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ags/tag1.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8" r:id="rId4"/>
    <p:sldMasterId id="2147483851" r:id="rId5"/>
    <p:sldMasterId id="2147483820" r:id="rId6"/>
  </p:sldMasterIdLst>
  <p:notesMasterIdLst>
    <p:notesMasterId r:id="rId56"/>
  </p:notesMasterIdLst>
  <p:handoutMasterIdLst>
    <p:handoutMasterId r:id="rId57"/>
  </p:handoutMasterIdLst>
  <p:sldIdLst>
    <p:sldId id="274" r:id="rId7"/>
    <p:sldId id="2147473689" r:id="rId8"/>
    <p:sldId id="268" r:id="rId9"/>
    <p:sldId id="2147473690" r:id="rId10"/>
    <p:sldId id="275" r:id="rId11"/>
    <p:sldId id="289" r:id="rId12"/>
    <p:sldId id="559" r:id="rId13"/>
    <p:sldId id="794" r:id="rId14"/>
    <p:sldId id="2135714452" r:id="rId15"/>
    <p:sldId id="461" r:id="rId16"/>
    <p:sldId id="276" r:id="rId17"/>
    <p:sldId id="304" r:id="rId18"/>
    <p:sldId id="2147483637" r:id="rId19"/>
    <p:sldId id="277" r:id="rId20"/>
    <p:sldId id="258" r:id="rId21"/>
    <p:sldId id="2147483638" r:id="rId22"/>
    <p:sldId id="299" r:id="rId23"/>
    <p:sldId id="2147483647" r:id="rId24"/>
    <p:sldId id="259" r:id="rId25"/>
    <p:sldId id="260" r:id="rId26"/>
    <p:sldId id="271" r:id="rId27"/>
    <p:sldId id="278" r:id="rId28"/>
    <p:sldId id="282" r:id="rId29"/>
    <p:sldId id="2147471581" r:id="rId30"/>
    <p:sldId id="302" r:id="rId31"/>
    <p:sldId id="303" r:id="rId32"/>
    <p:sldId id="298" r:id="rId33"/>
    <p:sldId id="286" r:id="rId34"/>
    <p:sldId id="2147483643" r:id="rId35"/>
    <p:sldId id="2147473977" r:id="rId36"/>
    <p:sldId id="2147475672" r:id="rId37"/>
    <p:sldId id="2147483646" r:id="rId38"/>
    <p:sldId id="279" r:id="rId39"/>
    <p:sldId id="292" r:id="rId40"/>
    <p:sldId id="2147474020" r:id="rId41"/>
    <p:sldId id="2147475252" r:id="rId42"/>
    <p:sldId id="263" r:id="rId43"/>
    <p:sldId id="265" r:id="rId44"/>
    <p:sldId id="2147475692" r:id="rId45"/>
    <p:sldId id="264" r:id="rId46"/>
    <p:sldId id="2147481800" r:id="rId47"/>
    <p:sldId id="266" r:id="rId48"/>
    <p:sldId id="269" r:id="rId49"/>
    <p:sldId id="273" r:id="rId50"/>
    <p:sldId id="2147473005" r:id="rId51"/>
    <p:sldId id="2147472939" r:id="rId52"/>
    <p:sldId id="2147481804" r:id="rId53"/>
    <p:sldId id="280" r:id="rId54"/>
    <p:sldId id="281"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cera Template" id="{655B917F-8EB7-4B13-8008-51364613CFE6}">
          <p14:sldIdLst>
            <p14:sldId id="274"/>
            <p14:sldId id="2147473689"/>
            <p14:sldId id="268"/>
            <p14:sldId id="2147473690"/>
            <p14:sldId id="275"/>
            <p14:sldId id="289"/>
            <p14:sldId id="559"/>
            <p14:sldId id="794"/>
            <p14:sldId id="2135714452"/>
            <p14:sldId id="461"/>
            <p14:sldId id="276"/>
            <p14:sldId id="304"/>
            <p14:sldId id="2147483637"/>
            <p14:sldId id="277"/>
            <p14:sldId id="258"/>
            <p14:sldId id="2147483638"/>
            <p14:sldId id="299"/>
            <p14:sldId id="2147483647"/>
            <p14:sldId id="259"/>
            <p14:sldId id="260"/>
            <p14:sldId id="271"/>
            <p14:sldId id="278"/>
            <p14:sldId id="282"/>
            <p14:sldId id="2147471581"/>
            <p14:sldId id="302"/>
            <p14:sldId id="303"/>
            <p14:sldId id="298"/>
            <p14:sldId id="286"/>
            <p14:sldId id="2147483643"/>
            <p14:sldId id="2147473977"/>
            <p14:sldId id="2147475672"/>
            <p14:sldId id="2147483646"/>
            <p14:sldId id="279"/>
            <p14:sldId id="292"/>
            <p14:sldId id="2147474020"/>
            <p14:sldId id="2147475252"/>
            <p14:sldId id="263"/>
            <p14:sldId id="265"/>
            <p14:sldId id="2147475692"/>
            <p14:sldId id="264"/>
            <p14:sldId id="2147481800"/>
            <p14:sldId id="266"/>
            <p14:sldId id="269"/>
            <p14:sldId id="273"/>
            <p14:sldId id="2147473005"/>
            <p14:sldId id="2147472939"/>
            <p14:sldId id="2147481804"/>
            <p14:sldId id="280"/>
            <p14:sldId id="281"/>
          </p14:sldIdLst>
        </p14:section>
      </p14:sectionLst>
    </p:ext>
    <p:ext uri="{EFAFB233-063F-42B5-8137-9DF3F51BA10A}">
      <p15:sldGuideLst xmlns:p15="http://schemas.microsoft.com/office/powerpoint/2012/main">
        <p15:guide id="3" orient="horz" pos="3216" userDrawn="1">
          <p15:clr>
            <a:srgbClr val="A4A3A4"/>
          </p15:clr>
        </p15:guide>
        <p15:guide id="4" pos="45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101E41E-6C76-D344-5A65-F3B00557F242}" name="Andrea Boecler" initials="AB" userId="S::aboecler@clinicaloptions.com::28e82037-1239-4052-943b-ae184e0bc2af" providerId="AD"/>
  <p188:author id="{9191322D-16CF-F623-9A06-CAB2F207C4DA}" name="Leo Honeywell" initials="LH" userId="Leo Honeywell" providerId="None"/>
  <p188:author id="{64B07C39-1D90-5FAD-6D40-8892F55FDE24}" name="Jennifer Eimers" initials="JE" userId="S::jeimers@clinicaloptions.com::e496f3f7-6a48-4339-9b0c-9f426a43f948" providerId="AD"/>
  <p188:author id="{4C6F9B6D-A233-9F2B-4279-1FD88595DDDE}" name="Leo Tarkovsky" initials="LT" userId="S::ltarkovsky@cealliance.com::4247ea2a-8ba1-420c-9d17-04d22e85aa10" providerId="AD"/>
  <p188:author id="{C69E76E7-AD48-C496-9EA9-9FAB380F803F}" name="Alex Parnes" initials="AP" userId="S::aparnes@clinicaloptions.com::f5203fbf-b7ef-430e-a403-4555f7e7f9f2" providerId="AD"/>
  <p188:author id="{854C9FEF-D5D1-5662-B0ED-9DD15504DC88}" name="Davidson, El (NYC-FUB)" initials="DE(F" userId="S::EDavidson@futurebrand.com::ae10976a-980b-4413-b80f-55d58150198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Kristen Rosenthal" initials="KR" lastIdx="5" clrIdx="6">
    <p:extLst>
      <p:ext uri="{19B8F6BF-5375-455C-9EA6-DF929625EA0E}">
        <p15:presenceInfo xmlns:p15="http://schemas.microsoft.com/office/powerpoint/2012/main" userId="S::krosenthal@clinicaloptions.com::67a58a6d-22ff-4b03-8f01-10ea3f44af52" providerId="AD"/>
      </p:ext>
    </p:extLst>
  </p:cmAuthor>
  <p:cmAuthor id="1" name="LT Fowler" initials="LF" lastIdx="7" clrIdx="0">
    <p:extLst>
      <p:ext uri="{19B8F6BF-5375-455C-9EA6-DF929625EA0E}">
        <p15:presenceInfo xmlns:p15="http://schemas.microsoft.com/office/powerpoint/2012/main" userId="S::lfowler@practicingclinicians.com::bdc4c4d6-9ded-467c-b80c-330a0ea8ffe4" providerId="AD"/>
      </p:ext>
    </p:extLst>
  </p:cmAuthor>
  <p:cmAuthor id="8" name="Dussadee Royal" initials="DR" lastIdx="2" clrIdx="7">
    <p:extLst>
      <p:ext uri="{19B8F6BF-5375-455C-9EA6-DF929625EA0E}">
        <p15:presenceInfo xmlns:p15="http://schemas.microsoft.com/office/powerpoint/2012/main" userId="S::droyal@clinicaloptions.com::51beead8-6fa0-4b98-aeba-37044af35e17" providerId="AD"/>
      </p:ext>
    </p:extLst>
  </p:cmAuthor>
  <p:cmAuthor id="2" name=" " initials="MAC" lastIdx="17" clrIdx="1"/>
  <p:cmAuthor id="9" name="Leo Honeywell" initials="LH" lastIdx="11" clrIdx="8">
    <p:extLst>
      <p:ext uri="{19B8F6BF-5375-455C-9EA6-DF929625EA0E}">
        <p15:presenceInfo xmlns:p15="http://schemas.microsoft.com/office/powerpoint/2012/main" userId="Leo Honeywell" providerId="None"/>
      </p:ext>
    </p:extLst>
  </p:cmAuthor>
  <p:cmAuthor id="3" name="Andrew Bowser" initials="AB" lastIdx="3" clrIdx="2"/>
  <p:cmAuthor id="10" name="Jennifer Eimers" initials="JE" lastIdx="18" clrIdx="9">
    <p:extLst>
      <p:ext uri="{19B8F6BF-5375-455C-9EA6-DF929625EA0E}">
        <p15:presenceInfo xmlns:p15="http://schemas.microsoft.com/office/powerpoint/2012/main" userId="S::jeimers@clinicaloptions.com::e496f3f7-6a48-4339-9b0c-9f426a43f948" providerId="AD"/>
      </p:ext>
    </p:extLst>
  </p:cmAuthor>
  <p:cmAuthor id="4" name="Melanie Couton" initials="MAC" lastIdx="1" clrIdx="3"/>
  <p:cmAuthor id="11" name="Ryan Topping" initials="RT" lastIdx="22" clrIdx="10">
    <p:extLst>
      <p:ext uri="{19B8F6BF-5375-455C-9EA6-DF929625EA0E}">
        <p15:presenceInfo xmlns:p15="http://schemas.microsoft.com/office/powerpoint/2012/main" userId="S::rtopping@clinicaloptions.com::94707e26-9fc4-45d8-b0ca-0ad126bd8df5" providerId="AD"/>
      </p:ext>
    </p:extLst>
  </p:cmAuthor>
  <p:cmAuthor id="5" name="Taryn Gross" initials="TG" lastIdx="7" clrIdx="4"/>
  <p:cmAuthor id="12" name="Melanie Couton" initials="MC" lastIdx="6" clrIdx="11">
    <p:extLst>
      <p:ext uri="{19B8F6BF-5375-455C-9EA6-DF929625EA0E}">
        <p15:presenceInfo xmlns:p15="http://schemas.microsoft.com/office/powerpoint/2012/main" userId="ef8730672ba86646" providerId="Windows Live"/>
      </p:ext>
    </p:extLst>
  </p:cmAuthor>
  <p:cmAuthor id="6" name="Zachary Schwartz" initials="ZS" lastIdx="11" clrIdx="5">
    <p:extLst>
      <p:ext uri="{19B8F6BF-5375-455C-9EA6-DF929625EA0E}">
        <p15:presenceInfo xmlns:p15="http://schemas.microsoft.com/office/powerpoint/2012/main" userId="S::zschwartz@clinicaloptions.com::64648e91-b212-4092-bee8-eff2e880b6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8B92"/>
    <a:srgbClr val="EEE6CA"/>
    <a:srgbClr val="BA3000"/>
    <a:srgbClr val="992000"/>
    <a:srgbClr val="FFFFFF"/>
    <a:srgbClr val="7D7D7D"/>
    <a:srgbClr val="B57629"/>
    <a:srgbClr val="A36DF7"/>
    <a:srgbClr val="FCB193"/>
    <a:srgbClr val="1E1E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C9CCE4-FB42-4C13-BF4D-18EBFD816796}" v="46" dt="2026-01-29T20:34:26.660"/>
    <p1510:client id="{C3FD5086-B8E1-4F95-86B4-967048234CC1}" v="961" dt="2026-01-29T21:11:02.4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81752" autoAdjust="0"/>
  </p:normalViewPr>
  <p:slideViewPr>
    <p:cSldViewPr snapToGrid="0">
      <p:cViewPr varScale="1">
        <p:scale>
          <a:sx n="60" d="100"/>
          <a:sy n="60" d="100"/>
        </p:scale>
        <p:origin x="784" y="56"/>
      </p:cViewPr>
      <p:guideLst>
        <p:guide orient="horz" pos="3216"/>
        <p:guide pos="4584"/>
      </p:guideLst>
    </p:cSldViewPr>
  </p:slideViewPr>
  <p:notesTextViewPr>
    <p:cViewPr>
      <p:scale>
        <a:sx n="1" d="1"/>
        <a:sy n="1" d="1"/>
      </p:scale>
      <p:origin x="0" y="0"/>
    </p:cViewPr>
  </p:notesTextViewPr>
  <p:notesViewPr>
    <p:cSldViewPr snapToGrid="0" showGuides="1">
      <p:cViewPr varScale="1">
        <p:scale>
          <a:sx n="122" d="100"/>
          <a:sy n="122" d="100"/>
        </p:scale>
        <p:origin x="3096"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notesMaster" Target="notesMasters/notesMaster1.xml"/><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handoutMaster" Target="handoutMasters/handout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2201909665534856E-2"/>
          <c:y val="3.2251312417872047E-2"/>
          <c:w val="0.91762804999429082"/>
          <c:h val="0.89802802801340587"/>
        </c:manualLayout>
      </c:layout>
      <c:barChart>
        <c:barDir val="bar"/>
        <c:grouping val="stacked"/>
        <c:varyColors val="0"/>
        <c:ser>
          <c:idx val="0"/>
          <c:order val="0"/>
          <c:tx>
            <c:strRef>
              <c:f>Sheet1!$B$1</c:f>
              <c:strCache>
                <c:ptCount val="1"/>
                <c:pt idx="0">
                  <c:v>R-CHOP Grade 1</c:v>
                </c:pt>
              </c:strCache>
            </c:strRef>
          </c:tx>
          <c:spPr>
            <a:solidFill>
              <a:srgbClr val="2201B2">
                <a:lumMod val="20000"/>
                <a:lumOff val="80000"/>
              </a:srgbClr>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Sheet1!$B$2:$B$18</c:f>
              <c:numCache>
                <c:formatCode>General</c:formatCode>
                <c:ptCount val="17"/>
                <c:pt idx="0">
                  <c:v>9.6</c:v>
                </c:pt>
                <c:pt idx="1">
                  <c:v>8.4</c:v>
                </c:pt>
                <c:pt idx="2">
                  <c:v>4.8</c:v>
                </c:pt>
                <c:pt idx="3">
                  <c:v>7.1</c:v>
                </c:pt>
                <c:pt idx="4">
                  <c:v>7.8</c:v>
                </c:pt>
                <c:pt idx="5">
                  <c:v>0</c:v>
                </c:pt>
                <c:pt idx="6">
                  <c:v>7.8</c:v>
                </c:pt>
                <c:pt idx="7">
                  <c:v>8.9</c:v>
                </c:pt>
                <c:pt idx="8">
                  <c:v>6.8</c:v>
                </c:pt>
                <c:pt idx="9">
                  <c:v>11.9</c:v>
                </c:pt>
                <c:pt idx="10">
                  <c:v>14.6</c:v>
                </c:pt>
                <c:pt idx="11">
                  <c:v>17.100000000000001</c:v>
                </c:pt>
                <c:pt idx="12">
                  <c:v>5.7</c:v>
                </c:pt>
                <c:pt idx="13">
                  <c:v>0.7</c:v>
                </c:pt>
                <c:pt idx="14">
                  <c:v>12.8</c:v>
                </c:pt>
                <c:pt idx="15">
                  <c:v>23.7</c:v>
                </c:pt>
                <c:pt idx="16">
                  <c:v>37.200000000000003</c:v>
                </c:pt>
              </c:numCache>
            </c:numRef>
          </c:val>
          <c:extLst>
            <c:ext xmlns:c16="http://schemas.microsoft.com/office/drawing/2014/chart" uri="{C3380CC4-5D6E-409C-BE32-E72D297353CC}">
              <c16:uniqueId val="{00000000-ABB3-8C4F-B546-26133C8C560F}"/>
            </c:ext>
          </c:extLst>
        </c:ser>
        <c:ser>
          <c:idx val="1"/>
          <c:order val="1"/>
          <c:tx>
            <c:strRef>
              <c:f>Sheet1!$C$1</c:f>
              <c:strCache>
                <c:ptCount val="1"/>
                <c:pt idx="0">
                  <c:v>R-CHOP Grade 2</c:v>
                </c:pt>
              </c:strCache>
            </c:strRef>
          </c:tx>
          <c:spPr>
            <a:solidFill>
              <a:srgbClr val="2201B2">
                <a:lumMod val="40000"/>
                <a:lumOff val="60000"/>
              </a:srgbClr>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Sheet1!$C$2:$C$18</c:f>
              <c:numCache>
                <c:formatCode>General</c:formatCode>
                <c:ptCount val="17"/>
                <c:pt idx="0">
                  <c:v>3.4</c:v>
                </c:pt>
                <c:pt idx="1">
                  <c:v>3.2</c:v>
                </c:pt>
                <c:pt idx="2">
                  <c:v>6.8</c:v>
                </c:pt>
                <c:pt idx="3">
                  <c:v>5</c:v>
                </c:pt>
                <c:pt idx="4">
                  <c:v>4.3</c:v>
                </c:pt>
                <c:pt idx="5">
                  <c:v>0</c:v>
                </c:pt>
                <c:pt idx="6">
                  <c:v>5.9</c:v>
                </c:pt>
                <c:pt idx="7">
                  <c:v>3.7</c:v>
                </c:pt>
                <c:pt idx="8">
                  <c:v>6.6</c:v>
                </c:pt>
                <c:pt idx="9">
                  <c:v>11.9</c:v>
                </c:pt>
                <c:pt idx="10">
                  <c:v>9.4</c:v>
                </c:pt>
                <c:pt idx="11">
                  <c:v>11.6</c:v>
                </c:pt>
                <c:pt idx="12">
                  <c:v>11.9</c:v>
                </c:pt>
                <c:pt idx="13">
                  <c:v>1.1000000000000001</c:v>
                </c:pt>
                <c:pt idx="14">
                  <c:v>5.5</c:v>
                </c:pt>
                <c:pt idx="15">
                  <c:v>12.6</c:v>
                </c:pt>
                <c:pt idx="16">
                  <c:v>15.5</c:v>
                </c:pt>
              </c:numCache>
            </c:numRef>
          </c:val>
          <c:extLst>
            <c:ext xmlns:c16="http://schemas.microsoft.com/office/drawing/2014/chart" uri="{C3380CC4-5D6E-409C-BE32-E72D297353CC}">
              <c16:uniqueId val="{00000001-ABB3-8C4F-B546-26133C8C560F}"/>
            </c:ext>
          </c:extLst>
        </c:ser>
        <c:ser>
          <c:idx val="2"/>
          <c:order val="2"/>
          <c:tx>
            <c:strRef>
              <c:f>Sheet1!$D$1</c:f>
              <c:strCache>
                <c:ptCount val="1"/>
                <c:pt idx="0">
                  <c:v>R-CHOP Grade 3</c:v>
                </c:pt>
              </c:strCache>
            </c:strRef>
          </c:tx>
          <c:spPr>
            <a:solidFill>
              <a:srgbClr val="2201B2">
                <a:lumMod val="60000"/>
                <a:lumOff val="40000"/>
              </a:srgbClr>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Sheet1!$D$2:$D$18</c:f>
              <c:numCache>
                <c:formatCode>General</c:formatCode>
                <c:ptCount val="17"/>
                <c:pt idx="0">
                  <c:v>0</c:v>
                </c:pt>
                <c:pt idx="1">
                  <c:v>0.5</c:v>
                </c:pt>
                <c:pt idx="2">
                  <c:v>0.2</c:v>
                </c:pt>
                <c:pt idx="3">
                  <c:v>0.9</c:v>
                </c:pt>
                <c:pt idx="4">
                  <c:v>0</c:v>
                </c:pt>
                <c:pt idx="5">
                  <c:v>5.7</c:v>
                </c:pt>
                <c:pt idx="6">
                  <c:v>0.7</c:v>
                </c:pt>
                <c:pt idx="7">
                  <c:v>0</c:v>
                </c:pt>
                <c:pt idx="8">
                  <c:v>0.7</c:v>
                </c:pt>
                <c:pt idx="9">
                  <c:v>0.2</c:v>
                </c:pt>
                <c:pt idx="10">
                  <c:v>2.5</c:v>
                </c:pt>
                <c:pt idx="11">
                  <c:v>0.2</c:v>
                </c:pt>
                <c:pt idx="12">
                  <c:v>8.1999999999999993</c:v>
                </c:pt>
                <c:pt idx="13">
                  <c:v>9.8000000000000007</c:v>
                </c:pt>
                <c:pt idx="14">
                  <c:v>1.8</c:v>
                </c:pt>
                <c:pt idx="15">
                  <c:v>0.5</c:v>
                </c:pt>
                <c:pt idx="16">
                  <c:v>1.1000000000000001</c:v>
                </c:pt>
              </c:numCache>
            </c:numRef>
          </c:val>
          <c:extLst>
            <c:ext xmlns:c16="http://schemas.microsoft.com/office/drawing/2014/chart" uri="{C3380CC4-5D6E-409C-BE32-E72D297353CC}">
              <c16:uniqueId val="{00000002-ABB3-8C4F-B546-26133C8C560F}"/>
            </c:ext>
          </c:extLst>
        </c:ser>
        <c:ser>
          <c:idx val="3"/>
          <c:order val="3"/>
          <c:tx>
            <c:strRef>
              <c:f>Sheet1!$E$1</c:f>
              <c:strCache>
                <c:ptCount val="1"/>
                <c:pt idx="0">
                  <c:v>R-CHOP Grade 4</c:v>
                </c:pt>
              </c:strCache>
            </c:strRef>
          </c:tx>
          <c:spPr>
            <a:solidFill>
              <a:srgbClr val="2201B2"/>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Sheet1!$E$2:$E$18</c:f>
              <c:numCache>
                <c:formatCode>General</c:formatCode>
                <c:ptCount val="17"/>
                <c:pt idx="0">
                  <c:v>0</c:v>
                </c:pt>
                <c:pt idx="1">
                  <c:v>0</c:v>
                </c:pt>
                <c:pt idx="2">
                  <c:v>0</c:v>
                </c:pt>
                <c:pt idx="3">
                  <c:v>0</c:v>
                </c:pt>
                <c:pt idx="4">
                  <c:v>0</c:v>
                </c:pt>
                <c:pt idx="5">
                  <c:v>2.2999999999999998</c:v>
                </c:pt>
                <c:pt idx="6">
                  <c:v>0</c:v>
                </c:pt>
                <c:pt idx="7">
                  <c:v>0</c:v>
                </c:pt>
                <c:pt idx="8">
                  <c:v>0</c:v>
                </c:pt>
                <c:pt idx="9">
                  <c:v>0</c:v>
                </c:pt>
                <c:pt idx="10">
                  <c:v>0</c:v>
                </c:pt>
                <c:pt idx="11">
                  <c:v>0</c:v>
                </c:pt>
                <c:pt idx="12">
                  <c:v>0.2</c:v>
                </c:pt>
                <c:pt idx="13">
                  <c:v>21</c:v>
                </c:pt>
                <c:pt idx="14">
                  <c:v>0</c:v>
                </c:pt>
                <c:pt idx="15">
                  <c:v>0</c:v>
                </c:pt>
                <c:pt idx="16">
                  <c:v>0</c:v>
                </c:pt>
              </c:numCache>
            </c:numRef>
          </c:val>
          <c:extLst>
            <c:ext xmlns:c16="http://schemas.microsoft.com/office/drawing/2014/chart" uri="{C3380CC4-5D6E-409C-BE32-E72D297353CC}">
              <c16:uniqueId val="{00000003-ABB3-8C4F-B546-26133C8C560F}"/>
            </c:ext>
          </c:extLst>
        </c:ser>
        <c:ser>
          <c:idx val="4"/>
          <c:order val="4"/>
          <c:tx>
            <c:strRef>
              <c:f>Sheet1!$F$1</c:f>
              <c:strCache>
                <c:ptCount val="1"/>
                <c:pt idx="0">
                  <c:v>Pola-R-CHP Grade 1</c:v>
                </c:pt>
              </c:strCache>
            </c:strRef>
          </c:tx>
          <c:spPr>
            <a:solidFill>
              <a:srgbClr val="E04507">
                <a:lumMod val="20000"/>
                <a:lumOff val="80000"/>
              </a:srgbClr>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Sheet1!$F$2:$F$18</c:f>
              <c:numCache>
                <c:formatCode>General</c:formatCode>
                <c:ptCount val="17"/>
                <c:pt idx="0">
                  <c:v>-8.6999999999999993</c:v>
                </c:pt>
                <c:pt idx="1">
                  <c:v>-7.1</c:v>
                </c:pt>
                <c:pt idx="2">
                  <c:v>-3.9</c:v>
                </c:pt>
                <c:pt idx="3">
                  <c:v>-7.8</c:v>
                </c:pt>
                <c:pt idx="4">
                  <c:v>-9.1999999999999993</c:v>
                </c:pt>
                <c:pt idx="5">
                  <c:v>-0.2</c:v>
                </c:pt>
                <c:pt idx="6">
                  <c:v>-10.6</c:v>
                </c:pt>
                <c:pt idx="7">
                  <c:v>-10.3</c:v>
                </c:pt>
                <c:pt idx="8">
                  <c:v>-10.6</c:v>
                </c:pt>
                <c:pt idx="9">
                  <c:v>-8.6999999999999993</c:v>
                </c:pt>
                <c:pt idx="10">
                  <c:v>-17</c:v>
                </c:pt>
                <c:pt idx="11">
                  <c:v>-18.399999999999999</c:v>
                </c:pt>
                <c:pt idx="12">
                  <c:v>-5.5</c:v>
                </c:pt>
                <c:pt idx="13">
                  <c:v>-0.5</c:v>
                </c:pt>
                <c:pt idx="14">
                  <c:v>-17.5</c:v>
                </c:pt>
                <c:pt idx="15">
                  <c:v>-26</c:v>
                </c:pt>
                <c:pt idx="16">
                  <c:v>-39.1</c:v>
                </c:pt>
              </c:numCache>
            </c:numRef>
          </c:val>
          <c:extLst>
            <c:ext xmlns:c16="http://schemas.microsoft.com/office/drawing/2014/chart" uri="{C3380CC4-5D6E-409C-BE32-E72D297353CC}">
              <c16:uniqueId val="{00000004-ABB3-8C4F-B546-26133C8C560F}"/>
            </c:ext>
          </c:extLst>
        </c:ser>
        <c:ser>
          <c:idx val="5"/>
          <c:order val="5"/>
          <c:tx>
            <c:strRef>
              <c:f>Sheet1!$G$1</c:f>
              <c:strCache>
                <c:ptCount val="1"/>
                <c:pt idx="0">
                  <c:v>Pola-R-CHP Grade 2</c:v>
                </c:pt>
              </c:strCache>
            </c:strRef>
          </c:tx>
          <c:spPr>
            <a:solidFill>
              <a:srgbClr val="E04507">
                <a:lumMod val="40000"/>
                <a:lumOff val="60000"/>
              </a:srgbClr>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Sheet1!$G$2:$G$18</c:f>
              <c:numCache>
                <c:formatCode>General</c:formatCode>
                <c:ptCount val="17"/>
                <c:pt idx="0">
                  <c:v>-2.5</c:v>
                </c:pt>
                <c:pt idx="1">
                  <c:v>-3.4</c:v>
                </c:pt>
                <c:pt idx="2">
                  <c:v>-7.8</c:v>
                </c:pt>
                <c:pt idx="3">
                  <c:v>-4.8</c:v>
                </c:pt>
                <c:pt idx="4">
                  <c:v>-3.7</c:v>
                </c:pt>
                <c:pt idx="5">
                  <c:v>-0.2</c:v>
                </c:pt>
                <c:pt idx="6">
                  <c:v>-3.2</c:v>
                </c:pt>
                <c:pt idx="7">
                  <c:v>-3.9</c:v>
                </c:pt>
                <c:pt idx="8">
                  <c:v>-4.5999999999999996</c:v>
                </c:pt>
                <c:pt idx="9">
                  <c:v>-15.6</c:v>
                </c:pt>
                <c:pt idx="10">
                  <c:v>-7.8</c:v>
                </c:pt>
                <c:pt idx="11">
                  <c:v>-9.1999999999999993</c:v>
                </c:pt>
                <c:pt idx="12">
                  <c:v>-11.3</c:v>
                </c:pt>
                <c:pt idx="13">
                  <c:v>-2.1</c:v>
                </c:pt>
                <c:pt idx="14">
                  <c:v>-9.4</c:v>
                </c:pt>
                <c:pt idx="15">
                  <c:v>-14.5</c:v>
                </c:pt>
                <c:pt idx="16">
                  <c:v>-12.2</c:v>
                </c:pt>
              </c:numCache>
            </c:numRef>
          </c:val>
          <c:extLst>
            <c:ext xmlns:c16="http://schemas.microsoft.com/office/drawing/2014/chart" uri="{C3380CC4-5D6E-409C-BE32-E72D297353CC}">
              <c16:uniqueId val="{00000005-ABB3-8C4F-B546-26133C8C560F}"/>
            </c:ext>
          </c:extLst>
        </c:ser>
        <c:ser>
          <c:idx val="6"/>
          <c:order val="6"/>
          <c:tx>
            <c:strRef>
              <c:f>Sheet1!$H$1</c:f>
              <c:strCache>
                <c:ptCount val="1"/>
                <c:pt idx="0">
                  <c:v>Pola-R-CHP Grade 3</c:v>
                </c:pt>
              </c:strCache>
            </c:strRef>
          </c:tx>
          <c:spPr>
            <a:solidFill>
              <a:srgbClr val="E04507">
                <a:lumMod val="60000"/>
                <a:lumOff val="40000"/>
              </a:srgbClr>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Sheet1!$H$2:$H$18</c:f>
              <c:numCache>
                <c:formatCode>General</c:formatCode>
                <c:ptCount val="17"/>
                <c:pt idx="0">
                  <c:v>0</c:v>
                </c:pt>
                <c:pt idx="1">
                  <c:v>-1.6</c:v>
                </c:pt>
                <c:pt idx="2">
                  <c:v>-0.9</c:v>
                </c:pt>
                <c:pt idx="3">
                  <c:v>-0.2</c:v>
                </c:pt>
                <c:pt idx="4">
                  <c:v>0</c:v>
                </c:pt>
                <c:pt idx="5">
                  <c:v>-10.3</c:v>
                </c:pt>
                <c:pt idx="6">
                  <c:v>-1.1000000000000001</c:v>
                </c:pt>
                <c:pt idx="7">
                  <c:v>-1.1000000000000001</c:v>
                </c:pt>
                <c:pt idx="8">
                  <c:v>-1.1000000000000001</c:v>
                </c:pt>
                <c:pt idx="9">
                  <c:v>0</c:v>
                </c:pt>
                <c:pt idx="10">
                  <c:v>-0.9</c:v>
                </c:pt>
                <c:pt idx="11">
                  <c:v>-0.9</c:v>
                </c:pt>
                <c:pt idx="12">
                  <c:v>-11.5</c:v>
                </c:pt>
                <c:pt idx="13">
                  <c:v>-8.6999999999999993</c:v>
                </c:pt>
                <c:pt idx="14">
                  <c:v>-3.9</c:v>
                </c:pt>
                <c:pt idx="15">
                  <c:v>-1.1000000000000001</c:v>
                </c:pt>
                <c:pt idx="16">
                  <c:v>-1.6</c:v>
                </c:pt>
              </c:numCache>
            </c:numRef>
          </c:val>
          <c:extLst>
            <c:ext xmlns:c16="http://schemas.microsoft.com/office/drawing/2014/chart" uri="{C3380CC4-5D6E-409C-BE32-E72D297353CC}">
              <c16:uniqueId val="{00000006-ABB3-8C4F-B546-26133C8C560F}"/>
            </c:ext>
          </c:extLst>
        </c:ser>
        <c:ser>
          <c:idx val="7"/>
          <c:order val="7"/>
          <c:tx>
            <c:strRef>
              <c:f>Sheet1!$I$1</c:f>
              <c:strCache>
                <c:ptCount val="1"/>
                <c:pt idx="0">
                  <c:v>Pola-R-CHP Grade 4</c:v>
                </c:pt>
              </c:strCache>
            </c:strRef>
          </c:tx>
          <c:spPr>
            <a:solidFill>
              <a:srgbClr val="E04507"/>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Sheet1!$I$2:$I$18</c:f>
              <c:numCache>
                <c:formatCode>General</c:formatCode>
                <c:ptCount val="17"/>
                <c:pt idx="0">
                  <c:v>0</c:v>
                </c:pt>
                <c:pt idx="1">
                  <c:v>0</c:v>
                </c:pt>
                <c:pt idx="2">
                  <c:v>0</c:v>
                </c:pt>
                <c:pt idx="4">
                  <c:v>0</c:v>
                </c:pt>
                <c:pt idx="5">
                  <c:v>-3.4</c:v>
                </c:pt>
                <c:pt idx="6">
                  <c:v>0</c:v>
                </c:pt>
                <c:pt idx="7">
                  <c:v>-0.2</c:v>
                </c:pt>
                <c:pt idx="8">
                  <c:v>0</c:v>
                </c:pt>
                <c:pt idx="9">
                  <c:v>0</c:v>
                </c:pt>
                <c:pt idx="10">
                  <c:v>0</c:v>
                </c:pt>
                <c:pt idx="11">
                  <c:v>-0.2</c:v>
                </c:pt>
                <c:pt idx="12">
                  <c:v>-0.5</c:v>
                </c:pt>
                <c:pt idx="13">
                  <c:v>-19.5</c:v>
                </c:pt>
                <c:pt idx="14">
                  <c:v>0</c:v>
                </c:pt>
                <c:pt idx="15">
                  <c:v>0</c:v>
                </c:pt>
                <c:pt idx="16">
                  <c:v>0</c:v>
                </c:pt>
              </c:numCache>
            </c:numRef>
          </c:val>
          <c:extLst>
            <c:ext xmlns:c16="http://schemas.microsoft.com/office/drawing/2014/chart" uri="{C3380CC4-5D6E-409C-BE32-E72D297353CC}">
              <c16:uniqueId val="{00000007-ABB3-8C4F-B546-26133C8C560F}"/>
            </c:ext>
          </c:extLst>
        </c:ser>
        <c:dLbls>
          <c:showLegendKey val="0"/>
          <c:showVal val="0"/>
          <c:showCatName val="0"/>
          <c:showSerName val="0"/>
          <c:showPercent val="0"/>
          <c:showBubbleSize val="0"/>
        </c:dLbls>
        <c:gapWidth val="49"/>
        <c:overlap val="100"/>
        <c:axId val="1395801039"/>
        <c:axId val="1395798127"/>
      </c:barChart>
      <c:catAx>
        <c:axId val="1395801039"/>
        <c:scaling>
          <c:orientation val="minMax"/>
        </c:scaling>
        <c:delete val="1"/>
        <c:axPos val="l"/>
        <c:numFmt formatCode="General" sourceLinked="1"/>
        <c:majorTickMark val="none"/>
        <c:minorTickMark val="none"/>
        <c:tickLblPos val="nextTo"/>
        <c:crossAx val="1395798127"/>
        <c:crosses val="autoZero"/>
        <c:auto val="1"/>
        <c:lblAlgn val="ctr"/>
        <c:lblOffset val="100"/>
        <c:noMultiLvlLbl val="0"/>
      </c:catAx>
      <c:valAx>
        <c:axId val="1395798127"/>
        <c:scaling>
          <c:orientation val="minMax"/>
          <c:max val="100"/>
          <c:min val="-100"/>
        </c:scaling>
        <c:delete val="0"/>
        <c:axPos val="b"/>
        <c:numFmt formatCode="General" sourceLinked="1"/>
        <c:majorTickMark val="out"/>
        <c:minorTickMark val="none"/>
        <c:tickLblPos val="nextTo"/>
        <c:spPr>
          <a:noFill/>
          <a:ln w="12700" cap="sq">
            <a:solidFill>
              <a:srgbClr val="000000"/>
            </a:solidFill>
            <a:miter lim="800000"/>
          </a:ln>
          <a:effectLst/>
        </c:spPr>
        <c:txPr>
          <a:bodyPr rot="-60000000" spcFirstLastPara="1" vertOverflow="ellipsis" vert="horz" wrap="square" anchor="ctr" anchorCtr="1"/>
          <a:lstStyle/>
          <a:p>
            <a:pPr>
              <a:defRPr sz="900" b="0"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crossAx val="1395801039"/>
        <c:crosses val="autoZero"/>
        <c:crossBetween val="between"/>
        <c:majorUnit val="25"/>
      </c:valAx>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6295AA-8BC6-76D6-5301-40B4C61A61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A14347-B02D-AA1C-D632-503424B716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1D2224-C142-D340-8C20-FDA351C18439}" type="datetimeFigureOut">
              <a:rPr lang="en-US" smtClean="0"/>
              <a:t>1/30/2026</a:t>
            </a:fld>
            <a:endParaRPr lang="en-US"/>
          </a:p>
        </p:txBody>
      </p:sp>
      <p:sp>
        <p:nvSpPr>
          <p:cNvPr id="4" name="Footer Placeholder 3">
            <a:extLst>
              <a:ext uri="{FF2B5EF4-FFF2-40B4-BE49-F238E27FC236}">
                <a16:creationId xmlns:a16="http://schemas.microsoft.com/office/drawing/2014/main" id="{B3873AE1-B2D1-E24D-7843-3CD4FC731E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04A4AC3-1E30-89B5-132A-71C2F9DEB9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196A6F-EB25-094F-87AE-1757368BFC95}" type="slidenum">
              <a:rPr lang="en-US" smtClean="0"/>
              <a:t>‹#›</a:t>
            </a:fld>
            <a:endParaRPr lang="en-US"/>
          </a:p>
        </p:txBody>
      </p:sp>
    </p:spTree>
    <p:extLst>
      <p:ext uri="{BB962C8B-B14F-4D97-AF65-F5344CB8AC3E}">
        <p14:creationId xmlns:p14="http://schemas.microsoft.com/office/powerpoint/2010/main" val="330632547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F223A16C-7964-42FA-905D-8FE7FD8AE7E7}" type="datetimeFigureOut">
              <a:rPr lang="en-US" smtClean="0"/>
              <a:pPr/>
              <a:t>1/30/2026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F239CF04-E0F8-4858-A4FE-0F88DB493753}" type="slidenum">
              <a:rPr lang="en-US" smtClean="0"/>
              <a:pPr/>
              <a:t>‹#›</a:t>
            </a:fld>
            <a:endParaRPr lang="en-US"/>
          </a:p>
        </p:txBody>
      </p:sp>
    </p:spTree>
    <p:extLst>
      <p:ext uri="{BB962C8B-B14F-4D97-AF65-F5344CB8AC3E}">
        <p14:creationId xmlns:p14="http://schemas.microsoft.com/office/powerpoint/2010/main" val="480793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3077501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A2B79-A98F-EBBD-2E47-0D0917BCCEB3}"/>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D7A494E7-38EC-75BE-01D3-7A900FD70B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131" name="Rectangle 2">
            <a:extLst>
              <a:ext uri="{FF2B5EF4-FFF2-40B4-BE49-F238E27FC236}">
                <a16:creationId xmlns:a16="http://schemas.microsoft.com/office/drawing/2014/main" id="{02BD8D90-C0A0-4627-9735-23B4CF161E4B}"/>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66061098-11B9-3047-7A9B-374AB26078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b="1" dirty="0">
              <a:latin typeface="Arial" panose="020B0604020202020204" pitchFamily="34" charset="0"/>
            </a:endParaRPr>
          </a:p>
        </p:txBody>
      </p:sp>
    </p:spTree>
    <p:extLst>
      <p:ext uri="{BB962C8B-B14F-4D97-AF65-F5344CB8AC3E}">
        <p14:creationId xmlns:p14="http://schemas.microsoft.com/office/powerpoint/2010/main" val="597356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3998945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Arial" charset="0"/>
                <a:ea typeface="+mn-ea"/>
                <a:cs typeface="+mn-cs"/>
              </a:rPr>
              <a:t>CHOP, cyclophosphamide/doxorubicin/vincristine/prednisone; DLBCL, diffuse large B-cell lymphoma; OS, overall survival; PFS, progression-free survival; </a:t>
            </a:r>
            <a:r>
              <a:rPr lang="en-US" i="1" dirty="0"/>
              <a:t>R-CHOP, rituximab plus cyclophosphamide/doxorubicin/vincristine/prednisone.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2110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a:t>CRR, complete response rate; DFS, disease-free survival; DLBCL, diffuse large B-cell lymphoma; ECOG, Eastern Cooperative Oncology Group; EFS, event-free survival; IPI, International Prognostic Index; OS, overall survival; PFS, progression-free survival; PS, performance status; R-CHOP, rituximab plus cyclophosphamide/doxorubicin/vincristine/prednisone; R-CHP, rituximab plus cyclophosphamide/doxorubicin/prednisone.</a:t>
            </a:r>
          </a:p>
          <a:p>
            <a:endParaRPr lang="en-US" i="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Stratification by IPI score (2 vs 3-5), bulky disease (&lt;7.5 vs ≥7.5 cm), and geographic region (Western Europe, US, Canada, and Australia vs Asia vs rest of world).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4397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8</a:t>
            </a:fld>
            <a:endParaRPr lang="en-US"/>
          </a:p>
        </p:txBody>
      </p:sp>
    </p:spTree>
    <p:extLst>
      <p:ext uri="{BB962C8B-B14F-4D97-AF65-F5344CB8AC3E}">
        <p14:creationId xmlns:p14="http://schemas.microsoft.com/office/powerpoint/2010/main" val="2041631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3998945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9D9D6-5846-CD0B-AEF9-2746EFF97DB5}"/>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53B30EF5-7AB8-EC8B-9A98-45817FBDB20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5CAA89-6779-4C61-A370-569F2DE4C6AE}"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ＭＳ Ｐゴシック" pitchFamily="34" charset="-128"/>
              <a:cs typeface="+mn-cs"/>
            </a:endParaRPr>
          </a:p>
        </p:txBody>
      </p:sp>
      <p:sp>
        <p:nvSpPr>
          <p:cNvPr id="32770" name="Rectangle 2">
            <a:extLst>
              <a:ext uri="{FF2B5EF4-FFF2-40B4-BE49-F238E27FC236}">
                <a16:creationId xmlns:a16="http://schemas.microsoft.com/office/drawing/2014/main" id="{BF2EED20-FEAA-9E7E-8C35-3A2792858A82}"/>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B820A5FC-27F4-D8B9-0FA2-3062FD52E37A}"/>
              </a:ext>
            </a:extLst>
          </p:cNvPr>
          <p:cNvSpPr>
            <a:spLocks noGrp="1" noChangeArrowheads="1"/>
          </p:cNvSpPr>
          <p:nvPr>
            <p:ph type="body" idx="1"/>
          </p:nvPr>
        </p:nvSpPr>
        <p:spPr/>
        <p:txBody>
          <a:bodyPr/>
          <a:lstStyle/>
          <a:p>
            <a:endParaRPr lang="en-US" altLang="en-US"/>
          </a:p>
          <a:p>
            <a:endParaRPr lang="en-US" altLang="en-US" b="0"/>
          </a:p>
        </p:txBody>
      </p:sp>
    </p:spTree>
    <p:extLst>
      <p:ext uri="{BB962C8B-B14F-4D97-AF65-F5344CB8AC3E}">
        <p14:creationId xmlns:p14="http://schemas.microsoft.com/office/powerpoint/2010/main" val="4115126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070715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EDDDC-A241-6843-9577-0C5C3CF826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289C7-F2AB-1A51-1A12-453346EBA5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B9ED87-F128-1F93-1276-BF3E37B405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9B91CA-5CB0-9074-0652-EF40F19D87E9}"/>
              </a:ext>
            </a:extLst>
          </p:cNvPr>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969385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DDAB2-08FA-3255-63F8-150E97541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E5BE04-D31A-C06E-CC20-8E34C0AEBFB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6FEE25-7E0A-FDF0-BF70-3BC3FD6821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41AAE7-99EE-3984-D059-602CD91FA6E8}"/>
              </a:ext>
            </a:extLst>
          </p:cNvPr>
          <p:cNvSpPr>
            <a:spLocks noGrp="1"/>
          </p:cNvSpPr>
          <p:nvPr>
            <p:ph type="sldNum" sz="quarter" idx="5"/>
          </p:nvPr>
        </p:nvSpPr>
        <p:spPr/>
        <p:txBody>
          <a:bodyPr/>
          <a:lstStyle/>
          <a:p>
            <a:fld id="{8C6A62D3-769D-F349-A3F8-B6F214D63D0D}" type="slidenum">
              <a:rPr lang="en-US" smtClean="0"/>
              <a:t>18</a:t>
            </a:fld>
            <a:endParaRPr lang="en-US"/>
          </a:p>
        </p:txBody>
      </p:sp>
    </p:spTree>
    <p:extLst>
      <p:ext uri="{BB962C8B-B14F-4D97-AF65-F5344CB8AC3E}">
        <p14:creationId xmlns:p14="http://schemas.microsoft.com/office/powerpoint/2010/main" val="4187152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C8AAB-C19B-C7D9-23BA-678D6DFBEE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3A482-CF11-C8A1-2779-A7D02410E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E6191B-49F8-5F81-CB7D-036E6DD1AE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FD97C6-4100-DE47-54D5-012826BE9144}"/>
              </a:ext>
            </a:extLst>
          </p:cNvPr>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a:p>
        </p:txBody>
      </p:sp>
    </p:spTree>
    <p:extLst>
      <p:ext uri="{BB962C8B-B14F-4D97-AF65-F5344CB8AC3E}">
        <p14:creationId xmlns:p14="http://schemas.microsoft.com/office/powerpoint/2010/main" val="2694595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2B1F2-5541-CB1E-82C7-1A9D41F41A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878C3-F027-EEF9-CCE7-E17C893DC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F5A54-4F3B-209F-52CF-C998AF34D10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0" cap="none" spc="0" normalizeH="0" baseline="0" noProof="0">
                <a:ln>
                  <a:noFill/>
                </a:ln>
                <a:effectLst/>
                <a:uLnTx/>
                <a:uFillTx/>
                <a:latin typeface="Arial" panose="020B0604020202020204"/>
                <a:ea typeface="Yu Mincho" panose="02020400000000000000" pitchFamily="18" charset="-128"/>
                <a:cs typeface="Arial" panose="020B0604020202020204" pitchFamily="34" charset="0"/>
              </a:rPr>
              <a:t>ADCC, antibody-dependent cellular toxicity; ADCP, antibody-depending cellular phagocytosis; ASCT, autologous stem cell transplant; ECOG, Eastern Cooperative Oncology Group; DLBCL, diffuse large B-cell lymphoma; HDT, high-dose therapy; </a:t>
            </a:r>
            <a:r>
              <a:rPr lang="en-US" b="0" i="1"/>
              <a:t>IPI, International Prognostic Index; </a:t>
            </a:r>
            <a:r>
              <a:rPr kumimoji="0" lang="en-US" sz="1200" b="0" i="1" u="none" strike="noStrike" kern="0" cap="none" spc="0" normalizeH="0" baseline="0" noProof="0">
                <a:ln>
                  <a:noFill/>
                </a:ln>
                <a:effectLst/>
                <a:uLnTx/>
                <a:uFillTx/>
                <a:latin typeface="Arial" panose="020B0604020202020204"/>
                <a:ea typeface="Yu Mincho" panose="02020400000000000000" pitchFamily="18" charset="-128"/>
                <a:cs typeface="Arial" panose="020B0604020202020204" pitchFamily="34" charset="0"/>
              </a:rPr>
              <a:t>NK, natural killer; PD, progressive disease; PS, performance status; R/R, relapsed/refractory; </a:t>
            </a:r>
            <a:r>
              <a:rPr kumimoji="0" lang="en-US" sz="1200" b="0" i="1" u="none" strike="noStrike" kern="0" cap="none" spc="0" normalizeH="0" baseline="0" noProof="0" err="1">
                <a:ln>
                  <a:noFill/>
                </a:ln>
                <a:effectLst/>
                <a:uLnTx/>
                <a:uFillTx/>
                <a:latin typeface="Arial" panose="020B0604020202020204"/>
                <a:ea typeface="Yu Mincho" panose="02020400000000000000" pitchFamily="18" charset="-128"/>
                <a:cs typeface="Arial" panose="020B0604020202020204" pitchFamily="34" charset="0"/>
              </a:rPr>
              <a:t>tx</a:t>
            </a:r>
            <a:r>
              <a:rPr kumimoji="0" lang="en-US" sz="1200" b="0" i="1" u="none" strike="noStrike" kern="0" cap="none" spc="0" normalizeH="0" baseline="0" noProof="0">
                <a:ln>
                  <a:noFill/>
                </a:ln>
                <a:effectLst/>
                <a:uLnTx/>
                <a:uFillTx/>
                <a:latin typeface="Arial" panose="020B0604020202020204"/>
                <a:ea typeface="Yu Mincho" panose="02020400000000000000" pitchFamily="18" charset="-128"/>
                <a:cs typeface="Arial" panose="020B0604020202020204" pitchFamily="34" charset="0"/>
              </a:rPr>
              <a:t>, treatment.</a:t>
            </a:r>
          </a:p>
          <a:p>
            <a:endParaRPr lang="en-US"/>
          </a:p>
        </p:txBody>
      </p:sp>
      <p:sp>
        <p:nvSpPr>
          <p:cNvPr id="4" name="Slide Number Placeholder 3">
            <a:extLst>
              <a:ext uri="{FF2B5EF4-FFF2-40B4-BE49-F238E27FC236}">
                <a16:creationId xmlns:a16="http://schemas.microsoft.com/office/drawing/2014/main" id="{E4F9F38C-6610-BD61-7D1F-8985B8F7671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4047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6A62D3-769D-F349-A3F8-B6F214D63D0D}" type="slidenum">
              <a:rPr lang="en-US" smtClean="0"/>
              <a:t>24</a:t>
            </a:fld>
            <a:endParaRPr lang="en-US"/>
          </a:p>
        </p:txBody>
      </p:sp>
    </p:spTree>
    <p:extLst>
      <p:ext uri="{BB962C8B-B14F-4D97-AF65-F5344CB8AC3E}">
        <p14:creationId xmlns:p14="http://schemas.microsoft.com/office/powerpoint/2010/main" val="3217502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6A62D3-769D-F349-A3F8-B6F214D63D0D}" type="slidenum">
              <a:rPr lang="en-US" smtClean="0"/>
              <a:t>26</a:t>
            </a:fld>
            <a:endParaRPr lang="en-US"/>
          </a:p>
        </p:txBody>
      </p:sp>
    </p:spTree>
    <p:extLst>
      <p:ext uri="{BB962C8B-B14F-4D97-AF65-F5344CB8AC3E}">
        <p14:creationId xmlns:p14="http://schemas.microsoft.com/office/powerpoint/2010/main" val="3509514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47A31-24FF-1DAC-DBD7-75E8090E4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90E5D-5235-E885-837B-DF761643B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630D0-FA6D-C6C0-AC2B-86C7DFF31B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FC6F96-6487-82B7-29BA-D50CD06DA973}"/>
              </a:ext>
            </a:extLst>
          </p:cNvPr>
          <p:cNvSpPr>
            <a:spLocks noGrp="1"/>
          </p:cNvSpPr>
          <p:nvPr>
            <p:ph type="sldNum" sz="quarter" idx="5"/>
          </p:nvPr>
        </p:nvSpPr>
        <p:spPr/>
        <p:txBody>
          <a:bodyPr/>
          <a:lstStyle/>
          <a:p>
            <a:fld id="{8C6A62D3-769D-F349-A3F8-B6F214D63D0D}" type="slidenum">
              <a:rPr lang="en-US" smtClean="0"/>
              <a:t>27</a:t>
            </a:fld>
            <a:endParaRPr lang="en-US"/>
          </a:p>
        </p:txBody>
      </p:sp>
    </p:spTree>
    <p:extLst>
      <p:ext uri="{BB962C8B-B14F-4D97-AF65-F5344CB8AC3E}">
        <p14:creationId xmlns:p14="http://schemas.microsoft.com/office/powerpoint/2010/main" val="2220243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A2FB8-38B8-9007-AFE0-555B72C57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F2A85-EF9A-EA0D-6CEA-EDE0DD2EF2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07DE11-B530-0154-F9A1-407BBC6939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676D73-ADB5-7399-C9C5-98A659B5A134}"/>
              </a:ext>
            </a:extLst>
          </p:cNvPr>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a:p>
        </p:txBody>
      </p:sp>
    </p:spTree>
    <p:extLst>
      <p:ext uri="{BB962C8B-B14F-4D97-AF65-F5344CB8AC3E}">
        <p14:creationId xmlns:p14="http://schemas.microsoft.com/office/powerpoint/2010/main" val="4187332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b="0" i="1">
                <a:ea typeface="MS PGothic" charset="0"/>
              </a:rPr>
              <a:t>1L, first line;</a:t>
            </a:r>
            <a:r>
              <a:rPr lang="en-US" sz="1600" b="0" i="1"/>
              <a:t> </a:t>
            </a:r>
            <a:r>
              <a:rPr lang="en-US" b="0" i="1"/>
              <a:t>BICR, blinded independent central review; </a:t>
            </a:r>
            <a:r>
              <a:rPr lang="en-US" b="0" i="1">
                <a:solidFill>
                  <a:srgbClr val="212121"/>
                </a:solidFill>
                <a:effectLst/>
                <a:latin typeface="Arial" panose="020B0604020202020204" pitchFamily="34" charset="0"/>
                <a:cs typeface="Arial" panose="020B0604020202020204" pitchFamily="34" charset="0"/>
              </a:rPr>
              <a:t>CNS, central nervous system; </a:t>
            </a:r>
            <a:r>
              <a:rPr lang="en-US" b="0" i="1"/>
              <a:t>CT, chemotherapy; </a:t>
            </a:r>
            <a:r>
              <a:rPr lang="en-US" b="0" i="1">
                <a:solidFill>
                  <a:srgbClr val="212121"/>
                </a:solidFill>
                <a:effectLst/>
                <a:latin typeface="Arial" panose="020B0604020202020204" pitchFamily="34" charset="0"/>
                <a:cs typeface="Arial" panose="020B0604020202020204" pitchFamily="34" charset="0"/>
              </a:rPr>
              <a:t>DA-EPOCH-R, </a:t>
            </a:r>
            <a:r>
              <a:rPr lang="en-US" b="0" i="1">
                <a:solidFill>
                  <a:srgbClr val="000000"/>
                </a:solidFill>
                <a:effectLst/>
                <a:latin typeface="Arial" panose="020B0604020202020204" pitchFamily="34" charset="0"/>
                <a:cs typeface="Arial" panose="020B0604020202020204" pitchFamily="34" charset="0"/>
              </a:rPr>
              <a:t>dose-adjusted etoposide, prednisone, vincristine, cyclophosphamide, doxorubicin, and rituximab; </a:t>
            </a:r>
            <a:r>
              <a:rPr lang="en-US" b="0" i="1"/>
              <a:t>EFS, event-free survival; </a:t>
            </a:r>
            <a:r>
              <a:rPr lang="en-US" b="0" i="1">
                <a:solidFill>
                  <a:srgbClr val="212121"/>
                </a:solidFill>
                <a:effectLst/>
                <a:latin typeface="Arial" panose="020B0604020202020204" pitchFamily="34" charset="0"/>
                <a:cs typeface="Arial" panose="020B0604020202020204" pitchFamily="34" charset="0"/>
              </a:rPr>
              <a:t>FL, follicular lymphoma; </a:t>
            </a:r>
            <a:r>
              <a:rPr lang="en-US" b="0" i="1"/>
              <a:t>IPI, International Prognostic Index; LBCL, large B-cell lymphoma; </a:t>
            </a:r>
            <a:r>
              <a:rPr lang="en-US" b="0" i="1">
                <a:solidFill>
                  <a:srgbClr val="212121"/>
                </a:solidFill>
                <a:effectLst/>
                <a:latin typeface="Arial" panose="020B0604020202020204" pitchFamily="34" charset="0"/>
                <a:cs typeface="Arial" panose="020B0604020202020204" pitchFamily="34" charset="0"/>
              </a:rPr>
              <a:t>MZL, marginal zone lymphoma; </a:t>
            </a:r>
            <a:r>
              <a:rPr lang="en-US" b="0" i="1"/>
              <a:t>OS, overall survival; PFS, progression-free survival; </a:t>
            </a:r>
            <a:r>
              <a:rPr lang="en-US" b="0" i="1">
                <a:solidFill>
                  <a:srgbClr val="212121"/>
                </a:solidFill>
                <a:effectLst/>
                <a:latin typeface="Arial" panose="020B0604020202020204" pitchFamily="34" charset="0"/>
                <a:cs typeface="Arial" panose="020B0604020202020204" pitchFamily="34" charset="0"/>
              </a:rPr>
              <a:t>QoL, quality of life; R-CHOP, </a:t>
            </a:r>
            <a:r>
              <a:rPr lang="en-US" b="0" i="1">
                <a:solidFill>
                  <a:srgbClr val="000000"/>
                </a:solidFill>
                <a:effectLst/>
                <a:latin typeface="Arial" panose="020B0604020202020204" pitchFamily="34" charset="0"/>
                <a:cs typeface="Arial" panose="020B0604020202020204" pitchFamily="34" charset="0"/>
              </a:rPr>
              <a:t>rituximab plus cyclophosphamide/doxorubicin/vincristine/prednisone; </a:t>
            </a:r>
            <a:r>
              <a:rPr lang="en-US" b="0" i="1"/>
              <a:t>SoC, standard of care.</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b="0" i="1"/>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33FF746A-9A42-BC49-B5AB-F8339C12B1B4}"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609585"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874180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0DB9-E91E-E58D-C5E8-1FA51918A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0CC42-9297-0E1F-D49A-86965D2503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BF116B-7F7E-12C3-E7EC-BC561EDA68A8}"/>
              </a:ext>
            </a:extLst>
          </p:cNvPr>
          <p:cNvSpPr>
            <a:spLocks noGrp="1"/>
          </p:cNvSpPr>
          <p:nvPr>
            <p:ph type="body" idx="1"/>
          </p:nvPr>
        </p:nvSpPr>
        <p:spPr/>
        <p:txBody>
          <a:bodyPr/>
          <a:lstStyle/>
          <a:p>
            <a:r>
              <a:rPr lang="en-US" dirty="0"/>
              <a:t>Single agent </a:t>
            </a:r>
            <a:r>
              <a:rPr lang="en-US" dirty="0" err="1"/>
              <a:t>pola</a:t>
            </a:r>
            <a:r>
              <a:rPr lang="en-US" dirty="0"/>
              <a:t> ORR in DLBCL is 56% (14 of 25)</a:t>
            </a:r>
          </a:p>
        </p:txBody>
      </p:sp>
      <p:sp>
        <p:nvSpPr>
          <p:cNvPr id="4" name="Slide Number Placeholder 3">
            <a:extLst>
              <a:ext uri="{FF2B5EF4-FFF2-40B4-BE49-F238E27FC236}">
                <a16:creationId xmlns:a16="http://schemas.microsoft.com/office/drawing/2014/main" id="{6D59623D-5C14-8955-F8F8-847C29295942}"/>
              </a:ext>
            </a:extLst>
          </p:cNvPr>
          <p:cNvSpPr>
            <a:spLocks noGrp="1"/>
          </p:cNvSpPr>
          <p:nvPr>
            <p:ph type="sldNum" sz="quarter" idx="5"/>
          </p:nvPr>
        </p:nvSpPr>
        <p:spPr/>
        <p:txBody>
          <a:bodyPr/>
          <a:lstStyle/>
          <a:p>
            <a:fld id="{8C6A62D3-769D-F349-A3F8-B6F214D63D0D}" type="slidenum">
              <a:rPr lang="en-US" smtClean="0"/>
              <a:t>32</a:t>
            </a:fld>
            <a:endParaRPr lang="en-US"/>
          </a:p>
        </p:txBody>
      </p:sp>
    </p:spTree>
    <p:extLst>
      <p:ext uri="{BB962C8B-B14F-4D97-AF65-F5344CB8AC3E}">
        <p14:creationId xmlns:p14="http://schemas.microsoft.com/office/powerpoint/2010/main" val="3478939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CA0B8-D27E-757B-0EE6-F7FAFB00E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EEEC10-29B0-036C-2129-3E3A9587D2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A97E87-A373-E4EF-3338-D12283E15D26}"/>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1C752EBC-A7A5-AC41-E630-3751547214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E76E58-553D-49C9-84E5-C1C7D5BA1C4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6600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7BEB0-4E4F-C7CE-30E3-9134B714F3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6A8D9-0113-7D62-3ABF-A45F60B4C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67D5C6-C6A4-8E97-61C7-C8C8D75E3628}"/>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2E942A26-4011-C02E-1780-56F0CD4E41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E76E58-553D-49C9-84E5-C1C7D5BA1C4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3977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err="1">
                <a:latin typeface="Arial" panose="020B0604020202020204" pitchFamily="34" charset="0"/>
                <a:cs typeface="Arial" panose="020B0604020202020204" pitchFamily="34" charset="0"/>
              </a:rPr>
              <a:t>CELMoD</a:t>
            </a:r>
            <a:r>
              <a:rPr lang="en-US" b="0" i="1">
                <a:latin typeface="Arial" panose="020B0604020202020204" pitchFamily="34" charset="0"/>
                <a:cs typeface="Arial" panose="020B0604020202020204" pitchFamily="34" charset="0"/>
              </a:rPr>
              <a:t>, </a:t>
            </a:r>
            <a:r>
              <a:rPr lang="en-US" b="0" i="1" err="1">
                <a:solidFill>
                  <a:srgbClr val="1F1F1F"/>
                </a:solidFill>
                <a:effectLst/>
                <a:latin typeface="Arial" panose="020B0604020202020204" pitchFamily="34" charset="0"/>
                <a:cs typeface="Arial" panose="020B0604020202020204" pitchFamily="34" charset="0"/>
              </a:rPr>
              <a:t>cereblon</a:t>
            </a:r>
            <a:r>
              <a:rPr lang="en-US" b="0" i="1">
                <a:solidFill>
                  <a:srgbClr val="1F1F1F"/>
                </a:solidFill>
                <a:effectLst/>
                <a:latin typeface="Arial" panose="020B0604020202020204" pitchFamily="34" charset="0"/>
                <a:cs typeface="Arial" panose="020B0604020202020204" pitchFamily="34" charset="0"/>
              </a:rPr>
              <a:t> E3 ligase modulating drug; CRBN, </a:t>
            </a:r>
            <a:r>
              <a:rPr lang="en-US" b="0" i="1" err="1">
                <a:solidFill>
                  <a:srgbClr val="1F1F1F"/>
                </a:solidFill>
                <a:effectLst/>
                <a:latin typeface="Arial" panose="020B0604020202020204" pitchFamily="34" charset="0"/>
                <a:cs typeface="Arial" panose="020B0604020202020204" pitchFamily="34" charset="0"/>
              </a:rPr>
              <a:t>cereblon</a:t>
            </a:r>
            <a:r>
              <a:rPr lang="en-US" b="0" i="1">
                <a:solidFill>
                  <a:srgbClr val="1F1F1F"/>
                </a:solidFill>
                <a:effectLst/>
                <a:latin typeface="Arial" panose="020B0604020202020204" pitchFamily="34" charset="0"/>
                <a:cs typeface="Arial" panose="020B0604020202020204" pitchFamily="34" charset="0"/>
              </a:rPr>
              <a:t>; TFs, transcription factors; </a:t>
            </a:r>
            <a:r>
              <a:rPr lang="en-US" b="0" i="1" err="1">
                <a:solidFill>
                  <a:srgbClr val="1F1F1F"/>
                </a:solidFill>
                <a:effectLst/>
                <a:latin typeface="Arial" panose="020B0604020202020204" pitchFamily="34" charset="0"/>
                <a:cs typeface="Arial" panose="020B0604020202020204" pitchFamily="34" charset="0"/>
              </a:rPr>
              <a:t>Ub</a:t>
            </a:r>
            <a:r>
              <a:rPr lang="en-US" b="0" i="1">
                <a:solidFill>
                  <a:srgbClr val="1F1F1F"/>
                </a:solidFill>
                <a:effectLst/>
                <a:latin typeface="Arial" panose="020B0604020202020204" pitchFamily="34" charset="0"/>
                <a:cs typeface="Arial" panose="020B0604020202020204" pitchFamily="34" charset="0"/>
              </a:rPr>
              <a:t>, </a:t>
            </a:r>
            <a:r>
              <a:rPr lang="en-US" b="0" i="1" err="1">
                <a:solidFill>
                  <a:srgbClr val="1F1F1F"/>
                </a:solidFill>
                <a:effectLst/>
                <a:latin typeface="Arial" panose="020B0604020202020204" pitchFamily="34" charset="0"/>
                <a:cs typeface="Arial" panose="020B0604020202020204" pitchFamily="34" charset="0"/>
              </a:rPr>
              <a:t>ubiquitiniation</a:t>
            </a:r>
            <a:r>
              <a:rPr lang="en-US" b="0" i="1">
                <a:solidFill>
                  <a:srgbClr val="1F1F1F"/>
                </a:solidFill>
                <a:effectLst/>
                <a:latin typeface="Arial" panose="020B0604020202020204" pitchFamily="34" charset="0"/>
                <a:cs typeface="Arial" panose="020B0604020202020204" pitchFamily="34" charset="0"/>
              </a:rPr>
              <a:t>.</a:t>
            </a:r>
            <a:endParaRPr lang="en-US" i="1"/>
          </a:p>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54110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CAR T-cell, chimeric antigen receptor T-cell therapy; CR, complete response; DLBCL, diffuse large B-cell lymphoma; </a:t>
            </a:r>
            <a:r>
              <a:rPr lang="en-US" i="1" err="1"/>
              <a:t>DoR</a:t>
            </a:r>
            <a:r>
              <a:rPr lang="en-US" i="1"/>
              <a:t>, duration of response; DoT, duration of treatment; ORR, overall response rate; PR, partial response; R, rituximab;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73674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DALY 2</a:t>
            </a:r>
          </a:p>
          <a:p>
            <a:r>
              <a:rPr lang="en-US"/>
              <a:t>Dose 2.5 x 10</a:t>
            </a:r>
            <a:r>
              <a:rPr lang="en-US" baseline="30000"/>
              <a:t>6</a:t>
            </a:r>
            <a:r>
              <a:rPr lang="en-US"/>
              <a:t> CAR cells/kg, fresh product</a:t>
            </a:r>
          </a:p>
        </p:txBody>
      </p:sp>
      <p:sp>
        <p:nvSpPr>
          <p:cNvPr id="4" name="Slide Number Placeholder 3"/>
          <p:cNvSpPr>
            <a:spLocks noGrp="1"/>
          </p:cNvSpPr>
          <p:nvPr>
            <p:ph type="sldNum" sz="quarter" idx="5"/>
          </p:nvPr>
        </p:nvSpPr>
        <p:spPr/>
        <p:txBody>
          <a:bodyPr/>
          <a:lstStyle/>
          <a:p>
            <a:fld id="{8C6A62D3-769D-F349-A3F8-B6F214D63D0D}" type="slidenum">
              <a:rPr lang="en-US" smtClean="0"/>
              <a:t>40</a:t>
            </a:fld>
            <a:endParaRPr lang="en-US"/>
          </a:p>
        </p:txBody>
      </p:sp>
    </p:spTree>
    <p:extLst>
      <p:ext uri="{BB962C8B-B14F-4D97-AF65-F5344CB8AC3E}">
        <p14:creationId xmlns:p14="http://schemas.microsoft.com/office/powerpoint/2010/main" val="3876373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ATALANTA</a:t>
            </a:r>
          </a:p>
          <a:p>
            <a:r>
              <a:rPr lang="en-US"/>
              <a:t>92% had vein to vein of 7 days</a:t>
            </a:r>
          </a:p>
          <a:p>
            <a:r>
              <a:rPr kumimoji="0" lang="fr-FR" sz="1200" b="0" i="0" u="none" strike="noStrike" kern="0" cap="none" spc="0" normalizeH="0" baseline="0" noProof="0">
                <a:ln>
                  <a:noFill/>
                </a:ln>
                <a:solidFill>
                  <a:srgbClr val="818285"/>
                </a:solidFill>
                <a:effectLst/>
                <a:uLnTx/>
                <a:uFillTx/>
                <a:latin typeface="Calibri"/>
                <a:cs typeface="Calibri"/>
              </a:rPr>
              <a:t>DL1</a:t>
            </a:r>
            <a:r>
              <a:rPr kumimoji="0" lang="fr-FR" sz="1200" b="0" i="0" u="none" strike="noStrike" kern="0" cap="none" spc="10"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 </a:t>
            </a:r>
            <a:r>
              <a:rPr kumimoji="0" lang="fr-FR" sz="1200" b="0" i="0" u="none" strike="noStrike" kern="0" cap="none" spc="-10" normalizeH="0" baseline="0" noProof="0">
                <a:ln>
                  <a:noFill/>
                </a:ln>
                <a:solidFill>
                  <a:srgbClr val="818285"/>
                </a:solidFill>
                <a:effectLst/>
                <a:uLnTx/>
                <a:uFillTx/>
                <a:latin typeface="Calibri"/>
                <a:cs typeface="Calibri"/>
              </a:rPr>
              <a:t>50</a:t>
            </a:r>
            <a:r>
              <a:rPr kumimoji="0" lang="fr-FR" sz="1200" b="0" i="0" u="none" strike="noStrike" kern="0" cap="none" spc="10"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a:t>
            </a:r>
            <a:r>
              <a:rPr kumimoji="0" lang="fr-FR" sz="1200" b="0" i="0" u="none" strike="noStrike" kern="0" cap="none" spc="15"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10</a:t>
            </a:r>
            <a:r>
              <a:rPr kumimoji="0" lang="fr-FR" sz="1200" b="0" i="0" u="none" strike="noStrike" kern="0" cap="none" spc="0" normalizeH="0" baseline="25641" noProof="0">
                <a:ln>
                  <a:noFill/>
                </a:ln>
                <a:solidFill>
                  <a:srgbClr val="818285"/>
                </a:solidFill>
                <a:effectLst/>
                <a:uLnTx/>
                <a:uFillTx/>
                <a:latin typeface="Calibri"/>
                <a:cs typeface="Calibri"/>
              </a:rPr>
              <a:t>6</a:t>
            </a:r>
            <a:r>
              <a:rPr kumimoji="0" lang="fr-FR" sz="1200" b="0" i="0" u="none" strike="noStrike" kern="0" cap="none" spc="142" normalizeH="0" baseline="25641"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CAR</a:t>
            </a:r>
            <a:r>
              <a:rPr kumimoji="0" lang="fr-FR" sz="1200" b="0" i="0" u="none" strike="noStrike" kern="0" cap="none" spc="0" normalizeH="0" baseline="25641" noProof="0">
                <a:ln>
                  <a:noFill/>
                </a:ln>
                <a:solidFill>
                  <a:srgbClr val="818285"/>
                </a:solidFill>
                <a:effectLst/>
                <a:uLnTx/>
                <a:uFillTx/>
                <a:latin typeface="Calibri"/>
                <a:cs typeface="Calibri"/>
              </a:rPr>
              <a:t>+</a:t>
            </a:r>
            <a:r>
              <a:rPr kumimoji="0" lang="fr-FR" sz="1200" b="0" i="0" u="none" strike="noStrike" kern="0" cap="none" spc="172" normalizeH="0" baseline="25641"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T</a:t>
            </a:r>
            <a:r>
              <a:rPr kumimoji="0" lang="fr-FR" sz="1200" b="0" i="0" u="none" strike="noStrike" kern="0" cap="none" spc="5"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err="1">
                <a:ln>
                  <a:noFill/>
                </a:ln>
                <a:solidFill>
                  <a:srgbClr val="818285"/>
                </a:solidFill>
                <a:effectLst/>
                <a:uLnTx/>
                <a:uFillTx/>
                <a:latin typeface="Calibri"/>
                <a:cs typeface="Calibri"/>
              </a:rPr>
              <a:t>cells</a:t>
            </a:r>
            <a:r>
              <a:rPr kumimoji="0" lang="fr-FR" sz="1200" b="0" i="0" u="none" strike="noStrike" kern="0" cap="none" spc="0" normalizeH="0" baseline="0" noProof="0">
                <a:ln>
                  <a:noFill/>
                </a:ln>
                <a:solidFill>
                  <a:srgbClr val="818285"/>
                </a:solidFill>
                <a:effectLst/>
                <a:uLnTx/>
                <a:uFillTx/>
                <a:latin typeface="Calibri"/>
                <a:cs typeface="Calibri"/>
              </a:rPr>
              <a:t>;</a:t>
            </a:r>
            <a:r>
              <a:rPr kumimoji="0" lang="fr-FR" sz="1200" b="0" i="0" u="none" strike="noStrike" kern="0" cap="none" spc="-10"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DL2</a:t>
            </a:r>
            <a:r>
              <a:rPr kumimoji="0" lang="fr-FR" sz="1200" b="0" i="0" u="none" strike="noStrike" kern="0" cap="none" spc="10"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a:t>
            </a:r>
            <a:r>
              <a:rPr kumimoji="0" lang="fr-FR" sz="1200" b="0" i="0" u="none" strike="noStrike" kern="0" cap="none" spc="15" normalizeH="0" baseline="0" noProof="0">
                <a:ln>
                  <a:noFill/>
                </a:ln>
                <a:solidFill>
                  <a:srgbClr val="818285"/>
                </a:solidFill>
                <a:effectLst/>
                <a:uLnTx/>
                <a:uFillTx/>
                <a:latin typeface="Calibri"/>
                <a:cs typeface="Calibri"/>
              </a:rPr>
              <a:t> </a:t>
            </a:r>
            <a:r>
              <a:rPr kumimoji="0" lang="fr-FR" sz="1200" b="0" i="0" u="none" strike="noStrike" kern="0" cap="none" spc="-20" normalizeH="0" baseline="0" noProof="0">
                <a:ln>
                  <a:noFill/>
                </a:ln>
                <a:solidFill>
                  <a:srgbClr val="818285"/>
                </a:solidFill>
                <a:effectLst/>
                <a:uLnTx/>
                <a:uFillTx/>
                <a:latin typeface="Calibri"/>
                <a:cs typeface="Calibri"/>
              </a:rPr>
              <a:t>110</a:t>
            </a:r>
            <a:r>
              <a:rPr kumimoji="0" lang="fr-FR" sz="1200" b="0" i="0" u="none" strike="noStrike" kern="0" cap="none" spc="10"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a:t>
            </a:r>
            <a:r>
              <a:rPr kumimoji="0" lang="fr-FR" sz="1200" b="0" i="0" u="none" strike="noStrike" kern="0" cap="none" spc="10"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10</a:t>
            </a:r>
            <a:r>
              <a:rPr kumimoji="0" lang="fr-FR" sz="1200" b="0" i="0" u="none" strike="noStrike" kern="0" cap="none" spc="0" normalizeH="0" baseline="25641" noProof="0">
                <a:ln>
                  <a:noFill/>
                </a:ln>
                <a:solidFill>
                  <a:srgbClr val="818285"/>
                </a:solidFill>
                <a:effectLst/>
                <a:uLnTx/>
                <a:uFillTx/>
                <a:latin typeface="Calibri"/>
                <a:cs typeface="Calibri"/>
              </a:rPr>
              <a:t>6</a:t>
            </a:r>
            <a:r>
              <a:rPr kumimoji="0" lang="fr-FR" sz="1200" b="0" i="0" u="none" strike="noStrike" kern="0" cap="none" spc="150" normalizeH="0" baseline="25641"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CAR</a:t>
            </a:r>
            <a:r>
              <a:rPr kumimoji="0" lang="fr-FR" sz="1200" b="0" i="0" u="none" strike="noStrike" kern="0" cap="none" spc="0" normalizeH="0" baseline="25641" noProof="0">
                <a:ln>
                  <a:noFill/>
                </a:ln>
                <a:solidFill>
                  <a:srgbClr val="818285"/>
                </a:solidFill>
                <a:effectLst/>
                <a:uLnTx/>
                <a:uFillTx/>
                <a:latin typeface="Calibri"/>
                <a:cs typeface="Calibri"/>
              </a:rPr>
              <a:t>+</a:t>
            </a:r>
            <a:r>
              <a:rPr kumimoji="0" lang="fr-FR" sz="1200" b="0" i="0" u="none" strike="noStrike" kern="0" cap="none" spc="172" normalizeH="0" baseline="25641"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T</a:t>
            </a:r>
            <a:r>
              <a:rPr kumimoji="0" lang="fr-FR" sz="1200" b="0" i="0" u="none" strike="noStrike" kern="0" cap="none" spc="5"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err="1">
                <a:ln>
                  <a:noFill/>
                </a:ln>
                <a:solidFill>
                  <a:srgbClr val="818285"/>
                </a:solidFill>
                <a:effectLst/>
                <a:uLnTx/>
                <a:uFillTx/>
                <a:latin typeface="Calibri"/>
                <a:cs typeface="Calibri"/>
              </a:rPr>
              <a:t>cells</a:t>
            </a:r>
            <a:r>
              <a:rPr kumimoji="0" lang="fr-FR" sz="1200" b="0" i="0" u="none" strike="noStrike" kern="0" cap="none" spc="0" normalizeH="0" baseline="0" noProof="0">
                <a:ln>
                  <a:noFill/>
                </a:ln>
                <a:solidFill>
                  <a:srgbClr val="818285"/>
                </a:solidFill>
                <a:effectLst/>
                <a:uLnTx/>
                <a:uFillTx/>
                <a:latin typeface="Calibri"/>
                <a:cs typeface="Calibri"/>
              </a:rPr>
              <a:t>;</a:t>
            </a:r>
            <a:r>
              <a:rPr kumimoji="0" lang="fr-FR" sz="1200" b="0" i="0" u="none" strike="noStrike" kern="0" cap="none" spc="5"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DL3</a:t>
            </a:r>
            <a:r>
              <a:rPr kumimoji="0" lang="fr-FR" sz="1200" b="0" i="0" u="none" strike="noStrike" kern="0" cap="none" spc="15"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 </a:t>
            </a:r>
            <a:r>
              <a:rPr kumimoji="0" lang="fr-FR" sz="1200" b="0" i="0" u="none" strike="noStrike" kern="0" cap="none" spc="-20" normalizeH="0" baseline="0" noProof="0">
                <a:ln>
                  <a:noFill/>
                </a:ln>
                <a:solidFill>
                  <a:srgbClr val="818285"/>
                </a:solidFill>
                <a:effectLst/>
                <a:uLnTx/>
                <a:uFillTx/>
                <a:latin typeface="Calibri"/>
                <a:cs typeface="Calibri"/>
              </a:rPr>
              <a:t>250</a:t>
            </a:r>
            <a:r>
              <a:rPr kumimoji="0" lang="fr-FR" sz="1200" b="0" i="0" u="none" strike="noStrike" kern="0" cap="none" spc="20"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a:t>
            </a:r>
            <a:r>
              <a:rPr kumimoji="0" lang="fr-FR" sz="1200" b="0" i="0" u="none" strike="noStrike" kern="0" cap="none" spc="5"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10</a:t>
            </a:r>
            <a:r>
              <a:rPr kumimoji="0" lang="fr-FR" sz="1200" b="0" i="0" u="none" strike="noStrike" kern="0" cap="none" spc="0" normalizeH="0" baseline="25641" noProof="0">
                <a:ln>
                  <a:noFill/>
                </a:ln>
                <a:solidFill>
                  <a:srgbClr val="818285"/>
                </a:solidFill>
                <a:effectLst/>
                <a:uLnTx/>
                <a:uFillTx/>
                <a:latin typeface="Calibri"/>
                <a:cs typeface="Calibri"/>
              </a:rPr>
              <a:t>6</a:t>
            </a:r>
            <a:r>
              <a:rPr kumimoji="0" lang="fr-FR" sz="1200" b="0" i="0" u="none" strike="noStrike" kern="0" cap="none" spc="142" normalizeH="0" baseline="25641"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CAR</a:t>
            </a:r>
            <a:r>
              <a:rPr kumimoji="0" lang="fr-FR" sz="1200" b="0" i="0" u="none" strike="noStrike" kern="0" cap="none" spc="0" normalizeH="0" baseline="25641" noProof="0">
                <a:ln>
                  <a:noFill/>
                </a:ln>
                <a:solidFill>
                  <a:srgbClr val="818285"/>
                </a:solidFill>
                <a:effectLst/>
                <a:uLnTx/>
                <a:uFillTx/>
                <a:latin typeface="Calibri"/>
                <a:cs typeface="Calibri"/>
              </a:rPr>
              <a:t>+</a:t>
            </a:r>
            <a:r>
              <a:rPr kumimoji="0" lang="fr-FR" sz="1200" b="0" i="0" u="none" strike="noStrike" kern="0" cap="none" spc="187" normalizeH="0" baseline="25641" noProof="0">
                <a:ln>
                  <a:noFill/>
                </a:ln>
                <a:solidFill>
                  <a:srgbClr val="818285"/>
                </a:solidFill>
                <a:effectLst/>
                <a:uLnTx/>
                <a:uFillTx/>
                <a:latin typeface="Calibri"/>
                <a:cs typeface="Calibri"/>
              </a:rPr>
              <a:t> </a:t>
            </a:r>
            <a:r>
              <a:rPr kumimoji="0" lang="fr-FR" sz="1200" b="0" i="0" u="none" strike="noStrike" kern="0" cap="none" spc="0" normalizeH="0" baseline="0" noProof="0">
                <a:ln>
                  <a:noFill/>
                </a:ln>
                <a:solidFill>
                  <a:srgbClr val="818285"/>
                </a:solidFill>
                <a:effectLst/>
                <a:uLnTx/>
                <a:uFillTx/>
                <a:latin typeface="Calibri"/>
                <a:cs typeface="Calibri"/>
              </a:rPr>
              <a:t>T</a:t>
            </a:r>
            <a:r>
              <a:rPr kumimoji="0" lang="fr-FR" sz="1200" b="0" i="0" u="none" strike="noStrike" kern="0" cap="none" spc="-5" normalizeH="0" baseline="0" noProof="0">
                <a:ln>
                  <a:noFill/>
                </a:ln>
                <a:solidFill>
                  <a:srgbClr val="818285"/>
                </a:solidFill>
                <a:effectLst/>
                <a:uLnTx/>
                <a:uFillTx/>
                <a:latin typeface="Calibri"/>
                <a:cs typeface="Calibri"/>
              </a:rPr>
              <a:t> </a:t>
            </a:r>
            <a:r>
              <a:rPr kumimoji="0" lang="fr-FR" sz="1200" b="0" i="0" u="none" strike="noStrike" kern="0" cap="none" spc="0" normalizeH="0" baseline="0" noProof="0" err="1">
                <a:ln>
                  <a:noFill/>
                </a:ln>
                <a:solidFill>
                  <a:srgbClr val="818285"/>
                </a:solidFill>
                <a:effectLst/>
                <a:uLnTx/>
                <a:uFillTx/>
                <a:latin typeface="Calibri"/>
                <a:cs typeface="Calibri"/>
              </a:rPr>
              <a:t>cells</a:t>
            </a:r>
            <a:r>
              <a:rPr kumimoji="0" lang="fr-FR" sz="1200" b="0" i="0" u="none" strike="noStrike" kern="0" cap="none" spc="0" normalizeH="0" baseline="0" noProof="0">
                <a:ln>
                  <a:noFill/>
                </a:ln>
                <a:solidFill>
                  <a:srgbClr val="818285"/>
                </a:solidFill>
                <a:effectLst/>
                <a:uLnTx/>
                <a:uFillTx/>
                <a:latin typeface="Calibri"/>
                <a:cs typeface="Calibri"/>
              </a:rPr>
              <a:t>.</a:t>
            </a:r>
            <a:r>
              <a:rPr kumimoji="0" lang="fr-FR" sz="1200" b="0" i="0" u="none" strike="noStrike" kern="0" cap="none" spc="5" normalizeH="0" baseline="0" noProof="0">
                <a:ln>
                  <a:noFill/>
                </a:ln>
                <a:solidFill>
                  <a:srgbClr val="818285"/>
                </a:solidFill>
                <a:effectLst/>
                <a:uLnTx/>
                <a:uFillTx/>
                <a:latin typeface="Calibri"/>
                <a:cs typeface="Calibri"/>
              </a:rPr>
              <a:t> </a:t>
            </a:r>
            <a:endParaRPr lang="en-US"/>
          </a:p>
        </p:txBody>
      </p:sp>
      <p:sp>
        <p:nvSpPr>
          <p:cNvPr id="4" name="Slide Number Placeholder 3"/>
          <p:cNvSpPr>
            <a:spLocks noGrp="1"/>
          </p:cNvSpPr>
          <p:nvPr>
            <p:ph type="sldNum" sz="quarter" idx="5"/>
          </p:nvPr>
        </p:nvSpPr>
        <p:spPr/>
        <p:txBody>
          <a:bodyPr/>
          <a:lstStyle/>
          <a:p>
            <a:fld id="{8C6A62D3-769D-F349-A3F8-B6F214D63D0D}" type="slidenum">
              <a:rPr lang="en-US" smtClean="0"/>
              <a:t>41</a:t>
            </a:fld>
            <a:endParaRPr lang="en-US"/>
          </a:p>
        </p:txBody>
      </p:sp>
    </p:spTree>
    <p:extLst>
      <p:ext uri="{BB962C8B-B14F-4D97-AF65-F5344CB8AC3E}">
        <p14:creationId xmlns:p14="http://schemas.microsoft.com/office/powerpoint/2010/main" val="1204159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2C7BB-5C8E-702F-11C4-66CA70C834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711BA-31E3-2CE4-B1CB-EB252805F1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EAFD8A-CA84-2EB5-ED0E-D5839207D103}"/>
              </a:ext>
            </a:extLst>
          </p:cNvPr>
          <p:cNvSpPr>
            <a:spLocks noGrp="1"/>
          </p:cNvSpPr>
          <p:nvPr>
            <p:ph type="body" idx="1"/>
          </p:nvPr>
        </p:nvSpPr>
        <p:spPr/>
        <p:txBody>
          <a:bodyPr/>
          <a:lstStyle/>
          <a:p>
            <a:r>
              <a:rPr lang="en-US"/>
              <a:t>DALY 2</a:t>
            </a:r>
          </a:p>
          <a:p>
            <a:r>
              <a:rPr lang="en-US"/>
              <a:t>Dose 2.5 x 10</a:t>
            </a:r>
            <a:r>
              <a:rPr lang="en-US" baseline="30000"/>
              <a:t>6</a:t>
            </a:r>
            <a:r>
              <a:rPr lang="en-US"/>
              <a:t> CAR cells/kg, fresh product</a:t>
            </a:r>
          </a:p>
        </p:txBody>
      </p:sp>
      <p:sp>
        <p:nvSpPr>
          <p:cNvPr id="4" name="Slide Number Placeholder 3">
            <a:extLst>
              <a:ext uri="{FF2B5EF4-FFF2-40B4-BE49-F238E27FC236}">
                <a16:creationId xmlns:a16="http://schemas.microsoft.com/office/drawing/2014/main" id="{D7551828-3AF7-6C7A-4267-49C5F1047762}"/>
              </a:ext>
            </a:extLst>
          </p:cNvPr>
          <p:cNvSpPr>
            <a:spLocks noGrp="1"/>
          </p:cNvSpPr>
          <p:nvPr>
            <p:ph type="sldNum" sz="quarter" idx="5"/>
          </p:nvPr>
        </p:nvSpPr>
        <p:spPr/>
        <p:txBody>
          <a:bodyPr/>
          <a:lstStyle/>
          <a:p>
            <a:fld id="{8C6A62D3-769D-F349-A3F8-B6F214D63D0D}" type="slidenum">
              <a:rPr lang="en-US" smtClean="0"/>
              <a:t>42</a:t>
            </a:fld>
            <a:endParaRPr lang="en-US"/>
          </a:p>
        </p:txBody>
      </p:sp>
    </p:spTree>
    <p:extLst>
      <p:ext uri="{BB962C8B-B14F-4D97-AF65-F5344CB8AC3E}">
        <p14:creationId xmlns:p14="http://schemas.microsoft.com/office/powerpoint/2010/main" val="10937339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482A2-A815-0058-189E-5EDCB64807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573A9A-EF4C-33FA-8248-FA2122550C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CE5581-494B-B512-9563-E10C26AE3F43}"/>
              </a:ext>
            </a:extLst>
          </p:cNvPr>
          <p:cNvSpPr>
            <a:spLocks noGrp="1"/>
          </p:cNvSpPr>
          <p:nvPr>
            <p:ph type="body" idx="1"/>
          </p:nvPr>
        </p:nvSpPr>
        <p:spPr/>
        <p:txBody>
          <a:bodyPr/>
          <a:lstStyle/>
          <a:p>
            <a:r>
              <a:rPr lang="en-US" dirty="0"/>
              <a:t>3 day manufacturing</a:t>
            </a:r>
          </a:p>
        </p:txBody>
      </p:sp>
      <p:sp>
        <p:nvSpPr>
          <p:cNvPr id="4" name="Slide Number Placeholder 3">
            <a:extLst>
              <a:ext uri="{FF2B5EF4-FFF2-40B4-BE49-F238E27FC236}">
                <a16:creationId xmlns:a16="http://schemas.microsoft.com/office/drawing/2014/main" id="{1C9AA69A-E812-C17B-73A4-1AF8EC5B1F3C}"/>
              </a:ext>
            </a:extLst>
          </p:cNvPr>
          <p:cNvSpPr>
            <a:spLocks noGrp="1"/>
          </p:cNvSpPr>
          <p:nvPr>
            <p:ph type="sldNum" sz="quarter" idx="5"/>
          </p:nvPr>
        </p:nvSpPr>
        <p:spPr/>
        <p:txBody>
          <a:bodyPr/>
          <a:lstStyle/>
          <a:p>
            <a:fld id="{8C6A62D3-769D-F349-A3F8-B6F214D63D0D}" type="slidenum">
              <a:rPr lang="en-US" smtClean="0"/>
              <a:t>43</a:t>
            </a:fld>
            <a:endParaRPr lang="en-US"/>
          </a:p>
        </p:txBody>
      </p:sp>
    </p:spTree>
    <p:extLst>
      <p:ext uri="{BB962C8B-B14F-4D97-AF65-F5344CB8AC3E}">
        <p14:creationId xmlns:p14="http://schemas.microsoft.com/office/powerpoint/2010/main" val="21714315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day manufacturing</a:t>
            </a:r>
          </a:p>
        </p:txBody>
      </p:sp>
      <p:sp>
        <p:nvSpPr>
          <p:cNvPr id="4" name="Slide Number Placeholder 3"/>
          <p:cNvSpPr>
            <a:spLocks noGrp="1"/>
          </p:cNvSpPr>
          <p:nvPr>
            <p:ph type="sldNum" sz="quarter" idx="5"/>
          </p:nvPr>
        </p:nvSpPr>
        <p:spPr/>
        <p:txBody>
          <a:bodyPr/>
          <a:lstStyle/>
          <a:p>
            <a:fld id="{8C6A62D3-769D-F349-A3F8-B6F214D63D0D}" type="slidenum">
              <a:rPr lang="en-US" smtClean="0"/>
              <a:t>44</a:t>
            </a:fld>
            <a:endParaRPr lang="en-US"/>
          </a:p>
        </p:txBody>
      </p:sp>
    </p:spTree>
    <p:extLst>
      <p:ext uri="{BB962C8B-B14F-4D97-AF65-F5344CB8AC3E}">
        <p14:creationId xmlns:p14="http://schemas.microsoft.com/office/powerpoint/2010/main" val="14769075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B14B8-6259-8879-F37F-17CA53578413}"/>
            </a:ext>
          </a:extLst>
        </p:cNvPr>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8FC1540A-BCB9-8548-7280-D83A7AD38DC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8675" name="Notes Placeholder 2">
            <a:extLst>
              <a:ext uri="{FF2B5EF4-FFF2-40B4-BE49-F238E27FC236}">
                <a16:creationId xmlns:a16="http://schemas.microsoft.com/office/drawing/2014/main" id="{CB398F61-6EF4-A34F-C0A1-0793D1BE0B99}"/>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225907" indent="-225907">
              <a:lnSpc>
                <a:spcPct val="110000"/>
              </a:lnSpc>
              <a:spcBef>
                <a:spcPct val="0"/>
              </a:spcBef>
            </a:pPr>
            <a:r>
              <a:rPr lang="en-US" sz="1400" dirty="0">
                <a:latin typeface="Arial" charset="0"/>
                <a:ea typeface="MS PGothic" charset="0"/>
                <a:cs typeface="Arial" charset="0"/>
              </a:rPr>
              <a:t>Median </a:t>
            </a:r>
            <a:r>
              <a:rPr lang="en-US" sz="1400" dirty="0" err="1">
                <a:latin typeface="Arial" charset="0"/>
                <a:ea typeface="MS PGothic" charset="0"/>
                <a:cs typeface="Arial" charset="0"/>
              </a:rPr>
              <a:t>follo</a:t>
            </a:r>
            <a:r>
              <a:rPr lang="en-US" sz="1400" dirty="0">
                <a:latin typeface="Arial" charset="0"/>
                <a:ea typeface="MS PGothic" charset="0"/>
                <a:cs typeface="Arial" charset="0"/>
              </a:rPr>
              <a:t> </a:t>
            </a:r>
            <a:r>
              <a:rPr lang="en-US" sz="1400" dirty="0" err="1">
                <a:latin typeface="Arial" charset="0"/>
                <a:ea typeface="MS PGothic" charset="0"/>
                <a:cs typeface="Arial" charset="0"/>
              </a:rPr>
              <a:t>wup</a:t>
            </a:r>
            <a:r>
              <a:rPr lang="en-US" sz="1400" dirty="0">
                <a:latin typeface="Arial" charset="0"/>
                <a:ea typeface="MS PGothic" charset="0"/>
                <a:cs typeface="Arial" charset="0"/>
              </a:rPr>
              <a:t> 10 months</a:t>
            </a:r>
          </a:p>
        </p:txBody>
      </p:sp>
      <p:sp>
        <p:nvSpPr>
          <p:cNvPr id="28676" name="Slide Number Placeholder 3">
            <a:extLst>
              <a:ext uri="{FF2B5EF4-FFF2-40B4-BE49-F238E27FC236}">
                <a16:creationId xmlns:a16="http://schemas.microsoft.com/office/drawing/2014/main" id="{2C5E1362-E196-FD40-194E-033F5E737168}"/>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charset="0"/>
                <a:cs typeface="MS PGothic" charset="0"/>
              </a:defRPr>
            </a:lvl1pPr>
            <a:lvl2pPr marL="729131" indent="-280435">
              <a:defRPr>
                <a:solidFill>
                  <a:schemeClr val="tx1"/>
                </a:solidFill>
                <a:latin typeface="Arial" charset="0"/>
                <a:ea typeface="MS PGothic" charset="0"/>
                <a:cs typeface="MS PGothic" charset="0"/>
              </a:defRPr>
            </a:lvl2pPr>
            <a:lvl3pPr marL="1121740" indent="-224348">
              <a:defRPr>
                <a:solidFill>
                  <a:schemeClr val="tx1"/>
                </a:solidFill>
                <a:latin typeface="Arial" charset="0"/>
                <a:ea typeface="MS PGothic" charset="0"/>
                <a:cs typeface="MS PGothic" charset="0"/>
              </a:defRPr>
            </a:lvl3pPr>
            <a:lvl4pPr marL="1570436" indent="-224348">
              <a:defRPr>
                <a:solidFill>
                  <a:schemeClr val="tx1"/>
                </a:solidFill>
                <a:latin typeface="Arial" charset="0"/>
                <a:ea typeface="MS PGothic" charset="0"/>
                <a:cs typeface="MS PGothic" charset="0"/>
              </a:defRPr>
            </a:lvl4pPr>
            <a:lvl5pPr marL="2019132" indent="-224348">
              <a:defRPr>
                <a:solidFill>
                  <a:schemeClr val="tx1"/>
                </a:solidFill>
                <a:latin typeface="Arial" charset="0"/>
                <a:ea typeface="MS PGothic" charset="0"/>
                <a:cs typeface="MS PGothic" charset="0"/>
              </a:defRPr>
            </a:lvl5pPr>
            <a:lvl6pPr marL="2467828" indent="-224348" eaLnBrk="0" fontAlgn="base" hangingPunct="0">
              <a:spcBef>
                <a:spcPct val="0"/>
              </a:spcBef>
              <a:spcAft>
                <a:spcPct val="0"/>
              </a:spcAft>
              <a:defRPr>
                <a:solidFill>
                  <a:schemeClr val="tx1"/>
                </a:solidFill>
                <a:latin typeface="Arial" charset="0"/>
                <a:ea typeface="MS PGothic" charset="0"/>
                <a:cs typeface="MS PGothic" charset="0"/>
              </a:defRPr>
            </a:lvl6pPr>
            <a:lvl7pPr marL="2916525" indent="-224348" eaLnBrk="0" fontAlgn="base" hangingPunct="0">
              <a:spcBef>
                <a:spcPct val="0"/>
              </a:spcBef>
              <a:spcAft>
                <a:spcPct val="0"/>
              </a:spcAft>
              <a:defRPr>
                <a:solidFill>
                  <a:schemeClr val="tx1"/>
                </a:solidFill>
                <a:latin typeface="Arial" charset="0"/>
                <a:ea typeface="MS PGothic" charset="0"/>
                <a:cs typeface="MS PGothic" charset="0"/>
              </a:defRPr>
            </a:lvl7pPr>
            <a:lvl8pPr marL="3365221" indent="-224348" eaLnBrk="0" fontAlgn="base" hangingPunct="0">
              <a:spcBef>
                <a:spcPct val="0"/>
              </a:spcBef>
              <a:spcAft>
                <a:spcPct val="0"/>
              </a:spcAft>
              <a:defRPr>
                <a:solidFill>
                  <a:schemeClr val="tx1"/>
                </a:solidFill>
                <a:latin typeface="Arial" charset="0"/>
                <a:ea typeface="MS PGothic" charset="0"/>
                <a:cs typeface="MS PGothic" charset="0"/>
              </a:defRPr>
            </a:lvl8pPr>
            <a:lvl9pPr marL="3813917" indent="-224348" eaLnBrk="0" fontAlgn="base" hangingPunct="0">
              <a:spcBef>
                <a:spcPct val="0"/>
              </a:spcBef>
              <a:spcAft>
                <a:spcPct val="0"/>
              </a:spcAft>
              <a:defRPr>
                <a:solidFill>
                  <a:schemeClr val="tx1"/>
                </a:solidFill>
                <a:latin typeface="Arial" charset="0"/>
                <a:ea typeface="MS PGothic" charset="0"/>
                <a:cs typeface="MS PGothic"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A06DE2C7-37BB-8749-ADF6-B96F3AA93A17}" type="slidenum">
              <a:rPr kumimoji="0" lang="en-US" sz="1200" b="0" i="0" u="none" strike="noStrike" kern="1200" cap="none" spc="0" normalizeH="0" baseline="0" noProof="0">
                <a:ln>
                  <a:noFill/>
                </a:ln>
                <a:solidFill>
                  <a:srgbClr val="000000"/>
                </a:solidFill>
                <a:effectLst/>
                <a:uLnTx/>
                <a:uFillTx/>
                <a:latin typeface="Calibri" charset="0"/>
                <a:ea typeface="MS PGothic" charset="0"/>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solidFill>
              <a:effectLst/>
              <a:uLnTx/>
              <a:uFillTx/>
              <a:latin typeface="Calibri" charset="0"/>
              <a:ea typeface="MS PGothic" charset="0"/>
            </a:endParaRPr>
          </a:p>
        </p:txBody>
      </p:sp>
    </p:spTree>
    <p:extLst>
      <p:ext uri="{BB962C8B-B14F-4D97-AF65-F5344CB8AC3E}">
        <p14:creationId xmlns:p14="http://schemas.microsoft.com/office/powerpoint/2010/main" val="11206607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225907" indent="-225907">
              <a:lnSpc>
                <a:spcPct val="110000"/>
              </a:lnSpc>
              <a:spcBef>
                <a:spcPct val="0"/>
              </a:spcBef>
            </a:pPr>
            <a:endParaRPr lang="en-US" sz="1400">
              <a:latin typeface="Arial" charset="0"/>
              <a:ea typeface="MS PGothic" charset="0"/>
              <a:cs typeface="Arial" charset="0"/>
            </a:endParaRP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charset="0"/>
                <a:cs typeface="MS PGothic" charset="0"/>
              </a:defRPr>
            </a:lvl1pPr>
            <a:lvl2pPr marL="729131" indent="-280435">
              <a:defRPr>
                <a:solidFill>
                  <a:schemeClr val="tx1"/>
                </a:solidFill>
                <a:latin typeface="Arial" charset="0"/>
                <a:ea typeface="MS PGothic" charset="0"/>
                <a:cs typeface="MS PGothic" charset="0"/>
              </a:defRPr>
            </a:lvl2pPr>
            <a:lvl3pPr marL="1121740" indent="-224348">
              <a:defRPr>
                <a:solidFill>
                  <a:schemeClr val="tx1"/>
                </a:solidFill>
                <a:latin typeface="Arial" charset="0"/>
                <a:ea typeface="MS PGothic" charset="0"/>
                <a:cs typeface="MS PGothic" charset="0"/>
              </a:defRPr>
            </a:lvl3pPr>
            <a:lvl4pPr marL="1570436" indent="-224348">
              <a:defRPr>
                <a:solidFill>
                  <a:schemeClr val="tx1"/>
                </a:solidFill>
                <a:latin typeface="Arial" charset="0"/>
                <a:ea typeface="MS PGothic" charset="0"/>
                <a:cs typeface="MS PGothic" charset="0"/>
              </a:defRPr>
            </a:lvl4pPr>
            <a:lvl5pPr marL="2019132" indent="-224348">
              <a:defRPr>
                <a:solidFill>
                  <a:schemeClr val="tx1"/>
                </a:solidFill>
                <a:latin typeface="Arial" charset="0"/>
                <a:ea typeface="MS PGothic" charset="0"/>
                <a:cs typeface="MS PGothic" charset="0"/>
              </a:defRPr>
            </a:lvl5pPr>
            <a:lvl6pPr marL="2467828" indent="-224348" eaLnBrk="0" fontAlgn="base" hangingPunct="0">
              <a:spcBef>
                <a:spcPct val="0"/>
              </a:spcBef>
              <a:spcAft>
                <a:spcPct val="0"/>
              </a:spcAft>
              <a:defRPr>
                <a:solidFill>
                  <a:schemeClr val="tx1"/>
                </a:solidFill>
                <a:latin typeface="Arial" charset="0"/>
                <a:ea typeface="MS PGothic" charset="0"/>
                <a:cs typeface="MS PGothic" charset="0"/>
              </a:defRPr>
            </a:lvl6pPr>
            <a:lvl7pPr marL="2916525" indent="-224348" eaLnBrk="0" fontAlgn="base" hangingPunct="0">
              <a:spcBef>
                <a:spcPct val="0"/>
              </a:spcBef>
              <a:spcAft>
                <a:spcPct val="0"/>
              </a:spcAft>
              <a:defRPr>
                <a:solidFill>
                  <a:schemeClr val="tx1"/>
                </a:solidFill>
                <a:latin typeface="Arial" charset="0"/>
                <a:ea typeface="MS PGothic" charset="0"/>
                <a:cs typeface="MS PGothic" charset="0"/>
              </a:defRPr>
            </a:lvl7pPr>
            <a:lvl8pPr marL="3365221" indent="-224348" eaLnBrk="0" fontAlgn="base" hangingPunct="0">
              <a:spcBef>
                <a:spcPct val="0"/>
              </a:spcBef>
              <a:spcAft>
                <a:spcPct val="0"/>
              </a:spcAft>
              <a:defRPr>
                <a:solidFill>
                  <a:schemeClr val="tx1"/>
                </a:solidFill>
                <a:latin typeface="Arial" charset="0"/>
                <a:ea typeface="MS PGothic" charset="0"/>
                <a:cs typeface="MS PGothic" charset="0"/>
              </a:defRPr>
            </a:lvl8pPr>
            <a:lvl9pPr marL="3813917" indent="-224348" eaLnBrk="0" fontAlgn="base" hangingPunct="0">
              <a:spcBef>
                <a:spcPct val="0"/>
              </a:spcBef>
              <a:spcAft>
                <a:spcPct val="0"/>
              </a:spcAft>
              <a:defRPr>
                <a:solidFill>
                  <a:schemeClr val="tx1"/>
                </a:solidFill>
                <a:latin typeface="Arial" charset="0"/>
                <a:ea typeface="MS PGothic" charset="0"/>
                <a:cs typeface="MS PGothic"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A06DE2C7-37BB-8749-ADF6-B96F3AA93A17}" type="slidenum">
              <a:rPr kumimoji="0" lang="en-US" sz="1200" b="0" i="0" u="none" strike="noStrike" kern="1200" cap="none" spc="0" normalizeH="0" baseline="0" noProof="0">
                <a:ln>
                  <a:noFill/>
                </a:ln>
                <a:solidFill>
                  <a:srgbClr val="000000"/>
                </a:solidFill>
                <a:effectLst/>
                <a:uLnTx/>
                <a:uFillTx/>
                <a:latin typeface="Calibri" charset="0"/>
                <a:ea typeface="MS PGothic" charset="0"/>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srgbClr val="000000"/>
              </a:solidFill>
              <a:effectLst/>
              <a:uLnTx/>
              <a:uFillTx/>
              <a:latin typeface="Calibri" charset="0"/>
              <a:ea typeface="MS PGothic" charset="0"/>
            </a:endParaRPr>
          </a:p>
        </p:txBody>
      </p:sp>
    </p:spTree>
    <p:extLst>
      <p:ext uri="{BB962C8B-B14F-4D97-AF65-F5344CB8AC3E}">
        <p14:creationId xmlns:p14="http://schemas.microsoft.com/office/powerpoint/2010/main" val="10839331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FC: fludarabine and cyclophosphamide, FCA: fludarabine, cyclophosphamide, ALLO-647</a:t>
            </a:r>
          </a:p>
        </p:txBody>
      </p:sp>
      <p:sp>
        <p:nvSpPr>
          <p:cNvPr id="4" name="Slide Number Placeholder 3"/>
          <p:cNvSpPr>
            <a:spLocks noGrp="1"/>
          </p:cNvSpPr>
          <p:nvPr>
            <p:ph type="sldNum" sz="quarter" idx="5"/>
          </p:nvPr>
        </p:nvSpPr>
        <p:spPr/>
        <p:txBody>
          <a:bodyPr/>
          <a:lstStyle/>
          <a:p>
            <a:fld id="{8C6A62D3-769D-F349-A3F8-B6F214D63D0D}" type="slidenum">
              <a:rPr lang="en-US" smtClean="0"/>
              <a:t>47</a:t>
            </a:fld>
            <a:endParaRPr lang="en-US"/>
          </a:p>
        </p:txBody>
      </p:sp>
    </p:spTree>
    <p:extLst>
      <p:ext uri="{BB962C8B-B14F-4D97-AF65-F5344CB8AC3E}">
        <p14:creationId xmlns:p14="http://schemas.microsoft.com/office/powerpoint/2010/main" val="3898539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0.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www.clinicaloptions.com/"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51200877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18847352"/>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408347916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lnSpc>
                <a:spcPct val="100000"/>
              </a:lnSpc>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04785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a:p>
            <a:pPr marL="1200150" lvl="4" indent="-285750">
              <a:buFont typeface="Calibri" panose="020F0502020204030204" pitchFamily="34" charset="0"/>
              <a:buChar char="─"/>
            </a:pPr>
            <a:endParaRPr lang="en-US" altLang="en-US" dirty="0"/>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lnSpc>
                <a:spcPct val="100000"/>
              </a:lnSpc>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772558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lnSpc>
                <a:spcPct val="100000"/>
              </a:lnSpc>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0652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630546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3621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10374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endParaRPr lang="en-US" dirty="0"/>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49184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28072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624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3972656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313471873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lnSpc>
                <a:spcPct val="100000"/>
              </a:lnSpc>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182418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lnSpc>
                <a:spcPct val="100000"/>
              </a:lnSpc>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7933955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47363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701655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21354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4175702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394277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659511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Title Slide">
    <p:spTree>
      <p:nvGrpSpPr>
        <p:cNvPr id="1" name=""/>
        <p:cNvGrpSpPr/>
        <p:nvPr/>
      </p:nvGrpSpPr>
      <p:grpSpPr>
        <a:xfrm>
          <a:off x="0" y="0"/>
          <a:ext cx="0" cy="0"/>
          <a:chOff x="0" y="0"/>
          <a:chExt cx="0" cy="0"/>
        </a:xfrm>
      </p:grpSpPr>
      <p:pic>
        <p:nvPicPr>
          <p:cNvPr id="3" name="Picture 2" descr="A dna molecule in a circle with text&#10;&#10;AI-generated content may be incorrect.">
            <a:extLst>
              <a:ext uri="{FF2B5EF4-FFF2-40B4-BE49-F238E27FC236}">
                <a16:creationId xmlns:a16="http://schemas.microsoft.com/office/drawing/2014/main" id="{1FC9CE7F-EC5B-DF3F-6221-076DA55C360E}"/>
              </a:ext>
            </a:extLst>
          </p:cNvPr>
          <p:cNvPicPr>
            <a:picLocks noChangeAspect="1"/>
          </p:cNvPicPr>
          <p:nvPr userDrawn="1"/>
        </p:nvPicPr>
        <p:blipFill>
          <a:blip r:embed="rId2"/>
          <a:srcRect t="3444" b="17570"/>
          <a:stretch>
            <a:fillRect/>
          </a:stretch>
        </p:blipFill>
        <p:spPr>
          <a:xfrm>
            <a:off x="6114256" y="3657600"/>
            <a:ext cx="6077741"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31148757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66239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6243307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00819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10766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031813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p>
            <a:r>
              <a:rPr lang="en-US"/>
              <a:t>Click to edit title</a:t>
            </a:r>
          </a:p>
        </p:txBody>
      </p:sp>
      <p:sp>
        <p:nvSpPr>
          <p:cNvPr id="3" name="Content Placeholder 2">
            <a:extLst>
              <a:ext uri="{FF2B5EF4-FFF2-40B4-BE49-F238E27FC236}">
                <a16:creationId xmlns:a16="http://schemas.microsoft.com/office/drawing/2014/main" id="{426FCD3D-BE75-4AB7-AF91-4934F3ADAA50}"/>
              </a:ext>
            </a:extLst>
          </p:cNvPr>
          <p:cNvSpPr>
            <a:spLocks noGrp="1"/>
          </p:cNvSpPr>
          <p:nvPr>
            <p:ph idx="1" hasCustomPrompt="1"/>
          </p:nvPr>
        </p:nvSpPr>
        <p:spPr/>
        <p:txBody>
          <a:bodyPr/>
          <a:lstStyle>
            <a:lvl4pPr marL="917575" indent="-233363">
              <a:buFont typeface="Wingdings" pitchFamily="2" charset="2"/>
              <a:buChar char="§"/>
              <a:defRPr/>
            </a:lvl4pPr>
            <a:lvl5pPr marL="1146175" indent="-234950">
              <a:buSzPct val="90000"/>
              <a:buFont typeface="System Font Regular"/>
              <a:buChar char="–"/>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6520999"/>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p>
            <a:r>
              <a:rPr lang="en-US"/>
              <a:t>Click to edit title</a:t>
            </a:r>
          </a:p>
        </p:txBody>
      </p:sp>
      <p:sp>
        <p:nvSpPr>
          <p:cNvPr id="3" name="Text Placeholder 11">
            <a:extLst>
              <a:ext uri="{FF2B5EF4-FFF2-40B4-BE49-F238E27FC236}">
                <a16:creationId xmlns:a16="http://schemas.microsoft.com/office/drawing/2014/main" id="{B63015DA-BAD6-D641-B5F3-2ED5079D3C95}"/>
              </a:ext>
            </a:extLst>
          </p:cNvPr>
          <p:cNvSpPr>
            <a:spLocks noGrp="1"/>
          </p:cNvSpPr>
          <p:nvPr>
            <p:ph type="body" sz="quarter" idx="14" hasCustomPrompt="1"/>
          </p:nvPr>
        </p:nvSpPr>
        <p:spPr>
          <a:xfrm>
            <a:off x="639759" y="5838568"/>
            <a:ext cx="7058029" cy="274981"/>
          </a:xfrm>
        </p:spPr>
        <p:txBody>
          <a:bodyPr anchor="b"/>
          <a:lstStyle>
            <a:lvl1pPr>
              <a:defRPr sz="800" b="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4" name="Footer Placeholder 3">
            <a:extLst>
              <a:ext uri="{FF2B5EF4-FFF2-40B4-BE49-F238E27FC236}">
                <a16:creationId xmlns:a16="http://schemas.microsoft.com/office/drawing/2014/main" id="{70E5473F-D95C-3441-AFDD-17B108761141}"/>
              </a:ext>
            </a:extLst>
          </p:cNvPr>
          <p:cNvSpPr>
            <a:spLocks noGrp="1"/>
          </p:cNvSpPr>
          <p:nvPr>
            <p:ph type="ftr" sz="quarter" idx="15"/>
          </p:nvPr>
        </p:nvSpPr>
        <p:spPr>
          <a:xfrm>
            <a:off x="3336324" y="6362188"/>
            <a:ext cx="7707596" cy="153888"/>
          </a:xfrm>
          <a:prstGeom prst="rect">
            <a:avLst/>
          </a:prstGeom>
        </p:spPr>
        <p:txBody>
          <a:bodyPr/>
          <a:lstStyle/>
          <a:p>
            <a:endParaRPr lang="en-US"/>
          </a:p>
        </p:txBody>
      </p:sp>
    </p:spTree>
    <p:extLst>
      <p:ext uri="{BB962C8B-B14F-4D97-AF65-F5344CB8AC3E}">
        <p14:creationId xmlns:p14="http://schemas.microsoft.com/office/powerpoint/2010/main" val="3702839823"/>
      </p:ext>
    </p:extLst>
  </p:cSld>
  <p:clrMapOvr>
    <a:masterClrMapping/>
  </p:clrMapOvr>
  <p:extLst>
    <p:ext uri="{DCECCB84-F9BA-43D5-87BE-67443E8EF086}">
      <p15:sldGuideLst xmlns:p15="http://schemas.microsoft.com/office/powerpoint/2012/main">
        <p15:guide id="2" pos="401">
          <p15:clr>
            <a:srgbClr val="FBAE40"/>
          </p15:clr>
        </p15:guide>
        <p15:guide id="3" pos="727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75918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10810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4384881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1209180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988466630"/>
      </p:ext>
    </p:extLst>
  </p:cSld>
  <p:clrMapOvr>
    <a:masterClrMapping/>
  </p:clrMapOvr>
  <p:extLst>
    <p:ext uri="{DCECCB84-F9BA-43D5-87BE-67443E8EF086}">
      <p15:sldGuideLst xmlns:p15="http://schemas.microsoft.com/office/powerpoint/2012/main">
        <p15:guide id="1" pos="336"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42028574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Tree>
    <p:extLst>
      <p:ext uri="{BB962C8B-B14F-4D97-AF65-F5344CB8AC3E}">
        <p14:creationId xmlns:p14="http://schemas.microsoft.com/office/powerpoint/2010/main" val="113247418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31812385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59470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373594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53438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531715128"/>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4"/>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a:t>Breast cancer</a:t>
            </a:r>
          </a:p>
          <a:p>
            <a:pPr marL="285750" indent="-285750" algn="l">
              <a:buFont typeface="Arial" panose="020B0604020202020204" pitchFamily="34" charset="0"/>
              <a:buChar char="•"/>
            </a:pPr>
            <a:r>
              <a:rPr lang="en-US" sz="1800"/>
              <a:t>Leukemias and myelodysplastic syndromes</a:t>
            </a:r>
          </a:p>
          <a:p>
            <a:pPr marL="285750" indent="-285750" algn="l">
              <a:buFont typeface="Arial" panose="020B0604020202020204" pitchFamily="34" charset="0"/>
              <a:buChar char="•"/>
            </a:pPr>
            <a:r>
              <a:rPr lang="en-US" sz="180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a:t>Lung cancer</a:t>
            </a:r>
          </a:p>
          <a:p>
            <a:pPr marL="285750" indent="-285750" algn="l">
              <a:buFont typeface="Arial" panose="020B0604020202020204" pitchFamily="34" charset="0"/>
              <a:buChar char="•"/>
            </a:pPr>
            <a:r>
              <a:rPr lang="en-US" sz="1800"/>
              <a:t>Multiple myeloma</a:t>
            </a:r>
          </a:p>
        </p:txBody>
      </p:sp>
      <p:pic>
        <p:nvPicPr>
          <p:cNvPr id="6" name="Graphic 5">
            <a:extLst>
              <a:ext uri="{FF2B5EF4-FFF2-40B4-BE49-F238E27FC236}">
                <a16:creationId xmlns:a16="http://schemas.microsoft.com/office/drawing/2014/main" id="{460B28C4-C5E1-53BC-FCBA-67C9C5494EC6}"/>
              </a:ext>
              <a:ext uri="{C183D7F6-B498-43B3-948B-1728B52AA6E4}">
                <adec:decorative xmlns:adec="http://schemas.microsoft.com/office/drawing/2017/decorative" val="1"/>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85935017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4.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sv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1.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12.svg"/><Relationship Id="rId5" Type="http://schemas.openxmlformats.org/officeDocument/2006/relationships/slideLayout" Target="../slideLayouts/slideLayout38.xml"/><Relationship Id="rId10" Type="http://schemas.openxmlformats.org/officeDocument/2006/relationships/image" Target="../media/image11.png"/><Relationship Id="rId4" Type="http://schemas.openxmlformats.org/officeDocument/2006/relationships/slideLayout" Target="../slideLayouts/slideLayout3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3.xml"/><Relationship Id="rId1"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35">
            <a:extLst>
              <a:ext uri="{96DAC541-7B7A-43D3-8B79-37D633B846F1}">
                <asvg:svgBlip xmlns:asvg="http://schemas.microsoft.com/office/drawing/2016/SVG/main" r:embed="rId36"/>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770976416"/>
      </p:ext>
    </p:extLst>
  </p:cSld>
  <p:clrMap bg1="lt1" tx1="dk1" bg2="lt2" tx2="dk2" accent1="accent1" accent2="accent2" accent3="accent3" accent4="accent4" accent5="accent5" accent6="accent6" hlink="hlink" folHlink="folHlink"/>
  <p:sldLayoutIdLst>
    <p:sldLayoutId id="2147483839" r:id="rId1"/>
    <p:sldLayoutId id="2147483896"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9" r:id="rId11"/>
    <p:sldLayoutId id="2147483850" r:id="rId12"/>
    <p:sldLayoutId id="2147483790" r:id="rId13"/>
    <p:sldLayoutId id="2147483777" r:id="rId14"/>
    <p:sldLayoutId id="2147483776" r:id="rId15"/>
    <p:sldLayoutId id="2147483778" r:id="rId16"/>
    <p:sldLayoutId id="2147483787" r:id="rId17"/>
    <p:sldLayoutId id="2147483786" r:id="rId18"/>
    <p:sldLayoutId id="2147483785" r:id="rId19"/>
    <p:sldLayoutId id="2147483788" r:id="rId20"/>
    <p:sldLayoutId id="2147483792" r:id="rId21"/>
    <p:sldLayoutId id="2147483881" r:id="rId22"/>
    <p:sldLayoutId id="2147483885" r:id="rId23"/>
    <p:sldLayoutId id="2147483886" r:id="rId24"/>
    <p:sldLayoutId id="2147483887" r:id="rId25"/>
    <p:sldLayoutId id="2147483888" r:id="rId26"/>
    <p:sldLayoutId id="2147483889" r:id="rId27"/>
    <p:sldLayoutId id="2147483890" r:id="rId28"/>
    <p:sldLayoutId id="2147483891" r:id="rId29"/>
    <p:sldLayoutId id="2147483892" r:id="rId30"/>
    <p:sldLayoutId id="2147483893" r:id="rId31"/>
    <p:sldLayoutId id="2147483894" r:id="rId32"/>
    <p:sldLayoutId id="2147483895" r:id="rId33"/>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37">
            <a:extLst>
              <a:ext uri="{96DAC541-7B7A-43D3-8B79-37D633B846F1}">
                <asvg:svgBlip xmlns:asvg="http://schemas.microsoft.com/office/drawing/2016/SVG/main" r:embed="rId38"/>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347001613"/>
      </p:ext>
    </p:extLst>
  </p:cSld>
  <p:clrMap bg1="lt1" tx1="dk1" bg2="lt2" tx2="dk2" accent1="accent1" accent2="accent2" accent3="accent3" accent4="accent4" accent5="accent5" accent6="accent6" hlink="hlink" folHlink="folHlink"/>
  <p:sldLayoutIdLst>
    <p:sldLayoutId id="2147483854" r:id="rId1"/>
    <p:sldLayoutId id="2147483879" r:id="rId2"/>
    <p:sldLayoutId id="2147483869" r:id="rId3"/>
    <p:sldLayoutId id="2147483880" r:id="rId4"/>
    <p:sldLayoutId id="2147483856" r:id="rId5"/>
    <p:sldLayoutId id="2147483859" r:id="rId6"/>
    <p:sldLayoutId id="2147483860" r:id="rId7"/>
    <p:sldLayoutId id="2147483861"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dirty="0"/>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790729"/>
      </p:ext>
    </p:extLst>
  </p:cSld>
  <p:clrMap bg1="lt1" tx1="dk1" bg2="lt2" tx2="dk2" accent1="accent1" accent2="accent2" accent3="accent3" accent4="accent4" accent5="accent5" accent6="accent6" hlink="hlink" folHlink="folHlink"/>
  <p:sldLayoutIdLst>
    <p:sldLayoutId id="2147483837" r:id="rId1"/>
    <p:sldLayoutId id="2147483883"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4.sv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8.sv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3.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r>
              <a:rPr lang="en-US" b="1" dirty="0"/>
              <a:t>Novel Agents, New Combinations: An Expert Overview of Unmet Needs and Emerging Therapies for DLBCL</a:t>
            </a:r>
            <a:endParaRPr lang="en-US" altLang="en-US" dirty="0"/>
          </a:p>
        </p:txBody>
      </p:sp>
      <p:sp>
        <p:nvSpPr>
          <p:cNvPr id="5" name="Text Placeholder 4">
            <a:extLst>
              <a:ext uri="{FF2B5EF4-FFF2-40B4-BE49-F238E27FC236}">
                <a16:creationId xmlns:a16="http://schemas.microsoft.com/office/drawing/2014/main" id="{29E26419-6A15-CF38-F29E-DC56FBA74456}"/>
              </a:ext>
            </a:extLst>
          </p:cNvPr>
          <p:cNvSpPr>
            <a:spLocks noGrp="1"/>
          </p:cNvSpPr>
          <p:nvPr>
            <p:ph type="body" sz="quarter" idx="10"/>
          </p:nvPr>
        </p:nvSpPr>
        <p:spPr/>
        <p:txBody>
          <a:bodyPr/>
          <a:lstStyle/>
          <a:p>
            <a:pPr>
              <a:lnSpc>
                <a:spcPct val="100000"/>
              </a:lnSpc>
            </a:pPr>
            <a:endParaRPr lang="en-US" dirty="0"/>
          </a:p>
          <a:p>
            <a:pPr>
              <a:lnSpc>
                <a:spcPct val="100000"/>
              </a:lnSpc>
            </a:pPr>
            <a:endParaRPr lang="en-US" dirty="0"/>
          </a:p>
          <a:p>
            <a:pPr>
              <a:lnSpc>
                <a:spcPct val="100000"/>
              </a:lnSpc>
            </a:pPr>
            <a:r>
              <a:rPr lang="en-US" dirty="0"/>
              <a:t>Provided by Clinical Care Options, LLC dba </a:t>
            </a:r>
            <a:r>
              <a:rPr lang="en-US" dirty="0" err="1"/>
              <a:t>Decera</a:t>
            </a:r>
            <a:r>
              <a:rPr lang="en-US" dirty="0"/>
              <a:t> Clinical Education</a:t>
            </a:r>
            <a:br>
              <a:rPr lang="en-US" dirty="0"/>
            </a:br>
            <a:r>
              <a:rPr lang="en-US" dirty="0"/>
              <a:t>Supported by an educational grant from AstraZeneca.</a:t>
            </a:r>
          </a:p>
        </p:txBody>
      </p:sp>
      <p:sp>
        <p:nvSpPr>
          <p:cNvPr id="4" name="Text Box 21">
            <a:extLst>
              <a:ext uri="{FF2B5EF4-FFF2-40B4-BE49-F238E27FC236}">
                <a16:creationId xmlns:a16="http://schemas.microsoft.com/office/drawing/2014/main" id="{680E1845-D0C8-3D1C-69D4-5DBEB6AFD4C5}"/>
              </a:ext>
            </a:extLst>
          </p:cNvPr>
          <p:cNvSpPr txBox="1">
            <a:spLocks noChangeArrowheads="1"/>
          </p:cNvSpPr>
          <p:nvPr/>
        </p:nvSpPr>
        <p:spPr bwMode="auto">
          <a:xfrm>
            <a:off x="415560" y="6371732"/>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AstraZeneca.</a:t>
            </a:r>
          </a:p>
        </p:txBody>
      </p:sp>
    </p:spTree>
    <p:extLst>
      <p:ext uri="{BB962C8B-B14F-4D97-AF65-F5344CB8AC3E}">
        <p14:creationId xmlns:p14="http://schemas.microsoft.com/office/powerpoint/2010/main" val="813602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5756"/>
            <a:ext cx="10115420" cy="492944"/>
          </a:xfrm>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sz="quarter" idx="13"/>
          </p:nvPr>
        </p:nvSpPr>
        <p:spPr>
          <a:xfrm>
            <a:off x="231775" y="1333500"/>
            <a:ext cx="10113963" cy="4762500"/>
          </a:xfrm>
        </p:spPr>
        <p:txBody>
          <a:bodyPr lIns="0" tIns="0" rIns="0" bIns="0"/>
          <a:lstStyle/>
          <a:p>
            <a:pPr marL="0" indent="0">
              <a:buNone/>
            </a:pPr>
            <a:r>
              <a:rPr lang="en-US" altLang="en-US" dirty="0"/>
              <a:t>Please feel free to use and share some or all of these slides in your noncommercial presentations to colleagues or patients</a:t>
            </a:r>
          </a:p>
          <a:p>
            <a:pPr marL="0" indent="0">
              <a:buNone/>
            </a:pPr>
            <a:r>
              <a:rPr lang="en-US" altLang="en-US" dirty="0"/>
              <a:t>When using our slides, please retain the source attribution:</a:t>
            </a:r>
            <a:br>
              <a:rPr lang="en-US" altLang="en-US" dirty="0"/>
            </a:br>
            <a:br>
              <a:rPr lang="en-US" altLang="en-US" dirty="0"/>
            </a:br>
            <a:endParaRPr lang="en-US" altLang="en-US" dirty="0"/>
          </a:p>
          <a:p>
            <a:pPr marL="0" indent="0">
              <a:buNone/>
            </a:pPr>
            <a:endParaRPr lang="en-US" altLang="en-US" dirty="0"/>
          </a:p>
          <a:p>
            <a:pPr marL="0" indent="0">
              <a:buNone/>
            </a:pPr>
            <a:r>
              <a:rPr lang="en-GB" dirty="0"/>
              <a:t>These slides may not be published, posted online, or used in commercial presentations without permission. </a:t>
            </a:r>
            <a:r>
              <a:rPr lang="en-US" dirty="0"/>
              <a:t>Please contact </a:t>
            </a:r>
            <a:r>
              <a:rPr lang="en-US"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dirty="0">
                <a:solidFill>
                  <a:schemeClr val="accent1"/>
                </a:solidFill>
              </a:rPr>
              <a:t> </a:t>
            </a:r>
            <a:r>
              <a:rPr lang="en-US"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3305889"/>
            <a:ext cx="8684322" cy="246221"/>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6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endParaRPr kumimoji="0" lang="en-US" sz="16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endParaRPr>
          </a:p>
        </p:txBody>
      </p:sp>
    </p:spTree>
    <p:extLst>
      <p:ext uri="{BB962C8B-B14F-4D97-AF65-F5344CB8AC3E}">
        <p14:creationId xmlns:p14="http://schemas.microsoft.com/office/powerpoint/2010/main" val="2789725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EEFA98-8F3E-5FE9-5FEE-C887754775CC}"/>
              </a:ext>
            </a:extLst>
          </p:cNvPr>
          <p:cNvSpPr>
            <a:spLocks noGrp="1"/>
          </p:cNvSpPr>
          <p:nvPr>
            <p:ph type="title"/>
          </p:nvPr>
        </p:nvSpPr>
        <p:spPr/>
        <p:txBody>
          <a:bodyPr/>
          <a:lstStyle/>
          <a:p>
            <a:r>
              <a:rPr lang="en-US" dirty="0"/>
              <a:t>Faculty</a:t>
            </a:r>
          </a:p>
        </p:txBody>
      </p:sp>
      <p:sp>
        <p:nvSpPr>
          <p:cNvPr id="2" name="Content Placeholder 1">
            <a:extLst>
              <a:ext uri="{FF2B5EF4-FFF2-40B4-BE49-F238E27FC236}">
                <a16:creationId xmlns:a16="http://schemas.microsoft.com/office/drawing/2014/main" id="{768FA8E8-DAC7-FD56-4389-869EC6A31779}"/>
              </a:ext>
            </a:extLst>
          </p:cNvPr>
          <p:cNvSpPr>
            <a:spLocks noGrp="1"/>
          </p:cNvSpPr>
          <p:nvPr>
            <p:ph sz="quarter" idx="13"/>
          </p:nvPr>
        </p:nvSpPr>
        <p:spPr/>
        <p:txBody>
          <a:bodyPr lIns="0" tIns="0" rIns="0" bIns="0"/>
          <a:lstStyle/>
          <a:p>
            <a:pPr marL="0" indent="0">
              <a:lnSpc>
                <a:spcPct val="100000"/>
              </a:lnSpc>
              <a:buNone/>
            </a:pPr>
            <a:r>
              <a:rPr lang="en-US" altLang="en-US" b="1" dirty="0">
                <a:solidFill>
                  <a:schemeClr val="accent1"/>
                </a:solidFill>
              </a:rPr>
              <a:t>Jeremy S. Abramson, MD, MMSc</a:t>
            </a:r>
            <a:br>
              <a:rPr lang="en-US" altLang="en-US" dirty="0"/>
            </a:br>
            <a:r>
              <a:rPr lang="en-US" altLang="en-US" sz="2200" dirty="0"/>
              <a:t>Director, Center for Lymphoma</a:t>
            </a:r>
            <a:br>
              <a:rPr lang="en-US" altLang="en-US" sz="2200" dirty="0"/>
            </a:br>
            <a:r>
              <a:rPr lang="en-US" altLang="en-US" sz="2200" dirty="0"/>
              <a:t>Massachusetts General Hospital</a:t>
            </a:r>
            <a:br>
              <a:rPr lang="en-US" altLang="en-US" sz="2200" dirty="0"/>
            </a:br>
            <a:r>
              <a:rPr lang="en-US" altLang="en-US" sz="2200" dirty="0"/>
              <a:t>Professor of Medicine</a:t>
            </a:r>
            <a:br>
              <a:rPr lang="en-US" altLang="en-US" sz="2200" dirty="0"/>
            </a:br>
            <a:r>
              <a:rPr lang="en-US" altLang="en-US" sz="2200" dirty="0"/>
              <a:t>Harvard Medical School</a:t>
            </a:r>
            <a:br>
              <a:rPr lang="en-US" altLang="en-US" sz="2200" dirty="0"/>
            </a:br>
            <a:r>
              <a:rPr lang="en-US" altLang="en-US" sz="2200" dirty="0"/>
              <a:t>Boston, Massachusetts</a:t>
            </a:r>
          </a:p>
          <a:p>
            <a:pPr marL="0" indent="0">
              <a:lnSpc>
                <a:spcPct val="100000"/>
              </a:lnSpc>
              <a:buNone/>
            </a:pPr>
            <a:r>
              <a:rPr lang="en-US" sz="2200" b="1" dirty="0">
                <a:solidFill>
                  <a:schemeClr val="accent1"/>
                </a:solidFill>
              </a:rPr>
              <a:t>Jeremy S. Abramson, MD, </a:t>
            </a:r>
            <a:r>
              <a:rPr lang="en-US" sz="2200" b="1" dirty="0" err="1">
                <a:solidFill>
                  <a:schemeClr val="accent1"/>
                </a:solidFill>
              </a:rPr>
              <a:t>MMSc</a:t>
            </a:r>
            <a:r>
              <a:rPr lang="en-US" sz="2200" b="1" dirty="0">
                <a:solidFill>
                  <a:schemeClr val="accent1"/>
                </a:solidFill>
              </a:rPr>
              <a:t>: </a:t>
            </a:r>
            <a:r>
              <a:rPr lang="en-US" sz="2200" dirty="0"/>
              <a:t>consultant/advisor/speaker: AbbVie, ADC Therapeutics, AstraZeneca, BeiGene, Bristol Myers Squibb, Celgene, Foresight Diagnostics, Genentech, Gilead, </a:t>
            </a:r>
            <a:r>
              <a:rPr lang="en-US" sz="2200" dirty="0" err="1"/>
              <a:t>Interius</a:t>
            </a:r>
            <a:r>
              <a:rPr lang="en-US" sz="2200" dirty="0"/>
              <a:t>, </a:t>
            </a:r>
            <a:r>
              <a:rPr lang="en-US" sz="2200" dirty="0" err="1"/>
              <a:t>Miltenyi</a:t>
            </a:r>
            <a:r>
              <a:rPr lang="en-US" sz="2200" dirty="0"/>
              <a:t>, Novartis, Roche, </a:t>
            </a:r>
            <a:r>
              <a:rPr lang="en-US" sz="2200" dirty="0" err="1"/>
              <a:t>Seagen</a:t>
            </a:r>
            <a:r>
              <a:rPr lang="en-US" sz="2200" dirty="0"/>
              <a:t>; researcher: Bristol Myers Squibb, Celgene, </a:t>
            </a:r>
            <a:r>
              <a:rPr lang="en-US" sz="2200" dirty="0" err="1"/>
              <a:t>Cellectis</a:t>
            </a:r>
            <a:r>
              <a:rPr lang="en-US" sz="2200" dirty="0"/>
              <a:t>, Genentech, Merck, Mustang Bio, Regeneron, </a:t>
            </a:r>
            <a:r>
              <a:rPr lang="en-US" sz="2200" dirty="0" err="1"/>
              <a:t>Seagen</a:t>
            </a:r>
            <a:r>
              <a:rPr lang="en-US" sz="2200" dirty="0"/>
              <a:t>, Takeda.</a:t>
            </a:r>
          </a:p>
          <a:p>
            <a:endParaRPr lang="en-US" altLang="en-US" dirty="0"/>
          </a:p>
        </p:txBody>
      </p:sp>
    </p:spTree>
    <p:extLst>
      <p:ext uri="{BB962C8B-B14F-4D97-AF65-F5344CB8AC3E}">
        <p14:creationId xmlns:p14="http://schemas.microsoft.com/office/powerpoint/2010/main" val="3241118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7467C-A412-985C-B966-00677FE9CA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1EF184-5F02-E070-7904-B0FDE2B6D040}"/>
              </a:ext>
            </a:extLst>
          </p:cNvPr>
          <p:cNvSpPr>
            <a:spLocks noGrp="1"/>
          </p:cNvSpPr>
          <p:nvPr>
            <p:ph type="title"/>
          </p:nvPr>
        </p:nvSpPr>
        <p:spPr>
          <a:xfrm>
            <a:off x="231079" y="535756"/>
            <a:ext cx="10115420" cy="492944"/>
          </a:xfrm>
        </p:spPr>
        <p:txBody>
          <a:bodyPr/>
          <a:lstStyle/>
          <a:p>
            <a:r>
              <a:rPr lang="en-US" dirty="0"/>
              <a:t>Learning Objectives</a:t>
            </a:r>
          </a:p>
        </p:txBody>
      </p:sp>
      <p:sp>
        <p:nvSpPr>
          <p:cNvPr id="6" name="Content Placeholder 5">
            <a:extLst>
              <a:ext uri="{FF2B5EF4-FFF2-40B4-BE49-F238E27FC236}">
                <a16:creationId xmlns:a16="http://schemas.microsoft.com/office/drawing/2014/main" id="{7B4AF828-5869-7CB0-CB3B-709C421783E8}"/>
              </a:ext>
            </a:extLst>
          </p:cNvPr>
          <p:cNvSpPr>
            <a:spLocks noGrp="1"/>
          </p:cNvSpPr>
          <p:nvPr>
            <p:ph sz="quarter" idx="13"/>
          </p:nvPr>
        </p:nvSpPr>
        <p:spPr>
          <a:xfrm>
            <a:off x="231775" y="1333500"/>
            <a:ext cx="10113963" cy="4762500"/>
          </a:xfrm>
        </p:spPr>
        <p:txBody>
          <a:bodyPr/>
          <a:lstStyle/>
          <a:p>
            <a:r>
              <a:rPr lang="en-US" dirty="0"/>
              <a:t>Evaluate emerging evidence for novel treatments for DLBCL and their potential application to clinical practice</a:t>
            </a:r>
          </a:p>
          <a:p>
            <a:r>
              <a:rPr lang="en-US" dirty="0"/>
              <a:t>Educate colleagues and patients on the mechanism of action and clinical rationale for novel agents and combination therapies in DLBCL</a:t>
            </a:r>
          </a:p>
          <a:p>
            <a:r>
              <a:rPr lang="en-US" dirty="0"/>
              <a:t>Select optimal treatments for patients with previously untreated DLBCL, considering expert recommendations along with available efficacy and safety evidence</a:t>
            </a:r>
          </a:p>
          <a:p>
            <a:r>
              <a:rPr lang="en-US" dirty="0"/>
              <a:t>Recommend clinical trials evaluating novel treatments for eligible patients with DLBCL</a:t>
            </a:r>
          </a:p>
        </p:txBody>
      </p:sp>
    </p:spTree>
    <p:extLst>
      <p:ext uri="{BB962C8B-B14F-4D97-AF65-F5344CB8AC3E}">
        <p14:creationId xmlns:p14="http://schemas.microsoft.com/office/powerpoint/2010/main" val="3348888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F6E710-0DD6-B446-F17E-7B3777544D23}"/>
              </a:ext>
            </a:extLst>
          </p:cNvPr>
          <p:cNvSpPr>
            <a:spLocks noGrp="1"/>
          </p:cNvSpPr>
          <p:nvPr>
            <p:ph type="title"/>
          </p:nvPr>
        </p:nvSpPr>
        <p:spPr>
          <a:xfrm>
            <a:off x="228600" y="1601674"/>
            <a:ext cx="11118850" cy="569387"/>
          </a:xfrm>
        </p:spPr>
        <p:txBody>
          <a:bodyPr/>
          <a:lstStyle/>
          <a:p>
            <a:r>
              <a:rPr lang="en-US" altLang="en-US" dirty="0"/>
              <a:t>Initial Therapy</a:t>
            </a:r>
            <a:endParaRPr lang="en-US" dirty="0"/>
          </a:p>
        </p:txBody>
      </p:sp>
    </p:spTree>
    <p:extLst>
      <p:ext uri="{BB962C8B-B14F-4D97-AF65-F5344CB8AC3E}">
        <p14:creationId xmlns:p14="http://schemas.microsoft.com/office/powerpoint/2010/main" val="1405239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DE65-7E61-B34D-85FD-27ACF3BCEDD3}"/>
              </a:ext>
            </a:extLst>
          </p:cNvPr>
          <p:cNvSpPr>
            <a:spLocks noGrp="1"/>
          </p:cNvSpPr>
          <p:nvPr>
            <p:ph type="title"/>
          </p:nvPr>
        </p:nvSpPr>
        <p:spPr>
          <a:xfrm>
            <a:off x="231078" y="531006"/>
            <a:ext cx="11740260" cy="502445"/>
          </a:xfrm>
        </p:spPr>
        <p:txBody>
          <a:bodyPr/>
          <a:lstStyle/>
          <a:p>
            <a:r>
              <a:rPr lang="en-US" dirty="0"/>
              <a:t>Initial Therapy for Advanced-Stage DLBCL: R-CHOP has Been an Enduring Standard of Care </a:t>
            </a:r>
          </a:p>
        </p:txBody>
      </p:sp>
      <p:sp>
        <p:nvSpPr>
          <p:cNvPr id="15" name="Content Placeholder 14">
            <a:extLst>
              <a:ext uri="{FF2B5EF4-FFF2-40B4-BE49-F238E27FC236}">
                <a16:creationId xmlns:a16="http://schemas.microsoft.com/office/drawing/2014/main" id="{07F39DD2-E476-D13A-84FA-72247B378A10}"/>
              </a:ext>
            </a:extLst>
          </p:cNvPr>
          <p:cNvSpPr>
            <a:spLocks noGrp="1"/>
          </p:cNvSpPr>
          <p:nvPr>
            <p:ph sz="quarter" idx="10"/>
          </p:nvPr>
        </p:nvSpPr>
        <p:spPr>
          <a:xfrm>
            <a:off x="1712199" y="6302375"/>
            <a:ext cx="7812290" cy="327025"/>
          </a:xfrm>
        </p:spPr>
        <p:txBody>
          <a:bodyPr/>
          <a:lstStyle/>
          <a:p>
            <a:pPr algn="ctr"/>
            <a:r>
              <a:rPr lang="it-IT" altLang="en-US" dirty="0" err="1"/>
              <a:t>Coiffier</a:t>
            </a:r>
            <a:r>
              <a:rPr lang="it-IT" altLang="en-US" dirty="0"/>
              <a:t>. Blood. 2010;116:2040. </a:t>
            </a:r>
          </a:p>
        </p:txBody>
      </p:sp>
      <p:sp>
        <p:nvSpPr>
          <p:cNvPr id="4" name="TextBox 3">
            <a:extLst>
              <a:ext uri="{FF2B5EF4-FFF2-40B4-BE49-F238E27FC236}">
                <a16:creationId xmlns:a16="http://schemas.microsoft.com/office/drawing/2014/main" id="{60013285-362F-AD47-B7D4-A60FD94B1DD0}"/>
              </a:ext>
            </a:extLst>
          </p:cNvPr>
          <p:cNvSpPr txBox="1"/>
          <p:nvPr/>
        </p:nvSpPr>
        <p:spPr>
          <a:xfrm rot="16200000">
            <a:off x="2450070" y="2152280"/>
            <a:ext cx="1666701" cy="597856"/>
          </a:xfrm>
          <a:prstGeom prst="rect">
            <a:avLst/>
          </a:prstGeom>
          <a:noFill/>
        </p:spPr>
        <p:txBody>
          <a:bodyPr wrap="square" rtlCol="0">
            <a:spAutoFit/>
          </a:bodyPr>
          <a:lstStyle/>
          <a:p>
            <a:pPr marR="0" lvl="0" indent="0" algn="ctr" fontAlgn="base">
              <a:lnSpc>
                <a:spcPct val="90000"/>
              </a:lnSpc>
              <a:spcBef>
                <a:spcPct val="35000"/>
              </a:spcBef>
              <a:spcAft>
                <a:spcPct val="25000"/>
              </a:spcAft>
              <a:buClr>
                <a:schemeClr val="folHlink"/>
              </a:buClr>
              <a:buSzTx/>
              <a:tabLst/>
              <a:defRPr/>
            </a:pPr>
            <a:r>
              <a:rPr lang="en-US" dirty="0">
                <a:solidFill>
                  <a:schemeClr val="tx1">
                    <a:lumMod val="75000"/>
                    <a:lumOff val="25000"/>
                  </a:schemeClr>
                </a:solidFill>
                <a:latin typeface="Poppins Medium" pitchFamily="2" charset="77"/>
                <a:cs typeface="Poppins Medium" pitchFamily="2" charset="77"/>
              </a:rPr>
              <a:t>PFS (Probability)</a:t>
            </a:r>
          </a:p>
        </p:txBody>
      </p:sp>
      <p:sp>
        <p:nvSpPr>
          <p:cNvPr id="8" name="TextBox 7">
            <a:extLst>
              <a:ext uri="{FF2B5EF4-FFF2-40B4-BE49-F238E27FC236}">
                <a16:creationId xmlns:a16="http://schemas.microsoft.com/office/drawing/2014/main" id="{183BD469-58E6-F148-960B-C0E946844918}"/>
              </a:ext>
            </a:extLst>
          </p:cNvPr>
          <p:cNvSpPr txBox="1"/>
          <p:nvPr/>
        </p:nvSpPr>
        <p:spPr>
          <a:xfrm rot="16200000">
            <a:off x="2425626" y="4529969"/>
            <a:ext cx="1715589" cy="597856"/>
          </a:xfrm>
          <a:prstGeom prst="rect">
            <a:avLst/>
          </a:prstGeom>
          <a:noFill/>
        </p:spPr>
        <p:txBody>
          <a:bodyPr wrap="square" rtlCol="0">
            <a:spAutoFit/>
          </a:bodyPr>
          <a:lstStyle/>
          <a:p>
            <a:pPr algn="ctr" fontAlgn="base">
              <a:lnSpc>
                <a:spcPct val="90000"/>
              </a:lnSpc>
              <a:spcBef>
                <a:spcPct val="35000"/>
              </a:spcBef>
              <a:spcAft>
                <a:spcPct val="25000"/>
              </a:spcAft>
              <a:buClr>
                <a:schemeClr val="folHlink"/>
              </a:buClr>
              <a:buFontTx/>
              <a:buNone/>
              <a:defRPr/>
            </a:pPr>
            <a:r>
              <a:rPr lang="en-US" dirty="0">
                <a:solidFill>
                  <a:schemeClr val="tx1">
                    <a:lumMod val="75000"/>
                    <a:lumOff val="25000"/>
                  </a:schemeClr>
                </a:solidFill>
                <a:latin typeface="Poppins Medium" pitchFamily="2" charset="77"/>
                <a:cs typeface="Poppins Medium" pitchFamily="2" charset="77"/>
              </a:rPr>
              <a:t>OS (Probability)</a:t>
            </a:r>
          </a:p>
        </p:txBody>
      </p:sp>
      <p:grpSp>
        <p:nvGrpSpPr>
          <p:cNvPr id="25" name="Group 24">
            <a:extLst>
              <a:ext uri="{FF2B5EF4-FFF2-40B4-BE49-F238E27FC236}">
                <a16:creationId xmlns:a16="http://schemas.microsoft.com/office/drawing/2014/main" id="{5B1BFDE4-8A4B-29E9-588A-D37797C5C68B}"/>
              </a:ext>
            </a:extLst>
          </p:cNvPr>
          <p:cNvGrpSpPr/>
          <p:nvPr/>
        </p:nvGrpSpPr>
        <p:grpSpPr>
          <a:xfrm>
            <a:off x="9130541" y="3337160"/>
            <a:ext cx="1274181" cy="605710"/>
            <a:chOff x="9609512" y="1781747"/>
            <a:chExt cx="1274181" cy="605710"/>
          </a:xfrm>
        </p:grpSpPr>
        <p:sp>
          <p:nvSpPr>
            <p:cNvPr id="5" name="TextBox 4">
              <a:extLst>
                <a:ext uri="{FF2B5EF4-FFF2-40B4-BE49-F238E27FC236}">
                  <a16:creationId xmlns:a16="http://schemas.microsoft.com/office/drawing/2014/main" id="{0A0A76FC-6B56-4DF9-BC09-BB283CB518D5}"/>
                </a:ext>
              </a:extLst>
            </p:cNvPr>
            <p:cNvSpPr txBox="1"/>
            <p:nvPr/>
          </p:nvSpPr>
          <p:spPr bwMode="auto">
            <a:xfrm>
              <a:off x="9878290" y="178174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R-CHOP</a:t>
              </a:r>
            </a:p>
          </p:txBody>
        </p:sp>
        <p:sp>
          <p:nvSpPr>
            <p:cNvPr id="14" name="TextBox 13">
              <a:extLst>
                <a:ext uri="{FF2B5EF4-FFF2-40B4-BE49-F238E27FC236}">
                  <a16:creationId xmlns:a16="http://schemas.microsoft.com/office/drawing/2014/main" id="{A22C8095-F104-49A6-9479-6E4D526ED04B}"/>
                </a:ext>
              </a:extLst>
            </p:cNvPr>
            <p:cNvSpPr txBox="1"/>
            <p:nvPr/>
          </p:nvSpPr>
          <p:spPr bwMode="auto">
            <a:xfrm>
              <a:off x="9878290" y="2048903"/>
              <a:ext cx="7665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CHOP</a:t>
              </a:r>
            </a:p>
          </p:txBody>
        </p:sp>
        <p:cxnSp>
          <p:nvCxnSpPr>
            <p:cNvPr id="6" name="Straight Connector 5">
              <a:extLst>
                <a:ext uri="{FF2B5EF4-FFF2-40B4-BE49-F238E27FC236}">
                  <a16:creationId xmlns:a16="http://schemas.microsoft.com/office/drawing/2014/main" id="{43E41D9B-4F52-D042-AEB6-069E9D4C022F}"/>
                </a:ext>
              </a:extLst>
            </p:cNvPr>
            <p:cNvCxnSpPr>
              <a:cxnSpLocks/>
            </p:cNvCxnSpPr>
            <p:nvPr/>
          </p:nvCxnSpPr>
          <p:spPr bwMode="auto">
            <a:xfrm flipH="1">
              <a:off x="9609512" y="1940286"/>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0BCA2C0-467D-9C4F-9D4A-0D471765A63F}"/>
                </a:ext>
              </a:extLst>
            </p:cNvPr>
            <p:cNvCxnSpPr>
              <a:cxnSpLocks/>
            </p:cNvCxnSpPr>
            <p:nvPr/>
          </p:nvCxnSpPr>
          <p:spPr bwMode="auto">
            <a:xfrm flipH="1">
              <a:off x="9609512" y="2216151"/>
              <a:ext cx="274320" cy="0"/>
            </a:xfrm>
            <a:prstGeom prst="line">
              <a:avLst/>
            </a:prstGeom>
            <a:noFill/>
            <a:ln w="28575" cap="flat" cmpd="sng" algn="ctr">
              <a:solidFill>
                <a:schemeClr val="accent6"/>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F4D80677-D282-384E-8D74-5F3BDDCEC85E}"/>
              </a:ext>
            </a:extLst>
          </p:cNvPr>
          <p:cNvSpPr txBox="1"/>
          <p:nvPr/>
        </p:nvSpPr>
        <p:spPr bwMode="auto">
          <a:xfrm>
            <a:off x="4181302" y="3564360"/>
            <a:ext cx="4380807" cy="34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indent="0" algn="ctr" fontAlgn="base">
              <a:lnSpc>
                <a:spcPct val="90000"/>
              </a:lnSpc>
              <a:spcBef>
                <a:spcPct val="35000"/>
              </a:spcBef>
              <a:spcAft>
                <a:spcPct val="25000"/>
              </a:spcAft>
              <a:buClr>
                <a:schemeClr val="folHlink"/>
              </a:buClr>
              <a:buSzTx/>
              <a:tabLst/>
              <a:defRPr/>
            </a:pPr>
            <a:r>
              <a:rPr lang="en-US" dirty="0">
                <a:solidFill>
                  <a:schemeClr val="tx1">
                    <a:lumMod val="75000"/>
                    <a:lumOff val="25000"/>
                  </a:schemeClr>
                </a:solidFill>
                <a:latin typeface="Poppins Medium" pitchFamily="2" charset="77"/>
                <a:cs typeface="Poppins Medium" pitchFamily="2" charset="77"/>
              </a:rPr>
              <a:t>Yr</a:t>
            </a:r>
          </a:p>
        </p:txBody>
      </p:sp>
      <p:sp>
        <p:nvSpPr>
          <p:cNvPr id="41" name="TextBox 40">
            <a:extLst>
              <a:ext uri="{FF2B5EF4-FFF2-40B4-BE49-F238E27FC236}">
                <a16:creationId xmlns:a16="http://schemas.microsoft.com/office/drawing/2014/main" id="{9DE8792F-1A26-F744-A264-B8C031DA6523}"/>
              </a:ext>
            </a:extLst>
          </p:cNvPr>
          <p:cNvSpPr txBox="1"/>
          <p:nvPr/>
        </p:nvSpPr>
        <p:spPr bwMode="auto">
          <a:xfrm>
            <a:off x="4181302" y="5911723"/>
            <a:ext cx="4380807" cy="34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fontAlgn="base">
              <a:lnSpc>
                <a:spcPct val="90000"/>
              </a:lnSpc>
              <a:spcBef>
                <a:spcPct val="35000"/>
              </a:spcBef>
              <a:spcAft>
                <a:spcPct val="25000"/>
              </a:spcAft>
              <a:buClr>
                <a:schemeClr val="folHlink"/>
              </a:buClr>
              <a:buFontTx/>
              <a:buNone/>
              <a:defRPr/>
            </a:pPr>
            <a:r>
              <a:rPr lang="en-US" dirty="0">
                <a:solidFill>
                  <a:schemeClr val="tx1">
                    <a:lumMod val="75000"/>
                    <a:lumOff val="25000"/>
                  </a:schemeClr>
                </a:solidFill>
                <a:latin typeface="Poppins Medium" pitchFamily="2" charset="77"/>
                <a:cs typeface="Poppins Medium" pitchFamily="2" charset="77"/>
              </a:rPr>
              <a:t>Yr</a:t>
            </a:r>
          </a:p>
        </p:txBody>
      </p:sp>
      <p:sp>
        <p:nvSpPr>
          <p:cNvPr id="33" name="TextBox 32">
            <a:extLst>
              <a:ext uri="{FF2B5EF4-FFF2-40B4-BE49-F238E27FC236}">
                <a16:creationId xmlns:a16="http://schemas.microsoft.com/office/drawing/2014/main" id="{0596C11E-0D46-7143-BEC4-E810C01FCD20}"/>
              </a:ext>
            </a:extLst>
          </p:cNvPr>
          <p:cNvSpPr txBox="1"/>
          <p:nvPr/>
        </p:nvSpPr>
        <p:spPr bwMode="auto">
          <a:xfrm>
            <a:off x="3363884" y="146981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1.00</a:t>
            </a:r>
          </a:p>
        </p:txBody>
      </p:sp>
      <p:sp>
        <p:nvSpPr>
          <p:cNvPr id="43" name="TextBox 42">
            <a:extLst>
              <a:ext uri="{FF2B5EF4-FFF2-40B4-BE49-F238E27FC236}">
                <a16:creationId xmlns:a16="http://schemas.microsoft.com/office/drawing/2014/main" id="{155A588E-A439-B541-87B7-66F30C374582}"/>
              </a:ext>
            </a:extLst>
          </p:cNvPr>
          <p:cNvSpPr txBox="1"/>
          <p:nvPr/>
        </p:nvSpPr>
        <p:spPr bwMode="auto">
          <a:xfrm>
            <a:off x="3363884" y="187733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0.75</a:t>
            </a:r>
          </a:p>
        </p:txBody>
      </p:sp>
      <p:sp>
        <p:nvSpPr>
          <p:cNvPr id="44" name="TextBox 43">
            <a:extLst>
              <a:ext uri="{FF2B5EF4-FFF2-40B4-BE49-F238E27FC236}">
                <a16:creationId xmlns:a16="http://schemas.microsoft.com/office/drawing/2014/main" id="{E3EFBCF8-F379-B642-BFE7-85DCBD167027}"/>
              </a:ext>
            </a:extLst>
          </p:cNvPr>
          <p:cNvSpPr txBox="1"/>
          <p:nvPr/>
        </p:nvSpPr>
        <p:spPr bwMode="auto">
          <a:xfrm>
            <a:off x="3363884" y="228485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0.50</a:t>
            </a:r>
          </a:p>
        </p:txBody>
      </p:sp>
      <p:sp>
        <p:nvSpPr>
          <p:cNvPr id="45" name="TextBox 44">
            <a:extLst>
              <a:ext uri="{FF2B5EF4-FFF2-40B4-BE49-F238E27FC236}">
                <a16:creationId xmlns:a16="http://schemas.microsoft.com/office/drawing/2014/main" id="{8A817B73-DEAC-9A42-A63E-39931DEE6847}"/>
              </a:ext>
            </a:extLst>
          </p:cNvPr>
          <p:cNvSpPr txBox="1"/>
          <p:nvPr/>
        </p:nvSpPr>
        <p:spPr bwMode="auto">
          <a:xfrm>
            <a:off x="3363884" y="269237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0.25</a:t>
            </a:r>
          </a:p>
        </p:txBody>
      </p:sp>
      <p:sp>
        <p:nvSpPr>
          <p:cNvPr id="46" name="TextBox 45">
            <a:extLst>
              <a:ext uri="{FF2B5EF4-FFF2-40B4-BE49-F238E27FC236}">
                <a16:creationId xmlns:a16="http://schemas.microsoft.com/office/drawing/2014/main" id="{F5DBDBED-46E2-D04B-BF54-ECF7F3B148A9}"/>
              </a:ext>
            </a:extLst>
          </p:cNvPr>
          <p:cNvSpPr txBox="1"/>
          <p:nvPr/>
        </p:nvSpPr>
        <p:spPr bwMode="auto">
          <a:xfrm>
            <a:off x="3363884" y="309989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0.00</a:t>
            </a:r>
          </a:p>
        </p:txBody>
      </p:sp>
      <p:sp>
        <p:nvSpPr>
          <p:cNvPr id="47" name="TextBox 46">
            <a:extLst>
              <a:ext uri="{FF2B5EF4-FFF2-40B4-BE49-F238E27FC236}">
                <a16:creationId xmlns:a16="http://schemas.microsoft.com/office/drawing/2014/main" id="{78BBAB40-EFB1-0C4B-99F5-F58EF0299A09}"/>
              </a:ext>
            </a:extLst>
          </p:cNvPr>
          <p:cNvSpPr txBox="1"/>
          <p:nvPr/>
        </p:nvSpPr>
        <p:spPr bwMode="auto">
          <a:xfrm>
            <a:off x="3923145" y="329261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a:t>
            </a:r>
          </a:p>
        </p:txBody>
      </p:sp>
      <p:sp>
        <p:nvSpPr>
          <p:cNvPr id="48" name="TextBox 47">
            <a:extLst>
              <a:ext uri="{FF2B5EF4-FFF2-40B4-BE49-F238E27FC236}">
                <a16:creationId xmlns:a16="http://schemas.microsoft.com/office/drawing/2014/main" id="{32D5FED7-1573-5B41-A987-6C7AEAF52AE6}"/>
              </a:ext>
            </a:extLst>
          </p:cNvPr>
          <p:cNvSpPr txBox="1"/>
          <p:nvPr/>
        </p:nvSpPr>
        <p:spPr bwMode="auto">
          <a:xfrm>
            <a:off x="4651894" y="329261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2</a:t>
            </a:r>
          </a:p>
        </p:txBody>
      </p:sp>
      <p:sp>
        <p:nvSpPr>
          <p:cNvPr id="49" name="TextBox 48">
            <a:extLst>
              <a:ext uri="{FF2B5EF4-FFF2-40B4-BE49-F238E27FC236}">
                <a16:creationId xmlns:a16="http://schemas.microsoft.com/office/drawing/2014/main" id="{F9630F3A-9A87-FB46-836D-9B226D8C1CC6}"/>
              </a:ext>
            </a:extLst>
          </p:cNvPr>
          <p:cNvSpPr txBox="1"/>
          <p:nvPr/>
        </p:nvSpPr>
        <p:spPr bwMode="auto">
          <a:xfrm>
            <a:off x="5380643" y="329261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4</a:t>
            </a:r>
          </a:p>
        </p:txBody>
      </p:sp>
      <p:sp>
        <p:nvSpPr>
          <p:cNvPr id="50" name="TextBox 49">
            <a:extLst>
              <a:ext uri="{FF2B5EF4-FFF2-40B4-BE49-F238E27FC236}">
                <a16:creationId xmlns:a16="http://schemas.microsoft.com/office/drawing/2014/main" id="{E3412B81-3B09-D94B-A1FB-6B495350B35B}"/>
              </a:ext>
            </a:extLst>
          </p:cNvPr>
          <p:cNvSpPr txBox="1"/>
          <p:nvPr/>
        </p:nvSpPr>
        <p:spPr bwMode="auto">
          <a:xfrm>
            <a:off x="6109392" y="329261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6</a:t>
            </a:r>
          </a:p>
        </p:txBody>
      </p:sp>
      <p:sp>
        <p:nvSpPr>
          <p:cNvPr id="51" name="TextBox 50">
            <a:extLst>
              <a:ext uri="{FF2B5EF4-FFF2-40B4-BE49-F238E27FC236}">
                <a16:creationId xmlns:a16="http://schemas.microsoft.com/office/drawing/2014/main" id="{0367EF76-BC0B-0B45-A37F-36DCE4F8AE7B}"/>
              </a:ext>
            </a:extLst>
          </p:cNvPr>
          <p:cNvSpPr txBox="1"/>
          <p:nvPr/>
        </p:nvSpPr>
        <p:spPr bwMode="auto">
          <a:xfrm>
            <a:off x="6838141" y="329261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8</a:t>
            </a:r>
          </a:p>
        </p:txBody>
      </p:sp>
      <p:sp>
        <p:nvSpPr>
          <p:cNvPr id="52" name="TextBox 51">
            <a:extLst>
              <a:ext uri="{FF2B5EF4-FFF2-40B4-BE49-F238E27FC236}">
                <a16:creationId xmlns:a16="http://schemas.microsoft.com/office/drawing/2014/main" id="{5B05E6F7-872C-E54D-82AD-0FDA64F9C369}"/>
              </a:ext>
            </a:extLst>
          </p:cNvPr>
          <p:cNvSpPr txBox="1"/>
          <p:nvPr/>
        </p:nvSpPr>
        <p:spPr bwMode="auto">
          <a:xfrm>
            <a:off x="7566890" y="329261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10</a:t>
            </a:r>
          </a:p>
        </p:txBody>
      </p:sp>
      <p:sp>
        <p:nvSpPr>
          <p:cNvPr id="53" name="TextBox 52">
            <a:extLst>
              <a:ext uri="{FF2B5EF4-FFF2-40B4-BE49-F238E27FC236}">
                <a16:creationId xmlns:a16="http://schemas.microsoft.com/office/drawing/2014/main" id="{3497A72C-F6AA-144A-A4BB-0942F890D7EC}"/>
              </a:ext>
            </a:extLst>
          </p:cNvPr>
          <p:cNvSpPr txBox="1"/>
          <p:nvPr/>
        </p:nvSpPr>
        <p:spPr bwMode="auto">
          <a:xfrm>
            <a:off x="8295639" y="329261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12</a:t>
            </a:r>
          </a:p>
        </p:txBody>
      </p:sp>
      <p:sp>
        <p:nvSpPr>
          <p:cNvPr id="68" name="TextBox 67">
            <a:extLst>
              <a:ext uri="{FF2B5EF4-FFF2-40B4-BE49-F238E27FC236}">
                <a16:creationId xmlns:a16="http://schemas.microsoft.com/office/drawing/2014/main" id="{BC770172-3B24-8243-9ADF-9E31768AE0A7}"/>
              </a:ext>
            </a:extLst>
          </p:cNvPr>
          <p:cNvSpPr txBox="1"/>
          <p:nvPr/>
        </p:nvSpPr>
        <p:spPr bwMode="auto">
          <a:xfrm>
            <a:off x="3358341" y="381797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1.00</a:t>
            </a:r>
          </a:p>
        </p:txBody>
      </p:sp>
      <p:sp>
        <p:nvSpPr>
          <p:cNvPr id="69" name="TextBox 68">
            <a:extLst>
              <a:ext uri="{FF2B5EF4-FFF2-40B4-BE49-F238E27FC236}">
                <a16:creationId xmlns:a16="http://schemas.microsoft.com/office/drawing/2014/main" id="{363907A5-D7E0-3444-AB64-B32ED4C49080}"/>
              </a:ext>
            </a:extLst>
          </p:cNvPr>
          <p:cNvSpPr txBox="1"/>
          <p:nvPr/>
        </p:nvSpPr>
        <p:spPr bwMode="auto">
          <a:xfrm>
            <a:off x="3358341" y="422549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0.75</a:t>
            </a:r>
          </a:p>
        </p:txBody>
      </p:sp>
      <p:sp>
        <p:nvSpPr>
          <p:cNvPr id="70" name="TextBox 69">
            <a:extLst>
              <a:ext uri="{FF2B5EF4-FFF2-40B4-BE49-F238E27FC236}">
                <a16:creationId xmlns:a16="http://schemas.microsoft.com/office/drawing/2014/main" id="{FEE432CC-37C7-794B-81A6-665E6AB2A2A6}"/>
              </a:ext>
            </a:extLst>
          </p:cNvPr>
          <p:cNvSpPr txBox="1"/>
          <p:nvPr/>
        </p:nvSpPr>
        <p:spPr bwMode="auto">
          <a:xfrm>
            <a:off x="3358341" y="463301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0.50</a:t>
            </a:r>
          </a:p>
        </p:txBody>
      </p:sp>
      <p:sp>
        <p:nvSpPr>
          <p:cNvPr id="71" name="TextBox 70">
            <a:extLst>
              <a:ext uri="{FF2B5EF4-FFF2-40B4-BE49-F238E27FC236}">
                <a16:creationId xmlns:a16="http://schemas.microsoft.com/office/drawing/2014/main" id="{6564FCB2-2F5F-5545-BFCD-F927E73E67F1}"/>
              </a:ext>
            </a:extLst>
          </p:cNvPr>
          <p:cNvSpPr txBox="1"/>
          <p:nvPr/>
        </p:nvSpPr>
        <p:spPr bwMode="auto">
          <a:xfrm>
            <a:off x="3358341" y="504053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0.25</a:t>
            </a:r>
          </a:p>
        </p:txBody>
      </p:sp>
      <p:sp>
        <p:nvSpPr>
          <p:cNvPr id="72" name="TextBox 71">
            <a:extLst>
              <a:ext uri="{FF2B5EF4-FFF2-40B4-BE49-F238E27FC236}">
                <a16:creationId xmlns:a16="http://schemas.microsoft.com/office/drawing/2014/main" id="{4BB1160D-F143-1F41-A904-6A3B73D6B0F0}"/>
              </a:ext>
            </a:extLst>
          </p:cNvPr>
          <p:cNvSpPr txBox="1"/>
          <p:nvPr/>
        </p:nvSpPr>
        <p:spPr bwMode="auto">
          <a:xfrm>
            <a:off x="3358341" y="5448053"/>
            <a:ext cx="7841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0.00</a:t>
            </a:r>
          </a:p>
        </p:txBody>
      </p:sp>
      <p:sp>
        <p:nvSpPr>
          <p:cNvPr id="73" name="TextBox 72">
            <a:extLst>
              <a:ext uri="{FF2B5EF4-FFF2-40B4-BE49-F238E27FC236}">
                <a16:creationId xmlns:a16="http://schemas.microsoft.com/office/drawing/2014/main" id="{40A27E6A-941D-214F-8864-B688CE8C56AE}"/>
              </a:ext>
            </a:extLst>
          </p:cNvPr>
          <p:cNvSpPr txBox="1"/>
          <p:nvPr/>
        </p:nvSpPr>
        <p:spPr bwMode="auto">
          <a:xfrm>
            <a:off x="3917602" y="564077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0</a:t>
            </a:r>
          </a:p>
        </p:txBody>
      </p:sp>
      <p:sp>
        <p:nvSpPr>
          <p:cNvPr id="74" name="TextBox 73">
            <a:extLst>
              <a:ext uri="{FF2B5EF4-FFF2-40B4-BE49-F238E27FC236}">
                <a16:creationId xmlns:a16="http://schemas.microsoft.com/office/drawing/2014/main" id="{4CDEC830-A456-6340-9791-EF3C10A9D9A1}"/>
              </a:ext>
            </a:extLst>
          </p:cNvPr>
          <p:cNvSpPr txBox="1"/>
          <p:nvPr/>
        </p:nvSpPr>
        <p:spPr bwMode="auto">
          <a:xfrm>
            <a:off x="4646351" y="564077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2</a:t>
            </a:r>
          </a:p>
        </p:txBody>
      </p:sp>
      <p:sp>
        <p:nvSpPr>
          <p:cNvPr id="75" name="TextBox 74">
            <a:extLst>
              <a:ext uri="{FF2B5EF4-FFF2-40B4-BE49-F238E27FC236}">
                <a16:creationId xmlns:a16="http://schemas.microsoft.com/office/drawing/2014/main" id="{8BFC421B-EF5E-2443-828B-AE4EAF0FEE16}"/>
              </a:ext>
            </a:extLst>
          </p:cNvPr>
          <p:cNvSpPr txBox="1"/>
          <p:nvPr/>
        </p:nvSpPr>
        <p:spPr bwMode="auto">
          <a:xfrm>
            <a:off x="5375100" y="564077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4</a:t>
            </a:r>
          </a:p>
        </p:txBody>
      </p:sp>
      <p:sp>
        <p:nvSpPr>
          <p:cNvPr id="76" name="TextBox 75">
            <a:extLst>
              <a:ext uri="{FF2B5EF4-FFF2-40B4-BE49-F238E27FC236}">
                <a16:creationId xmlns:a16="http://schemas.microsoft.com/office/drawing/2014/main" id="{71E520A1-DDCD-DC46-BA7A-6F9297F6A072}"/>
              </a:ext>
            </a:extLst>
          </p:cNvPr>
          <p:cNvSpPr txBox="1"/>
          <p:nvPr/>
        </p:nvSpPr>
        <p:spPr bwMode="auto">
          <a:xfrm>
            <a:off x="6103849" y="564077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6</a:t>
            </a:r>
          </a:p>
        </p:txBody>
      </p:sp>
      <p:sp>
        <p:nvSpPr>
          <p:cNvPr id="77" name="TextBox 76">
            <a:extLst>
              <a:ext uri="{FF2B5EF4-FFF2-40B4-BE49-F238E27FC236}">
                <a16:creationId xmlns:a16="http://schemas.microsoft.com/office/drawing/2014/main" id="{3DB00482-1031-894B-80F7-821A8E19141C}"/>
              </a:ext>
            </a:extLst>
          </p:cNvPr>
          <p:cNvSpPr txBox="1"/>
          <p:nvPr/>
        </p:nvSpPr>
        <p:spPr bwMode="auto">
          <a:xfrm>
            <a:off x="6832598" y="564077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8</a:t>
            </a:r>
          </a:p>
        </p:txBody>
      </p:sp>
      <p:sp>
        <p:nvSpPr>
          <p:cNvPr id="78" name="TextBox 77">
            <a:extLst>
              <a:ext uri="{FF2B5EF4-FFF2-40B4-BE49-F238E27FC236}">
                <a16:creationId xmlns:a16="http://schemas.microsoft.com/office/drawing/2014/main" id="{D21FF8E2-C157-634F-B822-BDBFEFB780DD}"/>
              </a:ext>
            </a:extLst>
          </p:cNvPr>
          <p:cNvSpPr txBox="1"/>
          <p:nvPr/>
        </p:nvSpPr>
        <p:spPr bwMode="auto">
          <a:xfrm>
            <a:off x="7561347" y="564077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10</a:t>
            </a:r>
          </a:p>
        </p:txBody>
      </p:sp>
      <p:sp>
        <p:nvSpPr>
          <p:cNvPr id="79" name="TextBox 78">
            <a:extLst>
              <a:ext uri="{FF2B5EF4-FFF2-40B4-BE49-F238E27FC236}">
                <a16:creationId xmlns:a16="http://schemas.microsoft.com/office/drawing/2014/main" id="{AE6E9946-2C4C-0C43-B068-B6395D2E7319}"/>
              </a:ext>
            </a:extLst>
          </p:cNvPr>
          <p:cNvSpPr txBox="1"/>
          <p:nvPr/>
        </p:nvSpPr>
        <p:spPr bwMode="auto">
          <a:xfrm>
            <a:off x="8290096" y="5640778"/>
            <a:ext cx="516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12</a:t>
            </a:r>
          </a:p>
        </p:txBody>
      </p:sp>
      <p:grpSp>
        <p:nvGrpSpPr>
          <p:cNvPr id="81" name="Group 80">
            <a:extLst>
              <a:ext uri="{FF2B5EF4-FFF2-40B4-BE49-F238E27FC236}">
                <a16:creationId xmlns:a16="http://schemas.microsoft.com/office/drawing/2014/main" id="{311BB3E7-F885-E342-8CD8-2C8F7C557312}"/>
              </a:ext>
            </a:extLst>
          </p:cNvPr>
          <p:cNvGrpSpPr/>
          <p:nvPr/>
        </p:nvGrpSpPr>
        <p:grpSpPr>
          <a:xfrm>
            <a:off x="4206875" y="1706756"/>
            <a:ext cx="3898900" cy="1241425"/>
            <a:chOff x="4206875" y="1689100"/>
            <a:chExt cx="3898900" cy="1241425"/>
          </a:xfrm>
        </p:grpSpPr>
        <p:sp>
          <p:nvSpPr>
            <p:cNvPr id="42" name="Freeform 41">
              <a:extLst>
                <a:ext uri="{FF2B5EF4-FFF2-40B4-BE49-F238E27FC236}">
                  <a16:creationId xmlns:a16="http://schemas.microsoft.com/office/drawing/2014/main" id="{2E21A632-B5B5-E74A-BE42-3A80EE605296}"/>
                </a:ext>
              </a:extLst>
            </p:cNvPr>
            <p:cNvSpPr/>
            <p:nvPr/>
          </p:nvSpPr>
          <p:spPr bwMode="auto">
            <a:xfrm>
              <a:off x="6388100" y="2787650"/>
              <a:ext cx="1717675" cy="142875"/>
            </a:xfrm>
            <a:custGeom>
              <a:avLst/>
              <a:gdLst>
                <a:gd name="connsiteX0" fmla="*/ 1717675 w 1717675"/>
                <a:gd name="connsiteY0" fmla="*/ 142875 h 142875"/>
                <a:gd name="connsiteX1" fmla="*/ 1362075 w 1717675"/>
                <a:gd name="connsiteY1" fmla="*/ 142875 h 142875"/>
                <a:gd name="connsiteX2" fmla="*/ 1362075 w 1717675"/>
                <a:gd name="connsiteY2" fmla="*/ 142875 h 142875"/>
                <a:gd name="connsiteX3" fmla="*/ 1362075 w 1717675"/>
                <a:gd name="connsiteY3" fmla="*/ 142875 h 142875"/>
                <a:gd name="connsiteX4" fmla="*/ 1362075 w 1717675"/>
                <a:gd name="connsiteY4" fmla="*/ 114300 h 142875"/>
                <a:gd name="connsiteX5" fmla="*/ 1130300 w 1717675"/>
                <a:gd name="connsiteY5" fmla="*/ 114300 h 142875"/>
                <a:gd name="connsiteX6" fmla="*/ 1130300 w 1717675"/>
                <a:gd name="connsiteY6" fmla="*/ 79375 h 142875"/>
                <a:gd name="connsiteX7" fmla="*/ 981075 w 1717675"/>
                <a:gd name="connsiteY7" fmla="*/ 79375 h 142875"/>
                <a:gd name="connsiteX8" fmla="*/ 981075 w 1717675"/>
                <a:gd name="connsiteY8" fmla="*/ 60325 h 142875"/>
                <a:gd name="connsiteX9" fmla="*/ 828675 w 1717675"/>
                <a:gd name="connsiteY9" fmla="*/ 60325 h 142875"/>
                <a:gd name="connsiteX10" fmla="*/ 828675 w 1717675"/>
                <a:gd name="connsiteY10" fmla="*/ 47625 h 142875"/>
                <a:gd name="connsiteX11" fmla="*/ 482600 w 1717675"/>
                <a:gd name="connsiteY11" fmla="*/ 47625 h 142875"/>
                <a:gd name="connsiteX12" fmla="*/ 488950 w 1717675"/>
                <a:gd name="connsiteY12" fmla="*/ 47625 h 142875"/>
                <a:gd name="connsiteX13" fmla="*/ 384175 w 1717675"/>
                <a:gd name="connsiteY13" fmla="*/ 47625 h 142875"/>
                <a:gd name="connsiteX14" fmla="*/ 384175 w 1717675"/>
                <a:gd name="connsiteY14" fmla="*/ 19050 h 142875"/>
                <a:gd name="connsiteX15" fmla="*/ 111125 w 1717675"/>
                <a:gd name="connsiteY15" fmla="*/ 19050 h 142875"/>
                <a:gd name="connsiteX16" fmla="*/ 111125 w 1717675"/>
                <a:gd name="connsiteY16" fmla="*/ 0 h 142875"/>
                <a:gd name="connsiteX17" fmla="*/ 0 w 1717675"/>
                <a:gd name="connsiteY17" fmla="*/ 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7675" h="142875">
                  <a:moveTo>
                    <a:pt x="1717675" y="142875"/>
                  </a:moveTo>
                  <a:lnTo>
                    <a:pt x="1362075" y="142875"/>
                  </a:lnTo>
                  <a:lnTo>
                    <a:pt x="1362075" y="142875"/>
                  </a:lnTo>
                  <a:lnTo>
                    <a:pt x="1362075" y="142875"/>
                  </a:lnTo>
                  <a:lnTo>
                    <a:pt x="1362075" y="114300"/>
                  </a:lnTo>
                  <a:lnTo>
                    <a:pt x="1130300" y="114300"/>
                  </a:lnTo>
                  <a:lnTo>
                    <a:pt x="1130300" y="79375"/>
                  </a:lnTo>
                  <a:lnTo>
                    <a:pt x="981075" y="79375"/>
                  </a:lnTo>
                  <a:lnTo>
                    <a:pt x="981075" y="60325"/>
                  </a:lnTo>
                  <a:lnTo>
                    <a:pt x="828675" y="60325"/>
                  </a:lnTo>
                  <a:lnTo>
                    <a:pt x="828675" y="47625"/>
                  </a:lnTo>
                  <a:lnTo>
                    <a:pt x="482600" y="47625"/>
                  </a:lnTo>
                  <a:lnTo>
                    <a:pt x="488950" y="47625"/>
                  </a:lnTo>
                  <a:lnTo>
                    <a:pt x="384175" y="47625"/>
                  </a:lnTo>
                  <a:lnTo>
                    <a:pt x="384175" y="19050"/>
                  </a:lnTo>
                  <a:lnTo>
                    <a:pt x="111125" y="19050"/>
                  </a:lnTo>
                  <a:lnTo>
                    <a:pt x="111125" y="0"/>
                  </a:lnTo>
                  <a:lnTo>
                    <a:pt x="0" y="0"/>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80" name="Freeform 79">
              <a:extLst>
                <a:ext uri="{FF2B5EF4-FFF2-40B4-BE49-F238E27FC236}">
                  <a16:creationId xmlns:a16="http://schemas.microsoft.com/office/drawing/2014/main" id="{76B7D5D0-D83D-4D48-A013-091C1FD69AB2}"/>
                </a:ext>
              </a:extLst>
            </p:cNvPr>
            <p:cNvSpPr/>
            <p:nvPr/>
          </p:nvSpPr>
          <p:spPr bwMode="auto">
            <a:xfrm>
              <a:off x="4206875" y="1689100"/>
              <a:ext cx="2203450" cy="1098550"/>
            </a:xfrm>
            <a:custGeom>
              <a:avLst/>
              <a:gdLst>
                <a:gd name="connsiteX0" fmla="*/ 0 w 2203450"/>
                <a:gd name="connsiteY0" fmla="*/ 0 h 1098550"/>
                <a:gd name="connsiteX1" fmla="*/ 34925 w 2203450"/>
                <a:gd name="connsiteY1" fmla="*/ 69850 h 1098550"/>
                <a:gd name="connsiteX2" fmla="*/ 85725 w 2203450"/>
                <a:gd name="connsiteY2" fmla="*/ 158750 h 1098550"/>
                <a:gd name="connsiteX3" fmla="*/ 101600 w 2203450"/>
                <a:gd name="connsiteY3" fmla="*/ 228600 h 1098550"/>
                <a:gd name="connsiteX4" fmla="*/ 130175 w 2203450"/>
                <a:gd name="connsiteY4" fmla="*/ 241300 h 1098550"/>
                <a:gd name="connsiteX5" fmla="*/ 127000 w 2203450"/>
                <a:gd name="connsiteY5" fmla="*/ 285750 h 1098550"/>
                <a:gd name="connsiteX6" fmla="*/ 146050 w 2203450"/>
                <a:gd name="connsiteY6" fmla="*/ 295275 h 1098550"/>
                <a:gd name="connsiteX7" fmla="*/ 142875 w 2203450"/>
                <a:gd name="connsiteY7" fmla="*/ 333375 h 1098550"/>
                <a:gd name="connsiteX8" fmla="*/ 180975 w 2203450"/>
                <a:gd name="connsiteY8" fmla="*/ 374650 h 1098550"/>
                <a:gd name="connsiteX9" fmla="*/ 180975 w 2203450"/>
                <a:gd name="connsiteY9" fmla="*/ 438150 h 1098550"/>
                <a:gd name="connsiteX10" fmla="*/ 203200 w 2203450"/>
                <a:gd name="connsiteY10" fmla="*/ 441325 h 1098550"/>
                <a:gd name="connsiteX11" fmla="*/ 193675 w 2203450"/>
                <a:gd name="connsiteY11" fmla="*/ 501650 h 1098550"/>
                <a:gd name="connsiteX12" fmla="*/ 222250 w 2203450"/>
                <a:gd name="connsiteY12" fmla="*/ 511175 h 1098550"/>
                <a:gd name="connsiteX13" fmla="*/ 222250 w 2203450"/>
                <a:gd name="connsiteY13" fmla="*/ 558800 h 1098550"/>
                <a:gd name="connsiteX14" fmla="*/ 279400 w 2203450"/>
                <a:gd name="connsiteY14" fmla="*/ 609600 h 1098550"/>
                <a:gd name="connsiteX15" fmla="*/ 279400 w 2203450"/>
                <a:gd name="connsiteY15" fmla="*/ 657225 h 1098550"/>
                <a:gd name="connsiteX16" fmla="*/ 323850 w 2203450"/>
                <a:gd name="connsiteY16" fmla="*/ 663575 h 1098550"/>
                <a:gd name="connsiteX17" fmla="*/ 323850 w 2203450"/>
                <a:gd name="connsiteY17" fmla="*/ 663575 h 1098550"/>
                <a:gd name="connsiteX18" fmla="*/ 317500 w 2203450"/>
                <a:gd name="connsiteY18" fmla="*/ 695325 h 1098550"/>
                <a:gd name="connsiteX19" fmla="*/ 361950 w 2203450"/>
                <a:gd name="connsiteY19" fmla="*/ 695325 h 1098550"/>
                <a:gd name="connsiteX20" fmla="*/ 374650 w 2203450"/>
                <a:gd name="connsiteY20" fmla="*/ 746125 h 1098550"/>
                <a:gd name="connsiteX21" fmla="*/ 422275 w 2203450"/>
                <a:gd name="connsiteY21" fmla="*/ 758825 h 1098550"/>
                <a:gd name="connsiteX22" fmla="*/ 428625 w 2203450"/>
                <a:gd name="connsiteY22" fmla="*/ 800100 h 1098550"/>
                <a:gd name="connsiteX23" fmla="*/ 495300 w 2203450"/>
                <a:gd name="connsiteY23" fmla="*/ 806450 h 1098550"/>
                <a:gd name="connsiteX24" fmla="*/ 495300 w 2203450"/>
                <a:gd name="connsiteY24" fmla="*/ 806450 h 1098550"/>
                <a:gd name="connsiteX25" fmla="*/ 495300 w 2203450"/>
                <a:gd name="connsiteY25" fmla="*/ 831850 h 1098550"/>
                <a:gd name="connsiteX26" fmla="*/ 587375 w 2203450"/>
                <a:gd name="connsiteY26" fmla="*/ 831850 h 1098550"/>
                <a:gd name="connsiteX27" fmla="*/ 615950 w 2203450"/>
                <a:gd name="connsiteY27" fmla="*/ 876300 h 1098550"/>
                <a:gd name="connsiteX28" fmla="*/ 679450 w 2203450"/>
                <a:gd name="connsiteY28" fmla="*/ 889000 h 1098550"/>
                <a:gd name="connsiteX29" fmla="*/ 739775 w 2203450"/>
                <a:gd name="connsiteY29" fmla="*/ 898525 h 1098550"/>
                <a:gd name="connsiteX30" fmla="*/ 774700 w 2203450"/>
                <a:gd name="connsiteY30" fmla="*/ 923925 h 1098550"/>
                <a:gd name="connsiteX31" fmla="*/ 895350 w 2203450"/>
                <a:gd name="connsiteY31" fmla="*/ 923925 h 1098550"/>
                <a:gd name="connsiteX32" fmla="*/ 917575 w 2203450"/>
                <a:gd name="connsiteY32" fmla="*/ 946150 h 1098550"/>
                <a:gd name="connsiteX33" fmla="*/ 974725 w 2203450"/>
                <a:gd name="connsiteY33" fmla="*/ 946150 h 1098550"/>
                <a:gd name="connsiteX34" fmla="*/ 990600 w 2203450"/>
                <a:gd name="connsiteY34" fmla="*/ 962025 h 1098550"/>
                <a:gd name="connsiteX35" fmla="*/ 1047750 w 2203450"/>
                <a:gd name="connsiteY35" fmla="*/ 962025 h 1098550"/>
                <a:gd name="connsiteX36" fmla="*/ 1047750 w 2203450"/>
                <a:gd name="connsiteY36" fmla="*/ 990600 h 1098550"/>
                <a:gd name="connsiteX37" fmla="*/ 1228725 w 2203450"/>
                <a:gd name="connsiteY37" fmla="*/ 987425 h 1098550"/>
                <a:gd name="connsiteX38" fmla="*/ 1228725 w 2203450"/>
                <a:gd name="connsiteY38" fmla="*/ 1000125 h 1098550"/>
                <a:gd name="connsiteX39" fmla="*/ 1298575 w 2203450"/>
                <a:gd name="connsiteY39" fmla="*/ 1000125 h 1098550"/>
                <a:gd name="connsiteX40" fmla="*/ 1298575 w 2203450"/>
                <a:gd name="connsiteY40" fmla="*/ 1016000 h 1098550"/>
                <a:gd name="connsiteX41" fmla="*/ 1352550 w 2203450"/>
                <a:gd name="connsiteY41" fmla="*/ 1016000 h 1098550"/>
                <a:gd name="connsiteX42" fmla="*/ 1352550 w 2203450"/>
                <a:gd name="connsiteY42" fmla="*/ 1031875 h 1098550"/>
                <a:gd name="connsiteX43" fmla="*/ 1409700 w 2203450"/>
                <a:gd name="connsiteY43" fmla="*/ 1031875 h 1098550"/>
                <a:gd name="connsiteX44" fmla="*/ 1409700 w 2203450"/>
                <a:gd name="connsiteY44" fmla="*/ 1044575 h 1098550"/>
                <a:gd name="connsiteX45" fmla="*/ 1771650 w 2203450"/>
                <a:gd name="connsiteY45" fmla="*/ 1044575 h 1098550"/>
                <a:gd name="connsiteX46" fmla="*/ 1800225 w 2203450"/>
                <a:gd name="connsiteY46" fmla="*/ 1079500 h 1098550"/>
                <a:gd name="connsiteX47" fmla="*/ 2066925 w 2203450"/>
                <a:gd name="connsiteY47" fmla="*/ 1079500 h 1098550"/>
                <a:gd name="connsiteX48" fmla="*/ 2066925 w 2203450"/>
                <a:gd name="connsiteY48" fmla="*/ 1079500 h 1098550"/>
                <a:gd name="connsiteX49" fmla="*/ 2085975 w 2203450"/>
                <a:gd name="connsiteY49" fmla="*/ 1098550 h 1098550"/>
                <a:gd name="connsiteX50" fmla="*/ 2203450 w 2203450"/>
                <a:gd name="connsiteY50" fmla="*/ 1098550 h 109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203450" h="1098550">
                  <a:moveTo>
                    <a:pt x="0" y="0"/>
                  </a:moveTo>
                  <a:lnTo>
                    <a:pt x="34925" y="69850"/>
                  </a:lnTo>
                  <a:lnTo>
                    <a:pt x="85725" y="158750"/>
                  </a:lnTo>
                  <a:lnTo>
                    <a:pt x="101600" y="228600"/>
                  </a:lnTo>
                  <a:lnTo>
                    <a:pt x="130175" y="241300"/>
                  </a:lnTo>
                  <a:lnTo>
                    <a:pt x="127000" y="285750"/>
                  </a:lnTo>
                  <a:lnTo>
                    <a:pt x="146050" y="295275"/>
                  </a:lnTo>
                  <a:lnTo>
                    <a:pt x="142875" y="333375"/>
                  </a:lnTo>
                  <a:lnTo>
                    <a:pt x="180975" y="374650"/>
                  </a:lnTo>
                  <a:lnTo>
                    <a:pt x="180975" y="438150"/>
                  </a:lnTo>
                  <a:lnTo>
                    <a:pt x="203200" y="441325"/>
                  </a:lnTo>
                  <a:lnTo>
                    <a:pt x="193675" y="501650"/>
                  </a:lnTo>
                  <a:lnTo>
                    <a:pt x="222250" y="511175"/>
                  </a:lnTo>
                  <a:lnTo>
                    <a:pt x="222250" y="558800"/>
                  </a:lnTo>
                  <a:lnTo>
                    <a:pt x="279400" y="609600"/>
                  </a:lnTo>
                  <a:lnTo>
                    <a:pt x="279400" y="657225"/>
                  </a:lnTo>
                  <a:lnTo>
                    <a:pt x="323850" y="663575"/>
                  </a:lnTo>
                  <a:lnTo>
                    <a:pt x="323850" y="663575"/>
                  </a:lnTo>
                  <a:lnTo>
                    <a:pt x="317500" y="695325"/>
                  </a:lnTo>
                  <a:lnTo>
                    <a:pt x="361950" y="695325"/>
                  </a:lnTo>
                  <a:lnTo>
                    <a:pt x="374650" y="746125"/>
                  </a:lnTo>
                  <a:lnTo>
                    <a:pt x="422275" y="758825"/>
                  </a:lnTo>
                  <a:lnTo>
                    <a:pt x="428625" y="800100"/>
                  </a:lnTo>
                  <a:lnTo>
                    <a:pt x="495300" y="806450"/>
                  </a:lnTo>
                  <a:lnTo>
                    <a:pt x="495300" y="806450"/>
                  </a:lnTo>
                  <a:lnTo>
                    <a:pt x="495300" y="831850"/>
                  </a:lnTo>
                  <a:lnTo>
                    <a:pt x="587375" y="831850"/>
                  </a:lnTo>
                  <a:lnTo>
                    <a:pt x="615950" y="876300"/>
                  </a:lnTo>
                  <a:lnTo>
                    <a:pt x="679450" y="889000"/>
                  </a:lnTo>
                  <a:lnTo>
                    <a:pt x="739775" y="898525"/>
                  </a:lnTo>
                  <a:lnTo>
                    <a:pt x="774700" y="923925"/>
                  </a:lnTo>
                  <a:lnTo>
                    <a:pt x="895350" y="923925"/>
                  </a:lnTo>
                  <a:lnTo>
                    <a:pt x="917575" y="946150"/>
                  </a:lnTo>
                  <a:lnTo>
                    <a:pt x="974725" y="946150"/>
                  </a:lnTo>
                  <a:lnTo>
                    <a:pt x="990600" y="962025"/>
                  </a:lnTo>
                  <a:lnTo>
                    <a:pt x="1047750" y="962025"/>
                  </a:lnTo>
                  <a:lnTo>
                    <a:pt x="1047750" y="990600"/>
                  </a:lnTo>
                  <a:lnTo>
                    <a:pt x="1228725" y="987425"/>
                  </a:lnTo>
                  <a:lnTo>
                    <a:pt x="1228725" y="1000125"/>
                  </a:lnTo>
                  <a:lnTo>
                    <a:pt x="1298575" y="1000125"/>
                  </a:lnTo>
                  <a:lnTo>
                    <a:pt x="1298575" y="1016000"/>
                  </a:lnTo>
                  <a:lnTo>
                    <a:pt x="1352550" y="1016000"/>
                  </a:lnTo>
                  <a:lnTo>
                    <a:pt x="1352550" y="1031875"/>
                  </a:lnTo>
                  <a:lnTo>
                    <a:pt x="1409700" y="1031875"/>
                  </a:lnTo>
                  <a:lnTo>
                    <a:pt x="1409700" y="1044575"/>
                  </a:lnTo>
                  <a:lnTo>
                    <a:pt x="1771650" y="1044575"/>
                  </a:lnTo>
                  <a:lnTo>
                    <a:pt x="1800225" y="1079500"/>
                  </a:lnTo>
                  <a:lnTo>
                    <a:pt x="2066925" y="1079500"/>
                  </a:lnTo>
                  <a:lnTo>
                    <a:pt x="2066925" y="1079500"/>
                  </a:lnTo>
                  <a:lnTo>
                    <a:pt x="2085975" y="1098550"/>
                  </a:lnTo>
                  <a:lnTo>
                    <a:pt x="2203450" y="1098550"/>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grpSp>
      <p:sp>
        <p:nvSpPr>
          <p:cNvPr id="40" name="Freeform 39">
            <a:extLst>
              <a:ext uri="{FF2B5EF4-FFF2-40B4-BE49-F238E27FC236}">
                <a16:creationId xmlns:a16="http://schemas.microsoft.com/office/drawing/2014/main" id="{57B407BE-6F07-0645-998F-A29E5BAD6951}"/>
              </a:ext>
            </a:extLst>
          </p:cNvPr>
          <p:cNvSpPr/>
          <p:nvPr/>
        </p:nvSpPr>
        <p:spPr bwMode="auto">
          <a:xfrm>
            <a:off x="4194175" y="1659131"/>
            <a:ext cx="3965575" cy="1019175"/>
          </a:xfrm>
          <a:custGeom>
            <a:avLst/>
            <a:gdLst>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790700 w 3965575"/>
              <a:gd name="connsiteY24" fmla="*/ 828675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42900 w 3965575"/>
              <a:gd name="connsiteY52" fmla="*/ 47625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809750 w 3965575"/>
              <a:gd name="connsiteY24" fmla="*/ 869950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42900 w 3965575"/>
              <a:gd name="connsiteY52" fmla="*/ 47625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873250 w 3965575"/>
              <a:gd name="connsiteY24" fmla="*/ 860425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42900 w 3965575"/>
              <a:gd name="connsiteY52" fmla="*/ 47625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787525 w 3965575"/>
              <a:gd name="connsiteY24" fmla="*/ 825500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42900 w 3965575"/>
              <a:gd name="connsiteY52" fmla="*/ 47625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787525 w 3965575"/>
              <a:gd name="connsiteY24" fmla="*/ 825500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36550 w 3965575"/>
              <a:gd name="connsiteY52" fmla="*/ 46990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787525 w 3965575"/>
              <a:gd name="connsiteY24" fmla="*/ 825500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36550 w 3965575"/>
              <a:gd name="connsiteY52" fmla="*/ 46990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09550 w 3965575"/>
              <a:gd name="connsiteY58" fmla="*/ 234950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965575" h="1019175">
                <a:moveTo>
                  <a:pt x="3965575" y="1019175"/>
                </a:moveTo>
                <a:lnTo>
                  <a:pt x="3603625" y="1019175"/>
                </a:lnTo>
                <a:lnTo>
                  <a:pt x="3613150" y="1009650"/>
                </a:lnTo>
                <a:lnTo>
                  <a:pt x="3435350" y="1009650"/>
                </a:lnTo>
                <a:lnTo>
                  <a:pt x="3435350" y="984250"/>
                </a:lnTo>
                <a:lnTo>
                  <a:pt x="3333750" y="984250"/>
                </a:lnTo>
                <a:lnTo>
                  <a:pt x="3333750" y="984250"/>
                </a:lnTo>
                <a:lnTo>
                  <a:pt x="3333750" y="984250"/>
                </a:lnTo>
                <a:lnTo>
                  <a:pt x="3333750" y="984250"/>
                </a:lnTo>
                <a:lnTo>
                  <a:pt x="3333750" y="958850"/>
                </a:lnTo>
                <a:lnTo>
                  <a:pt x="3108325" y="958850"/>
                </a:lnTo>
                <a:lnTo>
                  <a:pt x="3108325" y="946150"/>
                </a:lnTo>
                <a:lnTo>
                  <a:pt x="2908300" y="946150"/>
                </a:lnTo>
                <a:lnTo>
                  <a:pt x="2908300" y="933450"/>
                </a:lnTo>
                <a:lnTo>
                  <a:pt x="2752725" y="933450"/>
                </a:lnTo>
                <a:lnTo>
                  <a:pt x="2727325" y="889000"/>
                </a:lnTo>
                <a:lnTo>
                  <a:pt x="2374900" y="892175"/>
                </a:lnTo>
                <a:lnTo>
                  <a:pt x="2295525" y="847725"/>
                </a:lnTo>
                <a:lnTo>
                  <a:pt x="2155825" y="847725"/>
                </a:lnTo>
                <a:lnTo>
                  <a:pt x="2155825" y="831850"/>
                </a:lnTo>
                <a:lnTo>
                  <a:pt x="1955800" y="831850"/>
                </a:lnTo>
                <a:lnTo>
                  <a:pt x="1930400" y="819150"/>
                </a:lnTo>
                <a:lnTo>
                  <a:pt x="1790700" y="828675"/>
                </a:lnTo>
                <a:lnTo>
                  <a:pt x="1790700" y="828675"/>
                </a:lnTo>
                <a:lnTo>
                  <a:pt x="1787525" y="825500"/>
                </a:lnTo>
                <a:lnTo>
                  <a:pt x="1790700" y="803275"/>
                </a:lnTo>
                <a:lnTo>
                  <a:pt x="1701800" y="803275"/>
                </a:lnTo>
                <a:lnTo>
                  <a:pt x="1682750" y="784225"/>
                </a:lnTo>
                <a:lnTo>
                  <a:pt x="1581150" y="787400"/>
                </a:lnTo>
                <a:lnTo>
                  <a:pt x="1581150" y="768350"/>
                </a:lnTo>
                <a:lnTo>
                  <a:pt x="1492250" y="768350"/>
                </a:lnTo>
                <a:lnTo>
                  <a:pt x="1492250" y="755650"/>
                </a:lnTo>
                <a:lnTo>
                  <a:pt x="1330325" y="755650"/>
                </a:lnTo>
                <a:lnTo>
                  <a:pt x="1330325" y="739775"/>
                </a:lnTo>
                <a:lnTo>
                  <a:pt x="1241425" y="739775"/>
                </a:lnTo>
                <a:lnTo>
                  <a:pt x="1225550" y="720725"/>
                </a:lnTo>
                <a:lnTo>
                  <a:pt x="1089025" y="717550"/>
                </a:lnTo>
                <a:lnTo>
                  <a:pt x="1047750" y="688975"/>
                </a:lnTo>
                <a:lnTo>
                  <a:pt x="942975" y="688975"/>
                </a:lnTo>
                <a:lnTo>
                  <a:pt x="933450" y="679450"/>
                </a:lnTo>
                <a:lnTo>
                  <a:pt x="885825" y="679450"/>
                </a:lnTo>
                <a:lnTo>
                  <a:pt x="847725" y="644525"/>
                </a:lnTo>
                <a:lnTo>
                  <a:pt x="758825" y="644525"/>
                </a:lnTo>
                <a:lnTo>
                  <a:pt x="752475" y="628650"/>
                </a:lnTo>
                <a:lnTo>
                  <a:pt x="692150" y="631825"/>
                </a:lnTo>
                <a:lnTo>
                  <a:pt x="682625" y="600075"/>
                </a:lnTo>
                <a:lnTo>
                  <a:pt x="574675" y="603250"/>
                </a:lnTo>
                <a:lnTo>
                  <a:pt x="574675" y="603250"/>
                </a:lnTo>
                <a:lnTo>
                  <a:pt x="508000" y="552450"/>
                </a:lnTo>
                <a:lnTo>
                  <a:pt x="457200" y="527050"/>
                </a:lnTo>
                <a:lnTo>
                  <a:pt x="422275" y="511175"/>
                </a:lnTo>
                <a:lnTo>
                  <a:pt x="390525" y="473075"/>
                </a:lnTo>
                <a:lnTo>
                  <a:pt x="336550" y="469900"/>
                </a:lnTo>
                <a:lnTo>
                  <a:pt x="317500" y="415925"/>
                </a:lnTo>
                <a:lnTo>
                  <a:pt x="273050" y="400050"/>
                </a:lnTo>
                <a:lnTo>
                  <a:pt x="273050" y="400050"/>
                </a:lnTo>
                <a:lnTo>
                  <a:pt x="231775" y="355600"/>
                </a:lnTo>
                <a:lnTo>
                  <a:pt x="206375" y="276225"/>
                </a:lnTo>
                <a:lnTo>
                  <a:pt x="209550" y="234950"/>
                </a:lnTo>
                <a:lnTo>
                  <a:pt x="168275" y="225425"/>
                </a:lnTo>
                <a:lnTo>
                  <a:pt x="161925" y="149225"/>
                </a:lnTo>
                <a:lnTo>
                  <a:pt x="114300" y="142875"/>
                </a:lnTo>
                <a:lnTo>
                  <a:pt x="111125" y="104775"/>
                </a:lnTo>
                <a:lnTo>
                  <a:pt x="73025" y="104775"/>
                </a:lnTo>
                <a:lnTo>
                  <a:pt x="69850" y="60325"/>
                </a:lnTo>
                <a:lnTo>
                  <a:pt x="9525" y="5715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grpSp>
        <p:nvGrpSpPr>
          <p:cNvPr id="83" name="Group 82">
            <a:extLst>
              <a:ext uri="{FF2B5EF4-FFF2-40B4-BE49-F238E27FC236}">
                <a16:creationId xmlns:a16="http://schemas.microsoft.com/office/drawing/2014/main" id="{DECB56A2-98AC-874F-A9EC-8283A52E15E6}"/>
              </a:ext>
            </a:extLst>
          </p:cNvPr>
          <p:cNvGrpSpPr/>
          <p:nvPr/>
        </p:nvGrpSpPr>
        <p:grpSpPr>
          <a:xfrm>
            <a:off x="6348441" y="2351917"/>
            <a:ext cx="1909733" cy="506794"/>
            <a:chOff x="6348441" y="2334261"/>
            <a:chExt cx="1909733" cy="506794"/>
          </a:xfrm>
        </p:grpSpPr>
        <p:sp>
          <p:nvSpPr>
            <p:cNvPr id="82" name="TextBox 81">
              <a:extLst>
                <a:ext uri="{FF2B5EF4-FFF2-40B4-BE49-F238E27FC236}">
                  <a16:creationId xmlns:a16="http://schemas.microsoft.com/office/drawing/2014/main" id="{25A74292-BC27-4F41-884F-062D64B2B22D}"/>
                </a:ext>
              </a:extLst>
            </p:cNvPr>
            <p:cNvSpPr txBox="1"/>
            <p:nvPr/>
          </p:nvSpPr>
          <p:spPr bwMode="auto">
            <a:xfrm>
              <a:off x="6348441" y="233426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85" name="TextBox 84">
              <a:extLst>
                <a:ext uri="{FF2B5EF4-FFF2-40B4-BE49-F238E27FC236}">
                  <a16:creationId xmlns:a16="http://schemas.microsoft.com/office/drawing/2014/main" id="{8CE46D1D-6EB7-BC48-885C-A20DC544C957}"/>
                </a:ext>
              </a:extLst>
            </p:cNvPr>
            <p:cNvSpPr txBox="1"/>
            <p:nvPr/>
          </p:nvSpPr>
          <p:spPr bwMode="auto">
            <a:xfrm>
              <a:off x="6421466" y="2360875"/>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86" name="TextBox 85">
              <a:extLst>
                <a:ext uri="{FF2B5EF4-FFF2-40B4-BE49-F238E27FC236}">
                  <a16:creationId xmlns:a16="http://schemas.microsoft.com/office/drawing/2014/main" id="{2ED012CB-1017-3F44-BDC9-815F9C018316}"/>
                </a:ext>
              </a:extLst>
            </p:cNvPr>
            <p:cNvSpPr txBox="1"/>
            <p:nvPr/>
          </p:nvSpPr>
          <p:spPr bwMode="auto">
            <a:xfrm>
              <a:off x="7119937" y="243542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87" name="TextBox 86">
              <a:extLst>
                <a:ext uri="{FF2B5EF4-FFF2-40B4-BE49-F238E27FC236}">
                  <a16:creationId xmlns:a16="http://schemas.microsoft.com/office/drawing/2014/main" id="{A6CC2347-5EC4-BF43-B9F4-B5420BFA0F4B}"/>
                </a:ext>
              </a:extLst>
            </p:cNvPr>
            <p:cNvSpPr txBox="1"/>
            <p:nvPr/>
          </p:nvSpPr>
          <p:spPr bwMode="auto">
            <a:xfrm>
              <a:off x="7158037" y="243116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88" name="TextBox 87">
              <a:extLst>
                <a:ext uri="{FF2B5EF4-FFF2-40B4-BE49-F238E27FC236}">
                  <a16:creationId xmlns:a16="http://schemas.microsoft.com/office/drawing/2014/main" id="{46FE2C1A-802A-6348-A371-1072B4392CC4}"/>
                </a:ext>
              </a:extLst>
            </p:cNvPr>
            <p:cNvSpPr txBox="1"/>
            <p:nvPr/>
          </p:nvSpPr>
          <p:spPr bwMode="auto">
            <a:xfrm>
              <a:off x="7179497" y="244539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89" name="TextBox 88">
              <a:extLst>
                <a:ext uri="{FF2B5EF4-FFF2-40B4-BE49-F238E27FC236}">
                  <a16:creationId xmlns:a16="http://schemas.microsoft.com/office/drawing/2014/main" id="{2DB76A2A-F7B3-4649-B64F-3652E4D5582D}"/>
                </a:ext>
              </a:extLst>
            </p:cNvPr>
            <p:cNvSpPr txBox="1"/>
            <p:nvPr/>
          </p:nvSpPr>
          <p:spPr bwMode="auto">
            <a:xfrm>
              <a:off x="7269162" y="244840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0" name="TextBox 89">
              <a:extLst>
                <a:ext uri="{FF2B5EF4-FFF2-40B4-BE49-F238E27FC236}">
                  <a16:creationId xmlns:a16="http://schemas.microsoft.com/office/drawing/2014/main" id="{EDBAF5F7-A8A3-AD44-B44F-436C6AD361AD}"/>
                </a:ext>
              </a:extLst>
            </p:cNvPr>
            <p:cNvSpPr txBox="1"/>
            <p:nvPr/>
          </p:nvSpPr>
          <p:spPr bwMode="auto">
            <a:xfrm>
              <a:off x="8004174" y="250250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1" name="TextBox 90">
              <a:extLst>
                <a:ext uri="{FF2B5EF4-FFF2-40B4-BE49-F238E27FC236}">
                  <a16:creationId xmlns:a16="http://schemas.microsoft.com/office/drawing/2014/main" id="{FC990109-7BED-4D45-8DB5-E21AF3105889}"/>
                </a:ext>
              </a:extLst>
            </p:cNvPr>
            <p:cNvSpPr txBox="1"/>
            <p:nvPr/>
          </p:nvSpPr>
          <p:spPr bwMode="auto">
            <a:xfrm>
              <a:off x="7370790" y="2451215"/>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2" name="TextBox 91">
              <a:extLst>
                <a:ext uri="{FF2B5EF4-FFF2-40B4-BE49-F238E27FC236}">
                  <a16:creationId xmlns:a16="http://schemas.microsoft.com/office/drawing/2014/main" id="{DFA651A4-235B-3544-979C-3A31C35168BE}"/>
                </a:ext>
              </a:extLst>
            </p:cNvPr>
            <p:cNvSpPr txBox="1"/>
            <p:nvPr/>
          </p:nvSpPr>
          <p:spPr bwMode="auto">
            <a:xfrm>
              <a:off x="7396983" y="2453455"/>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3" name="TextBox 92">
              <a:extLst>
                <a:ext uri="{FF2B5EF4-FFF2-40B4-BE49-F238E27FC236}">
                  <a16:creationId xmlns:a16="http://schemas.microsoft.com/office/drawing/2014/main" id="{93F26109-5486-BE4C-BDE7-D5DC95451AC7}"/>
                </a:ext>
              </a:extLst>
            </p:cNvPr>
            <p:cNvSpPr txBox="1"/>
            <p:nvPr/>
          </p:nvSpPr>
          <p:spPr bwMode="auto">
            <a:xfrm>
              <a:off x="7310437" y="2448399"/>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4" name="TextBox 93">
              <a:extLst>
                <a:ext uri="{FF2B5EF4-FFF2-40B4-BE49-F238E27FC236}">
                  <a16:creationId xmlns:a16="http://schemas.microsoft.com/office/drawing/2014/main" id="{8AACB98F-A2D0-714B-9EF5-2AE8B12FC4B4}"/>
                </a:ext>
              </a:extLst>
            </p:cNvPr>
            <p:cNvSpPr txBox="1"/>
            <p:nvPr/>
          </p:nvSpPr>
          <p:spPr bwMode="auto">
            <a:xfrm>
              <a:off x="7501730" y="247670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5" name="TextBox 94">
              <a:extLst>
                <a:ext uri="{FF2B5EF4-FFF2-40B4-BE49-F238E27FC236}">
                  <a16:creationId xmlns:a16="http://schemas.microsoft.com/office/drawing/2014/main" id="{8AE6F82E-E0C1-FC4D-91EA-3CDAF5254610}"/>
                </a:ext>
              </a:extLst>
            </p:cNvPr>
            <p:cNvSpPr txBox="1"/>
            <p:nvPr/>
          </p:nvSpPr>
          <p:spPr bwMode="auto">
            <a:xfrm>
              <a:off x="7453312" y="246657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6" name="TextBox 95">
              <a:extLst>
                <a:ext uri="{FF2B5EF4-FFF2-40B4-BE49-F238E27FC236}">
                  <a16:creationId xmlns:a16="http://schemas.microsoft.com/office/drawing/2014/main" id="{BFF32EBF-7FBB-124E-887B-A91AE2142D7F}"/>
                </a:ext>
              </a:extLst>
            </p:cNvPr>
            <p:cNvSpPr txBox="1"/>
            <p:nvPr/>
          </p:nvSpPr>
          <p:spPr bwMode="auto">
            <a:xfrm>
              <a:off x="7584677" y="2486977"/>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7" name="TextBox 96">
              <a:extLst>
                <a:ext uri="{FF2B5EF4-FFF2-40B4-BE49-F238E27FC236}">
                  <a16:creationId xmlns:a16="http://schemas.microsoft.com/office/drawing/2014/main" id="{ECDDC2CC-DB4E-BE43-BC07-B322BCCFC269}"/>
                </a:ext>
              </a:extLst>
            </p:cNvPr>
            <p:cNvSpPr txBox="1"/>
            <p:nvPr/>
          </p:nvSpPr>
          <p:spPr bwMode="auto">
            <a:xfrm>
              <a:off x="7559703" y="2486978"/>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8" name="TextBox 97">
              <a:extLst>
                <a:ext uri="{FF2B5EF4-FFF2-40B4-BE49-F238E27FC236}">
                  <a16:creationId xmlns:a16="http://schemas.microsoft.com/office/drawing/2014/main" id="{8E7669CE-EB78-5B46-AD08-E0ED9ED1B7AD}"/>
                </a:ext>
              </a:extLst>
            </p:cNvPr>
            <p:cNvSpPr txBox="1"/>
            <p:nvPr/>
          </p:nvSpPr>
          <p:spPr bwMode="auto">
            <a:xfrm>
              <a:off x="7517605" y="2479879"/>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99" name="TextBox 98">
              <a:extLst>
                <a:ext uri="{FF2B5EF4-FFF2-40B4-BE49-F238E27FC236}">
                  <a16:creationId xmlns:a16="http://schemas.microsoft.com/office/drawing/2014/main" id="{9CFC3BCC-71E9-294F-9CBF-A284DBFF6345}"/>
                </a:ext>
              </a:extLst>
            </p:cNvPr>
            <p:cNvSpPr txBox="1"/>
            <p:nvPr/>
          </p:nvSpPr>
          <p:spPr bwMode="auto">
            <a:xfrm>
              <a:off x="7595138" y="248416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0" name="TextBox 99">
              <a:extLst>
                <a:ext uri="{FF2B5EF4-FFF2-40B4-BE49-F238E27FC236}">
                  <a16:creationId xmlns:a16="http://schemas.microsoft.com/office/drawing/2014/main" id="{846C773C-9B6A-B348-9591-54684A5514F5}"/>
                </a:ext>
              </a:extLst>
            </p:cNvPr>
            <p:cNvSpPr txBox="1"/>
            <p:nvPr/>
          </p:nvSpPr>
          <p:spPr bwMode="auto">
            <a:xfrm>
              <a:off x="7610529" y="248697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1" name="TextBox 100">
              <a:extLst>
                <a:ext uri="{FF2B5EF4-FFF2-40B4-BE49-F238E27FC236}">
                  <a16:creationId xmlns:a16="http://schemas.microsoft.com/office/drawing/2014/main" id="{A4980D53-7EFF-F044-9D17-3A5CF0424ADF}"/>
                </a:ext>
              </a:extLst>
            </p:cNvPr>
            <p:cNvSpPr txBox="1"/>
            <p:nvPr/>
          </p:nvSpPr>
          <p:spPr bwMode="auto">
            <a:xfrm>
              <a:off x="7641602" y="2488149"/>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2" name="TextBox 101">
              <a:extLst>
                <a:ext uri="{FF2B5EF4-FFF2-40B4-BE49-F238E27FC236}">
                  <a16:creationId xmlns:a16="http://schemas.microsoft.com/office/drawing/2014/main" id="{473A51AB-EA49-BC49-8FA1-19F877EDB183}"/>
                </a:ext>
              </a:extLst>
            </p:cNvPr>
            <p:cNvSpPr txBox="1"/>
            <p:nvPr/>
          </p:nvSpPr>
          <p:spPr bwMode="auto">
            <a:xfrm>
              <a:off x="7909495" y="2499645"/>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3" name="TextBox 102">
              <a:extLst>
                <a:ext uri="{FF2B5EF4-FFF2-40B4-BE49-F238E27FC236}">
                  <a16:creationId xmlns:a16="http://schemas.microsoft.com/office/drawing/2014/main" id="{A9494FC8-FFA8-E148-B2CF-478B2926B1BD}"/>
                </a:ext>
              </a:extLst>
            </p:cNvPr>
            <p:cNvSpPr txBox="1"/>
            <p:nvPr/>
          </p:nvSpPr>
          <p:spPr bwMode="auto">
            <a:xfrm>
              <a:off x="7877968" y="2499644"/>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4" name="TextBox 103">
              <a:extLst>
                <a:ext uri="{FF2B5EF4-FFF2-40B4-BE49-F238E27FC236}">
                  <a16:creationId xmlns:a16="http://schemas.microsoft.com/office/drawing/2014/main" id="{52C466F2-0A3C-0C4E-9670-0119D9E12578}"/>
                </a:ext>
              </a:extLst>
            </p:cNvPr>
            <p:cNvSpPr txBox="1"/>
            <p:nvPr/>
          </p:nvSpPr>
          <p:spPr bwMode="auto">
            <a:xfrm>
              <a:off x="7955979" y="2501073"/>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5" name="TextBox 104">
              <a:extLst>
                <a:ext uri="{FF2B5EF4-FFF2-40B4-BE49-F238E27FC236}">
                  <a16:creationId xmlns:a16="http://schemas.microsoft.com/office/drawing/2014/main" id="{F250AC32-01F2-B344-8436-875E6742A226}"/>
                </a:ext>
              </a:extLst>
            </p:cNvPr>
            <p:cNvSpPr txBox="1"/>
            <p:nvPr/>
          </p:nvSpPr>
          <p:spPr bwMode="auto">
            <a:xfrm>
              <a:off x="7721344" y="2490345"/>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6" name="TextBox 105">
              <a:extLst>
                <a:ext uri="{FF2B5EF4-FFF2-40B4-BE49-F238E27FC236}">
                  <a16:creationId xmlns:a16="http://schemas.microsoft.com/office/drawing/2014/main" id="{B3A88503-BC65-AB47-9E32-2960BF55E36D}"/>
                </a:ext>
              </a:extLst>
            </p:cNvPr>
            <p:cNvSpPr txBox="1"/>
            <p:nvPr/>
          </p:nvSpPr>
          <p:spPr bwMode="auto">
            <a:xfrm>
              <a:off x="7701445" y="249230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7" name="TextBox 106">
              <a:extLst>
                <a:ext uri="{FF2B5EF4-FFF2-40B4-BE49-F238E27FC236}">
                  <a16:creationId xmlns:a16="http://schemas.microsoft.com/office/drawing/2014/main" id="{26731450-E2A8-9947-9AED-6FD21E994F32}"/>
                </a:ext>
              </a:extLst>
            </p:cNvPr>
            <p:cNvSpPr txBox="1"/>
            <p:nvPr/>
          </p:nvSpPr>
          <p:spPr bwMode="auto">
            <a:xfrm>
              <a:off x="7683114" y="2489913"/>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8" name="TextBox 107">
              <a:extLst>
                <a:ext uri="{FF2B5EF4-FFF2-40B4-BE49-F238E27FC236}">
                  <a16:creationId xmlns:a16="http://schemas.microsoft.com/office/drawing/2014/main" id="{9F7816C2-8971-7343-9055-CF439D13C8AB}"/>
                </a:ext>
              </a:extLst>
            </p:cNvPr>
            <p:cNvSpPr txBox="1"/>
            <p:nvPr/>
          </p:nvSpPr>
          <p:spPr bwMode="auto">
            <a:xfrm>
              <a:off x="7741469" y="2494314"/>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09" name="TextBox 108">
              <a:extLst>
                <a:ext uri="{FF2B5EF4-FFF2-40B4-BE49-F238E27FC236}">
                  <a16:creationId xmlns:a16="http://schemas.microsoft.com/office/drawing/2014/main" id="{BB64E588-A01B-1E4B-A2DD-69730012CEED}"/>
                </a:ext>
              </a:extLst>
            </p:cNvPr>
            <p:cNvSpPr txBox="1"/>
            <p:nvPr/>
          </p:nvSpPr>
          <p:spPr bwMode="auto">
            <a:xfrm>
              <a:off x="7776145" y="249565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10" name="TextBox 109">
              <a:extLst>
                <a:ext uri="{FF2B5EF4-FFF2-40B4-BE49-F238E27FC236}">
                  <a16:creationId xmlns:a16="http://schemas.microsoft.com/office/drawing/2014/main" id="{5B17C8CB-88E3-B04A-AF04-F537516382DC}"/>
                </a:ext>
              </a:extLst>
            </p:cNvPr>
            <p:cNvSpPr txBox="1"/>
            <p:nvPr/>
          </p:nvSpPr>
          <p:spPr bwMode="auto">
            <a:xfrm>
              <a:off x="7803259" y="249752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11" name="TextBox 110">
              <a:extLst>
                <a:ext uri="{FF2B5EF4-FFF2-40B4-BE49-F238E27FC236}">
                  <a16:creationId xmlns:a16="http://schemas.microsoft.com/office/drawing/2014/main" id="{B1EEACB6-D115-9943-A7C6-6D4472EF20AC}"/>
                </a:ext>
              </a:extLst>
            </p:cNvPr>
            <p:cNvSpPr txBox="1"/>
            <p:nvPr/>
          </p:nvSpPr>
          <p:spPr bwMode="auto">
            <a:xfrm>
              <a:off x="7829578" y="250128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grpSp>
      <p:grpSp>
        <p:nvGrpSpPr>
          <p:cNvPr id="23" name="Group 22">
            <a:extLst>
              <a:ext uri="{FF2B5EF4-FFF2-40B4-BE49-F238E27FC236}">
                <a16:creationId xmlns:a16="http://schemas.microsoft.com/office/drawing/2014/main" id="{1565EEFE-8D6A-6042-3A82-CA9D5E35C800}"/>
              </a:ext>
            </a:extLst>
          </p:cNvPr>
          <p:cNvGrpSpPr/>
          <p:nvPr/>
        </p:nvGrpSpPr>
        <p:grpSpPr>
          <a:xfrm>
            <a:off x="5772872" y="2583923"/>
            <a:ext cx="2436539" cy="546844"/>
            <a:chOff x="5772872" y="2604767"/>
            <a:chExt cx="2436539" cy="546844"/>
          </a:xfrm>
        </p:grpSpPr>
        <p:sp>
          <p:nvSpPr>
            <p:cNvPr id="113" name="TextBox 112">
              <a:extLst>
                <a:ext uri="{FF2B5EF4-FFF2-40B4-BE49-F238E27FC236}">
                  <a16:creationId xmlns:a16="http://schemas.microsoft.com/office/drawing/2014/main" id="{4B8CCFC0-50F4-394D-850B-A85FD6597D1B}"/>
                </a:ext>
              </a:extLst>
            </p:cNvPr>
            <p:cNvSpPr txBox="1"/>
            <p:nvPr/>
          </p:nvSpPr>
          <p:spPr bwMode="auto">
            <a:xfrm>
              <a:off x="5772872" y="2604767"/>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14" name="TextBox 113">
              <a:extLst>
                <a:ext uri="{FF2B5EF4-FFF2-40B4-BE49-F238E27FC236}">
                  <a16:creationId xmlns:a16="http://schemas.microsoft.com/office/drawing/2014/main" id="{C4CE4756-B902-EB4A-BD1E-70C09E90A041}"/>
                </a:ext>
              </a:extLst>
            </p:cNvPr>
            <p:cNvSpPr txBox="1"/>
            <p:nvPr/>
          </p:nvSpPr>
          <p:spPr bwMode="auto">
            <a:xfrm>
              <a:off x="7147263" y="2734853"/>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15" name="TextBox 114">
              <a:extLst>
                <a:ext uri="{FF2B5EF4-FFF2-40B4-BE49-F238E27FC236}">
                  <a16:creationId xmlns:a16="http://schemas.microsoft.com/office/drawing/2014/main" id="{1BA9AC36-465C-3249-98E8-421362B5AD3B}"/>
                </a:ext>
              </a:extLst>
            </p:cNvPr>
            <p:cNvSpPr txBox="1"/>
            <p:nvPr/>
          </p:nvSpPr>
          <p:spPr bwMode="auto">
            <a:xfrm>
              <a:off x="7055991" y="27176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16" name="TextBox 115">
              <a:extLst>
                <a:ext uri="{FF2B5EF4-FFF2-40B4-BE49-F238E27FC236}">
                  <a16:creationId xmlns:a16="http://schemas.microsoft.com/office/drawing/2014/main" id="{075118CE-B9F8-BA49-A113-4BE67B336093}"/>
                </a:ext>
              </a:extLst>
            </p:cNvPr>
            <p:cNvSpPr txBox="1"/>
            <p:nvPr/>
          </p:nvSpPr>
          <p:spPr bwMode="auto">
            <a:xfrm>
              <a:off x="7219156" y="272844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17" name="TextBox 116">
              <a:extLst>
                <a:ext uri="{FF2B5EF4-FFF2-40B4-BE49-F238E27FC236}">
                  <a16:creationId xmlns:a16="http://schemas.microsoft.com/office/drawing/2014/main" id="{FC470D1C-A3BA-414E-AA53-D2C221664305}"/>
                </a:ext>
              </a:extLst>
            </p:cNvPr>
            <p:cNvSpPr txBox="1"/>
            <p:nvPr/>
          </p:nvSpPr>
          <p:spPr bwMode="auto">
            <a:xfrm>
              <a:off x="7182814" y="273301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18" name="TextBox 117">
              <a:extLst>
                <a:ext uri="{FF2B5EF4-FFF2-40B4-BE49-F238E27FC236}">
                  <a16:creationId xmlns:a16="http://schemas.microsoft.com/office/drawing/2014/main" id="{8E9B22FC-55FE-EE43-99CB-F8EA55F8FE32}"/>
                </a:ext>
              </a:extLst>
            </p:cNvPr>
            <p:cNvSpPr txBox="1"/>
            <p:nvPr/>
          </p:nvSpPr>
          <p:spPr bwMode="auto">
            <a:xfrm>
              <a:off x="7575718" y="2780913"/>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19" name="TextBox 118">
              <a:extLst>
                <a:ext uri="{FF2B5EF4-FFF2-40B4-BE49-F238E27FC236}">
                  <a16:creationId xmlns:a16="http://schemas.microsoft.com/office/drawing/2014/main" id="{95B9242D-69DD-B64E-9122-438695FF150F}"/>
                </a:ext>
              </a:extLst>
            </p:cNvPr>
            <p:cNvSpPr txBox="1"/>
            <p:nvPr/>
          </p:nvSpPr>
          <p:spPr bwMode="auto">
            <a:xfrm>
              <a:off x="7259975" y="273489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0" name="TextBox 119">
              <a:extLst>
                <a:ext uri="{FF2B5EF4-FFF2-40B4-BE49-F238E27FC236}">
                  <a16:creationId xmlns:a16="http://schemas.microsoft.com/office/drawing/2014/main" id="{B637A93B-2D18-A74E-97AB-5BB23ACE9EC3}"/>
                </a:ext>
              </a:extLst>
            </p:cNvPr>
            <p:cNvSpPr txBox="1"/>
            <p:nvPr/>
          </p:nvSpPr>
          <p:spPr bwMode="auto">
            <a:xfrm>
              <a:off x="7310850" y="274718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1" name="TextBox 120">
              <a:extLst>
                <a:ext uri="{FF2B5EF4-FFF2-40B4-BE49-F238E27FC236}">
                  <a16:creationId xmlns:a16="http://schemas.microsoft.com/office/drawing/2014/main" id="{DE4DD37F-6BF3-8147-9BF0-5B2EAB2F0653}"/>
                </a:ext>
              </a:extLst>
            </p:cNvPr>
            <p:cNvSpPr txBox="1"/>
            <p:nvPr/>
          </p:nvSpPr>
          <p:spPr bwMode="auto">
            <a:xfrm>
              <a:off x="7349991" y="2747409"/>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2" name="TextBox 121">
              <a:extLst>
                <a:ext uri="{FF2B5EF4-FFF2-40B4-BE49-F238E27FC236}">
                  <a16:creationId xmlns:a16="http://schemas.microsoft.com/office/drawing/2014/main" id="{720AC388-13C3-9E4B-A59F-0CE5A676C795}"/>
                </a:ext>
              </a:extLst>
            </p:cNvPr>
            <p:cNvSpPr txBox="1"/>
            <p:nvPr/>
          </p:nvSpPr>
          <p:spPr bwMode="auto">
            <a:xfrm>
              <a:off x="7409282" y="277063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3" name="TextBox 122">
              <a:extLst>
                <a:ext uri="{FF2B5EF4-FFF2-40B4-BE49-F238E27FC236}">
                  <a16:creationId xmlns:a16="http://schemas.microsoft.com/office/drawing/2014/main" id="{4EC16598-D39E-0640-831B-E83EE95FB635}"/>
                </a:ext>
              </a:extLst>
            </p:cNvPr>
            <p:cNvSpPr txBox="1"/>
            <p:nvPr/>
          </p:nvSpPr>
          <p:spPr bwMode="auto">
            <a:xfrm>
              <a:off x="7437235" y="2776477"/>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4" name="TextBox 123">
              <a:extLst>
                <a:ext uri="{FF2B5EF4-FFF2-40B4-BE49-F238E27FC236}">
                  <a16:creationId xmlns:a16="http://schemas.microsoft.com/office/drawing/2014/main" id="{F0BBC51F-E82C-D342-9A72-31F696507A08}"/>
                </a:ext>
              </a:extLst>
            </p:cNvPr>
            <p:cNvSpPr txBox="1"/>
            <p:nvPr/>
          </p:nvSpPr>
          <p:spPr bwMode="auto">
            <a:xfrm>
              <a:off x="7492341" y="2773728"/>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5" name="TextBox 124">
              <a:extLst>
                <a:ext uri="{FF2B5EF4-FFF2-40B4-BE49-F238E27FC236}">
                  <a16:creationId xmlns:a16="http://schemas.microsoft.com/office/drawing/2014/main" id="{4EB57D0C-B534-7A48-8471-84EA891CC6AC}"/>
                </a:ext>
              </a:extLst>
            </p:cNvPr>
            <p:cNvSpPr txBox="1"/>
            <p:nvPr/>
          </p:nvSpPr>
          <p:spPr bwMode="auto">
            <a:xfrm>
              <a:off x="7450031" y="2776477"/>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6" name="TextBox 125">
              <a:extLst>
                <a:ext uri="{FF2B5EF4-FFF2-40B4-BE49-F238E27FC236}">
                  <a16:creationId xmlns:a16="http://schemas.microsoft.com/office/drawing/2014/main" id="{C1EB85C3-0D3E-5D42-A8E9-A71A72F1DEB5}"/>
                </a:ext>
              </a:extLst>
            </p:cNvPr>
            <p:cNvSpPr txBox="1"/>
            <p:nvPr/>
          </p:nvSpPr>
          <p:spPr bwMode="auto">
            <a:xfrm>
              <a:off x="7644090" y="2809577"/>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7" name="TextBox 126">
              <a:extLst>
                <a:ext uri="{FF2B5EF4-FFF2-40B4-BE49-F238E27FC236}">
                  <a16:creationId xmlns:a16="http://schemas.microsoft.com/office/drawing/2014/main" id="{F98253E8-9774-8941-A664-34C896E93AEB}"/>
                </a:ext>
              </a:extLst>
            </p:cNvPr>
            <p:cNvSpPr txBox="1"/>
            <p:nvPr/>
          </p:nvSpPr>
          <p:spPr bwMode="auto">
            <a:xfrm>
              <a:off x="7676259" y="2811677"/>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8" name="TextBox 127">
              <a:extLst>
                <a:ext uri="{FF2B5EF4-FFF2-40B4-BE49-F238E27FC236}">
                  <a16:creationId xmlns:a16="http://schemas.microsoft.com/office/drawing/2014/main" id="{D2CE9FCC-2366-5648-BBBD-9E61DB377908}"/>
                </a:ext>
              </a:extLst>
            </p:cNvPr>
            <p:cNvSpPr txBox="1"/>
            <p:nvPr/>
          </p:nvSpPr>
          <p:spPr bwMode="auto">
            <a:xfrm>
              <a:off x="7702445" y="2813057"/>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29" name="TextBox 128">
              <a:extLst>
                <a:ext uri="{FF2B5EF4-FFF2-40B4-BE49-F238E27FC236}">
                  <a16:creationId xmlns:a16="http://schemas.microsoft.com/office/drawing/2014/main" id="{C5CDF8CC-60F7-2A48-B244-CD24A85E3CF4}"/>
                </a:ext>
              </a:extLst>
            </p:cNvPr>
            <p:cNvSpPr txBox="1"/>
            <p:nvPr/>
          </p:nvSpPr>
          <p:spPr bwMode="auto">
            <a:xfrm>
              <a:off x="7955411" y="2808679"/>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30" name="TextBox 129">
              <a:extLst>
                <a:ext uri="{FF2B5EF4-FFF2-40B4-BE49-F238E27FC236}">
                  <a16:creationId xmlns:a16="http://schemas.microsoft.com/office/drawing/2014/main" id="{30B042FF-DAD8-A144-B92D-6D72E41C8655}"/>
                </a:ext>
              </a:extLst>
            </p:cNvPr>
            <p:cNvSpPr txBox="1"/>
            <p:nvPr/>
          </p:nvSpPr>
          <p:spPr bwMode="auto">
            <a:xfrm>
              <a:off x="7772002" y="281225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31" name="TextBox 130">
              <a:extLst>
                <a:ext uri="{FF2B5EF4-FFF2-40B4-BE49-F238E27FC236}">
                  <a16:creationId xmlns:a16="http://schemas.microsoft.com/office/drawing/2014/main" id="{832FE441-9857-1A44-A5D8-3DDE360C0EA5}"/>
                </a:ext>
              </a:extLst>
            </p:cNvPr>
            <p:cNvSpPr txBox="1"/>
            <p:nvPr/>
          </p:nvSpPr>
          <p:spPr bwMode="auto">
            <a:xfrm>
              <a:off x="7796751" y="281048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32" name="TextBox 131">
              <a:extLst>
                <a:ext uri="{FF2B5EF4-FFF2-40B4-BE49-F238E27FC236}">
                  <a16:creationId xmlns:a16="http://schemas.microsoft.com/office/drawing/2014/main" id="{523DB665-B736-B941-8D37-9268C3763F8C}"/>
                </a:ext>
              </a:extLst>
            </p:cNvPr>
            <p:cNvSpPr txBox="1"/>
            <p:nvPr/>
          </p:nvSpPr>
          <p:spPr bwMode="auto">
            <a:xfrm>
              <a:off x="7734300" y="2812823"/>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33" name="TextBox 132">
              <a:extLst>
                <a:ext uri="{FF2B5EF4-FFF2-40B4-BE49-F238E27FC236}">
                  <a16:creationId xmlns:a16="http://schemas.microsoft.com/office/drawing/2014/main" id="{11CD7B3F-9D4E-2B47-8628-0A4354E14F1E}"/>
                </a:ext>
              </a:extLst>
            </p:cNvPr>
            <p:cNvSpPr txBox="1"/>
            <p:nvPr/>
          </p:nvSpPr>
          <p:spPr bwMode="auto">
            <a:xfrm>
              <a:off x="7908692" y="2810178"/>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34" name="TextBox 133">
              <a:extLst>
                <a:ext uri="{FF2B5EF4-FFF2-40B4-BE49-F238E27FC236}">
                  <a16:creationId xmlns:a16="http://schemas.microsoft.com/office/drawing/2014/main" id="{63215E47-8110-BA44-9BFD-18895660F749}"/>
                </a:ext>
              </a:extLst>
            </p:cNvPr>
            <p:cNvSpPr txBox="1"/>
            <p:nvPr/>
          </p:nvSpPr>
          <p:spPr bwMode="auto">
            <a:xfrm>
              <a:off x="7880349" y="2811677"/>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35" name="TextBox 134">
              <a:extLst>
                <a:ext uri="{FF2B5EF4-FFF2-40B4-BE49-F238E27FC236}">
                  <a16:creationId xmlns:a16="http://schemas.microsoft.com/office/drawing/2014/main" id="{176F42C2-79C0-AD46-AF3F-591146DBDC6E}"/>
                </a:ext>
              </a:extLst>
            </p:cNvPr>
            <p:cNvSpPr txBox="1"/>
            <p:nvPr/>
          </p:nvSpPr>
          <p:spPr bwMode="auto">
            <a:xfrm>
              <a:off x="7930980" y="2810177"/>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36" name="TextBox 135">
              <a:extLst>
                <a:ext uri="{FF2B5EF4-FFF2-40B4-BE49-F238E27FC236}">
                  <a16:creationId xmlns:a16="http://schemas.microsoft.com/office/drawing/2014/main" id="{176369A0-42FA-4B4C-A640-BEC241804530}"/>
                </a:ext>
              </a:extLst>
            </p:cNvPr>
            <p:cNvSpPr txBox="1"/>
            <p:nvPr/>
          </p:nvSpPr>
          <p:spPr bwMode="auto">
            <a:xfrm>
              <a:off x="7835430" y="281258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37" name="TextBox 136">
              <a:extLst>
                <a:ext uri="{FF2B5EF4-FFF2-40B4-BE49-F238E27FC236}">
                  <a16:creationId xmlns:a16="http://schemas.microsoft.com/office/drawing/2014/main" id="{69CFADAD-25D1-1048-A9A0-9AD013CB026F}"/>
                </a:ext>
              </a:extLst>
            </p:cNvPr>
            <p:cNvSpPr txBox="1"/>
            <p:nvPr/>
          </p:nvSpPr>
          <p:spPr bwMode="auto">
            <a:xfrm>
              <a:off x="7848178" y="281258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38" name="TextBox 137">
              <a:extLst>
                <a:ext uri="{FF2B5EF4-FFF2-40B4-BE49-F238E27FC236}">
                  <a16:creationId xmlns:a16="http://schemas.microsoft.com/office/drawing/2014/main" id="{A85A4B60-E3BB-5042-92A1-D02F82B41DF3}"/>
                </a:ext>
              </a:extLst>
            </p:cNvPr>
            <p:cNvSpPr txBox="1"/>
            <p:nvPr/>
          </p:nvSpPr>
          <p:spPr bwMode="auto">
            <a:xfrm>
              <a:off x="7856470" y="281258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grpSp>
      <p:sp>
        <p:nvSpPr>
          <p:cNvPr id="84" name="Freeform 83">
            <a:extLst>
              <a:ext uri="{FF2B5EF4-FFF2-40B4-BE49-F238E27FC236}">
                <a16:creationId xmlns:a16="http://schemas.microsoft.com/office/drawing/2014/main" id="{05A143E2-1712-2148-836D-068293D464B2}"/>
              </a:ext>
            </a:extLst>
          </p:cNvPr>
          <p:cNvSpPr/>
          <p:nvPr/>
        </p:nvSpPr>
        <p:spPr bwMode="auto">
          <a:xfrm>
            <a:off x="4178300" y="4001674"/>
            <a:ext cx="3975100" cy="927100"/>
          </a:xfrm>
          <a:custGeom>
            <a:avLst/>
            <a:gdLst>
              <a:gd name="connsiteX0" fmla="*/ 3975100 w 3975100"/>
              <a:gd name="connsiteY0" fmla="*/ 927100 h 927100"/>
              <a:gd name="connsiteX1" fmla="*/ 3457575 w 3975100"/>
              <a:gd name="connsiteY1" fmla="*/ 927100 h 927100"/>
              <a:gd name="connsiteX2" fmla="*/ 3457575 w 3975100"/>
              <a:gd name="connsiteY2" fmla="*/ 895350 h 927100"/>
              <a:gd name="connsiteX3" fmla="*/ 3387725 w 3975100"/>
              <a:gd name="connsiteY3" fmla="*/ 895350 h 927100"/>
              <a:gd name="connsiteX4" fmla="*/ 3387725 w 3975100"/>
              <a:gd name="connsiteY4" fmla="*/ 863600 h 927100"/>
              <a:gd name="connsiteX5" fmla="*/ 3260725 w 3975100"/>
              <a:gd name="connsiteY5" fmla="*/ 863600 h 927100"/>
              <a:gd name="connsiteX6" fmla="*/ 3260725 w 3975100"/>
              <a:gd name="connsiteY6" fmla="*/ 847725 h 927100"/>
              <a:gd name="connsiteX7" fmla="*/ 3190875 w 3975100"/>
              <a:gd name="connsiteY7" fmla="*/ 847725 h 927100"/>
              <a:gd name="connsiteX8" fmla="*/ 3190875 w 3975100"/>
              <a:gd name="connsiteY8" fmla="*/ 835025 h 927100"/>
              <a:gd name="connsiteX9" fmla="*/ 3095625 w 3975100"/>
              <a:gd name="connsiteY9" fmla="*/ 835025 h 927100"/>
              <a:gd name="connsiteX10" fmla="*/ 3095625 w 3975100"/>
              <a:gd name="connsiteY10" fmla="*/ 822325 h 927100"/>
              <a:gd name="connsiteX11" fmla="*/ 3032125 w 3975100"/>
              <a:gd name="connsiteY11" fmla="*/ 822325 h 927100"/>
              <a:gd name="connsiteX12" fmla="*/ 3032125 w 3975100"/>
              <a:gd name="connsiteY12" fmla="*/ 806450 h 927100"/>
              <a:gd name="connsiteX13" fmla="*/ 2943225 w 3975100"/>
              <a:gd name="connsiteY13" fmla="*/ 806450 h 927100"/>
              <a:gd name="connsiteX14" fmla="*/ 2943225 w 3975100"/>
              <a:gd name="connsiteY14" fmla="*/ 806450 h 927100"/>
              <a:gd name="connsiteX15" fmla="*/ 2825750 w 3975100"/>
              <a:gd name="connsiteY15" fmla="*/ 806450 h 927100"/>
              <a:gd name="connsiteX16" fmla="*/ 2825750 w 3975100"/>
              <a:gd name="connsiteY16" fmla="*/ 777875 h 927100"/>
              <a:gd name="connsiteX17" fmla="*/ 2746375 w 3975100"/>
              <a:gd name="connsiteY17" fmla="*/ 777875 h 927100"/>
              <a:gd name="connsiteX18" fmla="*/ 2746375 w 3975100"/>
              <a:gd name="connsiteY18" fmla="*/ 777875 h 927100"/>
              <a:gd name="connsiteX19" fmla="*/ 2746375 w 3975100"/>
              <a:gd name="connsiteY19" fmla="*/ 758825 h 927100"/>
              <a:gd name="connsiteX20" fmla="*/ 2543175 w 3975100"/>
              <a:gd name="connsiteY20" fmla="*/ 758825 h 927100"/>
              <a:gd name="connsiteX21" fmla="*/ 2543175 w 3975100"/>
              <a:gd name="connsiteY21" fmla="*/ 746125 h 927100"/>
              <a:gd name="connsiteX22" fmla="*/ 2346325 w 3975100"/>
              <a:gd name="connsiteY22" fmla="*/ 746125 h 927100"/>
              <a:gd name="connsiteX23" fmla="*/ 2346325 w 3975100"/>
              <a:gd name="connsiteY23" fmla="*/ 723900 h 927100"/>
              <a:gd name="connsiteX24" fmla="*/ 2305050 w 3975100"/>
              <a:gd name="connsiteY24" fmla="*/ 723900 h 927100"/>
              <a:gd name="connsiteX25" fmla="*/ 2305050 w 3975100"/>
              <a:gd name="connsiteY25" fmla="*/ 704850 h 927100"/>
              <a:gd name="connsiteX26" fmla="*/ 1958975 w 3975100"/>
              <a:gd name="connsiteY26" fmla="*/ 704850 h 927100"/>
              <a:gd name="connsiteX27" fmla="*/ 1958975 w 3975100"/>
              <a:gd name="connsiteY27" fmla="*/ 698500 h 927100"/>
              <a:gd name="connsiteX28" fmla="*/ 1711325 w 3975100"/>
              <a:gd name="connsiteY28" fmla="*/ 698500 h 927100"/>
              <a:gd name="connsiteX29" fmla="*/ 1711325 w 3975100"/>
              <a:gd name="connsiteY29" fmla="*/ 698500 h 927100"/>
              <a:gd name="connsiteX30" fmla="*/ 1711325 w 3975100"/>
              <a:gd name="connsiteY30" fmla="*/ 698500 h 927100"/>
              <a:gd name="connsiteX31" fmla="*/ 1711325 w 3975100"/>
              <a:gd name="connsiteY31" fmla="*/ 682625 h 927100"/>
              <a:gd name="connsiteX32" fmla="*/ 1593850 w 3975100"/>
              <a:gd name="connsiteY32" fmla="*/ 682625 h 927100"/>
              <a:gd name="connsiteX33" fmla="*/ 1593850 w 3975100"/>
              <a:gd name="connsiteY33" fmla="*/ 666750 h 927100"/>
              <a:gd name="connsiteX34" fmla="*/ 1476375 w 3975100"/>
              <a:gd name="connsiteY34" fmla="*/ 666750 h 927100"/>
              <a:gd name="connsiteX35" fmla="*/ 1476375 w 3975100"/>
              <a:gd name="connsiteY35" fmla="*/ 654050 h 927100"/>
              <a:gd name="connsiteX36" fmla="*/ 1371600 w 3975100"/>
              <a:gd name="connsiteY36" fmla="*/ 654050 h 927100"/>
              <a:gd name="connsiteX37" fmla="*/ 1371600 w 3975100"/>
              <a:gd name="connsiteY37" fmla="*/ 641350 h 927100"/>
              <a:gd name="connsiteX38" fmla="*/ 1301750 w 3975100"/>
              <a:gd name="connsiteY38" fmla="*/ 641350 h 927100"/>
              <a:gd name="connsiteX39" fmla="*/ 1301750 w 3975100"/>
              <a:gd name="connsiteY39" fmla="*/ 641350 h 927100"/>
              <a:gd name="connsiteX40" fmla="*/ 1301750 w 3975100"/>
              <a:gd name="connsiteY40" fmla="*/ 641350 h 927100"/>
              <a:gd name="connsiteX41" fmla="*/ 1301750 w 3975100"/>
              <a:gd name="connsiteY41" fmla="*/ 612775 h 927100"/>
              <a:gd name="connsiteX42" fmla="*/ 1092200 w 3975100"/>
              <a:gd name="connsiteY42" fmla="*/ 612775 h 927100"/>
              <a:gd name="connsiteX43" fmla="*/ 1092200 w 3975100"/>
              <a:gd name="connsiteY43" fmla="*/ 612775 h 927100"/>
              <a:gd name="connsiteX44" fmla="*/ 1063625 w 3975100"/>
              <a:gd name="connsiteY44" fmla="*/ 590550 h 927100"/>
              <a:gd name="connsiteX45" fmla="*/ 939800 w 3975100"/>
              <a:gd name="connsiteY45" fmla="*/ 596900 h 927100"/>
              <a:gd name="connsiteX46" fmla="*/ 936625 w 3975100"/>
              <a:gd name="connsiteY46" fmla="*/ 577850 h 927100"/>
              <a:gd name="connsiteX47" fmla="*/ 908050 w 3975100"/>
              <a:gd name="connsiteY47" fmla="*/ 577850 h 927100"/>
              <a:gd name="connsiteX48" fmla="*/ 908050 w 3975100"/>
              <a:gd name="connsiteY48" fmla="*/ 561975 h 927100"/>
              <a:gd name="connsiteX49" fmla="*/ 850900 w 3975100"/>
              <a:gd name="connsiteY49" fmla="*/ 561975 h 927100"/>
              <a:gd name="connsiteX50" fmla="*/ 819150 w 3975100"/>
              <a:gd name="connsiteY50" fmla="*/ 520700 h 927100"/>
              <a:gd name="connsiteX51" fmla="*/ 752475 w 3975100"/>
              <a:gd name="connsiteY51" fmla="*/ 527050 h 927100"/>
              <a:gd name="connsiteX52" fmla="*/ 685800 w 3975100"/>
              <a:gd name="connsiteY52" fmla="*/ 463550 h 927100"/>
              <a:gd name="connsiteX53" fmla="*/ 615950 w 3975100"/>
              <a:gd name="connsiteY53" fmla="*/ 463550 h 927100"/>
              <a:gd name="connsiteX54" fmla="*/ 615950 w 3975100"/>
              <a:gd name="connsiteY54" fmla="*/ 444500 h 927100"/>
              <a:gd name="connsiteX55" fmla="*/ 574675 w 3975100"/>
              <a:gd name="connsiteY55" fmla="*/ 447675 h 927100"/>
              <a:gd name="connsiteX56" fmla="*/ 539750 w 3975100"/>
              <a:gd name="connsiteY56" fmla="*/ 396875 h 927100"/>
              <a:gd name="connsiteX57" fmla="*/ 511175 w 3975100"/>
              <a:gd name="connsiteY57" fmla="*/ 400050 h 927100"/>
              <a:gd name="connsiteX58" fmla="*/ 482600 w 3975100"/>
              <a:gd name="connsiteY58" fmla="*/ 342900 h 927100"/>
              <a:gd name="connsiteX59" fmla="*/ 438150 w 3975100"/>
              <a:gd name="connsiteY59" fmla="*/ 342900 h 927100"/>
              <a:gd name="connsiteX60" fmla="*/ 444500 w 3975100"/>
              <a:gd name="connsiteY60" fmla="*/ 323850 h 927100"/>
              <a:gd name="connsiteX61" fmla="*/ 403225 w 3975100"/>
              <a:gd name="connsiteY61" fmla="*/ 323850 h 927100"/>
              <a:gd name="connsiteX62" fmla="*/ 403225 w 3975100"/>
              <a:gd name="connsiteY62" fmla="*/ 292100 h 927100"/>
              <a:gd name="connsiteX63" fmla="*/ 361950 w 3975100"/>
              <a:gd name="connsiteY63" fmla="*/ 292100 h 927100"/>
              <a:gd name="connsiteX64" fmla="*/ 368300 w 3975100"/>
              <a:gd name="connsiteY64" fmla="*/ 260350 h 927100"/>
              <a:gd name="connsiteX65" fmla="*/ 333375 w 3975100"/>
              <a:gd name="connsiteY65" fmla="*/ 263525 h 927100"/>
              <a:gd name="connsiteX66" fmla="*/ 333375 w 3975100"/>
              <a:gd name="connsiteY66" fmla="*/ 234950 h 927100"/>
              <a:gd name="connsiteX67" fmla="*/ 333375 w 3975100"/>
              <a:gd name="connsiteY67" fmla="*/ 234950 h 927100"/>
              <a:gd name="connsiteX68" fmla="*/ 301625 w 3975100"/>
              <a:gd name="connsiteY68" fmla="*/ 200025 h 927100"/>
              <a:gd name="connsiteX69" fmla="*/ 301625 w 3975100"/>
              <a:gd name="connsiteY69" fmla="*/ 200025 h 927100"/>
              <a:gd name="connsiteX70" fmla="*/ 298450 w 3975100"/>
              <a:gd name="connsiteY70" fmla="*/ 171450 h 927100"/>
              <a:gd name="connsiteX71" fmla="*/ 234950 w 3975100"/>
              <a:gd name="connsiteY71" fmla="*/ 174625 h 927100"/>
              <a:gd name="connsiteX72" fmla="*/ 238125 w 3975100"/>
              <a:gd name="connsiteY72" fmla="*/ 136525 h 927100"/>
              <a:gd name="connsiteX73" fmla="*/ 206375 w 3975100"/>
              <a:gd name="connsiteY73" fmla="*/ 136525 h 927100"/>
              <a:gd name="connsiteX74" fmla="*/ 206375 w 3975100"/>
              <a:gd name="connsiteY74" fmla="*/ 107950 h 927100"/>
              <a:gd name="connsiteX75" fmla="*/ 142875 w 3975100"/>
              <a:gd name="connsiteY75" fmla="*/ 101600 h 927100"/>
              <a:gd name="connsiteX76" fmla="*/ 142875 w 3975100"/>
              <a:gd name="connsiteY76" fmla="*/ 101600 h 927100"/>
              <a:gd name="connsiteX77" fmla="*/ 127000 w 3975100"/>
              <a:gd name="connsiteY77" fmla="*/ 73025 h 927100"/>
              <a:gd name="connsiteX78" fmla="*/ 38100 w 3975100"/>
              <a:gd name="connsiteY78" fmla="*/ 63500 h 927100"/>
              <a:gd name="connsiteX79" fmla="*/ 34925 w 3975100"/>
              <a:gd name="connsiteY79" fmla="*/ 19050 h 927100"/>
              <a:gd name="connsiteX80" fmla="*/ 0 w 3975100"/>
              <a:gd name="connsiteY80" fmla="*/ 15875 h 927100"/>
              <a:gd name="connsiteX81" fmla="*/ 6350 w 3975100"/>
              <a:gd name="connsiteY81" fmla="*/ 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975100" h="927100">
                <a:moveTo>
                  <a:pt x="3975100" y="927100"/>
                </a:moveTo>
                <a:lnTo>
                  <a:pt x="3457575" y="927100"/>
                </a:lnTo>
                <a:lnTo>
                  <a:pt x="3457575" y="895350"/>
                </a:lnTo>
                <a:lnTo>
                  <a:pt x="3387725" y="895350"/>
                </a:lnTo>
                <a:lnTo>
                  <a:pt x="3387725" y="863600"/>
                </a:lnTo>
                <a:lnTo>
                  <a:pt x="3260725" y="863600"/>
                </a:lnTo>
                <a:lnTo>
                  <a:pt x="3260725" y="847725"/>
                </a:lnTo>
                <a:lnTo>
                  <a:pt x="3190875" y="847725"/>
                </a:lnTo>
                <a:lnTo>
                  <a:pt x="3190875" y="835025"/>
                </a:lnTo>
                <a:lnTo>
                  <a:pt x="3095625" y="835025"/>
                </a:lnTo>
                <a:lnTo>
                  <a:pt x="3095625" y="822325"/>
                </a:lnTo>
                <a:lnTo>
                  <a:pt x="3032125" y="822325"/>
                </a:lnTo>
                <a:lnTo>
                  <a:pt x="3032125" y="806450"/>
                </a:lnTo>
                <a:lnTo>
                  <a:pt x="2943225" y="806450"/>
                </a:lnTo>
                <a:lnTo>
                  <a:pt x="2943225" y="806450"/>
                </a:lnTo>
                <a:lnTo>
                  <a:pt x="2825750" y="806450"/>
                </a:lnTo>
                <a:lnTo>
                  <a:pt x="2825750" y="777875"/>
                </a:lnTo>
                <a:lnTo>
                  <a:pt x="2746375" y="777875"/>
                </a:lnTo>
                <a:lnTo>
                  <a:pt x="2746375" y="777875"/>
                </a:lnTo>
                <a:lnTo>
                  <a:pt x="2746375" y="758825"/>
                </a:lnTo>
                <a:lnTo>
                  <a:pt x="2543175" y="758825"/>
                </a:lnTo>
                <a:lnTo>
                  <a:pt x="2543175" y="746125"/>
                </a:lnTo>
                <a:lnTo>
                  <a:pt x="2346325" y="746125"/>
                </a:lnTo>
                <a:lnTo>
                  <a:pt x="2346325" y="723900"/>
                </a:lnTo>
                <a:lnTo>
                  <a:pt x="2305050" y="723900"/>
                </a:lnTo>
                <a:lnTo>
                  <a:pt x="2305050" y="704850"/>
                </a:lnTo>
                <a:lnTo>
                  <a:pt x="1958975" y="704850"/>
                </a:lnTo>
                <a:lnTo>
                  <a:pt x="1958975" y="698500"/>
                </a:lnTo>
                <a:lnTo>
                  <a:pt x="1711325" y="698500"/>
                </a:lnTo>
                <a:lnTo>
                  <a:pt x="1711325" y="698500"/>
                </a:lnTo>
                <a:lnTo>
                  <a:pt x="1711325" y="698500"/>
                </a:lnTo>
                <a:lnTo>
                  <a:pt x="1711325" y="682625"/>
                </a:lnTo>
                <a:lnTo>
                  <a:pt x="1593850" y="682625"/>
                </a:lnTo>
                <a:lnTo>
                  <a:pt x="1593850" y="666750"/>
                </a:lnTo>
                <a:lnTo>
                  <a:pt x="1476375" y="666750"/>
                </a:lnTo>
                <a:lnTo>
                  <a:pt x="1476375" y="654050"/>
                </a:lnTo>
                <a:lnTo>
                  <a:pt x="1371600" y="654050"/>
                </a:lnTo>
                <a:lnTo>
                  <a:pt x="1371600" y="641350"/>
                </a:lnTo>
                <a:lnTo>
                  <a:pt x="1301750" y="641350"/>
                </a:lnTo>
                <a:lnTo>
                  <a:pt x="1301750" y="641350"/>
                </a:lnTo>
                <a:lnTo>
                  <a:pt x="1301750" y="641350"/>
                </a:lnTo>
                <a:lnTo>
                  <a:pt x="1301750" y="612775"/>
                </a:lnTo>
                <a:lnTo>
                  <a:pt x="1092200" y="612775"/>
                </a:lnTo>
                <a:lnTo>
                  <a:pt x="1092200" y="612775"/>
                </a:lnTo>
                <a:lnTo>
                  <a:pt x="1063625" y="590550"/>
                </a:lnTo>
                <a:lnTo>
                  <a:pt x="939800" y="596900"/>
                </a:lnTo>
                <a:lnTo>
                  <a:pt x="936625" y="577850"/>
                </a:lnTo>
                <a:lnTo>
                  <a:pt x="908050" y="577850"/>
                </a:lnTo>
                <a:lnTo>
                  <a:pt x="908050" y="561975"/>
                </a:lnTo>
                <a:lnTo>
                  <a:pt x="850900" y="561975"/>
                </a:lnTo>
                <a:lnTo>
                  <a:pt x="819150" y="520700"/>
                </a:lnTo>
                <a:lnTo>
                  <a:pt x="752475" y="527050"/>
                </a:lnTo>
                <a:lnTo>
                  <a:pt x="685800" y="463550"/>
                </a:lnTo>
                <a:lnTo>
                  <a:pt x="615950" y="463550"/>
                </a:lnTo>
                <a:lnTo>
                  <a:pt x="615950" y="444500"/>
                </a:lnTo>
                <a:lnTo>
                  <a:pt x="574675" y="447675"/>
                </a:lnTo>
                <a:lnTo>
                  <a:pt x="539750" y="396875"/>
                </a:lnTo>
                <a:lnTo>
                  <a:pt x="511175" y="400050"/>
                </a:lnTo>
                <a:lnTo>
                  <a:pt x="482600" y="342900"/>
                </a:lnTo>
                <a:lnTo>
                  <a:pt x="438150" y="342900"/>
                </a:lnTo>
                <a:lnTo>
                  <a:pt x="444500" y="323850"/>
                </a:lnTo>
                <a:lnTo>
                  <a:pt x="403225" y="323850"/>
                </a:lnTo>
                <a:lnTo>
                  <a:pt x="403225" y="292100"/>
                </a:lnTo>
                <a:lnTo>
                  <a:pt x="361950" y="292100"/>
                </a:lnTo>
                <a:lnTo>
                  <a:pt x="368300" y="260350"/>
                </a:lnTo>
                <a:lnTo>
                  <a:pt x="333375" y="263525"/>
                </a:lnTo>
                <a:lnTo>
                  <a:pt x="333375" y="234950"/>
                </a:lnTo>
                <a:lnTo>
                  <a:pt x="333375" y="234950"/>
                </a:lnTo>
                <a:lnTo>
                  <a:pt x="301625" y="200025"/>
                </a:lnTo>
                <a:lnTo>
                  <a:pt x="301625" y="200025"/>
                </a:lnTo>
                <a:lnTo>
                  <a:pt x="298450" y="171450"/>
                </a:lnTo>
                <a:lnTo>
                  <a:pt x="234950" y="174625"/>
                </a:lnTo>
                <a:lnTo>
                  <a:pt x="238125" y="136525"/>
                </a:lnTo>
                <a:lnTo>
                  <a:pt x="206375" y="136525"/>
                </a:lnTo>
                <a:lnTo>
                  <a:pt x="206375" y="107950"/>
                </a:lnTo>
                <a:lnTo>
                  <a:pt x="142875" y="101600"/>
                </a:lnTo>
                <a:lnTo>
                  <a:pt x="142875" y="101600"/>
                </a:lnTo>
                <a:lnTo>
                  <a:pt x="127000" y="73025"/>
                </a:lnTo>
                <a:lnTo>
                  <a:pt x="38100" y="63500"/>
                </a:lnTo>
                <a:lnTo>
                  <a:pt x="34925" y="19050"/>
                </a:lnTo>
                <a:lnTo>
                  <a:pt x="0" y="15875"/>
                </a:lnTo>
                <a:lnTo>
                  <a:pt x="635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112" name="Freeform 111">
            <a:extLst>
              <a:ext uri="{FF2B5EF4-FFF2-40B4-BE49-F238E27FC236}">
                <a16:creationId xmlns:a16="http://schemas.microsoft.com/office/drawing/2014/main" id="{72A250E4-450F-204F-ADCC-B92271FBFF41}"/>
              </a:ext>
            </a:extLst>
          </p:cNvPr>
          <p:cNvSpPr/>
          <p:nvPr/>
        </p:nvSpPr>
        <p:spPr bwMode="auto">
          <a:xfrm>
            <a:off x="5441950" y="4823999"/>
            <a:ext cx="2667000" cy="368300"/>
          </a:xfrm>
          <a:custGeom>
            <a:avLst/>
            <a:gdLst>
              <a:gd name="connsiteX0" fmla="*/ 2667000 w 2667000"/>
              <a:gd name="connsiteY0" fmla="*/ 368300 h 368300"/>
              <a:gd name="connsiteX1" fmla="*/ 2305050 w 2667000"/>
              <a:gd name="connsiteY1" fmla="*/ 368300 h 368300"/>
              <a:gd name="connsiteX2" fmla="*/ 2305050 w 2667000"/>
              <a:gd name="connsiteY2" fmla="*/ 336550 h 368300"/>
              <a:gd name="connsiteX3" fmla="*/ 2085975 w 2667000"/>
              <a:gd name="connsiteY3" fmla="*/ 336550 h 368300"/>
              <a:gd name="connsiteX4" fmla="*/ 2060575 w 2667000"/>
              <a:gd name="connsiteY4" fmla="*/ 311150 h 368300"/>
              <a:gd name="connsiteX5" fmla="*/ 1968500 w 2667000"/>
              <a:gd name="connsiteY5" fmla="*/ 314325 h 368300"/>
              <a:gd name="connsiteX6" fmla="*/ 1968500 w 2667000"/>
              <a:gd name="connsiteY6" fmla="*/ 314325 h 368300"/>
              <a:gd name="connsiteX7" fmla="*/ 1968500 w 2667000"/>
              <a:gd name="connsiteY7" fmla="*/ 314325 h 368300"/>
              <a:gd name="connsiteX8" fmla="*/ 1968500 w 2667000"/>
              <a:gd name="connsiteY8" fmla="*/ 288925 h 368300"/>
              <a:gd name="connsiteX9" fmla="*/ 1762125 w 2667000"/>
              <a:gd name="connsiteY9" fmla="*/ 288925 h 368300"/>
              <a:gd name="connsiteX10" fmla="*/ 1762125 w 2667000"/>
              <a:gd name="connsiteY10" fmla="*/ 276225 h 368300"/>
              <a:gd name="connsiteX11" fmla="*/ 1628775 w 2667000"/>
              <a:gd name="connsiteY11" fmla="*/ 276225 h 368300"/>
              <a:gd name="connsiteX12" fmla="*/ 1628775 w 2667000"/>
              <a:gd name="connsiteY12" fmla="*/ 260350 h 368300"/>
              <a:gd name="connsiteX13" fmla="*/ 1498600 w 2667000"/>
              <a:gd name="connsiteY13" fmla="*/ 260350 h 368300"/>
              <a:gd name="connsiteX14" fmla="*/ 1498600 w 2667000"/>
              <a:gd name="connsiteY14" fmla="*/ 244475 h 368300"/>
              <a:gd name="connsiteX15" fmla="*/ 1403350 w 2667000"/>
              <a:gd name="connsiteY15" fmla="*/ 244475 h 368300"/>
              <a:gd name="connsiteX16" fmla="*/ 1393825 w 2667000"/>
              <a:gd name="connsiteY16" fmla="*/ 234950 h 368300"/>
              <a:gd name="connsiteX17" fmla="*/ 1333500 w 2667000"/>
              <a:gd name="connsiteY17" fmla="*/ 234950 h 368300"/>
              <a:gd name="connsiteX18" fmla="*/ 1323975 w 2667000"/>
              <a:gd name="connsiteY18" fmla="*/ 225425 h 368300"/>
              <a:gd name="connsiteX19" fmla="*/ 1190625 w 2667000"/>
              <a:gd name="connsiteY19" fmla="*/ 225425 h 368300"/>
              <a:gd name="connsiteX20" fmla="*/ 1190625 w 2667000"/>
              <a:gd name="connsiteY20" fmla="*/ 206375 h 368300"/>
              <a:gd name="connsiteX21" fmla="*/ 1136650 w 2667000"/>
              <a:gd name="connsiteY21" fmla="*/ 206375 h 368300"/>
              <a:gd name="connsiteX22" fmla="*/ 1117600 w 2667000"/>
              <a:gd name="connsiteY22" fmla="*/ 184150 h 368300"/>
              <a:gd name="connsiteX23" fmla="*/ 1060450 w 2667000"/>
              <a:gd name="connsiteY23" fmla="*/ 180975 h 368300"/>
              <a:gd name="connsiteX24" fmla="*/ 1057275 w 2667000"/>
              <a:gd name="connsiteY24" fmla="*/ 165100 h 368300"/>
              <a:gd name="connsiteX25" fmla="*/ 977900 w 2667000"/>
              <a:gd name="connsiteY25" fmla="*/ 165100 h 368300"/>
              <a:gd name="connsiteX26" fmla="*/ 977900 w 2667000"/>
              <a:gd name="connsiteY26" fmla="*/ 165100 h 368300"/>
              <a:gd name="connsiteX27" fmla="*/ 958850 w 2667000"/>
              <a:gd name="connsiteY27" fmla="*/ 142875 h 368300"/>
              <a:gd name="connsiteX28" fmla="*/ 895350 w 2667000"/>
              <a:gd name="connsiteY28" fmla="*/ 146050 h 368300"/>
              <a:gd name="connsiteX29" fmla="*/ 889000 w 2667000"/>
              <a:gd name="connsiteY29" fmla="*/ 130175 h 368300"/>
              <a:gd name="connsiteX30" fmla="*/ 854075 w 2667000"/>
              <a:gd name="connsiteY30" fmla="*/ 133350 h 368300"/>
              <a:gd name="connsiteX31" fmla="*/ 847725 w 2667000"/>
              <a:gd name="connsiteY31" fmla="*/ 117475 h 368300"/>
              <a:gd name="connsiteX32" fmla="*/ 749300 w 2667000"/>
              <a:gd name="connsiteY32" fmla="*/ 120650 h 368300"/>
              <a:gd name="connsiteX33" fmla="*/ 752475 w 2667000"/>
              <a:gd name="connsiteY33" fmla="*/ 104775 h 368300"/>
              <a:gd name="connsiteX34" fmla="*/ 558800 w 2667000"/>
              <a:gd name="connsiteY34" fmla="*/ 104775 h 368300"/>
              <a:gd name="connsiteX35" fmla="*/ 530225 w 2667000"/>
              <a:gd name="connsiteY35" fmla="*/ 66675 h 368300"/>
              <a:gd name="connsiteX36" fmla="*/ 384175 w 2667000"/>
              <a:gd name="connsiteY36" fmla="*/ 63500 h 368300"/>
              <a:gd name="connsiteX37" fmla="*/ 381000 w 2667000"/>
              <a:gd name="connsiteY37" fmla="*/ 38100 h 368300"/>
              <a:gd name="connsiteX38" fmla="*/ 238125 w 2667000"/>
              <a:gd name="connsiteY38" fmla="*/ 41275 h 368300"/>
              <a:gd name="connsiteX39" fmla="*/ 234950 w 2667000"/>
              <a:gd name="connsiteY39" fmla="*/ 28575 h 368300"/>
              <a:gd name="connsiteX40" fmla="*/ 142875 w 2667000"/>
              <a:gd name="connsiteY40" fmla="*/ 31750 h 368300"/>
              <a:gd name="connsiteX41" fmla="*/ 92075 w 2667000"/>
              <a:gd name="connsiteY41" fmla="*/ 0 h 368300"/>
              <a:gd name="connsiteX42" fmla="*/ 0 w 2667000"/>
              <a:gd name="connsiteY42" fmla="*/ 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667000" h="368300">
                <a:moveTo>
                  <a:pt x="2667000" y="368300"/>
                </a:moveTo>
                <a:lnTo>
                  <a:pt x="2305050" y="368300"/>
                </a:lnTo>
                <a:lnTo>
                  <a:pt x="2305050" y="336550"/>
                </a:lnTo>
                <a:lnTo>
                  <a:pt x="2085975" y="336550"/>
                </a:lnTo>
                <a:lnTo>
                  <a:pt x="2060575" y="311150"/>
                </a:lnTo>
                <a:lnTo>
                  <a:pt x="1968500" y="314325"/>
                </a:lnTo>
                <a:lnTo>
                  <a:pt x="1968500" y="314325"/>
                </a:lnTo>
                <a:lnTo>
                  <a:pt x="1968500" y="314325"/>
                </a:lnTo>
                <a:lnTo>
                  <a:pt x="1968500" y="288925"/>
                </a:lnTo>
                <a:lnTo>
                  <a:pt x="1762125" y="288925"/>
                </a:lnTo>
                <a:lnTo>
                  <a:pt x="1762125" y="276225"/>
                </a:lnTo>
                <a:lnTo>
                  <a:pt x="1628775" y="276225"/>
                </a:lnTo>
                <a:lnTo>
                  <a:pt x="1628775" y="260350"/>
                </a:lnTo>
                <a:lnTo>
                  <a:pt x="1498600" y="260350"/>
                </a:lnTo>
                <a:lnTo>
                  <a:pt x="1498600" y="244475"/>
                </a:lnTo>
                <a:lnTo>
                  <a:pt x="1403350" y="244475"/>
                </a:lnTo>
                <a:lnTo>
                  <a:pt x="1393825" y="234950"/>
                </a:lnTo>
                <a:lnTo>
                  <a:pt x="1333500" y="234950"/>
                </a:lnTo>
                <a:lnTo>
                  <a:pt x="1323975" y="225425"/>
                </a:lnTo>
                <a:lnTo>
                  <a:pt x="1190625" y="225425"/>
                </a:lnTo>
                <a:lnTo>
                  <a:pt x="1190625" y="206375"/>
                </a:lnTo>
                <a:lnTo>
                  <a:pt x="1136650" y="206375"/>
                </a:lnTo>
                <a:lnTo>
                  <a:pt x="1117600" y="184150"/>
                </a:lnTo>
                <a:lnTo>
                  <a:pt x="1060450" y="180975"/>
                </a:lnTo>
                <a:lnTo>
                  <a:pt x="1057275" y="165100"/>
                </a:lnTo>
                <a:lnTo>
                  <a:pt x="977900" y="165100"/>
                </a:lnTo>
                <a:lnTo>
                  <a:pt x="977900" y="165100"/>
                </a:lnTo>
                <a:lnTo>
                  <a:pt x="958850" y="142875"/>
                </a:lnTo>
                <a:lnTo>
                  <a:pt x="895350" y="146050"/>
                </a:lnTo>
                <a:lnTo>
                  <a:pt x="889000" y="130175"/>
                </a:lnTo>
                <a:lnTo>
                  <a:pt x="854075" y="133350"/>
                </a:lnTo>
                <a:lnTo>
                  <a:pt x="847725" y="117475"/>
                </a:lnTo>
                <a:lnTo>
                  <a:pt x="749300" y="120650"/>
                </a:lnTo>
                <a:lnTo>
                  <a:pt x="752475" y="104775"/>
                </a:lnTo>
                <a:lnTo>
                  <a:pt x="558800" y="104775"/>
                </a:lnTo>
                <a:lnTo>
                  <a:pt x="530225" y="66675"/>
                </a:lnTo>
                <a:lnTo>
                  <a:pt x="384175" y="63500"/>
                </a:lnTo>
                <a:lnTo>
                  <a:pt x="381000" y="38100"/>
                </a:lnTo>
                <a:lnTo>
                  <a:pt x="238125" y="41275"/>
                </a:lnTo>
                <a:lnTo>
                  <a:pt x="234950" y="28575"/>
                </a:lnTo>
                <a:lnTo>
                  <a:pt x="142875" y="31750"/>
                </a:lnTo>
                <a:lnTo>
                  <a:pt x="92075" y="0"/>
                </a:lnTo>
                <a:lnTo>
                  <a:pt x="0" y="0"/>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1025" name="Freeform 1024">
            <a:extLst>
              <a:ext uri="{FF2B5EF4-FFF2-40B4-BE49-F238E27FC236}">
                <a16:creationId xmlns:a16="http://schemas.microsoft.com/office/drawing/2014/main" id="{1E4DBA14-07E9-3540-B245-4F1725100DB1}"/>
              </a:ext>
            </a:extLst>
          </p:cNvPr>
          <p:cNvSpPr/>
          <p:nvPr/>
        </p:nvSpPr>
        <p:spPr bwMode="auto">
          <a:xfrm>
            <a:off x="4165600" y="4001674"/>
            <a:ext cx="1282700" cy="809625"/>
          </a:xfrm>
          <a:custGeom>
            <a:avLst/>
            <a:gdLst>
              <a:gd name="connsiteX0" fmla="*/ 0 w 1282700"/>
              <a:gd name="connsiteY0" fmla="*/ 0 h 809625"/>
              <a:gd name="connsiteX1" fmla="*/ 73025 w 1282700"/>
              <a:gd name="connsiteY1" fmla="*/ 25400 h 809625"/>
              <a:gd name="connsiteX2" fmla="*/ 107950 w 1282700"/>
              <a:gd name="connsiteY2" fmla="*/ 98425 h 809625"/>
              <a:gd name="connsiteX3" fmla="*/ 133350 w 1282700"/>
              <a:gd name="connsiteY3" fmla="*/ 133350 h 809625"/>
              <a:gd name="connsiteX4" fmla="*/ 171450 w 1282700"/>
              <a:gd name="connsiteY4" fmla="*/ 146050 h 809625"/>
              <a:gd name="connsiteX5" fmla="*/ 168275 w 1282700"/>
              <a:gd name="connsiteY5" fmla="*/ 206375 h 809625"/>
              <a:gd name="connsiteX6" fmla="*/ 206375 w 1282700"/>
              <a:gd name="connsiteY6" fmla="*/ 206375 h 809625"/>
              <a:gd name="connsiteX7" fmla="*/ 206375 w 1282700"/>
              <a:gd name="connsiteY7" fmla="*/ 279400 h 809625"/>
              <a:gd name="connsiteX8" fmla="*/ 234950 w 1282700"/>
              <a:gd name="connsiteY8" fmla="*/ 282575 h 809625"/>
              <a:gd name="connsiteX9" fmla="*/ 241300 w 1282700"/>
              <a:gd name="connsiteY9" fmla="*/ 333375 h 809625"/>
              <a:gd name="connsiteX10" fmla="*/ 269875 w 1282700"/>
              <a:gd name="connsiteY10" fmla="*/ 339725 h 809625"/>
              <a:gd name="connsiteX11" fmla="*/ 273050 w 1282700"/>
              <a:gd name="connsiteY11" fmla="*/ 387350 h 809625"/>
              <a:gd name="connsiteX12" fmla="*/ 273050 w 1282700"/>
              <a:gd name="connsiteY12" fmla="*/ 387350 h 809625"/>
              <a:gd name="connsiteX13" fmla="*/ 298450 w 1282700"/>
              <a:gd name="connsiteY13" fmla="*/ 387350 h 809625"/>
              <a:gd name="connsiteX14" fmla="*/ 292100 w 1282700"/>
              <a:gd name="connsiteY14" fmla="*/ 434975 h 809625"/>
              <a:gd name="connsiteX15" fmla="*/ 327025 w 1282700"/>
              <a:gd name="connsiteY15" fmla="*/ 460375 h 809625"/>
              <a:gd name="connsiteX16" fmla="*/ 355600 w 1282700"/>
              <a:gd name="connsiteY16" fmla="*/ 460375 h 809625"/>
              <a:gd name="connsiteX17" fmla="*/ 355600 w 1282700"/>
              <a:gd name="connsiteY17" fmla="*/ 492125 h 809625"/>
              <a:gd name="connsiteX18" fmla="*/ 387350 w 1282700"/>
              <a:gd name="connsiteY18" fmla="*/ 495300 h 809625"/>
              <a:gd name="connsiteX19" fmla="*/ 387350 w 1282700"/>
              <a:gd name="connsiteY19" fmla="*/ 514350 h 809625"/>
              <a:gd name="connsiteX20" fmla="*/ 419100 w 1282700"/>
              <a:gd name="connsiteY20" fmla="*/ 517525 h 809625"/>
              <a:gd name="connsiteX21" fmla="*/ 419100 w 1282700"/>
              <a:gd name="connsiteY21" fmla="*/ 517525 h 809625"/>
              <a:gd name="connsiteX22" fmla="*/ 466725 w 1282700"/>
              <a:gd name="connsiteY22" fmla="*/ 542925 h 809625"/>
              <a:gd name="connsiteX23" fmla="*/ 466725 w 1282700"/>
              <a:gd name="connsiteY23" fmla="*/ 584200 h 809625"/>
              <a:gd name="connsiteX24" fmla="*/ 527050 w 1282700"/>
              <a:gd name="connsiteY24" fmla="*/ 600075 h 809625"/>
              <a:gd name="connsiteX25" fmla="*/ 527050 w 1282700"/>
              <a:gd name="connsiteY25" fmla="*/ 600075 h 809625"/>
              <a:gd name="connsiteX26" fmla="*/ 527050 w 1282700"/>
              <a:gd name="connsiteY26" fmla="*/ 619125 h 809625"/>
              <a:gd name="connsiteX27" fmla="*/ 631825 w 1282700"/>
              <a:gd name="connsiteY27" fmla="*/ 628650 h 809625"/>
              <a:gd name="connsiteX28" fmla="*/ 688975 w 1282700"/>
              <a:gd name="connsiteY28" fmla="*/ 679450 h 809625"/>
              <a:gd name="connsiteX29" fmla="*/ 781050 w 1282700"/>
              <a:gd name="connsiteY29" fmla="*/ 682625 h 809625"/>
              <a:gd name="connsiteX30" fmla="*/ 796925 w 1282700"/>
              <a:gd name="connsiteY30" fmla="*/ 704850 h 809625"/>
              <a:gd name="connsiteX31" fmla="*/ 866775 w 1282700"/>
              <a:gd name="connsiteY31" fmla="*/ 701675 h 809625"/>
              <a:gd name="connsiteX32" fmla="*/ 895350 w 1282700"/>
              <a:gd name="connsiteY32" fmla="*/ 733425 h 809625"/>
              <a:gd name="connsiteX33" fmla="*/ 936625 w 1282700"/>
              <a:gd name="connsiteY33" fmla="*/ 727075 h 809625"/>
              <a:gd name="connsiteX34" fmla="*/ 946150 w 1282700"/>
              <a:gd name="connsiteY34" fmla="*/ 746125 h 809625"/>
              <a:gd name="connsiteX35" fmla="*/ 974725 w 1282700"/>
              <a:gd name="connsiteY35" fmla="*/ 746125 h 809625"/>
              <a:gd name="connsiteX36" fmla="*/ 977900 w 1282700"/>
              <a:gd name="connsiteY36" fmla="*/ 765175 h 809625"/>
              <a:gd name="connsiteX37" fmla="*/ 1041400 w 1282700"/>
              <a:gd name="connsiteY37" fmla="*/ 765175 h 809625"/>
              <a:gd name="connsiteX38" fmla="*/ 1047750 w 1282700"/>
              <a:gd name="connsiteY38" fmla="*/ 784225 h 809625"/>
              <a:gd name="connsiteX39" fmla="*/ 1120775 w 1282700"/>
              <a:gd name="connsiteY39" fmla="*/ 784225 h 809625"/>
              <a:gd name="connsiteX40" fmla="*/ 1143000 w 1282700"/>
              <a:gd name="connsiteY40" fmla="*/ 809625 h 809625"/>
              <a:gd name="connsiteX41" fmla="*/ 1282700 w 1282700"/>
              <a:gd name="connsiteY41" fmla="*/ 809625 h 809625"/>
              <a:gd name="connsiteX0" fmla="*/ 0 w 1282700"/>
              <a:gd name="connsiteY0" fmla="*/ 0 h 809625"/>
              <a:gd name="connsiteX1" fmla="*/ 73025 w 1282700"/>
              <a:gd name="connsiteY1" fmla="*/ 25400 h 809625"/>
              <a:gd name="connsiteX2" fmla="*/ 107950 w 1282700"/>
              <a:gd name="connsiteY2" fmla="*/ 98425 h 809625"/>
              <a:gd name="connsiteX3" fmla="*/ 133350 w 1282700"/>
              <a:gd name="connsiteY3" fmla="*/ 133350 h 809625"/>
              <a:gd name="connsiteX4" fmla="*/ 171450 w 1282700"/>
              <a:gd name="connsiteY4" fmla="*/ 146050 h 809625"/>
              <a:gd name="connsiteX5" fmla="*/ 168275 w 1282700"/>
              <a:gd name="connsiteY5" fmla="*/ 206375 h 809625"/>
              <a:gd name="connsiteX6" fmla="*/ 206375 w 1282700"/>
              <a:gd name="connsiteY6" fmla="*/ 206375 h 809625"/>
              <a:gd name="connsiteX7" fmla="*/ 206375 w 1282700"/>
              <a:gd name="connsiteY7" fmla="*/ 279400 h 809625"/>
              <a:gd name="connsiteX8" fmla="*/ 234950 w 1282700"/>
              <a:gd name="connsiteY8" fmla="*/ 282575 h 809625"/>
              <a:gd name="connsiteX9" fmla="*/ 241300 w 1282700"/>
              <a:gd name="connsiteY9" fmla="*/ 333375 h 809625"/>
              <a:gd name="connsiteX10" fmla="*/ 269875 w 1282700"/>
              <a:gd name="connsiteY10" fmla="*/ 339725 h 809625"/>
              <a:gd name="connsiteX11" fmla="*/ 273050 w 1282700"/>
              <a:gd name="connsiteY11" fmla="*/ 387350 h 809625"/>
              <a:gd name="connsiteX12" fmla="*/ 273050 w 1282700"/>
              <a:gd name="connsiteY12" fmla="*/ 387350 h 809625"/>
              <a:gd name="connsiteX13" fmla="*/ 298450 w 1282700"/>
              <a:gd name="connsiteY13" fmla="*/ 387350 h 809625"/>
              <a:gd name="connsiteX14" fmla="*/ 292100 w 1282700"/>
              <a:gd name="connsiteY14" fmla="*/ 434975 h 809625"/>
              <a:gd name="connsiteX15" fmla="*/ 327025 w 1282700"/>
              <a:gd name="connsiteY15" fmla="*/ 460375 h 809625"/>
              <a:gd name="connsiteX16" fmla="*/ 355600 w 1282700"/>
              <a:gd name="connsiteY16" fmla="*/ 460375 h 809625"/>
              <a:gd name="connsiteX17" fmla="*/ 355600 w 1282700"/>
              <a:gd name="connsiteY17" fmla="*/ 492125 h 809625"/>
              <a:gd name="connsiteX18" fmla="*/ 387350 w 1282700"/>
              <a:gd name="connsiteY18" fmla="*/ 495300 h 809625"/>
              <a:gd name="connsiteX19" fmla="*/ 387350 w 1282700"/>
              <a:gd name="connsiteY19" fmla="*/ 514350 h 809625"/>
              <a:gd name="connsiteX20" fmla="*/ 419100 w 1282700"/>
              <a:gd name="connsiteY20" fmla="*/ 517525 h 809625"/>
              <a:gd name="connsiteX21" fmla="*/ 419100 w 1282700"/>
              <a:gd name="connsiteY21" fmla="*/ 517525 h 809625"/>
              <a:gd name="connsiteX22" fmla="*/ 460375 w 1282700"/>
              <a:gd name="connsiteY22" fmla="*/ 542925 h 809625"/>
              <a:gd name="connsiteX23" fmla="*/ 466725 w 1282700"/>
              <a:gd name="connsiteY23" fmla="*/ 584200 h 809625"/>
              <a:gd name="connsiteX24" fmla="*/ 527050 w 1282700"/>
              <a:gd name="connsiteY24" fmla="*/ 600075 h 809625"/>
              <a:gd name="connsiteX25" fmla="*/ 527050 w 1282700"/>
              <a:gd name="connsiteY25" fmla="*/ 600075 h 809625"/>
              <a:gd name="connsiteX26" fmla="*/ 527050 w 1282700"/>
              <a:gd name="connsiteY26" fmla="*/ 619125 h 809625"/>
              <a:gd name="connsiteX27" fmla="*/ 631825 w 1282700"/>
              <a:gd name="connsiteY27" fmla="*/ 628650 h 809625"/>
              <a:gd name="connsiteX28" fmla="*/ 688975 w 1282700"/>
              <a:gd name="connsiteY28" fmla="*/ 679450 h 809625"/>
              <a:gd name="connsiteX29" fmla="*/ 781050 w 1282700"/>
              <a:gd name="connsiteY29" fmla="*/ 682625 h 809625"/>
              <a:gd name="connsiteX30" fmla="*/ 796925 w 1282700"/>
              <a:gd name="connsiteY30" fmla="*/ 704850 h 809625"/>
              <a:gd name="connsiteX31" fmla="*/ 866775 w 1282700"/>
              <a:gd name="connsiteY31" fmla="*/ 701675 h 809625"/>
              <a:gd name="connsiteX32" fmla="*/ 895350 w 1282700"/>
              <a:gd name="connsiteY32" fmla="*/ 733425 h 809625"/>
              <a:gd name="connsiteX33" fmla="*/ 936625 w 1282700"/>
              <a:gd name="connsiteY33" fmla="*/ 727075 h 809625"/>
              <a:gd name="connsiteX34" fmla="*/ 946150 w 1282700"/>
              <a:gd name="connsiteY34" fmla="*/ 746125 h 809625"/>
              <a:gd name="connsiteX35" fmla="*/ 974725 w 1282700"/>
              <a:gd name="connsiteY35" fmla="*/ 746125 h 809625"/>
              <a:gd name="connsiteX36" fmla="*/ 977900 w 1282700"/>
              <a:gd name="connsiteY36" fmla="*/ 765175 h 809625"/>
              <a:gd name="connsiteX37" fmla="*/ 1041400 w 1282700"/>
              <a:gd name="connsiteY37" fmla="*/ 765175 h 809625"/>
              <a:gd name="connsiteX38" fmla="*/ 1047750 w 1282700"/>
              <a:gd name="connsiteY38" fmla="*/ 784225 h 809625"/>
              <a:gd name="connsiteX39" fmla="*/ 1120775 w 1282700"/>
              <a:gd name="connsiteY39" fmla="*/ 784225 h 809625"/>
              <a:gd name="connsiteX40" fmla="*/ 1143000 w 1282700"/>
              <a:gd name="connsiteY40" fmla="*/ 809625 h 809625"/>
              <a:gd name="connsiteX41" fmla="*/ 1282700 w 1282700"/>
              <a:gd name="connsiteY41" fmla="*/ 809625 h 809625"/>
              <a:gd name="connsiteX0" fmla="*/ 0 w 1282700"/>
              <a:gd name="connsiteY0" fmla="*/ 0 h 809625"/>
              <a:gd name="connsiteX1" fmla="*/ 73025 w 1282700"/>
              <a:gd name="connsiteY1" fmla="*/ 25400 h 809625"/>
              <a:gd name="connsiteX2" fmla="*/ 107950 w 1282700"/>
              <a:gd name="connsiteY2" fmla="*/ 98425 h 809625"/>
              <a:gd name="connsiteX3" fmla="*/ 133350 w 1282700"/>
              <a:gd name="connsiteY3" fmla="*/ 133350 h 809625"/>
              <a:gd name="connsiteX4" fmla="*/ 171450 w 1282700"/>
              <a:gd name="connsiteY4" fmla="*/ 146050 h 809625"/>
              <a:gd name="connsiteX5" fmla="*/ 168275 w 1282700"/>
              <a:gd name="connsiteY5" fmla="*/ 206375 h 809625"/>
              <a:gd name="connsiteX6" fmla="*/ 206375 w 1282700"/>
              <a:gd name="connsiteY6" fmla="*/ 206375 h 809625"/>
              <a:gd name="connsiteX7" fmla="*/ 206375 w 1282700"/>
              <a:gd name="connsiteY7" fmla="*/ 279400 h 809625"/>
              <a:gd name="connsiteX8" fmla="*/ 234950 w 1282700"/>
              <a:gd name="connsiteY8" fmla="*/ 282575 h 809625"/>
              <a:gd name="connsiteX9" fmla="*/ 241300 w 1282700"/>
              <a:gd name="connsiteY9" fmla="*/ 333375 h 809625"/>
              <a:gd name="connsiteX10" fmla="*/ 269875 w 1282700"/>
              <a:gd name="connsiteY10" fmla="*/ 339725 h 809625"/>
              <a:gd name="connsiteX11" fmla="*/ 273050 w 1282700"/>
              <a:gd name="connsiteY11" fmla="*/ 387350 h 809625"/>
              <a:gd name="connsiteX12" fmla="*/ 273050 w 1282700"/>
              <a:gd name="connsiteY12" fmla="*/ 387350 h 809625"/>
              <a:gd name="connsiteX13" fmla="*/ 298450 w 1282700"/>
              <a:gd name="connsiteY13" fmla="*/ 387350 h 809625"/>
              <a:gd name="connsiteX14" fmla="*/ 292100 w 1282700"/>
              <a:gd name="connsiteY14" fmla="*/ 434975 h 809625"/>
              <a:gd name="connsiteX15" fmla="*/ 327025 w 1282700"/>
              <a:gd name="connsiteY15" fmla="*/ 460375 h 809625"/>
              <a:gd name="connsiteX16" fmla="*/ 355600 w 1282700"/>
              <a:gd name="connsiteY16" fmla="*/ 460375 h 809625"/>
              <a:gd name="connsiteX17" fmla="*/ 355600 w 1282700"/>
              <a:gd name="connsiteY17" fmla="*/ 492125 h 809625"/>
              <a:gd name="connsiteX18" fmla="*/ 387350 w 1282700"/>
              <a:gd name="connsiteY18" fmla="*/ 495300 h 809625"/>
              <a:gd name="connsiteX19" fmla="*/ 387350 w 1282700"/>
              <a:gd name="connsiteY19" fmla="*/ 514350 h 809625"/>
              <a:gd name="connsiteX20" fmla="*/ 419100 w 1282700"/>
              <a:gd name="connsiteY20" fmla="*/ 517525 h 809625"/>
              <a:gd name="connsiteX21" fmla="*/ 419100 w 1282700"/>
              <a:gd name="connsiteY21" fmla="*/ 533400 h 809625"/>
              <a:gd name="connsiteX22" fmla="*/ 460375 w 1282700"/>
              <a:gd name="connsiteY22" fmla="*/ 542925 h 809625"/>
              <a:gd name="connsiteX23" fmla="*/ 466725 w 1282700"/>
              <a:gd name="connsiteY23" fmla="*/ 584200 h 809625"/>
              <a:gd name="connsiteX24" fmla="*/ 527050 w 1282700"/>
              <a:gd name="connsiteY24" fmla="*/ 600075 h 809625"/>
              <a:gd name="connsiteX25" fmla="*/ 527050 w 1282700"/>
              <a:gd name="connsiteY25" fmla="*/ 600075 h 809625"/>
              <a:gd name="connsiteX26" fmla="*/ 527050 w 1282700"/>
              <a:gd name="connsiteY26" fmla="*/ 619125 h 809625"/>
              <a:gd name="connsiteX27" fmla="*/ 631825 w 1282700"/>
              <a:gd name="connsiteY27" fmla="*/ 628650 h 809625"/>
              <a:gd name="connsiteX28" fmla="*/ 688975 w 1282700"/>
              <a:gd name="connsiteY28" fmla="*/ 679450 h 809625"/>
              <a:gd name="connsiteX29" fmla="*/ 781050 w 1282700"/>
              <a:gd name="connsiteY29" fmla="*/ 682625 h 809625"/>
              <a:gd name="connsiteX30" fmla="*/ 796925 w 1282700"/>
              <a:gd name="connsiteY30" fmla="*/ 704850 h 809625"/>
              <a:gd name="connsiteX31" fmla="*/ 866775 w 1282700"/>
              <a:gd name="connsiteY31" fmla="*/ 701675 h 809625"/>
              <a:gd name="connsiteX32" fmla="*/ 895350 w 1282700"/>
              <a:gd name="connsiteY32" fmla="*/ 733425 h 809625"/>
              <a:gd name="connsiteX33" fmla="*/ 936625 w 1282700"/>
              <a:gd name="connsiteY33" fmla="*/ 727075 h 809625"/>
              <a:gd name="connsiteX34" fmla="*/ 946150 w 1282700"/>
              <a:gd name="connsiteY34" fmla="*/ 746125 h 809625"/>
              <a:gd name="connsiteX35" fmla="*/ 974725 w 1282700"/>
              <a:gd name="connsiteY35" fmla="*/ 746125 h 809625"/>
              <a:gd name="connsiteX36" fmla="*/ 977900 w 1282700"/>
              <a:gd name="connsiteY36" fmla="*/ 765175 h 809625"/>
              <a:gd name="connsiteX37" fmla="*/ 1041400 w 1282700"/>
              <a:gd name="connsiteY37" fmla="*/ 765175 h 809625"/>
              <a:gd name="connsiteX38" fmla="*/ 1047750 w 1282700"/>
              <a:gd name="connsiteY38" fmla="*/ 784225 h 809625"/>
              <a:gd name="connsiteX39" fmla="*/ 1120775 w 1282700"/>
              <a:gd name="connsiteY39" fmla="*/ 784225 h 809625"/>
              <a:gd name="connsiteX40" fmla="*/ 1143000 w 1282700"/>
              <a:gd name="connsiteY40" fmla="*/ 809625 h 809625"/>
              <a:gd name="connsiteX41" fmla="*/ 1282700 w 1282700"/>
              <a:gd name="connsiteY41" fmla="*/ 809625 h 809625"/>
              <a:gd name="connsiteX0" fmla="*/ 0 w 1282700"/>
              <a:gd name="connsiteY0" fmla="*/ 0 h 809625"/>
              <a:gd name="connsiteX1" fmla="*/ 73025 w 1282700"/>
              <a:gd name="connsiteY1" fmla="*/ 25400 h 809625"/>
              <a:gd name="connsiteX2" fmla="*/ 107950 w 1282700"/>
              <a:gd name="connsiteY2" fmla="*/ 98425 h 809625"/>
              <a:gd name="connsiteX3" fmla="*/ 133350 w 1282700"/>
              <a:gd name="connsiteY3" fmla="*/ 133350 h 809625"/>
              <a:gd name="connsiteX4" fmla="*/ 171450 w 1282700"/>
              <a:gd name="connsiteY4" fmla="*/ 146050 h 809625"/>
              <a:gd name="connsiteX5" fmla="*/ 168275 w 1282700"/>
              <a:gd name="connsiteY5" fmla="*/ 206375 h 809625"/>
              <a:gd name="connsiteX6" fmla="*/ 206375 w 1282700"/>
              <a:gd name="connsiteY6" fmla="*/ 206375 h 809625"/>
              <a:gd name="connsiteX7" fmla="*/ 206375 w 1282700"/>
              <a:gd name="connsiteY7" fmla="*/ 279400 h 809625"/>
              <a:gd name="connsiteX8" fmla="*/ 234950 w 1282700"/>
              <a:gd name="connsiteY8" fmla="*/ 282575 h 809625"/>
              <a:gd name="connsiteX9" fmla="*/ 241300 w 1282700"/>
              <a:gd name="connsiteY9" fmla="*/ 333375 h 809625"/>
              <a:gd name="connsiteX10" fmla="*/ 269875 w 1282700"/>
              <a:gd name="connsiteY10" fmla="*/ 339725 h 809625"/>
              <a:gd name="connsiteX11" fmla="*/ 273050 w 1282700"/>
              <a:gd name="connsiteY11" fmla="*/ 387350 h 809625"/>
              <a:gd name="connsiteX12" fmla="*/ 273050 w 1282700"/>
              <a:gd name="connsiteY12" fmla="*/ 387350 h 809625"/>
              <a:gd name="connsiteX13" fmla="*/ 288925 w 1282700"/>
              <a:gd name="connsiteY13" fmla="*/ 390525 h 809625"/>
              <a:gd name="connsiteX14" fmla="*/ 292100 w 1282700"/>
              <a:gd name="connsiteY14" fmla="*/ 434975 h 809625"/>
              <a:gd name="connsiteX15" fmla="*/ 327025 w 1282700"/>
              <a:gd name="connsiteY15" fmla="*/ 460375 h 809625"/>
              <a:gd name="connsiteX16" fmla="*/ 355600 w 1282700"/>
              <a:gd name="connsiteY16" fmla="*/ 460375 h 809625"/>
              <a:gd name="connsiteX17" fmla="*/ 355600 w 1282700"/>
              <a:gd name="connsiteY17" fmla="*/ 492125 h 809625"/>
              <a:gd name="connsiteX18" fmla="*/ 387350 w 1282700"/>
              <a:gd name="connsiteY18" fmla="*/ 495300 h 809625"/>
              <a:gd name="connsiteX19" fmla="*/ 387350 w 1282700"/>
              <a:gd name="connsiteY19" fmla="*/ 514350 h 809625"/>
              <a:gd name="connsiteX20" fmla="*/ 419100 w 1282700"/>
              <a:gd name="connsiteY20" fmla="*/ 517525 h 809625"/>
              <a:gd name="connsiteX21" fmla="*/ 419100 w 1282700"/>
              <a:gd name="connsiteY21" fmla="*/ 533400 h 809625"/>
              <a:gd name="connsiteX22" fmla="*/ 460375 w 1282700"/>
              <a:gd name="connsiteY22" fmla="*/ 542925 h 809625"/>
              <a:gd name="connsiteX23" fmla="*/ 466725 w 1282700"/>
              <a:gd name="connsiteY23" fmla="*/ 584200 h 809625"/>
              <a:gd name="connsiteX24" fmla="*/ 527050 w 1282700"/>
              <a:gd name="connsiteY24" fmla="*/ 600075 h 809625"/>
              <a:gd name="connsiteX25" fmla="*/ 527050 w 1282700"/>
              <a:gd name="connsiteY25" fmla="*/ 600075 h 809625"/>
              <a:gd name="connsiteX26" fmla="*/ 527050 w 1282700"/>
              <a:gd name="connsiteY26" fmla="*/ 619125 h 809625"/>
              <a:gd name="connsiteX27" fmla="*/ 631825 w 1282700"/>
              <a:gd name="connsiteY27" fmla="*/ 628650 h 809625"/>
              <a:gd name="connsiteX28" fmla="*/ 688975 w 1282700"/>
              <a:gd name="connsiteY28" fmla="*/ 679450 h 809625"/>
              <a:gd name="connsiteX29" fmla="*/ 781050 w 1282700"/>
              <a:gd name="connsiteY29" fmla="*/ 682625 h 809625"/>
              <a:gd name="connsiteX30" fmla="*/ 796925 w 1282700"/>
              <a:gd name="connsiteY30" fmla="*/ 704850 h 809625"/>
              <a:gd name="connsiteX31" fmla="*/ 866775 w 1282700"/>
              <a:gd name="connsiteY31" fmla="*/ 701675 h 809625"/>
              <a:gd name="connsiteX32" fmla="*/ 895350 w 1282700"/>
              <a:gd name="connsiteY32" fmla="*/ 733425 h 809625"/>
              <a:gd name="connsiteX33" fmla="*/ 936625 w 1282700"/>
              <a:gd name="connsiteY33" fmla="*/ 727075 h 809625"/>
              <a:gd name="connsiteX34" fmla="*/ 946150 w 1282700"/>
              <a:gd name="connsiteY34" fmla="*/ 746125 h 809625"/>
              <a:gd name="connsiteX35" fmla="*/ 974725 w 1282700"/>
              <a:gd name="connsiteY35" fmla="*/ 746125 h 809625"/>
              <a:gd name="connsiteX36" fmla="*/ 977900 w 1282700"/>
              <a:gd name="connsiteY36" fmla="*/ 765175 h 809625"/>
              <a:gd name="connsiteX37" fmla="*/ 1041400 w 1282700"/>
              <a:gd name="connsiteY37" fmla="*/ 765175 h 809625"/>
              <a:gd name="connsiteX38" fmla="*/ 1047750 w 1282700"/>
              <a:gd name="connsiteY38" fmla="*/ 784225 h 809625"/>
              <a:gd name="connsiteX39" fmla="*/ 1120775 w 1282700"/>
              <a:gd name="connsiteY39" fmla="*/ 784225 h 809625"/>
              <a:gd name="connsiteX40" fmla="*/ 1143000 w 1282700"/>
              <a:gd name="connsiteY40" fmla="*/ 809625 h 809625"/>
              <a:gd name="connsiteX41" fmla="*/ 1282700 w 1282700"/>
              <a:gd name="connsiteY41" fmla="*/ 80962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82700" h="809625">
                <a:moveTo>
                  <a:pt x="0" y="0"/>
                </a:moveTo>
                <a:lnTo>
                  <a:pt x="73025" y="25400"/>
                </a:lnTo>
                <a:lnTo>
                  <a:pt x="107950" y="98425"/>
                </a:lnTo>
                <a:lnTo>
                  <a:pt x="133350" y="133350"/>
                </a:lnTo>
                <a:lnTo>
                  <a:pt x="171450" y="146050"/>
                </a:lnTo>
                <a:lnTo>
                  <a:pt x="168275" y="206375"/>
                </a:lnTo>
                <a:lnTo>
                  <a:pt x="206375" y="206375"/>
                </a:lnTo>
                <a:lnTo>
                  <a:pt x="206375" y="279400"/>
                </a:lnTo>
                <a:lnTo>
                  <a:pt x="234950" y="282575"/>
                </a:lnTo>
                <a:lnTo>
                  <a:pt x="241300" y="333375"/>
                </a:lnTo>
                <a:lnTo>
                  <a:pt x="269875" y="339725"/>
                </a:lnTo>
                <a:lnTo>
                  <a:pt x="273050" y="387350"/>
                </a:lnTo>
                <a:lnTo>
                  <a:pt x="273050" y="387350"/>
                </a:lnTo>
                <a:lnTo>
                  <a:pt x="288925" y="390525"/>
                </a:lnTo>
                <a:lnTo>
                  <a:pt x="292100" y="434975"/>
                </a:lnTo>
                <a:lnTo>
                  <a:pt x="327025" y="460375"/>
                </a:lnTo>
                <a:lnTo>
                  <a:pt x="355600" y="460375"/>
                </a:lnTo>
                <a:lnTo>
                  <a:pt x="355600" y="492125"/>
                </a:lnTo>
                <a:lnTo>
                  <a:pt x="387350" y="495300"/>
                </a:lnTo>
                <a:lnTo>
                  <a:pt x="387350" y="514350"/>
                </a:lnTo>
                <a:lnTo>
                  <a:pt x="419100" y="517525"/>
                </a:lnTo>
                <a:lnTo>
                  <a:pt x="419100" y="533400"/>
                </a:lnTo>
                <a:lnTo>
                  <a:pt x="460375" y="542925"/>
                </a:lnTo>
                <a:lnTo>
                  <a:pt x="466725" y="584200"/>
                </a:lnTo>
                <a:lnTo>
                  <a:pt x="527050" y="600075"/>
                </a:lnTo>
                <a:lnTo>
                  <a:pt x="527050" y="600075"/>
                </a:lnTo>
                <a:lnTo>
                  <a:pt x="527050" y="619125"/>
                </a:lnTo>
                <a:lnTo>
                  <a:pt x="631825" y="628650"/>
                </a:lnTo>
                <a:lnTo>
                  <a:pt x="688975" y="679450"/>
                </a:lnTo>
                <a:lnTo>
                  <a:pt x="781050" y="682625"/>
                </a:lnTo>
                <a:lnTo>
                  <a:pt x="796925" y="704850"/>
                </a:lnTo>
                <a:lnTo>
                  <a:pt x="866775" y="701675"/>
                </a:lnTo>
                <a:lnTo>
                  <a:pt x="895350" y="733425"/>
                </a:lnTo>
                <a:lnTo>
                  <a:pt x="936625" y="727075"/>
                </a:lnTo>
                <a:lnTo>
                  <a:pt x="946150" y="746125"/>
                </a:lnTo>
                <a:lnTo>
                  <a:pt x="974725" y="746125"/>
                </a:lnTo>
                <a:lnTo>
                  <a:pt x="977900" y="765175"/>
                </a:lnTo>
                <a:lnTo>
                  <a:pt x="1041400" y="765175"/>
                </a:lnTo>
                <a:lnTo>
                  <a:pt x="1047750" y="784225"/>
                </a:lnTo>
                <a:lnTo>
                  <a:pt x="1120775" y="784225"/>
                </a:lnTo>
                <a:lnTo>
                  <a:pt x="1143000" y="809625"/>
                </a:lnTo>
                <a:lnTo>
                  <a:pt x="1282700" y="809625"/>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grpSp>
        <p:nvGrpSpPr>
          <p:cNvPr id="22" name="Group 21">
            <a:extLst>
              <a:ext uri="{FF2B5EF4-FFF2-40B4-BE49-F238E27FC236}">
                <a16:creationId xmlns:a16="http://schemas.microsoft.com/office/drawing/2014/main" id="{7693E350-72FF-B5B9-B232-53ED64AEE044}"/>
              </a:ext>
            </a:extLst>
          </p:cNvPr>
          <p:cNvGrpSpPr/>
          <p:nvPr/>
        </p:nvGrpSpPr>
        <p:grpSpPr>
          <a:xfrm>
            <a:off x="5785572" y="4733155"/>
            <a:ext cx="2399408" cy="642242"/>
            <a:chOff x="5785572" y="4881206"/>
            <a:chExt cx="2399408" cy="642242"/>
          </a:xfrm>
        </p:grpSpPr>
        <p:sp>
          <p:nvSpPr>
            <p:cNvPr id="143" name="TextBox 142">
              <a:extLst>
                <a:ext uri="{FF2B5EF4-FFF2-40B4-BE49-F238E27FC236}">
                  <a16:creationId xmlns:a16="http://schemas.microsoft.com/office/drawing/2014/main" id="{C4C20E17-F5E6-BA4D-90BB-A6A1CFDB724C}"/>
                </a:ext>
              </a:extLst>
            </p:cNvPr>
            <p:cNvSpPr txBox="1"/>
            <p:nvPr/>
          </p:nvSpPr>
          <p:spPr bwMode="auto">
            <a:xfrm>
              <a:off x="5785572" y="488120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44" name="TextBox 143">
              <a:extLst>
                <a:ext uri="{FF2B5EF4-FFF2-40B4-BE49-F238E27FC236}">
                  <a16:creationId xmlns:a16="http://schemas.microsoft.com/office/drawing/2014/main" id="{14FF1C25-F359-AD4F-A466-F6205ED845C0}"/>
                </a:ext>
              </a:extLst>
            </p:cNvPr>
            <p:cNvSpPr txBox="1"/>
            <p:nvPr/>
          </p:nvSpPr>
          <p:spPr bwMode="auto">
            <a:xfrm>
              <a:off x="7142042" y="510201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45" name="TextBox 144">
              <a:extLst>
                <a:ext uri="{FF2B5EF4-FFF2-40B4-BE49-F238E27FC236}">
                  <a16:creationId xmlns:a16="http://schemas.microsoft.com/office/drawing/2014/main" id="{FFFD6FA2-B559-7D46-AE8A-BBE2C30FF33A}"/>
                </a:ext>
              </a:extLst>
            </p:cNvPr>
            <p:cNvSpPr txBox="1"/>
            <p:nvPr/>
          </p:nvSpPr>
          <p:spPr bwMode="auto">
            <a:xfrm>
              <a:off x="7182814" y="510201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46" name="TextBox 145">
              <a:extLst>
                <a:ext uri="{FF2B5EF4-FFF2-40B4-BE49-F238E27FC236}">
                  <a16:creationId xmlns:a16="http://schemas.microsoft.com/office/drawing/2014/main" id="{3D189E9C-6E1A-3644-8132-39BEF48F7069}"/>
                </a:ext>
              </a:extLst>
            </p:cNvPr>
            <p:cNvSpPr txBox="1"/>
            <p:nvPr/>
          </p:nvSpPr>
          <p:spPr bwMode="auto">
            <a:xfrm>
              <a:off x="7218586" y="510201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47" name="TextBox 146">
              <a:extLst>
                <a:ext uri="{FF2B5EF4-FFF2-40B4-BE49-F238E27FC236}">
                  <a16:creationId xmlns:a16="http://schemas.microsoft.com/office/drawing/2014/main" id="{60624287-01EB-2F4B-8976-7B9071010ADA}"/>
                </a:ext>
              </a:extLst>
            </p:cNvPr>
            <p:cNvSpPr txBox="1"/>
            <p:nvPr/>
          </p:nvSpPr>
          <p:spPr bwMode="auto">
            <a:xfrm>
              <a:off x="7056837" y="5093953"/>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48" name="TextBox 147">
              <a:extLst>
                <a:ext uri="{FF2B5EF4-FFF2-40B4-BE49-F238E27FC236}">
                  <a16:creationId xmlns:a16="http://schemas.microsoft.com/office/drawing/2014/main" id="{EFE99728-AEDF-C948-A4BA-721B9C0C2882}"/>
                </a:ext>
              </a:extLst>
            </p:cNvPr>
            <p:cNvSpPr txBox="1"/>
            <p:nvPr/>
          </p:nvSpPr>
          <p:spPr bwMode="auto">
            <a:xfrm>
              <a:off x="7252285" y="510652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49" name="TextBox 148">
              <a:extLst>
                <a:ext uri="{FF2B5EF4-FFF2-40B4-BE49-F238E27FC236}">
                  <a16:creationId xmlns:a16="http://schemas.microsoft.com/office/drawing/2014/main" id="{0010C384-C853-5E47-BB11-D94F1149A02C}"/>
                </a:ext>
              </a:extLst>
            </p:cNvPr>
            <p:cNvSpPr txBox="1"/>
            <p:nvPr/>
          </p:nvSpPr>
          <p:spPr bwMode="auto">
            <a:xfrm>
              <a:off x="7309814" y="51167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0" name="TextBox 149">
              <a:extLst>
                <a:ext uri="{FF2B5EF4-FFF2-40B4-BE49-F238E27FC236}">
                  <a16:creationId xmlns:a16="http://schemas.microsoft.com/office/drawing/2014/main" id="{4124C361-CF0A-5445-AB23-71C8D3A8A33C}"/>
                </a:ext>
              </a:extLst>
            </p:cNvPr>
            <p:cNvSpPr txBox="1"/>
            <p:nvPr/>
          </p:nvSpPr>
          <p:spPr bwMode="auto">
            <a:xfrm>
              <a:off x="7573755" y="515454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1" name="TextBox 150">
              <a:extLst>
                <a:ext uri="{FF2B5EF4-FFF2-40B4-BE49-F238E27FC236}">
                  <a16:creationId xmlns:a16="http://schemas.microsoft.com/office/drawing/2014/main" id="{71D414D9-7E48-F344-BEC8-D9389E482702}"/>
                </a:ext>
              </a:extLst>
            </p:cNvPr>
            <p:cNvSpPr txBox="1"/>
            <p:nvPr/>
          </p:nvSpPr>
          <p:spPr bwMode="auto">
            <a:xfrm>
              <a:off x="7325651" y="51167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2" name="TextBox 151">
              <a:extLst>
                <a:ext uri="{FF2B5EF4-FFF2-40B4-BE49-F238E27FC236}">
                  <a16:creationId xmlns:a16="http://schemas.microsoft.com/office/drawing/2014/main" id="{727639B5-DC1E-7143-B849-20841AC8E92B}"/>
                </a:ext>
              </a:extLst>
            </p:cNvPr>
            <p:cNvSpPr txBox="1"/>
            <p:nvPr/>
          </p:nvSpPr>
          <p:spPr bwMode="auto">
            <a:xfrm>
              <a:off x="7416245" y="5144739"/>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3" name="TextBox 152">
              <a:extLst>
                <a:ext uri="{FF2B5EF4-FFF2-40B4-BE49-F238E27FC236}">
                  <a16:creationId xmlns:a16="http://schemas.microsoft.com/office/drawing/2014/main" id="{AD6CCC21-EACD-1347-9C32-4D3B27B28E42}"/>
                </a:ext>
              </a:extLst>
            </p:cNvPr>
            <p:cNvSpPr txBox="1"/>
            <p:nvPr/>
          </p:nvSpPr>
          <p:spPr bwMode="auto">
            <a:xfrm>
              <a:off x="7344536" y="51167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4" name="TextBox 153">
              <a:extLst>
                <a:ext uri="{FF2B5EF4-FFF2-40B4-BE49-F238E27FC236}">
                  <a16:creationId xmlns:a16="http://schemas.microsoft.com/office/drawing/2014/main" id="{A08F374B-675A-4047-815A-DA0113C6798C}"/>
                </a:ext>
              </a:extLst>
            </p:cNvPr>
            <p:cNvSpPr txBox="1"/>
            <p:nvPr/>
          </p:nvSpPr>
          <p:spPr bwMode="auto">
            <a:xfrm>
              <a:off x="7676259" y="517999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5" name="TextBox 154">
              <a:extLst>
                <a:ext uri="{FF2B5EF4-FFF2-40B4-BE49-F238E27FC236}">
                  <a16:creationId xmlns:a16="http://schemas.microsoft.com/office/drawing/2014/main" id="{E4F71123-AADC-714C-82F1-D2C394EA2E64}"/>
                </a:ext>
              </a:extLst>
            </p:cNvPr>
            <p:cNvSpPr txBox="1"/>
            <p:nvPr/>
          </p:nvSpPr>
          <p:spPr bwMode="auto">
            <a:xfrm>
              <a:off x="7701682" y="518131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6" name="TextBox 155">
              <a:extLst>
                <a:ext uri="{FF2B5EF4-FFF2-40B4-BE49-F238E27FC236}">
                  <a16:creationId xmlns:a16="http://schemas.microsoft.com/office/drawing/2014/main" id="{0AE00C93-3638-814E-8CA9-19A47153667F}"/>
                </a:ext>
              </a:extLst>
            </p:cNvPr>
            <p:cNvSpPr txBox="1"/>
            <p:nvPr/>
          </p:nvSpPr>
          <p:spPr bwMode="auto">
            <a:xfrm>
              <a:off x="7650859" y="5178238"/>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7" name="TextBox 156">
              <a:extLst>
                <a:ext uri="{FF2B5EF4-FFF2-40B4-BE49-F238E27FC236}">
                  <a16:creationId xmlns:a16="http://schemas.microsoft.com/office/drawing/2014/main" id="{6C0C2136-DA7B-6945-BD79-D228B48D94C9}"/>
                </a:ext>
              </a:extLst>
            </p:cNvPr>
            <p:cNvSpPr txBox="1"/>
            <p:nvPr/>
          </p:nvSpPr>
          <p:spPr bwMode="auto">
            <a:xfrm>
              <a:off x="7930980" y="518131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8" name="TextBox 157">
              <a:extLst>
                <a:ext uri="{FF2B5EF4-FFF2-40B4-BE49-F238E27FC236}">
                  <a16:creationId xmlns:a16="http://schemas.microsoft.com/office/drawing/2014/main" id="{B49B8A45-6561-3841-A2D8-E6546D118805}"/>
                </a:ext>
              </a:extLst>
            </p:cNvPr>
            <p:cNvSpPr txBox="1"/>
            <p:nvPr/>
          </p:nvSpPr>
          <p:spPr bwMode="auto">
            <a:xfrm>
              <a:off x="7729944" y="5180095"/>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59" name="TextBox 158">
              <a:extLst>
                <a:ext uri="{FF2B5EF4-FFF2-40B4-BE49-F238E27FC236}">
                  <a16:creationId xmlns:a16="http://schemas.microsoft.com/office/drawing/2014/main" id="{859821F3-E7E0-B241-ADEB-AF228A9CD757}"/>
                </a:ext>
              </a:extLst>
            </p:cNvPr>
            <p:cNvSpPr txBox="1"/>
            <p:nvPr/>
          </p:nvSpPr>
          <p:spPr bwMode="auto">
            <a:xfrm>
              <a:off x="7785617" y="5184894"/>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0" name="TextBox 159">
              <a:extLst>
                <a:ext uri="{FF2B5EF4-FFF2-40B4-BE49-F238E27FC236}">
                  <a16:creationId xmlns:a16="http://schemas.microsoft.com/office/drawing/2014/main" id="{4561B088-C9F3-A641-95FA-0311D8200C94}"/>
                </a:ext>
              </a:extLst>
            </p:cNvPr>
            <p:cNvSpPr txBox="1"/>
            <p:nvPr/>
          </p:nvSpPr>
          <p:spPr bwMode="auto">
            <a:xfrm>
              <a:off x="7766193" y="518369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1" name="TextBox 160">
              <a:extLst>
                <a:ext uri="{FF2B5EF4-FFF2-40B4-BE49-F238E27FC236}">
                  <a16:creationId xmlns:a16="http://schemas.microsoft.com/office/drawing/2014/main" id="{E3B79206-88AE-1540-B09A-ABDA79AF3765}"/>
                </a:ext>
              </a:extLst>
            </p:cNvPr>
            <p:cNvSpPr txBox="1"/>
            <p:nvPr/>
          </p:nvSpPr>
          <p:spPr bwMode="auto">
            <a:xfrm>
              <a:off x="7835657" y="518141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2" name="TextBox 161">
              <a:extLst>
                <a:ext uri="{FF2B5EF4-FFF2-40B4-BE49-F238E27FC236}">
                  <a16:creationId xmlns:a16="http://schemas.microsoft.com/office/drawing/2014/main" id="{62BB6E08-96C5-214C-8203-4FB1C7AF186B}"/>
                </a:ext>
              </a:extLst>
            </p:cNvPr>
            <p:cNvSpPr txBox="1"/>
            <p:nvPr/>
          </p:nvSpPr>
          <p:spPr bwMode="auto">
            <a:xfrm>
              <a:off x="7801353" y="5181188"/>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3" name="TextBox 162">
              <a:extLst>
                <a:ext uri="{FF2B5EF4-FFF2-40B4-BE49-F238E27FC236}">
                  <a16:creationId xmlns:a16="http://schemas.microsoft.com/office/drawing/2014/main" id="{11F1A02E-A49F-8F40-B351-B5F3D21713D6}"/>
                </a:ext>
              </a:extLst>
            </p:cNvPr>
            <p:cNvSpPr txBox="1"/>
            <p:nvPr/>
          </p:nvSpPr>
          <p:spPr bwMode="auto">
            <a:xfrm>
              <a:off x="7881870" y="518141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4" name="TextBox 163">
              <a:extLst>
                <a:ext uri="{FF2B5EF4-FFF2-40B4-BE49-F238E27FC236}">
                  <a16:creationId xmlns:a16="http://schemas.microsoft.com/office/drawing/2014/main" id="{93C7389A-4A35-2640-B584-CCA3FA850790}"/>
                </a:ext>
              </a:extLst>
            </p:cNvPr>
            <p:cNvSpPr txBox="1"/>
            <p:nvPr/>
          </p:nvSpPr>
          <p:spPr bwMode="auto">
            <a:xfrm>
              <a:off x="7848178" y="518141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5" name="TextBox 164">
              <a:extLst>
                <a:ext uri="{FF2B5EF4-FFF2-40B4-BE49-F238E27FC236}">
                  <a16:creationId xmlns:a16="http://schemas.microsoft.com/office/drawing/2014/main" id="{8B46A0DA-B4CF-2E47-8346-50EDD8AD329A}"/>
                </a:ext>
              </a:extLst>
            </p:cNvPr>
            <p:cNvSpPr txBox="1"/>
            <p:nvPr/>
          </p:nvSpPr>
          <p:spPr bwMode="auto">
            <a:xfrm>
              <a:off x="7916694" y="5181138"/>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6" name="TextBox 165">
              <a:extLst>
                <a:ext uri="{FF2B5EF4-FFF2-40B4-BE49-F238E27FC236}">
                  <a16:creationId xmlns:a16="http://schemas.microsoft.com/office/drawing/2014/main" id="{D3BEB0B3-F6E1-D54A-BAB9-A86928F129F2}"/>
                </a:ext>
              </a:extLst>
            </p:cNvPr>
            <p:cNvSpPr txBox="1"/>
            <p:nvPr/>
          </p:nvSpPr>
          <p:spPr bwMode="auto">
            <a:xfrm>
              <a:off x="7897553" y="518141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7" name="TextBox 166">
              <a:extLst>
                <a:ext uri="{FF2B5EF4-FFF2-40B4-BE49-F238E27FC236}">
                  <a16:creationId xmlns:a16="http://schemas.microsoft.com/office/drawing/2014/main" id="{9C2DA499-5B55-A44E-999C-5B294FB50EDB}"/>
                </a:ext>
              </a:extLst>
            </p:cNvPr>
            <p:cNvSpPr txBox="1"/>
            <p:nvPr/>
          </p:nvSpPr>
          <p:spPr bwMode="auto">
            <a:xfrm>
              <a:off x="7436814" y="5153314"/>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8" name="TextBox 167">
              <a:extLst>
                <a:ext uri="{FF2B5EF4-FFF2-40B4-BE49-F238E27FC236}">
                  <a16:creationId xmlns:a16="http://schemas.microsoft.com/office/drawing/2014/main" id="{4B170F16-C654-7F46-85C0-58BB64483194}"/>
                </a:ext>
              </a:extLst>
            </p:cNvPr>
            <p:cNvSpPr txBox="1"/>
            <p:nvPr/>
          </p:nvSpPr>
          <p:spPr bwMode="auto">
            <a:xfrm>
              <a:off x="7455699" y="5153313"/>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69" name="TextBox 168">
              <a:extLst>
                <a:ext uri="{FF2B5EF4-FFF2-40B4-BE49-F238E27FC236}">
                  <a16:creationId xmlns:a16="http://schemas.microsoft.com/office/drawing/2014/main" id="{814D1913-2EB1-CC47-9CB0-16251480EFBF}"/>
                </a:ext>
              </a:extLst>
            </p:cNvPr>
            <p:cNvSpPr txBox="1"/>
            <p:nvPr/>
          </p:nvSpPr>
          <p:spPr bwMode="auto">
            <a:xfrm>
              <a:off x="7514755" y="515366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sp>
          <p:nvSpPr>
            <p:cNvPr id="170" name="TextBox 169">
              <a:extLst>
                <a:ext uri="{FF2B5EF4-FFF2-40B4-BE49-F238E27FC236}">
                  <a16:creationId xmlns:a16="http://schemas.microsoft.com/office/drawing/2014/main" id="{0C2AE664-6354-7F41-9E6A-8BD30BDE5F21}"/>
                </a:ext>
              </a:extLst>
            </p:cNvPr>
            <p:cNvSpPr txBox="1"/>
            <p:nvPr/>
          </p:nvSpPr>
          <p:spPr bwMode="auto">
            <a:xfrm>
              <a:off x="7496936" y="515331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6"/>
                  </a:solidFill>
                  <a:effectLst/>
                  <a:uLnTx/>
                  <a:uFillTx/>
                  <a:latin typeface="Poppins" pitchFamily="2" charset="77"/>
                  <a:cs typeface="Poppins" pitchFamily="2" charset="77"/>
                </a:rPr>
                <a:t>+</a:t>
              </a:r>
            </a:p>
          </p:txBody>
        </p:sp>
      </p:grpSp>
      <p:grpSp>
        <p:nvGrpSpPr>
          <p:cNvPr id="21" name="Group 20">
            <a:extLst>
              <a:ext uri="{FF2B5EF4-FFF2-40B4-BE49-F238E27FC236}">
                <a16:creationId xmlns:a16="http://schemas.microsoft.com/office/drawing/2014/main" id="{CC374338-E956-005D-7171-A4F60243EBF7}"/>
              </a:ext>
            </a:extLst>
          </p:cNvPr>
          <p:cNvGrpSpPr/>
          <p:nvPr/>
        </p:nvGrpSpPr>
        <p:grpSpPr>
          <a:xfrm>
            <a:off x="6339566" y="4548122"/>
            <a:ext cx="1925527" cy="564125"/>
            <a:chOff x="6339566" y="4696173"/>
            <a:chExt cx="1925527" cy="564125"/>
          </a:xfrm>
        </p:grpSpPr>
        <p:sp>
          <p:nvSpPr>
            <p:cNvPr id="179" name="TextBox 178">
              <a:extLst>
                <a:ext uri="{FF2B5EF4-FFF2-40B4-BE49-F238E27FC236}">
                  <a16:creationId xmlns:a16="http://schemas.microsoft.com/office/drawing/2014/main" id="{5FAB5503-CD0E-C348-A744-0845497585BC}"/>
                </a:ext>
              </a:extLst>
            </p:cNvPr>
            <p:cNvSpPr txBox="1"/>
            <p:nvPr/>
          </p:nvSpPr>
          <p:spPr bwMode="auto">
            <a:xfrm>
              <a:off x="8011093" y="4918388"/>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80" name="TextBox 179">
              <a:extLst>
                <a:ext uri="{FF2B5EF4-FFF2-40B4-BE49-F238E27FC236}">
                  <a16:creationId xmlns:a16="http://schemas.microsoft.com/office/drawing/2014/main" id="{DEBA9E8A-2AAD-0A4B-A611-6708B1215927}"/>
                </a:ext>
              </a:extLst>
            </p:cNvPr>
            <p:cNvSpPr txBox="1"/>
            <p:nvPr/>
          </p:nvSpPr>
          <p:spPr bwMode="auto">
            <a:xfrm>
              <a:off x="7917286"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81" name="TextBox 180">
              <a:extLst>
                <a:ext uri="{FF2B5EF4-FFF2-40B4-BE49-F238E27FC236}">
                  <a16:creationId xmlns:a16="http://schemas.microsoft.com/office/drawing/2014/main" id="{BF7E9B69-6400-C24B-8760-6C0E9CB7046B}"/>
                </a:ext>
              </a:extLst>
            </p:cNvPr>
            <p:cNvSpPr txBox="1"/>
            <p:nvPr/>
          </p:nvSpPr>
          <p:spPr bwMode="auto">
            <a:xfrm>
              <a:off x="7871465" y="4913735"/>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82" name="TextBox 181">
              <a:extLst>
                <a:ext uri="{FF2B5EF4-FFF2-40B4-BE49-F238E27FC236}">
                  <a16:creationId xmlns:a16="http://schemas.microsoft.com/office/drawing/2014/main" id="{3F5A965E-00FD-964F-9C25-03B48F731F2D}"/>
                </a:ext>
              </a:extLst>
            </p:cNvPr>
            <p:cNvSpPr txBox="1"/>
            <p:nvPr/>
          </p:nvSpPr>
          <p:spPr bwMode="auto">
            <a:xfrm>
              <a:off x="7880300"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83" name="TextBox 182">
              <a:extLst>
                <a:ext uri="{FF2B5EF4-FFF2-40B4-BE49-F238E27FC236}">
                  <a16:creationId xmlns:a16="http://schemas.microsoft.com/office/drawing/2014/main" id="{FEA3F021-EB0A-C34C-BA52-B3CE8BA7AE7F}"/>
                </a:ext>
              </a:extLst>
            </p:cNvPr>
            <p:cNvSpPr txBox="1"/>
            <p:nvPr/>
          </p:nvSpPr>
          <p:spPr bwMode="auto">
            <a:xfrm>
              <a:off x="7964167"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grpSp>
          <p:nvGrpSpPr>
            <p:cNvPr id="20" name="Group 19">
              <a:extLst>
                <a:ext uri="{FF2B5EF4-FFF2-40B4-BE49-F238E27FC236}">
                  <a16:creationId xmlns:a16="http://schemas.microsoft.com/office/drawing/2014/main" id="{401A759E-DCEE-C3C7-690C-2D128B311004}"/>
                </a:ext>
              </a:extLst>
            </p:cNvPr>
            <p:cNvGrpSpPr/>
            <p:nvPr/>
          </p:nvGrpSpPr>
          <p:grpSpPr>
            <a:xfrm>
              <a:off x="6339566" y="4696173"/>
              <a:ext cx="1370815" cy="513942"/>
              <a:chOff x="6339566" y="4696173"/>
              <a:chExt cx="1370815" cy="513942"/>
            </a:xfrm>
          </p:grpSpPr>
          <p:sp>
            <p:nvSpPr>
              <p:cNvPr id="171" name="TextBox 170">
                <a:extLst>
                  <a:ext uri="{FF2B5EF4-FFF2-40B4-BE49-F238E27FC236}">
                    <a16:creationId xmlns:a16="http://schemas.microsoft.com/office/drawing/2014/main" id="{366600E0-B032-304A-BDC5-3FC70D7E70BD}"/>
                  </a:ext>
                </a:extLst>
              </p:cNvPr>
              <p:cNvSpPr txBox="1"/>
              <p:nvPr/>
            </p:nvSpPr>
            <p:spPr bwMode="auto">
              <a:xfrm>
                <a:off x="6339566" y="4696173"/>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72" name="TextBox 171">
                <a:extLst>
                  <a:ext uri="{FF2B5EF4-FFF2-40B4-BE49-F238E27FC236}">
                    <a16:creationId xmlns:a16="http://schemas.microsoft.com/office/drawing/2014/main" id="{C29C1A91-356D-6B41-B7DB-7F9B1036BCE1}"/>
                  </a:ext>
                </a:extLst>
              </p:cNvPr>
              <p:cNvSpPr txBox="1"/>
              <p:nvPr/>
            </p:nvSpPr>
            <p:spPr bwMode="auto">
              <a:xfrm>
                <a:off x="6421204" y="4734018"/>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73" name="TextBox 172">
                <a:extLst>
                  <a:ext uri="{FF2B5EF4-FFF2-40B4-BE49-F238E27FC236}">
                    <a16:creationId xmlns:a16="http://schemas.microsoft.com/office/drawing/2014/main" id="{32B917D3-AF4F-D14F-A052-E5A4A876E6B1}"/>
                  </a:ext>
                </a:extLst>
              </p:cNvPr>
              <p:cNvSpPr txBox="1"/>
              <p:nvPr/>
            </p:nvSpPr>
            <p:spPr bwMode="auto">
              <a:xfrm>
                <a:off x="7167080" y="481010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74" name="TextBox 173">
                <a:extLst>
                  <a:ext uri="{FF2B5EF4-FFF2-40B4-BE49-F238E27FC236}">
                    <a16:creationId xmlns:a16="http://schemas.microsoft.com/office/drawing/2014/main" id="{F6379C75-3D6D-3C45-9200-6DB9625DAB56}"/>
                  </a:ext>
                </a:extLst>
              </p:cNvPr>
              <p:cNvSpPr txBox="1"/>
              <p:nvPr/>
            </p:nvSpPr>
            <p:spPr bwMode="auto">
              <a:xfrm>
                <a:off x="7183235" y="482245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75" name="TextBox 174">
                <a:extLst>
                  <a:ext uri="{FF2B5EF4-FFF2-40B4-BE49-F238E27FC236}">
                    <a16:creationId xmlns:a16="http://schemas.microsoft.com/office/drawing/2014/main" id="{4E38EBE1-77B3-034E-AC49-BE7A86D039E2}"/>
                  </a:ext>
                </a:extLst>
              </p:cNvPr>
              <p:cNvSpPr txBox="1"/>
              <p:nvPr/>
            </p:nvSpPr>
            <p:spPr bwMode="auto">
              <a:xfrm>
                <a:off x="7268775" y="4832252"/>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76" name="TextBox 175">
                <a:extLst>
                  <a:ext uri="{FF2B5EF4-FFF2-40B4-BE49-F238E27FC236}">
                    <a16:creationId xmlns:a16="http://schemas.microsoft.com/office/drawing/2014/main" id="{1CC101E8-BCA7-6D42-802D-7E2BF46E0C1A}"/>
                  </a:ext>
                </a:extLst>
              </p:cNvPr>
              <p:cNvSpPr txBox="1"/>
              <p:nvPr/>
            </p:nvSpPr>
            <p:spPr bwMode="auto">
              <a:xfrm>
                <a:off x="7122621" y="480975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77" name="TextBox 176">
                <a:extLst>
                  <a:ext uri="{FF2B5EF4-FFF2-40B4-BE49-F238E27FC236}">
                    <a16:creationId xmlns:a16="http://schemas.microsoft.com/office/drawing/2014/main" id="{961511A6-E95F-6446-8D30-4B0216BC2600}"/>
                  </a:ext>
                </a:extLst>
              </p:cNvPr>
              <p:cNvSpPr txBox="1"/>
              <p:nvPr/>
            </p:nvSpPr>
            <p:spPr bwMode="auto">
              <a:xfrm>
                <a:off x="7306656" y="4844129"/>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78" name="TextBox 177">
                <a:extLst>
                  <a:ext uri="{FF2B5EF4-FFF2-40B4-BE49-F238E27FC236}">
                    <a16:creationId xmlns:a16="http://schemas.microsoft.com/office/drawing/2014/main" id="{F66C06E3-2D02-5148-8F53-6CC4F98C884E}"/>
                  </a:ext>
                </a:extLst>
              </p:cNvPr>
              <p:cNvSpPr txBox="1"/>
              <p:nvPr/>
            </p:nvSpPr>
            <p:spPr bwMode="auto">
              <a:xfrm>
                <a:off x="7374450" y="4854029"/>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84" name="TextBox 183">
                <a:extLst>
                  <a:ext uri="{FF2B5EF4-FFF2-40B4-BE49-F238E27FC236}">
                    <a16:creationId xmlns:a16="http://schemas.microsoft.com/office/drawing/2014/main" id="{A5C5AB02-8B33-D740-B126-D7ED63FD6AB7}"/>
                  </a:ext>
                </a:extLst>
              </p:cNvPr>
              <p:cNvSpPr txBox="1"/>
              <p:nvPr/>
            </p:nvSpPr>
            <p:spPr bwMode="auto">
              <a:xfrm>
                <a:off x="7434441" y="4868703"/>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85" name="TextBox 184">
                <a:extLst>
                  <a:ext uri="{FF2B5EF4-FFF2-40B4-BE49-F238E27FC236}">
                    <a16:creationId xmlns:a16="http://schemas.microsoft.com/office/drawing/2014/main" id="{CE989DD0-3952-AD47-98F8-4B83B95881CD}"/>
                  </a:ext>
                </a:extLst>
              </p:cNvPr>
              <p:cNvSpPr txBox="1"/>
              <p:nvPr/>
            </p:nvSpPr>
            <p:spPr bwMode="auto">
              <a:xfrm>
                <a:off x="7397895" y="4852948"/>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86" name="TextBox 185">
                <a:extLst>
                  <a:ext uri="{FF2B5EF4-FFF2-40B4-BE49-F238E27FC236}">
                    <a16:creationId xmlns:a16="http://schemas.microsoft.com/office/drawing/2014/main" id="{FE463AA6-CE2C-4E42-A32A-CD6792DD666C}"/>
                  </a:ext>
                </a:extLst>
              </p:cNvPr>
              <p:cNvSpPr txBox="1"/>
              <p:nvPr/>
            </p:nvSpPr>
            <p:spPr bwMode="auto">
              <a:xfrm>
                <a:off x="7456381" y="487156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grpSp>
        <p:sp>
          <p:nvSpPr>
            <p:cNvPr id="187" name="TextBox 186">
              <a:extLst>
                <a:ext uri="{FF2B5EF4-FFF2-40B4-BE49-F238E27FC236}">
                  <a16:creationId xmlns:a16="http://schemas.microsoft.com/office/drawing/2014/main" id="{4BAD87F8-D9DD-3745-BA71-B6B795543C2B}"/>
                </a:ext>
              </a:extLst>
            </p:cNvPr>
            <p:cNvSpPr txBox="1"/>
            <p:nvPr/>
          </p:nvSpPr>
          <p:spPr bwMode="auto">
            <a:xfrm>
              <a:off x="7496936" y="4904644"/>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88" name="TextBox 187">
              <a:extLst>
                <a:ext uri="{FF2B5EF4-FFF2-40B4-BE49-F238E27FC236}">
                  <a16:creationId xmlns:a16="http://schemas.microsoft.com/office/drawing/2014/main" id="{9C8BB5F2-0E3F-2F40-8443-5BD5E08E318D}"/>
                </a:ext>
              </a:extLst>
            </p:cNvPr>
            <p:cNvSpPr txBox="1"/>
            <p:nvPr/>
          </p:nvSpPr>
          <p:spPr bwMode="auto">
            <a:xfrm>
              <a:off x="7509997" y="490503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89" name="TextBox 188">
              <a:extLst>
                <a:ext uri="{FF2B5EF4-FFF2-40B4-BE49-F238E27FC236}">
                  <a16:creationId xmlns:a16="http://schemas.microsoft.com/office/drawing/2014/main" id="{628CE519-D970-1C45-8FBA-27831B06AA03}"/>
                </a:ext>
              </a:extLst>
            </p:cNvPr>
            <p:cNvSpPr txBox="1"/>
            <p:nvPr/>
          </p:nvSpPr>
          <p:spPr bwMode="auto">
            <a:xfrm>
              <a:off x="7529470" y="491566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0" name="TextBox 189">
              <a:extLst>
                <a:ext uri="{FF2B5EF4-FFF2-40B4-BE49-F238E27FC236}">
                  <a16:creationId xmlns:a16="http://schemas.microsoft.com/office/drawing/2014/main" id="{6117E03E-73AF-3844-865F-90F95BEF0364}"/>
                </a:ext>
              </a:extLst>
            </p:cNvPr>
            <p:cNvSpPr txBox="1"/>
            <p:nvPr/>
          </p:nvSpPr>
          <p:spPr bwMode="auto">
            <a:xfrm>
              <a:off x="7557929" y="491566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1" name="TextBox 190">
              <a:extLst>
                <a:ext uri="{FF2B5EF4-FFF2-40B4-BE49-F238E27FC236}">
                  <a16:creationId xmlns:a16="http://schemas.microsoft.com/office/drawing/2014/main" id="{9D7DC20A-F3EF-3246-84AE-9C51E685B06B}"/>
                </a:ext>
              </a:extLst>
            </p:cNvPr>
            <p:cNvSpPr txBox="1"/>
            <p:nvPr/>
          </p:nvSpPr>
          <p:spPr bwMode="auto">
            <a:xfrm>
              <a:off x="7640546" y="4921744"/>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2" name="TextBox 191">
              <a:extLst>
                <a:ext uri="{FF2B5EF4-FFF2-40B4-BE49-F238E27FC236}">
                  <a16:creationId xmlns:a16="http://schemas.microsoft.com/office/drawing/2014/main" id="{1B349393-00D6-CE42-9B8A-8E4AE15C6C14}"/>
                </a:ext>
              </a:extLst>
            </p:cNvPr>
            <p:cNvSpPr txBox="1"/>
            <p:nvPr/>
          </p:nvSpPr>
          <p:spPr bwMode="auto">
            <a:xfrm>
              <a:off x="7589247" y="491566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3" name="TextBox 192">
              <a:extLst>
                <a:ext uri="{FF2B5EF4-FFF2-40B4-BE49-F238E27FC236}">
                  <a16:creationId xmlns:a16="http://schemas.microsoft.com/office/drawing/2014/main" id="{7E79FA25-FA35-3444-A44A-E267373283D6}"/>
                </a:ext>
              </a:extLst>
            </p:cNvPr>
            <p:cNvSpPr txBox="1"/>
            <p:nvPr/>
          </p:nvSpPr>
          <p:spPr bwMode="auto">
            <a:xfrm>
              <a:off x="7573645" y="4915661"/>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4" name="TextBox 193">
              <a:extLst>
                <a:ext uri="{FF2B5EF4-FFF2-40B4-BE49-F238E27FC236}">
                  <a16:creationId xmlns:a16="http://schemas.microsoft.com/office/drawing/2014/main" id="{7E6761FE-B09C-E049-9176-547E84FC371D}"/>
                </a:ext>
              </a:extLst>
            </p:cNvPr>
            <p:cNvSpPr txBox="1"/>
            <p:nvPr/>
          </p:nvSpPr>
          <p:spPr bwMode="auto">
            <a:xfrm>
              <a:off x="7604689" y="4917160"/>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5" name="TextBox 194">
              <a:extLst>
                <a:ext uri="{FF2B5EF4-FFF2-40B4-BE49-F238E27FC236}">
                  <a16:creationId xmlns:a16="http://schemas.microsoft.com/office/drawing/2014/main" id="{659660A0-B4A3-9F44-A1BD-2422BD0364B8}"/>
                </a:ext>
              </a:extLst>
            </p:cNvPr>
            <p:cNvSpPr txBox="1"/>
            <p:nvPr/>
          </p:nvSpPr>
          <p:spPr bwMode="auto">
            <a:xfrm>
              <a:off x="7680842"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6" name="TextBox 195">
              <a:extLst>
                <a:ext uri="{FF2B5EF4-FFF2-40B4-BE49-F238E27FC236}">
                  <a16:creationId xmlns:a16="http://schemas.microsoft.com/office/drawing/2014/main" id="{EB33AADD-2E50-EF49-A8C9-8D61F8E07479}"/>
                </a:ext>
              </a:extLst>
            </p:cNvPr>
            <p:cNvSpPr txBox="1"/>
            <p:nvPr/>
          </p:nvSpPr>
          <p:spPr bwMode="auto">
            <a:xfrm>
              <a:off x="7697602"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7" name="TextBox 196">
              <a:extLst>
                <a:ext uri="{FF2B5EF4-FFF2-40B4-BE49-F238E27FC236}">
                  <a16:creationId xmlns:a16="http://schemas.microsoft.com/office/drawing/2014/main" id="{1E855769-B5B5-2144-BD6F-104498F3F05A}"/>
                </a:ext>
              </a:extLst>
            </p:cNvPr>
            <p:cNvSpPr txBox="1"/>
            <p:nvPr/>
          </p:nvSpPr>
          <p:spPr bwMode="auto">
            <a:xfrm>
              <a:off x="7715164"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8" name="TextBox 197">
              <a:extLst>
                <a:ext uri="{FF2B5EF4-FFF2-40B4-BE49-F238E27FC236}">
                  <a16:creationId xmlns:a16="http://schemas.microsoft.com/office/drawing/2014/main" id="{C198F7E0-3F58-4845-8164-67FFB382D223}"/>
                </a:ext>
              </a:extLst>
            </p:cNvPr>
            <p:cNvSpPr txBox="1"/>
            <p:nvPr/>
          </p:nvSpPr>
          <p:spPr bwMode="auto">
            <a:xfrm>
              <a:off x="7809207"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199" name="TextBox 198">
              <a:extLst>
                <a:ext uri="{FF2B5EF4-FFF2-40B4-BE49-F238E27FC236}">
                  <a16:creationId xmlns:a16="http://schemas.microsoft.com/office/drawing/2014/main" id="{D3556009-459C-3B46-B84E-143E6DB09C78}"/>
                </a:ext>
              </a:extLst>
            </p:cNvPr>
            <p:cNvSpPr txBox="1"/>
            <p:nvPr/>
          </p:nvSpPr>
          <p:spPr bwMode="auto">
            <a:xfrm>
              <a:off x="7753051"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200" name="TextBox 199">
              <a:extLst>
                <a:ext uri="{FF2B5EF4-FFF2-40B4-BE49-F238E27FC236}">
                  <a16:creationId xmlns:a16="http://schemas.microsoft.com/office/drawing/2014/main" id="{B388C0D4-7EAD-C743-82FA-B048AB8527ED}"/>
                </a:ext>
              </a:extLst>
            </p:cNvPr>
            <p:cNvSpPr txBox="1"/>
            <p:nvPr/>
          </p:nvSpPr>
          <p:spPr bwMode="auto">
            <a:xfrm>
              <a:off x="7772317"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201" name="TextBox 200">
              <a:extLst>
                <a:ext uri="{FF2B5EF4-FFF2-40B4-BE49-F238E27FC236}">
                  <a16:creationId xmlns:a16="http://schemas.microsoft.com/office/drawing/2014/main" id="{4AD2226F-DD3E-E94B-8B0B-D3218B8BC2E5}"/>
                </a:ext>
              </a:extLst>
            </p:cNvPr>
            <p:cNvSpPr txBox="1"/>
            <p:nvPr/>
          </p:nvSpPr>
          <p:spPr bwMode="auto">
            <a:xfrm>
              <a:off x="7734794"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sp>
          <p:nvSpPr>
            <p:cNvPr id="202" name="TextBox 201">
              <a:extLst>
                <a:ext uri="{FF2B5EF4-FFF2-40B4-BE49-F238E27FC236}">
                  <a16:creationId xmlns:a16="http://schemas.microsoft.com/office/drawing/2014/main" id="{38A6878E-3EA7-8F46-AD50-2EA37B12FAB6}"/>
                </a:ext>
              </a:extLst>
            </p:cNvPr>
            <p:cNvSpPr txBox="1"/>
            <p:nvPr/>
          </p:nvSpPr>
          <p:spPr bwMode="auto">
            <a:xfrm>
              <a:off x="7792681" y="4917216"/>
              <a:ext cx="25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Poppins" pitchFamily="2" charset="77"/>
                  <a:cs typeface="Poppins" pitchFamily="2" charset="77"/>
                </a:rPr>
                <a:t>+</a:t>
              </a:r>
            </a:p>
          </p:txBody>
        </p:sp>
      </p:grpSp>
      <p:grpSp>
        <p:nvGrpSpPr>
          <p:cNvPr id="139" name="Group 138">
            <a:extLst>
              <a:ext uri="{FF2B5EF4-FFF2-40B4-BE49-F238E27FC236}">
                <a16:creationId xmlns:a16="http://schemas.microsoft.com/office/drawing/2014/main" id="{0154712F-EAF0-D9FE-3593-F18811DF0582}"/>
              </a:ext>
            </a:extLst>
          </p:cNvPr>
          <p:cNvGrpSpPr/>
          <p:nvPr/>
        </p:nvGrpSpPr>
        <p:grpSpPr>
          <a:xfrm>
            <a:off x="4109257" y="3986796"/>
            <a:ext cx="4447309" cy="1709930"/>
            <a:chOff x="4109257" y="3986796"/>
            <a:chExt cx="4447309" cy="1709930"/>
          </a:xfrm>
        </p:grpSpPr>
        <p:cxnSp>
          <p:nvCxnSpPr>
            <p:cNvPr id="55" name="Straight Connector 54">
              <a:extLst>
                <a:ext uri="{FF2B5EF4-FFF2-40B4-BE49-F238E27FC236}">
                  <a16:creationId xmlns:a16="http://schemas.microsoft.com/office/drawing/2014/main" id="{9D2132DB-CE07-6D4D-BAF1-74CF2F61E778}"/>
                </a:ext>
              </a:extLst>
            </p:cNvPr>
            <p:cNvCxnSpPr>
              <a:cxnSpLocks/>
            </p:cNvCxnSpPr>
            <p:nvPr/>
          </p:nvCxnSpPr>
          <p:spPr bwMode="auto">
            <a:xfrm>
              <a:off x="4167446" y="5632718"/>
              <a:ext cx="4389120" cy="0"/>
            </a:xfrm>
            <a:prstGeom prst="line">
              <a:avLst/>
            </a:prstGeom>
            <a:noFill/>
            <a:ln w="12700" cap="flat" cmpd="sng" algn="ctr">
              <a:solidFill>
                <a:schemeClr val="tx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9802B31-B5BE-7C44-91FB-AC1F11284C33}"/>
                </a:ext>
              </a:extLst>
            </p:cNvPr>
            <p:cNvCxnSpPr>
              <a:cxnSpLocks/>
            </p:cNvCxnSpPr>
            <p:nvPr/>
          </p:nvCxnSpPr>
          <p:spPr bwMode="auto">
            <a:xfrm flipH="1">
              <a:off x="4109257" y="3999268"/>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3A97830-CDEF-984A-921D-2D1B2DEDBDA7}"/>
                </a:ext>
              </a:extLst>
            </p:cNvPr>
            <p:cNvCxnSpPr>
              <a:cxnSpLocks/>
            </p:cNvCxnSpPr>
            <p:nvPr/>
          </p:nvCxnSpPr>
          <p:spPr bwMode="auto">
            <a:xfrm flipH="1">
              <a:off x="4109257" y="4407631"/>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6860C77-2057-F54D-B44A-8D2B891B1483}"/>
                </a:ext>
              </a:extLst>
            </p:cNvPr>
            <p:cNvCxnSpPr>
              <a:cxnSpLocks/>
            </p:cNvCxnSpPr>
            <p:nvPr/>
          </p:nvCxnSpPr>
          <p:spPr bwMode="auto">
            <a:xfrm flipH="1">
              <a:off x="4109257" y="4815994"/>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DBA7E4B-5956-224D-84E2-51CDCDE25043}"/>
                </a:ext>
              </a:extLst>
            </p:cNvPr>
            <p:cNvCxnSpPr>
              <a:cxnSpLocks/>
            </p:cNvCxnSpPr>
            <p:nvPr/>
          </p:nvCxnSpPr>
          <p:spPr bwMode="auto">
            <a:xfrm flipH="1">
              <a:off x="4109257" y="5224357"/>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71269BB-24E2-CF45-9AA8-5248A99F120E}"/>
                </a:ext>
              </a:extLst>
            </p:cNvPr>
            <p:cNvCxnSpPr>
              <a:cxnSpLocks/>
            </p:cNvCxnSpPr>
            <p:nvPr/>
          </p:nvCxnSpPr>
          <p:spPr bwMode="auto">
            <a:xfrm flipH="1">
              <a:off x="4109257" y="5632718"/>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2231FFF-23F3-4C45-8F27-D4E55E027E9A}"/>
                </a:ext>
              </a:extLst>
            </p:cNvPr>
            <p:cNvCxnSpPr>
              <a:cxnSpLocks/>
            </p:cNvCxnSpPr>
            <p:nvPr/>
          </p:nvCxnSpPr>
          <p:spPr bwMode="auto">
            <a:xfrm>
              <a:off x="4175759" y="563271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EA1E47C-8C18-E245-B38D-CC5C5D84B2E8}"/>
                </a:ext>
              </a:extLst>
            </p:cNvPr>
            <p:cNvCxnSpPr>
              <a:cxnSpLocks/>
            </p:cNvCxnSpPr>
            <p:nvPr/>
          </p:nvCxnSpPr>
          <p:spPr bwMode="auto">
            <a:xfrm>
              <a:off x="4904508" y="563271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53DC470-13A3-0A4A-917C-93D0D479E8AA}"/>
                </a:ext>
              </a:extLst>
            </p:cNvPr>
            <p:cNvCxnSpPr>
              <a:cxnSpLocks/>
            </p:cNvCxnSpPr>
            <p:nvPr/>
          </p:nvCxnSpPr>
          <p:spPr bwMode="auto">
            <a:xfrm>
              <a:off x="5633257" y="563271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2EA22C6-A5CD-2B41-A6D0-0ED0AAB0D75B}"/>
                </a:ext>
              </a:extLst>
            </p:cNvPr>
            <p:cNvCxnSpPr>
              <a:cxnSpLocks/>
            </p:cNvCxnSpPr>
            <p:nvPr/>
          </p:nvCxnSpPr>
          <p:spPr bwMode="auto">
            <a:xfrm>
              <a:off x="6362006" y="563271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0C704CF-D73C-CF4C-AA5C-D34AE1A8621B}"/>
                </a:ext>
              </a:extLst>
            </p:cNvPr>
            <p:cNvCxnSpPr>
              <a:cxnSpLocks/>
            </p:cNvCxnSpPr>
            <p:nvPr/>
          </p:nvCxnSpPr>
          <p:spPr bwMode="auto">
            <a:xfrm>
              <a:off x="7090755" y="563271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9CB5C42-F626-9B49-B56B-3666236D29BD}"/>
                </a:ext>
              </a:extLst>
            </p:cNvPr>
            <p:cNvCxnSpPr>
              <a:cxnSpLocks/>
            </p:cNvCxnSpPr>
            <p:nvPr/>
          </p:nvCxnSpPr>
          <p:spPr bwMode="auto">
            <a:xfrm>
              <a:off x="7819504" y="563271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7257E61-B1E7-6F46-A731-2802127A302C}"/>
                </a:ext>
              </a:extLst>
            </p:cNvPr>
            <p:cNvCxnSpPr>
              <a:cxnSpLocks/>
            </p:cNvCxnSpPr>
            <p:nvPr/>
          </p:nvCxnSpPr>
          <p:spPr bwMode="auto">
            <a:xfrm>
              <a:off x="8548253" y="5632718"/>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EC60981-09CD-BA45-9364-F9C5ED585C0F}"/>
                </a:ext>
              </a:extLst>
            </p:cNvPr>
            <p:cNvCxnSpPr>
              <a:cxnSpLocks/>
            </p:cNvCxnSpPr>
            <p:nvPr/>
          </p:nvCxnSpPr>
          <p:spPr bwMode="auto">
            <a:xfrm flipV="1">
              <a:off x="4175759" y="3986796"/>
              <a:ext cx="0" cy="1645922"/>
            </a:xfrm>
            <a:prstGeom prst="line">
              <a:avLst/>
            </a:prstGeom>
            <a:noFill/>
            <a:ln w="12700" cap="flat" cmpd="sng" algn="ctr">
              <a:solidFill>
                <a:schemeClr val="tx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7A325833-132D-EB8F-FC93-AC08F216E72A}"/>
              </a:ext>
            </a:extLst>
          </p:cNvPr>
          <p:cNvGrpSpPr/>
          <p:nvPr/>
        </p:nvGrpSpPr>
        <p:grpSpPr>
          <a:xfrm>
            <a:off x="4114800" y="1638636"/>
            <a:ext cx="4447309" cy="1709930"/>
            <a:chOff x="4114800" y="1511429"/>
            <a:chExt cx="4447309" cy="1709930"/>
          </a:xfrm>
        </p:grpSpPr>
        <p:cxnSp>
          <p:nvCxnSpPr>
            <p:cNvPr id="19" name="Straight Connector 18">
              <a:extLst>
                <a:ext uri="{FF2B5EF4-FFF2-40B4-BE49-F238E27FC236}">
                  <a16:creationId xmlns:a16="http://schemas.microsoft.com/office/drawing/2014/main" id="{5EC80892-210F-1A43-88F2-DE7E1B278DFF}"/>
                </a:ext>
              </a:extLst>
            </p:cNvPr>
            <p:cNvCxnSpPr>
              <a:cxnSpLocks/>
            </p:cNvCxnSpPr>
            <p:nvPr/>
          </p:nvCxnSpPr>
          <p:spPr bwMode="auto">
            <a:xfrm>
              <a:off x="4172989" y="3157351"/>
              <a:ext cx="4389120" cy="0"/>
            </a:xfrm>
            <a:prstGeom prst="line">
              <a:avLst/>
            </a:prstGeom>
            <a:noFill/>
            <a:ln w="1270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905D2C0-2448-5742-84CF-76543956615E}"/>
                </a:ext>
              </a:extLst>
            </p:cNvPr>
            <p:cNvCxnSpPr>
              <a:cxnSpLocks/>
            </p:cNvCxnSpPr>
            <p:nvPr/>
          </p:nvCxnSpPr>
          <p:spPr bwMode="auto">
            <a:xfrm flipH="1">
              <a:off x="4114800" y="1523901"/>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6BB637C-E419-AE42-823A-85416B7CA70C}"/>
                </a:ext>
              </a:extLst>
            </p:cNvPr>
            <p:cNvCxnSpPr>
              <a:cxnSpLocks/>
            </p:cNvCxnSpPr>
            <p:nvPr/>
          </p:nvCxnSpPr>
          <p:spPr bwMode="auto">
            <a:xfrm flipH="1">
              <a:off x="4114800" y="1932264"/>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9D94C13-83D7-1441-ABD2-9869354335C3}"/>
                </a:ext>
              </a:extLst>
            </p:cNvPr>
            <p:cNvCxnSpPr>
              <a:cxnSpLocks/>
            </p:cNvCxnSpPr>
            <p:nvPr/>
          </p:nvCxnSpPr>
          <p:spPr bwMode="auto">
            <a:xfrm flipH="1">
              <a:off x="4114800" y="2340627"/>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F34CD85-9A7D-A04F-8AD6-12AB479B89D9}"/>
                </a:ext>
              </a:extLst>
            </p:cNvPr>
            <p:cNvCxnSpPr>
              <a:cxnSpLocks/>
            </p:cNvCxnSpPr>
            <p:nvPr/>
          </p:nvCxnSpPr>
          <p:spPr bwMode="auto">
            <a:xfrm flipH="1">
              <a:off x="4114800" y="2748990"/>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3FAFB89-79D6-E14C-99C8-990B1DAB2FC7}"/>
                </a:ext>
              </a:extLst>
            </p:cNvPr>
            <p:cNvCxnSpPr>
              <a:cxnSpLocks/>
            </p:cNvCxnSpPr>
            <p:nvPr/>
          </p:nvCxnSpPr>
          <p:spPr bwMode="auto">
            <a:xfrm flipH="1">
              <a:off x="4114800" y="3157351"/>
              <a:ext cx="66502" cy="0"/>
            </a:xfrm>
            <a:prstGeom prst="line">
              <a:avLst/>
            </a:prstGeom>
            <a:noFill/>
            <a:ln w="12700"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870203C-3F57-104E-B827-66D6D221B076}"/>
                </a:ext>
              </a:extLst>
            </p:cNvPr>
            <p:cNvCxnSpPr>
              <a:cxnSpLocks/>
            </p:cNvCxnSpPr>
            <p:nvPr/>
          </p:nvCxnSpPr>
          <p:spPr bwMode="auto">
            <a:xfrm>
              <a:off x="4181302" y="3157351"/>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4F78B66-5439-FC41-AD9A-3E66B3F0F1DF}"/>
                </a:ext>
              </a:extLst>
            </p:cNvPr>
            <p:cNvCxnSpPr>
              <a:cxnSpLocks/>
            </p:cNvCxnSpPr>
            <p:nvPr/>
          </p:nvCxnSpPr>
          <p:spPr bwMode="auto">
            <a:xfrm>
              <a:off x="4910051" y="3157351"/>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E41EDD0-89CC-B647-BDBE-160EBC789DF2}"/>
                </a:ext>
              </a:extLst>
            </p:cNvPr>
            <p:cNvCxnSpPr>
              <a:cxnSpLocks/>
            </p:cNvCxnSpPr>
            <p:nvPr/>
          </p:nvCxnSpPr>
          <p:spPr bwMode="auto">
            <a:xfrm>
              <a:off x="5638800" y="3157351"/>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C9C43C6-4683-014B-AE2A-6CA6B537CCCF}"/>
                </a:ext>
              </a:extLst>
            </p:cNvPr>
            <p:cNvCxnSpPr>
              <a:cxnSpLocks/>
            </p:cNvCxnSpPr>
            <p:nvPr/>
          </p:nvCxnSpPr>
          <p:spPr bwMode="auto">
            <a:xfrm>
              <a:off x="6367549" y="3157351"/>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3EB091D-0421-B141-9E77-7508B89A7682}"/>
                </a:ext>
              </a:extLst>
            </p:cNvPr>
            <p:cNvCxnSpPr>
              <a:cxnSpLocks/>
            </p:cNvCxnSpPr>
            <p:nvPr/>
          </p:nvCxnSpPr>
          <p:spPr bwMode="auto">
            <a:xfrm>
              <a:off x="7096298" y="3157351"/>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5759B91-E221-5A4E-97F4-C843F0657353}"/>
                </a:ext>
              </a:extLst>
            </p:cNvPr>
            <p:cNvCxnSpPr>
              <a:cxnSpLocks/>
            </p:cNvCxnSpPr>
            <p:nvPr/>
          </p:nvCxnSpPr>
          <p:spPr bwMode="auto">
            <a:xfrm>
              <a:off x="7825047" y="3157351"/>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CC1FF06-2706-C64D-B296-75E3838C0E7E}"/>
                </a:ext>
              </a:extLst>
            </p:cNvPr>
            <p:cNvCxnSpPr>
              <a:cxnSpLocks/>
            </p:cNvCxnSpPr>
            <p:nvPr/>
          </p:nvCxnSpPr>
          <p:spPr bwMode="auto">
            <a:xfrm>
              <a:off x="8553796" y="3157351"/>
              <a:ext cx="0" cy="64008"/>
            </a:xfrm>
            <a:prstGeom prst="line">
              <a:avLst/>
            </a:prstGeom>
            <a:noFill/>
            <a:ln w="12700"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6755D56-E9EF-F947-86E0-222E9F207132}"/>
                </a:ext>
              </a:extLst>
            </p:cNvPr>
            <p:cNvCxnSpPr>
              <a:cxnSpLocks/>
            </p:cNvCxnSpPr>
            <p:nvPr/>
          </p:nvCxnSpPr>
          <p:spPr bwMode="auto">
            <a:xfrm flipV="1">
              <a:off x="4181302" y="1511429"/>
              <a:ext cx="0" cy="1645922"/>
            </a:xfrm>
            <a:prstGeom prst="line">
              <a:avLst/>
            </a:prstGeom>
            <a:noFill/>
            <a:ln w="12700"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951483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1D505C-D279-DB40-A05C-BF2C9B03ADA4}"/>
              </a:ext>
            </a:extLst>
          </p:cNvPr>
          <p:cNvSpPr>
            <a:spLocks noGrp="1"/>
          </p:cNvSpPr>
          <p:nvPr>
            <p:ph type="title"/>
          </p:nvPr>
        </p:nvSpPr>
        <p:spPr>
          <a:xfrm>
            <a:off x="231078" y="531006"/>
            <a:ext cx="11740260" cy="502445"/>
          </a:xfrm>
        </p:spPr>
        <p:txBody>
          <a:bodyPr/>
          <a:lstStyle/>
          <a:p>
            <a:r>
              <a:rPr lang="en-US" dirty="0"/>
              <a:t>POLARIX: </a:t>
            </a:r>
            <a:r>
              <a:rPr lang="en-US" dirty="0" err="1"/>
              <a:t>Polatuzumab</a:t>
            </a:r>
            <a:r>
              <a:rPr lang="en-US" dirty="0"/>
              <a:t> Vedotin + R-CHP vs R-CHOP in </a:t>
            </a:r>
            <a:br>
              <a:rPr lang="en-US" dirty="0"/>
            </a:br>
            <a:r>
              <a:rPr lang="en-US" dirty="0"/>
              <a:t>Previously Untreated DLBCL</a:t>
            </a:r>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231078" y="1335023"/>
            <a:ext cx="11740260" cy="4754880"/>
          </a:xfrm>
        </p:spPr>
        <p:txBody>
          <a:bodyPr/>
          <a:lstStyle/>
          <a:p>
            <a:pPr>
              <a:lnSpc>
                <a:spcPct val="100000"/>
              </a:lnSpc>
              <a:spcAft>
                <a:spcPts val="0"/>
              </a:spcAft>
            </a:pPr>
            <a:r>
              <a:rPr lang="en-US" sz="2000" dirty="0"/>
              <a:t>Multicenter, double-blind, placebo-controlled phase III trial</a:t>
            </a:r>
          </a:p>
          <a:p>
            <a:pPr lvl="2">
              <a:lnSpc>
                <a:spcPct val="100000"/>
              </a:lnSpc>
            </a:pPr>
            <a:r>
              <a:rPr lang="en-US" sz="2000" dirty="0" err="1"/>
              <a:t>Polatuzumab</a:t>
            </a:r>
            <a:r>
              <a:rPr lang="en-US" sz="2000" dirty="0"/>
              <a:t> vedotin: antibody-drug conjugate targeting CD79b protein on </a:t>
            </a:r>
            <a:br>
              <a:rPr lang="en-US" sz="2000" dirty="0"/>
            </a:br>
            <a:r>
              <a:rPr lang="en-US" sz="2000" dirty="0"/>
              <a:t>B-cells</a:t>
            </a:r>
            <a:br>
              <a:rPr lang="en-US" sz="2000" dirty="0"/>
            </a:br>
            <a:br>
              <a:rPr lang="en-US" sz="2000" dirty="0"/>
            </a:br>
            <a:br>
              <a:rPr lang="en-US" sz="2000" dirty="0"/>
            </a:br>
            <a:endParaRPr lang="en-US" sz="2000" dirty="0"/>
          </a:p>
          <a:p>
            <a:pPr>
              <a:lnSpc>
                <a:spcPct val="100000"/>
              </a:lnSpc>
              <a:spcAft>
                <a:spcPts val="0"/>
              </a:spcAft>
            </a:pPr>
            <a:endParaRPr lang="en-US" sz="2000" dirty="0"/>
          </a:p>
          <a:p>
            <a:pPr>
              <a:lnSpc>
                <a:spcPct val="100000"/>
              </a:lnSpc>
              <a:spcAft>
                <a:spcPts val="0"/>
              </a:spcAft>
            </a:pPr>
            <a:endParaRPr lang="en-US" sz="2000" dirty="0"/>
          </a:p>
          <a:p>
            <a:pPr marL="0" indent="0">
              <a:lnSpc>
                <a:spcPct val="100000"/>
              </a:lnSpc>
              <a:spcAft>
                <a:spcPts val="0"/>
              </a:spcAft>
              <a:buNone/>
            </a:pPr>
            <a:endParaRPr lang="en-US" sz="2000" dirty="0"/>
          </a:p>
          <a:p>
            <a:pPr>
              <a:lnSpc>
                <a:spcPct val="100000"/>
              </a:lnSpc>
              <a:spcAft>
                <a:spcPts val="0"/>
              </a:spcAft>
            </a:pPr>
            <a:endParaRPr lang="en-US" sz="2000" b="1" dirty="0"/>
          </a:p>
          <a:p>
            <a:pPr>
              <a:lnSpc>
                <a:spcPct val="100000"/>
              </a:lnSpc>
              <a:spcAft>
                <a:spcPts val="0"/>
              </a:spcAft>
            </a:pPr>
            <a:r>
              <a:rPr lang="en-US" sz="2000" b="1" dirty="0"/>
              <a:t>Primary endpoint: </a:t>
            </a:r>
            <a:r>
              <a:rPr lang="en-US" sz="2000" dirty="0"/>
              <a:t>investigator-assessed PFS</a:t>
            </a:r>
          </a:p>
          <a:p>
            <a:pPr>
              <a:lnSpc>
                <a:spcPct val="100000"/>
              </a:lnSpc>
              <a:spcAft>
                <a:spcPts val="0"/>
              </a:spcAft>
            </a:pPr>
            <a:r>
              <a:rPr lang="en-US" sz="2000" b="1" dirty="0"/>
              <a:t>Secondary endpoints: </a:t>
            </a:r>
            <a:r>
              <a:rPr lang="en-US" sz="2000" dirty="0"/>
              <a:t>EFS, CRR at end of treatment, DFS, OS, safety</a:t>
            </a:r>
          </a:p>
          <a:p>
            <a:pPr>
              <a:lnSpc>
                <a:spcPct val="100000"/>
              </a:lnSpc>
              <a:spcAft>
                <a:spcPts val="0"/>
              </a:spcAft>
            </a:pPr>
            <a:endParaRPr lang="en-US" sz="2000" dirty="0"/>
          </a:p>
        </p:txBody>
      </p:sp>
      <p:sp>
        <p:nvSpPr>
          <p:cNvPr id="19" name="Content Placeholder 18">
            <a:extLst>
              <a:ext uri="{FF2B5EF4-FFF2-40B4-BE49-F238E27FC236}">
                <a16:creationId xmlns:a16="http://schemas.microsoft.com/office/drawing/2014/main" id="{54AE24BD-F9B6-2F11-4BAA-0DD268A89438}"/>
              </a:ext>
            </a:extLst>
          </p:cNvPr>
          <p:cNvSpPr>
            <a:spLocks noGrp="1"/>
          </p:cNvSpPr>
          <p:nvPr>
            <p:ph sz="quarter" idx="10"/>
          </p:nvPr>
        </p:nvSpPr>
        <p:spPr>
          <a:xfrm>
            <a:off x="1712199" y="6302375"/>
            <a:ext cx="7812290" cy="327025"/>
          </a:xfrm>
        </p:spPr>
        <p:txBody>
          <a:bodyPr/>
          <a:lstStyle/>
          <a:p>
            <a:r>
              <a:rPr lang="en-US" altLang="en-US" dirty="0"/>
              <a:t>Tilly. ASH 2021. </a:t>
            </a:r>
            <a:r>
              <a:rPr lang="en-US" altLang="en-US" dirty="0" err="1"/>
              <a:t>Abstr</a:t>
            </a:r>
            <a:r>
              <a:rPr lang="en-US" altLang="en-US" dirty="0"/>
              <a:t> LBA1. Tilly. NEJM. 2022;386:351.</a:t>
            </a:r>
          </a:p>
        </p:txBody>
      </p:sp>
      <p:sp>
        <p:nvSpPr>
          <p:cNvPr id="12" name="Text Box 45">
            <a:extLst>
              <a:ext uri="{FF2B5EF4-FFF2-40B4-BE49-F238E27FC236}">
                <a16:creationId xmlns:a16="http://schemas.microsoft.com/office/drawing/2014/main" id="{6BD08983-9761-124B-9E6B-09D2163323A1}"/>
              </a:ext>
            </a:extLst>
          </p:cNvPr>
          <p:cNvSpPr txBox="1">
            <a:spLocks noChangeArrowheads="1"/>
          </p:cNvSpPr>
          <p:nvPr/>
        </p:nvSpPr>
        <p:spPr bwMode="auto">
          <a:xfrm>
            <a:off x="521503" y="2915591"/>
            <a:ext cx="237451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Patients aged 18-80 yr with previously untreated DLBCL; </a:t>
            </a:r>
            <a:br>
              <a:rPr kumimoji="0" lang="en-GB" alt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br>
            <a:r>
              <a:rPr kumimoji="0" lang="en-GB" alt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IPI 2-5;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(N = 879)</a:t>
            </a:r>
            <a:endParaRPr kumimoji="0" lang="en-US" altLang="en-US"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3" name="Rectangle 46">
            <a:extLst>
              <a:ext uri="{FF2B5EF4-FFF2-40B4-BE49-F238E27FC236}">
                <a16:creationId xmlns:a16="http://schemas.microsoft.com/office/drawing/2014/main" id="{6F685922-500D-4441-8F66-7944CE1CB0C5}"/>
              </a:ext>
            </a:extLst>
          </p:cNvPr>
          <p:cNvSpPr>
            <a:spLocks noChangeArrowheads="1"/>
          </p:cNvSpPr>
          <p:nvPr/>
        </p:nvSpPr>
        <p:spPr bwMode="auto">
          <a:xfrm>
            <a:off x="7843162" y="2341991"/>
            <a:ext cx="21023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Poppins" pitchFamily="2" charset="77"/>
                <a:cs typeface="Poppins" pitchFamily="2" charset="77"/>
              </a:rPr>
              <a:t>Cycles 7 and 8</a:t>
            </a:r>
          </a:p>
        </p:txBody>
      </p:sp>
      <p:sp>
        <p:nvSpPr>
          <p:cNvPr id="14" name="Rectangle 49">
            <a:extLst>
              <a:ext uri="{FF2B5EF4-FFF2-40B4-BE49-F238E27FC236}">
                <a16:creationId xmlns:a16="http://schemas.microsoft.com/office/drawing/2014/main" id="{3999D601-DBCC-F14C-A767-7E772723123D}"/>
              </a:ext>
            </a:extLst>
          </p:cNvPr>
          <p:cNvSpPr>
            <a:spLocks noChangeArrowheads="1"/>
          </p:cNvSpPr>
          <p:nvPr/>
        </p:nvSpPr>
        <p:spPr bwMode="auto">
          <a:xfrm>
            <a:off x="3701956" y="2649787"/>
            <a:ext cx="3790950" cy="90353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err="1">
                <a:ln>
                  <a:noFill/>
                </a:ln>
                <a:solidFill>
                  <a:schemeClr val="bg2"/>
                </a:solidFill>
                <a:effectLst/>
                <a:uLnTx/>
                <a:uFillTx/>
                <a:latin typeface="Poppins" pitchFamily="2" charset="77"/>
                <a:cs typeface="Poppins" pitchFamily="2" charset="77"/>
              </a:rPr>
              <a:t>Polatuzumab</a:t>
            </a:r>
            <a:r>
              <a:rPr kumimoji="0" lang="en-US" altLang="en-US" sz="1400" b="1" i="0" u="none" strike="noStrike" kern="1200" cap="none" spc="0" normalizeH="0" baseline="0" noProof="0" dirty="0">
                <a:ln>
                  <a:noFill/>
                </a:ln>
                <a:solidFill>
                  <a:schemeClr val="bg2"/>
                </a:solidFill>
                <a:effectLst/>
                <a:uLnTx/>
                <a:uFillTx/>
                <a:latin typeface="Poppins" pitchFamily="2" charset="77"/>
                <a:cs typeface="Poppins" pitchFamily="2" charset="77"/>
              </a:rPr>
              <a:t> Vedotin </a:t>
            </a:r>
            <a:r>
              <a:rPr kumimoji="0" lang="en-US" altLang="en-US" sz="1400" b="0" i="0" u="none" strike="noStrike" kern="1200" cap="none" spc="0" normalizeH="0" baseline="0" noProof="0" dirty="0">
                <a:ln>
                  <a:noFill/>
                </a:ln>
                <a:solidFill>
                  <a:schemeClr val="bg2"/>
                </a:solidFill>
                <a:effectLst/>
                <a:uLnTx/>
                <a:uFillTx/>
                <a:latin typeface="Poppins" pitchFamily="2" charset="77"/>
                <a:cs typeface="Poppins" pitchFamily="2" charset="77"/>
              </a:rPr>
              <a:t>1.8 mg/kg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2"/>
                </a:solidFill>
                <a:effectLst/>
                <a:uLnTx/>
                <a:uFillTx/>
                <a:latin typeface="Poppins" pitchFamily="2" charset="77"/>
                <a:cs typeface="Poppins" pitchFamily="2" charset="77"/>
              </a:rPr>
              <a:t>+ </a:t>
            </a:r>
            <a:r>
              <a:rPr kumimoji="0" lang="en-US" altLang="en-US" sz="1400" b="1" i="0" u="none" strike="noStrike" kern="1200" cap="none" spc="0" normalizeH="0" baseline="0" noProof="0" dirty="0">
                <a:ln>
                  <a:noFill/>
                </a:ln>
                <a:solidFill>
                  <a:schemeClr val="bg2"/>
                </a:solidFill>
                <a:effectLst/>
                <a:uLnTx/>
                <a:uFillTx/>
                <a:latin typeface="Poppins" pitchFamily="2" charset="77"/>
                <a:cs typeface="Poppins" pitchFamily="2" charset="77"/>
              </a:rPr>
              <a:t>R-CHP</a:t>
            </a:r>
            <a:r>
              <a:rPr kumimoji="0" lang="en-US" altLang="en-US" sz="1400" b="0" i="0" u="none" strike="noStrike" kern="1200" cap="none" spc="0" normalizeH="0" baseline="0" noProof="0" dirty="0">
                <a:ln>
                  <a:noFill/>
                </a:ln>
                <a:solidFill>
                  <a:schemeClr val="bg2"/>
                </a:solidFill>
                <a:effectLst/>
                <a:uLnTx/>
                <a:uFillTx/>
                <a:latin typeface="Poppins" pitchFamily="2" charset="77"/>
                <a:cs typeface="Poppins" pitchFamily="2" charset="77"/>
              </a:rPr>
              <a:t> + </a:t>
            </a:r>
            <a:r>
              <a:rPr kumimoji="0" lang="en-US" altLang="en-US" sz="1400" b="1" i="0" u="none" strike="noStrike" kern="1200" cap="none" spc="0" normalizeH="0" baseline="0" noProof="0" dirty="0">
                <a:ln>
                  <a:noFill/>
                </a:ln>
                <a:solidFill>
                  <a:schemeClr val="bg2"/>
                </a:solidFill>
                <a:effectLst/>
                <a:uLnTx/>
                <a:uFillTx/>
                <a:latin typeface="Poppins" pitchFamily="2" charset="77"/>
                <a:cs typeface="Poppins" pitchFamily="2" charset="77"/>
              </a:rPr>
              <a:t>Vincristine 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2"/>
                </a:solidFill>
                <a:effectLst/>
                <a:uLnTx/>
                <a:uFillTx/>
                <a:latin typeface="Poppins" pitchFamily="2" charset="77"/>
                <a:cs typeface="Poppins" pitchFamily="2" charset="77"/>
              </a:rPr>
              <a:t>(n = 440)</a:t>
            </a:r>
          </a:p>
        </p:txBody>
      </p:sp>
      <p:sp>
        <p:nvSpPr>
          <p:cNvPr id="15" name="Rectangle 50">
            <a:extLst>
              <a:ext uri="{FF2B5EF4-FFF2-40B4-BE49-F238E27FC236}">
                <a16:creationId xmlns:a16="http://schemas.microsoft.com/office/drawing/2014/main" id="{324ACA25-EABC-2943-8224-B73164E6C567}"/>
              </a:ext>
            </a:extLst>
          </p:cNvPr>
          <p:cNvSpPr>
            <a:spLocks noChangeArrowheads="1"/>
          </p:cNvSpPr>
          <p:nvPr/>
        </p:nvSpPr>
        <p:spPr bwMode="auto">
          <a:xfrm>
            <a:off x="3701956" y="3631544"/>
            <a:ext cx="3790950" cy="903535"/>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chemeClr val="bg2"/>
                </a:solidFill>
                <a:effectLst/>
                <a:uLnTx/>
                <a:uFillTx/>
                <a:latin typeface="Poppins" pitchFamily="2" charset="77"/>
                <a:cs typeface="Poppins" pitchFamily="2" charset="77"/>
              </a:rPr>
              <a:t>R-CHOP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2"/>
                </a:solidFill>
                <a:effectLst/>
                <a:uLnTx/>
                <a:uFillTx/>
                <a:latin typeface="Poppins" pitchFamily="2" charset="77"/>
                <a:cs typeface="Poppins" pitchFamily="2" charset="77"/>
              </a:rPr>
              <a:t>+ </a:t>
            </a:r>
            <a:r>
              <a:rPr kumimoji="0" lang="en-US" altLang="en-US" sz="1400" b="1" i="0" u="none" strike="noStrike" kern="1200" cap="none" spc="0" normalizeH="0" baseline="0" noProof="0" dirty="0" err="1">
                <a:ln>
                  <a:noFill/>
                </a:ln>
                <a:solidFill>
                  <a:schemeClr val="bg2"/>
                </a:solidFill>
                <a:effectLst/>
                <a:uLnTx/>
                <a:uFillTx/>
                <a:latin typeface="Poppins" pitchFamily="2" charset="77"/>
                <a:cs typeface="Poppins" pitchFamily="2" charset="77"/>
              </a:rPr>
              <a:t>Polatuzumab</a:t>
            </a:r>
            <a:r>
              <a:rPr kumimoji="0" lang="en-US" altLang="en-US" sz="1400" b="1" i="0" u="none" strike="noStrike" kern="1200" cap="none" spc="0" normalizeH="0" baseline="0" noProof="0" dirty="0">
                <a:ln>
                  <a:noFill/>
                </a:ln>
                <a:solidFill>
                  <a:schemeClr val="bg2"/>
                </a:solidFill>
                <a:effectLst/>
                <a:uLnTx/>
                <a:uFillTx/>
                <a:latin typeface="Poppins" pitchFamily="2" charset="77"/>
                <a:cs typeface="Poppins" pitchFamily="2" charset="77"/>
              </a:rPr>
              <a:t> Vedotin 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2"/>
                </a:solidFill>
                <a:effectLst/>
                <a:uLnTx/>
                <a:uFillTx/>
                <a:latin typeface="Poppins" pitchFamily="2" charset="77"/>
                <a:cs typeface="Poppins" pitchFamily="2" charset="77"/>
              </a:rPr>
              <a:t>(n = 439)</a:t>
            </a:r>
          </a:p>
        </p:txBody>
      </p:sp>
      <p:sp>
        <p:nvSpPr>
          <p:cNvPr id="16" name="Line 52">
            <a:extLst>
              <a:ext uri="{FF2B5EF4-FFF2-40B4-BE49-F238E27FC236}">
                <a16:creationId xmlns:a16="http://schemas.microsoft.com/office/drawing/2014/main" id="{5FF68A6B-43A0-C442-8793-85ECE48C6BC9}"/>
              </a:ext>
            </a:extLst>
          </p:cNvPr>
          <p:cNvSpPr>
            <a:spLocks noChangeShapeType="1"/>
          </p:cNvSpPr>
          <p:nvPr/>
        </p:nvSpPr>
        <p:spPr bwMode="auto">
          <a:xfrm>
            <a:off x="7569930" y="3609543"/>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7" name="Line 53">
            <a:extLst>
              <a:ext uri="{FF2B5EF4-FFF2-40B4-BE49-F238E27FC236}">
                <a16:creationId xmlns:a16="http://schemas.microsoft.com/office/drawing/2014/main" id="{9A1E2125-4DE9-C547-8EEF-B83D41B240D9}"/>
              </a:ext>
            </a:extLst>
          </p:cNvPr>
          <p:cNvSpPr>
            <a:spLocks noChangeShapeType="1"/>
          </p:cNvSpPr>
          <p:nvPr/>
        </p:nvSpPr>
        <p:spPr bwMode="auto">
          <a:xfrm>
            <a:off x="2965356" y="3708969"/>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8" name="Line 54">
            <a:extLst>
              <a:ext uri="{FF2B5EF4-FFF2-40B4-BE49-F238E27FC236}">
                <a16:creationId xmlns:a16="http://schemas.microsoft.com/office/drawing/2014/main" id="{5194B57A-2155-E14D-B32C-534BD30E2048}"/>
              </a:ext>
            </a:extLst>
          </p:cNvPr>
          <p:cNvSpPr>
            <a:spLocks noChangeShapeType="1"/>
          </p:cNvSpPr>
          <p:nvPr/>
        </p:nvSpPr>
        <p:spPr bwMode="auto">
          <a:xfrm flipV="1">
            <a:off x="2965356" y="3060125"/>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1" name="Rectangle 49">
            <a:extLst>
              <a:ext uri="{FF2B5EF4-FFF2-40B4-BE49-F238E27FC236}">
                <a16:creationId xmlns:a16="http://schemas.microsoft.com/office/drawing/2014/main" id="{CA13F7EF-7869-4943-818A-C961AF32D592}"/>
              </a:ext>
            </a:extLst>
          </p:cNvPr>
          <p:cNvSpPr>
            <a:spLocks noChangeArrowheads="1"/>
          </p:cNvSpPr>
          <p:nvPr/>
        </p:nvSpPr>
        <p:spPr bwMode="auto">
          <a:xfrm>
            <a:off x="8135420" y="3226804"/>
            <a:ext cx="1517842" cy="70563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chemeClr val="bg2"/>
                </a:solidFill>
                <a:effectLst/>
                <a:uLnTx/>
                <a:uFillTx/>
                <a:latin typeface="Poppins" pitchFamily="2" charset="77"/>
                <a:cs typeface="Poppins" pitchFamily="2" charset="77"/>
              </a:rPr>
              <a:t>Rituximab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chemeClr val="bg2"/>
                </a:solidFill>
                <a:effectLst/>
                <a:uLnTx/>
                <a:uFillTx/>
                <a:latin typeface="Poppins" pitchFamily="2" charset="77"/>
                <a:cs typeface="Poppins" pitchFamily="2" charset="77"/>
              </a:rPr>
              <a:t>375 mg/m</a:t>
            </a:r>
            <a:r>
              <a:rPr kumimoji="0" lang="en-US" altLang="en-US" sz="1400" b="0" i="0" u="none" strike="noStrike" kern="1200" cap="none" spc="0" normalizeH="0" baseline="30000" noProof="0">
                <a:ln>
                  <a:noFill/>
                </a:ln>
                <a:solidFill>
                  <a:schemeClr val="bg2"/>
                </a:solidFill>
                <a:effectLst/>
                <a:uLnTx/>
                <a:uFillTx/>
                <a:latin typeface="Poppins" pitchFamily="2" charset="77"/>
                <a:cs typeface="Poppins" pitchFamily="2" charset="77"/>
              </a:rPr>
              <a:t>2</a:t>
            </a:r>
          </a:p>
        </p:txBody>
      </p:sp>
      <p:sp>
        <p:nvSpPr>
          <p:cNvPr id="22" name="Rectangle 46">
            <a:extLst>
              <a:ext uri="{FF2B5EF4-FFF2-40B4-BE49-F238E27FC236}">
                <a16:creationId xmlns:a16="http://schemas.microsoft.com/office/drawing/2014/main" id="{A575FC60-F4FD-4E42-A443-A43A2882A5BD}"/>
              </a:ext>
            </a:extLst>
          </p:cNvPr>
          <p:cNvSpPr>
            <a:spLocks noChangeArrowheads="1"/>
          </p:cNvSpPr>
          <p:nvPr/>
        </p:nvSpPr>
        <p:spPr bwMode="auto">
          <a:xfrm>
            <a:off x="3707673" y="2341991"/>
            <a:ext cx="3770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Poppins" pitchFamily="2" charset="77"/>
                <a:cs typeface="Poppins" pitchFamily="2" charset="77"/>
              </a:rPr>
              <a:t>Cycles 1-6 (21-Day Cycles)</a:t>
            </a:r>
          </a:p>
        </p:txBody>
      </p:sp>
      <p:sp>
        <p:nvSpPr>
          <p:cNvPr id="5" name="TextBox 4">
            <a:extLst>
              <a:ext uri="{FF2B5EF4-FFF2-40B4-BE49-F238E27FC236}">
                <a16:creationId xmlns:a16="http://schemas.microsoft.com/office/drawing/2014/main" id="{665108E6-00C9-5F47-8F5F-B12653AFEE2C}"/>
              </a:ext>
            </a:extLst>
          </p:cNvPr>
          <p:cNvSpPr txBox="1"/>
          <p:nvPr/>
        </p:nvSpPr>
        <p:spPr bwMode="auto">
          <a:xfrm>
            <a:off x="3701956" y="4587333"/>
            <a:ext cx="8171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R-CHOP: IV rituximab 375 mg/m</a:t>
            </a:r>
            <a:r>
              <a:rPr kumimoji="0" lang="en-US" sz="1400" b="0" i="0" u="none" strike="noStrike" kern="1200" cap="none" spc="0" normalizeH="0" baseline="30000" noProof="0" dirty="0">
                <a:ln>
                  <a:noFill/>
                </a:ln>
                <a:solidFill>
                  <a:srgbClr val="000000"/>
                </a:solidFill>
                <a:effectLst/>
                <a:uLnTx/>
                <a:uFillTx/>
                <a:latin typeface="Poppins" pitchFamily="2" charset="77"/>
                <a:cs typeface="Poppins" pitchFamily="2" charset="77"/>
              </a:rPr>
              <a:t>2</a:t>
            </a: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 cyclophosphamide 750 mg/m², doxorubicin 50 mg/m², and vincristine 1.4 mg/m² administered on Day 1 + oral prednisone 100 mg QD Days 1-5.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3" name="Chart 802">
            <a:extLst>
              <a:ext uri="{FF2B5EF4-FFF2-40B4-BE49-F238E27FC236}">
                <a16:creationId xmlns:a16="http://schemas.microsoft.com/office/drawing/2014/main" id="{623750B4-3D76-634F-A5F2-DE5A360D854A}"/>
              </a:ext>
            </a:extLst>
          </p:cNvPr>
          <p:cNvGraphicFramePr/>
          <p:nvPr>
            <p:extLst>
              <p:ext uri="{D42A27DB-BD31-4B8C-83A1-F6EECF244321}">
                <p14:modId xmlns:p14="http://schemas.microsoft.com/office/powerpoint/2010/main" val="1982079720"/>
              </p:ext>
            </p:extLst>
          </p:nvPr>
        </p:nvGraphicFramePr>
        <p:xfrm>
          <a:off x="7722482" y="2023950"/>
          <a:ext cx="3179004" cy="3989181"/>
        </p:xfrm>
        <a:graphic>
          <a:graphicData uri="http://schemas.openxmlformats.org/drawingml/2006/chart">
            <c:chart xmlns:c="http://schemas.openxmlformats.org/drawingml/2006/chart" xmlns:r="http://schemas.openxmlformats.org/officeDocument/2006/relationships" r:id="rId3"/>
          </a:graphicData>
        </a:graphic>
      </p:graphicFrame>
      <p:sp>
        <p:nvSpPr>
          <p:cNvPr id="894" name="Freeform: Shape 893">
            <a:extLst>
              <a:ext uri="{FF2B5EF4-FFF2-40B4-BE49-F238E27FC236}">
                <a16:creationId xmlns:a16="http://schemas.microsoft.com/office/drawing/2014/main" id="{DA0034B0-07B4-7C8D-5E7D-09081333B358}"/>
              </a:ext>
            </a:extLst>
          </p:cNvPr>
          <p:cNvSpPr/>
          <p:nvPr/>
        </p:nvSpPr>
        <p:spPr>
          <a:xfrm>
            <a:off x="862717" y="3896139"/>
            <a:ext cx="4480560" cy="421419"/>
          </a:xfrm>
          <a:custGeom>
            <a:avLst/>
            <a:gdLst>
              <a:gd name="csX0" fmla="*/ 0 w 4480560"/>
              <a:gd name="csY0" fmla="*/ 0 h 421419"/>
              <a:gd name="csX1" fmla="*/ 63610 w 4480560"/>
              <a:gd name="csY1" fmla="*/ 0 h 421419"/>
              <a:gd name="csX2" fmla="*/ 79513 w 4480560"/>
              <a:gd name="csY2" fmla="*/ 15903 h 421419"/>
              <a:gd name="csX3" fmla="*/ 155050 w 4480560"/>
              <a:gd name="csY3" fmla="*/ 15903 h 421419"/>
              <a:gd name="csX4" fmla="*/ 155050 w 4480560"/>
              <a:gd name="csY4" fmla="*/ 35781 h 421419"/>
              <a:gd name="csX5" fmla="*/ 266368 w 4480560"/>
              <a:gd name="csY5" fmla="*/ 35781 h 421419"/>
              <a:gd name="csX6" fmla="*/ 266368 w 4480560"/>
              <a:gd name="csY6" fmla="*/ 63610 h 421419"/>
              <a:gd name="csX7" fmla="*/ 409492 w 4480560"/>
              <a:gd name="csY7" fmla="*/ 63610 h 421419"/>
              <a:gd name="csX8" fmla="*/ 409492 w 4480560"/>
              <a:gd name="csY8" fmla="*/ 83488 h 421419"/>
              <a:gd name="csX9" fmla="*/ 492980 w 4480560"/>
              <a:gd name="csY9" fmla="*/ 83488 h 421419"/>
              <a:gd name="csX10" fmla="*/ 492980 w 4480560"/>
              <a:gd name="csY10" fmla="*/ 123245 h 421419"/>
              <a:gd name="csX11" fmla="*/ 644055 w 4480560"/>
              <a:gd name="csY11" fmla="*/ 123245 h 421419"/>
              <a:gd name="csX12" fmla="*/ 644055 w 4480560"/>
              <a:gd name="csY12" fmla="*/ 163002 h 421419"/>
              <a:gd name="csX13" fmla="*/ 751398 w 4480560"/>
              <a:gd name="csY13" fmla="*/ 163002 h 421419"/>
              <a:gd name="csX14" fmla="*/ 751398 w 4480560"/>
              <a:gd name="csY14" fmla="*/ 186855 h 421419"/>
              <a:gd name="csX15" fmla="*/ 1025718 w 4480560"/>
              <a:gd name="csY15" fmla="*/ 186855 h 421419"/>
              <a:gd name="csX16" fmla="*/ 1025718 w 4480560"/>
              <a:gd name="csY16" fmla="*/ 202758 h 421419"/>
              <a:gd name="csX17" fmla="*/ 1141012 w 4480560"/>
              <a:gd name="csY17" fmla="*/ 202758 h 421419"/>
              <a:gd name="csX18" fmla="*/ 1141012 w 4480560"/>
              <a:gd name="csY18" fmla="*/ 222636 h 421419"/>
              <a:gd name="csX19" fmla="*/ 1498820 w 4480560"/>
              <a:gd name="csY19" fmla="*/ 222636 h 421419"/>
              <a:gd name="csX20" fmla="*/ 1498820 w 4480560"/>
              <a:gd name="csY20" fmla="*/ 234563 h 421419"/>
              <a:gd name="csX21" fmla="*/ 1574358 w 4480560"/>
              <a:gd name="csY21" fmla="*/ 234563 h 421419"/>
              <a:gd name="csX22" fmla="*/ 1574358 w 4480560"/>
              <a:gd name="csY22" fmla="*/ 266368 h 421419"/>
              <a:gd name="csX23" fmla="*/ 1725433 w 4480560"/>
              <a:gd name="csY23" fmla="*/ 266368 h 421419"/>
              <a:gd name="csX24" fmla="*/ 1725433 w 4480560"/>
              <a:gd name="csY24" fmla="*/ 274320 h 421419"/>
              <a:gd name="csX25" fmla="*/ 1928191 w 4480560"/>
              <a:gd name="csY25" fmla="*/ 274320 h 421419"/>
              <a:gd name="csX26" fmla="*/ 1936142 w 4480560"/>
              <a:gd name="csY26" fmla="*/ 282271 h 421419"/>
              <a:gd name="csX27" fmla="*/ 2087217 w 4480560"/>
              <a:gd name="csY27" fmla="*/ 282271 h 421419"/>
              <a:gd name="csX28" fmla="*/ 2087217 w 4480560"/>
              <a:gd name="csY28" fmla="*/ 310101 h 421419"/>
              <a:gd name="csX29" fmla="*/ 2329732 w 4480560"/>
              <a:gd name="csY29" fmla="*/ 310101 h 421419"/>
              <a:gd name="csX30" fmla="*/ 2329732 w 4480560"/>
              <a:gd name="csY30" fmla="*/ 333955 h 421419"/>
              <a:gd name="csX31" fmla="*/ 3208351 w 4480560"/>
              <a:gd name="csY31" fmla="*/ 333955 h 421419"/>
              <a:gd name="csX32" fmla="*/ 3208351 w 4480560"/>
              <a:gd name="csY32" fmla="*/ 353833 h 421419"/>
              <a:gd name="csX33" fmla="*/ 3633746 w 4480560"/>
              <a:gd name="csY33" fmla="*/ 353833 h 421419"/>
              <a:gd name="csX34" fmla="*/ 3633746 w 4480560"/>
              <a:gd name="csY34" fmla="*/ 361784 h 421419"/>
              <a:gd name="csX35" fmla="*/ 3689405 w 4480560"/>
              <a:gd name="csY35" fmla="*/ 361784 h 421419"/>
              <a:gd name="csX36" fmla="*/ 3689405 w 4480560"/>
              <a:gd name="csY36" fmla="*/ 381662 h 421419"/>
              <a:gd name="csX37" fmla="*/ 3959749 w 4480560"/>
              <a:gd name="csY37" fmla="*/ 381662 h 421419"/>
              <a:gd name="csX38" fmla="*/ 3959749 w 4480560"/>
              <a:gd name="csY38" fmla="*/ 421419 h 421419"/>
              <a:gd name="csX39" fmla="*/ 4480560 w 4480560"/>
              <a:gd name="csY39" fmla="*/ 421419 h 4214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4480560" h="421419">
                <a:moveTo>
                  <a:pt x="0" y="0"/>
                </a:moveTo>
                <a:lnTo>
                  <a:pt x="63610" y="0"/>
                </a:lnTo>
                <a:lnTo>
                  <a:pt x="79513" y="15903"/>
                </a:lnTo>
                <a:lnTo>
                  <a:pt x="155050" y="15903"/>
                </a:lnTo>
                <a:lnTo>
                  <a:pt x="155050" y="35781"/>
                </a:lnTo>
                <a:lnTo>
                  <a:pt x="266368" y="35781"/>
                </a:lnTo>
                <a:lnTo>
                  <a:pt x="266368" y="63610"/>
                </a:lnTo>
                <a:lnTo>
                  <a:pt x="409492" y="63610"/>
                </a:lnTo>
                <a:lnTo>
                  <a:pt x="409492" y="83488"/>
                </a:lnTo>
                <a:lnTo>
                  <a:pt x="492980" y="83488"/>
                </a:lnTo>
                <a:lnTo>
                  <a:pt x="492980" y="123245"/>
                </a:lnTo>
                <a:lnTo>
                  <a:pt x="644055" y="123245"/>
                </a:lnTo>
                <a:lnTo>
                  <a:pt x="644055" y="163002"/>
                </a:lnTo>
                <a:lnTo>
                  <a:pt x="751398" y="163002"/>
                </a:lnTo>
                <a:lnTo>
                  <a:pt x="751398" y="186855"/>
                </a:lnTo>
                <a:lnTo>
                  <a:pt x="1025718" y="186855"/>
                </a:lnTo>
                <a:lnTo>
                  <a:pt x="1025718" y="202758"/>
                </a:lnTo>
                <a:lnTo>
                  <a:pt x="1141012" y="202758"/>
                </a:lnTo>
                <a:lnTo>
                  <a:pt x="1141012" y="222636"/>
                </a:lnTo>
                <a:lnTo>
                  <a:pt x="1498820" y="222636"/>
                </a:lnTo>
                <a:lnTo>
                  <a:pt x="1498820" y="234563"/>
                </a:lnTo>
                <a:lnTo>
                  <a:pt x="1574358" y="234563"/>
                </a:lnTo>
                <a:lnTo>
                  <a:pt x="1574358" y="266368"/>
                </a:lnTo>
                <a:lnTo>
                  <a:pt x="1725433" y="266368"/>
                </a:lnTo>
                <a:lnTo>
                  <a:pt x="1725433" y="274320"/>
                </a:lnTo>
                <a:lnTo>
                  <a:pt x="1928191" y="274320"/>
                </a:lnTo>
                <a:lnTo>
                  <a:pt x="1936142" y="282271"/>
                </a:lnTo>
                <a:lnTo>
                  <a:pt x="2087217" y="282271"/>
                </a:lnTo>
                <a:lnTo>
                  <a:pt x="2087217" y="310101"/>
                </a:lnTo>
                <a:lnTo>
                  <a:pt x="2329732" y="310101"/>
                </a:lnTo>
                <a:lnTo>
                  <a:pt x="2329732" y="333955"/>
                </a:lnTo>
                <a:lnTo>
                  <a:pt x="3208351" y="333955"/>
                </a:lnTo>
                <a:lnTo>
                  <a:pt x="3208351" y="353833"/>
                </a:lnTo>
                <a:lnTo>
                  <a:pt x="3633746" y="353833"/>
                </a:lnTo>
                <a:lnTo>
                  <a:pt x="3633746" y="361784"/>
                </a:lnTo>
                <a:lnTo>
                  <a:pt x="3689405" y="361784"/>
                </a:lnTo>
                <a:lnTo>
                  <a:pt x="3689405" y="381662"/>
                </a:lnTo>
                <a:lnTo>
                  <a:pt x="3959749" y="381662"/>
                </a:lnTo>
                <a:lnTo>
                  <a:pt x="3959749" y="421419"/>
                </a:lnTo>
                <a:lnTo>
                  <a:pt x="4480560" y="421419"/>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 name="Freeform: Shape 827">
            <a:extLst>
              <a:ext uri="{FF2B5EF4-FFF2-40B4-BE49-F238E27FC236}">
                <a16:creationId xmlns:a16="http://schemas.microsoft.com/office/drawing/2014/main" id="{B33D6A3F-DF8F-C6AB-1C04-0CBBDE155639}"/>
              </a:ext>
            </a:extLst>
          </p:cNvPr>
          <p:cNvSpPr/>
          <p:nvPr/>
        </p:nvSpPr>
        <p:spPr>
          <a:xfrm>
            <a:off x="859809" y="1450075"/>
            <a:ext cx="4612943" cy="1777621"/>
          </a:xfrm>
          <a:custGeom>
            <a:avLst/>
            <a:gdLst>
              <a:gd name="csX0" fmla="*/ 0 w 4612943"/>
              <a:gd name="csY0" fmla="*/ 0 h 1777621"/>
              <a:gd name="csX1" fmla="*/ 98946 w 4612943"/>
              <a:gd name="csY1" fmla="*/ 0 h 1777621"/>
              <a:gd name="csX2" fmla="*/ 98946 w 4612943"/>
              <a:gd name="csY2" fmla="*/ 0 h 1777621"/>
              <a:gd name="csX3" fmla="*/ 180833 w 4612943"/>
              <a:gd name="csY3" fmla="*/ 0 h 1777621"/>
              <a:gd name="csX4" fmla="*/ 180833 w 4612943"/>
              <a:gd name="csY4" fmla="*/ 44355 h 1777621"/>
              <a:gd name="csX5" fmla="*/ 307075 w 4612943"/>
              <a:gd name="csY5" fmla="*/ 44355 h 1777621"/>
              <a:gd name="csX6" fmla="*/ 307075 w 4612943"/>
              <a:gd name="csY6" fmla="*/ 81886 h 1777621"/>
              <a:gd name="csX7" fmla="*/ 385549 w 4612943"/>
              <a:gd name="csY7" fmla="*/ 81886 h 1777621"/>
              <a:gd name="csX8" fmla="*/ 385549 w 4612943"/>
              <a:gd name="csY8" fmla="*/ 146713 h 1777621"/>
              <a:gd name="csX9" fmla="*/ 433316 w 4612943"/>
              <a:gd name="csY9" fmla="*/ 146713 h 1777621"/>
              <a:gd name="csX10" fmla="*/ 433316 w 4612943"/>
              <a:gd name="csY10" fmla="*/ 208128 h 1777621"/>
              <a:gd name="csX11" fmla="*/ 556146 w 4612943"/>
              <a:gd name="csY11" fmla="*/ 208128 h 1777621"/>
              <a:gd name="csX12" fmla="*/ 556146 w 4612943"/>
              <a:gd name="csY12" fmla="*/ 218364 h 1777621"/>
              <a:gd name="csX13" fmla="*/ 620973 w 4612943"/>
              <a:gd name="csY13" fmla="*/ 218364 h 1777621"/>
              <a:gd name="csX14" fmla="*/ 620973 w 4612943"/>
              <a:gd name="csY14" fmla="*/ 232012 h 1777621"/>
              <a:gd name="csX15" fmla="*/ 699448 w 4612943"/>
              <a:gd name="csY15" fmla="*/ 232012 h 1777621"/>
              <a:gd name="csX16" fmla="*/ 706272 w 4612943"/>
              <a:gd name="csY16" fmla="*/ 238836 h 1777621"/>
              <a:gd name="csX17" fmla="*/ 757451 w 4612943"/>
              <a:gd name="csY17" fmla="*/ 238836 h 1777621"/>
              <a:gd name="csX18" fmla="*/ 781334 w 4612943"/>
              <a:gd name="csY18" fmla="*/ 262719 h 1777621"/>
              <a:gd name="csX19" fmla="*/ 808630 w 4612943"/>
              <a:gd name="csY19" fmla="*/ 262719 h 1777621"/>
              <a:gd name="csX20" fmla="*/ 808630 w 4612943"/>
              <a:gd name="csY20" fmla="*/ 317310 h 1777621"/>
              <a:gd name="csX21" fmla="*/ 1098645 w 4612943"/>
              <a:gd name="csY21" fmla="*/ 317310 h 1777621"/>
              <a:gd name="csX22" fmla="*/ 1098645 w 4612943"/>
              <a:gd name="csY22" fmla="*/ 344606 h 1777621"/>
              <a:gd name="csX23" fmla="*/ 1170295 w 4612943"/>
              <a:gd name="csY23" fmla="*/ 344606 h 1777621"/>
              <a:gd name="csX24" fmla="*/ 1170295 w 4612943"/>
              <a:gd name="csY24" fmla="*/ 358253 h 1777621"/>
              <a:gd name="csX25" fmla="*/ 1241946 w 4612943"/>
              <a:gd name="csY25" fmla="*/ 358253 h 1777621"/>
              <a:gd name="csX26" fmla="*/ 1241946 w 4612943"/>
              <a:gd name="csY26" fmla="*/ 365077 h 1777621"/>
              <a:gd name="csX27" fmla="*/ 1323833 w 4612943"/>
              <a:gd name="csY27" fmla="*/ 365077 h 1777621"/>
              <a:gd name="csX28" fmla="*/ 1323833 w 4612943"/>
              <a:gd name="csY28" fmla="*/ 388961 h 1777621"/>
              <a:gd name="csX29" fmla="*/ 1562669 w 4612943"/>
              <a:gd name="csY29" fmla="*/ 388961 h 1777621"/>
              <a:gd name="csX30" fmla="*/ 1566081 w 4612943"/>
              <a:gd name="csY30" fmla="*/ 392373 h 1777621"/>
              <a:gd name="csX31" fmla="*/ 1607024 w 4612943"/>
              <a:gd name="csY31" fmla="*/ 392373 h 1777621"/>
              <a:gd name="csX32" fmla="*/ 1607024 w 4612943"/>
              <a:gd name="csY32" fmla="*/ 409432 h 1777621"/>
              <a:gd name="csX33" fmla="*/ 1644555 w 4612943"/>
              <a:gd name="csY33" fmla="*/ 409432 h 1777621"/>
              <a:gd name="csX34" fmla="*/ 1644555 w 4612943"/>
              <a:gd name="csY34" fmla="*/ 416256 h 1777621"/>
              <a:gd name="csX35" fmla="*/ 1665027 w 4612943"/>
              <a:gd name="csY35" fmla="*/ 416256 h 1777621"/>
              <a:gd name="csX36" fmla="*/ 1665027 w 4612943"/>
              <a:gd name="csY36" fmla="*/ 433316 h 1777621"/>
              <a:gd name="csX37" fmla="*/ 1787857 w 4612943"/>
              <a:gd name="csY37" fmla="*/ 433316 h 1777621"/>
              <a:gd name="csX38" fmla="*/ 1787857 w 4612943"/>
              <a:gd name="csY38" fmla="*/ 436728 h 1777621"/>
              <a:gd name="csX39" fmla="*/ 1862919 w 4612943"/>
              <a:gd name="csY39" fmla="*/ 436728 h 1777621"/>
              <a:gd name="csX40" fmla="*/ 1862919 w 4612943"/>
              <a:gd name="csY40" fmla="*/ 457200 h 1777621"/>
              <a:gd name="csX41" fmla="*/ 2163170 w 4612943"/>
              <a:gd name="csY41" fmla="*/ 457200 h 1777621"/>
              <a:gd name="csX42" fmla="*/ 2173405 w 4612943"/>
              <a:gd name="csY42" fmla="*/ 467435 h 1777621"/>
              <a:gd name="csX43" fmla="*/ 2477069 w 4612943"/>
              <a:gd name="csY43" fmla="*/ 467435 h 1777621"/>
              <a:gd name="csX44" fmla="*/ 2477069 w 4612943"/>
              <a:gd name="csY44" fmla="*/ 474259 h 1777621"/>
              <a:gd name="csX45" fmla="*/ 2555543 w 4612943"/>
              <a:gd name="csY45" fmla="*/ 474259 h 1777621"/>
              <a:gd name="csX46" fmla="*/ 2555543 w 4612943"/>
              <a:gd name="csY46" fmla="*/ 487907 h 1777621"/>
              <a:gd name="csX47" fmla="*/ 2678373 w 4612943"/>
              <a:gd name="csY47" fmla="*/ 487907 h 1777621"/>
              <a:gd name="csX48" fmla="*/ 2678373 w 4612943"/>
              <a:gd name="csY48" fmla="*/ 504967 h 1777621"/>
              <a:gd name="csX49" fmla="*/ 2715904 w 4612943"/>
              <a:gd name="csY49" fmla="*/ 504967 h 1777621"/>
              <a:gd name="csX50" fmla="*/ 2715904 w 4612943"/>
              <a:gd name="csY50" fmla="*/ 515203 h 1777621"/>
              <a:gd name="csX51" fmla="*/ 2947916 w 4612943"/>
              <a:gd name="csY51" fmla="*/ 515203 h 1777621"/>
              <a:gd name="csX52" fmla="*/ 2947916 w 4612943"/>
              <a:gd name="csY52" fmla="*/ 528850 h 1777621"/>
              <a:gd name="csX53" fmla="*/ 3149221 w 4612943"/>
              <a:gd name="csY53" fmla="*/ 528850 h 1777621"/>
              <a:gd name="csX54" fmla="*/ 3149221 w 4612943"/>
              <a:gd name="csY54" fmla="*/ 542498 h 1777621"/>
              <a:gd name="csX55" fmla="*/ 3534770 w 4612943"/>
              <a:gd name="csY55" fmla="*/ 542498 h 1777621"/>
              <a:gd name="csX56" fmla="*/ 3538182 w 4612943"/>
              <a:gd name="csY56" fmla="*/ 542498 h 1777621"/>
              <a:gd name="csX57" fmla="*/ 3568890 w 4612943"/>
              <a:gd name="csY57" fmla="*/ 542498 h 1777621"/>
              <a:gd name="csX58" fmla="*/ 3568890 w 4612943"/>
              <a:gd name="csY58" fmla="*/ 566382 h 1777621"/>
              <a:gd name="csX59" fmla="*/ 3620069 w 4612943"/>
              <a:gd name="csY59" fmla="*/ 566382 h 1777621"/>
              <a:gd name="csX60" fmla="*/ 3620069 w 4612943"/>
              <a:gd name="csY60" fmla="*/ 576618 h 1777621"/>
              <a:gd name="csX61" fmla="*/ 3749722 w 4612943"/>
              <a:gd name="csY61" fmla="*/ 576618 h 1777621"/>
              <a:gd name="csX62" fmla="*/ 3749722 w 4612943"/>
              <a:gd name="csY62" fmla="*/ 600501 h 1777621"/>
              <a:gd name="csX63" fmla="*/ 3872552 w 4612943"/>
              <a:gd name="csY63" fmla="*/ 600501 h 1777621"/>
              <a:gd name="csX64" fmla="*/ 3896436 w 4612943"/>
              <a:gd name="csY64" fmla="*/ 624385 h 1777621"/>
              <a:gd name="csX65" fmla="*/ 4039737 w 4612943"/>
              <a:gd name="csY65" fmla="*/ 624385 h 1777621"/>
              <a:gd name="csX66" fmla="*/ 4039737 w 4612943"/>
              <a:gd name="csY66" fmla="*/ 634621 h 1777621"/>
              <a:gd name="csX67" fmla="*/ 4193275 w 4612943"/>
              <a:gd name="csY67" fmla="*/ 634621 h 1777621"/>
              <a:gd name="csX68" fmla="*/ 4193275 w 4612943"/>
              <a:gd name="csY68" fmla="*/ 634621 h 1777621"/>
              <a:gd name="csX69" fmla="*/ 4316104 w 4612943"/>
              <a:gd name="csY69" fmla="*/ 634621 h 1777621"/>
              <a:gd name="csX70" fmla="*/ 4316104 w 4612943"/>
              <a:gd name="csY70" fmla="*/ 661916 h 1777621"/>
              <a:gd name="csX71" fmla="*/ 4612943 w 4612943"/>
              <a:gd name="csY71" fmla="*/ 661916 h 1777621"/>
              <a:gd name="csX72" fmla="*/ 4612943 w 4612943"/>
              <a:gd name="csY72" fmla="*/ 1777621 h 1777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Lst>
            <a:rect l="l" t="t" r="r" b="b"/>
            <a:pathLst>
              <a:path w="4612943" h="1777621">
                <a:moveTo>
                  <a:pt x="0" y="0"/>
                </a:moveTo>
                <a:lnTo>
                  <a:pt x="98946" y="0"/>
                </a:lnTo>
                <a:lnTo>
                  <a:pt x="98946" y="0"/>
                </a:lnTo>
                <a:lnTo>
                  <a:pt x="180833" y="0"/>
                </a:lnTo>
                <a:lnTo>
                  <a:pt x="180833" y="44355"/>
                </a:lnTo>
                <a:lnTo>
                  <a:pt x="307075" y="44355"/>
                </a:lnTo>
                <a:lnTo>
                  <a:pt x="307075" y="81886"/>
                </a:lnTo>
                <a:lnTo>
                  <a:pt x="385549" y="81886"/>
                </a:lnTo>
                <a:lnTo>
                  <a:pt x="385549" y="146713"/>
                </a:lnTo>
                <a:lnTo>
                  <a:pt x="433316" y="146713"/>
                </a:lnTo>
                <a:lnTo>
                  <a:pt x="433316" y="208128"/>
                </a:lnTo>
                <a:lnTo>
                  <a:pt x="556146" y="208128"/>
                </a:lnTo>
                <a:lnTo>
                  <a:pt x="556146" y="218364"/>
                </a:lnTo>
                <a:lnTo>
                  <a:pt x="620973" y="218364"/>
                </a:lnTo>
                <a:lnTo>
                  <a:pt x="620973" y="232012"/>
                </a:lnTo>
                <a:lnTo>
                  <a:pt x="699448" y="232012"/>
                </a:lnTo>
                <a:lnTo>
                  <a:pt x="706272" y="238836"/>
                </a:lnTo>
                <a:lnTo>
                  <a:pt x="757451" y="238836"/>
                </a:lnTo>
                <a:lnTo>
                  <a:pt x="781334" y="262719"/>
                </a:lnTo>
                <a:lnTo>
                  <a:pt x="808630" y="262719"/>
                </a:lnTo>
                <a:lnTo>
                  <a:pt x="808630" y="317310"/>
                </a:lnTo>
                <a:lnTo>
                  <a:pt x="1098645" y="317310"/>
                </a:lnTo>
                <a:lnTo>
                  <a:pt x="1098645" y="344606"/>
                </a:lnTo>
                <a:lnTo>
                  <a:pt x="1170295" y="344606"/>
                </a:lnTo>
                <a:lnTo>
                  <a:pt x="1170295" y="358253"/>
                </a:lnTo>
                <a:lnTo>
                  <a:pt x="1241946" y="358253"/>
                </a:lnTo>
                <a:lnTo>
                  <a:pt x="1241946" y="365077"/>
                </a:lnTo>
                <a:lnTo>
                  <a:pt x="1323833" y="365077"/>
                </a:lnTo>
                <a:lnTo>
                  <a:pt x="1323833" y="388961"/>
                </a:lnTo>
                <a:lnTo>
                  <a:pt x="1562669" y="388961"/>
                </a:lnTo>
                <a:lnTo>
                  <a:pt x="1566081" y="392373"/>
                </a:lnTo>
                <a:lnTo>
                  <a:pt x="1607024" y="392373"/>
                </a:lnTo>
                <a:lnTo>
                  <a:pt x="1607024" y="409432"/>
                </a:lnTo>
                <a:lnTo>
                  <a:pt x="1644555" y="409432"/>
                </a:lnTo>
                <a:lnTo>
                  <a:pt x="1644555" y="416256"/>
                </a:lnTo>
                <a:lnTo>
                  <a:pt x="1665027" y="416256"/>
                </a:lnTo>
                <a:lnTo>
                  <a:pt x="1665027" y="433316"/>
                </a:lnTo>
                <a:lnTo>
                  <a:pt x="1787857" y="433316"/>
                </a:lnTo>
                <a:lnTo>
                  <a:pt x="1787857" y="436728"/>
                </a:lnTo>
                <a:lnTo>
                  <a:pt x="1862919" y="436728"/>
                </a:lnTo>
                <a:lnTo>
                  <a:pt x="1862919" y="457200"/>
                </a:lnTo>
                <a:lnTo>
                  <a:pt x="2163170" y="457200"/>
                </a:lnTo>
                <a:lnTo>
                  <a:pt x="2173405" y="467435"/>
                </a:lnTo>
                <a:lnTo>
                  <a:pt x="2477069" y="467435"/>
                </a:lnTo>
                <a:lnTo>
                  <a:pt x="2477069" y="474259"/>
                </a:lnTo>
                <a:lnTo>
                  <a:pt x="2555543" y="474259"/>
                </a:lnTo>
                <a:lnTo>
                  <a:pt x="2555543" y="487907"/>
                </a:lnTo>
                <a:lnTo>
                  <a:pt x="2678373" y="487907"/>
                </a:lnTo>
                <a:lnTo>
                  <a:pt x="2678373" y="504967"/>
                </a:lnTo>
                <a:lnTo>
                  <a:pt x="2715904" y="504967"/>
                </a:lnTo>
                <a:lnTo>
                  <a:pt x="2715904" y="515203"/>
                </a:lnTo>
                <a:lnTo>
                  <a:pt x="2947916" y="515203"/>
                </a:lnTo>
                <a:lnTo>
                  <a:pt x="2947916" y="528850"/>
                </a:lnTo>
                <a:lnTo>
                  <a:pt x="3149221" y="528850"/>
                </a:lnTo>
                <a:lnTo>
                  <a:pt x="3149221" y="542498"/>
                </a:lnTo>
                <a:lnTo>
                  <a:pt x="3534770" y="542498"/>
                </a:lnTo>
                <a:lnTo>
                  <a:pt x="3538182" y="542498"/>
                </a:lnTo>
                <a:lnTo>
                  <a:pt x="3568890" y="542498"/>
                </a:lnTo>
                <a:lnTo>
                  <a:pt x="3568890" y="566382"/>
                </a:lnTo>
                <a:lnTo>
                  <a:pt x="3620069" y="566382"/>
                </a:lnTo>
                <a:lnTo>
                  <a:pt x="3620069" y="576618"/>
                </a:lnTo>
                <a:lnTo>
                  <a:pt x="3749722" y="576618"/>
                </a:lnTo>
                <a:lnTo>
                  <a:pt x="3749722" y="600501"/>
                </a:lnTo>
                <a:lnTo>
                  <a:pt x="3872552" y="600501"/>
                </a:lnTo>
                <a:lnTo>
                  <a:pt x="3896436" y="624385"/>
                </a:lnTo>
                <a:lnTo>
                  <a:pt x="4039737" y="624385"/>
                </a:lnTo>
                <a:lnTo>
                  <a:pt x="4039737" y="634621"/>
                </a:lnTo>
                <a:lnTo>
                  <a:pt x="4193275" y="634621"/>
                </a:lnTo>
                <a:lnTo>
                  <a:pt x="4193275" y="634621"/>
                </a:lnTo>
                <a:lnTo>
                  <a:pt x="4316104" y="634621"/>
                </a:lnTo>
                <a:lnTo>
                  <a:pt x="4316104" y="661916"/>
                </a:lnTo>
                <a:lnTo>
                  <a:pt x="4612943" y="661916"/>
                </a:lnTo>
                <a:lnTo>
                  <a:pt x="4612943" y="1777621"/>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6" name="TextBox 765">
            <a:extLst>
              <a:ext uri="{FF2B5EF4-FFF2-40B4-BE49-F238E27FC236}">
                <a16:creationId xmlns:a16="http://schemas.microsoft.com/office/drawing/2014/main" id="{F1A0704E-5765-084F-A03A-E7F2DE8C0538}"/>
              </a:ext>
            </a:extLst>
          </p:cNvPr>
          <p:cNvSpPr txBox="1"/>
          <p:nvPr/>
        </p:nvSpPr>
        <p:spPr>
          <a:xfrm>
            <a:off x="8062806" y="1895649"/>
            <a:ext cx="1138132" cy="221599"/>
          </a:xfrm>
          <a:prstGeom prst="rect">
            <a:avLst/>
          </a:prstGeom>
          <a:noFill/>
        </p:spPr>
        <p:txBody>
          <a:bodyPr wrap="none" lIns="0" tIns="0" rIns="0" bIns="0" rtlCol="0" anchor="ctr">
            <a:spAutoFit/>
          </a:bodyPr>
          <a:lstStyle/>
          <a:p>
            <a:pPr algn="ctr" defTabSz="1097253"/>
            <a:r>
              <a:rPr lang="en-GB" sz="1440" b="1">
                <a:solidFill>
                  <a:srgbClr val="123361">
                    <a:lumMod val="50000"/>
                  </a:srgbClr>
                </a:solidFill>
                <a:latin typeface="Poppins" panose="00000500000000000000" pitchFamily="2" charset="0"/>
                <a:cs typeface="Poppins" panose="00000500000000000000" pitchFamily="2" charset="0"/>
              </a:rPr>
              <a:t>Pola-R-CHP</a:t>
            </a:r>
          </a:p>
        </p:txBody>
      </p:sp>
      <p:sp>
        <p:nvSpPr>
          <p:cNvPr id="767" name="TextBox 766">
            <a:extLst>
              <a:ext uri="{FF2B5EF4-FFF2-40B4-BE49-F238E27FC236}">
                <a16:creationId xmlns:a16="http://schemas.microsoft.com/office/drawing/2014/main" id="{40E0F3A3-2122-E842-8EC6-24DD3E439019}"/>
              </a:ext>
            </a:extLst>
          </p:cNvPr>
          <p:cNvSpPr txBox="1"/>
          <p:nvPr/>
        </p:nvSpPr>
        <p:spPr>
          <a:xfrm>
            <a:off x="9749661" y="1895649"/>
            <a:ext cx="764633" cy="221599"/>
          </a:xfrm>
          <a:prstGeom prst="rect">
            <a:avLst/>
          </a:prstGeom>
          <a:noFill/>
        </p:spPr>
        <p:txBody>
          <a:bodyPr wrap="none" lIns="0" tIns="0" rIns="0" bIns="0" rtlCol="0" anchor="ctr">
            <a:spAutoFit/>
          </a:bodyPr>
          <a:lstStyle/>
          <a:p>
            <a:pPr algn="ctr" defTabSz="1097253"/>
            <a:r>
              <a:rPr lang="en-GB" sz="1440" b="1">
                <a:solidFill>
                  <a:srgbClr val="123361">
                    <a:lumMod val="50000"/>
                  </a:srgbClr>
                </a:solidFill>
                <a:latin typeface="Poppins" panose="00000500000000000000" pitchFamily="2" charset="0"/>
                <a:cs typeface="Poppins" panose="00000500000000000000" pitchFamily="2" charset="0"/>
              </a:rPr>
              <a:t>R-CHOP</a:t>
            </a:r>
          </a:p>
        </p:txBody>
      </p:sp>
      <p:grpSp>
        <p:nvGrpSpPr>
          <p:cNvPr id="768" name="Group 767">
            <a:extLst>
              <a:ext uri="{FF2B5EF4-FFF2-40B4-BE49-F238E27FC236}">
                <a16:creationId xmlns:a16="http://schemas.microsoft.com/office/drawing/2014/main" id="{6C14868F-1E62-EA4F-84EA-6A9D04DEE474}"/>
              </a:ext>
            </a:extLst>
          </p:cNvPr>
          <p:cNvGrpSpPr/>
          <p:nvPr/>
        </p:nvGrpSpPr>
        <p:grpSpPr>
          <a:xfrm>
            <a:off x="6240073" y="2234966"/>
            <a:ext cx="1606210" cy="3509697"/>
            <a:chOff x="-883747" y="1523511"/>
            <a:chExt cx="3029432" cy="3342089"/>
          </a:xfrm>
        </p:grpSpPr>
        <p:sp>
          <p:nvSpPr>
            <p:cNvPr id="808" name="TextBox 807">
              <a:extLst>
                <a:ext uri="{FF2B5EF4-FFF2-40B4-BE49-F238E27FC236}">
                  <a16:creationId xmlns:a16="http://schemas.microsoft.com/office/drawing/2014/main" id="{6B2AF096-0B8E-CE48-85C2-034DC4B60926}"/>
                </a:ext>
              </a:extLst>
            </p:cNvPr>
            <p:cNvSpPr txBox="1"/>
            <p:nvPr/>
          </p:nvSpPr>
          <p:spPr>
            <a:xfrm>
              <a:off x="773368" y="4707338"/>
              <a:ext cx="1348430" cy="158262"/>
            </a:xfrm>
            <a:prstGeom prst="rect">
              <a:avLst/>
            </a:prstGeom>
            <a:noFill/>
          </p:spPr>
          <p:txBody>
            <a:bodyPr wrap="none" lIns="0" tIns="0" rIns="0" bIns="0" rtlCol="0" anchor="ctr">
              <a:spAutoFit/>
            </a:bodyPr>
            <a:lstStyle/>
            <a:p>
              <a:pPr algn="r" defTabSz="1097253"/>
              <a:r>
                <a:rPr lang="en-GB" sz="1080" dirty="0">
                  <a:solidFill>
                    <a:srgbClr val="123361">
                      <a:lumMod val="50000"/>
                    </a:srgbClr>
                  </a:solidFill>
                  <a:latin typeface="Poppins" panose="00000500000000000000" pitchFamily="2" charset="0"/>
                  <a:cs typeface="Poppins" panose="00000500000000000000" pitchFamily="2" charset="0"/>
                </a:rPr>
                <a:t>Dysgeusia</a:t>
              </a:r>
            </a:p>
          </p:txBody>
        </p:sp>
        <p:sp>
          <p:nvSpPr>
            <p:cNvPr id="809" name="TextBox 808">
              <a:extLst>
                <a:ext uri="{FF2B5EF4-FFF2-40B4-BE49-F238E27FC236}">
                  <a16:creationId xmlns:a16="http://schemas.microsoft.com/office/drawing/2014/main" id="{D18A87A1-0DB1-D646-A377-C9732857DC25}"/>
                </a:ext>
              </a:extLst>
            </p:cNvPr>
            <p:cNvSpPr txBox="1"/>
            <p:nvPr/>
          </p:nvSpPr>
          <p:spPr>
            <a:xfrm>
              <a:off x="981977" y="4516634"/>
              <a:ext cx="1139817"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Asthenia</a:t>
              </a:r>
            </a:p>
          </p:txBody>
        </p:sp>
        <p:sp>
          <p:nvSpPr>
            <p:cNvPr id="810" name="TextBox 809">
              <a:extLst>
                <a:ext uri="{FF2B5EF4-FFF2-40B4-BE49-F238E27FC236}">
                  <a16:creationId xmlns:a16="http://schemas.microsoft.com/office/drawing/2014/main" id="{BE406F5D-54B8-4A4F-8E66-F281A9DF5303}"/>
                </a:ext>
              </a:extLst>
            </p:cNvPr>
            <p:cNvSpPr txBox="1"/>
            <p:nvPr/>
          </p:nvSpPr>
          <p:spPr>
            <a:xfrm>
              <a:off x="507311" y="2100041"/>
              <a:ext cx="1614487"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Neutropenia</a:t>
              </a:r>
            </a:p>
          </p:txBody>
        </p:sp>
        <p:sp>
          <p:nvSpPr>
            <p:cNvPr id="811" name="TextBox 810">
              <a:extLst>
                <a:ext uri="{FF2B5EF4-FFF2-40B4-BE49-F238E27FC236}">
                  <a16:creationId xmlns:a16="http://schemas.microsoft.com/office/drawing/2014/main" id="{5708AD53-1A9F-DC4C-A50B-D42B28D455A0}"/>
                </a:ext>
              </a:extLst>
            </p:cNvPr>
            <p:cNvSpPr txBox="1"/>
            <p:nvPr/>
          </p:nvSpPr>
          <p:spPr>
            <a:xfrm>
              <a:off x="1000121" y="1914139"/>
              <a:ext cx="1121677" cy="158262"/>
            </a:xfrm>
            <a:prstGeom prst="rect">
              <a:avLst/>
            </a:prstGeom>
            <a:noFill/>
          </p:spPr>
          <p:txBody>
            <a:bodyPr wrap="none" lIns="0" tIns="0" rIns="0" bIns="0" rtlCol="0" anchor="ctr">
              <a:spAutoFit/>
            </a:bodyPr>
            <a:lstStyle/>
            <a:p>
              <a:pPr algn="r" defTabSz="1097253"/>
              <a:r>
                <a:rPr lang="en-GB" sz="1080" err="1">
                  <a:solidFill>
                    <a:srgbClr val="123361">
                      <a:lumMod val="50000"/>
                    </a:srgbClr>
                  </a:solidFill>
                  <a:latin typeface="Poppins" panose="00000500000000000000" pitchFamily="2" charset="0"/>
                  <a:cs typeface="Poppins" panose="00000500000000000000" pitchFamily="2" charset="0"/>
                </a:rPr>
                <a:t>Diarrhea</a:t>
              </a:r>
              <a:endParaRPr lang="en-GB" sz="1080">
                <a:solidFill>
                  <a:srgbClr val="123361">
                    <a:lumMod val="50000"/>
                  </a:srgbClr>
                </a:solidFill>
                <a:latin typeface="Poppins" panose="00000500000000000000" pitchFamily="2" charset="0"/>
                <a:cs typeface="Poppins" panose="00000500000000000000" pitchFamily="2" charset="0"/>
              </a:endParaRPr>
            </a:p>
          </p:txBody>
        </p:sp>
        <p:sp>
          <p:nvSpPr>
            <p:cNvPr id="812" name="TextBox 811">
              <a:extLst>
                <a:ext uri="{FF2B5EF4-FFF2-40B4-BE49-F238E27FC236}">
                  <a16:creationId xmlns:a16="http://schemas.microsoft.com/office/drawing/2014/main" id="{346E23CA-5299-7D46-884C-912B618C5FD1}"/>
                </a:ext>
              </a:extLst>
            </p:cNvPr>
            <p:cNvSpPr txBox="1"/>
            <p:nvPr/>
          </p:nvSpPr>
          <p:spPr>
            <a:xfrm>
              <a:off x="1121056" y="1721068"/>
              <a:ext cx="1000740" cy="158262"/>
            </a:xfrm>
            <a:prstGeom prst="rect">
              <a:avLst/>
            </a:prstGeom>
            <a:noFill/>
          </p:spPr>
          <p:txBody>
            <a:bodyPr wrap="none" lIns="0" tIns="0" rIns="0" bIns="0" rtlCol="0" anchor="ctr">
              <a:spAutoFit/>
            </a:bodyPr>
            <a:lstStyle/>
            <a:p>
              <a:pPr algn="r" defTabSz="1097253"/>
              <a:r>
                <a:rPr lang="en-GB" sz="1080" dirty="0">
                  <a:solidFill>
                    <a:srgbClr val="123361">
                      <a:lumMod val="50000"/>
                    </a:srgbClr>
                  </a:solidFill>
                  <a:latin typeface="Poppins" panose="00000500000000000000" pitchFamily="2" charset="0"/>
                  <a:cs typeface="Poppins" panose="00000500000000000000" pitchFamily="2" charset="0"/>
                </a:rPr>
                <a:t>Nausea</a:t>
              </a:r>
            </a:p>
          </p:txBody>
        </p:sp>
        <p:sp>
          <p:nvSpPr>
            <p:cNvPr id="813" name="TextBox 812">
              <a:extLst>
                <a:ext uri="{FF2B5EF4-FFF2-40B4-BE49-F238E27FC236}">
                  <a16:creationId xmlns:a16="http://schemas.microsoft.com/office/drawing/2014/main" id="{29283030-DA0E-064D-ACC6-4D19F8F51301}"/>
                </a:ext>
              </a:extLst>
            </p:cNvPr>
            <p:cNvSpPr txBox="1"/>
            <p:nvPr/>
          </p:nvSpPr>
          <p:spPr>
            <a:xfrm>
              <a:off x="1108965" y="2317748"/>
              <a:ext cx="1012833" cy="158262"/>
            </a:xfrm>
            <a:prstGeom prst="rect">
              <a:avLst/>
            </a:prstGeom>
            <a:noFill/>
          </p:spPr>
          <p:txBody>
            <a:bodyPr wrap="none" lIns="0" tIns="0" rIns="0" bIns="0" rtlCol="0" anchor="ctr">
              <a:spAutoFit/>
            </a:bodyPr>
            <a:lstStyle/>
            <a:p>
              <a:pPr algn="r" defTabSz="1097253"/>
              <a:r>
                <a:rPr lang="en-GB" sz="1080" err="1">
                  <a:solidFill>
                    <a:srgbClr val="123361">
                      <a:lumMod val="50000"/>
                    </a:srgbClr>
                  </a:solidFill>
                  <a:latin typeface="Poppins" panose="00000500000000000000" pitchFamily="2" charset="0"/>
                  <a:cs typeface="Poppins" panose="00000500000000000000" pitchFamily="2" charset="0"/>
                </a:rPr>
                <a:t>Anemia</a:t>
              </a:r>
              <a:endParaRPr lang="en-GB" sz="1080">
                <a:solidFill>
                  <a:srgbClr val="123361">
                    <a:lumMod val="50000"/>
                  </a:srgbClr>
                </a:solidFill>
                <a:latin typeface="Poppins" panose="00000500000000000000" pitchFamily="2" charset="0"/>
                <a:cs typeface="Poppins" panose="00000500000000000000" pitchFamily="2" charset="0"/>
              </a:endParaRPr>
            </a:p>
          </p:txBody>
        </p:sp>
        <p:sp>
          <p:nvSpPr>
            <p:cNvPr id="814" name="TextBox 813">
              <a:extLst>
                <a:ext uri="{FF2B5EF4-FFF2-40B4-BE49-F238E27FC236}">
                  <a16:creationId xmlns:a16="http://schemas.microsoft.com/office/drawing/2014/main" id="{3B2E7745-0899-E749-9F17-6C62272BE731}"/>
                </a:ext>
              </a:extLst>
            </p:cNvPr>
            <p:cNvSpPr txBox="1"/>
            <p:nvPr/>
          </p:nvSpPr>
          <p:spPr>
            <a:xfrm>
              <a:off x="1199664" y="3328218"/>
              <a:ext cx="922132"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Pyrexia</a:t>
              </a:r>
            </a:p>
          </p:txBody>
        </p:sp>
        <p:sp>
          <p:nvSpPr>
            <p:cNvPr id="815" name="TextBox 814">
              <a:extLst>
                <a:ext uri="{FF2B5EF4-FFF2-40B4-BE49-F238E27FC236}">
                  <a16:creationId xmlns:a16="http://schemas.microsoft.com/office/drawing/2014/main" id="{4D7F61D3-40B6-6144-B3D5-B070B2E8BBEE}"/>
                </a:ext>
              </a:extLst>
            </p:cNvPr>
            <p:cNvSpPr txBox="1"/>
            <p:nvPr/>
          </p:nvSpPr>
          <p:spPr>
            <a:xfrm>
              <a:off x="1245013" y="3922427"/>
              <a:ext cx="876783"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Cough</a:t>
              </a:r>
            </a:p>
          </p:txBody>
        </p:sp>
        <p:sp>
          <p:nvSpPr>
            <p:cNvPr id="816" name="TextBox 815">
              <a:extLst>
                <a:ext uri="{FF2B5EF4-FFF2-40B4-BE49-F238E27FC236}">
                  <a16:creationId xmlns:a16="http://schemas.microsoft.com/office/drawing/2014/main" id="{AF21669E-5505-7A40-8946-96A7A27BB752}"/>
                </a:ext>
              </a:extLst>
            </p:cNvPr>
            <p:cNvSpPr txBox="1"/>
            <p:nvPr/>
          </p:nvSpPr>
          <p:spPr>
            <a:xfrm>
              <a:off x="948722" y="3526287"/>
              <a:ext cx="1173074"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Vomiting</a:t>
              </a:r>
            </a:p>
          </p:txBody>
        </p:sp>
        <p:sp>
          <p:nvSpPr>
            <p:cNvPr id="817" name="TextBox 816">
              <a:extLst>
                <a:ext uri="{FF2B5EF4-FFF2-40B4-BE49-F238E27FC236}">
                  <a16:creationId xmlns:a16="http://schemas.microsoft.com/office/drawing/2014/main" id="{C5751681-CEAF-FA46-AF36-525D91F825C7}"/>
                </a:ext>
              </a:extLst>
            </p:cNvPr>
            <p:cNvSpPr txBox="1"/>
            <p:nvPr/>
          </p:nvSpPr>
          <p:spPr>
            <a:xfrm>
              <a:off x="-402728" y="3724357"/>
              <a:ext cx="2524526"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Febrile neutropenia</a:t>
              </a:r>
            </a:p>
          </p:txBody>
        </p:sp>
        <p:sp>
          <p:nvSpPr>
            <p:cNvPr id="818" name="TextBox 817">
              <a:extLst>
                <a:ext uri="{FF2B5EF4-FFF2-40B4-BE49-F238E27FC236}">
                  <a16:creationId xmlns:a16="http://schemas.microsoft.com/office/drawing/2014/main" id="{ADE4E5CD-F857-7E47-B27C-93BB282782D4}"/>
                </a:ext>
              </a:extLst>
            </p:cNvPr>
            <p:cNvSpPr txBox="1"/>
            <p:nvPr/>
          </p:nvSpPr>
          <p:spPr>
            <a:xfrm>
              <a:off x="764296" y="4120496"/>
              <a:ext cx="1357500"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Headache</a:t>
              </a:r>
            </a:p>
          </p:txBody>
        </p:sp>
        <p:sp>
          <p:nvSpPr>
            <p:cNvPr id="819" name="TextBox 818">
              <a:extLst>
                <a:ext uri="{FF2B5EF4-FFF2-40B4-BE49-F238E27FC236}">
                  <a16:creationId xmlns:a16="http://schemas.microsoft.com/office/drawing/2014/main" id="{18FCBF60-6D61-B84E-BD0D-12ECF2E30D35}"/>
                </a:ext>
              </a:extLst>
            </p:cNvPr>
            <p:cNvSpPr txBox="1"/>
            <p:nvPr/>
          </p:nvSpPr>
          <p:spPr>
            <a:xfrm>
              <a:off x="-239466" y="4318564"/>
              <a:ext cx="2361263"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Decreased weight</a:t>
              </a:r>
            </a:p>
          </p:txBody>
        </p:sp>
        <p:sp>
          <p:nvSpPr>
            <p:cNvPr id="820" name="TextBox 819">
              <a:extLst>
                <a:ext uri="{FF2B5EF4-FFF2-40B4-BE49-F238E27FC236}">
                  <a16:creationId xmlns:a16="http://schemas.microsoft.com/office/drawing/2014/main" id="{6451DC19-D379-9E49-8ADE-59876A71DAAE}"/>
                </a:ext>
              </a:extLst>
            </p:cNvPr>
            <p:cNvSpPr txBox="1"/>
            <p:nvPr/>
          </p:nvSpPr>
          <p:spPr>
            <a:xfrm>
              <a:off x="452890" y="2532039"/>
              <a:ext cx="1668910"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Constipation</a:t>
              </a:r>
            </a:p>
          </p:txBody>
        </p:sp>
        <p:sp>
          <p:nvSpPr>
            <p:cNvPr id="821" name="TextBox 820">
              <a:extLst>
                <a:ext uri="{FF2B5EF4-FFF2-40B4-BE49-F238E27FC236}">
                  <a16:creationId xmlns:a16="http://schemas.microsoft.com/office/drawing/2014/main" id="{62BFE576-CDFD-6C47-BA05-CFA7FD6C01E7}"/>
                </a:ext>
              </a:extLst>
            </p:cNvPr>
            <p:cNvSpPr txBox="1"/>
            <p:nvPr/>
          </p:nvSpPr>
          <p:spPr>
            <a:xfrm>
              <a:off x="1151292" y="2735168"/>
              <a:ext cx="970506"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Fatigue</a:t>
              </a:r>
            </a:p>
          </p:txBody>
        </p:sp>
        <p:sp>
          <p:nvSpPr>
            <p:cNvPr id="822" name="TextBox 821">
              <a:extLst>
                <a:ext uri="{FF2B5EF4-FFF2-40B4-BE49-F238E27FC236}">
                  <a16:creationId xmlns:a16="http://schemas.microsoft.com/office/drawing/2014/main" id="{2621947A-5166-FD4B-9611-CDA1A3B48F53}"/>
                </a:ext>
              </a:extLst>
            </p:cNvPr>
            <p:cNvSpPr txBox="1"/>
            <p:nvPr/>
          </p:nvSpPr>
          <p:spPr>
            <a:xfrm>
              <a:off x="981983" y="2933240"/>
              <a:ext cx="1139817"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Alopecia</a:t>
              </a:r>
            </a:p>
          </p:txBody>
        </p:sp>
        <p:sp>
          <p:nvSpPr>
            <p:cNvPr id="823" name="TextBox 822">
              <a:extLst>
                <a:ext uri="{FF2B5EF4-FFF2-40B4-BE49-F238E27FC236}">
                  <a16:creationId xmlns:a16="http://schemas.microsoft.com/office/drawing/2014/main" id="{D2A6EC07-7C93-734D-AF8E-7A85A05620E0}"/>
                </a:ext>
              </a:extLst>
            </p:cNvPr>
            <p:cNvSpPr txBox="1"/>
            <p:nvPr/>
          </p:nvSpPr>
          <p:spPr>
            <a:xfrm>
              <a:off x="-883747" y="1523511"/>
              <a:ext cx="3029432" cy="158262"/>
            </a:xfrm>
            <a:prstGeom prst="rect">
              <a:avLst/>
            </a:prstGeom>
            <a:noFill/>
          </p:spPr>
          <p:txBody>
            <a:bodyPr wrap="none" lIns="0" tIns="0" rIns="0" bIns="0" rtlCol="0" anchor="ctr">
              <a:spAutoFit/>
            </a:bodyPr>
            <a:lstStyle/>
            <a:p>
              <a:pPr algn="r" defTabSz="1097253"/>
              <a:r>
                <a:rPr lang="en-GB" sz="1080" dirty="0">
                  <a:solidFill>
                    <a:srgbClr val="123361">
                      <a:lumMod val="50000"/>
                    </a:srgbClr>
                  </a:solidFill>
                  <a:latin typeface="Poppins" panose="00000500000000000000" pitchFamily="2" charset="0"/>
                  <a:cs typeface="Poppins" panose="00000500000000000000" pitchFamily="2" charset="0"/>
                </a:rPr>
                <a:t>Peripheral neuropathy*</a:t>
              </a:r>
            </a:p>
          </p:txBody>
        </p:sp>
        <p:sp>
          <p:nvSpPr>
            <p:cNvPr id="824" name="TextBox 823">
              <a:extLst>
                <a:ext uri="{FF2B5EF4-FFF2-40B4-BE49-F238E27FC236}">
                  <a16:creationId xmlns:a16="http://schemas.microsoft.com/office/drawing/2014/main" id="{DD223F0C-274D-9645-8284-041D38DDA076}"/>
                </a:ext>
              </a:extLst>
            </p:cNvPr>
            <p:cNvSpPr txBox="1"/>
            <p:nvPr/>
          </p:nvSpPr>
          <p:spPr>
            <a:xfrm>
              <a:off x="-466219" y="3130149"/>
              <a:ext cx="2588017" cy="158262"/>
            </a:xfrm>
            <a:prstGeom prst="rect">
              <a:avLst/>
            </a:prstGeom>
            <a:noFill/>
          </p:spPr>
          <p:txBody>
            <a:bodyPr wrap="none" lIns="0" tIns="0" rIns="0" bIns="0" rtlCol="0" anchor="ctr">
              <a:spAutoFit/>
            </a:bodyPr>
            <a:lstStyle/>
            <a:p>
              <a:pPr algn="r" defTabSz="1097253"/>
              <a:r>
                <a:rPr lang="en-GB" sz="1080">
                  <a:solidFill>
                    <a:srgbClr val="123361">
                      <a:lumMod val="50000"/>
                    </a:srgbClr>
                  </a:solidFill>
                  <a:latin typeface="Poppins" panose="00000500000000000000" pitchFamily="2" charset="0"/>
                  <a:cs typeface="Poppins" panose="00000500000000000000" pitchFamily="2" charset="0"/>
                </a:rPr>
                <a:t>Decreased appetite</a:t>
              </a:r>
            </a:p>
          </p:txBody>
        </p:sp>
      </p:grpSp>
      <p:cxnSp>
        <p:nvCxnSpPr>
          <p:cNvPr id="785" name="Straight Connector 784">
            <a:extLst>
              <a:ext uri="{FF2B5EF4-FFF2-40B4-BE49-F238E27FC236}">
                <a16:creationId xmlns:a16="http://schemas.microsoft.com/office/drawing/2014/main" id="{A501890A-C7ED-4641-B3F8-A1361524D86D}"/>
              </a:ext>
            </a:extLst>
          </p:cNvPr>
          <p:cNvCxnSpPr>
            <a:cxnSpLocks/>
          </p:cNvCxnSpPr>
          <p:nvPr/>
        </p:nvCxnSpPr>
        <p:spPr>
          <a:xfrm>
            <a:off x="7918126" y="2247033"/>
            <a:ext cx="0" cy="35527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87ED9E55-9BE3-2EB1-1416-11CFFF9711C9}"/>
              </a:ext>
            </a:extLst>
          </p:cNvPr>
          <p:cNvGrpSpPr/>
          <p:nvPr/>
        </p:nvGrpSpPr>
        <p:grpSpPr>
          <a:xfrm>
            <a:off x="7878073" y="2324594"/>
            <a:ext cx="38547" cy="3351338"/>
            <a:chOff x="7853415" y="2324594"/>
            <a:chExt cx="38547" cy="3351338"/>
          </a:xfrm>
        </p:grpSpPr>
        <p:cxnSp>
          <p:nvCxnSpPr>
            <p:cNvPr id="786" name="Straight Connector 785">
              <a:extLst>
                <a:ext uri="{FF2B5EF4-FFF2-40B4-BE49-F238E27FC236}">
                  <a16:creationId xmlns:a16="http://schemas.microsoft.com/office/drawing/2014/main" id="{18376BC1-A3AE-284C-8A34-00FB305F7738}"/>
                </a:ext>
              </a:extLst>
            </p:cNvPr>
            <p:cNvCxnSpPr>
              <a:cxnSpLocks/>
            </p:cNvCxnSpPr>
            <p:nvPr/>
          </p:nvCxnSpPr>
          <p:spPr>
            <a:xfrm flipH="1">
              <a:off x="7853415" y="2324594"/>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7" name="Straight Connector 786">
              <a:extLst>
                <a:ext uri="{FF2B5EF4-FFF2-40B4-BE49-F238E27FC236}">
                  <a16:creationId xmlns:a16="http://schemas.microsoft.com/office/drawing/2014/main" id="{E529F4A3-C217-3C40-ABAE-8BCC4572C1B0}"/>
                </a:ext>
              </a:extLst>
            </p:cNvPr>
            <p:cNvCxnSpPr>
              <a:cxnSpLocks/>
            </p:cNvCxnSpPr>
            <p:nvPr/>
          </p:nvCxnSpPr>
          <p:spPr>
            <a:xfrm flipH="1">
              <a:off x="7853415" y="5675932"/>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8" name="Straight Connector 787">
              <a:extLst>
                <a:ext uri="{FF2B5EF4-FFF2-40B4-BE49-F238E27FC236}">
                  <a16:creationId xmlns:a16="http://schemas.microsoft.com/office/drawing/2014/main" id="{1F3B81AC-CF4A-1C44-BBFC-A4691A43DBF2}"/>
                </a:ext>
              </a:extLst>
            </p:cNvPr>
            <p:cNvCxnSpPr>
              <a:cxnSpLocks/>
            </p:cNvCxnSpPr>
            <p:nvPr/>
          </p:nvCxnSpPr>
          <p:spPr>
            <a:xfrm flipH="1">
              <a:off x="7853415" y="5468036"/>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9" name="Straight Connector 788">
              <a:extLst>
                <a:ext uri="{FF2B5EF4-FFF2-40B4-BE49-F238E27FC236}">
                  <a16:creationId xmlns:a16="http://schemas.microsoft.com/office/drawing/2014/main" id="{4475B475-C8ED-9A4A-9441-A9E82C768F99}"/>
                </a:ext>
              </a:extLst>
            </p:cNvPr>
            <p:cNvCxnSpPr>
              <a:cxnSpLocks/>
            </p:cNvCxnSpPr>
            <p:nvPr/>
          </p:nvCxnSpPr>
          <p:spPr>
            <a:xfrm flipH="1">
              <a:off x="7853415" y="5260136"/>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0" name="Straight Connector 789">
              <a:extLst>
                <a:ext uri="{FF2B5EF4-FFF2-40B4-BE49-F238E27FC236}">
                  <a16:creationId xmlns:a16="http://schemas.microsoft.com/office/drawing/2014/main" id="{D453A564-B9F0-4249-B26C-0C3136493B2A}"/>
                </a:ext>
              </a:extLst>
            </p:cNvPr>
            <p:cNvCxnSpPr>
              <a:cxnSpLocks/>
            </p:cNvCxnSpPr>
            <p:nvPr/>
          </p:nvCxnSpPr>
          <p:spPr>
            <a:xfrm flipH="1">
              <a:off x="7853415" y="5052236"/>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1" name="Straight Connector 790">
              <a:extLst>
                <a:ext uri="{FF2B5EF4-FFF2-40B4-BE49-F238E27FC236}">
                  <a16:creationId xmlns:a16="http://schemas.microsoft.com/office/drawing/2014/main" id="{FD107AC4-6A92-0943-906F-7C5D5B9F463C}"/>
                </a:ext>
              </a:extLst>
            </p:cNvPr>
            <p:cNvCxnSpPr>
              <a:cxnSpLocks/>
            </p:cNvCxnSpPr>
            <p:nvPr/>
          </p:nvCxnSpPr>
          <p:spPr>
            <a:xfrm flipH="1">
              <a:off x="7853415" y="4844337"/>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2" name="Straight Connector 791">
              <a:extLst>
                <a:ext uri="{FF2B5EF4-FFF2-40B4-BE49-F238E27FC236}">
                  <a16:creationId xmlns:a16="http://schemas.microsoft.com/office/drawing/2014/main" id="{93929D45-4186-7B45-B623-E39EBC180618}"/>
                </a:ext>
              </a:extLst>
            </p:cNvPr>
            <p:cNvCxnSpPr>
              <a:cxnSpLocks/>
            </p:cNvCxnSpPr>
            <p:nvPr/>
          </p:nvCxnSpPr>
          <p:spPr>
            <a:xfrm flipH="1">
              <a:off x="7853415" y="4636437"/>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3" name="Straight Connector 792">
              <a:extLst>
                <a:ext uri="{FF2B5EF4-FFF2-40B4-BE49-F238E27FC236}">
                  <a16:creationId xmlns:a16="http://schemas.microsoft.com/office/drawing/2014/main" id="{36294B5A-FBEC-DC48-B662-CA60145CCBF7}"/>
                </a:ext>
              </a:extLst>
            </p:cNvPr>
            <p:cNvCxnSpPr>
              <a:cxnSpLocks/>
            </p:cNvCxnSpPr>
            <p:nvPr/>
          </p:nvCxnSpPr>
          <p:spPr>
            <a:xfrm flipH="1">
              <a:off x="7853415" y="4428537"/>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4" name="Straight Connector 793">
              <a:extLst>
                <a:ext uri="{FF2B5EF4-FFF2-40B4-BE49-F238E27FC236}">
                  <a16:creationId xmlns:a16="http://schemas.microsoft.com/office/drawing/2014/main" id="{D6EA87F8-A590-224C-9600-4C580AD8938F}"/>
                </a:ext>
              </a:extLst>
            </p:cNvPr>
            <p:cNvCxnSpPr>
              <a:cxnSpLocks/>
            </p:cNvCxnSpPr>
            <p:nvPr/>
          </p:nvCxnSpPr>
          <p:spPr>
            <a:xfrm flipH="1">
              <a:off x="7853415" y="4220637"/>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5" name="Straight Connector 794">
              <a:extLst>
                <a:ext uri="{FF2B5EF4-FFF2-40B4-BE49-F238E27FC236}">
                  <a16:creationId xmlns:a16="http://schemas.microsoft.com/office/drawing/2014/main" id="{D25D8ABF-B5CB-094A-B45B-A9B154406FCF}"/>
                </a:ext>
              </a:extLst>
            </p:cNvPr>
            <p:cNvCxnSpPr>
              <a:cxnSpLocks/>
            </p:cNvCxnSpPr>
            <p:nvPr/>
          </p:nvCxnSpPr>
          <p:spPr>
            <a:xfrm flipH="1">
              <a:off x="7853415" y="4012737"/>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6" name="Straight Connector 795">
              <a:extLst>
                <a:ext uri="{FF2B5EF4-FFF2-40B4-BE49-F238E27FC236}">
                  <a16:creationId xmlns:a16="http://schemas.microsoft.com/office/drawing/2014/main" id="{0C87972E-0476-2645-8CD2-C55D9C678317}"/>
                </a:ext>
              </a:extLst>
            </p:cNvPr>
            <p:cNvCxnSpPr>
              <a:cxnSpLocks/>
            </p:cNvCxnSpPr>
            <p:nvPr/>
          </p:nvCxnSpPr>
          <p:spPr>
            <a:xfrm flipH="1">
              <a:off x="7853415" y="3804837"/>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7" name="Straight Connector 796">
              <a:extLst>
                <a:ext uri="{FF2B5EF4-FFF2-40B4-BE49-F238E27FC236}">
                  <a16:creationId xmlns:a16="http://schemas.microsoft.com/office/drawing/2014/main" id="{AE1554DB-85CF-664B-8647-A5693534985B}"/>
                </a:ext>
              </a:extLst>
            </p:cNvPr>
            <p:cNvCxnSpPr>
              <a:cxnSpLocks/>
            </p:cNvCxnSpPr>
            <p:nvPr/>
          </p:nvCxnSpPr>
          <p:spPr>
            <a:xfrm flipH="1">
              <a:off x="7853415" y="3596938"/>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8" name="Straight Connector 797">
              <a:extLst>
                <a:ext uri="{FF2B5EF4-FFF2-40B4-BE49-F238E27FC236}">
                  <a16:creationId xmlns:a16="http://schemas.microsoft.com/office/drawing/2014/main" id="{B5815284-C2FB-174D-8970-193A8338D233}"/>
                </a:ext>
              </a:extLst>
            </p:cNvPr>
            <p:cNvCxnSpPr>
              <a:cxnSpLocks/>
            </p:cNvCxnSpPr>
            <p:nvPr/>
          </p:nvCxnSpPr>
          <p:spPr>
            <a:xfrm flipH="1">
              <a:off x="7853415" y="3389038"/>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9" name="Straight Connector 798">
              <a:extLst>
                <a:ext uri="{FF2B5EF4-FFF2-40B4-BE49-F238E27FC236}">
                  <a16:creationId xmlns:a16="http://schemas.microsoft.com/office/drawing/2014/main" id="{FB186B35-D7EF-9A48-B681-93E68481D29A}"/>
                </a:ext>
              </a:extLst>
            </p:cNvPr>
            <p:cNvCxnSpPr>
              <a:cxnSpLocks/>
            </p:cNvCxnSpPr>
            <p:nvPr/>
          </p:nvCxnSpPr>
          <p:spPr>
            <a:xfrm flipH="1">
              <a:off x="7853415" y="3175823"/>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0" name="Straight Connector 799">
              <a:extLst>
                <a:ext uri="{FF2B5EF4-FFF2-40B4-BE49-F238E27FC236}">
                  <a16:creationId xmlns:a16="http://schemas.microsoft.com/office/drawing/2014/main" id="{4E683D77-C1FC-8C40-B361-A269A3FBD132}"/>
                </a:ext>
              </a:extLst>
            </p:cNvPr>
            <p:cNvCxnSpPr>
              <a:cxnSpLocks/>
            </p:cNvCxnSpPr>
            <p:nvPr/>
          </p:nvCxnSpPr>
          <p:spPr>
            <a:xfrm flipH="1">
              <a:off x="7853415" y="2950890"/>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1" name="Straight Connector 800">
              <a:extLst>
                <a:ext uri="{FF2B5EF4-FFF2-40B4-BE49-F238E27FC236}">
                  <a16:creationId xmlns:a16="http://schemas.microsoft.com/office/drawing/2014/main" id="{5C2BFF28-39F1-A140-A786-92377A6A21E4}"/>
                </a:ext>
              </a:extLst>
            </p:cNvPr>
            <p:cNvCxnSpPr>
              <a:cxnSpLocks/>
            </p:cNvCxnSpPr>
            <p:nvPr/>
          </p:nvCxnSpPr>
          <p:spPr>
            <a:xfrm flipH="1">
              <a:off x="7853415" y="2722368"/>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2" name="Straight Connector 801">
              <a:extLst>
                <a:ext uri="{FF2B5EF4-FFF2-40B4-BE49-F238E27FC236}">
                  <a16:creationId xmlns:a16="http://schemas.microsoft.com/office/drawing/2014/main" id="{8F50ABDF-FA3B-084F-A783-3DA330C99243}"/>
                </a:ext>
              </a:extLst>
            </p:cNvPr>
            <p:cNvCxnSpPr>
              <a:cxnSpLocks/>
            </p:cNvCxnSpPr>
            <p:nvPr/>
          </p:nvCxnSpPr>
          <p:spPr>
            <a:xfrm flipH="1">
              <a:off x="7853415" y="2527245"/>
              <a:ext cx="38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8EFFE9E1-D8A3-1A50-91E9-74B7BD74E077}"/>
              </a:ext>
            </a:extLst>
          </p:cNvPr>
          <p:cNvGrpSpPr/>
          <p:nvPr/>
        </p:nvGrpSpPr>
        <p:grpSpPr>
          <a:xfrm>
            <a:off x="11094810" y="2261281"/>
            <a:ext cx="535403" cy="996607"/>
            <a:chOff x="11094810" y="2261281"/>
            <a:chExt cx="535403" cy="996607"/>
          </a:xfrm>
        </p:grpSpPr>
        <p:sp>
          <p:nvSpPr>
            <p:cNvPr id="772" name="Rectangle 771">
              <a:extLst>
                <a:ext uri="{FF2B5EF4-FFF2-40B4-BE49-F238E27FC236}">
                  <a16:creationId xmlns:a16="http://schemas.microsoft.com/office/drawing/2014/main" id="{A32076DA-1C72-8345-A08A-04F6EEE525CA}"/>
                </a:ext>
              </a:extLst>
            </p:cNvPr>
            <p:cNvSpPr/>
            <p:nvPr/>
          </p:nvSpPr>
          <p:spPr>
            <a:xfrm>
              <a:off x="11315393" y="3102845"/>
              <a:ext cx="57821" cy="113416"/>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53"/>
              <a:endParaRPr lang="en-GB" sz="1920" i="1">
                <a:solidFill>
                  <a:srgbClr val="FFFFFF"/>
                </a:solidFill>
                <a:latin typeface="Poppins" panose="00000500000000000000" pitchFamily="2" charset="0"/>
                <a:cs typeface="Poppins" panose="00000500000000000000" pitchFamily="2" charset="0"/>
              </a:endParaRPr>
            </a:p>
          </p:txBody>
        </p:sp>
        <p:sp>
          <p:nvSpPr>
            <p:cNvPr id="773" name="Rectangle 772">
              <a:extLst>
                <a:ext uri="{FF2B5EF4-FFF2-40B4-BE49-F238E27FC236}">
                  <a16:creationId xmlns:a16="http://schemas.microsoft.com/office/drawing/2014/main" id="{A0FF5FEB-92CD-4541-9E79-76808CF5EEDE}"/>
                </a:ext>
              </a:extLst>
            </p:cNvPr>
            <p:cNvSpPr/>
            <p:nvPr/>
          </p:nvSpPr>
          <p:spPr>
            <a:xfrm>
              <a:off x="11315393" y="2905526"/>
              <a:ext cx="57821" cy="113416"/>
            </a:xfrm>
            <a:prstGeom prst="rect">
              <a:avLst/>
            </a:prstGeom>
            <a:solidFill>
              <a:schemeClr val="accent1">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53"/>
              <a:endParaRPr lang="en-GB" sz="1920" i="1">
                <a:solidFill>
                  <a:srgbClr val="FFFFFF"/>
                </a:solidFill>
                <a:latin typeface="Poppins" panose="00000500000000000000" pitchFamily="2" charset="0"/>
                <a:cs typeface="Poppins" panose="00000500000000000000" pitchFamily="2" charset="0"/>
              </a:endParaRPr>
            </a:p>
          </p:txBody>
        </p:sp>
        <p:sp>
          <p:nvSpPr>
            <p:cNvPr id="774" name="Rectangle 773">
              <a:extLst>
                <a:ext uri="{FF2B5EF4-FFF2-40B4-BE49-F238E27FC236}">
                  <a16:creationId xmlns:a16="http://schemas.microsoft.com/office/drawing/2014/main" id="{6F5743AF-EB28-3044-B664-B42D6262AF09}"/>
                </a:ext>
              </a:extLst>
            </p:cNvPr>
            <p:cNvSpPr/>
            <p:nvPr/>
          </p:nvSpPr>
          <p:spPr>
            <a:xfrm>
              <a:off x="11315393" y="2708205"/>
              <a:ext cx="57821" cy="113416"/>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53"/>
              <a:endParaRPr lang="en-GB" sz="1920" i="1" dirty="0">
                <a:solidFill>
                  <a:srgbClr val="FFFFFF"/>
                </a:solidFill>
                <a:latin typeface="Poppins" panose="00000500000000000000" pitchFamily="2" charset="0"/>
                <a:cs typeface="Poppins" panose="00000500000000000000" pitchFamily="2" charset="0"/>
              </a:endParaRPr>
            </a:p>
          </p:txBody>
        </p:sp>
        <p:sp>
          <p:nvSpPr>
            <p:cNvPr id="775" name="Rectangle 774">
              <a:extLst>
                <a:ext uri="{FF2B5EF4-FFF2-40B4-BE49-F238E27FC236}">
                  <a16:creationId xmlns:a16="http://schemas.microsoft.com/office/drawing/2014/main" id="{890024C9-AA03-0744-95BD-F532DDB1F704}"/>
                </a:ext>
              </a:extLst>
            </p:cNvPr>
            <p:cNvSpPr/>
            <p:nvPr/>
          </p:nvSpPr>
          <p:spPr>
            <a:xfrm>
              <a:off x="11315393" y="2510884"/>
              <a:ext cx="57821" cy="113416"/>
            </a:xfrm>
            <a:prstGeom prst="rect">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53"/>
              <a:endParaRPr lang="en-GB" sz="1920" i="1">
                <a:solidFill>
                  <a:srgbClr val="FFFFFF"/>
                </a:solidFill>
                <a:latin typeface="Poppins" panose="00000500000000000000" pitchFamily="2" charset="0"/>
                <a:cs typeface="Poppins" panose="00000500000000000000" pitchFamily="2" charset="0"/>
              </a:endParaRPr>
            </a:p>
          </p:txBody>
        </p:sp>
        <p:grpSp>
          <p:nvGrpSpPr>
            <p:cNvPr id="6" name="Group 5">
              <a:extLst>
                <a:ext uri="{FF2B5EF4-FFF2-40B4-BE49-F238E27FC236}">
                  <a16:creationId xmlns:a16="http://schemas.microsoft.com/office/drawing/2014/main" id="{EAAD5DD0-08E5-B7AA-2B53-66CD8ABCFDDA}"/>
                </a:ext>
              </a:extLst>
            </p:cNvPr>
            <p:cNvGrpSpPr/>
            <p:nvPr/>
          </p:nvGrpSpPr>
          <p:grpSpPr>
            <a:xfrm>
              <a:off x="11154388" y="2463157"/>
              <a:ext cx="105798" cy="794731"/>
              <a:chOff x="11193856" y="2463157"/>
              <a:chExt cx="105798" cy="794731"/>
            </a:xfrm>
          </p:grpSpPr>
          <p:sp>
            <p:nvSpPr>
              <p:cNvPr id="776" name="TextBox 775">
                <a:extLst>
                  <a:ext uri="{FF2B5EF4-FFF2-40B4-BE49-F238E27FC236}">
                    <a16:creationId xmlns:a16="http://schemas.microsoft.com/office/drawing/2014/main" id="{0EA56317-9C93-F54B-B5A4-2302B855A705}"/>
                  </a:ext>
                </a:extLst>
              </p:cNvPr>
              <p:cNvSpPr txBox="1"/>
              <p:nvPr/>
            </p:nvSpPr>
            <p:spPr>
              <a:xfrm>
                <a:off x="11219504" y="2463157"/>
                <a:ext cx="54502" cy="203133"/>
              </a:xfrm>
              <a:prstGeom prst="rect">
                <a:avLst/>
              </a:prstGeom>
              <a:noFill/>
            </p:spPr>
            <p:txBody>
              <a:bodyPr wrap="none" lIns="0" tIns="0" rIns="0" bIns="0" rtlCol="0" anchor="ctr">
                <a:spAutoFit/>
              </a:bodyPr>
              <a:lstStyle/>
              <a:p>
                <a:pPr algn="ctr" defTabSz="1097253"/>
                <a:r>
                  <a:rPr lang="en-GB" sz="1320">
                    <a:solidFill>
                      <a:srgbClr val="123361">
                        <a:lumMod val="50000"/>
                      </a:srgbClr>
                    </a:solidFill>
                    <a:latin typeface="Poppins" panose="00000500000000000000" pitchFamily="2" charset="0"/>
                    <a:cs typeface="Poppins" panose="00000500000000000000" pitchFamily="2" charset="0"/>
                  </a:rPr>
                  <a:t>1</a:t>
                </a:r>
              </a:p>
            </p:txBody>
          </p:sp>
          <p:sp>
            <p:nvSpPr>
              <p:cNvPr id="777" name="TextBox 776">
                <a:extLst>
                  <a:ext uri="{FF2B5EF4-FFF2-40B4-BE49-F238E27FC236}">
                    <a16:creationId xmlns:a16="http://schemas.microsoft.com/office/drawing/2014/main" id="{A59B4F51-1240-DF4C-BC45-22718B14D9F3}"/>
                  </a:ext>
                </a:extLst>
              </p:cNvPr>
              <p:cNvSpPr txBox="1"/>
              <p:nvPr/>
            </p:nvSpPr>
            <p:spPr>
              <a:xfrm>
                <a:off x="11197863" y="2660355"/>
                <a:ext cx="97784" cy="203133"/>
              </a:xfrm>
              <a:prstGeom prst="rect">
                <a:avLst/>
              </a:prstGeom>
              <a:noFill/>
            </p:spPr>
            <p:txBody>
              <a:bodyPr wrap="none" lIns="0" tIns="0" rIns="0" bIns="0" rtlCol="0" anchor="ctr">
                <a:spAutoFit/>
              </a:bodyPr>
              <a:lstStyle/>
              <a:p>
                <a:pPr algn="ctr" defTabSz="1097253"/>
                <a:r>
                  <a:rPr lang="en-GB" sz="1320">
                    <a:solidFill>
                      <a:srgbClr val="123361">
                        <a:lumMod val="50000"/>
                      </a:srgbClr>
                    </a:solidFill>
                    <a:latin typeface="Poppins" panose="00000500000000000000" pitchFamily="2" charset="0"/>
                    <a:cs typeface="Poppins" panose="00000500000000000000" pitchFamily="2" charset="0"/>
                  </a:rPr>
                  <a:t>2</a:t>
                </a:r>
              </a:p>
            </p:txBody>
          </p:sp>
          <p:sp>
            <p:nvSpPr>
              <p:cNvPr id="778" name="TextBox 777">
                <a:extLst>
                  <a:ext uri="{FF2B5EF4-FFF2-40B4-BE49-F238E27FC236}">
                    <a16:creationId xmlns:a16="http://schemas.microsoft.com/office/drawing/2014/main" id="{9F7E953C-C76D-F748-9B7A-121A46B369B6}"/>
                  </a:ext>
                </a:extLst>
              </p:cNvPr>
              <p:cNvSpPr txBox="1"/>
              <p:nvPr/>
            </p:nvSpPr>
            <p:spPr>
              <a:xfrm>
                <a:off x="11197062" y="2857555"/>
                <a:ext cx="99386" cy="203133"/>
              </a:xfrm>
              <a:prstGeom prst="rect">
                <a:avLst/>
              </a:prstGeom>
              <a:noFill/>
            </p:spPr>
            <p:txBody>
              <a:bodyPr wrap="none" lIns="0" tIns="0" rIns="0" bIns="0" rtlCol="0" anchor="ctr">
                <a:spAutoFit/>
              </a:bodyPr>
              <a:lstStyle/>
              <a:p>
                <a:pPr algn="ctr" defTabSz="1097253"/>
                <a:r>
                  <a:rPr lang="en-GB" sz="1320">
                    <a:solidFill>
                      <a:srgbClr val="123361">
                        <a:lumMod val="50000"/>
                      </a:srgbClr>
                    </a:solidFill>
                    <a:latin typeface="Poppins" panose="00000500000000000000" pitchFamily="2" charset="0"/>
                    <a:cs typeface="Poppins" panose="00000500000000000000" pitchFamily="2" charset="0"/>
                  </a:rPr>
                  <a:t>3</a:t>
                </a:r>
              </a:p>
            </p:txBody>
          </p:sp>
          <p:sp>
            <p:nvSpPr>
              <p:cNvPr id="779" name="TextBox 778">
                <a:extLst>
                  <a:ext uri="{FF2B5EF4-FFF2-40B4-BE49-F238E27FC236}">
                    <a16:creationId xmlns:a16="http://schemas.microsoft.com/office/drawing/2014/main" id="{11AEC2CA-CD05-3D4E-A27E-B9294330C4A6}"/>
                  </a:ext>
                </a:extLst>
              </p:cNvPr>
              <p:cNvSpPr txBox="1"/>
              <p:nvPr/>
            </p:nvSpPr>
            <p:spPr>
              <a:xfrm>
                <a:off x="11193856" y="3054755"/>
                <a:ext cx="105798" cy="203133"/>
              </a:xfrm>
              <a:prstGeom prst="rect">
                <a:avLst/>
              </a:prstGeom>
              <a:noFill/>
            </p:spPr>
            <p:txBody>
              <a:bodyPr wrap="none" lIns="0" tIns="0" rIns="0" bIns="0" rtlCol="0" anchor="ctr">
                <a:spAutoFit/>
              </a:bodyPr>
              <a:lstStyle/>
              <a:p>
                <a:pPr algn="ctr" defTabSz="1097253"/>
                <a:r>
                  <a:rPr lang="en-GB" sz="1320" dirty="0">
                    <a:solidFill>
                      <a:srgbClr val="123361">
                        <a:lumMod val="50000"/>
                      </a:srgbClr>
                    </a:solidFill>
                    <a:latin typeface="Poppins" panose="00000500000000000000" pitchFamily="2" charset="0"/>
                    <a:cs typeface="Poppins" panose="00000500000000000000" pitchFamily="2" charset="0"/>
                  </a:rPr>
                  <a:t>4</a:t>
                </a:r>
              </a:p>
            </p:txBody>
          </p:sp>
        </p:grpSp>
        <p:sp>
          <p:nvSpPr>
            <p:cNvPr id="780" name="TextBox 779">
              <a:extLst>
                <a:ext uri="{FF2B5EF4-FFF2-40B4-BE49-F238E27FC236}">
                  <a16:creationId xmlns:a16="http://schemas.microsoft.com/office/drawing/2014/main" id="{D004CF60-4F99-9245-A878-C0A2FF4FB158}"/>
                </a:ext>
              </a:extLst>
            </p:cNvPr>
            <p:cNvSpPr txBox="1"/>
            <p:nvPr/>
          </p:nvSpPr>
          <p:spPr>
            <a:xfrm>
              <a:off x="11094810" y="2261281"/>
              <a:ext cx="535403" cy="203133"/>
            </a:xfrm>
            <a:prstGeom prst="rect">
              <a:avLst/>
            </a:prstGeom>
            <a:noFill/>
          </p:spPr>
          <p:txBody>
            <a:bodyPr wrap="none" lIns="0" tIns="0" rIns="0" bIns="0" rtlCol="0" anchor="ctr">
              <a:spAutoFit/>
            </a:bodyPr>
            <a:lstStyle/>
            <a:p>
              <a:pPr algn="ctr" defTabSz="1097253"/>
              <a:r>
                <a:rPr lang="en-GB" sz="1320" b="1">
                  <a:solidFill>
                    <a:srgbClr val="123361">
                      <a:lumMod val="50000"/>
                    </a:srgbClr>
                  </a:solidFill>
                  <a:latin typeface="Poppins" panose="00000500000000000000" pitchFamily="2" charset="0"/>
                  <a:cs typeface="Poppins" panose="00000500000000000000" pitchFamily="2" charset="0"/>
                </a:rPr>
                <a:t>Grade</a:t>
              </a:r>
            </a:p>
          </p:txBody>
        </p:sp>
        <p:sp>
          <p:nvSpPr>
            <p:cNvPr id="781" name="Rectangle 780">
              <a:extLst>
                <a:ext uri="{FF2B5EF4-FFF2-40B4-BE49-F238E27FC236}">
                  <a16:creationId xmlns:a16="http://schemas.microsoft.com/office/drawing/2014/main" id="{F550D36B-9562-7848-A26A-A0A88748107F}"/>
                </a:ext>
              </a:extLst>
            </p:cNvPr>
            <p:cNvSpPr/>
            <p:nvPr/>
          </p:nvSpPr>
          <p:spPr>
            <a:xfrm>
              <a:off x="11412287" y="3102845"/>
              <a:ext cx="57821" cy="113416"/>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53"/>
              <a:endParaRPr lang="en-GB" sz="1920" i="1">
                <a:solidFill>
                  <a:srgbClr val="FFFFFF"/>
                </a:solidFill>
                <a:latin typeface="Poppins" panose="00000500000000000000" pitchFamily="2" charset="0"/>
                <a:cs typeface="Poppins" panose="00000500000000000000" pitchFamily="2" charset="0"/>
              </a:endParaRPr>
            </a:p>
          </p:txBody>
        </p:sp>
        <p:sp>
          <p:nvSpPr>
            <p:cNvPr id="782" name="Rectangle 781">
              <a:extLst>
                <a:ext uri="{FF2B5EF4-FFF2-40B4-BE49-F238E27FC236}">
                  <a16:creationId xmlns:a16="http://schemas.microsoft.com/office/drawing/2014/main" id="{2D983157-A7C3-A149-8825-92F01ECBCC42}"/>
                </a:ext>
              </a:extLst>
            </p:cNvPr>
            <p:cNvSpPr/>
            <p:nvPr/>
          </p:nvSpPr>
          <p:spPr>
            <a:xfrm>
              <a:off x="11412287" y="2905526"/>
              <a:ext cx="57821" cy="113416"/>
            </a:xfrm>
            <a:prstGeom prst="rect">
              <a:avLst/>
            </a:prstGeom>
            <a:solidFill>
              <a:schemeClr val="accent6">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53"/>
              <a:endParaRPr lang="en-GB" sz="1920" i="1">
                <a:solidFill>
                  <a:srgbClr val="FFFFFF"/>
                </a:solidFill>
                <a:latin typeface="Poppins" panose="00000500000000000000" pitchFamily="2" charset="0"/>
                <a:cs typeface="Poppins" panose="00000500000000000000" pitchFamily="2" charset="0"/>
              </a:endParaRPr>
            </a:p>
          </p:txBody>
        </p:sp>
        <p:sp>
          <p:nvSpPr>
            <p:cNvPr id="783" name="Rectangle 782">
              <a:extLst>
                <a:ext uri="{FF2B5EF4-FFF2-40B4-BE49-F238E27FC236}">
                  <a16:creationId xmlns:a16="http://schemas.microsoft.com/office/drawing/2014/main" id="{8B3F90D7-BED7-EA44-A966-6546D5C2562E}"/>
                </a:ext>
              </a:extLst>
            </p:cNvPr>
            <p:cNvSpPr/>
            <p:nvPr/>
          </p:nvSpPr>
          <p:spPr>
            <a:xfrm>
              <a:off x="11412287" y="2708205"/>
              <a:ext cx="57821" cy="113416"/>
            </a:xfrm>
            <a:prstGeom prst="rect">
              <a:avLst/>
            </a:prstGeom>
            <a:solidFill>
              <a:schemeClr val="accent6">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53"/>
              <a:endParaRPr lang="en-GB" sz="1920" i="1">
                <a:solidFill>
                  <a:srgbClr val="FFFFFF"/>
                </a:solidFill>
                <a:latin typeface="Poppins" panose="00000500000000000000" pitchFamily="2" charset="0"/>
                <a:cs typeface="Poppins" panose="00000500000000000000" pitchFamily="2" charset="0"/>
              </a:endParaRPr>
            </a:p>
          </p:txBody>
        </p:sp>
        <p:sp>
          <p:nvSpPr>
            <p:cNvPr id="784" name="Rectangle 783">
              <a:extLst>
                <a:ext uri="{FF2B5EF4-FFF2-40B4-BE49-F238E27FC236}">
                  <a16:creationId xmlns:a16="http://schemas.microsoft.com/office/drawing/2014/main" id="{ED42810D-DC8A-8542-9261-EA73AE6CF17E}"/>
                </a:ext>
              </a:extLst>
            </p:cNvPr>
            <p:cNvSpPr/>
            <p:nvPr/>
          </p:nvSpPr>
          <p:spPr>
            <a:xfrm>
              <a:off x="11412287" y="2510884"/>
              <a:ext cx="57821" cy="113416"/>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53"/>
              <a:endParaRPr lang="en-GB" sz="1920" i="1">
                <a:solidFill>
                  <a:srgbClr val="FFFFFF"/>
                </a:solidFill>
                <a:latin typeface="Poppins" panose="00000500000000000000" pitchFamily="2" charset="0"/>
                <a:cs typeface="Poppins" panose="00000500000000000000" pitchFamily="2" charset="0"/>
              </a:endParaRPr>
            </a:p>
          </p:txBody>
        </p:sp>
      </p:grpSp>
      <p:sp>
        <p:nvSpPr>
          <p:cNvPr id="11" name="TextBox 10">
            <a:extLst>
              <a:ext uri="{FF2B5EF4-FFF2-40B4-BE49-F238E27FC236}">
                <a16:creationId xmlns:a16="http://schemas.microsoft.com/office/drawing/2014/main" id="{92848999-67BD-2C45-ABE6-4018C46821B8}"/>
              </a:ext>
            </a:extLst>
          </p:cNvPr>
          <p:cNvSpPr txBox="1"/>
          <p:nvPr/>
        </p:nvSpPr>
        <p:spPr>
          <a:xfrm>
            <a:off x="7566010" y="1258460"/>
            <a:ext cx="3930884" cy="369332"/>
          </a:xfrm>
          <a:prstGeom prst="rect">
            <a:avLst/>
          </a:prstGeom>
          <a:noFill/>
        </p:spPr>
        <p:txBody>
          <a:bodyPr wrap="none" rtlCol="0">
            <a:spAutoFit/>
          </a:bodyPr>
          <a:lstStyle/>
          <a:p>
            <a:r>
              <a:rPr lang="en-US" dirty="0">
                <a:latin typeface="Poppins" panose="00000500000000000000" pitchFamily="2" charset="0"/>
                <a:cs typeface="Poppins" panose="00000500000000000000" pitchFamily="2" charset="0"/>
              </a:rPr>
              <a:t>No significant increase in toxicity</a:t>
            </a:r>
          </a:p>
        </p:txBody>
      </p:sp>
      <p:sp>
        <p:nvSpPr>
          <p:cNvPr id="3" name="TextBox 2">
            <a:extLst>
              <a:ext uri="{FF2B5EF4-FFF2-40B4-BE49-F238E27FC236}">
                <a16:creationId xmlns:a16="http://schemas.microsoft.com/office/drawing/2014/main" id="{81D91BC1-3435-E471-1A45-BB9E6D3864B0}"/>
              </a:ext>
            </a:extLst>
          </p:cNvPr>
          <p:cNvSpPr txBox="1"/>
          <p:nvPr/>
        </p:nvSpPr>
        <p:spPr>
          <a:xfrm>
            <a:off x="5030555" y="1805060"/>
            <a:ext cx="516488" cy="276999"/>
          </a:xfrm>
          <a:prstGeom prst="rect">
            <a:avLst/>
          </a:prstGeom>
          <a:noFill/>
        </p:spPr>
        <p:txBody>
          <a:bodyPr wrap="none" rtlCol="0">
            <a:spAutoFit/>
          </a:bodyPr>
          <a:lstStyle/>
          <a:p>
            <a:r>
              <a:rPr lang="en-US" sz="1200" b="1" dirty="0">
                <a:solidFill>
                  <a:schemeClr val="accent1"/>
                </a:solidFill>
              </a:rPr>
              <a:t>65%</a:t>
            </a:r>
          </a:p>
        </p:txBody>
      </p:sp>
      <p:sp>
        <p:nvSpPr>
          <p:cNvPr id="4" name="TextBox 3">
            <a:extLst>
              <a:ext uri="{FF2B5EF4-FFF2-40B4-BE49-F238E27FC236}">
                <a16:creationId xmlns:a16="http://schemas.microsoft.com/office/drawing/2014/main" id="{53ED60C3-B945-0E0A-C55C-856C3F46C8F7}"/>
              </a:ext>
            </a:extLst>
          </p:cNvPr>
          <p:cNvSpPr txBox="1"/>
          <p:nvPr/>
        </p:nvSpPr>
        <p:spPr>
          <a:xfrm>
            <a:off x="4729030" y="4006822"/>
            <a:ext cx="559769" cy="307777"/>
          </a:xfrm>
          <a:prstGeom prst="rect">
            <a:avLst/>
          </a:prstGeom>
          <a:noFill/>
        </p:spPr>
        <p:txBody>
          <a:bodyPr wrap="none" rtlCol="0">
            <a:spAutoFit/>
          </a:bodyPr>
          <a:lstStyle/>
          <a:p>
            <a:pPr algn="ctr"/>
            <a:r>
              <a:rPr lang="en-US" sz="1400" b="1" dirty="0">
                <a:solidFill>
                  <a:schemeClr val="accent1"/>
                </a:solidFill>
              </a:rPr>
              <a:t>82%</a:t>
            </a:r>
          </a:p>
        </p:txBody>
      </p:sp>
      <p:sp>
        <p:nvSpPr>
          <p:cNvPr id="2" name="Title 1">
            <a:extLst>
              <a:ext uri="{FF2B5EF4-FFF2-40B4-BE49-F238E27FC236}">
                <a16:creationId xmlns:a16="http://schemas.microsoft.com/office/drawing/2014/main" id="{7C9911FF-B3EB-3435-A826-3BE82C003BAE}"/>
              </a:ext>
            </a:extLst>
          </p:cNvPr>
          <p:cNvSpPr>
            <a:spLocks noGrp="1"/>
          </p:cNvSpPr>
          <p:nvPr>
            <p:ph type="title"/>
          </p:nvPr>
        </p:nvSpPr>
        <p:spPr>
          <a:xfrm>
            <a:off x="231078" y="531006"/>
            <a:ext cx="11740260" cy="502445"/>
          </a:xfrm>
        </p:spPr>
        <p:txBody>
          <a:bodyPr/>
          <a:lstStyle/>
          <a:p>
            <a:r>
              <a:rPr lang="en-US" dirty="0"/>
              <a:t>POLARIX: Efficacy and Safety</a:t>
            </a:r>
          </a:p>
        </p:txBody>
      </p:sp>
      <p:sp>
        <p:nvSpPr>
          <p:cNvPr id="13" name="Content Placeholder 12">
            <a:extLst>
              <a:ext uri="{FF2B5EF4-FFF2-40B4-BE49-F238E27FC236}">
                <a16:creationId xmlns:a16="http://schemas.microsoft.com/office/drawing/2014/main" id="{107B247B-712B-5DA6-575A-2D552718A262}"/>
              </a:ext>
            </a:extLst>
          </p:cNvPr>
          <p:cNvSpPr>
            <a:spLocks noGrp="1"/>
          </p:cNvSpPr>
          <p:nvPr>
            <p:ph sz="quarter" idx="10"/>
          </p:nvPr>
        </p:nvSpPr>
        <p:spPr>
          <a:xfrm>
            <a:off x="1712199" y="6302375"/>
            <a:ext cx="7812290" cy="327025"/>
          </a:xfrm>
        </p:spPr>
        <p:txBody>
          <a:bodyPr/>
          <a:lstStyle/>
          <a:p>
            <a:r>
              <a:rPr lang="en-US" dirty="0"/>
              <a:t>Salles. ASH 2024. </a:t>
            </a:r>
            <a:r>
              <a:rPr lang="en-US" dirty="0" err="1"/>
              <a:t>Abstr</a:t>
            </a:r>
            <a:r>
              <a:rPr lang="en-US" dirty="0"/>
              <a:t> 469. </a:t>
            </a:r>
            <a:r>
              <a:rPr lang="en-US" altLang="en-US" dirty="0"/>
              <a:t>Tilly. NEJM. 2022;386:351.</a:t>
            </a:r>
            <a:endParaRPr lang="en-US" dirty="0"/>
          </a:p>
        </p:txBody>
      </p:sp>
      <p:sp>
        <p:nvSpPr>
          <p:cNvPr id="14" name="TextBox 13">
            <a:extLst>
              <a:ext uri="{FF2B5EF4-FFF2-40B4-BE49-F238E27FC236}">
                <a16:creationId xmlns:a16="http://schemas.microsoft.com/office/drawing/2014/main" id="{ED8DBF24-BD9A-4F40-BB0D-102AB98B0527}"/>
              </a:ext>
            </a:extLst>
          </p:cNvPr>
          <p:cNvSpPr txBox="1"/>
          <p:nvPr/>
        </p:nvSpPr>
        <p:spPr>
          <a:xfrm>
            <a:off x="5443983" y="2397734"/>
            <a:ext cx="570990" cy="276999"/>
          </a:xfrm>
          <a:prstGeom prst="rect">
            <a:avLst/>
          </a:prstGeom>
          <a:noFill/>
        </p:spPr>
        <p:txBody>
          <a:bodyPr wrap="square">
            <a:spAutoFit/>
          </a:bodyPr>
          <a:lstStyle/>
          <a:p>
            <a:r>
              <a:rPr lang="en-US" sz="1200" b="1" dirty="0">
                <a:solidFill>
                  <a:schemeClr val="accent6"/>
                </a:solidFill>
              </a:rPr>
              <a:t>59%</a:t>
            </a:r>
          </a:p>
        </p:txBody>
      </p:sp>
      <p:sp>
        <p:nvSpPr>
          <p:cNvPr id="15" name="TextBox 14">
            <a:extLst>
              <a:ext uri="{FF2B5EF4-FFF2-40B4-BE49-F238E27FC236}">
                <a16:creationId xmlns:a16="http://schemas.microsoft.com/office/drawing/2014/main" id="{CF50C006-9482-BDFA-0793-8BD069CBCE4B}"/>
              </a:ext>
            </a:extLst>
          </p:cNvPr>
          <p:cNvSpPr txBox="1"/>
          <p:nvPr/>
        </p:nvSpPr>
        <p:spPr>
          <a:xfrm>
            <a:off x="4672925" y="4443979"/>
            <a:ext cx="715260" cy="307777"/>
          </a:xfrm>
          <a:prstGeom prst="rect">
            <a:avLst/>
          </a:prstGeom>
          <a:noFill/>
        </p:spPr>
        <p:txBody>
          <a:bodyPr wrap="none" rtlCol="0">
            <a:spAutoFit/>
          </a:bodyPr>
          <a:lstStyle/>
          <a:p>
            <a:pPr algn="ctr"/>
            <a:r>
              <a:rPr lang="en-US" sz="1400" b="1" dirty="0">
                <a:solidFill>
                  <a:schemeClr val="accent6"/>
                </a:solidFill>
              </a:rPr>
              <a:t>79.5%</a:t>
            </a:r>
          </a:p>
        </p:txBody>
      </p:sp>
      <p:sp>
        <p:nvSpPr>
          <p:cNvPr id="17" name="Freeform: Shape 16">
            <a:extLst>
              <a:ext uri="{FF2B5EF4-FFF2-40B4-BE49-F238E27FC236}">
                <a16:creationId xmlns:a16="http://schemas.microsoft.com/office/drawing/2014/main" id="{688B92F2-FB3B-A9D6-93B3-84A9DDB407EC}"/>
              </a:ext>
            </a:extLst>
          </p:cNvPr>
          <p:cNvSpPr/>
          <p:nvPr/>
        </p:nvSpPr>
        <p:spPr>
          <a:xfrm>
            <a:off x="868392" y="1437736"/>
            <a:ext cx="4721525" cy="1800045"/>
          </a:xfrm>
          <a:custGeom>
            <a:avLst/>
            <a:gdLst>
              <a:gd name="csX0" fmla="*/ 0 w 4721525"/>
              <a:gd name="csY0" fmla="*/ 0 h 1800045"/>
              <a:gd name="csX1" fmla="*/ 0 w 4721525"/>
              <a:gd name="csY1" fmla="*/ 1800045 h 1800045"/>
              <a:gd name="csX2" fmla="*/ 4721525 w 4721525"/>
              <a:gd name="csY2" fmla="*/ 1800045 h 1800045"/>
            </a:gdLst>
            <a:ahLst/>
            <a:cxnLst>
              <a:cxn ang="0">
                <a:pos x="csX0" y="csY0"/>
              </a:cxn>
              <a:cxn ang="0">
                <a:pos x="csX1" y="csY1"/>
              </a:cxn>
              <a:cxn ang="0">
                <a:pos x="csX2" y="csY2"/>
              </a:cxn>
            </a:cxnLst>
            <a:rect l="l" t="t" r="r" b="b"/>
            <a:pathLst>
              <a:path w="4721525" h="1800045">
                <a:moveTo>
                  <a:pt x="0" y="0"/>
                </a:moveTo>
                <a:lnTo>
                  <a:pt x="0" y="1800045"/>
                </a:lnTo>
                <a:lnTo>
                  <a:pt x="4721525" y="1800045"/>
                </a:lnTo>
              </a:path>
            </a:pathLst>
          </a:custGeom>
          <a:noFill/>
          <a:ln w="12700">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23" name="TextBox 722">
            <a:extLst>
              <a:ext uri="{FF2B5EF4-FFF2-40B4-BE49-F238E27FC236}">
                <a16:creationId xmlns:a16="http://schemas.microsoft.com/office/drawing/2014/main" id="{613B4456-62FA-9A46-3566-51BEF9B6E48E}"/>
              </a:ext>
            </a:extLst>
          </p:cNvPr>
          <p:cNvSpPr txBox="1"/>
          <p:nvPr/>
        </p:nvSpPr>
        <p:spPr>
          <a:xfrm>
            <a:off x="548540" y="1358375"/>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724" name="TextBox 723">
            <a:extLst>
              <a:ext uri="{FF2B5EF4-FFF2-40B4-BE49-F238E27FC236}">
                <a16:creationId xmlns:a16="http://schemas.microsoft.com/office/drawing/2014/main" id="{411BF598-53F9-6545-4151-18B293D384FD}"/>
              </a:ext>
            </a:extLst>
          </p:cNvPr>
          <p:cNvSpPr txBox="1"/>
          <p:nvPr/>
        </p:nvSpPr>
        <p:spPr>
          <a:xfrm>
            <a:off x="592619" y="1720217"/>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725" name="TextBox 724">
            <a:extLst>
              <a:ext uri="{FF2B5EF4-FFF2-40B4-BE49-F238E27FC236}">
                <a16:creationId xmlns:a16="http://schemas.microsoft.com/office/drawing/2014/main" id="{14EDEAD9-E562-3FAD-1F94-DA4976AE5812}"/>
              </a:ext>
            </a:extLst>
          </p:cNvPr>
          <p:cNvSpPr txBox="1"/>
          <p:nvPr/>
        </p:nvSpPr>
        <p:spPr>
          <a:xfrm>
            <a:off x="596630" y="2082059"/>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726" name="TextBox 725">
            <a:extLst>
              <a:ext uri="{FF2B5EF4-FFF2-40B4-BE49-F238E27FC236}">
                <a16:creationId xmlns:a16="http://schemas.microsoft.com/office/drawing/2014/main" id="{E8314D36-54D4-4961-B286-3C7FBB14376B}"/>
              </a:ext>
            </a:extLst>
          </p:cNvPr>
          <p:cNvSpPr txBox="1"/>
          <p:nvPr/>
        </p:nvSpPr>
        <p:spPr>
          <a:xfrm>
            <a:off x="594223" y="2443901"/>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727" name="TextBox 726">
            <a:extLst>
              <a:ext uri="{FF2B5EF4-FFF2-40B4-BE49-F238E27FC236}">
                <a16:creationId xmlns:a16="http://schemas.microsoft.com/office/drawing/2014/main" id="{7F7891BB-0652-2070-C663-CE23E3D82090}"/>
              </a:ext>
            </a:extLst>
          </p:cNvPr>
          <p:cNvSpPr txBox="1"/>
          <p:nvPr/>
        </p:nvSpPr>
        <p:spPr>
          <a:xfrm>
            <a:off x="606248" y="2793710"/>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728" name="TextBox 727">
            <a:extLst>
              <a:ext uri="{FF2B5EF4-FFF2-40B4-BE49-F238E27FC236}">
                <a16:creationId xmlns:a16="http://schemas.microsoft.com/office/drawing/2014/main" id="{29915E7D-9C0D-3A7E-89A9-DC7EEDF66E6B}"/>
              </a:ext>
            </a:extLst>
          </p:cNvPr>
          <p:cNvSpPr txBox="1"/>
          <p:nvPr/>
        </p:nvSpPr>
        <p:spPr>
          <a:xfrm>
            <a:off x="690403" y="3155552"/>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nvGrpSpPr>
          <p:cNvPr id="744" name="Group 743">
            <a:extLst>
              <a:ext uri="{FF2B5EF4-FFF2-40B4-BE49-F238E27FC236}">
                <a16:creationId xmlns:a16="http://schemas.microsoft.com/office/drawing/2014/main" id="{3CB45419-FD20-1462-2591-D73277EC603F}"/>
              </a:ext>
            </a:extLst>
          </p:cNvPr>
          <p:cNvGrpSpPr/>
          <p:nvPr/>
        </p:nvGrpSpPr>
        <p:grpSpPr>
          <a:xfrm>
            <a:off x="820302" y="3294306"/>
            <a:ext cx="4855376" cy="212111"/>
            <a:chOff x="820302" y="3294306"/>
            <a:chExt cx="4855376" cy="212111"/>
          </a:xfrm>
        </p:grpSpPr>
        <p:sp>
          <p:nvSpPr>
            <p:cNvPr id="729" name="TextBox 728">
              <a:extLst>
                <a:ext uri="{FF2B5EF4-FFF2-40B4-BE49-F238E27FC236}">
                  <a16:creationId xmlns:a16="http://schemas.microsoft.com/office/drawing/2014/main" id="{6E2B2BB8-4BFB-4F9D-656C-92B05BFD53ED}"/>
                </a:ext>
              </a:extLst>
            </p:cNvPr>
            <p:cNvSpPr txBox="1"/>
            <p:nvPr/>
          </p:nvSpPr>
          <p:spPr>
            <a:xfrm>
              <a:off x="820302" y="3321751"/>
              <a:ext cx="9618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sp>
          <p:nvSpPr>
            <p:cNvPr id="730" name="TextBox 729">
              <a:extLst>
                <a:ext uri="{FF2B5EF4-FFF2-40B4-BE49-F238E27FC236}">
                  <a16:creationId xmlns:a16="http://schemas.microsoft.com/office/drawing/2014/main" id="{6D989ADD-FC5A-97C3-65DB-79E7EEC01B0A}"/>
                </a:ext>
              </a:extLst>
            </p:cNvPr>
            <p:cNvSpPr txBox="1"/>
            <p:nvPr/>
          </p:nvSpPr>
          <p:spPr>
            <a:xfrm>
              <a:off x="1208521" y="3321751"/>
              <a:ext cx="97784"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a:t>
              </a:r>
            </a:p>
          </p:txBody>
        </p:sp>
        <p:sp>
          <p:nvSpPr>
            <p:cNvPr id="731" name="TextBox 730">
              <a:extLst>
                <a:ext uri="{FF2B5EF4-FFF2-40B4-BE49-F238E27FC236}">
                  <a16:creationId xmlns:a16="http://schemas.microsoft.com/office/drawing/2014/main" id="{9F0C68D8-9652-8137-64C7-B13C558D1C61}"/>
                </a:ext>
              </a:extLst>
            </p:cNvPr>
            <p:cNvSpPr txBox="1"/>
            <p:nvPr/>
          </p:nvSpPr>
          <p:spPr>
            <a:xfrm>
              <a:off x="1584709" y="3321751"/>
              <a:ext cx="13785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12</a:t>
              </a:r>
            </a:p>
          </p:txBody>
        </p:sp>
        <p:sp>
          <p:nvSpPr>
            <p:cNvPr id="732" name="TextBox 731">
              <a:extLst>
                <a:ext uri="{FF2B5EF4-FFF2-40B4-BE49-F238E27FC236}">
                  <a16:creationId xmlns:a16="http://schemas.microsoft.com/office/drawing/2014/main" id="{73994498-81B3-2BB7-EB42-1F551AFB5EB8}"/>
                </a:ext>
              </a:extLst>
            </p:cNvPr>
            <p:cNvSpPr txBox="1"/>
            <p:nvPr/>
          </p:nvSpPr>
          <p:spPr>
            <a:xfrm>
              <a:off x="1969429" y="3317740"/>
              <a:ext cx="14747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18</a:t>
              </a:r>
            </a:p>
          </p:txBody>
        </p:sp>
        <p:sp>
          <p:nvSpPr>
            <p:cNvPr id="733" name="TextBox 732">
              <a:extLst>
                <a:ext uri="{FF2B5EF4-FFF2-40B4-BE49-F238E27FC236}">
                  <a16:creationId xmlns:a16="http://schemas.microsoft.com/office/drawing/2014/main" id="{D14024C4-8E6A-9638-60B6-56B549A09400}"/>
                </a:ext>
              </a:extLst>
            </p:cNvPr>
            <p:cNvSpPr txBox="1"/>
            <p:nvPr/>
          </p:nvSpPr>
          <p:spPr>
            <a:xfrm>
              <a:off x="2340016" y="3317740"/>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24</a:t>
              </a:r>
            </a:p>
          </p:txBody>
        </p:sp>
        <p:sp>
          <p:nvSpPr>
            <p:cNvPr id="734" name="TextBox 733">
              <a:extLst>
                <a:ext uri="{FF2B5EF4-FFF2-40B4-BE49-F238E27FC236}">
                  <a16:creationId xmlns:a16="http://schemas.microsoft.com/office/drawing/2014/main" id="{722D4A5B-40E1-5099-39E9-EA8EAACDD903}"/>
                </a:ext>
              </a:extLst>
            </p:cNvPr>
            <p:cNvSpPr txBox="1"/>
            <p:nvPr/>
          </p:nvSpPr>
          <p:spPr>
            <a:xfrm>
              <a:off x="2734637" y="3317740"/>
              <a:ext cx="187552"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30</a:t>
              </a:r>
            </a:p>
          </p:txBody>
        </p:sp>
        <p:sp>
          <p:nvSpPr>
            <p:cNvPr id="735" name="TextBox 734">
              <a:extLst>
                <a:ext uri="{FF2B5EF4-FFF2-40B4-BE49-F238E27FC236}">
                  <a16:creationId xmlns:a16="http://schemas.microsoft.com/office/drawing/2014/main" id="{EDEE1EBC-7917-6A9A-091D-5F39EDFF9818}"/>
                </a:ext>
              </a:extLst>
            </p:cNvPr>
            <p:cNvSpPr txBox="1"/>
            <p:nvPr/>
          </p:nvSpPr>
          <p:spPr>
            <a:xfrm>
              <a:off x="3131386" y="3301676"/>
              <a:ext cx="189155"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36</a:t>
              </a:r>
            </a:p>
          </p:txBody>
        </p:sp>
        <p:sp>
          <p:nvSpPr>
            <p:cNvPr id="736" name="TextBox 735">
              <a:extLst>
                <a:ext uri="{FF2B5EF4-FFF2-40B4-BE49-F238E27FC236}">
                  <a16:creationId xmlns:a16="http://schemas.microsoft.com/office/drawing/2014/main" id="{CEFC9267-F88F-7010-37E7-25465D39205F}"/>
                </a:ext>
              </a:extLst>
            </p:cNvPr>
            <p:cNvSpPr txBox="1"/>
            <p:nvPr/>
          </p:nvSpPr>
          <p:spPr>
            <a:xfrm>
              <a:off x="3522812" y="3301676"/>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42</a:t>
              </a:r>
            </a:p>
          </p:txBody>
        </p:sp>
        <p:sp>
          <p:nvSpPr>
            <p:cNvPr id="737" name="TextBox 736">
              <a:extLst>
                <a:ext uri="{FF2B5EF4-FFF2-40B4-BE49-F238E27FC236}">
                  <a16:creationId xmlns:a16="http://schemas.microsoft.com/office/drawing/2014/main" id="{A8888534-F95D-9790-F871-D772A02675D0}"/>
                </a:ext>
              </a:extLst>
            </p:cNvPr>
            <p:cNvSpPr txBox="1"/>
            <p:nvPr/>
          </p:nvSpPr>
          <p:spPr>
            <a:xfrm>
              <a:off x="3914227" y="3301676"/>
              <a:ext cx="193964"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48</a:t>
              </a:r>
            </a:p>
          </p:txBody>
        </p:sp>
        <p:sp>
          <p:nvSpPr>
            <p:cNvPr id="738" name="TextBox 737">
              <a:extLst>
                <a:ext uri="{FF2B5EF4-FFF2-40B4-BE49-F238E27FC236}">
                  <a16:creationId xmlns:a16="http://schemas.microsoft.com/office/drawing/2014/main" id="{8191B3F8-46B4-16C0-DF49-9A2AB2AF4371}"/>
                </a:ext>
              </a:extLst>
            </p:cNvPr>
            <p:cNvSpPr txBox="1"/>
            <p:nvPr/>
          </p:nvSpPr>
          <p:spPr>
            <a:xfrm>
              <a:off x="4304559" y="3297665"/>
              <a:ext cx="19236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54</a:t>
              </a:r>
            </a:p>
          </p:txBody>
        </p:sp>
        <p:sp>
          <p:nvSpPr>
            <p:cNvPr id="739" name="TextBox 738">
              <a:extLst>
                <a:ext uri="{FF2B5EF4-FFF2-40B4-BE49-F238E27FC236}">
                  <a16:creationId xmlns:a16="http://schemas.microsoft.com/office/drawing/2014/main" id="{76244E58-5A31-CDB3-3EAF-14D8FA1DC978}"/>
                </a:ext>
              </a:extLst>
            </p:cNvPr>
            <p:cNvSpPr txBox="1"/>
            <p:nvPr/>
          </p:nvSpPr>
          <p:spPr>
            <a:xfrm>
              <a:off x="4692779" y="3297665"/>
              <a:ext cx="193964"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740" name="TextBox 739">
              <a:extLst>
                <a:ext uri="{FF2B5EF4-FFF2-40B4-BE49-F238E27FC236}">
                  <a16:creationId xmlns:a16="http://schemas.microsoft.com/office/drawing/2014/main" id="{72DB6877-E69E-2391-F1D6-14FD4D672BEC}"/>
                </a:ext>
              </a:extLst>
            </p:cNvPr>
            <p:cNvSpPr txBox="1"/>
            <p:nvPr/>
          </p:nvSpPr>
          <p:spPr>
            <a:xfrm>
              <a:off x="5088201" y="3297665"/>
              <a:ext cx="195567"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66</a:t>
              </a:r>
            </a:p>
          </p:txBody>
        </p:sp>
        <p:sp>
          <p:nvSpPr>
            <p:cNvPr id="743" name="TextBox 742">
              <a:extLst>
                <a:ext uri="{FF2B5EF4-FFF2-40B4-BE49-F238E27FC236}">
                  <a16:creationId xmlns:a16="http://schemas.microsoft.com/office/drawing/2014/main" id="{5AF0E5AA-76CD-E2D8-D77C-53C4FD1A0DC5}"/>
                </a:ext>
              </a:extLst>
            </p:cNvPr>
            <p:cNvSpPr txBox="1"/>
            <p:nvPr/>
          </p:nvSpPr>
          <p:spPr>
            <a:xfrm>
              <a:off x="5504156" y="3294306"/>
              <a:ext cx="171522"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72</a:t>
              </a:r>
            </a:p>
          </p:txBody>
        </p:sp>
      </p:grpSp>
      <p:sp>
        <p:nvSpPr>
          <p:cNvPr id="745" name="TextBox 744">
            <a:extLst>
              <a:ext uri="{FF2B5EF4-FFF2-40B4-BE49-F238E27FC236}">
                <a16:creationId xmlns:a16="http://schemas.microsoft.com/office/drawing/2014/main" id="{EDD69765-7724-1EDD-DEDC-584F78934B72}"/>
              </a:ext>
            </a:extLst>
          </p:cNvPr>
          <p:cNvSpPr txBox="1"/>
          <p:nvPr/>
        </p:nvSpPr>
        <p:spPr>
          <a:xfrm>
            <a:off x="3100113" y="3539639"/>
            <a:ext cx="234038"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sp>
        <p:nvSpPr>
          <p:cNvPr id="746" name="TextBox 745">
            <a:extLst>
              <a:ext uri="{FF2B5EF4-FFF2-40B4-BE49-F238E27FC236}">
                <a16:creationId xmlns:a16="http://schemas.microsoft.com/office/drawing/2014/main" id="{BC3255BD-75C6-F464-D326-45F55D5E308F}"/>
              </a:ext>
            </a:extLst>
          </p:cNvPr>
          <p:cNvSpPr txBox="1"/>
          <p:nvPr/>
        </p:nvSpPr>
        <p:spPr>
          <a:xfrm rot="16200000">
            <a:off x="132342" y="2245072"/>
            <a:ext cx="575478"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PFS (%)</a:t>
            </a:r>
          </a:p>
        </p:txBody>
      </p:sp>
      <p:grpSp>
        <p:nvGrpSpPr>
          <p:cNvPr id="834" name="Group 833">
            <a:extLst>
              <a:ext uri="{FF2B5EF4-FFF2-40B4-BE49-F238E27FC236}">
                <a16:creationId xmlns:a16="http://schemas.microsoft.com/office/drawing/2014/main" id="{19075238-85A6-E2BD-7818-8A1569405F10}"/>
              </a:ext>
            </a:extLst>
          </p:cNvPr>
          <p:cNvGrpSpPr/>
          <p:nvPr/>
        </p:nvGrpSpPr>
        <p:grpSpPr>
          <a:xfrm>
            <a:off x="865257" y="2227849"/>
            <a:ext cx="4441297" cy="1023311"/>
            <a:chOff x="998261" y="2172429"/>
            <a:chExt cx="4441297" cy="1023311"/>
          </a:xfrm>
        </p:grpSpPr>
        <p:grpSp>
          <p:nvGrpSpPr>
            <p:cNvPr id="804" name="Group 803">
              <a:extLst>
                <a:ext uri="{FF2B5EF4-FFF2-40B4-BE49-F238E27FC236}">
                  <a16:creationId xmlns:a16="http://schemas.microsoft.com/office/drawing/2014/main" id="{90805063-AF09-0F42-6C81-E4C56A1754F8}"/>
                </a:ext>
              </a:extLst>
            </p:cNvPr>
            <p:cNvGrpSpPr/>
            <p:nvPr/>
          </p:nvGrpSpPr>
          <p:grpSpPr>
            <a:xfrm>
              <a:off x="998261" y="2172429"/>
              <a:ext cx="4441297" cy="1023311"/>
              <a:chOff x="998261" y="2172429"/>
              <a:chExt cx="4441297" cy="1023311"/>
            </a:xfrm>
          </p:grpSpPr>
          <p:sp>
            <p:nvSpPr>
              <p:cNvPr id="749" name="TextBox 748">
                <a:extLst>
                  <a:ext uri="{FF2B5EF4-FFF2-40B4-BE49-F238E27FC236}">
                    <a16:creationId xmlns:a16="http://schemas.microsoft.com/office/drawing/2014/main" id="{11E9B095-DB1B-D372-6095-17AF18168D9A}"/>
                  </a:ext>
                </a:extLst>
              </p:cNvPr>
              <p:cNvSpPr txBox="1"/>
              <p:nvPr/>
            </p:nvSpPr>
            <p:spPr bwMode="auto">
              <a:xfrm>
                <a:off x="3170064" y="2331450"/>
                <a:ext cx="120097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buClrTx/>
                  <a:buSzTx/>
                  <a:buFontTx/>
                  <a:buNone/>
                  <a:tabLst/>
                  <a:defRPr/>
                </a:pP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3-yr </a:t>
                </a:r>
                <a:b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update</a:t>
                </a:r>
              </a:p>
              <a:p>
                <a:pPr lvl="0" algn="ctr" eaLnBrk="0" fontAlgn="base" hangingPunct="0">
                  <a:defRPr/>
                </a:pPr>
                <a:r>
                  <a:rPr lang="en-US" sz="1000" kern="0" dirty="0">
                    <a:solidFill>
                      <a:srgbClr val="000000"/>
                    </a:solidFill>
                    <a:latin typeface="Poppins" pitchFamily="2" charset="77"/>
                    <a:cs typeface="Poppins" pitchFamily="2" charset="77"/>
                  </a:rPr>
                  <a:t>71.8 (67.1-76.5)</a:t>
                </a:r>
              </a:p>
              <a:p>
                <a:pPr algn="ctr" eaLnBrk="0" fontAlgn="base" hangingPunct="0">
                  <a:defRPr/>
                </a:pPr>
                <a:r>
                  <a:rPr lang="en-US" sz="1000" kern="0" dirty="0">
                    <a:solidFill>
                      <a:srgbClr val="000000"/>
                    </a:solidFill>
                    <a:latin typeface="Poppins" pitchFamily="2" charset="77"/>
                    <a:cs typeface="Poppins" pitchFamily="2" charset="77"/>
                  </a:rPr>
                  <a:t>64.1 (59.1-69.1)</a:t>
                </a:r>
              </a:p>
              <a:p>
                <a:pPr algn="ctr" eaLnBrk="0" fontAlgn="base" hangingPunct="0">
                  <a:defRPr/>
                </a:pPr>
                <a:r>
                  <a:rPr lang="en-US" sz="1000" kern="0" dirty="0">
                    <a:solidFill>
                      <a:srgbClr val="000000"/>
                    </a:solidFill>
                    <a:latin typeface="Poppins" pitchFamily="2" charset="77"/>
                    <a:cs typeface="Poppins" pitchFamily="2" charset="77"/>
                  </a:rPr>
                  <a:t>0.76 (0.60-0.97)</a:t>
                </a:r>
              </a:p>
            </p:txBody>
          </p:sp>
          <p:sp>
            <p:nvSpPr>
              <p:cNvPr id="750" name="TextBox 749">
                <a:extLst>
                  <a:ext uri="{FF2B5EF4-FFF2-40B4-BE49-F238E27FC236}">
                    <a16:creationId xmlns:a16="http://schemas.microsoft.com/office/drawing/2014/main" id="{3448323E-9E23-BE95-0359-3DE5A12D4196}"/>
                  </a:ext>
                </a:extLst>
              </p:cNvPr>
              <p:cNvSpPr txBox="1"/>
              <p:nvPr/>
            </p:nvSpPr>
            <p:spPr bwMode="auto">
              <a:xfrm>
                <a:off x="998261" y="2312186"/>
                <a:ext cx="153015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buClrTx/>
                  <a:buSzTx/>
                  <a:buFontTx/>
                  <a:buNone/>
                  <a:tabLst/>
                  <a:defRPr/>
                </a:pP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Event-free rate (%)</a:t>
                </a:r>
                <a:b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(95% CI)</a:t>
                </a:r>
              </a:p>
              <a:p>
                <a:pPr marL="0" marR="0" lvl="0" indent="0" algn="l" defTabSz="914400" rtl="0" eaLnBrk="0" fontAlgn="base" latinLnBrk="0" hangingPunct="0">
                  <a:lnSpc>
                    <a:spcPct val="100000"/>
                  </a:lnSpc>
                  <a:spcBef>
                    <a:spcPts val="0"/>
                  </a:spcBef>
                  <a:buClrTx/>
                  <a:buSzTx/>
                  <a:buFontTx/>
                  <a:buNone/>
                  <a:tabLst/>
                  <a:defRPr/>
                </a:pPr>
                <a:r>
                  <a:rPr lang="en-US" sz="1000" b="1" kern="0" dirty="0">
                    <a:solidFill>
                      <a:srgbClr val="000000"/>
                    </a:solidFill>
                    <a:latin typeface="Poppins" pitchFamily="2" charset="77"/>
                    <a:cs typeface="Poppins" pitchFamily="2" charset="77"/>
                  </a:rPr>
                  <a:t>Pola—R-CHOP</a:t>
                </a:r>
              </a:p>
              <a:p>
                <a:pPr marL="0" marR="0" lvl="0" indent="0" algn="l" defTabSz="914400" rtl="0" eaLnBrk="0" fontAlgn="base" latinLnBrk="0" hangingPunct="0">
                  <a:lnSpc>
                    <a:spcPct val="100000"/>
                  </a:lnSpc>
                  <a:spcBef>
                    <a:spcPts val="0"/>
                  </a:spcBef>
                  <a:buClrTx/>
                  <a:buSzTx/>
                  <a:buFontTx/>
                  <a:buNone/>
                  <a:tabLst/>
                  <a:defRPr/>
                </a:pP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R-CHOP</a:t>
                </a:r>
              </a:p>
              <a:p>
                <a:pPr marL="0" marR="0" lvl="0" indent="0" algn="l" defTabSz="914400" rtl="0" eaLnBrk="0" fontAlgn="base" latinLnBrk="0" hangingPunct="0">
                  <a:lnSpc>
                    <a:spcPct val="100000"/>
                  </a:lnSpc>
                  <a:spcBef>
                    <a:spcPts val="0"/>
                  </a:spcBef>
                  <a:buClrTx/>
                  <a:buSzTx/>
                  <a:buFontTx/>
                  <a:buNone/>
                  <a:tabLst/>
                  <a:defRPr/>
                </a:pPr>
                <a:r>
                  <a:rPr lang="en-US" sz="1000" b="1" kern="0" dirty="0">
                    <a:solidFill>
                      <a:srgbClr val="000000"/>
                    </a:solidFill>
                    <a:latin typeface="Poppins" pitchFamily="2" charset="77"/>
                    <a:cs typeface="Poppins" pitchFamily="2" charset="77"/>
                  </a:rPr>
                  <a:t>HR (95% CI)</a:t>
                </a:r>
                <a:endPar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endParaRPr>
              </a:p>
            </p:txBody>
          </p:sp>
          <p:sp>
            <p:nvSpPr>
              <p:cNvPr id="764" name="TextBox 763">
                <a:extLst>
                  <a:ext uri="{FF2B5EF4-FFF2-40B4-BE49-F238E27FC236}">
                    <a16:creationId xmlns:a16="http://schemas.microsoft.com/office/drawing/2014/main" id="{49E2EF1A-7BC2-73E9-4870-706E3B0750DD}"/>
                  </a:ext>
                </a:extLst>
              </p:cNvPr>
              <p:cNvSpPr txBox="1"/>
              <p:nvPr/>
            </p:nvSpPr>
            <p:spPr bwMode="auto">
              <a:xfrm>
                <a:off x="4230573" y="2333966"/>
                <a:ext cx="120898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buClrTx/>
                  <a:buSzTx/>
                  <a:buFontTx/>
                  <a:buNone/>
                  <a:tabLst/>
                  <a:defRPr/>
                </a:pP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5-yr </a:t>
                </a:r>
                <a:b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update</a:t>
                </a:r>
              </a:p>
              <a:p>
                <a:pPr lvl="0" algn="ctr" eaLnBrk="0" fontAlgn="base" hangingPunct="0">
                  <a:defRPr/>
                </a:pPr>
                <a:r>
                  <a:rPr lang="en-US" sz="1000" kern="0" dirty="0">
                    <a:solidFill>
                      <a:srgbClr val="000000"/>
                    </a:solidFill>
                    <a:latin typeface="Poppins" pitchFamily="2" charset="77"/>
                    <a:cs typeface="Poppins" pitchFamily="2" charset="77"/>
                  </a:rPr>
                  <a:t>64.9 (59.8-70.0)</a:t>
                </a:r>
              </a:p>
              <a:p>
                <a:pPr algn="ctr" eaLnBrk="0" fontAlgn="base" hangingPunct="0">
                  <a:defRPr/>
                </a:pPr>
                <a:r>
                  <a:rPr lang="en-US" sz="1000" kern="0" dirty="0">
                    <a:solidFill>
                      <a:srgbClr val="000000"/>
                    </a:solidFill>
                    <a:latin typeface="Poppins" pitchFamily="2" charset="77"/>
                    <a:cs typeface="Poppins" pitchFamily="2" charset="77"/>
                  </a:rPr>
                  <a:t>59.1 (54.0-64.3)</a:t>
                </a:r>
              </a:p>
              <a:p>
                <a:pPr algn="ctr" eaLnBrk="0" fontAlgn="base" hangingPunct="0">
                  <a:defRPr/>
                </a:pPr>
                <a:r>
                  <a:rPr lang="en-US" sz="1000" kern="0" dirty="0">
                    <a:solidFill>
                      <a:srgbClr val="000000"/>
                    </a:solidFill>
                    <a:latin typeface="Poppins" pitchFamily="2" charset="77"/>
                    <a:cs typeface="Poppins" pitchFamily="2" charset="77"/>
                  </a:rPr>
                  <a:t>0.77 (0.62-0.97)</a:t>
                </a:r>
              </a:p>
            </p:txBody>
          </p:sp>
          <p:sp>
            <p:nvSpPr>
              <p:cNvPr id="748" name="TextBox 747">
                <a:extLst>
                  <a:ext uri="{FF2B5EF4-FFF2-40B4-BE49-F238E27FC236}">
                    <a16:creationId xmlns:a16="http://schemas.microsoft.com/office/drawing/2014/main" id="{05DC6000-3CB9-988A-2D55-F1DC61490DA9}"/>
                  </a:ext>
                </a:extLst>
              </p:cNvPr>
              <p:cNvSpPr txBox="1"/>
              <p:nvPr/>
            </p:nvSpPr>
            <p:spPr bwMode="auto">
              <a:xfrm>
                <a:off x="2109554" y="2172429"/>
                <a:ext cx="118494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buClrTx/>
                  <a:buSzTx/>
                  <a:buFontTx/>
                  <a:buNone/>
                  <a:tabLst/>
                  <a:defRPr/>
                </a:pPr>
                <a:endPar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endParaRPr>
              </a:p>
              <a:p>
                <a:pPr marL="0" marR="0" lvl="0" indent="0" algn="ctr" defTabSz="914400" rtl="0" eaLnBrk="0" fontAlgn="base" latinLnBrk="0" hangingPunct="0">
                  <a:lnSpc>
                    <a:spcPct val="100000"/>
                  </a:lnSpc>
                  <a:spcBef>
                    <a:spcPts val="0"/>
                  </a:spcBef>
                  <a:buClrTx/>
                  <a:buSzTx/>
                  <a:buFontTx/>
                  <a:buNone/>
                  <a:tabLst/>
                  <a:defRPr/>
                </a:pP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Primary </a:t>
                </a:r>
                <a:b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analysis (2 yr)</a:t>
                </a:r>
              </a:p>
              <a:p>
                <a:pPr marL="0" marR="0" lvl="0" indent="0" algn="ctr" defTabSz="914400" rtl="0" eaLnBrk="0" fontAlgn="base" latinLnBrk="0" hangingPunct="0">
                  <a:lnSpc>
                    <a:spcPct val="100000"/>
                  </a:lnSpc>
                  <a:spcBef>
                    <a:spcPts val="0"/>
                  </a:spcBef>
                  <a:buClrTx/>
                  <a:buSzTx/>
                  <a:buFontTx/>
                  <a:buNone/>
                  <a:tabLst/>
                  <a:defRPr/>
                </a:pPr>
                <a:r>
                  <a:rPr kumimoji="0" lang="en-US" sz="1000" b="0" i="0" u="none" strike="noStrike" kern="0" cap="none" spc="0" normalizeH="0" baseline="0" noProof="0" dirty="0">
                    <a:ln>
                      <a:noFill/>
                    </a:ln>
                    <a:solidFill>
                      <a:srgbClr val="000000"/>
                    </a:solidFill>
                    <a:effectLst/>
                    <a:uLnTx/>
                    <a:uFillTx/>
                    <a:latin typeface="Poppins" pitchFamily="2" charset="77"/>
                    <a:cs typeface="Poppins" pitchFamily="2" charset="77"/>
                  </a:rPr>
                  <a:t>76.7 (72.7-80.8)</a:t>
                </a:r>
              </a:p>
              <a:p>
                <a:pPr algn="ctr" eaLnBrk="0" fontAlgn="base" hangingPunct="0">
                  <a:defRPr/>
                </a:pPr>
                <a:r>
                  <a:rPr lang="en-US" sz="1000" kern="0" dirty="0">
                    <a:solidFill>
                      <a:srgbClr val="000000"/>
                    </a:solidFill>
                    <a:latin typeface="Poppins" pitchFamily="2" charset="77"/>
                    <a:cs typeface="Poppins" pitchFamily="2" charset="77"/>
                  </a:rPr>
                  <a:t>70.2 (65.8-74.6)</a:t>
                </a:r>
              </a:p>
              <a:p>
                <a:pPr algn="ctr" eaLnBrk="0" fontAlgn="base" hangingPunct="0">
                  <a:defRPr/>
                </a:pPr>
                <a:r>
                  <a:rPr lang="en-US" sz="1000" kern="0" dirty="0">
                    <a:solidFill>
                      <a:srgbClr val="000000"/>
                    </a:solidFill>
                    <a:latin typeface="Poppins" pitchFamily="2" charset="77"/>
                    <a:cs typeface="Poppins" pitchFamily="2" charset="77"/>
                  </a:rPr>
                  <a:t>0.73 (0.57-0.95)</a:t>
                </a:r>
              </a:p>
            </p:txBody>
          </p:sp>
        </p:grpSp>
        <p:cxnSp>
          <p:nvCxnSpPr>
            <p:cNvPr id="752" name="Straight Connector 751">
              <a:extLst>
                <a:ext uri="{FF2B5EF4-FFF2-40B4-BE49-F238E27FC236}">
                  <a16:creationId xmlns:a16="http://schemas.microsoft.com/office/drawing/2014/main" id="{59A05107-E89B-6F93-ED0B-D366E1474105}"/>
                </a:ext>
              </a:extLst>
            </p:cNvPr>
            <p:cNvCxnSpPr>
              <a:cxnSpLocks/>
            </p:cNvCxnSpPr>
            <p:nvPr/>
          </p:nvCxnSpPr>
          <p:spPr bwMode="auto">
            <a:xfrm>
              <a:off x="1070020" y="2667038"/>
              <a:ext cx="4266751" cy="0"/>
            </a:xfrm>
            <a:prstGeom prst="line">
              <a:avLst/>
            </a:prstGeom>
            <a:noFill/>
            <a:ln w="12700" cap="flat" cmpd="sng" algn="ctr">
              <a:solidFill>
                <a:srgbClr val="000000"/>
              </a:solidFill>
              <a:prstDash val="solid"/>
              <a:round/>
              <a:headEnd type="none" w="med" len="med"/>
              <a:tailEnd type="none" w="med" len="med"/>
            </a:ln>
            <a:effectLst/>
          </p:spPr>
        </p:cxnSp>
      </p:grpSp>
      <p:grpSp>
        <p:nvGrpSpPr>
          <p:cNvPr id="805" name="Group 804">
            <a:extLst>
              <a:ext uri="{FF2B5EF4-FFF2-40B4-BE49-F238E27FC236}">
                <a16:creationId xmlns:a16="http://schemas.microsoft.com/office/drawing/2014/main" id="{20DCB2A6-A289-E62D-A943-B3FC1C872279}"/>
              </a:ext>
            </a:extLst>
          </p:cNvPr>
          <p:cNvGrpSpPr/>
          <p:nvPr/>
        </p:nvGrpSpPr>
        <p:grpSpPr>
          <a:xfrm>
            <a:off x="4425778" y="1214110"/>
            <a:ext cx="2123773" cy="524100"/>
            <a:chOff x="9609512" y="1797791"/>
            <a:chExt cx="2123773" cy="524100"/>
          </a:xfrm>
        </p:grpSpPr>
        <p:sp>
          <p:nvSpPr>
            <p:cNvPr id="806" name="TextBox 805">
              <a:extLst>
                <a:ext uri="{FF2B5EF4-FFF2-40B4-BE49-F238E27FC236}">
                  <a16:creationId xmlns:a16="http://schemas.microsoft.com/office/drawing/2014/main" id="{F921AE0F-A688-485B-71DD-3B26755E243A}"/>
                </a:ext>
              </a:extLst>
            </p:cNvPr>
            <p:cNvSpPr txBox="1"/>
            <p:nvPr/>
          </p:nvSpPr>
          <p:spPr bwMode="auto">
            <a:xfrm>
              <a:off x="9878290" y="1797791"/>
              <a:ext cx="1854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Pola-R-CHP (n = 440)</a:t>
              </a:r>
            </a:p>
          </p:txBody>
        </p:sp>
        <p:sp>
          <p:nvSpPr>
            <p:cNvPr id="825" name="TextBox 824">
              <a:extLst>
                <a:ext uri="{FF2B5EF4-FFF2-40B4-BE49-F238E27FC236}">
                  <a16:creationId xmlns:a16="http://schemas.microsoft.com/office/drawing/2014/main" id="{07F2BEEC-6AB6-F768-80FA-2BF0487403B1}"/>
                </a:ext>
              </a:extLst>
            </p:cNvPr>
            <p:cNvSpPr txBox="1"/>
            <p:nvPr/>
          </p:nvSpPr>
          <p:spPr bwMode="auto">
            <a:xfrm>
              <a:off x="9878290" y="2044892"/>
              <a:ext cx="15552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R-CHOP (n = 439)</a:t>
              </a:r>
            </a:p>
          </p:txBody>
        </p:sp>
        <p:cxnSp>
          <p:nvCxnSpPr>
            <p:cNvPr id="826" name="Straight Connector 825">
              <a:extLst>
                <a:ext uri="{FF2B5EF4-FFF2-40B4-BE49-F238E27FC236}">
                  <a16:creationId xmlns:a16="http://schemas.microsoft.com/office/drawing/2014/main" id="{15A47018-750D-83EE-0D24-86515F62F71F}"/>
                </a:ext>
              </a:extLst>
            </p:cNvPr>
            <p:cNvCxnSpPr>
              <a:cxnSpLocks/>
            </p:cNvCxnSpPr>
            <p:nvPr/>
          </p:nvCxnSpPr>
          <p:spPr bwMode="auto">
            <a:xfrm flipH="1">
              <a:off x="9609512" y="1940286"/>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F76D47D7-D0D9-02CC-178B-B403EA9605E1}"/>
                </a:ext>
              </a:extLst>
            </p:cNvPr>
            <p:cNvCxnSpPr>
              <a:cxnSpLocks/>
            </p:cNvCxnSpPr>
            <p:nvPr/>
          </p:nvCxnSpPr>
          <p:spPr bwMode="auto">
            <a:xfrm flipH="1">
              <a:off x="9609512" y="2177815"/>
              <a:ext cx="274320"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832" name="Group 831">
            <a:extLst>
              <a:ext uri="{FF2B5EF4-FFF2-40B4-BE49-F238E27FC236}">
                <a16:creationId xmlns:a16="http://schemas.microsoft.com/office/drawing/2014/main" id="{338F2837-F72B-6A44-2969-17BEDBD96F0C}"/>
              </a:ext>
            </a:extLst>
          </p:cNvPr>
          <p:cNvGrpSpPr/>
          <p:nvPr/>
        </p:nvGrpSpPr>
        <p:grpSpPr>
          <a:xfrm>
            <a:off x="863221" y="1443251"/>
            <a:ext cx="4568588" cy="1794680"/>
            <a:chOff x="863221" y="1443251"/>
            <a:chExt cx="4568588" cy="1794680"/>
          </a:xfrm>
        </p:grpSpPr>
        <p:sp>
          <p:nvSpPr>
            <p:cNvPr id="829" name="Freeform: Shape 828">
              <a:extLst>
                <a:ext uri="{FF2B5EF4-FFF2-40B4-BE49-F238E27FC236}">
                  <a16:creationId xmlns:a16="http://schemas.microsoft.com/office/drawing/2014/main" id="{FDCEAC2E-EAF6-032A-C547-DC5C3404AB55}"/>
                </a:ext>
              </a:extLst>
            </p:cNvPr>
            <p:cNvSpPr/>
            <p:nvPr/>
          </p:nvSpPr>
          <p:spPr>
            <a:xfrm>
              <a:off x="863221" y="1443251"/>
              <a:ext cx="2988860" cy="638033"/>
            </a:xfrm>
            <a:custGeom>
              <a:avLst/>
              <a:gdLst>
                <a:gd name="csX0" fmla="*/ 0 w 2988860"/>
                <a:gd name="csY0" fmla="*/ 0 h 638033"/>
                <a:gd name="csX1" fmla="*/ 146713 w 2988860"/>
                <a:gd name="csY1" fmla="*/ 0 h 638033"/>
                <a:gd name="csX2" fmla="*/ 146713 w 2988860"/>
                <a:gd name="csY2" fmla="*/ 51179 h 638033"/>
                <a:gd name="csX3" fmla="*/ 235424 w 2988860"/>
                <a:gd name="csY3" fmla="*/ 51179 h 638033"/>
                <a:gd name="csX4" fmla="*/ 235424 w 2988860"/>
                <a:gd name="csY4" fmla="*/ 78474 h 638033"/>
                <a:gd name="csX5" fmla="*/ 313898 w 2988860"/>
                <a:gd name="csY5" fmla="*/ 78474 h 638033"/>
                <a:gd name="csX6" fmla="*/ 313898 w 2988860"/>
                <a:gd name="csY6" fmla="*/ 92122 h 638033"/>
                <a:gd name="csX7" fmla="*/ 358254 w 2988860"/>
                <a:gd name="csY7" fmla="*/ 92122 h 638033"/>
                <a:gd name="csX8" fmla="*/ 358254 w 2988860"/>
                <a:gd name="csY8" fmla="*/ 136477 h 638033"/>
                <a:gd name="csX9" fmla="*/ 423080 w 2988860"/>
                <a:gd name="csY9" fmla="*/ 136477 h 638033"/>
                <a:gd name="csX10" fmla="*/ 423080 w 2988860"/>
                <a:gd name="csY10" fmla="*/ 232012 h 638033"/>
                <a:gd name="csX11" fmla="*/ 453788 w 2988860"/>
                <a:gd name="csY11" fmla="*/ 232012 h 638033"/>
                <a:gd name="csX12" fmla="*/ 453788 w 2988860"/>
                <a:gd name="csY12" fmla="*/ 262719 h 638033"/>
                <a:gd name="csX13" fmla="*/ 535675 w 2988860"/>
                <a:gd name="csY13" fmla="*/ 262719 h 638033"/>
                <a:gd name="csX14" fmla="*/ 535675 w 2988860"/>
                <a:gd name="csY14" fmla="*/ 279779 h 638033"/>
                <a:gd name="csX15" fmla="*/ 607325 w 2988860"/>
                <a:gd name="csY15" fmla="*/ 279779 h 638033"/>
                <a:gd name="csX16" fmla="*/ 607325 w 2988860"/>
                <a:gd name="csY16" fmla="*/ 320722 h 638033"/>
                <a:gd name="csX17" fmla="*/ 764275 w 2988860"/>
                <a:gd name="csY17" fmla="*/ 320722 h 638033"/>
                <a:gd name="csX18" fmla="*/ 764275 w 2988860"/>
                <a:gd name="csY18" fmla="*/ 354842 h 638033"/>
                <a:gd name="csX19" fmla="*/ 788158 w 2988860"/>
                <a:gd name="csY19" fmla="*/ 354842 h 638033"/>
                <a:gd name="csX20" fmla="*/ 788158 w 2988860"/>
                <a:gd name="csY20" fmla="*/ 385549 h 638033"/>
                <a:gd name="csX21" fmla="*/ 808630 w 2988860"/>
                <a:gd name="csY21" fmla="*/ 385549 h 638033"/>
                <a:gd name="csX22" fmla="*/ 808630 w 2988860"/>
                <a:gd name="csY22" fmla="*/ 406021 h 638033"/>
                <a:gd name="csX23" fmla="*/ 839337 w 2988860"/>
                <a:gd name="csY23" fmla="*/ 406021 h 638033"/>
                <a:gd name="csX24" fmla="*/ 839337 w 2988860"/>
                <a:gd name="csY24" fmla="*/ 433316 h 638033"/>
                <a:gd name="csX25" fmla="*/ 1033818 w 2988860"/>
                <a:gd name="csY25" fmla="*/ 433316 h 638033"/>
                <a:gd name="csX26" fmla="*/ 1040642 w 2988860"/>
                <a:gd name="csY26" fmla="*/ 440140 h 638033"/>
                <a:gd name="csX27" fmla="*/ 1108880 w 2988860"/>
                <a:gd name="csY27" fmla="*/ 440140 h 638033"/>
                <a:gd name="csX28" fmla="*/ 1108880 w 2988860"/>
                <a:gd name="csY28" fmla="*/ 460612 h 638033"/>
                <a:gd name="csX29" fmla="*/ 1187355 w 2988860"/>
                <a:gd name="csY29" fmla="*/ 460612 h 638033"/>
                <a:gd name="csX30" fmla="*/ 1187355 w 2988860"/>
                <a:gd name="csY30" fmla="*/ 508379 h 638033"/>
                <a:gd name="csX31" fmla="*/ 1238534 w 2988860"/>
                <a:gd name="csY31" fmla="*/ 508379 h 638033"/>
                <a:gd name="csX32" fmla="*/ 1238534 w 2988860"/>
                <a:gd name="csY32" fmla="*/ 515203 h 638033"/>
                <a:gd name="csX33" fmla="*/ 1344304 w 2988860"/>
                <a:gd name="csY33" fmla="*/ 515203 h 638033"/>
                <a:gd name="csX34" fmla="*/ 1344304 w 2988860"/>
                <a:gd name="csY34" fmla="*/ 525439 h 638033"/>
                <a:gd name="csX35" fmla="*/ 1579728 w 2988860"/>
                <a:gd name="csY35" fmla="*/ 525439 h 638033"/>
                <a:gd name="csX36" fmla="*/ 1579728 w 2988860"/>
                <a:gd name="csY36" fmla="*/ 549322 h 638033"/>
                <a:gd name="csX37" fmla="*/ 1804916 w 2988860"/>
                <a:gd name="csY37" fmla="*/ 549322 h 638033"/>
                <a:gd name="csX38" fmla="*/ 1897039 w 2988860"/>
                <a:gd name="csY38" fmla="*/ 549322 h 638033"/>
                <a:gd name="csX39" fmla="*/ 1897039 w 2988860"/>
                <a:gd name="csY39" fmla="*/ 580030 h 638033"/>
                <a:gd name="csX40" fmla="*/ 2013045 w 2988860"/>
                <a:gd name="csY40" fmla="*/ 580030 h 638033"/>
                <a:gd name="csX41" fmla="*/ 2013045 w 2988860"/>
                <a:gd name="csY41" fmla="*/ 600501 h 638033"/>
                <a:gd name="csX42" fmla="*/ 2180230 w 2988860"/>
                <a:gd name="csY42" fmla="*/ 600501 h 638033"/>
                <a:gd name="csX43" fmla="*/ 2183642 w 2988860"/>
                <a:gd name="csY43" fmla="*/ 603913 h 638033"/>
                <a:gd name="csX44" fmla="*/ 2480480 w 2988860"/>
                <a:gd name="csY44" fmla="*/ 603913 h 638033"/>
                <a:gd name="csX45" fmla="*/ 2480480 w 2988860"/>
                <a:gd name="csY45" fmla="*/ 624385 h 638033"/>
                <a:gd name="csX46" fmla="*/ 2674961 w 2988860"/>
                <a:gd name="csY46" fmla="*/ 624385 h 638033"/>
                <a:gd name="csX47" fmla="*/ 2674961 w 2988860"/>
                <a:gd name="csY47" fmla="*/ 638033 h 638033"/>
                <a:gd name="csX48" fmla="*/ 2988860 w 2988860"/>
                <a:gd name="csY48" fmla="*/ 638033 h 638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2988860" h="638033">
                  <a:moveTo>
                    <a:pt x="0" y="0"/>
                  </a:moveTo>
                  <a:lnTo>
                    <a:pt x="146713" y="0"/>
                  </a:lnTo>
                  <a:lnTo>
                    <a:pt x="146713" y="51179"/>
                  </a:lnTo>
                  <a:lnTo>
                    <a:pt x="235424" y="51179"/>
                  </a:lnTo>
                  <a:lnTo>
                    <a:pt x="235424" y="78474"/>
                  </a:lnTo>
                  <a:lnTo>
                    <a:pt x="313898" y="78474"/>
                  </a:lnTo>
                  <a:lnTo>
                    <a:pt x="313898" y="92122"/>
                  </a:lnTo>
                  <a:lnTo>
                    <a:pt x="358254" y="92122"/>
                  </a:lnTo>
                  <a:lnTo>
                    <a:pt x="358254" y="136477"/>
                  </a:lnTo>
                  <a:lnTo>
                    <a:pt x="423080" y="136477"/>
                  </a:lnTo>
                  <a:lnTo>
                    <a:pt x="423080" y="232012"/>
                  </a:lnTo>
                  <a:lnTo>
                    <a:pt x="453788" y="232012"/>
                  </a:lnTo>
                  <a:lnTo>
                    <a:pt x="453788" y="262719"/>
                  </a:lnTo>
                  <a:lnTo>
                    <a:pt x="535675" y="262719"/>
                  </a:lnTo>
                  <a:lnTo>
                    <a:pt x="535675" y="279779"/>
                  </a:lnTo>
                  <a:lnTo>
                    <a:pt x="607325" y="279779"/>
                  </a:lnTo>
                  <a:lnTo>
                    <a:pt x="607325" y="320722"/>
                  </a:lnTo>
                  <a:lnTo>
                    <a:pt x="764275" y="320722"/>
                  </a:lnTo>
                  <a:lnTo>
                    <a:pt x="764275" y="354842"/>
                  </a:lnTo>
                  <a:lnTo>
                    <a:pt x="788158" y="354842"/>
                  </a:lnTo>
                  <a:lnTo>
                    <a:pt x="788158" y="385549"/>
                  </a:lnTo>
                  <a:lnTo>
                    <a:pt x="808630" y="385549"/>
                  </a:lnTo>
                  <a:lnTo>
                    <a:pt x="808630" y="406021"/>
                  </a:lnTo>
                  <a:lnTo>
                    <a:pt x="839337" y="406021"/>
                  </a:lnTo>
                  <a:lnTo>
                    <a:pt x="839337" y="433316"/>
                  </a:lnTo>
                  <a:lnTo>
                    <a:pt x="1033818" y="433316"/>
                  </a:lnTo>
                  <a:lnTo>
                    <a:pt x="1040642" y="440140"/>
                  </a:lnTo>
                  <a:lnTo>
                    <a:pt x="1108880" y="440140"/>
                  </a:lnTo>
                  <a:lnTo>
                    <a:pt x="1108880" y="460612"/>
                  </a:lnTo>
                  <a:lnTo>
                    <a:pt x="1187355" y="460612"/>
                  </a:lnTo>
                  <a:lnTo>
                    <a:pt x="1187355" y="508379"/>
                  </a:lnTo>
                  <a:lnTo>
                    <a:pt x="1238534" y="508379"/>
                  </a:lnTo>
                  <a:lnTo>
                    <a:pt x="1238534" y="515203"/>
                  </a:lnTo>
                  <a:lnTo>
                    <a:pt x="1344304" y="515203"/>
                  </a:lnTo>
                  <a:lnTo>
                    <a:pt x="1344304" y="525439"/>
                  </a:lnTo>
                  <a:lnTo>
                    <a:pt x="1579728" y="525439"/>
                  </a:lnTo>
                  <a:lnTo>
                    <a:pt x="1579728" y="549322"/>
                  </a:lnTo>
                  <a:lnTo>
                    <a:pt x="1804916" y="549322"/>
                  </a:lnTo>
                  <a:lnTo>
                    <a:pt x="1897039" y="549322"/>
                  </a:lnTo>
                  <a:lnTo>
                    <a:pt x="1897039" y="580030"/>
                  </a:lnTo>
                  <a:lnTo>
                    <a:pt x="2013045" y="580030"/>
                  </a:lnTo>
                  <a:lnTo>
                    <a:pt x="2013045" y="600501"/>
                  </a:lnTo>
                  <a:lnTo>
                    <a:pt x="2180230" y="600501"/>
                  </a:lnTo>
                  <a:lnTo>
                    <a:pt x="2183642" y="603913"/>
                  </a:lnTo>
                  <a:lnTo>
                    <a:pt x="2480480" y="603913"/>
                  </a:lnTo>
                  <a:lnTo>
                    <a:pt x="2480480" y="624385"/>
                  </a:lnTo>
                  <a:lnTo>
                    <a:pt x="2674961" y="624385"/>
                  </a:lnTo>
                  <a:lnTo>
                    <a:pt x="2674961" y="638033"/>
                  </a:lnTo>
                  <a:lnTo>
                    <a:pt x="2988860" y="638033"/>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 name="Freeform: Shape 829">
              <a:extLst>
                <a:ext uri="{FF2B5EF4-FFF2-40B4-BE49-F238E27FC236}">
                  <a16:creationId xmlns:a16="http://schemas.microsoft.com/office/drawing/2014/main" id="{E1F8894E-58E7-E1EE-AB7E-52077B4C4B9D}"/>
                </a:ext>
              </a:extLst>
            </p:cNvPr>
            <p:cNvSpPr/>
            <p:nvPr/>
          </p:nvSpPr>
          <p:spPr>
            <a:xfrm>
              <a:off x="3831609" y="2081284"/>
              <a:ext cx="1204415" cy="105770"/>
            </a:xfrm>
            <a:custGeom>
              <a:avLst/>
              <a:gdLst>
                <a:gd name="csX0" fmla="*/ 0 w 1204415"/>
                <a:gd name="csY0" fmla="*/ 0 h 105770"/>
                <a:gd name="csX1" fmla="*/ 283191 w 1204415"/>
                <a:gd name="csY1" fmla="*/ 0 h 105770"/>
                <a:gd name="csX2" fmla="*/ 283191 w 1204415"/>
                <a:gd name="csY2" fmla="*/ 23883 h 105770"/>
                <a:gd name="csX3" fmla="*/ 603913 w 1204415"/>
                <a:gd name="csY3" fmla="*/ 23883 h 105770"/>
                <a:gd name="csX4" fmla="*/ 603913 w 1204415"/>
                <a:gd name="csY4" fmla="*/ 40943 h 105770"/>
                <a:gd name="csX5" fmla="*/ 665328 w 1204415"/>
                <a:gd name="csY5" fmla="*/ 40943 h 105770"/>
                <a:gd name="csX6" fmla="*/ 665328 w 1204415"/>
                <a:gd name="csY6" fmla="*/ 71650 h 105770"/>
                <a:gd name="csX7" fmla="*/ 835925 w 1204415"/>
                <a:gd name="csY7" fmla="*/ 71650 h 105770"/>
                <a:gd name="csX8" fmla="*/ 842749 w 1204415"/>
                <a:gd name="csY8" fmla="*/ 78474 h 105770"/>
                <a:gd name="csX9" fmla="*/ 951931 w 1204415"/>
                <a:gd name="csY9" fmla="*/ 78474 h 105770"/>
                <a:gd name="csX10" fmla="*/ 951931 w 1204415"/>
                <a:gd name="csY10" fmla="*/ 105770 h 105770"/>
                <a:gd name="csX11" fmla="*/ 1204415 w 1204415"/>
                <a:gd name="csY11" fmla="*/ 105770 h 105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04415" h="105770">
                  <a:moveTo>
                    <a:pt x="0" y="0"/>
                  </a:moveTo>
                  <a:lnTo>
                    <a:pt x="283191" y="0"/>
                  </a:lnTo>
                  <a:lnTo>
                    <a:pt x="283191" y="23883"/>
                  </a:lnTo>
                  <a:lnTo>
                    <a:pt x="603913" y="23883"/>
                  </a:lnTo>
                  <a:lnTo>
                    <a:pt x="603913" y="40943"/>
                  </a:lnTo>
                  <a:lnTo>
                    <a:pt x="665328" y="40943"/>
                  </a:lnTo>
                  <a:lnTo>
                    <a:pt x="665328" y="71650"/>
                  </a:lnTo>
                  <a:lnTo>
                    <a:pt x="835925" y="71650"/>
                  </a:lnTo>
                  <a:lnTo>
                    <a:pt x="842749" y="78474"/>
                  </a:lnTo>
                  <a:lnTo>
                    <a:pt x="951931" y="78474"/>
                  </a:lnTo>
                  <a:lnTo>
                    <a:pt x="951931" y="105770"/>
                  </a:lnTo>
                  <a:lnTo>
                    <a:pt x="1204415" y="105770"/>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 name="Freeform: Shape 830">
              <a:extLst>
                <a:ext uri="{FF2B5EF4-FFF2-40B4-BE49-F238E27FC236}">
                  <a16:creationId xmlns:a16="http://schemas.microsoft.com/office/drawing/2014/main" id="{4B47EEA7-F136-0FD8-4FC0-0C9A64E4CEB9}"/>
                </a:ext>
              </a:extLst>
            </p:cNvPr>
            <p:cNvSpPr/>
            <p:nvPr/>
          </p:nvSpPr>
          <p:spPr>
            <a:xfrm>
              <a:off x="5008728" y="2210937"/>
              <a:ext cx="423081" cy="1026994"/>
            </a:xfrm>
            <a:custGeom>
              <a:avLst/>
              <a:gdLst>
                <a:gd name="csX0" fmla="*/ 0 w 423081"/>
                <a:gd name="csY0" fmla="*/ 0 h 1026994"/>
                <a:gd name="csX1" fmla="*/ 105771 w 423081"/>
                <a:gd name="csY1" fmla="*/ 0 h 1026994"/>
                <a:gd name="csX2" fmla="*/ 105771 w 423081"/>
                <a:gd name="csY2" fmla="*/ 17060 h 1026994"/>
                <a:gd name="csX3" fmla="*/ 228600 w 423081"/>
                <a:gd name="csY3" fmla="*/ 17060 h 1026994"/>
                <a:gd name="csX4" fmla="*/ 228600 w 423081"/>
                <a:gd name="csY4" fmla="*/ 119418 h 1026994"/>
                <a:gd name="csX5" fmla="*/ 423081 w 423081"/>
                <a:gd name="csY5" fmla="*/ 119418 h 1026994"/>
                <a:gd name="csX6" fmla="*/ 423081 w 423081"/>
                <a:gd name="csY6" fmla="*/ 1026994 h 10269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3081" h="1026994">
                  <a:moveTo>
                    <a:pt x="0" y="0"/>
                  </a:moveTo>
                  <a:lnTo>
                    <a:pt x="105771" y="0"/>
                  </a:lnTo>
                  <a:lnTo>
                    <a:pt x="105771" y="17060"/>
                  </a:lnTo>
                  <a:lnTo>
                    <a:pt x="228600" y="17060"/>
                  </a:lnTo>
                  <a:lnTo>
                    <a:pt x="228600" y="119418"/>
                  </a:lnTo>
                  <a:lnTo>
                    <a:pt x="423081" y="119418"/>
                  </a:lnTo>
                  <a:lnTo>
                    <a:pt x="423081" y="1026994"/>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36" name="Freeform: Shape 835">
            <a:extLst>
              <a:ext uri="{FF2B5EF4-FFF2-40B4-BE49-F238E27FC236}">
                <a16:creationId xmlns:a16="http://schemas.microsoft.com/office/drawing/2014/main" id="{130A2EC7-68D4-7BC8-6D68-1CD1DD4E0E60}"/>
              </a:ext>
            </a:extLst>
          </p:cNvPr>
          <p:cNvSpPr/>
          <p:nvPr/>
        </p:nvSpPr>
        <p:spPr>
          <a:xfrm>
            <a:off x="875642" y="3912313"/>
            <a:ext cx="4721525" cy="1933481"/>
          </a:xfrm>
          <a:custGeom>
            <a:avLst/>
            <a:gdLst>
              <a:gd name="csX0" fmla="*/ 0 w 4721525"/>
              <a:gd name="csY0" fmla="*/ 0 h 1800045"/>
              <a:gd name="csX1" fmla="*/ 0 w 4721525"/>
              <a:gd name="csY1" fmla="*/ 1800045 h 1800045"/>
              <a:gd name="csX2" fmla="*/ 4721525 w 4721525"/>
              <a:gd name="csY2" fmla="*/ 1800045 h 1800045"/>
            </a:gdLst>
            <a:ahLst/>
            <a:cxnLst>
              <a:cxn ang="0">
                <a:pos x="csX0" y="csY0"/>
              </a:cxn>
              <a:cxn ang="0">
                <a:pos x="csX1" y="csY1"/>
              </a:cxn>
              <a:cxn ang="0">
                <a:pos x="csX2" y="csY2"/>
              </a:cxn>
            </a:cxnLst>
            <a:rect l="l" t="t" r="r" b="b"/>
            <a:pathLst>
              <a:path w="4721525" h="1800045">
                <a:moveTo>
                  <a:pt x="0" y="0"/>
                </a:moveTo>
                <a:lnTo>
                  <a:pt x="0" y="1800045"/>
                </a:lnTo>
                <a:lnTo>
                  <a:pt x="4721525" y="1800045"/>
                </a:lnTo>
              </a:path>
            </a:pathLst>
          </a:custGeom>
          <a:noFill/>
          <a:ln w="12700">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893" name="Group 892">
            <a:extLst>
              <a:ext uri="{FF2B5EF4-FFF2-40B4-BE49-F238E27FC236}">
                <a16:creationId xmlns:a16="http://schemas.microsoft.com/office/drawing/2014/main" id="{1544B2AA-7C98-F303-315C-21C64906277D}"/>
              </a:ext>
            </a:extLst>
          </p:cNvPr>
          <p:cNvGrpSpPr/>
          <p:nvPr/>
        </p:nvGrpSpPr>
        <p:grpSpPr>
          <a:xfrm>
            <a:off x="555790" y="3802329"/>
            <a:ext cx="242054" cy="2150021"/>
            <a:chOff x="555790" y="3966388"/>
            <a:chExt cx="242054" cy="1981843"/>
          </a:xfrm>
        </p:grpSpPr>
        <p:sp>
          <p:nvSpPr>
            <p:cNvPr id="858" name="TextBox 857">
              <a:extLst>
                <a:ext uri="{FF2B5EF4-FFF2-40B4-BE49-F238E27FC236}">
                  <a16:creationId xmlns:a16="http://schemas.microsoft.com/office/drawing/2014/main" id="{D5FFA123-B5A6-A39C-1688-8D6E005C1749}"/>
                </a:ext>
              </a:extLst>
            </p:cNvPr>
            <p:cNvSpPr txBox="1"/>
            <p:nvPr/>
          </p:nvSpPr>
          <p:spPr>
            <a:xfrm>
              <a:off x="555790" y="3966388"/>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859" name="TextBox 858">
              <a:extLst>
                <a:ext uri="{FF2B5EF4-FFF2-40B4-BE49-F238E27FC236}">
                  <a16:creationId xmlns:a16="http://schemas.microsoft.com/office/drawing/2014/main" id="{DA0BD079-675E-F0F8-EAF1-F5A5A7BF60F6}"/>
                </a:ext>
              </a:extLst>
            </p:cNvPr>
            <p:cNvSpPr txBox="1"/>
            <p:nvPr/>
          </p:nvSpPr>
          <p:spPr>
            <a:xfrm>
              <a:off x="599869" y="4328230"/>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860" name="TextBox 859">
              <a:extLst>
                <a:ext uri="{FF2B5EF4-FFF2-40B4-BE49-F238E27FC236}">
                  <a16:creationId xmlns:a16="http://schemas.microsoft.com/office/drawing/2014/main" id="{E78DD77D-1F7C-47F4-3686-0E9E6F358305}"/>
                </a:ext>
              </a:extLst>
            </p:cNvPr>
            <p:cNvSpPr txBox="1"/>
            <p:nvPr/>
          </p:nvSpPr>
          <p:spPr>
            <a:xfrm>
              <a:off x="603880" y="4690072"/>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861" name="TextBox 860">
              <a:extLst>
                <a:ext uri="{FF2B5EF4-FFF2-40B4-BE49-F238E27FC236}">
                  <a16:creationId xmlns:a16="http://schemas.microsoft.com/office/drawing/2014/main" id="{4663BFEC-52B9-EFA8-78DF-3B6827D49E92}"/>
                </a:ext>
              </a:extLst>
            </p:cNvPr>
            <p:cNvSpPr txBox="1"/>
            <p:nvPr/>
          </p:nvSpPr>
          <p:spPr>
            <a:xfrm>
              <a:off x="601473" y="5051914"/>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862" name="TextBox 861">
              <a:extLst>
                <a:ext uri="{FF2B5EF4-FFF2-40B4-BE49-F238E27FC236}">
                  <a16:creationId xmlns:a16="http://schemas.microsoft.com/office/drawing/2014/main" id="{5D22049C-A18E-1C40-0599-8EEDA960B076}"/>
                </a:ext>
              </a:extLst>
            </p:cNvPr>
            <p:cNvSpPr txBox="1"/>
            <p:nvPr/>
          </p:nvSpPr>
          <p:spPr>
            <a:xfrm>
              <a:off x="613498" y="5401723"/>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863" name="TextBox 862">
              <a:extLst>
                <a:ext uri="{FF2B5EF4-FFF2-40B4-BE49-F238E27FC236}">
                  <a16:creationId xmlns:a16="http://schemas.microsoft.com/office/drawing/2014/main" id="{7A44F401-21D8-0344-B27C-5549879CF6D7}"/>
                </a:ext>
              </a:extLst>
            </p:cNvPr>
            <p:cNvSpPr txBox="1"/>
            <p:nvPr/>
          </p:nvSpPr>
          <p:spPr>
            <a:xfrm>
              <a:off x="697653" y="5763565"/>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grpSp>
        <p:nvGrpSpPr>
          <p:cNvPr id="864" name="Group 863">
            <a:extLst>
              <a:ext uri="{FF2B5EF4-FFF2-40B4-BE49-F238E27FC236}">
                <a16:creationId xmlns:a16="http://schemas.microsoft.com/office/drawing/2014/main" id="{5E77089D-22F7-AF91-9AB1-BE3C6EF4CFD3}"/>
              </a:ext>
            </a:extLst>
          </p:cNvPr>
          <p:cNvGrpSpPr/>
          <p:nvPr/>
        </p:nvGrpSpPr>
        <p:grpSpPr>
          <a:xfrm>
            <a:off x="835793" y="5943509"/>
            <a:ext cx="4156354" cy="212111"/>
            <a:chOff x="820302" y="3294306"/>
            <a:chExt cx="4855376" cy="212111"/>
          </a:xfrm>
        </p:grpSpPr>
        <p:sp>
          <p:nvSpPr>
            <p:cNvPr id="865" name="TextBox 864">
              <a:extLst>
                <a:ext uri="{FF2B5EF4-FFF2-40B4-BE49-F238E27FC236}">
                  <a16:creationId xmlns:a16="http://schemas.microsoft.com/office/drawing/2014/main" id="{60EAAE9E-F161-AFBA-EADD-7F137A953E70}"/>
                </a:ext>
              </a:extLst>
            </p:cNvPr>
            <p:cNvSpPr txBox="1"/>
            <p:nvPr/>
          </p:nvSpPr>
          <p:spPr>
            <a:xfrm>
              <a:off x="820302" y="3321751"/>
              <a:ext cx="9618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sp>
          <p:nvSpPr>
            <p:cNvPr id="866" name="TextBox 865">
              <a:extLst>
                <a:ext uri="{FF2B5EF4-FFF2-40B4-BE49-F238E27FC236}">
                  <a16:creationId xmlns:a16="http://schemas.microsoft.com/office/drawing/2014/main" id="{4D951F0F-1289-68E7-D7C1-6239B15CC7FD}"/>
                </a:ext>
              </a:extLst>
            </p:cNvPr>
            <p:cNvSpPr txBox="1"/>
            <p:nvPr/>
          </p:nvSpPr>
          <p:spPr>
            <a:xfrm>
              <a:off x="1208521" y="3321751"/>
              <a:ext cx="97784"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a:t>
              </a:r>
            </a:p>
          </p:txBody>
        </p:sp>
        <p:sp>
          <p:nvSpPr>
            <p:cNvPr id="867" name="TextBox 866">
              <a:extLst>
                <a:ext uri="{FF2B5EF4-FFF2-40B4-BE49-F238E27FC236}">
                  <a16:creationId xmlns:a16="http://schemas.microsoft.com/office/drawing/2014/main" id="{8E998D2E-3BB2-F833-2043-C34BF2FF4AD8}"/>
                </a:ext>
              </a:extLst>
            </p:cNvPr>
            <p:cNvSpPr txBox="1"/>
            <p:nvPr/>
          </p:nvSpPr>
          <p:spPr>
            <a:xfrm>
              <a:off x="1584709" y="3321751"/>
              <a:ext cx="13785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12</a:t>
              </a:r>
            </a:p>
          </p:txBody>
        </p:sp>
        <p:sp>
          <p:nvSpPr>
            <p:cNvPr id="868" name="TextBox 867">
              <a:extLst>
                <a:ext uri="{FF2B5EF4-FFF2-40B4-BE49-F238E27FC236}">
                  <a16:creationId xmlns:a16="http://schemas.microsoft.com/office/drawing/2014/main" id="{6A589A12-2AC2-3146-E41A-6EED20BFED4A}"/>
                </a:ext>
              </a:extLst>
            </p:cNvPr>
            <p:cNvSpPr txBox="1"/>
            <p:nvPr/>
          </p:nvSpPr>
          <p:spPr>
            <a:xfrm>
              <a:off x="1969429" y="3317740"/>
              <a:ext cx="14747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18</a:t>
              </a:r>
            </a:p>
          </p:txBody>
        </p:sp>
        <p:sp>
          <p:nvSpPr>
            <p:cNvPr id="869" name="TextBox 868">
              <a:extLst>
                <a:ext uri="{FF2B5EF4-FFF2-40B4-BE49-F238E27FC236}">
                  <a16:creationId xmlns:a16="http://schemas.microsoft.com/office/drawing/2014/main" id="{33E06607-5FA4-7AC7-401E-8779A17BCEA8}"/>
                </a:ext>
              </a:extLst>
            </p:cNvPr>
            <p:cNvSpPr txBox="1"/>
            <p:nvPr/>
          </p:nvSpPr>
          <p:spPr>
            <a:xfrm>
              <a:off x="2340016" y="3317740"/>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24</a:t>
              </a:r>
            </a:p>
          </p:txBody>
        </p:sp>
        <p:sp>
          <p:nvSpPr>
            <p:cNvPr id="870" name="TextBox 869">
              <a:extLst>
                <a:ext uri="{FF2B5EF4-FFF2-40B4-BE49-F238E27FC236}">
                  <a16:creationId xmlns:a16="http://schemas.microsoft.com/office/drawing/2014/main" id="{34241BA0-1777-7F38-82F7-71F7C609938D}"/>
                </a:ext>
              </a:extLst>
            </p:cNvPr>
            <p:cNvSpPr txBox="1"/>
            <p:nvPr/>
          </p:nvSpPr>
          <p:spPr>
            <a:xfrm>
              <a:off x="2734637" y="3317740"/>
              <a:ext cx="187552"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30</a:t>
              </a:r>
            </a:p>
          </p:txBody>
        </p:sp>
        <p:sp>
          <p:nvSpPr>
            <p:cNvPr id="871" name="TextBox 870">
              <a:extLst>
                <a:ext uri="{FF2B5EF4-FFF2-40B4-BE49-F238E27FC236}">
                  <a16:creationId xmlns:a16="http://schemas.microsoft.com/office/drawing/2014/main" id="{4604A201-A0C0-04E5-7D87-B44CB4CF32B2}"/>
                </a:ext>
              </a:extLst>
            </p:cNvPr>
            <p:cNvSpPr txBox="1"/>
            <p:nvPr/>
          </p:nvSpPr>
          <p:spPr>
            <a:xfrm>
              <a:off x="3131386" y="3301676"/>
              <a:ext cx="189155"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36</a:t>
              </a:r>
            </a:p>
          </p:txBody>
        </p:sp>
        <p:sp>
          <p:nvSpPr>
            <p:cNvPr id="872" name="TextBox 871">
              <a:extLst>
                <a:ext uri="{FF2B5EF4-FFF2-40B4-BE49-F238E27FC236}">
                  <a16:creationId xmlns:a16="http://schemas.microsoft.com/office/drawing/2014/main" id="{0D32FEB0-AE0C-7A60-1E3E-4447E0BA18DA}"/>
                </a:ext>
              </a:extLst>
            </p:cNvPr>
            <p:cNvSpPr txBox="1"/>
            <p:nvPr/>
          </p:nvSpPr>
          <p:spPr>
            <a:xfrm>
              <a:off x="3522812" y="3301676"/>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42</a:t>
              </a:r>
            </a:p>
          </p:txBody>
        </p:sp>
        <p:sp>
          <p:nvSpPr>
            <p:cNvPr id="873" name="TextBox 872">
              <a:extLst>
                <a:ext uri="{FF2B5EF4-FFF2-40B4-BE49-F238E27FC236}">
                  <a16:creationId xmlns:a16="http://schemas.microsoft.com/office/drawing/2014/main" id="{9C39CF6D-32CD-0F5E-1A94-3CF8E7E0B89C}"/>
                </a:ext>
              </a:extLst>
            </p:cNvPr>
            <p:cNvSpPr txBox="1"/>
            <p:nvPr/>
          </p:nvSpPr>
          <p:spPr>
            <a:xfrm>
              <a:off x="3914227" y="3301676"/>
              <a:ext cx="193964"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48</a:t>
              </a:r>
            </a:p>
          </p:txBody>
        </p:sp>
        <p:sp>
          <p:nvSpPr>
            <p:cNvPr id="874" name="TextBox 873">
              <a:extLst>
                <a:ext uri="{FF2B5EF4-FFF2-40B4-BE49-F238E27FC236}">
                  <a16:creationId xmlns:a16="http://schemas.microsoft.com/office/drawing/2014/main" id="{E1A62B1B-7B5F-1B01-D308-1C1C6BE60C85}"/>
                </a:ext>
              </a:extLst>
            </p:cNvPr>
            <p:cNvSpPr txBox="1"/>
            <p:nvPr/>
          </p:nvSpPr>
          <p:spPr>
            <a:xfrm>
              <a:off x="4304559" y="3297665"/>
              <a:ext cx="19236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54</a:t>
              </a:r>
            </a:p>
          </p:txBody>
        </p:sp>
        <p:sp>
          <p:nvSpPr>
            <p:cNvPr id="875" name="TextBox 874">
              <a:extLst>
                <a:ext uri="{FF2B5EF4-FFF2-40B4-BE49-F238E27FC236}">
                  <a16:creationId xmlns:a16="http://schemas.microsoft.com/office/drawing/2014/main" id="{E433A281-10AA-9B86-945C-93D8EAC40508}"/>
                </a:ext>
              </a:extLst>
            </p:cNvPr>
            <p:cNvSpPr txBox="1"/>
            <p:nvPr/>
          </p:nvSpPr>
          <p:spPr>
            <a:xfrm>
              <a:off x="4692779" y="3297665"/>
              <a:ext cx="193964"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876" name="TextBox 875">
              <a:extLst>
                <a:ext uri="{FF2B5EF4-FFF2-40B4-BE49-F238E27FC236}">
                  <a16:creationId xmlns:a16="http://schemas.microsoft.com/office/drawing/2014/main" id="{E9DA0B5A-DAA9-B051-D72D-1B83A4D1E1D4}"/>
                </a:ext>
              </a:extLst>
            </p:cNvPr>
            <p:cNvSpPr txBox="1"/>
            <p:nvPr/>
          </p:nvSpPr>
          <p:spPr>
            <a:xfrm>
              <a:off x="5088201" y="3297665"/>
              <a:ext cx="195567"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66</a:t>
              </a:r>
            </a:p>
          </p:txBody>
        </p:sp>
        <p:sp>
          <p:nvSpPr>
            <p:cNvPr id="877" name="TextBox 876">
              <a:extLst>
                <a:ext uri="{FF2B5EF4-FFF2-40B4-BE49-F238E27FC236}">
                  <a16:creationId xmlns:a16="http://schemas.microsoft.com/office/drawing/2014/main" id="{D6DDF06D-5C91-4A4A-19BA-A0A1E9ED638C}"/>
                </a:ext>
              </a:extLst>
            </p:cNvPr>
            <p:cNvSpPr txBox="1"/>
            <p:nvPr/>
          </p:nvSpPr>
          <p:spPr>
            <a:xfrm>
              <a:off x="5504156" y="3294306"/>
              <a:ext cx="171522"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72</a:t>
              </a:r>
            </a:p>
          </p:txBody>
        </p:sp>
      </p:grpSp>
      <p:sp>
        <p:nvSpPr>
          <p:cNvPr id="878" name="TextBox 877">
            <a:extLst>
              <a:ext uri="{FF2B5EF4-FFF2-40B4-BE49-F238E27FC236}">
                <a16:creationId xmlns:a16="http://schemas.microsoft.com/office/drawing/2014/main" id="{9ACCEF61-DBC9-9AE6-0DA4-DEB23E52ECD8}"/>
              </a:ext>
            </a:extLst>
          </p:cNvPr>
          <p:cNvSpPr txBox="1"/>
          <p:nvPr/>
        </p:nvSpPr>
        <p:spPr>
          <a:xfrm>
            <a:off x="3107363" y="6147652"/>
            <a:ext cx="234038"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sp>
        <p:nvSpPr>
          <p:cNvPr id="879" name="TextBox 878">
            <a:extLst>
              <a:ext uri="{FF2B5EF4-FFF2-40B4-BE49-F238E27FC236}">
                <a16:creationId xmlns:a16="http://schemas.microsoft.com/office/drawing/2014/main" id="{D593A067-14E4-D79E-3649-C8B5BFB232A8}"/>
              </a:ext>
            </a:extLst>
          </p:cNvPr>
          <p:cNvSpPr txBox="1"/>
          <p:nvPr/>
        </p:nvSpPr>
        <p:spPr>
          <a:xfrm rot="16200000">
            <a:off x="155422" y="4738591"/>
            <a:ext cx="525785"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OS (%)</a:t>
            </a:r>
          </a:p>
        </p:txBody>
      </p:sp>
      <p:grpSp>
        <p:nvGrpSpPr>
          <p:cNvPr id="880" name="Group 879">
            <a:extLst>
              <a:ext uri="{FF2B5EF4-FFF2-40B4-BE49-F238E27FC236}">
                <a16:creationId xmlns:a16="http://schemas.microsoft.com/office/drawing/2014/main" id="{5262B236-B908-541D-697C-5140C57960D6}"/>
              </a:ext>
            </a:extLst>
          </p:cNvPr>
          <p:cNvGrpSpPr/>
          <p:nvPr/>
        </p:nvGrpSpPr>
        <p:grpSpPr>
          <a:xfrm>
            <a:off x="872507" y="4845006"/>
            <a:ext cx="4441297" cy="1015663"/>
            <a:chOff x="998261" y="2181573"/>
            <a:chExt cx="4441297" cy="1015663"/>
          </a:xfrm>
        </p:grpSpPr>
        <p:grpSp>
          <p:nvGrpSpPr>
            <p:cNvPr id="881" name="Group 880">
              <a:extLst>
                <a:ext uri="{FF2B5EF4-FFF2-40B4-BE49-F238E27FC236}">
                  <a16:creationId xmlns:a16="http://schemas.microsoft.com/office/drawing/2014/main" id="{2F2CC6BA-3A80-DCA8-03CD-42EC945E78B7}"/>
                </a:ext>
              </a:extLst>
            </p:cNvPr>
            <p:cNvGrpSpPr/>
            <p:nvPr/>
          </p:nvGrpSpPr>
          <p:grpSpPr>
            <a:xfrm>
              <a:off x="998261" y="2181573"/>
              <a:ext cx="4441297" cy="1015663"/>
              <a:chOff x="998261" y="2181573"/>
              <a:chExt cx="4441297" cy="1015663"/>
            </a:xfrm>
          </p:grpSpPr>
          <p:sp>
            <p:nvSpPr>
              <p:cNvPr id="883" name="TextBox 882">
                <a:extLst>
                  <a:ext uri="{FF2B5EF4-FFF2-40B4-BE49-F238E27FC236}">
                    <a16:creationId xmlns:a16="http://schemas.microsoft.com/office/drawing/2014/main" id="{5CAC8283-CE9A-3C46-BCEF-AEE9FCCD3441}"/>
                  </a:ext>
                </a:extLst>
              </p:cNvPr>
              <p:cNvSpPr txBox="1"/>
              <p:nvPr/>
            </p:nvSpPr>
            <p:spPr bwMode="auto">
              <a:xfrm>
                <a:off x="3170064" y="2331450"/>
                <a:ext cx="120097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buClrTx/>
                  <a:buSzTx/>
                  <a:buFontTx/>
                  <a:buNone/>
                  <a:tabLst/>
                  <a:defRPr/>
                </a:pP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3-yr </a:t>
                </a:r>
                <a:b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update</a:t>
                </a:r>
              </a:p>
              <a:p>
                <a:pPr lvl="0" algn="ctr" eaLnBrk="0" fontAlgn="base" hangingPunct="0">
                  <a:defRPr/>
                </a:pPr>
                <a:r>
                  <a:rPr lang="en-US" sz="1000" kern="0" dirty="0">
                    <a:solidFill>
                      <a:srgbClr val="000000"/>
                    </a:solidFill>
                    <a:latin typeface="Poppins" pitchFamily="2" charset="77"/>
                    <a:cs typeface="Poppins" pitchFamily="2" charset="77"/>
                  </a:rPr>
                  <a:t>85.6 (82.3-88.9)</a:t>
                </a:r>
              </a:p>
              <a:p>
                <a:pPr algn="ctr" eaLnBrk="0" fontAlgn="base" hangingPunct="0">
                  <a:defRPr/>
                </a:pPr>
                <a:r>
                  <a:rPr lang="en-US" sz="1000" kern="0" dirty="0">
                    <a:solidFill>
                      <a:srgbClr val="000000"/>
                    </a:solidFill>
                    <a:latin typeface="Poppins" pitchFamily="2" charset="77"/>
                    <a:cs typeface="Poppins" pitchFamily="2" charset="77"/>
                  </a:rPr>
                  <a:t>85.6 (82.2-88.9)</a:t>
                </a:r>
              </a:p>
              <a:p>
                <a:pPr algn="ctr" eaLnBrk="0" fontAlgn="base" hangingPunct="0">
                  <a:defRPr/>
                </a:pPr>
                <a:r>
                  <a:rPr lang="en-US" sz="1000" kern="0" dirty="0">
                    <a:solidFill>
                      <a:srgbClr val="000000"/>
                    </a:solidFill>
                    <a:latin typeface="Poppins" pitchFamily="2" charset="77"/>
                    <a:cs typeface="Poppins" pitchFamily="2" charset="77"/>
                  </a:rPr>
                  <a:t>0.94 (0.67-1.33)</a:t>
                </a:r>
              </a:p>
            </p:txBody>
          </p:sp>
          <p:sp>
            <p:nvSpPr>
              <p:cNvPr id="884" name="TextBox 883">
                <a:extLst>
                  <a:ext uri="{FF2B5EF4-FFF2-40B4-BE49-F238E27FC236}">
                    <a16:creationId xmlns:a16="http://schemas.microsoft.com/office/drawing/2014/main" id="{9B43ED57-9CD7-B3FF-5ABE-86E4B59DD4E3}"/>
                  </a:ext>
                </a:extLst>
              </p:cNvPr>
              <p:cNvSpPr txBox="1"/>
              <p:nvPr/>
            </p:nvSpPr>
            <p:spPr bwMode="auto">
              <a:xfrm>
                <a:off x="998261" y="2312186"/>
                <a:ext cx="153015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buClrTx/>
                  <a:buSzTx/>
                  <a:buFontTx/>
                  <a:buNone/>
                  <a:tabLst/>
                  <a:defRPr/>
                </a:pP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Event-free rate (%)</a:t>
                </a:r>
                <a:b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(95% CI)</a:t>
                </a:r>
              </a:p>
              <a:p>
                <a:pPr marL="0" marR="0" lvl="0" indent="0" algn="l" defTabSz="914400" rtl="0" eaLnBrk="0" fontAlgn="base" latinLnBrk="0" hangingPunct="0">
                  <a:lnSpc>
                    <a:spcPct val="100000"/>
                  </a:lnSpc>
                  <a:spcBef>
                    <a:spcPts val="0"/>
                  </a:spcBef>
                  <a:buClrTx/>
                  <a:buSzTx/>
                  <a:buFontTx/>
                  <a:buNone/>
                  <a:tabLst/>
                  <a:defRPr/>
                </a:pPr>
                <a:r>
                  <a:rPr lang="en-US" sz="1000" b="1" kern="0" dirty="0">
                    <a:solidFill>
                      <a:srgbClr val="000000"/>
                    </a:solidFill>
                    <a:latin typeface="Poppins" pitchFamily="2" charset="77"/>
                    <a:cs typeface="Poppins" pitchFamily="2" charset="77"/>
                  </a:rPr>
                  <a:t>Pola—R-CHOP</a:t>
                </a:r>
              </a:p>
              <a:p>
                <a:pPr marL="0" marR="0" lvl="0" indent="0" algn="l" defTabSz="914400" rtl="0" eaLnBrk="0" fontAlgn="base" latinLnBrk="0" hangingPunct="0">
                  <a:lnSpc>
                    <a:spcPct val="100000"/>
                  </a:lnSpc>
                  <a:spcBef>
                    <a:spcPts val="0"/>
                  </a:spcBef>
                  <a:buClrTx/>
                  <a:buSzTx/>
                  <a:buFontTx/>
                  <a:buNone/>
                  <a:tabLst/>
                  <a:defRPr/>
                </a:pP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R-CHOP</a:t>
                </a:r>
              </a:p>
              <a:p>
                <a:pPr marL="0" marR="0" lvl="0" indent="0" algn="l" defTabSz="914400" rtl="0" eaLnBrk="0" fontAlgn="base" latinLnBrk="0" hangingPunct="0">
                  <a:lnSpc>
                    <a:spcPct val="100000"/>
                  </a:lnSpc>
                  <a:spcBef>
                    <a:spcPts val="0"/>
                  </a:spcBef>
                  <a:buClrTx/>
                  <a:buSzTx/>
                  <a:buFontTx/>
                  <a:buNone/>
                  <a:tabLst/>
                  <a:defRPr/>
                </a:pPr>
                <a:r>
                  <a:rPr lang="en-US" sz="1000" b="1" kern="0" dirty="0">
                    <a:solidFill>
                      <a:srgbClr val="000000"/>
                    </a:solidFill>
                    <a:latin typeface="Poppins" pitchFamily="2" charset="77"/>
                    <a:cs typeface="Poppins" pitchFamily="2" charset="77"/>
                  </a:rPr>
                  <a:t>HR (95% CI)</a:t>
                </a:r>
                <a:endPar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endParaRPr>
              </a:p>
            </p:txBody>
          </p:sp>
          <p:sp>
            <p:nvSpPr>
              <p:cNvPr id="885" name="TextBox 884">
                <a:extLst>
                  <a:ext uri="{FF2B5EF4-FFF2-40B4-BE49-F238E27FC236}">
                    <a16:creationId xmlns:a16="http://schemas.microsoft.com/office/drawing/2014/main" id="{B601ED06-B50F-637D-09E0-C07D054007FF}"/>
                  </a:ext>
                </a:extLst>
              </p:cNvPr>
              <p:cNvSpPr txBox="1"/>
              <p:nvPr/>
            </p:nvSpPr>
            <p:spPr bwMode="auto">
              <a:xfrm>
                <a:off x="4230573" y="2333966"/>
                <a:ext cx="120898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buClrTx/>
                  <a:buSzTx/>
                  <a:buFontTx/>
                  <a:buNone/>
                  <a:tabLst/>
                  <a:defRPr/>
                </a:pP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5-yr </a:t>
                </a:r>
                <a:b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000" b="1" i="0" u="none" strike="noStrike" kern="0" cap="none" spc="0" normalizeH="0" baseline="0" noProof="0" dirty="0">
                    <a:ln>
                      <a:noFill/>
                    </a:ln>
                    <a:solidFill>
                      <a:srgbClr val="000000"/>
                    </a:solidFill>
                    <a:effectLst/>
                    <a:uLnTx/>
                    <a:uFillTx/>
                    <a:latin typeface="Poppins" pitchFamily="2" charset="77"/>
                    <a:cs typeface="Poppins" pitchFamily="2" charset="77"/>
                  </a:rPr>
                  <a:t>update</a:t>
                </a:r>
              </a:p>
              <a:p>
                <a:pPr lvl="0" algn="ctr" eaLnBrk="0" fontAlgn="base" hangingPunct="0">
                  <a:defRPr/>
                </a:pPr>
                <a:r>
                  <a:rPr lang="en-US" sz="1000" kern="0" dirty="0">
                    <a:solidFill>
                      <a:srgbClr val="000000"/>
                    </a:solidFill>
                    <a:latin typeface="Poppins" pitchFamily="2" charset="77"/>
                    <a:cs typeface="Poppins" pitchFamily="2" charset="77"/>
                  </a:rPr>
                  <a:t>82.3 (78.7-85.9)</a:t>
                </a:r>
              </a:p>
              <a:p>
                <a:pPr algn="ctr" eaLnBrk="0" fontAlgn="base" hangingPunct="0">
                  <a:defRPr/>
                </a:pPr>
                <a:r>
                  <a:rPr lang="en-US" sz="1000" kern="0" dirty="0">
                    <a:solidFill>
                      <a:srgbClr val="000000"/>
                    </a:solidFill>
                    <a:latin typeface="Poppins" pitchFamily="2" charset="77"/>
                    <a:cs typeface="Poppins" pitchFamily="2" charset="77"/>
                  </a:rPr>
                  <a:t>79.5 (75.7-83.4)</a:t>
                </a:r>
              </a:p>
              <a:p>
                <a:pPr algn="ctr" eaLnBrk="0" fontAlgn="base" hangingPunct="0">
                  <a:defRPr/>
                </a:pPr>
                <a:r>
                  <a:rPr lang="en-US" sz="1000" kern="0" dirty="0">
                    <a:solidFill>
                      <a:srgbClr val="000000"/>
                    </a:solidFill>
                    <a:latin typeface="Poppins" pitchFamily="2" charset="77"/>
                    <a:cs typeface="Poppins" pitchFamily="2" charset="77"/>
                  </a:rPr>
                  <a:t>0.85 (0.63-1.15)</a:t>
                </a:r>
              </a:p>
            </p:txBody>
          </p:sp>
          <p:sp>
            <p:nvSpPr>
              <p:cNvPr id="886" name="TextBox 885">
                <a:extLst>
                  <a:ext uri="{FF2B5EF4-FFF2-40B4-BE49-F238E27FC236}">
                    <a16:creationId xmlns:a16="http://schemas.microsoft.com/office/drawing/2014/main" id="{A302C535-385F-23F0-BA7F-BBAA9D28E764}"/>
                  </a:ext>
                </a:extLst>
              </p:cNvPr>
              <p:cNvSpPr txBox="1"/>
              <p:nvPr/>
            </p:nvSpPr>
            <p:spPr bwMode="auto">
              <a:xfrm>
                <a:off x="2115165" y="2181573"/>
                <a:ext cx="117371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lvl="0" algn="ctr" eaLnBrk="0" fontAlgn="base" hangingPunct="0">
                  <a:defRPr/>
                </a:pPr>
                <a:endParaRPr lang="en-US" sz="1000" b="1" kern="0" dirty="0">
                  <a:solidFill>
                    <a:srgbClr val="000000"/>
                  </a:solidFill>
                  <a:latin typeface="Poppins" pitchFamily="2" charset="77"/>
                  <a:cs typeface="Poppins" pitchFamily="2" charset="77"/>
                </a:endParaRPr>
              </a:p>
              <a:p>
                <a:pPr lvl="0" algn="ctr" eaLnBrk="0" fontAlgn="base" hangingPunct="0">
                  <a:defRPr/>
                </a:pPr>
                <a:r>
                  <a:rPr lang="en-US" sz="1000" b="1" kern="0" dirty="0">
                    <a:solidFill>
                      <a:srgbClr val="000000"/>
                    </a:solidFill>
                    <a:latin typeface="Poppins" pitchFamily="2" charset="77"/>
                    <a:cs typeface="Poppins" pitchFamily="2" charset="77"/>
                  </a:rPr>
                  <a:t>Primary </a:t>
                </a:r>
                <a:br>
                  <a:rPr lang="en-US" sz="1000" b="1" kern="0" dirty="0">
                    <a:solidFill>
                      <a:srgbClr val="000000"/>
                    </a:solidFill>
                    <a:latin typeface="Poppins" pitchFamily="2" charset="77"/>
                    <a:cs typeface="Poppins" pitchFamily="2" charset="77"/>
                  </a:rPr>
                </a:br>
                <a:r>
                  <a:rPr lang="en-US" sz="1000" b="1" kern="0" dirty="0">
                    <a:solidFill>
                      <a:srgbClr val="000000"/>
                    </a:solidFill>
                    <a:latin typeface="Poppins" pitchFamily="2" charset="77"/>
                    <a:cs typeface="Poppins" pitchFamily="2" charset="77"/>
                  </a:rPr>
                  <a:t>analysis (2 yr)</a:t>
                </a:r>
              </a:p>
              <a:p>
                <a:pPr marL="0" marR="0" lvl="0" indent="0" algn="ctr" defTabSz="914400" rtl="0" eaLnBrk="0" fontAlgn="base" latinLnBrk="0" hangingPunct="0">
                  <a:lnSpc>
                    <a:spcPct val="100000"/>
                  </a:lnSpc>
                  <a:spcBef>
                    <a:spcPts val="0"/>
                  </a:spcBef>
                  <a:buClrTx/>
                  <a:buSzTx/>
                  <a:buFontTx/>
                  <a:buNone/>
                  <a:tabLst/>
                  <a:defRPr/>
                </a:pPr>
                <a:r>
                  <a:rPr kumimoji="0" lang="en-US" sz="1000" b="0" i="0" u="none" strike="noStrike" kern="0" cap="none" spc="0" normalizeH="0" baseline="0" noProof="0" dirty="0">
                    <a:ln>
                      <a:noFill/>
                    </a:ln>
                    <a:solidFill>
                      <a:srgbClr val="000000"/>
                    </a:solidFill>
                    <a:effectLst/>
                    <a:uLnTx/>
                    <a:uFillTx/>
                    <a:latin typeface="Poppins" pitchFamily="2" charset="77"/>
                    <a:cs typeface="Poppins" pitchFamily="2" charset="77"/>
                  </a:rPr>
                  <a:t>88.7 (85.7-91.7)</a:t>
                </a:r>
              </a:p>
              <a:p>
                <a:pPr algn="ctr" eaLnBrk="0" fontAlgn="base" hangingPunct="0">
                  <a:defRPr/>
                </a:pPr>
                <a:r>
                  <a:rPr lang="en-US" sz="1000" kern="0" dirty="0">
                    <a:solidFill>
                      <a:srgbClr val="000000"/>
                    </a:solidFill>
                    <a:latin typeface="Poppins" pitchFamily="2" charset="77"/>
                    <a:cs typeface="Poppins" pitchFamily="2" charset="77"/>
                  </a:rPr>
                  <a:t>88.6 (85.6-91.6)</a:t>
                </a:r>
              </a:p>
              <a:p>
                <a:pPr algn="ctr" eaLnBrk="0" fontAlgn="base" hangingPunct="0">
                  <a:defRPr/>
                </a:pPr>
                <a:r>
                  <a:rPr lang="en-US" sz="1000" kern="0" dirty="0">
                    <a:solidFill>
                      <a:srgbClr val="000000"/>
                    </a:solidFill>
                    <a:latin typeface="Poppins" pitchFamily="2" charset="77"/>
                    <a:cs typeface="Poppins" pitchFamily="2" charset="77"/>
                  </a:rPr>
                  <a:t>0.94 (0.65-1.37)</a:t>
                </a:r>
              </a:p>
            </p:txBody>
          </p:sp>
        </p:grpSp>
        <p:cxnSp>
          <p:nvCxnSpPr>
            <p:cNvPr id="882" name="Straight Connector 881">
              <a:extLst>
                <a:ext uri="{FF2B5EF4-FFF2-40B4-BE49-F238E27FC236}">
                  <a16:creationId xmlns:a16="http://schemas.microsoft.com/office/drawing/2014/main" id="{378AE764-A029-FC1F-B156-9DAC01DD528D}"/>
                </a:ext>
              </a:extLst>
            </p:cNvPr>
            <p:cNvCxnSpPr>
              <a:cxnSpLocks/>
            </p:cNvCxnSpPr>
            <p:nvPr/>
          </p:nvCxnSpPr>
          <p:spPr bwMode="auto">
            <a:xfrm>
              <a:off x="1070020" y="2667038"/>
              <a:ext cx="4266751" cy="0"/>
            </a:xfrm>
            <a:prstGeom prst="line">
              <a:avLst/>
            </a:prstGeom>
            <a:noFill/>
            <a:ln w="12700" cap="flat" cmpd="sng" algn="ctr">
              <a:solidFill>
                <a:srgbClr val="000000"/>
              </a:solidFill>
              <a:prstDash val="solid"/>
              <a:round/>
              <a:headEnd type="none" w="med" len="med"/>
              <a:tailEnd type="none" w="med" len="med"/>
            </a:ln>
            <a:effectLst/>
          </p:spPr>
        </p:cxnSp>
      </p:grpSp>
      <p:sp>
        <p:nvSpPr>
          <p:cNvPr id="891" name="TextBox 890">
            <a:extLst>
              <a:ext uri="{FF2B5EF4-FFF2-40B4-BE49-F238E27FC236}">
                <a16:creationId xmlns:a16="http://schemas.microsoft.com/office/drawing/2014/main" id="{5BACCBB9-E935-A0FF-EC9A-1EB4B4339CCF}"/>
              </a:ext>
            </a:extLst>
          </p:cNvPr>
          <p:cNvSpPr txBox="1"/>
          <p:nvPr/>
        </p:nvSpPr>
        <p:spPr>
          <a:xfrm>
            <a:off x="5157688" y="5933060"/>
            <a:ext cx="18114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78</a:t>
            </a:r>
          </a:p>
        </p:txBody>
      </p:sp>
      <p:sp>
        <p:nvSpPr>
          <p:cNvPr id="892" name="TextBox 891">
            <a:extLst>
              <a:ext uri="{FF2B5EF4-FFF2-40B4-BE49-F238E27FC236}">
                <a16:creationId xmlns:a16="http://schemas.microsoft.com/office/drawing/2014/main" id="{88BE58BE-3CF4-DB89-8ED7-05438D5D038C}"/>
              </a:ext>
            </a:extLst>
          </p:cNvPr>
          <p:cNvSpPr txBox="1"/>
          <p:nvPr/>
        </p:nvSpPr>
        <p:spPr>
          <a:xfrm>
            <a:off x="5497054" y="5929701"/>
            <a:ext cx="193964"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84</a:t>
            </a:r>
          </a:p>
        </p:txBody>
      </p:sp>
      <p:grpSp>
        <p:nvGrpSpPr>
          <p:cNvPr id="897" name="Group 896">
            <a:extLst>
              <a:ext uri="{FF2B5EF4-FFF2-40B4-BE49-F238E27FC236}">
                <a16:creationId xmlns:a16="http://schemas.microsoft.com/office/drawing/2014/main" id="{FBE606C8-BEAC-E663-E740-56BADC355908}"/>
              </a:ext>
            </a:extLst>
          </p:cNvPr>
          <p:cNvGrpSpPr/>
          <p:nvPr/>
        </p:nvGrpSpPr>
        <p:grpSpPr>
          <a:xfrm>
            <a:off x="862717" y="3908066"/>
            <a:ext cx="4405022" cy="477078"/>
            <a:chOff x="862717" y="3908066"/>
            <a:chExt cx="4405022" cy="477078"/>
          </a:xfrm>
        </p:grpSpPr>
        <p:sp>
          <p:nvSpPr>
            <p:cNvPr id="895" name="Freeform: Shape 894">
              <a:extLst>
                <a:ext uri="{FF2B5EF4-FFF2-40B4-BE49-F238E27FC236}">
                  <a16:creationId xmlns:a16="http://schemas.microsoft.com/office/drawing/2014/main" id="{A62DC148-FFE5-FF8E-EF19-0265D30FB20F}"/>
                </a:ext>
              </a:extLst>
            </p:cNvPr>
            <p:cNvSpPr/>
            <p:nvPr/>
          </p:nvSpPr>
          <p:spPr>
            <a:xfrm>
              <a:off x="862717" y="3908066"/>
              <a:ext cx="2826688" cy="333955"/>
            </a:xfrm>
            <a:custGeom>
              <a:avLst/>
              <a:gdLst>
                <a:gd name="csX0" fmla="*/ 0 w 2826688"/>
                <a:gd name="csY0" fmla="*/ 0 h 333955"/>
                <a:gd name="csX1" fmla="*/ 131196 w 2826688"/>
                <a:gd name="csY1" fmla="*/ 0 h 333955"/>
                <a:gd name="csX2" fmla="*/ 131196 w 2826688"/>
                <a:gd name="csY2" fmla="*/ 31805 h 333955"/>
                <a:gd name="csX3" fmla="*/ 286246 w 2826688"/>
                <a:gd name="csY3" fmla="*/ 31805 h 333955"/>
                <a:gd name="csX4" fmla="*/ 306125 w 2826688"/>
                <a:gd name="csY4" fmla="*/ 51684 h 333955"/>
                <a:gd name="csX5" fmla="*/ 413467 w 2826688"/>
                <a:gd name="csY5" fmla="*/ 51684 h 333955"/>
                <a:gd name="csX6" fmla="*/ 413467 w 2826688"/>
                <a:gd name="csY6" fmla="*/ 75537 h 333955"/>
                <a:gd name="csX7" fmla="*/ 584420 w 2826688"/>
                <a:gd name="csY7" fmla="*/ 75537 h 333955"/>
                <a:gd name="csX8" fmla="*/ 584420 w 2826688"/>
                <a:gd name="csY8" fmla="*/ 99391 h 333955"/>
                <a:gd name="csX9" fmla="*/ 715617 w 2826688"/>
                <a:gd name="csY9" fmla="*/ 99391 h 333955"/>
                <a:gd name="csX10" fmla="*/ 715617 w 2826688"/>
                <a:gd name="csY10" fmla="*/ 127221 h 333955"/>
                <a:gd name="csX11" fmla="*/ 838862 w 2826688"/>
                <a:gd name="csY11" fmla="*/ 127221 h 333955"/>
                <a:gd name="csX12" fmla="*/ 838862 w 2826688"/>
                <a:gd name="csY12" fmla="*/ 151075 h 333955"/>
                <a:gd name="csX13" fmla="*/ 934278 w 2826688"/>
                <a:gd name="csY13" fmla="*/ 151075 h 333955"/>
                <a:gd name="csX14" fmla="*/ 934278 w 2826688"/>
                <a:gd name="csY14" fmla="*/ 186856 h 333955"/>
                <a:gd name="csX15" fmla="*/ 1053547 w 2826688"/>
                <a:gd name="csY15" fmla="*/ 186856 h 333955"/>
                <a:gd name="csX16" fmla="*/ 1053547 w 2826688"/>
                <a:gd name="csY16" fmla="*/ 210710 h 333955"/>
                <a:gd name="csX17" fmla="*/ 1168841 w 2826688"/>
                <a:gd name="csY17" fmla="*/ 210710 h 333955"/>
                <a:gd name="csX18" fmla="*/ 1156914 w 2826688"/>
                <a:gd name="csY18" fmla="*/ 222637 h 333955"/>
                <a:gd name="csX19" fmla="*/ 1395453 w 2826688"/>
                <a:gd name="csY19" fmla="*/ 222637 h 333955"/>
                <a:gd name="csX20" fmla="*/ 1395453 w 2826688"/>
                <a:gd name="csY20" fmla="*/ 238539 h 333955"/>
                <a:gd name="csX21" fmla="*/ 1510747 w 2826688"/>
                <a:gd name="csY21" fmla="*/ 238539 h 333955"/>
                <a:gd name="csX22" fmla="*/ 1510747 w 2826688"/>
                <a:gd name="csY22" fmla="*/ 270344 h 333955"/>
                <a:gd name="csX23" fmla="*/ 2015655 w 2826688"/>
                <a:gd name="csY23" fmla="*/ 270344 h 333955"/>
                <a:gd name="csX24" fmla="*/ 2015655 w 2826688"/>
                <a:gd name="csY24" fmla="*/ 290223 h 333955"/>
                <a:gd name="csX25" fmla="*/ 2218413 w 2826688"/>
                <a:gd name="csY25" fmla="*/ 290223 h 333955"/>
                <a:gd name="csX26" fmla="*/ 2218413 w 2826688"/>
                <a:gd name="csY26" fmla="*/ 322028 h 333955"/>
                <a:gd name="csX27" fmla="*/ 2576222 w 2826688"/>
                <a:gd name="csY27" fmla="*/ 322028 h 333955"/>
                <a:gd name="csX28" fmla="*/ 2576222 w 2826688"/>
                <a:gd name="csY28" fmla="*/ 333955 h 333955"/>
                <a:gd name="csX29" fmla="*/ 2826688 w 2826688"/>
                <a:gd name="csY29" fmla="*/ 333955 h 333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826688" h="333955">
                  <a:moveTo>
                    <a:pt x="0" y="0"/>
                  </a:moveTo>
                  <a:lnTo>
                    <a:pt x="131196" y="0"/>
                  </a:lnTo>
                  <a:lnTo>
                    <a:pt x="131196" y="31805"/>
                  </a:lnTo>
                  <a:lnTo>
                    <a:pt x="286246" y="31805"/>
                  </a:lnTo>
                  <a:lnTo>
                    <a:pt x="306125" y="51684"/>
                  </a:lnTo>
                  <a:lnTo>
                    <a:pt x="413467" y="51684"/>
                  </a:lnTo>
                  <a:lnTo>
                    <a:pt x="413467" y="75537"/>
                  </a:lnTo>
                  <a:lnTo>
                    <a:pt x="584420" y="75537"/>
                  </a:lnTo>
                  <a:lnTo>
                    <a:pt x="584420" y="99391"/>
                  </a:lnTo>
                  <a:lnTo>
                    <a:pt x="715617" y="99391"/>
                  </a:lnTo>
                  <a:lnTo>
                    <a:pt x="715617" y="127221"/>
                  </a:lnTo>
                  <a:lnTo>
                    <a:pt x="838862" y="127221"/>
                  </a:lnTo>
                  <a:lnTo>
                    <a:pt x="838862" y="151075"/>
                  </a:lnTo>
                  <a:lnTo>
                    <a:pt x="934278" y="151075"/>
                  </a:lnTo>
                  <a:lnTo>
                    <a:pt x="934278" y="186856"/>
                  </a:lnTo>
                  <a:lnTo>
                    <a:pt x="1053547" y="186856"/>
                  </a:lnTo>
                  <a:lnTo>
                    <a:pt x="1053547" y="210710"/>
                  </a:lnTo>
                  <a:lnTo>
                    <a:pt x="1168841" y="210710"/>
                  </a:lnTo>
                  <a:lnTo>
                    <a:pt x="1156914" y="222637"/>
                  </a:lnTo>
                  <a:lnTo>
                    <a:pt x="1395453" y="222637"/>
                  </a:lnTo>
                  <a:lnTo>
                    <a:pt x="1395453" y="238539"/>
                  </a:lnTo>
                  <a:lnTo>
                    <a:pt x="1510747" y="238539"/>
                  </a:lnTo>
                  <a:lnTo>
                    <a:pt x="1510747" y="270344"/>
                  </a:lnTo>
                  <a:lnTo>
                    <a:pt x="2015655" y="270344"/>
                  </a:lnTo>
                  <a:lnTo>
                    <a:pt x="2015655" y="290223"/>
                  </a:lnTo>
                  <a:lnTo>
                    <a:pt x="2218413" y="290223"/>
                  </a:lnTo>
                  <a:lnTo>
                    <a:pt x="2218413" y="322028"/>
                  </a:lnTo>
                  <a:lnTo>
                    <a:pt x="2576222" y="322028"/>
                  </a:lnTo>
                  <a:lnTo>
                    <a:pt x="2576222" y="333955"/>
                  </a:lnTo>
                  <a:lnTo>
                    <a:pt x="2826688" y="333955"/>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6" name="Freeform: Shape 895">
              <a:extLst>
                <a:ext uri="{FF2B5EF4-FFF2-40B4-BE49-F238E27FC236}">
                  <a16:creationId xmlns:a16="http://schemas.microsoft.com/office/drawing/2014/main" id="{D4F0E708-64C0-A449-CB61-F435AEE4648D}"/>
                </a:ext>
              </a:extLst>
            </p:cNvPr>
            <p:cNvSpPr/>
            <p:nvPr/>
          </p:nvSpPr>
          <p:spPr>
            <a:xfrm>
              <a:off x="3669527" y="4265875"/>
              <a:ext cx="1598212" cy="119269"/>
            </a:xfrm>
            <a:custGeom>
              <a:avLst/>
              <a:gdLst>
                <a:gd name="csX0" fmla="*/ 0 w 1598212"/>
                <a:gd name="csY0" fmla="*/ 0 h 119269"/>
                <a:gd name="csX1" fmla="*/ 290223 w 1598212"/>
                <a:gd name="csY1" fmla="*/ 0 h 119269"/>
                <a:gd name="csX2" fmla="*/ 290223 w 1598212"/>
                <a:gd name="csY2" fmla="*/ 15902 h 119269"/>
                <a:gd name="csX3" fmla="*/ 453224 w 1598212"/>
                <a:gd name="csY3" fmla="*/ 15902 h 119269"/>
                <a:gd name="csX4" fmla="*/ 453224 w 1598212"/>
                <a:gd name="csY4" fmla="*/ 27829 h 119269"/>
                <a:gd name="csX5" fmla="*/ 747423 w 1598212"/>
                <a:gd name="csY5" fmla="*/ 27829 h 119269"/>
                <a:gd name="csX6" fmla="*/ 747423 w 1598212"/>
                <a:gd name="csY6" fmla="*/ 55659 h 119269"/>
                <a:gd name="csX7" fmla="*/ 850790 w 1598212"/>
                <a:gd name="csY7" fmla="*/ 55659 h 119269"/>
                <a:gd name="csX8" fmla="*/ 854765 w 1598212"/>
                <a:gd name="csY8" fmla="*/ 55659 h 119269"/>
                <a:gd name="csX9" fmla="*/ 930303 w 1598212"/>
                <a:gd name="csY9" fmla="*/ 55659 h 119269"/>
                <a:gd name="csX10" fmla="*/ 930303 w 1598212"/>
                <a:gd name="csY10" fmla="*/ 55659 h 119269"/>
                <a:gd name="csX11" fmla="*/ 1125110 w 1598212"/>
                <a:gd name="csY11" fmla="*/ 55659 h 119269"/>
                <a:gd name="csX12" fmla="*/ 1125110 w 1598212"/>
                <a:gd name="csY12" fmla="*/ 119269 h 119269"/>
                <a:gd name="csX13" fmla="*/ 1598212 w 1598212"/>
                <a:gd name="csY13" fmla="*/ 119269 h 119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598212" h="119269">
                  <a:moveTo>
                    <a:pt x="0" y="0"/>
                  </a:moveTo>
                  <a:lnTo>
                    <a:pt x="290223" y="0"/>
                  </a:lnTo>
                  <a:lnTo>
                    <a:pt x="290223" y="15902"/>
                  </a:lnTo>
                  <a:lnTo>
                    <a:pt x="453224" y="15902"/>
                  </a:lnTo>
                  <a:lnTo>
                    <a:pt x="453224" y="27829"/>
                  </a:lnTo>
                  <a:lnTo>
                    <a:pt x="747423" y="27829"/>
                  </a:lnTo>
                  <a:lnTo>
                    <a:pt x="747423" y="55659"/>
                  </a:lnTo>
                  <a:lnTo>
                    <a:pt x="850790" y="55659"/>
                  </a:lnTo>
                  <a:lnTo>
                    <a:pt x="854765" y="55659"/>
                  </a:lnTo>
                  <a:lnTo>
                    <a:pt x="930303" y="55659"/>
                  </a:lnTo>
                  <a:lnTo>
                    <a:pt x="930303" y="55659"/>
                  </a:lnTo>
                  <a:lnTo>
                    <a:pt x="1125110" y="55659"/>
                  </a:lnTo>
                  <a:lnTo>
                    <a:pt x="1125110" y="119269"/>
                  </a:lnTo>
                  <a:lnTo>
                    <a:pt x="1598212" y="119269"/>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B9BA643F-0869-B383-0635-36C58F1300FC}"/>
              </a:ext>
            </a:extLst>
          </p:cNvPr>
          <p:cNvGrpSpPr/>
          <p:nvPr/>
        </p:nvGrpSpPr>
        <p:grpSpPr>
          <a:xfrm>
            <a:off x="868392" y="5850157"/>
            <a:ext cx="4721524" cy="53066"/>
            <a:chOff x="792895" y="5860360"/>
            <a:chExt cx="4902046" cy="70379"/>
          </a:xfrm>
        </p:grpSpPr>
        <p:cxnSp>
          <p:nvCxnSpPr>
            <p:cNvPr id="9" name="Straight Connector 8">
              <a:extLst>
                <a:ext uri="{FF2B5EF4-FFF2-40B4-BE49-F238E27FC236}">
                  <a16:creationId xmlns:a16="http://schemas.microsoft.com/office/drawing/2014/main" id="{DEBA3377-7280-9D49-4B3B-BA0B98C5975B}"/>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4A16E41-70F3-7465-4C54-CF6C9E2765C2}"/>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FC0030B-3E38-22B4-1D26-964D70CA60CE}"/>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B352EA5-9F6B-4B14-4A8D-A33E687ED166}"/>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C65679C-2A79-59BB-FE0E-489CC85B19B0}"/>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2BF8838-3CE3-0211-BE37-0A894E80B81E}"/>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15FDBB1-E266-A930-F36A-80BC315C851A}"/>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86FC2B6-4705-7B82-C3F9-39EC9D7C1857}"/>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A7A6168-0B63-90E4-E910-6C9B4A41A696}"/>
                </a:ext>
              </a:extLst>
            </p:cNvPr>
            <p:cNvCxnSpPr>
              <a:cxnSpLocks/>
            </p:cNvCxnSpPr>
            <p:nvPr/>
          </p:nvCxnSpPr>
          <p:spPr>
            <a:xfrm rot="5400000" flipH="1">
              <a:off x="355887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B0BA15F-3CF2-3CF2-CB52-8CA3ED1FFE49}"/>
                </a:ext>
              </a:extLst>
            </p:cNvPr>
            <p:cNvCxnSpPr>
              <a:cxnSpLocks/>
            </p:cNvCxnSpPr>
            <p:nvPr/>
          </p:nvCxnSpPr>
          <p:spPr>
            <a:xfrm rot="5400000" flipH="1">
              <a:off x="390901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811BB13-FB02-043E-21F3-FD7725082BA9}"/>
                </a:ext>
              </a:extLst>
            </p:cNvPr>
            <p:cNvCxnSpPr>
              <a:cxnSpLocks/>
            </p:cNvCxnSpPr>
            <p:nvPr/>
          </p:nvCxnSpPr>
          <p:spPr>
            <a:xfrm rot="5400000" flipH="1">
              <a:off x="425916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F00643E-5D47-918C-8784-DD36EA6786C2}"/>
                </a:ext>
              </a:extLst>
            </p:cNvPr>
            <p:cNvCxnSpPr>
              <a:cxnSpLocks/>
            </p:cNvCxnSpPr>
            <p:nvPr/>
          </p:nvCxnSpPr>
          <p:spPr>
            <a:xfrm rot="5400000" flipH="1">
              <a:off x="460931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16F10EE-3A0F-5648-B207-6AB2F539AF7F}"/>
                </a:ext>
              </a:extLst>
            </p:cNvPr>
            <p:cNvCxnSpPr>
              <a:cxnSpLocks/>
            </p:cNvCxnSpPr>
            <p:nvPr/>
          </p:nvCxnSpPr>
          <p:spPr>
            <a:xfrm rot="5400000" flipH="1">
              <a:off x="495945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B02D507-9201-5F2F-A098-8DDCF1AD7C75}"/>
                </a:ext>
              </a:extLst>
            </p:cNvPr>
            <p:cNvCxnSpPr>
              <a:cxnSpLocks/>
            </p:cNvCxnSpPr>
            <p:nvPr/>
          </p:nvCxnSpPr>
          <p:spPr>
            <a:xfrm rot="5400000" flipH="1">
              <a:off x="530960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AA9ABE2-515E-9298-4479-98586AD5EBD6}"/>
                </a:ext>
              </a:extLst>
            </p:cNvPr>
            <p:cNvCxnSpPr>
              <a:cxnSpLocks/>
            </p:cNvCxnSpPr>
            <p:nvPr/>
          </p:nvCxnSpPr>
          <p:spPr>
            <a:xfrm rot="5400000" flipH="1">
              <a:off x="56597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6EDF40AD-D3B9-E78C-348D-4E86EE9E63F7}"/>
              </a:ext>
            </a:extLst>
          </p:cNvPr>
          <p:cNvGrpSpPr/>
          <p:nvPr/>
        </p:nvGrpSpPr>
        <p:grpSpPr>
          <a:xfrm>
            <a:off x="867960" y="3236364"/>
            <a:ext cx="4712856" cy="59387"/>
            <a:chOff x="792895" y="5860360"/>
            <a:chExt cx="4201752" cy="70379"/>
          </a:xfrm>
        </p:grpSpPr>
        <p:cxnSp>
          <p:nvCxnSpPr>
            <p:cNvPr id="30" name="Straight Connector 29">
              <a:extLst>
                <a:ext uri="{FF2B5EF4-FFF2-40B4-BE49-F238E27FC236}">
                  <a16:creationId xmlns:a16="http://schemas.microsoft.com/office/drawing/2014/main" id="{20CE256E-E01B-6C52-96DC-05001CDFE136}"/>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3542C4-BB10-0146-7534-42440A26FDCC}"/>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B4AEBE6-E0D0-4924-CF65-0A3761D67CBE}"/>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D7DE530-1591-4E3C-3B36-125D8884ECC2}"/>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465EBF1-F82D-DE4D-FDB5-5E70D2E80E3D}"/>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66ACAA-BBBF-4101-A65B-EA17437D067C}"/>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0A3AB38-B54A-B4EE-346C-0357A14C7239}"/>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8" name="Straight Connector 897">
              <a:extLst>
                <a:ext uri="{FF2B5EF4-FFF2-40B4-BE49-F238E27FC236}">
                  <a16:creationId xmlns:a16="http://schemas.microsoft.com/office/drawing/2014/main" id="{F3F7193F-6C3B-3F8E-14FA-0CDFAB828051}"/>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9" name="Straight Connector 898">
              <a:extLst>
                <a:ext uri="{FF2B5EF4-FFF2-40B4-BE49-F238E27FC236}">
                  <a16:creationId xmlns:a16="http://schemas.microsoft.com/office/drawing/2014/main" id="{439761CF-09B9-FFEA-9BB5-8FF75A21B35C}"/>
                </a:ext>
              </a:extLst>
            </p:cNvPr>
            <p:cNvCxnSpPr>
              <a:cxnSpLocks/>
            </p:cNvCxnSpPr>
            <p:nvPr/>
          </p:nvCxnSpPr>
          <p:spPr>
            <a:xfrm rot="5400000" flipH="1">
              <a:off x="355887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0" name="Straight Connector 899">
              <a:extLst>
                <a:ext uri="{FF2B5EF4-FFF2-40B4-BE49-F238E27FC236}">
                  <a16:creationId xmlns:a16="http://schemas.microsoft.com/office/drawing/2014/main" id="{B28197D6-37BC-E8F9-2B7D-74FCC5650CD2}"/>
                </a:ext>
              </a:extLst>
            </p:cNvPr>
            <p:cNvCxnSpPr>
              <a:cxnSpLocks/>
            </p:cNvCxnSpPr>
            <p:nvPr/>
          </p:nvCxnSpPr>
          <p:spPr>
            <a:xfrm rot="5400000" flipH="1">
              <a:off x="390901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1" name="Straight Connector 900">
              <a:extLst>
                <a:ext uri="{FF2B5EF4-FFF2-40B4-BE49-F238E27FC236}">
                  <a16:creationId xmlns:a16="http://schemas.microsoft.com/office/drawing/2014/main" id="{95085925-FBC2-444A-6E75-EAA5DE3618F9}"/>
                </a:ext>
              </a:extLst>
            </p:cNvPr>
            <p:cNvCxnSpPr>
              <a:cxnSpLocks/>
            </p:cNvCxnSpPr>
            <p:nvPr/>
          </p:nvCxnSpPr>
          <p:spPr>
            <a:xfrm rot="5400000" flipH="1">
              <a:off x="425916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2" name="Straight Connector 901">
              <a:extLst>
                <a:ext uri="{FF2B5EF4-FFF2-40B4-BE49-F238E27FC236}">
                  <a16:creationId xmlns:a16="http://schemas.microsoft.com/office/drawing/2014/main" id="{2F0EB7D2-8893-111F-20FB-C0989D02CCAB}"/>
                </a:ext>
              </a:extLst>
            </p:cNvPr>
            <p:cNvCxnSpPr>
              <a:cxnSpLocks/>
            </p:cNvCxnSpPr>
            <p:nvPr/>
          </p:nvCxnSpPr>
          <p:spPr>
            <a:xfrm rot="5400000" flipH="1">
              <a:off x="460931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3" name="Straight Connector 902">
              <a:extLst>
                <a:ext uri="{FF2B5EF4-FFF2-40B4-BE49-F238E27FC236}">
                  <a16:creationId xmlns:a16="http://schemas.microsoft.com/office/drawing/2014/main" id="{1D1E793D-9ED0-99CC-B1B2-9FE6BA4F6F6E}"/>
                </a:ext>
              </a:extLst>
            </p:cNvPr>
            <p:cNvCxnSpPr>
              <a:cxnSpLocks/>
            </p:cNvCxnSpPr>
            <p:nvPr/>
          </p:nvCxnSpPr>
          <p:spPr>
            <a:xfrm rot="5400000" flipH="1">
              <a:off x="495945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4" name="Group 903">
            <a:extLst>
              <a:ext uri="{FF2B5EF4-FFF2-40B4-BE49-F238E27FC236}">
                <a16:creationId xmlns:a16="http://schemas.microsoft.com/office/drawing/2014/main" id="{5A3F5369-FE95-7248-A907-C650ECF0F9FB}"/>
              </a:ext>
            </a:extLst>
          </p:cNvPr>
          <p:cNvGrpSpPr/>
          <p:nvPr/>
        </p:nvGrpSpPr>
        <p:grpSpPr>
          <a:xfrm rot="5400000">
            <a:off x="-58521" y="2310871"/>
            <a:ext cx="1795477" cy="58347"/>
            <a:chOff x="792895" y="5860360"/>
            <a:chExt cx="1750730" cy="70379"/>
          </a:xfrm>
        </p:grpSpPr>
        <p:cxnSp>
          <p:nvCxnSpPr>
            <p:cNvPr id="905" name="Straight Connector 904">
              <a:extLst>
                <a:ext uri="{FF2B5EF4-FFF2-40B4-BE49-F238E27FC236}">
                  <a16:creationId xmlns:a16="http://schemas.microsoft.com/office/drawing/2014/main" id="{FB65B9B3-1CC0-CD78-E3FF-23E537FC0513}"/>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6" name="Straight Connector 905">
              <a:extLst>
                <a:ext uri="{FF2B5EF4-FFF2-40B4-BE49-F238E27FC236}">
                  <a16:creationId xmlns:a16="http://schemas.microsoft.com/office/drawing/2014/main" id="{D6BD894A-0CEC-82DC-B856-0993DF9F8A33}"/>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7" name="Straight Connector 906">
              <a:extLst>
                <a:ext uri="{FF2B5EF4-FFF2-40B4-BE49-F238E27FC236}">
                  <a16:creationId xmlns:a16="http://schemas.microsoft.com/office/drawing/2014/main" id="{4C0823F6-7E3E-801F-B66D-2AE60F4B0295}"/>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8" name="Straight Connector 907">
              <a:extLst>
                <a:ext uri="{FF2B5EF4-FFF2-40B4-BE49-F238E27FC236}">
                  <a16:creationId xmlns:a16="http://schemas.microsoft.com/office/drawing/2014/main" id="{CE7E8746-A6D9-E225-1111-A0FCFA0CE603}"/>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9" name="Straight Connector 908">
              <a:extLst>
                <a:ext uri="{FF2B5EF4-FFF2-40B4-BE49-F238E27FC236}">
                  <a16:creationId xmlns:a16="http://schemas.microsoft.com/office/drawing/2014/main" id="{D7C41A77-6C24-1578-99B6-0A6A1E654A38}"/>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0" name="Straight Connector 909">
              <a:extLst>
                <a:ext uri="{FF2B5EF4-FFF2-40B4-BE49-F238E27FC236}">
                  <a16:creationId xmlns:a16="http://schemas.microsoft.com/office/drawing/2014/main" id="{1561B52D-80E4-BD68-0A8A-219B4B802115}"/>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11" name="Group 910">
            <a:extLst>
              <a:ext uri="{FF2B5EF4-FFF2-40B4-BE49-F238E27FC236}">
                <a16:creationId xmlns:a16="http://schemas.microsoft.com/office/drawing/2014/main" id="{3B0B7709-A703-7D74-D125-36DABD8518B2}"/>
              </a:ext>
            </a:extLst>
          </p:cNvPr>
          <p:cNvGrpSpPr/>
          <p:nvPr/>
        </p:nvGrpSpPr>
        <p:grpSpPr>
          <a:xfrm rot="5400000">
            <a:off x="-126453" y="4843702"/>
            <a:ext cx="1945839" cy="58349"/>
            <a:chOff x="792895" y="5860360"/>
            <a:chExt cx="1750730" cy="70379"/>
          </a:xfrm>
        </p:grpSpPr>
        <p:cxnSp>
          <p:nvCxnSpPr>
            <p:cNvPr id="912" name="Straight Connector 911">
              <a:extLst>
                <a:ext uri="{FF2B5EF4-FFF2-40B4-BE49-F238E27FC236}">
                  <a16:creationId xmlns:a16="http://schemas.microsoft.com/office/drawing/2014/main" id="{9838E928-A1D0-E974-E8BB-6E1DBAC0E095}"/>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3" name="Straight Connector 912">
              <a:extLst>
                <a:ext uri="{FF2B5EF4-FFF2-40B4-BE49-F238E27FC236}">
                  <a16:creationId xmlns:a16="http://schemas.microsoft.com/office/drawing/2014/main" id="{325402AA-0EEA-AB11-ADFD-7B536F3F43A0}"/>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4" name="Straight Connector 913">
              <a:extLst>
                <a:ext uri="{FF2B5EF4-FFF2-40B4-BE49-F238E27FC236}">
                  <a16:creationId xmlns:a16="http://schemas.microsoft.com/office/drawing/2014/main" id="{C8D9BF2B-E656-5520-C87E-5C5BD19F67DA}"/>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5" name="Straight Connector 914">
              <a:extLst>
                <a:ext uri="{FF2B5EF4-FFF2-40B4-BE49-F238E27FC236}">
                  <a16:creationId xmlns:a16="http://schemas.microsoft.com/office/drawing/2014/main" id="{43884988-F8EF-79A3-4F15-8AE2008890C2}"/>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6" name="Straight Connector 915">
              <a:extLst>
                <a:ext uri="{FF2B5EF4-FFF2-40B4-BE49-F238E27FC236}">
                  <a16:creationId xmlns:a16="http://schemas.microsoft.com/office/drawing/2014/main" id="{E91ECB2B-F52C-A5E9-5493-79B0D0BFF783}"/>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7" name="Straight Connector 916">
              <a:extLst>
                <a:ext uri="{FF2B5EF4-FFF2-40B4-BE49-F238E27FC236}">
                  <a16:creationId xmlns:a16="http://schemas.microsoft.com/office/drawing/2014/main" id="{946E2A79-952D-C7F8-DFDA-4F40D68BDF28}"/>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46566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FDE86-C598-198F-2650-08D06C29E88C}"/>
              </a:ext>
            </a:extLst>
          </p:cNvPr>
          <p:cNvSpPr>
            <a:spLocks noGrp="1"/>
          </p:cNvSpPr>
          <p:nvPr>
            <p:ph type="title"/>
          </p:nvPr>
        </p:nvSpPr>
        <p:spPr>
          <a:xfrm>
            <a:off x="231078" y="531006"/>
            <a:ext cx="11740260" cy="502445"/>
          </a:xfrm>
        </p:spPr>
        <p:txBody>
          <a:bodyPr/>
          <a:lstStyle/>
          <a:p>
            <a:r>
              <a:rPr lang="en-US"/>
              <a:t>POLARIX: PFS Subset Analysis (Exploratory)</a:t>
            </a:r>
          </a:p>
        </p:txBody>
      </p:sp>
      <p:sp>
        <p:nvSpPr>
          <p:cNvPr id="9" name="Content Placeholder 8">
            <a:extLst>
              <a:ext uri="{FF2B5EF4-FFF2-40B4-BE49-F238E27FC236}">
                <a16:creationId xmlns:a16="http://schemas.microsoft.com/office/drawing/2014/main" id="{8BF05277-F3A3-B254-147C-787F9DDEAD71}"/>
              </a:ext>
            </a:extLst>
          </p:cNvPr>
          <p:cNvSpPr>
            <a:spLocks noGrp="1"/>
          </p:cNvSpPr>
          <p:nvPr>
            <p:ph sz="quarter" idx="10"/>
          </p:nvPr>
        </p:nvSpPr>
        <p:spPr>
          <a:xfrm>
            <a:off x="1712199" y="6302375"/>
            <a:ext cx="7812290" cy="327025"/>
          </a:xfrm>
        </p:spPr>
        <p:txBody>
          <a:bodyPr/>
          <a:lstStyle/>
          <a:p>
            <a:pPr algn="ctr"/>
            <a:r>
              <a:rPr lang="en-US" dirty="0"/>
              <a:t>Salles. ASH 2024. </a:t>
            </a:r>
            <a:r>
              <a:rPr lang="en-US" dirty="0" err="1"/>
              <a:t>Abstr</a:t>
            </a:r>
            <a:r>
              <a:rPr lang="en-US" dirty="0"/>
              <a:t> 469</a:t>
            </a:r>
          </a:p>
        </p:txBody>
      </p:sp>
      <p:sp>
        <p:nvSpPr>
          <p:cNvPr id="7" name="TextBox 6">
            <a:extLst>
              <a:ext uri="{FF2B5EF4-FFF2-40B4-BE49-F238E27FC236}">
                <a16:creationId xmlns:a16="http://schemas.microsoft.com/office/drawing/2014/main" id="{EB668C0A-9E0C-4CFC-1B92-C419AE656C39}"/>
              </a:ext>
            </a:extLst>
          </p:cNvPr>
          <p:cNvSpPr txBox="1"/>
          <p:nvPr/>
        </p:nvSpPr>
        <p:spPr>
          <a:xfrm>
            <a:off x="1304911" y="2187588"/>
            <a:ext cx="2546646" cy="3753104"/>
          </a:xfrm>
          <a:prstGeom prst="rect">
            <a:avLst/>
          </a:prstGeom>
        </p:spPr>
        <p:txBody>
          <a:bodyPr vert="horz" wrap="none" lIns="0" tIns="0" rIns="0" bIns="0" rtlCol="0">
            <a:noAutofit/>
          </a:bodyPr>
          <a:lstStyle/>
          <a:p>
            <a:pPr algn="l"/>
            <a:r>
              <a:rPr lang="en-US" sz="1200" b="1" dirty="0"/>
              <a:t>Baseline risk factors</a:t>
            </a:r>
          </a:p>
          <a:p>
            <a:pPr algn="l"/>
            <a:r>
              <a:rPr lang="en-US" sz="1200" dirty="0"/>
              <a:t>All patients</a:t>
            </a:r>
          </a:p>
          <a:p>
            <a:pPr algn="l"/>
            <a:r>
              <a:rPr lang="en-US" sz="1200" dirty="0"/>
              <a:t>Age group</a:t>
            </a:r>
          </a:p>
          <a:p>
            <a:pPr algn="l"/>
            <a:endParaRPr lang="en-US" sz="1200" dirty="0"/>
          </a:p>
          <a:p>
            <a:pPr algn="l"/>
            <a:r>
              <a:rPr lang="en-US" sz="1200" dirty="0"/>
              <a:t>Stratification IPI score</a:t>
            </a:r>
          </a:p>
          <a:p>
            <a:pPr algn="l"/>
            <a:endParaRPr lang="en-US" sz="1200" dirty="0"/>
          </a:p>
          <a:p>
            <a:r>
              <a:rPr lang="en-US" sz="1200" dirty="0"/>
              <a:t>Stratification bulky disease</a:t>
            </a:r>
            <a:br>
              <a:rPr lang="en-US" sz="1200" dirty="0"/>
            </a:br>
            <a:r>
              <a:rPr lang="en-US" sz="1200" dirty="0"/>
              <a:t>(≥7cm)</a:t>
            </a:r>
          </a:p>
          <a:p>
            <a:r>
              <a:rPr lang="en-US" sz="1200" dirty="0"/>
              <a:t>Baseline LDH</a:t>
            </a:r>
          </a:p>
          <a:p>
            <a:endParaRPr lang="en-US" sz="1200" dirty="0"/>
          </a:p>
          <a:p>
            <a:r>
              <a:rPr lang="en-US" sz="1200" dirty="0"/>
              <a:t>No. of extranodal sites</a:t>
            </a:r>
          </a:p>
          <a:p>
            <a:endParaRPr lang="en-US" sz="1200" dirty="0"/>
          </a:p>
          <a:p>
            <a:r>
              <a:rPr lang="en-US" sz="1200" dirty="0"/>
              <a:t>NHL subtype</a:t>
            </a:r>
          </a:p>
          <a:p>
            <a:endParaRPr lang="en-US" sz="1200" dirty="0"/>
          </a:p>
          <a:p>
            <a:endParaRPr lang="en-US" sz="1200" dirty="0"/>
          </a:p>
          <a:p>
            <a:r>
              <a:rPr lang="en-US" sz="1200" dirty="0"/>
              <a:t>Cell of origin</a:t>
            </a:r>
          </a:p>
          <a:p>
            <a:endParaRPr lang="en-US" sz="1200" dirty="0"/>
          </a:p>
          <a:p>
            <a:endParaRPr lang="en-US" sz="1200" dirty="0"/>
          </a:p>
          <a:p>
            <a:endParaRPr lang="en-US" sz="1200" dirty="0"/>
          </a:p>
          <a:p>
            <a:r>
              <a:rPr lang="en-US" sz="1200" dirty="0"/>
              <a:t>Double expressor by IHC</a:t>
            </a:r>
          </a:p>
        </p:txBody>
      </p:sp>
      <p:sp>
        <p:nvSpPr>
          <p:cNvPr id="8" name="TextBox 7">
            <a:extLst>
              <a:ext uri="{FF2B5EF4-FFF2-40B4-BE49-F238E27FC236}">
                <a16:creationId xmlns:a16="http://schemas.microsoft.com/office/drawing/2014/main" id="{D7AF9398-1D84-5E58-977E-A071D7658B16}"/>
              </a:ext>
            </a:extLst>
          </p:cNvPr>
          <p:cNvSpPr txBox="1"/>
          <p:nvPr/>
        </p:nvSpPr>
        <p:spPr>
          <a:xfrm>
            <a:off x="3516846" y="2179950"/>
            <a:ext cx="1180403" cy="4061986"/>
          </a:xfrm>
          <a:prstGeom prst="rect">
            <a:avLst/>
          </a:prstGeom>
        </p:spPr>
        <p:txBody>
          <a:bodyPr vert="horz" wrap="none" lIns="0" tIns="0" rIns="0" bIns="0" rtlCol="0">
            <a:noAutofit/>
          </a:bodyPr>
          <a:lstStyle/>
          <a:p>
            <a:pPr algn="l"/>
            <a:r>
              <a:rPr lang="en-US" sz="1200" b="1" dirty="0"/>
              <a:t> </a:t>
            </a:r>
          </a:p>
          <a:p>
            <a:pPr algn="l"/>
            <a:r>
              <a:rPr lang="en-US" sz="1200" dirty="0"/>
              <a:t> </a:t>
            </a:r>
          </a:p>
          <a:p>
            <a:r>
              <a:rPr lang="en-US" sz="1200" dirty="0"/>
              <a:t>≥65</a:t>
            </a:r>
          </a:p>
          <a:p>
            <a:r>
              <a:rPr lang="en-US" sz="1200" dirty="0"/>
              <a:t>&gt;65</a:t>
            </a:r>
          </a:p>
          <a:p>
            <a:r>
              <a:rPr lang="en-US" sz="1200" dirty="0"/>
              <a:t>2</a:t>
            </a:r>
          </a:p>
          <a:p>
            <a:r>
              <a:rPr lang="en-US" sz="1200" dirty="0"/>
              <a:t>3-5</a:t>
            </a:r>
          </a:p>
          <a:p>
            <a:r>
              <a:rPr lang="en-US" sz="1200" dirty="0"/>
              <a:t>Absent</a:t>
            </a:r>
          </a:p>
          <a:p>
            <a:r>
              <a:rPr lang="en-US" sz="1200" dirty="0"/>
              <a:t>Present</a:t>
            </a:r>
          </a:p>
          <a:p>
            <a:r>
              <a:rPr lang="en-US" sz="1200" dirty="0"/>
              <a:t>≥1xULN</a:t>
            </a:r>
          </a:p>
          <a:p>
            <a:r>
              <a:rPr lang="en-US" sz="1200" dirty="0"/>
              <a:t>&gt;1xULN</a:t>
            </a:r>
          </a:p>
          <a:p>
            <a:r>
              <a:rPr lang="en-US" sz="1200" dirty="0"/>
              <a:t>0-1</a:t>
            </a:r>
          </a:p>
          <a:p>
            <a:r>
              <a:rPr lang="en-US" sz="1200" dirty="0"/>
              <a:t>≥2</a:t>
            </a:r>
          </a:p>
          <a:p>
            <a:r>
              <a:rPr lang="en-US" sz="1200" dirty="0"/>
              <a:t>DLBCL</a:t>
            </a:r>
          </a:p>
          <a:p>
            <a:r>
              <a:rPr lang="en-US" sz="1200" dirty="0"/>
              <a:t>HGBL, DHL/THL</a:t>
            </a:r>
          </a:p>
          <a:p>
            <a:r>
              <a:rPr lang="en-US" sz="1200" dirty="0"/>
              <a:t>Other LBCL</a:t>
            </a:r>
          </a:p>
          <a:p>
            <a:r>
              <a:rPr lang="en-US" sz="1200" dirty="0"/>
              <a:t>GCB</a:t>
            </a:r>
          </a:p>
          <a:p>
            <a:r>
              <a:rPr lang="en-US" sz="1200" dirty="0"/>
              <a:t>ABC</a:t>
            </a:r>
          </a:p>
          <a:p>
            <a:r>
              <a:rPr lang="en-US" sz="1200" dirty="0"/>
              <a:t>UNC</a:t>
            </a:r>
          </a:p>
          <a:p>
            <a:r>
              <a:rPr lang="en-US" sz="1200" dirty="0"/>
              <a:t>Unknown</a:t>
            </a:r>
          </a:p>
          <a:p>
            <a:r>
              <a:rPr lang="en-US" sz="1200" dirty="0"/>
              <a:t>DEL</a:t>
            </a:r>
          </a:p>
          <a:p>
            <a:r>
              <a:rPr lang="en-US" sz="1200" dirty="0"/>
              <a:t>Non DEL</a:t>
            </a:r>
          </a:p>
          <a:p>
            <a:r>
              <a:rPr lang="en-US" sz="1200" dirty="0"/>
              <a:t>Unknown</a:t>
            </a:r>
          </a:p>
        </p:txBody>
      </p:sp>
      <p:sp>
        <p:nvSpPr>
          <p:cNvPr id="10" name="TextBox 9">
            <a:extLst>
              <a:ext uri="{FF2B5EF4-FFF2-40B4-BE49-F238E27FC236}">
                <a16:creationId xmlns:a16="http://schemas.microsoft.com/office/drawing/2014/main" id="{15007AD3-D7EC-F4C2-3724-1B9A496E5B40}"/>
              </a:ext>
            </a:extLst>
          </p:cNvPr>
          <p:cNvSpPr txBox="1"/>
          <p:nvPr/>
        </p:nvSpPr>
        <p:spPr>
          <a:xfrm>
            <a:off x="4608319" y="2196284"/>
            <a:ext cx="477680" cy="4194231"/>
          </a:xfrm>
          <a:prstGeom prst="rect">
            <a:avLst/>
          </a:prstGeom>
        </p:spPr>
        <p:txBody>
          <a:bodyPr vert="horz" wrap="none" lIns="0" tIns="0" rIns="0" bIns="0" rtlCol="0">
            <a:noAutofit/>
          </a:bodyPr>
          <a:lstStyle/>
          <a:p>
            <a:pPr algn="ctr"/>
            <a:r>
              <a:rPr lang="en-US" sz="1200" b="1" dirty="0"/>
              <a:t>n</a:t>
            </a:r>
          </a:p>
          <a:p>
            <a:pPr algn="ctr"/>
            <a:r>
              <a:rPr lang="en-US" sz="1200" dirty="0"/>
              <a:t>440</a:t>
            </a:r>
          </a:p>
          <a:p>
            <a:pPr algn="ctr"/>
            <a:r>
              <a:rPr lang="en-US" sz="1200" dirty="0"/>
              <a:t>225</a:t>
            </a:r>
          </a:p>
          <a:p>
            <a:pPr algn="ctr"/>
            <a:r>
              <a:rPr lang="en-US" sz="1200" dirty="0"/>
              <a:t>215</a:t>
            </a:r>
          </a:p>
          <a:p>
            <a:pPr algn="ctr"/>
            <a:r>
              <a:rPr lang="en-US" sz="1200" dirty="0"/>
              <a:t>167</a:t>
            </a:r>
          </a:p>
          <a:p>
            <a:pPr algn="ctr"/>
            <a:r>
              <a:rPr lang="en-US" sz="1200" dirty="0"/>
              <a:t>273</a:t>
            </a:r>
          </a:p>
          <a:p>
            <a:pPr algn="ctr"/>
            <a:r>
              <a:rPr lang="en-US" sz="1200" dirty="0"/>
              <a:t>247</a:t>
            </a:r>
          </a:p>
          <a:p>
            <a:pPr algn="ctr"/>
            <a:r>
              <a:rPr lang="en-US" sz="1200" dirty="0"/>
              <a:t>193</a:t>
            </a:r>
          </a:p>
          <a:p>
            <a:pPr algn="ctr"/>
            <a:r>
              <a:rPr lang="en-US" sz="1200" dirty="0"/>
              <a:t>146</a:t>
            </a:r>
          </a:p>
          <a:p>
            <a:pPr algn="ctr"/>
            <a:r>
              <a:rPr lang="en-US" sz="1200" dirty="0"/>
              <a:t>291</a:t>
            </a:r>
          </a:p>
          <a:p>
            <a:pPr algn="ctr"/>
            <a:r>
              <a:rPr lang="en-US" sz="1200" dirty="0"/>
              <a:t>227</a:t>
            </a:r>
          </a:p>
          <a:p>
            <a:pPr algn="ctr"/>
            <a:r>
              <a:rPr lang="en-US" sz="1200" dirty="0"/>
              <a:t>213</a:t>
            </a:r>
          </a:p>
          <a:p>
            <a:pPr algn="ctr"/>
            <a:r>
              <a:rPr lang="en-US" sz="1200" dirty="0"/>
              <a:t>373</a:t>
            </a:r>
          </a:p>
          <a:p>
            <a:pPr algn="ctr"/>
            <a:r>
              <a:rPr lang="en-US" sz="1200" dirty="0"/>
              <a:t>43</a:t>
            </a:r>
          </a:p>
          <a:p>
            <a:pPr algn="ctr"/>
            <a:r>
              <a:rPr lang="en-US" sz="1200" dirty="0"/>
              <a:t>24</a:t>
            </a:r>
          </a:p>
          <a:p>
            <a:pPr algn="ctr"/>
            <a:r>
              <a:rPr lang="en-US" sz="1200" dirty="0"/>
              <a:t>187</a:t>
            </a:r>
          </a:p>
          <a:p>
            <a:pPr algn="ctr"/>
            <a:r>
              <a:rPr lang="en-US" sz="1200" dirty="0"/>
              <a:t>106</a:t>
            </a:r>
          </a:p>
          <a:p>
            <a:pPr algn="ctr"/>
            <a:r>
              <a:rPr lang="en-US" sz="1200" dirty="0"/>
              <a:t>44</a:t>
            </a:r>
          </a:p>
          <a:p>
            <a:pPr algn="ctr"/>
            <a:r>
              <a:rPr lang="en-US" sz="1200" dirty="0"/>
              <a:t>103</a:t>
            </a:r>
          </a:p>
          <a:p>
            <a:pPr algn="ctr"/>
            <a:r>
              <a:rPr lang="en-US" sz="1200" dirty="0"/>
              <a:t>139</a:t>
            </a:r>
          </a:p>
          <a:p>
            <a:pPr algn="ctr"/>
            <a:r>
              <a:rPr lang="en-US" sz="1200" dirty="0"/>
              <a:t>223</a:t>
            </a:r>
          </a:p>
          <a:p>
            <a:pPr algn="ctr"/>
            <a:r>
              <a:rPr lang="en-US" sz="1200" dirty="0"/>
              <a:t>78</a:t>
            </a:r>
          </a:p>
        </p:txBody>
      </p:sp>
      <p:sp>
        <p:nvSpPr>
          <p:cNvPr id="11" name="TextBox 10">
            <a:extLst>
              <a:ext uri="{FF2B5EF4-FFF2-40B4-BE49-F238E27FC236}">
                <a16:creationId xmlns:a16="http://schemas.microsoft.com/office/drawing/2014/main" id="{2DF8967A-B1DA-44E3-EC50-67B3D54C6546}"/>
              </a:ext>
            </a:extLst>
          </p:cNvPr>
          <p:cNvSpPr txBox="1"/>
          <p:nvPr/>
        </p:nvSpPr>
        <p:spPr>
          <a:xfrm>
            <a:off x="4349155" y="1582392"/>
            <a:ext cx="1449967" cy="427148"/>
          </a:xfrm>
          <a:prstGeom prst="rect">
            <a:avLst/>
          </a:prstGeom>
        </p:spPr>
        <p:txBody>
          <a:bodyPr vert="horz" wrap="none" lIns="0" tIns="0" rIns="0" bIns="0" rtlCol="0">
            <a:noAutofit/>
          </a:bodyPr>
          <a:lstStyle/>
          <a:p>
            <a:pPr algn="ctr"/>
            <a:r>
              <a:rPr lang="en-US" sz="1200" b="1" dirty="0"/>
              <a:t>Pola-R-CHP</a:t>
            </a:r>
          </a:p>
          <a:p>
            <a:pPr algn="ctr"/>
            <a:r>
              <a:rPr lang="en-US" sz="1200" b="1" dirty="0"/>
              <a:t>(n=440)</a:t>
            </a:r>
            <a:endParaRPr lang="en-US" sz="1200" dirty="0"/>
          </a:p>
        </p:txBody>
      </p:sp>
      <p:sp>
        <p:nvSpPr>
          <p:cNvPr id="12" name="TextBox 11">
            <a:extLst>
              <a:ext uri="{FF2B5EF4-FFF2-40B4-BE49-F238E27FC236}">
                <a16:creationId xmlns:a16="http://schemas.microsoft.com/office/drawing/2014/main" id="{D2AC935B-4DF1-24F4-3404-4C3C42921A0F}"/>
              </a:ext>
            </a:extLst>
          </p:cNvPr>
          <p:cNvSpPr txBox="1"/>
          <p:nvPr/>
        </p:nvSpPr>
        <p:spPr>
          <a:xfrm>
            <a:off x="5163747" y="2009540"/>
            <a:ext cx="477680" cy="4194231"/>
          </a:xfrm>
          <a:prstGeom prst="rect">
            <a:avLst/>
          </a:prstGeom>
        </p:spPr>
        <p:txBody>
          <a:bodyPr vert="horz" wrap="none" lIns="0" tIns="0" rIns="0" bIns="0" rtlCol="0">
            <a:noAutofit/>
          </a:bodyPr>
          <a:lstStyle/>
          <a:p>
            <a:pPr algn="ctr"/>
            <a:r>
              <a:rPr lang="en-US" sz="1200" b="1" dirty="0"/>
              <a:t>60-mo</a:t>
            </a:r>
          </a:p>
          <a:p>
            <a:pPr algn="ctr"/>
            <a:r>
              <a:rPr lang="en-US" sz="1200" b="1" dirty="0"/>
              <a:t>(%)</a:t>
            </a:r>
          </a:p>
          <a:p>
            <a:pPr algn="ctr"/>
            <a:r>
              <a:rPr lang="en-US" sz="1200" dirty="0"/>
              <a:t>64.9</a:t>
            </a:r>
          </a:p>
          <a:p>
            <a:pPr algn="ctr"/>
            <a:r>
              <a:rPr lang="en-US" sz="1200" dirty="0"/>
              <a:t>69.6</a:t>
            </a:r>
          </a:p>
          <a:p>
            <a:pPr algn="ctr"/>
            <a:r>
              <a:rPr lang="en-US" sz="1200" dirty="0"/>
              <a:t>60.0</a:t>
            </a:r>
          </a:p>
          <a:p>
            <a:pPr algn="ctr"/>
            <a:r>
              <a:rPr lang="en-US" sz="1200" dirty="0"/>
              <a:t>67.2</a:t>
            </a:r>
          </a:p>
          <a:p>
            <a:pPr algn="ctr"/>
            <a:r>
              <a:rPr lang="en-US" sz="1200" dirty="0"/>
              <a:t>63.2</a:t>
            </a:r>
          </a:p>
          <a:p>
            <a:pPr algn="ctr"/>
            <a:r>
              <a:rPr lang="en-US" sz="1200" dirty="0"/>
              <a:t>69.9</a:t>
            </a:r>
          </a:p>
          <a:p>
            <a:pPr algn="ctr"/>
            <a:r>
              <a:rPr lang="en-US" sz="1200" dirty="0"/>
              <a:t>58.5</a:t>
            </a:r>
          </a:p>
          <a:p>
            <a:pPr algn="ctr"/>
            <a:r>
              <a:rPr lang="en-US" sz="1200" dirty="0"/>
              <a:t>65.3</a:t>
            </a:r>
          </a:p>
          <a:p>
            <a:pPr algn="ctr"/>
            <a:r>
              <a:rPr lang="en-US" sz="1200" dirty="0"/>
              <a:t>64.3</a:t>
            </a:r>
          </a:p>
          <a:p>
            <a:pPr algn="ctr"/>
            <a:r>
              <a:rPr lang="en-US" sz="1200" dirty="0"/>
              <a:t>68.1</a:t>
            </a:r>
          </a:p>
          <a:p>
            <a:pPr algn="ctr"/>
            <a:r>
              <a:rPr lang="en-US" sz="1200" dirty="0"/>
              <a:t>61.2</a:t>
            </a:r>
          </a:p>
          <a:p>
            <a:pPr algn="ctr"/>
            <a:r>
              <a:rPr lang="en-US" sz="1200" dirty="0"/>
              <a:t>65.7</a:t>
            </a:r>
          </a:p>
          <a:p>
            <a:pPr algn="ctr"/>
            <a:r>
              <a:rPr lang="en-US" sz="1200" dirty="0"/>
              <a:t>66.0</a:t>
            </a:r>
          </a:p>
          <a:p>
            <a:pPr algn="ctr"/>
            <a:r>
              <a:rPr lang="en-US" sz="1200" dirty="0"/>
              <a:t>49.7</a:t>
            </a:r>
          </a:p>
          <a:p>
            <a:pPr algn="ctr"/>
            <a:r>
              <a:rPr lang="en-US" sz="1200" dirty="0"/>
              <a:t>65.9</a:t>
            </a:r>
          </a:p>
          <a:p>
            <a:pPr algn="ctr"/>
            <a:r>
              <a:rPr lang="en-US" sz="1200" dirty="0"/>
              <a:t>72.5</a:t>
            </a:r>
          </a:p>
          <a:p>
            <a:pPr algn="ctr"/>
            <a:r>
              <a:rPr lang="en-US" sz="1200" dirty="0"/>
              <a:t>55.2</a:t>
            </a:r>
          </a:p>
          <a:p>
            <a:pPr algn="ctr"/>
            <a:r>
              <a:rPr lang="en-US" sz="1200" dirty="0"/>
              <a:t>60.2</a:t>
            </a:r>
          </a:p>
          <a:p>
            <a:pPr algn="ctr"/>
            <a:r>
              <a:rPr lang="en-US" sz="1200" dirty="0"/>
              <a:t>63.1</a:t>
            </a:r>
          </a:p>
          <a:p>
            <a:pPr algn="ctr"/>
            <a:r>
              <a:rPr lang="en-US" sz="1200" dirty="0"/>
              <a:t>66.6</a:t>
            </a:r>
          </a:p>
          <a:p>
            <a:pPr algn="ctr"/>
            <a:r>
              <a:rPr lang="en-US" sz="1200" dirty="0"/>
              <a:t>63.7</a:t>
            </a:r>
          </a:p>
        </p:txBody>
      </p:sp>
      <p:sp>
        <p:nvSpPr>
          <p:cNvPr id="14" name="TextBox 13">
            <a:extLst>
              <a:ext uri="{FF2B5EF4-FFF2-40B4-BE49-F238E27FC236}">
                <a16:creationId xmlns:a16="http://schemas.microsoft.com/office/drawing/2014/main" id="{996D22C9-A782-603F-DAF7-DFBE0BF8CF46}"/>
              </a:ext>
            </a:extLst>
          </p:cNvPr>
          <p:cNvSpPr txBox="1"/>
          <p:nvPr/>
        </p:nvSpPr>
        <p:spPr>
          <a:xfrm>
            <a:off x="5765346" y="2194280"/>
            <a:ext cx="477680" cy="4194231"/>
          </a:xfrm>
          <a:prstGeom prst="rect">
            <a:avLst/>
          </a:prstGeom>
        </p:spPr>
        <p:txBody>
          <a:bodyPr vert="horz" wrap="none" lIns="0" tIns="0" rIns="0" bIns="0" rtlCol="0">
            <a:noAutofit/>
          </a:bodyPr>
          <a:lstStyle/>
          <a:p>
            <a:pPr algn="ctr"/>
            <a:r>
              <a:rPr lang="en-US" sz="1200" b="1" dirty="0"/>
              <a:t>n</a:t>
            </a:r>
          </a:p>
          <a:p>
            <a:pPr algn="ctr"/>
            <a:r>
              <a:rPr lang="en-US" sz="1200" dirty="0"/>
              <a:t>439</a:t>
            </a:r>
          </a:p>
          <a:p>
            <a:pPr algn="ctr"/>
            <a:r>
              <a:rPr lang="en-US" sz="1200" dirty="0"/>
              <a:t>219</a:t>
            </a:r>
          </a:p>
          <a:p>
            <a:pPr algn="ctr"/>
            <a:r>
              <a:rPr lang="en-US" sz="1200" dirty="0"/>
              <a:t>220</a:t>
            </a:r>
          </a:p>
          <a:p>
            <a:pPr algn="ctr"/>
            <a:r>
              <a:rPr lang="en-US" sz="1200" dirty="0"/>
              <a:t>167</a:t>
            </a:r>
          </a:p>
          <a:p>
            <a:pPr algn="ctr"/>
            <a:r>
              <a:rPr lang="en-US" sz="1200" dirty="0"/>
              <a:t>272</a:t>
            </a:r>
          </a:p>
          <a:p>
            <a:pPr algn="ctr"/>
            <a:r>
              <a:rPr lang="en-US" sz="1200" dirty="0"/>
              <a:t>247</a:t>
            </a:r>
          </a:p>
          <a:p>
            <a:pPr algn="ctr"/>
            <a:r>
              <a:rPr lang="en-US" sz="1200" dirty="0"/>
              <a:t>192</a:t>
            </a:r>
          </a:p>
          <a:p>
            <a:pPr algn="ctr"/>
            <a:r>
              <a:rPr lang="en-US" sz="1200" dirty="0"/>
              <a:t>154</a:t>
            </a:r>
          </a:p>
          <a:p>
            <a:pPr algn="ctr"/>
            <a:r>
              <a:rPr lang="en-US" sz="1200" dirty="0"/>
              <a:t>284</a:t>
            </a:r>
          </a:p>
          <a:p>
            <a:pPr algn="ctr"/>
            <a:r>
              <a:rPr lang="en-US" sz="1200" dirty="0"/>
              <a:t>226</a:t>
            </a:r>
          </a:p>
          <a:p>
            <a:pPr algn="ctr"/>
            <a:r>
              <a:rPr lang="en-US" sz="1200" dirty="0"/>
              <a:t>213</a:t>
            </a:r>
          </a:p>
          <a:p>
            <a:pPr algn="ctr"/>
            <a:r>
              <a:rPr lang="en-US" sz="1200" dirty="0"/>
              <a:t>367</a:t>
            </a:r>
          </a:p>
          <a:p>
            <a:pPr algn="ctr"/>
            <a:r>
              <a:rPr lang="en-US" sz="1200" dirty="0"/>
              <a:t>50</a:t>
            </a:r>
          </a:p>
          <a:p>
            <a:pPr algn="ctr"/>
            <a:r>
              <a:rPr lang="en-US" sz="1200" dirty="0"/>
              <a:t>22</a:t>
            </a:r>
          </a:p>
          <a:p>
            <a:pPr algn="ctr"/>
            <a:r>
              <a:rPr lang="en-US" sz="1200" dirty="0"/>
              <a:t>170</a:t>
            </a:r>
          </a:p>
          <a:p>
            <a:pPr algn="ctr"/>
            <a:r>
              <a:rPr lang="en-US" sz="1200" dirty="0"/>
              <a:t>129</a:t>
            </a:r>
          </a:p>
          <a:p>
            <a:pPr algn="ctr"/>
            <a:r>
              <a:rPr lang="en-US" sz="1200" dirty="0"/>
              <a:t>53</a:t>
            </a:r>
          </a:p>
          <a:p>
            <a:pPr algn="ctr"/>
            <a:r>
              <a:rPr lang="en-US" sz="1200" dirty="0"/>
              <a:t>87</a:t>
            </a:r>
          </a:p>
          <a:p>
            <a:pPr algn="ctr"/>
            <a:r>
              <a:rPr lang="en-US" sz="1200" dirty="0"/>
              <a:t>151</a:t>
            </a:r>
          </a:p>
          <a:p>
            <a:pPr algn="ctr"/>
            <a:r>
              <a:rPr lang="en-US" sz="1200" dirty="0"/>
              <a:t>215</a:t>
            </a:r>
          </a:p>
          <a:p>
            <a:pPr algn="ctr"/>
            <a:r>
              <a:rPr lang="en-US" sz="1200" dirty="0"/>
              <a:t>73</a:t>
            </a:r>
          </a:p>
        </p:txBody>
      </p:sp>
      <p:sp>
        <p:nvSpPr>
          <p:cNvPr id="15" name="TextBox 14">
            <a:extLst>
              <a:ext uri="{FF2B5EF4-FFF2-40B4-BE49-F238E27FC236}">
                <a16:creationId xmlns:a16="http://schemas.microsoft.com/office/drawing/2014/main" id="{7D895754-EB36-D24E-E610-44B87BDE3630}"/>
              </a:ext>
            </a:extLst>
          </p:cNvPr>
          <p:cNvSpPr txBox="1"/>
          <p:nvPr/>
        </p:nvSpPr>
        <p:spPr>
          <a:xfrm>
            <a:off x="5506182" y="1588480"/>
            <a:ext cx="1449967" cy="427148"/>
          </a:xfrm>
          <a:prstGeom prst="rect">
            <a:avLst/>
          </a:prstGeom>
        </p:spPr>
        <p:txBody>
          <a:bodyPr vert="horz" wrap="none" lIns="0" tIns="0" rIns="0" bIns="0" rtlCol="0">
            <a:noAutofit/>
          </a:bodyPr>
          <a:lstStyle/>
          <a:p>
            <a:pPr algn="ctr"/>
            <a:r>
              <a:rPr lang="en-US" sz="1200" b="1" dirty="0"/>
              <a:t>R-CHOP</a:t>
            </a:r>
          </a:p>
          <a:p>
            <a:pPr algn="ctr"/>
            <a:r>
              <a:rPr lang="en-US" sz="1200" b="1" dirty="0"/>
              <a:t>(n=439)</a:t>
            </a:r>
            <a:endParaRPr lang="en-US" sz="1200" dirty="0"/>
          </a:p>
        </p:txBody>
      </p:sp>
      <p:sp>
        <p:nvSpPr>
          <p:cNvPr id="16" name="TextBox 15">
            <a:extLst>
              <a:ext uri="{FF2B5EF4-FFF2-40B4-BE49-F238E27FC236}">
                <a16:creationId xmlns:a16="http://schemas.microsoft.com/office/drawing/2014/main" id="{4DBD7DA1-0E46-D145-CEBE-76CCB426A39B}"/>
              </a:ext>
            </a:extLst>
          </p:cNvPr>
          <p:cNvSpPr txBox="1"/>
          <p:nvPr/>
        </p:nvSpPr>
        <p:spPr>
          <a:xfrm>
            <a:off x="6320774" y="2015628"/>
            <a:ext cx="477680" cy="4194231"/>
          </a:xfrm>
          <a:prstGeom prst="rect">
            <a:avLst/>
          </a:prstGeom>
        </p:spPr>
        <p:txBody>
          <a:bodyPr vert="horz" wrap="none" lIns="0" tIns="0" rIns="0" bIns="0" rtlCol="0">
            <a:noAutofit/>
          </a:bodyPr>
          <a:lstStyle/>
          <a:p>
            <a:pPr algn="ctr"/>
            <a:r>
              <a:rPr lang="en-US" sz="1200" b="1" dirty="0"/>
              <a:t>60-mo</a:t>
            </a:r>
          </a:p>
          <a:p>
            <a:pPr algn="ctr"/>
            <a:r>
              <a:rPr lang="en-US" sz="1200" b="1" dirty="0"/>
              <a:t>(%)</a:t>
            </a:r>
          </a:p>
          <a:p>
            <a:pPr algn="ctr"/>
            <a:r>
              <a:rPr lang="en-US" sz="1200" dirty="0"/>
              <a:t>59.1</a:t>
            </a:r>
          </a:p>
          <a:p>
            <a:pPr algn="ctr"/>
            <a:r>
              <a:rPr lang="en-US" sz="1200" dirty="0"/>
              <a:t>64.3</a:t>
            </a:r>
          </a:p>
          <a:p>
            <a:pPr algn="ctr"/>
            <a:r>
              <a:rPr lang="en-US" sz="1200" dirty="0"/>
              <a:t>54.5</a:t>
            </a:r>
          </a:p>
          <a:p>
            <a:pPr algn="ctr"/>
            <a:r>
              <a:rPr lang="en-US" sz="1200" dirty="0"/>
              <a:t>68.3</a:t>
            </a:r>
          </a:p>
          <a:p>
            <a:pPr algn="ctr"/>
            <a:r>
              <a:rPr lang="en-US" sz="1200" dirty="0"/>
              <a:t>53.5</a:t>
            </a:r>
          </a:p>
          <a:p>
            <a:pPr algn="ctr"/>
            <a:r>
              <a:rPr lang="en-US" sz="1200" dirty="0"/>
              <a:t>60.0</a:t>
            </a:r>
          </a:p>
          <a:p>
            <a:pPr algn="ctr"/>
            <a:r>
              <a:rPr lang="en-US" sz="1200" dirty="0"/>
              <a:t>57.9</a:t>
            </a:r>
          </a:p>
          <a:p>
            <a:pPr algn="ctr"/>
            <a:r>
              <a:rPr lang="en-US" sz="1200" dirty="0"/>
              <a:t>64.8</a:t>
            </a:r>
          </a:p>
          <a:p>
            <a:pPr algn="ctr"/>
            <a:r>
              <a:rPr lang="en-US" sz="1200" dirty="0"/>
              <a:t>55.7</a:t>
            </a:r>
          </a:p>
          <a:p>
            <a:pPr algn="ctr"/>
            <a:r>
              <a:rPr lang="en-US" sz="1200" dirty="0"/>
              <a:t>64.2</a:t>
            </a:r>
          </a:p>
          <a:p>
            <a:pPr algn="ctr"/>
            <a:r>
              <a:rPr lang="en-US" sz="1200" dirty="0"/>
              <a:t>53.8</a:t>
            </a:r>
          </a:p>
          <a:p>
            <a:pPr algn="ctr"/>
            <a:r>
              <a:rPr lang="en-US" sz="1200" dirty="0"/>
              <a:t>58.8</a:t>
            </a:r>
          </a:p>
          <a:p>
            <a:pPr algn="ctr"/>
            <a:r>
              <a:rPr lang="en-US" sz="1200" dirty="0"/>
              <a:t>57.6</a:t>
            </a:r>
          </a:p>
          <a:p>
            <a:pPr algn="ctr"/>
            <a:r>
              <a:rPr lang="en-US" sz="1200" dirty="0"/>
              <a:t>70.3</a:t>
            </a:r>
          </a:p>
          <a:p>
            <a:pPr algn="ctr"/>
            <a:r>
              <a:rPr lang="en-US" sz="1200" dirty="0"/>
              <a:t>65.8</a:t>
            </a:r>
          </a:p>
          <a:p>
            <a:pPr algn="ctr"/>
            <a:r>
              <a:rPr lang="en-US" sz="1200" dirty="0"/>
              <a:t>45.8</a:t>
            </a:r>
          </a:p>
          <a:p>
            <a:pPr algn="ctr"/>
            <a:r>
              <a:rPr lang="en-US" sz="1200" dirty="0"/>
              <a:t>70.8</a:t>
            </a:r>
          </a:p>
          <a:p>
            <a:pPr algn="ctr"/>
            <a:r>
              <a:rPr lang="en-US" sz="1200" dirty="0"/>
              <a:t>59.7</a:t>
            </a:r>
          </a:p>
          <a:p>
            <a:pPr algn="ctr"/>
            <a:r>
              <a:rPr lang="en-US" sz="1200" dirty="0"/>
              <a:t>50.0</a:t>
            </a:r>
          </a:p>
          <a:p>
            <a:pPr algn="ctr"/>
            <a:r>
              <a:rPr lang="en-US" sz="1200" dirty="0"/>
              <a:t>64.7</a:t>
            </a:r>
          </a:p>
          <a:p>
            <a:pPr algn="ctr"/>
            <a:r>
              <a:rPr lang="en-US" sz="1200" dirty="0"/>
              <a:t>63.5</a:t>
            </a:r>
          </a:p>
        </p:txBody>
      </p:sp>
      <p:sp>
        <p:nvSpPr>
          <p:cNvPr id="17" name="TextBox 16">
            <a:extLst>
              <a:ext uri="{FF2B5EF4-FFF2-40B4-BE49-F238E27FC236}">
                <a16:creationId xmlns:a16="http://schemas.microsoft.com/office/drawing/2014/main" id="{F70BD18E-E0CA-50CD-806F-17D94152270A}"/>
              </a:ext>
            </a:extLst>
          </p:cNvPr>
          <p:cNvSpPr txBox="1"/>
          <p:nvPr/>
        </p:nvSpPr>
        <p:spPr>
          <a:xfrm>
            <a:off x="6953617" y="2193660"/>
            <a:ext cx="477680" cy="4194231"/>
          </a:xfrm>
          <a:prstGeom prst="rect">
            <a:avLst/>
          </a:prstGeom>
        </p:spPr>
        <p:txBody>
          <a:bodyPr vert="horz" wrap="none" lIns="0" tIns="0" rIns="0" bIns="0" rtlCol="0">
            <a:noAutofit/>
          </a:bodyPr>
          <a:lstStyle/>
          <a:p>
            <a:pPr algn="ctr"/>
            <a:r>
              <a:rPr lang="en-US" sz="1200" b="1" dirty="0"/>
              <a:t>HR</a:t>
            </a:r>
          </a:p>
          <a:p>
            <a:pPr algn="ctr"/>
            <a:r>
              <a:rPr lang="en-US" sz="1200" dirty="0"/>
              <a:t>0.78</a:t>
            </a:r>
          </a:p>
          <a:p>
            <a:pPr algn="ctr"/>
            <a:r>
              <a:rPr lang="en-US" sz="1200" dirty="0"/>
              <a:t>0.80</a:t>
            </a:r>
          </a:p>
          <a:p>
            <a:pPr algn="ctr"/>
            <a:r>
              <a:rPr lang="en-US" sz="1200" dirty="0"/>
              <a:t>0.78</a:t>
            </a:r>
          </a:p>
          <a:p>
            <a:pPr algn="ctr"/>
            <a:r>
              <a:rPr lang="en-US" sz="1200" dirty="0"/>
              <a:t>0.91</a:t>
            </a:r>
          </a:p>
          <a:p>
            <a:pPr algn="ctr"/>
            <a:r>
              <a:rPr lang="en-US" sz="1200" dirty="0"/>
              <a:t>0.72</a:t>
            </a:r>
          </a:p>
          <a:p>
            <a:pPr algn="ctr"/>
            <a:r>
              <a:rPr lang="en-US" sz="1200" dirty="0"/>
              <a:t>0.61</a:t>
            </a:r>
          </a:p>
          <a:p>
            <a:pPr algn="ctr"/>
            <a:r>
              <a:rPr lang="en-US" sz="1200" dirty="0"/>
              <a:t>1.02</a:t>
            </a:r>
          </a:p>
          <a:p>
            <a:pPr algn="ctr"/>
            <a:r>
              <a:rPr lang="en-US" sz="1200" dirty="0"/>
              <a:t>0.83</a:t>
            </a:r>
          </a:p>
          <a:p>
            <a:pPr algn="ctr"/>
            <a:r>
              <a:rPr lang="en-US" sz="1200" dirty="0"/>
              <a:t>0.77</a:t>
            </a:r>
          </a:p>
          <a:p>
            <a:pPr algn="ctr"/>
            <a:r>
              <a:rPr lang="en-US" sz="1200" dirty="0"/>
              <a:t>0.78</a:t>
            </a:r>
          </a:p>
          <a:p>
            <a:pPr algn="ctr"/>
            <a:r>
              <a:rPr lang="en-US" sz="1200" dirty="0"/>
              <a:t>0.78</a:t>
            </a:r>
          </a:p>
          <a:p>
            <a:pPr algn="ctr"/>
            <a:r>
              <a:rPr lang="en-US" sz="1200" dirty="0"/>
              <a:t>0.75</a:t>
            </a:r>
          </a:p>
          <a:p>
            <a:pPr algn="ctr"/>
            <a:r>
              <a:rPr lang="en-US" sz="1200" dirty="0"/>
              <a:t>0.67</a:t>
            </a:r>
          </a:p>
          <a:p>
            <a:pPr algn="ctr"/>
            <a:r>
              <a:rPr lang="en-US" sz="1200" dirty="0"/>
              <a:t>1.86</a:t>
            </a:r>
          </a:p>
          <a:p>
            <a:pPr algn="ctr"/>
            <a:r>
              <a:rPr lang="en-US" sz="1200" dirty="0"/>
              <a:t>1.07</a:t>
            </a:r>
          </a:p>
          <a:p>
            <a:pPr algn="ctr"/>
            <a:r>
              <a:rPr lang="en-US" sz="1200" dirty="0"/>
              <a:t>0.38</a:t>
            </a:r>
          </a:p>
          <a:p>
            <a:pPr algn="ctr"/>
            <a:r>
              <a:rPr lang="en-US" sz="1200" dirty="0"/>
              <a:t>1.60</a:t>
            </a:r>
          </a:p>
          <a:p>
            <a:pPr algn="ctr"/>
            <a:r>
              <a:rPr lang="en-US" sz="1200" dirty="0"/>
              <a:t>0.83</a:t>
            </a:r>
          </a:p>
          <a:p>
            <a:pPr algn="ctr"/>
            <a:r>
              <a:rPr lang="en-US" sz="1200" dirty="0"/>
              <a:t>0.65</a:t>
            </a:r>
          </a:p>
          <a:p>
            <a:pPr algn="ctr"/>
            <a:r>
              <a:rPr lang="en-US" sz="1200" dirty="0"/>
              <a:t>0.89</a:t>
            </a:r>
          </a:p>
          <a:p>
            <a:pPr algn="ctr"/>
            <a:r>
              <a:rPr lang="en-US" sz="1200" dirty="0"/>
              <a:t>0.84</a:t>
            </a:r>
          </a:p>
        </p:txBody>
      </p:sp>
      <p:sp>
        <p:nvSpPr>
          <p:cNvPr id="18" name="TextBox 17">
            <a:extLst>
              <a:ext uri="{FF2B5EF4-FFF2-40B4-BE49-F238E27FC236}">
                <a16:creationId xmlns:a16="http://schemas.microsoft.com/office/drawing/2014/main" id="{B5155C2D-AF7A-FFFD-B698-8CF402CC879C}"/>
              </a:ext>
            </a:extLst>
          </p:cNvPr>
          <p:cNvSpPr txBox="1"/>
          <p:nvPr/>
        </p:nvSpPr>
        <p:spPr>
          <a:xfrm>
            <a:off x="7503757" y="2183712"/>
            <a:ext cx="1185769" cy="4194231"/>
          </a:xfrm>
          <a:prstGeom prst="rect">
            <a:avLst/>
          </a:prstGeom>
        </p:spPr>
        <p:txBody>
          <a:bodyPr vert="horz" wrap="none" lIns="0" tIns="0" rIns="0" bIns="0" rtlCol="0">
            <a:noAutofit/>
          </a:bodyPr>
          <a:lstStyle/>
          <a:p>
            <a:pPr algn="ctr"/>
            <a:r>
              <a:rPr lang="en-US" sz="1200" b="1" dirty="0"/>
              <a:t>95% Wald CI</a:t>
            </a:r>
          </a:p>
          <a:p>
            <a:pPr algn="ctr"/>
            <a:r>
              <a:rPr lang="en-US" sz="1200" dirty="0"/>
              <a:t>0.62-0.97</a:t>
            </a:r>
          </a:p>
          <a:p>
            <a:pPr algn="ctr"/>
            <a:r>
              <a:rPr lang="en-US" sz="1200" dirty="0"/>
              <a:t>0.57-1.11</a:t>
            </a:r>
          </a:p>
          <a:p>
            <a:pPr algn="ctr"/>
            <a:r>
              <a:rPr lang="en-US" sz="1200" dirty="0"/>
              <a:t>0.58-1.06</a:t>
            </a:r>
          </a:p>
          <a:p>
            <a:pPr algn="ctr"/>
            <a:r>
              <a:rPr lang="en-US" sz="1200" dirty="0"/>
              <a:t>0.61-1.36</a:t>
            </a:r>
          </a:p>
          <a:p>
            <a:pPr algn="ctr"/>
            <a:r>
              <a:rPr lang="en-US" sz="1200" dirty="0"/>
              <a:t>0.55-0.94</a:t>
            </a:r>
          </a:p>
          <a:p>
            <a:pPr algn="ctr"/>
            <a:r>
              <a:rPr lang="en-US" sz="1200" dirty="0"/>
              <a:t>0.44-0.83</a:t>
            </a:r>
          </a:p>
          <a:p>
            <a:pPr algn="ctr"/>
            <a:r>
              <a:rPr lang="en-US" sz="1200" dirty="0"/>
              <a:t>0.73-1.41</a:t>
            </a:r>
          </a:p>
          <a:p>
            <a:pPr algn="ctr"/>
            <a:r>
              <a:rPr lang="en-US" sz="1200" dirty="0"/>
              <a:t>0.55-1.23</a:t>
            </a:r>
          </a:p>
          <a:p>
            <a:pPr algn="ctr"/>
            <a:r>
              <a:rPr lang="en-US" sz="1200" dirty="0"/>
              <a:t>0.59-1.01</a:t>
            </a:r>
          </a:p>
          <a:p>
            <a:pPr algn="ctr"/>
            <a:r>
              <a:rPr lang="en-US" sz="1200" dirty="0"/>
              <a:t>0.56-1.09</a:t>
            </a:r>
          </a:p>
          <a:p>
            <a:pPr algn="ctr"/>
            <a:r>
              <a:rPr lang="en-US" sz="1200" dirty="0"/>
              <a:t>0.58-1.06</a:t>
            </a:r>
          </a:p>
          <a:p>
            <a:pPr algn="ctr"/>
            <a:r>
              <a:rPr lang="en-US" sz="1200" dirty="0"/>
              <a:t>0.59-0.95</a:t>
            </a:r>
          </a:p>
          <a:p>
            <a:pPr algn="ctr"/>
            <a:r>
              <a:rPr lang="en-US" sz="1200" dirty="0"/>
              <a:t>0.33-1.37</a:t>
            </a:r>
          </a:p>
          <a:p>
            <a:pPr algn="ctr"/>
            <a:r>
              <a:rPr lang="en-US" sz="1200" dirty="0"/>
              <a:t>0.69-5.04</a:t>
            </a:r>
          </a:p>
          <a:p>
            <a:pPr algn="ctr"/>
            <a:r>
              <a:rPr lang="en-US" sz="1200" dirty="0"/>
              <a:t>0.74-1.56</a:t>
            </a:r>
          </a:p>
          <a:p>
            <a:pPr algn="ctr"/>
            <a:r>
              <a:rPr lang="en-US" sz="1200" dirty="0"/>
              <a:t>0.24-0.59</a:t>
            </a:r>
          </a:p>
          <a:p>
            <a:pPr algn="ctr"/>
            <a:r>
              <a:rPr lang="en-US" sz="1200" dirty="0"/>
              <a:t>0.79-3.25</a:t>
            </a:r>
          </a:p>
          <a:p>
            <a:pPr algn="ctr"/>
            <a:r>
              <a:rPr lang="en-US" sz="1200" dirty="0"/>
              <a:t>0.51-1.33</a:t>
            </a:r>
          </a:p>
          <a:p>
            <a:pPr algn="ctr"/>
            <a:r>
              <a:rPr lang="en-US" sz="1200" dirty="0"/>
              <a:t>0.45-0.94</a:t>
            </a:r>
          </a:p>
          <a:p>
            <a:pPr algn="ctr"/>
            <a:r>
              <a:rPr lang="en-US" sz="1200" dirty="0"/>
              <a:t>0.64-1.24</a:t>
            </a:r>
          </a:p>
          <a:p>
            <a:pPr algn="ctr"/>
            <a:r>
              <a:rPr lang="en-US" sz="1200" dirty="0"/>
              <a:t>0.48-1.47</a:t>
            </a:r>
          </a:p>
          <a:p>
            <a:pPr algn="ctr"/>
            <a:endParaRPr lang="en-US" sz="1200" dirty="0"/>
          </a:p>
        </p:txBody>
      </p:sp>
      <p:sp>
        <p:nvSpPr>
          <p:cNvPr id="19" name="TextBox 18">
            <a:extLst>
              <a:ext uri="{FF2B5EF4-FFF2-40B4-BE49-F238E27FC236}">
                <a16:creationId xmlns:a16="http://schemas.microsoft.com/office/drawing/2014/main" id="{AA467ABB-057B-6CFD-AF9C-D2AD45911D3B}"/>
              </a:ext>
            </a:extLst>
          </p:cNvPr>
          <p:cNvSpPr txBox="1"/>
          <p:nvPr/>
        </p:nvSpPr>
        <p:spPr>
          <a:xfrm>
            <a:off x="4988022" y="1376835"/>
            <a:ext cx="1449967" cy="163947"/>
          </a:xfrm>
          <a:prstGeom prst="rect">
            <a:avLst/>
          </a:prstGeom>
        </p:spPr>
        <p:txBody>
          <a:bodyPr vert="horz" wrap="none" lIns="0" tIns="0" rIns="0" bIns="0" rtlCol="0">
            <a:noAutofit/>
          </a:bodyPr>
          <a:lstStyle/>
          <a:p>
            <a:pPr algn="ctr"/>
            <a:r>
              <a:rPr lang="en-US" sz="1200" b="1" dirty="0"/>
              <a:t>PFS</a:t>
            </a:r>
            <a:endParaRPr lang="en-US" sz="1200" dirty="0"/>
          </a:p>
        </p:txBody>
      </p:sp>
      <p:cxnSp>
        <p:nvCxnSpPr>
          <p:cNvPr id="21" name="Straight Connector 20">
            <a:extLst>
              <a:ext uri="{FF2B5EF4-FFF2-40B4-BE49-F238E27FC236}">
                <a16:creationId xmlns:a16="http://schemas.microsoft.com/office/drawing/2014/main" id="{48A2A035-2BDC-28E6-2F72-0B7332182C54}"/>
              </a:ext>
            </a:extLst>
          </p:cNvPr>
          <p:cNvCxnSpPr/>
          <p:nvPr/>
        </p:nvCxnSpPr>
        <p:spPr>
          <a:xfrm>
            <a:off x="1288727" y="2354878"/>
            <a:ext cx="948327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DA33B8E-30D0-9E37-8ADB-B999710D6320}"/>
              </a:ext>
            </a:extLst>
          </p:cNvPr>
          <p:cNvCxnSpPr>
            <a:cxnSpLocks/>
          </p:cNvCxnSpPr>
          <p:nvPr/>
        </p:nvCxnSpPr>
        <p:spPr>
          <a:xfrm>
            <a:off x="4576190" y="1993356"/>
            <a:ext cx="237742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5AEEDAE-554E-8A55-2B58-6F4CA13BE7F9}"/>
              </a:ext>
            </a:extLst>
          </p:cNvPr>
          <p:cNvCxnSpPr>
            <a:cxnSpLocks/>
          </p:cNvCxnSpPr>
          <p:nvPr/>
        </p:nvCxnSpPr>
        <p:spPr>
          <a:xfrm>
            <a:off x="4569447" y="1560354"/>
            <a:ext cx="62025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719D5E0-07B3-959E-344B-0BCCC8E0952A}"/>
              </a:ext>
            </a:extLst>
          </p:cNvPr>
          <p:cNvSpPr txBox="1"/>
          <p:nvPr/>
        </p:nvSpPr>
        <p:spPr>
          <a:xfrm>
            <a:off x="8585888" y="1985017"/>
            <a:ext cx="1185769" cy="327025"/>
          </a:xfrm>
          <a:prstGeom prst="rect">
            <a:avLst/>
          </a:prstGeom>
        </p:spPr>
        <p:txBody>
          <a:bodyPr vert="horz" wrap="none" lIns="0" tIns="0" rIns="0" bIns="0" rtlCol="0">
            <a:noAutofit/>
          </a:bodyPr>
          <a:lstStyle/>
          <a:p>
            <a:pPr algn="r"/>
            <a:r>
              <a:rPr lang="en-US" sz="1200" b="1" dirty="0"/>
              <a:t>Pola-R-CHP</a:t>
            </a:r>
          </a:p>
          <a:p>
            <a:pPr algn="r"/>
            <a:r>
              <a:rPr lang="en-US" sz="1200" b="1" dirty="0"/>
              <a:t>better</a:t>
            </a:r>
          </a:p>
        </p:txBody>
      </p:sp>
      <p:sp>
        <p:nvSpPr>
          <p:cNvPr id="29" name="TextBox 28">
            <a:extLst>
              <a:ext uri="{FF2B5EF4-FFF2-40B4-BE49-F238E27FC236}">
                <a16:creationId xmlns:a16="http://schemas.microsoft.com/office/drawing/2014/main" id="{6596EBE9-1B7C-0FB5-0DE4-B0A4E8476F69}"/>
              </a:ext>
            </a:extLst>
          </p:cNvPr>
          <p:cNvSpPr txBox="1"/>
          <p:nvPr/>
        </p:nvSpPr>
        <p:spPr>
          <a:xfrm>
            <a:off x="9977837" y="1985016"/>
            <a:ext cx="1185769" cy="327025"/>
          </a:xfrm>
          <a:prstGeom prst="rect">
            <a:avLst/>
          </a:prstGeom>
        </p:spPr>
        <p:txBody>
          <a:bodyPr vert="horz" wrap="none" lIns="0" tIns="0" rIns="0" bIns="0" rtlCol="0">
            <a:noAutofit/>
          </a:bodyPr>
          <a:lstStyle/>
          <a:p>
            <a:r>
              <a:rPr lang="en-US" sz="1200" b="1" dirty="0"/>
              <a:t>R-CHOP</a:t>
            </a:r>
          </a:p>
          <a:p>
            <a:r>
              <a:rPr lang="en-US" sz="1200" b="1" dirty="0"/>
              <a:t>better</a:t>
            </a:r>
          </a:p>
        </p:txBody>
      </p:sp>
      <p:grpSp>
        <p:nvGrpSpPr>
          <p:cNvPr id="35" name="Group 34">
            <a:extLst>
              <a:ext uri="{FF2B5EF4-FFF2-40B4-BE49-F238E27FC236}">
                <a16:creationId xmlns:a16="http://schemas.microsoft.com/office/drawing/2014/main" id="{F66DF666-E182-F946-BA0C-BEFF759C1699}"/>
              </a:ext>
            </a:extLst>
          </p:cNvPr>
          <p:cNvGrpSpPr/>
          <p:nvPr/>
        </p:nvGrpSpPr>
        <p:grpSpPr>
          <a:xfrm>
            <a:off x="9823775" y="1993356"/>
            <a:ext cx="57098" cy="4248578"/>
            <a:chOff x="9289203" y="1847422"/>
            <a:chExt cx="57098" cy="4248578"/>
          </a:xfrm>
        </p:grpSpPr>
        <p:cxnSp>
          <p:nvCxnSpPr>
            <p:cNvPr id="31" name="Straight Connector 30">
              <a:extLst>
                <a:ext uri="{FF2B5EF4-FFF2-40B4-BE49-F238E27FC236}">
                  <a16:creationId xmlns:a16="http://schemas.microsoft.com/office/drawing/2014/main" id="{EA730E1E-B080-15A4-FD5C-3DC55B304B42}"/>
                </a:ext>
              </a:extLst>
            </p:cNvPr>
            <p:cNvCxnSpPr/>
            <p:nvPr/>
          </p:nvCxnSpPr>
          <p:spPr>
            <a:xfrm>
              <a:off x="9346301" y="1847422"/>
              <a:ext cx="0" cy="42485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B048605-935C-0473-E1DF-D9BEB9EFE349}"/>
                </a:ext>
              </a:extLst>
            </p:cNvPr>
            <p:cNvCxnSpPr>
              <a:cxnSpLocks/>
            </p:cNvCxnSpPr>
            <p:nvPr/>
          </p:nvCxnSpPr>
          <p:spPr>
            <a:xfrm>
              <a:off x="9289203" y="2208944"/>
              <a:ext cx="0" cy="388705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3E6D6FD7-D585-B076-5E3D-7311FFA6BF43}"/>
              </a:ext>
            </a:extLst>
          </p:cNvPr>
          <p:cNvSpPr/>
          <p:nvPr/>
        </p:nvSpPr>
        <p:spPr>
          <a:xfrm>
            <a:off x="9785085" y="2393099"/>
            <a:ext cx="77379" cy="77379"/>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35DEE74D-F295-F772-86AA-EE670EC4BD0D}"/>
              </a:ext>
            </a:extLst>
          </p:cNvPr>
          <p:cNvGrpSpPr/>
          <p:nvPr/>
        </p:nvGrpSpPr>
        <p:grpSpPr>
          <a:xfrm>
            <a:off x="9762603" y="2593389"/>
            <a:ext cx="142306" cy="66442"/>
            <a:chOff x="9228031" y="2447455"/>
            <a:chExt cx="142306" cy="66442"/>
          </a:xfrm>
        </p:grpSpPr>
        <p:cxnSp>
          <p:nvCxnSpPr>
            <p:cNvPr id="39" name="Straight Connector 38">
              <a:extLst>
                <a:ext uri="{FF2B5EF4-FFF2-40B4-BE49-F238E27FC236}">
                  <a16:creationId xmlns:a16="http://schemas.microsoft.com/office/drawing/2014/main" id="{F9DF3347-6A2C-7A6E-424D-211C192B44DE}"/>
                </a:ext>
              </a:extLst>
            </p:cNvPr>
            <p:cNvCxnSpPr>
              <a:cxnSpLocks/>
            </p:cNvCxnSpPr>
            <p:nvPr/>
          </p:nvCxnSpPr>
          <p:spPr>
            <a:xfrm>
              <a:off x="9234067" y="2480650"/>
              <a:ext cx="1332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5CADF37-0955-0196-E062-E6A28D987561}"/>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8F4A319-1DBC-8695-5D7E-4D3FD3B8CC5B}"/>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 name="Rectangle 36">
            <a:extLst>
              <a:ext uri="{FF2B5EF4-FFF2-40B4-BE49-F238E27FC236}">
                <a16:creationId xmlns:a16="http://schemas.microsoft.com/office/drawing/2014/main" id="{9B7D4CB5-B172-CC24-D7A7-E665B12AEAD4}"/>
              </a:ext>
            </a:extLst>
          </p:cNvPr>
          <p:cNvSpPr/>
          <p:nvPr/>
        </p:nvSpPr>
        <p:spPr>
          <a:xfrm>
            <a:off x="9798897" y="2599475"/>
            <a:ext cx="54270" cy="5427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B5B5B726-346C-CFCC-970B-D3CD44E5B248}"/>
              </a:ext>
            </a:extLst>
          </p:cNvPr>
          <p:cNvGrpSpPr/>
          <p:nvPr/>
        </p:nvGrpSpPr>
        <p:grpSpPr>
          <a:xfrm>
            <a:off x="9769398" y="2766518"/>
            <a:ext cx="133253" cy="66442"/>
            <a:chOff x="9228031" y="2447455"/>
            <a:chExt cx="142306" cy="66442"/>
          </a:xfrm>
        </p:grpSpPr>
        <p:cxnSp>
          <p:nvCxnSpPr>
            <p:cNvPr id="46" name="Straight Connector 45">
              <a:extLst>
                <a:ext uri="{FF2B5EF4-FFF2-40B4-BE49-F238E27FC236}">
                  <a16:creationId xmlns:a16="http://schemas.microsoft.com/office/drawing/2014/main" id="{88AC56C1-01DC-B9A9-6357-82783888E966}"/>
                </a:ext>
              </a:extLst>
            </p:cNvPr>
            <p:cNvCxnSpPr>
              <a:cxnSpLocks/>
            </p:cNvCxnSpPr>
            <p:nvPr/>
          </p:nvCxnSpPr>
          <p:spPr>
            <a:xfrm>
              <a:off x="9234067" y="2480650"/>
              <a:ext cx="1332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1C9C5D7-219E-FA7A-BDE2-E4756A77AF8D}"/>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1F5C014-D0A1-F5B5-B921-456E599FA987}"/>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Rectangle 48">
            <a:extLst>
              <a:ext uri="{FF2B5EF4-FFF2-40B4-BE49-F238E27FC236}">
                <a16:creationId xmlns:a16="http://schemas.microsoft.com/office/drawing/2014/main" id="{8A4003CC-641D-18F3-40BA-C8E89ED21734}"/>
              </a:ext>
            </a:extLst>
          </p:cNvPr>
          <p:cNvSpPr/>
          <p:nvPr/>
        </p:nvSpPr>
        <p:spPr>
          <a:xfrm>
            <a:off x="9796640" y="2772604"/>
            <a:ext cx="54270" cy="5427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6B2A0F60-CADB-D6F3-B1B1-0C5515E1D00D}"/>
              </a:ext>
            </a:extLst>
          </p:cNvPr>
          <p:cNvGrpSpPr/>
          <p:nvPr/>
        </p:nvGrpSpPr>
        <p:grpSpPr>
          <a:xfrm>
            <a:off x="9785085" y="2954924"/>
            <a:ext cx="161682" cy="66442"/>
            <a:chOff x="9228031" y="2447455"/>
            <a:chExt cx="142306" cy="66442"/>
          </a:xfrm>
        </p:grpSpPr>
        <p:cxnSp>
          <p:nvCxnSpPr>
            <p:cNvPr id="51" name="Straight Connector 50">
              <a:extLst>
                <a:ext uri="{FF2B5EF4-FFF2-40B4-BE49-F238E27FC236}">
                  <a16:creationId xmlns:a16="http://schemas.microsoft.com/office/drawing/2014/main" id="{E439177E-2500-A3F1-6638-1ADF32172329}"/>
                </a:ext>
              </a:extLst>
            </p:cNvPr>
            <p:cNvCxnSpPr>
              <a:cxnSpLocks/>
            </p:cNvCxnSpPr>
            <p:nvPr/>
          </p:nvCxnSpPr>
          <p:spPr>
            <a:xfrm>
              <a:off x="9234067" y="2480650"/>
              <a:ext cx="1332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EFC55F3-0BA7-F7C4-BC44-E91537A61F5C}"/>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18818A4-818B-CCA2-0AAB-9137E8217C43}"/>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Rectangle 53">
            <a:extLst>
              <a:ext uri="{FF2B5EF4-FFF2-40B4-BE49-F238E27FC236}">
                <a16:creationId xmlns:a16="http://schemas.microsoft.com/office/drawing/2014/main" id="{1332F439-ADF3-4798-B271-80E7901C3BD2}"/>
              </a:ext>
            </a:extLst>
          </p:cNvPr>
          <p:cNvSpPr/>
          <p:nvPr/>
        </p:nvSpPr>
        <p:spPr>
          <a:xfrm>
            <a:off x="9835329" y="2964134"/>
            <a:ext cx="45719" cy="45719"/>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6AFF89AB-0C0C-25AF-CCD2-847EF69EB068}"/>
              </a:ext>
            </a:extLst>
          </p:cNvPr>
          <p:cNvGrpSpPr/>
          <p:nvPr/>
        </p:nvGrpSpPr>
        <p:grpSpPr>
          <a:xfrm>
            <a:off x="9759890" y="3134859"/>
            <a:ext cx="113972" cy="66442"/>
            <a:chOff x="9228031" y="2447455"/>
            <a:chExt cx="142306" cy="66442"/>
          </a:xfrm>
        </p:grpSpPr>
        <p:cxnSp>
          <p:nvCxnSpPr>
            <p:cNvPr id="56" name="Straight Connector 55">
              <a:extLst>
                <a:ext uri="{FF2B5EF4-FFF2-40B4-BE49-F238E27FC236}">
                  <a16:creationId xmlns:a16="http://schemas.microsoft.com/office/drawing/2014/main" id="{8FCD2529-3249-6C92-E80C-1B64BB054582}"/>
                </a:ext>
              </a:extLst>
            </p:cNvPr>
            <p:cNvCxnSpPr>
              <a:cxnSpLocks/>
            </p:cNvCxnSpPr>
            <p:nvPr/>
          </p:nvCxnSpPr>
          <p:spPr>
            <a:xfrm>
              <a:off x="9234067" y="2480650"/>
              <a:ext cx="1332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32F7251-3775-395E-FD6A-1388D56AF241}"/>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15A44E1-024D-635D-6F9D-1C12961108A6}"/>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9" name="Rectangle 58">
            <a:extLst>
              <a:ext uri="{FF2B5EF4-FFF2-40B4-BE49-F238E27FC236}">
                <a16:creationId xmlns:a16="http://schemas.microsoft.com/office/drawing/2014/main" id="{9557CA64-E4C3-9C09-10F3-B2FF5D0BAFEF}"/>
              </a:ext>
            </a:extLst>
          </p:cNvPr>
          <p:cNvSpPr/>
          <p:nvPr/>
        </p:nvSpPr>
        <p:spPr>
          <a:xfrm>
            <a:off x="9783804" y="3140945"/>
            <a:ext cx="54270" cy="5427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 name="Group 59">
            <a:extLst>
              <a:ext uri="{FF2B5EF4-FFF2-40B4-BE49-F238E27FC236}">
                <a16:creationId xmlns:a16="http://schemas.microsoft.com/office/drawing/2014/main" id="{2670EFD4-5D1B-C18F-BDB0-DB603066A801}"/>
              </a:ext>
            </a:extLst>
          </p:cNvPr>
          <p:cNvGrpSpPr/>
          <p:nvPr/>
        </p:nvGrpSpPr>
        <p:grpSpPr>
          <a:xfrm>
            <a:off x="9710436" y="3316458"/>
            <a:ext cx="113972" cy="66442"/>
            <a:chOff x="9228031" y="2447455"/>
            <a:chExt cx="142306" cy="66442"/>
          </a:xfrm>
        </p:grpSpPr>
        <p:cxnSp>
          <p:nvCxnSpPr>
            <p:cNvPr id="61" name="Straight Connector 60">
              <a:extLst>
                <a:ext uri="{FF2B5EF4-FFF2-40B4-BE49-F238E27FC236}">
                  <a16:creationId xmlns:a16="http://schemas.microsoft.com/office/drawing/2014/main" id="{1656EEB3-1359-F322-8E02-778B9CBD8B13}"/>
                </a:ext>
              </a:extLst>
            </p:cNvPr>
            <p:cNvCxnSpPr>
              <a:cxnSpLocks/>
            </p:cNvCxnSpPr>
            <p:nvPr/>
          </p:nvCxnSpPr>
          <p:spPr>
            <a:xfrm>
              <a:off x="9234067" y="2480650"/>
              <a:ext cx="1332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6BFC51F-148E-BA3F-FFC9-E5AFDDFEC519}"/>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0BF2818-235C-05E8-6A98-5BCD512EF018}"/>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Rectangle 63">
            <a:extLst>
              <a:ext uri="{FF2B5EF4-FFF2-40B4-BE49-F238E27FC236}">
                <a16:creationId xmlns:a16="http://schemas.microsoft.com/office/drawing/2014/main" id="{EE3E65FB-13E1-A875-92D0-65B12E99AE4E}"/>
              </a:ext>
            </a:extLst>
          </p:cNvPr>
          <p:cNvSpPr/>
          <p:nvPr/>
        </p:nvSpPr>
        <p:spPr>
          <a:xfrm>
            <a:off x="9753341" y="3322544"/>
            <a:ext cx="54270" cy="5427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125C94A9-2906-2456-B9E7-B2E23F9AA141}"/>
              </a:ext>
            </a:extLst>
          </p:cNvPr>
          <p:cNvGrpSpPr/>
          <p:nvPr/>
        </p:nvGrpSpPr>
        <p:grpSpPr>
          <a:xfrm>
            <a:off x="9821992" y="3523503"/>
            <a:ext cx="132198" cy="66442"/>
            <a:chOff x="9228031" y="2447455"/>
            <a:chExt cx="142306" cy="66442"/>
          </a:xfrm>
        </p:grpSpPr>
        <p:cxnSp>
          <p:nvCxnSpPr>
            <p:cNvPr id="66" name="Straight Connector 65">
              <a:extLst>
                <a:ext uri="{FF2B5EF4-FFF2-40B4-BE49-F238E27FC236}">
                  <a16:creationId xmlns:a16="http://schemas.microsoft.com/office/drawing/2014/main" id="{53CE04EF-A16B-863B-D340-D289E8E0C3DD}"/>
                </a:ext>
              </a:extLst>
            </p:cNvPr>
            <p:cNvCxnSpPr>
              <a:cxnSpLocks/>
            </p:cNvCxnSpPr>
            <p:nvPr/>
          </p:nvCxnSpPr>
          <p:spPr>
            <a:xfrm>
              <a:off x="9234067" y="2480650"/>
              <a:ext cx="1332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D9819CD-6E74-2B3E-8C98-9656AA0896FC}"/>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8867CAF-C345-B539-479F-81D358263FD7}"/>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9" name="Rectangle 68">
            <a:extLst>
              <a:ext uri="{FF2B5EF4-FFF2-40B4-BE49-F238E27FC236}">
                <a16:creationId xmlns:a16="http://schemas.microsoft.com/office/drawing/2014/main" id="{621BF2E6-29A3-F365-62F0-70ADD2263B91}"/>
              </a:ext>
            </a:extLst>
          </p:cNvPr>
          <p:cNvSpPr/>
          <p:nvPr/>
        </p:nvSpPr>
        <p:spPr>
          <a:xfrm>
            <a:off x="9855608" y="3529589"/>
            <a:ext cx="54270" cy="5427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9">
            <a:extLst>
              <a:ext uri="{FF2B5EF4-FFF2-40B4-BE49-F238E27FC236}">
                <a16:creationId xmlns:a16="http://schemas.microsoft.com/office/drawing/2014/main" id="{CE99EF99-5E95-31DA-2B06-96B8CFD7B6D0}"/>
              </a:ext>
            </a:extLst>
          </p:cNvPr>
          <p:cNvGrpSpPr/>
          <p:nvPr/>
        </p:nvGrpSpPr>
        <p:grpSpPr>
          <a:xfrm>
            <a:off x="9640638" y="3711551"/>
            <a:ext cx="316227" cy="66442"/>
            <a:chOff x="9228031" y="2447455"/>
            <a:chExt cx="144790" cy="66442"/>
          </a:xfrm>
        </p:grpSpPr>
        <p:cxnSp>
          <p:nvCxnSpPr>
            <p:cNvPr id="71" name="Straight Connector 70">
              <a:extLst>
                <a:ext uri="{FF2B5EF4-FFF2-40B4-BE49-F238E27FC236}">
                  <a16:creationId xmlns:a16="http://schemas.microsoft.com/office/drawing/2014/main" id="{85566B1E-9FDF-DCEC-A506-4A8ACF2E130B}"/>
                </a:ext>
              </a:extLst>
            </p:cNvPr>
            <p:cNvCxnSpPr>
              <a:cxnSpLocks/>
            </p:cNvCxnSpPr>
            <p:nvPr/>
          </p:nvCxnSpPr>
          <p:spPr>
            <a:xfrm>
              <a:off x="9228031" y="2480650"/>
              <a:ext cx="14228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F934589-5DC7-CFA5-7B38-E87E63A06918}"/>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E6E2AC1-D0EF-978C-003F-27CA90D134C4}"/>
                </a:ext>
              </a:extLst>
            </p:cNvPr>
            <p:cNvCxnSpPr/>
            <p:nvPr/>
          </p:nvCxnSpPr>
          <p:spPr>
            <a:xfrm>
              <a:off x="9372821"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4" name="Rectangle 73">
            <a:extLst>
              <a:ext uri="{FF2B5EF4-FFF2-40B4-BE49-F238E27FC236}">
                <a16:creationId xmlns:a16="http://schemas.microsoft.com/office/drawing/2014/main" id="{F525241C-B087-3761-A64A-29514B60CE89}"/>
              </a:ext>
            </a:extLst>
          </p:cNvPr>
          <p:cNvSpPr/>
          <p:nvPr/>
        </p:nvSpPr>
        <p:spPr>
          <a:xfrm>
            <a:off x="9778378" y="3717637"/>
            <a:ext cx="54270" cy="5427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1BF0D075-7EA2-BBEA-8A8D-1DF00D170818}"/>
              </a:ext>
            </a:extLst>
          </p:cNvPr>
          <p:cNvGrpSpPr/>
          <p:nvPr/>
        </p:nvGrpSpPr>
        <p:grpSpPr>
          <a:xfrm>
            <a:off x="9664674" y="3882300"/>
            <a:ext cx="223210" cy="66442"/>
            <a:chOff x="9228031" y="2447455"/>
            <a:chExt cx="142306" cy="66442"/>
          </a:xfrm>
        </p:grpSpPr>
        <p:cxnSp>
          <p:nvCxnSpPr>
            <p:cNvPr id="77" name="Straight Connector 76">
              <a:extLst>
                <a:ext uri="{FF2B5EF4-FFF2-40B4-BE49-F238E27FC236}">
                  <a16:creationId xmlns:a16="http://schemas.microsoft.com/office/drawing/2014/main" id="{3C99D12C-47AE-8B6B-95D7-B1A73AC33CE4}"/>
                </a:ext>
              </a:extLst>
            </p:cNvPr>
            <p:cNvCxnSpPr>
              <a:cxnSpLocks/>
            </p:cNvCxnSpPr>
            <p:nvPr/>
          </p:nvCxnSpPr>
          <p:spPr>
            <a:xfrm>
              <a:off x="9228031" y="2480650"/>
              <a:ext cx="13928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1A72D2A-FAB5-7E86-3F09-6EB5D6D43925}"/>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36BAC99-6355-CB7B-0583-1C0F6EB6C3F6}"/>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0" name="Rectangle 79">
            <a:extLst>
              <a:ext uri="{FF2B5EF4-FFF2-40B4-BE49-F238E27FC236}">
                <a16:creationId xmlns:a16="http://schemas.microsoft.com/office/drawing/2014/main" id="{4B074A24-C4C8-6929-2495-F40000707983}"/>
              </a:ext>
            </a:extLst>
          </p:cNvPr>
          <p:cNvSpPr/>
          <p:nvPr/>
        </p:nvSpPr>
        <p:spPr>
          <a:xfrm>
            <a:off x="9739395" y="3885673"/>
            <a:ext cx="62736" cy="62736"/>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1" name="Group 80">
            <a:extLst>
              <a:ext uri="{FF2B5EF4-FFF2-40B4-BE49-F238E27FC236}">
                <a16:creationId xmlns:a16="http://schemas.microsoft.com/office/drawing/2014/main" id="{B6CB1AD6-4132-3212-F37B-092F424F457F}"/>
              </a:ext>
            </a:extLst>
          </p:cNvPr>
          <p:cNvGrpSpPr/>
          <p:nvPr/>
        </p:nvGrpSpPr>
        <p:grpSpPr>
          <a:xfrm>
            <a:off x="9646064" y="4057467"/>
            <a:ext cx="263813" cy="66442"/>
            <a:chOff x="9227420" y="2447455"/>
            <a:chExt cx="142917" cy="66442"/>
          </a:xfrm>
        </p:grpSpPr>
        <p:cxnSp>
          <p:nvCxnSpPr>
            <p:cNvPr id="82" name="Straight Connector 81">
              <a:extLst>
                <a:ext uri="{FF2B5EF4-FFF2-40B4-BE49-F238E27FC236}">
                  <a16:creationId xmlns:a16="http://schemas.microsoft.com/office/drawing/2014/main" id="{59E37B25-EF8F-D364-D9BD-44172EC770C8}"/>
                </a:ext>
              </a:extLst>
            </p:cNvPr>
            <p:cNvCxnSpPr>
              <a:cxnSpLocks/>
            </p:cNvCxnSpPr>
            <p:nvPr/>
          </p:nvCxnSpPr>
          <p:spPr>
            <a:xfrm>
              <a:off x="9227420" y="2480650"/>
              <a:ext cx="139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A6B76A0-D820-B82E-6C67-4CC808761318}"/>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6291592F-A141-95BA-1A3F-1AA0DDD4F3C2}"/>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Rectangle 84">
            <a:extLst>
              <a:ext uri="{FF2B5EF4-FFF2-40B4-BE49-F238E27FC236}">
                <a16:creationId xmlns:a16="http://schemas.microsoft.com/office/drawing/2014/main" id="{28E88311-6B4F-E885-F4CA-C139DD42340A}"/>
              </a:ext>
            </a:extLst>
          </p:cNvPr>
          <p:cNvSpPr/>
          <p:nvPr/>
        </p:nvSpPr>
        <p:spPr>
          <a:xfrm>
            <a:off x="9740354" y="4060840"/>
            <a:ext cx="62736" cy="62736"/>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 name="Group 88">
            <a:extLst>
              <a:ext uri="{FF2B5EF4-FFF2-40B4-BE49-F238E27FC236}">
                <a16:creationId xmlns:a16="http://schemas.microsoft.com/office/drawing/2014/main" id="{C81EAB56-43F2-C202-D4F3-5D8657BFFC1C}"/>
              </a:ext>
            </a:extLst>
          </p:cNvPr>
          <p:cNvGrpSpPr/>
          <p:nvPr/>
        </p:nvGrpSpPr>
        <p:grpSpPr>
          <a:xfrm>
            <a:off x="9652720" y="4222594"/>
            <a:ext cx="247105" cy="66442"/>
            <a:chOff x="9227420" y="2447455"/>
            <a:chExt cx="142917" cy="66442"/>
          </a:xfrm>
        </p:grpSpPr>
        <p:cxnSp>
          <p:nvCxnSpPr>
            <p:cNvPr id="90" name="Straight Connector 89">
              <a:extLst>
                <a:ext uri="{FF2B5EF4-FFF2-40B4-BE49-F238E27FC236}">
                  <a16:creationId xmlns:a16="http://schemas.microsoft.com/office/drawing/2014/main" id="{ED222E3C-3EAC-323B-326F-B97F5C0A1D9C}"/>
                </a:ext>
              </a:extLst>
            </p:cNvPr>
            <p:cNvCxnSpPr>
              <a:cxnSpLocks/>
            </p:cNvCxnSpPr>
            <p:nvPr/>
          </p:nvCxnSpPr>
          <p:spPr>
            <a:xfrm>
              <a:off x="9227420" y="2480650"/>
              <a:ext cx="139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734FECA-49B1-8A60-E888-D3BA708B17BF}"/>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A172485E-B061-4EC1-EE1D-8B6B5B9F6DD5}"/>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Rectangle 92">
            <a:extLst>
              <a:ext uri="{FF2B5EF4-FFF2-40B4-BE49-F238E27FC236}">
                <a16:creationId xmlns:a16="http://schemas.microsoft.com/office/drawing/2014/main" id="{9CEBDBCA-95DB-EC6F-77E1-D9E203FF38A7}"/>
              </a:ext>
            </a:extLst>
          </p:cNvPr>
          <p:cNvSpPr/>
          <p:nvPr/>
        </p:nvSpPr>
        <p:spPr>
          <a:xfrm>
            <a:off x="9747010" y="4225967"/>
            <a:ext cx="62736" cy="62736"/>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4" name="Group 93">
            <a:extLst>
              <a:ext uri="{FF2B5EF4-FFF2-40B4-BE49-F238E27FC236}">
                <a16:creationId xmlns:a16="http://schemas.microsoft.com/office/drawing/2014/main" id="{512FB54C-AA73-1F89-1F45-0AB2A0875A60}"/>
              </a:ext>
            </a:extLst>
          </p:cNvPr>
          <p:cNvGrpSpPr/>
          <p:nvPr/>
        </p:nvGrpSpPr>
        <p:grpSpPr>
          <a:xfrm>
            <a:off x="9663573" y="4391979"/>
            <a:ext cx="203566" cy="66442"/>
            <a:chOff x="9227420" y="2447455"/>
            <a:chExt cx="142917" cy="66442"/>
          </a:xfrm>
        </p:grpSpPr>
        <p:cxnSp>
          <p:nvCxnSpPr>
            <p:cNvPr id="95" name="Straight Connector 94">
              <a:extLst>
                <a:ext uri="{FF2B5EF4-FFF2-40B4-BE49-F238E27FC236}">
                  <a16:creationId xmlns:a16="http://schemas.microsoft.com/office/drawing/2014/main" id="{06D24676-A105-8575-B287-AF38513BC607}"/>
                </a:ext>
              </a:extLst>
            </p:cNvPr>
            <p:cNvCxnSpPr>
              <a:cxnSpLocks/>
            </p:cNvCxnSpPr>
            <p:nvPr/>
          </p:nvCxnSpPr>
          <p:spPr>
            <a:xfrm>
              <a:off x="9227420" y="2480650"/>
              <a:ext cx="139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36F6861-ACF5-95FD-0948-6D9A673C5994}"/>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8B916DC-8DC4-5CC9-74EC-50DDD0234677}"/>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Rectangle 97">
            <a:extLst>
              <a:ext uri="{FF2B5EF4-FFF2-40B4-BE49-F238E27FC236}">
                <a16:creationId xmlns:a16="http://schemas.microsoft.com/office/drawing/2014/main" id="{4E627015-2048-9234-8913-D9EA2B7A1741}"/>
              </a:ext>
            </a:extLst>
          </p:cNvPr>
          <p:cNvSpPr/>
          <p:nvPr/>
        </p:nvSpPr>
        <p:spPr>
          <a:xfrm>
            <a:off x="9724246" y="4388866"/>
            <a:ext cx="77361" cy="77361"/>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9" name="Group 98">
            <a:extLst>
              <a:ext uri="{FF2B5EF4-FFF2-40B4-BE49-F238E27FC236}">
                <a16:creationId xmlns:a16="http://schemas.microsoft.com/office/drawing/2014/main" id="{69B5B4A9-5ED5-69A6-D4B1-09649B34F411}"/>
              </a:ext>
            </a:extLst>
          </p:cNvPr>
          <p:cNvGrpSpPr/>
          <p:nvPr/>
        </p:nvGrpSpPr>
        <p:grpSpPr>
          <a:xfrm>
            <a:off x="9428946" y="4555012"/>
            <a:ext cx="581930" cy="66442"/>
            <a:chOff x="9228031" y="2447455"/>
            <a:chExt cx="144790" cy="66442"/>
          </a:xfrm>
        </p:grpSpPr>
        <p:cxnSp>
          <p:nvCxnSpPr>
            <p:cNvPr id="100" name="Straight Connector 99">
              <a:extLst>
                <a:ext uri="{FF2B5EF4-FFF2-40B4-BE49-F238E27FC236}">
                  <a16:creationId xmlns:a16="http://schemas.microsoft.com/office/drawing/2014/main" id="{B98E399C-712F-B8E4-8263-C6BA68181868}"/>
                </a:ext>
              </a:extLst>
            </p:cNvPr>
            <p:cNvCxnSpPr>
              <a:cxnSpLocks/>
            </p:cNvCxnSpPr>
            <p:nvPr/>
          </p:nvCxnSpPr>
          <p:spPr>
            <a:xfrm>
              <a:off x="9228031" y="2480650"/>
              <a:ext cx="1447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88F585BE-D9A1-F0E1-541E-20A78D2BFDF4}"/>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5F0113C-2FD3-5CF0-B83A-E5FA5B5BD39A}"/>
                </a:ext>
              </a:extLst>
            </p:cNvPr>
            <p:cNvCxnSpPr/>
            <p:nvPr/>
          </p:nvCxnSpPr>
          <p:spPr>
            <a:xfrm>
              <a:off x="9372821"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3" name="Rectangle 102">
            <a:extLst>
              <a:ext uri="{FF2B5EF4-FFF2-40B4-BE49-F238E27FC236}">
                <a16:creationId xmlns:a16="http://schemas.microsoft.com/office/drawing/2014/main" id="{E7CB0D0A-7DF4-2D9A-1BAE-67B7658E4C14}"/>
              </a:ext>
            </a:extLst>
          </p:cNvPr>
          <p:cNvSpPr/>
          <p:nvPr/>
        </p:nvSpPr>
        <p:spPr>
          <a:xfrm>
            <a:off x="9696236" y="4566454"/>
            <a:ext cx="45719" cy="45719"/>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1" name="Group 110">
            <a:extLst>
              <a:ext uri="{FF2B5EF4-FFF2-40B4-BE49-F238E27FC236}">
                <a16:creationId xmlns:a16="http://schemas.microsoft.com/office/drawing/2014/main" id="{B07E4141-3954-7992-9459-118777D5C697}"/>
              </a:ext>
            </a:extLst>
          </p:cNvPr>
          <p:cNvGrpSpPr/>
          <p:nvPr/>
        </p:nvGrpSpPr>
        <p:grpSpPr>
          <a:xfrm>
            <a:off x="9731255" y="4760878"/>
            <a:ext cx="807449" cy="66442"/>
            <a:chOff x="9196683" y="4614944"/>
            <a:chExt cx="807449" cy="66442"/>
          </a:xfrm>
        </p:grpSpPr>
        <p:grpSp>
          <p:nvGrpSpPr>
            <p:cNvPr id="105" name="Group 104">
              <a:extLst>
                <a:ext uri="{FF2B5EF4-FFF2-40B4-BE49-F238E27FC236}">
                  <a16:creationId xmlns:a16="http://schemas.microsoft.com/office/drawing/2014/main" id="{2A2CCB03-1B3B-E1F4-5C0F-FA000138106F}"/>
                </a:ext>
              </a:extLst>
            </p:cNvPr>
            <p:cNvGrpSpPr/>
            <p:nvPr/>
          </p:nvGrpSpPr>
          <p:grpSpPr>
            <a:xfrm>
              <a:off x="9196683" y="4614944"/>
              <a:ext cx="807449" cy="66442"/>
              <a:chOff x="9228031" y="2447455"/>
              <a:chExt cx="144790" cy="66442"/>
            </a:xfrm>
          </p:grpSpPr>
          <p:cxnSp>
            <p:nvCxnSpPr>
              <p:cNvPr id="106" name="Straight Connector 105">
                <a:extLst>
                  <a:ext uri="{FF2B5EF4-FFF2-40B4-BE49-F238E27FC236}">
                    <a16:creationId xmlns:a16="http://schemas.microsoft.com/office/drawing/2014/main" id="{A91CF6DC-6BB3-AAE7-2558-151454ED90C3}"/>
                  </a:ext>
                </a:extLst>
              </p:cNvPr>
              <p:cNvCxnSpPr>
                <a:cxnSpLocks/>
              </p:cNvCxnSpPr>
              <p:nvPr/>
            </p:nvCxnSpPr>
            <p:spPr>
              <a:xfrm>
                <a:off x="9228031" y="2480650"/>
                <a:ext cx="1447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9AE333A-5940-D64F-66A0-5B2F68AEC345}"/>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D453459-FF44-2D5C-5C15-198A4071294E}"/>
                  </a:ext>
                </a:extLst>
              </p:cNvPr>
              <p:cNvCxnSpPr/>
              <p:nvPr/>
            </p:nvCxnSpPr>
            <p:spPr>
              <a:xfrm>
                <a:off x="9372821"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0" name="Straight Connector 109">
              <a:extLst>
                <a:ext uri="{FF2B5EF4-FFF2-40B4-BE49-F238E27FC236}">
                  <a16:creationId xmlns:a16="http://schemas.microsoft.com/office/drawing/2014/main" id="{22E83E09-E667-266D-6282-F4A2BD0DF540}"/>
                </a:ext>
              </a:extLst>
            </p:cNvPr>
            <p:cNvCxnSpPr/>
            <p:nvPr/>
          </p:nvCxnSpPr>
          <p:spPr>
            <a:xfrm>
              <a:off x="9588991" y="4648198"/>
              <a:ext cx="3798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12" name="Group 111">
            <a:extLst>
              <a:ext uri="{FF2B5EF4-FFF2-40B4-BE49-F238E27FC236}">
                <a16:creationId xmlns:a16="http://schemas.microsoft.com/office/drawing/2014/main" id="{E507FB7F-3DB8-9ADB-64CB-69487D3FBEC6}"/>
              </a:ext>
            </a:extLst>
          </p:cNvPr>
          <p:cNvGrpSpPr/>
          <p:nvPr/>
        </p:nvGrpSpPr>
        <p:grpSpPr>
          <a:xfrm>
            <a:off x="9821991" y="4961809"/>
            <a:ext cx="150672" cy="66442"/>
            <a:chOff x="9227420" y="2447455"/>
            <a:chExt cx="142917" cy="66442"/>
          </a:xfrm>
        </p:grpSpPr>
        <p:cxnSp>
          <p:nvCxnSpPr>
            <p:cNvPr id="113" name="Straight Connector 112">
              <a:extLst>
                <a:ext uri="{FF2B5EF4-FFF2-40B4-BE49-F238E27FC236}">
                  <a16:creationId xmlns:a16="http://schemas.microsoft.com/office/drawing/2014/main" id="{788ACAEC-2EA0-0BBE-C2E7-A083185BFEEA}"/>
                </a:ext>
              </a:extLst>
            </p:cNvPr>
            <p:cNvCxnSpPr>
              <a:cxnSpLocks/>
            </p:cNvCxnSpPr>
            <p:nvPr/>
          </p:nvCxnSpPr>
          <p:spPr>
            <a:xfrm>
              <a:off x="9227420" y="2480650"/>
              <a:ext cx="139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D780317-2A9F-BD0E-C28A-5A5BA531FC82}"/>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55747F18-0C33-7384-3738-5AEF30B178C1}"/>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6" name="Rectangle 115">
            <a:extLst>
              <a:ext uri="{FF2B5EF4-FFF2-40B4-BE49-F238E27FC236}">
                <a16:creationId xmlns:a16="http://schemas.microsoft.com/office/drawing/2014/main" id="{76641E93-3A28-FF07-0664-EEA6770C45F6}"/>
              </a:ext>
            </a:extLst>
          </p:cNvPr>
          <p:cNvSpPr/>
          <p:nvPr/>
        </p:nvSpPr>
        <p:spPr>
          <a:xfrm>
            <a:off x="9854187" y="4958696"/>
            <a:ext cx="77361" cy="77361"/>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7" name="Group 116">
            <a:extLst>
              <a:ext uri="{FF2B5EF4-FFF2-40B4-BE49-F238E27FC236}">
                <a16:creationId xmlns:a16="http://schemas.microsoft.com/office/drawing/2014/main" id="{CA0831A9-9400-AF30-74ED-8D6569E085A3}"/>
              </a:ext>
            </a:extLst>
          </p:cNvPr>
          <p:cNvGrpSpPr/>
          <p:nvPr/>
        </p:nvGrpSpPr>
        <p:grpSpPr>
          <a:xfrm>
            <a:off x="9589031" y="5131843"/>
            <a:ext cx="181756" cy="66442"/>
            <a:chOff x="9227420" y="2447455"/>
            <a:chExt cx="142917" cy="66442"/>
          </a:xfrm>
        </p:grpSpPr>
        <p:cxnSp>
          <p:nvCxnSpPr>
            <p:cNvPr id="118" name="Straight Connector 117">
              <a:extLst>
                <a:ext uri="{FF2B5EF4-FFF2-40B4-BE49-F238E27FC236}">
                  <a16:creationId xmlns:a16="http://schemas.microsoft.com/office/drawing/2014/main" id="{A000B1E2-F559-3DA7-0FB0-30A3CF82F997}"/>
                </a:ext>
              </a:extLst>
            </p:cNvPr>
            <p:cNvCxnSpPr>
              <a:cxnSpLocks/>
            </p:cNvCxnSpPr>
            <p:nvPr/>
          </p:nvCxnSpPr>
          <p:spPr>
            <a:xfrm>
              <a:off x="9227420" y="2480650"/>
              <a:ext cx="139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0E7E2BE-14B2-70AA-6AB2-48A2D8556332}"/>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3E54EE1-8FF1-3071-C21E-929758522040}"/>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1" name="Rectangle 120">
            <a:extLst>
              <a:ext uri="{FF2B5EF4-FFF2-40B4-BE49-F238E27FC236}">
                <a16:creationId xmlns:a16="http://schemas.microsoft.com/office/drawing/2014/main" id="{6DF3C282-554B-98AA-95C0-60C0DE9C6A16}"/>
              </a:ext>
            </a:extLst>
          </p:cNvPr>
          <p:cNvSpPr/>
          <p:nvPr/>
        </p:nvSpPr>
        <p:spPr>
          <a:xfrm>
            <a:off x="9646639" y="5134157"/>
            <a:ext cx="69468" cy="69468"/>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2" name="Group 121">
            <a:extLst>
              <a:ext uri="{FF2B5EF4-FFF2-40B4-BE49-F238E27FC236}">
                <a16:creationId xmlns:a16="http://schemas.microsoft.com/office/drawing/2014/main" id="{025BA28E-4417-02A4-E346-CD4A897A9990}"/>
              </a:ext>
            </a:extLst>
          </p:cNvPr>
          <p:cNvGrpSpPr/>
          <p:nvPr/>
        </p:nvGrpSpPr>
        <p:grpSpPr>
          <a:xfrm>
            <a:off x="9824509" y="5335039"/>
            <a:ext cx="301766" cy="66442"/>
            <a:chOff x="9228031" y="2447455"/>
            <a:chExt cx="144790" cy="66442"/>
          </a:xfrm>
        </p:grpSpPr>
        <p:cxnSp>
          <p:nvCxnSpPr>
            <p:cNvPr id="123" name="Straight Connector 122">
              <a:extLst>
                <a:ext uri="{FF2B5EF4-FFF2-40B4-BE49-F238E27FC236}">
                  <a16:creationId xmlns:a16="http://schemas.microsoft.com/office/drawing/2014/main" id="{3745EEF0-82C2-2469-3CFC-B07EA58B153B}"/>
                </a:ext>
              </a:extLst>
            </p:cNvPr>
            <p:cNvCxnSpPr>
              <a:cxnSpLocks/>
            </p:cNvCxnSpPr>
            <p:nvPr/>
          </p:nvCxnSpPr>
          <p:spPr>
            <a:xfrm>
              <a:off x="9228031" y="2480650"/>
              <a:ext cx="1447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5F49765E-0CBD-AAD4-4DCE-909F16E14027}"/>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6CDCB49-C84B-AB50-9720-FC11BFC9C695}"/>
                </a:ext>
              </a:extLst>
            </p:cNvPr>
            <p:cNvCxnSpPr/>
            <p:nvPr/>
          </p:nvCxnSpPr>
          <p:spPr>
            <a:xfrm>
              <a:off x="9372821"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6" name="Rectangle 125">
            <a:extLst>
              <a:ext uri="{FF2B5EF4-FFF2-40B4-BE49-F238E27FC236}">
                <a16:creationId xmlns:a16="http://schemas.microsoft.com/office/drawing/2014/main" id="{93AB0585-BE4D-44F2-B164-C9CAE89A7DF0}"/>
              </a:ext>
            </a:extLst>
          </p:cNvPr>
          <p:cNvSpPr/>
          <p:nvPr/>
        </p:nvSpPr>
        <p:spPr>
          <a:xfrm>
            <a:off x="9951449" y="5346481"/>
            <a:ext cx="45719" cy="45719"/>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 name="Group 126">
            <a:extLst>
              <a:ext uri="{FF2B5EF4-FFF2-40B4-BE49-F238E27FC236}">
                <a16:creationId xmlns:a16="http://schemas.microsoft.com/office/drawing/2014/main" id="{04C8030A-39FA-0D1E-D8E1-D559C654A987}"/>
              </a:ext>
            </a:extLst>
          </p:cNvPr>
          <p:cNvGrpSpPr/>
          <p:nvPr/>
        </p:nvGrpSpPr>
        <p:grpSpPr>
          <a:xfrm>
            <a:off x="9747350" y="5539710"/>
            <a:ext cx="186911" cy="66442"/>
            <a:chOff x="9227420" y="2447455"/>
            <a:chExt cx="142917" cy="66442"/>
          </a:xfrm>
        </p:grpSpPr>
        <p:cxnSp>
          <p:nvCxnSpPr>
            <p:cNvPr id="128" name="Straight Connector 127">
              <a:extLst>
                <a:ext uri="{FF2B5EF4-FFF2-40B4-BE49-F238E27FC236}">
                  <a16:creationId xmlns:a16="http://schemas.microsoft.com/office/drawing/2014/main" id="{69BA6824-1AFC-B344-7EB4-60A5F4862E36}"/>
                </a:ext>
              </a:extLst>
            </p:cNvPr>
            <p:cNvCxnSpPr>
              <a:cxnSpLocks/>
            </p:cNvCxnSpPr>
            <p:nvPr/>
          </p:nvCxnSpPr>
          <p:spPr>
            <a:xfrm>
              <a:off x="9227420" y="2480650"/>
              <a:ext cx="139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8B433D7C-7A31-B513-0386-56B485D23DC1}"/>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A0FBA9D-AD93-F490-F4B5-17C79C48C668}"/>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1" name="Rectangle 130">
            <a:extLst>
              <a:ext uri="{FF2B5EF4-FFF2-40B4-BE49-F238E27FC236}">
                <a16:creationId xmlns:a16="http://schemas.microsoft.com/office/drawing/2014/main" id="{7407B6A3-0123-2567-05A6-344BF96685D9}"/>
              </a:ext>
            </a:extLst>
          </p:cNvPr>
          <p:cNvSpPr/>
          <p:nvPr/>
        </p:nvSpPr>
        <p:spPr>
          <a:xfrm>
            <a:off x="9813745" y="5543083"/>
            <a:ext cx="62736" cy="62736"/>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2" name="Group 131">
            <a:extLst>
              <a:ext uri="{FF2B5EF4-FFF2-40B4-BE49-F238E27FC236}">
                <a16:creationId xmlns:a16="http://schemas.microsoft.com/office/drawing/2014/main" id="{5258C079-3766-9B59-52B1-B507EA8676C2}"/>
              </a:ext>
            </a:extLst>
          </p:cNvPr>
          <p:cNvGrpSpPr/>
          <p:nvPr/>
        </p:nvGrpSpPr>
        <p:grpSpPr>
          <a:xfrm>
            <a:off x="9713394" y="5706780"/>
            <a:ext cx="165216" cy="66442"/>
            <a:chOff x="9227420" y="2447455"/>
            <a:chExt cx="142917" cy="66442"/>
          </a:xfrm>
        </p:grpSpPr>
        <p:cxnSp>
          <p:nvCxnSpPr>
            <p:cNvPr id="133" name="Straight Connector 132">
              <a:extLst>
                <a:ext uri="{FF2B5EF4-FFF2-40B4-BE49-F238E27FC236}">
                  <a16:creationId xmlns:a16="http://schemas.microsoft.com/office/drawing/2014/main" id="{FB6EFCB8-8F55-50C5-0186-633DC1A4DF97}"/>
                </a:ext>
              </a:extLst>
            </p:cNvPr>
            <p:cNvCxnSpPr>
              <a:cxnSpLocks/>
            </p:cNvCxnSpPr>
            <p:nvPr/>
          </p:nvCxnSpPr>
          <p:spPr>
            <a:xfrm>
              <a:off x="9227420" y="2480650"/>
              <a:ext cx="139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74CCB723-2823-3095-12B5-4AE1F5A4A318}"/>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ACB71E0-740D-4E98-7838-4E8F440AF4F7}"/>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6" name="Rectangle 135">
            <a:extLst>
              <a:ext uri="{FF2B5EF4-FFF2-40B4-BE49-F238E27FC236}">
                <a16:creationId xmlns:a16="http://schemas.microsoft.com/office/drawing/2014/main" id="{BBE77DE4-2BB2-1B5D-8DDA-430B1F5D83A1}"/>
              </a:ext>
            </a:extLst>
          </p:cNvPr>
          <p:cNvSpPr/>
          <p:nvPr/>
        </p:nvSpPr>
        <p:spPr>
          <a:xfrm>
            <a:off x="9757175" y="5709094"/>
            <a:ext cx="69468" cy="69468"/>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 name="Group 136">
            <a:extLst>
              <a:ext uri="{FF2B5EF4-FFF2-40B4-BE49-F238E27FC236}">
                <a16:creationId xmlns:a16="http://schemas.microsoft.com/office/drawing/2014/main" id="{2773D75C-C451-6D10-0A5E-503F2B351EB1}"/>
              </a:ext>
            </a:extLst>
          </p:cNvPr>
          <p:cNvGrpSpPr/>
          <p:nvPr/>
        </p:nvGrpSpPr>
        <p:grpSpPr>
          <a:xfrm>
            <a:off x="9783131" y="5866444"/>
            <a:ext cx="145704" cy="66442"/>
            <a:chOff x="9227420" y="2447455"/>
            <a:chExt cx="142917" cy="66442"/>
          </a:xfrm>
        </p:grpSpPr>
        <p:cxnSp>
          <p:nvCxnSpPr>
            <p:cNvPr id="138" name="Straight Connector 137">
              <a:extLst>
                <a:ext uri="{FF2B5EF4-FFF2-40B4-BE49-F238E27FC236}">
                  <a16:creationId xmlns:a16="http://schemas.microsoft.com/office/drawing/2014/main" id="{9E39D874-6422-8763-2BD5-93C54FD00964}"/>
                </a:ext>
              </a:extLst>
            </p:cNvPr>
            <p:cNvCxnSpPr>
              <a:cxnSpLocks/>
            </p:cNvCxnSpPr>
            <p:nvPr/>
          </p:nvCxnSpPr>
          <p:spPr>
            <a:xfrm>
              <a:off x="9227420" y="2480650"/>
              <a:ext cx="139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BA907300-4C55-D054-F7CA-3603047595EF}"/>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5FD53871-07DE-F84F-2918-CCC7DD72806A}"/>
                </a:ext>
              </a:extLst>
            </p:cNvPr>
            <p:cNvCxnSpPr/>
            <p:nvPr/>
          </p:nvCxnSpPr>
          <p:spPr>
            <a:xfrm>
              <a:off x="9370337"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1" name="Rectangle 140">
            <a:extLst>
              <a:ext uri="{FF2B5EF4-FFF2-40B4-BE49-F238E27FC236}">
                <a16:creationId xmlns:a16="http://schemas.microsoft.com/office/drawing/2014/main" id="{E5D0311E-D739-EE4B-39AF-AC3107E63EF5}"/>
              </a:ext>
            </a:extLst>
          </p:cNvPr>
          <p:cNvSpPr/>
          <p:nvPr/>
        </p:nvSpPr>
        <p:spPr>
          <a:xfrm>
            <a:off x="9820753" y="5863331"/>
            <a:ext cx="77361" cy="77361"/>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2" name="Group 141">
            <a:extLst>
              <a:ext uri="{FF2B5EF4-FFF2-40B4-BE49-F238E27FC236}">
                <a16:creationId xmlns:a16="http://schemas.microsoft.com/office/drawing/2014/main" id="{1BEF0EA7-6C33-AC1D-C0FB-572D77F5F283}"/>
              </a:ext>
            </a:extLst>
          </p:cNvPr>
          <p:cNvGrpSpPr/>
          <p:nvPr/>
        </p:nvGrpSpPr>
        <p:grpSpPr>
          <a:xfrm>
            <a:off x="9729177" y="6039216"/>
            <a:ext cx="222272" cy="66442"/>
            <a:chOff x="9228031" y="2447455"/>
            <a:chExt cx="144790" cy="66442"/>
          </a:xfrm>
        </p:grpSpPr>
        <p:cxnSp>
          <p:nvCxnSpPr>
            <p:cNvPr id="143" name="Straight Connector 142">
              <a:extLst>
                <a:ext uri="{FF2B5EF4-FFF2-40B4-BE49-F238E27FC236}">
                  <a16:creationId xmlns:a16="http://schemas.microsoft.com/office/drawing/2014/main" id="{26EAE255-CBDB-2ADC-6D84-D282A27EEF1E}"/>
                </a:ext>
              </a:extLst>
            </p:cNvPr>
            <p:cNvCxnSpPr>
              <a:cxnSpLocks/>
            </p:cNvCxnSpPr>
            <p:nvPr/>
          </p:nvCxnSpPr>
          <p:spPr>
            <a:xfrm>
              <a:off x="9228031" y="2480650"/>
              <a:ext cx="1447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2157853D-40C3-4194-87BF-323580B3A3D2}"/>
                </a:ext>
              </a:extLst>
            </p:cNvPr>
            <p:cNvCxnSpPr/>
            <p:nvPr/>
          </p:nvCxnSpPr>
          <p:spPr>
            <a:xfrm>
              <a:off x="9228031" y="2450523"/>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B50E8873-666F-43BC-2461-31E4E18E646F}"/>
                </a:ext>
              </a:extLst>
            </p:cNvPr>
            <p:cNvCxnSpPr/>
            <p:nvPr/>
          </p:nvCxnSpPr>
          <p:spPr>
            <a:xfrm>
              <a:off x="9372821" y="2447455"/>
              <a:ext cx="0" cy="63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6" name="Rectangle 145">
            <a:extLst>
              <a:ext uri="{FF2B5EF4-FFF2-40B4-BE49-F238E27FC236}">
                <a16:creationId xmlns:a16="http://schemas.microsoft.com/office/drawing/2014/main" id="{E4EB5F3C-D9DE-1EE4-B0EB-08A2DB6D6CAF}"/>
              </a:ext>
            </a:extLst>
          </p:cNvPr>
          <p:cNvSpPr/>
          <p:nvPr/>
        </p:nvSpPr>
        <p:spPr>
          <a:xfrm>
            <a:off x="9823176" y="6050658"/>
            <a:ext cx="45719" cy="45719"/>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Rounded Corners 146">
            <a:extLst>
              <a:ext uri="{FF2B5EF4-FFF2-40B4-BE49-F238E27FC236}">
                <a16:creationId xmlns:a16="http://schemas.microsoft.com/office/drawing/2014/main" id="{9109C467-C248-483C-9558-1A313C8D7151}"/>
              </a:ext>
            </a:extLst>
          </p:cNvPr>
          <p:cNvSpPr/>
          <p:nvPr/>
        </p:nvSpPr>
        <p:spPr>
          <a:xfrm>
            <a:off x="3453540" y="4920837"/>
            <a:ext cx="7160532" cy="375769"/>
          </a:xfrm>
          <a:prstGeom prst="roundRect">
            <a:avLst/>
          </a:pr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Rounded Corners 147">
            <a:extLst>
              <a:ext uri="{FF2B5EF4-FFF2-40B4-BE49-F238E27FC236}">
                <a16:creationId xmlns:a16="http://schemas.microsoft.com/office/drawing/2014/main" id="{C3463E19-F901-EF8B-D242-87C273B76B80}"/>
              </a:ext>
            </a:extLst>
          </p:cNvPr>
          <p:cNvSpPr/>
          <p:nvPr/>
        </p:nvSpPr>
        <p:spPr>
          <a:xfrm rot="5400000">
            <a:off x="5076452" y="3901159"/>
            <a:ext cx="4248578" cy="432975"/>
          </a:xfrm>
          <a:prstGeom prst="roundRect">
            <a:avLst/>
          </a:pr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0440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078" y="531006"/>
            <a:ext cx="11740260" cy="502445"/>
          </a:xfrm>
        </p:spPr>
        <p:txBody>
          <a:bodyPr/>
          <a:lstStyle/>
          <a:p>
            <a:r>
              <a:rPr lang="en-US" dirty="0"/>
              <a:t>Settings Where Regimens Other Than R-CHOP or Pola-R-CHP May Be Preferable in Large B-cell Lymphomas</a:t>
            </a:r>
          </a:p>
        </p:txBody>
      </p:sp>
      <p:sp>
        <p:nvSpPr>
          <p:cNvPr id="3" name="Content Placeholder 2"/>
          <p:cNvSpPr>
            <a:spLocks noGrp="1"/>
          </p:cNvSpPr>
          <p:nvPr>
            <p:ph idx="1"/>
          </p:nvPr>
        </p:nvSpPr>
        <p:spPr>
          <a:xfrm>
            <a:off x="231078" y="1335023"/>
            <a:ext cx="11740260" cy="4754880"/>
          </a:xfrm>
        </p:spPr>
        <p:txBody>
          <a:bodyPr/>
          <a:lstStyle/>
          <a:p>
            <a:r>
              <a:rPr lang="en-US" sz="2200" dirty="0"/>
              <a:t>Very elderly or frail patients, or patients with severe cardiac dysfunction </a:t>
            </a:r>
          </a:p>
          <a:p>
            <a:pPr lvl="2"/>
            <a:r>
              <a:rPr lang="en-US" sz="2000" dirty="0"/>
              <a:t>R-mini-CHOP, non-anthracycline regimens</a:t>
            </a:r>
          </a:p>
          <a:p>
            <a:r>
              <a:rPr lang="en-US" sz="2200" dirty="0"/>
              <a:t>Primary mediastinal B-cell lymphoma</a:t>
            </a:r>
          </a:p>
          <a:p>
            <a:pPr lvl="2"/>
            <a:r>
              <a:rPr lang="en-US" sz="2000" dirty="0"/>
              <a:t>DA-EPOCH-R or R-CHOP-14</a:t>
            </a:r>
          </a:p>
          <a:p>
            <a:r>
              <a:rPr lang="en-US" sz="2200" dirty="0"/>
              <a:t>Double-hit lymphomas </a:t>
            </a:r>
          </a:p>
          <a:p>
            <a:pPr lvl="2"/>
            <a:r>
              <a:rPr lang="en-US" sz="2000" dirty="0"/>
              <a:t>DA-EPOCH-R or BL regimens</a:t>
            </a:r>
          </a:p>
          <a:p>
            <a:r>
              <a:rPr lang="en-US" sz="2200" dirty="0"/>
              <a:t>Primary CNS DLBCL </a:t>
            </a:r>
          </a:p>
          <a:p>
            <a:pPr lvl="2"/>
            <a:r>
              <a:rPr lang="en-US" sz="2000" dirty="0"/>
              <a:t>Intensive CNS therapy and ASCT</a:t>
            </a:r>
          </a:p>
          <a:p>
            <a:r>
              <a:rPr lang="en-US" sz="2200" dirty="0"/>
              <a:t>Primary testis DLBCL </a:t>
            </a:r>
          </a:p>
          <a:p>
            <a:pPr lvl="2"/>
            <a:r>
              <a:rPr lang="en-US" sz="2000" dirty="0"/>
              <a:t>Include CNS directed therapy and prophylactic scrotal XRT</a:t>
            </a:r>
          </a:p>
          <a:p>
            <a:endParaRPr lang="en-US" sz="2000" dirty="0"/>
          </a:p>
        </p:txBody>
      </p:sp>
      <p:sp>
        <p:nvSpPr>
          <p:cNvPr id="8" name="Content Placeholder 7">
            <a:extLst>
              <a:ext uri="{FF2B5EF4-FFF2-40B4-BE49-F238E27FC236}">
                <a16:creationId xmlns:a16="http://schemas.microsoft.com/office/drawing/2014/main" id="{D003EB70-AE1C-34EB-5166-99AEAE526705}"/>
              </a:ext>
            </a:extLst>
          </p:cNvPr>
          <p:cNvSpPr>
            <a:spLocks noGrp="1"/>
          </p:cNvSpPr>
          <p:nvPr>
            <p:ph sz="quarter" idx="10"/>
          </p:nvPr>
        </p:nvSpPr>
        <p:spPr>
          <a:xfrm>
            <a:off x="1712199" y="6302375"/>
            <a:ext cx="7812290" cy="327025"/>
          </a:xfrm>
        </p:spPr>
        <p:txBody>
          <a:bodyPr/>
          <a:lstStyle/>
          <a:p>
            <a:r>
              <a:rPr lang="en-US" dirty="0"/>
              <a:t>NCCN. Clinical Practice Guidelines in Oncology for B-Cell Lymphoma. V3.2025</a:t>
            </a:r>
          </a:p>
        </p:txBody>
      </p:sp>
    </p:spTree>
    <p:extLst>
      <p:ext uri="{BB962C8B-B14F-4D97-AF65-F5344CB8AC3E}">
        <p14:creationId xmlns:p14="http://schemas.microsoft.com/office/powerpoint/2010/main" val="1054589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a:xfrm>
            <a:off x="228600" y="1601674"/>
            <a:ext cx="11118850" cy="559127"/>
          </a:xfrm>
        </p:spPr>
        <p:txBody>
          <a:bodyPr/>
          <a:lstStyle/>
          <a:p>
            <a:r>
              <a:rPr lang="en-US" altLang="en-US" dirty="0"/>
              <a:t>Second-Line Therapy</a:t>
            </a:r>
            <a:endParaRPr lang="en-US" dirty="0"/>
          </a:p>
        </p:txBody>
      </p:sp>
    </p:spTree>
    <p:extLst>
      <p:ext uri="{BB962C8B-B14F-4D97-AF65-F5344CB8AC3E}">
        <p14:creationId xmlns:p14="http://schemas.microsoft.com/office/powerpoint/2010/main" val="1252843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00553-A612-7E80-B72F-5874895F85A2}"/>
            </a:ext>
          </a:extLst>
        </p:cNvPr>
        <p:cNvGrpSpPr/>
        <p:nvPr/>
      </p:nvGrpSpPr>
      <p:grpSpPr>
        <a:xfrm>
          <a:off x="0" y="0"/>
          <a:ext cx="0" cy="0"/>
          <a:chOff x="0" y="0"/>
          <a:chExt cx="0" cy="0"/>
        </a:xfrm>
      </p:grpSpPr>
      <p:sp>
        <p:nvSpPr>
          <p:cNvPr id="5347" name="Freeform: Shape 5346">
            <a:extLst>
              <a:ext uri="{FF2B5EF4-FFF2-40B4-BE49-F238E27FC236}">
                <a16:creationId xmlns:a16="http://schemas.microsoft.com/office/drawing/2014/main" id="{102CD194-6441-FD0C-E762-48F44A00E209}"/>
              </a:ext>
            </a:extLst>
          </p:cNvPr>
          <p:cNvSpPr/>
          <p:nvPr/>
        </p:nvSpPr>
        <p:spPr>
          <a:xfrm>
            <a:off x="8923663" y="3059935"/>
            <a:ext cx="2316296" cy="1330287"/>
          </a:xfrm>
          <a:custGeom>
            <a:avLst/>
            <a:gdLst>
              <a:gd name="csX0" fmla="*/ 0 w 2316296"/>
              <a:gd name="csY0" fmla="*/ 0 h 1330287"/>
              <a:gd name="csX1" fmla="*/ 35804 w 2316296"/>
              <a:gd name="csY1" fmla="*/ 0 h 1330287"/>
              <a:gd name="csX2" fmla="*/ 35804 w 2316296"/>
              <a:gd name="csY2" fmla="*/ 79872 h 1330287"/>
              <a:gd name="csX3" fmla="*/ 52330 w 2316296"/>
              <a:gd name="csY3" fmla="*/ 79872 h 1330287"/>
              <a:gd name="csX4" fmla="*/ 52330 w 2316296"/>
              <a:gd name="csY4" fmla="*/ 156990 h 1330287"/>
              <a:gd name="csX5" fmla="*/ 52330 w 2316296"/>
              <a:gd name="csY5" fmla="*/ 170761 h 1330287"/>
              <a:gd name="csX6" fmla="*/ 68855 w 2316296"/>
              <a:gd name="csY6" fmla="*/ 170761 h 1330287"/>
              <a:gd name="csX7" fmla="*/ 68855 w 2316296"/>
              <a:gd name="csY7" fmla="*/ 234108 h 1330287"/>
              <a:gd name="csX8" fmla="*/ 90889 w 2316296"/>
              <a:gd name="csY8" fmla="*/ 234108 h 1330287"/>
              <a:gd name="csX9" fmla="*/ 90889 w 2316296"/>
              <a:gd name="csY9" fmla="*/ 311226 h 1330287"/>
              <a:gd name="csX10" fmla="*/ 90889 w 2316296"/>
              <a:gd name="csY10" fmla="*/ 437920 h 1330287"/>
              <a:gd name="csX11" fmla="*/ 107414 w 2316296"/>
              <a:gd name="csY11" fmla="*/ 437920 h 1330287"/>
              <a:gd name="csX12" fmla="*/ 107414 w 2316296"/>
              <a:gd name="csY12" fmla="*/ 545335 h 1330287"/>
              <a:gd name="csX13" fmla="*/ 129448 w 2316296"/>
              <a:gd name="csY13" fmla="*/ 545335 h 1330287"/>
              <a:gd name="csX14" fmla="*/ 129448 w 2316296"/>
              <a:gd name="csY14" fmla="*/ 649995 h 1330287"/>
              <a:gd name="csX15" fmla="*/ 134956 w 2316296"/>
              <a:gd name="csY15" fmla="*/ 649995 h 1330287"/>
              <a:gd name="csX16" fmla="*/ 134956 w 2316296"/>
              <a:gd name="csY16" fmla="*/ 694063 h 1330287"/>
              <a:gd name="csX17" fmla="*/ 148727 w 2316296"/>
              <a:gd name="csY17" fmla="*/ 694063 h 1330287"/>
              <a:gd name="csX18" fmla="*/ 148727 w 2316296"/>
              <a:gd name="csY18" fmla="*/ 787706 h 1330287"/>
              <a:gd name="csX19" fmla="*/ 165253 w 2316296"/>
              <a:gd name="csY19" fmla="*/ 787706 h 1330287"/>
              <a:gd name="csX20" fmla="*/ 165253 w 2316296"/>
              <a:gd name="csY20" fmla="*/ 851053 h 1330287"/>
              <a:gd name="csX21" fmla="*/ 187286 w 2316296"/>
              <a:gd name="csY21" fmla="*/ 851053 h 1330287"/>
              <a:gd name="csX22" fmla="*/ 187286 w 2316296"/>
              <a:gd name="csY22" fmla="*/ 892366 h 1330287"/>
              <a:gd name="csX23" fmla="*/ 203812 w 2316296"/>
              <a:gd name="csY23" fmla="*/ 892366 h 1330287"/>
              <a:gd name="csX24" fmla="*/ 203812 w 2316296"/>
              <a:gd name="csY24" fmla="*/ 933679 h 1330287"/>
              <a:gd name="csX25" fmla="*/ 228600 w 2316296"/>
              <a:gd name="csY25" fmla="*/ 933679 h 1330287"/>
              <a:gd name="csX26" fmla="*/ 228600 w 2316296"/>
              <a:gd name="csY26" fmla="*/ 974993 h 1330287"/>
              <a:gd name="csX27" fmla="*/ 247879 w 2316296"/>
              <a:gd name="csY27" fmla="*/ 974993 h 1330287"/>
              <a:gd name="csX28" fmla="*/ 247879 w 2316296"/>
              <a:gd name="csY28" fmla="*/ 1021814 h 1330287"/>
              <a:gd name="csX29" fmla="*/ 264405 w 2316296"/>
              <a:gd name="csY29" fmla="*/ 1038340 h 1330287"/>
              <a:gd name="csX30" fmla="*/ 275422 w 2316296"/>
              <a:gd name="csY30" fmla="*/ 1049357 h 1330287"/>
              <a:gd name="csX31" fmla="*/ 294701 w 2316296"/>
              <a:gd name="csY31" fmla="*/ 1049357 h 1330287"/>
              <a:gd name="csX32" fmla="*/ 294701 w 2316296"/>
              <a:gd name="csY32" fmla="*/ 1076899 h 1330287"/>
              <a:gd name="csX33" fmla="*/ 336014 w 2316296"/>
              <a:gd name="csY33" fmla="*/ 1076899 h 1330287"/>
              <a:gd name="csX34" fmla="*/ 336014 w 2316296"/>
              <a:gd name="csY34" fmla="*/ 1107195 h 1330287"/>
              <a:gd name="csX35" fmla="*/ 366310 w 2316296"/>
              <a:gd name="csY35" fmla="*/ 1107195 h 1330287"/>
              <a:gd name="csX36" fmla="*/ 366310 w 2316296"/>
              <a:gd name="csY36" fmla="*/ 1129229 h 1330287"/>
              <a:gd name="csX37" fmla="*/ 410378 w 2316296"/>
              <a:gd name="csY37" fmla="*/ 1129229 h 1330287"/>
              <a:gd name="csX38" fmla="*/ 410378 w 2316296"/>
              <a:gd name="csY38" fmla="*/ 1156771 h 1330287"/>
              <a:gd name="csX39" fmla="*/ 459954 w 2316296"/>
              <a:gd name="csY39" fmla="*/ 1156771 h 1330287"/>
              <a:gd name="csX40" fmla="*/ 459954 w 2316296"/>
              <a:gd name="csY40" fmla="*/ 1214610 h 1330287"/>
              <a:gd name="csX41" fmla="*/ 504021 w 2316296"/>
              <a:gd name="csY41" fmla="*/ 1214610 h 1330287"/>
              <a:gd name="csX42" fmla="*/ 504021 w 2316296"/>
              <a:gd name="csY42" fmla="*/ 1233889 h 1330287"/>
              <a:gd name="csX43" fmla="*/ 611436 w 2316296"/>
              <a:gd name="csY43" fmla="*/ 1233889 h 1330287"/>
              <a:gd name="csX44" fmla="*/ 611436 w 2316296"/>
              <a:gd name="csY44" fmla="*/ 1269694 h 1330287"/>
              <a:gd name="csX45" fmla="*/ 845544 w 2316296"/>
              <a:gd name="csY45" fmla="*/ 1269694 h 1330287"/>
              <a:gd name="csX46" fmla="*/ 845544 w 2316296"/>
              <a:gd name="csY46" fmla="*/ 1291728 h 1330287"/>
              <a:gd name="csX47" fmla="*/ 1140245 w 2316296"/>
              <a:gd name="csY47" fmla="*/ 1291728 h 1330287"/>
              <a:gd name="csX48" fmla="*/ 1140245 w 2316296"/>
              <a:gd name="csY48" fmla="*/ 1319270 h 1330287"/>
              <a:gd name="csX49" fmla="*/ 1228380 w 2316296"/>
              <a:gd name="csY49" fmla="*/ 1319270 h 1330287"/>
              <a:gd name="csX50" fmla="*/ 1228380 w 2316296"/>
              <a:gd name="csY50" fmla="*/ 1330287 h 1330287"/>
              <a:gd name="csX51" fmla="*/ 2316296 w 2316296"/>
              <a:gd name="csY51" fmla="*/ 1330287 h 13302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2316296" h="1330287">
                <a:moveTo>
                  <a:pt x="0" y="0"/>
                </a:moveTo>
                <a:lnTo>
                  <a:pt x="35804" y="0"/>
                </a:lnTo>
                <a:lnTo>
                  <a:pt x="35804" y="79872"/>
                </a:lnTo>
                <a:lnTo>
                  <a:pt x="52330" y="79872"/>
                </a:lnTo>
                <a:lnTo>
                  <a:pt x="52330" y="156990"/>
                </a:lnTo>
                <a:lnTo>
                  <a:pt x="52330" y="170761"/>
                </a:lnTo>
                <a:lnTo>
                  <a:pt x="68855" y="170761"/>
                </a:lnTo>
                <a:lnTo>
                  <a:pt x="68855" y="234108"/>
                </a:lnTo>
                <a:lnTo>
                  <a:pt x="90889" y="234108"/>
                </a:lnTo>
                <a:lnTo>
                  <a:pt x="90889" y="311226"/>
                </a:lnTo>
                <a:lnTo>
                  <a:pt x="90889" y="437920"/>
                </a:lnTo>
                <a:lnTo>
                  <a:pt x="107414" y="437920"/>
                </a:lnTo>
                <a:lnTo>
                  <a:pt x="107414" y="545335"/>
                </a:lnTo>
                <a:lnTo>
                  <a:pt x="129448" y="545335"/>
                </a:lnTo>
                <a:lnTo>
                  <a:pt x="129448" y="649995"/>
                </a:lnTo>
                <a:lnTo>
                  <a:pt x="134956" y="649995"/>
                </a:lnTo>
                <a:lnTo>
                  <a:pt x="134956" y="694063"/>
                </a:lnTo>
                <a:lnTo>
                  <a:pt x="148727" y="694063"/>
                </a:lnTo>
                <a:lnTo>
                  <a:pt x="148727" y="787706"/>
                </a:lnTo>
                <a:lnTo>
                  <a:pt x="165253" y="787706"/>
                </a:lnTo>
                <a:lnTo>
                  <a:pt x="165253" y="851053"/>
                </a:lnTo>
                <a:lnTo>
                  <a:pt x="187286" y="851053"/>
                </a:lnTo>
                <a:lnTo>
                  <a:pt x="187286" y="892366"/>
                </a:lnTo>
                <a:lnTo>
                  <a:pt x="203812" y="892366"/>
                </a:lnTo>
                <a:lnTo>
                  <a:pt x="203812" y="933679"/>
                </a:lnTo>
                <a:lnTo>
                  <a:pt x="228600" y="933679"/>
                </a:lnTo>
                <a:lnTo>
                  <a:pt x="228600" y="974993"/>
                </a:lnTo>
                <a:lnTo>
                  <a:pt x="247879" y="974993"/>
                </a:lnTo>
                <a:lnTo>
                  <a:pt x="247879" y="1021814"/>
                </a:lnTo>
                <a:lnTo>
                  <a:pt x="264405" y="1038340"/>
                </a:lnTo>
                <a:lnTo>
                  <a:pt x="275422" y="1049357"/>
                </a:lnTo>
                <a:lnTo>
                  <a:pt x="294701" y="1049357"/>
                </a:lnTo>
                <a:lnTo>
                  <a:pt x="294701" y="1076899"/>
                </a:lnTo>
                <a:lnTo>
                  <a:pt x="336014" y="1076899"/>
                </a:lnTo>
                <a:lnTo>
                  <a:pt x="336014" y="1107195"/>
                </a:lnTo>
                <a:lnTo>
                  <a:pt x="366310" y="1107195"/>
                </a:lnTo>
                <a:lnTo>
                  <a:pt x="366310" y="1129229"/>
                </a:lnTo>
                <a:lnTo>
                  <a:pt x="410378" y="1129229"/>
                </a:lnTo>
                <a:lnTo>
                  <a:pt x="410378" y="1156771"/>
                </a:lnTo>
                <a:lnTo>
                  <a:pt x="459954" y="1156771"/>
                </a:lnTo>
                <a:lnTo>
                  <a:pt x="459954" y="1214610"/>
                </a:lnTo>
                <a:lnTo>
                  <a:pt x="504021" y="1214610"/>
                </a:lnTo>
                <a:lnTo>
                  <a:pt x="504021" y="1233889"/>
                </a:lnTo>
                <a:lnTo>
                  <a:pt x="611436" y="1233889"/>
                </a:lnTo>
                <a:lnTo>
                  <a:pt x="611436" y="1269694"/>
                </a:lnTo>
                <a:lnTo>
                  <a:pt x="845544" y="1269694"/>
                </a:lnTo>
                <a:lnTo>
                  <a:pt x="845544" y="1291728"/>
                </a:lnTo>
                <a:lnTo>
                  <a:pt x="1140245" y="1291728"/>
                </a:lnTo>
                <a:lnTo>
                  <a:pt x="1140245" y="1319270"/>
                </a:lnTo>
                <a:lnTo>
                  <a:pt x="1228380" y="1319270"/>
                </a:lnTo>
                <a:lnTo>
                  <a:pt x="1228380" y="1330287"/>
                </a:lnTo>
                <a:lnTo>
                  <a:pt x="2316296" y="1330287"/>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16" name="Group 5215">
            <a:extLst>
              <a:ext uri="{FF2B5EF4-FFF2-40B4-BE49-F238E27FC236}">
                <a16:creationId xmlns:a16="http://schemas.microsoft.com/office/drawing/2014/main" id="{884EBB72-CF04-7D78-87D3-FE8643D0162B}"/>
              </a:ext>
            </a:extLst>
          </p:cNvPr>
          <p:cNvGrpSpPr/>
          <p:nvPr/>
        </p:nvGrpSpPr>
        <p:grpSpPr>
          <a:xfrm>
            <a:off x="5367338" y="3071813"/>
            <a:ext cx="2157412" cy="1195387"/>
            <a:chOff x="5367338" y="3071813"/>
            <a:chExt cx="2157412" cy="1195387"/>
          </a:xfrm>
        </p:grpSpPr>
        <p:sp>
          <p:nvSpPr>
            <p:cNvPr id="5213" name="Freeform: Shape 5212">
              <a:extLst>
                <a:ext uri="{FF2B5EF4-FFF2-40B4-BE49-F238E27FC236}">
                  <a16:creationId xmlns:a16="http://schemas.microsoft.com/office/drawing/2014/main" id="{3BC928C7-597F-5F6B-626A-46A012839FF8}"/>
                </a:ext>
              </a:extLst>
            </p:cNvPr>
            <p:cNvSpPr/>
            <p:nvPr/>
          </p:nvSpPr>
          <p:spPr>
            <a:xfrm>
              <a:off x="5367338" y="3071813"/>
              <a:ext cx="223837" cy="945356"/>
            </a:xfrm>
            <a:custGeom>
              <a:avLst/>
              <a:gdLst>
                <a:gd name="csX0" fmla="*/ 0 w 223837"/>
                <a:gd name="csY0" fmla="*/ 0 h 945356"/>
                <a:gd name="csX1" fmla="*/ 59531 w 223837"/>
                <a:gd name="csY1" fmla="*/ 0 h 945356"/>
                <a:gd name="csX2" fmla="*/ 59531 w 223837"/>
                <a:gd name="csY2" fmla="*/ 107156 h 945356"/>
                <a:gd name="csX3" fmla="*/ 69056 w 223837"/>
                <a:gd name="csY3" fmla="*/ 107156 h 945356"/>
                <a:gd name="csX4" fmla="*/ 69056 w 223837"/>
                <a:gd name="csY4" fmla="*/ 300037 h 945356"/>
                <a:gd name="csX5" fmla="*/ 73819 w 223837"/>
                <a:gd name="csY5" fmla="*/ 304800 h 945356"/>
                <a:gd name="csX6" fmla="*/ 73819 w 223837"/>
                <a:gd name="csY6" fmla="*/ 495300 h 945356"/>
                <a:gd name="csX7" fmla="*/ 95250 w 223837"/>
                <a:gd name="csY7" fmla="*/ 495300 h 945356"/>
                <a:gd name="csX8" fmla="*/ 95250 w 223837"/>
                <a:gd name="csY8" fmla="*/ 738187 h 945356"/>
                <a:gd name="csX9" fmla="*/ 111918 w 223837"/>
                <a:gd name="csY9" fmla="*/ 738187 h 945356"/>
                <a:gd name="csX10" fmla="*/ 111918 w 223837"/>
                <a:gd name="csY10" fmla="*/ 783431 h 945356"/>
                <a:gd name="csX11" fmla="*/ 135731 w 223837"/>
                <a:gd name="csY11" fmla="*/ 783431 h 945356"/>
                <a:gd name="csX12" fmla="*/ 135731 w 223837"/>
                <a:gd name="csY12" fmla="*/ 859631 h 945356"/>
                <a:gd name="csX13" fmla="*/ 157162 w 223837"/>
                <a:gd name="csY13" fmla="*/ 859631 h 945356"/>
                <a:gd name="csX14" fmla="*/ 157162 w 223837"/>
                <a:gd name="csY14" fmla="*/ 885825 h 945356"/>
                <a:gd name="csX15" fmla="*/ 180975 w 223837"/>
                <a:gd name="csY15" fmla="*/ 885825 h 945356"/>
                <a:gd name="csX16" fmla="*/ 180975 w 223837"/>
                <a:gd name="csY16" fmla="*/ 928687 h 945356"/>
                <a:gd name="csX17" fmla="*/ 223837 w 223837"/>
                <a:gd name="csY17" fmla="*/ 928687 h 945356"/>
                <a:gd name="csX18" fmla="*/ 223837 w 223837"/>
                <a:gd name="csY18" fmla="*/ 945356 h 9453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23837" h="945356">
                  <a:moveTo>
                    <a:pt x="0" y="0"/>
                  </a:moveTo>
                  <a:lnTo>
                    <a:pt x="59531" y="0"/>
                  </a:lnTo>
                  <a:lnTo>
                    <a:pt x="59531" y="107156"/>
                  </a:lnTo>
                  <a:lnTo>
                    <a:pt x="69056" y="107156"/>
                  </a:lnTo>
                  <a:lnTo>
                    <a:pt x="69056" y="300037"/>
                  </a:lnTo>
                  <a:lnTo>
                    <a:pt x="73819" y="304800"/>
                  </a:lnTo>
                  <a:lnTo>
                    <a:pt x="73819" y="495300"/>
                  </a:lnTo>
                  <a:lnTo>
                    <a:pt x="95250" y="495300"/>
                  </a:lnTo>
                  <a:lnTo>
                    <a:pt x="95250" y="738187"/>
                  </a:lnTo>
                  <a:lnTo>
                    <a:pt x="111918" y="738187"/>
                  </a:lnTo>
                  <a:lnTo>
                    <a:pt x="111918" y="783431"/>
                  </a:lnTo>
                  <a:lnTo>
                    <a:pt x="135731" y="783431"/>
                  </a:lnTo>
                  <a:lnTo>
                    <a:pt x="135731" y="859631"/>
                  </a:lnTo>
                  <a:lnTo>
                    <a:pt x="157162" y="859631"/>
                  </a:lnTo>
                  <a:lnTo>
                    <a:pt x="157162" y="885825"/>
                  </a:lnTo>
                  <a:lnTo>
                    <a:pt x="180975" y="885825"/>
                  </a:lnTo>
                  <a:lnTo>
                    <a:pt x="180975" y="928687"/>
                  </a:lnTo>
                  <a:lnTo>
                    <a:pt x="223837" y="928687"/>
                  </a:lnTo>
                  <a:lnTo>
                    <a:pt x="223837" y="945356"/>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5" name="Freeform: Shape 5214">
              <a:extLst>
                <a:ext uri="{FF2B5EF4-FFF2-40B4-BE49-F238E27FC236}">
                  <a16:creationId xmlns:a16="http://schemas.microsoft.com/office/drawing/2014/main" id="{C26BF01A-5FB3-FD95-1E6F-9FC3ECB22151}"/>
                </a:ext>
              </a:extLst>
            </p:cNvPr>
            <p:cNvSpPr/>
            <p:nvPr/>
          </p:nvSpPr>
          <p:spPr>
            <a:xfrm>
              <a:off x="5600700" y="4019550"/>
              <a:ext cx="1924050" cy="247650"/>
            </a:xfrm>
            <a:custGeom>
              <a:avLst/>
              <a:gdLst>
                <a:gd name="csX0" fmla="*/ 0 w 1924050"/>
                <a:gd name="csY0" fmla="*/ 0 h 247650"/>
                <a:gd name="csX1" fmla="*/ 54769 w 1924050"/>
                <a:gd name="csY1" fmla="*/ 0 h 247650"/>
                <a:gd name="csX2" fmla="*/ 54769 w 1924050"/>
                <a:gd name="csY2" fmla="*/ 19050 h 247650"/>
                <a:gd name="csX3" fmla="*/ 95250 w 1924050"/>
                <a:gd name="csY3" fmla="*/ 19050 h 247650"/>
                <a:gd name="csX4" fmla="*/ 95250 w 1924050"/>
                <a:gd name="csY4" fmla="*/ 35719 h 247650"/>
                <a:gd name="csX5" fmla="*/ 123825 w 1924050"/>
                <a:gd name="csY5" fmla="*/ 35719 h 247650"/>
                <a:gd name="csX6" fmla="*/ 123825 w 1924050"/>
                <a:gd name="csY6" fmla="*/ 54769 h 247650"/>
                <a:gd name="csX7" fmla="*/ 157163 w 1924050"/>
                <a:gd name="csY7" fmla="*/ 54769 h 247650"/>
                <a:gd name="csX8" fmla="*/ 157163 w 1924050"/>
                <a:gd name="csY8" fmla="*/ 80963 h 247650"/>
                <a:gd name="csX9" fmla="*/ 230981 w 1924050"/>
                <a:gd name="csY9" fmla="*/ 80963 h 247650"/>
                <a:gd name="csX10" fmla="*/ 230981 w 1924050"/>
                <a:gd name="csY10" fmla="*/ 104775 h 247650"/>
                <a:gd name="csX11" fmla="*/ 261938 w 1924050"/>
                <a:gd name="csY11" fmla="*/ 104775 h 247650"/>
                <a:gd name="csX12" fmla="*/ 261938 w 1924050"/>
                <a:gd name="csY12" fmla="*/ 119063 h 247650"/>
                <a:gd name="csX13" fmla="*/ 300038 w 1924050"/>
                <a:gd name="csY13" fmla="*/ 119063 h 247650"/>
                <a:gd name="csX14" fmla="*/ 321469 w 1924050"/>
                <a:gd name="csY14" fmla="*/ 119063 h 247650"/>
                <a:gd name="csX15" fmla="*/ 321469 w 1924050"/>
                <a:gd name="csY15" fmla="*/ 138113 h 247650"/>
                <a:gd name="csX16" fmla="*/ 407194 w 1924050"/>
                <a:gd name="csY16" fmla="*/ 138113 h 247650"/>
                <a:gd name="csX17" fmla="*/ 407194 w 1924050"/>
                <a:gd name="csY17" fmla="*/ 150019 h 247650"/>
                <a:gd name="csX18" fmla="*/ 464344 w 1924050"/>
                <a:gd name="csY18" fmla="*/ 150019 h 247650"/>
                <a:gd name="csX19" fmla="*/ 464344 w 1924050"/>
                <a:gd name="csY19" fmla="*/ 171450 h 247650"/>
                <a:gd name="csX20" fmla="*/ 502444 w 1924050"/>
                <a:gd name="csY20" fmla="*/ 171450 h 247650"/>
                <a:gd name="csX21" fmla="*/ 502444 w 1924050"/>
                <a:gd name="csY21" fmla="*/ 188119 h 247650"/>
                <a:gd name="csX22" fmla="*/ 721519 w 1924050"/>
                <a:gd name="csY22" fmla="*/ 188119 h 247650"/>
                <a:gd name="csX23" fmla="*/ 721519 w 1924050"/>
                <a:gd name="csY23" fmla="*/ 197644 h 247650"/>
                <a:gd name="csX24" fmla="*/ 1204913 w 1924050"/>
                <a:gd name="csY24" fmla="*/ 197644 h 247650"/>
                <a:gd name="csX25" fmla="*/ 1204913 w 1924050"/>
                <a:gd name="csY25" fmla="*/ 228600 h 247650"/>
                <a:gd name="csX26" fmla="*/ 1283494 w 1924050"/>
                <a:gd name="csY26" fmla="*/ 228600 h 247650"/>
                <a:gd name="csX27" fmla="*/ 1283494 w 1924050"/>
                <a:gd name="csY27" fmla="*/ 247650 h 247650"/>
                <a:gd name="csX28" fmla="*/ 1924050 w 1924050"/>
                <a:gd name="csY28" fmla="*/ 247650 h 247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924050" h="247650">
                  <a:moveTo>
                    <a:pt x="0" y="0"/>
                  </a:moveTo>
                  <a:lnTo>
                    <a:pt x="54769" y="0"/>
                  </a:lnTo>
                  <a:lnTo>
                    <a:pt x="54769" y="19050"/>
                  </a:lnTo>
                  <a:lnTo>
                    <a:pt x="95250" y="19050"/>
                  </a:lnTo>
                  <a:lnTo>
                    <a:pt x="95250" y="35719"/>
                  </a:lnTo>
                  <a:lnTo>
                    <a:pt x="123825" y="35719"/>
                  </a:lnTo>
                  <a:lnTo>
                    <a:pt x="123825" y="54769"/>
                  </a:lnTo>
                  <a:lnTo>
                    <a:pt x="157163" y="54769"/>
                  </a:lnTo>
                  <a:lnTo>
                    <a:pt x="157163" y="80963"/>
                  </a:lnTo>
                  <a:lnTo>
                    <a:pt x="230981" y="80963"/>
                  </a:lnTo>
                  <a:lnTo>
                    <a:pt x="230981" y="104775"/>
                  </a:lnTo>
                  <a:lnTo>
                    <a:pt x="261938" y="104775"/>
                  </a:lnTo>
                  <a:lnTo>
                    <a:pt x="261938" y="119063"/>
                  </a:lnTo>
                  <a:lnTo>
                    <a:pt x="300038" y="119063"/>
                  </a:lnTo>
                  <a:lnTo>
                    <a:pt x="321469" y="119063"/>
                  </a:lnTo>
                  <a:lnTo>
                    <a:pt x="321469" y="138113"/>
                  </a:lnTo>
                  <a:lnTo>
                    <a:pt x="407194" y="138113"/>
                  </a:lnTo>
                  <a:lnTo>
                    <a:pt x="407194" y="150019"/>
                  </a:lnTo>
                  <a:lnTo>
                    <a:pt x="464344" y="150019"/>
                  </a:lnTo>
                  <a:lnTo>
                    <a:pt x="464344" y="171450"/>
                  </a:lnTo>
                  <a:lnTo>
                    <a:pt x="502444" y="171450"/>
                  </a:lnTo>
                  <a:lnTo>
                    <a:pt x="502444" y="188119"/>
                  </a:lnTo>
                  <a:lnTo>
                    <a:pt x="721519" y="188119"/>
                  </a:lnTo>
                  <a:lnTo>
                    <a:pt x="721519" y="197644"/>
                  </a:lnTo>
                  <a:lnTo>
                    <a:pt x="1204913" y="197644"/>
                  </a:lnTo>
                  <a:lnTo>
                    <a:pt x="1204913" y="228600"/>
                  </a:lnTo>
                  <a:lnTo>
                    <a:pt x="1283494" y="228600"/>
                  </a:lnTo>
                  <a:lnTo>
                    <a:pt x="1283494" y="247650"/>
                  </a:lnTo>
                  <a:lnTo>
                    <a:pt x="1924050" y="24765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20" name="Freeform: Shape 5119">
            <a:extLst>
              <a:ext uri="{FF2B5EF4-FFF2-40B4-BE49-F238E27FC236}">
                <a16:creationId xmlns:a16="http://schemas.microsoft.com/office/drawing/2014/main" id="{08F33615-AEE4-32B4-3900-BB7069246267}"/>
              </a:ext>
            </a:extLst>
          </p:cNvPr>
          <p:cNvSpPr/>
          <p:nvPr/>
        </p:nvSpPr>
        <p:spPr>
          <a:xfrm>
            <a:off x="1001168" y="3053562"/>
            <a:ext cx="3083597" cy="1194727"/>
          </a:xfrm>
          <a:custGeom>
            <a:avLst/>
            <a:gdLst>
              <a:gd name="csX0" fmla="*/ 0 w 3083597"/>
              <a:gd name="csY0" fmla="*/ 0 h 1194727"/>
              <a:gd name="csX1" fmla="*/ 0 w 3083597"/>
              <a:gd name="csY1" fmla="*/ 90105 h 1194727"/>
              <a:gd name="csX2" fmla="*/ 23360 w 3083597"/>
              <a:gd name="csY2" fmla="*/ 90105 h 1194727"/>
              <a:gd name="csX3" fmla="*/ 23360 w 3083597"/>
              <a:gd name="csY3" fmla="*/ 216920 h 1194727"/>
              <a:gd name="csX4" fmla="*/ 43384 w 3083597"/>
              <a:gd name="csY4" fmla="*/ 216920 h 1194727"/>
              <a:gd name="csX5" fmla="*/ 43384 w 3083597"/>
              <a:gd name="csY5" fmla="*/ 383781 h 1194727"/>
              <a:gd name="csX6" fmla="*/ 56733 w 3083597"/>
              <a:gd name="csY6" fmla="*/ 383781 h 1194727"/>
              <a:gd name="csX7" fmla="*/ 56733 w 3083597"/>
              <a:gd name="csY7" fmla="*/ 500584 h 1194727"/>
              <a:gd name="csX8" fmla="*/ 83431 w 3083597"/>
              <a:gd name="csY8" fmla="*/ 500584 h 1194727"/>
              <a:gd name="csX9" fmla="*/ 83431 w 3083597"/>
              <a:gd name="csY9" fmla="*/ 543968 h 1194727"/>
              <a:gd name="csX10" fmla="*/ 113466 w 3083597"/>
              <a:gd name="csY10" fmla="*/ 543968 h 1194727"/>
              <a:gd name="csX11" fmla="*/ 113466 w 3083597"/>
              <a:gd name="csY11" fmla="*/ 627399 h 1194727"/>
              <a:gd name="csX12" fmla="*/ 143501 w 3083597"/>
              <a:gd name="csY12" fmla="*/ 627399 h 1194727"/>
              <a:gd name="csX13" fmla="*/ 143501 w 3083597"/>
              <a:gd name="csY13" fmla="*/ 684131 h 1194727"/>
              <a:gd name="csX14" fmla="*/ 163524 w 3083597"/>
              <a:gd name="csY14" fmla="*/ 684131 h 1194727"/>
              <a:gd name="csX15" fmla="*/ 163524 w 3083597"/>
              <a:gd name="csY15" fmla="*/ 730853 h 1194727"/>
              <a:gd name="csX16" fmla="*/ 193559 w 3083597"/>
              <a:gd name="csY16" fmla="*/ 730853 h 1194727"/>
              <a:gd name="csX17" fmla="*/ 193559 w 3083597"/>
              <a:gd name="csY17" fmla="*/ 814283 h 1194727"/>
              <a:gd name="csX18" fmla="*/ 216920 w 3083597"/>
              <a:gd name="csY18" fmla="*/ 837644 h 1194727"/>
              <a:gd name="csX19" fmla="*/ 236943 w 3083597"/>
              <a:gd name="csY19" fmla="*/ 857667 h 1194727"/>
              <a:gd name="csX20" fmla="*/ 297013 w 3083597"/>
              <a:gd name="csY20" fmla="*/ 857667 h 1194727"/>
              <a:gd name="csX21" fmla="*/ 297013 w 3083597"/>
              <a:gd name="csY21" fmla="*/ 924412 h 1194727"/>
              <a:gd name="csX22" fmla="*/ 357083 w 3083597"/>
              <a:gd name="csY22" fmla="*/ 924412 h 1194727"/>
              <a:gd name="csX23" fmla="*/ 357083 w 3083597"/>
              <a:gd name="csY23" fmla="*/ 961121 h 1194727"/>
              <a:gd name="csX24" fmla="*/ 467212 w 3083597"/>
              <a:gd name="csY24" fmla="*/ 961121 h 1194727"/>
              <a:gd name="csX25" fmla="*/ 467212 w 3083597"/>
              <a:gd name="csY25" fmla="*/ 971133 h 1194727"/>
              <a:gd name="csX26" fmla="*/ 467212 w 3083597"/>
              <a:gd name="csY26" fmla="*/ 971133 h 1194727"/>
              <a:gd name="csX27" fmla="*/ 467212 w 3083597"/>
              <a:gd name="csY27" fmla="*/ 1014517 h 1194727"/>
              <a:gd name="csX28" fmla="*/ 523944 w 3083597"/>
              <a:gd name="csY28" fmla="*/ 1014517 h 1194727"/>
              <a:gd name="csX29" fmla="*/ 523944 w 3083597"/>
              <a:gd name="csY29" fmla="*/ 1044552 h 1194727"/>
              <a:gd name="csX30" fmla="*/ 657433 w 3083597"/>
              <a:gd name="csY30" fmla="*/ 1044552 h 1194727"/>
              <a:gd name="csX31" fmla="*/ 657433 w 3083597"/>
              <a:gd name="csY31" fmla="*/ 1067912 h 1194727"/>
              <a:gd name="csX32" fmla="*/ 757550 w 3083597"/>
              <a:gd name="csY32" fmla="*/ 1067912 h 1194727"/>
              <a:gd name="csX33" fmla="*/ 757550 w 3083597"/>
              <a:gd name="csY33" fmla="*/ 1091273 h 1194727"/>
              <a:gd name="csX34" fmla="*/ 824295 w 3083597"/>
              <a:gd name="csY34" fmla="*/ 1091273 h 1194727"/>
              <a:gd name="csX35" fmla="*/ 824295 w 3083597"/>
              <a:gd name="csY35" fmla="*/ 1111296 h 1194727"/>
              <a:gd name="csX36" fmla="*/ 921074 w 3083597"/>
              <a:gd name="csY36" fmla="*/ 1111296 h 1194727"/>
              <a:gd name="csX37" fmla="*/ 1027866 w 3083597"/>
              <a:gd name="csY37" fmla="*/ 1111296 h 1194727"/>
              <a:gd name="csX38" fmla="*/ 1027866 w 3083597"/>
              <a:gd name="csY38" fmla="*/ 1127983 h 1194727"/>
              <a:gd name="csX39" fmla="*/ 1251460 w 3083597"/>
              <a:gd name="csY39" fmla="*/ 1127983 h 1194727"/>
              <a:gd name="csX40" fmla="*/ 1251460 w 3083597"/>
              <a:gd name="csY40" fmla="*/ 1144669 h 1194727"/>
              <a:gd name="csX41" fmla="*/ 1455031 w 3083597"/>
              <a:gd name="csY41" fmla="*/ 1144669 h 1194727"/>
              <a:gd name="csX42" fmla="*/ 1455031 w 3083597"/>
              <a:gd name="csY42" fmla="*/ 1151343 h 1194727"/>
              <a:gd name="csX43" fmla="*/ 1531787 w 3083597"/>
              <a:gd name="csY43" fmla="*/ 1151343 h 1194727"/>
              <a:gd name="csX44" fmla="*/ 1531787 w 3083597"/>
              <a:gd name="csY44" fmla="*/ 1164692 h 1194727"/>
              <a:gd name="csX45" fmla="*/ 1765393 w 3083597"/>
              <a:gd name="csY45" fmla="*/ 1164692 h 1194727"/>
              <a:gd name="csX46" fmla="*/ 1765393 w 3083597"/>
              <a:gd name="csY46" fmla="*/ 1178041 h 1194727"/>
              <a:gd name="csX47" fmla="*/ 1932254 w 3083597"/>
              <a:gd name="csY47" fmla="*/ 1178041 h 1194727"/>
              <a:gd name="csX48" fmla="*/ 1935591 w 3083597"/>
              <a:gd name="csY48" fmla="*/ 1181378 h 1194727"/>
              <a:gd name="csX49" fmla="*/ 2092441 w 3083597"/>
              <a:gd name="csY49" fmla="*/ 1181378 h 1194727"/>
              <a:gd name="csX50" fmla="*/ 2092441 w 3083597"/>
              <a:gd name="csY50" fmla="*/ 1194727 h 1194727"/>
              <a:gd name="csX51" fmla="*/ 3083597 w 3083597"/>
              <a:gd name="csY51" fmla="*/ 1194727 h 1194727"/>
              <a:gd name="csX0" fmla="*/ 0 w 3083597"/>
              <a:gd name="csY0" fmla="*/ 0 h 1194727"/>
              <a:gd name="csX1" fmla="*/ 0 w 3083597"/>
              <a:gd name="csY1" fmla="*/ 90105 h 1194727"/>
              <a:gd name="csX2" fmla="*/ 23360 w 3083597"/>
              <a:gd name="csY2" fmla="*/ 90105 h 1194727"/>
              <a:gd name="csX3" fmla="*/ 23360 w 3083597"/>
              <a:gd name="csY3" fmla="*/ 216920 h 1194727"/>
              <a:gd name="csX4" fmla="*/ 43384 w 3083597"/>
              <a:gd name="csY4" fmla="*/ 216920 h 1194727"/>
              <a:gd name="csX5" fmla="*/ 43384 w 3083597"/>
              <a:gd name="csY5" fmla="*/ 383781 h 1194727"/>
              <a:gd name="csX6" fmla="*/ 56733 w 3083597"/>
              <a:gd name="csY6" fmla="*/ 383781 h 1194727"/>
              <a:gd name="csX7" fmla="*/ 56733 w 3083597"/>
              <a:gd name="csY7" fmla="*/ 500584 h 1194727"/>
              <a:gd name="csX8" fmla="*/ 83431 w 3083597"/>
              <a:gd name="csY8" fmla="*/ 500584 h 1194727"/>
              <a:gd name="csX9" fmla="*/ 83431 w 3083597"/>
              <a:gd name="csY9" fmla="*/ 543968 h 1194727"/>
              <a:gd name="csX10" fmla="*/ 113466 w 3083597"/>
              <a:gd name="csY10" fmla="*/ 543968 h 1194727"/>
              <a:gd name="csX11" fmla="*/ 113466 w 3083597"/>
              <a:gd name="csY11" fmla="*/ 627399 h 1194727"/>
              <a:gd name="csX12" fmla="*/ 143501 w 3083597"/>
              <a:gd name="csY12" fmla="*/ 627399 h 1194727"/>
              <a:gd name="csX13" fmla="*/ 143501 w 3083597"/>
              <a:gd name="csY13" fmla="*/ 684131 h 1194727"/>
              <a:gd name="csX14" fmla="*/ 163524 w 3083597"/>
              <a:gd name="csY14" fmla="*/ 684131 h 1194727"/>
              <a:gd name="csX15" fmla="*/ 163524 w 3083597"/>
              <a:gd name="csY15" fmla="*/ 730853 h 1194727"/>
              <a:gd name="csX16" fmla="*/ 193559 w 3083597"/>
              <a:gd name="csY16" fmla="*/ 730853 h 1194727"/>
              <a:gd name="csX17" fmla="*/ 193559 w 3083597"/>
              <a:gd name="csY17" fmla="*/ 814283 h 1194727"/>
              <a:gd name="csX18" fmla="*/ 240281 w 3083597"/>
              <a:gd name="csY18" fmla="*/ 820958 h 1194727"/>
              <a:gd name="csX19" fmla="*/ 236943 w 3083597"/>
              <a:gd name="csY19" fmla="*/ 857667 h 1194727"/>
              <a:gd name="csX20" fmla="*/ 297013 w 3083597"/>
              <a:gd name="csY20" fmla="*/ 857667 h 1194727"/>
              <a:gd name="csX21" fmla="*/ 297013 w 3083597"/>
              <a:gd name="csY21" fmla="*/ 924412 h 1194727"/>
              <a:gd name="csX22" fmla="*/ 357083 w 3083597"/>
              <a:gd name="csY22" fmla="*/ 924412 h 1194727"/>
              <a:gd name="csX23" fmla="*/ 357083 w 3083597"/>
              <a:gd name="csY23" fmla="*/ 961121 h 1194727"/>
              <a:gd name="csX24" fmla="*/ 467212 w 3083597"/>
              <a:gd name="csY24" fmla="*/ 961121 h 1194727"/>
              <a:gd name="csX25" fmla="*/ 467212 w 3083597"/>
              <a:gd name="csY25" fmla="*/ 971133 h 1194727"/>
              <a:gd name="csX26" fmla="*/ 467212 w 3083597"/>
              <a:gd name="csY26" fmla="*/ 971133 h 1194727"/>
              <a:gd name="csX27" fmla="*/ 467212 w 3083597"/>
              <a:gd name="csY27" fmla="*/ 1014517 h 1194727"/>
              <a:gd name="csX28" fmla="*/ 523944 w 3083597"/>
              <a:gd name="csY28" fmla="*/ 1014517 h 1194727"/>
              <a:gd name="csX29" fmla="*/ 523944 w 3083597"/>
              <a:gd name="csY29" fmla="*/ 1044552 h 1194727"/>
              <a:gd name="csX30" fmla="*/ 657433 w 3083597"/>
              <a:gd name="csY30" fmla="*/ 1044552 h 1194727"/>
              <a:gd name="csX31" fmla="*/ 657433 w 3083597"/>
              <a:gd name="csY31" fmla="*/ 1067912 h 1194727"/>
              <a:gd name="csX32" fmla="*/ 757550 w 3083597"/>
              <a:gd name="csY32" fmla="*/ 1067912 h 1194727"/>
              <a:gd name="csX33" fmla="*/ 757550 w 3083597"/>
              <a:gd name="csY33" fmla="*/ 1091273 h 1194727"/>
              <a:gd name="csX34" fmla="*/ 824295 w 3083597"/>
              <a:gd name="csY34" fmla="*/ 1091273 h 1194727"/>
              <a:gd name="csX35" fmla="*/ 824295 w 3083597"/>
              <a:gd name="csY35" fmla="*/ 1111296 h 1194727"/>
              <a:gd name="csX36" fmla="*/ 921074 w 3083597"/>
              <a:gd name="csY36" fmla="*/ 1111296 h 1194727"/>
              <a:gd name="csX37" fmla="*/ 1027866 w 3083597"/>
              <a:gd name="csY37" fmla="*/ 1111296 h 1194727"/>
              <a:gd name="csX38" fmla="*/ 1027866 w 3083597"/>
              <a:gd name="csY38" fmla="*/ 1127983 h 1194727"/>
              <a:gd name="csX39" fmla="*/ 1251460 w 3083597"/>
              <a:gd name="csY39" fmla="*/ 1127983 h 1194727"/>
              <a:gd name="csX40" fmla="*/ 1251460 w 3083597"/>
              <a:gd name="csY40" fmla="*/ 1144669 h 1194727"/>
              <a:gd name="csX41" fmla="*/ 1455031 w 3083597"/>
              <a:gd name="csY41" fmla="*/ 1144669 h 1194727"/>
              <a:gd name="csX42" fmla="*/ 1455031 w 3083597"/>
              <a:gd name="csY42" fmla="*/ 1151343 h 1194727"/>
              <a:gd name="csX43" fmla="*/ 1531787 w 3083597"/>
              <a:gd name="csY43" fmla="*/ 1151343 h 1194727"/>
              <a:gd name="csX44" fmla="*/ 1531787 w 3083597"/>
              <a:gd name="csY44" fmla="*/ 1164692 h 1194727"/>
              <a:gd name="csX45" fmla="*/ 1765393 w 3083597"/>
              <a:gd name="csY45" fmla="*/ 1164692 h 1194727"/>
              <a:gd name="csX46" fmla="*/ 1765393 w 3083597"/>
              <a:gd name="csY46" fmla="*/ 1178041 h 1194727"/>
              <a:gd name="csX47" fmla="*/ 1932254 w 3083597"/>
              <a:gd name="csY47" fmla="*/ 1178041 h 1194727"/>
              <a:gd name="csX48" fmla="*/ 1935591 w 3083597"/>
              <a:gd name="csY48" fmla="*/ 1181378 h 1194727"/>
              <a:gd name="csX49" fmla="*/ 2092441 w 3083597"/>
              <a:gd name="csY49" fmla="*/ 1181378 h 1194727"/>
              <a:gd name="csX50" fmla="*/ 2092441 w 3083597"/>
              <a:gd name="csY50" fmla="*/ 1194727 h 1194727"/>
              <a:gd name="csX51" fmla="*/ 3083597 w 3083597"/>
              <a:gd name="csY51" fmla="*/ 1194727 h 11947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3083597" h="1194727">
                <a:moveTo>
                  <a:pt x="0" y="0"/>
                </a:moveTo>
                <a:lnTo>
                  <a:pt x="0" y="90105"/>
                </a:lnTo>
                <a:lnTo>
                  <a:pt x="23360" y="90105"/>
                </a:lnTo>
                <a:lnTo>
                  <a:pt x="23360" y="216920"/>
                </a:lnTo>
                <a:lnTo>
                  <a:pt x="43384" y="216920"/>
                </a:lnTo>
                <a:lnTo>
                  <a:pt x="43384" y="383781"/>
                </a:lnTo>
                <a:lnTo>
                  <a:pt x="56733" y="383781"/>
                </a:lnTo>
                <a:lnTo>
                  <a:pt x="56733" y="500584"/>
                </a:lnTo>
                <a:lnTo>
                  <a:pt x="83431" y="500584"/>
                </a:lnTo>
                <a:lnTo>
                  <a:pt x="83431" y="543968"/>
                </a:lnTo>
                <a:lnTo>
                  <a:pt x="113466" y="543968"/>
                </a:lnTo>
                <a:lnTo>
                  <a:pt x="113466" y="627399"/>
                </a:lnTo>
                <a:lnTo>
                  <a:pt x="143501" y="627399"/>
                </a:lnTo>
                <a:lnTo>
                  <a:pt x="143501" y="684131"/>
                </a:lnTo>
                <a:lnTo>
                  <a:pt x="163524" y="684131"/>
                </a:lnTo>
                <a:lnTo>
                  <a:pt x="163524" y="730853"/>
                </a:lnTo>
                <a:lnTo>
                  <a:pt x="193559" y="730853"/>
                </a:lnTo>
                <a:lnTo>
                  <a:pt x="193559" y="814283"/>
                </a:lnTo>
                <a:lnTo>
                  <a:pt x="240281" y="820958"/>
                </a:lnTo>
                <a:lnTo>
                  <a:pt x="236943" y="857667"/>
                </a:lnTo>
                <a:lnTo>
                  <a:pt x="297013" y="857667"/>
                </a:lnTo>
                <a:lnTo>
                  <a:pt x="297013" y="924412"/>
                </a:lnTo>
                <a:lnTo>
                  <a:pt x="357083" y="924412"/>
                </a:lnTo>
                <a:lnTo>
                  <a:pt x="357083" y="961121"/>
                </a:lnTo>
                <a:lnTo>
                  <a:pt x="467212" y="961121"/>
                </a:lnTo>
                <a:lnTo>
                  <a:pt x="467212" y="971133"/>
                </a:lnTo>
                <a:lnTo>
                  <a:pt x="467212" y="971133"/>
                </a:lnTo>
                <a:lnTo>
                  <a:pt x="467212" y="1014517"/>
                </a:lnTo>
                <a:lnTo>
                  <a:pt x="523944" y="1014517"/>
                </a:lnTo>
                <a:lnTo>
                  <a:pt x="523944" y="1044552"/>
                </a:lnTo>
                <a:lnTo>
                  <a:pt x="657433" y="1044552"/>
                </a:lnTo>
                <a:lnTo>
                  <a:pt x="657433" y="1067912"/>
                </a:lnTo>
                <a:lnTo>
                  <a:pt x="757550" y="1067912"/>
                </a:lnTo>
                <a:lnTo>
                  <a:pt x="757550" y="1091273"/>
                </a:lnTo>
                <a:lnTo>
                  <a:pt x="824295" y="1091273"/>
                </a:lnTo>
                <a:lnTo>
                  <a:pt x="824295" y="1111296"/>
                </a:lnTo>
                <a:lnTo>
                  <a:pt x="921074" y="1111296"/>
                </a:lnTo>
                <a:lnTo>
                  <a:pt x="1027866" y="1111296"/>
                </a:lnTo>
                <a:lnTo>
                  <a:pt x="1027866" y="1127983"/>
                </a:lnTo>
                <a:lnTo>
                  <a:pt x="1251460" y="1127983"/>
                </a:lnTo>
                <a:lnTo>
                  <a:pt x="1251460" y="1144669"/>
                </a:lnTo>
                <a:lnTo>
                  <a:pt x="1455031" y="1144669"/>
                </a:lnTo>
                <a:lnTo>
                  <a:pt x="1455031" y="1151343"/>
                </a:lnTo>
                <a:lnTo>
                  <a:pt x="1531787" y="1151343"/>
                </a:lnTo>
                <a:lnTo>
                  <a:pt x="1531787" y="1164692"/>
                </a:lnTo>
                <a:lnTo>
                  <a:pt x="1765393" y="1164692"/>
                </a:lnTo>
                <a:lnTo>
                  <a:pt x="1765393" y="1178041"/>
                </a:lnTo>
                <a:lnTo>
                  <a:pt x="1932254" y="1178041"/>
                </a:lnTo>
                <a:lnTo>
                  <a:pt x="1935591" y="1181378"/>
                </a:lnTo>
                <a:lnTo>
                  <a:pt x="2092441" y="1181378"/>
                </a:lnTo>
                <a:lnTo>
                  <a:pt x="2092441" y="1194727"/>
                </a:lnTo>
                <a:lnTo>
                  <a:pt x="3083597" y="1194727"/>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Rectangle 2">
            <a:extLst>
              <a:ext uri="{FF2B5EF4-FFF2-40B4-BE49-F238E27FC236}">
                <a16:creationId xmlns:a16="http://schemas.microsoft.com/office/drawing/2014/main" id="{4B8D9DA7-9275-458B-D7A8-198E1AD9CE08}"/>
              </a:ext>
            </a:extLst>
          </p:cNvPr>
          <p:cNvSpPr>
            <a:spLocks noGrp="1" noChangeArrowheads="1"/>
          </p:cNvSpPr>
          <p:nvPr>
            <p:ph type="title"/>
          </p:nvPr>
        </p:nvSpPr>
        <p:spPr>
          <a:xfrm>
            <a:off x="231078" y="531006"/>
            <a:ext cx="11740260" cy="502445"/>
          </a:xfrm>
        </p:spPr>
        <p:txBody>
          <a:bodyPr/>
          <a:lstStyle/>
          <a:p>
            <a:r>
              <a:rPr lang="en-US" dirty="0"/>
              <a:t>Second-Line Therapy: The Historic SOC Underperforms in the Modern Era</a:t>
            </a:r>
            <a:endParaRPr lang="en-US" altLang="en-US" dirty="0"/>
          </a:p>
        </p:txBody>
      </p:sp>
      <p:sp>
        <p:nvSpPr>
          <p:cNvPr id="11" name="Content Placeholder 10">
            <a:extLst>
              <a:ext uri="{FF2B5EF4-FFF2-40B4-BE49-F238E27FC236}">
                <a16:creationId xmlns:a16="http://schemas.microsoft.com/office/drawing/2014/main" id="{5844EF8A-51DE-0845-4CC0-67044590ABE6}"/>
              </a:ext>
            </a:extLst>
          </p:cNvPr>
          <p:cNvSpPr>
            <a:spLocks noGrp="1"/>
          </p:cNvSpPr>
          <p:nvPr>
            <p:ph sz="quarter" idx="10"/>
          </p:nvPr>
        </p:nvSpPr>
        <p:spPr>
          <a:xfrm>
            <a:off x="1712199" y="6302375"/>
            <a:ext cx="7812290" cy="327025"/>
          </a:xfrm>
        </p:spPr>
        <p:txBody>
          <a:bodyPr/>
          <a:lstStyle/>
          <a:p>
            <a:r>
              <a:rPr lang="en-US" dirty="0"/>
              <a:t>Crump. JCO. 2014;32:3490. Van Imhoff. JCO. 2017;35:544. </a:t>
            </a:r>
            <a:r>
              <a:rPr lang="en-US" dirty="0" err="1"/>
              <a:t>GIsselbrecht</a:t>
            </a:r>
            <a:r>
              <a:rPr lang="en-US" dirty="0"/>
              <a:t>. JCO. 2010;28:4184.</a:t>
            </a:r>
          </a:p>
        </p:txBody>
      </p:sp>
      <p:sp>
        <p:nvSpPr>
          <p:cNvPr id="9" name="Rectangle 10">
            <a:extLst>
              <a:ext uri="{FF2B5EF4-FFF2-40B4-BE49-F238E27FC236}">
                <a16:creationId xmlns:a16="http://schemas.microsoft.com/office/drawing/2014/main" id="{D32214E7-B02F-DF70-9172-96A820D6D9CA}"/>
              </a:ext>
            </a:extLst>
          </p:cNvPr>
          <p:cNvSpPr>
            <a:spLocks noChangeArrowheads="1"/>
          </p:cNvSpPr>
          <p:nvPr/>
        </p:nvSpPr>
        <p:spPr bwMode="auto">
          <a:xfrm>
            <a:off x="9822800" y="2853410"/>
            <a:ext cx="2171485" cy="556218"/>
          </a:xfrm>
          <a:prstGeom prst="rect">
            <a:avLst/>
          </a:prstGeom>
          <a:solidFill>
            <a:srgbClr val="FFFFFF"/>
          </a:solidFill>
          <a:ln w="9525">
            <a:solidFill>
              <a:srgbClr val="FFFFFF"/>
            </a:solidFill>
            <a:round/>
            <a:headEnd/>
            <a:tailEnd/>
          </a:ln>
        </p:spPr>
        <p:txBody>
          <a:bodyPr/>
          <a:lstStyle/>
          <a:p>
            <a:pPr defTabSz="1219170"/>
            <a:endParaRPr lang="en-US" sz="2400">
              <a:highlight>
                <a:srgbClr val="FFFF00"/>
              </a:highlight>
            </a:endParaRPr>
          </a:p>
        </p:txBody>
      </p:sp>
      <p:sp>
        <p:nvSpPr>
          <p:cNvPr id="12" name="TextBox 11">
            <a:extLst>
              <a:ext uri="{FF2B5EF4-FFF2-40B4-BE49-F238E27FC236}">
                <a16:creationId xmlns:a16="http://schemas.microsoft.com/office/drawing/2014/main" id="{2F9423CA-C312-3439-C45C-FC286D88828C}"/>
              </a:ext>
            </a:extLst>
          </p:cNvPr>
          <p:cNvSpPr txBox="1"/>
          <p:nvPr/>
        </p:nvSpPr>
        <p:spPr bwMode="auto">
          <a:xfrm>
            <a:off x="407491" y="1883603"/>
            <a:ext cx="43443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50000"/>
              </a:spcBef>
              <a:spcAft>
                <a:spcPct val="0"/>
              </a:spcAft>
            </a:pPr>
            <a:r>
              <a:rPr lang="en-US" sz="1600" b="1" dirty="0">
                <a:latin typeface="Poppins" pitchFamily="2" charset="77"/>
                <a:ea typeface="Calibri"/>
                <a:cs typeface="Poppins" pitchFamily="2" charset="77"/>
              </a:rPr>
              <a:t>CTG LY.12:</a:t>
            </a:r>
            <a:r>
              <a:rPr lang="en-US" sz="1600" dirty="0">
                <a:latin typeface="Poppins" pitchFamily="2" charset="77"/>
                <a:ea typeface="Calibri"/>
                <a:cs typeface="Poppins" pitchFamily="2" charset="77"/>
              </a:rPr>
              <a:t> GDP vs DHAP b</a:t>
            </a:r>
            <a:r>
              <a:rPr lang="en-US" sz="1600" dirty="0">
                <a:latin typeface="Poppins" pitchFamily="2" charset="77"/>
                <a:cs typeface="Poppins" pitchFamily="2" charset="77"/>
              </a:rPr>
              <a:t>efore ASCT for R/R aggressive lymphomas</a:t>
            </a:r>
          </a:p>
        </p:txBody>
      </p:sp>
      <p:sp>
        <p:nvSpPr>
          <p:cNvPr id="13" name="TextBox 12">
            <a:extLst>
              <a:ext uri="{FF2B5EF4-FFF2-40B4-BE49-F238E27FC236}">
                <a16:creationId xmlns:a16="http://schemas.microsoft.com/office/drawing/2014/main" id="{F6DB60A2-1518-6138-3FD5-3ECCC70A94DD}"/>
              </a:ext>
            </a:extLst>
          </p:cNvPr>
          <p:cNvSpPr txBox="1"/>
          <p:nvPr/>
        </p:nvSpPr>
        <p:spPr bwMode="auto">
          <a:xfrm>
            <a:off x="4885071" y="1883603"/>
            <a:ext cx="32050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50000"/>
              </a:spcBef>
              <a:spcAft>
                <a:spcPct val="0"/>
              </a:spcAft>
            </a:pPr>
            <a:r>
              <a:rPr lang="en-US" sz="1600" b="1" dirty="0">
                <a:latin typeface="Poppins" pitchFamily="2" charset="77"/>
                <a:ea typeface="Calibri"/>
                <a:cs typeface="Poppins" pitchFamily="2" charset="77"/>
              </a:rPr>
              <a:t>ORCHARRD: </a:t>
            </a:r>
            <a:r>
              <a:rPr lang="en-US" sz="1600" dirty="0">
                <a:latin typeface="Poppins" pitchFamily="2" charset="77"/>
                <a:ea typeface="Calibri"/>
                <a:cs typeface="Poppins" pitchFamily="2" charset="77"/>
              </a:rPr>
              <a:t>ofatumumab vs rituximab salvage CIT for R/R DLBCL</a:t>
            </a:r>
          </a:p>
        </p:txBody>
      </p:sp>
      <p:sp>
        <p:nvSpPr>
          <p:cNvPr id="14" name="TextBox 13">
            <a:extLst>
              <a:ext uri="{FF2B5EF4-FFF2-40B4-BE49-F238E27FC236}">
                <a16:creationId xmlns:a16="http://schemas.microsoft.com/office/drawing/2014/main" id="{B4329BAC-1CDC-0611-E520-4B129D719937}"/>
              </a:ext>
            </a:extLst>
          </p:cNvPr>
          <p:cNvSpPr txBox="1"/>
          <p:nvPr/>
        </p:nvSpPr>
        <p:spPr bwMode="auto">
          <a:xfrm>
            <a:off x="8413517" y="1883603"/>
            <a:ext cx="35578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50000"/>
              </a:spcBef>
              <a:spcAft>
                <a:spcPct val="0"/>
              </a:spcAft>
            </a:pPr>
            <a:r>
              <a:rPr lang="en-US" sz="1600" b="1" dirty="0">
                <a:latin typeface="Poppins" pitchFamily="2" charset="77"/>
                <a:ea typeface="Calibri"/>
                <a:cs typeface="Poppins" pitchFamily="2" charset="77"/>
              </a:rPr>
              <a:t>CORAL: </a:t>
            </a:r>
            <a:r>
              <a:rPr lang="en-US" sz="1600" dirty="0">
                <a:latin typeface="Poppins" pitchFamily="2" charset="77"/>
                <a:cs typeface="Poppins" pitchFamily="2" charset="77"/>
              </a:rPr>
              <a:t>salvage regimens with ASCT for relapsed LBCL in the rituximab era</a:t>
            </a:r>
          </a:p>
        </p:txBody>
      </p:sp>
      <p:grpSp>
        <p:nvGrpSpPr>
          <p:cNvPr id="57" name="Group 56">
            <a:extLst>
              <a:ext uri="{FF2B5EF4-FFF2-40B4-BE49-F238E27FC236}">
                <a16:creationId xmlns:a16="http://schemas.microsoft.com/office/drawing/2014/main" id="{54DEA98E-432B-2459-0931-DCC928117C71}"/>
              </a:ext>
            </a:extLst>
          </p:cNvPr>
          <p:cNvGrpSpPr/>
          <p:nvPr/>
        </p:nvGrpSpPr>
        <p:grpSpPr>
          <a:xfrm>
            <a:off x="658824" y="2976813"/>
            <a:ext cx="242054" cy="1712085"/>
            <a:chOff x="658824" y="2729520"/>
            <a:chExt cx="242054" cy="1981843"/>
          </a:xfrm>
        </p:grpSpPr>
        <p:sp>
          <p:nvSpPr>
            <p:cNvPr id="34" name="TextBox 33">
              <a:extLst>
                <a:ext uri="{FF2B5EF4-FFF2-40B4-BE49-F238E27FC236}">
                  <a16:creationId xmlns:a16="http://schemas.microsoft.com/office/drawing/2014/main" id="{97BBBF1A-5C00-603F-3C4F-4879DD5DD8EA}"/>
                </a:ext>
              </a:extLst>
            </p:cNvPr>
            <p:cNvSpPr txBox="1"/>
            <p:nvPr/>
          </p:nvSpPr>
          <p:spPr>
            <a:xfrm>
              <a:off x="658824" y="2729520"/>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35" name="TextBox 34">
              <a:extLst>
                <a:ext uri="{FF2B5EF4-FFF2-40B4-BE49-F238E27FC236}">
                  <a16:creationId xmlns:a16="http://schemas.microsoft.com/office/drawing/2014/main" id="{79AFAFF8-F06F-A4A7-665D-C39AC320534A}"/>
                </a:ext>
              </a:extLst>
            </p:cNvPr>
            <p:cNvSpPr txBox="1"/>
            <p:nvPr/>
          </p:nvSpPr>
          <p:spPr>
            <a:xfrm>
              <a:off x="702903" y="3091362"/>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36" name="TextBox 35">
              <a:extLst>
                <a:ext uri="{FF2B5EF4-FFF2-40B4-BE49-F238E27FC236}">
                  <a16:creationId xmlns:a16="http://schemas.microsoft.com/office/drawing/2014/main" id="{0EE957A1-4AAE-A980-F042-A98DCF7639AB}"/>
                </a:ext>
              </a:extLst>
            </p:cNvPr>
            <p:cNvSpPr txBox="1"/>
            <p:nvPr/>
          </p:nvSpPr>
          <p:spPr>
            <a:xfrm>
              <a:off x="706914" y="3453204"/>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37" name="TextBox 36">
              <a:extLst>
                <a:ext uri="{FF2B5EF4-FFF2-40B4-BE49-F238E27FC236}">
                  <a16:creationId xmlns:a16="http://schemas.microsoft.com/office/drawing/2014/main" id="{68B81E0A-42FE-302F-6A7E-3F13B71E3C23}"/>
                </a:ext>
              </a:extLst>
            </p:cNvPr>
            <p:cNvSpPr txBox="1"/>
            <p:nvPr/>
          </p:nvSpPr>
          <p:spPr>
            <a:xfrm>
              <a:off x="704507" y="3815046"/>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38" name="TextBox 37">
              <a:extLst>
                <a:ext uri="{FF2B5EF4-FFF2-40B4-BE49-F238E27FC236}">
                  <a16:creationId xmlns:a16="http://schemas.microsoft.com/office/drawing/2014/main" id="{49AECEF0-9706-96A1-D5AB-3CDCE1B16BE7}"/>
                </a:ext>
              </a:extLst>
            </p:cNvPr>
            <p:cNvSpPr txBox="1"/>
            <p:nvPr/>
          </p:nvSpPr>
          <p:spPr>
            <a:xfrm>
              <a:off x="716532" y="4164855"/>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39" name="TextBox 38">
              <a:extLst>
                <a:ext uri="{FF2B5EF4-FFF2-40B4-BE49-F238E27FC236}">
                  <a16:creationId xmlns:a16="http://schemas.microsoft.com/office/drawing/2014/main" id="{81B2303C-3157-7F0D-8BCE-BD19B6163D84}"/>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grpSp>
        <p:nvGrpSpPr>
          <p:cNvPr id="40" name="Group 39">
            <a:extLst>
              <a:ext uri="{FF2B5EF4-FFF2-40B4-BE49-F238E27FC236}">
                <a16:creationId xmlns:a16="http://schemas.microsoft.com/office/drawing/2014/main" id="{AFFA05CC-E489-A460-809C-67821DFAE113}"/>
              </a:ext>
            </a:extLst>
          </p:cNvPr>
          <p:cNvGrpSpPr/>
          <p:nvPr/>
        </p:nvGrpSpPr>
        <p:grpSpPr>
          <a:xfrm>
            <a:off x="923912" y="4672821"/>
            <a:ext cx="3501446" cy="204741"/>
            <a:chOff x="820302" y="3301676"/>
            <a:chExt cx="3281806" cy="204741"/>
          </a:xfrm>
        </p:grpSpPr>
        <p:sp>
          <p:nvSpPr>
            <p:cNvPr id="41" name="TextBox 40">
              <a:extLst>
                <a:ext uri="{FF2B5EF4-FFF2-40B4-BE49-F238E27FC236}">
                  <a16:creationId xmlns:a16="http://schemas.microsoft.com/office/drawing/2014/main" id="{3F4B9DD2-1AE7-2609-1904-598739E506A5}"/>
                </a:ext>
              </a:extLst>
            </p:cNvPr>
            <p:cNvSpPr txBox="1"/>
            <p:nvPr/>
          </p:nvSpPr>
          <p:spPr>
            <a:xfrm>
              <a:off x="820302" y="3321751"/>
              <a:ext cx="9618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sp>
          <p:nvSpPr>
            <p:cNvPr id="42" name="TextBox 41">
              <a:extLst>
                <a:ext uri="{FF2B5EF4-FFF2-40B4-BE49-F238E27FC236}">
                  <a16:creationId xmlns:a16="http://schemas.microsoft.com/office/drawing/2014/main" id="{41928D14-DBA1-B663-C8D0-D66AD5EAE681}"/>
                </a:ext>
              </a:extLst>
            </p:cNvPr>
            <p:cNvSpPr txBox="1"/>
            <p:nvPr/>
          </p:nvSpPr>
          <p:spPr>
            <a:xfrm>
              <a:off x="1192807" y="3321751"/>
              <a:ext cx="129212"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12</a:t>
              </a:r>
            </a:p>
          </p:txBody>
        </p:sp>
        <p:sp>
          <p:nvSpPr>
            <p:cNvPr id="43" name="TextBox 42">
              <a:extLst>
                <a:ext uri="{FF2B5EF4-FFF2-40B4-BE49-F238E27FC236}">
                  <a16:creationId xmlns:a16="http://schemas.microsoft.com/office/drawing/2014/main" id="{3CF51EF4-E8E4-B916-F4B6-15D13ABA02B3}"/>
                </a:ext>
              </a:extLst>
            </p:cNvPr>
            <p:cNvSpPr txBox="1"/>
            <p:nvPr/>
          </p:nvSpPr>
          <p:spPr>
            <a:xfrm>
              <a:off x="1567247" y="3321751"/>
              <a:ext cx="172783"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24</a:t>
              </a:r>
            </a:p>
          </p:txBody>
        </p:sp>
        <p:sp>
          <p:nvSpPr>
            <p:cNvPr id="44" name="TextBox 43">
              <a:extLst>
                <a:ext uri="{FF2B5EF4-FFF2-40B4-BE49-F238E27FC236}">
                  <a16:creationId xmlns:a16="http://schemas.microsoft.com/office/drawing/2014/main" id="{C2106A7C-59D1-F717-AEA9-DF19DB395F2A}"/>
                </a:ext>
              </a:extLst>
            </p:cNvPr>
            <p:cNvSpPr txBox="1"/>
            <p:nvPr/>
          </p:nvSpPr>
          <p:spPr>
            <a:xfrm>
              <a:off x="1954522" y="3317740"/>
              <a:ext cx="177289"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36</a:t>
              </a:r>
            </a:p>
          </p:txBody>
        </p:sp>
        <p:sp>
          <p:nvSpPr>
            <p:cNvPr id="45" name="TextBox 44">
              <a:extLst>
                <a:ext uri="{FF2B5EF4-FFF2-40B4-BE49-F238E27FC236}">
                  <a16:creationId xmlns:a16="http://schemas.microsoft.com/office/drawing/2014/main" id="{688494D6-929F-9FA5-0FCD-A0C257D23924}"/>
                </a:ext>
              </a:extLst>
            </p:cNvPr>
            <p:cNvSpPr txBox="1"/>
            <p:nvPr/>
          </p:nvSpPr>
          <p:spPr>
            <a:xfrm>
              <a:off x="2341290" y="3317740"/>
              <a:ext cx="18179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48</a:t>
              </a:r>
            </a:p>
          </p:txBody>
        </p:sp>
        <p:sp>
          <p:nvSpPr>
            <p:cNvPr id="46" name="TextBox 45">
              <a:extLst>
                <a:ext uri="{FF2B5EF4-FFF2-40B4-BE49-F238E27FC236}">
                  <a16:creationId xmlns:a16="http://schemas.microsoft.com/office/drawing/2014/main" id="{8E5B444B-9BA9-F3FE-8E08-941175669CC2}"/>
                </a:ext>
              </a:extLst>
            </p:cNvPr>
            <p:cNvSpPr txBox="1"/>
            <p:nvPr/>
          </p:nvSpPr>
          <p:spPr>
            <a:xfrm>
              <a:off x="2737514" y="3317740"/>
              <a:ext cx="18179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47" name="TextBox 46">
              <a:extLst>
                <a:ext uri="{FF2B5EF4-FFF2-40B4-BE49-F238E27FC236}">
                  <a16:creationId xmlns:a16="http://schemas.microsoft.com/office/drawing/2014/main" id="{5A8C7058-E649-1873-A557-32A9CE3BE063}"/>
                </a:ext>
              </a:extLst>
            </p:cNvPr>
            <p:cNvSpPr txBox="1"/>
            <p:nvPr/>
          </p:nvSpPr>
          <p:spPr>
            <a:xfrm>
              <a:off x="3145582" y="3301676"/>
              <a:ext cx="160763"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72</a:t>
              </a:r>
            </a:p>
          </p:txBody>
        </p:sp>
        <p:sp>
          <p:nvSpPr>
            <p:cNvPr id="48" name="TextBox 47">
              <a:extLst>
                <a:ext uri="{FF2B5EF4-FFF2-40B4-BE49-F238E27FC236}">
                  <a16:creationId xmlns:a16="http://schemas.microsoft.com/office/drawing/2014/main" id="{62A576D5-0004-2757-979E-74D976C92085}"/>
                </a:ext>
              </a:extLst>
            </p:cNvPr>
            <p:cNvSpPr txBox="1"/>
            <p:nvPr/>
          </p:nvSpPr>
          <p:spPr>
            <a:xfrm>
              <a:off x="3524087" y="3301676"/>
              <a:ext cx="18179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84</a:t>
              </a:r>
            </a:p>
          </p:txBody>
        </p:sp>
        <p:sp>
          <p:nvSpPr>
            <p:cNvPr id="49" name="TextBox 48">
              <a:extLst>
                <a:ext uri="{FF2B5EF4-FFF2-40B4-BE49-F238E27FC236}">
                  <a16:creationId xmlns:a16="http://schemas.microsoft.com/office/drawing/2014/main" id="{FD770515-4905-D294-A7BD-6E237B7004C6}"/>
                </a:ext>
              </a:extLst>
            </p:cNvPr>
            <p:cNvSpPr txBox="1"/>
            <p:nvPr/>
          </p:nvSpPr>
          <p:spPr>
            <a:xfrm>
              <a:off x="3920310" y="3301676"/>
              <a:ext cx="18179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96</a:t>
              </a:r>
            </a:p>
          </p:txBody>
        </p:sp>
      </p:grpSp>
      <p:sp>
        <p:nvSpPr>
          <p:cNvPr id="54" name="TextBox 53">
            <a:extLst>
              <a:ext uri="{FF2B5EF4-FFF2-40B4-BE49-F238E27FC236}">
                <a16:creationId xmlns:a16="http://schemas.microsoft.com/office/drawing/2014/main" id="{704AF7BF-705B-ECC1-0FCF-D8757D2FF14E}"/>
              </a:ext>
            </a:extLst>
          </p:cNvPr>
          <p:cNvSpPr txBox="1"/>
          <p:nvPr/>
        </p:nvSpPr>
        <p:spPr>
          <a:xfrm>
            <a:off x="1272305" y="5019500"/>
            <a:ext cx="2936702"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Time Since Random Assignment (Mo)</a:t>
            </a:r>
          </a:p>
        </p:txBody>
      </p:sp>
      <p:sp>
        <p:nvSpPr>
          <p:cNvPr id="55" name="TextBox 54">
            <a:extLst>
              <a:ext uri="{FF2B5EF4-FFF2-40B4-BE49-F238E27FC236}">
                <a16:creationId xmlns:a16="http://schemas.microsoft.com/office/drawing/2014/main" id="{9A2C3FD0-18AD-EDC0-BA64-07D69DCEEC57}"/>
              </a:ext>
            </a:extLst>
          </p:cNvPr>
          <p:cNvSpPr txBox="1"/>
          <p:nvPr/>
        </p:nvSpPr>
        <p:spPr>
          <a:xfrm rot="16200000">
            <a:off x="212085" y="3705232"/>
            <a:ext cx="575478"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PFS (%)</a:t>
            </a:r>
          </a:p>
        </p:txBody>
      </p:sp>
      <p:sp>
        <p:nvSpPr>
          <p:cNvPr id="56" name="Freeform: Shape 55">
            <a:extLst>
              <a:ext uri="{FF2B5EF4-FFF2-40B4-BE49-F238E27FC236}">
                <a16:creationId xmlns:a16="http://schemas.microsoft.com/office/drawing/2014/main" id="{DC766C4B-FF82-E200-4201-E63B88B3FF8F}"/>
              </a:ext>
            </a:extLst>
          </p:cNvPr>
          <p:cNvSpPr/>
          <p:nvPr/>
        </p:nvSpPr>
        <p:spPr>
          <a:xfrm>
            <a:off x="981145" y="3056899"/>
            <a:ext cx="3365828" cy="1548473"/>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51D38427-DE36-34B9-8A01-D442556AA3FB}"/>
              </a:ext>
            </a:extLst>
          </p:cNvPr>
          <p:cNvGrpSpPr/>
          <p:nvPr/>
        </p:nvGrpSpPr>
        <p:grpSpPr>
          <a:xfrm>
            <a:off x="3464951" y="2802723"/>
            <a:ext cx="862210" cy="524100"/>
            <a:chOff x="9609512" y="1797791"/>
            <a:chExt cx="862210" cy="524100"/>
          </a:xfrm>
        </p:grpSpPr>
        <p:sp>
          <p:nvSpPr>
            <p:cNvPr id="59" name="TextBox 58">
              <a:extLst>
                <a:ext uri="{FF2B5EF4-FFF2-40B4-BE49-F238E27FC236}">
                  <a16:creationId xmlns:a16="http://schemas.microsoft.com/office/drawing/2014/main" id="{5AF899A5-A945-FAD8-DFBF-80D3DF319EC0}"/>
                </a:ext>
              </a:extLst>
            </p:cNvPr>
            <p:cNvSpPr txBox="1"/>
            <p:nvPr/>
          </p:nvSpPr>
          <p:spPr bwMode="auto">
            <a:xfrm>
              <a:off x="9878290" y="1797791"/>
              <a:ext cx="5036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Poppins" pitchFamily="2" charset="77"/>
                  <a:cs typeface="Poppins" pitchFamily="2" charset="77"/>
                </a:rPr>
                <a:t>GDP</a:t>
              </a:r>
              <a:endPar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60" name="TextBox 59">
              <a:extLst>
                <a:ext uri="{FF2B5EF4-FFF2-40B4-BE49-F238E27FC236}">
                  <a16:creationId xmlns:a16="http://schemas.microsoft.com/office/drawing/2014/main" id="{F1DF5037-6297-DADB-54A6-3C3FA1D1A6C9}"/>
                </a:ext>
              </a:extLst>
            </p:cNvPr>
            <p:cNvSpPr txBox="1"/>
            <p:nvPr/>
          </p:nvSpPr>
          <p:spPr bwMode="auto">
            <a:xfrm>
              <a:off x="9878290" y="2044892"/>
              <a:ext cx="593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DHAP</a:t>
              </a:r>
            </a:p>
          </p:txBody>
        </p:sp>
        <p:cxnSp>
          <p:nvCxnSpPr>
            <p:cNvPr id="61" name="Straight Connector 60">
              <a:extLst>
                <a:ext uri="{FF2B5EF4-FFF2-40B4-BE49-F238E27FC236}">
                  <a16:creationId xmlns:a16="http://schemas.microsoft.com/office/drawing/2014/main" id="{FFACDE60-779A-877F-B1DB-BD0BC33C6160}"/>
                </a:ext>
              </a:extLst>
            </p:cNvPr>
            <p:cNvCxnSpPr>
              <a:cxnSpLocks/>
            </p:cNvCxnSpPr>
            <p:nvPr/>
          </p:nvCxnSpPr>
          <p:spPr bwMode="auto">
            <a:xfrm flipH="1">
              <a:off x="9609512" y="1940286"/>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B469845-57D9-6DD1-3B8F-C86290F4238E}"/>
                </a:ext>
              </a:extLst>
            </p:cNvPr>
            <p:cNvCxnSpPr>
              <a:cxnSpLocks/>
            </p:cNvCxnSpPr>
            <p:nvPr/>
          </p:nvCxnSpPr>
          <p:spPr bwMode="auto">
            <a:xfrm flipH="1">
              <a:off x="9609512" y="2177815"/>
              <a:ext cx="274320" cy="0"/>
            </a:xfrm>
            <a:prstGeom prst="line">
              <a:avLst/>
            </a:prstGeom>
            <a:noFill/>
            <a:ln w="28575" cap="flat" cmpd="sng" algn="ctr">
              <a:solidFill>
                <a:schemeClr val="accent6"/>
              </a:solidFill>
              <a:prstDash val="solid"/>
              <a:round/>
              <a:headEnd type="none" w="med" len="med"/>
              <a:tailEnd type="none" w="med" len="med"/>
            </a:ln>
            <a:effectLst/>
          </p:spPr>
        </p:cxnSp>
      </p:grpSp>
      <p:sp>
        <p:nvSpPr>
          <p:cNvPr id="63" name="TextBox 62">
            <a:extLst>
              <a:ext uri="{FF2B5EF4-FFF2-40B4-BE49-F238E27FC236}">
                <a16:creationId xmlns:a16="http://schemas.microsoft.com/office/drawing/2014/main" id="{EFB17FA7-F4FC-D2EC-EB22-F5FCA321142B}"/>
              </a:ext>
            </a:extLst>
          </p:cNvPr>
          <p:cNvSpPr txBox="1"/>
          <p:nvPr/>
        </p:nvSpPr>
        <p:spPr bwMode="auto">
          <a:xfrm>
            <a:off x="1418548" y="3429065"/>
            <a:ext cx="2432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lang="en-US" sz="1200" dirty="0">
                <a:solidFill>
                  <a:srgbClr val="000000"/>
                </a:solidFill>
                <a:latin typeface="Poppins" pitchFamily="2" charset="77"/>
                <a:cs typeface="Poppins" pitchFamily="2" charset="77"/>
              </a:rPr>
              <a:t>HR = 0.99 (95% CI, 0.82 to 1.21)</a:t>
            </a:r>
          </a:p>
          <a:p>
            <a:pPr marL="0" marR="0" lvl="0" indent="0" algn="l" defTabSz="914400" rtl="0" eaLnBrk="0" fontAlgn="base" latinLnBrk="0" hangingPunct="0">
              <a:lnSpc>
                <a:spcPct val="100000"/>
              </a:lnSpc>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Poppins" pitchFamily="2" charset="77"/>
                <a:cs typeface="Poppins" pitchFamily="2" charset="77"/>
              </a:rPr>
              <a:t>P</a:t>
            </a: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 = .95</a:t>
            </a:r>
          </a:p>
        </p:txBody>
      </p:sp>
      <p:sp>
        <p:nvSpPr>
          <p:cNvPr id="5121" name="Freeform: Shape 5120">
            <a:extLst>
              <a:ext uri="{FF2B5EF4-FFF2-40B4-BE49-F238E27FC236}">
                <a16:creationId xmlns:a16="http://schemas.microsoft.com/office/drawing/2014/main" id="{53A7FE1C-E520-8C84-37CD-9530A943D7D0}"/>
              </a:ext>
            </a:extLst>
          </p:cNvPr>
          <p:cNvSpPr/>
          <p:nvPr/>
        </p:nvSpPr>
        <p:spPr>
          <a:xfrm>
            <a:off x="1007842" y="3060236"/>
            <a:ext cx="3150342" cy="1208076"/>
          </a:xfrm>
          <a:custGeom>
            <a:avLst/>
            <a:gdLst>
              <a:gd name="csX0" fmla="*/ 0 w 3150342"/>
              <a:gd name="csY0" fmla="*/ 0 h 1208076"/>
              <a:gd name="csX1" fmla="*/ 0 w 3150342"/>
              <a:gd name="csY1" fmla="*/ 110129 h 1208076"/>
              <a:gd name="csX2" fmla="*/ 20024 w 3150342"/>
              <a:gd name="csY2" fmla="*/ 110129 h 1208076"/>
              <a:gd name="csX3" fmla="*/ 20024 w 3150342"/>
              <a:gd name="csY3" fmla="*/ 240281 h 1208076"/>
              <a:gd name="csX4" fmla="*/ 23361 w 3150342"/>
              <a:gd name="csY4" fmla="*/ 240281 h 1208076"/>
              <a:gd name="csX5" fmla="*/ 23361 w 3150342"/>
              <a:gd name="csY5" fmla="*/ 340398 h 1208076"/>
              <a:gd name="csX6" fmla="*/ 46722 w 3150342"/>
              <a:gd name="csY6" fmla="*/ 340398 h 1208076"/>
              <a:gd name="csX7" fmla="*/ 46722 w 3150342"/>
              <a:gd name="csY7" fmla="*/ 513933 h 1208076"/>
              <a:gd name="csX8" fmla="*/ 80094 w 3150342"/>
              <a:gd name="csY8" fmla="*/ 513933 h 1208076"/>
              <a:gd name="csX9" fmla="*/ 80094 w 3150342"/>
              <a:gd name="csY9" fmla="*/ 610713 h 1208076"/>
              <a:gd name="csX10" fmla="*/ 110129 w 3150342"/>
              <a:gd name="csY10" fmla="*/ 610713 h 1208076"/>
              <a:gd name="csX11" fmla="*/ 110129 w 3150342"/>
              <a:gd name="csY11" fmla="*/ 680795 h 1208076"/>
              <a:gd name="csX12" fmla="*/ 150176 w 3150342"/>
              <a:gd name="csY12" fmla="*/ 680795 h 1208076"/>
              <a:gd name="csX13" fmla="*/ 150176 w 3150342"/>
              <a:gd name="csY13" fmla="*/ 757551 h 1208076"/>
              <a:gd name="csX14" fmla="*/ 190222 w 3150342"/>
              <a:gd name="csY14" fmla="*/ 757551 h 1208076"/>
              <a:gd name="csX15" fmla="*/ 190222 w 3150342"/>
              <a:gd name="csY15" fmla="*/ 797598 h 1208076"/>
              <a:gd name="csX16" fmla="*/ 213583 w 3150342"/>
              <a:gd name="csY16" fmla="*/ 797598 h 1208076"/>
              <a:gd name="csX17" fmla="*/ 213583 w 3150342"/>
              <a:gd name="csY17" fmla="*/ 827633 h 1208076"/>
              <a:gd name="csX18" fmla="*/ 236943 w 3150342"/>
              <a:gd name="csY18" fmla="*/ 827633 h 1208076"/>
              <a:gd name="csX19" fmla="*/ 236943 w 3150342"/>
              <a:gd name="csY19" fmla="*/ 887703 h 1208076"/>
              <a:gd name="csX20" fmla="*/ 303688 w 3150342"/>
              <a:gd name="csY20" fmla="*/ 887703 h 1208076"/>
              <a:gd name="csX21" fmla="*/ 303688 w 3150342"/>
              <a:gd name="csY21" fmla="*/ 954447 h 1208076"/>
              <a:gd name="csX22" fmla="*/ 400467 w 3150342"/>
              <a:gd name="csY22" fmla="*/ 954447 h 1208076"/>
              <a:gd name="csX23" fmla="*/ 400467 w 3150342"/>
              <a:gd name="csY23" fmla="*/ 994494 h 1208076"/>
              <a:gd name="csX24" fmla="*/ 477224 w 3150342"/>
              <a:gd name="csY24" fmla="*/ 994494 h 1208076"/>
              <a:gd name="csX25" fmla="*/ 503922 w 3150342"/>
              <a:gd name="csY25" fmla="*/ 984482 h 1208076"/>
              <a:gd name="csX26" fmla="*/ 503922 w 3150342"/>
              <a:gd name="csY26" fmla="*/ 1004506 h 1208076"/>
              <a:gd name="csX27" fmla="*/ 604038 w 3150342"/>
              <a:gd name="csY27" fmla="*/ 1004506 h 1208076"/>
              <a:gd name="csX28" fmla="*/ 604038 w 3150342"/>
              <a:gd name="csY28" fmla="*/ 1041215 h 1208076"/>
              <a:gd name="csX29" fmla="*/ 690806 w 3150342"/>
              <a:gd name="csY29" fmla="*/ 1041215 h 1208076"/>
              <a:gd name="csX30" fmla="*/ 690806 w 3150342"/>
              <a:gd name="csY30" fmla="*/ 1054564 h 1208076"/>
              <a:gd name="csX31" fmla="*/ 891040 w 3150342"/>
              <a:gd name="csY31" fmla="*/ 1054564 h 1208076"/>
              <a:gd name="csX32" fmla="*/ 891040 w 3150342"/>
              <a:gd name="csY32" fmla="*/ 1081262 h 1208076"/>
              <a:gd name="csX33" fmla="*/ 1121308 w 3150342"/>
              <a:gd name="csY33" fmla="*/ 1081262 h 1208076"/>
              <a:gd name="csX34" fmla="*/ 1121308 w 3150342"/>
              <a:gd name="csY34" fmla="*/ 1097948 h 1208076"/>
              <a:gd name="csX35" fmla="*/ 1394961 w 3150342"/>
              <a:gd name="csY35" fmla="*/ 1097948 h 1208076"/>
              <a:gd name="csX36" fmla="*/ 1394961 w 3150342"/>
              <a:gd name="csY36" fmla="*/ 1127983 h 1208076"/>
              <a:gd name="csX37" fmla="*/ 1501752 w 3150342"/>
              <a:gd name="csY37" fmla="*/ 1127983 h 1208076"/>
              <a:gd name="csX38" fmla="*/ 1501752 w 3150342"/>
              <a:gd name="csY38" fmla="*/ 1148006 h 1208076"/>
              <a:gd name="csX39" fmla="*/ 2032371 w 3150342"/>
              <a:gd name="csY39" fmla="*/ 1148006 h 1208076"/>
              <a:gd name="csX40" fmla="*/ 2032371 w 3150342"/>
              <a:gd name="csY40" fmla="*/ 1161355 h 1208076"/>
              <a:gd name="csX41" fmla="*/ 2316035 w 3150342"/>
              <a:gd name="csY41" fmla="*/ 1161355 h 1208076"/>
              <a:gd name="csX42" fmla="*/ 2316035 w 3150342"/>
              <a:gd name="csY42" fmla="*/ 1181379 h 1208076"/>
              <a:gd name="csX43" fmla="*/ 2769898 w 3150342"/>
              <a:gd name="csY43" fmla="*/ 1181379 h 1208076"/>
              <a:gd name="csX44" fmla="*/ 2769898 w 3150342"/>
              <a:gd name="csY44" fmla="*/ 1208076 h 1208076"/>
              <a:gd name="csX45" fmla="*/ 3150342 w 3150342"/>
              <a:gd name="csY45" fmla="*/ 1208076 h 1208076"/>
              <a:gd name="csX0" fmla="*/ 0 w 3150342"/>
              <a:gd name="csY0" fmla="*/ 0 h 1208076"/>
              <a:gd name="csX1" fmla="*/ 0 w 3150342"/>
              <a:gd name="csY1" fmla="*/ 110129 h 1208076"/>
              <a:gd name="csX2" fmla="*/ 20024 w 3150342"/>
              <a:gd name="csY2" fmla="*/ 110129 h 1208076"/>
              <a:gd name="csX3" fmla="*/ 20024 w 3150342"/>
              <a:gd name="csY3" fmla="*/ 240281 h 1208076"/>
              <a:gd name="csX4" fmla="*/ 23361 w 3150342"/>
              <a:gd name="csY4" fmla="*/ 240281 h 1208076"/>
              <a:gd name="csX5" fmla="*/ 23361 w 3150342"/>
              <a:gd name="csY5" fmla="*/ 340398 h 1208076"/>
              <a:gd name="csX6" fmla="*/ 46722 w 3150342"/>
              <a:gd name="csY6" fmla="*/ 340398 h 1208076"/>
              <a:gd name="csX7" fmla="*/ 46722 w 3150342"/>
              <a:gd name="csY7" fmla="*/ 513933 h 1208076"/>
              <a:gd name="csX8" fmla="*/ 80094 w 3150342"/>
              <a:gd name="csY8" fmla="*/ 513933 h 1208076"/>
              <a:gd name="csX9" fmla="*/ 80094 w 3150342"/>
              <a:gd name="csY9" fmla="*/ 610713 h 1208076"/>
              <a:gd name="csX10" fmla="*/ 110129 w 3150342"/>
              <a:gd name="csY10" fmla="*/ 610713 h 1208076"/>
              <a:gd name="csX11" fmla="*/ 110129 w 3150342"/>
              <a:gd name="csY11" fmla="*/ 680795 h 1208076"/>
              <a:gd name="csX12" fmla="*/ 150176 w 3150342"/>
              <a:gd name="csY12" fmla="*/ 680795 h 1208076"/>
              <a:gd name="csX13" fmla="*/ 150176 w 3150342"/>
              <a:gd name="csY13" fmla="*/ 757551 h 1208076"/>
              <a:gd name="csX14" fmla="*/ 190222 w 3150342"/>
              <a:gd name="csY14" fmla="*/ 757551 h 1208076"/>
              <a:gd name="csX15" fmla="*/ 190222 w 3150342"/>
              <a:gd name="csY15" fmla="*/ 797598 h 1208076"/>
              <a:gd name="csX16" fmla="*/ 213583 w 3150342"/>
              <a:gd name="csY16" fmla="*/ 797598 h 1208076"/>
              <a:gd name="csX17" fmla="*/ 213583 w 3150342"/>
              <a:gd name="csY17" fmla="*/ 827633 h 1208076"/>
              <a:gd name="csX18" fmla="*/ 236943 w 3150342"/>
              <a:gd name="csY18" fmla="*/ 827633 h 1208076"/>
              <a:gd name="csX19" fmla="*/ 236943 w 3150342"/>
              <a:gd name="csY19" fmla="*/ 887703 h 1208076"/>
              <a:gd name="csX20" fmla="*/ 303688 w 3150342"/>
              <a:gd name="csY20" fmla="*/ 887703 h 1208076"/>
              <a:gd name="csX21" fmla="*/ 303688 w 3150342"/>
              <a:gd name="csY21" fmla="*/ 954447 h 1208076"/>
              <a:gd name="csX22" fmla="*/ 400467 w 3150342"/>
              <a:gd name="csY22" fmla="*/ 954447 h 1208076"/>
              <a:gd name="csX23" fmla="*/ 400467 w 3150342"/>
              <a:gd name="csY23" fmla="*/ 994494 h 1208076"/>
              <a:gd name="csX24" fmla="*/ 477224 w 3150342"/>
              <a:gd name="csY24" fmla="*/ 994494 h 1208076"/>
              <a:gd name="csX25" fmla="*/ 503922 w 3150342"/>
              <a:gd name="csY25" fmla="*/ 1004506 h 1208076"/>
              <a:gd name="csX26" fmla="*/ 604038 w 3150342"/>
              <a:gd name="csY26" fmla="*/ 1004506 h 1208076"/>
              <a:gd name="csX27" fmla="*/ 604038 w 3150342"/>
              <a:gd name="csY27" fmla="*/ 1041215 h 1208076"/>
              <a:gd name="csX28" fmla="*/ 690806 w 3150342"/>
              <a:gd name="csY28" fmla="*/ 1041215 h 1208076"/>
              <a:gd name="csX29" fmla="*/ 690806 w 3150342"/>
              <a:gd name="csY29" fmla="*/ 1054564 h 1208076"/>
              <a:gd name="csX30" fmla="*/ 891040 w 3150342"/>
              <a:gd name="csY30" fmla="*/ 1054564 h 1208076"/>
              <a:gd name="csX31" fmla="*/ 891040 w 3150342"/>
              <a:gd name="csY31" fmla="*/ 1081262 h 1208076"/>
              <a:gd name="csX32" fmla="*/ 1121308 w 3150342"/>
              <a:gd name="csY32" fmla="*/ 1081262 h 1208076"/>
              <a:gd name="csX33" fmla="*/ 1121308 w 3150342"/>
              <a:gd name="csY33" fmla="*/ 1097948 h 1208076"/>
              <a:gd name="csX34" fmla="*/ 1394961 w 3150342"/>
              <a:gd name="csY34" fmla="*/ 1097948 h 1208076"/>
              <a:gd name="csX35" fmla="*/ 1394961 w 3150342"/>
              <a:gd name="csY35" fmla="*/ 1127983 h 1208076"/>
              <a:gd name="csX36" fmla="*/ 1501752 w 3150342"/>
              <a:gd name="csY36" fmla="*/ 1127983 h 1208076"/>
              <a:gd name="csX37" fmla="*/ 1501752 w 3150342"/>
              <a:gd name="csY37" fmla="*/ 1148006 h 1208076"/>
              <a:gd name="csX38" fmla="*/ 2032371 w 3150342"/>
              <a:gd name="csY38" fmla="*/ 1148006 h 1208076"/>
              <a:gd name="csX39" fmla="*/ 2032371 w 3150342"/>
              <a:gd name="csY39" fmla="*/ 1161355 h 1208076"/>
              <a:gd name="csX40" fmla="*/ 2316035 w 3150342"/>
              <a:gd name="csY40" fmla="*/ 1161355 h 1208076"/>
              <a:gd name="csX41" fmla="*/ 2316035 w 3150342"/>
              <a:gd name="csY41" fmla="*/ 1181379 h 1208076"/>
              <a:gd name="csX42" fmla="*/ 2769898 w 3150342"/>
              <a:gd name="csY42" fmla="*/ 1181379 h 1208076"/>
              <a:gd name="csX43" fmla="*/ 2769898 w 3150342"/>
              <a:gd name="csY43" fmla="*/ 1208076 h 1208076"/>
              <a:gd name="csX44" fmla="*/ 3150342 w 3150342"/>
              <a:gd name="csY44" fmla="*/ 1208076 h 1208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3150342" h="1208076">
                <a:moveTo>
                  <a:pt x="0" y="0"/>
                </a:moveTo>
                <a:lnTo>
                  <a:pt x="0" y="110129"/>
                </a:lnTo>
                <a:lnTo>
                  <a:pt x="20024" y="110129"/>
                </a:lnTo>
                <a:lnTo>
                  <a:pt x="20024" y="240281"/>
                </a:lnTo>
                <a:lnTo>
                  <a:pt x="23361" y="240281"/>
                </a:lnTo>
                <a:lnTo>
                  <a:pt x="23361" y="340398"/>
                </a:lnTo>
                <a:lnTo>
                  <a:pt x="46722" y="340398"/>
                </a:lnTo>
                <a:lnTo>
                  <a:pt x="46722" y="513933"/>
                </a:lnTo>
                <a:lnTo>
                  <a:pt x="80094" y="513933"/>
                </a:lnTo>
                <a:lnTo>
                  <a:pt x="80094" y="610713"/>
                </a:lnTo>
                <a:lnTo>
                  <a:pt x="110129" y="610713"/>
                </a:lnTo>
                <a:lnTo>
                  <a:pt x="110129" y="680795"/>
                </a:lnTo>
                <a:lnTo>
                  <a:pt x="150176" y="680795"/>
                </a:lnTo>
                <a:lnTo>
                  <a:pt x="150176" y="757551"/>
                </a:lnTo>
                <a:lnTo>
                  <a:pt x="190222" y="757551"/>
                </a:lnTo>
                <a:lnTo>
                  <a:pt x="190222" y="797598"/>
                </a:lnTo>
                <a:lnTo>
                  <a:pt x="213583" y="797598"/>
                </a:lnTo>
                <a:lnTo>
                  <a:pt x="213583" y="827633"/>
                </a:lnTo>
                <a:lnTo>
                  <a:pt x="236943" y="827633"/>
                </a:lnTo>
                <a:lnTo>
                  <a:pt x="236943" y="887703"/>
                </a:lnTo>
                <a:lnTo>
                  <a:pt x="303688" y="887703"/>
                </a:lnTo>
                <a:lnTo>
                  <a:pt x="303688" y="954447"/>
                </a:lnTo>
                <a:lnTo>
                  <a:pt x="400467" y="954447"/>
                </a:lnTo>
                <a:lnTo>
                  <a:pt x="400467" y="994494"/>
                </a:lnTo>
                <a:lnTo>
                  <a:pt x="477224" y="994494"/>
                </a:lnTo>
                <a:lnTo>
                  <a:pt x="503922" y="1004506"/>
                </a:lnTo>
                <a:lnTo>
                  <a:pt x="604038" y="1004506"/>
                </a:lnTo>
                <a:lnTo>
                  <a:pt x="604038" y="1041215"/>
                </a:lnTo>
                <a:lnTo>
                  <a:pt x="690806" y="1041215"/>
                </a:lnTo>
                <a:lnTo>
                  <a:pt x="690806" y="1054564"/>
                </a:lnTo>
                <a:lnTo>
                  <a:pt x="891040" y="1054564"/>
                </a:lnTo>
                <a:lnTo>
                  <a:pt x="891040" y="1081262"/>
                </a:lnTo>
                <a:lnTo>
                  <a:pt x="1121308" y="1081262"/>
                </a:lnTo>
                <a:lnTo>
                  <a:pt x="1121308" y="1097948"/>
                </a:lnTo>
                <a:lnTo>
                  <a:pt x="1394961" y="1097948"/>
                </a:lnTo>
                <a:lnTo>
                  <a:pt x="1394961" y="1127983"/>
                </a:lnTo>
                <a:lnTo>
                  <a:pt x="1501752" y="1127983"/>
                </a:lnTo>
                <a:lnTo>
                  <a:pt x="1501752" y="1148006"/>
                </a:lnTo>
                <a:lnTo>
                  <a:pt x="2032371" y="1148006"/>
                </a:lnTo>
                <a:lnTo>
                  <a:pt x="2032371" y="1161355"/>
                </a:lnTo>
                <a:lnTo>
                  <a:pt x="2316035" y="1161355"/>
                </a:lnTo>
                <a:lnTo>
                  <a:pt x="2316035" y="1181379"/>
                </a:lnTo>
                <a:lnTo>
                  <a:pt x="2769898" y="1181379"/>
                </a:lnTo>
                <a:lnTo>
                  <a:pt x="2769898" y="1208076"/>
                </a:lnTo>
                <a:lnTo>
                  <a:pt x="3150342" y="1208076"/>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86" name="Group 5185">
            <a:extLst>
              <a:ext uri="{FF2B5EF4-FFF2-40B4-BE49-F238E27FC236}">
                <a16:creationId xmlns:a16="http://schemas.microsoft.com/office/drawing/2014/main" id="{31A62B7B-664B-3C76-6A78-A4043237C03F}"/>
              </a:ext>
            </a:extLst>
          </p:cNvPr>
          <p:cNvGrpSpPr/>
          <p:nvPr/>
        </p:nvGrpSpPr>
        <p:grpSpPr>
          <a:xfrm>
            <a:off x="5064280" y="2964240"/>
            <a:ext cx="230035" cy="1724646"/>
            <a:chOff x="670843" y="2714972"/>
            <a:chExt cx="230035" cy="1996391"/>
          </a:xfrm>
        </p:grpSpPr>
        <p:sp>
          <p:nvSpPr>
            <p:cNvPr id="5187" name="TextBox 5186">
              <a:extLst>
                <a:ext uri="{FF2B5EF4-FFF2-40B4-BE49-F238E27FC236}">
                  <a16:creationId xmlns:a16="http://schemas.microsoft.com/office/drawing/2014/main" id="{CB33DEC6-8892-385E-5C35-1A40A9B3A9F1}"/>
                </a:ext>
              </a:extLst>
            </p:cNvPr>
            <p:cNvSpPr txBox="1"/>
            <p:nvPr/>
          </p:nvSpPr>
          <p:spPr>
            <a:xfrm>
              <a:off x="722945" y="2714972"/>
              <a:ext cx="177933"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a:t>
              </a:r>
            </a:p>
          </p:txBody>
        </p:sp>
        <p:sp>
          <p:nvSpPr>
            <p:cNvPr id="5188" name="TextBox 5187">
              <a:extLst>
                <a:ext uri="{FF2B5EF4-FFF2-40B4-BE49-F238E27FC236}">
                  <a16:creationId xmlns:a16="http://schemas.microsoft.com/office/drawing/2014/main" id="{A92A502B-6A0D-E3F9-B2F2-37D6304D65F2}"/>
                </a:ext>
              </a:extLst>
            </p:cNvPr>
            <p:cNvSpPr txBox="1"/>
            <p:nvPr/>
          </p:nvSpPr>
          <p:spPr>
            <a:xfrm>
              <a:off x="670843" y="3076813"/>
              <a:ext cx="226024"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0.8</a:t>
              </a:r>
            </a:p>
          </p:txBody>
        </p:sp>
        <p:sp>
          <p:nvSpPr>
            <p:cNvPr id="5189" name="TextBox 5188">
              <a:extLst>
                <a:ext uri="{FF2B5EF4-FFF2-40B4-BE49-F238E27FC236}">
                  <a16:creationId xmlns:a16="http://schemas.microsoft.com/office/drawing/2014/main" id="{30DC4A15-AC5A-6624-8910-FFD4F7DD7C53}"/>
                </a:ext>
              </a:extLst>
            </p:cNvPr>
            <p:cNvSpPr txBox="1"/>
            <p:nvPr/>
          </p:nvSpPr>
          <p:spPr>
            <a:xfrm>
              <a:off x="674854" y="3438655"/>
              <a:ext cx="226024"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0.6</a:t>
              </a:r>
            </a:p>
          </p:txBody>
        </p:sp>
        <p:sp>
          <p:nvSpPr>
            <p:cNvPr id="5190" name="TextBox 5189">
              <a:extLst>
                <a:ext uri="{FF2B5EF4-FFF2-40B4-BE49-F238E27FC236}">
                  <a16:creationId xmlns:a16="http://schemas.microsoft.com/office/drawing/2014/main" id="{19AD1FE1-25EC-D7EE-ABBA-29D68A9AF08B}"/>
                </a:ext>
              </a:extLst>
            </p:cNvPr>
            <p:cNvSpPr txBox="1"/>
            <p:nvPr/>
          </p:nvSpPr>
          <p:spPr>
            <a:xfrm>
              <a:off x="672447" y="3800498"/>
              <a:ext cx="224420"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0.4</a:t>
              </a:r>
            </a:p>
          </p:txBody>
        </p:sp>
        <p:sp>
          <p:nvSpPr>
            <p:cNvPr id="5191" name="TextBox 5190">
              <a:extLst>
                <a:ext uri="{FF2B5EF4-FFF2-40B4-BE49-F238E27FC236}">
                  <a16:creationId xmlns:a16="http://schemas.microsoft.com/office/drawing/2014/main" id="{508F6FBF-7944-8098-0C01-EB6BC2B9D473}"/>
                </a:ext>
              </a:extLst>
            </p:cNvPr>
            <p:cNvSpPr txBox="1"/>
            <p:nvPr/>
          </p:nvSpPr>
          <p:spPr>
            <a:xfrm>
              <a:off x="684472" y="4150307"/>
              <a:ext cx="216406"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0.2</a:t>
              </a:r>
            </a:p>
          </p:txBody>
        </p:sp>
        <p:sp>
          <p:nvSpPr>
            <p:cNvPr id="5192" name="TextBox 5191">
              <a:extLst>
                <a:ext uri="{FF2B5EF4-FFF2-40B4-BE49-F238E27FC236}">
                  <a16:creationId xmlns:a16="http://schemas.microsoft.com/office/drawing/2014/main" id="{52A7506C-1324-2AAF-F897-3ACF76B4095A}"/>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grpSp>
        <p:nvGrpSpPr>
          <p:cNvPr id="5193" name="Group 5192">
            <a:extLst>
              <a:ext uri="{FF2B5EF4-FFF2-40B4-BE49-F238E27FC236}">
                <a16:creationId xmlns:a16="http://schemas.microsoft.com/office/drawing/2014/main" id="{EB6EDA4B-D827-8F2F-52AA-CF464435B88B}"/>
              </a:ext>
            </a:extLst>
          </p:cNvPr>
          <p:cNvGrpSpPr/>
          <p:nvPr/>
        </p:nvGrpSpPr>
        <p:grpSpPr>
          <a:xfrm>
            <a:off x="5317353" y="4672821"/>
            <a:ext cx="2306420" cy="204741"/>
            <a:chOff x="820302" y="3301676"/>
            <a:chExt cx="2508526" cy="204741"/>
          </a:xfrm>
        </p:grpSpPr>
        <p:sp>
          <p:nvSpPr>
            <p:cNvPr id="5194" name="TextBox 5193">
              <a:extLst>
                <a:ext uri="{FF2B5EF4-FFF2-40B4-BE49-F238E27FC236}">
                  <a16:creationId xmlns:a16="http://schemas.microsoft.com/office/drawing/2014/main" id="{002B8A31-E71E-7940-9832-C491905E5439}"/>
                </a:ext>
              </a:extLst>
            </p:cNvPr>
            <p:cNvSpPr txBox="1"/>
            <p:nvPr/>
          </p:nvSpPr>
          <p:spPr>
            <a:xfrm>
              <a:off x="820302" y="3321751"/>
              <a:ext cx="9618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sp>
          <p:nvSpPr>
            <p:cNvPr id="5195" name="TextBox 5194">
              <a:extLst>
                <a:ext uri="{FF2B5EF4-FFF2-40B4-BE49-F238E27FC236}">
                  <a16:creationId xmlns:a16="http://schemas.microsoft.com/office/drawing/2014/main" id="{8581C369-F963-8010-E8EF-D705C8A7A6DD}"/>
                </a:ext>
              </a:extLst>
            </p:cNvPr>
            <p:cNvSpPr txBox="1"/>
            <p:nvPr/>
          </p:nvSpPr>
          <p:spPr>
            <a:xfrm>
              <a:off x="1204236" y="3321751"/>
              <a:ext cx="106353"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a:t>
              </a:r>
            </a:p>
          </p:txBody>
        </p:sp>
        <p:sp>
          <p:nvSpPr>
            <p:cNvPr id="5196" name="TextBox 5195">
              <a:extLst>
                <a:ext uri="{FF2B5EF4-FFF2-40B4-BE49-F238E27FC236}">
                  <a16:creationId xmlns:a16="http://schemas.microsoft.com/office/drawing/2014/main" id="{85A0A9C4-8E0B-BE47-3540-561DB7391041}"/>
                </a:ext>
              </a:extLst>
            </p:cNvPr>
            <p:cNvSpPr txBox="1"/>
            <p:nvPr/>
          </p:nvSpPr>
          <p:spPr>
            <a:xfrm>
              <a:off x="1578670" y="3321751"/>
              <a:ext cx="14994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12</a:t>
              </a:r>
            </a:p>
          </p:txBody>
        </p:sp>
        <p:sp>
          <p:nvSpPr>
            <p:cNvPr id="5197" name="TextBox 5196">
              <a:extLst>
                <a:ext uri="{FF2B5EF4-FFF2-40B4-BE49-F238E27FC236}">
                  <a16:creationId xmlns:a16="http://schemas.microsoft.com/office/drawing/2014/main" id="{6F3D1D3A-C22D-D040-21FC-42490C3D3674}"/>
                </a:ext>
              </a:extLst>
            </p:cNvPr>
            <p:cNvSpPr txBox="1"/>
            <p:nvPr/>
          </p:nvSpPr>
          <p:spPr>
            <a:xfrm>
              <a:off x="1962967" y="3317740"/>
              <a:ext cx="16040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18</a:t>
              </a:r>
            </a:p>
          </p:txBody>
        </p:sp>
        <p:sp>
          <p:nvSpPr>
            <p:cNvPr id="5198" name="TextBox 5197">
              <a:extLst>
                <a:ext uri="{FF2B5EF4-FFF2-40B4-BE49-F238E27FC236}">
                  <a16:creationId xmlns:a16="http://schemas.microsoft.com/office/drawing/2014/main" id="{C1BF86D3-2BD2-A601-CBC2-FA51104186FF}"/>
                </a:ext>
              </a:extLst>
            </p:cNvPr>
            <p:cNvSpPr txBox="1"/>
            <p:nvPr/>
          </p:nvSpPr>
          <p:spPr>
            <a:xfrm>
              <a:off x="2331939" y="3317740"/>
              <a:ext cx="20050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24</a:t>
              </a:r>
            </a:p>
          </p:txBody>
        </p:sp>
        <p:sp>
          <p:nvSpPr>
            <p:cNvPr id="5199" name="TextBox 5198">
              <a:extLst>
                <a:ext uri="{FF2B5EF4-FFF2-40B4-BE49-F238E27FC236}">
                  <a16:creationId xmlns:a16="http://schemas.microsoft.com/office/drawing/2014/main" id="{815B2C6A-6AEC-9770-A794-5BE8A2CAD9DD}"/>
                </a:ext>
              </a:extLst>
            </p:cNvPr>
            <p:cNvSpPr txBox="1"/>
            <p:nvPr/>
          </p:nvSpPr>
          <p:spPr>
            <a:xfrm>
              <a:off x="2726420" y="3317740"/>
              <a:ext cx="20398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30</a:t>
              </a:r>
            </a:p>
          </p:txBody>
        </p:sp>
        <p:sp>
          <p:nvSpPr>
            <p:cNvPr id="5200" name="TextBox 5199">
              <a:extLst>
                <a:ext uri="{FF2B5EF4-FFF2-40B4-BE49-F238E27FC236}">
                  <a16:creationId xmlns:a16="http://schemas.microsoft.com/office/drawing/2014/main" id="{2E0D3029-902A-BF22-AC6B-9C72EE39DC2B}"/>
                </a:ext>
              </a:extLst>
            </p:cNvPr>
            <p:cNvSpPr txBox="1"/>
            <p:nvPr/>
          </p:nvSpPr>
          <p:spPr>
            <a:xfrm>
              <a:off x="3123098" y="3301676"/>
              <a:ext cx="20573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36</a:t>
              </a:r>
            </a:p>
          </p:txBody>
        </p:sp>
      </p:grpSp>
      <p:sp>
        <p:nvSpPr>
          <p:cNvPr id="5203" name="TextBox 5202">
            <a:extLst>
              <a:ext uri="{FF2B5EF4-FFF2-40B4-BE49-F238E27FC236}">
                <a16:creationId xmlns:a16="http://schemas.microsoft.com/office/drawing/2014/main" id="{D33F2FCE-9B1B-42BB-2D60-F815E3A63A3D}"/>
              </a:ext>
            </a:extLst>
          </p:cNvPr>
          <p:cNvSpPr txBox="1"/>
          <p:nvPr/>
        </p:nvSpPr>
        <p:spPr>
          <a:xfrm>
            <a:off x="5018608" y="5019500"/>
            <a:ext cx="2936702"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Time Since Random Assignment (Mo)</a:t>
            </a:r>
          </a:p>
        </p:txBody>
      </p:sp>
      <p:sp>
        <p:nvSpPr>
          <p:cNvPr id="5204" name="TextBox 5203">
            <a:extLst>
              <a:ext uri="{FF2B5EF4-FFF2-40B4-BE49-F238E27FC236}">
                <a16:creationId xmlns:a16="http://schemas.microsoft.com/office/drawing/2014/main" id="{F6535271-8DFC-EA0F-B3A2-73CC0389E139}"/>
              </a:ext>
            </a:extLst>
          </p:cNvPr>
          <p:cNvSpPr txBox="1"/>
          <p:nvPr/>
        </p:nvSpPr>
        <p:spPr>
          <a:xfrm rot="16200000">
            <a:off x="4252063" y="3705232"/>
            <a:ext cx="1282402"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PFS (Probability)</a:t>
            </a:r>
          </a:p>
        </p:txBody>
      </p:sp>
      <p:sp>
        <p:nvSpPr>
          <p:cNvPr id="5205" name="Freeform: Shape 5204">
            <a:extLst>
              <a:ext uri="{FF2B5EF4-FFF2-40B4-BE49-F238E27FC236}">
                <a16:creationId xmlns:a16="http://schemas.microsoft.com/office/drawing/2014/main" id="{7BBEAE80-5668-2962-0B22-109F5F2405B6}"/>
              </a:ext>
            </a:extLst>
          </p:cNvPr>
          <p:cNvSpPr/>
          <p:nvPr/>
        </p:nvSpPr>
        <p:spPr>
          <a:xfrm>
            <a:off x="5374582" y="3056899"/>
            <a:ext cx="2201302" cy="1548473"/>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06" name="Group 5205">
            <a:extLst>
              <a:ext uri="{FF2B5EF4-FFF2-40B4-BE49-F238E27FC236}">
                <a16:creationId xmlns:a16="http://schemas.microsoft.com/office/drawing/2014/main" id="{82A6F261-6BBF-CFF7-3BA2-0792A89C3021}"/>
              </a:ext>
            </a:extLst>
          </p:cNvPr>
          <p:cNvGrpSpPr/>
          <p:nvPr/>
        </p:nvGrpSpPr>
        <p:grpSpPr>
          <a:xfrm>
            <a:off x="6610377" y="2900762"/>
            <a:ext cx="1067395" cy="524100"/>
            <a:chOff x="9609512" y="1797791"/>
            <a:chExt cx="1067395" cy="524100"/>
          </a:xfrm>
        </p:grpSpPr>
        <p:sp>
          <p:nvSpPr>
            <p:cNvPr id="5207" name="TextBox 5206">
              <a:extLst>
                <a:ext uri="{FF2B5EF4-FFF2-40B4-BE49-F238E27FC236}">
                  <a16:creationId xmlns:a16="http://schemas.microsoft.com/office/drawing/2014/main" id="{01146455-1BC6-1853-6A46-10360E6B9AD2}"/>
                </a:ext>
              </a:extLst>
            </p:cNvPr>
            <p:cNvSpPr txBox="1"/>
            <p:nvPr/>
          </p:nvSpPr>
          <p:spPr bwMode="auto">
            <a:xfrm>
              <a:off x="9878290" y="1797791"/>
              <a:ext cx="7713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Poppins" pitchFamily="2" charset="77"/>
                  <a:cs typeface="Poppins" pitchFamily="2" charset="77"/>
                </a:rPr>
                <a:t>R-DHAP</a:t>
              </a:r>
              <a:endPar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5208" name="TextBox 5207">
              <a:extLst>
                <a:ext uri="{FF2B5EF4-FFF2-40B4-BE49-F238E27FC236}">
                  <a16:creationId xmlns:a16="http://schemas.microsoft.com/office/drawing/2014/main" id="{74BE822E-C79F-1417-BC00-8AE0028F6A79}"/>
                </a:ext>
              </a:extLst>
            </p:cNvPr>
            <p:cNvSpPr txBox="1"/>
            <p:nvPr/>
          </p:nvSpPr>
          <p:spPr bwMode="auto">
            <a:xfrm>
              <a:off x="9878290" y="2044892"/>
              <a:ext cx="7986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O-DHAP</a:t>
              </a:r>
            </a:p>
          </p:txBody>
        </p:sp>
        <p:cxnSp>
          <p:nvCxnSpPr>
            <p:cNvPr id="5209" name="Straight Connector 5208">
              <a:extLst>
                <a:ext uri="{FF2B5EF4-FFF2-40B4-BE49-F238E27FC236}">
                  <a16:creationId xmlns:a16="http://schemas.microsoft.com/office/drawing/2014/main" id="{9BCB9C3B-5F2A-EE94-134C-135A8B32CD8C}"/>
                </a:ext>
              </a:extLst>
            </p:cNvPr>
            <p:cNvCxnSpPr>
              <a:cxnSpLocks/>
            </p:cNvCxnSpPr>
            <p:nvPr/>
          </p:nvCxnSpPr>
          <p:spPr bwMode="auto">
            <a:xfrm flipH="1">
              <a:off x="9609512" y="1940286"/>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5210" name="Straight Connector 5209">
              <a:extLst>
                <a:ext uri="{FF2B5EF4-FFF2-40B4-BE49-F238E27FC236}">
                  <a16:creationId xmlns:a16="http://schemas.microsoft.com/office/drawing/2014/main" id="{5B334A3F-7CBD-16E4-BEAA-73E70B2A9AF1}"/>
                </a:ext>
              </a:extLst>
            </p:cNvPr>
            <p:cNvCxnSpPr>
              <a:cxnSpLocks/>
            </p:cNvCxnSpPr>
            <p:nvPr/>
          </p:nvCxnSpPr>
          <p:spPr bwMode="auto">
            <a:xfrm flipH="1">
              <a:off x="9609512" y="2177815"/>
              <a:ext cx="274320" cy="0"/>
            </a:xfrm>
            <a:prstGeom prst="line">
              <a:avLst/>
            </a:prstGeom>
            <a:noFill/>
            <a:ln w="28575" cap="flat" cmpd="sng" algn="ctr">
              <a:solidFill>
                <a:schemeClr val="accent6"/>
              </a:solidFill>
              <a:prstDash val="solid"/>
              <a:round/>
              <a:headEnd type="none" w="med" len="med"/>
              <a:tailEnd type="none" w="med" len="med"/>
            </a:ln>
            <a:effectLst/>
          </p:spPr>
        </p:cxnSp>
      </p:grpSp>
      <p:sp>
        <p:nvSpPr>
          <p:cNvPr id="5211" name="TextBox 5210">
            <a:extLst>
              <a:ext uri="{FF2B5EF4-FFF2-40B4-BE49-F238E27FC236}">
                <a16:creationId xmlns:a16="http://schemas.microsoft.com/office/drawing/2014/main" id="{BFD1A028-5B77-B0E7-BB29-01DBB200D127}"/>
              </a:ext>
            </a:extLst>
          </p:cNvPr>
          <p:cNvSpPr txBox="1"/>
          <p:nvPr/>
        </p:nvSpPr>
        <p:spPr bwMode="auto">
          <a:xfrm>
            <a:off x="5572830" y="3449299"/>
            <a:ext cx="8386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lang="en-US" sz="1200" dirty="0">
                <a:solidFill>
                  <a:srgbClr val="000000"/>
                </a:solidFill>
                <a:latin typeface="Poppins" pitchFamily="2" charset="77"/>
                <a:cs typeface="Poppins" pitchFamily="2" charset="77"/>
              </a:rPr>
              <a:t>HR = 1.12 </a:t>
            </a:r>
          </a:p>
          <a:p>
            <a:pPr marL="0" marR="0" lvl="0" indent="0" algn="l" defTabSz="914400" rtl="0" eaLnBrk="0" fontAlgn="base" latinLnBrk="0" hangingPunct="0">
              <a:lnSpc>
                <a:spcPct val="100000"/>
              </a:lnSpc>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Poppins" pitchFamily="2" charset="77"/>
                <a:cs typeface="Poppins" pitchFamily="2" charset="77"/>
              </a:rPr>
              <a:t>P</a:t>
            </a: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 = .33</a:t>
            </a:r>
          </a:p>
        </p:txBody>
      </p:sp>
      <p:sp>
        <p:nvSpPr>
          <p:cNvPr id="5217" name="Freeform: Shape 5216">
            <a:extLst>
              <a:ext uri="{FF2B5EF4-FFF2-40B4-BE49-F238E27FC236}">
                <a16:creationId xmlns:a16="http://schemas.microsoft.com/office/drawing/2014/main" id="{C29D6295-3D6C-9E82-9175-37A67EB5FDD3}"/>
              </a:ext>
            </a:extLst>
          </p:cNvPr>
          <p:cNvSpPr/>
          <p:nvPr/>
        </p:nvSpPr>
        <p:spPr>
          <a:xfrm>
            <a:off x="5381625" y="3069431"/>
            <a:ext cx="2145506" cy="1140619"/>
          </a:xfrm>
          <a:custGeom>
            <a:avLst/>
            <a:gdLst>
              <a:gd name="csX0" fmla="*/ 0 w 2145506"/>
              <a:gd name="csY0" fmla="*/ 0 h 1140619"/>
              <a:gd name="csX1" fmla="*/ 35719 w 2145506"/>
              <a:gd name="csY1" fmla="*/ 0 h 1140619"/>
              <a:gd name="csX2" fmla="*/ 35719 w 2145506"/>
              <a:gd name="csY2" fmla="*/ 97632 h 1140619"/>
              <a:gd name="csX3" fmla="*/ 57150 w 2145506"/>
              <a:gd name="csY3" fmla="*/ 97632 h 1140619"/>
              <a:gd name="csX4" fmla="*/ 57150 w 2145506"/>
              <a:gd name="csY4" fmla="*/ 166688 h 1140619"/>
              <a:gd name="csX5" fmla="*/ 69056 w 2145506"/>
              <a:gd name="csY5" fmla="*/ 166688 h 1140619"/>
              <a:gd name="csX6" fmla="*/ 69056 w 2145506"/>
              <a:gd name="csY6" fmla="*/ 504825 h 1140619"/>
              <a:gd name="csX7" fmla="*/ 83344 w 2145506"/>
              <a:gd name="csY7" fmla="*/ 504825 h 1140619"/>
              <a:gd name="csX8" fmla="*/ 83344 w 2145506"/>
              <a:gd name="csY8" fmla="*/ 683419 h 1140619"/>
              <a:gd name="csX9" fmla="*/ 102394 w 2145506"/>
              <a:gd name="csY9" fmla="*/ 683419 h 1140619"/>
              <a:gd name="csX10" fmla="*/ 102394 w 2145506"/>
              <a:gd name="csY10" fmla="*/ 759619 h 1140619"/>
              <a:gd name="csX11" fmla="*/ 128588 w 2145506"/>
              <a:gd name="csY11" fmla="*/ 759619 h 1140619"/>
              <a:gd name="csX12" fmla="*/ 128588 w 2145506"/>
              <a:gd name="csY12" fmla="*/ 797719 h 1140619"/>
              <a:gd name="csX13" fmla="*/ 147638 w 2145506"/>
              <a:gd name="csY13" fmla="*/ 797719 h 1140619"/>
              <a:gd name="csX14" fmla="*/ 147638 w 2145506"/>
              <a:gd name="csY14" fmla="*/ 809625 h 1140619"/>
              <a:gd name="csX15" fmla="*/ 164306 w 2145506"/>
              <a:gd name="csY15" fmla="*/ 809625 h 1140619"/>
              <a:gd name="csX16" fmla="*/ 164306 w 2145506"/>
              <a:gd name="csY16" fmla="*/ 833438 h 1140619"/>
              <a:gd name="csX17" fmla="*/ 240506 w 2145506"/>
              <a:gd name="csY17" fmla="*/ 833438 h 1140619"/>
              <a:gd name="csX18" fmla="*/ 240506 w 2145506"/>
              <a:gd name="csY18" fmla="*/ 871538 h 1140619"/>
              <a:gd name="csX19" fmla="*/ 264319 w 2145506"/>
              <a:gd name="csY19" fmla="*/ 871538 h 1140619"/>
              <a:gd name="csX20" fmla="*/ 264319 w 2145506"/>
              <a:gd name="csY20" fmla="*/ 921544 h 1140619"/>
              <a:gd name="csX21" fmla="*/ 283369 w 2145506"/>
              <a:gd name="csY21" fmla="*/ 921544 h 1140619"/>
              <a:gd name="csX22" fmla="*/ 283369 w 2145506"/>
              <a:gd name="csY22" fmla="*/ 947738 h 1140619"/>
              <a:gd name="csX23" fmla="*/ 314325 w 2145506"/>
              <a:gd name="csY23" fmla="*/ 947738 h 1140619"/>
              <a:gd name="csX24" fmla="*/ 314325 w 2145506"/>
              <a:gd name="csY24" fmla="*/ 978694 h 1140619"/>
              <a:gd name="csX25" fmla="*/ 340519 w 2145506"/>
              <a:gd name="csY25" fmla="*/ 978694 h 1140619"/>
              <a:gd name="csX26" fmla="*/ 340519 w 2145506"/>
              <a:gd name="csY26" fmla="*/ 1012032 h 1140619"/>
              <a:gd name="csX27" fmla="*/ 421481 w 2145506"/>
              <a:gd name="csY27" fmla="*/ 1012032 h 1140619"/>
              <a:gd name="csX28" fmla="*/ 421481 w 2145506"/>
              <a:gd name="csY28" fmla="*/ 1033463 h 1140619"/>
              <a:gd name="csX29" fmla="*/ 538163 w 2145506"/>
              <a:gd name="csY29" fmla="*/ 1033463 h 1140619"/>
              <a:gd name="csX30" fmla="*/ 538163 w 2145506"/>
              <a:gd name="csY30" fmla="*/ 1047750 h 1140619"/>
              <a:gd name="csX31" fmla="*/ 609600 w 2145506"/>
              <a:gd name="csY31" fmla="*/ 1047750 h 1140619"/>
              <a:gd name="csX32" fmla="*/ 609600 w 2145506"/>
              <a:gd name="csY32" fmla="*/ 1062038 h 1140619"/>
              <a:gd name="csX33" fmla="*/ 707231 w 2145506"/>
              <a:gd name="csY33" fmla="*/ 1062038 h 1140619"/>
              <a:gd name="csX34" fmla="*/ 707231 w 2145506"/>
              <a:gd name="csY34" fmla="*/ 1078707 h 1140619"/>
              <a:gd name="csX35" fmla="*/ 764381 w 2145506"/>
              <a:gd name="csY35" fmla="*/ 1078707 h 1140619"/>
              <a:gd name="csX36" fmla="*/ 764381 w 2145506"/>
              <a:gd name="csY36" fmla="*/ 1090613 h 1140619"/>
              <a:gd name="csX37" fmla="*/ 821531 w 2145506"/>
              <a:gd name="csY37" fmla="*/ 1090613 h 1140619"/>
              <a:gd name="csX38" fmla="*/ 821531 w 2145506"/>
              <a:gd name="csY38" fmla="*/ 1100138 h 1140619"/>
              <a:gd name="csX39" fmla="*/ 1207294 w 2145506"/>
              <a:gd name="csY39" fmla="*/ 1100138 h 1140619"/>
              <a:gd name="csX40" fmla="*/ 1207294 w 2145506"/>
              <a:gd name="csY40" fmla="*/ 1116807 h 1140619"/>
              <a:gd name="csX41" fmla="*/ 1435894 w 2145506"/>
              <a:gd name="csY41" fmla="*/ 1116807 h 1140619"/>
              <a:gd name="csX42" fmla="*/ 1435894 w 2145506"/>
              <a:gd name="csY42" fmla="*/ 1116807 h 1140619"/>
              <a:gd name="csX43" fmla="*/ 1435894 w 2145506"/>
              <a:gd name="csY43" fmla="*/ 1140619 h 1140619"/>
              <a:gd name="csX44" fmla="*/ 2145506 w 2145506"/>
              <a:gd name="csY44" fmla="*/ 1140619 h 11406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145506" h="1140619">
                <a:moveTo>
                  <a:pt x="0" y="0"/>
                </a:moveTo>
                <a:lnTo>
                  <a:pt x="35719" y="0"/>
                </a:lnTo>
                <a:lnTo>
                  <a:pt x="35719" y="97632"/>
                </a:lnTo>
                <a:lnTo>
                  <a:pt x="57150" y="97632"/>
                </a:lnTo>
                <a:lnTo>
                  <a:pt x="57150" y="166688"/>
                </a:lnTo>
                <a:lnTo>
                  <a:pt x="69056" y="166688"/>
                </a:lnTo>
                <a:lnTo>
                  <a:pt x="69056" y="504825"/>
                </a:lnTo>
                <a:lnTo>
                  <a:pt x="83344" y="504825"/>
                </a:lnTo>
                <a:lnTo>
                  <a:pt x="83344" y="683419"/>
                </a:lnTo>
                <a:lnTo>
                  <a:pt x="102394" y="683419"/>
                </a:lnTo>
                <a:lnTo>
                  <a:pt x="102394" y="759619"/>
                </a:lnTo>
                <a:lnTo>
                  <a:pt x="128588" y="759619"/>
                </a:lnTo>
                <a:lnTo>
                  <a:pt x="128588" y="797719"/>
                </a:lnTo>
                <a:lnTo>
                  <a:pt x="147638" y="797719"/>
                </a:lnTo>
                <a:lnTo>
                  <a:pt x="147638" y="809625"/>
                </a:lnTo>
                <a:lnTo>
                  <a:pt x="164306" y="809625"/>
                </a:lnTo>
                <a:lnTo>
                  <a:pt x="164306" y="833438"/>
                </a:lnTo>
                <a:lnTo>
                  <a:pt x="240506" y="833438"/>
                </a:lnTo>
                <a:lnTo>
                  <a:pt x="240506" y="871538"/>
                </a:lnTo>
                <a:lnTo>
                  <a:pt x="264319" y="871538"/>
                </a:lnTo>
                <a:lnTo>
                  <a:pt x="264319" y="921544"/>
                </a:lnTo>
                <a:lnTo>
                  <a:pt x="283369" y="921544"/>
                </a:lnTo>
                <a:lnTo>
                  <a:pt x="283369" y="947738"/>
                </a:lnTo>
                <a:lnTo>
                  <a:pt x="314325" y="947738"/>
                </a:lnTo>
                <a:lnTo>
                  <a:pt x="314325" y="978694"/>
                </a:lnTo>
                <a:lnTo>
                  <a:pt x="340519" y="978694"/>
                </a:lnTo>
                <a:lnTo>
                  <a:pt x="340519" y="1012032"/>
                </a:lnTo>
                <a:lnTo>
                  <a:pt x="421481" y="1012032"/>
                </a:lnTo>
                <a:lnTo>
                  <a:pt x="421481" y="1033463"/>
                </a:lnTo>
                <a:lnTo>
                  <a:pt x="538163" y="1033463"/>
                </a:lnTo>
                <a:lnTo>
                  <a:pt x="538163" y="1047750"/>
                </a:lnTo>
                <a:lnTo>
                  <a:pt x="609600" y="1047750"/>
                </a:lnTo>
                <a:lnTo>
                  <a:pt x="609600" y="1062038"/>
                </a:lnTo>
                <a:lnTo>
                  <a:pt x="707231" y="1062038"/>
                </a:lnTo>
                <a:lnTo>
                  <a:pt x="707231" y="1078707"/>
                </a:lnTo>
                <a:lnTo>
                  <a:pt x="764381" y="1078707"/>
                </a:lnTo>
                <a:lnTo>
                  <a:pt x="764381" y="1090613"/>
                </a:lnTo>
                <a:lnTo>
                  <a:pt x="821531" y="1090613"/>
                </a:lnTo>
                <a:lnTo>
                  <a:pt x="821531" y="1100138"/>
                </a:lnTo>
                <a:lnTo>
                  <a:pt x="1207294" y="1100138"/>
                </a:lnTo>
                <a:lnTo>
                  <a:pt x="1207294" y="1116807"/>
                </a:lnTo>
                <a:lnTo>
                  <a:pt x="1435894" y="1116807"/>
                </a:lnTo>
                <a:lnTo>
                  <a:pt x="1435894" y="1116807"/>
                </a:lnTo>
                <a:lnTo>
                  <a:pt x="1435894" y="1140619"/>
                </a:lnTo>
                <a:lnTo>
                  <a:pt x="2145506" y="1140619"/>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22" name="Group 5321">
            <a:extLst>
              <a:ext uri="{FF2B5EF4-FFF2-40B4-BE49-F238E27FC236}">
                <a16:creationId xmlns:a16="http://schemas.microsoft.com/office/drawing/2014/main" id="{4ECC3FFA-EE2A-EAC0-48E6-316FF87B80A4}"/>
              </a:ext>
            </a:extLst>
          </p:cNvPr>
          <p:cNvGrpSpPr/>
          <p:nvPr/>
        </p:nvGrpSpPr>
        <p:grpSpPr>
          <a:xfrm>
            <a:off x="8607644" y="2959038"/>
            <a:ext cx="230035" cy="1724646"/>
            <a:chOff x="670843" y="2714972"/>
            <a:chExt cx="230035" cy="1996391"/>
          </a:xfrm>
        </p:grpSpPr>
        <p:sp>
          <p:nvSpPr>
            <p:cNvPr id="5323" name="TextBox 5322">
              <a:extLst>
                <a:ext uri="{FF2B5EF4-FFF2-40B4-BE49-F238E27FC236}">
                  <a16:creationId xmlns:a16="http://schemas.microsoft.com/office/drawing/2014/main" id="{A36B9FAC-2BCB-4A7C-514B-ECC919079231}"/>
                </a:ext>
              </a:extLst>
            </p:cNvPr>
            <p:cNvSpPr txBox="1"/>
            <p:nvPr/>
          </p:nvSpPr>
          <p:spPr>
            <a:xfrm>
              <a:off x="722945" y="2714972"/>
              <a:ext cx="177933"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a:t>
              </a:r>
            </a:p>
          </p:txBody>
        </p:sp>
        <p:sp>
          <p:nvSpPr>
            <p:cNvPr id="5324" name="TextBox 5323">
              <a:extLst>
                <a:ext uri="{FF2B5EF4-FFF2-40B4-BE49-F238E27FC236}">
                  <a16:creationId xmlns:a16="http://schemas.microsoft.com/office/drawing/2014/main" id="{98708E93-A063-9CB3-26B4-4F878BE9CE93}"/>
                </a:ext>
              </a:extLst>
            </p:cNvPr>
            <p:cNvSpPr txBox="1"/>
            <p:nvPr/>
          </p:nvSpPr>
          <p:spPr>
            <a:xfrm>
              <a:off x="670843" y="3076813"/>
              <a:ext cx="226024"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0.8</a:t>
              </a:r>
            </a:p>
          </p:txBody>
        </p:sp>
        <p:sp>
          <p:nvSpPr>
            <p:cNvPr id="5325" name="TextBox 5324">
              <a:extLst>
                <a:ext uri="{FF2B5EF4-FFF2-40B4-BE49-F238E27FC236}">
                  <a16:creationId xmlns:a16="http://schemas.microsoft.com/office/drawing/2014/main" id="{78E83FAB-CB66-C665-713F-7016221B6591}"/>
                </a:ext>
              </a:extLst>
            </p:cNvPr>
            <p:cNvSpPr txBox="1"/>
            <p:nvPr/>
          </p:nvSpPr>
          <p:spPr>
            <a:xfrm>
              <a:off x="674854" y="3438655"/>
              <a:ext cx="226024"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0.6</a:t>
              </a:r>
            </a:p>
          </p:txBody>
        </p:sp>
        <p:sp>
          <p:nvSpPr>
            <p:cNvPr id="5326" name="TextBox 5325">
              <a:extLst>
                <a:ext uri="{FF2B5EF4-FFF2-40B4-BE49-F238E27FC236}">
                  <a16:creationId xmlns:a16="http://schemas.microsoft.com/office/drawing/2014/main" id="{7BBA78CE-789F-02D5-522D-8461EA4C03DC}"/>
                </a:ext>
              </a:extLst>
            </p:cNvPr>
            <p:cNvSpPr txBox="1"/>
            <p:nvPr/>
          </p:nvSpPr>
          <p:spPr>
            <a:xfrm>
              <a:off x="672447" y="3800498"/>
              <a:ext cx="224420"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0.4</a:t>
              </a:r>
            </a:p>
          </p:txBody>
        </p:sp>
        <p:sp>
          <p:nvSpPr>
            <p:cNvPr id="5327" name="TextBox 5326">
              <a:extLst>
                <a:ext uri="{FF2B5EF4-FFF2-40B4-BE49-F238E27FC236}">
                  <a16:creationId xmlns:a16="http://schemas.microsoft.com/office/drawing/2014/main" id="{E522CECE-2B2A-0581-5CAE-9EAF6D26235C}"/>
                </a:ext>
              </a:extLst>
            </p:cNvPr>
            <p:cNvSpPr txBox="1"/>
            <p:nvPr/>
          </p:nvSpPr>
          <p:spPr>
            <a:xfrm>
              <a:off x="684472" y="4150307"/>
              <a:ext cx="216406" cy="213763"/>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0.2</a:t>
              </a:r>
            </a:p>
          </p:txBody>
        </p:sp>
        <p:sp>
          <p:nvSpPr>
            <p:cNvPr id="5328" name="TextBox 5327">
              <a:extLst>
                <a:ext uri="{FF2B5EF4-FFF2-40B4-BE49-F238E27FC236}">
                  <a16:creationId xmlns:a16="http://schemas.microsoft.com/office/drawing/2014/main" id="{253AAC80-BAE6-0B4C-4DF5-B9F25243675D}"/>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grpSp>
        <p:nvGrpSpPr>
          <p:cNvPr id="5329" name="Group 5328">
            <a:extLst>
              <a:ext uri="{FF2B5EF4-FFF2-40B4-BE49-F238E27FC236}">
                <a16:creationId xmlns:a16="http://schemas.microsoft.com/office/drawing/2014/main" id="{F45629B4-FD32-CDFD-7BAD-009A76F4FDDF}"/>
              </a:ext>
            </a:extLst>
          </p:cNvPr>
          <p:cNvGrpSpPr/>
          <p:nvPr/>
        </p:nvGrpSpPr>
        <p:grpSpPr>
          <a:xfrm>
            <a:off x="8860717" y="4667619"/>
            <a:ext cx="2306420" cy="204741"/>
            <a:chOff x="820302" y="3301676"/>
            <a:chExt cx="2508526" cy="204741"/>
          </a:xfrm>
        </p:grpSpPr>
        <p:sp>
          <p:nvSpPr>
            <p:cNvPr id="5330" name="TextBox 5329">
              <a:extLst>
                <a:ext uri="{FF2B5EF4-FFF2-40B4-BE49-F238E27FC236}">
                  <a16:creationId xmlns:a16="http://schemas.microsoft.com/office/drawing/2014/main" id="{6FC0C0CB-DCBC-8C88-A423-4D0EC7F885ED}"/>
                </a:ext>
              </a:extLst>
            </p:cNvPr>
            <p:cNvSpPr txBox="1"/>
            <p:nvPr/>
          </p:nvSpPr>
          <p:spPr>
            <a:xfrm>
              <a:off x="820302" y="3321751"/>
              <a:ext cx="9618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sp>
          <p:nvSpPr>
            <p:cNvPr id="5331" name="TextBox 5330">
              <a:extLst>
                <a:ext uri="{FF2B5EF4-FFF2-40B4-BE49-F238E27FC236}">
                  <a16:creationId xmlns:a16="http://schemas.microsoft.com/office/drawing/2014/main" id="{2CEBC103-755F-CCC7-A6E6-49DE53DC2D29}"/>
                </a:ext>
              </a:extLst>
            </p:cNvPr>
            <p:cNvSpPr txBox="1"/>
            <p:nvPr/>
          </p:nvSpPr>
          <p:spPr>
            <a:xfrm>
              <a:off x="1204236" y="3321751"/>
              <a:ext cx="106353"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a:t>
              </a:r>
            </a:p>
          </p:txBody>
        </p:sp>
        <p:sp>
          <p:nvSpPr>
            <p:cNvPr id="5332" name="TextBox 5331">
              <a:extLst>
                <a:ext uri="{FF2B5EF4-FFF2-40B4-BE49-F238E27FC236}">
                  <a16:creationId xmlns:a16="http://schemas.microsoft.com/office/drawing/2014/main" id="{95F0C9F5-EEB5-EEC2-9E10-AE202CCB75CC}"/>
                </a:ext>
              </a:extLst>
            </p:cNvPr>
            <p:cNvSpPr txBox="1"/>
            <p:nvPr/>
          </p:nvSpPr>
          <p:spPr>
            <a:xfrm>
              <a:off x="1578670" y="3321751"/>
              <a:ext cx="14994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12</a:t>
              </a:r>
            </a:p>
          </p:txBody>
        </p:sp>
        <p:sp>
          <p:nvSpPr>
            <p:cNvPr id="5333" name="TextBox 5332">
              <a:extLst>
                <a:ext uri="{FF2B5EF4-FFF2-40B4-BE49-F238E27FC236}">
                  <a16:creationId xmlns:a16="http://schemas.microsoft.com/office/drawing/2014/main" id="{F5E52302-336C-D6E3-04F4-7E88DBECBE3B}"/>
                </a:ext>
              </a:extLst>
            </p:cNvPr>
            <p:cNvSpPr txBox="1"/>
            <p:nvPr/>
          </p:nvSpPr>
          <p:spPr>
            <a:xfrm>
              <a:off x="1962967" y="3317740"/>
              <a:ext cx="16040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18</a:t>
              </a:r>
            </a:p>
          </p:txBody>
        </p:sp>
        <p:sp>
          <p:nvSpPr>
            <p:cNvPr id="5334" name="TextBox 5333">
              <a:extLst>
                <a:ext uri="{FF2B5EF4-FFF2-40B4-BE49-F238E27FC236}">
                  <a16:creationId xmlns:a16="http://schemas.microsoft.com/office/drawing/2014/main" id="{DD297A1F-466A-0DE8-AD0D-D562FA1A2325}"/>
                </a:ext>
              </a:extLst>
            </p:cNvPr>
            <p:cNvSpPr txBox="1"/>
            <p:nvPr/>
          </p:nvSpPr>
          <p:spPr>
            <a:xfrm>
              <a:off x="2331939" y="3317740"/>
              <a:ext cx="20050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24</a:t>
              </a:r>
            </a:p>
          </p:txBody>
        </p:sp>
        <p:sp>
          <p:nvSpPr>
            <p:cNvPr id="5335" name="TextBox 5334">
              <a:extLst>
                <a:ext uri="{FF2B5EF4-FFF2-40B4-BE49-F238E27FC236}">
                  <a16:creationId xmlns:a16="http://schemas.microsoft.com/office/drawing/2014/main" id="{F3106B89-07E5-6968-A896-BDAF5202BE4D}"/>
                </a:ext>
              </a:extLst>
            </p:cNvPr>
            <p:cNvSpPr txBox="1"/>
            <p:nvPr/>
          </p:nvSpPr>
          <p:spPr>
            <a:xfrm>
              <a:off x="2726420" y="3317740"/>
              <a:ext cx="20398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30</a:t>
              </a:r>
            </a:p>
          </p:txBody>
        </p:sp>
        <p:sp>
          <p:nvSpPr>
            <p:cNvPr id="5336" name="TextBox 5335">
              <a:extLst>
                <a:ext uri="{FF2B5EF4-FFF2-40B4-BE49-F238E27FC236}">
                  <a16:creationId xmlns:a16="http://schemas.microsoft.com/office/drawing/2014/main" id="{F89C5086-9319-A20A-82A1-A06A8A1C9894}"/>
                </a:ext>
              </a:extLst>
            </p:cNvPr>
            <p:cNvSpPr txBox="1"/>
            <p:nvPr/>
          </p:nvSpPr>
          <p:spPr>
            <a:xfrm>
              <a:off x="3123098" y="3301676"/>
              <a:ext cx="20573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36</a:t>
              </a:r>
            </a:p>
          </p:txBody>
        </p:sp>
      </p:grpSp>
      <p:sp>
        <p:nvSpPr>
          <p:cNvPr id="5337" name="TextBox 5336">
            <a:extLst>
              <a:ext uri="{FF2B5EF4-FFF2-40B4-BE49-F238E27FC236}">
                <a16:creationId xmlns:a16="http://schemas.microsoft.com/office/drawing/2014/main" id="{9426F5AE-CA1E-21FF-CB76-241D23E5F868}"/>
              </a:ext>
            </a:extLst>
          </p:cNvPr>
          <p:cNvSpPr txBox="1"/>
          <p:nvPr/>
        </p:nvSpPr>
        <p:spPr>
          <a:xfrm>
            <a:off x="9114214" y="5014298"/>
            <a:ext cx="1832233"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Event-Free Survival (Yr)</a:t>
            </a:r>
          </a:p>
        </p:txBody>
      </p:sp>
      <p:sp>
        <p:nvSpPr>
          <p:cNvPr id="5338" name="TextBox 5337">
            <a:extLst>
              <a:ext uri="{FF2B5EF4-FFF2-40B4-BE49-F238E27FC236}">
                <a16:creationId xmlns:a16="http://schemas.microsoft.com/office/drawing/2014/main" id="{41A3D528-6431-3B1B-CCEA-75159FCEF478}"/>
              </a:ext>
            </a:extLst>
          </p:cNvPr>
          <p:cNvSpPr txBox="1"/>
          <p:nvPr/>
        </p:nvSpPr>
        <p:spPr>
          <a:xfrm rot="16200000">
            <a:off x="7277486" y="3818631"/>
            <a:ext cx="2244204" cy="184666"/>
          </a:xfrm>
          <a:prstGeom prst="rect">
            <a:avLst/>
          </a:prstGeom>
          <a:noFill/>
        </p:spPr>
        <p:txBody>
          <a:bodyPr wrap="non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Survival Distribution Function</a:t>
            </a:r>
          </a:p>
        </p:txBody>
      </p:sp>
      <p:sp>
        <p:nvSpPr>
          <p:cNvPr id="5339" name="Freeform: Shape 5338">
            <a:extLst>
              <a:ext uri="{FF2B5EF4-FFF2-40B4-BE49-F238E27FC236}">
                <a16:creationId xmlns:a16="http://schemas.microsoft.com/office/drawing/2014/main" id="{95C0ED29-A9BC-D42C-F4FF-0F8D211AA9F1}"/>
              </a:ext>
            </a:extLst>
          </p:cNvPr>
          <p:cNvSpPr/>
          <p:nvPr/>
        </p:nvSpPr>
        <p:spPr>
          <a:xfrm>
            <a:off x="8917946" y="3051697"/>
            <a:ext cx="2201302" cy="1548473"/>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40" name="Group 5339">
            <a:extLst>
              <a:ext uri="{FF2B5EF4-FFF2-40B4-BE49-F238E27FC236}">
                <a16:creationId xmlns:a16="http://schemas.microsoft.com/office/drawing/2014/main" id="{DDCA3B7C-0E3B-0636-E823-1D8C6F971D21}"/>
              </a:ext>
            </a:extLst>
          </p:cNvPr>
          <p:cNvGrpSpPr/>
          <p:nvPr/>
        </p:nvGrpSpPr>
        <p:grpSpPr>
          <a:xfrm>
            <a:off x="10153741" y="2895560"/>
            <a:ext cx="1827218" cy="524100"/>
            <a:chOff x="9609512" y="1797791"/>
            <a:chExt cx="1827218" cy="524100"/>
          </a:xfrm>
        </p:grpSpPr>
        <p:sp>
          <p:nvSpPr>
            <p:cNvPr id="5341" name="TextBox 5340">
              <a:extLst>
                <a:ext uri="{FF2B5EF4-FFF2-40B4-BE49-F238E27FC236}">
                  <a16:creationId xmlns:a16="http://schemas.microsoft.com/office/drawing/2014/main" id="{0D96EA4F-7716-8A27-7231-E3CBAD103EF6}"/>
                </a:ext>
              </a:extLst>
            </p:cNvPr>
            <p:cNvSpPr txBox="1"/>
            <p:nvPr/>
          </p:nvSpPr>
          <p:spPr bwMode="auto">
            <a:xfrm>
              <a:off x="9878290" y="1797791"/>
              <a:ext cx="12971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Poppins" pitchFamily="2" charset="77"/>
                  <a:cs typeface="Poppins" pitchFamily="2" charset="77"/>
                </a:rPr>
                <a:t>Prior rituximab</a:t>
              </a:r>
            </a:p>
          </p:txBody>
        </p:sp>
        <p:sp>
          <p:nvSpPr>
            <p:cNvPr id="5342" name="TextBox 5341">
              <a:extLst>
                <a:ext uri="{FF2B5EF4-FFF2-40B4-BE49-F238E27FC236}">
                  <a16:creationId xmlns:a16="http://schemas.microsoft.com/office/drawing/2014/main" id="{AAC5AD81-F208-9766-3C4A-6057053A180D}"/>
                </a:ext>
              </a:extLst>
            </p:cNvPr>
            <p:cNvSpPr txBox="1"/>
            <p:nvPr/>
          </p:nvSpPr>
          <p:spPr bwMode="auto">
            <a:xfrm>
              <a:off x="9878290" y="2044892"/>
              <a:ext cx="15584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No prior rituximab</a:t>
              </a:r>
            </a:p>
          </p:txBody>
        </p:sp>
        <p:cxnSp>
          <p:nvCxnSpPr>
            <p:cNvPr id="5343" name="Straight Connector 5342">
              <a:extLst>
                <a:ext uri="{FF2B5EF4-FFF2-40B4-BE49-F238E27FC236}">
                  <a16:creationId xmlns:a16="http://schemas.microsoft.com/office/drawing/2014/main" id="{3D694FE6-C32F-7F57-EC0F-A184AEE91199}"/>
                </a:ext>
              </a:extLst>
            </p:cNvPr>
            <p:cNvCxnSpPr>
              <a:cxnSpLocks/>
            </p:cNvCxnSpPr>
            <p:nvPr/>
          </p:nvCxnSpPr>
          <p:spPr bwMode="auto">
            <a:xfrm flipH="1">
              <a:off x="9609512" y="1940286"/>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5344" name="Straight Connector 5343">
              <a:extLst>
                <a:ext uri="{FF2B5EF4-FFF2-40B4-BE49-F238E27FC236}">
                  <a16:creationId xmlns:a16="http://schemas.microsoft.com/office/drawing/2014/main" id="{FF28F88A-7081-2D0E-06FB-5224F6AF1938}"/>
                </a:ext>
              </a:extLst>
            </p:cNvPr>
            <p:cNvCxnSpPr>
              <a:cxnSpLocks/>
            </p:cNvCxnSpPr>
            <p:nvPr/>
          </p:nvCxnSpPr>
          <p:spPr bwMode="auto">
            <a:xfrm flipH="1">
              <a:off x="9609512" y="2177815"/>
              <a:ext cx="274320" cy="0"/>
            </a:xfrm>
            <a:prstGeom prst="line">
              <a:avLst/>
            </a:prstGeom>
            <a:noFill/>
            <a:ln w="28575" cap="flat" cmpd="sng" algn="ctr">
              <a:solidFill>
                <a:schemeClr val="accent6"/>
              </a:solidFill>
              <a:prstDash val="solid"/>
              <a:round/>
              <a:headEnd type="none" w="med" len="med"/>
              <a:tailEnd type="none" w="med" len="med"/>
            </a:ln>
            <a:effectLst/>
          </p:spPr>
        </p:cxnSp>
      </p:grpSp>
      <p:sp>
        <p:nvSpPr>
          <p:cNvPr id="5345" name="TextBox 5344">
            <a:extLst>
              <a:ext uri="{FF2B5EF4-FFF2-40B4-BE49-F238E27FC236}">
                <a16:creationId xmlns:a16="http://schemas.microsoft.com/office/drawing/2014/main" id="{39E9352A-6A40-7367-5E77-A1B229299016}"/>
              </a:ext>
            </a:extLst>
          </p:cNvPr>
          <p:cNvSpPr txBox="1"/>
          <p:nvPr/>
        </p:nvSpPr>
        <p:spPr bwMode="auto">
          <a:xfrm>
            <a:off x="8914837" y="4358439"/>
            <a:ext cx="8386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Poppins" pitchFamily="2" charset="77"/>
                <a:cs typeface="Poppins" pitchFamily="2" charset="77"/>
              </a:rPr>
              <a:t>P</a:t>
            </a: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 = .0010</a:t>
            </a:r>
          </a:p>
        </p:txBody>
      </p:sp>
      <p:sp>
        <p:nvSpPr>
          <p:cNvPr id="5348" name="Freeform: Shape 5347">
            <a:extLst>
              <a:ext uri="{FF2B5EF4-FFF2-40B4-BE49-F238E27FC236}">
                <a16:creationId xmlns:a16="http://schemas.microsoft.com/office/drawing/2014/main" id="{6ED019C2-BA0C-B39C-2FD7-47CD0F41A9DB}"/>
              </a:ext>
            </a:extLst>
          </p:cNvPr>
          <p:cNvSpPr/>
          <p:nvPr/>
        </p:nvSpPr>
        <p:spPr>
          <a:xfrm>
            <a:off x="8904383" y="3048918"/>
            <a:ext cx="2407186" cy="842790"/>
          </a:xfrm>
          <a:custGeom>
            <a:avLst/>
            <a:gdLst>
              <a:gd name="csX0" fmla="*/ 0 w 2407186"/>
              <a:gd name="csY0" fmla="*/ 0 h 842790"/>
              <a:gd name="csX1" fmla="*/ 52330 w 2407186"/>
              <a:gd name="csY1" fmla="*/ 0 h 842790"/>
              <a:gd name="csX2" fmla="*/ 52330 w 2407186"/>
              <a:gd name="csY2" fmla="*/ 49576 h 842790"/>
              <a:gd name="csX3" fmla="*/ 63347 w 2407186"/>
              <a:gd name="csY3" fmla="*/ 60593 h 842790"/>
              <a:gd name="csX4" fmla="*/ 63347 w 2407186"/>
              <a:gd name="csY4" fmla="*/ 156990 h 842790"/>
              <a:gd name="csX5" fmla="*/ 93644 w 2407186"/>
              <a:gd name="csY5" fmla="*/ 156990 h 842790"/>
              <a:gd name="csX6" fmla="*/ 93644 w 2407186"/>
              <a:gd name="csY6" fmla="*/ 231354 h 842790"/>
              <a:gd name="csX7" fmla="*/ 107415 w 2407186"/>
              <a:gd name="csY7" fmla="*/ 231354 h 842790"/>
              <a:gd name="csX8" fmla="*/ 107415 w 2407186"/>
              <a:gd name="csY8" fmla="*/ 316735 h 842790"/>
              <a:gd name="csX9" fmla="*/ 123940 w 2407186"/>
              <a:gd name="csY9" fmla="*/ 316735 h 842790"/>
              <a:gd name="csX10" fmla="*/ 123940 w 2407186"/>
              <a:gd name="csY10" fmla="*/ 426904 h 842790"/>
              <a:gd name="csX11" fmla="*/ 145974 w 2407186"/>
              <a:gd name="csY11" fmla="*/ 426904 h 842790"/>
              <a:gd name="csX12" fmla="*/ 145974 w 2407186"/>
              <a:gd name="csY12" fmla="*/ 479234 h 842790"/>
              <a:gd name="csX13" fmla="*/ 187287 w 2407186"/>
              <a:gd name="csY13" fmla="*/ 479234 h 842790"/>
              <a:gd name="csX14" fmla="*/ 187287 w 2407186"/>
              <a:gd name="csY14" fmla="*/ 553598 h 842790"/>
              <a:gd name="csX15" fmla="*/ 209321 w 2407186"/>
              <a:gd name="csY15" fmla="*/ 553598 h 842790"/>
              <a:gd name="csX16" fmla="*/ 209321 w 2407186"/>
              <a:gd name="csY16" fmla="*/ 594911 h 842790"/>
              <a:gd name="csX17" fmla="*/ 217583 w 2407186"/>
              <a:gd name="csY17" fmla="*/ 594911 h 842790"/>
              <a:gd name="csX18" fmla="*/ 217583 w 2407186"/>
              <a:gd name="csY18" fmla="*/ 669275 h 842790"/>
              <a:gd name="csX19" fmla="*/ 242371 w 2407186"/>
              <a:gd name="csY19" fmla="*/ 669275 h 842790"/>
              <a:gd name="csX20" fmla="*/ 242371 w 2407186"/>
              <a:gd name="csY20" fmla="*/ 749147 h 842790"/>
              <a:gd name="csX21" fmla="*/ 253388 w 2407186"/>
              <a:gd name="csY21" fmla="*/ 749147 h 842790"/>
              <a:gd name="csX22" fmla="*/ 253388 w 2407186"/>
              <a:gd name="csY22" fmla="*/ 790460 h 842790"/>
              <a:gd name="csX23" fmla="*/ 605928 w 2407186"/>
              <a:gd name="csY23" fmla="*/ 790460 h 842790"/>
              <a:gd name="csX24" fmla="*/ 605928 w 2407186"/>
              <a:gd name="csY24" fmla="*/ 842790 h 842790"/>
              <a:gd name="csX25" fmla="*/ 2407186 w 2407186"/>
              <a:gd name="csY25" fmla="*/ 842790 h 842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407186" h="842790">
                <a:moveTo>
                  <a:pt x="0" y="0"/>
                </a:moveTo>
                <a:lnTo>
                  <a:pt x="52330" y="0"/>
                </a:lnTo>
                <a:lnTo>
                  <a:pt x="52330" y="49576"/>
                </a:lnTo>
                <a:lnTo>
                  <a:pt x="63347" y="60593"/>
                </a:lnTo>
                <a:lnTo>
                  <a:pt x="63347" y="156990"/>
                </a:lnTo>
                <a:lnTo>
                  <a:pt x="93644" y="156990"/>
                </a:lnTo>
                <a:lnTo>
                  <a:pt x="93644" y="231354"/>
                </a:lnTo>
                <a:lnTo>
                  <a:pt x="107415" y="231354"/>
                </a:lnTo>
                <a:lnTo>
                  <a:pt x="107415" y="316735"/>
                </a:lnTo>
                <a:lnTo>
                  <a:pt x="123940" y="316735"/>
                </a:lnTo>
                <a:lnTo>
                  <a:pt x="123940" y="426904"/>
                </a:lnTo>
                <a:lnTo>
                  <a:pt x="145974" y="426904"/>
                </a:lnTo>
                <a:lnTo>
                  <a:pt x="145974" y="479234"/>
                </a:lnTo>
                <a:lnTo>
                  <a:pt x="187287" y="479234"/>
                </a:lnTo>
                <a:lnTo>
                  <a:pt x="187287" y="553598"/>
                </a:lnTo>
                <a:lnTo>
                  <a:pt x="209321" y="553598"/>
                </a:lnTo>
                <a:lnTo>
                  <a:pt x="209321" y="594911"/>
                </a:lnTo>
                <a:lnTo>
                  <a:pt x="217583" y="594911"/>
                </a:lnTo>
                <a:lnTo>
                  <a:pt x="217583" y="669275"/>
                </a:lnTo>
                <a:lnTo>
                  <a:pt x="242371" y="669275"/>
                </a:lnTo>
                <a:lnTo>
                  <a:pt x="242371" y="749147"/>
                </a:lnTo>
                <a:lnTo>
                  <a:pt x="253388" y="749147"/>
                </a:lnTo>
                <a:lnTo>
                  <a:pt x="253388" y="790460"/>
                </a:lnTo>
                <a:lnTo>
                  <a:pt x="605928" y="790460"/>
                </a:lnTo>
                <a:lnTo>
                  <a:pt x="605928" y="842790"/>
                </a:lnTo>
                <a:lnTo>
                  <a:pt x="2407186" y="842790"/>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E1114394-C9D2-8692-D159-4F2508200AA2}"/>
              </a:ext>
            </a:extLst>
          </p:cNvPr>
          <p:cNvGrpSpPr/>
          <p:nvPr/>
        </p:nvGrpSpPr>
        <p:grpSpPr>
          <a:xfrm>
            <a:off x="978243" y="4607510"/>
            <a:ext cx="3359183" cy="57942"/>
            <a:chOff x="792895" y="5860360"/>
            <a:chExt cx="2801168" cy="70379"/>
          </a:xfrm>
        </p:grpSpPr>
        <p:cxnSp>
          <p:nvCxnSpPr>
            <p:cNvPr id="4" name="Straight Connector 3">
              <a:extLst>
                <a:ext uri="{FF2B5EF4-FFF2-40B4-BE49-F238E27FC236}">
                  <a16:creationId xmlns:a16="http://schemas.microsoft.com/office/drawing/2014/main" id="{5AFC987A-3564-7334-97AF-F1013A0E7969}"/>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9BE20DB-C7AE-371C-D845-FCF3EB54157B}"/>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1409CD4-E172-95E2-212C-AA6F07B0C995}"/>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2401861-6279-D27B-505B-BD7E534F0027}"/>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2ECF426-0265-C95D-8B11-75EE214E2A62}"/>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77F75BF-A8B1-7DEC-D403-153CF911CB55}"/>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9E1BBD3-8FE7-94AE-39F0-BC3BDED8FEEB}"/>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EB5F797-FE2A-B772-F43A-44F9E25793F4}"/>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8DF22B1-3834-2F7A-913A-998F5D029BCA}"/>
                </a:ext>
              </a:extLst>
            </p:cNvPr>
            <p:cNvCxnSpPr>
              <a:cxnSpLocks/>
            </p:cNvCxnSpPr>
            <p:nvPr/>
          </p:nvCxnSpPr>
          <p:spPr>
            <a:xfrm rot="5400000" flipH="1">
              <a:off x="355887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10355913-A868-2409-E16A-8EFAF89F5CCE}"/>
              </a:ext>
            </a:extLst>
          </p:cNvPr>
          <p:cNvGrpSpPr/>
          <p:nvPr/>
        </p:nvGrpSpPr>
        <p:grpSpPr>
          <a:xfrm rot="5400000">
            <a:off x="182896" y="3812213"/>
            <a:ext cx="1540599" cy="45719"/>
            <a:chOff x="792895" y="5860360"/>
            <a:chExt cx="1750730" cy="70379"/>
          </a:xfrm>
        </p:grpSpPr>
        <p:cxnSp>
          <p:nvCxnSpPr>
            <p:cNvPr id="51" name="Straight Connector 50">
              <a:extLst>
                <a:ext uri="{FF2B5EF4-FFF2-40B4-BE49-F238E27FC236}">
                  <a16:creationId xmlns:a16="http://schemas.microsoft.com/office/drawing/2014/main" id="{57278FA2-F86A-9C86-CB9E-294A4FB367EA}"/>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2F719B7-579B-AEB6-8968-F1F6F43527CA}"/>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FE1179A-421A-8C3A-57E9-4C7AD16A0379}"/>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3" name="Straight Connector 5122">
              <a:extLst>
                <a:ext uri="{FF2B5EF4-FFF2-40B4-BE49-F238E27FC236}">
                  <a16:creationId xmlns:a16="http://schemas.microsoft.com/office/drawing/2014/main" id="{5986E4F0-DB49-E346-D95F-61E58C41E807}"/>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4" name="Straight Connector 5123">
              <a:extLst>
                <a:ext uri="{FF2B5EF4-FFF2-40B4-BE49-F238E27FC236}">
                  <a16:creationId xmlns:a16="http://schemas.microsoft.com/office/drawing/2014/main" id="{D9B0A618-8680-79E8-4EA3-F8407CAEB310}"/>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5" name="Straight Connector 5124">
              <a:extLst>
                <a:ext uri="{FF2B5EF4-FFF2-40B4-BE49-F238E27FC236}">
                  <a16:creationId xmlns:a16="http://schemas.microsoft.com/office/drawing/2014/main" id="{5DEF7173-BB20-4463-015D-5C5EBCF42E57}"/>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26" name="Group 5125">
            <a:extLst>
              <a:ext uri="{FF2B5EF4-FFF2-40B4-BE49-F238E27FC236}">
                <a16:creationId xmlns:a16="http://schemas.microsoft.com/office/drawing/2014/main" id="{E8D6CD72-2DDE-14D4-4E8D-B13391C95090}"/>
              </a:ext>
            </a:extLst>
          </p:cNvPr>
          <p:cNvGrpSpPr/>
          <p:nvPr/>
        </p:nvGrpSpPr>
        <p:grpSpPr>
          <a:xfrm>
            <a:off x="5371680" y="4605195"/>
            <a:ext cx="2154285" cy="60257"/>
            <a:chOff x="792895" y="5860360"/>
            <a:chExt cx="2100876" cy="70379"/>
          </a:xfrm>
        </p:grpSpPr>
        <p:cxnSp>
          <p:nvCxnSpPr>
            <p:cNvPr id="5127" name="Straight Connector 5126">
              <a:extLst>
                <a:ext uri="{FF2B5EF4-FFF2-40B4-BE49-F238E27FC236}">
                  <a16:creationId xmlns:a16="http://schemas.microsoft.com/office/drawing/2014/main" id="{33B67610-2ECD-ADEA-94FF-B15141AA24C7}"/>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8" name="Straight Connector 5127">
              <a:extLst>
                <a:ext uri="{FF2B5EF4-FFF2-40B4-BE49-F238E27FC236}">
                  <a16:creationId xmlns:a16="http://schemas.microsoft.com/office/drawing/2014/main" id="{D4EAF1F2-ED48-26E5-CDE4-914105467BF7}"/>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9" name="Straight Connector 5128">
              <a:extLst>
                <a:ext uri="{FF2B5EF4-FFF2-40B4-BE49-F238E27FC236}">
                  <a16:creationId xmlns:a16="http://schemas.microsoft.com/office/drawing/2014/main" id="{663C68F5-22FC-FF36-57D7-E276675868FD}"/>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0" name="Straight Connector 5129">
              <a:extLst>
                <a:ext uri="{FF2B5EF4-FFF2-40B4-BE49-F238E27FC236}">
                  <a16:creationId xmlns:a16="http://schemas.microsoft.com/office/drawing/2014/main" id="{3760166B-B900-9319-EDF5-211AB54704E6}"/>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1" name="Straight Connector 5130">
              <a:extLst>
                <a:ext uri="{FF2B5EF4-FFF2-40B4-BE49-F238E27FC236}">
                  <a16:creationId xmlns:a16="http://schemas.microsoft.com/office/drawing/2014/main" id="{3006FE73-E2EE-9749-1B86-071C6512BEDB}"/>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2" name="Straight Connector 5131">
              <a:extLst>
                <a:ext uri="{FF2B5EF4-FFF2-40B4-BE49-F238E27FC236}">
                  <a16:creationId xmlns:a16="http://schemas.microsoft.com/office/drawing/2014/main" id="{ED224CC7-A111-EDCA-AC13-AF4BAB7BA9E5}"/>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3" name="Straight Connector 5132">
              <a:extLst>
                <a:ext uri="{FF2B5EF4-FFF2-40B4-BE49-F238E27FC236}">
                  <a16:creationId xmlns:a16="http://schemas.microsoft.com/office/drawing/2014/main" id="{A9B977CF-6166-5196-3EFA-A9A75A1470A5}"/>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34" name="Group 5133">
            <a:extLst>
              <a:ext uri="{FF2B5EF4-FFF2-40B4-BE49-F238E27FC236}">
                <a16:creationId xmlns:a16="http://schemas.microsoft.com/office/drawing/2014/main" id="{44D65D0F-0006-0FEB-9175-79DB0E58F238}"/>
              </a:ext>
            </a:extLst>
          </p:cNvPr>
          <p:cNvGrpSpPr/>
          <p:nvPr/>
        </p:nvGrpSpPr>
        <p:grpSpPr>
          <a:xfrm rot="5400000">
            <a:off x="4576333" y="3812213"/>
            <a:ext cx="1540599" cy="45719"/>
            <a:chOff x="792895" y="5860360"/>
            <a:chExt cx="1750730" cy="70379"/>
          </a:xfrm>
        </p:grpSpPr>
        <p:cxnSp>
          <p:nvCxnSpPr>
            <p:cNvPr id="5135" name="Straight Connector 5134">
              <a:extLst>
                <a:ext uri="{FF2B5EF4-FFF2-40B4-BE49-F238E27FC236}">
                  <a16:creationId xmlns:a16="http://schemas.microsoft.com/office/drawing/2014/main" id="{CBC99AAA-347F-CFCA-405A-55EEDD8E364D}"/>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6" name="Straight Connector 5135">
              <a:extLst>
                <a:ext uri="{FF2B5EF4-FFF2-40B4-BE49-F238E27FC236}">
                  <a16:creationId xmlns:a16="http://schemas.microsoft.com/office/drawing/2014/main" id="{E070AF53-0F41-27D9-6F07-9ED73F5F8633}"/>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7" name="Straight Connector 5136">
              <a:extLst>
                <a:ext uri="{FF2B5EF4-FFF2-40B4-BE49-F238E27FC236}">
                  <a16:creationId xmlns:a16="http://schemas.microsoft.com/office/drawing/2014/main" id="{609BA158-9BBB-7C66-738B-641299F84F18}"/>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8" name="Straight Connector 5137">
              <a:extLst>
                <a:ext uri="{FF2B5EF4-FFF2-40B4-BE49-F238E27FC236}">
                  <a16:creationId xmlns:a16="http://schemas.microsoft.com/office/drawing/2014/main" id="{6288F60F-FCAA-AF3E-52C1-66A1236EB919}"/>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9" name="Straight Connector 5138">
              <a:extLst>
                <a:ext uri="{FF2B5EF4-FFF2-40B4-BE49-F238E27FC236}">
                  <a16:creationId xmlns:a16="http://schemas.microsoft.com/office/drawing/2014/main" id="{59C082F1-2597-BF49-175E-FDF7DCA15A1F}"/>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0" name="Straight Connector 5139">
              <a:extLst>
                <a:ext uri="{FF2B5EF4-FFF2-40B4-BE49-F238E27FC236}">
                  <a16:creationId xmlns:a16="http://schemas.microsoft.com/office/drawing/2014/main" id="{1EC8D073-AB9D-E20C-958B-14A34742C8BE}"/>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41" name="Group 5140">
            <a:extLst>
              <a:ext uri="{FF2B5EF4-FFF2-40B4-BE49-F238E27FC236}">
                <a16:creationId xmlns:a16="http://schemas.microsoft.com/office/drawing/2014/main" id="{9A0742AD-8457-DB18-290A-EFFC806A2E89}"/>
              </a:ext>
            </a:extLst>
          </p:cNvPr>
          <p:cNvGrpSpPr/>
          <p:nvPr/>
        </p:nvGrpSpPr>
        <p:grpSpPr>
          <a:xfrm>
            <a:off x="8915044" y="4599993"/>
            <a:ext cx="2154285" cy="60257"/>
            <a:chOff x="792895" y="5860360"/>
            <a:chExt cx="2100876" cy="70379"/>
          </a:xfrm>
        </p:grpSpPr>
        <p:cxnSp>
          <p:nvCxnSpPr>
            <p:cNvPr id="5142" name="Straight Connector 5141">
              <a:extLst>
                <a:ext uri="{FF2B5EF4-FFF2-40B4-BE49-F238E27FC236}">
                  <a16:creationId xmlns:a16="http://schemas.microsoft.com/office/drawing/2014/main" id="{80BA16D8-8978-AA0B-B7EF-AE40053AFB8F}"/>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3" name="Straight Connector 5142">
              <a:extLst>
                <a:ext uri="{FF2B5EF4-FFF2-40B4-BE49-F238E27FC236}">
                  <a16:creationId xmlns:a16="http://schemas.microsoft.com/office/drawing/2014/main" id="{5280673A-350E-6798-2734-A33A0B30C88C}"/>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4" name="Straight Connector 5143">
              <a:extLst>
                <a:ext uri="{FF2B5EF4-FFF2-40B4-BE49-F238E27FC236}">
                  <a16:creationId xmlns:a16="http://schemas.microsoft.com/office/drawing/2014/main" id="{F5BF043F-4821-678C-E083-B4A0F9064A16}"/>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5" name="Straight Connector 5144">
              <a:extLst>
                <a:ext uri="{FF2B5EF4-FFF2-40B4-BE49-F238E27FC236}">
                  <a16:creationId xmlns:a16="http://schemas.microsoft.com/office/drawing/2014/main" id="{16E87320-6478-D0F3-7519-D42720393FC8}"/>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6" name="Straight Connector 5145">
              <a:extLst>
                <a:ext uri="{FF2B5EF4-FFF2-40B4-BE49-F238E27FC236}">
                  <a16:creationId xmlns:a16="http://schemas.microsoft.com/office/drawing/2014/main" id="{CA9D1C73-B720-2996-3823-E6B6C2C97666}"/>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7" name="Straight Connector 5146">
              <a:extLst>
                <a:ext uri="{FF2B5EF4-FFF2-40B4-BE49-F238E27FC236}">
                  <a16:creationId xmlns:a16="http://schemas.microsoft.com/office/drawing/2014/main" id="{8694BE0B-7AC0-F1B5-7D9B-8BE5DFAC4EF3}"/>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8" name="Straight Connector 5147">
              <a:extLst>
                <a:ext uri="{FF2B5EF4-FFF2-40B4-BE49-F238E27FC236}">
                  <a16:creationId xmlns:a16="http://schemas.microsoft.com/office/drawing/2014/main" id="{7E394B99-440E-FDD4-8603-73BFE3C53B80}"/>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49" name="Group 5148">
            <a:extLst>
              <a:ext uri="{FF2B5EF4-FFF2-40B4-BE49-F238E27FC236}">
                <a16:creationId xmlns:a16="http://schemas.microsoft.com/office/drawing/2014/main" id="{BE627497-0D0A-1689-0BEA-B8847AF88E2E}"/>
              </a:ext>
            </a:extLst>
          </p:cNvPr>
          <p:cNvGrpSpPr/>
          <p:nvPr/>
        </p:nvGrpSpPr>
        <p:grpSpPr>
          <a:xfrm rot="5400000">
            <a:off x="8119697" y="3807011"/>
            <a:ext cx="1540599" cy="45719"/>
            <a:chOff x="792895" y="5860360"/>
            <a:chExt cx="1750730" cy="70379"/>
          </a:xfrm>
        </p:grpSpPr>
        <p:cxnSp>
          <p:nvCxnSpPr>
            <p:cNvPr id="5150" name="Straight Connector 5149">
              <a:extLst>
                <a:ext uri="{FF2B5EF4-FFF2-40B4-BE49-F238E27FC236}">
                  <a16:creationId xmlns:a16="http://schemas.microsoft.com/office/drawing/2014/main" id="{B316ACD5-13B7-7A69-6F37-4392128D8D6C}"/>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51" name="Straight Connector 5150">
              <a:extLst>
                <a:ext uri="{FF2B5EF4-FFF2-40B4-BE49-F238E27FC236}">
                  <a16:creationId xmlns:a16="http://schemas.microsoft.com/office/drawing/2014/main" id="{DB555535-183F-9611-74CF-51F5873DB606}"/>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52" name="Straight Connector 5151">
              <a:extLst>
                <a:ext uri="{FF2B5EF4-FFF2-40B4-BE49-F238E27FC236}">
                  <a16:creationId xmlns:a16="http://schemas.microsoft.com/office/drawing/2014/main" id="{D1DC4498-9A96-6474-7C06-CF69A4E163C7}"/>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53" name="Straight Connector 5152">
              <a:extLst>
                <a:ext uri="{FF2B5EF4-FFF2-40B4-BE49-F238E27FC236}">
                  <a16:creationId xmlns:a16="http://schemas.microsoft.com/office/drawing/2014/main" id="{F8A2E411-05A3-47C2-686C-6809EF341842}"/>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54" name="Straight Connector 5153">
              <a:extLst>
                <a:ext uri="{FF2B5EF4-FFF2-40B4-BE49-F238E27FC236}">
                  <a16:creationId xmlns:a16="http://schemas.microsoft.com/office/drawing/2014/main" id="{D8E1725A-1BD4-9BAF-4790-C472F1DA647B}"/>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55" name="Straight Connector 5154">
              <a:extLst>
                <a:ext uri="{FF2B5EF4-FFF2-40B4-BE49-F238E27FC236}">
                  <a16:creationId xmlns:a16="http://schemas.microsoft.com/office/drawing/2014/main" id="{A1E3FFE0-1DDC-1D8D-F28E-946011100CA0}"/>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5046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B28D0-5E27-4FD0-7053-6F1BCFC15769}"/>
              </a:ext>
            </a:extLst>
          </p:cNvPr>
          <p:cNvSpPr>
            <a:spLocks noGrp="1"/>
          </p:cNvSpPr>
          <p:nvPr>
            <p:ph type="title"/>
          </p:nvPr>
        </p:nvSpPr>
        <p:spPr>
          <a:xfrm>
            <a:off x="231078" y="531006"/>
            <a:ext cx="11740260" cy="502445"/>
          </a:xfrm>
        </p:spPr>
        <p:txBody>
          <a:bodyPr/>
          <a:lstStyle/>
          <a:p>
            <a:r>
              <a:rPr lang="en-US"/>
              <a:t>Phase III Trials of CAR T-Cells vs SoC: High-Risk DLBCL Refractory to or Relapsed Within 12 Mo of 1L Tx</a:t>
            </a:r>
            <a:endParaRPr lang="en-US" dirty="0"/>
          </a:p>
        </p:txBody>
      </p:sp>
      <p:sp>
        <p:nvSpPr>
          <p:cNvPr id="3" name="Content Placeholder 2">
            <a:extLst>
              <a:ext uri="{FF2B5EF4-FFF2-40B4-BE49-F238E27FC236}">
                <a16:creationId xmlns:a16="http://schemas.microsoft.com/office/drawing/2014/main" id="{43EAD935-BBB7-5CCD-F075-9C11EA084CE4}"/>
              </a:ext>
            </a:extLst>
          </p:cNvPr>
          <p:cNvSpPr>
            <a:spLocks noGrp="1"/>
          </p:cNvSpPr>
          <p:nvPr>
            <p:ph idx="1"/>
          </p:nvPr>
        </p:nvSpPr>
        <p:spPr>
          <a:xfrm>
            <a:off x="231775" y="5851312"/>
            <a:ext cx="11879161" cy="311420"/>
          </a:xfrm>
        </p:spPr>
        <p:txBody>
          <a:bodyPr/>
          <a:lstStyle/>
          <a:p>
            <a:r>
              <a:rPr lang="en-US" sz="2000" dirty="0"/>
              <a:t>CAR T-cells generally improve outcomes in R/R disease compared with SoC</a:t>
            </a:r>
          </a:p>
        </p:txBody>
      </p:sp>
      <p:sp>
        <p:nvSpPr>
          <p:cNvPr id="4" name="Content Placeholder 3">
            <a:extLst>
              <a:ext uri="{FF2B5EF4-FFF2-40B4-BE49-F238E27FC236}">
                <a16:creationId xmlns:a16="http://schemas.microsoft.com/office/drawing/2014/main" id="{0FC3F2B6-449C-F6BA-73BE-B99E736CBFDC}"/>
              </a:ext>
            </a:extLst>
          </p:cNvPr>
          <p:cNvSpPr>
            <a:spLocks noGrp="1"/>
          </p:cNvSpPr>
          <p:nvPr>
            <p:ph sz="quarter" idx="10"/>
          </p:nvPr>
        </p:nvSpPr>
        <p:spPr>
          <a:xfrm>
            <a:off x="1712913" y="6302375"/>
            <a:ext cx="6185947" cy="327025"/>
          </a:xfrm>
        </p:spPr>
        <p:txBody>
          <a:bodyPr anchor="b"/>
          <a:lstStyle/>
          <a:p>
            <a:pPr>
              <a:lnSpc>
                <a:spcPct val="100000"/>
              </a:lnSpc>
            </a:pPr>
            <a:r>
              <a:rPr lang="en-US" dirty="0"/>
              <a:t>1. Locke. NEJM 2021. 2022;386:640. 2. Westin. NEJM. 2023;389:148. 3. Kamdar. Lancet. 2022;399:2294. 4. Abramson. EHA 2024. Abstr S272. 5. Bishop. NEJM. 2022. 386:629. </a:t>
            </a:r>
          </a:p>
        </p:txBody>
      </p:sp>
      <p:sp>
        <p:nvSpPr>
          <p:cNvPr id="504" name="TextBox 503">
            <a:extLst>
              <a:ext uri="{FF2B5EF4-FFF2-40B4-BE49-F238E27FC236}">
                <a16:creationId xmlns:a16="http://schemas.microsoft.com/office/drawing/2014/main" id="{125418AD-B641-2308-9316-BD8FB64E7A99}"/>
              </a:ext>
            </a:extLst>
          </p:cNvPr>
          <p:cNvSpPr txBox="1"/>
          <p:nvPr/>
        </p:nvSpPr>
        <p:spPr bwMode="auto">
          <a:xfrm rot="16200000">
            <a:off x="-687451" y="3823329"/>
            <a:ext cx="2047548" cy="23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16913" algn="ctr">
              <a:lnSpc>
                <a:spcPts val="1898"/>
              </a:lnSpc>
              <a:defRPr/>
            </a:pPr>
            <a:r>
              <a:rPr lang="en-US" sz="1400" dirty="0">
                <a:solidFill>
                  <a:schemeClr val="tx1">
                    <a:lumMod val="75000"/>
                    <a:lumOff val="25000"/>
                  </a:schemeClr>
                </a:solidFill>
                <a:latin typeface="Poppins Medium" pitchFamily="2" charset="77"/>
                <a:cs typeface="Poppins Medium" pitchFamily="2" charset="77"/>
              </a:rPr>
              <a:t>EFS (%)</a:t>
            </a:r>
          </a:p>
        </p:txBody>
      </p:sp>
      <p:sp>
        <p:nvSpPr>
          <p:cNvPr id="523" name="TextBox 522">
            <a:extLst>
              <a:ext uri="{FF2B5EF4-FFF2-40B4-BE49-F238E27FC236}">
                <a16:creationId xmlns:a16="http://schemas.microsoft.com/office/drawing/2014/main" id="{6DCB4880-EE8A-C7A0-D005-BCD436822614}"/>
              </a:ext>
            </a:extLst>
          </p:cNvPr>
          <p:cNvSpPr txBox="1"/>
          <p:nvPr/>
        </p:nvSpPr>
        <p:spPr bwMode="auto">
          <a:xfrm>
            <a:off x="817488" y="5202535"/>
            <a:ext cx="2955637" cy="23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16913" marR="0" lvl="0" indent="0" algn="ctr" fontAlgn="base">
              <a:lnSpc>
                <a:spcPts val="1898"/>
              </a:lnSpc>
              <a:spcBef>
                <a:spcPct val="50000"/>
              </a:spcBef>
              <a:spcAft>
                <a:spcPct val="0"/>
              </a:spcAft>
              <a:buClrTx/>
              <a:buSzTx/>
              <a:buFontTx/>
              <a:buNone/>
              <a:tabLst/>
              <a:defRPr/>
            </a:pPr>
            <a:r>
              <a:rPr lang="en-US" sz="1400" dirty="0">
                <a:solidFill>
                  <a:schemeClr val="tx1">
                    <a:lumMod val="75000"/>
                    <a:lumOff val="25000"/>
                  </a:schemeClr>
                </a:solidFill>
                <a:latin typeface="Poppins Medium" pitchFamily="2" charset="77"/>
                <a:cs typeface="Poppins Medium" pitchFamily="2" charset="77"/>
              </a:rPr>
              <a:t>Mo</a:t>
            </a:r>
          </a:p>
        </p:txBody>
      </p:sp>
      <p:grpSp>
        <p:nvGrpSpPr>
          <p:cNvPr id="526" name="Group 525">
            <a:extLst>
              <a:ext uri="{FF2B5EF4-FFF2-40B4-BE49-F238E27FC236}">
                <a16:creationId xmlns:a16="http://schemas.microsoft.com/office/drawing/2014/main" id="{61B479B5-2D58-0DC9-EC02-187F1E4955BA}"/>
              </a:ext>
            </a:extLst>
          </p:cNvPr>
          <p:cNvGrpSpPr/>
          <p:nvPr/>
        </p:nvGrpSpPr>
        <p:grpSpPr>
          <a:xfrm>
            <a:off x="2262992" y="3034752"/>
            <a:ext cx="1759199" cy="523220"/>
            <a:chOff x="2391114" y="3443951"/>
            <a:chExt cx="1774194" cy="523220"/>
          </a:xfrm>
        </p:grpSpPr>
        <p:sp>
          <p:nvSpPr>
            <p:cNvPr id="807" name="TextBox 806">
              <a:extLst>
                <a:ext uri="{FF2B5EF4-FFF2-40B4-BE49-F238E27FC236}">
                  <a16:creationId xmlns:a16="http://schemas.microsoft.com/office/drawing/2014/main" id="{5EE6B6A1-95D8-5950-0796-7E0A810FA454}"/>
                </a:ext>
              </a:extLst>
            </p:cNvPr>
            <p:cNvSpPr txBox="1"/>
            <p:nvPr/>
          </p:nvSpPr>
          <p:spPr bwMode="auto">
            <a:xfrm>
              <a:off x="2608604" y="3443951"/>
              <a:ext cx="15567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Axi-cel </a:t>
              </a:r>
              <a:b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SoC</a:t>
              </a:r>
            </a:p>
          </p:txBody>
        </p:sp>
        <p:cxnSp>
          <p:nvCxnSpPr>
            <p:cNvPr id="808" name="Straight Connector 807">
              <a:extLst>
                <a:ext uri="{FF2B5EF4-FFF2-40B4-BE49-F238E27FC236}">
                  <a16:creationId xmlns:a16="http://schemas.microsoft.com/office/drawing/2014/main" id="{BEE4B2E2-66CB-A245-D640-790B99DF9ADF}"/>
                </a:ext>
              </a:extLst>
            </p:cNvPr>
            <p:cNvCxnSpPr/>
            <p:nvPr/>
          </p:nvCxnSpPr>
          <p:spPr bwMode="auto">
            <a:xfrm>
              <a:off x="2391114" y="3596480"/>
              <a:ext cx="241115" cy="0"/>
            </a:xfrm>
            <a:prstGeom prst="line">
              <a:avLst/>
            </a:prstGeom>
            <a:noFill/>
            <a:ln w="28575" cap="flat" cmpd="sng" algn="ctr">
              <a:solidFill>
                <a:schemeClr val="accent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7EFB2945-968D-2ADB-C3C9-DFA8CBF4DA0F}"/>
                </a:ext>
              </a:extLst>
            </p:cNvPr>
            <p:cNvCxnSpPr/>
            <p:nvPr/>
          </p:nvCxnSpPr>
          <p:spPr bwMode="auto">
            <a:xfrm>
              <a:off x="2391114" y="3818605"/>
              <a:ext cx="241115" cy="0"/>
            </a:xfrm>
            <a:prstGeom prst="line">
              <a:avLst/>
            </a:prstGeom>
            <a:noFill/>
            <a:ln w="28575" cap="flat" cmpd="sng" algn="ctr">
              <a:solidFill>
                <a:schemeClr val="accent1">
                  <a:lumMod val="40000"/>
                  <a:lumOff val="60000"/>
                </a:schemeClr>
              </a:solidFill>
              <a:prstDash val="solid"/>
              <a:round/>
              <a:headEnd type="none" w="med" len="med"/>
              <a:tailEnd type="none" w="med" len="med"/>
            </a:ln>
            <a:effectLst/>
          </p:spPr>
        </p:cxnSp>
      </p:grpSp>
      <p:sp>
        <p:nvSpPr>
          <p:cNvPr id="604" name="TextBox 603">
            <a:extLst>
              <a:ext uri="{FF2B5EF4-FFF2-40B4-BE49-F238E27FC236}">
                <a16:creationId xmlns:a16="http://schemas.microsoft.com/office/drawing/2014/main" id="{C4B49873-311D-39E8-9806-AF93B44F5D26}"/>
              </a:ext>
            </a:extLst>
          </p:cNvPr>
          <p:cNvSpPr txBox="1"/>
          <p:nvPr/>
        </p:nvSpPr>
        <p:spPr bwMode="auto">
          <a:xfrm rot="16200000">
            <a:off x="3124289" y="3803681"/>
            <a:ext cx="2034697" cy="23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16913" algn="ctr" fontAlgn="base">
              <a:lnSpc>
                <a:spcPts val="1898"/>
              </a:lnSpc>
              <a:spcBef>
                <a:spcPct val="50000"/>
              </a:spcBef>
              <a:spcAft>
                <a:spcPct val="0"/>
              </a:spcAft>
              <a:defRPr/>
            </a:pPr>
            <a:r>
              <a:rPr lang="en-US" sz="1400" dirty="0">
                <a:solidFill>
                  <a:schemeClr val="tx1">
                    <a:lumMod val="75000"/>
                    <a:lumOff val="25000"/>
                  </a:schemeClr>
                </a:solidFill>
                <a:latin typeface="Poppins Medium" pitchFamily="2" charset="77"/>
                <a:cs typeface="Poppins Medium" pitchFamily="2" charset="77"/>
              </a:rPr>
              <a:t>EFS (%)</a:t>
            </a:r>
          </a:p>
        </p:txBody>
      </p:sp>
      <p:sp>
        <p:nvSpPr>
          <p:cNvPr id="628" name="TextBox 627">
            <a:extLst>
              <a:ext uri="{FF2B5EF4-FFF2-40B4-BE49-F238E27FC236}">
                <a16:creationId xmlns:a16="http://schemas.microsoft.com/office/drawing/2014/main" id="{5428243B-401B-C3BB-3789-F43339BE92E0}"/>
              </a:ext>
            </a:extLst>
          </p:cNvPr>
          <p:cNvSpPr txBox="1"/>
          <p:nvPr/>
        </p:nvSpPr>
        <p:spPr bwMode="auto">
          <a:xfrm>
            <a:off x="4639914" y="5202535"/>
            <a:ext cx="3133831" cy="23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16913" marR="0" lvl="0" indent="0" algn="ctr" fontAlgn="base">
              <a:lnSpc>
                <a:spcPts val="1898"/>
              </a:lnSpc>
              <a:spcBef>
                <a:spcPct val="50000"/>
              </a:spcBef>
              <a:spcAft>
                <a:spcPct val="0"/>
              </a:spcAft>
              <a:buClrTx/>
              <a:buSzTx/>
              <a:buFontTx/>
              <a:buNone/>
              <a:tabLst/>
              <a:defRPr/>
            </a:pPr>
            <a:r>
              <a:rPr lang="en-US" sz="1400" dirty="0">
                <a:solidFill>
                  <a:schemeClr val="tx1">
                    <a:lumMod val="75000"/>
                    <a:lumOff val="25000"/>
                  </a:schemeClr>
                </a:solidFill>
                <a:latin typeface="Poppins Medium" pitchFamily="2" charset="77"/>
                <a:cs typeface="Poppins Medium" pitchFamily="2" charset="77"/>
              </a:rPr>
              <a:t>Mo</a:t>
            </a:r>
          </a:p>
        </p:txBody>
      </p:sp>
      <p:grpSp>
        <p:nvGrpSpPr>
          <p:cNvPr id="631" name="Group 630">
            <a:extLst>
              <a:ext uri="{FF2B5EF4-FFF2-40B4-BE49-F238E27FC236}">
                <a16:creationId xmlns:a16="http://schemas.microsoft.com/office/drawing/2014/main" id="{3DE99425-DE7A-0A1C-84EE-1218B4B9893A}"/>
              </a:ext>
            </a:extLst>
          </p:cNvPr>
          <p:cNvGrpSpPr/>
          <p:nvPr/>
        </p:nvGrpSpPr>
        <p:grpSpPr>
          <a:xfrm>
            <a:off x="6247976" y="3034752"/>
            <a:ext cx="1772804" cy="523220"/>
            <a:chOff x="6439823" y="3443951"/>
            <a:chExt cx="1772804" cy="523220"/>
          </a:xfrm>
        </p:grpSpPr>
        <p:sp>
          <p:nvSpPr>
            <p:cNvPr id="772" name="TextBox 771">
              <a:extLst>
                <a:ext uri="{FF2B5EF4-FFF2-40B4-BE49-F238E27FC236}">
                  <a16:creationId xmlns:a16="http://schemas.microsoft.com/office/drawing/2014/main" id="{16F0430F-B0CB-63FC-B8D5-5CEFCFE8B4F7}"/>
                </a:ext>
              </a:extLst>
            </p:cNvPr>
            <p:cNvSpPr txBox="1"/>
            <p:nvPr/>
          </p:nvSpPr>
          <p:spPr bwMode="auto">
            <a:xfrm>
              <a:off x="6657313" y="3443951"/>
              <a:ext cx="15553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Liso-cel</a:t>
              </a:r>
              <a:b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SoC</a:t>
              </a:r>
            </a:p>
          </p:txBody>
        </p:sp>
        <p:cxnSp>
          <p:nvCxnSpPr>
            <p:cNvPr id="773" name="Straight Connector 772">
              <a:extLst>
                <a:ext uri="{FF2B5EF4-FFF2-40B4-BE49-F238E27FC236}">
                  <a16:creationId xmlns:a16="http://schemas.microsoft.com/office/drawing/2014/main" id="{51DE75ED-FAD1-38E9-C08A-F007DC64107C}"/>
                </a:ext>
              </a:extLst>
            </p:cNvPr>
            <p:cNvCxnSpPr/>
            <p:nvPr/>
          </p:nvCxnSpPr>
          <p:spPr bwMode="auto">
            <a:xfrm>
              <a:off x="6439823" y="3592511"/>
              <a:ext cx="241115" cy="0"/>
            </a:xfrm>
            <a:prstGeom prst="line">
              <a:avLst/>
            </a:prstGeom>
            <a:noFill/>
            <a:ln w="28575" cap="flat" cmpd="sng" algn="ctr">
              <a:solidFill>
                <a:schemeClr val="accent6"/>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A82AA664-95F4-1AF9-1E6C-8A4C5DCE1EF8}"/>
                </a:ext>
              </a:extLst>
            </p:cNvPr>
            <p:cNvCxnSpPr/>
            <p:nvPr/>
          </p:nvCxnSpPr>
          <p:spPr bwMode="auto">
            <a:xfrm>
              <a:off x="6439823" y="3807936"/>
              <a:ext cx="241115" cy="0"/>
            </a:xfrm>
            <a:prstGeom prst="line">
              <a:avLst/>
            </a:prstGeom>
            <a:noFill/>
            <a:ln w="28575" cap="flat" cmpd="sng" algn="ctr">
              <a:solidFill>
                <a:schemeClr val="accent6">
                  <a:lumMod val="20000"/>
                  <a:lumOff val="80000"/>
                </a:schemeClr>
              </a:solidFill>
              <a:prstDash val="solid"/>
              <a:round/>
              <a:headEnd type="none" w="med" len="med"/>
              <a:tailEnd type="none" w="med" len="med"/>
            </a:ln>
            <a:effectLst/>
          </p:spPr>
        </p:cxnSp>
      </p:grpSp>
      <p:sp>
        <p:nvSpPr>
          <p:cNvPr id="632" name="TextBox 631">
            <a:extLst>
              <a:ext uri="{FF2B5EF4-FFF2-40B4-BE49-F238E27FC236}">
                <a16:creationId xmlns:a16="http://schemas.microsoft.com/office/drawing/2014/main" id="{C288B21B-719A-9834-3F4B-2A88C30675B9}"/>
              </a:ext>
            </a:extLst>
          </p:cNvPr>
          <p:cNvSpPr txBox="1"/>
          <p:nvPr/>
        </p:nvSpPr>
        <p:spPr bwMode="auto">
          <a:xfrm rot="16200000">
            <a:off x="6598271" y="3865781"/>
            <a:ext cx="2980529" cy="23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16913" marR="0" lvl="0" indent="0" algn="ctr" fontAlgn="base">
              <a:lnSpc>
                <a:spcPts val="1898"/>
              </a:lnSpc>
              <a:spcBef>
                <a:spcPct val="50000"/>
              </a:spcBef>
              <a:spcAft>
                <a:spcPct val="0"/>
              </a:spcAft>
              <a:buClrTx/>
              <a:buSzTx/>
              <a:buFontTx/>
              <a:buNone/>
              <a:tabLst/>
              <a:defRPr/>
            </a:pPr>
            <a:r>
              <a:rPr lang="en-US" sz="1400" dirty="0">
                <a:solidFill>
                  <a:schemeClr val="tx1">
                    <a:lumMod val="75000"/>
                    <a:lumOff val="25000"/>
                  </a:schemeClr>
                </a:solidFill>
                <a:latin typeface="Poppins Medium" pitchFamily="2" charset="77"/>
                <a:cs typeface="Poppins Medium" pitchFamily="2" charset="77"/>
              </a:rPr>
              <a:t>Patients Alive Without Event (%)</a:t>
            </a:r>
          </a:p>
        </p:txBody>
      </p:sp>
      <p:sp>
        <p:nvSpPr>
          <p:cNvPr id="633" name="TextBox 632">
            <a:extLst>
              <a:ext uri="{FF2B5EF4-FFF2-40B4-BE49-F238E27FC236}">
                <a16:creationId xmlns:a16="http://schemas.microsoft.com/office/drawing/2014/main" id="{41C16A37-2590-81EA-F769-90C5ACB7C912}"/>
              </a:ext>
            </a:extLst>
          </p:cNvPr>
          <p:cNvSpPr txBox="1"/>
          <p:nvPr/>
        </p:nvSpPr>
        <p:spPr bwMode="auto">
          <a:xfrm>
            <a:off x="8549820" y="5202535"/>
            <a:ext cx="3142292" cy="23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16913" algn="ctr" fontAlgn="base">
              <a:lnSpc>
                <a:spcPts val="1898"/>
              </a:lnSpc>
              <a:spcBef>
                <a:spcPct val="50000"/>
              </a:spcBef>
              <a:spcAft>
                <a:spcPct val="0"/>
              </a:spcAft>
              <a:defRPr/>
            </a:pPr>
            <a:r>
              <a:rPr lang="en-US" sz="1400" dirty="0">
                <a:solidFill>
                  <a:schemeClr val="tx1">
                    <a:lumMod val="75000"/>
                    <a:lumOff val="25000"/>
                  </a:schemeClr>
                </a:solidFill>
                <a:latin typeface="Poppins Medium" pitchFamily="2" charset="77"/>
                <a:cs typeface="Poppins Medium" pitchFamily="2" charset="77"/>
              </a:rPr>
              <a:t>Mo</a:t>
            </a:r>
          </a:p>
        </p:txBody>
      </p:sp>
      <p:grpSp>
        <p:nvGrpSpPr>
          <p:cNvPr id="634" name="Group 633">
            <a:extLst>
              <a:ext uri="{FF2B5EF4-FFF2-40B4-BE49-F238E27FC236}">
                <a16:creationId xmlns:a16="http://schemas.microsoft.com/office/drawing/2014/main" id="{22C08943-5F31-55E3-D58F-BE43FA13AC16}"/>
              </a:ext>
            </a:extLst>
          </p:cNvPr>
          <p:cNvGrpSpPr/>
          <p:nvPr/>
        </p:nvGrpSpPr>
        <p:grpSpPr>
          <a:xfrm>
            <a:off x="663107" y="1974948"/>
            <a:ext cx="11052732" cy="938847"/>
            <a:chOff x="811029" y="2203014"/>
            <a:chExt cx="11052732" cy="938847"/>
          </a:xfrm>
        </p:grpSpPr>
        <p:sp>
          <p:nvSpPr>
            <p:cNvPr id="757" name="TextBox 756">
              <a:extLst>
                <a:ext uri="{FF2B5EF4-FFF2-40B4-BE49-F238E27FC236}">
                  <a16:creationId xmlns:a16="http://schemas.microsoft.com/office/drawing/2014/main" id="{6EB85F6D-7C86-A4A2-5665-9C6AB72AFED5}"/>
                </a:ext>
              </a:extLst>
            </p:cNvPr>
            <p:cNvSpPr txBox="1"/>
            <p:nvPr/>
          </p:nvSpPr>
          <p:spPr bwMode="auto">
            <a:xfrm>
              <a:off x="2366044" y="2203014"/>
              <a:ext cx="865943"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Axi-cel</a:t>
              </a:r>
              <a:b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(n = 180)</a:t>
              </a:r>
            </a:p>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10.8</a:t>
              </a:r>
            </a:p>
          </p:txBody>
        </p:sp>
        <p:sp>
          <p:nvSpPr>
            <p:cNvPr id="758" name="TextBox 757">
              <a:extLst>
                <a:ext uri="{FF2B5EF4-FFF2-40B4-BE49-F238E27FC236}">
                  <a16:creationId xmlns:a16="http://schemas.microsoft.com/office/drawing/2014/main" id="{920C4415-3B11-322E-ED22-4B1E90E25A8B}"/>
                </a:ext>
              </a:extLst>
            </p:cNvPr>
            <p:cNvSpPr txBox="1"/>
            <p:nvPr/>
          </p:nvSpPr>
          <p:spPr bwMode="auto">
            <a:xfrm>
              <a:off x="3198471" y="2203014"/>
              <a:ext cx="841898"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SoC</a:t>
              </a:r>
              <a:b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(n = 179)</a:t>
              </a:r>
            </a:p>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2.3</a:t>
              </a:r>
            </a:p>
          </p:txBody>
        </p:sp>
        <p:sp>
          <p:nvSpPr>
            <p:cNvPr id="759" name="TextBox 758">
              <a:extLst>
                <a:ext uri="{FF2B5EF4-FFF2-40B4-BE49-F238E27FC236}">
                  <a16:creationId xmlns:a16="http://schemas.microsoft.com/office/drawing/2014/main" id="{8EE91DD9-4844-3458-D1CB-0094D5432589}"/>
                </a:ext>
              </a:extLst>
            </p:cNvPr>
            <p:cNvSpPr txBox="1"/>
            <p:nvPr/>
          </p:nvSpPr>
          <p:spPr bwMode="auto">
            <a:xfrm>
              <a:off x="811029" y="2658854"/>
              <a:ext cx="14863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Median, mo</a:t>
              </a:r>
            </a:p>
          </p:txBody>
        </p:sp>
        <p:sp>
          <p:nvSpPr>
            <p:cNvPr id="760" name="TextBox 759">
              <a:extLst>
                <a:ext uri="{FF2B5EF4-FFF2-40B4-BE49-F238E27FC236}">
                  <a16:creationId xmlns:a16="http://schemas.microsoft.com/office/drawing/2014/main" id="{2B4605CC-7884-3F22-EA7E-8A462129F243}"/>
                </a:ext>
              </a:extLst>
            </p:cNvPr>
            <p:cNvSpPr txBox="1"/>
            <p:nvPr/>
          </p:nvSpPr>
          <p:spPr bwMode="auto">
            <a:xfrm>
              <a:off x="816074" y="2864862"/>
              <a:ext cx="3266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HR: 0.42 (95% CI: 0.33-0.55)</a:t>
              </a:r>
            </a:p>
          </p:txBody>
        </p:sp>
        <p:cxnSp>
          <p:nvCxnSpPr>
            <p:cNvPr id="761" name="Straight Connector 760">
              <a:extLst>
                <a:ext uri="{FF2B5EF4-FFF2-40B4-BE49-F238E27FC236}">
                  <a16:creationId xmlns:a16="http://schemas.microsoft.com/office/drawing/2014/main" id="{A6DD55BE-2B80-B7E7-71EC-511C2BF3DC1E}"/>
                </a:ext>
              </a:extLst>
            </p:cNvPr>
            <p:cNvCxnSpPr>
              <a:cxnSpLocks/>
            </p:cNvCxnSpPr>
            <p:nvPr/>
          </p:nvCxnSpPr>
          <p:spPr bwMode="auto">
            <a:xfrm>
              <a:off x="2329149" y="2663313"/>
              <a:ext cx="1746504" cy="0"/>
            </a:xfrm>
            <a:prstGeom prst="line">
              <a:avLst/>
            </a:prstGeom>
            <a:noFill/>
            <a:ln w="19050" cap="flat" cmpd="sng" algn="ctr">
              <a:solidFill>
                <a:srgbClr val="000000"/>
              </a:solidFill>
              <a:prstDash val="solid"/>
              <a:round/>
              <a:headEnd type="none" w="med" len="med"/>
              <a:tailEnd type="none" w="med" len="med"/>
            </a:ln>
            <a:effectLst/>
          </p:spPr>
        </p:cxnSp>
        <p:sp>
          <p:nvSpPr>
            <p:cNvPr id="762" name="TextBox 761">
              <a:extLst>
                <a:ext uri="{FF2B5EF4-FFF2-40B4-BE49-F238E27FC236}">
                  <a16:creationId xmlns:a16="http://schemas.microsoft.com/office/drawing/2014/main" id="{EE4B51E8-645C-0C21-9ACD-98C86D38C8F6}"/>
                </a:ext>
              </a:extLst>
            </p:cNvPr>
            <p:cNvSpPr txBox="1"/>
            <p:nvPr/>
          </p:nvSpPr>
          <p:spPr bwMode="auto">
            <a:xfrm>
              <a:off x="6273228" y="2203014"/>
              <a:ext cx="80983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Liso-cel</a:t>
              </a:r>
              <a:b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(n = 92)</a:t>
              </a:r>
            </a:p>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29.5</a:t>
              </a:r>
            </a:p>
          </p:txBody>
        </p:sp>
        <p:sp>
          <p:nvSpPr>
            <p:cNvPr id="763" name="TextBox 762">
              <a:extLst>
                <a:ext uri="{FF2B5EF4-FFF2-40B4-BE49-F238E27FC236}">
                  <a16:creationId xmlns:a16="http://schemas.microsoft.com/office/drawing/2014/main" id="{0054C387-EC02-E91C-DD4E-AE3D6E20A95B}"/>
                </a:ext>
              </a:extLst>
            </p:cNvPr>
            <p:cNvSpPr txBox="1"/>
            <p:nvPr/>
          </p:nvSpPr>
          <p:spPr bwMode="auto">
            <a:xfrm>
              <a:off x="7167338" y="2203014"/>
              <a:ext cx="790601"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SoC</a:t>
              </a:r>
              <a:b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(n = 92)</a:t>
              </a:r>
            </a:p>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2.4</a:t>
              </a:r>
            </a:p>
          </p:txBody>
        </p:sp>
        <p:sp>
          <p:nvSpPr>
            <p:cNvPr id="764" name="TextBox 763">
              <a:extLst>
                <a:ext uri="{FF2B5EF4-FFF2-40B4-BE49-F238E27FC236}">
                  <a16:creationId xmlns:a16="http://schemas.microsoft.com/office/drawing/2014/main" id="{D5750939-1D1B-7AEA-C84F-FA3FCEB09831}"/>
                </a:ext>
              </a:extLst>
            </p:cNvPr>
            <p:cNvSpPr txBox="1"/>
            <p:nvPr/>
          </p:nvSpPr>
          <p:spPr bwMode="auto">
            <a:xfrm>
              <a:off x="4826896" y="2864862"/>
              <a:ext cx="32459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HR: 0.375 (95% CI: 0.259-0.542)</a:t>
              </a:r>
            </a:p>
          </p:txBody>
        </p:sp>
        <p:sp>
          <p:nvSpPr>
            <p:cNvPr id="765" name="TextBox 764">
              <a:extLst>
                <a:ext uri="{FF2B5EF4-FFF2-40B4-BE49-F238E27FC236}">
                  <a16:creationId xmlns:a16="http://schemas.microsoft.com/office/drawing/2014/main" id="{ADE84CDC-32CD-9BDE-8339-6B4816DA6076}"/>
                </a:ext>
              </a:extLst>
            </p:cNvPr>
            <p:cNvSpPr txBox="1"/>
            <p:nvPr/>
          </p:nvSpPr>
          <p:spPr bwMode="auto">
            <a:xfrm>
              <a:off x="4826896" y="2658854"/>
              <a:ext cx="1492716"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Median, mo</a:t>
              </a:r>
            </a:p>
          </p:txBody>
        </p:sp>
        <p:cxnSp>
          <p:nvCxnSpPr>
            <p:cNvPr id="766" name="Straight Connector 765">
              <a:extLst>
                <a:ext uri="{FF2B5EF4-FFF2-40B4-BE49-F238E27FC236}">
                  <a16:creationId xmlns:a16="http://schemas.microsoft.com/office/drawing/2014/main" id="{3F450A19-6F96-9FED-A8B6-36E64EF06B17}"/>
                </a:ext>
              </a:extLst>
            </p:cNvPr>
            <p:cNvCxnSpPr>
              <a:cxnSpLocks/>
            </p:cNvCxnSpPr>
            <p:nvPr/>
          </p:nvCxnSpPr>
          <p:spPr bwMode="auto">
            <a:xfrm>
              <a:off x="6208253" y="2663313"/>
              <a:ext cx="1748571" cy="0"/>
            </a:xfrm>
            <a:prstGeom prst="line">
              <a:avLst/>
            </a:prstGeom>
            <a:noFill/>
            <a:ln w="19050" cap="flat" cmpd="sng" algn="ctr">
              <a:solidFill>
                <a:srgbClr val="000000"/>
              </a:solidFill>
              <a:prstDash val="solid"/>
              <a:round/>
              <a:headEnd type="none" w="med" len="med"/>
              <a:tailEnd type="none" w="med" len="med"/>
            </a:ln>
            <a:effectLst/>
          </p:spPr>
        </p:cxnSp>
        <p:sp>
          <p:nvSpPr>
            <p:cNvPr id="767" name="TextBox 766">
              <a:extLst>
                <a:ext uri="{FF2B5EF4-FFF2-40B4-BE49-F238E27FC236}">
                  <a16:creationId xmlns:a16="http://schemas.microsoft.com/office/drawing/2014/main" id="{02F22411-8548-845F-8B94-B54A85392A64}"/>
                </a:ext>
              </a:extLst>
            </p:cNvPr>
            <p:cNvSpPr txBox="1"/>
            <p:nvPr/>
          </p:nvSpPr>
          <p:spPr bwMode="auto">
            <a:xfrm>
              <a:off x="10204651" y="2203014"/>
              <a:ext cx="85792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Tisa-cel</a:t>
              </a:r>
              <a:b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(n = 162)</a:t>
              </a:r>
            </a:p>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3.0</a:t>
              </a:r>
            </a:p>
          </p:txBody>
        </p:sp>
        <p:sp>
          <p:nvSpPr>
            <p:cNvPr id="768" name="TextBox 767">
              <a:extLst>
                <a:ext uri="{FF2B5EF4-FFF2-40B4-BE49-F238E27FC236}">
                  <a16:creationId xmlns:a16="http://schemas.microsoft.com/office/drawing/2014/main" id="{5C7CD81A-B56A-A7C2-74AF-458BEB4D7D4B}"/>
                </a:ext>
              </a:extLst>
            </p:cNvPr>
            <p:cNvSpPr txBox="1"/>
            <p:nvPr/>
          </p:nvSpPr>
          <p:spPr bwMode="auto">
            <a:xfrm>
              <a:off x="10991098" y="2203014"/>
              <a:ext cx="864339"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SoC</a:t>
              </a:r>
              <a:b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200" b="1" i="0" u="none" strike="noStrike" kern="0" cap="none" spc="0" normalizeH="0" baseline="0" noProof="0" dirty="0">
                  <a:ln>
                    <a:noFill/>
                  </a:ln>
                  <a:solidFill>
                    <a:srgbClr val="000000"/>
                  </a:solidFill>
                  <a:effectLst/>
                  <a:uLnTx/>
                  <a:uFillTx/>
                  <a:latin typeface="Poppins" pitchFamily="2" charset="77"/>
                  <a:cs typeface="Poppins" pitchFamily="2" charset="77"/>
                </a:rPr>
                <a:t>(n = 160)</a:t>
              </a:r>
            </a:p>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3.0</a:t>
              </a:r>
            </a:p>
          </p:txBody>
        </p:sp>
        <p:sp>
          <p:nvSpPr>
            <p:cNvPr id="769" name="TextBox 768">
              <a:extLst>
                <a:ext uri="{FF2B5EF4-FFF2-40B4-BE49-F238E27FC236}">
                  <a16:creationId xmlns:a16="http://schemas.microsoft.com/office/drawing/2014/main" id="{A6D88732-DD79-7A5B-3676-2127A9AE7C41}"/>
                </a:ext>
              </a:extLst>
            </p:cNvPr>
            <p:cNvSpPr txBox="1"/>
            <p:nvPr/>
          </p:nvSpPr>
          <p:spPr bwMode="auto">
            <a:xfrm>
              <a:off x="8793701" y="2658854"/>
              <a:ext cx="15264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Median, mo</a:t>
              </a:r>
            </a:p>
          </p:txBody>
        </p:sp>
        <p:cxnSp>
          <p:nvCxnSpPr>
            <p:cNvPr id="770" name="Straight Connector 769">
              <a:extLst>
                <a:ext uri="{FF2B5EF4-FFF2-40B4-BE49-F238E27FC236}">
                  <a16:creationId xmlns:a16="http://schemas.microsoft.com/office/drawing/2014/main" id="{3236CC6E-7D47-ABAD-4B1C-96CB032E1A9F}"/>
                </a:ext>
              </a:extLst>
            </p:cNvPr>
            <p:cNvCxnSpPr>
              <a:cxnSpLocks/>
            </p:cNvCxnSpPr>
            <p:nvPr/>
          </p:nvCxnSpPr>
          <p:spPr bwMode="auto">
            <a:xfrm>
              <a:off x="10117257" y="2663313"/>
              <a:ext cx="1746504" cy="0"/>
            </a:xfrm>
            <a:prstGeom prst="line">
              <a:avLst/>
            </a:prstGeom>
            <a:noFill/>
            <a:ln w="19050" cap="flat" cmpd="sng" algn="ctr">
              <a:solidFill>
                <a:srgbClr val="000000"/>
              </a:solidFill>
              <a:prstDash val="solid"/>
              <a:round/>
              <a:headEnd type="none" w="med" len="med"/>
              <a:tailEnd type="none" w="med" len="med"/>
            </a:ln>
            <a:effectLst/>
          </p:spPr>
        </p:cxnSp>
        <p:sp>
          <p:nvSpPr>
            <p:cNvPr id="771" name="TextBox 770">
              <a:extLst>
                <a:ext uri="{FF2B5EF4-FFF2-40B4-BE49-F238E27FC236}">
                  <a16:creationId xmlns:a16="http://schemas.microsoft.com/office/drawing/2014/main" id="{A0623215-45CE-2AC8-F48D-2430EDA380C7}"/>
                </a:ext>
              </a:extLst>
            </p:cNvPr>
            <p:cNvSpPr txBox="1"/>
            <p:nvPr/>
          </p:nvSpPr>
          <p:spPr bwMode="auto">
            <a:xfrm>
              <a:off x="8793701" y="2864862"/>
              <a:ext cx="3067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ts val="7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HR: 1.07 (95% CI: 0.82-1.40; </a:t>
              </a:r>
              <a:r>
                <a:rPr kumimoji="0" lang="en-US" sz="1200" b="0" i="1" u="none" strike="noStrike" kern="0" cap="none" spc="0" normalizeH="0" baseline="0" noProof="0" dirty="0">
                  <a:ln>
                    <a:noFill/>
                  </a:ln>
                  <a:solidFill>
                    <a:srgbClr val="000000"/>
                  </a:solidFill>
                  <a:effectLst/>
                  <a:uLnTx/>
                  <a:uFillTx/>
                  <a:latin typeface="Poppins" pitchFamily="2" charset="77"/>
                  <a:cs typeface="Poppins" pitchFamily="2" charset="77"/>
                </a:rPr>
                <a:t>P </a:t>
              </a:r>
              <a:r>
                <a:rPr kumimoji="0" lang="en-US" sz="1200" b="0" i="0" u="none" strike="noStrike" kern="0" cap="none" spc="0" normalizeH="0" baseline="0" noProof="0" dirty="0">
                  <a:ln>
                    <a:noFill/>
                  </a:ln>
                  <a:solidFill>
                    <a:srgbClr val="000000"/>
                  </a:solidFill>
                  <a:effectLst/>
                  <a:uLnTx/>
                  <a:uFillTx/>
                  <a:latin typeface="Poppins" pitchFamily="2" charset="77"/>
                  <a:cs typeface="Poppins" pitchFamily="2" charset="77"/>
                </a:rPr>
                <a:t>= .61)</a:t>
              </a:r>
            </a:p>
          </p:txBody>
        </p:sp>
      </p:grpSp>
      <p:sp>
        <p:nvSpPr>
          <p:cNvPr id="635" name="TextBox 634">
            <a:extLst>
              <a:ext uri="{FF2B5EF4-FFF2-40B4-BE49-F238E27FC236}">
                <a16:creationId xmlns:a16="http://schemas.microsoft.com/office/drawing/2014/main" id="{7C57E278-601D-40F6-952A-4D97A88D4652}"/>
              </a:ext>
            </a:extLst>
          </p:cNvPr>
          <p:cNvSpPr txBox="1"/>
          <p:nvPr/>
        </p:nvSpPr>
        <p:spPr>
          <a:xfrm>
            <a:off x="770965" y="5401727"/>
            <a:ext cx="3090889" cy="307777"/>
          </a:xfrm>
          <a:prstGeom prst="rect">
            <a:avLst/>
          </a:prstGeom>
          <a:noFill/>
          <a:ln>
            <a:noFill/>
          </a:ln>
        </p:spPr>
        <p:txBody>
          <a:bodyPr wrap="square" rtlCol="0">
            <a:spAutoFit/>
          </a:bodyPr>
          <a:lstStyle/>
          <a:p>
            <a:pPr marL="0" marR="0" lvl="0" indent="0" algn="ctr" defTabSz="1625519" rtl="0" eaLnBrk="0" fontAlgn="base"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Calibri" panose="020F0502020204030204" pitchFamily="34" charset="0"/>
                <a:cs typeface="Poppins" pitchFamily="2" charset="77"/>
              </a:rPr>
              <a:t>Median follow-up: 47.2 mo</a:t>
            </a:r>
          </a:p>
        </p:txBody>
      </p:sp>
      <p:sp>
        <p:nvSpPr>
          <p:cNvPr id="636" name="TextBox 635">
            <a:extLst>
              <a:ext uri="{FF2B5EF4-FFF2-40B4-BE49-F238E27FC236}">
                <a16:creationId xmlns:a16="http://schemas.microsoft.com/office/drawing/2014/main" id="{55FEF2A0-DB56-957C-B37D-546E19BB8F21}"/>
              </a:ext>
            </a:extLst>
          </p:cNvPr>
          <p:cNvSpPr txBox="1"/>
          <p:nvPr/>
        </p:nvSpPr>
        <p:spPr>
          <a:xfrm>
            <a:off x="4625790" y="5401727"/>
            <a:ext cx="3110753" cy="307777"/>
          </a:xfrm>
          <a:prstGeom prst="rect">
            <a:avLst/>
          </a:prstGeom>
          <a:noFill/>
          <a:ln>
            <a:noFill/>
          </a:ln>
        </p:spPr>
        <p:txBody>
          <a:bodyPr wrap="square" rtlCol="0">
            <a:spAutoFit/>
          </a:bodyPr>
          <a:lstStyle/>
          <a:p>
            <a:pPr marL="0" marR="0" lvl="0" indent="0" algn="ctr" defTabSz="1625519" rtl="0" eaLnBrk="0" fontAlgn="base"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Calibri" panose="020F0502020204030204" pitchFamily="34" charset="0"/>
                <a:cs typeface="Poppins" pitchFamily="2" charset="77"/>
              </a:rPr>
              <a:t>Median follow-up: 33.9 mo</a:t>
            </a:r>
          </a:p>
        </p:txBody>
      </p:sp>
      <p:sp>
        <p:nvSpPr>
          <p:cNvPr id="637" name="TextBox 636">
            <a:extLst>
              <a:ext uri="{FF2B5EF4-FFF2-40B4-BE49-F238E27FC236}">
                <a16:creationId xmlns:a16="http://schemas.microsoft.com/office/drawing/2014/main" id="{F9DA6AD4-E598-066B-9192-25450AB6DDA2}"/>
              </a:ext>
            </a:extLst>
          </p:cNvPr>
          <p:cNvSpPr txBox="1"/>
          <p:nvPr/>
        </p:nvSpPr>
        <p:spPr>
          <a:xfrm>
            <a:off x="8606118" y="5401727"/>
            <a:ext cx="3110753" cy="307777"/>
          </a:xfrm>
          <a:prstGeom prst="rect">
            <a:avLst/>
          </a:prstGeom>
          <a:noFill/>
        </p:spPr>
        <p:txBody>
          <a:bodyPr wrap="square" rtlCol="0">
            <a:spAutoFit/>
          </a:bodyPr>
          <a:lstStyle/>
          <a:p>
            <a:pPr marL="0" marR="0" lvl="0" indent="0" algn="ctr" defTabSz="1625519" rtl="0" eaLnBrk="0" fontAlgn="base"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Calibri" panose="020F0502020204030204" pitchFamily="34" charset="0"/>
                <a:cs typeface="Poppins" pitchFamily="2" charset="77"/>
              </a:rPr>
              <a:t>Median follow-up: 10.0 mo</a:t>
            </a:r>
          </a:p>
        </p:txBody>
      </p:sp>
      <p:sp>
        <p:nvSpPr>
          <p:cNvPr id="638" name="Text Box 45">
            <a:extLst>
              <a:ext uri="{FF2B5EF4-FFF2-40B4-BE49-F238E27FC236}">
                <a16:creationId xmlns:a16="http://schemas.microsoft.com/office/drawing/2014/main" id="{1E320427-2B0B-042F-8123-82E1F7EB327A}"/>
              </a:ext>
            </a:extLst>
          </p:cNvPr>
          <p:cNvSpPr txBox="1">
            <a:spLocks noChangeArrowheads="1"/>
          </p:cNvSpPr>
          <p:nvPr/>
        </p:nvSpPr>
        <p:spPr bwMode="auto">
          <a:xfrm>
            <a:off x="774756" y="1259102"/>
            <a:ext cx="31177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rPr>
              <a:t> ZUMA-7</a:t>
            </a:r>
            <a:r>
              <a:rPr kumimoji="0" lang="en-US" altLang="en-US" sz="1800" b="1" i="0" u="none" strike="noStrike" kern="0" cap="none" spc="0" normalizeH="0" baseline="30000" noProof="0" dirty="0">
                <a:ln>
                  <a:noFill/>
                </a:ln>
                <a:solidFill>
                  <a:srgbClr val="000000"/>
                </a:solidFill>
                <a:effectLst/>
                <a:uLnTx/>
                <a:uFillTx/>
                <a:latin typeface="Poppins" pitchFamily="2" charset="77"/>
                <a:ea typeface="ＭＳ Ｐゴシック" pitchFamily="34" charset="-128"/>
                <a:cs typeface="Poppins" pitchFamily="2" charset="77"/>
              </a:rPr>
              <a:t>1,2</a:t>
            </a:r>
            <a:endParaRPr kumimoji="0" lang="en-US" altLang="en-US" sz="1800" b="1" i="0" u="none" strike="noStrike" kern="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000000"/>
                </a:solidFill>
                <a:effectLst/>
                <a:uLnTx/>
                <a:uFillTx/>
                <a:latin typeface="Poppins" pitchFamily="2" charset="77"/>
                <a:cs typeface="Poppins" pitchFamily="2" charset="77"/>
              </a:rPr>
              <a:t>Optional bridging tx with steroids;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000000"/>
                </a:solidFill>
                <a:effectLst/>
                <a:uLnTx/>
                <a:uFillTx/>
                <a:latin typeface="Poppins" pitchFamily="2" charset="77"/>
                <a:cs typeface="Poppins" pitchFamily="2" charset="77"/>
              </a:rPr>
              <a:t>crossover not permitted</a:t>
            </a:r>
          </a:p>
        </p:txBody>
      </p:sp>
      <p:sp>
        <p:nvSpPr>
          <p:cNvPr id="639" name="Text Box 45">
            <a:extLst>
              <a:ext uri="{FF2B5EF4-FFF2-40B4-BE49-F238E27FC236}">
                <a16:creationId xmlns:a16="http://schemas.microsoft.com/office/drawing/2014/main" id="{D248AB11-6EDB-259C-4122-B071F8A236AA}"/>
              </a:ext>
            </a:extLst>
          </p:cNvPr>
          <p:cNvSpPr txBox="1">
            <a:spLocks noChangeArrowheads="1"/>
          </p:cNvSpPr>
          <p:nvPr/>
        </p:nvSpPr>
        <p:spPr bwMode="auto">
          <a:xfrm>
            <a:off x="4561615" y="1259102"/>
            <a:ext cx="32868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rPr>
              <a:t>TRANSFORM</a:t>
            </a:r>
            <a:r>
              <a:rPr kumimoji="0" lang="en-US" altLang="en-US" sz="1800" b="1" i="0" u="none" strike="noStrike" kern="0" cap="none" spc="0" normalizeH="0" baseline="30000" noProof="0" dirty="0">
                <a:ln>
                  <a:noFill/>
                </a:ln>
                <a:solidFill>
                  <a:srgbClr val="000000"/>
                </a:solidFill>
                <a:effectLst/>
                <a:uLnTx/>
                <a:uFillTx/>
                <a:latin typeface="Poppins" pitchFamily="2" charset="77"/>
                <a:ea typeface="ＭＳ Ｐゴシック" pitchFamily="34" charset="-128"/>
                <a:cs typeface="Poppins" pitchFamily="2" charset="77"/>
              </a:rPr>
              <a:t>3,4</a:t>
            </a:r>
            <a:endParaRPr kumimoji="0" lang="en-US" altLang="en-US" sz="1800" b="1" i="0" u="none" strike="noStrike" kern="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000000"/>
                </a:solidFill>
                <a:effectLst/>
                <a:uLnTx/>
                <a:uFillTx/>
                <a:latin typeface="Poppins" pitchFamily="2" charset="77"/>
                <a:cs typeface="Poppins" pitchFamily="2" charset="77"/>
              </a:rPr>
              <a:t>Optional bridging tx with platinum CIT;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000000"/>
                </a:solidFill>
                <a:effectLst/>
                <a:uLnTx/>
                <a:uFillTx/>
                <a:latin typeface="Poppins" pitchFamily="2" charset="77"/>
                <a:cs typeface="Poppins" pitchFamily="2" charset="77"/>
              </a:rPr>
              <a:t>crossover permitted</a:t>
            </a:r>
            <a:endParaRPr kumimoji="0" lang="en-US" sz="2000" b="1" i="0" u="none" strike="noStrike" kern="0" cap="none" spc="0" normalizeH="0" baseline="0" noProof="0" dirty="0">
              <a:ln>
                <a:noFill/>
              </a:ln>
              <a:solidFill>
                <a:srgbClr val="000000"/>
              </a:solidFill>
              <a:effectLst/>
              <a:uLnTx/>
              <a:uFillTx/>
              <a:latin typeface="Poppins" pitchFamily="2" charset="77"/>
              <a:cs typeface="Poppins" pitchFamily="2" charset="77"/>
            </a:endParaRPr>
          </a:p>
        </p:txBody>
      </p:sp>
      <p:sp>
        <p:nvSpPr>
          <p:cNvPr id="640" name="Text Box 45">
            <a:extLst>
              <a:ext uri="{FF2B5EF4-FFF2-40B4-BE49-F238E27FC236}">
                <a16:creationId xmlns:a16="http://schemas.microsoft.com/office/drawing/2014/main" id="{3C7D9821-4889-4AC3-B7DE-EAB4139F426A}"/>
              </a:ext>
            </a:extLst>
          </p:cNvPr>
          <p:cNvSpPr txBox="1">
            <a:spLocks noChangeArrowheads="1"/>
          </p:cNvSpPr>
          <p:nvPr/>
        </p:nvSpPr>
        <p:spPr bwMode="auto">
          <a:xfrm>
            <a:off x="8618546" y="1259102"/>
            <a:ext cx="31177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rPr>
              <a:t>BELINDA</a:t>
            </a:r>
            <a:r>
              <a:rPr kumimoji="0" lang="en-US" altLang="en-US" sz="1800" b="1" i="0" u="none" strike="noStrike" kern="0" cap="none" spc="0" normalizeH="0" baseline="30000" noProof="0" dirty="0">
                <a:ln>
                  <a:noFill/>
                </a:ln>
                <a:solidFill>
                  <a:srgbClr val="000000"/>
                </a:solidFill>
                <a:effectLst/>
                <a:uLnTx/>
                <a:uFillTx/>
                <a:latin typeface="Poppins" pitchFamily="2" charset="77"/>
                <a:ea typeface="ＭＳ Ｐゴシック" pitchFamily="34" charset="-128"/>
                <a:cs typeface="Poppins" pitchFamily="2" charset="77"/>
              </a:rPr>
              <a:t>5</a:t>
            </a:r>
            <a:endParaRPr kumimoji="0" lang="en-US" altLang="en-US" sz="1800" b="1" i="0" u="none" strike="noStrike" kern="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sz="1200" b="0" i="1" u="none" strike="noStrike" kern="0" cap="none" spc="0" normalizeH="0" baseline="0" noProof="0" dirty="0">
                <a:ln>
                  <a:noFill/>
                </a:ln>
                <a:solidFill>
                  <a:srgbClr val="000000"/>
                </a:solidFill>
                <a:effectLst/>
                <a:uLnTx/>
                <a:uFillTx/>
                <a:latin typeface="Poppins" pitchFamily="2" charset="77"/>
                <a:cs typeface="Poppins" pitchFamily="2" charset="77"/>
              </a:rPr>
              <a:t>Optional bridging tx with platinum; </a:t>
            </a:r>
            <a:br>
              <a:rPr kumimoji="0" lang="en-US" sz="1200" b="0" i="1"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200" b="0" i="1" u="none" strike="noStrike" kern="0" cap="none" spc="0" normalizeH="0" baseline="0" noProof="0" dirty="0">
                <a:ln>
                  <a:noFill/>
                </a:ln>
                <a:solidFill>
                  <a:srgbClr val="000000"/>
                </a:solidFill>
                <a:effectLst/>
                <a:uLnTx/>
                <a:uFillTx/>
                <a:latin typeface="Poppins" pitchFamily="2" charset="77"/>
                <a:cs typeface="Poppins" pitchFamily="2" charset="77"/>
              </a:rPr>
              <a:t>crossover permitted if SD/PD ≥12 wk</a:t>
            </a:r>
          </a:p>
        </p:txBody>
      </p:sp>
      <p:cxnSp>
        <p:nvCxnSpPr>
          <p:cNvPr id="642" name="Straight Connector 641">
            <a:extLst>
              <a:ext uri="{FF2B5EF4-FFF2-40B4-BE49-F238E27FC236}">
                <a16:creationId xmlns:a16="http://schemas.microsoft.com/office/drawing/2014/main" id="{09BDFCFC-69D6-6EBD-ABCD-E1C22D2CBD13}"/>
              </a:ext>
            </a:extLst>
          </p:cNvPr>
          <p:cNvCxnSpPr/>
          <p:nvPr/>
        </p:nvCxnSpPr>
        <p:spPr bwMode="auto">
          <a:xfrm>
            <a:off x="8490793" y="2983301"/>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4D5F0722-52C7-641E-CFD9-EEEE505EDF3B}"/>
              </a:ext>
            </a:extLst>
          </p:cNvPr>
          <p:cNvCxnSpPr/>
          <p:nvPr/>
        </p:nvCxnSpPr>
        <p:spPr bwMode="auto">
          <a:xfrm>
            <a:off x="8490793" y="3359740"/>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CDFB277F-5936-68C6-202D-90E2AA0C19B7}"/>
              </a:ext>
            </a:extLst>
          </p:cNvPr>
          <p:cNvCxnSpPr/>
          <p:nvPr/>
        </p:nvCxnSpPr>
        <p:spPr bwMode="auto">
          <a:xfrm>
            <a:off x="8490793" y="3751904"/>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06AA04D2-AD2D-2EA0-FF27-AC6F3A3B8139}"/>
              </a:ext>
            </a:extLst>
          </p:cNvPr>
          <p:cNvCxnSpPr/>
          <p:nvPr/>
        </p:nvCxnSpPr>
        <p:spPr bwMode="auto">
          <a:xfrm>
            <a:off x="8490793" y="4148697"/>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8F6BDFDA-899F-90D7-58D1-0ED17D939093}"/>
              </a:ext>
            </a:extLst>
          </p:cNvPr>
          <p:cNvCxnSpPr/>
          <p:nvPr/>
        </p:nvCxnSpPr>
        <p:spPr bwMode="auto">
          <a:xfrm>
            <a:off x="8490793" y="4537163"/>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BB2A5FE0-7868-5CD6-53A0-18B29C064C49}"/>
              </a:ext>
            </a:extLst>
          </p:cNvPr>
          <p:cNvCxnSpPr/>
          <p:nvPr/>
        </p:nvCxnSpPr>
        <p:spPr bwMode="auto">
          <a:xfrm>
            <a:off x="8490793" y="4933027"/>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7D03D6A8-3C85-EAB8-C47B-90AC03BC2506}"/>
              </a:ext>
            </a:extLst>
          </p:cNvPr>
          <p:cNvCxnSpPr>
            <a:cxnSpLocks/>
          </p:cNvCxnSpPr>
          <p:nvPr/>
        </p:nvCxnSpPr>
        <p:spPr bwMode="auto">
          <a:xfrm>
            <a:off x="8548041" y="4933027"/>
            <a:ext cx="3155436" cy="0"/>
          </a:xfrm>
          <a:prstGeom prst="line">
            <a:avLst/>
          </a:prstGeom>
          <a:noFill/>
          <a:ln w="12700" cap="flat" cmpd="sng" algn="ctr">
            <a:solidFill>
              <a:srgbClr val="000000"/>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F983BD1D-5AC6-B27D-FB44-C3AC2A853C6A}"/>
              </a:ext>
            </a:extLst>
          </p:cNvPr>
          <p:cNvCxnSpPr>
            <a:cxnSpLocks/>
          </p:cNvCxnSpPr>
          <p:nvPr/>
        </p:nvCxnSpPr>
        <p:spPr bwMode="auto">
          <a:xfrm rot="5400000">
            <a:off x="8522080"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E20ED8E6-39B9-6F31-A7B3-448DA8BE91AD}"/>
              </a:ext>
            </a:extLst>
          </p:cNvPr>
          <p:cNvCxnSpPr>
            <a:cxnSpLocks/>
          </p:cNvCxnSpPr>
          <p:nvPr/>
        </p:nvCxnSpPr>
        <p:spPr bwMode="auto">
          <a:xfrm rot="5400000">
            <a:off x="8807292"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111D3AB8-AFA0-6A52-A5B4-1A5A204AA38A}"/>
              </a:ext>
            </a:extLst>
          </p:cNvPr>
          <p:cNvCxnSpPr>
            <a:cxnSpLocks/>
          </p:cNvCxnSpPr>
          <p:nvPr/>
        </p:nvCxnSpPr>
        <p:spPr bwMode="auto">
          <a:xfrm rot="5400000">
            <a:off x="9092504"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4491BCAA-78DE-44F5-9A68-E26510EB0BED}"/>
              </a:ext>
            </a:extLst>
          </p:cNvPr>
          <p:cNvCxnSpPr>
            <a:cxnSpLocks/>
          </p:cNvCxnSpPr>
          <p:nvPr/>
        </p:nvCxnSpPr>
        <p:spPr bwMode="auto">
          <a:xfrm rot="5400000">
            <a:off x="9377716"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976F8D6F-40FA-A501-F722-A4694AF9B18A}"/>
              </a:ext>
            </a:extLst>
          </p:cNvPr>
          <p:cNvCxnSpPr>
            <a:cxnSpLocks/>
          </p:cNvCxnSpPr>
          <p:nvPr/>
        </p:nvCxnSpPr>
        <p:spPr bwMode="auto">
          <a:xfrm rot="5400000">
            <a:off x="9662927"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AD46B680-5C31-1907-56D2-6019B0D2C1A4}"/>
              </a:ext>
            </a:extLst>
          </p:cNvPr>
          <p:cNvCxnSpPr>
            <a:cxnSpLocks/>
          </p:cNvCxnSpPr>
          <p:nvPr/>
        </p:nvCxnSpPr>
        <p:spPr bwMode="auto">
          <a:xfrm rot="5400000">
            <a:off x="9948139"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EC3FB448-C253-E0EB-B63A-CA43831A0340}"/>
              </a:ext>
            </a:extLst>
          </p:cNvPr>
          <p:cNvCxnSpPr>
            <a:cxnSpLocks/>
          </p:cNvCxnSpPr>
          <p:nvPr/>
        </p:nvCxnSpPr>
        <p:spPr bwMode="auto">
          <a:xfrm rot="5400000">
            <a:off x="10233351"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1E61CFD0-FD1F-F928-A1F5-6BE24781AD3C}"/>
              </a:ext>
            </a:extLst>
          </p:cNvPr>
          <p:cNvCxnSpPr>
            <a:cxnSpLocks/>
          </p:cNvCxnSpPr>
          <p:nvPr/>
        </p:nvCxnSpPr>
        <p:spPr bwMode="auto">
          <a:xfrm rot="5400000">
            <a:off x="10518563"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A2E89359-F511-3287-F52C-031F9E0C09EE}"/>
              </a:ext>
            </a:extLst>
          </p:cNvPr>
          <p:cNvCxnSpPr>
            <a:cxnSpLocks/>
          </p:cNvCxnSpPr>
          <p:nvPr/>
        </p:nvCxnSpPr>
        <p:spPr bwMode="auto">
          <a:xfrm rot="5400000">
            <a:off x="10803775"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913CDC3D-7C27-A163-BD2C-CA202133DCFF}"/>
              </a:ext>
            </a:extLst>
          </p:cNvPr>
          <p:cNvCxnSpPr>
            <a:cxnSpLocks/>
          </p:cNvCxnSpPr>
          <p:nvPr/>
        </p:nvCxnSpPr>
        <p:spPr bwMode="auto">
          <a:xfrm rot="5400000">
            <a:off x="11088987" y="4965726"/>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D4CC69C7-1CC5-8901-122B-529F3625CDFE}"/>
              </a:ext>
            </a:extLst>
          </p:cNvPr>
          <p:cNvCxnSpPr>
            <a:cxnSpLocks/>
          </p:cNvCxnSpPr>
          <p:nvPr/>
        </p:nvCxnSpPr>
        <p:spPr bwMode="auto">
          <a:xfrm rot="5400000">
            <a:off x="11374199" y="4965726"/>
            <a:ext cx="65395" cy="0"/>
          </a:xfrm>
          <a:prstGeom prst="line">
            <a:avLst/>
          </a:prstGeom>
          <a:noFill/>
          <a:ln w="12700" cap="flat" cmpd="sng" algn="ctr">
            <a:solidFill>
              <a:srgbClr val="000000"/>
            </a:solidFill>
            <a:prstDash val="solid"/>
            <a:round/>
            <a:headEnd type="none" w="med" len="med"/>
            <a:tailEnd type="none" w="med" len="med"/>
          </a:ln>
          <a:effectLst/>
        </p:spPr>
      </p:cxnSp>
      <p:sp>
        <p:nvSpPr>
          <p:cNvPr id="660" name="TextBox 659">
            <a:extLst>
              <a:ext uri="{FF2B5EF4-FFF2-40B4-BE49-F238E27FC236}">
                <a16:creationId xmlns:a16="http://schemas.microsoft.com/office/drawing/2014/main" id="{478DA200-7521-8820-5F6A-220EC2C6FC66}"/>
              </a:ext>
            </a:extLst>
          </p:cNvPr>
          <p:cNvSpPr txBox="1"/>
          <p:nvPr/>
        </p:nvSpPr>
        <p:spPr bwMode="auto">
          <a:xfrm>
            <a:off x="8240290" y="3269043"/>
            <a:ext cx="2383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80</a:t>
            </a:r>
          </a:p>
        </p:txBody>
      </p:sp>
      <p:sp>
        <p:nvSpPr>
          <p:cNvPr id="661" name="TextBox 660">
            <a:extLst>
              <a:ext uri="{FF2B5EF4-FFF2-40B4-BE49-F238E27FC236}">
                <a16:creationId xmlns:a16="http://schemas.microsoft.com/office/drawing/2014/main" id="{AE1A9B83-9DF1-04D6-21C0-E9CBF99F40EF}"/>
              </a:ext>
            </a:extLst>
          </p:cNvPr>
          <p:cNvSpPr txBox="1"/>
          <p:nvPr/>
        </p:nvSpPr>
        <p:spPr bwMode="auto">
          <a:xfrm>
            <a:off x="8240290" y="3659119"/>
            <a:ext cx="2383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60</a:t>
            </a:r>
          </a:p>
        </p:txBody>
      </p:sp>
      <p:sp>
        <p:nvSpPr>
          <p:cNvPr id="662" name="TextBox 661">
            <a:extLst>
              <a:ext uri="{FF2B5EF4-FFF2-40B4-BE49-F238E27FC236}">
                <a16:creationId xmlns:a16="http://schemas.microsoft.com/office/drawing/2014/main" id="{9B261F44-F0CA-9C55-E52C-317FF96686BA}"/>
              </a:ext>
            </a:extLst>
          </p:cNvPr>
          <p:cNvSpPr txBox="1"/>
          <p:nvPr/>
        </p:nvSpPr>
        <p:spPr bwMode="auto">
          <a:xfrm>
            <a:off x="8240290" y="4049195"/>
            <a:ext cx="2383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40</a:t>
            </a:r>
          </a:p>
        </p:txBody>
      </p:sp>
      <p:sp>
        <p:nvSpPr>
          <p:cNvPr id="663" name="TextBox 662">
            <a:extLst>
              <a:ext uri="{FF2B5EF4-FFF2-40B4-BE49-F238E27FC236}">
                <a16:creationId xmlns:a16="http://schemas.microsoft.com/office/drawing/2014/main" id="{F1C50D43-0D72-0B41-1E81-34AD41ECA877}"/>
              </a:ext>
            </a:extLst>
          </p:cNvPr>
          <p:cNvSpPr txBox="1"/>
          <p:nvPr/>
        </p:nvSpPr>
        <p:spPr bwMode="auto">
          <a:xfrm>
            <a:off x="8240290" y="4439271"/>
            <a:ext cx="2383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20</a:t>
            </a:r>
          </a:p>
        </p:txBody>
      </p:sp>
      <p:sp>
        <p:nvSpPr>
          <p:cNvPr id="664" name="TextBox 663">
            <a:extLst>
              <a:ext uri="{FF2B5EF4-FFF2-40B4-BE49-F238E27FC236}">
                <a16:creationId xmlns:a16="http://schemas.microsoft.com/office/drawing/2014/main" id="{39A1DC12-77C5-4D3D-D432-8A057F4819B2}"/>
              </a:ext>
            </a:extLst>
          </p:cNvPr>
          <p:cNvSpPr txBox="1"/>
          <p:nvPr/>
        </p:nvSpPr>
        <p:spPr bwMode="auto">
          <a:xfrm>
            <a:off x="8240290" y="4829348"/>
            <a:ext cx="2383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0</a:t>
            </a:r>
          </a:p>
        </p:txBody>
      </p:sp>
      <p:sp>
        <p:nvSpPr>
          <p:cNvPr id="665" name="TextBox 664">
            <a:extLst>
              <a:ext uri="{FF2B5EF4-FFF2-40B4-BE49-F238E27FC236}">
                <a16:creationId xmlns:a16="http://schemas.microsoft.com/office/drawing/2014/main" id="{7D6B56D9-8899-4FCD-6554-3FDF3F1D1D60}"/>
              </a:ext>
            </a:extLst>
          </p:cNvPr>
          <p:cNvSpPr txBox="1"/>
          <p:nvPr/>
        </p:nvSpPr>
        <p:spPr bwMode="auto">
          <a:xfrm>
            <a:off x="8426367"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0</a:t>
            </a:r>
          </a:p>
        </p:txBody>
      </p:sp>
      <p:cxnSp>
        <p:nvCxnSpPr>
          <p:cNvPr id="666" name="Straight Connector 665">
            <a:extLst>
              <a:ext uri="{FF2B5EF4-FFF2-40B4-BE49-F238E27FC236}">
                <a16:creationId xmlns:a16="http://schemas.microsoft.com/office/drawing/2014/main" id="{C3CF68D3-E931-9647-41E6-D1871E189FDC}"/>
              </a:ext>
            </a:extLst>
          </p:cNvPr>
          <p:cNvCxnSpPr>
            <a:cxnSpLocks/>
          </p:cNvCxnSpPr>
          <p:nvPr/>
        </p:nvCxnSpPr>
        <p:spPr bwMode="auto">
          <a:xfrm rot="5400000">
            <a:off x="11659414" y="4965726"/>
            <a:ext cx="65395" cy="0"/>
          </a:xfrm>
          <a:prstGeom prst="line">
            <a:avLst/>
          </a:prstGeom>
          <a:noFill/>
          <a:ln w="12700" cap="flat" cmpd="sng" algn="ctr">
            <a:solidFill>
              <a:srgbClr val="000000"/>
            </a:solidFill>
            <a:prstDash val="solid"/>
            <a:round/>
            <a:headEnd type="none" w="med" len="med"/>
            <a:tailEnd type="none" w="med" len="med"/>
          </a:ln>
          <a:effectLst/>
        </p:spPr>
      </p:cxnSp>
      <p:sp>
        <p:nvSpPr>
          <p:cNvPr id="667" name="TextBox 666">
            <a:extLst>
              <a:ext uri="{FF2B5EF4-FFF2-40B4-BE49-F238E27FC236}">
                <a16:creationId xmlns:a16="http://schemas.microsoft.com/office/drawing/2014/main" id="{B5873B75-9CF6-8137-2352-D9D02763B320}"/>
              </a:ext>
            </a:extLst>
          </p:cNvPr>
          <p:cNvSpPr txBox="1"/>
          <p:nvPr/>
        </p:nvSpPr>
        <p:spPr bwMode="auto">
          <a:xfrm>
            <a:off x="8124527" y="2878967"/>
            <a:ext cx="35409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100</a:t>
            </a:r>
          </a:p>
        </p:txBody>
      </p:sp>
      <p:sp>
        <p:nvSpPr>
          <p:cNvPr id="668" name="TextBox 667">
            <a:extLst>
              <a:ext uri="{FF2B5EF4-FFF2-40B4-BE49-F238E27FC236}">
                <a16:creationId xmlns:a16="http://schemas.microsoft.com/office/drawing/2014/main" id="{106F2810-F1AB-A8F5-5270-C2F0E7CBC569}"/>
              </a:ext>
            </a:extLst>
          </p:cNvPr>
          <p:cNvSpPr txBox="1"/>
          <p:nvPr/>
        </p:nvSpPr>
        <p:spPr bwMode="auto">
          <a:xfrm>
            <a:off x="8711691"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a:t>
            </a:r>
          </a:p>
        </p:txBody>
      </p:sp>
      <p:sp>
        <p:nvSpPr>
          <p:cNvPr id="669" name="TextBox 668">
            <a:extLst>
              <a:ext uri="{FF2B5EF4-FFF2-40B4-BE49-F238E27FC236}">
                <a16:creationId xmlns:a16="http://schemas.microsoft.com/office/drawing/2014/main" id="{619615DB-DA60-BE4C-C5AA-C4E9BBDB8FBD}"/>
              </a:ext>
            </a:extLst>
          </p:cNvPr>
          <p:cNvSpPr txBox="1"/>
          <p:nvPr/>
        </p:nvSpPr>
        <p:spPr bwMode="auto">
          <a:xfrm>
            <a:off x="8997015"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4</a:t>
            </a:r>
          </a:p>
        </p:txBody>
      </p:sp>
      <p:sp>
        <p:nvSpPr>
          <p:cNvPr id="670" name="TextBox 669">
            <a:extLst>
              <a:ext uri="{FF2B5EF4-FFF2-40B4-BE49-F238E27FC236}">
                <a16:creationId xmlns:a16="http://schemas.microsoft.com/office/drawing/2014/main" id="{A0F144BC-0E6D-D34D-29A1-256885646643}"/>
              </a:ext>
            </a:extLst>
          </p:cNvPr>
          <p:cNvSpPr txBox="1"/>
          <p:nvPr/>
        </p:nvSpPr>
        <p:spPr bwMode="auto">
          <a:xfrm>
            <a:off x="9282339"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6</a:t>
            </a:r>
          </a:p>
        </p:txBody>
      </p:sp>
      <p:sp>
        <p:nvSpPr>
          <p:cNvPr id="671" name="TextBox 670">
            <a:extLst>
              <a:ext uri="{FF2B5EF4-FFF2-40B4-BE49-F238E27FC236}">
                <a16:creationId xmlns:a16="http://schemas.microsoft.com/office/drawing/2014/main" id="{72483813-410F-BDE5-867E-996ECE1386D6}"/>
              </a:ext>
            </a:extLst>
          </p:cNvPr>
          <p:cNvSpPr txBox="1"/>
          <p:nvPr/>
        </p:nvSpPr>
        <p:spPr bwMode="auto">
          <a:xfrm>
            <a:off x="9567663"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8</a:t>
            </a:r>
          </a:p>
        </p:txBody>
      </p:sp>
      <p:sp>
        <p:nvSpPr>
          <p:cNvPr id="672" name="TextBox 671">
            <a:extLst>
              <a:ext uri="{FF2B5EF4-FFF2-40B4-BE49-F238E27FC236}">
                <a16:creationId xmlns:a16="http://schemas.microsoft.com/office/drawing/2014/main" id="{C3F375AF-4AB7-7202-499A-1D2021DAFBD0}"/>
              </a:ext>
            </a:extLst>
          </p:cNvPr>
          <p:cNvSpPr txBox="1"/>
          <p:nvPr/>
        </p:nvSpPr>
        <p:spPr bwMode="auto">
          <a:xfrm>
            <a:off x="11564932"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22</a:t>
            </a:r>
          </a:p>
        </p:txBody>
      </p:sp>
      <p:sp>
        <p:nvSpPr>
          <p:cNvPr id="673" name="TextBox 672">
            <a:extLst>
              <a:ext uri="{FF2B5EF4-FFF2-40B4-BE49-F238E27FC236}">
                <a16:creationId xmlns:a16="http://schemas.microsoft.com/office/drawing/2014/main" id="{D3643FE1-37D3-BA0B-C78B-9AE4B264CE48}"/>
              </a:ext>
            </a:extLst>
          </p:cNvPr>
          <p:cNvSpPr txBox="1"/>
          <p:nvPr/>
        </p:nvSpPr>
        <p:spPr bwMode="auto">
          <a:xfrm>
            <a:off x="9852987"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10</a:t>
            </a:r>
          </a:p>
        </p:txBody>
      </p:sp>
      <p:sp>
        <p:nvSpPr>
          <p:cNvPr id="674" name="TextBox 673">
            <a:extLst>
              <a:ext uri="{FF2B5EF4-FFF2-40B4-BE49-F238E27FC236}">
                <a16:creationId xmlns:a16="http://schemas.microsoft.com/office/drawing/2014/main" id="{C4CE4E93-1D56-0CC9-1616-49484E074D85}"/>
              </a:ext>
            </a:extLst>
          </p:cNvPr>
          <p:cNvSpPr txBox="1"/>
          <p:nvPr/>
        </p:nvSpPr>
        <p:spPr bwMode="auto">
          <a:xfrm>
            <a:off x="10138311"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12</a:t>
            </a:r>
          </a:p>
        </p:txBody>
      </p:sp>
      <p:sp>
        <p:nvSpPr>
          <p:cNvPr id="675" name="TextBox 674">
            <a:extLst>
              <a:ext uri="{FF2B5EF4-FFF2-40B4-BE49-F238E27FC236}">
                <a16:creationId xmlns:a16="http://schemas.microsoft.com/office/drawing/2014/main" id="{E9254AC5-1DB4-41AE-1321-71F6CE38C7F8}"/>
              </a:ext>
            </a:extLst>
          </p:cNvPr>
          <p:cNvSpPr txBox="1"/>
          <p:nvPr/>
        </p:nvSpPr>
        <p:spPr bwMode="auto">
          <a:xfrm>
            <a:off x="10423635"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14</a:t>
            </a:r>
          </a:p>
        </p:txBody>
      </p:sp>
      <p:sp>
        <p:nvSpPr>
          <p:cNvPr id="676" name="TextBox 675">
            <a:extLst>
              <a:ext uri="{FF2B5EF4-FFF2-40B4-BE49-F238E27FC236}">
                <a16:creationId xmlns:a16="http://schemas.microsoft.com/office/drawing/2014/main" id="{192EAA0B-FE06-41C4-E613-F597B1932D2E}"/>
              </a:ext>
            </a:extLst>
          </p:cNvPr>
          <p:cNvSpPr txBox="1"/>
          <p:nvPr/>
        </p:nvSpPr>
        <p:spPr bwMode="auto">
          <a:xfrm>
            <a:off x="10708959"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16</a:t>
            </a:r>
          </a:p>
        </p:txBody>
      </p:sp>
      <p:sp>
        <p:nvSpPr>
          <p:cNvPr id="677" name="TextBox 676">
            <a:extLst>
              <a:ext uri="{FF2B5EF4-FFF2-40B4-BE49-F238E27FC236}">
                <a16:creationId xmlns:a16="http://schemas.microsoft.com/office/drawing/2014/main" id="{C55442B8-43FA-60B3-75A9-64F2A57BCC0E}"/>
              </a:ext>
            </a:extLst>
          </p:cNvPr>
          <p:cNvSpPr txBox="1"/>
          <p:nvPr/>
        </p:nvSpPr>
        <p:spPr bwMode="auto">
          <a:xfrm>
            <a:off x="10994283"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18</a:t>
            </a:r>
          </a:p>
        </p:txBody>
      </p:sp>
      <p:sp>
        <p:nvSpPr>
          <p:cNvPr id="678" name="TextBox 677">
            <a:extLst>
              <a:ext uri="{FF2B5EF4-FFF2-40B4-BE49-F238E27FC236}">
                <a16:creationId xmlns:a16="http://schemas.microsoft.com/office/drawing/2014/main" id="{4D59294F-19D6-ED48-4027-B66A59144A61}"/>
              </a:ext>
            </a:extLst>
          </p:cNvPr>
          <p:cNvSpPr txBox="1"/>
          <p:nvPr/>
        </p:nvSpPr>
        <p:spPr bwMode="auto">
          <a:xfrm>
            <a:off x="11279607"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20</a:t>
            </a:r>
          </a:p>
        </p:txBody>
      </p:sp>
      <p:grpSp>
        <p:nvGrpSpPr>
          <p:cNvPr id="10" name="Group 9">
            <a:extLst>
              <a:ext uri="{FF2B5EF4-FFF2-40B4-BE49-F238E27FC236}">
                <a16:creationId xmlns:a16="http://schemas.microsoft.com/office/drawing/2014/main" id="{7F0FBF87-AF0D-700D-2FD5-129D8281CEB3}"/>
              </a:ext>
            </a:extLst>
          </p:cNvPr>
          <p:cNvGrpSpPr/>
          <p:nvPr/>
        </p:nvGrpSpPr>
        <p:grpSpPr>
          <a:xfrm>
            <a:off x="8554777" y="2948086"/>
            <a:ext cx="2889100" cy="1729507"/>
            <a:chOff x="8554777" y="2957051"/>
            <a:chExt cx="2889100" cy="1729507"/>
          </a:xfrm>
          <a:solidFill>
            <a:schemeClr val="accent3">
              <a:lumMod val="40000"/>
              <a:lumOff val="60000"/>
            </a:schemeClr>
          </a:solidFill>
        </p:grpSpPr>
        <p:sp>
          <p:nvSpPr>
            <p:cNvPr id="679" name="Oval 678">
              <a:extLst>
                <a:ext uri="{FF2B5EF4-FFF2-40B4-BE49-F238E27FC236}">
                  <a16:creationId xmlns:a16="http://schemas.microsoft.com/office/drawing/2014/main" id="{E2923AC9-DE07-BD46-2311-C6C5F6D128E2}"/>
                </a:ext>
              </a:extLst>
            </p:cNvPr>
            <p:cNvSpPr/>
            <p:nvPr/>
          </p:nvSpPr>
          <p:spPr bwMode="auto">
            <a:xfrm>
              <a:off x="8554777" y="2957051"/>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0" name="Oval 679">
              <a:extLst>
                <a:ext uri="{FF2B5EF4-FFF2-40B4-BE49-F238E27FC236}">
                  <a16:creationId xmlns:a16="http://schemas.microsoft.com/office/drawing/2014/main" id="{7E606AE9-35C1-1089-5CBB-76EA0E2122ED}"/>
                </a:ext>
              </a:extLst>
            </p:cNvPr>
            <p:cNvSpPr/>
            <p:nvPr/>
          </p:nvSpPr>
          <p:spPr bwMode="auto">
            <a:xfrm>
              <a:off x="8589974" y="2957051"/>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1" name="Oval 680">
              <a:extLst>
                <a:ext uri="{FF2B5EF4-FFF2-40B4-BE49-F238E27FC236}">
                  <a16:creationId xmlns:a16="http://schemas.microsoft.com/office/drawing/2014/main" id="{EA5BE4AD-66F1-C943-EB6F-3494DAC0C691}"/>
                </a:ext>
              </a:extLst>
            </p:cNvPr>
            <p:cNvSpPr/>
            <p:nvPr/>
          </p:nvSpPr>
          <p:spPr bwMode="auto">
            <a:xfrm>
              <a:off x="8653327" y="2982298"/>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2" name="Oval 681">
              <a:extLst>
                <a:ext uri="{FF2B5EF4-FFF2-40B4-BE49-F238E27FC236}">
                  <a16:creationId xmlns:a16="http://schemas.microsoft.com/office/drawing/2014/main" id="{326E146C-B0BD-D245-CFD9-DC055FF9BF94}"/>
                </a:ext>
              </a:extLst>
            </p:cNvPr>
            <p:cNvSpPr/>
            <p:nvPr/>
          </p:nvSpPr>
          <p:spPr bwMode="auto">
            <a:xfrm>
              <a:off x="8756570" y="3012594"/>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3" name="Oval 682">
              <a:extLst>
                <a:ext uri="{FF2B5EF4-FFF2-40B4-BE49-F238E27FC236}">
                  <a16:creationId xmlns:a16="http://schemas.microsoft.com/office/drawing/2014/main" id="{1B1E2AD6-780F-4D9C-0597-862B8E5AC070}"/>
                </a:ext>
              </a:extLst>
            </p:cNvPr>
            <p:cNvSpPr/>
            <p:nvPr/>
          </p:nvSpPr>
          <p:spPr bwMode="auto">
            <a:xfrm>
              <a:off x="8787073" y="3012594"/>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4" name="Oval 683">
              <a:extLst>
                <a:ext uri="{FF2B5EF4-FFF2-40B4-BE49-F238E27FC236}">
                  <a16:creationId xmlns:a16="http://schemas.microsoft.com/office/drawing/2014/main" id="{C58D6456-7720-68DA-5942-94577B2DB144}"/>
                </a:ext>
              </a:extLst>
            </p:cNvPr>
            <p:cNvSpPr/>
            <p:nvPr/>
          </p:nvSpPr>
          <p:spPr bwMode="auto">
            <a:xfrm>
              <a:off x="8836349" y="3012594"/>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5" name="Oval 684">
              <a:extLst>
                <a:ext uri="{FF2B5EF4-FFF2-40B4-BE49-F238E27FC236}">
                  <a16:creationId xmlns:a16="http://schemas.microsoft.com/office/drawing/2014/main" id="{E30111EC-4E02-B8E8-265C-EFD44838C8D6}"/>
                </a:ext>
              </a:extLst>
            </p:cNvPr>
            <p:cNvSpPr/>
            <p:nvPr/>
          </p:nvSpPr>
          <p:spPr bwMode="auto">
            <a:xfrm>
              <a:off x="8841042" y="3040365"/>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6" name="Oval 685">
              <a:extLst>
                <a:ext uri="{FF2B5EF4-FFF2-40B4-BE49-F238E27FC236}">
                  <a16:creationId xmlns:a16="http://schemas.microsoft.com/office/drawing/2014/main" id="{1BB879A9-F40C-788E-BD9B-263B38789050}"/>
                </a:ext>
              </a:extLst>
            </p:cNvPr>
            <p:cNvSpPr/>
            <p:nvPr/>
          </p:nvSpPr>
          <p:spPr bwMode="auto">
            <a:xfrm>
              <a:off x="8841042" y="3075710"/>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7" name="Oval 686">
              <a:extLst>
                <a:ext uri="{FF2B5EF4-FFF2-40B4-BE49-F238E27FC236}">
                  <a16:creationId xmlns:a16="http://schemas.microsoft.com/office/drawing/2014/main" id="{A5671EA2-3E25-CCF3-D61C-0F5F7D288738}"/>
                </a:ext>
              </a:extLst>
            </p:cNvPr>
            <p:cNvSpPr/>
            <p:nvPr/>
          </p:nvSpPr>
          <p:spPr bwMode="auto">
            <a:xfrm>
              <a:off x="8880931" y="3136303"/>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8" name="Oval 687">
              <a:extLst>
                <a:ext uri="{FF2B5EF4-FFF2-40B4-BE49-F238E27FC236}">
                  <a16:creationId xmlns:a16="http://schemas.microsoft.com/office/drawing/2014/main" id="{97010269-C293-65C1-F2C0-DC48AA7E5DA0}"/>
                </a:ext>
              </a:extLst>
            </p:cNvPr>
            <p:cNvSpPr/>
            <p:nvPr/>
          </p:nvSpPr>
          <p:spPr bwMode="auto">
            <a:xfrm>
              <a:off x="8897356" y="3328180"/>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89" name="Oval 688">
              <a:extLst>
                <a:ext uri="{FF2B5EF4-FFF2-40B4-BE49-F238E27FC236}">
                  <a16:creationId xmlns:a16="http://schemas.microsoft.com/office/drawing/2014/main" id="{2B6B32C4-7B03-D857-8D36-6E35AC7471E5}"/>
                </a:ext>
              </a:extLst>
            </p:cNvPr>
            <p:cNvSpPr/>
            <p:nvPr/>
          </p:nvSpPr>
          <p:spPr bwMode="auto">
            <a:xfrm>
              <a:off x="8904395" y="3393821"/>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0" name="Oval 689">
              <a:extLst>
                <a:ext uri="{FF2B5EF4-FFF2-40B4-BE49-F238E27FC236}">
                  <a16:creationId xmlns:a16="http://schemas.microsoft.com/office/drawing/2014/main" id="{2AF5F9F2-FAF9-1D72-5AE7-37C54CC7049F}"/>
                </a:ext>
              </a:extLst>
            </p:cNvPr>
            <p:cNvSpPr/>
            <p:nvPr/>
          </p:nvSpPr>
          <p:spPr bwMode="auto">
            <a:xfrm>
              <a:off x="8911435" y="3464511"/>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1" name="Oval 690">
              <a:extLst>
                <a:ext uri="{FF2B5EF4-FFF2-40B4-BE49-F238E27FC236}">
                  <a16:creationId xmlns:a16="http://schemas.microsoft.com/office/drawing/2014/main" id="{6D758188-4265-5A42-159C-40BA55439434}"/>
                </a:ext>
              </a:extLst>
            </p:cNvPr>
            <p:cNvSpPr/>
            <p:nvPr/>
          </p:nvSpPr>
          <p:spPr bwMode="auto">
            <a:xfrm>
              <a:off x="8918474" y="3545301"/>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2" name="Oval 691">
              <a:extLst>
                <a:ext uri="{FF2B5EF4-FFF2-40B4-BE49-F238E27FC236}">
                  <a16:creationId xmlns:a16="http://schemas.microsoft.com/office/drawing/2014/main" id="{B7E2A77E-13C4-7A42-6F8A-6451092BD9E1}"/>
                </a:ext>
              </a:extLst>
            </p:cNvPr>
            <p:cNvSpPr/>
            <p:nvPr/>
          </p:nvSpPr>
          <p:spPr bwMode="auto">
            <a:xfrm>
              <a:off x="8925513" y="3593270"/>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3" name="Oval 692">
              <a:extLst>
                <a:ext uri="{FF2B5EF4-FFF2-40B4-BE49-F238E27FC236}">
                  <a16:creationId xmlns:a16="http://schemas.microsoft.com/office/drawing/2014/main" id="{D03293C2-BD93-AE99-41B3-0EA0E5D6AEA1}"/>
                </a:ext>
              </a:extLst>
            </p:cNvPr>
            <p:cNvSpPr/>
            <p:nvPr/>
          </p:nvSpPr>
          <p:spPr bwMode="auto">
            <a:xfrm>
              <a:off x="8939591" y="3674060"/>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4" name="Oval 693">
              <a:extLst>
                <a:ext uri="{FF2B5EF4-FFF2-40B4-BE49-F238E27FC236}">
                  <a16:creationId xmlns:a16="http://schemas.microsoft.com/office/drawing/2014/main" id="{DCB4E8F3-7CC1-BF1C-1587-C70B518500B7}"/>
                </a:ext>
              </a:extLst>
            </p:cNvPr>
            <p:cNvSpPr/>
            <p:nvPr/>
          </p:nvSpPr>
          <p:spPr bwMode="auto">
            <a:xfrm>
              <a:off x="8948976" y="3727078"/>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5" name="Oval 694">
              <a:extLst>
                <a:ext uri="{FF2B5EF4-FFF2-40B4-BE49-F238E27FC236}">
                  <a16:creationId xmlns:a16="http://schemas.microsoft.com/office/drawing/2014/main" id="{4F514AD2-9438-4E74-9F4B-1451D36B7A1D}"/>
                </a:ext>
              </a:extLst>
            </p:cNvPr>
            <p:cNvSpPr/>
            <p:nvPr/>
          </p:nvSpPr>
          <p:spPr bwMode="auto">
            <a:xfrm>
              <a:off x="8960709" y="3911380"/>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6" name="Oval 695">
              <a:extLst>
                <a:ext uri="{FF2B5EF4-FFF2-40B4-BE49-F238E27FC236}">
                  <a16:creationId xmlns:a16="http://schemas.microsoft.com/office/drawing/2014/main" id="{93E2E6AE-BAEE-8CD7-0C19-ABEC55D41169}"/>
                </a:ext>
              </a:extLst>
            </p:cNvPr>
            <p:cNvSpPr/>
            <p:nvPr/>
          </p:nvSpPr>
          <p:spPr bwMode="auto">
            <a:xfrm>
              <a:off x="8974788" y="3971972"/>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7" name="Oval 696">
              <a:extLst>
                <a:ext uri="{FF2B5EF4-FFF2-40B4-BE49-F238E27FC236}">
                  <a16:creationId xmlns:a16="http://schemas.microsoft.com/office/drawing/2014/main" id="{BCC8E7BF-EC07-2373-AF70-43C945C01822}"/>
                </a:ext>
              </a:extLst>
            </p:cNvPr>
            <p:cNvSpPr/>
            <p:nvPr/>
          </p:nvSpPr>
          <p:spPr bwMode="auto">
            <a:xfrm>
              <a:off x="8981827" y="3989645"/>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8" name="Oval 697">
              <a:extLst>
                <a:ext uri="{FF2B5EF4-FFF2-40B4-BE49-F238E27FC236}">
                  <a16:creationId xmlns:a16="http://schemas.microsoft.com/office/drawing/2014/main" id="{A239E408-ACB1-C521-B6E5-40FB224064B8}"/>
                </a:ext>
              </a:extLst>
            </p:cNvPr>
            <p:cNvSpPr/>
            <p:nvPr/>
          </p:nvSpPr>
          <p:spPr bwMode="auto">
            <a:xfrm>
              <a:off x="8991213" y="4035089"/>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699" name="Oval 698">
              <a:extLst>
                <a:ext uri="{FF2B5EF4-FFF2-40B4-BE49-F238E27FC236}">
                  <a16:creationId xmlns:a16="http://schemas.microsoft.com/office/drawing/2014/main" id="{7BA8C1CE-E56E-B79C-89B8-59E3EF435F40}"/>
                </a:ext>
              </a:extLst>
            </p:cNvPr>
            <p:cNvSpPr/>
            <p:nvPr/>
          </p:nvSpPr>
          <p:spPr bwMode="auto">
            <a:xfrm>
              <a:off x="9087239" y="4142860"/>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0" name="Oval 699">
              <a:extLst>
                <a:ext uri="{FF2B5EF4-FFF2-40B4-BE49-F238E27FC236}">
                  <a16:creationId xmlns:a16="http://schemas.microsoft.com/office/drawing/2014/main" id="{09C4AFE4-43E2-355F-B886-B8999F4C39CB}"/>
                </a:ext>
              </a:extLst>
            </p:cNvPr>
            <p:cNvSpPr/>
            <p:nvPr/>
          </p:nvSpPr>
          <p:spPr bwMode="auto">
            <a:xfrm>
              <a:off x="9202214" y="4163057"/>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1" name="Oval 700">
              <a:extLst>
                <a:ext uri="{FF2B5EF4-FFF2-40B4-BE49-F238E27FC236}">
                  <a16:creationId xmlns:a16="http://schemas.microsoft.com/office/drawing/2014/main" id="{5A3D094C-DFB4-9B0B-DAD5-FC02C0BA832E}"/>
                </a:ext>
              </a:extLst>
            </p:cNvPr>
            <p:cNvSpPr/>
            <p:nvPr/>
          </p:nvSpPr>
          <p:spPr bwMode="auto">
            <a:xfrm>
              <a:off x="9350039" y="4276668"/>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2" name="Oval 701">
              <a:extLst>
                <a:ext uri="{FF2B5EF4-FFF2-40B4-BE49-F238E27FC236}">
                  <a16:creationId xmlns:a16="http://schemas.microsoft.com/office/drawing/2014/main" id="{E0F96DCB-0DC2-5EE6-E717-45322C699319}"/>
                </a:ext>
              </a:extLst>
            </p:cNvPr>
            <p:cNvSpPr/>
            <p:nvPr/>
          </p:nvSpPr>
          <p:spPr bwMode="auto">
            <a:xfrm>
              <a:off x="9364118" y="4322113"/>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3" name="Oval 702">
              <a:extLst>
                <a:ext uri="{FF2B5EF4-FFF2-40B4-BE49-F238E27FC236}">
                  <a16:creationId xmlns:a16="http://schemas.microsoft.com/office/drawing/2014/main" id="{3E58A8D4-595E-2474-8A9B-744378323BB8}"/>
                </a:ext>
              </a:extLst>
            </p:cNvPr>
            <p:cNvSpPr/>
            <p:nvPr/>
          </p:nvSpPr>
          <p:spPr bwMode="auto">
            <a:xfrm>
              <a:off x="9415739" y="4329687"/>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4" name="Oval 703">
              <a:extLst>
                <a:ext uri="{FF2B5EF4-FFF2-40B4-BE49-F238E27FC236}">
                  <a16:creationId xmlns:a16="http://schemas.microsoft.com/office/drawing/2014/main" id="{58A72D10-6F60-4136-E8AD-815A8F62D919}"/>
                </a:ext>
              </a:extLst>
            </p:cNvPr>
            <p:cNvSpPr/>
            <p:nvPr/>
          </p:nvSpPr>
          <p:spPr bwMode="auto">
            <a:xfrm>
              <a:off x="9626917" y="4415525"/>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5" name="Oval 704">
              <a:extLst>
                <a:ext uri="{FF2B5EF4-FFF2-40B4-BE49-F238E27FC236}">
                  <a16:creationId xmlns:a16="http://schemas.microsoft.com/office/drawing/2014/main" id="{F496507A-3A9A-FAF7-87BD-7C8E97699DE4}"/>
                </a:ext>
              </a:extLst>
            </p:cNvPr>
            <p:cNvSpPr/>
            <p:nvPr/>
          </p:nvSpPr>
          <p:spPr bwMode="auto">
            <a:xfrm>
              <a:off x="9685578" y="4413001"/>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6" name="Oval 705">
              <a:extLst>
                <a:ext uri="{FF2B5EF4-FFF2-40B4-BE49-F238E27FC236}">
                  <a16:creationId xmlns:a16="http://schemas.microsoft.com/office/drawing/2014/main" id="{079730D6-AB50-268C-A8F8-BA84064E5DAF}"/>
                </a:ext>
              </a:extLst>
            </p:cNvPr>
            <p:cNvSpPr/>
            <p:nvPr/>
          </p:nvSpPr>
          <p:spPr bwMode="auto">
            <a:xfrm>
              <a:off x="9746585" y="4433198"/>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7" name="Oval 706">
              <a:extLst>
                <a:ext uri="{FF2B5EF4-FFF2-40B4-BE49-F238E27FC236}">
                  <a16:creationId xmlns:a16="http://schemas.microsoft.com/office/drawing/2014/main" id="{A844DC5F-C25E-C698-31B8-33733F4F0B82}"/>
                </a:ext>
              </a:extLst>
            </p:cNvPr>
            <p:cNvSpPr/>
            <p:nvPr/>
          </p:nvSpPr>
          <p:spPr bwMode="auto">
            <a:xfrm>
              <a:off x="9814631" y="4493790"/>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8" name="Oval 707">
              <a:extLst>
                <a:ext uri="{FF2B5EF4-FFF2-40B4-BE49-F238E27FC236}">
                  <a16:creationId xmlns:a16="http://schemas.microsoft.com/office/drawing/2014/main" id="{76F52DB9-DCDD-64CF-FD11-BA05F0C6210F}"/>
                </a:ext>
              </a:extLst>
            </p:cNvPr>
            <p:cNvSpPr/>
            <p:nvPr/>
          </p:nvSpPr>
          <p:spPr bwMode="auto">
            <a:xfrm>
              <a:off x="10173633" y="4516512"/>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09" name="Oval 708">
              <a:extLst>
                <a:ext uri="{FF2B5EF4-FFF2-40B4-BE49-F238E27FC236}">
                  <a16:creationId xmlns:a16="http://schemas.microsoft.com/office/drawing/2014/main" id="{00D7E912-F08A-2CA7-9207-5CBD550393FA}"/>
                </a:ext>
              </a:extLst>
            </p:cNvPr>
            <p:cNvSpPr/>
            <p:nvPr/>
          </p:nvSpPr>
          <p:spPr bwMode="auto">
            <a:xfrm>
              <a:off x="10197097" y="4516512"/>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0" name="Oval 709">
              <a:extLst>
                <a:ext uri="{FF2B5EF4-FFF2-40B4-BE49-F238E27FC236}">
                  <a16:creationId xmlns:a16="http://schemas.microsoft.com/office/drawing/2014/main" id="{C81C52BE-3BA8-C37F-7FDC-E20FFD8240AA}"/>
                </a:ext>
              </a:extLst>
            </p:cNvPr>
            <p:cNvSpPr/>
            <p:nvPr/>
          </p:nvSpPr>
          <p:spPr bwMode="auto">
            <a:xfrm>
              <a:off x="10232294" y="4516512"/>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1" name="Oval 710">
              <a:extLst>
                <a:ext uri="{FF2B5EF4-FFF2-40B4-BE49-F238E27FC236}">
                  <a16:creationId xmlns:a16="http://schemas.microsoft.com/office/drawing/2014/main" id="{104FF7C9-EE74-E6CF-EDCF-750E2E1BF5E9}"/>
                </a:ext>
              </a:extLst>
            </p:cNvPr>
            <p:cNvSpPr/>
            <p:nvPr/>
          </p:nvSpPr>
          <p:spPr bwMode="auto">
            <a:xfrm>
              <a:off x="10267490" y="4516512"/>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2" name="Oval 711">
              <a:extLst>
                <a:ext uri="{FF2B5EF4-FFF2-40B4-BE49-F238E27FC236}">
                  <a16:creationId xmlns:a16="http://schemas.microsoft.com/office/drawing/2014/main" id="{299F6B60-0B0C-5384-1189-1ADB558906C2}"/>
                </a:ext>
              </a:extLst>
            </p:cNvPr>
            <p:cNvSpPr/>
            <p:nvPr/>
          </p:nvSpPr>
          <p:spPr bwMode="auto">
            <a:xfrm>
              <a:off x="10288608" y="4516512"/>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3" name="Oval 712">
              <a:extLst>
                <a:ext uri="{FF2B5EF4-FFF2-40B4-BE49-F238E27FC236}">
                  <a16:creationId xmlns:a16="http://schemas.microsoft.com/office/drawing/2014/main" id="{C50C0BF6-0C37-FCCD-E9CC-9C6C71C81F78}"/>
                </a:ext>
              </a:extLst>
            </p:cNvPr>
            <p:cNvSpPr/>
            <p:nvPr/>
          </p:nvSpPr>
          <p:spPr bwMode="auto">
            <a:xfrm>
              <a:off x="10344922" y="4516512"/>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4" name="Oval 713">
              <a:extLst>
                <a:ext uri="{FF2B5EF4-FFF2-40B4-BE49-F238E27FC236}">
                  <a16:creationId xmlns:a16="http://schemas.microsoft.com/office/drawing/2014/main" id="{A15DF4F0-3839-EB01-9F1F-B6B35AA55C1E}"/>
                </a:ext>
              </a:extLst>
            </p:cNvPr>
            <p:cNvSpPr/>
            <p:nvPr/>
          </p:nvSpPr>
          <p:spPr bwMode="auto">
            <a:xfrm>
              <a:off x="11015998" y="4625073"/>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5" name="Oval 714">
              <a:extLst>
                <a:ext uri="{FF2B5EF4-FFF2-40B4-BE49-F238E27FC236}">
                  <a16:creationId xmlns:a16="http://schemas.microsoft.com/office/drawing/2014/main" id="{5CAA7816-6EAD-79DB-191D-B29C3FC8F5DD}"/>
                </a:ext>
              </a:extLst>
            </p:cNvPr>
            <p:cNvSpPr/>
            <p:nvPr/>
          </p:nvSpPr>
          <p:spPr bwMode="auto">
            <a:xfrm>
              <a:off x="11058234" y="4625073"/>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6" name="Oval 715">
              <a:extLst>
                <a:ext uri="{FF2B5EF4-FFF2-40B4-BE49-F238E27FC236}">
                  <a16:creationId xmlns:a16="http://schemas.microsoft.com/office/drawing/2014/main" id="{D48BD3EE-5758-B3F8-C30E-2E233BDD0E79}"/>
                </a:ext>
              </a:extLst>
            </p:cNvPr>
            <p:cNvSpPr/>
            <p:nvPr/>
          </p:nvSpPr>
          <p:spPr bwMode="auto">
            <a:xfrm>
              <a:off x="11161476" y="4625073"/>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7" name="Oval 716">
              <a:extLst>
                <a:ext uri="{FF2B5EF4-FFF2-40B4-BE49-F238E27FC236}">
                  <a16:creationId xmlns:a16="http://schemas.microsoft.com/office/drawing/2014/main" id="{B03581D4-7746-FF0A-DED1-8AB2E2DA8F50}"/>
                </a:ext>
              </a:extLst>
            </p:cNvPr>
            <p:cNvSpPr/>
            <p:nvPr/>
          </p:nvSpPr>
          <p:spPr bwMode="auto">
            <a:xfrm>
              <a:off x="11213098" y="4625073"/>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8" name="Oval 717">
              <a:extLst>
                <a:ext uri="{FF2B5EF4-FFF2-40B4-BE49-F238E27FC236}">
                  <a16:creationId xmlns:a16="http://schemas.microsoft.com/office/drawing/2014/main" id="{D2A9819D-3452-E073-3639-08EF13A2320B}"/>
                </a:ext>
              </a:extLst>
            </p:cNvPr>
            <p:cNvSpPr/>
            <p:nvPr/>
          </p:nvSpPr>
          <p:spPr bwMode="auto">
            <a:xfrm>
              <a:off x="11386733" y="4625073"/>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19" name="Oval 718">
              <a:extLst>
                <a:ext uri="{FF2B5EF4-FFF2-40B4-BE49-F238E27FC236}">
                  <a16:creationId xmlns:a16="http://schemas.microsoft.com/office/drawing/2014/main" id="{19549C82-5A94-0117-8ABE-3FE8429E126F}"/>
                </a:ext>
              </a:extLst>
            </p:cNvPr>
            <p:cNvSpPr/>
            <p:nvPr/>
          </p:nvSpPr>
          <p:spPr bwMode="auto">
            <a:xfrm>
              <a:off x="10654059" y="4571949"/>
              <a:ext cx="57144" cy="61485"/>
            </a:xfrm>
            <a:prstGeom prst="ellipse">
              <a:avLst/>
            </a:prstGeom>
            <a:grpFill/>
            <a:ln w="0">
              <a:solidFill>
                <a:schemeClr val="accent3">
                  <a:lumMod val="40000"/>
                  <a:lumOff val="6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grpSp>
      <p:grpSp>
        <p:nvGrpSpPr>
          <p:cNvPr id="9" name="Group 8">
            <a:extLst>
              <a:ext uri="{FF2B5EF4-FFF2-40B4-BE49-F238E27FC236}">
                <a16:creationId xmlns:a16="http://schemas.microsoft.com/office/drawing/2014/main" id="{A03C5220-D88D-EEA7-A61C-8B8D953C3E38}"/>
              </a:ext>
            </a:extLst>
          </p:cNvPr>
          <p:cNvGrpSpPr/>
          <p:nvPr/>
        </p:nvGrpSpPr>
        <p:grpSpPr>
          <a:xfrm>
            <a:off x="8761210" y="2950109"/>
            <a:ext cx="2382694" cy="1859147"/>
            <a:chOff x="8761210" y="2950109"/>
            <a:chExt cx="2382694" cy="1859147"/>
          </a:xfrm>
          <a:solidFill>
            <a:schemeClr val="accent3"/>
          </a:solidFill>
        </p:grpSpPr>
        <p:sp>
          <p:nvSpPr>
            <p:cNvPr id="720" name="Rectangle 719">
              <a:extLst>
                <a:ext uri="{FF2B5EF4-FFF2-40B4-BE49-F238E27FC236}">
                  <a16:creationId xmlns:a16="http://schemas.microsoft.com/office/drawing/2014/main" id="{768AA222-F108-DABC-5AF0-848E028A3286}"/>
                </a:ext>
              </a:extLst>
            </p:cNvPr>
            <p:cNvSpPr/>
            <p:nvPr/>
          </p:nvSpPr>
          <p:spPr bwMode="auto">
            <a:xfrm>
              <a:off x="8761210" y="2950109"/>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21" name="Rectangle 720">
              <a:extLst>
                <a:ext uri="{FF2B5EF4-FFF2-40B4-BE49-F238E27FC236}">
                  <a16:creationId xmlns:a16="http://schemas.microsoft.com/office/drawing/2014/main" id="{35E7E037-E4CD-F595-7BA2-CCF929B1A6F4}"/>
                </a:ext>
              </a:extLst>
            </p:cNvPr>
            <p:cNvSpPr/>
            <p:nvPr/>
          </p:nvSpPr>
          <p:spPr bwMode="auto">
            <a:xfrm>
              <a:off x="8781820" y="2966741"/>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22" name="Rectangle 721">
              <a:extLst>
                <a:ext uri="{FF2B5EF4-FFF2-40B4-BE49-F238E27FC236}">
                  <a16:creationId xmlns:a16="http://schemas.microsoft.com/office/drawing/2014/main" id="{320C6A8C-ED7A-70BC-5C99-080F451A90A1}"/>
                </a:ext>
              </a:extLst>
            </p:cNvPr>
            <p:cNvSpPr/>
            <p:nvPr/>
          </p:nvSpPr>
          <p:spPr bwMode="auto">
            <a:xfrm>
              <a:off x="8835918" y="3002776"/>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23" name="Rectangle 722">
              <a:extLst>
                <a:ext uri="{FF2B5EF4-FFF2-40B4-BE49-F238E27FC236}">
                  <a16:creationId xmlns:a16="http://schemas.microsoft.com/office/drawing/2014/main" id="{6E9C5058-96B1-F52C-A2AB-4DC52346CDB4}"/>
                </a:ext>
              </a:extLst>
            </p:cNvPr>
            <p:cNvSpPr/>
            <p:nvPr/>
          </p:nvSpPr>
          <p:spPr bwMode="auto">
            <a:xfrm>
              <a:off x="8859104" y="3030494"/>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24" name="Rectangle 723">
              <a:extLst>
                <a:ext uri="{FF2B5EF4-FFF2-40B4-BE49-F238E27FC236}">
                  <a16:creationId xmlns:a16="http://schemas.microsoft.com/office/drawing/2014/main" id="{0A9FBF18-78D9-6BAF-346E-11C13A756C7C}"/>
                </a:ext>
              </a:extLst>
            </p:cNvPr>
            <p:cNvSpPr/>
            <p:nvPr/>
          </p:nvSpPr>
          <p:spPr bwMode="auto">
            <a:xfrm>
              <a:off x="8882289" y="3069300"/>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25" name="Rectangle 724">
              <a:extLst>
                <a:ext uri="{FF2B5EF4-FFF2-40B4-BE49-F238E27FC236}">
                  <a16:creationId xmlns:a16="http://schemas.microsoft.com/office/drawing/2014/main" id="{5DBC53F0-24DB-8A64-5189-E9820232B0DE}"/>
                </a:ext>
              </a:extLst>
            </p:cNvPr>
            <p:cNvSpPr/>
            <p:nvPr/>
          </p:nvSpPr>
          <p:spPr bwMode="auto">
            <a:xfrm>
              <a:off x="8900323" y="3277189"/>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26" name="Rectangle 725">
              <a:extLst>
                <a:ext uri="{FF2B5EF4-FFF2-40B4-BE49-F238E27FC236}">
                  <a16:creationId xmlns:a16="http://schemas.microsoft.com/office/drawing/2014/main" id="{46636B7A-3B1B-05BA-B57C-9FFFD56468E3}"/>
                </a:ext>
              </a:extLst>
            </p:cNvPr>
            <p:cNvSpPr/>
            <p:nvPr/>
          </p:nvSpPr>
          <p:spPr bwMode="auto">
            <a:xfrm>
              <a:off x="8910628" y="3335398"/>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27" name="Rectangle 726">
              <a:extLst>
                <a:ext uri="{FF2B5EF4-FFF2-40B4-BE49-F238E27FC236}">
                  <a16:creationId xmlns:a16="http://schemas.microsoft.com/office/drawing/2014/main" id="{F50EA8D1-01AB-B266-CAFA-A5AE7D7997DE}"/>
                </a:ext>
              </a:extLst>
            </p:cNvPr>
            <p:cNvSpPr/>
            <p:nvPr/>
          </p:nvSpPr>
          <p:spPr bwMode="auto">
            <a:xfrm>
              <a:off x="8928661" y="3537744"/>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28" name="Rectangle 727">
              <a:extLst>
                <a:ext uri="{FF2B5EF4-FFF2-40B4-BE49-F238E27FC236}">
                  <a16:creationId xmlns:a16="http://schemas.microsoft.com/office/drawing/2014/main" id="{AB36A1A5-DDF6-6C41-78DE-8874A4E2BA60}"/>
                </a:ext>
              </a:extLst>
            </p:cNvPr>
            <p:cNvSpPr/>
            <p:nvPr/>
          </p:nvSpPr>
          <p:spPr bwMode="auto">
            <a:xfrm>
              <a:off x="8928539" y="3667379"/>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29" name="Rectangle 728">
              <a:extLst>
                <a:ext uri="{FF2B5EF4-FFF2-40B4-BE49-F238E27FC236}">
                  <a16:creationId xmlns:a16="http://schemas.microsoft.com/office/drawing/2014/main" id="{68DBC101-5ED0-6C04-1370-6FDBF44A2CF3}"/>
                </a:ext>
              </a:extLst>
            </p:cNvPr>
            <p:cNvSpPr/>
            <p:nvPr/>
          </p:nvSpPr>
          <p:spPr bwMode="auto">
            <a:xfrm>
              <a:off x="8959453" y="3908531"/>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0" name="Rectangle 729">
              <a:extLst>
                <a:ext uri="{FF2B5EF4-FFF2-40B4-BE49-F238E27FC236}">
                  <a16:creationId xmlns:a16="http://schemas.microsoft.com/office/drawing/2014/main" id="{59ACC5A4-6B96-EADA-C5D1-40CA3B882DF3}"/>
                </a:ext>
              </a:extLst>
            </p:cNvPr>
            <p:cNvSpPr/>
            <p:nvPr/>
          </p:nvSpPr>
          <p:spPr bwMode="auto">
            <a:xfrm>
              <a:off x="8962029" y="3963968"/>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1" name="Rectangle 730">
              <a:extLst>
                <a:ext uri="{FF2B5EF4-FFF2-40B4-BE49-F238E27FC236}">
                  <a16:creationId xmlns:a16="http://schemas.microsoft.com/office/drawing/2014/main" id="{4FFDB796-E636-5EE8-2473-4B29849FFFFC}"/>
                </a:ext>
              </a:extLst>
            </p:cNvPr>
            <p:cNvSpPr/>
            <p:nvPr/>
          </p:nvSpPr>
          <p:spPr bwMode="auto">
            <a:xfrm>
              <a:off x="9049618" y="4036036"/>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2" name="Rectangle 731">
              <a:extLst>
                <a:ext uri="{FF2B5EF4-FFF2-40B4-BE49-F238E27FC236}">
                  <a16:creationId xmlns:a16="http://schemas.microsoft.com/office/drawing/2014/main" id="{4FD7ED5D-1002-FA8A-8740-B2F7F0ACB89C}"/>
                </a:ext>
              </a:extLst>
            </p:cNvPr>
            <p:cNvSpPr/>
            <p:nvPr/>
          </p:nvSpPr>
          <p:spPr bwMode="auto">
            <a:xfrm>
              <a:off x="9106293" y="4063754"/>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3" name="Rectangle 732">
              <a:extLst>
                <a:ext uri="{FF2B5EF4-FFF2-40B4-BE49-F238E27FC236}">
                  <a16:creationId xmlns:a16="http://schemas.microsoft.com/office/drawing/2014/main" id="{3FB5374C-74D6-4124-0993-7D32D3BE44DF}"/>
                </a:ext>
              </a:extLst>
            </p:cNvPr>
            <p:cNvSpPr/>
            <p:nvPr/>
          </p:nvSpPr>
          <p:spPr bwMode="auto">
            <a:xfrm>
              <a:off x="9126903" y="4097017"/>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4" name="Rectangle 733">
              <a:extLst>
                <a:ext uri="{FF2B5EF4-FFF2-40B4-BE49-F238E27FC236}">
                  <a16:creationId xmlns:a16="http://schemas.microsoft.com/office/drawing/2014/main" id="{853BDBAD-F3A0-0578-8808-AE6635BA2615}"/>
                </a:ext>
              </a:extLst>
            </p:cNvPr>
            <p:cNvSpPr/>
            <p:nvPr/>
          </p:nvSpPr>
          <p:spPr bwMode="auto">
            <a:xfrm>
              <a:off x="9289199" y="4235610"/>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5" name="Rectangle 734">
              <a:extLst>
                <a:ext uri="{FF2B5EF4-FFF2-40B4-BE49-F238E27FC236}">
                  <a16:creationId xmlns:a16="http://schemas.microsoft.com/office/drawing/2014/main" id="{5124FB21-9E30-693D-E102-42AE5615E870}"/>
                </a:ext>
              </a:extLst>
            </p:cNvPr>
            <p:cNvSpPr/>
            <p:nvPr/>
          </p:nvSpPr>
          <p:spPr bwMode="auto">
            <a:xfrm>
              <a:off x="9353603" y="4332625"/>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6" name="Rectangle 735">
              <a:extLst>
                <a:ext uri="{FF2B5EF4-FFF2-40B4-BE49-F238E27FC236}">
                  <a16:creationId xmlns:a16="http://schemas.microsoft.com/office/drawing/2014/main" id="{7E3C97A6-E5C0-8135-9D40-64125ABC28B1}"/>
                </a:ext>
              </a:extLst>
            </p:cNvPr>
            <p:cNvSpPr/>
            <p:nvPr/>
          </p:nvSpPr>
          <p:spPr bwMode="auto">
            <a:xfrm>
              <a:off x="9371636" y="4340940"/>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7" name="Rectangle 736">
              <a:extLst>
                <a:ext uri="{FF2B5EF4-FFF2-40B4-BE49-F238E27FC236}">
                  <a16:creationId xmlns:a16="http://schemas.microsoft.com/office/drawing/2014/main" id="{83B2AB13-5070-D8F9-DBCC-65FE280B6ED9}"/>
                </a:ext>
              </a:extLst>
            </p:cNvPr>
            <p:cNvSpPr/>
            <p:nvPr/>
          </p:nvSpPr>
          <p:spPr bwMode="auto">
            <a:xfrm>
              <a:off x="9392246" y="4379746"/>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8" name="Rectangle 737">
              <a:extLst>
                <a:ext uri="{FF2B5EF4-FFF2-40B4-BE49-F238E27FC236}">
                  <a16:creationId xmlns:a16="http://schemas.microsoft.com/office/drawing/2014/main" id="{6E75BD58-530D-FACE-CEA5-3E047B273E93}"/>
                </a:ext>
              </a:extLst>
            </p:cNvPr>
            <p:cNvSpPr/>
            <p:nvPr/>
          </p:nvSpPr>
          <p:spPr bwMode="auto">
            <a:xfrm>
              <a:off x="9397398" y="4435183"/>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39" name="Rectangle 738">
              <a:extLst>
                <a:ext uri="{FF2B5EF4-FFF2-40B4-BE49-F238E27FC236}">
                  <a16:creationId xmlns:a16="http://schemas.microsoft.com/office/drawing/2014/main" id="{2E358DB4-A2A6-B6B5-F97E-B71BD4298545}"/>
                </a:ext>
              </a:extLst>
            </p:cNvPr>
            <p:cNvSpPr/>
            <p:nvPr/>
          </p:nvSpPr>
          <p:spPr bwMode="auto">
            <a:xfrm>
              <a:off x="9423159" y="4468445"/>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0" name="Rectangle 739">
              <a:extLst>
                <a:ext uri="{FF2B5EF4-FFF2-40B4-BE49-F238E27FC236}">
                  <a16:creationId xmlns:a16="http://schemas.microsoft.com/office/drawing/2014/main" id="{14EF0F6E-F7BE-E003-2987-3C818E17D9A7}"/>
                </a:ext>
              </a:extLst>
            </p:cNvPr>
            <p:cNvSpPr/>
            <p:nvPr/>
          </p:nvSpPr>
          <p:spPr bwMode="auto">
            <a:xfrm>
              <a:off x="9448921" y="4537741"/>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1" name="Rectangle 740">
              <a:extLst>
                <a:ext uri="{FF2B5EF4-FFF2-40B4-BE49-F238E27FC236}">
                  <a16:creationId xmlns:a16="http://schemas.microsoft.com/office/drawing/2014/main" id="{ACC243EA-54E8-7D1E-902A-D60B8EDC376B}"/>
                </a:ext>
              </a:extLst>
            </p:cNvPr>
            <p:cNvSpPr/>
            <p:nvPr/>
          </p:nvSpPr>
          <p:spPr bwMode="auto">
            <a:xfrm>
              <a:off x="9760634" y="4537741"/>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2" name="Rectangle 741">
              <a:extLst>
                <a:ext uri="{FF2B5EF4-FFF2-40B4-BE49-F238E27FC236}">
                  <a16:creationId xmlns:a16="http://schemas.microsoft.com/office/drawing/2014/main" id="{89BFDF60-160A-A4A1-9BD3-7598073F6C67}"/>
                </a:ext>
              </a:extLst>
            </p:cNvPr>
            <p:cNvSpPr/>
            <p:nvPr/>
          </p:nvSpPr>
          <p:spPr bwMode="auto">
            <a:xfrm>
              <a:off x="9799277" y="4537741"/>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3" name="Rectangle 742">
              <a:extLst>
                <a:ext uri="{FF2B5EF4-FFF2-40B4-BE49-F238E27FC236}">
                  <a16:creationId xmlns:a16="http://schemas.microsoft.com/office/drawing/2014/main" id="{E1F87C71-9BD9-5B17-B9C9-E1CFD5297B56}"/>
                </a:ext>
              </a:extLst>
            </p:cNvPr>
            <p:cNvSpPr/>
            <p:nvPr/>
          </p:nvSpPr>
          <p:spPr bwMode="auto">
            <a:xfrm>
              <a:off x="9814733" y="4557144"/>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4" name="Rectangle 743">
              <a:extLst>
                <a:ext uri="{FF2B5EF4-FFF2-40B4-BE49-F238E27FC236}">
                  <a16:creationId xmlns:a16="http://schemas.microsoft.com/office/drawing/2014/main" id="{5F2F32A1-44FC-976B-78EF-B1CC58B369DE}"/>
                </a:ext>
              </a:extLst>
            </p:cNvPr>
            <p:cNvSpPr/>
            <p:nvPr/>
          </p:nvSpPr>
          <p:spPr bwMode="auto">
            <a:xfrm>
              <a:off x="9853375" y="4557144"/>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5" name="Rectangle 744">
              <a:extLst>
                <a:ext uri="{FF2B5EF4-FFF2-40B4-BE49-F238E27FC236}">
                  <a16:creationId xmlns:a16="http://schemas.microsoft.com/office/drawing/2014/main" id="{A5EF6498-3275-63D1-5FDF-FC3F2F66EAA1}"/>
                </a:ext>
              </a:extLst>
            </p:cNvPr>
            <p:cNvSpPr/>
            <p:nvPr/>
          </p:nvSpPr>
          <p:spPr bwMode="auto">
            <a:xfrm>
              <a:off x="10167664" y="4590407"/>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6" name="Rectangle 745">
              <a:extLst>
                <a:ext uri="{FF2B5EF4-FFF2-40B4-BE49-F238E27FC236}">
                  <a16:creationId xmlns:a16="http://schemas.microsoft.com/office/drawing/2014/main" id="{9A9129C0-12A7-74E6-4537-C008D131F92A}"/>
                </a:ext>
              </a:extLst>
            </p:cNvPr>
            <p:cNvSpPr/>
            <p:nvPr/>
          </p:nvSpPr>
          <p:spPr bwMode="auto">
            <a:xfrm>
              <a:off x="10237221" y="4615354"/>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7" name="Rectangle 746">
              <a:extLst>
                <a:ext uri="{FF2B5EF4-FFF2-40B4-BE49-F238E27FC236}">
                  <a16:creationId xmlns:a16="http://schemas.microsoft.com/office/drawing/2014/main" id="{1017E383-0047-24AA-D6F2-AA47B7981E79}"/>
                </a:ext>
              </a:extLst>
            </p:cNvPr>
            <p:cNvSpPr/>
            <p:nvPr/>
          </p:nvSpPr>
          <p:spPr bwMode="auto">
            <a:xfrm>
              <a:off x="10275863" y="4670791"/>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8" name="Rectangle 747">
              <a:extLst>
                <a:ext uri="{FF2B5EF4-FFF2-40B4-BE49-F238E27FC236}">
                  <a16:creationId xmlns:a16="http://schemas.microsoft.com/office/drawing/2014/main" id="{C0FF1627-182C-07CB-4C10-783C586E145C}"/>
                </a:ext>
              </a:extLst>
            </p:cNvPr>
            <p:cNvSpPr/>
            <p:nvPr/>
          </p:nvSpPr>
          <p:spPr bwMode="auto">
            <a:xfrm>
              <a:off x="10293896" y="4670791"/>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49" name="Rectangle 748">
              <a:extLst>
                <a:ext uri="{FF2B5EF4-FFF2-40B4-BE49-F238E27FC236}">
                  <a16:creationId xmlns:a16="http://schemas.microsoft.com/office/drawing/2014/main" id="{CB5D8F76-12B3-CF68-9D12-B3B5A62C1E05}"/>
                </a:ext>
              </a:extLst>
            </p:cNvPr>
            <p:cNvSpPr/>
            <p:nvPr/>
          </p:nvSpPr>
          <p:spPr bwMode="auto">
            <a:xfrm>
              <a:off x="10306776" y="4745631"/>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50" name="Rectangle 749">
              <a:extLst>
                <a:ext uri="{FF2B5EF4-FFF2-40B4-BE49-F238E27FC236}">
                  <a16:creationId xmlns:a16="http://schemas.microsoft.com/office/drawing/2014/main" id="{374BDF06-06F5-2B09-F560-2362B35978A0}"/>
                </a:ext>
              </a:extLst>
            </p:cNvPr>
            <p:cNvSpPr/>
            <p:nvPr/>
          </p:nvSpPr>
          <p:spPr bwMode="auto">
            <a:xfrm>
              <a:off x="11087348" y="4748403"/>
              <a:ext cx="56556" cy="60853"/>
            </a:xfrm>
            <a:prstGeom prst="rect">
              <a:avLst/>
            </a:prstGeom>
            <a:grp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grpSp>
      <p:sp>
        <p:nvSpPr>
          <p:cNvPr id="751" name="TextBox 750">
            <a:extLst>
              <a:ext uri="{FF2B5EF4-FFF2-40B4-BE49-F238E27FC236}">
                <a16:creationId xmlns:a16="http://schemas.microsoft.com/office/drawing/2014/main" id="{AB8CCC36-F139-DD8A-5DF4-E26E6E046CC1}"/>
              </a:ext>
            </a:extLst>
          </p:cNvPr>
          <p:cNvSpPr txBox="1"/>
          <p:nvPr/>
        </p:nvSpPr>
        <p:spPr bwMode="auto">
          <a:xfrm>
            <a:off x="10571919" y="3037488"/>
            <a:ext cx="135071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Tisa-cel </a:t>
            </a:r>
            <a:b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b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SoC</a:t>
            </a:r>
          </a:p>
        </p:txBody>
      </p:sp>
      <p:grpSp>
        <p:nvGrpSpPr>
          <p:cNvPr id="752" name="Group 751">
            <a:extLst>
              <a:ext uri="{FF2B5EF4-FFF2-40B4-BE49-F238E27FC236}">
                <a16:creationId xmlns:a16="http://schemas.microsoft.com/office/drawing/2014/main" id="{302487F4-F9EC-414E-8712-680118D8DD34}"/>
              </a:ext>
            </a:extLst>
          </p:cNvPr>
          <p:cNvGrpSpPr/>
          <p:nvPr/>
        </p:nvGrpSpPr>
        <p:grpSpPr>
          <a:xfrm>
            <a:off x="10312111" y="3163266"/>
            <a:ext cx="207604" cy="190506"/>
            <a:chOff x="10524822" y="3847631"/>
            <a:chExt cx="207604" cy="190506"/>
          </a:xfrm>
        </p:grpSpPr>
        <p:cxnSp>
          <p:nvCxnSpPr>
            <p:cNvPr id="755" name="Straight Connector 754">
              <a:extLst>
                <a:ext uri="{FF2B5EF4-FFF2-40B4-BE49-F238E27FC236}">
                  <a16:creationId xmlns:a16="http://schemas.microsoft.com/office/drawing/2014/main" id="{49D6F63A-63FF-354C-3A0D-E2712E5F1FB4}"/>
                </a:ext>
              </a:extLst>
            </p:cNvPr>
            <p:cNvCxnSpPr>
              <a:cxnSpLocks/>
            </p:cNvCxnSpPr>
            <p:nvPr/>
          </p:nvCxnSpPr>
          <p:spPr bwMode="auto">
            <a:xfrm>
              <a:off x="10524822" y="3847631"/>
              <a:ext cx="207604" cy="0"/>
            </a:xfrm>
            <a:prstGeom prst="line">
              <a:avLst/>
            </a:prstGeom>
            <a:noFill/>
            <a:ln w="28575" cap="flat" cmpd="sng" algn="ctr">
              <a:solidFill>
                <a:schemeClr val="accent3">
                  <a:lumMod val="75000"/>
                </a:schemeClr>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BD937353-B80A-1C55-45CB-B574A824DFD2}"/>
                </a:ext>
              </a:extLst>
            </p:cNvPr>
            <p:cNvCxnSpPr>
              <a:cxnSpLocks/>
            </p:cNvCxnSpPr>
            <p:nvPr/>
          </p:nvCxnSpPr>
          <p:spPr bwMode="auto">
            <a:xfrm>
              <a:off x="10524822" y="4038137"/>
              <a:ext cx="207604" cy="0"/>
            </a:xfrm>
            <a:prstGeom prst="line">
              <a:avLst/>
            </a:prstGeom>
            <a:noFill/>
            <a:ln w="28575" cap="flat" cmpd="sng" algn="ctr">
              <a:solidFill>
                <a:schemeClr val="accent3">
                  <a:lumMod val="40000"/>
                  <a:lumOff val="60000"/>
                </a:schemeClr>
              </a:solidFill>
              <a:prstDash val="solid"/>
              <a:round/>
              <a:headEnd type="none" w="med" len="med"/>
              <a:tailEnd type="none" w="med" len="med"/>
            </a:ln>
            <a:effectLst/>
          </p:spPr>
        </p:cxnSp>
      </p:grpSp>
      <p:sp>
        <p:nvSpPr>
          <p:cNvPr id="753" name="Freeform: Shape 752">
            <a:extLst>
              <a:ext uri="{FF2B5EF4-FFF2-40B4-BE49-F238E27FC236}">
                <a16:creationId xmlns:a16="http://schemas.microsoft.com/office/drawing/2014/main" id="{78DD527B-C4E9-BE64-6762-FBB990F94BF9}"/>
              </a:ext>
            </a:extLst>
          </p:cNvPr>
          <p:cNvSpPr/>
          <p:nvPr/>
        </p:nvSpPr>
        <p:spPr bwMode="auto">
          <a:xfrm>
            <a:off x="8565830" y="2985890"/>
            <a:ext cx="2860291" cy="1661242"/>
          </a:xfrm>
          <a:custGeom>
            <a:avLst/>
            <a:gdLst>
              <a:gd name="connsiteX0" fmla="*/ 0 w 3549852"/>
              <a:gd name="connsiteY0" fmla="*/ 0 h 1916163"/>
              <a:gd name="connsiteX1" fmla="*/ 148517 w 3549852"/>
              <a:gd name="connsiteY1" fmla="*/ 5824 h 1916163"/>
              <a:gd name="connsiteX2" fmla="*/ 148517 w 3549852"/>
              <a:gd name="connsiteY2" fmla="*/ 23297 h 1916163"/>
              <a:gd name="connsiteX3" fmla="*/ 212584 w 3549852"/>
              <a:gd name="connsiteY3" fmla="*/ 23297 h 1916163"/>
              <a:gd name="connsiteX4" fmla="*/ 212584 w 3549852"/>
              <a:gd name="connsiteY4" fmla="*/ 46593 h 1916163"/>
              <a:gd name="connsiteX5" fmla="*/ 349452 w 3549852"/>
              <a:gd name="connsiteY5" fmla="*/ 46593 h 1916163"/>
              <a:gd name="connsiteX6" fmla="*/ 349452 w 3549852"/>
              <a:gd name="connsiteY6" fmla="*/ 69890 h 1916163"/>
              <a:gd name="connsiteX7" fmla="*/ 390222 w 3549852"/>
              <a:gd name="connsiteY7" fmla="*/ 69890 h 1916163"/>
              <a:gd name="connsiteX8" fmla="*/ 390222 w 3549852"/>
              <a:gd name="connsiteY8" fmla="*/ 93187 h 1916163"/>
              <a:gd name="connsiteX9" fmla="*/ 416431 w 3549852"/>
              <a:gd name="connsiteY9" fmla="*/ 93187 h 1916163"/>
              <a:gd name="connsiteX10" fmla="*/ 416431 w 3549852"/>
              <a:gd name="connsiteY10" fmla="*/ 145605 h 1916163"/>
              <a:gd name="connsiteX11" fmla="*/ 428079 w 3549852"/>
              <a:gd name="connsiteY11" fmla="*/ 145605 h 1916163"/>
              <a:gd name="connsiteX12" fmla="*/ 428079 w 3549852"/>
              <a:gd name="connsiteY12" fmla="*/ 203847 h 1916163"/>
              <a:gd name="connsiteX13" fmla="*/ 454288 w 3549852"/>
              <a:gd name="connsiteY13" fmla="*/ 230056 h 1916163"/>
              <a:gd name="connsiteX14" fmla="*/ 454288 w 3549852"/>
              <a:gd name="connsiteY14" fmla="*/ 460112 h 1916163"/>
              <a:gd name="connsiteX15" fmla="*/ 454288 w 3549852"/>
              <a:gd name="connsiteY15" fmla="*/ 596981 h 1916163"/>
              <a:gd name="connsiteX16" fmla="*/ 483409 w 3549852"/>
              <a:gd name="connsiteY16" fmla="*/ 596981 h 1916163"/>
              <a:gd name="connsiteX17" fmla="*/ 483409 w 3549852"/>
              <a:gd name="connsiteY17" fmla="*/ 838685 h 1916163"/>
              <a:gd name="connsiteX18" fmla="*/ 500882 w 3549852"/>
              <a:gd name="connsiteY18" fmla="*/ 838685 h 1916163"/>
              <a:gd name="connsiteX19" fmla="*/ 500882 w 3549852"/>
              <a:gd name="connsiteY19" fmla="*/ 995939 h 1916163"/>
              <a:gd name="connsiteX20" fmla="*/ 527091 w 3549852"/>
              <a:gd name="connsiteY20" fmla="*/ 995939 h 1916163"/>
              <a:gd name="connsiteX21" fmla="*/ 527091 w 3549852"/>
              <a:gd name="connsiteY21" fmla="*/ 1112423 h 1916163"/>
              <a:gd name="connsiteX22" fmla="*/ 538739 w 3549852"/>
              <a:gd name="connsiteY22" fmla="*/ 1124071 h 1916163"/>
              <a:gd name="connsiteX23" fmla="*/ 538739 w 3549852"/>
              <a:gd name="connsiteY23" fmla="*/ 1176489 h 1916163"/>
              <a:gd name="connsiteX24" fmla="*/ 567860 w 3549852"/>
              <a:gd name="connsiteY24" fmla="*/ 1176489 h 1916163"/>
              <a:gd name="connsiteX25" fmla="*/ 567860 w 3549852"/>
              <a:gd name="connsiteY25" fmla="*/ 1255116 h 1916163"/>
              <a:gd name="connsiteX26" fmla="*/ 591157 w 3549852"/>
              <a:gd name="connsiteY26" fmla="*/ 1255116 h 1916163"/>
              <a:gd name="connsiteX27" fmla="*/ 585333 w 3549852"/>
              <a:gd name="connsiteY27" fmla="*/ 1284237 h 1916163"/>
              <a:gd name="connsiteX28" fmla="*/ 602805 w 3549852"/>
              <a:gd name="connsiteY28" fmla="*/ 1284237 h 1916163"/>
              <a:gd name="connsiteX29" fmla="*/ 602805 w 3549852"/>
              <a:gd name="connsiteY29" fmla="*/ 1301709 h 1916163"/>
              <a:gd name="connsiteX30" fmla="*/ 623190 w 3549852"/>
              <a:gd name="connsiteY30" fmla="*/ 1301709 h 1916163"/>
              <a:gd name="connsiteX31" fmla="*/ 623190 w 3549852"/>
              <a:gd name="connsiteY31" fmla="*/ 1325006 h 1916163"/>
              <a:gd name="connsiteX32" fmla="*/ 640663 w 3549852"/>
              <a:gd name="connsiteY32" fmla="*/ 1325006 h 1916163"/>
              <a:gd name="connsiteX33" fmla="*/ 649399 w 3549852"/>
              <a:gd name="connsiteY33" fmla="*/ 1348303 h 1916163"/>
              <a:gd name="connsiteX34" fmla="*/ 681432 w 3549852"/>
              <a:gd name="connsiteY34" fmla="*/ 1348303 h 1916163"/>
              <a:gd name="connsiteX35" fmla="*/ 681432 w 3549852"/>
              <a:gd name="connsiteY35" fmla="*/ 1368688 h 1916163"/>
              <a:gd name="connsiteX36" fmla="*/ 786268 w 3549852"/>
              <a:gd name="connsiteY36" fmla="*/ 1368688 h 1916163"/>
              <a:gd name="connsiteX37" fmla="*/ 789180 w 3549852"/>
              <a:gd name="connsiteY37" fmla="*/ 1389072 h 1916163"/>
              <a:gd name="connsiteX38" fmla="*/ 853246 w 3549852"/>
              <a:gd name="connsiteY38" fmla="*/ 1389072 h 1916163"/>
              <a:gd name="connsiteX39" fmla="*/ 853246 w 3549852"/>
              <a:gd name="connsiteY39" fmla="*/ 1418193 h 1916163"/>
              <a:gd name="connsiteX40" fmla="*/ 870719 w 3549852"/>
              <a:gd name="connsiteY40" fmla="*/ 1418193 h 1916163"/>
              <a:gd name="connsiteX41" fmla="*/ 870719 w 3549852"/>
              <a:gd name="connsiteY41" fmla="*/ 1418193 h 1916163"/>
              <a:gd name="connsiteX42" fmla="*/ 888192 w 3549852"/>
              <a:gd name="connsiteY42" fmla="*/ 1435666 h 1916163"/>
              <a:gd name="connsiteX43" fmla="*/ 896928 w 3549852"/>
              <a:gd name="connsiteY43" fmla="*/ 1444402 h 1916163"/>
              <a:gd name="connsiteX44" fmla="*/ 934785 w 3549852"/>
              <a:gd name="connsiteY44" fmla="*/ 1444402 h 1916163"/>
              <a:gd name="connsiteX45" fmla="*/ 934785 w 3549852"/>
              <a:gd name="connsiteY45" fmla="*/ 1485172 h 1916163"/>
              <a:gd name="connsiteX46" fmla="*/ 978466 w 3549852"/>
              <a:gd name="connsiteY46" fmla="*/ 1485172 h 1916163"/>
              <a:gd name="connsiteX47" fmla="*/ 978466 w 3549852"/>
              <a:gd name="connsiteY47" fmla="*/ 1505556 h 1916163"/>
              <a:gd name="connsiteX48" fmla="*/ 1010500 w 3549852"/>
              <a:gd name="connsiteY48" fmla="*/ 1505556 h 1916163"/>
              <a:gd name="connsiteX49" fmla="*/ 1010500 w 3549852"/>
              <a:gd name="connsiteY49" fmla="*/ 1552150 h 1916163"/>
              <a:gd name="connsiteX50" fmla="*/ 1033796 w 3549852"/>
              <a:gd name="connsiteY50" fmla="*/ 1552150 h 1916163"/>
              <a:gd name="connsiteX51" fmla="*/ 1033796 w 3549852"/>
              <a:gd name="connsiteY51" fmla="*/ 1581271 h 1916163"/>
              <a:gd name="connsiteX52" fmla="*/ 1054181 w 3549852"/>
              <a:gd name="connsiteY52" fmla="*/ 1581271 h 1916163"/>
              <a:gd name="connsiteX53" fmla="*/ 1054181 w 3549852"/>
              <a:gd name="connsiteY53" fmla="*/ 1590007 h 1916163"/>
              <a:gd name="connsiteX54" fmla="*/ 1092038 w 3549852"/>
              <a:gd name="connsiteY54" fmla="*/ 1590007 h 1916163"/>
              <a:gd name="connsiteX55" fmla="*/ 1092038 w 3549852"/>
              <a:gd name="connsiteY55" fmla="*/ 1633689 h 1916163"/>
              <a:gd name="connsiteX56" fmla="*/ 1132808 w 3549852"/>
              <a:gd name="connsiteY56" fmla="*/ 1633689 h 1916163"/>
              <a:gd name="connsiteX57" fmla="*/ 1141544 w 3549852"/>
              <a:gd name="connsiteY57" fmla="*/ 1680283 h 1916163"/>
              <a:gd name="connsiteX58" fmla="*/ 1444403 w 3549852"/>
              <a:gd name="connsiteY58" fmla="*/ 1680283 h 1916163"/>
              <a:gd name="connsiteX59" fmla="*/ 1444403 w 3549852"/>
              <a:gd name="connsiteY59" fmla="*/ 1706491 h 1916163"/>
              <a:gd name="connsiteX60" fmla="*/ 1537590 w 3549852"/>
              <a:gd name="connsiteY60" fmla="*/ 1706491 h 1916163"/>
              <a:gd name="connsiteX61" fmla="*/ 1537590 w 3549852"/>
              <a:gd name="connsiteY61" fmla="*/ 1723964 h 1916163"/>
              <a:gd name="connsiteX62" fmla="*/ 1590008 w 3549852"/>
              <a:gd name="connsiteY62" fmla="*/ 1723964 h 1916163"/>
              <a:gd name="connsiteX63" fmla="*/ 1590008 w 3549852"/>
              <a:gd name="connsiteY63" fmla="*/ 1767646 h 1916163"/>
              <a:gd name="connsiteX64" fmla="*/ 1761822 w 3549852"/>
              <a:gd name="connsiteY64" fmla="*/ 1767646 h 1916163"/>
              <a:gd name="connsiteX65" fmla="*/ 1782207 w 3549852"/>
              <a:gd name="connsiteY65" fmla="*/ 1788031 h 1916163"/>
              <a:gd name="connsiteX66" fmla="*/ 1767646 w 3549852"/>
              <a:gd name="connsiteY66" fmla="*/ 1802592 h 1916163"/>
              <a:gd name="connsiteX67" fmla="*/ 2390836 w 3549852"/>
              <a:gd name="connsiteY67" fmla="*/ 1802592 h 1916163"/>
              <a:gd name="connsiteX68" fmla="*/ 2390836 w 3549852"/>
              <a:gd name="connsiteY68" fmla="*/ 1863745 h 1916163"/>
              <a:gd name="connsiteX69" fmla="*/ 3092652 w 3549852"/>
              <a:gd name="connsiteY69" fmla="*/ 1863745 h 1916163"/>
              <a:gd name="connsiteX70" fmla="*/ 3092652 w 3549852"/>
              <a:gd name="connsiteY70" fmla="*/ 1916163 h 1916163"/>
              <a:gd name="connsiteX71" fmla="*/ 3549852 w 3549852"/>
              <a:gd name="connsiteY71" fmla="*/ 1916163 h 1916163"/>
              <a:gd name="connsiteX0" fmla="*/ 0 w 3549852"/>
              <a:gd name="connsiteY0" fmla="*/ 0 h 1916163"/>
              <a:gd name="connsiteX1" fmla="*/ 148517 w 3549852"/>
              <a:gd name="connsiteY1" fmla="*/ 5824 h 1916163"/>
              <a:gd name="connsiteX2" fmla="*/ 148517 w 3549852"/>
              <a:gd name="connsiteY2" fmla="*/ 23297 h 1916163"/>
              <a:gd name="connsiteX3" fmla="*/ 212584 w 3549852"/>
              <a:gd name="connsiteY3" fmla="*/ 23297 h 1916163"/>
              <a:gd name="connsiteX4" fmla="*/ 212584 w 3549852"/>
              <a:gd name="connsiteY4" fmla="*/ 46593 h 1916163"/>
              <a:gd name="connsiteX5" fmla="*/ 349452 w 3549852"/>
              <a:gd name="connsiteY5" fmla="*/ 46593 h 1916163"/>
              <a:gd name="connsiteX6" fmla="*/ 349452 w 3549852"/>
              <a:gd name="connsiteY6" fmla="*/ 69890 h 1916163"/>
              <a:gd name="connsiteX7" fmla="*/ 390222 w 3549852"/>
              <a:gd name="connsiteY7" fmla="*/ 69890 h 1916163"/>
              <a:gd name="connsiteX8" fmla="*/ 390222 w 3549852"/>
              <a:gd name="connsiteY8" fmla="*/ 93187 h 1916163"/>
              <a:gd name="connsiteX9" fmla="*/ 416431 w 3549852"/>
              <a:gd name="connsiteY9" fmla="*/ 93187 h 1916163"/>
              <a:gd name="connsiteX10" fmla="*/ 416431 w 3549852"/>
              <a:gd name="connsiteY10" fmla="*/ 145605 h 1916163"/>
              <a:gd name="connsiteX11" fmla="*/ 428079 w 3549852"/>
              <a:gd name="connsiteY11" fmla="*/ 145605 h 1916163"/>
              <a:gd name="connsiteX12" fmla="*/ 428079 w 3549852"/>
              <a:gd name="connsiteY12" fmla="*/ 203847 h 1916163"/>
              <a:gd name="connsiteX13" fmla="*/ 454288 w 3549852"/>
              <a:gd name="connsiteY13" fmla="*/ 230056 h 1916163"/>
              <a:gd name="connsiteX14" fmla="*/ 454288 w 3549852"/>
              <a:gd name="connsiteY14" fmla="*/ 460112 h 1916163"/>
              <a:gd name="connsiteX15" fmla="*/ 454288 w 3549852"/>
              <a:gd name="connsiteY15" fmla="*/ 596981 h 1916163"/>
              <a:gd name="connsiteX16" fmla="*/ 483409 w 3549852"/>
              <a:gd name="connsiteY16" fmla="*/ 596981 h 1916163"/>
              <a:gd name="connsiteX17" fmla="*/ 483409 w 3549852"/>
              <a:gd name="connsiteY17" fmla="*/ 838685 h 1916163"/>
              <a:gd name="connsiteX18" fmla="*/ 500882 w 3549852"/>
              <a:gd name="connsiteY18" fmla="*/ 838685 h 1916163"/>
              <a:gd name="connsiteX19" fmla="*/ 500882 w 3549852"/>
              <a:gd name="connsiteY19" fmla="*/ 995939 h 1916163"/>
              <a:gd name="connsiteX20" fmla="*/ 527091 w 3549852"/>
              <a:gd name="connsiteY20" fmla="*/ 995939 h 1916163"/>
              <a:gd name="connsiteX21" fmla="*/ 527091 w 3549852"/>
              <a:gd name="connsiteY21" fmla="*/ 1112423 h 1916163"/>
              <a:gd name="connsiteX22" fmla="*/ 538739 w 3549852"/>
              <a:gd name="connsiteY22" fmla="*/ 1124071 h 1916163"/>
              <a:gd name="connsiteX23" fmla="*/ 538739 w 3549852"/>
              <a:gd name="connsiteY23" fmla="*/ 1176489 h 1916163"/>
              <a:gd name="connsiteX24" fmla="*/ 567860 w 3549852"/>
              <a:gd name="connsiteY24" fmla="*/ 1176489 h 1916163"/>
              <a:gd name="connsiteX25" fmla="*/ 567860 w 3549852"/>
              <a:gd name="connsiteY25" fmla="*/ 1255116 h 1916163"/>
              <a:gd name="connsiteX26" fmla="*/ 591157 w 3549852"/>
              <a:gd name="connsiteY26" fmla="*/ 1255116 h 1916163"/>
              <a:gd name="connsiteX27" fmla="*/ 585333 w 3549852"/>
              <a:gd name="connsiteY27" fmla="*/ 1284237 h 1916163"/>
              <a:gd name="connsiteX28" fmla="*/ 602805 w 3549852"/>
              <a:gd name="connsiteY28" fmla="*/ 1284237 h 1916163"/>
              <a:gd name="connsiteX29" fmla="*/ 602805 w 3549852"/>
              <a:gd name="connsiteY29" fmla="*/ 1301709 h 1916163"/>
              <a:gd name="connsiteX30" fmla="*/ 623190 w 3549852"/>
              <a:gd name="connsiteY30" fmla="*/ 1301709 h 1916163"/>
              <a:gd name="connsiteX31" fmla="*/ 623190 w 3549852"/>
              <a:gd name="connsiteY31" fmla="*/ 1325006 h 1916163"/>
              <a:gd name="connsiteX32" fmla="*/ 640663 w 3549852"/>
              <a:gd name="connsiteY32" fmla="*/ 1325006 h 1916163"/>
              <a:gd name="connsiteX33" fmla="*/ 649399 w 3549852"/>
              <a:gd name="connsiteY33" fmla="*/ 1348303 h 1916163"/>
              <a:gd name="connsiteX34" fmla="*/ 681432 w 3549852"/>
              <a:gd name="connsiteY34" fmla="*/ 1348303 h 1916163"/>
              <a:gd name="connsiteX35" fmla="*/ 681432 w 3549852"/>
              <a:gd name="connsiteY35" fmla="*/ 1368688 h 1916163"/>
              <a:gd name="connsiteX36" fmla="*/ 786268 w 3549852"/>
              <a:gd name="connsiteY36" fmla="*/ 1368688 h 1916163"/>
              <a:gd name="connsiteX37" fmla="*/ 789180 w 3549852"/>
              <a:gd name="connsiteY37" fmla="*/ 1389072 h 1916163"/>
              <a:gd name="connsiteX38" fmla="*/ 853246 w 3549852"/>
              <a:gd name="connsiteY38" fmla="*/ 1389072 h 1916163"/>
              <a:gd name="connsiteX39" fmla="*/ 853246 w 3549852"/>
              <a:gd name="connsiteY39" fmla="*/ 1418193 h 1916163"/>
              <a:gd name="connsiteX40" fmla="*/ 870719 w 3549852"/>
              <a:gd name="connsiteY40" fmla="*/ 1418193 h 1916163"/>
              <a:gd name="connsiteX41" fmla="*/ 870719 w 3549852"/>
              <a:gd name="connsiteY41" fmla="*/ 1418193 h 1916163"/>
              <a:gd name="connsiteX42" fmla="*/ 888192 w 3549852"/>
              <a:gd name="connsiteY42" fmla="*/ 1435666 h 1916163"/>
              <a:gd name="connsiteX43" fmla="*/ 896928 w 3549852"/>
              <a:gd name="connsiteY43" fmla="*/ 1444402 h 1916163"/>
              <a:gd name="connsiteX44" fmla="*/ 934785 w 3549852"/>
              <a:gd name="connsiteY44" fmla="*/ 1444402 h 1916163"/>
              <a:gd name="connsiteX45" fmla="*/ 934785 w 3549852"/>
              <a:gd name="connsiteY45" fmla="*/ 1485172 h 1916163"/>
              <a:gd name="connsiteX46" fmla="*/ 978466 w 3549852"/>
              <a:gd name="connsiteY46" fmla="*/ 1485172 h 1916163"/>
              <a:gd name="connsiteX47" fmla="*/ 978466 w 3549852"/>
              <a:gd name="connsiteY47" fmla="*/ 1505556 h 1916163"/>
              <a:gd name="connsiteX48" fmla="*/ 1010500 w 3549852"/>
              <a:gd name="connsiteY48" fmla="*/ 1505556 h 1916163"/>
              <a:gd name="connsiteX49" fmla="*/ 1010500 w 3549852"/>
              <a:gd name="connsiteY49" fmla="*/ 1552150 h 1916163"/>
              <a:gd name="connsiteX50" fmla="*/ 1033796 w 3549852"/>
              <a:gd name="connsiteY50" fmla="*/ 1552150 h 1916163"/>
              <a:gd name="connsiteX51" fmla="*/ 1033796 w 3549852"/>
              <a:gd name="connsiteY51" fmla="*/ 1581271 h 1916163"/>
              <a:gd name="connsiteX52" fmla="*/ 1054181 w 3549852"/>
              <a:gd name="connsiteY52" fmla="*/ 1581271 h 1916163"/>
              <a:gd name="connsiteX53" fmla="*/ 1054181 w 3549852"/>
              <a:gd name="connsiteY53" fmla="*/ 1590007 h 1916163"/>
              <a:gd name="connsiteX54" fmla="*/ 1092038 w 3549852"/>
              <a:gd name="connsiteY54" fmla="*/ 1590007 h 1916163"/>
              <a:gd name="connsiteX55" fmla="*/ 1092038 w 3549852"/>
              <a:gd name="connsiteY55" fmla="*/ 1633689 h 1916163"/>
              <a:gd name="connsiteX56" fmla="*/ 1132808 w 3549852"/>
              <a:gd name="connsiteY56" fmla="*/ 1633689 h 1916163"/>
              <a:gd name="connsiteX57" fmla="*/ 1141544 w 3549852"/>
              <a:gd name="connsiteY57" fmla="*/ 1680283 h 1916163"/>
              <a:gd name="connsiteX58" fmla="*/ 1444403 w 3549852"/>
              <a:gd name="connsiteY58" fmla="*/ 1680283 h 1916163"/>
              <a:gd name="connsiteX59" fmla="*/ 1444403 w 3549852"/>
              <a:gd name="connsiteY59" fmla="*/ 1706491 h 1916163"/>
              <a:gd name="connsiteX60" fmla="*/ 1537590 w 3549852"/>
              <a:gd name="connsiteY60" fmla="*/ 1706491 h 1916163"/>
              <a:gd name="connsiteX61" fmla="*/ 1537590 w 3549852"/>
              <a:gd name="connsiteY61" fmla="*/ 1723964 h 1916163"/>
              <a:gd name="connsiteX62" fmla="*/ 1590008 w 3549852"/>
              <a:gd name="connsiteY62" fmla="*/ 1723964 h 1916163"/>
              <a:gd name="connsiteX63" fmla="*/ 1590008 w 3549852"/>
              <a:gd name="connsiteY63" fmla="*/ 1767646 h 1916163"/>
              <a:gd name="connsiteX64" fmla="*/ 1761822 w 3549852"/>
              <a:gd name="connsiteY64" fmla="*/ 1767646 h 1916163"/>
              <a:gd name="connsiteX65" fmla="*/ 1782207 w 3549852"/>
              <a:gd name="connsiteY65" fmla="*/ 1788031 h 1916163"/>
              <a:gd name="connsiteX66" fmla="*/ 1753358 w 3549852"/>
              <a:gd name="connsiteY66" fmla="*/ 1802592 h 1916163"/>
              <a:gd name="connsiteX67" fmla="*/ 2390836 w 3549852"/>
              <a:gd name="connsiteY67" fmla="*/ 1802592 h 1916163"/>
              <a:gd name="connsiteX68" fmla="*/ 2390836 w 3549852"/>
              <a:gd name="connsiteY68" fmla="*/ 1863745 h 1916163"/>
              <a:gd name="connsiteX69" fmla="*/ 3092652 w 3549852"/>
              <a:gd name="connsiteY69" fmla="*/ 1863745 h 1916163"/>
              <a:gd name="connsiteX70" fmla="*/ 3092652 w 3549852"/>
              <a:gd name="connsiteY70" fmla="*/ 1916163 h 1916163"/>
              <a:gd name="connsiteX71" fmla="*/ 3549852 w 3549852"/>
              <a:gd name="connsiteY71" fmla="*/ 1916163 h 1916163"/>
              <a:gd name="connsiteX0" fmla="*/ 0 w 3549852"/>
              <a:gd name="connsiteY0" fmla="*/ 0 h 1916163"/>
              <a:gd name="connsiteX1" fmla="*/ 148517 w 3549852"/>
              <a:gd name="connsiteY1" fmla="*/ 5824 h 1916163"/>
              <a:gd name="connsiteX2" fmla="*/ 148517 w 3549852"/>
              <a:gd name="connsiteY2" fmla="*/ 23297 h 1916163"/>
              <a:gd name="connsiteX3" fmla="*/ 212584 w 3549852"/>
              <a:gd name="connsiteY3" fmla="*/ 23297 h 1916163"/>
              <a:gd name="connsiteX4" fmla="*/ 212584 w 3549852"/>
              <a:gd name="connsiteY4" fmla="*/ 46593 h 1916163"/>
              <a:gd name="connsiteX5" fmla="*/ 349452 w 3549852"/>
              <a:gd name="connsiteY5" fmla="*/ 46593 h 1916163"/>
              <a:gd name="connsiteX6" fmla="*/ 349452 w 3549852"/>
              <a:gd name="connsiteY6" fmla="*/ 69890 h 1916163"/>
              <a:gd name="connsiteX7" fmla="*/ 390222 w 3549852"/>
              <a:gd name="connsiteY7" fmla="*/ 69890 h 1916163"/>
              <a:gd name="connsiteX8" fmla="*/ 390222 w 3549852"/>
              <a:gd name="connsiteY8" fmla="*/ 93187 h 1916163"/>
              <a:gd name="connsiteX9" fmla="*/ 416431 w 3549852"/>
              <a:gd name="connsiteY9" fmla="*/ 93187 h 1916163"/>
              <a:gd name="connsiteX10" fmla="*/ 416431 w 3549852"/>
              <a:gd name="connsiteY10" fmla="*/ 145605 h 1916163"/>
              <a:gd name="connsiteX11" fmla="*/ 428079 w 3549852"/>
              <a:gd name="connsiteY11" fmla="*/ 145605 h 1916163"/>
              <a:gd name="connsiteX12" fmla="*/ 428079 w 3549852"/>
              <a:gd name="connsiteY12" fmla="*/ 203847 h 1916163"/>
              <a:gd name="connsiteX13" fmla="*/ 454288 w 3549852"/>
              <a:gd name="connsiteY13" fmla="*/ 230056 h 1916163"/>
              <a:gd name="connsiteX14" fmla="*/ 454288 w 3549852"/>
              <a:gd name="connsiteY14" fmla="*/ 460112 h 1916163"/>
              <a:gd name="connsiteX15" fmla="*/ 454288 w 3549852"/>
              <a:gd name="connsiteY15" fmla="*/ 596981 h 1916163"/>
              <a:gd name="connsiteX16" fmla="*/ 483409 w 3549852"/>
              <a:gd name="connsiteY16" fmla="*/ 596981 h 1916163"/>
              <a:gd name="connsiteX17" fmla="*/ 483409 w 3549852"/>
              <a:gd name="connsiteY17" fmla="*/ 838685 h 1916163"/>
              <a:gd name="connsiteX18" fmla="*/ 500882 w 3549852"/>
              <a:gd name="connsiteY18" fmla="*/ 838685 h 1916163"/>
              <a:gd name="connsiteX19" fmla="*/ 500882 w 3549852"/>
              <a:gd name="connsiteY19" fmla="*/ 995939 h 1916163"/>
              <a:gd name="connsiteX20" fmla="*/ 527091 w 3549852"/>
              <a:gd name="connsiteY20" fmla="*/ 995939 h 1916163"/>
              <a:gd name="connsiteX21" fmla="*/ 527091 w 3549852"/>
              <a:gd name="connsiteY21" fmla="*/ 1112423 h 1916163"/>
              <a:gd name="connsiteX22" fmla="*/ 538739 w 3549852"/>
              <a:gd name="connsiteY22" fmla="*/ 1124071 h 1916163"/>
              <a:gd name="connsiteX23" fmla="*/ 538739 w 3549852"/>
              <a:gd name="connsiteY23" fmla="*/ 1176489 h 1916163"/>
              <a:gd name="connsiteX24" fmla="*/ 567860 w 3549852"/>
              <a:gd name="connsiteY24" fmla="*/ 1176489 h 1916163"/>
              <a:gd name="connsiteX25" fmla="*/ 567860 w 3549852"/>
              <a:gd name="connsiteY25" fmla="*/ 1255116 h 1916163"/>
              <a:gd name="connsiteX26" fmla="*/ 591157 w 3549852"/>
              <a:gd name="connsiteY26" fmla="*/ 1255116 h 1916163"/>
              <a:gd name="connsiteX27" fmla="*/ 585333 w 3549852"/>
              <a:gd name="connsiteY27" fmla="*/ 1284237 h 1916163"/>
              <a:gd name="connsiteX28" fmla="*/ 602805 w 3549852"/>
              <a:gd name="connsiteY28" fmla="*/ 1284237 h 1916163"/>
              <a:gd name="connsiteX29" fmla="*/ 602805 w 3549852"/>
              <a:gd name="connsiteY29" fmla="*/ 1301709 h 1916163"/>
              <a:gd name="connsiteX30" fmla="*/ 623190 w 3549852"/>
              <a:gd name="connsiteY30" fmla="*/ 1301709 h 1916163"/>
              <a:gd name="connsiteX31" fmla="*/ 623190 w 3549852"/>
              <a:gd name="connsiteY31" fmla="*/ 1325006 h 1916163"/>
              <a:gd name="connsiteX32" fmla="*/ 640663 w 3549852"/>
              <a:gd name="connsiteY32" fmla="*/ 1325006 h 1916163"/>
              <a:gd name="connsiteX33" fmla="*/ 649399 w 3549852"/>
              <a:gd name="connsiteY33" fmla="*/ 1348303 h 1916163"/>
              <a:gd name="connsiteX34" fmla="*/ 681432 w 3549852"/>
              <a:gd name="connsiteY34" fmla="*/ 1348303 h 1916163"/>
              <a:gd name="connsiteX35" fmla="*/ 681432 w 3549852"/>
              <a:gd name="connsiteY35" fmla="*/ 1368688 h 1916163"/>
              <a:gd name="connsiteX36" fmla="*/ 786268 w 3549852"/>
              <a:gd name="connsiteY36" fmla="*/ 1368688 h 1916163"/>
              <a:gd name="connsiteX37" fmla="*/ 789180 w 3549852"/>
              <a:gd name="connsiteY37" fmla="*/ 1389072 h 1916163"/>
              <a:gd name="connsiteX38" fmla="*/ 853246 w 3549852"/>
              <a:gd name="connsiteY38" fmla="*/ 1389072 h 1916163"/>
              <a:gd name="connsiteX39" fmla="*/ 853246 w 3549852"/>
              <a:gd name="connsiteY39" fmla="*/ 1418193 h 1916163"/>
              <a:gd name="connsiteX40" fmla="*/ 870719 w 3549852"/>
              <a:gd name="connsiteY40" fmla="*/ 1418193 h 1916163"/>
              <a:gd name="connsiteX41" fmla="*/ 870719 w 3549852"/>
              <a:gd name="connsiteY41" fmla="*/ 1418193 h 1916163"/>
              <a:gd name="connsiteX42" fmla="*/ 888192 w 3549852"/>
              <a:gd name="connsiteY42" fmla="*/ 1435666 h 1916163"/>
              <a:gd name="connsiteX43" fmla="*/ 896928 w 3549852"/>
              <a:gd name="connsiteY43" fmla="*/ 1444402 h 1916163"/>
              <a:gd name="connsiteX44" fmla="*/ 934785 w 3549852"/>
              <a:gd name="connsiteY44" fmla="*/ 1444402 h 1916163"/>
              <a:gd name="connsiteX45" fmla="*/ 934785 w 3549852"/>
              <a:gd name="connsiteY45" fmla="*/ 1485172 h 1916163"/>
              <a:gd name="connsiteX46" fmla="*/ 978466 w 3549852"/>
              <a:gd name="connsiteY46" fmla="*/ 1485172 h 1916163"/>
              <a:gd name="connsiteX47" fmla="*/ 978466 w 3549852"/>
              <a:gd name="connsiteY47" fmla="*/ 1505556 h 1916163"/>
              <a:gd name="connsiteX48" fmla="*/ 1010500 w 3549852"/>
              <a:gd name="connsiteY48" fmla="*/ 1505556 h 1916163"/>
              <a:gd name="connsiteX49" fmla="*/ 1010500 w 3549852"/>
              <a:gd name="connsiteY49" fmla="*/ 1552150 h 1916163"/>
              <a:gd name="connsiteX50" fmla="*/ 1033796 w 3549852"/>
              <a:gd name="connsiteY50" fmla="*/ 1552150 h 1916163"/>
              <a:gd name="connsiteX51" fmla="*/ 1033796 w 3549852"/>
              <a:gd name="connsiteY51" fmla="*/ 1581271 h 1916163"/>
              <a:gd name="connsiteX52" fmla="*/ 1054181 w 3549852"/>
              <a:gd name="connsiteY52" fmla="*/ 1581271 h 1916163"/>
              <a:gd name="connsiteX53" fmla="*/ 1054181 w 3549852"/>
              <a:gd name="connsiteY53" fmla="*/ 1590007 h 1916163"/>
              <a:gd name="connsiteX54" fmla="*/ 1092038 w 3549852"/>
              <a:gd name="connsiteY54" fmla="*/ 1590007 h 1916163"/>
              <a:gd name="connsiteX55" fmla="*/ 1092038 w 3549852"/>
              <a:gd name="connsiteY55" fmla="*/ 1633689 h 1916163"/>
              <a:gd name="connsiteX56" fmla="*/ 1132808 w 3549852"/>
              <a:gd name="connsiteY56" fmla="*/ 1633689 h 1916163"/>
              <a:gd name="connsiteX57" fmla="*/ 1141544 w 3549852"/>
              <a:gd name="connsiteY57" fmla="*/ 1680283 h 1916163"/>
              <a:gd name="connsiteX58" fmla="*/ 1444403 w 3549852"/>
              <a:gd name="connsiteY58" fmla="*/ 1680283 h 1916163"/>
              <a:gd name="connsiteX59" fmla="*/ 1444403 w 3549852"/>
              <a:gd name="connsiteY59" fmla="*/ 1706491 h 1916163"/>
              <a:gd name="connsiteX60" fmla="*/ 1537590 w 3549852"/>
              <a:gd name="connsiteY60" fmla="*/ 1706491 h 1916163"/>
              <a:gd name="connsiteX61" fmla="*/ 1537590 w 3549852"/>
              <a:gd name="connsiteY61" fmla="*/ 1723964 h 1916163"/>
              <a:gd name="connsiteX62" fmla="*/ 1590008 w 3549852"/>
              <a:gd name="connsiteY62" fmla="*/ 1723964 h 1916163"/>
              <a:gd name="connsiteX63" fmla="*/ 1590008 w 3549852"/>
              <a:gd name="connsiteY63" fmla="*/ 1767646 h 1916163"/>
              <a:gd name="connsiteX64" fmla="*/ 1761822 w 3549852"/>
              <a:gd name="connsiteY64" fmla="*/ 1767646 h 1916163"/>
              <a:gd name="connsiteX65" fmla="*/ 1782207 w 3549852"/>
              <a:gd name="connsiteY65" fmla="*/ 1788031 h 1916163"/>
              <a:gd name="connsiteX66" fmla="*/ 1762883 w 3549852"/>
              <a:gd name="connsiteY66" fmla="*/ 1814498 h 1916163"/>
              <a:gd name="connsiteX67" fmla="*/ 2390836 w 3549852"/>
              <a:gd name="connsiteY67" fmla="*/ 1802592 h 1916163"/>
              <a:gd name="connsiteX68" fmla="*/ 2390836 w 3549852"/>
              <a:gd name="connsiteY68" fmla="*/ 1863745 h 1916163"/>
              <a:gd name="connsiteX69" fmla="*/ 3092652 w 3549852"/>
              <a:gd name="connsiteY69" fmla="*/ 1863745 h 1916163"/>
              <a:gd name="connsiteX70" fmla="*/ 3092652 w 3549852"/>
              <a:gd name="connsiteY70" fmla="*/ 1916163 h 1916163"/>
              <a:gd name="connsiteX71" fmla="*/ 3549852 w 3549852"/>
              <a:gd name="connsiteY71" fmla="*/ 1916163 h 1916163"/>
              <a:gd name="connsiteX0" fmla="*/ 0 w 3549852"/>
              <a:gd name="connsiteY0" fmla="*/ 0 h 1916163"/>
              <a:gd name="connsiteX1" fmla="*/ 148517 w 3549852"/>
              <a:gd name="connsiteY1" fmla="*/ 5824 h 1916163"/>
              <a:gd name="connsiteX2" fmla="*/ 148517 w 3549852"/>
              <a:gd name="connsiteY2" fmla="*/ 23297 h 1916163"/>
              <a:gd name="connsiteX3" fmla="*/ 212584 w 3549852"/>
              <a:gd name="connsiteY3" fmla="*/ 23297 h 1916163"/>
              <a:gd name="connsiteX4" fmla="*/ 212584 w 3549852"/>
              <a:gd name="connsiteY4" fmla="*/ 46593 h 1916163"/>
              <a:gd name="connsiteX5" fmla="*/ 349452 w 3549852"/>
              <a:gd name="connsiteY5" fmla="*/ 46593 h 1916163"/>
              <a:gd name="connsiteX6" fmla="*/ 349452 w 3549852"/>
              <a:gd name="connsiteY6" fmla="*/ 69890 h 1916163"/>
              <a:gd name="connsiteX7" fmla="*/ 390222 w 3549852"/>
              <a:gd name="connsiteY7" fmla="*/ 69890 h 1916163"/>
              <a:gd name="connsiteX8" fmla="*/ 390222 w 3549852"/>
              <a:gd name="connsiteY8" fmla="*/ 93187 h 1916163"/>
              <a:gd name="connsiteX9" fmla="*/ 416431 w 3549852"/>
              <a:gd name="connsiteY9" fmla="*/ 93187 h 1916163"/>
              <a:gd name="connsiteX10" fmla="*/ 416431 w 3549852"/>
              <a:gd name="connsiteY10" fmla="*/ 145605 h 1916163"/>
              <a:gd name="connsiteX11" fmla="*/ 428079 w 3549852"/>
              <a:gd name="connsiteY11" fmla="*/ 145605 h 1916163"/>
              <a:gd name="connsiteX12" fmla="*/ 428079 w 3549852"/>
              <a:gd name="connsiteY12" fmla="*/ 203847 h 1916163"/>
              <a:gd name="connsiteX13" fmla="*/ 454288 w 3549852"/>
              <a:gd name="connsiteY13" fmla="*/ 230056 h 1916163"/>
              <a:gd name="connsiteX14" fmla="*/ 454288 w 3549852"/>
              <a:gd name="connsiteY14" fmla="*/ 460112 h 1916163"/>
              <a:gd name="connsiteX15" fmla="*/ 454288 w 3549852"/>
              <a:gd name="connsiteY15" fmla="*/ 596981 h 1916163"/>
              <a:gd name="connsiteX16" fmla="*/ 483409 w 3549852"/>
              <a:gd name="connsiteY16" fmla="*/ 596981 h 1916163"/>
              <a:gd name="connsiteX17" fmla="*/ 483409 w 3549852"/>
              <a:gd name="connsiteY17" fmla="*/ 838685 h 1916163"/>
              <a:gd name="connsiteX18" fmla="*/ 500882 w 3549852"/>
              <a:gd name="connsiteY18" fmla="*/ 838685 h 1916163"/>
              <a:gd name="connsiteX19" fmla="*/ 500882 w 3549852"/>
              <a:gd name="connsiteY19" fmla="*/ 995939 h 1916163"/>
              <a:gd name="connsiteX20" fmla="*/ 527091 w 3549852"/>
              <a:gd name="connsiteY20" fmla="*/ 995939 h 1916163"/>
              <a:gd name="connsiteX21" fmla="*/ 527091 w 3549852"/>
              <a:gd name="connsiteY21" fmla="*/ 1112423 h 1916163"/>
              <a:gd name="connsiteX22" fmla="*/ 538739 w 3549852"/>
              <a:gd name="connsiteY22" fmla="*/ 1124071 h 1916163"/>
              <a:gd name="connsiteX23" fmla="*/ 538739 w 3549852"/>
              <a:gd name="connsiteY23" fmla="*/ 1176489 h 1916163"/>
              <a:gd name="connsiteX24" fmla="*/ 567860 w 3549852"/>
              <a:gd name="connsiteY24" fmla="*/ 1176489 h 1916163"/>
              <a:gd name="connsiteX25" fmla="*/ 567860 w 3549852"/>
              <a:gd name="connsiteY25" fmla="*/ 1255116 h 1916163"/>
              <a:gd name="connsiteX26" fmla="*/ 591157 w 3549852"/>
              <a:gd name="connsiteY26" fmla="*/ 1255116 h 1916163"/>
              <a:gd name="connsiteX27" fmla="*/ 585333 w 3549852"/>
              <a:gd name="connsiteY27" fmla="*/ 1284237 h 1916163"/>
              <a:gd name="connsiteX28" fmla="*/ 602805 w 3549852"/>
              <a:gd name="connsiteY28" fmla="*/ 1284237 h 1916163"/>
              <a:gd name="connsiteX29" fmla="*/ 602805 w 3549852"/>
              <a:gd name="connsiteY29" fmla="*/ 1301709 h 1916163"/>
              <a:gd name="connsiteX30" fmla="*/ 623190 w 3549852"/>
              <a:gd name="connsiteY30" fmla="*/ 1301709 h 1916163"/>
              <a:gd name="connsiteX31" fmla="*/ 623190 w 3549852"/>
              <a:gd name="connsiteY31" fmla="*/ 1325006 h 1916163"/>
              <a:gd name="connsiteX32" fmla="*/ 640663 w 3549852"/>
              <a:gd name="connsiteY32" fmla="*/ 1325006 h 1916163"/>
              <a:gd name="connsiteX33" fmla="*/ 649399 w 3549852"/>
              <a:gd name="connsiteY33" fmla="*/ 1348303 h 1916163"/>
              <a:gd name="connsiteX34" fmla="*/ 681432 w 3549852"/>
              <a:gd name="connsiteY34" fmla="*/ 1348303 h 1916163"/>
              <a:gd name="connsiteX35" fmla="*/ 681432 w 3549852"/>
              <a:gd name="connsiteY35" fmla="*/ 1368688 h 1916163"/>
              <a:gd name="connsiteX36" fmla="*/ 786268 w 3549852"/>
              <a:gd name="connsiteY36" fmla="*/ 1368688 h 1916163"/>
              <a:gd name="connsiteX37" fmla="*/ 789180 w 3549852"/>
              <a:gd name="connsiteY37" fmla="*/ 1389072 h 1916163"/>
              <a:gd name="connsiteX38" fmla="*/ 853246 w 3549852"/>
              <a:gd name="connsiteY38" fmla="*/ 1389072 h 1916163"/>
              <a:gd name="connsiteX39" fmla="*/ 853246 w 3549852"/>
              <a:gd name="connsiteY39" fmla="*/ 1418193 h 1916163"/>
              <a:gd name="connsiteX40" fmla="*/ 870719 w 3549852"/>
              <a:gd name="connsiteY40" fmla="*/ 1418193 h 1916163"/>
              <a:gd name="connsiteX41" fmla="*/ 870719 w 3549852"/>
              <a:gd name="connsiteY41" fmla="*/ 1418193 h 1916163"/>
              <a:gd name="connsiteX42" fmla="*/ 888192 w 3549852"/>
              <a:gd name="connsiteY42" fmla="*/ 1435666 h 1916163"/>
              <a:gd name="connsiteX43" fmla="*/ 896928 w 3549852"/>
              <a:gd name="connsiteY43" fmla="*/ 1444402 h 1916163"/>
              <a:gd name="connsiteX44" fmla="*/ 934785 w 3549852"/>
              <a:gd name="connsiteY44" fmla="*/ 1444402 h 1916163"/>
              <a:gd name="connsiteX45" fmla="*/ 934785 w 3549852"/>
              <a:gd name="connsiteY45" fmla="*/ 1485172 h 1916163"/>
              <a:gd name="connsiteX46" fmla="*/ 978466 w 3549852"/>
              <a:gd name="connsiteY46" fmla="*/ 1485172 h 1916163"/>
              <a:gd name="connsiteX47" fmla="*/ 978466 w 3549852"/>
              <a:gd name="connsiteY47" fmla="*/ 1505556 h 1916163"/>
              <a:gd name="connsiteX48" fmla="*/ 1010500 w 3549852"/>
              <a:gd name="connsiteY48" fmla="*/ 1505556 h 1916163"/>
              <a:gd name="connsiteX49" fmla="*/ 1010500 w 3549852"/>
              <a:gd name="connsiteY49" fmla="*/ 1552150 h 1916163"/>
              <a:gd name="connsiteX50" fmla="*/ 1033796 w 3549852"/>
              <a:gd name="connsiteY50" fmla="*/ 1552150 h 1916163"/>
              <a:gd name="connsiteX51" fmla="*/ 1033796 w 3549852"/>
              <a:gd name="connsiteY51" fmla="*/ 1581271 h 1916163"/>
              <a:gd name="connsiteX52" fmla="*/ 1054181 w 3549852"/>
              <a:gd name="connsiteY52" fmla="*/ 1581271 h 1916163"/>
              <a:gd name="connsiteX53" fmla="*/ 1054181 w 3549852"/>
              <a:gd name="connsiteY53" fmla="*/ 1590007 h 1916163"/>
              <a:gd name="connsiteX54" fmla="*/ 1092038 w 3549852"/>
              <a:gd name="connsiteY54" fmla="*/ 1590007 h 1916163"/>
              <a:gd name="connsiteX55" fmla="*/ 1092038 w 3549852"/>
              <a:gd name="connsiteY55" fmla="*/ 1633689 h 1916163"/>
              <a:gd name="connsiteX56" fmla="*/ 1132808 w 3549852"/>
              <a:gd name="connsiteY56" fmla="*/ 1633689 h 1916163"/>
              <a:gd name="connsiteX57" fmla="*/ 1141544 w 3549852"/>
              <a:gd name="connsiteY57" fmla="*/ 1680283 h 1916163"/>
              <a:gd name="connsiteX58" fmla="*/ 1444403 w 3549852"/>
              <a:gd name="connsiteY58" fmla="*/ 1680283 h 1916163"/>
              <a:gd name="connsiteX59" fmla="*/ 1444403 w 3549852"/>
              <a:gd name="connsiteY59" fmla="*/ 1706491 h 1916163"/>
              <a:gd name="connsiteX60" fmla="*/ 1537590 w 3549852"/>
              <a:gd name="connsiteY60" fmla="*/ 1706491 h 1916163"/>
              <a:gd name="connsiteX61" fmla="*/ 1537590 w 3549852"/>
              <a:gd name="connsiteY61" fmla="*/ 1723964 h 1916163"/>
              <a:gd name="connsiteX62" fmla="*/ 1590008 w 3549852"/>
              <a:gd name="connsiteY62" fmla="*/ 1723964 h 1916163"/>
              <a:gd name="connsiteX63" fmla="*/ 1590008 w 3549852"/>
              <a:gd name="connsiteY63" fmla="*/ 1767646 h 1916163"/>
              <a:gd name="connsiteX64" fmla="*/ 1761822 w 3549852"/>
              <a:gd name="connsiteY64" fmla="*/ 1767646 h 1916163"/>
              <a:gd name="connsiteX65" fmla="*/ 1763157 w 3549852"/>
              <a:gd name="connsiteY65" fmla="*/ 1788031 h 1916163"/>
              <a:gd name="connsiteX66" fmla="*/ 1762883 w 3549852"/>
              <a:gd name="connsiteY66" fmla="*/ 1814498 h 1916163"/>
              <a:gd name="connsiteX67" fmla="*/ 2390836 w 3549852"/>
              <a:gd name="connsiteY67" fmla="*/ 1802592 h 1916163"/>
              <a:gd name="connsiteX68" fmla="*/ 2390836 w 3549852"/>
              <a:gd name="connsiteY68" fmla="*/ 1863745 h 1916163"/>
              <a:gd name="connsiteX69" fmla="*/ 3092652 w 3549852"/>
              <a:gd name="connsiteY69" fmla="*/ 1863745 h 1916163"/>
              <a:gd name="connsiteX70" fmla="*/ 3092652 w 3549852"/>
              <a:gd name="connsiteY70" fmla="*/ 1916163 h 1916163"/>
              <a:gd name="connsiteX71" fmla="*/ 3549852 w 3549852"/>
              <a:gd name="connsiteY71" fmla="*/ 1916163 h 1916163"/>
              <a:gd name="connsiteX0" fmla="*/ 0 w 3549852"/>
              <a:gd name="connsiteY0" fmla="*/ 0 h 1916163"/>
              <a:gd name="connsiteX1" fmla="*/ 148517 w 3549852"/>
              <a:gd name="connsiteY1" fmla="*/ 5824 h 1916163"/>
              <a:gd name="connsiteX2" fmla="*/ 148517 w 3549852"/>
              <a:gd name="connsiteY2" fmla="*/ 23297 h 1916163"/>
              <a:gd name="connsiteX3" fmla="*/ 212584 w 3549852"/>
              <a:gd name="connsiteY3" fmla="*/ 23297 h 1916163"/>
              <a:gd name="connsiteX4" fmla="*/ 212584 w 3549852"/>
              <a:gd name="connsiteY4" fmla="*/ 46593 h 1916163"/>
              <a:gd name="connsiteX5" fmla="*/ 349452 w 3549852"/>
              <a:gd name="connsiteY5" fmla="*/ 46593 h 1916163"/>
              <a:gd name="connsiteX6" fmla="*/ 349452 w 3549852"/>
              <a:gd name="connsiteY6" fmla="*/ 69890 h 1916163"/>
              <a:gd name="connsiteX7" fmla="*/ 390222 w 3549852"/>
              <a:gd name="connsiteY7" fmla="*/ 69890 h 1916163"/>
              <a:gd name="connsiteX8" fmla="*/ 390222 w 3549852"/>
              <a:gd name="connsiteY8" fmla="*/ 93187 h 1916163"/>
              <a:gd name="connsiteX9" fmla="*/ 416431 w 3549852"/>
              <a:gd name="connsiteY9" fmla="*/ 93187 h 1916163"/>
              <a:gd name="connsiteX10" fmla="*/ 416431 w 3549852"/>
              <a:gd name="connsiteY10" fmla="*/ 145605 h 1916163"/>
              <a:gd name="connsiteX11" fmla="*/ 428079 w 3549852"/>
              <a:gd name="connsiteY11" fmla="*/ 145605 h 1916163"/>
              <a:gd name="connsiteX12" fmla="*/ 428079 w 3549852"/>
              <a:gd name="connsiteY12" fmla="*/ 203847 h 1916163"/>
              <a:gd name="connsiteX13" fmla="*/ 454288 w 3549852"/>
              <a:gd name="connsiteY13" fmla="*/ 230056 h 1916163"/>
              <a:gd name="connsiteX14" fmla="*/ 454288 w 3549852"/>
              <a:gd name="connsiteY14" fmla="*/ 460112 h 1916163"/>
              <a:gd name="connsiteX15" fmla="*/ 454288 w 3549852"/>
              <a:gd name="connsiteY15" fmla="*/ 596981 h 1916163"/>
              <a:gd name="connsiteX16" fmla="*/ 483409 w 3549852"/>
              <a:gd name="connsiteY16" fmla="*/ 596981 h 1916163"/>
              <a:gd name="connsiteX17" fmla="*/ 483409 w 3549852"/>
              <a:gd name="connsiteY17" fmla="*/ 838685 h 1916163"/>
              <a:gd name="connsiteX18" fmla="*/ 500882 w 3549852"/>
              <a:gd name="connsiteY18" fmla="*/ 838685 h 1916163"/>
              <a:gd name="connsiteX19" fmla="*/ 500882 w 3549852"/>
              <a:gd name="connsiteY19" fmla="*/ 995939 h 1916163"/>
              <a:gd name="connsiteX20" fmla="*/ 527091 w 3549852"/>
              <a:gd name="connsiteY20" fmla="*/ 995939 h 1916163"/>
              <a:gd name="connsiteX21" fmla="*/ 527091 w 3549852"/>
              <a:gd name="connsiteY21" fmla="*/ 1112423 h 1916163"/>
              <a:gd name="connsiteX22" fmla="*/ 538739 w 3549852"/>
              <a:gd name="connsiteY22" fmla="*/ 1124071 h 1916163"/>
              <a:gd name="connsiteX23" fmla="*/ 538739 w 3549852"/>
              <a:gd name="connsiteY23" fmla="*/ 1176489 h 1916163"/>
              <a:gd name="connsiteX24" fmla="*/ 567860 w 3549852"/>
              <a:gd name="connsiteY24" fmla="*/ 1176489 h 1916163"/>
              <a:gd name="connsiteX25" fmla="*/ 567860 w 3549852"/>
              <a:gd name="connsiteY25" fmla="*/ 1255116 h 1916163"/>
              <a:gd name="connsiteX26" fmla="*/ 591157 w 3549852"/>
              <a:gd name="connsiteY26" fmla="*/ 1255116 h 1916163"/>
              <a:gd name="connsiteX27" fmla="*/ 585333 w 3549852"/>
              <a:gd name="connsiteY27" fmla="*/ 1284237 h 1916163"/>
              <a:gd name="connsiteX28" fmla="*/ 602805 w 3549852"/>
              <a:gd name="connsiteY28" fmla="*/ 1284237 h 1916163"/>
              <a:gd name="connsiteX29" fmla="*/ 602805 w 3549852"/>
              <a:gd name="connsiteY29" fmla="*/ 1301709 h 1916163"/>
              <a:gd name="connsiteX30" fmla="*/ 623190 w 3549852"/>
              <a:gd name="connsiteY30" fmla="*/ 1301709 h 1916163"/>
              <a:gd name="connsiteX31" fmla="*/ 623190 w 3549852"/>
              <a:gd name="connsiteY31" fmla="*/ 1325006 h 1916163"/>
              <a:gd name="connsiteX32" fmla="*/ 640663 w 3549852"/>
              <a:gd name="connsiteY32" fmla="*/ 1325006 h 1916163"/>
              <a:gd name="connsiteX33" fmla="*/ 649399 w 3549852"/>
              <a:gd name="connsiteY33" fmla="*/ 1348303 h 1916163"/>
              <a:gd name="connsiteX34" fmla="*/ 681432 w 3549852"/>
              <a:gd name="connsiteY34" fmla="*/ 1348303 h 1916163"/>
              <a:gd name="connsiteX35" fmla="*/ 681432 w 3549852"/>
              <a:gd name="connsiteY35" fmla="*/ 1368688 h 1916163"/>
              <a:gd name="connsiteX36" fmla="*/ 786268 w 3549852"/>
              <a:gd name="connsiteY36" fmla="*/ 1368688 h 1916163"/>
              <a:gd name="connsiteX37" fmla="*/ 789180 w 3549852"/>
              <a:gd name="connsiteY37" fmla="*/ 1389072 h 1916163"/>
              <a:gd name="connsiteX38" fmla="*/ 853246 w 3549852"/>
              <a:gd name="connsiteY38" fmla="*/ 1389072 h 1916163"/>
              <a:gd name="connsiteX39" fmla="*/ 853246 w 3549852"/>
              <a:gd name="connsiteY39" fmla="*/ 1418193 h 1916163"/>
              <a:gd name="connsiteX40" fmla="*/ 870719 w 3549852"/>
              <a:gd name="connsiteY40" fmla="*/ 1418193 h 1916163"/>
              <a:gd name="connsiteX41" fmla="*/ 870719 w 3549852"/>
              <a:gd name="connsiteY41" fmla="*/ 1418193 h 1916163"/>
              <a:gd name="connsiteX42" fmla="*/ 888192 w 3549852"/>
              <a:gd name="connsiteY42" fmla="*/ 1435666 h 1916163"/>
              <a:gd name="connsiteX43" fmla="*/ 896928 w 3549852"/>
              <a:gd name="connsiteY43" fmla="*/ 1444402 h 1916163"/>
              <a:gd name="connsiteX44" fmla="*/ 934785 w 3549852"/>
              <a:gd name="connsiteY44" fmla="*/ 1444402 h 1916163"/>
              <a:gd name="connsiteX45" fmla="*/ 934785 w 3549852"/>
              <a:gd name="connsiteY45" fmla="*/ 1485172 h 1916163"/>
              <a:gd name="connsiteX46" fmla="*/ 978466 w 3549852"/>
              <a:gd name="connsiteY46" fmla="*/ 1485172 h 1916163"/>
              <a:gd name="connsiteX47" fmla="*/ 978466 w 3549852"/>
              <a:gd name="connsiteY47" fmla="*/ 1505556 h 1916163"/>
              <a:gd name="connsiteX48" fmla="*/ 1010500 w 3549852"/>
              <a:gd name="connsiteY48" fmla="*/ 1505556 h 1916163"/>
              <a:gd name="connsiteX49" fmla="*/ 1010500 w 3549852"/>
              <a:gd name="connsiteY49" fmla="*/ 1552150 h 1916163"/>
              <a:gd name="connsiteX50" fmla="*/ 1033796 w 3549852"/>
              <a:gd name="connsiteY50" fmla="*/ 1552150 h 1916163"/>
              <a:gd name="connsiteX51" fmla="*/ 1033796 w 3549852"/>
              <a:gd name="connsiteY51" fmla="*/ 1581271 h 1916163"/>
              <a:gd name="connsiteX52" fmla="*/ 1054181 w 3549852"/>
              <a:gd name="connsiteY52" fmla="*/ 1581271 h 1916163"/>
              <a:gd name="connsiteX53" fmla="*/ 1054181 w 3549852"/>
              <a:gd name="connsiteY53" fmla="*/ 1590007 h 1916163"/>
              <a:gd name="connsiteX54" fmla="*/ 1092038 w 3549852"/>
              <a:gd name="connsiteY54" fmla="*/ 1590007 h 1916163"/>
              <a:gd name="connsiteX55" fmla="*/ 1092038 w 3549852"/>
              <a:gd name="connsiteY55" fmla="*/ 1633689 h 1916163"/>
              <a:gd name="connsiteX56" fmla="*/ 1132808 w 3549852"/>
              <a:gd name="connsiteY56" fmla="*/ 1633689 h 1916163"/>
              <a:gd name="connsiteX57" fmla="*/ 1141544 w 3549852"/>
              <a:gd name="connsiteY57" fmla="*/ 1680283 h 1916163"/>
              <a:gd name="connsiteX58" fmla="*/ 1444403 w 3549852"/>
              <a:gd name="connsiteY58" fmla="*/ 1680283 h 1916163"/>
              <a:gd name="connsiteX59" fmla="*/ 1444403 w 3549852"/>
              <a:gd name="connsiteY59" fmla="*/ 1706491 h 1916163"/>
              <a:gd name="connsiteX60" fmla="*/ 1537590 w 3549852"/>
              <a:gd name="connsiteY60" fmla="*/ 1706491 h 1916163"/>
              <a:gd name="connsiteX61" fmla="*/ 1537590 w 3549852"/>
              <a:gd name="connsiteY61" fmla="*/ 1723964 h 1916163"/>
              <a:gd name="connsiteX62" fmla="*/ 1590008 w 3549852"/>
              <a:gd name="connsiteY62" fmla="*/ 1723964 h 1916163"/>
              <a:gd name="connsiteX63" fmla="*/ 1590008 w 3549852"/>
              <a:gd name="connsiteY63" fmla="*/ 1767646 h 1916163"/>
              <a:gd name="connsiteX64" fmla="*/ 1761822 w 3549852"/>
              <a:gd name="connsiteY64" fmla="*/ 1767646 h 1916163"/>
              <a:gd name="connsiteX65" fmla="*/ 1763157 w 3549852"/>
              <a:gd name="connsiteY65" fmla="*/ 1788031 h 1916163"/>
              <a:gd name="connsiteX66" fmla="*/ 1765265 w 3549852"/>
              <a:gd name="connsiteY66" fmla="*/ 1812117 h 1916163"/>
              <a:gd name="connsiteX67" fmla="*/ 2390836 w 3549852"/>
              <a:gd name="connsiteY67" fmla="*/ 1802592 h 1916163"/>
              <a:gd name="connsiteX68" fmla="*/ 2390836 w 3549852"/>
              <a:gd name="connsiteY68" fmla="*/ 1863745 h 1916163"/>
              <a:gd name="connsiteX69" fmla="*/ 3092652 w 3549852"/>
              <a:gd name="connsiteY69" fmla="*/ 1863745 h 1916163"/>
              <a:gd name="connsiteX70" fmla="*/ 3092652 w 3549852"/>
              <a:gd name="connsiteY70" fmla="*/ 1916163 h 1916163"/>
              <a:gd name="connsiteX71" fmla="*/ 3549852 w 3549852"/>
              <a:gd name="connsiteY71" fmla="*/ 1916163 h 1916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549852" h="1916163">
                <a:moveTo>
                  <a:pt x="0" y="0"/>
                </a:moveTo>
                <a:lnTo>
                  <a:pt x="148517" y="5824"/>
                </a:lnTo>
                <a:lnTo>
                  <a:pt x="148517" y="23297"/>
                </a:lnTo>
                <a:lnTo>
                  <a:pt x="212584" y="23297"/>
                </a:lnTo>
                <a:lnTo>
                  <a:pt x="212584" y="46593"/>
                </a:lnTo>
                <a:lnTo>
                  <a:pt x="349452" y="46593"/>
                </a:lnTo>
                <a:lnTo>
                  <a:pt x="349452" y="69890"/>
                </a:lnTo>
                <a:lnTo>
                  <a:pt x="390222" y="69890"/>
                </a:lnTo>
                <a:lnTo>
                  <a:pt x="390222" y="93187"/>
                </a:lnTo>
                <a:lnTo>
                  <a:pt x="416431" y="93187"/>
                </a:lnTo>
                <a:lnTo>
                  <a:pt x="416431" y="145605"/>
                </a:lnTo>
                <a:lnTo>
                  <a:pt x="428079" y="145605"/>
                </a:lnTo>
                <a:lnTo>
                  <a:pt x="428079" y="203847"/>
                </a:lnTo>
                <a:lnTo>
                  <a:pt x="454288" y="230056"/>
                </a:lnTo>
                <a:lnTo>
                  <a:pt x="454288" y="460112"/>
                </a:lnTo>
                <a:lnTo>
                  <a:pt x="454288" y="596981"/>
                </a:lnTo>
                <a:lnTo>
                  <a:pt x="483409" y="596981"/>
                </a:lnTo>
                <a:lnTo>
                  <a:pt x="483409" y="838685"/>
                </a:lnTo>
                <a:lnTo>
                  <a:pt x="500882" y="838685"/>
                </a:lnTo>
                <a:lnTo>
                  <a:pt x="500882" y="995939"/>
                </a:lnTo>
                <a:lnTo>
                  <a:pt x="527091" y="995939"/>
                </a:lnTo>
                <a:lnTo>
                  <a:pt x="527091" y="1112423"/>
                </a:lnTo>
                <a:lnTo>
                  <a:pt x="538739" y="1124071"/>
                </a:lnTo>
                <a:lnTo>
                  <a:pt x="538739" y="1176489"/>
                </a:lnTo>
                <a:lnTo>
                  <a:pt x="567860" y="1176489"/>
                </a:lnTo>
                <a:lnTo>
                  <a:pt x="567860" y="1255116"/>
                </a:lnTo>
                <a:lnTo>
                  <a:pt x="591157" y="1255116"/>
                </a:lnTo>
                <a:lnTo>
                  <a:pt x="585333" y="1284237"/>
                </a:lnTo>
                <a:lnTo>
                  <a:pt x="602805" y="1284237"/>
                </a:lnTo>
                <a:lnTo>
                  <a:pt x="602805" y="1301709"/>
                </a:lnTo>
                <a:lnTo>
                  <a:pt x="623190" y="1301709"/>
                </a:lnTo>
                <a:lnTo>
                  <a:pt x="623190" y="1325006"/>
                </a:lnTo>
                <a:lnTo>
                  <a:pt x="640663" y="1325006"/>
                </a:lnTo>
                <a:lnTo>
                  <a:pt x="649399" y="1348303"/>
                </a:lnTo>
                <a:lnTo>
                  <a:pt x="681432" y="1348303"/>
                </a:lnTo>
                <a:lnTo>
                  <a:pt x="681432" y="1368688"/>
                </a:lnTo>
                <a:lnTo>
                  <a:pt x="786268" y="1368688"/>
                </a:lnTo>
                <a:lnTo>
                  <a:pt x="789180" y="1389072"/>
                </a:lnTo>
                <a:lnTo>
                  <a:pt x="853246" y="1389072"/>
                </a:lnTo>
                <a:lnTo>
                  <a:pt x="853246" y="1418193"/>
                </a:lnTo>
                <a:lnTo>
                  <a:pt x="870719" y="1418193"/>
                </a:lnTo>
                <a:lnTo>
                  <a:pt x="870719" y="1418193"/>
                </a:lnTo>
                <a:lnTo>
                  <a:pt x="888192" y="1435666"/>
                </a:lnTo>
                <a:lnTo>
                  <a:pt x="896928" y="1444402"/>
                </a:lnTo>
                <a:lnTo>
                  <a:pt x="934785" y="1444402"/>
                </a:lnTo>
                <a:lnTo>
                  <a:pt x="934785" y="1485172"/>
                </a:lnTo>
                <a:lnTo>
                  <a:pt x="978466" y="1485172"/>
                </a:lnTo>
                <a:lnTo>
                  <a:pt x="978466" y="1505556"/>
                </a:lnTo>
                <a:lnTo>
                  <a:pt x="1010500" y="1505556"/>
                </a:lnTo>
                <a:lnTo>
                  <a:pt x="1010500" y="1552150"/>
                </a:lnTo>
                <a:lnTo>
                  <a:pt x="1033796" y="1552150"/>
                </a:lnTo>
                <a:lnTo>
                  <a:pt x="1033796" y="1581271"/>
                </a:lnTo>
                <a:lnTo>
                  <a:pt x="1054181" y="1581271"/>
                </a:lnTo>
                <a:lnTo>
                  <a:pt x="1054181" y="1590007"/>
                </a:lnTo>
                <a:lnTo>
                  <a:pt x="1092038" y="1590007"/>
                </a:lnTo>
                <a:lnTo>
                  <a:pt x="1092038" y="1633689"/>
                </a:lnTo>
                <a:lnTo>
                  <a:pt x="1132808" y="1633689"/>
                </a:lnTo>
                <a:lnTo>
                  <a:pt x="1141544" y="1680283"/>
                </a:lnTo>
                <a:lnTo>
                  <a:pt x="1444403" y="1680283"/>
                </a:lnTo>
                <a:lnTo>
                  <a:pt x="1444403" y="1706491"/>
                </a:lnTo>
                <a:lnTo>
                  <a:pt x="1537590" y="1706491"/>
                </a:lnTo>
                <a:lnTo>
                  <a:pt x="1537590" y="1723964"/>
                </a:lnTo>
                <a:lnTo>
                  <a:pt x="1590008" y="1723964"/>
                </a:lnTo>
                <a:lnTo>
                  <a:pt x="1590008" y="1767646"/>
                </a:lnTo>
                <a:lnTo>
                  <a:pt x="1761822" y="1767646"/>
                </a:lnTo>
                <a:lnTo>
                  <a:pt x="1763157" y="1788031"/>
                </a:lnTo>
                <a:cubicBezTo>
                  <a:pt x="1763066" y="1796853"/>
                  <a:pt x="1765356" y="1803295"/>
                  <a:pt x="1765265" y="1812117"/>
                </a:cubicBezTo>
                <a:lnTo>
                  <a:pt x="2390836" y="1802592"/>
                </a:lnTo>
                <a:lnTo>
                  <a:pt x="2390836" y="1863745"/>
                </a:lnTo>
                <a:lnTo>
                  <a:pt x="3092652" y="1863745"/>
                </a:lnTo>
                <a:lnTo>
                  <a:pt x="3092652" y="1916163"/>
                </a:lnTo>
                <a:lnTo>
                  <a:pt x="3549852" y="1916163"/>
                </a:lnTo>
              </a:path>
            </a:pathLst>
          </a:custGeom>
          <a:noFill/>
          <a:ln w="28575">
            <a:solidFill>
              <a:schemeClr val="accent3">
                <a:lumMod val="40000"/>
                <a:lumOff val="6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754" name="Freeform: Shape 753">
            <a:extLst>
              <a:ext uri="{FF2B5EF4-FFF2-40B4-BE49-F238E27FC236}">
                <a16:creationId xmlns:a16="http://schemas.microsoft.com/office/drawing/2014/main" id="{CB6ECE65-8DE9-1B67-FA87-E344105EB174}"/>
              </a:ext>
            </a:extLst>
          </p:cNvPr>
          <p:cNvSpPr/>
          <p:nvPr/>
        </p:nvSpPr>
        <p:spPr bwMode="auto">
          <a:xfrm>
            <a:off x="8568308" y="2976956"/>
            <a:ext cx="2558112" cy="1798935"/>
          </a:xfrm>
          <a:custGeom>
            <a:avLst/>
            <a:gdLst>
              <a:gd name="connsiteX0" fmla="*/ 0 w 3174823"/>
              <a:gd name="connsiteY0" fmla="*/ 0 h 2074985"/>
              <a:gd name="connsiteX1" fmla="*/ 300537 w 3174823"/>
              <a:gd name="connsiteY1" fmla="*/ 0 h 2074985"/>
              <a:gd name="connsiteX2" fmla="*/ 290946 w 3174823"/>
              <a:gd name="connsiteY2" fmla="*/ 28775 h 2074985"/>
              <a:gd name="connsiteX3" fmla="*/ 332509 w 3174823"/>
              <a:gd name="connsiteY3" fmla="*/ 28775 h 2074985"/>
              <a:gd name="connsiteX4" fmla="*/ 332509 w 3174823"/>
              <a:gd name="connsiteY4" fmla="*/ 51156 h 2074985"/>
              <a:gd name="connsiteX5" fmla="*/ 354890 w 3174823"/>
              <a:gd name="connsiteY5" fmla="*/ 51156 h 2074985"/>
              <a:gd name="connsiteX6" fmla="*/ 354890 w 3174823"/>
              <a:gd name="connsiteY6" fmla="*/ 89522 h 2074985"/>
              <a:gd name="connsiteX7" fmla="*/ 415637 w 3174823"/>
              <a:gd name="connsiteY7" fmla="*/ 89522 h 2074985"/>
              <a:gd name="connsiteX8" fmla="*/ 434820 w 3174823"/>
              <a:gd name="connsiteY8" fmla="*/ 268565 h 2074985"/>
              <a:gd name="connsiteX9" fmla="*/ 450806 w 3174823"/>
              <a:gd name="connsiteY9" fmla="*/ 268565 h 2074985"/>
              <a:gd name="connsiteX10" fmla="*/ 450806 w 3174823"/>
              <a:gd name="connsiteY10" fmla="*/ 645835 h 2074985"/>
              <a:gd name="connsiteX11" fmla="*/ 489172 w 3174823"/>
              <a:gd name="connsiteY11" fmla="*/ 645835 h 2074985"/>
              <a:gd name="connsiteX12" fmla="*/ 489172 w 3174823"/>
              <a:gd name="connsiteY12" fmla="*/ 1007119 h 2074985"/>
              <a:gd name="connsiteX13" fmla="*/ 517947 w 3174823"/>
              <a:gd name="connsiteY13" fmla="*/ 1007119 h 2074985"/>
              <a:gd name="connsiteX14" fmla="*/ 517947 w 3174823"/>
              <a:gd name="connsiteY14" fmla="*/ 1173374 h 2074985"/>
              <a:gd name="connsiteX15" fmla="*/ 549919 w 3174823"/>
              <a:gd name="connsiteY15" fmla="*/ 1173374 h 2074985"/>
              <a:gd name="connsiteX16" fmla="*/ 549919 w 3174823"/>
              <a:gd name="connsiteY16" fmla="*/ 1189360 h 2074985"/>
              <a:gd name="connsiteX17" fmla="*/ 581891 w 3174823"/>
              <a:gd name="connsiteY17" fmla="*/ 1189360 h 2074985"/>
              <a:gd name="connsiteX18" fmla="*/ 581891 w 3174823"/>
              <a:gd name="connsiteY18" fmla="*/ 1205346 h 2074985"/>
              <a:gd name="connsiteX19" fmla="*/ 594680 w 3174823"/>
              <a:gd name="connsiteY19" fmla="*/ 1205346 h 2074985"/>
              <a:gd name="connsiteX20" fmla="*/ 594680 w 3174823"/>
              <a:gd name="connsiteY20" fmla="*/ 1227726 h 2074985"/>
              <a:gd name="connsiteX21" fmla="*/ 617060 w 3174823"/>
              <a:gd name="connsiteY21" fmla="*/ 1227726 h 2074985"/>
              <a:gd name="connsiteX22" fmla="*/ 617060 w 3174823"/>
              <a:gd name="connsiteY22" fmla="*/ 1253304 h 2074985"/>
              <a:gd name="connsiteX23" fmla="*/ 674610 w 3174823"/>
              <a:gd name="connsiteY23" fmla="*/ 1253304 h 2074985"/>
              <a:gd name="connsiteX24" fmla="*/ 674610 w 3174823"/>
              <a:gd name="connsiteY24" fmla="*/ 1298065 h 2074985"/>
              <a:gd name="connsiteX25" fmla="*/ 722568 w 3174823"/>
              <a:gd name="connsiteY25" fmla="*/ 1298065 h 2074985"/>
              <a:gd name="connsiteX26" fmla="*/ 722568 w 3174823"/>
              <a:gd name="connsiteY26" fmla="*/ 1323642 h 2074985"/>
              <a:gd name="connsiteX27" fmla="*/ 783315 w 3174823"/>
              <a:gd name="connsiteY27" fmla="*/ 1323642 h 2074985"/>
              <a:gd name="connsiteX28" fmla="*/ 780118 w 3174823"/>
              <a:gd name="connsiteY28" fmla="*/ 1342826 h 2074985"/>
              <a:gd name="connsiteX29" fmla="*/ 808893 w 3174823"/>
              <a:gd name="connsiteY29" fmla="*/ 1342826 h 2074985"/>
              <a:gd name="connsiteX30" fmla="*/ 808893 w 3174823"/>
              <a:gd name="connsiteY30" fmla="*/ 1362009 h 2074985"/>
              <a:gd name="connsiteX31" fmla="*/ 824879 w 3174823"/>
              <a:gd name="connsiteY31" fmla="*/ 1362009 h 2074985"/>
              <a:gd name="connsiteX32" fmla="*/ 824879 w 3174823"/>
              <a:gd name="connsiteY32" fmla="*/ 1381192 h 2074985"/>
              <a:gd name="connsiteX33" fmla="*/ 834470 w 3174823"/>
              <a:gd name="connsiteY33" fmla="*/ 1381192 h 2074985"/>
              <a:gd name="connsiteX34" fmla="*/ 834470 w 3174823"/>
              <a:gd name="connsiteY34" fmla="*/ 1454728 h 2074985"/>
              <a:gd name="connsiteX35" fmla="*/ 876034 w 3174823"/>
              <a:gd name="connsiteY35" fmla="*/ 1451530 h 2074985"/>
              <a:gd name="connsiteX36" fmla="*/ 914400 w 3174823"/>
              <a:gd name="connsiteY36" fmla="*/ 1451530 h 2074985"/>
              <a:gd name="connsiteX37" fmla="*/ 914400 w 3174823"/>
              <a:gd name="connsiteY37" fmla="*/ 1483502 h 2074985"/>
              <a:gd name="connsiteX38" fmla="*/ 968753 w 3174823"/>
              <a:gd name="connsiteY38" fmla="*/ 1483502 h 2074985"/>
              <a:gd name="connsiteX39" fmla="*/ 968753 w 3174823"/>
              <a:gd name="connsiteY39" fmla="*/ 1534658 h 2074985"/>
              <a:gd name="connsiteX40" fmla="*/ 994330 w 3174823"/>
              <a:gd name="connsiteY40" fmla="*/ 1534658 h 2074985"/>
              <a:gd name="connsiteX41" fmla="*/ 1000725 w 3174823"/>
              <a:gd name="connsiteY41" fmla="*/ 1585813 h 2074985"/>
              <a:gd name="connsiteX42" fmla="*/ 1064669 w 3174823"/>
              <a:gd name="connsiteY42" fmla="*/ 1585813 h 2074985"/>
              <a:gd name="connsiteX43" fmla="*/ 1064669 w 3174823"/>
              <a:gd name="connsiteY43" fmla="*/ 1720095 h 2074985"/>
              <a:gd name="connsiteX44" fmla="*/ 1074260 w 3174823"/>
              <a:gd name="connsiteY44" fmla="*/ 1720095 h 2074985"/>
              <a:gd name="connsiteX45" fmla="*/ 1074260 w 3174823"/>
              <a:gd name="connsiteY45" fmla="*/ 1755265 h 2074985"/>
              <a:gd name="connsiteX46" fmla="*/ 1106232 w 3174823"/>
              <a:gd name="connsiteY46" fmla="*/ 1755265 h 2074985"/>
              <a:gd name="connsiteX47" fmla="*/ 1106232 w 3174823"/>
              <a:gd name="connsiteY47" fmla="*/ 1777645 h 2074985"/>
              <a:gd name="connsiteX48" fmla="*/ 1131810 w 3174823"/>
              <a:gd name="connsiteY48" fmla="*/ 1777645 h 2074985"/>
              <a:gd name="connsiteX49" fmla="*/ 1131810 w 3174823"/>
              <a:gd name="connsiteY49" fmla="*/ 1835195 h 2074985"/>
              <a:gd name="connsiteX50" fmla="*/ 1550644 w 3174823"/>
              <a:gd name="connsiteY50" fmla="*/ 1841589 h 2074985"/>
              <a:gd name="connsiteX51" fmla="*/ 1550644 w 3174823"/>
              <a:gd name="connsiteY51" fmla="*/ 1870364 h 2074985"/>
              <a:gd name="connsiteX52" fmla="*/ 1979069 w 3174823"/>
              <a:gd name="connsiteY52" fmla="*/ 1860772 h 2074985"/>
              <a:gd name="connsiteX53" fmla="*/ 1979069 w 3174823"/>
              <a:gd name="connsiteY53" fmla="*/ 1892744 h 2074985"/>
              <a:gd name="connsiteX54" fmla="*/ 2043013 w 3174823"/>
              <a:gd name="connsiteY54" fmla="*/ 1892744 h 2074985"/>
              <a:gd name="connsiteX55" fmla="*/ 2052604 w 3174823"/>
              <a:gd name="connsiteY55" fmla="*/ 1927914 h 2074985"/>
              <a:gd name="connsiteX56" fmla="*/ 2126140 w 3174823"/>
              <a:gd name="connsiteY56" fmla="*/ 1934308 h 2074985"/>
              <a:gd name="connsiteX57" fmla="*/ 2126140 w 3174823"/>
              <a:gd name="connsiteY57" fmla="*/ 1979069 h 2074985"/>
              <a:gd name="connsiteX58" fmla="*/ 2193281 w 3174823"/>
              <a:gd name="connsiteY58" fmla="*/ 1979069 h 2074985"/>
              <a:gd name="connsiteX59" fmla="*/ 2193281 w 3174823"/>
              <a:gd name="connsiteY59" fmla="*/ 2074985 h 2074985"/>
              <a:gd name="connsiteX60" fmla="*/ 3174823 w 3174823"/>
              <a:gd name="connsiteY60" fmla="*/ 2074985 h 2074985"/>
              <a:gd name="connsiteX61" fmla="*/ 3158837 w 3174823"/>
              <a:gd name="connsiteY61" fmla="*/ 2074985 h 2074985"/>
              <a:gd name="connsiteX62" fmla="*/ 3174823 w 3174823"/>
              <a:gd name="connsiteY62" fmla="*/ 2074985 h 207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174823" h="2074985">
                <a:moveTo>
                  <a:pt x="0" y="0"/>
                </a:moveTo>
                <a:lnTo>
                  <a:pt x="300537" y="0"/>
                </a:lnTo>
                <a:lnTo>
                  <a:pt x="290946" y="28775"/>
                </a:lnTo>
                <a:lnTo>
                  <a:pt x="332509" y="28775"/>
                </a:lnTo>
                <a:lnTo>
                  <a:pt x="332509" y="51156"/>
                </a:lnTo>
                <a:lnTo>
                  <a:pt x="354890" y="51156"/>
                </a:lnTo>
                <a:lnTo>
                  <a:pt x="354890" y="89522"/>
                </a:lnTo>
                <a:lnTo>
                  <a:pt x="415637" y="89522"/>
                </a:lnTo>
                <a:lnTo>
                  <a:pt x="434820" y="268565"/>
                </a:lnTo>
                <a:lnTo>
                  <a:pt x="450806" y="268565"/>
                </a:lnTo>
                <a:lnTo>
                  <a:pt x="450806" y="645835"/>
                </a:lnTo>
                <a:lnTo>
                  <a:pt x="489172" y="645835"/>
                </a:lnTo>
                <a:lnTo>
                  <a:pt x="489172" y="1007119"/>
                </a:lnTo>
                <a:lnTo>
                  <a:pt x="517947" y="1007119"/>
                </a:lnTo>
                <a:lnTo>
                  <a:pt x="517947" y="1173374"/>
                </a:lnTo>
                <a:lnTo>
                  <a:pt x="549919" y="1173374"/>
                </a:lnTo>
                <a:lnTo>
                  <a:pt x="549919" y="1189360"/>
                </a:lnTo>
                <a:lnTo>
                  <a:pt x="581891" y="1189360"/>
                </a:lnTo>
                <a:lnTo>
                  <a:pt x="581891" y="1205346"/>
                </a:lnTo>
                <a:lnTo>
                  <a:pt x="594680" y="1205346"/>
                </a:lnTo>
                <a:lnTo>
                  <a:pt x="594680" y="1227726"/>
                </a:lnTo>
                <a:lnTo>
                  <a:pt x="617060" y="1227726"/>
                </a:lnTo>
                <a:lnTo>
                  <a:pt x="617060" y="1253304"/>
                </a:lnTo>
                <a:lnTo>
                  <a:pt x="674610" y="1253304"/>
                </a:lnTo>
                <a:lnTo>
                  <a:pt x="674610" y="1298065"/>
                </a:lnTo>
                <a:lnTo>
                  <a:pt x="722568" y="1298065"/>
                </a:lnTo>
                <a:lnTo>
                  <a:pt x="722568" y="1323642"/>
                </a:lnTo>
                <a:lnTo>
                  <a:pt x="783315" y="1323642"/>
                </a:lnTo>
                <a:lnTo>
                  <a:pt x="780118" y="1342826"/>
                </a:lnTo>
                <a:lnTo>
                  <a:pt x="808893" y="1342826"/>
                </a:lnTo>
                <a:lnTo>
                  <a:pt x="808893" y="1362009"/>
                </a:lnTo>
                <a:lnTo>
                  <a:pt x="824879" y="1362009"/>
                </a:lnTo>
                <a:lnTo>
                  <a:pt x="824879" y="1381192"/>
                </a:lnTo>
                <a:lnTo>
                  <a:pt x="834470" y="1381192"/>
                </a:lnTo>
                <a:lnTo>
                  <a:pt x="834470" y="1454728"/>
                </a:lnTo>
                <a:lnTo>
                  <a:pt x="876034" y="1451530"/>
                </a:lnTo>
                <a:lnTo>
                  <a:pt x="914400" y="1451530"/>
                </a:lnTo>
                <a:lnTo>
                  <a:pt x="914400" y="1483502"/>
                </a:lnTo>
                <a:lnTo>
                  <a:pt x="968753" y="1483502"/>
                </a:lnTo>
                <a:lnTo>
                  <a:pt x="968753" y="1534658"/>
                </a:lnTo>
                <a:lnTo>
                  <a:pt x="994330" y="1534658"/>
                </a:lnTo>
                <a:lnTo>
                  <a:pt x="1000725" y="1585813"/>
                </a:lnTo>
                <a:lnTo>
                  <a:pt x="1064669" y="1585813"/>
                </a:lnTo>
                <a:lnTo>
                  <a:pt x="1064669" y="1720095"/>
                </a:lnTo>
                <a:lnTo>
                  <a:pt x="1074260" y="1720095"/>
                </a:lnTo>
                <a:lnTo>
                  <a:pt x="1074260" y="1755265"/>
                </a:lnTo>
                <a:lnTo>
                  <a:pt x="1106232" y="1755265"/>
                </a:lnTo>
                <a:lnTo>
                  <a:pt x="1106232" y="1777645"/>
                </a:lnTo>
                <a:lnTo>
                  <a:pt x="1131810" y="1777645"/>
                </a:lnTo>
                <a:lnTo>
                  <a:pt x="1131810" y="1835195"/>
                </a:lnTo>
                <a:lnTo>
                  <a:pt x="1550644" y="1841589"/>
                </a:lnTo>
                <a:lnTo>
                  <a:pt x="1550644" y="1870364"/>
                </a:lnTo>
                <a:lnTo>
                  <a:pt x="1979069" y="1860772"/>
                </a:lnTo>
                <a:lnTo>
                  <a:pt x="1979069" y="1892744"/>
                </a:lnTo>
                <a:lnTo>
                  <a:pt x="2043013" y="1892744"/>
                </a:lnTo>
                <a:lnTo>
                  <a:pt x="2052604" y="1927914"/>
                </a:lnTo>
                <a:lnTo>
                  <a:pt x="2126140" y="1934308"/>
                </a:lnTo>
                <a:lnTo>
                  <a:pt x="2126140" y="1979069"/>
                </a:lnTo>
                <a:lnTo>
                  <a:pt x="2193281" y="1979069"/>
                </a:lnTo>
                <a:lnTo>
                  <a:pt x="2193281" y="2074985"/>
                </a:lnTo>
                <a:lnTo>
                  <a:pt x="3174823" y="2074985"/>
                </a:lnTo>
                <a:lnTo>
                  <a:pt x="3158837" y="2074985"/>
                </a:lnTo>
                <a:lnTo>
                  <a:pt x="3174823" y="207498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
        <p:nvSpPr>
          <p:cNvPr id="5" name="Freeform: Shape 640">
            <a:extLst>
              <a:ext uri="{FF2B5EF4-FFF2-40B4-BE49-F238E27FC236}">
                <a16:creationId xmlns:a16="http://schemas.microsoft.com/office/drawing/2014/main" id="{E88AF318-27CF-9361-E5C7-A775162C0976}"/>
              </a:ext>
            </a:extLst>
          </p:cNvPr>
          <p:cNvSpPr/>
          <p:nvPr/>
        </p:nvSpPr>
        <p:spPr bwMode="auto">
          <a:xfrm>
            <a:off x="4596126" y="2959668"/>
            <a:ext cx="0" cy="1973359"/>
          </a:xfrm>
          <a:custGeom>
            <a:avLst/>
            <a:gdLst>
              <a:gd name="connsiteX0" fmla="*/ 0 w 0"/>
              <a:gd name="connsiteY0" fmla="*/ 0 h 1354805"/>
              <a:gd name="connsiteX1" fmla="*/ 0 w 0"/>
              <a:gd name="connsiteY1" fmla="*/ 1354805 h 1354805"/>
            </a:gdLst>
            <a:ahLst/>
            <a:cxnLst>
              <a:cxn ang="0">
                <a:pos x="connsiteX0" y="connsiteY0"/>
              </a:cxn>
              <a:cxn ang="0">
                <a:pos x="connsiteX1" y="connsiteY1"/>
              </a:cxn>
            </a:cxnLst>
            <a:rect l="l" t="t" r="r" b="b"/>
            <a:pathLst>
              <a:path h="1354805">
                <a:moveTo>
                  <a:pt x="0" y="0"/>
                </a:moveTo>
                <a:lnTo>
                  <a:pt x="0" y="1354805"/>
                </a:lnTo>
              </a:path>
            </a:pathLst>
          </a:custGeom>
          <a:noFill/>
          <a:ln w="12700">
            <a:solidFill>
              <a:srgbClr val="000000"/>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cxnSp>
        <p:nvCxnSpPr>
          <p:cNvPr id="7" name="Straight Connector 6">
            <a:extLst>
              <a:ext uri="{FF2B5EF4-FFF2-40B4-BE49-F238E27FC236}">
                <a16:creationId xmlns:a16="http://schemas.microsoft.com/office/drawing/2014/main" id="{970B92F8-9D73-AB13-3913-1944B22A5442}"/>
              </a:ext>
            </a:extLst>
          </p:cNvPr>
          <p:cNvCxnSpPr/>
          <p:nvPr/>
        </p:nvCxnSpPr>
        <p:spPr bwMode="auto">
          <a:xfrm>
            <a:off x="4532143" y="2975878"/>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7307B393-237C-DE16-115C-D217BEC63BDC}"/>
              </a:ext>
            </a:extLst>
          </p:cNvPr>
          <p:cNvCxnSpPr/>
          <p:nvPr/>
        </p:nvCxnSpPr>
        <p:spPr bwMode="auto">
          <a:xfrm>
            <a:off x="4532143" y="3352317"/>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E9BD8C0-454F-8397-E908-4EA61C252869}"/>
              </a:ext>
            </a:extLst>
          </p:cNvPr>
          <p:cNvCxnSpPr/>
          <p:nvPr/>
        </p:nvCxnSpPr>
        <p:spPr bwMode="auto">
          <a:xfrm>
            <a:off x="4532143" y="3744481"/>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8BADC7D-4E8E-51A7-A6CB-F20EBA688FE7}"/>
              </a:ext>
            </a:extLst>
          </p:cNvPr>
          <p:cNvCxnSpPr/>
          <p:nvPr/>
        </p:nvCxnSpPr>
        <p:spPr bwMode="auto">
          <a:xfrm>
            <a:off x="4532143" y="4141274"/>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5B0B8D5-7A31-870E-6709-50C7173A4F98}"/>
              </a:ext>
            </a:extLst>
          </p:cNvPr>
          <p:cNvCxnSpPr/>
          <p:nvPr/>
        </p:nvCxnSpPr>
        <p:spPr bwMode="auto">
          <a:xfrm>
            <a:off x="4532143" y="4529740"/>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6E9275C2-2CF4-D532-8FE6-D932DF8FBF16}"/>
              </a:ext>
            </a:extLst>
          </p:cNvPr>
          <p:cNvCxnSpPr/>
          <p:nvPr/>
        </p:nvCxnSpPr>
        <p:spPr bwMode="auto">
          <a:xfrm>
            <a:off x="4532143" y="4925604"/>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1C55E54-3F25-17C8-547E-1762AD29CFAF}"/>
              </a:ext>
            </a:extLst>
          </p:cNvPr>
          <p:cNvCxnSpPr>
            <a:cxnSpLocks/>
          </p:cNvCxnSpPr>
          <p:nvPr/>
        </p:nvCxnSpPr>
        <p:spPr bwMode="auto">
          <a:xfrm>
            <a:off x="4589391" y="4925604"/>
            <a:ext cx="3155436" cy="0"/>
          </a:xfrm>
          <a:prstGeom prst="line">
            <a:avLst/>
          </a:prstGeom>
          <a:noFill/>
          <a:ln w="12700" cap="flat" cmpd="sng" algn="ctr">
            <a:solidFill>
              <a:srgbClr val="000000"/>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3A3CFC5-973D-4C00-2CFA-C6EF1F58E70B}"/>
              </a:ext>
            </a:extLst>
          </p:cNvPr>
          <p:cNvCxnSpPr>
            <a:cxnSpLocks/>
          </p:cNvCxnSpPr>
          <p:nvPr/>
        </p:nvCxnSpPr>
        <p:spPr bwMode="auto">
          <a:xfrm rot="5400000">
            <a:off x="4563430" y="4958303"/>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D34B9E1-12DB-BFAE-3B89-B3EC1A3D6976}"/>
              </a:ext>
            </a:extLst>
          </p:cNvPr>
          <p:cNvCxnSpPr>
            <a:cxnSpLocks/>
          </p:cNvCxnSpPr>
          <p:nvPr/>
        </p:nvCxnSpPr>
        <p:spPr bwMode="auto">
          <a:xfrm rot="5400000">
            <a:off x="4887990" y="4958303"/>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3C83C77-13C9-5480-6B25-D86593A28E35}"/>
              </a:ext>
            </a:extLst>
          </p:cNvPr>
          <p:cNvCxnSpPr>
            <a:cxnSpLocks/>
          </p:cNvCxnSpPr>
          <p:nvPr/>
        </p:nvCxnSpPr>
        <p:spPr bwMode="auto">
          <a:xfrm rot="5400000">
            <a:off x="5226318" y="4958303"/>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59B5626-4657-E8F8-7A83-AF861333443B}"/>
              </a:ext>
            </a:extLst>
          </p:cNvPr>
          <p:cNvCxnSpPr>
            <a:cxnSpLocks/>
          </p:cNvCxnSpPr>
          <p:nvPr/>
        </p:nvCxnSpPr>
        <p:spPr bwMode="auto">
          <a:xfrm rot="5400000">
            <a:off x="5553077" y="4958303"/>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71DA666-32C3-32C3-ACA6-8D44A1B9DAF3}"/>
              </a:ext>
            </a:extLst>
          </p:cNvPr>
          <p:cNvCxnSpPr>
            <a:cxnSpLocks/>
          </p:cNvCxnSpPr>
          <p:nvPr/>
        </p:nvCxnSpPr>
        <p:spPr bwMode="auto">
          <a:xfrm rot="5400000">
            <a:off x="5873454" y="4958303"/>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CA982B3-4B19-F342-7D83-1287FD4D69F6}"/>
              </a:ext>
            </a:extLst>
          </p:cNvPr>
          <p:cNvCxnSpPr>
            <a:cxnSpLocks/>
          </p:cNvCxnSpPr>
          <p:nvPr/>
        </p:nvCxnSpPr>
        <p:spPr bwMode="auto">
          <a:xfrm rot="5400000">
            <a:off x="6211443" y="4958303"/>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FDA7A19-AA7A-345D-CF95-4387DFE29D33}"/>
              </a:ext>
            </a:extLst>
          </p:cNvPr>
          <p:cNvCxnSpPr>
            <a:cxnSpLocks/>
          </p:cNvCxnSpPr>
          <p:nvPr/>
        </p:nvCxnSpPr>
        <p:spPr bwMode="auto">
          <a:xfrm rot="5400000">
            <a:off x="6535019" y="4958303"/>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9287011-2F88-3077-62AA-D1F058213E99}"/>
              </a:ext>
            </a:extLst>
          </p:cNvPr>
          <p:cNvCxnSpPr>
            <a:cxnSpLocks/>
          </p:cNvCxnSpPr>
          <p:nvPr/>
        </p:nvCxnSpPr>
        <p:spPr bwMode="auto">
          <a:xfrm rot="5400000">
            <a:off x="6860503" y="4958303"/>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77F73CF-8FDE-FF6C-B176-E759F5ACB7EC}"/>
              </a:ext>
            </a:extLst>
          </p:cNvPr>
          <p:cNvCxnSpPr>
            <a:cxnSpLocks/>
          </p:cNvCxnSpPr>
          <p:nvPr/>
        </p:nvCxnSpPr>
        <p:spPr bwMode="auto">
          <a:xfrm rot="5400000">
            <a:off x="7192769" y="4958303"/>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907EE91-445D-C711-4772-64F3E25480ED}"/>
              </a:ext>
            </a:extLst>
          </p:cNvPr>
          <p:cNvCxnSpPr>
            <a:cxnSpLocks/>
          </p:cNvCxnSpPr>
          <p:nvPr/>
        </p:nvCxnSpPr>
        <p:spPr bwMode="auto">
          <a:xfrm rot="5400000">
            <a:off x="7517917" y="4958303"/>
            <a:ext cx="65395" cy="0"/>
          </a:xfrm>
          <a:prstGeom prst="line">
            <a:avLst/>
          </a:prstGeom>
          <a:noFill/>
          <a:ln w="12700" cap="flat" cmpd="sng" algn="ctr">
            <a:solidFill>
              <a:srgbClr val="000000"/>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A3AA6390-020E-EDE1-6B15-D371C7AF4701}"/>
              </a:ext>
            </a:extLst>
          </p:cNvPr>
          <p:cNvSpPr txBox="1"/>
          <p:nvPr/>
        </p:nvSpPr>
        <p:spPr bwMode="auto">
          <a:xfrm>
            <a:off x="4281640" y="3253263"/>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80</a:t>
            </a:r>
          </a:p>
        </p:txBody>
      </p:sp>
      <p:sp>
        <p:nvSpPr>
          <p:cNvPr id="28" name="TextBox 27">
            <a:extLst>
              <a:ext uri="{FF2B5EF4-FFF2-40B4-BE49-F238E27FC236}">
                <a16:creationId xmlns:a16="http://schemas.microsoft.com/office/drawing/2014/main" id="{AAF084AA-8CFD-91DD-E4B6-C1291F32407D}"/>
              </a:ext>
            </a:extLst>
          </p:cNvPr>
          <p:cNvSpPr txBox="1"/>
          <p:nvPr/>
        </p:nvSpPr>
        <p:spPr bwMode="auto">
          <a:xfrm>
            <a:off x="4281640" y="3649129"/>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60</a:t>
            </a:r>
          </a:p>
        </p:txBody>
      </p:sp>
      <p:sp>
        <p:nvSpPr>
          <p:cNvPr id="29" name="TextBox 28">
            <a:extLst>
              <a:ext uri="{FF2B5EF4-FFF2-40B4-BE49-F238E27FC236}">
                <a16:creationId xmlns:a16="http://schemas.microsoft.com/office/drawing/2014/main" id="{4F254D3B-27AD-03C6-0E7F-8C4779DBC683}"/>
              </a:ext>
            </a:extLst>
          </p:cNvPr>
          <p:cNvSpPr txBox="1"/>
          <p:nvPr/>
        </p:nvSpPr>
        <p:spPr bwMode="auto">
          <a:xfrm>
            <a:off x="4281640" y="4040061"/>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40</a:t>
            </a:r>
          </a:p>
        </p:txBody>
      </p:sp>
      <p:sp>
        <p:nvSpPr>
          <p:cNvPr id="30" name="TextBox 29">
            <a:extLst>
              <a:ext uri="{FF2B5EF4-FFF2-40B4-BE49-F238E27FC236}">
                <a16:creationId xmlns:a16="http://schemas.microsoft.com/office/drawing/2014/main" id="{C54340EE-FC26-EA05-FBA7-0DE47DC8D478}"/>
              </a:ext>
            </a:extLst>
          </p:cNvPr>
          <p:cNvSpPr txBox="1"/>
          <p:nvPr/>
        </p:nvSpPr>
        <p:spPr bwMode="auto">
          <a:xfrm>
            <a:off x="4281640" y="4430993"/>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20</a:t>
            </a:r>
          </a:p>
        </p:txBody>
      </p:sp>
      <p:sp>
        <p:nvSpPr>
          <p:cNvPr id="31" name="TextBox 30">
            <a:extLst>
              <a:ext uri="{FF2B5EF4-FFF2-40B4-BE49-F238E27FC236}">
                <a16:creationId xmlns:a16="http://schemas.microsoft.com/office/drawing/2014/main" id="{2BA08C83-BC6E-7134-9329-26AB7D1C580B}"/>
              </a:ext>
            </a:extLst>
          </p:cNvPr>
          <p:cNvSpPr txBox="1"/>
          <p:nvPr/>
        </p:nvSpPr>
        <p:spPr bwMode="auto">
          <a:xfrm>
            <a:off x="4281640" y="4821925"/>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0</a:t>
            </a:r>
          </a:p>
        </p:txBody>
      </p:sp>
      <p:sp>
        <p:nvSpPr>
          <p:cNvPr id="32" name="TextBox 31">
            <a:extLst>
              <a:ext uri="{FF2B5EF4-FFF2-40B4-BE49-F238E27FC236}">
                <a16:creationId xmlns:a16="http://schemas.microsoft.com/office/drawing/2014/main" id="{B62B8543-D1AA-60BD-401C-EDFE2F822062}"/>
              </a:ext>
            </a:extLst>
          </p:cNvPr>
          <p:cNvSpPr txBox="1"/>
          <p:nvPr/>
        </p:nvSpPr>
        <p:spPr bwMode="auto">
          <a:xfrm>
            <a:off x="4467717"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0</a:t>
            </a:r>
          </a:p>
        </p:txBody>
      </p:sp>
      <p:sp>
        <p:nvSpPr>
          <p:cNvPr id="34" name="TextBox 33">
            <a:extLst>
              <a:ext uri="{FF2B5EF4-FFF2-40B4-BE49-F238E27FC236}">
                <a16:creationId xmlns:a16="http://schemas.microsoft.com/office/drawing/2014/main" id="{89FAE616-C861-8A24-4451-E26890C2F485}"/>
              </a:ext>
            </a:extLst>
          </p:cNvPr>
          <p:cNvSpPr txBox="1"/>
          <p:nvPr/>
        </p:nvSpPr>
        <p:spPr bwMode="auto">
          <a:xfrm>
            <a:off x="4165877" y="2871544"/>
            <a:ext cx="354091"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100</a:t>
            </a:r>
          </a:p>
        </p:txBody>
      </p:sp>
      <p:sp>
        <p:nvSpPr>
          <p:cNvPr id="35" name="TextBox 34">
            <a:extLst>
              <a:ext uri="{FF2B5EF4-FFF2-40B4-BE49-F238E27FC236}">
                <a16:creationId xmlns:a16="http://schemas.microsoft.com/office/drawing/2014/main" id="{C1E17AD2-1416-3A37-D592-5F5BF0BDF8B7}"/>
              </a:ext>
            </a:extLst>
          </p:cNvPr>
          <p:cNvSpPr txBox="1"/>
          <p:nvPr/>
        </p:nvSpPr>
        <p:spPr bwMode="auto">
          <a:xfrm>
            <a:off x="4798822"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4</a:t>
            </a:r>
          </a:p>
        </p:txBody>
      </p:sp>
      <p:sp>
        <p:nvSpPr>
          <p:cNvPr id="36" name="TextBox 35">
            <a:extLst>
              <a:ext uri="{FF2B5EF4-FFF2-40B4-BE49-F238E27FC236}">
                <a16:creationId xmlns:a16="http://schemas.microsoft.com/office/drawing/2014/main" id="{5DD3CFC2-E71F-553C-BEA3-3791E4BA49A3}"/>
              </a:ext>
            </a:extLst>
          </p:cNvPr>
          <p:cNvSpPr txBox="1"/>
          <p:nvPr/>
        </p:nvSpPr>
        <p:spPr bwMode="auto">
          <a:xfrm>
            <a:off x="5129927"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8</a:t>
            </a:r>
          </a:p>
        </p:txBody>
      </p:sp>
      <p:sp>
        <p:nvSpPr>
          <p:cNvPr id="37" name="TextBox 36">
            <a:extLst>
              <a:ext uri="{FF2B5EF4-FFF2-40B4-BE49-F238E27FC236}">
                <a16:creationId xmlns:a16="http://schemas.microsoft.com/office/drawing/2014/main" id="{F45A1E99-03C2-041C-EFCF-9E775D4A74F6}"/>
              </a:ext>
            </a:extLst>
          </p:cNvPr>
          <p:cNvSpPr txBox="1"/>
          <p:nvPr/>
        </p:nvSpPr>
        <p:spPr bwMode="auto">
          <a:xfrm>
            <a:off x="5461032"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12</a:t>
            </a:r>
          </a:p>
        </p:txBody>
      </p:sp>
      <p:sp>
        <p:nvSpPr>
          <p:cNvPr id="38" name="TextBox 37">
            <a:extLst>
              <a:ext uri="{FF2B5EF4-FFF2-40B4-BE49-F238E27FC236}">
                <a16:creationId xmlns:a16="http://schemas.microsoft.com/office/drawing/2014/main" id="{8377E4DE-20B7-3BFA-D566-DF5B73A445CC}"/>
              </a:ext>
            </a:extLst>
          </p:cNvPr>
          <p:cNvSpPr txBox="1"/>
          <p:nvPr/>
        </p:nvSpPr>
        <p:spPr bwMode="auto">
          <a:xfrm>
            <a:off x="5792137"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16</a:t>
            </a:r>
          </a:p>
        </p:txBody>
      </p:sp>
      <p:sp>
        <p:nvSpPr>
          <p:cNvPr id="41" name="TextBox 40">
            <a:extLst>
              <a:ext uri="{FF2B5EF4-FFF2-40B4-BE49-F238E27FC236}">
                <a16:creationId xmlns:a16="http://schemas.microsoft.com/office/drawing/2014/main" id="{F54EA855-1B38-08C1-08D5-AB7087C106C8}"/>
              </a:ext>
            </a:extLst>
          </p:cNvPr>
          <p:cNvSpPr txBox="1"/>
          <p:nvPr/>
        </p:nvSpPr>
        <p:spPr bwMode="auto">
          <a:xfrm>
            <a:off x="6123242"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20</a:t>
            </a:r>
          </a:p>
        </p:txBody>
      </p:sp>
      <p:sp>
        <p:nvSpPr>
          <p:cNvPr id="42" name="TextBox 41">
            <a:extLst>
              <a:ext uri="{FF2B5EF4-FFF2-40B4-BE49-F238E27FC236}">
                <a16:creationId xmlns:a16="http://schemas.microsoft.com/office/drawing/2014/main" id="{88F0602B-7D8D-DD1E-5858-256216962A0F}"/>
              </a:ext>
            </a:extLst>
          </p:cNvPr>
          <p:cNvSpPr txBox="1"/>
          <p:nvPr/>
        </p:nvSpPr>
        <p:spPr bwMode="auto">
          <a:xfrm>
            <a:off x="6454347"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24</a:t>
            </a:r>
          </a:p>
        </p:txBody>
      </p:sp>
      <p:sp>
        <p:nvSpPr>
          <p:cNvPr id="43" name="TextBox 42">
            <a:extLst>
              <a:ext uri="{FF2B5EF4-FFF2-40B4-BE49-F238E27FC236}">
                <a16:creationId xmlns:a16="http://schemas.microsoft.com/office/drawing/2014/main" id="{FAE07079-E30A-F30F-B25D-45E3CE756BE4}"/>
              </a:ext>
            </a:extLst>
          </p:cNvPr>
          <p:cNvSpPr txBox="1"/>
          <p:nvPr/>
        </p:nvSpPr>
        <p:spPr bwMode="auto">
          <a:xfrm>
            <a:off x="6785452"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28</a:t>
            </a:r>
          </a:p>
        </p:txBody>
      </p:sp>
      <p:sp>
        <p:nvSpPr>
          <p:cNvPr id="44" name="TextBox 43">
            <a:extLst>
              <a:ext uri="{FF2B5EF4-FFF2-40B4-BE49-F238E27FC236}">
                <a16:creationId xmlns:a16="http://schemas.microsoft.com/office/drawing/2014/main" id="{5F84DE5E-D841-4CAE-8275-5F936D61616E}"/>
              </a:ext>
            </a:extLst>
          </p:cNvPr>
          <p:cNvSpPr txBox="1"/>
          <p:nvPr/>
        </p:nvSpPr>
        <p:spPr bwMode="auto">
          <a:xfrm>
            <a:off x="7116557"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32</a:t>
            </a:r>
          </a:p>
        </p:txBody>
      </p:sp>
      <p:sp>
        <p:nvSpPr>
          <p:cNvPr id="45" name="TextBox 44">
            <a:extLst>
              <a:ext uri="{FF2B5EF4-FFF2-40B4-BE49-F238E27FC236}">
                <a16:creationId xmlns:a16="http://schemas.microsoft.com/office/drawing/2014/main" id="{D95E8D1F-6C52-CAD0-A88C-8803C47230FD}"/>
              </a:ext>
            </a:extLst>
          </p:cNvPr>
          <p:cNvSpPr txBox="1"/>
          <p:nvPr/>
        </p:nvSpPr>
        <p:spPr bwMode="auto">
          <a:xfrm>
            <a:off x="7447662" y="4994619"/>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36</a:t>
            </a:r>
          </a:p>
        </p:txBody>
      </p:sp>
      <p:cxnSp>
        <p:nvCxnSpPr>
          <p:cNvPr id="896" name="Straight Connector 895">
            <a:extLst>
              <a:ext uri="{FF2B5EF4-FFF2-40B4-BE49-F238E27FC236}">
                <a16:creationId xmlns:a16="http://schemas.microsoft.com/office/drawing/2014/main" id="{400D670E-B039-E99C-FF6F-6BADE4A21D46}"/>
              </a:ext>
            </a:extLst>
          </p:cNvPr>
          <p:cNvCxnSpPr>
            <a:cxnSpLocks/>
          </p:cNvCxnSpPr>
          <p:nvPr/>
        </p:nvCxnSpPr>
        <p:spPr bwMode="auto">
          <a:xfrm rot="5400000">
            <a:off x="3427740" y="4965726"/>
            <a:ext cx="65395" cy="0"/>
          </a:xfrm>
          <a:prstGeom prst="line">
            <a:avLst/>
          </a:prstGeom>
          <a:noFill/>
          <a:ln w="12700" cap="flat" cmpd="sng" algn="ctr">
            <a:solidFill>
              <a:srgbClr val="000000"/>
            </a:solidFill>
            <a:prstDash val="solid"/>
            <a:round/>
            <a:headEnd type="none" w="med" len="med"/>
            <a:tailEnd type="none" w="med" len="med"/>
          </a:ln>
          <a:effectLst/>
        </p:spPr>
      </p:cxnSp>
      <p:sp>
        <p:nvSpPr>
          <p:cNvPr id="897" name="TextBox 896">
            <a:extLst>
              <a:ext uri="{FF2B5EF4-FFF2-40B4-BE49-F238E27FC236}">
                <a16:creationId xmlns:a16="http://schemas.microsoft.com/office/drawing/2014/main" id="{5F70882C-3D78-8407-4A38-6E73CBF4C268}"/>
              </a:ext>
            </a:extLst>
          </p:cNvPr>
          <p:cNvSpPr txBox="1"/>
          <p:nvPr/>
        </p:nvSpPr>
        <p:spPr bwMode="auto">
          <a:xfrm>
            <a:off x="3360153" y="500204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48</a:t>
            </a:r>
          </a:p>
        </p:txBody>
      </p:sp>
      <p:cxnSp>
        <p:nvCxnSpPr>
          <p:cNvPr id="898" name="Straight Connector 897">
            <a:extLst>
              <a:ext uri="{FF2B5EF4-FFF2-40B4-BE49-F238E27FC236}">
                <a16:creationId xmlns:a16="http://schemas.microsoft.com/office/drawing/2014/main" id="{9706A96F-4683-CB30-FE57-1ECF8ADCD8BD}"/>
              </a:ext>
            </a:extLst>
          </p:cNvPr>
          <p:cNvCxnSpPr>
            <a:cxnSpLocks/>
          </p:cNvCxnSpPr>
          <p:nvPr/>
        </p:nvCxnSpPr>
        <p:spPr bwMode="auto">
          <a:xfrm rot="5400000">
            <a:off x="3650863" y="4965206"/>
            <a:ext cx="65395" cy="0"/>
          </a:xfrm>
          <a:prstGeom prst="line">
            <a:avLst/>
          </a:prstGeom>
          <a:noFill/>
          <a:ln w="12700" cap="flat" cmpd="sng" algn="ctr">
            <a:solidFill>
              <a:srgbClr val="000000"/>
            </a:solidFill>
            <a:prstDash val="solid"/>
            <a:round/>
            <a:headEnd type="none" w="med" len="med"/>
            <a:tailEnd type="none" w="med" len="med"/>
          </a:ln>
          <a:effectLst/>
        </p:spPr>
      </p:cxnSp>
      <p:sp>
        <p:nvSpPr>
          <p:cNvPr id="899" name="TextBox 898">
            <a:extLst>
              <a:ext uri="{FF2B5EF4-FFF2-40B4-BE49-F238E27FC236}">
                <a16:creationId xmlns:a16="http://schemas.microsoft.com/office/drawing/2014/main" id="{4FA5298B-0ECF-D868-4970-ADE9A3D2118B}"/>
              </a:ext>
            </a:extLst>
          </p:cNvPr>
          <p:cNvSpPr txBox="1"/>
          <p:nvPr/>
        </p:nvSpPr>
        <p:spPr bwMode="auto">
          <a:xfrm>
            <a:off x="3583276" y="500152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52</a:t>
            </a:r>
          </a:p>
        </p:txBody>
      </p:sp>
      <p:cxnSp>
        <p:nvCxnSpPr>
          <p:cNvPr id="900" name="Straight Connector 899">
            <a:extLst>
              <a:ext uri="{FF2B5EF4-FFF2-40B4-BE49-F238E27FC236}">
                <a16:creationId xmlns:a16="http://schemas.microsoft.com/office/drawing/2014/main" id="{EBE2CB54-21DE-FC20-0659-2A4BE6B98990}"/>
              </a:ext>
            </a:extLst>
          </p:cNvPr>
          <p:cNvCxnSpPr>
            <a:cxnSpLocks/>
          </p:cNvCxnSpPr>
          <p:nvPr/>
        </p:nvCxnSpPr>
        <p:spPr bwMode="auto">
          <a:xfrm rot="5400000">
            <a:off x="3869943" y="4965206"/>
            <a:ext cx="65395" cy="0"/>
          </a:xfrm>
          <a:prstGeom prst="line">
            <a:avLst/>
          </a:prstGeom>
          <a:noFill/>
          <a:ln w="12700" cap="flat" cmpd="sng" algn="ctr">
            <a:solidFill>
              <a:srgbClr val="000000"/>
            </a:solidFill>
            <a:prstDash val="solid"/>
            <a:round/>
            <a:headEnd type="none" w="med" len="med"/>
            <a:tailEnd type="none" w="med" len="med"/>
          </a:ln>
          <a:effectLst/>
        </p:spPr>
      </p:cxnSp>
      <p:sp>
        <p:nvSpPr>
          <p:cNvPr id="901" name="TextBox 900">
            <a:extLst>
              <a:ext uri="{FF2B5EF4-FFF2-40B4-BE49-F238E27FC236}">
                <a16:creationId xmlns:a16="http://schemas.microsoft.com/office/drawing/2014/main" id="{E74AE3FE-3A33-6CA5-762A-B86C3EE78B8C}"/>
              </a:ext>
            </a:extLst>
          </p:cNvPr>
          <p:cNvSpPr txBox="1"/>
          <p:nvPr/>
        </p:nvSpPr>
        <p:spPr bwMode="auto">
          <a:xfrm>
            <a:off x="3802356" y="5001522"/>
            <a:ext cx="2563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56</a:t>
            </a:r>
          </a:p>
        </p:txBody>
      </p:sp>
      <p:pic>
        <p:nvPicPr>
          <p:cNvPr id="903" name="Graphic 902">
            <a:extLst>
              <a:ext uri="{FF2B5EF4-FFF2-40B4-BE49-F238E27FC236}">
                <a16:creationId xmlns:a16="http://schemas.microsoft.com/office/drawing/2014/main" id="{8C787333-8A1F-C5C8-B8E6-12F0CF30D7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03902" y="2927570"/>
            <a:ext cx="3002452" cy="1688879"/>
          </a:xfrm>
          <a:prstGeom prst="rect">
            <a:avLst/>
          </a:prstGeom>
        </p:spPr>
      </p:pic>
      <p:sp>
        <p:nvSpPr>
          <p:cNvPr id="904" name="TextBox 903">
            <a:extLst>
              <a:ext uri="{FF2B5EF4-FFF2-40B4-BE49-F238E27FC236}">
                <a16:creationId xmlns:a16="http://schemas.microsoft.com/office/drawing/2014/main" id="{F2B79859-7F0C-E297-71A9-BCA31F83B2D0}"/>
              </a:ext>
            </a:extLst>
          </p:cNvPr>
          <p:cNvSpPr txBox="1"/>
          <p:nvPr/>
        </p:nvSpPr>
        <p:spPr>
          <a:xfrm>
            <a:off x="7180461" y="44505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05" name="TextBox 904">
            <a:extLst>
              <a:ext uri="{FF2B5EF4-FFF2-40B4-BE49-F238E27FC236}">
                <a16:creationId xmlns:a16="http://schemas.microsoft.com/office/drawing/2014/main" id="{2404EB29-0CA6-125B-D9E6-BAE8BF9C2552}"/>
              </a:ext>
            </a:extLst>
          </p:cNvPr>
          <p:cNvSpPr txBox="1"/>
          <p:nvPr/>
        </p:nvSpPr>
        <p:spPr>
          <a:xfrm>
            <a:off x="7571688" y="44632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06" name="TextBox 905">
            <a:extLst>
              <a:ext uri="{FF2B5EF4-FFF2-40B4-BE49-F238E27FC236}">
                <a16:creationId xmlns:a16="http://schemas.microsoft.com/office/drawing/2014/main" id="{55737799-7727-A77A-B404-BD9977B36158}"/>
              </a:ext>
            </a:extLst>
          </p:cNvPr>
          <p:cNvSpPr txBox="1"/>
          <p:nvPr/>
        </p:nvSpPr>
        <p:spPr>
          <a:xfrm>
            <a:off x="7424549" y="44632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07" name="TextBox 906">
            <a:extLst>
              <a:ext uri="{FF2B5EF4-FFF2-40B4-BE49-F238E27FC236}">
                <a16:creationId xmlns:a16="http://schemas.microsoft.com/office/drawing/2014/main" id="{4D71EDE0-9BF2-F8C1-88B1-03C15FE395F6}"/>
              </a:ext>
            </a:extLst>
          </p:cNvPr>
          <p:cNvSpPr txBox="1"/>
          <p:nvPr/>
        </p:nvSpPr>
        <p:spPr>
          <a:xfrm>
            <a:off x="7396732" y="44632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08" name="TextBox 907">
            <a:extLst>
              <a:ext uri="{FF2B5EF4-FFF2-40B4-BE49-F238E27FC236}">
                <a16:creationId xmlns:a16="http://schemas.microsoft.com/office/drawing/2014/main" id="{F4666533-887C-8CA5-1ED1-C435030E683C}"/>
              </a:ext>
            </a:extLst>
          </p:cNvPr>
          <p:cNvSpPr txBox="1"/>
          <p:nvPr/>
        </p:nvSpPr>
        <p:spPr>
          <a:xfrm>
            <a:off x="7369789" y="44632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09" name="TextBox 908">
            <a:extLst>
              <a:ext uri="{FF2B5EF4-FFF2-40B4-BE49-F238E27FC236}">
                <a16:creationId xmlns:a16="http://schemas.microsoft.com/office/drawing/2014/main" id="{418977A1-4F7A-95BB-FB06-9A85E7B9CE82}"/>
              </a:ext>
            </a:extLst>
          </p:cNvPr>
          <p:cNvSpPr txBox="1"/>
          <p:nvPr/>
        </p:nvSpPr>
        <p:spPr>
          <a:xfrm>
            <a:off x="7356884" y="44632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10" name="TextBox 909">
            <a:extLst>
              <a:ext uri="{FF2B5EF4-FFF2-40B4-BE49-F238E27FC236}">
                <a16:creationId xmlns:a16="http://schemas.microsoft.com/office/drawing/2014/main" id="{68FC1601-B268-7157-A689-DAA65D3F152C}"/>
              </a:ext>
            </a:extLst>
          </p:cNvPr>
          <p:cNvSpPr txBox="1"/>
          <p:nvPr/>
        </p:nvSpPr>
        <p:spPr>
          <a:xfrm>
            <a:off x="7284938" y="44632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11" name="TextBox 910">
            <a:extLst>
              <a:ext uri="{FF2B5EF4-FFF2-40B4-BE49-F238E27FC236}">
                <a16:creationId xmlns:a16="http://schemas.microsoft.com/office/drawing/2014/main" id="{8D599102-03D6-D995-E139-A819DD949C47}"/>
              </a:ext>
            </a:extLst>
          </p:cNvPr>
          <p:cNvSpPr txBox="1"/>
          <p:nvPr/>
        </p:nvSpPr>
        <p:spPr>
          <a:xfrm>
            <a:off x="7294758" y="44632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12" name="TextBox 911">
            <a:extLst>
              <a:ext uri="{FF2B5EF4-FFF2-40B4-BE49-F238E27FC236}">
                <a16:creationId xmlns:a16="http://schemas.microsoft.com/office/drawing/2014/main" id="{9542BAE6-59B4-8B63-B62C-8EE206B61466}"/>
              </a:ext>
            </a:extLst>
          </p:cNvPr>
          <p:cNvSpPr txBox="1"/>
          <p:nvPr/>
        </p:nvSpPr>
        <p:spPr>
          <a:xfrm>
            <a:off x="7310120" y="44632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13" name="TextBox 912">
            <a:extLst>
              <a:ext uri="{FF2B5EF4-FFF2-40B4-BE49-F238E27FC236}">
                <a16:creationId xmlns:a16="http://schemas.microsoft.com/office/drawing/2014/main" id="{AB54053A-0B22-C8E7-6E5D-4B1BE724A148}"/>
              </a:ext>
            </a:extLst>
          </p:cNvPr>
          <p:cNvSpPr txBox="1"/>
          <p:nvPr/>
        </p:nvSpPr>
        <p:spPr>
          <a:xfrm>
            <a:off x="7335651" y="4463291"/>
            <a:ext cx="45719" cy="125359"/>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lumMod val="20000"/>
                    <a:lumOff val="80000"/>
                  </a:schemeClr>
                </a:solidFill>
                <a:effectLst/>
                <a:uLnTx/>
                <a:uFillTx/>
                <a:latin typeface="Poppins" pitchFamily="2" charset="77"/>
                <a:cs typeface="Poppins" pitchFamily="2" charset="77"/>
              </a:rPr>
              <a:t>+</a:t>
            </a:r>
          </a:p>
        </p:txBody>
      </p:sp>
      <p:sp>
        <p:nvSpPr>
          <p:cNvPr id="915" name="TextBox 914">
            <a:extLst>
              <a:ext uri="{FF2B5EF4-FFF2-40B4-BE49-F238E27FC236}">
                <a16:creationId xmlns:a16="http://schemas.microsoft.com/office/drawing/2014/main" id="{5762B26E-18EA-8737-288F-D96764E8E93B}"/>
              </a:ext>
            </a:extLst>
          </p:cNvPr>
          <p:cNvSpPr txBox="1"/>
          <p:nvPr/>
        </p:nvSpPr>
        <p:spPr>
          <a:xfrm>
            <a:off x="5919072" y="384969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16" name="TextBox 915">
            <a:extLst>
              <a:ext uri="{FF2B5EF4-FFF2-40B4-BE49-F238E27FC236}">
                <a16:creationId xmlns:a16="http://schemas.microsoft.com/office/drawing/2014/main" id="{DBDA6027-AEB7-307A-77A5-5E3794A7D47C}"/>
              </a:ext>
            </a:extLst>
          </p:cNvPr>
          <p:cNvSpPr txBox="1"/>
          <p:nvPr/>
        </p:nvSpPr>
        <p:spPr>
          <a:xfrm>
            <a:off x="6430090" y="387324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17" name="TextBox 916">
            <a:extLst>
              <a:ext uri="{FF2B5EF4-FFF2-40B4-BE49-F238E27FC236}">
                <a16:creationId xmlns:a16="http://schemas.microsoft.com/office/drawing/2014/main" id="{19B6DB60-D9A4-C4BA-EEA0-F35E363F04FF}"/>
              </a:ext>
            </a:extLst>
          </p:cNvPr>
          <p:cNvSpPr txBox="1"/>
          <p:nvPr/>
        </p:nvSpPr>
        <p:spPr>
          <a:xfrm>
            <a:off x="6551967" y="3876423"/>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18" name="TextBox 917">
            <a:extLst>
              <a:ext uri="{FF2B5EF4-FFF2-40B4-BE49-F238E27FC236}">
                <a16:creationId xmlns:a16="http://schemas.microsoft.com/office/drawing/2014/main" id="{C97A164A-FF8C-160D-207B-8E996B77A94F}"/>
              </a:ext>
            </a:extLst>
          </p:cNvPr>
          <p:cNvSpPr txBox="1"/>
          <p:nvPr/>
        </p:nvSpPr>
        <p:spPr>
          <a:xfrm>
            <a:off x="5323128" y="362996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19" name="TextBox 918">
            <a:extLst>
              <a:ext uri="{FF2B5EF4-FFF2-40B4-BE49-F238E27FC236}">
                <a16:creationId xmlns:a16="http://schemas.microsoft.com/office/drawing/2014/main" id="{869B9FF2-FDF7-7C52-CE06-24F47844CB9B}"/>
              </a:ext>
            </a:extLst>
          </p:cNvPr>
          <p:cNvSpPr txBox="1"/>
          <p:nvPr/>
        </p:nvSpPr>
        <p:spPr>
          <a:xfrm>
            <a:off x="7209670" y="394404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0" name="TextBox 919">
            <a:extLst>
              <a:ext uri="{FF2B5EF4-FFF2-40B4-BE49-F238E27FC236}">
                <a16:creationId xmlns:a16="http://schemas.microsoft.com/office/drawing/2014/main" id="{4C5EB799-C5C7-4308-809F-E6CF26DF8E4C}"/>
              </a:ext>
            </a:extLst>
          </p:cNvPr>
          <p:cNvSpPr txBox="1"/>
          <p:nvPr/>
        </p:nvSpPr>
        <p:spPr>
          <a:xfrm>
            <a:off x="7257101" y="394203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1" name="TextBox 920">
            <a:extLst>
              <a:ext uri="{FF2B5EF4-FFF2-40B4-BE49-F238E27FC236}">
                <a16:creationId xmlns:a16="http://schemas.microsoft.com/office/drawing/2014/main" id="{FCBFCA71-A062-8671-301A-A38CF9ACCA0C}"/>
              </a:ext>
            </a:extLst>
          </p:cNvPr>
          <p:cNvSpPr txBox="1"/>
          <p:nvPr/>
        </p:nvSpPr>
        <p:spPr>
          <a:xfrm>
            <a:off x="7268257" y="394203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2" name="TextBox 921">
            <a:extLst>
              <a:ext uri="{FF2B5EF4-FFF2-40B4-BE49-F238E27FC236}">
                <a16:creationId xmlns:a16="http://schemas.microsoft.com/office/drawing/2014/main" id="{FA0673D1-DD7A-E3F2-057D-8B0638519649}"/>
              </a:ext>
            </a:extLst>
          </p:cNvPr>
          <p:cNvSpPr txBox="1"/>
          <p:nvPr/>
        </p:nvSpPr>
        <p:spPr>
          <a:xfrm>
            <a:off x="7284938" y="394203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3" name="TextBox 922">
            <a:extLst>
              <a:ext uri="{FF2B5EF4-FFF2-40B4-BE49-F238E27FC236}">
                <a16:creationId xmlns:a16="http://schemas.microsoft.com/office/drawing/2014/main" id="{A1BD466C-F1FA-477D-D809-B748BEDB55A5}"/>
              </a:ext>
            </a:extLst>
          </p:cNvPr>
          <p:cNvSpPr txBox="1"/>
          <p:nvPr/>
        </p:nvSpPr>
        <p:spPr>
          <a:xfrm>
            <a:off x="7298416" y="394203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4" name="TextBox 923">
            <a:extLst>
              <a:ext uri="{FF2B5EF4-FFF2-40B4-BE49-F238E27FC236}">
                <a16:creationId xmlns:a16="http://schemas.microsoft.com/office/drawing/2014/main" id="{B6F50458-0CFD-C856-85A6-883CA84652A8}"/>
              </a:ext>
            </a:extLst>
          </p:cNvPr>
          <p:cNvSpPr txBox="1"/>
          <p:nvPr/>
        </p:nvSpPr>
        <p:spPr>
          <a:xfrm>
            <a:off x="7310120" y="394203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5" name="TextBox 924">
            <a:extLst>
              <a:ext uri="{FF2B5EF4-FFF2-40B4-BE49-F238E27FC236}">
                <a16:creationId xmlns:a16="http://schemas.microsoft.com/office/drawing/2014/main" id="{077BAE9A-756C-279E-C0E3-B9D3BE789820}"/>
              </a:ext>
            </a:extLst>
          </p:cNvPr>
          <p:cNvSpPr txBox="1"/>
          <p:nvPr/>
        </p:nvSpPr>
        <p:spPr>
          <a:xfrm>
            <a:off x="7317617" y="3973581"/>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6" name="TextBox 925">
            <a:extLst>
              <a:ext uri="{FF2B5EF4-FFF2-40B4-BE49-F238E27FC236}">
                <a16:creationId xmlns:a16="http://schemas.microsoft.com/office/drawing/2014/main" id="{39FA65B2-EA14-5A34-635B-910E6D4A2C0D}"/>
              </a:ext>
            </a:extLst>
          </p:cNvPr>
          <p:cNvSpPr txBox="1"/>
          <p:nvPr/>
        </p:nvSpPr>
        <p:spPr>
          <a:xfrm>
            <a:off x="7332979"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7" name="TextBox 926">
            <a:extLst>
              <a:ext uri="{FF2B5EF4-FFF2-40B4-BE49-F238E27FC236}">
                <a16:creationId xmlns:a16="http://schemas.microsoft.com/office/drawing/2014/main" id="{7F73E685-19EE-8C36-525F-836BCDCBD96C}"/>
              </a:ext>
            </a:extLst>
          </p:cNvPr>
          <p:cNvSpPr txBox="1"/>
          <p:nvPr/>
        </p:nvSpPr>
        <p:spPr>
          <a:xfrm>
            <a:off x="7348355"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8" name="TextBox 927">
            <a:extLst>
              <a:ext uri="{FF2B5EF4-FFF2-40B4-BE49-F238E27FC236}">
                <a16:creationId xmlns:a16="http://schemas.microsoft.com/office/drawing/2014/main" id="{804E755B-7320-36EF-D560-E8205AA127D7}"/>
              </a:ext>
            </a:extLst>
          </p:cNvPr>
          <p:cNvSpPr txBox="1"/>
          <p:nvPr/>
        </p:nvSpPr>
        <p:spPr>
          <a:xfrm>
            <a:off x="7378830"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29" name="TextBox 928">
            <a:extLst>
              <a:ext uri="{FF2B5EF4-FFF2-40B4-BE49-F238E27FC236}">
                <a16:creationId xmlns:a16="http://schemas.microsoft.com/office/drawing/2014/main" id="{D596927A-D875-108D-8E40-A628EF12E2DC}"/>
              </a:ext>
            </a:extLst>
          </p:cNvPr>
          <p:cNvSpPr txBox="1"/>
          <p:nvPr/>
        </p:nvSpPr>
        <p:spPr>
          <a:xfrm>
            <a:off x="7396732"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30" name="TextBox 929">
            <a:extLst>
              <a:ext uri="{FF2B5EF4-FFF2-40B4-BE49-F238E27FC236}">
                <a16:creationId xmlns:a16="http://schemas.microsoft.com/office/drawing/2014/main" id="{95B2AE0D-CDD7-0659-921B-80BB444ABE27}"/>
              </a:ext>
            </a:extLst>
          </p:cNvPr>
          <p:cNvSpPr txBox="1"/>
          <p:nvPr/>
        </p:nvSpPr>
        <p:spPr>
          <a:xfrm>
            <a:off x="7424549"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31" name="TextBox 930">
            <a:extLst>
              <a:ext uri="{FF2B5EF4-FFF2-40B4-BE49-F238E27FC236}">
                <a16:creationId xmlns:a16="http://schemas.microsoft.com/office/drawing/2014/main" id="{0F8450FE-8530-574E-04DC-F8803D9909A8}"/>
              </a:ext>
            </a:extLst>
          </p:cNvPr>
          <p:cNvSpPr txBox="1"/>
          <p:nvPr/>
        </p:nvSpPr>
        <p:spPr>
          <a:xfrm>
            <a:off x="7453824"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32" name="TextBox 931">
            <a:extLst>
              <a:ext uri="{FF2B5EF4-FFF2-40B4-BE49-F238E27FC236}">
                <a16:creationId xmlns:a16="http://schemas.microsoft.com/office/drawing/2014/main" id="{2B5AC487-1909-4C81-B4F2-545938487FDE}"/>
              </a:ext>
            </a:extLst>
          </p:cNvPr>
          <p:cNvSpPr txBox="1"/>
          <p:nvPr/>
        </p:nvSpPr>
        <p:spPr>
          <a:xfrm>
            <a:off x="7486354"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33" name="TextBox 932">
            <a:extLst>
              <a:ext uri="{FF2B5EF4-FFF2-40B4-BE49-F238E27FC236}">
                <a16:creationId xmlns:a16="http://schemas.microsoft.com/office/drawing/2014/main" id="{6C2A07F4-D068-CD8A-3A17-D2E26A03C413}"/>
              </a:ext>
            </a:extLst>
          </p:cNvPr>
          <p:cNvSpPr txBox="1"/>
          <p:nvPr/>
        </p:nvSpPr>
        <p:spPr>
          <a:xfrm>
            <a:off x="7505244"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34" name="TextBox 933">
            <a:extLst>
              <a:ext uri="{FF2B5EF4-FFF2-40B4-BE49-F238E27FC236}">
                <a16:creationId xmlns:a16="http://schemas.microsoft.com/office/drawing/2014/main" id="{FB7243B5-FE6E-A7CB-DD00-4F9CFA1582DB}"/>
              </a:ext>
            </a:extLst>
          </p:cNvPr>
          <p:cNvSpPr txBox="1"/>
          <p:nvPr/>
        </p:nvSpPr>
        <p:spPr>
          <a:xfrm>
            <a:off x="7544541"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sp>
        <p:nvSpPr>
          <p:cNvPr id="935" name="TextBox 934">
            <a:extLst>
              <a:ext uri="{FF2B5EF4-FFF2-40B4-BE49-F238E27FC236}">
                <a16:creationId xmlns:a16="http://schemas.microsoft.com/office/drawing/2014/main" id="{11B904FA-328A-B964-60FC-7B1A93ED923B}"/>
              </a:ext>
            </a:extLst>
          </p:cNvPr>
          <p:cNvSpPr txBox="1"/>
          <p:nvPr/>
        </p:nvSpPr>
        <p:spPr>
          <a:xfrm>
            <a:off x="7653976" y="397600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cs typeface="Poppins" pitchFamily="2" charset="77"/>
              </a:rPr>
              <a:t>+</a:t>
            </a:r>
          </a:p>
        </p:txBody>
      </p:sp>
      <p:pic>
        <p:nvPicPr>
          <p:cNvPr id="938" name="Graphic 937">
            <a:extLst>
              <a:ext uri="{FF2B5EF4-FFF2-40B4-BE49-F238E27FC236}">
                <a16:creationId xmlns:a16="http://schemas.microsoft.com/office/drawing/2014/main" id="{689B3204-D6E6-4B10-22F5-BEA3F7136A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03902" y="2941739"/>
            <a:ext cx="3086689" cy="1131786"/>
          </a:xfrm>
          <a:prstGeom prst="rect">
            <a:avLst/>
          </a:prstGeom>
        </p:spPr>
      </p:pic>
      <p:sp>
        <p:nvSpPr>
          <p:cNvPr id="939" name="TextBox 938">
            <a:extLst>
              <a:ext uri="{FF2B5EF4-FFF2-40B4-BE49-F238E27FC236}">
                <a16:creationId xmlns:a16="http://schemas.microsoft.com/office/drawing/2014/main" id="{F79E5812-F538-0893-3EA2-25BAD2628084}"/>
              </a:ext>
            </a:extLst>
          </p:cNvPr>
          <p:cNvSpPr txBox="1"/>
          <p:nvPr/>
        </p:nvSpPr>
        <p:spPr>
          <a:xfrm>
            <a:off x="3803598" y="420545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0" name="TextBox 939">
            <a:extLst>
              <a:ext uri="{FF2B5EF4-FFF2-40B4-BE49-F238E27FC236}">
                <a16:creationId xmlns:a16="http://schemas.microsoft.com/office/drawing/2014/main" id="{6CBD1787-40D8-36DB-C587-9CD025D7E396}"/>
              </a:ext>
            </a:extLst>
          </p:cNvPr>
          <p:cNvSpPr txBox="1"/>
          <p:nvPr/>
        </p:nvSpPr>
        <p:spPr>
          <a:xfrm>
            <a:off x="3773625" y="420545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1" name="TextBox 940">
            <a:extLst>
              <a:ext uri="{FF2B5EF4-FFF2-40B4-BE49-F238E27FC236}">
                <a16:creationId xmlns:a16="http://schemas.microsoft.com/office/drawing/2014/main" id="{DE50BB1C-505F-B24C-45FE-B35767E1D34A}"/>
              </a:ext>
            </a:extLst>
          </p:cNvPr>
          <p:cNvSpPr txBox="1"/>
          <p:nvPr/>
        </p:nvSpPr>
        <p:spPr>
          <a:xfrm>
            <a:off x="3753120" y="420526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2" name="TextBox 941">
            <a:extLst>
              <a:ext uri="{FF2B5EF4-FFF2-40B4-BE49-F238E27FC236}">
                <a16:creationId xmlns:a16="http://schemas.microsoft.com/office/drawing/2014/main" id="{272C27A7-F416-8249-DB8B-38AE9B4336BA}"/>
              </a:ext>
            </a:extLst>
          </p:cNvPr>
          <p:cNvSpPr txBox="1"/>
          <p:nvPr/>
        </p:nvSpPr>
        <p:spPr>
          <a:xfrm>
            <a:off x="3705111" y="420526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3" name="TextBox 942">
            <a:extLst>
              <a:ext uri="{FF2B5EF4-FFF2-40B4-BE49-F238E27FC236}">
                <a16:creationId xmlns:a16="http://schemas.microsoft.com/office/drawing/2014/main" id="{A7A2BE8C-2499-844D-B52F-3D34200B2174}"/>
              </a:ext>
            </a:extLst>
          </p:cNvPr>
          <p:cNvSpPr txBox="1"/>
          <p:nvPr/>
        </p:nvSpPr>
        <p:spPr>
          <a:xfrm>
            <a:off x="3665907" y="420526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4" name="TextBox 943">
            <a:extLst>
              <a:ext uri="{FF2B5EF4-FFF2-40B4-BE49-F238E27FC236}">
                <a16:creationId xmlns:a16="http://schemas.microsoft.com/office/drawing/2014/main" id="{B4CF491F-BD86-4594-DDF3-F146B437D161}"/>
              </a:ext>
            </a:extLst>
          </p:cNvPr>
          <p:cNvSpPr txBox="1"/>
          <p:nvPr/>
        </p:nvSpPr>
        <p:spPr>
          <a:xfrm>
            <a:off x="3487209" y="420997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5" name="TextBox 944">
            <a:extLst>
              <a:ext uri="{FF2B5EF4-FFF2-40B4-BE49-F238E27FC236}">
                <a16:creationId xmlns:a16="http://schemas.microsoft.com/office/drawing/2014/main" id="{39EB5441-DBD5-CD2A-6DC8-9C0FC43C8C4F}"/>
              </a:ext>
            </a:extLst>
          </p:cNvPr>
          <p:cNvSpPr txBox="1"/>
          <p:nvPr/>
        </p:nvSpPr>
        <p:spPr>
          <a:xfrm>
            <a:off x="3467936" y="420888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6" name="TextBox 945">
            <a:extLst>
              <a:ext uri="{FF2B5EF4-FFF2-40B4-BE49-F238E27FC236}">
                <a16:creationId xmlns:a16="http://schemas.microsoft.com/office/drawing/2014/main" id="{1CE7CDCC-8766-FE24-30EC-890A327BAF7C}"/>
              </a:ext>
            </a:extLst>
          </p:cNvPr>
          <p:cNvSpPr txBox="1"/>
          <p:nvPr/>
        </p:nvSpPr>
        <p:spPr>
          <a:xfrm>
            <a:off x="3449534"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7" name="TextBox 946">
            <a:extLst>
              <a:ext uri="{FF2B5EF4-FFF2-40B4-BE49-F238E27FC236}">
                <a16:creationId xmlns:a16="http://schemas.microsoft.com/office/drawing/2014/main" id="{F2B7518F-5D1F-0A2F-129D-431D0D0E822B}"/>
              </a:ext>
            </a:extLst>
          </p:cNvPr>
          <p:cNvSpPr txBox="1"/>
          <p:nvPr/>
        </p:nvSpPr>
        <p:spPr>
          <a:xfrm>
            <a:off x="3431215"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8" name="TextBox 947">
            <a:extLst>
              <a:ext uri="{FF2B5EF4-FFF2-40B4-BE49-F238E27FC236}">
                <a16:creationId xmlns:a16="http://schemas.microsoft.com/office/drawing/2014/main" id="{BA3FFCD6-D2E0-DEBD-D939-FE8FB04AFB3F}"/>
              </a:ext>
            </a:extLst>
          </p:cNvPr>
          <p:cNvSpPr txBox="1"/>
          <p:nvPr/>
        </p:nvSpPr>
        <p:spPr>
          <a:xfrm>
            <a:off x="3421588"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49" name="TextBox 948">
            <a:extLst>
              <a:ext uri="{FF2B5EF4-FFF2-40B4-BE49-F238E27FC236}">
                <a16:creationId xmlns:a16="http://schemas.microsoft.com/office/drawing/2014/main" id="{318B222B-BD45-9C3F-5411-D2369CE660ED}"/>
              </a:ext>
            </a:extLst>
          </p:cNvPr>
          <p:cNvSpPr txBox="1"/>
          <p:nvPr/>
        </p:nvSpPr>
        <p:spPr>
          <a:xfrm>
            <a:off x="3402316"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0" name="TextBox 949">
            <a:extLst>
              <a:ext uri="{FF2B5EF4-FFF2-40B4-BE49-F238E27FC236}">
                <a16:creationId xmlns:a16="http://schemas.microsoft.com/office/drawing/2014/main" id="{AD6D099E-1A9B-5371-BE88-1445031ADAFD}"/>
              </a:ext>
            </a:extLst>
          </p:cNvPr>
          <p:cNvSpPr txBox="1"/>
          <p:nvPr/>
        </p:nvSpPr>
        <p:spPr>
          <a:xfrm>
            <a:off x="3387404"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1" name="TextBox 950">
            <a:extLst>
              <a:ext uri="{FF2B5EF4-FFF2-40B4-BE49-F238E27FC236}">
                <a16:creationId xmlns:a16="http://schemas.microsoft.com/office/drawing/2014/main" id="{BF05501F-206B-DC0E-85E2-7BB2D80872C7}"/>
              </a:ext>
            </a:extLst>
          </p:cNvPr>
          <p:cNvSpPr txBox="1"/>
          <p:nvPr/>
        </p:nvSpPr>
        <p:spPr>
          <a:xfrm>
            <a:off x="3269864"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2" name="TextBox 951">
            <a:extLst>
              <a:ext uri="{FF2B5EF4-FFF2-40B4-BE49-F238E27FC236}">
                <a16:creationId xmlns:a16="http://schemas.microsoft.com/office/drawing/2014/main" id="{52A2EEF0-587D-D65C-9A92-EF20CB8346C1}"/>
              </a:ext>
            </a:extLst>
          </p:cNvPr>
          <p:cNvSpPr txBox="1"/>
          <p:nvPr/>
        </p:nvSpPr>
        <p:spPr>
          <a:xfrm>
            <a:off x="3256122"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3" name="TextBox 952">
            <a:extLst>
              <a:ext uri="{FF2B5EF4-FFF2-40B4-BE49-F238E27FC236}">
                <a16:creationId xmlns:a16="http://schemas.microsoft.com/office/drawing/2014/main" id="{28DC8BCC-AC2F-FE21-4A46-439A749D7FB5}"/>
              </a:ext>
            </a:extLst>
          </p:cNvPr>
          <p:cNvSpPr txBox="1"/>
          <p:nvPr/>
        </p:nvSpPr>
        <p:spPr>
          <a:xfrm>
            <a:off x="3224145"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4" name="TextBox 953">
            <a:extLst>
              <a:ext uri="{FF2B5EF4-FFF2-40B4-BE49-F238E27FC236}">
                <a16:creationId xmlns:a16="http://schemas.microsoft.com/office/drawing/2014/main" id="{1BDBA115-C17E-55B7-EBC5-0820DA95F812}"/>
              </a:ext>
            </a:extLst>
          </p:cNvPr>
          <p:cNvSpPr txBox="1"/>
          <p:nvPr/>
        </p:nvSpPr>
        <p:spPr>
          <a:xfrm>
            <a:off x="3196629"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5" name="TextBox 954">
            <a:extLst>
              <a:ext uri="{FF2B5EF4-FFF2-40B4-BE49-F238E27FC236}">
                <a16:creationId xmlns:a16="http://schemas.microsoft.com/office/drawing/2014/main" id="{4FDBCF52-1325-6BD8-7C75-FFC15FBDEC96}"/>
              </a:ext>
            </a:extLst>
          </p:cNvPr>
          <p:cNvSpPr txBox="1"/>
          <p:nvPr/>
        </p:nvSpPr>
        <p:spPr>
          <a:xfrm>
            <a:off x="3188697" y="4132598"/>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6" name="TextBox 955">
            <a:extLst>
              <a:ext uri="{FF2B5EF4-FFF2-40B4-BE49-F238E27FC236}">
                <a16:creationId xmlns:a16="http://schemas.microsoft.com/office/drawing/2014/main" id="{C2615ABC-BE74-B7A4-4F86-7731A399ABAB}"/>
              </a:ext>
            </a:extLst>
          </p:cNvPr>
          <p:cNvSpPr txBox="1"/>
          <p:nvPr/>
        </p:nvSpPr>
        <p:spPr>
          <a:xfrm>
            <a:off x="3165730" y="4107481"/>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7" name="TextBox 956">
            <a:extLst>
              <a:ext uri="{FF2B5EF4-FFF2-40B4-BE49-F238E27FC236}">
                <a16:creationId xmlns:a16="http://schemas.microsoft.com/office/drawing/2014/main" id="{7E84284A-FADF-ADF3-FE3E-3D2C8AAB3BF2}"/>
              </a:ext>
            </a:extLst>
          </p:cNvPr>
          <p:cNvSpPr txBox="1"/>
          <p:nvPr/>
        </p:nvSpPr>
        <p:spPr>
          <a:xfrm>
            <a:off x="3147573" y="410902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8" name="TextBox 957">
            <a:extLst>
              <a:ext uri="{FF2B5EF4-FFF2-40B4-BE49-F238E27FC236}">
                <a16:creationId xmlns:a16="http://schemas.microsoft.com/office/drawing/2014/main" id="{93B85BDA-31FE-547B-3E83-C8D686737AD9}"/>
              </a:ext>
            </a:extLst>
          </p:cNvPr>
          <p:cNvSpPr txBox="1"/>
          <p:nvPr/>
        </p:nvSpPr>
        <p:spPr>
          <a:xfrm>
            <a:off x="3132011" y="410902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959" name="TextBox 958">
            <a:extLst>
              <a:ext uri="{FF2B5EF4-FFF2-40B4-BE49-F238E27FC236}">
                <a16:creationId xmlns:a16="http://schemas.microsoft.com/office/drawing/2014/main" id="{E12B6090-7766-D073-D67A-7C64D569B58E}"/>
              </a:ext>
            </a:extLst>
          </p:cNvPr>
          <p:cNvSpPr txBox="1"/>
          <p:nvPr/>
        </p:nvSpPr>
        <p:spPr>
          <a:xfrm>
            <a:off x="3115088" y="410902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12" name="TextBox 511">
            <a:extLst>
              <a:ext uri="{FF2B5EF4-FFF2-40B4-BE49-F238E27FC236}">
                <a16:creationId xmlns:a16="http://schemas.microsoft.com/office/drawing/2014/main" id="{E716F4D0-5E9B-1D88-46D6-4E9C5A9925D6}"/>
              </a:ext>
            </a:extLst>
          </p:cNvPr>
          <p:cNvSpPr txBox="1"/>
          <p:nvPr/>
        </p:nvSpPr>
        <p:spPr>
          <a:xfrm>
            <a:off x="3100932" y="410902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13" name="TextBox 512">
            <a:extLst>
              <a:ext uri="{FF2B5EF4-FFF2-40B4-BE49-F238E27FC236}">
                <a16:creationId xmlns:a16="http://schemas.microsoft.com/office/drawing/2014/main" id="{7450C461-1D25-4A1F-CC34-2FFA9D0D2E34}"/>
              </a:ext>
            </a:extLst>
          </p:cNvPr>
          <p:cNvSpPr txBox="1"/>
          <p:nvPr/>
        </p:nvSpPr>
        <p:spPr>
          <a:xfrm>
            <a:off x="3081594" y="410902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14" name="TextBox 513">
            <a:extLst>
              <a:ext uri="{FF2B5EF4-FFF2-40B4-BE49-F238E27FC236}">
                <a16:creationId xmlns:a16="http://schemas.microsoft.com/office/drawing/2014/main" id="{9C28C162-2AD9-214B-7D44-1EAC365929AE}"/>
              </a:ext>
            </a:extLst>
          </p:cNvPr>
          <p:cNvSpPr txBox="1"/>
          <p:nvPr/>
        </p:nvSpPr>
        <p:spPr>
          <a:xfrm>
            <a:off x="3069369" y="410902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15" name="TextBox 514">
            <a:extLst>
              <a:ext uri="{FF2B5EF4-FFF2-40B4-BE49-F238E27FC236}">
                <a16:creationId xmlns:a16="http://schemas.microsoft.com/office/drawing/2014/main" id="{A2CD64C7-FB99-8D62-E5C6-67D569750220}"/>
              </a:ext>
            </a:extLst>
          </p:cNvPr>
          <p:cNvSpPr txBox="1"/>
          <p:nvPr/>
        </p:nvSpPr>
        <p:spPr>
          <a:xfrm>
            <a:off x="3044463" y="4109025"/>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16" name="TextBox 515">
            <a:extLst>
              <a:ext uri="{FF2B5EF4-FFF2-40B4-BE49-F238E27FC236}">
                <a16:creationId xmlns:a16="http://schemas.microsoft.com/office/drawing/2014/main" id="{0AD41241-BE9F-DD75-5900-C67D87F79EF7}"/>
              </a:ext>
            </a:extLst>
          </p:cNvPr>
          <p:cNvSpPr txBox="1"/>
          <p:nvPr/>
        </p:nvSpPr>
        <p:spPr>
          <a:xfrm>
            <a:off x="2880519" y="409894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17" name="TextBox 516">
            <a:extLst>
              <a:ext uri="{FF2B5EF4-FFF2-40B4-BE49-F238E27FC236}">
                <a16:creationId xmlns:a16="http://schemas.microsoft.com/office/drawing/2014/main" id="{76EBB5D8-3062-82EB-E1E2-A6F27784A60A}"/>
              </a:ext>
            </a:extLst>
          </p:cNvPr>
          <p:cNvSpPr txBox="1"/>
          <p:nvPr/>
        </p:nvSpPr>
        <p:spPr>
          <a:xfrm>
            <a:off x="2828011" y="409894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18" name="TextBox 517">
            <a:extLst>
              <a:ext uri="{FF2B5EF4-FFF2-40B4-BE49-F238E27FC236}">
                <a16:creationId xmlns:a16="http://schemas.microsoft.com/office/drawing/2014/main" id="{4DF5001C-DA98-5468-16F4-40CF8F3E1357}"/>
              </a:ext>
            </a:extLst>
          </p:cNvPr>
          <p:cNvSpPr txBox="1"/>
          <p:nvPr/>
        </p:nvSpPr>
        <p:spPr>
          <a:xfrm>
            <a:off x="2815720" y="409894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19" name="TextBox 518">
            <a:extLst>
              <a:ext uri="{FF2B5EF4-FFF2-40B4-BE49-F238E27FC236}">
                <a16:creationId xmlns:a16="http://schemas.microsoft.com/office/drawing/2014/main" id="{6941A478-4ACF-E0DD-BD65-BDAA38EFB08B}"/>
              </a:ext>
            </a:extLst>
          </p:cNvPr>
          <p:cNvSpPr txBox="1"/>
          <p:nvPr/>
        </p:nvSpPr>
        <p:spPr>
          <a:xfrm>
            <a:off x="2807016" y="409894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20" name="TextBox 519">
            <a:extLst>
              <a:ext uri="{FF2B5EF4-FFF2-40B4-BE49-F238E27FC236}">
                <a16:creationId xmlns:a16="http://schemas.microsoft.com/office/drawing/2014/main" id="{7D08F3BC-C66F-1805-DC8E-B7ACB596C74D}"/>
              </a:ext>
            </a:extLst>
          </p:cNvPr>
          <p:cNvSpPr txBox="1"/>
          <p:nvPr/>
        </p:nvSpPr>
        <p:spPr>
          <a:xfrm>
            <a:off x="2768886" y="409894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21" name="TextBox 520">
            <a:extLst>
              <a:ext uri="{FF2B5EF4-FFF2-40B4-BE49-F238E27FC236}">
                <a16:creationId xmlns:a16="http://schemas.microsoft.com/office/drawing/2014/main" id="{34821E54-4520-3887-340E-DD5BD485151F}"/>
              </a:ext>
            </a:extLst>
          </p:cNvPr>
          <p:cNvSpPr txBox="1"/>
          <p:nvPr/>
        </p:nvSpPr>
        <p:spPr>
          <a:xfrm>
            <a:off x="2731050" y="409894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22" name="TextBox 521">
            <a:extLst>
              <a:ext uri="{FF2B5EF4-FFF2-40B4-BE49-F238E27FC236}">
                <a16:creationId xmlns:a16="http://schemas.microsoft.com/office/drawing/2014/main" id="{F65A2CC0-E1F1-CA66-08B4-36310EF2F1A0}"/>
              </a:ext>
            </a:extLst>
          </p:cNvPr>
          <p:cNvSpPr txBox="1"/>
          <p:nvPr/>
        </p:nvSpPr>
        <p:spPr>
          <a:xfrm>
            <a:off x="2595307" y="409894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24" name="TextBox 523">
            <a:extLst>
              <a:ext uri="{FF2B5EF4-FFF2-40B4-BE49-F238E27FC236}">
                <a16:creationId xmlns:a16="http://schemas.microsoft.com/office/drawing/2014/main" id="{361D06D2-8860-6DB2-3FFA-47C380EB18B0}"/>
              </a:ext>
            </a:extLst>
          </p:cNvPr>
          <p:cNvSpPr txBox="1"/>
          <p:nvPr/>
        </p:nvSpPr>
        <p:spPr>
          <a:xfrm>
            <a:off x="2483644" y="4094876"/>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25" name="TextBox 524">
            <a:extLst>
              <a:ext uri="{FF2B5EF4-FFF2-40B4-BE49-F238E27FC236}">
                <a16:creationId xmlns:a16="http://schemas.microsoft.com/office/drawing/2014/main" id="{F4B8075A-2D1F-443B-8196-95B06B631B07}"/>
              </a:ext>
            </a:extLst>
          </p:cNvPr>
          <p:cNvSpPr txBox="1"/>
          <p:nvPr/>
        </p:nvSpPr>
        <p:spPr>
          <a:xfrm>
            <a:off x="2460784" y="4094876"/>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27" name="TextBox 526">
            <a:extLst>
              <a:ext uri="{FF2B5EF4-FFF2-40B4-BE49-F238E27FC236}">
                <a16:creationId xmlns:a16="http://schemas.microsoft.com/office/drawing/2014/main" id="{A7BED1F8-D5BA-3454-D9FE-C1B799505AE5}"/>
              </a:ext>
            </a:extLst>
          </p:cNvPr>
          <p:cNvSpPr txBox="1"/>
          <p:nvPr/>
        </p:nvSpPr>
        <p:spPr>
          <a:xfrm>
            <a:off x="2142815" y="4032197"/>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28" name="TextBox 527">
            <a:extLst>
              <a:ext uri="{FF2B5EF4-FFF2-40B4-BE49-F238E27FC236}">
                <a16:creationId xmlns:a16="http://schemas.microsoft.com/office/drawing/2014/main" id="{D4534480-1A98-FCBF-BC4F-C0BC033C372A}"/>
              </a:ext>
            </a:extLst>
          </p:cNvPr>
          <p:cNvSpPr txBox="1"/>
          <p:nvPr/>
        </p:nvSpPr>
        <p:spPr>
          <a:xfrm>
            <a:off x="2119956" y="4032197"/>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29" name="TextBox 528">
            <a:extLst>
              <a:ext uri="{FF2B5EF4-FFF2-40B4-BE49-F238E27FC236}">
                <a16:creationId xmlns:a16="http://schemas.microsoft.com/office/drawing/2014/main" id="{8091CD32-C177-253F-95EB-ABE738BDE220}"/>
              </a:ext>
            </a:extLst>
          </p:cNvPr>
          <p:cNvSpPr txBox="1"/>
          <p:nvPr/>
        </p:nvSpPr>
        <p:spPr>
          <a:xfrm>
            <a:off x="1954381" y="4029650"/>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30" name="TextBox 529">
            <a:extLst>
              <a:ext uri="{FF2B5EF4-FFF2-40B4-BE49-F238E27FC236}">
                <a16:creationId xmlns:a16="http://schemas.microsoft.com/office/drawing/2014/main" id="{AD1E6760-4F19-887B-828B-22C4A4A5ABE8}"/>
              </a:ext>
            </a:extLst>
          </p:cNvPr>
          <p:cNvSpPr txBox="1"/>
          <p:nvPr/>
        </p:nvSpPr>
        <p:spPr>
          <a:xfrm>
            <a:off x="1865173" y="4017424"/>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31" name="TextBox 530">
            <a:extLst>
              <a:ext uri="{FF2B5EF4-FFF2-40B4-BE49-F238E27FC236}">
                <a16:creationId xmlns:a16="http://schemas.microsoft.com/office/drawing/2014/main" id="{CF30EE24-154D-A7A2-1DAD-69AA1F828CE7}"/>
              </a:ext>
            </a:extLst>
          </p:cNvPr>
          <p:cNvSpPr txBox="1"/>
          <p:nvPr/>
        </p:nvSpPr>
        <p:spPr>
          <a:xfrm>
            <a:off x="1829082" y="4019913"/>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sp>
        <p:nvSpPr>
          <p:cNvPr id="532" name="TextBox 531">
            <a:extLst>
              <a:ext uri="{FF2B5EF4-FFF2-40B4-BE49-F238E27FC236}">
                <a16:creationId xmlns:a16="http://schemas.microsoft.com/office/drawing/2014/main" id="{256A7BF5-F353-2E73-6289-6C69E8AFA03E}"/>
              </a:ext>
            </a:extLst>
          </p:cNvPr>
          <p:cNvSpPr txBox="1"/>
          <p:nvPr/>
        </p:nvSpPr>
        <p:spPr>
          <a:xfrm>
            <a:off x="1540445" y="3938522"/>
            <a:ext cx="45719" cy="125359"/>
          </a:xfrm>
          <a:prstGeom prst="rect">
            <a:avLst/>
          </a:prstGeom>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cs typeface="Poppins" pitchFamily="2" charset="77"/>
              </a:rPr>
              <a:t>+</a:t>
            </a:r>
          </a:p>
        </p:txBody>
      </p:sp>
      <p:grpSp>
        <p:nvGrpSpPr>
          <p:cNvPr id="40" name="Group 39">
            <a:extLst>
              <a:ext uri="{FF2B5EF4-FFF2-40B4-BE49-F238E27FC236}">
                <a16:creationId xmlns:a16="http://schemas.microsoft.com/office/drawing/2014/main" id="{D251E548-6209-9422-1C30-B58E4CCB5BCC}"/>
              </a:ext>
            </a:extLst>
          </p:cNvPr>
          <p:cNvGrpSpPr/>
          <p:nvPr/>
        </p:nvGrpSpPr>
        <p:grpSpPr>
          <a:xfrm>
            <a:off x="752868" y="3034747"/>
            <a:ext cx="3049488" cy="1639216"/>
            <a:chOff x="752868" y="3034747"/>
            <a:chExt cx="3049488" cy="1639216"/>
          </a:xfrm>
        </p:grpSpPr>
        <p:sp>
          <p:nvSpPr>
            <p:cNvPr id="533" name="TextBox 532">
              <a:extLst>
                <a:ext uri="{FF2B5EF4-FFF2-40B4-BE49-F238E27FC236}">
                  <a16:creationId xmlns:a16="http://schemas.microsoft.com/office/drawing/2014/main" id="{22EC4561-B6B3-A58C-47B6-76EE48E9CB3D}"/>
                </a:ext>
              </a:extLst>
            </p:cNvPr>
            <p:cNvSpPr txBox="1"/>
            <p:nvPr/>
          </p:nvSpPr>
          <p:spPr>
            <a:xfrm>
              <a:off x="850274" y="3828411"/>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34" name="TextBox 533">
              <a:extLst>
                <a:ext uri="{FF2B5EF4-FFF2-40B4-BE49-F238E27FC236}">
                  <a16:creationId xmlns:a16="http://schemas.microsoft.com/office/drawing/2014/main" id="{AE2A258F-A459-9C5A-519A-93814F594BEF}"/>
                </a:ext>
              </a:extLst>
            </p:cNvPr>
            <p:cNvSpPr txBox="1"/>
            <p:nvPr/>
          </p:nvSpPr>
          <p:spPr>
            <a:xfrm>
              <a:off x="752868" y="3034747"/>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35" name="TextBox 534">
              <a:extLst>
                <a:ext uri="{FF2B5EF4-FFF2-40B4-BE49-F238E27FC236}">
                  <a16:creationId xmlns:a16="http://schemas.microsoft.com/office/drawing/2014/main" id="{0A75E366-0848-3814-3411-F802546033BD}"/>
                </a:ext>
              </a:extLst>
            </p:cNvPr>
            <p:cNvSpPr txBox="1"/>
            <p:nvPr/>
          </p:nvSpPr>
          <p:spPr>
            <a:xfrm>
              <a:off x="976871" y="4201889"/>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36" name="TextBox 535">
              <a:extLst>
                <a:ext uri="{FF2B5EF4-FFF2-40B4-BE49-F238E27FC236}">
                  <a16:creationId xmlns:a16="http://schemas.microsoft.com/office/drawing/2014/main" id="{F8252A61-28A9-9BC4-ED9F-45663CF99A2C}"/>
                </a:ext>
              </a:extLst>
            </p:cNvPr>
            <p:cNvSpPr txBox="1"/>
            <p:nvPr/>
          </p:nvSpPr>
          <p:spPr>
            <a:xfrm>
              <a:off x="1218391" y="4400611"/>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37" name="TextBox 536">
              <a:extLst>
                <a:ext uri="{FF2B5EF4-FFF2-40B4-BE49-F238E27FC236}">
                  <a16:creationId xmlns:a16="http://schemas.microsoft.com/office/drawing/2014/main" id="{650D6EF5-21EC-29C6-4348-C5A228973706}"/>
                </a:ext>
              </a:extLst>
            </p:cNvPr>
            <p:cNvSpPr txBox="1"/>
            <p:nvPr/>
          </p:nvSpPr>
          <p:spPr>
            <a:xfrm>
              <a:off x="1533595" y="4508156"/>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38" name="TextBox 537">
              <a:extLst>
                <a:ext uri="{FF2B5EF4-FFF2-40B4-BE49-F238E27FC236}">
                  <a16:creationId xmlns:a16="http://schemas.microsoft.com/office/drawing/2014/main" id="{3729F3A6-F72C-3061-DCBF-2DCA8D2B25C7}"/>
                </a:ext>
              </a:extLst>
            </p:cNvPr>
            <p:cNvSpPr txBox="1"/>
            <p:nvPr/>
          </p:nvSpPr>
          <p:spPr>
            <a:xfrm>
              <a:off x="2094467" y="4509845"/>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39" name="TextBox 538">
              <a:extLst>
                <a:ext uri="{FF2B5EF4-FFF2-40B4-BE49-F238E27FC236}">
                  <a16:creationId xmlns:a16="http://schemas.microsoft.com/office/drawing/2014/main" id="{7138B765-6197-8CF1-2AF3-855FAAE4D77F}"/>
                </a:ext>
              </a:extLst>
            </p:cNvPr>
            <p:cNvSpPr txBox="1"/>
            <p:nvPr/>
          </p:nvSpPr>
          <p:spPr>
            <a:xfrm>
              <a:off x="2768886" y="4525970"/>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40" name="TextBox 539">
              <a:extLst>
                <a:ext uri="{FF2B5EF4-FFF2-40B4-BE49-F238E27FC236}">
                  <a16:creationId xmlns:a16="http://schemas.microsoft.com/office/drawing/2014/main" id="{2A19FB55-9786-761F-79FE-80B19A2827B6}"/>
                </a:ext>
              </a:extLst>
            </p:cNvPr>
            <p:cNvSpPr txBox="1"/>
            <p:nvPr/>
          </p:nvSpPr>
          <p:spPr>
            <a:xfrm>
              <a:off x="2806619" y="4520606"/>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41" name="TextBox 540">
              <a:extLst>
                <a:ext uri="{FF2B5EF4-FFF2-40B4-BE49-F238E27FC236}">
                  <a16:creationId xmlns:a16="http://schemas.microsoft.com/office/drawing/2014/main" id="{FCFD791E-0586-6165-2DB2-CFE30851F20F}"/>
                </a:ext>
              </a:extLst>
            </p:cNvPr>
            <p:cNvSpPr txBox="1"/>
            <p:nvPr/>
          </p:nvSpPr>
          <p:spPr>
            <a:xfrm>
              <a:off x="3756637" y="4545179"/>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42" name="TextBox 541">
              <a:extLst>
                <a:ext uri="{FF2B5EF4-FFF2-40B4-BE49-F238E27FC236}">
                  <a16:creationId xmlns:a16="http://schemas.microsoft.com/office/drawing/2014/main" id="{1BBD472A-B992-F4EC-39A2-BFB18A987892}"/>
                </a:ext>
              </a:extLst>
            </p:cNvPr>
            <p:cNvSpPr txBox="1"/>
            <p:nvPr/>
          </p:nvSpPr>
          <p:spPr>
            <a:xfrm>
              <a:off x="3712207" y="4545179"/>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43" name="TextBox 542">
              <a:extLst>
                <a:ext uri="{FF2B5EF4-FFF2-40B4-BE49-F238E27FC236}">
                  <a16:creationId xmlns:a16="http://schemas.microsoft.com/office/drawing/2014/main" id="{C88F2E48-6150-6D1C-8F36-808E22D8B762}"/>
                </a:ext>
              </a:extLst>
            </p:cNvPr>
            <p:cNvSpPr txBox="1"/>
            <p:nvPr/>
          </p:nvSpPr>
          <p:spPr>
            <a:xfrm>
              <a:off x="3464349" y="4545179"/>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44" name="TextBox 543">
              <a:extLst>
                <a:ext uri="{FF2B5EF4-FFF2-40B4-BE49-F238E27FC236}">
                  <a16:creationId xmlns:a16="http://schemas.microsoft.com/office/drawing/2014/main" id="{44D0DD7D-563C-B891-63A8-768AA1A7EAEF}"/>
                </a:ext>
              </a:extLst>
            </p:cNvPr>
            <p:cNvSpPr txBox="1"/>
            <p:nvPr/>
          </p:nvSpPr>
          <p:spPr>
            <a:xfrm>
              <a:off x="3397679" y="4548604"/>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45" name="TextBox 544">
              <a:extLst>
                <a:ext uri="{FF2B5EF4-FFF2-40B4-BE49-F238E27FC236}">
                  <a16:creationId xmlns:a16="http://schemas.microsoft.com/office/drawing/2014/main" id="{1E0A3338-1798-ED4D-FDD3-8D90A14D67A6}"/>
                </a:ext>
              </a:extLst>
            </p:cNvPr>
            <p:cNvSpPr txBox="1"/>
            <p:nvPr/>
          </p:nvSpPr>
          <p:spPr>
            <a:xfrm>
              <a:off x="3042781" y="4548604"/>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46" name="TextBox 545">
              <a:extLst>
                <a:ext uri="{FF2B5EF4-FFF2-40B4-BE49-F238E27FC236}">
                  <a16:creationId xmlns:a16="http://schemas.microsoft.com/office/drawing/2014/main" id="{42CB9BD3-B072-AAF0-77FF-3775DD376880}"/>
                </a:ext>
              </a:extLst>
            </p:cNvPr>
            <p:cNvSpPr txBox="1"/>
            <p:nvPr/>
          </p:nvSpPr>
          <p:spPr>
            <a:xfrm>
              <a:off x="3069369" y="4548604"/>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47" name="TextBox 546">
              <a:extLst>
                <a:ext uri="{FF2B5EF4-FFF2-40B4-BE49-F238E27FC236}">
                  <a16:creationId xmlns:a16="http://schemas.microsoft.com/office/drawing/2014/main" id="{74D19DFB-799E-98ED-FC97-73A0FFB7FF54}"/>
                </a:ext>
              </a:extLst>
            </p:cNvPr>
            <p:cNvSpPr txBox="1"/>
            <p:nvPr/>
          </p:nvSpPr>
          <p:spPr>
            <a:xfrm>
              <a:off x="3081594" y="4548604"/>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49" name="TextBox 548">
              <a:extLst>
                <a:ext uri="{FF2B5EF4-FFF2-40B4-BE49-F238E27FC236}">
                  <a16:creationId xmlns:a16="http://schemas.microsoft.com/office/drawing/2014/main" id="{B90D6919-26DA-57D6-A7C5-56822A5970A7}"/>
                </a:ext>
              </a:extLst>
            </p:cNvPr>
            <p:cNvSpPr txBox="1"/>
            <p:nvPr/>
          </p:nvSpPr>
          <p:spPr>
            <a:xfrm>
              <a:off x="3092228" y="4572579"/>
              <a:ext cx="45719" cy="69722"/>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50" name="TextBox 549">
              <a:extLst>
                <a:ext uri="{FF2B5EF4-FFF2-40B4-BE49-F238E27FC236}">
                  <a16:creationId xmlns:a16="http://schemas.microsoft.com/office/drawing/2014/main" id="{31CE8851-6AB5-9398-3910-0AF6932AE3CF}"/>
                </a:ext>
              </a:extLst>
            </p:cNvPr>
            <p:cNvSpPr txBox="1"/>
            <p:nvPr/>
          </p:nvSpPr>
          <p:spPr>
            <a:xfrm>
              <a:off x="3109151" y="4572579"/>
              <a:ext cx="45719" cy="69722"/>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51" name="TextBox 550">
              <a:extLst>
                <a:ext uri="{FF2B5EF4-FFF2-40B4-BE49-F238E27FC236}">
                  <a16:creationId xmlns:a16="http://schemas.microsoft.com/office/drawing/2014/main" id="{238B5B45-BC3B-BDE0-89F0-FDD458FEBCA8}"/>
                </a:ext>
              </a:extLst>
            </p:cNvPr>
            <p:cNvSpPr txBox="1"/>
            <p:nvPr/>
          </p:nvSpPr>
          <p:spPr>
            <a:xfrm>
              <a:off x="3132051" y="4572579"/>
              <a:ext cx="45719" cy="69722"/>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52" name="TextBox 551">
              <a:extLst>
                <a:ext uri="{FF2B5EF4-FFF2-40B4-BE49-F238E27FC236}">
                  <a16:creationId xmlns:a16="http://schemas.microsoft.com/office/drawing/2014/main" id="{9827347E-2E39-53FD-CAF7-3A4FE521BB0F}"/>
                </a:ext>
              </a:extLst>
            </p:cNvPr>
            <p:cNvSpPr txBox="1"/>
            <p:nvPr/>
          </p:nvSpPr>
          <p:spPr>
            <a:xfrm>
              <a:off x="3420539" y="4572579"/>
              <a:ext cx="45719" cy="69722"/>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53" name="TextBox 552">
              <a:extLst>
                <a:ext uri="{FF2B5EF4-FFF2-40B4-BE49-F238E27FC236}">
                  <a16:creationId xmlns:a16="http://schemas.microsoft.com/office/drawing/2014/main" id="{0B760BAC-CA9A-F03E-8201-D6E72BB09E8E}"/>
                </a:ext>
              </a:extLst>
            </p:cNvPr>
            <p:cNvSpPr txBox="1"/>
            <p:nvPr/>
          </p:nvSpPr>
          <p:spPr>
            <a:xfrm>
              <a:off x="3441490" y="4572579"/>
              <a:ext cx="45719" cy="69722"/>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sp>
          <p:nvSpPr>
            <p:cNvPr id="554" name="TextBox 553">
              <a:extLst>
                <a:ext uri="{FF2B5EF4-FFF2-40B4-BE49-F238E27FC236}">
                  <a16:creationId xmlns:a16="http://schemas.microsoft.com/office/drawing/2014/main" id="{69B9370E-3086-0E22-F6A1-05BD5BF0DBB9}"/>
                </a:ext>
              </a:extLst>
            </p:cNvPr>
            <p:cNvSpPr txBox="1"/>
            <p:nvPr/>
          </p:nvSpPr>
          <p:spPr>
            <a:xfrm>
              <a:off x="1015740" y="4208880"/>
              <a:ext cx="45719" cy="125359"/>
            </a:xfrm>
            <a:prstGeom prst="rect">
              <a:avLst/>
            </a:prstGeom>
            <a:ln>
              <a:noFill/>
            </a:ln>
          </p:spPr>
          <p:txBody>
            <a:bodyPr vert="horz"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lumMod val="40000"/>
                      <a:lumOff val="60000"/>
                    </a:schemeClr>
                  </a:solidFill>
                  <a:effectLst/>
                  <a:uLnTx/>
                  <a:uFillTx/>
                  <a:latin typeface="Poppins" pitchFamily="2" charset="77"/>
                  <a:cs typeface="Poppins" pitchFamily="2" charset="77"/>
                </a:rPr>
                <a:t>+</a:t>
              </a:r>
            </a:p>
          </p:txBody>
        </p:sp>
      </p:grpSp>
      <p:pic>
        <p:nvPicPr>
          <p:cNvPr id="556" name="Graphic 555">
            <a:extLst>
              <a:ext uri="{FF2B5EF4-FFF2-40B4-BE49-F238E27FC236}">
                <a16:creationId xmlns:a16="http://schemas.microsoft.com/office/drawing/2014/main" id="{049B4A83-D804-9C28-F40F-17FFDD29B2B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6814" y="2973227"/>
            <a:ext cx="3086186" cy="1298333"/>
          </a:xfrm>
          <a:prstGeom prst="rect">
            <a:avLst/>
          </a:prstGeom>
        </p:spPr>
      </p:pic>
      <p:pic>
        <p:nvPicPr>
          <p:cNvPr id="558" name="Graphic 557">
            <a:extLst>
              <a:ext uri="{FF2B5EF4-FFF2-40B4-BE49-F238E27FC236}">
                <a16:creationId xmlns:a16="http://schemas.microsoft.com/office/drawing/2014/main" id="{5BCED1D9-A640-D9FC-DA8D-BDAC7D60D04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0305" y="3034982"/>
            <a:ext cx="3015938" cy="1575743"/>
          </a:xfrm>
          <a:prstGeom prst="rect">
            <a:avLst/>
          </a:prstGeom>
        </p:spPr>
      </p:pic>
      <p:sp>
        <p:nvSpPr>
          <p:cNvPr id="473" name="Freeform: Shape 640">
            <a:extLst>
              <a:ext uri="{FF2B5EF4-FFF2-40B4-BE49-F238E27FC236}">
                <a16:creationId xmlns:a16="http://schemas.microsoft.com/office/drawing/2014/main" id="{CC9BCE95-4FEF-2DB0-8ABD-833B4490B93D}"/>
              </a:ext>
            </a:extLst>
          </p:cNvPr>
          <p:cNvSpPr/>
          <p:nvPr/>
        </p:nvSpPr>
        <p:spPr bwMode="auto">
          <a:xfrm>
            <a:off x="772367" y="2961533"/>
            <a:ext cx="0" cy="1973359"/>
          </a:xfrm>
          <a:custGeom>
            <a:avLst/>
            <a:gdLst>
              <a:gd name="connsiteX0" fmla="*/ 0 w 0"/>
              <a:gd name="connsiteY0" fmla="*/ 0 h 1354805"/>
              <a:gd name="connsiteX1" fmla="*/ 0 w 0"/>
              <a:gd name="connsiteY1" fmla="*/ 1354805 h 1354805"/>
            </a:gdLst>
            <a:ahLst/>
            <a:cxnLst>
              <a:cxn ang="0">
                <a:pos x="connsiteX0" y="connsiteY0"/>
              </a:cxn>
              <a:cxn ang="0">
                <a:pos x="connsiteX1" y="connsiteY1"/>
              </a:cxn>
            </a:cxnLst>
            <a:rect l="l" t="t" r="r" b="b"/>
            <a:pathLst>
              <a:path h="1354805">
                <a:moveTo>
                  <a:pt x="0" y="0"/>
                </a:moveTo>
                <a:lnTo>
                  <a:pt x="0" y="1354805"/>
                </a:lnTo>
              </a:path>
            </a:pathLst>
          </a:custGeom>
          <a:noFill/>
          <a:ln w="12700">
            <a:solidFill>
              <a:srgbClr val="000000"/>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cxnSp>
        <p:nvCxnSpPr>
          <p:cNvPr id="474" name="Straight Connector 473">
            <a:extLst>
              <a:ext uri="{FF2B5EF4-FFF2-40B4-BE49-F238E27FC236}">
                <a16:creationId xmlns:a16="http://schemas.microsoft.com/office/drawing/2014/main" id="{3A695910-4717-D443-7F6D-5CE884E6C27F}"/>
              </a:ext>
            </a:extLst>
          </p:cNvPr>
          <p:cNvCxnSpPr/>
          <p:nvPr/>
        </p:nvCxnSpPr>
        <p:spPr bwMode="auto">
          <a:xfrm>
            <a:off x="708384" y="2977743"/>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AA0EB3EF-BA11-3F2B-99E1-A08505822153}"/>
              </a:ext>
            </a:extLst>
          </p:cNvPr>
          <p:cNvCxnSpPr/>
          <p:nvPr/>
        </p:nvCxnSpPr>
        <p:spPr bwMode="auto">
          <a:xfrm>
            <a:off x="708384" y="3354182"/>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DAF35143-4BB0-EFD9-5894-07F8AC6BECCE}"/>
              </a:ext>
            </a:extLst>
          </p:cNvPr>
          <p:cNvCxnSpPr/>
          <p:nvPr/>
        </p:nvCxnSpPr>
        <p:spPr bwMode="auto">
          <a:xfrm>
            <a:off x="708384" y="3746346"/>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88D21FFC-9C6E-6749-FD5C-D89ECF9E2F38}"/>
              </a:ext>
            </a:extLst>
          </p:cNvPr>
          <p:cNvCxnSpPr/>
          <p:nvPr/>
        </p:nvCxnSpPr>
        <p:spPr bwMode="auto">
          <a:xfrm>
            <a:off x="708384" y="4143139"/>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D2336842-4543-19B3-87B7-77ECCC2057D5}"/>
              </a:ext>
            </a:extLst>
          </p:cNvPr>
          <p:cNvCxnSpPr/>
          <p:nvPr/>
        </p:nvCxnSpPr>
        <p:spPr bwMode="auto">
          <a:xfrm>
            <a:off x="708384" y="4531605"/>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722BB404-1F57-D5DB-6BCB-BD8CBD133E49}"/>
              </a:ext>
            </a:extLst>
          </p:cNvPr>
          <p:cNvCxnSpPr/>
          <p:nvPr/>
        </p:nvCxnSpPr>
        <p:spPr bwMode="auto">
          <a:xfrm>
            <a:off x="708384" y="4927469"/>
            <a:ext cx="59026" cy="0"/>
          </a:xfrm>
          <a:prstGeom prst="line">
            <a:avLst/>
          </a:prstGeom>
          <a:noFill/>
          <a:ln w="12700" cap="flat" cmpd="sng" algn="ctr">
            <a:solidFill>
              <a:srgbClr val="000000"/>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D0339224-71CF-B983-A551-4FC1040E018D}"/>
              </a:ext>
            </a:extLst>
          </p:cNvPr>
          <p:cNvCxnSpPr>
            <a:cxnSpLocks/>
          </p:cNvCxnSpPr>
          <p:nvPr/>
        </p:nvCxnSpPr>
        <p:spPr bwMode="auto">
          <a:xfrm>
            <a:off x="765632" y="4927469"/>
            <a:ext cx="3155436" cy="0"/>
          </a:xfrm>
          <a:prstGeom prst="line">
            <a:avLst/>
          </a:prstGeom>
          <a:noFill/>
          <a:ln w="12700" cap="flat" cmpd="sng" algn="ctr">
            <a:solidFill>
              <a:srgbClr val="000000"/>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82008928-BFD5-2BE3-397D-64AAB1B4917B}"/>
              </a:ext>
            </a:extLst>
          </p:cNvPr>
          <p:cNvCxnSpPr>
            <a:cxnSpLocks/>
          </p:cNvCxnSpPr>
          <p:nvPr/>
        </p:nvCxnSpPr>
        <p:spPr bwMode="auto">
          <a:xfrm rot="5400000">
            <a:off x="739671"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39AF5EEC-8AFC-C692-3777-6AC2679438B4}"/>
              </a:ext>
            </a:extLst>
          </p:cNvPr>
          <p:cNvCxnSpPr>
            <a:cxnSpLocks/>
          </p:cNvCxnSpPr>
          <p:nvPr/>
        </p:nvCxnSpPr>
        <p:spPr bwMode="auto">
          <a:xfrm rot="5400000">
            <a:off x="940707"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5CDBF7E6-CBF7-BBF8-EFEA-6574E4689E1F}"/>
              </a:ext>
            </a:extLst>
          </p:cNvPr>
          <p:cNvCxnSpPr>
            <a:cxnSpLocks/>
          </p:cNvCxnSpPr>
          <p:nvPr/>
        </p:nvCxnSpPr>
        <p:spPr bwMode="auto">
          <a:xfrm rot="5400000">
            <a:off x="1170907"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73D7C4DF-9E8E-64C2-E75A-462F16FB5887}"/>
              </a:ext>
            </a:extLst>
          </p:cNvPr>
          <p:cNvCxnSpPr>
            <a:cxnSpLocks/>
          </p:cNvCxnSpPr>
          <p:nvPr/>
        </p:nvCxnSpPr>
        <p:spPr bwMode="auto">
          <a:xfrm rot="5400000">
            <a:off x="1392524"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1F08206E-3E44-020D-F803-E2FB267B3AB1}"/>
              </a:ext>
            </a:extLst>
          </p:cNvPr>
          <p:cNvCxnSpPr>
            <a:cxnSpLocks/>
          </p:cNvCxnSpPr>
          <p:nvPr/>
        </p:nvCxnSpPr>
        <p:spPr bwMode="auto">
          <a:xfrm rot="5400000">
            <a:off x="1628675"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F51B9A32-0575-40B7-8675-391585D42A00}"/>
              </a:ext>
            </a:extLst>
          </p:cNvPr>
          <p:cNvCxnSpPr>
            <a:cxnSpLocks/>
          </p:cNvCxnSpPr>
          <p:nvPr/>
        </p:nvCxnSpPr>
        <p:spPr bwMode="auto">
          <a:xfrm rot="5400000">
            <a:off x="1855643"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5D4BA152-9B49-412D-9B2F-0A1C079C1EF3}"/>
              </a:ext>
            </a:extLst>
          </p:cNvPr>
          <p:cNvCxnSpPr>
            <a:cxnSpLocks/>
          </p:cNvCxnSpPr>
          <p:nvPr/>
        </p:nvCxnSpPr>
        <p:spPr bwMode="auto">
          <a:xfrm rot="5400000">
            <a:off x="2076839"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B6CD3C07-A117-2395-0631-F4FB93A554BD}"/>
              </a:ext>
            </a:extLst>
          </p:cNvPr>
          <p:cNvCxnSpPr>
            <a:cxnSpLocks/>
          </p:cNvCxnSpPr>
          <p:nvPr/>
        </p:nvCxnSpPr>
        <p:spPr bwMode="auto">
          <a:xfrm rot="5400000">
            <a:off x="2299010"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21654150-8638-9BAE-F74B-E4181D49E01A}"/>
              </a:ext>
            </a:extLst>
          </p:cNvPr>
          <p:cNvCxnSpPr>
            <a:cxnSpLocks/>
          </p:cNvCxnSpPr>
          <p:nvPr/>
        </p:nvCxnSpPr>
        <p:spPr bwMode="auto">
          <a:xfrm rot="5400000">
            <a:off x="2531599"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5F331054-C74F-369F-6CB8-3C6A1FAD1FE7}"/>
              </a:ext>
            </a:extLst>
          </p:cNvPr>
          <p:cNvCxnSpPr>
            <a:cxnSpLocks/>
          </p:cNvCxnSpPr>
          <p:nvPr/>
        </p:nvCxnSpPr>
        <p:spPr bwMode="auto">
          <a:xfrm rot="5400000">
            <a:off x="2749116" y="4960168"/>
            <a:ext cx="65395" cy="0"/>
          </a:xfrm>
          <a:prstGeom prst="line">
            <a:avLst/>
          </a:prstGeom>
          <a:noFill/>
          <a:ln w="12700" cap="flat" cmpd="sng" algn="ctr">
            <a:solidFill>
              <a:srgbClr val="000000"/>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BE7846B3-7481-7706-06D2-0FE6A813525E}"/>
              </a:ext>
            </a:extLst>
          </p:cNvPr>
          <p:cNvCxnSpPr>
            <a:cxnSpLocks/>
          </p:cNvCxnSpPr>
          <p:nvPr/>
        </p:nvCxnSpPr>
        <p:spPr bwMode="auto">
          <a:xfrm rot="5400000">
            <a:off x="2972664" y="4960168"/>
            <a:ext cx="65395" cy="0"/>
          </a:xfrm>
          <a:prstGeom prst="line">
            <a:avLst/>
          </a:prstGeom>
          <a:noFill/>
          <a:ln w="12700" cap="flat" cmpd="sng" algn="ctr">
            <a:solidFill>
              <a:srgbClr val="000000"/>
            </a:solidFill>
            <a:prstDash val="solid"/>
            <a:round/>
            <a:headEnd type="none" w="med" len="med"/>
            <a:tailEnd type="none" w="med" len="med"/>
          </a:ln>
          <a:effectLst/>
        </p:spPr>
      </p:cxnSp>
      <p:sp>
        <p:nvSpPr>
          <p:cNvPr id="492" name="TextBox 491">
            <a:extLst>
              <a:ext uri="{FF2B5EF4-FFF2-40B4-BE49-F238E27FC236}">
                <a16:creationId xmlns:a16="http://schemas.microsoft.com/office/drawing/2014/main" id="{2A56A54C-2357-D5CB-F2F7-B48F4B23CF61}"/>
              </a:ext>
            </a:extLst>
          </p:cNvPr>
          <p:cNvSpPr txBox="1"/>
          <p:nvPr/>
        </p:nvSpPr>
        <p:spPr bwMode="auto">
          <a:xfrm>
            <a:off x="457881" y="3263485"/>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80</a:t>
            </a:r>
          </a:p>
        </p:txBody>
      </p:sp>
      <p:sp>
        <p:nvSpPr>
          <p:cNvPr id="493" name="TextBox 492">
            <a:extLst>
              <a:ext uri="{FF2B5EF4-FFF2-40B4-BE49-F238E27FC236}">
                <a16:creationId xmlns:a16="http://schemas.microsoft.com/office/drawing/2014/main" id="{EFA2A688-CAB0-37CE-E4DC-C26A766DAD50}"/>
              </a:ext>
            </a:extLst>
          </p:cNvPr>
          <p:cNvSpPr txBox="1"/>
          <p:nvPr/>
        </p:nvSpPr>
        <p:spPr bwMode="auto">
          <a:xfrm>
            <a:off x="457881" y="3653561"/>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60</a:t>
            </a:r>
          </a:p>
        </p:txBody>
      </p:sp>
      <p:sp>
        <p:nvSpPr>
          <p:cNvPr id="494" name="TextBox 493">
            <a:extLst>
              <a:ext uri="{FF2B5EF4-FFF2-40B4-BE49-F238E27FC236}">
                <a16:creationId xmlns:a16="http://schemas.microsoft.com/office/drawing/2014/main" id="{BDB39BA6-F3C0-4568-20A4-941A6642D1D0}"/>
              </a:ext>
            </a:extLst>
          </p:cNvPr>
          <p:cNvSpPr txBox="1"/>
          <p:nvPr/>
        </p:nvSpPr>
        <p:spPr bwMode="auto">
          <a:xfrm>
            <a:off x="457881" y="4043637"/>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40</a:t>
            </a:r>
          </a:p>
        </p:txBody>
      </p:sp>
      <p:sp>
        <p:nvSpPr>
          <p:cNvPr id="495" name="TextBox 494">
            <a:extLst>
              <a:ext uri="{FF2B5EF4-FFF2-40B4-BE49-F238E27FC236}">
                <a16:creationId xmlns:a16="http://schemas.microsoft.com/office/drawing/2014/main" id="{BF9E5F4A-C2AF-30AA-BC4C-FD295E3E303E}"/>
              </a:ext>
            </a:extLst>
          </p:cNvPr>
          <p:cNvSpPr txBox="1"/>
          <p:nvPr/>
        </p:nvSpPr>
        <p:spPr bwMode="auto">
          <a:xfrm>
            <a:off x="457881" y="4433713"/>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20</a:t>
            </a:r>
          </a:p>
        </p:txBody>
      </p:sp>
      <p:sp>
        <p:nvSpPr>
          <p:cNvPr id="496" name="TextBox 495">
            <a:extLst>
              <a:ext uri="{FF2B5EF4-FFF2-40B4-BE49-F238E27FC236}">
                <a16:creationId xmlns:a16="http://schemas.microsoft.com/office/drawing/2014/main" id="{3D854229-7A79-E418-5B9D-78CE24944AB9}"/>
              </a:ext>
            </a:extLst>
          </p:cNvPr>
          <p:cNvSpPr txBox="1"/>
          <p:nvPr/>
        </p:nvSpPr>
        <p:spPr bwMode="auto">
          <a:xfrm>
            <a:off x="457881" y="4823790"/>
            <a:ext cx="238328"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0</a:t>
            </a:r>
          </a:p>
        </p:txBody>
      </p:sp>
      <p:sp>
        <p:nvSpPr>
          <p:cNvPr id="497" name="TextBox 496">
            <a:extLst>
              <a:ext uri="{FF2B5EF4-FFF2-40B4-BE49-F238E27FC236}">
                <a16:creationId xmlns:a16="http://schemas.microsoft.com/office/drawing/2014/main" id="{0B31ACC9-D3D1-A608-49ED-FD7B3F9087C5}"/>
              </a:ext>
            </a:extLst>
          </p:cNvPr>
          <p:cNvSpPr txBox="1"/>
          <p:nvPr/>
        </p:nvSpPr>
        <p:spPr bwMode="auto">
          <a:xfrm>
            <a:off x="661888"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0</a:t>
            </a:r>
          </a:p>
        </p:txBody>
      </p:sp>
      <p:cxnSp>
        <p:nvCxnSpPr>
          <p:cNvPr id="498" name="Straight Connector 497">
            <a:extLst>
              <a:ext uri="{FF2B5EF4-FFF2-40B4-BE49-F238E27FC236}">
                <a16:creationId xmlns:a16="http://schemas.microsoft.com/office/drawing/2014/main" id="{7B442767-F3FA-8DF2-62D1-B11DEAFA6919}"/>
              </a:ext>
            </a:extLst>
          </p:cNvPr>
          <p:cNvCxnSpPr>
            <a:cxnSpLocks/>
          </p:cNvCxnSpPr>
          <p:nvPr/>
        </p:nvCxnSpPr>
        <p:spPr bwMode="auto">
          <a:xfrm rot="5400000">
            <a:off x="3206906" y="4960168"/>
            <a:ext cx="65395" cy="0"/>
          </a:xfrm>
          <a:prstGeom prst="line">
            <a:avLst/>
          </a:prstGeom>
          <a:noFill/>
          <a:ln w="12700" cap="flat" cmpd="sng" algn="ctr">
            <a:solidFill>
              <a:srgbClr val="000000"/>
            </a:solidFill>
            <a:prstDash val="solid"/>
            <a:round/>
            <a:headEnd type="none" w="med" len="med"/>
            <a:tailEnd type="none" w="med" len="med"/>
          </a:ln>
          <a:effectLst/>
        </p:spPr>
      </p:cxnSp>
      <p:sp>
        <p:nvSpPr>
          <p:cNvPr id="499" name="TextBox 498">
            <a:extLst>
              <a:ext uri="{FF2B5EF4-FFF2-40B4-BE49-F238E27FC236}">
                <a16:creationId xmlns:a16="http://schemas.microsoft.com/office/drawing/2014/main" id="{E3EED5AF-708B-D7CD-6B6D-56001CB4BB67}"/>
              </a:ext>
            </a:extLst>
          </p:cNvPr>
          <p:cNvSpPr txBox="1"/>
          <p:nvPr/>
        </p:nvSpPr>
        <p:spPr bwMode="auto">
          <a:xfrm>
            <a:off x="342118" y="2873409"/>
            <a:ext cx="354091"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100</a:t>
            </a:r>
          </a:p>
        </p:txBody>
      </p:sp>
      <p:sp>
        <p:nvSpPr>
          <p:cNvPr id="500" name="TextBox 499">
            <a:extLst>
              <a:ext uri="{FF2B5EF4-FFF2-40B4-BE49-F238E27FC236}">
                <a16:creationId xmlns:a16="http://schemas.microsoft.com/office/drawing/2014/main" id="{EE7A5736-0660-AF10-3161-4A008F1903CC}"/>
              </a:ext>
            </a:extLst>
          </p:cNvPr>
          <p:cNvSpPr txBox="1"/>
          <p:nvPr/>
        </p:nvSpPr>
        <p:spPr bwMode="auto">
          <a:xfrm>
            <a:off x="873496"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4</a:t>
            </a:r>
          </a:p>
        </p:txBody>
      </p:sp>
      <p:sp>
        <p:nvSpPr>
          <p:cNvPr id="501" name="TextBox 500">
            <a:extLst>
              <a:ext uri="{FF2B5EF4-FFF2-40B4-BE49-F238E27FC236}">
                <a16:creationId xmlns:a16="http://schemas.microsoft.com/office/drawing/2014/main" id="{2BC76034-C562-A4AA-080E-B83DA46FDB70}"/>
              </a:ext>
            </a:extLst>
          </p:cNvPr>
          <p:cNvSpPr txBox="1"/>
          <p:nvPr/>
        </p:nvSpPr>
        <p:spPr bwMode="auto">
          <a:xfrm>
            <a:off x="1102396"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8</a:t>
            </a:r>
          </a:p>
        </p:txBody>
      </p:sp>
      <p:sp>
        <p:nvSpPr>
          <p:cNvPr id="502" name="TextBox 501">
            <a:extLst>
              <a:ext uri="{FF2B5EF4-FFF2-40B4-BE49-F238E27FC236}">
                <a16:creationId xmlns:a16="http://schemas.microsoft.com/office/drawing/2014/main" id="{040F64E8-C6ED-B9B1-D0A6-0DB6F120E9D1}"/>
              </a:ext>
            </a:extLst>
          </p:cNvPr>
          <p:cNvSpPr txBox="1"/>
          <p:nvPr/>
        </p:nvSpPr>
        <p:spPr bwMode="auto">
          <a:xfrm>
            <a:off x="1319277"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12</a:t>
            </a:r>
          </a:p>
        </p:txBody>
      </p:sp>
      <p:sp>
        <p:nvSpPr>
          <p:cNvPr id="503" name="TextBox 502">
            <a:extLst>
              <a:ext uri="{FF2B5EF4-FFF2-40B4-BE49-F238E27FC236}">
                <a16:creationId xmlns:a16="http://schemas.microsoft.com/office/drawing/2014/main" id="{6EB10E95-97C7-AE8F-7752-8498F705ABF1}"/>
              </a:ext>
            </a:extLst>
          </p:cNvPr>
          <p:cNvSpPr txBox="1"/>
          <p:nvPr/>
        </p:nvSpPr>
        <p:spPr bwMode="auto">
          <a:xfrm>
            <a:off x="1561386"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16</a:t>
            </a:r>
          </a:p>
        </p:txBody>
      </p:sp>
      <p:sp>
        <p:nvSpPr>
          <p:cNvPr id="505" name="TextBox 504">
            <a:extLst>
              <a:ext uri="{FF2B5EF4-FFF2-40B4-BE49-F238E27FC236}">
                <a16:creationId xmlns:a16="http://schemas.microsoft.com/office/drawing/2014/main" id="{0600074E-0873-1EF4-0383-54766B610054}"/>
              </a:ext>
            </a:extLst>
          </p:cNvPr>
          <p:cNvSpPr txBox="1"/>
          <p:nvPr/>
        </p:nvSpPr>
        <p:spPr bwMode="auto">
          <a:xfrm>
            <a:off x="3139319"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44</a:t>
            </a:r>
          </a:p>
        </p:txBody>
      </p:sp>
      <p:sp>
        <p:nvSpPr>
          <p:cNvPr id="506" name="TextBox 505">
            <a:extLst>
              <a:ext uri="{FF2B5EF4-FFF2-40B4-BE49-F238E27FC236}">
                <a16:creationId xmlns:a16="http://schemas.microsoft.com/office/drawing/2014/main" id="{012598AF-55E7-7478-B535-86D826B4BF72}"/>
              </a:ext>
            </a:extLst>
          </p:cNvPr>
          <p:cNvSpPr txBox="1"/>
          <p:nvPr/>
        </p:nvSpPr>
        <p:spPr bwMode="auto">
          <a:xfrm>
            <a:off x="1789417"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20</a:t>
            </a:r>
          </a:p>
        </p:txBody>
      </p:sp>
      <p:sp>
        <p:nvSpPr>
          <p:cNvPr id="507" name="TextBox 506">
            <a:extLst>
              <a:ext uri="{FF2B5EF4-FFF2-40B4-BE49-F238E27FC236}">
                <a16:creationId xmlns:a16="http://schemas.microsoft.com/office/drawing/2014/main" id="{B6508359-8CB4-E6F8-0F43-60AE387A6C09}"/>
              </a:ext>
            </a:extLst>
          </p:cNvPr>
          <p:cNvSpPr txBox="1"/>
          <p:nvPr/>
        </p:nvSpPr>
        <p:spPr bwMode="auto">
          <a:xfrm>
            <a:off x="1998472"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24</a:t>
            </a:r>
          </a:p>
        </p:txBody>
      </p:sp>
      <p:sp>
        <p:nvSpPr>
          <p:cNvPr id="508" name="TextBox 507">
            <a:extLst>
              <a:ext uri="{FF2B5EF4-FFF2-40B4-BE49-F238E27FC236}">
                <a16:creationId xmlns:a16="http://schemas.microsoft.com/office/drawing/2014/main" id="{DED5087B-4854-BE82-0C38-D9903C91162C}"/>
              </a:ext>
            </a:extLst>
          </p:cNvPr>
          <p:cNvSpPr txBox="1"/>
          <p:nvPr/>
        </p:nvSpPr>
        <p:spPr bwMode="auto">
          <a:xfrm>
            <a:off x="2231687"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28</a:t>
            </a:r>
          </a:p>
        </p:txBody>
      </p:sp>
      <p:sp>
        <p:nvSpPr>
          <p:cNvPr id="509" name="TextBox 508">
            <a:extLst>
              <a:ext uri="{FF2B5EF4-FFF2-40B4-BE49-F238E27FC236}">
                <a16:creationId xmlns:a16="http://schemas.microsoft.com/office/drawing/2014/main" id="{58ED58FB-DB8F-4AE9-D586-EEA69116B8A1}"/>
              </a:ext>
            </a:extLst>
          </p:cNvPr>
          <p:cNvSpPr txBox="1"/>
          <p:nvPr/>
        </p:nvSpPr>
        <p:spPr bwMode="auto">
          <a:xfrm>
            <a:off x="2459864"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32</a:t>
            </a:r>
          </a:p>
        </p:txBody>
      </p:sp>
      <p:sp>
        <p:nvSpPr>
          <p:cNvPr id="510" name="TextBox 509">
            <a:extLst>
              <a:ext uri="{FF2B5EF4-FFF2-40B4-BE49-F238E27FC236}">
                <a16:creationId xmlns:a16="http://schemas.microsoft.com/office/drawing/2014/main" id="{90BECF92-4EDB-2F63-9323-8CC629ED93EC}"/>
              </a:ext>
            </a:extLst>
          </p:cNvPr>
          <p:cNvSpPr txBox="1"/>
          <p:nvPr/>
        </p:nvSpPr>
        <p:spPr bwMode="auto">
          <a:xfrm>
            <a:off x="2680697"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36</a:t>
            </a:r>
          </a:p>
        </p:txBody>
      </p:sp>
      <p:sp>
        <p:nvSpPr>
          <p:cNvPr id="511" name="TextBox 510">
            <a:extLst>
              <a:ext uri="{FF2B5EF4-FFF2-40B4-BE49-F238E27FC236}">
                <a16:creationId xmlns:a16="http://schemas.microsoft.com/office/drawing/2014/main" id="{3BC65E42-4131-949A-55F1-CC766FFCCE2F}"/>
              </a:ext>
            </a:extLst>
          </p:cNvPr>
          <p:cNvSpPr txBox="1"/>
          <p:nvPr/>
        </p:nvSpPr>
        <p:spPr bwMode="auto">
          <a:xfrm>
            <a:off x="2902409" y="4996484"/>
            <a:ext cx="256306" cy="21544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cs typeface="Poppins" pitchFamily="2" charset="77"/>
              </a:rPr>
              <a:t>40</a:t>
            </a:r>
          </a:p>
        </p:txBody>
      </p:sp>
      <p:sp>
        <p:nvSpPr>
          <p:cNvPr id="641" name="Freeform: Shape 640">
            <a:extLst>
              <a:ext uri="{FF2B5EF4-FFF2-40B4-BE49-F238E27FC236}">
                <a16:creationId xmlns:a16="http://schemas.microsoft.com/office/drawing/2014/main" id="{F408F9D1-D01B-40BD-944B-B21D0CFDEE69}"/>
              </a:ext>
            </a:extLst>
          </p:cNvPr>
          <p:cNvSpPr/>
          <p:nvPr/>
        </p:nvSpPr>
        <p:spPr bwMode="auto">
          <a:xfrm>
            <a:off x="8554776" y="2967091"/>
            <a:ext cx="0" cy="1973359"/>
          </a:xfrm>
          <a:custGeom>
            <a:avLst/>
            <a:gdLst>
              <a:gd name="connsiteX0" fmla="*/ 0 w 0"/>
              <a:gd name="connsiteY0" fmla="*/ 0 h 1354805"/>
              <a:gd name="connsiteX1" fmla="*/ 0 w 0"/>
              <a:gd name="connsiteY1" fmla="*/ 1354805 h 1354805"/>
            </a:gdLst>
            <a:ahLst/>
            <a:cxnLst>
              <a:cxn ang="0">
                <a:pos x="connsiteX0" y="connsiteY0"/>
              </a:cxn>
              <a:cxn ang="0">
                <a:pos x="connsiteX1" y="connsiteY1"/>
              </a:cxn>
            </a:cxnLst>
            <a:rect l="l" t="t" r="r" b="b"/>
            <a:pathLst>
              <a:path h="1354805">
                <a:moveTo>
                  <a:pt x="0" y="0"/>
                </a:moveTo>
                <a:lnTo>
                  <a:pt x="0" y="1354805"/>
                </a:lnTo>
              </a:path>
            </a:pathLst>
          </a:custGeom>
          <a:noFill/>
          <a:ln w="12700">
            <a:solidFill>
              <a:srgbClr val="000000"/>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Poppins" pitchFamily="2" charset="77"/>
              <a:cs typeface="Poppins" pitchFamily="2" charset="77"/>
            </a:endParaRPr>
          </a:p>
        </p:txBody>
      </p:sp>
    </p:spTree>
    <p:extLst>
      <p:ext uri="{BB962C8B-B14F-4D97-AF65-F5344CB8AC3E}">
        <p14:creationId xmlns:p14="http://schemas.microsoft.com/office/powerpoint/2010/main" val="3088235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4EFF1-1096-88BA-1BC5-6D70CDA05C44}"/>
            </a:ext>
          </a:extLst>
        </p:cNvPr>
        <p:cNvGrpSpPr/>
        <p:nvPr/>
      </p:nvGrpSpPr>
      <p:grpSpPr>
        <a:xfrm>
          <a:off x="0" y="0"/>
          <a:ext cx="0" cy="0"/>
          <a:chOff x="0" y="0"/>
          <a:chExt cx="0" cy="0"/>
        </a:xfrm>
      </p:grpSpPr>
      <p:sp>
        <p:nvSpPr>
          <p:cNvPr id="11266" name="Title 2">
            <a:extLst>
              <a:ext uri="{FF2B5EF4-FFF2-40B4-BE49-F238E27FC236}">
                <a16:creationId xmlns:a16="http://schemas.microsoft.com/office/drawing/2014/main" id="{8EE74174-93C4-E544-2D61-F6841EE0BEB3}"/>
              </a:ext>
            </a:extLst>
          </p:cNvPr>
          <p:cNvSpPr>
            <a:spLocks noGrp="1"/>
          </p:cNvSpPr>
          <p:nvPr>
            <p:ph type="title"/>
          </p:nvPr>
        </p:nvSpPr>
        <p:spPr>
          <a:xfrm>
            <a:off x="228600" y="1601788"/>
            <a:ext cx="11118850" cy="1123384"/>
          </a:xfrm>
        </p:spPr>
        <p:txBody>
          <a:bodyPr/>
          <a:lstStyle/>
          <a:p>
            <a:r>
              <a:rPr lang="en-US" altLang="en-US" dirty="0"/>
              <a:t>Second-Line Therapy: </a:t>
            </a:r>
            <a:br>
              <a:rPr lang="en-US" altLang="en-US" dirty="0"/>
            </a:br>
            <a:r>
              <a:rPr lang="en-US" altLang="en-US" dirty="0"/>
              <a:t>Transplant-Ineligible Patients</a:t>
            </a:r>
            <a:endParaRPr lang="en-US" dirty="0"/>
          </a:p>
        </p:txBody>
      </p:sp>
    </p:spTree>
    <p:extLst>
      <p:ext uri="{BB962C8B-B14F-4D97-AF65-F5344CB8AC3E}">
        <p14:creationId xmlns:p14="http://schemas.microsoft.com/office/powerpoint/2010/main" val="661625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FA220F-F311-6E64-E163-065F731362BC}"/>
              </a:ext>
            </a:extLst>
          </p:cNvPr>
          <p:cNvSpPr>
            <a:spLocks noGrp="1"/>
          </p:cNvSpPr>
          <p:nvPr>
            <p:ph type="title"/>
          </p:nvPr>
        </p:nvSpPr>
        <p:spPr/>
        <p:txBody>
          <a:bodyPr/>
          <a:lstStyle/>
          <a:p>
            <a:r>
              <a:rPr lang="en-US" dirty="0"/>
              <a:t>Liso-cel for Nontransplant-Eligible Patients in 2L</a:t>
            </a:r>
          </a:p>
        </p:txBody>
      </p:sp>
      <p:sp>
        <p:nvSpPr>
          <p:cNvPr id="15" name="Content Placeholder 14">
            <a:extLst>
              <a:ext uri="{FF2B5EF4-FFF2-40B4-BE49-F238E27FC236}">
                <a16:creationId xmlns:a16="http://schemas.microsoft.com/office/drawing/2014/main" id="{9ACCBC4E-1CBB-F236-D850-383B743C3E0A}"/>
              </a:ext>
            </a:extLst>
          </p:cNvPr>
          <p:cNvSpPr>
            <a:spLocks noGrp="1"/>
          </p:cNvSpPr>
          <p:nvPr>
            <p:ph sz="quarter" idx="10"/>
          </p:nvPr>
        </p:nvSpPr>
        <p:spPr/>
        <p:txBody>
          <a:bodyPr/>
          <a:lstStyle/>
          <a:p>
            <a:r>
              <a:rPr lang="en-US" dirty="0"/>
              <a:t>Sehgal. Lancet Onc. 2022;23:1066. Sehgal. ASH 2023. Abstr 102.</a:t>
            </a:r>
          </a:p>
        </p:txBody>
      </p:sp>
      <p:graphicFrame>
        <p:nvGraphicFramePr>
          <p:cNvPr id="6" name="Table 5">
            <a:extLst>
              <a:ext uri="{FF2B5EF4-FFF2-40B4-BE49-F238E27FC236}">
                <a16:creationId xmlns:a16="http://schemas.microsoft.com/office/drawing/2014/main" id="{DC3EEE61-05AD-15C6-34FE-21FB9B177A65}"/>
              </a:ext>
            </a:extLst>
          </p:cNvPr>
          <p:cNvGraphicFramePr>
            <a:graphicFrameLocks noGrp="1"/>
          </p:cNvGraphicFramePr>
          <p:nvPr>
            <p:extLst>
              <p:ext uri="{D42A27DB-BD31-4B8C-83A1-F6EECF244321}">
                <p14:modId xmlns:p14="http://schemas.microsoft.com/office/powerpoint/2010/main" val="1615832327"/>
              </p:ext>
            </p:extLst>
          </p:nvPr>
        </p:nvGraphicFramePr>
        <p:xfrm>
          <a:off x="5224894" y="4048361"/>
          <a:ext cx="3515408" cy="2196796"/>
        </p:xfrm>
        <a:graphic>
          <a:graphicData uri="http://schemas.openxmlformats.org/drawingml/2006/table">
            <a:tbl>
              <a:tblPr firstRow="1" bandRow="1">
                <a:tableStyleId>{5C22544A-7EE6-4342-B048-85BDC9FD1C3A}</a:tableStyleId>
              </a:tblPr>
              <a:tblGrid>
                <a:gridCol w="1467736">
                  <a:extLst>
                    <a:ext uri="{9D8B030D-6E8A-4147-A177-3AD203B41FA5}">
                      <a16:colId xmlns:a16="http://schemas.microsoft.com/office/drawing/2014/main" val="3458097537"/>
                    </a:ext>
                  </a:extLst>
                </a:gridCol>
                <a:gridCol w="2047672">
                  <a:extLst>
                    <a:ext uri="{9D8B030D-6E8A-4147-A177-3AD203B41FA5}">
                      <a16:colId xmlns:a16="http://schemas.microsoft.com/office/drawing/2014/main" val="1565559431"/>
                    </a:ext>
                  </a:extLst>
                </a:gridCol>
              </a:tblGrid>
              <a:tr h="350214">
                <a:tc>
                  <a:txBody>
                    <a:bodyPr/>
                    <a:lstStyle/>
                    <a:p>
                      <a:pPr>
                        <a:lnSpc>
                          <a:spcPct val="100000"/>
                        </a:lnSpc>
                      </a:pPr>
                      <a:r>
                        <a:rPr lang="en-US" sz="1400" dirty="0">
                          <a:solidFill>
                            <a:schemeClr val="bg2"/>
                          </a:solidFill>
                          <a:latin typeface="Poppins" pitchFamily="2" charset="77"/>
                          <a:cs typeface="Poppins" pitchFamily="2" charset="77"/>
                        </a:rPr>
                        <a:t>BOR by IRC</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pPr>
                      <a:r>
                        <a:rPr lang="en-US" sz="1400" dirty="0">
                          <a:solidFill>
                            <a:schemeClr val="bg2"/>
                          </a:solidFill>
                          <a:latin typeface="Poppins" pitchFamily="2" charset="77"/>
                          <a:cs typeface="Poppins" pitchFamily="2" charset="77"/>
                        </a:rPr>
                        <a:t>N = 61</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05921789"/>
                  </a:ext>
                </a:extLst>
              </a:tr>
              <a:tr h="350214">
                <a:tc>
                  <a:txBody>
                    <a:bodyPr/>
                    <a:lstStyle/>
                    <a:p>
                      <a:pPr>
                        <a:lnSpc>
                          <a:spcPct val="100000"/>
                        </a:lnSpc>
                      </a:pPr>
                      <a:r>
                        <a:rPr lang="en-US" sz="1400" dirty="0">
                          <a:latin typeface="Poppins" pitchFamily="2" charset="77"/>
                          <a:cs typeface="Poppins" pitchFamily="2" charset="77"/>
                        </a:rPr>
                        <a:t>ORR, %</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latin typeface="Poppins" pitchFamily="2" charset="77"/>
                          <a:cs typeface="Poppins" pitchFamily="2" charset="77"/>
                        </a:rPr>
                        <a:t>80</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4086963"/>
                  </a:ext>
                </a:extLst>
              </a:tr>
              <a:tr h="350214">
                <a:tc>
                  <a:txBody>
                    <a:bodyPr/>
                    <a:lstStyle/>
                    <a:p>
                      <a:pPr>
                        <a:lnSpc>
                          <a:spcPct val="100000"/>
                        </a:lnSpc>
                      </a:pPr>
                      <a:r>
                        <a:rPr lang="en-US" sz="1400" dirty="0">
                          <a:latin typeface="Poppins" pitchFamily="2" charset="77"/>
                          <a:cs typeface="Poppins" pitchFamily="2" charset="77"/>
                        </a:rPr>
                        <a:t>CR,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400" dirty="0">
                          <a:latin typeface="Poppins" pitchFamily="2" charset="77"/>
                          <a:cs typeface="Poppins" pitchFamily="2" charset="77"/>
                        </a:rPr>
                        <a:t>54</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748266"/>
                  </a:ext>
                </a:extLst>
              </a:tr>
              <a:tr h="573077">
                <a:tc>
                  <a:txBody>
                    <a:bodyPr/>
                    <a:lstStyle/>
                    <a:p>
                      <a:pPr>
                        <a:lnSpc>
                          <a:spcPct val="100000"/>
                        </a:lnSpc>
                      </a:pPr>
                      <a:r>
                        <a:rPr lang="en-US" sz="1400" dirty="0" err="1">
                          <a:latin typeface="Poppins" pitchFamily="2" charset="77"/>
                          <a:cs typeface="Poppins" pitchFamily="2" charset="77"/>
                        </a:rPr>
                        <a:t>mDoR</a:t>
                      </a:r>
                      <a:r>
                        <a:rPr lang="en-US" sz="1400" dirty="0">
                          <a:latin typeface="Poppins" pitchFamily="2" charset="77"/>
                          <a:cs typeface="Poppins" pitchFamily="2" charset="77"/>
                        </a:rPr>
                        <a:t>, </a:t>
                      </a:r>
                      <a:r>
                        <a:rPr lang="en-US" sz="1400" dirty="0" err="1">
                          <a:latin typeface="Poppins" pitchFamily="2" charset="77"/>
                          <a:cs typeface="Poppins" pitchFamily="2" charset="77"/>
                        </a:rPr>
                        <a:t>mo</a:t>
                      </a:r>
                      <a:endParaRPr lang="en-US" sz="1400" dirty="0">
                        <a:latin typeface="Poppins" pitchFamily="2" charset="77"/>
                        <a:cs typeface="Poppins" pitchFamily="2" charset="77"/>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latin typeface="Poppins" pitchFamily="2" charset="77"/>
                          <a:cs typeface="Poppins" pitchFamily="2" charset="77"/>
                        </a:rPr>
                        <a:t>23</a:t>
                      </a:r>
                    </a:p>
                    <a:p>
                      <a:pPr algn="ctr">
                        <a:lnSpc>
                          <a:spcPct val="100000"/>
                        </a:lnSpc>
                      </a:pPr>
                      <a:r>
                        <a:rPr lang="en-US" sz="1400" dirty="0">
                          <a:latin typeface="Poppins" pitchFamily="2" charset="77"/>
                          <a:cs typeface="Poppins" pitchFamily="2" charset="77"/>
                        </a:rPr>
                        <a:t>(NE in CR pts)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55439209"/>
                  </a:ext>
                </a:extLst>
              </a:tr>
              <a:tr h="573077">
                <a:tc>
                  <a:txBody>
                    <a:bodyPr/>
                    <a:lstStyle/>
                    <a:p>
                      <a:pPr>
                        <a:lnSpc>
                          <a:spcPct val="100000"/>
                        </a:lnSpc>
                      </a:pPr>
                      <a:r>
                        <a:rPr lang="en-US" sz="1400" dirty="0">
                          <a:latin typeface="Poppins" pitchFamily="2" charset="77"/>
                          <a:cs typeface="Poppins" pitchFamily="2" charset="77"/>
                        </a:rPr>
                        <a:t>18-mo </a:t>
                      </a:r>
                      <a:r>
                        <a:rPr lang="en-US" sz="1400" dirty="0" err="1">
                          <a:latin typeface="Poppins" pitchFamily="2" charset="77"/>
                          <a:cs typeface="Poppins" pitchFamily="2" charset="77"/>
                        </a:rPr>
                        <a:t>DoR</a:t>
                      </a:r>
                      <a:r>
                        <a:rPr lang="en-US" sz="1400" dirty="0">
                          <a:latin typeface="Poppins" pitchFamily="2" charset="77"/>
                          <a:cs typeface="Poppins" pitchFamily="2" charset="77"/>
                        </a:rPr>
                        <a:t> rate, %</a:t>
                      </a:r>
                    </a:p>
                  </a:txBody>
                  <a:tcPr marL="121920" marR="121920" marT="60960" marB="6096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400" dirty="0">
                          <a:latin typeface="Poppins" pitchFamily="2" charset="77"/>
                          <a:cs typeface="Poppins" pitchFamily="2" charset="77"/>
                        </a:rPr>
                        <a:t>53 </a:t>
                      </a:r>
                      <a:br>
                        <a:rPr lang="en-US" sz="1400" dirty="0">
                          <a:latin typeface="Poppins" pitchFamily="2" charset="77"/>
                          <a:cs typeface="Poppins" pitchFamily="2" charset="77"/>
                        </a:rPr>
                      </a:br>
                      <a:r>
                        <a:rPr lang="en-US" sz="1400" dirty="0">
                          <a:latin typeface="Poppins" pitchFamily="2" charset="77"/>
                          <a:cs typeface="Poppins" pitchFamily="2" charset="77"/>
                        </a:rPr>
                        <a:t>(72% in CR patients)</a:t>
                      </a:r>
                    </a:p>
                  </a:txBody>
                  <a:tcPr marL="121920" marR="121920" marT="60960" marB="6096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5018662"/>
                  </a:ext>
                </a:extLst>
              </a:tr>
            </a:tbl>
          </a:graphicData>
        </a:graphic>
      </p:graphicFrame>
      <p:graphicFrame>
        <p:nvGraphicFramePr>
          <p:cNvPr id="7" name="Table 5">
            <a:extLst>
              <a:ext uri="{FF2B5EF4-FFF2-40B4-BE49-F238E27FC236}">
                <a16:creationId xmlns:a16="http://schemas.microsoft.com/office/drawing/2014/main" id="{188C39FC-42FD-A1B7-A92E-FAD339067D71}"/>
              </a:ext>
            </a:extLst>
          </p:cNvPr>
          <p:cNvGraphicFramePr>
            <a:graphicFrameLocks noGrp="1"/>
          </p:cNvGraphicFramePr>
          <p:nvPr>
            <p:extLst>
              <p:ext uri="{D42A27DB-BD31-4B8C-83A1-F6EECF244321}">
                <p14:modId xmlns:p14="http://schemas.microsoft.com/office/powerpoint/2010/main" val="1876039456"/>
              </p:ext>
            </p:extLst>
          </p:nvPr>
        </p:nvGraphicFramePr>
        <p:xfrm>
          <a:off x="8822987" y="4048362"/>
          <a:ext cx="3148351" cy="2194560"/>
        </p:xfrm>
        <a:graphic>
          <a:graphicData uri="http://schemas.openxmlformats.org/drawingml/2006/table">
            <a:tbl>
              <a:tblPr firstRow="1" bandRow="1">
                <a:tableStyleId>{5C22544A-7EE6-4342-B048-85BDC9FD1C3A}</a:tableStyleId>
              </a:tblPr>
              <a:tblGrid>
                <a:gridCol w="2101461">
                  <a:extLst>
                    <a:ext uri="{9D8B030D-6E8A-4147-A177-3AD203B41FA5}">
                      <a16:colId xmlns:a16="http://schemas.microsoft.com/office/drawing/2014/main" val="3458097537"/>
                    </a:ext>
                  </a:extLst>
                </a:gridCol>
                <a:gridCol w="1046890">
                  <a:extLst>
                    <a:ext uri="{9D8B030D-6E8A-4147-A177-3AD203B41FA5}">
                      <a16:colId xmlns:a16="http://schemas.microsoft.com/office/drawing/2014/main" val="1565559431"/>
                    </a:ext>
                  </a:extLst>
                </a:gridCol>
              </a:tblGrid>
              <a:tr h="0">
                <a:tc>
                  <a:txBody>
                    <a:bodyPr/>
                    <a:lstStyle/>
                    <a:p>
                      <a:pPr>
                        <a:lnSpc>
                          <a:spcPct val="100000"/>
                        </a:lnSpc>
                      </a:pPr>
                      <a:r>
                        <a:rPr lang="en-US" sz="1400" dirty="0">
                          <a:solidFill>
                            <a:schemeClr val="bg2"/>
                          </a:solidFill>
                          <a:latin typeface="Poppins" pitchFamily="2" charset="77"/>
                          <a:cs typeface="Poppins" pitchFamily="2" charset="77"/>
                        </a:rPr>
                        <a:t>AEs,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pPr>
                      <a:r>
                        <a:rPr lang="en-US" sz="1400">
                          <a:solidFill>
                            <a:schemeClr val="bg2"/>
                          </a:solidFill>
                          <a:latin typeface="Poppins" pitchFamily="2" charset="77"/>
                          <a:cs typeface="Poppins" pitchFamily="2" charset="77"/>
                        </a:rPr>
                        <a:t>N = 61</a:t>
                      </a:r>
                      <a:endParaRPr lang="en-US" sz="1400" dirty="0">
                        <a:solidFill>
                          <a:schemeClr val="bg2"/>
                        </a:solidFill>
                        <a:latin typeface="Poppins" pitchFamily="2" charset="77"/>
                        <a:cs typeface="Poppins" pitchFamily="2" charset="77"/>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05921789"/>
                  </a:ext>
                </a:extLst>
              </a:tr>
              <a:tr h="269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latin typeface="Poppins" pitchFamily="2" charset="77"/>
                          <a:cs typeface="Poppins" pitchFamily="2" charset="77"/>
                        </a:rPr>
                        <a:t>CRS</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latin typeface="Poppins" pitchFamily="2" charset="77"/>
                          <a:cs typeface="Poppins" pitchFamily="2" charset="77"/>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latin typeface="Poppins" pitchFamily="2" charset="77"/>
                          <a:cs typeface="Poppins" pitchFamily="2" charset="77"/>
                        </a:rPr>
                        <a:t>Grade 3</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latin typeface="Poppins" pitchFamily="2" charset="77"/>
                          <a:cs typeface="Poppins" pitchFamily="2" charset="77"/>
                        </a:rPr>
                        <a:t>38</a:t>
                      </a:r>
                    </a:p>
                    <a:p>
                      <a:pPr algn="ctr">
                        <a:lnSpc>
                          <a:spcPct val="100000"/>
                        </a:lnSpc>
                      </a:pPr>
                      <a:r>
                        <a:rPr lang="en-US" sz="1400" dirty="0">
                          <a:latin typeface="Poppins" pitchFamily="2" charset="77"/>
                          <a:cs typeface="Poppins" pitchFamily="2" charset="77"/>
                        </a:rPr>
                        <a:t>36</a:t>
                      </a:r>
                    </a:p>
                    <a:p>
                      <a:pPr algn="ctr">
                        <a:lnSpc>
                          <a:spcPct val="100000"/>
                        </a:lnSpc>
                      </a:pPr>
                      <a:r>
                        <a:rPr lang="en-US" sz="1400" dirty="0">
                          <a:latin typeface="Poppins" pitchFamily="2" charset="77"/>
                          <a:cs typeface="Poppins" pitchFamily="2" charset="77"/>
                        </a:rPr>
                        <a:t>2</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4086963"/>
                  </a:ext>
                </a:extLst>
              </a:tr>
              <a:tr h="269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latin typeface="Poppins" pitchFamily="2" charset="77"/>
                          <a:cs typeface="Poppins" pitchFamily="2" charset="77"/>
                        </a:rPr>
                        <a:t>NT</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latin typeface="Poppins" pitchFamily="2" charset="77"/>
                          <a:cs typeface="Poppins" pitchFamily="2" charset="77"/>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latin typeface="Poppins" pitchFamily="2" charset="77"/>
                          <a:cs typeface="Poppins" pitchFamily="2" charset="77"/>
                        </a:rPr>
                        <a:t>Grade 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400" dirty="0">
                          <a:latin typeface="Poppins" pitchFamily="2" charset="77"/>
                          <a:cs typeface="Poppins" pitchFamily="2" charset="77"/>
                        </a:rPr>
                        <a:t>31</a:t>
                      </a:r>
                    </a:p>
                    <a:p>
                      <a:pPr algn="ctr">
                        <a:lnSpc>
                          <a:spcPct val="100000"/>
                        </a:lnSpc>
                      </a:pPr>
                      <a:r>
                        <a:rPr lang="en-US" sz="1400" dirty="0">
                          <a:latin typeface="Poppins" pitchFamily="2" charset="77"/>
                          <a:cs typeface="Poppins" pitchFamily="2" charset="77"/>
                        </a:rPr>
                        <a:t>26</a:t>
                      </a:r>
                    </a:p>
                    <a:p>
                      <a:pPr algn="ctr">
                        <a:lnSpc>
                          <a:spcPct val="100000"/>
                        </a:lnSpc>
                      </a:pPr>
                      <a:r>
                        <a:rPr lang="en-US" sz="1400" dirty="0">
                          <a:latin typeface="Poppins" pitchFamily="2" charset="77"/>
                          <a:cs typeface="Poppins" pitchFamily="2" charset="77"/>
                        </a:rPr>
                        <a:t>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748266"/>
                  </a:ext>
                </a:extLst>
              </a:tr>
              <a:tr h="0">
                <a:tc>
                  <a:txBody>
                    <a:bodyPr/>
                    <a:lstStyle/>
                    <a:p>
                      <a:pPr>
                        <a:lnSpc>
                          <a:spcPct val="100000"/>
                        </a:lnSpc>
                      </a:pPr>
                      <a:r>
                        <a:rPr lang="en-US" sz="1400" b="0" dirty="0">
                          <a:latin typeface="Poppins" pitchFamily="2" charset="77"/>
                          <a:cs typeface="Poppins" pitchFamily="2" charset="77"/>
                        </a:rPr>
                        <a:t>NRM (COVIDx2)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b="0" dirty="0">
                          <a:latin typeface="Poppins" pitchFamily="2" charset="77"/>
                          <a:cs typeface="Poppins" pitchFamily="2" charset="77"/>
                        </a:rPr>
                        <a:t>3.3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90973084"/>
                  </a:ext>
                </a:extLst>
              </a:tr>
            </a:tbl>
          </a:graphicData>
        </a:graphic>
      </p:graphicFrame>
      <p:graphicFrame>
        <p:nvGraphicFramePr>
          <p:cNvPr id="8" name="Table 7">
            <a:extLst>
              <a:ext uri="{FF2B5EF4-FFF2-40B4-BE49-F238E27FC236}">
                <a16:creationId xmlns:a16="http://schemas.microsoft.com/office/drawing/2014/main" id="{3F011C95-D69F-2A21-313E-CDD97BCDE4D3}"/>
              </a:ext>
            </a:extLst>
          </p:cNvPr>
          <p:cNvGraphicFramePr>
            <a:graphicFrameLocks noGrp="1"/>
          </p:cNvGraphicFramePr>
          <p:nvPr>
            <p:extLst>
              <p:ext uri="{D42A27DB-BD31-4B8C-83A1-F6EECF244321}">
                <p14:modId xmlns:p14="http://schemas.microsoft.com/office/powerpoint/2010/main" val="1740979705"/>
              </p:ext>
            </p:extLst>
          </p:nvPr>
        </p:nvGraphicFramePr>
        <p:xfrm>
          <a:off x="228600" y="4048361"/>
          <a:ext cx="4936788" cy="2196794"/>
        </p:xfrm>
        <a:graphic>
          <a:graphicData uri="http://schemas.openxmlformats.org/drawingml/2006/table">
            <a:tbl>
              <a:tblPr firstRow="1" bandRow="1">
                <a:tableStyleId>{5C22544A-7EE6-4342-B048-85BDC9FD1C3A}</a:tableStyleId>
              </a:tblPr>
              <a:tblGrid>
                <a:gridCol w="3146898">
                  <a:extLst>
                    <a:ext uri="{9D8B030D-6E8A-4147-A177-3AD203B41FA5}">
                      <a16:colId xmlns:a16="http://schemas.microsoft.com/office/drawing/2014/main" val="3458097537"/>
                    </a:ext>
                  </a:extLst>
                </a:gridCol>
                <a:gridCol w="1789890">
                  <a:extLst>
                    <a:ext uri="{9D8B030D-6E8A-4147-A177-3AD203B41FA5}">
                      <a16:colId xmlns:a16="http://schemas.microsoft.com/office/drawing/2014/main" val="1565559431"/>
                    </a:ext>
                  </a:extLst>
                </a:gridCol>
              </a:tblGrid>
              <a:tr h="371765">
                <a:tc>
                  <a:txBody>
                    <a:bodyPr/>
                    <a:lstStyle/>
                    <a:p>
                      <a:pPr>
                        <a:lnSpc>
                          <a:spcPct val="100000"/>
                        </a:lnSpc>
                      </a:pPr>
                      <a:r>
                        <a:rPr lang="en-US" sz="1400" dirty="0">
                          <a:solidFill>
                            <a:schemeClr val="bg2"/>
                          </a:solidFill>
                          <a:latin typeface="Poppins" pitchFamily="2" charset="77"/>
                          <a:cs typeface="Poppins" pitchFamily="2" charset="77"/>
                        </a:rPr>
                        <a:t>Baseline Characteristics</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pPr>
                      <a:r>
                        <a:rPr lang="en-US" sz="1400">
                          <a:solidFill>
                            <a:schemeClr val="bg2"/>
                          </a:solidFill>
                          <a:latin typeface="Poppins" pitchFamily="2" charset="77"/>
                          <a:cs typeface="Poppins" pitchFamily="2" charset="77"/>
                        </a:rPr>
                        <a:t>N = 61</a:t>
                      </a:r>
                      <a:endParaRPr lang="en-US" sz="1400" dirty="0">
                        <a:solidFill>
                          <a:schemeClr val="bg2"/>
                        </a:solidFill>
                        <a:latin typeface="Poppins" pitchFamily="2" charset="77"/>
                        <a:cs typeface="Poppins" pitchFamily="2" charset="77"/>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05921789"/>
                  </a:ext>
                </a:extLst>
              </a:tr>
              <a:tr h="371765">
                <a:tc>
                  <a:txBody>
                    <a:bodyPr/>
                    <a:lstStyle/>
                    <a:p>
                      <a:pPr>
                        <a:lnSpc>
                          <a:spcPct val="100000"/>
                        </a:lnSpc>
                      </a:pPr>
                      <a:r>
                        <a:rPr lang="en-US" sz="1400" dirty="0">
                          <a:latin typeface="Poppins" pitchFamily="2" charset="77"/>
                          <a:cs typeface="Poppins" pitchFamily="2" charset="77"/>
                        </a:rPr>
                        <a:t>Median age, yr (range)</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latin typeface="Poppins" pitchFamily="2" charset="77"/>
                          <a:cs typeface="Poppins" pitchFamily="2" charset="77"/>
                        </a:rPr>
                        <a:t>74 (53-84)</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4086963"/>
                  </a:ext>
                </a:extLst>
              </a:tr>
              <a:tr h="10814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latin typeface="Poppins" pitchFamily="2" charset="77"/>
                          <a:cs typeface="Poppins" pitchFamily="2" charset="77"/>
                        </a:rPr>
                        <a:t>Histology, %</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latin typeface="Poppins" pitchFamily="2" charset="77"/>
                          <a:cs typeface="Poppins" pitchFamily="2" charset="77"/>
                        </a:rPr>
                        <a:t>DLBCL NOS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latin typeface="Poppins" pitchFamily="2" charset="77"/>
                          <a:cs typeface="Poppins" pitchFamily="2" charset="77"/>
                        </a:rPr>
                        <a:t>Transformed FL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latin typeface="Poppins" pitchFamily="2" charset="77"/>
                          <a:cs typeface="Poppins" pitchFamily="2" charset="77"/>
                        </a:rPr>
                        <a:t>Double hit lymphoma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100000"/>
                        </a:lnSpc>
                      </a:pPr>
                      <a:endParaRPr lang="en-US" sz="1400" dirty="0">
                        <a:latin typeface="Poppins" pitchFamily="2" charset="77"/>
                        <a:cs typeface="Poppins" pitchFamily="2" charset="77"/>
                      </a:endParaRPr>
                    </a:p>
                    <a:p>
                      <a:pPr algn="ctr">
                        <a:lnSpc>
                          <a:spcPct val="100000"/>
                        </a:lnSpc>
                      </a:pPr>
                      <a:r>
                        <a:rPr lang="en-US" sz="1400" dirty="0">
                          <a:latin typeface="Poppins" pitchFamily="2" charset="77"/>
                          <a:cs typeface="Poppins" pitchFamily="2" charset="77"/>
                        </a:rPr>
                        <a:t>54</a:t>
                      </a:r>
                    </a:p>
                    <a:p>
                      <a:pPr algn="ctr">
                        <a:lnSpc>
                          <a:spcPct val="100000"/>
                        </a:lnSpc>
                      </a:pPr>
                      <a:r>
                        <a:rPr lang="en-US" sz="1400" dirty="0">
                          <a:latin typeface="Poppins" pitchFamily="2" charset="77"/>
                          <a:cs typeface="Poppins" pitchFamily="2" charset="77"/>
                        </a:rPr>
                        <a:t>15</a:t>
                      </a:r>
                    </a:p>
                    <a:p>
                      <a:pPr algn="ctr">
                        <a:lnSpc>
                          <a:spcPct val="100000"/>
                        </a:lnSpc>
                      </a:pPr>
                      <a:r>
                        <a:rPr lang="en-US" sz="1400" dirty="0">
                          <a:latin typeface="Poppins" pitchFamily="2" charset="77"/>
                          <a:cs typeface="Poppins" pitchFamily="2" charset="77"/>
                        </a:rPr>
                        <a:t>33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748266"/>
                  </a:ext>
                </a:extLst>
              </a:tr>
              <a:tr h="371765">
                <a:tc>
                  <a:txBody>
                    <a:bodyPr/>
                    <a:lstStyle/>
                    <a:p>
                      <a:pPr>
                        <a:lnSpc>
                          <a:spcPct val="100000"/>
                        </a:lnSpc>
                      </a:pPr>
                      <a:r>
                        <a:rPr lang="en-US" sz="1400">
                          <a:latin typeface="Poppins" pitchFamily="2" charset="77"/>
                          <a:cs typeface="Poppins" pitchFamily="2" charset="77"/>
                        </a:rPr>
                        <a:t>Primary refractory disease, %</a:t>
                      </a:r>
                      <a:endParaRPr lang="en-US" sz="1400" dirty="0">
                        <a:latin typeface="Poppins" pitchFamily="2" charset="77"/>
                        <a:cs typeface="Poppins" pitchFamily="2" charset="77"/>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latin typeface="Poppins" pitchFamily="2" charset="77"/>
                          <a:cs typeface="Poppins" pitchFamily="2" charset="77"/>
                        </a:rPr>
                        <a:t>54</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05125464"/>
                  </a:ext>
                </a:extLst>
              </a:tr>
            </a:tbl>
          </a:graphicData>
        </a:graphic>
      </p:graphicFrame>
      <p:sp>
        <p:nvSpPr>
          <p:cNvPr id="9" name="TextBox 8">
            <a:extLst>
              <a:ext uri="{FF2B5EF4-FFF2-40B4-BE49-F238E27FC236}">
                <a16:creationId xmlns:a16="http://schemas.microsoft.com/office/drawing/2014/main" id="{ED603991-29D9-1307-403E-71E79E72DC60}"/>
              </a:ext>
            </a:extLst>
          </p:cNvPr>
          <p:cNvSpPr txBox="1"/>
          <p:nvPr/>
        </p:nvSpPr>
        <p:spPr>
          <a:xfrm>
            <a:off x="1011677" y="1053186"/>
            <a:ext cx="4980561" cy="345976"/>
          </a:xfrm>
          <a:prstGeom prst="rect">
            <a:avLst/>
          </a:prstGeom>
        </p:spPr>
        <p:txBody>
          <a:bodyPr vert="horz"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PFS</a:t>
            </a:r>
          </a:p>
        </p:txBody>
      </p:sp>
      <p:sp>
        <p:nvSpPr>
          <p:cNvPr id="10" name="TextBox 9">
            <a:extLst>
              <a:ext uri="{FF2B5EF4-FFF2-40B4-BE49-F238E27FC236}">
                <a16:creationId xmlns:a16="http://schemas.microsoft.com/office/drawing/2014/main" id="{7B5DBD10-0DE5-74B6-B4E5-5202EEE7593C}"/>
              </a:ext>
            </a:extLst>
          </p:cNvPr>
          <p:cNvSpPr txBox="1"/>
          <p:nvPr/>
        </p:nvSpPr>
        <p:spPr>
          <a:xfrm>
            <a:off x="1031132" y="3705081"/>
            <a:ext cx="5107021" cy="345976"/>
          </a:xfrm>
          <a:prstGeom prst="rect">
            <a:avLst/>
          </a:prstGeom>
        </p:spPr>
        <p:txBody>
          <a:bodyPr vert="horz"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a:t>
            </a:r>
          </a:p>
        </p:txBody>
      </p:sp>
      <p:sp>
        <p:nvSpPr>
          <p:cNvPr id="11" name="TextBox 10">
            <a:extLst>
              <a:ext uri="{FF2B5EF4-FFF2-40B4-BE49-F238E27FC236}">
                <a16:creationId xmlns:a16="http://schemas.microsoft.com/office/drawing/2014/main" id="{4DE1E931-588B-139B-777F-5DBE2B753268}"/>
              </a:ext>
            </a:extLst>
          </p:cNvPr>
          <p:cNvSpPr txBox="1"/>
          <p:nvPr/>
        </p:nvSpPr>
        <p:spPr>
          <a:xfrm rot="16200000">
            <a:off x="-641125" y="2215153"/>
            <a:ext cx="2247090" cy="345976"/>
          </a:xfrm>
          <a:prstGeom prst="rect">
            <a:avLst/>
          </a:prstGeom>
        </p:spPr>
        <p:txBody>
          <a:bodyPr vert="horz"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PFS (%)</a:t>
            </a:r>
          </a:p>
        </p:txBody>
      </p:sp>
      <p:graphicFrame>
        <p:nvGraphicFramePr>
          <p:cNvPr id="12" name="Table 11">
            <a:extLst>
              <a:ext uri="{FF2B5EF4-FFF2-40B4-BE49-F238E27FC236}">
                <a16:creationId xmlns:a16="http://schemas.microsoft.com/office/drawing/2014/main" id="{5AC85A18-B2AD-EC40-478E-41440BE44D75}"/>
              </a:ext>
            </a:extLst>
          </p:cNvPr>
          <p:cNvGraphicFramePr>
            <a:graphicFrameLocks noGrp="1"/>
          </p:cNvGraphicFramePr>
          <p:nvPr>
            <p:extLst>
              <p:ext uri="{D42A27DB-BD31-4B8C-83A1-F6EECF244321}">
                <p14:modId xmlns:p14="http://schemas.microsoft.com/office/powerpoint/2010/main" val="630684536"/>
              </p:ext>
            </p:extLst>
          </p:nvPr>
        </p:nvGraphicFramePr>
        <p:xfrm>
          <a:off x="7739758" y="1899816"/>
          <a:ext cx="4231580" cy="1645920"/>
        </p:xfrm>
        <a:graphic>
          <a:graphicData uri="http://schemas.openxmlformats.org/drawingml/2006/table">
            <a:tbl>
              <a:tblPr firstRow="1" bandRow="1">
                <a:tableStyleId>{5C22544A-7EE6-4342-B048-85BDC9FD1C3A}</a:tableStyleId>
              </a:tblPr>
              <a:tblGrid>
                <a:gridCol w="1403446">
                  <a:extLst>
                    <a:ext uri="{9D8B030D-6E8A-4147-A177-3AD203B41FA5}">
                      <a16:colId xmlns:a16="http://schemas.microsoft.com/office/drawing/2014/main" val="3458097537"/>
                    </a:ext>
                  </a:extLst>
                </a:gridCol>
                <a:gridCol w="1414067">
                  <a:extLst>
                    <a:ext uri="{9D8B030D-6E8A-4147-A177-3AD203B41FA5}">
                      <a16:colId xmlns:a16="http://schemas.microsoft.com/office/drawing/2014/main" val="1565559431"/>
                    </a:ext>
                  </a:extLst>
                </a:gridCol>
                <a:gridCol w="1414067">
                  <a:extLst>
                    <a:ext uri="{9D8B030D-6E8A-4147-A177-3AD203B41FA5}">
                      <a16:colId xmlns:a16="http://schemas.microsoft.com/office/drawing/2014/main" val="3552356048"/>
                    </a:ext>
                  </a:extLst>
                </a:gridCol>
              </a:tblGrid>
              <a:tr h="170882">
                <a:tc>
                  <a:txBody>
                    <a:bodyPr/>
                    <a:lstStyle/>
                    <a:p>
                      <a:pPr>
                        <a:lnSpc>
                          <a:spcPct val="100000"/>
                        </a:lnSpc>
                      </a:pPr>
                      <a:r>
                        <a:rPr lang="en-US" sz="1400" dirty="0">
                          <a:solidFill>
                            <a:schemeClr val="bg2"/>
                          </a:solidFill>
                        </a:rPr>
                        <a:t>PFS Rate, % (95% CI)</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pPr>
                      <a:r>
                        <a:rPr lang="en-US" sz="1400" dirty="0">
                          <a:solidFill>
                            <a:schemeClr val="bg2"/>
                          </a:solidFill>
                        </a:rPr>
                        <a:t>Total</a:t>
                      </a:r>
                    </a:p>
                    <a:p>
                      <a:pPr algn="ctr">
                        <a:lnSpc>
                          <a:spcPct val="100000"/>
                        </a:lnSpc>
                      </a:pPr>
                      <a:r>
                        <a:rPr lang="en-US" sz="1400" dirty="0">
                          <a:solidFill>
                            <a:schemeClr val="bg2"/>
                          </a:solidFill>
                        </a:rPr>
                        <a:t>(n = 61)</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pPr>
                      <a:r>
                        <a:rPr lang="en-US" sz="1400" dirty="0">
                          <a:solidFill>
                            <a:schemeClr val="bg2"/>
                          </a:solidFill>
                        </a:rPr>
                        <a:t>CR</a:t>
                      </a:r>
                    </a:p>
                    <a:p>
                      <a:pPr algn="ctr">
                        <a:lnSpc>
                          <a:spcPct val="100000"/>
                        </a:lnSpc>
                      </a:pPr>
                      <a:r>
                        <a:rPr lang="en-US" sz="1400" dirty="0">
                          <a:solidFill>
                            <a:schemeClr val="bg2"/>
                          </a:solidFill>
                        </a:rPr>
                        <a:t>(n = 33)</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05921789"/>
                  </a:ext>
                </a:extLst>
              </a:tr>
              <a:tr h="170882">
                <a:tc>
                  <a:txBody>
                    <a:bodyPr/>
                    <a:lstStyle/>
                    <a:p>
                      <a:pPr>
                        <a:lnSpc>
                          <a:spcPct val="100000"/>
                        </a:lnSpc>
                      </a:pPr>
                      <a:r>
                        <a:rPr lang="en-US" sz="1400" dirty="0"/>
                        <a:t>12-mo</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t>46.6</a:t>
                      </a:r>
                      <a:br>
                        <a:rPr lang="en-US" sz="1400" dirty="0"/>
                      </a:br>
                      <a:r>
                        <a:rPr lang="en-US" sz="1400" dirty="0"/>
                        <a:t>(33.4-58.8)</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t>78.4</a:t>
                      </a:r>
                      <a:br>
                        <a:rPr lang="en-US" sz="1400" dirty="0"/>
                      </a:br>
                      <a:r>
                        <a:rPr lang="en-US" sz="1400" dirty="0"/>
                        <a:t>(59.9-89.1)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4086963"/>
                  </a:ext>
                </a:extLst>
              </a:tr>
              <a:tr h="170882">
                <a:tc>
                  <a:txBody>
                    <a:bodyPr/>
                    <a:lstStyle/>
                    <a:p>
                      <a:pPr>
                        <a:lnSpc>
                          <a:spcPct val="100000"/>
                        </a:lnSpc>
                      </a:pPr>
                      <a:r>
                        <a:rPr lang="en-US" sz="1400" dirty="0"/>
                        <a:t>18-mo</a:t>
                      </a:r>
                    </a:p>
                  </a:txBody>
                  <a:tcPr marL="121920" marR="121920" marT="60960" marB="6096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400" dirty="0"/>
                        <a:t>42.9</a:t>
                      </a:r>
                      <a:br>
                        <a:rPr lang="en-US" sz="1400" dirty="0"/>
                      </a:br>
                      <a:r>
                        <a:rPr lang="en-US" sz="1400" dirty="0"/>
                        <a:t>(29.9-55.2)</a:t>
                      </a:r>
                    </a:p>
                  </a:txBody>
                  <a:tcPr marL="121920" marR="121920" marT="60960" marB="60960">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400" dirty="0"/>
                        <a:t>72.1</a:t>
                      </a:r>
                      <a:br>
                        <a:rPr lang="en-US" sz="1400" dirty="0"/>
                      </a:br>
                      <a:r>
                        <a:rPr lang="en-US" sz="1400" dirty="0"/>
                        <a:t>(53.2-84.4)</a:t>
                      </a:r>
                    </a:p>
                  </a:txBody>
                  <a:tcPr marL="121920" marR="121920" marT="60960" marB="60960">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748266"/>
                  </a:ext>
                </a:extLst>
              </a:tr>
            </a:tbl>
          </a:graphicData>
        </a:graphic>
      </p:graphicFrame>
      <p:sp>
        <p:nvSpPr>
          <p:cNvPr id="4" name="TextBox 3">
            <a:extLst>
              <a:ext uri="{FF2B5EF4-FFF2-40B4-BE49-F238E27FC236}">
                <a16:creationId xmlns:a16="http://schemas.microsoft.com/office/drawing/2014/main" id="{BAFB65F4-4B30-4ACE-0EA7-4169B7F53DBD}"/>
              </a:ext>
            </a:extLst>
          </p:cNvPr>
          <p:cNvSpPr txBox="1"/>
          <p:nvPr/>
        </p:nvSpPr>
        <p:spPr>
          <a:xfrm>
            <a:off x="7743217" y="1333500"/>
            <a:ext cx="4228121" cy="512743"/>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Median follow-up: 24.0 mo </a:t>
            </a:r>
            <a:br>
              <a:rPr kumimoji="0" lang="en-US" sz="1400" b="0" i="0" u="none" strike="noStrike" kern="1200" cap="none" spc="0" normalizeH="0" baseline="0" noProof="0" dirty="0">
                <a:ln>
                  <a:noFill/>
                </a:ln>
                <a:solidFill>
                  <a:srgbClr val="161616"/>
                </a:solidFill>
                <a:effectLst/>
                <a:uLnTx/>
                <a:uFillTx/>
                <a:latin typeface="Poppins"/>
                <a:ea typeface="+mn-ea"/>
                <a:cs typeface="+mn-cs"/>
              </a:rPr>
            </a:br>
            <a:r>
              <a:rPr kumimoji="0" lang="en-US" sz="1400" b="0" i="0" u="none" strike="noStrike" kern="1200" cap="none" spc="0" normalizeH="0" baseline="0" noProof="0" dirty="0">
                <a:ln>
                  <a:noFill/>
                </a:ln>
                <a:solidFill>
                  <a:srgbClr val="161616"/>
                </a:solidFill>
                <a:effectLst/>
                <a:uLnTx/>
                <a:uFillTx/>
                <a:latin typeface="Poppins"/>
                <a:ea typeface="+mn-ea"/>
                <a:cs typeface="+mn-cs"/>
              </a:rPr>
              <a:t>(95% CI: 23.8-24.15)</a:t>
            </a:r>
          </a:p>
        </p:txBody>
      </p:sp>
      <p:sp>
        <p:nvSpPr>
          <p:cNvPr id="13" name="TextBox 12">
            <a:extLst>
              <a:ext uri="{FF2B5EF4-FFF2-40B4-BE49-F238E27FC236}">
                <a16:creationId xmlns:a16="http://schemas.microsoft.com/office/drawing/2014/main" id="{1F88E674-F428-9103-1B06-1875E32BD2EA}"/>
              </a:ext>
            </a:extLst>
          </p:cNvPr>
          <p:cNvSpPr txBox="1"/>
          <p:nvPr/>
        </p:nvSpPr>
        <p:spPr>
          <a:xfrm>
            <a:off x="5594193" y="2354468"/>
            <a:ext cx="1775619" cy="17145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mPFS: NR (22.6-NR)</a:t>
            </a:r>
          </a:p>
        </p:txBody>
      </p:sp>
      <p:sp>
        <p:nvSpPr>
          <p:cNvPr id="14" name="TextBox 13">
            <a:extLst>
              <a:ext uri="{FF2B5EF4-FFF2-40B4-BE49-F238E27FC236}">
                <a16:creationId xmlns:a16="http://schemas.microsoft.com/office/drawing/2014/main" id="{A5E99D12-7180-4C96-4389-1E1FB050BEAB}"/>
              </a:ext>
            </a:extLst>
          </p:cNvPr>
          <p:cNvSpPr txBox="1"/>
          <p:nvPr/>
        </p:nvSpPr>
        <p:spPr>
          <a:xfrm>
            <a:off x="5730207" y="2859390"/>
            <a:ext cx="1503590" cy="201672"/>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mPFS: 9.0 (4.2-NR)</a:t>
            </a:r>
          </a:p>
        </p:txBody>
      </p:sp>
      <p:sp>
        <p:nvSpPr>
          <p:cNvPr id="16" name="TextBox 15">
            <a:extLst>
              <a:ext uri="{FF2B5EF4-FFF2-40B4-BE49-F238E27FC236}">
                <a16:creationId xmlns:a16="http://schemas.microsoft.com/office/drawing/2014/main" id="{8093544D-8338-5906-1A60-4D56370FA203}"/>
              </a:ext>
            </a:extLst>
          </p:cNvPr>
          <p:cNvSpPr txBox="1"/>
          <p:nvPr/>
        </p:nvSpPr>
        <p:spPr>
          <a:xfrm>
            <a:off x="3138112" y="3332455"/>
            <a:ext cx="1333500" cy="17145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9B6FEF"/>
                </a:solidFill>
                <a:effectLst/>
                <a:uLnTx/>
                <a:uFillTx/>
                <a:latin typeface="Poppins" pitchFamily="2" charset="77"/>
                <a:ea typeface="+mn-ea"/>
                <a:cs typeface="Poppins" pitchFamily="2" charset="77"/>
              </a:rPr>
              <a:t>mPFS: 1.0 (0.8-2.1)</a:t>
            </a:r>
          </a:p>
        </p:txBody>
      </p:sp>
      <p:sp>
        <p:nvSpPr>
          <p:cNvPr id="17" name="TextBox 16">
            <a:extLst>
              <a:ext uri="{FF2B5EF4-FFF2-40B4-BE49-F238E27FC236}">
                <a16:creationId xmlns:a16="http://schemas.microsoft.com/office/drawing/2014/main" id="{C0475E3D-8C95-18E1-5F6B-804AC18EA2BC}"/>
              </a:ext>
            </a:extLst>
          </p:cNvPr>
          <p:cNvSpPr txBox="1"/>
          <p:nvPr/>
        </p:nvSpPr>
        <p:spPr>
          <a:xfrm>
            <a:off x="2052200" y="3341846"/>
            <a:ext cx="1333500" cy="17145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9B6FEF"/>
                </a:solidFill>
                <a:effectLst/>
                <a:uLnTx/>
                <a:uFillTx/>
                <a:latin typeface="Poppins" pitchFamily="2" charset="77"/>
                <a:ea typeface="+mn-ea"/>
                <a:cs typeface="Poppins" pitchFamily="2" charset="77"/>
              </a:rPr>
              <a:t>SD/PD/NE</a:t>
            </a:r>
          </a:p>
        </p:txBody>
      </p:sp>
      <p:sp>
        <p:nvSpPr>
          <p:cNvPr id="18" name="TextBox 17">
            <a:extLst>
              <a:ext uri="{FF2B5EF4-FFF2-40B4-BE49-F238E27FC236}">
                <a16:creationId xmlns:a16="http://schemas.microsoft.com/office/drawing/2014/main" id="{4A21FF97-E12D-AA1A-0C97-74260469DDFB}"/>
              </a:ext>
            </a:extLst>
          </p:cNvPr>
          <p:cNvSpPr txBox="1"/>
          <p:nvPr/>
        </p:nvSpPr>
        <p:spPr>
          <a:xfrm>
            <a:off x="2268317" y="2766021"/>
            <a:ext cx="2527419" cy="356557"/>
          </a:xfrm>
          <a:prstGeom prst="rect">
            <a:avLst/>
          </a:prstGeom>
        </p:spPr>
        <p:txBody>
          <a:bodyPr vert="horz"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ea typeface="+mn-ea"/>
                <a:cs typeface="Poppins" pitchFamily="2" charset="77"/>
              </a:rPr>
              <a:t>PR</a:t>
            </a:r>
            <a:br>
              <a:rPr kumimoji="0" lang="en-US" sz="1200" b="0" i="0" u="none" strike="noStrike" kern="1200" cap="none" spc="0" normalizeH="0" baseline="0" noProof="0" dirty="0">
                <a:ln>
                  <a:noFill/>
                </a:ln>
                <a:solidFill>
                  <a:srgbClr val="2201B2"/>
                </a:solidFill>
                <a:effectLst/>
                <a:uLnTx/>
                <a:uFillTx/>
                <a:latin typeface="Poppins" pitchFamily="2" charset="77"/>
                <a:ea typeface="+mn-ea"/>
                <a:cs typeface="Poppins" pitchFamily="2" charset="77"/>
              </a:rPr>
            </a:br>
            <a:r>
              <a:rPr kumimoji="0" lang="en-US" sz="1200" b="0" i="0" u="none" strike="noStrike" kern="1200" cap="none" spc="0" normalizeH="0" baseline="0" noProof="0" dirty="0">
                <a:ln>
                  <a:noFill/>
                </a:ln>
                <a:solidFill>
                  <a:srgbClr val="2201B2"/>
                </a:solidFill>
                <a:effectLst/>
                <a:uLnTx/>
                <a:uFillTx/>
                <a:latin typeface="Poppins" pitchFamily="2" charset="77"/>
                <a:ea typeface="+mn-ea"/>
                <a:cs typeface="Poppins" pitchFamily="2" charset="77"/>
              </a:rPr>
              <a:t>mPFS: 2.9 (2.3-4.2)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201B2"/>
              </a:solidFill>
              <a:effectLst/>
              <a:uLnTx/>
              <a:uFillTx/>
              <a:latin typeface="Poppins" pitchFamily="2" charset="77"/>
              <a:ea typeface="+mn-ea"/>
              <a:cs typeface="Poppins" pitchFamily="2" charset="77"/>
            </a:endParaRPr>
          </a:p>
        </p:txBody>
      </p:sp>
      <p:sp>
        <p:nvSpPr>
          <p:cNvPr id="19" name="TextBox 18">
            <a:extLst>
              <a:ext uri="{FF2B5EF4-FFF2-40B4-BE49-F238E27FC236}">
                <a16:creationId xmlns:a16="http://schemas.microsoft.com/office/drawing/2014/main" id="{162AAF77-401F-6227-09CD-C36B5437FB0C}"/>
              </a:ext>
            </a:extLst>
          </p:cNvPr>
          <p:cNvSpPr txBox="1"/>
          <p:nvPr/>
        </p:nvSpPr>
        <p:spPr>
          <a:xfrm>
            <a:off x="5539657" y="2664976"/>
            <a:ext cx="884407"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Total</a:t>
            </a:r>
          </a:p>
        </p:txBody>
      </p:sp>
      <p:sp>
        <p:nvSpPr>
          <p:cNvPr id="20" name="TextBox 19">
            <a:extLst>
              <a:ext uri="{FF2B5EF4-FFF2-40B4-BE49-F238E27FC236}">
                <a16:creationId xmlns:a16="http://schemas.microsoft.com/office/drawing/2014/main" id="{23626AC4-85EA-6655-891F-2482C712190C}"/>
              </a:ext>
            </a:extLst>
          </p:cNvPr>
          <p:cNvSpPr txBox="1"/>
          <p:nvPr/>
        </p:nvSpPr>
        <p:spPr>
          <a:xfrm>
            <a:off x="5423458" y="2173932"/>
            <a:ext cx="884407"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CR</a:t>
            </a:r>
          </a:p>
        </p:txBody>
      </p:sp>
      <p:grpSp>
        <p:nvGrpSpPr>
          <p:cNvPr id="2" name="Group 1">
            <a:extLst>
              <a:ext uri="{FF2B5EF4-FFF2-40B4-BE49-F238E27FC236}">
                <a16:creationId xmlns:a16="http://schemas.microsoft.com/office/drawing/2014/main" id="{D5850F56-4AC7-998B-3342-ADBE52E7CCFE}"/>
              </a:ext>
            </a:extLst>
          </p:cNvPr>
          <p:cNvGrpSpPr/>
          <p:nvPr/>
        </p:nvGrpSpPr>
        <p:grpSpPr>
          <a:xfrm>
            <a:off x="922662" y="1256625"/>
            <a:ext cx="5225219" cy="2337999"/>
            <a:chOff x="922662" y="1256625"/>
            <a:chExt cx="5225219" cy="2337999"/>
          </a:xfrm>
        </p:grpSpPr>
        <p:sp>
          <p:nvSpPr>
            <p:cNvPr id="21" name="Freeform 20">
              <a:extLst>
                <a:ext uri="{FF2B5EF4-FFF2-40B4-BE49-F238E27FC236}">
                  <a16:creationId xmlns:a16="http://schemas.microsoft.com/office/drawing/2014/main" id="{F0F6B860-0139-A8F4-E1D4-3B3CA55AC859}"/>
                </a:ext>
              </a:extLst>
            </p:cNvPr>
            <p:cNvSpPr/>
            <p:nvPr/>
          </p:nvSpPr>
          <p:spPr>
            <a:xfrm>
              <a:off x="1006475" y="1259800"/>
              <a:ext cx="5141406" cy="2254250"/>
            </a:xfrm>
            <a:custGeom>
              <a:avLst/>
              <a:gdLst>
                <a:gd name="csX0" fmla="*/ 0 w 5406887"/>
                <a:gd name="csY0" fmla="*/ 0 h 2395330"/>
                <a:gd name="csX1" fmla="*/ 0 w 5406887"/>
                <a:gd name="csY1" fmla="*/ 2395330 h 2395330"/>
                <a:gd name="csX2" fmla="*/ 5406887 w 5406887"/>
                <a:gd name="csY2" fmla="*/ 2395330 h 2395330"/>
              </a:gdLst>
              <a:ahLst/>
              <a:cxnLst>
                <a:cxn ang="0">
                  <a:pos x="csX0" y="csY0"/>
                </a:cxn>
                <a:cxn ang="0">
                  <a:pos x="csX1" y="csY1"/>
                </a:cxn>
                <a:cxn ang="0">
                  <a:pos x="csX2" y="csY2"/>
                </a:cxn>
              </a:cxnLst>
              <a:rect l="l" t="t" r="r" b="b"/>
              <a:pathLst>
                <a:path w="5406887" h="2395330">
                  <a:moveTo>
                    <a:pt x="0" y="0"/>
                  </a:moveTo>
                  <a:lnTo>
                    <a:pt x="0" y="2395330"/>
                  </a:lnTo>
                  <a:lnTo>
                    <a:pt x="5406887" y="2395330"/>
                  </a:lnTo>
                </a:path>
              </a:pathLst>
            </a:custGeom>
            <a:noFill/>
            <a:ln w="12700">
              <a:solidFill>
                <a:schemeClr val="tx1"/>
              </a:solidFill>
              <a:beve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cxnSp>
          <p:nvCxnSpPr>
            <p:cNvPr id="23" name="Straight Connector 22">
              <a:extLst>
                <a:ext uri="{FF2B5EF4-FFF2-40B4-BE49-F238E27FC236}">
                  <a16:creationId xmlns:a16="http://schemas.microsoft.com/office/drawing/2014/main" id="{7FA29BD3-BC14-1CAE-DC09-0FFDF5648D34}"/>
                </a:ext>
              </a:extLst>
            </p:cNvPr>
            <p:cNvCxnSpPr/>
            <p:nvPr/>
          </p:nvCxnSpPr>
          <p:spPr>
            <a:xfrm>
              <a:off x="1006475" y="3514065"/>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A254539-6E5C-CD2D-06A6-006F4710F6CA}"/>
                </a:ext>
              </a:extLst>
            </p:cNvPr>
            <p:cNvCxnSpPr/>
            <p:nvPr/>
          </p:nvCxnSpPr>
          <p:spPr>
            <a:xfrm>
              <a:off x="1581150" y="3514065"/>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41E864C-81F1-1D00-4746-049C3A75D683}"/>
                </a:ext>
              </a:extLst>
            </p:cNvPr>
            <p:cNvCxnSpPr/>
            <p:nvPr/>
          </p:nvCxnSpPr>
          <p:spPr>
            <a:xfrm>
              <a:off x="2144275" y="3514065"/>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C92F769-D13A-AD5D-761B-462CC7163411}"/>
                </a:ext>
              </a:extLst>
            </p:cNvPr>
            <p:cNvCxnSpPr/>
            <p:nvPr/>
          </p:nvCxnSpPr>
          <p:spPr>
            <a:xfrm>
              <a:off x="2718950" y="3514065"/>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210F793-156E-1D5E-F4AB-1F89DB95C9A8}"/>
                </a:ext>
              </a:extLst>
            </p:cNvPr>
            <p:cNvCxnSpPr/>
            <p:nvPr/>
          </p:nvCxnSpPr>
          <p:spPr>
            <a:xfrm>
              <a:off x="3296483" y="3521630"/>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86584D4-5650-308E-767E-9994031A3989}"/>
                </a:ext>
              </a:extLst>
            </p:cNvPr>
            <p:cNvCxnSpPr/>
            <p:nvPr/>
          </p:nvCxnSpPr>
          <p:spPr>
            <a:xfrm>
              <a:off x="3871158" y="3521630"/>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4784F3F-842A-8BEA-28ED-2C86481199D0}"/>
                </a:ext>
              </a:extLst>
            </p:cNvPr>
            <p:cNvCxnSpPr/>
            <p:nvPr/>
          </p:nvCxnSpPr>
          <p:spPr>
            <a:xfrm>
              <a:off x="4434283" y="3521630"/>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ABEB027-C406-1D30-F71B-788E60A091DE}"/>
                </a:ext>
              </a:extLst>
            </p:cNvPr>
            <p:cNvCxnSpPr/>
            <p:nvPr/>
          </p:nvCxnSpPr>
          <p:spPr>
            <a:xfrm>
              <a:off x="5008958" y="3521630"/>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4AEC0C8-DAF8-F3FB-DB51-216FA8E88D0C}"/>
                </a:ext>
              </a:extLst>
            </p:cNvPr>
            <p:cNvCxnSpPr/>
            <p:nvPr/>
          </p:nvCxnSpPr>
          <p:spPr>
            <a:xfrm>
              <a:off x="5565057" y="3515280"/>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DF6F5FB-C20A-67AC-6F91-97485AC6C54C}"/>
                </a:ext>
              </a:extLst>
            </p:cNvPr>
            <p:cNvCxnSpPr/>
            <p:nvPr/>
          </p:nvCxnSpPr>
          <p:spPr>
            <a:xfrm>
              <a:off x="6139732" y="3515280"/>
              <a:ext cx="0" cy="72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283C679-F835-4BEE-6FDF-7685F5213175}"/>
                </a:ext>
              </a:extLst>
            </p:cNvPr>
            <p:cNvCxnSpPr>
              <a:cxnSpLocks/>
            </p:cNvCxnSpPr>
            <p:nvPr/>
          </p:nvCxnSpPr>
          <p:spPr>
            <a:xfrm flipH="1">
              <a:off x="925841" y="3510255"/>
              <a:ext cx="787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D8C902C-AEE0-C27B-0199-C7E3D68A95C1}"/>
                </a:ext>
              </a:extLst>
            </p:cNvPr>
            <p:cNvCxnSpPr>
              <a:cxnSpLocks/>
            </p:cNvCxnSpPr>
            <p:nvPr/>
          </p:nvCxnSpPr>
          <p:spPr>
            <a:xfrm flipH="1">
              <a:off x="925840" y="3059529"/>
              <a:ext cx="787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60827F7-6616-3788-E2DC-856066AD379E}"/>
                </a:ext>
              </a:extLst>
            </p:cNvPr>
            <p:cNvCxnSpPr>
              <a:cxnSpLocks/>
            </p:cNvCxnSpPr>
            <p:nvPr/>
          </p:nvCxnSpPr>
          <p:spPr>
            <a:xfrm flipH="1">
              <a:off x="922665" y="2608803"/>
              <a:ext cx="787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1429EBF-95A5-898F-A929-98D3509B5794}"/>
                </a:ext>
              </a:extLst>
            </p:cNvPr>
            <p:cNvCxnSpPr>
              <a:cxnSpLocks/>
            </p:cNvCxnSpPr>
            <p:nvPr/>
          </p:nvCxnSpPr>
          <p:spPr>
            <a:xfrm flipH="1">
              <a:off x="922664" y="2158077"/>
              <a:ext cx="787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2F791E0-C4DB-B55C-8858-95F23EE6049B}"/>
                </a:ext>
              </a:extLst>
            </p:cNvPr>
            <p:cNvCxnSpPr>
              <a:cxnSpLocks/>
            </p:cNvCxnSpPr>
            <p:nvPr/>
          </p:nvCxnSpPr>
          <p:spPr>
            <a:xfrm flipH="1">
              <a:off x="922663" y="1707351"/>
              <a:ext cx="787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56FF15A-694C-63E5-7744-187DF0E9FF85}"/>
                </a:ext>
              </a:extLst>
            </p:cNvPr>
            <p:cNvCxnSpPr>
              <a:cxnSpLocks/>
            </p:cNvCxnSpPr>
            <p:nvPr/>
          </p:nvCxnSpPr>
          <p:spPr>
            <a:xfrm flipH="1">
              <a:off x="922662" y="1256625"/>
              <a:ext cx="787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32371D8E-C4D8-53BE-5628-118713C699C7}"/>
              </a:ext>
            </a:extLst>
          </p:cNvPr>
          <p:cNvSpPr txBox="1"/>
          <p:nvPr/>
        </p:nvSpPr>
        <p:spPr bwMode="auto">
          <a:xfrm>
            <a:off x="564197" y="3356901"/>
            <a:ext cx="424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Poppins" pitchFamily="2" charset="77"/>
                <a:ea typeface="+mn-ea"/>
                <a:cs typeface="Poppins" pitchFamily="2" charset="77"/>
              </a:rPr>
              <a:t>0</a:t>
            </a:r>
          </a:p>
        </p:txBody>
      </p:sp>
      <p:sp>
        <p:nvSpPr>
          <p:cNvPr id="41" name="TextBox 40">
            <a:extLst>
              <a:ext uri="{FF2B5EF4-FFF2-40B4-BE49-F238E27FC236}">
                <a16:creationId xmlns:a16="http://schemas.microsoft.com/office/drawing/2014/main" id="{286C872B-A29F-6B5A-181B-31155A7808F9}"/>
              </a:ext>
            </a:extLst>
          </p:cNvPr>
          <p:cNvSpPr txBox="1"/>
          <p:nvPr/>
        </p:nvSpPr>
        <p:spPr bwMode="auto">
          <a:xfrm>
            <a:off x="568849" y="1564784"/>
            <a:ext cx="424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Poppins" pitchFamily="2" charset="77"/>
                <a:ea typeface="+mn-ea"/>
                <a:cs typeface="Poppins" pitchFamily="2" charset="77"/>
              </a:rPr>
              <a:t>80</a:t>
            </a:r>
          </a:p>
        </p:txBody>
      </p:sp>
      <p:sp>
        <p:nvSpPr>
          <p:cNvPr id="42" name="TextBox 41">
            <a:extLst>
              <a:ext uri="{FF2B5EF4-FFF2-40B4-BE49-F238E27FC236}">
                <a16:creationId xmlns:a16="http://schemas.microsoft.com/office/drawing/2014/main" id="{335AD47E-28C9-C954-B395-C2F63B403C69}"/>
              </a:ext>
            </a:extLst>
          </p:cNvPr>
          <p:cNvSpPr txBox="1"/>
          <p:nvPr/>
        </p:nvSpPr>
        <p:spPr bwMode="auto">
          <a:xfrm>
            <a:off x="568849" y="2012813"/>
            <a:ext cx="424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60</a:t>
            </a:r>
          </a:p>
        </p:txBody>
      </p:sp>
      <p:sp>
        <p:nvSpPr>
          <p:cNvPr id="43" name="TextBox 42">
            <a:extLst>
              <a:ext uri="{FF2B5EF4-FFF2-40B4-BE49-F238E27FC236}">
                <a16:creationId xmlns:a16="http://schemas.microsoft.com/office/drawing/2014/main" id="{5E5A4DE2-1A9D-9EE1-7533-E04633040742}"/>
              </a:ext>
            </a:extLst>
          </p:cNvPr>
          <p:cNvSpPr txBox="1"/>
          <p:nvPr/>
        </p:nvSpPr>
        <p:spPr bwMode="auto">
          <a:xfrm>
            <a:off x="568849" y="2460842"/>
            <a:ext cx="424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Poppins" pitchFamily="2" charset="77"/>
                <a:ea typeface="+mn-ea"/>
                <a:cs typeface="Poppins" pitchFamily="2" charset="77"/>
              </a:rPr>
              <a:t>40</a:t>
            </a:r>
          </a:p>
        </p:txBody>
      </p:sp>
      <p:sp>
        <p:nvSpPr>
          <p:cNvPr id="44" name="TextBox 43">
            <a:extLst>
              <a:ext uri="{FF2B5EF4-FFF2-40B4-BE49-F238E27FC236}">
                <a16:creationId xmlns:a16="http://schemas.microsoft.com/office/drawing/2014/main" id="{20159464-4346-A43A-9FC3-EA753211894B}"/>
              </a:ext>
            </a:extLst>
          </p:cNvPr>
          <p:cNvSpPr txBox="1"/>
          <p:nvPr/>
        </p:nvSpPr>
        <p:spPr bwMode="auto">
          <a:xfrm>
            <a:off x="568849" y="2908871"/>
            <a:ext cx="424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20</a:t>
            </a:r>
          </a:p>
        </p:txBody>
      </p:sp>
      <p:sp>
        <p:nvSpPr>
          <p:cNvPr id="45" name="TextBox 44">
            <a:extLst>
              <a:ext uri="{FF2B5EF4-FFF2-40B4-BE49-F238E27FC236}">
                <a16:creationId xmlns:a16="http://schemas.microsoft.com/office/drawing/2014/main" id="{25601C33-23DB-C1A8-0A65-B00E413602BC}"/>
              </a:ext>
            </a:extLst>
          </p:cNvPr>
          <p:cNvSpPr txBox="1"/>
          <p:nvPr/>
        </p:nvSpPr>
        <p:spPr bwMode="auto">
          <a:xfrm>
            <a:off x="423265" y="1116755"/>
            <a:ext cx="570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100</a:t>
            </a:r>
          </a:p>
        </p:txBody>
      </p:sp>
      <p:sp>
        <p:nvSpPr>
          <p:cNvPr id="46" name="TextBox 45">
            <a:extLst>
              <a:ext uri="{FF2B5EF4-FFF2-40B4-BE49-F238E27FC236}">
                <a16:creationId xmlns:a16="http://schemas.microsoft.com/office/drawing/2014/main" id="{877D764A-322A-F1DE-5010-F9312A7084F0}"/>
              </a:ext>
            </a:extLst>
          </p:cNvPr>
          <p:cNvSpPr txBox="1"/>
          <p:nvPr/>
        </p:nvSpPr>
        <p:spPr bwMode="auto">
          <a:xfrm>
            <a:off x="922965" y="3548166"/>
            <a:ext cx="169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Poppins" pitchFamily="2" charset="77"/>
                <a:ea typeface="+mn-ea"/>
                <a:cs typeface="Poppins" pitchFamily="2" charset="77"/>
              </a:rPr>
              <a:t>0</a:t>
            </a:r>
          </a:p>
        </p:txBody>
      </p:sp>
      <p:sp>
        <p:nvSpPr>
          <p:cNvPr id="47" name="TextBox 46">
            <a:extLst>
              <a:ext uri="{FF2B5EF4-FFF2-40B4-BE49-F238E27FC236}">
                <a16:creationId xmlns:a16="http://schemas.microsoft.com/office/drawing/2014/main" id="{9A1D8FA1-2576-305D-DF4C-C377AA685FBF}"/>
              </a:ext>
            </a:extLst>
          </p:cNvPr>
          <p:cNvSpPr txBox="1"/>
          <p:nvPr/>
        </p:nvSpPr>
        <p:spPr bwMode="auto">
          <a:xfrm>
            <a:off x="1494388" y="3548166"/>
            <a:ext cx="169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3</a:t>
            </a:r>
          </a:p>
        </p:txBody>
      </p:sp>
      <p:sp>
        <p:nvSpPr>
          <p:cNvPr id="48" name="TextBox 47">
            <a:extLst>
              <a:ext uri="{FF2B5EF4-FFF2-40B4-BE49-F238E27FC236}">
                <a16:creationId xmlns:a16="http://schemas.microsoft.com/office/drawing/2014/main" id="{5660C313-E83E-BDC1-7A6C-D441A021428F}"/>
              </a:ext>
            </a:extLst>
          </p:cNvPr>
          <p:cNvSpPr txBox="1"/>
          <p:nvPr/>
        </p:nvSpPr>
        <p:spPr bwMode="auto">
          <a:xfrm>
            <a:off x="2059537" y="3547632"/>
            <a:ext cx="169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6</a:t>
            </a:r>
          </a:p>
        </p:txBody>
      </p:sp>
      <p:sp>
        <p:nvSpPr>
          <p:cNvPr id="49" name="TextBox 48">
            <a:extLst>
              <a:ext uri="{FF2B5EF4-FFF2-40B4-BE49-F238E27FC236}">
                <a16:creationId xmlns:a16="http://schemas.microsoft.com/office/drawing/2014/main" id="{A0953329-16C1-AD5D-31D0-2484A8389204}"/>
              </a:ext>
            </a:extLst>
          </p:cNvPr>
          <p:cNvSpPr txBox="1"/>
          <p:nvPr/>
        </p:nvSpPr>
        <p:spPr bwMode="auto">
          <a:xfrm>
            <a:off x="2630960" y="3547632"/>
            <a:ext cx="1690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9</a:t>
            </a:r>
          </a:p>
        </p:txBody>
      </p:sp>
      <p:sp>
        <p:nvSpPr>
          <p:cNvPr id="50" name="TextBox 49">
            <a:extLst>
              <a:ext uri="{FF2B5EF4-FFF2-40B4-BE49-F238E27FC236}">
                <a16:creationId xmlns:a16="http://schemas.microsoft.com/office/drawing/2014/main" id="{3289CE3D-801C-E112-A43D-F5A0589D7080}"/>
              </a:ext>
            </a:extLst>
          </p:cNvPr>
          <p:cNvSpPr txBox="1"/>
          <p:nvPr/>
        </p:nvSpPr>
        <p:spPr bwMode="auto">
          <a:xfrm>
            <a:off x="3117313" y="3547632"/>
            <a:ext cx="3622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12</a:t>
            </a:r>
          </a:p>
        </p:txBody>
      </p:sp>
      <p:sp>
        <p:nvSpPr>
          <p:cNvPr id="51" name="TextBox 50">
            <a:extLst>
              <a:ext uri="{FF2B5EF4-FFF2-40B4-BE49-F238E27FC236}">
                <a16:creationId xmlns:a16="http://schemas.microsoft.com/office/drawing/2014/main" id="{0C4E0210-6EB6-6D2B-4AAC-B10FF18D4F19}"/>
              </a:ext>
            </a:extLst>
          </p:cNvPr>
          <p:cNvSpPr txBox="1"/>
          <p:nvPr/>
        </p:nvSpPr>
        <p:spPr bwMode="auto">
          <a:xfrm>
            <a:off x="3688736" y="3547632"/>
            <a:ext cx="3622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15</a:t>
            </a:r>
          </a:p>
        </p:txBody>
      </p:sp>
      <p:sp>
        <p:nvSpPr>
          <p:cNvPr id="52" name="TextBox 51">
            <a:extLst>
              <a:ext uri="{FF2B5EF4-FFF2-40B4-BE49-F238E27FC236}">
                <a16:creationId xmlns:a16="http://schemas.microsoft.com/office/drawing/2014/main" id="{9C354088-DAEC-8656-EEDC-AE56ABDD48BB}"/>
              </a:ext>
            </a:extLst>
          </p:cNvPr>
          <p:cNvSpPr txBox="1"/>
          <p:nvPr/>
        </p:nvSpPr>
        <p:spPr bwMode="auto">
          <a:xfrm>
            <a:off x="4254959" y="3547812"/>
            <a:ext cx="3622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18</a:t>
            </a:r>
          </a:p>
        </p:txBody>
      </p:sp>
      <p:sp>
        <p:nvSpPr>
          <p:cNvPr id="53" name="TextBox 52">
            <a:extLst>
              <a:ext uri="{FF2B5EF4-FFF2-40B4-BE49-F238E27FC236}">
                <a16:creationId xmlns:a16="http://schemas.microsoft.com/office/drawing/2014/main" id="{AB1E57D4-95F0-53F9-75D3-C30E6D3A4743}"/>
              </a:ext>
            </a:extLst>
          </p:cNvPr>
          <p:cNvSpPr txBox="1"/>
          <p:nvPr/>
        </p:nvSpPr>
        <p:spPr bwMode="auto">
          <a:xfrm>
            <a:off x="4826382" y="3547812"/>
            <a:ext cx="3622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21</a:t>
            </a:r>
          </a:p>
        </p:txBody>
      </p:sp>
      <p:sp>
        <p:nvSpPr>
          <p:cNvPr id="54" name="TextBox 53">
            <a:extLst>
              <a:ext uri="{FF2B5EF4-FFF2-40B4-BE49-F238E27FC236}">
                <a16:creationId xmlns:a16="http://schemas.microsoft.com/office/drawing/2014/main" id="{43F0E2A2-C7F0-4B1A-D186-B5D195750960}"/>
              </a:ext>
            </a:extLst>
          </p:cNvPr>
          <p:cNvSpPr txBox="1"/>
          <p:nvPr/>
        </p:nvSpPr>
        <p:spPr bwMode="auto">
          <a:xfrm>
            <a:off x="5367067" y="3547812"/>
            <a:ext cx="3984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24</a:t>
            </a:r>
          </a:p>
        </p:txBody>
      </p:sp>
      <p:sp>
        <p:nvSpPr>
          <p:cNvPr id="55" name="TextBox 54">
            <a:extLst>
              <a:ext uri="{FF2B5EF4-FFF2-40B4-BE49-F238E27FC236}">
                <a16:creationId xmlns:a16="http://schemas.microsoft.com/office/drawing/2014/main" id="{139931A6-8F83-AC24-11AC-C71D7A181177}"/>
              </a:ext>
            </a:extLst>
          </p:cNvPr>
          <p:cNvSpPr txBox="1"/>
          <p:nvPr/>
        </p:nvSpPr>
        <p:spPr bwMode="auto">
          <a:xfrm>
            <a:off x="5938490" y="3547812"/>
            <a:ext cx="3984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itchFamily="2" charset="77"/>
                <a:ea typeface="+mn-ea"/>
                <a:cs typeface="Poppins" pitchFamily="2" charset="77"/>
              </a:rPr>
              <a:t>27</a:t>
            </a:r>
          </a:p>
        </p:txBody>
      </p:sp>
      <p:sp>
        <p:nvSpPr>
          <p:cNvPr id="22" name="Freeform 21">
            <a:extLst>
              <a:ext uri="{FF2B5EF4-FFF2-40B4-BE49-F238E27FC236}">
                <a16:creationId xmlns:a16="http://schemas.microsoft.com/office/drawing/2014/main" id="{2C1BC443-E1B8-E783-00D0-1EE518B65853}"/>
              </a:ext>
            </a:extLst>
          </p:cNvPr>
          <p:cNvSpPr/>
          <p:nvPr/>
        </p:nvSpPr>
        <p:spPr>
          <a:xfrm>
            <a:off x="1005016" y="1252678"/>
            <a:ext cx="4703806" cy="1009135"/>
          </a:xfrm>
          <a:custGeom>
            <a:avLst/>
            <a:gdLst>
              <a:gd name="csX0" fmla="*/ 0 w 4703806"/>
              <a:gd name="csY0" fmla="*/ 0 h 1009135"/>
              <a:gd name="csX1" fmla="*/ 568411 w 4703806"/>
              <a:gd name="csY1" fmla="*/ 0 h 1009135"/>
              <a:gd name="csX2" fmla="*/ 568411 w 4703806"/>
              <a:gd name="csY2" fmla="*/ 70021 h 1009135"/>
              <a:gd name="csX3" fmla="*/ 1136822 w 4703806"/>
              <a:gd name="csY3" fmla="*/ 70021 h 1009135"/>
              <a:gd name="csX4" fmla="*/ 1136822 w 4703806"/>
              <a:gd name="csY4" fmla="*/ 127686 h 1009135"/>
              <a:gd name="csX5" fmla="*/ 1136822 w 4703806"/>
              <a:gd name="csY5" fmla="*/ 127686 h 1009135"/>
              <a:gd name="csX6" fmla="*/ 1169773 w 4703806"/>
              <a:gd name="csY6" fmla="*/ 127686 h 1009135"/>
              <a:gd name="csX7" fmla="*/ 1169773 w 4703806"/>
              <a:gd name="csY7" fmla="*/ 210065 h 1009135"/>
              <a:gd name="csX8" fmla="*/ 1276865 w 4703806"/>
              <a:gd name="csY8" fmla="*/ 210065 h 1009135"/>
              <a:gd name="csX9" fmla="*/ 1276865 w 4703806"/>
              <a:gd name="csY9" fmla="*/ 275967 h 1009135"/>
              <a:gd name="csX10" fmla="*/ 1375719 w 4703806"/>
              <a:gd name="csY10" fmla="*/ 275967 h 1009135"/>
              <a:gd name="csX11" fmla="*/ 1375719 w 4703806"/>
              <a:gd name="csY11" fmla="*/ 337751 h 1009135"/>
              <a:gd name="csX12" fmla="*/ 1709352 w 4703806"/>
              <a:gd name="csY12" fmla="*/ 337751 h 1009135"/>
              <a:gd name="csX13" fmla="*/ 1709352 w 4703806"/>
              <a:gd name="csY13" fmla="*/ 399535 h 1009135"/>
              <a:gd name="csX14" fmla="*/ 1886465 w 4703806"/>
              <a:gd name="csY14" fmla="*/ 399535 h 1009135"/>
              <a:gd name="csX15" fmla="*/ 1886465 w 4703806"/>
              <a:gd name="csY15" fmla="*/ 486032 h 1009135"/>
              <a:gd name="csX16" fmla="*/ 2298357 w 4703806"/>
              <a:gd name="csY16" fmla="*/ 486032 h 1009135"/>
              <a:gd name="csX17" fmla="*/ 2298357 w 4703806"/>
              <a:gd name="csY17" fmla="*/ 547816 h 1009135"/>
              <a:gd name="csX18" fmla="*/ 2467233 w 4703806"/>
              <a:gd name="csY18" fmla="*/ 547816 h 1009135"/>
              <a:gd name="csX19" fmla="*/ 2467233 w 4703806"/>
              <a:gd name="csY19" fmla="*/ 621956 h 1009135"/>
              <a:gd name="csX20" fmla="*/ 4296033 w 4703806"/>
              <a:gd name="csY20" fmla="*/ 621956 h 1009135"/>
              <a:gd name="csX21" fmla="*/ 4296033 w 4703806"/>
              <a:gd name="csY21" fmla="*/ 704335 h 1009135"/>
              <a:gd name="csX22" fmla="*/ 4613189 w 4703806"/>
              <a:gd name="csY22" fmla="*/ 704335 h 1009135"/>
              <a:gd name="csX23" fmla="*/ 4613189 w 4703806"/>
              <a:gd name="csY23" fmla="*/ 1009135 h 1009135"/>
              <a:gd name="csX24" fmla="*/ 4703806 w 4703806"/>
              <a:gd name="csY24" fmla="*/ 1009135 h 10091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703806" h="1009135">
                <a:moveTo>
                  <a:pt x="0" y="0"/>
                </a:moveTo>
                <a:lnTo>
                  <a:pt x="568411" y="0"/>
                </a:lnTo>
                <a:lnTo>
                  <a:pt x="568411" y="70021"/>
                </a:lnTo>
                <a:lnTo>
                  <a:pt x="1136822" y="70021"/>
                </a:lnTo>
                <a:lnTo>
                  <a:pt x="1136822" y="127686"/>
                </a:lnTo>
                <a:lnTo>
                  <a:pt x="1136822" y="127686"/>
                </a:lnTo>
                <a:lnTo>
                  <a:pt x="1169773" y="127686"/>
                </a:lnTo>
                <a:lnTo>
                  <a:pt x="1169773" y="210065"/>
                </a:lnTo>
                <a:lnTo>
                  <a:pt x="1276865" y="210065"/>
                </a:lnTo>
                <a:lnTo>
                  <a:pt x="1276865" y="275967"/>
                </a:lnTo>
                <a:lnTo>
                  <a:pt x="1375719" y="275967"/>
                </a:lnTo>
                <a:lnTo>
                  <a:pt x="1375719" y="337751"/>
                </a:lnTo>
                <a:lnTo>
                  <a:pt x="1709352" y="337751"/>
                </a:lnTo>
                <a:lnTo>
                  <a:pt x="1709352" y="399535"/>
                </a:lnTo>
                <a:lnTo>
                  <a:pt x="1886465" y="399535"/>
                </a:lnTo>
                <a:lnTo>
                  <a:pt x="1886465" y="486032"/>
                </a:lnTo>
                <a:lnTo>
                  <a:pt x="2298357" y="486032"/>
                </a:lnTo>
                <a:lnTo>
                  <a:pt x="2298357" y="547816"/>
                </a:lnTo>
                <a:lnTo>
                  <a:pt x="2467233" y="547816"/>
                </a:lnTo>
                <a:lnTo>
                  <a:pt x="2467233" y="621956"/>
                </a:lnTo>
                <a:lnTo>
                  <a:pt x="4296033" y="621956"/>
                </a:lnTo>
                <a:lnTo>
                  <a:pt x="4296033" y="704335"/>
                </a:lnTo>
                <a:lnTo>
                  <a:pt x="4613189" y="704335"/>
                </a:lnTo>
                <a:lnTo>
                  <a:pt x="4613189" y="1009135"/>
                </a:lnTo>
                <a:lnTo>
                  <a:pt x="4703806" y="1009135"/>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
        <p:nvSpPr>
          <p:cNvPr id="34" name="Freeform 33">
            <a:extLst>
              <a:ext uri="{FF2B5EF4-FFF2-40B4-BE49-F238E27FC236}">
                <a16:creationId xmlns:a16="http://schemas.microsoft.com/office/drawing/2014/main" id="{1F523587-D786-63F7-FD46-426E229BAD4A}"/>
              </a:ext>
            </a:extLst>
          </p:cNvPr>
          <p:cNvSpPr/>
          <p:nvPr/>
        </p:nvSpPr>
        <p:spPr>
          <a:xfrm>
            <a:off x="1005016" y="1252678"/>
            <a:ext cx="1812325" cy="2080054"/>
          </a:xfrm>
          <a:custGeom>
            <a:avLst/>
            <a:gdLst>
              <a:gd name="csX0" fmla="*/ 0 w 1812325"/>
              <a:gd name="csY0" fmla="*/ 0 h 2080054"/>
              <a:gd name="csX1" fmla="*/ 280087 w 1812325"/>
              <a:gd name="csY1" fmla="*/ 0 h 2080054"/>
              <a:gd name="csX2" fmla="*/ 280087 w 1812325"/>
              <a:gd name="csY2" fmla="*/ 140043 h 2080054"/>
              <a:gd name="csX3" fmla="*/ 362465 w 1812325"/>
              <a:gd name="csY3" fmla="*/ 140043 h 2080054"/>
              <a:gd name="csX4" fmla="*/ 362465 w 1812325"/>
              <a:gd name="csY4" fmla="*/ 304800 h 2080054"/>
              <a:gd name="csX5" fmla="*/ 420130 w 1812325"/>
              <a:gd name="csY5" fmla="*/ 304800 h 2080054"/>
              <a:gd name="csX6" fmla="*/ 420130 w 1812325"/>
              <a:gd name="csY6" fmla="*/ 436605 h 2080054"/>
              <a:gd name="csX7" fmla="*/ 465438 w 1812325"/>
              <a:gd name="csY7" fmla="*/ 436605 h 2080054"/>
              <a:gd name="csX8" fmla="*/ 465438 w 1812325"/>
              <a:gd name="csY8" fmla="*/ 601362 h 2080054"/>
              <a:gd name="csX9" fmla="*/ 465438 w 1812325"/>
              <a:gd name="csY9" fmla="*/ 601362 h 2080054"/>
              <a:gd name="csX10" fmla="*/ 502508 w 1812325"/>
              <a:gd name="csY10" fmla="*/ 601362 h 2080054"/>
              <a:gd name="csX11" fmla="*/ 502508 w 1812325"/>
              <a:gd name="csY11" fmla="*/ 753762 h 2080054"/>
              <a:gd name="csX12" fmla="*/ 543698 w 1812325"/>
              <a:gd name="csY12" fmla="*/ 753762 h 2080054"/>
              <a:gd name="csX13" fmla="*/ 543698 w 1812325"/>
              <a:gd name="csY13" fmla="*/ 918519 h 2080054"/>
              <a:gd name="csX14" fmla="*/ 556054 w 1812325"/>
              <a:gd name="csY14" fmla="*/ 918519 h 2080054"/>
              <a:gd name="csX15" fmla="*/ 556054 w 1812325"/>
              <a:gd name="csY15" fmla="*/ 1248032 h 2080054"/>
              <a:gd name="csX16" fmla="*/ 572530 w 1812325"/>
              <a:gd name="csY16" fmla="*/ 1248032 h 2080054"/>
              <a:gd name="csX17" fmla="*/ 572530 w 1812325"/>
              <a:gd name="csY17" fmla="*/ 1404551 h 2080054"/>
              <a:gd name="csX18" fmla="*/ 609600 w 1812325"/>
              <a:gd name="csY18" fmla="*/ 1404551 h 2080054"/>
              <a:gd name="csX19" fmla="*/ 609600 w 1812325"/>
              <a:gd name="csY19" fmla="*/ 1577546 h 2080054"/>
              <a:gd name="csX20" fmla="*/ 794952 w 1812325"/>
              <a:gd name="csY20" fmla="*/ 1577546 h 2080054"/>
              <a:gd name="csX21" fmla="*/ 794952 w 1812325"/>
              <a:gd name="csY21" fmla="*/ 1734065 h 2080054"/>
              <a:gd name="csX22" fmla="*/ 1169773 w 1812325"/>
              <a:gd name="csY22" fmla="*/ 1734065 h 2080054"/>
              <a:gd name="csX23" fmla="*/ 1169773 w 1812325"/>
              <a:gd name="csY23" fmla="*/ 1771135 h 2080054"/>
              <a:gd name="csX24" fmla="*/ 1169773 w 1812325"/>
              <a:gd name="csY24" fmla="*/ 1923535 h 2080054"/>
              <a:gd name="csX25" fmla="*/ 1668162 w 1812325"/>
              <a:gd name="csY25" fmla="*/ 1923535 h 2080054"/>
              <a:gd name="csX26" fmla="*/ 1668162 w 1812325"/>
              <a:gd name="csY26" fmla="*/ 2080054 h 2080054"/>
              <a:gd name="csX27" fmla="*/ 1812325 w 1812325"/>
              <a:gd name="csY27" fmla="*/ 2080054 h 2080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812325" h="2080054">
                <a:moveTo>
                  <a:pt x="0" y="0"/>
                </a:moveTo>
                <a:lnTo>
                  <a:pt x="280087" y="0"/>
                </a:lnTo>
                <a:lnTo>
                  <a:pt x="280087" y="140043"/>
                </a:lnTo>
                <a:lnTo>
                  <a:pt x="362465" y="140043"/>
                </a:lnTo>
                <a:lnTo>
                  <a:pt x="362465" y="304800"/>
                </a:lnTo>
                <a:lnTo>
                  <a:pt x="420130" y="304800"/>
                </a:lnTo>
                <a:lnTo>
                  <a:pt x="420130" y="436605"/>
                </a:lnTo>
                <a:lnTo>
                  <a:pt x="465438" y="436605"/>
                </a:lnTo>
                <a:lnTo>
                  <a:pt x="465438" y="601362"/>
                </a:lnTo>
                <a:lnTo>
                  <a:pt x="465438" y="601362"/>
                </a:lnTo>
                <a:lnTo>
                  <a:pt x="502508" y="601362"/>
                </a:lnTo>
                <a:lnTo>
                  <a:pt x="502508" y="753762"/>
                </a:lnTo>
                <a:lnTo>
                  <a:pt x="543698" y="753762"/>
                </a:lnTo>
                <a:lnTo>
                  <a:pt x="543698" y="918519"/>
                </a:lnTo>
                <a:lnTo>
                  <a:pt x="556054" y="918519"/>
                </a:lnTo>
                <a:lnTo>
                  <a:pt x="556054" y="1248032"/>
                </a:lnTo>
                <a:lnTo>
                  <a:pt x="572530" y="1248032"/>
                </a:lnTo>
                <a:lnTo>
                  <a:pt x="572530" y="1404551"/>
                </a:lnTo>
                <a:lnTo>
                  <a:pt x="609600" y="1404551"/>
                </a:lnTo>
                <a:lnTo>
                  <a:pt x="609600" y="1577546"/>
                </a:lnTo>
                <a:lnTo>
                  <a:pt x="794952" y="1577546"/>
                </a:lnTo>
                <a:lnTo>
                  <a:pt x="794952" y="1734065"/>
                </a:lnTo>
                <a:lnTo>
                  <a:pt x="1169773" y="1734065"/>
                </a:lnTo>
                <a:lnTo>
                  <a:pt x="1169773" y="1771135"/>
                </a:lnTo>
                <a:lnTo>
                  <a:pt x="1169773" y="1923535"/>
                </a:lnTo>
                <a:lnTo>
                  <a:pt x="1668162" y="1923535"/>
                </a:lnTo>
                <a:lnTo>
                  <a:pt x="1668162" y="2080054"/>
                </a:lnTo>
                <a:lnTo>
                  <a:pt x="1812325" y="2080054"/>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
        <p:nvSpPr>
          <p:cNvPr id="56" name="TextBox 55">
            <a:extLst>
              <a:ext uri="{FF2B5EF4-FFF2-40B4-BE49-F238E27FC236}">
                <a16:creationId xmlns:a16="http://schemas.microsoft.com/office/drawing/2014/main" id="{C403101C-D88A-7D9B-71DE-2434EE1E5F9F}"/>
              </a:ext>
            </a:extLst>
          </p:cNvPr>
          <p:cNvSpPr txBox="1"/>
          <p:nvPr/>
        </p:nvSpPr>
        <p:spPr>
          <a:xfrm>
            <a:off x="5479363" y="1333500"/>
            <a:ext cx="1177088"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Censored</a:t>
            </a:r>
          </a:p>
        </p:txBody>
      </p:sp>
      <p:sp>
        <p:nvSpPr>
          <p:cNvPr id="57" name="TextBox 56">
            <a:extLst>
              <a:ext uri="{FF2B5EF4-FFF2-40B4-BE49-F238E27FC236}">
                <a16:creationId xmlns:a16="http://schemas.microsoft.com/office/drawing/2014/main" id="{322FAF0D-3419-1887-AB24-D6C470B6C219}"/>
              </a:ext>
            </a:extLst>
          </p:cNvPr>
          <p:cNvSpPr txBox="1"/>
          <p:nvPr/>
        </p:nvSpPr>
        <p:spPr>
          <a:xfrm>
            <a:off x="5429140" y="187838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58" name="TextBox 57">
            <a:extLst>
              <a:ext uri="{FF2B5EF4-FFF2-40B4-BE49-F238E27FC236}">
                <a16:creationId xmlns:a16="http://schemas.microsoft.com/office/drawing/2014/main" id="{0D080272-B88E-DBDE-0B9D-613EA6B07043}"/>
              </a:ext>
            </a:extLst>
          </p:cNvPr>
          <p:cNvSpPr txBox="1"/>
          <p:nvPr/>
        </p:nvSpPr>
        <p:spPr>
          <a:xfrm>
            <a:off x="5440380" y="187838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59" name="TextBox 58">
            <a:extLst>
              <a:ext uri="{FF2B5EF4-FFF2-40B4-BE49-F238E27FC236}">
                <a16:creationId xmlns:a16="http://schemas.microsoft.com/office/drawing/2014/main" id="{8820918F-0B4A-046A-0621-2E9060A9B007}"/>
              </a:ext>
            </a:extLst>
          </p:cNvPr>
          <p:cNvSpPr txBox="1"/>
          <p:nvPr/>
        </p:nvSpPr>
        <p:spPr>
          <a:xfrm>
            <a:off x="5448362" y="187838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0" name="TextBox 59">
            <a:extLst>
              <a:ext uri="{FF2B5EF4-FFF2-40B4-BE49-F238E27FC236}">
                <a16:creationId xmlns:a16="http://schemas.microsoft.com/office/drawing/2014/main" id="{11E7A280-5982-E589-6BA6-AFE75C5DA1F1}"/>
              </a:ext>
            </a:extLst>
          </p:cNvPr>
          <p:cNvSpPr txBox="1"/>
          <p:nvPr/>
        </p:nvSpPr>
        <p:spPr>
          <a:xfrm>
            <a:off x="5478362" y="187838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1" name="TextBox 60">
            <a:extLst>
              <a:ext uri="{FF2B5EF4-FFF2-40B4-BE49-F238E27FC236}">
                <a16:creationId xmlns:a16="http://schemas.microsoft.com/office/drawing/2014/main" id="{A66A9CB3-0693-9300-DD5D-9EB8AA1436CF}"/>
              </a:ext>
            </a:extLst>
          </p:cNvPr>
          <p:cNvSpPr txBox="1"/>
          <p:nvPr/>
        </p:nvSpPr>
        <p:spPr>
          <a:xfrm>
            <a:off x="5512584" y="187838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2" name="TextBox 61">
            <a:extLst>
              <a:ext uri="{FF2B5EF4-FFF2-40B4-BE49-F238E27FC236}">
                <a16:creationId xmlns:a16="http://schemas.microsoft.com/office/drawing/2014/main" id="{CB35F6E3-7B1D-BE16-1BE4-A60B10237953}"/>
              </a:ext>
            </a:extLst>
          </p:cNvPr>
          <p:cNvSpPr txBox="1"/>
          <p:nvPr/>
        </p:nvSpPr>
        <p:spPr>
          <a:xfrm>
            <a:off x="5535566" y="187838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3" name="TextBox 62">
            <a:extLst>
              <a:ext uri="{FF2B5EF4-FFF2-40B4-BE49-F238E27FC236}">
                <a16:creationId xmlns:a16="http://schemas.microsoft.com/office/drawing/2014/main" id="{4A23B895-C095-0C48-9F27-A13B8FB11A9E}"/>
              </a:ext>
            </a:extLst>
          </p:cNvPr>
          <p:cNvSpPr txBox="1"/>
          <p:nvPr/>
        </p:nvSpPr>
        <p:spPr>
          <a:xfrm>
            <a:off x="5551037" y="187838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4" name="TextBox 63">
            <a:extLst>
              <a:ext uri="{FF2B5EF4-FFF2-40B4-BE49-F238E27FC236}">
                <a16:creationId xmlns:a16="http://schemas.microsoft.com/office/drawing/2014/main" id="{E635C0F3-0A3B-83BA-16DC-B2EF31766676}"/>
              </a:ext>
            </a:extLst>
          </p:cNvPr>
          <p:cNvSpPr txBox="1"/>
          <p:nvPr/>
        </p:nvSpPr>
        <p:spPr>
          <a:xfrm>
            <a:off x="5564157" y="1879968"/>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5" name="TextBox 64">
            <a:extLst>
              <a:ext uri="{FF2B5EF4-FFF2-40B4-BE49-F238E27FC236}">
                <a16:creationId xmlns:a16="http://schemas.microsoft.com/office/drawing/2014/main" id="{9C786F05-3ABA-785F-6FCD-8C5315C6D868}"/>
              </a:ext>
            </a:extLst>
          </p:cNvPr>
          <p:cNvSpPr txBox="1"/>
          <p:nvPr/>
        </p:nvSpPr>
        <p:spPr>
          <a:xfrm>
            <a:off x="5656010" y="218753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6" name="TextBox 65">
            <a:extLst>
              <a:ext uri="{FF2B5EF4-FFF2-40B4-BE49-F238E27FC236}">
                <a16:creationId xmlns:a16="http://schemas.microsoft.com/office/drawing/2014/main" id="{CB2BBD70-03E4-89AF-61EF-5ECB1BF78177}"/>
              </a:ext>
            </a:extLst>
          </p:cNvPr>
          <p:cNvSpPr txBox="1"/>
          <p:nvPr/>
        </p:nvSpPr>
        <p:spPr>
          <a:xfrm>
            <a:off x="5583972" y="218753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7" name="TextBox 66">
            <a:extLst>
              <a:ext uri="{FF2B5EF4-FFF2-40B4-BE49-F238E27FC236}">
                <a16:creationId xmlns:a16="http://schemas.microsoft.com/office/drawing/2014/main" id="{E7D2D7B6-941E-E11E-255E-47AD209E2BD0}"/>
              </a:ext>
            </a:extLst>
          </p:cNvPr>
          <p:cNvSpPr txBox="1"/>
          <p:nvPr/>
        </p:nvSpPr>
        <p:spPr>
          <a:xfrm>
            <a:off x="5606787" y="218753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8" name="TextBox 67">
            <a:extLst>
              <a:ext uri="{FF2B5EF4-FFF2-40B4-BE49-F238E27FC236}">
                <a16:creationId xmlns:a16="http://schemas.microsoft.com/office/drawing/2014/main" id="{117CD713-B222-21D7-C5AA-2B5913DD8439}"/>
              </a:ext>
            </a:extLst>
          </p:cNvPr>
          <p:cNvSpPr txBox="1"/>
          <p:nvPr/>
        </p:nvSpPr>
        <p:spPr>
          <a:xfrm>
            <a:off x="5637875" y="218753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69" name="TextBox 68">
            <a:extLst>
              <a:ext uri="{FF2B5EF4-FFF2-40B4-BE49-F238E27FC236}">
                <a16:creationId xmlns:a16="http://schemas.microsoft.com/office/drawing/2014/main" id="{671C8889-2F47-F9E4-9CF9-2CCFCF81E455}"/>
              </a:ext>
            </a:extLst>
          </p:cNvPr>
          <p:cNvSpPr txBox="1"/>
          <p:nvPr/>
        </p:nvSpPr>
        <p:spPr>
          <a:xfrm>
            <a:off x="2184989" y="1384105"/>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04507"/>
                </a:solidFill>
                <a:effectLst/>
                <a:uLnTx/>
                <a:uFillTx/>
                <a:latin typeface="Poppins" pitchFamily="2" charset="77"/>
                <a:ea typeface="+mn-ea"/>
                <a:cs typeface="Poppins" pitchFamily="2" charset="77"/>
              </a:rPr>
              <a:t>+</a:t>
            </a:r>
          </a:p>
        </p:txBody>
      </p:sp>
      <p:sp>
        <p:nvSpPr>
          <p:cNvPr id="70" name="TextBox 69">
            <a:extLst>
              <a:ext uri="{FF2B5EF4-FFF2-40B4-BE49-F238E27FC236}">
                <a16:creationId xmlns:a16="http://schemas.microsoft.com/office/drawing/2014/main" id="{55293A78-7254-74DD-AEBE-DBA7228227C8}"/>
              </a:ext>
            </a:extLst>
          </p:cNvPr>
          <p:cNvSpPr txBox="1"/>
          <p:nvPr/>
        </p:nvSpPr>
        <p:spPr>
          <a:xfrm>
            <a:off x="1149539" y="1173655"/>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ea typeface="+mn-ea"/>
                <a:cs typeface="Poppins" pitchFamily="2" charset="77"/>
              </a:rPr>
              <a:t>+</a:t>
            </a:r>
          </a:p>
        </p:txBody>
      </p:sp>
      <p:sp>
        <p:nvSpPr>
          <p:cNvPr id="71" name="TextBox 70">
            <a:extLst>
              <a:ext uri="{FF2B5EF4-FFF2-40B4-BE49-F238E27FC236}">
                <a16:creationId xmlns:a16="http://schemas.microsoft.com/office/drawing/2014/main" id="{2C490E89-92B5-46FD-1A6B-6B0F466C4183}"/>
              </a:ext>
            </a:extLst>
          </p:cNvPr>
          <p:cNvSpPr txBox="1"/>
          <p:nvPr/>
        </p:nvSpPr>
        <p:spPr>
          <a:xfrm>
            <a:off x="1149539" y="1390935"/>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72" name="TextBox 71">
            <a:extLst>
              <a:ext uri="{FF2B5EF4-FFF2-40B4-BE49-F238E27FC236}">
                <a16:creationId xmlns:a16="http://schemas.microsoft.com/office/drawing/2014/main" id="{EEFAB6C8-A444-0ACE-269B-52151240B099}"/>
              </a:ext>
            </a:extLst>
          </p:cNvPr>
          <p:cNvSpPr txBox="1"/>
          <p:nvPr/>
        </p:nvSpPr>
        <p:spPr>
          <a:xfrm>
            <a:off x="1507088" y="177759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73" name="TextBox 72">
            <a:extLst>
              <a:ext uri="{FF2B5EF4-FFF2-40B4-BE49-F238E27FC236}">
                <a16:creationId xmlns:a16="http://schemas.microsoft.com/office/drawing/2014/main" id="{98E15087-A7E8-8C22-DA12-707A35503904}"/>
              </a:ext>
            </a:extLst>
          </p:cNvPr>
          <p:cNvSpPr txBox="1"/>
          <p:nvPr/>
        </p:nvSpPr>
        <p:spPr>
          <a:xfrm>
            <a:off x="2188164" y="2132958"/>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74" name="TextBox 73">
            <a:extLst>
              <a:ext uri="{FF2B5EF4-FFF2-40B4-BE49-F238E27FC236}">
                <a16:creationId xmlns:a16="http://schemas.microsoft.com/office/drawing/2014/main" id="{5CA2ABFB-E743-9AB2-B100-E19F44D45F77}"/>
              </a:ext>
            </a:extLst>
          </p:cNvPr>
          <p:cNvSpPr txBox="1"/>
          <p:nvPr/>
        </p:nvSpPr>
        <p:spPr>
          <a:xfrm>
            <a:off x="2764944" y="2333140"/>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75" name="TextBox 74">
            <a:extLst>
              <a:ext uri="{FF2B5EF4-FFF2-40B4-BE49-F238E27FC236}">
                <a16:creationId xmlns:a16="http://schemas.microsoft.com/office/drawing/2014/main" id="{C688BE0B-F8DF-381B-5B80-2A2092CB4CE4}"/>
              </a:ext>
            </a:extLst>
          </p:cNvPr>
          <p:cNvSpPr txBox="1"/>
          <p:nvPr/>
        </p:nvSpPr>
        <p:spPr>
          <a:xfrm>
            <a:off x="5651084" y="2681107"/>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76" name="TextBox 75">
            <a:extLst>
              <a:ext uri="{FF2B5EF4-FFF2-40B4-BE49-F238E27FC236}">
                <a16:creationId xmlns:a16="http://schemas.microsoft.com/office/drawing/2014/main" id="{9784B87F-9A36-F82C-DF3B-8600808D8CF4}"/>
              </a:ext>
            </a:extLst>
          </p:cNvPr>
          <p:cNvSpPr txBox="1"/>
          <p:nvPr/>
        </p:nvSpPr>
        <p:spPr>
          <a:xfrm>
            <a:off x="5636340" y="2681107"/>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77" name="TextBox 76">
            <a:extLst>
              <a:ext uri="{FF2B5EF4-FFF2-40B4-BE49-F238E27FC236}">
                <a16:creationId xmlns:a16="http://schemas.microsoft.com/office/drawing/2014/main" id="{2ECB6BE5-3A97-B519-2BB6-013F3F2ACD69}"/>
              </a:ext>
            </a:extLst>
          </p:cNvPr>
          <p:cNvSpPr txBox="1"/>
          <p:nvPr/>
        </p:nvSpPr>
        <p:spPr>
          <a:xfrm>
            <a:off x="5606787" y="2683131"/>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78" name="TextBox 77">
            <a:extLst>
              <a:ext uri="{FF2B5EF4-FFF2-40B4-BE49-F238E27FC236}">
                <a16:creationId xmlns:a16="http://schemas.microsoft.com/office/drawing/2014/main" id="{DD7C58C2-EE2B-EEB0-366D-1AAF192F233B}"/>
              </a:ext>
            </a:extLst>
          </p:cNvPr>
          <p:cNvSpPr txBox="1"/>
          <p:nvPr/>
        </p:nvSpPr>
        <p:spPr>
          <a:xfrm>
            <a:off x="5589607" y="2683018"/>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79" name="TextBox 78">
            <a:extLst>
              <a:ext uri="{FF2B5EF4-FFF2-40B4-BE49-F238E27FC236}">
                <a16:creationId xmlns:a16="http://schemas.microsoft.com/office/drawing/2014/main" id="{A1574252-E938-165C-8796-1D1191C30E8D}"/>
              </a:ext>
            </a:extLst>
          </p:cNvPr>
          <p:cNvSpPr txBox="1"/>
          <p:nvPr/>
        </p:nvSpPr>
        <p:spPr>
          <a:xfrm>
            <a:off x="5430666" y="2500730"/>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80" name="TextBox 79">
            <a:extLst>
              <a:ext uri="{FF2B5EF4-FFF2-40B4-BE49-F238E27FC236}">
                <a16:creationId xmlns:a16="http://schemas.microsoft.com/office/drawing/2014/main" id="{324E4CE1-8D00-7860-9C6A-5F8148269256}"/>
              </a:ext>
            </a:extLst>
          </p:cNvPr>
          <p:cNvSpPr txBox="1"/>
          <p:nvPr/>
        </p:nvSpPr>
        <p:spPr>
          <a:xfrm>
            <a:off x="5449071" y="2499970"/>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81" name="TextBox 80">
            <a:extLst>
              <a:ext uri="{FF2B5EF4-FFF2-40B4-BE49-F238E27FC236}">
                <a16:creationId xmlns:a16="http://schemas.microsoft.com/office/drawing/2014/main" id="{ADBED5FA-DD68-2684-6B8D-56FED15282E6}"/>
              </a:ext>
            </a:extLst>
          </p:cNvPr>
          <p:cNvSpPr txBox="1"/>
          <p:nvPr/>
        </p:nvSpPr>
        <p:spPr>
          <a:xfrm>
            <a:off x="5473898" y="2500659"/>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82" name="TextBox 81">
            <a:extLst>
              <a:ext uri="{FF2B5EF4-FFF2-40B4-BE49-F238E27FC236}">
                <a16:creationId xmlns:a16="http://schemas.microsoft.com/office/drawing/2014/main" id="{6382038C-C25C-7851-65A1-B715DE5867F6}"/>
              </a:ext>
            </a:extLst>
          </p:cNvPr>
          <p:cNvSpPr txBox="1"/>
          <p:nvPr/>
        </p:nvSpPr>
        <p:spPr>
          <a:xfrm>
            <a:off x="5487669" y="2499970"/>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83" name="TextBox 82">
            <a:extLst>
              <a:ext uri="{FF2B5EF4-FFF2-40B4-BE49-F238E27FC236}">
                <a16:creationId xmlns:a16="http://schemas.microsoft.com/office/drawing/2014/main" id="{ED91BC2E-41C1-DA75-C761-2A741374CB0F}"/>
              </a:ext>
            </a:extLst>
          </p:cNvPr>
          <p:cNvSpPr txBox="1"/>
          <p:nvPr/>
        </p:nvSpPr>
        <p:spPr>
          <a:xfrm>
            <a:off x="5504440" y="2499970"/>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84" name="TextBox 83">
            <a:extLst>
              <a:ext uri="{FF2B5EF4-FFF2-40B4-BE49-F238E27FC236}">
                <a16:creationId xmlns:a16="http://schemas.microsoft.com/office/drawing/2014/main" id="{CE498912-92D2-C12C-F523-8E8C8A7022D8}"/>
              </a:ext>
            </a:extLst>
          </p:cNvPr>
          <p:cNvSpPr txBox="1"/>
          <p:nvPr/>
        </p:nvSpPr>
        <p:spPr>
          <a:xfrm>
            <a:off x="5517276" y="2499970"/>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85" name="TextBox 84">
            <a:extLst>
              <a:ext uri="{FF2B5EF4-FFF2-40B4-BE49-F238E27FC236}">
                <a16:creationId xmlns:a16="http://schemas.microsoft.com/office/drawing/2014/main" id="{F167775E-7A1A-EAEA-E46C-9FAF6336B96F}"/>
              </a:ext>
            </a:extLst>
          </p:cNvPr>
          <p:cNvSpPr txBox="1"/>
          <p:nvPr/>
        </p:nvSpPr>
        <p:spPr>
          <a:xfrm>
            <a:off x="5531557" y="2500991"/>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86" name="TextBox 85">
            <a:extLst>
              <a:ext uri="{FF2B5EF4-FFF2-40B4-BE49-F238E27FC236}">
                <a16:creationId xmlns:a16="http://schemas.microsoft.com/office/drawing/2014/main" id="{B5FDC540-186A-34AB-C36A-08044D5E0ED1}"/>
              </a:ext>
            </a:extLst>
          </p:cNvPr>
          <p:cNvSpPr txBox="1"/>
          <p:nvPr/>
        </p:nvSpPr>
        <p:spPr>
          <a:xfrm>
            <a:off x="5551037" y="2499767"/>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87" name="TextBox 86">
            <a:extLst>
              <a:ext uri="{FF2B5EF4-FFF2-40B4-BE49-F238E27FC236}">
                <a16:creationId xmlns:a16="http://schemas.microsoft.com/office/drawing/2014/main" id="{5680FAE1-3E36-993D-82E0-A89A24F3C90B}"/>
              </a:ext>
            </a:extLst>
          </p:cNvPr>
          <p:cNvSpPr txBox="1"/>
          <p:nvPr/>
        </p:nvSpPr>
        <p:spPr>
          <a:xfrm>
            <a:off x="5567322" y="2500914"/>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88" name="TextBox 87">
            <a:extLst>
              <a:ext uri="{FF2B5EF4-FFF2-40B4-BE49-F238E27FC236}">
                <a16:creationId xmlns:a16="http://schemas.microsoft.com/office/drawing/2014/main" id="{F9E3129B-C5F2-55DE-60DD-23129348A442}"/>
              </a:ext>
            </a:extLst>
          </p:cNvPr>
          <p:cNvSpPr txBox="1"/>
          <p:nvPr/>
        </p:nvSpPr>
        <p:spPr>
          <a:xfrm>
            <a:off x="1507088" y="2073162"/>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ea typeface="+mn-ea"/>
                <a:cs typeface="Poppins" pitchFamily="2" charset="77"/>
              </a:rPr>
              <a:t>+</a:t>
            </a:r>
          </a:p>
        </p:txBody>
      </p:sp>
      <p:sp>
        <p:nvSpPr>
          <p:cNvPr id="89" name="TextBox 88">
            <a:extLst>
              <a:ext uri="{FF2B5EF4-FFF2-40B4-BE49-F238E27FC236}">
                <a16:creationId xmlns:a16="http://schemas.microsoft.com/office/drawing/2014/main" id="{610F8D9F-8CE3-C980-3E22-951CC9667FF6}"/>
              </a:ext>
            </a:extLst>
          </p:cNvPr>
          <p:cNvSpPr txBox="1"/>
          <p:nvPr/>
        </p:nvSpPr>
        <p:spPr>
          <a:xfrm>
            <a:off x="1140544" y="2297997"/>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9B6FEF"/>
                </a:solidFill>
                <a:effectLst/>
                <a:uLnTx/>
                <a:uFillTx/>
                <a:latin typeface="Poppins" pitchFamily="2" charset="77"/>
                <a:ea typeface="+mn-ea"/>
                <a:cs typeface="Poppins" pitchFamily="2" charset="77"/>
              </a:rPr>
              <a:t>+</a:t>
            </a:r>
          </a:p>
        </p:txBody>
      </p:sp>
      <p:sp>
        <p:nvSpPr>
          <p:cNvPr id="90" name="TextBox 89">
            <a:extLst>
              <a:ext uri="{FF2B5EF4-FFF2-40B4-BE49-F238E27FC236}">
                <a16:creationId xmlns:a16="http://schemas.microsoft.com/office/drawing/2014/main" id="{16A565B0-C896-97CB-6ED2-126B1760D0B7}"/>
              </a:ext>
            </a:extLst>
          </p:cNvPr>
          <p:cNvSpPr txBox="1"/>
          <p:nvPr/>
        </p:nvSpPr>
        <p:spPr>
          <a:xfrm>
            <a:off x="2764944" y="3253195"/>
            <a:ext cx="98444" cy="16983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01B2"/>
                </a:solidFill>
                <a:effectLst/>
                <a:uLnTx/>
                <a:uFillTx/>
                <a:latin typeface="Poppins" pitchFamily="2" charset="77"/>
                <a:ea typeface="+mn-ea"/>
                <a:cs typeface="Poppins" pitchFamily="2" charset="77"/>
              </a:rPr>
              <a:t>+</a:t>
            </a:r>
          </a:p>
        </p:txBody>
      </p:sp>
      <p:pic>
        <p:nvPicPr>
          <p:cNvPr id="92" name="Graphic 91">
            <a:extLst>
              <a:ext uri="{FF2B5EF4-FFF2-40B4-BE49-F238E27FC236}">
                <a16:creationId xmlns:a16="http://schemas.microsoft.com/office/drawing/2014/main" id="{5DC8FBAC-1532-F7FE-95EF-8ABA640638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975" y="1172424"/>
            <a:ext cx="1395281" cy="2339775"/>
          </a:xfrm>
          <a:prstGeom prst="rect">
            <a:avLst/>
          </a:prstGeom>
        </p:spPr>
      </p:pic>
      <p:pic>
        <p:nvPicPr>
          <p:cNvPr id="94" name="Graphic 93">
            <a:extLst>
              <a:ext uri="{FF2B5EF4-FFF2-40B4-BE49-F238E27FC236}">
                <a16:creationId xmlns:a16="http://schemas.microsoft.com/office/drawing/2014/main" id="{BBEFEF47-1691-7647-D969-F42E00DBC3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8520" y="1169867"/>
            <a:ext cx="4685875" cy="1690040"/>
          </a:xfrm>
          <a:prstGeom prst="rect">
            <a:avLst/>
          </a:prstGeom>
        </p:spPr>
      </p:pic>
    </p:spTree>
    <p:extLst>
      <p:ext uri="{BB962C8B-B14F-4D97-AF65-F5344CB8AC3E}">
        <p14:creationId xmlns:p14="http://schemas.microsoft.com/office/powerpoint/2010/main" val="4010640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A368-6FE7-6B16-F084-9A31B8808D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9BC3A96-312C-2B7B-77D8-A4546636E6B5}"/>
              </a:ext>
            </a:extLst>
          </p:cNvPr>
          <p:cNvSpPr>
            <a:spLocks noGrp="1"/>
          </p:cNvSpPr>
          <p:nvPr>
            <p:ph type="title"/>
          </p:nvPr>
        </p:nvSpPr>
        <p:spPr/>
        <p:txBody>
          <a:bodyPr/>
          <a:lstStyle/>
          <a:p>
            <a:r>
              <a:rPr lang="en-US" dirty="0"/>
              <a:t>ALYCANTE: Axi-cel in Nontransplant-Eligible Patients in 2L*</a:t>
            </a:r>
          </a:p>
        </p:txBody>
      </p:sp>
      <p:sp>
        <p:nvSpPr>
          <p:cNvPr id="4" name="Content Placeholder 3">
            <a:extLst>
              <a:ext uri="{FF2B5EF4-FFF2-40B4-BE49-F238E27FC236}">
                <a16:creationId xmlns:a16="http://schemas.microsoft.com/office/drawing/2014/main" id="{AE8D3AE0-F2D9-9FBE-125F-B2DBDA0B8B48}"/>
              </a:ext>
            </a:extLst>
          </p:cNvPr>
          <p:cNvSpPr>
            <a:spLocks noGrp="1"/>
          </p:cNvSpPr>
          <p:nvPr>
            <p:ph sz="quarter" idx="10"/>
          </p:nvPr>
        </p:nvSpPr>
        <p:spPr/>
        <p:txBody>
          <a:bodyPr/>
          <a:lstStyle/>
          <a:p>
            <a:r>
              <a:rPr lang="en-US" sz="1000" dirty="0">
                <a:latin typeface="+mn-lt"/>
              </a:rPr>
              <a:t>Houot. Nat Med. 2023;29:2593.</a:t>
            </a:r>
          </a:p>
        </p:txBody>
      </p:sp>
      <p:graphicFrame>
        <p:nvGraphicFramePr>
          <p:cNvPr id="5" name="Table 4">
            <a:extLst>
              <a:ext uri="{FF2B5EF4-FFF2-40B4-BE49-F238E27FC236}">
                <a16:creationId xmlns:a16="http://schemas.microsoft.com/office/drawing/2014/main" id="{6717901B-76C9-EA4D-A340-A3F0205F33C8}"/>
              </a:ext>
            </a:extLst>
          </p:cNvPr>
          <p:cNvGraphicFramePr>
            <a:graphicFrameLocks noGrp="1"/>
          </p:cNvGraphicFramePr>
          <p:nvPr>
            <p:extLst>
              <p:ext uri="{D42A27DB-BD31-4B8C-83A1-F6EECF244321}">
                <p14:modId xmlns:p14="http://schemas.microsoft.com/office/powerpoint/2010/main" val="2543581485"/>
              </p:ext>
            </p:extLst>
          </p:nvPr>
        </p:nvGraphicFramePr>
        <p:xfrm>
          <a:off x="5749048" y="4160513"/>
          <a:ext cx="2733472" cy="1341120"/>
        </p:xfrm>
        <a:graphic>
          <a:graphicData uri="http://schemas.openxmlformats.org/drawingml/2006/table">
            <a:tbl>
              <a:tblPr firstRow="1" bandRow="1">
                <a:tableStyleId>{5C22544A-7EE6-4342-B048-85BDC9FD1C3A}</a:tableStyleId>
              </a:tblPr>
              <a:tblGrid>
                <a:gridCol w="1421405">
                  <a:extLst>
                    <a:ext uri="{9D8B030D-6E8A-4147-A177-3AD203B41FA5}">
                      <a16:colId xmlns:a16="http://schemas.microsoft.com/office/drawing/2014/main" val="3458097537"/>
                    </a:ext>
                  </a:extLst>
                </a:gridCol>
                <a:gridCol w="1312067">
                  <a:extLst>
                    <a:ext uri="{9D8B030D-6E8A-4147-A177-3AD203B41FA5}">
                      <a16:colId xmlns:a16="http://schemas.microsoft.com/office/drawing/2014/main" val="1565559431"/>
                    </a:ext>
                  </a:extLst>
                </a:gridCol>
              </a:tblGrid>
              <a:tr h="0">
                <a:tc>
                  <a:txBody>
                    <a:bodyPr/>
                    <a:lstStyle/>
                    <a:p>
                      <a:pPr>
                        <a:lnSpc>
                          <a:spcPct val="100000"/>
                        </a:lnSpc>
                      </a:pPr>
                      <a:r>
                        <a:rPr lang="en-US" sz="1400" dirty="0">
                          <a:solidFill>
                            <a:schemeClr val="bg2"/>
                          </a:solidFill>
                        </a:rPr>
                        <a:t>BOR</a:t>
                      </a:r>
                      <a:r>
                        <a:rPr lang="en-US" sz="1400" baseline="30000" dirty="0">
                          <a:solidFill>
                            <a:schemeClr val="bg2"/>
                          </a:solidFill>
                        </a:rPr>
                        <a:t>†</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pPr>
                      <a:r>
                        <a:rPr lang="en-US" sz="1400" dirty="0">
                          <a:solidFill>
                            <a:schemeClr val="bg2"/>
                          </a:solidFill>
                        </a:rPr>
                        <a:t>N = 62</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05921789"/>
                  </a:ext>
                </a:extLst>
              </a:tr>
              <a:tr h="0">
                <a:tc>
                  <a:txBody>
                    <a:bodyPr/>
                    <a:lstStyle/>
                    <a:p>
                      <a:pPr>
                        <a:lnSpc>
                          <a:spcPct val="100000"/>
                        </a:lnSpc>
                      </a:pPr>
                      <a:r>
                        <a:rPr lang="en-US" sz="1400" dirty="0"/>
                        <a:t>ORR, %</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t>92</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4086963"/>
                  </a:ext>
                </a:extLst>
              </a:tr>
              <a:tr h="0">
                <a:tc>
                  <a:txBody>
                    <a:bodyPr/>
                    <a:lstStyle/>
                    <a:p>
                      <a:pPr>
                        <a:lnSpc>
                          <a:spcPct val="100000"/>
                        </a:lnSpc>
                      </a:pPr>
                      <a:r>
                        <a:rPr lang="en-US" sz="1400" dirty="0"/>
                        <a:t>CR,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400" dirty="0"/>
                        <a:t>82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748266"/>
                  </a:ext>
                </a:extLst>
              </a:tr>
              <a:tr h="0">
                <a:tc>
                  <a:txBody>
                    <a:bodyPr/>
                    <a:lstStyle/>
                    <a:p>
                      <a:pPr>
                        <a:lnSpc>
                          <a:spcPct val="100000"/>
                        </a:lnSpc>
                      </a:pPr>
                      <a:r>
                        <a:rPr lang="en-US" sz="1400" dirty="0" err="1"/>
                        <a:t>mDoR</a:t>
                      </a:r>
                      <a:r>
                        <a:rPr lang="en-US" sz="1400" dirty="0"/>
                        <a:t>, </a:t>
                      </a:r>
                      <a:r>
                        <a:rPr lang="en-US" sz="1400" dirty="0" err="1"/>
                        <a:t>mo</a:t>
                      </a:r>
                      <a:endParaRPr lang="en-US" sz="1400" dirty="0"/>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t>NR</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55439209"/>
                  </a:ext>
                </a:extLst>
              </a:tr>
            </a:tbl>
          </a:graphicData>
        </a:graphic>
      </p:graphicFrame>
      <p:graphicFrame>
        <p:nvGraphicFramePr>
          <p:cNvPr id="6" name="Table 5">
            <a:extLst>
              <a:ext uri="{FF2B5EF4-FFF2-40B4-BE49-F238E27FC236}">
                <a16:creationId xmlns:a16="http://schemas.microsoft.com/office/drawing/2014/main" id="{BA090CC5-92AF-CE3F-24F4-6E481198EBF6}"/>
              </a:ext>
            </a:extLst>
          </p:cNvPr>
          <p:cNvGraphicFramePr>
            <a:graphicFrameLocks noGrp="1"/>
          </p:cNvGraphicFramePr>
          <p:nvPr>
            <p:extLst>
              <p:ext uri="{D42A27DB-BD31-4B8C-83A1-F6EECF244321}">
                <p14:modId xmlns:p14="http://schemas.microsoft.com/office/powerpoint/2010/main" val="1666779076"/>
              </p:ext>
            </p:extLst>
          </p:nvPr>
        </p:nvGraphicFramePr>
        <p:xfrm>
          <a:off x="8570068" y="4160513"/>
          <a:ext cx="3401270" cy="2194560"/>
        </p:xfrm>
        <a:graphic>
          <a:graphicData uri="http://schemas.openxmlformats.org/drawingml/2006/table">
            <a:tbl>
              <a:tblPr firstRow="1" bandRow="1">
                <a:tableStyleId>{5C22544A-7EE6-4342-B048-85BDC9FD1C3A}</a:tableStyleId>
              </a:tblPr>
              <a:tblGrid>
                <a:gridCol w="2242694">
                  <a:extLst>
                    <a:ext uri="{9D8B030D-6E8A-4147-A177-3AD203B41FA5}">
                      <a16:colId xmlns:a16="http://schemas.microsoft.com/office/drawing/2014/main" val="3458097537"/>
                    </a:ext>
                  </a:extLst>
                </a:gridCol>
                <a:gridCol w="1158576">
                  <a:extLst>
                    <a:ext uri="{9D8B030D-6E8A-4147-A177-3AD203B41FA5}">
                      <a16:colId xmlns:a16="http://schemas.microsoft.com/office/drawing/2014/main" val="1565559431"/>
                    </a:ext>
                  </a:extLst>
                </a:gridCol>
              </a:tblGrid>
              <a:tr h="155009">
                <a:tc>
                  <a:txBody>
                    <a:bodyPr/>
                    <a:lstStyle/>
                    <a:p>
                      <a:pPr>
                        <a:lnSpc>
                          <a:spcPct val="100000"/>
                        </a:lnSpc>
                      </a:pPr>
                      <a:r>
                        <a:rPr lang="en-US" sz="1400" dirty="0">
                          <a:solidFill>
                            <a:schemeClr val="bg2"/>
                          </a:solidFill>
                        </a:rPr>
                        <a:t>AEs,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pPr>
                      <a:r>
                        <a:rPr lang="en-US" sz="1400" dirty="0">
                          <a:solidFill>
                            <a:schemeClr val="bg2"/>
                          </a:solidFill>
                        </a:rPr>
                        <a:t>N = 62</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05921789"/>
                  </a:ext>
                </a:extLst>
              </a:tr>
              <a:tr h="3522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t>CRS</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t>Grade 3/4</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t>94</a:t>
                      </a:r>
                    </a:p>
                    <a:p>
                      <a:pPr algn="ctr">
                        <a:lnSpc>
                          <a:spcPct val="100000"/>
                        </a:lnSpc>
                      </a:pPr>
                      <a:r>
                        <a:rPr lang="en-US" sz="1400" dirty="0"/>
                        <a:t>86</a:t>
                      </a:r>
                    </a:p>
                    <a:p>
                      <a:pPr algn="ctr">
                        <a:lnSpc>
                          <a:spcPct val="100000"/>
                        </a:lnSpc>
                      </a:pPr>
                      <a:r>
                        <a:rPr lang="en-US" sz="1400" dirty="0"/>
                        <a:t>8</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4086963"/>
                  </a:ext>
                </a:extLst>
              </a:tr>
              <a:tr h="3522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t>ICANS</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t>Grade 3/4</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400" dirty="0"/>
                        <a:t>52</a:t>
                      </a:r>
                    </a:p>
                    <a:p>
                      <a:pPr algn="ctr">
                        <a:lnSpc>
                          <a:spcPct val="100000"/>
                        </a:lnSpc>
                      </a:pPr>
                      <a:r>
                        <a:rPr lang="en-US" sz="1400" dirty="0"/>
                        <a:t>37</a:t>
                      </a:r>
                    </a:p>
                    <a:p>
                      <a:pPr algn="ctr">
                        <a:lnSpc>
                          <a:spcPct val="100000"/>
                        </a:lnSpc>
                      </a:pPr>
                      <a:r>
                        <a:rPr lang="en-US" sz="1400" dirty="0"/>
                        <a:t>15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748266"/>
                  </a:ext>
                </a:extLst>
              </a:tr>
              <a:tr h="155009">
                <a:tc>
                  <a:txBody>
                    <a:bodyPr/>
                    <a:lstStyle/>
                    <a:p>
                      <a:pPr>
                        <a:lnSpc>
                          <a:spcPct val="100000"/>
                        </a:lnSpc>
                      </a:pPr>
                      <a:r>
                        <a:rPr lang="en-US" sz="1400" b="0" dirty="0"/>
                        <a:t>NRM</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b="0" dirty="0"/>
                        <a:t>10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90973084"/>
                  </a:ext>
                </a:extLst>
              </a:tr>
            </a:tbl>
          </a:graphicData>
        </a:graphic>
      </p:graphicFrame>
      <p:graphicFrame>
        <p:nvGraphicFramePr>
          <p:cNvPr id="7" name="Table 6">
            <a:extLst>
              <a:ext uri="{FF2B5EF4-FFF2-40B4-BE49-F238E27FC236}">
                <a16:creationId xmlns:a16="http://schemas.microsoft.com/office/drawing/2014/main" id="{6BAE9ED5-8E26-B5DA-7632-7748141BBE6D}"/>
              </a:ext>
            </a:extLst>
          </p:cNvPr>
          <p:cNvGraphicFramePr>
            <a:graphicFrameLocks noGrp="1"/>
          </p:cNvGraphicFramePr>
          <p:nvPr>
            <p:extLst>
              <p:ext uri="{D42A27DB-BD31-4B8C-83A1-F6EECF244321}">
                <p14:modId xmlns:p14="http://schemas.microsoft.com/office/powerpoint/2010/main" val="1088870213"/>
              </p:ext>
            </p:extLst>
          </p:nvPr>
        </p:nvGraphicFramePr>
        <p:xfrm>
          <a:off x="228600" y="4160513"/>
          <a:ext cx="5442626" cy="1981200"/>
        </p:xfrm>
        <a:graphic>
          <a:graphicData uri="http://schemas.openxmlformats.org/drawingml/2006/table">
            <a:tbl>
              <a:tblPr firstRow="1" bandRow="1">
                <a:tableStyleId>{5C22544A-7EE6-4342-B048-85BDC9FD1C3A}</a:tableStyleId>
              </a:tblPr>
              <a:tblGrid>
                <a:gridCol w="3477638">
                  <a:extLst>
                    <a:ext uri="{9D8B030D-6E8A-4147-A177-3AD203B41FA5}">
                      <a16:colId xmlns:a16="http://schemas.microsoft.com/office/drawing/2014/main" val="3458097537"/>
                    </a:ext>
                  </a:extLst>
                </a:gridCol>
                <a:gridCol w="1964988">
                  <a:extLst>
                    <a:ext uri="{9D8B030D-6E8A-4147-A177-3AD203B41FA5}">
                      <a16:colId xmlns:a16="http://schemas.microsoft.com/office/drawing/2014/main" val="1565559431"/>
                    </a:ext>
                  </a:extLst>
                </a:gridCol>
              </a:tblGrid>
              <a:tr h="0">
                <a:tc>
                  <a:txBody>
                    <a:bodyPr/>
                    <a:lstStyle/>
                    <a:p>
                      <a:pPr>
                        <a:lnSpc>
                          <a:spcPct val="100000"/>
                        </a:lnSpc>
                      </a:pPr>
                      <a:r>
                        <a:rPr lang="en-US" sz="1400" dirty="0">
                          <a:solidFill>
                            <a:schemeClr val="bg2"/>
                          </a:solidFill>
                        </a:rPr>
                        <a:t>Baseline Characteristics</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pPr>
                      <a:r>
                        <a:rPr lang="en-US" sz="1400" dirty="0">
                          <a:solidFill>
                            <a:schemeClr val="bg2"/>
                          </a:solidFill>
                        </a:rPr>
                        <a:t>N = 62</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05921789"/>
                  </a:ext>
                </a:extLst>
              </a:tr>
              <a:tr h="0">
                <a:tc>
                  <a:txBody>
                    <a:bodyPr/>
                    <a:lstStyle/>
                    <a:p>
                      <a:pPr>
                        <a:lnSpc>
                          <a:spcPct val="100000"/>
                        </a:lnSpc>
                      </a:pPr>
                      <a:r>
                        <a:rPr lang="en-US" sz="1400" dirty="0"/>
                        <a:t>Median age, yr (range)</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t>70 (49–81)</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4086963"/>
                  </a:ext>
                </a:extLst>
              </a:tr>
              <a:tr h="410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t>Histology, %</a:t>
                      </a:r>
                      <a:endPar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t>DLBCL NOS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t>FL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dirty="0"/>
                        <a:t>Double/triple hit lymphoma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100000"/>
                        </a:lnSpc>
                      </a:pPr>
                      <a:endParaRPr lang="en-US" sz="1400" dirty="0"/>
                    </a:p>
                    <a:p>
                      <a:pPr algn="ctr">
                        <a:lnSpc>
                          <a:spcPct val="100000"/>
                        </a:lnSpc>
                      </a:pPr>
                      <a:r>
                        <a:rPr lang="en-US" sz="1400" dirty="0"/>
                        <a:t>84</a:t>
                      </a:r>
                    </a:p>
                    <a:p>
                      <a:pPr algn="ctr">
                        <a:lnSpc>
                          <a:spcPct val="100000"/>
                        </a:lnSpc>
                      </a:pPr>
                      <a:r>
                        <a:rPr lang="en-US" sz="1400" dirty="0"/>
                        <a:t>7</a:t>
                      </a:r>
                    </a:p>
                    <a:p>
                      <a:pPr algn="ctr">
                        <a:lnSpc>
                          <a:spcPct val="100000"/>
                        </a:lnSpc>
                      </a:pPr>
                      <a:r>
                        <a:rPr lang="en-US" sz="1400" dirty="0"/>
                        <a:t>10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748266"/>
                  </a:ext>
                </a:extLst>
              </a:tr>
              <a:tr h="0">
                <a:tc>
                  <a:txBody>
                    <a:bodyPr/>
                    <a:lstStyle/>
                    <a:p>
                      <a:pPr>
                        <a:lnSpc>
                          <a:spcPct val="100000"/>
                        </a:lnSpc>
                      </a:pPr>
                      <a:r>
                        <a:rPr lang="en-US" sz="1400" dirty="0"/>
                        <a:t>Primary refractory disease,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t>55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05125464"/>
                  </a:ext>
                </a:extLst>
              </a:tr>
            </a:tbl>
          </a:graphicData>
        </a:graphic>
      </p:graphicFrame>
      <p:graphicFrame>
        <p:nvGraphicFramePr>
          <p:cNvPr id="8" name="Table 7">
            <a:extLst>
              <a:ext uri="{FF2B5EF4-FFF2-40B4-BE49-F238E27FC236}">
                <a16:creationId xmlns:a16="http://schemas.microsoft.com/office/drawing/2014/main" id="{1E3A4737-6BDE-5164-96FF-FB65A02F21B3}"/>
              </a:ext>
            </a:extLst>
          </p:cNvPr>
          <p:cNvGraphicFramePr>
            <a:graphicFrameLocks noGrp="1"/>
          </p:cNvGraphicFramePr>
          <p:nvPr>
            <p:extLst>
              <p:ext uri="{D42A27DB-BD31-4B8C-83A1-F6EECF244321}">
                <p14:modId xmlns:p14="http://schemas.microsoft.com/office/powerpoint/2010/main" val="3523364775"/>
              </p:ext>
            </p:extLst>
          </p:nvPr>
        </p:nvGraphicFramePr>
        <p:xfrm>
          <a:off x="7106057" y="2355877"/>
          <a:ext cx="4036977" cy="1005840"/>
        </p:xfrm>
        <a:graphic>
          <a:graphicData uri="http://schemas.openxmlformats.org/drawingml/2006/table">
            <a:tbl>
              <a:tblPr firstRow="1" bandRow="1">
                <a:tableStyleId>{5C22544A-7EE6-4342-B048-85BDC9FD1C3A}</a:tableStyleId>
              </a:tblPr>
              <a:tblGrid>
                <a:gridCol w="2188722">
                  <a:extLst>
                    <a:ext uri="{9D8B030D-6E8A-4147-A177-3AD203B41FA5}">
                      <a16:colId xmlns:a16="http://schemas.microsoft.com/office/drawing/2014/main" val="3458097537"/>
                    </a:ext>
                  </a:extLst>
                </a:gridCol>
                <a:gridCol w="1848255">
                  <a:extLst>
                    <a:ext uri="{9D8B030D-6E8A-4147-A177-3AD203B41FA5}">
                      <a16:colId xmlns:a16="http://schemas.microsoft.com/office/drawing/2014/main" val="1565559431"/>
                    </a:ext>
                  </a:extLst>
                </a:gridCol>
              </a:tblGrid>
              <a:tr h="200876">
                <a:tc>
                  <a:txBody>
                    <a:bodyPr/>
                    <a:lstStyle/>
                    <a:p>
                      <a:pPr>
                        <a:lnSpc>
                          <a:spcPct val="100000"/>
                        </a:lnSpc>
                      </a:pPr>
                      <a:r>
                        <a:rPr lang="en-US" sz="1400" dirty="0">
                          <a:solidFill>
                            <a:schemeClr val="bg2"/>
                          </a:solidFill>
                        </a:rPr>
                        <a:t>PFS Rate, % (95% CI)</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0000"/>
                        </a:lnSpc>
                      </a:pPr>
                      <a:r>
                        <a:rPr lang="en-US" sz="1400" dirty="0">
                          <a:solidFill>
                            <a:schemeClr val="bg2"/>
                          </a:solidFill>
                        </a:rPr>
                        <a:t>N = 62</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05921789"/>
                  </a:ext>
                </a:extLst>
              </a:tr>
              <a:tr h="200876">
                <a:tc>
                  <a:txBody>
                    <a:bodyPr/>
                    <a:lstStyle/>
                    <a:p>
                      <a:pPr>
                        <a:lnSpc>
                          <a:spcPct val="100000"/>
                        </a:lnSpc>
                      </a:pPr>
                      <a:r>
                        <a:rPr lang="en-US" sz="1400" dirty="0"/>
                        <a:t>6-mo</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400" dirty="0"/>
                        <a:t>67.7 (54.5–77.8)</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4086963"/>
                  </a:ext>
                </a:extLst>
              </a:tr>
              <a:tr h="200876">
                <a:tc>
                  <a:txBody>
                    <a:bodyPr/>
                    <a:lstStyle/>
                    <a:p>
                      <a:pPr>
                        <a:lnSpc>
                          <a:spcPct val="100000"/>
                        </a:lnSpc>
                      </a:pPr>
                      <a:r>
                        <a:rPr lang="en-US" sz="1400" dirty="0"/>
                        <a:t>12-mo</a:t>
                      </a:r>
                    </a:p>
                  </a:txBody>
                  <a:tcPr marL="121920" marR="121920" marT="60960" marB="60960">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400" dirty="0"/>
                        <a:t>48.8 (34.0–62.0)</a:t>
                      </a:r>
                    </a:p>
                  </a:txBody>
                  <a:tcPr marL="121920" marR="121920" marT="60960" marB="60960">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748266"/>
                  </a:ext>
                </a:extLst>
              </a:tr>
            </a:tbl>
          </a:graphicData>
        </a:graphic>
      </p:graphicFrame>
      <p:sp>
        <p:nvSpPr>
          <p:cNvPr id="9" name="TextBox 8">
            <a:extLst>
              <a:ext uri="{FF2B5EF4-FFF2-40B4-BE49-F238E27FC236}">
                <a16:creationId xmlns:a16="http://schemas.microsoft.com/office/drawing/2014/main" id="{649B4D5E-C5BC-BD86-875B-81FE2A9732DB}"/>
              </a:ext>
            </a:extLst>
          </p:cNvPr>
          <p:cNvSpPr txBox="1"/>
          <p:nvPr/>
        </p:nvSpPr>
        <p:spPr>
          <a:xfrm>
            <a:off x="7110920" y="1884303"/>
            <a:ext cx="4027252" cy="512743"/>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Median follow-up: 12.0 mo </a:t>
            </a:r>
            <a:br>
              <a:rPr kumimoji="0" lang="en-US" sz="1400" b="0" i="0" u="none" strike="noStrike" kern="1200" cap="none" spc="0" normalizeH="0" baseline="0" noProof="0" dirty="0">
                <a:ln>
                  <a:noFill/>
                </a:ln>
                <a:solidFill>
                  <a:srgbClr val="161616"/>
                </a:solidFill>
                <a:effectLst/>
                <a:uLnTx/>
                <a:uFillTx/>
                <a:latin typeface="Poppins"/>
                <a:ea typeface="+mn-ea"/>
                <a:cs typeface="+mn-cs"/>
              </a:rPr>
            </a:br>
            <a:r>
              <a:rPr kumimoji="0" lang="en-US" sz="1400" b="0" i="0" u="none" strike="noStrike" kern="1200" cap="none" spc="0" normalizeH="0" baseline="0" noProof="0" dirty="0">
                <a:ln>
                  <a:noFill/>
                </a:ln>
                <a:solidFill>
                  <a:srgbClr val="161616"/>
                </a:solidFill>
                <a:effectLst/>
                <a:uLnTx/>
                <a:uFillTx/>
                <a:latin typeface="Poppins"/>
                <a:ea typeface="+mn-ea"/>
                <a:cs typeface="+mn-cs"/>
              </a:rPr>
              <a:t>(IQR: 9.1-12.6)</a:t>
            </a:r>
          </a:p>
        </p:txBody>
      </p:sp>
      <p:sp>
        <p:nvSpPr>
          <p:cNvPr id="16" name="TextBox 15">
            <a:extLst>
              <a:ext uri="{FF2B5EF4-FFF2-40B4-BE49-F238E27FC236}">
                <a16:creationId xmlns:a16="http://schemas.microsoft.com/office/drawing/2014/main" id="{CDF4987B-B60F-A574-BAC4-6C3FAB1CC496}"/>
              </a:ext>
            </a:extLst>
          </p:cNvPr>
          <p:cNvSpPr txBox="1"/>
          <p:nvPr/>
        </p:nvSpPr>
        <p:spPr>
          <a:xfrm>
            <a:off x="6333079" y="1355627"/>
            <a:ext cx="5638260" cy="246889"/>
          </a:xfrm>
          <a:prstGeom prst="rect">
            <a:avLst/>
          </a:prstGeom>
        </p:spPr>
        <p:txBody>
          <a:bodyPr vert="horz"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*Relapsed or refractory within 12 mo of primary chemoimmunotherapy.</a:t>
            </a:r>
          </a:p>
        </p:txBody>
      </p:sp>
      <p:sp>
        <p:nvSpPr>
          <p:cNvPr id="18" name="TextBox 17">
            <a:extLst>
              <a:ext uri="{FF2B5EF4-FFF2-40B4-BE49-F238E27FC236}">
                <a16:creationId xmlns:a16="http://schemas.microsoft.com/office/drawing/2014/main" id="{AAB65077-C0D2-4580-81D2-7A0EEF03A292}"/>
              </a:ext>
            </a:extLst>
          </p:cNvPr>
          <p:cNvSpPr txBox="1"/>
          <p:nvPr/>
        </p:nvSpPr>
        <p:spPr>
          <a:xfrm>
            <a:off x="5750752" y="5570125"/>
            <a:ext cx="273176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30000" noProof="0" dirty="0">
                <a:ln>
                  <a:noFill/>
                </a:ln>
                <a:solidFill>
                  <a:srgbClr val="161616"/>
                </a:solidFill>
                <a:effectLst/>
                <a:uLnTx/>
                <a:uFillTx/>
                <a:latin typeface="Poppins"/>
                <a:ea typeface="+mn-ea"/>
                <a:cs typeface="+mn-cs"/>
              </a:rPr>
              <a:t>†</a:t>
            </a:r>
            <a:r>
              <a:rPr kumimoji="0" lang="en-US" sz="1400" b="0" i="0" u="none" strike="noStrike" kern="1200" cap="none" spc="0" normalizeH="0" baseline="0" noProof="0" dirty="0">
                <a:ln>
                  <a:noFill/>
                </a:ln>
                <a:solidFill>
                  <a:srgbClr val="161616"/>
                </a:solidFill>
                <a:effectLst/>
                <a:uLnTx/>
                <a:uFillTx/>
                <a:latin typeface="Poppins"/>
                <a:ea typeface="+mn-ea"/>
                <a:cs typeface="+mn-cs"/>
              </a:rPr>
              <a:t>By central review panel.</a:t>
            </a:r>
          </a:p>
        </p:txBody>
      </p:sp>
      <p:sp>
        <p:nvSpPr>
          <p:cNvPr id="2" name="Freeform: Shape 1">
            <a:extLst>
              <a:ext uri="{FF2B5EF4-FFF2-40B4-BE49-F238E27FC236}">
                <a16:creationId xmlns:a16="http://schemas.microsoft.com/office/drawing/2014/main" id="{DB848B00-644A-E2A3-7E65-9C537C4AEF49}"/>
              </a:ext>
            </a:extLst>
          </p:cNvPr>
          <p:cNvSpPr/>
          <p:nvPr/>
        </p:nvSpPr>
        <p:spPr>
          <a:xfrm>
            <a:off x="1463749" y="1324993"/>
            <a:ext cx="3327817" cy="1506511"/>
          </a:xfrm>
          <a:custGeom>
            <a:avLst/>
            <a:gdLst>
              <a:gd name="csX0" fmla="*/ 2499 w 3327817"/>
              <a:gd name="csY0" fmla="*/ 0 h 1506511"/>
              <a:gd name="csX1" fmla="*/ 64958 w 3327817"/>
              <a:gd name="csY1" fmla="*/ 0 h 1506511"/>
              <a:gd name="csX2" fmla="*/ 64958 w 3327817"/>
              <a:gd name="csY2" fmla="*/ 22485 h 1506511"/>
              <a:gd name="csX3" fmla="*/ 277318 w 3327817"/>
              <a:gd name="csY3" fmla="*/ 22485 h 1506511"/>
              <a:gd name="csX4" fmla="*/ 277318 w 3327817"/>
              <a:gd name="csY4" fmla="*/ 44970 h 1506511"/>
              <a:gd name="csX5" fmla="*/ 319791 w 3327817"/>
              <a:gd name="csY5" fmla="*/ 44970 h 1506511"/>
              <a:gd name="csX6" fmla="*/ 319791 w 3327817"/>
              <a:gd name="csY6" fmla="*/ 72452 h 1506511"/>
              <a:gd name="csX7" fmla="*/ 327286 w 3327817"/>
              <a:gd name="csY7" fmla="*/ 72452 h 1506511"/>
              <a:gd name="csX8" fmla="*/ 327286 w 3327817"/>
              <a:gd name="csY8" fmla="*/ 94937 h 1506511"/>
              <a:gd name="csX9" fmla="*/ 334781 w 3327817"/>
              <a:gd name="csY9" fmla="*/ 94937 h 1506511"/>
              <a:gd name="csX10" fmla="*/ 334781 w 3327817"/>
              <a:gd name="csY10" fmla="*/ 114924 h 1506511"/>
              <a:gd name="csX11" fmla="*/ 354768 w 3327817"/>
              <a:gd name="csY11" fmla="*/ 114924 h 1506511"/>
              <a:gd name="csX12" fmla="*/ 354768 w 3327817"/>
              <a:gd name="csY12" fmla="*/ 147403 h 1506511"/>
              <a:gd name="csX13" fmla="*/ 529653 w 3327817"/>
              <a:gd name="csY13" fmla="*/ 147403 h 1506511"/>
              <a:gd name="csX14" fmla="*/ 529653 w 3327817"/>
              <a:gd name="csY14" fmla="*/ 197370 h 1506511"/>
              <a:gd name="csX15" fmla="*/ 539646 w 3327817"/>
              <a:gd name="csY15" fmla="*/ 197370 h 1506511"/>
              <a:gd name="csX16" fmla="*/ 539646 w 3327817"/>
              <a:gd name="csY16" fmla="*/ 234845 h 1506511"/>
              <a:gd name="csX17" fmla="*/ 582118 w 3327817"/>
              <a:gd name="csY17" fmla="*/ 234845 h 1506511"/>
              <a:gd name="csX18" fmla="*/ 582118 w 3327817"/>
              <a:gd name="csY18" fmla="*/ 262327 h 1506511"/>
              <a:gd name="csX19" fmla="*/ 597109 w 3327817"/>
              <a:gd name="csY19" fmla="*/ 262327 h 1506511"/>
              <a:gd name="csX20" fmla="*/ 597109 w 3327817"/>
              <a:gd name="csY20" fmla="*/ 287311 h 1506511"/>
              <a:gd name="csX21" fmla="*/ 614597 w 3327817"/>
              <a:gd name="csY21" fmla="*/ 287311 h 1506511"/>
              <a:gd name="csX22" fmla="*/ 614597 w 3327817"/>
              <a:gd name="csY22" fmla="*/ 319790 h 1506511"/>
              <a:gd name="csX23" fmla="*/ 1024328 w 3327817"/>
              <a:gd name="csY23" fmla="*/ 319790 h 1506511"/>
              <a:gd name="csX24" fmla="*/ 1024328 w 3327817"/>
              <a:gd name="csY24" fmla="*/ 354767 h 1506511"/>
              <a:gd name="csX25" fmla="*/ 1384092 w 3327817"/>
              <a:gd name="csY25" fmla="*/ 354767 h 1506511"/>
              <a:gd name="csX26" fmla="*/ 1384092 w 3327817"/>
              <a:gd name="csY26" fmla="*/ 414727 h 1506511"/>
              <a:gd name="csX27" fmla="*/ 1394086 w 3327817"/>
              <a:gd name="csY27" fmla="*/ 414727 h 1506511"/>
              <a:gd name="csX28" fmla="*/ 1394086 w 3327817"/>
              <a:gd name="csY28" fmla="*/ 447206 h 1506511"/>
              <a:gd name="csX29" fmla="*/ 1406577 w 3327817"/>
              <a:gd name="csY29" fmla="*/ 447206 h 1506511"/>
              <a:gd name="csX30" fmla="*/ 1406577 w 3327817"/>
              <a:gd name="csY30" fmla="*/ 484682 h 1506511"/>
              <a:gd name="csX31" fmla="*/ 1538991 w 3327817"/>
              <a:gd name="csY31" fmla="*/ 484682 h 1506511"/>
              <a:gd name="csX32" fmla="*/ 1538991 w 3327817"/>
              <a:gd name="csY32" fmla="*/ 522157 h 1506511"/>
              <a:gd name="csX33" fmla="*/ 1921240 w 3327817"/>
              <a:gd name="csY33" fmla="*/ 522157 h 1506511"/>
              <a:gd name="csX34" fmla="*/ 1921240 w 3327817"/>
              <a:gd name="csY34" fmla="*/ 557134 h 1506511"/>
              <a:gd name="csX35" fmla="*/ 2143594 w 3327817"/>
              <a:gd name="csY35" fmla="*/ 557134 h 1506511"/>
              <a:gd name="csX36" fmla="*/ 2143594 w 3327817"/>
              <a:gd name="csY36" fmla="*/ 592111 h 1506511"/>
              <a:gd name="csX37" fmla="*/ 2328473 w 3327817"/>
              <a:gd name="csY37" fmla="*/ 592111 h 1506511"/>
              <a:gd name="csX38" fmla="*/ 2328473 w 3327817"/>
              <a:gd name="csY38" fmla="*/ 639580 h 1506511"/>
              <a:gd name="csX39" fmla="*/ 2408420 w 3327817"/>
              <a:gd name="csY39" fmla="*/ 639580 h 1506511"/>
              <a:gd name="csX40" fmla="*/ 2408420 w 3327817"/>
              <a:gd name="csY40" fmla="*/ 692045 h 1506511"/>
              <a:gd name="csX41" fmla="*/ 2890604 w 3327817"/>
              <a:gd name="csY41" fmla="*/ 692045 h 1506511"/>
              <a:gd name="csX42" fmla="*/ 2890604 w 3327817"/>
              <a:gd name="csY42" fmla="*/ 739514 h 1506511"/>
              <a:gd name="csX43" fmla="*/ 3048000 w 3327817"/>
              <a:gd name="csY43" fmla="*/ 739514 h 1506511"/>
              <a:gd name="csX44" fmla="*/ 3048000 w 3327817"/>
              <a:gd name="csY44" fmla="*/ 794478 h 1506511"/>
              <a:gd name="csX45" fmla="*/ 3120453 w 3327817"/>
              <a:gd name="csY45" fmla="*/ 794478 h 1506511"/>
              <a:gd name="csX46" fmla="*/ 3120453 w 3327817"/>
              <a:gd name="csY46" fmla="*/ 856937 h 1506511"/>
              <a:gd name="csX47" fmla="*/ 3327817 w 3327817"/>
              <a:gd name="csY47" fmla="*/ 856937 h 1506511"/>
              <a:gd name="csX48" fmla="*/ 3327817 w 3327817"/>
              <a:gd name="csY48" fmla="*/ 1506511 h 1506511"/>
              <a:gd name="csX49" fmla="*/ 3130446 w 3327817"/>
              <a:gd name="csY49" fmla="*/ 1506511 h 1506511"/>
              <a:gd name="csX50" fmla="*/ 3130446 w 3327817"/>
              <a:gd name="csY50" fmla="*/ 1434059 h 1506511"/>
              <a:gd name="csX51" fmla="*/ 3045502 w 3327817"/>
              <a:gd name="csY51" fmla="*/ 1434059 h 1506511"/>
              <a:gd name="csX52" fmla="*/ 3045502 w 3327817"/>
              <a:gd name="csY52" fmla="*/ 1359108 h 1506511"/>
              <a:gd name="csX53" fmla="*/ 2898099 w 3327817"/>
              <a:gd name="csY53" fmla="*/ 1359108 h 1506511"/>
              <a:gd name="csX54" fmla="*/ 2898099 w 3327817"/>
              <a:gd name="csY54" fmla="*/ 1284157 h 1506511"/>
              <a:gd name="csX55" fmla="*/ 2413417 w 3327817"/>
              <a:gd name="csY55" fmla="*/ 1284157 h 1506511"/>
              <a:gd name="csX56" fmla="*/ 2413417 w 3327817"/>
              <a:gd name="csY56" fmla="*/ 1226695 h 1506511"/>
              <a:gd name="csX57" fmla="*/ 2330971 w 3327817"/>
              <a:gd name="csY57" fmla="*/ 1226695 h 1506511"/>
              <a:gd name="csX58" fmla="*/ 2330971 w 3327817"/>
              <a:gd name="csY58" fmla="*/ 1166734 h 1506511"/>
              <a:gd name="csX59" fmla="*/ 2143594 w 3327817"/>
              <a:gd name="csY59" fmla="*/ 1166734 h 1506511"/>
              <a:gd name="csX60" fmla="*/ 2143594 w 3327817"/>
              <a:gd name="csY60" fmla="*/ 1119265 h 1506511"/>
              <a:gd name="csX61" fmla="*/ 1923738 w 3327817"/>
              <a:gd name="csY61" fmla="*/ 1119265 h 1506511"/>
              <a:gd name="csX62" fmla="*/ 1923738 w 3327817"/>
              <a:gd name="csY62" fmla="*/ 1066800 h 1506511"/>
              <a:gd name="csX63" fmla="*/ 1541489 w 3327817"/>
              <a:gd name="csY63" fmla="*/ 1066800 h 1506511"/>
              <a:gd name="csX64" fmla="*/ 1541489 w 3327817"/>
              <a:gd name="csY64" fmla="*/ 1024327 h 1506511"/>
              <a:gd name="csX65" fmla="*/ 1406577 w 3327817"/>
              <a:gd name="csY65" fmla="*/ 1024327 h 1506511"/>
              <a:gd name="csX66" fmla="*/ 1406577 w 3327817"/>
              <a:gd name="csY66" fmla="*/ 984354 h 1506511"/>
              <a:gd name="csX67" fmla="*/ 1401581 w 3327817"/>
              <a:gd name="csY67" fmla="*/ 989350 h 1506511"/>
              <a:gd name="csX68" fmla="*/ 1401581 w 3327817"/>
              <a:gd name="csY68" fmla="*/ 946878 h 1506511"/>
              <a:gd name="csX69" fmla="*/ 1391587 w 3327817"/>
              <a:gd name="csY69" fmla="*/ 946878 h 1506511"/>
              <a:gd name="csX70" fmla="*/ 1391587 w 3327817"/>
              <a:gd name="csY70" fmla="*/ 864432 h 1506511"/>
              <a:gd name="csX71" fmla="*/ 1016833 w 3327817"/>
              <a:gd name="csY71" fmla="*/ 864432 h 1506511"/>
              <a:gd name="csX72" fmla="*/ 1016833 w 3327817"/>
              <a:gd name="csY72" fmla="*/ 826957 h 1506511"/>
              <a:gd name="csX73" fmla="*/ 614597 w 3327817"/>
              <a:gd name="csY73" fmla="*/ 826957 h 1506511"/>
              <a:gd name="csX74" fmla="*/ 614597 w 3327817"/>
              <a:gd name="csY74" fmla="*/ 776990 h 1506511"/>
              <a:gd name="csX75" fmla="*/ 602105 w 3327817"/>
              <a:gd name="csY75" fmla="*/ 776990 h 1506511"/>
              <a:gd name="csX76" fmla="*/ 602105 w 3327817"/>
              <a:gd name="csY76" fmla="*/ 737016 h 1506511"/>
              <a:gd name="csX77" fmla="*/ 589614 w 3327817"/>
              <a:gd name="csY77" fmla="*/ 737016 h 1506511"/>
              <a:gd name="csX78" fmla="*/ 589614 w 3327817"/>
              <a:gd name="csY78" fmla="*/ 704537 h 1506511"/>
              <a:gd name="csX79" fmla="*/ 544643 w 3327817"/>
              <a:gd name="csY79" fmla="*/ 704537 h 1506511"/>
              <a:gd name="csX80" fmla="*/ 544643 w 3327817"/>
              <a:gd name="csY80" fmla="*/ 662065 h 1506511"/>
              <a:gd name="csX81" fmla="*/ 534650 w 3327817"/>
              <a:gd name="csY81" fmla="*/ 662065 h 1506511"/>
              <a:gd name="csX82" fmla="*/ 534650 w 3327817"/>
              <a:gd name="csY82" fmla="*/ 619593 h 1506511"/>
              <a:gd name="csX83" fmla="*/ 529653 w 3327817"/>
              <a:gd name="csY83" fmla="*/ 619593 h 1506511"/>
              <a:gd name="csX84" fmla="*/ 529653 w 3327817"/>
              <a:gd name="csY84" fmla="*/ 572124 h 1506511"/>
              <a:gd name="csX85" fmla="*/ 354768 w 3327817"/>
              <a:gd name="csY85" fmla="*/ 572124 h 1506511"/>
              <a:gd name="csX86" fmla="*/ 354768 w 3327817"/>
              <a:gd name="csY86" fmla="*/ 532150 h 1506511"/>
              <a:gd name="csX87" fmla="*/ 344774 w 3327817"/>
              <a:gd name="csY87" fmla="*/ 532150 h 1506511"/>
              <a:gd name="csX88" fmla="*/ 344774 w 3327817"/>
              <a:gd name="csY88" fmla="*/ 484682 h 1506511"/>
              <a:gd name="csX89" fmla="*/ 329784 w 3327817"/>
              <a:gd name="csY89" fmla="*/ 484682 h 1506511"/>
              <a:gd name="csX90" fmla="*/ 329784 w 3327817"/>
              <a:gd name="csY90" fmla="*/ 442209 h 1506511"/>
              <a:gd name="csX91" fmla="*/ 317292 w 3327817"/>
              <a:gd name="csY91" fmla="*/ 442209 h 1506511"/>
              <a:gd name="csX92" fmla="*/ 317292 w 3327817"/>
              <a:gd name="csY92" fmla="*/ 387245 h 1506511"/>
              <a:gd name="csX93" fmla="*/ 277318 w 3327817"/>
              <a:gd name="csY93" fmla="*/ 387245 h 1506511"/>
              <a:gd name="csX94" fmla="*/ 277318 w 3327817"/>
              <a:gd name="csY94" fmla="*/ 339777 h 1506511"/>
              <a:gd name="csX95" fmla="*/ 67456 w 3327817"/>
              <a:gd name="csY95" fmla="*/ 339777 h 1506511"/>
              <a:gd name="csX96" fmla="*/ 67456 w 3327817"/>
              <a:gd name="csY96" fmla="*/ 297305 h 1506511"/>
              <a:gd name="csX97" fmla="*/ 2499 w 3327817"/>
              <a:gd name="csY97" fmla="*/ 297305 h 1506511"/>
              <a:gd name="csX98" fmla="*/ 2499 w 3327817"/>
              <a:gd name="csY98" fmla="*/ 222354 h 1506511"/>
              <a:gd name="csX99" fmla="*/ 0 w 3327817"/>
              <a:gd name="csY99" fmla="*/ 222354 h 1506511"/>
              <a:gd name="csX100" fmla="*/ 2499 w 3327817"/>
              <a:gd name="csY100" fmla="*/ 0 h 15065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3327817" h="1506511">
                <a:moveTo>
                  <a:pt x="2499" y="0"/>
                </a:moveTo>
                <a:lnTo>
                  <a:pt x="64958" y="0"/>
                </a:lnTo>
                <a:lnTo>
                  <a:pt x="64958" y="22485"/>
                </a:lnTo>
                <a:lnTo>
                  <a:pt x="277318" y="22485"/>
                </a:lnTo>
                <a:lnTo>
                  <a:pt x="277318" y="44970"/>
                </a:lnTo>
                <a:lnTo>
                  <a:pt x="319791" y="44970"/>
                </a:lnTo>
                <a:lnTo>
                  <a:pt x="319791" y="72452"/>
                </a:lnTo>
                <a:lnTo>
                  <a:pt x="327286" y="72452"/>
                </a:lnTo>
                <a:lnTo>
                  <a:pt x="327286" y="94937"/>
                </a:lnTo>
                <a:lnTo>
                  <a:pt x="334781" y="94937"/>
                </a:lnTo>
                <a:lnTo>
                  <a:pt x="334781" y="114924"/>
                </a:lnTo>
                <a:lnTo>
                  <a:pt x="354768" y="114924"/>
                </a:lnTo>
                <a:lnTo>
                  <a:pt x="354768" y="147403"/>
                </a:lnTo>
                <a:lnTo>
                  <a:pt x="529653" y="147403"/>
                </a:lnTo>
                <a:lnTo>
                  <a:pt x="529653" y="197370"/>
                </a:lnTo>
                <a:lnTo>
                  <a:pt x="539646" y="197370"/>
                </a:lnTo>
                <a:lnTo>
                  <a:pt x="539646" y="234845"/>
                </a:lnTo>
                <a:lnTo>
                  <a:pt x="582118" y="234845"/>
                </a:lnTo>
                <a:lnTo>
                  <a:pt x="582118" y="262327"/>
                </a:lnTo>
                <a:lnTo>
                  <a:pt x="597109" y="262327"/>
                </a:lnTo>
                <a:lnTo>
                  <a:pt x="597109" y="287311"/>
                </a:lnTo>
                <a:lnTo>
                  <a:pt x="614597" y="287311"/>
                </a:lnTo>
                <a:lnTo>
                  <a:pt x="614597" y="319790"/>
                </a:lnTo>
                <a:lnTo>
                  <a:pt x="1024328" y="319790"/>
                </a:lnTo>
                <a:lnTo>
                  <a:pt x="1024328" y="354767"/>
                </a:lnTo>
                <a:lnTo>
                  <a:pt x="1384092" y="354767"/>
                </a:lnTo>
                <a:lnTo>
                  <a:pt x="1384092" y="414727"/>
                </a:lnTo>
                <a:lnTo>
                  <a:pt x="1394086" y="414727"/>
                </a:lnTo>
                <a:lnTo>
                  <a:pt x="1394086" y="447206"/>
                </a:lnTo>
                <a:lnTo>
                  <a:pt x="1406577" y="447206"/>
                </a:lnTo>
                <a:lnTo>
                  <a:pt x="1406577" y="484682"/>
                </a:lnTo>
                <a:lnTo>
                  <a:pt x="1538991" y="484682"/>
                </a:lnTo>
                <a:lnTo>
                  <a:pt x="1538991" y="522157"/>
                </a:lnTo>
                <a:lnTo>
                  <a:pt x="1921240" y="522157"/>
                </a:lnTo>
                <a:lnTo>
                  <a:pt x="1921240" y="557134"/>
                </a:lnTo>
                <a:lnTo>
                  <a:pt x="2143594" y="557134"/>
                </a:lnTo>
                <a:lnTo>
                  <a:pt x="2143594" y="592111"/>
                </a:lnTo>
                <a:lnTo>
                  <a:pt x="2328473" y="592111"/>
                </a:lnTo>
                <a:lnTo>
                  <a:pt x="2328473" y="639580"/>
                </a:lnTo>
                <a:lnTo>
                  <a:pt x="2408420" y="639580"/>
                </a:lnTo>
                <a:lnTo>
                  <a:pt x="2408420" y="692045"/>
                </a:lnTo>
                <a:lnTo>
                  <a:pt x="2890604" y="692045"/>
                </a:lnTo>
                <a:lnTo>
                  <a:pt x="2890604" y="739514"/>
                </a:lnTo>
                <a:lnTo>
                  <a:pt x="3048000" y="739514"/>
                </a:lnTo>
                <a:lnTo>
                  <a:pt x="3048000" y="794478"/>
                </a:lnTo>
                <a:lnTo>
                  <a:pt x="3120453" y="794478"/>
                </a:lnTo>
                <a:lnTo>
                  <a:pt x="3120453" y="856937"/>
                </a:lnTo>
                <a:lnTo>
                  <a:pt x="3327817" y="856937"/>
                </a:lnTo>
                <a:lnTo>
                  <a:pt x="3327817" y="1506511"/>
                </a:lnTo>
                <a:lnTo>
                  <a:pt x="3130446" y="1506511"/>
                </a:lnTo>
                <a:lnTo>
                  <a:pt x="3130446" y="1434059"/>
                </a:lnTo>
                <a:lnTo>
                  <a:pt x="3045502" y="1434059"/>
                </a:lnTo>
                <a:lnTo>
                  <a:pt x="3045502" y="1359108"/>
                </a:lnTo>
                <a:lnTo>
                  <a:pt x="2898099" y="1359108"/>
                </a:lnTo>
                <a:lnTo>
                  <a:pt x="2898099" y="1284157"/>
                </a:lnTo>
                <a:lnTo>
                  <a:pt x="2413417" y="1284157"/>
                </a:lnTo>
                <a:lnTo>
                  <a:pt x="2413417" y="1226695"/>
                </a:lnTo>
                <a:lnTo>
                  <a:pt x="2330971" y="1226695"/>
                </a:lnTo>
                <a:lnTo>
                  <a:pt x="2330971" y="1166734"/>
                </a:lnTo>
                <a:lnTo>
                  <a:pt x="2143594" y="1166734"/>
                </a:lnTo>
                <a:lnTo>
                  <a:pt x="2143594" y="1119265"/>
                </a:lnTo>
                <a:lnTo>
                  <a:pt x="1923738" y="1119265"/>
                </a:lnTo>
                <a:lnTo>
                  <a:pt x="1923738" y="1066800"/>
                </a:lnTo>
                <a:lnTo>
                  <a:pt x="1541489" y="1066800"/>
                </a:lnTo>
                <a:lnTo>
                  <a:pt x="1541489" y="1024327"/>
                </a:lnTo>
                <a:lnTo>
                  <a:pt x="1406577" y="1024327"/>
                </a:lnTo>
                <a:lnTo>
                  <a:pt x="1406577" y="984354"/>
                </a:lnTo>
                <a:lnTo>
                  <a:pt x="1401581" y="989350"/>
                </a:lnTo>
                <a:lnTo>
                  <a:pt x="1401581" y="946878"/>
                </a:lnTo>
                <a:lnTo>
                  <a:pt x="1391587" y="946878"/>
                </a:lnTo>
                <a:lnTo>
                  <a:pt x="1391587" y="864432"/>
                </a:lnTo>
                <a:lnTo>
                  <a:pt x="1016833" y="864432"/>
                </a:lnTo>
                <a:lnTo>
                  <a:pt x="1016833" y="826957"/>
                </a:lnTo>
                <a:lnTo>
                  <a:pt x="614597" y="826957"/>
                </a:lnTo>
                <a:lnTo>
                  <a:pt x="614597" y="776990"/>
                </a:lnTo>
                <a:lnTo>
                  <a:pt x="602105" y="776990"/>
                </a:lnTo>
                <a:lnTo>
                  <a:pt x="602105" y="737016"/>
                </a:lnTo>
                <a:lnTo>
                  <a:pt x="589614" y="737016"/>
                </a:lnTo>
                <a:lnTo>
                  <a:pt x="589614" y="704537"/>
                </a:lnTo>
                <a:lnTo>
                  <a:pt x="544643" y="704537"/>
                </a:lnTo>
                <a:lnTo>
                  <a:pt x="544643" y="662065"/>
                </a:lnTo>
                <a:lnTo>
                  <a:pt x="534650" y="662065"/>
                </a:lnTo>
                <a:lnTo>
                  <a:pt x="534650" y="619593"/>
                </a:lnTo>
                <a:lnTo>
                  <a:pt x="529653" y="619593"/>
                </a:lnTo>
                <a:lnTo>
                  <a:pt x="529653" y="572124"/>
                </a:lnTo>
                <a:lnTo>
                  <a:pt x="354768" y="572124"/>
                </a:lnTo>
                <a:lnTo>
                  <a:pt x="354768" y="532150"/>
                </a:lnTo>
                <a:lnTo>
                  <a:pt x="344774" y="532150"/>
                </a:lnTo>
                <a:lnTo>
                  <a:pt x="344774" y="484682"/>
                </a:lnTo>
                <a:lnTo>
                  <a:pt x="329784" y="484682"/>
                </a:lnTo>
                <a:lnTo>
                  <a:pt x="329784" y="442209"/>
                </a:lnTo>
                <a:lnTo>
                  <a:pt x="317292" y="442209"/>
                </a:lnTo>
                <a:lnTo>
                  <a:pt x="317292" y="387245"/>
                </a:lnTo>
                <a:lnTo>
                  <a:pt x="277318" y="387245"/>
                </a:lnTo>
                <a:lnTo>
                  <a:pt x="277318" y="339777"/>
                </a:lnTo>
                <a:lnTo>
                  <a:pt x="67456" y="339777"/>
                </a:lnTo>
                <a:lnTo>
                  <a:pt x="67456" y="297305"/>
                </a:lnTo>
                <a:lnTo>
                  <a:pt x="2499" y="297305"/>
                </a:lnTo>
                <a:lnTo>
                  <a:pt x="2499" y="222354"/>
                </a:lnTo>
                <a:lnTo>
                  <a:pt x="0" y="222354"/>
                </a:lnTo>
                <a:lnTo>
                  <a:pt x="2499" y="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
        <p:nvSpPr>
          <p:cNvPr id="10" name="Freeform: Shape 9">
            <a:extLst>
              <a:ext uri="{FF2B5EF4-FFF2-40B4-BE49-F238E27FC236}">
                <a16:creationId xmlns:a16="http://schemas.microsoft.com/office/drawing/2014/main" id="{0A7F4351-DE77-71E5-27F3-36DE1AD8AC77}"/>
              </a:ext>
            </a:extLst>
          </p:cNvPr>
          <p:cNvSpPr/>
          <p:nvPr/>
        </p:nvSpPr>
        <p:spPr>
          <a:xfrm>
            <a:off x="1182424" y="1280987"/>
            <a:ext cx="3609315" cy="1210146"/>
          </a:xfrm>
          <a:custGeom>
            <a:avLst/>
            <a:gdLst>
              <a:gd name="csX0" fmla="*/ 0 w 3609315"/>
              <a:gd name="csY0" fmla="*/ 0 h 1210146"/>
              <a:gd name="csX1" fmla="*/ 280658 w 3609315"/>
              <a:gd name="csY1" fmla="*/ 0 h 1210146"/>
              <a:gd name="csX2" fmla="*/ 280658 w 3609315"/>
              <a:gd name="csY2" fmla="*/ 45267 h 1210146"/>
              <a:gd name="csX3" fmla="*/ 295747 w 3609315"/>
              <a:gd name="csY3" fmla="*/ 45267 h 1210146"/>
              <a:gd name="csX4" fmla="*/ 295747 w 3609315"/>
              <a:gd name="csY4" fmla="*/ 111659 h 1210146"/>
              <a:gd name="csX5" fmla="*/ 350067 w 3609315"/>
              <a:gd name="csY5" fmla="*/ 111659 h 1210146"/>
              <a:gd name="csX6" fmla="*/ 350067 w 3609315"/>
              <a:gd name="csY6" fmla="*/ 153909 h 1210146"/>
              <a:gd name="csX7" fmla="*/ 567351 w 3609315"/>
              <a:gd name="csY7" fmla="*/ 153909 h 1210146"/>
              <a:gd name="csX8" fmla="*/ 567351 w 3609315"/>
              <a:gd name="csY8" fmla="*/ 196158 h 1210146"/>
              <a:gd name="csX9" fmla="*/ 600547 w 3609315"/>
              <a:gd name="csY9" fmla="*/ 196158 h 1210146"/>
              <a:gd name="csX10" fmla="*/ 600547 w 3609315"/>
              <a:gd name="csY10" fmla="*/ 235390 h 1210146"/>
              <a:gd name="csX11" fmla="*/ 612618 w 3609315"/>
              <a:gd name="csY11" fmla="*/ 235390 h 1210146"/>
              <a:gd name="csX12" fmla="*/ 612618 w 3609315"/>
              <a:gd name="csY12" fmla="*/ 271604 h 1210146"/>
              <a:gd name="csX13" fmla="*/ 618654 w 3609315"/>
              <a:gd name="csY13" fmla="*/ 271604 h 1210146"/>
              <a:gd name="csX14" fmla="*/ 618654 w 3609315"/>
              <a:gd name="csY14" fmla="*/ 307818 h 1210146"/>
              <a:gd name="csX15" fmla="*/ 642796 w 3609315"/>
              <a:gd name="csY15" fmla="*/ 307818 h 1210146"/>
              <a:gd name="csX16" fmla="*/ 642796 w 3609315"/>
              <a:gd name="csY16" fmla="*/ 350067 h 1210146"/>
              <a:gd name="csX17" fmla="*/ 811794 w 3609315"/>
              <a:gd name="csY17" fmla="*/ 350067 h 1210146"/>
              <a:gd name="csX18" fmla="*/ 811794 w 3609315"/>
              <a:gd name="csY18" fmla="*/ 380245 h 1210146"/>
              <a:gd name="csX19" fmla="*/ 820848 w 3609315"/>
              <a:gd name="csY19" fmla="*/ 380245 h 1210146"/>
              <a:gd name="csX20" fmla="*/ 820848 w 3609315"/>
              <a:gd name="csY20" fmla="*/ 410424 h 1210146"/>
              <a:gd name="csX21" fmla="*/ 823865 w 3609315"/>
              <a:gd name="csY21" fmla="*/ 410424 h 1210146"/>
              <a:gd name="csX22" fmla="*/ 823865 w 3609315"/>
              <a:gd name="csY22" fmla="*/ 461727 h 1210146"/>
              <a:gd name="csX23" fmla="*/ 866115 w 3609315"/>
              <a:gd name="csY23" fmla="*/ 461727 h 1210146"/>
              <a:gd name="csX24" fmla="*/ 866115 w 3609315"/>
              <a:gd name="csY24" fmla="*/ 494923 h 1210146"/>
              <a:gd name="csX25" fmla="*/ 887240 w 3609315"/>
              <a:gd name="csY25" fmla="*/ 494923 h 1210146"/>
              <a:gd name="csX26" fmla="*/ 887240 w 3609315"/>
              <a:gd name="csY26" fmla="*/ 543208 h 1210146"/>
              <a:gd name="csX27" fmla="*/ 899311 w 3609315"/>
              <a:gd name="csY27" fmla="*/ 543208 h 1210146"/>
              <a:gd name="csX28" fmla="*/ 899311 w 3609315"/>
              <a:gd name="csY28" fmla="*/ 579422 h 1210146"/>
              <a:gd name="csX29" fmla="*/ 1303699 w 3609315"/>
              <a:gd name="csY29" fmla="*/ 579422 h 1210146"/>
              <a:gd name="csX30" fmla="*/ 1303699 w 3609315"/>
              <a:gd name="csY30" fmla="*/ 615635 h 1210146"/>
              <a:gd name="csX31" fmla="*/ 1665838 w 3609315"/>
              <a:gd name="csY31" fmla="*/ 615635 h 1210146"/>
              <a:gd name="csX32" fmla="*/ 1665838 w 3609315"/>
              <a:gd name="csY32" fmla="*/ 672974 h 1210146"/>
              <a:gd name="csX33" fmla="*/ 1677909 w 3609315"/>
              <a:gd name="csY33" fmla="*/ 672974 h 1210146"/>
              <a:gd name="csX34" fmla="*/ 1677909 w 3609315"/>
              <a:gd name="csY34" fmla="*/ 766527 h 1210146"/>
              <a:gd name="csX35" fmla="*/ 1828800 w 3609315"/>
              <a:gd name="csY35" fmla="*/ 766527 h 1210146"/>
              <a:gd name="csX36" fmla="*/ 1828800 w 3609315"/>
              <a:gd name="csY36" fmla="*/ 805758 h 1210146"/>
              <a:gd name="csX37" fmla="*/ 2206028 w 3609315"/>
              <a:gd name="csY37" fmla="*/ 805758 h 1210146"/>
              <a:gd name="csX38" fmla="*/ 2206028 w 3609315"/>
              <a:gd name="csY38" fmla="*/ 857061 h 1210146"/>
              <a:gd name="csX39" fmla="*/ 2429347 w 3609315"/>
              <a:gd name="csY39" fmla="*/ 857061 h 1210146"/>
              <a:gd name="csX40" fmla="*/ 2429347 w 3609315"/>
              <a:gd name="csY40" fmla="*/ 902329 h 1210146"/>
              <a:gd name="csX41" fmla="*/ 2619469 w 3609315"/>
              <a:gd name="csY41" fmla="*/ 902329 h 1210146"/>
              <a:gd name="csX42" fmla="*/ 2619469 w 3609315"/>
              <a:gd name="csY42" fmla="*/ 950614 h 1210146"/>
              <a:gd name="csX43" fmla="*/ 2694915 w 3609315"/>
              <a:gd name="csY43" fmla="*/ 950614 h 1210146"/>
              <a:gd name="csX44" fmla="*/ 2694915 w 3609315"/>
              <a:gd name="csY44" fmla="*/ 998899 h 1210146"/>
              <a:gd name="csX45" fmla="*/ 3177766 w 3609315"/>
              <a:gd name="csY45" fmla="*/ 998899 h 1210146"/>
              <a:gd name="csX46" fmla="*/ 3177766 w 3609315"/>
              <a:gd name="csY46" fmla="*/ 1068309 h 1210146"/>
              <a:gd name="csX47" fmla="*/ 3325640 w 3609315"/>
              <a:gd name="csY47" fmla="*/ 1068309 h 1210146"/>
              <a:gd name="csX48" fmla="*/ 3325640 w 3609315"/>
              <a:gd name="csY48" fmla="*/ 1140736 h 1210146"/>
              <a:gd name="csX49" fmla="*/ 3410139 w 3609315"/>
              <a:gd name="csY49" fmla="*/ 1140736 h 1210146"/>
              <a:gd name="csX50" fmla="*/ 3410139 w 3609315"/>
              <a:gd name="csY50" fmla="*/ 1210146 h 1210146"/>
              <a:gd name="csX51" fmla="*/ 3609315 w 3609315"/>
              <a:gd name="csY51" fmla="*/ 1210146 h 12101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3609315" h="1210146">
                <a:moveTo>
                  <a:pt x="0" y="0"/>
                </a:moveTo>
                <a:lnTo>
                  <a:pt x="280658" y="0"/>
                </a:lnTo>
                <a:lnTo>
                  <a:pt x="280658" y="45267"/>
                </a:lnTo>
                <a:lnTo>
                  <a:pt x="295747" y="45267"/>
                </a:lnTo>
                <a:lnTo>
                  <a:pt x="295747" y="111659"/>
                </a:lnTo>
                <a:lnTo>
                  <a:pt x="350067" y="111659"/>
                </a:lnTo>
                <a:lnTo>
                  <a:pt x="350067" y="153909"/>
                </a:lnTo>
                <a:lnTo>
                  <a:pt x="567351" y="153909"/>
                </a:lnTo>
                <a:lnTo>
                  <a:pt x="567351" y="196158"/>
                </a:lnTo>
                <a:lnTo>
                  <a:pt x="600547" y="196158"/>
                </a:lnTo>
                <a:lnTo>
                  <a:pt x="600547" y="235390"/>
                </a:lnTo>
                <a:lnTo>
                  <a:pt x="612618" y="235390"/>
                </a:lnTo>
                <a:lnTo>
                  <a:pt x="612618" y="271604"/>
                </a:lnTo>
                <a:lnTo>
                  <a:pt x="618654" y="271604"/>
                </a:lnTo>
                <a:lnTo>
                  <a:pt x="618654" y="307818"/>
                </a:lnTo>
                <a:lnTo>
                  <a:pt x="642796" y="307818"/>
                </a:lnTo>
                <a:lnTo>
                  <a:pt x="642796" y="350067"/>
                </a:lnTo>
                <a:lnTo>
                  <a:pt x="811794" y="350067"/>
                </a:lnTo>
                <a:lnTo>
                  <a:pt x="811794" y="380245"/>
                </a:lnTo>
                <a:lnTo>
                  <a:pt x="820848" y="380245"/>
                </a:lnTo>
                <a:lnTo>
                  <a:pt x="820848" y="410424"/>
                </a:lnTo>
                <a:lnTo>
                  <a:pt x="823865" y="410424"/>
                </a:lnTo>
                <a:lnTo>
                  <a:pt x="823865" y="461727"/>
                </a:lnTo>
                <a:lnTo>
                  <a:pt x="866115" y="461727"/>
                </a:lnTo>
                <a:lnTo>
                  <a:pt x="866115" y="494923"/>
                </a:lnTo>
                <a:lnTo>
                  <a:pt x="887240" y="494923"/>
                </a:lnTo>
                <a:lnTo>
                  <a:pt x="887240" y="543208"/>
                </a:lnTo>
                <a:lnTo>
                  <a:pt x="899311" y="543208"/>
                </a:lnTo>
                <a:lnTo>
                  <a:pt x="899311" y="579422"/>
                </a:lnTo>
                <a:lnTo>
                  <a:pt x="1303699" y="579422"/>
                </a:lnTo>
                <a:lnTo>
                  <a:pt x="1303699" y="615635"/>
                </a:lnTo>
                <a:lnTo>
                  <a:pt x="1665838" y="615635"/>
                </a:lnTo>
                <a:lnTo>
                  <a:pt x="1665838" y="672974"/>
                </a:lnTo>
                <a:lnTo>
                  <a:pt x="1677909" y="672974"/>
                </a:lnTo>
                <a:lnTo>
                  <a:pt x="1677909" y="766527"/>
                </a:lnTo>
                <a:lnTo>
                  <a:pt x="1828800" y="766527"/>
                </a:lnTo>
                <a:lnTo>
                  <a:pt x="1828800" y="805758"/>
                </a:lnTo>
                <a:lnTo>
                  <a:pt x="2206028" y="805758"/>
                </a:lnTo>
                <a:lnTo>
                  <a:pt x="2206028" y="857061"/>
                </a:lnTo>
                <a:lnTo>
                  <a:pt x="2429347" y="857061"/>
                </a:lnTo>
                <a:lnTo>
                  <a:pt x="2429347" y="902329"/>
                </a:lnTo>
                <a:lnTo>
                  <a:pt x="2619469" y="902329"/>
                </a:lnTo>
                <a:lnTo>
                  <a:pt x="2619469" y="950614"/>
                </a:lnTo>
                <a:lnTo>
                  <a:pt x="2694915" y="950614"/>
                </a:lnTo>
                <a:lnTo>
                  <a:pt x="2694915" y="998899"/>
                </a:lnTo>
                <a:lnTo>
                  <a:pt x="3177766" y="998899"/>
                </a:lnTo>
                <a:lnTo>
                  <a:pt x="3177766" y="1068309"/>
                </a:lnTo>
                <a:lnTo>
                  <a:pt x="3325640" y="1068309"/>
                </a:lnTo>
                <a:lnTo>
                  <a:pt x="3325640" y="1140736"/>
                </a:lnTo>
                <a:lnTo>
                  <a:pt x="3410139" y="1140736"/>
                </a:lnTo>
                <a:lnTo>
                  <a:pt x="3410139" y="1210146"/>
                </a:lnTo>
                <a:lnTo>
                  <a:pt x="3609315" y="1210146"/>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
        <p:nvSpPr>
          <p:cNvPr id="17" name="TextBox 16">
            <a:extLst>
              <a:ext uri="{FF2B5EF4-FFF2-40B4-BE49-F238E27FC236}">
                <a16:creationId xmlns:a16="http://schemas.microsoft.com/office/drawing/2014/main" id="{FE8C2B79-8B69-B5F1-1A70-8ED39E804373}"/>
              </a:ext>
            </a:extLst>
          </p:cNvPr>
          <p:cNvSpPr txBox="1"/>
          <p:nvPr/>
        </p:nvSpPr>
        <p:spPr>
          <a:xfrm>
            <a:off x="1186775" y="1102144"/>
            <a:ext cx="3900791" cy="345976"/>
          </a:xfrm>
          <a:prstGeom prst="rect">
            <a:avLst/>
          </a:prstGeom>
        </p:spPr>
        <p:txBody>
          <a:bodyPr vert="horz"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PFS</a:t>
            </a:r>
          </a:p>
        </p:txBody>
      </p:sp>
      <p:sp>
        <p:nvSpPr>
          <p:cNvPr id="19" name="TextBox 18">
            <a:extLst>
              <a:ext uri="{FF2B5EF4-FFF2-40B4-BE49-F238E27FC236}">
                <a16:creationId xmlns:a16="http://schemas.microsoft.com/office/drawing/2014/main" id="{9FC7497C-5B96-FC47-DA0D-20A6E58349DA}"/>
              </a:ext>
            </a:extLst>
          </p:cNvPr>
          <p:cNvSpPr txBox="1"/>
          <p:nvPr/>
        </p:nvSpPr>
        <p:spPr>
          <a:xfrm>
            <a:off x="1215959" y="3828902"/>
            <a:ext cx="4007796" cy="345976"/>
          </a:xfrm>
          <a:prstGeom prst="rect">
            <a:avLst/>
          </a:prstGeom>
        </p:spPr>
        <p:txBody>
          <a:bodyPr vert="horz"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Mo</a:t>
            </a:r>
          </a:p>
        </p:txBody>
      </p:sp>
      <p:sp>
        <p:nvSpPr>
          <p:cNvPr id="20" name="TextBox 19">
            <a:extLst>
              <a:ext uri="{FF2B5EF4-FFF2-40B4-BE49-F238E27FC236}">
                <a16:creationId xmlns:a16="http://schemas.microsoft.com/office/drawing/2014/main" id="{F5AE36DA-E558-B28B-22D3-A872D3491BBA}"/>
              </a:ext>
            </a:extLst>
          </p:cNvPr>
          <p:cNvSpPr txBox="1"/>
          <p:nvPr/>
        </p:nvSpPr>
        <p:spPr>
          <a:xfrm rot="16200000">
            <a:off x="-664790" y="2269915"/>
            <a:ext cx="2440835" cy="345976"/>
          </a:xfrm>
          <a:prstGeom prst="rect">
            <a:avLst/>
          </a:prstGeom>
        </p:spPr>
        <p:txBody>
          <a:bodyPr vert="horz"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Probability</a:t>
            </a:r>
          </a:p>
        </p:txBody>
      </p:sp>
      <p:sp>
        <p:nvSpPr>
          <p:cNvPr id="21" name="TextBox 20">
            <a:extLst>
              <a:ext uri="{FF2B5EF4-FFF2-40B4-BE49-F238E27FC236}">
                <a16:creationId xmlns:a16="http://schemas.microsoft.com/office/drawing/2014/main" id="{0123CF2D-CA0A-CF5E-3065-4E88A4F52E9D}"/>
              </a:ext>
            </a:extLst>
          </p:cNvPr>
          <p:cNvSpPr txBox="1"/>
          <p:nvPr/>
        </p:nvSpPr>
        <p:spPr>
          <a:xfrm>
            <a:off x="1409701" y="3250204"/>
            <a:ext cx="2709353" cy="246888"/>
          </a:xfrm>
          <a:prstGeom prst="rect">
            <a:avLst/>
          </a:prstGeom>
        </p:spPr>
        <p:txBody>
          <a:bodyPr vert="horz"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161616"/>
                </a:solidFill>
                <a:effectLst/>
                <a:uLnTx/>
                <a:uFillTx/>
                <a:latin typeface="Poppins"/>
                <a:ea typeface="+mn-ea"/>
                <a:cs typeface="+mn-cs"/>
              </a:rPr>
              <a:t>mPFS</a:t>
            </a:r>
            <a:r>
              <a:rPr kumimoji="0" lang="en-US" sz="1400" b="0" i="0" u="none" strike="noStrike" kern="1200" cap="none" spc="0" normalizeH="0" baseline="0" noProof="0" dirty="0">
                <a:ln>
                  <a:noFill/>
                </a:ln>
                <a:solidFill>
                  <a:srgbClr val="161616"/>
                </a:solidFill>
                <a:effectLst/>
                <a:uLnTx/>
                <a:uFillTx/>
                <a:latin typeface="Poppins"/>
                <a:ea typeface="+mn-ea"/>
                <a:cs typeface="+mn-cs"/>
              </a:rPr>
              <a:t>: 11.8 </a:t>
            </a:r>
            <a:r>
              <a:rPr kumimoji="0" lang="en-US" sz="1400" b="0" i="0" u="none" strike="noStrike" kern="1200" cap="none" spc="0" normalizeH="0" baseline="0" noProof="0" dirty="0" err="1">
                <a:ln>
                  <a:noFill/>
                </a:ln>
                <a:solidFill>
                  <a:srgbClr val="161616"/>
                </a:solidFill>
                <a:effectLst/>
                <a:uLnTx/>
                <a:uFillTx/>
                <a:latin typeface="Poppins"/>
                <a:ea typeface="+mn-ea"/>
                <a:cs typeface="+mn-cs"/>
              </a:rPr>
              <a:t>mo</a:t>
            </a:r>
            <a:r>
              <a:rPr kumimoji="0" lang="en-US" sz="1400" b="0" i="0" u="none" strike="noStrike" kern="1200" cap="none" spc="0" normalizeH="0" baseline="0" noProof="0" dirty="0">
                <a:ln>
                  <a:noFill/>
                </a:ln>
                <a:solidFill>
                  <a:srgbClr val="161616"/>
                </a:solidFill>
                <a:effectLst/>
                <a:uLnTx/>
                <a:uFillTx/>
                <a:latin typeface="Poppins"/>
                <a:ea typeface="+mn-ea"/>
                <a:cs typeface="+mn-cs"/>
              </a:rPr>
              <a:t> (95% CI: 8.4-NA)</a:t>
            </a:r>
          </a:p>
        </p:txBody>
      </p:sp>
      <p:sp>
        <p:nvSpPr>
          <p:cNvPr id="22" name="Freeform: Shape 21">
            <a:extLst>
              <a:ext uri="{FF2B5EF4-FFF2-40B4-BE49-F238E27FC236}">
                <a16:creationId xmlns:a16="http://schemas.microsoft.com/office/drawing/2014/main" id="{56D9E3A0-6EC2-8321-A1B2-C33F703ADD6B}"/>
              </a:ext>
            </a:extLst>
          </p:cNvPr>
          <p:cNvSpPr/>
          <p:nvPr/>
        </p:nvSpPr>
        <p:spPr>
          <a:xfrm>
            <a:off x="1182796" y="1281719"/>
            <a:ext cx="4046561" cy="2344003"/>
          </a:xfrm>
          <a:custGeom>
            <a:avLst/>
            <a:gdLst>
              <a:gd name="csX0" fmla="*/ 0 w 4046561"/>
              <a:gd name="csY0" fmla="*/ 0 h 2344003"/>
              <a:gd name="csX1" fmla="*/ 0 w 4046561"/>
              <a:gd name="csY1" fmla="*/ 2344003 h 2344003"/>
              <a:gd name="csX2" fmla="*/ 4046561 w 4046561"/>
              <a:gd name="csY2" fmla="*/ 2344003 h 2344003"/>
            </a:gdLst>
            <a:ahLst/>
            <a:cxnLst>
              <a:cxn ang="0">
                <a:pos x="csX0" y="csY0"/>
              </a:cxn>
              <a:cxn ang="0">
                <a:pos x="csX1" y="csY1"/>
              </a:cxn>
              <a:cxn ang="0">
                <a:pos x="csX2" y="csY2"/>
              </a:cxn>
            </a:cxnLst>
            <a:rect l="l" t="t" r="r" b="b"/>
            <a:pathLst>
              <a:path w="4046561" h="2344003">
                <a:moveTo>
                  <a:pt x="0" y="0"/>
                </a:moveTo>
                <a:lnTo>
                  <a:pt x="0" y="2344003"/>
                </a:lnTo>
                <a:lnTo>
                  <a:pt x="4046561" y="2344003"/>
                </a:lnTo>
              </a:path>
            </a:pathLst>
          </a:cu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grpSp>
        <p:nvGrpSpPr>
          <p:cNvPr id="23" name="Group 22">
            <a:extLst>
              <a:ext uri="{FF2B5EF4-FFF2-40B4-BE49-F238E27FC236}">
                <a16:creationId xmlns:a16="http://schemas.microsoft.com/office/drawing/2014/main" id="{1DEA7D06-0D6F-4F8C-E8F3-C8D06CF4619F}"/>
              </a:ext>
            </a:extLst>
          </p:cNvPr>
          <p:cNvGrpSpPr/>
          <p:nvPr/>
        </p:nvGrpSpPr>
        <p:grpSpPr>
          <a:xfrm>
            <a:off x="1016286" y="3676888"/>
            <a:ext cx="4468193" cy="314919"/>
            <a:chOff x="1190252" y="5661764"/>
            <a:chExt cx="4491302" cy="314919"/>
          </a:xfrm>
        </p:grpSpPr>
        <p:grpSp>
          <p:nvGrpSpPr>
            <p:cNvPr id="24" name="Group 23">
              <a:extLst>
                <a:ext uri="{FF2B5EF4-FFF2-40B4-BE49-F238E27FC236}">
                  <a16:creationId xmlns:a16="http://schemas.microsoft.com/office/drawing/2014/main" id="{BB62AE5A-E582-04C4-F232-BAA4F4B1C72F}"/>
                </a:ext>
              </a:extLst>
            </p:cNvPr>
            <p:cNvGrpSpPr/>
            <p:nvPr/>
          </p:nvGrpSpPr>
          <p:grpSpPr>
            <a:xfrm>
              <a:off x="1190252" y="5661764"/>
              <a:ext cx="3905878" cy="307784"/>
              <a:chOff x="6625878" y="4042844"/>
              <a:chExt cx="5035170" cy="295405"/>
            </a:xfrm>
          </p:grpSpPr>
          <p:sp>
            <p:nvSpPr>
              <p:cNvPr id="26" name="TextBox 25">
                <a:extLst>
                  <a:ext uri="{FF2B5EF4-FFF2-40B4-BE49-F238E27FC236}">
                    <a16:creationId xmlns:a16="http://schemas.microsoft.com/office/drawing/2014/main" id="{631EAC7E-306E-20C9-6C9F-BED821BCC161}"/>
                  </a:ext>
                </a:extLst>
              </p:cNvPr>
              <p:cNvSpPr txBox="1"/>
              <p:nvPr/>
            </p:nvSpPr>
            <p:spPr>
              <a:xfrm>
                <a:off x="6625878" y="4042844"/>
                <a:ext cx="444028" cy="295398"/>
              </a:xfrm>
              <a:prstGeom prst="rect">
                <a:avLst/>
              </a:prstGeom>
              <a:noFill/>
              <a:ln w="19050">
                <a:noFill/>
              </a:ln>
            </p:spPr>
            <p:txBody>
              <a:bodyPr wrap="square">
                <a:spAutoFit/>
              </a:bodyPr>
              <a:lstStyle/>
              <a:p>
                <a:pPr marL="0" marR="0" lvl="0" indent="0" algn="ct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0</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sp>
            <p:nvSpPr>
              <p:cNvPr id="27" name="TextBox 26">
                <a:extLst>
                  <a:ext uri="{FF2B5EF4-FFF2-40B4-BE49-F238E27FC236}">
                    <a16:creationId xmlns:a16="http://schemas.microsoft.com/office/drawing/2014/main" id="{5B7867E5-308D-1B00-9B8B-C544FDD6D48A}"/>
                  </a:ext>
                </a:extLst>
              </p:cNvPr>
              <p:cNvSpPr txBox="1"/>
              <p:nvPr/>
            </p:nvSpPr>
            <p:spPr>
              <a:xfrm>
                <a:off x="7268205" y="4042844"/>
                <a:ext cx="659189" cy="295398"/>
              </a:xfrm>
              <a:prstGeom prst="rect">
                <a:avLst/>
              </a:prstGeom>
              <a:noFill/>
              <a:ln w="19050">
                <a:noFill/>
              </a:ln>
            </p:spPr>
            <p:txBody>
              <a:bodyPr wrap="square">
                <a:spAutoFit/>
              </a:bodyPr>
              <a:lstStyle/>
              <a:p>
                <a:pPr marL="0" marR="0" lvl="0" indent="0" algn="ct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2</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sp>
            <p:nvSpPr>
              <p:cNvPr id="28" name="TextBox 27">
                <a:extLst>
                  <a:ext uri="{FF2B5EF4-FFF2-40B4-BE49-F238E27FC236}">
                    <a16:creationId xmlns:a16="http://schemas.microsoft.com/office/drawing/2014/main" id="{B3E5ECB3-07D8-6896-D785-48545D862E66}"/>
                  </a:ext>
                </a:extLst>
              </p:cNvPr>
              <p:cNvSpPr txBox="1"/>
              <p:nvPr/>
            </p:nvSpPr>
            <p:spPr>
              <a:xfrm>
                <a:off x="7986063" y="4042844"/>
                <a:ext cx="713679" cy="295398"/>
              </a:xfrm>
              <a:prstGeom prst="rect">
                <a:avLst/>
              </a:prstGeom>
              <a:noFill/>
              <a:ln w="19050">
                <a:noFill/>
              </a:ln>
            </p:spPr>
            <p:txBody>
              <a:bodyPr wrap="square">
                <a:spAutoFit/>
              </a:bodyPr>
              <a:lstStyle/>
              <a:p>
                <a:pPr marL="0" marR="0" lvl="0" indent="0" algn="ct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4</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sp>
            <p:nvSpPr>
              <p:cNvPr id="29" name="TextBox 28">
                <a:extLst>
                  <a:ext uri="{FF2B5EF4-FFF2-40B4-BE49-F238E27FC236}">
                    <a16:creationId xmlns:a16="http://schemas.microsoft.com/office/drawing/2014/main" id="{D8A7665A-C60C-C772-9685-13CCD060B134}"/>
                  </a:ext>
                </a:extLst>
              </p:cNvPr>
              <p:cNvSpPr txBox="1"/>
              <p:nvPr/>
            </p:nvSpPr>
            <p:spPr>
              <a:xfrm>
                <a:off x="8747008" y="4042851"/>
                <a:ext cx="674658" cy="295398"/>
              </a:xfrm>
              <a:prstGeom prst="rect">
                <a:avLst/>
              </a:prstGeom>
              <a:noFill/>
              <a:ln w="19050">
                <a:noFill/>
              </a:ln>
            </p:spPr>
            <p:txBody>
              <a:bodyPr wrap="square">
                <a:spAutoFit/>
              </a:bodyPr>
              <a:lstStyle/>
              <a:p>
                <a:pPr marL="0" marR="0" lvl="0" indent="0" algn="ctr" defTabSz="2932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6</a:t>
                </a:r>
              </a:p>
            </p:txBody>
          </p:sp>
          <p:sp>
            <p:nvSpPr>
              <p:cNvPr id="30" name="TextBox 29">
                <a:extLst>
                  <a:ext uri="{FF2B5EF4-FFF2-40B4-BE49-F238E27FC236}">
                    <a16:creationId xmlns:a16="http://schemas.microsoft.com/office/drawing/2014/main" id="{5B854263-88D8-78A6-54C4-75DF4911F38A}"/>
                  </a:ext>
                </a:extLst>
              </p:cNvPr>
              <p:cNvSpPr txBox="1"/>
              <p:nvPr/>
            </p:nvSpPr>
            <p:spPr>
              <a:xfrm>
                <a:off x="9488904" y="4042844"/>
                <a:ext cx="680772" cy="295398"/>
              </a:xfrm>
              <a:prstGeom prst="rect">
                <a:avLst/>
              </a:prstGeom>
              <a:noFill/>
              <a:ln w="19050">
                <a:noFill/>
              </a:ln>
            </p:spPr>
            <p:txBody>
              <a:bodyPr wrap="square">
                <a:spAutoFit/>
              </a:bodyPr>
              <a:lstStyle/>
              <a:p>
                <a:pPr marL="0" marR="0" lvl="0" indent="0" algn="ct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8</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sp>
            <p:nvSpPr>
              <p:cNvPr id="31" name="TextBox 30">
                <a:extLst>
                  <a:ext uri="{FF2B5EF4-FFF2-40B4-BE49-F238E27FC236}">
                    <a16:creationId xmlns:a16="http://schemas.microsoft.com/office/drawing/2014/main" id="{F71C826A-4D82-E84F-3308-3CB8CECB3F17}"/>
                  </a:ext>
                </a:extLst>
              </p:cNvPr>
              <p:cNvSpPr txBox="1"/>
              <p:nvPr/>
            </p:nvSpPr>
            <p:spPr>
              <a:xfrm>
                <a:off x="10272051" y="4042844"/>
                <a:ext cx="638218" cy="295398"/>
              </a:xfrm>
              <a:prstGeom prst="rect">
                <a:avLst/>
              </a:prstGeom>
              <a:noFill/>
              <a:ln w="19050">
                <a:noFill/>
              </a:ln>
            </p:spPr>
            <p:txBody>
              <a:bodyPr wrap="square">
                <a:spAutoFit/>
              </a:bodyPr>
              <a:lstStyle/>
              <a:p>
                <a:pPr marL="0" marR="0" lvl="0" indent="0" algn="ct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10</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sp>
            <p:nvSpPr>
              <p:cNvPr id="32" name="TextBox 31">
                <a:extLst>
                  <a:ext uri="{FF2B5EF4-FFF2-40B4-BE49-F238E27FC236}">
                    <a16:creationId xmlns:a16="http://schemas.microsoft.com/office/drawing/2014/main" id="{0D02148F-DE5A-5D20-674A-B393215776A4}"/>
                  </a:ext>
                </a:extLst>
              </p:cNvPr>
              <p:cNvSpPr txBox="1"/>
              <p:nvPr/>
            </p:nvSpPr>
            <p:spPr>
              <a:xfrm>
                <a:off x="10996639" y="4042844"/>
                <a:ext cx="664409" cy="295398"/>
              </a:xfrm>
              <a:prstGeom prst="rect">
                <a:avLst/>
              </a:prstGeom>
              <a:noFill/>
              <a:ln w="19050">
                <a:noFill/>
              </a:ln>
            </p:spPr>
            <p:txBody>
              <a:bodyPr wrap="square">
                <a:spAutoFit/>
              </a:bodyPr>
              <a:lstStyle/>
              <a:p>
                <a:pPr marL="0" marR="0" lvl="0" indent="0" algn="ct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12</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grpSp>
        <p:sp>
          <p:nvSpPr>
            <p:cNvPr id="25" name="TextBox 24">
              <a:extLst>
                <a:ext uri="{FF2B5EF4-FFF2-40B4-BE49-F238E27FC236}">
                  <a16:creationId xmlns:a16="http://schemas.microsoft.com/office/drawing/2014/main" id="{5E78E5D2-D3FE-736E-6CD0-69CACA479CA5}"/>
                </a:ext>
              </a:extLst>
            </p:cNvPr>
            <p:cNvSpPr txBox="1"/>
            <p:nvPr/>
          </p:nvSpPr>
          <p:spPr>
            <a:xfrm>
              <a:off x="5166159" y="5668906"/>
              <a:ext cx="515395" cy="307777"/>
            </a:xfrm>
            <a:prstGeom prst="rect">
              <a:avLst/>
            </a:prstGeom>
            <a:noFill/>
            <a:ln w="19050">
              <a:noFill/>
            </a:ln>
          </p:spPr>
          <p:txBody>
            <a:bodyPr wrap="square">
              <a:spAutoFit/>
            </a:bodyPr>
            <a:lstStyle/>
            <a:p>
              <a:pPr marL="0" marR="0" lvl="0" indent="0" algn="ct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14</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grpSp>
      <p:cxnSp>
        <p:nvCxnSpPr>
          <p:cNvPr id="33" name="Straight Connector 32">
            <a:extLst>
              <a:ext uri="{FF2B5EF4-FFF2-40B4-BE49-F238E27FC236}">
                <a16:creationId xmlns:a16="http://schemas.microsoft.com/office/drawing/2014/main" id="{323FAB4C-94C3-4838-7C56-905EDFD192C8}"/>
              </a:ext>
            </a:extLst>
          </p:cNvPr>
          <p:cNvCxnSpPr>
            <a:cxnSpLocks/>
          </p:cNvCxnSpPr>
          <p:nvPr/>
        </p:nvCxnSpPr>
        <p:spPr>
          <a:xfrm rot="5400000" flipH="1">
            <a:off x="1159762" y="3651536"/>
            <a:ext cx="49774"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34" name="Straight Connector 33">
            <a:extLst>
              <a:ext uri="{FF2B5EF4-FFF2-40B4-BE49-F238E27FC236}">
                <a16:creationId xmlns:a16="http://schemas.microsoft.com/office/drawing/2014/main" id="{DB451320-C3B5-18A2-A694-8D5A026A678F}"/>
              </a:ext>
            </a:extLst>
          </p:cNvPr>
          <p:cNvCxnSpPr>
            <a:cxnSpLocks/>
          </p:cNvCxnSpPr>
          <p:nvPr/>
        </p:nvCxnSpPr>
        <p:spPr>
          <a:xfrm rot="5400000" flipH="1">
            <a:off x="1737766" y="3651536"/>
            <a:ext cx="49774"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35" name="Straight Connector 34">
            <a:extLst>
              <a:ext uri="{FF2B5EF4-FFF2-40B4-BE49-F238E27FC236}">
                <a16:creationId xmlns:a16="http://schemas.microsoft.com/office/drawing/2014/main" id="{437EDA55-0461-999C-AE20-D3B880054F76}"/>
              </a:ext>
            </a:extLst>
          </p:cNvPr>
          <p:cNvCxnSpPr>
            <a:cxnSpLocks/>
          </p:cNvCxnSpPr>
          <p:nvPr/>
        </p:nvCxnSpPr>
        <p:spPr>
          <a:xfrm rot="5400000" flipH="1">
            <a:off x="2315770" y="3651536"/>
            <a:ext cx="49774"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36" name="Straight Connector 35">
            <a:extLst>
              <a:ext uri="{FF2B5EF4-FFF2-40B4-BE49-F238E27FC236}">
                <a16:creationId xmlns:a16="http://schemas.microsoft.com/office/drawing/2014/main" id="{FD40C50C-3B48-FE49-BE75-2B52D09D69FC}"/>
              </a:ext>
            </a:extLst>
          </p:cNvPr>
          <p:cNvCxnSpPr>
            <a:cxnSpLocks/>
          </p:cNvCxnSpPr>
          <p:nvPr/>
        </p:nvCxnSpPr>
        <p:spPr>
          <a:xfrm rot="5400000" flipH="1">
            <a:off x="2893774" y="3651536"/>
            <a:ext cx="49774"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37" name="Straight Connector 36">
            <a:extLst>
              <a:ext uri="{FF2B5EF4-FFF2-40B4-BE49-F238E27FC236}">
                <a16:creationId xmlns:a16="http://schemas.microsoft.com/office/drawing/2014/main" id="{2CD72D19-225D-C77D-9E64-E101E1E059AE}"/>
              </a:ext>
            </a:extLst>
          </p:cNvPr>
          <p:cNvCxnSpPr>
            <a:cxnSpLocks/>
          </p:cNvCxnSpPr>
          <p:nvPr/>
        </p:nvCxnSpPr>
        <p:spPr>
          <a:xfrm rot="5400000" flipH="1">
            <a:off x="3471778" y="3651536"/>
            <a:ext cx="49774"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38" name="Straight Connector 37">
            <a:extLst>
              <a:ext uri="{FF2B5EF4-FFF2-40B4-BE49-F238E27FC236}">
                <a16:creationId xmlns:a16="http://schemas.microsoft.com/office/drawing/2014/main" id="{1BDF16D0-F530-1E69-77D5-B9CEBF4BCA83}"/>
              </a:ext>
            </a:extLst>
          </p:cNvPr>
          <p:cNvCxnSpPr>
            <a:cxnSpLocks/>
          </p:cNvCxnSpPr>
          <p:nvPr/>
        </p:nvCxnSpPr>
        <p:spPr>
          <a:xfrm rot="5400000" flipH="1">
            <a:off x="4049782" y="3651536"/>
            <a:ext cx="49774"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39" name="Straight Connector 38">
            <a:extLst>
              <a:ext uri="{FF2B5EF4-FFF2-40B4-BE49-F238E27FC236}">
                <a16:creationId xmlns:a16="http://schemas.microsoft.com/office/drawing/2014/main" id="{5346B2C0-0316-2E14-EB96-0158656A5162}"/>
              </a:ext>
            </a:extLst>
          </p:cNvPr>
          <p:cNvCxnSpPr>
            <a:cxnSpLocks/>
          </p:cNvCxnSpPr>
          <p:nvPr/>
        </p:nvCxnSpPr>
        <p:spPr>
          <a:xfrm rot="5400000" flipH="1">
            <a:off x="4627786" y="3651536"/>
            <a:ext cx="49774"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40" name="Straight Connector 39">
            <a:extLst>
              <a:ext uri="{FF2B5EF4-FFF2-40B4-BE49-F238E27FC236}">
                <a16:creationId xmlns:a16="http://schemas.microsoft.com/office/drawing/2014/main" id="{9D69130C-6CE0-51D7-C767-49982B0B15B9}"/>
              </a:ext>
            </a:extLst>
          </p:cNvPr>
          <p:cNvCxnSpPr>
            <a:cxnSpLocks/>
          </p:cNvCxnSpPr>
          <p:nvPr/>
        </p:nvCxnSpPr>
        <p:spPr>
          <a:xfrm rot="5400000" flipH="1">
            <a:off x="5205791" y="3658826"/>
            <a:ext cx="49774"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sp>
        <p:nvSpPr>
          <p:cNvPr id="42" name="TextBox 41">
            <a:extLst>
              <a:ext uri="{FF2B5EF4-FFF2-40B4-BE49-F238E27FC236}">
                <a16:creationId xmlns:a16="http://schemas.microsoft.com/office/drawing/2014/main" id="{F13E89BF-75C7-1B5A-3872-3B8ED1C168ED}"/>
              </a:ext>
            </a:extLst>
          </p:cNvPr>
          <p:cNvSpPr txBox="1"/>
          <p:nvPr/>
        </p:nvSpPr>
        <p:spPr>
          <a:xfrm>
            <a:off x="1566222" y="2724554"/>
            <a:ext cx="982715" cy="246888"/>
          </a:xfrm>
          <a:prstGeom prst="rect">
            <a:avLst/>
          </a:prstGeom>
        </p:spPr>
        <p:txBody>
          <a:bodyPr vert="horz"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Censored</a:t>
            </a:r>
          </a:p>
        </p:txBody>
      </p:sp>
      <p:sp>
        <p:nvSpPr>
          <p:cNvPr id="43" name="TextBox 42">
            <a:extLst>
              <a:ext uri="{FF2B5EF4-FFF2-40B4-BE49-F238E27FC236}">
                <a16:creationId xmlns:a16="http://schemas.microsoft.com/office/drawing/2014/main" id="{D40D4117-5E8E-61C7-D485-37F4AEE45277}"/>
              </a:ext>
            </a:extLst>
          </p:cNvPr>
          <p:cNvSpPr txBox="1"/>
          <p:nvPr/>
        </p:nvSpPr>
        <p:spPr>
          <a:xfrm>
            <a:off x="1566221" y="2952206"/>
            <a:ext cx="1978097" cy="246888"/>
          </a:xfrm>
          <a:prstGeom prst="rect">
            <a:avLst/>
          </a:prstGeom>
        </p:spPr>
        <p:txBody>
          <a:bodyPr vert="horz"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mn-cs"/>
              </a:rPr>
              <a:t>95% confidence limits</a:t>
            </a:r>
          </a:p>
        </p:txBody>
      </p:sp>
      <p:grpSp>
        <p:nvGrpSpPr>
          <p:cNvPr id="44" name="Group 43">
            <a:extLst>
              <a:ext uri="{FF2B5EF4-FFF2-40B4-BE49-F238E27FC236}">
                <a16:creationId xmlns:a16="http://schemas.microsoft.com/office/drawing/2014/main" id="{DEA4A3C6-B976-626E-DE62-B6E0E8F90A2E}"/>
              </a:ext>
            </a:extLst>
          </p:cNvPr>
          <p:cNvGrpSpPr/>
          <p:nvPr/>
        </p:nvGrpSpPr>
        <p:grpSpPr>
          <a:xfrm>
            <a:off x="1413712" y="2769930"/>
            <a:ext cx="110683" cy="104058"/>
            <a:chOff x="2971800" y="2714205"/>
            <a:chExt cx="110683" cy="104058"/>
          </a:xfrm>
        </p:grpSpPr>
        <p:cxnSp>
          <p:nvCxnSpPr>
            <p:cNvPr id="46" name="Straight Connector 45">
              <a:extLst>
                <a:ext uri="{FF2B5EF4-FFF2-40B4-BE49-F238E27FC236}">
                  <a16:creationId xmlns:a16="http://schemas.microsoft.com/office/drawing/2014/main" id="{ED308E09-03A2-2E4F-2B60-EA8515993E5C}"/>
                </a:ext>
              </a:extLst>
            </p:cNvPr>
            <p:cNvCxnSpPr/>
            <p:nvPr/>
          </p:nvCxnSpPr>
          <p:spPr>
            <a:xfrm>
              <a:off x="3026391" y="2714205"/>
              <a:ext cx="0" cy="10405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4B69033-3193-6CA4-F2D0-378069FDE404}"/>
                </a:ext>
              </a:extLst>
            </p:cNvPr>
            <p:cNvCxnSpPr>
              <a:cxnSpLocks/>
            </p:cNvCxnSpPr>
            <p:nvPr/>
          </p:nvCxnSpPr>
          <p:spPr>
            <a:xfrm flipH="1">
              <a:off x="2971800" y="2765946"/>
              <a:ext cx="11068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5" name="Rectangle 44">
            <a:extLst>
              <a:ext uri="{FF2B5EF4-FFF2-40B4-BE49-F238E27FC236}">
                <a16:creationId xmlns:a16="http://schemas.microsoft.com/office/drawing/2014/main" id="{5454F8C2-4D03-E4C1-D648-EB48A1F1EB7C}"/>
              </a:ext>
            </a:extLst>
          </p:cNvPr>
          <p:cNvSpPr/>
          <p:nvPr/>
        </p:nvSpPr>
        <p:spPr>
          <a:xfrm>
            <a:off x="1413712" y="2991829"/>
            <a:ext cx="116242" cy="1162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grpSp>
        <p:nvGrpSpPr>
          <p:cNvPr id="48" name="Group 47">
            <a:extLst>
              <a:ext uri="{FF2B5EF4-FFF2-40B4-BE49-F238E27FC236}">
                <a16:creationId xmlns:a16="http://schemas.microsoft.com/office/drawing/2014/main" id="{3558FCB2-6B00-E298-6C15-F0A9E8FE631F}"/>
              </a:ext>
            </a:extLst>
          </p:cNvPr>
          <p:cNvGrpSpPr/>
          <p:nvPr/>
        </p:nvGrpSpPr>
        <p:grpSpPr>
          <a:xfrm>
            <a:off x="2808897" y="1957387"/>
            <a:ext cx="1979824" cy="590302"/>
            <a:chOff x="3301364" y="2118919"/>
            <a:chExt cx="1979824" cy="590302"/>
          </a:xfrm>
        </p:grpSpPr>
        <p:grpSp>
          <p:nvGrpSpPr>
            <p:cNvPr id="49" name="Group 48">
              <a:extLst>
                <a:ext uri="{FF2B5EF4-FFF2-40B4-BE49-F238E27FC236}">
                  <a16:creationId xmlns:a16="http://schemas.microsoft.com/office/drawing/2014/main" id="{9A95C297-B64B-58AB-9BD2-EBB13A67E8F4}"/>
                </a:ext>
              </a:extLst>
            </p:cNvPr>
            <p:cNvGrpSpPr/>
            <p:nvPr/>
          </p:nvGrpSpPr>
          <p:grpSpPr>
            <a:xfrm>
              <a:off x="3301364" y="2118919"/>
              <a:ext cx="110683" cy="104058"/>
              <a:chOff x="3926290" y="1653896"/>
              <a:chExt cx="110683" cy="104058"/>
            </a:xfrm>
          </p:grpSpPr>
          <p:cxnSp>
            <p:nvCxnSpPr>
              <p:cNvPr id="74" name="Straight Connector 73">
                <a:extLst>
                  <a:ext uri="{FF2B5EF4-FFF2-40B4-BE49-F238E27FC236}">
                    <a16:creationId xmlns:a16="http://schemas.microsoft.com/office/drawing/2014/main" id="{56EA9087-095D-9763-F1C2-3305FC415281}"/>
                  </a:ext>
                </a:extLst>
              </p:cNvPr>
              <p:cNvCxnSpPr/>
              <p:nvPr/>
            </p:nvCxnSpPr>
            <p:spPr>
              <a:xfrm>
                <a:off x="3980881" y="1653896"/>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8AE71DE-8F04-CD2B-E4CA-C2EF3FABD619}"/>
                  </a:ext>
                </a:extLst>
              </p:cNvPr>
              <p:cNvCxnSpPr>
                <a:cxnSpLocks/>
              </p:cNvCxnSpPr>
              <p:nvPr/>
            </p:nvCxnSpPr>
            <p:spPr>
              <a:xfrm flipH="1">
                <a:off x="3926290" y="1705637"/>
                <a:ext cx="1106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E78F200C-6687-0A9C-856B-3FD4AF4E1DA7}"/>
                </a:ext>
              </a:extLst>
            </p:cNvPr>
            <p:cNvGrpSpPr/>
            <p:nvPr/>
          </p:nvGrpSpPr>
          <p:grpSpPr>
            <a:xfrm>
              <a:off x="4240581" y="2341818"/>
              <a:ext cx="110683" cy="104058"/>
              <a:chOff x="3926290" y="1653896"/>
              <a:chExt cx="110683" cy="104058"/>
            </a:xfrm>
          </p:grpSpPr>
          <p:cxnSp>
            <p:nvCxnSpPr>
              <p:cNvPr id="72" name="Straight Connector 71">
                <a:extLst>
                  <a:ext uri="{FF2B5EF4-FFF2-40B4-BE49-F238E27FC236}">
                    <a16:creationId xmlns:a16="http://schemas.microsoft.com/office/drawing/2014/main" id="{301FFE02-8581-7A30-3755-144EF2BE56DB}"/>
                  </a:ext>
                </a:extLst>
              </p:cNvPr>
              <p:cNvCxnSpPr/>
              <p:nvPr/>
            </p:nvCxnSpPr>
            <p:spPr>
              <a:xfrm>
                <a:off x="3980881" y="1653896"/>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1D139E6-5989-06CC-BBEB-D612932FCBC3}"/>
                  </a:ext>
                </a:extLst>
              </p:cNvPr>
              <p:cNvCxnSpPr>
                <a:cxnSpLocks/>
              </p:cNvCxnSpPr>
              <p:nvPr/>
            </p:nvCxnSpPr>
            <p:spPr>
              <a:xfrm flipH="1">
                <a:off x="3926290" y="1705637"/>
                <a:ext cx="1106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D6AABC10-B365-1E56-A5DF-531CC9F5AB89}"/>
                </a:ext>
              </a:extLst>
            </p:cNvPr>
            <p:cNvCxnSpPr/>
            <p:nvPr/>
          </p:nvCxnSpPr>
          <p:spPr>
            <a:xfrm>
              <a:off x="3396957" y="2158577"/>
              <a:ext cx="0" cy="10405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F8D303FD-66BF-AB47-D13A-D9C3E3B2EA76}"/>
                </a:ext>
              </a:extLst>
            </p:cNvPr>
            <p:cNvCxnSpPr/>
            <p:nvPr/>
          </p:nvCxnSpPr>
          <p:spPr>
            <a:xfrm>
              <a:off x="3421101" y="2157783"/>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3C347BC-F89D-6308-0CDE-1404651EAADE}"/>
                </a:ext>
              </a:extLst>
            </p:cNvPr>
            <p:cNvCxnSpPr/>
            <p:nvPr/>
          </p:nvCxnSpPr>
          <p:spPr>
            <a:xfrm>
              <a:off x="3482566" y="2158588"/>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3051FEE-8837-AB65-F1BF-2DC3348DF504}"/>
                </a:ext>
              </a:extLst>
            </p:cNvPr>
            <p:cNvCxnSpPr/>
            <p:nvPr/>
          </p:nvCxnSpPr>
          <p:spPr>
            <a:xfrm>
              <a:off x="4157450" y="2287691"/>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1EB50BB-F599-F8BE-90ED-8CF1D3A74B1A}"/>
                </a:ext>
              </a:extLst>
            </p:cNvPr>
            <p:cNvCxnSpPr/>
            <p:nvPr/>
          </p:nvCxnSpPr>
          <p:spPr>
            <a:xfrm>
              <a:off x="4189537" y="2286483"/>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DCBDDC9-4751-852A-F87B-7C21D96652D0}"/>
                </a:ext>
              </a:extLst>
            </p:cNvPr>
            <p:cNvCxnSpPr/>
            <p:nvPr/>
          </p:nvCxnSpPr>
          <p:spPr>
            <a:xfrm>
              <a:off x="4234545" y="2286483"/>
              <a:ext cx="0" cy="10405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06B408E-E958-2CA8-AABD-2136F46B19F0}"/>
                </a:ext>
              </a:extLst>
            </p:cNvPr>
            <p:cNvCxnSpPr/>
            <p:nvPr/>
          </p:nvCxnSpPr>
          <p:spPr>
            <a:xfrm>
              <a:off x="4261706" y="2286483"/>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80A67A2-E10A-52C5-96F5-C49C368399A9}"/>
                </a:ext>
              </a:extLst>
            </p:cNvPr>
            <p:cNvCxnSpPr/>
            <p:nvPr/>
          </p:nvCxnSpPr>
          <p:spPr>
            <a:xfrm>
              <a:off x="4336174" y="2341818"/>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31476A8-9E61-755F-1B9A-0C28F377C1D5}"/>
                </a:ext>
              </a:extLst>
            </p:cNvPr>
            <p:cNvCxnSpPr/>
            <p:nvPr/>
          </p:nvCxnSpPr>
          <p:spPr>
            <a:xfrm>
              <a:off x="4351264" y="2341818"/>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4467E14-4F08-3BAF-59FC-962C5635A4DA}"/>
                </a:ext>
              </a:extLst>
            </p:cNvPr>
            <p:cNvCxnSpPr/>
            <p:nvPr/>
          </p:nvCxnSpPr>
          <p:spPr>
            <a:xfrm>
              <a:off x="4386610" y="2399883"/>
              <a:ext cx="0" cy="10405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3559D0D-C888-FC13-75DF-981A9265842A}"/>
                </a:ext>
              </a:extLst>
            </p:cNvPr>
            <p:cNvCxnSpPr/>
            <p:nvPr/>
          </p:nvCxnSpPr>
          <p:spPr>
            <a:xfrm>
              <a:off x="4415280" y="2399883"/>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77589E6-1E76-3846-7BC9-AB1F484C0C71}"/>
                </a:ext>
              </a:extLst>
            </p:cNvPr>
            <p:cNvCxnSpPr/>
            <p:nvPr/>
          </p:nvCxnSpPr>
          <p:spPr>
            <a:xfrm>
              <a:off x="5041812" y="2531236"/>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A0C8CA1-FECE-9A77-7C16-427B29BCE7F4}"/>
                </a:ext>
              </a:extLst>
            </p:cNvPr>
            <p:cNvCxnSpPr/>
            <p:nvPr/>
          </p:nvCxnSpPr>
          <p:spPr>
            <a:xfrm>
              <a:off x="4946416" y="2460344"/>
              <a:ext cx="0" cy="10405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E9CC14F-4F0B-B632-E4D6-B180E3CC1C63}"/>
                </a:ext>
              </a:extLst>
            </p:cNvPr>
            <p:cNvCxnSpPr>
              <a:cxnSpLocks/>
            </p:cNvCxnSpPr>
            <p:nvPr/>
          </p:nvCxnSpPr>
          <p:spPr>
            <a:xfrm>
              <a:off x="5138159" y="2605163"/>
              <a:ext cx="0" cy="10405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80FD90D-573A-598B-A7BC-07F5EC1BF063}"/>
                </a:ext>
              </a:extLst>
            </p:cNvPr>
            <p:cNvCxnSpPr>
              <a:cxnSpLocks/>
            </p:cNvCxnSpPr>
            <p:nvPr/>
          </p:nvCxnSpPr>
          <p:spPr>
            <a:xfrm>
              <a:off x="5118973" y="2605163"/>
              <a:ext cx="0" cy="10405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0F80D28-FE9F-322E-1AAF-B1BE59A894EF}"/>
                </a:ext>
              </a:extLst>
            </p:cNvPr>
            <p:cNvCxnSpPr>
              <a:cxnSpLocks/>
            </p:cNvCxnSpPr>
            <p:nvPr/>
          </p:nvCxnSpPr>
          <p:spPr>
            <a:xfrm>
              <a:off x="5082552" y="2605163"/>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C8925CD-86B1-6098-2C22-5129FD36F79B}"/>
                </a:ext>
              </a:extLst>
            </p:cNvPr>
            <p:cNvCxnSpPr>
              <a:cxnSpLocks/>
            </p:cNvCxnSpPr>
            <p:nvPr/>
          </p:nvCxnSpPr>
          <p:spPr>
            <a:xfrm>
              <a:off x="5159507" y="2605163"/>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8E376A7-81AA-F8FB-6E59-59A8457C5C44}"/>
                </a:ext>
              </a:extLst>
            </p:cNvPr>
            <p:cNvCxnSpPr>
              <a:cxnSpLocks/>
            </p:cNvCxnSpPr>
            <p:nvPr/>
          </p:nvCxnSpPr>
          <p:spPr>
            <a:xfrm>
              <a:off x="5171579" y="2605163"/>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A2394AD-2087-6EB2-FF2E-3D8B3AD3096F}"/>
                </a:ext>
              </a:extLst>
            </p:cNvPr>
            <p:cNvCxnSpPr>
              <a:cxnSpLocks/>
            </p:cNvCxnSpPr>
            <p:nvPr/>
          </p:nvCxnSpPr>
          <p:spPr>
            <a:xfrm>
              <a:off x="5244005" y="2605163"/>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C447006-8118-B6BB-D73C-7EB1F2820977}"/>
                </a:ext>
              </a:extLst>
            </p:cNvPr>
            <p:cNvCxnSpPr>
              <a:cxnSpLocks/>
            </p:cNvCxnSpPr>
            <p:nvPr/>
          </p:nvCxnSpPr>
          <p:spPr>
            <a:xfrm>
              <a:off x="5281188" y="2605163"/>
              <a:ext cx="0" cy="1040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F4A08C3-EF8D-F153-5CCC-06D6205CA74C}"/>
                </a:ext>
              </a:extLst>
            </p:cNvPr>
            <p:cNvCxnSpPr>
              <a:cxnSpLocks/>
            </p:cNvCxnSpPr>
            <p:nvPr/>
          </p:nvCxnSpPr>
          <p:spPr>
            <a:xfrm>
              <a:off x="5210269" y="2605163"/>
              <a:ext cx="0" cy="10405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FC78E815-05FD-FD8D-383D-A4CB568FA9BB}"/>
              </a:ext>
            </a:extLst>
          </p:cNvPr>
          <p:cNvGrpSpPr/>
          <p:nvPr/>
        </p:nvGrpSpPr>
        <p:grpSpPr>
          <a:xfrm>
            <a:off x="526999" y="1140005"/>
            <a:ext cx="643227" cy="2547119"/>
            <a:chOff x="1019466" y="1301537"/>
            <a:chExt cx="643227" cy="2547119"/>
          </a:xfrm>
        </p:grpSpPr>
        <p:grpSp>
          <p:nvGrpSpPr>
            <p:cNvPr id="77" name="Group 76">
              <a:extLst>
                <a:ext uri="{FF2B5EF4-FFF2-40B4-BE49-F238E27FC236}">
                  <a16:creationId xmlns:a16="http://schemas.microsoft.com/office/drawing/2014/main" id="{7173E6F4-4000-078B-08BE-CD342D684F91}"/>
                </a:ext>
              </a:extLst>
            </p:cNvPr>
            <p:cNvGrpSpPr/>
            <p:nvPr/>
          </p:nvGrpSpPr>
          <p:grpSpPr>
            <a:xfrm>
              <a:off x="1019466" y="1777622"/>
              <a:ext cx="633978" cy="2071034"/>
              <a:chOff x="790269" y="2635757"/>
              <a:chExt cx="522060" cy="3151797"/>
            </a:xfrm>
          </p:grpSpPr>
          <p:sp>
            <p:nvSpPr>
              <p:cNvPr id="79" name="TextBox 78">
                <a:extLst>
                  <a:ext uri="{FF2B5EF4-FFF2-40B4-BE49-F238E27FC236}">
                    <a16:creationId xmlns:a16="http://schemas.microsoft.com/office/drawing/2014/main" id="{460B5364-1793-D91E-3108-9F725A2C520A}"/>
                  </a:ext>
                </a:extLst>
              </p:cNvPr>
              <p:cNvSpPr txBox="1"/>
              <p:nvPr/>
            </p:nvSpPr>
            <p:spPr>
              <a:xfrm>
                <a:off x="808650" y="5479777"/>
                <a:ext cx="503679" cy="307777"/>
              </a:xfrm>
              <a:prstGeom prst="rect">
                <a:avLst/>
              </a:prstGeom>
              <a:noFill/>
            </p:spPr>
            <p:txBody>
              <a:bodyPr wrap="square">
                <a:spAutoFit/>
              </a:bodyPr>
              <a:lstStyle/>
              <a:p>
                <a:pPr marL="0" marR="0" lvl="0" indent="0" algn="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0</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sp>
            <p:nvSpPr>
              <p:cNvPr id="80" name="TextBox 79">
                <a:extLst>
                  <a:ext uri="{FF2B5EF4-FFF2-40B4-BE49-F238E27FC236}">
                    <a16:creationId xmlns:a16="http://schemas.microsoft.com/office/drawing/2014/main" id="{855AE301-5BAF-30F2-B6EF-0BC949B9FFB8}"/>
                  </a:ext>
                </a:extLst>
              </p:cNvPr>
              <p:cNvSpPr txBox="1"/>
              <p:nvPr/>
            </p:nvSpPr>
            <p:spPr>
              <a:xfrm>
                <a:off x="808650" y="4774089"/>
                <a:ext cx="503679" cy="468390"/>
              </a:xfrm>
              <a:prstGeom prst="rect">
                <a:avLst/>
              </a:prstGeom>
              <a:noFill/>
            </p:spPr>
            <p:txBody>
              <a:bodyPr wrap="square">
                <a:spAutoFit/>
              </a:bodyPr>
              <a:lstStyle/>
              <a:p>
                <a:pPr marL="0" marR="0" lvl="0" indent="0" algn="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0.2</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sp>
            <p:nvSpPr>
              <p:cNvPr id="81" name="TextBox 80">
                <a:extLst>
                  <a:ext uri="{FF2B5EF4-FFF2-40B4-BE49-F238E27FC236}">
                    <a16:creationId xmlns:a16="http://schemas.microsoft.com/office/drawing/2014/main" id="{7D2396E5-01F5-E31B-D81C-FE9C0563D5F0}"/>
                  </a:ext>
                </a:extLst>
              </p:cNvPr>
              <p:cNvSpPr txBox="1"/>
              <p:nvPr/>
            </p:nvSpPr>
            <p:spPr>
              <a:xfrm>
                <a:off x="808650" y="4061093"/>
                <a:ext cx="503679" cy="468390"/>
              </a:xfrm>
              <a:prstGeom prst="rect">
                <a:avLst/>
              </a:prstGeom>
              <a:noFill/>
            </p:spPr>
            <p:txBody>
              <a:bodyPr wrap="square">
                <a:spAutoFit/>
              </a:bodyPr>
              <a:lstStyle/>
              <a:p>
                <a:pPr marL="0" marR="0" lvl="0" indent="0" algn="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0.4</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sp>
            <p:nvSpPr>
              <p:cNvPr id="82" name="TextBox 81">
                <a:extLst>
                  <a:ext uri="{FF2B5EF4-FFF2-40B4-BE49-F238E27FC236}">
                    <a16:creationId xmlns:a16="http://schemas.microsoft.com/office/drawing/2014/main" id="{A890E221-66A9-5C3F-F775-D36E5D722C69}"/>
                  </a:ext>
                </a:extLst>
              </p:cNvPr>
              <p:cNvSpPr txBox="1"/>
              <p:nvPr/>
            </p:nvSpPr>
            <p:spPr>
              <a:xfrm>
                <a:off x="808650" y="3326984"/>
                <a:ext cx="503679" cy="468390"/>
              </a:xfrm>
              <a:prstGeom prst="rect">
                <a:avLst/>
              </a:prstGeom>
              <a:noFill/>
            </p:spPr>
            <p:txBody>
              <a:bodyPr wrap="square">
                <a:spAutoFit/>
              </a:bodyPr>
              <a:lstStyle/>
              <a:p>
                <a:pPr marL="0" marR="0" lvl="0" indent="0" algn="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0.6</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sp>
            <p:nvSpPr>
              <p:cNvPr id="83" name="TextBox 82">
                <a:extLst>
                  <a:ext uri="{FF2B5EF4-FFF2-40B4-BE49-F238E27FC236}">
                    <a16:creationId xmlns:a16="http://schemas.microsoft.com/office/drawing/2014/main" id="{7D080C1E-DF18-9A94-AD77-5A8648CBFC90}"/>
                  </a:ext>
                </a:extLst>
              </p:cNvPr>
              <p:cNvSpPr txBox="1"/>
              <p:nvPr/>
            </p:nvSpPr>
            <p:spPr>
              <a:xfrm>
                <a:off x="790269" y="2635757"/>
                <a:ext cx="522059" cy="468390"/>
              </a:xfrm>
              <a:prstGeom prst="rect">
                <a:avLst/>
              </a:prstGeom>
              <a:noFill/>
            </p:spPr>
            <p:txBody>
              <a:bodyPr wrap="square">
                <a:spAutoFit/>
              </a:bodyPr>
              <a:lstStyle/>
              <a:p>
                <a:pPr marL="0" marR="0" lvl="0" indent="0" algn="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0.8</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grpSp>
        <p:sp>
          <p:nvSpPr>
            <p:cNvPr id="78" name="TextBox 77">
              <a:extLst>
                <a:ext uri="{FF2B5EF4-FFF2-40B4-BE49-F238E27FC236}">
                  <a16:creationId xmlns:a16="http://schemas.microsoft.com/office/drawing/2014/main" id="{50662AE3-0611-2959-4937-99DBAB664A50}"/>
                </a:ext>
              </a:extLst>
            </p:cNvPr>
            <p:cNvSpPr txBox="1"/>
            <p:nvPr/>
          </p:nvSpPr>
          <p:spPr>
            <a:xfrm>
              <a:off x="1028716" y="1301537"/>
              <a:ext cx="633977" cy="307777"/>
            </a:xfrm>
            <a:prstGeom prst="rect">
              <a:avLst/>
            </a:prstGeom>
            <a:noFill/>
          </p:spPr>
          <p:txBody>
            <a:bodyPr wrap="square">
              <a:spAutoFit/>
            </a:bodyPr>
            <a:lstStyle/>
            <a:p>
              <a:pPr marL="0" marR="0" lvl="0" indent="0" algn="r" defTabSz="293248"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rPr>
                <a:t>1.0</a:t>
              </a:r>
              <a:endParaRPr kumimoji="0" lang="en-US" sz="1400" b="0" i="0" u="none" strike="noStrike" kern="1200" cap="none" spc="0" normalizeH="0" baseline="0" noProof="0" dirty="0">
                <a:ln>
                  <a:noFill/>
                </a:ln>
                <a:solidFill>
                  <a:prstClr val="black"/>
                </a:solidFill>
                <a:effectLst/>
                <a:uLnTx/>
                <a:uFillTx/>
                <a:latin typeface="Poppins"/>
                <a:ea typeface="+mn-ea"/>
                <a:cs typeface="Arial" panose="020B0604020202020204" pitchFamily="34" charset="0"/>
              </a:endParaRPr>
            </a:p>
          </p:txBody>
        </p:sp>
      </p:grpSp>
      <p:grpSp>
        <p:nvGrpSpPr>
          <p:cNvPr id="84" name="Group 83">
            <a:extLst>
              <a:ext uri="{FF2B5EF4-FFF2-40B4-BE49-F238E27FC236}">
                <a16:creationId xmlns:a16="http://schemas.microsoft.com/office/drawing/2014/main" id="{7AF21C02-79EF-7F6A-F7D2-72987F826CD4}"/>
              </a:ext>
            </a:extLst>
          </p:cNvPr>
          <p:cNvGrpSpPr/>
          <p:nvPr/>
        </p:nvGrpSpPr>
        <p:grpSpPr>
          <a:xfrm>
            <a:off x="1116495" y="1283640"/>
            <a:ext cx="56626" cy="2340440"/>
            <a:chOff x="1622102" y="1445172"/>
            <a:chExt cx="56626" cy="2340440"/>
          </a:xfrm>
        </p:grpSpPr>
        <p:grpSp>
          <p:nvGrpSpPr>
            <p:cNvPr id="85" name="Group 84">
              <a:extLst>
                <a:ext uri="{FF2B5EF4-FFF2-40B4-BE49-F238E27FC236}">
                  <a16:creationId xmlns:a16="http://schemas.microsoft.com/office/drawing/2014/main" id="{27D3503A-D99C-20F0-1DD8-230F0CB9B95E}"/>
                </a:ext>
              </a:extLst>
            </p:cNvPr>
            <p:cNvGrpSpPr/>
            <p:nvPr/>
          </p:nvGrpSpPr>
          <p:grpSpPr>
            <a:xfrm>
              <a:off x="1622102" y="1923981"/>
              <a:ext cx="56626" cy="1861631"/>
              <a:chOff x="1261945" y="2775465"/>
              <a:chExt cx="54525" cy="2836904"/>
            </a:xfrm>
          </p:grpSpPr>
          <p:cxnSp>
            <p:nvCxnSpPr>
              <p:cNvPr id="87" name="Straight Connector 86">
                <a:extLst>
                  <a:ext uri="{FF2B5EF4-FFF2-40B4-BE49-F238E27FC236}">
                    <a16:creationId xmlns:a16="http://schemas.microsoft.com/office/drawing/2014/main" id="{6AE17A76-1865-25DD-F555-075265D60CA6}"/>
                  </a:ext>
                </a:extLst>
              </p:cNvPr>
              <p:cNvCxnSpPr>
                <a:cxnSpLocks/>
              </p:cNvCxnSpPr>
              <p:nvPr/>
            </p:nvCxnSpPr>
            <p:spPr>
              <a:xfrm flipH="1">
                <a:off x="1261945" y="5612369"/>
                <a:ext cx="54525"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88" name="Straight Connector 87">
                <a:extLst>
                  <a:ext uri="{FF2B5EF4-FFF2-40B4-BE49-F238E27FC236}">
                    <a16:creationId xmlns:a16="http://schemas.microsoft.com/office/drawing/2014/main" id="{E18AF95F-5B6D-52D7-524D-7ADD026F1F76}"/>
                  </a:ext>
                </a:extLst>
              </p:cNvPr>
              <p:cNvCxnSpPr>
                <a:cxnSpLocks/>
              </p:cNvCxnSpPr>
              <p:nvPr/>
            </p:nvCxnSpPr>
            <p:spPr>
              <a:xfrm flipH="1">
                <a:off x="1261945" y="4903143"/>
                <a:ext cx="54525"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89" name="Straight Connector 88">
                <a:extLst>
                  <a:ext uri="{FF2B5EF4-FFF2-40B4-BE49-F238E27FC236}">
                    <a16:creationId xmlns:a16="http://schemas.microsoft.com/office/drawing/2014/main" id="{3DEC8CBA-64B2-607B-A92A-8B34B8AD0DD7}"/>
                  </a:ext>
                </a:extLst>
              </p:cNvPr>
              <p:cNvCxnSpPr>
                <a:cxnSpLocks/>
              </p:cNvCxnSpPr>
              <p:nvPr/>
            </p:nvCxnSpPr>
            <p:spPr>
              <a:xfrm flipH="1">
                <a:off x="1261945" y="4193917"/>
                <a:ext cx="54525"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90" name="Straight Connector 89">
                <a:extLst>
                  <a:ext uri="{FF2B5EF4-FFF2-40B4-BE49-F238E27FC236}">
                    <a16:creationId xmlns:a16="http://schemas.microsoft.com/office/drawing/2014/main" id="{DCF68624-9881-074D-1AE6-9A2FB5FE9D9E}"/>
                  </a:ext>
                </a:extLst>
              </p:cNvPr>
              <p:cNvCxnSpPr>
                <a:cxnSpLocks/>
              </p:cNvCxnSpPr>
              <p:nvPr/>
            </p:nvCxnSpPr>
            <p:spPr>
              <a:xfrm flipH="1">
                <a:off x="1261945" y="3484691"/>
                <a:ext cx="54525"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cxnSp>
            <p:nvCxnSpPr>
              <p:cNvPr id="91" name="Straight Connector 90">
                <a:extLst>
                  <a:ext uri="{FF2B5EF4-FFF2-40B4-BE49-F238E27FC236}">
                    <a16:creationId xmlns:a16="http://schemas.microsoft.com/office/drawing/2014/main" id="{26495C34-ACED-04AA-B3A2-09FE67010158}"/>
                  </a:ext>
                </a:extLst>
              </p:cNvPr>
              <p:cNvCxnSpPr>
                <a:cxnSpLocks/>
              </p:cNvCxnSpPr>
              <p:nvPr/>
            </p:nvCxnSpPr>
            <p:spPr>
              <a:xfrm flipH="1">
                <a:off x="1261945" y="2775465"/>
                <a:ext cx="54525"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grpSp>
        <p:cxnSp>
          <p:nvCxnSpPr>
            <p:cNvPr id="86" name="Straight Connector 85">
              <a:extLst>
                <a:ext uri="{FF2B5EF4-FFF2-40B4-BE49-F238E27FC236}">
                  <a16:creationId xmlns:a16="http://schemas.microsoft.com/office/drawing/2014/main" id="{5E36BE40-B8CC-BEE5-A49D-55C11438918A}"/>
                </a:ext>
              </a:extLst>
            </p:cNvPr>
            <p:cNvCxnSpPr>
              <a:cxnSpLocks/>
            </p:cNvCxnSpPr>
            <p:nvPr/>
          </p:nvCxnSpPr>
          <p:spPr>
            <a:xfrm flipH="1">
              <a:off x="1622102" y="1445172"/>
              <a:ext cx="56626" cy="0"/>
            </a:xfrm>
            <a:prstGeom prst="line">
              <a:avLst/>
            </a:prstGeom>
            <a:ln w="12700" cap="sq">
              <a:solidFill>
                <a:schemeClr val="accent2"/>
              </a:solidFill>
              <a:miter lim="800000"/>
            </a:ln>
          </p:spPr>
          <p:style>
            <a:lnRef idx="1">
              <a:srgbClr val="BE2BBB"/>
            </a:lnRef>
            <a:fillRef idx="0">
              <a:schemeClr val="accent1"/>
            </a:fillRef>
            <a:effectRef idx="0">
              <a:srgbClr val="000000"/>
            </a:effectRef>
            <a:fontRef idx="minor">
              <a:schemeClr val="lt1"/>
            </a:fontRef>
          </p:style>
        </p:cxnSp>
      </p:grpSp>
    </p:spTree>
    <p:extLst>
      <p:ext uri="{BB962C8B-B14F-4D97-AF65-F5344CB8AC3E}">
        <p14:creationId xmlns:p14="http://schemas.microsoft.com/office/powerpoint/2010/main" val="3877883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748F4-AC0D-6307-69FD-ADF302D2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6BAB4C-E4AF-63CC-84F7-1023EAE5CF67}"/>
              </a:ext>
            </a:extLst>
          </p:cNvPr>
          <p:cNvSpPr>
            <a:spLocks noGrp="1"/>
          </p:cNvSpPr>
          <p:nvPr>
            <p:ph type="title"/>
          </p:nvPr>
        </p:nvSpPr>
        <p:spPr>
          <a:xfrm>
            <a:off x="231078" y="531006"/>
            <a:ext cx="11740260" cy="502445"/>
          </a:xfrm>
        </p:spPr>
        <p:txBody>
          <a:bodyPr/>
          <a:lstStyle/>
          <a:p>
            <a:r>
              <a:rPr lang="en-US"/>
              <a:t>Barriers to CAR </a:t>
            </a:r>
            <a:r>
              <a:rPr lang="en-US" dirty="0"/>
              <a:t>T-Cell Therapy</a:t>
            </a:r>
            <a:endParaRPr lang="en-US"/>
          </a:p>
        </p:txBody>
      </p:sp>
      <p:sp>
        <p:nvSpPr>
          <p:cNvPr id="5" name="Content Placeholder 4">
            <a:extLst>
              <a:ext uri="{FF2B5EF4-FFF2-40B4-BE49-F238E27FC236}">
                <a16:creationId xmlns:a16="http://schemas.microsoft.com/office/drawing/2014/main" id="{4F4ECF3D-948F-A606-24A6-3028DD336A48}"/>
              </a:ext>
            </a:extLst>
          </p:cNvPr>
          <p:cNvSpPr>
            <a:spLocks noGrp="1"/>
          </p:cNvSpPr>
          <p:nvPr>
            <p:ph sz="quarter" idx="10"/>
          </p:nvPr>
        </p:nvSpPr>
        <p:spPr>
          <a:xfrm>
            <a:off x="1712199" y="6302375"/>
            <a:ext cx="7812290" cy="327025"/>
          </a:xfrm>
        </p:spPr>
        <p:txBody>
          <a:bodyPr/>
          <a:lstStyle/>
          <a:p>
            <a:r>
              <a:rPr lang="en-GB" dirty="0"/>
              <a:t>Nze. </a:t>
            </a:r>
            <a:r>
              <a:rPr lang="en-GB" dirty="0" err="1"/>
              <a:t>Hematology</a:t>
            </a:r>
            <a:r>
              <a:rPr lang="en-GB" dirty="0"/>
              <a:t> Am Soc </a:t>
            </a:r>
            <a:r>
              <a:rPr lang="en-GB" dirty="0" err="1"/>
              <a:t>Hematol</a:t>
            </a:r>
            <a:r>
              <a:rPr lang="en-GB" dirty="0"/>
              <a:t> </a:t>
            </a:r>
            <a:r>
              <a:rPr lang="en-GB" dirty="0" err="1"/>
              <a:t>Educ</a:t>
            </a:r>
            <a:r>
              <a:rPr lang="en-GB" dirty="0"/>
              <a:t> Program 2023:1:382.</a:t>
            </a:r>
            <a:endParaRPr lang="en-US" dirty="0"/>
          </a:p>
        </p:txBody>
      </p:sp>
      <p:sp>
        <p:nvSpPr>
          <p:cNvPr id="46" name="Freeform 90">
            <a:extLst>
              <a:ext uri="{FF2B5EF4-FFF2-40B4-BE49-F238E27FC236}">
                <a16:creationId xmlns:a16="http://schemas.microsoft.com/office/drawing/2014/main" id="{34877462-5111-8D58-3632-702145F7A677}"/>
              </a:ext>
            </a:extLst>
          </p:cNvPr>
          <p:cNvSpPr/>
          <p:nvPr/>
        </p:nvSpPr>
        <p:spPr>
          <a:xfrm>
            <a:off x="898289" y="1770066"/>
            <a:ext cx="2023593" cy="2023852"/>
          </a:xfrm>
          <a:custGeom>
            <a:avLst/>
            <a:gdLst>
              <a:gd name="connsiteX0" fmla="*/ 899282 w 1798333"/>
              <a:gd name="connsiteY0" fmla="*/ 0 h 1798564"/>
              <a:gd name="connsiteX1" fmla="*/ 1793921 w 1798333"/>
              <a:gd name="connsiteY1" fmla="*/ 807336 h 1798564"/>
              <a:gd name="connsiteX2" fmla="*/ 1798333 w 1798333"/>
              <a:gd name="connsiteY2" fmla="*/ 894713 h 1798564"/>
              <a:gd name="connsiteX3" fmla="*/ 1307801 w 1798333"/>
              <a:gd name="connsiteY3" fmla="*/ 894713 h 1798564"/>
              <a:gd name="connsiteX4" fmla="*/ 1307801 w 1798333"/>
              <a:gd name="connsiteY4" fmla="*/ 1469054 h 1798564"/>
              <a:gd name="connsiteX5" fmla="*/ 1589722 w 1798333"/>
              <a:gd name="connsiteY5" fmla="*/ 1469054 h 1798564"/>
              <a:gd name="connsiteX6" fmla="*/ 1535171 w 1798333"/>
              <a:gd name="connsiteY6" fmla="*/ 1535171 h 1798564"/>
              <a:gd name="connsiteX7" fmla="*/ 899282 w 1798333"/>
              <a:gd name="connsiteY7" fmla="*/ 1798564 h 1798564"/>
              <a:gd name="connsiteX8" fmla="*/ 0 w 1798333"/>
              <a:gd name="connsiteY8" fmla="*/ 899282 h 1798564"/>
              <a:gd name="connsiteX9" fmla="*/ 899282 w 1798333"/>
              <a:gd name="connsiteY9" fmla="*/ 0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9" fmla="*/ 1399241 w 1798333"/>
              <a:gd name="connsiteY9" fmla="*/ 986153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0" fmla="*/ 1307801 w 1798333"/>
              <a:gd name="connsiteY0" fmla="*/ 1469054 h 1798564"/>
              <a:gd name="connsiteX1" fmla="*/ 1589722 w 1798333"/>
              <a:gd name="connsiteY1" fmla="*/ 1469054 h 1798564"/>
              <a:gd name="connsiteX2" fmla="*/ 1535171 w 1798333"/>
              <a:gd name="connsiteY2" fmla="*/ 1535171 h 1798564"/>
              <a:gd name="connsiteX3" fmla="*/ 899282 w 1798333"/>
              <a:gd name="connsiteY3" fmla="*/ 1798564 h 1798564"/>
              <a:gd name="connsiteX4" fmla="*/ 0 w 1798333"/>
              <a:gd name="connsiteY4" fmla="*/ 899282 h 1798564"/>
              <a:gd name="connsiteX5" fmla="*/ 899282 w 1798333"/>
              <a:gd name="connsiteY5" fmla="*/ 0 h 1798564"/>
              <a:gd name="connsiteX6" fmla="*/ 1793921 w 1798333"/>
              <a:gd name="connsiteY6" fmla="*/ 807336 h 1798564"/>
              <a:gd name="connsiteX7" fmla="*/ 1798333 w 1798333"/>
              <a:gd name="connsiteY7" fmla="*/ 894713 h 1798564"/>
              <a:gd name="connsiteX0" fmla="*/ 1589722 w 1798333"/>
              <a:gd name="connsiteY0" fmla="*/ 1469054 h 1798564"/>
              <a:gd name="connsiteX1" fmla="*/ 1535171 w 1798333"/>
              <a:gd name="connsiteY1" fmla="*/ 1535171 h 1798564"/>
              <a:gd name="connsiteX2" fmla="*/ 899282 w 1798333"/>
              <a:gd name="connsiteY2" fmla="*/ 1798564 h 1798564"/>
              <a:gd name="connsiteX3" fmla="*/ 0 w 1798333"/>
              <a:gd name="connsiteY3" fmla="*/ 899282 h 1798564"/>
              <a:gd name="connsiteX4" fmla="*/ 899282 w 1798333"/>
              <a:gd name="connsiteY4" fmla="*/ 0 h 1798564"/>
              <a:gd name="connsiteX5" fmla="*/ 1793921 w 1798333"/>
              <a:gd name="connsiteY5" fmla="*/ 807336 h 1798564"/>
              <a:gd name="connsiteX6" fmla="*/ 1798333 w 1798333"/>
              <a:gd name="connsiteY6" fmla="*/ 894713 h 179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333" h="1798564">
                <a:moveTo>
                  <a:pt x="1589722" y="1469054"/>
                </a:moveTo>
                <a:lnTo>
                  <a:pt x="1535171" y="1535171"/>
                </a:lnTo>
                <a:cubicBezTo>
                  <a:pt x="1372433" y="1697909"/>
                  <a:pt x="1147612" y="1798564"/>
                  <a:pt x="899282" y="1798564"/>
                </a:cubicBezTo>
                <a:cubicBezTo>
                  <a:pt x="402622" y="1798564"/>
                  <a:pt x="0" y="1395942"/>
                  <a:pt x="0" y="899282"/>
                </a:cubicBezTo>
                <a:cubicBezTo>
                  <a:pt x="0" y="402622"/>
                  <a:pt x="402622" y="0"/>
                  <a:pt x="899282" y="0"/>
                </a:cubicBezTo>
                <a:cubicBezTo>
                  <a:pt x="1364901" y="0"/>
                  <a:pt x="1747869" y="353867"/>
                  <a:pt x="1793921" y="807336"/>
                </a:cubicBezTo>
                <a:lnTo>
                  <a:pt x="1798333" y="894713"/>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sp>
        <p:nvSpPr>
          <p:cNvPr id="47" name="Oval 46">
            <a:extLst>
              <a:ext uri="{FF2B5EF4-FFF2-40B4-BE49-F238E27FC236}">
                <a16:creationId xmlns:a16="http://schemas.microsoft.com/office/drawing/2014/main" id="{F8CDCC8B-3E33-6406-7B2A-D70BB8F3697E}"/>
              </a:ext>
            </a:extLst>
          </p:cNvPr>
          <p:cNvSpPr/>
          <p:nvPr/>
        </p:nvSpPr>
        <p:spPr>
          <a:xfrm>
            <a:off x="798196" y="1671126"/>
            <a:ext cx="748870" cy="748868"/>
          </a:xfrm>
          <a:prstGeom prst="ellipse">
            <a:avLst/>
          </a:prstGeom>
          <a:solidFill>
            <a:schemeClr val="accent1"/>
          </a:solid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cxnSp>
        <p:nvCxnSpPr>
          <p:cNvPr id="48" name="Straight Connector 47">
            <a:extLst>
              <a:ext uri="{FF2B5EF4-FFF2-40B4-BE49-F238E27FC236}">
                <a16:creationId xmlns:a16="http://schemas.microsoft.com/office/drawing/2014/main" id="{5DA3D68E-E33C-2E16-862E-7F60AE63614E}"/>
              </a:ext>
            </a:extLst>
          </p:cNvPr>
          <p:cNvCxnSpPr>
            <a:cxnSpLocks/>
          </p:cNvCxnSpPr>
          <p:nvPr/>
        </p:nvCxnSpPr>
        <p:spPr>
          <a:xfrm flipV="1">
            <a:off x="2818659" y="2195755"/>
            <a:ext cx="1074447" cy="1072929"/>
          </a:xfrm>
          <a:prstGeom prst="line">
            <a:avLst/>
          </a:prstGeom>
          <a:noFill/>
          <a:ln w="19050" cap="rnd" cmpd="sng" algn="ctr">
            <a:solidFill>
              <a:schemeClr val="bg1">
                <a:lumMod val="50000"/>
              </a:schemeClr>
            </a:solidFill>
            <a:prstDash val="dash"/>
            <a:miter lim="800000"/>
          </a:ln>
          <a:effectLst/>
        </p:spPr>
      </p:cxnSp>
      <p:sp>
        <p:nvSpPr>
          <p:cNvPr id="50" name="Freeform 99">
            <a:extLst>
              <a:ext uri="{FF2B5EF4-FFF2-40B4-BE49-F238E27FC236}">
                <a16:creationId xmlns:a16="http://schemas.microsoft.com/office/drawing/2014/main" id="{209AF0C8-AC29-2579-6C60-5DE08F2BC249}"/>
              </a:ext>
            </a:extLst>
          </p:cNvPr>
          <p:cNvSpPr/>
          <p:nvPr/>
        </p:nvSpPr>
        <p:spPr>
          <a:xfrm>
            <a:off x="3712538" y="1760338"/>
            <a:ext cx="2023593" cy="2023852"/>
          </a:xfrm>
          <a:custGeom>
            <a:avLst/>
            <a:gdLst>
              <a:gd name="connsiteX0" fmla="*/ 899282 w 1798333"/>
              <a:gd name="connsiteY0" fmla="*/ 0 h 1798564"/>
              <a:gd name="connsiteX1" fmla="*/ 1793921 w 1798333"/>
              <a:gd name="connsiteY1" fmla="*/ 807336 h 1798564"/>
              <a:gd name="connsiteX2" fmla="*/ 1798333 w 1798333"/>
              <a:gd name="connsiteY2" fmla="*/ 894713 h 1798564"/>
              <a:gd name="connsiteX3" fmla="*/ 1307801 w 1798333"/>
              <a:gd name="connsiteY3" fmla="*/ 894713 h 1798564"/>
              <a:gd name="connsiteX4" fmla="*/ 1307801 w 1798333"/>
              <a:gd name="connsiteY4" fmla="*/ 1469054 h 1798564"/>
              <a:gd name="connsiteX5" fmla="*/ 1589722 w 1798333"/>
              <a:gd name="connsiteY5" fmla="*/ 1469054 h 1798564"/>
              <a:gd name="connsiteX6" fmla="*/ 1535171 w 1798333"/>
              <a:gd name="connsiteY6" fmla="*/ 1535171 h 1798564"/>
              <a:gd name="connsiteX7" fmla="*/ 899282 w 1798333"/>
              <a:gd name="connsiteY7" fmla="*/ 1798564 h 1798564"/>
              <a:gd name="connsiteX8" fmla="*/ 0 w 1798333"/>
              <a:gd name="connsiteY8" fmla="*/ 899282 h 1798564"/>
              <a:gd name="connsiteX9" fmla="*/ 899282 w 1798333"/>
              <a:gd name="connsiteY9" fmla="*/ 0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9" fmla="*/ 1399241 w 1798333"/>
              <a:gd name="connsiteY9" fmla="*/ 986153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0" fmla="*/ 1307801 w 1798333"/>
              <a:gd name="connsiteY0" fmla="*/ 1469054 h 1798564"/>
              <a:gd name="connsiteX1" fmla="*/ 1589722 w 1798333"/>
              <a:gd name="connsiteY1" fmla="*/ 1469054 h 1798564"/>
              <a:gd name="connsiteX2" fmla="*/ 1535171 w 1798333"/>
              <a:gd name="connsiteY2" fmla="*/ 1535171 h 1798564"/>
              <a:gd name="connsiteX3" fmla="*/ 899282 w 1798333"/>
              <a:gd name="connsiteY3" fmla="*/ 1798564 h 1798564"/>
              <a:gd name="connsiteX4" fmla="*/ 0 w 1798333"/>
              <a:gd name="connsiteY4" fmla="*/ 899282 h 1798564"/>
              <a:gd name="connsiteX5" fmla="*/ 899282 w 1798333"/>
              <a:gd name="connsiteY5" fmla="*/ 0 h 1798564"/>
              <a:gd name="connsiteX6" fmla="*/ 1793921 w 1798333"/>
              <a:gd name="connsiteY6" fmla="*/ 807336 h 1798564"/>
              <a:gd name="connsiteX7" fmla="*/ 1798333 w 1798333"/>
              <a:gd name="connsiteY7" fmla="*/ 894713 h 1798564"/>
              <a:gd name="connsiteX0" fmla="*/ 1589722 w 1798333"/>
              <a:gd name="connsiteY0" fmla="*/ 1469054 h 1798564"/>
              <a:gd name="connsiteX1" fmla="*/ 1535171 w 1798333"/>
              <a:gd name="connsiteY1" fmla="*/ 1535171 h 1798564"/>
              <a:gd name="connsiteX2" fmla="*/ 899282 w 1798333"/>
              <a:gd name="connsiteY2" fmla="*/ 1798564 h 1798564"/>
              <a:gd name="connsiteX3" fmla="*/ 0 w 1798333"/>
              <a:gd name="connsiteY3" fmla="*/ 899282 h 1798564"/>
              <a:gd name="connsiteX4" fmla="*/ 899282 w 1798333"/>
              <a:gd name="connsiteY4" fmla="*/ 0 h 1798564"/>
              <a:gd name="connsiteX5" fmla="*/ 1793921 w 1798333"/>
              <a:gd name="connsiteY5" fmla="*/ 807336 h 1798564"/>
              <a:gd name="connsiteX6" fmla="*/ 1798333 w 1798333"/>
              <a:gd name="connsiteY6" fmla="*/ 894713 h 179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333" h="1798564">
                <a:moveTo>
                  <a:pt x="1589722" y="1469054"/>
                </a:moveTo>
                <a:lnTo>
                  <a:pt x="1535171" y="1535171"/>
                </a:lnTo>
                <a:cubicBezTo>
                  <a:pt x="1372433" y="1697909"/>
                  <a:pt x="1147612" y="1798564"/>
                  <a:pt x="899282" y="1798564"/>
                </a:cubicBezTo>
                <a:cubicBezTo>
                  <a:pt x="402622" y="1798564"/>
                  <a:pt x="0" y="1395942"/>
                  <a:pt x="0" y="899282"/>
                </a:cubicBezTo>
                <a:cubicBezTo>
                  <a:pt x="0" y="402622"/>
                  <a:pt x="402622" y="0"/>
                  <a:pt x="899282" y="0"/>
                </a:cubicBezTo>
                <a:cubicBezTo>
                  <a:pt x="1364901" y="0"/>
                  <a:pt x="1747869" y="353867"/>
                  <a:pt x="1793921" y="807336"/>
                </a:cubicBezTo>
                <a:lnTo>
                  <a:pt x="1798333" y="894713"/>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sp>
        <p:nvSpPr>
          <p:cNvPr id="51" name="Oval 50">
            <a:extLst>
              <a:ext uri="{FF2B5EF4-FFF2-40B4-BE49-F238E27FC236}">
                <a16:creationId xmlns:a16="http://schemas.microsoft.com/office/drawing/2014/main" id="{701B3E77-A2E4-74BC-B339-2D33A6696CE4}"/>
              </a:ext>
            </a:extLst>
          </p:cNvPr>
          <p:cNvSpPr/>
          <p:nvPr/>
        </p:nvSpPr>
        <p:spPr>
          <a:xfrm>
            <a:off x="3612444" y="1671126"/>
            <a:ext cx="748870" cy="748868"/>
          </a:xfrm>
          <a:prstGeom prst="ellipse">
            <a:avLst/>
          </a:prstGeom>
          <a:solidFill>
            <a:schemeClr val="accent1"/>
          </a:solid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cxnSp>
        <p:nvCxnSpPr>
          <p:cNvPr id="52" name="Straight Connector 51">
            <a:extLst>
              <a:ext uri="{FF2B5EF4-FFF2-40B4-BE49-F238E27FC236}">
                <a16:creationId xmlns:a16="http://schemas.microsoft.com/office/drawing/2014/main" id="{100C8B70-16DA-8FF0-0F94-026842BE3677}"/>
              </a:ext>
            </a:extLst>
          </p:cNvPr>
          <p:cNvCxnSpPr>
            <a:cxnSpLocks/>
          </p:cNvCxnSpPr>
          <p:nvPr/>
        </p:nvCxnSpPr>
        <p:spPr>
          <a:xfrm flipV="1">
            <a:off x="5632907" y="2195755"/>
            <a:ext cx="1074447" cy="1072929"/>
          </a:xfrm>
          <a:prstGeom prst="line">
            <a:avLst/>
          </a:prstGeom>
          <a:noFill/>
          <a:ln w="19050" cap="rnd" cmpd="sng" algn="ctr">
            <a:solidFill>
              <a:schemeClr val="bg1">
                <a:lumMod val="50000"/>
              </a:schemeClr>
            </a:solidFill>
            <a:prstDash val="dash"/>
            <a:miter lim="800000"/>
          </a:ln>
          <a:effectLst/>
        </p:spPr>
      </p:cxnSp>
      <p:sp>
        <p:nvSpPr>
          <p:cNvPr id="54" name="Freeform 104">
            <a:extLst>
              <a:ext uri="{FF2B5EF4-FFF2-40B4-BE49-F238E27FC236}">
                <a16:creationId xmlns:a16="http://schemas.microsoft.com/office/drawing/2014/main" id="{882CD034-66C5-2D3D-3926-486F071FE03B}"/>
              </a:ext>
            </a:extLst>
          </p:cNvPr>
          <p:cNvSpPr/>
          <p:nvPr/>
        </p:nvSpPr>
        <p:spPr>
          <a:xfrm>
            <a:off x="6526845" y="1760338"/>
            <a:ext cx="2023593" cy="2023852"/>
          </a:xfrm>
          <a:custGeom>
            <a:avLst/>
            <a:gdLst>
              <a:gd name="connsiteX0" fmla="*/ 899282 w 1798333"/>
              <a:gd name="connsiteY0" fmla="*/ 0 h 1798564"/>
              <a:gd name="connsiteX1" fmla="*/ 1793921 w 1798333"/>
              <a:gd name="connsiteY1" fmla="*/ 807336 h 1798564"/>
              <a:gd name="connsiteX2" fmla="*/ 1798333 w 1798333"/>
              <a:gd name="connsiteY2" fmla="*/ 894713 h 1798564"/>
              <a:gd name="connsiteX3" fmla="*/ 1307801 w 1798333"/>
              <a:gd name="connsiteY3" fmla="*/ 894713 h 1798564"/>
              <a:gd name="connsiteX4" fmla="*/ 1307801 w 1798333"/>
              <a:gd name="connsiteY4" fmla="*/ 1469054 h 1798564"/>
              <a:gd name="connsiteX5" fmla="*/ 1589722 w 1798333"/>
              <a:gd name="connsiteY5" fmla="*/ 1469054 h 1798564"/>
              <a:gd name="connsiteX6" fmla="*/ 1535171 w 1798333"/>
              <a:gd name="connsiteY6" fmla="*/ 1535171 h 1798564"/>
              <a:gd name="connsiteX7" fmla="*/ 899282 w 1798333"/>
              <a:gd name="connsiteY7" fmla="*/ 1798564 h 1798564"/>
              <a:gd name="connsiteX8" fmla="*/ 0 w 1798333"/>
              <a:gd name="connsiteY8" fmla="*/ 899282 h 1798564"/>
              <a:gd name="connsiteX9" fmla="*/ 899282 w 1798333"/>
              <a:gd name="connsiteY9" fmla="*/ 0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9" fmla="*/ 1399241 w 1798333"/>
              <a:gd name="connsiteY9" fmla="*/ 986153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0" fmla="*/ 1307801 w 1798333"/>
              <a:gd name="connsiteY0" fmla="*/ 1469054 h 1798564"/>
              <a:gd name="connsiteX1" fmla="*/ 1589722 w 1798333"/>
              <a:gd name="connsiteY1" fmla="*/ 1469054 h 1798564"/>
              <a:gd name="connsiteX2" fmla="*/ 1535171 w 1798333"/>
              <a:gd name="connsiteY2" fmla="*/ 1535171 h 1798564"/>
              <a:gd name="connsiteX3" fmla="*/ 899282 w 1798333"/>
              <a:gd name="connsiteY3" fmla="*/ 1798564 h 1798564"/>
              <a:gd name="connsiteX4" fmla="*/ 0 w 1798333"/>
              <a:gd name="connsiteY4" fmla="*/ 899282 h 1798564"/>
              <a:gd name="connsiteX5" fmla="*/ 899282 w 1798333"/>
              <a:gd name="connsiteY5" fmla="*/ 0 h 1798564"/>
              <a:gd name="connsiteX6" fmla="*/ 1793921 w 1798333"/>
              <a:gd name="connsiteY6" fmla="*/ 807336 h 1798564"/>
              <a:gd name="connsiteX7" fmla="*/ 1798333 w 1798333"/>
              <a:gd name="connsiteY7" fmla="*/ 894713 h 1798564"/>
              <a:gd name="connsiteX0" fmla="*/ 1589722 w 1798333"/>
              <a:gd name="connsiteY0" fmla="*/ 1469054 h 1798564"/>
              <a:gd name="connsiteX1" fmla="*/ 1535171 w 1798333"/>
              <a:gd name="connsiteY1" fmla="*/ 1535171 h 1798564"/>
              <a:gd name="connsiteX2" fmla="*/ 899282 w 1798333"/>
              <a:gd name="connsiteY2" fmla="*/ 1798564 h 1798564"/>
              <a:gd name="connsiteX3" fmla="*/ 0 w 1798333"/>
              <a:gd name="connsiteY3" fmla="*/ 899282 h 1798564"/>
              <a:gd name="connsiteX4" fmla="*/ 899282 w 1798333"/>
              <a:gd name="connsiteY4" fmla="*/ 0 h 1798564"/>
              <a:gd name="connsiteX5" fmla="*/ 1793921 w 1798333"/>
              <a:gd name="connsiteY5" fmla="*/ 807336 h 1798564"/>
              <a:gd name="connsiteX6" fmla="*/ 1798333 w 1798333"/>
              <a:gd name="connsiteY6" fmla="*/ 894713 h 179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333" h="1798564">
                <a:moveTo>
                  <a:pt x="1589722" y="1469054"/>
                </a:moveTo>
                <a:lnTo>
                  <a:pt x="1535171" y="1535171"/>
                </a:lnTo>
                <a:cubicBezTo>
                  <a:pt x="1372433" y="1697909"/>
                  <a:pt x="1147612" y="1798564"/>
                  <a:pt x="899282" y="1798564"/>
                </a:cubicBezTo>
                <a:cubicBezTo>
                  <a:pt x="402622" y="1798564"/>
                  <a:pt x="0" y="1395942"/>
                  <a:pt x="0" y="899282"/>
                </a:cubicBezTo>
                <a:cubicBezTo>
                  <a:pt x="0" y="402622"/>
                  <a:pt x="402622" y="0"/>
                  <a:pt x="899282" y="0"/>
                </a:cubicBezTo>
                <a:cubicBezTo>
                  <a:pt x="1364901" y="0"/>
                  <a:pt x="1747869" y="353867"/>
                  <a:pt x="1793921" y="807336"/>
                </a:cubicBezTo>
                <a:lnTo>
                  <a:pt x="1798333" y="894713"/>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sp>
        <p:nvSpPr>
          <p:cNvPr id="55" name="Oval 54">
            <a:extLst>
              <a:ext uri="{FF2B5EF4-FFF2-40B4-BE49-F238E27FC236}">
                <a16:creationId xmlns:a16="http://schemas.microsoft.com/office/drawing/2014/main" id="{0BC1B170-6CB2-E5B5-AB82-DA327036436F}"/>
              </a:ext>
            </a:extLst>
          </p:cNvPr>
          <p:cNvSpPr/>
          <p:nvPr/>
        </p:nvSpPr>
        <p:spPr>
          <a:xfrm>
            <a:off x="6426752" y="1671126"/>
            <a:ext cx="748870" cy="748868"/>
          </a:xfrm>
          <a:prstGeom prst="ellipse">
            <a:avLst/>
          </a:prstGeom>
          <a:solidFill>
            <a:schemeClr val="accent1"/>
          </a:solid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cxnSp>
        <p:nvCxnSpPr>
          <p:cNvPr id="56" name="Straight Connector 55">
            <a:extLst>
              <a:ext uri="{FF2B5EF4-FFF2-40B4-BE49-F238E27FC236}">
                <a16:creationId xmlns:a16="http://schemas.microsoft.com/office/drawing/2014/main" id="{DF8E9EE0-2C51-3A79-16EC-876280181F8A}"/>
              </a:ext>
            </a:extLst>
          </p:cNvPr>
          <p:cNvCxnSpPr>
            <a:cxnSpLocks/>
          </p:cNvCxnSpPr>
          <p:nvPr/>
        </p:nvCxnSpPr>
        <p:spPr>
          <a:xfrm flipV="1">
            <a:off x="8447214" y="2195755"/>
            <a:ext cx="1074447" cy="1072929"/>
          </a:xfrm>
          <a:prstGeom prst="line">
            <a:avLst/>
          </a:prstGeom>
          <a:noFill/>
          <a:ln w="19050" cap="rnd" cmpd="sng" algn="ctr">
            <a:solidFill>
              <a:schemeClr val="bg1">
                <a:lumMod val="50000"/>
              </a:schemeClr>
            </a:solidFill>
            <a:prstDash val="dash"/>
            <a:miter lim="800000"/>
          </a:ln>
          <a:effectLst/>
        </p:spPr>
      </p:cxnSp>
      <p:sp>
        <p:nvSpPr>
          <p:cNvPr id="58" name="Freeform 109">
            <a:extLst>
              <a:ext uri="{FF2B5EF4-FFF2-40B4-BE49-F238E27FC236}">
                <a16:creationId xmlns:a16="http://schemas.microsoft.com/office/drawing/2014/main" id="{B2DF5835-C76C-B1F1-DCBB-12AA08B58862}"/>
              </a:ext>
            </a:extLst>
          </p:cNvPr>
          <p:cNvSpPr/>
          <p:nvPr/>
        </p:nvSpPr>
        <p:spPr>
          <a:xfrm>
            <a:off x="9341093" y="1760338"/>
            <a:ext cx="2023593" cy="2023852"/>
          </a:xfrm>
          <a:custGeom>
            <a:avLst/>
            <a:gdLst>
              <a:gd name="connsiteX0" fmla="*/ 899282 w 1798333"/>
              <a:gd name="connsiteY0" fmla="*/ 0 h 1798564"/>
              <a:gd name="connsiteX1" fmla="*/ 1793921 w 1798333"/>
              <a:gd name="connsiteY1" fmla="*/ 807336 h 1798564"/>
              <a:gd name="connsiteX2" fmla="*/ 1798333 w 1798333"/>
              <a:gd name="connsiteY2" fmla="*/ 894713 h 1798564"/>
              <a:gd name="connsiteX3" fmla="*/ 1307801 w 1798333"/>
              <a:gd name="connsiteY3" fmla="*/ 894713 h 1798564"/>
              <a:gd name="connsiteX4" fmla="*/ 1307801 w 1798333"/>
              <a:gd name="connsiteY4" fmla="*/ 1469054 h 1798564"/>
              <a:gd name="connsiteX5" fmla="*/ 1589722 w 1798333"/>
              <a:gd name="connsiteY5" fmla="*/ 1469054 h 1798564"/>
              <a:gd name="connsiteX6" fmla="*/ 1535171 w 1798333"/>
              <a:gd name="connsiteY6" fmla="*/ 1535171 h 1798564"/>
              <a:gd name="connsiteX7" fmla="*/ 899282 w 1798333"/>
              <a:gd name="connsiteY7" fmla="*/ 1798564 h 1798564"/>
              <a:gd name="connsiteX8" fmla="*/ 0 w 1798333"/>
              <a:gd name="connsiteY8" fmla="*/ 899282 h 1798564"/>
              <a:gd name="connsiteX9" fmla="*/ 899282 w 1798333"/>
              <a:gd name="connsiteY9" fmla="*/ 0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9" fmla="*/ 1399241 w 1798333"/>
              <a:gd name="connsiteY9" fmla="*/ 986153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0" fmla="*/ 1307801 w 1798333"/>
              <a:gd name="connsiteY0" fmla="*/ 1469054 h 1798564"/>
              <a:gd name="connsiteX1" fmla="*/ 1589722 w 1798333"/>
              <a:gd name="connsiteY1" fmla="*/ 1469054 h 1798564"/>
              <a:gd name="connsiteX2" fmla="*/ 1535171 w 1798333"/>
              <a:gd name="connsiteY2" fmla="*/ 1535171 h 1798564"/>
              <a:gd name="connsiteX3" fmla="*/ 899282 w 1798333"/>
              <a:gd name="connsiteY3" fmla="*/ 1798564 h 1798564"/>
              <a:gd name="connsiteX4" fmla="*/ 0 w 1798333"/>
              <a:gd name="connsiteY4" fmla="*/ 899282 h 1798564"/>
              <a:gd name="connsiteX5" fmla="*/ 899282 w 1798333"/>
              <a:gd name="connsiteY5" fmla="*/ 0 h 1798564"/>
              <a:gd name="connsiteX6" fmla="*/ 1793921 w 1798333"/>
              <a:gd name="connsiteY6" fmla="*/ 807336 h 1798564"/>
              <a:gd name="connsiteX7" fmla="*/ 1798333 w 1798333"/>
              <a:gd name="connsiteY7" fmla="*/ 894713 h 1798564"/>
              <a:gd name="connsiteX0" fmla="*/ 1589722 w 1798333"/>
              <a:gd name="connsiteY0" fmla="*/ 1469054 h 1798564"/>
              <a:gd name="connsiteX1" fmla="*/ 1535171 w 1798333"/>
              <a:gd name="connsiteY1" fmla="*/ 1535171 h 1798564"/>
              <a:gd name="connsiteX2" fmla="*/ 899282 w 1798333"/>
              <a:gd name="connsiteY2" fmla="*/ 1798564 h 1798564"/>
              <a:gd name="connsiteX3" fmla="*/ 0 w 1798333"/>
              <a:gd name="connsiteY3" fmla="*/ 899282 h 1798564"/>
              <a:gd name="connsiteX4" fmla="*/ 899282 w 1798333"/>
              <a:gd name="connsiteY4" fmla="*/ 0 h 1798564"/>
              <a:gd name="connsiteX5" fmla="*/ 1793921 w 1798333"/>
              <a:gd name="connsiteY5" fmla="*/ 807336 h 1798564"/>
              <a:gd name="connsiteX6" fmla="*/ 1798333 w 1798333"/>
              <a:gd name="connsiteY6" fmla="*/ 894713 h 179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333" h="1798564">
                <a:moveTo>
                  <a:pt x="1589722" y="1469054"/>
                </a:moveTo>
                <a:lnTo>
                  <a:pt x="1535171" y="1535171"/>
                </a:lnTo>
                <a:cubicBezTo>
                  <a:pt x="1372433" y="1697909"/>
                  <a:pt x="1147612" y="1798564"/>
                  <a:pt x="899282" y="1798564"/>
                </a:cubicBezTo>
                <a:cubicBezTo>
                  <a:pt x="402622" y="1798564"/>
                  <a:pt x="0" y="1395942"/>
                  <a:pt x="0" y="899282"/>
                </a:cubicBezTo>
                <a:cubicBezTo>
                  <a:pt x="0" y="402622"/>
                  <a:pt x="402622" y="0"/>
                  <a:pt x="899282" y="0"/>
                </a:cubicBezTo>
                <a:cubicBezTo>
                  <a:pt x="1364901" y="0"/>
                  <a:pt x="1747869" y="353867"/>
                  <a:pt x="1793921" y="807336"/>
                </a:cubicBezTo>
                <a:lnTo>
                  <a:pt x="1798333" y="894713"/>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sp>
        <p:nvSpPr>
          <p:cNvPr id="59" name="Oval 58">
            <a:extLst>
              <a:ext uri="{FF2B5EF4-FFF2-40B4-BE49-F238E27FC236}">
                <a16:creationId xmlns:a16="http://schemas.microsoft.com/office/drawing/2014/main" id="{AC235141-5473-7C3D-7EF5-4A1159668621}"/>
              </a:ext>
            </a:extLst>
          </p:cNvPr>
          <p:cNvSpPr/>
          <p:nvPr/>
        </p:nvSpPr>
        <p:spPr>
          <a:xfrm>
            <a:off x="9241000" y="1671126"/>
            <a:ext cx="748870" cy="748868"/>
          </a:xfrm>
          <a:prstGeom prst="ellipse">
            <a:avLst/>
          </a:prstGeom>
          <a:solidFill>
            <a:schemeClr val="accent1"/>
          </a:solid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sp>
        <p:nvSpPr>
          <p:cNvPr id="60" name="Rectangle 59">
            <a:extLst>
              <a:ext uri="{FF2B5EF4-FFF2-40B4-BE49-F238E27FC236}">
                <a16:creationId xmlns:a16="http://schemas.microsoft.com/office/drawing/2014/main" id="{68EA0A35-EB2D-07E3-9E52-57FBA521AA99}"/>
              </a:ext>
            </a:extLst>
          </p:cNvPr>
          <p:cNvSpPr/>
          <p:nvPr/>
        </p:nvSpPr>
        <p:spPr>
          <a:xfrm>
            <a:off x="904009" y="2536027"/>
            <a:ext cx="2005445" cy="584775"/>
          </a:xfrm>
          <a:prstGeom prst="rect">
            <a:avLst/>
          </a:prstGeom>
        </p:spPr>
        <p:txBody>
          <a:bodyPr wrap="square">
            <a:spAutoFit/>
          </a:bodyPr>
          <a:lstStyle/>
          <a:p>
            <a:pPr algn="ctr"/>
            <a:r>
              <a:rPr lang="en-GB" altLang="en-US" sz="1600" b="1" dirty="0">
                <a:solidFill>
                  <a:srgbClr val="000000"/>
                </a:solidFill>
                <a:latin typeface="Poppins" pitchFamily="2" charset="77"/>
                <a:cs typeface="Poppins" pitchFamily="2" charset="77"/>
              </a:rPr>
              <a:t>Patient </a:t>
            </a:r>
            <a:br>
              <a:rPr lang="en-GB" altLang="en-US" sz="1600" b="1" dirty="0">
                <a:solidFill>
                  <a:srgbClr val="000000"/>
                </a:solidFill>
                <a:latin typeface="Poppins" pitchFamily="2" charset="77"/>
                <a:cs typeface="Poppins" pitchFamily="2" charset="77"/>
              </a:rPr>
            </a:br>
            <a:r>
              <a:rPr lang="en-GB" altLang="en-US" sz="1600" b="1" dirty="0">
                <a:solidFill>
                  <a:srgbClr val="000000"/>
                </a:solidFill>
                <a:latin typeface="Poppins" pitchFamily="2" charset="77"/>
                <a:cs typeface="Poppins" pitchFamily="2" charset="77"/>
              </a:rPr>
              <a:t>eligibility</a:t>
            </a:r>
          </a:p>
        </p:txBody>
      </p:sp>
      <p:sp>
        <p:nvSpPr>
          <p:cNvPr id="61" name="Rectangle 60">
            <a:extLst>
              <a:ext uri="{FF2B5EF4-FFF2-40B4-BE49-F238E27FC236}">
                <a16:creationId xmlns:a16="http://schemas.microsoft.com/office/drawing/2014/main" id="{55C3E4BE-4A11-45F4-A24E-F5B461E4A5C0}"/>
              </a:ext>
            </a:extLst>
          </p:cNvPr>
          <p:cNvSpPr/>
          <p:nvPr/>
        </p:nvSpPr>
        <p:spPr>
          <a:xfrm>
            <a:off x="3719945" y="2536027"/>
            <a:ext cx="2015837" cy="584775"/>
          </a:xfrm>
          <a:prstGeom prst="rect">
            <a:avLst/>
          </a:prstGeom>
        </p:spPr>
        <p:txBody>
          <a:bodyPr wrap="square">
            <a:spAutoFit/>
          </a:bodyPr>
          <a:lstStyle/>
          <a:p>
            <a:pPr algn="ctr"/>
            <a:r>
              <a:rPr lang="en-GB" altLang="en-US" sz="1600" b="1" dirty="0">
                <a:solidFill>
                  <a:srgbClr val="000000"/>
                </a:solidFill>
                <a:latin typeface="Poppins" pitchFamily="2" charset="77"/>
                <a:cs typeface="Poppins" pitchFamily="2" charset="77"/>
              </a:rPr>
              <a:t>Rapid disease kinetics</a:t>
            </a:r>
          </a:p>
        </p:txBody>
      </p:sp>
      <p:sp>
        <p:nvSpPr>
          <p:cNvPr id="62" name="Rectangle 61">
            <a:extLst>
              <a:ext uri="{FF2B5EF4-FFF2-40B4-BE49-F238E27FC236}">
                <a16:creationId xmlns:a16="http://schemas.microsoft.com/office/drawing/2014/main" id="{CD73B2A1-57EF-B054-776A-8A8775E8AF24}"/>
              </a:ext>
            </a:extLst>
          </p:cNvPr>
          <p:cNvSpPr/>
          <p:nvPr/>
        </p:nvSpPr>
        <p:spPr>
          <a:xfrm>
            <a:off x="6541845" y="2289805"/>
            <a:ext cx="2020264" cy="1077218"/>
          </a:xfrm>
          <a:prstGeom prst="rect">
            <a:avLst/>
          </a:prstGeom>
        </p:spPr>
        <p:txBody>
          <a:bodyPr wrap="square">
            <a:spAutoFit/>
          </a:bodyPr>
          <a:lstStyle/>
          <a:p>
            <a:pPr algn="ctr"/>
            <a:r>
              <a:rPr lang="en-GB" altLang="en-US" sz="1600" b="1" dirty="0">
                <a:solidFill>
                  <a:srgbClr val="000000"/>
                </a:solidFill>
                <a:latin typeface="Poppins" pitchFamily="2" charset="77"/>
                <a:cs typeface="Poppins" pitchFamily="2" charset="77"/>
              </a:rPr>
              <a:t>Complex manufacturing and coordination of care</a:t>
            </a:r>
          </a:p>
        </p:txBody>
      </p:sp>
      <p:sp>
        <p:nvSpPr>
          <p:cNvPr id="63" name="Rectangle 62">
            <a:extLst>
              <a:ext uri="{FF2B5EF4-FFF2-40B4-BE49-F238E27FC236}">
                <a16:creationId xmlns:a16="http://schemas.microsoft.com/office/drawing/2014/main" id="{507E7FA3-B675-8BF0-9A9F-8CE4EEF3191C}"/>
              </a:ext>
            </a:extLst>
          </p:cNvPr>
          <p:cNvSpPr/>
          <p:nvPr/>
        </p:nvSpPr>
        <p:spPr>
          <a:xfrm>
            <a:off x="9366482" y="2536027"/>
            <a:ext cx="2001171" cy="584775"/>
          </a:xfrm>
          <a:prstGeom prst="rect">
            <a:avLst/>
          </a:prstGeom>
        </p:spPr>
        <p:txBody>
          <a:bodyPr wrap="square">
            <a:spAutoFit/>
          </a:bodyPr>
          <a:lstStyle/>
          <a:p>
            <a:pPr algn="ctr"/>
            <a:r>
              <a:rPr lang="en-GB" altLang="en-US" sz="1600" b="1" dirty="0">
                <a:solidFill>
                  <a:srgbClr val="000000"/>
                </a:solidFill>
                <a:latin typeface="Poppins" pitchFamily="2" charset="77"/>
                <a:cs typeface="Poppins" pitchFamily="2" charset="77"/>
              </a:rPr>
              <a:t>Accessibility to treatment </a:t>
            </a:r>
            <a:r>
              <a:rPr lang="en-GB" altLang="en-US" sz="1600" b="1" dirty="0" err="1">
                <a:solidFill>
                  <a:srgbClr val="000000"/>
                </a:solidFill>
                <a:latin typeface="Poppins" pitchFamily="2" charset="77"/>
                <a:cs typeface="Poppins" pitchFamily="2" charset="77"/>
              </a:rPr>
              <a:t>center</a:t>
            </a:r>
            <a:endParaRPr lang="en-GB" altLang="en-US" sz="1600" b="1" dirty="0">
              <a:solidFill>
                <a:srgbClr val="000000"/>
              </a:solidFill>
              <a:latin typeface="Poppins" pitchFamily="2" charset="77"/>
              <a:cs typeface="Poppins" pitchFamily="2" charset="77"/>
            </a:endParaRPr>
          </a:p>
        </p:txBody>
      </p:sp>
      <p:sp>
        <p:nvSpPr>
          <p:cNvPr id="65" name="Freeform 34">
            <a:extLst>
              <a:ext uri="{FF2B5EF4-FFF2-40B4-BE49-F238E27FC236}">
                <a16:creationId xmlns:a16="http://schemas.microsoft.com/office/drawing/2014/main" id="{335DDDBA-166F-AA5E-F67E-0F8F916B1FB6}"/>
              </a:ext>
            </a:extLst>
          </p:cNvPr>
          <p:cNvSpPr/>
          <p:nvPr/>
        </p:nvSpPr>
        <p:spPr>
          <a:xfrm>
            <a:off x="2319972" y="3925651"/>
            <a:ext cx="2023593" cy="2023852"/>
          </a:xfrm>
          <a:custGeom>
            <a:avLst/>
            <a:gdLst>
              <a:gd name="connsiteX0" fmla="*/ 899282 w 1798333"/>
              <a:gd name="connsiteY0" fmla="*/ 0 h 1798564"/>
              <a:gd name="connsiteX1" fmla="*/ 1793921 w 1798333"/>
              <a:gd name="connsiteY1" fmla="*/ 807336 h 1798564"/>
              <a:gd name="connsiteX2" fmla="*/ 1798333 w 1798333"/>
              <a:gd name="connsiteY2" fmla="*/ 894713 h 1798564"/>
              <a:gd name="connsiteX3" fmla="*/ 1307801 w 1798333"/>
              <a:gd name="connsiteY3" fmla="*/ 894713 h 1798564"/>
              <a:gd name="connsiteX4" fmla="*/ 1307801 w 1798333"/>
              <a:gd name="connsiteY4" fmla="*/ 1469054 h 1798564"/>
              <a:gd name="connsiteX5" fmla="*/ 1589722 w 1798333"/>
              <a:gd name="connsiteY5" fmla="*/ 1469054 h 1798564"/>
              <a:gd name="connsiteX6" fmla="*/ 1535171 w 1798333"/>
              <a:gd name="connsiteY6" fmla="*/ 1535171 h 1798564"/>
              <a:gd name="connsiteX7" fmla="*/ 899282 w 1798333"/>
              <a:gd name="connsiteY7" fmla="*/ 1798564 h 1798564"/>
              <a:gd name="connsiteX8" fmla="*/ 0 w 1798333"/>
              <a:gd name="connsiteY8" fmla="*/ 899282 h 1798564"/>
              <a:gd name="connsiteX9" fmla="*/ 899282 w 1798333"/>
              <a:gd name="connsiteY9" fmla="*/ 0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9" fmla="*/ 1399241 w 1798333"/>
              <a:gd name="connsiteY9" fmla="*/ 986153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0" fmla="*/ 1307801 w 1798333"/>
              <a:gd name="connsiteY0" fmla="*/ 1469054 h 1798564"/>
              <a:gd name="connsiteX1" fmla="*/ 1589722 w 1798333"/>
              <a:gd name="connsiteY1" fmla="*/ 1469054 h 1798564"/>
              <a:gd name="connsiteX2" fmla="*/ 1535171 w 1798333"/>
              <a:gd name="connsiteY2" fmla="*/ 1535171 h 1798564"/>
              <a:gd name="connsiteX3" fmla="*/ 899282 w 1798333"/>
              <a:gd name="connsiteY3" fmla="*/ 1798564 h 1798564"/>
              <a:gd name="connsiteX4" fmla="*/ 0 w 1798333"/>
              <a:gd name="connsiteY4" fmla="*/ 899282 h 1798564"/>
              <a:gd name="connsiteX5" fmla="*/ 899282 w 1798333"/>
              <a:gd name="connsiteY5" fmla="*/ 0 h 1798564"/>
              <a:gd name="connsiteX6" fmla="*/ 1793921 w 1798333"/>
              <a:gd name="connsiteY6" fmla="*/ 807336 h 1798564"/>
              <a:gd name="connsiteX7" fmla="*/ 1798333 w 1798333"/>
              <a:gd name="connsiteY7" fmla="*/ 894713 h 1798564"/>
              <a:gd name="connsiteX0" fmla="*/ 1589722 w 1798333"/>
              <a:gd name="connsiteY0" fmla="*/ 1469054 h 1798564"/>
              <a:gd name="connsiteX1" fmla="*/ 1535171 w 1798333"/>
              <a:gd name="connsiteY1" fmla="*/ 1535171 h 1798564"/>
              <a:gd name="connsiteX2" fmla="*/ 899282 w 1798333"/>
              <a:gd name="connsiteY2" fmla="*/ 1798564 h 1798564"/>
              <a:gd name="connsiteX3" fmla="*/ 0 w 1798333"/>
              <a:gd name="connsiteY3" fmla="*/ 899282 h 1798564"/>
              <a:gd name="connsiteX4" fmla="*/ 899282 w 1798333"/>
              <a:gd name="connsiteY4" fmla="*/ 0 h 1798564"/>
              <a:gd name="connsiteX5" fmla="*/ 1793921 w 1798333"/>
              <a:gd name="connsiteY5" fmla="*/ 807336 h 1798564"/>
              <a:gd name="connsiteX6" fmla="*/ 1798333 w 1798333"/>
              <a:gd name="connsiteY6" fmla="*/ 894713 h 179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333" h="1798564">
                <a:moveTo>
                  <a:pt x="1589722" y="1469054"/>
                </a:moveTo>
                <a:lnTo>
                  <a:pt x="1535171" y="1535171"/>
                </a:lnTo>
                <a:cubicBezTo>
                  <a:pt x="1372433" y="1697909"/>
                  <a:pt x="1147612" y="1798564"/>
                  <a:pt x="899282" y="1798564"/>
                </a:cubicBezTo>
                <a:cubicBezTo>
                  <a:pt x="402622" y="1798564"/>
                  <a:pt x="0" y="1395942"/>
                  <a:pt x="0" y="899282"/>
                </a:cubicBezTo>
                <a:cubicBezTo>
                  <a:pt x="0" y="402622"/>
                  <a:pt x="402622" y="0"/>
                  <a:pt x="899282" y="0"/>
                </a:cubicBezTo>
                <a:cubicBezTo>
                  <a:pt x="1364901" y="0"/>
                  <a:pt x="1747869" y="353867"/>
                  <a:pt x="1793921" y="807336"/>
                </a:cubicBezTo>
                <a:lnTo>
                  <a:pt x="1798333" y="894713"/>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sp>
        <p:nvSpPr>
          <p:cNvPr id="66" name="Oval 65">
            <a:extLst>
              <a:ext uri="{FF2B5EF4-FFF2-40B4-BE49-F238E27FC236}">
                <a16:creationId xmlns:a16="http://schemas.microsoft.com/office/drawing/2014/main" id="{41824E8F-2F0A-5694-C791-60CA8995CF5C}"/>
              </a:ext>
            </a:extLst>
          </p:cNvPr>
          <p:cNvSpPr/>
          <p:nvPr/>
        </p:nvSpPr>
        <p:spPr>
          <a:xfrm>
            <a:off x="2219879" y="3836439"/>
            <a:ext cx="748870" cy="748868"/>
          </a:xfrm>
          <a:prstGeom prst="ellipse">
            <a:avLst/>
          </a:prstGeom>
          <a:solidFill>
            <a:schemeClr val="accent1"/>
          </a:solid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cxnSp>
        <p:nvCxnSpPr>
          <p:cNvPr id="67" name="Straight Connector 66">
            <a:extLst>
              <a:ext uri="{FF2B5EF4-FFF2-40B4-BE49-F238E27FC236}">
                <a16:creationId xmlns:a16="http://schemas.microsoft.com/office/drawing/2014/main" id="{881BE958-B614-3A79-4A91-5E0EE23C0C7F}"/>
              </a:ext>
            </a:extLst>
          </p:cNvPr>
          <p:cNvCxnSpPr>
            <a:cxnSpLocks/>
          </p:cNvCxnSpPr>
          <p:nvPr/>
        </p:nvCxnSpPr>
        <p:spPr>
          <a:xfrm flipV="1">
            <a:off x="4240342" y="4361068"/>
            <a:ext cx="1074447" cy="1072929"/>
          </a:xfrm>
          <a:prstGeom prst="line">
            <a:avLst/>
          </a:prstGeom>
          <a:noFill/>
          <a:ln w="19050" cap="rnd" cmpd="sng" algn="ctr">
            <a:solidFill>
              <a:schemeClr val="bg1">
                <a:lumMod val="50000"/>
              </a:schemeClr>
            </a:solidFill>
            <a:prstDash val="dash"/>
            <a:miter lim="800000"/>
          </a:ln>
          <a:effectLst/>
        </p:spPr>
      </p:cxnSp>
      <p:sp>
        <p:nvSpPr>
          <p:cNvPr id="69" name="Freeform 38">
            <a:extLst>
              <a:ext uri="{FF2B5EF4-FFF2-40B4-BE49-F238E27FC236}">
                <a16:creationId xmlns:a16="http://schemas.microsoft.com/office/drawing/2014/main" id="{1281445D-FB31-B476-2BFF-A5DB89044DE1}"/>
              </a:ext>
            </a:extLst>
          </p:cNvPr>
          <p:cNvSpPr/>
          <p:nvPr/>
        </p:nvSpPr>
        <p:spPr>
          <a:xfrm>
            <a:off x="5134221" y="3925651"/>
            <a:ext cx="2023593" cy="2023852"/>
          </a:xfrm>
          <a:custGeom>
            <a:avLst/>
            <a:gdLst>
              <a:gd name="connsiteX0" fmla="*/ 899282 w 1798333"/>
              <a:gd name="connsiteY0" fmla="*/ 0 h 1798564"/>
              <a:gd name="connsiteX1" fmla="*/ 1793921 w 1798333"/>
              <a:gd name="connsiteY1" fmla="*/ 807336 h 1798564"/>
              <a:gd name="connsiteX2" fmla="*/ 1798333 w 1798333"/>
              <a:gd name="connsiteY2" fmla="*/ 894713 h 1798564"/>
              <a:gd name="connsiteX3" fmla="*/ 1307801 w 1798333"/>
              <a:gd name="connsiteY3" fmla="*/ 894713 h 1798564"/>
              <a:gd name="connsiteX4" fmla="*/ 1307801 w 1798333"/>
              <a:gd name="connsiteY4" fmla="*/ 1469054 h 1798564"/>
              <a:gd name="connsiteX5" fmla="*/ 1589722 w 1798333"/>
              <a:gd name="connsiteY5" fmla="*/ 1469054 h 1798564"/>
              <a:gd name="connsiteX6" fmla="*/ 1535171 w 1798333"/>
              <a:gd name="connsiteY6" fmla="*/ 1535171 h 1798564"/>
              <a:gd name="connsiteX7" fmla="*/ 899282 w 1798333"/>
              <a:gd name="connsiteY7" fmla="*/ 1798564 h 1798564"/>
              <a:gd name="connsiteX8" fmla="*/ 0 w 1798333"/>
              <a:gd name="connsiteY8" fmla="*/ 899282 h 1798564"/>
              <a:gd name="connsiteX9" fmla="*/ 899282 w 1798333"/>
              <a:gd name="connsiteY9" fmla="*/ 0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9" fmla="*/ 1399241 w 1798333"/>
              <a:gd name="connsiteY9" fmla="*/ 986153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0" fmla="*/ 1307801 w 1798333"/>
              <a:gd name="connsiteY0" fmla="*/ 1469054 h 1798564"/>
              <a:gd name="connsiteX1" fmla="*/ 1589722 w 1798333"/>
              <a:gd name="connsiteY1" fmla="*/ 1469054 h 1798564"/>
              <a:gd name="connsiteX2" fmla="*/ 1535171 w 1798333"/>
              <a:gd name="connsiteY2" fmla="*/ 1535171 h 1798564"/>
              <a:gd name="connsiteX3" fmla="*/ 899282 w 1798333"/>
              <a:gd name="connsiteY3" fmla="*/ 1798564 h 1798564"/>
              <a:gd name="connsiteX4" fmla="*/ 0 w 1798333"/>
              <a:gd name="connsiteY4" fmla="*/ 899282 h 1798564"/>
              <a:gd name="connsiteX5" fmla="*/ 899282 w 1798333"/>
              <a:gd name="connsiteY5" fmla="*/ 0 h 1798564"/>
              <a:gd name="connsiteX6" fmla="*/ 1793921 w 1798333"/>
              <a:gd name="connsiteY6" fmla="*/ 807336 h 1798564"/>
              <a:gd name="connsiteX7" fmla="*/ 1798333 w 1798333"/>
              <a:gd name="connsiteY7" fmla="*/ 894713 h 1798564"/>
              <a:gd name="connsiteX0" fmla="*/ 1589722 w 1798333"/>
              <a:gd name="connsiteY0" fmla="*/ 1469054 h 1798564"/>
              <a:gd name="connsiteX1" fmla="*/ 1535171 w 1798333"/>
              <a:gd name="connsiteY1" fmla="*/ 1535171 h 1798564"/>
              <a:gd name="connsiteX2" fmla="*/ 899282 w 1798333"/>
              <a:gd name="connsiteY2" fmla="*/ 1798564 h 1798564"/>
              <a:gd name="connsiteX3" fmla="*/ 0 w 1798333"/>
              <a:gd name="connsiteY3" fmla="*/ 899282 h 1798564"/>
              <a:gd name="connsiteX4" fmla="*/ 899282 w 1798333"/>
              <a:gd name="connsiteY4" fmla="*/ 0 h 1798564"/>
              <a:gd name="connsiteX5" fmla="*/ 1793921 w 1798333"/>
              <a:gd name="connsiteY5" fmla="*/ 807336 h 1798564"/>
              <a:gd name="connsiteX6" fmla="*/ 1798333 w 1798333"/>
              <a:gd name="connsiteY6" fmla="*/ 894713 h 179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333" h="1798564">
                <a:moveTo>
                  <a:pt x="1589722" y="1469054"/>
                </a:moveTo>
                <a:lnTo>
                  <a:pt x="1535171" y="1535171"/>
                </a:lnTo>
                <a:cubicBezTo>
                  <a:pt x="1372433" y="1697909"/>
                  <a:pt x="1147612" y="1798564"/>
                  <a:pt x="899282" y="1798564"/>
                </a:cubicBezTo>
                <a:cubicBezTo>
                  <a:pt x="402622" y="1798564"/>
                  <a:pt x="0" y="1395942"/>
                  <a:pt x="0" y="899282"/>
                </a:cubicBezTo>
                <a:cubicBezTo>
                  <a:pt x="0" y="402622"/>
                  <a:pt x="402622" y="0"/>
                  <a:pt x="899282" y="0"/>
                </a:cubicBezTo>
                <a:cubicBezTo>
                  <a:pt x="1364901" y="0"/>
                  <a:pt x="1747869" y="353867"/>
                  <a:pt x="1793921" y="807336"/>
                </a:cubicBezTo>
                <a:lnTo>
                  <a:pt x="1798333" y="894713"/>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sp>
        <p:nvSpPr>
          <p:cNvPr id="70" name="Oval 69">
            <a:extLst>
              <a:ext uri="{FF2B5EF4-FFF2-40B4-BE49-F238E27FC236}">
                <a16:creationId xmlns:a16="http://schemas.microsoft.com/office/drawing/2014/main" id="{45D47E7A-1D46-9B11-3507-FB48AB50604B}"/>
              </a:ext>
            </a:extLst>
          </p:cNvPr>
          <p:cNvSpPr/>
          <p:nvPr/>
        </p:nvSpPr>
        <p:spPr>
          <a:xfrm>
            <a:off x="5034127" y="3836439"/>
            <a:ext cx="748870" cy="748868"/>
          </a:xfrm>
          <a:prstGeom prst="ellipse">
            <a:avLst/>
          </a:prstGeom>
          <a:solidFill>
            <a:schemeClr val="accent1"/>
          </a:solid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cxnSp>
        <p:nvCxnSpPr>
          <p:cNvPr id="71" name="Straight Connector 70">
            <a:extLst>
              <a:ext uri="{FF2B5EF4-FFF2-40B4-BE49-F238E27FC236}">
                <a16:creationId xmlns:a16="http://schemas.microsoft.com/office/drawing/2014/main" id="{E62D7518-A647-91A2-C79C-D176133B9F1F}"/>
              </a:ext>
            </a:extLst>
          </p:cNvPr>
          <p:cNvCxnSpPr>
            <a:cxnSpLocks/>
          </p:cNvCxnSpPr>
          <p:nvPr/>
        </p:nvCxnSpPr>
        <p:spPr>
          <a:xfrm flipV="1">
            <a:off x="7054590" y="4361068"/>
            <a:ext cx="1074447" cy="1072929"/>
          </a:xfrm>
          <a:prstGeom prst="line">
            <a:avLst/>
          </a:prstGeom>
          <a:noFill/>
          <a:ln w="19050" cap="rnd" cmpd="sng" algn="ctr">
            <a:solidFill>
              <a:schemeClr val="bg1">
                <a:lumMod val="50000"/>
              </a:schemeClr>
            </a:solidFill>
            <a:prstDash val="dash"/>
            <a:miter lim="800000"/>
          </a:ln>
          <a:effectLst/>
        </p:spPr>
      </p:cxnSp>
      <p:sp>
        <p:nvSpPr>
          <p:cNvPr id="73" name="Freeform 42">
            <a:extLst>
              <a:ext uri="{FF2B5EF4-FFF2-40B4-BE49-F238E27FC236}">
                <a16:creationId xmlns:a16="http://schemas.microsoft.com/office/drawing/2014/main" id="{5976E6FE-BDDA-BFAE-6596-1D2ABB1B313D}"/>
              </a:ext>
            </a:extLst>
          </p:cNvPr>
          <p:cNvSpPr/>
          <p:nvPr/>
        </p:nvSpPr>
        <p:spPr>
          <a:xfrm>
            <a:off x="7948528" y="3925651"/>
            <a:ext cx="2023593" cy="2023852"/>
          </a:xfrm>
          <a:custGeom>
            <a:avLst/>
            <a:gdLst>
              <a:gd name="connsiteX0" fmla="*/ 899282 w 1798333"/>
              <a:gd name="connsiteY0" fmla="*/ 0 h 1798564"/>
              <a:gd name="connsiteX1" fmla="*/ 1793921 w 1798333"/>
              <a:gd name="connsiteY1" fmla="*/ 807336 h 1798564"/>
              <a:gd name="connsiteX2" fmla="*/ 1798333 w 1798333"/>
              <a:gd name="connsiteY2" fmla="*/ 894713 h 1798564"/>
              <a:gd name="connsiteX3" fmla="*/ 1307801 w 1798333"/>
              <a:gd name="connsiteY3" fmla="*/ 894713 h 1798564"/>
              <a:gd name="connsiteX4" fmla="*/ 1307801 w 1798333"/>
              <a:gd name="connsiteY4" fmla="*/ 1469054 h 1798564"/>
              <a:gd name="connsiteX5" fmla="*/ 1589722 w 1798333"/>
              <a:gd name="connsiteY5" fmla="*/ 1469054 h 1798564"/>
              <a:gd name="connsiteX6" fmla="*/ 1535171 w 1798333"/>
              <a:gd name="connsiteY6" fmla="*/ 1535171 h 1798564"/>
              <a:gd name="connsiteX7" fmla="*/ 899282 w 1798333"/>
              <a:gd name="connsiteY7" fmla="*/ 1798564 h 1798564"/>
              <a:gd name="connsiteX8" fmla="*/ 0 w 1798333"/>
              <a:gd name="connsiteY8" fmla="*/ 899282 h 1798564"/>
              <a:gd name="connsiteX9" fmla="*/ 899282 w 1798333"/>
              <a:gd name="connsiteY9" fmla="*/ 0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9" fmla="*/ 1399241 w 1798333"/>
              <a:gd name="connsiteY9" fmla="*/ 986153 h 1798564"/>
              <a:gd name="connsiteX0" fmla="*/ 1307801 w 1798333"/>
              <a:gd name="connsiteY0" fmla="*/ 894713 h 1798564"/>
              <a:gd name="connsiteX1" fmla="*/ 1307801 w 1798333"/>
              <a:gd name="connsiteY1" fmla="*/ 1469054 h 1798564"/>
              <a:gd name="connsiteX2" fmla="*/ 1589722 w 1798333"/>
              <a:gd name="connsiteY2" fmla="*/ 1469054 h 1798564"/>
              <a:gd name="connsiteX3" fmla="*/ 1535171 w 1798333"/>
              <a:gd name="connsiteY3" fmla="*/ 1535171 h 1798564"/>
              <a:gd name="connsiteX4" fmla="*/ 899282 w 1798333"/>
              <a:gd name="connsiteY4" fmla="*/ 1798564 h 1798564"/>
              <a:gd name="connsiteX5" fmla="*/ 0 w 1798333"/>
              <a:gd name="connsiteY5" fmla="*/ 899282 h 1798564"/>
              <a:gd name="connsiteX6" fmla="*/ 899282 w 1798333"/>
              <a:gd name="connsiteY6" fmla="*/ 0 h 1798564"/>
              <a:gd name="connsiteX7" fmla="*/ 1793921 w 1798333"/>
              <a:gd name="connsiteY7" fmla="*/ 807336 h 1798564"/>
              <a:gd name="connsiteX8" fmla="*/ 1798333 w 1798333"/>
              <a:gd name="connsiteY8" fmla="*/ 894713 h 1798564"/>
              <a:gd name="connsiteX0" fmla="*/ 1307801 w 1798333"/>
              <a:gd name="connsiteY0" fmla="*/ 1469054 h 1798564"/>
              <a:gd name="connsiteX1" fmla="*/ 1589722 w 1798333"/>
              <a:gd name="connsiteY1" fmla="*/ 1469054 h 1798564"/>
              <a:gd name="connsiteX2" fmla="*/ 1535171 w 1798333"/>
              <a:gd name="connsiteY2" fmla="*/ 1535171 h 1798564"/>
              <a:gd name="connsiteX3" fmla="*/ 899282 w 1798333"/>
              <a:gd name="connsiteY3" fmla="*/ 1798564 h 1798564"/>
              <a:gd name="connsiteX4" fmla="*/ 0 w 1798333"/>
              <a:gd name="connsiteY4" fmla="*/ 899282 h 1798564"/>
              <a:gd name="connsiteX5" fmla="*/ 899282 w 1798333"/>
              <a:gd name="connsiteY5" fmla="*/ 0 h 1798564"/>
              <a:gd name="connsiteX6" fmla="*/ 1793921 w 1798333"/>
              <a:gd name="connsiteY6" fmla="*/ 807336 h 1798564"/>
              <a:gd name="connsiteX7" fmla="*/ 1798333 w 1798333"/>
              <a:gd name="connsiteY7" fmla="*/ 894713 h 1798564"/>
              <a:gd name="connsiteX0" fmla="*/ 1589722 w 1798333"/>
              <a:gd name="connsiteY0" fmla="*/ 1469054 h 1798564"/>
              <a:gd name="connsiteX1" fmla="*/ 1535171 w 1798333"/>
              <a:gd name="connsiteY1" fmla="*/ 1535171 h 1798564"/>
              <a:gd name="connsiteX2" fmla="*/ 899282 w 1798333"/>
              <a:gd name="connsiteY2" fmla="*/ 1798564 h 1798564"/>
              <a:gd name="connsiteX3" fmla="*/ 0 w 1798333"/>
              <a:gd name="connsiteY3" fmla="*/ 899282 h 1798564"/>
              <a:gd name="connsiteX4" fmla="*/ 899282 w 1798333"/>
              <a:gd name="connsiteY4" fmla="*/ 0 h 1798564"/>
              <a:gd name="connsiteX5" fmla="*/ 1793921 w 1798333"/>
              <a:gd name="connsiteY5" fmla="*/ 807336 h 1798564"/>
              <a:gd name="connsiteX6" fmla="*/ 1798333 w 1798333"/>
              <a:gd name="connsiteY6" fmla="*/ 894713 h 179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8333" h="1798564">
                <a:moveTo>
                  <a:pt x="1589722" y="1469054"/>
                </a:moveTo>
                <a:lnTo>
                  <a:pt x="1535171" y="1535171"/>
                </a:lnTo>
                <a:cubicBezTo>
                  <a:pt x="1372433" y="1697909"/>
                  <a:pt x="1147612" y="1798564"/>
                  <a:pt x="899282" y="1798564"/>
                </a:cubicBezTo>
                <a:cubicBezTo>
                  <a:pt x="402622" y="1798564"/>
                  <a:pt x="0" y="1395942"/>
                  <a:pt x="0" y="899282"/>
                </a:cubicBezTo>
                <a:cubicBezTo>
                  <a:pt x="0" y="402622"/>
                  <a:pt x="402622" y="0"/>
                  <a:pt x="899282" y="0"/>
                </a:cubicBezTo>
                <a:cubicBezTo>
                  <a:pt x="1364901" y="0"/>
                  <a:pt x="1747869" y="353867"/>
                  <a:pt x="1793921" y="807336"/>
                </a:cubicBezTo>
                <a:lnTo>
                  <a:pt x="1798333" y="894713"/>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sp>
        <p:nvSpPr>
          <p:cNvPr id="74" name="Oval 73">
            <a:extLst>
              <a:ext uri="{FF2B5EF4-FFF2-40B4-BE49-F238E27FC236}">
                <a16:creationId xmlns:a16="http://schemas.microsoft.com/office/drawing/2014/main" id="{A23674E4-6B91-4263-03E0-6AF8C0E498CF}"/>
              </a:ext>
            </a:extLst>
          </p:cNvPr>
          <p:cNvSpPr/>
          <p:nvPr/>
        </p:nvSpPr>
        <p:spPr>
          <a:xfrm>
            <a:off x="7848435" y="3836439"/>
            <a:ext cx="748870" cy="748868"/>
          </a:xfrm>
          <a:prstGeom prst="ellipse">
            <a:avLst/>
          </a:prstGeom>
          <a:solidFill>
            <a:schemeClr val="accent1"/>
          </a:solid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Light"/>
            </a:endParaRPr>
          </a:p>
        </p:txBody>
      </p:sp>
      <p:sp>
        <p:nvSpPr>
          <p:cNvPr id="75" name="Rectangle 74">
            <a:extLst>
              <a:ext uri="{FF2B5EF4-FFF2-40B4-BE49-F238E27FC236}">
                <a16:creationId xmlns:a16="http://schemas.microsoft.com/office/drawing/2014/main" id="{6ED94611-8175-61F3-1AC0-2973C6E78A5D}"/>
              </a:ext>
            </a:extLst>
          </p:cNvPr>
          <p:cNvSpPr/>
          <p:nvPr/>
        </p:nvSpPr>
        <p:spPr>
          <a:xfrm>
            <a:off x="2397317" y="4671849"/>
            <a:ext cx="1870650" cy="584775"/>
          </a:xfrm>
          <a:prstGeom prst="rect">
            <a:avLst/>
          </a:prstGeom>
        </p:spPr>
        <p:txBody>
          <a:bodyPr wrap="square">
            <a:spAutoFit/>
          </a:bodyPr>
          <a:lstStyle/>
          <a:p>
            <a:pPr algn="ctr"/>
            <a:r>
              <a:rPr lang="en-GB" altLang="en-US" sz="1600" b="1" dirty="0">
                <a:solidFill>
                  <a:srgbClr val="000000"/>
                </a:solidFill>
                <a:latin typeface="Poppins" pitchFamily="2" charset="77"/>
                <a:cs typeface="Poppins" pitchFamily="2" charset="77"/>
              </a:rPr>
              <a:t>Toxicity management</a:t>
            </a:r>
          </a:p>
        </p:txBody>
      </p:sp>
      <p:sp>
        <p:nvSpPr>
          <p:cNvPr id="76" name="Rectangle 75">
            <a:extLst>
              <a:ext uri="{FF2B5EF4-FFF2-40B4-BE49-F238E27FC236}">
                <a16:creationId xmlns:a16="http://schemas.microsoft.com/office/drawing/2014/main" id="{705050EB-1FA6-7847-4DA0-F1832F2AB8A3}"/>
              </a:ext>
            </a:extLst>
          </p:cNvPr>
          <p:cNvSpPr/>
          <p:nvPr/>
        </p:nvSpPr>
        <p:spPr>
          <a:xfrm>
            <a:off x="5211566" y="4671849"/>
            <a:ext cx="1870650" cy="584775"/>
          </a:xfrm>
          <a:prstGeom prst="rect">
            <a:avLst/>
          </a:prstGeom>
        </p:spPr>
        <p:txBody>
          <a:bodyPr wrap="square">
            <a:spAutoFit/>
          </a:bodyPr>
          <a:lstStyle/>
          <a:p>
            <a:pPr algn="ctr"/>
            <a:r>
              <a:rPr lang="en-GB" altLang="en-US" sz="1600" b="1">
                <a:solidFill>
                  <a:srgbClr val="000000"/>
                </a:solidFill>
                <a:latin typeface="Poppins" pitchFamily="2" charset="77"/>
                <a:cs typeface="Poppins" pitchFamily="2" charset="77"/>
              </a:rPr>
              <a:t>Cost effectiveness</a:t>
            </a:r>
          </a:p>
        </p:txBody>
      </p:sp>
      <p:sp>
        <p:nvSpPr>
          <p:cNvPr id="77" name="Rectangle 76">
            <a:extLst>
              <a:ext uri="{FF2B5EF4-FFF2-40B4-BE49-F238E27FC236}">
                <a16:creationId xmlns:a16="http://schemas.microsoft.com/office/drawing/2014/main" id="{3C752696-0C3D-698F-6923-9B2618B91EB7}"/>
              </a:ext>
            </a:extLst>
          </p:cNvPr>
          <p:cNvSpPr/>
          <p:nvPr/>
        </p:nvSpPr>
        <p:spPr>
          <a:xfrm>
            <a:off x="7994700" y="4794959"/>
            <a:ext cx="1949400" cy="338554"/>
          </a:xfrm>
          <a:prstGeom prst="rect">
            <a:avLst/>
          </a:prstGeom>
        </p:spPr>
        <p:txBody>
          <a:bodyPr wrap="square">
            <a:spAutoFit/>
          </a:bodyPr>
          <a:lstStyle/>
          <a:p>
            <a:pPr algn="ctr"/>
            <a:r>
              <a:rPr lang="en-GB" altLang="en-US" sz="1600" b="1" dirty="0">
                <a:solidFill>
                  <a:srgbClr val="000000"/>
                </a:solidFill>
                <a:latin typeface="Poppins" pitchFamily="2" charset="77"/>
                <a:cs typeface="Poppins" pitchFamily="2" charset="77"/>
              </a:rPr>
              <a:t>Reimbursement</a:t>
            </a:r>
          </a:p>
        </p:txBody>
      </p:sp>
      <p:grpSp>
        <p:nvGrpSpPr>
          <p:cNvPr id="92" name="Group 91">
            <a:extLst>
              <a:ext uri="{FF2B5EF4-FFF2-40B4-BE49-F238E27FC236}">
                <a16:creationId xmlns:a16="http://schemas.microsoft.com/office/drawing/2014/main" id="{A8A92E1D-FE04-B234-4D63-870926132745}"/>
              </a:ext>
            </a:extLst>
          </p:cNvPr>
          <p:cNvGrpSpPr/>
          <p:nvPr/>
        </p:nvGrpSpPr>
        <p:grpSpPr>
          <a:xfrm>
            <a:off x="905769" y="1782182"/>
            <a:ext cx="529687" cy="529750"/>
            <a:chOff x="905769" y="1782182"/>
            <a:chExt cx="529687" cy="529750"/>
          </a:xfrm>
        </p:grpSpPr>
        <p:sp>
          <p:nvSpPr>
            <p:cNvPr id="9" name="Freeform 8">
              <a:extLst>
                <a:ext uri="{FF2B5EF4-FFF2-40B4-BE49-F238E27FC236}">
                  <a16:creationId xmlns:a16="http://schemas.microsoft.com/office/drawing/2014/main" id="{FD7B0E6C-8C8F-11DA-360A-BCF84141206F}"/>
                </a:ext>
              </a:extLst>
            </p:cNvPr>
            <p:cNvSpPr/>
            <p:nvPr/>
          </p:nvSpPr>
          <p:spPr>
            <a:xfrm>
              <a:off x="1069282" y="1847838"/>
              <a:ext cx="202026" cy="268316"/>
            </a:xfrm>
            <a:custGeom>
              <a:avLst/>
              <a:gdLst>
                <a:gd name="csX0" fmla="*/ 101013 w 202026"/>
                <a:gd name="csY0" fmla="*/ 0 h 268316"/>
                <a:gd name="csX1" fmla="*/ 202026 w 202026"/>
                <a:gd name="csY1" fmla="*/ 135736 h 268316"/>
                <a:gd name="csX2" fmla="*/ 101013 w 202026"/>
                <a:gd name="csY2" fmla="*/ 268316 h 268316"/>
                <a:gd name="csX3" fmla="*/ 0 w 202026"/>
                <a:gd name="csY3" fmla="*/ 135736 h 268316"/>
                <a:gd name="csX4" fmla="*/ 101013 w 202026"/>
                <a:gd name="csY4" fmla="*/ 0 h 268316"/>
              </a:gdLst>
              <a:ahLst/>
              <a:cxnLst>
                <a:cxn ang="0">
                  <a:pos x="csX0" y="csY0"/>
                </a:cxn>
                <a:cxn ang="0">
                  <a:pos x="csX1" y="csY1"/>
                </a:cxn>
                <a:cxn ang="0">
                  <a:pos x="csX2" y="csY2"/>
                </a:cxn>
                <a:cxn ang="0">
                  <a:pos x="csX3" y="csY3"/>
                </a:cxn>
                <a:cxn ang="0">
                  <a:pos x="csX4" y="csY4"/>
                </a:cxn>
              </a:cxnLst>
              <a:rect l="l" t="t" r="r" b="b"/>
              <a:pathLst>
                <a:path w="202026" h="268316">
                  <a:moveTo>
                    <a:pt x="101013" y="0"/>
                  </a:moveTo>
                  <a:cubicBezTo>
                    <a:pt x="181445" y="0"/>
                    <a:pt x="202026" y="61365"/>
                    <a:pt x="202026" y="135736"/>
                  </a:cubicBezTo>
                  <a:cubicBezTo>
                    <a:pt x="202026" y="210107"/>
                    <a:pt x="135200" y="268316"/>
                    <a:pt x="101013" y="268316"/>
                  </a:cubicBezTo>
                  <a:cubicBezTo>
                    <a:pt x="66827" y="268316"/>
                    <a:pt x="0" y="210107"/>
                    <a:pt x="0" y="135736"/>
                  </a:cubicBezTo>
                  <a:cubicBezTo>
                    <a:pt x="0" y="61365"/>
                    <a:pt x="20581" y="0"/>
                    <a:pt x="101013" y="0"/>
                  </a:cubicBezTo>
                  <a:close/>
                </a:path>
              </a:pathLst>
            </a:custGeom>
            <a:noFill/>
            <a:ln w="25003" cap="rnd">
              <a:solidFill>
                <a:schemeClr val="bg1"/>
              </a:solidFill>
              <a:prstDash val="solid"/>
              <a:round/>
            </a:ln>
          </p:spPr>
          <p:txBody>
            <a:bodyPr/>
            <a:lstStyle/>
            <a:p>
              <a:endParaRPr lang="en-US"/>
            </a:p>
          </p:txBody>
        </p:sp>
        <p:sp>
          <p:nvSpPr>
            <p:cNvPr id="10" name="Freeform 9">
              <a:extLst>
                <a:ext uri="{FF2B5EF4-FFF2-40B4-BE49-F238E27FC236}">
                  <a16:creationId xmlns:a16="http://schemas.microsoft.com/office/drawing/2014/main" id="{0B00BFC4-AF87-F0AA-0110-E10087A8E948}"/>
                </a:ext>
              </a:extLst>
            </p:cNvPr>
            <p:cNvSpPr/>
            <p:nvPr/>
          </p:nvSpPr>
          <p:spPr>
            <a:xfrm>
              <a:off x="1213750" y="2084588"/>
              <a:ext cx="13365" cy="78916"/>
            </a:xfrm>
            <a:custGeom>
              <a:avLst/>
              <a:gdLst>
                <a:gd name="csX0" fmla="*/ 8062 w 13365"/>
                <a:gd name="csY0" fmla="*/ 78917 h 78916"/>
                <a:gd name="csX1" fmla="*/ 13365 w 13365"/>
                <a:gd name="csY1" fmla="*/ 0 h 78916"/>
              </a:gdLst>
              <a:ahLst/>
              <a:cxnLst>
                <a:cxn ang="0">
                  <a:pos x="csX0" y="csY0"/>
                </a:cxn>
                <a:cxn ang="0">
                  <a:pos x="csX1" y="csY1"/>
                </a:cxn>
              </a:cxnLst>
              <a:rect l="l" t="t" r="r" b="b"/>
              <a:pathLst>
                <a:path w="13365" h="78916">
                  <a:moveTo>
                    <a:pt x="8062" y="78917"/>
                  </a:moveTo>
                  <a:cubicBezTo>
                    <a:pt x="-682" y="55557"/>
                    <a:pt x="-6459" y="23928"/>
                    <a:pt x="13365" y="0"/>
                  </a:cubicBezTo>
                </a:path>
              </a:pathLst>
            </a:custGeom>
            <a:noFill/>
            <a:ln w="25003" cap="rnd">
              <a:solidFill>
                <a:schemeClr val="bg1"/>
              </a:solidFill>
              <a:prstDash val="solid"/>
              <a:round/>
            </a:ln>
          </p:spPr>
          <p:txBody>
            <a:bodyPr/>
            <a:lstStyle/>
            <a:p>
              <a:endParaRPr lang="en-US"/>
            </a:p>
          </p:txBody>
        </p:sp>
        <p:sp>
          <p:nvSpPr>
            <p:cNvPr id="11" name="Freeform 10">
              <a:extLst>
                <a:ext uri="{FF2B5EF4-FFF2-40B4-BE49-F238E27FC236}">
                  <a16:creationId xmlns:a16="http://schemas.microsoft.com/office/drawing/2014/main" id="{45C5D64A-7E58-3380-735F-32A5603D5DC5}"/>
                </a:ext>
              </a:extLst>
            </p:cNvPr>
            <p:cNvSpPr/>
            <p:nvPr/>
          </p:nvSpPr>
          <p:spPr>
            <a:xfrm>
              <a:off x="1107162" y="2084588"/>
              <a:ext cx="19686" cy="104169"/>
            </a:xfrm>
            <a:custGeom>
              <a:avLst/>
              <a:gdLst>
                <a:gd name="csX0" fmla="*/ 0 w 19686"/>
                <a:gd name="csY0" fmla="*/ 104170 h 104169"/>
                <a:gd name="csX1" fmla="*/ 6313 w 19686"/>
                <a:gd name="csY1" fmla="*/ 0 h 104169"/>
              </a:gdLst>
              <a:ahLst/>
              <a:cxnLst>
                <a:cxn ang="0">
                  <a:pos x="csX0" y="csY0"/>
                </a:cxn>
                <a:cxn ang="0">
                  <a:pos x="csX1" y="csY1"/>
                </a:cxn>
              </a:cxnLst>
              <a:rect l="l" t="t" r="r" b="b"/>
              <a:pathLst>
                <a:path w="19686" h="104169">
                  <a:moveTo>
                    <a:pt x="0" y="104170"/>
                  </a:moveTo>
                  <a:cubicBezTo>
                    <a:pt x="9817" y="85924"/>
                    <a:pt x="35165" y="34723"/>
                    <a:pt x="6313" y="0"/>
                  </a:cubicBezTo>
                </a:path>
              </a:pathLst>
            </a:custGeom>
            <a:noFill/>
            <a:ln w="25003" cap="rnd">
              <a:solidFill>
                <a:schemeClr val="bg1"/>
              </a:solidFill>
              <a:prstDash val="solid"/>
              <a:round/>
            </a:ln>
          </p:spPr>
          <p:txBody>
            <a:bodyPr/>
            <a:lstStyle/>
            <a:p>
              <a:endParaRPr lang="en-US"/>
            </a:p>
          </p:txBody>
        </p:sp>
        <p:sp>
          <p:nvSpPr>
            <p:cNvPr id="12" name="Freeform 11">
              <a:extLst>
                <a:ext uri="{FF2B5EF4-FFF2-40B4-BE49-F238E27FC236}">
                  <a16:creationId xmlns:a16="http://schemas.microsoft.com/office/drawing/2014/main" id="{6AC2DAE3-539E-C6F1-E37F-0B73EE75F38B}"/>
                </a:ext>
              </a:extLst>
            </p:cNvPr>
            <p:cNvSpPr/>
            <p:nvPr/>
          </p:nvSpPr>
          <p:spPr>
            <a:xfrm>
              <a:off x="1018144" y="2188758"/>
              <a:ext cx="192240" cy="70961"/>
            </a:xfrm>
            <a:custGeom>
              <a:avLst/>
              <a:gdLst>
                <a:gd name="csX0" fmla="*/ 192241 w 192240"/>
                <a:gd name="csY0" fmla="*/ 10070 h 70961"/>
                <a:gd name="csX1" fmla="*/ 152151 w 192240"/>
                <a:gd name="csY1" fmla="*/ 15783 h 70961"/>
                <a:gd name="csX2" fmla="*/ 82705 w 192240"/>
                <a:gd name="csY2" fmla="*/ 0 h 70961"/>
                <a:gd name="csX3" fmla="*/ 0 w 192240"/>
                <a:gd name="csY3" fmla="*/ 70962 h 70961"/>
              </a:gdLst>
              <a:ahLst/>
              <a:cxnLst>
                <a:cxn ang="0">
                  <a:pos x="csX0" y="csY0"/>
                </a:cxn>
                <a:cxn ang="0">
                  <a:pos x="csX1" y="csY1"/>
                </a:cxn>
                <a:cxn ang="0">
                  <a:pos x="csX2" y="csY2"/>
                </a:cxn>
                <a:cxn ang="0">
                  <a:pos x="csX3" y="csY3"/>
                </a:cxn>
              </a:cxnLst>
              <a:rect l="l" t="t" r="r" b="b"/>
              <a:pathLst>
                <a:path w="192240" h="70961">
                  <a:moveTo>
                    <a:pt x="192241" y="10070"/>
                  </a:moveTo>
                  <a:cubicBezTo>
                    <a:pt x="179169" y="13646"/>
                    <a:pt x="165699" y="15569"/>
                    <a:pt x="152151" y="15783"/>
                  </a:cubicBezTo>
                  <a:cubicBezTo>
                    <a:pt x="117428" y="15783"/>
                    <a:pt x="82705" y="0"/>
                    <a:pt x="82705" y="0"/>
                  </a:cubicBezTo>
                  <a:cubicBezTo>
                    <a:pt x="41037" y="19792"/>
                    <a:pt x="16131" y="44477"/>
                    <a:pt x="0" y="70962"/>
                  </a:cubicBezTo>
                </a:path>
              </a:pathLst>
            </a:custGeom>
            <a:noFill/>
            <a:ln w="25003" cap="rnd">
              <a:solidFill>
                <a:schemeClr val="bg1"/>
              </a:solidFill>
              <a:prstDash val="solid"/>
              <a:round/>
            </a:ln>
          </p:spPr>
          <p:txBody>
            <a:bodyPr/>
            <a:lstStyle/>
            <a:p>
              <a:endParaRPr lang="en-US"/>
            </a:p>
          </p:txBody>
        </p:sp>
        <p:sp>
          <p:nvSpPr>
            <p:cNvPr id="13" name="Freeform 12">
              <a:extLst>
                <a:ext uri="{FF2B5EF4-FFF2-40B4-BE49-F238E27FC236}">
                  <a16:creationId xmlns:a16="http://schemas.microsoft.com/office/drawing/2014/main" id="{1C300229-8F8D-607C-4612-4C16EAFDDB48}"/>
                </a:ext>
              </a:extLst>
            </p:cNvPr>
            <p:cNvSpPr/>
            <p:nvPr/>
          </p:nvSpPr>
          <p:spPr>
            <a:xfrm>
              <a:off x="905769" y="1782182"/>
              <a:ext cx="529687" cy="529750"/>
            </a:xfrm>
            <a:custGeom>
              <a:avLst/>
              <a:gdLst>
                <a:gd name="csX0" fmla="*/ 329427 w 529687"/>
                <a:gd name="csY0" fmla="*/ 521699 h 529750"/>
                <a:gd name="csX1" fmla="*/ 8051 w 529687"/>
                <a:gd name="csY1" fmla="*/ 329427 h 529750"/>
                <a:gd name="csX2" fmla="*/ 200323 w 529687"/>
                <a:gd name="csY2" fmla="*/ 8051 h 529750"/>
                <a:gd name="csX3" fmla="*/ 521699 w 529687"/>
                <a:gd name="csY3" fmla="*/ 200323 h 529750"/>
                <a:gd name="csX4" fmla="*/ 521699 w 529687"/>
                <a:gd name="csY4" fmla="*/ 329427 h 529750"/>
              </a:gdLst>
              <a:ahLst/>
              <a:cxnLst>
                <a:cxn ang="0">
                  <a:pos x="csX0" y="csY0"/>
                </a:cxn>
                <a:cxn ang="0">
                  <a:pos x="csX1" y="csY1"/>
                </a:cxn>
                <a:cxn ang="0">
                  <a:pos x="csX2" y="csY2"/>
                </a:cxn>
                <a:cxn ang="0">
                  <a:pos x="csX3" y="csY3"/>
                </a:cxn>
                <a:cxn ang="0">
                  <a:pos x="csX4" y="csY4"/>
                </a:cxn>
              </a:cxnLst>
              <a:rect l="l" t="t" r="r" b="b"/>
              <a:pathLst>
                <a:path w="529687" h="529750">
                  <a:moveTo>
                    <a:pt x="329427" y="521699"/>
                  </a:moveTo>
                  <a:cubicBezTo>
                    <a:pt x="187587" y="557351"/>
                    <a:pt x="43702" y="471269"/>
                    <a:pt x="8051" y="329427"/>
                  </a:cubicBezTo>
                  <a:cubicBezTo>
                    <a:pt x="-27600" y="187587"/>
                    <a:pt x="58483" y="43702"/>
                    <a:pt x="200323" y="8051"/>
                  </a:cubicBezTo>
                  <a:cubicBezTo>
                    <a:pt x="342164" y="-27600"/>
                    <a:pt x="486048" y="58483"/>
                    <a:pt x="521699" y="200323"/>
                  </a:cubicBezTo>
                  <a:cubicBezTo>
                    <a:pt x="532350" y="242699"/>
                    <a:pt x="532350" y="287052"/>
                    <a:pt x="521699" y="329427"/>
                  </a:cubicBezTo>
                </a:path>
              </a:pathLst>
            </a:custGeom>
            <a:noFill/>
            <a:ln w="25003" cap="rnd">
              <a:solidFill>
                <a:schemeClr val="bg1"/>
              </a:solidFill>
              <a:prstDash val="solid"/>
              <a:round/>
            </a:ln>
          </p:spPr>
          <p:txBody>
            <a:bodyPr/>
            <a:lstStyle/>
            <a:p>
              <a:endParaRPr lang="en-US"/>
            </a:p>
          </p:txBody>
        </p:sp>
        <p:sp>
          <p:nvSpPr>
            <p:cNvPr id="14" name="Freeform 13">
              <a:extLst>
                <a:ext uri="{FF2B5EF4-FFF2-40B4-BE49-F238E27FC236}">
                  <a16:creationId xmlns:a16="http://schemas.microsoft.com/office/drawing/2014/main" id="{1219F5B9-D262-D41B-76D1-7C71B0F1DD79}"/>
                </a:ext>
              </a:extLst>
            </p:cNvPr>
            <p:cNvSpPr/>
            <p:nvPr/>
          </p:nvSpPr>
          <p:spPr>
            <a:xfrm>
              <a:off x="1347068" y="2185601"/>
              <a:ext cx="3156" cy="75759"/>
            </a:xfrm>
            <a:custGeom>
              <a:avLst/>
              <a:gdLst>
                <a:gd name="csX0" fmla="*/ 0 w 3156"/>
                <a:gd name="csY0" fmla="*/ 0 h 75759"/>
                <a:gd name="csX1" fmla="*/ 0 w 3156"/>
                <a:gd name="csY1" fmla="*/ 75760 h 75759"/>
              </a:gdLst>
              <a:ahLst/>
              <a:cxnLst>
                <a:cxn ang="0">
                  <a:pos x="csX0" y="csY0"/>
                </a:cxn>
                <a:cxn ang="0">
                  <a:pos x="csX1" y="csY1"/>
                </a:cxn>
              </a:cxnLst>
              <a:rect l="l" t="t" r="r" b="b"/>
              <a:pathLst>
                <a:path w="3156" h="75759">
                  <a:moveTo>
                    <a:pt x="0" y="0"/>
                  </a:moveTo>
                  <a:lnTo>
                    <a:pt x="0" y="75760"/>
                  </a:lnTo>
                </a:path>
              </a:pathLst>
            </a:custGeom>
            <a:ln w="25003" cap="rnd">
              <a:solidFill>
                <a:schemeClr val="bg1"/>
              </a:solidFill>
              <a:prstDash val="solid"/>
              <a:round/>
            </a:ln>
          </p:spPr>
          <p:txBody>
            <a:bodyPr/>
            <a:lstStyle/>
            <a:p>
              <a:endParaRPr lang="en-US"/>
            </a:p>
          </p:txBody>
        </p:sp>
        <p:sp>
          <p:nvSpPr>
            <p:cNvPr id="15" name="Freeform 14">
              <a:extLst>
                <a:ext uri="{FF2B5EF4-FFF2-40B4-BE49-F238E27FC236}">
                  <a16:creationId xmlns:a16="http://schemas.microsoft.com/office/drawing/2014/main" id="{67505345-45FD-AE78-7F90-5D98E86D3432}"/>
                </a:ext>
              </a:extLst>
            </p:cNvPr>
            <p:cNvSpPr/>
            <p:nvPr/>
          </p:nvSpPr>
          <p:spPr>
            <a:xfrm>
              <a:off x="1309188" y="2223481"/>
              <a:ext cx="75759" cy="3156"/>
            </a:xfrm>
            <a:custGeom>
              <a:avLst/>
              <a:gdLst>
                <a:gd name="csX0" fmla="*/ 75760 w 75759"/>
                <a:gd name="csY0" fmla="*/ 0 h 3156"/>
                <a:gd name="csX1" fmla="*/ 0 w 75759"/>
                <a:gd name="csY1" fmla="*/ 0 h 3156"/>
              </a:gdLst>
              <a:ahLst/>
              <a:cxnLst>
                <a:cxn ang="0">
                  <a:pos x="csX0" y="csY0"/>
                </a:cxn>
                <a:cxn ang="0">
                  <a:pos x="csX1" y="csY1"/>
                </a:cxn>
              </a:cxnLst>
              <a:rect l="l" t="t" r="r" b="b"/>
              <a:pathLst>
                <a:path w="75759" h="3156">
                  <a:moveTo>
                    <a:pt x="75760" y="0"/>
                  </a:moveTo>
                  <a:lnTo>
                    <a:pt x="0" y="0"/>
                  </a:lnTo>
                </a:path>
              </a:pathLst>
            </a:custGeom>
            <a:ln w="25003" cap="rnd">
              <a:solidFill>
                <a:schemeClr val="bg1"/>
              </a:solidFill>
              <a:prstDash val="solid"/>
              <a:round/>
            </a:ln>
          </p:spPr>
          <p:txBody>
            <a:bodyPr/>
            <a:lstStyle/>
            <a:p>
              <a:endParaRPr lang="en-US"/>
            </a:p>
          </p:txBody>
        </p:sp>
        <p:sp>
          <p:nvSpPr>
            <p:cNvPr id="16" name="Oval 15">
              <a:extLst>
                <a:ext uri="{FF2B5EF4-FFF2-40B4-BE49-F238E27FC236}">
                  <a16:creationId xmlns:a16="http://schemas.microsoft.com/office/drawing/2014/main" id="{B58C2105-D068-CDB3-9D2E-CE490F986C16}"/>
                </a:ext>
              </a:extLst>
            </p:cNvPr>
            <p:cNvSpPr/>
            <p:nvPr/>
          </p:nvSpPr>
          <p:spPr>
            <a:xfrm>
              <a:off x="1258682" y="2135095"/>
              <a:ext cx="176773" cy="176773"/>
            </a:xfrm>
            <a:prstGeom prst="ellipse">
              <a:avLst/>
            </a:prstGeom>
            <a:noFill/>
            <a:ln w="25003" cap="rnd">
              <a:solidFill>
                <a:schemeClr val="bg1"/>
              </a:solidFill>
              <a:prstDash val="solid"/>
              <a:round/>
            </a:ln>
          </p:spPr>
          <p:txBody>
            <a:bodyPr/>
            <a:lstStyle/>
            <a:p>
              <a:endParaRPr lang="en-US"/>
            </a:p>
          </p:txBody>
        </p:sp>
      </p:grpSp>
      <p:grpSp>
        <p:nvGrpSpPr>
          <p:cNvPr id="91" name="Group 90">
            <a:extLst>
              <a:ext uri="{FF2B5EF4-FFF2-40B4-BE49-F238E27FC236}">
                <a16:creationId xmlns:a16="http://schemas.microsoft.com/office/drawing/2014/main" id="{0478AEEC-F540-036B-B91A-4DC234EEABAB}"/>
              </a:ext>
            </a:extLst>
          </p:cNvPr>
          <p:cNvGrpSpPr/>
          <p:nvPr/>
        </p:nvGrpSpPr>
        <p:grpSpPr>
          <a:xfrm>
            <a:off x="3683913" y="1708089"/>
            <a:ext cx="618571" cy="618571"/>
            <a:chOff x="3683913" y="1708089"/>
            <a:chExt cx="618571" cy="618571"/>
          </a:xfrm>
        </p:grpSpPr>
        <p:sp>
          <p:nvSpPr>
            <p:cNvPr id="18" name="Freeform 17">
              <a:extLst>
                <a:ext uri="{FF2B5EF4-FFF2-40B4-BE49-F238E27FC236}">
                  <a16:creationId xmlns:a16="http://schemas.microsoft.com/office/drawing/2014/main" id="{52B73C50-0517-5A4D-296A-9DDE236260C8}"/>
                </a:ext>
              </a:extLst>
            </p:cNvPr>
            <p:cNvSpPr/>
            <p:nvPr/>
          </p:nvSpPr>
          <p:spPr>
            <a:xfrm>
              <a:off x="3720254" y="2212417"/>
              <a:ext cx="545888" cy="3221"/>
            </a:xfrm>
            <a:custGeom>
              <a:avLst/>
              <a:gdLst>
                <a:gd name="csX0" fmla="*/ 0 w 545888"/>
                <a:gd name="csY0" fmla="*/ 0 h 3221"/>
                <a:gd name="csX1" fmla="*/ 545889 w 545888"/>
                <a:gd name="csY1" fmla="*/ 0 h 3221"/>
              </a:gdLst>
              <a:ahLst/>
              <a:cxnLst>
                <a:cxn ang="0">
                  <a:pos x="csX0" y="csY0"/>
                </a:cxn>
                <a:cxn ang="0">
                  <a:pos x="csX1" y="csY1"/>
                </a:cxn>
              </a:cxnLst>
              <a:rect l="l" t="t" r="r" b="b"/>
              <a:pathLst>
                <a:path w="545888" h="3221">
                  <a:moveTo>
                    <a:pt x="0" y="0"/>
                  </a:moveTo>
                  <a:lnTo>
                    <a:pt x="545889" y="0"/>
                  </a:lnTo>
                </a:path>
              </a:pathLst>
            </a:custGeom>
            <a:ln w="25400" cap="rnd">
              <a:solidFill>
                <a:schemeClr val="bg1"/>
              </a:solidFill>
              <a:prstDash val="solid"/>
              <a:round/>
            </a:ln>
          </p:spPr>
          <p:txBody>
            <a:bodyPr/>
            <a:lstStyle/>
            <a:p>
              <a:endParaRPr lang="en-US"/>
            </a:p>
          </p:txBody>
        </p:sp>
        <p:sp>
          <p:nvSpPr>
            <p:cNvPr id="19" name="Freeform 18">
              <a:extLst>
                <a:ext uri="{FF2B5EF4-FFF2-40B4-BE49-F238E27FC236}">
                  <a16:creationId xmlns:a16="http://schemas.microsoft.com/office/drawing/2014/main" id="{39EE4B72-8C04-455F-A642-B70979B88108}"/>
                </a:ext>
              </a:extLst>
            </p:cNvPr>
            <p:cNvSpPr/>
            <p:nvPr/>
          </p:nvSpPr>
          <p:spPr>
            <a:xfrm>
              <a:off x="3767065" y="1822299"/>
              <a:ext cx="452233" cy="289600"/>
            </a:xfrm>
            <a:custGeom>
              <a:avLst/>
              <a:gdLst>
                <a:gd name="csX0" fmla="*/ 452233 w 452233"/>
                <a:gd name="csY0" fmla="*/ 236442 h 289600"/>
                <a:gd name="csX1" fmla="*/ 394919 w 452233"/>
                <a:gd name="csY1" fmla="*/ 91529 h 289600"/>
                <a:gd name="csX2" fmla="*/ 286605 w 452233"/>
                <a:gd name="csY2" fmla="*/ 168400 h 289600"/>
                <a:gd name="csX3" fmla="*/ 257996 w 452233"/>
                <a:gd name="csY3" fmla="*/ 0 h 289600"/>
                <a:gd name="csX4" fmla="*/ 155770 w 452233"/>
                <a:gd name="csY4" fmla="*/ 289601 h 289600"/>
                <a:gd name="csX5" fmla="*/ 80124 w 452233"/>
                <a:gd name="csY5" fmla="*/ 203935 h 289600"/>
                <a:gd name="csX6" fmla="*/ 0 w 452233"/>
                <a:gd name="csY6" fmla="*/ 279646 h 2896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2233" h="289600">
                  <a:moveTo>
                    <a:pt x="452233" y="236442"/>
                  </a:moveTo>
                  <a:lnTo>
                    <a:pt x="394919" y="91529"/>
                  </a:lnTo>
                  <a:lnTo>
                    <a:pt x="286605" y="168400"/>
                  </a:lnTo>
                  <a:lnTo>
                    <a:pt x="257996" y="0"/>
                  </a:lnTo>
                  <a:lnTo>
                    <a:pt x="155770" y="289601"/>
                  </a:lnTo>
                  <a:lnTo>
                    <a:pt x="80124" y="203935"/>
                  </a:lnTo>
                  <a:lnTo>
                    <a:pt x="0" y="279646"/>
                  </a:lnTo>
                </a:path>
              </a:pathLst>
            </a:custGeom>
            <a:noFill/>
            <a:ln w="25400" cap="rnd">
              <a:solidFill>
                <a:schemeClr val="bg1"/>
              </a:solidFill>
              <a:prstDash val="solid"/>
              <a:round/>
            </a:ln>
          </p:spPr>
          <p:txBody>
            <a:bodyPr/>
            <a:lstStyle/>
            <a:p>
              <a:endParaRPr lang="en-US"/>
            </a:p>
          </p:txBody>
        </p:sp>
        <p:sp>
          <p:nvSpPr>
            <p:cNvPr id="20" name="Freeform 19">
              <a:extLst>
                <a:ext uri="{FF2B5EF4-FFF2-40B4-BE49-F238E27FC236}">
                  <a16:creationId xmlns:a16="http://schemas.microsoft.com/office/drawing/2014/main" id="{4A0F996B-6F0B-7DAD-FA82-60315FA8FD43}"/>
                </a:ext>
              </a:extLst>
            </p:cNvPr>
            <p:cNvSpPr/>
            <p:nvPr/>
          </p:nvSpPr>
          <p:spPr>
            <a:xfrm>
              <a:off x="4125450" y="1933190"/>
              <a:ext cx="93848" cy="227195"/>
            </a:xfrm>
            <a:custGeom>
              <a:avLst/>
              <a:gdLst>
                <a:gd name="csX0" fmla="*/ 0 w 93848"/>
                <a:gd name="csY0" fmla="*/ 227196 h 227195"/>
                <a:gd name="csX1" fmla="*/ 93849 w 93848"/>
                <a:gd name="csY1" fmla="*/ 0 h 227195"/>
              </a:gdLst>
              <a:ahLst/>
              <a:cxnLst>
                <a:cxn ang="0">
                  <a:pos x="csX0" y="csY0"/>
                </a:cxn>
                <a:cxn ang="0">
                  <a:pos x="csX1" y="csY1"/>
                </a:cxn>
              </a:cxnLst>
              <a:rect l="l" t="t" r="r" b="b"/>
              <a:pathLst>
                <a:path w="93848" h="227195">
                  <a:moveTo>
                    <a:pt x="0" y="227196"/>
                  </a:moveTo>
                  <a:lnTo>
                    <a:pt x="93849" y="0"/>
                  </a:lnTo>
                </a:path>
              </a:pathLst>
            </a:custGeom>
            <a:ln w="25400" cap="rnd">
              <a:solidFill>
                <a:schemeClr val="bg1"/>
              </a:solidFill>
              <a:prstDash val="solid"/>
              <a:round/>
            </a:ln>
          </p:spPr>
          <p:txBody>
            <a:bodyPr/>
            <a:lstStyle/>
            <a:p>
              <a:endParaRPr lang="en-US"/>
            </a:p>
          </p:txBody>
        </p:sp>
        <p:sp>
          <p:nvSpPr>
            <p:cNvPr id="21" name="Freeform 20">
              <a:extLst>
                <a:ext uri="{FF2B5EF4-FFF2-40B4-BE49-F238E27FC236}">
                  <a16:creationId xmlns:a16="http://schemas.microsoft.com/office/drawing/2014/main" id="{4C92C8B0-5CB0-0176-B6EF-7247C832C723}"/>
                </a:ext>
              </a:extLst>
            </p:cNvPr>
            <p:cNvSpPr/>
            <p:nvPr/>
          </p:nvSpPr>
          <p:spPr>
            <a:xfrm>
              <a:off x="3765164" y="1888827"/>
              <a:ext cx="360285" cy="271559"/>
            </a:xfrm>
            <a:custGeom>
              <a:avLst/>
              <a:gdLst>
                <a:gd name="csX0" fmla="*/ 0 w 360285"/>
                <a:gd name="csY0" fmla="*/ 14820 h 271559"/>
                <a:gd name="csX1" fmla="*/ 91626 w 360285"/>
                <a:gd name="csY1" fmla="*/ 79738 h 271559"/>
                <a:gd name="csX2" fmla="*/ 147072 w 360285"/>
                <a:gd name="csY2" fmla="*/ 0 h 271559"/>
                <a:gd name="csX3" fmla="*/ 240921 w 360285"/>
                <a:gd name="csY3" fmla="*/ 224393 h 271559"/>
                <a:gd name="csX4" fmla="*/ 315568 w 360285"/>
                <a:gd name="csY4" fmla="*/ 147555 h 271559"/>
                <a:gd name="csX5" fmla="*/ 360285 w 360285"/>
                <a:gd name="csY5" fmla="*/ 271559 h 271559"/>
              </a:gdLst>
              <a:ahLst/>
              <a:cxnLst>
                <a:cxn ang="0">
                  <a:pos x="csX0" y="csY0"/>
                </a:cxn>
                <a:cxn ang="0">
                  <a:pos x="csX1" y="csY1"/>
                </a:cxn>
                <a:cxn ang="0">
                  <a:pos x="csX2" y="csY2"/>
                </a:cxn>
                <a:cxn ang="0">
                  <a:pos x="csX3" y="csY3"/>
                </a:cxn>
                <a:cxn ang="0">
                  <a:pos x="csX4" y="csY4"/>
                </a:cxn>
                <a:cxn ang="0">
                  <a:pos x="csX5" y="csY5"/>
                </a:cxn>
              </a:cxnLst>
              <a:rect l="l" t="t" r="r" b="b"/>
              <a:pathLst>
                <a:path w="360285" h="271559">
                  <a:moveTo>
                    <a:pt x="0" y="14820"/>
                  </a:moveTo>
                  <a:lnTo>
                    <a:pt x="91626" y="79738"/>
                  </a:lnTo>
                  <a:lnTo>
                    <a:pt x="147072" y="0"/>
                  </a:lnTo>
                  <a:lnTo>
                    <a:pt x="240921" y="224393"/>
                  </a:lnTo>
                  <a:lnTo>
                    <a:pt x="315568" y="147555"/>
                  </a:lnTo>
                  <a:lnTo>
                    <a:pt x="360285" y="271559"/>
                  </a:lnTo>
                </a:path>
              </a:pathLst>
            </a:custGeom>
            <a:noFill/>
            <a:ln w="25400" cap="rnd">
              <a:solidFill>
                <a:schemeClr val="bg1"/>
              </a:solidFill>
              <a:prstDash val="solid"/>
              <a:round/>
            </a:ln>
          </p:spPr>
          <p:txBody>
            <a:bodyPr/>
            <a:lstStyle/>
            <a:p>
              <a:endParaRPr lang="en-US"/>
            </a:p>
          </p:txBody>
        </p:sp>
        <p:sp>
          <p:nvSpPr>
            <p:cNvPr id="22" name="Rectangle 21">
              <a:extLst>
                <a:ext uri="{FF2B5EF4-FFF2-40B4-BE49-F238E27FC236}">
                  <a16:creationId xmlns:a16="http://schemas.microsoft.com/office/drawing/2014/main" id="{C6C5DA2A-E807-7D28-6086-BC2C28B27C23}"/>
                </a:ext>
              </a:extLst>
            </p:cNvPr>
            <p:cNvSpPr/>
            <p:nvPr/>
          </p:nvSpPr>
          <p:spPr>
            <a:xfrm>
              <a:off x="3683913" y="1708089"/>
              <a:ext cx="618571" cy="618571"/>
            </a:xfrm>
            <a:prstGeom prst="rect">
              <a:avLst/>
            </a:prstGeom>
            <a:noFill/>
            <a:ln w="3175" cap="flat">
              <a:noFill/>
              <a:prstDash val="solid"/>
              <a:miter/>
            </a:ln>
          </p:spPr>
          <p:txBody>
            <a:bodyPr/>
            <a:lstStyle/>
            <a:p>
              <a:endParaRPr lang="en-US"/>
            </a:p>
          </p:txBody>
        </p:sp>
      </p:grpSp>
      <p:grpSp>
        <p:nvGrpSpPr>
          <p:cNvPr id="90" name="Group 89">
            <a:extLst>
              <a:ext uri="{FF2B5EF4-FFF2-40B4-BE49-F238E27FC236}">
                <a16:creationId xmlns:a16="http://schemas.microsoft.com/office/drawing/2014/main" id="{F0EA9488-D420-3057-672D-82FAA0F0194A}"/>
              </a:ext>
            </a:extLst>
          </p:cNvPr>
          <p:cNvGrpSpPr/>
          <p:nvPr/>
        </p:nvGrpSpPr>
        <p:grpSpPr>
          <a:xfrm>
            <a:off x="6530274" y="1771834"/>
            <a:ext cx="542124" cy="542124"/>
            <a:chOff x="6530274" y="1771834"/>
            <a:chExt cx="542124" cy="542124"/>
          </a:xfrm>
        </p:grpSpPr>
        <p:sp>
          <p:nvSpPr>
            <p:cNvPr id="24" name="Freeform 23">
              <a:extLst>
                <a:ext uri="{FF2B5EF4-FFF2-40B4-BE49-F238E27FC236}">
                  <a16:creationId xmlns:a16="http://schemas.microsoft.com/office/drawing/2014/main" id="{F20B9B40-D5D1-1164-AA7D-60151DE18705}"/>
                </a:ext>
              </a:extLst>
            </p:cNvPr>
            <p:cNvSpPr/>
            <p:nvPr/>
          </p:nvSpPr>
          <p:spPr>
            <a:xfrm>
              <a:off x="6617747" y="1878931"/>
              <a:ext cx="43115" cy="2823"/>
            </a:xfrm>
            <a:custGeom>
              <a:avLst/>
              <a:gdLst>
                <a:gd name="csX0" fmla="*/ 0 w 43115"/>
                <a:gd name="csY0" fmla="*/ 0 h 2823"/>
                <a:gd name="csX1" fmla="*/ 43116 w 43115"/>
                <a:gd name="csY1" fmla="*/ 0 h 2823"/>
              </a:gdLst>
              <a:ahLst/>
              <a:cxnLst>
                <a:cxn ang="0">
                  <a:pos x="csX0" y="csY0"/>
                </a:cxn>
                <a:cxn ang="0">
                  <a:pos x="csX1" y="csY1"/>
                </a:cxn>
              </a:cxnLst>
              <a:rect l="l" t="t" r="r" b="b"/>
              <a:pathLst>
                <a:path w="43115" h="2823">
                  <a:moveTo>
                    <a:pt x="0" y="0"/>
                  </a:moveTo>
                  <a:lnTo>
                    <a:pt x="43116" y="0"/>
                  </a:lnTo>
                </a:path>
              </a:pathLst>
            </a:custGeom>
            <a:ln w="22225" cap="rnd">
              <a:solidFill>
                <a:schemeClr val="bg1"/>
              </a:solidFill>
              <a:prstDash val="solid"/>
              <a:round/>
            </a:ln>
          </p:spPr>
          <p:txBody>
            <a:bodyPr/>
            <a:lstStyle/>
            <a:p>
              <a:endParaRPr lang="en-US"/>
            </a:p>
          </p:txBody>
        </p:sp>
        <p:sp>
          <p:nvSpPr>
            <p:cNvPr id="25" name="Freeform 24">
              <a:extLst>
                <a:ext uri="{FF2B5EF4-FFF2-40B4-BE49-F238E27FC236}">
                  <a16:creationId xmlns:a16="http://schemas.microsoft.com/office/drawing/2014/main" id="{29E1D433-6995-0B2B-0B35-4D5458364777}"/>
                </a:ext>
              </a:extLst>
            </p:cNvPr>
            <p:cNvSpPr/>
            <p:nvPr/>
          </p:nvSpPr>
          <p:spPr>
            <a:xfrm>
              <a:off x="6601143" y="1983601"/>
              <a:ext cx="400383" cy="265471"/>
            </a:xfrm>
            <a:custGeom>
              <a:avLst/>
              <a:gdLst>
                <a:gd name="csX0" fmla="*/ 400383 w 400383"/>
                <a:gd name="csY0" fmla="*/ 0 h 265471"/>
                <a:gd name="csX1" fmla="*/ 400383 w 400383"/>
                <a:gd name="csY1" fmla="*/ 261970 h 265471"/>
                <a:gd name="csX2" fmla="*/ 396882 w 400383"/>
                <a:gd name="csY2" fmla="*/ 265471 h 265471"/>
                <a:gd name="csX3" fmla="*/ 3334 w 400383"/>
                <a:gd name="csY3" fmla="*/ 265471 h 265471"/>
                <a:gd name="csX4" fmla="*/ 0 w 400383"/>
                <a:gd name="csY4" fmla="*/ 262029 h 265471"/>
                <a:gd name="csX5" fmla="*/ 2 w 400383"/>
                <a:gd name="csY5" fmla="*/ 261970 h 265471"/>
                <a:gd name="csX6" fmla="*/ 2 w 400383"/>
                <a:gd name="csY6" fmla="*/ 94307 h 265471"/>
                <a:gd name="csX7" fmla="*/ 82083 w 400383"/>
                <a:gd name="csY7" fmla="*/ 94307 h 265471"/>
                <a:gd name="csX8" fmla="*/ 236729 w 400383"/>
                <a:gd name="csY8" fmla="*/ 0 h 265471"/>
                <a:gd name="csX9" fmla="*/ 236729 w 400383"/>
                <a:gd name="csY9" fmla="*/ 94307 h 2654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0383" h="265471">
                  <a:moveTo>
                    <a:pt x="400383" y="0"/>
                  </a:moveTo>
                  <a:lnTo>
                    <a:pt x="400383" y="261970"/>
                  </a:lnTo>
                  <a:cubicBezTo>
                    <a:pt x="400383" y="263904"/>
                    <a:pt x="398816" y="265471"/>
                    <a:pt x="396882" y="265471"/>
                  </a:cubicBezTo>
                  <a:lnTo>
                    <a:pt x="3334" y="265471"/>
                  </a:lnTo>
                  <a:cubicBezTo>
                    <a:pt x="1462" y="265440"/>
                    <a:pt x="-30" y="263899"/>
                    <a:pt x="0" y="262029"/>
                  </a:cubicBezTo>
                  <a:cubicBezTo>
                    <a:pt x="1" y="262010"/>
                    <a:pt x="1" y="261990"/>
                    <a:pt x="2" y="261970"/>
                  </a:cubicBezTo>
                  <a:lnTo>
                    <a:pt x="2" y="94307"/>
                  </a:lnTo>
                  <a:lnTo>
                    <a:pt x="82083" y="94307"/>
                  </a:lnTo>
                  <a:lnTo>
                    <a:pt x="236729" y="0"/>
                  </a:lnTo>
                  <a:lnTo>
                    <a:pt x="236729" y="94307"/>
                  </a:lnTo>
                  <a:close/>
                </a:path>
              </a:pathLst>
            </a:custGeom>
            <a:noFill/>
            <a:ln w="22225" cap="rnd">
              <a:solidFill>
                <a:schemeClr val="bg1"/>
              </a:solidFill>
              <a:prstDash val="solid"/>
              <a:round/>
            </a:ln>
          </p:spPr>
          <p:txBody>
            <a:bodyPr/>
            <a:lstStyle/>
            <a:p>
              <a:endParaRPr lang="en-US"/>
            </a:p>
          </p:txBody>
        </p:sp>
        <p:sp>
          <p:nvSpPr>
            <p:cNvPr id="26" name="Freeform 25">
              <a:extLst>
                <a:ext uri="{FF2B5EF4-FFF2-40B4-BE49-F238E27FC236}">
                  <a16:creationId xmlns:a16="http://schemas.microsoft.com/office/drawing/2014/main" id="{31D762BB-89F5-8B5C-5335-3D8DDC89EC07}"/>
                </a:ext>
              </a:extLst>
            </p:cNvPr>
            <p:cNvSpPr/>
            <p:nvPr/>
          </p:nvSpPr>
          <p:spPr>
            <a:xfrm>
              <a:off x="6637767" y="2140186"/>
              <a:ext cx="184096" cy="58005"/>
            </a:xfrm>
            <a:custGeom>
              <a:avLst/>
              <a:gdLst>
                <a:gd name="csX0" fmla="*/ 181188 w 184096"/>
                <a:gd name="csY0" fmla="*/ 58006 h 58005"/>
                <a:gd name="csX1" fmla="*/ 2626 w 184096"/>
                <a:gd name="csY1" fmla="*/ 58006 h 58005"/>
                <a:gd name="csX2" fmla="*/ 0 w 184096"/>
                <a:gd name="csY2" fmla="*/ 55408 h 58005"/>
                <a:gd name="csX3" fmla="*/ 0 w 184096"/>
                <a:gd name="csY3" fmla="*/ 2608 h 58005"/>
                <a:gd name="csX4" fmla="*/ 2626 w 184096"/>
                <a:gd name="csY4" fmla="*/ 10 h 58005"/>
                <a:gd name="csX5" fmla="*/ 181273 w 184096"/>
                <a:gd name="csY5" fmla="*/ 10 h 58005"/>
                <a:gd name="csX6" fmla="*/ 184088 w 184096"/>
                <a:gd name="csY6" fmla="*/ 2370 h 58005"/>
                <a:gd name="csX7" fmla="*/ 184096 w 184096"/>
                <a:gd name="csY7" fmla="*/ 2523 h 58005"/>
                <a:gd name="csX8" fmla="*/ 184096 w 184096"/>
                <a:gd name="csY8" fmla="*/ 55691 h 58005"/>
                <a:gd name="csX9" fmla="*/ 181273 w 184096"/>
                <a:gd name="csY9" fmla="*/ 57978 h 58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4096" h="58005">
                  <a:moveTo>
                    <a:pt x="181188" y="58006"/>
                  </a:moveTo>
                  <a:lnTo>
                    <a:pt x="2626" y="58006"/>
                  </a:lnTo>
                  <a:cubicBezTo>
                    <a:pt x="1187" y="58006"/>
                    <a:pt x="16" y="56848"/>
                    <a:pt x="0" y="55408"/>
                  </a:cubicBezTo>
                  <a:lnTo>
                    <a:pt x="0" y="2608"/>
                  </a:lnTo>
                  <a:cubicBezTo>
                    <a:pt x="16" y="1168"/>
                    <a:pt x="1187" y="10"/>
                    <a:pt x="2626" y="10"/>
                  </a:cubicBezTo>
                  <a:lnTo>
                    <a:pt x="181273" y="10"/>
                  </a:lnTo>
                  <a:cubicBezTo>
                    <a:pt x="182701" y="-114"/>
                    <a:pt x="183961" y="942"/>
                    <a:pt x="184088" y="2370"/>
                  </a:cubicBezTo>
                  <a:cubicBezTo>
                    <a:pt x="184091" y="2421"/>
                    <a:pt x="184093" y="2472"/>
                    <a:pt x="184096" y="2523"/>
                  </a:cubicBezTo>
                  <a:lnTo>
                    <a:pt x="184096" y="55691"/>
                  </a:lnTo>
                  <a:cubicBezTo>
                    <a:pt x="183837" y="57037"/>
                    <a:pt x="182645" y="58003"/>
                    <a:pt x="181273" y="57978"/>
                  </a:cubicBezTo>
                  <a:close/>
                </a:path>
              </a:pathLst>
            </a:custGeom>
            <a:noFill/>
            <a:ln w="22225" cap="rnd">
              <a:solidFill>
                <a:schemeClr val="bg1"/>
              </a:solidFill>
              <a:prstDash val="solid"/>
              <a:round/>
            </a:ln>
          </p:spPr>
          <p:txBody>
            <a:bodyPr/>
            <a:lstStyle/>
            <a:p>
              <a:endParaRPr lang="en-US"/>
            </a:p>
          </p:txBody>
        </p:sp>
        <p:sp>
          <p:nvSpPr>
            <p:cNvPr id="27" name="Freeform 26">
              <a:extLst>
                <a:ext uri="{FF2B5EF4-FFF2-40B4-BE49-F238E27FC236}">
                  <a16:creationId xmlns:a16="http://schemas.microsoft.com/office/drawing/2014/main" id="{8F6F5FFB-5F2F-54A5-07A2-EE24F6332AF0}"/>
                </a:ext>
              </a:extLst>
            </p:cNvPr>
            <p:cNvSpPr/>
            <p:nvPr/>
          </p:nvSpPr>
          <p:spPr>
            <a:xfrm>
              <a:off x="6698699" y="2140195"/>
              <a:ext cx="2823" cy="57967"/>
            </a:xfrm>
            <a:custGeom>
              <a:avLst/>
              <a:gdLst>
                <a:gd name="csX0" fmla="*/ 0 w 2823"/>
                <a:gd name="csY0" fmla="*/ 57968 h 57967"/>
                <a:gd name="csX1" fmla="*/ 0 w 2823"/>
                <a:gd name="csY1" fmla="*/ 0 h 57967"/>
              </a:gdLst>
              <a:ahLst/>
              <a:cxnLst>
                <a:cxn ang="0">
                  <a:pos x="csX0" y="csY0"/>
                </a:cxn>
                <a:cxn ang="0">
                  <a:pos x="csX1" y="csY1"/>
                </a:cxn>
              </a:cxnLst>
              <a:rect l="l" t="t" r="r" b="b"/>
              <a:pathLst>
                <a:path w="2823" h="57967">
                  <a:moveTo>
                    <a:pt x="0" y="57968"/>
                  </a:moveTo>
                  <a:lnTo>
                    <a:pt x="0" y="0"/>
                  </a:lnTo>
                </a:path>
              </a:pathLst>
            </a:custGeom>
            <a:ln w="22225" cap="rnd">
              <a:solidFill>
                <a:schemeClr val="bg1"/>
              </a:solidFill>
              <a:prstDash val="solid"/>
              <a:round/>
            </a:ln>
          </p:spPr>
          <p:txBody>
            <a:bodyPr/>
            <a:lstStyle/>
            <a:p>
              <a:endParaRPr lang="en-US"/>
            </a:p>
          </p:txBody>
        </p:sp>
        <p:sp>
          <p:nvSpPr>
            <p:cNvPr id="28" name="Freeform 27">
              <a:extLst>
                <a:ext uri="{FF2B5EF4-FFF2-40B4-BE49-F238E27FC236}">
                  <a16:creationId xmlns:a16="http://schemas.microsoft.com/office/drawing/2014/main" id="{AF15E14B-157E-1528-B676-17D269CE41C0}"/>
                </a:ext>
              </a:extLst>
            </p:cNvPr>
            <p:cNvSpPr/>
            <p:nvPr/>
          </p:nvSpPr>
          <p:spPr>
            <a:xfrm>
              <a:off x="6760535" y="2140195"/>
              <a:ext cx="2823" cy="57967"/>
            </a:xfrm>
            <a:custGeom>
              <a:avLst/>
              <a:gdLst>
                <a:gd name="csX0" fmla="*/ 0 w 2823"/>
                <a:gd name="csY0" fmla="*/ 57968 h 57967"/>
                <a:gd name="csX1" fmla="*/ 0 w 2823"/>
                <a:gd name="csY1" fmla="*/ 0 h 57967"/>
              </a:gdLst>
              <a:ahLst/>
              <a:cxnLst>
                <a:cxn ang="0">
                  <a:pos x="csX0" y="csY0"/>
                </a:cxn>
                <a:cxn ang="0">
                  <a:pos x="csX1" y="csY1"/>
                </a:cxn>
              </a:cxnLst>
              <a:rect l="l" t="t" r="r" b="b"/>
              <a:pathLst>
                <a:path w="2823" h="57967">
                  <a:moveTo>
                    <a:pt x="0" y="57968"/>
                  </a:moveTo>
                  <a:lnTo>
                    <a:pt x="0" y="0"/>
                  </a:lnTo>
                </a:path>
              </a:pathLst>
            </a:custGeom>
            <a:ln w="22225" cap="rnd">
              <a:solidFill>
                <a:schemeClr val="bg1"/>
              </a:solidFill>
              <a:prstDash val="solid"/>
              <a:round/>
            </a:ln>
          </p:spPr>
          <p:txBody>
            <a:bodyPr/>
            <a:lstStyle/>
            <a:p>
              <a:endParaRPr lang="en-US"/>
            </a:p>
          </p:txBody>
        </p:sp>
        <p:sp>
          <p:nvSpPr>
            <p:cNvPr id="29" name="Freeform 28">
              <a:extLst>
                <a:ext uri="{FF2B5EF4-FFF2-40B4-BE49-F238E27FC236}">
                  <a16:creationId xmlns:a16="http://schemas.microsoft.com/office/drawing/2014/main" id="{C83CD986-A3B8-ADAF-85AF-F676BDFFD01F}"/>
                </a:ext>
              </a:extLst>
            </p:cNvPr>
            <p:cNvSpPr/>
            <p:nvPr/>
          </p:nvSpPr>
          <p:spPr>
            <a:xfrm>
              <a:off x="6887765" y="2140195"/>
              <a:ext cx="61045" cy="57995"/>
            </a:xfrm>
            <a:custGeom>
              <a:avLst/>
              <a:gdLst>
                <a:gd name="csX0" fmla="*/ 60170 w 61045"/>
                <a:gd name="csY0" fmla="*/ 57996 h 57995"/>
                <a:gd name="csX1" fmla="*/ 875 w 61045"/>
                <a:gd name="csY1" fmla="*/ 57996 h 57995"/>
                <a:gd name="csX2" fmla="*/ 0 w 61045"/>
                <a:gd name="csY2" fmla="*/ 55398 h 57995"/>
                <a:gd name="csX3" fmla="*/ 0 w 61045"/>
                <a:gd name="csY3" fmla="*/ 2598 h 57995"/>
                <a:gd name="csX4" fmla="*/ 875 w 61045"/>
                <a:gd name="csY4" fmla="*/ 0 h 57995"/>
                <a:gd name="csX5" fmla="*/ 60170 w 61045"/>
                <a:gd name="csY5" fmla="*/ 0 h 57995"/>
                <a:gd name="csX6" fmla="*/ 61045 w 61045"/>
                <a:gd name="csY6" fmla="*/ 2513 h 57995"/>
                <a:gd name="csX7" fmla="*/ 61045 w 61045"/>
                <a:gd name="csY7" fmla="*/ 55681 h 57995"/>
                <a:gd name="csX8" fmla="*/ 60170 w 61045"/>
                <a:gd name="csY8" fmla="*/ 57968 h 579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45" h="57995">
                  <a:moveTo>
                    <a:pt x="60170" y="57996"/>
                  </a:moveTo>
                  <a:lnTo>
                    <a:pt x="875" y="57996"/>
                  </a:lnTo>
                  <a:cubicBezTo>
                    <a:pt x="395" y="57996"/>
                    <a:pt x="0" y="56838"/>
                    <a:pt x="0" y="55398"/>
                  </a:cubicBezTo>
                  <a:lnTo>
                    <a:pt x="0" y="2598"/>
                  </a:lnTo>
                  <a:cubicBezTo>
                    <a:pt x="0" y="1158"/>
                    <a:pt x="395" y="0"/>
                    <a:pt x="875" y="0"/>
                  </a:cubicBezTo>
                  <a:lnTo>
                    <a:pt x="60170" y="0"/>
                  </a:lnTo>
                  <a:cubicBezTo>
                    <a:pt x="60650" y="0"/>
                    <a:pt x="61045" y="1073"/>
                    <a:pt x="61045" y="2513"/>
                  </a:cubicBezTo>
                  <a:lnTo>
                    <a:pt x="61045" y="55681"/>
                  </a:lnTo>
                  <a:cubicBezTo>
                    <a:pt x="61045" y="57008"/>
                    <a:pt x="60594" y="57968"/>
                    <a:pt x="60170" y="57968"/>
                  </a:cubicBezTo>
                  <a:close/>
                </a:path>
              </a:pathLst>
            </a:custGeom>
            <a:noFill/>
            <a:ln w="22225" cap="rnd">
              <a:solidFill>
                <a:schemeClr val="bg1"/>
              </a:solidFill>
              <a:prstDash val="solid"/>
              <a:round/>
            </a:ln>
          </p:spPr>
          <p:txBody>
            <a:bodyPr/>
            <a:lstStyle/>
            <a:p>
              <a:endParaRPr lang="en-US"/>
            </a:p>
          </p:txBody>
        </p:sp>
        <p:sp>
          <p:nvSpPr>
            <p:cNvPr id="30" name="Freeform 29">
              <a:extLst>
                <a:ext uri="{FF2B5EF4-FFF2-40B4-BE49-F238E27FC236}">
                  <a16:creationId xmlns:a16="http://schemas.microsoft.com/office/drawing/2014/main" id="{90ECE00F-4812-1437-ABC9-781582832B38}"/>
                </a:ext>
              </a:extLst>
            </p:cNvPr>
            <p:cNvSpPr/>
            <p:nvPr/>
          </p:nvSpPr>
          <p:spPr>
            <a:xfrm>
              <a:off x="6566302" y="2249044"/>
              <a:ext cx="470066" cy="2823"/>
            </a:xfrm>
            <a:custGeom>
              <a:avLst/>
              <a:gdLst>
                <a:gd name="csX0" fmla="*/ 0 w 470066"/>
                <a:gd name="csY0" fmla="*/ 0 h 2823"/>
                <a:gd name="csX1" fmla="*/ 470067 w 470066"/>
                <a:gd name="csY1" fmla="*/ 0 h 2823"/>
              </a:gdLst>
              <a:ahLst/>
              <a:cxnLst>
                <a:cxn ang="0">
                  <a:pos x="csX0" y="csY0"/>
                </a:cxn>
                <a:cxn ang="0">
                  <a:pos x="csX1" y="csY1"/>
                </a:cxn>
              </a:cxnLst>
              <a:rect l="l" t="t" r="r" b="b"/>
              <a:pathLst>
                <a:path w="470066" h="2823">
                  <a:moveTo>
                    <a:pt x="0" y="0"/>
                  </a:moveTo>
                  <a:lnTo>
                    <a:pt x="470067" y="0"/>
                  </a:lnTo>
                </a:path>
              </a:pathLst>
            </a:custGeom>
            <a:ln w="22225" cap="rnd">
              <a:solidFill>
                <a:schemeClr val="bg1"/>
              </a:solidFill>
              <a:prstDash val="solid"/>
              <a:round/>
            </a:ln>
          </p:spPr>
          <p:txBody>
            <a:bodyPr/>
            <a:lstStyle/>
            <a:p>
              <a:endParaRPr lang="en-US"/>
            </a:p>
          </p:txBody>
        </p:sp>
        <p:sp>
          <p:nvSpPr>
            <p:cNvPr id="31" name="Freeform 30">
              <a:extLst>
                <a:ext uri="{FF2B5EF4-FFF2-40B4-BE49-F238E27FC236}">
                  <a16:creationId xmlns:a16="http://schemas.microsoft.com/office/drawing/2014/main" id="{0BFC450B-120D-FAD4-A18D-EFE10CC38C82}"/>
                </a:ext>
              </a:extLst>
            </p:cNvPr>
            <p:cNvSpPr/>
            <p:nvPr/>
          </p:nvSpPr>
          <p:spPr>
            <a:xfrm>
              <a:off x="6601145" y="1836747"/>
              <a:ext cx="82193" cy="241160"/>
            </a:xfrm>
            <a:custGeom>
              <a:avLst/>
              <a:gdLst>
                <a:gd name="csX0" fmla="*/ 82194 w 82193"/>
                <a:gd name="csY0" fmla="*/ 241160 h 241160"/>
                <a:gd name="csX1" fmla="*/ 62514 w 82193"/>
                <a:gd name="csY1" fmla="*/ 0 h 241160"/>
                <a:gd name="csX2" fmla="*/ 19680 w 82193"/>
                <a:gd name="csY2" fmla="*/ 0 h 241160"/>
                <a:gd name="csX3" fmla="*/ 0 w 82193"/>
                <a:gd name="csY3" fmla="*/ 241160 h 241160"/>
              </a:gdLst>
              <a:ahLst/>
              <a:cxnLst>
                <a:cxn ang="0">
                  <a:pos x="csX0" y="csY0"/>
                </a:cxn>
                <a:cxn ang="0">
                  <a:pos x="csX1" y="csY1"/>
                </a:cxn>
                <a:cxn ang="0">
                  <a:pos x="csX2" y="csY2"/>
                </a:cxn>
                <a:cxn ang="0">
                  <a:pos x="csX3" y="csY3"/>
                </a:cxn>
              </a:cxnLst>
              <a:rect l="l" t="t" r="r" b="b"/>
              <a:pathLst>
                <a:path w="82193" h="241160">
                  <a:moveTo>
                    <a:pt x="82194" y="241160"/>
                  </a:moveTo>
                  <a:lnTo>
                    <a:pt x="62514" y="0"/>
                  </a:lnTo>
                  <a:lnTo>
                    <a:pt x="19680" y="0"/>
                  </a:lnTo>
                  <a:lnTo>
                    <a:pt x="0" y="241160"/>
                  </a:lnTo>
                </a:path>
              </a:pathLst>
            </a:custGeom>
            <a:noFill/>
            <a:ln w="22225" cap="rnd">
              <a:solidFill>
                <a:schemeClr val="bg1"/>
              </a:solidFill>
              <a:prstDash val="solid"/>
              <a:round/>
            </a:ln>
          </p:spPr>
          <p:txBody>
            <a:bodyPr/>
            <a:lstStyle/>
            <a:p>
              <a:endParaRPr lang="en-US"/>
            </a:p>
          </p:txBody>
        </p:sp>
        <p:sp>
          <p:nvSpPr>
            <p:cNvPr id="32" name="Rectangle 31">
              <a:extLst>
                <a:ext uri="{FF2B5EF4-FFF2-40B4-BE49-F238E27FC236}">
                  <a16:creationId xmlns:a16="http://schemas.microsoft.com/office/drawing/2014/main" id="{FDC524C9-2CF5-E882-825B-E1F667B7B086}"/>
                </a:ext>
              </a:extLst>
            </p:cNvPr>
            <p:cNvSpPr/>
            <p:nvPr/>
          </p:nvSpPr>
          <p:spPr>
            <a:xfrm>
              <a:off x="6530274" y="1771834"/>
              <a:ext cx="542124" cy="542124"/>
            </a:xfrm>
            <a:prstGeom prst="rect">
              <a:avLst/>
            </a:prstGeom>
            <a:noFill/>
            <a:ln w="2778" cap="flat">
              <a:noFill/>
              <a:prstDash val="solid"/>
              <a:miter/>
            </a:ln>
          </p:spPr>
          <p:txBody>
            <a:bodyPr/>
            <a:lstStyle/>
            <a:p>
              <a:endParaRPr lang="en-US"/>
            </a:p>
          </p:txBody>
        </p:sp>
      </p:grpSp>
      <p:grpSp>
        <p:nvGrpSpPr>
          <p:cNvPr id="89" name="Group 88">
            <a:extLst>
              <a:ext uri="{FF2B5EF4-FFF2-40B4-BE49-F238E27FC236}">
                <a16:creationId xmlns:a16="http://schemas.microsoft.com/office/drawing/2014/main" id="{8CD23DDB-7C41-FDB6-41AF-E965960A3348}"/>
              </a:ext>
            </a:extLst>
          </p:cNvPr>
          <p:cNvGrpSpPr/>
          <p:nvPr/>
        </p:nvGrpSpPr>
        <p:grpSpPr>
          <a:xfrm>
            <a:off x="9360186" y="1795462"/>
            <a:ext cx="505681" cy="488022"/>
            <a:chOff x="9360186" y="1795462"/>
            <a:chExt cx="505681" cy="488022"/>
          </a:xfrm>
        </p:grpSpPr>
        <p:sp>
          <p:nvSpPr>
            <p:cNvPr id="34" name="Freeform 33">
              <a:extLst>
                <a:ext uri="{FF2B5EF4-FFF2-40B4-BE49-F238E27FC236}">
                  <a16:creationId xmlns:a16="http://schemas.microsoft.com/office/drawing/2014/main" id="{2CE46529-13DF-F3F3-3C17-8662C699FDF4}"/>
                </a:ext>
              </a:extLst>
            </p:cNvPr>
            <p:cNvSpPr/>
            <p:nvPr/>
          </p:nvSpPr>
          <p:spPr>
            <a:xfrm>
              <a:off x="9522325" y="2026631"/>
              <a:ext cx="343542" cy="192640"/>
            </a:xfrm>
            <a:custGeom>
              <a:avLst/>
              <a:gdLst>
                <a:gd name="csX0" fmla="*/ 0 w 343542"/>
                <a:gd name="csY0" fmla="*/ 0 h 192640"/>
                <a:gd name="csX1" fmla="*/ 247222 w 343542"/>
                <a:gd name="csY1" fmla="*/ 0 h 192640"/>
                <a:gd name="csX2" fmla="*/ 343542 w 343542"/>
                <a:gd name="csY2" fmla="*/ 96320 h 192640"/>
                <a:gd name="csX3" fmla="*/ 343542 w 343542"/>
                <a:gd name="csY3" fmla="*/ 96320 h 192640"/>
                <a:gd name="csX4" fmla="*/ 247222 w 343542"/>
                <a:gd name="csY4" fmla="*/ 192641 h 192640"/>
                <a:gd name="csX5" fmla="*/ 6421 w 343542"/>
                <a:gd name="csY5" fmla="*/ 192641 h 192640"/>
              </a:gdLst>
              <a:ahLst/>
              <a:cxnLst>
                <a:cxn ang="0">
                  <a:pos x="csX0" y="csY0"/>
                </a:cxn>
                <a:cxn ang="0">
                  <a:pos x="csX1" y="csY1"/>
                </a:cxn>
                <a:cxn ang="0">
                  <a:pos x="csX2" y="csY2"/>
                </a:cxn>
                <a:cxn ang="0">
                  <a:pos x="csX3" y="csY3"/>
                </a:cxn>
                <a:cxn ang="0">
                  <a:pos x="csX4" y="csY4"/>
                </a:cxn>
                <a:cxn ang="0">
                  <a:pos x="csX5" y="csY5"/>
                </a:cxn>
              </a:cxnLst>
              <a:rect l="l" t="t" r="r" b="b"/>
              <a:pathLst>
                <a:path w="343542" h="192640">
                  <a:moveTo>
                    <a:pt x="0" y="0"/>
                  </a:moveTo>
                  <a:lnTo>
                    <a:pt x="247222" y="0"/>
                  </a:lnTo>
                  <a:cubicBezTo>
                    <a:pt x="300519" y="0"/>
                    <a:pt x="343542" y="43023"/>
                    <a:pt x="343542" y="96320"/>
                  </a:cubicBezTo>
                  <a:lnTo>
                    <a:pt x="343542" y="96320"/>
                  </a:lnTo>
                  <a:cubicBezTo>
                    <a:pt x="343542" y="149618"/>
                    <a:pt x="300519" y="192641"/>
                    <a:pt x="247222" y="192641"/>
                  </a:cubicBezTo>
                  <a:lnTo>
                    <a:pt x="6421" y="192641"/>
                  </a:lnTo>
                </a:path>
              </a:pathLst>
            </a:custGeom>
            <a:noFill/>
            <a:ln w="25400" cap="rnd">
              <a:solidFill>
                <a:schemeClr val="bg1"/>
              </a:solidFill>
              <a:prstDash val="solid"/>
              <a:round/>
            </a:ln>
          </p:spPr>
          <p:txBody>
            <a:bodyPr/>
            <a:lstStyle/>
            <a:p>
              <a:endParaRPr lang="en-US"/>
            </a:p>
          </p:txBody>
        </p:sp>
        <p:sp>
          <p:nvSpPr>
            <p:cNvPr id="35" name="Freeform 34">
              <a:extLst>
                <a:ext uri="{FF2B5EF4-FFF2-40B4-BE49-F238E27FC236}">
                  <a16:creationId xmlns:a16="http://schemas.microsoft.com/office/drawing/2014/main" id="{21F034F6-031D-D7C8-F911-4AC29F4AB13B}"/>
                </a:ext>
              </a:extLst>
            </p:cNvPr>
            <p:cNvSpPr/>
            <p:nvPr/>
          </p:nvSpPr>
          <p:spPr>
            <a:xfrm>
              <a:off x="9384266" y="1885361"/>
              <a:ext cx="250432" cy="133564"/>
            </a:xfrm>
            <a:custGeom>
              <a:avLst/>
              <a:gdLst>
                <a:gd name="csX0" fmla="*/ 250433 w 250432"/>
                <a:gd name="csY0" fmla="*/ 0 h 133564"/>
                <a:gd name="csX1" fmla="*/ 70635 w 250432"/>
                <a:gd name="csY1" fmla="*/ 0 h 133564"/>
                <a:gd name="csX2" fmla="*/ 0 w 250432"/>
                <a:gd name="csY2" fmla="*/ 70635 h 133564"/>
                <a:gd name="csX3" fmla="*/ 0 w 250432"/>
                <a:gd name="csY3" fmla="*/ 70635 h 133564"/>
                <a:gd name="csX4" fmla="*/ 38528 w 250432"/>
                <a:gd name="csY4" fmla="*/ 133564 h 133564"/>
              </a:gdLst>
              <a:ahLst/>
              <a:cxnLst>
                <a:cxn ang="0">
                  <a:pos x="csX0" y="csY0"/>
                </a:cxn>
                <a:cxn ang="0">
                  <a:pos x="csX1" y="csY1"/>
                </a:cxn>
                <a:cxn ang="0">
                  <a:pos x="csX2" y="csY2"/>
                </a:cxn>
                <a:cxn ang="0">
                  <a:pos x="csX3" y="csY3"/>
                </a:cxn>
                <a:cxn ang="0">
                  <a:pos x="csX4" y="csY4"/>
                </a:cxn>
              </a:cxnLst>
              <a:rect l="l" t="t" r="r" b="b"/>
              <a:pathLst>
                <a:path w="250432" h="133564">
                  <a:moveTo>
                    <a:pt x="250433" y="0"/>
                  </a:moveTo>
                  <a:lnTo>
                    <a:pt x="70635" y="0"/>
                  </a:lnTo>
                  <a:cubicBezTo>
                    <a:pt x="31465" y="0"/>
                    <a:pt x="0" y="31465"/>
                    <a:pt x="0" y="70635"/>
                  </a:cubicBezTo>
                  <a:lnTo>
                    <a:pt x="0" y="70635"/>
                  </a:lnTo>
                  <a:cubicBezTo>
                    <a:pt x="0" y="97926"/>
                    <a:pt x="15732" y="122006"/>
                    <a:pt x="38528" y="133564"/>
                  </a:cubicBezTo>
                </a:path>
              </a:pathLst>
            </a:custGeom>
            <a:noFill/>
            <a:ln w="25400" cap="rnd">
              <a:solidFill>
                <a:schemeClr val="bg1"/>
              </a:solidFill>
              <a:prstDash val="solid"/>
              <a:round/>
            </a:ln>
          </p:spPr>
          <p:txBody>
            <a:bodyPr/>
            <a:lstStyle/>
            <a:p>
              <a:endParaRPr lang="en-US"/>
            </a:p>
          </p:txBody>
        </p:sp>
        <p:sp>
          <p:nvSpPr>
            <p:cNvPr id="36" name="Freeform 35">
              <a:extLst>
                <a:ext uri="{FF2B5EF4-FFF2-40B4-BE49-F238E27FC236}">
                  <a16:creationId xmlns:a16="http://schemas.microsoft.com/office/drawing/2014/main" id="{2EB523DC-07B0-6B4A-E12C-D18BD206C7C3}"/>
                </a:ext>
              </a:extLst>
            </p:cNvPr>
            <p:cNvSpPr/>
            <p:nvPr/>
          </p:nvSpPr>
          <p:spPr>
            <a:xfrm>
              <a:off x="9641120" y="1795462"/>
              <a:ext cx="179797" cy="179797"/>
            </a:xfrm>
            <a:custGeom>
              <a:avLst/>
              <a:gdLst>
                <a:gd name="csX0" fmla="*/ 161818 w 179797"/>
                <a:gd name="csY0" fmla="*/ 60682 h 179797"/>
                <a:gd name="csX1" fmla="*/ 119116 w 179797"/>
                <a:gd name="csY1" fmla="*/ 60682 h 179797"/>
                <a:gd name="csX2" fmla="*/ 119116 w 179797"/>
                <a:gd name="csY2" fmla="*/ 17980 h 179797"/>
                <a:gd name="csX3" fmla="*/ 101136 w 179797"/>
                <a:gd name="csY3" fmla="*/ 0 h 179797"/>
                <a:gd name="csX4" fmla="*/ 78662 w 179797"/>
                <a:gd name="csY4" fmla="*/ 0 h 179797"/>
                <a:gd name="csX5" fmla="*/ 60682 w 179797"/>
                <a:gd name="csY5" fmla="*/ 17980 h 179797"/>
                <a:gd name="csX6" fmla="*/ 60682 w 179797"/>
                <a:gd name="csY6" fmla="*/ 60682 h 179797"/>
                <a:gd name="csX7" fmla="*/ 17980 w 179797"/>
                <a:gd name="csY7" fmla="*/ 60682 h 179797"/>
                <a:gd name="csX8" fmla="*/ 0 w 179797"/>
                <a:gd name="csY8" fmla="*/ 78662 h 179797"/>
                <a:gd name="csX9" fmla="*/ 0 w 179797"/>
                <a:gd name="csY9" fmla="*/ 101136 h 179797"/>
                <a:gd name="csX10" fmla="*/ 17980 w 179797"/>
                <a:gd name="csY10" fmla="*/ 119116 h 179797"/>
                <a:gd name="csX11" fmla="*/ 60682 w 179797"/>
                <a:gd name="csY11" fmla="*/ 119116 h 179797"/>
                <a:gd name="csX12" fmla="*/ 60682 w 179797"/>
                <a:gd name="csY12" fmla="*/ 161818 h 179797"/>
                <a:gd name="csX13" fmla="*/ 78662 w 179797"/>
                <a:gd name="csY13" fmla="*/ 179798 h 179797"/>
                <a:gd name="csX14" fmla="*/ 101136 w 179797"/>
                <a:gd name="csY14" fmla="*/ 179798 h 179797"/>
                <a:gd name="csX15" fmla="*/ 119116 w 179797"/>
                <a:gd name="csY15" fmla="*/ 161818 h 179797"/>
                <a:gd name="csX16" fmla="*/ 119116 w 179797"/>
                <a:gd name="csY16" fmla="*/ 119116 h 179797"/>
                <a:gd name="csX17" fmla="*/ 161818 w 179797"/>
                <a:gd name="csY17" fmla="*/ 119116 h 179797"/>
                <a:gd name="csX18" fmla="*/ 179798 w 179797"/>
                <a:gd name="csY18" fmla="*/ 101136 h 179797"/>
                <a:gd name="csX19" fmla="*/ 179798 w 179797"/>
                <a:gd name="csY19" fmla="*/ 78662 h 179797"/>
                <a:gd name="csX20" fmla="*/ 161818 w 179797"/>
                <a:gd name="csY20" fmla="*/ 60682 h 1797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79797" h="179797">
                  <a:moveTo>
                    <a:pt x="161818" y="60682"/>
                  </a:moveTo>
                  <a:lnTo>
                    <a:pt x="119116" y="60682"/>
                  </a:lnTo>
                  <a:lnTo>
                    <a:pt x="119116" y="17980"/>
                  </a:lnTo>
                  <a:cubicBezTo>
                    <a:pt x="119116" y="8027"/>
                    <a:pt x="111089" y="0"/>
                    <a:pt x="101136" y="0"/>
                  </a:cubicBezTo>
                  <a:lnTo>
                    <a:pt x="78662" y="0"/>
                  </a:lnTo>
                  <a:cubicBezTo>
                    <a:pt x="68708" y="0"/>
                    <a:pt x="60682" y="8027"/>
                    <a:pt x="60682" y="17980"/>
                  </a:cubicBezTo>
                  <a:lnTo>
                    <a:pt x="60682" y="60682"/>
                  </a:lnTo>
                  <a:lnTo>
                    <a:pt x="17980" y="60682"/>
                  </a:lnTo>
                  <a:cubicBezTo>
                    <a:pt x="8027" y="60682"/>
                    <a:pt x="0" y="68708"/>
                    <a:pt x="0" y="78662"/>
                  </a:cubicBezTo>
                  <a:lnTo>
                    <a:pt x="0" y="101136"/>
                  </a:lnTo>
                  <a:cubicBezTo>
                    <a:pt x="0" y="111089"/>
                    <a:pt x="8027" y="119116"/>
                    <a:pt x="17980" y="119116"/>
                  </a:cubicBezTo>
                  <a:lnTo>
                    <a:pt x="60682" y="119116"/>
                  </a:lnTo>
                  <a:lnTo>
                    <a:pt x="60682" y="161818"/>
                  </a:lnTo>
                  <a:cubicBezTo>
                    <a:pt x="60682" y="171771"/>
                    <a:pt x="68708" y="179798"/>
                    <a:pt x="78662" y="179798"/>
                  </a:cubicBezTo>
                  <a:lnTo>
                    <a:pt x="101136" y="179798"/>
                  </a:lnTo>
                  <a:cubicBezTo>
                    <a:pt x="111089" y="179798"/>
                    <a:pt x="119116" y="171771"/>
                    <a:pt x="119116" y="161818"/>
                  </a:cubicBezTo>
                  <a:lnTo>
                    <a:pt x="119116" y="119116"/>
                  </a:lnTo>
                  <a:lnTo>
                    <a:pt x="161818" y="119116"/>
                  </a:lnTo>
                  <a:cubicBezTo>
                    <a:pt x="171771" y="119116"/>
                    <a:pt x="179798" y="111089"/>
                    <a:pt x="179798" y="101136"/>
                  </a:cubicBezTo>
                  <a:lnTo>
                    <a:pt x="179798" y="78662"/>
                  </a:lnTo>
                  <a:cubicBezTo>
                    <a:pt x="179798" y="68708"/>
                    <a:pt x="171771" y="60682"/>
                    <a:pt x="161818" y="60682"/>
                  </a:cubicBezTo>
                  <a:close/>
                </a:path>
              </a:pathLst>
            </a:custGeom>
            <a:noFill/>
            <a:ln w="25400" cap="rnd">
              <a:solidFill>
                <a:schemeClr val="bg1"/>
              </a:solidFill>
              <a:prstDash val="solid"/>
              <a:round/>
            </a:ln>
          </p:spPr>
          <p:txBody>
            <a:bodyPr/>
            <a:lstStyle/>
            <a:p>
              <a:endParaRPr lang="en-US"/>
            </a:p>
          </p:txBody>
        </p:sp>
        <p:sp>
          <p:nvSpPr>
            <p:cNvPr id="37" name="Freeform 36">
              <a:extLst>
                <a:ext uri="{FF2B5EF4-FFF2-40B4-BE49-F238E27FC236}">
                  <a16:creationId xmlns:a16="http://schemas.microsoft.com/office/drawing/2014/main" id="{30DDFFDB-BC39-C7A3-718E-B045D27D5796}"/>
                </a:ext>
              </a:extLst>
            </p:cNvPr>
            <p:cNvSpPr/>
            <p:nvPr/>
          </p:nvSpPr>
          <p:spPr>
            <a:xfrm>
              <a:off x="9360186" y="2010577"/>
              <a:ext cx="208694" cy="272907"/>
            </a:xfrm>
            <a:custGeom>
              <a:avLst/>
              <a:gdLst>
                <a:gd name="csX0" fmla="*/ 208694 w 208694"/>
                <a:gd name="csY0" fmla="*/ 104989 h 272907"/>
                <a:gd name="csX1" fmla="*/ 104347 w 208694"/>
                <a:gd name="csY1" fmla="*/ 272908 h 272907"/>
                <a:gd name="csX2" fmla="*/ 0 w 208694"/>
                <a:gd name="csY2" fmla="*/ 104989 h 272907"/>
                <a:gd name="csX3" fmla="*/ 104347 w 208694"/>
                <a:gd name="csY3" fmla="*/ 0 h 272907"/>
                <a:gd name="csX4" fmla="*/ 208694 w 208694"/>
                <a:gd name="csY4" fmla="*/ 104989 h 272907"/>
              </a:gdLst>
              <a:ahLst/>
              <a:cxnLst>
                <a:cxn ang="0">
                  <a:pos x="csX0" y="csY0"/>
                </a:cxn>
                <a:cxn ang="0">
                  <a:pos x="csX1" y="csY1"/>
                </a:cxn>
                <a:cxn ang="0">
                  <a:pos x="csX2" y="csY2"/>
                </a:cxn>
                <a:cxn ang="0">
                  <a:pos x="csX3" y="csY3"/>
                </a:cxn>
                <a:cxn ang="0">
                  <a:pos x="csX4" y="csY4"/>
                </a:cxn>
              </a:cxnLst>
              <a:rect l="l" t="t" r="r" b="b"/>
              <a:pathLst>
                <a:path w="208694" h="272907">
                  <a:moveTo>
                    <a:pt x="208694" y="104989"/>
                  </a:moveTo>
                  <a:cubicBezTo>
                    <a:pt x="208694" y="163102"/>
                    <a:pt x="130353" y="272908"/>
                    <a:pt x="104347" y="272908"/>
                  </a:cubicBezTo>
                  <a:cubicBezTo>
                    <a:pt x="78341" y="272908"/>
                    <a:pt x="0" y="162781"/>
                    <a:pt x="0" y="104989"/>
                  </a:cubicBezTo>
                  <a:cubicBezTo>
                    <a:pt x="0" y="47197"/>
                    <a:pt x="46876" y="0"/>
                    <a:pt x="104347" y="0"/>
                  </a:cubicBezTo>
                  <a:cubicBezTo>
                    <a:pt x="161818" y="0"/>
                    <a:pt x="208694" y="46876"/>
                    <a:pt x="208694" y="104989"/>
                  </a:cubicBezTo>
                  <a:close/>
                </a:path>
              </a:pathLst>
            </a:custGeom>
            <a:noFill/>
            <a:ln w="25400" cap="rnd">
              <a:solidFill>
                <a:schemeClr val="bg1"/>
              </a:solidFill>
              <a:prstDash val="solid"/>
              <a:round/>
            </a:ln>
          </p:spPr>
          <p:txBody>
            <a:bodyPr/>
            <a:lstStyle/>
            <a:p>
              <a:endParaRPr lang="en-US"/>
            </a:p>
          </p:txBody>
        </p:sp>
      </p:grpSp>
      <p:grpSp>
        <p:nvGrpSpPr>
          <p:cNvPr id="88" name="Group 87">
            <a:extLst>
              <a:ext uri="{FF2B5EF4-FFF2-40B4-BE49-F238E27FC236}">
                <a16:creationId xmlns:a16="http://schemas.microsoft.com/office/drawing/2014/main" id="{FE8F347B-1BD5-BF70-52A4-64EB01CC32D5}"/>
              </a:ext>
            </a:extLst>
          </p:cNvPr>
          <p:cNvGrpSpPr/>
          <p:nvPr/>
        </p:nvGrpSpPr>
        <p:grpSpPr>
          <a:xfrm>
            <a:off x="2353276" y="3994265"/>
            <a:ext cx="464135" cy="450128"/>
            <a:chOff x="2353276" y="3994265"/>
            <a:chExt cx="464135" cy="450128"/>
          </a:xfrm>
        </p:grpSpPr>
        <p:sp>
          <p:nvSpPr>
            <p:cNvPr id="39" name="Freeform 38">
              <a:extLst>
                <a:ext uri="{FF2B5EF4-FFF2-40B4-BE49-F238E27FC236}">
                  <a16:creationId xmlns:a16="http://schemas.microsoft.com/office/drawing/2014/main" id="{8AFFA4B2-7733-0BF3-FBDF-29CB6D5AE6F3}"/>
                </a:ext>
              </a:extLst>
            </p:cNvPr>
            <p:cNvSpPr/>
            <p:nvPr/>
          </p:nvSpPr>
          <p:spPr>
            <a:xfrm>
              <a:off x="2606779" y="4238469"/>
              <a:ext cx="143626" cy="205924"/>
            </a:xfrm>
            <a:custGeom>
              <a:avLst/>
              <a:gdLst>
                <a:gd name="csX0" fmla="*/ 90294 w 143626"/>
                <a:gd name="csY0" fmla="*/ 100894 h 205924"/>
                <a:gd name="csX1" fmla="*/ 139326 w 143626"/>
                <a:gd name="csY1" fmla="*/ 34983 h 205924"/>
                <a:gd name="csX2" fmla="*/ 135307 w 143626"/>
                <a:gd name="csY2" fmla="*/ 4706 h 205924"/>
                <a:gd name="csX3" fmla="*/ 135307 w 143626"/>
                <a:gd name="csY3" fmla="*/ 4706 h 205924"/>
                <a:gd name="csX4" fmla="*/ 107174 w 143626"/>
                <a:gd name="csY4" fmla="*/ 5778 h 205924"/>
                <a:gd name="csX5" fmla="*/ 33492 w 143626"/>
                <a:gd name="csY5" fmla="*/ 69278 h 205924"/>
                <a:gd name="csX6" fmla="*/ 0 w 143626"/>
                <a:gd name="csY6" fmla="*/ 138941 h 205924"/>
                <a:gd name="csX7" fmla="*/ 0 w 143626"/>
                <a:gd name="csY7" fmla="*/ 205925 h 205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3626" h="205924">
                  <a:moveTo>
                    <a:pt x="90294" y="100894"/>
                  </a:moveTo>
                  <a:lnTo>
                    <a:pt x="139326" y="34983"/>
                  </a:lnTo>
                  <a:cubicBezTo>
                    <a:pt x="146292" y="25605"/>
                    <a:pt x="144684" y="12208"/>
                    <a:pt x="135307" y="4706"/>
                  </a:cubicBezTo>
                  <a:lnTo>
                    <a:pt x="135307" y="4706"/>
                  </a:lnTo>
                  <a:cubicBezTo>
                    <a:pt x="127001" y="-1992"/>
                    <a:pt x="114944" y="-1456"/>
                    <a:pt x="107174" y="5778"/>
                  </a:cubicBezTo>
                  <a:cubicBezTo>
                    <a:pt x="87882" y="23462"/>
                    <a:pt x="58945" y="48112"/>
                    <a:pt x="33492" y="69278"/>
                  </a:cubicBezTo>
                  <a:cubicBezTo>
                    <a:pt x="8038" y="90445"/>
                    <a:pt x="0" y="103038"/>
                    <a:pt x="0" y="138941"/>
                  </a:cubicBezTo>
                  <a:cubicBezTo>
                    <a:pt x="0" y="174844"/>
                    <a:pt x="0" y="205925"/>
                    <a:pt x="0" y="205925"/>
                  </a:cubicBezTo>
                </a:path>
              </a:pathLst>
            </a:custGeom>
            <a:noFill/>
            <a:ln w="21431" cap="rnd">
              <a:solidFill>
                <a:schemeClr val="bg1"/>
              </a:solidFill>
              <a:prstDash val="solid"/>
              <a:round/>
            </a:ln>
          </p:spPr>
          <p:txBody>
            <a:bodyPr/>
            <a:lstStyle/>
            <a:p>
              <a:endParaRPr lang="en-US"/>
            </a:p>
          </p:txBody>
        </p:sp>
        <p:sp>
          <p:nvSpPr>
            <p:cNvPr id="40" name="Freeform 39">
              <a:extLst>
                <a:ext uri="{FF2B5EF4-FFF2-40B4-BE49-F238E27FC236}">
                  <a16:creationId xmlns:a16="http://schemas.microsoft.com/office/drawing/2014/main" id="{ADFB0E08-8D04-44FD-04E7-586DAA202774}"/>
                </a:ext>
              </a:extLst>
            </p:cNvPr>
            <p:cNvSpPr/>
            <p:nvPr/>
          </p:nvSpPr>
          <p:spPr>
            <a:xfrm>
              <a:off x="2687159" y="4133704"/>
              <a:ext cx="130252" cy="310689"/>
            </a:xfrm>
            <a:custGeom>
              <a:avLst/>
              <a:gdLst>
                <a:gd name="csX0" fmla="*/ 0 w 130252"/>
                <a:gd name="csY0" fmla="*/ 310689 h 310689"/>
                <a:gd name="csX1" fmla="*/ 0 w 130252"/>
                <a:gd name="csY1" fmla="*/ 289522 h 310689"/>
                <a:gd name="csX2" fmla="*/ 9914 w 130252"/>
                <a:gd name="csY2" fmla="*/ 266212 h 310689"/>
                <a:gd name="csX3" fmla="*/ 70467 w 130252"/>
                <a:gd name="csY3" fmla="*/ 207803 h 310689"/>
                <a:gd name="csX4" fmla="*/ 90562 w 130252"/>
                <a:gd name="csY4" fmla="*/ 174847 h 310689"/>
                <a:gd name="csX5" fmla="*/ 129680 w 130252"/>
                <a:gd name="csY5" fmla="*/ 29359 h 310689"/>
                <a:gd name="csX6" fmla="*/ 116551 w 130252"/>
                <a:gd name="csY6" fmla="*/ 2297 h 310689"/>
                <a:gd name="csX7" fmla="*/ 116551 w 130252"/>
                <a:gd name="csY7" fmla="*/ 2297 h 310689"/>
                <a:gd name="csX8" fmla="*/ 84131 w 130252"/>
                <a:gd name="csY8" fmla="*/ 14890 h 310689"/>
                <a:gd name="csX9" fmla="*/ 48228 w 130252"/>
                <a:gd name="csY9" fmla="*/ 101701 h 3106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0252" h="310689">
                  <a:moveTo>
                    <a:pt x="0" y="310689"/>
                  </a:moveTo>
                  <a:lnTo>
                    <a:pt x="0" y="289522"/>
                  </a:lnTo>
                  <a:cubicBezTo>
                    <a:pt x="0" y="280681"/>
                    <a:pt x="3483" y="272375"/>
                    <a:pt x="9914" y="266212"/>
                  </a:cubicBezTo>
                  <a:lnTo>
                    <a:pt x="70467" y="207803"/>
                  </a:lnTo>
                  <a:cubicBezTo>
                    <a:pt x="80112" y="198961"/>
                    <a:pt x="87079" y="187440"/>
                    <a:pt x="90562" y="174847"/>
                  </a:cubicBezTo>
                  <a:cubicBezTo>
                    <a:pt x="100743" y="139211"/>
                    <a:pt x="121910" y="63922"/>
                    <a:pt x="129680" y="29359"/>
                  </a:cubicBezTo>
                  <a:cubicBezTo>
                    <a:pt x="132091" y="18373"/>
                    <a:pt x="126733" y="7120"/>
                    <a:pt x="116551" y="2297"/>
                  </a:cubicBezTo>
                  <a:lnTo>
                    <a:pt x="116551" y="2297"/>
                  </a:lnTo>
                  <a:cubicBezTo>
                    <a:pt x="104226" y="-3597"/>
                    <a:pt x="89490" y="2297"/>
                    <a:pt x="84131" y="14890"/>
                  </a:cubicBezTo>
                  <a:lnTo>
                    <a:pt x="48228" y="101701"/>
                  </a:lnTo>
                </a:path>
              </a:pathLst>
            </a:custGeom>
            <a:noFill/>
            <a:ln w="21431" cap="rnd">
              <a:solidFill>
                <a:schemeClr val="bg1"/>
              </a:solidFill>
              <a:prstDash val="solid"/>
              <a:round/>
            </a:ln>
          </p:spPr>
          <p:txBody>
            <a:bodyPr/>
            <a:lstStyle/>
            <a:p>
              <a:endParaRPr lang="en-US"/>
            </a:p>
          </p:txBody>
        </p:sp>
        <p:sp>
          <p:nvSpPr>
            <p:cNvPr id="41" name="Freeform 40">
              <a:extLst>
                <a:ext uri="{FF2B5EF4-FFF2-40B4-BE49-F238E27FC236}">
                  <a16:creationId xmlns:a16="http://schemas.microsoft.com/office/drawing/2014/main" id="{769CAE5C-422A-76F5-023F-DC2734573674}"/>
                </a:ext>
              </a:extLst>
            </p:cNvPr>
            <p:cNvSpPr/>
            <p:nvPr/>
          </p:nvSpPr>
          <p:spPr>
            <a:xfrm>
              <a:off x="2420283" y="4238737"/>
              <a:ext cx="143626" cy="205656"/>
            </a:xfrm>
            <a:custGeom>
              <a:avLst/>
              <a:gdLst>
                <a:gd name="csX0" fmla="*/ 53332 w 143626"/>
                <a:gd name="csY0" fmla="*/ 100627 h 205656"/>
                <a:gd name="csX1" fmla="*/ 4301 w 143626"/>
                <a:gd name="csY1" fmla="*/ 34983 h 205656"/>
                <a:gd name="csX2" fmla="*/ 8320 w 143626"/>
                <a:gd name="csY2" fmla="*/ 4706 h 205656"/>
                <a:gd name="csX3" fmla="*/ 8320 w 143626"/>
                <a:gd name="csY3" fmla="*/ 4706 h 205656"/>
                <a:gd name="csX4" fmla="*/ 36453 w 143626"/>
                <a:gd name="csY4" fmla="*/ 5778 h 205656"/>
                <a:gd name="csX5" fmla="*/ 110134 w 143626"/>
                <a:gd name="csY5" fmla="*/ 69278 h 205656"/>
                <a:gd name="csX6" fmla="*/ 143626 w 143626"/>
                <a:gd name="csY6" fmla="*/ 138673 h 205656"/>
                <a:gd name="csX7" fmla="*/ 143626 w 143626"/>
                <a:gd name="csY7" fmla="*/ 205657 h 205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3626" h="205656">
                  <a:moveTo>
                    <a:pt x="53332" y="100627"/>
                  </a:moveTo>
                  <a:lnTo>
                    <a:pt x="4301" y="34983"/>
                  </a:lnTo>
                  <a:cubicBezTo>
                    <a:pt x="-2666" y="25605"/>
                    <a:pt x="-1058" y="12208"/>
                    <a:pt x="8320" y="4706"/>
                  </a:cubicBezTo>
                  <a:lnTo>
                    <a:pt x="8320" y="4706"/>
                  </a:lnTo>
                  <a:cubicBezTo>
                    <a:pt x="16626" y="-1992"/>
                    <a:pt x="28683" y="-1456"/>
                    <a:pt x="36453" y="5778"/>
                  </a:cubicBezTo>
                  <a:cubicBezTo>
                    <a:pt x="55744" y="23462"/>
                    <a:pt x="84681" y="48112"/>
                    <a:pt x="110134" y="69278"/>
                  </a:cubicBezTo>
                  <a:cubicBezTo>
                    <a:pt x="135588" y="90445"/>
                    <a:pt x="143626" y="102770"/>
                    <a:pt x="143626" y="138673"/>
                  </a:cubicBezTo>
                  <a:cubicBezTo>
                    <a:pt x="143626" y="174576"/>
                    <a:pt x="143626" y="205657"/>
                    <a:pt x="143626" y="205657"/>
                  </a:cubicBezTo>
                </a:path>
              </a:pathLst>
            </a:custGeom>
            <a:noFill/>
            <a:ln w="21431" cap="rnd">
              <a:solidFill>
                <a:schemeClr val="bg1"/>
              </a:solidFill>
              <a:prstDash val="solid"/>
              <a:round/>
            </a:ln>
          </p:spPr>
          <p:txBody>
            <a:bodyPr/>
            <a:lstStyle/>
            <a:p>
              <a:endParaRPr lang="en-US"/>
            </a:p>
          </p:txBody>
        </p:sp>
        <p:sp>
          <p:nvSpPr>
            <p:cNvPr id="42" name="Freeform 41">
              <a:extLst>
                <a:ext uri="{FF2B5EF4-FFF2-40B4-BE49-F238E27FC236}">
                  <a16:creationId xmlns:a16="http://schemas.microsoft.com/office/drawing/2014/main" id="{B556F8C1-6375-EC27-43E8-D9BA4F71E61E}"/>
                </a:ext>
              </a:extLst>
            </p:cNvPr>
            <p:cNvSpPr/>
            <p:nvPr/>
          </p:nvSpPr>
          <p:spPr>
            <a:xfrm>
              <a:off x="2353276" y="4133704"/>
              <a:ext cx="130252" cy="310689"/>
            </a:xfrm>
            <a:custGeom>
              <a:avLst/>
              <a:gdLst>
                <a:gd name="csX0" fmla="*/ 130253 w 130252"/>
                <a:gd name="csY0" fmla="*/ 310689 h 310689"/>
                <a:gd name="csX1" fmla="*/ 130253 w 130252"/>
                <a:gd name="csY1" fmla="*/ 289522 h 310689"/>
                <a:gd name="csX2" fmla="*/ 120339 w 130252"/>
                <a:gd name="csY2" fmla="*/ 266212 h 310689"/>
                <a:gd name="csX3" fmla="*/ 59786 w 130252"/>
                <a:gd name="csY3" fmla="*/ 207803 h 310689"/>
                <a:gd name="csX4" fmla="*/ 39691 w 130252"/>
                <a:gd name="csY4" fmla="*/ 174847 h 310689"/>
                <a:gd name="csX5" fmla="*/ 573 w 130252"/>
                <a:gd name="csY5" fmla="*/ 29359 h 310689"/>
                <a:gd name="csX6" fmla="*/ 13702 w 130252"/>
                <a:gd name="csY6" fmla="*/ 2297 h 310689"/>
                <a:gd name="csX7" fmla="*/ 13702 w 130252"/>
                <a:gd name="csY7" fmla="*/ 2297 h 310689"/>
                <a:gd name="csX8" fmla="*/ 46122 w 130252"/>
                <a:gd name="csY8" fmla="*/ 14890 h 310689"/>
                <a:gd name="csX9" fmla="*/ 82025 w 130252"/>
                <a:gd name="csY9" fmla="*/ 101701 h 3106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0252" h="310689">
                  <a:moveTo>
                    <a:pt x="130253" y="310689"/>
                  </a:moveTo>
                  <a:lnTo>
                    <a:pt x="130253" y="289522"/>
                  </a:lnTo>
                  <a:cubicBezTo>
                    <a:pt x="130253" y="280681"/>
                    <a:pt x="126770" y="272375"/>
                    <a:pt x="120339" y="266212"/>
                  </a:cubicBezTo>
                  <a:lnTo>
                    <a:pt x="59786" y="207803"/>
                  </a:lnTo>
                  <a:cubicBezTo>
                    <a:pt x="50141" y="198961"/>
                    <a:pt x="43174" y="187440"/>
                    <a:pt x="39691" y="174847"/>
                  </a:cubicBezTo>
                  <a:cubicBezTo>
                    <a:pt x="29510" y="139479"/>
                    <a:pt x="8343" y="64190"/>
                    <a:pt x="573" y="29359"/>
                  </a:cubicBezTo>
                  <a:cubicBezTo>
                    <a:pt x="-1839" y="18373"/>
                    <a:pt x="3520" y="7120"/>
                    <a:pt x="13702" y="2297"/>
                  </a:cubicBezTo>
                  <a:lnTo>
                    <a:pt x="13702" y="2297"/>
                  </a:lnTo>
                  <a:cubicBezTo>
                    <a:pt x="26027" y="-3597"/>
                    <a:pt x="40763" y="2297"/>
                    <a:pt x="46122" y="14890"/>
                  </a:cubicBezTo>
                  <a:lnTo>
                    <a:pt x="82025" y="101701"/>
                  </a:lnTo>
                </a:path>
              </a:pathLst>
            </a:custGeom>
            <a:noFill/>
            <a:ln w="21431" cap="rnd">
              <a:solidFill>
                <a:schemeClr val="bg1"/>
              </a:solidFill>
              <a:prstDash val="solid"/>
              <a:round/>
            </a:ln>
          </p:spPr>
          <p:txBody>
            <a:bodyPr/>
            <a:lstStyle/>
            <a:p>
              <a:endParaRPr lang="en-US"/>
            </a:p>
          </p:txBody>
        </p:sp>
        <p:sp>
          <p:nvSpPr>
            <p:cNvPr id="43" name="Freeform 42">
              <a:extLst>
                <a:ext uri="{FF2B5EF4-FFF2-40B4-BE49-F238E27FC236}">
                  <a16:creationId xmlns:a16="http://schemas.microsoft.com/office/drawing/2014/main" id="{16140FEA-1864-D84A-E0D3-56732890BC6B}"/>
                </a:ext>
              </a:extLst>
            </p:cNvPr>
            <p:cNvSpPr/>
            <p:nvPr/>
          </p:nvSpPr>
          <p:spPr>
            <a:xfrm>
              <a:off x="2534437" y="4037134"/>
              <a:ext cx="96456" cy="128608"/>
            </a:xfrm>
            <a:custGeom>
              <a:avLst/>
              <a:gdLst>
                <a:gd name="csX0" fmla="*/ 50907 w 96456"/>
                <a:gd name="csY0" fmla="*/ 0 h 128608"/>
                <a:gd name="csX1" fmla="*/ 0 w 96456"/>
                <a:gd name="csY1" fmla="*/ 64304 h 128608"/>
                <a:gd name="csX2" fmla="*/ 50907 w 96456"/>
                <a:gd name="csY2" fmla="*/ 128608 h 128608"/>
                <a:gd name="csX3" fmla="*/ 96456 w 96456"/>
                <a:gd name="csY3" fmla="*/ 64304 h 128608"/>
                <a:gd name="csX4" fmla="*/ 50907 w 96456"/>
                <a:gd name="csY4" fmla="*/ 0 h 128608"/>
              </a:gdLst>
              <a:ahLst/>
              <a:cxnLst>
                <a:cxn ang="0">
                  <a:pos x="csX0" y="csY0"/>
                </a:cxn>
                <a:cxn ang="0">
                  <a:pos x="csX1" y="csY1"/>
                </a:cxn>
                <a:cxn ang="0">
                  <a:pos x="csX2" y="csY2"/>
                </a:cxn>
                <a:cxn ang="0">
                  <a:pos x="csX3" y="csY3"/>
                </a:cxn>
                <a:cxn ang="0">
                  <a:pos x="csX4" y="csY4"/>
                </a:cxn>
              </a:cxnLst>
              <a:rect l="l" t="t" r="r" b="b"/>
              <a:pathLst>
                <a:path w="96456" h="128608">
                  <a:moveTo>
                    <a:pt x="50907" y="0"/>
                  </a:moveTo>
                  <a:cubicBezTo>
                    <a:pt x="13129" y="0"/>
                    <a:pt x="0" y="28669"/>
                    <a:pt x="0" y="64304"/>
                  </a:cubicBezTo>
                  <a:cubicBezTo>
                    <a:pt x="0" y="99939"/>
                    <a:pt x="34831" y="128608"/>
                    <a:pt x="50907" y="128608"/>
                  </a:cubicBezTo>
                  <a:cubicBezTo>
                    <a:pt x="66983" y="128608"/>
                    <a:pt x="96456" y="99939"/>
                    <a:pt x="96456" y="64304"/>
                  </a:cubicBezTo>
                  <a:cubicBezTo>
                    <a:pt x="96456" y="28669"/>
                    <a:pt x="88686" y="0"/>
                    <a:pt x="50907" y="0"/>
                  </a:cubicBezTo>
                  <a:close/>
                </a:path>
              </a:pathLst>
            </a:custGeom>
            <a:noFill/>
            <a:ln w="21431" cap="rnd">
              <a:solidFill>
                <a:schemeClr val="bg1"/>
              </a:solidFill>
              <a:prstDash val="solid"/>
              <a:round/>
            </a:ln>
          </p:spPr>
          <p:txBody>
            <a:bodyPr/>
            <a:lstStyle/>
            <a:p>
              <a:endParaRPr lang="en-US"/>
            </a:p>
          </p:txBody>
        </p:sp>
        <p:sp>
          <p:nvSpPr>
            <p:cNvPr id="85" name="Freeform 84">
              <a:extLst>
                <a:ext uri="{FF2B5EF4-FFF2-40B4-BE49-F238E27FC236}">
                  <a16:creationId xmlns:a16="http://schemas.microsoft.com/office/drawing/2014/main" id="{59F3E7CB-6E05-A175-AA26-A6C8E7B397C5}"/>
                </a:ext>
              </a:extLst>
            </p:cNvPr>
            <p:cNvSpPr/>
            <p:nvPr/>
          </p:nvSpPr>
          <p:spPr>
            <a:xfrm>
              <a:off x="2513270" y="4195215"/>
              <a:ext cx="72074" cy="34295"/>
            </a:xfrm>
            <a:custGeom>
              <a:avLst/>
              <a:gdLst>
                <a:gd name="csX0" fmla="*/ 0 w 72074"/>
                <a:gd name="csY0" fmla="*/ 34296 h 34295"/>
                <a:gd name="csX1" fmla="*/ 39922 w 72074"/>
                <a:gd name="csY1" fmla="*/ 0 h 34295"/>
                <a:gd name="csX2" fmla="*/ 72074 w 72074"/>
                <a:gd name="csY2" fmla="*/ 8038 h 34295"/>
              </a:gdLst>
              <a:ahLst/>
              <a:cxnLst>
                <a:cxn ang="0">
                  <a:pos x="csX0" y="csY0"/>
                </a:cxn>
                <a:cxn ang="0">
                  <a:pos x="csX1" y="csY1"/>
                </a:cxn>
                <a:cxn ang="0">
                  <a:pos x="csX2" y="csY2"/>
                </a:cxn>
              </a:cxnLst>
              <a:rect l="l" t="t" r="r" b="b"/>
              <a:pathLst>
                <a:path w="72074" h="34295">
                  <a:moveTo>
                    <a:pt x="0" y="34296"/>
                  </a:moveTo>
                  <a:cubicBezTo>
                    <a:pt x="7502" y="22239"/>
                    <a:pt x="21167" y="8842"/>
                    <a:pt x="39922" y="0"/>
                  </a:cubicBezTo>
                  <a:cubicBezTo>
                    <a:pt x="39922" y="0"/>
                    <a:pt x="56266" y="8038"/>
                    <a:pt x="72074" y="8038"/>
                  </a:cubicBezTo>
                </a:path>
              </a:pathLst>
            </a:custGeom>
            <a:noFill/>
            <a:ln w="21431" cap="rnd">
              <a:solidFill>
                <a:schemeClr val="bg1"/>
              </a:solidFill>
              <a:prstDash val="solid"/>
              <a:round/>
            </a:ln>
          </p:spPr>
          <p:txBody>
            <a:bodyPr/>
            <a:lstStyle/>
            <a:p>
              <a:endParaRPr lang="en-US"/>
            </a:p>
          </p:txBody>
        </p:sp>
        <p:sp>
          <p:nvSpPr>
            <p:cNvPr id="86" name="Freeform 85">
              <a:extLst>
                <a:ext uri="{FF2B5EF4-FFF2-40B4-BE49-F238E27FC236}">
                  <a16:creationId xmlns:a16="http://schemas.microsoft.com/office/drawing/2014/main" id="{76809C02-1B4C-8D0C-AE4E-1CE4DF49E41A}"/>
                </a:ext>
              </a:extLst>
            </p:cNvPr>
            <p:cNvSpPr/>
            <p:nvPr/>
          </p:nvSpPr>
          <p:spPr>
            <a:xfrm>
              <a:off x="2585344" y="4195215"/>
              <a:ext cx="72074" cy="34295"/>
            </a:xfrm>
            <a:custGeom>
              <a:avLst/>
              <a:gdLst>
                <a:gd name="csX0" fmla="*/ 72074 w 72074"/>
                <a:gd name="csY0" fmla="*/ 34296 h 34295"/>
                <a:gd name="csX1" fmla="*/ 32152 w 72074"/>
                <a:gd name="csY1" fmla="*/ 0 h 34295"/>
                <a:gd name="csX2" fmla="*/ 0 w 72074"/>
                <a:gd name="csY2" fmla="*/ 8038 h 34295"/>
              </a:gdLst>
              <a:ahLst/>
              <a:cxnLst>
                <a:cxn ang="0">
                  <a:pos x="csX0" y="csY0"/>
                </a:cxn>
                <a:cxn ang="0">
                  <a:pos x="csX1" y="csY1"/>
                </a:cxn>
                <a:cxn ang="0">
                  <a:pos x="csX2" y="csY2"/>
                </a:cxn>
              </a:cxnLst>
              <a:rect l="l" t="t" r="r" b="b"/>
              <a:pathLst>
                <a:path w="72074" h="34295">
                  <a:moveTo>
                    <a:pt x="72074" y="34296"/>
                  </a:moveTo>
                  <a:cubicBezTo>
                    <a:pt x="64572" y="22239"/>
                    <a:pt x="50907" y="8842"/>
                    <a:pt x="32152" y="0"/>
                  </a:cubicBezTo>
                  <a:cubicBezTo>
                    <a:pt x="32152" y="0"/>
                    <a:pt x="15808" y="8038"/>
                    <a:pt x="0" y="8038"/>
                  </a:cubicBezTo>
                </a:path>
              </a:pathLst>
            </a:custGeom>
            <a:noFill/>
            <a:ln w="21431" cap="rnd">
              <a:solidFill>
                <a:schemeClr val="bg1"/>
              </a:solidFill>
              <a:prstDash val="solid"/>
              <a:round/>
            </a:ln>
          </p:spPr>
          <p:txBody>
            <a:bodyPr/>
            <a:lstStyle/>
            <a:p>
              <a:endParaRPr lang="en-US"/>
            </a:p>
          </p:txBody>
        </p:sp>
        <p:sp>
          <p:nvSpPr>
            <p:cNvPr id="87" name="Oval 86">
              <a:extLst>
                <a:ext uri="{FF2B5EF4-FFF2-40B4-BE49-F238E27FC236}">
                  <a16:creationId xmlns:a16="http://schemas.microsoft.com/office/drawing/2014/main" id="{25038116-752C-B367-67F6-77495C384E8C}"/>
                </a:ext>
              </a:extLst>
            </p:cNvPr>
            <p:cNvSpPr/>
            <p:nvPr/>
          </p:nvSpPr>
          <p:spPr>
            <a:xfrm>
              <a:off x="2456736" y="3994265"/>
              <a:ext cx="257216" cy="257216"/>
            </a:xfrm>
            <a:prstGeom prst="ellipse">
              <a:avLst/>
            </a:prstGeom>
            <a:noFill/>
            <a:ln w="21431" cap="rnd">
              <a:solidFill>
                <a:schemeClr val="bg1"/>
              </a:solidFill>
              <a:prstDash val="solid"/>
              <a:round/>
            </a:ln>
          </p:spPr>
          <p:txBody>
            <a:bodyPr/>
            <a:lstStyle/>
            <a:p>
              <a:endParaRPr lang="en-US"/>
            </a:p>
          </p:txBody>
        </p:sp>
      </p:grpSp>
      <p:grpSp>
        <p:nvGrpSpPr>
          <p:cNvPr id="107" name="Group 106">
            <a:extLst>
              <a:ext uri="{FF2B5EF4-FFF2-40B4-BE49-F238E27FC236}">
                <a16:creationId xmlns:a16="http://schemas.microsoft.com/office/drawing/2014/main" id="{27DB8052-B32A-6D12-7AB9-9732AEEEAC8D}"/>
              </a:ext>
            </a:extLst>
          </p:cNvPr>
          <p:cNvGrpSpPr/>
          <p:nvPr/>
        </p:nvGrpSpPr>
        <p:grpSpPr>
          <a:xfrm>
            <a:off x="8020492" y="3966763"/>
            <a:ext cx="404755" cy="525611"/>
            <a:chOff x="8020492" y="3966763"/>
            <a:chExt cx="404755" cy="525611"/>
          </a:xfrm>
        </p:grpSpPr>
        <p:sp>
          <p:nvSpPr>
            <p:cNvPr id="103" name="Freeform 102">
              <a:extLst>
                <a:ext uri="{FF2B5EF4-FFF2-40B4-BE49-F238E27FC236}">
                  <a16:creationId xmlns:a16="http://schemas.microsoft.com/office/drawing/2014/main" id="{B6F4ADC7-A0CB-9D12-201F-0AFF5229C1EC}"/>
                </a:ext>
              </a:extLst>
            </p:cNvPr>
            <p:cNvSpPr/>
            <p:nvPr/>
          </p:nvSpPr>
          <p:spPr>
            <a:xfrm>
              <a:off x="8020492" y="3966763"/>
              <a:ext cx="404755" cy="525611"/>
            </a:xfrm>
            <a:custGeom>
              <a:avLst/>
              <a:gdLst>
                <a:gd name="csX0" fmla="*/ 202378 w 404755"/>
                <a:gd name="csY0" fmla="*/ 0 h 525611"/>
                <a:gd name="csX1" fmla="*/ 387996 w 404755"/>
                <a:gd name="csY1" fmla="*/ 57519 h 525611"/>
                <a:gd name="csX2" fmla="*/ 404755 w 404755"/>
                <a:gd name="csY2" fmla="*/ 89141 h 525611"/>
                <a:gd name="csX3" fmla="*/ 404755 w 404755"/>
                <a:gd name="csY3" fmla="*/ 269984 h 525611"/>
                <a:gd name="csX4" fmla="*/ 221793 w 404755"/>
                <a:gd name="csY4" fmla="*/ 520268 h 525611"/>
                <a:gd name="csX5" fmla="*/ 182962 w 404755"/>
                <a:gd name="csY5" fmla="*/ 520268 h 525611"/>
                <a:gd name="csX6" fmla="*/ 0 w 404755"/>
                <a:gd name="csY6" fmla="*/ 269984 h 525611"/>
                <a:gd name="csX7" fmla="*/ 0 w 404755"/>
                <a:gd name="csY7" fmla="*/ 89014 h 525611"/>
                <a:gd name="csX8" fmla="*/ 16760 w 404755"/>
                <a:gd name="csY8" fmla="*/ 57393 h 525611"/>
                <a:gd name="csX9" fmla="*/ 202378 w 404755"/>
                <a:gd name="csY9" fmla="*/ 0 h 5256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4755" h="525611">
                  <a:moveTo>
                    <a:pt x="202378" y="0"/>
                  </a:moveTo>
                  <a:cubicBezTo>
                    <a:pt x="290190" y="0"/>
                    <a:pt x="358050" y="37535"/>
                    <a:pt x="387996" y="57519"/>
                  </a:cubicBezTo>
                  <a:cubicBezTo>
                    <a:pt x="398513" y="64598"/>
                    <a:pt x="404802" y="76463"/>
                    <a:pt x="404755" y="89141"/>
                  </a:cubicBezTo>
                  <a:lnTo>
                    <a:pt x="404755" y="269984"/>
                  </a:lnTo>
                  <a:cubicBezTo>
                    <a:pt x="404755" y="400138"/>
                    <a:pt x="272672" y="490069"/>
                    <a:pt x="221793" y="520268"/>
                  </a:cubicBezTo>
                  <a:cubicBezTo>
                    <a:pt x="209830" y="527392"/>
                    <a:pt x="194925" y="527392"/>
                    <a:pt x="182962" y="520268"/>
                  </a:cubicBezTo>
                  <a:cubicBezTo>
                    <a:pt x="132083" y="490133"/>
                    <a:pt x="0" y="400138"/>
                    <a:pt x="0" y="269984"/>
                  </a:cubicBezTo>
                  <a:lnTo>
                    <a:pt x="0" y="89014"/>
                  </a:lnTo>
                  <a:cubicBezTo>
                    <a:pt x="-47" y="76336"/>
                    <a:pt x="6241" y="64472"/>
                    <a:pt x="16760" y="57393"/>
                  </a:cubicBezTo>
                  <a:cubicBezTo>
                    <a:pt x="46705" y="37535"/>
                    <a:pt x="114565" y="0"/>
                    <a:pt x="202378" y="0"/>
                  </a:cubicBezTo>
                  <a:close/>
                </a:path>
              </a:pathLst>
            </a:custGeom>
            <a:noFill/>
            <a:ln w="25003" cap="rnd">
              <a:solidFill>
                <a:schemeClr val="bg1"/>
              </a:solidFill>
              <a:prstDash val="solid"/>
              <a:round/>
            </a:ln>
          </p:spPr>
          <p:txBody>
            <a:bodyPr/>
            <a:lstStyle/>
            <a:p>
              <a:endParaRPr lang="en-US"/>
            </a:p>
          </p:txBody>
        </p:sp>
        <p:sp>
          <p:nvSpPr>
            <p:cNvPr id="104" name="Freeform 103">
              <a:extLst>
                <a:ext uri="{FF2B5EF4-FFF2-40B4-BE49-F238E27FC236}">
                  <a16:creationId xmlns:a16="http://schemas.microsoft.com/office/drawing/2014/main" id="{4DC3FF9A-C54D-DCFC-01A4-B46F6304526D}"/>
                </a:ext>
              </a:extLst>
            </p:cNvPr>
            <p:cNvSpPr/>
            <p:nvPr/>
          </p:nvSpPr>
          <p:spPr>
            <a:xfrm>
              <a:off x="8083735" y="4030006"/>
              <a:ext cx="278268" cy="139134"/>
            </a:xfrm>
            <a:custGeom>
              <a:avLst/>
              <a:gdLst>
                <a:gd name="csX0" fmla="*/ 0 w 278268"/>
                <a:gd name="csY0" fmla="*/ 139134 h 139134"/>
                <a:gd name="csX1" fmla="*/ 0 w 278268"/>
                <a:gd name="csY1" fmla="*/ 58658 h 139134"/>
                <a:gd name="csX2" fmla="*/ 12649 w 278268"/>
                <a:gd name="csY2" fmla="*/ 36744 h 139134"/>
                <a:gd name="csX3" fmla="*/ 139134 w 278268"/>
                <a:gd name="csY3" fmla="*/ 0 h 139134"/>
                <a:gd name="csX4" fmla="*/ 265620 w 278268"/>
                <a:gd name="csY4" fmla="*/ 36744 h 139134"/>
                <a:gd name="csX5" fmla="*/ 278269 w 278268"/>
                <a:gd name="csY5" fmla="*/ 58658 h 139134"/>
                <a:gd name="csX6" fmla="*/ 278269 w 278268"/>
                <a:gd name="csY6" fmla="*/ 72729 h 1391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8268" h="139134">
                  <a:moveTo>
                    <a:pt x="0" y="139134"/>
                  </a:moveTo>
                  <a:lnTo>
                    <a:pt x="0" y="58658"/>
                  </a:lnTo>
                  <a:cubicBezTo>
                    <a:pt x="-2" y="49618"/>
                    <a:pt x="4820" y="41264"/>
                    <a:pt x="12649" y="36744"/>
                  </a:cubicBezTo>
                  <a:cubicBezTo>
                    <a:pt x="41108" y="20396"/>
                    <a:pt x="85378" y="0"/>
                    <a:pt x="139134" y="0"/>
                  </a:cubicBezTo>
                  <a:cubicBezTo>
                    <a:pt x="192891" y="0"/>
                    <a:pt x="237161" y="20396"/>
                    <a:pt x="265620" y="36744"/>
                  </a:cubicBezTo>
                  <a:cubicBezTo>
                    <a:pt x="273450" y="41264"/>
                    <a:pt x="278272" y="49618"/>
                    <a:pt x="278269" y="58658"/>
                  </a:cubicBezTo>
                  <a:lnTo>
                    <a:pt x="278269" y="72729"/>
                  </a:lnTo>
                </a:path>
              </a:pathLst>
            </a:custGeom>
            <a:noFill/>
            <a:ln w="25003" cap="rnd">
              <a:solidFill>
                <a:schemeClr val="bg1"/>
              </a:solidFill>
              <a:prstDash val="solid"/>
              <a:round/>
            </a:ln>
          </p:spPr>
          <p:txBody>
            <a:bodyPr/>
            <a:lstStyle/>
            <a:p>
              <a:endParaRPr lang="en-US"/>
            </a:p>
          </p:txBody>
        </p:sp>
        <p:sp>
          <p:nvSpPr>
            <p:cNvPr id="105" name="Freeform 104">
              <a:extLst>
                <a:ext uri="{FF2B5EF4-FFF2-40B4-BE49-F238E27FC236}">
                  <a16:creationId xmlns:a16="http://schemas.microsoft.com/office/drawing/2014/main" id="{71061EF8-B365-F0BD-B723-F05C5B20B29B}"/>
                </a:ext>
              </a:extLst>
            </p:cNvPr>
            <p:cNvSpPr/>
            <p:nvPr/>
          </p:nvSpPr>
          <p:spPr>
            <a:xfrm>
              <a:off x="8096384" y="4197600"/>
              <a:ext cx="265620" cy="225443"/>
            </a:xfrm>
            <a:custGeom>
              <a:avLst/>
              <a:gdLst>
                <a:gd name="csX0" fmla="*/ 265620 w 265620"/>
                <a:gd name="csY0" fmla="*/ 0 h 225443"/>
                <a:gd name="csX1" fmla="*/ 265620 w 265620"/>
                <a:gd name="csY1" fmla="*/ 37946 h 225443"/>
                <a:gd name="csX2" fmla="*/ 141000 w 265620"/>
                <a:gd name="csY2" fmla="*/ 220876 h 225443"/>
                <a:gd name="csX3" fmla="*/ 112003 w 265620"/>
                <a:gd name="csY3" fmla="*/ 220876 h 225443"/>
                <a:gd name="csX4" fmla="*/ 0 w 265620"/>
                <a:gd name="csY4" fmla="*/ 98027 h 225443"/>
              </a:gdLst>
              <a:ahLst/>
              <a:cxnLst>
                <a:cxn ang="0">
                  <a:pos x="csX0" y="csY0"/>
                </a:cxn>
                <a:cxn ang="0">
                  <a:pos x="csX1" y="csY1"/>
                </a:cxn>
                <a:cxn ang="0">
                  <a:pos x="csX2" y="csY2"/>
                </a:cxn>
                <a:cxn ang="0">
                  <a:pos x="csX3" y="csY3"/>
                </a:cxn>
                <a:cxn ang="0">
                  <a:pos x="csX4" y="csY4"/>
                </a:cxn>
              </a:cxnLst>
              <a:rect l="l" t="t" r="r" b="b"/>
              <a:pathLst>
                <a:path w="265620" h="225443">
                  <a:moveTo>
                    <a:pt x="265620" y="0"/>
                  </a:moveTo>
                  <a:lnTo>
                    <a:pt x="265620" y="37946"/>
                  </a:lnTo>
                  <a:cubicBezTo>
                    <a:pt x="265620" y="119213"/>
                    <a:pt x="190804" y="185460"/>
                    <a:pt x="141000" y="220876"/>
                  </a:cubicBezTo>
                  <a:cubicBezTo>
                    <a:pt x="132293" y="226966"/>
                    <a:pt x="120710" y="226966"/>
                    <a:pt x="112003" y="220876"/>
                  </a:cubicBezTo>
                  <a:cubicBezTo>
                    <a:pt x="74658" y="194883"/>
                    <a:pt x="23400" y="152858"/>
                    <a:pt x="0" y="98027"/>
                  </a:cubicBezTo>
                </a:path>
              </a:pathLst>
            </a:custGeom>
            <a:noFill/>
            <a:ln w="25003" cap="rnd">
              <a:solidFill>
                <a:schemeClr val="bg1"/>
              </a:solidFill>
              <a:prstDash val="solid"/>
              <a:round/>
            </a:ln>
          </p:spPr>
          <p:txBody>
            <a:bodyPr/>
            <a:lstStyle/>
            <a:p>
              <a:endParaRPr lang="en-US"/>
            </a:p>
          </p:txBody>
        </p:sp>
        <p:sp>
          <p:nvSpPr>
            <p:cNvPr id="106" name="Freeform 105">
              <a:extLst>
                <a:ext uri="{FF2B5EF4-FFF2-40B4-BE49-F238E27FC236}">
                  <a16:creationId xmlns:a16="http://schemas.microsoft.com/office/drawing/2014/main" id="{BB925B61-9658-DF88-DEE4-7A44A5635231}"/>
                </a:ext>
              </a:extLst>
            </p:cNvPr>
            <p:cNvSpPr/>
            <p:nvPr/>
          </p:nvSpPr>
          <p:spPr>
            <a:xfrm>
              <a:off x="8161998" y="4172303"/>
              <a:ext cx="120477" cy="90468"/>
            </a:xfrm>
            <a:custGeom>
              <a:avLst/>
              <a:gdLst>
                <a:gd name="csX0" fmla="*/ 120478 w 120477"/>
                <a:gd name="csY0" fmla="*/ 0 h 90468"/>
                <a:gd name="csX1" fmla="*/ 41835 w 120477"/>
                <a:gd name="csY1" fmla="*/ 90469 h 90468"/>
                <a:gd name="csX2" fmla="*/ 41835 w 120477"/>
                <a:gd name="csY2" fmla="*/ 90469 h 90468"/>
                <a:gd name="csX3" fmla="*/ 0 w 120477"/>
                <a:gd name="csY3" fmla="*/ 42341 h 90468"/>
              </a:gdLst>
              <a:ahLst/>
              <a:cxnLst>
                <a:cxn ang="0">
                  <a:pos x="csX0" y="csY0"/>
                </a:cxn>
                <a:cxn ang="0">
                  <a:pos x="csX1" y="csY1"/>
                </a:cxn>
                <a:cxn ang="0">
                  <a:pos x="csX2" y="csY2"/>
                </a:cxn>
                <a:cxn ang="0">
                  <a:pos x="csX3" y="csY3"/>
                </a:cxn>
              </a:cxnLst>
              <a:rect l="l" t="t" r="r" b="b"/>
              <a:pathLst>
                <a:path w="120477" h="90468">
                  <a:moveTo>
                    <a:pt x="120478" y="0"/>
                  </a:moveTo>
                  <a:lnTo>
                    <a:pt x="41835" y="90469"/>
                  </a:lnTo>
                  <a:lnTo>
                    <a:pt x="41835" y="90469"/>
                  </a:lnTo>
                  <a:lnTo>
                    <a:pt x="0" y="42341"/>
                  </a:lnTo>
                </a:path>
              </a:pathLst>
            </a:custGeom>
            <a:noFill/>
            <a:ln w="25003" cap="rnd">
              <a:solidFill>
                <a:schemeClr val="bg1"/>
              </a:solidFill>
              <a:prstDash val="solid"/>
              <a:round/>
            </a:ln>
          </p:spPr>
          <p:txBody>
            <a:bodyPr/>
            <a:lstStyle/>
            <a:p>
              <a:endParaRPr lang="en-US"/>
            </a:p>
          </p:txBody>
        </p:sp>
      </p:grpSp>
      <p:grpSp>
        <p:nvGrpSpPr>
          <p:cNvPr id="101" name="Group 100">
            <a:extLst>
              <a:ext uri="{FF2B5EF4-FFF2-40B4-BE49-F238E27FC236}">
                <a16:creationId xmlns:a16="http://schemas.microsoft.com/office/drawing/2014/main" id="{D86AA98D-B293-0C5F-560B-61AC67A90A47}"/>
              </a:ext>
            </a:extLst>
          </p:cNvPr>
          <p:cNvGrpSpPr/>
          <p:nvPr/>
        </p:nvGrpSpPr>
        <p:grpSpPr>
          <a:xfrm>
            <a:off x="5243590" y="3962370"/>
            <a:ext cx="335525" cy="469847"/>
            <a:chOff x="5243590" y="3962370"/>
            <a:chExt cx="335525" cy="469847"/>
          </a:xfrm>
        </p:grpSpPr>
        <p:sp>
          <p:nvSpPr>
            <p:cNvPr id="94" name="Freeform 93">
              <a:extLst>
                <a:ext uri="{FF2B5EF4-FFF2-40B4-BE49-F238E27FC236}">
                  <a16:creationId xmlns:a16="http://schemas.microsoft.com/office/drawing/2014/main" id="{6F1C8A84-5FD2-9E11-21B8-835358CDE6C9}"/>
                </a:ext>
              </a:extLst>
            </p:cNvPr>
            <p:cNvSpPr/>
            <p:nvPr/>
          </p:nvSpPr>
          <p:spPr>
            <a:xfrm>
              <a:off x="5243590" y="3962370"/>
              <a:ext cx="335525" cy="469847"/>
            </a:xfrm>
            <a:custGeom>
              <a:avLst/>
              <a:gdLst>
                <a:gd name="csX0" fmla="*/ 167763 w 335525"/>
                <a:gd name="csY0" fmla="*/ 0 h 469847"/>
                <a:gd name="csX1" fmla="*/ 226088 w 335525"/>
                <a:gd name="csY1" fmla="*/ 0 h 469847"/>
                <a:gd name="csX2" fmla="*/ 237270 w 335525"/>
                <a:gd name="csY2" fmla="*/ 11186 h 469847"/>
                <a:gd name="csX3" fmla="*/ 235623 w 335525"/>
                <a:gd name="csY3" fmla="*/ 17028 h 469847"/>
                <a:gd name="csX4" fmla="*/ 192927 w 335525"/>
                <a:gd name="csY4" fmla="*/ 86677 h 469847"/>
                <a:gd name="csX5" fmla="*/ 335526 w 335525"/>
                <a:gd name="csY5" fmla="*/ 260032 h 469847"/>
                <a:gd name="csX6" fmla="*/ 335526 w 335525"/>
                <a:gd name="csY6" fmla="*/ 433387 h 469847"/>
                <a:gd name="csX7" fmla="*/ 296381 w 335525"/>
                <a:gd name="csY7" fmla="*/ 469736 h 469847"/>
                <a:gd name="csX8" fmla="*/ 264674 w 335525"/>
                <a:gd name="csY8" fmla="*/ 460285 h 469847"/>
                <a:gd name="csX9" fmla="*/ 248121 w 335525"/>
                <a:gd name="csY9" fmla="*/ 458440 h 469847"/>
                <a:gd name="csX10" fmla="*/ 167763 w 335525"/>
                <a:gd name="csY10" fmla="*/ 469736 h 469847"/>
                <a:gd name="csX11" fmla="*/ 87404 w 335525"/>
                <a:gd name="csY11" fmla="*/ 458552 h 469847"/>
                <a:gd name="csX12" fmla="*/ 70852 w 335525"/>
                <a:gd name="csY12" fmla="*/ 460397 h 469847"/>
                <a:gd name="csX13" fmla="*/ 39145 w 335525"/>
                <a:gd name="csY13" fmla="*/ 469848 h 469847"/>
                <a:gd name="csX14" fmla="*/ 0 w 335525"/>
                <a:gd name="csY14" fmla="*/ 433499 h 469847"/>
                <a:gd name="csX15" fmla="*/ 0 w 335525"/>
                <a:gd name="csY15" fmla="*/ 260032 h 469847"/>
                <a:gd name="csX16" fmla="*/ 142598 w 335525"/>
                <a:gd name="csY16" fmla="*/ 86677 h 469847"/>
                <a:gd name="csX17" fmla="*/ 99903 w 335525"/>
                <a:gd name="csY17" fmla="*/ 17028 h 469847"/>
                <a:gd name="csX18" fmla="*/ 103595 w 335525"/>
                <a:gd name="csY18" fmla="*/ 1648 h 469847"/>
                <a:gd name="csX19" fmla="*/ 109437 w 335525"/>
                <a:gd name="csY19" fmla="*/ 0 h 4698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35525" h="469847">
                  <a:moveTo>
                    <a:pt x="167763" y="0"/>
                  </a:moveTo>
                  <a:lnTo>
                    <a:pt x="226088" y="0"/>
                  </a:lnTo>
                  <a:cubicBezTo>
                    <a:pt x="232265" y="1"/>
                    <a:pt x="237273" y="5009"/>
                    <a:pt x="237270" y="11186"/>
                  </a:cubicBezTo>
                  <a:cubicBezTo>
                    <a:pt x="237270" y="13248"/>
                    <a:pt x="236699" y="15270"/>
                    <a:pt x="235623" y="17028"/>
                  </a:cubicBezTo>
                  <a:lnTo>
                    <a:pt x="192927" y="86677"/>
                  </a:lnTo>
                  <a:cubicBezTo>
                    <a:pt x="278766" y="100266"/>
                    <a:pt x="335526" y="170950"/>
                    <a:pt x="335526" y="260032"/>
                  </a:cubicBezTo>
                  <a:lnTo>
                    <a:pt x="335526" y="433387"/>
                  </a:lnTo>
                  <a:cubicBezTo>
                    <a:pt x="335526" y="452960"/>
                    <a:pt x="315953" y="469736"/>
                    <a:pt x="296381" y="469736"/>
                  </a:cubicBezTo>
                  <a:cubicBezTo>
                    <a:pt x="284274" y="469736"/>
                    <a:pt x="272139" y="464367"/>
                    <a:pt x="264674" y="460285"/>
                  </a:cubicBezTo>
                  <a:cubicBezTo>
                    <a:pt x="259599" y="457562"/>
                    <a:pt x="253671" y="456902"/>
                    <a:pt x="248121" y="458440"/>
                  </a:cubicBezTo>
                  <a:cubicBezTo>
                    <a:pt x="221925" y="465609"/>
                    <a:pt x="194921" y="469406"/>
                    <a:pt x="167763" y="469736"/>
                  </a:cubicBezTo>
                  <a:cubicBezTo>
                    <a:pt x="140610" y="469442"/>
                    <a:pt x="113606" y="465684"/>
                    <a:pt x="87404" y="458552"/>
                  </a:cubicBezTo>
                  <a:cubicBezTo>
                    <a:pt x="81855" y="457014"/>
                    <a:pt x="75926" y="457674"/>
                    <a:pt x="70852" y="460397"/>
                  </a:cubicBezTo>
                  <a:cubicBezTo>
                    <a:pt x="63386" y="464479"/>
                    <a:pt x="51280" y="469848"/>
                    <a:pt x="39145" y="469848"/>
                  </a:cubicBezTo>
                  <a:cubicBezTo>
                    <a:pt x="19572" y="469848"/>
                    <a:pt x="0" y="453071"/>
                    <a:pt x="0" y="433499"/>
                  </a:cubicBezTo>
                  <a:lnTo>
                    <a:pt x="0" y="260032"/>
                  </a:lnTo>
                  <a:cubicBezTo>
                    <a:pt x="0" y="170950"/>
                    <a:pt x="56760" y="100266"/>
                    <a:pt x="142598" y="86677"/>
                  </a:cubicBezTo>
                  <a:lnTo>
                    <a:pt x="99903" y="17028"/>
                  </a:lnTo>
                  <a:cubicBezTo>
                    <a:pt x="96675" y="11761"/>
                    <a:pt x="98329" y="4875"/>
                    <a:pt x="103595" y="1648"/>
                  </a:cubicBezTo>
                  <a:cubicBezTo>
                    <a:pt x="105353" y="571"/>
                    <a:pt x="107375" y="0"/>
                    <a:pt x="109437" y="0"/>
                  </a:cubicBezTo>
                  <a:close/>
                </a:path>
              </a:pathLst>
            </a:custGeom>
            <a:noFill/>
            <a:ln w="22225" cap="rnd">
              <a:solidFill>
                <a:schemeClr val="bg1"/>
              </a:solidFill>
              <a:prstDash val="solid"/>
              <a:round/>
            </a:ln>
          </p:spPr>
          <p:txBody>
            <a:bodyPr/>
            <a:lstStyle/>
            <a:p>
              <a:endParaRPr lang="en-US"/>
            </a:p>
          </p:txBody>
        </p:sp>
        <p:sp>
          <p:nvSpPr>
            <p:cNvPr id="95" name="Freeform 94">
              <a:extLst>
                <a:ext uri="{FF2B5EF4-FFF2-40B4-BE49-F238E27FC236}">
                  <a16:creationId xmlns:a16="http://schemas.microsoft.com/office/drawing/2014/main" id="{2EA40A69-7335-B5F1-AE93-F0689A026F81}"/>
                </a:ext>
              </a:extLst>
            </p:cNvPr>
            <p:cNvSpPr/>
            <p:nvPr/>
          </p:nvSpPr>
          <p:spPr>
            <a:xfrm>
              <a:off x="5361024" y="4043455"/>
              <a:ext cx="100657" cy="8388"/>
            </a:xfrm>
            <a:custGeom>
              <a:avLst/>
              <a:gdLst>
                <a:gd name="csX0" fmla="*/ 100658 w 100657"/>
                <a:gd name="csY0" fmla="*/ 0 h 8388"/>
                <a:gd name="csX1" fmla="*/ 50329 w 100657"/>
                <a:gd name="csY1" fmla="*/ 8388 h 8388"/>
                <a:gd name="csX2" fmla="*/ 0 w 100657"/>
                <a:gd name="csY2" fmla="*/ 0 h 8388"/>
              </a:gdLst>
              <a:ahLst/>
              <a:cxnLst>
                <a:cxn ang="0">
                  <a:pos x="csX0" y="csY0"/>
                </a:cxn>
                <a:cxn ang="0">
                  <a:pos x="csX1" y="csY1"/>
                </a:cxn>
                <a:cxn ang="0">
                  <a:pos x="csX2" y="csY2"/>
                </a:cxn>
              </a:cxnLst>
              <a:rect l="l" t="t" r="r" b="b"/>
              <a:pathLst>
                <a:path w="100657" h="8388">
                  <a:moveTo>
                    <a:pt x="100658" y="0"/>
                  </a:moveTo>
                  <a:cubicBezTo>
                    <a:pt x="84443" y="5492"/>
                    <a:pt x="67449" y="8324"/>
                    <a:pt x="50329" y="8388"/>
                  </a:cubicBezTo>
                  <a:cubicBezTo>
                    <a:pt x="33210" y="8324"/>
                    <a:pt x="16214" y="5492"/>
                    <a:pt x="0" y="0"/>
                  </a:cubicBezTo>
                </a:path>
              </a:pathLst>
            </a:custGeom>
            <a:noFill/>
            <a:ln w="22225" cap="rnd">
              <a:solidFill>
                <a:schemeClr val="bg1"/>
              </a:solidFill>
              <a:prstDash val="solid"/>
              <a:round/>
            </a:ln>
          </p:spPr>
          <p:txBody>
            <a:bodyPr/>
            <a:lstStyle/>
            <a:p>
              <a:endParaRPr lang="en-US"/>
            </a:p>
          </p:txBody>
        </p:sp>
        <p:sp>
          <p:nvSpPr>
            <p:cNvPr id="96" name="Freeform 95">
              <a:extLst>
                <a:ext uri="{FF2B5EF4-FFF2-40B4-BE49-F238E27FC236}">
                  <a16:creationId xmlns:a16="http://schemas.microsoft.com/office/drawing/2014/main" id="{203D2363-B4FC-BFD8-C5A4-48CFD1431FCA}"/>
                </a:ext>
              </a:extLst>
            </p:cNvPr>
            <p:cNvSpPr/>
            <p:nvPr/>
          </p:nvSpPr>
          <p:spPr>
            <a:xfrm>
              <a:off x="5411353" y="4051844"/>
              <a:ext cx="22368" cy="55920"/>
            </a:xfrm>
            <a:custGeom>
              <a:avLst/>
              <a:gdLst>
                <a:gd name="csX0" fmla="*/ 0 w 22368"/>
                <a:gd name="csY0" fmla="*/ 0 h 55920"/>
                <a:gd name="csX1" fmla="*/ 22368 w 22368"/>
                <a:gd name="csY1" fmla="*/ 55921 h 55920"/>
              </a:gdLst>
              <a:ahLst/>
              <a:cxnLst>
                <a:cxn ang="0">
                  <a:pos x="csX0" y="csY0"/>
                </a:cxn>
                <a:cxn ang="0">
                  <a:pos x="csX1" y="csY1"/>
                </a:cxn>
              </a:cxnLst>
              <a:rect l="l" t="t" r="r" b="b"/>
              <a:pathLst>
                <a:path w="22368" h="55920">
                  <a:moveTo>
                    <a:pt x="0" y="0"/>
                  </a:moveTo>
                  <a:lnTo>
                    <a:pt x="22368" y="55921"/>
                  </a:lnTo>
                </a:path>
              </a:pathLst>
            </a:custGeom>
            <a:ln w="22225" cap="rnd">
              <a:solidFill>
                <a:schemeClr val="bg1"/>
              </a:solidFill>
              <a:prstDash val="solid"/>
              <a:round/>
            </a:ln>
          </p:spPr>
          <p:txBody>
            <a:bodyPr/>
            <a:lstStyle/>
            <a:p>
              <a:endParaRPr lang="en-US"/>
            </a:p>
          </p:txBody>
        </p:sp>
        <p:sp>
          <p:nvSpPr>
            <p:cNvPr id="97" name="Freeform 96">
              <a:extLst>
                <a:ext uri="{FF2B5EF4-FFF2-40B4-BE49-F238E27FC236}">
                  <a16:creationId xmlns:a16="http://schemas.microsoft.com/office/drawing/2014/main" id="{471C56FE-F0AF-7109-EBE8-39D3A9D60848}"/>
                </a:ext>
              </a:extLst>
            </p:cNvPr>
            <p:cNvSpPr/>
            <p:nvPr/>
          </p:nvSpPr>
          <p:spPr>
            <a:xfrm>
              <a:off x="5377800" y="4207583"/>
              <a:ext cx="67105" cy="113659"/>
            </a:xfrm>
            <a:custGeom>
              <a:avLst/>
              <a:gdLst>
                <a:gd name="csX0" fmla="*/ 1985 w 67105"/>
                <a:gd name="csY0" fmla="*/ 96883 h 113659"/>
                <a:gd name="csX1" fmla="*/ 33553 w 67105"/>
                <a:gd name="csY1" fmla="*/ 113659 h 113659"/>
                <a:gd name="csX2" fmla="*/ 67105 w 67105"/>
                <a:gd name="csY2" fmla="*/ 84301 h 113659"/>
                <a:gd name="csX3" fmla="*/ 49350 w 67105"/>
                <a:gd name="csY3" fmla="*/ 60814 h 113659"/>
                <a:gd name="csX4" fmla="*/ 17755 w 67105"/>
                <a:gd name="csY4" fmla="*/ 52985 h 113659"/>
                <a:gd name="csX5" fmla="*/ 0 w 67105"/>
                <a:gd name="csY5" fmla="*/ 29358 h 113659"/>
                <a:gd name="csX6" fmla="*/ 33553 w 67105"/>
                <a:gd name="csY6" fmla="*/ 0 h 113659"/>
                <a:gd name="csX7" fmla="*/ 65120 w 67105"/>
                <a:gd name="csY7" fmla="*/ 17615 h 113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7105" h="113659">
                  <a:moveTo>
                    <a:pt x="1985" y="96883"/>
                  </a:moveTo>
                  <a:cubicBezTo>
                    <a:pt x="7577" y="106222"/>
                    <a:pt x="20132" y="113659"/>
                    <a:pt x="33553" y="113659"/>
                  </a:cubicBezTo>
                  <a:cubicBezTo>
                    <a:pt x="52230" y="113659"/>
                    <a:pt x="67105" y="99679"/>
                    <a:pt x="67105" y="84301"/>
                  </a:cubicBezTo>
                  <a:cubicBezTo>
                    <a:pt x="67105" y="73620"/>
                    <a:pt x="58521" y="64113"/>
                    <a:pt x="49350" y="60814"/>
                  </a:cubicBezTo>
                  <a:cubicBezTo>
                    <a:pt x="40179" y="57515"/>
                    <a:pt x="28883" y="57151"/>
                    <a:pt x="17755" y="52985"/>
                  </a:cubicBezTo>
                  <a:cubicBezTo>
                    <a:pt x="6627" y="48819"/>
                    <a:pt x="0" y="39983"/>
                    <a:pt x="0" y="29358"/>
                  </a:cubicBezTo>
                  <a:cubicBezTo>
                    <a:pt x="0" y="13924"/>
                    <a:pt x="14875" y="0"/>
                    <a:pt x="33553" y="0"/>
                  </a:cubicBezTo>
                  <a:cubicBezTo>
                    <a:pt x="46358" y="225"/>
                    <a:pt x="58205" y="6836"/>
                    <a:pt x="65120" y="17615"/>
                  </a:cubicBezTo>
                </a:path>
              </a:pathLst>
            </a:custGeom>
            <a:noFill/>
            <a:ln w="22225" cap="rnd">
              <a:solidFill>
                <a:schemeClr val="bg1"/>
              </a:solidFill>
              <a:prstDash val="solid"/>
              <a:round/>
            </a:ln>
          </p:spPr>
          <p:txBody>
            <a:bodyPr/>
            <a:lstStyle/>
            <a:p>
              <a:endParaRPr lang="en-US"/>
            </a:p>
          </p:txBody>
        </p:sp>
        <p:sp>
          <p:nvSpPr>
            <p:cNvPr id="98" name="Freeform 97">
              <a:extLst>
                <a:ext uri="{FF2B5EF4-FFF2-40B4-BE49-F238E27FC236}">
                  <a16:creationId xmlns:a16="http://schemas.microsoft.com/office/drawing/2014/main" id="{CC43CE31-348B-3AF5-8760-251EE7D2F1C6}"/>
                </a:ext>
              </a:extLst>
            </p:cNvPr>
            <p:cNvSpPr/>
            <p:nvPr/>
          </p:nvSpPr>
          <p:spPr>
            <a:xfrm>
              <a:off x="5411353" y="4186054"/>
              <a:ext cx="2796" cy="21529"/>
            </a:xfrm>
            <a:custGeom>
              <a:avLst/>
              <a:gdLst>
                <a:gd name="csX0" fmla="*/ 0 w 2796"/>
                <a:gd name="csY0" fmla="*/ 21530 h 21529"/>
                <a:gd name="csX1" fmla="*/ 0 w 2796"/>
                <a:gd name="csY1" fmla="*/ 0 h 21529"/>
              </a:gdLst>
              <a:ahLst/>
              <a:cxnLst>
                <a:cxn ang="0">
                  <a:pos x="csX0" y="csY0"/>
                </a:cxn>
                <a:cxn ang="0">
                  <a:pos x="csX1" y="csY1"/>
                </a:cxn>
              </a:cxnLst>
              <a:rect l="l" t="t" r="r" b="b"/>
              <a:pathLst>
                <a:path w="2796" h="21529">
                  <a:moveTo>
                    <a:pt x="0" y="21530"/>
                  </a:moveTo>
                  <a:lnTo>
                    <a:pt x="0" y="0"/>
                  </a:lnTo>
                </a:path>
              </a:pathLst>
            </a:custGeom>
            <a:ln w="22225" cap="rnd">
              <a:solidFill>
                <a:schemeClr val="bg1"/>
              </a:solidFill>
              <a:prstDash val="solid"/>
              <a:round/>
            </a:ln>
          </p:spPr>
          <p:txBody>
            <a:bodyPr/>
            <a:lstStyle/>
            <a:p>
              <a:endParaRPr lang="en-US"/>
            </a:p>
          </p:txBody>
        </p:sp>
        <p:sp>
          <p:nvSpPr>
            <p:cNvPr id="99" name="Freeform 98">
              <a:extLst>
                <a:ext uri="{FF2B5EF4-FFF2-40B4-BE49-F238E27FC236}">
                  <a16:creationId xmlns:a16="http://schemas.microsoft.com/office/drawing/2014/main" id="{3E7F6D45-C1EB-63F4-FE3D-4C94B0B09CC1}"/>
                </a:ext>
              </a:extLst>
            </p:cNvPr>
            <p:cNvSpPr/>
            <p:nvPr/>
          </p:nvSpPr>
          <p:spPr>
            <a:xfrm>
              <a:off x="5411353" y="4321103"/>
              <a:ext cx="2796" cy="21529"/>
            </a:xfrm>
            <a:custGeom>
              <a:avLst/>
              <a:gdLst>
                <a:gd name="csX0" fmla="*/ 0 w 2796"/>
                <a:gd name="csY0" fmla="*/ 21530 h 21529"/>
                <a:gd name="csX1" fmla="*/ 0 w 2796"/>
                <a:gd name="csY1" fmla="*/ 0 h 21529"/>
              </a:gdLst>
              <a:ahLst/>
              <a:cxnLst>
                <a:cxn ang="0">
                  <a:pos x="csX0" y="csY0"/>
                </a:cxn>
                <a:cxn ang="0">
                  <a:pos x="csX1" y="csY1"/>
                </a:cxn>
              </a:cxnLst>
              <a:rect l="l" t="t" r="r" b="b"/>
              <a:pathLst>
                <a:path w="2796" h="21529">
                  <a:moveTo>
                    <a:pt x="0" y="21530"/>
                  </a:moveTo>
                  <a:lnTo>
                    <a:pt x="0" y="0"/>
                  </a:lnTo>
                </a:path>
              </a:pathLst>
            </a:custGeom>
            <a:ln w="22225" cap="rnd">
              <a:solidFill>
                <a:schemeClr val="bg1"/>
              </a:solidFill>
              <a:prstDash val="solid"/>
              <a:round/>
            </a:ln>
          </p:spPr>
          <p:txBody>
            <a:bodyPr/>
            <a:lstStyle/>
            <a:p>
              <a:endParaRPr lang="en-US"/>
            </a:p>
          </p:txBody>
        </p:sp>
        <p:sp>
          <p:nvSpPr>
            <p:cNvPr id="100" name="Freeform 99">
              <a:extLst>
                <a:ext uri="{FF2B5EF4-FFF2-40B4-BE49-F238E27FC236}">
                  <a16:creationId xmlns:a16="http://schemas.microsoft.com/office/drawing/2014/main" id="{8CCAFFA1-098F-3FE7-EEC9-0CC2A866FB1F}"/>
                </a:ext>
              </a:extLst>
            </p:cNvPr>
            <p:cNvSpPr/>
            <p:nvPr/>
          </p:nvSpPr>
          <p:spPr>
            <a:xfrm>
              <a:off x="5367595" y="4051844"/>
              <a:ext cx="43758" cy="50328"/>
            </a:xfrm>
            <a:custGeom>
              <a:avLst/>
              <a:gdLst>
                <a:gd name="csX0" fmla="*/ 0 w 43758"/>
                <a:gd name="csY0" fmla="*/ 50329 h 50328"/>
                <a:gd name="csX1" fmla="*/ 43758 w 43758"/>
                <a:gd name="csY1" fmla="*/ 0 h 50328"/>
              </a:gdLst>
              <a:ahLst/>
              <a:cxnLst>
                <a:cxn ang="0">
                  <a:pos x="csX0" y="csY0"/>
                </a:cxn>
                <a:cxn ang="0">
                  <a:pos x="csX1" y="csY1"/>
                </a:cxn>
              </a:cxnLst>
              <a:rect l="l" t="t" r="r" b="b"/>
              <a:pathLst>
                <a:path w="43758" h="50328">
                  <a:moveTo>
                    <a:pt x="0" y="50329"/>
                  </a:moveTo>
                  <a:lnTo>
                    <a:pt x="43758" y="0"/>
                  </a:lnTo>
                </a:path>
              </a:pathLst>
            </a:custGeom>
            <a:ln w="22225" cap="rnd">
              <a:solidFill>
                <a:schemeClr val="bg1"/>
              </a:solidFill>
              <a:prstDash val="solid"/>
              <a:round/>
            </a:ln>
          </p:spPr>
          <p:txBody>
            <a:bodyPr/>
            <a:lstStyle/>
            <a:p>
              <a:endParaRPr lang="en-US"/>
            </a:p>
          </p:txBody>
        </p:sp>
      </p:grpSp>
      <p:sp>
        <p:nvSpPr>
          <p:cNvPr id="45" name="Oval 58">
            <a:extLst>
              <a:ext uri="{FF2B5EF4-FFF2-40B4-BE49-F238E27FC236}">
                <a16:creationId xmlns:a16="http://schemas.microsoft.com/office/drawing/2014/main" id="{CE2F9692-9EEB-2BB8-1D7D-6AA4834C707C}"/>
              </a:ext>
            </a:extLst>
          </p:cNvPr>
          <p:cNvSpPr>
            <a:spLocks noChangeArrowheads="1"/>
          </p:cNvSpPr>
          <p:nvPr/>
        </p:nvSpPr>
        <p:spPr bwMode="auto">
          <a:xfrm>
            <a:off x="2657701" y="3242574"/>
            <a:ext cx="188583" cy="191356"/>
          </a:xfrm>
          <a:prstGeom prst="ellipse">
            <a:avLst/>
          </a:prstGeom>
          <a:solidFill>
            <a:schemeClr val="accent1"/>
          </a:solidFill>
          <a:ln w="12700">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Light"/>
            </a:endParaRPr>
          </a:p>
        </p:txBody>
      </p:sp>
      <p:sp>
        <p:nvSpPr>
          <p:cNvPr id="49" name="Oval 58">
            <a:extLst>
              <a:ext uri="{FF2B5EF4-FFF2-40B4-BE49-F238E27FC236}">
                <a16:creationId xmlns:a16="http://schemas.microsoft.com/office/drawing/2014/main" id="{9487535C-BF53-4F80-7B5C-F0A83CB96114}"/>
              </a:ext>
            </a:extLst>
          </p:cNvPr>
          <p:cNvSpPr>
            <a:spLocks noChangeArrowheads="1"/>
          </p:cNvSpPr>
          <p:nvPr/>
        </p:nvSpPr>
        <p:spPr bwMode="auto">
          <a:xfrm>
            <a:off x="5471950" y="3242574"/>
            <a:ext cx="188583" cy="191356"/>
          </a:xfrm>
          <a:prstGeom prst="ellipse">
            <a:avLst/>
          </a:prstGeom>
          <a:solidFill>
            <a:schemeClr val="accent1"/>
          </a:solidFill>
          <a:ln w="12700">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Light"/>
            </a:endParaRPr>
          </a:p>
        </p:txBody>
      </p:sp>
      <p:sp>
        <p:nvSpPr>
          <p:cNvPr id="53" name="Oval 58">
            <a:extLst>
              <a:ext uri="{FF2B5EF4-FFF2-40B4-BE49-F238E27FC236}">
                <a16:creationId xmlns:a16="http://schemas.microsoft.com/office/drawing/2014/main" id="{8044A98D-3A68-2B09-2A89-315A059D9E37}"/>
              </a:ext>
            </a:extLst>
          </p:cNvPr>
          <p:cNvSpPr>
            <a:spLocks noChangeArrowheads="1"/>
          </p:cNvSpPr>
          <p:nvPr/>
        </p:nvSpPr>
        <p:spPr bwMode="auto">
          <a:xfrm>
            <a:off x="8286257" y="3242574"/>
            <a:ext cx="188583" cy="191356"/>
          </a:xfrm>
          <a:prstGeom prst="ellipse">
            <a:avLst/>
          </a:prstGeom>
          <a:solidFill>
            <a:schemeClr val="accent1"/>
          </a:solidFill>
          <a:ln w="12700">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Light"/>
            </a:endParaRPr>
          </a:p>
        </p:txBody>
      </p:sp>
      <p:sp>
        <p:nvSpPr>
          <p:cNvPr id="57" name="Oval 58">
            <a:extLst>
              <a:ext uri="{FF2B5EF4-FFF2-40B4-BE49-F238E27FC236}">
                <a16:creationId xmlns:a16="http://schemas.microsoft.com/office/drawing/2014/main" id="{34FE3E75-945B-19B0-D0F4-B2C4BC7B0D9A}"/>
              </a:ext>
            </a:extLst>
          </p:cNvPr>
          <p:cNvSpPr>
            <a:spLocks noChangeArrowheads="1"/>
          </p:cNvSpPr>
          <p:nvPr/>
        </p:nvSpPr>
        <p:spPr bwMode="auto">
          <a:xfrm>
            <a:off x="11096450" y="3242574"/>
            <a:ext cx="192640" cy="195472"/>
          </a:xfrm>
          <a:prstGeom prst="ellipse">
            <a:avLst/>
          </a:prstGeom>
          <a:solidFill>
            <a:schemeClr val="accent1"/>
          </a:solidFill>
          <a:ln w="12700">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Light"/>
            </a:endParaRPr>
          </a:p>
        </p:txBody>
      </p:sp>
      <p:sp>
        <p:nvSpPr>
          <p:cNvPr id="64" name="Oval 58">
            <a:extLst>
              <a:ext uri="{FF2B5EF4-FFF2-40B4-BE49-F238E27FC236}">
                <a16:creationId xmlns:a16="http://schemas.microsoft.com/office/drawing/2014/main" id="{6A82728A-45F7-87C9-5792-F6AA421C9096}"/>
              </a:ext>
            </a:extLst>
          </p:cNvPr>
          <p:cNvSpPr>
            <a:spLocks noChangeArrowheads="1"/>
          </p:cNvSpPr>
          <p:nvPr/>
        </p:nvSpPr>
        <p:spPr bwMode="auto">
          <a:xfrm>
            <a:off x="4079384" y="5407887"/>
            <a:ext cx="188583" cy="191356"/>
          </a:xfrm>
          <a:prstGeom prst="ellipse">
            <a:avLst/>
          </a:prstGeom>
          <a:solidFill>
            <a:schemeClr val="accent1"/>
          </a:solidFill>
          <a:ln w="12700">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Light"/>
            </a:endParaRPr>
          </a:p>
        </p:txBody>
      </p:sp>
      <p:sp>
        <p:nvSpPr>
          <p:cNvPr id="68" name="Oval 58">
            <a:extLst>
              <a:ext uri="{FF2B5EF4-FFF2-40B4-BE49-F238E27FC236}">
                <a16:creationId xmlns:a16="http://schemas.microsoft.com/office/drawing/2014/main" id="{42972C92-25D4-57DA-38C3-ECFA8093330F}"/>
              </a:ext>
            </a:extLst>
          </p:cNvPr>
          <p:cNvSpPr>
            <a:spLocks noChangeArrowheads="1"/>
          </p:cNvSpPr>
          <p:nvPr/>
        </p:nvSpPr>
        <p:spPr bwMode="auto">
          <a:xfrm>
            <a:off x="6893633" y="5407887"/>
            <a:ext cx="188583" cy="191356"/>
          </a:xfrm>
          <a:prstGeom prst="ellipse">
            <a:avLst/>
          </a:prstGeom>
          <a:solidFill>
            <a:schemeClr val="accent1"/>
          </a:solidFill>
          <a:ln w="12700">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Light"/>
            </a:endParaRPr>
          </a:p>
        </p:txBody>
      </p:sp>
      <p:sp>
        <p:nvSpPr>
          <p:cNvPr id="72" name="Oval 58">
            <a:extLst>
              <a:ext uri="{FF2B5EF4-FFF2-40B4-BE49-F238E27FC236}">
                <a16:creationId xmlns:a16="http://schemas.microsoft.com/office/drawing/2014/main" id="{EFC38379-90A9-ECB2-A978-CB7503F812BC}"/>
              </a:ext>
            </a:extLst>
          </p:cNvPr>
          <p:cNvSpPr>
            <a:spLocks noChangeArrowheads="1"/>
          </p:cNvSpPr>
          <p:nvPr/>
        </p:nvSpPr>
        <p:spPr bwMode="auto">
          <a:xfrm>
            <a:off x="9707940" y="5407887"/>
            <a:ext cx="188583" cy="191356"/>
          </a:xfrm>
          <a:prstGeom prst="ellipse">
            <a:avLst/>
          </a:prstGeom>
          <a:solidFill>
            <a:schemeClr val="accent1"/>
          </a:solidFill>
          <a:ln w="12700">
            <a:solidFill>
              <a:schemeClr val="accent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Light"/>
            </a:endParaRPr>
          </a:p>
        </p:txBody>
      </p:sp>
    </p:spTree>
    <p:extLst>
      <p:ext uri="{BB962C8B-B14F-4D97-AF65-F5344CB8AC3E}">
        <p14:creationId xmlns:p14="http://schemas.microsoft.com/office/powerpoint/2010/main" val="4281538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C9409-E939-B2ED-3DC1-A8FE733B961A}"/>
            </a:ext>
          </a:extLst>
        </p:cNvPr>
        <p:cNvGrpSpPr/>
        <p:nvPr/>
      </p:nvGrpSpPr>
      <p:grpSpPr>
        <a:xfrm>
          <a:off x="0" y="0"/>
          <a:ext cx="0" cy="0"/>
          <a:chOff x="0" y="0"/>
          <a:chExt cx="0" cy="0"/>
        </a:xfrm>
      </p:grpSpPr>
      <p:grpSp>
        <p:nvGrpSpPr>
          <p:cNvPr id="167" name="Group 166">
            <a:extLst>
              <a:ext uri="{FF2B5EF4-FFF2-40B4-BE49-F238E27FC236}">
                <a16:creationId xmlns:a16="http://schemas.microsoft.com/office/drawing/2014/main" id="{67BAA965-A901-0B7A-608A-A51CD1D4B60A}"/>
              </a:ext>
            </a:extLst>
          </p:cNvPr>
          <p:cNvGrpSpPr/>
          <p:nvPr/>
        </p:nvGrpSpPr>
        <p:grpSpPr>
          <a:xfrm>
            <a:off x="5784915" y="2272436"/>
            <a:ext cx="5569246" cy="2043033"/>
            <a:chOff x="5784915" y="2333082"/>
            <a:chExt cx="5569246" cy="2043033"/>
          </a:xfrm>
        </p:grpSpPr>
        <p:cxnSp>
          <p:nvCxnSpPr>
            <p:cNvPr id="157" name="Straight Connector 156">
              <a:extLst>
                <a:ext uri="{FF2B5EF4-FFF2-40B4-BE49-F238E27FC236}">
                  <a16:creationId xmlns:a16="http://schemas.microsoft.com/office/drawing/2014/main" id="{DD2C8C64-C589-30F5-BA8A-3BA3472BAD9E}"/>
                </a:ext>
              </a:extLst>
            </p:cNvPr>
            <p:cNvCxnSpPr/>
            <p:nvPr/>
          </p:nvCxnSpPr>
          <p:spPr>
            <a:xfrm>
              <a:off x="5784915" y="3409673"/>
              <a:ext cx="5569246" cy="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F2F688D-8906-121A-0804-11E66D294E58}"/>
                </a:ext>
              </a:extLst>
            </p:cNvPr>
            <p:cNvCxnSpPr>
              <a:cxnSpLocks/>
            </p:cNvCxnSpPr>
            <p:nvPr/>
          </p:nvCxnSpPr>
          <p:spPr>
            <a:xfrm>
              <a:off x="6327851" y="3409673"/>
              <a:ext cx="0" cy="94565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70A2EB3A-A98A-EFC4-3318-0C5A6354671F}"/>
                </a:ext>
              </a:extLst>
            </p:cNvPr>
            <p:cNvCxnSpPr>
              <a:cxnSpLocks/>
            </p:cNvCxnSpPr>
            <p:nvPr/>
          </p:nvCxnSpPr>
          <p:spPr>
            <a:xfrm>
              <a:off x="6597259" y="3417585"/>
              <a:ext cx="0" cy="94565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3393EAEB-39F0-5215-0FEE-1EE31248BA4F}"/>
                </a:ext>
              </a:extLst>
            </p:cNvPr>
            <p:cNvCxnSpPr>
              <a:cxnSpLocks/>
            </p:cNvCxnSpPr>
            <p:nvPr/>
          </p:nvCxnSpPr>
          <p:spPr>
            <a:xfrm>
              <a:off x="7027013" y="3420332"/>
              <a:ext cx="0" cy="94565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310E42AB-A5E8-CDAF-9DFF-876FEA1E7CC4}"/>
                </a:ext>
              </a:extLst>
            </p:cNvPr>
            <p:cNvCxnSpPr>
              <a:cxnSpLocks/>
            </p:cNvCxnSpPr>
            <p:nvPr/>
          </p:nvCxnSpPr>
          <p:spPr>
            <a:xfrm>
              <a:off x="7452432" y="3429000"/>
              <a:ext cx="0" cy="94565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208601BD-5EE6-3529-291F-F2D0ED74A3E7}"/>
                </a:ext>
              </a:extLst>
            </p:cNvPr>
            <p:cNvCxnSpPr>
              <a:cxnSpLocks/>
            </p:cNvCxnSpPr>
            <p:nvPr/>
          </p:nvCxnSpPr>
          <p:spPr>
            <a:xfrm>
              <a:off x="8337219" y="2333082"/>
              <a:ext cx="0" cy="2041576"/>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428355B4-91F0-E7D2-7CE4-0B4E31F442DD}"/>
                </a:ext>
              </a:extLst>
            </p:cNvPr>
            <p:cNvCxnSpPr>
              <a:cxnSpLocks/>
            </p:cNvCxnSpPr>
            <p:nvPr/>
          </p:nvCxnSpPr>
          <p:spPr>
            <a:xfrm>
              <a:off x="9183003" y="2334539"/>
              <a:ext cx="0" cy="2041576"/>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E2959360-232A-6828-91D7-ED675209F22E}"/>
                </a:ext>
              </a:extLst>
            </p:cNvPr>
            <p:cNvCxnSpPr>
              <a:cxnSpLocks/>
            </p:cNvCxnSpPr>
            <p:nvPr/>
          </p:nvCxnSpPr>
          <p:spPr>
            <a:xfrm>
              <a:off x="10040889" y="2333082"/>
              <a:ext cx="0" cy="2041576"/>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52" name="Freeform: Shape 151">
            <a:extLst>
              <a:ext uri="{FF2B5EF4-FFF2-40B4-BE49-F238E27FC236}">
                <a16:creationId xmlns:a16="http://schemas.microsoft.com/office/drawing/2014/main" id="{D7EB22C0-F263-B05D-D87B-A3E206983A8A}"/>
              </a:ext>
            </a:extLst>
          </p:cNvPr>
          <p:cNvSpPr/>
          <p:nvPr/>
        </p:nvSpPr>
        <p:spPr>
          <a:xfrm>
            <a:off x="5784915" y="2384039"/>
            <a:ext cx="5530392" cy="1077797"/>
          </a:xfrm>
          <a:custGeom>
            <a:avLst/>
            <a:gdLst>
              <a:gd name="csX0" fmla="*/ 0 w 5530392"/>
              <a:gd name="csY0" fmla="*/ 0 h 1077797"/>
              <a:gd name="csX1" fmla="*/ 53419 w 5530392"/>
              <a:gd name="csY1" fmla="*/ 0 h 1077797"/>
              <a:gd name="csX2" fmla="*/ 53419 w 5530392"/>
              <a:gd name="csY2" fmla="*/ 56560 h 1077797"/>
              <a:gd name="csX3" fmla="*/ 113122 w 5530392"/>
              <a:gd name="csY3" fmla="*/ 56560 h 1077797"/>
              <a:gd name="csX4" fmla="*/ 113122 w 5530392"/>
              <a:gd name="csY4" fmla="*/ 251381 h 1077797"/>
              <a:gd name="csX5" fmla="*/ 257666 w 5530392"/>
              <a:gd name="csY5" fmla="*/ 251381 h 1077797"/>
              <a:gd name="csX6" fmla="*/ 257666 w 5530392"/>
              <a:gd name="csY6" fmla="*/ 304800 h 1077797"/>
              <a:gd name="csX7" fmla="*/ 270236 w 5530392"/>
              <a:gd name="csY7" fmla="*/ 304800 h 1077797"/>
              <a:gd name="csX8" fmla="*/ 270236 w 5530392"/>
              <a:gd name="csY8" fmla="*/ 370787 h 1077797"/>
              <a:gd name="csX9" fmla="*/ 292231 w 5530392"/>
              <a:gd name="csY9" fmla="*/ 370787 h 1077797"/>
              <a:gd name="csX10" fmla="*/ 292231 w 5530392"/>
              <a:gd name="csY10" fmla="*/ 408494 h 1077797"/>
              <a:gd name="csX11" fmla="*/ 323654 w 5530392"/>
              <a:gd name="csY11" fmla="*/ 408494 h 1077797"/>
              <a:gd name="csX12" fmla="*/ 323654 w 5530392"/>
              <a:gd name="csY12" fmla="*/ 474482 h 1077797"/>
              <a:gd name="csX13" fmla="*/ 367646 w 5530392"/>
              <a:gd name="csY13" fmla="*/ 474482 h 1077797"/>
              <a:gd name="csX14" fmla="*/ 367646 w 5530392"/>
              <a:gd name="csY14" fmla="*/ 524758 h 1077797"/>
              <a:gd name="csX15" fmla="*/ 377073 w 5530392"/>
              <a:gd name="csY15" fmla="*/ 534185 h 1077797"/>
              <a:gd name="csX16" fmla="*/ 377073 w 5530392"/>
              <a:gd name="csY16" fmla="*/ 584461 h 1077797"/>
              <a:gd name="csX17" fmla="*/ 515332 w 5530392"/>
              <a:gd name="csY17" fmla="*/ 584461 h 1077797"/>
              <a:gd name="csX18" fmla="*/ 515332 w 5530392"/>
              <a:gd name="csY18" fmla="*/ 628453 h 1077797"/>
              <a:gd name="csX19" fmla="*/ 606458 w 5530392"/>
              <a:gd name="csY19" fmla="*/ 628453 h 1077797"/>
              <a:gd name="csX20" fmla="*/ 606458 w 5530392"/>
              <a:gd name="csY20" fmla="*/ 697583 h 1077797"/>
              <a:gd name="csX21" fmla="*/ 637881 w 5530392"/>
              <a:gd name="csY21" fmla="*/ 697583 h 1077797"/>
              <a:gd name="csX22" fmla="*/ 637881 w 5530392"/>
              <a:gd name="csY22" fmla="*/ 735290 h 1077797"/>
              <a:gd name="csX23" fmla="*/ 769856 w 5530392"/>
              <a:gd name="csY23" fmla="*/ 735290 h 1077797"/>
              <a:gd name="csX24" fmla="*/ 769856 w 5530392"/>
              <a:gd name="csY24" fmla="*/ 804420 h 1077797"/>
              <a:gd name="csX25" fmla="*/ 845271 w 5530392"/>
              <a:gd name="csY25" fmla="*/ 804420 h 1077797"/>
              <a:gd name="csX26" fmla="*/ 845271 w 5530392"/>
              <a:gd name="csY26" fmla="*/ 864123 h 1077797"/>
              <a:gd name="csX27" fmla="*/ 1137501 w 5530392"/>
              <a:gd name="csY27" fmla="*/ 864123 h 1077797"/>
              <a:gd name="csX28" fmla="*/ 1137501 w 5530392"/>
              <a:gd name="csY28" fmla="*/ 923826 h 1077797"/>
              <a:gd name="csX29" fmla="*/ 1659118 w 5530392"/>
              <a:gd name="csY29" fmla="*/ 923826 h 1077797"/>
              <a:gd name="csX30" fmla="*/ 1659118 w 5530392"/>
              <a:gd name="csY30" fmla="*/ 989814 h 1077797"/>
              <a:gd name="csX31" fmla="*/ 3233394 w 5530392"/>
              <a:gd name="csY31" fmla="*/ 989814 h 1077797"/>
              <a:gd name="csX32" fmla="*/ 3233394 w 5530392"/>
              <a:gd name="csY32" fmla="*/ 1077797 h 1077797"/>
              <a:gd name="csX33" fmla="*/ 5530392 w 5530392"/>
              <a:gd name="csY33" fmla="*/ 1077797 h 10777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5530392" h="1077797">
                <a:moveTo>
                  <a:pt x="0" y="0"/>
                </a:moveTo>
                <a:lnTo>
                  <a:pt x="53419" y="0"/>
                </a:lnTo>
                <a:lnTo>
                  <a:pt x="53419" y="56560"/>
                </a:lnTo>
                <a:lnTo>
                  <a:pt x="113122" y="56560"/>
                </a:lnTo>
                <a:lnTo>
                  <a:pt x="113122" y="251381"/>
                </a:lnTo>
                <a:lnTo>
                  <a:pt x="257666" y="251381"/>
                </a:lnTo>
                <a:lnTo>
                  <a:pt x="257666" y="304800"/>
                </a:lnTo>
                <a:lnTo>
                  <a:pt x="270236" y="304800"/>
                </a:lnTo>
                <a:lnTo>
                  <a:pt x="270236" y="370787"/>
                </a:lnTo>
                <a:lnTo>
                  <a:pt x="292231" y="370787"/>
                </a:lnTo>
                <a:lnTo>
                  <a:pt x="292231" y="408494"/>
                </a:lnTo>
                <a:lnTo>
                  <a:pt x="323654" y="408494"/>
                </a:lnTo>
                <a:lnTo>
                  <a:pt x="323654" y="474482"/>
                </a:lnTo>
                <a:lnTo>
                  <a:pt x="367646" y="474482"/>
                </a:lnTo>
                <a:lnTo>
                  <a:pt x="367646" y="524758"/>
                </a:lnTo>
                <a:lnTo>
                  <a:pt x="377073" y="534185"/>
                </a:lnTo>
                <a:lnTo>
                  <a:pt x="377073" y="584461"/>
                </a:lnTo>
                <a:lnTo>
                  <a:pt x="515332" y="584461"/>
                </a:lnTo>
                <a:lnTo>
                  <a:pt x="515332" y="628453"/>
                </a:lnTo>
                <a:lnTo>
                  <a:pt x="606458" y="628453"/>
                </a:lnTo>
                <a:lnTo>
                  <a:pt x="606458" y="697583"/>
                </a:lnTo>
                <a:lnTo>
                  <a:pt x="637881" y="697583"/>
                </a:lnTo>
                <a:lnTo>
                  <a:pt x="637881" y="735290"/>
                </a:lnTo>
                <a:lnTo>
                  <a:pt x="769856" y="735290"/>
                </a:lnTo>
                <a:lnTo>
                  <a:pt x="769856" y="804420"/>
                </a:lnTo>
                <a:lnTo>
                  <a:pt x="845271" y="804420"/>
                </a:lnTo>
                <a:lnTo>
                  <a:pt x="845271" y="864123"/>
                </a:lnTo>
                <a:lnTo>
                  <a:pt x="1137501" y="864123"/>
                </a:lnTo>
                <a:lnTo>
                  <a:pt x="1137501" y="923826"/>
                </a:lnTo>
                <a:lnTo>
                  <a:pt x="1659118" y="923826"/>
                </a:lnTo>
                <a:lnTo>
                  <a:pt x="1659118" y="989814"/>
                </a:lnTo>
                <a:lnTo>
                  <a:pt x="3233394" y="989814"/>
                </a:lnTo>
                <a:lnTo>
                  <a:pt x="3233394" y="1077797"/>
                </a:lnTo>
                <a:lnTo>
                  <a:pt x="5530392" y="1077797"/>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Freeform: Shape 150">
            <a:extLst>
              <a:ext uri="{FF2B5EF4-FFF2-40B4-BE49-F238E27FC236}">
                <a16:creationId xmlns:a16="http://schemas.microsoft.com/office/drawing/2014/main" id="{0E82199C-1DF1-79BF-6019-4CA866FAAF60}"/>
              </a:ext>
            </a:extLst>
          </p:cNvPr>
          <p:cNvSpPr/>
          <p:nvPr/>
        </p:nvSpPr>
        <p:spPr>
          <a:xfrm>
            <a:off x="5772346" y="2384039"/>
            <a:ext cx="5527250" cy="1197204"/>
          </a:xfrm>
          <a:custGeom>
            <a:avLst/>
            <a:gdLst>
              <a:gd name="csX0" fmla="*/ 0 w 5527250"/>
              <a:gd name="csY0" fmla="*/ 0 h 1197204"/>
              <a:gd name="csX1" fmla="*/ 65988 w 5527250"/>
              <a:gd name="csY1" fmla="*/ 0 h 1197204"/>
              <a:gd name="csX2" fmla="*/ 65988 w 5527250"/>
              <a:gd name="csY2" fmla="*/ 81699 h 1197204"/>
              <a:gd name="csX3" fmla="*/ 94268 w 5527250"/>
              <a:gd name="csY3" fmla="*/ 81699 h 1197204"/>
              <a:gd name="csX4" fmla="*/ 94268 w 5527250"/>
              <a:gd name="csY4" fmla="*/ 153971 h 1197204"/>
              <a:gd name="csX5" fmla="*/ 125691 w 5527250"/>
              <a:gd name="csY5" fmla="*/ 153971 h 1197204"/>
              <a:gd name="csX6" fmla="*/ 125691 w 5527250"/>
              <a:gd name="csY6" fmla="*/ 383356 h 1197204"/>
              <a:gd name="csX7" fmla="*/ 157114 w 5527250"/>
              <a:gd name="csY7" fmla="*/ 383356 h 1197204"/>
              <a:gd name="csX8" fmla="*/ 157114 w 5527250"/>
              <a:gd name="csY8" fmla="*/ 433633 h 1197204"/>
              <a:gd name="csX9" fmla="*/ 201106 w 5527250"/>
              <a:gd name="csY9" fmla="*/ 433633 h 1197204"/>
              <a:gd name="csX10" fmla="*/ 201106 w 5527250"/>
              <a:gd name="csY10" fmla="*/ 490193 h 1197204"/>
              <a:gd name="csX11" fmla="*/ 260809 w 5527250"/>
              <a:gd name="csY11" fmla="*/ 490193 h 1197204"/>
              <a:gd name="csX12" fmla="*/ 260809 w 5527250"/>
              <a:gd name="csY12" fmla="*/ 584461 h 1197204"/>
              <a:gd name="csX13" fmla="*/ 311085 w 5527250"/>
              <a:gd name="csY13" fmla="*/ 584461 h 1197204"/>
              <a:gd name="csX14" fmla="*/ 311085 w 5527250"/>
              <a:gd name="csY14" fmla="*/ 612742 h 1197204"/>
              <a:gd name="csX15" fmla="*/ 333081 w 5527250"/>
              <a:gd name="csY15" fmla="*/ 612742 h 1197204"/>
              <a:gd name="csX16" fmla="*/ 333081 w 5527250"/>
              <a:gd name="csY16" fmla="*/ 637880 h 1197204"/>
              <a:gd name="csX17" fmla="*/ 373930 w 5527250"/>
              <a:gd name="csY17" fmla="*/ 637880 h 1197204"/>
              <a:gd name="csX18" fmla="*/ 373930 w 5527250"/>
              <a:gd name="csY18" fmla="*/ 681872 h 1197204"/>
              <a:gd name="csX19" fmla="*/ 399068 w 5527250"/>
              <a:gd name="csY19" fmla="*/ 681872 h 1197204"/>
              <a:gd name="csX20" fmla="*/ 399068 w 5527250"/>
              <a:gd name="csY20" fmla="*/ 713294 h 1197204"/>
              <a:gd name="csX21" fmla="*/ 417922 w 5527250"/>
              <a:gd name="csY21" fmla="*/ 713294 h 1197204"/>
              <a:gd name="csX22" fmla="*/ 417922 w 5527250"/>
              <a:gd name="csY22" fmla="*/ 729006 h 1197204"/>
              <a:gd name="csX23" fmla="*/ 449345 w 5527250"/>
              <a:gd name="csY23" fmla="*/ 729006 h 1197204"/>
              <a:gd name="csX24" fmla="*/ 449345 w 5527250"/>
              <a:gd name="csY24" fmla="*/ 754144 h 1197204"/>
              <a:gd name="csX25" fmla="*/ 527901 w 5527250"/>
              <a:gd name="csY25" fmla="*/ 754144 h 1197204"/>
              <a:gd name="csX26" fmla="*/ 527901 w 5527250"/>
              <a:gd name="csY26" fmla="*/ 801278 h 1197204"/>
              <a:gd name="csX27" fmla="*/ 549897 w 5527250"/>
              <a:gd name="csY27" fmla="*/ 801278 h 1197204"/>
              <a:gd name="csX28" fmla="*/ 549897 w 5527250"/>
              <a:gd name="csY28" fmla="*/ 845270 h 1197204"/>
              <a:gd name="csX29" fmla="*/ 615885 w 5527250"/>
              <a:gd name="csY29" fmla="*/ 845270 h 1197204"/>
              <a:gd name="csX30" fmla="*/ 615885 w 5527250"/>
              <a:gd name="csY30" fmla="*/ 870408 h 1197204"/>
              <a:gd name="csX31" fmla="*/ 644165 w 5527250"/>
              <a:gd name="csY31" fmla="*/ 870408 h 1197204"/>
              <a:gd name="csX32" fmla="*/ 644165 w 5527250"/>
              <a:gd name="csY32" fmla="*/ 901830 h 1197204"/>
              <a:gd name="csX33" fmla="*/ 779283 w 5527250"/>
              <a:gd name="csY33" fmla="*/ 901830 h 1197204"/>
              <a:gd name="csX34" fmla="*/ 779283 w 5527250"/>
              <a:gd name="csY34" fmla="*/ 939538 h 1197204"/>
              <a:gd name="csX35" fmla="*/ 826417 w 5527250"/>
              <a:gd name="csY35" fmla="*/ 939538 h 1197204"/>
              <a:gd name="csX36" fmla="*/ 826417 w 5527250"/>
              <a:gd name="csY36" fmla="*/ 970960 h 1197204"/>
              <a:gd name="csX37" fmla="*/ 864124 w 5527250"/>
              <a:gd name="csY37" fmla="*/ 970960 h 1197204"/>
              <a:gd name="csX38" fmla="*/ 864124 w 5527250"/>
              <a:gd name="csY38" fmla="*/ 1002383 h 1197204"/>
              <a:gd name="csX39" fmla="*/ 1150070 w 5527250"/>
              <a:gd name="csY39" fmla="*/ 1002383 h 1197204"/>
              <a:gd name="csX40" fmla="*/ 1150070 w 5527250"/>
              <a:gd name="csY40" fmla="*/ 1033806 h 1197204"/>
              <a:gd name="csX41" fmla="*/ 1662260 w 5527250"/>
              <a:gd name="csY41" fmla="*/ 1033806 h 1197204"/>
              <a:gd name="csX42" fmla="*/ 1662260 w 5527250"/>
              <a:gd name="csY42" fmla="*/ 1074655 h 1197204"/>
              <a:gd name="csX43" fmla="*/ 1989056 w 5527250"/>
              <a:gd name="csY43" fmla="*/ 1074655 h 1197204"/>
              <a:gd name="csX44" fmla="*/ 1989056 w 5527250"/>
              <a:gd name="csY44" fmla="*/ 1106078 h 1197204"/>
              <a:gd name="csX45" fmla="*/ 3230252 w 5527250"/>
              <a:gd name="csY45" fmla="*/ 1106078 h 1197204"/>
              <a:gd name="csX46" fmla="*/ 3230252 w 5527250"/>
              <a:gd name="csY46" fmla="*/ 1197204 h 1197204"/>
              <a:gd name="csX47" fmla="*/ 5527250 w 5527250"/>
              <a:gd name="csY47" fmla="*/ 1197204 h 11972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5527250" h="1197204">
                <a:moveTo>
                  <a:pt x="0" y="0"/>
                </a:moveTo>
                <a:lnTo>
                  <a:pt x="65988" y="0"/>
                </a:lnTo>
                <a:lnTo>
                  <a:pt x="65988" y="81699"/>
                </a:lnTo>
                <a:lnTo>
                  <a:pt x="94268" y="81699"/>
                </a:lnTo>
                <a:lnTo>
                  <a:pt x="94268" y="153971"/>
                </a:lnTo>
                <a:lnTo>
                  <a:pt x="125691" y="153971"/>
                </a:lnTo>
                <a:lnTo>
                  <a:pt x="125691" y="383356"/>
                </a:lnTo>
                <a:lnTo>
                  <a:pt x="157114" y="383356"/>
                </a:lnTo>
                <a:lnTo>
                  <a:pt x="157114" y="433633"/>
                </a:lnTo>
                <a:lnTo>
                  <a:pt x="201106" y="433633"/>
                </a:lnTo>
                <a:lnTo>
                  <a:pt x="201106" y="490193"/>
                </a:lnTo>
                <a:lnTo>
                  <a:pt x="260809" y="490193"/>
                </a:lnTo>
                <a:lnTo>
                  <a:pt x="260809" y="584461"/>
                </a:lnTo>
                <a:lnTo>
                  <a:pt x="311085" y="584461"/>
                </a:lnTo>
                <a:lnTo>
                  <a:pt x="311085" y="612742"/>
                </a:lnTo>
                <a:lnTo>
                  <a:pt x="333081" y="612742"/>
                </a:lnTo>
                <a:lnTo>
                  <a:pt x="333081" y="637880"/>
                </a:lnTo>
                <a:lnTo>
                  <a:pt x="373930" y="637880"/>
                </a:lnTo>
                <a:lnTo>
                  <a:pt x="373930" y="681872"/>
                </a:lnTo>
                <a:lnTo>
                  <a:pt x="399068" y="681872"/>
                </a:lnTo>
                <a:lnTo>
                  <a:pt x="399068" y="713294"/>
                </a:lnTo>
                <a:lnTo>
                  <a:pt x="417922" y="713294"/>
                </a:lnTo>
                <a:lnTo>
                  <a:pt x="417922" y="729006"/>
                </a:lnTo>
                <a:lnTo>
                  <a:pt x="449345" y="729006"/>
                </a:lnTo>
                <a:lnTo>
                  <a:pt x="449345" y="754144"/>
                </a:lnTo>
                <a:lnTo>
                  <a:pt x="527901" y="754144"/>
                </a:lnTo>
                <a:lnTo>
                  <a:pt x="527901" y="801278"/>
                </a:lnTo>
                <a:lnTo>
                  <a:pt x="549897" y="801278"/>
                </a:lnTo>
                <a:lnTo>
                  <a:pt x="549897" y="845270"/>
                </a:lnTo>
                <a:lnTo>
                  <a:pt x="615885" y="845270"/>
                </a:lnTo>
                <a:lnTo>
                  <a:pt x="615885" y="870408"/>
                </a:lnTo>
                <a:lnTo>
                  <a:pt x="644165" y="870408"/>
                </a:lnTo>
                <a:lnTo>
                  <a:pt x="644165" y="901830"/>
                </a:lnTo>
                <a:lnTo>
                  <a:pt x="779283" y="901830"/>
                </a:lnTo>
                <a:lnTo>
                  <a:pt x="779283" y="939538"/>
                </a:lnTo>
                <a:lnTo>
                  <a:pt x="826417" y="939538"/>
                </a:lnTo>
                <a:lnTo>
                  <a:pt x="826417" y="970960"/>
                </a:lnTo>
                <a:lnTo>
                  <a:pt x="864124" y="970960"/>
                </a:lnTo>
                <a:lnTo>
                  <a:pt x="864124" y="1002383"/>
                </a:lnTo>
                <a:lnTo>
                  <a:pt x="1150070" y="1002383"/>
                </a:lnTo>
                <a:lnTo>
                  <a:pt x="1150070" y="1033806"/>
                </a:lnTo>
                <a:lnTo>
                  <a:pt x="1662260" y="1033806"/>
                </a:lnTo>
                <a:lnTo>
                  <a:pt x="1662260" y="1074655"/>
                </a:lnTo>
                <a:lnTo>
                  <a:pt x="1989056" y="1074655"/>
                </a:lnTo>
                <a:lnTo>
                  <a:pt x="1989056" y="1106078"/>
                </a:lnTo>
                <a:lnTo>
                  <a:pt x="3230252" y="1106078"/>
                </a:lnTo>
                <a:lnTo>
                  <a:pt x="3230252" y="1197204"/>
                </a:lnTo>
                <a:lnTo>
                  <a:pt x="5527250" y="1197204"/>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6D2929-0F53-2A19-6847-39737D213185}"/>
              </a:ext>
            </a:extLst>
          </p:cNvPr>
          <p:cNvSpPr>
            <a:spLocks noGrp="1"/>
          </p:cNvSpPr>
          <p:nvPr>
            <p:ph type="title"/>
          </p:nvPr>
        </p:nvSpPr>
        <p:spPr>
          <a:xfrm>
            <a:off x="231078" y="531006"/>
            <a:ext cx="11740260" cy="502445"/>
          </a:xfrm>
        </p:spPr>
        <p:txBody>
          <a:bodyPr/>
          <a:lstStyle/>
          <a:p>
            <a:r>
              <a:rPr lang="en-US" dirty="0"/>
              <a:t>Options for Second- and Later-Line Therapy In Patients Ineligible for CAR T or Transplant</a:t>
            </a:r>
          </a:p>
        </p:txBody>
      </p:sp>
      <p:sp>
        <p:nvSpPr>
          <p:cNvPr id="9" name="Content Placeholder 8">
            <a:extLst>
              <a:ext uri="{FF2B5EF4-FFF2-40B4-BE49-F238E27FC236}">
                <a16:creationId xmlns:a16="http://schemas.microsoft.com/office/drawing/2014/main" id="{8D8E51C3-B16D-6F48-3804-C7E912CEFE8A}"/>
              </a:ext>
            </a:extLst>
          </p:cNvPr>
          <p:cNvSpPr>
            <a:spLocks noGrp="1"/>
          </p:cNvSpPr>
          <p:nvPr>
            <p:ph sz="quarter" idx="10"/>
          </p:nvPr>
        </p:nvSpPr>
        <p:spPr>
          <a:xfrm>
            <a:off x="1712199" y="6302375"/>
            <a:ext cx="7812290" cy="327025"/>
          </a:xfrm>
        </p:spPr>
        <p:txBody>
          <a:bodyPr/>
          <a:lstStyle/>
          <a:p>
            <a:r>
              <a:rPr lang="en-US" dirty="0"/>
              <a:t>Sehn. JCO. 2020;38:155. </a:t>
            </a:r>
            <a:r>
              <a:rPr lang="en-US" dirty="0" err="1"/>
              <a:t>Argnani</a:t>
            </a:r>
            <a:r>
              <a:rPr lang="en-US" dirty="0"/>
              <a:t>. </a:t>
            </a:r>
            <a:r>
              <a:rPr lang="en-US" dirty="0" err="1"/>
              <a:t>Hemasphere</a:t>
            </a:r>
            <a:r>
              <a:rPr lang="en-US" dirty="0"/>
              <a:t>. </a:t>
            </a:r>
            <a:r>
              <a:rPr lang="en-US"/>
              <a:t>2022;6:e798</a:t>
            </a:r>
            <a:r>
              <a:rPr lang="en-US" dirty="0"/>
              <a:t>. Duell. </a:t>
            </a:r>
            <a:r>
              <a:rPr lang="en-US" dirty="0" err="1"/>
              <a:t>Haematologica</a:t>
            </a:r>
            <a:r>
              <a:rPr lang="en-US" dirty="0"/>
              <a:t> 2024;109. Qualls. Blood 2023;142:2327.</a:t>
            </a:r>
          </a:p>
        </p:txBody>
      </p:sp>
      <p:sp>
        <p:nvSpPr>
          <p:cNvPr id="21" name="TextBox 20">
            <a:extLst>
              <a:ext uri="{FF2B5EF4-FFF2-40B4-BE49-F238E27FC236}">
                <a16:creationId xmlns:a16="http://schemas.microsoft.com/office/drawing/2014/main" id="{2F3AA09E-9C98-1D4C-E7D0-208CFFC6035C}"/>
              </a:ext>
            </a:extLst>
          </p:cNvPr>
          <p:cNvSpPr txBox="1"/>
          <p:nvPr/>
        </p:nvSpPr>
        <p:spPr>
          <a:xfrm>
            <a:off x="7835369" y="2169089"/>
            <a:ext cx="3568606" cy="338554"/>
          </a:xfrm>
          <a:prstGeom prst="rect">
            <a:avLst/>
          </a:prstGeom>
          <a:noFill/>
        </p:spPr>
        <p:txBody>
          <a:bodyPr wrap="none" lIns="91440" tIns="45720" rIns="91440" bIns="45720" rtlCol="0" anchor="t">
            <a:spAutoFit/>
          </a:bodyPr>
          <a:lstStyle/>
          <a:p>
            <a:pPr algn="ctr"/>
            <a:r>
              <a:rPr lang="en-US" sz="1600" dirty="0">
                <a:solidFill>
                  <a:srgbClr val="000000"/>
                </a:solidFill>
              </a:rPr>
              <a:t>Median PFS </a:t>
            </a:r>
            <a:r>
              <a:rPr lang="en-US" sz="1600" dirty="0">
                <a:solidFill>
                  <a:schemeClr val="accent1"/>
                </a:solidFill>
              </a:rPr>
              <a:t>11.6</a:t>
            </a:r>
            <a:r>
              <a:rPr lang="en-US" sz="1600" dirty="0">
                <a:solidFill>
                  <a:srgbClr val="000000"/>
                </a:solidFill>
              </a:rPr>
              <a:t> vs </a:t>
            </a:r>
            <a:r>
              <a:rPr lang="en-US" sz="1600" dirty="0">
                <a:solidFill>
                  <a:schemeClr val="accent6"/>
                </a:solidFill>
              </a:rPr>
              <a:t>23.5</a:t>
            </a:r>
            <a:r>
              <a:rPr lang="en-US" sz="1600" dirty="0">
                <a:solidFill>
                  <a:srgbClr val="000000"/>
                </a:solidFill>
              </a:rPr>
              <a:t> vs 7.6 </a:t>
            </a:r>
            <a:r>
              <a:rPr lang="en-US" sz="1600" dirty="0" err="1">
                <a:solidFill>
                  <a:srgbClr val="000000"/>
                </a:solidFill>
              </a:rPr>
              <a:t>mo</a:t>
            </a:r>
            <a:endParaRPr lang="en-US" sz="1600" dirty="0">
              <a:solidFill>
                <a:srgbClr val="000000"/>
              </a:solidFill>
            </a:endParaRPr>
          </a:p>
        </p:txBody>
      </p:sp>
      <p:graphicFrame>
        <p:nvGraphicFramePr>
          <p:cNvPr id="3" name="Content Placeholder 5">
            <a:extLst>
              <a:ext uri="{FF2B5EF4-FFF2-40B4-BE49-F238E27FC236}">
                <a16:creationId xmlns:a16="http://schemas.microsoft.com/office/drawing/2014/main" id="{FF0D8D42-C15F-5694-4DAA-EE0F329BD973}"/>
              </a:ext>
            </a:extLst>
          </p:cNvPr>
          <p:cNvGraphicFramePr>
            <a:graphicFrameLocks/>
          </p:cNvGraphicFramePr>
          <p:nvPr>
            <p:extLst>
              <p:ext uri="{D42A27DB-BD31-4B8C-83A1-F6EECF244321}">
                <p14:modId xmlns:p14="http://schemas.microsoft.com/office/powerpoint/2010/main" val="1122810303"/>
              </p:ext>
            </p:extLst>
          </p:nvPr>
        </p:nvGraphicFramePr>
        <p:xfrm>
          <a:off x="435428" y="4826846"/>
          <a:ext cx="4649663" cy="944880"/>
        </p:xfrm>
        <a:graphic>
          <a:graphicData uri="http://schemas.openxmlformats.org/drawingml/2006/table">
            <a:tbl>
              <a:tblPr firstRow="1" bandRow="1">
                <a:tableStyleId>{5C22544A-7EE6-4342-B048-85BDC9FD1C3A}</a:tableStyleId>
              </a:tblPr>
              <a:tblGrid>
                <a:gridCol w="1965981">
                  <a:extLst>
                    <a:ext uri="{9D8B030D-6E8A-4147-A177-3AD203B41FA5}">
                      <a16:colId xmlns:a16="http://schemas.microsoft.com/office/drawing/2014/main" val="20000"/>
                    </a:ext>
                  </a:extLst>
                </a:gridCol>
                <a:gridCol w="1363999">
                  <a:extLst>
                    <a:ext uri="{9D8B030D-6E8A-4147-A177-3AD203B41FA5}">
                      <a16:colId xmlns:a16="http://schemas.microsoft.com/office/drawing/2014/main" val="20001"/>
                    </a:ext>
                  </a:extLst>
                </a:gridCol>
                <a:gridCol w="1319683">
                  <a:extLst>
                    <a:ext uri="{9D8B030D-6E8A-4147-A177-3AD203B41FA5}">
                      <a16:colId xmlns:a16="http://schemas.microsoft.com/office/drawing/2014/main" val="20002"/>
                    </a:ext>
                  </a:extLst>
                </a:gridCol>
              </a:tblGrid>
              <a:tr h="0">
                <a:tc>
                  <a:txBody>
                    <a:bodyPr/>
                    <a:lstStyle/>
                    <a:p>
                      <a:pPr algn="l"/>
                      <a:r>
                        <a:rPr lang="en-US" sz="1100" b="1" dirty="0">
                          <a:solidFill>
                            <a:schemeClr val="bg2"/>
                          </a:solidFill>
                        </a:rPr>
                        <a:t>Response,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GB" sz="1100" b="1" dirty="0">
                          <a:solidFill>
                            <a:schemeClr val="bg2"/>
                          </a:solidFill>
                        </a:rPr>
                        <a:t>BR</a:t>
                      </a:r>
                    </a:p>
                    <a:p>
                      <a:pPr algn="ctr"/>
                      <a:r>
                        <a:rPr lang="en-GB" sz="1100" b="1" dirty="0">
                          <a:solidFill>
                            <a:schemeClr val="bg2"/>
                          </a:solidFill>
                        </a:rPr>
                        <a:t>(n = 40)</a:t>
                      </a:r>
                      <a:endParaRPr lang="en-US" sz="1100" b="1" dirty="0">
                        <a:solidFill>
                          <a:schemeClr val="bg2"/>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GB" sz="1100" b="1" dirty="0">
                          <a:solidFill>
                            <a:schemeClr val="bg2"/>
                          </a:solidFill>
                        </a:rPr>
                        <a:t>Pola-BR</a:t>
                      </a:r>
                    </a:p>
                    <a:p>
                      <a:pPr algn="ctr"/>
                      <a:r>
                        <a:rPr lang="en-GB" sz="1100" b="1" dirty="0">
                          <a:solidFill>
                            <a:schemeClr val="bg2"/>
                          </a:solidFill>
                        </a:rPr>
                        <a:t>(n = 40)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1"/>
                  </a:ext>
                </a:extLst>
              </a:tr>
              <a:tr h="0">
                <a:tc>
                  <a:txBody>
                    <a:bodyPr/>
                    <a:lstStyle/>
                    <a:p>
                      <a:r>
                        <a:rPr lang="en-GB" sz="1100" b="0" dirty="0">
                          <a:solidFill>
                            <a:schemeClr val="tx1"/>
                          </a:solidFill>
                        </a:rPr>
                        <a:t>ORR </a:t>
                      </a:r>
                      <a:endParaRPr lang="en-US" sz="1100" b="0" dirty="0">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GB" sz="1100" b="0" dirty="0">
                          <a:solidFill>
                            <a:schemeClr val="tx1"/>
                          </a:solidFill>
                        </a:rPr>
                        <a:t>17.5</a:t>
                      </a:r>
                      <a:endParaRPr lang="en-US" sz="1100" b="0" dirty="0">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GB" sz="1100" b="0" dirty="0">
                          <a:solidFill>
                            <a:schemeClr val="tx1"/>
                          </a:solidFill>
                        </a:rPr>
                        <a:t>45</a:t>
                      </a:r>
                      <a:endParaRPr lang="en-US" sz="1100" b="0" dirty="0">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rPr>
                        <a:t>CRR </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0" dirty="0">
                          <a:solidFill>
                            <a:schemeClr val="tx1"/>
                          </a:solidFill>
                        </a:rPr>
                        <a:t>17.5</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0" dirty="0">
                          <a:solidFill>
                            <a:schemeClr val="tx1"/>
                          </a:solidFill>
                        </a:rPr>
                        <a:t>40</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6" name="TextBox 5">
            <a:extLst>
              <a:ext uri="{FF2B5EF4-FFF2-40B4-BE49-F238E27FC236}">
                <a16:creationId xmlns:a16="http://schemas.microsoft.com/office/drawing/2014/main" id="{31E91A64-88C3-C51B-DD31-D37E811DAC26}"/>
              </a:ext>
            </a:extLst>
          </p:cNvPr>
          <p:cNvSpPr txBox="1"/>
          <p:nvPr/>
        </p:nvSpPr>
        <p:spPr>
          <a:xfrm>
            <a:off x="1057196" y="5834419"/>
            <a:ext cx="3525324" cy="523220"/>
          </a:xfrm>
          <a:prstGeom prst="rect">
            <a:avLst/>
          </a:prstGeom>
          <a:noFill/>
        </p:spPr>
        <p:txBody>
          <a:bodyPr wrap="none" rtlCol="0">
            <a:spAutoFit/>
          </a:bodyPr>
          <a:lstStyle/>
          <a:p>
            <a:pPr algn="ctr"/>
            <a:r>
              <a:rPr lang="en-US" sz="1400" b="1" dirty="0">
                <a:solidFill>
                  <a:srgbClr val="000000"/>
                </a:solidFill>
              </a:rPr>
              <a:t>Real-world analysis (N = 55): </a:t>
            </a:r>
            <a:br>
              <a:rPr lang="en-US" sz="1400" b="1" dirty="0">
                <a:solidFill>
                  <a:srgbClr val="000000"/>
                </a:solidFill>
              </a:rPr>
            </a:br>
            <a:r>
              <a:rPr lang="en-US" sz="1400" dirty="0">
                <a:solidFill>
                  <a:srgbClr val="000000"/>
                </a:solidFill>
              </a:rPr>
              <a:t>ORR 33%, CRR 18%, median PFS 4.9 </a:t>
            </a:r>
            <a:r>
              <a:rPr lang="en-US" sz="1400" dirty="0" err="1">
                <a:solidFill>
                  <a:srgbClr val="000000"/>
                </a:solidFill>
              </a:rPr>
              <a:t>mo</a:t>
            </a:r>
            <a:endParaRPr lang="en-US" sz="1400" dirty="0">
              <a:solidFill>
                <a:srgbClr val="000000"/>
              </a:solidFill>
            </a:endParaRPr>
          </a:p>
        </p:txBody>
      </p:sp>
      <p:graphicFrame>
        <p:nvGraphicFramePr>
          <p:cNvPr id="8" name="Content Placeholder 5">
            <a:extLst>
              <a:ext uri="{FF2B5EF4-FFF2-40B4-BE49-F238E27FC236}">
                <a16:creationId xmlns:a16="http://schemas.microsoft.com/office/drawing/2014/main" id="{CF0A0AB4-98C4-94AB-2A5A-60451A0D1A24}"/>
              </a:ext>
            </a:extLst>
          </p:cNvPr>
          <p:cNvGraphicFramePr>
            <a:graphicFrameLocks/>
          </p:cNvGraphicFramePr>
          <p:nvPr>
            <p:extLst>
              <p:ext uri="{D42A27DB-BD31-4B8C-83A1-F6EECF244321}">
                <p14:modId xmlns:p14="http://schemas.microsoft.com/office/powerpoint/2010/main" val="3510413326"/>
              </p:ext>
            </p:extLst>
          </p:nvPr>
        </p:nvGraphicFramePr>
        <p:xfrm>
          <a:off x="6401032" y="4826846"/>
          <a:ext cx="4371470" cy="944880"/>
        </p:xfrm>
        <a:graphic>
          <a:graphicData uri="http://schemas.openxmlformats.org/drawingml/2006/table">
            <a:tbl>
              <a:tblPr firstRow="1" bandRow="1">
                <a:tableStyleId>{5C22544A-7EE6-4342-B048-85BDC9FD1C3A}</a:tableStyleId>
              </a:tblPr>
              <a:tblGrid>
                <a:gridCol w="2580865">
                  <a:extLst>
                    <a:ext uri="{9D8B030D-6E8A-4147-A177-3AD203B41FA5}">
                      <a16:colId xmlns:a16="http://schemas.microsoft.com/office/drawing/2014/main" val="20000"/>
                    </a:ext>
                  </a:extLst>
                </a:gridCol>
                <a:gridCol w="1790605">
                  <a:extLst>
                    <a:ext uri="{9D8B030D-6E8A-4147-A177-3AD203B41FA5}">
                      <a16:colId xmlns:a16="http://schemas.microsoft.com/office/drawing/2014/main" val="20001"/>
                    </a:ext>
                  </a:extLst>
                </a:gridCol>
              </a:tblGrid>
              <a:tr h="324725">
                <a:tc>
                  <a:txBody>
                    <a:bodyPr/>
                    <a:lstStyle/>
                    <a:p>
                      <a:pPr algn="l"/>
                      <a:r>
                        <a:rPr lang="en-US" sz="1100" b="1">
                          <a:solidFill>
                            <a:schemeClr val="bg2"/>
                          </a:solidFill>
                          <a:latin typeface="Poppins" pitchFamily="2" charset="77"/>
                          <a:cs typeface="Poppins" pitchFamily="2" charset="77"/>
                        </a:rPr>
                        <a:t>Response, %</a:t>
                      </a:r>
                      <a:endParaRPr lang="en-US" sz="1100" b="1" dirty="0">
                        <a:solidFill>
                          <a:schemeClr val="bg2"/>
                        </a:solidFill>
                        <a:latin typeface="Poppins" pitchFamily="2" charset="77"/>
                        <a:cs typeface="Poppins" pitchFamily="2" charset="77"/>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GB" sz="1100" b="1">
                          <a:solidFill>
                            <a:schemeClr val="bg2"/>
                          </a:solidFill>
                          <a:latin typeface="Poppins" pitchFamily="2" charset="77"/>
                          <a:cs typeface="Poppins" pitchFamily="2" charset="77"/>
                        </a:rPr>
                        <a:t>Tafa-len</a:t>
                      </a:r>
                    </a:p>
                    <a:p>
                      <a:pPr algn="ctr"/>
                      <a:r>
                        <a:rPr lang="en-GB" sz="1100" b="1">
                          <a:solidFill>
                            <a:schemeClr val="bg2"/>
                          </a:solidFill>
                          <a:latin typeface="Poppins" pitchFamily="2" charset="77"/>
                          <a:cs typeface="Poppins" pitchFamily="2" charset="77"/>
                        </a:rPr>
                        <a:t>(n = 80)</a:t>
                      </a:r>
                      <a:endParaRPr lang="en-US" sz="1100" b="1" dirty="0">
                        <a:solidFill>
                          <a:schemeClr val="bg2"/>
                        </a:solidFill>
                        <a:latin typeface="Poppins" pitchFamily="2" charset="77"/>
                        <a:cs typeface="Poppins" pitchFamily="2" charset="77"/>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1"/>
                  </a:ext>
                </a:extLst>
              </a:tr>
              <a:tr h="191015">
                <a:tc>
                  <a:txBody>
                    <a:bodyPr/>
                    <a:lstStyle/>
                    <a:p>
                      <a:r>
                        <a:rPr lang="en-GB" sz="1100" b="0">
                          <a:solidFill>
                            <a:schemeClr val="tx1"/>
                          </a:solidFill>
                          <a:latin typeface="Poppins" pitchFamily="2" charset="77"/>
                          <a:cs typeface="Poppins" pitchFamily="2" charset="77"/>
                        </a:rPr>
                        <a:t>ORR </a:t>
                      </a:r>
                      <a:endParaRPr lang="en-US" sz="1100" b="0" dirty="0">
                        <a:solidFill>
                          <a:schemeClr val="tx1"/>
                        </a:solidFill>
                        <a:latin typeface="Poppins" pitchFamily="2" charset="77"/>
                        <a:cs typeface="Poppins" pitchFamily="2" charset="77"/>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GB" sz="1100" b="0" dirty="0">
                          <a:solidFill>
                            <a:schemeClr val="tx1"/>
                          </a:solidFill>
                          <a:latin typeface="Poppins" pitchFamily="2" charset="77"/>
                          <a:cs typeface="Poppins" pitchFamily="2" charset="77"/>
                        </a:rPr>
                        <a:t>58</a:t>
                      </a:r>
                      <a:endParaRPr lang="en-US" sz="1100" b="0" dirty="0">
                        <a:solidFill>
                          <a:schemeClr val="tx1"/>
                        </a:solidFill>
                        <a:latin typeface="Poppins" pitchFamily="2" charset="77"/>
                        <a:cs typeface="Poppins" pitchFamily="2" charset="77"/>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1910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Poppins" pitchFamily="2" charset="77"/>
                          <a:cs typeface="Poppins" pitchFamily="2" charset="77"/>
                        </a:rPr>
                        <a:t>CRR </a:t>
                      </a:r>
                      <a:endParaRPr lang="en-GB" sz="1100" b="0" dirty="0">
                        <a:solidFill>
                          <a:schemeClr val="tx1"/>
                        </a:solidFill>
                        <a:latin typeface="Poppins" pitchFamily="2" charset="77"/>
                        <a:cs typeface="Poppins" pitchFamily="2" charset="77"/>
                      </a:endParaRP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0" dirty="0">
                          <a:solidFill>
                            <a:schemeClr val="tx1"/>
                          </a:solidFill>
                          <a:latin typeface="Poppins" pitchFamily="2" charset="77"/>
                          <a:cs typeface="Poppins" pitchFamily="2" charset="77"/>
                        </a:rPr>
                        <a:t>41</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10" name="TextBox 9">
            <a:extLst>
              <a:ext uri="{FF2B5EF4-FFF2-40B4-BE49-F238E27FC236}">
                <a16:creationId xmlns:a16="http://schemas.microsoft.com/office/drawing/2014/main" id="{D9800859-4F5F-4287-3100-8B237E07F260}"/>
              </a:ext>
            </a:extLst>
          </p:cNvPr>
          <p:cNvSpPr txBox="1"/>
          <p:nvPr/>
        </p:nvSpPr>
        <p:spPr>
          <a:xfrm>
            <a:off x="6158219" y="5803774"/>
            <a:ext cx="4357999" cy="523220"/>
          </a:xfrm>
          <a:prstGeom prst="rect">
            <a:avLst/>
          </a:prstGeom>
          <a:noFill/>
        </p:spPr>
        <p:txBody>
          <a:bodyPr wrap="square" rtlCol="0">
            <a:spAutoFit/>
          </a:bodyPr>
          <a:lstStyle/>
          <a:p>
            <a:pPr algn="ctr"/>
            <a:r>
              <a:rPr lang="en-US" sz="1400" b="1" dirty="0">
                <a:solidFill>
                  <a:srgbClr val="000000"/>
                </a:solidFill>
              </a:rPr>
              <a:t>Real-world analysis (N = 169): </a:t>
            </a:r>
            <a:br>
              <a:rPr lang="en-US" sz="1400" b="1" dirty="0">
                <a:solidFill>
                  <a:srgbClr val="000000"/>
                </a:solidFill>
              </a:rPr>
            </a:br>
            <a:r>
              <a:rPr lang="en-US" sz="1400" dirty="0">
                <a:solidFill>
                  <a:srgbClr val="000000"/>
                </a:solidFill>
              </a:rPr>
              <a:t>ORR 31%, CRR 19%, median PFS 1.9 </a:t>
            </a:r>
            <a:r>
              <a:rPr lang="en-US" sz="1400" dirty="0" err="1">
                <a:solidFill>
                  <a:srgbClr val="000000"/>
                </a:solidFill>
              </a:rPr>
              <a:t>mo</a:t>
            </a:r>
            <a:endParaRPr lang="en-US" sz="1400" dirty="0">
              <a:solidFill>
                <a:srgbClr val="000000"/>
              </a:solidFill>
            </a:endParaRPr>
          </a:p>
        </p:txBody>
      </p:sp>
      <p:sp>
        <p:nvSpPr>
          <p:cNvPr id="12" name="TextBox 11">
            <a:extLst>
              <a:ext uri="{FF2B5EF4-FFF2-40B4-BE49-F238E27FC236}">
                <a16:creationId xmlns:a16="http://schemas.microsoft.com/office/drawing/2014/main" id="{B1ADA613-3C3A-6FB2-2687-50A620F96970}"/>
              </a:ext>
            </a:extLst>
          </p:cNvPr>
          <p:cNvSpPr txBox="1"/>
          <p:nvPr/>
        </p:nvSpPr>
        <p:spPr bwMode="auto">
          <a:xfrm>
            <a:off x="299774" y="1314021"/>
            <a:ext cx="48425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50000"/>
              </a:spcBef>
              <a:spcAft>
                <a:spcPct val="0"/>
              </a:spcAft>
            </a:pPr>
            <a:r>
              <a:rPr lang="en-US" sz="1600" dirty="0">
                <a:latin typeface="Poppins" pitchFamily="2" charset="77"/>
                <a:ea typeface="Calibri"/>
                <a:cs typeface="Poppins" pitchFamily="2" charset="77"/>
              </a:rPr>
              <a:t>Phase </a:t>
            </a:r>
            <a:r>
              <a:rPr lang="en-US" sz="1600" dirty="0" err="1">
                <a:latin typeface="Poppins" pitchFamily="2" charset="77"/>
                <a:ea typeface="Calibri"/>
                <a:cs typeface="Poppins" pitchFamily="2" charset="77"/>
              </a:rPr>
              <a:t>Ib</a:t>
            </a:r>
            <a:r>
              <a:rPr lang="en-US" sz="1600" dirty="0">
                <a:latin typeface="Poppins" pitchFamily="2" charset="77"/>
                <a:ea typeface="Calibri"/>
                <a:cs typeface="Poppins" pitchFamily="2" charset="77"/>
              </a:rPr>
              <a:t>/II study of </a:t>
            </a:r>
            <a:r>
              <a:rPr lang="en-US" sz="1600" b="1" dirty="0" err="1">
                <a:latin typeface="Poppins" pitchFamily="2" charset="77"/>
                <a:ea typeface="Calibri"/>
                <a:cs typeface="Poppins" pitchFamily="2" charset="77"/>
              </a:rPr>
              <a:t>polatuzumab</a:t>
            </a:r>
            <a:r>
              <a:rPr lang="en-US" sz="1600" b="1" dirty="0">
                <a:latin typeface="Poppins" pitchFamily="2" charset="77"/>
                <a:ea typeface="Calibri"/>
                <a:cs typeface="Poppins" pitchFamily="2" charset="77"/>
              </a:rPr>
              <a:t> vedotin-BR vs BR </a:t>
            </a:r>
            <a:r>
              <a:rPr lang="en-US" sz="1600" dirty="0">
                <a:latin typeface="Poppins" pitchFamily="2" charset="77"/>
                <a:ea typeface="Calibri"/>
                <a:cs typeface="Poppins" pitchFamily="2" charset="77"/>
              </a:rPr>
              <a:t>in transplant ineligible R/R DLBCL</a:t>
            </a:r>
            <a:endParaRPr lang="en-US" sz="1600" b="0" dirty="0">
              <a:latin typeface="Poppins" pitchFamily="2" charset="77"/>
              <a:ea typeface="Calibri"/>
              <a:cs typeface="Poppins" pitchFamily="2" charset="77"/>
            </a:endParaRPr>
          </a:p>
        </p:txBody>
      </p:sp>
      <p:sp>
        <p:nvSpPr>
          <p:cNvPr id="13" name="TextBox 12">
            <a:extLst>
              <a:ext uri="{FF2B5EF4-FFF2-40B4-BE49-F238E27FC236}">
                <a16:creationId xmlns:a16="http://schemas.microsoft.com/office/drawing/2014/main" id="{2D62217E-9FA4-B2F3-09DE-29AA7404296C}"/>
              </a:ext>
            </a:extLst>
          </p:cNvPr>
          <p:cNvSpPr txBox="1"/>
          <p:nvPr/>
        </p:nvSpPr>
        <p:spPr bwMode="auto">
          <a:xfrm>
            <a:off x="5467182" y="1333451"/>
            <a:ext cx="58467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50000"/>
              </a:spcBef>
              <a:spcAft>
                <a:spcPct val="0"/>
              </a:spcAft>
            </a:pPr>
            <a:r>
              <a:rPr lang="en-US" sz="1600" dirty="0">
                <a:latin typeface="Poppins" pitchFamily="2" charset="77"/>
                <a:ea typeface="Calibri"/>
                <a:cs typeface="Poppins" pitchFamily="2" charset="77"/>
              </a:rPr>
              <a:t>Phase II L- MIND study of</a:t>
            </a:r>
            <a:r>
              <a:rPr lang="en-US" sz="1600" b="1" dirty="0">
                <a:latin typeface="Poppins" pitchFamily="2" charset="77"/>
                <a:ea typeface="Calibri"/>
                <a:cs typeface="Poppins" pitchFamily="2" charset="77"/>
              </a:rPr>
              <a:t> </a:t>
            </a:r>
            <a:r>
              <a:rPr lang="en-US" sz="1600" b="1" dirty="0" err="1">
                <a:latin typeface="Poppins" pitchFamily="2" charset="77"/>
                <a:ea typeface="Calibri"/>
                <a:cs typeface="Poppins" pitchFamily="2" charset="77"/>
              </a:rPr>
              <a:t>tafasitamab</a:t>
            </a:r>
            <a:r>
              <a:rPr lang="en-US" sz="1600" b="1" dirty="0">
                <a:latin typeface="Poppins" pitchFamily="2" charset="77"/>
                <a:ea typeface="Calibri"/>
                <a:cs typeface="Poppins" pitchFamily="2" charset="77"/>
              </a:rPr>
              <a:t> + </a:t>
            </a:r>
            <a:r>
              <a:rPr lang="en-US" sz="1600" b="1" dirty="0" err="1">
                <a:latin typeface="Poppins" pitchFamily="2" charset="77"/>
                <a:ea typeface="Calibri"/>
                <a:cs typeface="Poppins" pitchFamily="2" charset="77"/>
              </a:rPr>
              <a:t>len</a:t>
            </a:r>
            <a:r>
              <a:rPr lang="en-US" sz="1600" b="1" dirty="0">
                <a:latin typeface="Poppins" pitchFamily="2" charset="77"/>
                <a:ea typeface="Calibri"/>
                <a:cs typeface="Poppins" pitchFamily="2" charset="77"/>
              </a:rPr>
              <a:t> </a:t>
            </a:r>
            <a:r>
              <a:rPr lang="en-US" sz="1600" dirty="0">
                <a:latin typeface="Poppins" pitchFamily="2" charset="77"/>
                <a:ea typeface="Calibri"/>
                <a:cs typeface="Poppins" pitchFamily="2" charset="77"/>
              </a:rPr>
              <a:t>for patients with R/R DLBCL</a:t>
            </a:r>
          </a:p>
        </p:txBody>
      </p:sp>
      <p:sp>
        <p:nvSpPr>
          <p:cNvPr id="15" name="Rectangle 14">
            <a:extLst>
              <a:ext uri="{FF2B5EF4-FFF2-40B4-BE49-F238E27FC236}">
                <a16:creationId xmlns:a16="http://schemas.microsoft.com/office/drawing/2014/main" id="{8A2E5322-DBCC-775C-9755-5DAB20F65ACE}"/>
              </a:ext>
            </a:extLst>
          </p:cNvPr>
          <p:cNvSpPr/>
          <p:nvPr/>
        </p:nvSpPr>
        <p:spPr>
          <a:xfrm>
            <a:off x="9962381" y="3886425"/>
            <a:ext cx="1167869" cy="4161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000000"/>
              </a:solidFill>
            </a:endParaRPr>
          </a:p>
        </p:txBody>
      </p:sp>
      <p:grpSp>
        <p:nvGrpSpPr>
          <p:cNvPr id="36" name="Group 35">
            <a:extLst>
              <a:ext uri="{FF2B5EF4-FFF2-40B4-BE49-F238E27FC236}">
                <a16:creationId xmlns:a16="http://schemas.microsoft.com/office/drawing/2014/main" id="{0386798A-858A-928F-E1A1-E7AC4096DD74}"/>
              </a:ext>
            </a:extLst>
          </p:cNvPr>
          <p:cNvGrpSpPr/>
          <p:nvPr/>
        </p:nvGrpSpPr>
        <p:grpSpPr>
          <a:xfrm>
            <a:off x="791990" y="2126736"/>
            <a:ext cx="241318" cy="2136768"/>
            <a:chOff x="658824" y="2729520"/>
            <a:chExt cx="242054" cy="1981843"/>
          </a:xfrm>
        </p:grpSpPr>
        <p:sp>
          <p:nvSpPr>
            <p:cNvPr id="37" name="TextBox 36">
              <a:extLst>
                <a:ext uri="{FF2B5EF4-FFF2-40B4-BE49-F238E27FC236}">
                  <a16:creationId xmlns:a16="http://schemas.microsoft.com/office/drawing/2014/main" id="{D79F0AD2-C08F-9021-544E-2CDB087574D8}"/>
                </a:ext>
              </a:extLst>
            </p:cNvPr>
            <p:cNvSpPr txBox="1"/>
            <p:nvPr/>
          </p:nvSpPr>
          <p:spPr>
            <a:xfrm>
              <a:off x="658824" y="2729520"/>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38" name="TextBox 37">
              <a:extLst>
                <a:ext uri="{FF2B5EF4-FFF2-40B4-BE49-F238E27FC236}">
                  <a16:creationId xmlns:a16="http://schemas.microsoft.com/office/drawing/2014/main" id="{3508C975-19D4-7B7C-9B2C-8E3BEFB553D6}"/>
                </a:ext>
              </a:extLst>
            </p:cNvPr>
            <p:cNvSpPr txBox="1"/>
            <p:nvPr/>
          </p:nvSpPr>
          <p:spPr>
            <a:xfrm>
              <a:off x="702903" y="3091362"/>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39" name="TextBox 38">
              <a:extLst>
                <a:ext uri="{FF2B5EF4-FFF2-40B4-BE49-F238E27FC236}">
                  <a16:creationId xmlns:a16="http://schemas.microsoft.com/office/drawing/2014/main" id="{B3BE7C8A-8A06-F7FB-3347-85F862BF9554}"/>
                </a:ext>
              </a:extLst>
            </p:cNvPr>
            <p:cNvSpPr txBox="1"/>
            <p:nvPr/>
          </p:nvSpPr>
          <p:spPr>
            <a:xfrm>
              <a:off x="706914" y="3453204"/>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40" name="TextBox 39">
              <a:extLst>
                <a:ext uri="{FF2B5EF4-FFF2-40B4-BE49-F238E27FC236}">
                  <a16:creationId xmlns:a16="http://schemas.microsoft.com/office/drawing/2014/main" id="{30A089F7-11DB-1FC3-186F-ADBF6073E790}"/>
                </a:ext>
              </a:extLst>
            </p:cNvPr>
            <p:cNvSpPr txBox="1"/>
            <p:nvPr/>
          </p:nvSpPr>
          <p:spPr>
            <a:xfrm>
              <a:off x="704507" y="3815046"/>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41" name="TextBox 40">
              <a:extLst>
                <a:ext uri="{FF2B5EF4-FFF2-40B4-BE49-F238E27FC236}">
                  <a16:creationId xmlns:a16="http://schemas.microsoft.com/office/drawing/2014/main" id="{FF1BDEE1-2896-9771-CDAA-B6030C188157}"/>
                </a:ext>
              </a:extLst>
            </p:cNvPr>
            <p:cNvSpPr txBox="1"/>
            <p:nvPr/>
          </p:nvSpPr>
          <p:spPr>
            <a:xfrm>
              <a:off x="716532" y="4164855"/>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42" name="TextBox 41">
              <a:extLst>
                <a:ext uri="{FF2B5EF4-FFF2-40B4-BE49-F238E27FC236}">
                  <a16:creationId xmlns:a16="http://schemas.microsoft.com/office/drawing/2014/main" id="{B83FEC30-9BC6-79C3-DA95-E48AE690DF98}"/>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grpSp>
        <p:nvGrpSpPr>
          <p:cNvPr id="43" name="Group 42">
            <a:extLst>
              <a:ext uri="{FF2B5EF4-FFF2-40B4-BE49-F238E27FC236}">
                <a16:creationId xmlns:a16="http://schemas.microsoft.com/office/drawing/2014/main" id="{3E55F4FD-6D84-6A96-E90A-2962CBBAB512}"/>
              </a:ext>
            </a:extLst>
          </p:cNvPr>
          <p:cNvGrpSpPr/>
          <p:nvPr/>
        </p:nvGrpSpPr>
        <p:grpSpPr>
          <a:xfrm>
            <a:off x="1081039" y="4238283"/>
            <a:ext cx="2160249" cy="232625"/>
            <a:chOff x="820302" y="3320027"/>
            <a:chExt cx="3303675" cy="186390"/>
          </a:xfrm>
        </p:grpSpPr>
        <p:sp>
          <p:nvSpPr>
            <p:cNvPr id="44" name="TextBox 43">
              <a:extLst>
                <a:ext uri="{FF2B5EF4-FFF2-40B4-BE49-F238E27FC236}">
                  <a16:creationId xmlns:a16="http://schemas.microsoft.com/office/drawing/2014/main" id="{96686EAF-1593-7BC3-7EFC-6289688F94C2}"/>
                </a:ext>
              </a:extLst>
            </p:cNvPr>
            <p:cNvSpPr txBox="1"/>
            <p:nvPr/>
          </p:nvSpPr>
          <p:spPr>
            <a:xfrm>
              <a:off x="820302" y="3321751"/>
              <a:ext cx="9618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sp>
          <p:nvSpPr>
            <p:cNvPr id="45" name="TextBox 44">
              <a:extLst>
                <a:ext uri="{FF2B5EF4-FFF2-40B4-BE49-F238E27FC236}">
                  <a16:creationId xmlns:a16="http://schemas.microsoft.com/office/drawing/2014/main" id="{1F75184B-D23B-8D14-B11B-1C52C7AEDF29}"/>
                </a:ext>
              </a:extLst>
            </p:cNvPr>
            <p:cNvSpPr txBox="1"/>
            <p:nvPr/>
          </p:nvSpPr>
          <p:spPr>
            <a:xfrm>
              <a:off x="1189998" y="3340102"/>
              <a:ext cx="134832"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a:t>
              </a:r>
            </a:p>
          </p:txBody>
        </p:sp>
        <p:sp>
          <p:nvSpPr>
            <p:cNvPr id="46" name="TextBox 45">
              <a:extLst>
                <a:ext uri="{FF2B5EF4-FFF2-40B4-BE49-F238E27FC236}">
                  <a16:creationId xmlns:a16="http://schemas.microsoft.com/office/drawing/2014/main" id="{438E742E-F8E7-6599-2535-304085A9CEA4}"/>
                </a:ext>
              </a:extLst>
            </p:cNvPr>
            <p:cNvSpPr txBox="1"/>
            <p:nvPr/>
          </p:nvSpPr>
          <p:spPr>
            <a:xfrm>
              <a:off x="1580094" y="3340102"/>
              <a:ext cx="147088"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4</a:t>
              </a:r>
            </a:p>
          </p:txBody>
        </p:sp>
        <p:sp>
          <p:nvSpPr>
            <p:cNvPr id="47" name="TextBox 46">
              <a:extLst>
                <a:ext uri="{FF2B5EF4-FFF2-40B4-BE49-F238E27FC236}">
                  <a16:creationId xmlns:a16="http://schemas.microsoft.com/office/drawing/2014/main" id="{95FCDF60-4145-605D-2188-6650FDEC91BD}"/>
                </a:ext>
              </a:extLst>
            </p:cNvPr>
            <p:cNvSpPr txBox="1"/>
            <p:nvPr/>
          </p:nvSpPr>
          <p:spPr>
            <a:xfrm>
              <a:off x="1968396" y="3336091"/>
              <a:ext cx="149541"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a:t>
              </a:r>
            </a:p>
          </p:txBody>
        </p:sp>
        <p:sp>
          <p:nvSpPr>
            <p:cNvPr id="48" name="TextBox 47">
              <a:extLst>
                <a:ext uri="{FF2B5EF4-FFF2-40B4-BE49-F238E27FC236}">
                  <a16:creationId xmlns:a16="http://schemas.microsoft.com/office/drawing/2014/main" id="{B050181A-92E6-548B-93B0-360AF2CF884B}"/>
                </a:ext>
              </a:extLst>
            </p:cNvPr>
            <p:cNvSpPr txBox="1"/>
            <p:nvPr/>
          </p:nvSpPr>
          <p:spPr>
            <a:xfrm>
              <a:off x="2357418" y="3336091"/>
              <a:ext cx="149541"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8</a:t>
              </a:r>
            </a:p>
          </p:txBody>
        </p:sp>
        <p:sp>
          <p:nvSpPr>
            <p:cNvPr id="49" name="TextBox 48">
              <a:extLst>
                <a:ext uri="{FF2B5EF4-FFF2-40B4-BE49-F238E27FC236}">
                  <a16:creationId xmlns:a16="http://schemas.microsoft.com/office/drawing/2014/main" id="{83D7BE9A-2321-3567-0F14-2625A1CB72CF}"/>
                </a:ext>
              </a:extLst>
            </p:cNvPr>
            <p:cNvSpPr txBox="1"/>
            <p:nvPr/>
          </p:nvSpPr>
          <p:spPr>
            <a:xfrm>
              <a:off x="2716871" y="3336091"/>
              <a:ext cx="223084"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10</a:t>
              </a:r>
            </a:p>
          </p:txBody>
        </p:sp>
        <p:sp>
          <p:nvSpPr>
            <p:cNvPr id="50" name="TextBox 49">
              <a:extLst>
                <a:ext uri="{FF2B5EF4-FFF2-40B4-BE49-F238E27FC236}">
                  <a16:creationId xmlns:a16="http://schemas.microsoft.com/office/drawing/2014/main" id="{871228D4-DC0E-CED4-68BD-C8EC7ECA9532}"/>
                </a:ext>
              </a:extLst>
            </p:cNvPr>
            <p:cNvSpPr txBox="1"/>
            <p:nvPr/>
          </p:nvSpPr>
          <p:spPr>
            <a:xfrm>
              <a:off x="3120550" y="3320027"/>
              <a:ext cx="210826"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12</a:t>
              </a:r>
            </a:p>
          </p:txBody>
        </p:sp>
        <p:sp>
          <p:nvSpPr>
            <p:cNvPr id="51" name="TextBox 50">
              <a:extLst>
                <a:ext uri="{FF2B5EF4-FFF2-40B4-BE49-F238E27FC236}">
                  <a16:creationId xmlns:a16="http://schemas.microsoft.com/office/drawing/2014/main" id="{B1692542-FE59-5BB5-EFA1-66A70EA76288}"/>
                </a:ext>
              </a:extLst>
            </p:cNvPr>
            <p:cNvSpPr txBox="1"/>
            <p:nvPr/>
          </p:nvSpPr>
          <p:spPr>
            <a:xfrm>
              <a:off x="3503444" y="3320027"/>
              <a:ext cx="223084"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14</a:t>
              </a:r>
            </a:p>
          </p:txBody>
        </p:sp>
        <p:sp>
          <p:nvSpPr>
            <p:cNvPr id="52" name="TextBox 51">
              <a:extLst>
                <a:ext uri="{FF2B5EF4-FFF2-40B4-BE49-F238E27FC236}">
                  <a16:creationId xmlns:a16="http://schemas.microsoft.com/office/drawing/2014/main" id="{2D2DF28A-3629-68C8-2937-BA6CB512B7F0}"/>
                </a:ext>
              </a:extLst>
            </p:cNvPr>
            <p:cNvSpPr txBox="1"/>
            <p:nvPr/>
          </p:nvSpPr>
          <p:spPr>
            <a:xfrm>
              <a:off x="3898441" y="3320027"/>
              <a:ext cx="225536"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16</a:t>
              </a:r>
            </a:p>
          </p:txBody>
        </p:sp>
      </p:grpSp>
      <p:sp>
        <p:nvSpPr>
          <p:cNvPr id="53" name="TextBox 52">
            <a:extLst>
              <a:ext uri="{FF2B5EF4-FFF2-40B4-BE49-F238E27FC236}">
                <a16:creationId xmlns:a16="http://schemas.microsoft.com/office/drawing/2014/main" id="{CFD89E86-1DAC-05D5-D234-55422BFC1281}"/>
              </a:ext>
            </a:extLst>
          </p:cNvPr>
          <p:cNvSpPr txBox="1"/>
          <p:nvPr/>
        </p:nvSpPr>
        <p:spPr>
          <a:xfrm>
            <a:off x="2213198" y="4453736"/>
            <a:ext cx="1376218"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sp>
        <p:nvSpPr>
          <p:cNvPr id="54" name="TextBox 53">
            <a:extLst>
              <a:ext uri="{FF2B5EF4-FFF2-40B4-BE49-F238E27FC236}">
                <a16:creationId xmlns:a16="http://schemas.microsoft.com/office/drawing/2014/main" id="{A57A5DAD-C131-24B6-D02B-E40DF0C6C9AE}"/>
              </a:ext>
            </a:extLst>
          </p:cNvPr>
          <p:cNvSpPr txBox="1"/>
          <p:nvPr/>
        </p:nvSpPr>
        <p:spPr>
          <a:xfrm rot="16200000">
            <a:off x="-274505" y="3084152"/>
            <a:ext cx="1681956" cy="184105"/>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PFS (Probability)</a:t>
            </a:r>
          </a:p>
        </p:txBody>
      </p:sp>
      <p:sp>
        <p:nvSpPr>
          <p:cNvPr id="55" name="Freeform: Shape 54">
            <a:extLst>
              <a:ext uri="{FF2B5EF4-FFF2-40B4-BE49-F238E27FC236}">
                <a16:creationId xmlns:a16="http://schemas.microsoft.com/office/drawing/2014/main" id="{6B85DD6B-7995-66F1-FE39-62F816BD521B}"/>
              </a:ext>
            </a:extLst>
          </p:cNvPr>
          <p:cNvSpPr/>
          <p:nvPr/>
        </p:nvSpPr>
        <p:spPr>
          <a:xfrm>
            <a:off x="1113331" y="2226696"/>
            <a:ext cx="3355597" cy="1932580"/>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a:extLst>
              <a:ext uri="{FF2B5EF4-FFF2-40B4-BE49-F238E27FC236}">
                <a16:creationId xmlns:a16="http://schemas.microsoft.com/office/drawing/2014/main" id="{33716091-D247-B6B0-838C-91E3F77A0D67}"/>
              </a:ext>
            </a:extLst>
          </p:cNvPr>
          <p:cNvGrpSpPr/>
          <p:nvPr/>
        </p:nvGrpSpPr>
        <p:grpSpPr>
          <a:xfrm>
            <a:off x="2802741" y="2555338"/>
            <a:ext cx="1722205" cy="500595"/>
            <a:chOff x="9609512" y="1797791"/>
            <a:chExt cx="1727454" cy="553217"/>
          </a:xfrm>
        </p:grpSpPr>
        <p:sp>
          <p:nvSpPr>
            <p:cNvPr id="57" name="TextBox 56">
              <a:extLst>
                <a:ext uri="{FF2B5EF4-FFF2-40B4-BE49-F238E27FC236}">
                  <a16:creationId xmlns:a16="http://schemas.microsoft.com/office/drawing/2014/main" id="{0FC87D1D-FFEF-6421-74E7-9EAB1A430559}"/>
                </a:ext>
              </a:extLst>
            </p:cNvPr>
            <p:cNvSpPr txBox="1"/>
            <p:nvPr/>
          </p:nvSpPr>
          <p:spPr bwMode="auto">
            <a:xfrm>
              <a:off x="9878290" y="1797791"/>
              <a:ext cx="1458676" cy="30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Poppins" pitchFamily="2" charset="77"/>
                  <a:cs typeface="Poppins" pitchFamily="2" charset="77"/>
                </a:rPr>
                <a:t>Pola-BR (n = 40)</a:t>
              </a:r>
              <a:endPar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58" name="TextBox 57">
              <a:extLst>
                <a:ext uri="{FF2B5EF4-FFF2-40B4-BE49-F238E27FC236}">
                  <a16:creationId xmlns:a16="http://schemas.microsoft.com/office/drawing/2014/main" id="{BDAB343E-136F-58C0-A280-B8A35FDE1FCA}"/>
                </a:ext>
              </a:extLst>
            </p:cNvPr>
            <p:cNvSpPr txBox="1"/>
            <p:nvPr/>
          </p:nvSpPr>
          <p:spPr bwMode="auto">
            <a:xfrm>
              <a:off x="9878290" y="2044891"/>
              <a:ext cx="1042234" cy="30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BR (n = 40)</a:t>
              </a:r>
            </a:p>
          </p:txBody>
        </p:sp>
        <p:cxnSp>
          <p:nvCxnSpPr>
            <p:cNvPr id="59" name="Straight Connector 58">
              <a:extLst>
                <a:ext uri="{FF2B5EF4-FFF2-40B4-BE49-F238E27FC236}">
                  <a16:creationId xmlns:a16="http://schemas.microsoft.com/office/drawing/2014/main" id="{FFFC2E95-B854-635B-4681-6317E88857F0}"/>
                </a:ext>
              </a:extLst>
            </p:cNvPr>
            <p:cNvCxnSpPr>
              <a:cxnSpLocks/>
            </p:cNvCxnSpPr>
            <p:nvPr/>
          </p:nvCxnSpPr>
          <p:spPr bwMode="auto">
            <a:xfrm flipH="1">
              <a:off x="9609512" y="1940286"/>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CE4001C-4EB7-4B56-7135-F0FB6E9A12FF}"/>
                </a:ext>
              </a:extLst>
            </p:cNvPr>
            <p:cNvCxnSpPr>
              <a:cxnSpLocks/>
            </p:cNvCxnSpPr>
            <p:nvPr/>
          </p:nvCxnSpPr>
          <p:spPr bwMode="auto">
            <a:xfrm flipH="1">
              <a:off x="9609512" y="2177815"/>
              <a:ext cx="274320"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AA49372C-E564-0A17-9EF1-8271E8D41CC1}"/>
              </a:ext>
            </a:extLst>
          </p:cNvPr>
          <p:cNvGrpSpPr/>
          <p:nvPr/>
        </p:nvGrpSpPr>
        <p:grpSpPr>
          <a:xfrm>
            <a:off x="3357358" y="4222245"/>
            <a:ext cx="1199228" cy="204715"/>
            <a:chOff x="3353347" y="4097460"/>
            <a:chExt cx="1199228" cy="204715"/>
          </a:xfrm>
        </p:grpSpPr>
        <p:sp>
          <p:nvSpPr>
            <p:cNvPr id="76" name="TextBox 75">
              <a:extLst>
                <a:ext uri="{FF2B5EF4-FFF2-40B4-BE49-F238E27FC236}">
                  <a16:creationId xmlns:a16="http://schemas.microsoft.com/office/drawing/2014/main" id="{8A2CC917-2945-D9BD-E062-DFF615167523}"/>
                </a:ext>
              </a:extLst>
            </p:cNvPr>
            <p:cNvSpPr txBox="1"/>
            <p:nvPr/>
          </p:nvSpPr>
          <p:spPr>
            <a:xfrm>
              <a:off x="3353347" y="4117509"/>
              <a:ext cx="147477"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18</a:t>
              </a:r>
            </a:p>
          </p:txBody>
        </p:sp>
        <p:sp>
          <p:nvSpPr>
            <p:cNvPr id="77" name="TextBox 76">
              <a:extLst>
                <a:ext uri="{FF2B5EF4-FFF2-40B4-BE49-F238E27FC236}">
                  <a16:creationId xmlns:a16="http://schemas.microsoft.com/office/drawing/2014/main" id="{1AC56C4D-99A6-648D-8D22-50C62FA4128D}"/>
                </a:ext>
              </a:extLst>
            </p:cNvPr>
            <p:cNvSpPr txBox="1"/>
            <p:nvPr/>
          </p:nvSpPr>
          <p:spPr>
            <a:xfrm>
              <a:off x="3594002" y="4117509"/>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78" name="TextBox 77">
              <a:extLst>
                <a:ext uri="{FF2B5EF4-FFF2-40B4-BE49-F238E27FC236}">
                  <a16:creationId xmlns:a16="http://schemas.microsoft.com/office/drawing/2014/main" id="{5430A4CF-8B6C-2327-08FA-E4DD184A7723}"/>
                </a:ext>
              </a:extLst>
            </p:cNvPr>
            <p:cNvSpPr txBox="1"/>
            <p:nvPr/>
          </p:nvSpPr>
          <p:spPr>
            <a:xfrm>
              <a:off x="3857966" y="4097460"/>
              <a:ext cx="17633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22</a:t>
              </a:r>
            </a:p>
          </p:txBody>
        </p:sp>
        <p:sp>
          <p:nvSpPr>
            <p:cNvPr id="79" name="TextBox 78">
              <a:extLst>
                <a:ext uri="{FF2B5EF4-FFF2-40B4-BE49-F238E27FC236}">
                  <a16:creationId xmlns:a16="http://schemas.microsoft.com/office/drawing/2014/main" id="{F6ED7413-A87D-AC4D-D72A-E723036D0130}"/>
                </a:ext>
              </a:extLst>
            </p:cNvPr>
            <p:cNvSpPr txBox="1"/>
            <p:nvPr/>
          </p:nvSpPr>
          <p:spPr>
            <a:xfrm>
              <a:off x="4108339" y="4097460"/>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24</a:t>
              </a:r>
            </a:p>
          </p:txBody>
        </p:sp>
        <p:sp>
          <p:nvSpPr>
            <p:cNvPr id="80" name="TextBox 79">
              <a:extLst>
                <a:ext uri="{FF2B5EF4-FFF2-40B4-BE49-F238E27FC236}">
                  <a16:creationId xmlns:a16="http://schemas.microsoft.com/office/drawing/2014/main" id="{0C05D547-FC65-88F9-ED19-0ADEE324FC55}"/>
                </a:ext>
              </a:extLst>
            </p:cNvPr>
            <p:cNvSpPr txBox="1"/>
            <p:nvPr/>
          </p:nvSpPr>
          <p:spPr>
            <a:xfrm>
              <a:off x="4366627" y="4097460"/>
              <a:ext cx="18594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26</a:t>
              </a:r>
            </a:p>
          </p:txBody>
        </p:sp>
      </p:grpSp>
      <p:sp>
        <p:nvSpPr>
          <p:cNvPr id="82" name="Freeform: Shape 81">
            <a:extLst>
              <a:ext uri="{FF2B5EF4-FFF2-40B4-BE49-F238E27FC236}">
                <a16:creationId xmlns:a16="http://schemas.microsoft.com/office/drawing/2014/main" id="{0523EE56-F72C-BA37-8E73-EE698F32FCCA}"/>
              </a:ext>
            </a:extLst>
          </p:cNvPr>
          <p:cNvSpPr/>
          <p:nvPr/>
        </p:nvSpPr>
        <p:spPr>
          <a:xfrm>
            <a:off x="1115458" y="2233258"/>
            <a:ext cx="3230696" cy="1338550"/>
          </a:xfrm>
          <a:custGeom>
            <a:avLst/>
            <a:gdLst>
              <a:gd name="csX0" fmla="*/ 0 w 3230696"/>
              <a:gd name="csY0" fmla="*/ 0 h 1338550"/>
              <a:gd name="csX1" fmla="*/ 137711 w 3230696"/>
              <a:gd name="csY1" fmla="*/ 0 h 1338550"/>
              <a:gd name="csX2" fmla="*/ 137711 w 3230696"/>
              <a:gd name="csY2" fmla="*/ 55085 h 1338550"/>
              <a:gd name="csX3" fmla="*/ 181778 w 3230696"/>
              <a:gd name="csY3" fmla="*/ 55085 h 1338550"/>
              <a:gd name="csX4" fmla="*/ 181778 w 3230696"/>
              <a:gd name="csY4" fmla="*/ 126694 h 1338550"/>
              <a:gd name="csX5" fmla="*/ 181778 w 3230696"/>
              <a:gd name="csY5" fmla="*/ 132203 h 1338550"/>
              <a:gd name="csX6" fmla="*/ 198303 w 3230696"/>
              <a:gd name="csY6" fmla="*/ 132203 h 1338550"/>
              <a:gd name="csX7" fmla="*/ 198303 w 3230696"/>
              <a:gd name="csY7" fmla="*/ 206567 h 1338550"/>
              <a:gd name="csX8" fmla="*/ 261650 w 3230696"/>
              <a:gd name="csY8" fmla="*/ 206567 h 1338550"/>
              <a:gd name="csX9" fmla="*/ 261650 w 3230696"/>
              <a:gd name="csY9" fmla="*/ 300210 h 1338550"/>
              <a:gd name="csX10" fmla="*/ 261650 w 3230696"/>
              <a:gd name="csY10" fmla="*/ 311227 h 1338550"/>
              <a:gd name="csX11" fmla="*/ 300209 w 3230696"/>
              <a:gd name="csY11" fmla="*/ 311227 h 1338550"/>
              <a:gd name="csX12" fmla="*/ 300209 w 3230696"/>
              <a:gd name="csY12" fmla="*/ 358049 h 1338550"/>
              <a:gd name="csX13" fmla="*/ 324997 w 3230696"/>
              <a:gd name="csY13" fmla="*/ 358049 h 1338550"/>
              <a:gd name="csX14" fmla="*/ 324997 w 3230696"/>
              <a:gd name="csY14" fmla="*/ 421396 h 1338550"/>
              <a:gd name="csX15" fmla="*/ 341523 w 3230696"/>
              <a:gd name="csY15" fmla="*/ 421396 h 1338550"/>
              <a:gd name="csX16" fmla="*/ 341523 w 3230696"/>
              <a:gd name="csY16" fmla="*/ 517793 h 1338550"/>
              <a:gd name="csX17" fmla="*/ 581140 w 3230696"/>
              <a:gd name="csY17" fmla="*/ 517793 h 1338550"/>
              <a:gd name="csX18" fmla="*/ 581140 w 3230696"/>
              <a:gd name="csY18" fmla="*/ 567369 h 1338550"/>
              <a:gd name="csX19" fmla="*/ 611436 w 3230696"/>
              <a:gd name="csY19" fmla="*/ 567369 h 1338550"/>
              <a:gd name="csX20" fmla="*/ 611436 w 3230696"/>
              <a:gd name="csY20" fmla="*/ 619699 h 1338550"/>
              <a:gd name="csX21" fmla="*/ 644487 w 3230696"/>
              <a:gd name="csY21" fmla="*/ 619699 h 1338550"/>
              <a:gd name="csX22" fmla="*/ 644487 w 3230696"/>
              <a:gd name="csY22" fmla="*/ 685800 h 1338550"/>
              <a:gd name="csX23" fmla="*/ 815248 w 3230696"/>
              <a:gd name="csY23" fmla="*/ 685800 h 1338550"/>
              <a:gd name="csX24" fmla="*/ 815248 w 3230696"/>
              <a:gd name="csY24" fmla="*/ 729868 h 1338550"/>
              <a:gd name="csX25" fmla="*/ 856561 w 3230696"/>
              <a:gd name="csY25" fmla="*/ 729868 h 1338550"/>
              <a:gd name="csX26" fmla="*/ 856561 w 3230696"/>
              <a:gd name="csY26" fmla="*/ 784952 h 1338550"/>
              <a:gd name="csX27" fmla="*/ 950205 w 3230696"/>
              <a:gd name="csY27" fmla="*/ 784952 h 1338550"/>
              <a:gd name="csX28" fmla="*/ 950205 w 3230696"/>
              <a:gd name="csY28" fmla="*/ 845545 h 1338550"/>
              <a:gd name="csX29" fmla="*/ 983255 w 3230696"/>
              <a:gd name="csY29" fmla="*/ 845545 h 1338550"/>
              <a:gd name="csX30" fmla="*/ 983255 w 3230696"/>
              <a:gd name="csY30" fmla="*/ 892367 h 1338550"/>
              <a:gd name="csX31" fmla="*/ 1159525 w 3230696"/>
              <a:gd name="csY31" fmla="*/ 892367 h 1338550"/>
              <a:gd name="csX32" fmla="*/ 1159525 w 3230696"/>
              <a:gd name="csY32" fmla="*/ 950205 h 1338550"/>
              <a:gd name="csX33" fmla="*/ 1217364 w 3230696"/>
              <a:gd name="csY33" fmla="*/ 950205 h 1338550"/>
              <a:gd name="csX34" fmla="*/ 1217364 w 3230696"/>
              <a:gd name="csY34" fmla="*/ 1013552 h 1338550"/>
              <a:gd name="csX35" fmla="*/ 1338549 w 3230696"/>
              <a:gd name="csY35" fmla="*/ 1013552 h 1338550"/>
              <a:gd name="csX36" fmla="*/ 1338549 w 3230696"/>
              <a:gd name="csY36" fmla="*/ 1054865 h 1338550"/>
              <a:gd name="csX37" fmla="*/ 1429438 w 3230696"/>
              <a:gd name="csY37" fmla="*/ 1054865 h 1338550"/>
              <a:gd name="csX38" fmla="*/ 1429438 w 3230696"/>
              <a:gd name="csY38" fmla="*/ 1104441 h 1338550"/>
              <a:gd name="csX39" fmla="*/ 1633250 w 3230696"/>
              <a:gd name="csY39" fmla="*/ 1104441 h 1338550"/>
              <a:gd name="csX40" fmla="*/ 1633250 w 3230696"/>
              <a:gd name="csY40" fmla="*/ 1170543 h 1338550"/>
              <a:gd name="csX41" fmla="*/ 1721385 w 3230696"/>
              <a:gd name="csY41" fmla="*/ 1170543 h 1338550"/>
              <a:gd name="csX42" fmla="*/ 1721385 w 3230696"/>
              <a:gd name="csY42" fmla="*/ 1228381 h 1338550"/>
              <a:gd name="csX43" fmla="*/ 1801258 w 3230696"/>
              <a:gd name="csY43" fmla="*/ 1228381 h 1338550"/>
              <a:gd name="csX44" fmla="*/ 1801258 w 3230696"/>
              <a:gd name="csY44" fmla="*/ 1283465 h 1338550"/>
              <a:gd name="csX45" fmla="*/ 1875622 w 3230696"/>
              <a:gd name="csY45" fmla="*/ 1283465 h 1338550"/>
              <a:gd name="csX46" fmla="*/ 1875622 w 3230696"/>
              <a:gd name="csY46" fmla="*/ 1338550 h 1338550"/>
              <a:gd name="csX47" fmla="*/ 3230696 w 3230696"/>
              <a:gd name="csY47" fmla="*/ 1338550 h 1338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3230696" h="1338550">
                <a:moveTo>
                  <a:pt x="0" y="0"/>
                </a:moveTo>
                <a:lnTo>
                  <a:pt x="137711" y="0"/>
                </a:lnTo>
                <a:lnTo>
                  <a:pt x="137711" y="55085"/>
                </a:lnTo>
                <a:lnTo>
                  <a:pt x="181778" y="55085"/>
                </a:lnTo>
                <a:lnTo>
                  <a:pt x="181778" y="126694"/>
                </a:lnTo>
                <a:lnTo>
                  <a:pt x="181778" y="132203"/>
                </a:lnTo>
                <a:lnTo>
                  <a:pt x="198303" y="132203"/>
                </a:lnTo>
                <a:lnTo>
                  <a:pt x="198303" y="206567"/>
                </a:lnTo>
                <a:lnTo>
                  <a:pt x="261650" y="206567"/>
                </a:lnTo>
                <a:lnTo>
                  <a:pt x="261650" y="300210"/>
                </a:lnTo>
                <a:lnTo>
                  <a:pt x="261650" y="311227"/>
                </a:lnTo>
                <a:lnTo>
                  <a:pt x="300209" y="311227"/>
                </a:lnTo>
                <a:lnTo>
                  <a:pt x="300209" y="358049"/>
                </a:lnTo>
                <a:lnTo>
                  <a:pt x="324997" y="358049"/>
                </a:lnTo>
                <a:lnTo>
                  <a:pt x="324997" y="421396"/>
                </a:lnTo>
                <a:lnTo>
                  <a:pt x="341523" y="421396"/>
                </a:lnTo>
                <a:lnTo>
                  <a:pt x="341523" y="517793"/>
                </a:lnTo>
                <a:lnTo>
                  <a:pt x="581140" y="517793"/>
                </a:lnTo>
                <a:lnTo>
                  <a:pt x="581140" y="567369"/>
                </a:lnTo>
                <a:lnTo>
                  <a:pt x="611436" y="567369"/>
                </a:lnTo>
                <a:lnTo>
                  <a:pt x="611436" y="619699"/>
                </a:lnTo>
                <a:lnTo>
                  <a:pt x="644487" y="619699"/>
                </a:lnTo>
                <a:lnTo>
                  <a:pt x="644487" y="685800"/>
                </a:lnTo>
                <a:lnTo>
                  <a:pt x="815248" y="685800"/>
                </a:lnTo>
                <a:lnTo>
                  <a:pt x="815248" y="729868"/>
                </a:lnTo>
                <a:lnTo>
                  <a:pt x="856561" y="729868"/>
                </a:lnTo>
                <a:lnTo>
                  <a:pt x="856561" y="784952"/>
                </a:lnTo>
                <a:lnTo>
                  <a:pt x="950205" y="784952"/>
                </a:lnTo>
                <a:lnTo>
                  <a:pt x="950205" y="845545"/>
                </a:lnTo>
                <a:lnTo>
                  <a:pt x="983255" y="845545"/>
                </a:lnTo>
                <a:lnTo>
                  <a:pt x="983255" y="892367"/>
                </a:lnTo>
                <a:lnTo>
                  <a:pt x="1159525" y="892367"/>
                </a:lnTo>
                <a:lnTo>
                  <a:pt x="1159525" y="950205"/>
                </a:lnTo>
                <a:lnTo>
                  <a:pt x="1217364" y="950205"/>
                </a:lnTo>
                <a:lnTo>
                  <a:pt x="1217364" y="1013552"/>
                </a:lnTo>
                <a:lnTo>
                  <a:pt x="1338549" y="1013552"/>
                </a:lnTo>
                <a:lnTo>
                  <a:pt x="1338549" y="1054865"/>
                </a:lnTo>
                <a:lnTo>
                  <a:pt x="1429438" y="1054865"/>
                </a:lnTo>
                <a:lnTo>
                  <a:pt x="1429438" y="1104441"/>
                </a:lnTo>
                <a:lnTo>
                  <a:pt x="1633250" y="1104441"/>
                </a:lnTo>
                <a:lnTo>
                  <a:pt x="1633250" y="1170543"/>
                </a:lnTo>
                <a:lnTo>
                  <a:pt x="1721385" y="1170543"/>
                </a:lnTo>
                <a:lnTo>
                  <a:pt x="1721385" y="1228381"/>
                </a:lnTo>
                <a:lnTo>
                  <a:pt x="1801258" y="1228381"/>
                </a:lnTo>
                <a:lnTo>
                  <a:pt x="1801258" y="1283465"/>
                </a:lnTo>
                <a:lnTo>
                  <a:pt x="1875622" y="1283465"/>
                </a:lnTo>
                <a:lnTo>
                  <a:pt x="1875622" y="1338550"/>
                </a:lnTo>
                <a:lnTo>
                  <a:pt x="3230696" y="133855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Shape 82">
            <a:extLst>
              <a:ext uri="{FF2B5EF4-FFF2-40B4-BE49-F238E27FC236}">
                <a16:creationId xmlns:a16="http://schemas.microsoft.com/office/drawing/2014/main" id="{50BD06B1-FE9D-8E29-CC10-BB87EE0F446E}"/>
              </a:ext>
            </a:extLst>
          </p:cNvPr>
          <p:cNvSpPr/>
          <p:nvPr/>
        </p:nvSpPr>
        <p:spPr>
          <a:xfrm>
            <a:off x="1107195" y="2236013"/>
            <a:ext cx="3225188" cy="1930706"/>
          </a:xfrm>
          <a:custGeom>
            <a:avLst/>
            <a:gdLst>
              <a:gd name="csX0" fmla="*/ 0 w 3225188"/>
              <a:gd name="csY0" fmla="*/ 0 h 1930706"/>
              <a:gd name="csX1" fmla="*/ 55085 w 3225188"/>
              <a:gd name="csY1" fmla="*/ 0 h 1930706"/>
              <a:gd name="csX2" fmla="*/ 55085 w 3225188"/>
              <a:gd name="csY2" fmla="*/ 63347 h 1930706"/>
              <a:gd name="csX3" fmla="*/ 63347 w 3225188"/>
              <a:gd name="csY3" fmla="*/ 63347 h 1930706"/>
              <a:gd name="csX4" fmla="*/ 63347 w 3225188"/>
              <a:gd name="csY4" fmla="*/ 118431 h 1930706"/>
              <a:gd name="csX5" fmla="*/ 101906 w 3225188"/>
              <a:gd name="csY5" fmla="*/ 118431 h 1930706"/>
              <a:gd name="csX6" fmla="*/ 101906 w 3225188"/>
              <a:gd name="csY6" fmla="*/ 217583 h 1930706"/>
              <a:gd name="csX7" fmla="*/ 115677 w 3225188"/>
              <a:gd name="csY7" fmla="*/ 217583 h 1930706"/>
              <a:gd name="csX8" fmla="*/ 115677 w 3225188"/>
              <a:gd name="csY8" fmla="*/ 308472 h 1930706"/>
              <a:gd name="csX9" fmla="*/ 118432 w 3225188"/>
              <a:gd name="csY9" fmla="*/ 308472 h 1930706"/>
              <a:gd name="csX10" fmla="*/ 118432 w 3225188"/>
              <a:gd name="csY10" fmla="*/ 377327 h 1930706"/>
              <a:gd name="csX11" fmla="*/ 129448 w 3225188"/>
              <a:gd name="csY11" fmla="*/ 377327 h 1930706"/>
              <a:gd name="csX12" fmla="*/ 129448 w 3225188"/>
              <a:gd name="csY12" fmla="*/ 426903 h 1930706"/>
              <a:gd name="csX13" fmla="*/ 201058 w 3225188"/>
              <a:gd name="csY13" fmla="*/ 426903 h 1930706"/>
              <a:gd name="csX14" fmla="*/ 201058 w 3225188"/>
              <a:gd name="csY14" fmla="*/ 487496 h 1930706"/>
              <a:gd name="csX15" fmla="*/ 250634 w 3225188"/>
              <a:gd name="csY15" fmla="*/ 487496 h 1930706"/>
              <a:gd name="csX16" fmla="*/ 250634 w 3225188"/>
              <a:gd name="csY16" fmla="*/ 597665 h 1930706"/>
              <a:gd name="csX17" fmla="*/ 269913 w 3225188"/>
              <a:gd name="csY17" fmla="*/ 597665 h 1930706"/>
              <a:gd name="csX18" fmla="*/ 269913 w 3225188"/>
              <a:gd name="csY18" fmla="*/ 649995 h 1930706"/>
              <a:gd name="csX19" fmla="*/ 283685 w 3225188"/>
              <a:gd name="csY19" fmla="*/ 649995 h 1930706"/>
              <a:gd name="csX20" fmla="*/ 283685 w 3225188"/>
              <a:gd name="csY20" fmla="*/ 710588 h 1930706"/>
              <a:gd name="csX21" fmla="*/ 327752 w 3225188"/>
              <a:gd name="csY21" fmla="*/ 710588 h 1930706"/>
              <a:gd name="csX22" fmla="*/ 327752 w 3225188"/>
              <a:gd name="csY22" fmla="*/ 779443 h 1930706"/>
              <a:gd name="csX23" fmla="*/ 377328 w 3225188"/>
              <a:gd name="csY23" fmla="*/ 779443 h 1930706"/>
              <a:gd name="csX24" fmla="*/ 377328 w 3225188"/>
              <a:gd name="csY24" fmla="*/ 834527 h 1930706"/>
              <a:gd name="csX25" fmla="*/ 415887 w 3225188"/>
              <a:gd name="csY25" fmla="*/ 834527 h 1930706"/>
              <a:gd name="csX26" fmla="*/ 415887 w 3225188"/>
              <a:gd name="csY26" fmla="*/ 889612 h 1930706"/>
              <a:gd name="csX27" fmla="*/ 484742 w 3225188"/>
              <a:gd name="csY27" fmla="*/ 889612 h 1930706"/>
              <a:gd name="csX28" fmla="*/ 484742 w 3225188"/>
              <a:gd name="csY28" fmla="*/ 958467 h 1930706"/>
              <a:gd name="csX29" fmla="*/ 495759 w 3225188"/>
              <a:gd name="csY29" fmla="*/ 969484 h 1930706"/>
              <a:gd name="csX30" fmla="*/ 495759 w 3225188"/>
              <a:gd name="csY30" fmla="*/ 1043848 h 1930706"/>
              <a:gd name="csX31" fmla="*/ 495759 w 3225188"/>
              <a:gd name="csY31" fmla="*/ 1098932 h 1930706"/>
              <a:gd name="csX32" fmla="*/ 515039 w 3225188"/>
              <a:gd name="csY32" fmla="*/ 1098932 h 1930706"/>
              <a:gd name="csX33" fmla="*/ 515039 w 3225188"/>
              <a:gd name="csY33" fmla="*/ 1211855 h 1930706"/>
              <a:gd name="csX34" fmla="*/ 542581 w 3225188"/>
              <a:gd name="csY34" fmla="*/ 1211855 h 1930706"/>
              <a:gd name="csX35" fmla="*/ 542581 w 3225188"/>
              <a:gd name="csY35" fmla="*/ 1258677 h 1930706"/>
              <a:gd name="csX36" fmla="*/ 597665 w 3225188"/>
              <a:gd name="csY36" fmla="*/ 1258677 h 1930706"/>
              <a:gd name="csX37" fmla="*/ 597665 w 3225188"/>
              <a:gd name="csY37" fmla="*/ 1333041 h 1930706"/>
              <a:gd name="csX38" fmla="*/ 611436 w 3225188"/>
              <a:gd name="csY38" fmla="*/ 1333041 h 1930706"/>
              <a:gd name="csX39" fmla="*/ 611436 w 3225188"/>
              <a:gd name="csY39" fmla="*/ 1388125 h 1930706"/>
              <a:gd name="csX40" fmla="*/ 614191 w 3225188"/>
              <a:gd name="csY40" fmla="*/ 1388125 h 1930706"/>
              <a:gd name="csX41" fmla="*/ 625207 w 3225188"/>
              <a:gd name="csY41" fmla="*/ 1399141 h 1930706"/>
              <a:gd name="csX42" fmla="*/ 625207 w 3225188"/>
              <a:gd name="csY42" fmla="*/ 1451472 h 1930706"/>
              <a:gd name="csX43" fmla="*/ 661012 w 3225188"/>
              <a:gd name="csY43" fmla="*/ 1451472 h 1930706"/>
              <a:gd name="csX44" fmla="*/ 661012 w 3225188"/>
              <a:gd name="csY44" fmla="*/ 1506556 h 1930706"/>
              <a:gd name="csX45" fmla="*/ 751901 w 3225188"/>
              <a:gd name="csY45" fmla="*/ 1506556 h 1930706"/>
              <a:gd name="csX46" fmla="*/ 757410 w 3225188"/>
              <a:gd name="csY46" fmla="*/ 1512065 h 1930706"/>
              <a:gd name="csX47" fmla="*/ 757410 w 3225188"/>
              <a:gd name="csY47" fmla="*/ 1569903 h 1930706"/>
              <a:gd name="csX48" fmla="*/ 771181 w 3225188"/>
              <a:gd name="csY48" fmla="*/ 1569903 h 1930706"/>
              <a:gd name="csX49" fmla="*/ 771181 w 3225188"/>
              <a:gd name="csY49" fmla="*/ 1630496 h 1930706"/>
              <a:gd name="csX50" fmla="*/ 1294482 w 3225188"/>
              <a:gd name="csY50" fmla="*/ 1630496 h 1930706"/>
              <a:gd name="csX51" fmla="*/ 1294482 w 3225188"/>
              <a:gd name="csY51" fmla="*/ 1693843 h 1930706"/>
              <a:gd name="csX52" fmla="*/ 1927952 w 3225188"/>
              <a:gd name="csY52" fmla="*/ 1693843 h 1930706"/>
              <a:gd name="csX53" fmla="*/ 1927952 w 3225188"/>
              <a:gd name="csY53" fmla="*/ 1751681 h 1930706"/>
              <a:gd name="csX54" fmla="*/ 2693624 w 3225188"/>
              <a:gd name="csY54" fmla="*/ 1751681 h 1930706"/>
              <a:gd name="csX55" fmla="*/ 2693624 w 3225188"/>
              <a:gd name="csY55" fmla="*/ 1842571 h 1930706"/>
              <a:gd name="csX56" fmla="*/ 3225188 w 3225188"/>
              <a:gd name="csY56" fmla="*/ 1842571 h 1930706"/>
              <a:gd name="csX57" fmla="*/ 3225188 w 3225188"/>
              <a:gd name="csY57" fmla="*/ 1930706 h 1930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3225188" h="1930706">
                <a:moveTo>
                  <a:pt x="0" y="0"/>
                </a:moveTo>
                <a:lnTo>
                  <a:pt x="55085" y="0"/>
                </a:lnTo>
                <a:lnTo>
                  <a:pt x="55085" y="63347"/>
                </a:lnTo>
                <a:lnTo>
                  <a:pt x="63347" y="63347"/>
                </a:lnTo>
                <a:lnTo>
                  <a:pt x="63347" y="118431"/>
                </a:lnTo>
                <a:lnTo>
                  <a:pt x="101906" y="118431"/>
                </a:lnTo>
                <a:lnTo>
                  <a:pt x="101906" y="217583"/>
                </a:lnTo>
                <a:lnTo>
                  <a:pt x="115677" y="217583"/>
                </a:lnTo>
                <a:lnTo>
                  <a:pt x="115677" y="308472"/>
                </a:lnTo>
                <a:lnTo>
                  <a:pt x="118432" y="308472"/>
                </a:lnTo>
                <a:lnTo>
                  <a:pt x="118432" y="377327"/>
                </a:lnTo>
                <a:lnTo>
                  <a:pt x="129448" y="377327"/>
                </a:lnTo>
                <a:lnTo>
                  <a:pt x="129448" y="426903"/>
                </a:lnTo>
                <a:lnTo>
                  <a:pt x="201058" y="426903"/>
                </a:lnTo>
                <a:lnTo>
                  <a:pt x="201058" y="487496"/>
                </a:lnTo>
                <a:lnTo>
                  <a:pt x="250634" y="487496"/>
                </a:lnTo>
                <a:lnTo>
                  <a:pt x="250634" y="597665"/>
                </a:lnTo>
                <a:lnTo>
                  <a:pt x="269913" y="597665"/>
                </a:lnTo>
                <a:lnTo>
                  <a:pt x="269913" y="649995"/>
                </a:lnTo>
                <a:lnTo>
                  <a:pt x="283685" y="649995"/>
                </a:lnTo>
                <a:lnTo>
                  <a:pt x="283685" y="710588"/>
                </a:lnTo>
                <a:lnTo>
                  <a:pt x="327752" y="710588"/>
                </a:lnTo>
                <a:lnTo>
                  <a:pt x="327752" y="779443"/>
                </a:lnTo>
                <a:lnTo>
                  <a:pt x="377328" y="779443"/>
                </a:lnTo>
                <a:lnTo>
                  <a:pt x="377328" y="834527"/>
                </a:lnTo>
                <a:lnTo>
                  <a:pt x="415887" y="834527"/>
                </a:lnTo>
                <a:lnTo>
                  <a:pt x="415887" y="889612"/>
                </a:lnTo>
                <a:lnTo>
                  <a:pt x="484742" y="889612"/>
                </a:lnTo>
                <a:lnTo>
                  <a:pt x="484742" y="958467"/>
                </a:lnTo>
                <a:lnTo>
                  <a:pt x="495759" y="969484"/>
                </a:lnTo>
                <a:lnTo>
                  <a:pt x="495759" y="1043848"/>
                </a:lnTo>
                <a:lnTo>
                  <a:pt x="495759" y="1098932"/>
                </a:lnTo>
                <a:lnTo>
                  <a:pt x="515039" y="1098932"/>
                </a:lnTo>
                <a:lnTo>
                  <a:pt x="515039" y="1211855"/>
                </a:lnTo>
                <a:lnTo>
                  <a:pt x="542581" y="1211855"/>
                </a:lnTo>
                <a:lnTo>
                  <a:pt x="542581" y="1258677"/>
                </a:lnTo>
                <a:lnTo>
                  <a:pt x="597665" y="1258677"/>
                </a:lnTo>
                <a:lnTo>
                  <a:pt x="597665" y="1333041"/>
                </a:lnTo>
                <a:lnTo>
                  <a:pt x="611436" y="1333041"/>
                </a:lnTo>
                <a:lnTo>
                  <a:pt x="611436" y="1388125"/>
                </a:lnTo>
                <a:lnTo>
                  <a:pt x="614191" y="1388125"/>
                </a:lnTo>
                <a:lnTo>
                  <a:pt x="625207" y="1399141"/>
                </a:lnTo>
                <a:lnTo>
                  <a:pt x="625207" y="1451472"/>
                </a:lnTo>
                <a:lnTo>
                  <a:pt x="661012" y="1451472"/>
                </a:lnTo>
                <a:lnTo>
                  <a:pt x="661012" y="1506556"/>
                </a:lnTo>
                <a:lnTo>
                  <a:pt x="751901" y="1506556"/>
                </a:lnTo>
                <a:lnTo>
                  <a:pt x="757410" y="1512065"/>
                </a:lnTo>
                <a:lnTo>
                  <a:pt x="757410" y="1569903"/>
                </a:lnTo>
                <a:lnTo>
                  <a:pt x="771181" y="1569903"/>
                </a:lnTo>
                <a:lnTo>
                  <a:pt x="771181" y="1630496"/>
                </a:lnTo>
                <a:lnTo>
                  <a:pt x="1294482" y="1630496"/>
                </a:lnTo>
                <a:lnTo>
                  <a:pt x="1294482" y="1693843"/>
                </a:lnTo>
                <a:lnTo>
                  <a:pt x="1927952" y="1693843"/>
                </a:lnTo>
                <a:lnTo>
                  <a:pt x="1927952" y="1751681"/>
                </a:lnTo>
                <a:lnTo>
                  <a:pt x="2693624" y="1751681"/>
                </a:lnTo>
                <a:lnTo>
                  <a:pt x="2693624" y="1842571"/>
                </a:lnTo>
                <a:lnTo>
                  <a:pt x="3225188" y="1842571"/>
                </a:lnTo>
                <a:lnTo>
                  <a:pt x="3225188" y="1930706"/>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92">
            <a:extLst>
              <a:ext uri="{FF2B5EF4-FFF2-40B4-BE49-F238E27FC236}">
                <a16:creationId xmlns:a16="http://schemas.microsoft.com/office/drawing/2014/main" id="{6AA914B7-1EB3-BA99-D6CC-B662C66560F7}"/>
              </a:ext>
            </a:extLst>
          </p:cNvPr>
          <p:cNvGrpSpPr/>
          <p:nvPr/>
        </p:nvGrpSpPr>
        <p:grpSpPr>
          <a:xfrm>
            <a:off x="5457327" y="2272438"/>
            <a:ext cx="241318" cy="2136768"/>
            <a:chOff x="658824" y="2729520"/>
            <a:chExt cx="242054" cy="1981843"/>
          </a:xfrm>
        </p:grpSpPr>
        <p:sp>
          <p:nvSpPr>
            <p:cNvPr id="94" name="TextBox 93">
              <a:extLst>
                <a:ext uri="{FF2B5EF4-FFF2-40B4-BE49-F238E27FC236}">
                  <a16:creationId xmlns:a16="http://schemas.microsoft.com/office/drawing/2014/main" id="{3CAA20A4-E56C-BA15-89BA-80043F42FE66}"/>
                </a:ext>
              </a:extLst>
            </p:cNvPr>
            <p:cNvSpPr txBox="1"/>
            <p:nvPr/>
          </p:nvSpPr>
          <p:spPr>
            <a:xfrm>
              <a:off x="658824" y="2729520"/>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95" name="TextBox 94">
              <a:extLst>
                <a:ext uri="{FF2B5EF4-FFF2-40B4-BE49-F238E27FC236}">
                  <a16:creationId xmlns:a16="http://schemas.microsoft.com/office/drawing/2014/main" id="{04FC24B8-0825-C4C9-012A-056488E9E955}"/>
                </a:ext>
              </a:extLst>
            </p:cNvPr>
            <p:cNvSpPr txBox="1"/>
            <p:nvPr/>
          </p:nvSpPr>
          <p:spPr>
            <a:xfrm>
              <a:off x="702903" y="3091362"/>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96" name="TextBox 95">
              <a:extLst>
                <a:ext uri="{FF2B5EF4-FFF2-40B4-BE49-F238E27FC236}">
                  <a16:creationId xmlns:a16="http://schemas.microsoft.com/office/drawing/2014/main" id="{1F44C933-0725-6AE0-0D9C-749803574D02}"/>
                </a:ext>
              </a:extLst>
            </p:cNvPr>
            <p:cNvSpPr txBox="1"/>
            <p:nvPr/>
          </p:nvSpPr>
          <p:spPr>
            <a:xfrm>
              <a:off x="706914" y="3453204"/>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97" name="TextBox 96">
              <a:extLst>
                <a:ext uri="{FF2B5EF4-FFF2-40B4-BE49-F238E27FC236}">
                  <a16:creationId xmlns:a16="http://schemas.microsoft.com/office/drawing/2014/main" id="{D3F9C0EA-0E98-7CC3-DF74-2AF163E6FDF5}"/>
                </a:ext>
              </a:extLst>
            </p:cNvPr>
            <p:cNvSpPr txBox="1"/>
            <p:nvPr/>
          </p:nvSpPr>
          <p:spPr>
            <a:xfrm>
              <a:off x="704507" y="3815046"/>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98" name="TextBox 97">
              <a:extLst>
                <a:ext uri="{FF2B5EF4-FFF2-40B4-BE49-F238E27FC236}">
                  <a16:creationId xmlns:a16="http://schemas.microsoft.com/office/drawing/2014/main" id="{83FF8FF4-3C12-AAD6-91DE-A82B08A1F913}"/>
                </a:ext>
              </a:extLst>
            </p:cNvPr>
            <p:cNvSpPr txBox="1"/>
            <p:nvPr/>
          </p:nvSpPr>
          <p:spPr>
            <a:xfrm>
              <a:off x="716532" y="4164855"/>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99" name="TextBox 98">
              <a:extLst>
                <a:ext uri="{FF2B5EF4-FFF2-40B4-BE49-F238E27FC236}">
                  <a16:creationId xmlns:a16="http://schemas.microsoft.com/office/drawing/2014/main" id="{8A3071C0-960C-FBA4-06E8-44F58F71E9D5}"/>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sp>
        <p:nvSpPr>
          <p:cNvPr id="110" name="TextBox 109">
            <a:extLst>
              <a:ext uri="{FF2B5EF4-FFF2-40B4-BE49-F238E27FC236}">
                <a16:creationId xmlns:a16="http://schemas.microsoft.com/office/drawing/2014/main" id="{069B1879-0DD5-C65A-A5C5-2FEECC9F7F86}"/>
              </a:ext>
            </a:extLst>
          </p:cNvPr>
          <p:cNvSpPr txBox="1"/>
          <p:nvPr/>
        </p:nvSpPr>
        <p:spPr>
          <a:xfrm>
            <a:off x="7882096" y="4596533"/>
            <a:ext cx="1376218"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Time (Mo)</a:t>
            </a:r>
          </a:p>
        </p:txBody>
      </p:sp>
      <p:sp>
        <p:nvSpPr>
          <p:cNvPr id="111" name="TextBox 110">
            <a:extLst>
              <a:ext uri="{FF2B5EF4-FFF2-40B4-BE49-F238E27FC236}">
                <a16:creationId xmlns:a16="http://schemas.microsoft.com/office/drawing/2014/main" id="{EF6196AA-DC9B-8FD5-0B57-09F2C16D762B}"/>
              </a:ext>
            </a:extLst>
          </p:cNvPr>
          <p:cNvSpPr txBox="1"/>
          <p:nvPr/>
        </p:nvSpPr>
        <p:spPr>
          <a:xfrm rot="16200000">
            <a:off x="4393402" y="3212217"/>
            <a:ext cx="1681956" cy="184105"/>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PFS (%)</a:t>
            </a:r>
          </a:p>
        </p:txBody>
      </p:sp>
      <p:sp>
        <p:nvSpPr>
          <p:cNvPr id="112" name="Freeform: Shape 111">
            <a:extLst>
              <a:ext uri="{FF2B5EF4-FFF2-40B4-BE49-F238E27FC236}">
                <a16:creationId xmlns:a16="http://schemas.microsoft.com/office/drawing/2014/main" id="{E8C600F3-9F10-1E90-5239-A56F4B4E8695}"/>
              </a:ext>
            </a:extLst>
          </p:cNvPr>
          <p:cNvSpPr/>
          <p:nvPr/>
        </p:nvSpPr>
        <p:spPr>
          <a:xfrm>
            <a:off x="5778668" y="2372396"/>
            <a:ext cx="5535255" cy="1932580"/>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0" name="Group 149">
            <a:extLst>
              <a:ext uri="{FF2B5EF4-FFF2-40B4-BE49-F238E27FC236}">
                <a16:creationId xmlns:a16="http://schemas.microsoft.com/office/drawing/2014/main" id="{5042A1E0-B3E0-C990-7782-AA5220B741EA}"/>
              </a:ext>
            </a:extLst>
          </p:cNvPr>
          <p:cNvGrpSpPr/>
          <p:nvPr/>
        </p:nvGrpSpPr>
        <p:grpSpPr>
          <a:xfrm>
            <a:off x="5715270" y="4367945"/>
            <a:ext cx="5755162" cy="248663"/>
            <a:chOff x="5746376" y="4428591"/>
            <a:chExt cx="3475547" cy="248663"/>
          </a:xfrm>
        </p:grpSpPr>
        <p:grpSp>
          <p:nvGrpSpPr>
            <p:cNvPr id="100" name="Group 99">
              <a:extLst>
                <a:ext uri="{FF2B5EF4-FFF2-40B4-BE49-F238E27FC236}">
                  <a16:creationId xmlns:a16="http://schemas.microsoft.com/office/drawing/2014/main" id="{DC8FB660-E70F-8D85-2CD7-B641DDFA8436}"/>
                </a:ext>
              </a:extLst>
            </p:cNvPr>
            <p:cNvGrpSpPr/>
            <p:nvPr/>
          </p:nvGrpSpPr>
          <p:grpSpPr>
            <a:xfrm>
              <a:off x="5746376" y="4444629"/>
              <a:ext cx="2160249" cy="232625"/>
              <a:chOff x="820302" y="3320027"/>
              <a:chExt cx="3303675" cy="186390"/>
            </a:xfrm>
          </p:grpSpPr>
          <p:sp>
            <p:nvSpPr>
              <p:cNvPr id="101" name="TextBox 100">
                <a:extLst>
                  <a:ext uri="{FF2B5EF4-FFF2-40B4-BE49-F238E27FC236}">
                    <a16:creationId xmlns:a16="http://schemas.microsoft.com/office/drawing/2014/main" id="{AFD2BAFA-6B3A-A891-DFBD-3A43586D1BB7}"/>
                  </a:ext>
                </a:extLst>
              </p:cNvPr>
              <p:cNvSpPr txBox="1"/>
              <p:nvPr/>
            </p:nvSpPr>
            <p:spPr>
              <a:xfrm>
                <a:off x="820302" y="3321751"/>
                <a:ext cx="9618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sp>
            <p:nvSpPr>
              <p:cNvPr id="102" name="TextBox 101">
                <a:extLst>
                  <a:ext uri="{FF2B5EF4-FFF2-40B4-BE49-F238E27FC236}">
                    <a16:creationId xmlns:a16="http://schemas.microsoft.com/office/drawing/2014/main" id="{47BF7047-24B8-A994-0192-8299933C6FC1}"/>
                  </a:ext>
                </a:extLst>
              </p:cNvPr>
              <p:cNvSpPr txBox="1"/>
              <p:nvPr/>
            </p:nvSpPr>
            <p:spPr>
              <a:xfrm>
                <a:off x="1189998" y="3340102"/>
                <a:ext cx="134832"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a:t>
                </a:r>
              </a:p>
            </p:txBody>
          </p:sp>
          <p:sp>
            <p:nvSpPr>
              <p:cNvPr id="103" name="TextBox 102">
                <a:extLst>
                  <a:ext uri="{FF2B5EF4-FFF2-40B4-BE49-F238E27FC236}">
                    <a16:creationId xmlns:a16="http://schemas.microsoft.com/office/drawing/2014/main" id="{28293224-E340-84E6-1D5F-420EFEADA14B}"/>
                  </a:ext>
                </a:extLst>
              </p:cNvPr>
              <p:cNvSpPr txBox="1"/>
              <p:nvPr/>
            </p:nvSpPr>
            <p:spPr>
              <a:xfrm>
                <a:off x="1580094" y="3340102"/>
                <a:ext cx="147088"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4</a:t>
                </a:r>
              </a:p>
            </p:txBody>
          </p:sp>
          <p:sp>
            <p:nvSpPr>
              <p:cNvPr id="104" name="TextBox 103">
                <a:extLst>
                  <a:ext uri="{FF2B5EF4-FFF2-40B4-BE49-F238E27FC236}">
                    <a16:creationId xmlns:a16="http://schemas.microsoft.com/office/drawing/2014/main" id="{147DA1F5-ED85-EC06-9FF8-A4F77C08BB6C}"/>
                  </a:ext>
                </a:extLst>
              </p:cNvPr>
              <p:cNvSpPr txBox="1"/>
              <p:nvPr/>
            </p:nvSpPr>
            <p:spPr>
              <a:xfrm>
                <a:off x="1968396" y="3336091"/>
                <a:ext cx="149541"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a:t>
                </a:r>
              </a:p>
            </p:txBody>
          </p:sp>
          <p:sp>
            <p:nvSpPr>
              <p:cNvPr id="105" name="TextBox 104">
                <a:extLst>
                  <a:ext uri="{FF2B5EF4-FFF2-40B4-BE49-F238E27FC236}">
                    <a16:creationId xmlns:a16="http://schemas.microsoft.com/office/drawing/2014/main" id="{6F130F09-CDB4-3B50-81C8-0A0C2DF616AE}"/>
                  </a:ext>
                </a:extLst>
              </p:cNvPr>
              <p:cNvSpPr txBox="1"/>
              <p:nvPr/>
            </p:nvSpPr>
            <p:spPr>
              <a:xfrm>
                <a:off x="2357418" y="3336091"/>
                <a:ext cx="149541"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8</a:t>
                </a:r>
              </a:p>
            </p:txBody>
          </p:sp>
          <p:sp>
            <p:nvSpPr>
              <p:cNvPr id="106" name="TextBox 105">
                <a:extLst>
                  <a:ext uri="{FF2B5EF4-FFF2-40B4-BE49-F238E27FC236}">
                    <a16:creationId xmlns:a16="http://schemas.microsoft.com/office/drawing/2014/main" id="{0DD766BA-7541-9ACB-A44A-03CAA74E0DB9}"/>
                  </a:ext>
                </a:extLst>
              </p:cNvPr>
              <p:cNvSpPr txBox="1"/>
              <p:nvPr/>
            </p:nvSpPr>
            <p:spPr>
              <a:xfrm>
                <a:off x="2716871" y="3336091"/>
                <a:ext cx="223084"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10</a:t>
                </a:r>
              </a:p>
            </p:txBody>
          </p:sp>
          <p:sp>
            <p:nvSpPr>
              <p:cNvPr id="107" name="TextBox 106">
                <a:extLst>
                  <a:ext uri="{FF2B5EF4-FFF2-40B4-BE49-F238E27FC236}">
                    <a16:creationId xmlns:a16="http://schemas.microsoft.com/office/drawing/2014/main" id="{EC81C662-00A5-8396-5112-6CFBF6DCDAF9}"/>
                  </a:ext>
                </a:extLst>
              </p:cNvPr>
              <p:cNvSpPr txBox="1"/>
              <p:nvPr/>
            </p:nvSpPr>
            <p:spPr>
              <a:xfrm>
                <a:off x="3120550" y="3320027"/>
                <a:ext cx="210826"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12</a:t>
                </a:r>
              </a:p>
            </p:txBody>
          </p:sp>
          <p:sp>
            <p:nvSpPr>
              <p:cNvPr id="108" name="TextBox 107">
                <a:extLst>
                  <a:ext uri="{FF2B5EF4-FFF2-40B4-BE49-F238E27FC236}">
                    <a16:creationId xmlns:a16="http://schemas.microsoft.com/office/drawing/2014/main" id="{D272C66F-FD4B-6043-AA0C-D5A754A88BB0}"/>
                  </a:ext>
                </a:extLst>
              </p:cNvPr>
              <p:cNvSpPr txBox="1"/>
              <p:nvPr/>
            </p:nvSpPr>
            <p:spPr>
              <a:xfrm>
                <a:off x="3503444" y="3320027"/>
                <a:ext cx="223084"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14</a:t>
                </a:r>
              </a:p>
            </p:txBody>
          </p:sp>
          <p:sp>
            <p:nvSpPr>
              <p:cNvPr id="109" name="TextBox 108">
                <a:extLst>
                  <a:ext uri="{FF2B5EF4-FFF2-40B4-BE49-F238E27FC236}">
                    <a16:creationId xmlns:a16="http://schemas.microsoft.com/office/drawing/2014/main" id="{EF944A46-18D1-D506-2063-C45B3F8B0938}"/>
                  </a:ext>
                </a:extLst>
              </p:cNvPr>
              <p:cNvSpPr txBox="1"/>
              <p:nvPr/>
            </p:nvSpPr>
            <p:spPr>
              <a:xfrm>
                <a:off x="3898441" y="3320027"/>
                <a:ext cx="225536"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16</a:t>
                </a:r>
              </a:p>
            </p:txBody>
          </p:sp>
        </p:grpSp>
        <p:grpSp>
          <p:nvGrpSpPr>
            <p:cNvPr id="135" name="Group 134">
              <a:extLst>
                <a:ext uri="{FF2B5EF4-FFF2-40B4-BE49-F238E27FC236}">
                  <a16:creationId xmlns:a16="http://schemas.microsoft.com/office/drawing/2014/main" id="{E5B9CCCB-30E5-E1F4-83C4-F401558E139C}"/>
                </a:ext>
              </a:extLst>
            </p:cNvPr>
            <p:cNvGrpSpPr/>
            <p:nvPr/>
          </p:nvGrpSpPr>
          <p:grpSpPr>
            <a:xfrm>
              <a:off x="8022695" y="4428591"/>
              <a:ext cx="1199228" cy="204715"/>
              <a:chOff x="3353347" y="4097460"/>
              <a:chExt cx="1199228" cy="204715"/>
            </a:xfrm>
          </p:grpSpPr>
          <p:sp>
            <p:nvSpPr>
              <p:cNvPr id="136" name="TextBox 135">
                <a:extLst>
                  <a:ext uri="{FF2B5EF4-FFF2-40B4-BE49-F238E27FC236}">
                    <a16:creationId xmlns:a16="http://schemas.microsoft.com/office/drawing/2014/main" id="{F2190CB7-01D0-0B8B-BE2C-F9A4EEDFAB3F}"/>
                  </a:ext>
                </a:extLst>
              </p:cNvPr>
              <p:cNvSpPr txBox="1"/>
              <p:nvPr/>
            </p:nvSpPr>
            <p:spPr>
              <a:xfrm>
                <a:off x="3353347" y="4117509"/>
                <a:ext cx="147477"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18</a:t>
                </a:r>
              </a:p>
            </p:txBody>
          </p:sp>
          <p:sp>
            <p:nvSpPr>
              <p:cNvPr id="137" name="TextBox 136">
                <a:extLst>
                  <a:ext uri="{FF2B5EF4-FFF2-40B4-BE49-F238E27FC236}">
                    <a16:creationId xmlns:a16="http://schemas.microsoft.com/office/drawing/2014/main" id="{231D2F2B-E7D5-DCB3-8A1F-B879ACBDC001}"/>
                  </a:ext>
                </a:extLst>
              </p:cNvPr>
              <p:cNvSpPr txBox="1"/>
              <p:nvPr/>
            </p:nvSpPr>
            <p:spPr>
              <a:xfrm>
                <a:off x="3594002" y="4117509"/>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138" name="TextBox 137">
                <a:extLst>
                  <a:ext uri="{FF2B5EF4-FFF2-40B4-BE49-F238E27FC236}">
                    <a16:creationId xmlns:a16="http://schemas.microsoft.com/office/drawing/2014/main" id="{017067A2-CCC1-0872-62A6-2B4C90FBA1A2}"/>
                  </a:ext>
                </a:extLst>
              </p:cNvPr>
              <p:cNvSpPr txBox="1"/>
              <p:nvPr/>
            </p:nvSpPr>
            <p:spPr>
              <a:xfrm>
                <a:off x="3857966" y="4097460"/>
                <a:ext cx="17633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22</a:t>
                </a:r>
              </a:p>
            </p:txBody>
          </p:sp>
          <p:sp>
            <p:nvSpPr>
              <p:cNvPr id="139" name="TextBox 138">
                <a:extLst>
                  <a:ext uri="{FF2B5EF4-FFF2-40B4-BE49-F238E27FC236}">
                    <a16:creationId xmlns:a16="http://schemas.microsoft.com/office/drawing/2014/main" id="{C7129014-4ED2-AED2-1A72-7A7C03FA8A3D}"/>
                  </a:ext>
                </a:extLst>
              </p:cNvPr>
              <p:cNvSpPr txBox="1"/>
              <p:nvPr/>
            </p:nvSpPr>
            <p:spPr>
              <a:xfrm>
                <a:off x="4108339" y="4097460"/>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24</a:t>
                </a:r>
              </a:p>
            </p:txBody>
          </p:sp>
          <p:sp>
            <p:nvSpPr>
              <p:cNvPr id="140" name="TextBox 139">
                <a:extLst>
                  <a:ext uri="{FF2B5EF4-FFF2-40B4-BE49-F238E27FC236}">
                    <a16:creationId xmlns:a16="http://schemas.microsoft.com/office/drawing/2014/main" id="{40EF2BEC-EAD2-D9C2-F598-03E347313D71}"/>
                  </a:ext>
                </a:extLst>
              </p:cNvPr>
              <p:cNvSpPr txBox="1"/>
              <p:nvPr/>
            </p:nvSpPr>
            <p:spPr>
              <a:xfrm>
                <a:off x="4366627" y="4097460"/>
                <a:ext cx="18594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26</a:t>
                </a:r>
              </a:p>
            </p:txBody>
          </p:sp>
        </p:grpSp>
      </p:grpSp>
      <p:sp>
        <p:nvSpPr>
          <p:cNvPr id="153" name="Freeform: Shape 152">
            <a:extLst>
              <a:ext uri="{FF2B5EF4-FFF2-40B4-BE49-F238E27FC236}">
                <a16:creationId xmlns:a16="http://schemas.microsoft.com/office/drawing/2014/main" id="{01A6C1CA-1B2A-23EA-F391-C1C532375B1D}"/>
              </a:ext>
            </a:extLst>
          </p:cNvPr>
          <p:cNvSpPr/>
          <p:nvPr/>
        </p:nvSpPr>
        <p:spPr>
          <a:xfrm>
            <a:off x="5778631" y="2384039"/>
            <a:ext cx="4663126" cy="1348033"/>
          </a:xfrm>
          <a:custGeom>
            <a:avLst/>
            <a:gdLst>
              <a:gd name="csX0" fmla="*/ 0 w 4663126"/>
              <a:gd name="csY0" fmla="*/ 0 h 1348033"/>
              <a:gd name="csX1" fmla="*/ 56561 w 4663126"/>
              <a:gd name="csY1" fmla="*/ 0 h 1348033"/>
              <a:gd name="csX2" fmla="*/ 56561 w 4663126"/>
              <a:gd name="csY2" fmla="*/ 204247 h 1348033"/>
              <a:gd name="csX3" fmla="*/ 84841 w 4663126"/>
              <a:gd name="csY3" fmla="*/ 204247 h 1348033"/>
              <a:gd name="csX4" fmla="*/ 84841 w 4663126"/>
              <a:gd name="csY4" fmla="*/ 257666 h 1348033"/>
              <a:gd name="csX5" fmla="*/ 122548 w 4663126"/>
              <a:gd name="csY5" fmla="*/ 257666 h 1348033"/>
              <a:gd name="csX6" fmla="*/ 122548 w 4663126"/>
              <a:gd name="csY6" fmla="*/ 505905 h 1348033"/>
              <a:gd name="csX7" fmla="*/ 141402 w 4663126"/>
              <a:gd name="csY7" fmla="*/ 505905 h 1348033"/>
              <a:gd name="csX8" fmla="*/ 141402 w 4663126"/>
              <a:gd name="csY8" fmla="*/ 609600 h 1348033"/>
              <a:gd name="csX9" fmla="*/ 197963 w 4663126"/>
              <a:gd name="csY9" fmla="*/ 609600 h 1348033"/>
              <a:gd name="csX10" fmla="*/ 197963 w 4663126"/>
              <a:gd name="csY10" fmla="*/ 722721 h 1348033"/>
              <a:gd name="csX11" fmla="*/ 254524 w 4663126"/>
              <a:gd name="csY11" fmla="*/ 722721 h 1348033"/>
              <a:gd name="csX12" fmla="*/ 254524 w 4663126"/>
              <a:gd name="csY12" fmla="*/ 826416 h 1348033"/>
              <a:gd name="csX13" fmla="*/ 414779 w 4663126"/>
              <a:gd name="csY13" fmla="*/ 826416 h 1348033"/>
              <a:gd name="csX14" fmla="*/ 414779 w 4663126"/>
              <a:gd name="csY14" fmla="*/ 886119 h 1348033"/>
              <a:gd name="csX15" fmla="*/ 452487 w 4663126"/>
              <a:gd name="csY15" fmla="*/ 886119 h 1348033"/>
              <a:gd name="csX16" fmla="*/ 452487 w 4663126"/>
              <a:gd name="csY16" fmla="*/ 945822 h 1348033"/>
              <a:gd name="csX17" fmla="*/ 546755 w 4663126"/>
              <a:gd name="csY17" fmla="*/ 945822 h 1348033"/>
              <a:gd name="csX18" fmla="*/ 546755 w 4663126"/>
              <a:gd name="csY18" fmla="*/ 1071513 h 1348033"/>
              <a:gd name="csX19" fmla="*/ 826416 w 4663126"/>
              <a:gd name="csY19" fmla="*/ 1071513 h 1348033"/>
              <a:gd name="csX20" fmla="*/ 826416 w 4663126"/>
              <a:gd name="csY20" fmla="*/ 1146927 h 1348033"/>
              <a:gd name="csX21" fmla="*/ 1985913 w 4663126"/>
              <a:gd name="csY21" fmla="*/ 1146927 h 1348033"/>
              <a:gd name="csX22" fmla="*/ 1985913 w 4663126"/>
              <a:gd name="csY22" fmla="*/ 1231769 h 1348033"/>
              <a:gd name="csX23" fmla="*/ 3236536 w 4663126"/>
              <a:gd name="csY23" fmla="*/ 1231769 h 1348033"/>
              <a:gd name="csX24" fmla="*/ 3236536 w 4663126"/>
              <a:gd name="csY24" fmla="*/ 1348033 h 1348033"/>
              <a:gd name="csX25" fmla="*/ 4663126 w 4663126"/>
              <a:gd name="csY25" fmla="*/ 1348033 h 13480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663126" h="1348033">
                <a:moveTo>
                  <a:pt x="0" y="0"/>
                </a:moveTo>
                <a:lnTo>
                  <a:pt x="56561" y="0"/>
                </a:lnTo>
                <a:lnTo>
                  <a:pt x="56561" y="204247"/>
                </a:lnTo>
                <a:lnTo>
                  <a:pt x="84841" y="204247"/>
                </a:lnTo>
                <a:lnTo>
                  <a:pt x="84841" y="257666"/>
                </a:lnTo>
                <a:lnTo>
                  <a:pt x="122548" y="257666"/>
                </a:lnTo>
                <a:lnTo>
                  <a:pt x="122548" y="505905"/>
                </a:lnTo>
                <a:lnTo>
                  <a:pt x="141402" y="505905"/>
                </a:lnTo>
                <a:lnTo>
                  <a:pt x="141402" y="609600"/>
                </a:lnTo>
                <a:lnTo>
                  <a:pt x="197963" y="609600"/>
                </a:lnTo>
                <a:lnTo>
                  <a:pt x="197963" y="722721"/>
                </a:lnTo>
                <a:lnTo>
                  <a:pt x="254524" y="722721"/>
                </a:lnTo>
                <a:lnTo>
                  <a:pt x="254524" y="826416"/>
                </a:lnTo>
                <a:lnTo>
                  <a:pt x="414779" y="826416"/>
                </a:lnTo>
                <a:lnTo>
                  <a:pt x="414779" y="886119"/>
                </a:lnTo>
                <a:lnTo>
                  <a:pt x="452487" y="886119"/>
                </a:lnTo>
                <a:lnTo>
                  <a:pt x="452487" y="945822"/>
                </a:lnTo>
                <a:lnTo>
                  <a:pt x="546755" y="945822"/>
                </a:lnTo>
                <a:lnTo>
                  <a:pt x="546755" y="1071513"/>
                </a:lnTo>
                <a:lnTo>
                  <a:pt x="826416" y="1071513"/>
                </a:lnTo>
                <a:lnTo>
                  <a:pt x="826416" y="1146927"/>
                </a:lnTo>
                <a:lnTo>
                  <a:pt x="1985913" y="1146927"/>
                </a:lnTo>
                <a:lnTo>
                  <a:pt x="1985913" y="1231769"/>
                </a:lnTo>
                <a:lnTo>
                  <a:pt x="3236536" y="1231769"/>
                </a:lnTo>
                <a:lnTo>
                  <a:pt x="3236536" y="1348033"/>
                </a:lnTo>
                <a:lnTo>
                  <a:pt x="4663126" y="1348033"/>
                </a:lnTo>
              </a:path>
            </a:pathLst>
          </a:custGeom>
          <a:noFill/>
          <a:ln w="285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36523179-3136-16CE-225D-C773C530DBDD}"/>
              </a:ext>
            </a:extLst>
          </p:cNvPr>
          <p:cNvSpPr txBox="1"/>
          <p:nvPr/>
        </p:nvSpPr>
        <p:spPr>
          <a:xfrm>
            <a:off x="1892403" y="2199556"/>
            <a:ext cx="2441117" cy="338554"/>
          </a:xfrm>
          <a:prstGeom prst="rect">
            <a:avLst/>
          </a:prstGeom>
          <a:noFill/>
        </p:spPr>
        <p:txBody>
          <a:bodyPr wrap="none" lIns="91440" tIns="45720" rIns="91440" bIns="45720" rtlCol="0" anchor="t">
            <a:spAutoFit/>
          </a:bodyPr>
          <a:lstStyle/>
          <a:p>
            <a:pPr algn="ctr"/>
            <a:r>
              <a:rPr lang="en-US" sz="1600" dirty="0">
                <a:solidFill>
                  <a:srgbClr val="000000"/>
                </a:solidFill>
              </a:rPr>
              <a:t>Median PFS 9.5 vs. 3.7 </a:t>
            </a:r>
            <a:r>
              <a:rPr lang="en-US" sz="1600" dirty="0" err="1">
                <a:solidFill>
                  <a:srgbClr val="000000"/>
                </a:solidFill>
              </a:rPr>
              <a:t>mo</a:t>
            </a:r>
            <a:endParaRPr lang="en-US" sz="1600" dirty="0">
              <a:solidFill>
                <a:srgbClr val="000000"/>
              </a:solidFill>
            </a:endParaRPr>
          </a:p>
        </p:txBody>
      </p:sp>
      <p:cxnSp>
        <p:nvCxnSpPr>
          <p:cNvPr id="84" name="Straight Connector 83">
            <a:extLst>
              <a:ext uri="{FF2B5EF4-FFF2-40B4-BE49-F238E27FC236}">
                <a16:creationId xmlns:a16="http://schemas.microsoft.com/office/drawing/2014/main" id="{46FAB80E-565D-6E12-70BD-25FFFB6E5393}"/>
              </a:ext>
            </a:extLst>
          </p:cNvPr>
          <p:cNvCxnSpPr>
            <a:cxnSpLocks/>
          </p:cNvCxnSpPr>
          <p:nvPr/>
        </p:nvCxnSpPr>
        <p:spPr bwMode="auto">
          <a:xfrm flipH="1">
            <a:off x="8337219" y="2623633"/>
            <a:ext cx="273486" cy="0"/>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538A77C-906E-BCDA-88D0-50CDA166A55C}"/>
              </a:ext>
            </a:extLst>
          </p:cNvPr>
          <p:cNvCxnSpPr>
            <a:cxnSpLocks/>
          </p:cNvCxnSpPr>
          <p:nvPr/>
        </p:nvCxnSpPr>
        <p:spPr bwMode="auto">
          <a:xfrm flipH="1">
            <a:off x="8337219" y="2838568"/>
            <a:ext cx="273486" cy="0"/>
          </a:xfrm>
          <a:prstGeom prst="line">
            <a:avLst/>
          </a:prstGeom>
          <a:noFill/>
          <a:ln w="28575" cap="flat" cmpd="sng" algn="ctr">
            <a:solidFill>
              <a:schemeClr val="accent6"/>
            </a:solidFill>
            <a:prstDash val="solid"/>
            <a:round/>
            <a:headEnd type="none" w="med" len="med"/>
            <a:tailEnd type="none" w="med" len="med"/>
          </a:ln>
          <a:effectLst/>
        </p:spPr>
      </p:cxnSp>
      <p:sp>
        <p:nvSpPr>
          <p:cNvPr id="113" name="TextBox 112">
            <a:extLst>
              <a:ext uri="{FF2B5EF4-FFF2-40B4-BE49-F238E27FC236}">
                <a16:creationId xmlns:a16="http://schemas.microsoft.com/office/drawing/2014/main" id="{BE199F5C-B018-CE52-0C9C-D32ADB21812F}"/>
              </a:ext>
            </a:extLst>
          </p:cNvPr>
          <p:cNvSpPr txBox="1"/>
          <p:nvPr/>
        </p:nvSpPr>
        <p:spPr bwMode="auto">
          <a:xfrm>
            <a:off x="8602746" y="2481959"/>
            <a:ext cx="72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Poppins" pitchFamily="2" charset="77"/>
                <a:cs typeface="Poppins" pitchFamily="2" charset="77"/>
              </a:rPr>
              <a:t>Overall</a:t>
            </a:r>
            <a:endPar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14" name="TextBox 113">
            <a:extLst>
              <a:ext uri="{FF2B5EF4-FFF2-40B4-BE49-F238E27FC236}">
                <a16:creationId xmlns:a16="http://schemas.microsoft.com/office/drawing/2014/main" id="{4D3F3EE4-8D0E-0271-0A4A-BBB330DD73DA}"/>
              </a:ext>
            </a:extLst>
          </p:cNvPr>
          <p:cNvSpPr txBox="1"/>
          <p:nvPr/>
        </p:nvSpPr>
        <p:spPr bwMode="auto">
          <a:xfrm>
            <a:off x="8609909" y="2716960"/>
            <a:ext cx="649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Poppins" pitchFamily="2" charset="77"/>
                <a:cs typeface="Poppins" pitchFamily="2" charset="77"/>
              </a:rPr>
              <a:t>1 </a:t>
            </a:r>
            <a:r>
              <a:rPr lang="en-US" sz="1200" dirty="0" err="1">
                <a:solidFill>
                  <a:srgbClr val="000000"/>
                </a:solidFill>
                <a:latin typeface="Poppins" pitchFamily="2" charset="77"/>
                <a:cs typeface="Poppins" pitchFamily="2" charset="77"/>
              </a:rPr>
              <a:t>pLOT</a:t>
            </a:r>
            <a:endPar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cxnSp>
        <p:nvCxnSpPr>
          <p:cNvPr id="115" name="Straight Connector 114">
            <a:extLst>
              <a:ext uri="{FF2B5EF4-FFF2-40B4-BE49-F238E27FC236}">
                <a16:creationId xmlns:a16="http://schemas.microsoft.com/office/drawing/2014/main" id="{EB591C9D-844F-1E92-6A9F-61B1919B8801}"/>
              </a:ext>
            </a:extLst>
          </p:cNvPr>
          <p:cNvCxnSpPr>
            <a:cxnSpLocks/>
          </p:cNvCxnSpPr>
          <p:nvPr/>
        </p:nvCxnSpPr>
        <p:spPr bwMode="auto">
          <a:xfrm flipH="1">
            <a:off x="8346363" y="3037285"/>
            <a:ext cx="273486" cy="0"/>
          </a:xfrm>
          <a:prstGeom prst="line">
            <a:avLst/>
          </a:prstGeom>
          <a:noFill/>
          <a:ln w="28575" cap="flat" cmpd="sng" algn="ctr">
            <a:solidFill>
              <a:schemeClr val="tx1"/>
            </a:solidFill>
            <a:prstDash val="solid"/>
            <a:round/>
            <a:headEnd type="none" w="med" len="med"/>
            <a:tailEnd type="none" w="med" len="med"/>
          </a:ln>
          <a:effectLst/>
        </p:spPr>
      </p:cxnSp>
      <p:sp>
        <p:nvSpPr>
          <p:cNvPr id="116" name="TextBox 115">
            <a:extLst>
              <a:ext uri="{FF2B5EF4-FFF2-40B4-BE49-F238E27FC236}">
                <a16:creationId xmlns:a16="http://schemas.microsoft.com/office/drawing/2014/main" id="{03C69F74-3DA4-E9D0-D5AE-B6365CF1A04E}"/>
              </a:ext>
            </a:extLst>
          </p:cNvPr>
          <p:cNvSpPr txBox="1"/>
          <p:nvPr/>
        </p:nvSpPr>
        <p:spPr bwMode="auto">
          <a:xfrm>
            <a:off x="8608777" y="2962265"/>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Poppins" pitchFamily="2" charset="77"/>
                <a:cs typeface="Poppins" pitchFamily="2" charset="77"/>
              </a:rPr>
              <a:t>≥2 </a:t>
            </a:r>
            <a:r>
              <a:rPr lang="en-US" sz="1200" dirty="0" err="1">
                <a:solidFill>
                  <a:srgbClr val="000000"/>
                </a:solidFill>
                <a:latin typeface="Poppins" pitchFamily="2" charset="77"/>
                <a:cs typeface="Poppins" pitchFamily="2" charset="77"/>
              </a:rPr>
              <a:t>pLoT</a:t>
            </a:r>
            <a:endParaRPr lang="en-US" sz="1200" dirty="0">
              <a:solidFill>
                <a:srgbClr val="000000"/>
              </a:solidFill>
              <a:latin typeface="Poppins" pitchFamily="2" charset="77"/>
              <a:cs typeface="Poppins" pitchFamily="2" charset="77"/>
            </a:endParaRPr>
          </a:p>
        </p:txBody>
      </p:sp>
      <p:grpSp>
        <p:nvGrpSpPr>
          <p:cNvPr id="4" name="Group 3">
            <a:extLst>
              <a:ext uri="{FF2B5EF4-FFF2-40B4-BE49-F238E27FC236}">
                <a16:creationId xmlns:a16="http://schemas.microsoft.com/office/drawing/2014/main" id="{3EACD904-3C5E-887A-23CD-1445BB7F7387}"/>
              </a:ext>
            </a:extLst>
          </p:cNvPr>
          <p:cNvGrpSpPr/>
          <p:nvPr/>
        </p:nvGrpSpPr>
        <p:grpSpPr>
          <a:xfrm rot="5400000">
            <a:off x="124090" y="3175109"/>
            <a:ext cx="1922753" cy="45580"/>
            <a:chOff x="792895" y="5860360"/>
            <a:chExt cx="1750730" cy="70379"/>
          </a:xfrm>
        </p:grpSpPr>
        <p:cxnSp>
          <p:nvCxnSpPr>
            <p:cNvPr id="11" name="Straight Connector 10">
              <a:extLst>
                <a:ext uri="{FF2B5EF4-FFF2-40B4-BE49-F238E27FC236}">
                  <a16:creationId xmlns:a16="http://schemas.microsoft.com/office/drawing/2014/main" id="{19F33A49-82D8-7C0F-75F9-C32D04B23E98}"/>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55ED87C-503C-5EB0-16DC-140C46C97870}"/>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3DFCA6-30C1-E12A-FAE2-97E6E7F9B344}"/>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FB0609E-D9C9-AEE3-C82E-09CFFCFC5592}"/>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034318A-2200-CF85-0CF8-2CEE7A3077F3}"/>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FEF8F9F-437E-27C1-35D8-A4AC7F6A526C}"/>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A354E509-1DF1-B115-4DB8-816D9A9C86F5}"/>
              </a:ext>
            </a:extLst>
          </p:cNvPr>
          <p:cNvGrpSpPr/>
          <p:nvPr/>
        </p:nvGrpSpPr>
        <p:grpSpPr>
          <a:xfrm>
            <a:off x="1108256" y="4158096"/>
            <a:ext cx="3345493" cy="73284"/>
            <a:chOff x="1108256" y="4037322"/>
            <a:chExt cx="3345493" cy="73284"/>
          </a:xfrm>
        </p:grpSpPr>
        <p:grpSp>
          <p:nvGrpSpPr>
            <p:cNvPr id="62" name="Group 61">
              <a:extLst>
                <a:ext uri="{FF2B5EF4-FFF2-40B4-BE49-F238E27FC236}">
                  <a16:creationId xmlns:a16="http://schemas.microsoft.com/office/drawing/2014/main" id="{180F5E47-A3AD-74D0-7B90-1F1165FBEF2C}"/>
                </a:ext>
              </a:extLst>
            </p:cNvPr>
            <p:cNvGrpSpPr/>
            <p:nvPr/>
          </p:nvGrpSpPr>
          <p:grpSpPr>
            <a:xfrm>
              <a:off x="1108256" y="4037322"/>
              <a:ext cx="2060418" cy="68057"/>
              <a:chOff x="792895" y="5860360"/>
              <a:chExt cx="2801168" cy="70379"/>
            </a:xfrm>
          </p:grpSpPr>
          <p:cxnSp>
            <p:nvCxnSpPr>
              <p:cNvPr id="141" name="Straight Connector 140">
                <a:extLst>
                  <a:ext uri="{FF2B5EF4-FFF2-40B4-BE49-F238E27FC236}">
                    <a16:creationId xmlns:a16="http://schemas.microsoft.com/office/drawing/2014/main" id="{6DC95CE9-384D-C5D0-1A7E-251AB35FBC81}"/>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B9CC0AF9-722F-BDA7-87E1-B20EB5DC8844}"/>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A1EA50DB-6111-0E90-E819-F93FAE3CC3B9}"/>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DFFCFFD5-8159-6963-1AD0-1AFAFCFCAE9A}"/>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41B232B-886B-FFC4-F6AF-EEEC23235ADF}"/>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8B3C11A2-B80E-7F06-AABA-A797886D3CA4}"/>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759A7AF6-7EC8-06DC-77E1-5D89B3FE6992}"/>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BFC10B9D-A325-E626-73DC-06BF2D81A42B}"/>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B846CFC9-D616-0933-4079-CAECB4B21A3B}"/>
                  </a:ext>
                </a:extLst>
              </p:cNvPr>
              <p:cNvCxnSpPr>
                <a:cxnSpLocks/>
              </p:cNvCxnSpPr>
              <p:nvPr/>
            </p:nvCxnSpPr>
            <p:spPr>
              <a:xfrm rot="5400000" flipH="1">
                <a:off x="355887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78469B2-9C75-5BC1-0EBE-0EE375BB981B}"/>
                </a:ext>
              </a:extLst>
            </p:cNvPr>
            <p:cNvGrpSpPr/>
            <p:nvPr/>
          </p:nvGrpSpPr>
          <p:grpSpPr>
            <a:xfrm>
              <a:off x="3423540" y="4042549"/>
              <a:ext cx="1030209" cy="68057"/>
              <a:chOff x="792895" y="5860360"/>
              <a:chExt cx="1400584" cy="70379"/>
            </a:xfrm>
          </p:grpSpPr>
          <p:cxnSp>
            <p:nvCxnSpPr>
              <p:cNvPr id="64" name="Straight Connector 63">
                <a:extLst>
                  <a:ext uri="{FF2B5EF4-FFF2-40B4-BE49-F238E27FC236}">
                    <a16:creationId xmlns:a16="http://schemas.microsoft.com/office/drawing/2014/main" id="{2843AC29-4066-CF69-3591-DC182B20B7F5}"/>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E8588EB-9FE1-6702-C256-4E2574419B70}"/>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AE24180-7B82-90AD-4419-5AA7BB80B2BD}"/>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BF127BE-D003-32E5-1524-3669437704AF}"/>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7084D85B-D063-0EEF-E21A-DAD5A0ADB846}"/>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54" name="Group 153">
            <a:extLst>
              <a:ext uri="{FF2B5EF4-FFF2-40B4-BE49-F238E27FC236}">
                <a16:creationId xmlns:a16="http://schemas.microsoft.com/office/drawing/2014/main" id="{8CD3593C-AE2C-5165-C531-61A17139EAEF}"/>
              </a:ext>
            </a:extLst>
          </p:cNvPr>
          <p:cNvGrpSpPr/>
          <p:nvPr/>
        </p:nvGrpSpPr>
        <p:grpSpPr>
          <a:xfrm rot="5400000">
            <a:off x="4789427" y="3317955"/>
            <a:ext cx="1922753" cy="45580"/>
            <a:chOff x="792895" y="5860360"/>
            <a:chExt cx="1750730" cy="70379"/>
          </a:xfrm>
        </p:grpSpPr>
        <p:cxnSp>
          <p:nvCxnSpPr>
            <p:cNvPr id="155" name="Straight Connector 154">
              <a:extLst>
                <a:ext uri="{FF2B5EF4-FFF2-40B4-BE49-F238E27FC236}">
                  <a16:creationId xmlns:a16="http://schemas.microsoft.com/office/drawing/2014/main" id="{DFCF697A-78C6-6EFA-CE78-FA2D8A2A679E}"/>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7AB2FFC1-D160-E45B-6E81-3C0B59D37BD8}"/>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E80A9565-8739-B42C-18B6-C3DDD388F320}"/>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02AB2BC4-F38E-FB36-0016-80BECB086359}"/>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0ADC14B-7EE3-0ED9-C419-72D70CF120EF}"/>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CC82032C-9CE3-AE39-C418-87084297CB11}"/>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0" name="Group 169">
            <a:extLst>
              <a:ext uri="{FF2B5EF4-FFF2-40B4-BE49-F238E27FC236}">
                <a16:creationId xmlns:a16="http://schemas.microsoft.com/office/drawing/2014/main" id="{A2FFC982-336C-C0C1-12AB-F137B13EA483}"/>
              </a:ext>
            </a:extLst>
          </p:cNvPr>
          <p:cNvGrpSpPr/>
          <p:nvPr/>
        </p:nvGrpSpPr>
        <p:grpSpPr>
          <a:xfrm>
            <a:off x="5773593" y="4294005"/>
            <a:ext cx="5535255" cy="80221"/>
            <a:chOff x="1108256" y="4037322"/>
            <a:chExt cx="3345493" cy="73284"/>
          </a:xfrm>
        </p:grpSpPr>
        <p:grpSp>
          <p:nvGrpSpPr>
            <p:cNvPr id="171" name="Group 170">
              <a:extLst>
                <a:ext uri="{FF2B5EF4-FFF2-40B4-BE49-F238E27FC236}">
                  <a16:creationId xmlns:a16="http://schemas.microsoft.com/office/drawing/2014/main" id="{AA1BA1A7-AD1C-0D45-C9DC-B89A2FC8D079}"/>
                </a:ext>
              </a:extLst>
            </p:cNvPr>
            <p:cNvGrpSpPr/>
            <p:nvPr/>
          </p:nvGrpSpPr>
          <p:grpSpPr>
            <a:xfrm>
              <a:off x="1108256" y="4037322"/>
              <a:ext cx="2060418" cy="68057"/>
              <a:chOff x="792895" y="5860360"/>
              <a:chExt cx="2801168" cy="70379"/>
            </a:xfrm>
          </p:grpSpPr>
          <p:cxnSp>
            <p:nvCxnSpPr>
              <p:cNvPr id="178" name="Straight Connector 177">
                <a:extLst>
                  <a:ext uri="{FF2B5EF4-FFF2-40B4-BE49-F238E27FC236}">
                    <a16:creationId xmlns:a16="http://schemas.microsoft.com/office/drawing/2014/main" id="{3B5E123E-D5D5-20F1-1992-E39B2D3E954C}"/>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ED178ED6-E6B4-9DAA-9810-F5C57B8EE0D1}"/>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DAFA22B4-A33F-FF2D-2034-F05B479EC10D}"/>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88E74D61-925B-C71E-8D75-0E5FC24C5478}"/>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E31EC7B2-3B1F-4239-EBAC-C012B8624EFC}"/>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EF88B6C5-7F78-AB6E-2771-57F8E1498F12}"/>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A6F9FCEC-2AF5-CBB8-277A-AF91D009C13A}"/>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1D9460DE-BC68-6FBE-89E1-B66CDB032ECC}"/>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0EA821A1-5F15-D354-A6A3-77584A4E41EF}"/>
                  </a:ext>
                </a:extLst>
              </p:cNvPr>
              <p:cNvCxnSpPr>
                <a:cxnSpLocks/>
              </p:cNvCxnSpPr>
              <p:nvPr/>
            </p:nvCxnSpPr>
            <p:spPr>
              <a:xfrm rot="5400000" flipH="1">
                <a:off x="355887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2" name="Group 171">
              <a:extLst>
                <a:ext uri="{FF2B5EF4-FFF2-40B4-BE49-F238E27FC236}">
                  <a16:creationId xmlns:a16="http://schemas.microsoft.com/office/drawing/2014/main" id="{87789813-B9E5-85B6-789E-308A8E0C5A8E}"/>
                </a:ext>
              </a:extLst>
            </p:cNvPr>
            <p:cNvGrpSpPr/>
            <p:nvPr/>
          </p:nvGrpSpPr>
          <p:grpSpPr>
            <a:xfrm>
              <a:off x="3423540" y="4042549"/>
              <a:ext cx="1030209" cy="68057"/>
              <a:chOff x="792895" y="5860360"/>
              <a:chExt cx="1400584" cy="70379"/>
            </a:xfrm>
          </p:grpSpPr>
          <p:cxnSp>
            <p:nvCxnSpPr>
              <p:cNvPr id="173" name="Straight Connector 172">
                <a:extLst>
                  <a:ext uri="{FF2B5EF4-FFF2-40B4-BE49-F238E27FC236}">
                    <a16:creationId xmlns:a16="http://schemas.microsoft.com/office/drawing/2014/main" id="{9817B244-9FB9-746C-C263-34C54BA604CB}"/>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11E8CA12-503B-1F52-8D39-8045EFC8ABF5}"/>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DAABD15E-282A-474C-7F5A-E2FC61DBE916}"/>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AAF5793D-A5C7-9F86-937B-E083C726D43E}"/>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28C360F-FE4F-8356-BF8F-CD0A41290FD1}"/>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90954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E82E8-8211-B348-9EB8-264973028C0E}"/>
            </a:ext>
          </a:extLst>
        </p:cNvPr>
        <p:cNvGrpSpPr/>
        <p:nvPr/>
      </p:nvGrpSpPr>
      <p:grpSpPr>
        <a:xfrm>
          <a:off x="0" y="0"/>
          <a:ext cx="0" cy="0"/>
          <a:chOff x="0" y="0"/>
          <a:chExt cx="0" cy="0"/>
        </a:xfrm>
      </p:grpSpPr>
      <p:sp>
        <p:nvSpPr>
          <p:cNvPr id="397" name="Freeform: Shape 396">
            <a:extLst>
              <a:ext uri="{FF2B5EF4-FFF2-40B4-BE49-F238E27FC236}">
                <a16:creationId xmlns:a16="http://schemas.microsoft.com/office/drawing/2014/main" id="{94BF28B3-2E4D-9B02-9EDD-1B5DFAC1887B}"/>
              </a:ext>
            </a:extLst>
          </p:cNvPr>
          <p:cNvSpPr/>
          <p:nvPr/>
        </p:nvSpPr>
        <p:spPr>
          <a:xfrm>
            <a:off x="8501676" y="4344802"/>
            <a:ext cx="2619784" cy="1276234"/>
          </a:xfrm>
          <a:custGeom>
            <a:avLst/>
            <a:gdLst>
              <a:gd name="csX0" fmla="*/ 0 w 2619784"/>
              <a:gd name="csY0" fmla="*/ 0 h 1276234"/>
              <a:gd name="csX1" fmla="*/ 0 w 2619784"/>
              <a:gd name="csY1" fmla="*/ 58904 h 1276234"/>
              <a:gd name="csX2" fmla="*/ 89757 w 2619784"/>
              <a:gd name="csY2" fmla="*/ 58904 h 1276234"/>
              <a:gd name="csX3" fmla="*/ 89757 w 2619784"/>
              <a:gd name="csY3" fmla="*/ 72928 h 1276234"/>
              <a:gd name="csX4" fmla="*/ 126221 w 2619784"/>
              <a:gd name="csY4" fmla="*/ 72928 h 1276234"/>
              <a:gd name="csX5" fmla="*/ 126221 w 2619784"/>
              <a:gd name="csY5" fmla="*/ 140246 h 1276234"/>
              <a:gd name="csX6" fmla="*/ 143050 w 2619784"/>
              <a:gd name="csY6" fmla="*/ 140246 h 1276234"/>
              <a:gd name="csX7" fmla="*/ 143050 w 2619784"/>
              <a:gd name="csY7" fmla="*/ 199149 h 1276234"/>
              <a:gd name="csX8" fmla="*/ 168295 w 2619784"/>
              <a:gd name="csY8" fmla="*/ 199149 h 1276234"/>
              <a:gd name="csX9" fmla="*/ 168295 w 2619784"/>
              <a:gd name="csY9" fmla="*/ 288906 h 1276234"/>
              <a:gd name="csX10" fmla="*/ 190734 w 2619784"/>
              <a:gd name="csY10" fmla="*/ 288906 h 1276234"/>
              <a:gd name="csX11" fmla="*/ 190734 w 2619784"/>
              <a:gd name="csY11" fmla="*/ 328175 h 1276234"/>
              <a:gd name="csX12" fmla="*/ 221588 w 2619784"/>
              <a:gd name="csY12" fmla="*/ 328175 h 1276234"/>
              <a:gd name="csX13" fmla="*/ 221588 w 2619784"/>
              <a:gd name="csY13" fmla="*/ 361834 h 1276234"/>
              <a:gd name="csX14" fmla="*/ 316955 w 2619784"/>
              <a:gd name="csY14" fmla="*/ 361834 h 1276234"/>
              <a:gd name="csX15" fmla="*/ 316955 w 2619784"/>
              <a:gd name="csY15" fmla="*/ 426346 h 1276234"/>
              <a:gd name="csX16" fmla="*/ 367443 w 2619784"/>
              <a:gd name="csY16" fmla="*/ 426346 h 1276234"/>
              <a:gd name="csX17" fmla="*/ 367443 w 2619784"/>
              <a:gd name="csY17" fmla="*/ 482445 h 1276234"/>
              <a:gd name="csX18" fmla="*/ 395492 w 2619784"/>
              <a:gd name="csY18" fmla="*/ 482445 h 1276234"/>
              <a:gd name="csX19" fmla="*/ 395492 w 2619784"/>
              <a:gd name="csY19" fmla="*/ 535738 h 1276234"/>
              <a:gd name="csX20" fmla="*/ 448785 w 2619784"/>
              <a:gd name="csY20" fmla="*/ 535738 h 1276234"/>
              <a:gd name="csX21" fmla="*/ 448785 w 2619784"/>
              <a:gd name="csY21" fmla="*/ 591836 h 1276234"/>
              <a:gd name="csX22" fmla="*/ 482444 w 2619784"/>
              <a:gd name="csY22" fmla="*/ 591836 h 1276234"/>
              <a:gd name="csX23" fmla="*/ 482444 w 2619784"/>
              <a:gd name="csY23" fmla="*/ 628300 h 1276234"/>
              <a:gd name="csX24" fmla="*/ 546957 w 2619784"/>
              <a:gd name="csY24" fmla="*/ 628300 h 1276234"/>
              <a:gd name="csX25" fmla="*/ 546957 w 2619784"/>
              <a:gd name="csY25" fmla="*/ 667569 h 1276234"/>
              <a:gd name="csX26" fmla="*/ 594641 w 2619784"/>
              <a:gd name="csY26" fmla="*/ 667569 h 1276234"/>
              <a:gd name="csX27" fmla="*/ 594641 w 2619784"/>
              <a:gd name="csY27" fmla="*/ 687203 h 1276234"/>
              <a:gd name="csX28" fmla="*/ 675983 w 2619784"/>
              <a:gd name="csY28" fmla="*/ 687203 h 1276234"/>
              <a:gd name="csX29" fmla="*/ 675983 w 2619784"/>
              <a:gd name="csY29" fmla="*/ 748911 h 1276234"/>
              <a:gd name="csX30" fmla="*/ 704032 w 2619784"/>
              <a:gd name="csY30" fmla="*/ 748911 h 1276234"/>
              <a:gd name="csX31" fmla="*/ 704032 w 2619784"/>
              <a:gd name="csY31" fmla="*/ 788180 h 1276234"/>
              <a:gd name="csX32" fmla="*/ 740496 w 2619784"/>
              <a:gd name="csY32" fmla="*/ 788180 h 1276234"/>
              <a:gd name="csX33" fmla="*/ 740496 w 2619784"/>
              <a:gd name="csY33" fmla="*/ 816229 h 1276234"/>
              <a:gd name="csX34" fmla="*/ 788179 w 2619784"/>
              <a:gd name="csY34" fmla="*/ 816229 h 1276234"/>
              <a:gd name="csX35" fmla="*/ 788179 w 2619784"/>
              <a:gd name="csY35" fmla="*/ 855497 h 1276234"/>
              <a:gd name="csX36" fmla="*/ 819033 w 2619784"/>
              <a:gd name="csY36" fmla="*/ 855497 h 1276234"/>
              <a:gd name="csX37" fmla="*/ 819033 w 2619784"/>
              <a:gd name="csY37" fmla="*/ 894766 h 1276234"/>
              <a:gd name="csX38" fmla="*/ 855497 w 2619784"/>
              <a:gd name="csY38" fmla="*/ 894766 h 1276234"/>
              <a:gd name="csX39" fmla="*/ 855497 w 2619784"/>
              <a:gd name="csY39" fmla="*/ 922815 h 1276234"/>
              <a:gd name="csX40" fmla="*/ 891961 w 2619784"/>
              <a:gd name="csY40" fmla="*/ 922815 h 1276234"/>
              <a:gd name="csX41" fmla="*/ 891961 w 2619784"/>
              <a:gd name="csY41" fmla="*/ 962084 h 1276234"/>
              <a:gd name="csX42" fmla="*/ 1001352 w 2619784"/>
              <a:gd name="csY42" fmla="*/ 962084 h 1276234"/>
              <a:gd name="csX43" fmla="*/ 1001352 w 2619784"/>
              <a:gd name="csY43" fmla="*/ 1004158 h 1276234"/>
              <a:gd name="csX44" fmla="*/ 1093914 w 2619784"/>
              <a:gd name="csY44" fmla="*/ 1004158 h 1276234"/>
              <a:gd name="csX45" fmla="*/ 1093914 w 2619784"/>
              <a:gd name="csY45" fmla="*/ 1023792 h 1276234"/>
              <a:gd name="csX46" fmla="*/ 1203306 w 2619784"/>
              <a:gd name="csY46" fmla="*/ 1023792 h 1276234"/>
              <a:gd name="csX47" fmla="*/ 1203306 w 2619784"/>
              <a:gd name="csY47" fmla="*/ 1060256 h 1276234"/>
              <a:gd name="csX48" fmla="*/ 1469772 w 2619784"/>
              <a:gd name="csY48" fmla="*/ 1060256 h 1276234"/>
              <a:gd name="csX49" fmla="*/ 1469772 w 2619784"/>
              <a:gd name="csY49" fmla="*/ 1091110 h 1276234"/>
              <a:gd name="csX50" fmla="*/ 1506236 w 2619784"/>
              <a:gd name="csY50" fmla="*/ 1091110 h 1276234"/>
              <a:gd name="csX51" fmla="*/ 1506236 w 2619784"/>
              <a:gd name="csY51" fmla="*/ 1133183 h 1276234"/>
              <a:gd name="csX52" fmla="*/ 1884898 w 2619784"/>
              <a:gd name="csY52" fmla="*/ 1133183 h 1276234"/>
              <a:gd name="csX53" fmla="*/ 1884898 w 2619784"/>
              <a:gd name="csY53" fmla="*/ 1178062 h 1276234"/>
              <a:gd name="csX54" fmla="*/ 2016729 w 2619784"/>
              <a:gd name="csY54" fmla="*/ 1178062 h 1276234"/>
              <a:gd name="csX55" fmla="*/ 2016729 w 2619784"/>
              <a:gd name="csY55" fmla="*/ 1276234 h 1276234"/>
              <a:gd name="csX56" fmla="*/ 2619784 w 2619784"/>
              <a:gd name="csY56" fmla="*/ 1276234 h 12762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619784" h="1276234">
                <a:moveTo>
                  <a:pt x="0" y="0"/>
                </a:moveTo>
                <a:lnTo>
                  <a:pt x="0" y="58904"/>
                </a:lnTo>
                <a:lnTo>
                  <a:pt x="89757" y="58904"/>
                </a:lnTo>
                <a:lnTo>
                  <a:pt x="89757" y="72928"/>
                </a:lnTo>
                <a:lnTo>
                  <a:pt x="126221" y="72928"/>
                </a:lnTo>
                <a:lnTo>
                  <a:pt x="126221" y="140246"/>
                </a:lnTo>
                <a:lnTo>
                  <a:pt x="143050" y="140246"/>
                </a:lnTo>
                <a:lnTo>
                  <a:pt x="143050" y="199149"/>
                </a:lnTo>
                <a:lnTo>
                  <a:pt x="168295" y="199149"/>
                </a:lnTo>
                <a:lnTo>
                  <a:pt x="168295" y="288906"/>
                </a:lnTo>
                <a:lnTo>
                  <a:pt x="190734" y="288906"/>
                </a:lnTo>
                <a:lnTo>
                  <a:pt x="190734" y="328175"/>
                </a:lnTo>
                <a:lnTo>
                  <a:pt x="221588" y="328175"/>
                </a:lnTo>
                <a:lnTo>
                  <a:pt x="221588" y="361834"/>
                </a:lnTo>
                <a:lnTo>
                  <a:pt x="316955" y="361834"/>
                </a:lnTo>
                <a:lnTo>
                  <a:pt x="316955" y="426346"/>
                </a:lnTo>
                <a:lnTo>
                  <a:pt x="367443" y="426346"/>
                </a:lnTo>
                <a:lnTo>
                  <a:pt x="367443" y="482445"/>
                </a:lnTo>
                <a:lnTo>
                  <a:pt x="395492" y="482445"/>
                </a:lnTo>
                <a:lnTo>
                  <a:pt x="395492" y="535738"/>
                </a:lnTo>
                <a:lnTo>
                  <a:pt x="448785" y="535738"/>
                </a:lnTo>
                <a:lnTo>
                  <a:pt x="448785" y="591836"/>
                </a:lnTo>
                <a:lnTo>
                  <a:pt x="482444" y="591836"/>
                </a:lnTo>
                <a:lnTo>
                  <a:pt x="482444" y="628300"/>
                </a:lnTo>
                <a:lnTo>
                  <a:pt x="546957" y="628300"/>
                </a:lnTo>
                <a:lnTo>
                  <a:pt x="546957" y="667569"/>
                </a:lnTo>
                <a:lnTo>
                  <a:pt x="594641" y="667569"/>
                </a:lnTo>
                <a:lnTo>
                  <a:pt x="594641" y="687203"/>
                </a:lnTo>
                <a:lnTo>
                  <a:pt x="675983" y="687203"/>
                </a:lnTo>
                <a:lnTo>
                  <a:pt x="675983" y="748911"/>
                </a:lnTo>
                <a:lnTo>
                  <a:pt x="704032" y="748911"/>
                </a:lnTo>
                <a:lnTo>
                  <a:pt x="704032" y="788180"/>
                </a:lnTo>
                <a:lnTo>
                  <a:pt x="740496" y="788180"/>
                </a:lnTo>
                <a:lnTo>
                  <a:pt x="740496" y="816229"/>
                </a:lnTo>
                <a:lnTo>
                  <a:pt x="788179" y="816229"/>
                </a:lnTo>
                <a:lnTo>
                  <a:pt x="788179" y="855497"/>
                </a:lnTo>
                <a:lnTo>
                  <a:pt x="819033" y="855497"/>
                </a:lnTo>
                <a:lnTo>
                  <a:pt x="819033" y="894766"/>
                </a:lnTo>
                <a:lnTo>
                  <a:pt x="855497" y="894766"/>
                </a:lnTo>
                <a:lnTo>
                  <a:pt x="855497" y="922815"/>
                </a:lnTo>
                <a:lnTo>
                  <a:pt x="891961" y="922815"/>
                </a:lnTo>
                <a:lnTo>
                  <a:pt x="891961" y="962084"/>
                </a:lnTo>
                <a:lnTo>
                  <a:pt x="1001352" y="962084"/>
                </a:lnTo>
                <a:lnTo>
                  <a:pt x="1001352" y="1004158"/>
                </a:lnTo>
                <a:lnTo>
                  <a:pt x="1093914" y="1004158"/>
                </a:lnTo>
                <a:lnTo>
                  <a:pt x="1093914" y="1023792"/>
                </a:lnTo>
                <a:lnTo>
                  <a:pt x="1203306" y="1023792"/>
                </a:lnTo>
                <a:lnTo>
                  <a:pt x="1203306" y="1060256"/>
                </a:lnTo>
                <a:lnTo>
                  <a:pt x="1469772" y="1060256"/>
                </a:lnTo>
                <a:lnTo>
                  <a:pt x="1469772" y="1091110"/>
                </a:lnTo>
                <a:lnTo>
                  <a:pt x="1506236" y="1091110"/>
                </a:lnTo>
                <a:lnTo>
                  <a:pt x="1506236" y="1133183"/>
                </a:lnTo>
                <a:lnTo>
                  <a:pt x="1884898" y="1133183"/>
                </a:lnTo>
                <a:lnTo>
                  <a:pt x="1884898" y="1178062"/>
                </a:lnTo>
                <a:lnTo>
                  <a:pt x="2016729" y="1178062"/>
                </a:lnTo>
                <a:lnTo>
                  <a:pt x="2016729" y="1276234"/>
                </a:lnTo>
                <a:lnTo>
                  <a:pt x="2619784" y="1276234"/>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Freeform: Shape 322">
            <a:extLst>
              <a:ext uri="{FF2B5EF4-FFF2-40B4-BE49-F238E27FC236}">
                <a16:creationId xmlns:a16="http://schemas.microsoft.com/office/drawing/2014/main" id="{8D3F77A2-1054-9B08-7F63-2B562E8933FC}"/>
              </a:ext>
            </a:extLst>
          </p:cNvPr>
          <p:cNvSpPr/>
          <p:nvPr/>
        </p:nvSpPr>
        <p:spPr>
          <a:xfrm>
            <a:off x="8515511" y="2014256"/>
            <a:ext cx="2611835" cy="1293039"/>
          </a:xfrm>
          <a:custGeom>
            <a:avLst/>
            <a:gdLst>
              <a:gd name="csX0" fmla="*/ 0 w 2611835"/>
              <a:gd name="csY0" fmla="*/ 0 h 1293039"/>
              <a:gd name="csX1" fmla="*/ 0 w 2611835"/>
              <a:gd name="csY1" fmla="*/ 38636 h 1293039"/>
              <a:gd name="csX2" fmla="*/ 56667 w 2611835"/>
              <a:gd name="csY2" fmla="*/ 38636 h 1293039"/>
              <a:gd name="csX3" fmla="*/ 56667 w 2611835"/>
              <a:gd name="csY3" fmla="*/ 69546 h 1293039"/>
              <a:gd name="csX4" fmla="*/ 92728 w 2611835"/>
              <a:gd name="csY4" fmla="*/ 69546 h 1293039"/>
              <a:gd name="csX5" fmla="*/ 92728 w 2611835"/>
              <a:gd name="csY5" fmla="*/ 139092 h 1293039"/>
              <a:gd name="csX6" fmla="*/ 118486 w 2611835"/>
              <a:gd name="csY6" fmla="*/ 139092 h 1293039"/>
              <a:gd name="csX7" fmla="*/ 118486 w 2611835"/>
              <a:gd name="csY7" fmla="*/ 257577 h 1293039"/>
              <a:gd name="csX8" fmla="*/ 136516 w 2611835"/>
              <a:gd name="csY8" fmla="*/ 257577 h 1293039"/>
              <a:gd name="csX9" fmla="*/ 136516 w 2611835"/>
              <a:gd name="csY9" fmla="*/ 285911 h 1293039"/>
              <a:gd name="csX10" fmla="*/ 162274 w 2611835"/>
              <a:gd name="csY10" fmla="*/ 285911 h 1293039"/>
              <a:gd name="csX11" fmla="*/ 162274 w 2611835"/>
              <a:gd name="csY11" fmla="*/ 347729 h 1293039"/>
              <a:gd name="csX12" fmla="*/ 177728 w 2611835"/>
              <a:gd name="csY12" fmla="*/ 347729 h 1293039"/>
              <a:gd name="csX13" fmla="*/ 177728 w 2611835"/>
              <a:gd name="csY13" fmla="*/ 370911 h 1293039"/>
              <a:gd name="csX14" fmla="*/ 185456 w 2611835"/>
              <a:gd name="csY14" fmla="*/ 370911 h 1293039"/>
              <a:gd name="csX15" fmla="*/ 185456 w 2611835"/>
              <a:gd name="csY15" fmla="*/ 414699 h 1293039"/>
              <a:gd name="csX16" fmla="*/ 216365 w 2611835"/>
              <a:gd name="csY16" fmla="*/ 414699 h 1293039"/>
              <a:gd name="csX17" fmla="*/ 216365 w 2611835"/>
              <a:gd name="csY17" fmla="*/ 468791 h 1293039"/>
              <a:gd name="csX18" fmla="*/ 265305 w 2611835"/>
              <a:gd name="csY18" fmla="*/ 468791 h 1293039"/>
              <a:gd name="csX19" fmla="*/ 265305 w 2611835"/>
              <a:gd name="csY19" fmla="*/ 499700 h 1293039"/>
              <a:gd name="csX20" fmla="*/ 283335 w 2611835"/>
              <a:gd name="csY20" fmla="*/ 499700 h 1293039"/>
              <a:gd name="csX21" fmla="*/ 283335 w 2611835"/>
              <a:gd name="csY21" fmla="*/ 522882 h 1293039"/>
              <a:gd name="csX22" fmla="*/ 309093 w 2611835"/>
              <a:gd name="csY22" fmla="*/ 522882 h 1293039"/>
              <a:gd name="csX23" fmla="*/ 309093 w 2611835"/>
              <a:gd name="csY23" fmla="*/ 564094 h 1293039"/>
              <a:gd name="csX24" fmla="*/ 332275 w 2611835"/>
              <a:gd name="csY24" fmla="*/ 564094 h 1293039"/>
              <a:gd name="csX25" fmla="*/ 332275 w 2611835"/>
              <a:gd name="csY25" fmla="*/ 595004 h 1293039"/>
              <a:gd name="csX26" fmla="*/ 365760 w 2611835"/>
              <a:gd name="csY26" fmla="*/ 595004 h 1293039"/>
              <a:gd name="csX27" fmla="*/ 365760 w 2611835"/>
              <a:gd name="csY27" fmla="*/ 623337 h 1293039"/>
              <a:gd name="csX28" fmla="*/ 388942 w 2611835"/>
              <a:gd name="csY28" fmla="*/ 623337 h 1293039"/>
              <a:gd name="csX29" fmla="*/ 388942 w 2611835"/>
              <a:gd name="csY29" fmla="*/ 661974 h 1293039"/>
              <a:gd name="csX30" fmla="*/ 427579 w 2611835"/>
              <a:gd name="csY30" fmla="*/ 661974 h 1293039"/>
              <a:gd name="csX31" fmla="*/ 427579 w 2611835"/>
              <a:gd name="csY31" fmla="*/ 746974 h 1293039"/>
              <a:gd name="csX32" fmla="*/ 484246 w 2611835"/>
              <a:gd name="csY32" fmla="*/ 746974 h 1293039"/>
              <a:gd name="csX33" fmla="*/ 484246 w 2611835"/>
              <a:gd name="csY33" fmla="*/ 759853 h 1293039"/>
              <a:gd name="csX34" fmla="*/ 546064 w 2611835"/>
              <a:gd name="csY34" fmla="*/ 759853 h 1293039"/>
              <a:gd name="csX35" fmla="*/ 546064 w 2611835"/>
              <a:gd name="csY35" fmla="*/ 777884 h 1293039"/>
              <a:gd name="csX36" fmla="*/ 589852 w 2611835"/>
              <a:gd name="csY36" fmla="*/ 777884 h 1293039"/>
              <a:gd name="csX37" fmla="*/ 589852 w 2611835"/>
              <a:gd name="csY37" fmla="*/ 808793 h 1293039"/>
              <a:gd name="csX38" fmla="*/ 664550 w 2611835"/>
              <a:gd name="csY38" fmla="*/ 808793 h 1293039"/>
              <a:gd name="csX39" fmla="*/ 664550 w 2611835"/>
              <a:gd name="csY39" fmla="*/ 855157 h 1293039"/>
              <a:gd name="csX40" fmla="*/ 698035 w 2611835"/>
              <a:gd name="csY40" fmla="*/ 855157 h 1293039"/>
              <a:gd name="csX41" fmla="*/ 698035 w 2611835"/>
              <a:gd name="csY41" fmla="*/ 883490 h 1293039"/>
              <a:gd name="csX42" fmla="*/ 736672 w 2611835"/>
              <a:gd name="csY42" fmla="*/ 883490 h 1293039"/>
              <a:gd name="csX43" fmla="*/ 736672 w 2611835"/>
              <a:gd name="csY43" fmla="*/ 919551 h 1293039"/>
              <a:gd name="csX44" fmla="*/ 775308 w 2611835"/>
              <a:gd name="csY44" fmla="*/ 919551 h 1293039"/>
              <a:gd name="csX45" fmla="*/ 775308 w 2611835"/>
              <a:gd name="csY45" fmla="*/ 981370 h 1293039"/>
              <a:gd name="csX46" fmla="*/ 826824 w 2611835"/>
              <a:gd name="csY46" fmla="*/ 981370 h 1293039"/>
              <a:gd name="csX47" fmla="*/ 826824 w 2611835"/>
              <a:gd name="csY47" fmla="*/ 1020007 h 1293039"/>
              <a:gd name="csX48" fmla="*/ 837127 w 2611835"/>
              <a:gd name="csY48" fmla="*/ 1020007 h 1293039"/>
              <a:gd name="csX49" fmla="*/ 837127 w 2611835"/>
              <a:gd name="csY49" fmla="*/ 1035461 h 1293039"/>
              <a:gd name="csX50" fmla="*/ 893794 w 2611835"/>
              <a:gd name="csY50" fmla="*/ 1035461 h 1293039"/>
              <a:gd name="csX51" fmla="*/ 893794 w 2611835"/>
              <a:gd name="csY51" fmla="*/ 1058643 h 1293039"/>
              <a:gd name="csX52" fmla="*/ 1012279 w 2611835"/>
              <a:gd name="csY52" fmla="*/ 1058643 h 1293039"/>
              <a:gd name="csX53" fmla="*/ 1012279 w 2611835"/>
              <a:gd name="csY53" fmla="*/ 1081825 h 1293039"/>
              <a:gd name="csX54" fmla="*/ 1050916 w 2611835"/>
              <a:gd name="csY54" fmla="*/ 1081825 h 1293039"/>
              <a:gd name="csX55" fmla="*/ 1050916 w 2611835"/>
              <a:gd name="csY55" fmla="*/ 1102431 h 1293039"/>
              <a:gd name="csX56" fmla="*/ 1089553 w 2611835"/>
              <a:gd name="csY56" fmla="*/ 1102431 h 1293039"/>
              <a:gd name="csX57" fmla="*/ 1089553 w 2611835"/>
              <a:gd name="csY57" fmla="*/ 1115310 h 1293039"/>
              <a:gd name="csX58" fmla="*/ 1187432 w 2611835"/>
              <a:gd name="csY58" fmla="*/ 1115310 h 1293039"/>
              <a:gd name="csX59" fmla="*/ 1187432 w 2611835"/>
              <a:gd name="csY59" fmla="*/ 1146219 h 1293039"/>
              <a:gd name="csX60" fmla="*/ 1463040 w 2611835"/>
              <a:gd name="csY60" fmla="*/ 1146219 h 1293039"/>
              <a:gd name="csX61" fmla="*/ 1463040 w 2611835"/>
              <a:gd name="csY61" fmla="*/ 1161674 h 1293039"/>
              <a:gd name="csX62" fmla="*/ 1509404 w 2611835"/>
              <a:gd name="csY62" fmla="*/ 1161674 h 1293039"/>
              <a:gd name="csX63" fmla="*/ 1509404 w 2611835"/>
              <a:gd name="csY63" fmla="*/ 1208038 h 1293039"/>
              <a:gd name="csX64" fmla="*/ 1872588 w 2611835"/>
              <a:gd name="csY64" fmla="*/ 1208038 h 1293039"/>
              <a:gd name="csX65" fmla="*/ 1872588 w 2611835"/>
              <a:gd name="csY65" fmla="*/ 1233796 h 1293039"/>
              <a:gd name="csX66" fmla="*/ 2006528 w 2611835"/>
              <a:gd name="csY66" fmla="*/ 1233796 h 1293039"/>
              <a:gd name="csX67" fmla="*/ 2006528 w 2611835"/>
              <a:gd name="csY67" fmla="*/ 1293039 h 1293039"/>
              <a:gd name="csX68" fmla="*/ 2611835 w 2611835"/>
              <a:gd name="csY68" fmla="*/ 1293039 h 1293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Lst>
            <a:rect l="l" t="t" r="r" b="b"/>
            <a:pathLst>
              <a:path w="2611835" h="1293039">
                <a:moveTo>
                  <a:pt x="0" y="0"/>
                </a:moveTo>
                <a:lnTo>
                  <a:pt x="0" y="38636"/>
                </a:lnTo>
                <a:lnTo>
                  <a:pt x="56667" y="38636"/>
                </a:lnTo>
                <a:lnTo>
                  <a:pt x="56667" y="69546"/>
                </a:lnTo>
                <a:lnTo>
                  <a:pt x="92728" y="69546"/>
                </a:lnTo>
                <a:lnTo>
                  <a:pt x="92728" y="139092"/>
                </a:lnTo>
                <a:lnTo>
                  <a:pt x="118486" y="139092"/>
                </a:lnTo>
                <a:lnTo>
                  <a:pt x="118486" y="257577"/>
                </a:lnTo>
                <a:lnTo>
                  <a:pt x="136516" y="257577"/>
                </a:lnTo>
                <a:lnTo>
                  <a:pt x="136516" y="285911"/>
                </a:lnTo>
                <a:lnTo>
                  <a:pt x="162274" y="285911"/>
                </a:lnTo>
                <a:lnTo>
                  <a:pt x="162274" y="347729"/>
                </a:lnTo>
                <a:lnTo>
                  <a:pt x="177728" y="347729"/>
                </a:lnTo>
                <a:lnTo>
                  <a:pt x="177728" y="370911"/>
                </a:lnTo>
                <a:lnTo>
                  <a:pt x="185456" y="370911"/>
                </a:lnTo>
                <a:lnTo>
                  <a:pt x="185456" y="414699"/>
                </a:lnTo>
                <a:lnTo>
                  <a:pt x="216365" y="414699"/>
                </a:lnTo>
                <a:lnTo>
                  <a:pt x="216365" y="468791"/>
                </a:lnTo>
                <a:lnTo>
                  <a:pt x="265305" y="468791"/>
                </a:lnTo>
                <a:lnTo>
                  <a:pt x="265305" y="499700"/>
                </a:lnTo>
                <a:lnTo>
                  <a:pt x="283335" y="499700"/>
                </a:lnTo>
                <a:lnTo>
                  <a:pt x="283335" y="522882"/>
                </a:lnTo>
                <a:lnTo>
                  <a:pt x="309093" y="522882"/>
                </a:lnTo>
                <a:lnTo>
                  <a:pt x="309093" y="564094"/>
                </a:lnTo>
                <a:lnTo>
                  <a:pt x="332275" y="564094"/>
                </a:lnTo>
                <a:lnTo>
                  <a:pt x="332275" y="595004"/>
                </a:lnTo>
                <a:lnTo>
                  <a:pt x="365760" y="595004"/>
                </a:lnTo>
                <a:lnTo>
                  <a:pt x="365760" y="623337"/>
                </a:lnTo>
                <a:lnTo>
                  <a:pt x="388942" y="623337"/>
                </a:lnTo>
                <a:lnTo>
                  <a:pt x="388942" y="661974"/>
                </a:lnTo>
                <a:lnTo>
                  <a:pt x="427579" y="661974"/>
                </a:lnTo>
                <a:lnTo>
                  <a:pt x="427579" y="746974"/>
                </a:lnTo>
                <a:lnTo>
                  <a:pt x="484246" y="746974"/>
                </a:lnTo>
                <a:lnTo>
                  <a:pt x="484246" y="759853"/>
                </a:lnTo>
                <a:lnTo>
                  <a:pt x="546064" y="759853"/>
                </a:lnTo>
                <a:lnTo>
                  <a:pt x="546064" y="777884"/>
                </a:lnTo>
                <a:lnTo>
                  <a:pt x="589852" y="777884"/>
                </a:lnTo>
                <a:lnTo>
                  <a:pt x="589852" y="808793"/>
                </a:lnTo>
                <a:lnTo>
                  <a:pt x="664550" y="808793"/>
                </a:lnTo>
                <a:lnTo>
                  <a:pt x="664550" y="855157"/>
                </a:lnTo>
                <a:lnTo>
                  <a:pt x="698035" y="855157"/>
                </a:lnTo>
                <a:lnTo>
                  <a:pt x="698035" y="883490"/>
                </a:lnTo>
                <a:lnTo>
                  <a:pt x="736672" y="883490"/>
                </a:lnTo>
                <a:lnTo>
                  <a:pt x="736672" y="919551"/>
                </a:lnTo>
                <a:lnTo>
                  <a:pt x="775308" y="919551"/>
                </a:lnTo>
                <a:lnTo>
                  <a:pt x="775308" y="981370"/>
                </a:lnTo>
                <a:lnTo>
                  <a:pt x="826824" y="981370"/>
                </a:lnTo>
                <a:lnTo>
                  <a:pt x="826824" y="1020007"/>
                </a:lnTo>
                <a:lnTo>
                  <a:pt x="837127" y="1020007"/>
                </a:lnTo>
                <a:lnTo>
                  <a:pt x="837127" y="1035461"/>
                </a:lnTo>
                <a:lnTo>
                  <a:pt x="893794" y="1035461"/>
                </a:lnTo>
                <a:lnTo>
                  <a:pt x="893794" y="1058643"/>
                </a:lnTo>
                <a:lnTo>
                  <a:pt x="1012279" y="1058643"/>
                </a:lnTo>
                <a:lnTo>
                  <a:pt x="1012279" y="1081825"/>
                </a:lnTo>
                <a:lnTo>
                  <a:pt x="1050916" y="1081825"/>
                </a:lnTo>
                <a:lnTo>
                  <a:pt x="1050916" y="1102431"/>
                </a:lnTo>
                <a:lnTo>
                  <a:pt x="1089553" y="1102431"/>
                </a:lnTo>
                <a:lnTo>
                  <a:pt x="1089553" y="1115310"/>
                </a:lnTo>
                <a:lnTo>
                  <a:pt x="1187432" y="1115310"/>
                </a:lnTo>
                <a:lnTo>
                  <a:pt x="1187432" y="1146219"/>
                </a:lnTo>
                <a:lnTo>
                  <a:pt x="1463040" y="1146219"/>
                </a:lnTo>
                <a:lnTo>
                  <a:pt x="1463040" y="1161674"/>
                </a:lnTo>
                <a:lnTo>
                  <a:pt x="1509404" y="1161674"/>
                </a:lnTo>
                <a:lnTo>
                  <a:pt x="1509404" y="1208038"/>
                </a:lnTo>
                <a:lnTo>
                  <a:pt x="1872588" y="1208038"/>
                </a:lnTo>
                <a:lnTo>
                  <a:pt x="1872588" y="1233796"/>
                </a:lnTo>
                <a:lnTo>
                  <a:pt x="2006528" y="1233796"/>
                </a:lnTo>
                <a:lnTo>
                  <a:pt x="2006528" y="1293039"/>
                </a:lnTo>
                <a:lnTo>
                  <a:pt x="2611835" y="1293039"/>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reeform: Shape 212">
            <a:extLst>
              <a:ext uri="{FF2B5EF4-FFF2-40B4-BE49-F238E27FC236}">
                <a16:creationId xmlns:a16="http://schemas.microsoft.com/office/drawing/2014/main" id="{F73B4C59-E877-0D2B-0A07-FDC3B2B6EFD5}"/>
              </a:ext>
            </a:extLst>
          </p:cNvPr>
          <p:cNvSpPr/>
          <p:nvPr/>
        </p:nvSpPr>
        <p:spPr>
          <a:xfrm>
            <a:off x="4661082" y="4354535"/>
            <a:ext cx="2213948" cy="1241907"/>
          </a:xfrm>
          <a:custGeom>
            <a:avLst/>
            <a:gdLst>
              <a:gd name="csX0" fmla="*/ 0 w 2213948"/>
              <a:gd name="csY0" fmla="*/ 0 h 1241907"/>
              <a:gd name="csX1" fmla="*/ 0 w 2213948"/>
              <a:gd name="csY1" fmla="*/ 83842 h 1241907"/>
              <a:gd name="csX2" fmla="*/ 18340 w 2213948"/>
              <a:gd name="csY2" fmla="*/ 83842 h 1241907"/>
              <a:gd name="csX3" fmla="*/ 18340 w 2213948"/>
              <a:gd name="csY3" fmla="*/ 125763 h 1241907"/>
              <a:gd name="csX4" fmla="*/ 18340 w 2213948"/>
              <a:gd name="csY4" fmla="*/ 204365 h 1241907"/>
              <a:gd name="csX5" fmla="*/ 44541 w 2213948"/>
              <a:gd name="csY5" fmla="*/ 204365 h 1241907"/>
              <a:gd name="csX6" fmla="*/ 44541 w 2213948"/>
              <a:gd name="csY6" fmla="*/ 288207 h 1241907"/>
              <a:gd name="csX7" fmla="*/ 52401 w 2213948"/>
              <a:gd name="csY7" fmla="*/ 296067 h 1241907"/>
              <a:gd name="csX8" fmla="*/ 52401 w 2213948"/>
              <a:gd name="csY8" fmla="*/ 369428 h 1241907"/>
              <a:gd name="csX9" fmla="*/ 83842 w 2213948"/>
              <a:gd name="csY9" fmla="*/ 369428 h 1241907"/>
              <a:gd name="csX10" fmla="*/ 83842 w 2213948"/>
              <a:gd name="csY10" fmla="*/ 424450 h 1241907"/>
              <a:gd name="csX11" fmla="*/ 107422 w 2213948"/>
              <a:gd name="csY11" fmla="*/ 424450 h 1241907"/>
              <a:gd name="csX12" fmla="*/ 107422 w 2213948"/>
              <a:gd name="csY12" fmla="*/ 466370 h 1241907"/>
              <a:gd name="csX13" fmla="*/ 117903 w 2213948"/>
              <a:gd name="csY13" fmla="*/ 466370 h 1241907"/>
              <a:gd name="csX14" fmla="*/ 117903 w 2213948"/>
              <a:gd name="csY14" fmla="*/ 513531 h 1241907"/>
              <a:gd name="csX15" fmla="*/ 125763 w 2213948"/>
              <a:gd name="csY15" fmla="*/ 513531 h 1241907"/>
              <a:gd name="csX16" fmla="*/ 125763 w 2213948"/>
              <a:gd name="csY16" fmla="*/ 558072 h 1241907"/>
              <a:gd name="csX17" fmla="*/ 151963 w 2213948"/>
              <a:gd name="csY17" fmla="*/ 558072 h 1241907"/>
              <a:gd name="csX18" fmla="*/ 151963 w 2213948"/>
              <a:gd name="csY18" fmla="*/ 636674 h 1241907"/>
              <a:gd name="csX19" fmla="*/ 170304 w 2213948"/>
              <a:gd name="csY19" fmla="*/ 636674 h 1241907"/>
              <a:gd name="csX20" fmla="*/ 170304 w 2213948"/>
              <a:gd name="csY20" fmla="*/ 675975 h 1241907"/>
              <a:gd name="csX21" fmla="*/ 196504 w 2213948"/>
              <a:gd name="csY21" fmla="*/ 675975 h 1241907"/>
              <a:gd name="csX22" fmla="*/ 196504 w 2213948"/>
              <a:gd name="csY22" fmla="*/ 775537 h 1241907"/>
              <a:gd name="csX23" fmla="*/ 319647 w 2213948"/>
              <a:gd name="csY23" fmla="*/ 775537 h 1241907"/>
              <a:gd name="csX24" fmla="*/ 319647 w 2213948"/>
              <a:gd name="csY24" fmla="*/ 806978 h 1241907"/>
              <a:gd name="csX25" fmla="*/ 327507 w 2213948"/>
              <a:gd name="csY25" fmla="*/ 806978 h 1241907"/>
              <a:gd name="csX26" fmla="*/ 327507 w 2213948"/>
              <a:gd name="csY26" fmla="*/ 945841 h 1241907"/>
              <a:gd name="csX27" fmla="*/ 503051 w 2213948"/>
              <a:gd name="csY27" fmla="*/ 945841 h 1241907"/>
              <a:gd name="csX28" fmla="*/ 503051 w 2213948"/>
              <a:gd name="csY28" fmla="*/ 1029683 h 1241907"/>
              <a:gd name="csX29" fmla="*/ 571172 w 2213948"/>
              <a:gd name="csY29" fmla="*/ 1029683 h 1241907"/>
              <a:gd name="csX30" fmla="*/ 571172 w 2213948"/>
              <a:gd name="csY30" fmla="*/ 1105664 h 1241907"/>
              <a:gd name="csX31" fmla="*/ 613093 w 2213948"/>
              <a:gd name="csY31" fmla="*/ 1105664 h 1241907"/>
              <a:gd name="csX32" fmla="*/ 613093 w 2213948"/>
              <a:gd name="csY32" fmla="*/ 1184266 h 1241907"/>
              <a:gd name="csX33" fmla="*/ 838418 w 2213948"/>
              <a:gd name="csY33" fmla="*/ 1184266 h 1241907"/>
              <a:gd name="csX34" fmla="*/ 838418 w 2213948"/>
              <a:gd name="csY34" fmla="*/ 1241907 h 1241907"/>
              <a:gd name="csX35" fmla="*/ 2213948 w 2213948"/>
              <a:gd name="csY35" fmla="*/ 1241907 h 12419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2213948" h="1241907">
                <a:moveTo>
                  <a:pt x="0" y="0"/>
                </a:moveTo>
                <a:lnTo>
                  <a:pt x="0" y="83842"/>
                </a:lnTo>
                <a:lnTo>
                  <a:pt x="18340" y="83842"/>
                </a:lnTo>
                <a:lnTo>
                  <a:pt x="18340" y="125763"/>
                </a:lnTo>
                <a:lnTo>
                  <a:pt x="18340" y="204365"/>
                </a:lnTo>
                <a:lnTo>
                  <a:pt x="44541" y="204365"/>
                </a:lnTo>
                <a:lnTo>
                  <a:pt x="44541" y="288207"/>
                </a:lnTo>
                <a:lnTo>
                  <a:pt x="52401" y="296067"/>
                </a:lnTo>
                <a:lnTo>
                  <a:pt x="52401" y="369428"/>
                </a:lnTo>
                <a:lnTo>
                  <a:pt x="83842" y="369428"/>
                </a:lnTo>
                <a:lnTo>
                  <a:pt x="83842" y="424450"/>
                </a:lnTo>
                <a:lnTo>
                  <a:pt x="107422" y="424450"/>
                </a:lnTo>
                <a:lnTo>
                  <a:pt x="107422" y="466370"/>
                </a:lnTo>
                <a:lnTo>
                  <a:pt x="117903" y="466370"/>
                </a:lnTo>
                <a:lnTo>
                  <a:pt x="117903" y="513531"/>
                </a:lnTo>
                <a:lnTo>
                  <a:pt x="125763" y="513531"/>
                </a:lnTo>
                <a:lnTo>
                  <a:pt x="125763" y="558072"/>
                </a:lnTo>
                <a:lnTo>
                  <a:pt x="151963" y="558072"/>
                </a:lnTo>
                <a:lnTo>
                  <a:pt x="151963" y="636674"/>
                </a:lnTo>
                <a:lnTo>
                  <a:pt x="170304" y="636674"/>
                </a:lnTo>
                <a:lnTo>
                  <a:pt x="170304" y="675975"/>
                </a:lnTo>
                <a:lnTo>
                  <a:pt x="196504" y="675975"/>
                </a:lnTo>
                <a:lnTo>
                  <a:pt x="196504" y="775537"/>
                </a:lnTo>
                <a:lnTo>
                  <a:pt x="319647" y="775537"/>
                </a:lnTo>
                <a:lnTo>
                  <a:pt x="319647" y="806978"/>
                </a:lnTo>
                <a:lnTo>
                  <a:pt x="327507" y="806978"/>
                </a:lnTo>
                <a:lnTo>
                  <a:pt x="327507" y="945841"/>
                </a:lnTo>
                <a:lnTo>
                  <a:pt x="503051" y="945841"/>
                </a:lnTo>
                <a:lnTo>
                  <a:pt x="503051" y="1029683"/>
                </a:lnTo>
                <a:lnTo>
                  <a:pt x="571172" y="1029683"/>
                </a:lnTo>
                <a:lnTo>
                  <a:pt x="571172" y="1105664"/>
                </a:lnTo>
                <a:lnTo>
                  <a:pt x="613093" y="1105664"/>
                </a:lnTo>
                <a:lnTo>
                  <a:pt x="613093" y="1184266"/>
                </a:lnTo>
                <a:lnTo>
                  <a:pt x="838418" y="1184266"/>
                </a:lnTo>
                <a:lnTo>
                  <a:pt x="838418" y="1241907"/>
                </a:lnTo>
                <a:lnTo>
                  <a:pt x="2213948" y="1241907"/>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90ACE898-70A8-B400-D337-988AC19AB468}"/>
              </a:ext>
            </a:extLst>
          </p:cNvPr>
          <p:cNvSpPr>
            <a:spLocks noGrp="1"/>
          </p:cNvSpPr>
          <p:nvPr>
            <p:ph type="title"/>
          </p:nvPr>
        </p:nvSpPr>
        <p:spPr>
          <a:xfrm>
            <a:off x="231078" y="531006"/>
            <a:ext cx="11740260" cy="502445"/>
          </a:xfrm>
        </p:spPr>
        <p:txBody>
          <a:bodyPr/>
          <a:lstStyle/>
          <a:p>
            <a:r>
              <a:rPr lang="en-US" dirty="0"/>
              <a:t>STARGLO: </a:t>
            </a:r>
            <a:r>
              <a:rPr lang="en-US" dirty="0" err="1"/>
              <a:t>Glofitamab</a:t>
            </a:r>
            <a:r>
              <a:rPr lang="en-US" dirty="0"/>
              <a:t> + </a:t>
            </a:r>
            <a:r>
              <a:rPr lang="en-US" dirty="0" err="1"/>
              <a:t>GemOx</a:t>
            </a:r>
            <a:r>
              <a:rPr lang="en-US" dirty="0"/>
              <a:t> vs Rituximab-</a:t>
            </a:r>
            <a:r>
              <a:rPr lang="en-US" dirty="0" err="1"/>
              <a:t>GemOx</a:t>
            </a:r>
            <a:r>
              <a:rPr lang="en-US" dirty="0"/>
              <a:t> as Second-line Therapy for R/R DLBCL</a:t>
            </a:r>
          </a:p>
        </p:txBody>
      </p:sp>
      <p:sp>
        <p:nvSpPr>
          <p:cNvPr id="13" name="Content Placeholder 12">
            <a:extLst>
              <a:ext uri="{FF2B5EF4-FFF2-40B4-BE49-F238E27FC236}">
                <a16:creationId xmlns:a16="http://schemas.microsoft.com/office/drawing/2014/main" id="{77C7DA8F-B174-6F60-41E1-3529F3FAB9D0}"/>
              </a:ext>
            </a:extLst>
          </p:cNvPr>
          <p:cNvSpPr>
            <a:spLocks noGrp="1"/>
          </p:cNvSpPr>
          <p:nvPr>
            <p:ph idx="1"/>
          </p:nvPr>
        </p:nvSpPr>
        <p:spPr>
          <a:xfrm>
            <a:off x="231775" y="1335088"/>
            <a:ext cx="11739563" cy="903015"/>
          </a:xfrm>
        </p:spPr>
        <p:txBody>
          <a:bodyPr/>
          <a:lstStyle/>
          <a:p>
            <a:r>
              <a:rPr lang="en-US" sz="1600" dirty="0"/>
              <a:t>Randomized phase III of </a:t>
            </a:r>
            <a:r>
              <a:rPr lang="en-US" sz="1600" dirty="0" err="1"/>
              <a:t>glofitamab</a:t>
            </a:r>
            <a:r>
              <a:rPr lang="en-US" sz="1600" dirty="0"/>
              <a:t> + gemcitabine + oxaliplatin vs rituximab + gemcitabine + oxaliplatin for patients with R/R DLBCL NOS after ≥1 prior system therapy; 1 prior line must be transplant ineligible (N = 274)</a:t>
            </a:r>
          </a:p>
        </p:txBody>
      </p:sp>
      <p:sp>
        <p:nvSpPr>
          <p:cNvPr id="14" name="Content Placeholder 13">
            <a:extLst>
              <a:ext uri="{FF2B5EF4-FFF2-40B4-BE49-F238E27FC236}">
                <a16:creationId xmlns:a16="http://schemas.microsoft.com/office/drawing/2014/main" id="{B1CEC0EB-806A-6AB8-EB1E-72B888C95913}"/>
              </a:ext>
            </a:extLst>
          </p:cNvPr>
          <p:cNvSpPr>
            <a:spLocks noGrp="1"/>
          </p:cNvSpPr>
          <p:nvPr>
            <p:ph sz="quarter" idx="10"/>
          </p:nvPr>
        </p:nvSpPr>
        <p:spPr>
          <a:xfrm>
            <a:off x="1712199" y="6302375"/>
            <a:ext cx="7812290" cy="327025"/>
          </a:xfrm>
        </p:spPr>
        <p:txBody>
          <a:bodyPr/>
          <a:lstStyle/>
          <a:p>
            <a:r>
              <a:rPr lang="fr-FR" dirty="0" err="1"/>
              <a:t>Abramson</a:t>
            </a:r>
            <a:r>
              <a:rPr lang="fr-FR" dirty="0"/>
              <a:t>. Lancet 2024;404:1940. </a:t>
            </a:r>
            <a:r>
              <a:rPr lang="fr-FR" dirty="0" err="1"/>
              <a:t>Abramson</a:t>
            </a:r>
            <a:r>
              <a:rPr lang="fr-FR" dirty="0"/>
              <a:t>. ASH 2025. </a:t>
            </a:r>
            <a:r>
              <a:rPr lang="fr-FR" dirty="0" err="1"/>
              <a:t>Abstr</a:t>
            </a:r>
            <a:r>
              <a:rPr lang="fr-FR" dirty="0"/>
              <a:t> 5519.</a:t>
            </a:r>
          </a:p>
        </p:txBody>
      </p:sp>
      <p:grpSp>
        <p:nvGrpSpPr>
          <p:cNvPr id="15" name="Group 14">
            <a:extLst>
              <a:ext uri="{FF2B5EF4-FFF2-40B4-BE49-F238E27FC236}">
                <a16:creationId xmlns:a16="http://schemas.microsoft.com/office/drawing/2014/main" id="{0CAAB5A6-9BF6-479D-0A5F-87793BA6F0BA}"/>
              </a:ext>
            </a:extLst>
          </p:cNvPr>
          <p:cNvGrpSpPr/>
          <p:nvPr/>
        </p:nvGrpSpPr>
        <p:grpSpPr>
          <a:xfrm>
            <a:off x="471874" y="2747494"/>
            <a:ext cx="241318" cy="2305110"/>
            <a:chOff x="658824" y="2729520"/>
            <a:chExt cx="242054" cy="1981843"/>
          </a:xfrm>
        </p:grpSpPr>
        <p:sp>
          <p:nvSpPr>
            <p:cNvPr id="16" name="TextBox 15">
              <a:extLst>
                <a:ext uri="{FF2B5EF4-FFF2-40B4-BE49-F238E27FC236}">
                  <a16:creationId xmlns:a16="http://schemas.microsoft.com/office/drawing/2014/main" id="{523EF658-5CCB-D7AE-F357-F5C4DE460370}"/>
                </a:ext>
              </a:extLst>
            </p:cNvPr>
            <p:cNvSpPr txBox="1"/>
            <p:nvPr/>
          </p:nvSpPr>
          <p:spPr>
            <a:xfrm>
              <a:off x="658824" y="2729520"/>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17" name="TextBox 16">
              <a:extLst>
                <a:ext uri="{FF2B5EF4-FFF2-40B4-BE49-F238E27FC236}">
                  <a16:creationId xmlns:a16="http://schemas.microsoft.com/office/drawing/2014/main" id="{7D4C5022-47C0-068C-0146-A3419E7558CD}"/>
                </a:ext>
              </a:extLst>
            </p:cNvPr>
            <p:cNvSpPr txBox="1"/>
            <p:nvPr/>
          </p:nvSpPr>
          <p:spPr>
            <a:xfrm>
              <a:off x="702903" y="3091362"/>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18" name="TextBox 17">
              <a:extLst>
                <a:ext uri="{FF2B5EF4-FFF2-40B4-BE49-F238E27FC236}">
                  <a16:creationId xmlns:a16="http://schemas.microsoft.com/office/drawing/2014/main" id="{9771DC01-7FE3-2CB7-B39D-DF21B8251F28}"/>
                </a:ext>
              </a:extLst>
            </p:cNvPr>
            <p:cNvSpPr txBox="1"/>
            <p:nvPr/>
          </p:nvSpPr>
          <p:spPr>
            <a:xfrm>
              <a:off x="706914" y="3453204"/>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19" name="TextBox 18">
              <a:extLst>
                <a:ext uri="{FF2B5EF4-FFF2-40B4-BE49-F238E27FC236}">
                  <a16:creationId xmlns:a16="http://schemas.microsoft.com/office/drawing/2014/main" id="{F0B4864D-8844-A038-EF46-3C077F53FA1F}"/>
                </a:ext>
              </a:extLst>
            </p:cNvPr>
            <p:cNvSpPr txBox="1"/>
            <p:nvPr/>
          </p:nvSpPr>
          <p:spPr>
            <a:xfrm>
              <a:off x="704507" y="3815046"/>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20" name="TextBox 19">
              <a:extLst>
                <a:ext uri="{FF2B5EF4-FFF2-40B4-BE49-F238E27FC236}">
                  <a16:creationId xmlns:a16="http://schemas.microsoft.com/office/drawing/2014/main" id="{BDDCD544-994B-4556-BFF2-2F112EAB13A5}"/>
                </a:ext>
              </a:extLst>
            </p:cNvPr>
            <p:cNvSpPr txBox="1"/>
            <p:nvPr/>
          </p:nvSpPr>
          <p:spPr>
            <a:xfrm>
              <a:off x="716532" y="4164855"/>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23" name="TextBox 22">
              <a:extLst>
                <a:ext uri="{FF2B5EF4-FFF2-40B4-BE49-F238E27FC236}">
                  <a16:creationId xmlns:a16="http://schemas.microsoft.com/office/drawing/2014/main" id="{9930281A-275D-BAFB-68F3-62D8F4C3110E}"/>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sp>
        <p:nvSpPr>
          <p:cNvPr id="27" name="TextBox 26">
            <a:extLst>
              <a:ext uri="{FF2B5EF4-FFF2-40B4-BE49-F238E27FC236}">
                <a16:creationId xmlns:a16="http://schemas.microsoft.com/office/drawing/2014/main" id="{2E9BD48F-8C7A-F9DD-4722-9549C1812665}"/>
              </a:ext>
            </a:extLst>
          </p:cNvPr>
          <p:cNvSpPr txBox="1"/>
          <p:nvPr/>
        </p:nvSpPr>
        <p:spPr>
          <a:xfrm>
            <a:off x="1032934" y="5059020"/>
            <a:ext cx="1068284" cy="369332"/>
          </a:xfrm>
          <a:prstGeom prst="rect">
            <a:avLst/>
          </a:prstGeom>
          <a:noFill/>
        </p:spPr>
        <p:txBody>
          <a:bodyPr wrap="squar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R-</a:t>
            </a:r>
            <a:r>
              <a:rPr lang="en-GB" sz="1200" dirty="0" err="1">
                <a:solidFill>
                  <a:srgbClr val="123361">
                    <a:lumMod val="50000"/>
                  </a:srgbClr>
                </a:solidFill>
                <a:latin typeface="Poppins" panose="00000500000000000000" pitchFamily="2" charset="0"/>
                <a:cs typeface="Poppins" panose="00000500000000000000" pitchFamily="2" charset="0"/>
              </a:rPr>
              <a:t>GemOx</a:t>
            </a:r>
            <a:r>
              <a:rPr lang="en-GB" sz="1200" dirty="0">
                <a:solidFill>
                  <a:srgbClr val="123361">
                    <a:lumMod val="50000"/>
                  </a:srgbClr>
                </a:solidFill>
                <a:latin typeface="Poppins" panose="00000500000000000000" pitchFamily="2" charset="0"/>
                <a:cs typeface="Poppins" panose="00000500000000000000" pitchFamily="2" charset="0"/>
              </a:rPr>
              <a:t> </a:t>
            </a:r>
            <a:br>
              <a:rPr lang="en-GB" sz="1200" dirty="0">
                <a:solidFill>
                  <a:srgbClr val="123361">
                    <a:lumMod val="50000"/>
                  </a:srgbClr>
                </a:solidFill>
                <a:latin typeface="Poppins" panose="00000500000000000000" pitchFamily="2" charset="0"/>
                <a:cs typeface="Poppins" panose="00000500000000000000" pitchFamily="2" charset="0"/>
              </a:rPr>
            </a:br>
            <a:r>
              <a:rPr lang="en-GB" sz="1200" dirty="0">
                <a:solidFill>
                  <a:srgbClr val="123361">
                    <a:lumMod val="50000"/>
                  </a:srgbClr>
                </a:solidFill>
                <a:latin typeface="Poppins" panose="00000500000000000000" pitchFamily="2" charset="0"/>
                <a:cs typeface="Poppins" panose="00000500000000000000" pitchFamily="2" charset="0"/>
              </a:rPr>
              <a:t>(n = 91)</a:t>
            </a:r>
          </a:p>
        </p:txBody>
      </p:sp>
      <p:sp>
        <p:nvSpPr>
          <p:cNvPr id="36" name="TextBox 35">
            <a:extLst>
              <a:ext uri="{FF2B5EF4-FFF2-40B4-BE49-F238E27FC236}">
                <a16:creationId xmlns:a16="http://schemas.microsoft.com/office/drawing/2014/main" id="{EF31B55D-23A2-C4B7-3F3E-E6329C8FA028}"/>
              </a:ext>
            </a:extLst>
          </p:cNvPr>
          <p:cNvSpPr txBox="1"/>
          <p:nvPr/>
        </p:nvSpPr>
        <p:spPr>
          <a:xfrm>
            <a:off x="5360518" y="3970631"/>
            <a:ext cx="1376218"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sp>
        <p:nvSpPr>
          <p:cNvPr id="37" name="TextBox 36">
            <a:extLst>
              <a:ext uri="{FF2B5EF4-FFF2-40B4-BE49-F238E27FC236}">
                <a16:creationId xmlns:a16="http://schemas.microsoft.com/office/drawing/2014/main" id="{C77D0DB4-B459-9A29-F2E5-52F81C835469}"/>
              </a:ext>
            </a:extLst>
          </p:cNvPr>
          <p:cNvSpPr txBox="1"/>
          <p:nvPr/>
        </p:nvSpPr>
        <p:spPr>
          <a:xfrm rot="16200000">
            <a:off x="-510894" y="3740273"/>
            <a:ext cx="1681956" cy="184105"/>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Patients (%)</a:t>
            </a:r>
          </a:p>
        </p:txBody>
      </p:sp>
      <p:sp>
        <p:nvSpPr>
          <p:cNvPr id="38" name="Freeform: Shape 37">
            <a:extLst>
              <a:ext uri="{FF2B5EF4-FFF2-40B4-BE49-F238E27FC236}">
                <a16:creationId xmlns:a16="http://schemas.microsoft.com/office/drawing/2014/main" id="{12CE4BDD-2132-3CBD-99F0-A39B2EDF49C6}"/>
              </a:ext>
            </a:extLst>
          </p:cNvPr>
          <p:cNvSpPr/>
          <p:nvPr/>
        </p:nvSpPr>
        <p:spPr>
          <a:xfrm>
            <a:off x="793216" y="2847721"/>
            <a:ext cx="2995906" cy="2099475"/>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CCF71ECD-D10D-23C4-1F3B-D655096406E5}"/>
              </a:ext>
            </a:extLst>
          </p:cNvPr>
          <p:cNvSpPr txBox="1"/>
          <p:nvPr/>
        </p:nvSpPr>
        <p:spPr>
          <a:xfrm>
            <a:off x="2374284" y="5056546"/>
            <a:ext cx="1538776" cy="369332"/>
          </a:xfrm>
          <a:prstGeom prst="rect">
            <a:avLst/>
          </a:prstGeom>
          <a:noFill/>
        </p:spPr>
        <p:txBody>
          <a:bodyPr wrap="square" lIns="0" tIns="0" rIns="0" bIns="0" rtlCol="0" anchor="ctr">
            <a:spAutoFit/>
          </a:bodyPr>
          <a:lstStyle/>
          <a:p>
            <a:pPr algn="ctr" defTabSz="1097253"/>
            <a:r>
              <a:rPr lang="en-GB" sz="1200" dirty="0" err="1">
                <a:solidFill>
                  <a:srgbClr val="123361">
                    <a:lumMod val="50000"/>
                  </a:srgbClr>
                </a:solidFill>
                <a:latin typeface="Poppins" panose="00000500000000000000" pitchFamily="2" charset="0"/>
                <a:cs typeface="Poppins" panose="00000500000000000000" pitchFamily="2" charset="0"/>
              </a:rPr>
              <a:t>Glofit-GemOx</a:t>
            </a:r>
            <a:r>
              <a:rPr lang="en-GB" sz="1200" dirty="0">
                <a:solidFill>
                  <a:srgbClr val="123361">
                    <a:lumMod val="50000"/>
                  </a:srgbClr>
                </a:solidFill>
                <a:latin typeface="Poppins" panose="00000500000000000000" pitchFamily="2" charset="0"/>
                <a:cs typeface="Poppins" panose="00000500000000000000" pitchFamily="2" charset="0"/>
              </a:rPr>
              <a:t> </a:t>
            </a:r>
            <a:br>
              <a:rPr lang="en-GB" sz="1200" dirty="0">
                <a:solidFill>
                  <a:srgbClr val="123361">
                    <a:lumMod val="50000"/>
                  </a:srgbClr>
                </a:solidFill>
                <a:latin typeface="Poppins" panose="00000500000000000000" pitchFamily="2" charset="0"/>
                <a:cs typeface="Poppins" panose="00000500000000000000" pitchFamily="2" charset="0"/>
              </a:rPr>
            </a:br>
            <a:r>
              <a:rPr lang="en-GB" sz="1200" dirty="0">
                <a:solidFill>
                  <a:srgbClr val="123361">
                    <a:lumMod val="50000"/>
                  </a:srgbClr>
                </a:solidFill>
                <a:latin typeface="Poppins" panose="00000500000000000000" pitchFamily="2" charset="0"/>
                <a:cs typeface="Poppins" panose="00000500000000000000" pitchFamily="2" charset="0"/>
              </a:rPr>
              <a:t>(n = 183)</a:t>
            </a:r>
          </a:p>
        </p:txBody>
      </p:sp>
      <p:sp>
        <p:nvSpPr>
          <p:cNvPr id="70" name="Rectangle 69">
            <a:extLst>
              <a:ext uri="{FF2B5EF4-FFF2-40B4-BE49-F238E27FC236}">
                <a16:creationId xmlns:a16="http://schemas.microsoft.com/office/drawing/2014/main" id="{8509CB4B-C211-8246-F6C3-217295EFADAE}"/>
              </a:ext>
            </a:extLst>
          </p:cNvPr>
          <p:cNvSpPr/>
          <p:nvPr/>
        </p:nvSpPr>
        <p:spPr>
          <a:xfrm>
            <a:off x="1168977" y="4416953"/>
            <a:ext cx="800098" cy="521884"/>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4DA3E2B8-E02B-FA97-6B05-2A5F8FC17D79}"/>
              </a:ext>
            </a:extLst>
          </p:cNvPr>
          <p:cNvSpPr/>
          <p:nvPr/>
        </p:nvSpPr>
        <p:spPr>
          <a:xfrm>
            <a:off x="1168977" y="4100320"/>
            <a:ext cx="800098" cy="316633"/>
          </a:xfrm>
          <a:prstGeom prst="rect">
            <a:avLst/>
          </a:prstGeom>
          <a:solidFill>
            <a:schemeClr val="accent1">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72F47DBC-AD59-EB38-2037-3796649EC76E}"/>
              </a:ext>
            </a:extLst>
          </p:cNvPr>
          <p:cNvSpPr/>
          <p:nvPr/>
        </p:nvSpPr>
        <p:spPr>
          <a:xfrm>
            <a:off x="2745251" y="3730339"/>
            <a:ext cx="800098" cy="1208498"/>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AE9E280C-386F-5DBA-B324-D5776BC23817}"/>
              </a:ext>
            </a:extLst>
          </p:cNvPr>
          <p:cNvSpPr/>
          <p:nvPr/>
        </p:nvSpPr>
        <p:spPr>
          <a:xfrm>
            <a:off x="2743623" y="3524056"/>
            <a:ext cx="800098" cy="206283"/>
          </a:xfrm>
          <a:prstGeom prst="rect">
            <a:avLst/>
          </a:prstGeom>
          <a:solidFill>
            <a:schemeClr val="accent6">
              <a:lumMod val="20000"/>
              <a:lumOff val="8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94B2002D-393A-124C-EF81-F99D96B1BEA0}"/>
              </a:ext>
            </a:extLst>
          </p:cNvPr>
          <p:cNvSpPr txBox="1"/>
          <p:nvPr/>
        </p:nvSpPr>
        <p:spPr>
          <a:xfrm>
            <a:off x="1032934" y="3849671"/>
            <a:ext cx="1068284" cy="184666"/>
          </a:xfrm>
          <a:prstGeom prst="rect">
            <a:avLst/>
          </a:prstGeom>
          <a:noFill/>
        </p:spPr>
        <p:txBody>
          <a:bodyPr wrap="square" lIns="0" tIns="0" rIns="0" bIns="0" rtlCol="0" anchor="ctr">
            <a:spAutoFit/>
          </a:bodyPr>
          <a:lstStyle/>
          <a:p>
            <a:pPr algn="ctr" defTabSz="1097253"/>
            <a:r>
              <a:rPr lang="en-GB" sz="1200" b="1" dirty="0">
                <a:solidFill>
                  <a:srgbClr val="123361">
                    <a:lumMod val="50000"/>
                  </a:srgbClr>
                </a:solidFill>
                <a:latin typeface="Poppins" panose="00000500000000000000" pitchFamily="2" charset="0"/>
                <a:cs typeface="Poppins" panose="00000500000000000000" pitchFamily="2" charset="0"/>
              </a:rPr>
              <a:t>ORR: 40.7%</a:t>
            </a:r>
          </a:p>
        </p:txBody>
      </p:sp>
      <p:sp>
        <p:nvSpPr>
          <p:cNvPr id="75" name="TextBox 74">
            <a:extLst>
              <a:ext uri="{FF2B5EF4-FFF2-40B4-BE49-F238E27FC236}">
                <a16:creationId xmlns:a16="http://schemas.microsoft.com/office/drawing/2014/main" id="{B787731C-70DA-FB06-D97E-55088172C626}"/>
              </a:ext>
            </a:extLst>
          </p:cNvPr>
          <p:cNvSpPr txBox="1"/>
          <p:nvPr/>
        </p:nvSpPr>
        <p:spPr>
          <a:xfrm>
            <a:off x="2609530" y="3282826"/>
            <a:ext cx="1068284" cy="184666"/>
          </a:xfrm>
          <a:prstGeom prst="rect">
            <a:avLst/>
          </a:prstGeom>
          <a:noFill/>
        </p:spPr>
        <p:txBody>
          <a:bodyPr wrap="square" lIns="0" tIns="0" rIns="0" bIns="0" rtlCol="0" anchor="ctr">
            <a:spAutoFit/>
          </a:bodyPr>
          <a:lstStyle/>
          <a:p>
            <a:pPr algn="ctr" defTabSz="1097253"/>
            <a:r>
              <a:rPr lang="en-GB" sz="1200" b="1" dirty="0">
                <a:solidFill>
                  <a:srgbClr val="123361">
                    <a:lumMod val="50000"/>
                  </a:srgbClr>
                </a:solidFill>
                <a:latin typeface="Poppins" panose="00000500000000000000" pitchFamily="2" charset="0"/>
                <a:cs typeface="Poppins" panose="00000500000000000000" pitchFamily="2" charset="0"/>
              </a:rPr>
              <a:t>ORR: 68.3%</a:t>
            </a:r>
          </a:p>
        </p:txBody>
      </p:sp>
      <p:sp>
        <p:nvSpPr>
          <p:cNvPr id="76" name="TextBox 75">
            <a:extLst>
              <a:ext uri="{FF2B5EF4-FFF2-40B4-BE49-F238E27FC236}">
                <a16:creationId xmlns:a16="http://schemas.microsoft.com/office/drawing/2014/main" id="{3BC07316-807F-B343-B265-7143958D659C}"/>
              </a:ext>
            </a:extLst>
          </p:cNvPr>
          <p:cNvSpPr txBox="1"/>
          <p:nvPr/>
        </p:nvSpPr>
        <p:spPr>
          <a:xfrm>
            <a:off x="1068675" y="4182166"/>
            <a:ext cx="999112" cy="184666"/>
          </a:xfrm>
          <a:prstGeom prst="rect">
            <a:avLst/>
          </a:prstGeom>
          <a:noFill/>
        </p:spPr>
        <p:txBody>
          <a:bodyPr wrap="square" lIns="0" tIns="0" rIns="0" bIns="0" rtlCol="0" anchor="ctr">
            <a:spAutoFit/>
          </a:bodyPr>
          <a:lstStyle/>
          <a:p>
            <a:pPr algn="ctr" defTabSz="1097253"/>
            <a:r>
              <a:rPr lang="en-GB" sz="1200" b="1" dirty="0">
                <a:solidFill>
                  <a:srgbClr val="123361">
                    <a:lumMod val="50000"/>
                  </a:srgbClr>
                </a:solidFill>
                <a:latin typeface="Poppins" panose="00000500000000000000" pitchFamily="2" charset="0"/>
                <a:cs typeface="Poppins" panose="00000500000000000000" pitchFamily="2" charset="0"/>
              </a:rPr>
              <a:t>PR: 15.4%</a:t>
            </a:r>
          </a:p>
        </p:txBody>
      </p:sp>
      <p:sp>
        <p:nvSpPr>
          <p:cNvPr id="77" name="TextBox 76">
            <a:extLst>
              <a:ext uri="{FF2B5EF4-FFF2-40B4-BE49-F238E27FC236}">
                <a16:creationId xmlns:a16="http://schemas.microsoft.com/office/drawing/2014/main" id="{51AE9915-6545-5EFE-07EB-CCFE6EBF733E}"/>
              </a:ext>
            </a:extLst>
          </p:cNvPr>
          <p:cNvSpPr txBox="1"/>
          <p:nvPr/>
        </p:nvSpPr>
        <p:spPr>
          <a:xfrm>
            <a:off x="1069298" y="4576965"/>
            <a:ext cx="999112" cy="184666"/>
          </a:xfrm>
          <a:prstGeom prst="rect">
            <a:avLst/>
          </a:prstGeom>
          <a:noFill/>
        </p:spPr>
        <p:txBody>
          <a:bodyPr wrap="square" lIns="0" tIns="0" rIns="0" bIns="0" rtlCol="0" anchor="ctr">
            <a:spAutoFit/>
          </a:bodyPr>
          <a:lstStyle/>
          <a:p>
            <a:pPr algn="ctr" defTabSz="1097253"/>
            <a:r>
              <a:rPr lang="en-GB" sz="1200" b="1" dirty="0">
                <a:solidFill>
                  <a:schemeClr val="bg2"/>
                </a:solidFill>
                <a:latin typeface="Poppins" panose="00000500000000000000" pitchFamily="2" charset="0"/>
                <a:cs typeface="Poppins" panose="00000500000000000000" pitchFamily="2" charset="0"/>
              </a:rPr>
              <a:t>CR: 25.3%</a:t>
            </a:r>
          </a:p>
        </p:txBody>
      </p:sp>
      <p:sp>
        <p:nvSpPr>
          <p:cNvPr id="78" name="TextBox 77">
            <a:extLst>
              <a:ext uri="{FF2B5EF4-FFF2-40B4-BE49-F238E27FC236}">
                <a16:creationId xmlns:a16="http://schemas.microsoft.com/office/drawing/2014/main" id="{B5F23D18-0EE6-FF21-3AF4-FED4DFE13BB1}"/>
              </a:ext>
            </a:extLst>
          </p:cNvPr>
          <p:cNvSpPr txBox="1"/>
          <p:nvPr/>
        </p:nvSpPr>
        <p:spPr>
          <a:xfrm>
            <a:off x="2642640" y="3534991"/>
            <a:ext cx="999112" cy="184666"/>
          </a:xfrm>
          <a:prstGeom prst="rect">
            <a:avLst/>
          </a:prstGeom>
          <a:noFill/>
        </p:spPr>
        <p:txBody>
          <a:bodyPr wrap="square" lIns="0" tIns="0" rIns="0" bIns="0" rtlCol="0" anchor="ctr">
            <a:spAutoFit/>
          </a:bodyPr>
          <a:lstStyle/>
          <a:p>
            <a:pPr algn="ctr" defTabSz="1097253"/>
            <a:r>
              <a:rPr lang="en-GB" sz="1200" b="1" dirty="0">
                <a:solidFill>
                  <a:srgbClr val="123361">
                    <a:lumMod val="50000"/>
                  </a:srgbClr>
                </a:solidFill>
                <a:latin typeface="Poppins" panose="00000500000000000000" pitchFamily="2" charset="0"/>
                <a:cs typeface="Poppins" panose="00000500000000000000" pitchFamily="2" charset="0"/>
              </a:rPr>
              <a:t>PR: 9.8%</a:t>
            </a:r>
          </a:p>
        </p:txBody>
      </p:sp>
      <p:sp>
        <p:nvSpPr>
          <p:cNvPr id="79" name="TextBox 78">
            <a:extLst>
              <a:ext uri="{FF2B5EF4-FFF2-40B4-BE49-F238E27FC236}">
                <a16:creationId xmlns:a16="http://schemas.microsoft.com/office/drawing/2014/main" id="{6CB0579F-26F1-75DE-638C-0CB33A3E16CE}"/>
              </a:ext>
            </a:extLst>
          </p:cNvPr>
          <p:cNvSpPr txBox="1"/>
          <p:nvPr/>
        </p:nvSpPr>
        <p:spPr>
          <a:xfrm>
            <a:off x="2643263" y="4246553"/>
            <a:ext cx="999112" cy="184666"/>
          </a:xfrm>
          <a:prstGeom prst="rect">
            <a:avLst/>
          </a:prstGeom>
          <a:noFill/>
        </p:spPr>
        <p:txBody>
          <a:bodyPr wrap="square" lIns="0" tIns="0" rIns="0" bIns="0" rtlCol="0" anchor="ctr">
            <a:spAutoFit/>
          </a:bodyPr>
          <a:lstStyle/>
          <a:p>
            <a:pPr algn="ctr" defTabSz="1097253"/>
            <a:r>
              <a:rPr lang="en-GB" sz="1200" b="1" dirty="0">
                <a:solidFill>
                  <a:schemeClr val="bg2"/>
                </a:solidFill>
                <a:latin typeface="Poppins" panose="00000500000000000000" pitchFamily="2" charset="0"/>
                <a:cs typeface="Poppins" panose="00000500000000000000" pitchFamily="2" charset="0"/>
              </a:rPr>
              <a:t>CR: 58.5%</a:t>
            </a:r>
          </a:p>
        </p:txBody>
      </p:sp>
      <p:grpSp>
        <p:nvGrpSpPr>
          <p:cNvPr id="89" name="Group 88">
            <a:extLst>
              <a:ext uri="{FF2B5EF4-FFF2-40B4-BE49-F238E27FC236}">
                <a16:creationId xmlns:a16="http://schemas.microsoft.com/office/drawing/2014/main" id="{BB30E0FF-F475-1B33-FC0B-628B8B49A558}"/>
              </a:ext>
            </a:extLst>
          </p:cNvPr>
          <p:cNvGrpSpPr/>
          <p:nvPr/>
        </p:nvGrpSpPr>
        <p:grpSpPr>
          <a:xfrm>
            <a:off x="4354160" y="1922310"/>
            <a:ext cx="202259" cy="1876131"/>
            <a:chOff x="658824" y="2729520"/>
            <a:chExt cx="242054" cy="1981843"/>
          </a:xfrm>
        </p:grpSpPr>
        <p:sp>
          <p:nvSpPr>
            <p:cNvPr id="90" name="TextBox 89">
              <a:extLst>
                <a:ext uri="{FF2B5EF4-FFF2-40B4-BE49-F238E27FC236}">
                  <a16:creationId xmlns:a16="http://schemas.microsoft.com/office/drawing/2014/main" id="{2DC89583-C313-C3A5-320F-752A74E99F7C}"/>
                </a:ext>
              </a:extLst>
            </p:cNvPr>
            <p:cNvSpPr txBox="1"/>
            <p:nvPr/>
          </p:nvSpPr>
          <p:spPr>
            <a:xfrm>
              <a:off x="658824" y="2729520"/>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91" name="TextBox 90">
              <a:extLst>
                <a:ext uri="{FF2B5EF4-FFF2-40B4-BE49-F238E27FC236}">
                  <a16:creationId xmlns:a16="http://schemas.microsoft.com/office/drawing/2014/main" id="{93250C10-B633-46FD-E650-84766D80854E}"/>
                </a:ext>
              </a:extLst>
            </p:cNvPr>
            <p:cNvSpPr txBox="1"/>
            <p:nvPr/>
          </p:nvSpPr>
          <p:spPr>
            <a:xfrm>
              <a:off x="702903" y="3091362"/>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92" name="TextBox 91">
              <a:extLst>
                <a:ext uri="{FF2B5EF4-FFF2-40B4-BE49-F238E27FC236}">
                  <a16:creationId xmlns:a16="http://schemas.microsoft.com/office/drawing/2014/main" id="{C2A025CC-DC97-1508-F6D7-07BA46CE0C7D}"/>
                </a:ext>
              </a:extLst>
            </p:cNvPr>
            <p:cNvSpPr txBox="1"/>
            <p:nvPr/>
          </p:nvSpPr>
          <p:spPr>
            <a:xfrm>
              <a:off x="706914" y="3453204"/>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93" name="TextBox 92">
              <a:extLst>
                <a:ext uri="{FF2B5EF4-FFF2-40B4-BE49-F238E27FC236}">
                  <a16:creationId xmlns:a16="http://schemas.microsoft.com/office/drawing/2014/main" id="{570358BC-874F-B22B-8610-407A79EF036F}"/>
                </a:ext>
              </a:extLst>
            </p:cNvPr>
            <p:cNvSpPr txBox="1"/>
            <p:nvPr/>
          </p:nvSpPr>
          <p:spPr>
            <a:xfrm>
              <a:off x="704507" y="3815046"/>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94" name="TextBox 93">
              <a:extLst>
                <a:ext uri="{FF2B5EF4-FFF2-40B4-BE49-F238E27FC236}">
                  <a16:creationId xmlns:a16="http://schemas.microsoft.com/office/drawing/2014/main" id="{FA94F3D9-DDFF-57DC-2476-02312B8F9480}"/>
                </a:ext>
              </a:extLst>
            </p:cNvPr>
            <p:cNvSpPr txBox="1"/>
            <p:nvPr/>
          </p:nvSpPr>
          <p:spPr>
            <a:xfrm>
              <a:off x="716532" y="4164855"/>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95" name="TextBox 94">
              <a:extLst>
                <a:ext uri="{FF2B5EF4-FFF2-40B4-BE49-F238E27FC236}">
                  <a16:creationId xmlns:a16="http://schemas.microsoft.com/office/drawing/2014/main" id="{51652F34-6DD3-E0A2-2D31-07900A69EF35}"/>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grpSp>
        <p:nvGrpSpPr>
          <p:cNvPr id="96" name="Group 95">
            <a:extLst>
              <a:ext uri="{FF2B5EF4-FFF2-40B4-BE49-F238E27FC236}">
                <a16:creationId xmlns:a16="http://schemas.microsoft.com/office/drawing/2014/main" id="{68C74E5C-83BD-6B50-C3BF-2A2C772426F2}"/>
              </a:ext>
            </a:extLst>
          </p:cNvPr>
          <p:cNvGrpSpPr/>
          <p:nvPr/>
        </p:nvGrpSpPr>
        <p:grpSpPr>
          <a:xfrm>
            <a:off x="4596429" y="3776296"/>
            <a:ext cx="1810612" cy="204250"/>
            <a:chOff x="820302" y="3320027"/>
            <a:chExt cx="3303675" cy="186390"/>
          </a:xfrm>
        </p:grpSpPr>
        <p:sp>
          <p:nvSpPr>
            <p:cNvPr id="97" name="TextBox 96">
              <a:extLst>
                <a:ext uri="{FF2B5EF4-FFF2-40B4-BE49-F238E27FC236}">
                  <a16:creationId xmlns:a16="http://schemas.microsoft.com/office/drawing/2014/main" id="{8B4C964A-FC69-692B-D280-0A4CA2AD0A24}"/>
                </a:ext>
              </a:extLst>
            </p:cNvPr>
            <p:cNvSpPr txBox="1"/>
            <p:nvPr/>
          </p:nvSpPr>
          <p:spPr>
            <a:xfrm>
              <a:off x="820302" y="3321751"/>
              <a:ext cx="9618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sp>
          <p:nvSpPr>
            <p:cNvPr id="98" name="TextBox 97">
              <a:extLst>
                <a:ext uri="{FF2B5EF4-FFF2-40B4-BE49-F238E27FC236}">
                  <a16:creationId xmlns:a16="http://schemas.microsoft.com/office/drawing/2014/main" id="{66831A7A-F414-D691-9D5C-3F3668E0CA7E}"/>
                </a:ext>
              </a:extLst>
            </p:cNvPr>
            <p:cNvSpPr txBox="1"/>
            <p:nvPr/>
          </p:nvSpPr>
          <p:spPr>
            <a:xfrm>
              <a:off x="1189998" y="3340102"/>
              <a:ext cx="134832"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a:t>
              </a:r>
            </a:p>
          </p:txBody>
        </p:sp>
        <p:sp>
          <p:nvSpPr>
            <p:cNvPr id="99" name="TextBox 98">
              <a:extLst>
                <a:ext uri="{FF2B5EF4-FFF2-40B4-BE49-F238E27FC236}">
                  <a16:creationId xmlns:a16="http://schemas.microsoft.com/office/drawing/2014/main" id="{B722231E-5263-3745-11CB-7950F0086198}"/>
                </a:ext>
              </a:extLst>
            </p:cNvPr>
            <p:cNvSpPr txBox="1"/>
            <p:nvPr/>
          </p:nvSpPr>
          <p:spPr>
            <a:xfrm>
              <a:off x="1580094" y="3340102"/>
              <a:ext cx="147088"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4</a:t>
              </a:r>
            </a:p>
          </p:txBody>
        </p:sp>
        <p:sp>
          <p:nvSpPr>
            <p:cNvPr id="100" name="TextBox 99">
              <a:extLst>
                <a:ext uri="{FF2B5EF4-FFF2-40B4-BE49-F238E27FC236}">
                  <a16:creationId xmlns:a16="http://schemas.microsoft.com/office/drawing/2014/main" id="{DBFC7EDB-F55D-A464-EA09-E0DCC410F1BC}"/>
                </a:ext>
              </a:extLst>
            </p:cNvPr>
            <p:cNvSpPr txBox="1"/>
            <p:nvPr/>
          </p:nvSpPr>
          <p:spPr>
            <a:xfrm>
              <a:off x="1968396" y="3336091"/>
              <a:ext cx="149541"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a:t>
              </a:r>
            </a:p>
          </p:txBody>
        </p:sp>
        <p:sp>
          <p:nvSpPr>
            <p:cNvPr id="101" name="TextBox 100">
              <a:extLst>
                <a:ext uri="{FF2B5EF4-FFF2-40B4-BE49-F238E27FC236}">
                  <a16:creationId xmlns:a16="http://schemas.microsoft.com/office/drawing/2014/main" id="{406851C3-9BFB-D58E-746F-2188909BCFCB}"/>
                </a:ext>
              </a:extLst>
            </p:cNvPr>
            <p:cNvSpPr txBox="1"/>
            <p:nvPr/>
          </p:nvSpPr>
          <p:spPr>
            <a:xfrm>
              <a:off x="2357418" y="3336091"/>
              <a:ext cx="149541"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8</a:t>
              </a:r>
            </a:p>
          </p:txBody>
        </p:sp>
        <p:sp>
          <p:nvSpPr>
            <p:cNvPr id="102" name="TextBox 101">
              <a:extLst>
                <a:ext uri="{FF2B5EF4-FFF2-40B4-BE49-F238E27FC236}">
                  <a16:creationId xmlns:a16="http://schemas.microsoft.com/office/drawing/2014/main" id="{F4FB6C90-3A71-8CC3-5C98-E413599C5F06}"/>
                </a:ext>
              </a:extLst>
            </p:cNvPr>
            <p:cNvSpPr txBox="1"/>
            <p:nvPr/>
          </p:nvSpPr>
          <p:spPr>
            <a:xfrm>
              <a:off x="2716871" y="3336091"/>
              <a:ext cx="223084"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10</a:t>
              </a:r>
            </a:p>
          </p:txBody>
        </p:sp>
        <p:sp>
          <p:nvSpPr>
            <p:cNvPr id="103" name="TextBox 102">
              <a:extLst>
                <a:ext uri="{FF2B5EF4-FFF2-40B4-BE49-F238E27FC236}">
                  <a16:creationId xmlns:a16="http://schemas.microsoft.com/office/drawing/2014/main" id="{194815CB-DFE7-E0D5-CF5B-83642841DE95}"/>
                </a:ext>
              </a:extLst>
            </p:cNvPr>
            <p:cNvSpPr txBox="1"/>
            <p:nvPr/>
          </p:nvSpPr>
          <p:spPr>
            <a:xfrm>
              <a:off x="3120550" y="3320027"/>
              <a:ext cx="210826"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12</a:t>
              </a:r>
            </a:p>
          </p:txBody>
        </p:sp>
        <p:sp>
          <p:nvSpPr>
            <p:cNvPr id="104" name="TextBox 103">
              <a:extLst>
                <a:ext uri="{FF2B5EF4-FFF2-40B4-BE49-F238E27FC236}">
                  <a16:creationId xmlns:a16="http://schemas.microsoft.com/office/drawing/2014/main" id="{F2CEE54E-3870-FE45-0353-A3EDAA5478BF}"/>
                </a:ext>
              </a:extLst>
            </p:cNvPr>
            <p:cNvSpPr txBox="1"/>
            <p:nvPr/>
          </p:nvSpPr>
          <p:spPr>
            <a:xfrm>
              <a:off x="3503444" y="3320027"/>
              <a:ext cx="223084"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14</a:t>
              </a:r>
            </a:p>
          </p:txBody>
        </p:sp>
        <p:sp>
          <p:nvSpPr>
            <p:cNvPr id="105" name="TextBox 104">
              <a:extLst>
                <a:ext uri="{FF2B5EF4-FFF2-40B4-BE49-F238E27FC236}">
                  <a16:creationId xmlns:a16="http://schemas.microsoft.com/office/drawing/2014/main" id="{97C1A3CB-BC0E-3571-83A5-A8BDC54B79F2}"/>
                </a:ext>
              </a:extLst>
            </p:cNvPr>
            <p:cNvSpPr txBox="1"/>
            <p:nvPr/>
          </p:nvSpPr>
          <p:spPr>
            <a:xfrm>
              <a:off x="3898441" y="3320027"/>
              <a:ext cx="225536" cy="147963"/>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16</a:t>
              </a:r>
            </a:p>
          </p:txBody>
        </p:sp>
      </p:grpSp>
      <p:sp>
        <p:nvSpPr>
          <p:cNvPr id="106" name="TextBox 105">
            <a:extLst>
              <a:ext uri="{FF2B5EF4-FFF2-40B4-BE49-F238E27FC236}">
                <a16:creationId xmlns:a16="http://schemas.microsoft.com/office/drawing/2014/main" id="{A20B5ED9-DBBF-8CAF-A581-ED9F221F7328}"/>
              </a:ext>
            </a:extLst>
          </p:cNvPr>
          <p:cNvSpPr txBox="1"/>
          <p:nvPr/>
        </p:nvSpPr>
        <p:spPr>
          <a:xfrm rot="16200000">
            <a:off x="3426747" y="2751434"/>
            <a:ext cx="1476795"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PFS (%)</a:t>
            </a:r>
          </a:p>
        </p:txBody>
      </p:sp>
      <p:sp>
        <p:nvSpPr>
          <p:cNvPr id="107" name="Freeform: Shape 106">
            <a:extLst>
              <a:ext uri="{FF2B5EF4-FFF2-40B4-BE49-F238E27FC236}">
                <a16:creationId xmlns:a16="http://schemas.microsoft.com/office/drawing/2014/main" id="{72929D99-7288-31E0-C937-712FA3F9139A}"/>
              </a:ext>
            </a:extLst>
          </p:cNvPr>
          <p:cNvSpPr/>
          <p:nvPr/>
        </p:nvSpPr>
        <p:spPr>
          <a:xfrm>
            <a:off x="4623490" y="2010077"/>
            <a:ext cx="2812469" cy="1696849"/>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0" name="Group 129">
            <a:extLst>
              <a:ext uri="{FF2B5EF4-FFF2-40B4-BE49-F238E27FC236}">
                <a16:creationId xmlns:a16="http://schemas.microsoft.com/office/drawing/2014/main" id="{DB6CD127-520B-BD9A-586D-C5A35C4C7452}"/>
              </a:ext>
            </a:extLst>
          </p:cNvPr>
          <p:cNvGrpSpPr/>
          <p:nvPr/>
        </p:nvGrpSpPr>
        <p:grpSpPr>
          <a:xfrm>
            <a:off x="6504305" y="3762214"/>
            <a:ext cx="1005124" cy="179744"/>
            <a:chOff x="3353347" y="4097460"/>
            <a:chExt cx="1199228" cy="204715"/>
          </a:xfrm>
        </p:grpSpPr>
        <p:sp>
          <p:nvSpPr>
            <p:cNvPr id="131" name="TextBox 130">
              <a:extLst>
                <a:ext uri="{FF2B5EF4-FFF2-40B4-BE49-F238E27FC236}">
                  <a16:creationId xmlns:a16="http://schemas.microsoft.com/office/drawing/2014/main" id="{2364CAC1-3935-5EC1-EC3F-BCB0A18805AD}"/>
                </a:ext>
              </a:extLst>
            </p:cNvPr>
            <p:cNvSpPr txBox="1"/>
            <p:nvPr/>
          </p:nvSpPr>
          <p:spPr>
            <a:xfrm>
              <a:off x="3353347" y="4117509"/>
              <a:ext cx="147477"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18</a:t>
              </a:r>
            </a:p>
          </p:txBody>
        </p:sp>
        <p:sp>
          <p:nvSpPr>
            <p:cNvPr id="132" name="TextBox 131">
              <a:extLst>
                <a:ext uri="{FF2B5EF4-FFF2-40B4-BE49-F238E27FC236}">
                  <a16:creationId xmlns:a16="http://schemas.microsoft.com/office/drawing/2014/main" id="{ED911545-A949-A6F1-FF0D-7D56303EF064}"/>
                </a:ext>
              </a:extLst>
            </p:cNvPr>
            <p:cNvSpPr txBox="1"/>
            <p:nvPr/>
          </p:nvSpPr>
          <p:spPr>
            <a:xfrm>
              <a:off x="3594002" y="4117509"/>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133" name="TextBox 132">
              <a:extLst>
                <a:ext uri="{FF2B5EF4-FFF2-40B4-BE49-F238E27FC236}">
                  <a16:creationId xmlns:a16="http://schemas.microsoft.com/office/drawing/2014/main" id="{BC8FD008-F035-535F-1341-36A5C4AE8B25}"/>
                </a:ext>
              </a:extLst>
            </p:cNvPr>
            <p:cNvSpPr txBox="1"/>
            <p:nvPr/>
          </p:nvSpPr>
          <p:spPr>
            <a:xfrm>
              <a:off x="3857966" y="4097460"/>
              <a:ext cx="176330"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22</a:t>
              </a:r>
            </a:p>
          </p:txBody>
        </p:sp>
        <p:sp>
          <p:nvSpPr>
            <p:cNvPr id="134" name="TextBox 133">
              <a:extLst>
                <a:ext uri="{FF2B5EF4-FFF2-40B4-BE49-F238E27FC236}">
                  <a16:creationId xmlns:a16="http://schemas.microsoft.com/office/drawing/2014/main" id="{865BE315-43C3-5975-ADE4-0A99B395E51C}"/>
                </a:ext>
              </a:extLst>
            </p:cNvPr>
            <p:cNvSpPr txBox="1"/>
            <p:nvPr/>
          </p:nvSpPr>
          <p:spPr>
            <a:xfrm>
              <a:off x="4108339" y="4097460"/>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24</a:t>
              </a:r>
            </a:p>
          </p:txBody>
        </p:sp>
        <p:sp>
          <p:nvSpPr>
            <p:cNvPr id="135" name="TextBox 134">
              <a:extLst>
                <a:ext uri="{FF2B5EF4-FFF2-40B4-BE49-F238E27FC236}">
                  <a16:creationId xmlns:a16="http://schemas.microsoft.com/office/drawing/2014/main" id="{72A6E3FF-DD5A-027D-1157-3B1274B77533}"/>
                </a:ext>
              </a:extLst>
            </p:cNvPr>
            <p:cNvSpPr txBox="1"/>
            <p:nvPr/>
          </p:nvSpPr>
          <p:spPr>
            <a:xfrm>
              <a:off x="4366627" y="4097460"/>
              <a:ext cx="185948"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26</a:t>
              </a:r>
            </a:p>
          </p:txBody>
        </p:sp>
      </p:grpSp>
      <p:sp>
        <p:nvSpPr>
          <p:cNvPr id="139" name="TextBox 138">
            <a:extLst>
              <a:ext uri="{FF2B5EF4-FFF2-40B4-BE49-F238E27FC236}">
                <a16:creationId xmlns:a16="http://schemas.microsoft.com/office/drawing/2014/main" id="{F583B345-45D0-47C0-9F22-C076E047E400}"/>
              </a:ext>
            </a:extLst>
          </p:cNvPr>
          <p:cNvSpPr txBox="1"/>
          <p:nvPr/>
        </p:nvSpPr>
        <p:spPr>
          <a:xfrm>
            <a:off x="5572325" y="1889974"/>
            <a:ext cx="1068284" cy="184666"/>
          </a:xfrm>
          <a:prstGeom prst="rect">
            <a:avLst/>
          </a:prstGeom>
          <a:noFill/>
        </p:spPr>
        <p:txBody>
          <a:bodyPr wrap="square" lIns="0" tIns="0" rIns="0" bIns="0" rtlCol="0" anchor="ctr">
            <a:spAutoFit/>
          </a:bodyPr>
          <a:lstStyle/>
          <a:p>
            <a:pPr algn="ctr" defTabSz="1097253"/>
            <a:r>
              <a:rPr lang="en-GB" sz="1200" b="1" dirty="0">
                <a:solidFill>
                  <a:srgbClr val="123361">
                    <a:lumMod val="50000"/>
                  </a:srgbClr>
                </a:solidFill>
                <a:latin typeface="Poppins" panose="00000500000000000000" pitchFamily="2" charset="0"/>
                <a:cs typeface="Poppins" panose="00000500000000000000" pitchFamily="2" charset="0"/>
              </a:rPr>
              <a:t>Overall</a:t>
            </a:r>
          </a:p>
        </p:txBody>
      </p:sp>
      <p:grpSp>
        <p:nvGrpSpPr>
          <p:cNvPr id="144" name="Group 143">
            <a:extLst>
              <a:ext uri="{FF2B5EF4-FFF2-40B4-BE49-F238E27FC236}">
                <a16:creationId xmlns:a16="http://schemas.microsoft.com/office/drawing/2014/main" id="{FEBA6E4B-6202-9CC3-7792-EAEDAA42D070}"/>
              </a:ext>
            </a:extLst>
          </p:cNvPr>
          <p:cNvGrpSpPr/>
          <p:nvPr/>
        </p:nvGrpSpPr>
        <p:grpSpPr>
          <a:xfrm>
            <a:off x="4611974" y="2012352"/>
            <a:ext cx="2630774" cy="1054308"/>
            <a:chOff x="4611974" y="2066144"/>
            <a:chExt cx="2630774" cy="1054308"/>
          </a:xfrm>
        </p:grpSpPr>
        <p:sp>
          <p:nvSpPr>
            <p:cNvPr id="141" name="Freeform: Shape 140">
              <a:extLst>
                <a:ext uri="{FF2B5EF4-FFF2-40B4-BE49-F238E27FC236}">
                  <a16:creationId xmlns:a16="http://schemas.microsoft.com/office/drawing/2014/main" id="{ABE60660-F884-81D5-B82E-5FA35C476BAF}"/>
                </a:ext>
              </a:extLst>
            </p:cNvPr>
            <p:cNvSpPr/>
            <p:nvPr/>
          </p:nvSpPr>
          <p:spPr>
            <a:xfrm>
              <a:off x="4611974" y="2066144"/>
              <a:ext cx="567128" cy="702040"/>
            </a:xfrm>
            <a:custGeom>
              <a:avLst/>
              <a:gdLst>
                <a:gd name="csX0" fmla="*/ 0 w 567128"/>
                <a:gd name="csY0" fmla="*/ 0 h 702040"/>
                <a:gd name="csX1" fmla="*/ 34977 w 567128"/>
                <a:gd name="csY1" fmla="*/ 34977 h 702040"/>
                <a:gd name="csX2" fmla="*/ 34977 w 567128"/>
                <a:gd name="csY2" fmla="*/ 77449 h 702040"/>
                <a:gd name="csX3" fmla="*/ 72452 w 567128"/>
                <a:gd name="csY3" fmla="*/ 77449 h 702040"/>
                <a:gd name="csX4" fmla="*/ 72452 w 567128"/>
                <a:gd name="csY4" fmla="*/ 144905 h 702040"/>
                <a:gd name="csX5" fmla="*/ 102433 w 567128"/>
                <a:gd name="csY5" fmla="*/ 144905 h 702040"/>
                <a:gd name="csX6" fmla="*/ 102433 w 567128"/>
                <a:gd name="csY6" fmla="*/ 214859 h 702040"/>
                <a:gd name="csX7" fmla="*/ 154898 w 567128"/>
                <a:gd name="csY7" fmla="*/ 214859 h 702040"/>
                <a:gd name="csX8" fmla="*/ 154898 w 567128"/>
                <a:gd name="csY8" fmla="*/ 257331 h 702040"/>
                <a:gd name="csX9" fmla="*/ 167390 w 567128"/>
                <a:gd name="csY9" fmla="*/ 269823 h 702040"/>
                <a:gd name="csX10" fmla="*/ 167390 w 567128"/>
                <a:gd name="csY10" fmla="*/ 329784 h 702040"/>
                <a:gd name="csX11" fmla="*/ 192374 w 567128"/>
                <a:gd name="csY11" fmla="*/ 329784 h 702040"/>
                <a:gd name="csX12" fmla="*/ 192374 w 567128"/>
                <a:gd name="csY12" fmla="*/ 394741 h 702040"/>
                <a:gd name="csX13" fmla="*/ 212360 w 567128"/>
                <a:gd name="csY13" fmla="*/ 394741 h 702040"/>
                <a:gd name="csX14" fmla="*/ 212360 w 567128"/>
                <a:gd name="csY14" fmla="*/ 439712 h 702040"/>
                <a:gd name="csX15" fmla="*/ 294806 w 567128"/>
                <a:gd name="csY15" fmla="*/ 439712 h 702040"/>
                <a:gd name="csX16" fmla="*/ 294806 w 567128"/>
                <a:gd name="csY16" fmla="*/ 472190 h 702040"/>
                <a:gd name="csX17" fmla="*/ 317292 w 567128"/>
                <a:gd name="csY17" fmla="*/ 472190 h 702040"/>
                <a:gd name="csX18" fmla="*/ 317292 w 567128"/>
                <a:gd name="csY18" fmla="*/ 497174 h 702040"/>
                <a:gd name="csX19" fmla="*/ 369757 w 567128"/>
                <a:gd name="csY19" fmla="*/ 497174 h 702040"/>
                <a:gd name="csX20" fmla="*/ 369757 w 567128"/>
                <a:gd name="csY20" fmla="*/ 562131 h 702040"/>
                <a:gd name="csX21" fmla="*/ 387246 w 567128"/>
                <a:gd name="csY21" fmla="*/ 562131 h 702040"/>
                <a:gd name="csX22" fmla="*/ 387246 w 567128"/>
                <a:gd name="csY22" fmla="*/ 592112 h 702040"/>
                <a:gd name="csX23" fmla="*/ 407233 w 567128"/>
                <a:gd name="csY23" fmla="*/ 592112 h 702040"/>
                <a:gd name="csX24" fmla="*/ 407233 w 567128"/>
                <a:gd name="csY24" fmla="*/ 629587 h 702040"/>
                <a:gd name="csX25" fmla="*/ 447206 w 567128"/>
                <a:gd name="csY25" fmla="*/ 629587 h 702040"/>
                <a:gd name="csX26" fmla="*/ 447206 w 567128"/>
                <a:gd name="csY26" fmla="*/ 664564 h 702040"/>
                <a:gd name="csX27" fmla="*/ 477187 w 567128"/>
                <a:gd name="csY27" fmla="*/ 664564 h 702040"/>
                <a:gd name="csX28" fmla="*/ 477187 w 567128"/>
                <a:gd name="csY28" fmla="*/ 689548 h 702040"/>
                <a:gd name="csX29" fmla="*/ 499672 w 567128"/>
                <a:gd name="csY29" fmla="*/ 689548 h 702040"/>
                <a:gd name="csX30" fmla="*/ 499672 w 567128"/>
                <a:gd name="csY30" fmla="*/ 702040 h 702040"/>
                <a:gd name="csX31" fmla="*/ 567128 w 567128"/>
                <a:gd name="csY31" fmla="*/ 702040 h 702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567128" h="702040">
                  <a:moveTo>
                    <a:pt x="0" y="0"/>
                  </a:moveTo>
                  <a:lnTo>
                    <a:pt x="34977" y="34977"/>
                  </a:lnTo>
                  <a:lnTo>
                    <a:pt x="34977" y="77449"/>
                  </a:lnTo>
                  <a:lnTo>
                    <a:pt x="72452" y="77449"/>
                  </a:lnTo>
                  <a:lnTo>
                    <a:pt x="72452" y="144905"/>
                  </a:lnTo>
                  <a:lnTo>
                    <a:pt x="102433" y="144905"/>
                  </a:lnTo>
                  <a:lnTo>
                    <a:pt x="102433" y="214859"/>
                  </a:lnTo>
                  <a:lnTo>
                    <a:pt x="154898" y="214859"/>
                  </a:lnTo>
                  <a:lnTo>
                    <a:pt x="154898" y="257331"/>
                  </a:lnTo>
                  <a:lnTo>
                    <a:pt x="167390" y="269823"/>
                  </a:lnTo>
                  <a:lnTo>
                    <a:pt x="167390" y="329784"/>
                  </a:lnTo>
                  <a:lnTo>
                    <a:pt x="192374" y="329784"/>
                  </a:lnTo>
                  <a:lnTo>
                    <a:pt x="192374" y="394741"/>
                  </a:lnTo>
                  <a:lnTo>
                    <a:pt x="212360" y="394741"/>
                  </a:lnTo>
                  <a:lnTo>
                    <a:pt x="212360" y="439712"/>
                  </a:lnTo>
                  <a:lnTo>
                    <a:pt x="294806" y="439712"/>
                  </a:lnTo>
                  <a:lnTo>
                    <a:pt x="294806" y="472190"/>
                  </a:lnTo>
                  <a:lnTo>
                    <a:pt x="317292" y="472190"/>
                  </a:lnTo>
                  <a:lnTo>
                    <a:pt x="317292" y="497174"/>
                  </a:lnTo>
                  <a:lnTo>
                    <a:pt x="369757" y="497174"/>
                  </a:lnTo>
                  <a:lnTo>
                    <a:pt x="369757" y="562131"/>
                  </a:lnTo>
                  <a:lnTo>
                    <a:pt x="387246" y="562131"/>
                  </a:lnTo>
                  <a:lnTo>
                    <a:pt x="387246" y="592112"/>
                  </a:lnTo>
                  <a:lnTo>
                    <a:pt x="407233" y="592112"/>
                  </a:lnTo>
                  <a:lnTo>
                    <a:pt x="407233" y="629587"/>
                  </a:lnTo>
                  <a:lnTo>
                    <a:pt x="447206" y="629587"/>
                  </a:lnTo>
                  <a:lnTo>
                    <a:pt x="447206" y="664564"/>
                  </a:lnTo>
                  <a:lnTo>
                    <a:pt x="477187" y="664564"/>
                  </a:lnTo>
                  <a:lnTo>
                    <a:pt x="477187" y="689548"/>
                  </a:lnTo>
                  <a:lnTo>
                    <a:pt x="499672" y="689548"/>
                  </a:lnTo>
                  <a:lnTo>
                    <a:pt x="499672" y="702040"/>
                  </a:lnTo>
                  <a:lnTo>
                    <a:pt x="567128" y="702040"/>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Freeform: Shape 142">
              <a:extLst>
                <a:ext uri="{FF2B5EF4-FFF2-40B4-BE49-F238E27FC236}">
                  <a16:creationId xmlns:a16="http://schemas.microsoft.com/office/drawing/2014/main" id="{E88EEB8B-E633-13BB-9C2C-CC8640C8AA7D}"/>
                </a:ext>
              </a:extLst>
            </p:cNvPr>
            <p:cNvSpPr/>
            <p:nvPr/>
          </p:nvSpPr>
          <p:spPr>
            <a:xfrm>
              <a:off x="5141626" y="2768184"/>
              <a:ext cx="2101122" cy="352268"/>
            </a:xfrm>
            <a:custGeom>
              <a:avLst/>
              <a:gdLst>
                <a:gd name="csX0" fmla="*/ 0 w 2101122"/>
                <a:gd name="csY0" fmla="*/ 0 h 352268"/>
                <a:gd name="csX1" fmla="*/ 64958 w 2101122"/>
                <a:gd name="csY1" fmla="*/ 0 h 352268"/>
                <a:gd name="csX2" fmla="*/ 64958 w 2101122"/>
                <a:gd name="csY2" fmla="*/ 34977 h 352268"/>
                <a:gd name="csX3" fmla="*/ 89941 w 2101122"/>
                <a:gd name="csY3" fmla="*/ 34977 h 352268"/>
                <a:gd name="csX4" fmla="*/ 89941 w 2101122"/>
                <a:gd name="csY4" fmla="*/ 67455 h 352268"/>
                <a:gd name="csX5" fmla="*/ 114925 w 2101122"/>
                <a:gd name="csY5" fmla="*/ 67455 h 352268"/>
                <a:gd name="csX6" fmla="*/ 114925 w 2101122"/>
                <a:gd name="csY6" fmla="*/ 82446 h 352268"/>
                <a:gd name="csX7" fmla="*/ 167390 w 2101122"/>
                <a:gd name="csY7" fmla="*/ 82446 h 352268"/>
                <a:gd name="csX8" fmla="*/ 167390 w 2101122"/>
                <a:gd name="csY8" fmla="*/ 112426 h 352268"/>
                <a:gd name="csX9" fmla="*/ 279817 w 2101122"/>
                <a:gd name="csY9" fmla="*/ 112426 h 352268"/>
                <a:gd name="csX10" fmla="*/ 279817 w 2101122"/>
                <a:gd name="csY10" fmla="*/ 129914 h 352268"/>
                <a:gd name="csX11" fmla="*/ 334781 w 2101122"/>
                <a:gd name="csY11" fmla="*/ 129914 h 352268"/>
                <a:gd name="csX12" fmla="*/ 334781 w 2101122"/>
                <a:gd name="csY12" fmla="*/ 134911 h 352268"/>
                <a:gd name="csX13" fmla="*/ 419725 w 2101122"/>
                <a:gd name="csY13" fmla="*/ 134911 h 352268"/>
                <a:gd name="csX14" fmla="*/ 419725 w 2101122"/>
                <a:gd name="csY14" fmla="*/ 152400 h 352268"/>
                <a:gd name="csX15" fmla="*/ 484682 w 2101122"/>
                <a:gd name="csY15" fmla="*/ 152400 h 352268"/>
                <a:gd name="csX16" fmla="*/ 484682 w 2101122"/>
                <a:gd name="csY16" fmla="*/ 174885 h 352268"/>
                <a:gd name="csX17" fmla="*/ 539646 w 2101122"/>
                <a:gd name="csY17" fmla="*/ 174885 h 352268"/>
                <a:gd name="csX18" fmla="*/ 539646 w 2101122"/>
                <a:gd name="csY18" fmla="*/ 194872 h 352268"/>
                <a:gd name="csX19" fmla="*/ 612099 w 2101122"/>
                <a:gd name="csY19" fmla="*/ 194872 h 352268"/>
                <a:gd name="csX20" fmla="*/ 612099 w 2101122"/>
                <a:gd name="csY20" fmla="*/ 204865 h 352268"/>
                <a:gd name="csX21" fmla="*/ 702040 w 2101122"/>
                <a:gd name="csY21" fmla="*/ 204865 h 352268"/>
                <a:gd name="csX22" fmla="*/ 702040 w 2101122"/>
                <a:gd name="csY22" fmla="*/ 212360 h 352268"/>
                <a:gd name="csX23" fmla="*/ 776990 w 2101122"/>
                <a:gd name="csY23" fmla="*/ 212360 h 352268"/>
                <a:gd name="csX24" fmla="*/ 776990 w 2101122"/>
                <a:gd name="csY24" fmla="*/ 227350 h 352268"/>
                <a:gd name="csX25" fmla="*/ 849443 w 2101122"/>
                <a:gd name="csY25" fmla="*/ 227350 h 352268"/>
                <a:gd name="csX26" fmla="*/ 849443 w 2101122"/>
                <a:gd name="csY26" fmla="*/ 262327 h 352268"/>
                <a:gd name="csX27" fmla="*/ 1144249 w 2101122"/>
                <a:gd name="csY27" fmla="*/ 262327 h 352268"/>
                <a:gd name="csX28" fmla="*/ 1144249 w 2101122"/>
                <a:gd name="csY28" fmla="*/ 277318 h 352268"/>
                <a:gd name="csX29" fmla="*/ 1319135 w 2101122"/>
                <a:gd name="csY29" fmla="*/ 277318 h 352268"/>
                <a:gd name="csX30" fmla="*/ 1319135 w 2101122"/>
                <a:gd name="csY30" fmla="*/ 314793 h 352268"/>
                <a:gd name="csX31" fmla="*/ 1389089 w 2101122"/>
                <a:gd name="csY31" fmla="*/ 314793 h 352268"/>
                <a:gd name="csX32" fmla="*/ 1389089 w 2101122"/>
                <a:gd name="csY32" fmla="*/ 339777 h 352268"/>
                <a:gd name="csX33" fmla="*/ 1481528 w 2101122"/>
                <a:gd name="csY33" fmla="*/ 339777 h 352268"/>
                <a:gd name="csX34" fmla="*/ 1481528 w 2101122"/>
                <a:gd name="csY34" fmla="*/ 352268 h 352268"/>
                <a:gd name="csX35" fmla="*/ 2101122 w 2101122"/>
                <a:gd name="csY35" fmla="*/ 352268 h 352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2101122" h="352268">
                  <a:moveTo>
                    <a:pt x="0" y="0"/>
                  </a:moveTo>
                  <a:lnTo>
                    <a:pt x="64958" y="0"/>
                  </a:lnTo>
                  <a:lnTo>
                    <a:pt x="64958" y="34977"/>
                  </a:lnTo>
                  <a:lnTo>
                    <a:pt x="89941" y="34977"/>
                  </a:lnTo>
                  <a:lnTo>
                    <a:pt x="89941" y="67455"/>
                  </a:lnTo>
                  <a:lnTo>
                    <a:pt x="114925" y="67455"/>
                  </a:lnTo>
                  <a:lnTo>
                    <a:pt x="114925" y="82446"/>
                  </a:lnTo>
                  <a:lnTo>
                    <a:pt x="167390" y="82446"/>
                  </a:lnTo>
                  <a:lnTo>
                    <a:pt x="167390" y="112426"/>
                  </a:lnTo>
                  <a:lnTo>
                    <a:pt x="279817" y="112426"/>
                  </a:lnTo>
                  <a:lnTo>
                    <a:pt x="279817" y="129914"/>
                  </a:lnTo>
                  <a:lnTo>
                    <a:pt x="334781" y="129914"/>
                  </a:lnTo>
                  <a:lnTo>
                    <a:pt x="334781" y="134911"/>
                  </a:lnTo>
                  <a:lnTo>
                    <a:pt x="419725" y="134911"/>
                  </a:lnTo>
                  <a:lnTo>
                    <a:pt x="419725" y="152400"/>
                  </a:lnTo>
                  <a:lnTo>
                    <a:pt x="484682" y="152400"/>
                  </a:lnTo>
                  <a:lnTo>
                    <a:pt x="484682" y="174885"/>
                  </a:lnTo>
                  <a:lnTo>
                    <a:pt x="539646" y="174885"/>
                  </a:lnTo>
                  <a:lnTo>
                    <a:pt x="539646" y="194872"/>
                  </a:lnTo>
                  <a:lnTo>
                    <a:pt x="612099" y="194872"/>
                  </a:lnTo>
                  <a:lnTo>
                    <a:pt x="612099" y="204865"/>
                  </a:lnTo>
                  <a:lnTo>
                    <a:pt x="702040" y="204865"/>
                  </a:lnTo>
                  <a:lnTo>
                    <a:pt x="702040" y="212360"/>
                  </a:lnTo>
                  <a:lnTo>
                    <a:pt x="776990" y="212360"/>
                  </a:lnTo>
                  <a:lnTo>
                    <a:pt x="776990" y="227350"/>
                  </a:lnTo>
                  <a:lnTo>
                    <a:pt x="849443" y="227350"/>
                  </a:lnTo>
                  <a:lnTo>
                    <a:pt x="849443" y="262327"/>
                  </a:lnTo>
                  <a:lnTo>
                    <a:pt x="1144249" y="262327"/>
                  </a:lnTo>
                  <a:lnTo>
                    <a:pt x="1144249" y="277318"/>
                  </a:lnTo>
                  <a:lnTo>
                    <a:pt x="1319135" y="277318"/>
                  </a:lnTo>
                  <a:lnTo>
                    <a:pt x="1319135" y="314793"/>
                  </a:lnTo>
                  <a:lnTo>
                    <a:pt x="1389089" y="314793"/>
                  </a:lnTo>
                  <a:lnTo>
                    <a:pt x="1389089" y="339777"/>
                  </a:lnTo>
                  <a:lnTo>
                    <a:pt x="1481528" y="339777"/>
                  </a:lnTo>
                  <a:lnTo>
                    <a:pt x="1481528" y="352268"/>
                  </a:lnTo>
                  <a:lnTo>
                    <a:pt x="2101122" y="352268"/>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0" name="Freeform: Shape 139">
            <a:extLst>
              <a:ext uri="{FF2B5EF4-FFF2-40B4-BE49-F238E27FC236}">
                <a16:creationId xmlns:a16="http://schemas.microsoft.com/office/drawing/2014/main" id="{A4AA9605-5993-F0C9-9C81-1872BE22A5ED}"/>
              </a:ext>
            </a:extLst>
          </p:cNvPr>
          <p:cNvSpPr/>
          <p:nvPr/>
        </p:nvSpPr>
        <p:spPr>
          <a:xfrm>
            <a:off x="4634459" y="2012352"/>
            <a:ext cx="2223541" cy="1444053"/>
          </a:xfrm>
          <a:custGeom>
            <a:avLst/>
            <a:gdLst>
              <a:gd name="csX0" fmla="*/ 0 w 2223541"/>
              <a:gd name="csY0" fmla="*/ 0 h 1444053"/>
              <a:gd name="csX1" fmla="*/ 0 w 2223541"/>
              <a:gd name="csY1" fmla="*/ 52466 h 1444053"/>
              <a:gd name="csX2" fmla="*/ 24984 w 2223541"/>
              <a:gd name="csY2" fmla="*/ 52466 h 1444053"/>
              <a:gd name="csX3" fmla="*/ 24984 w 2223541"/>
              <a:gd name="csY3" fmla="*/ 122420 h 1444053"/>
              <a:gd name="csX4" fmla="*/ 32479 w 2223541"/>
              <a:gd name="csY4" fmla="*/ 122420 h 1444053"/>
              <a:gd name="csX5" fmla="*/ 32479 w 2223541"/>
              <a:gd name="csY5" fmla="*/ 179882 h 1444053"/>
              <a:gd name="csX6" fmla="*/ 49967 w 2223541"/>
              <a:gd name="csY6" fmla="*/ 179882 h 1444053"/>
              <a:gd name="csX7" fmla="*/ 49967 w 2223541"/>
              <a:gd name="csY7" fmla="*/ 344774 h 1444053"/>
              <a:gd name="csX8" fmla="*/ 64957 w 2223541"/>
              <a:gd name="csY8" fmla="*/ 344774 h 1444053"/>
              <a:gd name="csX9" fmla="*/ 64957 w 2223541"/>
              <a:gd name="csY9" fmla="*/ 412230 h 1444053"/>
              <a:gd name="csX10" fmla="*/ 74951 w 2223541"/>
              <a:gd name="csY10" fmla="*/ 412230 h 1444053"/>
              <a:gd name="csX11" fmla="*/ 74951 w 2223541"/>
              <a:gd name="csY11" fmla="*/ 524656 h 1444053"/>
              <a:gd name="csX12" fmla="*/ 94938 w 2223541"/>
              <a:gd name="csY12" fmla="*/ 524656 h 1444053"/>
              <a:gd name="csX13" fmla="*/ 94938 w 2223541"/>
              <a:gd name="csY13" fmla="*/ 619594 h 1444053"/>
              <a:gd name="csX14" fmla="*/ 129915 w 2223541"/>
              <a:gd name="csY14" fmla="*/ 619594 h 1444053"/>
              <a:gd name="csX15" fmla="*/ 129915 w 2223541"/>
              <a:gd name="csY15" fmla="*/ 702040 h 1444053"/>
              <a:gd name="csX16" fmla="*/ 157397 w 2223541"/>
              <a:gd name="csY16" fmla="*/ 702040 h 1444053"/>
              <a:gd name="csX17" fmla="*/ 157397 w 2223541"/>
              <a:gd name="csY17" fmla="*/ 806971 h 1444053"/>
              <a:gd name="csX18" fmla="*/ 177384 w 2223541"/>
              <a:gd name="csY18" fmla="*/ 806971 h 1444053"/>
              <a:gd name="csX19" fmla="*/ 177384 w 2223541"/>
              <a:gd name="csY19" fmla="*/ 836951 h 1444053"/>
              <a:gd name="csX20" fmla="*/ 197371 w 2223541"/>
              <a:gd name="csY20" fmla="*/ 836951 h 1444053"/>
              <a:gd name="csX21" fmla="*/ 197371 w 2223541"/>
              <a:gd name="csY21" fmla="*/ 891915 h 1444053"/>
              <a:gd name="csX22" fmla="*/ 214859 w 2223541"/>
              <a:gd name="csY22" fmla="*/ 891915 h 1444053"/>
              <a:gd name="csX23" fmla="*/ 214859 w 2223541"/>
              <a:gd name="csY23" fmla="*/ 924394 h 1444053"/>
              <a:gd name="csX24" fmla="*/ 324787 w 2223541"/>
              <a:gd name="csY24" fmla="*/ 924394 h 1444053"/>
              <a:gd name="csX25" fmla="*/ 324787 w 2223541"/>
              <a:gd name="csY25" fmla="*/ 976859 h 1444053"/>
              <a:gd name="csX26" fmla="*/ 344774 w 2223541"/>
              <a:gd name="csY26" fmla="*/ 976859 h 1444053"/>
              <a:gd name="csX27" fmla="*/ 344774 w 2223541"/>
              <a:gd name="csY27" fmla="*/ 1026826 h 1444053"/>
              <a:gd name="csX28" fmla="*/ 352269 w 2223541"/>
              <a:gd name="csY28" fmla="*/ 1026826 h 1444053"/>
              <a:gd name="csX29" fmla="*/ 352269 w 2223541"/>
              <a:gd name="csY29" fmla="*/ 1084289 h 1444053"/>
              <a:gd name="csX30" fmla="*/ 474689 w 2223541"/>
              <a:gd name="csY30" fmla="*/ 1084289 h 1444053"/>
              <a:gd name="csX31" fmla="*/ 474689 w 2223541"/>
              <a:gd name="csY31" fmla="*/ 1119266 h 1444053"/>
              <a:gd name="csX32" fmla="*/ 524656 w 2223541"/>
              <a:gd name="csY32" fmla="*/ 1119266 h 1444053"/>
              <a:gd name="csX33" fmla="*/ 524656 w 2223541"/>
              <a:gd name="csY33" fmla="*/ 1154243 h 1444053"/>
              <a:gd name="csX34" fmla="*/ 587115 w 2223541"/>
              <a:gd name="csY34" fmla="*/ 1154243 h 1444053"/>
              <a:gd name="csX35" fmla="*/ 587115 w 2223541"/>
              <a:gd name="csY35" fmla="*/ 1191718 h 1444053"/>
              <a:gd name="csX36" fmla="*/ 632085 w 2223541"/>
              <a:gd name="csY36" fmla="*/ 1191718 h 1444053"/>
              <a:gd name="csX37" fmla="*/ 632085 w 2223541"/>
              <a:gd name="csY37" fmla="*/ 1226695 h 1444053"/>
              <a:gd name="csX38" fmla="*/ 759502 w 2223541"/>
              <a:gd name="csY38" fmla="*/ 1226695 h 1444053"/>
              <a:gd name="csX39" fmla="*/ 759502 w 2223541"/>
              <a:gd name="csY39" fmla="*/ 1271666 h 1444053"/>
              <a:gd name="csX40" fmla="*/ 854439 w 2223541"/>
              <a:gd name="csY40" fmla="*/ 1271666 h 1444053"/>
              <a:gd name="csX41" fmla="*/ 854439 w 2223541"/>
              <a:gd name="csY41" fmla="*/ 1314138 h 1444053"/>
              <a:gd name="csX42" fmla="*/ 1803816 w 2223541"/>
              <a:gd name="csY42" fmla="*/ 1314138 h 1444053"/>
              <a:gd name="csX43" fmla="*/ 1803816 w 2223541"/>
              <a:gd name="csY43" fmla="*/ 1444053 h 1444053"/>
              <a:gd name="csX44" fmla="*/ 2223541 w 2223541"/>
              <a:gd name="csY44" fmla="*/ 1444053 h 1444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2223541" h="1444053">
                <a:moveTo>
                  <a:pt x="0" y="0"/>
                </a:moveTo>
                <a:lnTo>
                  <a:pt x="0" y="52466"/>
                </a:lnTo>
                <a:lnTo>
                  <a:pt x="24984" y="52466"/>
                </a:lnTo>
                <a:lnTo>
                  <a:pt x="24984" y="122420"/>
                </a:lnTo>
                <a:lnTo>
                  <a:pt x="32479" y="122420"/>
                </a:lnTo>
                <a:lnTo>
                  <a:pt x="32479" y="179882"/>
                </a:lnTo>
                <a:lnTo>
                  <a:pt x="49967" y="179882"/>
                </a:lnTo>
                <a:lnTo>
                  <a:pt x="49967" y="344774"/>
                </a:lnTo>
                <a:lnTo>
                  <a:pt x="64957" y="344774"/>
                </a:lnTo>
                <a:lnTo>
                  <a:pt x="64957" y="412230"/>
                </a:lnTo>
                <a:lnTo>
                  <a:pt x="74951" y="412230"/>
                </a:lnTo>
                <a:lnTo>
                  <a:pt x="74951" y="524656"/>
                </a:lnTo>
                <a:lnTo>
                  <a:pt x="94938" y="524656"/>
                </a:lnTo>
                <a:lnTo>
                  <a:pt x="94938" y="619594"/>
                </a:lnTo>
                <a:lnTo>
                  <a:pt x="129915" y="619594"/>
                </a:lnTo>
                <a:lnTo>
                  <a:pt x="129915" y="702040"/>
                </a:lnTo>
                <a:lnTo>
                  <a:pt x="157397" y="702040"/>
                </a:lnTo>
                <a:lnTo>
                  <a:pt x="157397" y="806971"/>
                </a:lnTo>
                <a:lnTo>
                  <a:pt x="177384" y="806971"/>
                </a:lnTo>
                <a:lnTo>
                  <a:pt x="177384" y="836951"/>
                </a:lnTo>
                <a:lnTo>
                  <a:pt x="197371" y="836951"/>
                </a:lnTo>
                <a:lnTo>
                  <a:pt x="197371" y="891915"/>
                </a:lnTo>
                <a:lnTo>
                  <a:pt x="214859" y="891915"/>
                </a:lnTo>
                <a:lnTo>
                  <a:pt x="214859" y="924394"/>
                </a:lnTo>
                <a:lnTo>
                  <a:pt x="324787" y="924394"/>
                </a:lnTo>
                <a:lnTo>
                  <a:pt x="324787" y="976859"/>
                </a:lnTo>
                <a:lnTo>
                  <a:pt x="344774" y="976859"/>
                </a:lnTo>
                <a:lnTo>
                  <a:pt x="344774" y="1026826"/>
                </a:lnTo>
                <a:lnTo>
                  <a:pt x="352269" y="1026826"/>
                </a:lnTo>
                <a:lnTo>
                  <a:pt x="352269" y="1084289"/>
                </a:lnTo>
                <a:lnTo>
                  <a:pt x="474689" y="1084289"/>
                </a:lnTo>
                <a:lnTo>
                  <a:pt x="474689" y="1119266"/>
                </a:lnTo>
                <a:lnTo>
                  <a:pt x="524656" y="1119266"/>
                </a:lnTo>
                <a:lnTo>
                  <a:pt x="524656" y="1154243"/>
                </a:lnTo>
                <a:lnTo>
                  <a:pt x="587115" y="1154243"/>
                </a:lnTo>
                <a:lnTo>
                  <a:pt x="587115" y="1191718"/>
                </a:lnTo>
                <a:lnTo>
                  <a:pt x="632085" y="1191718"/>
                </a:lnTo>
                <a:lnTo>
                  <a:pt x="632085" y="1226695"/>
                </a:lnTo>
                <a:lnTo>
                  <a:pt x="759502" y="1226695"/>
                </a:lnTo>
                <a:lnTo>
                  <a:pt x="759502" y="1271666"/>
                </a:lnTo>
                <a:lnTo>
                  <a:pt x="854439" y="1271666"/>
                </a:lnTo>
                <a:lnTo>
                  <a:pt x="854439" y="1314138"/>
                </a:lnTo>
                <a:lnTo>
                  <a:pt x="1803816" y="1314138"/>
                </a:lnTo>
                <a:lnTo>
                  <a:pt x="1803816" y="1444053"/>
                </a:lnTo>
                <a:lnTo>
                  <a:pt x="2223541" y="1444053"/>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TextBox 144">
            <a:extLst>
              <a:ext uri="{FF2B5EF4-FFF2-40B4-BE49-F238E27FC236}">
                <a16:creationId xmlns:a16="http://schemas.microsoft.com/office/drawing/2014/main" id="{70BEC892-B8CE-4065-27C4-1E98758766B9}"/>
              </a:ext>
            </a:extLst>
          </p:cNvPr>
          <p:cNvSpPr txBox="1"/>
          <p:nvPr/>
        </p:nvSpPr>
        <p:spPr bwMode="auto">
          <a:xfrm>
            <a:off x="5892199" y="2389217"/>
            <a:ext cx="182934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Median PFS, Mos (95% CI)</a:t>
            </a:r>
          </a:p>
          <a:p>
            <a:pPr marL="0" marR="0" lvl="0" indent="0" algn="l" defTabSz="914400" rtl="0" eaLnBrk="0" fontAlgn="base" latinLnBrk="0" hangingPunct="0">
              <a:lnSpc>
                <a:spcPct val="100000"/>
              </a:lnSpc>
              <a:spcAft>
                <a:spcPct val="0"/>
              </a:spcAft>
              <a:buClrTx/>
              <a:buSzTx/>
              <a:buFontTx/>
              <a:buNone/>
              <a:tabLst/>
              <a:defRPr/>
            </a:pPr>
            <a:r>
              <a:rPr lang="en-US" sz="900" dirty="0">
                <a:solidFill>
                  <a:srgbClr val="000000"/>
                </a:solidFill>
                <a:latin typeface="Poppins" pitchFamily="2" charset="77"/>
                <a:cs typeface="Poppins" pitchFamily="2" charset="77"/>
              </a:rPr>
              <a:t>R-</a:t>
            </a:r>
            <a:r>
              <a:rPr lang="en-US" sz="900" dirty="0" err="1">
                <a:solidFill>
                  <a:srgbClr val="000000"/>
                </a:solidFill>
                <a:latin typeface="Poppins" pitchFamily="2" charset="77"/>
                <a:cs typeface="Poppins" pitchFamily="2" charset="77"/>
              </a:rPr>
              <a:t>GemOx</a:t>
            </a:r>
            <a:r>
              <a:rPr lang="en-US" sz="900" dirty="0">
                <a:solidFill>
                  <a:srgbClr val="000000"/>
                </a:solidFill>
                <a:latin typeface="Poppins" pitchFamily="2" charset="77"/>
                <a:cs typeface="Poppins" pitchFamily="2" charset="77"/>
              </a:rPr>
              <a:t>: 3.3 (2.3-5.6)</a:t>
            </a:r>
          </a:p>
          <a:p>
            <a:pPr marL="0" marR="0" lvl="0" indent="0" algn="l" defTabSz="914400" rtl="0" eaLnBrk="0" fontAlgn="base" latinLnBrk="0" hangingPunct="0">
              <a:lnSpc>
                <a:spcPct val="100000"/>
              </a:lnSpc>
              <a:spcAft>
                <a:spcPct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Poppins" pitchFamily="2" charset="77"/>
                <a:cs typeface="Poppins" pitchFamily="2" charset="77"/>
              </a:rPr>
              <a:t>Glofit-GemOx</a:t>
            </a: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 14.4</a:t>
            </a:r>
            <a:r>
              <a:rPr lang="en-US" sz="900" dirty="0">
                <a:solidFill>
                  <a:srgbClr val="000000"/>
                </a:solidFill>
                <a:latin typeface="Poppins" pitchFamily="2" charset="77"/>
                <a:cs typeface="Poppins" pitchFamily="2" charset="77"/>
              </a:rPr>
              <a:t> (8.5-27.5)</a:t>
            </a:r>
            <a:endPar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46" name="TextBox 145">
            <a:extLst>
              <a:ext uri="{FF2B5EF4-FFF2-40B4-BE49-F238E27FC236}">
                <a16:creationId xmlns:a16="http://schemas.microsoft.com/office/drawing/2014/main" id="{95A04980-AF97-F7D0-A1A7-8D454DD627FC}"/>
              </a:ext>
            </a:extLst>
          </p:cNvPr>
          <p:cNvSpPr txBox="1"/>
          <p:nvPr/>
        </p:nvSpPr>
        <p:spPr>
          <a:xfrm>
            <a:off x="5275041" y="6291224"/>
            <a:ext cx="1376218"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grpSp>
        <p:nvGrpSpPr>
          <p:cNvPr id="154" name="Group 153">
            <a:extLst>
              <a:ext uri="{FF2B5EF4-FFF2-40B4-BE49-F238E27FC236}">
                <a16:creationId xmlns:a16="http://schemas.microsoft.com/office/drawing/2014/main" id="{4B99482D-9137-706A-C841-A44D4A5ED740}"/>
              </a:ext>
            </a:extLst>
          </p:cNvPr>
          <p:cNvGrpSpPr/>
          <p:nvPr/>
        </p:nvGrpSpPr>
        <p:grpSpPr>
          <a:xfrm>
            <a:off x="4366339" y="4263868"/>
            <a:ext cx="202259" cy="1876131"/>
            <a:chOff x="658824" y="2729520"/>
            <a:chExt cx="242054" cy="1981843"/>
          </a:xfrm>
        </p:grpSpPr>
        <p:sp>
          <p:nvSpPr>
            <p:cNvPr id="155" name="TextBox 154">
              <a:extLst>
                <a:ext uri="{FF2B5EF4-FFF2-40B4-BE49-F238E27FC236}">
                  <a16:creationId xmlns:a16="http://schemas.microsoft.com/office/drawing/2014/main" id="{3119A57D-8DA1-4CB0-334C-5F55CF5586EB}"/>
                </a:ext>
              </a:extLst>
            </p:cNvPr>
            <p:cNvSpPr txBox="1"/>
            <p:nvPr/>
          </p:nvSpPr>
          <p:spPr>
            <a:xfrm>
              <a:off x="658824" y="2729520"/>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156" name="TextBox 155">
              <a:extLst>
                <a:ext uri="{FF2B5EF4-FFF2-40B4-BE49-F238E27FC236}">
                  <a16:creationId xmlns:a16="http://schemas.microsoft.com/office/drawing/2014/main" id="{033CFC99-BA7D-BF20-B40A-5AEFA8AE1D1D}"/>
                </a:ext>
              </a:extLst>
            </p:cNvPr>
            <p:cNvSpPr txBox="1"/>
            <p:nvPr/>
          </p:nvSpPr>
          <p:spPr>
            <a:xfrm>
              <a:off x="702903" y="3091362"/>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157" name="TextBox 156">
              <a:extLst>
                <a:ext uri="{FF2B5EF4-FFF2-40B4-BE49-F238E27FC236}">
                  <a16:creationId xmlns:a16="http://schemas.microsoft.com/office/drawing/2014/main" id="{581D609B-858E-A8A9-089A-82A807C7563B}"/>
                </a:ext>
              </a:extLst>
            </p:cNvPr>
            <p:cNvSpPr txBox="1"/>
            <p:nvPr/>
          </p:nvSpPr>
          <p:spPr>
            <a:xfrm>
              <a:off x="706914" y="3453204"/>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158" name="TextBox 157">
              <a:extLst>
                <a:ext uri="{FF2B5EF4-FFF2-40B4-BE49-F238E27FC236}">
                  <a16:creationId xmlns:a16="http://schemas.microsoft.com/office/drawing/2014/main" id="{E44CF566-EF17-C9AE-7166-677E6EDC2FD1}"/>
                </a:ext>
              </a:extLst>
            </p:cNvPr>
            <p:cNvSpPr txBox="1"/>
            <p:nvPr/>
          </p:nvSpPr>
          <p:spPr>
            <a:xfrm>
              <a:off x="704507" y="3815046"/>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159" name="TextBox 158">
              <a:extLst>
                <a:ext uri="{FF2B5EF4-FFF2-40B4-BE49-F238E27FC236}">
                  <a16:creationId xmlns:a16="http://schemas.microsoft.com/office/drawing/2014/main" id="{45AA8908-9090-5A50-BE17-8445C79F67FF}"/>
                </a:ext>
              </a:extLst>
            </p:cNvPr>
            <p:cNvSpPr txBox="1"/>
            <p:nvPr/>
          </p:nvSpPr>
          <p:spPr>
            <a:xfrm>
              <a:off x="716532" y="4164855"/>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160" name="TextBox 159">
              <a:extLst>
                <a:ext uri="{FF2B5EF4-FFF2-40B4-BE49-F238E27FC236}">
                  <a16:creationId xmlns:a16="http://schemas.microsoft.com/office/drawing/2014/main" id="{CFB4CC96-099D-475C-760B-AF89670ED7C6}"/>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sp>
        <p:nvSpPr>
          <p:cNvPr id="171" name="TextBox 170">
            <a:extLst>
              <a:ext uri="{FF2B5EF4-FFF2-40B4-BE49-F238E27FC236}">
                <a16:creationId xmlns:a16="http://schemas.microsoft.com/office/drawing/2014/main" id="{9A31AE9B-2BA7-1470-1BA3-A5AFB20E2B93}"/>
              </a:ext>
            </a:extLst>
          </p:cNvPr>
          <p:cNvSpPr txBox="1"/>
          <p:nvPr/>
        </p:nvSpPr>
        <p:spPr>
          <a:xfrm rot="16200000">
            <a:off x="3438926" y="5092992"/>
            <a:ext cx="1476795"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PFS (%)</a:t>
            </a:r>
          </a:p>
        </p:txBody>
      </p:sp>
      <p:sp>
        <p:nvSpPr>
          <p:cNvPr id="172" name="Freeform: Shape 171">
            <a:extLst>
              <a:ext uri="{FF2B5EF4-FFF2-40B4-BE49-F238E27FC236}">
                <a16:creationId xmlns:a16="http://schemas.microsoft.com/office/drawing/2014/main" id="{654D07DE-FABD-8786-DA9D-1AFF8CAB8AEF}"/>
              </a:ext>
            </a:extLst>
          </p:cNvPr>
          <p:cNvSpPr/>
          <p:nvPr/>
        </p:nvSpPr>
        <p:spPr>
          <a:xfrm>
            <a:off x="4635669" y="4351635"/>
            <a:ext cx="2812469" cy="1696849"/>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TextBox 200">
            <a:extLst>
              <a:ext uri="{FF2B5EF4-FFF2-40B4-BE49-F238E27FC236}">
                <a16:creationId xmlns:a16="http://schemas.microsoft.com/office/drawing/2014/main" id="{AC9A97EA-4C84-86C6-C14C-2BDCC5658F58}"/>
              </a:ext>
            </a:extLst>
          </p:cNvPr>
          <p:cNvSpPr txBox="1"/>
          <p:nvPr/>
        </p:nvSpPr>
        <p:spPr>
          <a:xfrm>
            <a:off x="5584504" y="4215226"/>
            <a:ext cx="1068284" cy="184666"/>
          </a:xfrm>
          <a:prstGeom prst="rect">
            <a:avLst/>
          </a:prstGeom>
          <a:noFill/>
        </p:spPr>
        <p:txBody>
          <a:bodyPr wrap="square" lIns="0" tIns="0" rIns="0" bIns="0" rtlCol="0" anchor="ctr">
            <a:spAutoFit/>
          </a:bodyPr>
          <a:lstStyle/>
          <a:p>
            <a:pPr algn="ctr" defTabSz="1097253"/>
            <a:r>
              <a:rPr lang="en-GB" sz="1200" b="1" dirty="0">
                <a:solidFill>
                  <a:srgbClr val="123361">
                    <a:lumMod val="50000"/>
                  </a:srgbClr>
                </a:solidFill>
                <a:latin typeface="Poppins" panose="00000500000000000000" pitchFamily="2" charset="0"/>
                <a:cs typeface="Poppins" panose="00000500000000000000" pitchFamily="2" charset="0"/>
              </a:rPr>
              <a:t>2L</a:t>
            </a:r>
          </a:p>
        </p:txBody>
      </p:sp>
      <p:sp>
        <p:nvSpPr>
          <p:cNvPr id="206" name="TextBox 205">
            <a:extLst>
              <a:ext uri="{FF2B5EF4-FFF2-40B4-BE49-F238E27FC236}">
                <a16:creationId xmlns:a16="http://schemas.microsoft.com/office/drawing/2014/main" id="{F96EE28D-4161-BB0C-067B-C9789627A04D}"/>
              </a:ext>
            </a:extLst>
          </p:cNvPr>
          <p:cNvSpPr txBox="1"/>
          <p:nvPr/>
        </p:nvSpPr>
        <p:spPr bwMode="auto">
          <a:xfrm>
            <a:off x="4584769" y="5588169"/>
            <a:ext cx="176843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Median PFS, </a:t>
            </a:r>
            <a:r>
              <a:rPr kumimoji="0" lang="en-US" sz="900" b="0" i="0" u="none" strike="noStrike" kern="1200" cap="none" spc="0" normalizeH="0" baseline="0" noProof="0" dirty="0" err="1">
                <a:ln>
                  <a:noFill/>
                </a:ln>
                <a:solidFill>
                  <a:srgbClr val="000000"/>
                </a:solidFill>
                <a:effectLst/>
                <a:uLnTx/>
                <a:uFillTx/>
                <a:latin typeface="Poppins" pitchFamily="2" charset="77"/>
                <a:cs typeface="Poppins" pitchFamily="2" charset="77"/>
              </a:rPr>
              <a:t>mo</a:t>
            </a: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 (95% CI)</a:t>
            </a:r>
          </a:p>
          <a:p>
            <a:pPr marL="0" marR="0" lvl="0" indent="0" algn="l" defTabSz="914400" rtl="0" eaLnBrk="0" fontAlgn="base" latinLnBrk="0" hangingPunct="0">
              <a:lnSpc>
                <a:spcPct val="100000"/>
              </a:lnSpc>
              <a:spcAft>
                <a:spcPct val="0"/>
              </a:spcAft>
              <a:buClrTx/>
              <a:buSzTx/>
              <a:buFontTx/>
              <a:buNone/>
              <a:tabLst/>
              <a:defRPr/>
            </a:pPr>
            <a:r>
              <a:rPr lang="en-US" sz="900" dirty="0">
                <a:solidFill>
                  <a:srgbClr val="000000"/>
                </a:solidFill>
                <a:latin typeface="Poppins" pitchFamily="2" charset="77"/>
                <a:cs typeface="Poppins" pitchFamily="2" charset="77"/>
              </a:rPr>
              <a:t>R-</a:t>
            </a:r>
            <a:r>
              <a:rPr lang="en-US" sz="900" dirty="0" err="1">
                <a:solidFill>
                  <a:srgbClr val="000000"/>
                </a:solidFill>
                <a:latin typeface="Poppins" pitchFamily="2" charset="77"/>
                <a:cs typeface="Poppins" pitchFamily="2" charset="77"/>
              </a:rPr>
              <a:t>GemOx</a:t>
            </a:r>
            <a:r>
              <a:rPr lang="en-US" sz="900" dirty="0">
                <a:solidFill>
                  <a:srgbClr val="000000"/>
                </a:solidFill>
                <a:latin typeface="Poppins" pitchFamily="2" charset="77"/>
                <a:cs typeface="Poppins" pitchFamily="2" charset="77"/>
              </a:rPr>
              <a:t>: 5.5 (2.6-9.7)</a:t>
            </a:r>
          </a:p>
          <a:p>
            <a:pPr marL="0" marR="0" lvl="0" indent="0" algn="l" defTabSz="914400" rtl="0" eaLnBrk="0" fontAlgn="base" latinLnBrk="0" hangingPunct="0">
              <a:lnSpc>
                <a:spcPct val="100000"/>
              </a:lnSpc>
              <a:spcAft>
                <a:spcPct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Poppins" pitchFamily="2" charset="77"/>
                <a:cs typeface="Poppins" pitchFamily="2" charset="77"/>
              </a:rPr>
              <a:t>Glofit-GemOx</a:t>
            </a: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 20.4</a:t>
            </a:r>
            <a:r>
              <a:rPr lang="en-US" sz="900" dirty="0">
                <a:solidFill>
                  <a:srgbClr val="000000"/>
                </a:solidFill>
                <a:latin typeface="Poppins" pitchFamily="2" charset="77"/>
                <a:cs typeface="Poppins" pitchFamily="2" charset="77"/>
              </a:rPr>
              <a:t> (9.2-NE)</a:t>
            </a:r>
            <a:endPar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nvGrpSpPr>
          <p:cNvPr id="211" name="Group 210">
            <a:extLst>
              <a:ext uri="{FF2B5EF4-FFF2-40B4-BE49-F238E27FC236}">
                <a16:creationId xmlns:a16="http://schemas.microsoft.com/office/drawing/2014/main" id="{E3A9F098-748C-FDC2-85BA-E02818EF8215}"/>
              </a:ext>
            </a:extLst>
          </p:cNvPr>
          <p:cNvGrpSpPr/>
          <p:nvPr/>
        </p:nvGrpSpPr>
        <p:grpSpPr>
          <a:xfrm>
            <a:off x="4608607" y="6106596"/>
            <a:ext cx="2931703" cy="215512"/>
            <a:chOff x="4608607" y="6106596"/>
            <a:chExt cx="2931703" cy="215512"/>
          </a:xfrm>
        </p:grpSpPr>
        <p:grpSp>
          <p:nvGrpSpPr>
            <p:cNvPr id="209" name="Group 208">
              <a:extLst>
                <a:ext uri="{FF2B5EF4-FFF2-40B4-BE49-F238E27FC236}">
                  <a16:creationId xmlns:a16="http://schemas.microsoft.com/office/drawing/2014/main" id="{99031FB4-D53E-6C57-B69A-5DFAFD44E13B}"/>
                </a:ext>
              </a:extLst>
            </p:cNvPr>
            <p:cNvGrpSpPr/>
            <p:nvPr/>
          </p:nvGrpSpPr>
          <p:grpSpPr>
            <a:xfrm>
              <a:off x="4608607" y="6106596"/>
              <a:ext cx="2714047" cy="215512"/>
              <a:chOff x="4608608" y="6106596"/>
              <a:chExt cx="2936524" cy="215512"/>
            </a:xfrm>
          </p:grpSpPr>
          <p:grpSp>
            <p:nvGrpSpPr>
              <p:cNvPr id="161" name="Group 160">
                <a:extLst>
                  <a:ext uri="{FF2B5EF4-FFF2-40B4-BE49-F238E27FC236}">
                    <a16:creationId xmlns:a16="http://schemas.microsoft.com/office/drawing/2014/main" id="{EB26D8C4-AB38-1F61-EE7E-F7C401C4584F}"/>
                  </a:ext>
                </a:extLst>
              </p:cNvPr>
              <p:cNvGrpSpPr/>
              <p:nvPr/>
            </p:nvGrpSpPr>
            <p:grpSpPr>
              <a:xfrm>
                <a:off x="4608608" y="6106596"/>
                <a:ext cx="1848538" cy="215512"/>
                <a:chOff x="820302" y="3309750"/>
                <a:chExt cx="3372875" cy="196667"/>
              </a:xfrm>
            </p:grpSpPr>
            <p:sp>
              <p:nvSpPr>
                <p:cNvPr id="162" name="TextBox 161">
                  <a:extLst>
                    <a:ext uri="{FF2B5EF4-FFF2-40B4-BE49-F238E27FC236}">
                      <a16:creationId xmlns:a16="http://schemas.microsoft.com/office/drawing/2014/main" id="{B2579FF5-F5B0-3110-FBDB-C2F33BBD3BAB}"/>
                    </a:ext>
                  </a:extLst>
                </p:cNvPr>
                <p:cNvSpPr txBox="1"/>
                <p:nvPr/>
              </p:nvSpPr>
              <p:spPr>
                <a:xfrm>
                  <a:off x="820302" y="3321751"/>
                  <a:ext cx="96181"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sp>
              <p:nvSpPr>
                <p:cNvPr id="163" name="TextBox 162">
                  <a:extLst>
                    <a:ext uri="{FF2B5EF4-FFF2-40B4-BE49-F238E27FC236}">
                      <a16:creationId xmlns:a16="http://schemas.microsoft.com/office/drawing/2014/main" id="{1CD8455F-5DBB-7BE3-742A-B3C21688E1A2}"/>
                    </a:ext>
                  </a:extLst>
                </p:cNvPr>
                <p:cNvSpPr txBox="1"/>
                <p:nvPr/>
              </p:nvSpPr>
              <p:spPr>
                <a:xfrm>
                  <a:off x="1167221" y="3329825"/>
                  <a:ext cx="180386" cy="168518"/>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a:t>
                  </a:r>
                </a:p>
              </p:txBody>
            </p:sp>
            <p:sp>
              <p:nvSpPr>
                <p:cNvPr id="164" name="TextBox 163">
                  <a:extLst>
                    <a:ext uri="{FF2B5EF4-FFF2-40B4-BE49-F238E27FC236}">
                      <a16:creationId xmlns:a16="http://schemas.microsoft.com/office/drawing/2014/main" id="{B55AA09F-778A-EC52-3D79-5C52A7776B29}"/>
                    </a:ext>
                  </a:extLst>
                </p:cNvPr>
                <p:cNvSpPr txBox="1"/>
                <p:nvPr/>
              </p:nvSpPr>
              <p:spPr>
                <a:xfrm>
                  <a:off x="1557116" y="3329825"/>
                  <a:ext cx="193044" cy="168518"/>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6</a:t>
                  </a:r>
                </a:p>
              </p:txBody>
            </p:sp>
            <p:sp>
              <p:nvSpPr>
                <p:cNvPr id="165" name="TextBox 164">
                  <a:extLst>
                    <a:ext uri="{FF2B5EF4-FFF2-40B4-BE49-F238E27FC236}">
                      <a16:creationId xmlns:a16="http://schemas.microsoft.com/office/drawing/2014/main" id="{8DA6B507-D851-DDE0-7FE5-214E7C73361F}"/>
                    </a:ext>
                  </a:extLst>
                </p:cNvPr>
                <p:cNvSpPr txBox="1"/>
                <p:nvPr/>
              </p:nvSpPr>
              <p:spPr>
                <a:xfrm>
                  <a:off x="1948227" y="3325814"/>
                  <a:ext cx="189878" cy="168518"/>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9</a:t>
                  </a:r>
                </a:p>
              </p:txBody>
            </p:sp>
            <p:sp>
              <p:nvSpPr>
                <p:cNvPr id="166" name="TextBox 165">
                  <a:extLst>
                    <a:ext uri="{FF2B5EF4-FFF2-40B4-BE49-F238E27FC236}">
                      <a16:creationId xmlns:a16="http://schemas.microsoft.com/office/drawing/2014/main" id="{DED959E8-B4AE-B9F4-E8E9-9143EE88B6F2}"/>
                    </a:ext>
                  </a:extLst>
                </p:cNvPr>
                <p:cNvSpPr txBox="1"/>
                <p:nvPr/>
              </p:nvSpPr>
              <p:spPr>
                <a:xfrm>
                  <a:off x="2296110" y="3325814"/>
                  <a:ext cx="272160" cy="168518"/>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12</a:t>
                  </a:r>
                </a:p>
              </p:txBody>
            </p:sp>
            <p:sp>
              <p:nvSpPr>
                <p:cNvPr id="167" name="TextBox 166">
                  <a:extLst>
                    <a:ext uri="{FF2B5EF4-FFF2-40B4-BE49-F238E27FC236}">
                      <a16:creationId xmlns:a16="http://schemas.microsoft.com/office/drawing/2014/main" id="{730C9A2F-B26B-C8A8-B106-33C7DF62E154}"/>
                    </a:ext>
                  </a:extLst>
                </p:cNvPr>
                <p:cNvSpPr txBox="1"/>
                <p:nvPr/>
              </p:nvSpPr>
              <p:spPr>
                <a:xfrm>
                  <a:off x="2684421" y="3325814"/>
                  <a:ext cx="287983" cy="168518"/>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15</a:t>
                  </a:r>
                </a:p>
              </p:txBody>
            </p:sp>
            <p:sp>
              <p:nvSpPr>
                <p:cNvPr id="168" name="TextBox 167">
                  <a:extLst>
                    <a:ext uri="{FF2B5EF4-FFF2-40B4-BE49-F238E27FC236}">
                      <a16:creationId xmlns:a16="http://schemas.microsoft.com/office/drawing/2014/main" id="{8E94B559-3F92-34E3-EBC4-3035C0C2FCBF}"/>
                    </a:ext>
                  </a:extLst>
                </p:cNvPr>
                <p:cNvSpPr txBox="1"/>
                <p:nvPr/>
              </p:nvSpPr>
              <p:spPr>
                <a:xfrm>
                  <a:off x="3080391" y="3309750"/>
                  <a:ext cx="291146" cy="168518"/>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18</a:t>
                  </a:r>
                </a:p>
              </p:txBody>
            </p:sp>
            <p:sp>
              <p:nvSpPr>
                <p:cNvPr id="169" name="TextBox 168">
                  <a:extLst>
                    <a:ext uri="{FF2B5EF4-FFF2-40B4-BE49-F238E27FC236}">
                      <a16:creationId xmlns:a16="http://schemas.microsoft.com/office/drawing/2014/main" id="{DBF50C80-961E-FBF2-FF0C-809B8A49EA17}"/>
                    </a:ext>
                  </a:extLst>
                </p:cNvPr>
                <p:cNvSpPr txBox="1"/>
                <p:nvPr/>
              </p:nvSpPr>
              <p:spPr>
                <a:xfrm>
                  <a:off x="3478908" y="3309750"/>
                  <a:ext cx="272160" cy="168518"/>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21</a:t>
                  </a:r>
                </a:p>
              </p:txBody>
            </p:sp>
            <p:sp>
              <p:nvSpPr>
                <p:cNvPr id="170" name="TextBox 169">
                  <a:extLst>
                    <a:ext uri="{FF2B5EF4-FFF2-40B4-BE49-F238E27FC236}">
                      <a16:creationId xmlns:a16="http://schemas.microsoft.com/office/drawing/2014/main" id="{093A0C9C-1247-2CE8-CDF7-8EAB1171489F}"/>
                    </a:ext>
                  </a:extLst>
                </p:cNvPr>
                <p:cNvSpPr txBox="1"/>
                <p:nvPr/>
              </p:nvSpPr>
              <p:spPr>
                <a:xfrm>
                  <a:off x="3829242" y="3309750"/>
                  <a:ext cx="363935" cy="168518"/>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24</a:t>
                  </a:r>
                </a:p>
              </p:txBody>
            </p:sp>
          </p:grpSp>
          <p:grpSp>
            <p:nvGrpSpPr>
              <p:cNvPr id="195" name="Group 194">
                <a:extLst>
                  <a:ext uri="{FF2B5EF4-FFF2-40B4-BE49-F238E27FC236}">
                    <a16:creationId xmlns:a16="http://schemas.microsoft.com/office/drawing/2014/main" id="{CB954F8F-A0EE-78B0-618E-8F50605473AA}"/>
                  </a:ext>
                </a:extLst>
              </p:cNvPr>
              <p:cNvGrpSpPr/>
              <p:nvPr/>
            </p:nvGrpSpPr>
            <p:grpSpPr>
              <a:xfrm>
                <a:off x="6485486" y="6110095"/>
                <a:ext cx="1059646" cy="187078"/>
                <a:chOff x="3316375" y="4104681"/>
                <a:chExt cx="1264283" cy="213069"/>
              </a:xfrm>
            </p:grpSpPr>
            <p:sp>
              <p:nvSpPr>
                <p:cNvPr id="196" name="TextBox 195">
                  <a:extLst>
                    <a:ext uri="{FF2B5EF4-FFF2-40B4-BE49-F238E27FC236}">
                      <a16:creationId xmlns:a16="http://schemas.microsoft.com/office/drawing/2014/main" id="{7798E849-C10E-CA00-CB12-9C1E555AC037}"/>
                    </a:ext>
                  </a:extLst>
                </p:cNvPr>
                <p:cNvSpPr txBox="1"/>
                <p:nvPr/>
              </p:nvSpPr>
              <p:spPr>
                <a:xfrm>
                  <a:off x="3316375" y="4104682"/>
                  <a:ext cx="221421" cy="210321"/>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27</a:t>
                  </a:r>
                </a:p>
              </p:txBody>
            </p:sp>
            <p:sp>
              <p:nvSpPr>
                <p:cNvPr id="197" name="TextBox 196">
                  <a:extLst>
                    <a:ext uri="{FF2B5EF4-FFF2-40B4-BE49-F238E27FC236}">
                      <a16:creationId xmlns:a16="http://schemas.microsoft.com/office/drawing/2014/main" id="{4621902D-A418-AD08-BEA1-C3CBBAD0E29E}"/>
                    </a:ext>
                  </a:extLst>
                </p:cNvPr>
                <p:cNvSpPr txBox="1"/>
                <p:nvPr/>
              </p:nvSpPr>
              <p:spPr>
                <a:xfrm>
                  <a:off x="3565118" y="4104681"/>
                  <a:ext cx="242114" cy="210321"/>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30</a:t>
                  </a:r>
                </a:p>
              </p:txBody>
            </p:sp>
            <p:sp>
              <p:nvSpPr>
                <p:cNvPr id="198" name="TextBox 197">
                  <a:extLst>
                    <a:ext uri="{FF2B5EF4-FFF2-40B4-BE49-F238E27FC236}">
                      <a16:creationId xmlns:a16="http://schemas.microsoft.com/office/drawing/2014/main" id="{C0139E5F-D092-820A-F28E-F49B7292BAD2}"/>
                    </a:ext>
                  </a:extLst>
                </p:cNvPr>
                <p:cNvSpPr txBox="1"/>
                <p:nvPr/>
              </p:nvSpPr>
              <p:spPr>
                <a:xfrm>
                  <a:off x="3828178" y="4107428"/>
                  <a:ext cx="235905" cy="210322"/>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33</a:t>
                  </a:r>
                </a:p>
              </p:txBody>
            </p:sp>
            <p:sp>
              <p:nvSpPr>
                <p:cNvPr id="199" name="TextBox 198">
                  <a:extLst>
                    <a:ext uri="{FF2B5EF4-FFF2-40B4-BE49-F238E27FC236}">
                      <a16:creationId xmlns:a16="http://schemas.microsoft.com/office/drawing/2014/main" id="{0553CC7F-6B35-0CA7-0B3B-D08513DCA517}"/>
                    </a:ext>
                  </a:extLst>
                </p:cNvPr>
                <p:cNvSpPr txBox="1"/>
                <p:nvPr/>
              </p:nvSpPr>
              <p:spPr>
                <a:xfrm>
                  <a:off x="4078421" y="4107423"/>
                  <a:ext cx="244182" cy="210322"/>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36</a:t>
                  </a:r>
                </a:p>
              </p:txBody>
            </p:sp>
            <p:sp>
              <p:nvSpPr>
                <p:cNvPr id="200" name="TextBox 199">
                  <a:extLst>
                    <a:ext uri="{FF2B5EF4-FFF2-40B4-BE49-F238E27FC236}">
                      <a16:creationId xmlns:a16="http://schemas.microsoft.com/office/drawing/2014/main" id="{E7C8F421-3E16-E2F6-4935-CD5F5C6FAB70}"/>
                    </a:ext>
                  </a:extLst>
                </p:cNvPr>
                <p:cNvSpPr txBox="1"/>
                <p:nvPr/>
              </p:nvSpPr>
              <p:spPr>
                <a:xfrm>
                  <a:off x="4338544" y="4107417"/>
                  <a:ext cx="242114" cy="210322"/>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39</a:t>
                  </a:r>
                </a:p>
              </p:txBody>
            </p:sp>
          </p:grpSp>
        </p:grpSp>
        <p:sp>
          <p:nvSpPr>
            <p:cNvPr id="210" name="TextBox 209">
              <a:extLst>
                <a:ext uri="{FF2B5EF4-FFF2-40B4-BE49-F238E27FC236}">
                  <a16:creationId xmlns:a16="http://schemas.microsoft.com/office/drawing/2014/main" id="{DF0A4C40-D558-F124-5875-511B4B9CF2D5}"/>
                </a:ext>
              </a:extLst>
            </p:cNvPr>
            <p:cNvSpPr txBox="1"/>
            <p:nvPr/>
          </p:nvSpPr>
          <p:spPr>
            <a:xfrm>
              <a:off x="7355964" y="6110669"/>
              <a:ext cx="184346" cy="184666"/>
            </a:xfrm>
            <a:prstGeom prst="rect">
              <a:avLst/>
            </a:prstGeom>
            <a:noFill/>
          </p:spPr>
          <p:txBody>
            <a:bodyPr wrap="none" lIns="0" tIns="0" rIns="0" bIns="0" rtlCol="0" anchor="ctr">
              <a:spAutoFit/>
            </a:bodyPr>
            <a:lstStyle/>
            <a:p>
              <a:pPr algn="ctr" defTabSz="1097253"/>
              <a:r>
                <a:rPr lang="en-GB" sz="1200" dirty="0">
                  <a:solidFill>
                    <a:srgbClr val="123361">
                      <a:lumMod val="50000"/>
                    </a:srgbClr>
                  </a:solidFill>
                  <a:latin typeface="Poppins" panose="00000500000000000000" pitchFamily="2" charset="0"/>
                  <a:cs typeface="Poppins" panose="00000500000000000000" pitchFamily="2" charset="0"/>
                </a:rPr>
                <a:t>42</a:t>
              </a:r>
            </a:p>
          </p:txBody>
        </p:sp>
      </p:grpSp>
      <p:sp>
        <p:nvSpPr>
          <p:cNvPr id="214" name="Freeform: Shape 213">
            <a:extLst>
              <a:ext uri="{FF2B5EF4-FFF2-40B4-BE49-F238E27FC236}">
                <a16:creationId xmlns:a16="http://schemas.microsoft.com/office/drawing/2014/main" id="{68FAE547-8409-237A-162D-0FF5292AB8E4}"/>
              </a:ext>
            </a:extLst>
          </p:cNvPr>
          <p:cNvSpPr/>
          <p:nvPr/>
        </p:nvSpPr>
        <p:spPr>
          <a:xfrm>
            <a:off x="4642742" y="4351915"/>
            <a:ext cx="2614817" cy="987762"/>
          </a:xfrm>
          <a:custGeom>
            <a:avLst/>
            <a:gdLst>
              <a:gd name="csX0" fmla="*/ 0 w 2614817"/>
              <a:gd name="csY0" fmla="*/ 0 h 987762"/>
              <a:gd name="csX1" fmla="*/ 0 w 2614817"/>
              <a:gd name="csY1" fmla="*/ 55021 h 987762"/>
              <a:gd name="csX2" fmla="*/ 28820 w 2614817"/>
              <a:gd name="csY2" fmla="*/ 55021 h 987762"/>
              <a:gd name="csX3" fmla="*/ 28820 w 2614817"/>
              <a:gd name="csY3" fmla="*/ 89082 h 987762"/>
              <a:gd name="csX4" fmla="*/ 57641 w 2614817"/>
              <a:gd name="csY4" fmla="*/ 89082 h 987762"/>
              <a:gd name="csX5" fmla="*/ 57641 w 2614817"/>
              <a:gd name="csY5" fmla="*/ 125763 h 987762"/>
              <a:gd name="csX6" fmla="*/ 83841 w 2614817"/>
              <a:gd name="csY6" fmla="*/ 125763 h 987762"/>
              <a:gd name="csX7" fmla="*/ 83841 w 2614817"/>
              <a:gd name="csY7" fmla="*/ 167684 h 987762"/>
              <a:gd name="csX8" fmla="*/ 99562 w 2614817"/>
              <a:gd name="csY8" fmla="*/ 167684 h 987762"/>
              <a:gd name="csX9" fmla="*/ 99562 w 2614817"/>
              <a:gd name="csY9" fmla="*/ 186024 h 987762"/>
              <a:gd name="csX10" fmla="*/ 136243 w 2614817"/>
              <a:gd name="csY10" fmla="*/ 186024 h 987762"/>
              <a:gd name="csX11" fmla="*/ 136243 w 2614817"/>
              <a:gd name="csY11" fmla="*/ 225325 h 987762"/>
              <a:gd name="csX12" fmla="*/ 165063 w 2614817"/>
              <a:gd name="csY12" fmla="*/ 225325 h 987762"/>
              <a:gd name="csX13" fmla="*/ 165063 w 2614817"/>
              <a:gd name="csY13" fmla="*/ 269866 h 987762"/>
              <a:gd name="csX14" fmla="*/ 178163 w 2614817"/>
              <a:gd name="csY14" fmla="*/ 269866 h 987762"/>
              <a:gd name="csX15" fmla="*/ 178163 w 2614817"/>
              <a:gd name="csY15" fmla="*/ 343228 h 987762"/>
              <a:gd name="csX16" fmla="*/ 212224 w 2614817"/>
              <a:gd name="csY16" fmla="*/ 343228 h 987762"/>
              <a:gd name="csX17" fmla="*/ 212224 w 2614817"/>
              <a:gd name="csY17" fmla="*/ 369428 h 987762"/>
              <a:gd name="csX18" fmla="*/ 267245 w 2614817"/>
              <a:gd name="csY18" fmla="*/ 369428 h 987762"/>
              <a:gd name="csX19" fmla="*/ 267245 w 2614817"/>
              <a:gd name="csY19" fmla="*/ 406109 h 987762"/>
              <a:gd name="csX20" fmla="*/ 298686 w 2614817"/>
              <a:gd name="csY20" fmla="*/ 406109 h 987762"/>
              <a:gd name="csX21" fmla="*/ 298686 w 2614817"/>
              <a:gd name="csY21" fmla="*/ 413969 h 987762"/>
              <a:gd name="csX22" fmla="*/ 324887 w 2614817"/>
              <a:gd name="csY22" fmla="*/ 413969 h 987762"/>
              <a:gd name="csX23" fmla="*/ 324887 w 2614817"/>
              <a:gd name="csY23" fmla="*/ 440170 h 987762"/>
              <a:gd name="csX24" fmla="*/ 366808 w 2614817"/>
              <a:gd name="csY24" fmla="*/ 440170 h 987762"/>
              <a:gd name="csX25" fmla="*/ 366808 w 2614817"/>
              <a:gd name="csY25" fmla="*/ 497811 h 987762"/>
              <a:gd name="csX26" fmla="*/ 400868 w 2614817"/>
              <a:gd name="csY26" fmla="*/ 497811 h 987762"/>
              <a:gd name="csX27" fmla="*/ 400868 w 2614817"/>
              <a:gd name="csY27" fmla="*/ 563313 h 987762"/>
              <a:gd name="csX28" fmla="*/ 429689 w 2614817"/>
              <a:gd name="csY28" fmla="*/ 563313 h 987762"/>
              <a:gd name="csX29" fmla="*/ 429689 w 2614817"/>
              <a:gd name="csY29" fmla="*/ 631434 h 987762"/>
              <a:gd name="csX30" fmla="*/ 586892 w 2614817"/>
              <a:gd name="csY30" fmla="*/ 631434 h 987762"/>
              <a:gd name="csX31" fmla="*/ 586892 w 2614817"/>
              <a:gd name="csY31" fmla="*/ 675975 h 987762"/>
              <a:gd name="csX32" fmla="*/ 615713 w 2614817"/>
              <a:gd name="csY32" fmla="*/ 675975 h 987762"/>
              <a:gd name="csX33" fmla="*/ 615713 w 2614817"/>
              <a:gd name="csY33" fmla="*/ 710036 h 987762"/>
              <a:gd name="csX34" fmla="*/ 636673 w 2614817"/>
              <a:gd name="csY34" fmla="*/ 710036 h 987762"/>
              <a:gd name="csX35" fmla="*/ 636673 w 2614817"/>
              <a:gd name="csY35" fmla="*/ 733616 h 987762"/>
              <a:gd name="csX36" fmla="*/ 683835 w 2614817"/>
              <a:gd name="csY36" fmla="*/ 733616 h 987762"/>
              <a:gd name="csX37" fmla="*/ 683835 w 2614817"/>
              <a:gd name="csY37" fmla="*/ 746717 h 987762"/>
              <a:gd name="csX38" fmla="*/ 799117 w 2614817"/>
              <a:gd name="csY38" fmla="*/ 746717 h 987762"/>
              <a:gd name="csX39" fmla="*/ 799117 w 2614817"/>
              <a:gd name="csY39" fmla="*/ 775537 h 987762"/>
              <a:gd name="csX40" fmla="*/ 841038 w 2614817"/>
              <a:gd name="csY40" fmla="*/ 775537 h 987762"/>
              <a:gd name="csX41" fmla="*/ 841038 w 2614817"/>
              <a:gd name="csY41" fmla="*/ 786017 h 987762"/>
              <a:gd name="csX42" fmla="*/ 1045402 w 2614817"/>
              <a:gd name="csY42" fmla="*/ 786017 h 987762"/>
              <a:gd name="csX43" fmla="*/ 1045402 w 2614817"/>
              <a:gd name="csY43" fmla="*/ 801738 h 987762"/>
              <a:gd name="csX44" fmla="*/ 1310028 w 2614817"/>
              <a:gd name="csY44" fmla="*/ 801738 h 987762"/>
              <a:gd name="csX45" fmla="*/ 1310028 w 2614817"/>
              <a:gd name="csY45" fmla="*/ 833178 h 987762"/>
              <a:gd name="csX46" fmla="*/ 1338849 w 2614817"/>
              <a:gd name="csY46" fmla="*/ 833178 h 987762"/>
              <a:gd name="csX47" fmla="*/ 1338849 w 2614817"/>
              <a:gd name="csY47" fmla="*/ 854139 h 987762"/>
              <a:gd name="csX48" fmla="*/ 1653256 w 2614817"/>
              <a:gd name="csY48" fmla="*/ 854139 h 987762"/>
              <a:gd name="csX49" fmla="*/ 1653256 w 2614817"/>
              <a:gd name="csY49" fmla="*/ 872479 h 987762"/>
              <a:gd name="csX50" fmla="*/ 1818319 w 2614817"/>
              <a:gd name="csY50" fmla="*/ 872479 h 987762"/>
              <a:gd name="csX51" fmla="*/ 1818319 w 2614817"/>
              <a:gd name="csY51" fmla="*/ 937981 h 987762"/>
              <a:gd name="csX52" fmla="*/ 1920502 w 2614817"/>
              <a:gd name="csY52" fmla="*/ 937981 h 987762"/>
              <a:gd name="csX53" fmla="*/ 1920502 w 2614817"/>
              <a:gd name="csY53" fmla="*/ 966801 h 987762"/>
              <a:gd name="csX54" fmla="*/ 1996483 w 2614817"/>
              <a:gd name="csY54" fmla="*/ 966801 h 987762"/>
              <a:gd name="csX55" fmla="*/ 1996483 w 2614817"/>
              <a:gd name="csY55" fmla="*/ 987762 h 987762"/>
              <a:gd name="csX56" fmla="*/ 2614817 w 2614817"/>
              <a:gd name="csY56" fmla="*/ 987762 h 9877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614817" h="987762">
                <a:moveTo>
                  <a:pt x="0" y="0"/>
                </a:moveTo>
                <a:lnTo>
                  <a:pt x="0" y="55021"/>
                </a:lnTo>
                <a:lnTo>
                  <a:pt x="28820" y="55021"/>
                </a:lnTo>
                <a:lnTo>
                  <a:pt x="28820" y="89082"/>
                </a:lnTo>
                <a:lnTo>
                  <a:pt x="57641" y="89082"/>
                </a:lnTo>
                <a:lnTo>
                  <a:pt x="57641" y="125763"/>
                </a:lnTo>
                <a:lnTo>
                  <a:pt x="83841" y="125763"/>
                </a:lnTo>
                <a:lnTo>
                  <a:pt x="83841" y="167684"/>
                </a:lnTo>
                <a:lnTo>
                  <a:pt x="99562" y="167684"/>
                </a:lnTo>
                <a:lnTo>
                  <a:pt x="99562" y="186024"/>
                </a:lnTo>
                <a:lnTo>
                  <a:pt x="136243" y="186024"/>
                </a:lnTo>
                <a:lnTo>
                  <a:pt x="136243" y="225325"/>
                </a:lnTo>
                <a:lnTo>
                  <a:pt x="165063" y="225325"/>
                </a:lnTo>
                <a:lnTo>
                  <a:pt x="165063" y="269866"/>
                </a:lnTo>
                <a:lnTo>
                  <a:pt x="178163" y="269866"/>
                </a:lnTo>
                <a:lnTo>
                  <a:pt x="178163" y="343228"/>
                </a:lnTo>
                <a:lnTo>
                  <a:pt x="212224" y="343228"/>
                </a:lnTo>
                <a:lnTo>
                  <a:pt x="212224" y="369428"/>
                </a:lnTo>
                <a:lnTo>
                  <a:pt x="267245" y="369428"/>
                </a:lnTo>
                <a:lnTo>
                  <a:pt x="267245" y="406109"/>
                </a:lnTo>
                <a:lnTo>
                  <a:pt x="298686" y="406109"/>
                </a:lnTo>
                <a:lnTo>
                  <a:pt x="298686" y="413969"/>
                </a:lnTo>
                <a:lnTo>
                  <a:pt x="324887" y="413969"/>
                </a:lnTo>
                <a:lnTo>
                  <a:pt x="324887" y="440170"/>
                </a:lnTo>
                <a:lnTo>
                  <a:pt x="366808" y="440170"/>
                </a:lnTo>
                <a:lnTo>
                  <a:pt x="366808" y="497811"/>
                </a:lnTo>
                <a:lnTo>
                  <a:pt x="400868" y="497811"/>
                </a:lnTo>
                <a:lnTo>
                  <a:pt x="400868" y="563313"/>
                </a:lnTo>
                <a:lnTo>
                  <a:pt x="429689" y="563313"/>
                </a:lnTo>
                <a:lnTo>
                  <a:pt x="429689" y="631434"/>
                </a:lnTo>
                <a:lnTo>
                  <a:pt x="586892" y="631434"/>
                </a:lnTo>
                <a:lnTo>
                  <a:pt x="586892" y="675975"/>
                </a:lnTo>
                <a:lnTo>
                  <a:pt x="615713" y="675975"/>
                </a:lnTo>
                <a:lnTo>
                  <a:pt x="615713" y="710036"/>
                </a:lnTo>
                <a:lnTo>
                  <a:pt x="636673" y="710036"/>
                </a:lnTo>
                <a:lnTo>
                  <a:pt x="636673" y="733616"/>
                </a:lnTo>
                <a:lnTo>
                  <a:pt x="683835" y="733616"/>
                </a:lnTo>
                <a:lnTo>
                  <a:pt x="683835" y="746717"/>
                </a:lnTo>
                <a:lnTo>
                  <a:pt x="799117" y="746717"/>
                </a:lnTo>
                <a:lnTo>
                  <a:pt x="799117" y="775537"/>
                </a:lnTo>
                <a:lnTo>
                  <a:pt x="841038" y="775537"/>
                </a:lnTo>
                <a:lnTo>
                  <a:pt x="841038" y="786017"/>
                </a:lnTo>
                <a:lnTo>
                  <a:pt x="1045402" y="786017"/>
                </a:lnTo>
                <a:lnTo>
                  <a:pt x="1045402" y="801738"/>
                </a:lnTo>
                <a:lnTo>
                  <a:pt x="1310028" y="801738"/>
                </a:lnTo>
                <a:lnTo>
                  <a:pt x="1310028" y="833178"/>
                </a:lnTo>
                <a:lnTo>
                  <a:pt x="1338849" y="833178"/>
                </a:lnTo>
                <a:lnTo>
                  <a:pt x="1338849" y="854139"/>
                </a:lnTo>
                <a:lnTo>
                  <a:pt x="1653256" y="854139"/>
                </a:lnTo>
                <a:lnTo>
                  <a:pt x="1653256" y="872479"/>
                </a:lnTo>
                <a:lnTo>
                  <a:pt x="1818319" y="872479"/>
                </a:lnTo>
                <a:lnTo>
                  <a:pt x="1818319" y="937981"/>
                </a:lnTo>
                <a:lnTo>
                  <a:pt x="1920502" y="937981"/>
                </a:lnTo>
                <a:lnTo>
                  <a:pt x="1920502" y="966801"/>
                </a:lnTo>
                <a:lnTo>
                  <a:pt x="1996483" y="966801"/>
                </a:lnTo>
                <a:lnTo>
                  <a:pt x="1996483" y="987762"/>
                </a:lnTo>
                <a:lnTo>
                  <a:pt x="2614817" y="987762"/>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TextBox 214">
            <a:extLst>
              <a:ext uri="{FF2B5EF4-FFF2-40B4-BE49-F238E27FC236}">
                <a16:creationId xmlns:a16="http://schemas.microsoft.com/office/drawing/2014/main" id="{A339515A-3175-206F-A61B-42AA70DA444F}"/>
              </a:ext>
            </a:extLst>
          </p:cNvPr>
          <p:cNvSpPr txBox="1"/>
          <p:nvPr/>
        </p:nvSpPr>
        <p:spPr>
          <a:xfrm>
            <a:off x="9238478" y="3976455"/>
            <a:ext cx="1376218"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grpSp>
        <p:nvGrpSpPr>
          <p:cNvPr id="223" name="Group 222">
            <a:extLst>
              <a:ext uri="{FF2B5EF4-FFF2-40B4-BE49-F238E27FC236}">
                <a16:creationId xmlns:a16="http://schemas.microsoft.com/office/drawing/2014/main" id="{FB11DDCF-CAAF-6831-9231-C572504874E0}"/>
              </a:ext>
            </a:extLst>
          </p:cNvPr>
          <p:cNvGrpSpPr/>
          <p:nvPr/>
        </p:nvGrpSpPr>
        <p:grpSpPr>
          <a:xfrm>
            <a:off x="8232120" y="1928134"/>
            <a:ext cx="202259" cy="1876131"/>
            <a:chOff x="658824" y="2729520"/>
            <a:chExt cx="242054" cy="1981843"/>
          </a:xfrm>
        </p:grpSpPr>
        <p:sp>
          <p:nvSpPr>
            <p:cNvPr id="224" name="TextBox 223">
              <a:extLst>
                <a:ext uri="{FF2B5EF4-FFF2-40B4-BE49-F238E27FC236}">
                  <a16:creationId xmlns:a16="http://schemas.microsoft.com/office/drawing/2014/main" id="{8196F285-B3AC-5DDF-AB49-6DF2AA7B65DB}"/>
                </a:ext>
              </a:extLst>
            </p:cNvPr>
            <p:cNvSpPr txBox="1"/>
            <p:nvPr/>
          </p:nvSpPr>
          <p:spPr>
            <a:xfrm>
              <a:off x="658824" y="2729520"/>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225" name="TextBox 224">
              <a:extLst>
                <a:ext uri="{FF2B5EF4-FFF2-40B4-BE49-F238E27FC236}">
                  <a16:creationId xmlns:a16="http://schemas.microsoft.com/office/drawing/2014/main" id="{75D04BE7-61CE-1764-25F9-5C8298BB382A}"/>
                </a:ext>
              </a:extLst>
            </p:cNvPr>
            <p:cNvSpPr txBox="1"/>
            <p:nvPr/>
          </p:nvSpPr>
          <p:spPr>
            <a:xfrm>
              <a:off x="702903" y="3091362"/>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226" name="TextBox 225">
              <a:extLst>
                <a:ext uri="{FF2B5EF4-FFF2-40B4-BE49-F238E27FC236}">
                  <a16:creationId xmlns:a16="http://schemas.microsoft.com/office/drawing/2014/main" id="{34370677-1012-C797-1B34-A8A394274364}"/>
                </a:ext>
              </a:extLst>
            </p:cNvPr>
            <p:cNvSpPr txBox="1"/>
            <p:nvPr/>
          </p:nvSpPr>
          <p:spPr>
            <a:xfrm>
              <a:off x="706914" y="3453204"/>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227" name="TextBox 226">
              <a:extLst>
                <a:ext uri="{FF2B5EF4-FFF2-40B4-BE49-F238E27FC236}">
                  <a16:creationId xmlns:a16="http://schemas.microsoft.com/office/drawing/2014/main" id="{273C07BA-6916-9129-3057-338FE065B16E}"/>
                </a:ext>
              </a:extLst>
            </p:cNvPr>
            <p:cNvSpPr txBox="1"/>
            <p:nvPr/>
          </p:nvSpPr>
          <p:spPr>
            <a:xfrm>
              <a:off x="704507" y="3815046"/>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228" name="TextBox 227">
              <a:extLst>
                <a:ext uri="{FF2B5EF4-FFF2-40B4-BE49-F238E27FC236}">
                  <a16:creationId xmlns:a16="http://schemas.microsoft.com/office/drawing/2014/main" id="{412A8EE9-012A-87FE-3803-ABC5ADE0D722}"/>
                </a:ext>
              </a:extLst>
            </p:cNvPr>
            <p:cNvSpPr txBox="1"/>
            <p:nvPr/>
          </p:nvSpPr>
          <p:spPr>
            <a:xfrm>
              <a:off x="716532" y="4164855"/>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229" name="TextBox 228">
              <a:extLst>
                <a:ext uri="{FF2B5EF4-FFF2-40B4-BE49-F238E27FC236}">
                  <a16:creationId xmlns:a16="http://schemas.microsoft.com/office/drawing/2014/main" id="{E475153F-5AA7-FE6F-60E0-B0C3E00C97E1}"/>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sp>
        <p:nvSpPr>
          <p:cNvPr id="240" name="TextBox 239">
            <a:extLst>
              <a:ext uri="{FF2B5EF4-FFF2-40B4-BE49-F238E27FC236}">
                <a16:creationId xmlns:a16="http://schemas.microsoft.com/office/drawing/2014/main" id="{DCA8BE5C-8BE0-1127-21C1-E497A9C1F45A}"/>
              </a:ext>
            </a:extLst>
          </p:cNvPr>
          <p:cNvSpPr txBox="1"/>
          <p:nvPr/>
        </p:nvSpPr>
        <p:spPr>
          <a:xfrm rot="16200000">
            <a:off x="7304707" y="2757258"/>
            <a:ext cx="1476795"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OS (%)</a:t>
            </a:r>
          </a:p>
        </p:txBody>
      </p:sp>
      <p:sp>
        <p:nvSpPr>
          <p:cNvPr id="241" name="Freeform: Shape 240">
            <a:extLst>
              <a:ext uri="{FF2B5EF4-FFF2-40B4-BE49-F238E27FC236}">
                <a16:creationId xmlns:a16="http://schemas.microsoft.com/office/drawing/2014/main" id="{95656C41-B4A1-A314-E797-7C98C55F5628}"/>
              </a:ext>
            </a:extLst>
          </p:cNvPr>
          <p:cNvSpPr/>
          <p:nvPr/>
        </p:nvSpPr>
        <p:spPr>
          <a:xfrm>
            <a:off x="8501450" y="2015901"/>
            <a:ext cx="2812469" cy="1696849"/>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2" name="Group 241">
            <a:extLst>
              <a:ext uri="{FF2B5EF4-FFF2-40B4-BE49-F238E27FC236}">
                <a16:creationId xmlns:a16="http://schemas.microsoft.com/office/drawing/2014/main" id="{23FDAC6F-5487-5DA5-D498-A5FD2597BD52}"/>
              </a:ext>
            </a:extLst>
          </p:cNvPr>
          <p:cNvGrpSpPr/>
          <p:nvPr/>
        </p:nvGrpSpPr>
        <p:grpSpPr>
          <a:xfrm>
            <a:off x="9914691" y="2159829"/>
            <a:ext cx="2178971" cy="473321"/>
            <a:chOff x="9609512" y="1797791"/>
            <a:chExt cx="2607683" cy="595744"/>
          </a:xfrm>
        </p:grpSpPr>
        <p:sp>
          <p:nvSpPr>
            <p:cNvPr id="243" name="TextBox 242">
              <a:extLst>
                <a:ext uri="{FF2B5EF4-FFF2-40B4-BE49-F238E27FC236}">
                  <a16:creationId xmlns:a16="http://schemas.microsoft.com/office/drawing/2014/main" id="{9B671726-CA24-6654-391E-EACAD4D94E5C}"/>
                </a:ext>
              </a:extLst>
            </p:cNvPr>
            <p:cNvSpPr txBox="1"/>
            <p:nvPr/>
          </p:nvSpPr>
          <p:spPr bwMode="auto">
            <a:xfrm>
              <a:off x="9878290" y="1797791"/>
              <a:ext cx="1857389" cy="34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Poppins" pitchFamily="2" charset="77"/>
                  <a:cs typeface="Poppins" pitchFamily="2" charset="77"/>
                </a:rPr>
                <a:t>R-</a:t>
              </a:r>
              <a:r>
                <a:rPr lang="en-US" sz="1200" dirty="0" err="1">
                  <a:solidFill>
                    <a:srgbClr val="000000"/>
                  </a:solidFill>
                  <a:latin typeface="Poppins" pitchFamily="2" charset="77"/>
                  <a:cs typeface="Poppins" pitchFamily="2" charset="77"/>
                </a:rPr>
                <a:t>GemOx</a:t>
              </a:r>
              <a:r>
                <a:rPr lang="en-US" sz="1200" dirty="0">
                  <a:solidFill>
                    <a:srgbClr val="000000"/>
                  </a:solidFill>
                  <a:latin typeface="Poppins" pitchFamily="2" charset="77"/>
                  <a:cs typeface="Poppins" pitchFamily="2" charset="77"/>
                </a:rPr>
                <a:t> (n = 91)</a:t>
              </a:r>
              <a:endPar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244" name="TextBox 243">
              <a:extLst>
                <a:ext uri="{FF2B5EF4-FFF2-40B4-BE49-F238E27FC236}">
                  <a16:creationId xmlns:a16="http://schemas.microsoft.com/office/drawing/2014/main" id="{F5CB7168-C578-E5C4-47B7-B620E2E3667E}"/>
                </a:ext>
              </a:extLst>
            </p:cNvPr>
            <p:cNvSpPr txBox="1"/>
            <p:nvPr/>
          </p:nvSpPr>
          <p:spPr bwMode="auto">
            <a:xfrm>
              <a:off x="9878290" y="2044891"/>
              <a:ext cx="2338905" cy="34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Poppins" pitchFamily="2" charset="77"/>
                  <a:cs typeface="Poppins" pitchFamily="2" charset="77"/>
                </a:rPr>
                <a:t>Glofit-GemOx</a:t>
              </a: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 (n = 183)</a:t>
              </a:r>
            </a:p>
          </p:txBody>
        </p:sp>
        <p:cxnSp>
          <p:nvCxnSpPr>
            <p:cNvPr id="245" name="Straight Connector 244">
              <a:extLst>
                <a:ext uri="{FF2B5EF4-FFF2-40B4-BE49-F238E27FC236}">
                  <a16:creationId xmlns:a16="http://schemas.microsoft.com/office/drawing/2014/main" id="{12195763-5EDA-97B7-4535-F077D554147B}"/>
                </a:ext>
              </a:extLst>
            </p:cNvPr>
            <p:cNvCxnSpPr>
              <a:cxnSpLocks/>
            </p:cNvCxnSpPr>
            <p:nvPr/>
          </p:nvCxnSpPr>
          <p:spPr bwMode="auto">
            <a:xfrm flipH="1">
              <a:off x="9609512" y="1979518"/>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AB5DF92B-9BA5-1164-73D2-AD413DA62CDB}"/>
                </a:ext>
              </a:extLst>
            </p:cNvPr>
            <p:cNvCxnSpPr>
              <a:cxnSpLocks/>
            </p:cNvCxnSpPr>
            <p:nvPr/>
          </p:nvCxnSpPr>
          <p:spPr bwMode="auto">
            <a:xfrm flipH="1">
              <a:off x="9609512" y="2217048"/>
              <a:ext cx="274320" cy="0"/>
            </a:xfrm>
            <a:prstGeom prst="line">
              <a:avLst/>
            </a:prstGeom>
            <a:noFill/>
            <a:ln w="28575" cap="flat" cmpd="sng" algn="ctr">
              <a:solidFill>
                <a:schemeClr val="accent6"/>
              </a:solidFill>
              <a:prstDash val="solid"/>
              <a:round/>
              <a:headEnd type="none" w="med" len="med"/>
              <a:tailEnd type="none" w="med" len="med"/>
            </a:ln>
            <a:effectLst/>
          </p:spPr>
        </p:cxnSp>
      </p:grpSp>
      <p:sp>
        <p:nvSpPr>
          <p:cNvPr id="270" name="TextBox 269">
            <a:extLst>
              <a:ext uri="{FF2B5EF4-FFF2-40B4-BE49-F238E27FC236}">
                <a16:creationId xmlns:a16="http://schemas.microsoft.com/office/drawing/2014/main" id="{8249E0B1-C8BB-D10A-74C0-8AA7BB18011A}"/>
              </a:ext>
            </a:extLst>
          </p:cNvPr>
          <p:cNvSpPr txBox="1"/>
          <p:nvPr/>
        </p:nvSpPr>
        <p:spPr>
          <a:xfrm>
            <a:off x="9450285" y="1895798"/>
            <a:ext cx="1068284" cy="184666"/>
          </a:xfrm>
          <a:prstGeom prst="rect">
            <a:avLst/>
          </a:prstGeom>
          <a:noFill/>
        </p:spPr>
        <p:txBody>
          <a:bodyPr wrap="square" lIns="0" tIns="0" rIns="0" bIns="0" rtlCol="0" anchor="ctr">
            <a:spAutoFit/>
          </a:bodyPr>
          <a:lstStyle/>
          <a:p>
            <a:pPr algn="ctr" defTabSz="1097253"/>
            <a:r>
              <a:rPr lang="en-GB" sz="1200" b="1" dirty="0">
                <a:solidFill>
                  <a:srgbClr val="123361">
                    <a:lumMod val="50000"/>
                  </a:srgbClr>
                </a:solidFill>
                <a:latin typeface="Poppins" panose="00000500000000000000" pitchFamily="2" charset="0"/>
                <a:cs typeface="Poppins" panose="00000500000000000000" pitchFamily="2" charset="0"/>
              </a:rPr>
              <a:t>Overall</a:t>
            </a:r>
          </a:p>
        </p:txBody>
      </p:sp>
      <p:sp>
        <p:nvSpPr>
          <p:cNvPr id="275" name="TextBox 274">
            <a:extLst>
              <a:ext uri="{FF2B5EF4-FFF2-40B4-BE49-F238E27FC236}">
                <a16:creationId xmlns:a16="http://schemas.microsoft.com/office/drawing/2014/main" id="{29B57982-2668-108E-2709-8D55740F6767}"/>
              </a:ext>
            </a:extLst>
          </p:cNvPr>
          <p:cNvSpPr txBox="1"/>
          <p:nvPr/>
        </p:nvSpPr>
        <p:spPr bwMode="auto">
          <a:xfrm>
            <a:off x="8490022" y="3216070"/>
            <a:ext cx="180209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Median PFS, Mos (95% CI)</a:t>
            </a:r>
          </a:p>
          <a:p>
            <a:pPr marL="0" marR="0" lvl="0" indent="0" algn="l" defTabSz="914400" rtl="0" eaLnBrk="0" fontAlgn="base" latinLnBrk="0" hangingPunct="0">
              <a:lnSpc>
                <a:spcPct val="100000"/>
              </a:lnSpc>
              <a:spcAft>
                <a:spcPct val="0"/>
              </a:spcAft>
              <a:buClrTx/>
              <a:buSzTx/>
              <a:buFontTx/>
              <a:buNone/>
              <a:tabLst/>
              <a:defRPr/>
            </a:pPr>
            <a:r>
              <a:rPr lang="en-US" sz="900" dirty="0">
                <a:solidFill>
                  <a:srgbClr val="000000"/>
                </a:solidFill>
                <a:latin typeface="Poppins" pitchFamily="2" charset="77"/>
                <a:cs typeface="Poppins" pitchFamily="2" charset="77"/>
              </a:rPr>
              <a:t>R-</a:t>
            </a:r>
            <a:r>
              <a:rPr lang="en-US" sz="900" dirty="0" err="1">
                <a:solidFill>
                  <a:srgbClr val="000000"/>
                </a:solidFill>
                <a:latin typeface="Poppins" pitchFamily="2" charset="77"/>
                <a:cs typeface="Poppins" pitchFamily="2" charset="77"/>
              </a:rPr>
              <a:t>GemOx</a:t>
            </a:r>
            <a:r>
              <a:rPr lang="en-US" sz="900" dirty="0">
                <a:solidFill>
                  <a:srgbClr val="000000"/>
                </a:solidFill>
                <a:latin typeface="Poppins" pitchFamily="2" charset="77"/>
                <a:cs typeface="Poppins" pitchFamily="2" charset="77"/>
              </a:rPr>
              <a:t>: 12.5 (7.9-16.5)</a:t>
            </a:r>
          </a:p>
          <a:p>
            <a:pPr marL="0" marR="0" lvl="0" indent="0" algn="l" defTabSz="914400" rtl="0" eaLnBrk="0" fontAlgn="base" latinLnBrk="0" hangingPunct="0">
              <a:lnSpc>
                <a:spcPct val="100000"/>
              </a:lnSpc>
              <a:spcAft>
                <a:spcPct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Poppins" pitchFamily="2" charset="77"/>
                <a:cs typeface="Poppins" pitchFamily="2" charset="77"/>
              </a:rPr>
              <a:t>Glofit-GemOx</a:t>
            </a: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 25.5</a:t>
            </a:r>
            <a:r>
              <a:rPr lang="en-US" sz="900" dirty="0">
                <a:solidFill>
                  <a:srgbClr val="000000"/>
                </a:solidFill>
                <a:latin typeface="Poppins" pitchFamily="2" charset="77"/>
                <a:cs typeface="Poppins" pitchFamily="2" charset="77"/>
              </a:rPr>
              <a:t> (17.0-NE)</a:t>
            </a:r>
            <a:endPar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nvGrpSpPr>
          <p:cNvPr id="322" name="Group 321">
            <a:extLst>
              <a:ext uri="{FF2B5EF4-FFF2-40B4-BE49-F238E27FC236}">
                <a16:creationId xmlns:a16="http://schemas.microsoft.com/office/drawing/2014/main" id="{526EA26B-B062-B2F6-C1AB-91A65238534A}"/>
              </a:ext>
            </a:extLst>
          </p:cNvPr>
          <p:cNvGrpSpPr/>
          <p:nvPr/>
        </p:nvGrpSpPr>
        <p:grpSpPr>
          <a:xfrm>
            <a:off x="8450003" y="3766509"/>
            <a:ext cx="2934716" cy="169681"/>
            <a:chOff x="8450003" y="3783981"/>
            <a:chExt cx="2934716" cy="169681"/>
          </a:xfrm>
        </p:grpSpPr>
        <p:sp>
          <p:nvSpPr>
            <p:cNvPr id="306" name="TextBox 305">
              <a:extLst>
                <a:ext uri="{FF2B5EF4-FFF2-40B4-BE49-F238E27FC236}">
                  <a16:creationId xmlns:a16="http://schemas.microsoft.com/office/drawing/2014/main" id="{65FF19CE-D4AB-2DEB-4CCF-189F857BCD36}"/>
                </a:ext>
              </a:extLst>
            </p:cNvPr>
            <p:cNvSpPr txBox="1"/>
            <p:nvPr/>
          </p:nvSpPr>
          <p:spPr>
            <a:xfrm>
              <a:off x="8450003" y="3784385"/>
              <a:ext cx="8175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0</a:t>
              </a:r>
            </a:p>
          </p:txBody>
        </p:sp>
        <p:sp>
          <p:nvSpPr>
            <p:cNvPr id="307" name="TextBox 306">
              <a:extLst>
                <a:ext uri="{FF2B5EF4-FFF2-40B4-BE49-F238E27FC236}">
                  <a16:creationId xmlns:a16="http://schemas.microsoft.com/office/drawing/2014/main" id="{D10B5731-53B4-6878-A5E1-25F7E416C64D}"/>
                </a:ext>
              </a:extLst>
            </p:cNvPr>
            <p:cNvSpPr txBox="1"/>
            <p:nvPr/>
          </p:nvSpPr>
          <p:spPr>
            <a:xfrm>
              <a:off x="8614114" y="3784274"/>
              <a:ext cx="7694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a:t>
              </a:r>
            </a:p>
          </p:txBody>
        </p:sp>
        <p:sp>
          <p:nvSpPr>
            <p:cNvPr id="308" name="TextBox 307">
              <a:extLst>
                <a:ext uri="{FF2B5EF4-FFF2-40B4-BE49-F238E27FC236}">
                  <a16:creationId xmlns:a16="http://schemas.microsoft.com/office/drawing/2014/main" id="{5D20C45A-73B4-6CA9-2EDA-3B2A2D885C94}"/>
                </a:ext>
              </a:extLst>
            </p:cNvPr>
            <p:cNvSpPr txBox="1"/>
            <p:nvPr/>
          </p:nvSpPr>
          <p:spPr>
            <a:xfrm>
              <a:off x="8775608" y="3784274"/>
              <a:ext cx="83356"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6</a:t>
              </a:r>
            </a:p>
          </p:txBody>
        </p:sp>
        <p:sp>
          <p:nvSpPr>
            <p:cNvPr id="309" name="TextBox 308">
              <a:extLst>
                <a:ext uri="{FF2B5EF4-FFF2-40B4-BE49-F238E27FC236}">
                  <a16:creationId xmlns:a16="http://schemas.microsoft.com/office/drawing/2014/main" id="{054ED961-A795-A34A-80B5-0164756A6B63}"/>
                </a:ext>
              </a:extLst>
            </p:cNvPr>
            <p:cNvSpPr txBox="1"/>
            <p:nvPr/>
          </p:nvSpPr>
          <p:spPr>
            <a:xfrm>
              <a:off x="8938324" y="3784274"/>
              <a:ext cx="8175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9</a:t>
              </a:r>
            </a:p>
          </p:txBody>
        </p:sp>
        <p:sp>
          <p:nvSpPr>
            <p:cNvPr id="310" name="TextBox 309">
              <a:extLst>
                <a:ext uri="{FF2B5EF4-FFF2-40B4-BE49-F238E27FC236}">
                  <a16:creationId xmlns:a16="http://schemas.microsoft.com/office/drawing/2014/main" id="{2ACF0EA2-4D27-BFA6-0E25-916B2434A034}"/>
                </a:ext>
              </a:extLst>
            </p:cNvPr>
            <p:cNvSpPr txBox="1"/>
            <p:nvPr/>
          </p:nvSpPr>
          <p:spPr>
            <a:xfrm>
              <a:off x="9084003" y="3784274"/>
              <a:ext cx="113813"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12</a:t>
              </a:r>
            </a:p>
          </p:txBody>
        </p:sp>
        <p:sp>
          <p:nvSpPr>
            <p:cNvPr id="311" name="TextBox 310">
              <a:extLst>
                <a:ext uri="{FF2B5EF4-FFF2-40B4-BE49-F238E27FC236}">
                  <a16:creationId xmlns:a16="http://schemas.microsoft.com/office/drawing/2014/main" id="{CC15481C-6BEC-D141-D2BE-6F2AB6D3CA7F}"/>
                </a:ext>
              </a:extLst>
            </p:cNvPr>
            <p:cNvSpPr txBox="1"/>
            <p:nvPr/>
          </p:nvSpPr>
          <p:spPr>
            <a:xfrm>
              <a:off x="9245495" y="3784274"/>
              <a:ext cx="120226"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15</a:t>
              </a:r>
            </a:p>
          </p:txBody>
        </p:sp>
        <p:sp>
          <p:nvSpPr>
            <p:cNvPr id="312" name="TextBox 311">
              <a:extLst>
                <a:ext uri="{FF2B5EF4-FFF2-40B4-BE49-F238E27FC236}">
                  <a16:creationId xmlns:a16="http://schemas.microsoft.com/office/drawing/2014/main" id="{2284E79C-CBD4-C291-0E97-65A067259619}"/>
                </a:ext>
              </a:extLst>
            </p:cNvPr>
            <p:cNvSpPr txBox="1"/>
            <p:nvPr/>
          </p:nvSpPr>
          <p:spPr>
            <a:xfrm>
              <a:off x="9409946" y="3784274"/>
              <a:ext cx="121828"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18</a:t>
              </a:r>
            </a:p>
          </p:txBody>
        </p:sp>
        <p:sp>
          <p:nvSpPr>
            <p:cNvPr id="313" name="TextBox 312">
              <a:extLst>
                <a:ext uri="{FF2B5EF4-FFF2-40B4-BE49-F238E27FC236}">
                  <a16:creationId xmlns:a16="http://schemas.microsoft.com/office/drawing/2014/main" id="{6F290E4D-FE91-73F8-F66F-7F14B1B0073E}"/>
                </a:ext>
              </a:extLst>
            </p:cNvPr>
            <p:cNvSpPr txBox="1"/>
            <p:nvPr/>
          </p:nvSpPr>
          <p:spPr>
            <a:xfrm>
              <a:off x="9575660" y="3784274"/>
              <a:ext cx="113813"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21</a:t>
              </a:r>
            </a:p>
          </p:txBody>
        </p:sp>
        <p:sp>
          <p:nvSpPr>
            <p:cNvPr id="314" name="TextBox 313">
              <a:extLst>
                <a:ext uri="{FF2B5EF4-FFF2-40B4-BE49-F238E27FC236}">
                  <a16:creationId xmlns:a16="http://schemas.microsoft.com/office/drawing/2014/main" id="{0465CAFE-4927-4959-5D96-08ED7F4CBDBF}"/>
                </a:ext>
              </a:extLst>
            </p:cNvPr>
            <p:cNvSpPr txBox="1"/>
            <p:nvPr/>
          </p:nvSpPr>
          <p:spPr>
            <a:xfrm>
              <a:off x="9718718" y="3784274"/>
              <a:ext cx="15709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24</a:t>
              </a:r>
            </a:p>
          </p:txBody>
        </p:sp>
        <p:sp>
          <p:nvSpPr>
            <p:cNvPr id="301" name="TextBox 300">
              <a:extLst>
                <a:ext uri="{FF2B5EF4-FFF2-40B4-BE49-F238E27FC236}">
                  <a16:creationId xmlns:a16="http://schemas.microsoft.com/office/drawing/2014/main" id="{8BE564C2-C184-8284-ACDA-02D6B4022750}"/>
                </a:ext>
              </a:extLst>
            </p:cNvPr>
            <p:cNvSpPr txBox="1"/>
            <p:nvPr/>
          </p:nvSpPr>
          <p:spPr>
            <a:xfrm>
              <a:off x="9891854" y="3784274"/>
              <a:ext cx="14587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27</a:t>
              </a:r>
            </a:p>
          </p:txBody>
        </p:sp>
        <p:sp>
          <p:nvSpPr>
            <p:cNvPr id="302" name="TextBox 301">
              <a:extLst>
                <a:ext uri="{FF2B5EF4-FFF2-40B4-BE49-F238E27FC236}">
                  <a16:creationId xmlns:a16="http://schemas.microsoft.com/office/drawing/2014/main" id="{BB022798-52B6-3B14-BB0C-22C919EB8900}"/>
                </a:ext>
              </a:extLst>
            </p:cNvPr>
            <p:cNvSpPr txBox="1"/>
            <p:nvPr/>
          </p:nvSpPr>
          <p:spPr>
            <a:xfrm>
              <a:off x="10050142" y="3784274"/>
              <a:ext cx="158697"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30</a:t>
              </a:r>
            </a:p>
          </p:txBody>
        </p:sp>
        <p:sp>
          <p:nvSpPr>
            <p:cNvPr id="303" name="TextBox 302">
              <a:extLst>
                <a:ext uri="{FF2B5EF4-FFF2-40B4-BE49-F238E27FC236}">
                  <a16:creationId xmlns:a16="http://schemas.microsoft.com/office/drawing/2014/main" id="{2E88C314-E545-92E9-9628-08D73DE7DCE3}"/>
                </a:ext>
              </a:extLst>
            </p:cNvPr>
            <p:cNvSpPr txBox="1"/>
            <p:nvPr/>
          </p:nvSpPr>
          <p:spPr>
            <a:xfrm>
              <a:off x="10217797" y="3784274"/>
              <a:ext cx="153888"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33</a:t>
              </a:r>
            </a:p>
          </p:txBody>
        </p:sp>
        <p:sp>
          <p:nvSpPr>
            <p:cNvPr id="304" name="TextBox 303">
              <a:extLst>
                <a:ext uri="{FF2B5EF4-FFF2-40B4-BE49-F238E27FC236}">
                  <a16:creationId xmlns:a16="http://schemas.microsoft.com/office/drawing/2014/main" id="{48F3EA59-F576-C976-4CAE-69BFCEA895F3}"/>
                </a:ext>
              </a:extLst>
            </p:cNvPr>
            <p:cNvSpPr txBox="1"/>
            <p:nvPr/>
          </p:nvSpPr>
          <p:spPr>
            <a:xfrm>
              <a:off x="10376298" y="3784274"/>
              <a:ext cx="160300"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36</a:t>
              </a:r>
            </a:p>
          </p:txBody>
        </p:sp>
        <p:sp>
          <p:nvSpPr>
            <p:cNvPr id="305" name="TextBox 304">
              <a:extLst>
                <a:ext uri="{FF2B5EF4-FFF2-40B4-BE49-F238E27FC236}">
                  <a16:creationId xmlns:a16="http://schemas.microsoft.com/office/drawing/2014/main" id="{6DF43D4A-F50F-F3A0-4ABB-93D7F2E6F6F2}"/>
                </a:ext>
              </a:extLst>
            </p:cNvPr>
            <p:cNvSpPr txBox="1"/>
            <p:nvPr/>
          </p:nvSpPr>
          <p:spPr>
            <a:xfrm>
              <a:off x="10541799" y="3784274"/>
              <a:ext cx="158697"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39</a:t>
              </a:r>
            </a:p>
          </p:txBody>
        </p:sp>
        <p:sp>
          <p:nvSpPr>
            <p:cNvPr id="298" name="TextBox 297">
              <a:extLst>
                <a:ext uri="{FF2B5EF4-FFF2-40B4-BE49-F238E27FC236}">
                  <a16:creationId xmlns:a16="http://schemas.microsoft.com/office/drawing/2014/main" id="{56FF9C0A-C4DA-3859-7F7A-8E31CF8AF214}"/>
                </a:ext>
              </a:extLst>
            </p:cNvPr>
            <p:cNvSpPr txBox="1"/>
            <p:nvPr/>
          </p:nvSpPr>
          <p:spPr>
            <a:xfrm>
              <a:off x="10722515" y="3784274"/>
              <a:ext cx="15709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42</a:t>
              </a:r>
            </a:p>
          </p:txBody>
        </p:sp>
        <p:sp>
          <p:nvSpPr>
            <p:cNvPr id="319" name="TextBox 318">
              <a:extLst>
                <a:ext uri="{FF2B5EF4-FFF2-40B4-BE49-F238E27FC236}">
                  <a16:creationId xmlns:a16="http://schemas.microsoft.com/office/drawing/2014/main" id="{D6E13AC3-86DA-458D-A3D3-C8806212A9F5}"/>
                </a:ext>
              </a:extLst>
            </p:cNvPr>
            <p:cNvSpPr txBox="1"/>
            <p:nvPr/>
          </p:nvSpPr>
          <p:spPr>
            <a:xfrm>
              <a:off x="10898239" y="3783981"/>
              <a:ext cx="163506"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45</a:t>
              </a:r>
            </a:p>
          </p:txBody>
        </p:sp>
        <p:sp>
          <p:nvSpPr>
            <p:cNvPr id="320" name="TextBox 319">
              <a:extLst>
                <a:ext uri="{FF2B5EF4-FFF2-40B4-BE49-F238E27FC236}">
                  <a16:creationId xmlns:a16="http://schemas.microsoft.com/office/drawing/2014/main" id="{A744D925-735E-388A-E3C0-6C96FDC88DC1}"/>
                </a:ext>
              </a:extLst>
            </p:cNvPr>
            <p:cNvSpPr txBox="1"/>
            <p:nvPr/>
          </p:nvSpPr>
          <p:spPr>
            <a:xfrm>
              <a:off x="11062137" y="3783981"/>
              <a:ext cx="165109"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48</a:t>
              </a:r>
            </a:p>
          </p:txBody>
        </p:sp>
        <p:sp>
          <p:nvSpPr>
            <p:cNvPr id="321" name="TextBox 320">
              <a:extLst>
                <a:ext uri="{FF2B5EF4-FFF2-40B4-BE49-F238E27FC236}">
                  <a16:creationId xmlns:a16="http://schemas.microsoft.com/office/drawing/2014/main" id="{4CA64C58-5684-D434-135E-F7851A729C53}"/>
                </a:ext>
              </a:extLst>
            </p:cNvPr>
            <p:cNvSpPr txBox="1"/>
            <p:nvPr/>
          </p:nvSpPr>
          <p:spPr>
            <a:xfrm>
              <a:off x="11264493" y="3783981"/>
              <a:ext cx="120226"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51</a:t>
              </a:r>
            </a:p>
          </p:txBody>
        </p:sp>
      </p:grpSp>
      <p:grpSp>
        <p:nvGrpSpPr>
          <p:cNvPr id="326" name="Group 325">
            <a:extLst>
              <a:ext uri="{FF2B5EF4-FFF2-40B4-BE49-F238E27FC236}">
                <a16:creationId xmlns:a16="http://schemas.microsoft.com/office/drawing/2014/main" id="{BCF2BED7-9C88-4B8B-2F25-EA0D503BCB57}"/>
              </a:ext>
            </a:extLst>
          </p:cNvPr>
          <p:cNvGrpSpPr/>
          <p:nvPr/>
        </p:nvGrpSpPr>
        <p:grpSpPr>
          <a:xfrm>
            <a:off x="8520663" y="2021983"/>
            <a:ext cx="2738048" cy="898945"/>
            <a:chOff x="8520663" y="2021983"/>
            <a:chExt cx="2738048" cy="898945"/>
          </a:xfrm>
        </p:grpSpPr>
        <p:sp>
          <p:nvSpPr>
            <p:cNvPr id="324" name="Freeform: Shape 323">
              <a:extLst>
                <a:ext uri="{FF2B5EF4-FFF2-40B4-BE49-F238E27FC236}">
                  <a16:creationId xmlns:a16="http://schemas.microsoft.com/office/drawing/2014/main" id="{6A17FD92-EB07-D495-3CC7-ABEDD10693F9}"/>
                </a:ext>
              </a:extLst>
            </p:cNvPr>
            <p:cNvSpPr/>
            <p:nvPr/>
          </p:nvSpPr>
          <p:spPr>
            <a:xfrm>
              <a:off x="8520663" y="2021983"/>
              <a:ext cx="443033" cy="489397"/>
            </a:xfrm>
            <a:custGeom>
              <a:avLst/>
              <a:gdLst>
                <a:gd name="csX0" fmla="*/ 0 w 443033"/>
                <a:gd name="csY0" fmla="*/ 0 h 489397"/>
                <a:gd name="csX1" fmla="*/ 0 w 443033"/>
                <a:gd name="csY1" fmla="*/ 54091 h 489397"/>
                <a:gd name="csX2" fmla="*/ 59242 w 443033"/>
                <a:gd name="csY2" fmla="*/ 54091 h 489397"/>
                <a:gd name="csX3" fmla="*/ 59242 w 443033"/>
                <a:gd name="csY3" fmla="*/ 108183 h 489397"/>
                <a:gd name="csX4" fmla="*/ 113334 w 443033"/>
                <a:gd name="csY4" fmla="*/ 108183 h 489397"/>
                <a:gd name="csX5" fmla="*/ 113334 w 443033"/>
                <a:gd name="csY5" fmla="*/ 177729 h 489397"/>
                <a:gd name="csX6" fmla="*/ 154546 w 443033"/>
                <a:gd name="csY6" fmla="*/ 177729 h 489397"/>
                <a:gd name="csX7" fmla="*/ 154546 w 443033"/>
                <a:gd name="csY7" fmla="*/ 226668 h 489397"/>
                <a:gd name="csX8" fmla="*/ 175152 w 443033"/>
                <a:gd name="csY8" fmla="*/ 226668 h 489397"/>
                <a:gd name="csX9" fmla="*/ 175152 w 443033"/>
                <a:gd name="csY9" fmla="*/ 283335 h 489397"/>
                <a:gd name="csX10" fmla="*/ 213789 w 443033"/>
                <a:gd name="csY10" fmla="*/ 283335 h 489397"/>
                <a:gd name="csX11" fmla="*/ 213789 w 443033"/>
                <a:gd name="csY11" fmla="*/ 316820 h 489397"/>
                <a:gd name="csX12" fmla="*/ 252425 w 443033"/>
                <a:gd name="csY12" fmla="*/ 316820 h 489397"/>
                <a:gd name="csX13" fmla="*/ 252425 w 443033"/>
                <a:gd name="csY13" fmla="*/ 355457 h 489397"/>
                <a:gd name="csX14" fmla="*/ 280759 w 443033"/>
                <a:gd name="csY14" fmla="*/ 355457 h 489397"/>
                <a:gd name="csX15" fmla="*/ 280759 w 443033"/>
                <a:gd name="csY15" fmla="*/ 376063 h 489397"/>
                <a:gd name="csX16" fmla="*/ 311668 w 443033"/>
                <a:gd name="csY16" fmla="*/ 376063 h 489397"/>
                <a:gd name="csX17" fmla="*/ 311668 w 443033"/>
                <a:gd name="csY17" fmla="*/ 419851 h 489397"/>
                <a:gd name="csX18" fmla="*/ 360608 w 443033"/>
                <a:gd name="csY18" fmla="*/ 419851 h 489397"/>
                <a:gd name="csX19" fmla="*/ 360608 w 443033"/>
                <a:gd name="csY19" fmla="*/ 450761 h 489397"/>
                <a:gd name="csX20" fmla="*/ 391517 w 443033"/>
                <a:gd name="csY20" fmla="*/ 450761 h 489397"/>
                <a:gd name="csX21" fmla="*/ 391517 w 443033"/>
                <a:gd name="csY21" fmla="*/ 489397 h 489397"/>
                <a:gd name="csX22" fmla="*/ 443033 w 443033"/>
                <a:gd name="csY22" fmla="*/ 489397 h 4893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43033" h="489397">
                  <a:moveTo>
                    <a:pt x="0" y="0"/>
                  </a:moveTo>
                  <a:lnTo>
                    <a:pt x="0" y="54091"/>
                  </a:lnTo>
                  <a:lnTo>
                    <a:pt x="59242" y="54091"/>
                  </a:lnTo>
                  <a:lnTo>
                    <a:pt x="59242" y="108183"/>
                  </a:lnTo>
                  <a:lnTo>
                    <a:pt x="113334" y="108183"/>
                  </a:lnTo>
                  <a:lnTo>
                    <a:pt x="113334" y="177729"/>
                  </a:lnTo>
                  <a:lnTo>
                    <a:pt x="154546" y="177729"/>
                  </a:lnTo>
                  <a:lnTo>
                    <a:pt x="154546" y="226668"/>
                  </a:lnTo>
                  <a:lnTo>
                    <a:pt x="175152" y="226668"/>
                  </a:lnTo>
                  <a:lnTo>
                    <a:pt x="175152" y="283335"/>
                  </a:lnTo>
                  <a:lnTo>
                    <a:pt x="213789" y="283335"/>
                  </a:lnTo>
                  <a:lnTo>
                    <a:pt x="213789" y="316820"/>
                  </a:lnTo>
                  <a:lnTo>
                    <a:pt x="252425" y="316820"/>
                  </a:lnTo>
                  <a:lnTo>
                    <a:pt x="252425" y="355457"/>
                  </a:lnTo>
                  <a:lnTo>
                    <a:pt x="280759" y="355457"/>
                  </a:lnTo>
                  <a:lnTo>
                    <a:pt x="280759" y="376063"/>
                  </a:lnTo>
                  <a:lnTo>
                    <a:pt x="311668" y="376063"/>
                  </a:lnTo>
                  <a:lnTo>
                    <a:pt x="311668" y="419851"/>
                  </a:lnTo>
                  <a:lnTo>
                    <a:pt x="360608" y="419851"/>
                  </a:lnTo>
                  <a:lnTo>
                    <a:pt x="360608" y="450761"/>
                  </a:lnTo>
                  <a:lnTo>
                    <a:pt x="391517" y="450761"/>
                  </a:lnTo>
                  <a:lnTo>
                    <a:pt x="391517" y="489397"/>
                  </a:lnTo>
                  <a:lnTo>
                    <a:pt x="443033" y="489397"/>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Freeform: Shape 324">
              <a:extLst>
                <a:ext uri="{FF2B5EF4-FFF2-40B4-BE49-F238E27FC236}">
                  <a16:creationId xmlns:a16="http://schemas.microsoft.com/office/drawing/2014/main" id="{051C23EB-F393-6F1D-F960-AB1471085165}"/>
                </a:ext>
              </a:extLst>
            </p:cNvPr>
            <p:cNvSpPr/>
            <p:nvPr/>
          </p:nvSpPr>
          <p:spPr>
            <a:xfrm>
              <a:off x="8950817" y="2539714"/>
              <a:ext cx="2307894" cy="381214"/>
            </a:xfrm>
            <a:custGeom>
              <a:avLst/>
              <a:gdLst>
                <a:gd name="csX0" fmla="*/ 0 w 2307894"/>
                <a:gd name="csY0" fmla="*/ 0 h 381214"/>
                <a:gd name="csX1" fmla="*/ 61818 w 2307894"/>
                <a:gd name="csY1" fmla="*/ 0 h 381214"/>
                <a:gd name="csX2" fmla="*/ 61818 w 2307894"/>
                <a:gd name="csY2" fmla="*/ 33485 h 381214"/>
                <a:gd name="csX3" fmla="*/ 97879 w 2307894"/>
                <a:gd name="csY3" fmla="*/ 33485 h 381214"/>
                <a:gd name="csX4" fmla="*/ 97879 w 2307894"/>
                <a:gd name="csY4" fmla="*/ 69546 h 381214"/>
                <a:gd name="csX5" fmla="*/ 126213 w 2307894"/>
                <a:gd name="csY5" fmla="*/ 69546 h 381214"/>
                <a:gd name="csX6" fmla="*/ 126213 w 2307894"/>
                <a:gd name="csY6" fmla="*/ 90152 h 381214"/>
                <a:gd name="csX7" fmla="*/ 167425 w 2307894"/>
                <a:gd name="csY7" fmla="*/ 90152 h 381214"/>
                <a:gd name="csX8" fmla="*/ 167425 w 2307894"/>
                <a:gd name="csY8" fmla="*/ 105607 h 381214"/>
                <a:gd name="csX9" fmla="*/ 203486 w 2307894"/>
                <a:gd name="csY9" fmla="*/ 105607 h 381214"/>
                <a:gd name="csX10" fmla="*/ 203486 w 2307894"/>
                <a:gd name="csY10" fmla="*/ 136516 h 381214"/>
                <a:gd name="csX11" fmla="*/ 242123 w 2307894"/>
                <a:gd name="csY11" fmla="*/ 136516 h 381214"/>
                <a:gd name="csX12" fmla="*/ 242123 w 2307894"/>
                <a:gd name="csY12" fmla="*/ 159698 h 381214"/>
                <a:gd name="csX13" fmla="*/ 298790 w 2307894"/>
                <a:gd name="csY13" fmla="*/ 159698 h 381214"/>
                <a:gd name="csX14" fmla="*/ 298790 w 2307894"/>
                <a:gd name="csY14" fmla="*/ 182880 h 381214"/>
                <a:gd name="csX15" fmla="*/ 334851 w 2307894"/>
                <a:gd name="csY15" fmla="*/ 182880 h 381214"/>
                <a:gd name="csX16" fmla="*/ 334851 w 2307894"/>
                <a:gd name="csY16" fmla="*/ 190607 h 381214"/>
                <a:gd name="csX17" fmla="*/ 417275 w 2307894"/>
                <a:gd name="csY17" fmla="*/ 190607 h 381214"/>
                <a:gd name="csX18" fmla="*/ 417275 w 2307894"/>
                <a:gd name="csY18" fmla="*/ 200910 h 381214"/>
                <a:gd name="csX19" fmla="*/ 546064 w 2307894"/>
                <a:gd name="csY19" fmla="*/ 200910 h 381214"/>
                <a:gd name="csX20" fmla="*/ 546064 w 2307894"/>
                <a:gd name="csY20" fmla="*/ 226668 h 381214"/>
                <a:gd name="csX21" fmla="*/ 703186 w 2307894"/>
                <a:gd name="csY21" fmla="*/ 226668 h 381214"/>
                <a:gd name="csX22" fmla="*/ 703186 w 2307894"/>
                <a:gd name="csY22" fmla="*/ 255001 h 381214"/>
                <a:gd name="csX23" fmla="*/ 803642 w 2307894"/>
                <a:gd name="csY23" fmla="*/ 255001 h 381214"/>
                <a:gd name="csX24" fmla="*/ 803642 w 2307894"/>
                <a:gd name="csY24" fmla="*/ 285911 h 381214"/>
                <a:gd name="csX25" fmla="*/ 873188 w 2307894"/>
                <a:gd name="csY25" fmla="*/ 285911 h 381214"/>
                <a:gd name="csX26" fmla="*/ 873188 w 2307894"/>
                <a:gd name="csY26" fmla="*/ 306517 h 381214"/>
                <a:gd name="csX27" fmla="*/ 919551 w 2307894"/>
                <a:gd name="csY27" fmla="*/ 306517 h 381214"/>
                <a:gd name="csX28" fmla="*/ 919551 w 2307894"/>
                <a:gd name="csY28" fmla="*/ 327123 h 381214"/>
                <a:gd name="csX29" fmla="*/ 965915 w 2307894"/>
                <a:gd name="csY29" fmla="*/ 327123 h 381214"/>
                <a:gd name="csX30" fmla="*/ 965915 w 2307894"/>
                <a:gd name="csY30" fmla="*/ 358032 h 381214"/>
                <a:gd name="csX31" fmla="*/ 1138492 w 2307894"/>
                <a:gd name="csY31" fmla="*/ 358032 h 381214"/>
                <a:gd name="csX32" fmla="*/ 1138492 w 2307894"/>
                <a:gd name="csY32" fmla="*/ 368336 h 381214"/>
                <a:gd name="csX33" fmla="*/ 1347130 w 2307894"/>
                <a:gd name="csY33" fmla="*/ 368336 h 381214"/>
                <a:gd name="csX34" fmla="*/ 1360008 w 2307894"/>
                <a:gd name="csY34" fmla="*/ 381214 h 381214"/>
                <a:gd name="csX35" fmla="*/ 2307894 w 2307894"/>
                <a:gd name="csY35" fmla="*/ 381214 h 381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2307894" h="381214">
                  <a:moveTo>
                    <a:pt x="0" y="0"/>
                  </a:moveTo>
                  <a:lnTo>
                    <a:pt x="61818" y="0"/>
                  </a:lnTo>
                  <a:lnTo>
                    <a:pt x="61818" y="33485"/>
                  </a:lnTo>
                  <a:lnTo>
                    <a:pt x="97879" y="33485"/>
                  </a:lnTo>
                  <a:lnTo>
                    <a:pt x="97879" y="69546"/>
                  </a:lnTo>
                  <a:lnTo>
                    <a:pt x="126213" y="69546"/>
                  </a:lnTo>
                  <a:lnTo>
                    <a:pt x="126213" y="90152"/>
                  </a:lnTo>
                  <a:lnTo>
                    <a:pt x="167425" y="90152"/>
                  </a:lnTo>
                  <a:lnTo>
                    <a:pt x="167425" y="105607"/>
                  </a:lnTo>
                  <a:lnTo>
                    <a:pt x="203486" y="105607"/>
                  </a:lnTo>
                  <a:lnTo>
                    <a:pt x="203486" y="136516"/>
                  </a:lnTo>
                  <a:lnTo>
                    <a:pt x="242123" y="136516"/>
                  </a:lnTo>
                  <a:lnTo>
                    <a:pt x="242123" y="159698"/>
                  </a:lnTo>
                  <a:lnTo>
                    <a:pt x="298790" y="159698"/>
                  </a:lnTo>
                  <a:lnTo>
                    <a:pt x="298790" y="182880"/>
                  </a:lnTo>
                  <a:lnTo>
                    <a:pt x="334851" y="182880"/>
                  </a:lnTo>
                  <a:lnTo>
                    <a:pt x="334851" y="190607"/>
                  </a:lnTo>
                  <a:lnTo>
                    <a:pt x="417275" y="190607"/>
                  </a:lnTo>
                  <a:lnTo>
                    <a:pt x="417275" y="200910"/>
                  </a:lnTo>
                  <a:lnTo>
                    <a:pt x="546064" y="200910"/>
                  </a:lnTo>
                  <a:lnTo>
                    <a:pt x="546064" y="226668"/>
                  </a:lnTo>
                  <a:lnTo>
                    <a:pt x="703186" y="226668"/>
                  </a:lnTo>
                  <a:lnTo>
                    <a:pt x="703186" y="255001"/>
                  </a:lnTo>
                  <a:lnTo>
                    <a:pt x="803642" y="255001"/>
                  </a:lnTo>
                  <a:lnTo>
                    <a:pt x="803642" y="285911"/>
                  </a:lnTo>
                  <a:lnTo>
                    <a:pt x="873188" y="285911"/>
                  </a:lnTo>
                  <a:lnTo>
                    <a:pt x="873188" y="306517"/>
                  </a:lnTo>
                  <a:lnTo>
                    <a:pt x="919551" y="306517"/>
                  </a:lnTo>
                  <a:lnTo>
                    <a:pt x="919551" y="327123"/>
                  </a:lnTo>
                  <a:lnTo>
                    <a:pt x="965915" y="327123"/>
                  </a:lnTo>
                  <a:lnTo>
                    <a:pt x="965915" y="358032"/>
                  </a:lnTo>
                  <a:lnTo>
                    <a:pt x="1138492" y="358032"/>
                  </a:lnTo>
                  <a:lnTo>
                    <a:pt x="1138492" y="368336"/>
                  </a:lnTo>
                  <a:lnTo>
                    <a:pt x="1347130" y="368336"/>
                  </a:lnTo>
                  <a:lnTo>
                    <a:pt x="1360008" y="381214"/>
                  </a:lnTo>
                  <a:lnTo>
                    <a:pt x="2307894" y="381214"/>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8" name="TextBox 327">
            <a:extLst>
              <a:ext uri="{FF2B5EF4-FFF2-40B4-BE49-F238E27FC236}">
                <a16:creationId xmlns:a16="http://schemas.microsoft.com/office/drawing/2014/main" id="{F1E954A9-88BC-60AC-63F2-829C9DD2BCC8}"/>
              </a:ext>
            </a:extLst>
          </p:cNvPr>
          <p:cNvSpPr txBox="1"/>
          <p:nvPr/>
        </p:nvSpPr>
        <p:spPr>
          <a:xfrm>
            <a:off x="9226582" y="6313672"/>
            <a:ext cx="1376218"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Mo</a:t>
            </a:r>
          </a:p>
        </p:txBody>
      </p:sp>
      <p:grpSp>
        <p:nvGrpSpPr>
          <p:cNvPr id="336" name="Group 335">
            <a:extLst>
              <a:ext uri="{FF2B5EF4-FFF2-40B4-BE49-F238E27FC236}">
                <a16:creationId xmlns:a16="http://schemas.microsoft.com/office/drawing/2014/main" id="{D1B3D8EF-7DB0-5982-5441-A4D1E8530D5B}"/>
              </a:ext>
            </a:extLst>
          </p:cNvPr>
          <p:cNvGrpSpPr/>
          <p:nvPr/>
        </p:nvGrpSpPr>
        <p:grpSpPr>
          <a:xfrm>
            <a:off x="8220224" y="4265351"/>
            <a:ext cx="202259" cy="1876131"/>
            <a:chOff x="658824" y="2729520"/>
            <a:chExt cx="242054" cy="1981843"/>
          </a:xfrm>
        </p:grpSpPr>
        <p:sp>
          <p:nvSpPr>
            <p:cNvPr id="337" name="TextBox 336">
              <a:extLst>
                <a:ext uri="{FF2B5EF4-FFF2-40B4-BE49-F238E27FC236}">
                  <a16:creationId xmlns:a16="http://schemas.microsoft.com/office/drawing/2014/main" id="{CC81A2A6-B744-08A2-29E9-FBB7ADEAB400}"/>
                </a:ext>
              </a:extLst>
            </p:cNvPr>
            <p:cNvSpPr txBox="1"/>
            <p:nvPr/>
          </p:nvSpPr>
          <p:spPr>
            <a:xfrm>
              <a:off x="658824" y="2729520"/>
              <a:ext cx="24205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100</a:t>
              </a:r>
            </a:p>
          </p:txBody>
        </p:sp>
        <p:sp>
          <p:nvSpPr>
            <p:cNvPr id="338" name="TextBox 337">
              <a:extLst>
                <a:ext uri="{FF2B5EF4-FFF2-40B4-BE49-F238E27FC236}">
                  <a16:creationId xmlns:a16="http://schemas.microsoft.com/office/drawing/2014/main" id="{C0FBADE0-4BA4-1537-413A-E2F342EA044C}"/>
                </a:ext>
              </a:extLst>
            </p:cNvPr>
            <p:cNvSpPr txBox="1"/>
            <p:nvPr/>
          </p:nvSpPr>
          <p:spPr>
            <a:xfrm>
              <a:off x="702903" y="3091362"/>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80</a:t>
              </a:r>
            </a:p>
          </p:txBody>
        </p:sp>
        <p:sp>
          <p:nvSpPr>
            <p:cNvPr id="339" name="TextBox 338">
              <a:extLst>
                <a:ext uri="{FF2B5EF4-FFF2-40B4-BE49-F238E27FC236}">
                  <a16:creationId xmlns:a16="http://schemas.microsoft.com/office/drawing/2014/main" id="{99E31B81-6C97-AA50-C805-994F8DAF52B7}"/>
                </a:ext>
              </a:extLst>
            </p:cNvPr>
            <p:cNvSpPr txBox="1"/>
            <p:nvPr/>
          </p:nvSpPr>
          <p:spPr>
            <a:xfrm>
              <a:off x="706914" y="3453204"/>
              <a:ext cx="193964"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60</a:t>
              </a:r>
            </a:p>
          </p:txBody>
        </p:sp>
        <p:sp>
          <p:nvSpPr>
            <p:cNvPr id="340" name="TextBox 339">
              <a:extLst>
                <a:ext uri="{FF2B5EF4-FFF2-40B4-BE49-F238E27FC236}">
                  <a16:creationId xmlns:a16="http://schemas.microsoft.com/office/drawing/2014/main" id="{41CC3167-13FB-E661-1CC6-F934C6FD6BCF}"/>
                </a:ext>
              </a:extLst>
            </p:cNvPr>
            <p:cNvSpPr txBox="1"/>
            <p:nvPr/>
          </p:nvSpPr>
          <p:spPr>
            <a:xfrm>
              <a:off x="704507" y="3815046"/>
              <a:ext cx="19236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40</a:t>
              </a:r>
            </a:p>
          </p:txBody>
        </p:sp>
        <p:sp>
          <p:nvSpPr>
            <p:cNvPr id="341" name="TextBox 340">
              <a:extLst>
                <a:ext uri="{FF2B5EF4-FFF2-40B4-BE49-F238E27FC236}">
                  <a16:creationId xmlns:a16="http://schemas.microsoft.com/office/drawing/2014/main" id="{33391EBC-86C6-EF6F-EED4-D4EADB3B8D4A}"/>
                </a:ext>
              </a:extLst>
            </p:cNvPr>
            <p:cNvSpPr txBox="1"/>
            <p:nvPr/>
          </p:nvSpPr>
          <p:spPr>
            <a:xfrm>
              <a:off x="716532" y="4164855"/>
              <a:ext cx="184346"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20</a:t>
              </a:r>
            </a:p>
          </p:txBody>
        </p:sp>
        <p:sp>
          <p:nvSpPr>
            <p:cNvPr id="342" name="TextBox 341">
              <a:extLst>
                <a:ext uri="{FF2B5EF4-FFF2-40B4-BE49-F238E27FC236}">
                  <a16:creationId xmlns:a16="http://schemas.microsoft.com/office/drawing/2014/main" id="{07C3F25C-F305-AEDE-B794-EBDD4B2C2C5A}"/>
                </a:ext>
              </a:extLst>
            </p:cNvPr>
            <p:cNvSpPr txBox="1"/>
            <p:nvPr/>
          </p:nvSpPr>
          <p:spPr>
            <a:xfrm>
              <a:off x="800687" y="4526697"/>
              <a:ext cx="96180" cy="184666"/>
            </a:xfrm>
            <a:prstGeom prst="rect">
              <a:avLst/>
            </a:prstGeom>
            <a:noFill/>
          </p:spPr>
          <p:txBody>
            <a:bodyPr wrap="none" lIns="0" tIns="0" rIns="0" bIns="0" rtlCol="0" anchor="ctr">
              <a:spAutoFit/>
            </a:bodyPr>
            <a:lstStyle/>
            <a:p>
              <a:pPr algn="r" defTabSz="1097253"/>
              <a:r>
                <a:rPr lang="en-GB" sz="1200" dirty="0">
                  <a:solidFill>
                    <a:srgbClr val="123361">
                      <a:lumMod val="50000"/>
                    </a:srgbClr>
                  </a:solidFill>
                  <a:latin typeface="Poppins" panose="00000500000000000000" pitchFamily="2" charset="0"/>
                  <a:cs typeface="Poppins" panose="00000500000000000000" pitchFamily="2" charset="0"/>
                </a:rPr>
                <a:t>0</a:t>
              </a:r>
            </a:p>
          </p:txBody>
        </p:sp>
      </p:grpSp>
      <p:sp>
        <p:nvSpPr>
          <p:cNvPr id="343" name="TextBox 342">
            <a:extLst>
              <a:ext uri="{FF2B5EF4-FFF2-40B4-BE49-F238E27FC236}">
                <a16:creationId xmlns:a16="http://schemas.microsoft.com/office/drawing/2014/main" id="{718D54FC-7AFC-4AF5-BAD2-E42CBEF489FF}"/>
              </a:ext>
            </a:extLst>
          </p:cNvPr>
          <p:cNvSpPr txBox="1"/>
          <p:nvPr/>
        </p:nvSpPr>
        <p:spPr>
          <a:xfrm rot="16200000">
            <a:off x="7292811" y="5094475"/>
            <a:ext cx="1476795" cy="184666"/>
          </a:xfrm>
          <a:prstGeom prst="rect">
            <a:avLst/>
          </a:prstGeom>
          <a:noFill/>
        </p:spPr>
        <p:txBody>
          <a:bodyPr wrap="square" lIns="0" tIns="0" rIns="0" bIns="0" rtlCol="0" anchor="ctr">
            <a:spAutoFit/>
          </a:bodyPr>
          <a:lstStyle/>
          <a:p>
            <a:pPr algn="ctr" defTabSz="1097253"/>
            <a:r>
              <a:rPr lang="en-GB" sz="1200" dirty="0">
                <a:solidFill>
                  <a:schemeClr val="tx1">
                    <a:lumMod val="75000"/>
                    <a:lumOff val="25000"/>
                  </a:schemeClr>
                </a:solidFill>
                <a:latin typeface="Poppins Medium" panose="00000600000000000000" pitchFamily="2" charset="0"/>
                <a:cs typeface="Poppins Medium" panose="00000600000000000000" pitchFamily="2" charset="0"/>
              </a:rPr>
              <a:t>OS (%)</a:t>
            </a:r>
          </a:p>
        </p:txBody>
      </p:sp>
      <p:sp>
        <p:nvSpPr>
          <p:cNvPr id="344" name="Freeform: Shape 343">
            <a:extLst>
              <a:ext uri="{FF2B5EF4-FFF2-40B4-BE49-F238E27FC236}">
                <a16:creationId xmlns:a16="http://schemas.microsoft.com/office/drawing/2014/main" id="{5897683B-F0C6-45C4-E50F-820675493B5C}"/>
              </a:ext>
            </a:extLst>
          </p:cNvPr>
          <p:cNvSpPr/>
          <p:nvPr/>
        </p:nvSpPr>
        <p:spPr>
          <a:xfrm>
            <a:off x="8489554" y="4353118"/>
            <a:ext cx="2812469" cy="1696849"/>
          </a:xfrm>
          <a:custGeom>
            <a:avLst/>
            <a:gdLst>
              <a:gd name="csX0" fmla="*/ 0 w 3547471"/>
              <a:gd name="csY0" fmla="*/ 0 h 1548473"/>
              <a:gd name="csX1" fmla="*/ 0 w 3547471"/>
              <a:gd name="csY1" fmla="*/ 1548473 h 1548473"/>
              <a:gd name="csX2" fmla="*/ 3547471 w 3547471"/>
              <a:gd name="csY2" fmla="*/ 1548473 h 1548473"/>
            </a:gdLst>
            <a:ahLst/>
            <a:cxnLst>
              <a:cxn ang="0">
                <a:pos x="csX0" y="csY0"/>
              </a:cxn>
              <a:cxn ang="0">
                <a:pos x="csX1" y="csY1"/>
              </a:cxn>
              <a:cxn ang="0">
                <a:pos x="csX2" y="csY2"/>
              </a:cxn>
            </a:cxnLst>
            <a:rect l="l" t="t" r="r" b="b"/>
            <a:pathLst>
              <a:path w="3547471" h="1548473">
                <a:moveTo>
                  <a:pt x="0" y="0"/>
                </a:moveTo>
                <a:lnTo>
                  <a:pt x="0" y="1548473"/>
                </a:lnTo>
                <a:lnTo>
                  <a:pt x="3547471" y="1548473"/>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5" name="Group 344">
            <a:extLst>
              <a:ext uri="{FF2B5EF4-FFF2-40B4-BE49-F238E27FC236}">
                <a16:creationId xmlns:a16="http://schemas.microsoft.com/office/drawing/2014/main" id="{A5A70219-4C67-44D6-9BF8-FE0826E6B81F}"/>
              </a:ext>
            </a:extLst>
          </p:cNvPr>
          <p:cNvGrpSpPr/>
          <p:nvPr/>
        </p:nvGrpSpPr>
        <p:grpSpPr>
          <a:xfrm>
            <a:off x="9829398" y="4473875"/>
            <a:ext cx="2135691" cy="473321"/>
            <a:chOff x="9609512" y="1797791"/>
            <a:chExt cx="2555887" cy="595744"/>
          </a:xfrm>
        </p:grpSpPr>
        <p:sp>
          <p:nvSpPr>
            <p:cNvPr id="346" name="TextBox 345">
              <a:extLst>
                <a:ext uri="{FF2B5EF4-FFF2-40B4-BE49-F238E27FC236}">
                  <a16:creationId xmlns:a16="http://schemas.microsoft.com/office/drawing/2014/main" id="{0DA7D3B0-2366-3B10-2300-875DE0F2819C}"/>
                </a:ext>
              </a:extLst>
            </p:cNvPr>
            <p:cNvSpPr txBox="1"/>
            <p:nvPr/>
          </p:nvSpPr>
          <p:spPr bwMode="auto">
            <a:xfrm>
              <a:off x="9878290" y="1797791"/>
              <a:ext cx="1897674" cy="34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Poppins" pitchFamily="2" charset="77"/>
                  <a:cs typeface="Poppins" pitchFamily="2" charset="77"/>
                </a:rPr>
                <a:t>R-</a:t>
              </a:r>
              <a:r>
                <a:rPr lang="en-US" sz="1200" dirty="0" err="1">
                  <a:solidFill>
                    <a:srgbClr val="000000"/>
                  </a:solidFill>
                  <a:latin typeface="Poppins" pitchFamily="2" charset="77"/>
                  <a:cs typeface="Poppins" pitchFamily="2" charset="77"/>
                </a:rPr>
                <a:t>GemOx</a:t>
              </a:r>
              <a:r>
                <a:rPr lang="en-US" sz="1200" dirty="0">
                  <a:solidFill>
                    <a:srgbClr val="000000"/>
                  </a:solidFill>
                  <a:latin typeface="Poppins" pitchFamily="2" charset="77"/>
                  <a:cs typeface="Poppins" pitchFamily="2" charset="77"/>
                </a:rPr>
                <a:t> (n = 57)</a:t>
              </a:r>
              <a:endPar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347" name="TextBox 346">
              <a:extLst>
                <a:ext uri="{FF2B5EF4-FFF2-40B4-BE49-F238E27FC236}">
                  <a16:creationId xmlns:a16="http://schemas.microsoft.com/office/drawing/2014/main" id="{D936EA68-6316-D353-D5FE-8D8CB2C1235E}"/>
                </a:ext>
              </a:extLst>
            </p:cNvPr>
            <p:cNvSpPr txBox="1"/>
            <p:nvPr/>
          </p:nvSpPr>
          <p:spPr bwMode="auto">
            <a:xfrm>
              <a:off x="9878290" y="2044891"/>
              <a:ext cx="2287109" cy="34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Poppins" pitchFamily="2" charset="77"/>
                  <a:cs typeface="Poppins" pitchFamily="2" charset="77"/>
                </a:rPr>
                <a:t>Glofit-GemOx</a:t>
              </a: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 (n = 115)</a:t>
              </a:r>
            </a:p>
          </p:txBody>
        </p:sp>
        <p:cxnSp>
          <p:nvCxnSpPr>
            <p:cNvPr id="348" name="Straight Connector 347">
              <a:extLst>
                <a:ext uri="{FF2B5EF4-FFF2-40B4-BE49-F238E27FC236}">
                  <a16:creationId xmlns:a16="http://schemas.microsoft.com/office/drawing/2014/main" id="{3C955D47-5E29-4696-EECA-D8973922C3C4}"/>
                </a:ext>
              </a:extLst>
            </p:cNvPr>
            <p:cNvCxnSpPr>
              <a:cxnSpLocks/>
            </p:cNvCxnSpPr>
            <p:nvPr/>
          </p:nvCxnSpPr>
          <p:spPr bwMode="auto">
            <a:xfrm flipH="1">
              <a:off x="9609512" y="1979518"/>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D15C4BD2-AEBC-84A0-963A-3F3EDB98BB75}"/>
                </a:ext>
              </a:extLst>
            </p:cNvPr>
            <p:cNvCxnSpPr>
              <a:cxnSpLocks/>
            </p:cNvCxnSpPr>
            <p:nvPr/>
          </p:nvCxnSpPr>
          <p:spPr bwMode="auto">
            <a:xfrm flipH="1">
              <a:off x="9609512" y="2217048"/>
              <a:ext cx="274320" cy="0"/>
            </a:xfrm>
            <a:prstGeom prst="line">
              <a:avLst/>
            </a:prstGeom>
            <a:noFill/>
            <a:ln w="28575" cap="flat" cmpd="sng" algn="ctr">
              <a:solidFill>
                <a:schemeClr val="accent6"/>
              </a:solidFill>
              <a:prstDash val="solid"/>
              <a:round/>
              <a:headEnd type="none" w="med" len="med"/>
              <a:tailEnd type="none" w="med" len="med"/>
            </a:ln>
            <a:effectLst/>
          </p:spPr>
        </p:cxnSp>
      </p:grpSp>
      <p:sp>
        <p:nvSpPr>
          <p:cNvPr id="350" name="TextBox 349">
            <a:extLst>
              <a:ext uri="{FF2B5EF4-FFF2-40B4-BE49-F238E27FC236}">
                <a16:creationId xmlns:a16="http://schemas.microsoft.com/office/drawing/2014/main" id="{46984A37-C45D-1DED-81BA-B506C0AC8266}"/>
              </a:ext>
            </a:extLst>
          </p:cNvPr>
          <p:cNvSpPr txBox="1"/>
          <p:nvPr/>
        </p:nvSpPr>
        <p:spPr>
          <a:xfrm>
            <a:off x="9438389" y="4233015"/>
            <a:ext cx="1068284" cy="184666"/>
          </a:xfrm>
          <a:prstGeom prst="rect">
            <a:avLst/>
          </a:prstGeom>
          <a:noFill/>
        </p:spPr>
        <p:txBody>
          <a:bodyPr wrap="square" lIns="0" tIns="0" rIns="0" bIns="0" rtlCol="0" anchor="ctr">
            <a:spAutoFit/>
          </a:bodyPr>
          <a:lstStyle/>
          <a:p>
            <a:pPr algn="ctr" defTabSz="1097253"/>
            <a:r>
              <a:rPr lang="en-GB" sz="1200" b="1" dirty="0">
                <a:solidFill>
                  <a:srgbClr val="123361">
                    <a:lumMod val="50000"/>
                  </a:srgbClr>
                </a:solidFill>
                <a:latin typeface="Poppins" panose="00000500000000000000" pitchFamily="2" charset="0"/>
                <a:cs typeface="Poppins" panose="00000500000000000000" pitchFamily="2" charset="0"/>
              </a:rPr>
              <a:t>2L</a:t>
            </a:r>
          </a:p>
        </p:txBody>
      </p:sp>
      <p:sp>
        <p:nvSpPr>
          <p:cNvPr id="351" name="TextBox 350">
            <a:extLst>
              <a:ext uri="{FF2B5EF4-FFF2-40B4-BE49-F238E27FC236}">
                <a16:creationId xmlns:a16="http://schemas.microsoft.com/office/drawing/2014/main" id="{92911C4A-4F4B-8D84-7593-090C618DDBE9}"/>
              </a:ext>
            </a:extLst>
          </p:cNvPr>
          <p:cNvSpPr txBox="1"/>
          <p:nvPr/>
        </p:nvSpPr>
        <p:spPr bwMode="auto">
          <a:xfrm>
            <a:off x="8457962" y="5531572"/>
            <a:ext cx="174118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Median PFS, </a:t>
            </a:r>
            <a:r>
              <a:rPr kumimoji="0" lang="en-US" sz="900" b="0" i="0" u="none" strike="noStrike" kern="1200" cap="none" spc="0" normalizeH="0" baseline="0" noProof="0" dirty="0" err="1">
                <a:ln>
                  <a:noFill/>
                </a:ln>
                <a:solidFill>
                  <a:srgbClr val="000000"/>
                </a:solidFill>
                <a:effectLst/>
                <a:uLnTx/>
                <a:uFillTx/>
                <a:latin typeface="Poppins" pitchFamily="2" charset="77"/>
                <a:cs typeface="Poppins" pitchFamily="2" charset="77"/>
              </a:rPr>
              <a:t>mo</a:t>
            </a: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 (95% CI)</a:t>
            </a:r>
          </a:p>
          <a:p>
            <a:pPr marL="0" marR="0" lvl="0" indent="0" algn="l" defTabSz="914400" rtl="0" eaLnBrk="0" fontAlgn="base" latinLnBrk="0" hangingPunct="0">
              <a:lnSpc>
                <a:spcPct val="100000"/>
              </a:lnSpc>
              <a:spcAft>
                <a:spcPct val="0"/>
              </a:spcAft>
              <a:buClrTx/>
              <a:buSzTx/>
              <a:buFontTx/>
              <a:buNone/>
              <a:tabLst/>
              <a:defRPr/>
            </a:pPr>
            <a:r>
              <a:rPr lang="en-US" sz="900" dirty="0">
                <a:solidFill>
                  <a:srgbClr val="000000"/>
                </a:solidFill>
                <a:latin typeface="Poppins" pitchFamily="2" charset="77"/>
                <a:cs typeface="Poppins" pitchFamily="2" charset="77"/>
              </a:rPr>
              <a:t>R-</a:t>
            </a:r>
            <a:r>
              <a:rPr lang="en-US" sz="900" dirty="0" err="1">
                <a:solidFill>
                  <a:srgbClr val="000000"/>
                </a:solidFill>
                <a:latin typeface="Poppins" pitchFamily="2" charset="77"/>
                <a:cs typeface="Poppins" pitchFamily="2" charset="77"/>
              </a:rPr>
              <a:t>GemOx</a:t>
            </a:r>
            <a:r>
              <a:rPr lang="en-US" sz="900" dirty="0">
                <a:solidFill>
                  <a:srgbClr val="000000"/>
                </a:solidFill>
                <a:latin typeface="Poppins" pitchFamily="2" charset="77"/>
                <a:cs typeface="Poppins" pitchFamily="2" charset="77"/>
              </a:rPr>
              <a:t>: 14.4 (10.3-26.8)</a:t>
            </a:r>
          </a:p>
          <a:p>
            <a:pPr marL="0" marR="0" lvl="0" indent="0" algn="l" defTabSz="914400" rtl="0" eaLnBrk="0" fontAlgn="base" latinLnBrk="0" hangingPunct="0">
              <a:lnSpc>
                <a:spcPct val="100000"/>
              </a:lnSpc>
              <a:spcAft>
                <a:spcPct val="0"/>
              </a:spcAft>
              <a:buClrTx/>
              <a:buSzTx/>
              <a:buFontTx/>
              <a:buNone/>
              <a:tabLst/>
              <a:defRPr/>
            </a:pPr>
            <a:r>
              <a:rPr kumimoji="0" lang="en-US" sz="900" b="0" i="0" u="none" strike="noStrike" kern="1200" cap="none" spc="0" normalizeH="0" baseline="0" noProof="0" dirty="0" err="1">
                <a:ln>
                  <a:noFill/>
                </a:ln>
                <a:solidFill>
                  <a:srgbClr val="000000"/>
                </a:solidFill>
                <a:effectLst/>
                <a:uLnTx/>
                <a:uFillTx/>
                <a:latin typeface="Poppins" pitchFamily="2" charset="77"/>
                <a:cs typeface="Poppins" pitchFamily="2" charset="77"/>
              </a:rPr>
              <a:t>Glofit-GemOx</a:t>
            </a:r>
            <a:r>
              <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rPr>
              <a:t>: NE</a:t>
            </a:r>
            <a:r>
              <a:rPr lang="en-US" sz="900" dirty="0">
                <a:solidFill>
                  <a:srgbClr val="000000"/>
                </a:solidFill>
                <a:latin typeface="Poppins" pitchFamily="2" charset="77"/>
                <a:cs typeface="Poppins" pitchFamily="2" charset="77"/>
              </a:rPr>
              <a:t> (22.8-NE)</a:t>
            </a:r>
            <a:endParaRPr kumimoji="0" lang="en-US" sz="9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nvGrpSpPr>
          <p:cNvPr id="375" name="Group 374">
            <a:extLst>
              <a:ext uri="{FF2B5EF4-FFF2-40B4-BE49-F238E27FC236}">
                <a16:creationId xmlns:a16="http://schemas.microsoft.com/office/drawing/2014/main" id="{296E3C95-7DFA-D332-3F67-1DF1966D6983}"/>
              </a:ext>
            </a:extLst>
          </p:cNvPr>
          <p:cNvGrpSpPr/>
          <p:nvPr/>
        </p:nvGrpSpPr>
        <p:grpSpPr>
          <a:xfrm>
            <a:off x="8438107" y="6103726"/>
            <a:ext cx="2934716" cy="169681"/>
            <a:chOff x="8450003" y="3783981"/>
            <a:chExt cx="2934716" cy="169681"/>
          </a:xfrm>
        </p:grpSpPr>
        <p:sp>
          <p:nvSpPr>
            <p:cNvPr id="376" name="TextBox 375">
              <a:extLst>
                <a:ext uri="{FF2B5EF4-FFF2-40B4-BE49-F238E27FC236}">
                  <a16:creationId xmlns:a16="http://schemas.microsoft.com/office/drawing/2014/main" id="{5E4F972E-D549-3AE2-2A81-AA240C72950C}"/>
                </a:ext>
              </a:extLst>
            </p:cNvPr>
            <p:cNvSpPr txBox="1"/>
            <p:nvPr/>
          </p:nvSpPr>
          <p:spPr>
            <a:xfrm>
              <a:off x="8450003" y="3784385"/>
              <a:ext cx="8175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0</a:t>
              </a:r>
            </a:p>
          </p:txBody>
        </p:sp>
        <p:sp>
          <p:nvSpPr>
            <p:cNvPr id="377" name="TextBox 376">
              <a:extLst>
                <a:ext uri="{FF2B5EF4-FFF2-40B4-BE49-F238E27FC236}">
                  <a16:creationId xmlns:a16="http://schemas.microsoft.com/office/drawing/2014/main" id="{5E235374-716C-F9DA-260D-F08F9BA6E6F0}"/>
                </a:ext>
              </a:extLst>
            </p:cNvPr>
            <p:cNvSpPr txBox="1"/>
            <p:nvPr/>
          </p:nvSpPr>
          <p:spPr>
            <a:xfrm>
              <a:off x="8614114" y="3784274"/>
              <a:ext cx="7694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a:t>
              </a:r>
            </a:p>
          </p:txBody>
        </p:sp>
        <p:sp>
          <p:nvSpPr>
            <p:cNvPr id="378" name="TextBox 377">
              <a:extLst>
                <a:ext uri="{FF2B5EF4-FFF2-40B4-BE49-F238E27FC236}">
                  <a16:creationId xmlns:a16="http://schemas.microsoft.com/office/drawing/2014/main" id="{69A5E8CA-1ABF-C68B-8A51-E87D91D2741B}"/>
                </a:ext>
              </a:extLst>
            </p:cNvPr>
            <p:cNvSpPr txBox="1"/>
            <p:nvPr/>
          </p:nvSpPr>
          <p:spPr>
            <a:xfrm>
              <a:off x="8775608" y="3784274"/>
              <a:ext cx="83356"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6</a:t>
              </a:r>
            </a:p>
          </p:txBody>
        </p:sp>
        <p:sp>
          <p:nvSpPr>
            <p:cNvPr id="379" name="TextBox 378">
              <a:extLst>
                <a:ext uri="{FF2B5EF4-FFF2-40B4-BE49-F238E27FC236}">
                  <a16:creationId xmlns:a16="http://schemas.microsoft.com/office/drawing/2014/main" id="{0666A47A-6EAD-FCA0-0F2C-90399CBE6913}"/>
                </a:ext>
              </a:extLst>
            </p:cNvPr>
            <p:cNvSpPr txBox="1"/>
            <p:nvPr/>
          </p:nvSpPr>
          <p:spPr>
            <a:xfrm>
              <a:off x="8938324" y="3784274"/>
              <a:ext cx="8175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9</a:t>
              </a:r>
            </a:p>
          </p:txBody>
        </p:sp>
        <p:sp>
          <p:nvSpPr>
            <p:cNvPr id="380" name="TextBox 379">
              <a:extLst>
                <a:ext uri="{FF2B5EF4-FFF2-40B4-BE49-F238E27FC236}">
                  <a16:creationId xmlns:a16="http://schemas.microsoft.com/office/drawing/2014/main" id="{FD4903D1-87FE-6174-E27E-69456D54B8EE}"/>
                </a:ext>
              </a:extLst>
            </p:cNvPr>
            <p:cNvSpPr txBox="1"/>
            <p:nvPr/>
          </p:nvSpPr>
          <p:spPr>
            <a:xfrm>
              <a:off x="9084003" y="3784274"/>
              <a:ext cx="113813"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12</a:t>
              </a:r>
            </a:p>
          </p:txBody>
        </p:sp>
        <p:sp>
          <p:nvSpPr>
            <p:cNvPr id="381" name="TextBox 380">
              <a:extLst>
                <a:ext uri="{FF2B5EF4-FFF2-40B4-BE49-F238E27FC236}">
                  <a16:creationId xmlns:a16="http://schemas.microsoft.com/office/drawing/2014/main" id="{7B94D47E-FB55-86D0-F85E-34565C2694AE}"/>
                </a:ext>
              </a:extLst>
            </p:cNvPr>
            <p:cNvSpPr txBox="1"/>
            <p:nvPr/>
          </p:nvSpPr>
          <p:spPr>
            <a:xfrm>
              <a:off x="9245495" y="3784274"/>
              <a:ext cx="120226"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15</a:t>
              </a:r>
            </a:p>
          </p:txBody>
        </p:sp>
        <p:sp>
          <p:nvSpPr>
            <p:cNvPr id="382" name="TextBox 381">
              <a:extLst>
                <a:ext uri="{FF2B5EF4-FFF2-40B4-BE49-F238E27FC236}">
                  <a16:creationId xmlns:a16="http://schemas.microsoft.com/office/drawing/2014/main" id="{B810C112-BCBF-FF99-BFDE-C1E01C0890D2}"/>
                </a:ext>
              </a:extLst>
            </p:cNvPr>
            <p:cNvSpPr txBox="1"/>
            <p:nvPr/>
          </p:nvSpPr>
          <p:spPr>
            <a:xfrm>
              <a:off x="9409946" y="3784274"/>
              <a:ext cx="121828"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18</a:t>
              </a:r>
            </a:p>
          </p:txBody>
        </p:sp>
        <p:sp>
          <p:nvSpPr>
            <p:cNvPr id="383" name="TextBox 382">
              <a:extLst>
                <a:ext uri="{FF2B5EF4-FFF2-40B4-BE49-F238E27FC236}">
                  <a16:creationId xmlns:a16="http://schemas.microsoft.com/office/drawing/2014/main" id="{368A382E-94D0-297E-9AFD-881E5539597D}"/>
                </a:ext>
              </a:extLst>
            </p:cNvPr>
            <p:cNvSpPr txBox="1"/>
            <p:nvPr/>
          </p:nvSpPr>
          <p:spPr>
            <a:xfrm>
              <a:off x="9575660" y="3784274"/>
              <a:ext cx="113813"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21</a:t>
              </a:r>
            </a:p>
          </p:txBody>
        </p:sp>
        <p:sp>
          <p:nvSpPr>
            <p:cNvPr id="384" name="TextBox 383">
              <a:extLst>
                <a:ext uri="{FF2B5EF4-FFF2-40B4-BE49-F238E27FC236}">
                  <a16:creationId xmlns:a16="http://schemas.microsoft.com/office/drawing/2014/main" id="{F8F0CF00-A3AA-C2AB-116E-055CBF9FAC41}"/>
                </a:ext>
              </a:extLst>
            </p:cNvPr>
            <p:cNvSpPr txBox="1"/>
            <p:nvPr/>
          </p:nvSpPr>
          <p:spPr>
            <a:xfrm>
              <a:off x="9718718" y="3784274"/>
              <a:ext cx="15709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24</a:t>
              </a:r>
            </a:p>
          </p:txBody>
        </p:sp>
        <p:sp>
          <p:nvSpPr>
            <p:cNvPr id="385" name="TextBox 384">
              <a:extLst>
                <a:ext uri="{FF2B5EF4-FFF2-40B4-BE49-F238E27FC236}">
                  <a16:creationId xmlns:a16="http://schemas.microsoft.com/office/drawing/2014/main" id="{0C43F6E0-D90F-1523-AE60-87579D77B44E}"/>
                </a:ext>
              </a:extLst>
            </p:cNvPr>
            <p:cNvSpPr txBox="1"/>
            <p:nvPr/>
          </p:nvSpPr>
          <p:spPr>
            <a:xfrm>
              <a:off x="9891854" y="3784274"/>
              <a:ext cx="14587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27</a:t>
              </a:r>
            </a:p>
          </p:txBody>
        </p:sp>
        <p:sp>
          <p:nvSpPr>
            <p:cNvPr id="386" name="TextBox 385">
              <a:extLst>
                <a:ext uri="{FF2B5EF4-FFF2-40B4-BE49-F238E27FC236}">
                  <a16:creationId xmlns:a16="http://schemas.microsoft.com/office/drawing/2014/main" id="{84857A26-C44E-9910-7177-D2B8C4DAFD40}"/>
                </a:ext>
              </a:extLst>
            </p:cNvPr>
            <p:cNvSpPr txBox="1"/>
            <p:nvPr/>
          </p:nvSpPr>
          <p:spPr>
            <a:xfrm>
              <a:off x="10050142" y="3784274"/>
              <a:ext cx="158697"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30</a:t>
              </a:r>
            </a:p>
          </p:txBody>
        </p:sp>
        <p:sp>
          <p:nvSpPr>
            <p:cNvPr id="387" name="TextBox 386">
              <a:extLst>
                <a:ext uri="{FF2B5EF4-FFF2-40B4-BE49-F238E27FC236}">
                  <a16:creationId xmlns:a16="http://schemas.microsoft.com/office/drawing/2014/main" id="{CF8BF723-A6FA-3389-1BC7-051A4B986201}"/>
                </a:ext>
              </a:extLst>
            </p:cNvPr>
            <p:cNvSpPr txBox="1"/>
            <p:nvPr/>
          </p:nvSpPr>
          <p:spPr>
            <a:xfrm>
              <a:off x="10217797" y="3784274"/>
              <a:ext cx="153888"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33</a:t>
              </a:r>
            </a:p>
          </p:txBody>
        </p:sp>
        <p:sp>
          <p:nvSpPr>
            <p:cNvPr id="388" name="TextBox 387">
              <a:extLst>
                <a:ext uri="{FF2B5EF4-FFF2-40B4-BE49-F238E27FC236}">
                  <a16:creationId xmlns:a16="http://schemas.microsoft.com/office/drawing/2014/main" id="{22D3AA5D-3566-1DE3-6058-63E317569112}"/>
                </a:ext>
              </a:extLst>
            </p:cNvPr>
            <p:cNvSpPr txBox="1"/>
            <p:nvPr/>
          </p:nvSpPr>
          <p:spPr>
            <a:xfrm>
              <a:off x="10376298" y="3784274"/>
              <a:ext cx="160300"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36</a:t>
              </a:r>
            </a:p>
          </p:txBody>
        </p:sp>
        <p:sp>
          <p:nvSpPr>
            <p:cNvPr id="389" name="TextBox 388">
              <a:extLst>
                <a:ext uri="{FF2B5EF4-FFF2-40B4-BE49-F238E27FC236}">
                  <a16:creationId xmlns:a16="http://schemas.microsoft.com/office/drawing/2014/main" id="{35754194-10FF-9526-14C9-7AAEBF926E66}"/>
                </a:ext>
              </a:extLst>
            </p:cNvPr>
            <p:cNvSpPr txBox="1"/>
            <p:nvPr/>
          </p:nvSpPr>
          <p:spPr>
            <a:xfrm>
              <a:off x="10541799" y="3784274"/>
              <a:ext cx="158697"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39</a:t>
              </a:r>
            </a:p>
          </p:txBody>
        </p:sp>
        <p:sp>
          <p:nvSpPr>
            <p:cNvPr id="390" name="TextBox 389">
              <a:extLst>
                <a:ext uri="{FF2B5EF4-FFF2-40B4-BE49-F238E27FC236}">
                  <a16:creationId xmlns:a16="http://schemas.microsoft.com/office/drawing/2014/main" id="{2D16B34D-887D-4A33-A077-6DB686634442}"/>
                </a:ext>
              </a:extLst>
            </p:cNvPr>
            <p:cNvSpPr txBox="1"/>
            <p:nvPr/>
          </p:nvSpPr>
          <p:spPr>
            <a:xfrm>
              <a:off x="10722515" y="3784274"/>
              <a:ext cx="157094"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42</a:t>
              </a:r>
            </a:p>
          </p:txBody>
        </p:sp>
        <p:sp>
          <p:nvSpPr>
            <p:cNvPr id="391" name="TextBox 390">
              <a:extLst>
                <a:ext uri="{FF2B5EF4-FFF2-40B4-BE49-F238E27FC236}">
                  <a16:creationId xmlns:a16="http://schemas.microsoft.com/office/drawing/2014/main" id="{E94EA81A-F78E-9C95-531C-7EEF3D375D35}"/>
                </a:ext>
              </a:extLst>
            </p:cNvPr>
            <p:cNvSpPr txBox="1"/>
            <p:nvPr/>
          </p:nvSpPr>
          <p:spPr>
            <a:xfrm>
              <a:off x="10898239" y="3783981"/>
              <a:ext cx="163506"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45</a:t>
              </a:r>
            </a:p>
          </p:txBody>
        </p:sp>
        <p:sp>
          <p:nvSpPr>
            <p:cNvPr id="392" name="TextBox 391">
              <a:extLst>
                <a:ext uri="{FF2B5EF4-FFF2-40B4-BE49-F238E27FC236}">
                  <a16:creationId xmlns:a16="http://schemas.microsoft.com/office/drawing/2014/main" id="{F83E3ADF-7CFA-A8C0-9DB1-78ECC9B935A5}"/>
                </a:ext>
              </a:extLst>
            </p:cNvPr>
            <p:cNvSpPr txBox="1"/>
            <p:nvPr/>
          </p:nvSpPr>
          <p:spPr>
            <a:xfrm>
              <a:off x="11062137" y="3783981"/>
              <a:ext cx="165109"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48</a:t>
              </a:r>
            </a:p>
          </p:txBody>
        </p:sp>
        <p:sp>
          <p:nvSpPr>
            <p:cNvPr id="393" name="TextBox 392">
              <a:extLst>
                <a:ext uri="{FF2B5EF4-FFF2-40B4-BE49-F238E27FC236}">
                  <a16:creationId xmlns:a16="http://schemas.microsoft.com/office/drawing/2014/main" id="{670E44C6-D1C0-D82E-14A9-A634FA57C75C}"/>
                </a:ext>
              </a:extLst>
            </p:cNvPr>
            <p:cNvSpPr txBox="1"/>
            <p:nvPr/>
          </p:nvSpPr>
          <p:spPr>
            <a:xfrm>
              <a:off x="11264493" y="3783981"/>
              <a:ext cx="120226" cy="169277"/>
            </a:xfrm>
            <a:prstGeom prst="rect">
              <a:avLst/>
            </a:prstGeom>
            <a:noFill/>
          </p:spPr>
          <p:txBody>
            <a:bodyPr wrap="none" lIns="0" tIns="0" rIns="0" bIns="0" rtlCol="0" anchor="ctr">
              <a:spAutoFit/>
            </a:bodyPr>
            <a:lstStyle/>
            <a:p>
              <a:pPr algn="ctr" defTabSz="1097253"/>
              <a:r>
                <a:rPr lang="en-GB" sz="1100" spc="-50" dirty="0">
                  <a:solidFill>
                    <a:srgbClr val="123361">
                      <a:lumMod val="50000"/>
                    </a:srgbClr>
                  </a:solidFill>
                  <a:latin typeface="Poppins" panose="00000500000000000000" pitchFamily="2" charset="0"/>
                  <a:cs typeface="Poppins" panose="00000500000000000000" pitchFamily="2" charset="0"/>
                </a:rPr>
                <a:t>51</a:t>
              </a:r>
            </a:p>
          </p:txBody>
        </p:sp>
      </p:grpSp>
      <p:sp>
        <p:nvSpPr>
          <p:cNvPr id="398" name="Freeform: Shape 397">
            <a:extLst>
              <a:ext uri="{FF2B5EF4-FFF2-40B4-BE49-F238E27FC236}">
                <a16:creationId xmlns:a16="http://schemas.microsoft.com/office/drawing/2014/main" id="{666A3B22-3890-1BE4-FBAA-675D0D769684}"/>
              </a:ext>
            </a:extLst>
          </p:cNvPr>
          <p:cNvSpPr/>
          <p:nvPr/>
        </p:nvSpPr>
        <p:spPr>
          <a:xfrm>
            <a:off x="8498871" y="4361632"/>
            <a:ext cx="2751615" cy="762935"/>
          </a:xfrm>
          <a:custGeom>
            <a:avLst/>
            <a:gdLst>
              <a:gd name="csX0" fmla="*/ 0 w 2751615"/>
              <a:gd name="csY0" fmla="*/ 0 h 762935"/>
              <a:gd name="csX1" fmla="*/ 0 w 2751615"/>
              <a:gd name="csY1" fmla="*/ 50488 h 762935"/>
              <a:gd name="csX2" fmla="*/ 58903 w 2751615"/>
              <a:gd name="csY2" fmla="*/ 50488 h 762935"/>
              <a:gd name="csX3" fmla="*/ 58903 w 2751615"/>
              <a:gd name="csY3" fmla="*/ 95367 h 762935"/>
              <a:gd name="csX4" fmla="*/ 137441 w 2751615"/>
              <a:gd name="csY4" fmla="*/ 95367 h 762935"/>
              <a:gd name="csX5" fmla="*/ 137441 w 2751615"/>
              <a:gd name="csY5" fmla="*/ 151465 h 762935"/>
              <a:gd name="csX6" fmla="*/ 165490 w 2751615"/>
              <a:gd name="csY6" fmla="*/ 151465 h 762935"/>
              <a:gd name="csX7" fmla="*/ 165490 w 2751615"/>
              <a:gd name="csY7" fmla="*/ 204758 h 762935"/>
              <a:gd name="csX8" fmla="*/ 204758 w 2751615"/>
              <a:gd name="csY8" fmla="*/ 204758 h 762935"/>
              <a:gd name="csX9" fmla="*/ 204758 w 2751615"/>
              <a:gd name="csY9" fmla="*/ 258051 h 762935"/>
              <a:gd name="csX10" fmla="*/ 238417 w 2751615"/>
              <a:gd name="csY10" fmla="*/ 258051 h 762935"/>
              <a:gd name="csX11" fmla="*/ 238417 w 2751615"/>
              <a:gd name="csY11" fmla="*/ 274881 h 762935"/>
              <a:gd name="csX12" fmla="*/ 266466 w 2751615"/>
              <a:gd name="csY12" fmla="*/ 274881 h 762935"/>
              <a:gd name="csX13" fmla="*/ 266466 w 2751615"/>
              <a:gd name="csY13" fmla="*/ 305735 h 762935"/>
              <a:gd name="csX14" fmla="*/ 291711 w 2751615"/>
              <a:gd name="csY14" fmla="*/ 305735 h 762935"/>
              <a:gd name="csX15" fmla="*/ 291711 w 2751615"/>
              <a:gd name="csY15" fmla="*/ 330979 h 762935"/>
              <a:gd name="csX16" fmla="*/ 328174 w 2751615"/>
              <a:gd name="csY16" fmla="*/ 330979 h 762935"/>
              <a:gd name="csX17" fmla="*/ 328174 w 2751615"/>
              <a:gd name="csY17" fmla="*/ 389882 h 762935"/>
              <a:gd name="csX18" fmla="*/ 406712 w 2751615"/>
              <a:gd name="csY18" fmla="*/ 389882 h 762935"/>
              <a:gd name="csX19" fmla="*/ 406712 w 2751615"/>
              <a:gd name="csY19" fmla="*/ 437566 h 762935"/>
              <a:gd name="csX20" fmla="*/ 426346 w 2751615"/>
              <a:gd name="csY20" fmla="*/ 437566 h 762935"/>
              <a:gd name="csX21" fmla="*/ 426346 w 2751615"/>
              <a:gd name="csY21" fmla="*/ 454395 h 762935"/>
              <a:gd name="csX22" fmla="*/ 457200 w 2751615"/>
              <a:gd name="csY22" fmla="*/ 454395 h 762935"/>
              <a:gd name="csX23" fmla="*/ 457200 w 2751615"/>
              <a:gd name="csY23" fmla="*/ 496469 h 762935"/>
              <a:gd name="csX24" fmla="*/ 516103 w 2751615"/>
              <a:gd name="csY24" fmla="*/ 496469 h 762935"/>
              <a:gd name="csX25" fmla="*/ 516103 w 2751615"/>
              <a:gd name="csY25" fmla="*/ 532932 h 762935"/>
              <a:gd name="csX26" fmla="*/ 558177 w 2751615"/>
              <a:gd name="csY26" fmla="*/ 532932 h 762935"/>
              <a:gd name="csX27" fmla="*/ 558177 w 2751615"/>
              <a:gd name="csY27" fmla="*/ 569396 h 762935"/>
              <a:gd name="csX28" fmla="*/ 605860 w 2751615"/>
              <a:gd name="csY28" fmla="*/ 569396 h 762935"/>
              <a:gd name="csX29" fmla="*/ 605860 w 2751615"/>
              <a:gd name="csY29" fmla="*/ 583421 h 762935"/>
              <a:gd name="csX30" fmla="*/ 647934 w 2751615"/>
              <a:gd name="csY30" fmla="*/ 583421 h 762935"/>
              <a:gd name="csX31" fmla="*/ 647934 w 2751615"/>
              <a:gd name="csY31" fmla="*/ 619885 h 762935"/>
              <a:gd name="csX32" fmla="*/ 698422 w 2751615"/>
              <a:gd name="csY32" fmla="*/ 619885 h 762935"/>
              <a:gd name="csX33" fmla="*/ 701227 w 2751615"/>
              <a:gd name="csY33" fmla="*/ 622690 h 762935"/>
              <a:gd name="csX34" fmla="*/ 863912 w 2751615"/>
              <a:gd name="csY34" fmla="*/ 622690 h 762935"/>
              <a:gd name="csX35" fmla="*/ 863912 w 2751615"/>
              <a:gd name="csY35" fmla="*/ 645129 h 762935"/>
              <a:gd name="csX36" fmla="*/ 1043426 w 2751615"/>
              <a:gd name="csY36" fmla="*/ 645129 h 762935"/>
              <a:gd name="csX37" fmla="*/ 1043426 w 2751615"/>
              <a:gd name="csY37" fmla="*/ 667568 h 762935"/>
              <a:gd name="csX38" fmla="*/ 1119158 w 2751615"/>
              <a:gd name="csY38" fmla="*/ 667568 h 762935"/>
              <a:gd name="csX39" fmla="*/ 1119158 w 2751615"/>
              <a:gd name="csY39" fmla="*/ 673178 h 762935"/>
              <a:gd name="csX40" fmla="*/ 1253794 w 2751615"/>
              <a:gd name="csY40" fmla="*/ 673178 h 762935"/>
              <a:gd name="csX41" fmla="*/ 1253794 w 2751615"/>
              <a:gd name="csY41" fmla="*/ 698422 h 762935"/>
              <a:gd name="csX42" fmla="*/ 1315502 w 2751615"/>
              <a:gd name="csY42" fmla="*/ 698422 h 762935"/>
              <a:gd name="csX43" fmla="*/ 1315502 w 2751615"/>
              <a:gd name="csY43" fmla="*/ 726471 h 762935"/>
              <a:gd name="csX44" fmla="*/ 1360381 w 2751615"/>
              <a:gd name="csY44" fmla="*/ 726471 h 762935"/>
              <a:gd name="csX45" fmla="*/ 1360381 w 2751615"/>
              <a:gd name="csY45" fmla="*/ 740496 h 762935"/>
              <a:gd name="csX46" fmla="*/ 1809166 w 2751615"/>
              <a:gd name="csY46" fmla="*/ 740496 h 762935"/>
              <a:gd name="csX47" fmla="*/ 1809166 w 2751615"/>
              <a:gd name="csY47" fmla="*/ 762935 h 762935"/>
              <a:gd name="csX48" fmla="*/ 2751615 w 2751615"/>
              <a:gd name="csY48" fmla="*/ 762935 h 7629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2751615" h="762935">
                <a:moveTo>
                  <a:pt x="0" y="0"/>
                </a:moveTo>
                <a:lnTo>
                  <a:pt x="0" y="50488"/>
                </a:lnTo>
                <a:lnTo>
                  <a:pt x="58903" y="50488"/>
                </a:lnTo>
                <a:lnTo>
                  <a:pt x="58903" y="95367"/>
                </a:lnTo>
                <a:lnTo>
                  <a:pt x="137441" y="95367"/>
                </a:lnTo>
                <a:lnTo>
                  <a:pt x="137441" y="151465"/>
                </a:lnTo>
                <a:lnTo>
                  <a:pt x="165490" y="151465"/>
                </a:lnTo>
                <a:lnTo>
                  <a:pt x="165490" y="204758"/>
                </a:lnTo>
                <a:lnTo>
                  <a:pt x="204758" y="204758"/>
                </a:lnTo>
                <a:lnTo>
                  <a:pt x="204758" y="258051"/>
                </a:lnTo>
                <a:lnTo>
                  <a:pt x="238417" y="258051"/>
                </a:lnTo>
                <a:lnTo>
                  <a:pt x="238417" y="274881"/>
                </a:lnTo>
                <a:lnTo>
                  <a:pt x="266466" y="274881"/>
                </a:lnTo>
                <a:lnTo>
                  <a:pt x="266466" y="305735"/>
                </a:lnTo>
                <a:lnTo>
                  <a:pt x="291711" y="305735"/>
                </a:lnTo>
                <a:lnTo>
                  <a:pt x="291711" y="330979"/>
                </a:lnTo>
                <a:lnTo>
                  <a:pt x="328174" y="330979"/>
                </a:lnTo>
                <a:lnTo>
                  <a:pt x="328174" y="389882"/>
                </a:lnTo>
                <a:lnTo>
                  <a:pt x="406712" y="389882"/>
                </a:lnTo>
                <a:lnTo>
                  <a:pt x="406712" y="437566"/>
                </a:lnTo>
                <a:lnTo>
                  <a:pt x="426346" y="437566"/>
                </a:lnTo>
                <a:lnTo>
                  <a:pt x="426346" y="454395"/>
                </a:lnTo>
                <a:lnTo>
                  <a:pt x="457200" y="454395"/>
                </a:lnTo>
                <a:lnTo>
                  <a:pt x="457200" y="496469"/>
                </a:lnTo>
                <a:lnTo>
                  <a:pt x="516103" y="496469"/>
                </a:lnTo>
                <a:lnTo>
                  <a:pt x="516103" y="532932"/>
                </a:lnTo>
                <a:lnTo>
                  <a:pt x="558177" y="532932"/>
                </a:lnTo>
                <a:lnTo>
                  <a:pt x="558177" y="569396"/>
                </a:lnTo>
                <a:lnTo>
                  <a:pt x="605860" y="569396"/>
                </a:lnTo>
                <a:lnTo>
                  <a:pt x="605860" y="583421"/>
                </a:lnTo>
                <a:lnTo>
                  <a:pt x="647934" y="583421"/>
                </a:lnTo>
                <a:lnTo>
                  <a:pt x="647934" y="619885"/>
                </a:lnTo>
                <a:lnTo>
                  <a:pt x="698422" y="619885"/>
                </a:lnTo>
                <a:lnTo>
                  <a:pt x="701227" y="622690"/>
                </a:lnTo>
                <a:lnTo>
                  <a:pt x="863912" y="622690"/>
                </a:lnTo>
                <a:lnTo>
                  <a:pt x="863912" y="645129"/>
                </a:lnTo>
                <a:lnTo>
                  <a:pt x="1043426" y="645129"/>
                </a:lnTo>
                <a:lnTo>
                  <a:pt x="1043426" y="667568"/>
                </a:lnTo>
                <a:lnTo>
                  <a:pt x="1119158" y="667568"/>
                </a:lnTo>
                <a:lnTo>
                  <a:pt x="1119158" y="673178"/>
                </a:lnTo>
                <a:lnTo>
                  <a:pt x="1253794" y="673178"/>
                </a:lnTo>
                <a:lnTo>
                  <a:pt x="1253794" y="698422"/>
                </a:lnTo>
                <a:lnTo>
                  <a:pt x="1315502" y="698422"/>
                </a:lnTo>
                <a:lnTo>
                  <a:pt x="1315502" y="726471"/>
                </a:lnTo>
                <a:lnTo>
                  <a:pt x="1360381" y="726471"/>
                </a:lnTo>
                <a:lnTo>
                  <a:pt x="1360381" y="740496"/>
                </a:lnTo>
                <a:lnTo>
                  <a:pt x="1809166" y="740496"/>
                </a:lnTo>
                <a:lnTo>
                  <a:pt x="1809166" y="762935"/>
                </a:lnTo>
                <a:lnTo>
                  <a:pt x="2751615" y="762935"/>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5BB6495A-C612-61F5-4F3A-13C1BE3C71C4}"/>
              </a:ext>
            </a:extLst>
          </p:cNvPr>
          <p:cNvGrpSpPr/>
          <p:nvPr/>
        </p:nvGrpSpPr>
        <p:grpSpPr>
          <a:xfrm>
            <a:off x="742558" y="2852916"/>
            <a:ext cx="2403001" cy="2173738"/>
            <a:chOff x="742558" y="2852916"/>
            <a:chExt cx="2403001" cy="2173738"/>
          </a:xfrm>
        </p:grpSpPr>
        <p:grpSp>
          <p:nvGrpSpPr>
            <p:cNvPr id="2" name="Group 1">
              <a:extLst>
                <a:ext uri="{FF2B5EF4-FFF2-40B4-BE49-F238E27FC236}">
                  <a16:creationId xmlns:a16="http://schemas.microsoft.com/office/drawing/2014/main" id="{A9527236-80EA-B177-E0CA-AFDE8F3EDBD1}"/>
                </a:ext>
              </a:extLst>
            </p:cNvPr>
            <p:cNvGrpSpPr/>
            <p:nvPr/>
          </p:nvGrpSpPr>
          <p:grpSpPr>
            <a:xfrm rot="5400000">
              <a:off x="-282441" y="3877915"/>
              <a:ext cx="2100655" cy="50657"/>
              <a:chOff x="792895" y="5860360"/>
              <a:chExt cx="1750730" cy="70379"/>
            </a:xfrm>
          </p:grpSpPr>
          <p:cxnSp>
            <p:nvCxnSpPr>
              <p:cNvPr id="3" name="Straight Connector 2">
                <a:extLst>
                  <a:ext uri="{FF2B5EF4-FFF2-40B4-BE49-F238E27FC236}">
                    <a16:creationId xmlns:a16="http://schemas.microsoft.com/office/drawing/2014/main" id="{5FFD35A3-58E4-5193-C20E-0BD7F12C65F5}"/>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E26410B-39BD-F404-8054-2FA6E302D1FA}"/>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F732357-1453-E429-1A59-5A7B1FC1FDE7}"/>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3A13DEE-8773-C8E4-B76F-DC73715C30AF}"/>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7A7A1F4-AF43-E3BD-55A1-AEE2ED5B8A11}"/>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EA8507C-F035-172D-3266-4747B4F8B08C}"/>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57E10BD0-FB57-71DC-FF00-010B72D84A33}"/>
                </a:ext>
              </a:extLst>
            </p:cNvPr>
            <p:cNvGrpSpPr/>
            <p:nvPr/>
          </p:nvGrpSpPr>
          <p:grpSpPr>
            <a:xfrm>
              <a:off x="1568532" y="4945210"/>
              <a:ext cx="1577027" cy="81444"/>
              <a:chOff x="792895" y="5860360"/>
              <a:chExt cx="1400584" cy="70379"/>
            </a:xfrm>
          </p:grpSpPr>
          <p:cxnSp>
            <p:nvCxnSpPr>
              <p:cNvPr id="28" name="Straight Connector 27">
                <a:extLst>
                  <a:ext uri="{FF2B5EF4-FFF2-40B4-BE49-F238E27FC236}">
                    <a16:creationId xmlns:a16="http://schemas.microsoft.com/office/drawing/2014/main" id="{ABDB4621-7D8F-D523-2904-C29D49B98D24}"/>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7762C8-B12E-FAEA-F6F3-516917C27F65}"/>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1" name="Group 30">
            <a:extLst>
              <a:ext uri="{FF2B5EF4-FFF2-40B4-BE49-F238E27FC236}">
                <a16:creationId xmlns:a16="http://schemas.microsoft.com/office/drawing/2014/main" id="{12EAE028-B382-3D6A-7460-97CD7F59CEB8}"/>
              </a:ext>
            </a:extLst>
          </p:cNvPr>
          <p:cNvGrpSpPr/>
          <p:nvPr/>
        </p:nvGrpSpPr>
        <p:grpSpPr>
          <a:xfrm rot="5400000">
            <a:off x="3756025" y="2843714"/>
            <a:ext cx="1688221" cy="38203"/>
            <a:chOff x="792895" y="5860360"/>
            <a:chExt cx="1750730" cy="70379"/>
          </a:xfrm>
        </p:grpSpPr>
        <p:cxnSp>
          <p:nvCxnSpPr>
            <p:cNvPr id="32" name="Straight Connector 31">
              <a:extLst>
                <a:ext uri="{FF2B5EF4-FFF2-40B4-BE49-F238E27FC236}">
                  <a16:creationId xmlns:a16="http://schemas.microsoft.com/office/drawing/2014/main" id="{ACBC7297-3035-ECEB-A906-5532EBF6F530}"/>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3488C96-AC18-EED8-D9F6-E78390EFF169}"/>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AA071B5-C94F-FF29-4A38-0600F0A01B65}"/>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02C2812-5EBA-2AA7-1AD0-DA2CCF16D42B}"/>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1208F7-54DB-8A2D-82CE-BCDEDA383AE8}"/>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A23D065-65C4-BD41-1128-DB9E6795CA12}"/>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D9EB087D-D599-45D0-4000-31CDA93D8DC8}"/>
              </a:ext>
            </a:extLst>
          </p:cNvPr>
          <p:cNvGrpSpPr/>
          <p:nvPr/>
        </p:nvGrpSpPr>
        <p:grpSpPr>
          <a:xfrm>
            <a:off x="4619236" y="3705890"/>
            <a:ext cx="2804001" cy="64345"/>
            <a:chOff x="1108256" y="4037322"/>
            <a:chExt cx="3345493" cy="73284"/>
          </a:xfrm>
        </p:grpSpPr>
        <p:grpSp>
          <p:nvGrpSpPr>
            <p:cNvPr id="42" name="Group 41">
              <a:extLst>
                <a:ext uri="{FF2B5EF4-FFF2-40B4-BE49-F238E27FC236}">
                  <a16:creationId xmlns:a16="http://schemas.microsoft.com/office/drawing/2014/main" id="{EA99B86A-F161-5463-7CCF-2ACB4F1E22E9}"/>
                </a:ext>
              </a:extLst>
            </p:cNvPr>
            <p:cNvGrpSpPr/>
            <p:nvPr/>
          </p:nvGrpSpPr>
          <p:grpSpPr>
            <a:xfrm>
              <a:off x="1108256" y="4037322"/>
              <a:ext cx="2060418" cy="68057"/>
              <a:chOff x="792895" y="5860360"/>
              <a:chExt cx="2801168" cy="70379"/>
            </a:xfrm>
          </p:grpSpPr>
          <p:cxnSp>
            <p:nvCxnSpPr>
              <p:cNvPr id="52" name="Straight Connector 51">
                <a:extLst>
                  <a:ext uri="{FF2B5EF4-FFF2-40B4-BE49-F238E27FC236}">
                    <a16:creationId xmlns:a16="http://schemas.microsoft.com/office/drawing/2014/main" id="{B7AA788A-DDC1-4A94-26E9-A7544340AED5}"/>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8671F07-BE1B-22C4-A54E-FD2D79A82F2F}"/>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0A21FD8-8D93-B5CB-84C8-A7B2F6E3437A}"/>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80ED78D-3951-3E52-E1F6-762309295DCF}"/>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2D7A9C8-813F-A5E4-2239-A3130CCF9A07}"/>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5902313-376B-3BFF-B330-09ECD8D9F15D}"/>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0FE113E-0E0D-F424-F2E8-61654E9867BC}"/>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3A68ECC-3267-8120-D232-C720804985BA}"/>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447517B-BAFC-F9EA-62EA-45CB7D66466C}"/>
                  </a:ext>
                </a:extLst>
              </p:cNvPr>
              <p:cNvCxnSpPr>
                <a:cxnSpLocks/>
              </p:cNvCxnSpPr>
              <p:nvPr/>
            </p:nvCxnSpPr>
            <p:spPr>
              <a:xfrm rot="5400000" flipH="1">
                <a:off x="355887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2E3F3B62-E061-CD6F-4A27-022533AFC048}"/>
                </a:ext>
              </a:extLst>
            </p:cNvPr>
            <p:cNvGrpSpPr/>
            <p:nvPr/>
          </p:nvGrpSpPr>
          <p:grpSpPr>
            <a:xfrm>
              <a:off x="3423540" y="4042549"/>
              <a:ext cx="1030209" cy="68057"/>
              <a:chOff x="792895" y="5860360"/>
              <a:chExt cx="1400584" cy="70379"/>
            </a:xfrm>
          </p:grpSpPr>
          <p:cxnSp>
            <p:nvCxnSpPr>
              <p:cNvPr id="44" name="Straight Connector 43">
                <a:extLst>
                  <a:ext uri="{FF2B5EF4-FFF2-40B4-BE49-F238E27FC236}">
                    <a16:creationId xmlns:a16="http://schemas.microsoft.com/office/drawing/2014/main" id="{2AB475F6-7D13-5746-BEF0-20EBC1D99EC2}"/>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9CD6BB9-2455-BA48-55B4-D805DAA31FFF}"/>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19B30DF-412C-E42E-7978-5648352B4F6D}"/>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E0AEDC1-DD5B-948A-690D-43C4A8174F74}"/>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17718E8-775C-906A-0519-A337C4D0AB42}"/>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1" name="Group 60">
            <a:extLst>
              <a:ext uri="{FF2B5EF4-FFF2-40B4-BE49-F238E27FC236}">
                <a16:creationId xmlns:a16="http://schemas.microsoft.com/office/drawing/2014/main" id="{173B547E-909D-827B-106E-142F15FCD851}"/>
              </a:ext>
            </a:extLst>
          </p:cNvPr>
          <p:cNvGrpSpPr/>
          <p:nvPr/>
        </p:nvGrpSpPr>
        <p:grpSpPr>
          <a:xfrm rot="5400000">
            <a:off x="3768204" y="5185272"/>
            <a:ext cx="1688221" cy="38203"/>
            <a:chOff x="792895" y="5860360"/>
            <a:chExt cx="1750730" cy="70379"/>
          </a:xfrm>
        </p:grpSpPr>
        <p:cxnSp>
          <p:nvCxnSpPr>
            <p:cNvPr id="62" name="Straight Connector 61">
              <a:extLst>
                <a:ext uri="{FF2B5EF4-FFF2-40B4-BE49-F238E27FC236}">
                  <a16:creationId xmlns:a16="http://schemas.microsoft.com/office/drawing/2014/main" id="{231D6F37-91D8-52DD-B45E-B3CB6ACFA637}"/>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454FF2F-A7D6-C790-59F6-00AE81EA80D8}"/>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99496C1-32AE-3295-09DA-66D2C84FCD83}"/>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2B57DB8-EE9E-2AFD-1936-5CD838846EE4}"/>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91478CD-B777-0E0A-45F1-CB1C8F96C674}"/>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A5FA2C24-A358-9038-6FDA-EF45158FF435}"/>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24B582C9-F31F-04A1-9D15-6F15D850CDB4}"/>
              </a:ext>
            </a:extLst>
          </p:cNvPr>
          <p:cNvGrpSpPr/>
          <p:nvPr/>
        </p:nvGrpSpPr>
        <p:grpSpPr>
          <a:xfrm>
            <a:off x="4631415" y="6044029"/>
            <a:ext cx="2813118" cy="67764"/>
            <a:chOff x="4631415" y="6044029"/>
            <a:chExt cx="2813118" cy="67764"/>
          </a:xfrm>
        </p:grpSpPr>
        <p:grpSp>
          <p:nvGrpSpPr>
            <p:cNvPr id="80" name="Group 79">
              <a:extLst>
                <a:ext uri="{FF2B5EF4-FFF2-40B4-BE49-F238E27FC236}">
                  <a16:creationId xmlns:a16="http://schemas.microsoft.com/office/drawing/2014/main" id="{8C4402A1-EF9B-75D6-F895-7EA899B546F3}"/>
                </a:ext>
              </a:extLst>
            </p:cNvPr>
            <p:cNvGrpSpPr/>
            <p:nvPr/>
          </p:nvGrpSpPr>
          <p:grpSpPr>
            <a:xfrm>
              <a:off x="4631415" y="6048484"/>
              <a:ext cx="2603775" cy="63309"/>
              <a:chOff x="1108256" y="4037322"/>
              <a:chExt cx="3345493" cy="73284"/>
            </a:xfrm>
          </p:grpSpPr>
          <p:grpSp>
            <p:nvGrpSpPr>
              <p:cNvPr id="108" name="Group 107">
                <a:extLst>
                  <a:ext uri="{FF2B5EF4-FFF2-40B4-BE49-F238E27FC236}">
                    <a16:creationId xmlns:a16="http://schemas.microsoft.com/office/drawing/2014/main" id="{623D648D-4928-68D8-DA88-DB3345CD1FCB}"/>
                  </a:ext>
                </a:extLst>
              </p:cNvPr>
              <p:cNvGrpSpPr/>
              <p:nvPr/>
            </p:nvGrpSpPr>
            <p:grpSpPr>
              <a:xfrm>
                <a:off x="1108256" y="4037322"/>
                <a:ext cx="2060418" cy="68057"/>
                <a:chOff x="792895" y="5860360"/>
                <a:chExt cx="2801168" cy="70379"/>
              </a:xfrm>
            </p:grpSpPr>
            <p:cxnSp>
              <p:nvCxnSpPr>
                <p:cNvPr id="138" name="Straight Connector 137">
                  <a:extLst>
                    <a:ext uri="{FF2B5EF4-FFF2-40B4-BE49-F238E27FC236}">
                      <a16:creationId xmlns:a16="http://schemas.microsoft.com/office/drawing/2014/main" id="{CE2F72F9-0852-C1E0-0307-12E523C340F4}"/>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46A33289-1429-4157-C3B9-66F2D809A600}"/>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B040871C-1E0C-7A4C-D5FC-D6E90A8917D6}"/>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425539C7-4F55-1828-FB08-AA2143C624D8}"/>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AB2DDA6F-DD62-CC50-11FB-1389652617E9}"/>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277301A7-FF26-3D6F-931F-3979E247651B}"/>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5ED7569D-4F13-7665-B757-FD74DFF2F25D}"/>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2378944-EA22-765E-8A9B-82C999BECBCE}"/>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2767C9B2-7CFE-2309-7727-8783A500869D}"/>
                    </a:ext>
                  </a:extLst>
                </p:cNvPr>
                <p:cNvCxnSpPr>
                  <a:cxnSpLocks/>
                </p:cNvCxnSpPr>
                <p:nvPr/>
              </p:nvCxnSpPr>
              <p:spPr>
                <a:xfrm rot="5400000" flipH="1">
                  <a:off x="355887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9" name="Group 108">
                <a:extLst>
                  <a:ext uri="{FF2B5EF4-FFF2-40B4-BE49-F238E27FC236}">
                    <a16:creationId xmlns:a16="http://schemas.microsoft.com/office/drawing/2014/main" id="{6D944F52-24B9-D742-2942-D8F4D186800C}"/>
                  </a:ext>
                </a:extLst>
              </p:cNvPr>
              <p:cNvGrpSpPr/>
              <p:nvPr/>
            </p:nvGrpSpPr>
            <p:grpSpPr>
              <a:xfrm>
                <a:off x="3423540" y="4042549"/>
                <a:ext cx="1030209" cy="68057"/>
                <a:chOff x="792895" y="5860360"/>
                <a:chExt cx="1400584" cy="70379"/>
              </a:xfrm>
            </p:grpSpPr>
            <p:cxnSp>
              <p:nvCxnSpPr>
                <p:cNvPr id="110" name="Straight Connector 109">
                  <a:extLst>
                    <a:ext uri="{FF2B5EF4-FFF2-40B4-BE49-F238E27FC236}">
                      <a16:creationId xmlns:a16="http://schemas.microsoft.com/office/drawing/2014/main" id="{67199234-CD7A-764E-15C5-7C62C84A9B36}"/>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5CB10FC7-4188-FCA2-70B8-4B9861A82CC2}"/>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5E12F2FA-2146-15DA-B34F-8F2C73056759}"/>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93C97DE-2436-4025-E9DC-D15E2A584096}"/>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1F9CCEA-CADF-2534-8479-21BB2192FAC4}"/>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81" name="Straight Connector 80">
              <a:extLst>
                <a:ext uri="{FF2B5EF4-FFF2-40B4-BE49-F238E27FC236}">
                  <a16:creationId xmlns:a16="http://schemas.microsoft.com/office/drawing/2014/main" id="{3DF65D10-1741-0DA3-4F0B-2444BFA2EB99}"/>
                </a:ext>
              </a:extLst>
            </p:cNvPr>
            <p:cNvCxnSpPr>
              <a:cxnSpLocks/>
            </p:cNvCxnSpPr>
            <p:nvPr/>
          </p:nvCxnSpPr>
          <p:spPr>
            <a:xfrm rot="5400000" flipH="1">
              <a:off x="7415136" y="6073426"/>
              <a:ext cx="5879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F108FD22-A5B6-F6CB-8924-B73EB8C17AD0}"/>
              </a:ext>
            </a:extLst>
          </p:cNvPr>
          <p:cNvGrpSpPr/>
          <p:nvPr/>
        </p:nvGrpSpPr>
        <p:grpSpPr>
          <a:xfrm>
            <a:off x="8499523" y="3708189"/>
            <a:ext cx="2310199" cy="45719"/>
            <a:chOff x="4631415" y="6044029"/>
            <a:chExt cx="2813118" cy="67764"/>
          </a:xfrm>
        </p:grpSpPr>
        <p:grpSp>
          <p:nvGrpSpPr>
            <p:cNvPr id="205" name="Group 204">
              <a:extLst>
                <a:ext uri="{FF2B5EF4-FFF2-40B4-BE49-F238E27FC236}">
                  <a16:creationId xmlns:a16="http://schemas.microsoft.com/office/drawing/2014/main" id="{29B81E0D-814D-F28B-AED2-E102DF112B82}"/>
                </a:ext>
              </a:extLst>
            </p:cNvPr>
            <p:cNvGrpSpPr/>
            <p:nvPr/>
          </p:nvGrpSpPr>
          <p:grpSpPr>
            <a:xfrm>
              <a:off x="4631415" y="6048484"/>
              <a:ext cx="2603775" cy="63309"/>
              <a:chOff x="1108256" y="4037322"/>
              <a:chExt cx="3345493" cy="73284"/>
            </a:xfrm>
          </p:grpSpPr>
          <p:grpSp>
            <p:nvGrpSpPr>
              <p:cNvPr id="230" name="Group 229">
                <a:extLst>
                  <a:ext uri="{FF2B5EF4-FFF2-40B4-BE49-F238E27FC236}">
                    <a16:creationId xmlns:a16="http://schemas.microsoft.com/office/drawing/2014/main" id="{B7633E31-5422-6C90-2A58-7023FC67E8B9}"/>
                  </a:ext>
                </a:extLst>
              </p:cNvPr>
              <p:cNvGrpSpPr/>
              <p:nvPr/>
            </p:nvGrpSpPr>
            <p:grpSpPr>
              <a:xfrm>
                <a:off x="1108256" y="4037322"/>
                <a:ext cx="2060418" cy="68057"/>
                <a:chOff x="792895" y="5860360"/>
                <a:chExt cx="2801168" cy="70379"/>
              </a:xfrm>
            </p:grpSpPr>
            <p:cxnSp>
              <p:nvCxnSpPr>
                <p:cNvPr id="237" name="Straight Connector 236">
                  <a:extLst>
                    <a:ext uri="{FF2B5EF4-FFF2-40B4-BE49-F238E27FC236}">
                      <a16:creationId xmlns:a16="http://schemas.microsoft.com/office/drawing/2014/main" id="{785BBE04-3BCE-EAE5-44D0-C8D39C4CF7BB}"/>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72FF7B02-E163-8046-5536-0948DB7A0AA2}"/>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524354A-4C4D-4C00-DA0C-153D266FBA03}"/>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25E40137-8B9F-BB3F-3F56-EDAAD1830749}"/>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E80AC51C-D423-56C7-00E4-3D51A308C70E}"/>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9E601BDB-A1B8-E070-75C7-D72695860C78}"/>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C5C2D0C0-5104-0D46-8F9E-77479E3C4B8F}"/>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BD12555A-DBBD-C93F-AFF8-0D999FB176B9}"/>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541E424B-B942-A3EA-5687-FB0A68D7D070}"/>
                    </a:ext>
                  </a:extLst>
                </p:cNvPr>
                <p:cNvCxnSpPr>
                  <a:cxnSpLocks/>
                </p:cNvCxnSpPr>
                <p:nvPr/>
              </p:nvCxnSpPr>
              <p:spPr>
                <a:xfrm rot="5400000" flipH="1">
                  <a:off x="355887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98D750F6-C23F-3825-61ED-0AF64808FC9F}"/>
                  </a:ext>
                </a:extLst>
              </p:cNvPr>
              <p:cNvGrpSpPr/>
              <p:nvPr/>
            </p:nvGrpSpPr>
            <p:grpSpPr>
              <a:xfrm>
                <a:off x="3423540" y="4042549"/>
                <a:ext cx="1030209" cy="68057"/>
                <a:chOff x="792895" y="5860360"/>
                <a:chExt cx="1400584" cy="70379"/>
              </a:xfrm>
            </p:grpSpPr>
            <p:cxnSp>
              <p:nvCxnSpPr>
                <p:cNvPr id="232" name="Straight Connector 231">
                  <a:extLst>
                    <a:ext uri="{FF2B5EF4-FFF2-40B4-BE49-F238E27FC236}">
                      <a16:creationId xmlns:a16="http://schemas.microsoft.com/office/drawing/2014/main" id="{8BDFBC69-3B60-A2B4-83CB-02AFDFF145CD}"/>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A85038E1-A496-1C71-58D9-1C537A37DDF1}"/>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6D2A14F-4C3D-461B-3EE5-E7F71E8CAA00}"/>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0198E435-1376-3BA0-B6FB-C8AC0C78F693}"/>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0ACA4738-F938-81CA-6E33-33BC25C20988}"/>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12" name="Straight Connector 211">
              <a:extLst>
                <a:ext uri="{FF2B5EF4-FFF2-40B4-BE49-F238E27FC236}">
                  <a16:creationId xmlns:a16="http://schemas.microsoft.com/office/drawing/2014/main" id="{D1E1DC2E-37D4-BE48-7731-96AF7C8154A8}"/>
                </a:ext>
              </a:extLst>
            </p:cNvPr>
            <p:cNvCxnSpPr>
              <a:cxnSpLocks/>
            </p:cNvCxnSpPr>
            <p:nvPr/>
          </p:nvCxnSpPr>
          <p:spPr>
            <a:xfrm rot="5400000" flipH="1">
              <a:off x="7415136" y="6073426"/>
              <a:ext cx="5879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3" name="Group 252">
            <a:extLst>
              <a:ext uri="{FF2B5EF4-FFF2-40B4-BE49-F238E27FC236}">
                <a16:creationId xmlns:a16="http://schemas.microsoft.com/office/drawing/2014/main" id="{A126174B-4D07-7820-81D3-FF238B8D2B93}"/>
              </a:ext>
            </a:extLst>
          </p:cNvPr>
          <p:cNvGrpSpPr/>
          <p:nvPr/>
        </p:nvGrpSpPr>
        <p:grpSpPr>
          <a:xfrm>
            <a:off x="10973302" y="3706066"/>
            <a:ext cx="336531" cy="45718"/>
            <a:chOff x="10625590" y="3860590"/>
            <a:chExt cx="336531" cy="45718"/>
          </a:xfrm>
        </p:grpSpPr>
        <p:cxnSp>
          <p:nvCxnSpPr>
            <p:cNvPr id="254" name="Straight Connector 253">
              <a:extLst>
                <a:ext uri="{FF2B5EF4-FFF2-40B4-BE49-F238E27FC236}">
                  <a16:creationId xmlns:a16="http://schemas.microsoft.com/office/drawing/2014/main" id="{9000F6EA-A94D-A52E-B52E-5D10EFB004A3}"/>
                </a:ext>
              </a:extLst>
            </p:cNvPr>
            <p:cNvCxnSpPr>
              <a:cxnSpLocks/>
            </p:cNvCxnSpPr>
            <p:nvPr/>
          </p:nvCxnSpPr>
          <p:spPr>
            <a:xfrm rot="5400000" flipH="1">
              <a:off x="10605757" y="3886475"/>
              <a:ext cx="396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C70BF96F-7519-A277-CEA3-232557EDD5B9}"/>
                </a:ext>
              </a:extLst>
            </p:cNvPr>
            <p:cNvCxnSpPr>
              <a:cxnSpLocks/>
            </p:cNvCxnSpPr>
            <p:nvPr/>
          </p:nvCxnSpPr>
          <p:spPr>
            <a:xfrm rot="5400000" flipH="1">
              <a:off x="10770372" y="3886475"/>
              <a:ext cx="396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DDF4D13C-E0DC-8F4F-544B-DC1899F5F625}"/>
                </a:ext>
              </a:extLst>
            </p:cNvPr>
            <p:cNvCxnSpPr>
              <a:cxnSpLocks/>
            </p:cNvCxnSpPr>
            <p:nvPr/>
          </p:nvCxnSpPr>
          <p:spPr>
            <a:xfrm rot="5400000" flipH="1">
              <a:off x="10942288" y="3880423"/>
              <a:ext cx="396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7" name="Group 256">
            <a:extLst>
              <a:ext uri="{FF2B5EF4-FFF2-40B4-BE49-F238E27FC236}">
                <a16:creationId xmlns:a16="http://schemas.microsoft.com/office/drawing/2014/main" id="{435E1F7E-75EC-EB3A-93EC-7B4D8DC2F3A8}"/>
              </a:ext>
            </a:extLst>
          </p:cNvPr>
          <p:cNvGrpSpPr/>
          <p:nvPr/>
        </p:nvGrpSpPr>
        <p:grpSpPr>
          <a:xfrm>
            <a:off x="8487627" y="6045406"/>
            <a:ext cx="2310199" cy="45719"/>
            <a:chOff x="4631415" y="6044029"/>
            <a:chExt cx="2813118" cy="67764"/>
          </a:xfrm>
        </p:grpSpPr>
        <p:grpSp>
          <p:nvGrpSpPr>
            <p:cNvPr id="258" name="Group 257">
              <a:extLst>
                <a:ext uri="{FF2B5EF4-FFF2-40B4-BE49-F238E27FC236}">
                  <a16:creationId xmlns:a16="http://schemas.microsoft.com/office/drawing/2014/main" id="{DA32B1C2-341F-10C6-2A10-918E05E86E8F}"/>
                </a:ext>
              </a:extLst>
            </p:cNvPr>
            <p:cNvGrpSpPr/>
            <p:nvPr/>
          </p:nvGrpSpPr>
          <p:grpSpPr>
            <a:xfrm>
              <a:off x="4631415" y="6048484"/>
              <a:ext cx="2603775" cy="63309"/>
              <a:chOff x="1108256" y="4037322"/>
              <a:chExt cx="3345493" cy="73284"/>
            </a:xfrm>
          </p:grpSpPr>
          <p:grpSp>
            <p:nvGrpSpPr>
              <p:cNvPr id="260" name="Group 259">
                <a:extLst>
                  <a:ext uri="{FF2B5EF4-FFF2-40B4-BE49-F238E27FC236}">
                    <a16:creationId xmlns:a16="http://schemas.microsoft.com/office/drawing/2014/main" id="{EED63E41-17AF-7524-A1F7-7D7A40094786}"/>
                  </a:ext>
                </a:extLst>
              </p:cNvPr>
              <p:cNvGrpSpPr/>
              <p:nvPr/>
            </p:nvGrpSpPr>
            <p:grpSpPr>
              <a:xfrm>
                <a:off x="1108256" y="4037322"/>
                <a:ext cx="2060418" cy="68057"/>
                <a:chOff x="792895" y="5860360"/>
                <a:chExt cx="2801168" cy="70379"/>
              </a:xfrm>
            </p:grpSpPr>
            <p:cxnSp>
              <p:nvCxnSpPr>
                <p:cNvPr id="267" name="Straight Connector 266">
                  <a:extLst>
                    <a:ext uri="{FF2B5EF4-FFF2-40B4-BE49-F238E27FC236}">
                      <a16:creationId xmlns:a16="http://schemas.microsoft.com/office/drawing/2014/main" id="{70DC0CA8-47EE-E68D-6DC1-80EF86584804}"/>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BB3AECF1-15F9-F434-088A-3E105D10120E}"/>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EC68D4CA-714A-6D9B-7585-2D8BF6C23461}"/>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FAC30D29-3F28-C90E-1F3D-6CCD08BF182E}"/>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D4EF77D-6A8F-4A46-BE31-18199563463A}"/>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EC125DE9-BBE2-91A9-769F-48F20B250074}"/>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8490B203-F088-3F40-15B5-52183B58C118}"/>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38B6E868-EE91-CC32-8746-EACCFA09EBBD}"/>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5D3F6D3E-3E9D-DAEB-678E-F5DB35B6256C}"/>
                    </a:ext>
                  </a:extLst>
                </p:cNvPr>
                <p:cNvCxnSpPr>
                  <a:cxnSpLocks/>
                </p:cNvCxnSpPr>
                <p:nvPr/>
              </p:nvCxnSpPr>
              <p:spPr>
                <a:xfrm rot="5400000" flipH="1">
                  <a:off x="355887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1" name="Group 260">
                <a:extLst>
                  <a:ext uri="{FF2B5EF4-FFF2-40B4-BE49-F238E27FC236}">
                    <a16:creationId xmlns:a16="http://schemas.microsoft.com/office/drawing/2014/main" id="{BB79ACA6-235C-EFC4-49A4-183FAC4A5D40}"/>
                  </a:ext>
                </a:extLst>
              </p:cNvPr>
              <p:cNvGrpSpPr/>
              <p:nvPr/>
            </p:nvGrpSpPr>
            <p:grpSpPr>
              <a:xfrm>
                <a:off x="3423540" y="4042549"/>
                <a:ext cx="1030209" cy="68057"/>
                <a:chOff x="792895" y="5860360"/>
                <a:chExt cx="1400584" cy="70379"/>
              </a:xfrm>
            </p:grpSpPr>
            <p:cxnSp>
              <p:nvCxnSpPr>
                <p:cNvPr id="262" name="Straight Connector 261">
                  <a:extLst>
                    <a:ext uri="{FF2B5EF4-FFF2-40B4-BE49-F238E27FC236}">
                      <a16:creationId xmlns:a16="http://schemas.microsoft.com/office/drawing/2014/main" id="{12DB6649-0EED-FEB7-2BAE-8B5DB93B4F1A}"/>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7FB7D388-AC95-986E-A433-0F0C192EFC0C}"/>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84D0A020-32BC-AFB7-E16D-A8B873AA1CB4}"/>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0C9963A9-FB1F-2FE4-66A7-4570A267EC0D}"/>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30018731-4CC1-C081-7EA4-0A1DBB6E24AF}"/>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59" name="Straight Connector 258">
              <a:extLst>
                <a:ext uri="{FF2B5EF4-FFF2-40B4-BE49-F238E27FC236}">
                  <a16:creationId xmlns:a16="http://schemas.microsoft.com/office/drawing/2014/main" id="{F642A144-925A-F2F2-CB5E-2DE339AEAC23}"/>
                </a:ext>
              </a:extLst>
            </p:cNvPr>
            <p:cNvCxnSpPr>
              <a:cxnSpLocks/>
            </p:cNvCxnSpPr>
            <p:nvPr/>
          </p:nvCxnSpPr>
          <p:spPr>
            <a:xfrm rot="5400000" flipH="1">
              <a:off x="7415136" y="6073426"/>
              <a:ext cx="5879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7" name="Group 296">
            <a:extLst>
              <a:ext uri="{FF2B5EF4-FFF2-40B4-BE49-F238E27FC236}">
                <a16:creationId xmlns:a16="http://schemas.microsoft.com/office/drawing/2014/main" id="{7926E6E3-9230-F087-C61A-E18AD475CEF0}"/>
              </a:ext>
            </a:extLst>
          </p:cNvPr>
          <p:cNvGrpSpPr/>
          <p:nvPr/>
        </p:nvGrpSpPr>
        <p:grpSpPr>
          <a:xfrm>
            <a:off x="10961406" y="6043283"/>
            <a:ext cx="336531" cy="45718"/>
            <a:chOff x="10625590" y="3860590"/>
            <a:chExt cx="336531" cy="45718"/>
          </a:xfrm>
        </p:grpSpPr>
        <p:cxnSp>
          <p:nvCxnSpPr>
            <p:cNvPr id="299" name="Straight Connector 298">
              <a:extLst>
                <a:ext uri="{FF2B5EF4-FFF2-40B4-BE49-F238E27FC236}">
                  <a16:creationId xmlns:a16="http://schemas.microsoft.com/office/drawing/2014/main" id="{004053AA-4438-BBE1-8DD5-4C9081BD1387}"/>
                </a:ext>
              </a:extLst>
            </p:cNvPr>
            <p:cNvCxnSpPr>
              <a:cxnSpLocks/>
            </p:cNvCxnSpPr>
            <p:nvPr/>
          </p:nvCxnSpPr>
          <p:spPr>
            <a:xfrm rot="5400000" flipH="1">
              <a:off x="10605757" y="3886475"/>
              <a:ext cx="396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85CB2E4F-5FFD-15D9-10B6-8737C75DB57F}"/>
                </a:ext>
              </a:extLst>
            </p:cNvPr>
            <p:cNvCxnSpPr>
              <a:cxnSpLocks/>
            </p:cNvCxnSpPr>
            <p:nvPr/>
          </p:nvCxnSpPr>
          <p:spPr>
            <a:xfrm rot="5400000" flipH="1">
              <a:off x="10770372" y="3886475"/>
              <a:ext cx="396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AB9ACEC9-E1DA-3D8D-BCAF-24A84E503862}"/>
                </a:ext>
              </a:extLst>
            </p:cNvPr>
            <p:cNvCxnSpPr>
              <a:cxnSpLocks/>
            </p:cNvCxnSpPr>
            <p:nvPr/>
          </p:nvCxnSpPr>
          <p:spPr>
            <a:xfrm rot="5400000" flipH="1">
              <a:off x="10942288" y="3880423"/>
              <a:ext cx="3966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4" name="Group 393">
            <a:extLst>
              <a:ext uri="{FF2B5EF4-FFF2-40B4-BE49-F238E27FC236}">
                <a16:creationId xmlns:a16="http://schemas.microsoft.com/office/drawing/2014/main" id="{08D2AC4D-DB97-1F76-3588-8E7194E7E660}"/>
              </a:ext>
            </a:extLst>
          </p:cNvPr>
          <p:cNvGrpSpPr/>
          <p:nvPr/>
        </p:nvGrpSpPr>
        <p:grpSpPr>
          <a:xfrm rot="5400000">
            <a:off x="7633985" y="2849538"/>
            <a:ext cx="1688221" cy="38203"/>
            <a:chOff x="792895" y="5860360"/>
            <a:chExt cx="1750730" cy="70379"/>
          </a:xfrm>
        </p:grpSpPr>
        <p:cxnSp>
          <p:nvCxnSpPr>
            <p:cNvPr id="395" name="Straight Connector 394">
              <a:extLst>
                <a:ext uri="{FF2B5EF4-FFF2-40B4-BE49-F238E27FC236}">
                  <a16:creationId xmlns:a16="http://schemas.microsoft.com/office/drawing/2014/main" id="{FD38C5FC-437E-6E1E-6E4F-2582CC0D2993}"/>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B7126BEE-88DA-360E-01CB-6C031C744184}"/>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74989CD0-AE9E-66D4-F825-1F70DA3CF43C}"/>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5E9F74AF-06EC-818E-D9F1-106EE4E0FB17}"/>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58D950DC-4CE4-CCF9-30EA-F69598676178}"/>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A75E2BF7-83D0-B45B-845B-13419A1B62E5}"/>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3" name="Group 402">
            <a:extLst>
              <a:ext uri="{FF2B5EF4-FFF2-40B4-BE49-F238E27FC236}">
                <a16:creationId xmlns:a16="http://schemas.microsoft.com/office/drawing/2014/main" id="{A80EFC1E-4634-DFE3-40E5-44319FF22CBD}"/>
              </a:ext>
            </a:extLst>
          </p:cNvPr>
          <p:cNvGrpSpPr/>
          <p:nvPr/>
        </p:nvGrpSpPr>
        <p:grpSpPr>
          <a:xfrm rot="5400000">
            <a:off x="7622089" y="5186755"/>
            <a:ext cx="1688221" cy="38203"/>
            <a:chOff x="792895" y="5860360"/>
            <a:chExt cx="1750730" cy="70379"/>
          </a:xfrm>
        </p:grpSpPr>
        <p:cxnSp>
          <p:nvCxnSpPr>
            <p:cNvPr id="404" name="Straight Connector 403">
              <a:extLst>
                <a:ext uri="{FF2B5EF4-FFF2-40B4-BE49-F238E27FC236}">
                  <a16:creationId xmlns:a16="http://schemas.microsoft.com/office/drawing/2014/main" id="{DE8E72B6-FA2E-68FD-5767-1E54D0694F32}"/>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55F1914C-89F5-7C86-0275-E1D11F739DE3}"/>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758B2B6-5E4B-E39E-1894-E70000F16AE5}"/>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AA7D113E-FD92-889E-DEFE-3B104DA493E2}"/>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20A4C396-796D-E031-8CD8-829192F5040A}"/>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FA9A2955-7B22-8B50-D376-E3D6CF4A5A06}"/>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6649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DFB13-9601-747D-9E60-4BC6D2BF9F7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1B39DFB-43B0-8943-851C-820CC0930BC5}"/>
              </a:ext>
            </a:extLst>
          </p:cNvPr>
          <p:cNvSpPr>
            <a:spLocks noGrp="1"/>
          </p:cNvSpPr>
          <p:nvPr>
            <p:ph type="title"/>
          </p:nvPr>
        </p:nvSpPr>
        <p:spPr>
          <a:xfrm>
            <a:off x="231078" y="531006"/>
            <a:ext cx="11740260" cy="502445"/>
          </a:xfrm>
        </p:spPr>
        <p:txBody>
          <a:bodyPr/>
          <a:lstStyle/>
          <a:p>
            <a:r>
              <a:rPr lang="en-US" dirty="0"/>
              <a:t>POLARGO: Pola-R-</a:t>
            </a:r>
            <a:r>
              <a:rPr lang="en-US" dirty="0" err="1"/>
              <a:t>GemOx</a:t>
            </a:r>
            <a:r>
              <a:rPr lang="en-US" dirty="0"/>
              <a:t> vs R-</a:t>
            </a:r>
            <a:r>
              <a:rPr lang="en-US" dirty="0" err="1"/>
              <a:t>GemOx</a:t>
            </a:r>
            <a:r>
              <a:rPr lang="en-US" dirty="0"/>
              <a:t> in R/R Transplant Ineligible DLBCL</a:t>
            </a:r>
          </a:p>
        </p:txBody>
      </p:sp>
      <p:sp>
        <p:nvSpPr>
          <p:cNvPr id="20" name="Content Placeholder 19">
            <a:extLst>
              <a:ext uri="{FF2B5EF4-FFF2-40B4-BE49-F238E27FC236}">
                <a16:creationId xmlns:a16="http://schemas.microsoft.com/office/drawing/2014/main" id="{47C75877-97D8-DF6A-B8F7-C61690CA2E9A}"/>
              </a:ext>
            </a:extLst>
          </p:cNvPr>
          <p:cNvSpPr>
            <a:spLocks noGrp="1"/>
          </p:cNvSpPr>
          <p:nvPr>
            <p:ph idx="1"/>
          </p:nvPr>
        </p:nvSpPr>
        <p:spPr>
          <a:xfrm>
            <a:off x="231776" y="1335088"/>
            <a:ext cx="5077980" cy="1023648"/>
          </a:xfrm>
        </p:spPr>
        <p:txBody>
          <a:bodyPr/>
          <a:lstStyle/>
          <a:p>
            <a:r>
              <a:rPr lang="en-US" sz="1600" dirty="0"/>
              <a:t>Randomized phase III study of Pola-R-</a:t>
            </a:r>
            <a:r>
              <a:rPr lang="en-US" sz="1600" dirty="0" err="1"/>
              <a:t>GemOx</a:t>
            </a:r>
            <a:r>
              <a:rPr lang="en-US" sz="1600" dirty="0"/>
              <a:t> vs R-</a:t>
            </a:r>
            <a:r>
              <a:rPr lang="en-US" sz="1600" dirty="0" err="1"/>
              <a:t>GemOx</a:t>
            </a:r>
            <a:r>
              <a:rPr lang="en-US" sz="1600" dirty="0"/>
              <a:t> for patients with R/R DLBCL NOS after ≥1 prior line of treatment; ineligible for transplant (N = 255)</a:t>
            </a:r>
          </a:p>
        </p:txBody>
      </p:sp>
      <p:sp>
        <p:nvSpPr>
          <p:cNvPr id="25" name="Content Placeholder 24">
            <a:extLst>
              <a:ext uri="{FF2B5EF4-FFF2-40B4-BE49-F238E27FC236}">
                <a16:creationId xmlns:a16="http://schemas.microsoft.com/office/drawing/2014/main" id="{0DADC363-464D-0097-746F-A5FDF1862FE1}"/>
              </a:ext>
            </a:extLst>
          </p:cNvPr>
          <p:cNvSpPr>
            <a:spLocks noGrp="1"/>
          </p:cNvSpPr>
          <p:nvPr>
            <p:ph sz="quarter" idx="10"/>
          </p:nvPr>
        </p:nvSpPr>
        <p:spPr>
          <a:xfrm>
            <a:off x="1712199" y="6302375"/>
            <a:ext cx="7812290" cy="327025"/>
          </a:xfrm>
        </p:spPr>
        <p:txBody>
          <a:bodyPr/>
          <a:lstStyle/>
          <a:p>
            <a:pPr algn="ctr"/>
            <a:r>
              <a:rPr lang="en-US" dirty="0" err="1"/>
              <a:t>Matasar</a:t>
            </a:r>
            <a:r>
              <a:rPr lang="en-US" dirty="0"/>
              <a:t>. EHA 2025. </a:t>
            </a:r>
            <a:r>
              <a:rPr lang="en-US" dirty="0" err="1"/>
              <a:t>Abstr</a:t>
            </a:r>
            <a:r>
              <a:rPr lang="en-US" dirty="0"/>
              <a:t> S101.</a:t>
            </a:r>
            <a:endParaRPr lang="en-US" altLang="en-US" dirty="0"/>
          </a:p>
        </p:txBody>
      </p:sp>
      <p:sp>
        <p:nvSpPr>
          <p:cNvPr id="24" name="object 7">
            <a:extLst>
              <a:ext uri="{FF2B5EF4-FFF2-40B4-BE49-F238E27FC236}">
                <a16:creationId xmlns:a16="http://schemas.microsoft.com/office/drawing/2014/main" id="{3D8C584B-85ED-6D22-E6A1-C5CA8A11EC2D}"/>
              </a:ext>
            </a:extLst>
          </p:cNvPr>
          <p:cNvSpPr txBox="1"/>
          <p:nvPr/>
        </p:nvSpPr>
        <p:spPr>
          <a:xfrm>
            <a:off x="983585" y="2474542"/>
            <a:ext cx="3914539" cy="294076"/>
          </a:xfrm>
          <a:prstGeom prst="rect">
            <a:avLst/>
          </a:prstGeom>
        </p:spPr>
        <p:txBody>
          <a:bodyPr vert="horz" wrap="square" lIns="0" tIns="16912" rIns="0" bIns="0" rtlCol="0">
            <a:spAutoFit/>
          </a:bodyPr>
          <a:lstStyle/>
          <a:p>
            <a:pPr marL="6350" marR="0" lvl="0" algn="ctr" defTabSz="914400" rtl="0" eaLnBrk="1" fontAlgn="auto" latinLnBrk="0" hangingPunct="1">
              <a:lnSpc>
                <a:spcPct val="100000"/>
              </a:lnSpc>
              <a:spcBef>
                <a:spcPts val="133"/>
              </a:spcBef>
              <a:spcAft>
                <a:spcPts val="0"/>
              </a:spcAft>
              <a:buClrTx/>
              <a:buSzTx/>
              <a:buFontTx/>
              <a:buNone/>
              <a:defRPr/>
            </a:pPr>
            <a:r>
              <a:rPr kumimoji="0" lang="en-US" b="1" i="0" u="none" strike="noStrike" kern="1200" cap="none" spc="0" normalizeH="0" baseline="0" noProof="0" dirty="0">
                <a:ln>
                  <a:noFill/>
                </a:ln>
                <a:solidFill>
                  <a:srgbClr val="000000"/>
                </a:solidFill>
                <a:effectLst/>
                <a:uLnTx/>
                <a:uFillTx/>
                <a:latin typeface="Poppins" pitchFamily="2" charset="77"/>
                <a:cs typeface="Poppins" pitchFamily="2" charset="77"/>
              </a:rPr>
              <a:t>Response</a:t>
            </a:r>
            <a:r>
              <a:rPr kumimoji="0" lang="en-US" b="1" i="0" u="none" strike="noStrike" kern="1200" cap="none" spc="-40" normalizeH="0" baseline="0" noProof="0" dirty="0">
                <a:ln>
                  <a:noFill/>
                </a:ln>
                <a:solidFill>
                  <a:srgbClr val="000000"/>
                </a:solidFill>
                <a:effectLst/>
                <a:uLnTx/>
                <a:uFillTx/>
                <a:latin typeface="Poppins" pitchFamily="2" charset="77"/>
                <a:cs typeface="Poppins" pitchFamily="2" charset="77"/>
              </a:rPr>
              <a:t> </a:t>
            </a:r>
            <a:r>
              <a:rPr kumimoji="0" lang="en-US" b="1" i="0" u="none" strike="noStrike" kern="1200" cap="none" spc="0" normalizeH="0" baseline="0" noProof="0" dirty="0">
                <a:ln>
                  <a:noFill/>
                </a:ln>
                <a:solidFill>
                  <a:srgbClr val="000000"/>
                </a:solidFill>
                <a:effectLst/>
                <a:uLnTx/>
                <a:uFillTx/>
                <a:latin typeface="Poppins" pitchFamily="2" charset="77"/>
                <a:cs typeface="Poppins" pitchFamily="2" charset="77"/>
              </a:rPr>
              <a:t>by</a:t>
            </a:r>
            <a:r>
              <a:rPr kumimoji="0" lang="en-US" b="1" i="0" u="none" strike="noStrike" kern="1200" cap="none" spc="-13" normalizeH="0" baseline="0" noProof="0" dirty="0">
                <a:ln>
                  <a:noFill/>
                </a:ln>
                <a:solidFill>
                  <a:srgbClr val="000000"/>
                </a:solidFill>
                <a:effectLst/>
                <a:uLnTx/>
                <a:uFillTx/>
                <a:latin typeface="Poppins" pitchFamily="2" charset="77"/>
                <a:cs typeface="Poppins" pitchFamily="2" charset="77"/>
              </a:rPr>
              <a:t> </a:t>
            </a:r>
            <a:r>
              <a:rPr kumimoji="0" lang="en-US" b="1" i="0" u="none" strike="noStrike" kern="1200" cap="none" spc="-33" normalizeH="0" baseline="0" noProof="0" dirty="0">
                <a:ln>
                  <a:noFill/>
                </a:ln>
                <a:solidFill>
                  <a:srgbClr val="000000"/>
                </a:solidFill>
                <a:effectLst/>
                <a:uLnTx/>
                <a:uFillTx/>
                <a:latin typeface="Poppins" pitchFamily="2" charset="77"/>
                <a:cs typeface="Poppins" pitchFamily="2" charset="77"/>
              </a:rPr>
              <a:t>PET-</a:t>
            </a:r>
            <a:r>
              <a:rPr kumimoji="0" lang="en-US" b="1" i="0" u="none" strike="noStrike" kern="1200" cap="none" spc="0" normalizeH="0" baseline="0" noProof="0" dirty="0">
                <a:ln>
                  <a:noFill/>
                </a:ln>
                <a:solidFill>
                  <a:srgbClr val="000000"/>
                </a:solidFill>
                <a:effectLst/>
                <a:uLnTx/>
                <a:uFillTx/>
                <a:latin typeface="Poppins" pitchFamily="2" charset="77"/>
                <a:cs typeface="Poppins" pitchFamily="2" charset="77"/>
              </a:rPr>
              <a:t>CT</a:t>
            </a:r>
            <a:r>
              <a:rPr kumimoji="0" lang="en-US" b="1" i="0" u="none" strike="noStrike" kern="1200" cap="none" spc="-20" normalizeH="0" baseline="0" noProof="0" dirty="0">
                <a:ln>
                  <a:noFill/>
                </a:ln>
                <a:solidFill>
                  <a:srgbClr val="000000"/>
                </a:solidFill>
                <a:effectLst/>
                <a:uLnTx/>
                <a:uFillTx/>
                <a:latin typeface="Poppins" pitchFamily="2" charset="77"/>
                <a:cs typeface="Poppins" pitchFamily="2" charset="77"/>
              </a:rPr>
              <a:t> </a:t>
            </a:r>
            <a:r>
              <a:rPr kumimoji="0" lang="en-US" b="1" i="0" u="none" strike="noStrike" kern="1200" cap="none" spc="0" normalizeH="0" baseline="0" noProof="0" dirty="0">
                <a:ln>
                  <a:noFill/>
                </a:ln>
                <a:solidFill>
                  <a:srgbClr val="000000"/>
                </a:solidFill>
                <a:effectLst/>
                <a:uLnTx/>
                <a:uFillTx/>
                <a:latin typeface="Poppins" pitchFamily="2" charset="77"/>
                <a:cs typeface="Poppins" pitchFamily="2" charset="77"/>
              </a:rPr>
              <a:t>at</a:t>
            </a:r>
            <a:r>
              <a:rPr kumimoji="0" lang="en-US" b="1" i="0" u="none" strike="noStrike" kern="1200" cap="none" spc="-33" normalizeH="0" baseline="0" noProof="0" dirty="0">
                <a:ln>
                  <a:noFill/>
                </a:ln>
                <a:solidFill>
                  <a:srgbClr val="000000"/>
                </a:solidFill>
                <a:effectLst/>
                <a:uLnTx/>
                <a:uFillTx/>
                <a:latin typeface="Poppins" pitchFamily="2" charset="77"/>
                <a:cs typeface="Poppins" pitchFamily="2" charset="77"/>
              </a:rPr>
              <a:t> </a:t>
            </a:r>
            <a:r>
              <a:rPr kumimoji="0" lang="en-US" b="1" i="0" u="none" strike="noStrike" kern="1200" cap="none" spc="0" normalizeH="0" baseline="0" noProof="0" dirty="0">
                <a:ln>
                  <a:noFill/>
                </a:ln>
                <a:solidFill>
                  <a:srgbClr val="000000"/>
                </a:solidFill>
                <a:effectLst/>
                <a:uLnTx/>
                <a:uFillTx/>
                <a:latin typeface="Poppins" pitchFamily="2" charset="77"/>
                <a:cs typeface="Poppins" pitchFamily="2" charset="77"/>
              </a:rPr>
              <a:t>EOT </a:t>
            </a:r>
            <a:r>
              <a:rPr kumimoji="0" lang="en-US" b="1" i="0" u="none" strike="noStrike" kern="1200" cap="none" spc="-13" normalizeH="0" baseline="0" noProof="0" dirty="0">
                <a:ln>
                  <a:noFill/>
                </a:ln>
                <a:solidFill>
                  <a:srgbClr val="000000"/>
                </a:solidFill>
                <a:effectLst/>
                <a:uLnTx/>
                <a:uFillTx/>
                <a:latin typeface="Poppins" pitchFamily="2" charset="77"/>
                <a:cs typeface="Poppins" pitchFamily="2" charset="77"/>
              </a:rPr>
              <a:t>(IRC)</a:t>
            </a:r>
            <a:endParaRPr kumimoji="0" lang="en-US"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26" name="object 10">
            <a:extLst>
              <a:ext uri="{FF2B5EF4-FFF2-40B4-BE49-F238E27FC236}">
                <a16:creationId xmlns:a16="http://schemas.microsoft.com/office/drawing/2014/main" id="{50C138E6-AC00-0AFF-F621-846BF6799AF1}"/>
              </a:ext>
            </a:extLst>
          </p:cNvPr>
          <p:cNvSpPr/>
          <p:nvPr/>
        </p:nvSpPr>
        <p:spPr>
          <a:xfrm>
            <a:off x="1402571" y="4568564"/>
            <a:ext cx="982501" cy="1233376"/>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7" name="object 11">
            <a:extLst>
              <a:ext uri="{FF2B5EF4-FFF2-40B4-BE49-F238E27FC236}">
                <a16:creationId xmlns:a16="http://schemas.microsoft.com/office/drawing/2014/main" id="{484B184F-B89E-6F3A-0616-A97F4E293A71}"/>
              </a:ext>
            </a:extLst>
          </p:cNvPr>
          <p:cNvSpPr/>
          <p:nvPr/>
        </p:nvSpPr>
        <p:spPr>
          <a:xfrm>
            <a:off x="3420567" y="5231074"/>
            <a:ext cx="980442" cy="570865"/>
          </a:xfrm>
          <a:custGeom>
            <a:avLst/>
            <a:gdLst/>
            <a:ahLst/>
            <a:cxnLst/>
            <a:rect l="l" t="t" r="r" b="b"/>
            <a:pathLst>
              <a:path w="605154" h="443229">
                <a:moveTo>
                  <a:pt x="605028" y="0"/>
                </a:moveTo>
                <a:lnTo>
                  <a:pt x="0" y="0"/>
                </a:lnTo>
                <a:lnTo>
                  <a:pt x="0" y="442988"/>
                </a:lnTo>
                <a:lnTo>
                  <a:pt x="605028" y="442988"/>
                </a:lnTo>
                <a:lnTo>
                  <a:pt x="605028"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8" name="object 12">
            <a:extLst>
              <a:ext uri="{FF2B5EF4-FFF2-40B4-BE49-F238E27FC236}">
                <a16:creationId xmlns:a16="http://schemas.microsoft.com/office/drawing/2014/main" id="{55C4873F-014D-BD8C-A08F-25E05C8526DE}"/>
              </a:ext>
            </a:extLst>
          </p:cNvPr>
          <p:cNvSpPr/>
          <p:nvPr/>
        </p:nvSpPr>
        <p:spPr>
          <a:xfrm>
            <a:off x="1402571" y="4183247"/>
            <a:ext cx="982501" cy="385604"/>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lumMod val="20000"/>
              <a:lumOff val="8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9" name="object 13">
            <a:extLst>
              <a:ext uri="{FF2B5EF4-FFF2-40B4-BE49-F238E27FC236}">
                <a16:creationId xmlns:a16="http://schemas.microsoft.com/office/drawing/2014/main" id="{0145D3EB-D96A-C0CB-010E-87021D797CB4}"/>
              </a:ext>
            </a:extLst>
          </p:cNvPr>
          <p:cNvSpPr/>
          <p:nvPr/>
        </p:nvSpPr>
        <p:spPr>
          <a:xfrm>
            <a:off x="3420059" y="5056538"/>
            <a:ext cx="982501" cy="174198"/>
          </a:xfrm>
          <a:custGeom>
            <a:avLst/>
            <a:gdLst/>
            <a:ahLst/>
            <a:cxnLst/>
            <a:rect l="l" t="t" r="r" b="b"/>
            <a:pathLst>
              <a:path w="606425" h="130810">
                <a:moveTo>
                  <a:pt x="606031" y="0"/>
                </a:moveTo>
                <a:lnTo>
                  <a:pt x="0" y="0"/>
                </a:lnTo>
                <a:lnTo>
                  <a:pt x="0" y="130682"/>
                </a:lnTo>
                <a:lnTo>
                  <a:pt x="606031" y="130682"/>
                </a:lnTo>
                <a:lnTo>
                  <a:pt x="606031" y="0"/>
                </a:lnTo>
                <a:close/>
              </a:path>
            </a:pathLst>
          </a:custGeom>
          <a:solidFill>
            <a:schemeClr val="accent6">
              <a:lumMod val="20000"/>
              <a:lumOff val="8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30" name="object 15">
            <a:extLst>
              <a:ext uri="{FF2B5EF4-FFF2-40B4-BE49-F238E27FC236}">
                <a16:creationId xmlns:a16="http://schemas.microsoft.com/office/drawing/2014/main" id="{6508C036-6AA6-5119-7219-F09813958E83}"/>
              </a:ext>
            </a:extLst>
          </p:cNvPr>
          <p:cNvSpPr txBox="1"/>
          <p:nvPr/>
        </p:nvSpPr>
        <p:spPr>
          <a:xfrm>
            <a:off x="1399713" y="5081907"/>
            <a:ext cx="980768"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CR:</a:t>
            </a:r>
            <a:r>
              <a:rPr kumimoji="0" lang="en-US" sz="1400" i="0" u="none" strike="noStrike" kern="1200" cap="none" spc="-33" normalizeH="0" baseline="0" noProof="0" dirty="0">
                <a:ln>
                  <a:noFill/>
                </a:ln>
                <a:solidFill>
                  <a:srgbClr val="FFFFFF"/>
                </a:solidFill>
                <a:effectLst/>
                <a:uLnTx/>
                <a:uFillTx/>
                <a:latin typeface="Poppins" pitchFamily="2" charset="77"/>
                <a:cs typeface="Poppins" pitchFamily="2" charset="77"/>
              </a:rPr>
              <a:t> </a:t>
            </a:r>
            <a:r>
              <a:rPr kumimoji="0" lang="en-US" sz="1400" i="0" u="none" strike="noStrike" kern="1200" cap="none" spc="-13" normalizeH="0" baseline="0" noProof="0" dirty="0">
                <a:ln>
                  <a:noFill/>
                </a:ln>
                <a:solidFill>
                  <a:srgbClr val="FFFFFF"/>
                </a:solidFill>
                <a:effectLst/>
                <a:uLnTx/>
                <a:uFillTx/>
                <a:latin typeface="Poppins" pitchFamily="2" charset="77"/>
                <a:cs typeface="Poppins" pitchFamily="2" charset="77"/>
              </a:rPr>
              <a:t>40.3%</a:t>
            </a:r>
            <a:endPar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31" name="object 16">
            <a:extLst>
              <a:ext uri="{FF2B5EF4-FFF2-40B4-BE49-F238E27FC236}">
                <a16:creationId xmlns:a16="http://schemas.microsoft.com/office/drawing/2014/main" id="{E50C6D40-118C-676C-6CB6-90D4860124DD}"/>
              </a:ext>
            </a:extLst>
          </p:cNvPr>
          <p:cNvSpPr txBox="1"/>
          <p:nvPr/>
        </p:nvSpPr>
        <p:spPr>
          <a:xfrm>
            <a:off x="3412866" y="5412714"/>
            <a:ext cx="988143"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CR:</a:t>
            </a:r>
            <a:r>
              <a:rPr kumimoji="0" lang="en-US" sz="1400" i="0" u="none" strike="noStrike" kern="1200" cap="none" spc="-33" normalizeH="0" baseline="0" noProof="0" dirty="0">
                <a:ln>
                  <a:noFill/>
                </a:ln>
                <a:solidFill>
                  <a:srgbClr val="FFFFFF"/>
                </a:solidFill>
                <a:effectLst/>
                <a:uLnTx/>
                <a:uFillTx/>
                <a:latin typeface="Poppins" pitchFamily="2" charset="77"/>
                <a:cs typeface="Poppins" pitchFamily="2" charset="77"/>
              </a:rPr>
              <a:t> </a:t>
            </a:r>
            <a:r>
              <a:rPr kumimoji="0" lang="en-US" sz="1400" i="0" u="none" strike="noStrike" kern="1200" cap="none" spc="-13" normalizeH="0" baseline="0" noProof="0" dirty="0">
                <a:ln>
                  <a:noFill/>
                </a:ln>
                <a:solidFill>
                  <a:srgbClr val="FFFFFF"/>
                </a:solidFill>
                <a:effectLst/>
                <a:uLnTx/>
                <a:uFillTx/>
                <a:latin typeface="Poppins" pitchFamily="2" charset="77"/>
                <a:cs typeface="Poppins" pitchFamily="2" charset="77"/>
              </a:rPr>
              <a:t>19.0%</a:t>
            </a:r>
            <a:endPar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32" name="object 17">
            <a:extLst>
              <a:ext uri="{FF2B5EF4-FFF2-40B4-BE49-F238E27FC236}">
                <a16:creationId xmlns:a16="http://schemas.microsoft.com/office/drawing/2014/main" id="{F2E21257-E6CE-7FD5-9FD6-EE7D510B2525}"/>
              </a:ext>
            </a:extLst>
          </p:cNvPr>
          <p:cNvSpPr txBox="1"/>
          <p:nvPr/>
        </p:nvSpPr>
        <p:spPr>
          <a:xfrm>
            <a:off x="1335439" y="4261924"/>
            <a:ext cx="1102757"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effectLst/>
                <a:uLnTx/>
                <a:uFillTx/>
                <a:latin typeface="Poppins" pitchFamily="2" charset="77"/>
                <a:cs typeface="Poppins" pitchFamily="2" charset="77"/>
              </a:rPr>
              <a:t>PR:</a:t>
            </a:r>
            <a:r>
              <a:rPr kumimoji="0" lang="en-US" sz="1400" i="0" u="none" strike="noStrike" kern="1200" cap="none" spc="-13" normalizeH="0" baseline="0" noProof="0" dirty="0">
                <a:ln>
                  <a:noFill/>
                </a:ln>
                <a:effectLst/>
                <a:uLnTx/>
                <a:uFillTx/>
                <a:latin typeface="Poppins" pitchFamily="2" charset="77"/>
                <a:cs typeface="Poppins" pitchFamily="2" charset="77"/>
              </a:rPr>
              <a:t> 12.4%</a:t>
            </a:r>
            <a:endParaRPr kumimoji="0" lang="en-US" sz="1400" i="0" u="none" strike="noStrike" kern="1200" cap="none" spc="0" normalizeH="0" baseline="0" noProof="0" dirty="0">
              <a:ln>
                <a:noFill/>
              </a:ln>
              <a:effectLst/>
              <a:uLnTx/>
              <a:uFillTx/>
              <a:latin typeface="Poppins" pitchFamily="2" charset="77"/>
              <a:cs typeface="Poppins" pitchFamily="2" charset="77"/>
            </a:endParaRPr>
          </a:p>
        </p:txBody>
      </p:sp>
      <p:sp>
        <p:nvSpPr>
          <p:cNvPr id="33" name="object 18">
            <a:extLst>
              <a:ext uri="{FF2B5EF4-FFF2-40B4-BE49-F238E27FC236}">
                <a16:creationId xmlns:a16="http://schemas.microsoft.com/office/drawing/2014/main" id="{F3B6748B-DD1D-52D5-5325-4FE58DFE5844}"/>
              </a:ext>
            </a:extLst>
          </p:cNvPr>
          <p:cNvSpPr txBox="1"/>
          <p:nvPr/>
        </p:nvSpPr>
        <p:spPr>
          <a:xfrm>
            <a:off x="3420243" y="5030142"/>
            <a:ext cx="980766"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effectLst/>
                <a:uLnTx/>
                <a:uFillTx/>
                <a:latin typeface="Poppins" pitchFamily="2" charset="77"/>
                <a:cs typeface="Poppins" pitchFamily="2" charset="77"/>
              </a:rPr>
              <a:t>PR:</a:t>
            </a:r>
            <a:r>
              <a:rPr kumimoji="0" lang="en-US" sz="1400" i="0" u="none" strike="noStrike" kern="1200" cap="none" spc="-33" normalizeH="0" baseline="0" noProof="0" dirty="0">
                <a:ln>
                  <a:noFill/>
                </a:ln>
                <a:effectLst/>
                <a:uLnTx/>
                <a:uFillTx/>
                <a:latin typeface="Poppins" pitchFamily="2" charset="77"/>
                <a:cs typeface="Poppins" pitchFamily="2" charset="77"/>
              </a:rPr>
              <a:t> </a:t>
            </a:r>
            <a:r>
              <a:rPr kumimoji="0" lang="en-US" sz="1400" i="0" u="none" strike="noStrike" kern="1200" cap="none" spc="-27" normalizeH="0" baseline="0" noProof="0" dirty="0">
                <a:ln>
                  <a:noFill/>
                </a:ln>
                <a:effectLst/>
                <a:uLnTx/>
                <a:uFillTx/>
                <a:latin typeface="Poppins" pitchFamily="2" charset="77"/>
                <a:cs typeface="Poppins" pitchFamily="2" charset="77"/>
              </a:rPr>
              <a:t>5.6%</a:t>
            </a:r>
            <a:endParaRPr kumimoji="0" lang="en-US" sz="1400" i="0" u="none" strike="noStrike" kern="1200" cap="none" spc="0" normalizeH="0" baseline="0" noProof="0" dirty="0">
              <a:ln>
                <a:noFill/>
              </a:ln>
              <a:effectLst/>
              <a:uLnTx/>
              <a:uFillTx/>
              <a:latin typeface="Poppins" pitchFamily="2" charset="77"/>
              <a:cs typeface="Poppins" pitchFamily="2" charset="77"/>
            </a:endParaRPr>
          </a:p>
        </p:txBody>
      </p:sp>
      <p:sp>
        <p:nvSpPr>
          <p:cNvPr id="34" name="object 28">
            <a:extLst>
              <a:ext uri="{FF2B5EF4-FFF2-40B4-BE49-F238E27FC236}">
                <a16:creationId xmlns:a16="http://schemas.microsoft.com/office/drawing/2014/main" id="{75C2A7EF-90CA-90F3-33AA-09EE09CEEF17}"/>
              </a:ext>
            </a:extLst>
          </p:cNvPr>
          <p:cNvSpPr txBox="1"/>
          <p:nvPr/>
        </p:nvSpPr>
        <p:spPr>
          <a:xfrm>
            <a:off x="1322818" y="3928142"/>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ORR:</a:t>
            </a:r>
            <a:r>
              <a:rPr kumimoji="0" lang="en-US" sz="1400" b="1" i="0" u="none" strike="noStrike" kern="1200" cap="none" spc="-7" normalizeH="0" baseline="0" noProof="0" dirty="0">
                <a:ln>
                  <a:noFill/>
                </a:ln>
                <a:effectLst/>
                <a:uLnTx/>
                <a:uFillTx/>
                <a:latin typeface="Poppins" pitchFamily="2" charset="77"/>
                <a:cs typeface="Poppins" pitchFamily="2" charset="77"/>
              </a:rPr>
              <a:t> </a:t>
            </a:r>
            <a:r>
              <a:rPr kumimoji="0" lang="en-US" sz="1400" b="1" i="0" u="none" strike="noStrike" kern="1200" cap="none" spc="-13" normalizeH="0" baseline="0" noProof="0" dirty="0">
                <a:ln>
                  <a:noFill/>
                </a:ln>
                <a:effectLst/>
                <a:uLnTx/>
                <a:uFillTx/>
                <a:latin typeface="Poppins" pitchFamily="2" charset="77"/>
                <a:cs typeface="Poppins" pitchFamily="2" charset="77"/>
              </a:rPr>
              <a:t>52.7%</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35" name="object 29">
            <a:extLst>
              <a:ext uri="{FF2B5EF4-FFF2-40B4-BE49-F238E27FC236}">
                <a16:creationId xmlns:a16="http://schemas.microsoft.com/office/drawing/2014/main" id="{8F0FBC40-7AC6-BB55-DDD8-4EB9AC60AF12}"/>
              </a:ext>
            </a:extLst>
          </p:cNvPr>
          <p:cNvSpPr txBox="1"/>
          <p:nvPr/>
        </p:nvSpPr>
        <p:spPr>
          <a:xfrm>
            <a:off x="3306819" y="4798007"/>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ORR:</a:t>
            </a:r>
            <a:r>
              <a:rPr kumimoji="0" lang="en-US" sz="1400" b="1" i="0" u="none" strike="noStrike" kern="1200" cap="none" spc="-7" normalizeH="0" baseline="0" noProof="0" dirty="0">
                <a:ln>
                  <a:noFill/>
                </a:ln>
                <a:effectLst/>
                <a:uLnTx/>
                <a:uFillTx/>
                <a:latin typeface="Poppins" pitchFamily="2" charset="77"/>
                <a:cs typeface="Poppins" pitchFamily="2" charset="77"/>
              </a:rPr>
              <a:t> </a:t>
            </a:r>
            <a:r>
              <a:rPr kumimoji="0" lang="en-US" sz="1400" b="1" i="0" u="none" strike="noStrike" kern="1200" cap="none" spc="-13" normalizeH="0" baseline="0" noProof="0" dirty="0">
                <a:ln>
                  <a:noFill/>
                </a:ln>
                <a:effectLst/>
                <a:uLnTx/>
                <a:uFillTx/>
                <a:latin typeface="Poppins" pitchFamily="2" charset="77"/>
                <a:cs typeface="Poppins" pitchFamily="2" charset="77"/>
              </a:rPr>
              <a:t>24.6%</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38" name="object 19">
            <a:extLst>
              <a:ext uri="{FF2B5EF4-FFF2-40B4-BE49-F238E27FC236}">
                <a16:creationId xmlns:a16="http://schemas.microsoft.com/office/drawing/2014/main" id="{DD3A77E1-7246-F1ED-A93E-4A44E22298A7}"/>
              </a:ext>
            </a:extLst>
          </p:cNvPr>
          <p:cNvSpPr txBox="1"/>
          <p:nvPr/>
        </p:nvSpPr>
        <p:spPr>
          <a:xfrm>
            <a:off x="625876" y="5666335"/>
            <a:ext cx="193287"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39" name="object 20">
            <a:extLst>
              <a:ext uri="{FF2B5EF4-FFF2-40B4-BE49-F238E27FC236}">
                <a16:creationId xmlns:a16="http://schemas.microsoft.com/office/drawing/2014/main" id="{F4139D59-DC16-7456-2ADF-96D46544085C}"/>
              </a:ext>
            </a:extLst>
          </p:cNvPr>
          <p:cNvSpPr txBox="1"/>
          <p:nvPr/>
        </p:nvSpPr>
        <p:spPr>
          <a:xfrm>
            <a:off x="478963" y="5051953"/>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0" name="object 21">
            <a:extLst>
              <a:ext uri="{FF2B5EF4-FFF2-40B4-BE49-F238E27FC236}">
                <a16:creationId xmlns:a16="http://schemas.microsoft.com/office/drawing/2014/main" id="{798E036A-277D-809A-BD5C-EDE26311FAEC}"/>
              </a:ext>
            </a:extLst>
          </p:cNvPr>
          <p:cNvSpPr txBox="1"/>
          <p:nvPr/>
        </p:nvSpPr>
        <p:spPr>
          <a:xfrm>
            <a:off x="478963" y="4437571"/>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1" name="object 22">
            <a:extLst>
              <a:ext uri="{FF2B5EF4-FFF2-40B4-BE49-F238E27FC236}">
                <a16:creationId xmlns:a16="http://schemas.microsoft.com/office/drawing/2014/main" id="{B5D1345C-969F-E019-8774-EF14E975D715}"/>
              </a:ext>
            </a:extLst>
          </p:cNvPr>
          <p:cNvSpPr txBox="1"/>
          <p:nvPr/>
        </p:nvSpPr>
        <p:spPr>
          <a:xfrm>
            <a:off x="478963" y="3823189"/>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2" name="object 23">
            <a:extLst>
              <a:ext uri="{FF2B5EF4-FFF2-40B4-BE49-F238E27FC236}">
                <a16:creationId xmlns:a16="http://schemas.microsoft.com/office/drawing/2014/main" id="{9BEDB9D6-EC8D-B193-1B07-76D50DF0D897}"/>
              </a:ext>
            </a:extLst>
          </p:cNvPr>
          <p:cNvSpPr txBox="1"/>
          <p:nvPr/>
        </p:nvSpPr>
        <p:spPr>
          <a:xfrm>
            <a:off x="478963" y="3208807"/>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80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3" name="object 24">
            <a:extLst>
              <a:ext uri="{FF2B5EF4-FFF2-40B4-BE49-F238E27FC236}">
                <a16:creationId xmlns:a16="http://schemas.microsoft.com/office/drawing/2014/main" id="{589546B9-8EDF-5947-9FEB-57A3BBB67622}"/>
              </a:ext>
            </a:extLst>
          </p:cNvPr>
          <p:cNvSpPr txBox="1"/>
          <p:nvPr/>
        </p:nvSpPr>
        <p:spPr>
          <a:xfrm>
            <a:off x="330455" y="2594425"/>
            <a:ext cx="488777"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44" name="object 25">
            <a:extLst>
              <a:ext uri="{FF2B5EF4-FFF2-40B4-BE49-F238E27FC236}">
                <a16:creationId xmlns:a16="http://schemas.microsoft.com/office/drawing/2014/main" id="{FABD6B12-84DA-5D8E-551C-59905F694EB2}"/>
              </a:ext>
            </a:extLst>
          </p:cNvPr>
          <p:cNvSpPr txBox="1"/>
          <p:nvPr/>
        </p:nvSpPr>
        <p:spPr>
          <a:xfrm>
            <a:off x="930686" y="5887201"/>
            <a:ext cx="1995055" cy="285293"/>
          </a:xfrm>
          <a:prstGeom prst="rect">
            <a:avLst/>
          </a:prstGeom>
        </p:spPr>
        <p:txBody>
          <a:bodyPr vert="horz" wrap="square" lIns="0" tIns="32979" rIns="0" bIns="0" rtlCol="0">
            <a:spAutoFit/>
          </a:bodyPr>
          <a:lstStyle/>
          <a:p>
            <a:pPr marL="16913" algn="ctr">
              <a:lnSpc>
                <a:spcPts val="1898"/>
              </a:lnSpc>
              <a:defRPr/>
            </a:pPr>
            <a:r>
              <a:rPr dirty="0">
                <a:latin typeface="Poppins" panose="00000500000000000000" pitchFamily="2" charset="0"/>
                <a:cs typeface="Poppins" panose="00000500000000000000" pitchFamily="2" charset="0"/>
              </a:rPr>
              <a:t>Pola-R-</a:t>
            </a:r>
            <a:r>
              <a:rPr dirty="0" err="1">
                <a:latin typeface="Poppins" panose="00000500000000000000" pitchFamily="2" charset="0"/>
                <a:cs typeface="Poppins" panose="00000500000000000000" pitchFamily="2" charset="0"/>
              </a:rPr>
              <a:t>GemOx</a:t>
            </a:r>
            <a:r>
              <a:rPr dirty="0">
                <a:latin typeface="Poppins" panose="00000500000000000000" pitchFamily="2" charset="0"/>
                <a:cs typeface="Poppins" panose="00000500000000000000" pitchFamily="2" charset="0"/>
              </a:rPr>
              <a:t> </a:t>
            </a:r>
            <a:endParaRPr lang="en-US" dirty="0">
              <a:latin typeface="Poppins" panose="00000500000000000000" pitchFamily="2" charset="0"/>
              <a:cs typeface="Poppins" panose="00000500000000000000" pitchFamily="2" charset="0"/>
            </a:endParaRPr>
          </a:p>
        </p:txBody>
      </p:sp>
      <p:sp>
        <p:nvSpPr>
          <p:cNvPr id="45" name="object 26">
            <a:extLst>
              <a:ext uri="{FF2B5EF4-FFF2-40B4-BE49-F238E27FC236}">
                <a16:creationId xmlns:a16="http://schemas.microsoft.com/office/drawing/2014/main" id="{F0D262D9-F0A0-6658-18C4-8DA1DCAA20D0}"/>
              </a:ext>
            </a:extLst>
          </p:cNvPr>
          <p:cNvSpPr txBox="1"/>
          <p:nvPr/>
        </p:nvSpPr>
        <p:spPr>
          <a:xfrm>
            <a:off x="2933299" y="5887201"/>
            <a:ext cx="2032840" cy="285293"/>
          </a:xfrm>
          <a:prstGeom prst="rect">
            <a:avLst/>
          </a:prstGeom>
        </p:spPr>
        <p:txBody>
          <a:bodyPr vert="horz" wrap="square" lIns="0" tIns="32979" rIns="0" bIns="0" rtlCol="0">
            <a:spAutoFit/>
          </a:bodyPr>
          <a:lstStyle/>
          <a:p>
            <a:pPr marL="16913" marR="6765" lvl="0" indent="-109932" algn="ctr" fontAlgn="auto">
              <a:lnSpc>
                <a:spcPts val="1898"/>
              </a:lnSpc>
              <a:spcBef>
                <a:spcPts val="260"/>
              </a:spcBef>
              <a:spcAft>
                <a:spcPts val="0"/>
              </a:spcAft>
              <a:buClrTx/>
              <a:buSzTx/>
              <a:buFontTx/>
              <a:buNone/>
              <a:tabLst/>
              <a:defRPr/>
            </a:pPr>
            <a:r>
              <a:rPr dirty="0">
                <a:latin typeface="Poppins" panose="00000500000000000000" pitchFamily="2" charset="0"/>
                <a:cs typeface="Poppins" panose="00000500000000000000" pitchFamily="2" charset="0"/>
              </a:rPr>
              <a:t>R-</a:t>
            </a:r>
            <a:r>
              <a:rPr dirty="0" err="1">
                <a:latin typeface="Poppins" panose="00000500000000000000" pitchFamily="2" charset="0"/>
                <a:cs typeface="Poppins" panose="00000500000000000000" pitchFamily="2" charset="0"/>
              </a:rPr>
              <a:t>GemOx</a:t>
            </a:r>
            <a:endParaRPr dirty="0">
              <a:latin typeface="Poppins" panose="00000500000000000000" pitchFamily="2" charset="0"/>
              <a:cs typeface="Poppins" panose="00000500000000000000" pitchFamily="2" charset="0"/>
            </a:endParaRPr>
          </a:p>
        </p:txBody>
      </p:sp>
      <p:sp>
        <p:nvSpPr>
          <p:cNvPr id="46" name="object 27">
            <a:extLst>
              <a:ext uri="{FF2B5EF4-FFF2-40B4-BE49-F238E27FC236}">
                <a16:creationId xmlns:a16="http://schemas.microsoft.com/office/drawing/2014/main" id="{20F74222-292D-F9B1-867E-4A49F912930B}"/>
              </a:ext>
            </a:extLst>
          </p:cNvPr>
          <p:cNvSpPr txBox="1"/>
          <p:nvPr/>
        </p:nvSpPr>
        <p:spPr>
          <a:xfrm>
            <a:off x="228600" y="2690790"/>
            <a:ext cx="251992" cy="3164048"/>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dirty="0">
                <a:solidFill>
                  <a:schemeClr val="tx1">
                    <a:lumMod val="75000"/>
                    <a:lumOff val="25000"/>
                  </a:schemeClr>
                </a:solidFill>
                <a:latin typeface="Poppins Medium" pitchFamily="2" charset="77"/>
                <a:cs typeface="Poppins Medium" pitchFamily="2" charset="77"/>
              </a:rPr>
              <a:t>Patients (%)</a:t>
            </a:r>
          </a:p>
        </p:txBody>
      </p:sp>
      <p:grpSp>
        <p:nvGrpSpPr>
          <p:cNvPr id="82" name="Group 81">
            <a:extLst>
              <a:ext uri="{FF2B5EF4-FFF2-40B4-BE49-F238E27FC236}">
                <a16:creationId xmlns:a16="http://schemas.microsoft.com/office/drawing/2014/main" id="{A2680369-6333-2828-FC15-3BFE57835301}"/>
              </a:ext>
            </a:extLst>
          </p:cNvPr>
          <p:cNvGrpSpPr/>
          <p:nvPr/>
        </p:nvGrpSpPr>
        <p:grpSpPr>
          <a:xfrm>
            <a:off x="862673" y="2703558"/>
            <a:ext cx="4103465" cy="3166394"/>
            <a:chOff x="1048412" y="2335640"/>
            <a:chExt cx="4103465" cy="3166394"/>
          </a:xfrm>
        </p:grpSpPr>
        <p:cxnSp>
          <p:nvCxnSpPr>
            <p:cNvPr id="47" name="Straight Connector 46">
              <a:extLst>
                <a:ext uri="{FF2B5EF4-FFF2-40B4-BE49-F238E27FC236}">
                  <a16:creationId xmlns:a16="http://schemas.microsoft.com/office/drawing/2014/main" id="{75931F4D-B849-8227-D875-9CE6061EE2F0}"/>
                </a:ext>
              </a:extLst>
            </p:cNvPr>
            <p:cNvCxnSpPr/>
            <p:nvPr/>
          </p:nvCxnSpPr>
          <p:spPr bwMode="auto">
            <a:xfrm>
              <a:off x="1108868" y="2335640"/>
              <a:ext cx="0" cy="3105938"/>
            </a:xfrm>
            <a:prstGeom prst="line">
              <a:avLst/>
            </a:prstGeom>
            <a:noFill/>
            <a:ln w="12700" cap="flat" cmpd="sng" algn="ctr">
              <a:solidFill>
                <a:schemeClr val="tx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62BF024-A329-AB9F-04BD-E89B938CB0E4}"/>
                </a:ext>
              </a:extLst>
            </p:cNvPr>
            <p:cNvCxnSpPr>
              <a:cxnSpLocks/>
            </p:cNvCxnSpPr>
            <p:nvPr/>
          </p:nvCxnSpPr>
          <p:spPr bwMode="auto">
            <a:xfrm>
              <a:off x="1108868" y="5434021"/>
              <a:ext cx="4043009" cy="0"/>
            </a:xfrm>
            <a:prstGeom prst="line">
              <a:avLst/>
            </a:prstGeom>
            <a:noFill/>
            <a:ln w="12700" cap="flat" cmpd="sng" algn="ctr">
              <a:solidFill>
                <a:schemeClr val="tx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4E93790-664A-FC76-82CE-F3F43C21AAFC}"/>
                </a:ext>
              </a:extLst>
            </p:cNvPr>
            <p:cNvCxnSpPr>
              <a:cxnSpLocks/>
            </p:cNvCxnSpPr>
            <p:nvPr/>
          </p:nvCxnSpPr>
          <p:spPr bwMode="auto">
            <a:xfrm flipH="1">
              <a:off x="1048412" y="2343380"/>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40BFFB8-CDEC-F792-7D80-F8B5563DB3EC}"/>
                </a:ext>
              </a:extLst>
            </p:cNvPr>
            <p:cNvCxnSpPr>
              <a:cxnSpLocks/>
            </p:cNvCxnSpPr>
            <p:nvPr/>
          </p:nvCxnSpPr>
          <p:spPr bwMode="auto">
            <a:xfrm flipH="1">
              <a:off x="1048412" y="2967407"/>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D017ECD-7C1E-16F7-BC32-1640DBF55785}"/>
                </a:ext>
              </a:extLst>
            </p:cNvPr>
            <p:cNvCxnSpPr>
              <a:cxnSpLocks/>
            </p:cNvCxnSpPr>
            <p:nvPr/>
          </p:nvCxnSpPr>
          <p:spPr bwMode="auto">
            <a:xfrm flipH="1">
              <a:off x="1048412" y="3584060"/>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7A7D553-5578-EB72-48AD-EB0C2E0E807F}"/>
                </a:ext>
              </a:extLst>
            </p:cNvPr>
            <p:cNvCxnSpPr>
              <a:cxnSpLocks/>
            </p:cNvCxnSpPr>
            <p:nvPr/>
          </p:nvCxnSpPr>
          <p:spPr bwMode="auto">
            <a:xfrm flipH="1">
              <a:off x="1048412" y="4200713"/>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DC99FD8-4C98-DB87-D63D-231EDBF477E6}"/>
                </a:ext>
              </a:extLst>
            </p:cNvPr>
            <p:cNvCxnSpPr>
              <a:cxnSpLocks/>
            </p:cNvCxnSpPr>
            <p:nvPr/>
          </p:nvCxnSpPr>
          <p:spPr bwMode="auto">
            <a:xfrm flipH="1">
              <a:off x="1048412" y="4817366"/>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F156E5C-F376-AB23-38B4-FB013A5DACB3}"/>
                </a:ext>
              </a:extLst>
            </p:cNvPr>
            <p:cNvCxnSpPr>
              <a:cxnSpLocks/>
            </p:cNvCxnSpPr>
            <p:nvPr/>
          </p:nvCxnSpPr>
          <p:spPr bwMode="auto">
            <a:xfrm flipH="1">
              <a:off x="1048412" y="5434021"/>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2C0B1DC-9E80-0ACB-F8A1-D2AEDFE3373A}"/>
                </a:ext>
              </a:extLst>
            </p:cNvPr>
            <p:cNvCxnSpPr>
              <a:cxnSpLocks/>
            </p:cNvCxnSpPr>
            <p:nvPr/>
          </p:nvCxnSpPr>
          <p:spPr bwMode="auto">
            <a:xfrm>
              <a:off x="1108868" y="5434021"/>
              <a:ext cx="0" cy="68013"/>
            </a:xfrm>
            <a:prstGeom prst="line">
              <a:avLst/>
            </a:prstGeom>
            <a:noFill/>
            <a:ln w="12700" cap="flat" cmpd="sng" algn="ctr">
              <a:solidFill>
                <a:schemeClr val="tx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C48FF74-7807-9980-147C-6E1450341329}"/>
                </a:ext>
              </a:extLst>
            </p:cNvPr>
            <p:cNvCxnSpPr>
              <a:cxnSpLocks/>
            </p:cNvCxnSpPr>
            <p:nvPr/>
          </p:nvCxnSpPr>
          <p:spPr bwMode="auto">
            <a:xfrm>
              <a:off x="3124075" y="5434021"/>
              <a:ext cx="0" cy="68013"/>
            </a:xfrm>
            <a:prstGeom prst="line">
              <a:avLst/>
            </a:prstGeom>
            <a:noFill/>
            <a:ln w="12700" cap="flat" cmpd="sng" algn="ctr">
              <a:solidFill>
                <a:schemeClr val="tx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FF8E7D1-8A75-F330-2B90-F6B1296AD73C}"/>
                </a:ext>
              </a:extLst>
            </p:cNvPr>
            <p:cNvCxnSpPr>
              <a:cxnSpLocks/>
            </p:cNvCxnSpPr>
            <p:nvPr/>
          </p:nvCxnSpPr>
          <p:spPr bwMode="auto">
            <a:xfrm>
              <a:off x="5139281" y="5434021"/>
              <a:ext cx="0" cy="68013"/>
            </a:xfrm>
            <a:prstGeom prst="line">
              <a:avLst/>
            </a:prstGeom>
            <a:noFill/>
            <a:ln w="12700" cap="flat" cmpd="sng" algn="ctr">
              <a:solidFill>
                <a:schemeClr val="tx1"/>
              </a:solidFill>
              <a:prstDash val="solid"/>
              <a:round/>
              <a:headEnd type="none" w="med" len="med"/>
              <a:tailEnd type="none" w="med" len="med"/>
            </a:ln>
            <a:effectLst/>
          </p:spPr>
        </p:cxnSp>
      </p:grpSp>
      <p:graphicFrame>
        <p:nvGraphicFramePr>
          <p:cNvPr id="87" name="Table 86">
            <a:extLst>
              <a:ext uri="{FF2B5EF4-FFF2-40B4-BE49-F238E27FC236}">
                <a16:creationId xmlns:a16="http://schemas.microsoft.com/office/drawing/2014/main" id="{29B19B70-C2ED-01B8-1DB4-5E9659CDD51F}"/>
              </a:ext>
            </a:extLst>
          </p:cNvPr>
          <p:cNvGraphicFramePr>
            <a:graphicFrameLocks noGrp="1"/>
          </p:cNvGraphicFramePr>
          <p:nvPr>
            <p:extLst>
              <p:ext uri="{D42A27DB-BD31-4B8C-83A1-F6EECF244321}">
                <p14:modId xmlns:p14="http://schemas.microsoft.com/office/powerpoint/2010/main" val="1919546927"/>
              </p:ext>
            </p:extLst>
          </p:nvPr>
        </p:nvGraphicFramePr>
        <p:xfrm>
          <a:off x="7232073" y="3646005"/>
          <a:ext cx="4739264" cy="1005840"/>
        </p:xfrm>
        <a:graphic>
          <a:graphicData uri="http://schemas.openxmlformats.org/drawingml/2006/table">
            <a:tbl>
              <a:tblPr firstRow="1" bandRow="1">
                <a:tableStyleId>{5C22544A-7EE6-4342-B048-85BDC9FD1C3A}</a:tableStyleId>
              </a:tblPr>
              <a:tblGrid>
                <a:gridCol w="2027439">
                  <a:extLst>
                    <a:ext uri="{9D8B030D-6E8A-4147-A177-3AD203B41FA5}">
                      <a16:colId xmlns:a16="http://schemas.microsoft.com/office/drawing/2014/main" val="3599682908"/>
                    </a:ext>
                  </a:extLst>
                </a:gridCol>
                <a:gridCol w="1391280">
                  <a:extLst>
                    <a:ext uri="{9D8B030D-6E8A-4147-A177-3AD203B41FA5}">
                      <a16:colId xmlns:a16="http://schemas.microsoft.com/office/drawing/2014/main" val="766704538"/>
                    </a:ext>
                  </a:extLst>
                </a:gridCol>
                <a:gridCol w="1320545">
                  <a:extLst>
                    <a:ext uri="{9D8B030D-6E8A-4147-A177-3AD203B41FA5}">
                      <a16:colId xmlns:a16="http://schemas.microsoft.com/office/drawing/2014/main" val="3720610503"/>
                    </a:ext>
                  </a:extLst>
                </a:gridCol>
              </a:tblGrid>
              <a:tr h="165765">
                <a:tc>
                  <a:txBody>
                    <a:bodyPr/>
                    <a:lstStyle/>
                    <a:p>
                      <a:endParaRPr lang="en-US" sz="1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spcBef>
                          <a:spcPts val="0"/>
                        </a:spcBef>
                      </a:pPr>
                      <a:r>
                        <a:rPr lang="en-US" sz="1200" b="1" spc="-13" dirty="0">
                          <a:solidFill>
                            <a:srgbClr val="FFFFFF"/>
                          </a:solidFill>
                          <a:cs typeface="Arial"/>
                        </a:rPr>
                        <a:t>Pola-R-</a:t>
                      </a:r>
                      <a:r>
                        <a:rPr lang="en-US" sz="1200" b="1" spc="-13" dirty="0" err="1">
                          <a:solidFill>
                            <a:srgbClr val="FFFFFF"/>
                          </a:solidFill>
                          <a:cs typeface="Arial"/>
                        </a:rPr>
                        <a:t>GemOx</a:t>
                      </a:r>
                      <a:endParaRPr lang="en-US" sz="1200" b="1" spc="0" dirty="0">
                        <a:solidFill>
                          <a:schemeClr val="lt1"/>
                        </a:solidFill>
                        <a:cs typeface="Arial"/>
                      </a:endParaRPr>
                    </a:p>
                    <a:p>
                      <a:pPr algn="ctr">
                        <a:spcBef>
                          <a:spcPts val="0"/>
                        </a:spcBef>
                      </a:pPr>
                      <a:r>
                        <a:rPr lang="en-US" sz="1200" b="1" spc="-13" dirty="0">
                          <a:solidFill>
                            <a:srgbClr val="FFFFFF"/>
                          </a:solidFill>
                          <a:cs typeface="Arial"/>
                        </a:rPr>
                        <a:t>(n = 129)</a:t>
                      </a:r>
                      <a:endParaRPr lang="en-US" sz="1200" dirty="0">
                        <a:cs typeface="Aria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algn="ctr">
                        <a:spcBef>
                          <a:spcPts val="0"/>
                        </a:spcBef>
                      </a:pPr>
                      <a:r>
                        <a:rPr lang="en-US" sz="1200" b="1" spc="-13" dirty="0">
                          <a:solidFill>
                            <a:srgbClr val="FFFFFF"/>
                          </a:solidFill>
                          <a:cs typeface="Arial"/>
                        </a:rPr>
                        <a:t>R-</a:t>
                      </a:r>
                      <a:r>
                        <a:rPr lang="en-US" sz="1200" b="1" spc="-27" dirty="0" err="1">
                          <a:solidFill>
                            <a:srgbClr val="FFFFFF"/>
                          </a:solidFill>
                          <a:cs typeface="Arial"/>
                        </a:rPr>
                        <a:t>GemOx</a:t>
                      </a:r>
                      <a:endParaRPr lang="en-US" sz="1200" b="1" spc="0" dirty="0">
                        <a:solidFill>
                          <a:schemeClr val="lt1"/>
                        </a:solidFill>
                        <a:cs typeface="Arial"/>
                      </a:endParaRPr>
                    </a:p>
                    <a:p>
                      <a:pPr marL="0" algn="ctr">
                        <a:spcBef>
                          <a:spcPts val="0"/>
                        </a:spcBef>
                      </a:pPr>
                      <a:r>
                        <a:rPr lang="en-US" sz="1200" b="1" spc="-13" dirty="0">
                          <a:solidFill>
                            <a:srgbClr val="FFFFFF"/>
                          </a:solidFill>
                          <a:cs typeface="Arial"/>
                        </a:rPr>
                        <a:t>(n = 126)</a:t>
                      </a:r>
                      <a:endParaRPr lang="en-US" sz="1200" dirty="0">
                        <a:cs typeface="Aria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409641400"/>
                  </a:ext>
                </a:extLst>
              </a:tr>
              <a:tr h="1657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cs typeface="Arial"/>
                        </a:rPr>
                        <a:t>Median</a:t>
                      </a:r>
                      <a:r>
                        <a:rPr lang="en-US" sz="1200" spc="-53" dirty="0">
                          <a:solidFill>
                            <a:schemeClr val="tx1"/>
                          </a:solidFill>
                          <a:cs typeface="Arial"/>
                        </a:rPr>
                        <a:t> </a:t>
                      </a:r>
                      <a:r>
                        <a:rPr lang="en-US" sz="1200" dirty="0">
                          <a:solidFill>
                            <a:schemeClr val="tx1"/>
                          </a:solidFill>
                          <a:cs typeface="Arial"/>
                        </a:rPr>
                        <a:t>OS,</a:t>
                      </a:r>
                      <a:r>
                        <a:rPr lang="en-US" sz="1200" spc="-20" dirty="0">
                          <a:solidFill>
                            <a:schemeClr val="tx1"/>
                          </a:solidFill>
                          <a:cs typeface="Arial"/>
                        </a:rPr>
                        <a:t> </a:t>
                      </a:r>
                      <a:r>
                        <a:rPr lang="en-US" sz="1200" dirty="0" err="1">
                          <a:solidFill>
                            <a:schemeClr val="tx1"/>
                          </a:solidFill>
                          <a:cs typeface="Arial"/>
                        </a:rPr>
                        <a:t>mo</a:t>
                      </a:r>
                      <a:r>
                        <a:rPr lang="en-US" sz="1200" spc="-20" dirty="0">
                          <a:solidFill>
                            <a:schemeClr val="tx1"/>
                          </a:solidFill>
                          <a:cs typeface="Arial"/>
                        </a:rPr>
                        <a:t> </a:t>
                      </a:r>
                      <a:r>
                        <a:rPr lang="en-US" sz="1200" dirty="0">
                          <a:solidFill>
                            <a:schemeClr val="tx1"/>
                          </a:solidFill>
                          <a:cs typeface="Arial"/>
                        </a:rPr>
                        <a:t>(95%</a:t>
                      </a:r>
                      <a:r>
                        <a:rPr lang="en-US" sz="1200" spc="-7" dirty="0">
                          <a:solidFill>
                            <a:schemeClr val="tx1"/>
                          </a:solidFill>
                          <a:cs typeface="Arial"/>
                        </a:rPr>
                        <a:t> </a:t>
                      </a:r>
                      <a:r>
                        <a:rPr lang="en-US" sz="1200" spc="-33" dirty="0">
                          <a:solidFill>
                            <a:schemeClr val="tx1"/>
                          </a:solidFill>
                          <a:cs typeface="Arial"/>
                        </a:rPr>
                        <a:t>CI)</a:t>
                      </a:r>
                      <a:endParaRPr lang="en-US" sz="1200" dirty="0">
                        <a:solidFill>
                          <a:schemeClr val="tx1"/>
                        </a:solidFill>
                        <a:cs typeface="Aria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cs typeface="Arial MT"/>
                        </a:rPr>
                        <a:t>19.5</a:t>
                      </a:r>
                      <a:r>
                        <a:rPr lang="en-US" sz="1200" spc="-13" dirty="0">
                          <a:solidFill>
                            <a:schemeClr val="tx1"/>
                          </a:solidFill>
                          <a:cs typeface="Arial MT"/>
                        </a:rPr>
                        <a:t> (13.3-NE)</a:t>
                      </a:r>
                      <a:endParaRPr lang="en-US" sz="1200" dirty="0">
                        <a:solidFill>
                          <a:schemeClr val="tx1"/>
                        </a:solidFill>
                        <a:cs typeface="Arial M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cs typeface="Arial MT"/>
                        </a:rPr>
                        <a:t>12.5</a:t>
                      </a:r>
                      <a:r>
                        <a:rPr lang="en-US" sz="1200" spc="-13" dirty="0">
                          <a:solidFill>
                            <a:schemeClr val="tx1"/>
                          </a:solidFill>
                          <a:cs typeface="Arial MT"/>
                        </a:rPr>
                        <a:t> (8.9-15.8)</a:t>
                      </a:r>
                      <a:endParaRPr lang="en-US" sz="1200" dirty="0">
                        <a:solidFill>
                          <a:schemeClr val="tx1"/>
                        </a:solidFill>
                        <a:cs typeface="Arial M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2810005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3" dirty="0">
                          <a:solidFill>
                            <a:schemeClr val="tx1"/>
                          </a:solidFill>
                          <a:cs typeface="Arial"/>
                        </a:rPr>
                        <a:t>24-</a:t>
                      </a:r>
                      <a:r>
                        <a:rPr lang="en-US" sz="1200" dirty="0">
                          <a:solidFill>
                            <a:schemeClr val="tx1"/>
                          </a:solidFill>
                          <a:cs typeface="Arial"/>
                        </a:rPr>
                        <a:t>mo</a:t>
                      </a:r>
                      <a:r>
                        <a:rPr lang="en-US" sz="1200" spc="-27" dirty="0">
                          <a:solidFill>
                            <a:schemeClr val="tx1"/>
                          </a:solidFill>
                          <a:cs typeface="Arial"/>
                        </a:rPr>
                        <a:t> </a:t>
                      </a:r>
                      <a:r>
                        <a:rPr lang="en-US" sz="1200" dirty="0">
                          <a:solidFill>
                            <a:schemeClr val="tx1"/>
                          </a:solidFill>
                          <a:cs typeface="Arial"/>
                        </a:rPr>
                        <a:t>OS,</a:t>
                      </a:r>
                      <a:r>
                        <a:rPr lang="en-US" sz="1200" spc="-20" dirty="0">
                          <a:solidFill>
                            <a:schemeClr val="tx1"/>
                          </a:solidFill>
                          <a:cs typeface="Arial"/>
                        </a:rPr>
                        <a:t> </a:t>
                      </a:r>
                      <a:r>
                        <a:rPr lang="en-US" sz="1200" dirty="0">
                          <a:solidFill>
                            <a:schemeClr val="tx1"/>
                          </a:solidFill>
                          <a:cs typeface="Arial"/>
                        </a:rPr>
                        <a:t>%</a:t>
                      </a:r>
                      <a:r>
                        <a:rPr lang="en-US" sz="1200" spc="-7" dirty="0">
                          <a:solidFill>
                            <a:schemeClr val="tx1"/>
                          </a:solidFill>
                          <a:cs typeface="Arial"/>
                        </a:rPr>
                        <a:t> </a:t>
                      </a:r>
                      <a:r>
                        <a:rPr lang="en-US" sz="1200" dirty="0">
                          <a:solidFill>
                            <a:schemeClr val="tx1"/>
                          </a:solidFill>
                          <a:cs typeface="Arial"/>
                        </a:rPr>
                        <a:t>(95%</a:t>
                      </a:r>
                      <a:r>
                        <a:rPr lang="en-US" sz="1200" spc="-20" dirty="0">
                          <a:solidFill>
                            <a:schemeClr val="tx1"/>
                          </a:solidFill>
                          <a:cs typeface="Arial"/>
                        </a:rPr>
                        <a:t> </a:t>
                      </a:r>
                      <a:r>
                        <a:rPr lang="en-US" sz="1200" spc="-33" dirty="0">
                          <a:solidFill>
                            <a:schemeClr val="tx1"/>
                          </a:solidFill>
                          <a:cs typeface="Arial"/>
                        </a:rPr>
                        <a:t>CI)</a:t>
                      </a:r>
                      <a:endParaRPr lang="en-US" sz="1200" dirty="0">
                        <a:solidFill>
                          <a:schemeClr val="tx1"/>
                        </a:solidFill>
                        <a:cs typeface="Arial"/>
                      </a:endParaRP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cs typeface="Arial MT"/>
                        </a:rPr>
                        <a:t>44.0</a:t>
                      </a:r>
                      <a:r>
                        <a:rPr lang="en-US" sz="1200" spc="-13" dirty="0">
                          <a:solidFill>
                            <a:schemeClr val="tx1"/>
                          </a:solidFill>
                          <a:cs typeface="Arial MT"/>
                        </a:rPr>
                        <a:t> (34.9-53.2)</a:t>
                      </a:r>
                      <a:endParaRPr lang="en-US" sz="1200" dirty="0">
                        <a:solidFill>
                          <a:schemeClr val="tx1"/>
                        </a:solidFill>
                        <a:cs typeface="Arial MT"/>
                      </a:endParaRP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cs typeface="Arial MT"/>
                        </a:rPr>
                        <a:t>33.2</a:t>
                      </a:r>
                      <a:r>
                        <a:rPr lang="en-US" sz="1200" spc="-13" dirty="0">
                          <a:solidFill>
                            <a:schemeClr val="tx1"/>
                          </a:solidFill>
                          <a:cs typeface="Arial MT"/>
                        </a:rPr>
                        <a:t> (24.5-41.8)</a:t>
                      </a:r>
                      <a:endParaRPr lang="en-US" sz="1200" dirty="0">
                        <a:solidFill>
                          <a:schemeClr val="tx1"/>
                        </a:solidFill>
                        <a:cs typeface="Arial MT"/>
                      </a:endParaRP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3395062"/>
                  </a:ext>
                </a:extLst>
              </a:tr>
            </a:tbl>
          </a:graphicData>
        </a:graphic>
      </p:graphicFrame>
      <p:sp>
        <p:nvSpPr>
          <p:cNvPr id="58" name="object 8">
            <a:extLst>
              <a:ext uri="{FF2B5EF4-FFF2-40B4-BE49-F238E27FC236}">
                <a16:creationId xmlns:a16="http://schemas.microsoft.com/office/drawing/2014/main" id="{F32FB6EB-099E-D9A4-3342-99609085388D}"/>
              </a:ext>
            </a:extLst>
          </p:cNvPr>
          <p:cNvSpPr txBox="1"/>
          <p:nvPr/>
        </p:nvSpPr>
        <p:spPr>
          <a:xfrm>
            <a:off x="5898512" y="5706291"/>
            <a:ext cx="4489826" cy="232521"/>
          </a:xfrm>
          <a:prstGeom prst="rect">
            <a:avLst/>
          </a:prstGeom>
        </p:spPr>
        <p:txBody>
          <a:bodyPr vert="horz" wrap="square" lIns="0" tIns="16912" rIns="0" bIns="0" rtlCol="0">
            <a:spAutoFit/>
          </a:bodyPr>
          <a:lstStyle/>
          <a:p>
            <a:pPr marL="16913" marR="0" lvl="0" indent="0" algn="l"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Median</a:t>
            </a:r>
            <a:r>
              <a:rPr kumimoji="0" lang="en-US" sz="1400" i="0" u="none" strike="noStrike" kern="1200" cap="none" spc="-7" normalizeH="0" baseline="0" noProof="0" dirty="0">
                <a:ln>
                  <a:noFill/>
                </a:ln>
                <a:solidFill>
                  <a:srgbClr val="000000"/>
                </a:solidFill>
                <a:effectLst/>
                <a:uLnTx/>
                <a:uFillTx/>
                <a:latin typeface="Poppins" pitchFamily="2" charset="77"/>
                <a:cs typeface="Poppins" pitchFamily="2" charset="77"/>
              </a:rPr>
              <a:t> </a:t>
            </a: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OS</a:t>
            </a:r>
            <a:r>
              <a:rPr kumimoji="0" lang="en-US" sz="1400" i="0" u="none" strike="noStrike" kern="1200" cap="none" spc="-7" normalizeH="0" baseline="0" noProof="0" dirty="0">
                <a:ln>
                  <a:noFill/>
                </a:ln>
                <a:solidFill>
                  <a:srgbClr val="000000"/>
                </a:solidFill>
                <a:effectLst/>
                <a:uLnTx/>
                <a:uFillTx/>
                <a:latin typeface="Poppins" pitchFamily="2" charset="77"/>
                <a:cs typeface="Poppins" pitchFamily="2" charset="77"/>
              </a:rPr>
              <a:t> </a:t>
            </a:r>
            <a:r>
              <a:rPr kumimoji="0" lang="en-US" sz="1400" i="0" u="none" strike="noStrike" kern="1200" cap="none" spc="-13" normalizeH="0" baseline="0" noProof="0" dirty="0">
                <a:ln>
                  <a:noFill/>
                </a:ln>
                <a:solidFill>
                  <a:srgbClr val="000000"/>
                </a:solidFill>
                <a:effectLst/>
                <a:uLnTx/>
                <a:uFillTx/>
                <a:latin typeface="Poppins" pitchFamily="2" charset="77"/>
                <a:cs typeface="Poppins" pitchFamily="2" charset="77"/>
              </a:rPr>
              <a:t>follow-</a:t>
            </a: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up: 24.6</a:t>
            </a:r>
            <a:r>
              <a:rPr kumimoji="0" lang="en-US" sz="1400" i="0" u="none" strike="noStrike" kern="1200" cap="none" spc="-33" normalizeH="0" baseline="0" noProof="0" dirty="0">
                <a:ln>
                  <a:noFill/>
                </a:ln>
                <a:solidFill>
                  <a:srgbClr val="000000"/>
                </a:solidFill>
                <a:effectLst/>
                <a:uLnTx/>
                <a:uFillTx/>
                <a:latin typeface="Poppins" pitchFamily="2" charset="77"/>
                <a:cs typeface="Poppins" pitchFamily="2" charset="77"/>
              </a:rPr>
              <a:t> </a:t>
            </a:r>
            <a:r>
              <a:rPr kumimoji="0" lang="en-US" sz="1400" i="0" u="none" strike="noStrike" kern="1200" cap="none" spc="0" normalizeH="0" baseline="0" noProof="0" dirty="0" err="1">
                <a:ln>
                  <a:noFill/>
                </a:ln>
                <a:solidFill>
                  <a:srgbClr val="000000"/>
                </a:solidFill>
                <a:effectLst/>
                <a:uLnTx/>
                <a:uFillTx/>
                <a:latin typeface="Poppins" pitchFamily="2" charset="77"/>
                <a:cs typeface="Poppins" pitchFamily="2" charset="77"/>
              </a:rPr>
              <a:t>mo</a:t>
            </a:r>
            <a:r>
              <a:rPr kumimoji="0" lang="en-US" sz="1400" i="0" u="none" strike="noStrike" kern="1200" cap="none" spc="7" normalizeH="0" baseline="0" noProof="0" dirty="0">
                <a:ln>
                  <a:noFill/>
                </a:ln>
                <a:solidFill>
                  <a:srgbClr val="000000"/>
                </a:solidFill>
                <a:effectLst/>
                <a:uLnTx/>
                <a:uFillTx/>
                <a:latin typeface="Poppins" pitchFamily="2" charset="77"/>
                <a:cs typeface="Poppins" pitchFamily="2" charset="77"/>
              </a:rPr>
              <a:t> </a:t>
            </a: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(95%</a:t>
            </a:r>
            <a:r>
              <a:rPr kumimoji="0" lang="en-US" sz="1400" i="0" u="none" strike="noStrike" kern="1200" cap="none" spc="-40" normalizeH="0" baseline="0" noProof="0" dirty="0">
                <a:ln>
                  <a:noFill/>
                </a:ln>
                <a:solidFill>
                  <a:srgbClr val="000000"/>
                </a:solidFill>
                <a:effectLst/>
                <a:uLnTx/>
                <a:uFillTx/>
                <a:latin typeface="Poppins" pitchFamily="2" charset="77"/>
                <a:cs typeface="Poppins" pitchFamily="2" charset="77"/>
              </a:rPr>
              <a:t> </a:t>
            </a: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CI: </a:t>
            </a:r>
            <a:r>
              <a:rPr kumimoji="0" lang="en-US" sz="1400" i="0" u="none" strike="noStrike" kern="1200" cap="none" spc="-13" normalizeH="0" baseline="0" noProof="0" dirty="0">
                <a:ln>
                  <a:noFill/>
                </a:ln>
                <a:solidFill>
                  <a:srgbClr val="000000"/>
                </a:solidFill>
                <a:effectLst/>
                <a:uLnTx/>
                <a:uFillTx/>
                <a:latin typeface="Poppins" pitchFamily="2" charset="77"/>
                <a:cs typeface="Poppins" pitchFamily="2" charset="77"/>
              </a:rPr>
              <a:t>23.0-26.0)</a:t>
            </a:r>
            <a:endPar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60" name="object 26">
            <a:extLst>
              <a:ext uri="{FF2B5EF4-FFF2-40B4-BE49-F238E27FC236}">
                <a16:creationId xmlns:a16="http://schemas.microsoft.com/office/drawing/2014/main" id="{E79D460A-728E-E07D-B69D-211E5B805217}"/>
              </a:ext>
            </a:extLst>
          </p:cNvPr>
          <p:cNvSpPr/>
          <p:nvPr/>
        </p:nvSpPr>
        <p:spPr>
          <a:xfrm>
            <a:off x="5735002" y="4493460"/>
            <a:ext cx="6141981" cy="1552271"/>
          </a:xfrm>
          <a:custGeom>
            <a:avLst/>
            <a:gdLst/>
            <a:ahLst/>
            <a:cxnLst/>
            <a:rect l="l" t="t" r="r" b="b"/>
            <a:pathLst>
              <a:path w="7118984" h="2272665">
                <a:moveTo>
                  <a:pt x="7118731" y="2272576"/>
                </a:moveTo>
                <a:lnTo>
                  <a:pt x="0" y="2272576"/>
                </a:lnTo>
                <a:lnTo>
                  <a:pt x="0" y="0"/>
                </a:lnTo>
              </a:path>
            </a:pathLst>
          </a:custGeom>
          <a:ln w="12700">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61" name="object 27">
            <a:extLst>
              <a:ext uri="{FF2B5EF4-FFF2-40B4-BE49-F238E27FC236}">
                <a16:creationId xmlns:a16="http://schemas.microsoft.com/office/drawing/2014/main" id="{9D9F7477-3440-92A8-82E6-FEC591DC6C9D}"/>
              </a:ext>
            </a:extLst>
          </p:cNvPr>
          <p:cNvSpPr/>
          <p:nvPr/>
        </p:nvSpPr>
        <p:spPr>
          <a:xfrm>
            <a:off x="5735002" y="6050795"/>
            <a:ext cx="6070760" cy="64008"/>
          </a:xfrm>
          <a:custGeom>
            <a:avLst/>
            <a:gdLst/>
            <a:ahLst/>
            <a:cxnLst/>
            <a:rect l="l" t="t" r="r" b="b"/>
            <a:pathLst>
              <a:path w="7036434" h="69214">
                <a:moveTo>
                  <a:pt x="0" y="0"/>
                </a:moveTo>
                <a:lnTo>
                  <a:pt x="0" y="68795"/>
                </a:lnTo>
              </a:path>
              <a:path w="7036434" h="69214">
                <a:moveTo>
                  <a:pt x="1416558" y="0"/>
                </a:moveTo>
                <a:lnTo>
                  <a:pt x="1416558" y="68795"/>
                </a:lnTo>
              </a:path>
              <a:path w="7036434" h="69214">
                <a:moveTo>
                  <a:pt x="2823591" y="0"/>
                </a:moveTo>
                <a:lnTo>
                  <a:pt x="2823591" y="68795"/>
                </a:lnTo>
              </a:path>
              <a:path w="7036434" h="69214">
                <a:moveTo>
                  <a:pt x="4223639" y="0"/>
                </a:moveTo>
                <a:lnTo>
                  <a:pt x="4223639" y="68795"/>
                </a:lnTo>
              </a:path>
              <a:path w="7036434" h="69214">
                <a:moveTo>
                  <a:pt x="5630037" y="0"/>
                </a:moveTo>
                <a:lnTo>
                  <a:pt x="5630037" y="68795"/>
                </a:lnTo>
              </a:path>
              <a:path w="7036434" h="69214">
                <a:moveTo>
                  <a:pt x="7036435" y="0"/>
                </a:moveTo>
                <a:lnTo>
                  <a:pt x="7036435" y="68795"/>
                </a:lnTo>
              </a:path>
            </a:pathLst>
          </a:custGeom>
          <a:ln w="12700">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62" name="object 28">
            <a:extLst>
              <a:ext uri="{FF2B5EF4-FFF2-40B4-BE49-F238E27FC236}">
                <a16:creationId xmlns:a16="http://schemas.microsoft.com/office/drawing/2014/main" id="{AED4940E-797A-9521-2A72-7B472907C4A8}"/>
              </a:ext>
            </a:extLst>
          </p:cNvPr>
          <p:cNvSpPr txBox="1"/>
          <p:nvPr/>
        </p:nvSpPr>
        <p:spPr>
          <a:xfrm>
            <a:off x="5149687" y="4512080"/>
            <a:ext cx="246221" cy="1576307"/>
          </a:xfrm>
          <a:prstGeom prst="rect">
            <a:avLst/>
          </a:prstGeom>
        </p:spPr>
        <p:txBody>
          <a:bodyPr vert="vert270" wrap="square" lIns="0" tIns="2537" rIns="0" bIns="0" rtlCol="0">
            <a:spAutoFit/>
          </a:bodyPr>
          <a:lstStyle/>
          <a:p>
            <a:pPr marL="16913" marR="0" lvl="0" indent="0" algn="ctr" defTabSz="914400" rtl="0" eaLnBrk="1" fontAlgn="auto" latinLnBrk="0" hangingPunct="1">
              <a:lnSpc>
                <a:spcPct val="100000"/>
              </a:lnSpc>
              <a:spcBef>
                <a:spcPts val="20"/>
              </a:spcBef>
              <a:spcAft>
                <a:spcPts val="0"/>
              </a:spcAft>
              <a:buClrTx/>
              <a:buSzTx/>
              <a:buFontTx/>
              <a:buNone/>
              <a:tabLst/>
              <a:defRPr/>
            </a:pPr>
            <a:r>
              <a:rPr lang="en-US" sz="1600" dirty="0">
                <a:solidFill>
                  <a:schemeClr val="tx1">
                    <a:lumMod val="75000"/>
                    <a:lumOff val="25000"/>
                  </a:schemeClr>
                </a:solidFill>
                <a:latin typeface="Poppins Medium" pitchFamily="2" charset="77"/>
                <a:cs typeface="Poppins Medium" pitchFamily="2" charset="77"/>
              </a:rPr>
              <a:t>OS (%)</a:t>
            </a:r>
          </a:p>
        </p:txBody>
      </p:sp>
      <p:sp>
        <p:nvSpPr>
          <p:cNvPr id="63" name="object 31">
            <a:extLst>
              <a:ext uri="{FF2B5EF4-FFF2-40B4-BE49-F238E27FC236}">
                <a16:creationId xmlns:a16="http://schemas.microsoft.com/office/drawing/2014/main" id="{AA05F37F-D33F-F09C-710E-952E78C30AE7}"/>
              </a:ext>
            </a:extLst>
          </p:cNvPr>
          <p:cNvSpPr/>
          <p:nvPr/>
        </p:nvSpPr>
        <p:spPr>
          <a:xfrm>
            <a:off x="5665795" y="4493460"/>
            <a:ext cx="64008" cy="1554480"/>
          </a:xfrm>
          <a:custGeom>
            <a:avLst/>
            <a:gdLst/>
            <a:ahLst/>
            <a:cxnLst/>
            <a:rect l="l" t="t" r="r" b="b"/>
            <a:pathLst>
              <a:path w="76200" h="2272665">
                <a:moveTo>
                  <a:pt x="75946" y="2272576"/>
                </a:moveTo>
                <a:lnTo>
                  <a:pt x="0" y="2272576"/>
                </a:lnTo>
              </a:path>
              <a:path w="76200" h="2272665">
                <a:moveTo>
                  <a:pt x="75946" y="1819656"/>
                </a:moveTo>
                <a:lnTo>
                  <a:pt x="0" y="1819656"/>
                </a:lnTo>
              </a:path>
              <a:path w="76200" h="2272665">
                <a:moveTo>
                  <a:pt x="75946" y="1364234"/>
                </a:moveTo>
                <a:lnTo>
                  <a:pt x="0" y="1364234"/>
                </a:lnTo>
              </a:path>
              <a:path w="76200" h="2272665">
                <a:moveTo>
                  <a:pt x="75946" y="908812"/>
                </a:moveTo>
                <a:lnTo>
                  <a:pt x="0" y="908812"/>
                </a:lnTo>
              </a:path>
              <a:path w="76200" h="2272665">
                <a:moveTo>
                  <a:pt x="75946" y="450723"/>
                </a:moveTo>
                <a:lnTo>
                  <a:pt x="0" y="450723"/>
                </a:lnTo>
              </a:path>
              <a:path w="76200" h="2272665">
                <a:moveTo>
                  <a:pt x="75946" y="0"/>
                </a:moveTo>
                <a:lnTo>
                  <a:pt x="0" y="0"/>
                </a:lnTo>
              </a:path>
            </a:pathLst>
          </a:custGeom>
          <a:ln w="12700">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64" name="object 32">
            <a:extLst>
              <a:ext uri="{FF2B5EF4-FFF2-40B4-BE49-F238E27FC236}">
                <a16:creationId xmlns:a16="http://schemas.microsoft.com/office/drawing/2014/main" id="{9D128833-DDE2-4677-C3B1-34956E70B047}"/>
              </a:ext>
            </a:extLst>
          </p:cNvPr>
          <p:cNvSpPr/>
          <p:nvPr/>
        </p:nvSpPr>
        <p:spPr>
          <a:xfrm>
            <a:off x="5740699" y="4494156"/>
            <a:ext cx="6138147" cy="1177075"/>
          </a:xfrm>
          <a:custGeom>
            <a:avLst/>
            <a:gdLst/>
            <a:ahLst/>
            <a:cxnLst/>
            <a:rect l="l" t="t" r="r" b="b"/>
            <a:pathLst>
              <a:path w="7114540" h="1717675">
                <a:moveTo>
                  <a:pt x="0" y="0"/>
                </a:moveTo>
                <a:lnTo>
                  <a:pt x="54102" y="0"/>
                </a:lnTo>
                <a:lnTo>
                  <a:pt x="54102" y="17906"/>
                </a:lnTo>
                <a:lnTo>
                  <a:pt x="154178" y="17906"/>
                </a:lnTo>
                <a:lnTo>
                  <a:pt x="154178" y="35940"/>
                </a:lnTo>
                <a:lnTo>
                  <a:pt x="169544" y="35940"/>
                </a:lnTo>
                <a:lnTo>
                  <a:pt x="185038" y="35940"/>
                </a:lnTo>
                <a:lnTo>
                  <a:pt x="185038" y="54101"/>
                </a:lnTo>
                <a:lnTo>
                  <a:pt x="215900" y="54101"/>
                </a:lnTo>
                <a:lnTo>
                  <a:pt x="215900" y="72262"/>
                </a:lnTo>
                <a:lnTo>
                  <a:pt x="262128" y="72262"/>
                </a:lnTo>
                <a:lnTo>
                  <a:pt x="262128" y="90677"/>
                </a:lnTo>
                <a:lnTo>
                  <a:pt x="300482" y="90677"/>
                </a:lnTo>
                <a:lnTo>
                  <a:pt x="300482" y="108965"/>
                </a:lnTo>
                <a:lnTo>
                  <a:pt x="331342" y="108965"/>
                </a:lnTo>
                <a:lnTo>
                  <a:pt x="346709" y="108965"/>
                </a:lnTo>
                <a:lnTo>
                  <a:pt x="346709" y="127380"/>
                </a:lnTo>
                <a:lnTo>
                  <a:pt x="354584" y="127380"/>
                </a:lnTo>
                <a:lnTo>
                  <a:pt x="354584" y="182879"/>
                </a:lnTo>
                <a:lnTo>
                  <a:pt x="377697" y="182879"/>
                </a:lnTo>
                <a:lnTo>
                  <a:pt x="377697" y="201421"/>
                </a:lnTo>
                <a:lnTo>
                  <a:pt x="423798" y="201421"/>
                </a:lnTo>
                <a:lnTo>
                  <a:pt x="423798" y="219836"/>
                </a:lnTo>
                <a:lnTo>
                  <a:pt x="470027" y="219836"/>
                </a:lnTo>
                <a:lnTo>
                  <a:pt x="470027" y="238378"/>
                </a:lnTo>
                <a:lnTo>
                  <a:pt x="508508" y="238378"/>
                </a:lnTo>
                <a:lnTo>
                  <a:pt x="508508" y="256793"/>
                </a:lnTo>
                <a:lnTo>
                  <a:pt x="546989" y="256793"/>
                </a:lnTo>
                <a:lnTo>
                  <a:pt x="546989" y="275335"/>
                </a:lnTo>
                <a:lnTo>
                  <a:pt x="577977" y="275335"/>
                </a:lnTo>
                <a:lnTo>
                  <a:pt x="577977" y="293877"/>
                </a:lnTo>
                <a:lnTo>
                  <a:pt x="593216" y="293877"/>
                </a:lnTo>
                <a:lnTo>
                  <a:pt x="593216" y="312165"/>
                </a:lnTo>
                <a:lnTo>
                  <a:pt x="624078" y="312165"/>
                </a:lnTo>
                <a:lnTo>
                  <a:pt x="624078" y="330961"/>
                </a:lnTo>
                <a:lnTo>
                  <a:pt x="662685" y="330961"/>
                </a:lnTo>
                <a:lnTo>
                  <a:pt x="662685" y="349630"/>
                </a:lnTo>
                <a:lnTo>
                  <a:pt x="670305" y="349630"/>
                </a:lnTo>
                <a:lnTo>
                  <a:pt x="670305" y="368299"/>
                </a:lnTo>
                <a:lnTo>
                  <a:pt x="747395" y="368299"/>
                </a:lnTo>
                <a:lnTo>
                  <a:pt x="747395" y="386968"/>
                </a:lnTo>
                <a:lnTo>
                  <a:pt x="816610" y="386968"/>
                </a:lnTo>
                <a:lnTo>
                  <a:pt x="816610" y="405510"/>
                </a:lnTo>
                <a:lnTo>
                  <a:pt x="824484" y="405510"/>
                </a:lnTo>
                <a:lnTo>
                  <a:pt x="824484" y="424433"/>
                </a:lnTo>
                <a:lnTo>
                  <a:pt x="832104" y="424433"/>
                </a:lnTo>
                <a:lnTo>
                  <a:pt x="832104" y="462025"/>
                </a:lnTo>
                <a:lnTo>
                  <a:pt x="847471" y="462025"/>
                </a:lnTo>
                <a:lnTo>
                  <a:pt x="847471" y="480948"/>
                </a:lnTo>
                <a:lnTo>
                  <a:pt x="870585" y="480948"/>
                </a:lnTo>
                <a:lnTo>
                  <a:pt x="870585" y="499744"/>
                </a:lnTo>
                <a:lnTo>
                  <a:pt x="886079" y="499744"/>
                </a:lnTo>
                <a:lnTo>
                  <a:pt x="886079" y="518540"/>
                </a:lnTo>
                <a:lnTo>
                  <a:pt x="893698" y="518540"/>
                </a:lnTo>
                <a:lnTo>
                  <a:pt x="893698" y="556386"/>
                </a:lnTo>
                <a:lnTo>
                  <a:pt x="901572" y="556386"/>
                </a:lnTo>
                <a:lnTo>
                  <a:pt x="901572" y="575182"/>
                </a:lnTo>
                <a:lnTo>
                  <a:pt x="916813" y="575182"/>
                </a:lnTo>
                <a:lnTo>
                  <a:pt x="916813" y="594105"/>
                </a:lnTo>
                <a:lnTo>
                  <a:pt x="1032383" y="594105"/>
                </a:lnTo>
                <a:lnTo>
                  <a:pt x="1032383" y="612901"/>
                </a:lnTo>
                <a:lnTo>
                  <a:pt x="1055497" y="612901"/>
                </a:lnTo>
                <a:lnTo>
                  <a:pt x="1055497" y="631697"/>
                </a:lnTo>
                <a:lnTo>
                  <a:pt x="1070864" y="631697"/>
                </a:lnTo>
                <a:lnTo>
                  <a:pt x="1070864" y="650493"/>
                </a:lnTo>
                <a:lnTo>
                  <a:pt x="1124966" y="650493"/>
                </a:lnTo>
                <a:lnTo>
                  <a:pt x="1124966" y="669416"/>
                </a:lnTo>
                <a:lnTo>
                  <a:pt x="1140205" y="669416"/>
                </a:lnTo>
                <a:lnTo>
                  <a:pt x="1140205" y="688212"/>
                </a:lnTo>
                <a:lnTo>
                  <a:pt x="1171193" y="688212"/>
                </a:lnTo>
                <a:lnTo>
                  <a:pt x="1171193" y="707008"/>
                </a:lnTo>
                <a:lnTo>
                  <a:pt x="1201928" y="707008"/>
                </a:lnTo>
                <a:lnTo>
                  <a:pt x="1201928" y="725931"/>
                </a:lnTo>
                <a:lnTo>
                  <a:pt x="1248283" y="725931"/>
                </a:lnTo>
                <a:lnTo>
                  <a:pt x="1248283" y="744854"/>
                </a:lnTo>
                <a:lnTo>
                  <a:pt x="1255903" y="744854"/>
                </a:lnTo>
                <a:lnTo>
                  <a:pt x="1255903" y="763650"/>
                </a:lnTo>
                <a:lnTo>
                  <a:pt x="1317371" y="763650"/>
                </a:lnTo>
                <a:lnTo>
                  <a:pt x="1348359" y="763650"/>
                </a:lnTo>
                <a:lnTo>
                  <a:pt x="1348359" y="801750"/>
                </a:lnTo>
                <a:lnTo>
                  <a:pt x="1394586" y="801750"/>
                </a:lnTo>
                <a:lnTo>
                  <a:pt x="1394586" y="820927"/>
                </a:lnTo>
                <a:lnTo>
                  <a:pt x="1571752" y="820927"/>
                </a:lnTo>
                <a:lnTo>
                  <a:pt x="1571752" y="839977"/>
                </a:lnTo>
                <a:lnTo>
                  <a:pt x="1579372" y="839977"/>
                </a:lnTo>
                <a:lnTo>
                  <a:pt x="1579372" y="859027"/>
                </a:lnTo>
                <a:lnTo>
                  <a:pt x="1710309" y="859027"/>
                </a:lnTo>
                <a:lnTo>
                  <a:pt x="1710309" y="878077"/>
                </a:lnTo>
                <a:lnTo>
                  <a:pt x="1748916" y="878077"/>
                </a:lnTo>
                <a:lnTo>
                  <a:pt x="1748916" y="897254"/>
                </a:lnTo>
                <a:lnTo>
                  <a:pt x="1802764" y="897254"/>
                </a:lnTo>
                <a:lnTo>
                  <a:pt x="1802764" y="916304"/>
                </a:lnTo>
                <a:lnTo>
                  <a:pt x="1841373" y="916304"/>
                </a:lnTo>
                <a:lnTo>
                  <a:pt x="1864360" y="916304"/>
                </a:lnTo>
                <a:lnTo>
                  <a:pt x="1918462" y="916304"/>
                </a:lnTo>
                <a:lnTo>
                  <a:pt x="1918462" y="935862"/>
                </a:lnTo>
                <a:lnTo>
                  <a:pt x="2080132" y="935862"/>
                </a:lnTo>
                <a:lnTo>
                  <a:pt x="2080132" y="955674"/>
                </a:lnTo>
                <a:lnTo>
                  <a:pt x="2110866" y="955674"/>
                </a:lnTo>
                <a:lnTo>
                  <a:pt x="2110866" y="975232"/>
                </a:lnTo>
                <a:lnTo>
                  <a:pt x="2164968" y="975232"/>
                </a:lnTo>
                <a:lnTo>
                  <a:pt x="2164968" y="994917"/>
                </a:lnTo>
                <a:lnTo>
                  <a:pt x="2203323" y="994917"/>
                </a:lnTo>
                <a:lnTo>
                  <a:pt x="2203323" y="1014475"/>
                </a:lnTo>
                <a:lnTo>
                  <a:pt x="2218816" y="1014475"/>
                </a:lnTo>
                <a:lnTo>
                  <a:pt x="2218816" y="1034033"/>
                </a:lnTo>
                <a:lnTo>
                  <a:pt x="2234183" y="1034033"/>
                </a:lnTo>
                <a:lnTo>
                  <a:pt x="2234183" y="1053845"/>
                </a:lnTo>
                <a:lnTo>
                  <a:pt x="2411349" y="1053845"/>
                </a:lnTo>
                <a:lnTo>
                  <a:pt x="2411349" y="1073403"/>
                </a:lnTo>
                <a:lnTo>
                  <a:pt x="2465451" y="1073403"/>
                </a:lnTo>
                <a:lnTo>
                  <a:pt x="2465451" y="1093088"/>
                </a:lnTo>
                <a:lnTo>
                  <a:pt x="2480691" y="1093088"/>
                </a:lnTo>
                <a:lnTo>
                  <a:pt x="2480691" y="1112646"/>
                </a:lnTo>
                <a:lnTo>
                  <a:pt x="2573274" y="1112646"/>
                </a:lnTo>
                <a:lnTo>
                  <a:pt x="2573274" y="1132331"/>
                </a:lnTo>
                <a:lnTo>
                  <a:pt x="2919856" y="1132331"/>
                </a:lnTo>
                <a:lnTo>
                  <a:pt x="2919856" y="1152016"/>
                </a:lnTo>
                <a:lnTo>
                  <a:pt x="2973831" y="1152016"/>
                </a:lnTo>
                <a:lnTo>
                  <a:pt x="2973831" y="1171574"/>
                </a:lnTo>
                <a:lnTo>
                  <a:pt x="2996945" y="1171574"/>
                </a:lnTo>
                <a:lnTo>
                  <a:pt x="2996945" y="1191259"/>
                </a:lnTo>
                <a:lnTo>
                  <a:pt x="3058541" y="1191259"/>
                </a:lnTo>
                <a:lnTo>
                  <a:pt x="3058541" y="1210817"/>
                </a:lnTo>
                <a:lnTo>
                  <a:pt x="3089402" y="1210817"/>
                </a:lnTo>
                <a:lnTo>
                  <a:pt x="3089402" y="1230502"/>
                </a:lnTo>
                <a:lnTo>
                  <a:pt x="3320415" y="1230502"/>
                </a:lnTo>
                <a:lnTo>
                  <a:pt x="3320415" y="1250060"/>
                </a:lnTo>
                <a:lnTo>
                  <a:pt x="3328162" y="1250060"/>
                </a:lnTo>
                <a:lnTo>
                  <a:pt x="3328162" y="1269745"/>
                </a:lnTo>
                <a:lnTo>
                  <a:pt x="3366642" y="1269745"/>
                </a:lnTo>
                <a:lnTo>
                  <a:pt x="3374390" y="1269745"/>
                </a:lnTo>
                <a:lnTo>
                  <a:pt x="3374390" y="1289811"/>
                </a:lnTo>
                <a:lnTo>
                  <a:pt x="3451352" y="1289811"/>
                </a:lnTo>
                <a:lnTo>
                  <a:pt x="3451352" y="1309877"/>
                </a:lnTo>
                <a:lnTo>
                  <a:pt x="3466845" y="1309877"/>
                </a:lnTo>
                <a:lnTo>
                  <a:pt x="3520820" y="1309877"/>
                </a:lnTo>
                <a:lnTo>
                  <a:pt x="3520820" y="1330324"/>
                </a:lnTo>
                <a:lnTo>
                  <a:pt x="3705732" y="1330324"/>
                </a:lnTo>
                <a:lnTo>
                  <a:pt x="3705732" y="1350771"/>
                </a:lnTo>
                <a:lnTo>
                  <a:pt x="3713353" y="1350771"/>
                </a:lnTo>
                <a:lnTo>
                  <a:pt x="3713353" y="1371218"/>
                </a:lnTo>
                <a:lnTo>
                  <a:pt x="4006215" y="1371218"/>
                </a:lnTo>
                <a:lnTo>
                  <a:pt x="4006215" y="1391665"/>
                </a:lnTo>
                <a:lnTo>
                  <a:pt x="4268089" y="1391665"/>
                </a:lnTo>
                <a:lnTo>
                  <a:pt x="4268089" y="1412112"/>
                </a:lnTo>
                <a:lnTo>
                  <a:pt x="4275836" y="1412112"/>
                </a:lnTo>
                <a:lnTo>
                  <a:pt x="4275836" y="1432559"/>
                </a:lnTo>
                <a:lnTo>
                  <a:pt x="4298823" y="1432559"/>
                </a:lnTo>
                <a:lnTo>
                  <a:pt x="4298823" y="1453006"/>
                </a:lnTo>
                <a:lnTo>
                  <a:pt x="4376039" y="1453006"/>
                </a:lnTo>
                <a:lnTo>
                  <a:pt x="4391279" y="1453006"/>
                </a:lnTo>
                <a:lnTo>
                  <a:pt x="4391279" y="1473961"/>
                </a:lnTo>
                <a:lnTo>
                  <a:pt x="4514595" y="1473961"/>
                </a:lnTo>
                <a:lnTo>
                  <a:pt x="4553204" y="1473961"/>
                </a:lnTo>
                <a:lnTo>
                  <a:pt x="4553204" y="1495551"/>
                </a:lnTo>
                <a:lnTo>
                  <a:pt x="4622545" y="1495551"/>
                </a:lnTo>
                <a:lnTo>
                  <a:pt x="4637913" y="1495551"/>
                </a:lnTo>
                <a:lnTo>
                  <a:pt x="4668646" y="1495551"/>
                </a:lnTo>
                <a:lnTo>
                  <a:pt x="4668646" y="1518411"/>
                </a:lnTo>
                <a:lnTo>
                  <a:pt x="5924422" y="1518411"/>
                </a:lnTo>
                <a:lnTo>
                  <a:pt x="5924422" y="1560194"/>
                </a:lnTo>
                <a:lnTo>
                  <a:pt x="6032245" y="1560194"/>
                </a:lnTo>
                <a:lnTo>
                  <a:pt x="6032245" y="1604644"/>
                </a:lnTo>
                <a:lnTo>
                  <a:pt x="6217158" y="1604644"/>
                </a:lnTo>
                <a:lnTo>
                  <a:pt x="6271006" y="1604644"/>
                </a:lnTo>
                <a:lnTo>
                  <a:pt x="6325108" y="1604644"/>
                </a:lnTo>
                <a:lnTo>
                  <a:pt x="6325108" y="1655952"/>
                </a:lnTo>
                <a:lnTo>
                  <a:pt x="6432804" y="1655952"/>
                </a:lnTo>
                <a:lnTo>
                  <a:pt x="6456045" y="1655952"/>
                </a:lnTo>
                <a:lnTo>
                  <a:pt x="6586982" y="1655952"/>
                </a:lnTo>
                <a:lnTo>
                  <a:pt x="6586982" y="1717420"/>
                </a:lnTo>
                <a:lnTo>
                  <a:pt x="6656197" y="1717420"/>
                </a:lnTo>
                <a:lnTo>
                  <a:pt x="6771894" y="1717420"/>
                </a:lnTo>
                <a:lnTo>
                  <a:pt x="7114286" y="1717420"/>
                </a:lnTo>
              </a:path>
            </a:pathLst>
          </a:custGeom>
          <a:ln w="28575">
            <a:solidFill>
              <a:schemeClr val="accent6"/>
            </a:solidFill>
            <a:miter lim="800000"/>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65" name="object 33">
            <a:extLst>
              <a:ext uri="{FF2B5EF4-FFF2-40B4-BE49-F238E27FC236}">
                <a16:creationId xmlns:a16="http://schemas.microsoft.com/office/drawing/2014/main" id="{BAB1E075-BDDE-8852-40C4-249EFF2A8116}"/>
              </a:ext>
            </a:extLst>
          </p:cNvPr>
          <p:cNvSpPr/>
          <p:nvPr/>
        </p:nvSpPr>
        <p:spPr>
          <a:xfrm>
            <a:off x="5740699" y="4494156"/>
            <a:ext cx="6141434" cy="893359"/>
          </a:xfrm>
          <a:custGeom>
            <a:avLst/>
            <a:gdLst/>
            <a:ahLst/>
            <a:cxnLst/>
            <a:rect l="l" t="t" r="r" b="b"/>
            <a:pathLst>
              <a:path w="7118350" h="1303655">
                <a:moveTo>
                  <a:pt x="0" y="0"/>
                </a:moveTo>
                <a:lnTo>
                  <a:pt x="200278" y="0"/>
                </a:lnTo>
                <a:lnTo>
                  <a:pt x="200278" y="17525"/>
                </a:lnTo>
                <a:lnTo>
                  <a:pt x="269747" y="17525"/>
                </a:lnTo>
                <a:lnTo>
                  <a:pt x="269747" y="35178"/>
                </a:lnTo>
                <a:lnTo>
                  <a:pt x="300482" y="35178"/>
                </a:lnTo>
                <a:lnTo>
                  <a:pt x="323596" y="35178"/>
                </a:lnTo>
                <a:lnTo>
                  <a:pt x="323596" y="52958"/>
                </a:lnTo>
                <a:lnTo>
                  <a:pt x="454659" y="52958"/>
                </a:lnTo>
                <a:lnTo>
                  <a:pt x="454659" y="88391"/>
                </a:lnTo>
                <a:lnTo>
                  <a:pt x="477773" y="88391"/>
                </a:lnTo>
                <a:lnTo>
                  <a:pt x="477773" y="106171"/>
                </a:lnTo>
                <a:lnTo>
                  <a:pt x="485521" y="106171"/>
                </a:lnTo>
                <a:lnTo>
                  <a:pt x="485521" y="123825"/>
                </a:lnTo>
                <a:lnTo>
                  <a:pt x="562483" y="123825"/>
                </a:lnTo>
                <a:lnTo>
                  <a:pt x="562483" y="141731"/>
                </a:lnTo>
                <a:lnTo>
                  <a:pt x="593216" y="141731"/>
                </a:lnTo>
                <a:lnTo>
                  <a:pt x="593216" y="159384"/>
                </a:lnTo>
                <a:lnTo>
                  <a:pt x="678053" y="159384"/>
                </a:lnTo>
                <a:lnTo>
                  <a:pt x="678053" y="177164"/>
                </a:lnTo>
                <a:lnTo>
                  <a:pt x="685672" y="177164"/>
                </a:lnTo>
                <a:lnTo>
                  <a:pt x="732028" y="177164"/>
                </a:lnTo>
                <a:lnTo>
                  <a:pt x="732028" y="195071"/>
                </a:lnTo>
                <a:lnTo>
                  <a:pt x="785876" y="195071"/>
                </a:lnTo>
                <a:lnTo>
                  <a:pt x="785876" y="212851"/>
                </a:lnTo>
                <a:lnTo>
                  <a:pt x="824484" y="212851"/>
                </a:lnTo>
                <a:lnTo>
                  <a:pt x="824484" y="230885"/>
                </a:lnTo>
                <a:lnTo>
                  <a:pt x="855217" y="230885"/>
                </a:lnTo>
                <a:lnTo>
                  <a:pt x="855217" y="248792"/>
                </a:lnTo>
                <a:lnTo>
                  <a:pt x="878332" y="248792"/>
                </a:lnTo>
                <a:lnTo>
                  <a:pt x="878332" y="266572"/>
                </a:lnTo>
                <a:lnTo>
                  <a:pt x="909192" y="266572"/>
                </a:lnTo>
                <a:lnTo>
                  <a:pt x="909192" y="320293"/>
                </a:lnTo>
                <a:lnTo>
                  <a:pt x="947801" y="320293"/>
                </a:lnTo>
                <a:lnTo>
                  <a:pt x="947801" y="338200"/>
                </a:lnTo>
                <a:lnTo>
                  <a:pt x="963041" y="338200"/>
                </a:lnTo>
                <a:lnTo>
                  <a:pt x="963041" y="356107"/>
                </a:lnTo>
                <a:lnTo>
                  <a:pt x="1155699" y="356107"/>
                </a:lnTo>
                <a:lnTo>
                  <a:pt x="1155699" y="374014"/>
                </a:lnTo>
                <a:lnTo>
                  <a:pt x="1194180" y="374014"/>
                </a:lnTo>
                <a:lnTo>
                  <a:pt x="1194180" y="391921"/>
                </a:lnTo>
                <a:lnTo>
                  <a:pt x="1209548" y="391921"/>
                </a:lnTo>
                <a:lnTo>
                  <a:pt x="1209548" y="409828"/>
                </a:lnTo>
                <a:lnTo>
                  <a:pt x="1286636" y="409828"/>
                </a:lnTo>
                <a:lnTo>
                  <a:pt x="1286636" y="427735"/>
                </a:lnTo>
                <a:lnTo>
                  <a:pt x="1363598" y="427735"/>
                </a:lnTo>
                <a:lnTo>
                  <a:pt x="1363598" y="445642"/>
                </a:lnTo>
                <a:lnTo>
                  <a:pt x="1379092" y="445642"/>
                </a:lnTo>
                <a:lnTo>
                  <a:pt x="1379092" y="463422"/>
                </a:lnTo>
                <a:lnTo>
                  <a:pt x="1463802" y="463422"/>
                </a:lnTo>
                <a:lnTo>
                  <a:pt x="1463802" y="481456"/>
                </a:lnTo>
                <a:lnTo>
                  <a:pt x="1502410" y="481456"/>
                </a:lnTo>
                <a:lnTo>
                  <a:pt x="1502410" y="499363"/>
                </a:lnTo>
                <a:lnTo>
                  <a:pt x="1587118" y="499363"/>
                </a:lnTo>
                <a:lnTo>
                  <a:pt x="1587118" y="517143"/>
                </a:lnTo>
                <a:lnTo>
                  <a:pt x="1617980" y="517143"/>
                </a:lnTo>
                <a:lnTo>
                  <a:pt x="1617980" y="535177"/>
                </a:lnTo>
                <a:lnTo>
                  <a:pt x="1633347" y="535177"/>
                </a:lnTo>
                <a:lnTo>
                  <a:pt x="1710309" y="535177"/>
                </a:lnTo>
                <a:lnTo>
                  <a:pt x="1710309" y="553211"/>
                </a:lnTo>
                <a:lnTo>
                  <a:pt x="1725802" y="553211"/>
                </a:lnTo>
                <a:lnTo>
                  <a:pt x="1725802" y="571245"/>
                </a:lnTo>
                <a:lnTo>
                  <a:pt x="1802764" y="571245"/>
                </a:lnTo>
                <a:lnTo>
                  <a:pt x="1802764" y="589406"/>
                </a:lnTo>
                <a:lnTo>
                  <a:pt x="1841373" y="589406"/>
                </a:lnTo>
                <a:lnTo>
                  <a:pt x="1841373" y="607313"/>
                </a:lnTo>
                <a:lnTo>
                  <a:pt x="1848992" y="607313"/>
                </a:lnTo>
                <a:lnTo>
                  <a:pt x="1848992" y="625601"/>
                </a:lnTo>
                <a:lnTo>
                  <a:pt x="1872234" y="625601"/>
                </a:lnTo>
                <a:lnTo>
                  <a:pt x="1872234" y="643635"/>
                </a:lnTo>
                <a:lnTo>
                  <a:pt x="1910714" y="643635"/>
                </a:lnTo>
                <a:lnTo>
                  <a:pt x="1910714" y="661669"/>
                </a:lnTo>
                <a:lnTo>
                  <a:pt x="1933702" y="661669"/>
                </a:lnTo>
                <a:lnTo>
                  <a:pt x="1933702" y="679830"/>
                </a:lnTo>
                <a:lnTo>
                  <a:pt x="1964563" y="679830"/>
                </a:lnTo>
                <a:lnTo>
                  <a:pt x="1964563" y="697864"/>
                </a:lnTo>
                <a:lnTo>
                  <a:pt x="2080132" y="697864"/>
                </a:lnTo>
                <a:lnTo>
                  <a:pt x="2080132" y="716025"/>
                </a:lnTo>
                <a:lnTo>
                  <a:pt x="2326640" y="716025"/>
                </a:lnTo>
                <a:lnTo>
                  <a:pt x="2326640" y="734059"/>
                </a:lnTo>
                <a:lnTo>
                  <a:pt x="2334260" y="734059"/>
                </a:lnTo>
                <a:lnTo>
                  <a:pt x="2365248" y="734059"/>
                </a:lnTo>
                <a:lnTo>
                  <a:pt x="2365248" y="752347"/>
                </a:lnTo>
                <a:lnTo>
                  <a:pt x="2680969" y="752347"/>
                </a:lnTo>
                <a:lnTo>
                  <a:pt x="2680969" y="770635"/>
                </a:lnTo>
                <a:lnTo>
                  <a:pt x="2696464" y="770635"/>
                </a:lnTo>
                <a:lnTo>
                  <a:pt x="2696464" y="788923"/>
                </a:lnTo>
                <a:lnTo>
                  <a:pt x="2773553" y="788923"/>
                </a:lnTo>
                <a:lnTo>
                  <a:pt x="2773553" y="807338"/>
                </a:lnTo>
                <a:lnTo>
                  <a:pt x="2827401" y="807338"/>
                </a:lnTo>
                <a:lnTo>
                  <a:pt x="2827401" y="825626"/>
                </a:lnTo>
                <a:lnTo>
                  <a:pt x="2835148" y="825626"/>
                </a:lnTo>
                <a:lnTo>
                  <a:pt x="2835148" y="843914"/>
                </a:lnTo>
                <a:lnTo>
                  <a:pt x="2927604" y="843914"/>
                </a:lnTo>
                <a:lnTo>
                  <a:pt x="2927604" y="862202"/>
                </a:lnTo>
                <a:lnTo>
                  <a:pt x="2950717" y="862202"/>
                </a:lnTo>
                <a:lnTo>
                  <a:pt x="2950717" y="880490"/>
                </a:lnTo>
                <a:lnTo>
                  <a:pt x="2989326" y="880490"/>
                </a:lnTo>
                <a:lnTo>
                  <a:pt x="2989326" y="917066"/>
                </a:lnTo>
                <a:lnTo>
                  <a:pt x="3058541" y="917066"/>
                </a:lnTo>
                <a:lnTo>
                  <a:pt x="3058541" y="935354"/>
                </a:lnTo>
                <a:lnTo>
                  <a:pt x="3120263" y="935354"/>
                </a:lnTo>
                <a:lnTo>
                  <a:pt x="3120263" y="953642"/>
                </a:lnTo>
                <a:lnTo>
                  <a:pt x="3235832" y="953642"/>
                </a:lnTo>
                <a:lnTo>
                  <a:pt x="3235832" y="971930"/>
                </a:lnTo>
                <a:lnTo>
                  <a:pt x="3436112" y="971930"/>
                </a:lnTo>
                <a:lnTo>
                  <a:pt x="3436112" y="990218"/>
                </a:lnTo>
                <a:lnTo>
                  <a:pt x="3474592" y="990218"/>
                </a:lnTo>
                <a:lnTo>
                  <a:pt x="3474592" y="1008506"/>
                </a:lnTo>
                <a:lnTo>
                  <a:pt x="3628516" y="1008506"/>
                </a:lnTo>
                <a:lnTo>
                  <a:pt x="3628516" y="1026794"/>
                </a:lnTo>
                <a:lnTo>
                  <a:pt x="3875151" y="1026794"/>
                </a:lnTo>
                <a:lnTo>
                  <a:pt x="3875151" y="1045209"/>
                </a:lnTo>
                <a:lnTo>
                  <a:pt x="4006215" y="1045209"/>
                </a:lnTo>
                <a:lnTo>
                  <a:pt x="4006215" y="1063497"/>
                </a:lnTo>
                <a:lnTo>
                  <a:pt x="4052442" y="1063497"/>
                </a:lnTo>
                <a:lnTo>
                  <a:pt x="4052442" y="1081785"/>
                </a:lnTo>
                <a:lnTo>
                  <a:pt x="4191000" y="1081785"/>
                </a:lnTo>
                <a:lnTo>
                  <a:pt x="4206494" y="1081785"/>
                </a:lnTo>
                <a:lnTo>
                  <a:pt x="4214114" y="1081785"/>
                </a:lnTo>
                <a:lnTo>
                  <a:pt x="4214114" y="1100581"/>
                </a:lnTo>
                <a:lnTo>
                  <a:pt x="4221861" y="1100581"/>
                </a:lnTo>
                <a:lnTo>
                  <a:pt x="4229608" y="1100581"/>
                </a:lnTo>
                <a:lnTo>
                  <a:pt x="4229608" y="1119885"/>
                </a:lnTo>
                <a:lnTo>
                  <a:pt x="4337431" y="1119885"/>
                </a:lnTo>
                <a:lnTo>
                  <a:pt x="4445254" y="1119885"/>
                </a:lnTo>
                <a:lnTo>
                  <a:pt x="4537710" y="1119885"/>
                </a:lnTo>
                <a:lnTo>
                  <a:pt x="4583938" y="1119885"/>
                </a:lnTo>
                <a:lnTo>
                  <a:pt x="4583938" y="1139951"/>
                </a:lnTo>
                <a:lnTo>
                  <a:pt x="4614671" y="1139951"/>
                </a:lnTo>
                <a:lnTo>
                  <a:pt x="4614671" y="1160271"/>
                </a:lnTo>
                <a:lnTo>
                  <a:pt x="4645533" y="1160271"/>
                </a:lnTo>
                <a:lnTo>
                  <a:pt x="4984623" y="1160271"/>
                </a:lnTo>
                <a:lnTo>
                  <a:pt x="4984623" y="1184401"/>
                </a:lnTo>
                <a:lnTo>
                  <a:pt x="5431409" y="1184401"/>
                </a:lnTo>
                <a:lnTo>
                  <a:pt x="5431409" y="1212214"/>
                </a:lnTo>
                <a:lnTo>
                  <a:pt x="5439029" y="1212214"/>
                </a:lnTo>
                <a:lnTo>
                  <a:pt x="5439029" y="1240154"/>
                </a:lnTo>
                <a:lnTo>
                  <a:pt x="5493131" y="1240154"/>
                </a:lnTo>
                <a:lnTo>
                  <a:pt x="5508370" y="1240154"/>
                </a:lnTo>
                <a:lnTo>
                  <a:pt x="5523865" y="1240154"/>
                </a:lnTo>
                <a:lnTo>
                  <a:pt x="5608573" y="1240154"/>
                </a:lnTo>
                <a:lnTo>
                  <a:pt x="5608573" y="1271396"/>
                </a:lnTo>
                <a:lnTo>
                  <a:pt x="5616320" y="1271396"/>
                </a:lnTo>
                <a:lnTo>
                  <a:pt x="5639308" y="1271396"/>
                </a:lnTo>
                <a:lnTo>
                  <a:pt x="5639308" y="1303654"/>
                </a:lnTo>
                <a:lnTo>
                  <a:pt x="6925818" y="1303654"/>
                </a:lnTo>
                <a:lnTo>
                  <a:pt x="7117842" y="1303654"/>
                </a:lnTo>
              </a:path>
            </a:pathLst>
          </a:custGeom>
          <a:ln w="28575">
            <a:solidFill>
              <a:schemeClr val="accent1"/>
            </a:solidFill>
            <a:miter lim="800000"/>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66" name="object 34">
            <a:extLst>
              <a:ext uri="{FF2B5EF4-FFF2-40B4-BE49-F238E27FC236}">
                <a16:creationId xmlns:a16="http://schemas.microsoft.com/office/drawing/2014/main" id="{C4498BEF-8676-ADB5-D41A-20E9EC94C804}"/>
              </a:ext>
            </a:extLst>
          </p:cNvPr>
          <p:cNvSpPr/>
          <p:nvPr/>
        </p:nvSpPr>
        <p:spPr>
          <a:xfrm>
            <a:off x="5974633" y="4500074"/>
            <a:ext cx="3976866" cy="807634"/>
          </a:xfrm>
          <a:custGeom>
            <a:avLst/>
            <a:gdLst/>
            <a:ahLst/>
            <a:cxnLst/>
            <a:rect l="l" t="t" r="r" b="b"/>
            <a:pathLst>
              <a:path w="4609465" h="1178560">
                <a:moveTo>
                  <a:pt x="58801" y="17018"/>
                </a:moveTo>
                <a:lnTo>
                  <a:pt x="38862" y="17018"/>
                </a:lnTo>
                <a:lnTo>
                  <a:pt x="38862" y="0"/>
                </a:lnTo>
                <a:lnTo>
                  <a:pt x="19799" y="0"/>
                </a:lnTo>
                <a:lnTo>
                  <a:pt x="19799" y="17018"/>
                </a:lnTo>
                <a:lnTo>
                  <a:pt x="0" y="17018"/>
                </a:lnTo>
                <a:lnTo>
                  <a:pt x="0" y="36080"/>
                </a:lnTo>
                <a:lnTo>
                  <a:pt x="19799" y="36080"/>
                </a:lnTo>
                <a:lnTo>
                  <a:pt x="19799" y="53086"/>
                </a:lnTo>
                <a:lnTo>
                  <a:pt x="38862" y="53086"/>
                </a:lnTo>
                <a:lnTo>
                  <a:pt x="38862" y="36080"/>
                </a:lnTo>
                <a:lnTo>
                  <a:pt x="58801" y="36080"/>
                </a:lnTo>
                <a:lnTo>
                  <a:pt x="58801" y="17018"/>
                </a:lnTo>
                <a:close/>
              </a:path>
              <a:path w="4609465" h="1178560">
                <a:moveTo>
                  <a:pt x="443992" y="159004"/>
                </a:moveTo>
                <a:lnTo>
                  <a:pt x="424053" y="159004"/>
                </a:lnTo>
                <a:lnTo>
                  <a:pt x="424053" y="141986"/>
                </a:lnTo>
                <a:lnTo>
                  <a:pt x="404990" y="141986"/>
                </a:lnTo>
                <a:lnTo>
                  <a:pt x="404990" y="159004"/>
                </a:lnTo>
                <a:lnTo>
                  <a:pt x="385191" y="159004"/>
                </a:lnTo>
                <a:lnTo>
                  <a:pt x="385191" y="178066"/>
                </a:lnTo>
                <a:lnTo>
                  <a:pt x="404990" y="178066"/>
                </a:lnTo>
                <a:lnTo>
                  <a:pt x="404990" y="195072"/>
                </a:lnTo>
                <a:lnTo>
                  <a:pt x="424053" y="195072"/>
                </a:lnTo>
                <a:lnTo>
                  <a:pt x="424053" y="178066"/>
                </a:lnTo>
                <a:lnTo>
                  <a:pt x="443992" y="178066"/>
                </a:lnTo>
                <a:lnTo>
                  <a:pt x="443992" y="159004"/>
                </a:lnTo>
                <a:close/>
              </a:path>
              <a:path w="4609465" h="1178560">
                <a:moveTo>
                  <a:pt x="1391539" y="516890"/>
                </a:moveTo>
                <a:lnTo>
                  <a:pt x="1371727" y="516890"/>
                </a:lnTo>
                <a:lnTo>
                  <a:pt x="1371727" y="499872"/>
                </a:lnTo>
                <a:lnTo>
                  <a:pt x="1352664" y="499872"/>
                </a:lnTo>
                <a:lnTo>
                  <a:pt x="1352664" y="516890"/>
                </a:lnTo>
                <a:lnTo>
                  <a:pt x="1332738" y="516890"/>
                </a:lnTo>
                <a:lnTo>
                  <a:pt x="1332738" y="535952"/>
                </a:lnTo>
                <a:lnTo>
                  <a:pt x="1352664" y="535952"/>
                </a:lnTo>
                <a:lnTo>
                  <a:pt x="1352664" y="552958"/>
                </a:lnTo>
                <a:lnTo>
                  <a:pt x="1371727" y="552958"/>
                </a:lnTo>
                <a:lnTo>
                  <a:pt x="1371727" y="535952"/>
                </a:lnTo>
                <a:lnTo>
                  <a:pt x="1391539" y="535952"/>
                </a:lnTo>
                <a:lnTo>
                  <a:pt x="1391539" y="516890"/>
                </a:lnTo>
                <a:close/>
              </a:path>
              <a:path w="4609465" h="1178560">
                <a:moveTo>
                  <a:pt x="2087118" y="715899"/>
                </a:moveTo>
                <a:lnTo>
                  <a:pt x="2067306" y="715899"/>
                </a:lnTo>
                <a:lnTo>
                  <a:pt x="2067306" y="698881"/>
                </a:lnTo>
                <a:lnTo>
                  <a:pt x="2048243" y="698881"/>
                </a:lnTo>
                <a:lnTo>
                  <a:pt x="2048243" y="715899"/>
                </a:lnTo>
                <a:lnTo>
                  <a:pt x="2028317" y="715899"/>
                </a:lnTo>
                <a:lnTo>
                  <a:pt x="2028317" y="734961"/>
                </a:lnTo>
                <a:lnTo>
                  <a:pt x="2048243" y="734961"/>
                </a:lnTo>
                <a:lnTo>
                  <a:pt x="2048243" y="751967"/>
                </a:lnTo>
                <a:lnTo>
                  <a:pt x="2067306" y="751967"/>
                </a:lnTo>
                <a:lnTo>
                  <a:pt x="2067306" y="734961"/>
                </a:lnTo>
                <a:lnTo>
                  <a:pt x="2087118" y="734961"/>
                </a:lnTo>
                <a:lnTo>
                  <a:pt x="2087118" y="715899"/>
                </a:lnTo>
                <a:close/>
              </a:path>
              <a:path w="4609465" h="1178560">
                <a:moveTo>
                  <a:pt x="3980053" y="1082421"/>
                </a:moveTo>
                <a:lnTo>
                  <a:pt x="3964686" y="1082421"/>
                </a:lnTo>
                <a:lnTo>
                  <a:pt x="3964686" y="1063625"/>
                </a:lnTo>
                <a:lnTo>
                  <a:pt x="3949319" y="1063625"/>
                </a:lnTo>
                <a:lnTo>
                  <a:pt x="3944874" y="1063625"/>
                </a:lnTo>
                <a:lnTo>
                  <a:pt x="3944874" y="1046480"/>
                </a:lnTo>
                <a:lnTo>
                  <a:pt x="3929380" y="1046480"/>
                </a:lnTo>
                <a:lnTo>
                  <a:pt x="3925811" y="1046480"/>
                </a:lnTo>
                <a:lnTo>
                  <a:pt x="3910317" y="1046480"/>
                </a:lnTo>
                <a:lnTo>
                  <a:pt x="3910317" y="1063625"/>
                </a:lnTo>
                <a:lnTo>
                  <a:pt x="3906012" y="1063625"/>
                </a:lnTo>
                <a:lnTo>
                  <a:pt x="3890518" y="1063625"/>
                </a:lnTo>
                <a:lnTo>
                  <a:pt x="3890518" y="1082687"/>
                </a:lnTo>
                <a:lnTo>
                  <a:pt x="3906012" y="1082687"/>
                </a:lnTo>
                <a:lnTo>
                  <a:pt x="3910317" y="1082687"/>
                </a:lnTo>
                <a:lnTo>
                  <a:pt x="3910317" y="1099693"/>
                </a:lnTo>
                <a:lnTo>
                  <a:pt x="3921252" y="1099693"/>
                </a:lnTo>
                <a:lnTo>
                  <a:pt x="3921252" y="1101483"/>
                </a:lnTo>
                <a:lnTo>
                  <a:pt x="3941178" y="1101483"/>
                </a:lnTo>
                <a:lnTo>
                  <a:pt x="3941178" y="1118616"/>
                </a:lnTo>
                <a:lnTo>
                  <a:pt x="3960241" y="1118616"/>
                </a:lnTo>
                <a:lnTo>
                  <a:pt x="3960241" y="1101483"/>
                </a:lnTo>
                <a:lnTo>
                  <a:pt x="3980053" y="1101483"/>
                </a:lnTo>
                <a:lnTo>
                  <a:pt x="3980053" y="1082421"/>
                </a:lnTo>
                <a:close/>
              </a:path>
              <a:path w="4609465" h="1178560">
                <a:moveTo>
                  <a:pt x="4095623" y="1101725"/>
                </a:moveTo>
                <a:lnTo>
                  <a:pt x="4075811" y="1101725"/>
                </a:lnTo>
                <a:lnTo>
                  <a:pt x="4075811" y="1084580"/>
                </a:lnTo>
                <a:lnTo>
                  <a:pt x="4056748" y="1084580"/>
                </a:lnTo>
                <a:lnTo>
                  <a:pt x="4056748" y="1101725"/>
                </a:lnTo>
                <a:lnTo>
                  <a:pt x="4036822" y="1101725"/>
                </a:lnTo>
                <a:lnTo>
                  <a:pt x="4036822" y="1120787"/>
                </a:lnTo>
                <a:lnTo>
                  <a:pt x="4056748" y="1120787"/>
                </a:lnTo>
                <a:lnTo>
                  <a:pt x="4056748" y="1137793"/>
                </a:lnTo>
                <a:lnTo>
                  <a:pt x="4075811" y="1137793"/>
                </a:lnTo>
                <a:lnTo>
                  <a:pt x="4075811" y="1120787"/>
                </a:lnTo>
                <a:lnTo>
                  <a:pt x="4095623" y="1120787"/>
                </a:lnTo>
                <a:lnTo>
                  <a:pt x="4095623" y="1101725"/>
                </a:lnTo>
                <a:close/>
              </a:path>
              <a:path w="4609465" h="1178560">
                <a:moveTo>
                  <a:pt x="4203446" y="1101725"/>
                </a:moveTo>
                <a:lnTo>
                  <a:pt x="4183634" y="1101725"/>
                </a:lnTo>
                <a:lnTo>
                  <a:pt x="4183634" y="1084580"/>
                </a:lnTo>
                <a:lnTo>
                  <a:pt x="4164571" y="1084580"/>
                </a:lnTo>
                <a:lnTo>
                  <a:pt x="4164571" y="1101725"/>
                </a:lnTo>
                <a:lnTo>
                  <a:pt x="4144772" y="1101725"/>
                </a:lnTo>
                <a:lnTo>
                  <a:pt x="4144772" y="1120787"/>
                </a:lnTo>
                <a:lnTo>
                  <a:pt x="4164571" y="1120787"/>
                </a:lnTo>
                <a:lnTo>
                  <a:pt x="4164571" y="1137793"/>
                </a:lnTo>
                <a:lnTo>
                  <a:pt x="4183634" y="1137793"/>
                </a:lnTo>
                <a:lnTo>
                  <a:pt x="4183634" y="1120787"/>
                </a:lnTo>
                <a:lnTo>
                  <a:pt x="4203446" y="1120787"/>
                </a:lnTo>
                <a:lnTo>
                  <a:pt x="4203446" y="1101725"/>
                </a:lnTo>
                <a:close/>
              </a:path>
              <a:path w="4609465" h="1178560">
                <a:moveTo>
                  <a:pt x="4296029" y="1101725"/>
                </a:moveTo>
                <a:lnTo>
                  <a:pt x="4287520" y="1101725"/>
                </a:lnTo>
                <a:lnTo>
                  <a:pt x="4276090" y="1101725"/>
                </a:lnTo>
                <a:lnTo>
                  <a:pt x="4276090" y="1084580"/>
                </a:lnTo>
                <a:lnTo>
                  <a:pt x="4267708" y="1084580"/>
                </a:lnTo>
                <a:lnTo>
                  <a:pt x="4257027" y="1084580"/>
                </a:lnTo>
                <a:lnTo>
                  <a:pt x="4248645" y="1084580"/>
                </a:lnTo>
                <a:lnTo>
                  <a:pt x="4248645" y="1101725"/>
                </a:lnTo>
                <a:lnTo>
                  <a:pt x="4237228" y="1101725"/>
                </a:lnTo>
                <a:lnTo>
                  <a:pt x="4228846" y="1101725"/>
                </a:lnTo>
                <a:lnTo>
                  <a:pt x="4228846" y="1120787"/>
                </a:lnTo>
                <a:lnTo>
                  <a:pt x="4237228" y="1120787"/>
                </a:lnTo>
                <a:lnTo>
                  <a:pt x="4248645" y="1120787"/>
                </a:lnTo>
                <a:lnTo>
                  <a:pt x="4248645" y="1137793"/>
                </a:lnTo>
                <a:lnTo>
                  <a:pt x="4257027" y="1137793"/>
                </a:lnTo>
                <a:lnTo>
                  <a:pt x="4267708" y="1137793"/>
                </a:lnTo>
                <a:lnTo>
                  <a:pt x="4276090" y="1137793"/>
                </a:lnTo>
                <a:lnTo>
                  <a:pt x="4276090" y="1120787"/>
                </a:lnTo>
                <a:lnTo>
                  <a:pt x="4287520" y="1120787"/>
                </a:lnTo>
                <a:lnTo>
                  <a:pt x="4296029" y="1120787"/>
                </a:lnTo>
                <a:lnTo>
                  <a:pt x="4296029" y="1101725"/>
                </a:lnTo>
                <a:close/>
              </a:path>
              <a:path w="4609465" h="1178560">
                <a:moveTo>
                  <a:pt x="4403725" y="1142111"/>
                </a:moveTo>
                <a:lnTo>
                  <a:pt x="4383913" y="1142111"/>
                </a:lnTo>
                <a:lnTo>
                  <a:pt x="4383913" y="1125093"/>
                </a:lnTo>
                <a:lnTo>
                  <a:pt x="4364850" y="1125093"/>
                </a:lnTo>
                <a:lnTo>
                  <a:pt x="4364850" y="1142111"/>
                </a:lnTo>
                <a:lnTo>
                  <a:pt x="4353052" y="1142111"/>
                </a:lnTo>
                <a:lnTo>
                  <a:pt x="4353052" y="1125093"/>
                </a:lnTo>
                <a:lnTo>
                  <a:pt x="4333989" y="1125093"/>
                </a:lnTo>
                <a:lnTo>
                  <a:pt x="4333989" y="1142111"/>
                </a:lnTo>
                <a:lnTo>
                  <a:pt x="4314190" y="1142111"/>
                </a:lnTo>
                <a:lnTo>
                  <a:pt x="4314190" y="1161173"/>
                </a:lnTo>
                <a:lnTo>
                  <a:pt x="4333989" y="1161173"/>
                </a:lnTo>
                <a:lnTo>
                  <a:pt x="4333989" y="1178179"/>
                </a:lnTo>
                <a:lnTo>
                  <a:pt x="4353052" y="1178179"/>
                </a:lnTo>
                <a:lnTo>
                  <a:pt x="4353052" y="1161173"/>
                </a:lnTo>
                <a:lnTo>
                  <a:pt x="4364850" y="1161173"/>
                </a:lnTo>
                <a:lnTo>
                  <a:pt x="4364850" y="1178179"/>
                </a:lnTo>
                <a:lnTo>
                  <a:pt x="4383913" y="1178179"/>
                </a:lnTo>
                <a:lnTo>
                  <a:pt x="4383913" y="1161173"/>
                </a:lnTo>
                <a:lnTo>
                  <a:pt x="4403725" y="1161173"/>
                </a:lnTo>
                <a:lnTo>
                  <a:pt x="4403725" y="1142111"/>
                </a:lnTo>
                <a:close/>
              </a:path>
              <a:path w="4609465" h="1178560">
                <a:moveTo>
                  <a:pt x="4608957" y="1142111"/>
                </a:moveTo>
                <a:lnTo>
                  <a:pt x="4589145" y="1142111"/>
                </a:lnTo>
                <a:lnTo>
                  <a:pt x="4589145" y="1125093"/>
                </a:lnTo>
                <a:lnTo>
                  <a:pt x="4570082" y="1125093"/>
                </a:lnTo>
                <a:lnTo>
                  <a:pt x="4570082" y="1142111"/>
                </a:lnTo>
                <a:lnTo>
                  <a:pt x="4565650" y="1142111"/>
                </a:lnTo>
                <a:lnTo>
                  <a:pt x="4557903" y="1142111"/>
                </a:lnTo>
                <a:lnTo>
                  <a:pt x="4550156" y="1142111"/>
                </a:lnTo>
                <a:lnTo>
                  <a:pt x="4545711" y="1142111"/>
                </a:lnTo>
                <a:lnTo>
                  <a:pt x="4545711" y="1125093"/>
                </a:lnTo>
                <a:lnTo>
                  <a:pt x="4538091" y="1125093"/>
                </a:lnTo>
                <a:lnTo>
                  <a:pt x="4526648" y="1125093"/>
                </a:lnTo>
                <a:lnTo>
                  <a:pt x="4519028" y="1125093"/>
                </a:lnTo>
                <a:lnTo>
                  <a:pt x="4519028" y="1142111"/>
                </a:lnTo>
                <a:lnTo>
                  <a:pt x="4507230" y="1142111"/>
                </a:lnTo>
                <a:lnTo>
                  <a:pt x="4507230" y="1125093"/>
                </a:lnTo>
                <a:lnTo>
                  <a:pt x="4499483" y="1125093"/>
                </a:lnTo>
                <a:lnTo>
                  <a:pt x="4488167" y="1125093"/>
                </a:lnTo>
                <a:lnTo>
                  <a:pt x="4480420" y="1125093"/>
                </a:lnTo>
                <a:lnTo>
                  <a:pt x="4480420" y="1142111"/>
                </a:lnTo>
                <a:lnTo>
                  <a:pt x="4453255" y="1142111"/>
                </a:lnTo>
                <a:lnTo>
                  <a:pt x="4453255" y="1125093"/>
                </a:lnTo>
                <a:lnTo>
                  <a:pt x="4448429" y="1125093"/>
                </a:lnTo>
                <a:lnTo>
                  <a:pt x="4434192" y="1125093"/>
                </a:lnTo>
                <a:lnTo>
                  <a:pt x="4429366" y="1125093"/>
                </a:lnTo>
                <a:lnTo>
                  <a:pt x="4429366" y="1142111"/>
                </a:lnTo>
                <a:lnTo>
                  <a:pt x="4414393" y="1142111"/>
                </a:lnTo>
                <a:lnTo>
                  <a:pt x="4409567" y="1142111"/>
                </a:lnTo>
                <a:lnTo>
                  <a:pt x="4409567" y="1161173"/>
                </a:lnTo>
                <a:lnTo>
                  <a:pt x="4414393" y="1161173"/>
                </a:lnTo>
                <a:lnTo>
                  <a:pt x="4429366" y="1161173"/>
                </a:lnTo>
                <a:lnTo>
                  <a:pt x="4429366" y="1178179"/>
                </a:lnTo>
                <a:lnTo>
                  <a:pt x="4434192" y="1178179"/>
                </a:lnTo>
                <a:lnTo>
                  <a:pt x="4448429" y="1178179"/>
                </a:lnTo>
                <a:lnTo>
                  <a:pt x="4453255" y="1178179"/>
                </a:lnTo>
                <a:lnTo>
                  <a:pt x="4453255" y="1161173"/>
                </a:lnTo>
                <a:lnTo>
                  <a:pt x="4480420" y="1161173"/>
                </a:lnTo>
                <a:lnTo>
                  <a:pt x="4480420" y="1178179"/>
                </a:lnTo>
                <a:lnTo>
                  <a:pt x="4488167" y="1178179"/>
                </a:lnTo>
                <a:lnTo>
                  <a:pt x="4499483" y="1178179"/>
                </a:lnTo>
                <a:lnTo>
                  <a:pt x="4507230" y="1178179"/>
                </a:lnTo>
                <a:lnTo>
                  <a:pt x="4507230" y="1161173"/>
                </a:lnTo>
                <a:lnTo>
                  <a:pt x="4519028" y="1161173"/>
                </a:lnTo>
                <a:lnTo>
                  <a:pt x="4519028" y="1178179"/>
                </a:lnTo>
                <a:lnTo>
                  <a:pt x="4526648" y="1178179"/>
                </a:lnTo>
                <a:lnTo>
                  <a:pt x="4538091" y="1178179"/>
                </a:lnTo>
                <a:lnTo>
                  <a:pt x="4545711" y="1178179"/>
                </a:lnTo>
                <a:lnTo>
                  <a:pt x="4545711" y="1161173"/>
                </a:lnTo>
                <a:lnTo>
                  <a:pt x="4550156" y="1161173"/>
                </a:lnTo>
                <a:lnTo>
                  <a:pt x="4557903" y="1161173"/>
                </a:lnTo>
                <a:lnTo>
                  <a:pt x="4565650" y="1161173"/>
                </a:lnTo>
                <a:lnTo>
                  <a:pt x="4570082" y="1161173"/>
                </a:lnTo>
                <a:lnTo>
                  <a:pt x="4570082" y="1178179"/>
                </a:lnTo>
                <a:lnTo>
                  <a:pt x="4589145" y="1178179"/>
                </a:lnTo>
                <a:lnTo>
                  <a:pt x="4589145" y="1161173"/>
                </a:lnTo>
                <a:lnTo>
                  <a:pt x="4608957" y="1161173"/>
                </a:lnTo>
                <a:lnTo>
                  <a:pt x="4608957" y="1142111"/>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67" name="object 35">
            <a:extLst>
              <a:ext uri="{FF2B5EF4-FFF2-40B4-BE49-F238E27FC236}">
                <a16:creationId xmlns:a16="http://schemas.microsoft.com/office/drawing/2014/main" id="{A018C491-A9C6-A53D-C42A-19E6A75E8A46}"/>
              </a:ext>
            </a:extLst>
          </p:cNvPr>
          <p:cNvSpPr/>
          <p:nvPr/>
        </p:nvSpPr>
        <p:spPr>
          <a:xfrm>
            <a:off x="9900330" y="5271069"/>
            <a:ext cx="1046947" cy="134896"/>
          </a:xfrm>
          <a:custGeom>
            <a:avLst/>
            <a:gdLst/>
            <a:ahLst/>
            <a:cxnLst/>
            <a:rect l="l" t="t" r="r" b="b"/>
            <a:pathLst>
              <a:path w="1213484" h="196850">
                <a:moveTo>
                  <a:pt x="66421" y="17018"/>
                </a:moveTo>
                <a:lnTo>
                  <a:pt x="61595" y="17018"/>
                </a:lnTo>
                <a:lnTo>
                  <a:pt x="58801" y="17018"/>
                </a:lnTo>
                <a:lnTo>
                  <a:pt x="46609" y="17018"/>
                </a:lnTo>
                <a:lnTo>
                  <a:pt x="46609" y="0"/>
                </a:lnTo>
                <a:lnTo>
                  <a:pt x="19926" y="0"/>
                </a:lnTo>
                <a:lnTo>
                  <a:pt x="19926" y="17018"/>
                </a:lnTo>
                <a:lnTo>
                  <a:pt x="7747" y="17018"/>
                </a:lnTo>
                <a:lnTo>
                  <a:pt x="2921" y="17018"/>
                </a:lnTo>
                <a:lnTo>
                  <a:pt x="0" y="17018"/>
                </a:lnTo>
                <a:lnTo>
                  <a:pt x="0" y="36080"/>
                </a:lnTo>
                <a:lnTo>
                  <a:pt x="2921" y="36080"/>
                </a:lnTo>
                <a:lnTo>
                  <a:pt x="7747" y="36080"/>
                </a:lnTo>
                <a:lnTo>
                  <a:pt x="19926" y="36080"/>
                </a:lnTo>
                <a:lnTo>
                  <a:pt x="19926" y="53086"/>
                </a:lnTo>
                <a:lnTo>
                  <a:pt x="46609" y="53086"/>
                </a:lnTo>
                <a:lnTo>
                  <a:pt x="46609" y="36080"/>
                </a:lnTo>
                <a:lnTo>
                  <a:pt x="58801" y="36080"/>
                </a:lnTo>
                <a:lnTo>
                  <a:pt x="61595" y="36080"/>
                </a:lnTo>
                <a:lnTo>
                  <a:pt x="66421" y="36080"/>
                </a:lnTo>
                <a:lnTo>
                  <a:pt x="66421" y="17018"/>
                </a:lnTo>
                <a:close/>
              </a:path>
              <a:path w="1213484" h="196850">
                <a:moveTo>
                  <a:pt x="246507" y="41148"/>
                </a:moveTo>
                <a:lnTo>
                  <a:pt x="226695" y="41148"/>
                </a:lnTo>
                <a:lnTo>
                  <a:pt x="226695" y="24130"/>
                </a:lnTo>
                <a:lnTo>
                  <a:pt x="207632" y="24130"/>
                </a:lnTo>
                <a:lnTo>
                  <a:pt x="207632" y="41148"/>
                </a:lnTo>
                <a:lnTo>
                  <a:pt x="187833" y="41148"/>
                </a:lnTo>
                <a:lnTo>
                  <a:pt x="187833" y="60210"/>
                </a:lnTo>
                <a:lnTo>
                  <a:pt x="207632" y="60210"/>
                </a:lnTo>
                <a:lnTo>
                  <a:pt x="207632" y="77343"/>
                </a:lnTo>
                <a:lnTo>
                  <a:pt x="226695" y="77343"/>
                </a:lnTo>
                <a:lnTo>
                  <a:pt x="226695" y="60210"/>
                </a:lnTo>
                <a:lnTo>
                  <a:pt x="246507" y="60210"/>
                </a:lnTo>
                <a:lnTo>
                  <a:pt x="246507" y="41148"/>
                </a:lnTo>
                <a:close/>
              </a:path>
              <a:path w="1213484" h="196850">
                <a:moveTo>
                  <a:pt x="354457" y="41148"/>
                </a:moveTo>
                <a:lnTo>
                  <a:pt x="338963" y="41148"/>
                </a:lnTo>
                <a:lnTo>
                  <a:pt x="334645" y="41148"/>
                </a:lnTo>
                <a:lnTo>
                  <a:pt x="334645" y="24130"/>
                </a:lnTo>
                <a:lnTo>
                  <a:pt x="319151" y="24130"/>
                </a:lnTo>
                <a:lnTo>
                  <a:pt x="315582" y="24130"/>
                </a:lnTo>
                <a:lnTo>
                  <a:pt x="300088" y="24130"/>
                </a:lnTo>
                <a:lnTo>
                  <a:pt x="300088" y="41148"/>
                </a:lnTo>
                <a:lnTo>
                  <a:pt x="295656" y="41148"/>
                </a:lnTo>
                <a:lnTo>
                  <a:pt x="280289" y="41148"/>
                </a:lnTo>
                <a:lnTo>
                  <a:pt x="280289" y="60210"/>
                </a:lnTo>
                <a:lnTo>
                  <a:pt x="295656" y="60210"/>
                </a:lnTo>
                <a:lnTo>
                  <a:pt x="300088" y="60210"/>
                </a:lnTo>
                <a:lnTo>
                  <a:pt x="300088" y="77343"/>
                </a:lnTo>
                <a:lnTo>
                  <a:pt x="315582" y="77343"/>
                </a:lnTo>
                <a:lnTo>
                  <a:pt x="319151" y="77343"/>
                </a:lnTo>
                <a:lnTo>
                  <a:pt x="334645" y="77343"/>
                </a:lnTo>
                <a:lnTo>
                  <a:pt x="334645" y="60210"/>
                </a:lnTo>
                <a:lnTo>
                  <a:pt x="338963" y="60210"/>
                </a:lnTo>
                <a:lnTo>
                  <a:pt x="354457" y="60210"/>
                </a:lnTo>
                <a:lnTo>
                  <a:pt x="354457" y="41148"/>
                </a:lnTo>
                <a:close/>
              </a:path>
              <a:path w="1213484" h="196850">
                <a:moveTo>
                  <a:pt x="608711" y="41148"/>
                </a:moveTo>
                <a:lnTo>
                  <a:pt x="588772" y="41148"/>
                </a:lnTo>
                <a:lnTo>
                  <a:pt x="588772" y="24130"/>
                </a:lnTo>
                <a:lnTo>
                  <a:pt x="569709" y="24130"/>
                </a:lnTo>
                <a:lnTo>
                  <a:pt x="569709" y="41148"/>
                </a:lnTo>
                <a:lnTo>
                  <a:pt x="550164" y="41148"/>
                </a:lnTo>
                <a:lnTo>
                  <a:pt x="550164" y="24130"/>
                </a:lnTo>
                <a:lnTo>
                  <a:pt x="531101" y="24130"/>
                </a:lnTo>
                <a:lnTo>
                  <a:pt x="531101" y="41148"/>
                </a:lnTo>
                <a:lnTo>
                  <a:pt x="511302" y="41148"/>
                </a:lnTo>
                <a:lnTo>
                  <a:pt x="511302" y="60210"/>
                </a:lnTo>
                <a:lnTo>
                  <a:pt x="531101" y="60210"/>
                </a:lnTo>
                <a:lnTo>
                  <a:pt x="531101" y="77343"/>
                </a:lnTo>
                <a:lnTo>
                  <a:pt x="550164" y="77343"/>
                </a:lnTo>
                <a:lnTo>
                  <a:pt x="550164" y="60210"/>
                </a:lnTo>
                <a:lnTo>
                  <a:pt x="569709" y="60210"/>
                </a:lnTo>
                <a:lnTo>
                  <a:pt x="569709" y="77343"/>
                </a:lnTo>
                <a:lnTo>
                  <a:pt x="588772" y="77343"/>
                </a:lnTo>
                <a:lnTo>
                  <a:pt x="588772" y="60210"/>
                </a:lnTo>
                <a:lnTo>
                  <a:pt x="608711" y="60210"/>
                </a:lnTo>
                <a:lnTo>
                  <a:pt x="608711" y="41148"/>
                </a:lnTo>
                <a:close/>
              </a:path>
              <a:path w="1213484" h="196850">
                <a:moveTo>
                  <a:pt x="721614" y="96901"/>
                </a:moveTo>
                <a:lnTo>
                  <a:pt x="718439" y="96901"/>
                </a:lnTo>
                <a:lnTo>
                  <a:pt x="703580" y="96901"/>
                </a:lnTo>
                <a:lnTo>
                  <a:pt x="701802" y="96901"/>
                </a:lnTo>
                <a:lnTo>
                  <a:pt x="701802" y="79883"/>
                </a:lnTo>
                <a:lnTo>
                  <a:pt x="659625" y="79883"/>
                </a:lnTo>
                <a:lnTo>
                  <a:pt x="659625" y="96901"/>
                </a:lnTo>
                <a:lnTo>
                  <a:pt x="644779" y="96901"/>
                </a:lnTo>
                <a:lnTo>
                  <a:pt x="639826" y="96901"/>
                </a:lnTo>
                <a:lnTo>
                  <a:pt x="639826" y="115963"/>
                </a:lnTo>
                <a:lnTo>
                  <a:pt x="644779" y="115963"/>
                </a:lnTo>
                <a:lnTo>
                  <a:pt x="659625" y="115963"/>
                </a:lnTo>
                <a:lnTo>
                  <a:pt x="659625" y="132969"/>
                </a:lnTo>
                <a:lnTo>
                  <a:pt x="701802" y="132969"/>
                </a:lnTo>
                <a:lnTo>
                  <a:pt x="701802" y="115963"/>
                </a:lnTo>
                <a:lnTo>
                  <a:pt x="703580" y="115963"/>
                </a:lnTo>
                <a:lnTo>
                  <a:pt x="718439" y="115963"/>
                </a:lnTo>
                <a:lnTo>
                  <a:pt x="721614" y="115963"/>
                </a:lnTo>
                <a:lnTo>
                  <a:pt x="721614" y="96901"/>
                </a:lnTo>
                <a:close/>
              </a:path>
              <a:path w="1213484" h="196850">
                <a:moveTo>
                  <a:pt x="817245" y="128143"/>
                </a:moveTo>
                <a:lnTo>
                  <a:pt x="797433" y="128143"/>
                </a:lnTo>
                <a:lnTo>
                  <a:pt x="797433" y="111125"/>
                </a:lnTo>
                <a:lnTo>
                  <a:pt x="778370" y="111125"/>
                </a:lnTo>
                <a:lnTo>
                  <a:pt x="778370" y="128143"/>
                </a:lnTo>
                <a:lnTo>
                  <a:pt x="758571" y="128143"/>
                </a:lnTo>
                <a:lnTo>
                  <a:pt x="758571" y="147205"/>
                </a:lnTo>
                <a:lnTo>
                  <a:pt x="778370" y="147205"/>
                </a:lnTo>
                <a:lnTo>
                  <a:pt x="778370" y="164211"/>
                </a:lnTo>
                <a:lnTo>
                  <a:pt x="797433" y="164211"/>
                </a:lnTo>
                <a:lnTo>
                  <a:pt x="797433" y="147205"/>
                </a:lnTo>
                <a:lnTo>
                  <a:pt x="817245" y="147205"/>
                </a:lnTo>
                <a:lnTo>
                  <a:pt x="817245" y="128143"/>
                </a:lnTo>
                <a:close/>
              </a:path>
              <a:path w="1213484" h="196850">
                <a:moveTo>
                  <a:pt x="964692" y="160401"/>
                </a:moveTo>
                <a:lnTo>
                  <a:pt x="944880" y="160401"/>
                </a:lnTo>
                <a:lnTo>
                  <a:pt x="944880" y="143383"/>
                </a:lnTo>
                <a:lnTo>
                  <a:pt x="925817" y="143383"/>
                </a:lnTo>
                <a:lnTo>
                  <a:pt x="925817" y="160401"/>
                </a:lnTo>
                <a:lnTo>
                  <a:pt x="905891" y="160401"/>
                </a:lnTo>
                <a:lnTo>
                  <a:pt x="905891" y="179463"/>
                </a:lnTo>
                <a:lnTo>
                  <a:pt x="925817" y="179463"/>
                </a:lnTo>
                <a:lnTo>
                  <a:pt x="925817" y="196469"/>
                </a:lnTo>
                <a:lnTo>
                  <a:pt x="944880" y="196469"/>
                </a:lnTo>
                <a:lnTo>
                  <a:pt x="944880" y="179463"/>
                </a:lnTo>
                <a:lnTo>
                  <a:pt x="964692" y="179463"/>
                </a:lnTo>
                <a:lnTo>
                  <a:pt x="964692" y="160401"/>
                </a:lnTo>
                <a:close/>
              </a:path>
              <a:path w="1213484" h="196850">
                <a:moveTo>
                  <a:pt x="1041908" y="160401"/>
                </a:moveTo>
                <a:lnTo>
                  <a:pt x="1022096" y="160401"/>
                </a:lnTo>
                <a:lnTo>
                  <a:pt x="1022096" y="143383"/>
                </a:lnTo>
                <a:lnTo>
                  <a:pt x="1003033" y="143383"/>
                </a:lnTo>
                <a:lnTo>
                  <a:pt x="1003033" y="160401"/>
                </a:lnTo>
                <a:lnTo>
                  <a:pt x="983234" y="160401"/>
                </a:lnTo>
                <a:lnTo>
                  <a:pt x="983234" y="179463"/>
                </a:lnTo>
                <a:lnTo>
                  <a:pt x="1003033" y="179463"/>
                </a:lnTo>
                <a:lnTo>
                  <a:pt x="1003033" y="196469"/>
                </a:lnTo>
                <a:lnTo>
                  <a:pt x="1022096" y="196469"/>
                </a:lnTo>
                <a:lnTo>
                  <a:pt x="1022096" y="179463"/>
                </a:lnTo>
                <a:lnTo>
                  <a:pt x="1041908" y="179463"/>
                </a:lnTo>
                <a:lnTo>
                  <a:pt x="1041908" y="160401"/>
                </a:lnTo>
                <a:close/>
              </a:path>
              <a:path w="1213484" h="196850">
                <a:moveTo>
                  <a:pt x="1127887" y="160401"/>
                </a:moveTo>
                <a:lnTo>
                  <a:pt x="1108075" y="160401"/>
                </a:lnTo>
                <a:lnTo>
                  <a:pt x="1108075" y="143383"/>
                </a:lnTo>
                <a:lnTo>
                  <a:pt x="1089012" y="143383"/>
                </a:lnTo>
                <a:lnTo>
                  <a:pt x="1089012" y="160401"/>
                </a:lnTo>
                <a:lnTo>
                  <a:pt x="1069213" y="160401"/>
                </a:lnTo>
                <a:lnTo>
                  <a:pt x="1069213" y="179463"/>
                </a:lnTo>
                <a:lnTo>
                  <a:pt x="1089012" y="179463"/>
                </a:lnTo>
                <a:lnTo>
                  <a:pt x="1089012" y="196469"/>
                </a:lnTo>
                <a:lnTo>
                  <a:pt x="1108075" y="196469"/>
                </a:lnTo>
                <a:lnTo>
                  <a:pt x="1108075" y="179463"/>
                </a:lnTo>
                <a:lnTo>
                  <a:pt x="1127887" y="179463"/>
                </a:lnTo>
                <a:lnTo>
                  <a:pt x="1127887" y="160401"/>
                </a:lnTo>
                <a:close/>
              </a:path>
              <a:path w="1213484" h="196850">
                <a:moveTo>
                  <a:pt x="1213358" y="160401"/>
                </a:moveTo>
                <a:lnTo>
                  <a:pt x="1205611" y="160401"/>
                </a:lnTo>
                <a:lnTo>
                  <a:pt x="1193546" y="160401"/>
                </a:lnTo>
                <a:lnTo>
                  <a:pt x="1193546" y="143383"/>
                </a:lnTo>
                <a:lnTo>
                  <a:pt x="1185799" y="143383"/>
                </a:lnTo>
                <a:lnTo>
                  <a:pt x="1174483" y="143383"/>
                </a:lnTo>
                <a:lnTo>
                  <a:pt x="1166736" y="143383"/>
                </a:lnTo>
                <a:lnTo>
                  <a:pt x="1166736" y="160401"/>
                </a:lnTo>
                <a:lnTo>
                  <a:pt x="1154557" y="160401"/>
                </a:lnTo>
                <a:lnTo>
                  <a:pt x="1146937" y="160401"/>
                </a:lnTo>
                <a:lnTo>
                  <a:pt x="1146937" y="179463"/>
                </a:lnTo>
                <a:lnTo>
                  <a:pt x="1154557" y="179463"/>
                </a:lnTo>
                <a:lnTo>
                  <a:pt x="1166736" y="179463"/>
                </a:lnTo>
                <a:lnTo>
                  <a:pt x="1166736" y="196469"/>
                </a:lnTo>
                <a:lnTo>
                  <a:pt x="1174483" y="196469"/>
                </a:lnTo>
                <a:lnTo>
                  <a:pt x="1185799" y="196469"/>
                </a:lnTo>
                <a:lnTo>
                  <a:pt x="1193546" y="196469"/>
                </a:lnTo>
                <a:lnTo>
                  <a:pt x="1193546" y="179463"/>
                </a:lnTo>
                <a:lnTo>
                  <a:pt x="1205611" y="179463"/>
                </a:lnTo>
                <a:lnTo>
                  <a:pt x="1213358" y="179463"/>
                </a:lnTo>
                <a:lnTo>
                  <a:pt x="1213358" y="160401"/>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68" name="object 36">
            <a:extLst>
              <a:ext uri="{FF2B5EF4-FFF2-40B4-BE49-F238E27FC236}">
                <a16:creationId xmlns:a16="http://schemas.microsoft.com/office/drawing/2014/main" id="{0C6715F2-E8E6-971F-D3A8-E2EF8A77C0FD}"/>
              </a:ext>
            </a:extLst>
          </p:cNvPr>
          <p:cNvSpPr/>
          <p:nvPr/>
        </p:nvSpPr>
        <p:spPr>
          <a:xfrm>
            <a:off x="5974633" y="4500074"/>
            <a:ext cx="5800122" cy="906848"/>
          </a:xfrm>
          <a:custGeom>
            <a:avLst/>
            <a:gdLst/>
            <a:ahLst/>
            <a:cxnLst/>
            <a:rect l="l" t="t" r="r" b="b"/>
            <a:pathLst>
              <a:path w="6722745" h="1323339">
                <a:moveTo>
                  <a:pt x="58801" y="17018"/>
                </a:moveTo>
                <a:lnTo>
                  <a:pt x="38862" y="17018"/>
                </a:lnTo>
                <a:lnTo>
                  <a:pt x="38862" y="0"/>
                </a:lnTo>
                <a:lnTo>
                  <a:pt x="19799" y="0"/>
                </a:lnTo>
                <a:lnTo>
                  <a:pt x="19799" y="17018"/>
                </a:lnTo>
                <a:lnTo>
                  <a:pt x="0" y="17018"/>
                </a:lnTo>
                <a:lnTo>
                  <a:pt x="0" y="36080"/>
                </a:lnTo>
                <a:lnTo>
                  <a:pt x="19799" y="36080"/>
                </a:lnTo>
                <a:lnTo>
                  <a:pt x="19799" y="53086"/>
                </a:lnTo>
                <a:lnTo>
                  <a:pt x="38862" y="53086"/>
                </a:lnTo>
                <a:lnTo>
                  <a:pt x="38862" y="36080"/>
                </a:lnTo>
                <a:lnTo>
                  <a:pt x="58801" y="36080"/>
                </a:lnTo>
                <a:lnTo>
                  <a:pt x="58801" y="17018"/>
                </a:lnTo>
                <a:close/>
              </a:path>
              <a:path w="6722745" h="1323339">
                <a:moveTo>
                  <a:pt x="443992" y="159004"/>
                </a:moveTo>
                <a:lnTo>
                  <a:pt x="424053" y="159004"/>
                </a:lnTo>
                <a:lnTo>
                  <a:pt x="424053" y="141986"/>
                </a:lnTo>
                <a:lnTo>
                  <a:pt x="404990" y="141986"/>
                </a:lnTo>
                <a:lnTo>
                  <a:pt x="404990" y="159004"/>
                </a:lnTo>
                <a:lnTo>
                  <a:pt x="385191" y="159004"/>
                </a:lnTo>
                <a:lnTo>
                  <a:pt x="385191" y="178066"/>
                </a:lnTo>
                <a:lnTo>
                  <a:pt x="404990" y="178066"/>
                </a:lnTo>
                <a:lnTo>
                  <a:pt x="404990" y="195072"/>
                </a:lnTo>
                <a:lnTo>
                  <a:pt x="424053" y="195072"/>
                </a:lnTo>
                <a:lnTo>
                  <a:pt x="424053" y="178066"/>
                </a:lnTo>
                <a:lnTo>
                  <a:pt x="443992" y="178066"/>
                </a:lnTo>
                <a:lnTo>
                  <a:pt x="443992" y="159004"/>
                </a:lnTo>
                <a:close/>
              </a:path>
              <a:path w="6722745" h="1323339">
                <a:moveTo>
                  <a:pt x="1391539" y="516890"/>
                </a:moveTo>
                <a:lnTo>
                  <a:pt x="1371727" y="516890"/>
                </a:lnTo>
                <a:lnTo>
                  <a:pt x="1371727" y="499872"/>
                </a:lnTo>
                <a:lnTo>
                  <a:pt x="1352664" y="499872"/>
                </a:lnTo>
                <a:lnTo>
                  <a:pt x="1352664" y="516890"/>
                </a:lnTo>
                <a:lnTo>
                  <a:pt x="1332738" y="516890"/>
                </a:lnTo>
                <a:lnTo>
                  <a:pt x="1332738" y="535952"/>
                </a:lnTo>
                <a:lnTo>
                  <a:pt x="1352664" y="535952"/>
                </a:lnTo>
                <a:lnTo>
                  <a:pt x="1352664" y="552958"/>
                </a:lnTo>
                <a:lnTo>
                  <a:pt x="1371727" y="552958"/>
                </a:lnTo>
                <a:lnTo>
                  <a:pt x="1371727" y="535952"/>
                </a:lnTo>
                <a:lnTo>
                  <a:pt x="1391539" y="535952"/>
                </a:lnTo>
                <a:lnTo>
                  <a:pt x="1391539" y="516890"/>
                </a:lnTo>
                <a:close/>
              </a:path>
              <a:path w="6722745" h="1323339">
                <a:moveTo>
                  <a:pt x="2087118" y="715899"/>
                </a:moveTo>
                <a:lnTo>
                  <a:pt x="2067306" y="715899"/>
                </a:lnTo>
                <a:lnTo>
                  <a:pt x="2067306" y="698881"/>
                </a:lnTo>
                <a:lnTo>
                  <a:pt x="2048243" y="698881"/>
                </a:lnTo>
                <a:lnTo>
                  <a:pt x="2048243" y="715899"/>
                </a:lnTo>
                <a:lnTo>
                  <a:pt x="2028317" y="715899"/>
                </a:lnTo>
                <a:lnTo>
                  <a:pt x="2028317" y="734961"/>
                </a:lnTo>
                <a:lnTo>
                  <a:pt x="2048243" y="734961"/>
                </a:lnTo>
                <a:lnTo>
                  <a:pt x="2048243" y="751967"/>
                </a:lnTo>
                <a:lnTo>
                  <a:pt x="2067306" y="751967"/>
                </a:lnTo>
                <a:lnTo>
                  <a:pt x="2067306" y="734961"/>
                </a:lnTo>
                <a:lnTo>
                  <a:pt x="2087118" y="734961"/>
                </a:lnTo>
                <a:lnTo>
                  <a:pt x="2087118" y="715899"/>
                </a:lnTo>
                <a:close/>
              </a:path>
              <a:path w="6722745" h="1323339">
                <a:moveTo>
                  <a:pt x="5763514" y="1285494"/>
                </a:moveTo>
                <a:lnTo>
                  <a:pt x="5743702" y="1285494"/>
                </a:lnTo>
                <a:lnTo>
                  <a:pt x="5743702" y="1268476"/>
                </a:lnTo>
                <a:lnTo>
                  <a:pt x="5724639" y="1268476"/>
                </a:lnTo>
                <a:lnTo>
                  <a:pt x="5724639" y="1285494"/>
                </a:lnTo>
                <a:lnTo>
                  <a:pt x="5704713" y="1285494"/>
                </a:lnTo>
                <a:lnTo>
                  <a:pt x="5704713" y="1304556"/>
                </a:lnTo>
                <a:lnTo>
                  <a:pt x="5724639" y="1304556"/>
                </a:lnTo>
                <a:lnTo>
                  <a:pt x="5724639" y="1321562"/>
                </a:lnTo>
                <a:lnTo>
                  <a:pt x="5743702" y="1321562"/>
                </a:lnTo>
                <a:lnTo>
                  <a:pt x="5743702" y="1304556"/>
                </a:lnTo>
                <a:lnTo>
                  <a:pt x="5763514" y="1304556"/>
                </a:lnTo>
                <a:lnTo>
                  <a:pt x="5763514" y="1285494"/>
                </a:lnTo>
                <a:close/>
              </a:path>
              <a:path w="6722745" h="1323339">
                <a:moveTo>
                  <a:pt x="5921502" y="1285494"/>
                </a:moveTo>
                <a:lnTo>
                  <a:pt x="5917565" y="1285494"/>
                </a:lnTo>
                <a:lnTo>
                  <a:pt x="5901690" y="1285494"/>
                </a:lnTo>
                <a:lnTo>
                  <a:pt x="5901690" y="1268476"/>
                </a:lnTo>
                <a:lnTo>
                  <a:pt x="5897753" y="1268476"/>
                </a:lnTo>
                <a:lnTo>
                  <a:pt x="5882627" y="1268476"/>
                </a:lnTo>
                <a:lnTo>
                  <a:pt x="5878690" y="1268476"/>
                </a:lnTo>
                <a:lnTo>
                  <a:pt x="5878690" y="1285494"/>
                </a:lnTo>
                <a:lnTo>
                  <a:pt x="5839968" y="1285494"/>
                </a:lnTo>
                <a:lnTo>
                  <a:pt x="5839968" y="1268476"/>
                </a:lnTo>
                <a:lnTo>
                  <a:pt x="5837809" y="1268476"/>
                </a:lnTo>
                <a:lnTo>
                  <a:pt x="5820905" y="1268476"/>
                </a:lnTo>
                <a:lnTo>
                  <a:pt x="5818746" y="1268476"/>
                </a:lnTo>
                <a:lnTo>
                  <a:pt x="5818746" y="1285494"/>
                </a:lnTo>
                <a:lnTo>
                  <a:pt x="5801106" y="1285494"/>
                </a:lnTo>
                <a:lnTo>
                  <a:pt x="5798947" y="1285494"/>
                </a:lnTo>
                <a:lnTo>
                  <a:pt x="5798947" y="1304556"/>
                </a:lnTo>
                <a:lnTo>
                  <a:pt x="5801106" y="1304556"/>
                </a:lnTo>
                <a:lnTo>
                  <a:pt x="5818746" y="1304556"/>
                </a:lnTo>
                <a:lnTo>
                  <a:pt x="5818746" y="1321562"/>
                </a:lnTo>
                <a:lnTo>
                  <a:pt x="5820905" y="1321562"/>
                </a:lnTo>
                <a:lnTo>
                  <a:pt x="5837809" y="1321562"/>
                </a:lnTo>
                <a:lnTo>
                  <a:pt x="5839968" y="1321562"/>
                </a:lnTo>
                <a:lnTo>
                  <a:pt x="5839968" y="1304556"/>
                </a:lnTo>
                <a:lnTo>
                  <a:pt x="5878690" y="1304556"/>
                </a:lnTo>
                <a:lnTo>
                  <a:pt x="5878690" y="1321562"/>
                </a:lnTo>
                <a:lnTo>
                  <a:pt x="5882627" y="1321562"/>
                </a:lnTo>
                <a:lnTo>
                  <a:pt x="5897753" y="1321562"/>
                </a:lnTo>
                <a:lnTo>
                  <a:pt x="5901690" y="1321562"/>
                </a:lnTo>
                <a:lnTo>
                  <a:pt x="5901690" y="1304556"/>
                </a:lnTo>
                <a:lnTo>
                  <a:pt x="5917565" y="1304556"/>
                </a:lnTo>
                <a:lnTo>
                  <a:pt x="5921502" y="1304556"/>
                </a:lnTo>
                <a:lnTo>
                  <a:pt x="5921502" y="1285494"/>
                </a:lnTo>
                <a:close/>
              </a:path>
              <a:path w="6722745" h="1323339">
                <a:moveTo>
                  <a:pt x="6067806" y="1285494"/>
                </a:moveTo>
                <a:lnTo>
                  <a:pt x="6062091" y="1285494"/>
                </a:lnTo>
                <a:lnTo>
                  <a:pt x="6047867" y="1285494"/>
                </a:lnTo>
                <a:lnTo>
                  <a:pt x="6047867" y="1268476"/>
                </a:lnTo>
                <a:lnTo>
                  <a:pt x="6042279" y="1268476"/>
                </a:lnTo>
                <a:lnTo>
                  <a:pt x="6028804" y="1268476"/>
                </a:lnTo>
                <a:lnTo>
                  <a:pt x="6023216" y="1268476"/>
                </a:lnTo>
                <a:lnTo>
                  <a:pt x="6023216" y="1285494"/>
                </a:lnTo>
                <a:lnTo>
                  <a:pt x="6009005" y="1285494"/>
                </a:lnTo>
                <a:lnTo>
                  <a:pt x="6003417" y="1285494"/>
                </a:lnTo>
                <a:lnTo>
                  <a:pt x="6003417" y="1304556"/>
                </a:lnTo>
                <a:lnTo>
                  <a:pt x="6009005" y="1304556"/>
                </a:lnTo>
                <a:lnTo>
                  <a:pt x="6023216" y="1304556"/>
                </a:lnTo>
                <a:lnTo>
                  <a:pt x="6023216" y="1321562"/>
                </a:lnTo>
                <a:lnTo>
                  <a:pt x="6028804" y="1321562"/>
                </a:lnTo>
                <a:lnTo>
                  <a:pt x="6042279" y="1321562"/>
                </a:lnTo>
                <a:lnTo>
                  <a:pt x="6047867" y="1321562"/>
                </a:lnTo>
                <a:lnTo>
                  <a:pt x="6047867" y="1304556"/>
                </a:lnTo>
                <a:lnTo>
                  <a:pt x="6062091" y="1304556"/>
                </a:lnTo>
                <a:lnTo>
                  <a:pt x="6067806" y="1304556"/>
                </a:lnTo>
                <a:lnTo>
                  <a:pt x="6067806" y="1285494"/>
                </a:lnTo>
                <a:close/>
              </a:path>
              <a:path w="6722745" h="1323339">
                <a:moveTo>
                  <a:pt x="6183376" y="1285494"/>
                </a:moveTo>
                <a:lnTo>
                  <a:pt x="6168009" y="1285494"/>
                </a:lnTo>
                <a:lnTo>
                  <a:pt x="6163564" y="1285494"/>
                </a:lnTo>
                <a:lnTo>
                  <a:pt x="6163564" y="1268476"/>
                </a:lnTo>
                <a:lnTo>
                  <a:pt x="6148197" y="1268476"/>
                </a:lnTo>
                <a:lnTo>
                  <a:pt x="6144501" y="1268476"/>
                </a:lnTo>
                <a:lnTo>
                  <a:pt x="6129134" y="1268476"/>
                </a:lnTo>
                <a:lnTo>
                  <a:pt x="6129134" y="1285494"/>
                </a:lnTo>
                <a:lnTo>
                  <a:pt x="6124702" y="1285494"/>
                </a:lnTo>
                <a:lnTo>
                  <a:pt x="6109335" y="1285494"/>
                </a:lnTo>
                <a:lnTo>
                  <a:pt x="6109335" y="1304556"/>
                </a:lnTo>
                <a:lnTo>
                  <a:pt x="6124702" y="1304556"/>
                </a:lnTo>
                <a:lnTo>
                  <a:pt x="6129134" y="1304556"/>
                </a:lnTo>
                <a:lnTo>
                  <a:pt x="6129134" y="1321562"/>
                </a:lnTo>
                <a:lnTo>
                  <a:pt x="6144501" y="1321562"/>
                </a:lnTo>
                <a:lnTo>
                  <a:pt x="6148197" y="1321562"/>
                </a:lnTo>
                <a:lnTo>
                  <a:pt x="6163564" y="1321562"/>
                </a:lnTo>
                <a:lnTo>
                  <a:pt x="6163564" y="1304556"/>
                </a:lnTo>
                <a:lnTo>
                  <a:pt x="6168009" y="1304556"/>
                </a:lnTo>
                <a:lnTo>
                  <a:pt x="6183376" y="1304556"/>
                </a:lnTo>
                <a:lnTo>
                  <a:pt x="6183376" y="1285494"/>
                </a:lnTo>
                <a:close/>
              </a:path>
              <a:path w="6722745" h="1323339">
                <a:moveTo>
                  <a:pt x="6283579" y="1285494"/>
                </a:moveTo>
                <a:lnTo>
                  <a:pt x="6277610" y="1285494"/>
                </a:lnTo>
                <a:lnTo>
                  <a:pt x="6263640" y="1285494"/>
                </a:lnTo>
                <a:lnTo>
                  <a:pt x="6263640" y="1268476"/>
                </a:lnTo>
                <a:lnTo>
                  <a:pt x="6257798" y="1268476"/>
                </a:lnTo>
                <a:lnTo>
                  <a:pt x="6244577" y="1268476"/>
                </a:lnTo>
                <a:lnTo>
                  <a:pt x="6238735" y="1268476"/>
                </a:lnTo>
                <a:lnTo>
                  <a:pt x="6238735" y="1285494"/>
                </a:lnTo>
                <a:lnTo>
                  <a:pt x="6224778" y="1285494"/>
                </a:lnTo>
                <a:lnTo>
                  <a:pt x="6218936" y="1285494"/>
                </a:lnTo>
                <a:lnTo>
                  <a:pt x="6218936" y="1304556"/>
                </a:lnTo>
                <a:lnTo>
                  <a:pt x="6224778" y="1304556"/>
                </a:lnTo>
                <a:lnTo>
                  <a:pt x="6238735" y="1304556"/>
                </a:lnTo>
                <a:lnTo>
                  <a:pt x="6238735" y="1321562"/>
                </a:lnTo>
                <a:lnTo>
                  <a:pt x="6244577" y="1321562"/>
                </a:lnTo>
                <a:lnTo>
                  <a:pt x="6257798" y="1321562"/>
                </a:lnTo>
                <a:lnTo>
                  <a:pt x="6263640" y="1321562"/>
                </a:lnTo>
                <a:lnTo>
                  <a:pt x="6263640" y="1304556"/>
                </a:lnTo>
                <a:lnTo>
                  <a:pt x="6277610" y="1304556"/>
                </a:lnTo>
                <a:lnTo>
                  <a:pt x="6283579" y="1304556"/>
                </a:lnTo>
                <a:lnTo>
                  <a:pt x="6283579" y="1285494"/>
                </a:lnTo>
                <a:close/>
              </a:path>
              <a:path w="6722745" h="1323339">
                <a:moveTo>
                  <a:pt x="6368415" y="1285494"/>
                </a:moveTo>
                <a:lnTo>
                  <a:pt x="6363335" y="1285494"/>
                </a:lnTo>
                <a:lnTo>
                  <a:pt x="6348603" y="1285494"/>
                </a:lnTo>
                <a:lnTo>
                  <a:pt x="6348603" y="1268476"/>
                </a:lnTo>
                <a:lnTo>
                  <a:pt x="6343523" y="1268476"/>
                </a:lnTo>
                <a:lnTo>
                  <a:pt x="6329540" y="1268476"/>
                </a:lnTo>
                <a:lnTo>
                  <a:pt x="6324460" y="1268476"/>
                </a:lnTo>
                <a:lnTo>
                  <a:pt x="6324460" y="1285494"/>
                </a:lnTo>
                <a:lnTo>
                  <a:pt x="6309614" y="1285494"/>
                </a:lnTo>
                <a:lnTo>
                  <a:pt x="6304534" y="1285494"/>
                </a:lnTo>
                <a:lnTo>
                  <a:pt x="6304534" y="1304556"/>
                </a:lnTo>
                <a:lnTo>
                  <a:pt x="6309614" y="1304556"/>
                </a:lnTo>
                <a:lnTo>
                  <a:pt x="6324460" y="1304556"/>
                </a:lnTo>
                <a:lnTo>
                  <a:pt x="6324460" y="1321562"/>
                </a:lnTo>
                <a:lnTo>
                  <a:pt x="6329540" y="1321562"/>
                </a:lnTo>
                <a:lnTo>
                  <a:pt x="6343523" y="1321562"/>
                </a:lnTo>
                <a:lnTo>
                  <a:pt x="6348603" y="1321562"/>
                </a:lnTo>
                <a:lnTo>
                  <a:pt x="6348603" y="1304556"/>
                </a:lnTo>
                <a:lnTo>
                  <a:pt x="6363335" y="1304556"/>
                </a:lnTo>
                <a:lnTo>
                  <a:pt x="6368415" y="1304556"/>
                </a:lnTo>
                <a:lnTo>
                  <a:pt x="6368415" y="1285494"/>
                </a:lnTo>
                <a:close/>
              </a:path>
              <a:path w="6722745" h="1323339">
                <a:moveTo>
                  <a:pt x="6583934" y="1285494"/>
                </a:moveTo>
                <a:lnTo>
                  <a:pt x="6577838" y="1285494"/>
                </a:lnTo>
                <a:lnTo>
                  <a:pt x="6564122" y="1285494"/>
                </a:lnTo>
                <a:lnTo>
                  <a:pt x="6564122" y="1268476"/>
                </a:lnTo>
                <a:lnTo>
                  <a:pt x="6558026" y="1268476"/>
                </a:lnTo>
                <a:lnTo>
                  <a:pt x="6545059" y="1268476"/>
                </a:lnTo>
                <a:lnTo>
                  <a:pt x="6538963" y="1268476"/>
                </a:lnTo>
                <a:lnTo>
                  <a:pt x="6538963" y="1285494"/>
                </a:lnTo>
                <a:lnTo>
                  <a:pt x="6537706" y="1285494"/>
                </a:lnTo>
                <a:lnTo>
                  <a:pt x="6525260" y="1285494"/>
                </a:lnTo>
                <a:lnTo>
                  <a:pt x="6519164" y="1285494"/>
                </a:lnTo>
                <a:lnTo>
                  <a:pt x="6517894" y="1285494"/>
                </a:lnTo>
                <a:lnTo>
                  <a:pt x="6517894" y="1268476"/>
                </a:lnTo>
                <a:lnTo>
                  <a:pt x="6498831" y="1268476"/>
                </a:lnTo>
                <a:lnTo>
                  <a:pt x="6498831" y="1269746"/>
                </a:lnTo>
                <a:lnTo>
                  <a:pt x="6497307" y="1269746"/>
                </a:lnTo>
                <a:lnTo>
                  <a:pt x="6497307" y="1285494"/>
                </a:lnTo>
                <a:lnTo>
                  <a:pt x="6479032" y="1285494"/>
                </a:lnTo>
                <a:lnTo>
                  <a:pt x="6479032" y="1286764"/>
                </a:lnTo>
                <a:lnTo>
                  <a:pt x="6477508" y="1286764"/>
                </a:lnTo>
                <a:lnTo>
                  <a:pt x="6477508" y="1305826"/>
                </a:lnTo>
                <a:lnTo>
                  <a:pt x="6497307" y="1305826"/>
                </a:lnTo>
                <a:lnTo>
                  <a:pt x="6497307" y="1322832"/>
                </a:lnTo>
                <a:lnTo>
                  <a:pt x="6516370" y="1322832"/>
                </a:lnTo>
                <a:lnTo>
                  <a:pt x="6516370" y="1321562"/>
                </a:lnTo>
                <a:lnTo>
                  <a:pt x="6517894" y="1321562"/>
                </a:lnTo>
                <a:lnTo>
                  <a:pt x="6517894" y="1305826"/>
                </a:lnTo>
                <a:lnTo>
                  <a:pt x="6536309" y="1305826"/>
                </a:lnTo>
                <a:lnTo>
                  <a:pt x="6536309" y="1304556"/>
                </a:lnTo>
                <a:lnTo>
                  <a:pt x="6537706" y="1304556"/>
                </a:lnTo>
                <a:lnTo>
                  <a:pt x="6538963" y="1304556"/>
                </a:lnTo>
                <a:lnTo>
                  <a:pt x="6538963" y="1321562"/>
                </a:lnTo>
                <a:lnTo>
                  <a:pt x="6545059" y="1321562"/>
                </a:lnTo>
                <a:lnTo>
                  <a:pt x="6558026" y="1321562"/>
                </a:lnTo>
                <a:lnTo>
                  <a:pt x="6564122" y="1321562"/>
                </a:lnTo>
                <a:lnTo>
                  <a:pt x="6564122" y="1304556"/>
                </a:lnTo>
                <a:lnTo>
                  <a:pt x="6577838" y="1304556"/>
                </a:lnTo>
                <a:lnTo>
                  <a:pt x="6583934" y="1304556"/>
                </a:lnTo>
                <a:lnTo>
                  <a:pt x="6583934" y="1285494"/>
                </a:lnTo>
                <a:close/>
              </a:path>
              <a:path w="6722745" h="1323339">
                <a:moveTo>
                  <a:pt x="6722745" y="1285494"/>
                </a:moveTo>
                <a:lnTo>
                  <a:pt x="6702933" y="1285494"/>
                </a:lnTo>
                <a:lnTo>
                  <a:pt x="6702933" y="1268476"/>
                </a:lnTo>
                <a:lnTo>
                  <a:pt x="6683870" y="1268476"/>
                </a:lnTo>
                <a:lnTo>
                  <a:pt x="6683870" y="1285494"/>
                </a:lnTo>
                <a:lnTo>
                  <a:pt x="6681851" y="1285494"/>
                </a:lnTo>
                <a:lnTo>
                  <a:pt x="6679311" y="1285494"/>
                </a:lnTo>
                <a:lnTo>
                  <a:pt x="6664071" y="1285494"/>
                </a:lnTo>
                <a:lnTo>
                  <a:pt x="6663944" y="1285494"/>
                </a:lnTo>
                <a:lnTo>
                  <a:pt x="6661912" y="1285494"/>
                </a:lnTo>
                <a:lnTo>
                  <a:pt x="6661912" y="1268476"/>
                </a:lnTo>
                <a:lnTo>
                  <a:pt x="6617322" y="1268476"/>
                </a:lnTo>
                <a:lnTo>
                  <a:pt x="6617322" y="1285494"/>
                </a:lnTo>
                <a:lnTo>
                  <a:pt x="6605270" y="1285494"/>
                </a:lnTo>
                <a:lnTo>
                  <a:pt x="6597523" y="1285494"/>
                </a:lnTo>
                <a:lnTo>
                  <a:pt x="6597523" y="1304556"/>
                </a:lnTo>
                <a:lnTo>
                  <a:pt x="6605270" y="1304556"/>
                </a:lnTo>
                <a:lnTo>
                  <a:pt x="6617322" y="1304556"/>
                </a:lnTo>
                <a:lnTo>
                  <a:pt x="6617322" y="1321562"/>
                </a:lnTo>
                <a:lnTo>
                  <a:pt x="6661912" y="1321562"/>
                </a:lnTo>
                <a:lnTo>
                  <a:pt x="6661912" y="1304556"/>
                </a:lnTo>
                <a:lnTo>
                  <a:pt x="6683870" y="1304556"/>
                </a:lnTo>
                <a:lnTo>
                  <a:pt x="6683870" y="1321562"/>
                </a:lnTo>
                <a:lnTo>
                  <a:pt x="6702933" y="1321562"/>
                </a:lnTo>
                <a:lnTo>
                  <a:pt x="6702933" y="1304556"/>
                </a:lnTo>
                <a:lnTo>
                  <a:pt x="6722745" y="1304556"/>
                </a:lnTo>
                <a:lnTo>
                  <a:pt x="6722745" y="1285494"/>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69" name="object 37">
            <a:extLst>
              <a:ext uri="{FF2B5EF4-FFF2-40B4-BE49-F238E27FC236}">
                <a16:creationId xmlns:a16="http://schemas.microsoft.com/office/drawing/2014/main" id="{123D53DF-7AF4-1115-DEB7-2E64B6274330}"/>
              </a:ext>
            </a:extLst>
          </p:cNvPr>
          <p:cNvSpPr/>
          <p:nvPr/>
        </p:nvSpPr>
        <p:spPr>
          <a:xfrm>
            <a:off x="7724586" y="4978998"/>
            <a:ext cx="2451095" cy="345072"/>
          </a:xfrm>
          <a:custGeom>
            <a:avLst/>
            <a:gdLst/>
            <a:ahLst/>
            <a:cxnLst/>
            <a:rect l="l" t="t" r="r" b="b"/>
            <a:pathLst>
              <a:path w="2840990" h="503555">
                <a:moveTo>
                  <a:pt x="58801" y="17018"/>
                </a:moveTo>
                <a:lnTo>
                  <a:pt x="38989" y="17018"/>
                </a:lnTo>
                <a:lnTo>
                  <a:pt x="38989" y="0"/>
                </a:lnTo>
                <a:lnTo>
                  <a:pt x="19926" y="0"/>
                </a:lnTo>
                <a:lnTo>
                  <a:pt x="19926" y="17018"/>
                </a:lnTo>
                <a:lnTo>
                  <a:pt x="0" y="17018"/>
                </a:lnTo>
                <a:lnTo>
                  <a:pt x="0" y="36080"/>
                </a:lnTo>
                <a:lnTo>
                  <a:pt x="19926" y="36080"/>
                </a:lnTo>
                <a:lnTo>
                  <a:pt x="19926" y="53086"/>
                </a:lnTo>
                <a:lnTo>
                  <a:pt x="38989" y="53086"/>
                </a:lnTo>
                <a:lnTo>
                  <a:pt x="38989" y="36080"/>
                </a:lnTo>
                <a:lnTo>
                  <a:pt x="58801" y="36080"/>
                </a:lnTo>
                <a:lnTo>
                  <a:pt x="58801" y="17018"/>
                </a:lnTo>
                <a:close/>
              </a:path>
              <a:path w="2840990" h="503555">
                <a:moveTo>
                  <a:pt x="1951736" y="383540"/>
                </a:moveTo>
                <a:lnTo>
                  <a:pt x="1936369" y="383540"/>
                </a:lnTo>
                <a:lnTo>
                  <a:pt x="1936369" y="364744"/>
                </a:lnTo>
                <a:lnTo>
                  <a:pt x="1921002" y="364744"/>
                </a:lnTo>
                <a:lnTo>
                  <a:pt x="1916557" y="364744"/>
                </a:lnTo>
                <a:lnTo>
                  <a:pt x="1916557" y="347599"/>
                </a:lnTo>
                <a:lnTo>
                  <a:pt x="1901063" y="347599"/>
                </a:lnTo>
                <a:lnTo>
                  <a:pt x="1897494" y="347599"/>
                </a:lnTo>
                <a:lnTo>
                  <a:pt x="1882000" y="347599"/>
                </a:lnTo>
                <a:lnTo>
                  <a:pt x="1882000" y="364744"/>
                </a:lnTo>
                <a:lnTo>
                  <a:pt x="1877695" y="364744"/>
                </a:lnTo>
                <a:lnTo>
                  <a:pt x="1862201" y="364744"/>
                </a:lnTo>
                <a:lnTo>
                  <a:pt x="1862201" y="383806"/>
                </a:lnTo>
                <a:lnTo>
                  <a:pt x="1877695" y="383806"/>
                </a:lnTo>
                <a:lnTo>
                  <a:pt x="1882000" y="383806"/>
                </a:lnTo>
                <a:lnTo>
                  <a:pt x="1882000" y="400812"/>
                </a:lnTo>
                <a:lnTo>
                  <a:pt x="1892935" y="400812"/>
                </a:lnTo>
                <a:lnTo>
                  <a:pt x="1892935" y="402602"/>
                </a:lnTo>
                <a:lnTo>
                  <a:pt x="1912861" y="402602"/>
                </a:lnTo>
                <a:lnTo>
                  <a:pt x="1912861" y="419735"/>
                </a:lnTo>
                <a:lnTo>
                  <a:pt x="1931924" y="419735"/>
                </a:lnTo>
                <a:lnTo>
                  <a:pt x="1931924" y="402602"/>
                </a:lnTo>
                <a:lnTo>
                  <a:pt x="1951736" y="402602"/>
                </a:lnTo>
                <a:lnTo>
                  <a:pt x="1951736" y="383540"/>
                </a:lnTo>
                <a:close/>
              </a:path>
              <a:path w="2840990" h="503555">
                <a:moveTo>
                  <a:pt x="2067306" y="402844"/>
                </a:moveTo>
                <a:lnTo>
                  <a:pt x="2047494" y="402844"/>
                </a:lnTo>
                <a:lnTo>
                  <a:pt x="2047494" y="385699"/>
                </a:lnTo>
                <a:lnTo>
                  <a:pt x="2028431" y="385699"/>
                </a:lnTo>
                <a:lnTo>
                  <a:pt x="2028431" y="402844"/>
                </a:lnTo>
                <a:lnTo>
                  <a:pt x="2008505" y="402844"/>
                </a:lnTo>
                <a:lnTo>
                  <a:pt x="2008505" y="421906"/>
                </a:lnTo>
                <a:lnTo>
                  <a:pt x="2028431" y="421906"/>
                </a:lnTo>
                <a:lnTo>
                  <a:pt x="2028431" y="438912"/>
                </a:lnTo>
                <a:lnTo>
                  <a:pt x="2047494" y="438912"/>
                </a:lnTo>
                <a:lnTo>
                  <a:pt x="2047494" y="421906"/>
                </a:lnTo>
                <a:lnTo>
                  <a:pt x="2067306" y="421906"/>
                </a:lnTo>
                <a:lnTo>
                  <a:pt x="2067306" y="402844"/>
                </a:lnTo>
                <a:close/>
              </a:path>
              <a:path w="2840990" h="503555">
                <a:moveTo>
                  <a:pt x="2175129" y="402844"/>
                </a:moveTo>
                <a:lnTo>
                  <a:pt x="2155317" y="402844"/>
                </a:lnTo>
                <a:lnTo>
                  <a:pt x="2155317" y="385699"/>
                </a:lnTo>
                <a:lnTo>
                  <a:pt x="2136254" y="385699"/>
                </a:lnTo>
                <a:lnTo>
                  <a:pt x="2136254" y="402844"/>
                </a:lnTo>
                <a:lnTo>
                  <a:pt x="2116455" y="402844"/>
                </a:lnTo>
                <a:lnTo>
                  <a:pt x="2116455" y="421906"/>
                </a:lnTo>
                <a:lnTo>
                  <a:pt x="2136254" y="421906"/>
                </a:lnTo>
                <a:lnTo>
                  <a:pt x="2136254" y="438912"/>
                </a:lnTo>
                <a:lnTo>
                  <a:pt x="2155317" y="438912"/>
                </a:lnTo>
                <a:lnTo>
                  <a:pt x="2155317" y="421906"/>
                </a:lnTo>
                <a:lnTo>
                  <a:pt x="2175129" y="421906"/>
                </a:lnTo>
                <a:lnTo>
                  <a:pt x="2175129" y="402844"/>
                </a:lnTo>
                <a:close/>
              </a:path>
              <a:path w="2840990" h="503555">
                <a:moveTo>
                  <a:pt x="2267712" y="402844"/>
                </a:moveTo>
                <a:lnTo>
                  <a:pt x="2259203" y="402844"/>
                </a:lnTo>
                <a:lnTo>
                  <a:pt x="2247773" y="402844"/>
                </a:lnTo>
                <a:lnTo>
                  <a:pt x="2247773" y="385699"/>
                </a:lnTo>
                <a:lnTo>
                  <a:pt x="2239391" y="385699"/>
                </a:lnTo>
                <a:lnTo>
                  <a:pt x="2228710" y="385699"/>
                </a:lnTo>
                <a:lnTo>
                  <a:pt x="2220328" y="385699"/>
                </a:lnTo>
                <a:lnTo>
                  <a:pt x="2220328" y="402844"/>
                </a:lnTo>
                <a:lnTo>
                  <a:pt x="2208911" y="402844"/>
                </a:lnTo>
                <a:lnTo>
                  <a:pt x="2200529" y="402844"/>
                </a:lnTo>
                <a:lnTo>
                  <a:pt x="2200529" y="421906"/>
                </a:lnTo>
                <a:lnTo>
                  <a:pt x="2208911" y="421906"/>
                </a:lnTo>
                <a:lnTo>
                  <a:pt x="2220328" y="421906"/>
                </a:lnTo>
                <a:lnTo>
                  <a:pt x="2220328" y="438912"/>
                </a:lnTo>
                <a:lnTo>
                  <a:pt x="2228710" y="438912"/>
                </a:lnTo>
                <a:lnTo>
                  <a:pt x="2239391" y="438912"/>
                </a:lnTo>
                <a:lnTo>
                  <a:pt x="2247773" y="438912"/>
                </a:lnTo>
                <a:lnTo>
                  <a:pt x="2247773" y="421906"/>
                </a:lnTo>
                <a:lnTo>
                  <a:pt x="2259203" y="421906"/>
                </a:lnTo>
                <a:lnTo>
                  <a:pt x="2267712" y="421906"/>
                </a:lnTo>
                <a:lnTo>
                  <a:pt x="2267712" y="402844"/>
                </a:lnTo>
                <a:close/>
              </a:path>
              <a:path w="2840990" h="503555">
                <a:moveTo>
                  <a:pt x="2375408" y="443230"/>
                </a:moveTo>
                <a:lnTo>
                  <a:pt x="2355596" y="443230"/>
                </a:lnTo>
                <a:lnTo>
                  <a:pt x="2355596" y="426212"/>
                </a:lnTo>
                <a:lnTo>
                  <a:pt x="2336533" y="426212"/>
                </a:lnTo>
                <a:lnTo>
                  <a:pt x="2336533" y="443230"/>
                </a:lnTo>
                <a:lnTo>
                  <a:pt x="2324735" y="443230"/>
                </a:lnTo>
                <a:lnTo>
                  <a:pt x="2324735" y="426212"/>
                </a:lnTo>
                <a:lnTo>
                  <a:pt x="2305672" y="426212"/>
                </a:lnTo>
                <a:lnTo>
                  <a:pt x="2305672" y="443230"/>
                </a:lnTo>
                <a:lnTo>
                  <a:pt x="2285873" y="443230"/>
                </a:lnTo>
                <a:lnTo>
                  <a:pt x="2285873" y="462292"/>
                </a:lnTo>
                <a:lnTo>
                  <a:pt x="2305672" y="462292"/>
                </a:lnTo>
                <a:lnTo>
                  <a:pt x="2305672" y="479298"/>
                </a:lnTo>
                <a:lnTo>
                  <a:pt x="2324735" y="479298"/>
                </a:lnTo>
                <a:lnTo>
                  <a:pt x="2324735" y="462292"/>
                </a:lnTo>
                <a:lnTo>
                  <a:pt x="2336533" y="462292"/>
                </a:lnTo>
                <a:lnTo>
                  <a:pt x="2336533" y="479298"/>
                </a:lnTo>
                <a:lnTo>
                  <a:pt x="2355596" y="479298"/>
                </a:lnTo>
                <a:lnTo>
                  <a:pt x="2355596" y="462292"/>
                </a:lnTo>
                <a:lnTo>
                  <a:pt x="2375408" y="462292"/>
                </a:lnTo>
                <a:lnTo>
                  <a:pt x="2375408" y="443230"/>
                </a:lnTo>
                <a:close/>
              </a:path>
              <a:path w="2840990" h="503555">
                <a:moveTo>
                  <a:pt x="2588260" y="443230"/>
                </a:moveTo>
                <a:lnTo>
                  <a:pt x="2583434" y="443230"/>
                </a:lnTo>
                <a:lnTo>
                  <a:pt x="2580640" y="443230"/>
                </a:lnTo>
                <a:lnTo>
                  <a:pt x="2568448" y="443230"/>
                </a:lnTo>
                <a:lnTo>
                  <a:pt x="2568448" y="426212"/>
                </a:lnTo>
                <a:lnTo>
                  <a:pt x="2541765" y="426212"/>
                </a:lnTo>
                <a:lnTo>
                  <a:pt x="2541765" y="443230"/>
                </a:lnTo>
                <a:lnTo>
                  <a:pt x="2517394" y="443230"/>
                </a:lnTo>
                <a:lnTo>
                  <a:pt x="2517394" y="426212"/>
                </a:lnTo>
                <a:lnTo>
                  <a:pt x="2509774" y="426212"/>
                </a:lnTo>
                <a:lnTo>
                  <a:pt x="2498331" y="426212"/>
                </a:lnTo>
                <a:lnTo>
                  <a:pt x="2490711" y="426212"/>
                </a:lnTo>
                <a:lnTo>
                  <a:pt x="2490711" y="443230"/>
                </a:lnTo>
                <a:lnTo>
                  <a:pt x="2478913" y="443230"/>
                </a:lnTo>
                <a:lnTo>
                  <a:pt x="2478913" y="426212"/>
                </a:lnTo>
                <a:lnTo>
                  <a:pt x="2471166" y="426212"/>
                </a:lnTo>
                <a:lnTo>
                  <a:pt x="2459850" y="426212"/>
                </a:lnTo>
                <a:lnTo>
                  <a:pt x="2452103" y="426212"/>
                </a:lnTo>
                <a:lnTo>
                  <a:pt x="2452103" y="443230"/>
                </a:lnTo>
                <a:lnTo>
                  <a:pt x="2424938" y="443230"/>
                </a:lnTo>
                <a:lnTo>
                  <a:pt x="2424938" y="426212"/>
                </a:lnTo>
                <a:lnTo>
                  <a:pt x="2420112" y="426212"/>
                </a:lnTo>
                <a:lnTo>
                  <a:pt x="2405875" y="426212"/>
                </a:lnTo>
                <a:lnTo>
                  <a:pt x="2401049" y="426212"/>
                </a:lnTo>
                <a:lnTo>
                  <a:pt x="2401049" y="443230"/>
                </a:lnTo>
                <a:lnTo>
                  <a:pt x="2386076" y="443230"/>
                </a:lnTo>
                <a:lnTo>
                  <a:pt x="2381250" y="443230"/>
                </a:lnTo>
                <a:lnTo>
                  <a:pt x="2381250" y="462292"/>
                </a:lnTo>
                <a:lnTo>
                  <a:pt x="2386076" y="462292"/>
                </a:lnTo>
                <a:lnTo>
                  <a:pt x="2401049" y="462292"/>
                </a:lnTo>
                <a:lnTo>
                  <a:pt x="2401049" y="479298"/>
                </a:lnTo>
                <a:lnTo>
                  <a:pt x="2405875" y="479298"/>
                </a:lnTo>
                <a:lnTo>
                  <a:pt x="2420112" y="479298"/>
                </a:lnTo>
                <a:lnTo>
                  <a:pt x="2424938" y="479298"/>
                </a:lnTo>
                <a:lnTo>
                  <a:pt x="2424938" y="462292"/>
                </a:lnTo>
                <a:lnTo>
                  <a:pt x="2452103" y="462292"/>
                </a:lnTo>
                <a:lnTo>
                  <a:pt x="2452103" y="479298"/>
                </a:lnTo>
                <a:lnTo>
                  <a:pt x="2459850" y="479298"/>
                </a:lnTo>
                <a:lnTo>
                  <a:pt x="2471166" y="479298"/>
                </a:lnTo>
                <a:lnTo>
                  <a:pt x="2478913" y="479298"/>
                </a:lnTo>
                <a:lnTo>
                  <a:pt x="2478913" y="462292"/>
                </a:lnTo>
                <a:lnTo>
                  <a:pt x="2490711" y="462292"/>
                </a:lnTo>
                <a:lnTo>
                  <a:pt x="2490711" y="479298"/>
                </a:lnTo>
                <a:lnTo>
                  <a:pt x="2498331" y="479298"/>
                </a:lnTo>
                <a:lnTo>
                  <a:pt x="2509774" y="479298"/>
                </a:lnTo>
                <a:lnTo>
                  <a:pt x="2517394" y="479298"/>
                </a:lnTo>
                <a:lnTo>
                  <a:pt x="2517394" y="462292"/>
                </a:lnTo>
                <a:lnTo>
                  <a:pt x="2541765" y="462292"/>
                </a:lnTo>
                <a:lnTo>
                  <a:pt x="2541765" y="479298"/>
                </a:lnTo>
                <a:lnTo>
                  <a:pt x="2568448" y="479298"/>
                </a:lnTo>
                <a:lnTo>
                  <a:pt x="2568448" y="462292"/>
                </a:lnTo>
                <a:lnTo>
                  <a:pt x="2580640" y="462292"/>
                </a:lnTo>
                <a:lnTo>
                  <a:pt x="2583434" y="462292"/>
                </a:lnTo>
                <a:lnTo>
                  <a:pt x="2588260" y="462292"/>
                </a:lnTo>
                <a:lnTo>
                  <a:pt x="2588260" y="443230"/>
                </a:lnTo>
                <a:close/>
              </a:path>
              <a:path w="2840990" h="503555">
                <a:moveTo>
                  <a:pt x="2768346" y="467360"/>
                </a:moveTo>
                <a:lnTo>
                  <a:pt x="2748534" y="467360"/>
                </a:lnTo>
                <a:lnTo>
                  <a:pt x="2748534" y="450342"/>
                </a:lnTo>
                <a:lnTo>
                  <a:pt x="2729471" y="450342"/>
                </a:lnTo>
                <a:lnTo>
                  <a:pt x="2729471" y="467360"/>
                </a:lnTo>
                <a:lnTo>
                  <a:pt x="2709672" y="467360"/>
                </a:lnTo>
                <a:lnTo>
                  <a:pt x="2709672" y="486422"/>
                </a:lnTo>
                <a:lnTo>
                  <a:pt x="2729471" y="486422"/>
                </a:lnTo>
                <a:lnTo>
                  <a:pt x="2729471" y="503555"/>
                </a:lnTo>
                <a:lnTo>
                  <a:pt x="2748534" y="503555"/>
                </a:lnTo>
                <a:lnTo>
                  <a:pt x="2748534" y="486422"/>
                </a:lnTo>
                <a:lnTo>
                  <a:pt x="2768346" y="486422"/>
                </a:lnTo>
                <a:lnTo>
                  <a:pt x="2768346" y="467360"/>
                </a:lnTo>
                <a:close/>
              </a:path>
              <a:path w="2840990" h="503555">
                <a:moveTo>
                  <a:pt x="2840990" y="450342"/>
                </a:moveTo>
                <a:lnTo>
                  <a:pt x="2821927" y="450342"/>
                </a:lnTo>
                <a:lnTo>
                  <a:pt x="2821927" y="503555"/>
                </a:lnTo>
                <a:lnTo>
                  <a:pt x="2840990" y="503555"/>
                </a:lnTo>
                <a:lnTo>
                  <a:pt x="2840990" y="450342"/>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70" name="object 38">
            <a:extLst>
              <a:ext uri="{FF2B5EF4-FFF2-40B4-BE49-F238E27FC236}">
                <a16:creationId xmlns:a16="http://schemas.microsoft.com/office/drawing/2014/main" id="{6D493C18-4DA2-E025-1C6A-1F9947F3878E}"/>
              </a:ext>
            </a:extLst>
          </p:cNvPr>
          <p:cNvSpPr/>
          <p:nvPr/>
        </p:nvSpPr>
        <p:spPr>
          <a:xfrm>
            <a:off x="10142152" y="5287605"/>
            <a:ext cx="1050782" cy="118360"/>
          </a:xfrm>
          <a:custGeom>
            <a:avLst/>
            <a:gdLst/>
            <a:ahLst/>
            <a:cxnLst/>
            <a:rect l="l" t="t" r="r" b="b"/>
            <a:pathLst>
              <a:path w="1217929" h="172719">
                <a:moveTo>
                  <a:pt x="74168" y="17018"/>
                </a:moveTo>
                <a:lnTo>
                  <a:pt x="64643" y="17018"/>
                </a:lnTo>
                <a:lnTo>
                  <a:pt x="58674" y="17018"/>
                </a:lnTo>
                <a:lnTo>
                  <a:pt x="54356" y="17018"/>
                </a:lnTo>
                <a:lnTo>
                  <a:pt x="54356" y="0"/>
                </a:lnTo>
                <a:lnTo>
                  <a:pt x="19799" y="0"/>
                </a:lnTo>
                <a:lnTo>
                  <a:pt x="19799" y="17018"/>
                </a:lnTo>
                <a:lnTo>
                  <a:pt x="15367" y="17018"/>
                </a:lnTo>
                <a:lnTo>
                  <a:pt x="5842" y="17018"/>
                </a:lnTo>
                <a:lnTo>
                  <a:pt x="0" y="17018"/>
                </a:lnTo>
                <a:lnTo>
                  <a:pt x="0" y="36080"/>
                </a:lnTo>
                <a:lnTo>
                  <a:pt x="5842" y="36080"/>
                </a:lnTo>
                <a:lnTo>
                  <a:pt x="15367" y="36080"/>
                </a:lnTo>
                <a:lnTo>
                  <a:pt x="19799" y="36080"/>
                </a:lnTo>
                <a:lnTo>
                  <a:pt x="19799" y="53213"/>
                </a:lnTo>
                <a:lnTo>
                  <a:pt x="54356" y="53213"/>
                </a:lnTo>
                <a:lnTo>
                  <a:pt x="54356" y="36080"/>
                </a:lnTo>
                <a:lnTo>
                  <a:pt x="58674" y="36080"/>
                </a:lnTo>
                <a:lnTo>
                  <a:pt x="64643" y="36080"/>
                </a:lnTo>
                <a:lnTo>
                  <a:pt x="74168" y="36080"/>
                </a:lnTo>
                <a:lnTo>
                  <a:pt x="74168" y="17018"/>
                </a:lnTo>
                <a:close/>
              </a:path>
              <a:path w="1217929" h="172719">
                <a:moveTo>
                  <a:pt x="322961" y="17018"/>
                </a:moveTo>
                <a:lnTo>
                  <a:pt x="303022" y="17018"/>
                </a:lnTo>
                <a:lnTo>
                  <a:pt x="303022" y="0"/>
                </a:lnTo>
                <a:lnTo>
                  <a:pt x="283959" y="0"/>
                </a:lnTo>
                <a:lnTo>
                  <a:pt x="283959" y="17018"/>
                </a:lnTo>
                <a:lnTo>
                  <a:pt x="269875" y="17018"/>
                </a:lnTo>
                <a:lnTo>
                  <a:pt x="269875" y="0"/>
                </a:lnTo>
                <a:lnTo>
                  <a:pt x="250812" y="0"/>
                </a:lnTo>
                <a:lnTo>
                  <a:pt x="250812" y="17018"/>
                </a:lnTo>
                <a:lnTo>
                  <a:pt x="231013" y="17018"/>
                </a:lnTo>
                <a:lnTo>
                  <a:pt x="231013" y="36080"/>
                </a:lnTo>
                <a:lnTo>
                  <a:pt x="250812" y="36080"/>
                </a:lnTo>
                <a:lnTo>
                  <a:pt x="250812" y="53213"/>
                </a:lnTo>
                <a:lnTo>
                  <a:pt x="269875" y="53213"/>
                </a:lnTo>
                <a:lnTo>
                  <a:pt x="269875" y="36080"/>
                </a:lnTo>
                <a:lnTo>
                  <a:pt x="283959" y="36080"/>
                </a:lnTo>
                <a:lnTo>
                  <a:pt x="283959" y="53213"/>
                </a:lnTo>
                <a:lnTo>
                  <a:pt x="303022" y="53213"/>
                </a:lnTo>
                <a:lnTo>
                  <a:pt x="303022" y="36080"/>
                </a:lnTo>
                <a:lnTo>
                  <a:pt x="322961" y="36080"/>
                </a:lnTo>
                <a:lnTo>
                  <a:pt x="322961" y="17018"/>
                </a:lnTo>
                <a:close/>
              </a:path>
              <a:path w="1217929" h="172719">
                <a:moveTo>
                  <a:pt x="441325" y="72771"/>
                </a:moveTo>
                <a:lnTo>
                  <a:pt x="438150" y="72771"/>
                </a:lnTo>
                <a:lnTo>
                  <a:pt x="423291" y="72771"/>
                </a:lnTo>
                <a:lnTo>
                  <a:pt x="421513" y="72771"/>
                </a:lnTo>
                <a:lnTo>
                  <a:pt x="421513" y="55753"/>
                </a:lnTo>
                <a:lnTo>
                  <a:pt x="379336" y="55753"/>
                </a:lnTo>
                <a:lnTo>
                  <a:pt x="379336" y="72771"/>
                </a:lnTo>
                <a:lnTo>
                  <a:pt x="364490" y="72771"/>
                </a:lnTo>
                <a:lnTo>
                  <a:pt x="359537" y="72771"/>
                </a:lnTo>
                <a:lnTo>
                  <a:pt x="359537" y="91833"/>
                </a:lnTo>
                <a:lnTo>
                  <a:pt x="364490" y="91833"/>
                </a:lnTo>
                <a:lnTo>
                  <a:pt x="379336" y="91833"/>
                </a:lnTo>
                <a:lnTo>
                  <a:pt x="379336" y="108839"/>
                </a:lnTo>
                <a:lnTo>
                  <a:pt x="421513" y="108839"/>
                </a:lnTo>
                <a:lnTo>
                  <a:pt x="421513" y="91833"/>
                </a:lnTo>
                <a:lnTo>
                  <a:pt x="423291" y="91833"/>
                </a:lnTo>
                <a:lnTo>
                  <a:pt x="438150" y="91833"/>
                </a:lnTo>
                <a:lnTo>
                  <a:pt x="441325" y="91833"/>
                </a:lnTo>
                <a:lnTo>
                  <a:pt x="441325" y="72771"/>
                </a:lnTo>
                <a:close/>
              </a:path>
              <a:path w="1217929" h="172719">
                <a:moveTo>
                  <a:pt x="536956" y="104013"/>
                </a:moveTo>
                <a:lnTo>
                  <a:pt x="517144" y="104013"/>
                </a:lnTo>
                <a:lnTo>
                  <a:pt x="517144" y="86995"/>
                </a:lnTo>
                <a:lnTo>
                  <a:pt x="498081" y="86995"/>
                </a:lnTo>
                <a:lnTo>
                  <a:pt x="498081" y="104013"/>
                </a:lnTo>
                <a:lnTo>
                  <a:pt x="478282" y="104013"/>
                </a:lnTo>
                <a:lnTo>
                  <a:pt x="478282" y="123075"/>
                </a:lnTo>
                <a:lnTo>
                  <a:pt x="498081" y="123075"/>
                </a:lnTo>
                <a:lnTo>
                  <a:pt x="498081" y="140081"/>
                </a:lnTo>
                <a:lnTo>
                  <a:pt x="517144" y="140081"/>
                </a:lnTo>
                <a:lnTo>
                  <a:pt x="517144" y="123075"/>
                </a:lnTo>
                <a:lnTo>
                  <a:pt x="536956" y="123075"/>
                </a:lnTo>
                <a:lnTo>
                  <a:pt x="536956" y="104013"/>
                </a:lnTo>
                <a:close/>
              </a:path>
              <a:path w="1217929" h="172719">
                <a:moveTo>
                  <a:pt x="684403" y="136271"/>
                </a:moveTo>
                <a:lnTo>
                  <a:pt x="664591" y="136271"/>
                </a:lnTo>
                <a:lnTo>
                  <a:pt x="664591" y="119253"/>
                </a:lnTo>
                <a:lnTo>
                  <a:pt x="645528" y="119253"/>
                </a:lnTo>
                <a:lnTo>
                  <a:pt x="645528" y="136271"/>
                </a:lnTo>
                <a:lnTo>
                  <a:pt x="625602" y="136271"/>
                </a:lnTo>
                <a:lnTo>
                  <a:pt x="625602" y="155333"/>
                </a:lnTo>
                <a:lnTo>
                  <a:pt x="645528" y="155333"/>
                </a:lnTo>
                <a:lnTo>
                  <a:pt x="645528" y="172339"/>
                </a:lnTo>
                <a:lnTo>
                  <a:pt x="664591" y="172339"/>
                </a:lnTo>
                <a:lnTo>
                  <a:pt x="664591" y="155333"/>
                </a:lnTo>
                <a:lnTo>
                  <a:pt x="684403" y="155333"/>
                </a:lnTo>
                <a:lnTo>
                  <a:pt x="684403" y="136271"/>
                </a:lnTo>
                <a:close/>
              </a:path>
              <a:path w="1217929" h="172719">
                <a:moveTo>
                  <a:pt x="761619" y="136271"/>
                </a:moveTo>
                <a:lnTo>
                  <a:pt x="741807" y="136271"/>
                </a:lnTo>
                <a:lnTo>
                  <a:pt x="741807" y="119253"/>
                </a:lnTo>
                <a:lnTo>
                  <a:pt x="722744" y="119253"/>
                </a:lnTo>
                <a:lnTo>
                  <a:pt x="722744" y="136271"/>
                </a:lnTo>
                <a:lnTo>
                  <a:pt x="702945" y="136271"/>
                </a:lnTo>
                <a:lnTo>
                  <a:pt x="702945" y="155333"/>
                </a:lnTo>
                <a:lnTo>
                  <a:pt x="722744" y="155333"/>
                </a:lnTo>
                <a:lnTo>
                  <a:pt x="722744" y="172339"/>
                </a:lnTo>
                <a:lnTo>
                  <a:pt x="741807" y="172339"/>
                </a:lnTo>
                <a:lnTo>
                  <a:pt x="741807" y="155333"/>
                </a:lnTo>
                <a:lnTo>
                  <a:pt x="761619" y="155333"/>
                </a:lnTo>
                <a:lnTo>
                  <a:pt x="761619" y="136271"/>
                </a:lnTo>
                <a:close/>
              </a:path>
              <a:path w="1217929" h="172719">
                <a:moveTo>
                  <a:pt x="847598" y="136271"/>
                </a:moveTo>
                <a:lnTo>
                  <a:pt x="827786" y="136271"/>
                </a:lnTo>
                <a:lnTo>
                  <a:pt x="827786" y="119253"/>
                </a:lnTo>
                <a:lnTo>
                  <a:pt x="808723" y="119253"/>
                </a:lnTo>
                <a:lnTo>
                  <a:pt x="808723" y="136271"/>
                </a:lnTo>
                <a:lnTo>
                  <a:pt x="788924" y="136271"/>
                </a:lnTo>
                <a:lnTo>
                  <a:pt x="788924" y="155333"/>
                </a:lnTo>
                <a:lnTo>
                  <a:pt x="808723" y="155333"/>
                </a:lnTo>
                <a:lnTo>
                  <a:pt x="808723" y="172339"/>
                </a:lnTo>
                <a:lnTo>
                  <a:pt x="827786" y="172339"/>
                </a:lnTo>
                <a:lnTo>
                  <a:pt x="827786" y="155333"/>
                </a:lnTo>
                <a:lnTo>
                  <a:pt x="847598" y="155333"/>
                </a:lnTo>
                <a:lnTo>
                  <a:pt x="847598" y="136271"/>
                </a:lnTo>
                <a:close/>
              </a:path>
              <a:path w="1217929" h="172719">
                <a:moveTo>
                  <a:pt x="933069" y="136271"/>
                </a:moveTo>
                <a:lnTo>
                  <a:pt x="925322" y="136271"/>
                </a:lnTo>
                <a:lnTo>
                  <a:pt x="913257" y="136271"/>
                </a:lnTo>
                <a:lnTo>
                  <a:pt x="913257" y="119253"/>
                </a:lnTo>
                <a:lnTo>
                  <a:pt x="905510" y="119253"/>
                </a:lnTo>
                <a:lnTo>
                  <a:pt x="894194" y="119253"/>
                </a:lnTo>
                <a:lnTo>
                  <a:pt x="886447" y="119253"/>
                </a:lnTo>
                <a:lnTo>
                  <a:pt x="886447" y="136271"/>
                </a:lnTo>
                <a:lnTo>
                  <a:pt x="874268" y="136271"/>
                </a:lnTo>
                <a:lnTo>
                  <a:pt x="866648" y="136271"/>
                </a:lnTo>
                <a:lnTo>
                  <a:pt x="866648" y="155333"/>
                </a:lnTo>
                <a:lnTo>
                  <a:pt x="874268" y="155333"/>
                </a:lnTo>
                <a:lnTo>
                  <a:pt x="886447" y="155333"/>
                </a:lnTo>
                <a:lnTo>
                  <a:pt x="886447" y="172339"/>
                </a:lnTo>
                <a:lnTo>
                  <a:pt x="894194" y="172339"/>
                </a:lnTo>
                <a:lnTo>
                  <a:pt x="905510" y="172339"/>
                </a:lnTo>
                <a:lnTo>
                  <a:pt x="913257" y="172339"/>
                </a:lnTo>
                <a:lnTo>
                  <a:pt x="913257" y="155333"/>
                </a:lnTo>
                <a:lnTo>
                  <a:pt x="925322" y="155333"/>
                </a:lnTo>
                <a:lnTo>
                  <a:pt x="933069" y="155333"/>
                </a:lnTo>
                <a:lnTo>
                  <a:pt x="933069" y="136271"/>
                </a:lnTo>
                <a:close/>
              </a:path>
              <a:path w="1217929" h="172719">
                <a:moveTo>
                  <a:pt x="1027303" y="136271"/>
                </a:moveTo>
                <a:lnTo>
                  <a:pt x="1007364" y="136271"/>
                </a:lnTo>
                <a:lnTo>
                  <a:pt x="1007364" y="119253"/>
                </a:lnTo>
                <a:lnTo>
                  <a:pt x="988301" y="119253"/>
                </a:lnTo>
                <a:lnTo>
                  <a:pt x="988301" y="136271"/>
                </a:lnTo>
                <a:lnTo>
                  <a:pt x="968502" y="136271"/>
                </a:lnTo>
                <a:lnTo>
                  <a:pt x="968502" y="155333"/>
                </a:lnTo>
                <a:lnTo>
                  <a:pt x="988301" y="155333"/>
                </a:lnTo>
                <a:lnTo>
                  <a:pt x="988301" y="172339"/>
                </a:lnTo>
                <a:lnTo>
                  <a:pt x="1007364" y="172339"/>
                </a:lnTo>
                <a:lnTo>
                  <a:pt x="1007364" y="155333"/>
                </a:lnTo>
                <a:lnTo>
                  <a:pt x="1027303" y="155333"/>
                </a:lnTo>
                <a:lnTo>
                  <a:pt x="1027303" y="136271"/>
                </a:lnTo>
                <a:close/>
              </a:path>
              <a:path w="1217929" h="172719">
                <a:moveTo>
                  <a:pt x="1087120" y="136271"/>
                </a:moveTo>
                <a:lnTo>
                  <a:pt x="1067308" y="136271"/>
                </a:lnTo>
                <a:lnTo>
                  <a:pt x="1067308" y="119253"/>
                </a:lnTo>
                <a:lnTo>
                  <a:pt x="1048245" y="119253"/>
                </a:lnTo>
                <a:lnTo>
                  <a:pt x="1048245" y="136271"/>
                </a:lnTo>
                <a:lnTo>
                  <a:pt x="1028319" y="136271"/>
                </a:lnTo>
                <a:lnTo>
                  <a:pt x="1028319" y="155333"/>
                </a:lnTo>
                <a:lnTo>
                  <a:pt x="1048245" y="155333"/>
                </a:lnTo>
                <a:lnTo>
                  <a:pt x="1048245" y="172339"/>
                </a:lnTo>
                <a:lnTo>
                  <a:pt x="1067308" y="172339"/>
                </a:lnTo>
                <a:lnTo>
                  <a:pt x="1067308" y="155333"/>
                </a:lnTo>
                <a:lnTo>
                  <a:pt x="1087120" y="155333"/>
                </a:lnTo>
                <a:lnTo>
                  <a:pt x="1087120" y="136271"/>
                </a:lnTo>
                <a:close/>
              </a:path>
              <a:path w="1217929" h="172719">
                <a:moveTo>
                  <a:pt x="1217422" y="119253"/>
                </a:moveTo>
                <a:lnTo>
                  <a:pt x="1198359" y="119253"/>
                </a:lnTo>
                <a:lnTo>
                  <a:pt x="1198359" y="172339"/>
                </a:lnTo>
                <a:lnTo>
                  <a:pt x="1217422" y="172339"/>
                </a:lnTo>
                <a:lnTo>
                  <a:pt x="1217422" y="119253"/>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71" name="object 39">
            <a:extLst>
              <a:ext uri="{FF2B5EF4-FFF2-40B4-BE49-F238E27FC236}">
                <a16:creationId xmlns:a16="http://schemas.microsoft.com/office/drawing/2014/main" id="{EA2D1C5F-4374-0292-BA22-BD351DEBCE15}"/>
              </a:ext>
            </a:extLst>
          </p:cNvPr>
          <p:cNvSpPr/>
          <p:nvPr/>
        </p:nvSpPr>
        <p:spPr>
          <a:xfrm>
            <a:off x="11154147" y="5369325"/>
            <a:ext cx="620718" cy="37423"/>
          </a:xfrm>
          <a:custGeom>
            <a:avLst/>
            <a:gdLst/>
            <a:ahLst/>
            <a:cxnLst/>
            <a:rect l="l" t="t" r="r" b="b"/>
            <a:pathLst>
              <a:path w="719454" h="54610">
                <a:moveTo>
                  <a:pt x="64389" y="17018"/>
                </a:moveTo>
                <a:lnTo>
                  <a:pt x="58674" y="17018"/>
                </a:lnTo>
                <a:lnTo>
                  <a:pt x="44450" y="17018"/>
                </a:lnTo>
                <a:lnTo>
                  <a:pt x="44450" y="0"/>
                </a:lnTo>
                <a:lnTo>
                  <a:pt x="38862" y="0"/>
                </a:lnTo>
                <a:lnTo>
                  <a:pt x="25387" y="0"/>
                </a:lnTo>
                <a:lnTo>
                  <a:pt x="19799" y="0"/>
                </a:lnTo>
                <a:lnTo>
                  <a:pt x="19799" y="17018"/>
                </a:lnTo>
                <a:lnTo>
                  <a:pt x="5588" y="17018"/>
                </a:lnTo>
                <a:lnTo>
                  <a:pt x="0" y="17018"/>
                </a:lnTo>
                <a:lnTo>
                  <a:pt x="0" y="36080"/>
                </a:lnTo>
                <a:lnTo>
                  <a:pt x="5588" y="36080"/>
                </a:lnTo>
                <a:lnTo>
                  <a:pt x="19799" y="36080"/>
                </a:lnTo>
                <a:lnTo>
                  <a:pt x="19799" y="53086"/>
                </a:lnTo>
                <a:lnTo>
                  <a:pt x="25387" y="53086"/>
                </a:lnTo>
                <a:lnTo>
                  <a:pt x="38862" y="53086"/>
                </a:lnTo>
                <a:lnTo>
                  <a:pt x="44450" y="53086"/>
                </a:lnTo>
                <a:lnTo>
                  <a:pt x="44450" y="36080"/>
                </a:lnTo>
                <a:lnTo>
                  <a:pt x="58674" y="36080"/>
                </a:lnTo>
                <a:lnTo>
                  <a:pt x="64389" y="36080"/>
                </a:lnTo>
                <a:lnTo>
                  <a:pt x="64389" y="17018"/>
                </a:lnTo>
                <a:close/>
              </a:path>
              <a:path w="719454" h="54610">
                <a:moveTo>
                  <a:pt x="179959" y="17018"/>
                </a:moveTo>
                <a:lnTo>
                  <a:pt x="164592" y="17018"/>
                </a:lnTo>
                <a:lnTo>
                  <a:pt x="160147" y="17018"/>
                </a:lnTo>
                <a:lnTo>
                  <a:pt x="160147" y="0"/>
                </a:lnTo>
                <a:lnTo>
                  <a:pt x="144780" y="0"/>
                </a:lnTo>
                <a:lnTo>
                  <a:pt x="141084" y="0"/>
                </a:lnTo>
                <a:lnTo>
                  <a:pt x="125717" y="0"/>
                </a:lnTo>
                <a:lnTo>
                  <a:pt x="125717" y="17018"/>
                </a:lnTo>
                <a:lnTo>
                  <a:pt x="121285" y="17018"/>
                </a:lnTo>
                <a:lnTo>
                  <a:pt x="105918" y="17018"/>
                </a:lnTo>
                <a:lnTo>
                  <a:pt x="105918" y="36080"/>
                </a:lnTo>
                <a:lnTo>
                  <a:pt x="121285" y="36080"/>
                </a:lnTo>
                <a:lnTo>
                  <a:pt x="125717" y="36080"/>
                </a:lnTo>
                <a:lnTo>
                  <a:pt x="125717" y="53086"/>
                </a:lnTo>
                <a:lnTo>
                  <a:pt x="141084" y="53086"/>
                </a:lnTo>
                <a:lnTo>
                  <a:pt x="144780" y="53086"/>
                </a:lnTo>
                <a:lnTo>
                  <a:pt x="160147" y="53086"/>
                </a:lnTo>
                <a:lnTo>
                  <a:pt x="160147" y="36080"/>
                </a:lnTo>
                <a:lnTo>
                  <a:pt x="164592" y="36080"/>
                </a:lnTo>
                <a:lnTo>
                  <a:pt x="179959" y="36080"/>
                </a:lnTo>
                <a:lnTo>
                  <a:pt x="179959" y="17018"/>
                </a:lnTo>
                <a:close/>
              </a:path>
              <a:path w="719454" h="54610">
                <a:moveTo>
                  <a:pt x="280162" y="17018"/>
                </a:moveTo>
                <a:lnTo>
                  <a:pt x="274193" y="17018"/>
                </a:lnTo>
                <a:lnTo>
                  <a:pt x="260223" y="17018"/>
                </a:lnTo>
                <a:lnTo>
                  <a:pt x="260223" y="0"/>
                </a:lnTo>
                <a:lnTo>
                  <a:pt x="254381" y="0"/>
                </a:lnTo>
                <a:lnTo>
                  <a:pt x="241160" y="0"/>
                </a:lnTo>
                <a:lnTo>
                  <a:pt x="235318" y="0"/>
                </a:lnTo>
                <a:lnTo>
                  <a:pt x="235318" y="17018"/>
                </a:lnTo>
                <a:lnTo>
                  <a:pt x="221361" y="17018"/>
                </a:lnTo>
                <a:lnTo>
                  <a:pt x="215519" y="17018"/>
                </a:lnTo>
                <a:lnTo>
                  <a:pt x="215519" y="36080"/>
                </a:lnTo>
                <a:lnTo>
                  <a:pt x="221361" y="36080"/>
                </a:lnTo>
                <a:lnTo>
                  <a:pt x="235318" y="36080"/>
                </a:lnTo>
                <a:lnTo>
                  <a:pt x="235318" y="53086"/>
                </a:lnTo>
                <a:lnTo>
                  <a:pt x="241160" y="53086"/>
                </a:lnTo>
                <a:lnTo>
                  <a:pt x="254381" y="53086"/>
                </a:lnTo>
                <a:lnTo>
                  <a:pt x="260223" y="53086"/>
                </a:lnTo>
                <a:lnTo>
                  <a:pt x="260223" y="36080"/>
                </a:lnTo>
                <a:lnTo>
                  <a:pt x="274193" y="36080"/>
                </a:lnTo>
                <a:lnTo>
                  <a:pt x="280162" y="36080"/>
                </a:lnTo>
                <a:lnTo>
                  <a:pt x="280162" y="17018"/>
                </a:lnTo>
                <a:close/>
              </a:path>
              <a:path w="719454" h="54610">
                <a:moveTo>
                  <a:pt x="364998" y="17018"/>
                </a:moveTo>
                <a:lnTo>
                  <a:pt x="359918" y="17018"/>
                </a:lnTo>
                <a:lnTo>
                  <a:pt x="345186" y="17018"/>
                </a:lnTo>
                <a:lnTo>
                  <a:pt x="345186" y="0"/>
                </a:lnTo>
                <a:lnTo>
                  <a:pt x="340106" y="0"/>
                </a:lnTo>
                <a:lnTo>
                  <a:pt x="326123" y="0"/>
                </a:lnTo>
                <a:lnTo>
                  <a:pt x="321043" y="0"/>
                </a:lnTo>
                <a:lnTo>
                  <a:pt x="321043" y="17018"/>
                </a:lnTo>
                <a:lnTo>
                  <a:pt x="306197" y="17018"/>
                </a:lnTo>
                <a:lnTo>
                  <a:pt x="301117" y="17018"/>
                </a:lnTo>
                <a:lnTo>
                  <a:pt x="301117" y="36080"/>
                </a:lnTo>
                <a:lnTo>
                  <a:pt x="306197" y="36080"/>
                </a:lnTo>
                <a:lnTo>
                  <a:pt x="321043" y="36080"/>
                </a:lnTo>
                <a:lnTo>
                  <a:pt x="321043" y="53086"/>
                </a:lnTo>
                <a:lnTo>
                  <a:pt x="326123" y="53086"/>
                </a:lnTo>
                <a:lnTo>
                  <a:pt x="340106" y="53086"/>
                </a:lnTo>
                <a:lnTo>
                  <a:pt x="345186" y="53086"/>
                </a:lnTo>
                <a:lnTo>
                  <a:pt x="345186" y="36080"/>
                </a:lnTo>
                <a:lnTo>
                  <a:pt x="359918" y="36080"/>
                </a:lnTo>
                <a:lnTo>
                  <a:pt x="364998" y="36080"/>
                </a:lnTo>
                <a:lnTo>
                  <a:pt x="364998" y="17018"/>
                </a:lnTo>
                <a:close/>
              </a:path>
              <a:path w="719454" h="54610">
                <a:moveTo>
                  <a:pt x="580517" y="17018"/>
                </a:moveTo>
                <a:lnTo>
                  <a:pt x="574421" y="17018"/>
                </a:lnTo>
                <a:lnTo>
                  <a:pt x="560705" y="17018"/>
                </a:lnTo>
                <a:lnTo>
                  <a:pt x="560705" y="0"/>
                </a:lnTo>
                <a:lnTo>
                  <a:pt x="554609" y="0"/>
                </a:lnTo>
                <a:lnTo>
                  <a:pt x="541642" y="0"/>
                </a:lnTo>
                <a:lnTo>
                  <a:pt x="535546" y="0"/>
                </a:lnTo>
                <a:lnTo>
                  <a:pt x="535546" y="17018"/>
                </a:lnTo>
                <a:lnTo>
                  <a:pt x="534289" y="17018"/>
                </a:lnTo>
                <a:lnTo>
                  <a:pt x="521843" y="17018"/>
                </a:lnTo>
                <a:lnTo>
                  <a:pt x="515747" y="17018"/>
                </a:lnTo>
                <a:lnTo>
                  <a:pt x="514477" y="17018"/>
                </a:lnTo>
                <a:lnTo>
                  <a:pt x="514477" y="0"/>
                </a:lnTo>
                <a:lnTo>
                  <a:pt x="495414" y="0"/>
                </a:lnTo>
                <a:lnTo>
                  <a:pt x="495414" y="1270"/>
                </a:lnTo>
                <a:lnTo>
                  <a:pt x="493890" y="1270"/>
                </a:lnTo>
                <a:lnTo>
                  <a:pt x="493890" y="17018"/>
                </a:lnTo>
                <a:lnTo>
                  <a:pt x="475615" y="17018"/>
                </a:lnTo>
                <a:lnTo>
                  <a:pt x="475615" y="18288"/>
                </a:lnTo>
                <a:lnTo>
                  <a:pt x="474091" y="18288"/>
                </a:lnTo>
                <a:lnTo>
                  <a:pt x="474091" y="37350"/>
                </a:lnTo>
                <a:lnTo>
                  <a:pt x="493890" y="37350"/>
                </a:lnTo>
                <a:lnTo>
                  <a:pt x="493890" y="54356"/>
                </a:lnTo>
                <a:lnTo>
                  <a:pt x="512953" y="54356"/>
                </a:lnTo>
                <a:lnTo>
                  <a:pt x="512953" y="53086"/>
                </a:lnTo>
                <a:lnTo>
                  <a:pt x="514477" y="53086"/>
                </a:lnTo>
                <a:lnTo>
                  <a:pt x="514477" y="37350"/>
                </a:lnTo>
                <a:lnTo>
                  <a:pt x="532892" y="37350"/>
                </a:lnTo>
                <a:lnTo>
                  <a:pt x="532892" y="36080"/>
                </a:lnTo>
                <a:lnTo>
                  <a:pt x="534289" y="36080"/>
                </a:lnTo>
                <a:lnTo>
                  <a:pt x="535546" y="36080"/>
                </a:lnTo>
                <a:lnTo>
                  <a:pt x="535546" y="53086"/>
                </a:lnTo>
                <a:lnTo>
                  <a:pt x="541642" y="53086"/>
                </a:lnTo>
                <a:lnTo>
                  <a:pt x="554609" y="53086"/>
                </a:lnTo>
                <a:lnTo>
                  <a:pt x="560705" y="53086"/>
                </a:lnTo>
                <a:lnTo>
                  <a:pt x="560705" y="36080"/>
                </a:lnTo>
                <a:lnTo>
                  <a:pt x="574421" y="36080"/>
                </a:lnTo>
                <a:lnTo>
                  <a:pt x="580517" y="36080"/>
                </a:lnTo>
                <a:lnTo>
                  <a:pt x="580517" y="17018"/>
                </a:lnTo>
                <a:close/>
              </a:path>
              <a:path w="719454" h="54610">
                <a:moveTo>
                  <a:pt x="719328" y="17018"/>
                </a:moveTo>
                <a:lnTo>
                  <a:pt x="699516" y="17018"/>
                </a:lnTo>
                <a:lnTo>
                  <a:pt x="699516" y="0"/>
                </a:lnTo>
                <a:lnTo>
                  <a:pt x="680453" y="0"/>
                </a:lnTo>
                <a:lnTo>
                  <a:pt x="680453" y="17018"/>
                </a:lnTo>
                <a:lnTo>
                  <a:pt x="678434" y="17018"/>
                </a:lnTo>
                <a:lnTo>
                  <a:pt x="675894" y="17018"/>
                </a:lnTo>
                <a:lnTo>
                  <a:pt x="660654" y="17018"/>
                </a:lnTo>
                <a:lnTo>
                  <a:pt x="660527" y="17018"/>
                </a:lnTo>
                <a:lnTo>
                  <a:pt x="658495" y="17018"/>
                </a:lnTo>
                <a:lnTo>
                  <a:pt x="658495" y="0"/>
                </a:lnTo>
                <a:lnTo>
                  <a:pt x="613905" y="0"/>
                </a:lnTo>
                <a:lnTo>
                  <a:pt x="613905" y="17018"/>
                </a:lnTo>
                <a:lnTo>
                  <a:pt x="601853" y="17018"/>
                </a:lnTo>
                <a:lnTo>
                  <a:pt x="594106" y="17018"/>
                </a:lnTo>
                <a:lnTo>
                  <a:pt x="594106" y="36080"/>
                </a:lnTo>
                <a:lnTo>
                  <a:pt x="601853" y="36080"/>
                </a:lnTo>
                <a:lnTo>
                  <a:pt x="613905" y="36080"/>
                </a:lnTo>
                <a:lnTo>
                  <a:pt x="613905" y="53086"/>
                </a:lnTo>
                <a:lnTo>
                  <a:pt x="658495" y="53086"/>
                </a:lnTo>
                <a:lnTo>
                  <a:pt x="658495" y="36080"/>
                </a:lnTo>
                <a:lnTo>
                  <a:pt x="680453" y="36080"/>
                </a:lnTo>
                <a:lnTo>
                  <a:pt x="680453" y="53086"/>
                </a:lnTo>
                <a:lnTo>
                  <a:pt x="699516" y="53086"/>
                </a:lnTo>
                <a:lnTo>
                  <a:pt x="699516" y="36080"/>
                </a:lnTo>
                <a:lnTo>
                  <a:pt x="719328" y="36080"/>
                </a:lnTo>
                <a:lnTo>
                  <a:pt x="719328" y="17018"/>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72" name="object 40">
            <a:extLst>
              <a:ext uri="{FF2B5EF4-FFF2-40B4-BE49-F238E27FC236}">
                <a16:creationId xmlns:a16="http://schemas.microsoft.com/office/drawing/2014/main" id="{F9F806E9-2FB4-D4D2-9CC6-F53DABA47398}"/>
              </a:ext>
            </a:extLst>
          </p:cNvPr>
          <p:cNvSpPr/>
          <p:nvPr/>
        </p:nvSpPr>
        <p:spPr>
          <a:xfrm>
            <a:off x="5861666" y="4500597"/>
            <a:ext cx="4118760" cy="1052623"/>
          </a:xfrm>
          <a:custGeom>
            <a:avLst/>
            <a:gdLst/>
            <a:ahLst/>
            <a:cxnLst/>
            <a:rect l="l" t="t" r="r" b="b"/>
            <a:pathLst>
              <a:path w="4773930" h="1536064">
                <a:moveTo>
                  <a:pt x="58801" y="17018"/>
                </a:moveTo>
                <a:lnTo>
                  <a:pt x="38862" y="17018"/>
                </a:lnTo>
                <a:lnTo>
                  <a:pt x="38862" y="0"/>
                </a:lnTo>
                <a:lnTo>
                  <a:pt x="19799" y="0"/>
                </a:lnTo>
                <a:lnTo>
                  <a:pt x="19799" y="17018"/>
                </a:lnTo>
                <a:lnTo>
                  <a:pt x="0" y="17018"/>
                </a:lnTo>
                <a:lnTo>
                  <a:pt x="0" y="36080"/>
                </a:lnTo>
                <a:lnTo>
                  <a:pt x="19799" y="36080"/>
                </a:lnTo>
                <a:lnTo>
                  <a:pt x="19799" y="53086"/>
                </a:lnTo>
                <a:lnTo>
                  <a:pt x="38862" y="53086"/>
                </a:lnTo>
                <a:lnTo>
                  <a:pt x="38862" y="36080"/>
                </a:lnTo>
                <a:lnTo>
                  <a:pt x="58801" y="36080"/>
                </a:lnTo>
                <a:lnTo>
                  <a:pt x="58801" y="17018"/>
                </a:lnTo>
                <a:close/>
              </a:path>
              <a:path w="4773930" h="1536064">
                <a:moveTo>
                  <a:pt x="105029" y="53340"/>
                </a:moveTo>
                <a:lnTo>
                  <a:pt x="85217" y="53340"/>
                </a:lnTo>
                <a:lnTo>
                  <a:pt x="85217" y="36322"/>
                </a:lnTo>
                <a:lnTo>
                  <a:pt x="66154" y="36322"/>
                </a:lnTo>
                <a:lnTo>
                  <a:pt x="66154" y="53340"/>
                </a:lnTo>
                <a:lnTo>
                  <a:pt x="46228" y="53340"/>
                </a:lnTo>
                <a:lnTo>
                  <a:pt x="46228" y="72402"/>
                </a:lnTo>
                <a:lnTo>
                  <a:pt x="66154" y="72402"/>
                </a:lnTo>
                <a:lnTo>
                  <a:pt x="66154" y="89535"/>
                </a:lnTo>
                <a:lnTo>
                  <a:pt x="85217" y="89535"/>
                </a:lnTo>
                <a:lnTo>
                  <a:pt x="85217" y="72402"/>
                </a:lnTo>
                <a:lnTo>
                  <a:pt x="105029" y="72402"/>
                </a:lnTo>
                <a:lnTo>
                  <a:pt x="105029" y="53340"/>
                </a:lnTo>
                <a:close/>
              </a:path>
              <a:path w="4773930" h="1536064">
                <a:moveTo>
                  <a:pt x="220599" y="90043"/>
                </a:moveTo>
                <a:lnTo>
                  <a:pt x="200660" y="90043"/>
                </a:lnTo>
                <a:lnTo>
                  <a:pt x="200660" y="73025"/>
                </a:lnTo>
                <a:lnTo>
                  <a:pt x="181597" y="73025"/>
                </a:lnTo>
                <a:lnTo>
                  <a:pt x="181597" y="90043"/>
                </a:lnTo>
                <a:lnTo>
                  <a:pt x="161798" y="90043"/>
                </a:lnTo>
                <a:lnTo>
                  <a:pt x="161798" y="109105"/>
                </a:lnTo>
                <a:lnTo>
                  <a:pt x="181597" y="109105"/>
                </a:lnTo>
                <a:lnTo>
                  <a:pt x="181597" y="126111"/>
                </a:lnTo>
                <a:lnTo>
                  <a:pt x="200660" y="126111"/>
                </a:lnTo>
                <a:lnTo>
                  <a:pt x="200660" y="109105"/>
                </a:lnTo>
                <a:lnTo>
                  <a:pt x="220599" y="109105"/>
                </a:lnTo>
                <a:lnTo>
                  <a:pt x="220599" y="90043"/>
                </a:lnTo>
                <a:close/>
              </a:path>
              <a:path w="4773930" h="1536064">
                <a:moveTo>
                  <a:pt x="482346" y="293243"/>
                </a:moveTo>
                <a:lnTo>
                  <a:pt x="462534" y="293243"/>
                </a:lnTo>
                <a:lnTo>
                  <a:pt x="462534" y="276225"/>
                </a:lnTo>
                <a:lnTo>
                  <a:pt x="443471" y="276225"/>
                </a:lnTo>
                <a:lnTo>
                  <a:pt x="443471" y="293243"/>
                </a:lnTo>
                <a:lnTo>
                  <a:pt x="423672" y="293243"/>
                </a:lnTo>
                <a:lnTo>
                  <a:pt x="423672" y="312305"/>
                </a:lnTo>
                <a:lnTo>
                  <a:pt x="443471" y="312305"/>
                </a:lnTo>
                <a:lnTo>
                  <a:pt x="443471" y="329438"/>
                </a:lnTo>
                <a:lnTo>
                  <a:pt x="462534" y="329438"/>
                </a:lnTo>
                <a:lnTo>
                  <a:pt x="462534" y="312305"/>
                </a:lnTo>
                <a:lnTo>
                  <a:pt x="482346" y="312305"/>
                </a:lnTo>
                <a:lnTo>
                  <a:pt x="482346" y="293243"/>
                </a:lnTo>
                <a:close/>
              </a:path>
              <a:path w="4773930" h="1536064">
                <a:moveTo>
                  <a:pt x="705866" y="386588"/>
                </a:moveTo>
                <a:lnTo>
                  <a:pt x="685927" y="386588"/>
                </a:lnTo>
                <a:lnTo>
                  <a:pt x="685927" y="369570"/>
                </a:lnTo>
                <a:lnTo>
                  <a:pt x="666864" y="369570"/>
                </a:lnTo>
                <a:lnTo>
                  <a:pt x="666864" y="386588"/>
                </a:lnTo>
                <a:lnTo>
                  <a:pt x="647065" y="386588"/>
                </a:lnTo>
                <a:lnTo>
                  <a:pt x="647065" y="405650"/>
                </a:lnTo>
                <a:lnTo>
                  <a:pt x="666864" y="405650"/>
                </a:lnTo>
                <a:lnTo>
                  <a:pt x="666864" y="422783"/>
                </a:lnTo>
                <a:lnTo>
                  <a:pt x="685927" y="422783"/>
                </a:lnTo>
                <a:lnTo>
                  <a:pt x="685927" y="405650"/>
                </a:lnTo>
                <a:lnTo>
                  <a:pt x="705866" y="405650"/>
                </a:lnTo>
                <a:lnTo>
                  <a:pt x="705866" y="386588"/>
                </a:lnTo>
                <a:close/>
              </a:path>
              <a:path w="4773930" h="1536064">
                <a:moveTo>
                  <a:pt x="1206627" y="744728"/>
                </a:moveTo>
                <a:lnTo>
                  <a:pt x="1186688" y="744728"/>
                </a:lnTo>
                <a:lnTo>
                  <a:pt x="1186688" y="727710"/>
                </a:lnTo>
                <a:lnTo>
                  <a:pt x="1167625" y="727710"/>
                </a:lnTo>
                <a:lnTo>
                  <a:pt x="1167625" y="744728"/>
                </a:lnTo>
                <a:lnTo>
                  <a:pt x="1147826" y="744728"/>
                </a:lnTo>
                <a:lnTo>
                  <a:pt x="1147826" y="763790"/>
                </a:lnTo>
                <a:lnTo>
                  <a:pt x="1167625" y="763790"/>
                </a:lnTo>
                <a:lnTo>
                  <a:pt x="1167625" y="780796"/>
                </a:lnTo>
                <a:lnTo>
                  <a:pt x="1186688" y="780796"/>
                </a:lnTo>
                <a:lnTo>
                  <a:pt x="1186688" y="763790"/>
                </a:lnTo>
                <a:lnTo>
                  <a:pt x="1206627" y="763790"/>
                </a:lnTo>
                <a:lnTo>
                  <a:pt x="1206627" y="744728"/>
                </a:lnTo>
                <a:close/>
              </a:path>
              <a:path w="4773930" h="1536064">
                <a:moveTo>
                  <a:pt x="1753616" y="897382"/>
                </a:moveTo>
                <a:lnTo>
                  <a:pt x="1733677" y="897382"/>
                </a:lnTo>
                <a:lnTo>
                  <a:pt x="1733677" y="880364"/>
                </a:lnTo>
                <a:lnTo>
                  <a:pt x="1714614" y="880364"/>
                </a:lnTo>
                <a:lnTo>
                  <a:pt x="1714614" y="897382"/>
                </a:lnTo>
                <a:lnTo>
                  <a:pt x="1710690" y="897382"/>
                </a:lnTo>
                <a:lnTo>
                  <a:pt x="1710690" y="880364"/>
                </a:lnTo>
                <a:lnTo>
                  <a:pt x="1691627" y="880364"/>
                </a:lnTo>
                <a:lnTo>
                  <a:pt x="1691627" y="897382"/>
                </a:lnTo>
                <a:lnTo>
                  <a:pt x="1671828" y="897382"/>
                </a:lnTo>
                <a:lnTo>
                  <a:pt x="1671828" y="916444"/>
                </a:lnTo>
                <a:lnTo>
                  <a:pt x="1691627" y="916444"/>
                </a:lnTo>
                <a:lnTo>
                  <a:pt x="1691627" y="933450"/>
                </a:lnTo>
                <a:lnTo>
                  <a:pt x="1710690" y="933450"/>
                </a:lnTo>
                <a:lnTo>
                  <a:pt x="1710690" y="916444"/>
                </a:lnTo>
                <a:lnTo>
                  <a:pt x="1714614" y="916444"/>
                </a:lnTo>
                <a:lnTo>
                  <a:pt x="1714614" y="933450"/>
                </a:lnTo>
                <a:lnTo>
                  <a:pt x="1733677" y="933450"/>
                </a:lnTo>
                <a:lnTo>
                  <a:pt x="1733677" y="916444"/>
                </a:lnTo>
                <a:lnTo>
                  <a:pt x="1753616" y="916444"/>
                </a:lnTo>
                <a:lnTo>
                  <a:pt x="1753616" y="897382"/>
                </a:lnTo>
                <a:close/>
              </a:path>
              <a:path w="4773930" h="1536064">
                <a:moveTo>
                  <a:pt x="3255899" y="1250823"/>
                </a:moveTo>
                <a:lnTo>
                  <a:pt x="3235960" y="1250823"/>
                </a:lnTo>
                <a:lnTo>
                  <a:pt x="3235960" y="1233805"/>
                </a:lnTo>
                <a:lnTo>
                  <a:pt x="3216897" y="1233805"/>
                </a:lnTo>
                <a:lnTo>
                  <a:pt x="3216897" y="1250823"/>
                </a:lnTo>
                <a:lnTo>
                  <a:pt x="3197098" y="1250823"/>
                </a:lnTo>
                <a:lnTo>
                  <a:pt x="3197098" y="1269885"/>
                </a:lnTo>
                <a:lnTo>
                  <a:pt x="3216897" y="1269885"/>
                </a:lnTo>
                <a:lnTo>
                  <a:pt x="3216897" y="1286891"/>
                </a:lnTo>
                <a:lnTo>
                  <a:pt x="3235960" y="1286891"/>
                </a:lnTo>
                <a:lnTo>
                  <a:pt x="3235960" y="1269885"/>
                </a:lnTo>
                <a:lnTo>
                  <a:pt x="3255899" y="1269885"/>
                </a:lnTo>
                <a:lnTo>
                  <a:pt x="3255899" y="1250823"/>
                </a:lnTo>
                <a:close/>
              </a:path>
              <a:path w="4773930" h="1536064">
                <a:moveTo>
                  <a:pt x="3356102" y="1290955"/>
                </a:moveTo>
                <a:lnTo>
                  <a:pt x="3336163" y="1290955"/>
                </a:lnTo>
                <a:lnTo>
                  <a:pt x="3336163" y="1273810"/>
                </a:lnTo>
                <a:lnTo>
                  <a:pt x="3317100" y="1273810"/>
                </a:lnTo>
                <a:lnTo>
                  <a:pt x="3317100" y="1290955"/>
                </a:lnTo>
                <a:lnTo>
                  <a:pt x="3297301" y="1290955"/>
                </a:lnTo>
                <a:lnTo>
                  <a:pt x="3297301" y="1310017"/>
                </a:lnTo>
                <a:lnTo>
                  <a:pt x="3317100" y="1310017"/>
                </a:lnTo>
                <a:lnTo>
                  <a:pt x="3317100" y="1327023"/>
                </a:lnTo>
                <a:lnTo>
                  <a:pt x="3336163" y="1327023"/>
                </a:lnTo>
                <a:lnTo>
                  <a:pt x="3336163" y="1310017"/>
                </a:lnTo>
                <a:lnTo>
                  <a:pt x="3356102" y="1310017"/>
                </a:lnTo>
                <a:lnTo>
                  <a:pt x="3356102" y="1290955"/>
                </a:lnTo>
                <a:close/>
              </a:path>
              <a:path w="4773930" h="1536064">
                <a:moveTo>
                  <a:pt x="4265168" y="1434084"/>
                </a:moveTo>
                <a:lnTo>
                  <a:pt x="4245356" y="1434084"/>
                </a:lnTo>
                <a:lnTo>
                  <a:pt x="4245356" y="1417066"/>
                </a:lnTo>
                <a:lnTo>
                  <a:pt x="4226293" y="1417066"/>
                </a:lnTo>
                <a:lnTo>
                  <a:pt x="4226293" y="1434084"/>
                </a:lnTo>
                <a:lnTo>
                  <a:pt x="4206494" y="1434084"/>
                </a:lnTo>
                <a:lnTo>
                  <a:pt x="4206494" y="1453146"/>
                </a:lnTo>
                <a:lnTo>
                  <a:pt x="4226293" y="1453146"/>
                </a:lnTo>
                <a:lnTo>
                  <a:pt x="4226293" y="1470279"/>
                </a:lnTo>
                <a:lnTo>
                  <a:pt x="4245356" y="1470279"/>
                </a:lnTo>
                <a:lnTo>
                  <a:pt x="4245356" y="1453146"/>
                </a:lnTo>
                <a:lnTo>
                  <a:pt x="4265168" y="1453146"/>
                </a:lnTo>
                <a:lnTo>
                  <a:pt x="4265168" y="1434084"/>
                </a:lnTo>
                <a:close/>
              </a:path>
              <a:path w="4773930" h="1536064">
                <a:moveTo>
                  <a:pt x="4403725" y="1455039"/>
                </a:moveTo>
                <a:lnTo>
                  <a:pt x="4383913" y="1455039"/>
                </a:lnTo>
                <a:lnTo>
                  <a:pt x="4383913" y="1438021"/>
                </a:lnTo>
                <a:lnTo>
                  <a:pt x="4364850" y="1438021"/>
                </a:lnTo>
                <a:lnTo>
                  <a:pt x="4364850" y="1455039"/>
                </a:lnTo>
                <a:lnTo>
                  <a:pt x="4345051" y="1455039"/>
                </a:lnTo>
                <a:lnTo>
                  <a:pt x="4345051" y="1474101"/>
                </a:lnTo>
                <a:lnTo>
                  <a:pt x="4364850" y="1474101"/>
                </a:lnTo>
                <a:lnTo>
                  <a:pt x="4364850" y="1491234"/>
                </a:lnTo>
                <a:lnTo>
                  <a:pt x="4383913" y="1491234"/>
                </a:lnTo>
                <a:lnTo>
                  <a:pt x="4383913" y="1474101"/>
                </a:lnTo>
                <a:lnTo>
                  <a:pt x="4403725" y="1474101"/>
                </a:lnTo>
                <a:lnTo>
                  <a:pt x="4403725" y="1455039"/>
                </a:lnTo>
                <a:close/>
              </a:path>
              <a:path w="4773930" h="1536064">
                <a:moveTo>
                  <a:pt x="4527042" y="1476629"/>
                </a:moveTo>
                <a:lnTo>
                  <a:pt x="4511675" y="1476629"/>
                </a:lnTo>
                <a:lnTo>
                  <a:pt x="4507230" y="1476629"/>
                </a:lnTo>
                <a:lnTo>
                  <a:pt x="4507230" y="1459611"/>
                </a:lnTo>
                <a:lnTo>
                  <a:pt x="4491863" y="1459611"/>
                </a:lnTo>
                <a:lnTo>
                  <a:pt x="4488167" y="1459611"/>
                </a:lnTo>
                <a:lnTo>
                  <a:pt x="4472800" y="1459611"/>
                </a:lnTo>
                <a:lnTo>
                  <a:pt x="4472800" y="1476629"/>
                </a:lnTo>
                <a:lnTo>
                  <a:pt x="4468241" y="1476629"/>
                </a:lnTo>
                <a:lnTo>
                  <a:pt x="4452874" y="1476629"/>
                </a:lnTo>
                <a:lnTo>
                  <a:pt x="4452874" y="1495691"/>
                </a:lnTo>
                <a:lnTo>
                  <a:pt x="4468241" y="1495691"/>
                </a:lnTo>
                <a:lnTo>
                  <a:pt x="4472800" y="1495691"/>
                </a:lnTo>
                <a:lnTo>
                  <a:pt x="4472800" y="1512697"/>
                </a:lnTo>
                <a:lnTo>
                  <a:pt x="4488167" y="1512697"/>
                </a:lnTo>
                <a:lnTo>
                  <a:pt x="4491863" y="1512697"/>
                </a:lnTo>
                <a:lnTo>
                  <a:pt x="4507230" y="1512697"/>
                </a:lnTo>
                <a:lnTo>
                  <a:pt x="4507230" y="1495691"/>
                </a:lnTo>
                <a:lnTo>
                  <a:pt x="4511675" y="1495691"/>
                </a:lnTo>
                <a:lnTo>
                  <a:pt x="4527042" y="1495691"/>
                </a:lnTo>
                <a:lnTo>
                  <a:pt x="4527042" y="1476629"/>
                </a:lnTo>
                <a:close/>
              </a:path>
              <a:path w="4773930" h="1536064">
                <a:moveTo>
                  <a:pt x="4642612" y="1499489"/>
                </a:moveTo>
                <a:lnTo>
                  <a:pt x="4622673" y="1499489"/>
                </a:lnTo>
                <a:lnTo>
                  <a:pt x="4622673" y="1482344"/>
                </a:lnTo>
                <a:lnTo>
                  <a:pt x="4603610" y="1482344"/>
                </a:lnTo>
                <a:lnTo>
                  <a:pt x="4603610" y="1499489"/>
                </a:lnTo>
                <a:lnTo>
                  <a:pt x="4583811" y="1499489"/>
                </a:lnTo>
                <a:lnTo>
                  <a:pt x="4583811" y="1518551"/>
                </a:lnTo>
                <a:lnTo>
                  <a:pt x="4603610" y="1518551"/>
                </a:lnTo>
                <a:lnTo>
                  <a:pt x="4603610" y="1535557"/>
                </a:lnTo>
                <a:lnTo>
                  <a:pt x="4622673" y="1535557"/>
                </a:lnTo>
                <a:lnTo>
                  <a:pt x="4622673" y="1518551"/>
                </a:lnTo>
                <a:lnTo>
                  <a:pt x="4642612" y="1518551"/>
                </a:lnTo>
                <a:lnTo>
                  <a:pt x="4642612" y="1499489"/>
                </a:lnTo>
                <a:close/>
              </a:path>
              <a:path w="4773930" h="1536064">
                <a:moveTo>
                  <a:pt x="4773549" y="1499489"/>
                </a:moveTo>
                <a:lnTo>
                  <a:pt x="4765929" y="1499489"/>
                </a:lnTo>
                <a:lnTo>
                  <a:pt x="4753610" y="1499489"/>
                </a:lnTo>
                <a:lnTo>
                  <a:pt x="4753610" y="1482344"/>
                </a:lnTo>
                <a:lnTo>
                  <a:pt x="4745990" y="1482344"/>
                </a:lnTo>
                <a:lnTo>
                  <a:pt x="4734547" y="1482344"/>
                </a:lnTo>
                <a:lnTo>
                  <a:pt x="4726927" y="1482344"/>
                </a:lnTo>
                <a:lnTo>
                  <a:pt x="4726927" y="1499489"/>
                </a:lnTo>
                <a:lnTo>
                  <a:pt x="4715256" y="1499489"/>
                </a:lnTo>
                <a:lnTo>
                  <a:pt x="4715256" y="1482344"/>
                </a:lnTo>
                <a:lnTo>
                  <a:pt x="4696193" y="1482344"/>
                </a:lnTo>
                <a:lnTo>
                  <a:pt x="4696193" y="1499489"/>
                </a:lnTo>
                <a:lnTo>
                  <a:pt x="4676394" y="1499489"/>
                </a:lnTo>
                <a:lnTo>
                  <a:pt x="4676394" y="1518551"/>
                </a:lnTo>
                <a:lnTo>
                  <a:pt x="4696193" y="1518551"/>
                </a:lnTo>
                <a:lnTo>
                  <a:pt x="4696193" y="1535557"/>
                </a:lnTo>
                <a:lnTo>
                  <a:pt x="4715256" y="1535557"/>
                </a:lnTo>
                <a:lnTo>
                  <a:pt x="4715256" y="1518551"/>
                </a:lnTo>
                <a:lnTo>
                  <a:pt x="4726927" y="1518551"/>
                </a:lnTo>
                <a:lnTo>
                  <a:pt x="4726927" y="1535557"/>
                </a:lnTo>
                <a:lnTo>
                  <a:pt x="4734547" y="1535557"/>
                </a:lnTo>
                <a:lnTo>
                  <a:pt x="4745990" y="1535557"/>
                </a:lnTo>
                <a:lnTo>
                  <a:pt x="4753610" y="1535557"/>
                </a:lnTo>
                <a:lnTo>
                  <a:pt x="4753610" y="1518551"/>
                </a:lnTo>
                <a:lnTo>
                  <a:pt x="4765929" y="1518551"/>
                </a:lnTo>
                <a:lnTo>
                  <a:pt x="4773549" y="1518551"/>
                </a:lnTo>
                <a:lnTo>
                  <a:pt x="4773549" y="1499489"/>
                </a:lnTo>
                <a:close/>
              </a:path>
            </a:pathLst>
          </a:custGeom>
          <a:solidFill>
            <a:srgbClr val="0A41C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73" name="object 41">
            <a:extLst>
              <a:ext uri="{FF2B5EF4-FFF2-40B4-BE49-F238E27FC236}">
                <a16:creationId xmlns:a16="http://schemas.microsoft.com/office/drawing/2014/main" id="{988BF7AD-EEF0-2630-3463-3D15B3D5EF10}"/>
              </a:ext>
            </a:extLst>
          </p:cNvPr>
          <p:cNvSpPr/>
          <p:nvPr/>
        </p:nvSpPr>
        <p:spPr>
          <a:xfrm>
            <a:off x="9929366" y="5516405"/>
            <a:ext cx="1679170" cy="173188"/>
          </a:xfrm>
          <a:custGeom>
            <a:avLst/>
            <a:gdLst/>
            <a:ahLst/>
            <a:cxnLst/>
            <a:rect l="l" t="t" r="r" b="b"/>
            <a:pathLst>
              <a:path w="1946275" h="252729">
                <a:moveTo>
                  <a:pt x="159004" y="17145"/>
                </a:moveTo>
                <a:lnTo>
                  <a:pt x="139192" y="17145"/>
                </a:lnTo>
                <a:lnTo>
                  <a:pt x="139192" y="0"/>
                </a:lnTo>
                <a:lnTo>
                  <a:pt x="120129" y="0"/>
                </a:lnTo>
                <a:lnTo>
                  <a:pt x="120129" y="17145"/>
                </a:lnTo>
                <a:lnTo>
                  <a:pt x="115951" y="17145"/>
                </a:lnTo>
                <a:lnTo>
                  <a:pt x="115951" y="0"/>
                </a:lnTo>
                <a:lnTo>
                  <a:pt x="96888" y="0"/>
                </a:lnTo>
                <a:lnTo>
                  <a:pt x="96888" y="17145"/>
                </a:lnTo>
                <a:lnTo>
                  <a:pt x="81915" y="17145"/>
                </a:lnTo>
                <a:lnTo>
                  <a:pt x="77089" y="17145"/>
                </a:lnTo>
                <a:lnTo>
                  <a:pt x="62103" y="17145"/>
                </a:lnTo>
                <a:lnTo>
                  <a:pt x="62103" y="0"/>
                </a:lnTo>
                <a:lnTo>
                  <a:pt x="43040" y="0"/>
                </a:lnTo>
                <a:lnTo>
                  <a:pt x="43040" y="17145"/>
                </a:lnTo>
                <a:lnTo>
                  <a:pt x="38862" y="17145"/>
                </a:lnTo>
                <a:lnTo>
                  <a:pt x="38862" y="0"/>
                </a:lnTo>
                <a:lnTo>
                  <a:pt x="19799" y="0"/>
                </a:lnTo>
                <a:lnTo>
                  <a:pt x="19799" y="17145"/>
                </a:lnTo>
                <a:lnTo>
                  <a:pt x="0" y="17145"/>
                </a:lnTo>
                <a:lnTo>
                  <a:pt x="0" y="36207"/>
                </a:lnTo>
                <a:lnTo>
                  <a:pt x="19799" y="36207"/>
                </a:lnTo>
                <a:lnTo>
                  <a:pt x="19799" y="53213"/>
                </a:lnTo>
                <a:lnTo>
                  <a:pt x="38862" y="53213"/>
                </a:lnTo>
                <a:lnTo>
                  <a:pt x="38862" y="36207"/>
                </a:lnTo>
                <a:lnTo>
                  <a:pt x="43040" y="36207"/>
                </a:lnTo>
                <a:lnTo>
                  <a:pt x="43040" y="53213"/>
                </a:lnTo>
                <a:lnTo>
                  <a:pt x="62103" y="53213"/>
                </a:lnTo>
                <a:lnTo>
                  <a:pt x="62103" y="36207"/>
                </a:lnTo>
                <a:lnTo>
                  <a:pt x="77089" y="36207"/>
                </a:lnTo>
                <a:lnTo>
                  <a:pt x="81915" y="36207"/>
                </a:lnTo>
                <a:lnTo>
                  <a:pt x="96888" y="36207"/>
                </a:lnTo>
                <a:lnTo>
                  <a:pt x="96888" y="53213"/>
                </a:lnTo>
                <a:lnTo>
                  <a:pt x="115951" y="53213"/>
                </a:lnTo>
                <a:lnTo>
                  <a:pt x="115951" y="36207"/>
                </a:lnTo>
                <a:lnTo>
                  <a:pt x="120129" y="36207"/>
                </a:lnTo>
                <a:lnTo>
                  <a:pt x="120129" y="53213"/>
                </a:lnTo>
                <a:lnTo>
                  <a:pt x="139192" y="53213"/>
                </a:lnTo>
                <a:lnTo>
                  <a:pt x="139192" y="36207"/>
                </a:lnTo>
                <a:lnTo>
                  <a:pt x="159004" y="36207"/>
                </a:lnTo>
                <a:lnTo>
                  <a:pt x="159004" y="17145"/>
                </a:lnTo>
                <a:close/>
              </a:path>
              <a:path w="1946275" h="252729">
                <a:moveTo>
                  <a:pt x="366903" y="17145"/>
                </a:moveTo>
                <a:lnTo>
                  <a:pt x="359283" y="17145"/>
                </a:lnTo>
                <a:lnTo>
                  <a:pt x="346964" y="17145"/>
                </a:lnTo>
                <a:lnTo>
                  <a:pt x="346964" y="0"/>
                </a:lnTo>
                <a:lnTo>
                  <a:pt x="339344" y="0"/>
                </a:lnTo>
                <a:lnTo>
                  <a:pt x="327901" y="0"/>
                </a:lnTo>
                <a:lnTo>
                  <a:pt x="320281" y="0"/>
                </a:lnTo>
                <a:lnTo>
                  <a:pt x="320281" y="17145"/>
                </a:lnTo>
                <a:lnTo>
                  <a:pt x="308102" y="17145"/>
                </a:lnTo>
                <a:lnTo>
                  <a:pt x="305308" y="17145"/>
                </a:lnTo>
                <a:lnTo>
                  <a:pt x="300482" y="17145"/>
                </a:lnTo>
                <a:lnTo>
                  <a:pt x="285496" y="17145"/>
                </a:lnTo>
                <a:lnTo>
                  <a:pt x="285496" y="0"/>
                </a:lnTo>
                <a:lnTo>
                  <a:pt x="266433" y="0"/>
                </a:lnTo>
                <a:lnTo>
                  <a:pt x="266433" y="17145"/>
                </a:lnTo>
                <a:lnTo>
                  <a:pt x="246634" y="17145"/>
                </a:lnTo>
                <a:lnTo>
                  <a:pt x="246634" y="36207"/>
                </a:lnTo>
                <a:lnTo>
                  <a:pt x="266433" y="36207"/>
                </a:lnTo>
                <a:lnTo>
                  <a:pt x="266433" y="53213"/>
                </a:lnTo>
                <a:lnTo>
                  <a:pt x="285496" y="53213"/>
                </a:lnTo>
                <a:lnTo>
                  <a:pt x="285496" y="36207"/>
                </a:lnTo>
                <a:lnTo>
                  <a:pt x="300482" y="36207"/>
                </a:lnTo>
                <a:lnTo>
                  <a:pt x="305308" y="36207"/>
                </a:lnTo>
                <a:lnTo>
                  <a:pt x="308102" y="36207"/>
                </a:lnTo>
                <a:lnTo>
                  <a:pt x="320281" y="36207"/>
                </a:lnTo>
                <a:lnTo>
                  <a:pt x="320281" y="53213"/>
                </a:lnTo>
                <a:lnTo>
                  <a:pt x="327901" y="53213"/>
                </a:lnTo>
                <a:lnTo>
                  <a:pt x="339344" y="53213"/>
                </a:lnTo>
                <a:lnTo>
                  <a:pt x="346964" y="53213"/>
                </a:lnTo>
                <a:lnTo>
                  <a:pt x="346964" y="36207"/>
                </a:lnTo>
                <a:lnTo>
                  <a:pt x="359283" y="36207"/>
                </a:lnTo>
                <a:lnTo>
                  <a:pt x="366903" y="36207"/>
                </a:lnTo>
                <a:lnTo>
                  <a:pt x="366903" y="17145"/>
                </a:lnTo>
                <a:close/>
              </a:path>
              <a:path w="1946275" h="252729">
                <a:moveTo>
                  <a:pt x="436245" y="17145"/>
                </a:moveTo>
                <a:lnTo>
                  <a:pt x="416433" y="17145"/>
                </a:lnTo>
                <a:lnTo>
                  <a:pt x="416433" y="0"/>
                </a:lnTo>
                <a:lnTo>
                  <a:pt x="397370" y="0"/>
                </a:lnTo>
                <a:lnTo>
                  <a:pt x="397370" y="17145"/>
                </a:lnTo>
                <a:lnTo>
                  <a:pt x="377558" y="17145"/>
                </a:lnTo>
                <a:lnTo>
                  <a:pt x="377558" y="36207"/>
                </a:lnTo>
                <a:lnTo>
                  <a:pt x="397370" y="36207"/>
                </a:lnTo>
                <a:lnTo>
                  <a:pt x="397370" y="53213"/>
                </a:lnTo>
                <a:lnTo>
                  <a:pt x="416433" y="53213"/>
                </a:lnTo>
                <a:lnTo>
                  <a:pt x="416433" y="36207"/>
                </a:lnTo>
                <a:lnTo>
                  <a:pt x="436245" y="36207"/>
                </a:lnTo>
                <a:lnTo>
                  <a:pt x="436245" y="17145"/>
                </a:lnTo>
                <a:close/>
              </a:path>
              <a:path w="1946275" h="252729">
                <a:moveTo>
                  <a:pt x="621284" y="17145"/>
                </a:moveTo>
                <a:lnTo>
                  <a:pt x="601472" y="17145"/>
                </a:lnTo>
                <a:lnTo>
                  <a:pt x="601472" y="0"/>
                </a:lnTo>
                <a:lnTo>
                  <a:pt x="582409" y="0"/>
                </a:lnTo>
                <a:lnTo>
                  <a:pt x="582409" y="17145"/>
                </a:lnTo>
                <a:lnTo>
                  <a:pt x="562483" y="17145"/>
                </a:lnTo>
                <a:lnTo>
                  <a:pt x="562483" y="36207"/>
                </a:lnTo>
                <a:lnTo>
                  <a:pt x="582409" y="36207"/>
                </a:lnTo>
                <a:lnTo>
                  <a:pt x="582409" y="53213"/>
                </a:lnTo>
                <a:lnTo>
                  <a:pt x="601472" y="53213"/>
                </a:lnTo>
                <a:lnTo>
                  <a:pt x="601472" y="36207"/>
                </a:lnTo>
                <a:lnTo>
                  <a:pt x="621284" y="36207"/>
                </a:lnTo>
                <a:lnTo>
                  <a:pt x="621284" y="17145"/>
                </a:lnTo>
                <a:close/>
              </a:path>
              <a:path w="1946275" h="252729">
                <a:moveTo>
                  <a:pt x="914019" y="17145"/>
                </a:moveTo>
                <a:lnTo>
                  <a:pt x="894080" y="17145"/>
                </a:lnTo>
                <a:lnTo>
                  <a:pt x="894080" y="0"/>
                </a:lnTo>
                <a:lnTo>
                  <a:pt x="875017" y="0"/>
                </a:lnTo>
                <a:lnTo>
                  <a:pt x="875017" y="17145"/>
                </a:lnTo>
                <a:lnTo>
                  <a:pt x="871093" y="17145"/>
                </a:lnTo>
                <a:lnTo>
                  <a:pt x="871093" y="0"/>
                </a:lnTo>
                <a:lnTo>
                  <a:pt x="852030" y="0"/>
                </a:lnTo>
                <a:lnTo>
                  <a:pt x="852030" y="17145"/>
                </a:lnTo>
                <a:lnTo>
                  <a:pt x="832231" y="17145"/>
                </a:lnTo>
                <a:lnTo>
                  <a:pt x="832231" y="36207"/>
                </a:lnTo>
                <a:lnTo>
                  <a:pt x="852030" y="36207"/>
                </a:lnTo>
                <a:lnTo>
                  <a:pt x="852030" y="53213"/>
                </a:lnTo>
                <a:lnTo>
                  <a:pt x="871093" y="53213"/>
                </a:lnTo>
                <a:lnTo>
                  <a:pt x="871093" y="36207"/>
                </a:lnTo>
                <a:lnTo>
                  <a:pt x="875017" y="36207"/>
                </a:lnTo>
                <a:lnTo>
                  <a:pt x="875017" y="53213"/>
                </a:lnTo>
                <a:lnTo>
                  <a:pt x="894080" y="53213"/>
                </a:lnTo>
                <a:lnTo>
                  <a:pt x="894080" y="36207"/>
                </a:lnTo>
                <a:lnTo>
                  <a:pt x="914019" y="36207"/>
                </a:lnTo>
                <a:lnTo>
                  <a:pt x="914019" y="17145"/>
                </a:lnTo>
                <a:close/>
              </a:path>
              <a:path w="1946275" h="252729">
                <a:moveTo>
                  <a:pt x="1060323" y="17145"/>
                </a:moveTo>
                <a:lnTo>
                  <a:pt x="1040384" y="17145"/>
                </a:lnTo>
                <a:lnTo>
                  <a:pt x="1040384" y="0"/>
                </a:lnTo>
                <a:lnTo>
                  <a:pt x="1021321" y="0"/>
                </a:lnTo>
                <a:lnTo>
                  <a:pt x="1021321" y="17145"/>
                </a:lnTo>
                <a:lnTo>
                  <a:pt x="1001522" y="17145"/>
                </a:lnTo>
                <a:lnTo>
                  <a:pt x="1001522" y="36207"/>
                </a:lnTo>
                <a:lnTo>
                  <a:pt x="1021321" y="36207"/>
                </a:lnTo>
                <a:lnTo>
                  <a:pt x="1021321" y="53213"/>
                </a:lnTo>
                <a:lnTo>
                  <a:pt x="1040384" y="53213"/>
                </a:lnTo>
                <a:lnTo>
                  <a:pt x="1040384" y="36207"/>
                </a:lnTo>
                <a:lnTo>
                  <a:pt x="1060323" y="36207"/>
                </a:lnTo>
                <a:lnTo>
                  <a:pt x="1060323" y="17145"/>
                </a:lnTo>
                <a:close/>
              </a:path>
              <a:path w="1946275" h="252729">
                <a:moveTo>
                  <a:pt x="1098931" y="58928"/>
                </a:moveTo>
                <a:lnTo>
                  <a:pt x="1078992" y="58928"/>
                </a:lnTo>
                <a:lnTo>
                  <a:pt x="1078992" y="41910"/>
                </a:lnTo>
                <a:lnTo>
                  <a:pt x="1059929" y="41910"/>
                </a:lnTo>
                <a:lnTo>
                  <a:pt x="1059929" y="58928"/>
                </a:lnTo>
                <a:lnTo>
                  <a:pt x="1040130" y="58928"/>
                </a:lnTo>
                <a:lnTo>
                  <a:pt x="1040130" y="77990"/>
                </a:lnTo>
                <a:lnTo>
                  <a:pt x="1059929" y="77990"/>
                </a:lnTo>
                <a:lnTo>
                  <a:pt x="1059929" y="94996"/>
                </a:lnTo>
                <a:lnTo>
                  <a:pt x="1078992" y="94996"/>
                </a:lnTo>
                <a:lnTo>
                  <a:pt x="1078992" y="77990"/>
                </a:lnTo>
                <a:lnTo>
                  <a:pt x="1098931" y="77990"/>
                </a:lnTo>
                <a:lnTo>
                  <a:pt x="1098931" y="58928"/>
                </a:lnTo>
                <a:close/>
              </a:path>
              <a:path w="1946275" h="252729">
                <a:moveTo>
                  <a:pt x="1385443" y="103378"/>
                </a:moveTo>
                <a:lnTo>
                  <a:pt x="1365504" y="103378"/>
                </a:lnTo>
                <a:lnTo>
                  <a:pt x="1365504" y="86360"/>
                </a:lnTo>
                <a:lnTo>
                  <a:pt x="1346441" y="86360"/>
                </a:lnTo>
                <a:lnTo>
                  <a:pt x="1346441" y="103378"/>
                </a:lnTo>
                <a:lnTo>
                  <a:pt x="1326642" y="103378"/>
                </a:lnTo>
                <a:lnTo>
                  <a:pt x="1326642" y="122440"/>
                </a:lnTo>
                <a:lnTo>
                  <a:pt x="1346441" y="122440"/>
                </a:lnTo>
                <a:lnTo>
                  <a:pt x="1346441" y="139446"/>
                </a:lnTo>
                <a:lnTo>
                  <a:pt x="1365504" y="139446"/>
                </a:lnTo>
                <a:lnTo>
                  <a:pt x="1365504" y="122440"/>
                </a:lnTo>
                <a:lnTo>
                  <a:pt x="1385443" y="122440"/>
                </a:lnTo>
                <a:lnTo>
                  <a:pt x="1385443" y="103378"/>
                </a:lnTo>
                <a:close/>
              </a:path>
              <a:path w="1946275" h="252729">
                <a:moveTo>
                  <a:pt x="1445514" y="103378"/>
                </a:moveTo>
                <a:lnTo>
                  <a:pt x="1425575" y="103378"/>
                </a:lnTo>
                <a:lnTo>
                  <a:pt x="1425575" y="86360"/>
                </a:lnTo>
                <a:lnTo>
                  <a:pt x="1406512" y="86360"/>
                </a:lnTo>
                <a:lnTo>
                  <a:pt x="1406512" y="103378"/>
                </a:lnTo>
                <a:lnTo>
                  <a:pt x="1386713" y="103378"/>
                </a:lnTo>
                <a:lnTo>
                  <a:pt x="1386713" y="122440"/>
                </a:lnTo>
                <a:lnTo>
                  <a:pt x="1406512" y="122440"/>
                </a:lnTo>
                <a:lnTo>
                  <a:pt x="1406512" y="139446"/>
                </a:lnTo>
                <a:lnTo>
                  <a:pt x="1425575" y="139446"/>
                </a:lnTo>
                <a:lnTo>
                  <a:pt x="1425575" y="122440"/>
                </a:lnTo>
                <a:lnTo>
                  <a:pt x="1445514" y="122440"/>
                </a:lnTo>
                <a:lnTo>
                  <a:pt x="1445514" y="103378"/>
                </a:lnTo>
                <a:close/>
              </a:path>
              <a:path w="1946275" h="252729">
                <a:moveTo>
                  <a:pt x="1630426" y="154686"/>
                </a:moveTo>
                <a:lnTo>
                  <a:pt x="1610614" y="154686"/>
                </a:lnTo>
                <a:lnTo>
                  <a:pt x="1610614" y="137541"/>
                </a:lnTo>
                <a:lnTo>
                  <a:pt x="1591551" y="137541"/>
                </a:lnTo>
                <a:lnTo>
                  <a:pt x="1591551" y="154686"/>
                </a:lnTo>
                <a:lnTo>
                  <a:pt x="1587373" y="154686"/>
                </a:lnTo>
                <a:lnTo>
                  <a:pt x="1587373" y="137541"/>
                </a:lnTo>
                <a:lnTo>
                  <a:pt x="1568310" y="137541"/>
                </a:lnTo>
                <a:lnTo>
                  <a:pt x="1568310" y="154686"/>
                </a:lnTo>
                <a:lnTo>
                  <a:pt x="1548511" y="154686"/>
                </a:lnTo>
                <a:lnTo>
                  <a:pt x="1548511" y="173748"/>
                </a:lnTo>
                <a:lnTo>
                  <a:pt x="1568310" y="173748"/>
                </a:lnTo>
                <a:lnTo>
                  <a:pt x="1568310" y="190754"/>
                </a:lnTo>
                <a:lnTo>
                  <a:pt x="1587373" y="190754"/>
                </a:lnTo>
                <a:lnTo>
                  <a:pt x="1587373" y="173748"/>
                </a:lnTo>
                <a:lnTo>
                  <a:pt x="1591551" y="173748"/>
                </a:lnTo>
                <a:lnTo>
                  <a:pt x="1591551" y="190754"/>
                </a:lnTo>
                <a:lnTo>
                  <a:pt x="1610614" y="190754"/>
                </a:lnTo>
                <a:lnTo>
                  <a:pt x="1610614" y="173748"/>
                </a:lnTo>
                <a:lnTo>
                  <a:pt x="1630426" y="173748"/>
                </a:lnTo>
                <a:lnTo>
                  <a:pt x="1630426" y="154686"/>
                </a:lnTo>
                <a:close/>
              </a:path>
              <a:path w="1946275" h="252729">
                <a:moveTo>
                  <a:pt x="1830578" y="216154"/>
                </a:moveTo>
                <a:lnTo>
                  <a:pt x="1810766" y="216154"/>
                </a:lnTo>
                <a:lnTo>
                  <a:pt x="1810766" y="199136"/>
                </a:lnTo>
                <a:lnTo>
                  <a:pt x="1791703" y="199136"/>
                </a:lnTo>
                <a:lnTo>
                  <a:pt x="1791703" y="216154"/>
                </a:lnTo>
                <a:lnTo>
                  <a:pt x="1771904" y="216154"/>
                </a:lnTo>
                <a:lnTo>
                  <a:pt x="1771904" y="235216"/>
                </a:lnTo>
                <a:lnTo>
                  <a:pt x="1791703" y="235216"/>
                </a:lnTo>
                <a:lnTo>
                  <a:pt x="1791703" y="252222"/>
                </a:lnTo>
                <a:lnTo>
                  <a:pt x="1810766" y="252222"/>
                </a:lnTo>
                <a:lnTo>
                  <a:pt x="1810766" y="235216"/>
                </a:lnTo>
                <a:lnTo>
                  <a:pt x="1830578" y="235216"/>
                </a:lnTo>
                <a:lnTo>
                  <a:pt x="1830578" y="216154"/>
                </a:lnTo>
                <a:close/>
              </a:path>
              <a:path w="1946275" h="252729">
                <a:moveTo>
                  <a:pt x="1946275" y="216154"/>
                </a:moveTo>
                <a:lnTo>
                  <a:pt x="1926463" y="216154"/>
                </a:lnTo>
                <a:lnTo>
                  <a:pt x="1926463" y="199136"/>
                </a:lnTo>
                <a:lnTo>
                  <a:pt x="1923796" y="199136"/>
                </a:lnTo>
                <a:lnTo>
                  <a:pt x="1907400" y="199136"/>
                </a:lnTo>
                <a:lnTo>
                  <a:pt x="1904733" y="199136"/>
                </a:lnTo>
                <a:lnTo>
                  <a:pt x="1904733" y="216154"/>
                </a:lnTo>
                <a:lnTo>
                  <a:pt x="1887601" y="216154"/>
                </a:lnTo>
                <a:lnTo>
                  <a:pt x="1887601" y="235216"/>
                </a:lnTo>
                <a:lnTo>
                  <a:pt x="1904733" y="235216"/>
                </a:lnTo>
                <a:lnTo>
                  <a:pt x="1904733" y="252222"/>
                </a:lnTo>
                <a:lnTo>
                  <a:pt x="1907400" y="252222"/>
                </a:lnTo>
                <a:lnTo>
                  <a:pt x="1923796" y="252222"/>
                </a:lnTo>
                <a:lnTo>
                  <a:pt x="1926463" y="252222"/>
                </a:lnTo>
                <a:lnTo>
                  <a:pt x="1926463" y="235216"/>
                </a:lnTo>
                <a:lnTo>
                  <a:pt x="1946275" y="235216"/>
                </a:lnTo>
                <a:lnTo>
                  <a:pt x="1946275" y="216154"/>
                </a:lnTo>
                <a:close/>
              </a:path>
            </a:pathLst>
          </a:custGeom>
          <a:solidFill>
            <a:schemeClr val="accent3"/>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74" name="object 42">
            <a:extLst>
              <a:ext uri="{FF2B5EF4-FFF2-40B4-BE49-F238E27FC236}">
                <a16:creationId xmlns:a16="http://schemas.microsoft.com/office/drawing/2014/main" id="{791FB3CC-87FE-FC29-B0B0-94E6D332AF80}"/>
              </a:ext>
            </a:extLst>
          </p:cNvPr>
          <p:cNvSpPr/>
          <p:nvPr/>
        </p:nvSpPr>
        <p:spPr>
          <a:xfrm>
            <a:off x="5861666" y="4500597"/>
            <a:ext cx="5966121" cy="1188824"/>
          </a:xfrm>
          <a:custGeom>
            <a:avLst/>
            <a:gdLst/>
            <a:ahLst/>
            <a:cxnLst/>
            <a:rect l="l" t="t" r="r" b="b"/>
            <a:pathLst>
              <a:path w="6915150" h="1734820">
                <a:moveTo>
                  <a:pt x="58801" y="17018"/>
                </a:moveTo>
                <a:lnTo>
                  <a:pt x="38862" y="17018"/>
                </a:lnTo>
                <a:lnTo>
                  <a:pt x="38862" y="0"/>
                </a:lnTo>
                <a:lnTo>
                  <a:pt x="19799" y="0"/>
                </a:lnTo>
                <a:lnTo>
                  <a:pt x="19799" y="17018"/>
                </a:lnTo>
                <a:lnTo>
                  <a:pt x="0" y="17018"/>
                </a:lnTo>
                <a:lnTo>
                  <a:pt x="0" y="36080"/>
                </a:lnTo>
                <a:lnTo>
                  <a:pt x="19799" y="36080"/>
                </a:lnTo>
                <a:lnTo>
                  <a:pt x="19799" y="53086"/>
                </a:lnTo>
                <a:lnTo>
                  <a:pt x="38862" y="53086"/>
                </a:lnTo>
                <a:lnTo>
                  <a:pt x="38862" y="36080"/>
                </a:lnTo>
                <a:lnTo>
                  <a:pt x="58801" y="36080"/>
                </a:lnTo>
                <a:lnTo>
                  <a:pt x="58801" y="17018"/>
                </a:lnTo>
                <a:close/>
              </a:path>
              <a:path w="6915150" h="1734820">
                <a:moveTo>
                  <a:pt x="105029" y="53340"/>
                </a:moveTo>
                <a:lnTo>
                  <a:pt x="85217" y="53340"/>
                </a:lnTo>
                <a:lnTo>
                  <a:pt x="85217" y="36322"/>
                </a:lnTo>
                <a:lnTo>
                  <a:pt x="66154" y="36322"/>
                </a:lnTo>
                <a:lnTo>
                  <a:pt x="66154" y="53340"/>
                </a:lnTo>
                <a:lnTo>
                  <a:pt x="46228" y="53340"/>
                </a:lnTo>
                <a:lnTo>
                  <a:pt x="46228" y="72402"/>
                </a:lnTo>
                <a:lnTo>
                  <a:pt x="66154" y="72402"/>
                </a:lnTo>
                <a:lnTo>
                  <a:pt x="66154" y="89535"/>
                </a:lnTo>
                <a:lnTo>
                  <a:pt x="85217" y="89535"/>
                </a:lnTo>
                <a:lnTo>
                  <a:pt x="85217" y="72402"/>
                </a:lnTo>
                <a:lnTo>
                  <a:pt x="105029" y="72402"/>
                </a:lnTo>
                <a:lnTo>
                  <a:pt x="105029" y="53340"/>
                </a:lnTo>
                <a:close/>
              </a:path>
              <a:path w="6915150" h="1734820">
                <a:moveTo>
                  <a:pt x="220599" y="90043"/>
                </a:moveTo>
                <a:lnTo>
                  <a:pt x="200660" y="90043"/>
                </a:lnTo>
                <a:lnTo>
                  <a:pt x="200660" y="73025"/>
                </a:lnTo>
                <a:lnTo>
                  <a:pt x="181597" y="73025"/>
                </a:lnTo>
                <a:lnTo>
                  <a:pt x="181597" y="90043"/>
                </a:lnTo>
                <a:lnTo>
                  <a:pt x="161798" y="90043"/>
                </a:lnTo>
                <a:lnTo>
                  <a:pt x="161798" y="109105"/>
                </a:lnTo>
                <a:lnTo>
                  <a:pt x="181597" y="109105"/>
                </a:lnTo>
                <a:lnTo>
                  <a:pt x="181597" y="126111"/>
                </a:lnTo>
                <a:lnTo>
                  <a:pt x="200660" y="126111"/>
                </a:lnTo>
                <a:lnTo>
                  <a:pt x="200660" y="109105"/>
                </a:lnTo>
                <a:lnTo>
                  <a:pt x="220599" y="109105"/>
                </a:lnTo>
                <a:lnTo>
                  <a:pt x="220599" y="90043"/>
                </a:lnTo>
                <a:close/>
              </a:path>
              <a:path w="6915150" h="1734820">
                <a:moveTo>
                  <a:pt x="482346" y="293243"/>
                </a:moveTo>
                <a:lnTo>
                  <a:pt x="462534" y="293243"/>
                </a:lnTo>
                <a:lnTo>
                  <a:pt x="462534" y="276225"/>
                </a:lnTo>
                <a:lnTo>
                  <a:pt x="443471" y="276225"/>
                </a:lnTo>
                <a:lnTo>
                  <a:pt x="443471" y="293243"/>
                </a:lnTo>
                <a:lnTo>
                  <a:pt x="423672" y="293243"/>
                </a:lnTo>
                <a:lnTo>
                  <a:pt x="423672" y="312305"/>
                </a:lnTo>
                <a:lnTo>
                  <a:pt x="443471" y="312305"/>
                </a:lnTo>
                <a:lnTo>
                  <a:pt x="443471" y="329438"/>
                </a:lnTo>
                <a:lnTo>
                  <a:pt x="462534" y="329438"/>
                </a:lnTo>
                <a:lnTo>
                  <a:pt x="462534" y="312305"/>
                </a:lnTo>
                <a:lnTo>
                  <a:pt x="482346" y="312305"/>
                </a:lnTo>
                <a:lnTo>
                  <a:pt x="482346" y="293243"/>
                </a:lnTo>
                <a:close/>
              </a:path>
              <a:path w="6915150" h="1734820">
                <a:moveTo>
                  <a:pt x="705866" y="386588"/>
                </a:moveTo>
                <a:lnTo>
                  <a:pt x="685927" y="386588"/>
                </a:lnTo>
                <a:lnTo>
                  <a:pt x="685927" y="369570"/>
                </a:lnTo>
                <a:lnTo>
                  <a:pt x="666864" y="369570"/>
                </a:lnTo>
                <a:lnTo>
                  <a:pt x="666864" y="386588"/>
                </a:lnTo>
                <a:lnTo>
                  <a:pt x="647065" y="386588"/>
                </a:lnTo>
                <a:lnTo>
                  <a:pt x="647065" y="405650"/>
                </a:lnTo>
                <a:lnTo>
                  <a:pt x="666864" y="405650"/>
                </a:lnTo>
                <a:lnTo>
                  <a:pt x="666864" y="422783"/>
                </a:lnTo>
                <a:lnTo>
                  <a:pt x="685927" y="422783"/>
                </a:lnTo>
                <a:lnTo>
                  <a:pt x="685927" y="405650"/>
                </a:lnTo>
                <a:lnTo>
                  <a:pt x="705866" y="405650"/>
                </a:lnTo>
                <a:lnTo>
                  <a:pt x="705866" y="386588"/>
                </a:lnTo>
                <a:close/>
              </a:path>
              <a:path w="6915150" h="1734820">
                <a:moveTo>
                  <a:pt x="1206627" y="744728"/>
                </a:moveTo>
                <a:lnTo>
                  <a:pt x="1186688" y="744728"/>
                </a:lnTo>
                <a:lnTo>
                  <a:pt x="1186688" y="727710"/>
                </a:lnTo>
                <a:lnTo>
                  <a:pt x="1167625" y="727710"/>
                </a:lnTo>
                <a:lnTo>
                  <a:pt x="1167625" y="744728"/>
                </a:lnTo>
                <a:lnTo>
                  <a:pt x="1147826" y="744728"/>
                </a:lnTo>
                <a:lnTo>
                  <a:pt x="1147826" y="763790"/>
                </a:lnTo>
                <a:lnTo>
                  <a:pt x="1167625" y="763790"/>
                </a:lnTo>
                <a:lnTo>
                  <a:pt x="1167625" y="780796"/>
                </a:lnTo>
                <a:lnTo>
                  <a:pt x="1186688" y="780796"/>
                </a:lnTo>
                <a:lnTo>
                  <a:pt x="1186688" y="763790"/>
                </a:lnTo>
                <a:lnTo>
                  <a:pt x="1206627" y="763790"/>
                </a:lnTo>
                <a:lnTo>
                  <a:pt x="1206627" y="744728"/>
                </a:lnTo>
                <a:close/>
              </a:path>
              <a:path w="6915150" h="1734820">
                <a:moveTo>
                  <a:pt x="1753616" y="897382"/>
                </a:moveTo>
                <a:lnTo>
                  <a:pt x="1733677" y="897382"/>
                </a:lnTo>
                <a:lnTo>
                  <a:pt x="1733677" y="880364"/>
                </a:lnTo>
                <a:lnTo>
                  <a:pt x="1714614" y="880364"/>
                </a:lnTo>
                <a:lnTo>
                  <a:pt x="1714614" y="897382"/>
                </a:lnTo>
                <a:lnTo>
                  <a:pt x="1710690" y="897382"/>
                </a:lnTo>
                <a:lnTo>
                  <a:pt x="1710690" y="880364"/>
                </a:lnTo>
                <a:lnTo>
                  <a:pt x="1691627" y="880364"/>
                </a:lnTo>
                <a:lnTo>
                  <a:pt x="1691627" y="897382"/>
                </a:lnTo>
                <a:lnTo>
                  <a:pt x="1671828" y="897382"/>
                </a:lnTo>
                <a:lnTo>
                  <a:pt x="1671828" y="916444"/>
                </a:lnTo>
                <a:lnTo>
                  <a:pt x="1691627" y="916444"/>
                </a:lnTo>
                <a:lnTo>
                  <a:pt x="1691627" y="933450"/>
                </a:lnTo>
                <a:lnTo>
                  <a:pt x="1710690" y="933450"/>
                </a:lnTo>
                <a:lnTo>
                  <a:pt x="1710690" y="916444"/>
                </a:lnTo>
                <a:lnTo>
                  <a:pt x="1714614" y="916444"/>
                </a:lnTo>
                <a:lnTo>
                  <a:pt x="1714614" y="933450"/>
                </a:lnTo>
                <a:lnTo>
                  <a:pt x="1733677" y="933450"/>
                </a:lnTo>
                <a:lnTo>
                  <a:pt x="1733677" y="916444"/>
                </a:lnTo>
                <a:lnTo>
                  <a:pt x="1753616" y="916444"/>
                </a:lnTo>
                <a:lnTo>
                  <a:pt x="1753616" y="897382"/>
                </a:lnTo>
                <a:close/>
              </a:path>
              <a:path w="6915150" h="1734820">
                <a:moveTo>
                  <a:pt x="3255899" y="1250823"/>
                </a:moveTo>
                <a:lnTo>
                  <a:pt x="3235960" y="1250823"/>
                </a:lnTo>
                <a:lnTo>
                  <a:pt x="3235960" y="1233805"/>
                </a:lnTo>
                <a:lnTo>
                  <a:pt x="3216897" y="1233805"/>
                </a:lnTo>
                <a:lnTo>
                  <a:pt x="3216897" y="1250823"/>
                </a:lnTo>
                <a:lnTo>
                  <a:pt x="3197098" y="1250823"/>
                </a:lnTo>
                <a:lnTo>
                  <a:pt x="3197098" y="1269885"/>
                </a:lnTo>
                <a:lnTo>
                  <a:pt x="3216897" y="1269885"/>
                </a:lnTo>
                <a:lnTo>
                  <a:pt x="3216897" y="1286891"/>
                </a:lnTo>
                <a:lnTo>
                  <a:pt x="3235960" y="1286891"/>
                </a:lnTo>
                <a:lnTo>
                  <a:pt x="3235960" y="1269885"/>
                </a:lnTo>
                <a:lnTo>
                  <a:pt x="3255899" y="1269885"/>
                </a:lnTo>
                <a:lnTo>
                  <a:pt x="3255899" y="1250823"/>
                </a:lnTo>
                <a:close/>
              </a:path>
              <a:path w="6915150" h="1734820">
                <a:moveTo>
                  <a:pt x="3356102" y="1290955"/>
                </a:moveTo>
                <a:lnTo>
                  <a:pt x="3336163" y="1290955"/>
                </a:lnTo>
                <a:lnTo>
                  <a:pt x="3336163" y="1273810"/>
                </a:lnTo>
                <a:lnTo>
                  <a:pt x="3317100" y="1273810"/>
                </a:lnTo>
                <a:lnTo>
                  <a:pt x="3317100" y="1290955"/>
                </a:lnTo>
                <a:lnTo>
                  <a:pt x="3297301" y="1290955"/>
                </a:lnTo>
                <a:lnTo>
                  <a:pt x="3297301" y="1310017"/>
                </a:lnTo>
                <a:lnTo>
                  <a:pt x="3317100" y="1310017"/>
                </a:lnTo>
                <a:lnTo>
                  <a:pt x="3317100" y="1327023"/>
                </a:lnTo>
                <a:lnTo>
                  <a:pt x="3336163" y="1327023"/>
                </a:lnTo>
                <a:lnTo>
                  <a:pt x="3336163" y="1310017"/>
                </a:lnTo>
                <a:lnTo>
                  <a:pt x="3356102" y="1310017"/>
                </a:lnTo>
                <a:lnTo>
                  <a:pt x="3356102" y="1290955"/>
                </a:lnTo>
                <a:close/>
              </a:path>
              <a:path w="6915150" h="1734820">
                <a:moveTo>
                  <a:pt x="4265168" y="1434084"/>
                </a:moveTo>
                <a:lnTo>
                  <a:pt x="4245356" y="1434084"/>
                </a:lnTo>
                <a:lnTo>
                  <a:pt x="4245356" y="1417066"/>
                </a:lnTo>
                <a:lnTo>
                  <a:pt x="4226293" y="1417066"/>
                </a:lnTo>
                <a:lnTo>
                  <a:pt x="4226293" y="1434084"/>
                </a:lnTo>
                <a:lnTo>
                  <a:pt x="4206494" y="1434084"/>
                </a:lnTo>
                <a:lnTo>
                  <a:pt x="4206494" y="1453146"/>
                </a:lnTo>
                <a:lnTo>
                  <a:pt x="4226293" y="1453146"/>
                </a:lnTo>
                <a:lnTo>
                  <a:pt x="4226293" y="1470279"/>
                </a:lnTo>
                <a:lnTo>
                  <a:pt x="4245356" y="1470279"/>
                </a:lnTo>
                <a:lnTo>
                  <a:pt x="4245356" y="1453146"/>
                </a:lnTo>
                <a:lnTo>
                  <a:pt x="4265168" y="1453146"/>
                </a:lnTo>
                <a:lnTo>
                  <a:pt x="4265168" y="1434084"/>
                </a:lnTo>
                <a:close/>
              </a:path>
              <a:path w="6915150" h="1734820">
                <a:moveTo>
                  <a:pt x="4403725" y="1455039"/>
                </a:moveTo>
                <a:lnTo>
                  <a:pt x="4383913" y="1455039"/>
                </a:lnTo>
                <a:lnTo>
                  <a:pt x="4383913" y="1438021"/>
                </a:lnTo>
                <a:lnTo>
                  <a:pt x="4364850" y="1438021"/>
                </a:lnTo>
                <a:lnTo>
                  <a:pt x="4364850" y="1455039"/>
                </a:lnTo>
                <a:lnTo>
                  <a:pt x="4345051" y="1455039"/>
                </a:lnTo>
                <a:lnTo>
                  <a:pt x="4345051" y="1474101"/>
                </a:lnTo>
                <a:lnTo>
                  <a:pt x="4364850" y="1474101"/>
                </a:lnTo>
                <a:lnTo>
                  <a:pt x="4364850" y="1491234"/>
                </a:lnTo>
                <a:lnTo>
                  <a:pt x="4383913" y="1491234"/>
                </a:lnTo>
                <a:lnTo>
                  <a:pt x="4383913" y="1474101"/>
                </a:lnTo>
                <a:lnTo>
                  <a:pt x="4403725" y="1474101"/>
                </a:lnTo>
                <a:lnTo>
                  <a:pt x="4403725" y="1455039"/>
                </a:lnTo>
                <a:close/>
              </a:path>
              <a:path w="6915150" h="1734820">
                <a:moveTo>
                  <a:pt x="4527042" y="1476629"/>
                </a:moveTo>
                <a:lnTo>
                  <a:pt x="4511675" y="1476629"/>
                </a:lnTo>
                <a:lnTo>
                  <a:pt x="4507230" y="1476629"/>
                </a:lnTo>
                <a:lnTo>
                  <a:pt x="4507230" y="1459611"/>
                </a:lnTo>
                <a:lnTo>
                  <a:pt x="4491863" y="1459611"/>
                </a:lnTo>
                <a:lnTo>
                  <a:pt x="4488167" y="1459611"/>
                </a:lnTo>
                <a:lnTo>
                  <a:pt x="4472800" y="1459611"/>
                </a:lnTo>
                <a:lnTo>
                  <a:pt x="4472800" y="1476629"/>
                </a:lnTo>
                <a:lnTo>
                  <a:pt x="4468241" y="1476629"/>
                </a:lnTo>
                <a:lnTo>
                  <a:pt x="4452874" y="1476629"/>
                </a:lnTo>
                <a:lnTo>
                  <a:pt x="4452874" y="1495691"/>
                </a:lnTo>
                <a:lnTo>
                  <a:pt x="4468241" y="1495691"/>
                </a:lnTo>
                <a:lnTo>
                  <a:pt x="4472800" y="1495691"/>
                </a:lnTo>
                <a:lnTo>
                  <a:pt x="4472800" y="1512697"/>
                </a:lnTo>
                <a:lnTo>
                  <a:pt x="4488167" y="1512697"/>
                </a:lnTo>
                <a:lnTo>
                  <a:pt x="4491863" y="1512697"/>
                </a:lnTo>
                <a:lnTo>
                  <a:pt x="4507230" y="1512697"/>
                </a:lnTo>
                <a:lnTo>
                  <a:pt x="4507230" y="1495691"/>
                </a:lnTo>
                <a:lnTo>
                  <a:pt x="4511675" y="1495691"/>
                </a:lnTo>
                <a:lnTo>
                  <a:pt x="4527042" y="1495691"/>
                </a:lnTo>
                <a:lnTo>
                  <a:pt x="4527042" y="1476629"/>
                </a:lnTo>
                <a:close/>
              </a:path>
              <a:path w="6915150" h="1734820">
                <a:moveTo>
                  <a:pt x="4642612" y="1499489"/>
                </a:moveTo>
                <a:lnTo>
                  <a:pt x="4622673" y="1499489"/>
                </a:lnTo>
                <a:lnTo>
                  <a:pt x="4622673" y="1482344"/>
                </a:lnTo>
                <a:lnTo>
                  <a:pt x="4603610" y="1482344"/>
                </a:lnTo>
                <a:lnTo>
                  <a:pt x="4603610" y="1499489"/>
                </a:lnTo>
                <a:lnTo>
                  <a:pt x="4583811" y="1499489"/>
                </a:lnTo>
                <a:lnTo>
                  <a:pt x="4583811" y="1518551"/>
                </a:lnTo>
                <a:lnTo>
                  <a:pt x="4603610" y="1518551"/>
                </a:lnTo>
                <a:lnTo>
                  <a:pt x="4603610" y="1535557"/>
                </a:lnTo>
                <a:lnTo>
                  <a:pt x="4622673" y="1535557"/>
                </a:lnTo>
                <a:lnTo>
                  <a:pt x="4622673" y="1518551"/>
                </a:lnTo>
                <a:lnTo>
                  <a:pt x="4642612" y="1518551"/>
                </a:lnTo>
                <a:lnTo>
                  <a:pt x="4642612" y="1499489"/>
                </a:lnTo>
                <a:close/>
              </a:path>
              <a:path w="6915150" h="1734820">
                <a:moveTo>
                  <a:pt x="4745990" y="1482344"/>
                </a:moveTo>
                <a:lnTo>
                  <a:pt x="4726927" y="1482344"/>
                </a:lnTo>
                <a:lnTo>
                  <a:pt x="4726927" y="1499489"/>
                </a:lnTo>
                <a:lnTo>
                  <a:pt x="4715256" y="1499489"/>
                </a:lnTo>
                <a:lnTo>
                  <a:pt x="4715256" y="1482344"/>
                </a:lnTo>
                <a:lnTo>
                  <a:pt x="4696193" y="1482344"/>
                </a:lnTo>
                <a:lnTo>
                  <a:pt x="4696193" y="1499489"/>
                </a:lnTo>
                <a:lnTo>
                  <a:pt x="4676394" y="1499489"/>
                </a:lnTo>
                <a:lnTo>
                  <a:pt x="4676394" y="1518551"/>
                </a:lnTo>
                <a:lnTo>
                  <a:pt x="4696193" y="1518551"/>
                </a:lnTo>
                <a:lnTo>
                  <a:pt x="4696193" y="1535557"/>
                </a:lnTo>
                <a:lnTo>
                  <a:pt x="4715256" y="1535557"/>
                </a:lnTo>
                <a:lnTo>
                  <a:pt x="4715256" y="1518551"/>
                </a:lnTo>
                <a:lnTo>
                  <a:pt x="4726927" y="1518551"/>
                </a:lnTo>
                <a:lnTo>
                  <a:pt x="4726927" y="1535557"/>
                </a:lnTo>
                <a:lnTo>
                  <a:pt x="4745990" y="1535557"/>
                </a:lnTo>
                <a:lnTo>
                  <a:pt x="4745990" y="1482344"/>
                </a:lnTo>
                <a:close/>
              </a:path>
              <a:path w="6915150" h="1734820">
                <a:moveTo>
                  <a:pt x="6658356" y="1698498"/>
                </a:moveTo>
                <a:lnTo>
                  <a:pt x="6638544" y="1698498"/>
                </a:lnTo>
                <a:lnTo>
                  <a:pt x="6638544" y="1681480"/>
                </a:lnTo>
                <a:lnTo>
                  <a:pt x="6619481" y="1681480"/>
                </a:lnTo>
                <a:lnTo>
                  <a:pt x="6619481" y="1698498"/>
                </a:lnTo>
                <a:lnTo>
                  <a:pt x="6599682" y="1698498"/>
                </a:lnTo>
                <a:lnTo>
                  <a:pt x="6599682" y="1717560"/>
                </a:lnTo>
                <a:lnTo>
                  <a:pt x="6619481" y="1717560"/>
                </a:lnTo>
                <a:lnTo>
                  <a:pt x="6619481" y="1734566"/>
                </a:lnTo>
                <a:lnTo>
                  <a:pt x="6638544" y="1734566"/>
                </a:lnTo>
                <a:lnTo>
                  <a:pt x="6638544" y="1717560"/>
                </a:lnTo>
                <a:lnTo>
                  <a:pt x="6658356" y="1717560"/>
                </a:lnTo>
                <a:lnTo>
                  <a:pt x="6658356" y="1698498"/>
                </a:lnTo>
                <a:close/>
              </a:path>
              <a:path w="6915150" h="1734820">
                <a:moveTo>
                  <a:pt x="6915150" y="1698498"/>
                </a:moveTo>
                <a:lnTo>
                  <a:pt x="6895338" y="1698498"/>
                </a:lnTo>
                <a:lnTo>
                  <a:pt x="6895338" y="1681480"/>
                </a:lnTo>
                <a:lnTo>
                  <a:pt x="6876275" y="1681480"/>
                </a:lnTo>
                <a:lnTo>
                  <a:pt x="6876275" y="1698498"/>
                </a:lnTo>
                <a:lnTo>
                  <a:pt x="6856349" y="1698498"/>
                </a:lnTo>
                <a:lnTo>
                  <a:pt x="6856349" y="1717560"/>
                </a:lnTo>
                <a:lnTo>
                  <a:pt x="6876275" y="1717560"/>
                </a:lnTo>
                <a:lnTo>
                  <a:pt x="6876275" y="1734566"/>
                </a:lnTo>
                <a:lnTo>
                  <a:pt x="6895338" y="1734566"/>
                </a:lnTo>
                <a:lnTo>
                  <a:pt x="6895338" y="1717560"/>
                </a:lnTo>
                <a:lnTo>
                  <a:pt x="6915150" y="1717560"/>
                </a:lnTo>
                <a:lnTo>
                  <a:pt x="6915150" y="1698498"/>
                </a:lnTo>
                <a:close/>
              </a:path>
            </a:pathLst>
          </a:custGeom>
          <a:solidFill>
            <a:schemeClr val="accent6"/>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75" name="object 43">
            <a:extLst>
              <a:ext uri="{FF2B5EF4-FFF2-40B4-BE49-F238E27FC236}">
                <a16:creationId xmlns:a16="http://schemas.microsoft.com/office/drawing/2014/main" id="{453FAEFA-CA54-AEA7-DAF6-F0F40A539142}"/>
              </a:ext>
            </a:extLst>
          </p:cNvPr>
          <p:cNvSpPr/>
          <p:nvPr/>
        </p:nvSpPr>
        <p:spPr>
          <a:xfrm>
            <a:off x="9922792" y="5516405"/>
            <a:ext cx="1569051" cy="173188"/>
          </a:xfrm>
          <a:custGeom>
            <a:avLst/>
            <a:gdLst/>
            <a:ahLst/>
            <a:cxnLst/>
            <a:rect l="l" t="t" r="r" b="b"/>
            <a:pathLst>
              <a:path w="1818640" h="252729">
                <a:moveTo>
                  <a:pt x="166624" y="17145"/>
                </a:moveTo>
                <a:lnTo>
                  <a:pt x="146812" y="17145"/>
                </a:lnTo>
                <a:lnTo>
                  <a:pt x="146812" y="0"/>
                </a:lnTo>
                <a:lnTo>
                  <a:pt x="127749" y="0"/>
                </a:lnTo>
                <a:lnTo>
                  <a:pt x="127749" y="17145"/>
                </a:lnTo>
                <a:lnTo>
                  <a:pt x="123571" y="17145"/>
                </a:lnTo>
                <a:lnTo>
                  <a:pt x="123571" y="0"/>
                </a:lnTo>
                <a:lnTo>
                  <a:pt x="104508" y="0"/>
                </a:lnTo>
                <a:lnTo>
                  <a:pt x="104508" y="17145"/>
                </a:lnTo>
                <a:lnTo>
                  <a:pt x="89535" y="17145"/>
                </a:lnTo>
                <a:lnTo>
                  <a:pt x="84709" y="17145"/>
                </a:lnTo>
                <a:lnTo>
                  <a:pt x="69723" y="17145"/>
                </a:lnTo>
                <a:lnTo>
                  <a:pt x="69723" y="0"/>
                </a:lnTo>
                <a:lnTo>
                  <a:pt x="50660" y="0"/>
                </a:lnTo>
                <a:lnTo>
                  <a:pt x="50660" y="17145"/>
                </a:lnTo>
                <a:lnTo>
                  <a:pt x="46482" y="17145"/>
                </a:lnTo>
                <a:lnTo>
                  <a:pt x="46482" y="0"/>
                </a:lnTo>
                <a:lnTo>
                  <a:pt x="38862" y="0"/>
                </a:lnTo>
                <a:lnTo>
                  <a:pt x="27419" y="0"/>
                </a:lnTo>
                <a:lnTo>
                  <a:pt x="19799" y="0"/>
                </a:lnTo>
                <a:lnTo>
                  <a:pt x="19799" y="17145"/>
                </a:lnTo>
                <a:lnTo>
                  <a:pt x="7620" y="17145"/>
                </a:lnTo>
                <a:lnTo>
                  <a:pt x="0" y="17145"/>
                </a:lnTo>
                <a:lnTo>
                  <a:pt x="0" y="36207"/>
                </a:lnTo>
                <a:lnTo>
                  <a:pt x="7620" y="36207"/>
                </a:lnTo>
                <a:lnTo>
                  <a:pt x="19799" y="36207"/>
                </a:lnTo>
                <a:lnTo>
                  <a:pt x="19799" y="53213"/>
                </a:lnTo>
                <a:lnTo>
                  <a:pt x="27419" y="53213"/>
                </a:lnTo>
                <a:lnTo>
                  <a:pt x="38862" y="53213"/>
                </a:lnTo>
                <a:lnTo>
                  <a:pt x="46482" y="53213"/>
                </a:lnTo>
                <a:lnTo>
                  <a:pt x="46482" y="36207"/>
                </a:lnTo>
                <a:lnTo>
                  <a:pt x="50660" y="36207"/>
                </a:lnTo>
                <a:lnTo>
                  <a:pt x="50660" y="53213"/>
                </a:lnTo>
                <a:lnTo>
                  <a:pt x="69723" y="53213"/>
                </a:lnTo>
                <a:lnTo>
                  <a:pt x="69723" y="36207"/>
                </a:lnTo>
                <a:lnTo>
                  <a:pt x="84709" y="36207"/>
                </a:lnTo>
                <a:lnTo>
                  <a:pt x="89535" y="36207"/>
                </a:lnTo>
                <a:lnTo>
                  <a:pt x="104508" y="36207"/>
                </a:lnTo>
                <a:lnTo>
                  <a:pt x="104508" y="53213"/>
                </a:lnTo>
                <a:lnTo>
                  <a:pt x="123571" y="53213"/>
                </a:lnTo>
                <a:lnTo>
                  <a:pt x="123571" y="36207"/>
                </a:lnTo>
                <a:lnTo>
                  <a:pt x="127749" y="36207"/>
                </a:lnTo>
                <a:lnTo>
                  <a:pt x="127749" y="53213"/>
                </a:lnTo>
                <a:lnTo>
                  <a:pt x="146812" y="53213"/>
                </a:lnTo>
                <a:lnTo>
                  <a:pt x="146812" y="36207"/>
                </a:lnTo>
                <a:lnTo>
                  <a:pt x="166624" y="36207"/>
                </a:lnTo>
                <a:lnTo>
                  <a:pt x="166624" y="17145"/>
                </a:lnTo>
                <a:close/>
              </a:path>
              <a:path w="1818640" h="252729">
                <a:moveTo>
                  <a:pt x="374523" y="17145"/>
                </a:moveTo>
                <a:lnTo>
                  <a:pt x="366903" y="17145"/>
                </a:lnTo>
                <a:lnTo>
                  <a:pt x="354584" y="17145"/>
                </a:lnTo>
                <a:lnTo>
                  <a:pt x="354584" y="0"/>
                </a:lnTo>
                <a:lnTo>
                  <a:pt x="346964" y="0"/>
                </a:lnTo>
                <a:lnTo>
                  <a:pt x="335521" y="0"/>
                </a:lnTo>
                <a:lnTo>
                  <a:pt x="327901" y="0"/>
                </a:lnTo>
                <a:lnTo>
                  <a:pt x="327901" y="17145"/>
                </a:lnTo>
                <a:lnTo>
                  <a:pt x="315722" y="17145"/>
                </a:lnTo>
                <a:lnTo>
                  <a:pt x="312928" y="17145"/>
                </a:lnTo>
                <a:lnTo>
                  <a:pt x="308102" y="17145"/>
                </a:lnTo>
                <a:lnTo>
                  <a:pt x="293116" y="17145"/>
                </a:lnTo>
                <a:lnTo>
                  <a:pt x="293116" y="0"/>
                </a:lnTo>
                <a:lnTo>
                  <a:pt x="274053" y="0"/>
                </a:lnTo>
                <a:lnTo>
                  <a:pt x="274053" y="17145"/>
                </a:lnTo>
                <a:lnTo>
                  <a:pt x="254254" y="17145"/>
                </a:lnTo>
                <a:lnTo>
                  <a:pt x="254254" y="36207"/>
                </a:lnTo>
                <a:lnTo>
                  <a:pt x="274053" y="36207"/>
                </a:lnTo>
                <a:lnTo>
                  <a:pt x="274053" y="53213"/>
                </a:lnTo>
                <a:lnTo>
                  <a:pt x="293116" y="53213"/>
                </a:lnTo>
                <a:lnTo>
                  <a:pt x="293116" y="36207"/>
                </a:lnTo>
                <a:lnTo>
                  <a:pt x="308102" y="36207"/>
                </a:lnTo>
                <a:lnTo>
                  <a:pt x="312928" y="36207"/>
                </a:lnTo>
                <a:lnTo>
                  <a:pt x="315722" y="36207"/>
                </a:lnTo>
                <a:lnTo>
                  <a:pt x="327901" y="36207"/>
                </a:lnTo>
                <a:lnTo>
                  <a:pt x="327901" y="53213"/>
                </a:lnTo>
                <a:lnTo>
                  <a:pt x="335521" y="53213"/>
                </a:lnTo>
                <a:lnTo>
                  <a:pt x="346964" y="53213"/>
                </a:lnTo>
                <a:lnTo>
                  <a:pt x="354584" y="53213"/>
                </a:lnTo>
                <a:lnTo>
                  <a:pt x="354584" y="36207"/>
                </a:lnTo>
                <a:lnTo>
                  <a:pt x="366903" y="36207"/>
                </a:lnTo>
                <a:lnTo>
                  <a:pt x="374523" y="36207"/>
                </a:lnTo>
                <a:lnTo>
                  <a:pt x="374523" y="17145"/>
                </a:lnTo>
                <a:close/>
              </a:path>
              <a:path w="1818640" h="252729">
                <a:moveTo>
                  <a:pt x="443865" y="17145"/>
                </a:moveTo>
                <a:lnTo>
                  <a:pt x="424053" y="17145"/>
                </a:lnTo>
                <a:lnTo>
                  <a:pt x="424053" y="0"/>
                </a:lnTo>
                <a:lnTo>
                  <a:pt x="404990" y="0"/>
                </a:lnTo>
                <a:lnTo>
                  <a:pt x="404990" y="17145"/>
                </a:lnTo>
                <a:lnTo>
                  <a:pt x="385178" y="17145"/>
                </a:lnTo>
                <a:lnTo>
                  <a:pt x="385178" y="36207"/>
                </a:lnTo>
                <a:lnTo>
                  <a:pt x="404990" y="36207"/>
                </a:lnTo>
                <a:lnTo>
                  <a:pt x="404990" y="53213"/>
                </a:lnTo>
                <a:lnTo>
                  <a:pt x="424053" y="53213"/>
                </a:lnTo>
                <a:lnTo>
                  <a:pt x="424053" y="36207"/>
                </a:lnTo>
                <a:lnTo>
                  <a:pt x="443865" y="36207"/>
                </a:lnTo>
                <a:lnTo>
                  <a:pt x="443865" y="17145"/>
                </a:lnTo>
                <a:close/>
              </a:path>
              <a:path w="1818640" h="252729">
                <a:moveTo>
                  <a:pt x="628904" y="17145"/>
                </a:moveTo>
                <a:lnTo>
                  <a:pt x="609092" y="17145"/>
                </a:lnTo>
                <a:lnTo>
                  <a:pt x="609092" y="0"/>
                </a:lnTo>
                <a:lnTo>
                  <a:pt x="590029" y="0"/>
                </a:lnTo>
                <a:lnTo>
                  <a:pt x="590029" y="17145"/>
                </a:lnTo>
                <a:lnTo>
                  <a:pt x="570103" y="17145"/>
                </a:lnTo>
                <a:lnTo>
                  <a:pt x="570103" y="36207"/>
                </a:lnTo>
                <a:lnTo>
                  <a:pt x="590029" y="36207"/>
                </a:lnTo>
                <a:lnTo>
                  <a:pt x="590029" y="53213"/>
                </a:lnTo>
                <a:lnTo>
                  <a:pt x="609092" y="53213"/>
                </a:lnTo>
                <a:lnTo>
                  <a:pt x="609092" y="36207"/>
                </a:lnTo>
                <a:lnTo>
                  <a:pt x="628904" y="36207"/>
                </a:lnTo>
                <a:lnTo>
                  <a:pt x="628904" y="17145"/>
                </a:lnTo>
                <a:close/>
              </a:path>
              <a:path w="1818640" h="252729">
                <a:moveTo>
                  <a:pt x="921639" y="17145"/>
                </a:moveTo>
                <a:lnTo>
                  <a:pt x="901700" y="17145"/>
                </a:lnTo>
                <a:lnTo>
                  <a:pt x="901700" y="0"/>
                </a:lnTo>
                <a:lnTo>
                  <a:pt x="882637" y="0"/>
                </a:lnTo>
                <a:lnTo>
                  <a:pt x="882637" y="17145"/>
                </a:lnTo>
                <a:lnTo>
                  <a:pt x="878713" y="17145"/>
                </a:lnTo>
                <a:lnTo>
                  <a:pt x="878713" y="0"/>
                </a:lnTo>
                <a:lnTo>
                  <a:pt x="859650" y="0"/>
                </a:lnTo>
                <a:lnTo>
                  <a:pt x="859650" y="17145"/>
                </a:lnTo>
                <a:lnTo>
                  <a:pt x="839851" y="17145"/>
                </a:lnTo>
                <a:lnTo>
                  <a:pt x="839851" y="36207"/>
                </a:lnTo>
                <a:lnTo>
                  <a:pt x="859650" y="36207"/>
                </a:lnTo>
                <a:lnTo>
                  <a:pt x="859650" y="53213"/>
                </a:lnTo>
                <a:lnTo>
                  <a:pt x="878713" y="53213"/>
                </a:lnTo>
                <a:lnTo>
                  <a:pt x="878713" y="36207"/>
                </a:lnTo>
                <a:lnTo>
                  <a:pt x="882637" y="36207"/>
                </a:lnTo>
                <a:lnTo>
                  <a:pt x="882637" y="53213"/>
                </a:lnTo>
                <a:lnTo>
                  <a:pt x="901700" y="53213"/>
                </a:lnTo>
                <a:lnTo>
                  <a:pt x="901700" y="36207"/>
                </a:lnTo>
                <a:lnTo>
                  <a:pt x="921639" y="36207"/>
                </a:lnTo>
                <a:lnTo>
                  <a:pt x="921639" y="17145"/>
                </a:lnTo>
                <a:close/>
              </a:path>
              <a:path w="1818640" h="252729">
                <a:moveTo>
                  <a:pt x="1067943" y="17145"/>
                </a:moveTo>
                <a:lnTo>
                  <a:pt x="1048004" y="17145"/>
                </a:lnTo>
                <a:lnTo>
                  <a:pt x="1048004" y="0"/>
                </a:lnTo>
                <a:lnTo>
                  <a:pt x="1028941" y="0"/>
                </a:lnTo>
                <a:lnTo>
                  <a:pt x="1028941" y="17145"/>
                </a:lnTo>
                <a:lnTo>
                  <a:pt x="1009142" y="17145"/>
                </a:lnTo>
                <a:lnTo>
                  <a:pt x="1009142" y="36207"/>
                </a:lnTo>
                <a:lnTo>
                  <a:pt x="1028941" y="36207"/>
                </a:lnTo>
                <a:lnTo>
                  <a:pt x="1028941" y="53213"/>
                </a:lnTo>
                <a:lnTo>
                  <a:pt x="1048004" y="53213"/>
                </a:lnTo>
                <a:lnTo>
                  <a:pt x="1048004" y="36207"/>
                </a:lnTo>
                <a:lnTo>
                  <a:pt x="1067943" y="36207"/>
                </a:lnTo>
                <a:lnTo>
                  <a:pt x="1067943" y="17145"/>
                </a:lnTo>
                <a:close/>
              </a:path>
              <a:path w="1818640" h="252729">
                <a:moveTo>
                  <a:pt x="1106551" y="58928"/>
                </a:moveTo>
                <a:lnTo>
                  <a:pt x="1086612" y="58928"/>
                </a:lnTo>
                <a:lnTo>
                  <a:pt x="1086612" y="41910"/>
                </a:lnTo>
                <a:lnTo>
                  <a:pt x="1067549" y="41910"/>
                </a:lnTo>
                <a:lnTo>
                  <a:pt x="1067549" y="58928"/>
                </a:lnTo>
                <a:lnTo>
                  <a:pt x="1047750" y="58928"/>
                </a:lnTo>
                <a:lnTo>
                  <a:pt x="1047750" y="77990"/>
                </a:lnTo>
                <a:lnTo>
                  <a:pt x="1067549" y="77990"/>
                </a:lnTo>
                <a:lnTo>
                  <a:pt x="1067549" y="94996"/>
                </a:lnTo>
                <a:lnTo>
                  <a:pt x="1086612" y="94996"/>
                </a:lnTo>
                <a:lnTo>
                  <a:pt x="1086612" y="77990"/>
                </a:lnTo>
                <a:lnTo>
                  <a:pt x="1106551" y="77990"/>
                </a:lnTo>
                <a:lnTo>
                  <a:pt x="1106551" y="58928"/>
                </a:lnTo>
                <a:close/>
              </a:path>
              <a:path w="1818640" h="252729">
                <a:moveTo>
                  <a:pt x="1393063" y="103378"/>
                </a:moveTo>
                <a:lnTo>
                  <a:pt x="1373124" y="103378"/>
                </a:lnTo>
                <a:lnTo>
                  <a:pt x="1373124" y="86360"/>
                </a:lnTo>
                <a:lnTo>
                  <a:pt x="1354061" y="86360"/>
                </a:lnTo>
                <a:lnTo>
                  <a:pt x="1354061" y="103378"/>
                </a:lnTo>
                <a:lnTo>
                  <a:pt x="1334262" y="103378"/>
                </a:lnTo>
                <a:lnTo>
                  <a:pt x="1334262" y="122440"/>
                </a:lnTo>
                <a:lnTo>
                  <a:pt x="1354061" y="122440"/>
                </a:lnTo>
                <a:lnTo>
                  <a:pt x="1354061" y="139446"/>
                </a:lnTo>
                <a:lnTo>
                  <a:pt x="1373124" y="139446"/>
                </a:lnTo>
                <a:lnTo>
                  <a:pt x="1373124" y="122440"/>
                </a:lnTo>
                <a:lnTo>
                  <a:pt x="1393063" y="122440"/>
                </a:lnTo>
                <a:lnTo>
                  <a:pt x="1393063" y="103378"/>
                </a:lnTo>
                <a:close/>
              </a:path>
              <a:path w="1818640" h="252729">
                <a:moveTo>
                  <a:pt x="1453134" y="103378"/>
                </a:moveTo>
                <a:lnTo>
                  <a:pt x="1433195" y="103378"/>
                </a:lnTo>
                <a:lnTo>
                  <a:pt x="1433195" y="86360"/>
                </a:lnTo>
                <a:lnTo>
                  <a:pt x="1414132" y="86360"/>
                </a:lnTo>
                <a:lnTo>
                  <a:pt x="1414132" y="103378"/>
                </a:lnTo>
                <a:lnTo>
                  <a:pt x="1394333" y="103378"/>
                </a:lnTo>
                <a:lnTo>
                  <a:pt x="1394333" y="122440"/>
                </a:lnTo>
                <a:lnTo>
                  <a:pt x="1414132" y="122440"/>
                </a:lnTo>
                <a:lnTo>
                  <a:pt x="1414132" y="139446"/>
                </a:lnTo>
                <a:lnTo>
                  <a:pt x="1433195" y="139446"/>
                </a:lnTo>
                <a:lnTo>
                  <a:pt x="1433195" y="122440"/>
                </a:lnTo>
                <a:lnTo>
                  <a:pt x="1453134" y="122440"/>
                </a:lnTo>
                <a:lnTo>
                  <a:pt x="1453134" y="103378"/>
                </a:lnTo>
                <a:close/>
              </a:path>
              <a:path w="1818640" h="252729">
                <a:moveTo>
                  <a:pt x="1632712" y="154686"/>
                </a:moveTo>
                <a:lnTo>
                  <a:pt x="1614805" y="154686"/>
                </a:lnTo>
                <a:lnTo>
                  <a:pt x="1612900" y="154686"/>
                </a:lnTo>
                <a:lnTo>
                  <a:pt x="1612900" y="137541"/>
                </a:lnTo>
                <a:lnTo>
                  <a:pt x="1594993" y="137541"/>
                </a:lnTo>
                <a:lnTo>
                  <a:pt x="1593837" y="137541"/>
                </a:lnTo>
                <a:lnTo>
                  <a:pt x="1575930" y="137541"/>
                </a:lnTo>
                <a:lnTo>
                  <a:pt x="1575930" y="154686"/>
                </a:lnTo>
                <a:lnTo>
                  <a:pt x="1574038" y="154686"/>
                </a:lnTo>
                <a:lnTo>
                  <a:pt x="1556131" y="154686"/>
                </a:lnTo>
                <a:lnTo>
                  <a:pt x="1556131" y="173748"/>
                </a:lnTo>
                <a:lnTo>
                  <a:pt x="1574038" y="173748"/>
                </a:lnTo>
                <a:lnTo>
                  <a:pt x="1575930" y="173748"/>
                </a:lnTo>
                <a:lnTo>
                  <a:pt x="1575930" y="190754"/>
                </a:lnTo>
                <a:lnTo>
                  <a:pt x="1593837" y="190754"/>
                </a:lnTo>
                <a:lnTo>
                  <a:pt x="1594993" y="190754"/>
                </a:lnTo>
                <a:lnTo>
                  <a:pt x="1612900" y="190754"/>
                </a:lnTo>
                <a:lnTo>
                  <a:pt x="1612900" y="173748"/>
                </a:lnTo>
                <a:lnTo>
                  <a:pt x="1614805" y="173748"/>
                </a:lnTo>
                <a:lnTo>
                  <a:pt x="1632712" y="173748"/>
                </a:lnTo>
                <a:lnTo>
                  <a:pt x="1632712" y="154686"/>
                </a:lnTo>
                <a:close/>
              </a:path>
              <a:path w="1818640" h="252729">
                <a:moveTo>
                  <a:pt x="1818386" y="199136"/>
                </a:moveTo>
                <a:lnTo>
                  <a:pt x="1799323" y="199136"/>
                </a:lnTo>
                <a:lnTo>
                  <a:pt x="1799323" y="252222"/>
                </a:lnTo>
                <a:lnTo>
                  <a:pt x="1818386" y="252222"/>
                </a:lnTo>
                <a:lnTo>
                  <a:pt x="1818386" y="199136"/>
                </a:lnTo>
                <a:close/>
              </a:path>
            </a:pathLst>
          </a:custGeom>
          <a:solidFill>
            <a:schemeClr val="accent6"/>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76" name="object 44">
            <a:extLst>
              <a:ext uri="{FF2B5EF4-FFF2-40B4-BE49-F238E27FC236}">
                <a16:creationId xmlns:a16="http://schemas.microsoft.com/office/drawing/2014/main" id="{25236803-8BA0-4D89-E3CD-4C9986DD7DC0}"/>
              </a:ext>
            </a:extLst>
          </p:cNvPr>
          <p:cNvSpPr/>
          <p:nvPr/>
        </p:nvSpPr>
        <p:spPr>
          <a:xfrm>
            <a:off x="11458096" y="5652868"/>
            <a:ext cx="369801" cy="36552"/>
          </a:xfrm>
          <a:custGeom>
            <a:avLst/>
            <a:gdLst/>
            <a:ahLst/>
            <a:cxnLst/>
            <a:rect l="l" t="t" r="r" b="b"/>
            <a:pathLst>
              <a:path w="428625" h="53339">
                <a:moveTo>
                  <a:pt x="58674" y="17018"/>
                </a:moveTo>
                <a:lnTo>
                  <a:pt x="38862" y="17018"/>
                </a:lnTo>
                <a:lnTo>
                  <a:pt x="38862" y="0"/>
                </a:lnTo>
                <a:lnTo>
                  <a:pt x="19799" y="0"/>
                </a:lnTo>
                <a:lnTo>
                  <a:pt x="19799" y="17018"/>
                </a:lnTo>
                <a:lnTo>
                  <a:pt x="0" y="17018"/>
                </a:lnTo>
                <a:lnTo>
                  <a:pt x="0" y="36080"/>
                </a:lnTo>
                <a:lnTo>
                  <a:pt x="19799" y="36080"/>
                </a:lnTo>
                <a:lnTo>
                  <a:pt x="19799" y="53086"/>
                </a:lnTo>
                <a:lnTo>
                  <a:pt x="38862" y="53086"/>
                </a:lnTo>
                <a:lnTo>
                  <a:pt x="38862" y="36080"/>
                </a:lnTo>
                <a:lnTo>
                  <a:pt x="58674" y="36080"/>
                </a:lnTo>
                <a:lnTo>
                  <a:pt x="58674" y="17018"/>
                </a:lnTo>
                <a:close/>
              </a:path>
              <a:path w="428625" h="53339">
                <a:moveTo>
                  <a:pt x="171704" y="17018"/>
                </a:moveTo>
                <a:lnTo>
                  <a:pt x="151892" y="17018"/>
                </a:lnTo>
                <a:lnTo>
                  <a:pt x="151892" y="0"/>
                </a:lnTo>
                <a:lnTo>
                  <a:pt x="132829" y="0"/>
                </a:lnTo>
                <a:lnTo>
                  <a:pt x="132829" y="17018"/>
                </a:lnTo>
                <a:lnTo>
                  <a:pt x="113030" y="17018"/>
                </a:lnTo>
                <a:lnTo>
                  <a:pt x="113030" y="36080"/>
                </a:lnTo>
                <a:lnTo>
                  <a:pt x="132829" y="36080"/>
                </a:lnTo>
                <a:lnTo>
                  <a:pt x="132829" y="53086"/>
                </a:lnTo>
                <a:lnTo>
                  <a:pt x="151892" y="53086"/>
                </a:lnTo>
                <a:lnTo>
                  <a:pt x="151892" y="36080"/>
                </a:lnTo>
                <a:lnTo>
                  <a:pt x="171704" y="36080"/>
                </a:lnTo>
                <a:lnTo>
                  <a:pt x="171704" y="17018"/>
                </a:lnTo>
                <a:close/>
              </a:path>
              <a:path w="428625" h="53339">
                <a:moveTo>
                  <a:pt x="428498" y="17018"/>
                </a:moveTo>
                <a:lnTo>
                  <a:pt x="408686" y="17018"/>
                </a:lnTo>
                <a:lnTo>
                  <a:pt x="408686" y="0"/>
                </a:lnTo>
                <a:lnTo>
                  <a:pt x="389623" y="0"/>
                </a:lnTo>
                <a:lnTo>
                  <a:pt x="389623" y="17018"/>
                </a:lnTo>
                <a:lnTo>
                  <a:pt x="369697" y="17018"/>
                </a:lnTo>
                <a:lnTo>
                  <a:pt x="369697" y="36080"/>
                </a:lnTo>
                <a:lnTo>
                  <a:pt x="389623" y="36080"/>
                </a:lnTo>
                <a:lnTo>
                  <a:pt x="389623" y="53086"/>
                </a:lnTo>
                <a:lnTo>
                  <a:pt x="408686" y="53086"/>
                </a:lnTo>
                <a:lnTo>
                  <a:pt x="408686" y="36080"/>
                </a:lnTo>
                <a:lnTo>
                  <a:pt x="428498" y="36080"/>
                </a:lnTo>
                <a:lnTo>
                  <a:pt x="428498" y="17018"/>
                </a:lnTo>
                <a:close/>
              </a:path>
            </a:pathLst>
          </a:custGeom>
          <a:solidFill>
            <a:schemeClr val="accent6"/>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77" name="object 45">
            <a:extLst>
              <a:ext uri="{FF2B5EF4-FFF2-40B4-BE49-F238E27FC236}">
                <a16:creationId xmlns:a16="http://schemas.microsoft.com/office/drawing/2014/main" id="{6CD57FDC-B1D9-783C-9F34-27320E57E958}"/>
              </a:ext>
            </a:extLst>
          </p:cNvPr>
          <p:cNvSpPr txBox="1"/>
          <p:nvPr/>
        </p:nvSpPr>
        <p:spPr>
          <a:xfrm>
            <a:off x="8568965" y="4667827"/>
            <a:ext cx="3402373" cy="447964"/>
          </a:xfrm>
          <a:prstGeom prst="rect">
            <a:avLst/>
          </a:prstGeom>
        </p:spPr>
        <p:txBody>
          <a:bodyPr vert="horz" wrap="square" lIns="0" tIns="16912" rIns="0" bIns="0" rtlCol="0">
            <a:spAutoFit/>
          </a:bodyPr>
          <a:lstStyle/>
          <a:p>
            <a:pPr marL="50738" marR="0" lvl="0" indent="0" algn="l" defTabSz="914400" rtl="0" eaLnBrk="1" fontAlgn="auto" latinLnBrk="0" hangingPunct="1">
              <a:lnSpc>
                <a:spcPct val="100000"/>
              </a:lnSpc>
              <a:spcBef>
                <a:spcPts val="133"/>
              </a:spcBef>
              <a:spcAft>
                <a:spcPts val="0"/>
              </a:spcAft>
              <a:buClrTx/>
              <a:buSzTx/>
              <a:buFontTx/>
              <a:buNone/>
              <a:tabLst/>
              <a:defRPr/>
            </a:pPr>
            <a:r>
              <a:rPr kumimoji="0" lang="fr-FR" sz="1400" b="0" i="0" u="none" strike="noStrike" kern="1200" cap="none" normalizeH="0" baseline="0" noProof="0" dirty="0" err="1">
                <a:ln>
                  <a:noFill/>
                </a:ln>
                <a:solidFill>
                  <a:srgbClr val="000000"/>
                </a:solidFill>
                <a:effectLst/>
                <a:uLnTx/>
                <a:uFillTx/>
                <a:latin typeface="Poppins" pitchFamily="2" charset="77"/>
                <a:cs typeface="Poppins" pitchFamily="2" charset="77"/>
              </a:rPr>
              <a:t>Stratified</a:t>
            </a:r>
            <a:r>
              <a:rPr kumimoji="0" lang="fr-FR" sz="1400" b="0" i="0" u="none" strike="noStrike" kern="1200" cap="none" normalizeH="0" baseline="0" noProof="0" dirty="0">
                <a:ln>
                  <a:noFill/>
                </a:ln>
                <a:solidFill>
                  <a:srgbClr val="000000"/>
                </a:solidFill>
                <a:effectLst/>
                <a:uLnTx/>
                <a:uFillTx/>
                <a:latin typeface="Poppins" pitchFamily="2" charset="77"/>
                <a:cs typeface="Poppins" pitchFamily="2" charset="77"/>
              </a:rPr>
              <a:t> HR: 0.60 </a:t>
            </a:r>
            <a:br>
              <a:rPr kumimoji="0" lang="fr-FR" sz="1400" b="0" i="0" u="none" strike="noStrike" kern="1200" cap="none" normalizeH="0" baseline="0" noProof="0" dirty="0">
                <a:ln>
                  <a:noFill/>
                </a:ln>
                <a:solidFill>
                  <a:srgbClr val="000000"/>
                </a:solidFill>
                <a:effectLst/>
                <a:uLnTx/>
                <a:uFillTx/>
                <a:latin typeface="Poppins" pitchFamily="2" charset="77"/>
                <a:cs typeface="Poppins" pitchFamily="2" charset="77"/>
              </a:rPr>
            </a:br>
            <a:r>
              <a:rPr kumimoji="0" lang="fr-FR" sz="1400" b="0" i="0" u="none" strike="noStrike" kern="1200" cap="none" normalizeH="0" baseline="0" noProof="0" dirty="0">
                <a:ln>
                  <a:noFill/>
                </a:ln>
                <a:solidFill>
                  <a:srgbClr val="000000"/>
                </a:solidFill>
                <a:effectLst/>
                <a:uLnTx/>
                <a:uFillTx/>
                <a:latin typeface="Poppins" pitchFamily="2" charset="77"/>
                <a:cs typeface="Poppins" pitchFamily="2" charset="77"/>
              </a:rPr>
              <a:t>(95% CI: 0.43-0.83; log-</a:t>
            </a:r>
            <a:r>
              <a:rPr kumimoji="0" lang="fr-FR" sz="1400" b="0" i="0" u="none" strike="noStrike" kern="1200" cap="none" normalizeH="0" baseline="0" noProof="0" dirty="0" err="1">
                <a:ln>
                  <a:noFill/>
                </a:ln>
                <a:solidFill>
                  <a:srgbClr val="000000"/>
                </a:solidFill>
                <a:effectLst/>
                <a:uLnTx/>
                <a:uFillTx/>
                <a:latin typeface="Poppins" pitchFamily="2" charset="77"/>
                <a:cs typeface="Poppins" pitchFamily="2" charset="77"/>
              </a:rPr>
              <a:t>rank</a:t>
            </a:r>
            <a:r>
              <a:rPr kumimoji="0" lang="fr-FR" sz="1400" b="0" i="0" u="none" strike="noStrike" kern="1200" cap="none" normalizeH="0" baseline="0" noProof="0" dirty="0">
                <a:ln>
                  <a:noFill/>
                </a:ln>
                <a:solidFill>
                  <a:srgbClr val="000000"/>
                </a:solidFill>
                <a:effectLst/>
                <a:uLnTx/>
                <a:uFillTx/>
                <a:latin typeface="Poppins" pitchFamily="2" charset="77"/>
                <a:cs typeface="Poppins" pitchFamily="2" charset="77"/>
              </a:rPr>
              <a:t> </a:t>
            </a:r>
            <a:r>
              <a:rPr kumimoji="0" lang="fr-FR" sz="1400" b="0" i="1" u="none" strike="noStrike" kern="1200" cap="none" normalizeH="0" baseline="0" noProof="0" dirty="0">
                <a:ln>
                  <a:noFill/>
                </a:ln>
                <a:solidFill>
                  <a:srgbClr val="000000"/>
                </a:solidFill>
                <a:effectLst/>
                <a:uLnTx/>
                <a:uFillTx/>
                <a:latin typeface="Poppins" pitchFamily="2" charset="77"/>
                <a:cs typeface="Poppins" pitchFamily="2" charset="77"/>
              </a:rPr>
              <a:t>P</a:t>
            </a:r>
            <a:r>
              <a:rPr kumimoji="0" lang="fr-FR" sz="1400" b="0" i="0" u="none" strike="noStrike" kern="1200" cap="none" normalizeH="0" baseline="0" noProof="0" dirty="0">
                <a:ln>
                  <a:noFill/>
                </a:ln>
                <a:solidFill>
                  <a:srgbClr val="000000"/>
                </a:solidFill>
                <a:effectLst/>
                <a:uLnTx/>
                <a:uFillTx/>
                <a:latin typeface="Poppins" pitchFamily="2" charset="77"/>
                <a:cs typeface="Poppins" pitchFamily="2" charset="77"/>
              </a:rPr>
              <a:t> = .0017)</a:t>
            </a:r>
            <a:endParaRPr kumimoji="0" lang="fr-FR" sz="1400" b="0" i="0" u="none" strike="noStrike" kern="1200" cap="none" normalizeH="0" baseline="27777" noProof="0" dirty="0">
              <a:ln>
                <a:noFill/>
              </a:ln>
              <a:solidFill>
                <a:srgbClr val="000000"/>
              </a:solidFill>
              <a:effectLst/>
              <a:uLnTx/>
              <a:uFillTx/>
              <a:latin typeface="Poppins" pitchFamily="2" charset="77"/>
              <a:cs typeface="Poppins" pitchFamily="2" charset="77"/>
            </a:endParaRPr>
          </a:p>
        </p:txBody>
      </p:sp>
      <p:grpSp>
        <p:nvGrpSpPr>
          <p:cNvPr id="97" name="Group 96">
            <a:extLst>
              <a:ext uri="{FF2B5EF4-FFF2-40B4-BE49-F238E27FC236}">
                <a16:creationId xmlns:a16="http://schemas.microsoft.com/office/drawing/2014/main" id="{B783C7E3-0C62-CD08-638C-4EBD24E68F93}"/>
              </a:ext>
            </a:extLst>
          </p:cNvPr>
          <p:cNvGrpSpPr/>
          <p:nvPr/>
        </p:nvGrpSpPr>
        <p:grpSpPr>
          <a:xfrm>
            <a:off x="5893183" y="5210194"/>
            <a:ext cx="2174648" cy="454599"/>
            <a:chOff x="6673724" y="7810837"/>
            <a:chExt cx="3356615" cy="883422"/>
          </a:xfrm>
        </p:grpSpPr>
        <p:sp>
          <p:nvSpPr>
            <p:cNvPr id="79" name="object 46">
              <a:extLst>
                <a:ext uri="{FF2B5EF4-FFF2-40B4-BE49-F238E27FC236}">
                  <a16:creationId xmlns:a16="http://schemas.microsoft.com/office/drawing/2014/main" id="{EA913B9E-C3C5-E636-9B4F-9C2AB7DFB858}"/>
                </a:ext>
              </a:extLst>
            </p:cNvPr>
            <p:cNvSpPr/>
            <p:nvPr/>
          </p:nvSpPr>
          <p:spPr>
            <a:xfrm>
              <a:off x="6680826" y="8091634"/>
              <a:ext cx="335713" cy="0"/>
            </a:xfrm>
            <a:custGeom>
              <a:avLst/>
              <a:gdLst/>
              <a:ahLst/>
              <a:cxnLst/>
              <a:rect l="l" t="t" r="r" b="b"/>
              <a:pathLst>
                <a:path w="252094">
                  <a:moveTo>
                    <a:pt x="251968" y="0"/>
                  </a:moveTo>
                  <a:lnTo>
                    <a:pt x="0" y="0"/>
                  </a:lnTo>
                </a:path>
              </a:pathLst>
            </a:custGeom>
            <a:ln w="28575">
              <a:solidFill>
                <a:schemeClr val="accent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0" name="object 47">
              <a:extLst>
                <a:ext uri="{FF2B5EF4-FFF2-40B4-BE49-F238E27FC236}">
                  <a16:creationId xmlns:a16="http://schemas.microsoft.com/office/drawing/2014/main" id="{EDF63CAF-FD34-F6DF-28E5-A88E090C7012}"/>
                </a:ext>
              </a:extLst>
            </p:cNvPr>
            <p:cNvSpPr txBox="1"/>
            <p:nvPr/>
          </p:nvSpPr>
          <p:spPr>
            <a:xfrm>
              <a:off x="7066025" y="7810837"/>
              <a:ext cx="2964314" cy="883422"/>
            </a:xfrm>
            <a:prstGeom prst="rect">
              <a:avLst/>
            </a:prstGeom>
          </p:spPr>
          <p:txBody>
            <a:bodyPr vert="horz" wrap="square" lIns="0" tIns="44818" rIns="0" bIns="0" rtlCol="0">
              <a:spAutoFit/>
            </a:bodyPr>
            <a:lstStyle/>
            <a:p>
              <a:pPr marL="6350" marR="6765" lvl="0" algn="l" defTabSz="914400" rtl="0" eaLnBrk="1" fontAlgn="auto" latinLnBrk="0" hangingPunct="1">
                <a:lnSpc>
                  <a:spcPct val="95100"/>
                </a:lnSpc>
                <a:spcBef>
                  <a:spcPts val="293"/>
                </a:spcBef>
                <a:spcAft>
                  <a:spcPts val="0"/>
                </a:spcAft>
                <a:buClrTx/>
                <a:buSzTx/>
                <a:buFontTx/>
                <a:buNone/>
                <a:defRPr/>
              </a:pPr>
              <a:r>
                <a:rPr kumimoji="0" sz="1400" b="0" i="0" u="none" strike="noStrike" kern="1200" cap="none" spc="-13" normalizeH="0" baseline="0" noProof="0" dirty="0">
                  <a:ln>
                    <a:noFill/>
                  </a:ln>
                  <a:solidFill>
                    <a:srgbClr val="000000"/>
                  </a:solidFill>
                  <a:effectLst/>
                  <a:uLnTx/>
                  <a:uFillTx/>
                  <a:latin typeface="Poppins" pitchFamily="2" charset="77"/>
                  <a:cs typeface="Poppins" pitchFamily="2" charset="77"/>
                </a:rPr>
                <a:t>Pola-R-</a:t>
              </a:r>
              <a:r>
                <a:rPr kumimoji="0" sz="1400" b="0" i="0" u="none" strike="noStrike" kern="1200" cap="none" spc="-13" normalizeH="0" baseline="0" noProof="0" dirty="0" err="1">
                  <a:ln>
                    <a:noFill/>
                  </a:ln>
                  <a:solidFill>
                    <a:srgbClr val="000000"/>
                  </a:solidFill>
                  <a:effectLst/>
                  <a:uLnTx/>
                  <a:uFillTx/>
                  <a:latin typeface="Poppins" pitchFamily="2" charset="77"/>
                  <a:cs typeface="Poppins" pitchFamily="2" charset="77"/>
                </a:rPr>
                <a:t>GemOx</a:t>
              </a:r>
              <a:r>
                <a:rPr kumimoji="0" sz="1400" b="0" i="0" u="none" strike="noStrike" kern="1200" cap="none" spc="-13" normalizeH="0" baseline="0" noProof="0" dirty="0">
                  <a:ln>
                    <a:noFill/>
                  </a:ln>
                  <a:solidFill>
                    <a:srgbClr val="000000"/>
                  </a:solidFill>
                  <a:effectLst/>
                  <a:uLnTx/>
                  <a:uFillTx/>
                  <a:latin typeface="Poppins" pitchFamily="2" charset="77"/>
                  <a:cs typeface="Poppins" pitchFamily="2" charset="77"/>
                </a:rPr>
                <a:t> </a:t>
              </a:r>
              <a:br>
                <a:rPr kumimoji="0" lang="en-US" sz="1400" b="0" i="0" u="none" strike="noStrike" kern="1200" cap="none" spc="-13" normalizeH="0" baseline="0" noProof="0" dirty="0">
                  <a:ln>
                    <a:noFill/>
                  </a:ln>
                  <a:solidFill>
                    <a:srgbClr val="000000"/>
                  </a:solidFill>
                  <a:effectLst/>
                  <a:uLnTx/>
                  <a:uFillTx/>
                  <a:latin typeface="Poppins" pitchFamily="2" charset="77"/>
                  <a:cs typeface="Poppins" pitchFamily="2" charset="77"/>
                </a:rPr>
              </a:br>
              <a:r>
                <a:rPr kumimoji="0" sz="1400" b="0" i="0" u="none" strike="noStrike" kern="1200" cap="none" spc="-13" normalizeH="0" baseline="0" noProof="0" dirty="0">
                  <a:ln>
                    <a:noFill/>
                  </a:ln>
                  <a:solidFill>
                    <a:srgbClr val="000000"/>
                  </a:solidFill>
                  <a:effectLst/>
                  <a:uLnTx/>
                  <a:uFillTx/>
                  <a:latin typeface="Poppins" pitchFamily="2" charset="77"/>
                  <a:cs typeface="Poppins" pitchFamily="2" charset="77"/>
                </a:rPr>
                <a:t>R-</a:t>
              </a:r>
              <a:r>
                <a:rPr kumimoji="0" sz="1400" b="0" i="0" u="none" strike="noStrike" kern="1200" cap="none" spc="-13" normalizeH="0" baseline="0" noProof="0" dirty="0" err="1">
                  <a:ln>
                    <a:noFill/>
                  </a:ln>
                  <a:solidFill>
                    <a:srgbClr val="000000"/>
                  </a:solidFill>
                  <a:effectLst/>
                  <a:uLnTx/>
                  <a:uFillTx/>
                  <a:latin typeface="Poppins" pitchFamily="2" charset="77"/>
                  <a:cs typeface="Poppins" pitchFamily="2" charset="77"/>
                </a:rPr>
                <a:t>GemOx</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81" name="object 49">
              <a:extLst>
                <a:ext uri="{FF2B5EF4-FFF2-40B4-BE49-F238E27FC236}">
                  <a16:creationId xmlns:a16="http://schemas.microsoft.com/office/drawing/2014/main" id="{C68A0EDB-584E-3155-0AD7-39FB843CC1DE}"/>
                </a:ext>
              </a:extLst>
            </p:cNvPr>
            <p:cNvSpPr/>
            <p:nvPr/>
          </p:nvSpPr>
          <p:spPr>
            <a:xfrm>
              <a:off x="6673724" y="8457293"/>
              <a:ext cx="335713" cy="0"/>
            </a:xfrm>
            <a:custGeom>
              <a:avLst/>
              <a:gdLst/>
              <a:ahLst/>
              <a:cxnLst/>
              <a:rect l="l" t="t" r="r" b="b"/>
              <a:pathLst>
                <a:path w="252094">
                  <a:moveTo>
                    <a:pt x="251967" y="0"/>
                  </a:moveTo>
                  <a:lnTo>
                    <a:pt x="0" y="0"/>
                  </a:lnTo>
                </a:path>
              </a:pathLst>
            </a:custGeom>
            <a:ln w="28575">
              <a:solidFill>
                <a:schemeClr val="accent6"/>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grpSp>
      <p:sp>
        <p:nvSpPr>
          <p:cNvPr id="83" name="object 52">
            <a:extLst>
              <a:ext uri="{FF2B5EF4-FFF2-40B4-BE49-F238E27FC236}">
                <a16:creationId xmlns:a16="http://schemas.microsoft.com/office/drawing/2014/main" id="{EA0E8F64-0F37-F007-6BA2-0964DD1D3FAF}"/>
              </a:ext>
            </a:extLst>
          </p:cNvPr>
          <p:cNvSpPr txBox="1"/>
          <p:nvPr/>
        </p:nvSpPr>
        <p:spPr>
          <a:xfrm>
            <a:off x="5325370" y="5644254"/>
            <a:ext cx="334542" cy="23252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lang="en-US"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4" name="object 53">
            <a:extLst>
              <a:ext uri="{FF2B5EF4-FFF2-40B4-BE49-F238E27FC236}">
                <a16:creationId xmlns:a16="http://schemas.microsoft.com/office/drawing/2014/main" id="{F946B4B1-45C8-FCE4-7F14-72E55F460B5D}"/>
              </a:ext>
            </a:extLst>
          </p:cNvPr>
          <p:cNvSpPr txBox="1"/>
          <p:nvPr/>
        </p:nvSpPr>
        <p:spPr>
          <a:xfrm>
            <a:off x="5325370" y="5021471"/>
            <a:ext cx="334542" cy="23252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lang="en-US"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5" name="object 54">
            <a:extLst>
              <a:ext uri="{FF2B5EF4-FFF2-40B4-BE49-F238E27FC236}">
                <a16:creationId xmlns:a16="http://schemas.microsoft.com/office/drawing/2014/main" id="{0388D5C8-ED69-8C7F-A5C6-2A182FEC0942}"/>
              </a:ext>
            </a:extLst>
          </p:cNvPr>
          <p:cNvSpPr txBox="1"/>
          <p:nvPr/>
        </p:nvSpPr>
        <p:spPr>
          <a:xfrm>
            <a:off x="5325370" y="4707956"/>
            <a:ext cx="334542" cy="23252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80</a:t>
            </a:r>
            <a:endParaRPr kumimoji="0" lang="en-US"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6" name="object 55">
            <a:extLst>
              <a:ext uri="{FF2B5EF4-FFF2-40B4-BE49-F238E27FC236}">
                <a16:creationId xmlns:a16="http://schemas.microsoft.com/office/drawing/2014/main" id="{5D0D1BE2-A881-5DB5-F80B-0CC11028A457}"/>
              </a:ext>
            </a:extLst>
          </p:cNvPr>
          <p:cNvSpPr txBox="1"/>
          <p:nvPr/>
        </p:nvSpPr>
        <p:spPr>
          <a:xfrm>
            <a:off x="5185332" y="4405912"/>
            <a:ext cx="474161" cy="23252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100</a:t>
            </a:r>
            <a:endParaRPr kumimoji="0" lang="en-US"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8" name="object 52">
            <a:extLst>
              <a:ext uri="{FF2B5EF4-FFF2-40B4-BE49-F238E27FC236}">
                <a16:creationId xmlns:a16="http://schemas.microsoft.com/office/drawing/2014/main" id="{8D9B28EB-E322-3E65-B329-8017F6B06E71}"/>
              </a:ext>
            </a:extLst>
          </p:cNvPr>
          <p:cNvSpPr txBox="1"/>
          <p:nvPr/>
        </p:nvSpPr>
        <p:spPr>
          <a:xfrm>
            <a:off x="5339474" y="5947864"/>
            <a:ext cx="334542" cy="23252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9" name="object 53">
            <a:extLst>
              <a:ext uri="{FF2B5EF4-FFF2-40B4-BE49-F238E27FC236}">
                <a16:creationId xmlns:a16="http://schemas.microsoft.com/office/drawing/2014/main" id="{8196C998-F1E5-F483-EEF5-FCC1349A4611}"/>
              </a:ext>
            </a:extLst>
          </p:cNvPr>
          <p:cNvSpPr txBox="1"/>
          <p:nvPr/>
        </p:nvSpPr>
        <p:spPr>
          <a:xfrm>
            <a:off x="5326781" y="5331803"/>
            <a:ext cx="334542" cy="23252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0" name="object 52">
            <a:extLst>
              <a:ext uri="{FF2B5EF4-FFF2-40B4-BE49-F238E27FC236}">
                <a16:creationId xmlns:a16="http://schemas.microsoft.com/office/drawing/2014/main" id="{B5C4FF75-9FF7-1F39-3257-A917F587D09B}"/>
              </a:ext>
            </a:extLst>
          </p:cNvPr>
          <p:cNvSpPr txBox="1"/>
          <p:nvPr/>
        </p:nvSpPr>
        <p:spPr>
          <a:xfrm>
            <a:off x="5570983" y="6087631"/>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1" name="object 52">
            <a:extLst>
              <a:ext uri="{FF2B5EF4-FFF2-40B4-BE49-F238E27FC236}">
                <a16:creationId xmlns:a16="http://schemas.microsoft.com/office/drawing/2014/main" id="{DEDD02D4-478C-52AE-A4B4-98CE6A96E8B2}"/>
              </a:ext>
            </a:extLst>
          </p:cNvPr>
          <p:cNvSpPr txBox="1"/>
          <p:nvPr/>
        </p:nvSpPr>
        <p:spPr>
          <a:xfrm>
            <a:off x="6784041" y="6087631"/>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6</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2" name="object 52">
            <a:extLst>
              <a:ext uri="{FF2B5EF4-FFF2-40B4-BE49-F238E27FC236}">
                <a16:creationId xmlns:a16="http://schemas.microsoft.com/office/drawing/2014/main" id="{FFADAE2B-17CC-979B-9D33-A783CF5EFC86}"/>
              </a:ext>
            </a:extLst>
          </p:cNvPr>
          <p:cNvSpPr txBox="1"/>
          <p:nvPr/>
        </p:nvSpPr>
        <p:spPr>
          <a:xfrm>
            <a:off x="7997098" y="6087631"/>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12</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3" name="object 52">
            <a:extLst>
              <a:ext uri="{FF2B5EF4-FFF2-40B4-BE49-F238E27FC236}">
                <a16:creationId xmlns:a16="http://schemas.microsoft.com/office/drawing/2014/main" id="{C238B003-2EE8-B54A-4E88-D7D6B1017CA4}"/>
              </a:ext>
            </a:extLst>
          </p:cNvPr>
          <p:cNvSpPr txBox="1"/>
          <p:nvPr/>
        </p:nvSpPr>
        <p:spPr>
          <a:xfrm>
            <a:off x="9210155" y="6087631"/>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18</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4" name="object 52">
            <a:extLst>
              <a:ext uri="{FF2B5EF4-FFF2-40B4-BE49-F238E27FC236}">
                <a16:creationId xmlns:a16="http://schemas.microsoft.com/office/drawing/2014/main" id="{36E58295-63C1-B190-F630-13E71D57CCDA}"/>
              </a:ext>
            </a:extLst>
          </p:cNvPr>
          <p:cNvSpPr txBox="1"/>
          <p:nvPr/>
        </p:nvSpPr>
        <p:spPr>
          <a:xfrm>
            <a:off x="10423212" y="6087631"/>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24</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5" name="object 52">
            <a:extLst>
              <a:ext uri="{FF2B5EF4-FFF2-40B4-BE49-F238E27FC236}">
                <a16:creationId xmlns:a16="http://schemas.microsoft.com/office/drawing/2014/main" id="{8596A505-EE58-24EF-1AE5-6A1CD8E773DD}"/>
              </a:ext>
            </a:extLst>
          </p:cNvPr>
          <p:cNvSpPr txBox="1"/>
          <p:nvPr/>
        </p:nvSpPr>
        <p:spPr>
          <a:xfrm>
            <a:off x="11636269" y="6087631"/>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30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6" name="object 52">
            <a:extLst>
              <a:ext uri="{FF2B5EF4-FFF2-40B4-BE49-F238E27FC236}">
                <a16:creationId xmlns:a16="http://schemas.microsoft.com/office/drawing/2014/main" id="{BCA94577-D677-F678-B8E3-567B856769F6}"/>
              </a:ext>
            </a:extLst>
          </p:cNvPr>
          <p:cNvSpPr txBox="1"/>
          <p:nvPr/>
        </p:nvSpPr>
        <p:spPr>
          <a:xfrm>
            <a:off x="5735428" y="6241204"/>
            <a:ext cx="6061207" cy="263298"/>
          </a:xfrm>
          <a:prstGeom prst="rect">
            <a:avLst/>
          </a:prstGeom>
        </p:spPr>
        <p:txBody>
          <a:bodyPr vert="horz" wrap="square" lIns="0" tIns="16912" rIns="0" bIns="0" rtlCol="0">
            <a:spAutoFit/>
          </a:bodyPr>
          <a:lstStyle/>
          <a:p>
            <a:pPr marL="16913" algn="ctr">
              <a:spcBef>
                <a:spcPts val="20"/>
              </a:spcBef>
              <a:defRPr/>
            </a:pPr>
            <a:r>
              <a:rPr lang="en-US" sz="1600" dirty="0">
                <a:solidFill>
                  <a:schemeClr val="tx1">
                    <a:lumMod val="75000"/>
                    <a:lumOff val="25000"/>
                  </a:schemeClr>
                </a:solidFill>
                <a:latin typeface="Poppins Medium" pitchFamily="2" charset="77"/>
                <a:cs typeface="Poppins Medium" pitchFamily="2" charset="77"/>
              </a:rPr>
              <a:t>Mo</a:t>
            </a:r>
            <a:endParaRPr sz="1600" dirty="0">
              <a:solidFill>
                <a:schemeClr val="tx1">
                  <a:lumMod val="75000"/>
                  <a:lumOff val="25000"/>
                </a:schemeClr>
              </a:solidFill>
              <a:latin typeface="Poppins Medium" pitchFamily="2" charset="77"/>
              <a:cs typeface="Poppins Medium" pitchFamily="2" charset="77"/>
            </a:endParaRPr>
          </a:p>
        </p:txBody>
      </p:sp>
      <p:graphicFrame>
        <p:nvGraphicFramePr>
          <p:cNvPr id="112" name="Table 111">
            <a:extLst>
              <a:ext uri="{FF2B5EF4-FFF2-40B4-BE49-F238E27FC236}">
                <a16:creationId xmlns:a16="http://schemas.microsoft.com/office/drawing/2014/main" id="{2ED3803F-884E-1C3F-3E3D-9DA3681CF15E}"/>
              </a:ext>
            </a:extLst>
          </p:cNvPr>
          <p:cNvGraphicFramePr>
            <a:graphicFrameLocks noGrp="1"/>
          </p:cNvGraphicFramePr>
          <p:nvPr>
            <p:extLst>
              <p:ext uri="{D42A27DB-BD31-4B8C-83A1-F6EECF244321}">
                <p14:modId xmlns:p14="http://schemas.microsoft.com/office/powerpoint/2010/main" val="2636331592"/>
              </p:ext>
            </p:extLst>
          </p:nvPr>
        </p:nvGraphicFramePr>
        <p:xfrm>
          <a:off x="7238999" y="851362"/>
          <a:ext cx="4732339" cy="1005840"/>
        </p:xfrm>
        <a:graphic>
          <a:graphicData uri="http://schemas.openxmlformats.org/drawingml/2006/table">
            <a:tbl>
              <a:tblPr firstRow="1" bandRow="1">
                <a:tableStyleId>{5C22544A-7EE6-4342-B048-85BDC9FD1C3A}</a:tableStyleId>
              </a:tblPr>
              <a:tblGrid>
                <a:gridCol w="2040083">
                  <a:extLst>
                    <a:ext uri="{9D8B030D-6E8A-4147-A177-3AD203B41FA5}">
                      <a16:colId xmlns:a16="http://schemas.microsoft.com/office/drawing/2014/main" val="3599682908"/>
                    </a:ext>
                  </a:extLst>
                </a:gridCol>
                <a:gridCol w="1423554">
                  <a:extLst>
                    <a:ext uri="{9D8B030D-6E8A-4147-A177-3AD203B41FA5}">
                      <a16:colId xmlns:a16="http://schemas.microsoft.com/office/drawing/2014/main" val="766704538"/>
                    </a:ext>
                  </a:extLst>
                </a:gridCol>
                <a:gridCol w="1268702">
                  <a:extLst>
                    <a:ext uri="{9D8B030D-6E8A-4147-A177-3AD203B41FA5}">
                      <a16:colId xmlns:a16="http://schemas.microsoft.com/office/drawing/2014/main" val="3720610503"/>
                    </a:ext>
                  </a:extLst>
                </a:gridCol>
              </a:tblGrid>
              <a:tr h="0">
                <a:tc>
                  <a:txBody>
                    <a:bodyPr/>
                    <a:lstStyle/>
                    <a:p>
                      <a:endParaRPr lang="en-US" sz="1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spcBef>
                          <a:spcPts val="0"/>
                        </a:spcBef>
                      </a:pPr>
                      <a:r>
                        <a:rPr lang="en-US" sz="1200" b="1" spc="-13" dirty="0">
                          <a:solidFill>
                            <a:srgbClr val="FFFFFF"/>
                          </a:solidFill>
                          <a:cs typeface="Arial"/>
                        </a:rPr>
                        <a:t>Pola-R-</a:t>
                      </a:r>
                      <a:r>
                        <a:rPr lang="en-US" sz="1200" b="1" spc="-13" dirty="0" err="1">
                          <a:solidFill>
                            <a:srgbClr val="FFFFFF"/>
                          </a:solidFill>
                          <a:cs typeface="Arial"/>
                        </a:rPr>
                        <a:t>GemOx</a:t>
                      </a:r>
                      <a:endParaRPr lang="en-US" sz="1200" b="1" spc="0" dirty="0">
                        <a:solidFill>
                          <a:schemeClr val="lt1"/>
                        </a:solidFill>
                        <a:cs typeface="Arial"/>
                      </a:endParaRPr>
                    </a:p>
                    <a:p>
                      <a:pPr algn="ctr">
                        <a:spcBef>
                          <a:spcPts val="0"/>
                        </a:spcBef>
                      </a:pPr>
                      <a:r>
                        <a:rPr lang="en-US" sz="1200" b="1" spc="-13" dirty="0">
                          <a:solidFill>
                            <a:srgbClr val="FFFFFF"/>
                          </a:solidFill>
                          <a:cs typeface="Arial"/>
                        </a:rPr>
                        <a:t>(n = 129)</a:t>
                      </a:r>
                      <a:endParaRPr lang="en-US" sz="1200" dirty="0">
                        <a:cs typeface="Aria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algn="ctr">
                        <a:spcBef>
                          <a:spcPts val="0"/>
                        </a:spcBef>
                      </a:pPr>
                      <a:r>
                        <a:rPr lang="en-US" sz="1200" b="1" spc="-13" dirty="0">
                          <a:solidFill>
                            <a:srgbClr val="FFFFFF"/>
                          </a:solidFill>
                          <a:cs typeface="Arial"/>
                        </a:rPr>
                        <a:t>R-</a:t>
                      </a:r>
                      <a:r>
                        <a:rPr lang="en-US" sz="1200" b="1" spc="-27" dirty="0" err="1">
                          <a:solidFill>
                            <a:srgbClr val="FFFFFF"/>
                          </a:solidFill>
                          <a:cs typeface="Arial"/>
                        </a:rPr>
                        <a:t>GemOx</a:t>
                      </a:r>
                      <a:endParaRPr lang="en-US" sz="1200" b="1" spc="0" dirty="0">
                        <a:solidFill>
                          <a:schemeClr val="lt1"/>
                        </a:solidFill>
                        <a:cs typeface="Arial"/>
                      </a:endParaRPr>
                    </a:p>
                    <a:p>
                      <a:pPr marL="0" algn="ctr">
                        <a:spcBef>
                          <a:spcPts val="0"/>
                        </a:spcBef>
                      </a:pPr>
                      <a:r>
                        <a:rPr lang="en-US" sz="1200" b="1" spc="-13" dirty="0">
                          <a:solidFill>
                            <a:srgbClr val="FFFFFF"/>
                          </a:solidFill>
                          <a:cs typeface="Arial"/>
                        </a:rPr>
                        <a:t>(n = 126)</a:t>
                      </a:r>
                      <a:endParaRPr lang="en-US" sz="1200" dirty="0">
                        <a:cs typeface="Aria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40964140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cs typeface="Arial"/>
                        </a:rPr>
                        <a:t>Median</a:t>
                      </a:r>
                      <a:r>
                        <a:rPr lang="en-US" sz="1200" spc="-53" dirty="0">
                          <a:solidFill>
                            <a:schemeClr val="tx1"/>
                          </a:solidFill>
                          <a:latin typeface="+mn-lt"/>
                          <a:cs typeface="Arial"/>
                        </a:rPr>
                        <a:t> PF</a:t>
                      </a:r>
                      <a:r>
                        <a:rPr lang="en-US" sz="1200" dirty="0">
                          <a:solidFill>
                            <a:schemeClr val="tx1"/>
                          </a:solidFill>
                          <a:latin typeface="+mn-lt"/>
                          <a:cs typeface="Arial"/>
                        </a:rPr>
                        <a:t>S,</a:t>
                      </a:r>
                      <a:r>
                        <a:rPr lang="en-US" sz="1200" spc="-20" dirty="0">
                          <a:solidFill>
                            <a:schemeClr val="tx1"/>
                          </a:solidFill>
                          <a:latin typeface="+mn-lt"/>
                          <a:cs typeface="Arial"/>
                        </a:rPr>
                        <a:t> </a:t>
                      </a:r>
                      <a:r>
                        <a:rPr lang="en-US" sz="1200" dirty="0" err="1">
                          <a:solidFill>
                            <a:schemeClr val="tx1"/>
                          </a:solidFill>
                          <a:latin typeface="+mn-lt"/>
                          <a:cs typeface="Arial"/>
                        </a:rPr>
                        <a:t>mo</a:t>
                      </a:r>
                      <a:r>
                        <a:rPr lang="en-US" sz="1200" spc="-20" dirty="0">
                          <a:solidFill>
                            <a:schemeClr val="tx1"/>
                          </a:solidFill>
                          <a:latin typeface="+mn-lt"/>
                          <a:cs typeface="Arial"/>
                        </a:rPr>
                        <a:t> </a:t>
                      </a:r>
                      <a:r>
                        <a:rPr lang="en-US" sz="1200" dirty="0">
                          <a:solidFill>
                            <a:schemeClr val="tx1"/>
                          </a:solidFill>
                          <a:latin typeface="+mn-lt"/>
                          <a:cs typeface="Arial"/>
                        </a:rPr>
                        <a:t>(95%</a:t>
                      </a:r>
                      <a:r>
                        <a:rPr lang="en-US" sz="1200" spc="-7" dirty="0">
                          <a:solidFill>
                            <a:schemeClr val="tx1"/>
                          </a:solidFill>
                          <a:latin typeface="+mn-lt"/>
                          <a:cs typeface="Arial"/>
                        </a:rPr>
                        <a:t> </a:t>
                      </a:r>
                      <a:r>
                        <a:rPr lang="en-US" sz="1200" spc="-33" dirty="0">
                          <a:solidFill>
                            <a:schemeClr val="tx1"/>
                          </a:solidFill>
                          <a:latin typeface="+mn-lt"/>
                          <a:cs typeface="Arial"/>
                        </a:rPr>
                        <a:t>CI)</a:t>
                      </a:r>
                      <a:endParaRPr lang="en-US" sz="1200" dirty="0">
                        <a:solidFill>
                          <a:schemeClr val="tx1"/>
                        </a:solidFill>
                        <a:latin typeface="+mn-lt"/>
                        <a:cs typeface="Aria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algn="ctr">
                        <a:spcBef>
                          <a:spcPts val="0"/>
                        </a:spcBef>
                      </a:pPr>
                      <a:r>
                        <a:rPr lang="en-US" sz="1200" dirty="0">
                          <a:solidFill>
                            <a:schemeClr val="tx1"/>
                          </a:solidFill>
                          <a:latin typeface="+mn-lt"/>
                          <a:cs typeface="Arial MT"/>
                        </a:rPr>
                        <a:t>7.4</a:t>
                      </a:r>
                      <a:r>
                        <a:rPr lang="en-US" sz="1200" spc="-13" dirty="0">
                          <a:solidFill>
                            <a:schemeClr val="tx1"/>
                          </a:solidFill>
                          <a:latin typeface="+mn-lt"/>
                          <a:cs typeface="Arial MT"/>
                        </a:rPr>
                        <a:t> (6.2-11.7)</a:t>
                      </a:r>
                      <a:endParaRPr lang="en-US" sz="1200" dirty="0">
                        <a:solidFill>
                          <a:schemeClr val="tx1"/>
                        </a:solidFill>
                        <a:latin typeface="+mn-lt"/>
                        <a:cs typeface="Arial M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algn="ctr">
                        <a:spcBef>
                          <a:spcPts val="0"/>
                        </a:spcBef>
                      </a:pPr>
                      <a:r>
                        <a:rPr lang="en-US" sz="1200" dirty="0">
                          <a:solidFill>
                            <a:schemeClr val="tx1"/>
                          </a:solidFill>
                          <a:latin typeface="+mn-lt"/>
                          <a:cs typeface="Arial MT"/>
                        </a:rPr>
                        <a:t>2.7</a:t>
                      </a:r>
                      <a:r>
                        <a:rPr lang="en-US" sz="1200" spc="-13" dirty="0">
                          <a:solidFill>
                            <a:schemeClr val="tx1"/>
                          </a:solidFill>
                          <a:latin typeface="+mn-lt"/>
                          <a:cs typeface="Arial MT"/>
                        </a:rPr>
                        <a:t> (2.4-3.3)</a:t>
                      </a:r>
                      <a:endParaRPr lang="en-US" sz="1200" dirty="0">
                        <a:solidFill>
                          <a:schemeClr val="tx1"/>
                        </a:solidFill>
                        <a:latin typeface="+mn-lt"/>
                        <a:cs typeface="Arial M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2810005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3" dirty="0">
                          <a:solidFill>
                            <a:schemeClr val="tx1"/>
                          </a:solidFill>
                          <a:latin typeface="+mn-lt"/>
                          <a:cs typeface="Arial"/>
                        </a:rPr>
                        <a:t>12-</a:t>
                      </a:r>
                      <a:r>
                        <a:rPr lang="en-US" sz="1200" dirty="0">
                          <a:solidFill>
                            <a:schemeClr val="tx1"/>
                          </a:solidFill>
                          <a:latin typeface="+mn-lt"/>
                          <a:cs typeface="Arial"/>
                        </a:rPr>
                        <a:t>mo</a:t>
                      </a:r>
                      <a:r>
                        <a:rPr lang="en-US" sz="1200" spc="-27" dirty="0">
                          <a:solidFill>
                            <a:schemeClr val="tx1"/>
                          </a:solidFill>
                          <a:latin typeface="+mn-lt"/>
                          <a:cs typeface="Arial"/>
                        </a:rPr>
                        <a:t> PF</a:t>
                      </a:r>
                      <a:r>
                        <a:rPr lang="en-US" sz="1200" dirty="0">
                          <a:solidFill>
                            <a:schemeClr val="tx1"/>
                          </a:solidFill>
                          <a:latin typeface="+mn-lt"/>
                          <a:cs typeface="Arial"/>
                        </a:rPr>
                        <a:t>S,</a:t>
                      </a:r>
                      <a:r>
                        <a:rPr lang="en-US" sz="1200" spc="-20" dirty="0">
                          <a:solidFill>
                            <a:schemeClr val="tx1"/>
                          </a:solidFill>
                          <a:latin typeface="+mn-lt"/>
                          <a:cs typeface="Arial"/>
                        </a:rPr>
                        <a:t> </a:t>
                      </a:r>
                      <a:r>
                        <a:rPr lang="en-US" sz="1200" dirty="0">
                          <a:solidFill>
                            <a:schemeClr val="tx1"/>
                          </a:solidFill>
                          <a:latin typeface="+mn-lt"/>
                          <a:cs typeface="Arial"/>
                        </a:rPr>
                        <a:t>%</a:t>
                      </a:r>
                      <a:r>
                        <a:rPr lang="en-US" sz="1200" spc="-7" dirty="0">
                          <a:solidFill>
                            <a:schemeClr val="tx1"/>
                          </a:solidFill>
                          <a:latin typeface="+mn-lt"/>
                          <a:cs typeface="Arial"/>
                        </a:rPr>
                        <a:t> </a:t>
                      </a:r>
                      <a:r>
                        <a:rPr lang="en-US" sz="1200" dirty="0">
                          <a:solidFill>
                            <a:schemeClr val="tx1"/>
                          </a:solidFill>
                          <a:latin typeface="+mn-lt"/>
                          <a:cs typeface="Arial"/>
                        </a:rPr>
                        <a:t>(95%</a:t>
                      </a:r>
                      <a:r>
                        <a:rPr lang="en-US" sz="1200" spc="-20" dirty="0">
                          <a:solidFill>
                            <a:schemeClr val="tx1"/>
                          </a:solidFill>
                          <a:latin typeface="+mn-lt"/>
                          <a:cs typeface="Arial"/>
                        </a:rPr>
                        <a:t> </a:t>
                      </a:r>
                      <a:r>
                        <a:rPr lang="en-US" sz="1200" spc="-33" dirty="0">
                          <a:solidFill>
                            <a:schemeClr val="tx1"/>
                          </a:solidFill>
                          <a:latin typeface="+mn-lt"/>
                          <a:cs typeface="Arial"/>
                        </a:rPr>
                        <a:t>CI)</a:t>
                      </a:r>
                      <a:endParaRPr lang="en-US" sz="1200" dirty="0">
                        <a:solidFill>
                          <a:schemeClr val="tx1"/>
                        </a:solidFill>
                        <a:latin typeface="+mn-lt"/>
                        <a:cs typeface="Arial"/>
                      </a:endParaRP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525" indent="0" algn="ctr">
                        <a:spcBef>
                          <a:spcPts val="386"/>
                        </a:spcBef>
                        <a:tabLst/>
                      </a:pPr>
                      <a:r>
                        <a:rPr lang="en-US" sz="1200" dirty="0">
                          <a:solidFill>
                            <a:schemeClr val="tx1"/>
                          </a:solidFill>
                          <a:latin typeface="+mn-lt"/>
                          <a:cs typeface="Arial MT"/>
                        </a:rPr>
                        <a:t>36.6</a:t>
                      </a:r>
                      <a:r>
                        <a:rPr lang="en-US" sz="1200" spc="-13" dirty="0">
                          <a:solidFill>
                            <a:schemeClr val="tx1"/>
                          </a:solidFill>
                          <a:latin typeface="+mn-lt"/>
                          <a:cs typeface="Arial MT"/>
                        </a:rPr>
                        <a:t> (27.6-45.5)</a:t>
                      </a:r>
                      <a:endParaRPr lang="en-US" sz="1200" dirty="0">
                        <a:solidFill>
                          <a:schemeClr val="tx1"/>
                        </a:solidFill>
                        <a:latin typeface="+mn-lt"/>
                        <a:cs typeface="Arial MT"/>
                      </a:endParaRP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a:spcBef>
                          <a:spcPts val="0"/>
                        </a:spcBef>
                      </a:pPr>
                      <a:r>
                        <a:rPr lang="en-US" sz="1200" dirty="0">
                          <a:solidFill>
                            <a:schemeClr val="tx1"/>
                          </a:solidFill>
                          <a:latin typeface="+mn-lt"/>
                          <a:cs typeface="Arial MT"/>
                        </a:rPr>
                        <a:t>17.9</a:t>
                      </a:r>
                      <a:r>
                        <a:rPr lang="en-US" sz="1200" spc="-13" dirty="0">
                          <a:solidFill>
                            <a:schemeClr val="tx1"/>
                          </a:solidFill>
                          <a:latin typeface="+mn-lt"/>
                          <a:cs typeface="Arial MT"/>
                        </a:rPr>
                        <a:t> (10.3-25.5)</a:t>
                      </a:r>
                      <a:endParaRPr lang="en-US" sz="1200" dirty="0">
                        <a:solidFill>
                          <a:schemeClr val="tx1"/>
                        </a:solidFill>
                        <a:latin typeface="+mn-lt"/>
                        <a:cs typeface="Arial MT"/>
                      </a:endParaRP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3395062"/>
                  </a:ext>
                </a:extLst>
              </a:tr>
            </a:tbl>
          </a:graphicData>
        </a:graphic>
      </p:graphicFrame>
      <p:sp>
        <p:nvSpPr>
          <p:cNvPr id="100" name="object 44">
            <a:extLst>
              <a:ext uri="{FF2B5EF4-FFF2-40B4-BE49-F238E27FC236}">
                <a16:creationId xmlns:a16="http://schemas.microsoft.com/office/drawing/2014/main" id="{9C3A6663-9262-3C57-4E45-4794C7358C54}"/>
              </a:ext>
            </a:extLst>
          </p:cNvPr>
          <p:cNvSpPr/>
          <p:nvPr/>
        </p:nvSpPr>
        <p:spPr>
          <a:xfrm>
            <a:off x="5730380" y="1797583"/>
            <a:ext cx="6004470" cy="1495254"/>
          </a:xfrm>
          <a:custGeom>
            <a:avLst/>
            <a:gdLst/>
            <a:ahLst/>
            <a:cxnLst/>
            <a:rect l="l" t="t" r="r" b="b"/>
            <a:pathLst>
              <a:path w="6959600" h="2139950">
                <a:moveTo>
                  <a:pt x="0" y="0"/>
                </a:moveTo>
                <a:lnTo>
                  <a:pt x="7746" y="0"/>
                </a:lnTo>
                <a:lnTo>
                  <a:pt x="54101" y="0"/>
                </a:lnTo>
                <a:lnTo>
                  <a:pt x="54101" y="18669"/>
                </a:lnTo>
                <a:lnTo>
                  <a:pt x="108076" y="18669"/>
                </a:lnTo>
                <a:lnTo>
                  <a:pt x="108076" y="37211"/>
                </a:lnTo>
                <a:lnTo>
                  <a:pt x="115697" y="37211"/>
                </a:lnTo>
                <a:lnTo>
                  <a:pt x="115697" y="74422"/>
                </a:lnTo>
                <a:lnTo>
                  <a:pt x="123443" y="74422"/>
                </a:lnTo>
                <a:lnTo>
                  <a:pt x="123443" y="111760"/>
                </a:lnTo>
                <a:lnTo>
                  <a:pt x="131190" y="111760"/>
                </a:lnTo>
                <a:lnTo>
                  <a:pt x="131190" y="148844"/>
                </a:lnTo>
                <a:lnTo>
                  <a:pt x="154431" y="148844"/>
                </a:lnTo>
                <a:lnTo>
                  <a:pt x="154431" y="167513"/>
                </a:lnTo>
                <a:lnTo>
                  <a:pt x="169672" y="167513"/>
                </a:lnTo>
                <a:lnTo>
                  <a:pt x="169672" y="241935"/>
                </a:lnTo>
                <a:lnTo>
                  <a:pt x="177419" y="241935"/>
                </a:lnTo>
                <a:lnTo>
                  <a:pt x="177419" y="279019"/>
                </a:lnTo>
                <a:lnTo>
                  <a:pt x="208279" y="279019"/>
                </a:lnTo>
                <a:lnTo>
                  <a:pt x="208279" y="297688"/>
                </a:lnTo>
                <a:lnTo>
                  <a:pt x="223647" y="297688"/>
                </a:lnTo>
                <a:lnTo>
                  <a:pt x="223647" y="316230"/>
                </a:lnTo>
                <a:lnTo>
                  <a:pt x="231520" y="316230"/>
                </a:lnTo>
                <a:lnTo>
                  <a:pt x="231520" y="334899"/>
                </a:lnTo>
                <a:lnTo>
                  <a:pt x="246760" y="334899"/>
                </a:lnTo>
                <a:lnTo>
                  <a:pt x="246760" y="353441"/>
                </a:lnTo>
                <a:lnTo>
                  <a:pt x="285495" y="353441"/>
                </a:lnTo>
                <a:lnTo>
                  <a:pt x="285495" y="372110"/>
                </a:lnTo>
                <a:lnTo>
                  <a:pt x="300863" y="372110"/>
                </a:lnTo>
                <a:lnTo>
                  <a:pt x="300863" y="390652"/>
                </a:lnTo>
                <a:lnTo>
                  <a:pt x="308737" y="390652"/>
                </a:lnTo>
                <a:lnTo>
                  <a:pt x="308737" y="409194"/>
                </a:lnTo>
                <a:lnTo>
                  <a:pt x="316356" y="409194"/>
                </a:lnTo>
                <a:lnTo>
                  <a:pt x="316356" y="446405"/>
                </a:lnTo>
                <a:lnTo>
                  <a:pt x="323976" y="446405"/>
                </a:lnTo>
                <a:lnTo>
                  <a:pt x="323976" y="520954"/>
                </a:lnTo>
                <a:lnTo>
                  <a:pt x="331850" y="520954"/>
                </a:lnTo>
                <a:lnTo>
                  <a:pt x="331850" y="539623"/>
                </a:lnTo>
                <a:lnTo>
                  <a:pt x="339470" y="539623"/>
                </a:lnTo>
                <a:lnTo>
                  <a:pt x="339470" y="633730"/>
                </a:lnTo>
                <a:lnTo>
                  <a:pt x="347218" y="633730"/>
                </a:lnTo>
                <a:lnTo>
                  <a:pt x="347218" y="671322"/>
                </a:lnTo>
                <a:lnTo>
                  <a:pt x="354964" y="671322"/>
                </a:lnTo>
                <a:lnTo>
                  <a:pt x="354964" y="689991"/>
                </a:lnTo>
                <a:lnTo>
                  <a:pt x="370331" y="689991"/>
                </a:lnTo>
                <a:lnTo>
                  <a:pt x="370331" y="708914"/>
                </a:lnTo>
                <a:lnTo>
                  <a:pt x="378078" y="708914"/>
                </a:lnTo>
                <a:lnTo>
                  <a:pt x="378078" y="727710"/>
                </a:lnTo>
                <a:lnTo>
                  <a:pt x="393445" y="727710"/>
                </a:lnTo>
                <a:lnTo>
                  <a:pt x="393445" y="746379"/>
                </a:lnTo>
                <a:lnTo>
                  <a:pt x="401065" y="746379"/>
                </a:lnTo>
                <a:lnTo>
                  <a:pt x="401065" y="765302"/>
                </a:lnTo>
                <a:lnTo>
                  <a:pt x="416559" y="765302"/>
                </a:lnTo>
                <a:lnTo>
                  <a:pt x="416559" y="784098"/>
                </a:lnTo>
                <a:lnTo>
                  <a:pt x="439800" y="784098"/>
                </a:lnTo>
                <a:lnTo>
                  <a:pt x="439800" y="802894"/>
                </a:lnTo>
                <a:lnTo>
                  <a:pt x="462914" y="802894"/>
                </a:lnTo>
                <a:lnTo>
                  <a:pt x="478408" y="802894"/>
                </a:lnTo>
                <a:lnTo>
                  <a:pt x="478408" y="840994"/>
                </a:lnTo>
                <a:lnTo>
                  <a:pt x="486156" y="840994"/>
                </a:lnTo>
                <a:lnTo>
                  <a:pt x="486156" y="859917"/>
                </a:lnTo>
                <a:lnTo>
                  <a:pt x="532383" y="859917"/>
                </a:lnTo>
                <a:lnTo>
                  <a:pt x="532383" y="878967"/>
                </a:lnTo>
                <a:lnTo>
                  <a:pt x="547751" y="878967"/>
                </a:lnTo>
                <a:lnTo>
                  <a:pt x="547751" y="917194"/>
                </a:lnTo>
                <a:lnTo>
                  <a:pt x="555497" y="917194"/>
                </a:lnTo>
                <a:lnTo>
                  <a:pt x="555497" y="936244"/>
                </a:lnTo>
                <a:lnTo>
                  <a:pt x="578738" y="936244"/>
                </a:lnTo>
                <a:lnTo>
                  <a:pt x="578738" y="955294"/>
                </a:lnTo>
                <a:lnTo>
                  <a:pt x="593978" y="955294"/>
                </a:lnTo>
                <a:lnTo>
                  <a:pt x="593978" y="993267"/>
                </a:lnTo>
                <a:lnTo>
                  <a:pt x="601852" y="993267"/>
                </a:lnTo>
                <a:lnTo>
                  <a:pt x="601852" y="1012317"/>
                </a:lnTo>
                <a:lnTo>
                  <a:pt x="609600" y="1012317"/>
                </a:lnTo>
                <a:lnTo>
                  <a:pt x="609600" y="1050417"/>
                </a:lnTo>
                <a:lnTo>
                  <a:pt x="617219" y="1050417"/>
                </a:lnTo>
                <a:lnTo>
                  <a:pt x="617219" y="1088517"/>
                </a:lnTo>
                <a:lnTo>
                  <a:pt x="624839" y="1088517"/>
                </a:lnTo>
                <a:lnTo>
                  <a:pt x="624839" y="1107694"/>
                </a:lnTo>
                <a:lnTo>
                  <a:pt x="632713" y="1107694"/>
                </a:lnTo>
                <a:lnTo>
                  <a:pt x="632713" y="1146302"/>
                </a:lnTo>
                <a:lnTo>
                  <a:pt x="640333" y="1146302"/>
                </a:lnTo>
                <a:lnTo>
                  <a:pt x="640333" y="1185164"/>
                </a:lnTo>
                <a:lnTo>
                  <a:pt x="648081" y="1185164"/>
                </a:lnTo>
                <a:lnTo>
                  <a:pt x="648081" y="1204468"/>
                </a:lnTo>
                <a:lnTo>
                  <a:pt x="655955" y="1204468"/>
                </a:lnTo>
                <a:lnTo>
                  <a:pt x="655955" y="1224153"/>
                </a:lnTo>
                <a:lnTo>
                  <a:pt x="663575" y="1224153"/>
                </a:lnTo>
                <a:lnTo>
                  <a:pt x="663575" y="1243838"/>
                </a:lnTo>
                <a:lnTo>
                  <a:pt x="686688" y="1243838"/>
                </a:lnTo>
                <a:lnTo>
                  <a:pt x="686688" y="1263904"/>
                </a:lnTo>
                <a:lnTo>
                  <a:pt x="702182" y="1263904"/>
                </a:lnTo>
                <a:lnTo>
                  <a:pt x="702182" y="1284097"/>
                </a:lnTo>
                <a:lnTo>
                  <a:pt x="709802" y="1284097"/>
                </a:lnTo>
                <a:lnTo>
                  <a:pt x="709802" y="1304544"/>
                </a:lnTo>
                <a:lnTo>
                  <a:pt x="763777" y="1304544"/>
                </a:lnTo>
                <a:lnTo>
                  <a:pt x="763777" y="1325118"/>
                </a:lnTo>
                <a:lnTo>
                  <a:pt x="779271" y="1325118"/>
                </a:lnTo>
                <a:lnTo>
                  <a:pt x="779271" y="1345692"/>
                </a:lnTo>
                <a:lnTo>
                  <a:pt x="794638" y="1345692"/>
                </a:lnTo>
                <a:lnTo>
                  <a:pt x="794638" y="1366139"/>
                </a:lnTo>
                <a:lnTo>
                  <a:pt x="864107" y="1366139"/>
                </a:lnTo>
                <a:lnTo>
                  <a:pt x="887221" y="1366139"/>
                </a:lnTo>
                <a:lnTo>
                  <a:pt x="887221" y="1387221"/>
                </a:lnTo>
                <a:lnTo>
                  <a:pt x="1018413" y="1387221"/>
                </a:lnTo>
                <a:lnTo>
                  <a:pt x="1018413" y="1408176"/>
                </a:lnTo>
                <a:lnTo>
                  <a:pt x="1095502" y="1408176"/>
                </a:lnTo>
                <a:lnTo>
                  <a:pt x="1095502" y="1429131"/>
                </a:lnTo>
                <a:lnTo>
                  <a:pt x="1134237" y="1429131"/>
                </a:lnTo>
                <a:lnTo>
                  <a:pt x="1134237" y="1450213"/>
                </a:lnTo>
                <a:lnTo>
                  <a:pt x="1141857" y="1450213"/>
                </a:lnTo>
                <a:lnTo>
                  <a:pt x="1141857" y="1493266"/>
                </a:lnTo>
                <a:lnTo>
                  <a:pt x="1180591" y="1493266"/>
                </a:lnTo>
                <a:lnTo>
                  <a:pt x="1180591" y="1514856"/>
                </a:lnTo>
                <a:lnTo>
                  <a:pt x="1226820" y="1514856"/>
                </a:lnTo>
                <a:lnTo>
                  <a:pt x="1226820" y="1536446"/>
                </a:lnTo>
                <a:lnTo>
                  <a:pt x="1311656" y="1536446"/>
                </a:lnTo>
                <a:lnTo>
                  <a:pt x="1311656" y="1558036"/>
                </a:lnTo>
                <a:lnTo>
                  <a:pt x="1319276" y="1558036"/>
                </a:lnTo>
                <a:lnTo>
                  <a:pt x="1327150" y="1558036"/>
                </a:lnTo>
                <a:lnTo>
                  <a:pt x="1342516" y="1558036"/>
                </a:lnTo>
                <a:lnTo>
                  <a:pt x="1342516" y="1581658"/>
                </a:lnTo>
                <a:lnTo>
                  <a:pt x="1350264" y="1581658"/>
                </a:lnTo>
                <a:lnTo>
                  <a:pt x="1350264" y="1652905"/>
                </a:lnTo>
                <a:lnTo>
                  <a:pt x="1427352" y="1652905"/>
                </a:lnTo>
                <a:lnTo>
                  <a:pt x="1435100" y="1652905"/>
                </a:lnTo>
                <a:lnTo>
                  <a:pt x="1435100" y="1677416"/>
                </a:lnTo>
                <a:lnTo>
                  <a:pt x="1489075" y="1677416"/>
                </a:lnTo>
                <a:lnTo>
                  <a:pt x="1489075" y="1702054"/>
                </a:lnTo>
                <a:lnTo>
                  <a:pt x="1512189" y="1702054"/>
                </a:lnTo>
                <a:lnTo>
                  <a:pt x="1512189" y="1726946"/>
                </a:lnTo>
                <a:lnTo>
                  <a:pt x="1550796" y="1726946"/>
                </a:lnTo>
                <a:lnTo>
                  <a:pt x="1581658" y="1726946"/>
                </a:lnTo>
                <a:lnTo>
                  <a:pt x="1581658" y="1752600"/>
                </a:lnTo>
                <a:lnTo>
                  <a:pt x="1828672" y="1752600"/>
                </a:lnTo>
                <a:lnTo>
                  <a:pt x="1828672" y="1778381"/>
                </a:lnTo>
                <a:lnTo>
                  <a:pt x="1905762" y="1778381"/>
                </a:lnTo>
                <a:lnTo>
                  <a:pt x="2114041" y="1778381"/>
                </a:lnTo>
                <a:lnTo>
                  <a:pt x="2114041" y="1805686"/>
                </a:lnTo>
                <a:lnTo>
                  <a:pt x="2345690" y="1805686"/>
                </a:lnTo>
                <a:lnTo>
                  <a:pt x="2368677" y="1805686"/>
                </a:lnTo>
                <a:lnTo>
                  <a:pt x="2368677" y="1834642"/>
                </a:lnTo>
                <a:lnTo>
                  <a:pt x="2700528" y="1834642"/>
                </a:lnTo>
                <a:lnTo>
                  <a:pt x="2700528" y="1863725"/>
                </a:lnTo>
                <a:lnTo>
                  <a:pt x="2823972" y="1863725"/>
                </a:lnTo>
                <a:lnTo>
                  <a:pt x="2924175" y="1863725"/>
                </a:lnTo>
                <a:lnTo>
                  <a:pt x="2924175" y="1894967"/>
                </a:lnTo>
                <a:lnTo>
                  <a:pt x="3209671" y="1894967"/>
                </a:lnTo>
                <a:lnTo>
                  <a:pt x="3209671" y="1926082"/>
                </a:lnTo>
                <a:lnTo>
                  <a:pt x="3356229" y="1926082"/>
                </a:lnTo>
                <a:lnTo>
                  <a:pt x="3356229" y="1957324"/>
                </a:lnTo>
                <a:lnTo>
                  <a:pt x="4166489" y="1957324"/>
                </a:lnTo>
                <a:lnTo>
                  <a:pt x="4243578" y="1957324"/>
                </a:lnTo>
                <a:lnTo>
                  <a:pt x="4251198" y="1957324"/>
                </a:lnTo>
                <a:lnTo>
                  <a:pt x="4390136" y="1957324"/>
                </a:lnTo>
                <a:lnTo>
                  <a:pt x="4390136" y="2009267"/>
                </a:lnTo>
                <a:lnTo>
                  <a:pt x="5840730" y="2009267"/>
                </a:lnTo>
                <a:lnTo>
                  <a:pt x="6118352" y="2009267"/>
                </a:lnTo>
                <a:lnTo>
                  <a:pt x="6442456" y="2009267"/>
                </a:lnTo>
                <a:lnTo>
                  <a:pt x="6928611" y="2009267"/>
                </a:lnTo>
                <a:lnTo>
                  <a:pt x="6928611" y="2139353"/>
                </a:lnTo>
                <a:lnTo>
                  <a:pt x="6959346" y="2139353"/>
                </a:lnTo>
              </a:path>
            </a:pathLst>
          </a:custGeom>
          <a:ln w="28575">
            <a:solidFill>
              <a:schemeClr val="accent6"/>
            </a:solidFill>
            <a:miter lim="800000"/>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01" name="object 45">
            <a:extLst>
              <a:ext uri="{FF2B5EF4-FFF2-40B4-BE49-F238E27FC236}">
                <a16:creationId xmlns:a16="http://schemas.microsoft.com/office/drawing/2014/main" id="{4D63D0D3-9D8A-9EC8-BD8D-D02ADA135F7D}"/>
              </a:ext>
            </a:extLst>
          </p:cNvPr>
          <p:cNvSpPr/>
          <p:nvPr/>
        </p:nvSpPr>
        <p:spPr>
          <a:xfrm>
            <a:off x="5730380" y="1797583"/>
            <a:ext cx="6131023" cy="1234805"/>
          </a:xfrm>
          <a:custGeom>
            <a:avLst/>
            <a:gdLst/>
            <a:ahLst/>
            <a:cxnLst/>
            <a:rect l="l" t="t" r="r" b="b"/>
            <a:pathLst>
              <a:path w="7106284" h="1767204">
                <a:moveTo>
                  <a:pt x="0" y="0"/>
                </a:moveTo>
                <a:lnTo>
                  <a:pt x="7746" y="0"/>
                </a:lnTo>
                <a:lnTo>
                  <a:pt x="131190" y="0"/>
                </a:lnTo>
                <a:lnTo>
                  <a:pt x="131190" y="18415"/>
                </a:lnTo>
                <a:lnTo>
                  <a:pt x="192912" y="18415"/>
                </a:lnTo>
                <a:lnTo>
                  <a:pt x="192912" y="36575"/>
                </a:lnTo>
                <a:lnTo>
                  <a:pt x="200532" y="36575"/>
                </a:lnTo>
                <a:lnTo>
                  <a:pt x="200532" y="54991"/>
                </a:lnTo>
                <a:lnTo>
                  <a:pt x="323976" y="54991"/>
                </a:lnTo>
                <a:lnTo>
                  <a:pt x="323976" y="91567"/>
                </a:lnTo>
                <a:lnTo>
                  <a:pt x="339470" y="91567"/>
                </a:lnTo>
                <a:lnTo>
                  <a:pt x="339470" y="128143"/>
                </a:lnTo>
                <a:lnTo>
                  <a:pt x="347218" y="128143"/>
                </a:lnTo>
                <a:lnTo>
                  <a:pt x="347218" y="183134"/>
                </a:lnTo>
                <a:lnTo>
                  <a:pt x="447420" y="183134"/>
                </a:lnTo>
                <a:lnTo>
                  <a:pt x="455294" y="183134"/>
                </a:lnTo>
                <a:lnTo>
                  <a:pt x="455294" y="219964"/>
                </a:lnTo>
                <a:lnTo>
                  <a:pt x="478408" y="219964"/>
                </a:lnTo>
                <a:lnTo>
                  <a:pt x="478408" y="238379"/>
                </a:lnTo>
                <a:lnTo>
                  <a:pt x="516889" y="238379"/>
                </a:lnTo>
                <a:lnTo>
                  <a:pt x="516889" y="256921"/>
                </a:lnTo>
                <a:lnTo>
                  <a:pt x="563244" y="256921"/>
                </a:lnTo>
                <a:lnTo>
                  <a:pt x="563244" y="275463"/>
                </a:lnTo>
                <a:lnTo>
                  <a:pt x="570864" y="275463"/>
                </a:lnTo>
                <a:lnTo>
                  <a:pt x="593978" y="275463"/>
                </a:lnTo>
                <a:lnTo>
                  <a:pt x="593978" y="294005"/>
                </a:lnTo>
                <a:lnTo>
                  <a:pt x="609600" y="294005"/>
                </a:lnTo>
                <a:lnTo>
                  <a:pt x="609600" y="312674"/>
                </a:lnTo>
                <a:lnTo>
                  <a:pt x="617219" y="312674"/>
                </a:lnTo>
                <a:lnTo>
                  <a:pt x="617219" y="331343"/>
                </a:lnTo>
                <a:lnTo>
                  <a:pt x="624839" y="331343"/>
                </a:lnTo>
                <a:lnTo>
                  <a:pt x="624839" y="387731"/>
                </a:lnTo>
                <a:lnTo>
                  <a:pt x="632713" y="387731"/>
                </a:lnTo>
                <a:lnTo>
                  <a:pt x="632713" y="406527"/>
                </a:lnTo>
                <a:lnTo>
                  <a:pt x="648081" y="406527"/>
                </a:lnTo>
                <a:lnTo>
                  <a:pt x="648081" y="463042"/>
                </a:lnTo>
                <a:lnTo>
                  <a:pt x="655955" y="463042"/>
                </a:lnTo>
                <a:lnTo>
                  <a:pt x="655955" y="481711"/>
                </a:lnTo>
                <a:lnTo>
                  <a:pt x="663575" y="481711"/>
                </a:lnTo>
                <a:lnTo>
                  <a:pt x="663575" y="500634"/>
                </a:lnTo>
                <a:lnTo>
                  <a:pt x="686688" y="500634"/>
                </a:lnTo>
                <a:lnTo>
                  <a:pt x="732916" y="500634"/>
                </a:lnTo>
                <a:lnTo>
                  <a:pt x="732916" y="519684"/>
                </a:lnTo>
                <a:lnTo>
                  <a:pt x="771525" y="519684"/>
                </a:lnTo>
                <a:lnTo>
                  <a:pt x="771525" y="538607"/>
                </a:lnTo>
                <a:lnTo>
                  <a:pt x="810132" y="538607"/>
                </a:lnTo>
                <a:lnTo>
                  <a:pt x="810132" y="557657"/>
                </a:lnTo>
                <a:lnTo>
                  <a:pt x="864107" y="557657"/>
                </a:lnTo>
                <a:lnTo>
                  <a:pt x="864107" y="576707"/>
                </a:lnTo>
                <a:lnTo>
                  <a:pt x="910463" y="576707"/>
                </a:lnTo>
                <a:lnTo>
                  <a:pt x="910463" y="634365"/>
                </a:lnTo>
                <a:lnTo>
                  <a:pt x="949070" y="634365"/>
                </a:lnTo>
                <a:lnTo>
                  <a:pt x="949070" y="653669"/>
                </a:lnTo>
                <a:lnTo>
                  <a:pt x="964438" y="653669"/>
                </a:lnTo>
                <a:lnTo>
                  <a:pt x="964438" y="672846"/>
                </a:lnTo>
                <a:lnTo>
                  <a:pt x="1003045" y="672846"/>
                </a:lnTo>
                <a:lnTo>
                  <a:pt x="1003045" y="692023"/>
                </a:lnTo>
                <a:lnTo>
                  <a:pt x="1110995" y="692023"/>
                </a:lnTo>
                <a:lnTo>
                  <a:pt x="1110995" y="711327"/>
                </a:lnTo>
                <a:lnTo>
                  <a:pt x="1149731" y="711327"/>
                </a:lnTo>
                <a:lnTo>
                  <a:pt x="1172845" y="711327"/>
                </a:lnTo>
                <a:lnTo>
                  <a:pt x="1172845" y="730885"/>
                </a:lnTo>
                <a:lnTo>
                  <a:pt x="1195832" y="730885"/>
                </a:lnTo>
                <a:lnTo>
                  <a:pt x="1195832" y="750316"/>
                </a:lnTo>
                <a:lnTo>
                  <a:pt x="1203578" y="750316"/>
                </a:lnTo>
                <a:lnTo>
                  <a:pt x="1203578" y="769874"/>
                </a:lnTo>
                <a:lnTo>
                  <a:pt x="1319276" y="769874"/>
                </a:lnTo>
                <a:lnTo>
                  <a:pt x="1319276" y="789178"/>
                </a:lnTo>
                <a:lnTo>
                  <a:pt x="1334770" y="789178"/>
                </a:lnTo>
                <a:lnTo>
                  <a:pt x="1334770" y="808736"/>
                </a:lnTo>
                <a:lnTo>
                  <a:pt x="1358011" y="808736"/>
                </a:lnTo>
                <a:lnTo>
                  <a:pt x="1358011" y="828167"/>
                </a:lnTo>
                <a:lnTo>
                  <a:pt x="1365631" y="828167"/>
                </a:lnTo>
                <a:lnTo>
                  <a:pt x="1365631" y="847598"/>
                </a:lnTo>
                <a:lnTo>
                  <a:pt x="1396619" y="847598"/>
                </a:lnTo>
                <a:lnTo>
                  <a:pt x="1396619" y="867410"/>
                </a:lnTo>
                <a:lnTo>
                  <a:pt x="1404239" y="867410"/>
                </a:lnTo>
                <a:lnTo>
                  <a:pt x="1404239" y="887095"/>
                </a:lnTo>
                <a:lnTo>
                  <a:pt x="1419606" y="887095"/>
                </a:lnTo>
                <a:lnTo>
                  <a:pt x="1419606" y="907161"/>
                </a:lnTo>
                <a:lnTo>
                  <a:pt x="1435100" y="907161"/>
                </a:lnTo>
                <a:lnTo>
                  <a:pt x="1442720" y="907161"/>
                </a:lnTo>
                <a:lnTo>
                  <a:pt x="1442720" y="927735"/>
                </a:lnTo>
                <a:lnTo>
                  <a:pt x="1450594" y="927735"/>
                </a:lnTo>
                <a:lnTo>
                  <a:pt x="1450594" y="948563"/>
                </a:lnTo>
                <a:lnTo>
                  <a:pt x="1458214" y="948563"/>
                </a:lnTo>
                <a:lnTo>
                  <a:pt x="1458214" y="969137"/>
                </a:lnTo>
                <a:lnTo>
                  <a:pt x="1465961" y="969137"/>
                </a:lnTo>
                <a:lnTo>
                  <a:pt x="1473708" y="969137"/>
                </a:lnTo>
                <a:lnTo>
                  <a:pt x="1473708" y="990092"/>
                </a:lnTo>
                <a:lnTo>
                  <a:pt x="1481455" y="990092"/>
                </a:lnTo>
                <a:lnTo>
                  <a:pt x="1481455" y="1011174"/>
                </a:lnTo>
                <a:lnTo>
                  <a:pt x="1489075" y="1011174"/>
                </a:lnTo>
                <a:lnTo>
                  <a:pt x="1489075" y="1032002"/>
                </a:lnTo>
                <a:lnTo>
                  <a:pt x="1504569" y="1032002"/>
                </a:lnTo>
                <a:lnTo>
                  <a:pt x="1504569" y="1052957"/>
                </a:lnTo>
                <a:lnTo>
                  <a:pt x="1589277" y="1052957"/>
                </a:lnTo>
                <a:lnTo>
                  <a:pt x="1589277" y="1073912"/>
                </a:lnTo>
                <a:lnTo>
                  <a:pt x="1604899" y="1073912"/>
                </a:lnTo>
                <a:lnTo>
                  <a:pt x="1604899" y="1094867"/>
                </a:lnTo>
                <a:lnTo>
                  <a:pt x="1620393" y="1094867"/>
                </a:lnTo>
                <a:lnTo>
                  <a:pt x="1620393" y="1115822"/>
                </a:lnTo>
                <a:lnTo>
                  <a:pt x="1743583" y="1115822"/>
                </a:lnTo>
                <a:lnTo>
                  <a:pt x="1743583" y="1136904"/>
                </a:lnTo>
                <a:lnTo>
                  <a:pt x="1797812" y="1136904"/>
                </a:lnTo>
                <a:lnTo>
                  <a:pt x="1844039" y="1136904"/>
                </a:lnTo>
                <a:lnTo>
                  <a:pt x="1844039" y="1158240"/>
                </a:lnTo>
                <a:lnTo>
                  <a:pt x="1921255" y="1158240"/>
                </a:lnTo>
                <a:lnTo>
                  <a:pt x="1921255" y="1179576"/>
                </a:lnTo>
                <a:lnTo>
                  <a:pt x="2036952" y="1179576"/>
                </a:lnTo>
                <a:lnTo>
                  <a:pt x="2036952" y="1201039"/>
                </a:lnTo>
                <a:lnTo>
                  <a:pt x="2083180" y="1201039"/>
                </a:lnTo>
                <a:lnTo>
                  <a:pt x="2083180" y="1222375"/>
                </a:lnTo>
                <a:lnTo>
                  <a:pt x="2137155" y="1222375"/>
                </a:lnTo>
                <a:lnTo>
                  <a:pt x="2137155" y="1243711"/>
                </a:lnTo>
                <a:lnTo>
                  <a:pt x="2229739" y="1243711"/>
                </a:lnTo>
                <a:lnTo>
                  <a:pt x="2229739" y="1265047"/>
                </a:lnTo>
                <a:lnTo>
                  <a:pt x="2337816" y="1265047"/>
                </a:lnTo>
                <a:lnTo>
                  <a:pt x="2646553" y="1265047"/>
                </a:lnTo>
                <a:lnTo>
                  <a:pt x="2646553" y="1287018"/>
                </a:lnTo>
                <a:lnTo>
                  <a:pt x="2685034" y="1287018"/>
                </a:lnTo>
                <a:lnTo>
                  <a:pt x="2685034" y="1308735"/>
                </a:lnTo>
                <a:lnTo>
                  <a:pt x="2739136" y="1308735"/>
                </a:lnTo>
                <a:lnTo>
                  <a:pt x="2739136" y="1330579"/>
                </a:lnTo>
                <a:lnTo>
                  <a:pt x="2746755" y="1330579"/>
                </a:lnTo>
                <a:lnTo>
                  <a:pt x="2746755" y="1352423"/>
                </a:lnTo>
                <a:lnTo>
                  <a:pt x="2762123" y="1352423"/>
                </a:lnTo>
                <a:lnTo>
                  <a:pt x="2762123" y="1396111"/>
                </a:lnTo>
                <a:lnTo>
                  <a:pt x="2785237" y="1396111"/>
                </a:lnTo>
                <a:lnTo>
                  <a:pt x="2785237" y="1417955"/>
                </a:lnTo>
                <a:lnTo>
                  <a:pt x="2808478" y="1417955"/>
                </a:lnTo>
                <a:lnTo>
                  <a:pt x="2808478" y="1439799"/>
                </a:lnTo>
                <a:lnTo>
                  <a:pt x="2823972" y="1439799"/>
                </a:lnTo>
                <a:lnTo>
                  <a:pt x="2823972" y="1461643"/>
                </a:lnTo>
                <a:lnTo>
                  <a:pt x="3039999" y="1461643"/>
                </a:lnTo>
                <a:lnTo>
                  <a:pt x="3441191" y="1461643"/>
                </a:lnTo>
                <a:lnTo>
                  <a:pt x="3441191" y="1483995"/>
                </a:lnTo>
                <a:lnTo>
                  <a:pt x="3464305" y="1483995"/>
                </a:lnTo>
                <a:lnTo>
                  <a:pt x="3464305" y="1528826"/>
                </a:lnTo>
                <a:lnTo>
                  <a:pt x="3495166" y="1528826"/>
                </a:lnTo>
                <a:lnTo>
                  <a:pt x="3495166" y="1551305"/>
                </a:lnTo>
                <a:lnTo>
                  <a:pt x="3579876" y="1551305"/>
                </a:lnTo>
                <a:lnTo>
                  <a:pt x="4166489" y="1551305"/>
                </a:lnTo>
                <a:lnTo>
                  <a:pt x="4174109" y="1551305"/>
                </a:lnTo>
                <a:lnTo>
                  <a:pt x="4174109" y="1575181"/>
                </a:lnTo>
                <a:lnTo>
                  <a:pt x="4181983" y="1575181"/>
                </a:lnTo>
                <a:lnTo>
                  <a:pt x="4189603" y="1575181"/>
                </a:lnTo>
                <a:lnTo>
                  <a:pt x="4220464" y="1575181"/>
                </a:lnTo>
                <a:lnTo>
                  <a:pt x="4220464" y="1630680"/>
                </a:lnTo>
                <a:lnTo>
                  <a:pt x="4228084" y="1630680"/>
                </a:lnTo>
                <a:lnTo>
                  <a:pt x="4266692" y="1630680"/>
                </a:lnTo>
                <a:lnTo>
                  <a:pt x="4328414" y="1630680"/>
                </a:lnTo>
                <a:lnTo>
                  <a:pt x="4328414" y="1661160"/>
                </a:lnTo>
                <a:lnTo>
                  <a:pt x="4390136" y="1661160"/>
                </a:lnTo>
                <a:lnTo>
                  <a:pt x="4428617" y="1661160"/>
                </a:lnTo>
                <a:lnTo>
                  <a:pt x="4606290" y="1661160"/>
                </a:lnTo>
                <a:lnTo>
                  <a:pt x="4606290" y="1695069"/>
                </a:lnTo>
                <a:lnTo>
                  <a:pt x="5886958" y="1695069"/>
                </a:lnTo>
                <a:lnTo>
                  <a:pt x="5886958" y="1766824"/>
                </a:lnTo>
                <a:lnTo>
                  <a:pt x="6982586" y="1766824"/>
                </a:lnTo>
                <a:lnTo>
                  <a:pt x="7106158" y="1766824"/>
                </a:lnTo>
              </a:path>
            </a:pathLst>
          </a:custGeom>
          <a:ln w="28575">
            <a:solidFill>
              <a:schemeClr val="accent1"/>
            </a:solidFill>
            <a:miter lim="800000"/>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02" name="object 46">
            <a:extLst>
              <a:ext uri="{FF2B5EF4-FFF2-40B4-BE49-F238E27FC236}">
                <a16:creationId xmlns:a16="http://schemas.microsoft.com/office/drawing/2014/main" id="{A795A04E-4E5B-A1A6-709F-BD99BF4DEB55}"/>
              </a:ext>
            </a:extLst>
          </p:cNvPr>
          <p:cNvSpPr/>
          <p:nvPr/>
        </p:nvSpPr>
        <p:spPr>
          <a:xfrm>
            <a:off x="5711753" y="1779125"/>
            <a:ext cx="2050614" cy="1298697"/>
          </a:xfrm>
          <a:custGeom>
            <a:avLst/>
            <a:gdLst/>
            <a:ahLst/>
            <a:cxnLst/>
            <a:rect l="l" t="t" r="r" b="b"/>
            <a:pathLst>
              <a:path w="2376804" h="1858645">
                <a:moveTo>
                  <a:pt x="58801" y="16903"/>
                </a:moveTo>
                <a:lnTo>
                  <a:pt x="38849" y="16903"/>
                </a:lnTo>
                <a:lnTo>
                  <a:pt x="38849" y="0"/>
                </a:lnTo>
                <a:lnTo>
                  <a:pt x="19812" y="0"/>
                </a:lnTo>
                <a:lnTo>
                  <a:pt x="19812" y="16903"/>
                </a:lnTo>
                <a:lnTo>
                  <a:pt x="0" y="16903"/>
                </a:lnTo>
                <a:lnTo>
                  <a:pt x="0" y="35941"/>
                </a:lnTo>
                <a:lnTo>
                  <a:pt x="19812" y="35941"/>
                </a:lnTo>
                <a:lnTo>
                  <a:pt x="19812" y="52959"/>
                </a:lnTo>
                <a:lnTo>
                  <a:pt x="38849" y="52959"/>
                </a:lnTo>
                <a:lnTo>
                  <a:pt x="38849" y="35941"/>
                </a:lnTo>
                <a:lnTo>
                  <a:pt x="58801" y="35941"/>
                </a:lnTo>
                <a:lnTo>
                  <a:pt x="58801" y="16903"/>
                </a:lnTo>
                <a:close/>
              </a:path>
              <a:path w="2376804" h="1858645">
                <a:moveTo>
                  <a:pt x="374904" y="537857"/>
                </a:moveTo>
                <a:lnTo>
                  <a:pt x="355079" y="537857"/>
                </a:lnTo>
                <a:lnTo>
                  <a:pt x="355079" y="520700"/>
                </a:lnTo>
                <a:lnTo>
                  <a:pt x="336042" y="520700"/>
                </a:lnTo>
                <a:lnTo>
                  <a:pt x="336042" y="537857"/>
                </a:lnTo>
                <a:lnTo>
                  <a:pt x="316230" y="537857"/>
                </a:lnTo>
                <a:lnTo>
                  <a:pt x="316230" y="556895"/>
                </a:lnTo>
                <a:lnTo>
                  <a:pt x="336042" y="556895"/>
                </a:lnTo>
                <a:lnTo>
                  <a:pt x="336042" y="573786"/>
                </a:lnTo>
                <a:lnTo>
                  <a:pt x="355079" y="573786"/>
                </a:lnTo>
                <a:lnTo>
                  <a:pt x="355079" y="556895"/>
                </a:lnTo>
                <a:lnTo>
                  <a:pt x="374904" y="556895"/>
                </a:lnTo>
                <a:lnTo>
                  <a:pt x="374904" y="537857"/>
                </a:lnTo>
                <a:close/>
              </a:path>
              <a:path w="2376804" h="1858645">
                <a:moveTo>
                  <a:pt x="513842" y="819797"/>
                </a:moveTo>
                <a:lnTo>
                  <a:pt x="494017" y="819797"/>
                </a:lnTo>
                <a:lnTo>
                  <a:pt x="494017" y="802767"/>
                </a:lnTo>
                <a:lnTo>
                  <a:pt x="474980" y="802767"/>
                </a:lnTo>
                <a:lnTo>
                  <a:pt x="474980" y="819797"/>
                </a:lnTo>
                <a:lnTo>
                  <a:pt x="455168" y="819797"/>
                </a:lnTo>
                <a:lnTo>
                  <a:pt x="455168" y="838835"/>
                </a:lnTo>
                <a:lnTo>
                  <a:pt x="474980" y="838835"/>
                </a:lnTo>
                <a:lnTo>
                  <a:pt x="474980" y="855853"/>
                </a:lnTo>
                <a:lnTo>
                  <a:pt x="494017" y="855853"/>
                </a:lnTo>
                <a:lnTo>
                  <a:pt x="494017" y="838835"/>
                </a:lnTo>
                <a:lnTo>
                  <a:pt x="513842" y="838835"/>
                </a:lnTo>
                <a:lnTo>
                  <a:pt x="513842" y="819797"/>
                </a:lnTo>
                <a:close/>
              </a:path>
              <a:path w="2376804" h="1858645">
                <a:moveTo>
                  <a:pt x="675767" y="1124597"/>
                </a:moveTo>
                <a:lnTo>
                  <a:pt x="655942" y="1124597"/>
                </a:lnTo>
                <a:lnTo>
                  <a:pt x="655942" y="1107567"/>
                </a:lnTo>
                <a:lnTo>
                  <a:pt x="636905" y="1107567"/>
                </a:lnTo>
                <a:lnTo>
                  <a:pt x="636905" y="1124597"/>
                </a:lnTo>
                <a:lnTo>
                  <a:pt x="617093" y="1124597"/>
                </a:lnTo>
                <a:lnTo>
                  <a:pt x="617093" y="1143635"/>
                </a:lnTo>
                <a:lnTo>
                  <a:pt x="636905" y="1143635"/>
                </a:lnTo>
                <a:lnTo>
                  <a:pt x="636905" y="1160526"/>
                </a:lnTo>
                <a:lnTo>
                  <a:pt x="655942" y="1160526"/>
                </a:lnTo>
                <a:lnTo>
                  <a:pt x="655942" y="1143635"/>
                </a:lnTo>
                <a:lnTo>
                  <a:pt x="675767" y="1143635"/>
                </a:lnTo>
                <a:lnTo>
                  <a:pt x="675767" y="1124597"/>
                </a:lnTo>
                <a:close/>
              </a:path>
              <a:path w="2376804" h="1858645">
                <a:moveTo>
                  <a:pt x="714502" y="1260741"/>
                </a:moveTo>
                <a:lnTo>
                  <a:pt x="694677" y="1260741"/>
                </a:lnTo>
                <a:lnTo>
                  <a:pt x="694677" y="1243838"/>
                </a:lnTo>
                <a:lnTo>
                  <a:pt x="679183" y="1243838"/>
                </a:lnTo>
                <a:lnTo>
                  <a:pt x="679183" y="1240409"/>
                </a:lnTo>
                <a:lnTo>
                  <a:pt x="699008" y="1240409"/>
                </a:lnTo>
                <a:lnTo>
                  <a:pt x="699008" y="1221371"/>
                </a:lnTo>
                <a:lnTo>
                  <a:pt x="679183" y="1221371"/>
                </a:lnTo>
                <a:lnTo>
                  <a:pt x="679183" y="1204341"/>
                </a:lnTo>
                <a:lnTo>
                  <a:pt x="660146" y="1204341"/>
                </a:lnTo>
                <a:lnTo>
                  <a:pt x="660146" y="1221371"/>
                </a:lnTo>
                <a:lnTo>
                  <a:pt x="640207" y="1221371"/>
                </a:lnTo>
                <a:lnTo>
                  <a:pt x="640207" y="1240409"/>
                </a:lnTo>
                <a:lnTo>
                  <a:pt x="660146" y="1240409"/>
                </a:lnTo>
                <a:lnTo>
                  <a:pt x="660146" y="1257300"/>
                </a:lnTo>
                <a:lnTo>
                  <a:pt x="675640" y="1257300"/>
                </a:lnTo>
                <a:lnTo>
                  <a:pt x="675640" y="1260741"/>
                </a:lnTo>
                <a:lnTo>
                  <a:pt x="655701" y="1260741"/>
                </a:lnTo>
                <a:lnTo>
                  <a:pt x="655701" y="1279779"/>
                </a:lnTo>
                <a:lnTo>
                  <a:pt x="675640" y="1279779"/>
                </a:lnTo>
                <a:lnTo>
                  <a:pt x="675640" y="1296670"/>
                </a:lnTo>
                <a:lnTo>
                  <a:pt x="694677" y="1296670"/>
                </a:lnTo>
                <a:lnTo>
                  <a:pt x="694677" y="1279779"/>
                </a:lnTo>
                <a:lnTo>
                  <a:pt x="714502" y="1279779"/>
                </a:lnTo>
                <a:lnTo>
                  <a:pt x="714502" y="1260741"/>
                </a:lnTo>
                <a:close/>
              </a:path>
              <a:path w="2376804" h="1858645">
                <a:moveTo>
                  <a:pt x="753237" y="1301000"/>
                </a:moveTo>
                <a:lnTo>
                  <a:pt x="733285" y="1301000"/>
                </a:lnTo>
                <a:lnTo>
                  <a:pt x="733285" y="1283970"/>
                </a:lnTo>
                <a:lnTo>
                  <a:pt x="714248" y="1283970"/>
                </a:lnTo>
                <a:lnTo>
                  <a:pt x="714248" y="1301000"/>
                </a:lnTo>
                <a:lnTo>
                  <a:pt x="694309" y="1301000"/>
                </a:lnTo>
                <a:lnTo>
                  <a:pt x="694309" y="1320038"/>
                </a:lnTo>
                <a:lnTo>
                  <a:pt x="714248" y="1320038"/>
                </a:lnTo>
                <a:lnTo>
                  <a:pt x="714248" y="1337056"/>
                </a:lnTo>
                <a:lnTo>
                  <a:pt x="733285" y="1337056"/>
                </a:lnTo>
                <a:lnTo>
                  <a:pt x="733285" y="1320038"/>
                </a:lnTo>
                <a:lnTo>
                  <a:pt x="753237" y="1320038"/>
                </a:lnTo>
                <a:lnTo>
                  <a:pt x="753237" y="1301000"/>
                </a:lnTo>
                <a:close/>
              </a:path>
              <a:path w="2376804" h="1858645">
                <a:moveTo>
                  <a:pt x="918972" y="1383042"/>
                </a:moveTo>
                <a:lnTo>
                  <a:pt x="899147" y="1383042"/>
                </a:lnTo>
                <a:lnTo>
                  <a:pt x="899147" y="1366012"/>
                </a:lnTo>
                <a:lnTo>
                  <a:pt x="880110" y="1366012"/>
                </a:lnTo>
                <a:lnTo>
                  <a:pt x="880110" y="1383042"/>
                </a:lnTo>
                <a:lnTo>
                  <a:pt x="860171" y="1383042"/>
                </a:lnTo>
                <a:lnTo>
                  <a:pt x="860171" y="1402080"/>
                </a:lnTo>
                <a:lnTo>
                  <a:pt x="880110" y="1402080"/>
                </a:lnTo>
                <a:lnTo>
                  <a:pt x="880110" y="1418971"/>
                </a:lnTo>
                <a:lnTo>
                  <a:pt x="899147" y="1418971"/>
                </a:lnTo>
                <a:lnTo>
                  <a:pt x="899147" y="1402080"/>
                </a:lnTo>
                <a:lnTo>
                  <a:pt x="918972" y="1402080"/>
                </a:lnTo>
                <a:lnTo>
                  <a:pt x="918972" y="1383042"/>
                </a:lnTo>
                <a:close/>
              </a:path>
              <a:path w="2376804" h="1858645">
                <a:moveTo>
                  <a:pt x="1185164" y="1467116"/>
                </a:moveTo>
                <a:lnTo>
                  <a:pt x="1165339" y="1467116"/>
                </a:lnTo>
                <a:lnTo>
                  <a:pt x="1165339" y="1450086"/>
                </a:lnTo>
                <a:lnTo>
                  <a:pt x="1146302" y="1450086"/>
                </a:lnTo>
                <a:lnTo>
                  <a:pt x="1146302" y="1467116"/>
                </a:lnTo>
                <a:lnTo>
                  <a:pt x="1126490" y="1467116"/>
                </a:lnTo>
                <a:lnTo>
                  <a:pt x="1126490" y="1486154"/>
                </a:lnTo>
                <a:lnTo>
                  <a:pt x="1146302" y="1486154"/>
                </a:lnTo>
                <a:lnTo>
                  <a:pt x="1146302" y="1503172"/>
                </a:lnTo>
                <a:lnTo>
                  <a:pt x="1165339" y="1503172"/>
                </a:lnTo>
                <a:lnTo>
                  <a:pt x="1165339" y="1486154"/>
                </a:lnTo>
                <a:lnTo>
                  <a:pt x="1185164" y="1486154"/>
                </a:lnTo>
                <a:lnTo>
                  <a:pt x="1185164" y="1467116"/>
                </a:lnTo>
                <a:close/>
              </a:path>
              <a:path w="2376804" h="1858645">
                <a:moveTo>
                  <a:pt x="1381252" y="1574939"/>
                </a:moveTo>
                <a:lnTo>
                  <a:pt x="1373378" y="1574939"/>
                </a:lnTo>
                <a:lnTo>
                  <a:pt x="1361300" y="1574939"/>
                </a:lnTo>
                <a:lnTo>
                  <a:pt x="1361300" y="1557909"/>
                </a:lnTo>
                <a:lnTo>
                  <a:pt x="1353553" y="1557909"/>
                </a:lnTo>
                <a:lnTo>
                  <a:pt x="1342263" y="1557909"/>
                </a:lnTo>
                <a:lnTo>
                  <a:pt x="1334516" y="1557909"/>
                </a:lnTo>
                <a:lnTo>
                  <a:pt x="1334516" y="1574939"/>
                </a:lnTo>
                <a:lnTo>
                  <a:pt x="1322451" y="1574939"/>
                </a:lnTo>
                <a:lnTo>
                  <a:pt x="1314704" y="1574939"/>
                </a:lnTo>
                <a:lnTo>
                  <a:pt x="1314704" y="1593977"/>
                </a:lnTo>
                <a:lnTo>
                  <a:pt x="1322451" y="1593977"/>
                </a:lnTo>
                <a:lnTo>
                  <a:pt x="1334516" y="1593977"/>
                </a:lnTo>
                <a:lnTo>
                  <a:pt x="1334516" y="1610868"/>
                </a:lnTo>
                <a:lnTo>
                  <a:pt x="1342263" y="1610868"/>
                </a:lnTo>
                <a:lnTo>
                  <a:pt x="1353553" y="1610868"/>
                </a:lnTo>
                <a:lnTo>
                  <a:pt x="1361300" y="1610868"/>
                </a:lnTo>
                <a:lnTo>
                  <a:pt x="1361300" y="1593977"/>
                </a:lnTo>
                <a:lnTo>
                  <a:pt x="1373378" y="1593977"/>
                </a:lnTo>
                <a:lnTo>
                  <a:pt x="1381252" y="1593977"/>
                </a:lnTo>
                <a:lnTo>
                  <a:pt x="1381252" y="1574939"/>
                </a:lnTo>
                <a:close/>
              </a:path>
              <a:path w="2376804" h="1858645">
                <a:moveTo>
                  <a:pt x="1478407" y="1669808"/>
                </a:moveTo>
                <a:lnTo>
                  <a:pt x="1458455" y="1669808"/>
                </a:lnTo>
                <a:lnTo>
                  <a:pt x="1458455" y="1652778"/>
                </a:lnTo>
                <a:lnTo>
                  <a:pt x="1439418" y="1652778"/>
                </a:lnTo>
                <a:lnTo>
                  <a:pt x="1439418" y="1669808"/>
                </a:lnTo>
                <a:lnTo>
                  <a:pt x="1419606" y="1669808"/>
                </a:lnTo>
                <a:lnTo>
                  <a:pt x="1419606" y="1688846"/>
                </a:lnTo>
                <a:lnTo>
                  <a:pt x="1439418" y="1688846"/>
                </a:lnTo>
                <a:lnTo>
                  <a:pt x="1439418" y="1705737"/>
                </a:lnTo>
                <a:lnTo>
                  <a:pt x="1458455" y="1705737"/>
                </a:lnTo>
                <a:lnTo>
                  <a:pt x="1458455" y="1688846"/>
                </a:lnTo>
                <a:lnTo>
                  <a:pt x="1478407" y="1688846"/>
                </a:lnTo>
                <a:lnTo>
                  <a:pt x="1478407" y="1669808"/>
                </a:lnTo>
                <a:close/>
              </a:path>
              <a:path w="2376804" h="1858645">
                <a:moveTo>
                  <a:pt x="1601851" y="1743849"/>
                </a:moveTo>
                <a:lnTo>
                  <a:pt x="1581899" y="1743849"/>
                </a:lnTo>
                <a:lnTo>
                  <a:pt x="1581899" y="1726692"/>
                </a:lnTo>
                <a:lnTo>
                  <a:pt x="1562862" y="1726692"/>
                </a:lnTo>
                <a:lnTo>
                  <a:pt x="1562862" y="1743849"/>
                </a:lnTo>
                <a:lnTo>
                  <a:pt x="1543050" y="1743849"/>
                </a:lnTo>
                <a:lnTo>
                  <a:pt x="1543050" y="1762887"/>
                </a:lnTo>
                <a:lnTo>
                  <a:pt x="1562862" y="1762887"/>
                </a:lnTo>
                <a:lnTo>
                  <a:pt x="1562862" y="1779790"/>
                </a:lnTo>
                <a:lnTo>
                  <a:pt x="1581899" y="1779790"/>
                </a:lnTo>
                <a:lnTo>
                  <a:pt x="1581899" y="1762887"/>
                </a:lnTo>
                <a:lnTo>
                  <a:pt x="1601851" y="1762887"/>
                </a:lnTo>
                <a:lnTo>
                  <a:pt x="1601851" y="1743849"/>
                </a:lnTo>
                <a:close/>
              </a:path>
              <a:path w="2376804" h="1858645">
                <a:moveTo>
                  <a:pt x="1956816" y="1795284"/>
                </a:moveTo>
                <a:lnTo>
                  <a:pt x="1936864" y="1795284"/>
                </a:lnTo>
                <a:lnTo>
                  <a:pt x="1936864" y="1778381"/>
                </a:lnTo>
                <a:lnTo>
                  <a:pt x="1917827" y="1778381"/>
                </a:lnTo>
                <a:lnTo>
                  <a:pt x="1917827" y="1795284"/>
                </a:lnTo>
                <a:lnTo>
                  <a:pt x="1897888" y="1795284"/>
                </a:lnTo>
                <a:lnTo>
                  <a:pt x="1897888" y="1814322"/>
                </a:lnTo>
                <a:lnTo>
                  <a:pt x="1917827" y="1814322"/>
                </a:lnTo>
                <a:lnTo>
                  <a:pt x="1917827" y="1831467"/>
                </a:lnTo>
                <a:lnTo>
                  <a:pt x="1936864" y="1831467"/>
                </a:lnTo>
                <a:lnTo>
                  <a:pt x="1936864" y="1814322"/>
                </a:lnTo>
                <a:lnTo>
                  <a:pt x="1956816" y="1814322"/>
                </a:lnTo>
                <a:lnTo>
                  <a:pt x="1956816" y="1795284"/>
                </a:lnTo>
                <a:close/>
              </a:path>
              <a:path w="2376804" h="1858645">
                <a:moveTo>
                  <a:pt x="2376792" y="1805686"/>
                </a:moveTo>
                <a:lnTo>
                  <a:pt x="2357755" y="1805686"/>
                </a:lnTo>
                <a:lnTo>
                  <a:pt x="2357755" y="1858645"/>
                </a:lnTo>
                <a:lnTo>
                  <a:pt x="2376792" y="1858645"/>
                </a:lnTo>
                <a:lnTo>
                  <a:pt x="2376792" y="1805686"/>
                </a:lnTo>
                <a:close/>
              </a:path>
            </a:pathLst>
          </a:custGeom>
          <a:solidFill>
            <a:schemeClr val="accent6"/>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03" name="object 47">
            <a:extLst>
              <a:ext uri="{FF2B5EF4-FFF2-40B4-BE49-F238E27FC236}">
                <a16:creationId xmlns:a16="http://schemas.microsoft.com/office/drawing/2014/main" id="{FEFCC8BA-3666-E095-E9A1-E159DDDA649D}"/>
              </a:ext>
            </a:extLst>
          </p:cNvPr>
          <p:cNvSpPr/>
          <p:nvPr/>
        </p:nvSpPr>
        <p:spPr>
          <a:xfrm>
            <a:off x="5711753" y="1779125"/>
            <a:ext cx="6048298" cy="1532081"/>
          </a:xfrm>
          <a:custGeom>
            <a:avLst/>
            <a:gdLst/>
            <a:ahLst/>
            <a:cxnLst/>
            <a:rect l="l" t="t" r="r" b="b"/>
            <a:pathLst>
              <a:path w="7010400" h="2192654">
                <a:moveTo>
                  <a:pt x="58801" y="16903"/>
                </a:moveTo>
                <a:lnTo>
                  <a:pt x="38849" y="16903"/>
                </a:lnTo>
                <a:lnTo>
                  <a:pt x="38849" y="0"/>
                </a:lnTo>
                <a:lnTo>
                  <a:pt x="19812" y="0"/>
                </a:lnTo>
                <a:lnTo>
                  <a:pt x="19812" y="16903"/>
                </a:lnTo>
                <a:lnTo>
                  <a:pt x="0" y="16903"/>
                </a:lnTo>
                <a:lnTo>
                  <a:pt x="0" y="35941"/>
                </a:lnTo>
                <a:lnTo>
                  <a:pt x="19812" y="35941"/>
                </a:lnTo>
                <a:lnTo>
                  <a:pt x="19812" y="52959"/>
                </a:lnTo>
                <a:lnTo>
                  <a:pt x="38849" y="52959"/>
                </a:lnTo>
                <a:lnTo>
                  <a:pt x="38849" y="35941"/>
                </a:lnTo>
                <a:lnTo>
                  <a:pt x="58801" y="35941"/>
                </a:lnTo>
                <a:lnTo>
                  <a:pt x="58801" y="16903"/>
                </a:lnTo>
                <a:close/>
              </a:path>
              <a:path w="7010400" h="2192654">
                <a:moveTo>
                  <a:pt x="374904" y="537857"/>
                </a:moveTo>
                <a:lnTo>
                  <a:pt x="355079" y="537857"/>
                </a:lnTo>
                <a:lnTo>
                  <a:pt x="355079" y="520700"/>
                </a:lnTo>
                <a:lnTo>
                  <a:pt x="336042" y="520700"/>
                </a:lnTo>
                <a:lnTo>
                  <a:pt x="336042" y="537857"/>
                </a:lnTo>
                <a:lnTo>
                  <a:pt x="316230" y="537857"/>
                </a:lnTo>
                <a:lnTo>
                  <a:pt x="316230" y="556895"/>
                </a:lnTo>
                <a:lnTo>
                  <a:pt x="336042" y="556895"/>
                </a:lnTo>
                <a:lnTo>
                  <a:pt x="336042" y="573786"/>
                </a:lnTo>
                <a:lnTo>
                  <a:pt x="355079" y="573786"/>
                </a:lnTo>
                <a:lnTo>
                  <a:pt x="355079" y="556895"/>
                </a:lnTo>
                <a:lnTo>
                  <a:pt x="374904" y="556895"/>
                </a:lnTo>
                <a:lnTo>
                  <a:pt x="374904" y="537857"/>
                </a:lnTo>
                <a:close/>
              </a:path>
              <a:path w="7010400" h="2192654">
                <a:moveTo>
                  <a:pt x="513842" y="819797"/>
                </a:moveTo>
                <a:lnTo>
                  <a:pt x="494017" y="819797"/>
                </a:lnTo>
                <a:lnTo>
                  <a:pt x="494017" y="802767"/>
                </a:lnTo>
                <a:lnTo>
                  <a:pt x="474980" y="802767"/>
                </a:lnTo>
                <a:lnTo>
                  <a:pt x="474980" y="819797"/>
                </a:lnTo>
                <a:lnTo>
                  <a:pt x="455168" y="819797"/>
                </a:lnTo>
                <a:lnTo>
                  <a:pt x="455168" y="838835"/>
                </a:lnTo>
                <a:lnTo>
                  <a:pt x="474980" y="838835"/>
                </a:lnTo>
                <a:lnTo>
                  <a:pt x="474980" y="855853"/>
                </a:lnTo>
                <a:lnTo>
                  <a:pt x="494017" y="855853"/>
                </a:lnTo>
                <a:lnTo>
                  <a:pt x="494017" y="838835"/>
                </a:lnTo>
                <a:lnTo>
                  <a:pt x="513842" y="838835"/>
                </a:lnTo>
                <a:lnTo>
                  <a:pt x="513842" y="819797"/>
                </a:lnTo>
                <a:close/>
              </a:path>
              <a:path w="7010400" h="2192654">
                <a:moveTo>
                  <a:pt x="675767" y="1124597"/>
                </a:moveTo>
                <a:lnTo>
                  <a:pt x="655942" y="1124597"/>
                </a:lnTo>
                <a:lnTo>
                  <a:pt x="655942" y="1107567"/>
                </a:lnTo>
                <a:lnTo>
                  <a:pt x="636905" y="1107567"/>
                </a:lnTo>
                <a:lnTo>
                  <a:pt x="636905" y="1124597"/>
                </a:lnTo>
                <a:lnTo>
                  <a:pt x="617093" y="1124597"/>
                </a:lnTo>
                <a:lnTo>
                  <a:pt x="617093" y="1143635"/>
                </a:lnTo>
                <a:lnTo>
                  <a:pt x="636905" y="1143635"/>
                </a:lnTo>
                <a:lnTo>
                  <a:pt x="636905" y="1160526"/>
                </a:lnTo>
                <a:lnTo>
                  <a:pt x="655942" y="1160526"/>
                </a:lnTo>
                <a:lnTo>
                  <a:pt x="655942" y="1143635"/>
                </a:lnTo>
                <a:lnTo>
                  <a:pt x="675767" y="1143635"/>
                </a:lnTo>
                <a:lnTo>
                  <a:pt x="675767" y="1124597"/>
                </a:lnTo>
                <a:close/>
              </a:path>
              <a:path w="7010400" h="2192654">
                <a:moveTo>
                  <a:pt x="699008" y="1221371"/>
                </a:moveTo>
                <a:lnTo>
                  <a:pt x="679183" y="1221371"/>
                </a:lnTo>
                <a:lnTo>
                  <a:pt x="679183" y="1204341"/>
                </a:lnTo>
                <a:lnTo>
                  <a:pt x="660146" y="1204341"/>
                </a:lnTo>
                <a:lnTo>
                  <a:pt x="660146" y="1221371"/>
                </a:lnTo>
                <a:lnTo>
                  <a:pt x="640207" y="1221371"/>
                </a:lnTo>
                <a:lnTo>
                  <a:pt x="640207" y="1240409"/>
                </a:lnTo>
                <a:lnTo>
                  <a:pt x="660146" y="1240409"/>
                </a:lnTo>
                <a:lnTo>
                  <a:pt x="660146" y="1257300"/>
                </a:lnTo>
                <a:lnTo>
                  <a:pt x="679183" y="1257300"/>
                </a:lnTo>
                <a:lnTo>
                  <a:pt x="679183" y="1240409"/>
                </a:lnTo>
                <a:lnTo>
                  <a:pt x="699008" y="1240409"/>
                </a:lnTo>
                <a:lnTo>
                  <a:pt x="699008" y="1221371"/>
                </a:lnTo>
                <a:close/>
              </a:path>
              <a:path w="7010400" h="2192654">
                <a:moveTo>
                  <a:pt x="2396617" y="1822589"/>
                </a:moveTo>
                <a:lnTo>
                  <a:pt x="2376792" y="1822589"/>
                </a:lnTo>
                <a:lnTo>
                  <a:pt x="2376792" y="1805686"/>
                </a:lnTo>
                <a:lnTo>
                  <a:pt x="2357755" y="1805686"/>
                </a:lnTo>
                <a:lnTo>
                  <a:pt x="2357755" y="1822589"/>
                </a:lnTo>
                <a:lnTo>
                  <a:pt x="2337816" y="1822589"/>
                </a:lnTo>
                <a:lnTo>
                  <a:pt x="2337816" y="1841627"/>
                </a:lnTo>
                <a:lnTo>
                  <a:pt x="2357755" y="1841627"/>
                </a:lnTo>
                <a:lnTo>
                  <a:pt x="2357755" y="1858645"/>
                </a:lnTo>
                <a:lnTo>
                  <a:pt x="2376792" y="1858645"/>
                </a:lnTo>
                <a:lnTo>
                  <a:pt x="2376792" y="1841627"/>
                </a:lnTo>
                <a:lnTo>
                  <a:pt x="2396617" y="1841627"/>
                </a:lnTo>
                <a:lnTo>
                  <a:pt x="2396617" y="1822589"/>
                </a:lnTo>
                <a:close/>
              </a:path>
              <a:path w="7010400" h="2192654">
                <a:moveTo>
                  <a:pt x="2874899" y="1880628"/>
                </a:moveTo>
                <a:lnTo>
                  <a:pt x="2855074" y="1880628"/>
                </a:lnTo>
                <a:lnTo>
                  <a:pt x="2855074" y="1863598"/>
                </a:lnTo>
                <a:lnTo>
                  <a:pt x="2836037" y="1863598"/>
                </a:lnTo>
                <a:lnTo>
                  <a:pt x="2836037" y="1880628"/>
                </a:lnTo>
                <a:lnTo>
                  <a:pt x="2816225" y="1880628"/>
                </a:lnTo>
                <a:lnTo>
                  <a:pt x="2816225" y="1899666"/>
                </a:lnTo>
                <a:lnTo>
                  <a:pt x="2836037" y="1899666"/>
                </a:lnTo>
                <a:lnTo>
                  <a:pt x="2836037" y="1916557"/>
                </a:lnTo>
                <a:lnTo>
                  <a:pt x="2855074" y="1916557"/>
                </a:lnTo>
                <a:lnTo>
                  <a:pt x="2855074" y="1899666"/>
                </a:lnTo>
                <a:lnTo>
                  <a:pt x="2874899" y="1899666"/>
                </a:lnTo>
                <a:lnTo>
                  <a:pt x="2874899" y="1880628"/>
                </a:lnTo>
                <a:close/>
              </a:path>
              <a:path w="7010400" h="2192654">
                <a:moveTo>
                  <a:pt x="4217416" y="1974227"/>
                </a:moveTo>
                <a:lnTo>
                  <a:pt x="4197591" y="1974227"/>
                </a:lnTo>
                <a:lnTo>
                  <a:pt x="4197591" y="1957197"/>
                </a:lnTo>
                <a:lnTo>
                  <a:pt x="4178554" y="1957197"/>
                </a:lnTo>
                <a:lnTo>
                  <a:pt x="4178554" y="1974227"/>
                </a:lnTo>
                <a:lnTo>
                  <a:pt x="4158742" y="1974227"/>
                </a:lnTo>
                <a:lnTo>
                  <a:pt x="4158742" y="1993265"/>
                </a:lnTo>
                <a:lnTo>
                  <a:pt x="4178554" y="1993265"/>
                </a:lnTo>
                <a:lnTo>
                  <a:pt x="4178554" y="2010283"/>
                </a:lnTo>
                <a:lnTo>
                  <a:pt x="4197591" y="2010283"/>
                </a:lnTo>
                <a:lnTo>
                  <a:pt x="4197591" y="1993265"/>
                </a:lnTo>
                <a:lnTo>
                  <a:pt x="4217416" y="1993265"/>
                </a:lnTo>
                <a:lnTo>
                  <a:pt x="4217416" y="1974227"/>
                </a:lnTo>
                <a:close/>
              </a:path>
              <a:path w="7010400" h="2192654">
                <a:moveTo>
                  <a:pt x="4302252" y="1974227"/>
                </a:moveTo>
                <a:lnTo>
                  <a:pt x="4294632" y="1974227"/>
                </a:lnTo>
                <a:lnTo>
                  <a:pt x="4282300" y="1974227"/>
                </a:lnTo>
                <a:lnTo>
                  <a:pt x="4282300" y="1957197"/>
                </a:lnTo>
                <a:lnTo>
                  <a:pt x="4274680" y="1957197"/>
                </a:lnTo>
                <a:lnTo>
                  <a:pt x="4263263" y="1957197"/>
                </a:lnTo>
                <a:lnTo>
                  <a:pt x="4255643" y="1957197"/>
                </a:lnTo>
                <a:lnTo>
                  <a:pt x="4255643" y="1974227"/>
                </a:lnTo>
                <a:lnTo>
                  <a:pt x="4243451" y="1974227"/>
                </a:lnTo>
                <a:lnTo>
                  <a:pt x="4235704" y="1974227"/>
                </a:lnTo>
                <a:lnTo>
                  <a:pt x="4235704" y="1993265"/>
                </a:lnTo>
                <a:lnTo>
                  <a:pt x="4243451" y="1993265"/>
                </a:lnTo>
                <a:lnTo>
                  <a:pt x="4255643" y="1993265"/>
                </a:lnTo>
                <a:lnTo>
                  <a:pt x="4255643" y="2010283"/>
                </a:lnTo>
                <a:lnTo>
                  <a:pt x="4263263" y="2010283"/>
                </a:lnTo>
                <a:lnTo>
                  <a:pt x="4274680" y="2010283"/>
                </a:lnTo>
                <a:lnTo>
                  <a:pt x="4282300" y="2010283"/>
                </a:lnTo>
                <a:lnTo>
                  <a:pt x="4282300" y="1993265"/>
                </a:lnTo>
                <a:lnTo>
                  <a:pt x="4294632" y="1993265"/>
                </a:lnTo>
                <a:lnTo>
                  <a:pt x="4302252" y="1993265"/>
                </a:lnTo>
                <a:lnTo>
                  <a:pt x="4302252" y="1974227"/>
                </a:lnTo>
                <a:close/>
              </a:path>
              <a:path w="7010400" h="2192654">
                <a:moveTo>
                  <a:pt x="5887974" y="2026170"/>
                </a:moveTo>
                <a:lnTo>
                  <a:pt x="5868022" y="2026170"/>
                </a:lnTo>
                <a:lnTo>
                  <a:pt x="5868022" y="2009267"/>
                </a:lnTo>
                <a:lnTo>
                  <a:pt x="5848985" y="2009267"/>
                </a:lnTo>
                <a:lnTo>
                  <a:pt x="5848985" y="2026170"/>
                </a:lnTo>
                <a:lnTo>
                  <a:pt x="5829173" y="2026170"/>
                </a:lnTo>
                <a:lnTo>
                  <a:pt x="5829173" y="2045208"/>
                </a:lnTo>
                <a:lnTo>
                  <a:pt x="5848985" y="2045208"/>
                </a:lnTo>
                <a:lnTo>
                  <a:pt x="5848985" y="2062226"/>
                </a:lnTo>
                <a:lnTo>
                  <a:pt x="5868022" y="2062226"/>
                </a:lnTo>
                <a:lnTo>
                  <a:pt x="5868022" y="2045208"/>
                </a:lnTo>
                <a:lnTo>
                  <a:pt x="5887974" y="2045208"/>
                </a:lnTo>
                <a:lnTo>
                  <a:pt x="5887974" y="2026170"/>
                </a:lnTo>
                <a:close/>
              </a:path>
              <a:path w="7010400" h="2192654">
                <a:moveTo>
                  <a:pt x="6169406" y="2026170"/>
                </a:moveTo>
                <a:lnTo>
                  <a:pt x="6149454" y="2026170"/>
                </a:lnTo>
                <a:lnTo>
                  <a:pt x="6149454" y="2009267"/>
                </a:lnTo>
                <a:lnTo>
                  <a:pt x="6130417" y="2009267"/>
                </a:lnTo>
                <a:lnTo>
                  <a:pt x="6130417" y="2026170"/>
                </a:lnTo>
                <a:lnTo>
                  <a:pt x="6110605" y="2026170"/>
                </a:lnTo>
                <a:lnTo>
                  <a:pt x="6110605" y="2045208"/>
                </a:lnTo>
                <a:lnTo>
                  <a:pt x="6130417" y="2045208"/>
                </a:lnTo>
                <a:lnTo>
                  <a:pt x="6130417" y="2062226"/>
                </a:lnTo>
                <a:lnTo>
                  <a:pt x="6149454" y="2062226"/>
                </a:lnTo>
                <a:lnTo>
                  <a:pt x="6149454" y="2045208"/>
                </a:lnTo>
                <a:lnTo>
                  <a:pt x="6169406" y="2045208"/>
                </a:lnTo>
                <a:lnTo>
                  <a:pt x="6169406" y="2026170"/>
                </a:lnTo>
                <a:close/>
              </a:path>
              <a:path w="7010400" h="2192654">
                <a:moveTo>
                  <a:pt x="6497447" y="2026170"/>
                </a:moveTo>
                <a:lnTo>
                  <a:pt x="6477622" y="2026170"/>
                </a:lnTo>
                <a:lnTo>
                  <a:pt x="6477622" y="2009267"/>
                </a:lnTo>
                <a:lnTo>
                  <a:pt x="6458585" y="2009267"/>
                </a:lnTo>
                <a:lnTo>
                  <a:pt x="6458585" y="2026170"/>
                </a:lnTo>
                <a:lnTo>
                  <a:pt x="6438646" y="2026170"/>
                </a:lnTo>
                <a:lnTo>
                  <a:pt x="6438646" y="2045208"/>
                </a:lnTo>
                <a:lnTo>
                  <a:pt x="6458585" y="2045208"/>
                </a:lnTo>
                <a:lnTo>
                  <a:pt x="6458585" y="2062226"/>
                </a:lnTo>
                <a:lnTo>
                  <a:pt x="6477622" y="2062226"/>
                </a:lnTo>
                <a:lnTo>
                  <a:pt x="6477622" y="2045208"/>
                </a:lnTo>
                <a:lnTo>
                  <a:pt x="6497447" y="2045208"/>
                </a:lnTo>
                <a:lnTo>
                  <a:pt x="6497447" y="2026170"/>
                </a:lnTo>
                <a:close/>
              </a:path>
              <a:path w="7010400" h="2192654">
                <a:moveTo>
                  <a:pt x="7010400" y="2156256"/>
                </a:moveTo>
                <a:lnTo>
                  <a:pt x="6990448" y="2156256"/>
                </a:lnTo>
                <a:lnTo>
                  <a:pt x="6990448" y="2139315"/>
                </a:lnTo>
                <a:lnTo>
                  <a:pt x="6971411" y="2139315"/>
                </a:lnTo>
                <a:lnTo>
                  <a:pt x="6971411" y="2156256"/>
                </a:lnTo>
                <a:lnTo>
                  <a:pt x="6951599" y="2156256"/>
                </a:lnTo>
                <a:lnTo>
                  <a:pt x="6951599" y="2175294"/>
                </a:lnTo>
                <a:lnTo>
                  <a:pt x="6971411" y="2175294"/>
                </a:lnTo>
                <a:lnTo>
                  <a:pt x="6971411" y="2192248"/>
                </a:lnTo>
                <a:lnTo>
                  <a:pt x="6990448" y="2192248"/>
                </a:lnTo>
                <a:lnTo>
                  <a:pt x="6990448" y="2175294"/>
                </a:lnTo>
                <a:lnTo>
                  <a:pt x="7010400" y="2175294"/>
                </a:lnTo>
                <a:lnTo>
                  <a:pt x="7010400" y="2156256"/>
                </a:lnTo>
                <a:close/>
              </a:path>
            </a:pathLst>
          </a:custGeom>
          <a:solidFill>
            <a:schemeClr val="accent6"/>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06" name="object 50">
            <a:extLst>
              <a:ext uri="{FF2B5EF4-FFF2-40B4-BE49-F238E27FC236}">
                <a16:creationId xmlns:a16="http://schemas.microsoft.com/office/drawing/2014/main" id="{CF231AFC-3027-DF9C-04D7-368A6FF1BEDB}"/>
              </a:ext>
            </a:extLst>
          </p:cNvPr>
          <p:cNvSpPr/>
          <p:nvPr/>
        </p:nvSpPr>
        <p:spPr>
          <a:xfrm>
            <a:off x="5711753" y="1779125"/>
            <a:ext cx="2061024" cy="921112"/>
          </a:xfrm>
          <a:custGeom>
            <a:avLst/>
            <a:gdLst/>
            <a:ahLst/>
            <a:cxnLst/>
            <a:rect l="l" t="t" r="r" b="b"/>
            <a:pathLst>
              <a:path w="2388870" h="1318260">
                <a:moveTo>
                  <a:pt x="58801" y="16903"/>
                </a:moveTo>
                <a:lnTo>
                  <a:pt x="38849" y="16903"/>
                </a:lnTo>
                <a:lnTo>
                  <a:pt x="38849" y="0"/>
                </a:lnTo>
                <a:lnTo>
                  <a:pt x="19812" y="0"/>
                </a:lnTo>
                <a:lnTo>
                  <a:pt x="19812" y="16903"/>
                </a:lnTo>
                <a:lnTo>
                  <a:pt x="0" y="16903"/>
                </a:lnTo>
                <a:lnTo>
                  <a:pt x="0" y="35941"/>
                </a:lnTo>
                <a:lnTo>
                  <a:pt x="19812" y="35941"/>
                </a:lnTo>
                <a:lnTo>
                  <a:pt x="19812" y="52959"/>
                </a:lnTo>
                <a:lnTo>
                  <a:pt x="38849" y="52959"/>
                </a:lnTo>
                <a:lnTo>
                  <a:pt x="38849" y="35941"/>
                </a:lnTo>
                <a:lnTo>
                  <a:pt x="58801" y="35941"/>
                </a:lnTo>
                <a:lnTo>
                  <a:pt x="58801" y="16903"/>
                </a:lnTo>
                <a:close/>
              </a:path>
              <a:path w="2388870" h="1318260">
                <a:moveTo>
                  <a:pt x="498348" y="200037"/>
                </a:moveTo>
                <a:lnTo>
                  <a:pt x="478523" y="200037"/>
                </a:lnTo>
                <a:lnTo>
                  <a:pt x="478523" y="182880"/>
                </a:lnTo>
                <a:lnTo>
                  <a:pt x="459486" y="182880"/>
                </a:lnTo>
                <a:lnTo>
                  <a:pt x="459486" y="200037"/>
                </a:lnTo>
                <a:lnTo>
                  <a:pt x="439674" y="200037"/>
                </a:lnTo>
                <a:lnTo>
                  <a:pt x="439674" y="219075"/>
                </a:lnTo>
                <a:lnTo>
                  <a:pt x="459486" y="219075"/>
                </a:lnTo>
                <a:lnTo>
                  <a:pt x="459486" y="235966"/>
                </a:lnTo>
                <a:lnTo>
                  <a:pt x="478523" y="235966"/>
                </a:lnTo>
                <a:lnTo>
                  <a:pt x="478523" y="219075"/>
                </a:lnTo>
                <a:lnTo>
                  <a:pt x="498348" y="219075"/>
                </a:lnTo>
                <a:lnTo>
                  <a:pt x="498348" y="200037"/>
                </a:lnTo>
                <a:close/>
              </a:path>
              <a:path w="2388870" h="1318260">
                <a:moveTo>
                  <a:pt x="621919" y="292366"/>
                </a:moveTo>
                <a:lnTo>
                  <a:pt x="601967" y="292366"/>
                </a:lnTo>
                <a:lnTo>
                  <a:pt x="601967" y="275336"/>
                </a:lnTo>
                <a:lnTo>
                  <a:pt x="582930" y="275336"/>
                </a:lnTo>
                <a:lnTo>
                  <a:pt x="582930" y="292366"/>
                </a:lnTo>
                <a:lnTo>
                  <a:pt x="563118" y="292366"/>
                </a:lnTo>
                <a:lnTo>
                  <a:pt x="563118" y="311404"/>
                </a:lnTo>
                <a:lnTo>
                  <a:pt x="582930" y="311404"/>
                </a:lnTo>
                <a:lnTo>
                  <a:pt x="582930" y="328295"/>
                </a:lnTo>
                <a:lnTo>
                  <a:pt x="601967" y="328295"/>
                </a:lnTo>
                <a:lnTo>
                  <a:pt x="601967" y="311404"/>
                </a:lnTo>
                <a:lnTo>
                  <a:pt x="621919" y="311404"/>
                </a:lnTo>
                <a:lnTo>
                  <a:pt x="621919" y="292366"/>
                </a:lnTo>
                <a:close/>
              </a:path>
              <a:path w="2388870" h="1318260">
                <a:moveTo>
                  <a:pt x="668147" y="348246"/>
                </a:moveTo>
                <a:lnTo>
                  <a:pt x="648322" y="348246"/>
                </a:lnTo>
                <a:lnTo>
                  <a:pt x="648322" y="331216"/>
                </a:lnTo>
                <a:lnTo>
                  <a:pt x="629285" y="331216"/>
                </a:lnTo>
                <a:lnTo>
                  <a:pt x="629285" y="348246"/>
                </a:lnTo>
                <a:lnTo>
                  <a:pt x="609473" y="348246"/>
                </a:lnTo>
                <a:lnTo>
                  <a:pt x="609473" y="367284"/>
                </a:lnTo>
                <a:lnTo>
                  <a:pt x="629285" y="367284"/>
                </a:lnTo>
                <a:lnTo>
                  <a:pt x="629285" y="384175"/>
                </a:lnTo>
                <a:lnTo>
                  <a:pt x="648322" y="384175"/>
                </a:lnTo>
                <a:lnTo>
                  <a:pt x="648322" y="367284"/>
                </a:lnTo>
                <a:lnTo>
                  <a:pt x="668147" y="367284"/>
                </a:lnTo>
                <a:lnTo>
                  <a:pt x="668147" y="348246"/>
                </a:lnTo>
                <a:close/>
              </a:path>
              <a:path w="2388870" h="1318260">
                <a:moveTo>
                  <a:pt x="741426" y="517537"/>
                </a:moveTo>
                <a:lnTo>
                  <a:pt x="721601" y="517537"/>
                </a:lnTo>
                <a:lnTo>
                  <a:pt x="721601" y="500507"/>
                </a:lnTo>
                <a:lnTo>
                  <a:pt x="702564" y="500507"/>
                </a:lnTo>
                <a:lnTo>
                  <a:pt x="702564" y="517537"/>
                </a:lnTo>
                <a:lnTo>
                  <a:pt x="682625" y="517537"/>
                </a:lnTo>
                <a:lnTo>
                  <a:pt x="682625" y="536575"/>
                </a:lnTo>
                <a:lnTo>
                  <a:pt x="702564" y="536575"/>
                </a:lnTo>
                <a:lnTo>
                  <a:pt x="702564" y="553466"/>
                </a:lnTo>
                <a:lnTo>
                  <a:pt x="721601" y="553466"/>
                </a:lnTo>
                <a:lnTo>
                  <a:pt x="721601" y="536575"/>
                </a:lnTo>
                <a:lnTo>
                  <a:pt x="741426" y="536575"/>
                </a:lnTo>
                <a:lnTo>
                  <a:pt x="741426" y="517537"/>
                </a:lnTo>
                <a:close/>
              </a:path>
              <a:path w="2388870" h="1318260">
                <a:moveTo>
                  <a:pt x="919353" y="593610"/>
                </a:moveTo>
                <a:lnTo>
                  <a:pt x="899528" y="593610"/>
                </a:lnTo>
                <a:lnTo>
                  <a:pt x="899528" y="576580"/>
                </a:lnTo>
                <a:lnTo>
                  <a:pt x="880491" y="576580"/>
                </a:lnTo>
                <a:lnTo>
                  <a:pt x="880491" y="593610"/>
                </a:lnTo>
                <a:lnTo>
                  <a:pt x="860679" y="593610"/>
                </a:lnTo>
                <a:lnTo>
                  <a:pt x="860679" y="612648"/>
                </a:lnTo>
                <a:lnTo>
                  <a:pt x="880491" y="612648"/>
                </a:lnTo>
                <a:lnTo>
                  <a:pt x="880491" y="629539"/>
                </a:lnTo>
                <a:lnTo>
                  <a:pt x="899528" y="629539"/>
                </a:lnTo>
                <a:lnTo>
                  <a:pt x="899528" y="612648"/>
                </a:lnTo>
                <a:lnTo>
                  <a:pt x="919353" y="612648"/>
                </a:lnTo>
                <a:lnTo>
                  <a:pt x="919353" y="593610"/>
                </a:lnTo>
                <a:close/>
              </a:path>
              <a:path w="2388870" h="1318260">
                <a:moveTo>
                  <a:pt x="1200658" y="728230"/>
                </a:moveTo>
                <a:lnTo>
                  <a:pt x="1180833" y="728230"/>
                </a:lnTo>
                <a:lnTo>
                  <a:pt x="1180833" y="711200"/>
                </a:lnTo>
                <a:lnTo>
                  <a:pt x="1161796" y="711200"/>
                </a:lnTo>
                <a:lnTo>
                  <a:pt x="1161796" y="728230"/>
                </a:lnTo>
                <a:lnTo>
                  <a:pt x="1141857" y="728230"/>
                </a:lnTo>
                <a:lnTo>
                  <a:pt x="1141857" y="747268"/>
                </a:lnTo>
                <a:lnTo>
                  <a:pt x="1161796" y="747268"/>
                </a:lnTo>
                <a:lnTo>
                  <a:pt x="1161796" y="764286"/>
                </a:lnTo>
                <a:lnTo>
                  <a:pt x="1180833" y="764286"/>
                </a:lnTo>
                <a:lnTo>
                  <a:pt x="1180833" y="747268"/>
                </a:lnTo>
                <a:lnTo>
                  <a:pt x="1200658" y="747268"/>
                </a:lnTo>
                <a:lnTo>
                  <a:pt x="1200658" y="728230"/>
                </a:lnTo>
                <a:close/>
              </a:path>
              <a:path w="2388870" h="1318260">
                <a:moveTo>
                  <a:pt x="1416558" y="864501"/>
                </a:moveTo>
                <a:lnTo>
                  <a:pt x="1396733" y="864501"/>
                </a:lnTo>
                <a:lnTo>
                  <a:pt x="1396733" y="847471"/>
                </a:lnTo>
                <a:lnTo>
                  <a:pt x="1377696" y="847471"/>
                </a:lnTo>
                <a:lnTo>
                  <a:pt x="1377696" y="864501"/>
                </a:lnTo>
                <a:lnTo>
                  <a:pt x="1357757" y="864501"/>
                </a:lnTo>
                <a:lnTo>
                  <a:pt x="1357757" y="883539"/>
                </a:lnTo>
                <a:lnTo>
                  <a:pt x="1377696" y="883539"/>
                </a:lnTo>
                <a:lnTo>
                  <a:pt x="1377696" y="900557"/>
                </a:lnTo>
                <a:lnTo>
                  <a:pt x="1396733" y="900557"/>
                </a:lnTo>
                <a:lnTo>
                  <a:pt x="1396733" y="883539"/>
                </a:lnTo>
                <a:lnTo>
                  <a:pt x="1416558" y="883539"/>
                </a:lnTo>
                <a:lnTo>
                  <a:pt x="1416558" y="864501"/>
                </a:lnTo>
                <a:close/>
              </a:path>
              <a:path w="2388870" h="1318260">
                <a:moveTo>
                  <a:pt x="1486027" y="924064"/>
                </a:moveTo>
                <a:lnTo>
                  <a:pt x="1470660" y="924064"/>
                </a:lnTo>
                <a:lnTo>
                  <a:pt x="1466202" y="924064"/>
                </a:lnTo>
                <a:lnTo>
                  <a:pt x="1466202" y="907161"/>
                </a:lnTo>
                <a:lnTo>
                  <a:pt x="1455166" y="907161"/>
                </a:lnTo>
                <a:lnTo>
                  <a:pt x="1455166" y="903998"/>
                </a:lnTo>
                <a:lnTo>
                  <a:pt x="1435341" y="903998"/>
                </a:lnTo>
                <a:lnTo>
                  <a:pt x="1435341" y="887095"/>
                </a:lnTo>
                <a:lnTo>
                  <a:pt x="1416304" y="887095"/>
                </a:lnTo>
                <a:lnTo>
                  <a:pt x="1416304" y="903998"/>
                </a:lnTo>
                <a:lnTo>
                  <a:pt x="1396492" y="903998"/>
                </a:lnTo>
                <a:lnTo>
                  <a:pt x="1396492" y="923036"/>
                </a:lnTo>
                <a:lnTo>
                  <a:pt x="1416304" y="923036"/>
                </a:lnTo>
                <a:lnTo>
                  <a:pt x="1416304" y="924064"/>
                </a:lnTo>
                <a:lnTo>
                  <a:pt x="1411732" y="924064"/>
                </a:lnTo>
                <a:lnTo>
                  <a:pt x="1411732" y="943102"/>
                </a:lnTo>
                <a:lnTo>
                  <a:pt x="1427353" y="943102"/>
                </a:lnTo>
                <a:lnTo>
                  <a:pt x="1431671" y="943102"/>
                </a:lnTo>
                <a:lnTo>
                  <a:pt x="1431671" y="960120"/>
                </a:lnTo>
                <a:lnTo>
                  <a:pt x="1447165" y="960120"/>
                </a:lnTo>
                <a:lnTo>
                  <a:pt x="1450708" y="960120"/>
                </a:lnTo>
                <a:lnTo>
                  <a:pt x="1466202" y="960120"/>
                </a:lnTo>
                <a:lnTo>
                  <a:pt x="1466202" y="943102"/>
                </a:lnTo>
                <a:lnTo>
                  <a:pt x="1470660" y="943102"/>
                </a:lnTo>
                <a:lnTo>
                  <a:pt x="1486027" y="943102"/>
                </a:lnTo>
                <a:lnTo>
                  <a:pt x="1486027" y="924064"/>
                </a:lnTo>
                <a:close/>
              </a:path>
              <a:path w="2388870" h="1318260">
                <a:moveTo>
                  <a:pt x="1516888" y="986040"/>
                </a:moveTo>
                <a:lnTo>
                  <a:pt x="1497063" y="986040"/>
                </a:lnTo>
                <a:lnTo>
                  <a:pt x="1497063" y="969137"/>
                </a:lnTo>
                <a:lnTo>
                  <a:pt x="1478026" y="969137"/>
                </a:lnTo>
                <a:lnTo>
                  <a:pt x="1478026" y="986040"/>
                </a:lnTo>
                <a:lnTo>
                  <a:pt x="1458087" y="986040"/>
                </a:lnTo>
                <a:lnTo>
                  <a:pt x="1458087" y="1005078"/>
                </a:lnTo>
                <a:lnTo>
                  <a:pt x="1478026" y="1005078"/>
                </a:lnTo>
                <a:lnTo>
                  <a:pt x="1478026" y="1022096"/>
                </a:lnTo>
                <a:lnTo>
                  <a:pt x="1497063" y="1022096"/>
                </a:lnTo>
                <a:lnTo>
                  <a:pt x="1497063" y="1005078"/>
                </a:lnTo>
                <a:lnTo>
                  <a:pt x="1516888" y="1005078"/>
                </a:lnTo>
                <a:lnTo>
                  <a:pt x="1516888" y="986040"/>
                </a:lnTo>
                <a:close/>
              </a:path>
              <a:path w="2388870" h="1318260">
                <a:moveTo>
                  <a:pt x="1848739" y="1153807"/>
                </a:moveTo>
                <a:lnTo>
                  <a:pt x="1828914" y="1153807"/>
                </a:lnTo>
                <a:lnTo>
                  <a:pt x="1828914" y="1136777"/>
                </a:lnTo>
                <a:lnTo>
                  <a:pt x="1809877" y="1136777"/>
                </a:lnTo>
                <a:lnTo>
                  <a:pt x="1809877" y="1153807"/>
                </a:lnTo>
                <a:lnTo>
                  <a:pt x="1790065" y="1153807"/>
                </a:lnTo>
                <a:lnTo>
                  <a:pt x="1790065" y="1172845"/>
                </a:lnTo>
                <a:lnTo>
                  <a:pt x="1809877" y="1172845"/>
                </a:lnTo>
                <a:lnTo>
                  <a:pt x="1809877" y="1189736"/>
                </a:lnTo>
                <a:lnTo>
                  <a:pt x="1828914" y="1189736"/>
                </a:lnTo>
                <a:lnTo>
                  <a:pt x="1828914" y="1172845"/>
                </a:lnTo>
                <a:lnTo>
                  <a:pt x="1848739" y="1172845"/>
                </a:lnTo>
                <a:lnTo>
                  <a:pt x="1848739" y="1153807"/>
                </a:lnTo>
                <a:close/>
              </a:path>
              <a:path w="2388870" h="1318260">
                <a:moveTo>
                  <a:pt x="2388743" y="1281950"/>
                </a:moveTo>
                <a:lnTo>
                  <a:pt x="2368918" y="1281950"/>
                </a:lnTo>
                <a:lnTo>
                  <a:pt x="2368918" y="1265047"/>
                </a:lnTo>
                <a:lnTo>
                  <a:pt x="2349881" y="1265047"/>
                </a:lnTo>
                <a:lnTo>
                  <a:pt x="2349881" y="1281950"/>
                </a:lnTo>
                <a:lnTo>
                  <a:pt x="2329942" y="1281950"/>
                </a:lnTo>
                <a:lnTo>
                  <a:pt x="2329942" y="1300988"/>
                </a:lnTo>
                <a:lnTo>
                  <a:pt x="2349881" y="1300988"/>
                </a:lnTo>
                <a:lnTo>
                  <a:pt x="2349881" y="1318006"/>
                </a:lnTo>
                <a:lnTo>
                  <a:pt x="2368918" y="1318006"/>
                </a:lnTo>
                <a:lnTo>
                  <a:pt x="2368918" y="1300988"/>
                </a:lnTo>
                <a:lnTo>
                  <a:pt x="2388743" y="1300988"/>
                </a:lnTo>
                <a:lnTo>
                  <a:pt x="2388743" y="128195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07" name="object 51">
            <a:extLst>
              <a:ext uri="{FF2B5EF4-FFF2-40B4-BE49-F238E27FC236}">
                <a16:creationId xmlns:a16="http://schemas.microsoft.com/office/drawing/2014/main" id="{CE7D7986-DDEA-DC28-77F2-2D1CB17DB61E}"/>
              </a:ext>
            </a:extLst>
          </p:cNvPr>
          <p:cNvSpPr/>
          <p:nvPr/>
        </p:nvSpPr>
        <p:spPr>
          <a:xfrm>
            <a:off x="7721936" y="2663055"/>
            <a:ext cx="2796242" cy="337652"/>
          </a:xfrm>
          <a:custGeom>
            <a:avLst/>
            <a:gdLst/>
            <a:ahLst/>
            <a:cxnLst/>
            <a:rect l="l" t="t" r="r" b="b"/>
            <a:pathLst>
              <a:path w="3241040" h="483235">
                <a:moveTo>
                  <a:pt x="58801" y="16903"/>
                </a:moveTo>
                <a:lnTo>
                  <a:pt x="38976" y="16903"/>
                </a:lnTo>
                <a:lnTo>
                  <a:pt x="38976" y="0"/>
                </a:lnTo>
                <a:lnTo>
                  <a:pt x="19939" y="0"/>
                </a:lnTo>
                <a:lnTo>
                  <a:pt x="19939" y="16903"/>
                </a:lnTo>
                <a:lnTo>
                  <a:pt x="0" y="16903"/>
                </a:lnTo>
                <a:lnTo>
                  <a:pt x="0" y="35941"/>
                </a:lnTo>
                <a:lnTo>
                  <a:pt x="19939" y="35941"/>
                </a:lnTo>
                <a:lnTo>
                  <a:pt x="19939" y="52959"/>
                </a:lnTo>
                <a:lnTo>
                  <a:pt x="38976" y="52959"/>
                </a:lnTo>
                <a:lnTo>
                  <a:pt x="38976" y="35941"/>
                </a:lnTo>
                <a:lnTo>
                  <a:pt x="58801" y="35941"/>
                </a:lnTo>
                <a:lnTo>
                  <a:pt x="58801" y="16903"/>
                </a:lnTo>
                <a:close/>
              </a:path>
              <a:path w="3241040" h="483235">
                <a:moveTo>
                  <a:pt x="761111" y="213499"/>
                </a:moveTo>
                <a:lnTo>
                  <a:pt x="741159" y="213499"/>
                </a:lnTo>
                <a:lnTo>
                  <a:pt x="741159" y="196342"/>
                </a:lnTo>
                <a:lnTo>
                  <a:pt x="722122" y="196342"/>
                </a:lnTo>
                <a:lnTo>
                  <a:pt x="722122" y="213499"/>
                </a:lnTo>
                <a:lnTo>
                  <a:pt x="702310" y="213499"/>
                </a:lnTo>
                <a:lnTo>
                  <a:pt x="702310" y="232537"/>
                </a:lnTo>
                <a:lnTo>
                  <a:pt x="722122" y="232537"/>
                </a:lnTo>
                <a:lnTo>
                  <a:pt x="722122" y="249428"/>
                </a:lnTo>
                <a:lnTo>
                  <a:pt x="741159" y="249428"/>
                </a:lnTo>
                <a:lnTo>
                  <a:pt x="741159" y="232537"/>
                </a:lnTo>
                <a:lnTo>
                  <a:pt x="761111" y="232537"/>
                </a:lnTo>
                <a:lnTo>
                  <a:pt x="761111" y="213499"/>
                </a:lnTo>
                <a:close/>
              </a:path>
              <a:path w="3241040" h="483235">
                <a:moveTo>
                  <a:pt x="1300988" y="303161"/>
                </a:moveTo>
                <a:lnTo>
                  <a:pt x="1281036" y="303161"/>
                </a:lnTo>
                <a:lnTo>
                  <a:pt x="1281036" y="286131"/>
                </a:lnTo>
                <a:lnTo>
                  <a:pt x="1261999" y="286131"/>
                </a:lnTo>
                <a:lnTo>
                  <a:pt x="1261999" y="303161"/>
                </a:lnTo>
                <a:lnTo>
                  <a:pt x="1242187" y="303161"/>
                </a:lnTo>
                <a:lnTo>
                  <a:pt x="1242187" y="322199"/>
                </a:lnTo>
                <a:lnTo>
                  <a:pt x="1261999" y="322199"/>
                </a:lnTo>
                <a:lnTo>
                  <a:pt x="1261999" y="339090"/>
                </a:lnTo>
                <a:lnTo>
                  <a:pt x="1281036" y="339090"/>
                </a:lnTo>
                <a:lnTo>
                  <a:pt x="1281036" y="322199"/>
                </a:lnTo>
                <a:lnTo>
                  <a:pt x="1300988" y="322199"/>
                </a:lnTo>
                <a:lnTo>
                  <a:pt x="1300988" y="303161"/>
                </a:lnTo>
                <a:close/>
              </a:path>
              <a:path w="3241040" h="483235">
                <a:moveTo>
                  <a:pt x="1910588" y="327037"/>
                </a:moveTo>
                <a:lnTo>
                  <a:pt x="1902968" y="327037"/>
                </a:lnTo>
                <a:lnTo>
                  <a:pt x="1895094" y="327037"/>
                </a:lnTo>
                <a:lnTo>
                  <a:pt x="1890763" y="327037"/>
                </a:lnTo>
                <a:lnTo>
                  <a:pt x="1890763" y="310134"/>
                </a:lnTo>
                <a:lnTo>
                  <a:pt x="1887474" y="310134"/>
                </a:lnTo>
                <a:lnTo>
                  <a:pt x="1887474" y="303161"/>
                </a:lnTo>
                <a:lnTo>
                  <a:pt x="1867649" y="303161"/>
                </a:lnTo>
                <a:lnTo>
                  <a:pt x="1867649" y="286131"/>
                </a:lnTo>
                <a:lnTo>
                  <a:pt x="1848612" y="286131"/>
                </a:lnTo>
                <a:lnTo>
                  <a:pt x="1848612" y="303161"/>
                </a:lnTo>
                <a:lnTo>
                  <a:pt x="1828800" y="303161"/>
                </a:lnTo>
                <a:lnTo>
                  <a:pt x="1828800" y="322199"/>
                </a:lnTo>
                <a:lnTo>
                  <a:pt x="1848612" y="322199"/>
                </a:lnTo>
                <a:lnTo>
                  <a:pt x="1848612" y="327037"/>
                </a:lnTo>
                <a:lnTo>
                  <a:pt x="1844167" y="327037"/>
                </a:lnTo>
                <a:lnTo>
                  <a:pt x="1836420" y="327037"/>
                </a:lnTo>
                <a:lnTo>
                  <a:pt x="1836420" y="346075"/>
                </a:lnTo>
                <a:lnTo>
                  <a:pt x="1844167" y="346075"/>
                </a:lnTo>
                <a:lnTo>
                  <a:pt x="1851787" y="346075"/>
                </a:lnTo>
                <a:lnTo>
                  <a:pt x="1856232" y="346075"/>
                </a:lnTo>
                <a:lnTo>
                  <a:pt x="1856232" y="363093"/>
                </a:lnTo>
                <a:lnTo>
                  <a:pt x="1890763" y="363093"/>
                </a:lnTo>
                <a:lnTo>
                  <a:pt x="1890763" y="346075"/>
                </a:lnTo>
                <a:lnTo>
                  <a:pt x="1895094" y="346075"/>
                </a:lnTo>
                <a:lnTo>
                  <a:pt x="1902968" y="346075"/>
                </a:lnTo>
                <a:lnTo>
                  <a:pt x="1910588" y="346075"/>
                </a:lnTo>
                <a:lnTo>
                  <a:pt x="1910588" y="327037"/>
                </a:lnTo>
                <a:close/>
              </a:path>
              <a:path w="3241040" h="483235">
                <a:moveTo>
                  <a:pt x="1987677" y="382536"/>
                </a:moveTo>
                <a:lnTo>
                  <a:pt x="1967852" y="382536"/>
                </a:lnTo>
                <a:lnTo>
                  <a:pt x="1967852" y="365633"/>
                </a:lnTo>
                <a:lnTo>
                  <a:pt x="1948815" y="365633"/>
                </a:lnTo>
                <a:lnTo>
                  <a:pt x="1948815" y="382536"/>
                </a:lnTo>
                <a:lnTo>
                  <a:pt x="1929244" y="382536"/>
                </a:lnTo>
                <a:lnTo>
                  <a:pt x="1929244" y="365633"/>
                </a:lnTo>
                <a:lnTo>
                  <a:pt x="1910207" y="365633"/>
                </a:lnTo>
                <a:lnTo>
                  <a:pt x="1910207" y="382536"/>
                </a:lnTo>
                <a:lnTo>
                  <a:pt x="1890268" y="382536"/>
                </a:lnTo>
                <a:lnTo>
                  <a:pt x="1890268" y="401574"/>
                </a:lnTo>
                <a:lnTo>
                  <a:pt x="1910207" y="401574"/>
                </a:lnTo>
                <a:lnTo>
                  <a:pt x="1910207" y="418592"/>
                </a:lnTo>
                <a:lnTo>
                  <a:pt x="1929244" y="418592"/>
                </a:lnTo>
                <a:lnTo>
                  <a:pt x="1929244" y="401574"/>
                </a:lnTo>
                <a:lnTo>
                  <a:pt x="1948815" y="401574"/>
                </a:lnTo>
                <a:lnTo>
                  <a:pt x="1948815" y="418592"/>
                </a:lnTo>
                <a:lnTo>
                  <a:pt x="1967852" y="418592"/>
                </a:lnTo>
                <a:lnTo>
                  <a:pt x="1967852" y="401574"/>
                </a:lnTo>
                <a:lnTo>
                  <a:pt x="1987677" y="401574"/>
                </a:lnTo>
                <a:lnTo>
                  <a:pt x="1987677" y="382536"/>
                </a:lnTo>
                <a:close/>
              </a:path>
              <a:path w="3241040" h="483235">
                <a:moveTo>
                  <a:pt x="2149729" y="413016"/>
                </a:moveTo>
                <a:lnTo>
                  <a:pt x="2129777" y="413016"/>
                </a:lnTo>
                <a:lnTo>
                  <a:pt x="2129777" y="396113"/>
                </a:lnTo>
                <a:lnTo>
                  <a:pt x="2110740" y="396113"/>
                </a:lnTo>
                <a:lnTo>
                  <a:pt x="2110740" y="413016"/>
                </a:lnTo>
                <a:lnTo>
                  <a:pt x="2091296" y="413016"/>
                </a:lnTo>
                <a:lnTo>
                  <a:pt x="2091296" y="396113"/>
                </a:lnTo>
                <a:lnTo>
                  <a:pt x="2072259" y="396113"/>
                </a:lnTo>
                <a:lnTo>
                  <a:pt x="2072259" y="413016"/>
                </a:lnTo>
                <a:lnTo>
                  <a:pt x="2052447" y="413016"/>
                </a:lnTo>
                <a:lnTo>
                  <a:pt x="2052447" y="432054"/>
                </a:lnTo>
                <a:lnTo>
                  <a:pt x="2072259" y="432054"/>
                </a:lnTo>
                <a:lnTo>
                  <a:pt x="2072259" y="449072"/>
                </a:lnTo>
                <a:lnTo>
                  <a:pt x="2091296" y="449072"/>
                </a:lnTo>
                <a:lnTo>
                  <a:pt x="2091296" y="432054"/>
                </a:lnTo>
                <a:lnTo>
                  <a:pt x="2110740" y="432054"/>
                </a:lnTo>
                <a:lnTo>
                  <a:pt x="2110740" y="449072"/>
                </a:lnTo>
                <a:lnTo>
                  <a:pt x="2129777" y="449072"/>
                </a:lnTo>
                <a:lnTo>
                  <a:pt x="2129777" y="432054"/>
                </a:lnTo>
                <a:lnTo>
                  <a:pt x="2149729" y="432054"/>
                </a:lnTo>
                <a:lnTo>
                  <a:pt x="2149729" y="413016"/>
                </a:lnTo>
                <a:close/>
              </a:path>
              <a:path w="3241040" h="483235">
                <a:moveTo>
                  <a:pt x="2489327" y="446925"/>
                </a:moveTo>
                <a:lnTo>
                  <a:pt x="2469375" y="446925"/>
                </a:lnTo>
                <a:lnTo>
                  <a:pt x="2469375" y="429895"/>
                </a:lnTo>
                <a:lnTo>
                  <a:pt x="2450338" y="429895"/>
                </a:lnTo>
                <a:lnTo>
                  <a:pt x="2450338" y="446925"/>
                </a:lnTo>
                <a:lnTo>
                  <a:pt x="2430526" y="446925"/>
                </a:lnTo>
                <a:lnTo>
                  <a:pt x="2430526" y="465963"/>
                </a:lnTo>
                <a:lnTo>
                  <a:pt x="2450338" y="465963"/>
                </a:lnTo>
                <a:lnTo>
                  <a:pt x="2450338" y="482854"/>
                </a:lnTo>
                <a:lnTo>
                  <a:pt x="2469375" y="482854"/>
                </a:lnTo>
                <a:lnTo>
                  <a:pt x="2469375" y="465963"/>
                </a:lnTo>
                <a:lnTo>
                  <a:pt x="2489327" y="465963"/>
                </a:lnTo>
                <a:lnTo>
                  <a:pt x="2489327" y="446925"/>
                </a:lnTo>
                <a:close/>
              </a:path>
              <a:path w="3241040" h="483235">
                <a:moveTo>
                  <a:pt x="2658999" y="446925"/>
                </a:moveTo>
                <a:lnTo>
                  <a:pt x="2639174" y="446925"/>
                </a:lnTo>
                <a:lnTo>
                  <a:pt x="2639174" y="429895"/>
                </a:lnTo>
                <a:lnTo>
                  <a:pt x="2620137" y="429895"/>
                </a:lnTo>
                <a:lnTo>
                  <a:pt x="2620137" y="446925"/>
                </a:lnTo>
                <a:lnTo>
                  <a:pt x="2600198" y="446925"/>
                </a:lnTo>
                <a:lnTo>
                  <a:pt x="2600198" y="465963"/>
                </a:lnTo>
                <a:lnTo>
                  <a:pt x="2620137" y="465963"/>
                </a:lnTo>
                <a:lnTo>
                  <a:pt x="2620137" y="482854"/>
                </a:lnTo>
                <a:lnTo>
                  <a:pt x="2639174" y="482854"/>
                </a:lnTo>
                <a:lnTo>
                  <a:pt x="2639174" y="465963"/>
                </a:lnTo>
                <a:lnTo>
                  <a:pt x="2658999" y="465963"/>
                </a:lnTo>
                <a:lnTo>
                  <a:pt x="2658999" y="446925"/>
                </a:lnTo>
                <a:close/>
              </a:path>
              <a:path w="3241040" h="483235">
                <a:moveTo>
                  <a:pt x="2782443" y="446925"/>
                </a:moveTo>
                <a:lnTo>
                  <a:pt x="2762618" y="446925"/>
                </a:lnTo>
                <a:lnTo>
                  <a:pt x="2762618" y="429895"/>
                </a:lnTo>
                <a:lnTo>
                  <a:pt x="2743581" y="429895"/>
                </a:lnTo>
                <a:lnTo>
                  <a:pt x="2743581" y="446925"/>
                </a:lnTo>
                <a:lnTo>
                  <a:pt x="2723642" y="446925"/>
                </a:lnTo>
                <a:lnTo>
                  <a:pt x="2723642" y="465963"/>
                </a:lnTo>
                <a:lnTo>
                  <a:pt x="2743581" y="465963"/>
                </a:lnTo>
                <a:lnTo>
                  <a:pt x="2743581" y="482854"/>
                </a:lnTo>
                <a:lnTo>
                  <a:pt x="2762618" y="482854"/>
                </a:lnTo>
                <a:lnTo>
                  <a:pt x="2762618" y="465963"/>
                </a:lnTo>
                <a:lnTo>
                  <a:pt x="2782443" y="465963"/>
                </a:lnTo>
                <a:lnTo>
                  <a:pt x="2782443" y="446925"/>
                </a:lnTo>
                <a:close/>
              </a:path>
              <a:path w="3241040" h="483235">
                <a:moveTo>
                  <a:pt x="3241027" y="429895"/>
                </a:moveTo>
                <a:lnTo>
                  <a:pt x="3221990" y="429895"/>
                </a:lnTo>
                <a:lnTo>
                  <a:pt x="3221990" y="446925"/>
                </a:lnTo>
                <a:lnTo>
                  <a:pt x="3217786" y="446925"/>
                </a:lnTo>
                <a:lnTo>
                  <a:pt x="3217786" y="429895"/>
                </a:lnTo>
                <a:lnTo>
                  <a:pt x="3198749" y="429895"/>
                </a:lnTo>
                <a:lnTo>
                  <a:pt x="3198749" y="446925"/>
                </a:lnTo>
                <a:lnTo>
                  <a:pt x="3183636" y="446925"/>
                </a:lnTo>
                <a:lnTo>
                  <a:pt x="3179305" y="446925"/>
                </a:lnTo>
                <a:lnTo>
                  <a:pt x="3179305" y="429895"/>
                </a:lnTo>
                <a:lnTo>
                  <a:pt x="3163811" y="429895"/>
                </a:lnTo>
                <a:lnTo>
                  <a:pt x="3160268" y="429895"/>
                </a:lnTo>
                <a:lnTo>
                  <a:pt x="3144774" y="429895"/>
                </a:lnTo>
                <a:lnTo>
                  <a:pt x="3144774" y="446925"/>
                </a:lnTo>
                <a:lnTo>
                  <a:pt x="3140456" y="446925"/>
                </a:lnTo>
                <a:lnTo>
                  <a:pt x="3124962" y="446925"/>
                </a:lnTo>
                <a:lnTo>
                  <a:pt x="3124962" y="465963"/>
                </a:lnTo>
                <a:lnTo>
                  <a:pt x="3140456" y="465963"/>
                </a:lnTo>
                <a:lnTo>
                  <a:pt x="3144774" y="465963"/>
                </a:lnTo>
                <a:lnTo>
                  <a:pt x="3144774" y="482854"/>
                </a:lnTo>
                <a:lnTo>
                  <a:pt x="3160268" y="482854"/>
                </a:lnTo>
                <a:lnTo>
                  <a:pt x="3163811" y="482854"/>
                </a:lnTo>
                <a:lnTo>
                  <a:pt x="3179305" y="482854"/>
                </a:lnTo>
                <a:lnTo>
                  <a:pt x="3179305" y="465963"/>
                </a:lnTo>
                <a:lnTo>
                  <a:pt x="3183636" y="465963"/>
                </a:lnTo>
                <a:lnTo>
                  <a:pt x="3198749" y="465963"/>
                </a:lnTo>
                <a:lnTo>
                  <a:pt x="3198749" y="482854"/>
                </a:lnTo>
                <a:lnTo>
                  <a:pt x="3217786" y="482854"/>
                </a:lnTo>
                <a:lnTo>
                  <a:pt x="3217786" y="465963"/>
                </a:lnTo>
                <a:lnTo>
                  <a:pt x="3221990" y="465963"/>
                </a:lnTo>
                <a:lnTo>
                  <a:pt x="3221990" y="482854"/>
                </a:lnTo>
                <a:lnTo>
                  <a:pt x="3241027" y="482854"/>
                </a:lnTo>
                <a:lnTo>
                  <a:pt x="3241027" y="429895"/>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08" name="object 52">
            <a:extLst>
              <a:ext uri="{FF2B5EF4-FFF2-40B4-BE49-F238E27FC236}">
                <a16:creationId xmlns:a16="http://schemas.microsoft.com/office/drawing/2014/main" id="{77CA77AB-6FF1-48B3-7036-870E4F017D1E}"/>
              </a:ext>
            </a:extLst>
          </p:cNvPr>
          <p:cNvSpPr/>
          <p:nvPr/>
        </p:nvSpPr>
        <p:spPr>
          <a:xfrm>
            <a:off x="5711753" y="1779125"/>
            <a:ext cx="6131572" cy="1271632"/>
          </a:xfrm>
          <a:custGeom>
            <a:avLst/>
            <a:gdLst/>
            <a:ahLst/>
            <a:cxnLst/>
            <a:rect l="l" t="t" r="r" b="b"/>
            <a:pathLst>
              <a:path w="7106920" h="1819910">
                <a:moveTo>
                  <a:pt x="58801" y="16903"/>
                </a:moveTo>
                <a:lnTo>
                  <a:pt x="38849" y="16903"/>
                </a:lnTo>
                <a:lnTo>
                  <a:pt x="38849" y="0"/>
                </a:lnTo>
                <a:lnTo>
                  <a:pt x="19812" y="0"/>
                </a:lnTo>
                <a:lnTo>
                  <a:pt x="19812" y="16903"/>
                </a:lnTo>
                <a:lnTo>
                  <a:pt x="0" y="16903"/>
                </a:lnTo>
                <a:lnTo>
                  <a:pt x="0" y="35941"/>
                </a:lnTo>
                <a:lnTo>
                  <a:pt x="19812" y="35941"/>
                </a:lnTo>
                <a:lnTo>
                  <a:pt x="19812" y="52959"/>
                </a:lnTo>
                <a:lnTo>
                  <a:pt x="38849" y="52959"/>
                </a:lnTo>
                <a:lnTo>
                  <a:pt x="38849" y="35941"/>
                </a:lnTo>
                <a:lnTo>
                  <a:pt x="58801" y="35941"/>
                </a:lnTo>
                <a:lnTo>
                  <a:pt x="58801" y="16903"/>
                </a:lnTo>
                <a:close/>
              </a:path>
              <a:path w="7106920" h="1819910">
                <a:moveTo>
                  <a:pt x="498348" y="200037"/>
                </a:moveTo>
                <a:lnTo>
                  <a:pt x="478523" y="200037"/>
                </a:lnTo>
                <a:lnTo>
                  <a:pt x="478523" y="182880"/>
                </a:lnTo>
                <a:lnTo>
                  <a:pt x="459486" y="182880"/>
                </a:lnTo>
                <a:lnTo>
                  <a:pt x="459486" y="200037"/>
                </a:lnTo>
                <a:lnTo>
                  <a:pt x="439674" y="200037"/>
                </a:lnTo>
                <a:lnTo>
                  <a:pt x="439674" y="219075"/>
                </a:lnTo>
                <a:lnTo>
                  <a:pt x="459486" y="219075"/>
                </a:lnTo>
                <a:lnTo>
                  <a:pt x="459486" y="235966"/>
                </a:lnTo>
                <a:lnTo>
                  <a:pt x="478523" y="235966"/>
                </a:lnTo>
                <a:lnTo>
                  <a:pt x="478523" y="219075"/>
                </a:lnTo>
                <a:lnTo>
                  <a:pt x="498348" y="219075"/>
                </a:lnTo>
                <a:lnTo>
                  <a:pt x="498348" y="200037"/>
                </a:lnTo>
                <a:close/>
              </a:path>
              <a:path w="7106920" h="1819910">
                <a:moveTo>
                  <a:pt x="621919" y="292366"/>
                </a:moveTo>
                <a:lnTo>
                  <a:pt x="601967" y="292366"/>
                </a:lnTo>
                <a:lnTo>
                  <a:pt x="601967" y="275336"/>
                </a:lnTo>
                <a:lnTo>
                  <a:pt x="582930" y="275336"/>
                </a:lnTo>
                <a:lnTo>
                  <a:pt x="582930" y="292366"/>
                </a:lnTo>
                <a:lnTo>
                  <a:pt x="563118" y="292366"/>
                </a:lnTo>
                <a:lnTo>
                  <a:pt x="563118" y="311404"/>
                </a:lnTo>
                <a:lnTo>
                  <a:pt x="582930" y="311404"/>
                </a:lnTo>
                <a:lnTo>
                  <a:pt x="582930" y="328295"/>
                </a:lnTo>
                <a:lnTo>
                  <a:pt x="601967" y="328295"/>
                </a:lnTo>
                <a:lnTo>
                  <a:pt x="601967" y="311404"/>
                </a:lnTo>
                <a:lnTo>
                  <a:pt x="621919" y="311404"/>
                </a:lnTo>
                <a:lnTo>
                  <a:pt x="621919" y="292366"/>
                </a:lnTo>
                <a:close/>
              </a:path>
              <a:path w="7106920" h="1819910">
                <a:moveTo>
                  <a:pt x="668147" y="348246"/>
                </a:moveTo>
                <a:lnTo>
                  <a:pt x="648322" y="348246"/>
                </a:lnTo>
                <a:lnTo>
                  <a:pt x="648322" y="331216"/>
                </a:lnTo>
                <a:lnTo>
                  <a:pt x="629285" y="331216"/>
                </a:lnTo>
                <a:lnTo>
                  <a:pt x="629285" y="348246"/>
                </a:lnTo>
                <a:lnTo>
                  <a:pt x="609473" y="348246"/>
                </a:lnTo>
                <a:lnTo>
                  <a:pt x="609473" y="367284"/>
                </a:lnTo>
                <a:lnTo>
                  <a:pt x="629285" y="367284"/>
                </a:lnTo>
                <a:lnTo>
                  <a:pt x="629285" y="384175"/>
                </a:lnTo>
                <a:lnTo>
                  <a:pt x="648322" y="384175"/>
                </a:lnTo>
                <a:lnTo>
                  <a:pt x="648322" y="367284"/>
                </a:lnTo>
                <a:lnTo>
                  <a:pt x="668147" y="367284"/>
                </a:lnTo>
                <a:lnTo>
                  <a:pt x="668147" y="348246"/>
                </a:lnTo>
                <a:close/>
              </a:path>
              <a:path w="7106920" h="1819910">
                <a:moveTo>
                  <a:pt x="741426" y="517537"/>
                </a:moveTo>
                <a:lnTo>
                  <a:pt x="721601" y="517537"/>
                </a:lnTo>
                <a:lnTo>
                  <a:pt x="721601" y="500507"/>
                </a:lnTo>
                <a:lnTo>
                  <a:pt x="702564" y="500507"/>
                </a:lnTo>
                <a:lnTo>
                  <a:pt x="702564" y="517537"/>
                </a:lnTo>
                <a:lnTo>
                  <a:pt x="682625" y="517537"/>
                </a:lnTo>
                <a:lnTo>
                  <a:pt x="682625" y="536575"/>
                </a:lnTo>
                <a:lnTo>
                  <a:pt x="702564" y="536575"/>
                </a:lnTo>
                <a:lnTo>
                  <a:pt x="702564" y="553466"/>
                </a:lnTo>
                <a:lnTo>
                  <a:pt x="721601" y="553466"/>
                </a:lnTo>
                <a:lnTo>
                  <a:pt x="721601" y="536575"/>
                </a:lnTo>
                <a:lnTo>
                  <a:pt x="741426" y="536575"/>
                </a:lnTo>
                <a:lnTo>
                  <a:pt x="741426" y="517537"/>
                </a:lnTo>
                <a:close/>
              </a:path>
              <a:path w="7106920" h="1819910">
                <a:moveTo>
                  <a:pt x="5598414" y="1711972"/>
                </a:moveTo>
                <a:lnTo>
                  <a:pt x="5590794" y="1711972"/>
                </a:lnTo>
                <a:lnTo>
                  <a:pt x="5578589" y="1711972"/>
                </a:lnTo>
                <a:lnTo>
                  <a:pt x="5578589" y="1694942"/>
                </a:lnTo>
                <a:lnTo>
                  <a:pt x="5570969" y="1694942"/>
                </a:lnTo>
                <a:lnTo>
                  <a:pt x="5559552" y="1694942"/>
                </a:lnTo>
                <a:lnTo>
                  <a:pt x="5551932" y="1694942"/>
                </a:lnTo>
                <a:lnTo>
                  <a:pt x="5551932" y="1711972"/>
                </a:lnTo>
                <a:lnTo>
                  <a:pt x="5539740" y="1711972"/>
                </a:lnTo>
                <a:lnTo>
                  <a:pt x="5531993" y="1711972"/>
                </a:lnTo>
                <a:lnTo>
                  <a:pt x="5531993" y="1731010"/>
                </a:lnTo>
                <a:lnTo>
                  <a:pt x="5539740" y="1731010"/>
                </a:lnTo>
                <a:lnTo>
                  <a:pt x="5551932" y="1731010"/>
                </a:lnTo>
                <a:lnTo>
                  <a:pt x="5551932" y="1747901"/>
                </a:lnTo>
                <a:lnTo>
                  <a:pt x="5559552" y="1747901"/>
                </a:lnTo>
                <a:lnTo>
                  <a:pt x="5570969" y="1747901"/>
                </a:lnTo>
                <a:lnTo>
                  <a:pt x="5578589" y="1747901"/>
                </a:lnTo>
                <a:lnTo>
                  <a:pt x="5578589" y="1731010"/>
                </a:lnTo>
                <a:lnTo>
                  <a:pt x="5590794" y="1731010"/>
                </a:lnTo>
                <a:lnTo>
                  <a:pt x="5598414" y="1731010"/>
                </a:lnTo>
                <a:lnTo>
                  <a:pt x="5598414" y="1711972"/>
                </a:lnTo>
                <a:close/>
              </a:path>
              <a:path w="7106920" h="1819910">
                <a:moveTo>
                  <a:pt x="5752846" y="1711972"/>
                </a:moveTo>
                <a:lnTo>
                  <a:pt x="5733021" y="1711972"/>
                </a:lnTo>
                <a:lnTo>
                  <a:pt x="5733021" y="1694942"/>
                </a:lnTo>
                <a:lnTo>
                  <a:pt x="5713984" y="1694942"/>
                </a:lnTo>
                <a:lnTo>
                  <a:pt x="5713984" y="1711972"/>
                </a:lnTo>
                <a:lnTo>
                  <a:pt x="5694045" y="1711972"/>
                </a:lnTo>
                <a:lnTo>
                  <a:pt x="5694045" y="1731010"/>
                </a:lnTo>
                <a:lnTo>
                  <a:pt x="5713984" y="1731010"/>
                </a:lnTo>
                <a:lnTo>
                  <a:pt x="5713984" y="1747901"/>
                </a:lnTo>
                <a:lnTo>
                  <a:pt x="5733021" y="1747901"/>
                </a:lnTo>
                <a:lnTo>
                  <a:pt x="5733021" y="1731010"/>
                </a:lnTo>
                <a:lnTo>
                  <a:pt x="5752846" y="1731010"/>
                </a:lnTo>
                <a:lnTo>
                  <a:pt x="5752846" y="1711972"/>
                </a:lnTo>
                <a:close/>
              </a:path>
              <a:path w="7106920" h="1819910">
                <a:moveTo>
                  <a:pt x="6026404" y="1783727"/>
                </a:moveTo>
                <a:lnTo>
                  <a:pt x="6006452" y="1783727"/>
                </a:lnTo>
                <a:lnTo>
                  <a:pt x="6006452" y="1766824"/>
                </a:lnTo>
                <a:lnTo>
                  <a:pt x="5987415" y="1766824"/>
                </a:lnTo>
                <a:lnTo>
                  <a:pt x="5987415" y="1783727"/>
                </a:lnTo>
                <a:lnTo>
                  <a:pt x="5967603" y="1783727"/>
                </a:lnTo>
                <a:lnTo>
                  <a:pt x="5967603" y="1802765"/>
                </a:lnTo>
                <a:lnTo>
                  <a:pt x="5987415" y="1802765"/>
                </a:lnTo>
                <a:lnTo>
                  <a:pt x="5987415" y="1819656"/>
                </a:lnTo>
                <a:lnTo>
                  <a:pt x="6006452" y="1819656"/>
                </a:lnTo>
                <a:lnTo>
                  <a:pt x="6006452" y="1802765"/>
                </a:lnTo>
                <a:lnTo>
                  <a:pt x="6026404" y="1802765"/>
                </a:lnTo>
                <a:lnTo>
                  <a:pt x="6026404" y="1783727"/>
                </a:lnTo>
                <a:close/>
              </a:path>
              <a:path w="7106920" h="1819910">
                <a:moveTo>
                  <a:pt x="6100064" y="1783727"/>
                </a:moveTo>
                <a:lnTo>
                  <a:pt x="6080112" y="1783727"/>
                </a:lnTo>
                <a:lnTo>
                  <a:pt x="6080112" y="1766824"/>
                </a:lnTo>
                <a:lnTo>
                  <a:pt x="6061075" y="1766824"/>
                </a:lnTo>
                <a:lnTo>
                  <a:pt x="6061075" y="1783727"/>
                </a:lnTo>
                <a:lnTo>
                  <a:pt x="6041263" y="1783727"/>
                </a:lnTo>
                <a:lnTo>
                  <a:pt x="6041263" y="1802765"/>
                </a:lnTo>
                <a:lnTo>
                  <a:pt x="6061075" y="1802765"/>
                </a:lnTo>
                <a:lnTo>
                  <a:pt x="6061075" y="1819656"/>
                </a:lnTo>
                <a:lnTo>
                  <a:pt x="6080112" y="1819656"/>
                </a:lnTo>
                <a:lnTo>
                  <a:pt x="6080112" y="1802765"/>
                </a:lnTo>
                <a:lnTo>
                  <a:pt x="6100064" y="1802765"/>
                </a:lnTo>
                <a:lnTo>
                  <a:pt x="6100064" y="1783727"/>
                </a:lnTo>
                <a:close/>
              </a:path>
              <a:path w="7106920" h="1819910">
                <a:moveTo>
                  <a:pt x="6342126" y="1783727"/>
                </a:moveTo>
                <a:lnTo>
                  <a:pt x="6322174" y="1783727"/>
                </a:lnTo>
                <a:lnTo>
                  <a:pt x="6322174" y="1766824"/>
                </a:lnTo>
                <a:lnTo>
                  <a:pt x="6303137" y="1766824"/>
                </a:lnTo>
                <a:lnTo>
                  <a:pt x="6303137" y="1783727"/>
                </a:lnTo>
                <a:lnTo>
                  <a:pt x="6283325" y="1783727"/>
                </a:lnTo>
                <a:lnTo>
                  <a:pt x="6283325" y="1802765"/>
                </a:lnTo>
                <a:lnTo>
                  <a:pt x="6303137" y="1802765"/>
                </a:lnTo>
                <a:lnTo>
                  <a:pt x="6303137" y="1819656"/>
                </a:lnTo>
                <a:lnTo>
                  <a:pt x="6322174" y="1819656"/>
                </a:lnTo>
                <a:lnTo>
                  <a:pt x="6322174" y="1802765"/>
                </a:lnTo>
                <a:lnTo>
                  <a:pt x="6342126" y="1802765"/>
                </a:lnTo>
                <a:lnTo>
                  <a:pt x="6342126" y="1783727"/>
                </a:lnTo>
                <a:close/>
              </a:path>
              <a:path w="7106920" h="1819910">
                <a:moveTo>
                  <a:pt x="6798437" y="1783727"/>
                </a:moveTo>
                <a:lnTo>
                  <a:pt x="6778485" y="1783727"/>
                </a:lnTo>
                <a:lnTo>
                  <a:pt x="6778485" y="1766824"/>
                </a:lnTo>
                <a:lnTo>
                  <a:pt x="6759448" y="1766824"/>
                </a:lnTo>
                <a:lnTo>
                  <a:pt x="6759448" y="1783727"/>
                </a:lnTo>
                <a:lnTo>
                  <a:pt x="6739636" y="1783727"/>
                </a:lnTo>
                <a:lnTo>
                  <a:pt x="6739636" y="1802765"/>
                </a:lnTo>
                <a:lnTo>
                  <a:pt x="6759448" y="1802765"/>
                </a:lnTo>
                <a:lnTo>
                  <a:pt x="6759448" y="1819656"/>
                </a:lnTo>
                <a:lnTo>
                  <a:pt x="6778485" y="1819656"/>
                </a:lnTo>
                <a:lnTo>
                  <a:pt x="6778485" y="1802765"/>
                </a:lnTo>
                <a:lnTo>
                  <a:pt x="6798437" y="1802765"/>
                </a:lnTo>
                <a:lnTo>
                  <a:pt x="6798437" y="1783727"/>
                </a:lnTo>
                <a:close/>
              </a:path>
              <a:path w="7106920" h="1819910">
                <a:moveTo>
                  <a:pt x="7029577" y="1783727"/>
                </a:moveTo>
                <a:lnTo>
                  <a:pt x="7009752" y="1783727"/>
                </a:lnTo>
                <a:lnTo>
                  <a:pt x="7009752" y="1766824"/>
                </a:lnTo>
                <a:lnTo>
                  <a:pt x="6990715" y="1766824"/>
                </a:lnTo>
                <a:lnTo>
                  <a:pt x="6990715" y="1783727"/>
                </a:lnTo>
                <a:lnTo>
                  <a:pt x="6970903" y="1783727"/>
                </a:lnTo>
                <a:lnTo>
                  <a:pt x="6970903" y="1802765"/>
                </a:lnTo>
                <a:lnTo>
                  <a:pt x="6990715" y="1802765"/>
                </a:lnTo>
                <a:lnTo>
                  <a:pt x="6990715" y="1819656"/>
                </a:lnTo>
                <a:lnTo>
                  <a:pt x="7009752" y="1819656"/>
                </a:lnTo>
                <a:lnTo>
                  <a:pt x="7009752" y="1802765"/>
                </a:lnTo>
                <a:lnTo>
                  <a:pt x="7029577" y="1802765"/>
                </a:lnTo>
                <a:lnTo>
                  <a:pt x="7029577" y="1783727"/>
                </a:lnTo>
                <a:close/>
              </a:path>
              <a:path w="7106920" h="1819910">
                <a:moveTo>
                  <a:pt x="7106666" y="1783727"/>
                </a:moveTo>
                <a:lnTo>
                  <a:pt x="7086841" y="1783727"/>
                </a:lnTo>
                <a:lnTo>
                  <a:pt x="7086841" y="1766824"/>
                </a:lnTo>
                <a:lnTo>
                  <a:pt x="7067804" y="1766824"/>
                </a:lnTo>
                <a:lnTo>
                  <a:pt x="7067804" y="1783727"/>
                </a:lnTo>
                <a:lnTo>
                  <a:pt x="7047865" y="1783727"/>
                </a:lnTo>
                <a:lnTo>
                  <a:pt x="7047865" y="1802765"/>
                </a:lnTo>
                <a:lnTo>
                  <a:pt x="7067804" y="1802765"/>
                </a:lnTo>
                <a:lnTo>
                  <a:pt x="7067804" y="1819656"/>
                </a:lnTo>
                <a:lnTo>
                  <a:pt x="7086841" y="1819656"/>
                </a:lnTo>
                <a:lnTo>
                  <a:pt x="7086841" y="1802765"/>
                </a:lnTo>
                <a:lnTo>
                  <a:pt x="7106666" y="1802765"/>
                </a:lnTo>
                <a:lnTo>
                  <a:pt x="7106666" y="1783727"/>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10" name="object 54">
            <a:extLst>
              <a:ext uri="{FF2B5EF4-FFF2-40B4-BE49-F238E27FC236}">
                <a16:creationId xmlns:a16="http://schemas.microsoft.com/office/drawing/2014/main" id="{593B7E2D-3C7C-70A5-14AC-906C7317D913}"/>
              </a:ext>
            </a:extLst>
          </p:cNvPr>
          <p:cNvSpPr/>
          <p:nvPr/>
        </p:nvSpPr>
        <p:spPr>
          <a:xfrm>
            <a:off x="9492706" y="2939833"/>
            <a:ext cx="2350838" cy="110924"/>
          </a:xfrm>
          <a:custGeom>
            <a:avLst/>
            <a:gdLst/>
            <a:ahLst/>
            <a:cxnLst/>
            <a:rect l="l" t="t" r="r" b="b"/>
            <a:pathLst>
              <a:path w="2724784" h="158750">
                <a:moveTo>
                  <a:pt x="97282" y="16903"/>
                </a:moveTo>
                <a:lnTo>
                  <a:pt x="77330" y="16903"/>
                </a:lnTo>
                <a:lnTo>
                  <a:pt x="77330" y="0"/>
                </a:lnTo>
                <a:lnTo>
                  <a:pt x="58293" y="0"/>
                </a:lnTo>
                <a:lnTo>
                  <a:pt x="58293" y="16903"/>
                </a:lnTo>
                <a:lnTo>
                  <a:pt x="38849" y="16903"/>
                </a:lnTo>
                <a:lnTo>
                  <a:pt x="38849" y="0"/>
                </a:lnTo>
                <a:lnTo>
                  <a:pt x="19812" y="0"/>
                </a:lnTo>
                <a:lnTo>
                  <a:pt x="19812" y="16903"/>
                </a:lnTo>
                <a:lnTo>
                  <a:pt x="0" y="16903"/>
                </a:lnTo>
                <a:lnTo>
                  <a:pt x="0" y="35941"/>
                </a:lnTo>
                <a:lnTo>
                  <a:pt x="19812" y="35941"/>
                </a:lnTo>
                <a:lnTo>
                  <a:pt x="19812" y="52959"/>
                </a:lnTo>
                <a:lnTo>
                  <a:pt x="38849" y="52959"/>
                </a:lnTo>
                <a:lnTo>
                  <a:pt x="38849" y="35941"/>
                </a:lnTo>
                <a:lnTo>
                  <a:pt x="58293" y="35941"/>
                </a:lnTo>
                <a:lnTo>
                  <a:pt x="58293" y="52959"/>
                </a:lnTo>
                <a:lnTo>
                  <a:pt x="77330" y="52959"/>
                </a:lnTo>
                <a:lnTo>
                  <a:pt x="77330" y="35941"/>
                </a:lnTo>
                <a:lnTo>
                  <a:pt x="97282" y="35941"/>
                </a:lnTo>
                <a:lnTo>
                  <a:pt x="97282" y="16903"/>
                </a:lnTo>
                <a:close/>
              </a:path>
              <a:path w="2724784" h="158750">
                <a:moveTo>
                  <a:pt x="436880" y="50812"/>
                </a:moveTo>
                <a:lnTo>
                  <a:pt x="416928" y="50812"/>
                </a:lnTo>
                <a:lnTo>
                  <a:pt x="416928" y="33782"/>
                </a:lnTo>
                <a:lnTo>
                  <a:pt x="397891" y="33782"/>
                </a:lnTo>
                <a:lnTo>
                  <a:pt x="397891" y="50812"/>
                </a:lnTo>
                <a:lnTo>
                  <a:pt x="378079" y="50812"/>
                </a:lnTo>
                <a:lnTo>
                  <a:pt x="378079" y="69850"/>
                </a:lnTo>
                <a:lnTo>
                  <a:pt x="397891" y="69850"/>
                </a:lnTo>
                <a:lnTo>
                  <a:pt x="397891" y="86741"/>
                </a:lnTo>
                <a:lnTo>
                  <a:pt x="416928" y="86741"/>
                </a:lnTo>
                <a:lnTo>
                  <a:pt x="416928" y="69850"/>
                </a:lnTo>
                <a:lnTo>
                  <a:pt x="436880" y="69850"/>
                </a:lnTo>
                <a:lnTo>
                  <a:pt x="436880" y="50812"/>
                </a:lnTo>
                <a:close/>
              </a:path>
              <a:path w="2724784" h="158750">
                <a:moveTo>
                  <a:pt x="606552" y="50812"/>
                </a:moveTo>
                <a:lnTo>
                  <a:pt x="586727" y="50812"/>
                </a:lnTo>
                <a:lnTo>
                  <a:pt x="586727" y="33782"/>
                </a:lnTo>
                <a:lnTo>
                  <a:pt x="567690" y="33782"/>
                </a:lnTo>
                <a:lnTo>
                  <a:pt x="567690" y="50812"/>
                </a:lnTo>
                <a:lnTo>
                  <a:pt x="547751" y="50812"/>
                </a:lnTo>
                <a:lnTo>
                  <a:pt x="547751" y="69850"/>
                </a:lnTo>
                <a:lnTo>
                  <a:pt x="567690" y="69850"/>
                </a:lnTo>
                <a:lnTo>
                  <a:pt x="567690" y="86741"/>
                </a:lnTo>
                <a:lnTo>
                  <a:pt x="586727" y="86741"/>
                </a:lnTo>
                <a:lnTo>
                  <a:pt x="586727" y="69850"/>
                </a:lnTo>
                <a:lnTo>
                  <a:pt x="606552" y="69850"/>
                </a:lnTo>
                <a:lnTo>
                  <a:pt x="606552" y="50812"/>
                </a:lnTo>
                <a:close/>
              </a:path>
              <a:path w="2724784" h="158750">
                <a:moveTo>
                  <a:pt x="729996" y="50812"/>
                </a:moveTo>
                <a:lnTo>
                  <a:pt x="710171" y="50812"/>
                </a:lnTo>
                <a:lnTo>
                  <a:pt x="710171" y="33782"/>
                </a:lnTo>
                <a:lnTo>
                  <a:pt x="691134" y="33782"/>
                </a:lnTo>
                <a:lnTo>
                  <a:pt x="691134" y="50812"/>
                </a:lnTo>
                <a:lnTo>
                  <a:pt x="671195" y="50812"/>
                </a:lnTo>
                <a:lnTo>
                  <a:pt x="671195" y="69850"/>
                </a:lnTo>
                <a:lnTo>
                  <a:pt x="691134" y="69850"/>
                </a:lnTo>
                <a:lnTo>
                  <a:pt x="691134" y="86741"/>
                </a:lnTo>
                <a:lnTo>
                  <a:pt x="710171" y="86741"/>
                </a:lnTo>
                <a:lnTo>
                  <a:pt x="710171" y="69850"/>
                </a:lnTo>
                <a:lnTo>
                  <a:pt x="729996" y="69850"/>
                </a:lnTo>
                <a:lnTo>
                  <a:pt x="729996" y="50812"/>
                </a:lnTo>
                <a:close/>
              </a:path>
              <a:path w="2724784" h="158750">
                <a:moveTo>
                  <a:pt x="1216025" y="50812"/>
                </a:moveTo>
                <a:lnTo>
                  <a:pt x="1208405" y="50812"/>
                </a:lnTo>
                <a:lnTo>
                  <a:pt x="1196200" y="50812"/>
                </a:lnTo>
                <a:lnTo>
                  <a:pt x="1196200" y="33782"/>
                </a:lnTo>
                <a:lnTo>
                  <a:pt x="1188580" y="33782"/>
                </a:lnTo>
                <a:lnTo>
                  <a:pt x="1177163" y="33782"/>
                </a:lnTo>
                <a:lnTo>
                  <a:pt x="1169543" y="33782"/>
                </a:lnTo>
                <a:lnTo>
                  <a:pt x="1169543" y="50812"/>
                </a:lnTo>
                <a:lnTo>
                  <a:pt x="1165339" y="50812"/>
                </a:lnTo>
                <a:lnTo>
                  <a:pt x="1165339" y="33782"/>
                </a:lnTo>
                <a:lnTo>
                  <a:pt x="1146302" y="33782"/>
                </a:lnTo>
                <a:lnTo>
                  <a:pt x="1146302" y="50812"/>
                </a:lnTo>
                <a:lnTo>
                  <a:pt x="1131189" y="50812"/>
                </a:lnTo>
                <a:lnTo>
                  <a:pt x="1126858" y="50812"/>
                </a:lnTo>
                <a:lnTo>
                  <a:pt x="1126858" y="33782"/>
                </a:lnTo>
                <a:lnTo>
                  <a:pt x="1111364" y="33782"/>
                </a:lnTo>
                <a:lnTo>
                  <a:pt x="1107821" y="33782"/>
                </a:lnTo>
                <a:lnTo>
                  <a:pt x="1092327" y="33782"/>
                </a:lnTo>
                <a:lnTo>
                  <a:pt x="1092327" y="50812"/>
                </a:lnTo>
                <a:lnTo>
                  <a:pt x="1088009" y="50812"/>
                </a:lnTo>
                <a:lnTo>
                  <a:pt x="1072515" y="50812"/>
                </a:lnTo>
                <a:lnTo>
                  <a:pt x="1072515" y="69850"/>
                </a:lnTo>
                <a:lnTo>
                  <a:pt x="1088009" y="69850"/>
                </a:lnTo>
                <a:lnTo>
                  <a:pt x="1092327" y="69850"/>
                </a:lnTo>
                <a:lnTo>
                  <a:pt x="1092327" y="86741"/>
                </a:lnTo>
                <a:lnTo>
                  <a:pt x="1107821" y="86741"/>
                </a:lnTo>
                <a:lnTo>
                  <a:pt x="1111364" y="86741"/>
                </a:lnTo>
                <a:lnTo>
                  <a:pt x="1126858" y="86741"/>
                </a:lnTo>
                <a:lnTo>
                  <a:pt x="1126858" y="69850"/>
                </a:lnTo>
                <a:lnTo>
                  <a:pt x="1131189" y="69850"/>
                </a:lnTo>
                <a:lnTo>
                  <a:pt x="1146302" y="69850"/>
                </a:lnTo>
                <a:lnTo>
                  <a:pt x="1146302" y="86741"/>
                </a:lnTo>
                <a:lnTo>
                  <a:pt x="1165339" y="86741"/>
                </a:lnTo>
                <a:lnTo>
                  <a:pt x="1165339" y="69850"/>
                </a:lnTo>
                <a:lnTo>
                  <a:pt x="1169543" y="69850"/>
                </a:lnTo>
                <a:lnTo>
                  <a:pt x="1169543" y="86741"/>
                </a:lnTo>
                <a:lnTo>
                  <a:pt x="1177163" y="86741"/>
                </a:lnTo>
                <a:lnTo>
                  <a:pt x="1188580" y="86741"/>
                </a:lnTo>
                <a:lnTo>
                  <a:pt x="1196200" y="86741"/>
                </a:lnTo>
                <a:lnTo>
                  <a:pt x="1196200" y="69850"/>
                </a:lnTo>
                <a:lnTo>
                  <a:pt x="1208405" y="69850"/>
                </a:lnTo>
                <a:lnTo>
                  <a:pt x="1216025" y="69850"/>
                </a:lnTo>
                <a:lnTo>
                  <a:pt x="1216025" y="50812"/>
                </a:lnTo>
                <a:close/>
              </a:path>
              <a:path w="2724784" h="158750">
                <a:moveTo>
                  <a:pt x="1370457" y="50812"/>
                </a:moveTo>
                <a:lnTo>
                  <a:pt x="1350632" y="50812"/>
                </a:lnTo>
                <a:lnTo>
                  <a:pt x="1350632" y="33782"/>
                </a:lnTo>
                <a:lnTo>
                  <a:pt x="1331595" y="33782"/>
                </a:lnTo>
                <a:lnTo>
                  <a:pt x="1331595" y="50812"/>
                </a:lnTo>
                <a:lnTo>
                  <a:pt x="1311656" y="50812"/>
                </a:lnTo>
                <a:lnTo>
                  <a:pt x="1311656" y="69850"/>
                </a:lnTo>
                <a:lnTo>
                  <a:pt x="1331595" y="69850"/>
                </a:lnTo>
                <a:lnTo>
                  <a:pt x="1331595" y="86741"/>
                </a:lnTo>
                <a:lnTo>
                  <a:pt x="1350632" y="86741"/>
                </a:lnTo>
                <a:lnTo>
                  <a:pt x="1350632" y="69850"/>
                </a:lnTo>
                <a:lnTo>
                  <a:pt x="1370457" y="69850"/>
                </a:lnTo>
                <a:lnTo>
                  <a:pt x="1370457" y="50812"/>
                </a:lnTo>
                <a:close/>
              </a:path>
              <a:path w="2724784" h="158750">
                <a:moveTo>
                  <a:pt x="1644015" y="122567"/>
                </a:moveTo>
                <a:lnTo>
                  <a:pt x="1624063" y="122567"/>
                </a:lnTo>
                <a:lnTo>
                  <a:pt x="1624063" y="105664"/>
                </a:lnTo>
                <a:lnTo>
                  <a:pt x="1605026" y="105664"/>
                </a:lnTo>
                <a:lnTo>
                  <a:pt x="1605026" y="122567"/>
                </a:lnTo>
                <a:lnTo>
                  <a:pt x="1585214" y="122567"/>
                </a:lnTo>
                <a:lnTo>
                  <a:pt x="1585214" y="141605"/>
                </a:lnTo>
                <a:lnTo>
                  <a:pt x="1605026" y="141605"/>
                </a:lnTo>
                <a:lnTo>
                  <a:pt x="1605026" y="158496"/>
                </a:lnTo>
                <a:lnTo>
                  <a:pt x="1624063" y="158496"/>
                </a:lnTo>
                <a:lnTo>
                  <a:pt x="1624063" y="141605"/>
                </a:lnTo>
                <a:lnTo>
                  <a:pt x="1644015" y="141605"/>
                </a:lnTo>
                <a:lnTo>
                  <a:pt x="1644015" y="122567"/>
                </a:lnTo>
                <a:close/>
              </a:path>
              <a:path w="2724784" h="158750">
                <a:moveTo>
                  <a:pt x="1717675" y="122567"/>
                </a:moveTo>
                <a:lnTo>
                  <a:pt x="1697723" y="122567"/>
                </a:lnTo>
                <a:lnTo>
                  <a:pt x="1697723" y="105664"/>
                </a:lnTo>
                <a:lnTo>
                  <a:pt x="1678686" y="105664"/>
                </a:lnTo>
                <a:lnTo>
                  <a:pt x="1678686" y="122567"/>
                </a:lnTo>
                <a:lnTo>
                  <a:pt x="1658874" y="122567"/>
                </a:lnTo>
                <a:lnTo>
                  <a:pt x="1658874" y="141605"/>
                </a:lnTo>
                <a:lnTo>
                  <a:pt x="1678686" y="141605"/>
                </a:lnTo>
                <a:lnTo>
                  <a:pt x="1678686" y="158496"/>
                </a:lnTo>
                <a:lnTo>
                  <a:pt x="1697723" y="158496"/>
                </a:lnTo>
                <a:lnTo>
                  <a:pt x="1697723" y="141605"/>
                </a:lnTo>
                <a:lnTo>
                  <a:pt x="1717675" y="141605"/>
                </a:lnTo>
                <a:lnTo>
                  <a:pt x="1717675" y="122567"/>
                </a:lnTo>
                <a:close/>
              </a:path>
              <a:path w="2724784" h="158750">
                <a:moveTo>
                  <a:pt x="1959737" y="122567"/>
                </a:moveTo>
                <a:lnTo>
                  <a:pt x="1939785" y="122567"/>
                </a:lnTo>
                <a:lnTo>
                  <a:pt x="1939785" y="105664"/>
                </a:lnTo>
                <a:lnTo>
                  <a:pt x="1920748" y="105664"/>
                </a:lnTo>
                <a:lnTo>
                  <a:pt x="1920748" y="122567"/>
                </a:lnTo>
                <a:lnTo>
                  <a:pt x="1900936" y="122567"/>
                </a:lnTo>
                <a:lnTo>
                  <a:pt x="1900936" y="141605"/>
                </a:lnTo>
                <a:lnTo>
                  <a:pt x="1920748" y="141605"/>
                </a:lnTo>
                <a:lnTo>
                  <a:pt x="1920748" y="158496"/>
                </a:lnTo>
                <a:lnTo>
                  <a:pt x="1939785" y="158496"/>
                </a:lnTo>
                <a:lnTo>
                  <a:pt x="1939785" y="141605"/>
                </a:lnTo>
                <a:lnTo>
                  <a:pt x="1959737" y="141605"/>
                </a:lnTo>
                <a:lnTo>
                  <a:pt x="1959737" y="122567"/>
                </a:lnTo>
                <a:close/>
              </a:path>
              <a:path w="2724784" h="158750">
                <a:moveTo>
                  <a:pt x="2416048" y="122567"/>
                </a:moveTo>
                <a:lnTo>
                  <a:pt x="2396096" y="122567"/>
                </a:lnTo>
                <a:lnTo>
                  <a:pt x="2396096" y="105664"/>
                </a:lnTo>
                <a:lnTo>
                  <a:pt x="2377059" y="105664"/>
                </a:lnTo>
                <a:lnTo>
                  <a:pt x="2377059" y="122567"/>
                </a:lnTo>
                <a:lnTo>
                  <a:pt x="2357247" y="122567"/>
                </a:lnTo>
                <a:lnTo>
                  <a:pt x="2357247" y="141605"/>
                </a:lnTo>
                <a:lnTo>
                  <a:pt x="2377059" y="141605"/>
                </a:lnTo>
                <a:lnTo>
                  <a:pt x="2377059" y="158496"/>
                </a:lnTo>
                <a:lnTo>
                  <a:pt x="2396096" y="158496"/>
                </a:lnTo>
                <a:lnTo>
                  <a:pt x="2396096" y="141605"/>
                </a:lnTo>
                <a:lnTo>
                  <a:pt x="2416048" y="141605"/>
                </a:lnTo>
                <a:lnTo>
                  <a:pt x="2416048" y="122567"/>
                </a:lnTo>
                <a:close/>
              </a:path>
              <a:path w="2724784" h="158750">
                <a:moveTo>
                  <a:pt x="2647188" y="122567"/>
                </a:moveTo>
                <a:lnTo>
                  <a:pt x="2627363" y="122567"/>
                </a:lnTo>
                <a:lnTo>
                  <a:pt x="2627363" y="105664"/>
                </a:lnTo>
                <a:lnTo>
                  <a:pt x="2608326" y="105664"/>
                </a:lnTo>
                <a:lnTo>
                  <a:pt x="2608326" y="122567"/>
                </a:lnTo>
                <a:lnTo>
                  <a:pt x="2588514" y="122567"/>
                </a:lnTo>
                <a:lnTo>
                  <a:pt x="2588514" y="141605"/>
                </a:lnTo>
                <a:lnTo>
                  <a:pt x="2608326" y="141605"/>
                </a:lnTo>
                <a:lnTo>
                  <a:pt x="2608326" y="158496"/>
                </a:lnTo>
                <a:lnTo>
                  <a:pt x="2627363" y="158496"/>
                </a:lnTo>
                <a:lnTo>
                  <a:pt x="2627363" y="141605"/>
                </a:lnTo>
                <a:lnTo>
                  <a:pt x="2647188" y="141605"/>
                </a:lnTo>
                <a:lnTo>
                  <a:pt x="2647188" y="122567"/>
                </a:lnTo>
                <a:close/>
              </a:path>
              <a:path w="2724784" h="158750">
                <a:moveTo>
                  <a:pt x="2724277" y="122567"/>
                </a:moveTo>
                <a:lnTo>
                  <a:pt x="2704452" y="122567"/>
                </a:lnTo>
                <a:lnTo>
                  <a:pt x="2704452" y="105664"/>
                </a:lnTo>
                <a:lnTo>
                  <a:pt x="2685415" y="105664"/>
                </a:lnTo>
                <a:lnTo>
                  <a:pt x="2685415" y="122567"/>
                </a:lnTo>
                <a:lnTo>
                  <a:pt x="2665476" y="122567"/>
                </a:lnTo>
                <a:lnTo>
                  <a:pt x="2665476" y="141605"/>
                </a:lnTo>
                <a:lnTo>
                  <a:pt x="2685415" y="141605"/>
                </a:lnTo>
                <a:lnTo>
                  <a:pt x="2685415" y="158496"/>
                </a:lnTo>
                <a:lnTo>
                  <a:pt x="2704452" y="158496"/>
                </a:lnTo>
                <a:lnTo>
                  <a:pt x="2704452" y="141605"/>
                </a:lnTo>
                <a:lnTo>
                  <a:pt x="2724277" y="141605"/>
                </a:lnTo>
                <a:lnTo>
                  <a:pt x="2724277" y="122567"/>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11" name="object 69">
            <a:extLst>
              <a:ext uri="{FF2B5EF4-FFF2-40B4-BE49-F238E27FC236}">
                <a16:creationId xmlns:a16="http://schemas.microsoft.com/office/drawing/2014/main" id="{D7DD5FA6-538B-FAE1-B494-5E89257C7EC5}"/>
              </a:ext>
            </a:extLst>
          </p:cNvPr>
          <p:cNvSpPr txBox="1"/>
          <p:nvPr/>
        </p:nvSpPr>
        <p:spPr>
          <a:xfrm>
            <a:off x="7631912" y="2377717"/>
            <a:ext cx="4299670" cy="232521"/>
          </a:xfrm>
          <a:prstGeom prst="rect">
            <a:avLst/>
          </a:prstGeom>
        </p:spPr>
        <p:txBody>
          <a:bodyPr vert="horz" wrap="square" lIns="0" tIns="16912" rIns="0" bIns="0" rtlCol="0">
            <a:spAutoFit/>
          </a:bodyPr>
          <a:lstStyle/>
          <a:p>
            <a:pPr marL="16913" marR="0" lvl="0" indent="0" algn="l"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Median</a:t>
            </a:r>
            <a:r>
              <a:rPr kumimoji="0" lang="en-US" sz="1400" i="0" u="none" strike="noStrike" kern="1200" cap="none" spc="-7" normalizeH="0" baseline="0" noProof="0" dirty="0">
                <a:ln>
                  <a:noFill/>
                </a:ln>
                <a:solidFill>
                  <a:srgbClr val="000000"/>
                </a:solidFill>
                <a:effectLst/>
                <a:uLnTx/>
                <a:uFillTx/>
                <a:latin typeface="Poppins" pitchFamily="2" charset="77"/>
                <a:cs typeface="Poppins" pitchFamily="2" charset="77"/>
              </a:rPr>
              <a:t> </a:t>
            </a: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PFS</a:t>
            </a:r>
            <a:r>
              <a:rPr kumimoji="0" lang="en-US" sz="1400" i="0" u="none" strike="noStrike" kern="1200" cap="none" spc="-7" normalizeH="0" baseline="0" noProof="0" dirty="0">
                <a:ln>
                  <a:noFill/>
                </a:ln>
                <a:solidFill>
                  <a:srgbClr val="000000"/>
                </a:solidFill>
                <a:effectLst/>
                <a:uLnTx/>
                <a:uFillTx/>
                <a:latin typeface="Poppins" pitchFamily="2" charset="77"/>
                <a:cs typeface="Poppins" pitchFamily="2" charset="77"/>
              </a:rPr>
              <a:t> </a:t>
            </a:r>
            <a:r>
              <a:rPr kumimoji="0" lang="en-US" sz="1400" i="0" u="none" strike="noStrike" kern="1200" cap="none" spc="-13" normalizeH="0" baseline="0" noProof="0" dirty="0">
                <a:ln>
                  <a:noFill/>
                </a:ln>
                <a:solidFill>
                  <a:srgbClr val="000000"/>
                </a:solidFill>
                <a:effectLst/>
                <a:uLnTx/>
                <a:uFillTx/>
                <a:latin typeface="Poppins" pitchFamily="2" charset="77"/>
                <a:cs typeface="Poppins" pitchFamily="2" charset="77"/>
              </a:rPr>
              <a:t>follow-</a:t>
            </a: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up</a:t>
            </a:r>
            <a:r>
              <a:rPr kumimoji="0" lang="en-US" sz="1400" i="0" u="none" strike="noStrike" kern="1200" cap="none" spc="0" normalizeH="0" baseline="0" noProof="0">
                <a:ln>
                  <a:noFill/>
                </a:ln>
                <a:solidFill>
                  <a:srgbClr val="000000"/>
                </a:solidFill>
                <a:effectLst/>
                <a:uLnTx/>
                <a:uFillTx/>
                <a:latin typeface="Poppins" pitchFamily="2" charset="77"/>
                <a:cs typeface="Poppins" pitchFamily="2" charset="77"/>
              </a:rPr>
              <a:t>: 18.7</a:t>
            </a:r>
            <a:r>
              <a:rPr kumimoji="0" lang="en-US" sz="1400" i="0" u="none" strike="noStrike" kern="1200" cap="none" spc="-33" normalizeH="0" baseline="0" noProof="0">
                <a:ln>
                  <a:noFill/>
                </a:ln>
                <a:solidFill>
                  <a:srgbClr val="000000"/>
                </a:solidFill>
                <a:effectLst/>
                <a:uLnTx/>
                <a:uFillTx/>
                <a:latin typeface="Poppins" pitchFamily="2" charset="77"/>
                <a:cs typeface="Poppins" pitchFamily="2" charset="77"/>
              </a:rPr>
              <a:t> </a:t>
            </a:r>
            <a:r>
              <a:rPr kumimoji="0" lang="en-US" sz="1400" i="0" u="none" strike="noStrike" kern="1200" cap="none" spc="0" normalizeH="0" baseline="0" noProof="0" dirty="0" err="1">
                <a:ln>
                  <a:noFill/>
                </a:ln>
                <a:solidFill>
                  <a:srgbClr val="000000"/>
                </a:solidFill>
                <a:effectLst/>
                <a:uLnTx/>
                <a:uFillTx/>
                <a:latin typeface="Poppins" pitchFamily="2" charset="77"/>
                <a:cs typeface="Poppins" pitchFamily="2" charset="77"/>
              </a:rPr>
              <a:t>mo</a:t>
            </a:r>
            <a:r>
              <a:rPr kumimoji="0" lang="en-US" sz="1400" i="0" u="none" strike="noStrike" kern="1200" cap="none" spc="7" normalizeH="0" baseline="0" noProof="0" dirty="0">
                <a:ln>
                  <a:noFill/>
                </a:ln>
                <a:solidFill>
                  <a:srgbClr val="000000"/>
                </a:solidFill>
                <a:effectLst/>
                <a:uLnTx/>
                <a:uFillTx/>
                <a:latin typeface="Poppins" pitchFamily="2" charset="77"/>
                <a:cs typeface="Poppins" pitchFamily="2" charset="77"/>
              </a:rPr>
              <a:t> </a:t>
            </a: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(95%</a:t>
            </a:r>
            <a:r>
              <a:rPr kumimoji="0" lang="en-US" sz="1400" i="0" u="none" strike="noStrike" kern="1200" cap="none" spc="-40" normalizeH="0" baseline="0" noProof="0" dirty="0">
                <a:ln>
                  <a:noFill/>
                </a:ln>
                <a:solidFill>
                  <a:srgbClr val="000000"/>
                </a:solidFill>
                <a:effectLst/>
                <a:uLnTx/>
                <a:uFillTx/>
                <a:latin typeface="Poppins" pitchFamily="2" charset="77"/>
                <a:cs typeface="Poppins" pitchFamily="2" charset="77"/>
              </a:rPr>
              <a:t> </a:t>
            </a:r>
            <a:r>
              <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rPr>
              <a:t>CI: </a:t>
            </a:r>
            <a:r>
              <a:rPr kumimoji="0" lang="en-US" sz="1400" i="0" u="none" strike="noStrike" kern="1200" cap="none" spc="-13" normalizeH="0" baseline="0" noProof="0" dirty="0">
                <a:ln>
                  <a:noFill/>
                </a:ln>
                <a:solidFill>
                  <a:srgbClr val="000000"/>
                </a:solidFill>
                <a:effectLst/>
                <a:uLnTx/>
                <a:uFillTx/>
                <a:latin typeface="Poppins" pitchFamily="2" charset="77"/>
                <a:cs typeface="Poppins" pitchFamily="2" charset="77"/>
              </a:rPr>
              <a:t>17.8-23.3)</a:t>
            </a:r>
            <a:endParaRPr kumimoji="0" lang="en-US" sz="140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nvGrpSpPr>
          <p:cNvPr id="113" name="object 25">
            <a:extLst>
              <a:ext uri="{FF2B5EF4-FFF2-40B4-BE49-F238E27FC236}">
                <a16:creationId xmlns:a16="http://schemas.microsoft.com/office/drawing/2014/main" id="{617D498E-5038-B5FB-01DC-E12D00788CD6}"/>
              </a:ext>
            </a:extLst>
          </p:cNvPr>
          <p:cNvGrpSpPr/>
          <p:nvPr/>
        </p:nvGrpSpPr>
        <p:grpSpPr>
          <a:xfrm>
            <a:off x="5735529" y="1794405"/>
            <a:ext cx="6141981" cy="1621337"/>
            <a:chOff x="1367154" y="1742439"/>
            <a:chExt cx="7118985" cy="2365978"/>
          </a:xfrm>
        </p:grpSpPr>
        <p:sp>
          <p:nvSpPr>
            <p:cNvPr id="114" name="object 26">
              <a:extLst>
                <a:ext uri="{FF2B5EF4-FFF2-40B4-BE49-F238E27FC236}">
                  <a16:creationId xmlns:a16="http://schemas.microsoft.com/office/drawing/2014/main" id="{F11F5289-66A2-E441-F69C-58ECF2B90A6D}"/>
                </a:ext>
              </a:extLst>
            </p:cNvPr>
            <p:cNvSpPr/>
            <p:nvPr/>
          </p:nvSpPr>
          <p:spPr>
            <a:xfrm>
              <a:off x="1367155" y="1742439"/>
              <a:ext cx="7118984" cy="2272665"/>
            </a:xfrm>
            <a:custGeom>
              <a:avLst/>
              <a:gdLst/>
              <a:ahLst/>
              <a:cxnLst/>
              <a:rect l="l" t="t" r="r" b="b"/>
              <a:pathLst>
                <a:path w="7118984" h="2272665">
                  <a:moveTo>
                    <a:pt x="7118731" y="2272576"/>
                  </a:moveTo>
                  <a:lnTo>
                    <a:pt x="0" y="2272576"/>
                  </a:lnTo>
                  <a:lnTo>
                    <a:pt x="0" y="0"/>
                  </a:lnTo>
                </a:path>
              </a:pathLst>
            </a:custGeom>
            <a:ln w="12700">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15" name="object 27">
              <a:extLst>
                <a:ext uri="{FF2B5EF4-FFF2-40B4-BE49-F238E27FC236}">
                  <a16:creationId xmlns:a16="http://schemas.microsoft.com/office/drawing/2014/main" id="{AD2F48BF-E6A7-C176-14C6-07439D6E2212}"/>
                </a:ext>
              </a:extLst>
            </p:cNvPr>
            <p:cNvSpPr/>
            <p:nvPr/>
          </p:nvSpPr>
          <p:spPr>
            <a:xfrm>
              <a:off x="1367154" y="4015012"/>
              <a:ext cx="7037427" cy="93405"/>
            </a:xfrm>
            <a:custGeom>
              <a:avLst/>
              <a:gdLst/>
              <a:ahLst/>
              <a:cxnLst/>
              <a:rect l="l" t="t" r="r" b="b"/>
              <a:pathLst>
                <a:path w="7036434" h="69214">
                  <a:moveTo>
                    <a:pt x="0" y="0"/>
                  </a:moveTo>
                  <a:lnTo>
                    <a:pt x="0" y="68795"/>
                  </a:lnTo>
                </a:path>
                <a:path w="7036434" h="69214">
                  <a:moveTo>
                    <a:pt x="1416558" y="0"/>
                  </a:moveTo>
                  <a:lnTo>
                    <a:pt x="1416558" y="68795"/>
                  </a:lnTo>
                </a:path>
                <a:path w="7036434" h="69214">
                  <a:moveTo>
                    <a:pt x="2823591" y="0"/>
                  </a:moveTo>
                  <a:lnTo>
                    <a:pt x="2823591" y="68795"/>
                  </a:lnTo>
                </a:path>
                <a:path w="7036434" h="69214">
                  <a:moveTo>
                    <a:pt x="4223639" y="0"/>
                  </a:moveTo>
                  <a:lnTo>
                    <a:pt x="4223639" y="68795"/>
                  </a:lnTo>
                </a:path>
                <a:path w="7036434" h="69214">
                  <a:moveTo>
                    <a:pt x="5630037" y="0"/>
                  </a:moveTo>
                  <a:lnTo>
                    <a:pt x="5630037" y="68795"/>
                  </a:lnTo>
                </a:path>
                <a:path w="7036434" h="69214">
                  <a:moveTo>
                    <a:pt x="7036435" y="0"/>
                  </a:moveTo>
                  <a:lnTo>
                    <a:pt x="7036435" y="68795"/>
                  </a:lnTo>
                </a:path>
              </a:pathLst>
            </a:custGeom>
            <a:ln w="12700">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grpSp>
      <p:sp>
        <p:nvSpPr>
          <p:cNvPr id="116" name="object 28">
            <a:extLst>
              <a:ext uri="{FF2B5EF4-FFF2-40B4-BE49-F238E27FC236}">
                <a16:creationId xmlns:a16="http://schemas.microsoft.com/office/drawing/2014/main" id="{3EA281A1-3B3B-3A1C-1F60-9B64E3789747}"/>
              </a:ext>
            </a:extLst>
          </p:cNvPr>
          <p:cNvSpPr txBox="1"/>
          <p:nvPr/>
        </p:nvSpPr>
        <p:spPr>
          <a:xfrm>
            <a:off x="5149687" y="1803598"/>
            <a:ext cx="246221" cy="1576307"/>
          </a:xfrm>
          <a:prstGeom prst="rect">
            <a:avLst/>
          </a:prstGeom>
        </p:spPr>
        <p:txBody>
          <a:bodyPr vert="vert270" wrap="square" lIns="0" tIns="2537" rIns="0" bIns="0" rtlCol="0">
            <a:spAutoFit/>
          </a:bodyPr>
          <a:lstStyle/>
          <a:p>
            <a:pPr marL="16913" marR="0" lvl="0" indent="0" algn="ctr" defTabSz="914400" rtl="0" eaLnBrk="1" fontAlgn="auto" latinLnBrk="0" hangingPunct="1">
              <a:lnSpc>
                <a:spcPct val="100000"/>
              </a:lnSpc>
              <a:spcBef>
                <a:spcPts val="20"/>
              </a:spcBef>
              <a:spcAft>
                <a:spcPts val="0"/>
              </a:spcAft>
              <a:buClrTx/>
              <a:buSzTx/>
              <a:buFontTx/>
              <a:buNone/>
              <a:tabLst/>
              <a:defRPr/>
            </a:pPr>
            <a:r>
              <a:rPr lang="en-US" sz="1600" dirty="0">
                <a:solidFill>
                  <a:schemeClr val="tx1">
                    <a:lumMod val="75000"/>
                    <a:lumOff val="25000"/>
                  </a:schemeClr>
                </a:solidFill>
                <a:latin typeface="Poppins Medium" pitchFamily="2" charset="77"/>
                <a:cs typeface="Poppins Medium" pitchFamily="2" charset="77"/>
              </a:rPr>
              <a:t>PF</a:t>
            </a:r>
            <a:r>
              <a:rPr sz="1600" dirty="0">
                <a:solidFill>
                  <a:schemeClr val="tx1">
                    <a:lumMod val="75000"/>
                    <a:lumOff val="25000"/>
                  </a:schemeClr>
                </a:solidFill>
                <a:latin typeface="Poppins Medium" pitchFamily="2" charset="77"/>
                <a:cs typeface="Poppins Medium" pitchFamily="2" charset="77"/>
              </a:rPr>
              <a:t>S (%)</a:t>
            </a:r>
          </a:p>
        </p:txBody>
      </p:sp>
      <p:sp>
        <p:nvSpPr>
          <p:cNvPr id="117" name="object 31">
            <a:extLst>
              <a:ext uri="{FF2B5EF4-FFF2-40B4-BE49-F238E27FC236}">
                <a16:creationId xmlns:a16="http://schemas.microsoft.com/office/drawing/2014/main" id="{FCACD606-1377-3DEB-4379-B596C66B7EE4}"/>
              </a:ext>
            </a:extLst>
          </p:cNvPr>
          <p:cNvSpPr/>
          <p:nvPr/>
        </p:nvSpPr>
        <p:spPr>
          <a:xfrm>
            <a:off x="5667022" y="1794405"/>
            <a:ext cx="64008" cy="1557394"/>
          </a:xfrm>
          <a:custGeom>
            <a:avLst/>
            <a:gdLst/>
            <a:ahLst/>
            <a:cxnLst/>
            <a:rect l="l" t="t" r="r" b="b"/>
            <a:pathLst>
              <a:path w="76200" h="2272665">
                <a:moveTo>
                  <a:pt x="75946" y="2272576"/>
                </a:moveTo>
                <a:lnTo>
                  <a:pt x="0" y="2272576"/>
                </a:lnTo>
              </a:path>
              <a:path w="76200" h="2272665">
                <a:moveTo>
                  <a:pt x="75946" y="1819656"/>
                </a:moveTo>
                <a:lnTo>
                  <a:pt x="0" y="1819656"/>
                </a:lnTo>
              </a:path>
              <a:path w="76200" h="2272665">
                <a:moveTo>
                  <a:pt x="75946" y="1364234"/>
                </a:moveTo>
                <a:lnTo>
                  <a:pt x="0" y="1364234"/>
                </a:lnTo>
              </a:path>
              <a:path w="76200" h="2272665">
                <a:moveTo>
                  <a:pt x="75946" y="908812"/>
                </a:moveTo>
                <a:lnTo>
                  <a:pt x="0" y="908812"/>
                </a:lnTo>
              </a:path>
              <a:path w="76200" h="2272665">
                <a:moveTo>
                  <a:pt x="75946" y="450723"/>
                </a:moveTo>
                <a:lnTo>
                  <a:pt x="0" y="450723"/>
                </a:lnTo>
              </a:path>
              <a:path w="76200" h="2272665">
                <a:moveTo>
                  <a:pt x="75946" y="0"/>
                </a:moveTo>
                <a:lnTo>
                  <a:pt x="0" y="0"/>
                </a:lnTo>
              </a:path>
            </a:pathLst>
          </a:custGeom>
          <a:ln w="12700">
            <a:solidFill>
              <a:schemeClr val="tx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FFFFFF"/>
              </a:solidFill>
              <a:effectLst/>
              <a:uLnTx/>
              <a:uFillTx/>
              <a:latin typeface="Calibri"/>
              <a:ea typeface="+mn-ea"/>
              <a:cs typeface="+mn-cs"/>
            </a:endParaRPr>
          </a:p>
        </p:txBody>
      </p:sp>
      <p:sp>
        <p:nvSpPr>
          <p:cNvPr id="123" name="object 52">
            <a:extLst>
              <a:ext uri="{FF2B5EF4-FFF2-40B4-BE49-F238E27FC236}">
                <a16:creationId xmlns:a16="http://schemas.microsoft.com/office/drawing/2014/main" id="{00B4DAA1-4668-61F3-01C8-A5ED5FA0B7C8}"/>
              </a:ext>
            </a:extLst>
          </p:cNvPr>
          <p:cNvSpPr txBox="1"/>
          <p:nvPr/>
        </p:nvSpPr>
        <p:spPr>
          <a:xfrm>
            <a:off x="5316471" y="2916918"/>
            <a:ext cx="334542" cy="232521"/>
          </a:xfrm>
          <a:prstGeom prst="rect">
            <a:avLst/>
          </a:prstGeom>
        </p:spPr>
        <p:txBody>
          <a:bodyPr vert="horz" wrap="square" lIns="0" tIns="16912" rIns="0" bIns="0" rtlCol="0" anchor="ctr">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24" name="object 53">
            <a:extLst>
              <a:ext uri="{FF2B5EF4-FFF2-40B4-BE49-F238E27FC236}">
                <a16:creationId xmlns:a16="http://schemas.microsoft.com/office/drawing/2014/main" id="{860DC08D-4E7A-B678-7146-647820D836EB}"/>
              </a:ext>
            </a:extLst>
          </p:cNvPr>
          <p:cNvSpPr txBox="1"/>
          <p:nvPr/>
        </p:nvSpPr>
        <p:spPr>
          <a:xfrm>
            <a:off x="5316471" y="2294135"/>
            <a:ext cx="334542" cy="232521"/>
          </a:xfrm>
          <a:prstGeom prst="rect">
            <a:avLst/>
          </a:prstGeom>
        </p:spPr>
        <p:txBody>
          <a:bodyPr vert="horz" wrap="square" lIns="0" tIns="16912" rIns="0" bIns="0" rtlCol="0" anchor="ctr">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60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25" name="object 54">
            <a:extLst>
              <a:ext uri="{FF2B5EF4-FFF2-40B4-BE49-F238E27FC236}">
                <a16:creationId xmlns:a16="http://schemas.microsoft.com/office/drawing/2014/main" id="{7E31D77B-D270-C690-34C5-FD955992806D}"/>
              </a:ext>
            </a:extLst>
          </p:cNvPr>
          <p:cNvSpPr txBox="1"/>
          <p:nvPr/>
        </p:nvSpPr>
        <p:spPr>
          <a:xfrm>
            <a:off x="5316471" y="1980620"/>
            <a:ext cx="334542" cy="232521"/>
          </a:xfrm>
          <a:prstGeom prst="rect">
            <a:avLst/>
          </a:prstGeom>
        </p:spPr>
        <p:txBody>
          <a:bodyPr vert="horz" wrap="square" lIns="0" tIns="16912" rIns="0" bIns="0" rtlCol="0" anchor="ctr">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80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26" name="object 55">
            <a:extLst>
              <a:ext uri="{FF2B5EF4-FFF2-40B4-BE49-F238E27FC236}">
                <a16:creationId xmlns:a16="http://schemas.microsoft.com/office/drawing/2014/main" id="{30D3982C-EBD5-5B78-2777-5B98F0C6EBD6}"/>
              </a:ext>
            </a:extLst>
          </p:cNvPr>
          <p:cNvSpPr txBox="1"/>
          <p:nvPr/>
        </p:nvSpPr>
        <p:spPr>
          <a:xfrm>
            <a:off x="5176433" y="1678576"/>
            <a:ext cx="474161" cy="232521"/>
          </a:xfrm>
          <a:prstGeom prst="rect">
            <a:avLst/>
          </a:prstGeom>
        </p:spPr>
        <p:txBody>
          <a:bodyPr vert="horz" wrap="square" lIns="0" tIns="16912" rIns="0" bIns="0" rtlCol="0" anchor="ctr">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27" name="object 52">
            <a:extLst>
              <a:ext uri="{FF2B5EF4-FFF2-40B4-BE49-F238E27FC236}">
                <a16:creationId xmlns:a16="http://schemas.microsoft.com/office/drawing/2014/main" id="{D2BC9BB4-EF45-B3D2-41E0-EC3D15FCDDE8}"/>
              </a:ext>
            </a:extLst>
          </p:cNvPr>
          <p:cNvSpPr txBox="1"/>
          <p:nvPr/>
        </p:nvSpPr>
        <p:spPr>
          <a:xfrm>
            <a:off x="5330575" y="3220527"/>
            <a:ext cx="334542" cy="232521"/>
          </a:xfrm>
          <a:prstGeom prst="rect">
            <a:avLst/>
          </a:prstGeom>
        </p:spPr>
        <p:txBody>
          <a:bodyPr vert="horz" wrap="square" lIns="0" tIns="16912" rIns="0" bIns="0" rtlCol="0" anchor="ctr">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28" name="object 53">
            <a:extLst>
              <a:ext uri="{FF2B5EF4-FFF2-40B4-BE49-F238E27FC236}">
                <a16:creationId xmlns:a16="http://schemas.microsoft.com/office/drawing/2014/main" id="{904DC598-DC59-E3B4-2D69-11ABC920D7B6}"/>
              </a:ext>
            </a:extLst>
          </p:cNvPr>
          <p:cNvSpPr txBox="1"/>
          <p:nvPr/>
        </p:nvSpPr>
        <p:spPr>
          <a:xfrm>
            <a:off x="5317882" y="2604466"/>
            <a:ext cx="334542" cy="232521"/>
          </a:xfrm>
          <a:prstGeom prst="rect">
            <a:avLst/>
          </a:prstGeom>
        </p:spPr>
        <p:txBody>
          <a:bodyPr vert="horz" wrap="square" lIns="0" tIns="16912" rIns="0" bIns="0" rtlCol="0" anchor="ctr">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29" name="object 52">
            <a:extLst>
              <a:ext uri="{FF2B5EF4-FFF2-40B4-BE49-F238E27FC236}">
                <a16:creationId xmlns:a16="http://schemas.microsoft.com/office/drawing/2014/main" id="{456457B4-A00B-8FBF-7993-DCF7A71EB5C6}"/>
              </a:ext>
            </a:extLst>
          </p:cNvPr>
          <p:cNvSpPr txBox="1"/>
          <p:nvPr/>
        </p:nvSpPr>
        <p:spPr>
          <a:xfrm>
            <a:off x="5571511" y="3388575"/>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30" name="object 52">
            <a:extLst>
              <a:ext uri="{FF2B5EF4-FFF2-40B4-BE49-F238E27FC236}">
                <a16:creationId xmlns:a16="http://schemas.microsoft.com/office/drawing/2014/main" id="{28BB1366-46FD-0CE4-8E07-9C7D0F3A6746}"/>
              </a:ext>
            </a:extLst>
          </p:cNvPr>
          <p:cNvSpPr txBox="1"/>
          <p:nvPr/>
        </p:nvSpPr>
        <p:spPr>
          <a:xfrm>
            <a:off x="6784569" y="3388576"/>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6</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31" name="object 52">
            <a:extLst>
              <a:ext uri="{FF2B5EF4-FFF2-40B4-BE49-F238E27FC236}">
                <a16:creationId xmlns:a16="http://schemas.microsoft.com/office/drawing/2014/main" id="{A9C40CA8-E2D1-8A9B-0684-C5E8A5269490}"/>
              </a:ext>
            </a:extLst>
          </p:cNvPr>
          <p:cNvSpPr txBox="1"/>
          <p:nvPr/>
        </p:nvSpPr>
        <p:spPr>
          <a:xfrm>
            <a:off x="7997626" y="3388576"/>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12</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32" name="object 52">
            <a:extLst>
              <a:ext uri="{FF2B5EF4-FFF2-40B4-BE49-F238E27FC236}">
                <a16:creationId xmlns:a16="http://schemas.microsoft.com/office/drawing/2014/main" id="{93F19A55-D424-F6C8-B356-10C6B4B92C9D}"/>
              </a:ext>
            </a:extLst>
          </p:cNvPr>
          <p:cNvSpPr txBox="1"/>
          <p:nvPr/>
        </p:nvSpPr>
        <p:spPr>
          <a:xfrm>
            <a:off x="9210683" y="3388576"/>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18</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33" name="object 52">
            <a:extLst>
              <a:ext uri="{FF2B5EF4-FFF2-40B4-BE49-F238E27FC236}">
                <a16:creationId xmlns:a16="http://schemas.microsoft.com/office/drawing/2014/main" id="{5AC8A748-5275-7393-2B12-F41C5CAE6AFC}"/>
              </a:ext>
            </a:extLst>
          </p:cNvPr>
          <p:cNvSpPr txBox="1"/>
          <p:nvPr/>
        </p:nvSpPr>
        <p:spPr>
          <a:xfrm>
            <a:off x="10423740" y="3388576"/>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24</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34" name="object 52">
            <a:extLst>
              <a:ext uri="{FF2B5EF4-FFF2-40B4-BE49-F238E27FC236}">
                <a16:creationId xmlns:a16="http://schemas.microsoft.com/office/drawing/2014/main" id="{E7622676-F7C4-4D94-7767-26E17520C21D}"/>
              </a:ext>
            </a:extLst>
          </p:cNvPr>
          <p:cNvSpPr txBox="1"/>
          <p:nvPr/>
        </p:nvSpPr>
        <p:spPr>
          <a:xfrm>
            <a:off x="11636796" y="3388576"/>
            <a:ext cx="33454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a:ln>
                  <a:noFill/>
                </a:ln>
                <a:solidFill>
                  <a:srgbClr val="000000"/>
                </a:solidFill>
                <a:effectLst/>
                <a:uLnTx/>
                <a:uFillTx/>
                <a:latin typeface="Poppins" pitchFamily="2" charset="77"/>
                <a:cs typeface="Poppins" pitchFamily="2" charset="77"/>
              </a:rPr>
              <a:t>30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36" name="object 30">
            <a:extLst>
              <a:ext uri="{FF2B5EF4-FFF2-40B4-BE49-F238E27FC236}">
                <a16:creationId xmlns:a16="http://schemas.microsoft.com/office/drawing/2014/main" id="{8D946FB2-396C-102E-5A16-445EAB00ECEC}"/>
              </a:ext>
            </a:extLst>
          </p:cNvPr>
          <p:cNvSpPr txBox="1"/>
          <p:nvPr/>
        </p:nvSpPr>
        <p:spPr>
          <a:xfrm>
            <a:off x="7578904" y="1920477"/>
            <a:ext cx="3418027" cy="447964"/>
          </a:xfrm>
          <a:prstGeom prst="rect">
            <a:avLst/>
          </a:prstGeom>
        </p:spPr>
        <p:txBody>
          <a:bodyPr vert="horz" wrap="square" lIns="0" tIns="16912" rIns="0" bIns="0" rtlCol="0">
            <a:spAutoFit/>
          </a:bodyPr>
          <a:lstStyle/>
          <a:p>
            <a:pPr marL="50738" marR="0" lvl="0" indent="0" algn="l"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normalizeH="0" baseline="0" noProof="0" dirty="0">
                <a:ln>
                  <a:noFill/>
                </a:ln>
                <a:solidFill>
                  <a:srgbClr val="000000"/>
                </a:solidFill>
                <a:effectLst/>
                <a:uLnTx/>
                <a:uFillTx/>
                <a:latin typeface="Poppins" pitchFamily="2" charset="77"/>
                <a:cs typeface="Poppins" pitchFamily="2" charset="77"/>
              </a:rPr>
              <a:t>Stratified HR</a:t>
            </a:r>
            <a:r>
              <a:rPr lang="en-US" sz="1400" dirty="0">
                <a:solidFill>
                  <a:srgbClr val="000000"/>
                </a:solidFill>
                <a:latin typeface="Poppins" pitchFamily="2" charset="77"/>
                <a:cs typeface="Poppins" pitchFamily="2" charset="77"/>
              </a:rPr>
              <a:t>:</a:t>
            </a:r>
            <a:r>
              <a:rPr kumimoji="0" sz="1400" b="0" i="0" u="none" strike="noStrike" kern="1200" cap="none" normalizeH="0" baseline="0" noProof="0" dirty="0">
                <a:ln>
                  <a:noFill/>
                </a:ln>
                <a:solidFill>
                  <a:srgbClr val="000000"/>
                </a:solidFill>
                <a:effectLst/>
                <a:uLnTx/>
                <a:uFillTx/>
                <a:latin typeface="Poppins" pitchFamily="2" charset="77"/>
                <a:cs typeface="Poppins" pitchFamily="2" charset="77"/>
              </a:rPr>
              <a:t> 0.37 </a:t>
            </a:r>
            <a:br>
              <a:rPr kumimoji="0" lang="en-US" sz="1400" b="0" i="0" u="none" strike="noStrike" kern="1200" cap="none" normalizeH="0" baseline="0" noProof="0" dirty="0">
                <a:ln>
                  <a:noFill/>
                </a:ln>
                <a:solidFill>
                  <a:srgbClr val="000000"/>
                </a:solidFill>
                <a:effectLst/>
                <a:uLnTx/>
                <a:uFillTx/>
                <a:latin typeface="Poppins" pitchFamily="2" charset="77"/>
                <a:cs typeface="Poppins" pitchFamily="2" charset="77"/>
              </a:rPr>
            </a:br>
            <a:r>
              <a:rPr kumimoji="0" sz="1400" b="0" i="0" u="none" strike="noStrike" kern="1200" cap="none" normalizeH="0" baseline="0" noProof="0" dirty="0">
                <a:ln>
                  <a:noFill/>
                </a:ln>
                <a:solidFill>
                  <a:srgbClr val="000000"/>
                </a:solidFill>
                <a:effectLst/>
                <a:uLnTx/>
                <a:uFillTx/>
                <a:latin typeface="Poppins" pitchFamily="2" charset="77"/>
                <a:cs typeface="Poppins" pitchFamily="2" charset="77"/>
              </a:rPr>
              <a:t>(95% CI: 0.27</a:t>
            </a:r>
            <a:r>
              <a:rPr kumimoji="0" lang="en-US" sz="1400" b="0" i="0" u="none" strike="noStrike" kern="1200" cap="none" normalizeH="0" baseline="0" noProof="0" dirty="0">
                <a:ln>
                  <a:noFill/>
                </a:ln>
                <a:solidFill>
                  <a:srgbClr val="000000"/>
                </a:solidFill>
                <a:effectLst/>
                <a:uLnTx/>
                <a:uFillTx/>
                <a:latin typeface="Poppins" pitchFamily="2" charset="77"/>
                <a:cs typeface="Poppins" pitchFamily="2" charset="77"/>
              </a:rPr>
              <a:t>-</a:t>
            </a:r>
            <a:r>
              <a:rPr kumimoji="0" sz="1400" b="0" i="0" u="none" strike="noStrike" kern="1200" cap="none" normalizeH="0" baseline="0" noProof="0" dirty="0">
                <a:ln>
                  <a:noFill/>
                </a:ln>
                <a:solidFill>
                  <a:srgbClr val="000000"/>
                </a:solidFill>
                <a:effectLst/>
                <a:uLnTx/>
                <a:uFillTx/>
                <a:latin typeface="Poppins" pitchFamily="2" charset="77"/>
                <a:cs typeface="Poppins" pitchFamily="2" charset="77"/>
              </a:rPr>
              <a:t>0.51</a:t>
            </a:r>
            <a:r>
              <a:rPr kumimoji="0" lang="en-US" sz="1400" b="0" i="0" u="none" strike="noStrike" kern="1200" cap="none" normalizeH="0" baseline="0" noProof="0" dirty="0">
                <a:ln>
                  <a:noFill/>
                </a:ln>
                <a:solidFill>
                  <a:srgbClr val="000000"/>
                </a:solidFill>
                <a:effectLst/>
                <a:uLnTx/>
                <a:uFillTx/>
                <a:latin typeface="Poppins" pitchFamily="2" charset="77"/>
                <a:cs typeface="Poppins" pitchFamily="2" charset="77"/>
              </a:rPr>
              <a:t>; log-rank </a:t>
            </a:r>
            <a:r>
              <a:rPr kumimoji="0" lang="en-US" sz="1400" b="0" i="1" u="none" strike="noStrike" kern="1200" cap="none" normalizeH="0" baseline="0" noProof="0" dirty="0">
                <a:ln>
                  <a:noFill/>
                </a:ln>
                <a:solidFill>
                  <a:srgbClr val="000000"/>
                </a:solidFill>
                <a:effectLst/>
                <a:uLnTx/>
                <a:uFillTx/>
                <a:latin typeface="Poppins" pitchFamily="2" charset="77"/>
                <a:cs typeface="Poppins" pitchFamily="2" charset="77"/>
              </a:rPr>
              <a:t>P</a:t>
            </a:r>
            <a:r>
              <a:rPr kumimoji="0" lang="en-US" sz="1400" b="0" i="0" u="none" strike="noStrike" kern="1200" cap="none" normalizeH="0" baseline="0" noProof="0" dirty="0">
                <a:ln>
                  <a:noFill/>
                </a:ln>
                <a:solidFill>
                  <a:srgbClr val="000000"/>
                </a:solidFill>
                <a:effectLst/>
                <a:uLnTx/>
                <a:uFillTx/>
                <a:latin typeface="Poppins" pitchFamily="2" charset="77"/>
                <a:cs typeface="Poppins" pitchFamily="2" charset="77"/>
              </a:rPr>
              <a:t> </a:t>
            </a:r>
            <a:r>
              <a:rPr kumimoji="0" sz="1400" b="0" i="0" u="none" strike="noStrike" kern="1200" cap="none" normalizeH="0" baseline="0" noProof="0" dirty="0">
                <a:ln>
                  <a:noFill/>
                </a:ln>
                <a:solidFill>
                  <a:srgbClr val="000000"/>
                </a:solidFill>
                <a:effectLst/>
                <a:uLnTx/>
                <a:uFillTx/>
                <a:latin typeface="Poppins" pitchFamily="2" charset="77"/>
                <a:cs typeface="Poppins" pitchFamily="2" charset="77"/>
              </a:rPr>
              <a:t>&lt;.0001</a:t>
            </a:r>
            <a:r>
              <a:rPr kumimoji="0" lang="en-US" sz="1400" b="0" i="0" u="none" strike="noStrike" kern="1200" cap="none" normalizeH="0" baseline="0" noProof="0" dirty="0">
                <a:ln>
                  <a:noFill/>
                </a:ln>
                <a:solidFill>
                  <a:srgbClr val="000000"/>
                </a:solidFill>
                <a:effectLst/>
                <a:uLnTx/>
                <a:uFillTx/>
                <a:latin typeface="Poppins" pitchFamily="2" charset="77"/>
                <a:cs typeface="Poppins" pitchFamily="2" charset="77"/>
              </a:rPr>
              <a:t>)</a:t>
            </a:r>
            <a:endParaRPr kumimoji="0" sz="1400" b="0" i="0" u="none" strike="noStrike" kern="1200" cap="none" normalizeH="0" baseline="27777" noProof="0" dirty="0">
              <a:ln>
                <a:noFill/>
              </a:ln>
              <a:solidFill>
                <a:srgbClr val="000000"/>
              </a:solidFill>
              <a:effectLst/>
              <a:uLnTx/>
              <a:uFillTx/>
              <a:latin typeface="Poppins" pitchFamily="2" charset="77"/>
              <a:cs typeface="Poppins" pitchFamily="2" charset="77"/>
            </a:endParaRPr>
          </a:p>
        </p:txBody>
      </p:sp>
    </p:spTree>
    <p:extLst>
      <p:ext uri="{BB962C8B-B14F-4D97-AF65-F5344CB8AC3E}">
        <p14:creationId xmlns:p14="http://schemas.microsoft.com/office/powerpoint/2010/main" val="820775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84DA8-4FCB-8A71-F20B-F9C7A3FB5AC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0696C33-EA94-8179-0C79-5D5085454468}"/>
              </a:ext>
            </a:extLst>
          </p:cNvPr>
          <p:cNvSpPr>
            <a:spLocks noGrp="1"/>
          </p:cNvSpPr>
          <p:nvPr/>
        </p:nvSpPr>
        <p:spPr bwMode="auto">
          <a:xfrm>
            <a:off x="228676" y="-143289"/>
            <a:ext cx="12451524" cy="1342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endParaRPr lang="en-US" sz="3200">
              <a:ea typeface="Calibri"/>
              <a:cs typeface="Calibri"/>
            </a:endParaRPr>
          </a:p>
        </p:txBody>
      </p:sp>
      <p:sp>
        <p:nvSpPr>
          <p:cNvPr id="15" name="Title 14">
            <a:extLst>
              <a:ext uri="{FF2B5EF4-FFF2-40B4-BE49-F238E27FC236}">
                <a16:creationId xmlns:a16="http://schemas.microsoft.com/office/drawing/2014/main" id="{53CAE3C8-5FFD-09C0-E836-EBE56A5BDB8B}"/>
              </a:ext>
            </a:extLst>
          </p:cNvPr>
          <p:cNvSpPr>
            <a:spLocks noGrp="1"/>
          </p:cNvSpPr>
          <p:nvPr>
            <p:ph type="title"/>
          </p:nvPr>
        </p:nvSpPr>
        <p:spPr>
          <a:xfrm>
            <a:off x="231078" y="531006"/>
            <a:ext cx="11740260" cy="502445"/>
          </a:xfrm>
        </p:spPr>
        <p:txBody>
          <a:bodyPr/>
          <a:lstStyle/>
          <a:p>
            <a:r>
              <a:rPr lang="en-US" dirty="0"/>
              <a:t>SUNMO: </a:t>
            </a:r>
            <a:r>
              <a:rPr lang="en-US" dirty="0" err="1"/>
              <a:t>Mosunetuzumab</a:t>
            </a:r>
            <a:r>
              <a:rPr lang="en-US" dirty="0"/>
              <a:t> + </a:t>
            </a:r>
            <a:r>
              <a:rPr lang="en-US" dirty="0" err="1"/>
              <a:t>Polatuzumab</a:t>
            </a:r>
            <a:r>
              <a:rPr lang="en-US" dirty="0"/>
              <a:t> Vedotin vs R-</a:t>
            </a:r>
            <a:r>
              <a:rPr lang="en-US" dirty="0" err="1"/>
              <a:t>GemOx</a:t>
            </a:r>
            <a:r>
              <a:rPr lang="en-US" dirty="0"/>
              <a:t> for R/R Transplant-Ineligible DLBCL</a:t>
            </a:r>
          </a:p>
        </p:txBody>
      </p:sp>
      <p:sp>
        <p:nvSpPr>
          <p:cNvPr id="11" name="Content Placeholder 10">
            <a:extLst>
              <a:ext uri="{FF2B5EF4-FFF2-40B4-BE49-F238E27FC236}">
                <a16:creationId xmlns:a16="http://schemas.microsoft.com/office/drawing/2014/main" id="{0758E42F-DCD4-B2B1-B630-A2E493A1F110}"/>
              </a:ext>
            </a:extLst>
          </p:cNvPr>
          <p:cNvSpPr>
            <a:spLocks noGrp="1"/>
          </p:cNvSpPr>
          <p:nvPr>
            <p:ph idx="1"/>
          </p:nvPr>
        </p:nvSpPr>
        <p:spPr>
          <a:xfrm>
            <a:off x="231078" y="1335023"/>
            <a:ext cx="11740260" cy="1336998"/>
          </a:xfrm>
        </p:spPr>
        <p:txBody>
          <a:bodyPr/>
          <a:lstStyle/>
          <a:p>
            <a:r>
              <a:rPr lang="en-US" sz="1800" dirty="0"/>
              <a:t>Randomized phase III study of SC </a:t>
            </a:r>
            <a:r>
              <a:rPr lang="en-US" sz="1800" dirty="0" err="1"/>
              <a:t>mosunetuzumab</a:t>
            </a:r>
            <a:r>
              <a:rPr lang="en-US" sz="1800" dirty="0"/>
              <a:t> + </a:t>
            </a:r>
            <a:r>
              <a:rPr lang="en-US" sz="1800" dirty="0" err="1"/>
              <a:t>polatuzumab</a:t>
            </a:r>
            <a:r>
              <a:rPr lang="en-US" sz="1800" dirty="0"/>
              <a:t> vedotin vs rituximab + gemcitabine + oxaliplatin for </a:t>
            </a:r>
            <a:r>
              <a:rPr lang="en-GB" altLang="en-US" sz="1800" dirty="0"/>
              <a:t>CD20+ aggressive NHL (DLBCL or NOS, HGBCL DH/TH or NOS, </a:t>
            </a:r>
            <a:r>
              <a:rPr lang="en-GB" altLang="en-US" sz="1800" dirty="0" err="1"/>
              <a:t>tFL</a:t>
            </a:r>
            <a:r>
              <a:rPr lang="en-GB" altLang="en-US" sz="1800" dirty="0"/>
              <a:t>, FL grade 3b); </a:t>
            </a:r>
            <a:r>
              <a:rPr lang="en-GB" sz="1800" dirty="0"/>
              <a:t>≥1 prior systemic therapy; ineligible for ASCT</a:t>
            </a:r>
            <a:endParaRPr lang="en-US" sz="1800" dirty="0"/>
          </a:p>
        </p:txBody>
      </p:sp>
      <p:sp>
        <p:nvSpPr>
          <p:cNvPr id="16" name="Content Placeholder 15">
            <a:extLst>
              <a:ext uri="{FF2B5EF4-FFF2-40B4-BE49-F238E27FC236}">
                <a16:creationId xmlns:a16="http://schemas.microsoft.com/office/drawing/2014/main" id="{B8976152-6275-8D35-0200-59DACF2FC1AF}"/>
              </a:ext>
            </a:extLst>
          </p:cNvPr>
          <p:cNvSpPr>
            <a:spLocks noGrp="1"/>
          </p:cNvSpPr>
          <p:nvPr>
            <p:ph sz="quarter" idx="10"/>
          </p:nvPr>
        </p:nvSpPr>
        <p:spPr>
          <a:xfrm>
            <a:off x="1712199" y="6302375"/>
            <a:ext cx="7812290" cy="327025"/>
          </a:xfrm>
        </p:spPr>
        <p:txBody>
          <a:bodyPr/>
          <a:lstStyle/>
          <a:p>
            <a:r>
              <a:rPr lang="fr-FR" dirty="0" err="1"/>
              <a:t>Westin</a:t>
            </a:r>
            <a:r>
              <a:rPr lang="fr-FR" dirty="0"/>
              <a:t>. ICML 2025. </a:t>
            </a:r>
            <a:r>
              <a:rPr lang="fr-FR" dirty="0" err="1"/>
              <a:t>Abstr</a:t>
            </a:r>
            <a:r>
              <a:rPr lang="fr-FR" dirty="0"/>
              <a:t> LBA3.</a:t>
            </a:r>
            <a:endParaRPr lang="en-US" dirty="0"/>
          </a:p>
        </p:txBody>
      </p:sp>
      <p:sp>
        <p:nvSpPr>
          <p:cNvPr id="3" name="object 7">
            <a:extLst>
              <a:ext uri="{FF2B5EF4-FFF2-40B4-BE49-F238E27FC236}">
                <a16:creationId xmlns:a16="http://schemas.microsoft.com/office/drawing/2014/main" id="{7BB29CA6-8DFD-8FDE-A2A6-8967818FC7CA}"/>
              </a:ext>
            </a:extLst>
          </p:cNvPr>
          <p:cNvSpPr txBox="1"/>
          <p:nvPr/>
        </p:nvSpPr>
        <p:spPr>
          <a:xfrm>
            <a:off x="1097942" y="2483189"/>
            <a:ext cx="3914539" cy="509520"/>
          </a:xfrm>
          <a:prstGeom prst="rect">
            <a:avLst/>
          </a:prstGeom>
        </p:spPr>
        <p:txBody>
          <a:bodyPr vert="horz" wrap="square" lIns="0" tIns="16912" rIns="0" bIns="0" rtlCol="0">
            <a:spAutoFit/>
          </a:bodyPr>
          <a:lstStyle/>
          <a:p>
            <a:pPr marL="6350" marR="0" lvl="0" algn="ctr" defTabSz="914400" rtl="0" eaLnBrk="1" fontAlgn="auto" latinLnBrk="0" hangingPunct="1">
              <a:lnSpc>
                <a:spcPct val="100000"/>
              </a:lnSpc>
              <a:spcBef>
                <a:spcPts val="133"/>
              </a:spcBef>
              <a:spcAft>
                <a:spcPts val="0"/>
              </a:spcAft>
              <a:buClrTx/>
              <a:buSzTx/>
              <a:buFontTx/>
              <a:buNone/>
              <a:defRPr/>
            </a:pPr>
            <a:r>
              <a:rPr kumimoji="0" lang="en-US" sz="1600" b="1" i="0" u="none" strike="noStrike" kern="1200" cap="none" spc="0" normalizeH="0" baseline="0" noProof="0" dirty="0">
                <a:ln>
                  <a:noFill/>
                </a:ln>
                <a:solidFill>
                  <a:srgbClr val="000000"/>
                </a:solidFill>
                <a:effectLst/>
                <a:uLnTx/>
                <a:uFillTx/>
                <a:latin typeface="Poppins" pitchFamily="2" charset="77"/>
                <a:cs typeface="Poppins" pitchFamily="2" charset="77"/>
              </a:rPr>
              <a:t>Primary Endpoint: Response at Primary Analysis</a:t>
            </a:r>
            <a:endPar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5" name="object 10">
            <a:extLst>
              <a:ext uri="{FF2B5EF4-FFF2-40B4-BE49-F238E27FC236}">
                <a16:creationId xmlns:a16="http://schemas.microsoft.com/office/drawing/2014/main" id="{69F0A37A-9D58-3BD2-84BE-5EE99AC9F1D5}"/>
              </a:ext>
            </a:extLst>
          </p:cNvPr>
          <p:cNvSpPr/>
          <p:nvPr/>
        </p:nvSpPr>
        <p:spPr>
          <a:xfrm>
            <a:off x="1516928" y="4142091"/>
            <a:ext cx="982501" cy="1233376"/>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7" name="object 11">
            <a:extLst>
              <a:ext uri="{FF2B5EF4-FFF2-40B4-BE49-F238E27FC236}">
                <a16:creationId xmlns:a16="http://schemas.microsoft.com/office/drawing/2014/main" id="{B3896C2B-0D0B-6732-58F0-1920A33CDC0C}"/>
              </a:ext>
            </a:extLst>
          </p:cNvPr>
          <p:cNvSpPr/>
          <p:nvPr/>
        </p:nvSpPr>
        <p:spPr>
          <a:xfrm>
            <a:off x="3534924" y="4804601"/>
            <a:ext cx="980442" cy="570865"/>
          </a:xfrm>
          <a:custGeom>
            <a:avLst/>
            <a:gdLst/>
            <a:ahLst/>
            <a:cxnLst/>
            <a:rect l="l" t="t" r="r" b="b"/>
            <a:pathLst>
              <a:path w="605154" h="443229">
                <a:moveTo>
                  <a:pt x="605028" y="0"/>
                </a:moveTo>
                <a:lnTo>
                  <a:pt x="0" y="0"/>
                </a:lnTo>
                <a:lnTo>
                  <a:pt x="0" y="442988"/>
                </a:lnTo>
                <a:lnTo>
                  <a:pt x="605028" y="442988"/>
                </a:lnTo>
                <a:lnTo>
                  <a:pt x="605028"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 name="object 12">
            <a:extLst>
              <a:ext uri="{FF2B5EF4-FFF2-40B4-BE49-F238E27FC236}">
                <a16:creationId xmlns:a16="http://schemas.microsoft.com/office/drawing/2014/main" id="{3CD40BBC-3A01-A2D6-8846-CD837A906803}"/>
              </a:ext>
            </a:extLst>
          </p:cNvPr>
          <p:cNvSpPr/>
          <p:nvPr/>
        </p:nvSpPr>
        <p:spPr>
          <a:xfrm>
            <a:off x="1516928" y="3721108"/>
            <a:ext cx="982501" cy="421270"/>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lumMod val="20000"/>
              <a:lumOff val="8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 name="object 13">
            <a:extLst>
              <a:ext uri="{FF2B5EF4-FFF2-40B4-BE49-F238E27FC236}">
                <a16:creationId xmlns:a16="http://schemas.microsoft.com/office/drawing/2014/main" id="{A9EEDE89-A1A8-E059-C8C0-788372CC6B77}"/>
              </a:ext>
            </a:extLst>
          </p:cNvPr>
          <p:cNvSpPr/>
          <p:nvPr/>
        </p:nvSpPr>
        <p:spPr>
          <a:xfrm>
            <a:off x="3534416" y="4440474"/>
            <a:ext cx="982501" cy="364100"/>
          </a:xfrm>
          <a:custGeom>
            <a:avLst/>
            <a:gdLst/>
            <a:ahLst/>
            <a:cxnLst/>
            <a:rect l="l" t="t" r="r" b="b"/>
            <a:pathLst>
              <a:path w="606425" h="130810">
                <a:moveTo>
                  <a:pt x="606031" y="0"/>
                </a:moveTo>
                <a:lnTo>
                  <a:pt x="0" y="0"/>
                </a:lnTo>
                <a:lnTo>
                  <a:pt x="0" y="130682"/>
                </a:lnTo>
                <a:lnTo>
                  <a:pt x="606031" y="130682"/>
                </a:lnTo>
                <a:lnTo>
                  <a:pt x="606031" y="0"/>
                </a:lnTo>
                <a:close/>
              </a:path>
            </a:pathLst>
          </a:custGeom>
          <a:solidFill>
            <a:schemeClr val="accent6">
              <a:lumMod val="20000"/>
              <a:lumOff val="8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0" name="object 15">
            <a:extLst>
              <a:ext uri="{FF2B5EF4-FFF2-40B4-BE49-F238E27FC236}">
                <a16:creationId xmlns:a16="http://schemas.microsoft.com/office/drawing/2014/main" id="{EFCF244E-B33A-457E-365C-F7EC96DFB667}"/>
              </a:ext>
            </a:extLst>
          </p:cNvPr>
          <p:cNvSpPr txBox="1"/>
          <p:nvPr/>
        </p:nvSpPr>
        <p:spPr>
          <a:xfrm>
            <a:off x="1514070" y="4655434"/>
            <a:ext cx="980768"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CR:</a:t>
            </a:r>
            <a:r>
              <a:rPr kumimoji="0" lang="en-US" sz="1400" i="0" u="none" strike="noStrike" kern="1200" cap="none" spc="-33" normalizeH="0" baseline="0" noProof="0" dirty="0">
                <a:ln>
                  <a:noFill/>
                </a:ln>
                <a:solidFill>
                  <a:srgbClr val="FFFFFF"/>
                </a:solidFill>
                <a:effectLst/>
                <a:uLnTx/>
                <a:uFillTx/>
                <a:latin typeface="Poppins" pitchFamily="2" charset="77"/>
                <a:cs typeface="Poppins" pitchFamily="2" charset="77"/>
              </a:rPr>
              <a:t> </a:t>
            </a:r>
            <a:r>
              <a:rPr kumimoji="0" lang="en-US" sz="1400" i="0" u="none" strike="noStrike" kern="1200" cap="none" spc="-13" normalizeH="0" baseline="0" noProof="0" dirty="0">
                <a:ln>
                  <a:noFill/>
                </a:ln>
                <a:solidFill>
                  <a:srgbClr val="FFFFFF"/>
                </a:solidFill>
                <a:effectLst/>
                <a:uLnTx/>
                <a:uFillTx/>
                <a:latin typeface="Poppins" pitchFamily="2" charset="77"/>
                <a:cs typeface="Poppins" pitchFamily="2" charset="77"/>
              </a:rPr>
              <a:t>51.4%</a:t>
            </a:r>
            <a:endPar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12" name="object 16">
            <a:extLst>
              <a:ext uri="{FF2B5EF4-FFF2-40B4-BE49-F238E27FC236}">
                <a16:creationId xmlns:a16="http://schemas.microsoft.com/office/drawing/2014/main" id="{4FA9B491-2B47-BB4D-AD15-DE1710EAC6A1}"/>
              </a:ext>
            </a:extLst>
          </p:cNvPr>
          <p:cNvSpPr txBox="1"/>
          <p:nvPr/>
        </p:nvSpPr>
        <p:spPr>
          <a:xfrm>
            <a:off x="3527223" y="4986241"/>
            <a:ext cx="988143"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CR:</a:t>
            </a:r>
            <a:r>
              <a:rPr kumimoji="0" lang="en-US" sz="1400" i="0" u="none" strike="noStrike" kern="1200" cap="none" spc="-33" normalizeH="0" baseline="0" noProof="0" dirty="0">
                <a:ln>
                  <a:noFill/>
                </a:ln>
                <a:solidFill>
                  <a:srgbClr val="FFFFFF"/>
                </a:solidFill>
                <a:effectLst/>
                <a:uLnTx/>
                <a:uFillTx/>
                <a:latin typeface="Poppins" pitchFamily="2" charset="77"/>
                <a:cs typeface="Poppins" pitchFamily="2" charset="77"/>
              </a:rPr>
              <a:t> </a:t>
            </a:r>
            <a:r>
              <a:rPr kumimoji="0" lang="en-US" sz="1400" i="0" u="none" strike="noStrike" kern="1200" cap="none" spc="-13" normalizeH="0" baseline="0" noProof="0" dirty="0">
                <a:ln>
                  <a:noFill/>
                </a:ln>
                <a:solidFill>
                  <a:srgbClr val="FFFFFF"/>
                </a:solidFill>
                <a:effectLst/>
                <a:uLnTx/>
                <a:uFillTx/>
                <a:latin typeface="Poppins" pitchFamily="2" charset="77"/>
                <a:cs typeface="Poppins" pitchFamily="2" charset="77"/>
              </a:rPr>
              <a:t>24.3%</a:t>
            </a:r>
            <a:endPar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13" name="object 17">
            <a:extLst>
              <a:ext uri="{FF2B5EF4-FFF2-40B4-BE49-F238E27FC236}">
                <a16:creationId xmlns:a16="http://schemas.microsoft.com/office/drawing/2014/main" id="{8C086643-C6B2-AAB1-6A00-D457EE73E2A7}"/>
              </a:ext>
            </a:extLst>
          </p:cNvPr>
          <p:cNvSpPr txBox="1"/>
          <p:nvPr/>
        </p:nvSpPr>
        <p:spPr>
          <a:xfrm>
            <a:off x="1449796" y="3835451"/>
            <a:ext cx="1102757"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effectLst/>
                <a:uLnTx/>
                <a:uFillTx/>
                <a:latin typeface="Poppins" pitchFamily="2" charset="77"/>
                <a:cs typeface="Poppins" pitchFamily="2" charset="77"/>
              </a:rPr>
              <a:t>PR:</a:t>
            </a:r>
            <a:r>
              <a:rPr kumimoji="0" lang="en-US" sz="1400" i="0" u="none" strike="noStrike" kern="1200" cap="none" spc="-13" normalizeH="0" baseline="0" noProof="0" dirty="0">
                <a:ln>
                  <a:noFill/>
                </a:ln>
                <a:effectLst/>
                <a:uLnTx/>
                <a:uFillTx/>
                <a:latin typeface="Poppins" pitchFamily="2" charset="77"/>
                <a:cs typeface="Poppins" pitchFamily="2" charset="77"/>
              </a:rPr>
              <a:t> 18.8%</a:t>
            </a:r>
            <a:endParaRPr kumimoji="0" lang="en-US" sz="1400" i="0" u="none" strike="noStrike" kern="1200" cap="none" spc="0" normalizeH="0" baseline="0" noProof="0" dirty="0">
              <a:ln>
                <a:noFill/>
              </a:ln>
              <a:effectLst/>
              <a:uLnTx/>
              <a:uFillTx/>
              <a:latin typeface="Poppins" pitchFamily="2" charset="77"/>
              <a:cs typeface="Poppins" pitchFamily="2" charset="77"/>
            </a:endParaRPr>
          </a:p>
        </p:txBody>
      </p:sp>
      <p:sp>
        <p:nvSpPr>
          <p:cNvPr id="14" name="object 18">
            <a:extLst>
              <a:ext uri="{FF2B5EF4-FFF2-40B4-BE49-F238E27FC236}">
                <a16:creationId xmlns:a16="http://schemas.microsoft.com/office/drawing/2014/main" id="{EC9F8674-672D-6220-F9A7-DF0F9F4642B2}"/>
              </a:ext>
            </a:extLst>
          </p:cNvPr>
          <p:cNvSpPr txBox="1"/>
          <p:nvPr/>
        </p:nvSpPr>
        <p:spPr>
          <a:xfrm>
            <a:off x="3534600" y="4511653"/>
            <a:ext cx="980766"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effectLst/>
                <a:uLnTx/>
                <a:uFillTx/>
                <a:latin typeface="Poppins" pitchFamily="2" charset="77"/>
                <a:cs typeface="Poppins" pitchFamily="2" charset="77"/>
              </a:rPr>
              <a:t>PR:</a:t>
            </a:r>
            <a:r>
              <a:rPr kumimoji="0" lang="en-US" sz="1400" i="0" u="none" strike="noStrike" kern="1200" cap="none" spc="-33" normalizeH="0" baseline="0" noProof="0" dirty="0">
                <a:ln>
                  <a:noFill/>
                </a:ln>
                <a:effectLst/>
                <a:uLnTx/>
                <a:uFillTx/>
                <a:latin typeface="Poppins" pitchFamily="2" charset="77"/>
                <a:cs typeface="Poppins" pitchFamily="2" charset="77"/>
              </a:rPr>
              <a:t> </a:t>
            </a:r>
            <a:r>
              <a:rPr kumimoji="0" lang="en-US" sz="1400" i="0" u="none" strike="noStrike" kern="1200" cap="none" spc="-27" normalizeH="0" baseline="0" noProof="0" dirty="0">
                <a:ln>
                  <a:noFill/>
                </a:ln>
                <a:effectLst/>
                <a:uLnTx/>
                <a:uFillTx/>
                <a:latin typeface="Poppins" pitchFamily="2" charset="77"/>
                <a:cs typeface="Poppins" pitchFamily="2" charset="77"/>
              </a:rPr>
              <a:t>15.7%</a:t>
            </a:r>
            <a:endParaRPr kumimoji="0" lang="en-US" sz="1400" i="0" u="none" strike="noStrike" kern="1200" cap="none" spc="0" normalizeH="0" baseline="0" noProof="0" dirty="0">
              <a:ln>
                <a:noFill/>
              </a:ln>
              <a:effectLst/>
              <a:uLnTx/>
              <a:uFillTx/>
              <a:latin typeface="Poppins" pitchFamily="2" charset="77"/>
              <a:cs typeface="Poppins" pitchFamily="2" charset="77"/>
            </a:endParaRPr>
          </a:p>
        </p:txBody>
      </p:sp>
      <p:sp>
        <p:nvSpPr>
          <p:cNvPr id="17" name="object 28">
            <a:extLst>
              <a:ext uri="{FF2B5EF4-FFF2-40B4-BE49-F238E27FC236}">
                <a16:creationId xmlns:a16="http://schemas.microsoft.com/office/drawing/2014/main" id="{3B6EDD10-713C-6B50-6292-B7304AA0C15D}"/>
              </a:ext>
            </a:extLst>
          </p:cNvPr>
          <p:cNvSpPr txBox="1"/>
          <p:nvPr/>
        </p:nvSpPr>
        <p:spPr>
          <a:xfrm>
            <a:off x="1419385" y="3430509"/>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ORR:</a:t>
            </a:r>
            <a:r>
              <a:rPr kumimoji="0" lang="en-US" sz="1400" b="1" i="0" u="none" strike="noStrike" kern="1200" cap="none" spc="-7" normalizeH="0" baseline="0" noProof="0" dirty="0">
                <a:ln>
                  <a:noFill/>
                </a:ln>
                <a:effectLst/>
                <a:uLnTx/>
                <a:uFillTx/>
                <a:latin typeface="Poppins" pitchFamily="2" charset="77"/>
                <a:cs typeface="Poppins" pitchFamily="2" charset="77"/>
              </a:rPr>
              <a:t> </a:t>
            </a:r>
            <a:r>
              <a:rPr kumimoji="0" lang="en-US" sz="1400" b="1" i="0" u="none" strike="noStrike" kern="1200" cap="none" spc="-13" normalizeH="0" baseline="0" noProof="0" dirty="0">
                <a:ln>
                  <a:noFill/>
                </a:ln>
                <a:effectLst/>
                <a:uLnTx/>
                <a:uFillTx/>
                <a:latin typeface="Poppins" pitchFamily="2" charset="77"/>
                <a:cs typeface="Poppins" pitchFamily="2" charset="77"/>
              </a:rPr>
              <a:t>70.3%</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18" name="object 29">
            <a:extLst>
              <a:ext uri="{FF2B5EF4-FFF2-40B4-BE49-F238E27FC236}">
                <a16:creationId xmlns:a16="http://schemas.microsoft.com/office/drawing/2014/main" id="{56E5844C-2827-E15F-6424-A174F0D0A4B7}"/>
              </a:ext>
            </a:extLst>
          </p:cNvPr>
          <p:cNvSpPr txBox="1"/>
          <p:nvPr/>
        </p:nvSpPr>
        <p:spPr>
          <a:xfrm>
            <a:off x="3431850" y="4154972"/>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ORR:</a:t>
            </a:r>
            <a:r>
              <a:rPr kumimoji="0" lang="en-US" sz="1400" b="1" i="0" u="none" strike="noStrike" kern="1200" cap="none" spc="-7" normalizeH="0" baseline="0" noProof="0" dirty="0">
                <a:ln>
                  <a:noFill/>
                </a:ln>
                <a:effectLst/>
                <a:uLnTx/>
                <a:uFillTx/>
                <a:latin typeface="Poppins" pitchFamily="2" charset="77"/>
                <a:cs typeface="Poppins" pitchFamily="2" charset="77"/>
              </a:rPr>
              <a:t> </a:t>
            </a:r>
            <a:r>
              <a:rPr kumimoji="0" lang="en-US" sz="1400" b="1" i="0" u="none" strike="noStrike" kern="1200" cap="none" spc="-13" normalizeH="0" baseline="0" noProof="0" dirty="0">
                <a:ln>
                  <a:noFill/>
                </a:ln>
                <a:effectLst/>
                <a:uLnTx/>
                <a:uFillTx/>
                <a:latin typeface="Poppins" pitchFamily="2" charset="77"/>
                <a:cs typeface="Poppins" pitchFamily="2" charset="77"/>
              </a:rPr>
              <a:t>40.0%</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grpSp>
        <p:nvGrpSpPr>
          <p:cNvPr id="40" name="Group 39">
            <a:extLst>
              <a:ext uri="{FF2B5EF4-FFF2-40B4-BE49-F238E27FC236}">
                <a16:creationId xmlns:a16="http://schemas.microsoft.com/office/drawing/2014/main" id="{C17D5844-4B2A-9D7B-A3B3-15AFE7B1952E}"/>
              </a:ext>
            </a:extLst>
          </p:cNvPr>
          <p:cNvGrpSpPr/>
          <p:nvPr/>
        </p:nvGrpSpPr>
        <p:grpSpPr>
          <a:xfrm>
            <a:off x="444812" y="2885409"/>
            <a:ext cx="488777" cy="2575313"/>
            <a:chOff x="444812" y="2433059"/>
            <a:chExt cx="488777" cy="3335208"/>
          </a:xfrm>
        </p:grpSpPr>
        <p:sp>
          <p:nvSpPr>
            <p:cNvPr id="19" name="object 19">
              <a:extLst>
                <a:ext uri="{FF2B5EF4-FFF2-40B4-BE49-F238E27FC236}">
                  <a16:creationId xmlns:a16="http://schemas.microsoft.com/office/drawing/2014/main" id="{3CDF1B7C-B43E-B1B6-034D-F9D14C5CBEC1}"/>
                </a:ext>
              </a:extLst>
            </p:cNvPr>
            <p:cNvSpPr txBox="1"/>
            <p:nvPr/>
          </p:nvSpPr>
          <p:spPr>
            <a:xfrm>
              <a:off x="740233" y="5504969"/>
              <a:ext cx="193287"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20" name="object 20">
              <a:extLst>
                <a:ext uri="{FF2B5EF4-FFF2-40B4-BE49-F238E27FC236}">
                  <a16:creationId xmlns:a16="http://schemas.microsoft.com/office/drawing/2014/main" id="{50BB9952-1B7A-C10A-9D9E-6866EDF3B211}"/>
                </a:ext>
              </a:extLst>
            </p:cNvPr>
            <p:cNvSpPr txBox="1"/>
            <p:nvPr/>
          </p:nvSpPr>
          <p:spPr>
            <a:xfrm>
              <a:off x="593320" y="4890587"/>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1" name="object 21">
              <a:extLst>
                <a:ext uri="{FF2B5EF4-FFF2-40B4-BE49-F238E27FC236}">
                  <a16:creationId xmlns:a16="http://schemas.microsoft.com/office/drawing/2014/main" id="{E74EBD19-CEBD-A8F4-EDDE-7F2D66BD99A0}"/>
                </a:ext>
              </a:extLst>
            </p:cNvPr>
            <p:cNvSpPr txBox="1"/>
            <p:nvPr/>
          </p:nvSpPr>
          <p:spPr>
            <a:xfrm>
              <a:off x="593320" y="4276205"/>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2" name="object 22">
              <a:extLst>
                <a:ext uri="{FF2B5EF4-FFF2-40B4-BE49-F238E27FC236}">
                  <a16:creationId xmlns:a16="http://schemas.microsoft.com/office/drawing/2014/main" id="{9FEE6DE4-6A4E-A699-0BAF-65E8E94AFB4E}"/>
                </a:ext>
              </a:extLst>
            </p:cNvPr>
            <p:cNvSpPr txBox="1"/>
            <p:nvPr/>
          </p:nvSpPr>
          <p:spPr>
            <a:xfrm>
              <a:off x="593320" y="3661823"/>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3" name="object 23">
              <a:extLst>
                <a:ext uri="{FF2B5EF4-FFF2-40B4-BE49-F238E27FC236}">
                  <a16:creationId xmlns:a16="http://schemas.microsoft.com/office/drawing/2014/main" id="{6249B90E-44AD-A184-781C-002CF94E4288}"/>
                </a:ext>
              </a:extLst>
            </p:cNvPr>
            <p:cNvSpPr txBox="1"/>
            <p:nvPr/>
          </p:nvSpPr>
          <p:spPr>
            <a:xfrm>
              <a:off x="593320" y="3047441"/>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80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4" name="object 24">
              <a:extLst>
                <a:ext uri="{FF2B5EF4-FFF2-40B4-BE49-F238E27FC236}">
                  <a16:creationId xmlns:a16="http://schemas.microsoft.com/office/drawing/2014/main" id="{1FEBECA0-D3BC-C9DF-0CC7-14CD939DAC2E}"/>
                </a:ext>
              </a:extLst>
            </p:cNvPr>
            <p:cNvSpPr txBox="1"/>
            <p:nvPr/>
          </p:nvSpPr>
          <p:spPr>
            <a:xfrm>
              <a:off x="444812" y="2433059"/>
              <a:ext cx="488777"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25" name="object 25">
            <a:extLst>
              <a:ext uri="{FF2B5EF4-FFF2-40B4-BE49-F238E27FC236}">
                <a16:creationId xmlns:a16="http://schemas.microsoft.com/office/drawing/2014/main" id="{E4B7878F-5337-4A0C-D63C-A63FFA745F48}"/>
              </a:ext>
            </a:extLst>
          </p:cNvPr>
          <p:cNvSpPr txBox="1"/>
          <p:nvPr/>
        </p:nvSpPr>
        <p:spPr>
          <a:xfrm>
            <a:off x="1045044" y="5460728"/>
            <a:ext cx="1898662" cy="524333"/>
          </a:xfrm>
          <a:prstGeom prst="rect">
            <a:avLst/>
          </a:prstGeom>
        </p:spPr>
        <p:txBody>
          <a:bodyPr vert="horz" wrap="square" lIns="0" tIns="32979" rIns="0" bIns="0" rtlCol="0">
            <a:spAutoFit/>
          </a:bodyPr>
          <a:lstStyle/>
          <a:p>
            <a:pPr marL="16913" algn="ctr">
              <a:lnSpc>
                <a:spcPts val="1898"/>
              </a:lnSpc>
              <a:defRPr/>
            </a:pPr>
            <a:r>
              <a:rPr lang="en-US" dirty="0" err="1">
                <a:latin typeface="Poppins" panose="00000500000000000000" pitchFamily="2" charset="0"/>
                <a:cs typeface="Poppins" panose="00000500000000000000" pitchFamily="2" charset="0"/>
              </a:rPr>
              <a:t>Mosun</a:t>
            </a:r>
            <a:r>
              <a:rPr lang="en-US" dirty="0">
                <a:latin typeface="Poppins" panose="00000500000000000000" pitchFamily="2" charset="0"/>
                <a:cs typeface="Poppins" panose="00000500000000000000" pitchFamily="2" charset="0"/>
              </a:rPr>
              <a:t>-Pola</a:t>
            </a:r>
            <a:br>
              <a:rPr lang="en-US" dirty="0">
                <a:latin typeface="Poppins" panose="00000500000000000000" pitchFamily="2" charset="0"/>
                <a:cs typeface="Poppins" panose="00000500000000000000" pitchFamily="2" charset="0"/>
              </a:rPr>
            </a:br>
            <a:r>
              <a:rPr lang="en-US" dirty="0">
                <a:latin typeface="Poppins" panose="00000500000000000000" pitchFamily="2" charset="0"/>
                <a:cs typeface="Poppins" panose="00000500000000000000" pitchFamily="2" charset="0"/>
              </a:rPr>
              <a:t>(n = 138)</a:t>
            </a:r>
            <a:r>
              <a:rPr dirty="0">
                <a:latin typeface="Poppins" panose="00000500000000000000" pitchFamily="2" charset="0"/>
                <a:cs typeface="Poppins" panose="00000500000000000000" pitchFamily="2" charset="0"/>
              </a:rPr>
              <a:t> </a:t>
            </a:r>
            <a:endParaRPr lang="en-US" dirty="0">
              <a:latin typeface="Poppins" panose="00000500000000000000" pitchFamily="2" charset="0"/>
              <a:cs typeface="Poppins" panose="00000500000000000000" pitchFamily="2" charset="0"/>
            </a:endParaRPr>
          </a:p>
        </p:txBody>
      </p:sp>
      <p:sp>
        <p:nvSpPr>
          <p:cNvPr id="26" name="object 26">
            <a:extLst>
              <a:ext uri="{FF2B5EF4-FFF2-40B4-BE49-F238E27FC236}">
                <a16:creationId xmlns:a16="http://schemas.microsoft.com/office/drawing/2014/main" id="{DF2951BB-1F71-4014-42A9-159CC30CBFDB}"/>
              </a:ext>
            </a:extLst>
          </p:cNvPr>
          <p:cNvSpPr txBox="1"/>
          <p:nvPr/>
        </p:nvSpPr>
        <p:spPr>
          <a:xfrm>
            <a:off x="3047656" y="5460728"/>
            <a:ext cx="1672095" cy="562805"/>
          </a:xfrm>
          <a:prstGeom prst="rect">
            <a:avLst/>
          </a:prstGeom>
        </p:spPr>
        <p:txBody>
          <a:bodyPr vert="horz" wrap="square" lIns="0" tIns="32979" rIns="0" bIns="0" rtlCol="0">
            <a:spAutoFit/>
          </a:bodyPr>
          <a:lstStyle/>
          <a:p>
            <a:pPr marL="16913" marR="6765" lvl="0" indent="-109932" algn="ctr" fontAlgn="auto">
              <a:lnSpc>
                <a:spcPts val="1898"/>
              </a:lnSpc>
              <a:spcBef>
                <a:spcPts val="260"/>
              </a:spcBef>
              <a:spcAft>
                <a:spcPts val="0"/>
              </a:spcAft>
              <a:buClrTx/>
              <a:buSzTx/>
              <a:buFontTx/>
              <a:buNone/>
              <a:tabLst/>
              <a:defRPr/>
            </a:pPr>
            <a:r>
              <a:rPr dirty="0">
                <a:latin typeface="Poppins" panose="00000500000000000000" pitchFamily="2" charset="0"/>
                <a:cs typeface="Poppins" panose="00000500000000000000" pitchFamily="2" charset="0"/>
              </a:rPr>
              <a:t>R-</a:t>
            </a:r>
            <a:r>
              <a:rPr dirty="0" err="1">
                <a:latin typeface="Poppins" panose="00000500000000000000" pitchFamily="2" charset="0"/>
                <a:cs typeface="Poppins" panose="00000500000000000000" pitchFamily="2" charset="0"/>
              </a:rPr>
              <a:t>GemOx</a:t>
            </a:r>
            <a:endParaRPr lang="en-US" dirty="0">
              <a:latin typeface="Poppins" panose="00000500000000000000" pitchFamily="2" charset="0"/>
              <a:cs typeface="Poppins" panose="00000500000000000000" pitchFamily="2" charset="0"/>
            </a:endParaRPr>
          </a:p>
          <a:p>
            <a:pPr marL="16913" marR="6765" lvl="0" indent="-109932" algn="ctr" fontAlgn="auto">
              <a:lnSpc>
                <a:spcPts val="1898"/>
              </a:lnSpc>
              <a:spcBef>
                <a:spcPts val="260"/>
              </a:spcBef>
              <a:spcAft>
                <a:spcPts val="0"/>
              </a:spcAft>
              <a:buClrTx/>
              <a:buSzTx/>
              <a:buFontTx/>
              <a:buNone/>
              <a:tabLst/>
              <a:defRPr/>
            </a:pPr>
            <a:r>
              <a:rPr lang="en-US" dirty="0">
                <a:latin typeface="Poppins" panose="00000500000000000000" pitchFamily="2" charset="0"/>
                <a:cs typeface="Poppins" panose="00000500000000000000" pitchFamily="2" charset="0"/>
              </a:rPr>
              <a:t>(n = 70)</a:t>
            </a:r>
            <a:endParaRPr dirty="0">
              <a:latin typeface="Poppins" panose="00000500000000000000" pitchFamily="2" charset="0"/>
              <a:cs typeface="Poppins" panose="00000500000000000000" pitchFamily="2" charset="0"/>
            </a:endParaRPr>
          </a:p>
        </p:txBody>
      </p:sp>
      <p:sp>
        <p:nvSpPr>
          <p:cNvPr id="27" name="object 27">
            <a:extLst>
              <a:ext uri="{FF2B5EF4-FFF2-40B4-BE49-F238E27FC236}">
                <a16:creationId xmlns:a16="http://schemas.microsoft.com/office/drawing/2014/main" id="{0EE2D36A-A4C3-51B5-F44D-EBE431FB8DDA}"/>
              </a:ext>
            </a:extLst>
          </p:cNvPr>
          <p:cNvSpPr txBox="1"/>
          <p:nvPr/>
        </p:nvSpPr>
        <p:spPr>
          <a:xfrm>
            <a:off x="342957" y="3052805"/>
            <a:ext cx="247375"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dirty="0">
                <a:solidFill>
                  <a:schemeClr val="tx1">
                    <a:lumMod val="75000"/>
                    <a:lumOff val="25000"/>
                  </a:schemeClr>
                </a:solidFill>
                <a:latin typeface="Poppins Medium" pitchFamily="2" charset="77"/>
                <a:cs typeface="Poppins Medium" pitchFamily="2" charset="77"/>
              </a:rPr>
              <a:t>Patients (%)</a:t>
            </a:r>
          </a:p>
        </p:txBody>
      </p:sp>
      <p:grpSp>
        <p:nvGrpSpPr>
          <p:cNvPr id="28" name="Group 27">
            <a:extLst>
              <a:ext uri="{FF2B5EF4-FFF2-40B4-BE49-F238E27FC236}">
                <a16:creationId xmlns:a16="http://schemas.microsoft.com/office/drawing/2014/main" id="{83BB368C-1F1B-A5DF-49CD-AA937D3867A1}"/>
              </a:ext>
            </a:extLst>
          </p:cNvPr>
          <p:cNvGrpSpPr/>
          <p:nvPr/>
        </p:nvGrpSpPr>
        <p:grpSpPr>
          <a:xfrm>
            <a:off x="1032079" y="3008232"/>
            <a:ext cx="4103465" cy="2421798"/>
            <a:chOff x="1048412" y="2335640"/>
            <a:chExt cx="4103465" cy="3166394"/>
          </a:xfrm>
        </p:grpSpPr>
        <p:cxnSp>
          <p:nvCxnSpPr>
            <p:cNvPr id="29" name="Straight Connector 28">
              <a:extLst>
                <a:ext uri="{FF2B5EF4-FFF2-40B4-BE49-F238E27FC236}">
                  <a16:creationId xmlns:a16="http://schemas.microsoft.com/office/drawing/2014/main" id="{BAAAC8EA-F5CD-5DB3-FB4C-3FA8636D6A06}"/>
                </a:ext>
              </a:extLst>
            </p:cNvPr>
            <p:cNvCxnSpPr/>
            <p:nvPr/>
          </p:nvCxnSpPr>
          <p:spPr bwMode="auto">
            <a:xfrm>
              <a:off x="1108868" y="2335640"/>
              <a:ext cx="0" cy="3105938"/>
            </a:xfrm>
            <a:prstGeom prst="line">
              <a:avLst/>
            </a:prstGeom>
            <a:noFill/>
            <a:ln w="1270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A301A98-17FE-9285-69F6-69BB1AED2B3F}"/>
                </a:ext>
              </a:extLst>
            </p:cNvPr>
            <p:cNvCxnSpPr>
              <a:cxnSpLocks/>
            </p:cNvCxnSpPr>
            <p:nvPr/>
          </p:nvCxnSpPr>
          <p:spPr bwMode="auto">
            <a:xfrm>
              <a:off x="1108868" y="5434021"/>
              <a:ext cx="4043009" cy="0"/>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2D20F90-6C88-391B-18CC-9F75F43B4ECA}"/>
                </a:ext>
              </a:extLst>
            </p:cNvPr>
            <p:cNvCxnSpPr>
              <a:cxnSpLocks/>
            </p:cNvCxnSpPr>
            <p:nvPr/>
          </p:nvCxnSpPr>
          <p:spPr bwMode="auto">
            <a:xfrm flipH="1">
              <a:off x="1048412" y="2343380"/>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4BE0295-2810-5FAC-2705-BB0AECD88032}"/>
                </a:ext>
              </a:extLst>
            </p:cNvPr>
            <p:cNvCxnSpPr>
              <a:cxnSpLocks/>
            </p:cNvCxnSpPr>
            <p:nvPr/>
          </p:nvCxnSpPr>
          <p:spPr bwMode="auto">
            <a:xfrm flipH="1">
              <a:off x="1048412" y="2967407"/>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E605D84-D3F8-E559-E705-730113033FC0}"/>
                </a:ext>
              </a:extLst>
            </p:cNvPr>
            <p:cNvCxnSpPr>
              <a:cxnSpLocks/>
            </p:cNvCxnSpPr>
            <p:nvPr/>
          </p:nvCxnSpPr>
          <p:spPr bwMode="auto">
            <a:xfrm flipH="1">
              <a:off x="1048412" y="3584060"/>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898F5A7-3A7B-575F-9FD8-B19F7D2B02CD}"/>
                </a:ext>
              </a:extLst>
            </p:cNvPr>
            <p:cNvCxnSpPr>
              <a:cxnSpLocks/>
            </p:cNvCxnSpPr>
            <p:nvPr/>
          </p:nvCxnSpPr>
          <p:spPr bwMode="auto">
            <a:xfrm flipH="1">
              <a:off x="1048412" y="4200713"/>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93E174F-EA2D-5F07-4BB2-07DCE2B3AF4E}"/>
                </a:ext>
              </a:extLst>
            </p:cNvPr>
            <p:cNvCxnSpPr>
              <a:cxnSpLocks/>
            </p:cNvCxnSpPr>
            <p:nvPr/>
          </p:nvCxnSpPr>
          <p:spPr bwMode="auto">
            <a:xfrm flipH="1">
              <a:off x="1048412" y="4817366"/>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1012336-703E-66A2-454F-C938035412D7}"/>
                </a:ext>
              </a:extLst>
            </p:cNvPr>
            <p:cNvCxnSpPr>
              <a:cxnSpLocks/>
            </p:cNvCxnSpPr>
            <p:nvPr/>
          </p:nvCxnSpPr>
          <p:spPr bwMode="auto">
            <a:xfrm flipH="1">
              <a:off x="1048412" y="5434021"/>
              <a:ext cx="68013" cy="0"/>
            </a:xfrm>
            <a:prstGeom prst="line">
              <a:avLst/>
            </a:prstGeom>
            <a:noFill/>
            <a:ln w="12700"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304F7F2-4789-0244-6E0C-D8B5B8A63673}"/>
                </a:ext>
              </a:extLst>
            </p:cNvPr>
            <p:cNvCxnSpPr>
              <a:cxnSpLocks/>
            </p:cNvCxnSpPr>
            <p:nvPr/>
          </p:nvCxnSpPr>
          <p:spPr bwMode="auto">
            <a:xfrm>
              <a:off x="1108868" y="5434021"/>
              <a:ext cx="0" cy="68013"/>
            </a:xfrm>
            <a:prstGeom prst="line">
              <a:avLst/>
            </a:prstGeom>
            <a:noFill/>
            <a:ln w="12700"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493F11C-D599-1616-0B51-B28668F00D94}"/>
                </a:ext>
              </a:extLst>
            </p:cNvPr>
            <p:cNvCxnSpPr>
              <a:cxnSpLocks/>
            </p:cNvCxnSpPr>
            <p:nvPr/>
          </p:nvCxnSpPr>
          <p:spPr bwMode="auto">
            <a:xfrm>
              <a:off x="3124075" y="5434021"/>
              <a:ext cx="0" cy="68013"/>
            </a:xfrm>
            <a:prstGeom prst="line">
              <a:avLst/>
            </a:prstGeom>
            <a:noFill/>
            <a:ln w="127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A82887B-C416-F111-AD52-04BFBB448695}"/>
                </a:ext>
              </a:extLst>
            </p:cNvPr>
            <p:cNvCxnSpPr>
              <a:cxnSpLocks/>
            </p:cNvCxnSpPr>
            <p:nvPr/>
          </p:nvCxnSpPr>
          <p:spPr bwMode="auto">
            <a:xfrm>
              <a:off x="5139281" y="5434021"/>
              <a:ext cx="0" cy="68013"/>
            </a:xfrm>
            <a:prstGeom prst="line">
              <a:avLst/>
            </a:prstGeom>
            <a:noFill/>
            <a:ln w="12700" cap="flat" cmpd="sng" algn="ctr">
              <a:solidFill>
                <a:schemeClr val="tx1"/>
              </a:solidFill>
              <a:prstDash val="solid"/>
              <a:round/>
              <a:headEnd type="none" w="med" len="med"/>
              <a:tailEnd type="none" w="med" len="med"/>
            </a:ln>
            <a:effectLst/>
          </p:spPr>
        </p:cxnSp>
      </p:grpSp>
      <p:sp>
        <p:nvSpPr>
          <p:cNvPr id="41" name="object 7">
            <a:extLst>
              <a:ext uri="{FF2B5EF4-FFF2-40B4-BE49-F238E27FC236}">
                <a16:creationId xmlns:a16="http://schemas.microsoft.com/office/drawing/2014/main" id="{7BFEE46A-7AB5-CCAD-F4E1-0C91E71D6F35}"/>
              </a:ext>
            </a:extLst>
          </p:cNvPr>
          <p:cNvSpPr txBox="1"/>
          <p:nvPr/>
        </p:nvSpPr>
        <p:spPr>
          <a:xfrm>
            <a:off x="6016370" y="2465936"/>
            <a:ext cx="5833959" cy="263298"/>
          </a:xfrm>
          <a:prstGeom prst="rect">
            <a:avLst/>
          </a:prstGeom>
        </p:spPr>
        <p:txBody>
          <a:bodyPr vert="horz" wrap="square" lIns="0" tIns="16912" rIns="0" bIns="0" rtlCol="0">
            <a:spAutoFit/>
          </a:bodyPr>
          <a:lstStyle/>
          <a:p>
            <a:pPr marL="6350" marR="0" lvl="0" algn="ctr" defTabSz="914400" rtl="0" eaLnBrk="1" fontAlgn="auto" latinLnBrk="0" hangingPunct="1">
              <a:lnSpc>
                <a:spcPct val="100000"/>
              </a:lnSpc>
              <a:spcBef>
                <a:spcPts val="133"/>
              </a:spcBef>
              <a:spcAft>
                <a:spcPts val="0"/>
              </a:spcAft>
              <a:buClrTx/>
              <a:buSzTx/>
              <a:buFontTx/>
              <a:buNone/>
              <a:defRPr/>
            </a:pPr>
            <a:r>
              <a:rPr kumimoji="0" lang="en-US" sz="1600" b="1" i="0" u="none" strike="noStrike" kern="1200" cap="none" spc="0" normalizeH="0" baseline="0" noProof="0" dirty="0">
                <a:ln>
                  <a:noFill/>
                </a:ln>
                <a:solidFill>
                  <a:srgbClr val="000000"/>
                </a:solidFill>
                <a:effectLst/>
                <a:uLnTx/>
                <a:uFillTx/>
                <a:latin typeface="Poppins" pitchFamily="2" charset="77"/>
                <a:cs typeface="Poppins" pitchFamily="2" charset="77"/>
              </a:rPr>
              <a:t>Primary Endpoint: PFS by IRC</a:t>
            </a:r>
            <a:endPar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nvGrpSpPr>
          <p:cNvPr id="52" name="Group 51">
            <a:extLst>
              <a:ext uri="{FF2B5EF4-FFF2-40B4-BE49-F238E27FC236}">
                <a16:creationId xmlns:a16="http://schemas.microsoft.com/office/drawing/2014/main" id="{E96B318A-EC61-15E1-5AF7-937A30F50AE5}"/>
              </a:ext>
            </a:extLst>
          </p:cNvPr>
          <p:cNvGrpSpPr/>
          <p:nvPr/>
        </p:nvGrpSpPr>
        <p:grpSpPr>
          <a:xfrm>
            <a:off x="5532290" y="2868156"/>
            <a:ext cx="488777" cy="2575313"/>
            <a:chOff x="444812" y="2433059"/>
            <a:chExt cx="488777" cy="3335208"/>
          </a:xfrm>
        </p:grpSpPr>
        <p:sp>
          <p:nvSpPr>
            <p:cNvPr id="53" name="object 19">
              <a:extLst>
                <a:ext uri="{FF2B5EF4-FFF2-40B4-BE49-F238E27FC236}">
                  <a16:creationId xmlns:a16="http://schemas.microsoft.com/office/drawing/2014/main" id="{BB55CFB6-A479-1E45-FA2E-8277B7F48E3C}"/>
                </a:ext>
              </a:extLst>
            </p:cNvPr>
            <p:cNvSpPr txBox="1"/>
            <p:nvPr/>
          </p:nvSpPr>
          <p:spPr>
            <a:xfrm>
              <a:off x="740233" y="5504969"/>
              <a:ext cx="193287"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54" name="object 20">
              <a:extLst>
                <a:ext uri="{FF2B5EF4-FFF2-40B4-BE49-F238E27FC236}">
                  <a16:creationId xmlns:a16="http://schemas.microsoft.com/office/drawing/2014/main" id="{C8306896-F42F-F23B-F399-1734D57E0E43}"/>
                </a:ext>
              </a:extLst>
            </p:cNvPr>
            <p:cNvSpPr txBox="1"/>
            <p:nvPr/>
          </p:nvSpPr>
          <p:spPr>
            <a:xfrm>
              <a:off x="593320" y="4890587"/>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5" name="object 21">
              <a:extLst>
                <a:ext uri="{FF2B5EF4-FFF2-40B4-BE49-F238E27FC236}">
                  <a16:creationId xmlns:a16="http://schemas.microsoft.com/office/drawing/2014/main" id="{E6C76C52-54C5-7B89-AB05-A11E7C321DAF}"/>
                </a:ext>
              </a:extLst>
            </p:cNvPr>
            <p:cNvSpPr txBox="1"/>
            <p:nvPr/>
          </p:nvSpPr>
          <p:spPr>
            <a:xfrm>
              <a:off x="593320" y="4276205"/>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6" name="object 22">
              <a:extLst>
                <a:ext uri="{FF2B5EF4-FFF2-40B4-BE49-F238E27FC236}">
                  <a16:creationId xmlns:a16="http://schemas.microsoft.com/office/drawing/2014/main" id="{D22D0E8A-08CE-35D6-8569-2E1BF8153B44}"/>
                </a:ext>
              </a:extLst>
            </p:cNvPr>
            <p:cNvSpPr txBox="1"/>
            <p:nvPr/>
          </p:nvSpPr>
          <p:spPr>
            <a:xfrm>
              <a:off x="593320" y="3661823"/>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7" name="object 23">
              <a:extLst>
                <a:ext uri="{FF2B5EF4-FFF2-40B4-BE49-F238E27FC236}">
                  <a16:creationId xmlns:a16="http://schemas.microsoft.com/office/drawing/2014/main" id="{A1C7C880-F283-0B04-6C2A-6DC8D5CDC290}"/>
                </a:ext>
              </a:extLst>
            </p:cNvPr>
            <p:cNvSpPr txBox="1"/>
            <p:nvPr/>
          </p:nvSpPr>
          <p:spPr>
            <a:xfrm>
              <a:off x="593320" y="3047441"/>
              <a:ext cx="337700"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80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8" name="object 24">
              <a:extLst>
                <a:ext uri="{FF2B5EF4-FFF2-40B4-BE49-F238E27FC236}">
                  <a16:creationId xmlns:a16="http://schemas.microsoft.com/office/drawing/2014/main" id="{C0AC3F11-8410-97E2-35BF-1D5F430526A6}"/>
                </a:ext>
              </a:extLst>
            </p:cNvPr>
            <p:cNvSpPr txBox="1"/>
            <p:nvPr/>
          </p:nvSpPr>
          <p:spPr>
            <a:xfrm>
              <a:off x="444812" y="2433059"/>
              <a:ext cx="488777"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61" name="object 27">
            <a:extLst>
              <a:ext uri="{FF2B5EF4-FFF2-40B4-BE49-F238E27FC236}">
                <a16:creationId xmlns:a16="http://schemas.microsoft.com/office/drawing/2014/main" id="{8B37F3C3-9BE3-396C-9BC0-4CAA36640EC9}"/>
              </a:ext>
            </a:extLst>
          </p:cNvPr>
          <p:cNvSpPr txBox="1"/>
          <p:nvPr/>
        </p:nvSpPr>
        <p:spPr>
          <a:xfrm>
            <a:off x="5430435" y="3035552"/>
            <a:ext cx="247375"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dirty="0">
                <a:solidFill>
                  <a:schemeClr val="tx1">
                    <a:lumMod val="75000"/>
                    <a:lumOff val="25000"/>
                  </a:schemeClr>
                </a:solidFill>
                <a:latin typeface="Poppins Medium" pitchFamily="2" charset="77"/>
                <a:cs typeface="Poppins Medium" pitchFamily="2" charset="77"/>
              </a:rPr>
              <a:t>Patients (%)</a:t>
            </a:r>
          </a:p>
        </p:txBody>
      </p:sp>
      <p:grpSp>
        <p:nvGrpSpPr>
          <p:cNvPr id="75" name="Group 74">
            <a:extLst>
              <a:ext uri="{FF2B5EF4-FFF2-40B4-BE49-F238E27FC236}">
                <a16:creationId xmlns:a16="http://schemas.microsoft.com/office/drawing/2014/main" id="{C976950A-8EE6-2256-FE1A-7BE9C4721F39}"/>
              </a:ext>
            </a:extLst>
          </p:cNvPr>
          <p:cNvGrpSpPr/>
          <p:nvPr/>
        </p:nvGrpSpPr>
        <p:grpSpPr>
          <a:xfrm>
            <a:off x="6127541" y="2990979"/>
            <a:ext cx="5552856" cy="2375559"/>
            <a:chOff x="6121790" y="3256086"/>
            <a:chExt cx="5552856" cy="2375559"/>
          </a:xfrm>
        </p:grpSpPr>
        <p:cxnSp>
          <p:nvCxnSpPr>
            <p:cNvPr id="63" name="Straight Connector 62">
              <a:extLst>
                <a:ext uri="{FF2B5EF4-FFF2-40B4-BE49-F238E27FC236}">
                  <a16:creationId xmlns:a16="http://schemas.microsoft.com/office/drawing/2014/main" id="{B1AED636-5905-03CF-E167-EDE46E9E1774}"/>
                </a:ext>
              </a:extLst>
            </p:cNvPr>
            <p:cNvCxnSpPr/>
            <p:nvPr/>
          </p:nvCxnSpPr>
          <p:spPr bwMode="auto">
            <a:xfrm>
              <a:off x="6127541" y="3256086"/>
              <a:ext cx="0" cy="2375559"/>
            </a:xfrm>
            <a:prstGeom prst="line">
              <a:avLst/>
            </a:prstGeom>
            <a:noFill/>
            <a:ln w="12700" cap="flat" cmpd="sng" algn="ctr">
              <a:solidFill>
                <a:schemeClr val="tx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556B7F2-EAE1-BDF6-C9D7-D651D61DF3BB}"/>
                </a:ext>
              </a:extLst>
            </p:cNvPr>
            <p:cNvCxnSpPr>
              <a:cxnSpLocks/>
            </p:cNvCxnSpPr>
            <p:nvPr/>
          </p:nvCxnSpPr>
          <p:spPr bwMode="auto">
            <a:xfrm>
              <a:off x="6121790" y="5625865"/>
              <a:ext cx="5552856" cy="0"/>
            </a:xfrm>
            <a:prstGeom prst="line">
              <a:avLst/>
            </a:prstGeom>
            <a:noFill/>
            <a:ln w="12700" cap="flat" cmpd="sng" algn="ctr">
              <a:solidFill>
                <a:schemeClr val="tx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DFFC4903-60B3-49A5-8EDA-8713F7E17947}"/>
              </a:ext>
            </a:extLst>
          </p:cNvPr>
          <p:cNvGrpSpPr/>
          <p:nvPr/>
        </p:nvGrpSpPr>
        <p:grpSpPr>
          <a:xfrm>
            <a:off x="6064508" y="2996899"/>
            <a:ext cx="64442" cy="2363859"/>
            <a:chOff x="6064508" y="3262006"/>
            <a:chExt cx="64442" cy="2363859"/>
          </a:xfrm>
        </p:grpSpPr>
        <p:cxnSp>
          <p:nvCxnSpPr>
            <p:cNvPr id="65" name="Straight Connector 64">
              <a:extLst>
                <a:ext uri="{FF2B5EF4-FFF2-40B4-BE49-F238E27FC236}">
                  <a16:creationId xmlns:a16="http://schemas.microsoft.com/office/drawing/2014/main" id="{3D4FA320-567B-ADD4-F42B-FEB6FDABF702}"/>
                </a:ext>
              </a:extLst>
            </p:cNvPr>
            <p:cNvCxnSpPr>
              <a:cxnSpLocks/>
            </p:cNvCxnSpPr>
            <p:nvPr/>
          </p:nvCxnSpPr>
          <p:spPr bwMode="auto">
            <a:xfrm flipH="1">
              <a:off x="6064508" y="326200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99F3C34-2BE1-43A0-AB3F-7083909BE98B}"/>
                </a:ext>
              </a:extLst>
            </p:cNvPr>
            <p:cNvCxnSpPr>
              <a:cxnSpLocks/>
            </p:cNvCxnSpPr>
            <p:nvPr/>
          </p:nvCxnSpPr>
          <p:spPr bwMode="auto">
            <a:xfrm flipH="1">
              <a:off x="6064508" y="373928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D58B25C-8010-BECB-C6C2-E46E7E4565E2}"/>
                </a:ext>
              </a:extLst>
            </p:cNvPr>
            <p:cNvCxnSpPr>
              <a:cxnSpLocks/>
            </p:cNvCxnSpPr>
            <p:nvPr/>
          </p:nvCxnSpPr>
          <p:spPr bwMode="auto">
            <a:xfrm flipH="1">
              <a:off x="6064508" y="421093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57DFE0A-2E65-F4C4-3E1E-89AC08F66189}"/>
                </a:ext>
              </a:extLst>
            </p:cNvPr>
            <p:cNvCxnSpPr>
              <a:cxnSpLocks/>
            </p:cNvCxnSpPr>
            <p:nvPr/>
          </p:nvCxnSpPr>
          <p:spPr bwMode="auto">
            <a:xfrm flipH="1">
              <a:off x="6064508" y="46825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C410263-6FB7-2DE5-B101-89070A66162C}"/>
                </a:ext>
              </a:extLst>
            </p:cNvPr>
            <p:cNvCxnSpPr>
              <a:cxnSpLocks/>
            </p:cNvCxnSpPr>
            <p:nvPr/>
          </p:nvCxnSpPr>
          <p:spPr bwMode="auto">
            <a:xfrm flipH="1">
              <a:off x="6064508" y="5154220"/>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3BF3E58-8D98-55FA-CF9A-29D7E08D6D77}"/>
                </a:ext>
              </a:extLst>
            </p:cNvPr>
            <p:cNvCxnSpPr>
              <a:cxnSpLocks/>
            </p:cNvCxnSpPr>
            <p:nvPr/>
          </p:nvCxnSpPr>
          <p:spPr bwMode="auto">
            <a:xfrm flipH="1">
              <a:off x="6064508" y="5625865"/>
              <a:ext cx="64442" cy="0"/>
            </a:xfrm>
            <a:prstGeom prst="line">
              <a:avLst/>
            </a:prstGeom>
            <a:noFill/>
            <a:ln w="12700" cap="flat" cmpd="sng" algn="ctr">
              <a:solidFill>
                <a:schemeClr val="tx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19401A5F-9BE0-80C7-F190-7382D99F0879}"/>
              </a:ext>
            </a:extLst>
          </p:cNvPr>
          <p:cNvGrpSpPr/>
          <p:nvPr/>
        </p:nvGrpSpPr>
        <p:grpSpPr>
          <a:xfrm>
            <a:off x="6035858" y="5360787"/>
            <a:ext cx="5834163" cy="327596"/>
            <a:chOff x="5815664" y="6419562"/>
            <a:chExt cx="4472597" cy="327596"/>
          </a:xfrm>
        </p:grpSpPr>
        <p:grpSp>
          <p:nvGrpSpPr>
            <p:cNvPr id="76" name="Group 75">
              <a:extLst>
                <a:ext uri="{FF2B5EF4-FFF2-40B4-BE49-F238E27FC236}">
                  <a16:creationId xmlns:a16="http://schemas.microsoft.com/office/drawing/2014/main" id="{4620AE06-2FE5-9049-17E8-83082E800C63}"/>
                </a:ext>
              </a:extLst>
            </p:cNvPr>
            <p:cNvGrpSpPr/>
            <p:nvPr/>
          </p:nvGrpSpPr>
          <p:grpSpPr>
            <a:xfrm>
              <a:off x="6232945" y="6419562"/>
              <a:ext cx="4055316" cy="80221"/>
              <a:chOff x="1317932" y="4037322"/>
              <a:chExt cx="2451022" cy="73284"/>
            </a:xfrm>
          </p:grpSpPr>
          <p:grpSp>
            <p:nvGrpSpPr>
              <p:cNvPr id="77" name="Group 76">
                <a:extLst>
                  <a:ext uri="{FF2B5EF4-FFF2-40B4-BE49-F238E27FC236}">
                    <a16:creationId xmlns:a16="http://schemas.microsoft.com/office/drawing/2014/main" id="{2633053C-48C3-4563-238B-81468D6DF941}"/>
                  </a:ext>
                </a:extLst>
              </p:cNvPr>
              <p:cNvGrpSpPr/>
              <p:nvPr/>
            </p:nvGrpSpPr>
            <p:grpSpPr>
              <a:xfrm>
                <a:off x="1317932" y="4037322"/>
                <a:ext cx="2451022" cy="68057"/>
                <a:chOff x="792895" y="5860360"/>
                <a:chExt cx="2451022" cy="70379"/>
              </a:xfrm>
            </p:grpSpPr>
            <p:cxnSp>
              <p:nvCxnSpPr>
                <p:cNvPr id="84" name="Straight Connector 83">
                  <a:extLst>
                    <a:ext uri="{FF2B5EF4-FFF2-40B4-BE49-F238E27FC236}">
                      <a16:creationId xmlns:a16="http://schemas.microsoft.com/office/drawing/2014/main" id="{2346EA8A-AB41-A96E-A0EF-4E569623D051}"/>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101A2A97-36FA-5CA4-6509-138671E4B40D}"/>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0EC9B980-5ECD-FFA1-5758-F53D6D3372F3}"/>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B3B33FF-A2E4-3622-2ED0-2E9866B60696}"/>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596598F-F173-144C-F350-2A13CCA7A240}"/>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95A2E6E1-D280-E933-FC18-615355629D4B}"/>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BB282B9-D937-FA75-D536-ECA74D431980}"/>
                    </a:ext>
                  </a:extLst>
                </p:cNvPr>
                <p:cNvCxnSpPr>
                  <a:cxnSpLocks/>
                </p:cNvCxnSpPr>
                <p:nvPr/>
              </p:nvCxnSpPr>
              <p:spPr>
                <a:xfrm rot="5400000" flipH="1">
                  <a:off x="285858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F02F82CF-312F-9B56-E388-09264E5C1396}"/>
                    </a:ext>
                  </a:extLst>
                </p:cNvPr>
                <p:cNvCxnSpPr>
                  <a:cxnSpLocks/>
                </p:cNvCxnSpPr>
                <p:nvPr/>
              </p:nvCxnSpPr>
              <p:spPr>
                <a:xfrm rot="5400000" flipH="1">
                  <a:off x="320872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9" name="Straight Connector 78">
                <a:extLst>
                  <a:ext uri="{FF2B5EF4-FFF2-40B4-BE49-F238E27FC236}">
                    <a16:creationId xmlns:a16="http://schemas.microsoft.com/office/drawing/2014/main" id="{857132E4-6FEA-C4D5-721E-5F18EB73D2B4}"/>
                  </a:ext>
                </a:extLst>
              </p:cNvPr>
              <p:cNvCxnSpPr>
                <a:cxnSpLocks/>
              </p:cNvCxnSpPr>
              <p:nvPr/>
            </p:nvCxnSpPr>
            <p:spPr>
              <a:xfrm rot="5400000" flipH="1">
                <a:off x="3599186" y="4076578"/>
                <a:ext cx="6805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712F71BB-4209-F216-0AE2-1DB5B69842BC}"/>
                </a:ext>
              </a:extLst>
            </p:cNvPr>
            <p:cNvGrpSpPr/>
            <p:nvPr/>
          </p:nvGrpSpPr>
          <p:grpSpPr>
            <a:xfrm>
              <a:off x="5815664" y="6475880"/>
              <a:ext cx="4455967" cy="271278"/>
              <a:chOff x="5739103" y="4413823"/>
              <a:chExt cx="2690961" cy="271278"/>
            </a:xfrm>
          </p:grpSpPr>
          <p:grpSp>
            <p:nvGrpSpPr>
              <p:cNvPr id="94" name="Group 93">
                <a:extLst>
                  <a:ext uri="{FF2B5EF4-FFF2-40B4-BE49-F238E27FC236}">
                    <a16:creationId xmlns:a16="http://schemas.microsoft.com/office/drawing/2014/main" id="{FEBC23AA-81A3-CDEB-55FB-4D5F7BD8E729}"/>
                  </a:ext>
                </a:extLst>
              </p:cNvPr>
              <p:cNvGrpSpPr/>
              <p:nvPr/>
            </p:nvGrpSpPr>
            <p:grpSpPr>
              <a:xfrm>
                <a:off x="5739103" y="4413823"/>
                <a:ext cx="2152855" cy="271278"/>
                <a:chOff x="809175" y="3295365"/>
                <a:chExt cx="3292340" cy="217362"/>
              </a:xfrm>
            </p:grpSpPr>
            <p:sp>
              <p:nvSpPr>
                <p:cNvPr id="101" name="TextBox 100">
                  <a:extLst>
                    <a:ext uri="{FF2B5EF4-FFF2-40B4-BE49-F238E27FC236}">
                      <a16:creationId xmlns:a16="http://schemas.microsoft.com/office/drawing/2014/main" id="{FDA4FCA9-6B64-80AE-55B1-AF3878160EB2}"/>
                    </a:ext>
                  </a:extLst>
                </p:cNvPr>
                <p:cNvSpPr txBox="1"/>
                <p:nvPr/>
              </p:nvSpPr>
              <p:spPr>
                <a:xfrm>
                  <a:off x="809175" y="3315442"/>
                  <a:ext cx="118436"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0</a:t>
                  </a:r>
                </a:p>
              </p:txBody>
            </p:sp>
            <p:sp>
              <p:nvSpPr>
                <p:cNvPr id="102" name="TextBox 101">
                  <a:extLst>
                    <a:ext uri="{FF2B5EF4-FFF2-40B4-BE49-F238E27FC236}">
                      <a16:creationId xmlns:a16="http://schemas.microsoft.com/office/drawing/2014/main" id="{3766D1C6-F4D7-9FB9-62DF-FE3B66140125}"/>
                    </a:ext>
                  </a:extLst>
                </p:cNvPr>
                <p:cNvSpPr txBox="1"/>
                <p:nvPr/>
              </p:nvSpPr>
              <p:spPr>
                <a:xfrm>
                  <a:off x="1202638" y="3315442"/>
                  <a:ext cx="109553"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2</a:t>
                  </a:r>
                </a:p>
              </p:txBody>
            </p:sp>
            <p:sp>
              <p:nvSpPr>
                <p:cNvPr id="103" name="TextBox 102">
                  <a:extLst>
                    <a:ext uri="{FF2B5EF4-FFF2-40B4-BE49-F238E27FC236}">
                      <a16:creationId xmlns:a16="http://schemas.microsoft.com/office/drawing/2014/main" id="{90D3F021-D901-DD11-002E-682FF97B3B80}"/>
                    </a:ext>
                  </a:extLst>
                </p:cNvPr>
                <p:cNvSpPr txBox="1"/>
                <p:nvPr/>
              </p:nvSpPr>
              <p:spPr>
                <a:xfrm>
                  <a:off x="1593680" y="3315442"/>
                  <a:ext cx="119916"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4</a:t>
                  </a:r>
                </a:p>
              </p:txBody>
            </p:sp>
            <p:sp>
              <p:nvSpPr>
                <p:cNvPr id="104" name="TextBox 103">
                  <a:extLst>
                    <a:ext uri="{FF2B5EF4-FFF2-40B4-BE49-F238E27FC236}">
                      <a16:creationId xmlns:a16="http://schemas.microsoft.com/office/drawing/2014/main" id="{1F73F0C9-C434-89B6-7FBB-8714679AB3AF}"/>
                    </a:ext>
                  </a:extLst>
                </p:cNvPr>
                <p:cNvSpPr txBox="1"/>
                <p:nvPr/>
              </p:nvSpPr>
              <p:spPr>
                <a:xfrm>
                  <a:off x="1983208" y="3311431"/>
                  <a:ext cx="119916"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6</a:t>
                  </a:r>
                </a:p>
              </p:txBody>
            </p:sp>
            <p:sp>
              <p:nvSpPr>
                <p:cNvPr id="105" name="TextBox 104">
                  <a:extLst>
                    <a:ext uri="{FF2B5EF4-FFF2-40B4-BE49-F238E27FC236}">
                      <a16:creationId xmlns:a16="http://schemas.microsoft.com/office/drawing/2014/main" id="{E8CB16AD-7230-F45D-B94C-18B195D21ADD}"/>
                    </a:ext>
                  </a:extLst>
                </p:cNvPr>
                <p:cNvSpPr txBox="1"/>
                <p:nvPr/>
              </p:nvSpPr>
              <p:spPr>
                <a:xfrm>
                  <a:off x="2372231" y="3311431"/>
                  <a:ext cx="119916"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8</a:t>
                  </a:r>
                </a:p>
              </p:txBody>
            </p:sp>
            <p:sp>
              <p:nvSpPr>
                <p:cNvPr id="106" name="TextBox 105">
                  <a:extLst>
                    <a:ext uri="{FF2B5EF4-FFF2-40B4-BE49-F238E27FC236}">
                      <a16:creationId xmlns:a16="http://schemas.microsoft.com/office/drawing/2014/main" id="{94C7DE5F-B932-75A8-0E64-2C7670C22E58}"/>
                    </a:ext>
                  </a:extLst>
                </p:cNvPr>
                <p:cNvSpPr txBox="1"/>
                <p:nvPr/>
              </p:nvSpPr>
              <p:spPr>
                <a:xfrm>
                  <a:off x="2738845" y="3311431"/>
                  <a:ext cx="179134"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10</a:t>
                  </a:r>
                </a:p>
              </p:txBody>
            </p:sp>
            <p:sp>
              <p:nvSpPr>
                <p:cNvPr id="107" name="TextBox 106">
                  <a:extLst>
                    <a:ext uri="{FF2B5EF4-FFF2-40B4-BE49-F238E27FC236}">
                      <a16:creationId xmlns:a16="http://schemas.microsoft.com/office/drawing/2014/main" id="{BBE7B653-3886-AE21-E9DD-22B15BEAC2AC}"/>
                    </a:ext>
                  </a:extLst>
                </p:cNvPr>
                <p:cNvSpPr txBox="1"/>
                <p:nvPr/>
              </p:nvSpPr>
              <p:spPr>
                <a:xfrm>
                  <a:off x="3140837" y="3295366"/>
                  <a:ext cx="170251"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12</a:t>
                  </a:r>
                </a:p>
              </p:txBody>
            </p:sp>
            <p:sp>
              <p:nvSpPr>
                <p:cNvPr id="108" name="TextBox 107">
                  <a:extLst>
                    <a:ext uri="{FF2B5EF4-FFF2-40B4-BE49-F238E27FC236}">
                      <a16:creationId xmlns:a16="http://schemas.microsoft.com/office/drawing/2014/main" id="{49491A11-865F-CE81-C387-2E49E909B8AA}"/>
                    </a:ext>
                  </a:extLst>
                </p:cNvPr>
                <p:cNvSpPr txBox="1"/>
                <p:nvPr/>
              </p:nvSpPr>
              <p:spPr>
                <a:xfrm>
                  <a:off x="3524680" y="3295365"/>
                  <a:ext cx="180614"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14</a:t>
                  </a:r>
                </a:p>
              </p:txBody>
            </p:sp>
            <p:sp>
              <p:nvSpPr>
                <p:cNvPr id="109" name="TextBox 108">
                  <a:extLst>
                    <a:ext uri="{FF2B5EF4-FFF2-40B4-BE49-F238E27FC236}">
                      <a16:creationId xmlns:a16="http://schemas.microsoft.com/office/drawing/2014/main" id="{121BCB51-89F1-14C7-A160-F6CC7530A43E}"/>
                    </a:ext>
                  </a:extLst>
                </p:cNvPr>
                <p:cNvSpPr txBox="1"/>
                <p:nvPr/>
              </p:nvSpPr>
              <p:spPr>
                <a:xfrm>
                  <a:off x="3920901" y="3295367"/>
                  <a:ext cx="180614"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16</a:t>
                  </a:r>
                </a:p>
              </p:txBody>
            </p:sp>
          </p:grpSp>
          <p:grpSp>
            <p:nvGrpSpPr>
              <p:cNvPr id="95" name="Group 94">
                <a:extLst>
                  <a:ext uri="{FF2B5EF4-FFF2-40B4-BE49-F238E27FC236}">
                    <a16:creationId xmlns:a16="http://schemas.microsoft.com/office/drawing/2014/main" id="{157212B1-A8AB-4A2F-1F08-BF9E309EC141}"/>
                  </a:ext>
                </a:extLst>
              </p:cNvPr>
              <p:cNvGrpSpPr/>
              <p:nvPr/>
            </p:nvGrpSpPr>
            <p:grpSpPr>
              <a:xfrm>
                <a:off x="8037383" y="4417863"/>
                <a:ext cx="392681" cy="246221"/>
                <a:chOff x="3368035" y="4086732"/>
                <a:chExt cx="392681" cy="246221"/>
              </a:xfrm>
            </p:grpSpPr>
            <p:sp>
              <p:nvSpPr>
                <p:cNvPr id="96" name="TextBox 95">
                  <a:extLst>
                    <a:ext uri="{FF2B5EF4-FFF2-40B4-BE49-F238E27FC236}">
                      <a16:creationId xmlns:a16="http://schemas.microsoft.com/office/drawing/2014/main" id="{615EC41D-0614-1924-AFEE-3881FF243731}"/>
                    </a:ext>
                  </a:extLst>
                </p:cNvPr>
                <p:cNvSpPr txBox="1"/>
                <p:nvPr/>
              </p:nvSpPr>
              <p:spPr>
                <a:xfrm>
                  <a:off x="3368035" y="4086732"/>
                  <a:ext cx="118103" cy="246221"/>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18</a:t>
                  </a:r>
                </a:p>
              </p:txBody>
            </p:sp>
            <p:sp>
              <p:nvSpPr>
                <p:cNvPr id="97" name="TextBox 96">
                  <a:extLst>
                    <a:ext uri="{FF2B5EF4-FFF2-40B4-BE49-F238E27FC236}">
                      <a16:creationId xmlns:a16="http://schemas.microsoft.com/office/drawing/2014/main" id="{BCBB5FD0-FEFA-CF35-33F7-52C1672D4266}"/>
                    </a:ext>
                  </a:extLst>
                </p:cNvPr>
                <p:cNvSpPr txBox="1"/>
                <p:nvPr/>
              </p:nvSpPr>
              <p:spPr>
                <a:xfrm>
                  <a:off x="3611635" y="4086732"/>
                  <a:ext cx="149081" cy="246221"/>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20</a:t>
                  </a:r>
                </a:p>
              </p:txBody>
            </p:sp>
          </p:grpSp>
        </p:grpSp>
      </p:grpSp>
      <p:sp>
        <p:nvSpPr>
          <p:cNvPr id="118" name="TextBox 117">
            <a:extLst>
              <a:ext uri="{FF2B5EF4-FFF2-40B4-BE49-F238E27FC236}">
                <a16:creationId xmlns:a16="http://schemas.microsoft.com/office/drawing/2014/main" id="{DCC9E496-97A4-98AF-D2BE-D7CB31DF09E4}"/>
              </a:ext>
            </a:extLst>
          </p:cNvPr>
          <p:cNvSpPr txBox="1"/>
          <p:nvPr/>
        </p:nvSpPr>
        <p:spPr bwMode="auto">
          <a:xfrm>
            <a:off x="9329708" y="2925524"/>
            <a:ext cx="263084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Median PFS, Mos (95% CI)</a:t>
            </a:r>
          </a:p>
          <a:p>
            <a:pPr lvl="0" eaLnBrk="0" fontAlgn="base" hangingPunct="0">
              <a:spcAft>
                <a:spcPct val="0"/>
              </a:spcAft>
              <a:defRPr/>
            </a:pPr>
            <a:r>
              <a:rPr lang="en-US" sz="1400" dirty="0" err="1">
                <a:solidFill>
                  <a:srgbClr val="000000"/>
                </a:solidFill>
                <a:latin typeface="Poppins" pitchFamily="2" charset="77"/>
                <a:cs typeface="Poppins" pitchFamily="2" charset="77"/>
              </a:rPr>
              <a:t>Mosun</a:t>
            </a:r>
            <a:r>
              <a:rPr lang="en-US" sz="1400" dirty="0">
                <a:solidFill>
                  <a:srgbClr val="000000"/>
                </a:solidFill>
                <a:latin typeface="Poppins" pitchFamily="2" charset="77"/>
                <a:cs typeface="Poppins" pitchFamily="2" charset="77"/>
              </a:rPr>
              <a:t>-Pola: 11.5 (5.6-17.6)</a:t>
            </a:r>
          </a:p>
          <a:p>
            <a:pPr lvl="0" eaLnBrk="0" fontAlgn="base" hangingPunct="0">
              <a:spcAft>
                <a:spcPct val="0"/>
              </a:spcAft>
              <a:defRPr/>
            </a:pPr>
            <a:r>
              <a:rPr lang="en-US" sz="1400" dirty="0">
                <a:solidFill>
                  <a:srgbClr val="000000"/>
                </a:solidFill>
                <a:latin typeface="Poppins" pitchFamily="2" charset="77"/>
                <a:cs typeface="Poppins" pitchFamily="2" charset="77"/>
              </a:rPr>
              <a:t>R-</a:t>
            </a:r>
            <a:r>
              <a:rPr lang="en-US" sz="1400" dirty="0" err="1">
                <a:solidFill>
                  <a:srgbClr val="000000"/>
                </a:solidFill>
                <a:latin typeface="Poppins" pitchFamily="2" charset="77"/>
                <a:cs typeface="Poppins" pitchFamily="2" charset="77"/>
              </a:rPr>
              <a:t>GemOx</a:t>
            </a: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 3.8</a:t>
            </a:r>
            <a:r>
              <a:rPr lang="en-US" sz="1400" dirty="0">
                <a:solidFill>
                  <a:srgbClr val="000000"/>
                </a:solidFill>
                <a:latin typeface="Poppins" pitchFamily="2" charset="77"/>
                <a:cs typeface="Poppins" pitchFamily="2" charset="77"/>
              </a:rPr>
              <a:t> (2.9-4.1)</a:t>
            </a:r>
          </a:p>
          <a:p>
            <a:pPr eaLnBrk="0" fontAlgn="base" hangingPunct="0">
              <a:spcAft>
                <a:spcPct val="0"/>
              </a:spcAft>
              <a:defRPr/>
            </a:pP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HR </a:t>
            </a:r>
            <a:r>
              <a:rPr lang="en-US" sz="1400" dirty="0">
                <a:solidFill>
                  <a:srgbClr val="000000"/>
                </a:solidFill>
                <a:latin typeface="Poppins" pitchFamily="2" charset="77"/>
                <a:cs typeface="Poppins" pitchFamily="2" charset="77"/>
              </a:rPr>
              <a:t>(95% CI): 0.41 (0.28-0.61)</a:t>
            </a:r>
          </a:p>
          <a:p>
            <a:pPr eaLnBrk="0" fontAlgn="base" hangingPunct="0">
              <a:spcAft>
                <a:spcPct val="0"/>
              </a:spcAft>
              <a:defRPr/>
            </a:pPr>
            <a:r>
              <a:rPr lang="en-US" sz="1400" i="1" dirty="0">
                <a:solidFill>
                  <a:srgbClr val="000000"/>
                </a:solidFill>
                <a:latin typeface="Poppins" pitchFamily="2" charset="77"/>
                <a:cs typeface="Poppins" pitchFamily="2" charset="77"/>
              </a:rPr>
              <a:t>P</a:t>
            </a:r>
            <a:r>
              <a:rPr lang="en-US" sz="1400" dirty="0">
                <a:solidFill>
                  <a:srgbClr val="000000"/>
                </a:solidFill>
                <a:latin typeface="Poppins" pitchFamily="2" charset="77"/>
                <a:cs typeface="Poppins" pitchFamily="2" charset="77"/>
              </a:rPr>
              <a:t>-value: &lt;.0001</a:t>
            </a:r>
          </a:p>
        </p:txBody>
      </p:sp>
      <p:sp>
        <p:nvSpPr>
          <p:cNvPr id="119" name="Freeform: Shape 118">
            <a:extLst>
              <a:ext uri="{FF2B5EF4-FFF2-40B4-BE49-F238E27FC236}">
                <a16:creationId xmlns:a16="http://schemas.microsoft.com/office/drawing/2014/main" id="{943747C9-02BE-16B5-C3D1-2050B323112B}"/>
              </a:ext>
            </a:extLst>
          </p:cNvPr>
          <p:cNvSpPr/>
          <p:nvPr/>
        </p:nvSpPr>
        <p:spPr>
          <a:xfrm>
            <a:off x="6136563" y="2992660"/>
            <a:ext cx="5496830" cy="1554133"/>
          </a:xfrm>
          <a:custGeom>
            <a:avLst/>
            <a:gdLst>
              <a:gd name="csX0" fmla="*/ 0 w 5496830"/>
              <a:gd name="csY0" fmla="*/ 0 h 1554133"/>
              <a:gd name="csX1" fmla="*/ 76489 w 5496830"/>
              <a:gd name="csY1" fmla="*/ 0 h 1554133"/>
              <a:gd name="csX2" fmla="*/ 76489 w 5496830"/>
              <a:gd name="csY2" fmla="*/ 31292 h 1554133"/>
              <a:gd name="csX3" fmla="*/ 121688 w 5496830"/>
              <a:gd name="csY3" fmla="*/ 31292 h 1554133"/>
              <a:gd name="csX4" fmla="*/ 121688 w 5496830"/>
              <a:gd name="csY4" fmla="*/ 55629 h 1554133"/>
              <a:gd name="csX5" fmla="*/ 191224 w 5496830"/>
              <a:gd name="csY5" fmla="*/ 55629 h 1554133"/>
              <a:gd name="csX6" fmla="*/ 191224 w 5496830"/>
              <a:gd name="csY6" fmla="*/ 104305 h 1554133"/>
              <a:gd name="csX7" fmla="*/ 215562 w 5496830"/>
              <a:gd name="csY7" fmla="*/ 104305 h 1554133"/>
              <a:gd name="csX8" fmla="*/ 215562 w 5496830"/>
              <a:gd name="csY8" fmla="*/ 139073 h 1554133"/>
              <a:gd name="csX9" fmla="*/ 246853 w 5496830"/>
              <a:gd name="csY9" fmla="*/ 139073 h 1554133"/>
              <a:gd name="csX10" fmla="*/ 246853 w 5496830"/>
              <a:gd name="csY10" fmla="*/ 194702 h 1554133"/>
              <a:gd name="csX11" fmla="*/ 292051 w 5496830"/>
              <a:gd name="csY11" fmla="*/ 194702 h 1554133"/>
              <a:gd name="csX12" fmla="*/ 292051 w 5496830"/>
              <a:gd name="csY12" fmla="*/ 246854 h 1554133"/>
              <a:gd name="csX13" fmla="*/ 333773 w 5496830"/>
              <a:gd name="csY13" fmla="*/ 246854 h 1554133"/>
              <a:gd name="csX14" fmla="*/ 333773 w 5496830"/>
              <a:gd name="csY14" fmla="*/ 305959 h 1554133"/>
              <a:gd name="csX15" fmla="*/ 372018 w 5496830"/>
              <a:gd name="csY15" fmla="*/ 305959 h 1554133"/>
              <a:gd name="csX16" fmla="*/ 372018 w 5496830"/>
              <a:gd name="csY16" fmla="*/ 403310 h 1554133"/>
              <a:gd name="csX17" fmla="*/ 438077 w 5496830"/>
              <a:gd name="csY17" fmla="*/ 403310 h 1554133"/>
              <a:gd name="csX18" fmla="*/ 438077 w 5496830"/>
              <a:gd name="csY18" fmla="*/ 427648 h 1554133"/>
              <a:gd name="csX19" fmla="*/ 629302 w 5496830"/>
              <a:gd name="csY19" fmla="*/ 427648 h 1554133"/>
              <a:gd name="csX20" fmla="*/ 629302 w 5496830"/>
              <a:gd name="csY20" fmla="*/ 490230 h 1554133"/>
              <a:gd name="csX21" fmla="*/ 653639 w 5496830"/>
              <a:gd name="csY21" fmla="*/ 490230 h 1554133"/>
              <a:gd name="csX22" fmla="*/ 653639 w 5496830"/>
              <a:gd name="csY22" fmla="*/ 566720 h 1554133"/>
              <a:gd name="csX23" fmla="*/ 681454 w 5496830"/>
              <a:gd name="csY23" fmla="*/ 566720 h 1554133"/>
              <a:gd name="csX24" fmla="*/ 681454 w 5496830"/>
              <a:gd name="csY24" fmla="*/ 674501 h 1554133"/>
              <a:gd name="csX25" fmla="*/ 681454 w 5496830"/>
              <a:gd name="csY25" fmla="*/ 702315 h 1554133"/>
              <a:gd name="csX26" fmla="*/ 730129 w 5496830"/>
              <a:gd name="csY26" fmla="*/ 702315 h 1554133"/>
              <a:gd name="csX27" fmla="*/ 730129 w 5496830"/>
              <a:gd name="csY27" fmla="*/ 768375 h 1554133"/>
              <a:gd name="csX28" fmla="*/ 744036 w 5496830"/>
              <a:gd name="csY28" fmla="*/ 768375 h 1554133"/>
              <a:gd name="csX29" fmla="*/ 744036 w 5496830"/>
              <a:gd name="csY29" fmla="*/ 820527 h 1554133"/>
              <a:gd name="csX30" fmla="*/ 824003 w 5496830"/>
              <a:gd name="csY30" fmla="*/ 820527 h 1554133"/>
              <a:gd name="csX31" fmla="*/ 824003 w 5496830"/>
              <a:gd name="csY31" fmla="*/ 844864 h 1554133"/>
              <a:gd name="csX32" fmla="*/ 883108 w 5496830"/>
              <a:gd name="csY32" fmla="*/ 844864 h 1554133"/>
              <a:gd name="csX33" fmla="*/ 883108 w 5496830"/>
              <a:gd name="csY33" fmla="*/ 876156 h 1554133"/>
              <a:gd name="csX34" fmla="*/ 1008274 w 5496830"/>
              <a:gd name="csY34" fmla="*/ 876156 h 1554133"/>
              <a:gd name="csX35" fmla="*/ 1008274 w 5496830"/>
              <a:gd name="csY35" fmla="*/ 994367 h 1554133"/>
              <a:gd name="csX36" fmla="*/ 1088240 w 5496830"/>
              <a:gd name="csY36" fmla="*/ 994367 h 1554133"/>
              <a:gd name="csX37" fmla="*/ 1088240 w 5496830"/>
              <a:gd name="csY37" fmla="*/ 1025658 h 1554133"/>
              <a:gd name="csX38" fmla="*/ 1192544 w 5496830"/>
              <a:gd name="csY38" fmla="*/ 1025658 h 1554133"/>
              <a:gd name="csX39" fmla="*/ 1192544 w 5496830"/>
              <a:gd name="csY39" fmla="*/ 1046519 h 1554133"/>
              <a:gd name="csX40" fmla="*/ 1310756 w 5496830"/>
              <a:gd name="csY40" fmla="*/ 1046519 h 1554133"/>
              <a:gd name="csX41" fmla="*/ 1310756 w 5496830"/>
              <a:gd name="csY41" fmla="*/ 1060426 h 1554133"/>
              <a:gd name="csX42" fmla="*/ 1571516 w 5496830"/>
              <a:gd name="csY42" fmla="*/ 1060426 h 1554133"/>
              <a:gd name="csX43" fmla="*/ 1571516 w 5496830"/>
              <a:gd name="csY43" fmla="*/ 1105625 h 1554133"/>
              <a:gd name="csX44" fmla="*/ 1724496 w 5496830"/>
              <a:gd name="csY44" fmla="*/ 1105625 h 1554133"/>
              <a:gd name="csX45" fmla="*/ 1724496 w 5496830"/>
              <a:gd name="csY45" fmla="*/ 1123009 h 1554133"/>
              <a:gd name="csX46" fmla="*/ 1783601 w 5496830"/>
              <a:gd name="csY46" fmla="*/ 1123009 h 1554133"/>
              <a:gd name="csX47" fmla="*/ 1783601 w 5496830"/>
              <a:gd name="csY47" fmla="*/ 1157777 h 1554133"/>
              <a:gd name="csX48" fmla="*/ 1919197 w 5496830"/>
              <a:gd name="csY48" fmla="*/ 1157777 h 1554133"/>
              <a:gd name="csX49" fmla="*/ 1919197 w 5496830"/>
              <a:gd name="csY49" fmla="*/ 1189068 h 1554133"/>
              <a:gd name="csX50" fmla="*/ 2131282 w 5496830"/>
              <a:gd name="csY50" fmla="*/ 1189068 h 1554133"/>
              <a:gd name="csX51" fmla="*/ 2131282 w 5496830"/>
              <a:gd name="csY51" fmla="*/ 1213406 h 1554133"/>
              <a:gd name="csX52" fmla="*/ 2409426 w 5496830"/>
              <a:gd name="csY52" fmla="*/ 1213406 h 1554133"/>
              <a:gd name="csX53" fmla="*/ 2409426 w 5496830"/>
              <a:gd name="csY53" fmla="*/ 1262081 h 1554133"/>
              <a:gd name="csX54" fmla="*/ 2475486 w 5496830"/>
              <a:gd name="csY54" fmla="*/ 1262081 h 1554133"/>
              <a:gd name="csX55" fmla="*/ 2475486 w 5496830"/>
              <a:gd name="csY55" fmla="*/ 1289896 h 1554133"/>
              <a:gd name="csX56" fmla="*/ 2572836 w 5496830"/>
              <a:gd name="csY56" fmla="*/ 1289896 h 1554133"/>
              <a:gd name="csX57" fmla="*/ 2572836 w 5496830"/>
              <a:gd name="csY57" fmla="*/ 1317710 h 1554133"/>
              <a:gd name="csX58" fmla="*/ 2659756 w 5496830"/>
              <a:gd name="csY58" fmla="*/ 1317710 h 1554133"/>
              <a:gd name="csX59" fmla="*/ 2659756 w 5496830"/>
              <a:gd name="csY59" fmla="*/ 1349001 h 1554133"/>
              <a:gd name="csX60" fmla="*/ 2979623 w 5496830"/>
              <a:gd name="csY60" fmla="*/ 1349001 h 1554133"/>
              <a:gd name="csX61" fmla="*/ 2979623 w 5496830"/>
              <a:gd name="csY61" fmla="*/ 1369862 h 1554133"/>
              <a:gd name="csX62" fmla="*/ 3243860 w 5496830"/>
              <a:gd name="csY62" fmla="*/ 1369862 h 1554133"/>
              <a:gd name="csX63" fmla="*/ 3243860 w 5496830"/>
              <a:gd name="csY63" fmla="*/ 1411584 h 1554133"/>
              <a:gd name="csX64" fmla="*/ 3285581 w 5496830"/>
              <a:gd name="csY64" fmla="*/ 1411584 h 1554133"/>
              <a:gd name="csX65" fmla="*/ 3285581 w 5496830"/>
              <a:gd name="csY65" fmla="*/ 1442875 h 1554133"/>
              <a:gd name="csX66" fmla="*/ 3824486 w 5496830"/>
              <a:gd name="csY66" fmla="*/ 1442875 h 1554133"/>
              <a:gd name="csX67" fmla="*/ 3824486 w 5496830"/>
              <a:gd name="csY67" fmla="*/ 1484597 h 1554133"/>
              <a:gd name="csX68" fmla="*/ 4352961 w 5496830"/>
              <a:gd name="csY68" fmla="*/ 1484597 h 1554133"/>
              <a:gd name="csX69" fmla="*/ 4352961 w 5496830"/>
              <a:gd name="csY69" fmla="*/ 1554133 h 1554133"/>
              <a:gd name="csX70" fmla="*/ 5496830 w 5496830"/>
              <a:gd name="csY70" fmla="*/ 1554133 h 15541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5496830" h="1554133">
                <a:moveTo>
                  <a:pt x="0" y="0"/>
                </a:moveTo>
                <a:lnTo>
                  <a:pt x="76489" y="0"/>
                </a:lnTo>
                <a:lnTo>
                  <a:pt x="76489" y="31292"/>
                </a:lnTo>
                <a:lnTo>
                  <a:pt x="121688" y="31292"/>
                </a:lnTo>
                <a:lnTo>
                  <a:pt x="121688" y="55629"/>
                </a:lnTo>
                <a:lnTo>
                  <a:pt x="191224" y="55629"/>
                </a:lnTo>
                <a:lnTo>
                  <a:pt x="191224" y="104305"/>
                </a:lnTo>
                <a:lnTo>
                  <a:pt x="215562" y="104305"/>
                </a:lnTo>
                <a:lnTo>
                  <a:pt x="215562" y="139073"/>
                </a:lnTo>
                <a:lnTo>
                  <a:pt x="246853" y="139073"/>
                </a:lnTo>
                <a:lnTo>
                  <a:pt x="246853" y="194702"/>
                </a:lnTo>
                <a:lnTo>
                  <a:pt x="292051" y="194702"/>
                </a:lnTo>
                <a:lnTo>
                  <a:pt x="292051" y="246854"/>
                </a:lnTo>
                <a:lnTo>
                  <a:pt x="333773" y="246854"/>
                </a:lnTo>
                <a:lnTo>
                  <a:pt x="333773" y="305959"/>
                </a:lnTo>
                <a:lnTo>
                  <a:pt x="372018" y="305959"/>
                </a:lnTo>
                <a:lnTo>
                  <a:pt x="372018" y="403310"/>
                </a:lnTo>
                <a:lnTo>
                  <a:pt x="438077" y="403310"/>
                </a:lnTo>
                <a:lnTo>
                  <a:pt x="438077" y="427648"/>
                </a:lnTo>
                <a:lnTo>
                  <a:pt x="629302" y="427648"/>
                </a:lnTo>
                <a:lnTo>
                  <a:pt x="629302" y="490230"/>
                </a:lnTo>
                <a:lnTo>
                  <a:pt x="653639" y="490230"/>
                </a:lnTo>
                <a:lnTo>
                  <a:pt x="653639" y="566720"/>
                </a:lnTo>
                <a:lnTo>
                  <a:pt x="681454" y="566720"/>
                </a:lnTo>
                <a:lnTo>
                  <a:pt x="681454" y="674501"/>
                </a:lnTo>
                <a:lnTo>
                  <a:pt x="681454" y="702315"/>
                </a:lnTo>
                <a:lnTo>
                  <a:pt x="730129" y="702315"/>
                </a:lnTo>
                <a:lnTo>
                  <a:pt x="730129" y="768375"/>
                </a:lnTo>
                <a:lnTo>
                  <a:pt x="744036" y="768375"/>
                </a:lnTo>
                <a:lnTo>
                  <a:pt x="744036" y="820527"/>
                </a:lnTo>
                <a:lnTo>
                  <a:pt x="824003" y="820527"/>
                </a:lnTo>
                <a:lnTo>
                  <a:pt x="824003" y="844864"/>
                </a:lnTo>
                <a:lnTo>
                  <a:pt x="883108" y="844864"/>
                </a:lnTo>
                <a:lnTo>
                  <a:pt x="883108" y="876156"/>
                </a:lnTo>
                <a:lnTo>
                  <a:pt x="1008274" y="876156"/>
                </a:lnTo>
                <a:lnTo>
                  <a:pt x="1008274" y="994367"/>
                </a:lnTo>
                <a:lnTo>
                  <a:pt x="1088240" y="994367"/>
                </a:lnTo>
                <a:lnTo>
                  <a:pt x="1088240" y="1025658"/>
                </a:lnTo>
                <a:lnTo>
                  <a:pt x="1192544" y="1025658"/>
                </a:lnTo>
                <a:lnTo>
                  <a:pt x="1192544" y="1046519"/>
                </a:lnTo>
                <a:lnTo>
                  <a:pt x="1310756" y="1046519"/>
                </a:lnTo>
                <a:lnTo>
                  <a:pt x="1310756" y="1060426"/>
                </a:lnTo>
                <a:lnTo>
                  <a:pt x="1571516" y="1060426"/>
                </a:lnTo>
                <a:lnTo>
                  <a:pt x="1571516" y="1105625"/>
                </a:lnTo>
                <a:lnTo>
                  <a:pt x="1724496" y="1105625"/>
                </a:lnTo>
                <a:lnTo>
                  <a:pt x="1724496" y="1123009"/>
                </a:lnTo>
                <a:lnTo>
                  <a:pt x="1783601" y="1123009"/>
                </a:lnTo>
                <a:lnTo>
                  <a:pt x="1783601" y="1157777"/>
                </a:lnTo>
                <a:lnTo>
                  <a:pt x="1919197" y="1157777"/>
                </a:lnTo>
                <a:lnTo>
                  <a:pt x="1919197" y="1189068"/>
                </a:lnTo>
                <a:lnTo>
                  <a:pt x="2131282" y="1189068"/>
                </a:lnTo>
                <a:lnTo>
                  <a:pt x="2131282" y="1213406"/>
                </a:lnTo>
                <a:lnTo>
                  <a:pt x="2409426" y="1213406"/>
                </a:lnTo>
                <a:lnTo>
                  <a:pt x="2409426" y="1262081"/>
                </a:lnTo>
                <a:lnTo>
                  <a:pt x="2475486" y="1262081"/>
                </a:lnTo>
                <a:lnTo>
                  <a:pt x="2475486" y="1289896"/>
                </a:lnTo>
                <a:lnTo>
                  <a:pt x="2572836" y="1289896"/>
                </a:lnTo>
                <a:lnTo>
                  <a:pt x="2572836" y="1317710"/>
                </a:lnTo>
                <a:lnTo>
                  <a:pt x="2659756" y="1317710"/>
                </a:lnTo>
                <a:lnTo>
                  <a:pt x="2659756" y="1349001"/>
                </a:lnTo>
                <a:lnTo>
                  <a:pt x="2979623" y="1349001"/>
                </a:lnTo>
                <a:lnTo>
                  <a:pt x="2979623" y="1369862"/>
                </a:lnTo>
                <a:lnTo>
                  <a:pt x="3243860" y="1369862"/>
                </a:lnTo>
                <a:lnTo>
                  <a:pt x="3243860" y="1411584"/>
                </a:lnTo>
                <a:lnTo>
                  <a:pt x="3285581" y="1411584"/>
                </a:lnTo>
                <a:lnTo>
                  <a:pt x="3285581" y="1442875"/>
                </a:lnTo>
                <a:lnTo>
                  <a:pt x="3824486" y="1442875"/>
                </a:lnTo>
                <a:lnTo>
                  <a:pt x="3824486" y="1484597"/>
                </a:lnTo>
                <a:lnTo>
                  <a:pt x="4352961" y="1484597"/>
                </a:lnTo>
                <a:lnTo>
                  <a:pt x="4352961" y="1554133"/>
                </a:lnTo>
                <a:lnTo>
                  <a:pt x="5496830" y="1554133"/>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Shape 119">
            <a:extLst>
              <a:ext uri="{FF2B5EF4-FFF2-40B4-BE49-F238E27FC236}">
                <a16:creationId xmlns:a16="http://schemas.microsoft.com/office/drawing/2014/main" id="{DBB2C606-BE6A-0FB9-F886-289824D66FB1}"/>
              </a:ext>
            </a:extLst>
          </p:cNvPr>
          <p:cNvSpPr/>
          <p:nvPr/>
        </p:nvSpPr>
        <p:spPr>
          <a:xfrm>
            <a:off x="6122656" y="2989183"/>
            <a:ext cx="4731933" cy="2374659"/>
          </a:xfrm>
          <a:custGeom>
            <a:avLst/>
            <a:gdLst>
              <a:gd name="csX0" fmla="*/ 0 w 4731933"/>
              <a:gd name="csY0" fmla="*/ 0 h 2374659"/>
              <a:gd name="csX1" fmla="*/ 79966 w 4731933"/>
              <a:gd name="csY1" fmla="*/ 0 h 2374659"/>
              <a:gd name="csX2" fmla="*/ 79966 w 4731933"/>
              <a:gd name="csY2" fmla="*/ 114735 h 2374659"/>
              <a:gd name="csX3" fmla="*/ 135595 w 4731933"/>
              <a:gd name="csY3" fmla="*/ 114735 h 2374659"/>
              <a:gd name="csX4" fmla="*/ 135595 w 4731933"/>
              <a:gd name="csY4" fmla="*/ 198178 h 2374659"/>
              <a:gd name="csX5" fmla="*/ 187747 w 4731933"/>
              <a:gd name="csY5" fmla="*/ 198178 h 2374659"/>
              <a:gd name="csX6" fmla="*/ 187747 w 4731933"/>
              <a:gd name="csY6" fmla="*/ 278145 h 2374659"/>
              <a:gd name="csX7" fmla="*/ 260760 w 4731933"/>
              <a:gd name="csY7" fmla="*/ 278145 h 2374659"/>
              <a:gd name="csX8" fmla="*/ 260760 w 4731933"/>
              <a:gd name="csY8" fmla="*/ 337251 h 2374659"/>
              <a:gd name="csX9" fmla="*/ 316389 w 4731933"/>
              <a:gd name="csY9" fmla="*/ 337251 h 2374659"/>
              <a:gd name="csX10" fmla="*/ 316389 w 4731933"/>
              <a:gd name="csY10" fmla="*/ 493707 h 2374659"/>
              <a:gd name="csX11" fmla="*/ 344203 w 4731933"/>
              <a:gd name="csY11" fmla="*/ 493707 h 2374659"/>
              <a:gd name="csX12" fmla="*/ 344203 w 4731933"/>
              <a:gd name="csY12" fmla="*/ 723176 h 2374659"/>
              <a:gd name="csX13" fmla="*/ 396355 w 4731933"/>
              <a:gd name="csY13" fmla="*/ 723176 h 2374659"/>
              <a:gd name="csX14" fmla="*/ 396355 w 4731933"/>
              <a:gd name="csY14" fmla="*/ 827480 h 2374659"/>
              <a:gd name="csX15" fmla="*/ 455461 w 4731933"/>
              <a:gd name="csY15" fmla="*/ 827480 h 2374659"/>
              <a:gd name="csX16" fmla="*/ 455461 w 4731933"/>
              <a:gd name="csY16" fmla="*/ 869202 h 2374659"/>
              <a:gd name="csX17" fmla="*/ 518044 w 4731933"/>
              <a:gd name="csY17" fmla="*/ 869202 h 2374659"/>
              <a:gd name="csX18" fmla="*/ 518044 w 4731933"/>
              <a:gd name="csY18" fmla="*/ 924831 h 2374659"/>
              <a:gd name="csX19" fmla="*/ 646685 w 4731933"/>
              <a:gd name="csY19" fmla="*/ 924831 h 2374659"/>
              <a:gd name="csX20" fmla="*/ 646685 w 4731933"/>
              <a:gd name="csY20" fmla="*/ 1095194 h 2374659"/>
              <a:gd name="csX21" fmla="*/ 681454 w 4731933"/>
              <a:gd name="csY21" fmla="*/ 1095194 h 2374659"/>
              <a:gd name="csX22" fmla="*/ 681454 w 4731933"/>
              <a:gd name="csY22" fmla="*/ 1199499 h 2374659"/>
              <a:gd name="csX23" fmla="*/ 712745 w 4731933"/>
              <a:gd name="csY23" fmla="*/ 1199499 h 2374659"/>
              <a:gd name="csX24" fmla="*/ 712745 w 4731933"/>
              <a:gd name="csY24" fmla="*/ 1296849 h 2374659"/>
              <a:gd name="csX25" fmla="*/ 744036 w 4731933"/>
              <a:gd name="csY25" fmla="*/ 1296849 h 2374659"/>
              <a:gd name="csX26" fmla="*/ 744036 w 4731933"/>
              <a:gd name="csY26" fmla="*/ 1411584 h 2374659"/>
              <a:gd name="csX27" fmla="*/ 744036 w 4731933"/>
              <a:gd name="csY27" fmla="*/ 1411584 h 2374659"/>
              <a:gd name="csX28" fmla="*/ 768374 w 4731933"/>
              <a:gd name="csY28" fmla="*/ 1411584 h 2374659"/>
              <a:gd name="csX29" fmla="*/ 768374 w 4731933"/>
              <a:gd name="csY29" fmla="*/ 1519365 h 2374659"/>
              <a:gd name="csX30" fmla="*/ 1015227 w 4731933"/>
              <a:gd name="csY30" fmla="*/ 1519365 h 2374659"/>
              <a:gd name="csX31" fmla="*/ 1015227 w 4731933"/>
              <a:gd name="csY31" fmla="*/ 1588901 h 2374659"/>
              <a:gd name="csX32" fmla="*/ 1036088 w 4731933"/>
              <a:gd name="csY32" fmla="*/ 1588901 h 2374659"/>
              <a:gd name="csX33" fmla="*/ 1036088 w 4731933"/>
              <a:gd name="csY33" fmla="*/ 1696682 h 2374659"/>
              <a:gd name="csX34" fmla="*/ 1335093 w 4731933"/>
              <a:gd name="csY34" fmla="*/ 1696682 h 2374659"/>
              <a:gd name="csX35" fmla="*/ 1335093 w 4731933"/>
              <a:gd name="csY35" fmla="*/ 1787079 h 2374659"/>
              <a:gd name="csX36" fmla="*/ 1442874 w 4731933"/>
              <a:gd name="csY36" fmla="*/ 1787079 h 2374659"/>
              <a:gd name="csX37" fmla="*/ 1442874 w 4731933"/>
              <a:gd name="csY37" fmla="*/ 1867045 h 2374659"/>
              <a:gd name="csX38" fmla="*/ 2103467 w 4731933"/>
              <a:gd name="csY38" fmla="*/ 1867045 h 2374659"/>
              <a:gd name="csX39" fmla="*/ 2103467 w 4731933"/>
              <a:gd name="csY39" fmla="*/ 1947012 h 2374659"/>
              <a:gd name="csX40" fmla="*/ 2472009 w 4731933"/>
              <a:gd name="csY40" fmla="*/ 1947012 h 2374659"/>
              <a:gd name="csX41" fmla="*/ 2472009 w 4731933"/>
              <a:gd name="csY41" fmla="*/ 2040886 h 2374659"/>
              <a:gd name="csX42" fmla="*/ 3779288 w 4731933"/>
              <a:gd name="csY42" fmla="*/ 2040886 h 2374659"/>
              <a:gd name="csX43" fmla="*/ 3779288 w 4731933"/>
              <a:gd name="csY43" fmla="*/ 2117375 h 2374659"/>
              <a:gd name="csX44" fmla="*/ 4731933 w 4731933"/>
              <a:gd name="csY44" fmla="*/ 2117375 h 2374659"/>
              <a:gd name="csX45" fmla="*/ 4731933 w 4731933"/>
              <a:gd name="csY45" fmla="*/ 2374659 h 2374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4731933" h="2374659">
                <a:moveTo>
                  <a:pt x="0" y="0"/>
                </a:moveTo>
                <a:lnTo>
                  <a:pt x="79966" y="0"/>
                </a:lnTo>
                <a:lnTo>
                  <a:pt x="79966" y="114735"/>
                </a:lnTo>
                <a:lnTo>
                  <a:pt x="135595" y="114735"/>
                </a:lnTo>
                <a:lnTo>
                  <a:pt x="135595" y="198178"/>
                </a:lnTo>
                <a:lnTo>
                  <a:pt x="187747" y="198178"/>
                </a:lnTo>
                <a:lnTo>
                  <a:pt x="187747" y="278145"/>
                </a:lnTo>
                <a:lnTo>
                  <a:pt x="260760" y="278145"/>
                </a:lnTo>
                <a:lnTo>
                  <a:pt x="260760" y="337251"/>
                </a:lnTo>
                <a:lnTo>
                  <a:pt x="316389" y="337251"/>
                </a:lnTo>
                <a:lnTo>
                  <a:pt x="316389" y="493707"/>
                </a:lnTo>
                <a:lnTo>
                  <a:pt x="344203" y="493707"/>
                </a:lnTo>
                <a:lnTo>
                  <a:pt x="344203" y="723176"/>
                </a:lnTo>
                <a:lnTo>
                  <a:pt x="396355" y="723176"/>
                </a:lnTo>
                <a:lnTo>
                  <a:pt x="396355" y="827480"/>
                </a:lnTo>
                <a:lnTo>
                  <a:pt x="455461" y="827480"/>
                </a:lnTo>
                <a:lnTo>
                  <a:pt x="455461" y="869202"/>
                </a:lnTo>
                <a:lnTo>
                  <a:pt x="518044" y="869202"/>
                </a:lnTo>
                <a:lnTo>
                  <a:pt x="518044" y="924831"/>
                </a:lnTo>
                <a:lnTo>
                  <a:pt x="646685" y="924831"/>
                </a:lnTo>
                <a:lnTo>
                  <a:pt x="646685" y="1095194"/>
                </a:lnTo>
                <a:lnTo>
                  <a:pt x="681454" y="1095194"/>
                </a:lnTo>
                <a:lnTo>
                  <a:pt x="681454" y="1199499"/>
                </a:lnTo>
                <a:lnTo>
                  <a:pt x="712745" y="1199499"/>
                </a:lnTo>
                <a:lnTo>
                  <a:pt x="712745" y="1296849"/>
                </a:lnTo>
                <a:lnTo>
                  <a:pt x="744036" y="1296849"/>
                </a:lnTo>
                <a:lnTo>
                  <a:pt x="744036" y="1411584"/>
                </a:lnTo>
                <a:lnTo>
                  <a:pt x="744036" y="1411584"/>
                </a:lnTo>
                <a:lnTo>
                  <a:pt x="768374" y="1411584"/>
                </a:lnTo>
                <a:lnTo>
                  <a:pt x="768374" y="1519365"/>
                </a:lnTo>
                <a:lnTo>
                  <a:pt x="1015227" y="1519365"/>
                </a:lnTo>
                <a:lnTo>
                  <a:pt x="1015227" y="1588901"/>
                </a:lnTo>
                <a:lnTo>
                  <a:pt x="1036088" y="1588901"/>
                </a:lnTo>
                <a:lnTo>
                  <a:pt x="1036088" y="1696682"/>
                </a:lnTo>
                <a:lnTo>
                  <a:pt x="1335093" y="1696682"/>
                </a:lnTo>
                <a:lnTo>
                  <a:pt x="1335093" y="1787079"/>
                </a:lnTo>
                <a:lnTo>
                  <a:pt x="1442874" y="1787079"/>
                </a:lnTo>
                <a:lnTo>
                  <a:pt x="1442874" y="1867045"/>
                </a:lnTo>
                <a:lnTo>
                  <a:pt x="2103467" y="1867045"/>
                </a:lnTo>
                <a:lnTo>
                  <a:pt x="2103467" y="1947012"/>
                </a:lnTo>
                <a:lnTo>
                  <a:pt x="2472009" y="1947012"/>
                </a:lnTo>
                <a:lnTo>
                  <a:pt x="2472009" y="2040886"/>
                </a:lnTo>
                <a:lnTo>
                  <a:pt x="3779288" y="2040886"/>
                </a:lnTo>
                <a:lnTo>
                  <a:pt x="3779288" y="2117375"/>
                </a:lnTo>
                <a:lnTo>
                  <a:pt x="4731933" y="2117375"/>
                </a:lnTo>
                <a:lnTo>
                  <a:pt x="4731933" y="2374659"/>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4BAC8B98-C905-68DF-2BD2-B7D379DE7ACF}"/>
              </a:ext>
            </a:extLst>
          </p:cNvPr>
          <p:cNvCxnSpPr>
            <a:cxnSpLocks/>
          </p:cNvCxnSpPr>
          <p:nvPr/>
        </p:nvCxnSpPr>
        <p:spPr bwMode="auto">
          <a:xfrm flipH="1">
            <a:off x="9103580" y="3268211"/>
            <a:ext cx="229221" cy="0"/>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8FAC09D-2C99-D6C1-8CD9-55C95D68DC7D}"/>
              </a:ext>
            </a:extLst>
          </p:cNvPr>
          <p:cNvCxnSpPr>
            <a:cxnSpLocks/>
          </p:cNvCxnSpPr>
          <p:nvPr/>
        </p:nvCxnSpPr>
        <p:spPr bwMode="auto">
          <a:xfrm flipH="1">
            <a:off x="9100487" y="3491435"/>
            <a:ext cx="229221" cy="0"/>
          </a:xfrm>
          <a:prstGeom prst="line">
            <a:avLst/>
          </a:prstGeom>
          <a:noFill/>
          <a:ln w="28575" cap="flat" cmpd="sng" algn="ctr">
            <a:solidFill>
              <a:schemeClr val="accent6"/>
            </a:solidFill>
            <a:prstDash val="solid"/>
            <a:round/>
            <a:headEnd type="none" w="med" len="med"/>
            <a:tailEnd type="none" w="med" len="med"/>
          </a:ln>
          <a:effectLst/>
        </p:spPr>
      </p:cxnSp>
    </p:spTree>
    <p:extLst>
      <p:ext uri="{BB962C8B-B14F-4D97-AF65-F5344CB8AC3E}">
        <p14:creationId xmlns:p14="http://schemas.microsoft.com/office/powerpoint/2010/main" val="2590482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5FA0E-D2C9-E1A2-66DC-4B8DE37A6E67}"/>
            </a:ext>
          </a:extLst>
        </p:cNvPr>
        <p:cNvGrpSpPr/>
        <p:nvPr/>
      </p:nvGrpSpPr>
      <p:grpSpPr>
        <a:xfrm>
          <a:off x="0" y="0"/>
          <a:ext cx="0" cy="0"/>
          <a:chOff x="0" y="0"/>
          <a:chExt cx="0" cy="0"/>
        </a:xfrm>
      </p:grpSpPr>
      <p:sp>
        <p:nvSpPr>
          <p:cNvPr id="11266" name="Title 2">
            <a:extLst>
              <a:ext uri="{FF2B5EF4-FFF2-40B4-BE49-F238E27FC236}">
                <a16:creationId xmlns:a16="http://schemas.microsoft.com/office/drawing/2014/main" id="{53083186-85DE-3426-EEB9-00A57B96FE2D}"/>
              </a:ext>
            </a:extLst>
          </p:cNvPr>
          <p:cNvSpPr>
            <a:spLocks noGrp="1"/>
          </p:cNvSpPr>
          <p:nvPr>
            <p:ph type="title"/>
          </p:nvPr>
        </p:nvSpPr>
        <p:spPr>
          <a:xfrm>
            <a:off x="228600" y="1601674"/>
            <a:ext cx="11118850" cy="559127"/>
          </a:xfrm>
        </p:spPr>
        <p:txBody>
          <a:bodyPr/>
          <a:lstStyle/>
          <a:p>
            <a:r>
              <a:rPr lang="en-US" altLang="en-US" dirty="0"/>
              <a:t>Third-Line and Later Therapy</a:t>
            </a:r>
            <a:endParaRPr lang="en-US" dirty="0"/>
          </a:p>
        </p:txBody>
      </p:sp>
    </p:spTree>
    <p:extLst>
      <p:ext uri="{BB962C8B-B14F-4D97-AF65-F5344CB8AC3E}">
        <p14:creationId xmlns:p14="http://schemas.microsoft.com/office/powerpoint/2010/main" val="4248449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9B22C-200B-9F5C-D391-E4F2F840F66B}"/>
            </a:ext>
          </a:extLst>
        </p:cNvPr>
        <p:cNvGrpSpPr/>
        <p:nvPr/>
      </p:nvGrpSpPr>
      <p:grpSpPr>
        <a:xfrm>
          <a:off x="0" y="0"/>
          <a:ext cx="0" cy="0"/>
          <a:chOff x="0" y="0"/>
          <a:chExt cx="0" cy="0"/>
        </a:xfrm>
      </p:grpSpPr>
      <p:sp>
        <p:nvSpPr>
          <p:cNvPr id="24" name="Title 2">
            <a:extLst>
              <a:ext uri="{FF2B5EF4-FFF2-40B4-BE49-F238E27FC236}">
                <a16:creationId xmlns:a16="http://schemas.microsoft.com/office/drawing/2014/main" id="{C369313E-5806-AE67-962F-26DC2984507B}"/>
              </a:ext>
            </a:extLst>
          </p:cNvPr>
          <p:cNvSpPr>
            <a:spLocks noGrp="1"/>
          </p:cNvSpPr>
          <p:nvPr>
            <p:ph type="title"/>
          </p:nvPr>
        </p:nvSpPr>
        <p:spPr>
          <a:xfrm>
            <a:off x="231078" y="531006"/>
            <a:ext cx="11740260" cy="502445"/>
          </a:xfrm>
        </p:spPr>
        <p:txBody>
          <a:bodyPr/>
          <a:lstStyle/>
          <a:p>
            <a:r>
              <a:rPr lang="en-US" dirty="0"/>
              <a:t>TRANSCEND and ZUMA-7: Curative Potential of CAR T-Cell Therapy in the Third- or Later-Line Settings </a:t>
            </a:r>
          </a:p>
        </p:txBody>
      </p:sp>
      <p:sp>
        <p:nvSpPr>
          <p:cNvPr id="8" name="Content Placeholder 7">
            <a:extLst>
              <a:ext uri="{FF2B5EF4-FFF2-40B4-BE49-F238E27FC236}">
                <a16:creationId xmlns:a16="http://schemas.microsoft.com/office/drawing/2014/main" id="{CB3C600A-3D8B-D9F8-5010-03AABE667820}"/>
              </a:ext>
            </a:extLst>
          </p:cNvPr>
          <p:cNvSpPr>
            <a:spLocks noGrp="1"/>
          </p:cNvSpPr>
          <p:nvPr>
            <p:ph sz="quarter" idx="10"/>
          </p:nvPr>
        </p:nvSpPr>
        <p:spPr>
          <a:xfrm>
            <a:off x="1712199" y="6302375"/>
            <a:ext cx="7812290" cy="327025"/>
          </a:xfrm>
        </p:spPr>
        <p:txBody>
          <a:bodyPr/>
          <a:lstStyle/>
          <a:p>
            <a:r>
              <a:rPr lang="en-US" altLang="en-US" dirty="0"/>
              <a:t>Abramson. ASH 2024. </a:t>
            </a:r>
            <a:r>
              <a:rPr lang="en-US" altLang="en-US" dirty="0" err="1"/>
              <a:t>Abstr</a:t>
            </a:r>
            <a:r>
              <a:rPr lang="en-US" altLang="en-US" dirty="0"/>
              <a:t> 3125. </a:t>
            </a:r>
            <a:r>
              <a:rPr lang="en-US" altLang="en-US" dirty="0" err="1"/>
              <a:t>Neelapu</a:t>
            </a:r>
            <a:r>
              <a:rPr lang="en-US" altLang="en-US" dirty="0"/>
              <a:t>. Blood. 2023;141:2307.</a:t>
            </a:r>
          </a:p>
        </p:txBody>
      </p:sp>
      <p:sp>
        <p:nvSpPr>
          <p:cNvPr id="50" name="Rectangle 49">
            <a:extLst>
              <a:ext uri="{FF2B5EF4-FFF2-40B4-BE49-F238E27FC236}">
                <a16:creationId xmlns:a16="http://schemas.microsoft.com/office/drawing/2014/main" id="{0A3D8AF4-147C-11A6-78DC-98C5ECABEEBC}"/>
              </a:ext>
            </a:extLst>
          </p:cNvPr>
          <p:cNvSpPr/>
          <p:nvPr/>
        </p:nvSpPr>
        <p:spPr>
          <a:xfrm>
            <a:off x="1311252" y="2959484"/>
            <a:ext cx="3647331" cy="4606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Poppins" pitchFamily="2" charset="77"/>
              <a:cs typeface="Poppins" pitchFamily="2" charset="77"/>
            </a:endParaRPr>
          </a:p>
        </p:txBody>
      </p:sp>
      <p:sp>
        <p:nvSpPr>
          <p:cNvPr id="51" name="TextBox 50">
            <a:extLst>
              <a:ext uri="{FF2B5EF4-FFF2-40B4-BE49-F238E27FC236}">
                <a16:creationId xmlns:a16="http://schemas.microsoft.com/office/drawing/2014/main" id="{A3359698-CF70-64A0-F03B-666B6D79926A}"/>
              </a:ext>
            </a:extLst>
          </p:cNvPr>
          <p:cNvSpPr txBox="1"/>
          <p:nvPr/>
        </p:nvSpPr>
        <p:spPr>
          <a:xfrm>
            <a:off x="1424192" y="2947585"/>
            <a:ext cx="1451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1"/>
                </a:solidFill>
                <a:effectLst/>
                <a:uLnTx/>
                <a:uFillTx/>
                <a:latin typeface="Poppins" pitchFamily="2" charset="77"/>
                <a:cs typeface="Poppins" pitchFamily="2" charset="77"/>
              </a:rPr>
              <a:t>5-yr DSS: 52%</a:t>
            </a:r>
          </a:p>
        </p:txBody>
      </p:sp>
      <p:sp>
        <p:nvSpPr>
          <p:cNvPr id="46" name="object 23">
            <a:extLst>
              <a:ext uri="{FF2B5EF4-FFF2-40B4-BE49-F238E27FC236}">
                <a16:creationId xmlns:a16="http://schemas.microsoft.com/office/drawing/2014/main" id="{F4A37853-4EB4-DFD0-59B5-7305C04E85C7}"/>
              </a:ext>
            </a:extLst>
          </p:cNvPr>
          <p:cNvSpPr txBox="1"/>
          <p:nvPr/>
        </p:nvSpPr>
        <p:spPr>
          <a:xfrm>
            <a:off x="1349477" y="3661118"/>
            <a:ext cx="4194073" cy="289823"/>
          </a:xfrm>
          <a:prstGeom prst="rect">
            <a:avLst/>
          </a:prstGeom>
          <a:noFill/>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lang="en-GB" dirty="0">
                <a:solidFill>
                  <a:schemeClr val="tx1">
                    <a:lumMod val="75000"/>
                    <a:lumOff val="25000"/>
                  </a:schemeClr>
                </a:solidFill>
                <a:latin typeface="Poppins Medium" pitchFamily="2" charset="77"/>
                <a:cs typeface="Poppins Medium" pitchFamily="2" charset="77"/>
              </a:rPr>
              <a:t>Time after </a:t>
            </a:r>
            <a:r>
              <a:rPr lang="en-GB" dirty="0" err="1">
                <a:solidFill>
                  <a:schemeClr val="tx1">
                    <a:lumMod val="75000"/>
                    <a:lumOff val="25000"/>
                  </a:schemeClr>
                </a:solidFill>
                <a:latin typeface="Poppins Medium" pitchFamily="2" charset="77"/>
                <a:cs typeface="Poppins Medium" pitchFamily="2" charset="77"/>
              </a:rPr>
              <a:t>liso</a:t>
            </a:r>
            <a:r>
              <a:rPr lang="en-GB" dirty="0">
                <a:solidFill>
                  <a:schemeClr val="tx1">
                    <a:lumMod val="75000"/>
                    <a:lumOff val="25000"/>
                  </a:schemeClr>
                </a:solidFill>
                <a:latin typeface="Poppins Medium" pitchFamily="2" charset="77"/>
                <a:cs typeface="Poppins Medium" pitchFamily="2" charset="77"/>
              </a:rPr>
              <a:t>-cel infusion, </a:t>
            </a:r>
            <a:r>
              <a:rPr lang="en-GB" dirty="0" err="1">
                <a:solidFill>
                  <a:schemeClr val="tx1">
                    <a:lumMod val="75000"/>
                    <a:lumOff val="25000"/>
                  </a:schemeClr>
                </a:solidFill>
                <a:latin typeface="Poppins Medium" pitchFamily="2" charset="77"/>
                <a:cs typeface="Poppins Medium" pitchFamily="2" charset="77"/>
              </a:rPr>
              <a:t>mo</a:t>
            </a:r>
            <a:endParaRPr lang="en-GB" dirty="0">
              <a:solidFill>
                <a:schemeClr val="tx1">
                  <a:lumMod val="75000"/>
                  <a:lumOff val="25000"/>
                </a:schemeClr>
              </a:solidFill>
              <a:latin typeface="Poppins Medium" pitchFamily="2" charset="77"/>
              <a:cs typeface="Poppins Medium" pitchFamily="2" charset="77"/>
            </a:endParaRPr>
          </a:p>
        </p:txBody>
      </p:sp>
      <p:sp>
        <p:nvSpPr>
          <p:cNvPr id="47" name="object 23">
            <a:extLst>
              <a:ext uri="{FF2B5EF4-FFF2-40B4-BE49-F238E27FC236}">
                <a16:creationId xmlns:a16="http://schemas.microsoft.com/office/drawing/2014/main" id="{7F61AA1D-268A-F425-F7D0-F8DCF2B7C832}"/>
              </a:ext>
            </a:extLst>
          </p:cNvPr>
          <p:cNvSpPr txBox="1"/>
          <p:nvPr/>
        </p:nvSpPr>
        <p:spPr>
          <a:xfrm rot="16200000">
            <a:off x="-301243" y="2345973"/>
            <a:ext cx="2094991" cy="259045"/>
          </a:xfrm>
          <a:prstGeom prst="rect">
            <a:avLst/>
          </a:prstGeom>
          <a:noFill/>
        </p:spPr>
        <p:txBody>
          <a:bodyPr vert="horz" wrap="square" lIns="0" tIns="12700" rIns="0" bIns="0" rtlCol="0">
            <a:spAutoFit/>
          </a:bodyPr>
          <a:lstStyle/>
          <a:p>
            <a:pPr marL="12700" algn="ctr">
              <a:spcBef>
                <a:spcPts val="100"/>
              </a:spcBef>
              <a:defRPr/>
            </a:pPr>
            <a:r>
              <a:rPr lang="en-GB" sz="1600" dirty="0">
                <a:solidFill>
                  <a:schemeClr val="tx1">
                    <a:lumMod val="75000"/>
                    <a:lumOff val="25000"/>
                  </a:schemeClr>
                </a:solidFill>
                <a:latin typeface="Poppins Medium" pitchFamily="2" charset="77"/>
                <a:cs typeface="Poppins Medium" pitchFamily="2" charset="77"/>
              </a:rPr>
              <a:t>Probability of DSS, %</a:t>
            </a:r>
          </a:p>
        </p:txBody>
      </p:sp>
      <p:sp>
        <p:nvSpPr>
          <p:cNvPr id="57" name="TextBox 56">
            <a:extLst>
              <a:ext uri="{FF2B5EF4-FFF2-40B4-BE49-F238E27FC236}">
                <a16:creationId xmlns:a16="http://schemas.microsoft.com/office/drawing/2014/main" id="{5E3E0AE0-FC06-BE6C-CE4C-0A3AF33B68C0}"/>
              </a:ext>
            </a:extLst>
          </p:cNvPr>
          <p:cNvSpPr txBox="1"/>
          <p:nvPr/>
        </p:nvSpPr>
        <p:spPr>
          <a:xfrm>
            <a:off x="7349261" y="2947585"/>
            <a:ext cx="197766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Poppins" pitchFamily="2" charset="77"/>
                <a:cs typeface="Poppins" pitchFamily="2" charset="77"/>
              </a:rPr>
              <a:t>5-yr DSS: 51%</a:t>
            </a:r>
          </a:p>
        </p:txBody>
      </p:sp>
      <p:sp>
        <p:nvSpPr>
          <p:cNvPr id="58" name="object 23">
            <a:extLst>
              <a:ext uri="{FF2B5EF4-FFF2-40B4-BE49-F238E27FC236}">
                <a16:creationId xmlns:a16="http://schemas.microsoft.com/office/drawing/2014/main" id="{9B6B4423-CF3F-88E8-AA0D-7EE8ECC55280}"/>
              </a:ext>
            </a:extLst>
          </p:cNvPr>
          <p:cNvSpPr txBox="1"/>
          <p:nvPr/>
        </p:nvSpPr>
        <p:spPr>
          <a:xfrm rot="16200000">
            <a:off x="5578476" y="2291462"/>
            <a:ext cx="2035278" cy="505267"/>
          </a:xfrm>
          <a:prstGeom prst="rect">
            <a:avLst/>
          </a:prstGeom>
          <a:noFill/>
        </p:spPr>
        <p:txBody>
          <a:bodyPr vert="horz" wrap="square" lIns="0" tIns="12700" rIns="0" bIns="0" rtlCol="0">
            <a:spAutoFit/>
          </a:bodyPr>
          <a:lstStyle/>
          <a:p>
            <a:pPr marL="12700" algn="ctr">
              <a:spcBef>
                <a:spcPts val="100"/>
              </a:spcBef>
              <a:defRPr/>
            </a:pPr>
            <a:r>
              <a:rPr lang="en-GB" sz="1600" dirty="0">
                <a:solidFill>
                  <a:schemeClr val="tx1">
                    <a:lumMod val="75000"/>
                    <a:lumOff val="25000"/>
                  </a:schemeClr>
                </a:solidFill>
                <a:latin typeface="Poppins Medium" pitchFamily="2" charset="77"/>
                <a:cs typeface="Poppins Medium" pitchFamily="2" charset="77"/>
              </a:rPr>
              <a:t>Disease-Specific Survival, %</a:t>
            </a:r>
          </a:p>
        </p:txBody>
      </p:sp>
      <p:sp>
        <p:nvSpPr>
          <p:cNvPr id="59" name="object 23">
            <a:extLst>
              <a:ext uri="{FF2B5EF4-FFF2-40B4-BE49-F238E27FC236}">
                <a16:creationId xmlns:a16="http://schemas.microsoft.com/office/drawing/2014/main" id="{06615149-484C-666A-8419-52A445067356}"/>
              </a:ext>
            </a:extLst>
          </p:cNvPr>
          <p:cNvSpPr txBox="1"/>
          <p:nvPr/>
        </p:nvSpPr>
        <p:spPr>
          <a:xfrm>
            <a:off x="7296765" y="3661118"/>
            <a:ext cx="4162732" cy="289823"/>
          </a:xfrm>
          <a:prstGeom prst="rect">
            <a:avLst/>
          </a:prstGeom>
          <a:noFill/>
        </p:spPr>
        <p:txBody>
          <a:bodyPr vert="horz" wrap="square" lIns="0" tIns="12700" rIns="0" bIns="0" rtlCol="0">
            <a:spAutoFit/>
          </a:bodyPr>
          <a:lstStyle/>
          <a:p>
            <a:pPr marL="12700" marR="0" lvl="0" indent="0" algn="ctr" fontAlgn="auto">
              <a:lnSpc>
                <a:spcPct val="100000"/>
              </a:lnSpc>
              <a:spcBef>
                <a:spcPts val="100"/>
              </a:spcBef>
              <a:spcAft>
                <a:spcPts val="0"/>
              </a:spcAft>
              <a:buClrTx/>
              <a:buSzTx/>
              <a:buFontTx/>
              <a:buNone/>
              <a:tabLst/>
              <a:defRPr/>
            </a:pPr>
            <a:r>
              <a:rPr lang="en-GB" dirty="0">
                <a:solidFill>
                  <a:schemeClr val="tx1">
                    <a:lumMod val="75000"/>
                    <a:lumOff val="25000"/>
                  </a:schemeClr>
                </a:solidFill>
                <a:latin typeface="Poppins Medium" pitchFamily="2" charset="77"/>
                <a:cs typeface="Poppins Medium" pitchFamily="2" charset="77"/>
              </a:rPr>
              <a:t>Months</a:t>
            </a:r>
          </a:p>
        </p:txBody>
      </p:sp>
      <p:graphicFrame>
        <p:nvGraphicFramePr>
          <p:cNvPr id="3" name="Table 2">
            <a:extLst>
              <a:ext uri="{FF2B5EF4-FFF2-40B4-BE49-F238E27FC236}">
                <a16:creationId xmlns:a16="http://schemas.microsoft.com/office/drawing/2014/main" id="{075BCDDE-55B8-A221-7475-CB91A0E45112}"/>
              </a:ext>
            </a:extLst>
          </p:cNvPr>
          <p:cNvGraphicFramePr>
            <a:graphicFrameLocks noGrp="1"/>
          </p:cNvGraphicFramePr>
          <p:nvPr>
            <p:extLst>
              <p:ext uri="{D42A27DB-BD31-4B8C-83A1-F6EECF244321}">
                <p14:modId xmlns:p14="http://schemas.microsoft.com/office/powerpoint/2010/main" val="3457119158"/>
              </p:ext>
            </p:extLst>
          </p:nvPr>
        </p:nvGraphicFramePr>
        <p:xfrm>
          <a:off x="865727" y="3985998"/>
          <a:ext cx="4893648" cy="2194560"/>
        </p:xfrm>
        <a:graphic>
          <a:graphicData uri="http://schemas.openxmlformats.org/drawingml/2006/table">
            <a:tbl>
              <a:tblPr firstRow="1" bandRow="1">
                <a:tableStyleId>{5C22544A-7EE6-4342-B048-85BDC9FD1C3A}</a:tableStyleId>
              </a:tblPr>
              <a:tblGrid>
                <a:gridCol w="2767668">
                  <a:extLst>
                    <a:ext uri="{9D8B030D-6E8A-4147-A177-3AD203B41FA5}">
                      <a16:colId xmlns:a16="http://schemas.microsoft.com/office/drawing/2014/main" val="3374653174"/>
                    </a:ext>
                  </a:extLst>
                </a:gridCol>
                <a:gridCol w="2125980">
                  <a:extLst>
                    <a:ext uri="{9D8B030D-6E8A-4147-A177-3AD203B41FA5}">
                      <a16:colId xmlns:a16="http://schemas.microsoft.com/office/drawing/2014/main" val="1292582101"/>
                    </a:ext>
                  </a:extLst>
                </a:gridCol>
              </a:tblGrid>
              <a:tr h="304145">
                <a:tc gridSpan="2">
                  <a:txBody>
                    <a:bodyPr/>
                    <a:lstStyle/>
                    <a:p>
                      <a:pPr algn="ctr"/>
                      <a:r>
                        <a:rPr lang="en-US" sz="1800" dirty="0">
                          <a:solidFill>
                            <a:schemeClr val="bg2"/>
                          </a:solidFill>
                        </a:rPr>
                        <a:t>Liso-cel durable efficacy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endParaRPr lang="en-US" sz="1600"/>
                    </a:p>
                  </a:txBody>
                  <a:tcPr/>
                </a:tc>
                <a:extLst>
                  <a:ext uri="{0D108BD9-81ED-4DB2-BD59-A6C34878D82A}">
                    <a16:rowId xmlns:a16="http://schemas.microsoft.com/office/drawing/2014/main" val="1246642949"/>
                  </a:ext>
                </a:extLst>
              </a:tr>
              <a:tr h="304145">
                <a:tc>
                  <a:txBody>
                    <a:bodyPr/>
                    <a:lstStyle/>
                    <a:p>
                      <a:r>
                        <a:rPr lang="en-US" sz="1800" dirty="0"/>
                        <a:t>Overall response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t>73%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84689114"/>
                  </a:ext>
                </a:extLst>
              </a:tr>
              <a:tr h="304145">
                <a:tc>
                  <a:txBody>
                    <a:bodyPr/>
                    <a:lstStyle/>
                    <a:p>
                      <a:r>
                        <a:rPr lang="en-US" sz="1800" dirty="0"/>
                        <a:t>Complete response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800" dirty="0"/>
                        <a:t>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7367851"/>
                  </a:ext>
                </a:extLst>
              </a:tr>
              <a:tr h="304145">
                <a:tc>
                  <a:txBody>
                    <a:bodyPr/>
                    <a:lstStyle/>
                    <a:p>
                      <a:r>
                        <a:rPr lang="en-US" sz="1800"/>
                        <a:t>Median DOCR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t>NR at 5y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53357920"/>
                  </a:ext>
                </a:extLst>
              </a:tr>
              <a:tr h="304145">
                <a:tc>
                  <a:txBody>
                    <a:bodyPr/>
                    <a:lstStyle/>
                    <a:p>
                      <a:r>
                        <a:rPr lang="en-US" sz="1800" dirty="0"/>
                        <a:t>Median PFS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800" dirty="0"/>
                        <a:t>7 </a:t>
                      </a:r>
                      <a:r>
                        <a:rPr lang="en-US" sz="1800" dirty="0" err="1"/>
                        <a:t>mo</a:t>
                      </a:r>
                      <a:endParaRPr lang="en-US" sz="1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4292712"/>
                  </a:ext>
                </a:extLst>
              </a:tr>
              <a:tr h="304145">
                <a:tc>
                  <a:txBody>
                    <a:bodyPr/>
                    <a:lstStyle/>
                    <a:p>
                      <a:r>
                        <a:rPr lang="en-US" sz="1800"/>
                        <a:t>Median OS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t>28 </a:t>
                      </a:r>
                      <a:r>
                        <a:rPr lang="en-US" sz="1800" dirty="0" err="1"/>
                        <a:t>mo</a:t>
                      </a:r>
                      <a:endParaRPr lang="en-US" sz="1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9719007"/>
                  </a:ext>
                </a:extLst>
              </a:tr>
            </a:tbl>
          </a:graphicData>
        </a:graphic>
      </p:graphicFrame>
      <p:graphicFrame>
        <p:nvGraphicFramePr>
          <p:cNvPr id="4" name="Table 3">
            <a:extLst>
              <a:ext uri="{FF2B5EF4-FFF2-40B4-BE49-F238E27FC236}">
                <a16:creationId xmlns:a16="http://schemas.microsoft.com/office/drawing/2014/main" id="{01F35CB4-9F36-8F6A-F73F-FA86A59459C4}"/>
              </a:ext>
            </a:extLst>
          </p:cNvPr>
          <p:cNvGraphicFramePr>
            <a:graphicFrameLocks noGrp="1"/>
          </p:cNvGraphicFramePr>
          <p:nvPr>
            <p:extLst>
              <p:ext uri="{D42A27DB-BD31-4B8C-83A1-F6EECF244321}">
                <p14:modId xmlns:p14="http://schemas.microsoft.com/office/powerpoint/2010/main" val="3117449703"/>
              </p:ext>
            </p:extLst>
          </p:nvPr>
        </p:nvGraphicFramePr>
        <p:xfrm>
          <a:off x="6952125" y="3985998"/>
          <a:ext cx="4811585" cy="2194560"/>
        </p:xfrm>
        <a:graphic>
          <a:graphicData uri="http://schemas.openxmlformats.org/drawingml/2006/table">
            <a:tbl>
              <a:tblPr firstRow="1" bandRow="1">
                <a:tableStyleId>{F5AB1C69-6EDB-4FF4-983F-18BD219EF322}</a:tableStyleId>
              </a:tblPr>
              <a:tblGrid>
                <a:gridCol w="2937066">
                  <a:extLst>
                    <a:ext uri="{9D8B030D-6E8A-4147-A177-3AD203B41FA5}">
                      <a16:colId xmlns:a16="http://schemas.microsoft.com/office/drawing/2014/main" val="3374653174"/>
                    </a:ext>
                  </a:extLst>
                </a:gridCol>
                <a:gridCol w="1874519">
                  <a:extLst>
                    <a:ext uri="{9D8B030D-6E8A-4147-A177-3AD203B41FA5}">
                      <a16:colId xmlns:a16="http://schemas.microsoft.com/office/drawing/2014/main" val="3070264569"/>
                    </a:ext>
                  </a:extLst>
                </a:gridCol>
              </a:tblGrid>
              <a:tr h="304145">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2"/>
                          </a:solidFill>
                        </a:rPr>
                        <a:t>Axi-cel durable efficacy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endParaRPr lang="en-US" sz="1600"/>
                    </a:p>
                  </a:txBody>
                  <a:tcPr/>
                </a:tc>
                <a:extLst>
                  <a:ext uri="{0D108BD9-81ED-4DB2-BD59-A6C34878D82A}">
                    <a16:rowId xmlns:a16="http://schemas.microsoft.com/office/drawing/2014/main" val="1246642949"/>
                  </a:ext>
                </a:extLst>
              </a:tr>
              <a:tr h="304145">
                <a:tc>
                  <a:txBody>
                    <a:bodyPr/>
                    <a:lstStyle/>
                    <a:p>
                      <a:r>
                        <a:rPr lang="en-US" sz="1800" dirty="0"/>
                        <a:t>Overall response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t>74%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84689114"/>
                  </a:ext>
                </a:extLst>
              </a:tr>
              <a:tr h="304145">
                <a:tc>
                  <a:txBody>
                    <a:bodyPr/>
                    <a:lstStyle/>
                    <a:p>
                      <a:r>
                        <a:rPr lang="en-US" sz="1800" dirty="0"/>
                        <a:t>Complete response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800" dirty="0"/>
                        <a:t>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7367851"/>
                  </a:ext>
                </a:extLst>
              </a:tr>
              <a:tr h="304145">
                <a:tc>
                  <a:txBody>
                    <a:bodyPr/>
                    <a:lstStyle/>
                    <a:p>
                      <a:r>
                        <a:rPr lang="en-US" sz="1800" dirty="0"/>
                        <a:t>Median DOCR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t>62 </a:t>
                      </a:r>
                      <a:r>
                        <a:rPr lang="en-US" sz="1800" dirty="0" err="1"/>
                        <a:t>mo</a:t>
                      </a:r>
                      <a:endParaRPr lang="en-US" sz="1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53357920"/>
                  </a:ext>
                </a:extLst>
              </a:tr>
              <a:tr h="304145">
                <a:tc>
                  <a:txBody>
                    <a:bodyPr/>
                    <a:lstStyle/>
                    <a:p>
                      <a:r>
                        <a:rPr lang="en-US" sz="1800" dirty="0"/>
                        <a:t>Median PFS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800" dirty="0"/>
                        <a:t>6 </a:t>
                      </a:r>
                      <a:r>
                        <a:rPr lang="en-US" sz="1800" dirty="0" err="1"/>
                        <a:t>mo</a:t>
                      </a:r>
                      <a:endParaRPr lang="en-US" sz="1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4292712"/>
                  </a:ext>
                </a:extLst>
              </a:tr>
              <a:tr h="304145">
                <a:tc>
                  <a:txBody>
                    <a:bodyPr/>
                    <a:lstStyle/>
                    <a:p>
                      <a:r>
                        <a:rPr lang="en-US" sz="1800"/>
                        <a:t>Median OS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t>26 </a:t>
                      </a:r>
                      <a:r>
                        <a:rPr lang="en-US" sz="1800" dirty="0" err="1"/>
                        <a:t>mo</a:t>
                      </a:r>
                      <a:endParaRPr lang="en-US" sz="1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90289800"/>
                  </a:ext>
                </a:extLst>
              </a:tr>
            </a:tbl>
          </a:graphicData>
        </a:graphic>
      </p:graphicFrame>
      <p:sp>
        <p:nvSpPr>
          <p:cNvPr id="43" name="Rectangle 42">
            <a:extLst>
              <a:ext uri="{FF2B5EF4-FFF2-40B4-BE49-F238E27FC236}">
                <a16:creationId xmlns:a16="http://schemas.microsoft.com/office/drawing/2014/main" id="{BCD52A9B-DBDF-D685-DD45-3B9431FECA69}"/>
              </a:ext>
            </a:extLst>
          </p:cNvPr>
          <p:cNvSpPr/>
          <p:nvPr/>
        </p:nvSpPr>
        <p:spPr>
          <a:xfrm>
            <a:off x="1348740" y="1269087"/>
            <a:ext cx="4332702" cy="269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000000"/>
                </a:solidFill>
                <a:effectLst/>
                <a:uLnTx/>
                <a:uFillTx/>
                <a:latin typeface="Poppins" pitchFamily="2" charset="77"/>
                <a:cs typeface="Poppins" pitchFamily="2" charset="77"/>
              </a:rPr>
              <a:t>DSS for Liso-cel</a:t>
            </a:r>
            <a:endParaRPr kumimoji="0" lang="en-GB" b="1" i="0" u="none" strike="noStrike" kern="1200" cap="none" spc="0" normalizeH="0" baseline="30000" noProof="0" dirty="0">
              <a:ln>
                <a:noFill/>
              </a:ln>
              <a:solidFill>
                <a:srgbClr val="000000"/>
              </a:solidFill>
              <a:effectLst/>
              <a:uLnTx/>
              <a:uFillTx/>
              <a:latin typeface="Poppins" pitchFamily="2" charset="77"/>
              <a:cs typeface="Poppins" pitchFamily="2" charset="77"/>
            </a:endParaRPr>
          </a:p>
        </p:txBody>
      </p:sp>
      <p:sp>
        <p:nvSpPr>
          <p:cNvPr id="54" name="Rectangle 53">
            <a:extLst>
              <a:ext uri="{FF2B5EF4-FFF2-40B4-BE49-F238E27FC236}">
                <a16:creationId xmlns:a16="http://schemas.microsoft.com/office/drawing/2014/main" id="{B7A30AD5-C8BD-60B3-ED8E-4BF669E5CE12}"/>
              </a:ext>
            </a:extLst>
          </p:cNvPr>
          <p:cNvSpPr/>
          <p:nvPr/>
        </p:nvSpPr>
        <p:spPr>
          <a:xfrm>
            <a:off x="7200900" y="1269087"/>
            <a:ext cx="4295318" cy="292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000000"/>
                </a:solidFill>
                <a:effectLst/>
                <a:uLnTx/>
                <a:uFillTx/>
                <a:latin typeface="Poppins" pitchFamily="2" charset="77"/>
                <a:cs typeface="Poppins" pitchFamily="2" charset="77"/>
              </a:rPr>
              <a:t>DSS for Axi-cel</a:t>
            </a:r>
            <a:endParaRPr kumimoji="0" lang="en-GB" b="1" i="0" u="none" strike="noStrike" kern="1200" cap="none" spc="0" normalizeH="0" baseline="30000" noProof="0" dirty="0">
              <a:ln>
                <a:noFill/>
              </a:ln>
              <a:solidFill>
                <a:srgbClr val="000000"/>
              </a:solidFill>
              <a:effectLst/>
              <a:uLnTx/>
              <a:uFillTx/>
              <a:latin typeface="Poppins" pitchFamily="2" charset="77"/>
              <a:cs typeface="Poppins" pitchFamily="2" charset="77"/>
            </a:endParaRPr>
          </a:p>
        </p:txBody>
      </p:sp>
      <p:grpSp>
        <p:nvGrpSpPr>
          <p:cNvPr id="87" name="Group 86">
            <a:extLst>
              <a:ext uri="{FF2B5EF4-FFF2-40B4-BE49-F238E27FC236}">
                <a16:creationId xmlns:a16="http://schemas.microsoft.com/office/drawing/2014/main" id="{E0FCC193-3F13-8D3F-831F-7671BE280636}"/>
              </a:ext>
            </a:extLst>
          </p:cNvPr>
          <p:cNvGrpSpPr/>
          <p:nvPr/>
        </p:nvGrpSpPr>
        <p:grpSpPr>
          <a:xfrm>
            <a:off x="1268361" y="1502971"/>
            <a:ext cx="4225413" cy="1902542"/>
            <a:chOff x="1268361" y="1502971"/>
            <a:chExt cx="4225413" cy="1902542"/>
          </a:xfrm>
        </p:grpSpPr>
        <p:grpSp>
          <p:nvGrpSpPr>
            <p:cNvPr id="26" name="Group 25">
              <a:extLst>
                <a:ext uri="{FF2B5EF4-FFF2-40B4-BE49-F238E27FC236}">
                  <a16:creationId xmlns:a16="http://schemas.microsoft.com/office/drawing/2014/main" id="{38D2F189-1A7A-4BF9-E959-F69406FC114F}"/>
                </a:ext>
              </a:extLst>
            </p:cNvPr>
            <p:cNvGrpSpPr/>
            <p:nvPr/>
          </p:nvGrpSpPr>
          <p:grpSpPr>
            <a:xfrm>
              <a:off x="1268361" y="1502971"/>
              <a:ext cx="73742" cy="1843549"/>
              <a:chOff x="1268361" y="1570703"/>
              <a:chExt cx="73742" cy="1843549"/>
            </a:xfrm>
          </p:grpSpPr>
          <p:cxnSp>
            <p:nvCxnSpPr>
              <p:cNvPr id="13" name="Straight Connector 12">
                <a:extLst>
                  <a:ext uri="{FF2B5EF4-FFF2-40B4-BE49-F238E27FC236}">
                    <a16:creationId xmlns:a16="http://schemas.microsoft.com/office/drawing/2014/main" id="{E63003E8-60CC-64F4-8281-4E52E4F0C6FB}"/>
                  </a:ext>
                </a:extLst>
              </p:cNvPr>
              <p:cNvCxnSpPr/>
              <p:nvPr/>
            </p:nvCxnSpPr>
            <p:spPr>
              <a:xfrm>
                <a:off x="1342103" y="1570703"/>
                <a:ext cx="0" cy="18435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D87C244-69ED-3721-C5D8-1EDB068D3D97}"/>
                  </a:ext>
                </a:extLst>
              </p:cNvPr>
              <p:cNvCxnSpPr>
                <a:cxnSpLocks/>
              </p:cNvCxnSpPr>
              <p:nvPr/>
            </p:nvCxnSpPr>
            <p:spPr>
              <a:xfrm flipH="1">
                <a:off x="1268361" y="157807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0B2B199-5170-9EEF-631F-C3F5668841CF}"/>
                  </a:ext>
                </a:extLst>
              </p:cNvPr>
              <p:cNvCxnSpPr>
                <a:cxnSpLocks/>
              </p:cNvCxnSpPr>
              <p:nvPr/>
            </p:nvCxnSpPr>
            <p:spPr>
              <a:xfrm flipH="1">
                <a:off x="1268361" y="194383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E2A40E4-7281-83CF-DD4E-9D7EB322B1BE}"/>
                  </a:ext>
                </a:extLst>
              </p:cNvPr>
              <p:cNvCxnSpPr>
                <a:cxnSpLocks/>
              </p:cNvCxnSpPr>
              <p:nvPr/>
            </p:nvCxnSpPr>
            <p:spPr>
              <a:xfrm flipH="1">
                <a:off x="1268361" y="230959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FBD01FA-3C70-FBC2-5C1D-AEFC3596A191}"/>
                  </a:ext>
                </a:extLst>
              </p:cNvPr>
              <p:cNvCxnSpPr>
                <a:cxnSpLocks/>
              </p:cNvCxnSpPr>
              <p:nvPr/>
            </p:nvCxnSpPr>
            <p:spPr>
              <a:xfrm flipH="1">
                <a:off x="1268361" y="267535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E844185-C91B-5A09-453A-6D416FD96F1B}"/>
                  </a:ext>
                </a:extLst>
              </p:cNvPr>
              <p:cNvCxnSpPr>
                <a:cxnSpLocks/>
              </p:cNvCxnSpPr>
              <p:nvPr/>
            </p:nvCxnSpPr>
            <p:spPr>
              <a:xfrm flipH="1">
                <a:off x="1268361" y="304111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C6473B4-5A7C-63B2-3BC7-E040D928A9CB}"/>
                  </a:ext>
                </a:extLst>
              </p:cNvPr>
              <p:cNvCxnSpPr>
                <a:cxnSpLocks/>
              </p:cNvCxnSpPr>
              <p:nvPr/>
            </p:nvCxnSpPr>
            <p:spPr>
              <a:xfrm flipH="1">
                <a:off x="1268361" y="3406878"/>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E47B691-ACE1-070F-9DE8-F476766CAFE3}"/>
                </a:ext>
              </a:extLst>
            </p:cNvPr>
            <p:cNvGrpSpPr/>
            <p:nvPr/>
          </p:nvGrpSpPr>
          <p:grpSpPr>
            <a:xfrm>
              <a:off x="1342103" y="3339145"/>
              <a:ext cx="4151671" cy="66368"/>
              <a:chOff x="1342103" y="3406877"/>
              <a:chExt cx="4151671" cy="66368"/>
            </a:xfrm>
          </p:grpSpPr>
          <p:cxnSp>
            <p:nvCxnSpPr>
              <p:cNvPr id="15" name="Straight Connector 14">
                <a:extLst>
                  <a:ext uri="{FF2B5EF4-FFF2-40B4-BE49-F238E27FC236}">
                    <a16:creationId xmlns:a16="http://schemas.microsoft.com/office/drawing/2014/main" id="{19D18F19-B3BF-AFB8-BF49-13ADBF246431}"/>
                  </a:ext>
                </a:extLst>
              </p:cNvPr>
              <p:cNvCxnSpPr>
                <a:cxnSpLocks/>
              </p:cNvCxnSpPr>
              <p:nvPr/>
            </p:nvCxnSpPr>
            <p:spPr>
              <a:xfrm>
                <a:off x="1342103" y="3406878"/>
                <a:ext cx="41516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CE1A5C-9FE9-6452-B023-38EEAAC78922}"/>
                  </a:ext>
                </a:extLst>
              </p:cNvPr>
              <p:cNvCxnSpPr>
                <a:cxnSpLocks/>
              </p:cNvCxnSpPr>
              <p:nvPr/>
            </p:nvCxnSpPr>
            <p:spPr>
              <a:xfrm>
                <a:off x="1342103"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D045ECE-F4D8-988B-AE7C-462A104C6C5F}"/>
                  </a:ext>
                </a:extLst>
              </p:cNvPr>
              <p:cNvCxnSpPr>
                <a:cxnSpLocks/>
              </p:cNvCxnSpPr>
              <p:nvPr/>
            </p:nvCxnSpPr>
            <p:spPr>
              <a:xfrm>
                <a:off x="1618389"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BF5880A-DDF4-C0CD-5EA2-4727C3B29720}"/>
                  </a:ext>
                </a:extLst>
              </p:cNvPr>
              <p:cNvCxnSpPr>
                <a:cxnSpLocks/>
              </p:cNvCxnSpPr>
              <p:nvPr/>
            </p:nvCxnSpPr>
            <p:spPr>
              <a:xfrm>
                <a:off x="1894675"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51C81E7-B2E0-764B-ACB8-CF1069DA3FFE}"/>
                  </a:ext>
                </a:extLst>
              </p:cNvPr>
              <p:cNvCxnSpPr>
                <a:cxnSpLocks/>
              </p:cNvCxnSpPr>
              <p:nvPr/>
            </p:nvCxnSpPr>
            <p:spPr>
              <a:xfrm>
                <a:off x="2170961"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C2D06CD-324A-AF6E-FDA7-3A0438C8A1A7}"/>
                  </a:ext>
                </a:extLst>
              </p:cNvPr>
              <p:cNvCxnSpPr>
                <a:cxnSpLocks/>
              </p:cNvCxnSpPr>
              <p:nvPr/>
            </p:nvCxnSpPr>
            <p:spPr>
              <a:xfrm>
                <a:off x="2447247"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7433B43-6D4F-BB31-8CB0-5B7769C76876}"/>
                  </a:ext>
                </a:extLst>
              </p:cNvPr>
              <p:cNvCxnSpPr>
                <a:cxnSpLocks/>
              </p:cNvCxnSpPr>
              <p:nvPr/>
            </p:nvCxnSpPr>
            <p:spPr>
              <a:xfrm>
                <a:off x="2723533"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6739160-1667-E3DD-11A4-A9FDFE4FED0E}"/>
                  </a:ext>
                </a:extLst>
              </p:cNvPr>
              <p:cNvCxnSpPr>
                <a:cxnSpLocks/>
              </p:cNvCxnSpPr>
              <p:nvPr/>
            </p:nvCxnSpPr>
            <p:spPr>
              <a:xfrm>
                <a:off x="2999819"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971F657-6F8F-CFD7-68D2-52DD65291D85}"/>
                  </a:ext>
                </a:extLst>
              </p:cNvPr>
              <p:cNvCxnSpPr>
                <a:cxnSpLocks/>
              </p:cNvCxnSpPr>
              <p:nvPr/>
            </p:nvCxnSpPr>
            <p:spPr>
              <a:xfrm>
                <a:off x="3276105"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45753A7-82D8-7E98-1B55-B891620BE760}"/>
                  </a:ext>
                </a:extLst>
              </p:cNvPr>
              <p:cNvCxnSpPr>
                <a:cxnSpLocks/>
              </p:cNvCxnSpPr>
              <p:nvPr/>
            </p:nvCxnSpPr>
            <p:spPr>
              <a:xfrm>
                <a:off x="3552391"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8ABA3F1-0338-2C84-A31C-8A5C8B90952B}"/>
                  </a:ext>
                </a:extLst>
              </p:cNvPr>
              <p:cNvCxnSpPr>
                <a:cxnSpLocks/>
              </p:cNvCxnSpPr>
              <p:nvPr/>
            </p:nvCxnSpPr>
            <p:spPr>
              <a:xfrm>
                <a:off x="3828677"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4F03043-E97D-DA08-76FC-FE07DA5639E0}"/>
                  </a:ext>
                </a:extLst>
              </p:cNvPr>
              <p:cNvCxnSpPr>
                <a:cxnSpLocks/>
              </p:cNvCxnSpPr>
              <p:nvPr/>
            </p:nvCxnSpPr>
            <p:spPr>
              <a:xfrm>
                <a:off x="4104963"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D1FC3A5-AA6C-3100-EE5E-D787437E7A95}"/>
                  </a:ext>
                </a:extLst>
              </p:cNvPr>
              <p:cNvCxnSpPr>
                <a:cxnSpLocks/>
              </p:cNvCxnSpPr>
              <p:nvPr/>
            </p:nvCxnSpPr>
            <p:spPr>
              <a:xfrm>
                <a:off x="4381249"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A563985-41D2-491D-39FF-5D88EB1967BD}"/>
                  </a:ext>
                </a:extLst>
              </p:cNvPr>
              <p:cNvCxnSpPr>
                <a:cxnSpLocks/>
              </p:cNvCxnSpPr>
              <p:nvPr/>
            </p:nvCxnSpPr>
            <p:spPr>
              <a:xfrm>
                <a:off x="4657535"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213802F-0FBF-A570-5BCC-E7A6F4CB763F}"/>
                  </a:ext>
                </a:extLst>
              </p:cNvPr>
              <p:cNvCxnSpPr>
                <a:cxnSpLocks/>
              </p:cNvCxnSpPr>
              <p:nvPr/>
            </p:nvCxnSpPr>
            <p:spPr>
              <a:xfrm>
                <a:off x="4933821"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DC7D3F8-1907-36E6-1604-DA46172CBBA9}"/>
                  </a:ext>
                </a:extLst>
              </p:cNvPr>
              <p:cNvCxnSpPr>
                <a:cxnSpLocks/>
              </p:cNvCxnSpPr>
              <p:nvPr/>
            </p:nvCxnSpPr>
            <p:spPr>
              <a:xfrm>
                <a:off x="5210107"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2F8F562-38B2-8251-528D-33694B154C67}"/>
                  </a:ext>
                </a:extLst>
              </p:cNvPr>
              <p:cNvCxnSpPr>
                <a:cxnSpLocks/>
              </p:cNvCxnSpPr>
              <p:nvPr/>
            </p:nvCxnSpPr>
            <p:spPr>
              <a:xfrm>
                <a:off x="5486399"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65" name="TextBox 64">
            <a:extLst>
              <a:ext uri="{FF2B5EF4-FFF2-40B4-BE49-F238E27FC236}">
                <a16:creationId xmlns:a16="http://schemas.microsoft.com/office/drawing/2014/main" id="{24D616B3-BEA0-5818-39D5-01B6B279DF5A}"/>
              </a:ext>
            </a:extLst>
          </p:cNvPr>
          <p:cNvSpPr txBox="1"/>
          <p:nvPr/>
        </p:nvSpPr>
        <p:spPr>
          <a:xfrm>
            <a:off x="726141" y="1420409"/>
            <a:ext cx="528918" cy="206188"/>
          </a:xfrm>
          <a:prstGeom prst="rect">
            <a:avLst/>
          </a:prstGeom>
        </p:spPr>
        <p:txBody>
          <a:bodyPr vert="horz" wrap="square" lIns="0" tIns="0" rIns="0" bIns="0" rtlCol="0" anchor="t">
            <a:noAutofit/>
          </a:bodyPr>
          <a:lstStyle/>
          <a:p>
            <a:pPr algn="r"/>
            <a:r>
              <a:rPr lang="en-US" sz="1600" dirty="0"/>
              <a:t>100</a:t>
            </a:r>
          </a:p>
        </p:txBody>
      </p:sp>
      <p:sp>
        <p:nvSpPr>
          <p:cNvPr id="66" name="TextBox 65">
            <a:extLst>
              <a:ext uri="{FF2B5EF4-FFF2-40B4-BE49-F238E27FC236}">
                <a16:creationId xmlns:a16="http://schemas.microsoft.com/office/drawing/2014/main" id="{3BFFEFD7-3A6B-F334-0AE5-EC3EAC1C768A}"/>
              </a:ext>
            </a:extLst>
          </p:cNvPr>
          <p:cNvSpPr txBox="1"/>
          <p:nvPr/>
        </p:nvSpPr>
        <p:spPr>
          <a:xfrm>
            <a:off x="726141" y="1784376"/>
            <a:ext cx="528918" cy="206188"/>
          </a:xfrm>
          <a:prstGeom prst="rect">
            <a:avLst/>
          </a:prstGeom>
        </p:spPr>
        <p:txBody>
          <a:bodyPr vert="horz" wrap="square" lIns="0" tIns="0" rIns="0" bIns="0" rtlCol="0" anchor="t">
            <a:noAutofit/>
          </a:bodyPr>
          <a:lstStyle/>
          <a:p>
            <a:pPr algn="r"/>
            <a:r>
              <a:rPr lang="en-US" sz="1600" dirty="0"/>
              <a:t>80</a:t>
            </a:r>
          </a:p>
        </p:txBody>
      </p:sp>
      <p:sp>
        <p:nvSpPr>
          <p:cNvPr id="67" name="TextBox 66">
            <a:extLst>
              <a:ext uri="{FF2B5EF4-FFF2-40B4-BE49-F238E27FC236}">
                <a16:creationId xmlns:a16="http://schemas.microsoft.com/office/drawing/2014/main" id="{BE9DE832-AA70-4A26-C9F2-B1468B074106}"/>
              </a:ext>
            </a:extLst>
          </p:cNvPr>
          <p:cNvSpPr txBox="1"/>
          <p:nvPr/>
        </p:nvSpPr>
        <p:spPr>
          <a:xfrm>
            <a:off x="726141" y="2148343"/>
            <a:ext cx="528918" cy="206188"/>
          </a:xfrm>
          <a:prstGeom prst="rect">
            <a:avLst/>
          </a:prstGeom>
        </p:spPr>
        <p:txBody>
          <a:bodyPr vert="horz" wrap="square" lIns="0" tIns="0" rIns="0" bIns="0" rtlCol="0" anchor="t">
            <a:noAutofit/>
          </a:bodyPr>
          <a:lstStyle/>
          <a:p>
            <a:pPr algn="r"/>
            <a:r>
              <a:rPr lang="en-US" sz="1600" dirty="0"/>
              <a:t>60</a:t>
            </a:r>
          </a:p>
        </p:txBody>
      </p:sp>
      <p:sp>
        <p:nvSpPr>
          <p:cNvPr id="68" name="TextBox 67">
            <a:extLst>
              <a:ext uri="{FF2B5EF4-FFF2-40B4-BE49-F238E27FC236}">
                <a16:creationId xmlns:a16="http://schemas.microsoft.com/office/drawing/2014/main" id="{B44D50D7-BC15-B08A-4AB8-FEC416AB48D6}"/>
              </a:ext>
            </a:extLst>
          </p:cNvPr>
          <p:cNvSpPr txBox="1"/>
          <p:nvPr/>
        </p:nvSpPr>
        <p:spPr>
          <a:xfrm>
            <a:off x="726141" y="2512310"/>
            <a:ext cx="528918" cy="206188"/>
          </a:xfrm>
          <a:prstGeom prst="rect">
            <a:avLst/>
          </a:prstGeom>
        </p:spPr>
        <p:txBody>
          <a:bodyPr vert="horz" wrap="square" lIns="0" tIns="0" rIns="0" bIns="0" rtlCol="0" anchor="t">
            <a:noAutofit/>
          </a:bodyPr>
          <a:lstStyle/>
          <a:p>
            <a:pPr algn="r"/>
            <a:r>
              <a:rPr lang="en-US" sz="1600" dirty="0"/>
              <a:t>40</a:t>
            </a:r>
          </a:p>
        </p:txBody>
      </p:sp>
      <p:sp>
        <p:nvSpPr>
          <p:cNvPr id="69" name="TextBox 68">
            <a:extLst>
              <a:ext uri="{FF2B5EF4-FFF2-40B4-BE49-F238E27FC236}">
                <a16:creationId xmlns:a16="http://schemas.microsoft.com/office/drawing/2014/main" id="{A4EC4494-EE0B-4C26-2989-05A116E19AD3}"/>
              </a:ext>
            </a:extLst>
          </p:cNvPr>
          <p:cNvSpPr txBox="1"/>
          <p:nvPr/>
        </p:nvSpPr>
        <p:spPr>
          <a:xfrm>
            <a:off x="726141" y="2876277"/>
            <a:ext cx="528918" cy="206188"/>
          </a:xfrm>
          <a:prstGeom prst="rect">
            <a:avLst/>
          </a:prstGeom>
        </p:spPr>
        <p:txBody>
          <a:bodyPr vert="horz" wrap="square" lIns="0" tIns="0" rIns="0" bIns="0" rtlCol="0" anchor="t">
            <a:noAutofit/>
          </a:bodyPr>
          <a:lstStyle/>
          <a:p>
            <a:pPr algn="r"/>
            <a:r>
              <a:rPr lang="en-US" sz="1600" dirty="0"/>
              <a:t>20</a:t>
            </a:r>
          </a:p>
        </p:txBody>
      </p:sp>
      <p:sp>
        <p:nvSpPr>
          <p:cNvPr id="70" name="TextBox 69">
            <a:extLst>
              <a:ext uri="{FF2B5EF4-FFF2-40B4-BE49-F238E27FC236}">
                <a16:creationId xmlns:a16="http://schemas.microsoft.com/office/drawing/2014/main" id="{397A3873-9C52-80BB-73DF-F93EDEB7D57E}"/>
              </a:ext>
            </a:extLst>
          </p:cNvPr>
          <p:cNvSpPr txBox="1"/>
          <p:nvPr/>
        </p:nvSpPr>
        <p:spPr>
          <a:xfrm>
            <a:off x="726141" y="3240244"/>
            <a:ext cx="528918" cy="206188"/>
          </a:xfrm>
          <a:prstGeom prst="rect">
            <a:avLst/>
          </a:prstGeom>
        </p:spPr>
        <p:txBody>
          <a:bodyPr vert="horz" wrap="square" lIns="0" tIns="0" rIns="0" bIns="0" rtlCol="0" anchor="t">
            <a:noAutofit/>
          </a:bodyPr>
          <a:lstStyle/>
          <a:p>
            <a:pPr algn="r"/>
            <a:r>
              <a:rPr lang="en-US" sz="1600" dirty="0"/>
              <a:t>0</a:t>
            </a:r>
          </a:p>
        </p:txBody>
      </p:sp>
      <p:sp>
        <p:nvSpPr>
          <p:cNvPr id="71" name="TextBox 70">
            <a:extLst>
              <a:ext uri="{FF2B5EF4-FFF2-40B4-BE49-F238E27FC236}">
                <a16:creationId xmlns:a16="http://schemas.microsoft.com/office/drawing/2014/main" id="{77AE3CA9-D43B-E1EB-E619-8BE775089E99}"/>
              </a:ext>
            </a:extLst>
          </p:cNvPr>
          <p:cNvSpPr txBox="1"/>
          <p:nvPr/>
        </p:nvSpPr>
        <p:spPr>
          <a:xfrm>
            <a:off x="5325035" y="3410572"/>
            <a:ext cx="331694" cy="206189"/>
          </a:xfrm>
          <a:prstGeom prst="rect">
            <a:avLst/>
          </a:prstGeom>
        </p:spPr>
        <p:txBody>
          <a:bodyPr vert="horz" wrap="square" lIns="0" tIns="0" rIns="0" bIns="0" rtlCol="0" anchor="t">
            <a:noAutofit/>
          </a:bodyPr>
          <a:lstStyle/>
          <a:p>
            <a:pPr algn="ctr"/>
            <a:r>
              <a:rPr lang="en-US" sz="1600" dirty="0"/>
              <a:t>90</a:t>
            </a:r>
          </a:p>
        </p:txBody>
      </p:sp>
      <p:sp>
        <p:nvSpPr>
          <p:cNvPr id="72" name="TextBox 71">
            <a:extLst>
              <a:ext uri="{FF2B5EF4-FFF2-40B4-BE49-F238E27FC236}">
                <a16:creationId xmlns:a16="http://schemas.microsoft.com/office/drawing/2014/main" id="{3A5BA859-569D-2E95-02E8-E1ECA8E5C87A}"/>
              </a:ext>
            </a:extLst>
          </p:cNvPr>
          <p:cNvSpPr txBox="1"/>
          <p:nvPr/>
        </p:nvSpPr>
        <p:spPr>
          <a:xfrm>
            <a:off x="1174376" y="3410572"/>
            <a:ext cx="331694" cy="206189"/>
          </a:xfrm>
          <a:prstGeom prst="rect">
            <a:avLst/>
          </a:prstGeom>
        </p:spPr>
        <p:txBody>
          <a:bodyPr vert="horz" wrap="square" lIns="0" tIns="0" rIns="0" bIns="0" rtlCol="0" anchor="t">
            <a:noAutofit/>
          </a:bodyPr>
          <a:lstStyle/>
          <a:p>
            <a:pPr algn="ctr"/>
            <a:r>
              <a:rPr lang="en-US" sz="1600" dirty="0"/>
              <a:t>0</a:t>
            </a:r>
          </a:p>
        </p:txBody>
      </p:sp>
      <p:sp>
        <p:nvSpPr>
          <p:cNvPr id="73" name="TextBox 72">
            <a:extLst>
              <a:ext uri="{FF2B5EF4-FFF2-40B4-BE49-F238E27FC236}">
                <a16:creationId xmlns:a16="http://schemas.microsoft.com/office/drawing/2014/main" id="{93C491DC-D25F-EBA3-018D-F935E5ED1A73}"/>
              </a:ext>
            </a:extLst>
          </p:cNvPr>
          <p:cNvSpPr txBox="1"/>
          <p:nvPr/>
        </p:nvSpPr>
        <p:spPr>
          <a:xfrm>
            <a:off x="1451087" y="3410572"/>
            <a:ext cx="331694" cy="206189"/>
          </a:xfrm>
          <a:prstGeom prst="rect">
            <a:avLst/>
          </a:prstGeom>
        </p:spPr>
        <p:txBody>
          <a:bodyPr vert="horz" wrap="square" lIns="0" tIns="0" rIns="0" bIns="0" rtlCol="0" anchor="t">
            <a:noAutofit/>
          </a:bodyPr>
          <a:lstStyle/>
          <a:p>
            <a:pPr algn="ctr"/>
            <a:r>
              <a:rPr lang="en-US" sz="1600" dirty="0"/>
              <a:t>6</a:t>
            </a:r>
          </a:p>
        </p:txBody>
      </p:sp>
      <p:sp>
        <p:nvSpPr>
          <p:cNvPr id="74" name="TextBox 73">
            <a:extLst>
              <a:ext uri="{FF2B5EF4-FFF2-40B4-BE49-F238E27FC236}">
                <a16:creationId xmlns:a16="http://schemas.microsoft.com/office/drawing/2014/main" id="{D31A55DB-1F96-C3E7-FC02-CC8BC25EE874}"/>
              </a:ext>
            </a:extLst>
          </p:cNvPr>
          <p:cNvSpPr txBox="1"/>
          <p:nvPr/>
        </p:nvSpPr>
        <p:spPr>
          <a:xfrm>
            <a:off x="1727798" y="3410572"/>
            <a:ext cx="331694" cy="206189"/>
          </a:xfrm>
          <a:prstGeom prst="rect">
            <a:avLst/>
          </a:prstGeom>
        </p:spPr>
        <p:txBody>
          <a:bodyPr vert="horz" wrap="square" lIns="0" tIns="0" rIns="0" bIns="0" rtlCol="0" anchor="t">
            <a:noAutofit/>
          </a:bodyPr>
          <a:lstStyle/>
          <a:p>
            <a:pPr algn="ctr"/>
            <a:r>
              <a:rPr lang="en-US" sz="1600" dirty="0"/>
              <a:t>12</a:t>
            </a:r>
          </a:p>
        </p:txBody>
      </p:sp>
      <p:sp>
        <p:nvSpPr>
          <p:cNvPr id="75" name="TextBox 74">
            <a:extLst>
              <a:ext uri="{FF2B5EF4-FFF2-40B4-BE49-F238E27FC236}">
                <a16:creationId xmlns:a16="http://schemas.microsoft.com/office/drawing/2014/main" id="{64EB959C-53D1-81AA-52BE-9A8E641F33F2}"/>
              </a:ext>
            </a:extLst>
          </p:cNvPr>
          <p:cNvSpPr txBox="1"/>
          <p:nvPr/>
        </p:nvSpPr>
        <p:spPr>
          <a:xfrm>
            <a:off x="2004509" y="3410572"/>
            <a:ext cx="331694" cy="206189"/>
          </a:xfrm>
          <a:prstGeom prst="rect">
            <a:avLst/>
          </a:prstGeom>
        </p:spPr>
        <p:txBody>
          <a:bodyPr vert="horz" wrap="square" lIns="0" tIns="0" rIns="0" bIns="0" rtlCol="0" anchor="t">
            <a:noAutofit/>
          </a:bodyPr>
          <a:lstStyle/>
          <a:p>
            <a:pPr algn="ctr"/>
            <a:r>
              <a:rPr lang="en-US" sz="1600" dirty="0"/>
              <a:t>18</a:t>
            </a:r>
          </a:p>
        </p:txBody>
      </p:sp>
      <p:sp>
        <p:nvSpPr>
          <p:cNvPr id="76" name="TextBox 75">
            <a:extLst>
              <a:ext uri="{FF2B5EF4-FFF2-40B4-BE49-F238E27FC236}">
                <a16:creationId xmlns:a16="http://schemas.microsoft.com/office/drawing/2014/main" id="{330AD4FD-6228-6C8C-3EB2-89EA6D2BCA56}"/>
              </a:ext>
            </a:extLst>
          </p:cNvPr>
          <p:cNvSpPr txBox="1"/>
          <p:nvPr/>
        </p:nvSpPr>
        <p:spPr>
          <a:xfrm>
            <a:off x="2281220" y="3410572"/>
            <a:ext cx="331694" cy="206189"/>
          </a:xfrm>
          <a:prstGeom prst="rect">
            <a:avLst/>
          </a:prstGeom>
        </p:spPr>
        <p:txBody>
          <a:bodyPr vert="horz" wrap="square" lIns="0" tIns="0" rIns="0" bIns="0" rtlCol="0" anchor="t">
            <a:noAutofit/>
          </a:bodyPr>
          <a:lstStyle/>
          <a:p>
            <a:pPr algn="ctr"/>
            <a:r>
              <a:rPr lang="en-US" sz="1600" dirty="0"/>
              <a:t>24</a:t>
            </a:r>
          </a:p>
        </p:txBody>
      </p:sp>
      <p:sp>
        <p:nvSpPr>
          <p:cNvPr id="77" name="TextBox 76">
            <a:extLst>
              <a:ext uri="{FF2B5EF4-FFF2-40B4-BE49-F238E27FC236}">
                <a16:creationId xmlns:a16="http://schemas.microsoft.com/office/drawing/2014/main" id="{8A572467-4060-5360-AF94-C10014070529}"/>
              </a:ext>
            </a:extLst>
          </p:cNvPr>
          <p:cNvSpPr txBox="1"/>
          <p:nvPr/>
        </p:nvSpPr>
        <p:spPr>
          <a:xfrm>
            <a:off x="2557931" y="3410572"/>
            <a:ext cx="331694" cy="206189"/>
          </a:xfrm>
          <a:prstGeom prst="rect">
            <a:avLst/>
          </a:prstGeom>
        </p:spPr>
        <p:txBody>
          <a:bodyPr vert="horz" wrap="square" lIns="0" tIns="0" rIns="0" bIns="0" rtlCol="0" anchor="t">
            <a:noAutofit/>
          </a:bodyPr>
          <a:lstStyle/>
          <a:p>
            <a:pPr algn="ctr"/>
            <a:r>
              <a:rPr lang="en-US" sz="1600" dirty="0"/>
              <a:t>30</a:t>
            </a:r>
          </a:p>
        </p:txBody>
      </p:sp>
      <p:sp>
        <p:nvSpPr>
          <p:cNvPr id="78" name="TextBox 77">
            <a:extLst>
              <a:ext uri="{FF2B5EF4-FFF2-40B4-BE49-F238E27FC236}">
                <a16:creationId xmlns:a16="http://schemas.microsoft.com/office/drawing/2014/main" id="{4243EFE4-4904-57C1-5887-9BD65D5602A7}"/>
              </a:ext>
            </a:extLst>
          </p:cNvPr>
          <p:cNvSpPr txBox="1"/>
          <p:nvPr/>
        </p:nvSpPr>
        <p:spPr>
          <a:xfrm>
            <a:off x="2834642" y="3410572"/>
            <a:ext cx="331694" cy="206189"/>
          </a:xfrm>
          <a:prstGeom prst="rect">
            <a:avLst/>
          </a:prstGeom>
        </p:spPr>
        <p:txBody>
          <a:bodyPr vert="horz" wrap="square" lIns="0" tIns="0" rIns="0" bIns="0" rtlCol="0" anchor="t">
            <a:noAutofit/>
          </a:bodyPr>
          <a:lstStyle/>
          <a:p>
            <a:pPr algn="ctr"/>
            <a:r>
              <a:rPr lang="en-US" sz="1600" dirty="0"/>
              <a:t>36</a:t>
            </a:r>
          </a:p>
        </p:txBody>
      </p:sp>
      <p:sp>
        <p:nvSpPr>
          <p:cNvPr id="79" name="TextBox 78">
            <a:extLst>
              <a:ext uri="{FF2B5EF4-FFF2-40B4-BE49-F238E27FC236}">
                <a16:creationId xmlns:a16="http://schemas.microsoft.com/office/drawing/2014/main" id="{580F1D06-84D2-0EBC-69AB-D47FB1512C21}"/>
              </a:ext>
            </a:extLst>
          </p:cNvPr>
          <p:cNvSpPr txBox="1"/>
          <p:nvPr/>
        </p:nvSpPr>
        <p:spPr>
          <a:xfrm>
            <a:off x="3111353" y="3410572"/>
            <a:ext cx="331694" cy="206189"/>
          </a:xfrm>
          <a:prstGeom prst="rect">
            <a:avLst/>
          </a:prstGeom>
        </p:spPr>
        <p:txBody>
          <a:bodyPr vert="horz" wrap="square" lIns="0" tIns="0" rIns="0" bIns="0" rtlCol="0" anchor="t">
            <a:noAutofit/>
          </a:bodyPr>
          <a:lstStyle/>
          <a:p>
            <a:pPr algn="ctr"/>
            <a:r>
              <a:rPr lang="en-US" sz="1600" dirty="0"/>
              <a:t>42</a:t>
            </a:r>
          </a:p>
        </p:txBody>
      </p:sp>
      <p:sp>
        <p:nvSpPr>
          <p:cNvPr id="80" name="TextBox 79">
            <a:extLst>
              <a:ext uri="{FF2B5EF4-FFF2-40B4-BE49-F238E27FC236}">
                <a16:creationId xmlns:a16="http://schemas.microsoft.com/office/drawing/2014/main" id="{C518E408-9741-F68F-72BB-0E650E030609}"/>
              </a:ext>
            </a:extLst>
          </p:cNvPr>
          <p:cNvSpPr txBox="1"/>
          <p:nvPr/>
        </p:nvSpPr>
        <p:spPr>
          <a:xfrm>
            <a:off x="3388064" y="3410572"/>
            <a:ext cx="331694" cy="206189"/>
          </a:xfrm>
          <a:prstGeom prst="rect">
            <a:avLst/>
          </a:prstGeom>
        </p:spPr>
        <p:txBody>
          <a:bodyPr vert="horz" wrap="square" lIns="0" tIns="0" rIns="0" bIns="0" rtlCol="0" anchor="t">
            <a:noAutofit/>
          </a:bodyPr>
          <a:lstStyle/>
          <a:p>
            <a:pPr algn="ctr"/>
            <a:r>
              <a:rPr lang="en-US" sz="1600" dirty="0"/>
              <a:t>48</a:t>
            </a:r>
          </a:p>
        </p:txBody>
      </p:sp>
      <p:sp>
        <p:nvSpPr>
          <p:cNvPr id="81" name="TextBox 80">
            <a:extLst>
              <a:ext uri="{FF2B5EF4-FFF2-40B4-BE49-F238E27FC236}">
                <a16:creationId xmlns:a16="http://schemas.microsoft.com/office/drawing/2014/main" id="{F066C952-7F9E-CF0B-50DA-0441FE522DC6}"/>
              </a:ext>
            </a:extLst>
          </p:cNvPr>
          <p:cNvSpPr txBox="1"/>
          <p:nvPr/>
        </p:nvSpPr>
        <p:spPr>
          <a:xfrm>
            <a:off x="3664775" y="3410572"/>
            <a:ext cx="331694" cy="206189"/>
          </a:xfrm>
          <a:prstGeom prst="rect">
            <a:avLst/>
          </a:prstGeom>
        </p:spPr>
        <p:txBody>
          <a:bodyPr vert="horz" wrap="square" lIns="0" tIns="0" rIns="0" bIns="0" rtlCol="0" anchor="t">
            <a:noAutofit/>
          </a:bodyPr>
          <a:lstStyle/>
          <a:p>
            <a:pPr algn="ctr"/>
            <a:r>
              <a:rPr lang="en-US" sz="1600" dirty="0"/>
              <a:t>54</a:t>
            </a:r>
          </a:p>
        </p:txBody>
      </p:sp>
      <p:sp>
        <p:nvSpPr>
          <p:cNvPr id="82" name="TextBox 81">
            <a:extLst>
              <a:ext uri="{FF2B5EF4-FFF2-40B4-BE49-F238E27FC236}">
                <a16:creationId xmlns:a16="http://schemas.microsoft.com/office/drawing/2014/main" id="{8E5F3F98-9B1A-622B-20F5-E6653CD317F0}"/>
              </a:ext>
            </a:extLst>
          </p:cNvPr>
          <p:cNvSpPr txBox="1"/>
          <p:nvPr/>
        </p:nvSpPr>
        <p:spPr>
          <a:xfrm>
            <a:off x="3941486" y="3410572"/>
            <a:ext cx="331694" cy="206189"/>
          </a:xfrm>
          <a:prstGeom prst="rect">
            <a:avLst/>
          </a:prstGeom>
        </p:spPr>
        <p:txBody>
          <a:bodyPr vert="horz" wrap="square" lIns="0" tIns="0" rIns="0" bIns="0" rtlCol="0" anchor="t">
            <a:noAutofit/>
          </a:bodyPr>
          <a:lstStyle/>
          <a:p>
            <a:pPr algn="ctr"/>
            <a:r>
              <a:rPr lang="en-US" sz="1600" dirty="0"/>
              <a:t>60</a:t>
            </a:r>
          </a:p>
        </p:txBody>
      </p:sp>
      <p:sp>
        <p:nvSpPr>
          <p:cNvPr id="83" name="TextBox 82">
            <a:extLst>
              <a:ext uri="{FF2B5EF4-FFF2-40B4-BE49-F238E27FC236}">
                <a16:creationId xmlns:a16="http://schemas.microsoft.com/office/drawing/2014/main" id="{B579B853-24D6-D7E2-9522-82648846BDA1}"/>
              </a:ext>
            </a:extLst>
          </p:cNvPr>
          <p:cNvSpPr txBox="1"/>
          <p:nvPr/>
        </p:nvSpPr>
        <p:spPr>
          <a:xfrm>
            <a:off x="4218197" y="3410572"/>
            <a:ext cx="331694" cy="206189"/>
          </a:xfrm>
          <a:prstGeom prst="rect">
            <a:avLst/>
          </a:prstGeom>
        </p:spPr>
        <p:txBody>
          <a:bodyPr vert="horz" wrap="square" lIns="0" tIns="0" rIns="0" bIns="0" rtlCol="0" anchor="t">
            <a:noAutofit/>
          </a:bodyPr>
          <a:lstStyle/>
          <a:p>
            <a:pPr algn="ctr"/>
            <a:r>
              <a:rPr lang="en-US" sz="1600" dirty="0"/>
              <a:t>66</a:t>
            </a:r>
          </a:p>
        </p:txBody>
      </p:sp>
      <p:sp>
        <p:nvSpPr>
          <p:cNvPr id="84" name="TextBox 83">
            <a:extLst>
              <a:ext uri="{FF2B5EF4-FFF2-40B4-BE49-F238E27FC236}">
                <a16:creationId xmlns:a16="http://schemas.microsoft.com/office/drawing/2014/main" id="{305C4393-2E86-BEC9-118F-A6E9B30C99CA}"/>
              </a:ext>
            </a:extLst>
          </p:cNvPr>
          <p:cNvSpPr txBox="1"/>
          <p:nvPr/>
        </p:nvSpPr>
        <p:spPr>
          <a:xfrm>
            <a:off x="4494908" y="3410572"/>
            <a:ext cx="331694" cy="206189"/>
          </a:xfrm>
          <a:prstGeom prst="rect">
            <a:avLst/>
          </a:prstGeom>
        </p:spPr>
        <p:txBody>
          <a:bodyPr vert="horz" wrap="square" lIns="0" tIns="0" rIns="0" bIns="0" rtlCol="0" anchor="t">
            <a:noAutofit/>
          </a:bodyPr>
          <a:lstStyle/>
          <a:p>
            <a:pPr algn="ctr"/>
            <a:r>
              <a:rPr lang="en-US" sz="1600" dirty="0"/>
              <a:t>72</a:t>
            </a:r>
          </a:p>
        </p:txBody>
      </p:sp>
      <p:sp>
        <p:nvSpPr>
          <p:cNvPr id="85" name="TextBox 84">
            <a:extLst>
              <a:ext uri="{FF2B5EF4-FFF2-40B4-BE49-F238E27FC236}">
                <a16:creationId xmlns:a16="http://schemas.microsoft.com/office/drawing/2014/main" id="{7C07C059-AE8E-CB33-3758-B872357E409D}"/>
              </a:ext>
            </a:extLst>
          </p:cNvPr>
          <p:cNvSpPr txBox="1"/>
          <p:nvPr/>
        </p:nvSpPr>
        <p:spPr>
          <a:xfrm>
            <a:off x="4771619" y="3410572"/>
            <a:ext cx="331694" cy="206189"/>
          </a:xfrm>
          <a:prstGeom prst="rect">
            <a:avLst/>
          </a:prstGeom>
        </p:spPr>
        <p:txBody>
          <a:bodyPr vert="horz" wrap="square" lIns="0" tIns="0" rIns="0" bIns="0" rtlCol="0" anchor="t">
            <a:noAutofit/>
          </a:bodyPr>
          <a:lstStyle/>
          <a:p>
            <a:pPr algn="ctr"/>
            <a:r>
              <a:rPr lang="en-US" sz="1600" dirty="0"/>
              <a:t>78</a:t>
            </a:r>
          </a:p>
        </p:txBody>
      </p:sp>
      <p:sp>
        <p:nvSpPr>
          <p:cNvPr id="86" name="TextBox 85">
            <a:extLst>
              <a:ext uri="{FF2B5EF4-FFF2-40B4-BE49-F238E27FC236}">
                <a16:creationId xmlns:a16="http://schemas.microsoft.com/office/drawing/2014/main" id="{90B73DA2-F598-3B7D-7650-2EA722FEBB0E}"/>
              </a:ext>
            </a:extLst>
          </p:cNvPr>
          <p:cNvSpPr txBox="1"/>
          <p:nvPr/>
        </p:nvSpPr>
        <p:spPr>
          <a:xfrm>
            <a:off x="5048330" y="3410572"/>
            <a:ext cx="331694" cy="206189"/>
          </a:xfrm>
          <a:prstGeom prst="rect">
            <a:avLst/>
          </a:prstGeom>
        </p:spPr>
        <p:txBody>
          <a:bodyPr vert="horz" wrap="square" lIns="0" tIns="0" rIns="0" bIns="0" rtlCol="0" anchor="t">
            <a:noAutofit/>
          </a:bodyPr>
          <a:lstStyle/>
          <a:p>
            <a:pPr algn="ctr"/>
            <a:r>
              <a:rPr lang="en-US" sz="1600" dirty="0"/>
              <a:t>84</a:t>
            </a:r>
          </a:p>
        </p:txBody>
      </p:sp>
      <p:grpSp>
        <p:nvGrpSpPr>
          <p:cNvPr id="90" name="Group 89">
            <a:extLst>
              <a:ext uri="{FF2B5EF4-FFF2-40B4-BE49-F238E27FC236}">
                <a16:creationId xmlns:a16="http://schemas.microsoft.com/office/drawing/2014/main" id="{3AB3BB08-C621-6899-7FDB-CC11BC0EA305}"/>
              </a:ext>
            </a:extLst>
          </p:cNvPr>
          <p:cNvGrpSpPr/>
          <p:nvPr/>
        </p:nvGrpSpPr>
        <p:grpSpPr>
          <a:xfrm>
            <a:off x="7238855" y="1502971"/>
            <a:ext cx="4225413" cy="1902542"/>
            <a:chOff x="1268361" y="1502971"/>
            <a:chExt cx="4225413" cy="1902542"/>
          </a:xfrm>
        </p:grpSpPr>
        <p:grpSp>
          <p:nvGrpSpPr>
            <p:cNvPr id="91" name="Group 90">
              <a:extLst>
                <a:ext uri="{FF2B5EF4-FFF2-40B4-BE49-F238E27FC236}">
                  <a16:creationId xmlns:a16="http://schemas.microsoft.com/office/drawing/2014/main" id="{27D005E4-2761-274F-3595-8909F35400FA}"/>
                </a:ext>
              </a:extLst>
            </p:cNvPr>
            <p:cNvGrpSpPr/>
            <p:nvPr/>
          </p:nvGrpSpPr>
          <p:grpSpPr>
            <a:xfrm>
              <a:off x="1268361" y="1502971"/>
              <a:ext cx="73742" cy="1843549"/>
              <a:chOff x="1268361" y="1570703"/>
              <a:chExt cx="73742" cy="1843549"/>
            </a:xfrm>
          </p:grpSpPr>
          <p:cxnSp>
            <p:nvCxnSpPr>
              <p:cNvPr id="110" name="Straight Connector 109">
                <a:extLst>
                  <a:ext uri="{FF2B5EF4-FFF2-40B4-BE49-F238E27FC236}">
                    <a16:creationId xmlns:a16="http://schemas.microsoft.com/office/drawing/2014/main" id="{63553040-4BC9-CE15-6420-45B30C770DCA}"/>
                  </a:ext>
                </a:extLst>
              </p:cNvPr>
              <p:cNvCxnSpPr/>
              <p:nvPr/>
            </p:nvCxnSpPr>
            <p:spPr>
              <a:xfrm>
                <a:off x="1342103" y="1570703"/>
                <a:ext cx="0" cy="18435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99C7A498-1718-CDB3-ECF2-5A3892B75B37}"/>
                  </a:ext>
                </a:extLst>
              </p:cNvPr>
              <p:cNvCxnSpPr>
                <a:cxnSpLocks/>
              </p:cNvCxnSpPr>
              <p:nvPr/>
            </p:nvCxnSpPr>
            <p:spPr>
              <a:xfrm flipH="1">
                <a:off x="1268361" y="157807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CE8BCB0F-6639-5595-793D-1A2B1E3797EB}"/>
                  </a:ext>
                </a:extLst>
              </p:cNvPr>
              <p:cNvCxnSpPr>
                <a:cxnSpLocks/>
              </p:cNvCxnSpPr>
              <p:nvPr/>
            </p:nvCxnSpPr>
            <p:spPr>
              <a:xfrm flipH="1">
                <a:off x="1268361" y="194383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EC989D77-A88E-CC62-ABF7-17E4B874C315}"/>
                  </a:ext>
                </a:extLst>
              </p:cNvPr>
              <p:cNvCxnSpPr>
                <a:cxnSpLocks/>
              </p:cNvCxnSpPr>
              <p:nvPr/>
            </p:nvCxnSpPr>
            <p:spPr>
              <a:xfrm flipH="1">
                <a:off x="1268361" y="230959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6CF59A85-D606-3C0A-7BA1-3117BF1459F7}"/>
                  </a:ext>
                </a:extLst>
              </p:cNvPr>
              <p:cNvCxnSpPr>
                <a:cxnSpLocks/>
              </p:cNvCxnSpPr>
              <p:nvPr/>
            </p:nvCxnSpPr>
            <p:spPr>
              <a:xfrm flipH="1">
                <a:off x="1268361" y="267535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DBBF43AC-B43F-86BD-5296-ED2023280077}"/>
                  </a:ext>
                </a:extLst>
              </p:cNvPr>
              <p:cNvCxnSpPr>
                <a:cxnSpLocks/>
              </p:cNvCxnSpPr>
              <p:nvPr/>
            </p:nvCxnSpPr>
            <p:spPr>
              <a:xfrm flipH="1">
                <a:off x="1268361" y="304111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ABBC640-390D-3F76-A7C1-8E71A3323E74}"/>
                  </a:ext>
                </a:extLst>
              </p:cNvPr>
              <p:cNvCxnSpPr>
                <a:cxnSpLocks/>
              </p:cNvCxnSpPr>
              <p:nvPr/>
            </p:nvCxnSpPr>
            <p:spPr>
              <a:xfrm flipH="1">
                <a:off x="1268361" y="3406878"/>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 name="Group 91">
              <a:extLst>
                <a:ext uri="{FF2B5EF4-FFF2-40B4-BE49-F238E27FC236}">
                  <a16:creationId xmlns:a16="http://schemas.microsoft.com/office/drawing/2014/main" id="{CEFB0BB6-E873-17FD-E97B-D34044FC96B2}"/>
                </a:ext>
              </a:extLst>
            </p:cNvPr>
            <p:cNvGrpSpPr/>
            <p:nvPr/>
          </p:nvGrpSpPr>
          <p:grpSpPr>
            <a:xfrm>
              <a:off x="1342103" y="3339145"/>
              <a:ext cx="4151671" cy="66368"/>
              <a:chOff x="1342103" y="3406877"/>
              <a:chExt cx="4151671" cy="66368"/>
            </a:xfrm>
          </p:grpSpPr>
          <p:cxnSp>
            <p:nvCxnSpPr>
              <p:cNvPr id="93" name="Straight Connector 92">
                <a:extLst>
                  <a:ext uri="{FF2B5EF4-FFF2-40B4-BE49-F238E27FC236}">
                    <a16:creationId xmlns:a16="http://schemas.microsoft.com/office/drawing/2014/main" id="{A2F097D1-2DA7-7A83-2EED-179D6A755988}"/>
                  </a:ext>
                </a:extLst>
              </p:cNvPr>
              <p:cNvCxnSpPr>
                <a:cxnSpLocks/>
              </p:cNvCxnSpPr>
              <p:nvPr/>
            </p:nvCxnSpPr>
            <p:spPr>
              <a:xfrm>
                <a:off x="1342103" y="3406878"/>
                <a:ext cx="41516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5E34FA7C-2263-651E-C7AF-9549CEF964BF}"/>
                  </a:ext>
                </a:extLst>
              </p:cNvPr>
              <p:cNvCxnSpPr>
                <a:cxnSpLocks/>
              </p:cNvCxnSpPr>
              <p:nvPr/>
            </p:nvCxnSpPr>
            <p:spPr>
              <a:xfrm>
                <a:off x="1342103"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227C8B4-EA43-9AFD-66CC-526353D941AF}"/>
                  </a:ext>
                </a:extLst>
              </p:cNvPr>
              <p:cNvCxnSpPr>
                <a:cxnSpLocks/>
              </p:cNvCxnSpPr>
              <p:nvPr/>
            </p:nvCxnSpPr>
            <p:spPr>
              <a:xfrm>
                <a:off x="1618389"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90DB7329-B0CE-075D-E0A2-E9051074D5F0}"/>
                  </a:ext>
                </a:extLst>
              </p:cNvPr>
              <p:cNvCxnSpPr>
                <a:cxnSpLocks/>
              </p:cNvCxnSpPr>
              <p:nvPr/>
            </p:nvCxnSpPr>
            <p:spPr>
              <a:xfrm>
                <a:off x="1894675"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6CE17D9-9455-5D14-719D-291EDD5389AE}"/>
                  </a:ext>
                </a:extLst>
              </p:cNvPr>
              <p:cNvCxnSpPr>
                <a:cxnSpLocks/>
              </p:cNvCxnSpPr>
              <p:nvPr/>
            </p:nvCxnSpPr>
            <p:spPr>
              <a:xfrm>
                <a:off x="2170961"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EF2BF74-F932-864F-4C75-5FC23CA9F9C0}"/>
                  </a:ext>
                </a:extLst>
              </p:cNvPr>
              <p:cNvCxnSpPr>
                <a:cxnSpLocks/>
              </p:cNvCxnSpPr>
              <p:nvPr/>
            </p:nvCxnSpPr>
            <p:spPr>
              <a:xfrm>
                <a:off x="2447247"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16E5511-0798-3030-ECA7-4D7AC0CBEFA2}"/>
                  </a:ext>
                </a:extLst>
              </p:cNvPr>
              <p:cNvCxnSpPr>
                <a:cxnSpLocks/>
              </p:cNvCxnSpPr>
              <p:nvPr/>
            </p:nvCxnSpPr>
            <p:spPr>
              <a:xfrm>
                <a:off x="2723533"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738CFBB5-F64B-F71A-D7F6-FC8D69DC4C31}"/>
                  </a:ext>
                </a:extLst>
              </p:cNvPr>
              <p:cNvCxnSpPr>
                <a:cxnSpLocks/>
              </p:cNvCxnSpPr>
              <p:nvPr/>
            </p:nvCxnSpPr>
            <p:spPr>
              <a:xfrm>
                <a:off x="2999819"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A0AF17B5-09DE-B7C0-6534-83B050F5DBA5}"/>
                  </a:ext>
                </a:extLst>
              </p:cNvPr>
              <p:cNvCxnSpPr>
                <a:cxnSpLocks/>
              </p:cNvCxnSpPr>
              <p:nvPr/>
            </p:nvCxnSpPr>
            <p:spPr>
              <a:xfrm>
                <a:off x="3276105"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91C3750-00EA-1402-8DED-642AFA953EBE}"/>
                  </a:ext>
                </a:extLst>
              </p:cNvPr>
              <p:cNvCxnSpPr>
                <a:cxnSpLocks/>
              </p:cNvCxnSpPr>
              <p:nvPr/>
            </p:nvCxnSpPr>
            <p:spPr>
              <a:xfrm>
                <a:off x="3552391"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F00E28A7-C14F-9D37-04B6-17F4C73C0DA0}"/>
                  </a:ext>
                </a:extLst>
              </p:cNvPr>
              <p:cNvCxnSpPr>
                <a:cxnSpLocks/>
              </p:cNvCxnSpPr>
              <p:nvPr/>
            </p:nvCxnSpPr>
            <p:spPr>
              <a:xfrm>
                <a:off x="3828677"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F029545-98F3-2F63-F4E3-0EFAB912CA37}"/>
                  </a:ext>
                </a:extLst>
              </p:cNvPr>
              <p:cNvCxnSpPr>
                <a:cxnSpLocks/>
              </p:cNvCxnSpPr>
              <p:nvPr/>
            </p:nvCxnSpPr>
            <p:spPr>
              <a:xfrm>
                <a:off x="4104963"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66C7D3D0-250F-91D7-B1B5-A52210606470}"/>
                  </a:ext>
                </a:extLst>
              </p:cNvPr>
              <p:cNvCxnSpPr>
                <a:cxnSpLocks/>
              </p:cNvCxnSpPr>
              <p:nvPr/>
            </p:nvCxnSpPr>
            <p:spPr>
              <a:xfrm>
                <a:off x="4381249"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A7ACEC6-0C9A-949B-B4B7-4F0E50575123}"/>
                  </a:ext>
                </a:extLst>
              </p:cNvPr>
              <p:cNvCxnSpPr>
                <a:cxnSpLocks/>
              </p:cNvCxnSpPr>
              <p:nvPr/>
            </p:nvCxnSpPr>
            <p:spPr>
              <a:xfrm>
                <a:off x="4657535"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430A7FF6-CE2D-EF0A-A9F4-CAFB72BBC025}"/>
                  </a:ext>
                </a:extLst>
              </p:cNvPr>
              <p:cNvCxnSpPr>
                <a:cxnSpLocks/>
              </p:cNvCxnSpPr>
              <p:nvPr/>
            </p:nvCxnSpPr>
            <p:spPr>
              <a:xfrm>
                <a:off x="4933821"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4BA0021-3870-410A-AB9B-64C3DA445124}"/>
                  </a:ext>
                </a:extLst>
              </p:cNvPr>
              <p:cNvCxnSpPr>
                <a:cxnSpLocks/>
              </p:cNvCxnSpPr>
              <p:nvPr/>
            </p:nvCxnSpPr>
            <p:spPr>
              <a:xfrm>
                <a:off x="5210107"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2FC6D11-3BDA-58A4-B22C-24732AA9252B}"/>
                  </a:ext>
                </a:extLst>
              </p:cNvPr>
              <p:cNvCxnSpPr>
                <a:cxnSpLocks/>
              </p:cNvCxnSpPr>
              <p:nvPr/>
            </p:nvCxnSpPr>
            <p:spPr>
              <a:xfrm>
                <a:off x="5486399" y="3406877"/>
                <a:ext cx="0" cy="663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17" name="TextBox 116">
            <a:extLst>
              <a:ext uri="{FF2B5EF4-FFF2-40B4-BE49-F238E27FC236}">
                <a16:creationId xmlns:a16="http://schemas.microsoft.com/office/drawing/2014/main" id="{C085FF5C-7655-F189-B028-C9F71509B369}"/>
              </a:ext>
            </a:extLst>
          </p:cNvPr>
          <p:cNvSpPr txBox="1"/>
          <p:nvPr/>
        </p:nvSpPr>
        <p:spPr>
          <a:xfrm>
            <a:off x="6696635" y="1420409"/>
            <a:ext cx="528918" cy="206188"/>
          </a:xfrm>
          <a:prstGeom prst="rect">
            <a:avLst/>
          </a:prstGeom>
        </p:spPr>
        <p:txBody>
          <a:bodyPr vert="horz" wrap="square" lIns="0" tIns="0" rIns="0" bIns="0" rtlCol="0" anchor="t">
            <a:noAutofit/>
          </a:bodyPr>
          <a:lstStyle/>
          <a:p>
            <a:pPr algn="r"/>
            <a:r>
              <a:rPr lang="en-US" sz="1600" dirty="0"/>
              <a:t>100</a:t>
            </a:r>
          </a:p>
        </p:txBody>
      </p:sp>
      <p:sp>
        <p:nvSpPr>
          <p:cNvPr id="118" name="TextBox 117">
            <a:extLst>
              <a:ext uri="{FF2B5EF4-FFF2-40B4-BE49-F238E27FC236}">
                <a16:creationId xmlns:a16="http://schemas.microsoft.com/office/drawing/2014/main" id="{EF244CD4-1A4D-EA9B-65E6-FEA61EA655FA}"/>
              </a:ext>
            </a:extLst>
          </p:cNvPr>
          <p:cNvSpPr txBox="1"/>
          <p:nvPr/>
        </p:nvSpPr>
        <p:spPr>
          <a:xfrm>
            <a:off x="6696635" y="1784376"/>
            <a:ext cx="528918" cy="206188"/>
          </a:xfrm>
          <a:prstGeom prst="rect">
            <a:avLst/>
          </a:prstGeom>
        </p:spPr>
        <p:txBody>
          <a:bodyPr vert="horz" wrap="square" lIns="0" tIns="0" rIns="0" bIns="0" rtlCol="0" anchor="t">
            <a:noAutofit/>
          </a:bodyPr>
          <a:lstStyle/>
          <a:p>
            <a:pPr algn="r"/>
            <a:r>
              <a:rPr lang="en-US" sz="1600" dirty="0"/>
              <a:t>80</a:t>
            </a:r>
          </a:p>
        </p:txBody>
      </p:sp>
      <p:sp>
        <p:nvSpPr>
          <p:cNvPr id="119" name="TextBox 118">
            <a:extLst>
              <a:ext uri="{FF2B5EF4-FFF2-40B4-BE49-F238E27FC236}">
                <a16:creationId xmlns:a16="http://schemas.microsoft.com/office/drawing/2014/main" id="{3E42983E-B104-D295-98D4-DE3646F291A4}"/>
              </a:ext>
            </a:extLst>
          </p:cNvPr>
          <p:cNvSpPr txBox="1"/>
          <p:nvPr/>
        </p:nvSpPr>
        <p:spPr>
          <a:xfrm>
            <a:off x="6696635" y="2148343"/>
            <a:ext cx="528918" cy="206188"/>
          </a:xfrm>
          <a:prstGeom prst="rect">
            <a:avLst/>
          </a:prstGeom>
        </p:spPr>
        <p:txBody>
          <a:bodyPr vert="horz" wrap="square" lIns="0" tIns="0" rIns="0" bIns="0" rtlCol="0" anchor="t">
            <a:noAutofit/>
          </a:bodyPr>
          <a:lstStyle/>
          <a:p>
            <a:pPr algn="r"/>
            <a:r>
              <a:rPr lang="en-US" sz="1600" dirty="0"/>
              <a:t>60</a:t>
            </a:r>
          </a:p>
        </p:txBody>
      </p:sp>
      <p:sp>
        <p:nvSpPr>
          <p:cNvPr id="120" name="TextBox 119">
            <a:extLst>
              <a:ext uri="{FF2B5EF4-FFF2-40B4-BE49-F238E27FC236}">
                <a16:creationId xmlns:a16="http://schemas.microsoft.com/office/drawing/2014/main" id="{12326603-8748-DA52-B687-B258EEEAA908}"/>
              </a:ext>
            </a:extLst>
          </p:cNvPr>
          <p:cNvSpPr txBox="1"/>
          <p:nvPr/>
        </p:nvSpPr>
        <p:spPr>
          <a:xfrm>
            <a:off x="6696635" y="2512310"/>
            <a:ext cx="528918" cy="206188"/>
          </a:xfrm>
          <a:prstGeom prst="rect">
            <a:avLst/>
          </a:prstGeom>
        </p:spPr>
        <p:txBody>
          <a:bodyPr vert="horz" wrap="square" lIns="0" tIns="0" rIns="0" bIns="0" rtlCol="0" anchor="t">
            <a:noAutofit/>
          </a:bodyPr>
          <a:lstStyle/>
          <a:p>
            <a:pPr algn="r"/>
            <a:r>
              <a:rPr lang="en-US" sz="1600" dirty="0"/>
              <a:t>40</a:t>
            </a:r>
          </a:p>
        </p:txBody>
      </p:sp>
      <p:sp>
        <p:nvSpPr>
          <p:cNvPr id="121" name="TextBox 120">
            <a:extLst>
              <a:ext uri="{FF2B5EF4-FFF2-40B4-BE49-F238E27FC236}">
                <a16:creationId xmlns:a16="http://schemas.microsoft.com/office/drawing/2014/main" id="{866CEE9B-0DFD-4809-2741-53648C6A6C7C}"/>
              </a:ext>
            </a:extLst>
          </p:cNvPr>
          <p:cNvSpPr txBox="1"/>
          <p:nvPr/>
        </p:nvSpPr>
        <p:spPr>
          <a:xfrm>
            <a:off x="6696635" y="2876277"/>
            <a:ext cx="528918" cy="206188"/>
          </a:xfrm>
          <a:prstGeom prst="rect">
            <a:avLst/>
          </a:prstGeom>
        </p:spPr>
        <p:txBody>
          <a:bodyPr vert="horz" wrap="square" lIns="0" tIns="0" rIns="0" bIns="0" rtlCol="0" anchor="t">
            <a:noAutofit/>
          </a:bodyPr>
          <a:lstStyle/>
          <a:p>
            <a:pPr algn="r"/>
            <a:r>
              <a:rPr lang="en-US" sz="1600" dirty="0"/>
              <a:t>20</a:t>
            </a:r>
          </a:p>
        </p:txBody>
      </p:sp>
      <p:sp>
        <p:nvSpPr>
          <p:cNvPr id="122" name="TextBox 121">
            <a:extLst>
              <a:ext uri="{FF2B5EF4-FFF2-40B4-BE49-F238E27FC236}">
                <a16:creationId xmlns:a16="http://schemas.microsoft.com/office/drawing/2014/main" id="{13210A99-8DEC-82E8-D42B-77604D72DD4D}"/>
              </a:ext>
            </a:extLst>
          </p:cNvPr>
          <p:cNvSpPr txBox="1"/>
          <p:nvPr/>
        </p:nvSpPr>
        <p:spPr>
          <a:xfrm>
            <a:off x="6696635" y="3240244"/>
            <a:ext cx="528918" cy="206188"/>
          </a:xfrm>
          <a:prstGeom prst="rect">
            <a:avLst/>
          </a:prstGeom>
        </p:spPr>
        <p:txBody>
          <a:bodyPr vert="horz" wrap="square" lIns="0" tIns="0" rIns="0" bIns="0" rtlCol="0" anchor="t">
            <a:noAutofit/>
          </a:bodyPr>
          <a:lstStyle/>
          <a:p>
            <a:pPr algn="r"/>
            <a:r>
              <a:rPr lang="en-US" sz="1600" dirty="0"/>
              <a:t>0</a:t>
            </a:r>
          </a:p>
        </p:txBody>
      </p:sp>
      <p:sp>
        <p:nvSpPr>
          <p:cNvPr id="123" name="TextBox 122">
            <a:extLst>
              <a:ext uri="{FF2B5EF4-FFF2-40B4-BE49-F238E27FC236}">
                <a16:creationId xmlns:a16="http://schemas.microsoft.com/office/drawing/2014/main" id="{3AA940DE-47BE-74D1-9182-296A68229817}"/>
              </a:ext>
            </a:extLst>
          </p:cNvPr>
          <p:cNvSpPr txBox="1"/>
          <p:nvPr/>
        </p:nvSpPr>
        <p:spPr>
          <a:xfrm>
            <a:off x="11295529" y="3410572"/>
            <a:ext cx="331694" cy="206189"/>
          </a:xfrm>
          <a:prstGeom prst="rect">
            <a:avLst/>
          </a:prstGeom>
        </p:spPr>
        <p:txBody>
          <a:bodyPr vert="horz" wrap="square" lIns="0" tIns="0" rIns="0" bIns="0" rtlCol="0" anchor="t">
            <a:noAutofit/>
          </a:bodyPr>
          <a:lstStyle/>
          <a:p>
            <a:pPr algn="ctr"/>
            <a:r>
              <a:rPr lang="en-US" sz="1600" dirty="0"/>
              <a:t>60</a:t>
            </a:r>
          </a:p>
        </p:txBody>
      </p:sp>
      <p:sp>
        <p:nvSpPr>
          <p:cNvPr id="124" name="TextBox 123">
            <a:extLst>
              <a:ext uri="{FF2B5EF4-FFF2-40B4-BE49-F238E27FC236}">
                <a16:creationId xmlns:a16="http://schemas.microsoft.com/office/drawing/2014/main" id="{C32D45C3-EA84-15D1-763A-B97F5BEEDA11}"/>
              </a:ext>
            </a:extLst>
          </p:cNvPr>
          <p:cNvSpPr txBox="1"/>
          <p:nvPr/>
        </p:nvSpPr>
        <p:spPr>
          <a:xfrm>
            <a:off x="7144870" y="3410572"/>
            <a:ext cx="331694" cy="206189"/>
          </a:xfrm>
          <a:prstGeom prst="rect">
            <a:avLst/>
          </a:prstGeom>
        </p:spPr>
        <p:txBody>
          <a:bodyPr vert="horz" wrap="square" lIns="0" tIns="0" rIns="0" bIns="0" rtlCol="0" anchor="t">
            <a:noAutofit/>
          </a:bodyPr>
          <a:lstStyle/>
          <a:p>
            <a:pPr algn="ctr"/>
            <a:r>
              <a:rPr lang="en-US" sz="1600" dirty="0"/>
              <a:t>0</a:t>
            </a:r>
          </a:p>
        </p:txBody>
      </p:sp>
      <p:sp>
        <p:nvSpPr>
          <p:cNvPr id="125" name="TextBox 124">
            <a:extLst>
              <a:ext uri="{FF2B5EF4-FFF2-40B4-BE49-F238E27FC236}">
                <a16:creationId xmlns:a16="http://schemas.microsoft.com/office/drawing/2014/main" id="{77ED6F9F-DD2A-778C-97C8-AA89213F77F5}"/>
              </a:ext>
            </a:extLst>
          </p:cNvPr>
          <p:cNvSpPr txBox="1"/>
          <p:nvPr/>
        </p:nvSpPr>
        <p:spPr>
          <a:xfrm>
            <a:off x="7421581" y="3410572"/>
            <a:ext cx="331694" cy="206189"/>
          </a:xfrm>
          <a:prstGeom prst="rect">
            <a:avLst/>
          </a:prstGeom>
        </p:spPr>
        <p:txBody>
          <a:bodyPr vert="horz" wrap="square" lIns="0" tIns="0" rIns="0" bIns="0" rtlCol="0" anchor="t">
            <a:noAutofit/>
          </a:bodyPr>
          <a:lstStyle/>
          <a:p>
            <a:pPr algn="ctr"/>
            <a:r>
              <a:rPr lang="en-US" sz="1600" dirty="0"/>
              <a:t>4</a:t>
            </a:r>
          </a:p>
        </p:txBody>
      </p:sp>
      <p:sp>
        <p:nvSpPr>
          <p:cNvPr id="126" name="TextBox 125">
            <a:extLst>
              <a:ext uri="{FF2B5EF4-FFF2-40B4-BE49-F238E27FC236}">
                <a16:creationId xmlns:a16="http://schemas.microsoft.com/office/drawing/2014/main" id="{5C05F8DA-73ED-923A-A165-B7052ED6E4B9}"/>
              </a:ext>
            </a:extLst>
          </p:cNvPr>
          <p:cNvSpPr txBox="1"/>
          <p:nvPr/>
        </p:nvSpPr>
        <p:spPr>
          <a:xfrm>
            <a:off x="7698292" y="3410572"/>
            <a:ext cx="331694" cy="206189"/>
          </a:xfrm>
          <a:prstGeom prst="rect">
            <a:avLst/>
          </a:prstGeom>
        </p:spPr>
        <p:txBody>
          <a:bodyPr vert="horz" wrap="square" lIns="0" tIns="0" rIns="0" bIns="0" rtlCol="0" anchor="t">
            <a:noAutofit/>
          </a:bodyPr>
          <a:lstStyle/>
          <a:p>
            <a:pPr algn="ctr"/>
            <a:r>
              <a:rPr lang="en-US" sz="1600" dirty="0"/>
              <a:t>8</a:t>
            </a:r>
          </a:p>
        </p:txBody>
      </p:sp>
      <p:sp>
        <p:nvSpPr>
          <p:cNvPr id="127" name="TextBox 126">
            <a:extLst>
              <a:ext uri="{FF2B5EF4-FFF2-40B4-BE49-F238E27FC236}">
                <a16:creationId xmlns:a16="http://schemas.microsoft.com/office/drawing/2014/main" id="{21DA50CD-F555-7BA1-6452-70B03B896211}"/>
              </a:ext>
            </a:extLst>
          </p:cNvPr>
          <p:cNvSpPr txBox="1"/>
          <p:nvPr/>
        </p:nvSpPr>
        <p:spPr>
          <a:xfrm>
            <a:off x="7975003" y="3410572"/>
            <a:ext cx="331694" cy="206189"/>
          </a:xfrm>
          <a:prstGeom prst="rect">
            <a:avLst/>
          </a:prstGeom>
        </p:spPr>
        <p:txBody>
          <a:bodyPr vert="horz" wrap="square" lIns="0" tIns="0" rIns="0" bIns="0" rtlCol="0" anchor="t">
            <a:noAutofit/>
          </a:bodyPr>
          <a:lstStyle/>
          <a:p>
            <a:pPr algn="ctr"/>
            <a:r>
              <a:rPr lang="en-US" sz="1600" dirty="0"/>
              <a:t>12</a:t>
            </a:r>
          </a:p>
        </p:txBody>
      </p:sp>
      <p:sp>
        <p:nvSpPr>
          <p:cNvPr id="128" name="TextBox 127">
            <a:extLst>
              <a:ext uri="{FF2B5EF4-FFF2-40B4-BE49-F238E27FC236}">
                <a16:creationId xmlns:a16="http://schemas.microsoft.com/office/drawing/2014/main" id="{823E398C-089C-A730-767F-77BC94C70FE3}"/>
              </a:ext>
            </a:extLst>
          </p:cNvPr>
          <p:cNvSpPr txBox="1"/>
          <p:nvPr/>
        </p:nvSpPr>
        <p:spPr>
          <a:xfrm>
            <a:off x="8251714" y="3410572"/>
            <a:ext cx="331694" cy="206189"/>
          </a:xfrm>
          <a:prstGeom prst="rect">
            <a:avLst/>
          </a:prstGeom>
        </p:spPr>
        <p:txBody>
          <a:bodyPr vert="horz" wrap="square" lIns="0" tIns="0" rIns="0" bIns="0" rtlCol="0" anchor="t">
            <a:noAutofit/>
          </a:bodyPr>
          <a:lstStyle/>
          <a:p>
            <a:pPr algn="ctr"/>
            <a:r>
              <a:rPr lang="en-US" sz="1600" dirty="0"/>
              <a:t>16</a:t>
            </a:r>
          </a:p>
        </p:txBody>
      </p:sp>
      <p:sp>
        <p:nvSpPr>
          <p:cNvPr id="129" name="TextBox 128">
            <a:extLst>
              <a:ext uri="{FF2B5EF4-FFF2-40B4-BE49-F238E27FC236}">
                <a16:creationId xmlns:a16="http://schemas.microsoft.com/office/drawing/2014/main" id="{7AE04389-8DE9-F43B-C5DA-EC4392F134B2}"/>
              </a:ext>
            </a:extLst>
          </p:cNvPr>
          <p:cNvSpPr txBox="1"/>
          <p:nvPr/>
        </p:nvSpPr>
        <p:spPr>
          <a:xfrm>
            <a:off x="8528425" y="3410572"/>
            <a:ext cx="331694" cy="206189"/>
          </a:xfrm>
          <a:prstGeom prst="rect">
            <a:avLst/>
          </a:prstGeom>
        </p:spPr>
        <p:txBody>
          <a:bodyPr vert="horz" wrap="square" lIns="0" tIns="0" rIns="0" bIns="0" rtlCol="0" anchor="t">
            <a:noAutofit/>
          </a:bodyPr>
          <a:lstStyle/>
          <a:p>
            <a:pPr algn="ctr"/>
            <a:r>
              <a:rPr lang="en-US" sz="1600" dirty="0"/>
              <a:t>20</a:t>
            </a:r>
          </a:p>
        </p:txBody>
      </p:sp>
      <p:sp>
        <p:nvSpPr>
          <p:cNvPr id="130" name="TextBox 129">
            <a:extLst>
              <a:ext uri="{FF2B5EF4-FFF2-40B4-BE49-F238E27FC236}">
                <a16:creationId xmlns:a16="http://schemas.microsoft.com/office/drawing/2014/main" id="{E5DFDCB7-9C7E-ED64-029C-7208A3E5C831}"/>
              </a:ext>
            </a:extLst>
          </p:cNvPr>
          <p:cNvSpPr txBox="1"/>
          <p:nvPr/>
        </p:nvSpPr>
        <p:spPr>
          <a:xfrm>
            <a:off x="8805136" y="3410572"/>
            <a:ext cx="331694" cy="206189"/>
          </a:xfrm>
          <a:prstGeom prst="rect">
            <a:avLst/>
          </a:prstGeom>
        </p:spPr>
        <p:txBody>
          <a:bodyPr vert="horz" wrap="square" lIns="0" tIns="0" rIns="0" bIns="0" rtlCol="0" anchor="t">
            <a:noAutofit/>
          </a:bodyPr>
          <a:lstStyle/>
          <a:p>
            <a:pPr algn="ctr"/>
            <a:r>
              <a:rPr lang="en-US" sz="1600" dirty="0"/>
              <a:t>24</a:t>
            </a:r>
          </a:p>
        </p:txBody>
      </p:sp>
      <p:sp>
        <p:nvSpPr>
          <p:cNvPr id="131" name="TextBox 130">
            <a:extLst>
              <a:ext uri="{FF2B5EF4-FFF2-40B4-BE49-F238E27FC236}">
                <a16:creationId xmlns:a16="http://schemas.microsoft.com/office/drawing/2014/main" id="{7110EB74-AF5F-3476-63BB-6C1639EDD399}"/>
              </a:ext>
            </a:extLst>
          </p:cNvPr>
          <p:cNvSpPr txBox="1"/>
          <p:nvPr/>
        </p:nvSpPr>
        <p:spPr>
          <a:xfrm>
            <a:off x="9081847" y="3410572"/>
            <a:ext cx="331694" cy="206189"/>
          </a:xfrm>
          <a:prstGeom prst="rect">
            <a:avLst/>
          </a:prstGeom>
        </p:spPr>
        <p:txBody>
          <a:bodyPr vert="horz" wrap="square" lIns="0" tIns="0" rIns="0" bIns="0" rtlCol="0" anchor="t">
            <a:noAutofit/>
          </a:bodyPr>
          <a:lstStyle/>
          <a:p>
            <a:pPr algn="ctr"/>
            <a:r>
              <a:rPr lang="en-US" sz="1600" dirty="0"/>
              <a:t>28</a:t>
            </a:r>
          </a:p>
        </p:txBody>
      </p:sp>
      <p:sp>
        <p:nvSpPr>
          <p:cNvPr id="132" name="TextBox 131">
            <a:extLst>
              <a:ext uri="{FF2B5EF4-FFF2-40B4-BE49-F238E27FC236}">
                <a16:creationId xmlns:a16="http://schemas.microsoft.com/office/drawing/2014/main" id="{8D4C4A4F-77E1-9507-977C-11B91BF2E1C2}"/>
              </a:ext>
            </a:extLst>
          </p:cNvPr>
          <p:cNvSpPr txBox="1"/>
          <p:nvPr/>
        </p:nvSpPr>
        <p:spPr>
          <a:xfrm>
            <a:off x="9358558" y="3410572"/>
            <a:ext cx="331694" cy="206189"/>
          </a:xfrm>
          <a:prstGeom prst="rect">
            <a:avLst/>
          </a:prstGeom>
        </p:spPr>
        <p:txBody>
          <a:bodyPr vert="horz" wrap="square" lIns="0" tIns="0" rIns="0" bIns="0" rtlCol="0" anchor="t">
            <a:noAutofit/>
          </a:bodyPr>
          <a:lstStyle/>
          <a:p>
            <a:pPr algn="ctr"/>
            <a:r>
              <a:rPr lang="en-US" sz="1600" dirty="0"/>
              <a:t>32</a:t>
            </a:r>
          </a:p>
        </p:txBody>
      </p:sp>
      <p:sp>
        <p:nvSpPr>
          <p:cNvPr id="133" name="TextBox 132">
            <a:extLst>
              <a:ext uri="{FF2B5EF4-FFF2-40B4-BE49-F238E27FC236}">
                <a16:creationId xmlns:a16="http://schemas.microsoft.com/office/drawing/2014/main" id="{AA7916F8-95E2-996D-217B-218D7D83BCBF}"/>
              </a:ext>
            </a:extLst>
          </p:cNvPr>
          <p:cNvSpPr txBox="1"/>
          <p:nvPr/>
        </p:nvSpPr>
        <p:spPr>
          <a:xfrm>
            <a:off x="9635269" y="3410572"/>
            <a:ext cx="331694" cy="206189"/>
          </a:xfrm>
          <a:prstGeom prst="rect">
            <a:avLst/>
          </a:prstGeom>
        </p:spPr>
        <p:txBody>
          <a:bodyPr vert="horz" wrap="square" lIns="0" tIns="0" rIns="0" bIns="0" rtlCol="0" anchor="t">
            <a:noAutofit/>
          </a:bodyPr>
          <a:lstStyle/>
          <a:p>
            <a:pPr algn="ctr"/>
            <a:r>
              <a:rPr lang="en-US" sz="1600" dirty="0"/>
              <a:t>36</a:t>
            </a:r>
          </a:p>
        </p:txBody>
      </p:sp>
      <p:sp>
        <p:nvSpPr>
          <p:cNvPr id="134" name="TextBox 133">
            <a:extLst>
              <a:ext uri="{FF2B5EF4-FFF2-40B4-BE49-F238E27FC236}">
                <a16:creationId xmlns:a16="http://schemas.microsoft.com/office/drawing/2014/main" id="{493DDC5E-06C3-6E4E-390B-5B4825CD24A9}"/>
              </a:ext>
            </a:extLst>
          </p:cNvPr>
          <p:cNvSpPr txBox="1"/>
          <p:nvPr/>
        </p:nvSpPr>
        <p:spPr>
          <a:xfrm>
            <a:off x="9911980" y="3410572"/>
            <a:ext cx="331694" cy="206189"/>
          </a:xfrm>
          <a:prstGeom prst="rect">
            <a:avLst/>
          </a:prstGeom>
        </p:spPr>
        <p:txBody>
          <a:bodyPr vert="horz" wrap="square" lIns="0" tIns="0" rIns="0" bIns="0" rtlCol="0" anchor="t">
            <a:noAutofit/>
          </a:bodyPr>
          <a:lstStyle/>
          <a:p>
            <a:pPr algn="ctr"/>
            <a:r>
              <a:rPr lang="en-US" sz="1600" dirty="0"/>
              <a:t>40</a:t>
            </a:r>
          </a:p>
        </p:txBody>
      </p:sp>
      <p:sp>
        <p:nvSpPr>
          <p:cNvPr id="135" name="TextBox 134">
            <a:extLst>
              <a:ext uri="{FF2B5EF4-FFF2-40B4-BE49-F238E27FC236}">
                <a16:creationId xmlns:a16="http://schemas.microsoft.com/office/drawing/2014/main" id="{885B60A0-7481-DB5C-741C-CA2CC9298A3B}"/>
              </a:ext>
            </a:extLst>
          </p:cNvPr>
          <p:cNvSpPr txBox="1"/>
          <p:nvPr/>
        </p:nvSpPr>
        <p:spPr>
          <a:xfrm>
            <a:off x="10188691" y="3410572"/>
            <a:ext cx="331694" cy="206189"/>
          </a:xfrm>
          <a:prstGeom prst="rect">
            <a:avLst/>
          </a:prstGeom>
        </p:spPr>
        <p:txBody>
          <a:bodyPr vert="horz" wrap="square" lIns="0" tIns="0" rIns="0" bIns="0" rtlCol="0" anchor="t">
            <a:noAutofit/>
          </a:bodyPr>
          <a:lstStyle/>
          <a:p>
            <a:pPr algn="ctr"/>
            <a:r>
              <a:rPr lang="en-US" sz="1600" dirty="0"/>
              <a:t>44</a:t>
            </a:r>
          </a:p>
        </p:txBody>
      </p:sp>
      <p:sp>
        <p:nvSpPr>
          <p:cNvPr id="136" name="TextBox 135">
            <a:extLst>
              <a:ext uri="{FF2B5EF4-FFF2-40B4-BE49-F238E27FC236}">
                <a16:creationId xmlns:a16="http://schemas.microsoft.com/office/drawing/2014/main" id="{FF9389AD-9D1C-0908-7357-580050287FD4}"/>
              </a:ext>
            </a:extLst>
          </p:cNvPr>
          <p:cNvSpPr txBox="1"/>
          <p:nvPr/>
        </p:nvSpPr>
        <p:spPr>
          <a:xfrm>
            <a:off x="10465402" y="3410572"/>
            <a:ext cx="331694" cy="206189"/>
          </a:xfrm>
          <a:prstGeom prst="rect">
            <a:avLst/>
          </a:prstGeom>
        </p:spPr>
        <p:txBody>
          <a:bodyPr vert="horz" wrap="square" lIns="0" tIns="0" rIns="0" bIns="0" rtlCol="0" anchor="t">
            <a:noAutofit/>
          </a:bodyPr>
          <a:lstStyle/>
          <a:p>
            <a:pPr algn="ctr"/>
            <a:r>
              <a:rPr lang="en-US" sz="1600" dirty="0"/>
              <a:t>48</a:t>
            </a:r>
          </a:p>
        </p:txBody>
      </p:sp>
      <p:sp>
        <p:nvSpPr>
          <p:cNvPr id="137" name="TextBox 136">
            <a:extLst>
              <a:ext uri="{FF2B5EF4-FFF2-40B4-BE49-F238E27FC236}">
                <a16:creationId xmlns:a16="http://schemas.microsoft.com/office/drawing/2014/main" id="{4FBC4BDA-1DB3-BC43-1032-A60F6B97097F}"/>
              </a:ext>
            </a:extLst>
          </p:cNvPr>
          <p:cNvSpPr txBox="1"/>
          <p:nvPr/>
        </p:nvSpPr>
        <p:spPr>
          <a:xfrm>
            <a:off x="10742113" y="3410572"/>
            <a:ext cx="331694" cy="206189"/>
          </a:xfrm>
          <a:prstGeom prst="rect">
            <a:avLst/>
          </a:prstGeom>
        </p:spPr>
        <p:txBody>
          <a:bodyPr vert="horz" wrap="square" lIns="0" tIns="0" rIns="0" bIns="0" rtlCol="0" anchor="t">
            <a:noAutofit/>
          </a:bodyPr>
          <a:lstStyle/>
          <a:p>
            <a:pPr algn="ctr"/>
            <a:r>
              <a:rPr lang="en-US" sz="1600" dirty="0"/>
              <a:t>52</a:t>
            </a:r>
          </a:p>
        </p:txBody>
      </p:sp>
      <p:sp>
        <p:nvSpPr>
          <p:cNvPr id="138" name="TextBox 137">
            <a:extLst>
              <a:ext uri="{FF2B5EF4-FFF2-40B4-BE49-F238E27FC236}">
                <a16:creationId xmlns:a16="http://schemas.microsoft.com/office/drawing/2014/main" id="{D3FE67A6-FC3C-8B65-8E16-83051445C0DC}"/>
              </a:ext>
            </a:extLst>
          </p:cNvPr>
          <p:cNvSpPr txBox="1"/>
          <p:nvPr/>
        </p:nvSpPr>
        <p:spPr>
          <a:xfrm>
            <a:off x="11018824" y="3410572"/>
            <a:ext cx="331694" cy="206189"/>
          </a:xfrm>
          <a:prstGeom prst="rect">
            <a:avLst/>
          </a:prstGeom>
        </p:spPr>
        <p:txBody>
          <a:bodyPr vert="horz" wrap="square" lIns="0" tIns="0" rIns="0" bIns="0" rtlCol="0" anchor="t">
            <a:noAutofit/>
          </a:bodyPr>
          <a:lstStyle/>
          <a:p>
            <a:pPr algn="ctr"/>
            <a:r>
              <a:rPr lang="en-US" sz="1600" dirty="0"/>
              <a:t>56</a:t>
            </a:r>
          </a:p>
        </p:txBody>
      </p:sp>
      <p:sp>
        <p:nvSpPr>
          <p:cNvPr id="139" name="Freeform 138">
            <a:extLst>
              <a:ext uri="{FF2B5EF4-FFF2-40B4-BE49-F238E27FC236}">
                <a16:creationId xmlns:a16="http://schemas.microsoft.com/office/drawing/2014/main" id="{7C460809-77B3-3781-1C6A-7B676FC7D3B0}"/>
              </a:ext>
            </a:extLst>
          </p:cNvPr>
          <p:cNvSpPr/>
          <p:nvPr/>
        </p:nvSpPr>
        <p:spPr>
          <a:xfrm>
            <a:off x="7305675" y="1511300"/>
            <a:ext cx="4254500" cy="955675"/>
          </a:xfrm>
          <a:custGeom>
            <a:avLst/>
            <a:gdLst>
              <a:gd name="csX0" fmla="*/ 0 w 4254500"/>
              <a:gd name="csY0" fmla="*/ 0 h 955675"/>
              <a:gd name="csX1" fmla="*/ 95250 w 4254500"/>
              <a:gd name="csY1" fmla="*/ 0 h 955675"/>
              <a:gd name="csX2" fmla="*/ 95250 w 4254500"/>
              <a:gd name="csY2" fmla="*/ 12700 h 955675"/>
              <a:gd name="csX3" fmla="*/ 165100 w 4254500"/>
              <a:gd name="csY3" fmla="*/ 12700 h 955675"/>
              <a:gd name="csX4" fmla="*/ 165100 w 4254500"/>
              <a:gd name="csY4" fmla="*/ 28575 h 955675"/>
              <a:gd name="csX5" fmla="*/ 238125 w 4254500"/>
              <a:gd name="csY5" fmla="*/ 28575 h 955675"/>
              <a:gd name="csX6" fmla="*/ 238125 w 4254500"/>
              <a:gd name="csY6" fmla="*/ 53975 h 955675"/>
              <a:gd name="csX7" fmla="*/ 247650 w 4254500"/>
              <a:gd name="csY7" fmla="*/ 53975 h 955675"/>
              <a:gd name="csX8" fmla="*/ 247650 w 4254500"/>
              <a:gd name="csY8" fmla="*/ 88900 h 955675"/>
              <a:gd name="csX9" fmla="*/ 247650 w 4254500"/>
              <a:gd name="csY9" fmla="*/ 88900 h 955675"/>
              <a:gd name="csX10" fmla="*/ 279400 w 4254500"/>
              <a:gd name="csY10" fmla="*/ 88900 h 955675"/>
              <a:gd name="csX11" fmla="*/ 279400 w 4254500"/>
              <a:gd name="csY11" fmla="*/ 133350 h 955675"/>
              <a:gd name="csX12" fmla="*/ 279400 w 4254500"/>
              <a:gd name="csY12" fmla="*/ 133350 h 955675"/>
              <a:gd name="csX13" fmla="*/ 304800 w 4254500"/>
              <a:gd name="csY13" fmla="*/ 133350 h 955675"/>
              <a:gd name="csX14" fmla="*/ 304800 w 4254500"/>
              <a:gd name="csY14" fmla="*/ 171450 h 955675"/>
              <a:gd name="csX15" fmla="*/ 336550 w 4254500"/>
              <a:gd name="csY15" fmla="*/ 171450 h 955675"/>
              <a:gd name="csX16" fmla="*/ 336550 w 4254500"/>
              <a:gd name="csY16" fmla="*/ 187325 h 955675"/>
              <a:gd name="csX17" fmla="*/ 346075 w 4254500"/>
              <a:gd name="csY17" fmla="*/ 187325 h 955675"/>
              <a:gd name="csX18" fmla="*/ 346075 w 4254500"/>
              <a:gd name="csY18" fmla="*/ 187325 h 955675"/>
              <a:gd name="csX19" fmla="*/ 346075 w 4254500"/>
              <a:gd name="csY19" fmla="*/ 209550 h 955675"/>
              <a:gd name="csX20" fmla="*/ 358775 w 4254500"/>
              <a:gd name="csY20" fmla="*/ 209550 h 955675"/>
              <a:gd name="csX21" fmla="*/ 358775 w 4254500"/>
              <a:gd name="csY21" fmla="*/ 209550 h 955675"/>
              <a:gd name="csX22" fmla="*/ 358775 w 4254500"/>
              <a:gd name="csY22" fmla="*/ 234950 h 955675"/>
              <a:gd name="csX23" fmla="*/ 371475 w 4254500"/>
              <a:gd name="csY23" fmla="*/ 234950 h 955675"/>
              <a:gd name="csX24" fmla="*/ 371475 w 4254500"/>
              <a:gd name="csY24" fmla="*/ 234950 h 955675"/>
              <a:gd name="csX25" fmla="*/ 371475 w 4254500"/>
              <a:gd name="csY25" fmla="*/ 257175 h 955675"/>
              <a:gd name="csX26" fmla="*/ 390525 w 4254500"/>
              <a:gd name="csY26" fmla="*/ 257175 h 955675"/>
              <a:gd name="csX27" fmla="*/ 390525 w 4254500"/>
              <a:gd name="csY27" fmla="*/ 301625 h 955675"/>
              <a:gd name="csX28" fmla="*/ 403225 w 4254500"/>
              <a:gd name="csY28" fmla="*/ 301625 h 955675"/>
              <a:gd name="csX29" fmla="*/ 403225 w 4254500"/>
              <a:gd name="csY29" fmla="*/ 301625 h 955675"/>
              <a:gd name="csX30" fmla="*/ 419100 w 4254500"/>
              <a:gd name="csY30" fmla="*/ 317500 h 955675"/>
              <a:gd name="csX31" fmla="*/ 419100 w 4254500"/>
              <a:gd name="csY31" fmla="*/ 336550 h 955675"/>
              <a:gd name="csX32" fmla="*/ 473075 w 4254500"/>
              <a:gd name="csY32" fmla="*/ 336550 h 955675"/>
              <a:gd name="csX33" fmla="*/ 473075 w 4254500"/>
              <a:gd name="csY33" fmla="*/ 355600 h 955675"/>
              <a:gd name="csX34" fmla="*/ 473075 w 4254500"/>
              <a:gd name="csY34" fmla="*/ 355600 h 955675"/>
              <a:gd name="csX35" fmla="*/ 495300 w 4254500"/>
              <a:gd name="csY35" fmla="*/ 355600 h 955675"/>
              <a:gd name="csX36" fmla="*/ 495300 w 4254500"/>
              <a:gd name="csY36" fmla="*/ 400050 h 955675"/>
              <a:gd name="csX37" fmla="*/ 508000 w 4254500"/>
              <a:gd name="csY37" fmla="*/ 400050 h 955675"/>
              <a:gd name="csX38" fmla="*/ 508000 w 4254500"/>
              <a:gd name="csY38" fmla="*/ 412750 h 955675"/>
              <a:gd name="csX39" fmla="*/ 568325 w 4254500"/>
              <a:gd name="csY39" fmla="*/ 412750 h 955675"/>
              <a:gd name="csX40" fmla="*/ 568325 w 4254500"/>
              <a:gd name="csY40" fmla="*/ 441325 h 955675"/>
              <a:gd name="csX41" fmla="*/ 568325 w 4254500"/>
              <a:gd name="csY41" fmla="*/ 441325 h 955675"/>
              <a:gd name="csX42" fmla="*/ 568325 w 4254500"/>
              <a:gd name="csY42" fmla="*/ 460375 h 955675"/>
              <a:gd name="csX43" fmla="*/ 596900 w 4254500"/>
              <a:gd name="csY43" fmla="*/ 460375 h 955675"/>
              <a:gd name="csX44" fmla="*/ 596900 w 4254500"/>
              <a:gd name="csY44" fmla="*/ 501650 h 955675"/>
              <a:gd name="csX45" fmla="*/ 663575 w 4254500"/>
              <a:gd name="csY45" fmla="*/ 501650 h 955675"/>
              <a:gd name="csX46" fmla="*/ 663575 w 4254500"/>
              <a:gd name="csY46" fmla="*/ 501650 h 955675"/>
              <a:gd name="csX47" fmla="*/ 663575 w 4254500"/>
              <a:gd name="csY47" fmla="*/ 527050 h 955675"/>
              <a:gd name="csX48" fmla="*/ 701675 w 4254500"/>
              <a:gd name="csY48" fmla="*/ 527050 h 955675"/>
              <a:gd name="csX49" fmla="*/ 701675 w 4254500"/>
              <a:gd name="csY49" fmla="*/ 561975 h 955675"/>
              <a:gd name="csX50" fmla="*/ 714375 w 4254500"/>
              <a:gd name="csY50" fmla="*/ 561975 h 955675"/>
              <a:gd name="csX51" fmla="*/ 714375 w 4254500"/>
              <a:gd name="csY51" fmla="*/ 561975 h 955675"/>
              <a:gd name="csX52" fmla="*/ 736600 w 4254500"/>
              <a:gd name="csY52" fmla="*/ 584200 h 955675"/>
              <a:gd name="csX53" fmla="*/ 736600 w 4254500"/>
              <a:gd name="csY53" fmla="*/ 606425 h 955675"/>
              <a:gd name="csX54" fmla="*/ 790575 w 4254500"/>
              <a:gd name="csY54" fmla="*/ 606425 h 955675"/>
              <a:gd name="csX55" fmla="*/ 790575 w 4254500"/>
              <a:gd name="csY55" fmla="*/ 625475 h 955675"/>
              <a:gd name="csX56" fmla="*/ 819150 w 4254500"/>
              <a:gd name="csY56" fmla="*/ 625475 h 955675"/>
              <a:gd name="csX57" fmla="*/ 819150 w 4254500"/>
              <a:gd name="csY57" fmla="*/ 647700 h 955675"/>
              <a:gd name="csX58" fmla="*/ 879475 w 4254500"/>
              <a:gd name="csY58" fmla="*/ 647700 h 955675"/>
              <a:gd name="csX59" fmla="*/ 879475 w 4254500"/>
              <a:gd name="csY59" fmla="*/ 669925 h 955675"/>
              <a:gd name="csX60" fmla="*/ 996950 w 4254500"/>
              <a:gd name="csY60" fmla="*/ 669925 h 955675"/>
              <a:gd name="csX61" fmla="*/ 996950 w 4254500"/>
              <a:gd name="csY61" fmla="*/ 669925 h 955675"/>
              <a:gd name="csX62" fmla="*/ 996950 w 4254500"/>
              <a:gd name="csY62" fmla="*/ 695325 h 955675"/>
              <a:gd name="csX63" fmla="*/ 1028700 w 4254500"/>
              <a:gd name="csY63" fmla="*/ 695325 h 955675"/>
              <a:gd name="csX64" fmla="*/ 1028700 w 4254500"/>
              <a:gd name="csY64" fmla="*/ 771525 h 955675"/>
              <a:gd name="csX65" fmla="*/ 1127125 w 4254500"/>
              <a:gd name="csY65" fmla="*/ 771525 h 955675"/>
              <a:gd name="csX66" fmla="*/ 1127125 w 4254500"/>
              <a:gd name="csY66" fmla="*/ 793750 h 955675"/>
              <a:gd name="csX67" fmla="*/ 1400175 w 4254500"/>
              <a:gd name="csY67" fmla="*/ 793750 h 955675"/>
              <a:gd name="csX68" fmla="*/ 1400175 w 4254500"/>
              <a:gd name="csY68" fmla="*/ 819150 h 955675"/>
              <a:gd name="csX69" fmla="*/ 1470025 w 4254500"/>
              <a:gd name="csY69" fmla="*/ 819150 h 955675"/>
              <a:gd name="csX70" fmla="*/ 1470025 w 4254500"/>
              <a:gd name="csY70" fmla="*/ 819150 h 955675"/>
              <a:gd name="csX71" fmla="*/ 1470025 w 4254500"/>
              <a:gd name="csY71" fmla="*/ 841375 h 955675"/>
              <a:gd name="csX72" fmla="*/ 1781175 w 4254500"/>
              <a:gd name="csY72" fmla="*/ 841375 h 955675"/>
              <a:gd name="csX73" fmla="*/ 1781175 w 4254500"/>
              <a:gd name="csY73" fmla="*/ 860425 h 955675"/>
              <a:gd name="csX74" fmla="*/ 2349500 w 4254500"/>
              <a:gd name="csY74" fmla="*/ 860425 h 955675"/>
              <a:gd name="csX75" fmla="*/ 2349500 w 4254500"/>
              <a:gd name="csY75" fmla="*/ 885825 h 955675"/>
              <a:gd name="csX76" fmla="*/ 2447925 w 4254500"/>
              <a:gd name="csY76" fmla="*/ 885825 h 955675"/>
              <a:gd name="csX77" fmla="*/ 2447925 w 4254500"/>
              <a:gd name="csY77" fmla="*/ 885825 h 955675"/>
              <a:gd name="csX78" fmla="*/ 2447925 w 4254500"/>
              <a:gd name="csY78" fmla="*/ 911225 h 955675"/>
              <a:gd name="csX79" fmla="*/ 2895600 w 4254500"/>
              <a:gd name="csY79" fmla="*/ 911225 h 955675"/>
              <a:gd name="csX80" fmla="*/ 2895600 w 4254500"/>
              <a:gd name="csY80" fmla="*/ 930275 h 955675"/>
              <a:gd name="csX81" fmla="*/ 3359150 w 4254500"/>
              <a:gd name="csY81" fmla="*/ 930275 h 955675"/>
              <a:gd name="csX82" fmla="*/ 3359150 w 4254500"/>
              <a:gd name="csY82" fmla="*/ 930275 h 955675"/>
              <a:gd name="csX83" fmla="*/ 3359150 w 4254500"/>
              <a:gd name="csY83" fmla="*/ 955675 h 955675"/>
              <a:gd name="csX84" fmla="*/ 4254500 w 4254500"/>
              <a:gd name="csY84" fmla="*/ 955675 h 955675"/>
              <a:gd name="csX0" fmla="*/ 0 w 4254500"/>
              <a:gd name="csY0" fmla="*/ 0 h 955675"/>
              <a:gd name="csX1" fmla="*/ 95250 w 4254500"/>
              <a:gd name="csY1" fmla="*/ 0 h 955675"/>
              <a:gd name="csX2" fmla="*/ 95250 w 4254500"/>
              <a:gd name="csY2" fmla="*/ 12700 h 955675"/>
              <a:gd name="csX3" fmla="*/ 165100 w 4254500"/>
              <a:gd name="csY3" fmla="*/ 12700 h 955675"/>
              <a:gd name="csX4" fmla="*/ 165100 w 4254500"/>
              <a:gd name="csY4" fmla="*/ 28575 h 955675"/>
              <a:gd name="csX5" fmla="*/ 238125 w 4254500"/>
              <a:gd name="csY5" fmla="*/ 28575 h 955675"/>
              <a:gd name="csX6" fmla="*/ 238125 w 4254500"/>
              <a:gd name="csY6" fmla="*/ 53975 h 955675"/>
              <a:gd name="csX7" fmla="*/ 247650 w 4254500"/>
              <a:gd name="csY7" fmla="*/ 53975 h 955675"/>
              <a:gd name="csX8" fmla="*/ 247650 w 4254500"/>
              <a:gd name="csY8" fmla="*/ 88900 h 955675"/>
              <a:gd name="csX9" fmla="*/ 247650 w 4254500"/>
              <a:gd name="csY9" fmla="*/ 88900 h 955675"/>
              <a:gd name="csX10" fmla="*/ 279400 w 4254500"/>
              <a:gd name="csY10" fmla="*/ 88900 h 955675"/>
              <a:gd name="csX11" fmla="*/ 279400 w 4254500"/>
              <a:gd name="csY11" fmla="*/ 133350 h 955675"/>
              <a:gd name="csX12" fmla="*/ 279400 w 4254500"/>
              <a:gd name="csY12" fmla="*/ 133350 h 955675"/>
              <a:gd name="csX13" fmla="*/ 304800 w 4254500"/>
              <a:gd name="csY13" fmla="*/ 133350 h 955675"/>
              <a:gd name="csX14" fmla="*/ 304800 w 4254500"/>
              <a:gd name="csY14" fmla="*/ 171450 h 955675"/>
              <a:gd name="csX15" fmla="*/ 336550 w 4254500"/>
              <a:gd name="csY15" fmla="*/ 171450 h 955675"/>
              <a:gd name="csX16" fmla="*/ 336550 w 4254500"/>
              <a:gd name="csY16" fmla="*/ 187325 h 955675"/>
              <a:gd name="csX17" fmla="*/ 346075 w 4254500"/>
              <a:gd name="csY17" fmla="*/ 187325 h 955675"/>
              <a:gd name="csX18" fmla="*/ 346075 w 4254500"/>
              <a:gd name="csY18" fmla="*/ 187325 h 955675"/>
              <a:gd name="csX19" fmla="*/ 346075 w 4254500"/>
              <a:gd name="csY19" fmla="*/ 209550 h 955675"/>
              <a:gd name="csX20" fmla="*/ 358775 w 4254500"/>
              <a:gd name="csY20" fmla="*/ 209550 h 955675"/>
              <a:gd name="csX21" fmla="*/ 358775 w 4254500"/>
              <a:gd name="csY21" fmla="*/ 209550 h 955675"/>
              <a:gd name="csX22" fmla="*/ 358775 w 4254500"/>
              <a:gd name="csY22" fmla="*/ 234950 h 955675"/>
              <a:gd name="csX23" fmla="*/ 371475 w 4254500"/>
              <a:gd name="csY23" fmla="*/ 234950 h 955675"/>
              <a:gd name="csX24" fmla="*/ 371475 w 4254500"/>
              <a:gd name="csY24" fmla="*/ 234950 h 955675"/>
              <a:gd name="csX25" fmla="*/ 371475 w 4254500"/>
              <a:gd name="csY25" fmla="*/ 257175 h 955675"/>
              <a:gd name="csX26" fmla="*/ 390525 w 4254500"/>
              <a:gd name="csY26" fmla="*/ 257175 h 955675"/>
              <a:gd name="csX27" fmla="*/ 390525 w 4254500"/>
              <a:gd name="csY27" fmla="*/ 301625 h 955675"/>
              <a:gd name="csX28" fmla="*/ 403225 w 4254500"/>
              <a:gd name="csY28" fmla="*/ 301625 h 955675"/>
              <a:gd name="csX29" fmla="*/ 403225 w 4254500"/>
              <a:gd name="csY29" fmla="*/ 301625 h 955675"/>
              <a:gd name="csX30" fmla="*/ 419100 w 4254500"/>
              <a:gd name="csY30" fmla="*/ 317500 h 955675"/>
              <a:gd name="csX31" fmla="*/ 419100 w 4254500"/>
              <a:gd name="csY31" fmla="*/ 336550 h 955675"/>
              <a:gd name="csX32" fmla="*/ 473075 w 4254500"/>
              <a:gd name="csY32" fmla="*/ 336550 h 955675"/>
              <a:gd name="csX33" fmla="*/ 473075 w 4254500"/>
              <a:gd name="csY33" fmla="*/ 355600 h 955675"/>
              <a:gd name="csX34" fmla="*/ 473075 w 4254500"/>
              <a:gd name="csY34" fmla="*/ 355600 h 955675"/>
              <a:gd name="csX35" fmla="*/ 495300 w 4254500"/>
              <a:gd name="csY35" fmla="*/ 355600 h 955675"/>
              <a:gd name="csX36" fmla="*/ 495300 w 4254500"/>
              <a:gd name="csY36" fmla="*/ 400050 h 955675"/>
              <a:gd name="csX37" fmla="*/ 508000 w 4254500"/>
              <a:gd name="csY37" fmla="*/ 400050 h 955675"/>
              <a:gd name="csX38" fmla="*/ 508000 w 4254500"/>
              <a:gd name="csY38" fmla="*/ 412750 h 955675"/>
              <a:gd name="csX39" fmla="*/ 568325 w 4254500"/>
              <a:gd name="csY39" fmla="*/ 412750 h 955675"/>
              <a:gd name="csX40" fmla="*/ 568325 w 4254500"/>
              <a:gd name="csY40" fmla="*/ 441325 h 955675"/>
              <a:gd name="csX41" fmla="*/ 568325 w 4254500"/>
              <a:gd name="csY41" fmla="*/ 441325 h 955675"/>
              <a:gd name="csX42" fmla="*/ 568325 w 4254500"/>
              <a:gd name="csY42" fmla="*/ 460375 h 955675"/>
              <a:gd name="csX43" fmla="*/ 596900 w 4254500"/>
              <a:gd name="csY43" fmla="*/ 460375 h 955675"/>
              <a:gd name="csX44" fmla="*/ 596900 w 4254500"/>
              <a:gd name="csY44" fmla="*/ 501650 h 955675"/>
              <a:gd name="csX45" fmla="*/ 663575 w 4254500"/>
              <a:gd name="csY45" fmla="*/ 501650 h 955675"/>
              <a:gd name="csX46" fmla="*/ 663575 w 4254500"/>
              <a:gd name="csY46" fmla="*/ 501650 h 955675"/>
              <a:gd name="csX47" fmla="*/ 663575 w 4254500"/>
              <a:gd name="csY47" fmla="*/ 527050 h 955675"/>
              <a:gd name="csX48" fmla="*/ 701675 w 4254500"/>
              <a:gd name="csY48" fmla="*/ 527050 h 955675"/>
              <a:gd name="csX49" fmla="*/ 701675 w 4254500"/>
              <a:gd name="csY49" fmla="*/ 561975 h 955675"/>
              <a:gd name="csX50" fmla="*/ 714375 w 4254500"/>
              <a:gd name="csY50" fmla="*/ 561975 h 955675"/>
              <a:gd name="csX51" fmla="*/ 714375 w 4254500"/>
              <a:gd name="csY51" fmla="*/ 581025 h 955675"/>
              <a:gd name="csX52" fmla="*/ 736600 w 4254500"/>
              <a:gd name="csY52" fmla="*/ 584200 h 955675"/>
              <a:gd name="csX53" fmla="*/ 736600 w 4254500"/>
              <a:gd name="csY53" fmla="*/ 606425 h 955675"/>
              <a:gd name="csX54" fmla="*/ 790575 w 4254500"/>
              <a:gd name="csY54" fmla="*/ 606425 h 955675"/>
              <a:gd name="csX55" fmla="*/ 790575 w 4254500"/>
              <a:gd name="csY55" fmla="*/ 625475 h 955675"/>
              <a:gd name="csX56" fmla="*/ 819150 w 4254500"/>
              <a:gd name="csY56" fmla="*/ 625475 h 955675"/>
              <a:gd name="csX57" fmla="*/ 819150 w 4254500"/>
              <a:gd name="csY57" fmla="*/ 647700 h 955675"/>
              <a:gd name="csX58" fmla="*/ 879475 w 4254500"/>
              <a:gd name="csY58" fmla="*/ 647700 h 955675"/>
              <a:gd name="csX59" fmla="*/ 879475 w 4254500"/>
              <a:gd name="csY59" fmla="*/ 669925 h 955675"/>
              <a:gd name="csX60" fmla="*/ 996950 w 4254500"/>
              <a:gd name="csY60" fmla="*/ 669925 h 955675"/>
              <a:gd name="csX61" fmla="*/ 996950 w 4254500"/>
              <a:gd name="csY61" fmla="*/ 669925 h 955675"/>
              <a:gd name="csX62" fmla="*/ 996950 w 4254500"/>
              <a:gd name="csY62" fmla="*/ 695325 h 955675"/>
              <a:gd name="csX63" fmla="*/ 1028700 w 4254500"/>
              <a:gd name="csY63" fmla="*/ 695325 h 955675"/>
              <a:gd name="csX64" fmla="*/ 1028700 w 4254500"/>
              <a:gd name="csY64" fmla="*/ 771525 h 955675"/>
              <a:gd name="csX65" fmla="*/ 1127125 w 4254500"/>
              <a:gd name="csY65" fmla="*/ 771525 h 955675"/>
              <a:gd name="csX66" fmla="*/ 1127125 w 4254500"/>
              <a:gd name="csY66" fmla="*/ 793750 h 955675"/>
              <a:gd name="csX67" fmla="*/ 1400175 w 4254500"/>
              <a:gd name="csY67" fmla="*/ 793750 h 955675"/>
              <a:gd name="csX68" fmla="*/ 1400175 w 4254500"/>
              <a:gd name="csY68" fmla="*/ 819150 h 955675"/>
              <a:gd name="csX69" fmla="*/ 1470025 w 4254500"/>
              <a:gd name="csY69" fmla="*/ 819150 h 955675"/>
              <a:gd name="csX70" fmla="*/ 1470025 w 4254500"/>
              <a:gd name="csY70" fmla="*/ 819150 h 955675"/>
              <a:gd name="csX71" fmla="*/ 1470025 w 4254500"/>
              <a:gd name="csY71" fmla="*/ 841375 h 955675"/>
              <a:gd name="csX72" fmla="*/ 1781175 w 4254500"/>
              <a:gd name="csY72" fmla="*/ 841375 h 955675"/>
              <a:gd name="csX73" fmla="*/ 1781175 w 4254500"/>
              <a:gd name="csY73" fmla="*/ 860425 h 955675"/>
              <a:gd name="csX74" fmla="*/ 2349500 w 4254500"/>
              <a:gd name="csY74" fmla="*/ 860425 h 955675"/>
              <a:gd name="csX75" fmla="*/ 2349500 w 4254500"/>
              <a:gd name="csY75" fmla="*/ 885825 h 955675"/>
              <a:gd name="csX76" fmla="*/ 2447925 w 4254500"/>
              <a:gd name="csY76" fmla="*/ 885825 h 955675"/>
              <a:gd name="csX77" fmla="*/ 2447925 w 4254500"/>
              <a:gd name="csY77" fmla="*/ 885825 h 955675"/>
              <a:gd name="csX78" fmla="*/ 2447925 w 4254500"/>
              <a:gd name="csY78" fmla="*/ 911225 h 955675"/>
              <a:gd name="csX79" fmla="*/ 2895600 w 4254500"/>
              <a:gd name="csY79" fmla="*/ 911225 h 955675"/>
              <a:gd name="csX80" fmla="*/ 2895600 w 4254500"/>
              <a:gd name="csY80" fmla="*/ 930275 h 955675"/>
              <a:gd name="csX81" fmla="*/ 3359150 w 4254500"/>
              <a:gd name="csY81" fmla="*/ 930275 h 955675"/>
              <a:gd name="csX82" fmla="*/ 3359150 w 4254500"/>
              <a:gd name="csY82" fmla="*/ 930275 h 955675"/>
              <a:gd name="csX83" fmla="*/ 3359150 w 4254500"/>
              <a:gd name="csY83" fmla="*/ 955675 h 955675"/>
              <a:gd name="csX84" fmla="*/ 4254500 w 4254500"/>
              <a:gd name="csY84" fmla="*/ 955675 h 955675"/>
              <a:gd name="csX0" fmla="*/ 0 w 4254500"/>
              <a:gd name="csY0" fmla="*/ 0 h 955675"/>
              <a:gd name="csX1" fmla="*/ 95250 w 4254500"/>
              <a:gd name="csY1" fmla="*/ 0 h 955675"/>
              <a:gd name="csX2" fmla="*/ 95250 w 4254500"/>
              <a:gd name="csY2" fmla="*/ 12700 h 955675"/>
              <a:gd name="csX3" fmla="*/ 165100 w 4254500"/>
              <a:gd name="csY3" fmla="*/ 12700 h 955675"/>
              <a:gd name="csX4" fmla="*/ 165100 w 4254500"/>
              <a:gd name="csY4" fmla="*/ 28575 h 955675"/>
              <a:gd name="csX5" fmla="*/ 238125 w 4254500"/>
              <a:gd name="csY5" fmla="*/ 28575 h 955675"/>
              <a:gd name="csX6" fmla="*/ 238125 w 4254500"/>
              <a:gd name="csY6" fmla="*/ 53975 h 955675"/>
              <a:gd name="csX7" fmla="*/ 247650 w 4254500"/>
              <a:gd name="csY7" fmla="*/ 53975 h 955675"/>
              <a:gd name="csX8" fmla="*/ 247650 w 4254500"/>
              <a:gd name="csY8" fmla="*/ 88900 h 955675"/>
              <a:gd name="csX9" fmla="*/ 247650 w 4254500"/>
              <a:gd name="csY9" fmla="*/ 88900 h 955675"/>
              <a:gd name="csX10" fmla="*/ 279400 w 4254500"/>
              <a:gd name="csY10" fmla="*/ 88900 h 955675"/>
              <a:gd name="csX11" fmla="*/ 279400 w 4254500"/>
              <a:gd name="csY11" fmla="*/ 133350 h 955675"/>
              <a:gd name="csX12" fmla="*/ 279400 w 4254500"/>
              <a:gd name="csY12" fmla="*/ 133350 h 955675"/>
              <a:gd name="csX13" fmla="*/ 304800 w 4254500"/>
              <a:gd name="csY13" fmla="*/ 133350 h 955675"/>
              <a:gd name="csX14" fmla="*/ 304800 w 4254500"/>
              <a:gd name="csY14" fmla="*/ 171450 h 955675"/>
              <a:gd name="csX15" fmla="*/ 336550 w 4254500"/>
              <a:gd name="csY15" fmla="*/ 171450 h 955675"/>
              <a:gd name="csX16" fmla="*/ 336550 w 4254500"/>
              <a:gd name="csY16" fmla="*/ 187325 h 955675"/>
              <a:gd name="csX17" fmla="*/ 346075 w 4254500"/>
              <a:gd name="csY17" fmla="*/ 187325 h 955675"/>
              <a:gd name="csX18" fmla="*/ 346075 w 4254500"/>
              <a:gd name="csY18" fmla="*/ 187325 h 955675"/>
              <a:gd name="csX19" fmla="*/ 346075 w 4254500"/>
              <a:gd name="csY19" fmla="*/ 209550 h 955675"/>
              <a:gd name="csX20" fmla="*/ 358775 w 4254500"/>
              <a:gd name="csY20" fmla="*/ 209550 h 955675"/>
              <a:gd name="csX21" fmla="*/ 358775 w 4254500"/>
              <a:gd name="csY21" fmla="*/ 209550 h 955675"/>
              <a:gd name="csX22" fmla="*/ 358775 w 4254500"/>
              <a:gd name="csY22" fmla="*/ 234950 h 955675"/>
              <a:gd name="csX23" fmla="*/ 371475 w 4254500"/>
              <a:gd name="csY23" fmla="*/ 234950 h 955675"/>
              <a:gd name="csX24" fmla="*/ 371475 w 4254500"/>
              <a:gd name="csY24" fmla="*/ 234950 h 955675"/>
              <a:gd name="csX25" fmla="*/ 371475 w 4254500"/>
              <a:gd name="csY25" fmla="*/ 257175 h 955675"/>
              <a:gd name="csX26" fmla="*/ 390525 w 4254500"/>
              <a:gd name="csY26" fmla="*/ 257175 h 955675"/>
              <a:gd name="csX27" fmla="*/ 390525 w 4254500"/>
              <a:gd name="csY27" fmla="*/ 301625 h 955675"/>
              <a:gd name="csX28" fmla="*/ 403225 w 4254500"/>
              <a:gd name="csY28" fmla="*/ 301625 h 955675"/>
              <a:gd name="csX29" fmla="*/ 403225 w 4254500"/>
              <a:gd name="csY29" fmla="*/ 323850 h 955675"/>
              <a:gd name="csX30" fmla="*/ 419100 w 4254500"/>
              <a:gd name="csY30" fmla="*/ 317500 h 955675"/>
              <a:gd name="csX31" fmla="*/ 419100 w 4254500"/>
              <a:gd name="csY31" fmla="*/ 336550 h 955675"/>
              <a:gd name="csX32" fmla="*/ 473075 w 4254500"/>
              <a:gd name="csY32" fmla="*/ 336550 h 955675"/>
              <a:gd name="csX33" fmla="*/ 473075 w 4254500"/>
              <a:gd name="csY33" fmla="*/ 355600 h 955675"/>
              <a:gd name="csX34" fmla="*/ 473075 w 4254500"/>
              <a:gd name="csY34" fmla="*/ 355600 h 955675"/>
              <a:gd name="csX35" fmla="*/ 495300 w 4254500"/>
              <a:gd name="csY35" fmla="*/ 355600 h 955675"/>
              <a:gd name="csX36" fmla="*/ 495300 w 4254500"/>
              <a:gd name="csY36" fmla="*/ 400050 h 955675"/>
              <a:gd name="csX37" fmla="*/ 508000 w 4254500"/>
              <a:gd name="csY37" fmla="*/ 400050 h 955675"/>
              <a:gd name="csX38" fmla="*/ 508000 w 4254500"/>
              <a:gd name="csY38" fmla="*/ 412750 h 955675"/>
              <a:gd name="csX39" fmla="*/ 568325 w 4254500"/>
              <a:gd name="csY39" fmla="*/ 412750 h 955675"/>
              <a:gd name="csX40" fmla="*/ 568325 w 4254500"/>
              <a:gd name="csY40" fmla="*/ 441325 h 955675"/>
              <a:gd name="csX41" fmla="*/ 568325 w 4254500"/>
              <a:gd name="csY41" fmla="*/ 441325 h 955675"/>
              <a:gd name="csX42" fmla="*/ 568325 w 4254500"/>
              <a:gd name="csY42" fmla="*/ 460375 h 955675"/>
              <a:gd name="csX43" fmla="*/ 596900 w 4254500"/>
              <a:gd name="csY43" fmla="*/ 460375 h 955675"/>
              <a:gd name="csX44" fmla="*/ 596900 w 4254500"/>
              <a:gd name="csY44" fmla="*/ 501650 h 955675"/>
              <a:gd name="csX45" fmla="*/ 663575 w 4254500"/>
              <a:gd name="csY45" fmla="*/ 501650 h 955675"/>
              <a:gd name="csX46" fmla="*/ 663575 w 4254500"/>
              <a:gd name="csY46" fmla="*/ 501650 h 955675"/>
              <a:gd name="csX47" fmla="*/ 663575 w 4254500"/>
              <a:gd name="csY47" fmla="*/ 527050 h 955675"/>
              <a:gd name="csX48" fmla="*/ 701675 w 4254500"/>
              <a:gd name="csY48" fmla="*/ 527050 h 955675"/>
              <a:gd name="csX49" fmla="*/ 701675 w 4254500"/>
              <a:gd name="csY49" fmla="*/ 561975 h 955675"/>
              <a:gd name="csX50" fmla="*/ 714375 w 4254500"/>
              <a:gd name="csY50" fmla="*/ 561975 h 955675"/>
              <a:gd name="csX51" fmla="*/ 714375 w 4254500"/>
              <a:gd name="csY51" fmla="*/ 581025 h 955675"/>
              <a:gd name="csX52" fmla="*/ 736600 w 4254500"/>
              <a:gd name="csY52" fmla="*/ 584200 h 955675"/>
              <a:gd name="csX53" fmla="*/ 736600 w 4254500"/>
              <a:gd name="csY53" fmla="*/ 606425 h 955675"/>
              <a:gd name="csX54" fmla="*/ 790575 w 4254500"/>
              <a:gd name="csY54" fmla="*/ 606425 h 955675"/>
              <a:gd name="csX55" fmla="*/ 790575 w 4254500"/>
              <a:gd name="csY55" fmla="*/ 625475 h 955675"/>
              <a:gd name="csX56" fmla="*/ 819150 w 4254500"/>
              <a:gd name="csY56" fmla="*/ 625475 h 955675"/>
              <a:gd name="csX57" fmla="*/ 819150 w 4254500"/>
              <a:gd name="csY57" fmla="*/ 647700 h 955675"/>
              <a:gd name="csX58" fmla="*/ 879475 w 4254500"/>
              <a:gd name="csY58" fmla="*/ 647700 h 955675"/>
              <a:gd name="csX59" fmla="*/ 879475 w 4254500"/>
              <a:gd name="csY59" fmla="*/ 669925 h 955675"/>
              <a:gd name="csX60" fmla="*/ 996950 w 4254500"/>
              <a:gd name="csY60" fmla="*/ 669925 h 955675"/>
              <a:gd name="csX61" fmla="*/ 996950 w 4254500"/>
              <a:gd name="csY61" fmla="*/ 669925 h 955675"/>
              <a:gd name="csX62" fmla="*/ 996950 w 4254500"/>
              <a:gd name="csY62" fmla="*/ 695325 h 955675"/>
              <a:gd name="csX63" fmla="*/ 1028700 w 4254500"/>
              <a:gd name="csY63" fmla="*/ 695325 h 955675"/>
              <a:gd name="csX64" fmla="*/ 1028700 w 4254500"/>
              <a:gd name="csY64" fmla="*/ 771525 h 955675"/>
              <a:gd name="csX65" fmla="*/ 1127125 w 4254500"/>
              <a:gd name="csY65" fmla="*/ 771525 h 955675"/>
              <a:gd name="csX66" fmla="*/ 1127125 w 4254500"/>
              <a:gd name="csY66" fmla="*/ 793750 h 955675"/>
              <a:gd name="csX67" fmla="*/ 1400175 w 4254500"/>
              <a:gd name="csY67" fmla="*/ 793750 h 955675"/>
              <a:gd name="csX68" fmla="*/ 1400175 w 4254500"/>
              <a:gd name="csY68" fmla="*/ 819150 h 955675"/>
              <a:gd name="csX69" fmla="*/ 1470025 w 4254500"/>
              <a:gd name="csY69" fmla="*/ 819150 h 955675"/>
              <a:gd name="csX70" fmla="*/ 1470025 w 4254500"/>
              <a:gd name="csY70" fmla="*/ 819150 h 955675"/>
              <a:gd name="csX71" fmla="*/ 1470025 w 4254500"/>
              <a:gd name="csY71" fmla="*/ 841375 h 955675"/>
              <a:gd name="csX72" fmla="*/ 1781175 w 4254500"/>
              <a:gd name="csY72" fmla="*/ 841375 h 955675"/>
              <a:gd name="csX73" fmla="*/ 1781175 w 4254500"/>
              <a:gd name="csY73" fmla="*/ 860425 h 955675"/>
              <a:gd name="csX74" fmla="*/ 2349500 w 4254500"/>
              <a:gd name="csY74" fmla="*/ 860425 h 955675"/>
              <a:gd name="csX75" fmla="*/ 2349500 w 4254500"/>
              <a:gd name="csY75" fmla="*/ 885825 h 955675"/>
              <a:gd name="csX76" fmla="*/ 2447925 w 4254500"/>
              <a:gd name="csY76" fmla="*/ 885825 h 955675"/>
              <a:gd name="csX77" fmla="*/ 2447925 w 4254500"/>
              <a:gd name="csY77" fmla="*/ 885825 h 955675"/>
              <a:gd name="csX78" fmla="*/ 2447925 w 4254500"/>
              <a:gd name="csY78" fmla="*/ 911225 h 955675"/>
              <a:gd name="csX79" fmla="*/ 2895600 w 4254500"/>
              <a:gd name="csY79" fmla="*/ 911225 h 955675"/>
              <a:gd name="csX80" fmla="*/ 2895600 w 4254500"/>
              <a:gd name="csY80" fmla="*/ 930275 h 955675"/>
              <a:gd name="csX81" fmla="*/ 3359150 w 4254500"/>
              <a:gd name="csY81" fmla="*/ 930275 h 955675"/>
              <a:gd name="csX82" fmla="*/ 3359150 w 4254500"/>
              <a:gd name="csY82" fmla="*/ 930275 h 955675"/>
              <a:gd name="csX83" fmla="*/ 3359150 w 4254500"/>
              <a:gd name="csY83" fmla="*/ 955675 h 955675"/>
              <a:gd name="csX84" fmla="*/ 4254500 w 4254500"/>
              <a:gd name="csY84" fmla="*/ 955675 h 955675"/>
              <a:gd name="csX0" fmla="*/ 0 w 4254500"/>
              <a:gd name="csY0" fmla="*/ 0 h 955675"/>
              <a:gd name="csX1" fmla="*/ 95250 w 4254500"/>
              <a:gd name="csY1" fmla="*/ 0 h 955675"/>
              <a:gd name="csX2" fmla="*/ 95250 w 4254500"/>
              <a:gd name="csY2" fmla="*/ 12700 h 955675"/>
              <a:gd name="csX3" fmla="*/ 165100 w 4254500"/>
              <a:gd name="csY3" fmla="*/ 12700 h 955675"/>
              <a:gd name="csX4" fmla="*/ 165100 w 4254500"/>
              <a:gd name="csY4" fmla="*/ 28575 h 955675"/>
              <a:gd name="csX5" fmla="*/ 238125 w 4254500"/>
              <a:gd name="csY5" fmla="*/ 28575 h 955675"/>
              <a:gd name="csX6" fmla="*/ 238125 w 4254500"/>
              <a:gd name="csY6" fmla="*/ 53975 h 955675"/>
              <a:gd name="csX7" fmla="*/ 247650 w 4254500"/>
              <a:gd name="csY7" fmla="*/ 53975 h 955675"/>
              <a:gd name="csX8" fmla="*/ 247650 w 4254500"/>
              <a:gd name="csY8" fmla="*/ 88900 h 955675"/>
              <a:gd name="csX9" fmla="*/ 247650 w 4254500"/>
              <a:gd name="csY9" fmla="*/ 88900 h 955675"/>
              <a:gd name="csX10" fmla="*/ 279400 w 4254500"/>
              <a:gd name="csY10" fmla="*/ 88900 h 955675"/>
              <a:gd name="csX11" fmla="*/ 279400 w 4254500"/>
              <a:gd name="csY11" fmla="*/ 133350 h 955675"/>
              <a:gd name="csX12" fmla="*/ 279400 w 4254500"/>
              <a:gd name="csY12" fmla="*/ 133350 h 955675"/>
              <a:gd name="csX13" fmla="*/ 304800 w 4254500"/>
              <a:gd name="csY13" fmla="*/ 133350 h 955675"/>
              <a:gd name="csX14" fmla="*/ 304800 w 4254500"/>
              <a:gd name="csY14" fmla="*/ 171450 h 955675"/>
              <a:gd name="csX15" fmla="*/ 336550 w 4254500"/>
              <a:gd name="csY15" fmla="*/ 171450 h 955675"/>
              <a:gd name="csX16" fmla="*/ 336550 w 4254500"/>
              <a:gd name="csY16" fmla="*/ 187325 h 955675"/>
              <a:gd name="csX17" fmla="*/ 346075 w 4254500"/>
              <a:gd name="csY17" fmla="*/ 187325 h 955675"/>
              <a:gd name="csX18" fmla="*/ 346075 w 4254500"/>
              <a:gd name="csY18" fmla="*/ 187325 h 955675"/>
              <a:gd name="csX19" fmla="*/ 346075 w 4254500"/>
              <a:gd name="csY19" fmla="*/ 209550 h 955675"/>
              <a:gd name="csX20" fmla="*/ 358775 w 4254500"/>
              <a:gd name="csY20" fmla="*/ 209550 h 955675"/>
              <a:gd name="csX21" fmla="*/ 358775 w 4254500"/>
              <a:gd name="csY21" fmla="*/ 209550 h 955675"/>
              <a:gd name="csX22" fmla="*/ 358775 w 4254500"/>
              <a:gd name="csY22" fmla="*/ 234950 h 955675"/>
              <a:gd name="csX23" fmla="*/ 371475 w 4254500"/>
              <a:gd name="csY23" fmla="*/ 234950 h 955675"/>
              <a:gd name="csX24" fmla="*/ 371475 w 4254500"/>
              <a:gd name="csY24" fmla="*/ 234950 h 955675"/>
              <a:gd name="csX25" fmla="*/ 371475 w 4254500"/>
              <a:gd name="csY25" fmla="*/ 257175 h 955675"/>
              <a:gd name="csX26" fmla="*/ 390525 w 4254500"/>
              <a:gd name="csY26" fmla="*/ 257175 h 955675"/>
              <a:gd name="csX27" fmla="*/ 390525 w 4254500"/>
              <a:gd name="csY27" fmla="*/ 301625 h 955675"/>
              <a:gd name="csX28" fmla="*/ 403225 w 4254500"/>
              <a:gd name="csY28" fmla="*/ 301625 h 955675"/>
              <a:gd name="csX29" fmla="*/ 406400 w 4254500"/>
              <a:gd name="csY29" fmla="*/ 323850 h 955675"/>
              <a:gd name="csX30" fmla="*/ 419100 w 4254500"/>
              <a:gd name="csY30" fmla="*/ 317500 h 955675"/>
              <a:gd name="csX31" fmla="*/ 419100 w 4254500"/>
              <a:gd name="csY31" fmla="*/ 336550 h 955675"/>
              <a:gd name="csX32" fmla="*/ 473075 w 4254500"/>
              <a:gd name="csY32" fmla="*/ 336550 h 955675"/>
              <a:gd name="csX33" fmla="*/ 473075 w 4254500"/>
              <a:gd name="csY33" fmla="*/ 355600 h 955675"/>
              <a:gd name="csX34" fmla="*/ 473075 w 4254500"/>
              <a:gd name="csY34" fmla="*/ 355600 h 955675"/>
              <a:gd name="csX35" fmla="*/ 495300 w 4254500"/>
              <a:gd name="csY35" fmla="*/ 355600 h 955675"/>
              <a:gd name="csX36" fmla="*/ 495300 w 4254500"/>
              <a:gd name="csY36" fmla="*/ 400050 h 955675"/>
              <a:gd name="csX37" fmla="*/ 508000 w 4254500"/>
              <a:gd name="csY37" fmla="*/ 400050 h 955675"/>
              <a:gd name="csX38" fmla="*/ 508000 w 4254500"/>
              <a:gd name="csY38" fmla="*/ 412750 h 955675"/>
              <a:gd name="csX39" fmla="*/ 568325 w 4254500"/>
              <a:gd name="csY39" fmla="*/ 412750 h 955675"/>
              <a:gd name="csX40" fmla="*/ 568325 w 4254500"/>
              <a:gd name="csY40" fmla="*/ 441325 h 955675"/>
              <a:gd name="csX41" fmla="*/ 568325 w 4254500"/>
              <a:gd name="csY41" fmla="*/ 441325 h 955675"/>
              <a:gd name="csX42" fmla="*/ 568325 w 4254500"/>
              <a:gd name="csY42" fmla="*/ 460375 h 955675"/>
              <a:gd name="csX43" fmla="*/ 596900 w 4254500"/>
              <a:gd name="csY43" fmla="*/ 460375 h 955675"/>
              <a:gd name="csX44" fmla="*/ 596900 w 4254500"/>
              <a:gd name="csY44" fmla="*/ 501650 h 955675"/>
              <a:gd name="csX45" fmla="*/ 663575 w 4254500"/>
              <a:gd name="csY45" fmla="*/ 501650 h 955675"/>
              <a:gd name="csX46" fmla="*/ 663575 w 4254500"/>
              <a:gd name="csY46" fmla="*/ 501650 h 955675"/>
              <a:gd name="csX47" fmla="*/ 663575 w 4254500"/>
              <a:gd name="csY47" fmla="*/ 527050 h 955675"/>
              <a:gd name="csX48" fmla="*/ 701675 w 4254500"/>
              <a:gd name="csY48" fmla="*/ 527050 h 955675"/>
              <a:gd name="csX49" fmla="*/ 701675 w 4254500"/>
              <a:gd name="csY49" fmla="*/ 561975 h 955675"/>
              <a:gd name="csX50" fmla="*/ 714375 w 4254500"/>
              <a:gd name="csY50" fmla="*/ 561975 h 955675"/>
              <a:gd name="csX51" fmla="*/ 714375 w 4254500"/>
              <a:gd name="csY51" fmla="*/ 581025 h 955675"/>
              <a:gd name="csX52" fmla="*/ 736600 w 4254500"/>
              <a:gd name="csY52" fmla="*/ 584200 h 955675"/>
              <a:gd name="csX53" fmla="*/ 736600 w 4254500"/>
              <a:gd name="csY53" fmla="*/ 606425 h 955675"/>
              <a:gd name="csX54" fmla="*/ 790575 w 4254500"/>
              <a:gd name="csY54" fmla="*/ 606425 h 955675"/>
              <a:gd name="csX55" fmla="*/ 790575 w 4254500"/>
              <a:gd name="csY55" fmla="*/ 625475 h 955675"/>
              <a:gd name="csX56" fmla="*/ 819150 w 4254500"/>
              <a:gd name="csY56" fmla="*/ 625475 h 955675"/>
              <a:gd name="csX57" fmla="*/ 819150 w 4254500"/>
              <a:gd name="csY57" fmla="*/ 647700 h 955675"/>
              <a:gd name="csX58" fmla="*/ 879475 w 4254500"/>
              <a:gd name="csY58" fmla="*/ 647700 h 955675"/>
              <a:gd name="csX59" fmla="*/ 879475 w 4254500"/>
              <a:gd name="csY59" fmla="*/ 669925 h 955675"/>
              <a:gd name="csX60" fmla="*/ 996950 w 4254500"/>
              <a:gd name="csY60" fmla="*/ 669925 h 955675"/>
              <a:gd name="csX61" fmla="*/ 996950 w 4254500"/>
              <a:gd name="csY61" fmla="*/ 669925 h 955675"/>
              <a:gd name="csX62" fmla="*/ 996950 w 4254500"/>
              <a:gd name="csY62" fmla="*/ 695325 h 955675"/>
              <a:gd name="csX63" fmla="*/ 1028700 w 4254500"/>
              <a:gd name="csY63" fmla="*/ 695325 h 955675"/>
              <a:gd name="csX64" fmla="*/ 1028700 w 4254500"/>
              <a:gd name="csY64" fmla="*/ 771525 h 955675"/>
              <a:gd name="csX65" fmla="*/ 1127125 w 4254500"/>
              <a:gd name="csY65" fmla="*/ 771525 h 955675"/>
              <a:gd name="csX66" fmla="*/ 1127125 w 4254500"/>
              <a:gd name="csY66" fmla="*/ 793750 h 955675"/>
              <a:gd name="csX67" fmla="*/ 1400175 w 4254500"/>
              <a:gd name="csY67" fmla="*/ 793750 h 955675"/>
              <a:gd name="csX68" fmla="*/ 1400175 w 4254500"/>
              <a:gd name="csY68" fmla="*/ 819150 h 955675"/>
              <a:gd name="csX69" fmla="*/ 1470025 w 4254500"/>
              <a:gd name="csY69" fmla="*/ 819150 h 955675"/>
              <a:gd name="csX70" fmla="*/ 1470025 w 4254500"/>
              <a:gd name="csY70" fmla="*/ 819150 h 955675"/>
              <a:gd name="csX71" fmla="*/ 1470025 w 4254500"/>
              <a:gd name="csY71" fmla="*/ 841375 h 955675"/>
              <a:gd name="csX72" fmla="*/ 1781175 w 4254500"/>
              <a:gd name="csY72" fmla="*/ 841375 h 955675"/>
              <a:gd name="csX73" fmla="*/ 1781175 w 4254500"/>
              <a:gd name="csY73" fmla="*/ 860425 h 955675"/>
              <a:gd name="csX74" fmla="*/ 2349500 w 4254500"/>
              <a:gd name="csY74" fmla="*/ 860425 h 955675"/>
              <a:gd name="csX75" fmla="*/ 2349500 w 4254500"/>
              <a:gd name="csY75" fmla="*/ 885825 h 955675"/>
              <a:gd name="csX76" fmla="*/ 2447925 w 4254500"/>
              <a:gd name="csY76" fmla="*/ 885825 h 955675"/>
              <a:gd name="csX77" fmla="*/ 2447925 w 4254500"/>
              <a:gd name="csY77" fmla="*/ 885825 h 955675"/>
              <a:gd name="csX78" fmla="*/ 2447925 w 4254500"/>
              <a:gd name="csY78" fmla="*/ 911225 h 955675"/>
              <a:gd name="csX79" fmla="*/ 2895600 w 4254500"/>
              <a:gd name="csY79" fmla="*/ 911225 h 955675"/>
              <a:gd name="csX80" fmla="*/ 2895600 w 4254500"/>
              <a:gd name="csY80" fmla="*/ 930275 h 955675"/>
              <a:gd name="csX81" fmla="*/ 3359150 w 4254500"/>
              <a:gd name="csY81" fmla="*/ 930275 h 955675"/>
              <a:gd name="csX82" fmla="*/ 3359150 w 4254500"/>
              <a:gd name="csY82" fmla="*/ 930275 h 955675"/>
              <a:gd name="csX83" fmla="*/ 3359150 w 4254500"/>
              <a:gd name="csY83" fmla="*/ 955675 h 955675"/>
              <a:gd name="csX84" fmla="*/ 4254500 w 4254500"/>
              <a:gd name="csY84" fmla="*/ 955675 h 955675"/>
              <a:gd name="csX0" fmla="*/ 0 w 4254500"/>
              <a:gd name="csY0" fmla="*/ 0 h 955675"/>
              <a:gd name="csX1" fmla="*/ 95250 w 4254500"/>
              <a:gd name="csY1" fmla="*/ 0 h 955675"/>
              <a:gd name="csX2" fmla="*/ 95250 w 4254500"/>
              <a:gd name="csY2" fmla="*/ 12700 h 955675"/>
              <a:gd name="csX3" fmla="*/ 165100 w 4254500"/>
              <a:gd name="csY3" fmla="*/ 12700 h 955675"/>
              <a:gd name="csX4" fmla="*/ 165100 w 4254500"/>
              <a:gd name="csY4" fmla="*/ 28575 h 955675"/>
              <a:gd name="csX5" fmla="*/ 238125 w 4254500"/>
              <a:gd name="csY5" fmla="*/ 28575 h 955675"/>
              <a:gd name="csX6" fmla="*/ 238125 w 4254500"/>
              <a:gd name="csY6" fmla="*/ 53975 h 955675"/>
              <a:gd name="csX7" fmla="*/ 247650 w 4254500"/>
              <a:gd name="csY7" fmla="*/ 53975 h 955675"/>
              <a:gd name="csX8" fmla="*/ 247650 w 4254500"/>
              <a:gd name="csY8" fmla="*/ 88900 h 955675"/>
              <a:gd name="csX9" fmla="*/ 247650 w 4254500"/>
              <a:gd name="csY9" fmla="*/ 88900 h 955675"/>
              <a:gd name="csX10" fmla="*/ 279400 w 4254500"/>
              <a:gd name="csY10" fmla="*/ 88900 h 955675"/>
              <a:gd name="csX11" fmla="*/ 279400 w 4254500"/>
              <a:gd name="csY11" fmla="*/ 133350 h 955675"/>
              <a:gd name="csX12" fmla="*/ 279400 w 4254500"/>
              <a:gd name="csY12" fmla="*/ 133350 h 955675"/>
              <a:gd name="csX13" fmla="*/ 304800 w 4254500"/>
              <a:gd name="csY13" fmla="*/ 133350 h 955675"/>
              <a:gd name="csX14" fmla="*/ 304800 w 4254500"/>
              <a:gd name="csY14" fmla="*/ 171450 h 955675"/>
              <a:gd name="csX15" fmla="*/ 336550 w 4254500"/>
              <a:gd name="csY15" fmla="*/ 171450 h 955675"/>
              <a:gd name="csX16" fmla="*/ 336550 w 4254500"/>
              <a:gd name="csY16" fmla="*/ 187325 h 955675"/>
              <a:gd name="csX17" fmla="*/ 346075 w 4254500"/>
              <a:gd name="csY17" fmla="*/ 187325 h 955675"/>
              <a:gd name="csX18" fmla="*/ 346075 w 4254500"/>
              <a:gd name="csY18" fmla="*/ 187325 h 955675"/>
              <a:gd name="csX19" fmla="*/ 346075 w 4254500"/>
              <a:gd name="csY19" fmla="*/ 209550 h 955675"/>
              <a:gd name="csX20" fmla="*/ 358775 w 4254500"/>
              <a:gd name="csY20" fmla="*/ 209550 h 955675"/>
              <a:gd name="csX21" fmla="*/ 358775 w 4254500"/>
              <a:gd name="csY21" fmla="*/ 209550 h 955675"/>
              <a:gd name="csX22" fmla="*/ 358775 w 4254500"/>
              <a:gd name="csY22" fmla="*/ 234950 h 955675"/>
              <a:gd name="csX23" fmla="*/ 371475 w 4254500"/>
              <a:gd name="csY23" fmla="*/ 234950 h 955675"/>
              <a:gd name="csX24" fmla="*/ 371475 w 4254500"/>
              <a:gd name="csY24" fmla="*/ 234950 h 955675"/>
              <a:gd name="csX25" fmla="*/ 371475 w 4254500"/>
              <a:gd name="csY25" fmla="*/ 257175 h 955675"/>
              <a:gd name="csX26" fmla="*/ 390525 w 4254500"/>
              <a:gd name="csY26" fmla="*/ 257175 h 955675"/>
              <a:gd name="csX27" fmla="*/ 390525 w 4254500"/>
              <a:gd name="csY27" fmla="*/ 301625 h 955675"/>
              <a:gd name="csX28" fmla="*/ 403225 w 4254500"/>
              <a:gd name="csY28" fmla="*/ 301625 h 955675"/>
              <a:gd name="csX29" fmla="*/ 406400 w 4254500"/>
              <a:gd name="csY29" fmla="*/ 323850 h 955675"/>
              <a:gd name="csX30" fmla="*/ 419100 w 4254500"/>
              <a:gd name="csY30" fmla="*/ 323850 h 955675"/>
              <a:gd name="csX31" fmla="*/ 419100 w 4254500"/>
              <a:gd name="csY31" fmla="*/ 336550 h 955675"/>
              <a:gd name="csX32" fmla="*/ 473075 w 4254500"/>
              <a:gd name="csY32" fmla="*/ 336550 h 955675"/>
              <a:gd name="csX33" fmla="*/ 473075 w 4254500"/>
              <a:gd name="csY33" fmla="*/ 355600 h 955675"/>
              <a:gd name="csX34" fmla="*/ 473075 w 4254500"/>
              <a:gd name="csY34" fmla="*/ 355600 h 955675"/>
              <a:gd name="csX35" fmla="*/ 495300 w 4254500"/>
              <a:gd name="csY35" fmla="*/ 355600 h 955675"/>
              <a:gd name="csX36" fmla="*/ 495300 w 4254500"/>
              <a:gd name="csY36" fmla="*/ 400050 h 955675"/>
              <a:gd name="csX37" fmla="*/ 508000 w 4254500"/>
              <a:gd name="csY37" fmla="*/ 400050 h 955675"/>
              <a:gd name="csX38" fmla="*/ 508000 w 4254500"/>
              <a:gd name="csY38" fmla="*/ 412750 h 955675"/>
              <a:gd name="csX39" fmla="*/ 568325 w 4254500"/>
              <a:gd name="csY39" fmla="*/ 412750 h 955675"/>
              <a:gd name="csX40" fmla="*/ 568325 w 4254500"/>
              <a:gd name="csY40" fmla="*/ 441325 h 955675"/>
              <a:gd name="csX41" fmla="*/ 568325 w 4254500"/>
              <a:gd name="csY41" fmla="*/ 441325 h 955675"/>
              <a:gd name="csX42" fmla="*/ 568325 w 4254500"/>
              <a:gd name="csY42" fmla="*/ 460375 h 955675"/>
              <a:gd name="csX43" fmla="*/ 596900 w 4254500"/>
              <a:gd name="csY43" fmla="*/ 460375 h 955675"/>
              <a:gd name="csX44" fmla="*/ 596900 w 4254500"/>
              <a:gd name="csY44" fmla="*/ 501650 h 955675"/>
              <a:gd name="csX45" fmla="*/ 663575 w 4254500"/>
              <a:gd name="csY45" fmla="*/ 501650 h 955675"/>
              <a:gd name="csX46" fmla="*/ 663575 w 4254500"/>
              <a:gd name="csY46" fmla="*/ 501650 h 955675"/>
              <a:gd name="csX47" fmla="*/ 663575 w 4254500"/>
              <a:gd name="csY47" fmla="*/ 527050 h 955675"/>
              <a:gd name="csX48" fmla="*/ 701675 w 4254500"/>
              <a:gd name="csY48" fmla="*/ 527050 h 955675"/>
              <a:gd name="csX49" fmla="*/ 701675 w 4254500"/>
              <a:gd name="csY49" fmla="*/ 561975 h 955675"/>
              <a:gd name="csX50" fmla="*/ 714375 w 4254500"/>
              <a:gd name="csY50" fmla="*/ 561975 h 955675"/>
              <a:gd name="csX51" fmla="*/ 714375 w 4254500"/>
              <a:gd name="csY51" fmla="*/ 581025 h 955675"/>
              <a:gd name="csX52" fmla="*/ 736600 w 4254500"/>
              <a:gd name="csY52" fmla="*/ 584200 h 955675"/>
              <a:gd name="csX53" fmla="*/ 736600 w 4254500"/>
              <a:gd name="csY53" fmla="*/ 606425 h 955675"/>
              <a:gd name="csX54" fmla="*/ 790575 w 4254500"/>
              <a:gd name="csY54" fmla="*/ 606425 h 955675"/>
              <a:gd name="csX55" fmla="*/ 790575 w 4254500"/>
              <a:gd name="csY55" fmla="*/ 625475 h 955675"/>
              <a:gd name="csX56" fmla="*/ 819150 w 4254500"/>
              <a:gd name="csY56" fmla="*/ 625475 h 955675"/>
              <a:gd name="csX57" fmla="*/ 819150 w 4254500"/>
              <a:gd name="csY57" fmla="*/ 647700 h 955675"/>
              <a:gd name="csX58" fmla="*/ 879475 w 4254500"/>
              <a:gd name="csY58" fmla="*/ 647700 h 955675"/>
              <a:gd name="csX59" fmla="*/ 879475 w 4254500"/>
              <a:gd name="csY59" fmla="*/ 669925 h 955675"/>
              <a:gd name="csX60" fmla="*/ 996950 w 4254500"/>
              <a:gd name="csY60" fmla="*/ 669925 h 955675"/>
              <a:gd name="csX61" fmla="*/ 996950 w 4254500"/>
              <a:gd name="csY61" fmla="*/ 669925 h 955675"/>
              <a:gd name="csX62" fmla="*/ 996950 w 4254500"/>
              <a:gd name="csY62" fmla="*/ 695325 h 955675"/>
              <a:gd name="csX63" fmla="*/ 1028700 w 4254500"/>
              <a:gd name="csY63" fmla="*/ 695325 h 955675"/>
              <a:gd name="csX64" fmla="*/ 1028700 w 4254500"/>
              <a:gd name="csY64" fmla="*/ 771525 h 955675"/>
              <a:gd name="csX65" fmla="*/ 1127125 w 4254500"/>
              <a:gd name="csY65" fmla="*/ 771525 h 955675"/>
              <a:gd name="csX66" fmla="*/ 1127125 w 4254500"/>
              <a:gd name="csY66" fmla="*/ 793750 h 955675"/>
              <a:gd name="csX67" fmla="*/ 1400175 w 4254500"/>
              <a:gd name="csY67" fmla="*/ 793750 h 955675"/>
              <a:gd name="csX68" fmla="*/ 1400175 w 4254500"/>
              <a:gd name="csY68" fmla="*/ 819150 h 955675"/>
              <a:gd name="csX69" fmla="*/ 1470025 w 4254500"/>
              <a:gd name="csY69" fmla="*/ 819150 h 955675"/>
              <a:gd name="csX70" fmla="*/ 1470025 w 4254500"/>
              <a:gd name="csY70" fmla="*/ 819150 h 955675"/>
              <a:gd name="csX71" fmla="*/ 1470025 w 4254500"/>
              <a:gd name="csY71" fmla="*/ 841375 h 955675"/>
              <a:gd name="csX72" fmla="*/ 1781175 w 4254500"/>
              <a:gd name="csY72" fmla="*/ 841375 h 955675"/>
              <a:gd name="csX73" fmla="*/ 1781175 w 4254500"/>
              <a:gd name="csY73" fmla="*/ 860425 h 955675"/>
              <a:gd name="csX74" fmla="*/ 2349500 w 4254500"/>
              <a:gd name="csY74" fmla="*/ 860425 h 955675"/>
              <a:gd name="csX75" fmla="*/ 2349500 w 4254500"/>
              <a:gd name="csY75" fmla="*/ 885825 h 955675"/>
              <a:gd name="csX76" fmla="*/ 2447925 w 4254500"/>
              <a:gd name="csY76" fmla="*/ 885825 h 955675"/>
              <a:gd name="csX77" fmla="*/ 2447925 w 4254500"/>
              <a:gd name="csY77" fmla="*/ 885825 h 955675"/>
              <a:gd name="csX78" fmla="*/ 2447925 w 4254500"/>
              <a:gd name="csY78" fmla="*/ 911225 h 955675"/>
              <a:gd name="csX79" fmla="*/ 2895600 w 4254500"/>
              <a:gd name="csY79" fmla="*/ 911225 h 955675"/>
              <a:gd name="csX80" fmla="*/ 2895600 w 4254500"/>
              <a:gd name="csY80" fmla="*/ 930275 h 955675"/>
              <a:gd name="csX81" fmla="*/ 3359150 w 4254500"/>
              <a:gd name="csY81" fmla="*/ 930275 h 955675"/>
              <a:gd name="csX82" fmla="*/ 3359150 w 4254500"/>
              <a:gd name="csY82" fmla="*/ 930275 h 955675"/>
              <a:gd name="csX83" fmla="*/ 3359150 w 4254500"/>
              <a:gd name="csY83" fmla="*/ 955675 h 955675"/>
              <a:gd name="csX84" fmla="*/ 4254500 w 4254500"/>
              <a:gd name="csY84" fmla="*/ 955675 h 955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Lst>
            <a:rect l="l" t="t" r="r" b="b"/>
            <a:pathLst>
              <a:path w="4254500" h="955675">
                <a:moveTo>
                  <a:pt x="0" y="0"/>
                </a:moveTo>
                <a:lnTo>
                  <a:pt x="95250" y="0"/>
                </a:lnTo>
                <a:lnTo>
                  <a:pt x="95250" y="12700"/>
                </a:lnTo>
                <a:lnTo>
                  <a:pt x="165100" y="12700"/>
                </a:lnTo>
                <a:lnTo>
                  <a:pt x="165100" y="28575"/>
                </a:lnTo>
                <a:lnTo>
                  <a:pt x="238125" y="28575"/>
                </a:lnTo>
                <a:lnTo>
                  <a:pt x="238125" y="53975"/>
                </a:lnTo>
                <a:lnTo>
                  <a:pt x="247650" y="53975"/>
                </a:lnTo>
                <a:lnTo>
                  <a:pt x="247650" y="88900"/>
                </a:lnTo>
                <a:lnTo>
                  <a:pt x="247650" y="88900"/>
                </a:lnTo>
                <a:lnTo>
                  <a:pt x="279400" y="88900"/>
                </a:lnTo>
                <a:lnTo>
                  <a:pt x="279400" y="133350"/>
                </a:lnTo>
                <a:lnTo>
                  <a:pt x="279400" y="133350"/>
                </a:lnTo>
                <a:lnTo>
                  <a:pt x="304800" y="133350"/>
                </a:lnTo>
                <a:lnTo>
                  <a:pt x="304800" y="171450"/>
                </a:lnTo>
                <a:lnTo>
                  <a:pt x="336550" y="171450"/>
                </a:lnTo>
                <a:lnTo>
                  <a:pt x="336550" y="187325"/>
                </a:lnTo>
                <a:lnTo>
                  <a:pt x="346075" y="187325"/>
                </a:lnTo>
                <a:lnTo>
                  <a:pt x="346075" y="187325"/>
                </a:lnTo>
                <a:lnTo>
                  <a:pt x="346075" y="209550"/>
                </a:lnTo>
                <a:lnTo>
                  <a:pt x="358775" y="209550"/>
                </a:lnTo>
                <a:lnTo>
                  <a:pt x="358775" y="209550"/>
                </a:lnTo>
                <a:lnTo>
                  <a:pt x="358775" y="234950"/>
                </a:lnTo>
                <a:lnTo>
                  <a:pt x="371475" y="234950"/>
                </a:lnTo>
                <a:lnTo>
                  <a:pt x="371475" y="234950"/>
                </a:lnTo>
                <a:lnTo>
                  <a:pt x="371475" y="257175"/>
                </a:lnTo>
                <a:lnTo>
                  <a:pt x="390525" y="257175"/>
                </a:lnTo>
                <a:lnTo>
                  <a:pt x="390525" y="301625"/>
                </a:lnTo>
                <a:lnTo>
                  <a:pt x="403225" y="301625"/>
                </a:lnTo>
                <a:lnTo>
                  <a:pt x="406400" y="323850"/>
                </a:lnTo>
                <a:lnTo>
                  <a:pt x="419100" y="323850"/>
                </a:lnTo>
                <a:lnTo>
                  <a:pt x="419100" y="336550"/>
                </a:lnTo>
                <a:lnTo>
                  <a:pt x="473075" y="336550"/>
                </a:lnTo>
                <a:lnTo>
                  <a:pt x="473075" y="355600"/>
                </a:lnTo>
                <a:lnTo>
                  <a:pt x="473075" y="355600"/>
                </a:lnTo>
                <a:lnTo>
                  <a:pt x="495300" y="355600"/>
                </a:lnTo>
                <a:lnTo>
                  <a:pt x="495300" y="400050"/>
                </a:lnTo>
                <a:lnTo>
                  <a:pt x="508000" y="400050"/>
                </a:lnTo>
                <a:lnTo>
                  <a:pt x="508000" y="412750"/>
                </a:lnTo>
                <a:lnTo>
                  <a:pt x="568325" y="412750"/>
                </a:lnTo>
                <a:lnTo>
                  <a:pt x="568325" y="441325"/>
                </a:lnTo>
                <a:lnTo>
                  <a:pt x="568325" y="441325"/>
                </a:lnTo>
                <a:lnTo>
                  <a:pt x="568325" y="460375"/>
                </a:lnTo>
                <a:lnTo>
                  <a:pt x="596900" y="460375"/>
                </a:lnTo>
                <a:lnTo>
                  <a:pt x="596900" y="501650"/>
                </a:lnTo>
                <a:lnTo>
                  <a:pt x="663575" y="501650"/>
                </a:lnTo>
                <a:lnTo>
                  <a:pt x="663575" y="501650"/>
                </a:lnTo>
                <a:lnTo>
                  <a:pt x="663575" y="527050"/>
                </a:lnTo>
                <a:lnTo>
                  <a:pt x="701675" y="527050"/>
                </a:lnTo>
                <a:lnTo>
                  <a:pt x="701675" y="561975"/>
                </a:lnTo>
                <a:lnTo>
                  <a:pt x="714375" y="561975"/>
                </a:lnTo>
                <a:lnTo>
                  <a:pt x="714375" y="581025"/>
                </a:lnTo>
                <a:lnTo>
                  <a:pt x="736600" y="584200"/>
                </a:lnTo>
                <a:lnTo>
                  <a:pt x="736600" y="606425"/>
                </a:lnTo>
                <a:lnTo>
                  <a:pt x="790575" y="606425"/>
                </a:lnTo>
                <a:lnTo>
                  <a:pt x="790575" y="625475"/>
                </a:lnTo>
                <a:lnTo>
                  <a:pt x="819150" y="625475"/>
                </a:lnTo>
                <a:lnTo>
                  <a:pt x="819150" y="647700"/>
                </a:lnTo>
                <a:lnTo>
                  <a:pt x="879475" y="647700"/>
                </a:lnTo>
                <a:lnTo>
                  <a:pt x="879475" y="669925"/>
                </a:lnTo>
                <a:lnTo>
                  <a:pt x="996950" y="669925"/>
                </a:lnTo>
                <a:lnTo>
                  <a:pt x="996950" y="669925"/>
                </a:lnTo>
                <a:lnTo>
                  <a:pt x="996950" y="695325"/>
                </a:lnTo>
                <a:lnTo>
                  <a:pt x="1028700" y="695325"/>
                </a:lnTo>
                <a:lnTo>
                  <a:pt x="1028700" y="771525"/>
                </a:lnTo>
                <a:lnTo>
                  <a:pt x="1127125" y="771525"/>
                </a:lnTo>
                <a:lnTo>
                  <a:pt x="1127125" y="793750"/>
                </a:lnTo>
                <a:lnTo>
                  <a:pt x="1400175" y="793750"/>
                </a:lnTo>
                <a:lnTo>
                  <a:pt x="1400175" y="819150"/>
                </a:lnTo>
                <a:lnTo>
                  <a:pt x="1470025" y="819150"/>
                </a:lnTo>
                <a:lnTo>
                  <a:pt x="1470025" y="819150"/>
                </a:lnTo>
                <a:lnTo>
                  <a:pt x="1470025" y="841375"/>
                </a:lnTo>
                <a:lnTo>
                  <a:pt x="1781175" y="841375"/>
                </a:lnTo>
                <a:lnTo>
                  <a:pt x="1781175" y="860425"/>
                </a:lnTo>
                <a:lnTo>
                  <a:pt x="2349500" y="860425"/>
                </a:lnTo>
                <a:lnTo>
                  <a:pt x="2349500" y="885825"/>
                </a:lnTo>
                <a:lnTo>
                  <a:pt x="2447925" y="885825"/>
                </a:lnTo>
                <a:lnTo>
                  <a:pt x="2447925" y="885825"/>
                </a:lnTo>
                <a:lnTo>
                  <a:pt x="2447925" y="911225"/>
                </a:lnTo>
                <a:lnTo>
                  <a:pt x="2895600" y="911225"/>
                </a:lnTo>
                <a:lnTo>
                  <a:pt x="2895600" y="930275"/>
                </a:lnTo>
                <a:lnTo>
                  <a:pt x="3359150" y="930275"/>
                </a:lnTo>
                <a:lnTo>
                  <a:pt x="3359150" y="930275"/>
                </a:lnTo>
                <a:lnTo>
                  <a:pt x="3359150" y="955675"/>
                </a:lnTo>
                <a:lnTo>
                  <a:pt x="4254500" y="955675"/>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reeform 139">
            <a:extLst>
              <a:ext uri="{FF2B5EF4-FFF2-40B4-BE49-F238E27FC236}">
                <a16:creationId xmlns:a16="http://schemas.microsoft.com/office/drawing/2014/main" id="{D37A69BF-60D6-31C2-6A1B-9998008945FA}"/>
              </a:ext>
            </a:extLst>
          </p:cNvPr>
          <p:cNvSpPr/>
          <p:nvPr/>
        </p:nvSpPr>
        <p:spPr>
          <a:xfrm>
            <a:off x="1343025" y="1511300"/>
            <a:ext cx="4137025" cy="942975"/>
          </a:xfrm>
          <a:custGeom>
            <a:avLst/>
            <a:gdLst>
              <a:gd name="csX0" fmla="*/ 4137025 w 4137025"/>
              <a:gd name="csY0" fmla="*/ 942975 h 942975"/>
              <a:gd name="csX1" fmla="*/ 3133725 w 4137025"/>
              <a:gd name="csY1" fmla="*/ 942975 h 942975"/>
              <a:gd name="csX2" fmla="*/ 3133725 w 4137025"/>
              <a:gd name="csY2" fmla="*/ 901700 h 942975"/>
              <a:gd name="csX3" fmla="*/ 2863850 w 4137025"/>
              <a:gd name="csY3" fmla="*/ 901700 h 942975"/>
              <a:gd name="csX4" fmla="*/ 2863850 w 4137025"/>
              <a:gd name="csY4" fmla="*/ 901700 h 942975"/>
              <a:gd name="csX5" fmla="*/ 2863850 w 4137025"/>
              <a:gd name="csY5" fmla="*/ 882650 h 942975"/>
              <a:gd name="csX6" fmla="*/ 2695575 w 4137025"/>
              <a:gd name="csY6" fmla="*/ 882650 h 942975"/>
              <a:gd name="csX7" fmla="*/ 2695575 w 4137025"/>
              <a:gd name="csY7" fmla="*/ 873125 h 942975"/>
              <a:gd name="csX8" fmla="*/ 2193925 w 4137025"/>
              <a:gd name="csY8" fmla="*/ 873125 h 942975"/>
              <a:gd name="csX9" fmla="*/ 2193925 w 4137025"/>
              <a:gd name="csY9" fmla="*/ 860425 h 942975"/>
              <a:gd name="csX10" fmla="*/ 1584325 w 4137025"/>
              <a:gd name="csY10" fmla="*/ 860425 h 942975"/>
              <a:gd name="csX11" fmla="*/ 1584325 w 4137025"/>
              <a:gd name="csY11" fmla="*/ 850900 h 942975"/>
              <a:gd name="csX12" fmla="*/ 1555750 w 4137025"/>
              <a:gd name="csY12" fmla="*/ 850900 h 942975"/>
              <a:gd name="csX13" fmla="*/ 1555750 w 4137025"/>
              <a:gd name="csY13" fmla="*/ 850900 h 942975"/>
              <a:gd name="csX14" fmla="*/ 1555750 w 4137025"/>
              <a:gd name="csY14" fmla="*/ 828675 h 942975"/>
              <a:gd name="csX15" fmla="*/ 1349375 w 4137025"/>
              <a:gd name="csY15" fmla="*/ 828675 h 942975"/>
              <a:gd name="csX16" fmla="*/ 1349375 w 4137025"/>
              <a:gd name="csY16" fmla="*/ 828675 h 942975"/>
              <a:gd name="csX17" fmla="*/ 1349375 w 4137025"/>
              <a:gd name="csY17" fmla="*/ 809625 h 942975"/>
              <a:gd name="csX18" fmla="*/ 981075 w 4137025"/>
              <a:gd name="csY18" fmla="*/ 809625 h 942975"/>
              <a:gd name="csX19" fmla="*/ 981075 w 4137025"/>
              <a:gd name="csY19" fmla="*/ 784225 h 942975"/>
              <a:gd name="csX20" fmla="*/ 946150 w 4137025"/>
              <a:gd name="csY20" fmla="*/ 784225 h 942975"/>
              <a:gd name="csX21" fmla="*/ 946150 w 4137025"/>
              <a:gd name="csY21" fmla="*/ 784225 h 942975"/>
              <a:gd name="csX22" fmla="*/ 946150 w 4137025"/>
              <a:gd name="csY22" fmla="*/ 762000 h 942975"/>
              <a:gd name="csX23" fmla="*/ 796925 w 4137025"/>
              <a:gd name="csY23" fmla="*/ 762000 h 942975"/>
              <a:gd name="csX24" fmla="*/ 796925 w 4137025"/>
              <a:gd name="csY24" fmla="*/ 730250 h 942975"/>
              <a:gd name="csX25" fmla="*/ 676275 w 4137025"/>
              <a:gd name="csY25" fmla="*/ 730250 h 942975"/>
              <a:gd name="csX26" fmla="*/ 676275 w 4137025"/>
              <a:gd name="csY26" fmla="*/ 711200 h 942975"/>
              <a:gd name="csX27" fmla="*/ 615950 w 4137025"/>
              <a:gd name="csY27" fmla="*/ 711200 h 942975"/>
              <a:gd name="csX28" fmla="*/ 615950 w 4137025"/>
              <a:gd name="csY28" fmla="*/ 695325 h 942975"/>
              <a:gd name="csX29" fmla="*/ 571500 w 4137025"/>
              <a:gd name="csY29" fmla="*/ 695325 h 942975"/>
              <a:gd name="csX30" fmla="*/ 571500 w 4137025"/>
              <a:gd name="csY30" fmla="*/ 673100 h 942975"/>
              <a:gd name="csX31" fmla="*/ 514350 w 4137025"/>
              <a:gd name="csY31" fmla="*/ 673100 h 942975"/>
              <a:gd name="csX32" fmla="*/ 514350 w 4137025"/>
              <a:gd name="csY32" fmla="*/ 638175 h 942975"/>
              <a:gd name="csX33" fmla="*/ 482600 w 4137025"/>
              <a:gd name="csY33" fmla="*/ 638175 h 942975"/>
              <a:gd name="csX34" fmla="*/ 482600 w 4137025"/>
              <a:gd name="csY34" fmla="*/ 606425 h 942975"/>
              <a:gd name="csX35" fmla="*/ 428625 w 4137025"/>
              <a:gd name="csY35" fmla="*/ 606425 h 942975"/>
              <a:gd name="csX36" fmla="*/ 428625 w 4137025"/>
              <a:gd name="csY36" fmla="*/ 571500 h 942975"/>
              <a:gd name="csX37" fmla="*/ 412750 w 4137025"/>
              <a:gd name="csY37" fmla="*/ 571500 h 942975"/>
              <a:gd name="csX38" fmla="*/ 412750 w 4137025"/>
              <a:gd name="csY38" fmla="*/ 533400 h 942975"/>
              <a:gd name="csX39" fmla="*/ 381000 w 4137025"/>
              <a:gd name="csY39" fmla="*/ 533400 h 942975"/>
              <a:gd name="csX40" fmla="*/ 381000 w 4137025"/>
              <a:gd name="csY40" fmla="*/ 504825 h 942975"/>
              <a:gd name="csX41" fmla="*/ 339725 w 4137025"/>
              <a:gd name="csY41" fmla="*/ 504825 h 942975"/>
              <a:gd name="csX42" fmla="*/ 339725 w 4137025"/>
              <a:gd name="csY42" fmla="*/ 447675 h 942975"/>
              <a:gd name="csX43" fmla="*/ 311150 w 4137025"/>
              <a:gd name="csY43" fmla="*/ 447675 h 942975"/>
              <a:gd name="csX44" fmla="*/ 311150 w 4137025"/>
              <a:gd name="csY44" fmla="*/ 415925 h 942975"/>
              <a:gd name="csX45" fmla="*/ 288925 w 4137025"/>
              <a:gd name="csY45" fmla="*/ 415925 h 942975"/>
              <a:gd name="csX46" fmla="*/ 288925 w 4137025"/>
              <a:gd name="csY46" fmla="*/ 381000 h 942975"/>
              <a:gd name="csX47" fmla="*/ 269875 w 4137025"/>
              <a:gd name="csY47" fmla="*/ 381000 h 942975"/>
              <a:gd name="csX48" fmla="*/ 269875 w 4137025"/>
              <a:gd name="csY48" fmla="*/ 336550 h 942975"/>
              <a:gd name="csX49" fmla="*/ 238125 w 4137025"/>
              <a:gd name="csY49" fmla="*/ 336550 h 942975"/>
              <a:gd name="csX50" fmla="*/ 238125 w 4137025"/>
              <a:gd name="csY50" fmla="*/ 304800 h 942975"/>
              <a:gd name="csX51" fmla="*/ 225425 w 4137025"/>
              <a:gd name="csY51" fmla="*/ 304800 h 942975"/>
              <a:gd name="csX52" fmla="*/ 225425 w 4137025"/>
              <a:gd name="csY52" fmla="*/ 260350 h 942975"/>
              <a:gd name="csX53" fmla="*/ 225425 w 4137025"/>
              <a:gd name="csY53" fmla="*/ 260350 h 942975"/>
              <a:gd name="csX54" fmla="*/ 206375 w 4137025"/>
              <a:gd name="csY54" fmla="*/ 241300 h 942975"/>
              <a:gd name="csX55" fmla="*/ 177800 w 4137025"/>
              <a:gd name="csY55" fmla="*/ 241300 h 942975"/>
              <a:gd name="csX56" fmla="*/ 177800 w 4137025"/>
              <a:gd name="csY56" fmla="*/ 200025 h 942975"/>
              <a:gd name="csX57" fmla="*/ 177800 w 4137025"/>
              <a:gd name="csY57" fmla="*/ 200025 h 942975"/>
              <a:gd name="csX58" fmla="*/ 149225 w 4137025"/>
              <a:gd name="csY58" fmla="*/ 171450 h 942975"/>
              <a:gd name="csX59" fmla="*/ 149225 w 4137025"/>
              <a:gd name="csY59" fmla="*/ 171450 h 942975"/>
              <a:gd name="csX60" fmla="*/ 139700 w 4137025"/>
              <a:gd name="csY60" fmla="*/ 161925 h 942975"/>
              <a:gd name="csX61" fmla="*/ 120650 w 4137025"/>
              <a:gd name="csY61" fmla="*/ 142875 h 942975"/>
              <a:gd name="csX62" fmla="*/ 120650 w 4137025"/>
              <a:gd name="csY62" fmla="*/ 117475 h 942975"/>
              <a:gd name="csX63" fmla="*/ 88900 w 4137025"/>
              <a:gd name="csY63" fmla="*/ 117475 h 942975"/>
              <a:gd name="csX64" fmla="*/ 88900 w 4137025"/>
              <a:gd name="csY64" fmla="*/ 76200 h 942975"/>
              <a:gd name="csX65" fmla="*/ 60325 w 4137025"/>
              <a:gd name="csY65" fmla="*/ 76200 h 942975"/>
              <a:gd name="csX66" fmla="*/ 60325 w 4137025"/>
              <a:gd name="csY66" fmla="*/ 19050 h 942975"/>
              <a:gd name="csX67" fmla="*/ 31750 w 4137025"/>
              <a:gd name="csY67" fmla="*/ 19050 h 942975"/>
              <a:gd name="csX68" fmla="*/ 31750 w 4137025"/>
              <a:gd name="csY68" fmla="*/ 0 h 942975"/>
              <a:gd name="csX69" fmla="*/ 0 w 4137025"/>
              <a:gd name="csY69" fmla="*/ 0 h 942975"/>
              <a:gd name="csX0" fmla="*/ 4137025 w 4137025"/>
              <a:gd name="csY0" fmla="*/ 942975 h 942975"/>
              <a:gd name="csX1" fmla="*/ 3133725 w 4137025"/>
              <a:gd name="csY1" fmla="*/ 942975 h 942975"/>
              <a:gd name="csX2" fmla="*/ 3133725 w 4137025"/>
              <a:gd name="csY2" fmla="*/ 901700 h 942975"/>
              <a:gd name="csX3" fmla="*/ 2863850 w 4137025"/>
              <a:gd name="csY3" fmla="*/ 901700 h 942975"/>
              <a:gd name="csX4" fmla="*/ 2863850 w 4137025"/>
              <a:gd name="csY4" fmla="*/ 901700 h 942975"/>
              <a:gd name="csX5" fmla="*/ 2863850 w 4137025"/>
              <a:gd name="csY5" fmla="*/ 882650 h 942975"/>
              <a:gd name="csX6" fmla="*/ 2695575 w 4137025"/>
              <a:gd name="csY6" fmla="*/ 882650 h 942975"/>
              <a:gd name="csX7" fmla="*/ 2695575 w 4137025"/>
              <a:gd name="csY7" fmla="*/ 873125 h 942975"/>
              <a:gd name="csX8" fmla="*/ 2193925 w 4137025"/>
              <a:gd name="csY8" fmla="*/ 873125 h 942975"/>
              <a:gd name="csX9" fmla="*/ 2193925 w 4137025"/>
              <a:gd name="csY9" fmla="*/ 860425 h 942975"/>
              <a:gd name="csX10" fmla="*/ 1584325 w 4137025"/>
              <a:gd name="csY10" fmla="*/ 860425 h 942975"/>
              <a:gd name="csX11" fmla="*/ 1584325 w 4137025"/>
              <a:gd name="csY11" fmla="*/ 850900 h 942975"/>
              <a:gd name="csX12" fmla="*/ 1555750 w 4137025"/>
              <a:gd name="csY12" fmla="*/ 850900 h 942975"/>
              <a:gd name="csX13" fmla="*/ 1555750 w 4137025"/>
              <a:gd name="csY13" fmla="*/ 850900 h 942975"/>
              <a:gd name="csX14" fmla="*/ 1555750 w 4137025"/>
              <a:gd name="csY14" fmla="*/ 828675 h 942975"/>
              <a:gd name="csX15" fmla="*/ 1349375 w 4137025"/>
              <a:gd name="csY15" fmla="*/ 828675 h 942975"/>
              <a:gd name="csX16" fmla="*/ 1349375 w 4137025"/>
              <a:gd name="csY16" fmla="*/ 828675 h 942975"/>
              <a:gd name="csX17" fmla="*/ 1349375 w 4137025"/>
              <a:gd name="csY17" fmla="*/ 809625 h 942975"/>
              <a:gd name="csX18" fmla="*/ 981075 w 4137025"/>
              <a:gd name="csY18" fmla="*/ 809625 h 942975"/>
              <a:gd name="csX19" fmla="*/ 981075 w 4137025"/>
              <a:gd name="csY19" fmla="*/ 784225 h 942975"/>
              <a:gd name="csX20" fmla="*/ 946150 w 4137025"/>
              <a:gd name="csY20" fmla="*/ 784225 h 942975"/>
              <a:gd name="csX21" fmla="*/ 946150 w 4137025"/>
              <a:gd name="csY21" fmla="*/ 784225 h 942975"/>
              <a:gd name="csX22" fmla="*/ 946150 w 4137025"/>
              <a:gd name="csY22" fmla="*/ 762000 h 942975"/>
              <a:gd name="csX23" fmla="*/ 796925 w 4137025"/>
              <a:gd name="csY23" fmla="*/ 762000 h 942975"/>
              <a:gd name="csX24" fmla="*/ 796925 w 4137025"/>
              <a:gd name="csY24" fmla="*/ 730250 h 942975"/>
              <a:gd name="csX25" fmla="*/ 676275 w 4137025"/>
              <a:gd name="csY25" fmla="*/ 730250 h 942975"/>
              <a:gd name="csX26" fmla="*/ 676275 w 4137025"/>
              <a:gd name="csY26" fmla="*/ 711200 h 942975"/>
              <a:gd name="csX27" fmla="*/ 615950 w 4137025"/>
              <a:gd name="csY27" fmla="*/ 711200 h 942975"/>
              <a:gd name="csX28" fmla="*/ 615950 w 4137025"/>
              <a:gd name="csY28" fmla="*/ 695325 h 942975"/>
              <a:gd name="csX29" fmla="*/ 571500 w 4137025"/>
              <a:gd name="csY29" fmla="*/ 695325 h 942975"/>
              <a:gd name="csX30" fmla="*/ 571500 w 4137025"/>
              <a:gd name="csY30" fmla="*/ 673100 h 942975"/>
              <a:gd name="csX31" fmla="*/ 514350 w 4137025"/>
              <a:gd name="csY31" fmla="*/ 673100 h 942975"/>
              <a:gd name="csX32" fmla="*/ 514350 w 4137025"/>
              <a:gd name="csY32" fmla="*/ 638175 h 942975"/>
              <a:gd name="csX33" fmla="*/ 482600 w 4137025"/>
              <a:gd name="csY33" fmla="*/ 638175 h 942975"/>
              <a:gd name="csX34" fmla="*/ 482600 w 4137025"/>
              <a:gd name="csY34" fmla="*/ 606425 h 942975"/>
              <a:gd name="csX35" fmla="*/ 428625 w 4137025"/>
              <a:gd name="csY35" fmla="*/ 606425 h 942975"/>
              <a:gd name="csX36" fmla="*/ 428625 w 4137025"/>
              <a:gd name="csY36" fmla="*/ 571500 h 942975"/>
              <a:gd name="csX37" fmla="*/ 412750 w 4137025"/>
              <a:gd name="csY37" fmla="*/ 571500 h 942975"/>
              <a:gd name="csX38" fmla="*/ 412750 w 4137025"/>
              <a:gd name="csY38" fmla="*/ 533400 h 942975"/>
              <a:gd name="csX39" fmla="*/ 381000 w 4137025"/>
              <a:gd name="csY39" fmla="*/ 533400 h 942975"/>
              <a:gd name="csX40" fmla="*/ 381000 w 4137025"/>
              <a:gd name="csY40" fmla="*/ 504825 h 942975"/>
              <a:gd name="csX41" fmla="*/ 339725 w 4137025"/>
              <a:gd name="csY41" fmla="*/ 504825 h 942975"/>
              <a:gd name="csX42" fmla="*/ 339725 w 4137025"/>
              <a:gd name="csY42" fmla="*/ 447675 h 942975"/>
              <a:gd name="csX43" fmla="*/ 311150 w 4137025"/>
              <a:gd name="csY43" fmla="*/ 447675 h 942975"/>
              <a:gd name="csX44" fmla="*/ 311150 w 4137025"/>
              <a:gd name="csY44" fmla="*/ 415925 h 942975"/>
              <a:gd name="csX45" fmla="*/ 288925 w 4137025"/>
              <a:gd name="csY45" fmla="*/ 415925 h 942975"/>
              <a:gd name="csX46" fmla="*/ 288925 w 4137025"/>
              <a:gd name="csY46" fmla="*/ 381000 h 942975"/>
              <a:gd name="csX47" fmla="*/ 269875 w 4137025"/>
              <a:gd name="csY47" fmla="*/ 381000 h 942975"/>
              <a:gd name="csX48" fmla="*/ 269875 w 4137025"/>
              <a:gd name="csY48" fmla="*/ 336550 h 942975"/>
              <a:gd name="csX49" fmla="*/ 238125 w 4137025"/>
              <a:gd name="csY49" fmla="*/ 336550 h 942975"/>
              <a:gd name="csX50" fmla="*/ 238125 w 4137025"/>
              <a:gd name="csY50" fmla="*/ 304800 h 942975"/>
              <a:gd name="csX51" fmla="*/ 225425 w 4137025"/>
              <a:gd name="csY51" fmla="*/ 304800 h 942975"/>
              <a:gd name="csX52" fmla="*/ 225425 w 4137025"/>
              <a:gd name="csY52" fmla="*/ 260350 h 942975"/>
              <a:gd name="csX53" fmla="*/ 200025 w 4137025"/>
              <a:gd name="csY53" fmla="*/ 263525 h 942975"/>
              <a:gd name="csX54" fmla="*/ 206375 w 4137025"/>
              <a:gd name="csY54" fmla="*/ 241300 h 942975"/>
              <a:gd name="csX55" fmla="*/ 177800 w 4137025"/>
              <a:gd name="csY55" fmla="*/ 241300 h 942975"/>
              <a:gd name="csX56" fmla="*/ 177800 w 4137025"/>
              <a:gd name="csY56" fmla="*/ 200025 h 942975"/>
              <a:gd name="csX57" fmla="*/ 177800 w 4137025"/>
              <a:gd name="csY57" fmla="*/ 200025 h 942975"/>
              <a:gd name="csX58" fmla="*/ 149225 w 4137025"/>
              <a:gd name="csY58" fmla="*/ 171450 h 942975"/>
              <a:gd name="csX59" fmla="*/ 149225 w 4137025"/>
              <a:gd name="csY59" fmla="*/ 171450 h 942975"/>
              <a:gd name="csX60" fmla="*/ 139700 w 4137025"/>
              <a:gd name="csY60" fmla="*/ 161925 h 942975"/>
              <a:gd name="csX61" fmla="*/ 120650 w 4137025"/>
              <a:gd name="csY61" fmla="*/ 142875 h 942975"/>
              <a:gd name="csX62" fmla="*/ 120650 w 4137025"/>
              <a:gd name="csY62" fmla="*/ 117475 h 942975"/>
              <a:gd name="csX63" fmla="*/ 88900 w 4137025"/>
              <a:gd name="csY63" fmla="*/ 117475 h 942975"/>
              <a:gd name="csX64" fmla="*/ 88900 w 4137025"/>
              <a:gd name="csY64" fmla="*/ 76200 h 942975"/>
              <a:gd name="csX65" fmla="*/ 60325 w 4137025"/>
              <a:gd name="csY65" fmla="*/ 76200 h 942975"/>
              <a:gd name="csX66" fmla="*/ 60325 w 4137025"/>
              <a:gd name="csY66" fmla="*/ 19050 h 942975"/>
              <a:gd name="csX67" fmla="*/ 31750 w 4137025"/>
              <a:gd name="csY67" fmla="*/ 19050 h 942975"/>
              <a:gd name="csX68" fmla="*/ 31750 w 4137025"/>
              <a:gd name="csY68" fmla="*/ 0 h 942975"/>
              <a:gd name="csX69" fmla="*/ 0 w 4137025"/>
              <a:gd name="csY69" fmla="*/ 0 h 942975"/>
              <a:gd name="csX0" fmla="*/ 4137025 w 4137025"/>
              <a:gd name="csY0" fmla="*/ 942975 h 942975"/>
              <a:gd name="csX1" fmla="*/ 3133725 w 4137025"/>
              <a:gd name="csY1" fmla="*/ 942975 h 942975"/>
              <a:gd name="csX2" fmla="*/ 3133725 w 4137025"/>
              <a:gd name="csY2" fmla="*/ 901700 h 942975"/>
              <a:gd name="csX3" fmla="*/ 2863850 w 4137025"/>
              <a:gd name="csY3" fmla="*/ 901700 h 942975"/>
              <a:gd name="csX4" fmla="*/ 2863850 w 4137025"/>
              <a:gd name="csY4" fmla="*/ 901700 h 942975"/>
              <a:gd name="csX5" fmla="*/ 2863850 w 4137025"/>
              <a:gd name="csY5" fmla="*/ 882650 h 942975"/>
              <a:gd name="csX6" fmla="*/ 2695575 w 4137025"/>
              <a:gd name="csY6" fmla="*/ 882650 h 942975"/>
              <a:gd name="csX7" fmla="*/ 2695575 w 4137025"/>
              <a:gd name="csY7" fmla="*/ 873125 h 942975"/>
              <a:gd name="csX8" fmla="*/ 2193925 w 4137025"/>
              <a:gd name="csY8" fmla="*/ 873125 h 942975"/>
              <a:gd name="csX9" fmla="*/ 2193925 w 4137025"/>
              <a:gd name="csY9" fmla="*/ 860425 h 942975"/>
              <a:gd name="csX10" fmla="*/ 1584325 w 4137025"/>
              <a:gd name="csY10" fmla="*/ 860425 h 942975"/>
              <a:gd name="csX11" fmla="*/ 1584325 w 4137025"/>
              <a:gd name="csY11" fmla="*/ 850900 h 942975"/>
              <a:gd name="csX12" fmla="*/ 1555750 w 4137025"/>
              <a:gd name="csY12" fmla="*/ 850900 h 942975"/>
              <a:gd name="csX13" fmla="*/ 1555750 w 4137025"/>
              <a:gd name="csY13" fmla="*/ 850900 h 942975"/>
              <a:gd name="csX14" fmla="*/ 1555750 w 4137025"/>
              <a:gd name="csY14" fmla="*/ 828675 h 942975"/>
              <a:gd name="csX15" fmla="*/ 1349375 w 4137025"/>
              <a:gd name="csY15" fmla="*/ 828675 h 942975"/>
              <a:gd name="csX16" fmla="*/ 1349375 w 4137025"/>
              <a:gd name="csY16" fmla="*/ 828675 h 942975"/>
              <a:gd name="csX17" fmla="*/ 1349375 w 4137025"/>
              <a:gd name="csY17" fmla="*/ 809625 h 942975"/>
              <a:gd name="csX18" fmla="*/ 981075 w 4137025"/>
              <a:gd name="csY18" fmla="*/ 809625 h 942975"/>
              <a:gd name="csX19" fmla="*/ 981075 w 4137025"/>
              <a:gd name="csY19" fmla="*/ 784225 h 942975"/>
              <a:gd name="csX20" fmla="*/ 946150 w 4137025"/>
              <a:gd name="csY20" fmla="*/ 784225 h 942975"/>
              <a:gd name="csX21" fmla="*/ 946150 w 4137025"/>
              <a:gd name="csY21" fmla="*/ 784225 h 942975"/>
              <a:gd name="csX22" fmla="*/ 946150 w 4137025"/>
              <a:gd name="csY22" fmla="*/ 762000 h 942975"/>
              <a:gd name="csX23" fmla="*/ 796925 w 4137025"/>
              <a:gd name="csY23" fmla="*/ 762000 h 942975"/>
              <a:gd name="csX24" fmla="*/ 796925 w 4137025"/>
              <a:gd name="csY24" fmla="*/ 730250 h 942975"/>
              <a:gd name="csX25" fmla="*/ 676275 w 4137025"/>
              <a:gd name="csY25" fmla="*/ 730250 h 942975"/>
              <a:gd name="csX26" fmla="*/ 676275 w 4137025"/>
              <a:gd name="csY26" fmla="*/ 711200 h 942975"/>
              <a:gd name="csX27" fmla="*/ 615950 w 4137025"/>
              <a:gd name="csY27" fmla="*/ 711200 h 942975"/>
              <a:gd name="csX28" fmla="*/ 615950 w 4137025"/>
              <a:gd name="csY28" fmla="*/ 695325 h 942975"/>
              <a:gd name="csX29" fmla="*/ 571500 w 4137025"/>
              <a:gd name="csY29" fmla="*/ 695325 h 942975"/>
              <a:gd name="csX30" fmla="*/ 571500 w 4137025"/>
              <a:gd name="csY30" fmla="*/ 673100 h 942975"/>
              <a:gd name="csX31" fmla="*/ 514350 w 4137025"/>
              <a:gd name="csY31" fmla="*/ 673100 h 942975"/>
              <a:gd name="csX32" fmla="*/ 514350 w 4137025"/>
              <a:gd name="csY32" fmla="*/ 638175 h 942975"/>
              <a:gd name="csX33" fmla="*/ 482600 w 4137025"/>
              <a:gd name="csY33" fmla="*/ 638175 h 942975"/>
              <a:gd name="csX34" fmla="*/ 482600 w 4137025"/>
              <a:gd name="csY34" fmla="*/ 606425 h 942975"/>
              <a:gd name="csX35" fmla="*/ 428625 w 4137025"/>
              <a:gd name="csY35" fmla="*/ 606425 h 942975"/>
              <a:gd name="csX36" fmla="*/ 428625 w 4137025"/>
              <a:gd name="csY36" fmla="*/ 571500 h 942975"/>
              <a:gd name="csX37" fmla="*/ 412750 w 4137025"/>
              <a:gd name="csY37" fmla="*/ 571500 h 942975"/>
              <a:gd name="csX38" fmla="*/ 412750 w 4137025"/>
              <a:gd name="csY38" fmla="*/ 533400 h 942975"/>
              <a:gd name="csX39" fmla="*/ 381000 w 4137025"/>
              <a:gd name="csY39" fmla="*/ 533400 h 942975"/>
              <a:gd name="csX40" fmla="*/ 381000 w 4137025"/>
              <a:gd name="csY40" fmla="*/ 504825 h 942975"/>
              <a:gd name="csX41" fmla="*/ 339725 w 4137025"/>
              <a:gd name="csY41" fmla="*/ 504825 h 942975"/>
              <a:gd name="csX42" fmla="*/ 339725 w 4137025"/>
              <a:gd name="csY42" fmla="*/ 447675 h 942975"/>
              <a:gd name="csX43" fmla="*/ 311150 w 4137025"/>
              <a:gd name="csY43" fmla="*/ 447675 h 942975"/>
              <a:gd name="csX44" fmla="*/ 311150 w 4137025"/>
              <a:gd name="csY44" fmla="*/ 415925 h 942975"/>
              <a:gd name="csX45" fmla="*/ 288925 w 4137025"/>
              <a:gd name="csY45" fmla="*/ 415925 h 942975"/>
              <a:gd name="csX46" fmla="*/ 288925 w 4137025"/>
              <a:gd name="csY46" fmla="*/ 381000 h 942975"/>
              <a:gd name="csX47" fmla="*/ 269875 w 4137025"/>
              <a:gd name="csY47" fmla="*/ 381000 h 942975"/>
              <a:gd name="csX48" fmla="*/ 269875 w 4137025"/>
              <a:gd name="csY48" fmla="*/ 336550 h 942975"/>
              <a:gd name="csX49" fmla="*/ 238125 w 4137025"/>
              <a:gd name="csY49" fmla="*/ 336550 h 942975"/>
              <a:gd name="csX50" fmla="*/ 238125 w 4137025"/>
              <a:gd name="csY50" fmla="*/ 304800 h 942975"/>
              <a:gd name="csX51" fmla="*/ 225425 w 4137025"/>
              <a:gd name="csY51" fmla="*/ 304800 h 942975"/>
              <a:gd name="csX52" fmla="*/ 225425 w 4137025"/>
              <a:gd name="csY52" fmla="*/ 260350 h 942975"/>
              <a:gd name="csX53" fmla="*/ 209550 w 4137025"/>
              <a:gd name="csY53" fmla="*/ 266700 h 942975"/>
              <a:gd name="csX54" fmla="*/ 206375 w 4137025"/>
              <a:gd name="csY54" fmla="*/ 241300 h 942975"/>
              <a:gd name="csX55" fmla="*/ 177800 w 4137025"/>
              <a:gd name="csY55" fmla="*/ 241300 h 942975"/>
              <a:gd name="csX56" fmla="*/ 177800 w 4137025"/>
              <a:gd name="csY56" fmla="*/ 200025 h 942975"/>
              <a:gd name="csX57" fmla="*/ 177800 w 4137025"/>
              <a:gd name="csY57" fmla="*/ 200025 h 942975"/>
              <a:gd name="csX58" fmla="*/ 149225 w 4137025"/>
              <a:gd name="csY58" fmla="*/ 171450 h 942975"/>
              <a:gd name="csX59" fmla="*/ 149225 w 4137025"/>
              <a:gd name="csY59" fmla="*/ 171450 h 942975"/>
              <a:gd name="csX60" fmla="*/ 139700 w 4137025"/>
              <a:gd name="csY60" fmla="*/ 161925 h 942975"/>
              <a:gd name="csX61" fmla="*/ 120650 w 4137025"/>
              <a:gd name="csY61" fmla="*/ 142875 h 942975"/>
              <a:gd name="csX62" fmla="*/ 120650 w 4137025"/>
              <a:gd name="csY62" fmla="*/ 117475 h 942975"/>
              <a:gd name="csX63" fmla="*/ 88900 w 4137025"/>
              <a:gd name="csY63" fmla="*/ 117475 h 942975"/>
              <a:gd name="csX64" fmla="*/ 88900 w 4137025"/>
              <a:gd name="csY64" fmla="*/ 76200 h 942975"/>
              <a:gd name="csX65" fmla="*/ 60325 w 4137025"/>
              <a:gd name="csY65" fmla="*/ 76200 h 942975"/>
              <a:gd name="csX66" fmla="*/ 60325 w 4137025"/>
              <a:gd name="csY66" fmla="*/ 19050 h 942975"/>
              <a:gd name="csX67" fmla="*/ 31750 w 4137025"/>
              <a:gd name="csY67" fmla="*/ 19050 h 942975"/>
              <a:gd name="csX68" fmla="*/ 31750 w 4137025"/>
              <a:gd name="csY68" fmla="*/ 0 h 942975"/>
              <a:gd name="csX69" fmla="*/ 0 w 4137025"/>
              <a:gd name="csY69" fmla="*/ 0 h 942975"/>
              <a:gd name="csX0" fmla="*/ 4137025 w 4137025"/>
              <a:gd name="csY0" fmla="*/ 942975 h 942975"/>
              <a:gd name="csX1" fmla="*/ 3133725 w 4137025"/>
              <a:gd name="csY1" fmla="*/ 942975 h 942975"/>
              <a:gd name="csX2" fmla="*/ 3133725 w 4137025"/>
              <a:gd name="csY2" fmla="*/ 901700 h 942975"/>
              <a:gd name="csX3" fmla="*/ 2863850 w 4137025"/>
              <a:gd name="csY3" fmla="*/ 901700 h 942975"/>
              <a:gd name="csX4" fmla="*/ 2863850 w 4137025"/>
              <a:gd name="csY4" fmla="*/ 901700 h 942975"/>
              <a:gd name="csX5" fmla="*/ 2863850 w 4137025"/>
              <a:gd name="csY5" fmla="*/ 882650 h 942975"/>
              <a:gd name="csX6" fmla="*/ 2695575 w 4137025"/>
              <a:gd name="csY6" fmla="*/ 882650 h 942975"/>
              <a:gd name="csX7" fmla="*/ 2695575 w 4137025"/>
              <a:gd name="csY7" fmla="*/ 873125 h 942975"/>
              <a:gd name="csX8" fmla="*/ 2193925 w 4137025"/>
              <a:gd name="csY8" fmla="*/ 873125 h 942975"/>
              <a:gd name="csX9" fmla="*/ 2193925 w 4137025"/>
              <a:gd name="csY9" fmla="*/ 860425 h 942975"/>
              <a:gd name="csX10" fmla="*/ 1584325 w 4137025"/>
              <a:gd name="csY10" fmla="*/ 860425 h 942975"/>
              <a:gd name="csX11" fmla="*/ 1584325 w 4137025"/>
              <a:gd name="csY11" fmla="*/ 850900 h 942975"/>
              <a:gd name="csX12" fmla="*/ 1555750 w 4137025"/>
              <a:gd name="csY12" fmla="*/ 850900 h 942975"/>
              <a:gd name="csX13" fmla="*/ 1555750 w 4137025"/>
              <a:gd name="csY13" fmla="*/ 850900 h 942975"/>
              <a:gd name="csX14" fmla="*/ 1555750 w 4137025"/>
              <a:gd name="csY14" fmla="*/ 828675 h 942975"/>
              <a:gd name="csX15" fmla="*/ 1349375 w 4137025"/>
              <a:gd name="csY15" fmla="*/ 828675 h 942975"/>
              <a:gd name="csX16" fmla="*/ 1349375 w 4137025"/>
              <a:gd name="csY16" fmla="*/ 828675 h 942975"/>
              <a:gd name="csX17" fmla="*/ 1349375 w 4137025"/>
              <a:gd name="csY17" fmla="*/ 809625 h 942975"/>
              <a:gd name="csX18" fmla="*/ 981075 w 4137025"/>
              <a:gd name="csY18" fmla="*/ 809625 h 942975"/>
              <a:gd name="csX19" fmla="*/ 981075 w 4137025"/>
              <a:gd name="csY19" fmla="*/ 784225 h 942975"/>
              <a:gd name="csX20" fmla="*/ 946150 w 4137025"/>
              <a:gd name="csY20" fmla="*/ 784225 h 942975"/>
              <a:gd name="csX21" fmla="*/ 946150 w 4137025"/>
              <a:gd name="csY21" fmla="*/ 784225 h 942975"/>
              <a:gd name="csX22" fmla="*/ 946150 w 4137025"/>
              <a:gd name="csY22" fmla="*/ 762000 h 942975"/>
              <a:gd name="csX23" fmla="*/ 796925 w 4137025"/>
              <a:gd name="csY23" fmla="*/ 762000 h 942975"/>
              <a:gd name="csX24" fmla="*/ 796925 w 4137025"/>
              <a:gd name="csY24" fmla="*/ 730250 h 942975"/>
              <a:gd name="csX25" fmla="*/ 676275 w 4137025"/>
              <a:gd name="csY25" fmla="*/ 730250 h 942975"/>
              <a:gd name="csX26" fmla="*/ 676275 w 4137025"/>
              <a:gd name="csY26" fmla="*/ 711200 h 942975"/>
              <a:gd name="csX27" fmla="*/ 615950 w 4137025"/>
              <a:gd name="csY27" fmla="*/ 711200 h 942975"/>
              <a:gd name="csX28" fmla="*/ 615950 w 4137025"/>
              <a:gd name="csY28" fmla="*/ 695325 h 942975"/>
              <a:gd name="csX29" fmla="*/ 571500 w 4137025"/>
              <a:gd name="csY29" fmla="*/ 695325 h 942975"/>
              <a:gd name="csX30" fmla="*/ 571500 w 4137025"/>
              <a:gd name="csY30" fmla="*/ 673100 h 942975"/>
              <a:gd name="csX31" fmla="*/ 514350 w 4137025"/>
              <a:gd name="csY31" fmla="*/ 673100 h 942975"/>
              <a:gd name="csX32" fmla="*/ 514350 w 4137025"/>
              <a:gd name="csY32" fmla="*/ 638175 h 942975"/>
              <a:gd name="csX33" fmla="*/ 482600 w 4137025"/>
              <a:gd name="csY33" fmla="*/ 638175 h 942975"/>
              <a:gd name="csX34" fmla="*/ 482600 w 4137025"/>
              <a:gd name="csY34" fmla="*/ 606425 h 942975"/>
              <a:gd name="csX35" fmla="*/ 428625 w 4137025"/>
              <a:gd name="csY35" fmla="*/ 606425 h 942975"/>
              <a:gd name="csX36" fmla="*/ 428625 w 4137025"/>
              <a:gd name="csY36" fmla="*/ 571500 h 942975"/>
              <a:gd name="csX37" fmla="*/ 412750 w 4137025"/>
              <a:gd name="csY37" fmla="*/ 571500 h 942975"/>
              <a:gd name="csX38" fmla="*/ 412750 w 4137025"/>
              <a:gd name="csY38" fmla="*/ 533400 h 942975"/>
              <a:gd name="csX39" fmla="*/ 381000 w 4137025"/>
              <a:gd name="csY39" fmla="*/ 533400 h 942975"/>
              <a:gd name="csX40" fmla="*/ 381000 w 4137025"/>
              <a:gd name="csY40" fmla="*/ 504825 h 942975"/>
              <a:gd name="csX41" fmla="*/ 339725 w 4137025"/>
              <a:gd name="csY41" fmla="*/ 504825 h 942975"/>
              <a:gd name="csX42" fmla="*/ 339725 w 4137025"/>
              <a:gd name="csY42" fmla="*/ 447675 h 942975"/>
              <a:gd name="csX43" fmla="*/ 311150 w 4137025"/>
              <a:gd name="csY43" fmla="*/ 447675 h 942975"/>
              <a:gd name="csX44" fmla="*/ 311150 w 4137025"/>
              <a:gd name="csY44" fmla="*/ 415925 h 942975"/>
              <a:gd name="csX45" fmla="*/ 288925 w 4137025"/>
              <a:gd name="csY45" fmla="*/ 415925 h 942975"/>
              <a:gd name="csX46" fmla="*/ 288925 w 4137025"/>
              <a:gd name="csY46" fmla="*/ 381000 h 942975"/>
              <a:gd name="csX47" fmla="*/ 269875 w 4137025"/>
              <a:gd name="csY47" fmla="*/ 381000 h 942975"/>
              <a:gd name="csX48" fmla="*/ 269875 w 4137025"/>
              <a:gd name="csY48" fmla="*/ 336550 h 942975"/>
              <a:gd name="csX49" fmla="*/ 238125 w 4137025"/>
              <a:gd name="csY49" fmla="*/ 336550 h 942975"/>
              <a:gd name="csX50" fmla="*/ 238125 w 4137025"/>
              <a:gd name="csY50" fmla="*/ 304800 h 942975"/>
              <a:gd name="csX51" fmla="*/ 225425 w 4137025"/>
              <a:gd name="csY51" fmla="*/ 304800 h 942975"/>
              <a:gd name="csX52" fmla="*/ 225425 w 4137025"/>
              <a:gd name="csY52" fmla="*/ 266700 h 942975"/>
              <a:gd name="csX53" fmla="*/ 209550 w 4137025"/>
              <a:gd name="csY53" fmla="*/ 266700 h 942975"/>
              <a:gd name="csX54" fmla="*/ 206375 w 4137025"/>
              <a:gd name="csY54" fmla="*/ 241300 h 942975"/>
              <a:gd name="csX55" fmla="*/ 177800 w 4137025"/>
              <a:gd name="csY55" fmla="*/ 241300 h 942975"/>
              <a:gd name="csX56" fmla="*/ 177800 w 4137025"/>
              <a:gd name="csY56" fmla="*/ 200025 h 942975"/>
              <a:gd name="csX57" fmla="*/ 177800 w 4137025"/>
              <a:gd name="csY57" fmla="*/ 200025 h 942975"/>
              <a:gd name="csX58" fmla="*/ 149225 w 4137025"/>
              <a:gd name="csY58" fmla="*/ 171450 h 942975"/>
              <a:gd name="csX59" fmla="*/ 149225 w 4137025"/>
              <a:gd name="csY59" fmla="*/ 171450 h 942975"/>
              <a:gd name="csX60" fmla="*/ 139700 w 4137025"/>
              <a:gd name="csY60" fmla="*/ 161925 h 942975"/>
              <a:gd name="csX61" fmla="*/ 120650 w 4137025"/>
              <a:gd name="csY61" fmla="*/ 142875 h 942975"/>
              <a:gd name="csX62" fmla="*/ 120650 w 4137025"/>
              <a:gd name="csY62" fmla="*/ 117475 h 942975"/>
              <a:gd name="csX63" fmla="*/ 88900 w 4137025"/>
              <a:gd name="csY63" fmla="*/ 117475 h 942975"/>
              <a:gd name="csX64" fmla="*/ 88900 w 4137025"/>
              <a:gd name="csY64" fmla="*/ 76200 h 942975"/>
              <a:gd name="csX65" fmla="*/ 60325 w 4137025"/>
              <a:gd name="csY65" fmla="*/ 76200 h 942975"/>
              <a:gd name="csX66" fmla="*/ 60325 w 4137025"/>
              <a:gd name="csY66" fmla="*/ 19050 h 942975"/>
              <a:gd name="csX67" fmla="*/ 31750 w 4137025"/>
              <a:gd name="csY67" fmla="*/ 19050 h 942975"/>
              <a:gd name="csX68" fmla="*/ 31750 w 4137025"/>
              <a:gd name="csY68" fmla="*/ 0 h 942975"/>
              <a:gd name="csX69" fmla="*/ 0 w 4137025"/>
              <a:gd name="csY69" fmla="*/ 0 h 942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4137025" h="942975">
                <a:moveTo>
                  <a:pt x="4137025" y="942975"/>
                </a:moveTo>
                <a:lnTo>
                  <a:pt x="3133725" y="942975"/>
                </a:lnTo>
                <a:lnTo>
                  <a:pt x="3133725" y="901700"/>
                </a:lnTo>
                <a:lnTo>
                  <a:pt x="2863850" y="901700"/>
                </a:lnTo>
                <a:lnTo>
                  <a:pt x="2863850" y="901700"/>
                </a:lnTo>
                <a:lnTo>
                  <a:pt x="2863850" y="882650"/>
                </a:lnTo>
                <a:lnTo>
                  <a:pt x="2695575" y="882650"/>
                </a:lnTo>
                <a:lnTo>
                  <a:pt x="2695575" y="873125"/>
                </a:lnTo>
                <a:lnTo>
                  <a:pt x="2193925" y="873125"/>
                </a:lnTo>
                <a:lnTo>
                  <a:pt x="2193925" y="860425"/>
                </a:lnTo>
                <a:lnTo>
                  <a:pt x="1584325" y="860425"/>
                </a:lnTo>
                <a:lnTo>
                  <a:pt x="1584325" y="850900"/>
                </a:lnTo>
                <a:lnTo>
                  <a:pt x="1555750" y="850900"/>
                </a:lnTo>
                <a:lnTo>
                  <a:pt x="1555750" y="850900"/>
                </a:lnTo>
                <a:lnTo>
                  <a:pt x="1555750" y="828675"/>
                </a:lnTo>
                <a:lnTo>
                  <a:pt x="1349375" y="828675"/>
                </a:lnTo>
                <a:lnTo>
                  <a:pt x="1349375" y="828675"/>
                </a:lnTo>
                <a:lnTo>
                  <a:pt x="1349375" y="809625"/>
                </a:lnTo>
                <a:lnTo>
                  <a:pt x="981075" y="809625"/>
                </a:lnTo>
                <a:lnTo>
                  <a:pt x="981075" y="784225"/>
                </a:lnTo>
                <a:lnTo>
                  <a:pt x="946150" y="784225"/>
                </a:lnTo>
                <a:lnTo>
                  <a:pt x="946150" y="784225"/>
                </a:lnTo>
                <a:lnTo>
                  <a:pt x="946150" y="762000"/>
                </a:lnTo>
                <a:lnTo>
                  <a:pt x="796925" y="762000"/>
                </a:lnTo>
                <a:lnTo>
                  <a:pt x="796925" y="730250"/>
                </a:lnTo>
                <a:lnTo>
                  <a:pt x="676275" y="730250"/>
                </a:lnTo>
                <a:lnTo>
                  <a:pt x="676275" y="711200"/>
                </a:lnTo>
                <a:lnTo>
                  <a:pt x="615950" y="711200"/>
                </a:lnTo>
                <a:lnTo>
                  <a:pt x="615950" y="695325"/>
                </a:lnTo>
                <a:lnTo>
                  <a:pt x="571500" y="695325"/>
                </a:lnTo>
                <a:lnTo>
                  <a:pt x="571500" y="673100"/>
                </a:lnTo>
                <a:lnTo>
                  <a:pt x="514350" y="673100"/>
                </a:lnTo>
                <a:lnTo>
                  <a:pt x="514350" y="638175"/>
                </a:lnTo>
                <a:lnTo>
                  <a:pt x="482600" y="638175"/>
                </a:lnTo>
                <a:lnTo>
                  <a:pt x="482600" y="606425"/>
                </a:lnTo>
                <a:lnTo>
                  <a:pt x="428625" y="606425"/>
                </a:lnTo>
                <a:lnTo>
                  <a:pt x="428625" y="571500"/>
                </a:lnTo>
                <a:lnTo>
                  <a:pt x="412750" y="571500"/>
                </a:lnTo>
                <a:lnTo>
                  <a:pt x="412750" y="533400"/>
                </a:lnTo>
                <a:lnTo>
                  <a:pt x="381000" y="533400"/>
                </a:lnTo>
                <a:lnTo>
                  <a:pt x="381000" y="504825"/>
                </a:lnTo>
                <a:lnTo>
                  <a:pt x="339725" y="504825"/>
                </a:lnTo>
                <a:lnTo>
                  <a:pt x="339725" y="447675"/>
                </a:lnTo>
                <a:lnTo>
                  <a:pt x="311150" y="447675"/>
                </a:lnTo>
                <a:lnTo>
                  <a:pt x="311150" y="415925"/>
                </a:lnTo>
                <a:lnTo>
                  <a:pt x="288925" y="415925"/>
                </a:lnTo>
                <a:lnTo>
                  <a:pt x="288925" y="381000"/>
                </a:lnTo>
                <a:lnTo>
                  <a:pt x="269875" y="381000"/>
                </a:lnTo>
                <a:lnTo>
                  <a:pt x="269875" y="336550"/>
                </a:lnTo>
                <a:lnTo>
                  <a:pt x="238125" y="336550"/>
                </a:lnTo>
                <a:lnTo>
                  <a:pt x="238125" y="304800"/>
                </a:lnTo>
                <a:lnTo>
                  <a:pt x="225425" y="304800"/>
                </a:lnTo>
                <a:lnTo>
                  <a:pt x="225425" y="266700"/>
                </a:lnTo>
                <a:lnTo>
                  <a:pt x="209550" y="266700"/>
                </a:lnTo>
                <a:lnTo>
                  <a:pt x="206375" y="241300"/>
                </a:lnTo>
                <a:lnTo>
                  <a:pt x="177800" y="241300"/>
                </a:lnTo>
                <a:lnTo>
                  <a:pt x="177800" y="200025"/>
                </a:lnTo>
                <a:lnTo>
                  <a:pt x="177800" y="200025"/>
                </a:lnTo>
                <a:lnTo>
                  <a:pt x="149225" y="171450"/>
                </a:lnTo>
                <a:lnTo>
                  <a:pt x="149225" y="171450"/>
                </a:lnTo>
                <a:lnTo>
                  <a:pt x="139700" y="161925"/>
                </a:lnTo>
                <a:lnTo>
                  <a:pt x="120650" y="142875"/>
                </a:lnTo>
                <a:lnTo>
                  <a:pt x="120650" y="117475"/>
                </a:lnTo>
                <a:lnTo>
                  <a:pt x="88900" y="117475"/>
                </a:lnTo>
                <a:lnTo>
                  <a:pt x="88900" y="76200"/>
                </a:lnTo>
                <a:lnTo>
                  <a:pt x="60325" y="76200"/>
                </a:lnTo>
                <a:lnTo>
                  <a:pt x="60325" y="19050"/>
                </a:lnTo>
                <a:lnTo>
                  <a:pt x="31750" y="19050"/>
                </a:lnTo>
                <a:lnTo>
                  <a:pt x="31750" y="0"/>
                </a:lnTo>
                <a:lnTo>
                  <a:pt x="0" y="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4704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8C0769-14DE-8C4B-77F7-1C05114BEA6F}"/>
              </a:ext>
            </a:extLst>
          </p:cNvPr>
          <p:cNvSpPr txBox="1"/>
          <p:nvPr/>
        </p:nvSpPr>
        <p:spPr>
          <a:xfrm>
            <a:off x="720902" y="6234394"/>
            <a:ext cx="10509504" cy="369332"/>
          </a:xfrm>
          <a:prstGeom prst="rect">
            <a:avLst/>
          </a:prstGeom>
          <a:noFill/>
          <a:ln>
            <a:noFill/>
          </a:ln>
        </p:spPr>
        <p:txBody>
          <a:bodyPr wrap="square" rtlCol="0">
            <a:spAutoFit/>
          </a:bodyPr>
          <a:lstStyle/>
          <a:p>
            <a:pPr algn="ctr"/>
            <a:r>
              <a:rPr lang="en-US" b="1">
                <a:solidFill>
                  <a:schemeClr val="bg1"/>
                </a:solidFill>
              </a:rPr>
              <a:t>Similar response rates in post-CAR patients</a:t>
            </a:r>
          </a:p>
        </p:txBody>
      </p:sp>
      <p:sp>
        <p:nvSpPr>
          <p:cNvPr id="2" name="Title 1">
            <a:extLst>
              <a:ext uri="{FF2B5EF4-FFF2-40B4-BE49-F238E27FC236}">
                <a16:creationId xmlns:a16="http://schemas.microsoft.com/office/drawing/2014/main" id="{23D62B06-ECA7-0EAE-2570-6B67DF785285}"/>
              </a:ext>
            </a:extLst>
          </p:cNvPr>
          <p:cNvSpPr>
            <a:spLocks noGrp="1"/>
          </p:cNvSpPr>
          <p:nvPr>
            <p:ph type="title"/>
          </p:nvPr>
        </p:nvSpPr>
        <p:spPr>
          <a:xfrm>
            <a:off x="231078" y="531006"/>
            <a:ext cx="11740260" cy="502445"/>
          </a:xfrm>
        </p:spPr>
        <p:txBody>
          <a:bodyPr/>
          <a:lstStyle/>
          <a:p>
            <a:r>
              <a:rPr lang="en-US" dirty="0"/>
              <a:t>Anti-CD20/CD3 Bispecific Antibodies in the Third- or Later-Line Settings</a:t>
            </a:r>
          </a:p>
        </p:txBody>
      </p:sp>
      <p:sp>
        <p:nvSpPr>
          <p:cNvPr id="10" name="Content Placeholder 9">
            <a:extLst>
              <a:ext uri="{FF2B5EF4-FFF2-40B4-BE49-F238E27FC236}">
                <a16:creationId xmlns:a16="http://schemas.microsoft.com/office/drawing/2014/main" id="{D19A9032-493F-3422-FC7D-2920001DB386}"/>
              </a:ext>
            </a:extLst>
          </p:cNvPr>
          <p:cNvSpPr>
            <a:spLocks noGrp="1"/>
          </p:cNvSpPr>
          <p:nvPr>
            <p:ph sz="quarter" idx="10"/>
          </p:nvPr>
        </p:nvSpPr>
        <p:spPr>
          <a:xfrm>
            <a:off x="1712199" y="6302375"/>
            <a:ext cx="7812290" cy="327025"/>
          </a:xfrm>
        </p:spPr>
        <p:txBody>
          <a:bodyPr/>
          <a:lstStyle/>
          <a:p>
            <a:r>
              <a:rPr lang="en-US" dirty="0"/>
              <a:t>Dickinson. NEJM. 2022;387:2220. </a:t>
            </a:r>
            <a:r>
              <a:rPr lang="en-US" dirty="0" err="1"/>
              <a:t>Thieblemont</a:t>
            </a:r>
            <a:r>
              <a:rPr lang="en-US" dirty="0"/>
              <a:t>. JCO. 2023;41:2238. Ayyappan. ASH 2023. </a:t>
            </a:r>
            <a:r>
              <a:rPr lang="en-US" dirty="0" err="1"/>
              <a:t>Abstr</a:t>
            </a:r>
            <a:r>
              <a:rPr lang="en-US" dirty="0"/>
              <a:t> 436.</a:t>
            </a:r>
          </a:p>
        </p:txBody>
      </p:sp>
      <p:sp>
        <p:nvSpPr>
          <p:cNvPr id="15" name="Rectangle 14">
            <a:extLst>
              <a:ext uri="{FF2B5EF4-FFF2-40B4-BE49-F238E27FC236}">
                <a16:creationId xmlns:a16="http://schemas.microsoft.com/office/drawing/2014/main" id="{44366702-135E-1A99-5A3A-D53E1C89E9DE}"/>
              </a:ext>
            </a:extLst>
          </p:cNvPr>
          <p:cNvSpPr/>
          <p:nvPr/>
        </p:nvSpPr>
        <p:spPr>
          <a:xfrm>
            <a:off x="2290437" y="3477351"/>
            <a:ext cx="389299" cy="3053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endParaRPr>
          </a:p>
        </p:txBody>
      </p:sp>
      <p:graphicFrame>
        <p:nvGraphicFramePr>
          <p:cNvPr id="16" name="Table 6">
            <a:extLst>
              <a:ext uri="{FF2B5EF4-FFF2-40B4-BE49-F238E27FC236}">
                <a16:creationId xmlns:a16="http://schemas.microsoft.com/office/drawing/2014/main" id="{3AAC44C3-FE88-57A7-95A7-FF382824EEDE}"/>
              </a:ext>
            </a:extLst>
          </p:cNvPr>
          <p:cNvGraphicFramePr>
            <a:graphicFrameLocks noGrp="1"/>
          </p:cNvGraphicFramePr>
          <p:nvPr>
            <p:extLst>
              <p:ext uri="{D42A27DB-BD31-4B8C-83A1-F6EECF244321}">
                <p14:modId xmlns:p14="http://schemas.microsoft.com/office/powerpoint/2010/main" val="2204694536"/>
              </p:ext>
            </p:extLst>
          </p:nvPr>
        </p:nvGraphicFramePr>
        <p:xfrm>
          <a:off x="228601" y="1924050"/>
          <a:ext cx="3840480" cy="2255520"/>
        </p:xfrm>
        <a:graphic>
          <a:graphicData uri="http://schemas.openxmlformats.org/drawingml/2006/table">
            <a:tbl>
              <a:tblPr firstRow="1" bandRow="1">
                <a:tableStyleId>{EB344D84-9AFB-497E-A393-DC336BA19D2E}</a:tableStyleId>
              </a:tblPr>
              <a:tblGrid>
                <a:gridCol w="2571749">
                  <a:extLst>
                    <a:ext uri="{9D8B030D-6E8A-4147-A177-3AD203B41FA5}">
                      <a16:colId xmlns:a16="http://schemas.microsoft.com/office/drawing/2014/main" val="2030656942"/>
                    </a:ext>
                  </a:extLst>
                </a:gridCol>
                <a:gridCol w="1268731">
                  <a:extLst>
                    <a:ext uri="{9D8B030D-6E8A-4147-A177-3AD203B41FA5}">
                      <a16:colId xmlns:a16="http://schemas.microsoft.com/office/drawing/2014/main" val="4275578196"/>
                    </a:ext>
                  </a:extLst>
                </a:gridCol>
              </a:tblGrid>
              <a:tr h="303757">
                <a:tc>
                  <a:txBody>
                    <a:bodyPr/>
                    <a:lstStyle/>
                    <a:p>
                      <a:r>
                        <a:rPr lang="en-US" sz="1600" dirty="0">
                          <a:solidFill>
                            <a:schemeClr val="bg2"/>
                          </a:solidFill>
                        </a:rPr>
                        <a:t>Baseline Characteristics</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N = 154</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40407203"/>
                  </a:ext>
                </a:extLst>
              </a:tr>
              <a:tr h="194511">
                <a:tc>
                  <a:txBody>
                    <a:bodyPr/>
                    <a:lstStyle/>
                    <a:p>
                      <a:r>
                        <a:rPr lang="en-US" sz="1600" dirty="0"/>
                        <a:t>Median age, yr (range)</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66 (21-90)</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77392"/>
                  </a:ext>
                </a:extLst>
              </a:tr>
              <a:tr h="194511">
                <a:tc>
                  <a:txBody>
                    <a:bodyPr/>
                    <a:lstStyle/>
                    <a:p>
                      <a:r>
                        <a:rPr lang="en-US" sz="1600" dirty="0"/>
                        <a:t>Median prior </a:t>
                      </a:r>
                      <a:r>
                        <a:rPr lang="en-US" sz="1600" dirty="0" err="1"/>
                        <a:t>tx</a:t>
                      </a:r>
                      <a:r>
                        <a:rPr lang="en-US" sz="1600" dirty="0"/>
                        <a:t> (range)</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 (2-7)</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4702128"/>
                  </a:ext>
                </a:extLst>
              </a:tr>
              <a:tr h="194511">
                <a:tc>
                  <a:txBody>
                    <a:bodyPr/>
                    <a:lstStyle/>
                    <a:p>
                      <a:r>
                        <a:rPr lang="en-US" sz="1600" dirty="0"/>
                        <a:t>Prior ASCT, %</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18</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65528388"/>
                  </a:ext>
                </a:extLst>
              </a:tr>
              <a:tr h="194511">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t>Prior CAR,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33</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3680634"/>
                  </a:ext>
                </a:extLst>
              </a:tr>
              <a:tr h="183119">
                <a:tc>
                  <a:txBody>
                    <a:bodyPr/>
                    <a:lstStyle/>
                    <a:p>
                      <a:r>
                        <a:rPr lang="en-US" sz="1600" dirty="0"/>
                        <a:t>Refractory to last tx, %</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86</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18826896"/>
                  </a:ext>
                </a:extLst>
              </a:tr>
            </a:tbl>
          </a:graphicData>
        </a:graphic>
      </p:graphicFrame>
      <p:graphicFrame>
        <p:nvGraphicFramePr>
          <p:cNvPr id="17" name="Table 6">
            <a:extLst>
              <a:ext uri="{FF2B5EF4-FFF2-40B4-BE49-F238E27FC236}">
                <a16:creationId xmlns:a16="http://schemas.microsoft.com/office/drawing/2014/main" id="{116788C6-5774-2B2C-926C-2FE5A69D7F00}"/>
              </a:ext>
            </a:extLst>
          </p:cNvPr>
          <p:cNvGraphicFramePr>
            <a:graphicFrameLocks noGrp="1"/>
          </p:cNvGraphicFramePr>
          <p:nvPr>
            <p:extLst>
              <p:ext uri="{D42A27DB-BD31-4B8C-83A1-F6EECF244321}">
                <p14:modId xmlns:p14="http://schemas.microsoft.com/office/powerpoint/2010/main" val="2619792645"/>
              </p:ext>
            </p:extLst>
          </p:nvPr>
        </p:nvGraphicFramePr>
        <p:xfrm>
          <a:off x="4151992" y="1924051"/>
          <a:ext cx="3849008" cy="2255520"/>
        </p:xfrm>
        <a:graphic>
          <a:graphicData uri="http://schemas.openxmlformats.org/drawingml/2006/table">
            <a:tbl>
              <a:tblPr firstRow="1" bandRow="1">
                <a:tableStyleId>{EB344D84-9AFB-497E-A393-DC336BA19D2E}</a:tableStyleId>
              </a:tblPr>
              <a:tblGrid>
                <a:gridCol w="2534558">
                  <a:extLst>
                    <a:ext uri="{9D8B030D-6E8A-4147-A177-3AD203B41FA5}">
                      <a16:colId xmlns:a16="http://schemas.microsoft.com/office/drawing/2014/main" val="2030656942"/>
                    </a:ext>
                  </a:extLst>
                </a:gridCol>
                <a:gridCol w="1314450">
                  <a:extLst>
                    <a:ext uri="{9D8B030D-6E8A-4147-A177-3AD203B41FA5}">
                      <a16:colId xmlns:a16="http://schemas.microsoft.com/office/drawing/2014/main" val="4275578196"/>
                    </a:ext>
                  </a:extLst>
                </a:gridCol>
              </a:tblGrid>
              <a:tr h="486187">
                <a:tc>
                  <a:txBody>
                    <a:bodyPr/>
                    <a:lstStyle/>
                    <a:p>
                      <a:r>
                        <a:rPr lang="en-US" sz="1600" dirty="0">
                          <a:solidFill>
                            <a:schemeClr val="bg2"/>
                          </a:solidFill>
                        </a:rPr>
                        <a:t>Baseline Characteristics</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N = 157</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40407203"/>
                  </a:ext>
                </a:extLst>
              </a:tr>
              <a:tr h="281477">
                <a:tc>
                  <a:txBody>
                    <a:bodyPr/>
                    <a:lstStyle/>
                    <a:p>
                      <a:r>
                        <a:rPr lang="en-US" sz="1600" dirty="0"/>
                        <a:t>Median age (range)</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64 (20-83)</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77392"/>
                  </a:ext>
                </a:extLst>
              </a:tr>
              <a:tr h="281477">
                <a:tc>
                  <a:txBody>
                    <a:bodyPr/>
                    <a:lstStyle/>
                    <a:p>
                      <a:r>
                        <a:rPr lang="en-US" sz="1600" dirty="0"/>
                        <a:t>Median prior </a:t>
                      </a:r>
                      <a:r>
                        <a:rPr lang="en-US" sz="1600" dirty="0" err="1"/>
                        <a:t>tx</a:t>
                      </a:r>
                      <a:r>
                        <a:rPr lang="en-US" sz="1600" dirty="0"/>
                        <a:t> (range)</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 (2-11)</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4702128"/>
                  </a:ext>
                </a:extLst>
              </a:tr>
              <a:tr h="281477">
                <a:tc>
                  <a:txBody>
                    <a:bodyPr/>
                    <a:lstStyle/>
                    <a:p>
                      <a:r>
                        <a:rPr lang="en-US" sz="1600" dirty="0"/>
                        <a:t>Prior ASCT, %</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20</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65528388"/>
                  </a:ext>
                </a:extLst>
              </a:tr>
              <a:tr h="281477">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t>Prior CAR,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39</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3680634"/>
                  </a:ext>
                </a:extLst>
              </a:tr>
              <a:tr h="281477">
                <a:tc>
                  <a:txBody>
                    <a:bodyPr/>
                    <a:lstStyle/>
                    <a:p>
                      <a:r>
                        <a:rPr lang="en-US" sz="1600" dirty="0"/>
                        <a:t>Refractory to last tx, %</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83</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18826896"/>
                  </a:ext>
                </a:extLst>
              </a:tr>
            </a:tbl>
          </a:graphicData>
        </a:graphic>
      </p:graphicFrame>
      <p:sp>
        <p:nvSpPr>
          <p:cNvPr id="24" name="TextBox 23">
            <a:extLst>
              <a:ext uri="{FF2B5EF4-FFF2-40B4-BE49-F238E27FC236}">
                <a16:creationId xmlns:a16="http://schemas.microsoft.com/office/drawing/2014/main" id="{A4F26778-CB7D-85E5-8077-D6EBC34CDCA9}"/>
              </a:ext>
            </a:extLst>
          </p:cNvPr>
          <p:cNvSpPr txBox="1"/>
          <p:nvPr/>
        </p:nvSpPr>
        <p:spPr>
          <a:xfrm>
            <a:off x="107865" y="1359199"/>
            <a:ext cx="4107215" cy="584775"/>
          </a:xfrm>
          <a:prstGeom prst="rect">
            <a:avLst/>
          </a:prstGeom>
          <a:noFill/>
        </p:spPr>
        <p:txBody>
          <a:bodyPr wrap="none" rtlCol="0">
            <a:spAutoFit/>
          </a:bodyPr>
          <a:lstStyle/>
          <a:p>
            <a:pPr algn="ctr"/>
            <a:r>
              <a:rPr lang="en-US" sz="1600" b="1" dirty="0" err="1"/>
              <a:t>Glofitamab</a:t>
            </a:r>
            <a:endParaRPr lang="en-US" sz="1600" b="1" dirty="0"/>
          </a:p>
          <a:p>
            <a:pPr algn="ctr"/>
            <a:r>
              <a:rPr lang="en-US" sz="1600" i="1" dirty="0"/>
              <a:t>Fixed duration IV therapy for 12 cycles </a:t>
            </a:r>
            <a:endParaRPr lang="en-US" sz="1600" dirty="0"/>
          </a:p>
        </p:txBody>
      </p:sp>
      <p:sp>
        <p:nvSpPr>
          <p:cNvPr id="7" name="TextBox 6">
            <a:extLst>
              <a:ext uri="{FF2B5EF4-FFF2-40B4-BE49-F238E27FC236}">
                <a16:creationId xmlns:a16="http://schemas.microsoft.com/office/drawing/2014/main" id="{78F8DAD5-501B-C4FE-3304-C4E2B5C7F53F}"/>
              </a:ext>
            </a:extLst>
          </p:cNvPr>
          <p:cNvSpPr txBox="1"/>
          <p:nvPr/>
        </p:nvSpPr>
        <p:spPr>
          <a:xfrm>
            <a:off x="4149090" y="1359199"/>
            <a:ext cx="3851910" cy="584775"/>
          </a:xfrm>
          <a:prstGeom prst="rect">
            <a:avLst/>
          </a:prstGeom>
          <a:noFill/>
        </p:spPr>
        <p:txBody>
          <a:bodyPr wrap="square" rtlCol="0">
            <a:spAutoFit/>
          </a:bodyPr>
          <a:lstStyle/>
          <a:p>
            <a:pPr algn="ctr"/>
            <a:r>
              <a:rPr lang="en-US" sz="1600" b="1" dirty="0" err="1"/>
              <a:t>Epcoritamab</a:t>
            </a:r>
            <a:endParaRPr lang="en-US" sz="1600" b="1" dirty="0"/>
          </a:p>
          <a:p>
            <a:pPr algn="ctr"/>
            <a:r>
              <a:rPr lang="en-US" sz="1600" i="1" dirty="0"/>
              <a:t>Continuous SC therapy</a:t>
            </a:r>
            <a:endParaRPr lang="en-US" sz="1600" dirty="0"/>
          </a:p>
        </p:txBody>
      </p:sp>
      <p:sp>
        <p:nvSpPr>
          <p:cNvPr id="5" name="TextBox 4">
            <a:extLst>
              <a:ext uri="{FF2B5EF4-FFF2-40B4-BE49-F238E27FC236}">
                <a16:creationId xmlns:a16="http://schemas.microsoft.com/office/drawing/2014/main" id="{CBEA5E59-8736-0F72-E554-8B2B384A7D65}"/>
              </a:ext>
            </a:extLst>
          </p:cNvPr>
          <p:cNvSpPr txBox="1"/>
          <p:nvPr/>
        </p:nvSpPr>
        <p:spPr>
          <a:xfrm>
            <a:off x="8058150" y="1359199"/>
            <a:ext cx="3913188" cy="584775"/>
          </a:xfrm>
          <a:prstGeom prst="rect">
            <a:avLst/>
          </a:prstGeom>
          <a:noFill/>
        </p:spPr>
        <p:txBody>
          <a:bodyPr wrap="square" rtlCol="0">
            <a:spAutoFit/>
          </a:bodyPr>
          <a:lstStyle/>
          <a:p>
            <a:pPr algn="ctr"/>
            <a:r>
              <a:rPr lang="en-US" sz="1600" b="1" dirty="0" err="1"/>
              <a:t>Odronextamab</a:t>
            </a:r>
            <a:endParaRPr lang="en-US" sz="1600" b="1" dirty="0"/>
          </a:p>
          <a:p>
            <a:pPr algn="ctr"/>
            <a:r>
              <a:rPr lang="en-US" sz="1600" i="1" dirty="0"/>
              <a:t>Continuous IV therapy</a:t>
            </a:r>
            <a:endParaRPr lang="en-US" sz="1600" dirty="0"/>
          </a:p>
        </p:txBody>
      </p:sp>
      <p:graphicFrame>
        <p:nvGraphicFramePr>
          <p:cNvPr id="11" name="Table 6">
            <a:extLst>
              <a:ext uri="{FF2B5EF4-FFF2-40B4-BE49-F238E27FC236}">
                <a16:creationId xmlns:a16="http://schemas.microsoft.com/office/drawing/2014/main" id="{5A4CD9B4-0AB2-6EF6-DF71-2A15E41F7A3A}"/>
              </a:ext>
            </a:extLst>
          </p:cNvPr>
          <p:cNvGraphicFramePr>
            <a:graphicFrameLocks noGrp="1"/>
          </p:cNvGraphicFramePr>
          <p:nvPr>
            <p:extLst>
              <p:ext uri="{D42A27DB-BD31-4B8C-83A1-F6EECF244321}">
                <p14:modId xmlns:p14="http://schemas.microsoft.com/office/powerpoint/2010/main" val="424508759"/>
              </p:ext>
            </p:extLst>
          </p:nvPr>
        </p:nvGraphicFramePr>
        <p:xfrm>
          <a:off x="8058150" y="1924050"/>
          <a:ext cx="3913188" cy="2255520"/>
        </p:xfrm>
        <a:graphic>
          <a:graphicData uri="http://schemas.openxmlformats.org/drawingml/2006/table">
            <a:tbl>
              <a:tblPr firstRow="1" bandRow="1">
                <a:tableStyleId>{EB344D84-9AFB-497E-A393-DC336BA19D2E}</a:tableStyleId>
              </a:tblPr>
              <a:tblGrid>
                <a:gridCol w="2558559">
                  <a:extLst>
                    <a:ext uri="{9D8B030D-6E8A-4147-A177-3AD203B41FA5}">
                      <a16:colId xmlns:a16="http://schemas.microsoft.com/office/drawing/2014/main" val="2030656942"/>
                    </a:ext>
                  </a:extLst>
                </a:gridCol>
                <a:gridCol w="1354629">
                  <a:extLst>
                    <a:ext uri="{9D8B030D-6E8A-4147-A177-3AD203B41FA5}">
                      <a16:colId xmlns:a16="http://schemas.microsoft.com/office/drawing/2014/main" val="4275578196"/>
                    </a:ext>
                  </a:extLst>
                </a:gridCol>
              </a:tblGrid>
              <a:tr h="431620">
                <a:tc>
                  <a:txBody>
                    <a:bodyPr/>
                    <a:lstStyle/>
                    <a:p>
                      <a:r>
                        <a:rPr lang="en-US" sz="1600" dirty="0">
                          <a:solidFill>
                            <a:schemeClr val="bg2"/>
                          </a:solidFill>
                        </a:rPr>
                        <a:t>Baseline Characteristics</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N = 127</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40407203"/>
                  </a:ext>
                </a:extLst>
              </a:tr>
              <a:tr h="276388">
                <a:tc>
                  <a:txBody>
                    <a:bodyPr/>
                    <a:lstStyle/>
                    <a:p>
                      <a:r>
                        <a:rPr lang="en-US" sz="1600" dirty="0"/>
                        <a:t>Median age, yr (range)</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67 (24-88)</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77392"/>
                  </a:ext>
                </a:extLst>
              </a:tr>
              <a:tr h="276388">
                <a:tc>
                  <a:txBody>
                    <a:bodyPr/>
                    <a:lstStyle/>
                    <a:p>
                      <a:r>
                        <a:rPr lang="en-US" sz="1600" dirty="0"/>
                        <a:t>Median prior </a:t>
                      </a:r>
                      <a:r>
                        <a:rPr lang="en-US" sz="1600" dirty="0" err="1"/>
                        <a:t>tx</a:t>
                      </a:r>
                      <a:r>
                        <a:rPr lang="en-US" sz="1600" dirty="0"/>
                        <a:t> (range)</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2 (2-8)</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4702128"/>
                  </a:ext>
                </a:extLst>
              </a:tr>
              <a:tr h="276388">
                <a:tc>
                  <a:txBody>
                    <a:bodyPr/>
                    <a:lstStyle/>
                    <a:p>
                      <a:r>
                        <a:rPr lang="en-US" sz="1600" dirty="0"/>
                        <a:t>Prior ASCT, %</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16</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65528388"/>
                  </a:ext>
                </a:extLst>
              </a:tr>
              <a:tr h="27638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t>Double/triple hit,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20</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3680634"/>
                  </a:ext>
                </a:extLst>
              </a:tr>
              <a:tr h="276388">
                <a:tc>
                  <a:txBody>
                    <a:bodyPr/>
                    <a:lstStyle/>
                    <a:p>
                      <a:r>
                        <a:rPr lang="en-US" sz="1600" dirty="0"/>
                        <a:t>Refractory to last tx, %</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86</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18826896"/>
                  </a:ext>
                </a:extLst>
              </a:tr>
            </a:tbl>
          </a:graphicData>
        </a:graphic>
      </p:graphicFrame>
      <p:graphicFrame>
        <p:nvGraphicFramePr>
          <p:cNvPr id="8" name="Table 7">
            <a:extLst>
              <a:ext uri="{FF2B5EF4-FFF2-40B4-BE49-F238E27FC236}">
                <a16:creationId xmlns:a16="http://schemas.microsoft.com/office/drawing/2014/main" id="{B60113F4-B8B1-2178-428C-2AA3B88C8AFC}"/>
              </a:ext>
            </a:extLst>
          </p:cNvPr>
          <p:cNvGraphicFramePr>
            <a:graphicFrameLocks noGrp="1"/>
          </p:cNvGraphicFramePr>
          <p:nvPr>
            <p:extLst>
              <p:ext uri="{D42A27DB-BD31-4B8C-83A1-F6EECF244321}">
                <p14:modId xmlns:p14="http://schemas.microsoft.com/office/powerpoint/2010/main" val="1697379734"/>
              </p:ext>
            </p:extLst>
          </p:nvPr>
        </p:nvGraphicFramePr>
        <p:xfrm>
          <a:off x="1725930" y="4290060"/>
          <a:ext cx="8640816" cy="2011680"/>
        </p:xfrm>
        <a:graphic>
          <a:graphicData uri="http://schemas.openxmlformats.org/drawingml/2006/table">
            <a:tbl>
              <a:tblPr firstRow="1" bandRow="1">
                <a:tableStyleId>{EB344D84-9AFB-497E-A393-DC336BA19D2E}</a:tableStyleId>
              </a:tblPr>
              <a:tblGrid>
                <a:gridCol w="1877716">
                  <a:extLst>
                    <a:ext uri="{9D8B030D-6E8A-4147-A177-3AD203B41FA5}">
                      <a16:colId xmlns:a16="http://schemas.microsoft.com/office/drawing/2014/main" val="2931368343"/>
                    </a:ext>
                  </a:extLst>
                </a:gridCol>
                <a:gridCol w="2442692">
                  <a:extLst>
                    <a:ext uri="{9D8B030D-6E8A-4147-A177-3AD203B41FA5}">
                      <a16:colId xmlns:a16="http://schemas.microsoft.com/office/drawing/2014/main" val="184114816"/>
                    </a:ext>
                  </a:extLst>
                </a:gridCol>
                <a:gridCol w="2160204">
                  <a:extLst>
                    <a:ext uri="{9D8B030D-6E8A-4147-A177-3AD203B41FA5}">
                      <a16:colId xmlns:a16="http://schemas.microsoft.com/office/drawing/2014/main" val="2607939311"/>
                    </a:ext>
                  </a:extLst>
                </a:gridCol>
                <a:gridCol w="2160204">
                  <a:extLst>
                    <a:ext uri="{9D8B030D-6E8A-4147-A177-3AD203B41FA5}">
                      <a16:colId xmlns:a16="http://schemas.microsoft.com/office/drawing/2014/main" val="717990702"/>
                    </a:ext>
                  </a:extLst>
                </a:gridCol>
              </a:tblGrid>
              <a:tr h="184150">
                <a:tc>
                  <a:txBody>
                    <a:bodyPr/>
                    <a:lstStyle/>
                    <a:p>
                      <a:r>
                        <a:rPr lang="en-US" sz="1600" dirty="0">
                          <a:solidFill>
                            <a:schemeClr val="bg2"/>
                          </a:solidFill>
                        </a:rPr>
                        <a:t>Best Response</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600" dirty="0" err="1">
                          <a:solidFill>
                            <a:schemeClr val="bg2"/>
                          </a:solidFill>
                        </a:rPr>
                        <a:t>Glofitamab</a:t>
                      </a:r>
                      <a:endParaRPr lang="en-US" sz="1600" dirty="0">
                        <a:solidFill>
                          <a:schemeClr val="bg2"/>
                        </a:solidFill>
                      </a:endParaRP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600" dirty="0" err="1">
                          <a:solidFill>
                            <a:schemeClr val="bg2"/>
                          </a:solidFill>
                        </a:rPr>
                        <a:t>Epcoritamab</a:t>
                      </a:r>
                      <a:endParaRPr lang="en-US" sz="1600" dirty="0">
                        <a:solidFill>
                          <a:schemeClr val="bg2"/>
                        </a:solidFill>
                      </a:endParaRP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600" dirty="0" err="1">
                          <a:solidFill>
                            <a:schemeClr val="bg2"/>
                          </a:solidFill>
                        </a:rPr>
                        <a:t>Odronextamab</a:t>
                      </a:r>
                      <a:endParaRPr lang="en-US" sz="1600" dirty="0">
                        <a:solidFill>
                          <a:schemeClr val="bg2"/>
                        </a:solidFill>
                      </a:endParaRP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478751027"/>
                  </a:ext>
                </a:extLst>
              </a:tr>
              <a:tr h="184150">
                <a:tc>
                  <a:txBody>
                    <a:bodyPr/>
                    <a:lstStyle/>
                    <a:p>
                      <a:r>
                        <a:rPr lang="en-US" sz="1600" dirty="0"/>
                        <a:t>ORR, %</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52</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63</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52</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31273937"/>
                  </a:ext>
                </a:extLst>
              </a:tr>
              <a:tr h="184150">
                <a:tc>
                  <a:txBody>
                    <a:bodyPr/>
                    <a:lstStyle/>
                    <a:p>
                      <a:r>
                        <a:rPr lang="en-US" sz="1600" dirty="0"/>
                        <a:t>CRR,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39</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39</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32</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52898912"/>
                  </a:ext>
                </a:extLst>
              </a:tr>
              <a:tr h="184150">
                <a:tc>
                  <a:txBody>
                    <a:bodyPr/>
                    <a:lstStyle/>
                    <a:p>
                      <a:r>
                        <a:rPr lang="en-US" sz="1600" dirty="0"/>
                        <a:t>Median </a:t>
                      </a:r>
                      <a:r>
                        <a:rPr lang="en-US" sz="1600" dirty="0" err="1"/>
                        <a:t>DoR</a:t>
                      </a:r>
                      <a:r>
                        <a:rPr lang="en-US" sz="1600" dirty="0"/>
                        <a:t>, </a:t>
                      </a:r>
                      <a:r>
                        <a:rPr lang="en-US" sz="1600" dirty="0" err="1"/>
                        <a:t>mo</a:t>
                      </a:r>
                      <a:endParaRPr lang="en-US" sz="1600" dirty="0"/>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18.4</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12.0</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10.0</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51757910"/>
                  </a:ext>
                </a:extLst>
              </a:tr>
              <a:tr h="184150">
                <a:tc>
                  <a:txBody>
                    <a:bodyPr/>
                    <a:lstStyle/>
                    <a:p>
                      <a:r>
                        <a:rPr lang="en-US" sz="1600" dirty="0"/>
                        <a:t>Median PFS, </a:t>
                      </a:r>
                      <a:r>
                        <a:rPr lang="en-US" sz="1600" dirty="0" err="1"/>
                        <a:t>mo</a:t>
                      </a:r>
                      <a:endParaRPr lang="en-US" sz="1600" dirty="0"/>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4.9</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4.4</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4.4</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9127276"/>
                  </a:ext>
                </a:extLst>
              </a:tr>
              <a:tr h="184150">
                <a:tc>
                  <a:txBody>
                    <a:bodyPr/>
                    <a:lstStyle/>
                    <a:p>
                      <a:r>
                        <a:rPr lang="en-US" sz="1600" dirty="0"/>
                        <a:t>CRS</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 63% (gr≥3, 4%)​</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50% (gr≥3, 2.5%)​</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55% (gr≥3, 4%)​</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78955863"/>
                  </a:ext>
                </a:extLst>
              </a:tr>
            </a:tbl>
          </a:graphicData>
        </a:graphic>
      </p:graphicFrame>
    </p:spTree>
    <p:extLst>
      <p:ext uri="{BB962C8B-B14F-4D97-AF65-F5344CB8AC3E}">
        <p14:creationId xmlns:p14="http://schemas.microsoft.com/office/powerpoint/2010/main" val="1265200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D5726-83E6-AD3D-EC81-F6EF68A64BE2}"/>
            </a:ext>
          </a:extLst>
        </p:cNvPr>
        <p:cNvGrpSpPr/>
        <p:nvPr/>
      </p:nvGrpSpPr>
      <p:grpSpPr>
        <a:xfrm>
          <a:off x="0" y="0"/>
          <a:ext cx="0" cy="0"/>
          <a:chOff x="0" y="0"/>
          <a:chExt cx="0" cy="0"/>
        </a:xfrm>
      </p:grpSpPr>
      <p:sp>
        <p:nvSpPr>
          <p:cNvPr id="62" name="Freeform 61">
            <a:extLst>
              <a:ext uri="{FF2B5EF4-FFF2-40B4-BE49-F238E27FC236}">
                <a16:creationId xmlns:a16="http://schemas.microsoft.com/office/drawing/2014/main" id="{148A1257-1E86-391B-B627-12C8E284A844}"/>
              </a:ext>
            </a:extLst>
          </p:cNvPr>
          <p:cNvSpPr/>
          <p:nvPr/>
        </p:nvSpPr>
        <p:spPr>
          <a:xfrm>
            <a:off x="5010150" y="2425700"/>
            <a:ext cx="3038475" cy="2403475"/>
          </a:xfrm>
          <a:custGeom>
            <a:avLst/>
            <a:gdLst>
              <a:gd name="csX0" fmla="*/ 0 w 3038475"/>
              <a:gd name="csY0" fmla="*/ 3175 h 2403475"/>
              <a:gd name="csX1" fmla="*/ 0 w 3038475"/>
              <a:gd name="csY1" fmla="*/ 355600 h 2403475"/>
              <a:gd name="csX2" fmla="*/ 57150 w 3038475"/>
              <a:gd name="csY2" fmla="*/ 355600 h 2403475"/>
              <a:gd name="csX3" fmla="*/ 57150 w 3038475"/>
              <a:gd name="csY3" fmla="*/ 393700 h 2403475"/>
              <a:gd name="csX4" fmla="*/ 123825 w 3038475"/>
              <a:gd name="csY4" fmla="*/ 393700 h 2403475"/>
              <a:gd name="csX5" fmla="*/ 123825 w 3038475"/>
              <a:gd name="csY5" fmla="*/ 479425 h 2403475"/>
              <a:gd name="csX6" fmla="*/ 133350 w 3038475"/>
              <a:gd name="csY6" fmla="*/ 479425 h 2403475"/>
              <a:gd name="csX7" fmla="*/ 133350 w 3038475"/>
              <a:gd name="csY7" fmla="*/ 615950 h 2403475"/>
              <a:gd name="csX8" fmla="*/ 146050 w 3038475"/>
              <a:gd name="csY8" fmla="*/ 615950 h 2403475"/>
              <a:gd name="csX9" fmla="*/ 146050 w 3038475"/>
              <a:gd name="csY9" fmla="*/ 755650 h 2403475"/>
              <a:gd name="csX10" fmla="*/ 149225 w 3038475"/>
              <a:gd name="csY10" fmla="*/ 758825 h 2403475"/>
              <a:gd name="csX11" fmla="*/ 149225 w 3038475"/>
              <a:gd name="csY11" fmla="*/ 863600 h 2403475"/>
              <a:gd name="csX12" fmla="*/ 165100 w 3038475"/>
              <a:gd name="csY12" fmla="*/ 879475 h 2403475"/>
              <a:gd name="csX13" fmla="*/ 165100 w 3038475"/>
              <a:gd name="csY13" fmla="*/ 933450 h 2403475"/>
              <a:gd name="csX14" fmla="*/ 333375 w 3038475"/>
              <a:gd name="csY14" fmla="*/ 933450 h 2403475"/>
              <a:gd name="csX15" fmla="*/ 333375 w 3038475"/>
              <a:gd name="csY15" fmla="*/ 1073150 h 2403475"/>
              <a:gd name="csX16" fmla="*/ 342900 w 3038475"/>
              <a:gd name="csY16" fmla="*/ 1073150 h 2403475"/>
              <a:gd name="csX17" fmla="*/ 342900 w 3038475"/>
              <a:gd name="csY17" fmla="*/ 1292225 h 2403475"/>
              <a:gd name="csX18" fmla="*/ 349250 w 3038475"/>
              <a:gd name="csY18" fmla="*/ 1292225 h 2403475"/>
              <a:gd name="csX19" fmla="*/ 349250 w 3038475"/>
              <a:gd name="csY19" fmla="*/ 1393825 h 2403475"/>
              <a:gd name="csX20" fmla="*/ 358775 w 3038475"/>
              <a:gd name="csY20" fmla="*/ 1403350 h 2403475"/>
              <a:gd name="csX21" fmla="*/ 358775 w 3038475"/>
              <a:gd name="csY21" fmla="*/ 1460500 h 2403475"/>
              <a:gd name="csX22" fmla="*/ 371475 w 3038475"/>
              <a:gd name="csY22" fmla="*/ 1460500 h 2403475"/>
              <a:gd name="csX23" fmla="*/ 371475 w 3038475"/>
              <a:gd name="csY23" fmla="*/ 1514475 h 2403475"/>
              <a:gd name="csX24" fmla="*/ 539750 w 3038475"/>
              <a:gd name="csY24" fmla="*/ 1514475 h 2403475"/>
              <a:gd name="csX25" fmla="*/ 539750 w 3038475"/>
              <a:gd name="csY25" fmla="*/ 1568450 h 2403475"/>
              <a:gd name="csX26" fmla="*/ 549275 w 3038475"/>
              <a:gd name="csY26" fmla="*/ 1568450 h 2403475"/>
              <a:gd name="csX27" fmla="*/ 549275 w 3038475"/>
              <a:gd name="csY27" fmla="*/ 1730375 h 2403475"/>
              <a:gd name="csX28" fmla="*/ 666750 w 3038475"/>
              <a:gd name="csY28" fmla="*/ 1730375 h 2403475"/>
              <a:gd name="csX29" fmla="*/ 666750 w 3038475"/>
              <a:gd name="csY29" fmla="*/ 1790700 h 2403475"/>
              <a:gd name="csX30" fmla="*/ 720725 w 3038475"/>
              <a:gd name="csY30" fmla="*/ 1790700 h 2403475"/>
              <a:gd name="csX31" fmla="*/ 720725 w 3038475"/>
              <a:gd name="csY31" fmla="*/ 1854200 h 2403475"/>
              <a:gd name="csX32" fmla="*/ 844550 w 3038475"/>
              <a:gd name="csY32" fmla="*/ 1854200 h 2403475"/>
              <a:gd name="csX33" fmla="*/ 844550 w 3038475"/>
              <a:gd name="csY33" fmla="*/ 1924050 h 2403475"/>
              <a:gd name="csX34" fmla="*/ 1117600 w 3038475"/>
              <a:gd name="csY34" fmla="*/ 1924050 h 2403475"/>
              <a:gd name="csX35" fmla="*/ 1117600 w 3038475"/>
              <a:gd name="csY35" fmla="*/ 2000250 h 2403475"/>
              <a:gd name="csX36" fmla="*/ 2917825 w 3038475"/>
              <a:gd name="csY36" fmla="*/ 2000250 h 2403475"/>
              <a:gd name="csX37" fmla="*/ 2917825 w 3038475"/>
              <a:gd name="csY37" fmla="*/ 2403475 h 2403475"/>
              <a:gd name="csX38" fmla="*/ 3038475 w 3038475"/>
              <a:gd name="csY38" fmla="*/ 2403475 h 2403475"/>
              <a:gd name="csX39" fmla="*/ 3038475 w 3038475"/>
              <a:gd name="csY39" fmla="*/ 1355725 h 2403475"/>
              <a:gd name="csX40" fmla="*/ 2917825 w 3038475"/>
              <a:gd name="csY40" fmla="*/ 1355725 h 2403475"/>
              <a:gd name="csX41" fmla="*/ 2917825 w 3038475"/>
              <a:gd name="csY41" fmla="*/ 1260475 h 2403475"/>
              <a:gd name="csX42" fmla="*/ 1117600 w 3038475"/>
              <a:gd name="csY42" fmla="*/ 1260475 h 2403475"/>
              <a:gd name="csX43" fmla="*/ 1117600 w 3038475"/>
              <a:gd name="csY43" fmla="*/ 1181100 h 2403475"/>
              <a:gd name="csX44" fmla="*/ 844550 w 3038475"/>
              <a:gd name="csY44" fmla="*/ 1181100 h 2403475"/>
              <a:gd name="csX45" fmla="*/ 844550 w 3038475"/>
              <a:gd name="csY45" fmla="*/ 1123950 h 2403475"/>
              <a:gd name="csX46" fmla="*/ 720725 w 3038475"/>
              <a:gd name="csY46" fmla="*/ 1123950 h 2403475"/>
              <a:gd name="csX47" fmla="*/ 720725 w 3038475"/>
              <a:gd name="csY47" fmla="*/ 1060450 h 2403475"/>
              <a:gd name="csX48" fmla="*/ 676275 w 3038475"/>
              <a:gd name="csY48" fmla="*/ 1060450 h 2403475"/>
              <a:gd name="csX49" fmla="*/ 676275 w 3038475"/>
              <a:gd name="csY49" fmla="*/ 996950 h 2403475"/>
              <a:gd name="csX50" fmla="*/ 558800 w 3038475"/>
              <a:gd name="csY50" fmla="*/ 996950 h 2403475"/>
              <a:gd name="csX51" fmla="*/ 558800 w 3038475"/>
              <a:gd name="csY51" fmla="*/ 841375 h 2403475"/>
              <a:gd name="csX52" fmla="*/ 546100 w 3038475"/>
              <a:gd name="csY52" fmla="*/ 841375 h 2403475"/>
              <a:gd name="csX53" fmla="*/ 546100 w 3038475"/>
              <a:gd name="csY53" fmla="*/ 787400 h 2403475"/>
              <a:gd name="csX54" fmla="*/ 368300 w 3038475"/>
              <a:gd name="csY54" fmla="*/ 787400 h 2403475"/>
              <a:gd name="csX55" fmla="*/ 368300 w 3038475"/>
              <a:gd name="csY55" fmla="*/ 755650 h 2403475"/>
              <a:gd name="csX56" fmla="*/ 368300 w 3038475"/>
              <a:gd name="csY56" fmla="*/ 720725 h 2403475"/>
              <a:gd name="csX57" fmla="*/ 365125 w 3038475"/>
              <a:gd name="csY57" fmla="*/ 720725 h 2403475"/>
              <a:gd name="csX58" fmla="*/ 365125 w 3038475"/>
              <a:gd name="csY58" fmla="*/ 676275 h 2403475"/>
              <a:gd name="csX59" fmla="*/ 346075 w 3038475"/>
              <a:gd name="csY59" fmla="*/ 657225 h 2403475"/>
              <a:gd name="csX60" fmla="*/ 346075 w 3038475"/>
              <a:gd name="csY60" fmla="*/ 390525 h 2403475"/>
              <a:gd name="csX61" fmla="*/ 327025 w 3038475"/>
              <a:gd name="csY61" fmla="*/ 390525 h 2403475"/>
              <a:gd name="csX62" fmla="*/ 327025 w 3038475"/>
              <a:gd name="csY62" fmla="*/ 311150 h 2403475"/>
              <a:gd name="csX63" fmla="*/ 174625 w 3038475"/>
              <a:gd name="csY63" fmla="*/ 311150 h 2403475"/>
              <a:gd name="csX64" fmla="*/ 174625 w 3038475"/>
              <a:gd name="csY64" fmla="*/ 263525 h 2403475"/>
              <a:gd name="csX65" fmla="*/ 130175 w 3038475"/>
              <a:gd name="csY65" fmla="*/ 263525 h 2403475"/>
              <a:gd name="csX66" fmla="*/ 130175 w 3038475"/>
              <a:gd name="csY66" fmla="*/ 47625 h 2403475"/>
              <a:gd name="csX67" fmla="*/ 117475 w 3038475"/>
              <a:gd name="csY67" fmla="*/ 47625 h 2403475"/>
              <a:gd name="csX68" fmla="*/ 117475 w 3038475"/>
              <a:gd name="csY68" fmla="*/ 47625 h 2403475"/>
              <a:gd name="csX69" fmla="*/ 117475 w 3038475"/>
              <a:gd name="csY69" fmla="*/ 15875 h 2403475"/>
              <a:gd name="csX70" fmla="*/ 66675 w 3038475"/>
              <a:gd name="csY70" fmla="*/ 15875 h 2403475"/>
              <a:gd name="csX71" fmla="*/ 66675 w 3038475"/>
              <a:gd name="csY71" fmla="*/ 0 h 2403475"/>
              <a:gd name="csX72" fmla="*/ 0 w 3038475"/>
              <a:gd name="csY72" fmla="*/ 3175 h 2403475"/>
              <a:gd name="csX0" fmla="*/ 0 w 3038475"/>
              <a:gd name="csY0" fmla="*/ 3175 h 2403475"/>
              <a:gd name="csX1" fmla="*/ 0 w 3038475"/>
              <a:gd name="csY1" fmla="*/ 355600 h 2403475"/>
              <a:gd name="csX2" fmla="*/ 57150 w 3038475"/>
              <a:gd name="csY2" fmla="*/ 355600 h 2403475"/>
              <a:gd name="csX3" fmla="*/ 60325 w 3038475"/>
              <a:gd name="csY3" fmla="*/ 403225 h 2403475"/>
              <a:gd name="csX4" fmla="*/ 123825 w 3038475"/>
              <a:gd name="csY4" fmla="*/ 393700 h 2403475"/>
              <a:gd name="csX5" fmla="*/ 123825 w 3038475"/>
              <a:gd name="csY5" fmla="*/ 479425 h 2403475"/>
              <a:gd name="csX6" fmla="*/ 133350 w 3038475"/>
              <a:gd name="csY6" fmla="*/ 479425 h 2403475"/>
              <a:gd name="csX7" fmla="*/ 133350 w 3038475"/>
              <a:gd name="csY7" fmla="*/ 615950 h 2403475"/>
              <a:gd name="csX8" fmla="*/ 146050 w 3038475"/>
              <a:gd name="csY8" fmla="*/ 615950 h 2403475"/>
              <a:gd name="csX9" fmla="*/ 146050 w 3038475"/>
              <a:gd name="csY9" fmla="*/ 755650 h 2403475"/>
              <a:gd name="csX10" fmla="*/ 149225 w 3038475"/>
              <a:gd name="csY10" fmla="*/ 758825 h 2403475"/>
              <a:gd name="csX11" fmla="*/ 149225 w 3038475"/>
              <a:gd name="csY11" fmla="*/ 863600 h 2403475"/>
              <a:gd name="csX12" fmla="*/ 165100 w 3038475"/>
              <a:gd name="csY12" fmla="*/ 879475 h 2403475"/>
              <a:gd name="csX13" fmla="*/ 165100 w 3038475"/>
              <a:gd name="csY13" fmla="*/ 933450 h 2403475"/>
              <a:gd name="csX14" fmla="*/ 333375 w 3038475"/>
              <a:gd name="csY14" fmla="*/ 933450 h 2403475"/>
              <a:gd name="csX15" fmla="*/ 333375 w 3038475"/>
              <a:gd name="csY15" fmla="*/ 1073150 h 2403475"/>
              <a:gd name="csX16" fmla="*/ 342900 w 3038475"/>
              <a:gd name="csY16" fmla="*/ 1073150 h 2403475"/>
              <a:gd name="csX17" fmla="*/ 342900 w 3038475"/>
              <a:gd name="csY17" fmla="*/ 1292225 h 2403475"/>
              <a:gd name="csX18" fmla="*/ 349250 w 3038475"/>
              <a:gd name="csY18" fmla="*/ 1292225 h 2403475"/>
              <a:gd name="csX19" fmla="*/ 349250 w 3038475"/>
              <a:gd name="csY19" fmla="*/ 1393825 h 2403475"/>
              <a:gd name="csX20" fmla="*/ 358775 w 3038475"/>
              <a:gd name="csY20" fmla="*/ 1403350 h 2403475"/>
              <a:gd name="csX21" fmla="*/ 358775 w 3038475"/>
              <a:gd name="csY21" fmla="*/ 1460500 h 2403475"/>
              <a:gd name="csX22" fmla="*/ 371475 w 3038475"/>
              <a:gd name="csY22" fmla="*/ 1460500 h 2403475"/>
              <a:gd name="csX23" fmla="*/ 371475 w 3038475"/>
              <a:gd name="csY23" fmla="*/ 1514475 h 2403475"/>
              <a:gd name="csX24" fmla="*/ 539750 w 3038475"/>
              <a:gd name="csY24" fmla="*/ 1514475 h 2403475"/>
              <a:gd name="csX25" fmla="*/ 539750 w 3038475"/>
              <a:gd name="csY25" fmla="*/ 1568450 h 2403475"/>
              <a:gd name="csX26" fmla="*/ 549275 w 3038475"/>
              <a:gd name="csY26" fmla="*/ 1568450 h 2403475"/>
              <a:gd name="csX27" fmla="*/ 549275 w 3038475"/>
              <a:gd name="csY27" fmla="*/ 1730375 h 2403475"/>
              <a:gd name="csX28" fmla="*/ 666750 w 3038475"/>
              <a:gd name="csY28" fmla="*/ 1730375 h 2403475"/>
              <a:gd name="csX29" fmla="*/ 666750 w 3038475"/>
              <a:gd name="csY29" fmla="*/ 1790700 h 2403475"/>
              <a:gd name="csX30" fmla="*/ 720725 w 3038475"/>
              <a:gd name="csY30" fmla="*/ 1790700 h 2403475"/>
              <a:gd name="csX31" fmla="*/ 720725 w 3038475"/>
              <a:gd name="csY31" fmla="*/ 1854200 h 2403475"/>
              <a:gd name="csX32" fmla="*/ 844550 w 3038475"/>
              <a:gd name="csY32" fmla="*/ 1854200 h 2403475"/>
              <a:gd name="csX33" fmla="*/ 844550 w 3038475"/>
              <a:gd name="csY33" fmla="*/ 1924050 h 2403475"/>
              <a:gd name="csX34" fmla="*/ 1117600 w 3038475"/>
              <a:gd name="csY34" fmla="*/ 1924050 h 2403475"/>
              <a:gd name="csX35" fmla="*/ 1117600 w 3038475"/>
              <a:gd name="csY35" fmla="*/ 2000250 h 2403475"/>
              <a:gd name="csX36" fmla="*/ 2917825 w 3038475"/>
              <a:gd name="csY36" fmla="*/ 2000250 h 2403475"/>
              <a:gd name="csX37" fmla="*/ 2917825 w 3038475"/>
              <a:gd name="csY37" fmla="*/ 2403475 h 2403475"/>
              <a:gd name="csX38" fmla="*/ 3038475 w 3038475"/>
              <a:gd name="csY38" fmla="*/ 2403475 h 2403475"/>
              <a:gd name="csX39" fmla="*/ 3038475 w 3038475"/>
              <a:gd name="csY39" fmla="*/ 1355725 h 2403475"/>
              <a:gd name="csX40" fmla="*/ 2917825 w 3038475"/>
              <a:gd name="csY40" fmla="*/ 1355725 h 2403475"/>
              <a:gd name="csX41" fmla="*/ 2917825 w 3038475"/>
              <a:gd name="csY41" fmla="*/ 1260475 h 2403475"/>
              <a:gd name="csX42" fmla="*/ 1117600 w 3038475"/>
              <a:gd name="csY42" fmla="*/ 1260475 h 2403475"/>
              <a:gd name="csX43" fmla="*/ 1117600 w 3038475"/>
              <a:gd name="csY43" fmla="*/ 1181100 h 2403475"/>
              <a:gd name="csX44" fmla="*/ 844550 w 3038475"/>
              <a:gd name="csY44" fmla="*/ 1181100 h 2403475"/>
              <a:gd name="csX45" fmla="*/ 844550 w 3038475"/>
              <a:gd name="csY45" fmla="*/ 1123950 h 2403475"/>
              <a:gd name="csX46" fmla="*/ 720725 w 3038475"/>
              <a:gd name="csY46" fmla="*/ 1123950 h 2403475"/>
              <a:gd name="csX47" fmla="*/ 720725 w 3038475"/>
              <a:gd name="csY47" fmla="*/ 1060450 h 2403475"/>
              <a:gd name="csX48" fmla="*/ 676275 w 3038475"/>
              <a:gd name="csY48" fmla="*/ 1060450 h 2403475"/>
              <a:gd name="csX49" fmla="*/ 676275 w 3038475"/>
              <a:gd name="csY49" fmla="*/ 996950 h 2403475"/>
              <a:gd name="csX50" fmla="*/ 558800 w 3038475"/>
              <a:gd name="csY50" fmla="*/ 996950 h 2403475"/>
              <a:gd name="csX51" fmla="*/ 558800 w 3038475"/>
              <a:gd name="csY51" fmla="*/ 841375 h 2403475"/>
              <a:gd name="csX52" fmla="*/ 546100 w 3038475"/>
              <a:gd name="csY52" fmla="*/ 841375 h 2403475"/>
              <a:gd name="csX53" fmla="*/ 546100 w 3038475"/>
              <a:gd name="csY53" fmla="*/ 787400 h 2403475"/>
              <a:gd name="csX54" fmla="*/ 368300 w 3038475"/>
              <a:gd name="csY54" fmla="*/ 787400 h 2403475"/>
              <a:gd name="csX55" fmla="*/ 368300 w 3038475"/>
              <a:gd name="csY55" fmla="*/ 755650 h 2403475"/>
              <a:gd name="csX56" fmla="*/ 368300 w 3038475"/>
              <a:gd name="csY56" fmla="*/ 720725 h 2403475"/>
              <a:gd name="csX57" fmla="*/ 365125 w 3038475"/>
              <a:gd name="csY57" fmla="*/ 720725 h 2403475"/>
              <a:gd name="csX58" fmla="*/ 365125 w 3038475"/>
              <a:gd name="csY58" fmla="*/ 676275 h 2403475"/>
              <a:gd name="csX59" fmla="*/ 346075 w 3038475"/>
              <a:gd name="csY59" fmla="*/ 657225 h 2403475"/>
              <a:gd name="csX60" fmla="*/ 346075 w 3038475"/>
              <a:gd name="csY60" fmla="*/ 390525 h 2403475"/>
              <a:gd name="csX61" fmla="*/ 327025 w 3038475"/>
              <a:gd name="csY61" fmla="*/ 390525 h 2403475"/>
              <a:gd name="csX62" fmla="*/ 327025 w 3038475"/>
              <a:gd name="csY62" fmla="*/ 311150 h 2403475"/>
              <a:gd name="csX63" fmla="*/ 174625 w 3038475"/>
              <a:gd name="csY63" fmla="*/ 311150 h 2403475"/>
              <a:gd name="csX64" fmla="*/ 174625 w 3038475"/>
              <a:gd name="csY64" fmla="*/ 263525 h 2403475"/>
              <a:gd name="csX65" fmla="*/ 130175 w 3038475"/>
              <a:gd name="csY65" fmla="*/ 263525 h 2403475"/>
              <a:gd name="csX66" fmla="*/ 130175 w 3038475"/>
              <a:gd name="csY66" fmla="*/ 47625 h 2403475"/>
              <a:gd name="csX67" fmla="*/ 117475 w 3038475"/>
              <a:gd name="csY67" fmla="*/ 47625 h 2403475"/>
              <a:gd name="csX68" fmla="*/ 117475 w 3038475"/>
              <a:gd name="csY68" fmla="*/ 47625 h 2403475"/>
              <a:gd name="csX69" fmla="*/ 117475 w 3038475"/>
              <a:gd name="csY69" fmla="*/ 15875 h 2403475"/>
              <a:gd name="csX70" fmla="*/ 66675 w 3038475"/>
              <a:gd name="csY70" fmla="*/ 15875 h 2403475"/>
              <a:gd name="csX71" fmla="*/ 66675 w 3038475"/>
              <a:gd name="csY71" fmla="*/ 0 h 2403475"/>
              <a:gd name="csX72" fmla="*/ 0 w 3038475"/>
              <a:gd name="csY72" fmla="*/ 3175 h 2403475"/>
              <a:gd name="csX0" fmla="*/ 0 w 3038475"/>
              <a:gd name="csY0" fmla="*/ 3175 h 2403475"/>
              <a:gd name="csX1" fmla="*/ 0 w 3038475"/>
              <a:gd name="csY1" fmla="*/ 355600 h 2403475"/>
              <a:gd name="csX2" fmla="*/ 57150 w 3038475"/>
              <a:gd name="csY2" fmla="*/ 355600 h 2403475"/>
              <a:gd name="csX3" fmla="*/ 60325 w 3038475"/>
              <a:gd name="csY3" fmla="*/ 403225 h 2403475"/>
              <a:gd name="csX4" fmla="*/ 117475 w 3038475"/>
              <a:gd name="csY4" fmla="*/ 406400 h 2403475"/>
              <a:gd name="csX5" fmla="*/ 123825 w 3038475"/>
              <a:gd name="csY5" fmla="*/ 479425 h 2403475"/>
              <a:gd name="csX6" fmla="*/ 133350 w 3038475"/>
              <a:gd name="csY6" fmla="*/ 479425 h 2403475"/>
              <a:gd name="csX7" fmla="*/ 133350 w 3038475"/>
              <a:gd name="csY7" fmla="*/ 615950 h 2403475"/>
              <a:gd name="csX8" fmla="*/ 146050 w 3038475"/>
              <a:gd name="csY8" fmla="*/ 615950 h 2403475"/>
              <a:gd name="csX9" fmla="*/ 146050 w 3038475"/>
              <a:gd name="csY9" fmla="*/ 755650 h 2403475"/>
              <a:gd name="csX10" fmla="*/ 149225 w 3038475"/>
              <a:gd name="csY10" fmla="*/ 758825 h 2403475"/>
              <a:gd name="csX11" fmla="*/ 149225 w 3038475"/>
              <a:gd name="csY11" fmla="*/ 863600 h 2403475"/>
              <a:gd name="csX12" fmla="*/ 165100 w 3038475"/>
              <a:gd name="csY12" fmla="*/ 879475 h 2403475"/>
              <a:gd name="csX13" fmla="*/ 165100 w 3038475"/>
              <a:gd name="csY13" fmla="*/ 933450 h 2403475"/>
              <a:gd name="csX14" fmla="*/ 333375 w 3038475"/>
              <a:gd name="csY14" fmla="*/ 933450 h 2403475"/>
              <a:gd name="csX15" fmla="*/ 333375 w 3038475"/>
              <a:gd name="csY15" fmla="*/ 1073150 h 2403475"/>
              <a:gd name="csX16" fmla="*/ 342900 w 3038475"/>
              <a:gd name="csY16" fmla="*/ 1073150 h 2403475"/>
              <a:gd name="csX17" fmla="*/ 342900 w 3038475"/>
              <a:gd name="csY17" fmla="*/ 1292225 h 2403475"/>
              <a:gd name="csX18" fmla="*/ 349250 w 3038475"/>
              <a:gd name="csY18" fmla="*/ 1292225 h 2403475"/>
              <a:gd name="csX19" fmla="*/ 349250 w 3038475"/>
              <a:gd name="csY19" fmla="*/ 1393825 h 2403475"/>
              <a:gd name="csX20" fmla="*/ 358775 w 3038475"/>
              <a:gd name="csY20" fmla="*/ 1403350 h 2403475"/>
              <a:gd name="csX21" fmla="*/ 358775 w 3038475"/>
              <a:gd name="csY21" fmla="*/ 1460500 h 2403475"/>
              <a:gd name="csX22" fmla="*/ 371475 w 3038475"/>
              <a:gd name="csY22" fmla="*/ 1460500 h 2403475"/>
              <a:gd name="csX23" fmla="*/ 371475 w 3038475"/>
              <a:gd name="csY23" fmla="*/ 1514475 h 2403475"/>
              <a:gd name="csX24" fmla="*/ 539750 w 3038475"/>
              <a:gd name="csY24" fmla="*/ 1514475 h 2403475"/>
              <a:gd name="csX25" fmla="*/ 539750 w 3038475"/>
              <a:gd name="csY25" fmla="*/ 1568450 h 2403475"/>
              <a:gd name="csX26" fmla="*/ 549275 w 3038475"/>
              <a:gd name="csY26" fmla="*/ 1568450 h 2403475"/>
              <a:gd name="csX27" fmla="*/ 549275 w 3038475"/>
              <a:gd name="csY27" fmla="*/ 1730375 h 2403475"/>
              <a:gd name="csX28" fmla="*/ 666750 w 3038475"/>
              <a:gd name="csY28" fmla="*/ 1730375 h 2403475"/>
              <a:gd name="csX29" fmla="*/ 666750 w 3038475"/>
              <a:gd name="csY29" fmla="*/ 1790700 h 2403475"/>
              <a:gd name="csX30" fmla="*/ 720725 w 3038475"/>
              <a:gd name="csY30" fmla="*/ 1790700 h 2403475"/>
              <a:gd name="csX31" fmla="*/ 720725 w 3038475"/>
              <a:gd name="csY31" fmla="*/ 1854200 h 2403475"/>
              <a:gd name="csX32" fmla="*/ 844550 w 3038475"/>
              <a:gd name="csY32" fmla="*/ 1854200 h 2403475"/>
              <a:gd name="csX33" fmla="*/ 844550 w 3038475"/>
              <a:gd name="csY33" fmla="*/ 1924050 h 2403475"/>
              <a:gd name="csX34" fmla="*/ 1117600 w 3038475"/>
              <a:gd name="csY34" fmla="*/ 1924050 h 2403475"/>
              <a:gd name="csX35" fmla="*/ 1117600 w 3038475"/>
              <a:gd name="csY35" fmla="*/ 2000250 h 2403475"/>
              <a:gd name="csX36" fmla="*/ 2917825 w 3038475"/>
              <a:gd name="csY36" fmla="*/ 2000250 h 2403475"/>
              <a:gd name="csX37" fmla="*/ 2917825 w 3038475"/>
              <a:gd name="csY37" fmla="*/ 2403475 h 2403475"/>
              <a:gd name="csX38" fmla="*/ 3038475 w 3038475"/>
              <a:gd name="csY38" fmla="*/ 2403475 h 2403475"/>
              <a:gd name="csX39" fmla="*/ 3038475 w 3038475"/>
              <a:gd name="csY39" fmla="*/ 1355725 h 2403475"/>
              <a:gd name="csX40" fmla="*/ 2917825 w 3038475"/>
              <a:gd name="csY40" fmla="*/ 1355725 h 2403475"/>
              <a:gd name="csX41" fmla="*/ 2917825 w 3038475"/>
              <a:gd name="csY41" fmla="*/ 1260475 h 2403475"/>
              <a:gd name="csX42" fmla="*/ 1117600 w 3038475"/>
              <a:gd name="csY42" fmla="*/ 1260475 h 2403475"/>
              <a:gd name="csX43" fmla="*/ 1117600 w 3038475"/>
              <a:gd name="csY43" fmla="*/ 1181100 h 2403475"/>
              <a:gd name="csX44" fmla="*/ 844550 w 3038475"/>
              <a:gd name="csY44" fmla="*/ 1181100 h 2403475"/>
              <a:gd name="csX45" fmla="*/ 844550 w 3038475"/>
              <a:gd name="csY45" fmla="*/ 1123950 h 2403475"/>
              <a:gd name="csX46" fmla="*/ 720725 w 3038475"/>
              <a:gd name="csY46" fmla="*/ 1123950 h 2403475"/>
              <a:gd name="csX47" fmla="*/ 720725 w 3038475"/>
              <a:gd name="csY47" fmla="*/ 1060450 h 2403475"/>
              <a:gd name="csX48" fmla="*/ 676275 w 3038475"/>
              <a:gd name="csY48" fmla="*/ 1060450 h 2403475"/>
              <a:gd name="csX49" fmla="*/ 676275 w 3038475"/>
              <a:gd name="csY49" fmla="*/ 996950 h 2403475"/>
              <a:gd name="csX50" fmla="*/ 558800 w 3038475"/>
              <a:gd name="csY50" fmla="*/ 996950 h 2403475"/>
              <a:gd name="csX51" fmla="*/ 558800 w 3038475"/>
              <a:gd name="csY51" fmla="*/ 841375 h 2403475"/>
              <a:gd name="csX52" fmla="*/ 546100 w 3038475"/>
              <a:gd name="csY52" fmla="*/ 841375 h 2403475"/>
              <a:gd name="csX53" fmla="*/ 546100 w 3038475"/>
              <a:gd name="csY53" fmla="*/ 787400 h 2403475"/>
              <a:gd name="csX54" fmla="*/ 368300 w 3038475"/>
              <a:gd name="csY54" fmla="*/ 787400 h 2403475"/>
              <a:gd name="csX55" fmla="*/ 368300 w 3038475"/>
              <a:gd name="csY55" fmla="*/ 755650 h 2403475"/>
              <a:gd name="csX56" fmla="*/ 368300 w 3038475"/>
              <a:gd name="csY56" fmla="*/ 720725 h 2403475"/>
              <a:gd name="csX57" fmla="*/ 365125 w 3038475"/>
              <a:gd name="csY57" fmla="*/ 720725 h 2403475"/>
              <a:gd name="csX58" fmla="*/ 365125 w 3038475"/>
              <a:gd name="csY58" fmla="*/ 676275 h 2403475"/>
              <a:gd name="csX59" fmla="*/ 346075 w 3038475"/>
              <a:gd name="csY59" fmla="*/ 657225 h 2403475"/>
              <a:gd name="csX60" fmla="*/ 346075 w 3038475"/>
              <a:gd name="csY60" fmla="*/ 390525 h 2403475"/>
              <a:gd name="csX61" fmla="*/ 327025 w 3038475"/>
              <a:gd name="csY61" fmla="*/ 390525 h 2403475"/>
              <a:gd name="csX62" fmla="*/ 327025 w 3038475"/>
              <a:gd name="csY62" fmla="*/ 311150 h 2403475"/>
              <a:gd name="csX63" fmla="*/ 174625 w 3038475"/>
              <a:gd name="csY63" fmla="*/ 311150 h 2403475"/>
              <a:gd name="csX64" fmla="*/ 174625 w 3038475"/>
              <a:gd name="csY64" fmla="*/ 263525 h 2403475"/>
              <a:gd name="csX65" fmla="*/ 130175 w 3038475"/>
              <a:gd name="csY65" fmla="*/ 263525 h 2403475"/>
              <a:gd name="csX66" fmla="*/ 130175 w 3038475"/>
              <a:gd name="csY66" fmla="*/ 47625 h 2403475"/>
              <a:gd name="csX67" fmla="*/ 117475 w 3038475"/>
              <a:gd name="csY67" fmla="*/ 47625 h 2403475"/>
              <a:gd name="csX68" fmla="*/ 117475 w 3038475"/>
              <a:gd name="csY68" fmla="*/ 47625 h 2403475"/>
              <a:gd name="csX69" fmla="*/ 117475 w 3038475"/>
              <a:gd name="csY69" fmla="*/ 15875 h 2403475"/>
              <a:gd name="csX70" fmla="*/ 66675 w 3038475"/>
              <a:gd name="csY70" fmla="*/ 15875 h 2403475"/>
              <a:gd name="csX71" fmla="*/ 66675 w 3038475"/>
              <a:gd name="csY71" fmla="*/ 0 h 2403475"/>
              <a:gd name="csX72" fmla="*/ 0 w 3038475"/>
              <a:gd name="csY72" fmla="*/ 3175 h 2403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Lst>
            <a:rect l="l" t="t" r="r" b="b"/>
            <a:pathLst>
              <a:path w="3038475" h="2403475">
                <a:moveTo>
                  <a:pt x="0" y="3175"/>
                </a:moveTo>
                <a:lnTo>
                  <a:pt x="0" y="355600"/>
                </a:lnTo>
                <a:lnTo>
                  <a:pt x="57150" y="355600"/>
                </a:lnTo>
                <a:lnTo>
                  <a:pt x="60325" y="403225"/>
                </a:lnTo>
                <a:lnTo>
                  <a:pt x="117475" y="406400"/>
                </a:lnTo>
                <a:lnTo>
                  <a:pt x="123825" y="479425"/>
                </a:lnTo>
                <a:lnTo>
                  <a:pt x="133350" y="479425"/>
                </a:lnTo>
                <a:lnTo>
                  <a:pt x="133350" y="615950"/>
                </a:lnTo>
                <a:lnTo>
                  <a:pt x="146050" y="615950"/>
                </a:lnTo>
                <a:lnTo>
                  <a:pt x="146050" y="755650"/>
                </a:lnTo>
                <a:lnTo>
                  <a:pt x="149225" y="758825"/>
                </a:lnTo>
                <a:lnTo>
                  <a:pt x="149225" y="863600"/>
                </a:lnTo>
                <a:lnTo>
                  <a:pt x="165100" y="879475"/>
                </a:lnTo>
                <a:lnTo>
                  <a:pt x="165100" y="933450"/>
                </a:lnTo>
                <a:lnTo>
                  <a:pt x="333375" y="933450"/>
                </a:lnTo>
                <a:lnTo>
                  <a:pt x="333375" y="1073150"/>
                </a:lnTo>
                <a:lnTo>
                  <a:pt x="342900" y="1073150"/>
                </a:lnTo>
                <a:lnTo>
                  <a:pt x="342900" y="1292225"/>
                </a:lnTo>
                <a:lnTo>
                  <a:pt x="349250" y="1292225"/>
                </a:lnTo>
                <a:lnTo>
                  <a:pt x="349250" y="1393825"/>
                </a:lnTo>
                <a:lnTo>
                  <a:pt x="358775" y="1403350"/>
                </a:lnTo>
                <a:lnTo>
                  <a:pt x="358775" y="1460500"/>
                </a:lnTo>
                <a:lnTo>
                  <a:pt x="371475" y="1460500"/>
                </a:lnTo>
                <a:lnTo>
                  <a:pt x="371475" y="1514475"/>
                </a:lnTo>
                <a:lnTo>
                  <a:pt x="539750" y="1514475"/>
                </a:lnTo>
                <a:lnTo>
                  <a:pt x="539750" y="1568450"/>
                </a:lnTo>
                <a:lnTo>
                  <a:pt x="549275" y="1568450"/>
                </a:lnTo>
                <a:lnTo>
                  <a:pt x="549275" y="1730375"/>
                </a:lnTo>
                <a:lnTo>
                  <a:pt x="666750" y="1730375"/>
                </a:lnTo>
                <a:lnTo>
                  <a:pt x="666750" y="1790700"/>
                </a:lnTo>
                <a:lnTo>
                  <a:pt x="720725" y="1790700"/>
                </a:lnTo>
                <a:lnTo>
                  <a:pt x="720725" y="1854200"/>
                </a:lnTo>
                <a:lnTo>
                  <a:pt x="844550" y="1854200"/>
                </a:lnTo>
                <a:lnTo>
                  <a:pt x="844550" y="1924050"/>
                </a:lnTo>
                <a:lnTo>
                  <a:pt x="1117600" y="1924050"/>
                </a:lnTo>
                <a:lnTo>
                  <a:pt x="1117600" y="2000250"/>
                </a:lnTo>
                <a:lnTo>
                  <a:pt x="2917825" y="2000250"/>
                </a:lnTo>
                <a:lnTo>
                  <a:pt x="2917825" y="2403475"/>
                </a:lnTo>
                <a:lnTo>
                  <a:pt x="3038475" y="2403475"/>
                </a:lnTo>
                <a:lnTo>
                  <a:pt x="3038475" y="1355725"/>
                </a:lnTo>
                <a:lnTo>
                  <a:pt x="2917825" y="1355725"/>
                </a:lnTo>
                <a:lnTo>
                  <a:pt x="2917825" y="1260475"/>
                </a:lnTo>
                <a:lnTo>
                  <a:pt x="1117600" y="1260475"/>
                </a:lnTo>
                <a:lnTo>
                  <a:pt x="1117600" y="1181100"/>
                </a:lnTo>
                <a:lnTo>
                  <a:pt x="844550" y="1181100"/>
                </a:lnTo>
                <a:lnTo>
                  <a:pt x="844550" y="1123950"/>
                </a:lnTo>
                <a:lnTo>
                  <a:pt x="720725" y="1123950"/>
                </a:lnTo>
                <a:lnTo>
                  <a:pt x="720725" y="1060450"/>
                </a:lnTo>
                <a:lnTo>
                  <a:pt x="676275" y="1060450"/>
                </a:lnTo>
                <a:lnTo>
                  <a:pt x="676275" y="996950"/>
                </a:lnTo>
                <a:lnTo>
                  <a:pt x="558800" y="996950"/>
                </a:lnTo>
                <a:lnTo>
                  <a:pt x="558800" y="841375"/>
                </a:lnTo>
                <a:lnTo>
                  <a:pt x="546100" y="841375"/>
                </a:lnTo>
                <a:lnTo>
                  <a:pt x="546100" y="787400"/>
                </a:lnTo>
                <a:lnTo>
                  <a:pt x="368300" y="787400"/>
                </a:lnTo>
                <a:lnTo>
                  <a:pt x="368300" y="755650"/>
                </a:lnTo>
                <a:lnTo>
                  <a:pt x="368300" y="720725"/>
                </a:lnTo>
                <a:lnTo>
                  <a:pt x="365125" y="720725"/>
                </a:lnTo>
                <a:lnTo>
                  <a:pt x="365125" y="676275"/>
                </a:lnTo>
                <a:lnTo>
                  <a:pt x="346075" y="657225"/>
                </a:lnTo>
                <a:lnTo>
                  <a:pt x="346075" y="390525"/>
                </a:lnTo>
                <a:lnTo>
                  <a:pt x="327025" y="390525"/>
                </a:lnTo>
                <a:lnTo>
                  <a:pt x="327025" y="311150"/>
                </a:lnTo>
                <a:lnTo>
                  <a:pt x="174625" y="311150"/>
                </a:lnTo>
                <a:lnTo>
                  <a:pt x="174625" y="263525"/>
                </a:lnTo>
                <a:lnTo>
                  <a:pt x="130175" y="263525"/>
                </a:lnTo>
                <a:lnTo>
                  <a:pt x="130175" y="47625"/>
                </a:lnTo>
                <a:lnTo>
                  <a:pt x="117475" y="47625"/>
                </a:lnTo>
                <a:lnTo>
                  <a:pt x="117475" y="47625"/>
                </a:lnTo>
                <a:lnTo>
                  <a:pt x="117475" y="15875"/>
                </a:lnTo>
                <a:lnTo>
                  <a:pt x="66675" y="15875"/>
                </a:lnTo>
                <a:lnTo>
                  <a:pt x="66675" y="0"/>
                </a:lnTo>
                <a:lnTo>
                  <a:pt x="0" y="3175"/>
                </a:lnTo>
                <a:close/>
              </a:path>
            </a:pathLst>
          </a:custGeom>
          <a:solidFill>
            <a:schemeClr val="accent1">
              <a:lumMod val="20000"/>
              <a:lumOff val="8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15F947-83F7-4DF0-25AF-FC3AF34A2532}"/>
              </a:ext>
            </a:extLst>
          </p:cNvPr>
          <p:cNvSpPr>
            <a:spLocks noGrp="1"/>
          </p:cNvSpPr>
          <p:nvPr>
            <p:ph type="title"/>
          </p:nvPr>
        </p:nvSpPr>
        <p:spPr>
          <a:xfrm>
            <a:off x="231078" y="531006"/>
            <a:ext cx="11740260" cy="502445"/>
          </a:xfrm>
        </p:spPr>
        <p:txBody>
          <a:bodyPr/>
          <a:lstStyle/>
          <a:p>
            <a:r>
              <a:rPr lang="en-US" dirty="0" err="1"/>
              <a:t>Glofitamab</a:t>
            </a:r>
            <a:r>
              <a:rPr lang="en-US" dirty="0"/>
              <a:t> Following CAR T-Cell Therapy Failure in DLBCL</a:t>
            </a:r>
          </a:p>
        </p:txBody>
      </p:sp>
      <p:sp>
        <p:nvSpPr>
          <p:cNvPr id="8" name="Content Placeholder 7">
            <a:extLst>
              <a:ext uri="{FF2B5EF4-FFF2-40B4-BE49-F238E27FC236}">
                <a16:creationId xmlns:a16="http://schemas.microsoft.com/office/drawing/2014/main" id="{169A3CD7-7086-6822-8616-4F0E6974E366}"/>
              </a:ext>
            </a:extLst>
          </p:cNvPr>
          <p:cNvSpPr>
            <a:spLocks noGrp="1"/>
          </p:cNvSpPr>
          <p:nvPr>
            <p:ph idx="1"/>
          </p:nvPr>
        </p:nvSpPr>
        <p:spPr>
          <a:xfrm>
            <a:off x="228600" y="1333500"/>
            <a:ext cx="11739563" cy="4754562"/>
          </a:xfrm>
        </p:spPr>
        <p:txBody>
          <a:bodyPr/>
          <a:lstStyle/>
          <a:p>
            <a:r>
              <a:rPr lang="en-US" dirty="0"/>
              <a:t>LYSA: phase II study of </a:t>
            </a:r>
            <a:r>
              <a:rPr lang="en-US" dirty="0" err="1"/>
              <a:t>glofitamab</a:t>
            </a:r>
            <a:r>
              <a:rPr lang="en-US" dirty="0"/>
              <a:t> for patients with R/R DLBCL that had progressed/relapsed starting 1 </a:t>
            </a:r>
            <a:r>
              <a:rPr lang="en-US" dirty="0" err="1"/>
              <a:t>mo</a:t>
            </a:r>
            <a:r>
              <a:rPr lang="en-US" dirty="0"/>
              <a:t> after CAR-T cell therapy</a:t>
            </a:r>
          </a:p>
        </p:txBody>
      </p:sp>
      <p:sp>
        <p:nvSpPr>
          <p:cNvPr id="13" name="Content Placeholder 12">
            <a:extLst>
              <a:ext uri="{FF2B5EF4-FFF2-40B4-BE49-F238E27FC236}">
                <a16:creationId xmlns:a16="http://schemas.microsoft.com/office/drawing/2014/main" id="{49EA1FAA-79D8-3AC1-B46A-6FD74AE0B76D}"/>
              </a:ext>
            </a:extLst>
          </p:cNvPr>
          <p:cNvSpPr>
            <a:spLocks noGrp="1"/>
          </p:cNvSpPr>
          <p:nvPr>
            <p:ph sz="quarter" idx="10"/>
          </p:nvPr>
        </p:nvSpPr>
        <p:spPr>
          <a:xfrm>
            <a:off x="1712199" y="6302375"/>
            <a:ext cx="7812290" cy="327025"/>
          </a:xfrm>
        </p:spPr>
        <p:txBody>
          <a:bodyPr/>
          <a:lstStyle/>
          <a:p>
            <a:pPr algn="ctr"/>
            <a:r>
              <a:rPr lang="en-US" dirty="0" err="1"/>
              <a:t>Cartron</a:t>
            </a:r>
            <a:r>
              <a:rPr lang="en-US" dirty="0"/>
              <a:t>. Nat Cancer. 2025;6:1173.</a:t>
            </a:r>
          </a:p>
        </p:txBody>
      </p:sp>
      <p:graphicFrame>
        <p:nvGraphicFramePr>
          <p:cNvPr id="4" name="Table 3">
            <a:extLst>
              <a:ext uri="{FF2B5EF4-FFF2-40B4-BE49-F238E27FC236}">
                <a16:creationId xmlns:a16="http://schemas.microsoft.com/office/drawing/2014/main" id="{BC2149B4-6669-4DEF-AF3B-7C165B5E6F3D}"/>
              </a:ext>
            </a:extLst>
          </p:cNvPr>
          <p:cNvGraphicFramePr>
            <a:graphicFrameLocks noGrp="1"/>
          </p:cNvGraphicFramePr>
          <p:nvPr>
            <p:extLst>
              <p:ext uri="{D42A27DB-BD31-4B8C-83A1-F6EECF244321}">
                <p14:modId xmlns:p14="http://schemas.microsoft.com/office/powerpoint/2010/main" val="70772528"/>
              </p:ext>
            </p:extLst>
          </p:nvPr>
        </p:nvGraphicFramePr>
        <p:xfrm>
          <a:off x="9042399" y="2097053"/>
          <a:ext cx="2928939" cy="1828800"/>
        </p:xfrm>
        <a:graphic>
          <a:graphicData uri="http://schemas.openxmlformats.org/drawingml/2006/table">
            <a:tbl>
              <a:tblPr firstRow="1" bandRow="1">
                <a:tableStyleId>{EB344D84-9AFB-497E-A393-DC336BA19D2E}</a:tableStyleId>
              </a:tblPr>
              <a:tblGrid>
                <a:gridCol w="2322457">
                  <a:extLst>
                    <a:ext uri="{9D8B030D-6E8A-4147-A177-3AD203B41FA5}">
                      <a16:colId xmlns:a16="http://schemas.microsoft.com/office/drawing/2014/main" val="3374653174"/>
                    </a:ext>
                  </a:extLst>
                </a:gridCol>
                <a:gridCol w="606482">
                  <a:extLst>
                    <a:ext uri="{9D8B030D-6E8A-4147-A177-3AD203B41FA5}">
                      <a16:colId xmlns:a16="http://schemas.microsoft.com/office/drawing/2014/main" val="3070264569"/>
                    </a:ext>
                  </a:extLst>
                </a:gridCol>
              </a:tblGrid>
              <a:tr h="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2"/>
                          </a:solidFill>
                        </a:rPr>
                        <a:t>Best Response</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hMerge="1">
                  <a:txBody>
                    <a:bodyPr/>
                    <a:lstStyle/>
                    <a:p>
                      <a:endParaRPr lang="en-US" sz="1600"/>
                    </a:p>
                  </a:txBody>
                  <a:tcPr/>
                </a:tc>
                <a:extLst>
                  <a:ext uri="{0D108BD9-81ED-4DB2-BD59-A6C34878D82A}">
                    <a16:rowId xmlns:a16="http://schemas.microsoft.com/office/drawing/2014/main" val="1246642949"/>
                  </a:ext>
                </a:extLst>
              </a:tr>
              <a:tr h="0">
                <a:tc>
                  <a:txBody>
                    <a:bodyPr/>
                    <a:lstStyle/>
                    <a:p>
                      <a:r>
                        <a:rPr lang="en-US" sz="1800" dirty="0"/>
                        <a:t>ORR, %</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76</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84689114"/>
                  </a:ext>
                </a:extLst>
              </a:tr>
              <a:tr h="0">
                <a:tc>
                  <a:txBody>
                    <a:bodyPr/>
                    <a:lstStyle/>
                    <a:p>
                      <a:r>
                        <a:rPr lang="en-US" sz="1800" dirty="0"/>
                        <a:t>CRR,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46</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7367851"/>
                  </a:ext>
                </a:extLst>
              </a:tr>
              <a:tr h="0">
                <a:tc>
                  <a:txBody>
                    <a:bodyPr/>
                    <a:lstStyle/>
                    <a:p>
                      <a:r>
                        <a:rPr lang="en-US" sz="1800" dirty="0"/>
                        <a:t>Median DOR, </a:t>
                      </a:r>
                      <a:r>
                        <a:rPr lang="en-US" sz="1800" dirty="0" err="1"/>
                        <a:t>mo</a:t>
                      </a:r>
                      <a:endParaRPr lang="en-US" sz="18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20</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53357920"/>
                  </a:ext>
                </a:extLst>
              </a:tr>
              <a:tr h="0">
                <a:tc>
                  <a:txBody>
                    <a:bodyPr/>
                    <a:lstStyle/>
                    <a:p>
                      <a:r>
                        <a:rPr lang="en-US" sz="1800" dirty="0"/>
                        <a:t>Median </a:t>
                      </a:r>
                      <a:r>
                        <a:rPr lang="en-US" sz="1800" dirty="0" err="1"/>
                        <a:t>DoCR</a:t>
                      </a:r>
                      <a:r>
                        <a:rPr lang="en-US" sz="1800" dirty="0"/>
                        <a:t>, </a:t>
                      </a:r>
                      <a:r>
                        <a:rPr lang="en-US" sz="1800" dirty="0" err="1"/>
                        <a:t>mo</a:t>
                      </a:r>
                      <a:endParaRPr lang="en-US" sz="1800" dirty="0"/>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dirty="0"/>
                        <a:t>NE</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4292712"/>
                  </a:ext>
                </a:extLst>
              </a:tr>
            </a:tbl>
          </a:graphicData>
        </a:graphic>
      </p:graphicFrame>
      <p:graphicFrame>
        <p:nvGraphicFramePr>
          <p:cNvPr id="5" name="Table 6">
            <a:extLst>
              <a:ext uri="{FF2B5EF4-FFF2-40B4-BE49-F238E27FC236}">
                <a16:creationId xmlns:a16="http://schemas.microsoft.com/office/drawing/2014/main" id="{F6BFBD62-4FDA-4A3D-CE52-0989C01F980D}"/>
              </a:ext>
            </a:extLst>
          </p:cNvPr>
          <p:cNvGraphicFramePr>
            <a:graphicFrameLocks noGrp="1"/>
          </p:cNvGraphicFramePr>
          <p:nvPr>
            <p:extLst>
              <p:ext uri="{D42A27DB-BD31-4B8C-83A1-F6EECF244321}">
                <p14:modId xmlns:p14="http://schemas.microsoft.com/office/powerpoint/2010/main" val="3429141630"/>
              </p:ext>
            </p:extLst>
          </p:nvPr>
        </p:nvGraphicFramePr>
        <p:xfrm>
          <a:off x="228600" y="2300253"/>
          <a:ext cx="3898900" cy="3108960"/>
        </p:xfrm>
        <a:graphic>
          <a:graphicData uri="http://schemas.openxmlformats.org/drawingml/2006/table">
            <a:tbl>
              <a:tblPr firstRow="1" bandRow="1">
                <a:tableStyleId>{EB344D84-9AFB-497E-A393-DC336BA19D2E}</a:tableStyleId>
              </a:tblPr>
              <a:tblGrid>
                <a:gridCol w="2845749">
                  <a:extLst>
                    <a:ext uri="{9D8B030D-6E8A-4147-A177-3AD203B41FA5}">
                      <a16:colId xmlns:a16="http://schemas.microsoft.com/office/drawing/2014/main" val="2030656942"/>
                    </a:ext>
                  </a:extLst>
                </a:gridCol>
                <a:gridCol w="1053151">
                  <a:extLst>
                    <a:ext uri="{9D8B030D-6E8A-4147-A177-3AD203B41FA5}">
                      <a16:colId xmlns:a16="http://schemas.microsoft.com/office/drawing/2014/main" val="4275578196"/>
                    </a:ext>
                  </a:extLst>
                </a:gridCol>
              </a:tblGrid>
              <a:tr h="232389">
                <a:tc>
                  <a:txBody>
                    <a:bodyPr/>
                    <a:lstStyle/>
                    <a:p>
                      <a:r>
                        <a:rPr lang="en-US" sz="1800" dirty="0">
                          <a:solidFill>
                            <a:schemeClr val="bg2"/>
                          </a:solidFill>
                        </a:rPr>
                        <a:t>Baseline Characteristics</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800" dirty="0">
                          <a:solidFill>
                            <a:schemeClr val="bg2"/>
                          </a:solidFill>
                        </a:rPr>
                        <a:t>N = 46</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40407203"/>
                  </a:ext>
                </a:extLst>
              </a:tr>
              <a:tr h="132794">
                <a:tc>
                  <a:txBody>
                    <a:bodyPr/>
                    <a:lstStyle/>
                    <a:p>
                      <a:r>
                        <a:rPr lang="en-US" sz="1800" dirty="0"/>
                        <a:t>Mean age, yr</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60</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77392"/>
                  </a:ext>
                </a:extLst>
              </a:tr>
              <a:tr h="132794">
                <a:tc>
                  <a:txBody>
                    <a:bodyPr/>
                    <a:lstStyle/>
                    <a:p>
                      <a:r>
                        <a:rPr lang="en-US" sz="1800" dirty="0"/>
                        <a:t>Elevated LDH,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78%</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4500760"/>
                  </a:ext>
                </a:extLst>
              </a:tr>
              <a:tr h="132794">
                <a:tc>
                  <a:txBody>
                    <a:bodyPr/>
                    <a:lstStyle/>
                    <a:p>
                      <a:r>
                        <a:rPr lang="en-US" sz="1800" dirty="0"/>
                        <a:t>Median prior </a:t>
                      </a:r>
                      <a:r>
                        <a:rPr lang="en-US" sz="1800" dirty="0" err="1"/>
                        <a:t>tx</a:t>
                      </a:r>
                      <a:r>
                        <a:rPr lang="en-US" sz="1800" dirty="0"/>
                        <a:t> (range)</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3 (2-5)</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84702128"/>
                  </a:ext>
                </a:extLst>
              </a:tr>
              <a:tr h="132794">
                <a:tc>
                  <a:txBody>
                    <a:bodyPr/>
                    <a:lstStyle/>
                    <a:p>
                      <a:r>
                        <a:rPr lang="en-US" sz="1800" dirty="0"/>
                        <a:t>Prior SCT,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17</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65528388"/>
                  </a:ext>
                </a:extLst>
              </a:tr>
              <a:tr h="132794">
                <a:tc>
                  <a:txBody>
                    <a:bodyPr/>
                    <a:lstStyle/>
                    <a:p>
                      <a:r>
                        <a:rPr lang="en-US" sz="1800" dirty="0"/>
                        <a:t>Refractory to last tx, %</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33</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93680634"/>
                  </a:ext>
                </a:extLst>
              </a:tr>
              <a:tr h="232389">
                <a:tc>
                  <a:txBody>
                    <a:bodyPr/>
                    <a:lstStyle/>
                    <a:p>
                      <a:r>
                        <a:rPr lang="en-US" sz="1800" dirty="0"/>
                        <a:t>Median time from CAR, </a:t>
                      </a:r>
                      <a:r>
                        <a:rPr lang="en-US" sz="1800" dirty="0" err="1"/>
                        <a:t>mo</a:t>
                      </a:r>
                      <a:r>
                        <a:rPr lang="en-US" sz="1800" dirty="0"/>
                        <a:t> (range)</a:t>
                      </a:r>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dirty="0"/>
                        <a:t>4 (1-16)</a:t>
                      </a:r>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8826896"/>
                  </a:ext>
                </a:extLst>
              </a:tr>
            </a:tbl>
          </a:graphicData>
        </a:graphic>
      </p:graphicFrame>
      <p:graphicFrame>
        <p:nvGraphicFramePr>
          <p:cNvPr id="16" name="Table 15">
            <a:extLst>
              <a:ext uri="{FF2B5EF4-FFF2-40B4-BE49-F238E27FC236}">
                <a16:creationId xmlns:a16="http://schemas.microsoft.com/office/drawing/2014/main" id="{4EC5E11E-51C1-7C95-D683-A808B53B72AB}"/>
              </a:ext>
            </a:extLst>
          </p:cNvPr>
          <p:cNvGraphicFramePr>
            <a:graphicFrameLocks noGrp="1"/>
          </p:cNvGraphicFramePr>
          <p:nvPr>
            <p:extLst>
              <p:ext uri="{D42A27DB-BD31-4B8C-83A1-F6EECF244321}">
                <p14:modId xmlns:p14="http://schemas.microsoft.com/office/powerpoint/2010/main" val="412025376"/>
              </p:ext>
            </p:extLst>
          </p:nvPr>
        </p:nvGraphicFramePr>
        <p:xfrm>
          <a:off x="9041592" y="4130857"/>
          <a:ext cx="2910327" cy="1463040"/>
        </p:xfrm>
        <a:graphic>
          <a:graphicData uri="http://schemas.openxmlformats.org/drawingml/2006/table">
            <a:tbl>
              <a:tblPr firstRow="1" bandRow="1">
                <a:tableStyleId>{EB344D84-9AFB-497E-A393-DC336BA19D2E}</a:tableStyleId>
              </a:tblPr>
              <a:tblGrid>
                <a:gridCol w="2540808">
                  <a:extLst>
                    <a:ext uri="{9D8B030D-6E8A-4147-A177-3AD203B41FA5}">
                      <a16:colId xmlns:a16="http://schemas.microsoft.com/office/drawing/2014/main" val="3374653174"/>
                    </a:ext>
                  </a:extLst>
                </a:gridCol>
                <a:gridCol w="369519">
                  <a:extLst>
                    <a:ext uri="{9D8B030D-6E8A-4147-A177-3AD203B41FA5}">
                      <a16:colId xmlns:a16="http://schemas.microsoft.com/office/drawing/2014/main" val="3070264569"/>
                    </a:ext>
                  </a:extLst>
                </a:gridCol>
              </a:tblGrid>
              <a:tr h="165213">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2"/>
                          </a:solidFill>
                        </a:rPr>
                        <a:t>AESI</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hMerge="1">
                  <a:txBody>
                    <a:bodyPr/>
                    <a:lstStyle/>
                    <a:p>
                      <a:endParaRPr lang="en-US" sz="1600"/>
                    </a:p>
                  </a:txBody>
                  <a:tcPr/>
                </a:tc>
                <a:extLst>
                  <a:ext uri="{0D108BD9-81ED-4DB2-BD59-A6C34878D82A}">
                    <a16:rowId xmlns:a16="http://schemas.microsoft.com/office/drawing/2014/main" val="1246642949"/>
                  </a:ext>
                </a:extLst>
              </a:tr>
              <a:tr h="165213">
                <a:tc>
                  <a:txBody>
                    <a:bodyPr/>
                    <a:lstStyle/>
                    <a:p>
                      <a:r>
                        <a:rPr lang="en-US" sz="1800" dirty="0"/>
                        <a:t>CRS (gr 2), %</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800" dirty="0"/>
                        <a:t>9</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84689114"/>
                  </a:ext>
                </a:extLst>
              </a:tr>
              <a:tr h="165213">
                <a:tc>
                  <a:txBody>
                    <a:bodyPr/>
                    <a:lstStyle/>
                    <a:p>
                      <a:r>
                        <a:rPr lang="en-US" sz="1800" dirty="0"/>
                        <a:t>ICANS (gr 2),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800" dirty="0"/>
                        <a:t>2</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7367851"/>
                  </a:ext>
                </a:extLst>
              </a:tr>
              <a:tr h="165213">
                <a:tc>
                  <a:txBody>
                    <a:bodyPr/>
                    <a:lstStyle/>
                    <a:p>
                      <a:r>
                        <a:rPr lang="en-US" sz="1800" dirty="0"/>
                        <a:t>Tumor flare (gr 2), %</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800" dirty="0"/>
                        <a:t>9</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53357920"/>
                  </a:ext>
                </a:extLst>
              </a:tr>
            </a:tbl>
          </a:graphicData>
        </a:graphic>
      </p:graphicFrame>
      <p:sp>
        <p:nvSpPr>
          <p:cNvPr id="17" name="TextBox 16">
            <a:extLst>
              <a:ext uri="{FF2B5EF4-FFF2-40B4-BE49-F238E27FC236}">
                <a16:creationId xmlns:a16="http://schemas.microsoft.com/office/drawing/2014/main" id="{0D8D235C-8497-11E1-5927-3BD28DD94E99}"/>
              </a:ext>
            </a:extLst>
          </p:cNvPr>
          <p:cNvSpPr txBox="1"/>
          <p:nvPr/>
        </p:nvSpPr>
        <p:spPr>
          <a:xfrm>
            <a:off x="5003801" y="2091570"/>
            <a:ext cx="3452684" cy="369332"/>
          </a:xfrm>
          <a:prstGeom prst="rect">
            <a:avLst/>
          </a:prstGeom>
          <a:noFill/>
        </p:spPr>
        <p:txBody>
          <a:bodyPr wrap="square">
            <a:spAutoFit/>
          </a:bodyPr>
          <a:lstStyle/>
          <a:p>
            <a:pPr algn="ctr"/>
            <a:r>
              <a:rPr lang="en-US" b="1" dirty="0">
                <a:latin typeface="Poppins" pitchFamily="2" charset="77"/>
                <a:cs typeface="Poppins" pitchFamily="2" charset="77"/>
              </a:rPr>
              <a:t>Progression-free survival</a:t>
            </a:r>
          </a:p>
        </p:txBody>
      </p:sp>
      <p:grpSp>
        <p:nvGrpSpPr>
          <p:cNvPr id="39" name="Group 38">
            <a:extLst>
              <a:ext uri="{FF2B5EF4-FFF2-40B4-BE49-F238E27FC236}">
                <a16:creationId xmlns:a16="http://schemas.microsoft.com/office/drawing/2014/main" id="{B9CF389D-A2BD-8119-809D-A3B16B2C4F5C}"/>
              </a:ext>
            </a:extLst>
          </p:cNvPr>
          <p:cNvGrpSpPr/>
          <p:nvPr/>
        </p:nvGrpSpPr>
        <p:grpSpPr>
          <a:xfrm>
            <a:off x="4922999" y="2407096"/>
            <a:ext cx="3682315" cy="2673755"/>
            <a:chOff x="5011899" y="2407096"/>
            <a:chExt cx="3682315" cy="2673755"/>
          </a:xfrm>
        </p:grpSpPr>
        <p:cxnSp>
          <p:nvCxnSpPr>
            <p:cNvPr id="21" name="Straight Connector 20">
              <a:extLst>
                <a:ext uri="{FF2B5EF4-FFF2-40B4-BE49-F238E27FC236}">
                  <a16:creationId xmlns:a16="http://schemas.microsoft.com/office/drawing/2014/main" id="{2611FEEB-4DF1-B168-BAAD-A95040D801E9}"/>
                </a:ext>
              </a:extLst>
            </p:cNvPr>
            <p:cNvCxnSpPr>
              <a:cxnSpLocks/>
            </p:cNvCxnSpPr>
            <p:nvPr/>
          </p:nvCxnSpPr>
          <p:spPr>
            <a:xfrm>
              <a:off x="5068742" y="2407096"/>
              <a:ext cx="0" cy="26097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1F1600A-BE2E-D72C-E640-64F39B652AC4}"/>
                </a:ext>
              </a:extLst>
            </p:cNvPr>
            <p:cNvCxnSpPr>
              <a:cxnSpLocks/>
            </p:cNvCxnSpPr>
            <p:nvPr/>
          </p:nvCxnSpPr>
          <p:spPr>
            <a:xfrm>
              <a:off x="5071213" y="5016843"/>
              <a:ext cx="36230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2364347-03FB-C24B-D688-EB2A6A2DDAFC}"/>
                </a:ext>
              </a:extLst>
            </p:cNvPr>
            <p:cNvCxnSpPr>
              <a:cxnSpLocks/>
            </p:cNvCxnSpPr>
            <p:nvPr/>
          </p:nvCxnSpPr>
          <p:spPr>
            <a:xfrm flipH="1">
              <a:off x="5011899" y="2412039"/>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46CF232-840A-4FE7-410A-A87062A42919}"/>
                </a:ext>
              </a:extLst>
            </p:cNvPr>
            <p:cNvCxnSpPr>
              <a:cxnSpLocks/>
            </p:cNvCxnSpPr>
            <p:nvPr/>
          </p:nvCxnSpPr>
          <p:spPr>
            <a:xfrm flipH="1">
              <a:off x="5011899" y="2933000"/>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4D38E30-8CA4-870B-9B32-0D55F17143E2}"/>
                </a:ext>
              </a:extLst>
            </p:cNvPr>
            <p:cNvCxnSpPr>
              <a:cxnSpLocks/>
            </p:cNvCxnSpPr>
            <p:nvPr/>
          </p:nvCxnSpPr>
          <p:spPr>
            <a:xfrm flipH="1">
              <a:off x="5011899" y="3453961"/>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B28E731-B0DB-ADA5-C215-8F035CE73482}"/>
                </a:ext>
              </a:extLst>
            </p:cNvPr>
            <p:cNvCxnSpPr>
              <a:cxnSpLocks/>
            </p:cNvCxnSpPr>
            <p:nvPr/>
          </p:nvCxnSpPr>
          <p:spPr>
            <a:xfrm flipH="1">
              <a:off x="5011899" y="3974922"/>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07BA2D9-1F76-7D39-6DFC-AAE985296BEC}"/>
                </a:ext>
              </a:extLst>
            </p:cNvPr>
            <p:cNvCxnSpPr>
              <a:cxnSpLocks/>
            </p:cNvCxnSpPr>
            <p:nvPr/>
          </p:nvCxnSpPr>
          <p:spPr>
            <a:xfrm flipH="1">
              <a:off x="5011899" y="4495883"/>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EF1E4A3-4568-E947-6762-75BD51631EB9}"/>
                </a:ext>
              </a:extLst>
            </p:cNvPr>
            <p:cNvCxnSpPr>
              <a:cxnSpLocks/>
            </p:cNvCxnSpPr>
            <p:nvPr/>
          </p:nvCxnSpPr>
          <p:spPr>
            <a:xfrm flipH="1">
              <a:off x="5011899" y="5016843"/>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960052B-EA43-701E-FD17-72D56FCE823F}"/>
                </a:ext>
              </a:extLst>
            </p:cNvPr>
            <p:cNvCxnSpPr>
              <a:cxnSpLocks/>
            </p:cNvCxnSpPr>
            <p:nvPr/>
          </p:nvCxnSpPr>
          <p:spPr>
            <a:xfrm>
              <a:off x="5068742" y="5016843"/>
              <a:ext cx="0" cy="64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6E06E88-C811-1982-B9C7-375DB38D5C23}"/>
                </a:ext>
              </a:extLst>
            </p:cNvPr>
            <p:cNvCxnSpPr>
              <a:cxnSpLocks/>
            </p:cNvCxnSpPr>
            <p:nvPr/>
          </p:nvCxnSpPr>
          <p:spPr>
            <a:xfrm>
              <a:off x="5672576" y="5016843"/>
              <a:ext cx="0" cy="64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4905293-A73B-E666-759B-ADEED69A90E8}"/>
                </a:ext>
              </a:extLst>
            </p:cNvPr>
            <p:cNvCxnSpPr>
              <a:cxnSpLocks/>
            </p:cNvCxnSpPr>
            <p:nvPr/>
          </p:nvCxnSpPr>
          <p:spPr>
            <a:xfrm>
              <a:off x="6276410" y="5016843"/>
              <a:ext cx="0" cy="64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1F1E928-4900-8A14-2664-E908C0893E7E}"/>
                </a:ext>
              </a:extLst>
            </p:cNvPr>
            <p:cNvCxnSpPr>
              <a:cxnSpLocks/>
            </p:cNvCxnSpPr>
            <p:nvPr/>
          </p:nvCxnSpPr>
          <p:spPr>
            <a:xfrm>
              <a:off x="6880244" y="5016843"/>
              <a:ext cx="0" cy="64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B0C4E4D-148B-93A6-6B10-E62C8717A2F1}"/>
                </a:ext>
              </a:extLst>
            </p:cNvPr>
            <p:cNvCxnSpPr>
              <a:cxnSpLocks/>
            </p:cNvCxnSpPr>
            <p:nvPr/>
          </p:nvCxnSpPr>
          <p:spPr>
            <a:xfrm>
              <a:off x="7484078" y="5016843"/>
              <a:ext cx="0" cy="64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B772968-5374-9563-3CBD-908F5949C936}"/>
                </a:ext>
              </a:extLst>
            </p:cNvPr>
            <p:cNvCxnSpPr>
              <a:cxnSpLocks/>
            </p:cNvCxnSpPr>
            <p:nvPr/>
          </p:nvCxnSpPr>
          <p:spPr>
            <a:xfrm>
              <a:off x="8087912" y="5016843"/>
              <a:ext cx="0" cy="64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CEF185-E69E-3D3F-6748-736F4858E446}"/>
                </a:ext>
              </a:extLst>
            </p:cNvPr>
            <p:cNvCxnSpPr>
              <a:cxnSpLocks/>
            </p:cNvCxnSpPr>
            <p:nvPr/>
          </p:nvCxnSpPr>
          <p:spPr>
            <a:xfrm>
              <a:off x="8691743" y="5016843"/>
              <a:ext cx="0" cy="64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7D693EFD-3FFA-9AAE-ECF8-2EC31BA2D975}"/>
              </a:ext>
            </a:extLst>
          </p:cNvPr>
          <p:cNvSpPr txBox="1"/>
          <p:nvPr/>
        </p:nvSpPr>
        <p:spPr>
          <a:xfrm>
            <a:off x="4413903" y="2298357"/>
            <a:ext cx="489328" cy="237250"/>
          </a:xfrm>
          <a:prstGeom prst="rect">
            <a:avLst/>
          </a:prstGeom>
        </p:spPr>
        <p:txBody>
          <a:bodyPr vert="horz" wrap="square" lIns="0" tIns="0" rIns="0" bIns="0" rtlCol="0">
            <a:noAutofit/>
          </a:bodyPr>
          <a:lstStyle/>
          <a:p>
            <a:pPr algn="r"/>
            <a:r>
              <a:rPr lang="en-US" dirty="0"/>
              <a:t>1.0</a:t>
            </a:r>
          </a:p>
        </p:txBody>
      </p:sp>
      <p:sp>
        <p:nvSpPr>
          <p:cNvPr id="41" name="TextBox 40">
            <a:extLst>
              <a:ext uri="{FF2B5EF4-FFF2-40B4-BE49-F238E27FC236}">
                <a16:creationId xmlns:a16="http://schemas.microsoft.com/office/drawing/2014/main" id="{777BFA19-5517-508D-962A-3499E7653CA8}"/>
              </a:ext>
            </a:extLst>
          </p:cNvPr>
          <p:cNvSpPr txBox="1"/>
          <p:nvPr/>
        </p:nvSpPr>
        <p:spPr>
          <a:xfrm>
            <a:off x="4413903" y="2818247"/>
            <a:ext cx="489328" cy="237250"/>
          </a:xfrm>
          <a:prstGeom prst="rect">
            <a:avLst/>
          </a:prstGeom>
        </p:spPr>
        <p:txBody>
          <a:bodyPr vert="horz" wrap="square" lIns="0" tIns="0" rIns="0" bIns="0" rtlCol="0">
            <a:noAutofit/>
          </a:bodyPr>
          <a:lstStyle/>
          <a:p>
            <a:pPr algn="r"/>
            <a:r>
              <a:rPr lang="en-US" dirty="0"/>
              <a:t>0.8</a:t>
            </a:r>
          </a:p>
        </p:txBody>
      </p:sp>
      <p:sp>
        <p:nvSpPr>
          <p:cNvPr id="42" name="TextBox 41">
            <a:extLst>
              <a:ext uri="{FF2B5EF4-FFF2-40B4-BE49-F238E27FC236}">
                <a16:creationId xmlns:a16="http://schemas.microsoft.com/office/drawing/2014/main" id="{6D7CBBBA-C748-1A4A-3CE4-CBFDF798A905}"/>
              </a:ext>
            </a:extLst>
          </p:cNvPr>
          <p:cNvSpPr txBox="1"/>
          <p:nvPr/>
        </p:nvSpPr>
        <p:spPr>
          <a:xfrm>
            <a:off x="4413903" y="3338137"/>
            <a:ext cx="489328" cy="237250"/>
          </a:xfrm>
          <a:prstGeom prst="rect">
            <a:avLst/>
          </a:prstGeom>
        </p:spPr>
        <p:txBody>
          <a:bodyPr vert="horz" wrap="square" lIns="0" tIns="0" rIns="0" bIns="0" rtlCol="0">
            <a:noAutofit/>
          </a:bodyPr>
          <a:lstStyle/>
          <a:p>
            <a:pPr algn="r"/>
            <a:r>
              <a:rPr lang="en-US" dirty="0"/>
              <a:t>0.6</a:t>
            </a:r>
          </a:p>
        </p:txBody>
      </p:sp>
      <p:sp>
        <p:nvSpPr>
          <p:cNvPr id="43" name="TextBox 42">
            <a:extLst>
              <a:ext uri="{FF2B5EF4-FFF2-40B4-BE49-F238E27FC236}">
                <a16:creationId xmlns:a16="http://schemas.microsoft.com/office/drawing/2014/main" id="{D9D497EB-0CC3-1798-B5E6-6FAC34A30DC1}"/>
              </a:ext>
            </a:extLst>
          </p:cNvPr>
          <p:cNvSpPr txBox="1"/>
          <p:nvPr/>
        </p:nvSpPr>
        <p:spPr>
          <a:xfrm>
            <a:off x="4413903" y="3858027"/>
            <a:ext cx="489328" cy="237250"/>
          </a:xfrm>
          <a:prstGeom prst="rect">
            <a:avLst/>
          </a:prstGeom>
        </p:spPr>
        <p:txBody>
          <a:bodyPr vert="horz" wrap="square" lIns="0" tIns="0" rIns="0" bIns="0" rtlCol="0">
            <a:noAutofit/>
          </a:bodyPr>
          <a:lstStyle/>
          <a:p>
            <a:pPr algn="r"/>
            <a:r>
              <a:rPr lang="en-US" dirty="0"/>
              <a:t>0.4</a:t>
            </a:r>
          </a:p>
        </p:txBody>
      </p:sp>
      <p:sp>
        <p:nvSpPr>
          <p:cNvPr id="44" name="TextBox 43">
            <a:extLst>
              <a:ext uri="{FF2B5EF4-FFF2-40B4-BE49-F238E27FC236}">
                <a16:creationId xmlns:a16="http://schemas.microsoft.com/office/drawing/2014/main" id="{4F27580B-F6E1-0506-7568-DA0B014921B8}"/>
              </a:ext>
            </a:extLst>
          </p:cNvPr>
          <p:cNvSpPr txBox="1"/>
          <p:nvPr/>
        </p:nvSpPr>
        <p:spPr>
          <a:xfrm>
            <a:off x="4413903" y="4377917"/>
            <a:ext cx="489328" cy="237250"/>
          </a:xfrm>
          <a:prstGeom prst="rect">
            <a:avLst/>
          </a:prstGeom>
        </p:spPr>
        <p:txBody>
          <a:bodyPr vert="horz" wrap="square" lIns="0" tIns="0" rIns="0" bIns="0" rtlCol="0">
            <a:noAutofit/>
          </a:bodyPr>
          <a:lstStyle/>
          <a:p>
            <a:pPr algn="r"/>
            <a:r>
              <a:rPr lang="en-US" dirty="0"/>
              <a:t>0.2</a:t>
            </a:r>
          </a:p>
        </p:txBody>
      </p:sp>
      <p:sp>
        <p:nvSpPr>
          <p:cNvPr id="45" name="TextBox 44">
            <a:extLst>
              <a:ext uri="{FF2B5EF4-FFF2-40B4-BE49-F238E27FC236}">
                <a16:creationId xmlns:a16="http://schemas.microsoft.com/office/drawing/2014/main" id="{6E21E0B4-1962-9F17-C3B8-57357A1F6B82}"/>
              </a:ext>
            </a:extLst>
          </p:cNvPr>
          <p:cNvSpPr txBox="1"/>
          <p:nvPr/>
        </p:nvSpPr>
        <p:spPr>
          <a:xfrm>
            <a:off x="4413903" y="4897808"/>
            <a:ext cx="489328" cy="237250"/>
          </a:xfrm>
          <a:prstGeom prst="rect">
            <a:avLst/>
          </a:prstGeom>
        </p:spPr>
        <p:txBody>
          <a:bodyPr vert="horz" wrap="square" lIns="0" tIns="0" rIns="0" bIns="0" rtlCol="0">
            <a:noAutofit/>
          </a:bodyPr>
          <a:lstStyle/>
          <a:p>
            <a:pPr algn="r"/>
            <a:r>
              <a:rPr lang="en-US" dirty="0"/>
              <a:t>0</a:t>
            </a:r>
          </a:p>
        </p:txBody>
      </p:sp>
      <p:sp>
        <p:nvSpPr>
          <p:cNvPr id="46" name="TextBox 45">
            <a:extLst>
              <a:ext uri="{FF2B5EF4-FFF2-40B4-BE49-F238E27FC236}">
                <a16:creationId xmlns:a16="http://schemas.microsoft.com/office/drawing/2014/main" id="{F73276DE-036F-109E-9F9A-D43AC80B63EF}"/>
              </a:ext>
            </a:extLst>
          </p:cNvPr>
          <p:cNvSpPr txBox="1"/>
          <p:nvPr/>
        </p:nvSpPr>
        <p:spPr>
          <a:xfrm rot="16200000">
            <a:off x="3043951" y="3591204"/>
            <a:ext cx="2605626" cy="237250"/>
          </a:xfrm>
          <a:prstGeom prst="rect">
            <a:avLst/>
          </a:prstGeom>
        </p:spPr>
        <p:txBody>
          <a:bodyPr vert="horz" wrap="square" lIns="0" tIns="0" rIns="0" bIns="0" rtlCol="0">
            <a:noAutofit/>
          </a:bodyPr>
          <a:lstStyle/>
          <a:p>
            <a:pPr algn="ctr"/>
            <a:r>
              <a:rPr lang="en-US" dirty="0">
                <a:solidFill>
                  <a:schemeClr val="tx1">
                    <a:lumMod val="75000"/>
                    <a:lumOff val="25000"/>
                  </a:schemeClr>
                </a:solidFill>
                <a:latin typeface="Poppins Medium" pitchFamily="2" charset="77"/>
                <a:cs typeface="Poppins Medium" pitchFamily="2" charset="77"/>
              </a:rPr>
              <a:t>Survival probability</a:t>
            </a:r>
          </a:p>
        </p:txBody>
      </p:sp>
      <p:sp>
        <p:nvSpPr>
          <p:cNvPr id="47" name="TextBox 46">
            <a:extLst>
              <a:ext uri="{FF2B5EF4-FFF2-40B4-BE49-F238E27FC236}">
                <a16:creationId xmlns:a16="http://schemas.microsoft.com/office/drawing/2014/main" id="{F049A42B-34DE-0BC9-DE98-3D23CFFD4000}"/>
              </a:ext>
            </a:extLst>
          </p:cNvPr>
          <p:cNvSpPr txBox="1"/>
          <p:nvPr/>
        </p:nvSpPr>
        <p:spPr>
          <a:xfrm>
            <a:off x="4744240" y="5095103"/>
            <a:ext cx="489328" cy="237250"/>
          </a:xfrm>
          <a:prstGeom prst="rect">
            <a:avLst/>
          </a:prstGeom>
        </p:spPr>
        <p:txBody>
          <a:bodyPr vert="horz" wrap="square" lIns="0" tIns="0" rIns="0" bIns="0" rtlCol="0">
            <a:noAutofit/>
          </a:bodyPr>
          <a:lstStyle/>
          <a:p>
            <a:pPr algn="ctr"/>
            <a:r>
              <a:rPr lang="en-US" dirty="0"/>
              <a:t>0</a:t>
            </a:r>
          </a:p>
        </p:txBody>
      </p:sp>
      <p:sp>
        <p:nvSpPr>
          <p:cNvPr id="48" name="TextBox 47">
            <a:extLst>
              <a:ext uri="{FF2B5EF4-FFF2-40B4-BE49-F238E27FC236}">
                <a16:creationId xmlns:a16="http://schemas.microsoft.com/office/drawing/2014/main" id="{07AF8180-E6CF-CADB-9A05-7D91D26DEE43}"/>
              </a:ext>
            </a:extLst>
          </p:cNvPr>
          <p:cNvSpPr txBox="1"/>
          <p:nvPr/>
        </p:nvSpPr>
        <p:spPr>
          <a:xfrm>
            <a:off x="4982313" y="5396195"/>
            <a:ext cx="3627943" cy="237250"/>
          </a:xfrm>
          <a:prstGeom prst="rect">
            <a:avLst/>
          </a:prstGeom>
        </p:spPr>
        <p:txBody>
          <a:bodyPr vert="horz" wrap="square" lIns="0" tIns="0" rIns="0" bIns="0" rtlCol="0">
            <a:noAutofit/>
          </a:bodyPr>
          <a:lstStyle/>
          <a:p>
            <a:pPr algn="ctr"/>
            <a:r>
              <a:rPr lang="en-US" dirty="0">
                <a:solidFill>
                  <a:schemeClr val="tx1">
                    <a:lumMod val="75000"/>
                    <a:lumOff val="25000"/>
                  </a:schemeClr>
                </a:solidFill>
                <a:latin typeface="Poppins Medium" pitchFamily="2" charset="77"/>
                <a:cs typeface="Poppins Medium" pitchFamily="2" charset="77"/>
              </a:rPr>
              <a:t>Mo</a:t>
            </a:r>
          </a:p>
        </p:txBody>
      </p:sp>
      <p:sp>
        <p:nvSpPr>
          <p:cNvPr id="49" name="TextBox 48">
            <a:extLst>
              <a:ext uri="{FF2B5EF4-FFF2-40B4-BE49-F238E27FC236}">
                <a16:creationId xmlns:a16="http://schemas.microsoft.com/office/drawing/2014/main" id="{8B844C0C-01BE-3F1B-CDB6-91EE1A113D7B}"/>
              </a:ext>
            </a:extLst>
          </p:cNvPr>
          <p:cNvSpPr txBox="1"/>
          <p:nvPr/>
        </p:nvSpPr>
        <p:spPr>
          <a:xfrm>
            <a:off x="5345602" y="5095103"/>
            <a:ext cx="489328" cy="237250"/>
          </a:xfrm>
          <a:prstGeom prst="rect">
            <a:avLst/>
          </a:prstGeom>
        </p:spPr>
        <p:txBody>
          <a:bodyPr vert="horz" wrap="square" lIns="0" tIns="0" rIns="0" bIns="0" rtlCol="0">
            <a:noAutofit/>
          </a:bodyPr>
          <a:lstStyle/>
          <a:p>
            <a:pPr algn="ctr"/>
            <a:r>
              <a:rPr lang="en-US" dirty="0"/>
              <a:t>4</a:t>
            </a:r>
          </a:p>
        </p:txBody>
      </p:sp>
      <p:sp>
        <p:nvSpPr>
          <p:cNvPr id="50" name="TextBox 49">
            <a:extLst>
              <a:ext uri="{FF2B5EF4-FFF2-40B4-BE49-F238E27FC236}">
                <a16:creationId xmlns:a16="http://schemas.microsoft.com/office/drawing/2014/main" id="{84E9B5AD-BB45-E1B7-9B62-4252AE3469CE}"/>
              </a:ext>
            </a:extLst>
          </p:cNvPr>
          <p:cNvSpPr txBox="1"/>
          <p:nvPr/>
        </p:nvSpPr>
        <p:spPr>
          <a:xfrm>
            <a:off x="5946964" y="5095103"/>
            <a:ext cx="489328" cy="237250"/>
          </a:xfrm>
          <a:prstGeom prst="rect">
            <a:avLst/>
          </a:prstGeom>
        </p:spPr>
        <p:txBody>
          <a:bodyPr vert="horz" wrap="square" lIns="0" tIns="0" rIns="0" bIns="0" rtlCol="0">
            <a:noAutofit/>
          </a:bodyPr>
          <a:lstStyle/>
          <a:p>
            <a:pPr algn="ctr"/>
            <a:r>
              <a:rPr lang="en-US" dirty="0"/>
              <a:t>8</a:t>
            </a:r>
          </a:p>
        </p:txBody>
      </p:sp>
      <p:sp>
        <p:nvSpPr>
          <p:cNvPr id="51" name="TextBox 50">
            <a:extLst>
              <a:ext uri="{FF2B5EF4-FFF2-40B4-BE49-F238E27FC236}">
                <a16:creationId xmlns:a16="http://schemas.microsoft.com/office/drawing/2014/main" id="{1E04CC31-A6AB-71C8-0065-EFE3868EE3FF}"/>
              </a:ext>
            </a:extLst>
          </p:cNvPr>
          <p:cNvSpPr txBox="1"/>
          <p:nvPr/>
        </p:nvSpPr>
        <p:spPr>
          <a:xfrm>
            <a:off x="6548326" y="5095103"/>
            <a:ext cx="489328" cy="237250"/>
          </a:xfrm>
          <a:prstGeom prst="rect">
            <a:avLst/>
          </a:prstGeom>
        </p:spPr>
        <p:txBody>
          <a:bodyPr vert="horz" wrap="square" lIns="0" tIns="0" rIns="0" bIns="0" rtlCol="0">
            <a:noAutofit/>
          </a:bodyPr>
          <a:lstStyle/>
          <a:p>
            <a:pPr algn="ctr"/>
            <a:r>
              <a:rPr lang="en-US" dirty="0"/>
              <a:t>12</a:t>
            </a:r>
          </a:p>
        </p:txBody>
      </p:sp>
      <p:sp>
        <p:nvSpPr>
          <p:cNvPr id="52" name="TextBox 51">
            <a:extLst>
              <a:ext uri="{FF2B5EF4-FFF2-40B4-BE49-F238E27FC236}">
                <a16:creationId xmlns:a16="http://schemas.microsoft.com/office/drawing/2014/main" id="{490A78CF-9291-2A5C-E712-2C63BB3C9259}"/>
              </a:ext>
            </a:extLst>
          </p:cNvPr>
          <p:cNvSpPr txBox="1"/>
          <p:nvPr/>
        </p:nvSpPr>
        <p:spPr>
          <a:xfrm>
            <a:off x="7149688" y="5095103"/>
            <a:ext cx="489328" cy="237250"/>
          </a:xfrm>
          <a:prstGeom prst="rect">
            <a:avLst/>
          </a:prstGeom>
        </p:spPr>
        <p:txBody>
          <a:bodyPr vert="horz" wrap="square" lIns="0" tIns="0" rIns="0" bIns="0" rtlCol="0">
            <a:noAutofit/>
          </a:bodyPr>
          <a:lstStyle/>
          <a:p>
            <a:pPr algn="ctr"/>
            <a:r>
              <a:rPr lang="en-US" dirty="0"/>
              <a:t>16</a:t>
            </a:r>
          </a:p>
        </p:txBody>
      </p:sp>
      <p:sp>
        <p:nvSpPr>
          <p:cNvPr id="53" name="TextBox 52">
            <a:extLst>
              <a:ext uri="{FF2B5EF4-FFF2-40B4-BE49-F238E27FC236}">
                <a16:creationId xmlns:a16="http://schemas.microsoft.com/office/drawing/2014/main" id="{8332A735-CCBB-42F0-4EA1-43B938917B49}"/>
              </a:ext>
            </a:extLst>
          </p:cNvPr>
          <p:cNvSpPr txBox="1"/>
          <p:nvPr/>
        </p:nvSpPr>
        <p:spPr>
          <a:xfrm>
            <a:off x="7751050" y="5095103"/>
            <a:ext cx="489328" cy="237250"/>
          </a:xfrm>
          <a:prstGeom prst="rect">
            <a:avLst/>
          </a:prstGeom>
        </p:spPr>
        <p:txBody>
          <a:bodyPr vert="horz" wrap="square" lIns="0" tIns="0" rIns="0" bIns="0" rtlCol="0">
            <a:noAutofit/>
          </a:bodyPr>
          <a:lstStyle/>
          <a:p>
            <a:pPr algn="ctr"/>
            <a:r>
              <a:rPr lang="en-US" dirty="0"/>
              <a:t>20</a:t>
            </a:r>
          </a:p>
        </p:txBody>
      </p:sp>
      <p:sp>
        <p:nvSpPr>
          <p:cNvPr id="54" name="TextBox 53">
            <a:extLst>
              <a:ext uri="{FF2B5EF4-FFF2-40B4-BE49-F238E27FC236}">
                <a16:creationId xmlns:a16="http://schemas.microsoft.com/office/drawing/2014/main" id="{172EE7BD-CC7B-928D-F277-AACBE9B1A3BF}"/>
              </a:ext>
            </a:extLst>
          </p:cNvPr>
          <p:cNvSpPr txBox="1"/>
          <p:nvPr/>
        </p:nvSpPr>
        <p:spPr>
          <a:xfrm>
            <a:off x="8352413" y="5095103"/>
            <a:ext cx="489328" cy="237250"/>
          </a:xfrm>
          <a:prstGeom prst="rect">
            <a:avLst/>
          </a:prstGeom>
        </p:spPr>
        <p:txBody>
          <a:bodyPr vert="horz" wrap="square" lIns="0" tIns="0" rIns="0" bIns="0" rtlCol="0">
            <a:noAutofit/>
          </a:bodyPr>
          <a:lstStyle/>
          <a:p>
            <a:pPr algn="ctr"/>
            <a:r>
              <a:rPr lang="en-US" dirty="0"/>
              <a:t>24</a:t>
            </a:r>
          </a:p>
        </p:txBody>
      </p:sp>
      <p:sp>
        <p:nvSpPr>
          <p:cNvPr id="61" name="Freeform 60">
            <a:extLst>
              <a:ext uri="{FF2B5EF4-FFF2-40B4-BE49-F238E27FC236}">
                <a16:creationId xmlns:a16="http://schemas.microsoft.com/office/drawing/2014/main" id="{A2527201-DD41-2C8D-AD1B-0484CB5B0FC9}"/>
              </a:ext>
            </a:extLst>
          </p:cNvPr>
          <p:cNvSpPr/>
          <p:nvPr/>
        </p:nvSpPr>
        <p:spPr>
          <a:xfrm>
            <a:off x="4978400" y="2413000"/>
            <a:ext cx="3076575" cy="1968500"/>
          </a:xfrm>
          <a:custGeom>
            <a:avLst/>
            <a:gdLst>
              <a:gd name="csX0" fmla="*/ 3076575 w 3076575"/>
              <a:gd name="csY0" fmla="*/ 1968500 h 1968500"/>
              <a:gd name="csX1" fmla="*/ 2952750 w 3076575"/>
              <a:gd name="csY1" fmla="*/ 1968500 h 1968500"/>
              <a:gd name="csX2" fmla="*/ 2952750 w 3076575"/>
              <a:gd name="csY2" fmla="*/ 1647825 h 1968500"/>
              <a:gd name="csX3" fmla="*/ 1149350 w 3076575"/>
              <a:gd name="csY3" fmla="*/ 1647825 h 1968500"/>
              <a:gd name="csX4" fmla="*/ 1149350 w 3076575"/>
              <a:gd name="csY4" fmla="*/ 1562100 h 1968500"/>
              <a:gd name="csX5" fmla="*/ 876300 w 3076575"/>
              <a:gd name="csY5" fmla="*/ 1562100 h 1968500"/>
              <a:gd name="csX6" fmla="*/ 876300 w 3076575"/>
              <a:gd name="csY6" fmla="*/ 1492250 h 1968500"/>
              <a:gd name="csX7" fmla="*/ 755650 w 3076575"/>
              <a:gd name="csY7" fmla="*/ 1492250 h 1968500"/>
              <a:gd name="csX8" fmla="*/ 755650 w 3076575"/>
              <a:gd name="csY8" fmla="*/ 1422400 h 1968500"/>
              <a:gd name="csX9" fmla="*/ 701675 w 3076575"/>
              <a:gd name="csY9" fmla="*/ 1422400 h 1968500"/>
              <a:gd name="csX10" fmla="*/ 701675 w 3076575"/>
              <a:gd name="csY10" fmla="*/ 1358900 h 1968500"/>
              <a:gd name="csX11" fmla="*/ 587375 w 3076575"/>
              <a:gd name="csY11" fmla="*/ 1358900 h 1968500"/>
              <a:gd name="csX12" fmla="*/ 587375 w 3076575"/>
              <a:gd name="csY12" fmla="*/ 1190625 h 1968500"/>
              <a:gd name="csX13" fmla="*/ 577850 w 3076575"/>
              <a:gd name="csY13" fmla="*/ 1190625 h 1968500"/>
              <a:gd name="csX14" fmla="*/ 577850 w 3076575"/>
              <a:gd name="csY14" fmla="*/ 1127125 h 1968500"/>
              <a:gd name="csX15" fmla="*/ 400050 w 3076575"/>
              <a:gd name="csY15" fmla="*/ 1127125 h 1968500"/>
              <a:gd name="csX16" fmla="*/ 400050 w 3076575"/>
              <a:gd name="csY16" fmla="*/ 1066800 h 1968500"/>
              <a:gd name="csX17" fmla="*/ 400050 w 3076575"/>
              <a:gd name="csY17" fmla="*/ 1066800 h 1968500"/>
              <a:gd name="csX18" fmla="*/ 400050 w 3076575"/>
              <a:gd name="csY18" fmla="*/ 1016000 h 1968500"/>
              <a:gd name="csX19" fmla="*/ 400050 w 3076575"/>
              <a:gd name="csY19" fmla="*/ 1016000 h 1968500"/>
              <a:gd name="csX20" fmla="*/ 381000 w 3076575"/>
              <a:gd name="csY20" fmla="*/ 1016000 h 1968500"/>
              <a:gd name="csX21" fmla="*/ 381000 w 3076575"/>
              <a:gd name="csY21" fmla="*/ 911225 h 1968500"/>
              <a:gd name="csX22" fmla="*/ 371475 w 3076575"/>
              <a:gd name="csY22" fmla="*/ 911225 h 1968500"/>
              <a:gd name="csX23" fmla="*/ 371475 w 3076575"/>
              <a:gd name="csY23" fmla="*/ 682625 h 1968500"/>
              <a:gd name="csX24" fmla="*/ 365125 w 3076575"/>
              <a:gd name="csY24" fmla="*/ 682625 h 1968500"/>
              <a:gd name="csX25" fmla="*/ 365125 w 3076575"/>
              <a:gd name="csY25" fmla="*/ 571500 h 1968500"/>
              <a:gd name="csX26" fmla="*/ 209550 w 3076575"/>
              <a:gd name="csY26" fmla="*/ 571500 h 1968500"/>
              <a:gd name="csX27" fmla="*/ 209550 w 3076575"/>
              <a:gd name="csY27" fmla="*/ 501650 h 1968500"/>
              <a:gd name="csX28" fmla="*/ 180975 w 3076575"/>
              <a:gd name="csY28" fmla="*/ 501650 h 1968500"/>
              <a:gd name="csX29" fmla="*/ 180975 w 3076575"/>
              <a:gd name="csY29" fmla="*/ 400050 h 1968500"/>
              <a:gd name="csX30" fmla="*/ 177800 w 3076575"/>
              <a:gd name="csY30" fmla="*/ 396875 h 1968500"/>
              <a:gd name="csX31" fmla="*/ 177800 w 3076575"/>
              <a:gd name="csY31" fmla="*/ 342900 h 1968500"/>
              <a:gd name="csX32" fmla="*/ 171450 w 3076575"/>
              <a:gd name="csY32" fmla="*/ 342900 h 1968500"/>
              <a:gd name="csX33" fmla="*/ 171450 w 3076575"/>
              <a:gd name="csY33" fmla="*/ 269875 h 1968500"/>
              <a:gd name="csX34" fmla="*/ 168275 w 3076575"/>
              <a:gd name="csY34" fmla="*/ 269875 h 1968500"/>
              <a:gd name="csX35" fmla="*/ 168275 w 3076575"/>
              <a:gd name="csY35" fmla="*/ 168275 h 1968500"/>
              <a:gd name="csX36" fmla="*/ 158750 w 3076575"/>
              <a:gd name="csY36" fmla="*/ 168275 h 1968500"/>
              <a:gd name="csX37" fmla="*/ 158750 w 3076575"/>
              <a:gd name="csY37" fmla="*/ 117475 h 1968500"/>
              <a:gd name="csX38" fmla="*/ 95250 w 3076575"/>
              <a:gd name="csY38" fmla="*/ 117475 h 1968500"/>
              <a:gd name="csX39" fmla="*/ 95250 w 3076575"/>
              <a:gd name="csY39" fmla="*/ 50800 h 1968500"/>
              <a:gd name="csX40" fmla="*/ 31750 w 3076575"/>
              <a:gd name="csY40" fmla="*/ 50800 h 1968500"/>
              <a:gd name="csX41" fmla="*/ 31750 w 3076575"/>
              <a:gd name="csY41" fmla="*/ 0 h 1968500"/>
              <a:gd name="csX42" fmla="*/ 0 w 3076575"/>
              <a:gd name="csY42" fmla="*/ 0 h 1968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076575" h="1968500">
                <a:moveTo>
                  <a:pt x="3076575" y="1968500"/>
                </a:moveTo>
                <a:lnTo>
                  <a:pt x="2952750" y="1968500"/>
                </a:lnTo>
                <a:lnTo>
                  <a:pt x="2952750" y="1647825"/>
                </a:lnTo>
                <a:lnTo>
                  <a:pt x="1149350" y="1647825"/>
                </a:lnTo>
                <a:lnTo>
                  <a:pt x="1149350" y="1562100"/>
                </a:lnTo>
                <a:lnTo>
                  <a:pt x="876300" y="1562100"/>
                </a:lnTo>
                <a:lnTo>
                  <a:pt x="876300" y="1492250"/>
                </a:lnTo>
                <a:lnTo>
                  <a:pt x="755650" y="1492250"/>
                </a:lnTo>
                <a:lnTo>
                  <a:pt x="755650" y="1422400"/>
                </a:lnTo>
                <a:lnTo>
                  <a:pt x="701675" y="1422400"/>
                </a:lnTo>
                <a:lnTo>
                  <a:pt x="701675" y="1358900"/>
                </a:lnTo>
                <a:lnTo>
                  <a:pt x="587375" y="1358900"/>
                </a:lnTo>
                <a:lnTo>
                  <a:pt x="587375" y="1190625"/>
                </a:lnTo>
                <a:lnTo>
                  <a:pt x="577850" y="1190625"/>
                </a:lnTo>
                <a:lnTo>
                  <a:pt x="577850" y="1127125"/>
                </a:lnTo>
                <a:lnTo>
                  <a:pt x="400050" y="1127125"/>
                </a:lnTo>
                <a:lnTo>
                  <a:pt x="400050" y="1066800"/>
                </a:lnTo>
                <a:lnTo>
                  <a:pt x="400050" y="1066800"/>
                </a:lnTo>
                <a:lnTo>
                  <a:pt x="400050" y="1016000"/>
                </a:lnTo>
                <a:lnTo>
                  <a:pt x="400050" y="1016000"/>
                </a:lnTo>
                <a:lnTo>
                  <a:pt x="381000" y="1016000"/>
                </a:lnTo>
                <a:lnTo>
                  <a:pt x="381000" y="911225"/>
                </a:lnTo>
                <a:lnTo>
                  <a:pt x="371475" y="911225"/>
                </a:lnTo>
                <a:lnTo>
                  <a:pt x="371475" y="682625"/>
                </a:lnTo>
                <a:lnTo>
                  <a:pt x="365125" y="682625"/>
                </a:lnTo>
                <a:lnTo>
                  <a:pt x="365125" y="571500"/>
                </a:lnTo>
                <a:lnTo>
                  <a:pt x="209550" y="571500"/>
                </a:lnTo>
                <a:lnTo>
                  <a:pt x="209550" y="501650"/>
                </a:lnTo>
                <a:lnTo>
                  <a:pt x="180975" y="501650"/>
                </a:lnTo>
                <a:lnTo>
                  <a:pt x="180975" y="400050"/>
                </a:lnTo>
                <a:lnTo>
                  <a:pt x="177800" y="396875"/>
                </a:lnTo>
                <a:lnTo>
                  <a:pt x="177800" y="342900"/>
                </a:lnTo>
                <a:lnTo>
                  <a:pt x="171450" y="342900"/>
                </a:lnTo>
                <a:lnTo>
                  <a:pt x="171450" y="269875"/>
                </a:lnTo>
                <a:lnTo>
                  <a:pt x="168275" y="269875"/>
                </a:lnTo>
                <a:lnTo>
                  <a:pt x="168275" y="168275"/>
                </a:lnTo>
                <a:lnTo>
                  <a:pt x="158750" y="168275"/>
                </a:lnTo>
                <a:lnTo>
                  <a:pt x="158750" y="117475"/>
                </a:lnTo>
                <a:lnTo>
                  <a:pt x="95250" y="117475"/>
                </a:lnTo>
                <a:lnTo>
                  <a:pt x="95250" y="50800"/>
                </a:lnTo>
                <a:lnTo>
                  <a:pt x="31750" y="50800"/>
                </a:lnTo>
                <a:lnTo>
                  <a:pt x="31750" y="0"/>
                </a:lnTo>
                <a:lnTo>
                  <a:pt x="0" y="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66">
            <a:extLst>
              <a:ext uri="{FF2B5EF4-FFF2-40B4-BE49-F238E27FC236}">
                <a16:creationId xmlns:a16="http://schemas.microsoft.com/office/drawing/2014/main" id="{FA0F8EE1-8221-5F31-6171-3EE30B02796A}"/>
              </a:ext>
            </a:extLst>
          </p:cNvPr>
          <p:cNvGrpSpPr/>
          <p:nvPr/>
        </p:nvGrpSpPr>
        <p:grpSpPr>
          <a:xfrm>
            <a:off x="5198969" y="5780902"/>
            <a:ext cx="3257516" cy="353198"/>
            <a:chOff x="4013200" y="7254103"/>
            <a:chExt cx="3257516" cy="353198"/>
          </a:xfrm>
        </p:grpSpPr>
        <p:sp>
          <p:nvSpPr>
            <p:cNvPr id="63" name="TextBox 62">
              <a:extLst>
                <a:ext uri="{FF2B5EF4-FFF2-40B4-BE49-F238E27FC236}">
                  <a16:creationId xmlns:a16="http://schemas.microsoft.com/office/drawing/2014/main" id="{FF304E0C-0B6F-F786-4F49-3152856B06CD}"/>
                </a:ext>
              </a:extLst>
            </p:cNvPr>
            <p:cNvSpPr txBox="1"/>
            <p:nvPr/>
          </p:nvSpPr>
          <p:spPr>
            <a:xfrm>
              <a:off x="4013200" y="7254103"/>
              <a:ext cx="1193800" cy="353198"/>
            </a:xfrm>
            <a:prstGeom prst="rect">
              <a:avLst/>
            </a:prstGeom>
          </p:spPr>
          <p:txBody>
            <a:bodyPr vert="horz" wrap="square" lIns="0" tIns="0" rIns="0" bIns="0" rtlCol="0">
              <a:noAutofit/>
            </a:bodyPr>
            <a:lstStyle/>
            <a:p>
              <a:pPr algn="ctr"/>
              <a:r>
                <a:rPr lang="en-US" sz="1200" dirty="0"/>
                <a:t>No. of patients</a:t>
              </a:r>
              <a:br>
                <a:rPr lang="en-US" sz="1200" dirty="0"/>
              </a:br>
              <a:r>
                <a:rPr lang="en-US" sz="1200" dirty="0"/>
                <a:t>46</a:t>
              </a:r>
            </a:p>
          </p:txBody>
        </p:sp>
        <p:sp>
          <p:nvSpPr>
            <p:cNvPr id="66" name="TextBox 65">
              <a:extLst>
                <a:ext uri="{FF2B5EF4-FFF2-40B4-BE49-F238E27FC236}">
                  <a16:creationId xmlns:a16="http://schemas.microsoft.com/office/drawing/2014/main" id="{E46E036B-4934-E02F-52F1-1BDE58C7B34E}"/>
                </a:ext>
              </a:extLst>
            </p:cNvPr>
            <p:cNvSpPr txBox="1"/>
            <p:nvPr/>
          </p:nvSpPr>
          <p:spPr>
            <a:xfrm>
              <a:off x="5353016" y="7254103"/>
              <a:ext cx="1917700" cy="353198"/>
            </a:xfrm>
            <a:prstGeom prst="rect">
              <a:avLst/>
            </a:prstGeom>
          </p:spPr>
          <p:txBody>
            <a:bodyPr vert="horz" wrap="square" lIns="0" tIns="0" rIns="0" bIns="0" rtlCol="0">
              <a:noAutofit/>
            </a:bodyPr>
            <a:lstStyle/>
            <a:p>
              <a:pPr algn="ctr"/>
              <a:r>
                <a:rPr lang="en-US" sz="1200" dirty="0"/>
                <a:t>Median survival (95% CI)</a:t>
              </a:r>
              <a:br>
                <a:rPr lang="en-US" sz="1200" dirty="0"/>
              </a:br>
              <a:r>
                <a:rPr lang="en-US" sz="1200" dirty="0"/>
                <a:t>3.8 (2.4-19.6)</a:t>
              </a:r>
            </a:p>
          </p:txBody>
        </p:sp>
      </p:grpSp>
    </p:spTree>
    <p:extLst>
      <p:ext uri="{BB962C8B-B14F-4D97-AF65-F5344CB8AC3E}">
        <p14:creationId xmlns:p14="http://schemas.microsoft.com/office/powerpoint/2010/main" val="2293574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00F03-5ECE-956C-D899-AA9F4F7B1DD8}"/>
              </a:ext>
            </a:extLst>
          </p:cNvPr>
          <p:cNvSpPr>
            <a:spLocks noGrp="1"/>
          </p:cNvSpPr>
          <p:nvPr>
            <p:ph type="title"/>
          </p:nvPr>
        </p:nvSpPr>
        <p:spPr>
          <a:xfrm>
            <a:off x="231078" y="531006"/>
            <a:ext cx="11740260" cy="502445"/>
          </a:xfrm>
        </p:spPr>
        <p:txBody>
          <a:bodyPr/>
          <a:lstStyle/>
          <a:p>
            <a:r>
              <a:rPr lang="en-US" dirty="0"/>
              <a:t>Additional Third-Line and Beyond Treatment Options for R/R DLBCL</a:t>
            </a:r>
          </a:p>
        </p:txBody>
      </p:sp>
      <p:sp>
        <p:nvSpPr>
          <p:cNvPr id="11" name="Content Placeholder 10">
            <a:extLst>
              <a:ext uri="{FF2B5EF4-FFF2-40B4-BE49-F238E27FC236}">
                <a16:creationId xmlns:a16="http://schemas.microsoft.com/office/drawing/2014/main" id="{B7D76638-A12F-4F7B-75D6-02BC9E03E849}"/>
              </a:ext>
            </a:extLst>
          </p:cNvPr>
          <p:cNvSpPr>
            <a:spLocks noGrp="1"/>
          </p:cNvSpPr>
          <p:nvPr>
            <p:ph sz="quarter" idx="10"/>
          </p:nvPr>
        </p:nvSpPr>
        <p:spPr>
          <a:xfrm>
            <a:off x="1445150" y="6309099"/>
            <a:ext cx="8627875" cy="327025"/>
          </a:xfrm>
        </p:spPr>
        <p:txBody>
          <a:bodyPr/>
          <a:lstStyle/>
          <a:p>
            <a:pPr>
              <a:lnSpc>
                <a:spcPct val="100000"/>
              </a:lnSpc>
            </a:pPr>
            <a:r>
              <a:rPr lang="en-US" altLang="en-US" dirty="0"/>
              <a:t>Caimi. Lancet Oncol. 2021;22:790. </a:t>
            </a:r>
            <a:r>
              <a:rPr lang="it-IT" altLang="en-US" dirty="0"/>
              <a:t>Kim. ASCO 2024. </a:t>
            </a:r>
            <a:r>
              <a:rPr lang="it-IT" altLang="en-US" dirty="0" err="1"/>
              <a:t>Abstr</a:t>
            </a:r>
            <a:r>
              <a:rPr lang="it-IT" altLang="en-US" dirty="0"/>
              <a:t> LBA7005. </a:t>
            </a:r>
            <a:r>
              <a:rPr lang="en-US" altLang="en-US" dirty="0" err="1"/>
              <a:t>Kalakonda</a:t>
            </a:r>
            <a:r>
              <a:rPr lang="en-US" altLang="en-US" dirty="0"/>
              <a:t>. Lancet </a:t>
            </a:r>
            <a:r>
              <a:rPr lang="en-US" altLang="en-US" dirty="0" err="1"/>
              <a:t>Haematol</a:t>
            </a:r>
            <a:r>
              <a:rPr lang="en-US" altLang="en-US" dirty="0"/>
              <a:t>. 2020;7:e511. </a:t>
            </a:r>
            <a:r>
              <a:rPr lang="en-US" altLang="en-US" dirty="0" err="1"/>
              <a:t>Zinzani</a:t>
            </a:r>
            <a:r>
              <a:rPr lang="en-US" altLang="en-US" dirty="0"/>
              <a:t>. Blood. 2023;142:141.</a:t>
            </a:r>
          </a:p>
        </p:txBody>
      </p:sp>
      <p:sp>
        <p:nvSpPr>
          <p:cNvPr id="14" name="TextBox 13">
            <a:extLst>
              <a:ext uri="{FF2B5EF4-FFF2-40B4-BE49-F238E27FC236}">
                <a16:creationId xmlns:a16="http://schemas.microsoft.com/office/drawing/2014/main" id="{787BA5E3-F141-520F-4180-8E6FB2AB4FD7}"/>
              </a:ext>
            </a:extLst>
          </p:cNvPr>
          <p:cNvSpPr txBox="1"/>
          <p:nvPr/>
        </p:nvSpPr>
        <p:spPr>
          <a:xfrm>
            <a:off x="7395101" y="1081822"/>
            <a:ext cx="4108818" cy="523220"/>
          </a:xfrm>
          <a:prstGeom prst="rect">
            <a:avLst/>
          </a:prstGeom>
          <a:noFill/>
        </p:spPr>
        <p:txBody>
          <a:bodyPr wrap="none" rtlCol="0">
            <a:spAutoFit/>
          </a:bodyPr>
          <a:lstStyle/>
          <a:p>
            <a:pPr algn="ctr"/>
            <a:r>
              <a:rPr lang="en-US" sz="1400" b="1" dirty="0"/>
              <a:t>Brentuximab-R-Len vs R-Len (ECHELON-3)</a:t>
            </a:r>
          </a:p>
          <a:p>
            <a:pPr algn="ctr"/>
            <a:r>
              <a:rPr lang="en-US" sz="1400" dirty="0"/>
              <a:t>Median PFS 4.2 vs. 2.6 </a:t>
            </a:r>
            <a:r>
              <a:rPr lang="en-US" sz="1400" dirty="0" err="1"/>
              <a:t>mo</a:t>
            </a:r>
            <a:endParaRPr lang="en-US" sz="1400" dirty="0"/>
          </a:p>
        </p:txBody>
      </p:sp>
      <p:sp>
        <p:nvSpPr>
          <p:cNvPr id="25" name="TextBox 24">
            <a:extLst>
              <a:ext uri="{FF2B5EF4-FFF2-40B4-BE49-F238E27FC236}">
                <a16:creationId xmlns:a16="http://schemas.microsoft.com/office/drawing/2014/main" id="{8A2BFFEC-A0F5-0E61-EA04-B5A4D263CA76}"/>
              </a:ext>
            </a:extLst>
          </p:cNvPr>
          <p:cNvSpPr txBox="1"/>
          <p:nvPr/>
        </p:nvSpPr>
        <p:spPr>
          <a:xfrm>
            <a:off x="1034487" y="1140314"/>
            <a:ext cx="5360669" cy="523220"/>
          </a:xfrm>
          <a:prstGeom prst="rect">
            <a:avLst/>
          </a:prstGeom>
          <a:noFill/>
        </p:spPr>
        <p:txBody>
          <a:bodyPr wrap="square" rtlCol="0">
            <a:spAutoFit/>
          </a:bodyPr>
          <a:lstStyle/>
          <a:p>
            <a:pPr algn="ctr"/>
            <a:r>
              <a:rPr lang="en-US" sz="1400" b="1" dirty="0" err="1"/>
              <a:t>Loncastuximab</a:t>
            </a:r>
            <a:r>
              <a:rPr lang="en-US" sz="1400" b="1" dirty="0"/>
              <a:t> (LOTIS-2)</a:t>
            </a:r>
          </a:p>
          <a:p>
            <a:pPr algn="ctr"/>
            <a:r>
              <a:rPr lang="en-US" sz="1400" dirty="0"/>
              <a:t>Median PFS 5.1 </a:t>
            </a:r>
            <a:r>
              <a:rPr lang="en-US" sz="1400" dirty="0" err="1"/>
              <a:t>mos</a:t>
            </a:r>
            <a:endParaRPr lang="en-US" sz="1400" dirty="0"/>
          </a:p>
        </p:txBody>
      </p:sp>
      <p:sp>
        <p:nvSpPr>
          <p:cNvPr id="28" name="TextBox 27">
            <a:extLst>
              <a:ext uri="{FF2B5EF4-FFF2-40B4-BE49-F238E27FC236}">
                <a16:creationId xmlns:a16="http://schemas.microsoft.com/office/drawing/2014/main" id="{A95945A6-1E7D-31CE-87C3-E533A3525CF5}"/>
              </a:ext>
            </a:extLst>
          </p:cNvPr>
          <p:cNvSpPr txBox="1"/>
          <p:nvPr/>
        </p:nvSpPr>
        <p:spPr>
          <a:xfrm>
            <a:off x="8486624" y="3901936"/>
            <a:ext cx="2531462" cy="523220"/>
          </a:xfrm>
          <a:prstGeom prst="rect">
            <a:avLst/>
          </a:prstGeom>
          <a:noFill/>
        </p:spPr>
        <p:txBody>
          <a:bodyPr wrap="none" rtlCol="0">
            <a:spAutoFit/>
          </a:bodyPr>
          <a:lstStyle/>
          <a:p>
            <a:pPr algn="ctr"/>
            <a:r>
              <a:rPr lang="en-US" sz="1400" b="1" dirty="0"/>
              <a:t>Pembrolizumab in PMBCL</a:t>
            </a:r>
          </a:p>
          <a:p>
            <a:pPr algn="ctr"/>
            <a:r>
              <a:rPr lang="en-US" sz="1400" dirty="0"/>
              <a:t>Median PFS 4.3 </a:t>
            </a:r>
            <a:r>
              <a:rPr lang="en-US" sz="1400" dirty="0" err="1"/>
              <a:t>mo</a:t>
            </a:r>
            <a:endParaRPr lang="en-US" sz="1400" dirty="0"/>
          </a:p>
        </p:txBody>
      </p:sp>
      <p:sp>
        <p:nvSpPr>
          <p:cNvPr id="4" name="TextBox 3">
            <a:extLst>
              <a:ext uri="{FF2B5EF4-FFF2-40B4-BE49-F238E27FC236}">
                <a16:creationId xmlns:a16="http://schemas.microsoft.com/office/drawing/2014/main" id="{A3D28CAE-6840-4557-FB84-3CC5C940CA02}"/>
              </a:ext>
            </a:extLst>
          </p:cNvPr>
          <p:cNvSpPr txBox="1"/>
          <p:nvPr/>
        </p:nvSpPr>
        <p:spPr>
          <a:xfrm>
            <a:off x="2512498" y="1637946"/>
            <a:ext cx="1637387" cy="461665"/>
          </a:xfrm>
          <a:prstGeom prst="rect">
            <a:avLst/>
          </a:prstGeom>
          <a:noFill/>
        </p:spPr>
        <p:txBody>
          <a:bodyPr wrap="square">
            <a:spAutoFit/>
          </a:bodyPr>
          <a:lstStyle/>
          <a:p>
            <a:pPr>
              <a:buClr>
                <a:schemeClr val="tx1"/>
              </a:buClr>
            </a:pPr>
            <a:r>
              <a:rPr lang="en-US" sz="1200" dirty="0">
                <a:solidFill>
                  <a:schemeClr val="tx1"/>
                </a:solidFill>
              </a:rPr>
              <a:t>ORR 48%</a:t>
            </a:r>
          </a:p>
          <a:p>
            <a:pPr>
              <a:buClr>
                <a:schemeClr val="tx1"/>
              </a:buClr>
            </a:pPr>
            <a:r>
              <a:rPr lang="en-US" sz="1200" dirty="0">
                <a:solidFill>
                  <a:schemeClr val="tx1"/>
                </a:solidFill>
              </a:rPr>
              <a:t>CRR 25%</a:t>
            </a:r>
          </a:p>
        </p:txBody>
      </p:sp>
      <p:sp>
        <p:nvSpPr>
          <p:cNvPr id="7" name="TextBox 6">
            <a:extLst>
              <a:ext uri="{FF2B5EF4-FFF2-40B4-BE49-F238E27FC236}">
                <a16:creationId xmlns:a16="http://schemas.microsoft.com/office/drawing/2014/main" id="{BD4A261F-EF2E-757A-2224-9EA3A111815B}"/>
              </a:ext>
            </a:extLst>
          </p:cNvPr>
          <p:cNvSpPr txBox="1"/>
          <p:nvPr/>
        </p:nvSpPr>
        <p:spPr>
          <a:xfrm>
            <a:off x="8828452" y="4717738"/>
            <a:ext cx="1052210" cy="461665"/>
          </a:xfrm>
          <a:prstGeom prst="rect">
            <a:avLst/>
          </a:prstGeom>
          <a:noFill/>
        </p:spPr>
        <p:txBody>
          <a:bodyPr wrap="square">
            <a:spAutoFit/>
          </a:bodyPr>
          <a:lstStyle/>
          <a:p>
            <a:pPr>
              <a:buClr>
                <a:schemeClr val="tx1"/>
              </a:buClr>
            </a:pPr>
            <a:r>
              <a:rPr lang="en-US" sz="1200" dirty="0">
                <a:solidFill>
                  <a:schemeClr val="tx1"/>
                </a:solidFill>
              </a:rPr>
              <a:t>ORR 42%</a:t>
            </a:r>
          </a:p>
          <a:p>
            <a:pPr>
              <a:buClr>
                <a:schemeClr val="tx1"/>
              </a:buClr>
            </a:pPr>
            <a:r>
              <a:rPr lang="en-US" sz="1200" dirty="0">
                <a:solidFill>
                  <a:schemeClr val="tx1"/>
                </a:solidFill>
              </a:rPr>
              <a:t>CRR 21%</a:t>
            </a:r>
          </a:p>
        </p:txBody>
      </p:sp>
      <p:sp>
        <p:nvSpPr>
          <p:cNvPr id="13" name="TextBox 12">
            <a:extLst>
              <a:ext uri="{FF2B5EF4-FFF2-40B4-BE49-F238E27FC236}">
                <a16:creationId xmlns:a16="http://schemas.microsoft.com/office/drawing/2014/main" id="{F1CDAE8F-28AA-D883-9181-A29338784AA7}"/>
              </a:ext>
            </a:extLst>
          </p:cNvPr>
          <p:cNvSpPr txBox="1"/>
          <p:nvPr/>
        </p:nvSpPr>
        <p:spPr>
          <a:xfrm>
            <a:off x="2926399" y="3712650"/>
            <a:ext cx="1851789" cy="523220"/>
          </a:xfrm>
          <a:prstGeom prst="rect">
            <a:avLst/>
          </a:prstGeom>
          <a:noFill/>
        </p:spPr>
        <p:txBody>
          <a:bodyPr wrap="none" rtlCol="0">
            <a:spAutoFit/>
          </a:bodyPr>
          <a:lstStyle/>
          <a:p>
            <a:pPr algn="ctr"/>
            <a:r>
              <a:rPr lang="en-US" sz="1400" b="1" dirty="0">
                <a:latin typeface="Poppins" pitchFamily="2" charset="77"/>
                <a:cs typeface="Poppins" pitchFamily="2" charset="77"/>
              </a:rPr>
              <a:t>Selinexor (SADAL)</a:t>
            </a:r>
          </a:p>
          <a:p>
            <a:pPr algn="ctr"/>
            <a:r>
              <a:rPr lang="en-US" sz="1400" dirty="0">
                <a:latin typeface="Poppins" pitchFamily="2" charset="77"/>
                <a:cs typeface="Poppins" pitchFamily="2" charset="77"/>
              </a:rPr>
              <a:t>Median PFS 2.6 </a:t>
            </a:r>
            <a:r>
              <a:rPr lang="en-US" sz="1400" dirty="0" err="1">
                <a:latin typeface="Poppins" pitchFamily="2" charset="77"/>
                <a:cs typeface="Poppins" pitchFamily="2" charset="77"/>
              </a:rPr>
              <a:t>mo</a:t>
            </a:r>
            <a:endParaRPr lang="en-US" sz="1400" dirty="0">
              <a:latin typeface="Poppins" pitchFamily="2" charset="77"/>
              <a:cs typeface="Poppins" pitchFamily="2" charset="77"/>
            </a:endParaRPr>
          </a:p>
        </p:txBody>
      </p:sp>
      <p:sp>
        <p:nvSpPr>
          <p:cNvPr id="16" name="TextBox 15">
            <a:extLst>
              <a:ext uri="{FF2B5EF4-FFF2-40B4-BE49-F238E27FC236}">
                <a16:creationId xmlns:a16="http://schemas.microsoft.com/office/drawing/2014/main" id="{B85F55DF-7AE6-E7AC-3917-87EBBFE162FE}"/>
              </a:ext>
            </a:extLst>
          </p:cNvPr>
          <p:cNvSpPr txBox="1"/>
          <p:nvPr/>
        </p:nvSpPr>
        <p:spPr>
          <a:xfrm>
            <a:off x="3593111" y="4382833"/>
            <a:ext cx="1100811" cy="461665"/>
          </a:xfrm>
          <a:prstGeom prst="rect">
            <a:avLst/>
          </a:prstGeom>
          <a:noFill/>
        </p:spPr>
        <p:txBody>
          <a:bodyPr wrap="square">
            <a:spAutoFit/>
          </a:bodyPr>
          <a:lstStyle/>
          <a:p>
            <a:pPr>
              <a:buClr>
                <a:schemeClr val="tx1"/>
              </a:buClr>
            </a:pPr>
            <a:r>
              <a:rPr lang="en-US" sz="1200" dirty="0">
                <a:solidFill>
                  <a:schemeClr val="tx1"/>
                </a:solidFill>
                <a:latin typeface="Poppins" pitchFamily="2" charset="77"/>
                <a:cs typeface="Poppins" pitchFamily="2" charset="77"/>
              </a:rPr>
              <a:t>ORR </a:t>
            </a:r>
            <a:r>
              <a:rPr lang="en-US" sz="1200" dirty="0">
                <a:latin typeface="Poppins" pitchFamily="2" charset="77"/>
                <a:cs typeface="Poppins" pitchFamily="2" charset="77"/>
              </a:rPr>
              <a:t>28</a:t>
            </a:r>
            <a:r>
              <a:rPr lang="en-US" sz="1200" dirty="0">
                <a:solidFill>
                  <a:schemeClr val="tx1"/>
                </a:solidFill>
                <a:latin typeface="Poppins" pitchFamily="2" charset="77"/>
                <a:cs typeface="Poppins" pitchFamily="2" charset="77"/>
              </a:rPr>
              <a:t>%</a:t>
            </a:r>
          </a:p>
          <a:p>
            <a:pPr>
              <a:buClr>
                <a:schemeClr val="tx1"/>
              </a:buClr>
            </a:pPr>
            <a:r>
              <a:rPr lang="en-US" sz="1200" dirty="0">
                <a:solidFill>
                  <a:schemeClr val="tx1"/>
                </a:solidFill>
                <a:latin typeface="Poppins" pitchFamily="2" charset="77"/>
                <a:cs typeface="Poppins" pitchFamily="2" charset="77"/>
              </a:rPr>
              <a:t>CRR 12%</a:t>
            </a:r>
          </a:p>
        </p:txBody>
      </p:sp>
      <p:sp>
        <p:nvSpPr>
          <p:cNvPr id="18" name="TextBox 17">
            <a:extLst>
              <a:ext uri="{FF2B5EF4-FFF2-40B4-BE49-F238E27FC236}">
                <a16:creationId xmlns:a16="http://schemas.microsoft.com/office/drawing/2014/main" id="{0395CB9A-2D46-ED99-A01C-E294E9CAF62C}"/>
              </a:ext>
            </a:extLst>
          </p:cNvPr>
          <p:cNvSpPr txBox="1"/>
          <p:nvPr/>
        </p:nvSpPr>
        <p:spPr bwMode="auto">
          <a:xfrm>
            <a:off x="617596" y="6135445"/>
            <a:ext cx="4571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-100</a:t>
            </a:r>
          </a:p>
        </p:txBody>
      </p:sp>
      <p:sp>
        <p:nvSpPr>
          <p:cNvPr id="19" name="TextBox 18">
            <a:extLst>
              <a:ext uri="{FF2B5EF4-FFF2-40B4-BE49-F238E27FC236}">
                <a16:creationId xmlns:a16="http://schemas.microsoft.com/office/drawing/2014/main" id="{C33FAD82-6F2F-D129-6C7F-6B90DCB6F547}"/>
              </a:ext>
            </a:extLst>
          </p:cNvPr>
          <p:cNvSpPr txBox="1"/>
          <p:nvPr/>
        </p:nvSpPr>
        <p:spPr bwMode="auto">
          <a:xfrm>
            <a:off x="656545" y="5903985"/>
            <a:ext cx="4154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-80</a:t>
            </a:r>
          </a:p>
        </p:txBody>
      </p:sp>
      <p:sp>
        <p:nvSpPr>
          <p:cNvPr id="20" name="TextBox 19">
            <a:extLst>
              <a:ext uri="{FF2B5EF4-FFF2-40B4-BE49-F238E27FC236}">
                <a16:creationId xmlns:a16="http://schemas.microsoft.com/office/drawing/2014/main" id="{0C9EEE6B-2C4F-43E5-2213-5A30C590770F}"/>
              </a:ext>
            </a:extLst>
          </p:cNvPr>
          <p:cNvSpPr txBox="1"/>
          <p:nvPr/>
        </p:nvSpPr>
        <p:spPr bwMode="auto">
          <a:xfrm>
            <a:off x="656545" y="5667080"/>
            <a:ext cx="4171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-60</a:t>
            </a:r>
          </a:p>
        </p:txBody>
      </p:sp>
      <p:sp>
        <p:nvSpPr>
          <p:cNvPr id="21" name="TextBox 20">
            <a:extLst>
              <a:ext uri="{FF2B5EF4-FFF2-40B4-BE49-F238E27FC236}">
                <a16:creationId xmlns:a16="http://schemas.microsoft.com/office/drawing/2014/main" id="{2A29BBC3-9308-1513-D28D-1A13D24DAFA8}"/>
              </a:ext>
            </a:extLst>
          </p:cNvPr>
          <p:cNvSpPr txBox="1"/>
          <p:nvPr/>
        </p:nvSpPr>
        <p:spPr bwMode="auto">
          <a:xfrm>
            <a:off x="656545" y="5435620"/>
            <a:ext cx="4154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-40</a:t>
            </a:r>
          </a:p>
        </p:txBody>
      </p:sp>
      <p:sp>
        <p:nvSpPr>
          <p:cNvPr id="22" name="TextBox 21">
            <a:extLst>
              <a:ext uri="{FF2B5EF4-FFF2-40B4-BE49-F238E27FC236}">
                <a16:creationId xmlns:a16="http://schemas.microsoft.com/office/drawing/2014/main" id="{ADAF2777-9097-B328-5EC1-4BDC1D40BEE1}"/>
              </a:ext>
            </a:extLst>
          </p:cNvPr>
          <p:cNvSpPr txBox="1"/>
          <p:nvPr/>
        </p:nvSpPr>
        <p:spPr bwMode="auto">
          <a:xfrm>
            <a:off x="653751" y="5195011"/>
            <a:ext cx="4090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-20</a:t>
            </a:r>
          </a:p>
        </p:txBody>
      </p:sp>
      <p:sp>
        <p:nvSpPr>
          <p:cNvPr id="29" name="TextBox 28">
            <a:extLst>
              <a:ext uri="{FF2B5EF4-FFF2-40B4-BE49-F238E27FC236}">
                <a16:creationId xmlns:a16="http://schemas.microsoft.com/office/drawing/2014/main" id="{5CCB9E26-C94C-C844-2D31-B0E066D898CE}"/>
              </a:ext>
            </a:extLst>
          </p:cNvPr>
          <p:cNvSpPr txBox="1"/>
          <p:nvPr/>
        </p:nvSpPr>
        <p:spPr bwMode="auto">
          <a:xfrm>
            <a:off x="806773" y="4963552"/>
            <a:ext cx="26481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0</a:t>
            </a:r>
          </a:p>
        </p:txBody>
      </p:sp>
      <p:sp>
        <p:nvSpPr>
          <p:cNvPr id="30" name="TextBox 29">
            <a:extLst>
              <a:ext uri="{FF2B5EF4-FFF2-40B4-BE49-F238E27FC236}">
                <a16:creationId xmlns:a16="http://schemas.microsoft.com/office/drawing/2014/main" id="{79258919-B7B1-F3CF-6B45-1DB41AD7E6FB}"/>
              </a:ext>
            </a:extLst>
          </p:cNvPr>
          <p:cNvSpPr txBox="1"/>
          <p:nvPr/>
        </p:nvSpPr>
        <p:spPr bwMode="auto">
          <a:xfrm>
            <a:off x="710771" y="4726647"/>
            <a:ext cx="3385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20</a:t>
            </a:r>
          </a:p>
        </p:txBody>
      </p:sp>
      <p:sp>
        <p:nvSpPr>
          <p:cNvPr id="31" name="TextBox 30">
            <a:extLst>
              <a:ext uri="{FF2B5EF4-FFF2-40B4-BE49-F238E27FC236}">
                <a16:creationId xmlns:a16="http://schemas.microsoft.com/office/drawing/2014/main" id="{9D1ACB3D-499F-4D76-D4C9-7FB3F2CAA05E}"/>
              </a:ext>
            </a:extLst>
          </p:cNvPr>
          <p:cNvSpPr txBox="1"/>
          <p:nvPr/>
        </p:nvSpPr>
        <p:spPr bwMode="auto">
          <a:xfrm>
            <a:off x="710771" y="4493560"/>
            <a:ext cx="34496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40</a:t>
            </a:r>
          </a:p>
        </p:txBody>
      </p:sp>
      <p:sp>
        <p:nvSpPr>
          <p:cNvPr id="32" name="TextBox 31">
            <a:extLst>
              <a:ext uri="{FF2B5EF4-FFF2-40B4-BE49-F238E27FC236}">
                <a16:creationId xmlns:a16="http://schemas.microsoft.com/office/drawing/2014/main" id="{822FF5D4-E9EC-9685-F9F0-2A19DEBF7A3B}"/>
              </a:ext>
            </a:extLst>
          </p:cNvPr>
          <p:cNvSpPr txBox="1"/>
          <p:nvPr/>
        </p:nvSpPr>
        <p:spPr bwMode="auto">
          <a:xfrm>
            <a:off x="710771" y="4257526"/>
            <a:ext cx="3465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60</a:t>
            </a:r>
          </a:p>
        </p:txBody>
      </p:sp>
      <p:sp>
        <p:nvSpPr>
          <p:cNvPr id="33" name="TextBox 32">
            <a:extLst>
              <a:ext uri="{FF2B5EF4-FFF2-40B4-BE49-F238E27FC236}">
                <a16:creationId xmlns:a16="http://schemas.microsoft.com/office/drawing/2014/main" id="{43981F73-D187-7DDB-10C0-F19AA72193BB}"/>
              </a:ext>
            </a:extLst>
          </p:cNvPr>
          <p:cNvSpPr txBox="1"/>
          <p:nvPr/>
        </p:nvSpPr>
        <p:spPr bwMode="auto">
          <a:xfrm>
            <a:off x="710771" y="4024627"/>
            <a:ext cx="34496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80</a:t>
            </a:r>
          </a:p>
        </p:txBody>
      </p:sp>
      <p:sp>
        <p:nvSpPr>
          <p:cNvPr id="34" name="TextBox 33">
            <a:extLst>
              <a:ext uri="{FF2B5EF4-FFF2-40B4-BE49-F238E27FC236}">
                <a16:creationId xmlns:a16="http://schemas.microsoft.com/office/drawing/2014/main" id="{00468076-A518-16C5-E35B-303DD077EF0B}"/>
              </a:ext>
            </a:extLst>
          </p:cNvPr>
          <p:cNvSpPr txBox="1"/>
          <p:nvPr/>
        </p:nvSpPr>
        <p:spPr bwMode="auto">
          <a:xfrm>
            <a:off x="671822" y="3785753"/>
            <a:ext cx="3866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rPr>
              <a:t>100</a:t>
            </a:r>
          </a:p>
        </p:txBody>
      </p:sp>
      <p:sp>
        <p:nvSpPr>
          <p:cNvPr id="46" name="TextBox 45">
            <a:extLst>
              <a:ext uri="{FF2B5EF4-FFF2-40B4-BE49-F238E27FC236}">
                <a16:creationId xmlns:a16="http://schemas.microsoft.com/office/drawing/2014/main" id="{2CDECF2D-CA94-4D67-5C99-E0F2600697E6}"/>
              </a:ext>
            </a:extLst>
          </p:cNvPr>
          <p:cNvSpPr txBox="1"/>
          <p:nvPr/>
        </p:nvSpPr>
        <p:spPr bwMode="auto">
          <a:xfrm rot="16200000">
            <a:off x="-825583" y="4625405"/>
            <a:ext cx="25213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ea typeface="ＭＳ Ｐゴシック" pitchFamily="34" charset="-128"/>
                <a:cs typeface="Poppins Medium" panose="00000600000000000000" pitchFamily="2" charset="0"/>
              </a:rPr>
              <a:t>Change in Sum of Diameters of Target Lesions From Baseline (%)</a:t>
            </a:r>
          </a:p>
        </p:txBody>
      </p:sp>
      <p:grpSp>
        <p:nvGrpSpPr>
          <p:cNvPr id="140" name="Group 139">
            <a:extLst>
              <a:ext uri="{FF2B5EF4-FFF2-40B4-BE49-F238E27FC236}">
                <a16:creationId xmlns:a16="http://schemas.microsoft.com/office/drawing/2014/main" id="{390ABECE-BB19-27AB-78E3-26D85BF0B778}"/>
              </a:ext>
            </a:extLst>
          </p:cNvPr>
          <p:cNvGrpSpPr/>
          <p:nvPr/>
        </p:nvGrpSpPr>
        <p:grpSpPr>
          <a:xfrm>
            <a:off x="4952446" y="3923612"/>
            <a:ext cx="1732870" cy="830997"/>
            <a:chOff x="5429129" y="3731094"/>
            <a:chExt cx="1732870" cy="830997"/>
          </a:xfrm>
        </p:grpSpPr>
        <p:grpSp>
          <p:nvGrpSpPr>
            <p:cNvPr id="47" name="Group 46">
              <a:extLst>
                <a:ext uri="{FF2B5EF4-FFF2-40B4-BE49-F238E27FC236}">
                  <a16:creationId xmlns:a16="http://schemas.microsoft.com/office/drawing/2014/main" id="{3A3BB850-2903-202F-532E-2FE3D90D843E}"/>
                </a:ext>
              </a:extLst>
            </p:cNvPr>
            <p:cNvGrpSpPr/>
            <p:nvPr/>
          </p:nvGrpSpPr>
          <p:grpSpPr>
            <a:xfrm>
              <a:off x="5429129" y="3824561"/>
              <a:ext cx="73295" cy="620586"/>
              <a:chOff x="10703125" y="1675271"/>
              <a:chExt cx="79375" cy="715403"/>
            </a:xfrm>
          </p:grpSpPr>
          <p:sp>
            <p:nvSpPr>
              <p:cNvPr id="48" name="Rectangle 47">
                <a:extLst>
                  <a:ext uri="{FF2B5EF4-FFF2-40B4-BE49-F238E27FC236}">
                    <a16:creationId xmlns:a16="http://schemas.microsoft.com/office/drawing/2014/main" id="{8D53CB60-F180-C277-4FA5-09D83D86080C}"/>
                  </a:ext>
                </a:extLst>
              </p:cNvPr>
              <p:cNvSpPr/>
              <p:nvPr/>
            </p:nvSpPr>
            <p:spPr bwMode="auto">
              <a:xfrm>
                <a:off x="10703125" y="1675271"/>
                <a:ext cx="79375" cy="7937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49" name="Rectangle 48">
                <a:extLst>
                  <a:ext uri="{FF2B5EF4-FFF2-40B4-BE49-F238E27FC236}">
                    <a16:creationId xmlns:a16="http://schemas.microsoft.com/office/drawing/2014/main" id="{607EFAE4-87DA-4B25-DD8E-95CD7C09FD9A}"/>
                  </a:ext>
                </a:extLst>
              </p:cNvPr>
              <p:cNvSpPr/>
              <p:nvPr/>
            </p:nvSpPr>
            <p:spPr bwMode="auto">
              <a:xfrm>
                <a:off x="10703125" y="1882205"/>
                <a:ext cx="79375" cy="7937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50" name="Rectangle 49">
                <a:extLst>
                  <a:ext uri="{FF2B5EF4-FFF2-40B4-BE49-F238E27FC236}">
                    <a16:creationId xmlns:a16="http://schemas.microsoft.com/office/drawing/2014/main" id="{35C39015-4373-47E5-B133-20AACAC6F763}"/>
                  </a:ext>
                </a:extLst>
              </p:cNvPr>
              <p:cNvSpPr/>
              <p:nvPr/>
            </p:nvSpPr>
            <p:spPr bwMode="auto">
              <a:xfrm>
                <a:off x="10703125" y="2096606"/>
                <a:ext cx="79375" cy="793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51" name="Rectangle 50">
                <a:extLst>
                  <a:ext uri="{FF2B5EF4-FFF2-40B4-BE49-F238E27FC236}">
                    <a16:creationId xmlns:a16="http://schemas.microsoft.com/office/drawing/2014/main" id="{413CE817-0C75-3772-2321-424A133F603E}"/>
                  </a:ext>
                </a:extLst>
              </p:cNvPr>
              <p:cNvSpPr/>
              <p:nvPr/>
            </p:nvSpPr>
            <p:spPr bwMode="auto">
              <a:xfrm>
                <a:off x="10703125" y="2311299"/>
                <a:ext cx="79375" cy="7937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grpSp>
        <p:sp>
          <p:nvSpPr>
            <p:cNvPr id="52" name="TextBox 51">
              <a:extLst>
                <a:ext uri="{FF2B5EF4-FFF2-40B4-BE49-F238E27FC236}">
                  <a16:creationId xmlns:a16="http://schemas.microsoft.com/office/drawing/2014/main" id="{7F02B8BD-F1E2-F5B6-8741-F2401566A80A}"/>
                </a:ext>
              </a:extLst>
            </p:cNvPr>
            <p:cNvSpPr txBox="1"/>
            <p:nvPr/>
          </p:nvSpPr>
          <p:spPr bwMode="auto">
            <a:xfrm>
              <a:off x="5451274" y="3731094"/>
              <a:ext cx="17107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Complete response</a:t>
              </a:r>
            </a:p>
            <a:p>
              <a:pPr marL="0" marR="0" lvl="0" indent="0" algn="l" defTabSz="914400" rtl="0" eaLnBrk="0" fontAlgn="base" latinLnBrk="0" hangingPunct="0">
                <a:lnSpc>
                  <a:spcPct val="100000"/>
                </a:lnSpc>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Partial response</a:t>
              </a:r>
            </a:p>
            <a:p>
              <a:pPr marL="0" marR="0" lvl="0" indent="0" algn="l" defTabSz="914400" rtl="0" eaLnBrk="0" fontAlgn="base" latinLnBrk="0" hangingPunct="0">
                <a:lnSpc>
                  <a:spcPct val="100000"/>
                </a:lnSpc>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Stable disease</a:t>
              </a:r>
            </a:p>
            <a:p>
              <a:pPr marL="0" marR="0" lvl="0" indent="0" algn="l" defTabSz="914400" rtl="0" eaLnBrk="0" fontAlgn="base" latinLnBrk="0" hangingPunct="0">
                <a:lnSpc>
                  <a:spcPct val="100000"/>
                </a:lnSpc>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rPr>
                <a:t>Progressive disease</a:t>
              </a:r>
            </a:p>
          </p:txBody>
        </p:sp>
      </p:grpSp>
      <p:sp>
        <p:nvSpPr>
          <p:cNvPr id="53" name="Rectangle 52">
            <a:extLst>
              <a:ext uri="{FF2B5EF4-FFF2-40B4-BE49-F238E27FC236}">
                <a16:creationId xmlns:a16="http://schemas.microsoft.com/office/drawing/2014/main" id="{3FFDB6D6-D3B2-016D-710A-081EAFB979D8}"/>
              </a:ext>
            </a:extLst>
          </p:cNvPr>
          <p:cNvSpPr/>
          <p:nvPr/>
        </p:nvSpPr>
        <p:spPr bwMode="auto">
          <a:xfrm>
            <a:off x="1163192" y="3874740"/>
            <a:ext cx="54023" cy="117680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54" name="Rectangle 53">
            <a:extLst>
              <a:ext uri="{FF2B5EF4-FFF2-40B4-BE49-F238E27FC236}">
                <a16:creationId xmlns:a16="http://schemas.microsoft.com/office/drawing/2014/main" id="{3DD132B6-31CD-9FAC-24CC-80F66C8D43CF}"/>
              </a:ext>
            </a:extLst>
          </p:cNvPr>
          <p:cNvSpPr/>
          <p:nvPr/>
        </p:nvSpPr>
        <p:spPr bwMode="auto">
          <a:xfrm>
            <a:off x="1231366" y="3874740"/>
            <a:ext cx="54023" cy="117680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55" name="Rectangle 54">
            <a:extLst>
              <a:ext uri="{FF2B5EF4-FFF2-40B4-BE49-F238E27FC236}">
                <a16:creationId xmlns:a16="http://schemas.microsoft.com/office/drawing/2014/main" id="{62D85D7D-26C3-B7E3-6C97-234703EFD686}"/>
              </a:ext>
            </a:extLst>
          </p:cNvPr>
          <p:cNvSpPr/>
          <p:nvPr/>
        </p:nvSpPr>
        <p:spPr bwMode="auto">
          <a:xfrm>
            <a:off x="1299540" y="3874740"/>
            <a:ext cx="54023" cy="117680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56" name="Rectangle 55">
            <a:extLst>
              <a:ext uri="{FF2B5EF4-FFF2-40B4-BE49-F238E27FC236}">
                <a16:creationId xmlns:a16="http://schemas.microsoft.com/office/drawing/2014/main" id="{370B1E63-3FE5-EA89-3361-10CFDB9289F7}"/>
              </a:ext>
            </a:extLst>
          </p:cNvPr>
          <p:cNvSpPr/>
          <p:nvPr/>
        </p:nvSpPr>
        <p:spPr bwMode="auto">
          <a:xfrm>
            <a:off x="1367714" y="3882167"/>
            <a:ext cx="54023" cy="116937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57" name="Rectangle 56">
            <a:extLst>
              <a:ext uri="{FF2B5EF4-FFF2-40B4-BE49-F238E27FC236}">
                <a16:creationId xmlns:a16="http://schemas.microsoft.com/office/drawing/2014/main" id="{745924ED-83D2-95A7-D9CD-F13A4A3B157E}"/>
              </a:ext>
            </a:extLst>
          </p:cNvPr>
          <p:cNvSpPr/>
          <p:nvPr/>
        </p:nvSpPr>
        <p:spPr bwMode="auto">
          <a:xfrm>
            <a:off x="1435888" y="4025752"/>
            <a:ext cx="54023" cy="102579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58" name="Rectangle 57">
            <a:extLst>
              <a:ext uri="{FF2B5EF4-FFF2-40B4-BE49-F238E27FC236}">
                <a16:creationId xmlns:a16="http://schemas.microsoft.com/office/drawing/2014/main" id="{4D64BE30-7536-D2C4-1A67-65F3FC93EAEE}"/>
              </a:ext>
            </a:extLst>
          </p:cNvPr>
          <p:cNvSpPr/>
          <p:nvPr/>
        </p:nvSpPr>
        <p:spPr bwMode="auto">
          <a:xfrm>
            <a:off x="1504062" y="4055700"/>
            <a:ext cx="54023" cy="99584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59" name="Rectangle 58">
            <a:extLst>
              <a:ext uri="{FF2B5EF4-FFF2-40B4-BE49-F238E27FC236}">
                <a16:creationId xmlns:a16="http://schemas.microsoft.com/office/drawing/2014/main" id="{1467647B-62CA-08D9-F3C8-08612366AA86}"/>
              </a:ext>
            </a:extLst>
          </p:cNvPr>
          <p:cNvSpPr/>
          <p:nvPr/>
        </p:nvSpPr>
        <p:spPr bwMode="auto">
          <a:xfrm>
            <a:off x="1572236" y="4163546"/>
            <a:ext cx="54023" cy="88800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0" name="Rectangle 59">
            <a:extLst>
              <a:ext uri="{FF2B5EF4-FFF2-40B4-BE49-F238E27FC236}">
                <a16:creationId xmlns:a16="http://schemas.microsoft.com/office/drawing/2014/main" id="{0BDAB0D5-06CB-BE6E-0BF3-2C752D7EBB6F}"/>
              </a:ext>
            </a:extLst>
          </p:cNvPr>
          <p:cNvSpPr/>
          <p:nvPr/>
        </p:nvSpPr>
        <p:spPr bwMode="auto">
          <a:xfrm>
            <a:off x="1640410" y="4275852"/>
            <a:ext cx="54023" cy="7756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1" name="Rectangle 60">
            <a:extLst>
              <a:ext uri="{FF2B5EF4-FFF2-40B4-BE49-F238E27FC236}">
                <a16:creationId xmlns:a16="http://schemas.microsoft.com/office/drawing/2014/main" id="{6E7336DE-95C5-0906-B17E-11F9B3D5D7F9}"/>
              </a:ext>
            </a:extLst>
          </p:cNvPr>
          <p:cNvSpPr/>
          <p:nvPr/>
        </p:nvSpPr>
        <p:spPr bwMode="auto">
          <a:xfrm>
            <a:off x="1708583" y="4334118"/>
            <a:ext cx="54023" cy="71742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2" name="Rectangle 61">
            <a:extLst>
              <a:ext uri="{FF2B5EF4-FFF2-40B4-BE49-F238E27FC236}">
                <a16:creationId xmlns:a16="http://schemas.microsoft.com/office/drawing/2014/main" id="{1F49C7E3-82F8-C9DE-94A4-3FE095850FFD}"/>
              </a:ext>
            </a:extLst>
          </p:cNvPr>
          <p:cNvSpPr/>
          <p:nvPr/>
        </p:nvSpPr>
        <p:spPr bwMode="auto">
          <a:xfrm>
            <a:off x="1776757" y="4407925"/>
            <a:ext cx="49291" cy="64362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3" name="Rectangle 62">
            <a:extLst>
              <a:ext uri="{FF2B5EF4-FFF2-40B4-BE49-F238E27FC236}">
                <a16:creationId xmlns:a16="http://schemas.microsoft.com/office/drawing/2014/main" id="{DF0E1408-6AAA-8A72-C714-2CD906C39244}"/>
              </a:ext>
            </a:extLst>
          </p:cNvPr>
          <p:cNvSpPr/>
          <p:nvPr/>
        </p:nvSpPr>
        <p:spPr bwMode="auto">
          <a:xfrm>
            <a:off x="1840199" y="4414303"/>
            <a:ext cx="49291" cy="6372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4" name="Rectangle 63">
            <a:extLst>
              <a:ext uri="{FF2B5EF4-FFF2-40B4-BE49-F238E27FC236}">
                <a16:creationId xmlns:a16="http://schemas.microsoft.com/office/drawing/2014/main" id="{0CBFEA96-C194-DBE9-7BB9-2A469CD89A32}"/>
              </a:ext>
            </a:extLst>
          </p:cNvPr>
          <p:cNvSpPr/>
          <p:nvPr/>
        </p:nvSpPr>
        <p:spPr bwMode="auto">
          <a:xfrm>
            <a:off x="1903641" y="4427059"/>
            <a:ext cx="49291" cy="62448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5" name="Rectangle 64">
            <a:extLst>
              <a:ext uri="{FF2B5EF4-FFF2-40B4-BE49-F238E27FC236}">
                <a16:creationId xmlns:a16="http://schemas.microsoft.com/office/drawing/2014/main" id="{D40F98F0-5B4C-8F75-C63A-F62FB5A31123}"/>
              </a:ext>
            </a:extLst>
          </p:cNvPr>
          <p:cNvSpPr/>
          <p:nvPr/>
        </p:nvSpPr>
        <p:spPr bwMode="auto">
          <a:xfrm>
            <a:off x="1967083" y="4441669"/>
            <a:ext cx="49291" cy="60987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6" name="Rectangle 65">
            <a:extLst>
              <a:ext uri="{FF2B5EF4-FFF2-40B4-BE49-F238E27FC236}">
                <a16:creationId xmlns:a16="http://schemas.microsoft.com/office/drawing/2014/main" id="{B0991F39-494F-6A56-B794-FD60E6A40B03}"/>
              </a:ext>
            </a:extLst>
          </p:cNvPr>
          <p:cNvSpPr/>
          <p:nvPr/>
        </p:nvSpPr>
        <p:spPr bwMode="auto">
          <a:xfrm>
            <a:off x="2030525" y="4457672"/>
            <a:ext cx="49291" cy="59387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7" name="Rectangle 66">
            <a:extLst>
              <a:ext uri="{FF2B5EF4-FFF2-40B4-BE49-F238E27FC236}">
                <a16:creationId xmlns:a16="http://schemas.microsoft.com/office/drawing/2014/main" id="{7F545F64-210D-6675-672D-232DDCC83A15}"/>
              </a:ext>
            </a:extLst>
          </p:cNvPr>
          <p:cNvSpPr/>
          <p:nvPr/>
        </p:nvSpPr>
        <p:spPr bwMode="auto">
          <a:xfrm>
            <a:off x="2093967" y="4518638"/>
            <a:ext cx="49291" cy="53290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8" name="Rectangle 67">
            <a:extLst>
              <a:ext uri="{FF2B5EF4-FFF2-40B4-BE49-F238E27FC236}">
                <a16:creationId xmlns:a16="http://schemas.microsoft.com/office/drawing/2014/main" id="{B20B10AF-39BA-D4EE-8B00-EBE65D6BCDDA}"/>
              </a:ext>
            </a:extLst>
          </p:cNvPr>
          <p:cNvSpPr/>
          <p:nvPr/>
        </p:nvSpPr>
        <p:spPr bwMode="auto">
          <a:xfrm>
            <a:off x="2157409" y="4573407"/>
            <a:ext cx="49291" cy="4781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69" name="Rectangle 68">
            <a:extLst>
              <a:ext uri="{FF2B5EF4-FFF2-40B4-BE49-F238E27FC236}">
                <a16:creationId xmlns:a16="http://schemas.microsoft.com/office/drawing/2014/main" id="{6ECC7533-10B4-40AC-B01D-2AB7D76B7847}"/>
              </a:ext>
            </a:extLst>
          </p:cNvPr>
          <p:cNvSpPr/>
          <p:nvPr/>
        </p:nvSpPr>
        <p:spPr bwMode="auto">
          <a:xfrm>
            <a:off x="2220851" y="4604838"/>
            <a:ext cx="49291" cy="44670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0" name="Rectangle 69">
            <a:extLst>
              <a:ext uri="{FF2B5EF4-FFF2-40B4-BE49-F238E27FC236}">
                <a16:creationId xmlns:a16="http://schemas.microsoft.com/office/drawing/2014/main" id="{97018711-3E89-87AE-2EA0-07C34A374326}"/>
              </a:ext>
            </a:extLst>
          </p:cNvPr>
          <p:cNvSpPr/>
          <p:nvPr/>
        </p:nvSpPr>
        <p:spPr bwMode="auto">
          <a:xfrm>
            <a:off x="2284293" y="4607178"/>
            <a:ext cx="54023" cy="44436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1" name="Rectangle 70">
            <a:extLst>
              <a:ext uri="{FF2B5EF4-FFF2-40B4-BE49-F238E27FC236}">
                <a16:creationId xmlns:a16="http://schemas.microsoft.com/office/drawing/2014/main" id="{1E0728BE-E3E3-034F-3D6F-C92FB43E7159}"/>
              </a:ext>
            </a:extLst>
          </p:cNvPr>
          <p:cNvSpPr/>
          <p:nvPr/>
        </p:nvSpPr>
        <p:spPr bwMode="auto">
          <a:xfrm>
            <a:off x="2352467" y="4698709"/>
            <a:ext cx="54023" cy="35283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2" name="Rectangle 71">
            <a:extLst>
              <a:ext uri="{FF2B5EF4-FFF2-40B4-BE49-F238E27FC236}">
                <a16:creationId xmlns:a16="http://schemas.microsoft.com/office/drawing/2014/main" id="{73B0E6F4-F0B2-0D89-0065-966A48DFE8C1}"/>
              </a:ext>
            </a:extLst>
          </p:cNvPr>
          <p:cNvSpPr/>
          <p:nvPr/>
        </p:nvSpPr>
        <p:spPr bwMode="auto">
          <a:xfrm>
            <a:off x="2420641" y="4743871"/>
            <a:ext cx="54023" cy="30767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3" name="Rectangle 72">
            <a:extLst>
              <a:ext uri="{FF2B5EF4-FFF2-40B4-BE49-F238E27FC236}">
                <a16:creationId xmlns:a16="http://schemas.microsoft.com/office/drawing/2014/main" id="{C163D58F-785D-3860-5B21-18FEDD9BFF04}"/>
              </a:ext>
            </a:extLst>
          </p:cNvPr>
          <p:cNvSpPr/>
          <p:nvPr/>
        </p:nvSpPr>
        <p:spPr bwMode="auto">
          <a:xfrm>
            <a:off x="2488815" y="4798123"/>
            <a:ext cx="54023" cy="25342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4" name="Rectangle 73">
            <a:extLst>
              <a:ext uri="{FF2B5EF4-FFF2-40B4-BE49-F238E27FC236}">
                <a16:creationId xmlns:a16="http://schemas.microsoft.com/office/drawing/2014/main" id="{8F489C95-A942-C292-70CC-7F54C92B2B6F}"/>
              </a:ext>
            </a:extLst>
          </p:cNvPr>
          <p:cNvSpPr/>
          <p:nvPr/>
        </p:nvSpPr>
        <p:spPr bwMode="auto">
          <a:xfrm>
            <a:off x="2625163" y="4809335"/>
            <a:ext cx="54023" cy="24221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5" name="Rectangle 74">
            <a:extLst>
              <a:ext uri="{FF2B5EF4-FFF2-40B4-BE49-F238E27FC236}">
                <a16:creationId xmlns:a16="http://schemas.microsoft.com/office/drawing/2014/main" id="{737457E7-AB7C-DA1A-EDC2-178D6D3E4C6B}"/>
              </a:ext>
            </a:extLst>
          </p:cNvPr>
          <p:cNvSpPr/>
          <p:nvPr/>
        </p:nvSpPr>
        <p:spPr bwMode="auto">
          <a:xfrm>
            <a:off x="2556989" y="4800003"/>
            <a:ext cx="54023" cy="2515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6" name="Rectangle 75">
            <a:extLst>
              <a:ext uri="{FF2B5EF4-FFF2-40B4-BE49-F238E27FC236}">
                <a16:creationId xmlns:a16="http://schemas.microsoft.com/office/drawing/2014/main" id="{4FEE7953-4C73-DA1D-D20E-6DBD1069E715}"/>
              </a:ext>
            </a:extLst>
          </p:cNvPr>
          <p:cNvSpPr/>
          <p:nvPr/>
        </p:nvSpPr>
        <p:spPr bwMode="auto">
          <a:xfrm>
            <a:off x="2693336" y="4925514"/>
            <a:ext cx="54023" cy="12603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7" name="Rectangle 76">
            <a:extLst>
              <a:ext uri="{FF2B5EF4-FFF2-40B4-BE49-F238E27FC236}">
                <a16:creationId xmlns:a16="http://schemas.microsoft.com/office/drawing/2014/main" id="{5B3E8D6D-A46D-98F3-5208-8A2E5B654A88}"/>
              </a:ext>
            </a:extLst>
          </p:cNvPr>
          <p:cNvSpPr/>
          <p:nvPr/>
        </p:nvSpPr>
        <p:spPr bwMode="auto">
          <a:xfrm>
            <a:off x="2761510" y="4952657"/>
            <a:ext cx="54023" cy="9685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8" name="Rectangle 77">
            <a:extLst>
              <a:ext uri="{FF2B5EF4-FFF2-40B4-BE49-F238E27FC236}">
                <a16:creationId xmlns:a16="http://schemas.microsoft.com/office/drawing/2014/main" id="{4D95AF89-95CF-B95D-02BC-45F990A0B996}"/>
              </a:ext>
            </a:extLst>
          </p:cNvPr>
          <p:cNvSpPr/>
          <p:nvPr/>
        </p:nvSpPr>
        <p:spPr bwMode="auto">
          <a:xfrm>
            <a:off x="2829684" y="4965589"/>
            <a:ext cx="54023" cy="8595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79" name="Rectangle 78">
            <a:extLst>
              <a:ext uri="{FF2B5EF4-FFF2-40B4-BE49-F238E27FC236}">
                <a16:creationId xmlns:a16="http://schemas.microsoft.com/office/drawing/2014/main" id="{CACD72E7-D57C-9626-C1A1-83A57E7C8D4A}"/>
              </a:ext>
            </a:extLst>
          </p:cNvPr>
          <p:cNvSpPr/>
          <p:nvPr/>
        </p:nvSpPr>
        <p:spPr bwMode="auto">
          <a:xfrm>
            <a:off x="2897858" y="5024469"/>
            <a:ext cx="54023" cy="2707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0" name="Rectangle 79">
            <a:extLst>
              <a:ext uri="{FF2B5EF4-FFF2-40B4-BE49-F238E27FC236}">
                <a16:creationId xmlns:a16="http://schemas.microsoft.com/office/drawing/2014/main" id="{DF61D285-6693-4EA9-F9DE-0A19B7CF36B2}"/>
              </a:ext>
            </a:extLst>
          </p:cNvPr>
          <p:cNvSpPr/>
          <p:nvPr/>
        </p:nvSpPr>
        <p:spPr bwMode="auto">
          <a:xfrm>
            <a:off x="2966032" y="5018130"/>
            <a:ext cx="54023" cy="3341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1" name="Rectangle 80">
            <a:extLst>
              <a:ext uri="{FF2B5EF4-FFF2-40B4-BE49-F238E27FC236}">
                <a16:creationId xmlns:a16="http://schemas.microsoft.com/office/drawing/2014/main" id="{5BF0900C-DF5B-C64D-8CC5-DC451E7E2774}"/>
              </a:ext>
            </a:extLst>
          </p:cNvPr>
          <p:cNvSpPr/>
          <p:nvPr/>
        </p:nvSpPr>
        <p:spPr bwMode="auto">
          <a:xfrm>
            <a:off x="3034206" y="5024469"/>
            <a:ext cx="54023" cy="2707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2" name="Rectangle 81">
            <a:extLst>
              <a:ext uri="{FF2B5EF4-FFF2-40B4-BE49-F238E27FC236}">
                <a16:creationId xmlns:a16="http://schemas.microsoft.com/office/drawing/2014/main" id="{4503F2C5-47AC-0198-3CB7-79F71F28894E}"/>
              </a:ext>
            </a:extLst>
          </p:cNvPr>
          <p:cNvSpPr/>
          <p:nvPr/>
        </p:nvSpPr>
        <p:spPr bwMode="auto">
          <a:xfrm>
            <a:off x="3102380" y="5053778"/>
            <a:ext cx="54023" cy="8473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3" name="Rectangle 82">
            <a:extLst>
              <a:ext uri="{FF2B5EF4-FFF2-40B4-BE49-F238E27FC236}">
                <a16:creationId xmlns:a16="http://schemas.microsoft.com/office/drawing/2014/main" id="{27FCD7A4-1F65-2111-35EE-2E2542E2CA10}"/>
              </a:ext>
            </a:extLst>
          </p:cNvPr>
          <p:cNvSpPr/>
          <p:nvPr/>
        </p:nvSpPr>
        <p:spPr bwMode="auto">
          <a:xfrm>
            <a:off x="3170554" y="5054107"/>
            <a:ext cx="54023" cy="9251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4" name="Rectangle 83">
            <a:extLst>
              <a:ext uri="{FF2B5EF4-FFF2-40B4-BE49-F238E27FC236}">
                <a16:creationId xmlns:a16="http://schemas.microsoft.com/office/drawing/2014/main" id="{A82C8B23-B6E4-D76C-4F6D-C87F5CD140F6}"/>
              </a:ext>
            </a:extLst>
          </p:cNvPr>
          <p:cNvSpPr/>
          <p:nvPr/>
        </p:nvSpPr>
        <p:spPr bwMode="auto">
          <a:xfrm>
            <a:off x="3238728" y="5054356"/>
            <a:ext cx="54023" cy="9840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5" name="Rectangle 84">
            <a:extLst>
              <a:ext uri="{FF2B5EF4-FFF2-40B4-BE49-F238E27FC236}">
                <a16:creationId xmlns:a16="http://schemas.microsoft.com/office/drawing/2014/main" id="{BA112528-B4C8-1F15-DA8C-B6E3683598F6}"/>
              </a:ext>
            </a:extLst>
          </p:cNvPr>
          <p:cNvSpPr/>
          <p:nvPr/>
        </p:nvSpPr>
        <p:spPr bwMode="auto">
          <a:xfrm>
            <a:off x="3306901" y="5054889"/>
            <a:ext cx="54023" cy="1109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6" name="Rectangle 85">
            <a:extLst>
              <a:ext uri="{FF2B5EF4-FFF2-40B4-BE49-F238E27FC236}">
                <a16:creationId xmlns:a16="http://schemas.microsoft.com/office/drawing/2014/main" id="{F862CA97-F41E-C172-4F8C-23CF8CA2D5A5}"/>
              </a:ext>
            </a:extLst>
          </p:cNvPr>
          <p:cNvSpPr/>
          <p:nvPr/>
        </p:nvSpPr>
        <p:spPr bwMode="auto">
          <a:xfrm>
            <a:off x="3375075" y="5055069"/>
            <a:ext cx="54023" cy="1152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7" name="Rectangle 86">
            <a:extLst>
              <a:ext uri="{FF2B5EF4-FFF2-40B4-BE49-F238E27FC236}">
                <a16:creationId xmlns:a16="http://schemas.microsoft.com/office/drawing/2014/main" id="{69F21F26-0680-7DB0-192F-6DAA0C0EA7E1}"/>
              </a:ext>
            </a:extLst>
          </p:cNvPr>
          <p:cNvSpPr/>
          <p:nvPr/>
        </p:nvSpPr>
        <p:spPr bwMode="auto">
          <a:xfrm>
            <a:off x="3443249" y="5055575"/>
            <a:ext cx="54023" cy="1271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8" name="Rectangle 87">
            <a:extLst>
              <a:ext uri="{FF2B5EF4-FFF2-40B4-BE49-F238E27FC236}">
                <a16:creationId xmlns:a16="http://schemas.microsoft.com/office/drawing/2014/main" id="{7DA1B761-2CF8-89D2-257B-E7B6CBB41289}"/>
              </a:ext>
            </a:extLst>
          </p:cNvPr>
          <p:cNvSpPr/>
          <p:nvPr/>
        </p:nvSpPr>
        <p:spPr bwMode="auto">
          <a:xfrm>
            <a:off x="3511423" y="5056951"/>
            <a:ext cx="54023" cy="15965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89" name="Rectangle 88">
            <a:extLst>
              <a:ext uri="{FF2B5EF4-FFF2-40B4-BE49-F238E27FC236}">
                <a16:creationId xmlns:a16="http://schemas.microsoft.com/office/drawing/2014/main" id="{2DD4395B-5D70-59FD-6BAF-ACB50EF5E9C2}"/>
              </a:ext>
            </a:extLst>
          </p:cNvPr>
          <p:cNvSpPr/>
          <p:nvPr/>
        </p:nvSpPr>
        <p:spPr bwMode="auto">
          <a:xfrm>
            <a:off x="3579597" y="5057245"/>
            <a:ext cx="54023" cy="16657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0" name="Rectangle 89">
            <a:extLst>
              <a:ext uri="{FF2B5EF4-FFF2-40B4-BE49-F238E27FC236}">
                <a16:creationId xmlns:a16="http://schemas.microsoft.com/office/drawing/2014/main" id="{962E0A91-E005-1743-DA44-A33E70D62EE2}"/>
              </a:ext>
            </a:extLst>
          </p:cNvPr>
          <p:cNvSpPr/>
          <p:nvPr/>
        </p:nvSpPr>
        <p:spPr bwMode="auto">
          <a:xfrm>
            <a:off x="3647771" y="5057216"/>
            <a:ext cx="54023" cy="1658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1" name="Rectangle 90">
            <a:extLst>
              <a:ext uri="{FF2B5EF4-FFF2-40B4-BE49-F238E27FC236}">
                <a16:creationId xmlns:a16="http://schemas.microsoft.com/office/drawing/2014/main" id="{4F3D0708-BCCC-4C06-C17C-E680525176EE}"/>
              </a:ext>
            </a:extLst>
          </p:cNvPr>
          <p:cNvSpPr/>
          <p:nvPr/>
        </p:nvSpPr>
        <p:spPr bwMode="auto">
          <a:xfrm>
            <a:off x="3715945" y="5057216"/>
            <a:ext cx="54023" cy="28920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2" name="Rectangle 91">
            <a:extLst>
              <a:ext uri="{FF2B5EF4-FFF2-40B4-BE49-F238E27FC236}">
                <a16:creationId xmlns:a16="http://schemas.microsoft.com/office/drawing/2014/main" id="{A3F59D2F-B3CB-81CB-6F15-57D9222C521E}"/>
              </a:ext>
            </a:extLst>
          </p:cNvPr>
          <p:cNvSpPr/>
          <p:nvPr/>
        </p:nvSpPr>
        <p:spPr bwMode="auto">
          <a:xfrm>
            <a:off x="3784119" y="5057216"/>
            <a:ext cx="54023" cy="32008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3" name="Rectangle 92">
            <a:extLst>
              <a:ext uri="{FF2B5EF4-FFF2-40B4-BE49-F238E27FC236}">
                <a16:creationId xmlns:a16="http://schemas.microsoft.com/office/drawing/2014/main" id="{CBEAB476-1CB1-1C5C-214F-A38E188A7624}"/>
              </a:ext>
            </a:extLst>
          </p:cNvPr>
          <p:cNvSpPr/>
          <p:nvPr/>
        </p:nvSpPr>
        <p:spPr bwMode="auto">
          <a:xfrm>
            <a:off x="3852293" y="5057216"/>
            <a:ext cx="54023" cy="34309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4" name="Rectangle 93">
            <a:extLst>
              <a:ext uri="{FF2B5EF4-FFF2-40B4-BE49-F238E27FC236}">
                <a16:creationId xmlns:a16="http://schemas.microsoft.com/office/drawing/2014/main" id="{B545B0D9-890E-1C76-4C56-59E6A9179832}"/>
              </a:ext>
            </a:extLst>
          </p:cNvPr>
          <p:cNvSpPr/>
          <p:nvPr/>
        </p:nvSpPr>
        <p:spPr bwMode="auto">
          <a:xfrm>
            <a:off x="3920467" y="5057216"/>
            <a:ext cx="54023" cy="36595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5" name="Rectangle 94">
            <a:extLst>
              <a:ext uri="{FF2B5EF4-FFF2-40B4-BE49-F238E27FC236}">
                <a16:creationId xmlns:a16="http://schemas.microsoft.com/office/drawing/2014/main" id="{BF926300-C5DB-B021-606F-05090B362AB5}"/>
              </a:ext>
            </a:extLst>
          </p:cNvPr>
          <p:cNvSpPr/>
          <p:nvPr/>
        </p:nvSpPr>
        <p:spPr bwMode="auto">
          <a:xfrm>
            <a:off x="3988640" y="5057216"/>
            <a:ext cx="54023" cy="3784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6" name="Rectangle 95">
            <a:extLst>
              <a:ext uri="{FF2B5EF4-FFF2-40B4-BE49-F238E27FC236}">
                <a16:creationId xmlns:a16="http://schemas.microsoft.com/office/drawing/2014/main" id="{EDD03095-4997-8958-2953-3CBB5CA357C0}"/>
              </a:ext>
            </a:extLst>
          </p:cNvPr>
          <p:cNvSpPr/>
          <p:nvPr/>
        </p:nvSpPr>
        <p:spPr bwMode="auto">
          <a:xfrm>
            <a:off x="4056814" y="5057216"/>
            <a:ext cx="54023" cy="41738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7" name="Rectangle 96">
            <a:extLst>
              <a:ext uri="{FF2B5EF4-FFF2-40B4-BE49-F238E27FC236}">
                <a16:creationId xmlns:a16="http://schemas.microsoft.com/office/drawing/2014/main" id="{58B6CA29-AEC5-BD7E-4535-DA7605C5205B}"/>
              </a:ext>
            </a:extLst>
          </p:cNvPr>
          <p:cNvSpPr/>
          <p:nvPr/>
        </p:nvSpPr>
        <p:spPr bwMode="auto">
          <a:xfrm>
            <a:off x="4124988" y="5057216"/>
            <a:ext cx="54023" cy="4813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8" name="Rectangle 97">
            <a:extLst>
              <a:ext uri="{FF2B5EF4-FFF2-40B4-BE49-F238E27FC236}">
                <a16:creationId xmlns:a16="http://schemas.microsoft.com/office/drawing/2014/main" id="{E40F7E2C-D7A0-DBCE-98DD-32FCA755AD83}"/>
              </a:ext>
            </a:extLst>
          </p:cNvPr>
          <p:cNvSpPr/>
          <p:nvPr/>
        </p:nvSpPr>
        <p:spPr bwMode="auto">
          <a:xfrm>
            <a:off x="4193162" y="5057216"/>
            <a:ext cx="54023" cy="5095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99" name="Rectangle 98">
            <a:extLst>
              <a:ext uri="{FF2B5EF4-FFF2-40B4-BE49-F238E27FC236}">
                <a16:creationId xmlns:a16="http://schemas.microsoft.com/office/drawing/2014/main" id="{8410DDDE-1A28-6088-A1B9-BE5AA1A4B428}"/>
              </a:ext>
            </a:extLst>
          </p:cNvPr>
          <p:cNvSpPr/>
          <p:nvPr/>
        </p:nvSpPr>
        <p:spPr bwMode="auto">
          <a:xfrm>
            <a:off x="4261336" y="5057216"/>
            <a:ext cx="54023" cy="52315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0" name="Rectangle 99">
            <a:extLst>
              <a:ext uri="{FF2B5EF4-FFF2-40B4-BE49-F238E27FC236}">
                <a16:creationId xmlns:a16="http://schemas.microsoft.com/office/drawing/2014/main" id="{F650CA4C-9D0D-F6FC-33A0-1F75E0EC0528}"/>
              </a:ext>
            </a:extLst>
          </p:cNvPr>
          <p:cNvSpPr/>
          <p:nvPr/>
        </p:nvSpPr>
        <p:spPr bwMode="auto">
          <a:xfrm>
            <a:off x="4329510" y="5057216"/>
            <a:ext cx="54023" cy="53773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1" name="Rectangle 100">
            <a:extLst>
              <a:ext uri="{FF2B5EF4-FFF2-40B4-BE49-F238E27FC236}">
                <a16:creationId xmlns:a16="http://schemas.microsoft.com/office/drawing/2014/main" id="{2B20CA74-ED61-C097-4FA8-16A42F231A8B}"/>
              </a:ext>
            </a:extLst>
          </p:cNvPr>
          <p:cNvSpPr/>
          <p:nvPr/>
        </p:nvSpPr>
        <p:spPr bwMode="auto">
          <a:xfrm>
            <a:off x="4397684" y="5057216"/>
            <a:ext cx="54023" cy="55047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2" name="Rectangle 101">
            <a:extLst>
              <a:ext uri="{FF2B5EF4-FFF2-40B4-BE49-F238E27FC236}">
                <a16:creationId xmlns:a16="http://schemas.microsoft.com/office/drawing/2014/main" id="{88AA8CCB-9269-2DDF-3C2F-5F5E64C1E4EF}"/>
              </a:ext>
            </a:extLst>
          </p:cNvPr>
          <p:cNvSpPr/>
          <p:nvPr/>
        </p:nvSpPr>
        <p:spPr bwMode="auto">
          <a:xfrm>
            <a:off x="4465858" y="5057216"/>
            <a:ext cx="54023" cy="55497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3" name="Rectangle 102">
            <a:extLst>
              <a:ext uri="{FF2B5EF4-FFF2-40B4-BE49-F238E27FC236}">
                <a16:creationId xmlns:a16="http://schemas.microsoft.com/office/drawing/2014/main" id="{F83CFC19-2B25-21A8-2C91-155F9D7A4990}"/>
              </a:ext>
            </a:extLst>
          </p:cNvPr>
          <p:cNvSpPr/>
          <p:nvPr/>
        </p:nvSpPr>
        <p:spPr bwMode="auto">
          <a:xfrm>
            <a:off x="4534032" y="5055069"/>
            <a:ext cx="54023" cy="56283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4" name="Rectangle 103">
            <a:extLst>
              <a:ext uri="{FF2B5EF4-FFF2-40B4-BE49-F238E27FC236}">
                <a16:creationId xmlns:a16="http://schemas.microsoft.com/office/drawing/2014/main" id="{816276AB-F146-412D-9019-DF085A5C59B7}"/>
              </a:ext>
            </a:extLst>
          </p:cNvPr>
          <p:cNvSpPr/>
          <p:nvPr/>
        </p:nvSpPr>
        <p:spPr bwMode="auto">
          <a:xfrm>
            <a:off x="4602205" y="5055575"/>
            <a:ext cx="54023" cy="56945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5" name="Rectangle 104">
            <a:extLst>
              <a:ext uri="{FF2B5EF4-FFF2-40B4-BE49-F238E27FC236}">
                <a16:creationId xmlns:a16="http://schemas.microsoft.com/office/drawing/2014/main" id="{43A3B0CE-0776-E6F3-2C2D-20BF3D8A6634}"/>
              </a:ext>
            </a:extLst>
          </p:cNvPr>
          <p:cNvSpPr/>
          <p:nvPr/>
        </p:nvSpPr>
        <p:spPr bwMode="auto">
          <a:xfrm>
            <a:off x="4670379" y="5055575"/>
            <a:ext cx="54023" cy="60866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6" name="Rectangle 105">
            <a:extLst>
              <a:ext uri="{FF2B5EF4-FFF2-40B4-BE49-F238E27FC236}">
                <a16:creationId xmlns:a16="http://schemas.microsoft.com/office/drawing/2014/main" id="{7B380638-DFC4-42A1-EA46-F2CDE978E117}"/>
              </a:ext>
            </a:extLst>
          </p:cNvPr>
          <p:cNvSpPr/>
          <p:nvPr/>
        </p:nvSpPr>
        <p:spPr bwMode="auto">
          <a:xfrm>
            <a:off x="4738553" y="5055575"/>
            <a:ext cx="54023" cy="63551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7" name="Rectangle 106">
            <a:extLst>
              <a:ext uri="{FF2B5EF4-FFF2-40B4-BE49-F238E27FC236}">
                <a16:creationId xmlns:a16="http://schemas.microsoft.com/office/drawing/2014/main" id="{B8A98101-B2C1-6C92-EFB1-FF3C8DBA682B}"/>
              </a:ext>
            </a:extLst>
          </p:cNvPr>
          <p:cNvSpPr/>
          <p:nvPr/>
        </p:nvSpPr>
        <p:spPr bwMode="auto">
          <a:xfrm>
            <a:off x="4806727" y="5053778"/>
            <a:ext cx="54023" cy="6477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8" name="Rectangle 107">
            <a:extLst>
              <a:ext uri="{FF2B5EF4-FFF2-40B4-BE49-F238E27FC236}">
                <a16:creationId xmlns:a16="http://schemas.microsoft.com/office/drawing/2014/main" id="{90A1253E-4564-039C-604E-C915F782F546}"/>
              </a:ext>
            </a:extLst>
          </p:cNvPr>
          <p:cNvSpPr/>
          <p:nvPr/>
        </p:nvSpPr>
        <p:spPr bwMode="auto">
          <a:xfrm>
            <a:off x="4874901" y="5053778"/>
            <a:ext cx="54023" cy="66070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09" name="Rectangle 108">
            <a:extLst>
              <a:ext uri="{FF2B5EF4-FFF2-40B4-BE49-F238E27FC236}">
                <a16:creationId xmlns:a16="http://schemas.microsoft.com/office/drawing/2014/main" id="{C39F8605-1A66-CC52-9014-05DB712FBFAB}"/>
              </a:ext>
            </a:extLst>
          </p:cNvPr>
          <p:cNvSpPr/>
          <p:nvPr/>
        </p:nvSpPr>
        <p:spPr bwMode="auto">
          <a:xfrm>
            <a:off x="4943075" y="5055575"/>
            <a:ext cx="54023" cy="66300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0" name="Rectangle 109">
            <a:extLst>
              <a:ext uri="{FF2B5EF4-FFF2-40B4-BE49-F238E27FC236}">
                <a16:creationId xmlns:a16="http://schemas.microsoft.com/office/drawing/2014/main" id="{8BE64DBC-6041-07C1-6B05-C24D2267A080}"/>
              </a:ext>
            </a:extLst>
          </p:cNvPr>
          <p:cNvSpPr/>
          <p:nvPr/>
        </p:nvSpPr>
        <p:spPr bwMode="auto">
          <a:xfrm>
            <a:off x="5011249" y="5055575"/>
            <a:ext cx="54023" cy="67191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1" name="Rectangle 110">
            <a:extLst>
              <a:ext uri="{FF2B5EF4-FFF2-40B4-BE49-F238E27FC236}">
                <a16:creationId xmlns:a16="http://schemas.microsoft.com/office/drawing/2014/main" id="{F6545D50-E87D-A0E2-69B4-F4ABCDAE7B92}"/>
              </a:ext>
            </a:extLst>
          </p:cNvPr>
          <p:cNvSpPr/>
          <p:nvPr/>
        </p:nvSpPr>
        <p:spPr bwMode="auto">
          <a:xfrm>
            <a:off x="5079423" y="5055575"/>
            <a:ext cx="54023" cy="68674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2" name="Rectangle 111">
            <a:extLst>
              <a:ext uri="{FF2B5EF4-FFF2-40B4-BE49-F238E27FC236}">
                <a16:creationId xmlns:a16="http://schemas.microsoft.com/office/drawing/2014/main" id="{C31CDE50-E232-49A2-D332-BC26D13FCFC0}"/>
              </a:ext>
            </a:extLst>
          </p:cNvPr>
          <p:cNvSpPr/>
          <p:nvPr/>
        </p:nvSpPr>
        <p:spPr bwMode="auto">
          <a:xfrm>
            <a:off x="5147597" y="5055574"/>
            <a:ext cx="54023" cy="69681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3" name="Rectangle 112">
            <a:extLst>
              <a:ext uri="{FF2B5EF4-FFF2-40B4-BE49-F238E27FC236}">
                <a16:creationId xmlns:a16="http://schemas.microsoft.com/office/drawing/2014/main" id="{E82AA548-BC71-27C4-BAB5-67BC44867AE9}"/>
              </a:ext>
            </a:extLst>
          </p:cNvPr>
          <p:cNvSpPr/>
          <p:nvPr/>
        </p:nvSpPr>
        <p:spPr bwMode="auto">
          <a:xfrm>
            <a:off x="5283944" y="5057216"/>
            <a:ext cx="54023" cy="75916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4" name="Rectangle 113">
            <a:extLst>
              <a:ext uri="{FF2B5EF4-FFF2-40B4-BE49-F238E27FC236}">
                <a16:creationId xmlns:a16="http://schemas.microsoft.com/office/drawing/2014/main" id="{CFD1E2B4-1DCA-0C9A-EF53-63C3C919ED40}"/>
              </a:ext>
            </a:extLst>
          </p:cNvPr>
          <p:cNvSpPr/>
          <p:nvPr/>
        </p:nvSpPr>
        <p:spPr bwMode="auto">
          <a:xfrm>
            <a:off x="5352118" y="5053304"/>
            <a:ext cx="54023" cy="80230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5" name="Rectangle 114">
            <a:extLst>
              <a:ext uri="{FF2B5EF4-FFF2-40B4-BE49-F238E27FC236}">
                <a16:creationId xmlns:a16="http://schemas.microsoft.com/office/drawing/2014/main" id="{06E424F8-D144-7ED4-8601-F7ACD4E1A2CC}"/>
              </a:ext>
            </a:extLst>
          </p:cNvPr>
          <p:cNvSpPr/>
          <p:nvPr/>
        </p:nvSpPr>
        <p:spPr bwMode="auto">
          <a:xfrm>
            <a:off x="5420292" y="5059369"/>
            <a:ext cx="54023" cy="82806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6" name="Rectangle 115">
            <a:extLst>
              <a:ext uri="{FF2B5EF4-FFF2-40B4-BE49-F238E27FC236}">
                <a16:creationId xmlns:a16="http://schemas.microsoft.com/office/drawing/2014/main" id="{40F2004A-358D-3E5B-1FF6-23DCADB2628F}"/>
              </a:ext>
            </a:extLst>
          </p:cNvPr>
          <p:cNvSpPr/>
          <p:nvPr/>
        </p:nvSpPr>
        <p:spPr bwMode="auto">
          <a:xfrm>
            <a:off x="5488466" y="5055573"/>
            <a:ext cx="54023" cy="85063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7" name="Rectangle 116">
            <a:extLst>
              <a:ext uri="{FF2B5EF4-FFF2-40B4-BE49-F238E27FC236}">
                <a16:creationId xmlns:a16="http://schemas.microsoft.com/office/drawing/2014/main" id="{22E87DED-09DA-2BA7-453D-F94F1B29D1DE}"/>
              </a:ext>
            </a:extLst>
          </p:cNvPr>
          <p:cNvSpPr/>
          <p:nvPr/>
        </p:nvSpPr>
        <p:spPr bwMode="auto">
          <a:xfrm>
            <a:off x="5556640" y="5055573"/>
            <a:ext cx="54023" cy="88575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8" name="Rectangle 117">
            <a:extLst>
              <a:ext uri="{FF2B5EF4-FFF2-40B4-BE49-F238E27FC236}">
                <a16:creationId xmlns:a16="http://schemas.microsoft.com/office/drawing/2014/main" id="{3C201234-AA42-898B-8C36-15C602E3FC59}"/>
              </a:ext>
            </a:extLst>
          </p:cNvPr>
          <p:cNvSpPr/>
          <p:nvPr/>
        </p:nvSpPr>
        <p:spPr bwMode="auto">
          <a:xfrm>
            <a:off x="5624814" y="5055574"/>
            <a:ext cx="54023" cy="89250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19" name="Rectangle 118">
            <a:extLst>
              <a:ext uri="{FF2B5EF4-FFF2-40B4-BE49-F238E27FC236}">
                <a16:creationId xmlns:a16="http://schemas.microsoft.com/office/drawing/2014/main" id="{80FCD465-FBC3-ED76-447D-8A91F3C90DF7}"/>
              </a:ext>
            </a:extLst>
          </p:cNvPr>
          <p:cNvSpPr/>
          <p:nvPr/>
        </p:nvSpPr>
        <p:spPr bwMode="auto">
          <a:xfrm>
            <a:off x="5692988" y="5055575"/>
            <a:ext cx="54023" cy="91358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0" name="Rectangle 119">
            <a:extLst>
              <a:ext uri="{FF2B5EF4-FFF2-40B4-BE49-F238E27FC236}">
                <a16:creationId xmlns:a16="http://schemas.microsoft.com/office/drawing/2014/main" id="{8784DAB5-A0E3-3203-0188-9CBC5176D774}"/>
              </a:ext>
            </a:extLst>
          </p:cNvPr>
          <p:cNvSpPr/>
          <p:nvPr/>
        </p:nvSpPr>
        <p:spPr bwMode="auto">
          <a:xfrm>
            <a:off x="5897509" y="5051547"/>
            <a:ext cx="54023" cy="99176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1" name="Rectangle 120">
            <a:extLst>
              <a:ext uri="{FF2B5EF4-FFF2-40B4-BE49-F238E27FC236}">
                <a16:creationId xmlns:a16="http://schemas.microsoft.com/office/drawing/2014/main" id="{16F9B419-C17D-7A3E-BACA-FF9EC9246CFE}"/>
              </a:ext>
            </a:extLst>
          </p:cNvPr>
          <p:cNvSpPr/>
          <p:nvPr/>
        </p:nvSpPr>
        <p:spPr bwMode="auto">
          <a:xfrm>
            <a:off x="6238379" y="5059369"/>
            <a:ext cx="54023" cy="100616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2" name="Rectangle 121">
            <a:extLst>
              <a:ext uri="{FF2B5EF4-FFF2-40B4-BE49-F238E27FC236}">
                <a16:creationId xmlns:a16="http://schemas.microsoft.com/office/drawing/2014/main" id="{2B13D0C5-DE3A-1E64-AD97-63533053AECB}"/>
              </a:ext>
            </a:extLst>
          </p:cNvPr>
          <p:cNvSpPr/>
          <p:nvPr/>
        </p:nvSpPr>
        <p:spPr bwMode="auto">
          <a:xfrm>
            <a:off x="6033857" y="5055574"/>
            <a:ext cx="54023" cy="100616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3" name="Rectangle 122">
            <a:extLst>
              <a:ext uri="{FF2B5EF4-FFF2-40B4-BE49-F238E27FC236}">
                <a16:creationId xmlns:a16="http://schemas.microsoft.com/office/drawing/2014/main" id="{5A1EDDF2-C0D5-71FA-1F65-40DFE7511A8E}"/>
              </a:ext>
            </a:extLst>
          </p:cNvPr>
          <p:cNvSpPr/>
          <p:nvPr/>
        </p:nvSpPr>
        <p:spPr bwMode="auto">
          <a:xfrm>
            <a:off x="6346589" y="5051547"/>
            <a:ext cx="54023" cy="106047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4" name="Rectangle 123">
            <a:extLst>
              <a:ext uri="{FF2B5EF4-FFF2-40B4-BE49-F238E27FC236}">
                <a16:creationId xmlns:a16="http://schemas.microsoft.com/office/drawing/2014/main" id="{AED3D43C-0FB5-205A-5B0E-935897A83179}"/>
              </a:ext>
            </a:extLst>
          </p:cNvPr>
          <p:cNvSpPr/>
          <p:nvPr/>
        </p:nvSpPr>
        <p:spPr bwMode="auto">
          <a:xfrm>
            <a:off x="5215770" y="5055574"/>
            <a:ext cx="54023" cy="7247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5" name="Rectangle 124">
            <a:extLst>
              <a:ext uri="{FF2B5EF4-FFF2-40B4-BE49-F238E27FC236}">
                <a16:creationId xmlns:a16="http://schemas.microsoft.com/office/drawing/2014/main" id="{4B1240E7-390B-9FF4-2A6C-CDB8858AE191}"/>
              </a:ext>
            </a:extLst>
          </p:cNvPr>
          <p:cNvSpPr/>
          <p:nvPr/>
        </p:nvSpPr>
        <p:spPr bwMode="auto">
          <a:xfrm>
            <a:off x="5761162" y="5055573"/>
            <a:ext cx="54023" cy="9173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6" name="Rectangle 125">
            <a:extLst>
              <a:ext uri="{FF2B5EF4-FFF2-40B4-BE49-F238E27FC236}">
                <a16:creationId xmlns:a16="http://schemas.microsoft.com/office/drawing/2014/main" id="{7C6F3ABA-B77A-E627-A684-7300F000366E}"/>
              </a:ext>
            </a:extLst>
          </p:cNvPr>
          <p:cNvSpPr/>
          <p:nvPr/>
        </p:nvSpPr>
        <p:spPr bwMode="auto">
          <a:xfrm>
            <a:off x="5829335" y="5053304"/>
            <a:ext cx="54023" cy="9669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7" name="Rectangle 126">
            <a:extLst>
              <a:ext uri="{FF2B5EF4-FFF2-40B4-BE49-F238E27FC236}">
                <a16:creationId xmlns:a16="http://schemas.microsoft.com/office/drawing/2014/main" id="{75E2EBA0-B5F7-8605-2731-E13FC1F6C4D6}"/>
              </a:ext>
            </a:extLst>
          </p:cNvPr>
          <p:cNvSpPr/>
          <p:nvPr/>
        </p:nvSpPr>
        <p:spPr bwMode="auto">
          <a:xfrm>
            <a:off x="5965683" y="5049507"/>
            <a:ext cx="54023" cy="9990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8" name="Rectangle 127">
            <a:extLst>
              <a:ext uri="{FF2B5EF4-FFF2-40B4-BE49-F238E27FC236}">
                <a16:creationId xmlns:a16="http://schemas.microsoft.com/office/drawing/2014/main" id="{9119DD64-77EA-D5CD-9F1F-4CA8275C0ABD}"/>
              </a:ext>
            </a:extLst>
          </p:cNvPr>
          <p:cNvSpPr/>
          <p:nvPr/>
        </p:nvSpPr>
        <p:spPr bwMode="auto">
          <a:xfrm>
            <a:off x="6102031" y="5053304"/>
            <a:ext cx="54023" cy="10099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29" name="Rectangle 128">
            <a:extLst>
              <a:ext uri="{FF2B5EF4-FFF2-40B4-BE49-F238E27FC236}">
                <a16:creationId xmlns:a16="http://schemas.microsoft.com/office/drawing/2014/main" id="{529EC097-6541-5961-C03E-E6F12431F6D1}"/>
              </a:ext>
            </a:extLst>
          </p:cNvPr>
          <p:cNvSpPr/>
          <p:nvPr/>
        </p:nvSpPr>
        <p:spPr bwMode="auto">
          <a:xfrm>
            <a:off x="6170205" y="5053304"/>
            <a:ext cx="54023" cy="10151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30" name="Rectangle 129">
            <a:extLst>
              <a:ext uri="{FF2B5EF4-FFF2-40B4-BE49-F238E27FC236}">
                <a16:creationId xmlns:a16="http://schemas.microsoft.com/office/drawing/2014/main" id="{1C33F745-D31D-36A5-DCFA-83BF04BCD189}"/>
              </a:ext>
            </a:extLst>
          </p:cNvPr>
          <p:cNvSpPr/>
          <p:nvPr/>
        </p:nvSpPr>
        <p:spPr bwMode="auto">
          <a:xfrm>
            <a:off x="6306553" y="5053304"/>
            <a:ext cx="54023" cy="10299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31" name="Rectangle 130">
            <a:extLst>
              <a:ext uri="{FF2B5EF4-FFF2-40B4-BE49-F238E27FC236}">
                <a16:creationId xmlns:a16="http://schemas.microsoft.com/office/drawing/2014/main" id="{AE1C72B2-D0BD-21AC-143C-A735BE1A189D}"/>
              </a:ext>
            </a:extLst>
          </p:cNvPr>
          <p:cNvSpPr/>
          <p:nvPr/>
        </p:nvSpPr>
        <p:spPr bwMode="auto">
          <a:xfrm>
            <a:off x="6414763" y="5049005"/>
            <a:ext cx="54023" cy="10816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32" name="Rectangle 131">
            <a:extLst>
              <a:ext uri="{FF2B5EF4-FFF2-40B4-BE49-F238E27FC236}">
                <a16:creationId xmlns:a16="http://schemas.microsoft.com/office/drawing/2014/main" id="{D9F9541A-ED3E-EB08-BE0C-FC305031C3B9}"/>
              </a:ext>
            </a:extLst>
          </p:cNvPr>
          <p:cNvSpPr/>
          <p:nvPr/>
        </p:nvSpPr>
        <p:spPr bwMode="auto">
          <a:xfrm>
            <a:off x="6482937" y="5053304"/>
            <a:ext cx="54023" cy="10816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33" name="Rectangle 132">
            <a:extLst>
              <a:ext uri="{FF2B5EF4-FFF2-40B4-BE49-F238E27FC236}">
                <a16:creationId xmlns:a16="http://schemas.microsoft.com/office/drawing/2014/main" id="{63FA04C1-469D-B8F6-2F04-1AF37FCAD436}"/>
              </a:ext>
            </a:extLst>
          </p:cNvPr>
          <p:cNvSpPr/>
          <p:nvPr/>
        </p:nvSpPr>
        <p:spPr bwMode="auto">
          <a:xfrm>
            <a:off x="6551111" y="5051547"/>
            <a:ext cx="54023" cy="11086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34" name="Rectangle 133">
            <a:extLst>
              <a:ext uri="{FF2B5EF4-FFF2-40B4-BE49-F238E27FC236}">
                <a16:creationId xmlns:a16="http://schemas.microsoft.com/office/drawing/2014/main" id="{0E36B931-51BD-C318-CC33-D79FCF7078EF}"/>
              </a:ext>
            </a:extLst>
          </p:cNvPr>
          <p:cNvSpPr/>
          <p:nvPr/>
        </p:nvSpPr>
        <p:spPr bwMode="auto">
          <a:xfrm>
            <a:off x="6619285" y="5057216"/>
            <a:ext cx="54023" cy="111556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35" name="Rectangle 134">
            <a:extLst>
              <a:ext uri="{FF2B5EF4-FFF2-40B4-BE49-F238E27FC236}">
                <a16:creationId xmlns:a16="http://schemas.microsoft.com/office/drawing/2014/main" id="{8811A161-3DBB-3F21-DFE8-491FAF39E8DE}"/>
              </a:ext>
            </a:extLst>
          </p:cNvPr>
          <p:cNvSpPr/>
          <p:nvPr/>
        </p:nvSpPr>
        <p:spPr bwMode="auto">
          <a:xfrm>
            <a:off x="6687459" y="5057216"/>
            <a:ext cx="54023" cy="11260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36" name="Rectangle 135">
            <a:extLst>
              <a:ext uri="{FF2B5EF4-FFF2-40B4-BE49-F238E27FC236}">
                <a16:creationId xmlns:a16="http://schemas.microsoft.com/office/drawing/2014/main" id="{0610D40C-D592-D625-51EB-A51C62158E30}"/>
              </a:ext>
            </a:extLst>
          </p:cNvPr>
          <p:cNvSpPr/>
          <p:nvPr/>
        </p:nvSpPr>
        <p:spPr bwMode="auto">
          <a:xfrm>
            <a:off x="6755633" y="5052425"/>
            <a:ext cx="54023" cy="11747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sp>
        <p:nvSpPr>
          <p:cNvPr id="137" name="Rectangle 136">
            <a:extLst>
              <a:ext uri="{FF2B5EF4-FFF2-40B4-BE49-F238E27FC236}">
                <a16:creationId xmlns:a16="http://schemas.microsoft.com/office/drawing/2014/main" id="{2440FA59-49EC-1C2E-FF73-F94FF056614E}"/>
              </a:ext>
            </a:extLst>
          </p:cNvPr>
          <p:cNvSpPr/>
          <p:nvPr/>
        </p:nvSpPr>
        <p:spPr bwMode="auto">
          <a:xfrm>
            <a:off x="6823790" y="5057216"/>
            <a:ext cx="54023" cy="11670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grpSp>
        <p:nvGrpSpPr>
          <p:cNvPr id="23" name="Group 22">
            <a:extLst>
              <a:ext uri="{FF2B5EF4-FFF2-40B4-BE49-F238E27FC236}">
                <a16:creationId xmlns:a16="http://schemas.microsoft.com/office/drawing/2014/main" id="{9760BA5E-27BA-78AB-1079-9B0F5C088C1C}"/>
              </a:ext>
            </a:extLst>
          </p:cNvPr>
          <p:cNvGrpSpPr/>
          <p:nvPr/>
        </p:nvGrpSpPr>
        <p:grpSpPr>
          <a:xfrm>
            <a:off x="1005566" y="3868905"/>
            <a:ext cx="5883983" cy="2376145"/>
            <a:chOff x="1313380" y="3781494"/>
            <a:chExt cx="5883983" cy="2376145"/>
          </a:xfrm>
        </p:grpSpPr>
        <p:sp>
          <p:nvSpPr>
            <p:cNvPr id="8" name="Rectangle 7">
              <a:extLst>
                <a:ext uri="{FF2B5EF4-FFF2-40B4-BE49-F238E27FC236}">
                  <a16:creationId xmlns:a16="http://schemas.microsoft.com/office/drawing/2014/main" id="{F851DE94-B045-8063-A671-7BD8EFDCE1F8}"/>
                </a:ext>
              </a:extLst>
            </p:cNvPr>
            <p:cNvSpPr/>
            <p:nvPr/>
          </p:nvSpPr>
          <p:spPr bwMode="auto">
            <a:xfrm>
              <a:off x="1404212" y="3781494"/>
              <a:ext cx="54023" cy="1176807"/>
            </a:xfrm>
            <a:prstGeom prst="rect">
              <a:avLst/>
            </a:prstGeom>
            <a:solidFill>
              <a:schemeClr val="accent6"/>
            </a:solidFill>
            <a:ln w="1270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a:ln>
                  <a:noFill/>
                </a:ln>
                <a:solidFill>
                  <a:srgbClr val="FFFFFF"/>
                </a:solidFill>
                <a:effectLst/>
                <a:uLnTx/>
                <a:uFillTx/>
                <a:latin typeface="Poppins" pitchFamily="2" charset="77"/>
                <a:ea typeface="ＭＳ Ｐゴシック" pitchFamily="34" charset="-128"/>
                <a:cs typeface="Poppins" pitchFamily="2" charset="77"/>
              </a:endParaRPr>
            </a:p>
          </p:txBody>
        </p:sp>
        <p:cxnSp>
          <p:nvCxnSpPr>
            <p:cNvPr id="17" name="Straight Connector 16">
              <a:extLst>
                <a:ext uri="{FF2B5EF4-FFF2-40B4-BE49-F238E27FC236}">
                  <a16:creationId xmlns:a16="http://schemas.microsoft.com/office/drawing/2014/main" id="{EE22DA86-C1B0-C9DF-AC83-15DE8322B8EB}"/>
                </a:ext>
              </a:extLst>
            </p:cNvPr>
            <p:cNvCxnSpPr/>
            <p:nvPr/>
          </p:nvCxnSpPr>
          <p:spPr bwMode="auto">
            <a:xfrm>
              <a:off x="1375567" y="3785289"/>
              <a:ext cx="0" cy="2372350"/>
            </a:xfrm>
            <a:prstGeom prst="line">
              <a:avLst/>
            </a:prstGeom>
            <a:noFill/>
            <a:ln w="1270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563B4AB-EAE5-614A-9F5E-DFE1990B35E3}"/>
                </a:ext>
              </a:extLst>
            </p:cNvPr>
            <p:cNvCxnSpPr/>
            <p:nvPr/>
          </p:nvCxnSpPr>
          <p:spPr bwMode="auto">
            <a:xfrm>
              <a:off x="1320808" y="3792761"/>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FB82C70-BEF5-F667-4FCC-560C6B6DAED7}"/>
                </a:ext>
              </a:extLst>
            </p:cNvPr>
            <p:cNvCxnSpPr/>
            <p:nvPr/>
          </p:nvCxnSpPr>
          <p:spPr bwMode="auto">
            <a:xfrm>
              <a:off x="1313381" y="4027922"/>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BCFC2FF-5245-9D4C-A78B-259EA0706EF2}"/>
                </a:ext>
              </a:extLst>
            </p:cNvPr>
            <p:cNvCxnSpPr/>
            <p:nvPr/>
          </p:nvCxnSpPr>
          <p:spPr bwMode="auto">
            <a:xfrm>
              <a:off x="1320808" y="4262167"/>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5297653-1A1B-FCBA-552A-3ADCB7547F77}"/>
                </a:ext>
              </a:extLst>
            </p:cNvPr>
            <p:cNvCxnSpPr/>
            <p:nvPr/>
          </p:nvCxnSpPr>
          <p:spPr bwMode="auto">
            <a:xfrm>
              <a:off x="1313381" y="4497327"/>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1A101D5-E006-6CB9-BEAC-FCECFFF43BAA}"/>
                </a:ext>
              </a:extLst>
            </p:cNvPr>
            <p:cNvCxnSpPr>
              <a:cxnSpLocks/>
            </p:cNvCxnSpPr>
            <p:nvPr/>
          </p:nvCxnSpPr>
          <p:spPr bwMode="auto">
            <a:xfrm>
              <a:off x="1320807" y="4726936"/>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D1E7813-374D-B586-C8B3-3851E0F689BE}"/>
                </a:ext>
              </a:extLst>
            </p:cNvPr>
            <p:cNvCxnSpPr>
              <a:cxnSpLocks/>
            </p:cNvCxnSpPr>
            <p:nvPr/>
          </p:nvCxnSpPr>
          <p:spPr bwMode="auto">
            <a:xfrm>
              <a:off x="1313380" y="4962096"/>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30B14D4-39AA-7D53-AD8F-015DF9A71738}"/>
                </a:ext>
              </a:extLst>
            </p:cNvPr>
            <p:cNvCxnSpPr>
              <a:cxnSpLocks/>
            </p:cNvCxnSpPr>
            <p:nvPr/>
          </p:nvCxnSpPr>
          <p:spPr bwMode="auto">
            <a:xfrm>
              <a:off x="1320807" y="5196341"/>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7909B87-E1EB-8B38-6CBA-2F011F93F4FF}"/>
                </a:ext>
              </a:extLst>
            </p:cNvPr>
            <p:cNvCxnSpPr>
              <a:cxnSpLocks/>
            </p:cNvCxnSpPr>
            <p:nvPr/>
          </p:nvCxnSpPr>
          <p:spPr bwMode="auto">
            <a:xfrm>
              <a:off x="1313380" y="5431502"/>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B3CFC15-F0F3-3936-7BB8-897C8DA0BACC}"/>
                </a:ext>
              </a:extLst>
            </p:cNvPr>
            <p:cNvCxnSpPr>
              <a:cxnSpLocks/>
            </p:cNvCxnSpPr>
            <p:nvPr/>
          </p:nvCxnSpPr>
          <p:spPr bwMode="auto">
            <a:xfrm>
              <a:off x="1320807" y="5670811"/>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31483BF-1E95-0670-9715-B189FDFB82E8}"/>
                </a:ext>
              </a:extLst>
            </p:cNvPr>
            <p:cNvCxnSpPr>
              <a:cxnSpLocks/>
            </p:cNvCxnSpPr>
            <p:nvPr/>
          </p:nvCxnSpPr>
          <p:spPr bwMode="auto">
            <a:xfrm>
              <a:off x="1328234" y="5905056"/>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07D6926-B5EF-414D-E075-65CDCB819168}"/>
                </a:ext>
              </a:extLst>
            </p:cNvPr>
            <p:cNvCxnSpPr>
              <a:cxnSpLocks/>
            </p:cNvCxnSpPr>
            <p:nvPr/>
          </p:nvCxnSpPr>
          <p:spPr bwMode="auto">
            <a:xfrm>
              <a:off x="1320807" y="6140216"/>
              <a:ext cx="52687" cy="0"/>
            </a:xfrm>
            <a:prstGeom prst="line">
              <a:avLst/>
            </a:prstGeom>
            <a:noFill/>
            <a:ln w="12700" cap="flat" cmpd="sng" algn="ctr">
              <a:solidFill>
                <a:schemeClr val="tx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9C6D032-5F3D-AA19-4968-45257E74C11E}"/>
                </a:ext>
              </a:extLst>
            </p:cNvPr>
            <p:cNvCxnSpPr>
              <a:cxnSpLocks/>
            </p:cNvCxnSpPr>
            <p:nvPr/>
          </p:nvCxnSpPr>
          <p:spPr bwMode="auto">
            <a:xfrm>
              <a:off x="1380921" y="4969130"/>
              <a:ext cx="5816442" cy="0"/>
            </a:xfrm>
            <a:prstGeom prst="line">
              <a:avLst/>
            </a:prstGeom>
            <a:noFill/>
            <a:ln w="12700" cap="flat" cmpd="sng" algn="ctr">
              <a:solidFill>
                <a:schemeClr val="tx1"/>
              </a:solidFill>
              <a:prstDash val="sysDash"/>
              <a:round/>
              <a:headEnd type="none" w="med" len="med"/>
              <a:tailEnd type="none" w="med" len="med"/>
            </a:ln>
            <a:effectLst/>
          </p:spPr>
        </p:cxnSp>
        <p:cxnSp>
          <p:nvCxnSpPr>
            <p:cNvPr id="139" name="Straight Connector 138">
              <a:extLst>
                <a:ext uri="{FF2B5EF4-FFF2-40B4-BE49-F238E27FC236}">
                  <a16:creationId xmlns:a16="http://schemas.microsoft.com/office/drawing/2014/main" id="{C3FBF6A5-3193-7D3C-623D-248C8F5FDEAC}"/>
                </a:ext>
              </a:extLst>
            </p:cNvPr>
            <p:cNvCxnSpPr>
              <a:cxnSpLocks/>
            </p:cNvCxnSpPr>
            <p:nvPr/>
          </p:nvCxnSpPr>
          <p:spPr bwMode="auto">
            <a:xfrm>
              <a:off x="1404212" y="5448108"/>
              <a:ext cx="5785431" cy="0"/>
            </a:xfrm>
            <a:prstGeom prst="line">
              <a:avLst/>
            </a:prstGeom>
            <a:noFill/>
            <a:ln w="12700" cap="flat" cmpd="sng" algn="ctr">
              <a:solidFill>
                <a:schemeClr val="tx1"/>
              </a:solidFill>
              <a:prstDash val="sysDash"/>
              <a:round/>
              <a:headEnd type="none" w="med" len="med"/>
              <a:tailEnd type="none" w="med" len="med"/>
            </a:ln>
            <a:effectLst/>
          </p:spPr>
        </p:cxnSp>
      </p:grpSp>
      <p:sp>
        <p:nvSpPr>
          <p:cNvPr id="143" name="TextBox 142">
            <a:extLst>
              <a:ext uri="{FF2B5EF4-FFF2-40B4-BE49-F238E27FC236}">
                <a16:creationId xmlns:a16="http://schemas.microsoft.com/office/drawing/2014/main" id="{75DFAF04-1CD1-9CDE-83D1-910DDF53A85D}"/>
              </a:ext>
            </a:extLst>
          </p:cNvPr>
          <p:cNvSpPr txBox="1"/>
          <p:nvPr/>
        </p:nvSpPr>
        <p:spPr>
          <a:xfrm>
            <a:off x="1288708" y="2618839"/>
            <a:ext cx="214353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ea typeface="ＭＳ Ｐゴシック"/>
                <a:cs typeface="Poppins" panose="00000500000000000000" pitchFamily="2" charset="0"/>
              </a:rPr>
              <a:t>Median PFS: 4.9 </a:t>
            </a:r>
            <a:r>
              <a:rPr kumimoji="0" lang="en-US" sz="1600" b="0" i="0" u="none" strike="noStrike" kern="1200" cap="none" spc="0" normalizeH="0" baseline="0" noProof="0" dirty="0" err="1">
                <a:ln>
                  <a:noFill/>
                </a:ln>
                <a:solidFill>
                  <a:srgbClr val="000000"/>
                </a:solidFill>
                <a:effectLst/>
                <a:uLnTx/>
                <a:uFillTx/>
                <a:latin typeface="Poppins" panose="00000500000000000000" pitchFamily="2" charset="0"/>
                <a:ea typeface="ＭＳ Ｐゴシック"/>
                <a:cs typeface="Poppins" panose="00000500000000000000" pitchFamily="2" charset="0"/>
              </a:rPr>
              <a:t>mo</a:t>
            </a:r>
            <a:endParaRPr kumimoji="0" lang="en-US" sz="1600" b="0" i="0" u="none" strike="noStrike" kern="1200" cap="none" spc="0" normalizeH="0" baseline="0" noProof="0" dirty="0">
              <a:ln>
                <a:noFill/>
              </a:ln>
              <a:solidFill>
                <a:srgbClr val="000000"/>
              </a:solidFill>
              <a:effectLst/>
              <a:uLnTx/>
              <a:uFillTx/>
              <a:latin typeface="Poppins" panose="00000500000000000000" pitchFamily="2" charset="0"/>
              <a:ea typeface="ＭＳ Ｐゴシック"/>
              <a:cs typeface="Poppins" panose="00000500000000000000" pitchFamily="2" charset="0"/>
            </a:endParaRPr>
          </a:p>
        </p:txBody>
      </p:sp>
      <p:sp>
        <p:nvSpPr>
          <p:cNvPr id="145" name="TextBox 144">
            <a:extLst>
              <a:ext uri="{FF2B5EF4-FFF2-40B4-BE49-F238E27FC236}">
                <a16:creationId xmlns:a16="http://schemas.microsoft.com/office/drawing/2014/main" id="{DDBF4691-A43B-BF35-F273-F17840FF6CC4}"/>
              </a:ext>
            </a:extLst>
          </p:cNvPr>
          <p:cNvSpPr txBox="1"/>
          <p:nvPr/>
        </p:nvSpPr>
        <p:spPr bwMode="auto">
          <a:xfrm>
            <a:off x="2645720" y="3422085"/>
            <a:ext cx="2260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ea typeface="ＭＳ Ｐゴシック" pitchFamily="34" charset="-128"/>
                <a:cs typeface="Poppins Medium" panose="00000600000000000000" pitchFamily="2" charset="0"/>
              </a:rPr>
              <a:t>Time Since First Dose (Mo)</a:t>
            </a:r>
          </a:p>
        </p:txBody>
      </p:sp>
      <p:sp>
        <p:nvSpPr>
          <p:cNvPr id="146" name="TextBox 145">
            <a:extLst>
              <a:ext uri="{FF2B5EF4-FFF2-40B4-BE49-F238E27FC236}">
                <a16:creationId xmlns:a16="http://schemas.microsoft.com/office/drawing/2014/main" id="{1966CE3F-FCF2-CC03-A955-3E39FEE23881}"/>
              </a:ext>
            </a:extLst>
          </p:cNvPr>
          <p:cNvSpPr txBox="1"/>
          <p:nvPr/>
        </p:nvSpPr>
        <p:spPr bwMode="auto">
          <a:xfrm rot="16200000">
            <a:off x="200018" y="2162881"/>
            <a:ext cx="7745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ea typeface="ＭＳ Ｐゴシック" pitchFamily="34" charset="-128"/>
                <a:cs typeface="Poppins Medium" panose="00000600000000000000" pitchFamily="2" charset="0"/>
              </a:rPr>
              <a:t>PFS (%)</a:t>
            </a:r>
          </a:p>
        </p:txBody>
      </p:sp>
      <p:grpSp>
        <p:nvGrpSpPr>
          <p:cNvPr id="9" name="Group 8">
            <a:extLst>
              <a:ext uri="{FF2B5EF4-FFF2-40B4-BE49-F238E27FC236}">
                <a16:creationId xmlns:a16="http://schemas.microsoft.com/office/drawing/2014/main" id="{73E3E30D-ADAF-F36B-C240-9C39A200EB6C}"/>
              </a:ext>
            </a:extLst>
          </p:cNvPr>
          <p:cNvGrpSpPr/>
          <p:nvPr/>
        </p:nvGrpSpPr>
        <p:grpSpPr>
          <a:xfrm>
            <a:off x="974500" y="1359120"/>
            <a:ext cx="5611513" cy="1946611"/>
            <a:chOff x="1282314" y="1359120"/>
            <a:chExt cx="5611513" cy="1946611"/>
          </a:xfrm>
        </p:grpSpPr>
        <p:sp>
          <p:nvSpPr>
            <p:cNvPr id="149" name="Freeform 6">
              <a:extLst>
                <a:ext uri="{FF2B5EF4-FFF2-40B4-BE49-F238E27FC236}">
                  <a16:creationId xmlns:a16="http://schemas.microsoft.com/office/drawing/2014/main" id="{D32C523F-B31A-1739-BBF4-D210C5824F50}"/>
                </a:ext>
              </a:extLst>
            </p:cNvPr>
            <p:cNvSpPr/>
            <p:nvPr/>
          </p:nvSpPr>
          <p:spPr bwMode="auto">
            <a:xfrm>
              <a:off x="1346058" y="1359120"/>
              <a:ext cx="5547769" cy="1900556"/>
            </a:xfrm>
            <a:custGeom>
              <a:avLst/>
              <a:gdLst>
                <a:gd name="connsiteX0" fmla="*/ 0 w 5547769"/>
                <a:gd name="connsiteY0" fmla="*/ 0 h 2172467"/>
                <a:gd name="connsiteX1" fmla="*/ 0 w 5547769"/>
                <a:gd name="connsiteY1" fmla="*/ 2172467 h 2172467"/>
                <a:gd name="connsiteX2" fmla="*/ 5547769 w 5547769"/>
                <a:gd name="connsiteY2" fmla="*/ 2172467 h 2172467"/>
              </a:gdLst>
              <a:ahLst/>
              <a:cxnLst>
                <a:cxn ang="0">
                  <a:pos x="connsiteX0" y="connsiteY0"/>
                </a:cxn>
                <a:cxn ang="0">
                  <a:pos x="connsiteX1" y="connsiteY1"/>
                </a:cxn>
                <a:cxn ang="0">
                  <a:pos x="connsiteX2" y="connsiteY2"/>
                </a:cxn>
              </a:cxnLst>
              <a:rect l="l" t="t" r="r" b="b"/>
              <a:pathLst>
                <a:path w="5547769" h="2172467">
                  <a:moveTo>
                    <a:pt x="0" y="0"/>
                  </a:moveTo>
                  <a:lnTo>
                    <a:pt x="0" y="2172467"/>
                  </a:lnTo>
                  <a:lnTo>
                    <a:pt x="5547769" y="2172467"/>
                  </a:lnTo>
                </a:path>
              </a:pathLst>
            </a:custGeom>
            <a:noFill/>
            <a:ln w="1270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Poppins" panose="00000500000000000000" pitchFamily="2" charset="0"/>
                <a:ea typeface="ＭＳ Ｐゴシック" pitchFamily="34" charset="-128"/>
                <a:cs typeface="Poppins" panose="00000500000000000000" pitchFamily="2" charset="0"/>
              </a:endParaRPr>
            </a:p>
          </p:txBody>
        </p:sp>
        <p:cxnSp>
          <p:nvCxnSpPr>
            <p:cNvPr id="150" name="Straight Connector 149">
              <a:extLst>
                <a:ext uri="{FF2B5EF4-FFF2-40B4-BE49-F238E27FC236}">
                  <a16:creationId xmlns:a16="http://schemas.microsoft.com/office/drawing/2014/main" id="{7A84659E-809F-9DEE-1586-F37F94CD52D0}"/>
                </a:ext>
              </a:extLst>
            </p:cNvPr>
            <p:cNvCxnSpPr/>
            <p:nvPr/>
          </p:nvCxnSpPr>
          <p:spPr bwMode="auto">
            <a:xfrm>
              <a:off x="6890652" y="3259675"/>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C49B3AC-DAED-6822-08CC-9CECF1107B83}"/>
                </a:ext>
              </a:extLst>
            </p:cNvPr>
            <p:cNvCxnSpPr/>
            <p:nvPr/>
          </p:nvCxnSpPr>
          <p:spPr bwMode="auto">
            <a:xfrm>
              <a:off x="6545347" y="3259675"/>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B1E64D3-8FB0-81BA-31E6-C470592EE227}"/>
                </a:ext>
              </a:extLst>
            </p:cNvPr>
            <p:cNvCxnSpPr/>
            <p:nvPr/>
          </p:nvCxnSpPr>
          <p:spPr bwMode="auto">
            <a:xfrm>
              <a:off x="6200041" y="3260675"/>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1C445243-C6B4-B548-95DD-D4A1DCFBDE02}"/>
                </a:ext>
              </a:extLst>
            </p:cNvPr>
            <p:cNvCxnSpPr/>
            <p:nvPr/>
          </p:nvCxnSpPr>
          <p:spPr bwMode="auto">
            <a:xfrm>
              <a:off x="5854735" y="3260675"/>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B761493-B370-3B06-FC4D-DD73AE3CD6D6}"/>
                </a:ext>
              </a:extLst>
            </p:cNvPr>
            <p:cNvCxnSpPr/>
            <p:nvPr/>
          </p:nvCxnSpPr>
          <p:spPr bwMode="auto">
            <a:xfrm>
              <a:off x="5509429" y="3259675"/>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42B73A8-BA25-90B5-F324-9854E3A7C2FA}"/>
                </a:ext>
              </a:extLst>
            </p:cNvPr>
            <p:cNvCxnSpPr/>
            <p:nvPr/>
          </p:nvCxnSpPr>
          <p:spPr bwMode="auto">
            <a:xfrm>
              <a:off x="5164123" y="3259675"/>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97DA003-6A7F-779B-669B-EE3D5F9DB114}"/>
                </a:ext>
              </a:extLst>
            </p:cNvPr>
            <p:cNvCxnSpPr/>
            <p:nvPr/>
          </p:nvCxnSpPr>
          <p:spPr bwMode="auto">
            <a:xfrm>
              <a:off x="4818817" y="3260675"/>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C9AC27F2-245E-6D00-5465-D58BABE36134}"/>
                </a:ext>
              </a:extLst>
            </p:cNvPr>
            <p:cNvCxnSpPr/>
            <p:nvPr/>
          </p:nvCxnSpPr>
          <p:spPr bwMode="auto">
            <a:xfrm>
              <a:off x="4473511" y="3260675"/>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3A1D5E7-C7A5-035D-FC77-41A98BB9C79E}"/>
                </a:ext>
              </a:extLst>
            </p:cNvPr>
            <p:cNvCxnSpPr/>
            <p:nvPr/>
          </p:nvCxnSpPr>
          <p:spPr bwMode="auto">
            <a:xfrm>
              <a:off x="4119942" y="3255177"/>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24E5FFD9-96DB-59F7-2C59-6D7A4C21D2FD}"/>
                </a:ext>
              </a:extLst>
            </p:cNvPr>
            <p:cNvCxnSpPr/>
            <p:nvPr/>
          </p:nvCxnSpPr>
          <p:spPr bwMode="auto">
            <a:xfrm>
              <a:off x="3774637" y="3255177"/>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F58EEFA2-CD5E-2DFD-8619-9A81E254F581}"/>
                </a:ext>
              </a:extLst>
            </p:cNvPr>
            <p:cNvCxnSpPr/>
            <p:nvPr/>
          </p:nvCxnSpPr>
          <p:spPr bwMode="auto">
            <a:xfrm>
              <a:off x="3429331" y="3256177"/>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9885C57-AE00-A866-78C9-2D26C4B5299D}"/>
                </a:ext>
              </a:extLst>
            </p:cNvPr>
            <p:cNvCxnSpPr/>
            <p:nvPr/>
          </p:nvCxnSpPr>
          <p:spPr bwMode="auto">
            <a:xfrm>
              <a:off x="3084025" y="3256177"/>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4DC3136-CB4B-A1F1-C60E-0BC8BD992E88}"/>
                </a:ext>
              </a:extLst>
            </p:cNvPr>
            <p:cNvCxnSpPr/>
            <p:nvPr/>
          </p:nvCxnSpPr>
          <p:spPr bwMode="auto">
            <a:xfrm>
              <a:off x="2738719" y="3255177"/>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0C8B594B-5F44-462B-C671-56DE7B3F69C9}"/>
                </a:ext>
              </a:extLst>
            </p:cNvPr>
            <p:cNvCxnSpPr/>
            <p:nvPr/>
          </p:nvCxnSpPr>
          <p:spPr bwMode="auto">
            <a:xfrm>
              <a:off x="2393413" y="3255177"/>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EDB5C7C-88EB-E247-17D1-A89E53D72AE5}"/>
                </a:ext>
              </a:extLst>
            </p:cNvPr>
            <p:cNvCxnSpPr/>
            <p:nvPr/>
          </p:nvCxnSpPr>
          <p:spPr bwMode="auto">
            <a:xfrm>
              <a:off x="2048107" y="3256177"/>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2B402E1-961B-A840-1A1A-9257F2762606}"/>
                </a:ext>
              </a:extLst>
            </p:cNvPr>
            <p:cNvCxnSpPr/>
            <p:nvPr/>
          </p:nvCxnSpPr>
          <p:spPr bwMode="auto">
            <a:xfrm>
              <a:off x="1702801" y="3256177"/>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B9503D3-7622-1E03-9BBB-2BC08A1D0EEA}"/>
                </a:ext>
              </a:extLst>
            </p:cNvPr>
            <p:cNvCxnSpPr>
              <a:cxnSpLocks/>
            </p:cNvCxnSpPr>
            <p:nvPr/>
          </p:nvCxnSpPr>
          <p:spPr bwMode="auto">
            <a:xfrm>
              <a:off x="1346058" y="3249931"/>
              <a:ext cx="0" cy="45056"/>
            </a:xfrm>
            <a:prstGeom prst="line">
              <a:avLst/>
            </a:prstGeom>
            <a:noFill/>
            <a:ln w="12700" cap="flat" cmpd="sng" algn="ctr">
              <a:solidFill>
                <a:schemeClr val="tx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5DC0C79-83D0-3442-3BFB-22A0618275D5}"/>
                </a:ext>
              </a:extLst>
            </p:cNvPr>
            <p:cNvCxnSpPr>
              <a:cxnSpLocks/>
            </p:cNvCxnSpPr>
            <p:nvPr/>
          </p:nvCxnSpPr>
          <p:spPr bwMode="auto">
            <a:xfrm flipH="1">
              <a:off x="1285491" y="3259675"/>
              <a:ext cx="60567" cy="0"/>
            </a:xfrm>
            <a:prstGeom prst="line">
              <a:avLst/>
            </a:prstGeom>
            <a:noFill/>
            <a:ln w="12700" cap="flat" cmpd="sng" algn="ctr">
              <a:solidFill>
                <a:schemeClr val="tx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2685BBD-D92F-4A3C-B77C-2CD81B6EC1AB}"/>
                </a:ext>
              </a:extLst>
            </p:cNvPr>
            <p:cNvCxnSpPr>
              <a:cxnSpLocks/>
            </p:cNvCxnSpPr>
            <p:nvPr/>
          </p:nvCxnSpPr>
          <p:spPr bwMode="auto">
            <a:xfrm flipH="1">
              <a:off x="1282397" y="2883527"/>
              <a:ext cx="60567" cy="0"/>
            </a:xfrm>
            <a:prstGeom prst="line">
              <a:avLst/>
            </a:prstGeom>
            <a:noFill/>
            <a:ln w="12700" cap="flat" cmpd="sng" algn="ctr">
              <a:solidFill>
                <a:schemeClr val="tx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ADA8B0FA-3336-10FC-B70D-A70AE62003EB}"/>
                </a:ext>
              </a:extLst>
            </p:cNvPr>
            <p:cNvCxnSpPr>
              <a:cxnSpLocks/>
            </p:cNvCxnSpPr>
            <p:nvPr/>
          </p:nvCxnSpPr>
          <p:spPr bwMode="auto">
            <a:xfrm flipH="1">
              <a:off x="1282478" y="1755076"/>
              <a:ext cx="60567" cy="0"/>
            </a:xfrm>
            <a:prstGeom prst="line">
              <a:avLst/>
            </a:prstGeom>
            <a:noFill/>
            <a:ln w="12700" cap="flat" cmpd="sng" algn="ctr">
              <a:solidFill>
                <a:schemeClr val="tx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2EE01D8C-0783-6663-D416-2D4DF68D494F}"/>
                </a:ext>
              </a:extLst>
            </p:cNvPr>
            <p:cNvCxnSpPr>
              <a:cxnSpLocks/>
            </p:cNvCxnSpPr>
            <p:nvPr/>
          </p:nvCxnSpPr>
          <p:spPr bwMode="auto">
            <a:xfrm flipH="1">
              <a:off x="1282396" y="2507377"/>
              <a:ext cx="60567" cy="0"/>
            </a:xfrm>
            <a:prstGeom prst="line">
              <a:avLst/>
            </a:prstGeom>
            <a:noFill/>
            <a:ln w="12700" cap="flat" cmpd="sng" algn="ctr">
              <a:solidFill>
                <a:schemeClr val="tx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21961AA-D3CC-E967-2289-28898FC5DB63}"/>
                </a:ext>
              </a:extLst>
            </p:cNvPr>
            <p:cNvCxnSpPr>
              <a:cxnSpLocks/>
            </p:cNvCxnSpPr>
            <p:nvPr/>
          </p:nvCxnSpPr>
          <p:spPr bwMode="auto">
            <a:xfrm flipH="1">
              <a:off x="1282395" y="1378926"/>
              <a:ext cx="60567" cy="0"/>
            </a:xfrm>
            <a:prstGeom prst="line">
              <a:avLst/>
            </a:prstGeom>
            <a:noFill/>
            <a:ln w="12700" cap="flat" cmpd="sng" algn="ctr">
              <a:solidFill>
                <a:schemeClr val="tx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202355E-8878-CC4C-E07D-F03F2F776BF3}"/>
                </a:ext>
              </a:extLst>
            </p:cNvPr>
            <p:cNvCxnSpPr>
              <a:cxnSpLocks/>
            </p:cNvCxnSpPr>
            <p:nvPr/>
          </p:nvCxnSpPr>
          <p:spPr bwMode="auto">
            <a:xfrm flipH="1">
              <a:off x="1282314" y="2131227"/>
              <a:ext cx="60567" cy="0"/>
            </a:xfrm>
            <a:prstGeom prst="line">
              <a:avLst/>
            </a:prstGeom>
            <a:noFill/>
            <a:ln w="12700" cap="flat" cmpd="sng" algn="ctr">
              <a:solidFill>
                <a:schemeClr val="tx1"/>
              </a:solidFill>
              <a:prstDash val="solid"/>
              <a:round/>
              <a:headEnd type="none" w="med" len="med"/>
              <a:tailEnd type="none" w="med" len="med"/>
            </a:ln>
            <a:effectLst/>
          </p:spPr>
        </p:cxnSp>
      </p:grpSp>
      <p:sp>
        <p:nvSpPr>
          <p:cNvPr id="173" name="TextBox 172">
            <a:extLst>
              <a:ext uri="{FF2B5EF4-FFF2-40B4-BE49-F238E27FC236}">
                <a16:creationId xmlns:a16="http://schemas.microsoft.com/office/drawing/2014/main" id="{98C189EF-8C90-AB73-408B-EEF74E1381BD}"/>
              </a:ext>
            </a:extLst>
          </p:cNvPr>
          <p:cNvSpPr txBox="1"/>
          <p:nvPr/>
        </p:nvSpPr>
        <p:spPr bwMode="auto">
          <a:xfrm>
            <a:off x="665817" y="2363609"/>
            <a:ext cx="377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40</a:t>
            </a:r>
          </a:p>
        </p:txBody>
      </p:sp>
      <p:sp>
        <p:nvSpPr>
          <p:cNvPr id="174" name="TextBox 173">
            <a:extLst>
              <a:ext uri="{FF2B5EF4-FFF2-40B4-BE49-F238E27FC236}">
                <a16:creationId xmlns:a16="http://schemas.microsoft.com/office/drawing/2014/main" id="{A55B05CA-E81B-0BDF-1769-A07B1AB31ABD}"/>
              </a:ext>
            </a:extLst>
          </p:cNvPr>
          <p:cNvSpPr txBox="1"/>
          <p:nvPr/>
        </p:nvSpPr>
        <p:spPr bwMode="auto">
          <a:xfrm>
            <a:off x="1272328" y="3245903"/>
            <a:ext cx="2343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1</a:t>
            </a:r>
          </a:p>
        </p:txBody>
      </p:sp>
      <p:sp>
        <p:nvSpPr>
          <p:cNvPr id="175" name="TextBox 174">
            <a:extLst>
              <a:ext uri="{FF2B5EF4-FFF2-40B4-BE49-F238E27FC236}">
                <a16:creationId xmlns:a16="http://schemas.microsoft.com/office/drawing/2014/main" id="{14B26D62-C8A2-C0DA-99BA-5C10B4C94368}"/>
              </a:ext>
            </a:extLst>
          </p:cNvPr>
          <p:cNvSpPr txBox="1"/>
          <p:nvPr/>
        </p:nvSpPr>
        <p:spPr bwMode="auto">
          <a:xfrm>
            <a:off x="1607658" y="3248462"/>
            <a:ext cx="2728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2</a:t>
            </a:r>
          </a:p>
        </p:txBody>
      </p:sp>
      <p:sp>
        <p:nvSpPr>
          <p:cNvPr id="176" name="TextBox 175">
            <a:extLst>
              <a:ext uri="{FF2B5EF4-FFF2-40B4-BE49-F238E27FC236}">
                <a16:creationId xmlns:a16="http://schemas.microsoft.com/office/drawing/2014/main" id="{9BDACCFF-0FF2-D60D-CF12-390930343A43}"/>
              </a:ext>
            </a:extLst>
          </p:cNvPr>
          <p:cNvSpPr txBox="1"/>
          <p:nvPr/>
        </p:nvSpPr>
        <p:spPr bwMode="auto">
          <a:xfrm>
            <a:off x="1954143" y="3248462"/>
            <a:ext cx="2760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3</a:t>
            </a:r>
          </a:p>
        </p:txBody>
      </p:sp>
      <p:sp>
        <p:nvSpPr>
          <p:cNvPr id="177" name="TextBox 176">
            <a:extLst>
              <a:ext uri="{FF2B5EF4-FFF2-40B4-BE49-F238E27FC236}">
                <a16:creationId xmlns:a16="http://schemas.microsoft.com/office/drawing/2014/main" id="{5627E4F8-E7F6-6358-0380-7D84A59CEA45}"/>
              </a:ext>
            </a:extLst>
          </p:cNvPr>
          <p:cNvSpPr txBox="1"/>
          <p:nvPr/>
        </p:nvSpPr>
        <p:spPr bwMode="auto">
          <a:xfrm>
            <a:off x="2290980" y="3248462"/>
            <a:ext cx="280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4</a:t>
            </a:r>
          </a:p>
        </p:txBody>
      </p:sp>
      <p:sp>
        <p:nvSpPr>
          <p:cNvPr id="178" name="TextBox 177">
            <a:extLst>
              <a:ext uri="{FF2B5EF4-FFF2-40B4-BE49-F238E27FC236}">
                <a16:creationId xmlns:a16="http://schemas.microsoft.com/office/drawing/2014/main" id="{83FC2E94-5C8F-24FD-206C-23FBC69EF0E7}"/>
              </a:ext>
            </a:extLst>
          </p:cNvPr>
          <p:cNvSpPr txBox="1"/>
          <p:nvPr/>
        </p:nvSpPr>
        <p:spPr bwMode="auto">
          <a:xfrm>
            <a:off x="2639069" y="3248462"/>
            <a:ext cx="280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5</a:t>
            </a:r>
          </a:p>
        </p:txBody>
      </p:sp>
      <p:sp>
        <p:nvSpPr>
          <p:cNvPr id="179" name="TextBox 178">
            <a:extLst>
              <a:ext uri="{FF2B5EF4-FFF2-40B4-BE49-F238E27FC236}">
                <a16:creationId xmlns:a16="http://schemas.microsoft.com/office/drawing/2014/main" id="{1E781B31-2EEA-C047-4001-2F329A4193D7}"/>
              </a:ext>
            </a:extLst>
          </p:cNvPr>
          <p:cNvSpPr txBox="1"/>
          <p:nvPr/>
        </p:nvSpPr>
        <p:spPr bwMode="auto">
          <a:xfrm>
            <a:off x="2992832" y="3251021"/>
            <a:ext cx="282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6</a:t>
            </a:r>
          </a:p>
        </p:txBody>
      </p:sp>
      <p:sp>
        <p:nvSpPr>
          <p:cNvPr id="180" name="TextBox 179">
            <a:extLst>
              <a:ext uri="{FF2B5EF4-FFF2-40B4-BE49-F238E27FC236}">
                <a16:creationId xmlns:a16="http://schemas.microsoft.com/office/drawing/2014/main" id="{4CFB2B55-4AA7-BB5E-4B1A-AD6733B452C2}"/>
              </a:ext>
            </a:extLst>
          </p:cNvPr>
          <p:cNvSpPr txBox="1"/>
          <p:nvPr/>
        </p:nvSpPr>
        <p:spPr bwMode="auto">
          <a:xfrm>
            <a:off x="3348135" y="3251021"/>
            <a:ext cx="2680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7</a:t>
            </a:r>
          </a:p>
        </p:txBody>
      </p:sp>
      <p:sp>
        <p:nvSpPr>
          <p:cNvPr id="181" name="TextBox 180">
            <a:extLst>
              <a:ext uri="{FF2B5EF4-FFF2-40B4-BE49-F238E27FC236}">
                <a16:creationId xmlns:a16="http://schemas.microsoft.com/office/drawing/2014/main" id="{7B16F89D-B807-FAC2-C65A-B9EBD0780EFF}"/>
              </a:ext>
            </a:extLst>
          </p:cNvPr>
          <p:cNvSpPr txBox="1"/>
          <p:nvPr/>
        </p:nvSpPr>
        <p:spPr bwMode="auto">
          <a:xfrm>
            <a:off x="3673948" y="3247909"/>
            <a:ext cx="282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8</a:t>
            </a:r>
          </a:p>
        </p:txBody>
      </p:sp>
      <p:sp>
        <p:nvSpPr>
          <p:cNvPr id="182" name="TextBox 181">
            <a:extLst>
              <a:ext uri="{FF2B5EF4-FFF2-40B4-BE49-F238E27FC236}">
                <a16:creationId xmlns:a16="http://schemas.microsoft.com/office/drawing/2014/main" id="{2A31A2CF-A7E4-8FFC-DBB3-299B5BB546F4}"/>
              </a:ext>
            </a:extLst>
          </p:cNvPr>
          <p:cNvSpPr txBox="1"/>
          <p:nvPr/>
        </p:nvSpPr>
        <p:spPr bwMode="auto">
          <a:xfrm>
            <a:off x="4022839" y="3247909"/>
            <a:ext cx="280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9</a:t>
            </a:r>
          </a:p>
        </p:txBody>
      </p:sp>
      <p:sp>
        <p:nvSpPr>
          <p:cNvPr id="183" name="TextBox 182">
            <a:extLst>
              <a:ext uri="{FF2B5EF4-FFF2-40B4-BE49-F238E27FC236}">
                <a16:creationId xmlns:a16="http://schemas.microsoft.com/office/drawing/2014/main" id="{C381031D-5A06-DB70-F178-31461F7E2328}"/>
              </a:ext>
            </a:extLst>
          </p:cNvPr>
          <p:cNvSpPr txBox="1"/>
          <p:nvPr/>
        </p:nvSpPr>
        <p:spPr bwMode="auto">
          <a:xfrm>
            <a:off x="4352556" y="3250469"/>
            <a:ext cx="330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10</a:t>
            </a:r>
          </a:p>
        </p:txBody>
      </p:sp>
      <p:sp>
        <p:nvSpPr>
          <p:cNvPr id="184" name="TextBox 183">
            <a:extLst>
              <a:ext uri="{FF2B5EF4-FFF2-40B4-BE49-F238E27FC236}">
                <a16:creationId xmlns:a16="http://schemas.microsoft.com/office/drawing/2014/main" id="{5B93B2AF-8F45-2E5A-DB8B-3DAD87B4B753}"/>
              </a:ext>
            </a:extLst>
          </p:cNvPr>
          <p:cNvSpPr txBox="1"/>
          <p:nvPr/>
        </p:nvSpPr>
        <p:spPr bwMode="auto">
          <a:xfrm>
            <a:off x="4723890" y="3250469"/>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11</a:t>
            </a:r>
          </a:p>
        </p:txBody>
      </p:sp>
      <p:sp>
        <p:nvSpPr>
          <p:cNvPr id="185" name="TextBox 184">
            <a:extLst>
              <a:ext uri="{FF2B5EF4-FFF2-40B4-BE49-F238E27FC236}">
                <a16:creationId xmlns:a16="http://schemas.microsoft.com/office/drawing/2014/main" id="{1FE3E0E3-9AF7-1EB7-A932-CDDD3F4A35C3}"/>
              </a:ext>
            </a:extLst>
          </p:cNvPr>
          <p:cNvSpPr txBox="1"/>
          <p:nvPr/>
        </p:nvSpPr>
        <p:spPr bwMode="auto">
          <a:xfrm>
            <a:off x="5043895" y="3250469"/>
            <a:ext cx="322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12</a:t>
            </a:r>
          </a:p>
        </p:txBody>
      </p:sp>
      <p:sp>
        <p:nvSpPr>
          <p:cNvPr id="186" name="TextBox 185">
            <a:extLst>
              <a:ext uri="{FF2B5EF4-FFF2-40B4-BE49-F238E27FC236}">
                <a16:creationId xmlns:a16="http://schemas.microsoft.com/office/drawing/2014/main" id="{EEE690F1-8D5D-61E7-75A5-1E065560571D}"/>
              </a:ext>
            </a:extLst>
          </p:cNvPr>
          <p:cNvSpPr txBox="1"/>
          <p:nvPr/>
        </p:nvSpPr>
        <p:spPr bwMode="auto">
          <a:xfrm>
            <a:off x="5390380" y="3250469"/>
            <a:ext cx="3257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13</a:t>
            </a:r>
          </a:p>
        </p:txBody>
      </p:sp>
      <p:sp>
        <p:nvSpPr>
          <p:cNvPr id="187" name="TextBox 186">
            <a:extLst>
              <a:ext uri="{FF2B5EF4-FFF2-40B4-BE49-F238E27FC236}">
                <a16:creationId xmlns:a16="http://schemas.microsoft.com/office/drawing/2014/main" id="{9313091F-5373-820C-2E68-D3A154F8F82F}"/>
              </a:ext>
            </a:extLst>
          </p:cNvPr>
          <p:cNvSpPr txBox="1"/>
          <p:nvPr/>
        </p:nvSpPr>
        <p:spPr bwMode="auto">
          <a:xfrm>
            <a:off x="5725683" y="3253028"/>
            <a:ext cx="330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14</a:t>
            </a:r>
          </a:p>
        </p:txBody>
      </p:sp>
      <p:sp>
        <p:nvSpPr>
          <p:cNvPr id="188" name="TextBox 187">
            <a:extLst>
              <a:ext uri="{FF2B5EF4-FFF2-40B4-BE49-F238E27FC236}">
                <a16:creationId xmlns:a16="http://schemas.microsoft.com/office/drawing/2014/main" id="{7EB85FDC-21D4-09B3-D6C2-C14A0A15A868}"/>
              </a:ext>
            </a:extLst>
          </p:cNvPr>
          <p:cNvSpPr txBox="1"/>
          <p:nvPr/>
        </p:nvSpPr>
        <p:spPr bwMode="auto">
          <a:xfrm>
            <a:off x="6072262" y="3253028"/>
            <a:ext cx="330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15</a:t>
            </a:r>
          </a:p>
        </p:txBody>
      </p:sp>
      <p:sp>
        <p:nvSpPr>
          <p:cNvPr id="189" name="TextBox 188">
            <a:extLst>
              <a:ext uri="{FF2B5EF4-FFF2-40B4-BE49-F238E27FC236}">
                <a16:creationId xmlns:a16="http://schemas.microsoft.com/office/drawing/2014/main" id="{DBDA7934-502C-3B6B-5330-7AB78B5ED1F6}"/>
              </a:ext>
            </a:extLst>
          </p:cNvPr>
          <p:cNvSpPr txBox="1"/>
          <p:nvPr/>
        </p:nvSpPr>
        <p:spPr bwMode="auto">
          <a:xfrm>
            <a:off x="6419943" y="3243889"/>
            <a:ext cx="3321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16</a:t>
            </a:r>
          </a:p>
        </p:txBody>
      </p:sp>
      <p:sp>
        <p:nvSpPr>
          <p:cNvPr id="190" name="TextBox 189">
            <a:extLst>
              <a:ext uri="{FF2B5EF4-FFF2-40B4-BE49-F238E27FC236}">
                <a16:creationId xmlns:a16="http://schemas.microsoft.com/office/drawing/2014/main" id="{205B09D5-3F6F-00AD-E3E3-D4DF7DFD58F6}"/>
              </a:ext>
            </a:extLst>
          </p:cNvPr>
          <p:cNvSpPr txBox="1"/>
          <p:nvPr/>
        </p:nvSpPr>
        <p:spPr bwMode="auto">
          <a:xfrm>
            <a:off x="757188" y="3110318"/>
            <a:ext cx="280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0</a:t>
            </a:r>
          </a:p>
        </p:txBody>
      </p:sp>
      <p:sp>
        <p:nvSpPr>
          <p:cNvPr id="191" name="TextBox 190">
            <a:extLst>
              <a:ext uri="{FF2B5EF4-FFF2-40B4-BE49-F238E27FC236}">
                <a16:creationId xmlns:a16="http://schemas.microsoft.com/office/drawing/2014/main" id="{943AE2FC-06DB-111F-B3ED-B4FF34C5F8ED}"/>
              </a:ext>
            </a:extLst>
          </p:cNvPr>
          <p:cNvSpPr txBox="1"/>
          <p:nvPr/>
        </p:nvSpPr>
        <p:spPr bwMode="auto">
          <a:xfrm>
            <a:off x="669023" y="2737335"/>
            <a:ext cx="369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20</a:t>
            </a:r>
          </a:p>
        </p:txBody>
      </p:sp>
      <p:sp>
        <p:nvSpPr>
          <p:cNvPr id="192" name="TextBox 191">
            <a:extLst>
              <a:ext uri="{FF2B5EF4-FFF2-40B4-BE49-F238E27FC236}">
                <a16:creationId xmlns:a16="http://schemas.microsoft.com/office/drawing/2014/main" id="{30168795-BB47-2A40-6F51-14291E43F829}"/>
              </a:ext>
            </a:extLst>
          </p:cNvPr>
          <p:cNvSpPr txBox="1"/>
          <p:nvPr/>
        </p:nvSpPr>
        <p:spPr bwMode="auto">
          <a:xfrm>
            <a:off x="659404" y="1990019"/>
            <a:ext cx="378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60</a:t>
            </a:r>
          </a:p>
        </p:txBody>
      </p:sp>
      <p:sp>
        <p:nvSpPr>
          <p:cNvPr id="193" name="TextBox 192">
            <a:extLst>
              <a:ext uri="{FF2B5EF4-FFF2-40B4-BE49-F238E27FC236}">
                <a16:creationId xmlns:a16="http://schemas.microsoft.com/office/drawing/2014/main" id="{62A6CA07-A9C3-9E59-B6D8-5D7FEA7E0DB8}"/>
              </a:ext>
            </a:extLst>
          </p:cNvPr>
          <p:cNvSpPr txBox="1"/>
          <p:nvPr/>
        </p:nvSpPr>
        <p:spPr bwMode="auto">
          <a:xfrm>
            <a:off x="659404" y="1617035"/>
            <a:ext cx="378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80</a:t>
            </a:r>
          </a:p>
        </p:txBody>
      </p:sp>
      <p:sp>
        <p:nvSpPr>
          <p:cNvPr id="194" name="TextBox 193">
            <a:extLst>
              <a:ext uri="{FF2B5EF4-FFF2-40B4-BE49-F238E27FC236}">
                <a16:creationId xmlns:a16="http://schemas.microsoft.com/office/drawing/2014/main" id="{CA99BF6F-6E74-7179-A237-E4941B82BD2B}"/>
              </a:ext>
            </a:extLst>
          </p:cNvPr>
          <p:cNvSpPr txBox="1"/>
          <p:nvPr/>
        </p:nvSpPr>
        <p:spPr bwMode="auto">
          <a:xfrm>
            <a:off x="595285" y="1245870"/>
            <a:ext cx="4267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100</a:t>
            </a:r>
          </a:p>
        </p:txBody>
      </p:sp>
      <p:grpSp>
        <p:nvGrpSpPr>
          <p:cNvPr id="27" name="Group 26">
            <a:extLst>
              <a:ext uri="{FF2B5EF4-FFF2-40B4-BE49-F238E27FC236}">
                <a16:creationId xmlns:a16="http://schemas.microsoft.com/office/drawing/2014/main" id="{D703F044-1FDF-E328-8441-74235FF30D7A}"/>
              </a:ext>
            </a:extLst>
          </p:cNvPr>
          <p:cNvGrpSpPr/>
          <p:nvPr/>
        </p:nvGrpSpPr>
        <p:grpSpPr>
          <a:xfrm>
            <a:off x="930009" y="1252714"/>
            <a:ext cx="5626686" cy="1821216"/>
            <a:chOff x="1237823" y="1252714"/>
            <a:chExt cx="5626686" cy="1821216"/>
          </a:xfrm>
        </p:grpSpPr>
        <p:sp>
          <p:nvSpPr>
            <p:cNvPr id="195" name="TextBox 194">
              <a:extLst>
                <a:ext uri="{FF2B5EF4-FFF2-40B4-BE49-F238E27FC236}">
                  <a16:creationId xmlns:a16="http://schemas.microsoft.com/office/drawing/2014/main" id="{642CEC9B-A63D-76ED-6A4D-9020ACEA7527}"/>
                </a:ext>
              </a:extLst>
            </p:cNvPr>
            <p:cNvSpPr txBox="1"/>
            <p:nvPr/>
          </p:nvSpPr>
          <p:spPr bwMode="auto">
            <a:xfrm>
              <a:off x="6583663" y="2812320"/>
              <a:ext cx="2808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196" name="TextBox 195">
              <a:extLst>
                <a:ext uri="{FF2B5EF4-FFF2-40B4-BE49-F238E27FC236}">
                  <a16:creationId xmlns:a16="http://schemas.microsoft.com/office/drawing/2014/main" id="{942D90E8-D1E5-134A-2D5E-575433981A9C}"/>
                </a:ext>
              </a:extLst>
            </p:cNvPr>
            <p:cNvSpPr txBox="1"/>
            <p:nvPr/>
          </p:nvSpPr>
          <p:spPr bwMode="auto">
            <a:xfrm>
              <a:off x="6350076" y="2812320"/>
              <a:ext cx="2808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grpSp>
          <p:nvGrpSpPr>
            <p:cNvPr id="197" name="Group 196">
              <a:extLst>
                <a:ext uri="{FF2B5EF4-FFF2-40B4-BE49-F238E27FC236}">
                  <a16:creationId xmlns:a16="http://schemas.microsoft.com/office/drawing/2014/main" id="{A56060AF-E5F8-8BF3-3402-CB968B8FBB74}"/>
                </a:ext>
              </a:extLst>
            </p:cNvPr>
            <p:cNvGrpSpPr/>
            <p:nvPr/>
          </p:nvGrpSpPr>
          <p:grpSpPr>
            <a:xfrm>
              <a:off x="1237823" y="1252714"/>
              <a:ext cx="5483368" cy="1681217"/>
              <a:chOff x="5875255" y="2695603"/>
              <a:chExt cx="5483368" cy="1941987"/>
            </a:xfrm>
          </p:grpSpPr>
          <p:sp>
            <p:nvSpPr>
              <p:cNvPr id="217" name="Freeform 14">
                <a:extLst>
                  <a:ext uri="{FF2B5EF4-FFF2-40B4-BE49-F238E27FC236}">
                    <a16:creationId xmlns:a16="http://schemas.microsoft.com/office/drawing/2014/main" id="{21087271-FBA9-79DD-1AEF-55ABE0B81AB7}"/>
                  </a:ext>
                </a:extLst>
              </p:cNvPr>
              <p:cNvSpPr/>
              <p:nvPr/>
            </p:nvSpPr>
            <p:spPr bwMode="auto">
              <a:xfrm>
                <a:off x="5980253" y="2839656"/>
                <a:ext cx="5378370" cy="1797934"/>
              </a:xfrm>
              <a:custGeom>
                <a:avLst/>
                <a:gdLst>
                  <a:gd name="connsiteX0" fmla="*/ 0 w 5378370"/>
                  <a:gd name="connsiteY0" fmla="*/ 0 h 1797934"/>
                  <a:gd name="connsiteX1" fmla="*/ 100314 w 5378370"/>
                  <a:gd name="connsiteY1" fmla="*/ 0 h 1797934"/>
                  <a:gd name="connsiteX2" fmla="*/ 100314 w 5378370"/>
                  <a:gd name="connsiteY2" fmla="*/ 46298 h 1797934"/>
                  <a:gd name="connsiteX3" fmla="*/ 219919 w 5378370"/>
                  <a:gd name="connsiteY3" fmla="*/ 46298 h 1797934"/>
                  <a:gd name="connsiteX4" fmla="*/ 219919 w 5378370"/>
                  <a:gd name="connsiteY4" fmla="*/ 46298 h 1797934"/>
                  <a:gd name="connsiteX5" fmla="*/ 219919 w 5378370"/>
                  <a:gd name="connsiteY5" fmla="*/ 81022 h 1797934"/>
                  <a:gd name="connsiteX6" fmla="*/ 262360 w 5378370"/>
                  <a:gd name="connsiteY6" fmla="*/ 81022 h 1797934"/>
                  <a:gd name="connsiteX7" fmla="*/ 262360 w 5378370"/>
                  <a:gd name="connsiteY7" fmla="*/ 81022 h 1797934"/>
                  <a:gd name="connsiteX8" fmla="*/ 262360 w 5378370"/>
                  <a:gd name="connsiteY8" fmla="*/ 81022 h 1797934"/>
                  <a:gd name="connsiteX9" fmla="*/ 262360 w 5378370"/>
                  <a:gd name="connsiteY9" fmla="*/ 81022 h 1797934"/>
                  <a:gd name="connsiteX10" fmla="*/ 262360 w 5378370"/>
                  <a:gd name="connsiteY10" fmla="*/ 81022 h 1797934"/>
                  <a:gd name="connsiteX11" fmla="*/ 262360 w 5378370"/>
                  <a:gd name="connsiteY11" fmla="*/ 115747 h 1797934"/>
                  <a:gd name="connsiteX12" fmla="*/ 358815 w 5378370"/>
                  <a:gd name="connsiteY12" fmla="*/ 115747 h 1797934"/>
                  <a:gd name="connsiteX13" fmla="*/ 358815 w 5378370"/>
                  <a:gd name="connsiteY13" fmla="*/ 162045 h 1797934"/>
                  <a:gd name="connsiteX14" fmla="*/ 416689 w 5378370"/>
                  <a:gd name="connsiteY14" fmla="*/ 162045 h 1797934"/>
                  <a:gd name="connsiteX15" fmla="*/ 416689 w 5378370"/>
                  <a:gd name="connsiteY15" fmla="*/ 216060 h 1797934"/>
                  <a:gd name="connsiteX16" fmla="*/ 435980 w 5378370"/>
                  <a:gd name="connsiteY16" fmla="*/ 216060 h 1797934"/>
                  <a:gd name="connsiteX17" fmla="*/ 435980 w 5378370"/>
                  <a:gd name="connsiteY17" fmla="*/ 285509 h 1797934"/>
                  <a:gd name="connsiteX18" fmla="*/ 435980 w 5378370"/>
                  <a:gd name="connsiteY18" fmla="*/ 285509 h 1797934"/>
                  <a:gd name="connsiteX19" fmla="*/ 435980 w 5378370"/>
                  <a:gd name="connsiteY19" fmla="*/ 335666 h 1797934"/>
                  <a:gd name="connsiteX20" fmla="*/ 462988 w 5378370"/>
                  <a:gd name="connsiteY20" fmla="*/ 335666 h 1797934"/>
                  <a:gd name="connsiteX21" fmla="*/ 462988 w 5378370"/>
                  <a:gd name="connsiteY21" fmla="*/ 412830 h 1797934"/>
                  <a:gd name="connsiteX22" fmla="*/ 462988 w 5378370"/>
                  <a:gd name="connsiteY22" fmla="*/ 513144 h 1797934"/>
                  <a:gd name="connsiteX23" fmla="*/ 462988 w 5378370"/>
                  <a:gd name="connsiteY23" fmla="*/ 513144 h 1797934"/>
                  <a:gd name="connsiteX24" fmla="*/ 493853 w 5378370"/>
                  <a:gd name="connsiteY24" fmla="*/ 513144 h 1797934"/>
                  <a:gd name="connsiteX25" fmla="*/ 493853 w 5378370"/>
                  <a:gd name="connsiteY25" fmla="*/ 513144 h 1797934"/>
                  <a:gd name="connsiteX26" fmla="*/ 493853 w 5378370"/>
                  <a:gd name="connsiteY26" fmla="*/ 513144 h 1797934"/>
                  <a:gd name="connsiteX27" fmla="*/ 493853 w 5378370"/>
                  <a:gd name="connsiteY27" fmla="*/ 540152 h 1797934"/>
                  <a:gd name="connsiteX28" fmla="*/ 540152 w 5378370"/>
                  <a:gd name="connsiteY28" fmla="*/ 540152 h 1797934"/>
                  <a:gd name="connsiteX29" fmla="*/ 540152 w 5378370"/>
                  <a:gd name="connsiteY29" fmla="*/ 578734 h 1797934"/>
                  <a:gd name="connsiteX30" fmla="*/ 540152 w 5378370"/>
                  <a:gd name="connsiteY30" fmla="*/ 578734 h 1797934"/>
                  <a:gd name="connsiteX31" fmla="*/ 540152 w 5378370"/>
                  <a:gd name="connsiteY31" fmla="*/ 578734 h 1797934"/>
                  <a:gd name="connsiteX32" fmla="*/ 578734 w 5378370"/>
                  <a:gd name="connsiteY32" fmla="*/ 578734 h 1797934"/>
                  <a:gd name="connsiteX33" fmla="*/ 578734 w 5378370"/>
                  <a:gd name="connsiteY33" fmla="*/ 621174 h 1797934"/>
                  <a:gd name="connsiteX34" fmla="*/ 632750 w 5378370"/>
                  <a:gd name="connsiteY34" fmla="*/ 621174 h 1797934"/>
                  <a:gd name="connsiteX35" fmla="*/ 632750 w 5378370"/>
                  <a:gd name="connsiteY35" fmla="*/ 621174 h 1797934"/>
                  <a:gd name="connsiteX36" fmla="*/ 632750 w 5378370"/>
                  <a:gd name="connsiteY36" fmla="*/ 655898 h 1797934"/>
                  <a:gd name="connsiteX37" fmla="*/ 841094 w 5378370"/>
                  <a:gd name="connsiteY37" fmla="*/ 655898 h 1797934"/>
                  <a:gd name="connsiteX38" fmla="*/ 841094 w 5378370"/>
                  <a:gd name="connsiteY38" fmla="*/ 690622 h 1797934"/>
                  <a:gd name="connsiteX39" fmla="*/ 898967 w 5378370"/>
                  <a:gd name="connsiteY39" fmla="*/ 690622 h 1797934"/>
                  <a:gd name="connsiteX40" fmla="*/ 898967 w 5378370"/>
                  <a:gd name="connsiteY40" fmla="*/ 740779 h 1797934"/>
                  <a:gd name="connsiteX41" fmla="*/ 898967 w 5378370"/>
                  <a:gd name="connsiteY41" fmla="*/ 740779 h 1797934"/>
                  <a:gd name="connsiteX42" fmla="*/ 898967 w 5378370"/>
                  <a:gd name="connsiteY42" fmla="*/ 740779 h 1797934"/>
                  <a:gd name="connsiteX43" fmla="*/ 933691 w 5378370"/>
                  <a:gd name="connsiteY43" fmla="*/ 740779 h 1797934"/>
                  <a:gd name="connsiteX44" fmla="*/ 933691 w 5378370"/>
                  <a:gd name="connsiteY44" fmla="*/ 814086 h 1797934"/>
                  <a:gd name="connsiteX45" fmla="*/ 964557 w 5378370"/>
                  <a:gd name="connsiteY45" fmla="*/ 814086 h 1797934"/>
                  <a:gd name="connsiteX46" fmla="*/ 964557 w 5378370"/>
                  <a:gd name="connsiteY46" fmla="*/ 856526 h 1797934"/>
                  <a:gd name="connsiteX47" fmla="*/ 964557 w 5378370"/>
                  <a:gd name="connsiteY47" fmla="*/ 856526 h 1797934"/>
                  <a:gd name="connsiteX48" fmla="*/ 999281 w 5378370"/>
                  <a:gd name="connsiteY48" fmla="*/ 856526 h 1797934"/>
                  <a:gd name="connsiteX49" fmla="*/ 999281 w 5378370"/>
                  <a:gd name="connsiteY49" fmla="*/ 898967 h 1797934"/>
                  <a:gd name="connsiteX50" fmla="*/ 1034005 w 5378370"/>
                  <a:gd name="connsiteY50" fmla="*/ 898967 h 1797934"/>
                  <a:gd name="connsiteX51" fmla="*/ 1034005 w 5378370"/>
                  <a:gd name="connsiteY51" fmla="*/ 945266 h 1797934"/>
                  <a:gd name="connsiteX52" fmla="*/ 1261641 w 5378370"/>
                  <a:gd name="connsiteY52" fmla="*/ 945266 h 1797934"/>
                  <a:gd name="connsiteX53" fmla="*/ 1261641 w 5378370"/>
                  <a:gd name="connsiteY53" fmla="*/ 999281 h 1797934"/>
                  <a:gd name="connsiteX54" fmla="*/ 1311798 w 5378370"/>
                  <a:gd name="connsiteY54" fmla="*/ 999281 h 1797934"/>
                  <a:gd name="connsiteX55" fmla="*/ 1311798 w 5378370"/>
                  <a:gd name="connsiteY55" fmla="*/ 1041721 h 1797934"/>
                  <a:gd name="connsiteX56" fmla="*/ 1527858 w 5378370"/>
                  <a:gd name="connsiteY56" fmla="*/ 1041721 h 1797934"/>
                  <a:gd name="connsiteX57" fmla="*/ 1527858 w 5378370"/>
                  <a:gd name="connsiteY57" fmla="*/ 1041721 h 1797934"/>
                  <a:gd name="connsiteX58" fmla="*/ 1527858 w 5378370"/>
                  <a:gd name="connsiteY58" fmla="*/ 1041721 h 1797934"/>
                  <a:gd name="connsiteX59" fmla="*/ 1527858 w 5378370"/>
                  <a:gd name="connsiteY59" fmla="*/ 1041721 h 1797934"/>
                  <a:gd name="connsiteX60" fmla="*/ 1527858 w 5378370"/>
                  <a:gd name="connsiteY60" fmla="*/ 1072587 h 1797934"/>
                  <a:gd name="connsiteX61" fmla="*/ 1724628 w 5378370"/>
                  <a:gd name="connsiteY61" fmla="*/ 1072587 h 1797934"/>
                  <a:gd name="connsiteX62" fmla="*/ 1724628 w 5378370"/>
                  <a:gd name="connsiteY62" fmla="*/ 1103453 h 1797934"/>
                  <a:gd name="connsiteX63" fmla="*/ 1763210 w 5378370"/>
                  <a:gd name="connsiteY63" fmla="*/ 1103453 h 1797934"/>
                  <a:gd name="connsiteX64" fmla="*/ 1763210 w 5378370"/>
                  <a:gd name="connsiteY64" fmla="*/ 1103453 h 1797934"/>
                  <a:gd name="connsiteX65" fmla="*/ 1763210 w 5378370"/>
                  <a:gd name="connsiteY65" fmla="*/ 1103453 h 1797934"/>
                  <a:gd name="connsiteX66" fmla="*/ 1763210 w 5378370"/>
                  <a:gd name="connsiteY66" fmla="*/ 1103453 h 1797934"/>
                  <a:gd name="connsiteX67" fmla="*/ 1763210 w 5378370"/>
                  <a:gd name="connsiteY67" fmla="*/ 1134319 h 1797934"/>
                  <a:gd name="connsiteX68" fmla="*/ 2098876 w 5378370"/>
                  <a:gd name="connsiteY68" fmla="*/ 1134319 h 1797934"/>
                  <a:gd name="connsiteX69" fmla="*/ 2098876 w 5378370"/>
                  <a:gd name="connsiteY69" fmla="*/ 1172901 h 1797934"/>
                  <a:gd name="connsiteX70" fmla="*/ 2465408 w 5378370"/>
                  <a:gd name="connsiteY70" fmla="*/ 1172901 h 1797934"/>
                  <a:gd name="connsiteX71" fmla="*/ 2465408 w 5378370"/>
                  <a:gd name="connsiteY71" fmla="*/ 1211483 h 1797934"/>
                  <a:gd name="connsiteX72" fmla="*/ 2546431 w 5378370"/>
                  <a:gd name="connsiteY72" fmla="*/ 1211483 h 1797934"/>
                  <a:gd name="connsiteX73" fmla="*/ 2546431 w 5378370"/>
                  <a:gd name="connsiteY73" fmla="*/ 1250066 h 1797934"/>
                  <a:gd name="connsiteX74" fmla="*/ 2797215 w 5378370"/>
                  <a:gd name="connsiteY74" fmla="*/ 1250066 h 1797934"/>
                  <a:gd name="connsiteX75" fmla="*/ 2797215 w 5378370"/>
                  <a:gd name="connsiteY75" fmla="*/ 1288648 h 1797934"/>
                  <a:gd name="connsiteX76" fmla="*/ 2878238 w 5378370"/>
                  <a:gd name="connsiteY76" fmla="*/ 1288648 h 1797934"/>
                  <a:gd name="connsiteX77" fmla="*/ 2878238 w 5378370"/>
                  <a:gd name="connsiteY77" fmla="*/ 1346521 h 1797934"/>
                  <a:gd name="connsiteX78" fmla="*/ 3889094 w 5378370"/>
                  <a:gd name="connsiteY78" fmla="*/ 1346521 h 1797934"/>
                  <a:gd name="connsiteX79" fmla="*/ 3889094 w 5378370"/>
                  <a:gd name="connsiteY79" fmla="*/ 1477701 h 1797934"/>
                  <a:gd name="connsiteX80" fmla="*/ 3970117 w 5378370"/>
                  <a:gd name="connsiteY80" fmla="*/ 1477701 h 1797934"/>
                  <a:gd name="connsiteX81" fmla="*/ 3970117 w 5378370"/>
                  <a:gd name="connsiteY81" fmla="*/ 1620455 h 1797934"/>
                  <a:gd name="connsiteX82" fmla="*/ 5058137 w 5378370"/>
                  <a:gd name="connsiteY82" fmla="*/ 1620455 h 1797934"/>
                  <a:gd name="connsiteX83" fmla="*/ 5058137 w 5378370"/>
                  <a:gd name="connsiteY83" fmla="*/ 1797934 h 1797934"/>
                  <a:gd name="connsiteX84" fmla="*/ 5378370 w 5378370"/>
                  <a:gd name="connsiteY84" fmla="*/ 1797934 h 179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378370" h="1797934">
                    <a:moveTo>
                      <a:pt x="0" y="0"/>
                    </a:moveTo>
                    <a:lnTo>
                      <a:pt x="100314" y="0"/>
                    </a:lnTo>
                    <a:lnTo>
                      <a:pt x="100314" y="46298"/>
                    </a:lnTo>
                    <a:lnTo>
                      <a:pt x="219919" y="46298"/>
                    </a:lnTo>
                    <a:lnTo>
                      <a:pt x="219919" y="46298"/>
                    </a:lnTo>
                    <a:lnTo>
                      <a:pt x="219919" y="81022"/>
                    </a:lnTo>
                    <a:lnTo>
                      <a:pt x="262360" y="81022"/>
                    </a:lnTo>
                    <a:lnTo>
                      <a:pt x="262360" y="81022"/>
                    </a:lnTo>
                    <a:lnTo>
                      <a:pt x="262360" y="81022"/>
                    </a:lnTo>
                    <a:lnTo>
                      <a:pt x="262360" y="81022"/>
                    </a:lnTo>
                    <a:lnTo>
                      <a:pt x="262360" y="81022"/>
                    </a:lnTo>
                    <a:lnTo>
                      <a:pt x="262360" y="115747"/>
                    </a:lnTo>
                    <a:lnTo>
                      <a:pt x="358815" y="115747"/>
                    </a:lnTo>
                    <a:lnTo>
                      <a:pt x="358815" y="162045"/>
                    </a:lnTo>
                    <a:lnTo>
                      <a:pt x="416689" y="162045"/>
                    </a:lnTo>
                    <a:lnTo>
                      <a:pt x="416689" y="216060"/>
                    </a:lnTo>
                    <a:lnTo>
                      <a:pt x="435980" y="216060"/>
                    </a:lnTo>
                    <a:lnTo>
                      <a:pt x="435980" y="285509"/>
                    </a:lnTo>
                    <a:lnTo>
                      <a:pt x="435980" y="285509"/>
                    </a:lnTo>
                    <a:lnTo>
                      <a:pt x="435980" y="335666"/>
                    </a:lnTo>
                    <a:lnTo>
                      <a:pt x="462988" y="335666"/>
                    </a:lnTo>
                    <a:lnTo>
                      <a:pt x="462988" y="412830"/>
                    </a:lnTo>
                    <a:lnTo>
                      <a:pt x="462988" y="513144"/>
                    </a:lnTo>
                    <a:lnTo>
                      <a:pt x="462988" y="513144"/>
                    </a:lnTo>
                    <a:lnTo>
                      <a:pt x="493853" y="513144"/>
                    </a:lnTo>
                    <a:lnTo>
                      <a:pt x="493853" y="513144"/>
                    </a:lnTo>
                    <a:lnTo>
                      <a:pt x="493853" y="513144"/>
                    </a:lnTo>
                    <a:lnTo>
                      <a:pt x="493853" y="540152"/>
                    </a:lnTo>
                    <a:lnTo>
                      <a:pt x="540152" y="540152"/>
                    </a:lnTo>
                    <a:lnTo>
                      <a:pt x="540152" y="578734"/>
                    </a:lnTo>
                    <a:lnTo>
                      <a:pt x="540152" y="578734"/>
                    </a:lnTo>
                    <a:lnTo>
                      <a:pt x="540152" y="578734"/>
                    </a:lnTo>
                    <a:lnTo>
                      <a:pt x="578734" y="578734"/>
                    </a:lnTo>
                    <a:lnTo>
                      <a:pt x="578734" y="621174"/>
                    </a:lnTo>
                    <a:lnTo>
                      <a:pt x="632750" y="621174"/>
                    </a:lnTo>
                    <a:lnTo>
                      <a:pt x="632750" y="621174"/>
                    </a:lnTo>
                    <a:lnTo>
                      <a:pt x="632750" y="655898"/>
                    </a:lnTo>
                    <a:lnTo>
                      <a:pt x="841094" y="655898"/>
                    </a:lnTo>
                    <a:lnTo>
                      <a:pt x="841094" y="690622"/>
                    </a:lnTo>
                    <a:lnTo>
                      <a:pt x="898967" y="690622"/>
                    </a:lnTo>
                    <a:lnTo>
                      <a:pt x="898967" y="740779"/>
                    </a:lnTo>
                    <a:lnTo>
                      <a:pt x="898967" y="740779"/>
                    </a:lnTo>
                    <a:lnTo>
                      <a:pt x="898967" y="740779"/>
                    </a:lnTo>
                    <a:lnTo>
                      <a:pt x="933691" y="740779"/>
                    </a:lnTo>
                    <a:lnTo>
                      <a:pt x="933691" y="814086"/>
                    </a:lnTo>
                    <a:lnTo>
                      <a:pt x="964557" y="814086"/>
                    </a:lnTo>
                    <a:lnTo>
                      <a:pt x="964557" y="856526"/>
                    </a:lnTo>
                    <a:lnTo>
                      <a:pt x="964557" y="856526"/>
                    </a:lnTo>
                    <a:lnTo>
                      <a:pt x="999281" y="856526"/>
                    </a:lnTo>
                    <a:lnTo>
                      <a:pt x="999281" y="898967"/>
                    </a:lnTo>
                    <a:lnTo>
                      <a:pt x="1034005" y="898967"/>
                    </a:lnTo>
                    <a:lnTo>
                      <a:pt x="1034005" y="945266"/>
                    </a:lnTo>
                    <a:lnTo>
                      <a:pt x="1261641" y="945266"/>
                    </a:lnTo>
                    <a:lnTo>
                      <a:pt x="1261641" y="999281"/>
                    </a:lnTo>
                    <a:lnTo>
                      <a:pt x="1311798" y="999281"/>
                    </a:lnTo>
                    <a:lnTo>
                      <a:pt x="1311798" y="1041721"/>
                    </a:lnTo>
                    <a:lnTo>
                      <a:pt x="1527858" y="1041721"/>
                    </a:lnTo>
                    <a:lnTo>
                      <a:pt x="1527858" y="1041721"/>
                    </a:lnTo>
                    <a:lnTo>
                      <a:pt x="1527858" y="1041721"/>
                    </a:lnTo>
                    <a:lnTo>
                      <a:pt x="1527858" y="1041721"/>
                    </a:lnTo>
                    <a:lnTo>
                      <a:pt x="1527858" y="1072587"/>
                    </a:lnTo>
                    <a:lnTo>
                      <a:pt x="1724628" y="1072587"/>
                    </a:lnTo>
                    <a:lnTo>
                      <a:pt x="1724628" y="1103453"/>
                    </a:lnTo>
                    <a:lnTo>
                      <a:pt x="1763210" y="1103453"/>
                    </a:lnTo>
                    <a:lnTo>
                      <a:pt x="1763210" y="1103453"/>
                    </a:lnTo>
                    <a:lnTo>
                      <a:pt x="1763210" y="1103453"/>
                    </a:lnTo>
                    <a:lnTo>
                      <a:pt x="1763210" y="1103453"/>
                    </a:lnTo>
                    <a:lnTo>
                      <a:pt x="1763210" y="1134319"/>
                    </a:lnTo>
                    <a:lnTo>
                      <a:pt x="2098876" y="1134319"/>
                    </a:lnTo>
                    <a:lnTo>
                      <a:pt x="2098876" y="1172901"/>
                    </a:lnTo>
                    <a:lnTo>
                      <a:pt x="2465408" y="1172901"/>
                    </a:lnTo>
                    <a:lnTo>
                      <a:pt x="2465408" y="1211483"/>
                    </a:lnTo>
                    <a:lnTo>
                      <a:pt x="2546431" y="1211483"/>
                    </a:lnTo>
                    <a:lnTo>
                      <a:pt x="2546431" y="1250066"/>
                    </a:lnTo>
                    <a:lnTo>
                      <a:pt x="2797215" y="1250066"/>
                    </a:lnTo>
                    <a:lnTo>
                      <a:pt x="2797215" y="1288648"/>
                    </a:lnTo>
                    <a:lnTo>
                      <a:pt x="2878238" y="1288648"/>
                    </a:lnTo>
                    <a:lnTo>
                      <a:pt x="2878238" y="1346521"/>
                    </a:lnTo>
                    <a:lnTo>
                      <a:pt x="3889094" y="1346521"/>
                    </a:lnTo>
                    <a:lnTo>
                      <a:pt x="3889094" y="1477701"/>
                    </a:lnTo>
                    <a:lnTo>
                      <a:pt x="3970117" y="1477701"/>
                    </a:lnTo>
                    <a:lnTo>
                      <a:pt x="3970117" y="1620455"/>
                    </a:lnTo>
                    <a:lnTo>
                      <a:pt x="5058137" y="1620455"/>
                    </a:lnTo>
                    <a:lnTo>
                      <a:pt x="5058137" y="1797934"/>
                    </a:lnTo>
                    <a:lnTo>
                      <a:pt x="5378370" y="1797934"/>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endParaRPr>
              </a:p>
            </p:txBody>
          </p:sp>
          <p:sp>
            <p:nvSpPr>
              <p:cNvPr id="218" name="TextBox 217">
                <a:extLst>
                  <a:ext uri="{FF2B5EF4-FFF2-40B4-BE49-F238E27FC236}">
                    <a16:creationId xmlns:a16="http://schemas.microsoft.com/office/drawing/2014/main" id="{AE72D886-AE5E-59D1-12DB-EADD09E569C8}"/>
                  </a:ext>
                </a:extLst>
              </p:cNvPr>
              <p:cNvSpPr txBox="1"/>
              <p:nvPr/>
            </p:nvSpPr>
            <p:spPr bwMode="auto">
              <a:xfrm>
                <a:off x="10695645" y="4311579"/>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19" name="TextBox 218">
                <a:extLst>
                  <a:ext uri="{FF2B5EF4-FFF2-40B4-BE49-F238E27FC236}">
                    <a16:creationId xmlns:a16="http://schemas.microsoft.com/office/drawing/2014/main" id="{220BFB6F-63BA-0EDE-C708-3391818BBAAF}"/>
                  </a:ext>
                </a:extLst>
              </p:cNvPr>
              <p:cNvSpPr txBox="1"/>
              <p:nvPr/>
            </p:nvSpPr>
            <p:spPr bwMode="auto">
              <a:xfrm>
                <a:off x="9585197" y="4036042"/>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0" name="TextBox 219">
                <a:extLst>
                  <a:ext uri="{FF2B5EF4-FFF2-40B4-BE49-F238E27FC236}">
                    <a16:creationId xmlns:a16="http://schemas.microsoft.com/office/drawing/2014/main" id="{1B57DE32-7214-AC17-F08F-11C65C81312C}"/>
                  </a:ext>
                </a:extLst>
              </p:cNvPr>
              <p:cNvSpPr txBox="1"/>
              <p:nvPr/>
            </p:nvSpPr>
            <p:spPr bwMode="auto">
              <a:xfrm>
                <a:off x="9737597" y="4188442"/>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1" name="TextBox 220">
                <a:extLst>
                  <a:ext uri="{FF2B5EF4-FFF2-40B4-BE49-F238E27FC236}">
                    <a16:creationId xmlns:a16="http://schemas.microsoft.com/office/drawing/2014/main" id="{E4F2D49B-5BC6-6570-CB11-32CFBEFF8449}"/>
                  </a:ext>
                </a:extLst>
              </p:cNvPr>
              <p:cNvSpPr txBox="1"/>
              <p:nvPr/>
            </p:nvSpPr>
            <p:spPr bwMode="auto">
              <a:xfrm>
                <a:off x="9357663" y="4036041"/>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2" name="TextBox 221">
                <a:extLst>
                  <a:ext uri="{FF2B5EF4-FFF2-40B4-BE49-F238E27FC236}">
                    <a16:creationId xmlns:a16="http://schemas.microsoft.com/office/drawing/2014/main" id="{35695F0B-7DD6-8301-9B54-599BD3D31463}"/>
                  </a:ext>
                </a:extLst>
              </p:cNvPr>
              <p:cNvSpPr txBox="1"/>
              <p:nvPr/>
            </p:nvSpPr>
            <p:spPr bwMode="auto">
              <a:xfrm>
                <a:off x="9194909" y="4036040"/>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3" name="TextBox 222">
                <a:extLst>
                  <a:ext uri="{FF2B5EF4-FFF2-40B4-BE49-F238E27FC236}">
                    <a16:creationId xmlns:a16="http://schemas.microsoft.com/office/drawing/2014/main" id="{9F9D1E7D-DE46-21C7-0BDB-71CA3BF6FDB9}"/>
                  </a:ext>
                </a:extLst>
              </p:cNvPr>
              <p:cNvSpPr txBox="1"/>
              <p:nvPr/>
            </p:nvSpPr>
            <p:spPr bwMode="auto">
              <a:xfrm>
                <a:off x="9147251" y="4036039"/>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4" name="TextBox 223">
                <a:extLst>
                  <a:ext uri="{FF2B5EF4-FFF2-40B4-BE49-F238E27FC236}">
                    <a16:creationId xmlns:a16="http://schemas.microsoft.com/office/drawing/2014/main" id="{45D2E0E2-1A02-7CD0-DF23-1FC339DF9560}"/>
                  </a:ext>
                </a:extLst>
              </p:cNvPr>
              <p:cNvSpPr txBox="1"/>
              <p:nvPr/>
            </p:nvSpPr>
            <p:spPr bwMode="auto">
              <a:xfrm>
                <a:off x="8931837" y="4036038"/>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5" name="TextBox 224">
                <a:extLst>
                  <a:ext uri="{FF2B5EF4-FFF2-40B4-BE49-F238E27FC236}">
                    <a16:creationId xmlns:a16="http://schemas.microsoft.com/office/drawing/2014/main" id="{7CD932EE-B0FA-4C99-DBF4-759B1F853211}"/>
                  </a:ext>
                </a:extLst>
              </p:cNvPr>
              <p:cNvSpPr txBox="1"/>
              <p:nvPr/>
            </p:nvSpPr>
            <p:spPr bwMode="auto">
              <a:xfrm>
                <a:off x="8973695" y="4036038"/>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6" name="TextBox 225">
                <a:extLst>
                  <a:ext uri="{FF2B5EF4-FFF2-40B4-BE49-F238E27FC236}">
                    <a16:creationId xmlns:a16="http://schemas.microsoft.com/office/drawing/2014/main" id="{5CB71A7A-4B38-68E1-1E64-2D9057EE79BB}"/>
                  </a:ext>
                </a:extLst>
              </p:cNvPr>
              <p:cNvSpPr txBox="1"/>
              <p:nvPr/>
            </p:nvSpPr>
            <p:spPr bwMode="auto">
              <a:xfrm>
                <a:off x="8992180" y="4037032"/>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7" name="TextBox 226">
                <a:extLst>
                  <a:ext uri="{FF2B5EF4-FFF2-40B4-BE49-F238E27FC236}">
                    <a16:creationId xmlns:a16="http://schemas.microsoft.com/office/drawing/2014/main" id="{A5CCA18B-DC39-7F74-4B52-FBFA37EF079A}"/>
                  </a:ext>
                </a:extLst>
              </p:cNvPr>
              <p:cNvSpPr txBox="1"/>
              <p:nvPr/>
            </p:nvSpPr>
            <p:spPr bwMode="auto">
              <a:xfrm>
                <a:off x="9040122" y="4037032"/>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8" name="TextBox 227">
                <a:extLst>
                  <a:ext uri="{FF2B5EF4-FFF2-40B4-BE49-F238E27FC236}">
                    <a16:creationId xmlns:a16="http://schemas.microsoft.com/office/drawing/2014/main" id="{A61679C3-A14D-AD28-7A9C-F2C1DD2EC75F}"/>
                  </a:ext>
                </a:extLst>
              </p:cNvPr>
              <p:cNvSpPr txBox="1"/>
              <p:nvPr/>
            </p:nvSpPr>
            <p:spPr bwMode="auto">
              <a:xfrm>
                <a:off x="8491536" y="3934085"/>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29" name="TextBox 228">
                <a:extLst>
                  <a:ext uri="{FF2B5EF4-FFF2-40B4-BE49-F238E27FC236}">
                    <a16:creationId xmlns:a16="http://schemas.microsoft.com/office/drawing/2014/main" id="{3D5178A3-1489-6E3E-9079-8925E9C15B31}"/>
                  </a:ext>
                </a:extLst>
              </p:cNvPr>
              <p:cNvSpPr txBox="1"/>
              <p:nvPr/>
            </p:nvSpPr>
            <p:spPr bwMode="auto">
              <a:xfrm>
                <a:off x="8726214" y="4036036"/>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0" name="TextBox 229">
                <a:extLst>
                  <a:ext uri="{FF2B5EF4-FFF2-40B4-BE49-F238E27FC236}">
                    <a16:creationId xmlns:a16="http://schemas.microsoft.com/office/drawing/2014/main" id="{04665AFB-829F-B914-EE7D-58B7C7661460}"/>
                  </a:ext>
                </a:extLst>
              </p:cNvPr>
              <p:cNvSpPr txBox="1"/>
              <p:nvPr/>
            </p:nvSpPr>
            <p:spPr bwMode="auto">
              <a:xfrm>
                <a:off x="9116998" y="4036035"/>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1" name="TextBox 230">
                <a:extLst>
                  <a:ext uri="{FF2B5EF4-FFF2-40B4-BE49-F238E27FC236}">
                    <a16:creationId xmlns:a16="http://schemas.microsoft.com/office/drawing/2014/main" id="{FD85D7EF-679B-FC45-333F-6D95282C3969}"/>
                  </a:ext>
                </a:extLst>
              </p:cNvPr>
              <p:cNvSpPr txBox="1"/>
              <p:nvPr/>
            </p:nvSpPr>
            <p:spPr bwMode="auto">
              <a:xfrm>
                <a:off x="9129743" y="4036034"/>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2" name="TextBox 231">
                <a:extLst>
                  <a:ext uri="{FF2B5EF4-FFF2-40B4-BE49-F238E27FC236}">
                    <a16:creationId xmlns:a16="http://schemas.microsoft.com/office/drawing/2014/main" id="{EAD7710C-CE77-C0C9-5F74-99A02D956E1E}"/>
                  </a:ext>
                </a:extLst>
              </p:cNvPr>
              <p:cNvSpPr txBox="1"/>
              <p:nvPr/>
            </p:nvSpPr>
            <p:spPr bwMode="auto">
              <a:xfrm>
                <a:off x="8158669" y="3866722"/>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3" name="TextBox 232">
                <a:extLst>
                  <a:ext uri="{FF2B5EF4-FFF2-40B4-BE49-F238E27FC236}">
                    <a16:creationId xmlns:a16="http://schemas.microsoft.com/office/drawing/2014/main" id="{906494C2-2931-300F-AA31-05AC6D98709C}"/>
                  </a:ext>
                </a:extLst>
              </p:cNvPr>
              <p:cNvSpPr txBox="1"/>
              <p:nvPr/>
            </p:nvSpPr>
            <p:spPr bwMode="auto">
              <a:xfrm>
                <a:off x="8186391" y="3864937"/>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4" name="TextBox 233">
                <a:extLst>
                  <a:ext uri="{FF2B5EF4-FFF2-40B4-BE49-F238E27FC236}">
                    <a16:creationId xmlns:a16="http://schemas.microsoft.com/office/drawing/2014/main" id="{DA111ABB-8743-B71F-BB5D-4027DE1F8C5D}"/>
                  </a:ext>
                </a:extLst>
              </p:cNvPr>
              <p:cNvSpPr txBox="1"/>
              <p:nvPr/>
            </p:nvSpPr>
            <p:spPr bwMode="auto">
              <a:xfrm>
                <a:off x="8220967" y="3864936"/>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5" name="TextBox 234">
                <a:extLst>
                  <a:ext uri="{FF2B5EF4-FFF2-40B4-BE49-F238E27FC236}">
                    <a16:creationId xmlns:a16="http://schemas.microsoft.com/office/drawing/2014/main" id="{11B967B1-43E2-944E-23C5-83E5B709C25C}"/>
                  </a:ext>
                </a:extLst>
              </p:cNvPr>
              <p:cNvSpPr txBox="1"/>
              <p:nvPr/>
            </p:nvSpPr>
            <p:spPr bwMode="auto">
              <a:xfrm>
                <a:off x="7978817" y="3864423"/>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6" name="TextBox 235">
                <a:extLst>
                  <a:ext uri="{FF2B5EF4-FFF2-40B4-BE49-F238E27FC236}">
                    <a16:creationId xmlns:a16="http://schemas.microsoft.com/office/drawing/2014/main" id="{D87B66C3-4A11-E2A7-9846-158DAD3928CA}"/>
                  </a:ext>
                </a:extLst>
              </p:cNvPr>
              <p:cNvSpPr txBox="1"/>
              <p:nvPr/>
            </p:nvSpPr>
            <p:spPr bwMode="auto">
              <a:xfrm>
                <a:off x="8092242" y="3864423"/>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7" name="TextBox 236">
                <a:extLst>
                  <a:ext uri="{FF2B5EF4-FFF2-40B4-BE49-F238E27FC236}">
                    <a16:creationId xmlns:a16="http://schemas.microsoft.com/office/drawing/2014/main" id="{36838B4D-480A-0257-3D62-B955FDC59A92}"/>
                  </a:ext>
                </a:extLst>
              </p:cNvPr>
              <p:cNvSpPr txBox="1"/>
              <p:nvPr/>
            </p:nvSpPr>
            <p:spPr bwMode="auto">
              <a:xfrm>
                <a:off x="7442016" y="3757256"/>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8" name="TextBox 237">
                <a:extLst>
                  <a:ext uri="{FF2B5EF4-FFF2-40B4-BE49-F238E27FC236}">
                    <a16:creationId xmlns:a16="http://schemas.microsoft.com/office/drawing/2014/main" id="{03C740DB-ACAA-945E-F135-A4FB4D2FA33B}"/>
                  </a:ext>
                </a:extLst>
              </p:cNvPr>
              <p:cNvSpPr txBox="1"/>
              <p:nvPr/>
            </p:nvSpPr>
            <p:spPr bwMode="auto">
              <a:xfrm>
                <a:off x="7670109" y="3825933"/>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39" name="TextBox 238">
                <a:extLst>
                  <a:ext uri="{FF2B5EF4-FFF2-40B4-BE49-F238E27FC236}">
                    <a16:creationId xmlns:a16="http://schemas.microsoft.com/office/drawing/2014/main" id="{6CE57545-17C5-F73F-06C4-0FB1A0696C3E}"/>
                  </a:ext>
                </a:extLst>
              </p:cNvPr>
              <p:cNvSpPr txBox="1"/>
              <p:nvPr/>
            </p:nvSpPr>
            <p:spPr bwMode="auto">
              <a:xfrm>
                <a:off x="8197790" y="3864423"/>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0" name="TextBox 239">
                <a:extLst>
                  <a:ext uri="{FF2B5EF4-FFF2-40B4-BE49-F238E27FC236}">
                    <a16:creationId xmlns:a16="http://schemas.microsoft.com/office/drawing/2014/main" id="{214A2D73-00F9-D20D-05FF-CB065D7CAAD5}"/>
                  </a:ext>
                </a:extLst>
              </p:cNvPr>
              <p:cNvSpPr txBox="1"/>
              <p:nvPr/>
            </p:nvSpPr>
            <p:spPr bwMode="auto">
              <a:xfrm>
                <a:off x="7691130" y="3823756"/>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1" name="TextBox 240">
                <a:extLst>
                  <a:ext uri="{FF2B5EF4-FFF2-40B4-BE49-F238E27FC236}">
                    <a16:creationId xmlns:a16="http://schemas.microsoft.com/office/drawing/2014/main" id="{49D904E8-A972-0D54-C28F-906C581BFF5A}"/>
                  </a:ext>
                </a:extLst>
              </p:cNvPr>
              <p:cNvSpPr txBox="1"/>
              <p:nvPr/>
            </p:nvSpPr>
            <p:spPr bwMode="auto">
              <a:xfrm>
                <a:off x="7705808" y="3822971"/>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2" name="TextBox 241">
                <a:extLst>
                  <a:ext uri="{FF2B5EF4-FFF2-40B4-BE49-F238E27FC236}">
                    <a16:creationId xmlns:a16="http://schemas.microsoft.com/office/drawing/2014/main" id="{BF211D41-3432-C889-9CDD-71F500F80E09}"/>
                  </a:ext>
                </a:extLst>
              </p:cNvPr>
              <p:cNvSpPr txBox="1"/>
              <p:nvPr/>
            </p:nvSpPr>
            <p:spPr bwMode="auto">
              <a:xfrm>
                <a:off x="7866746" y="3825933"/>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3" name="TextBox 242">
                <a:extLst>
                  <a:ext uri="{FF2B5EF4-FFF2-40B4-BE49-F238E27FC236}">
                    <a16:creationId xmlns:a16="http://schemas.microsoft.com/office/drawing/2014/main" id="{0C0E5AF6-C136-D387-4249-AF958E100C1D}"/>
                  </a:ext>
                </a:extLst>
              </p:cNvPr>
              <p:cNvSpPr txBox="1"/>
              <p:nvPr/>
            </p:nvSpPr>
            <p:spPr bwMode="auto">
              <a:xfrm>
                <a:off x="7211225" y="3731863"/>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4" name="TextBox 243">
                <a:extLst>
                  <a:ext uri="{FF2B5EF4-FFF2-40B4-BE49-F238E27FC236}">
                    <a16:creationId xmlns:a16="http://schemas.microsoft.com/office/drawing/2014/main" id="{D3660471-0E1D-BA15-371F-4229B94FDE60}"/>
                  </a:ext>
                </a:extLst>
              </p:cNvPr>
              <p:cNvSpPr txBox="1"/>
              <p:nvPr/>
            </p:nvSpPr>
            <p:spPr bwMode="auto">
              <a:xfrm>
                <a:off x="7468122" y="3756428"/>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5" name="TextBox 244">
                <a:extLst>
                  <a:ext uri="{FF2B5EF4-FFF2-40B4-BE49-F238E27FC236}">
                    <a16:creationId xmlns:a16="http://schemas.microsoft.com/office/drawing/2014/main" id="{558106CF-CAE7-D4D6-1870-3D17BF316E89}"/>
                  </a:ext>
                </a:extLst>
              </p:cNvPr>
              <p:cNvSpPr txBox="1"/>
              <p:nvPr/>
            </p:nvSpPr>
            <p:spPr bwMode="auto">
              <a:xfrm>
                <a:off x="7500185" y="3756426"/>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6" name="TextBox 245">
                <a:extLst>
                  <a:ext uri="{FF2B5EF4-FFF2-40B4-BE49-F238E27FC236}">
                    <a16:creationId xmlns:a16="http://schemas.microsoft.com/office/drawing/2014/main" id="{A9EC6732-26BB-5A30-B4F4-276421159309}"/>
                  </a:ext>
                </a:extLst>
              </p:cNvPr>
              <p:cNvSpPr txBox="1"/>
              <p:nvPr/>
            </p:nvSpPr>
            <p:spPr bwMode="auto">
              <a:xfrm>
                <a:off x="7521815" y="3758168"/>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7" name="TextBox 246">
                <a:extLst>
                  <a:ext uri="{FF2B5EF4-FFF2-40B4-BE49-F238E27FC236}">
                    <a16:creationId xmlns:a16="http://schemas.microsoft.com/office/drawing/2014/main" id="{22435BC2-9C44-4B1C-B032-E837DF279419}"/>
                  </a:ext>
                </a:extLst>
              </p:cNvPr>
              <p:cNvSpPr txBox="1"/>
              <p:nvPr/>
            </p:nvSpPr>
            <p:spPr bwMode="auto">
              <a:xfrm>
                <a:off x="7235863" y="3726677"/>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8" name="TextBox 247">
                <a:extLst>
                  <a:ext uri="{FF2B5EF4-FFF2-40B4-BE49-F238E27FC236}">
                    <a16:creationId xmlns:a16="http://schemas.microsoft.com/office/drawing/2014/main" id="{F6B53A58-39EE-9CB8-CDE7-EE3D667C804D}"/>
                  </a:ext>
                </a:extLst>
              </p:cNvPr>
              <p:cNvSpPr txBox="1"/>
              <p:nvPr/>
            </p:nvSpPr>
            <p:spPr bwMode="auto">
              <a:xfrm>
                <a:off x="7528904" y="3756425"/>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49" name="TextBox 248">
                <a:extLst>
                  <a:ext uri="{FF2B5EF4-FFF2-40B4-BE49-F238E27FC236}">
                    <a16:creationId xmlns:a16="http://schemas.microsoft.com/office/drawing/2014/main" id="{5E267146-1061-2AF1-1D24-391E81388477}"/>
                  </a:ext>
                </a:extLst>
              </p:cNvPr>
              <p:cNvSpPr txBox="1"/>
              <p:nvPr/>
            </p:nvSpPr>
            <p:spPr bwMode="auto">
              <a:xfrm>
                <a:off x="7045326" y="3653442"/>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0" name="TextBox 249">
                <a:extLst>
                  <a:ext uri="{FF2B5EF4-FFF2-40B4-BE49-F238E27FC236}">
                    <a16:creationId xmlns:a16="http://schemas.microsoft.com/office/drawing/2014/main" id="{4AD43E02-F9CE-4CE5-9FC5-FF1AECC874C6}"/>
                  </a:ext>
                </a:extLst>
              </p:cNvPr>
              <p:cNvSpPr txBox="1"/>
              <p:nvPr/>
            </p:nvSpPr>
            <p:spPr bwMode="auto">
              <a:xfrm>
                <a:off x="7086257" y="3651546"/>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1" name="TextBox 250">
                <a:extLst>
                  <a:ext uri="{FF2B5EF4-FFF2-40B4-BE49-F238E27FC236}">
                    <a16:creationId xmlns:a16="http://schemas.microsoft.com/office/drawing/2014/main" id="{F95741A0-5D17-E3B2-CEB5-C2E3F73A1B1C}"/>
                  </a:ext>
                </a:extLst>
              </p:cNvPr>
              <p:cNvSpPr txBox="1"/>
              <p:nvPr/>
            </p:nvSpPr>
            <p:spPr bwMode="auto">
              <a:xfrm>
                <a:off x="5875255" y="2695603"/>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2" name="TextBox 251">
                <a:extLst>
                  <a:ext uri="{FF2B5EF4-FFF2-40B4-BE49-F238E27FC236}">
                    <a16:creationId xmlns:a16="http://schemas.microsoft.com/office/drawing/2014/main" id="{A7F1F86A-CA73-7048-D72B-6331D7C0E387}"/>
                  </a:ext>
                </a:extLst>
              </p:cNvPr>
              <p:cNvSpPr txBox="1"/>
              <p:nvPr/>
            </p:nvSpPr>
            <p:spPr bwMode="auto">
              <a:xfrm>
                <a:off x="6031169" y="2749551"/>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3" name="TextBox 252">
                <a:extLst>
                  <a:ext uri="{FF2B5EF4-FFF2-40B4-BE49-F238E27FC236}">
                    <a16:creationId xmlns:a16="http://schemas.microsoft.com/office/drawing/2014/main" id="{8A454B74-EA79-BFFB-C3C7-F9DCAEAF13FD}"/>
                  </a:ext>
                </a:extLst>
              </p:cNvPr>
              <p:cNvSpPr txBox="1"/>
              <p:nvPr/>
            </p:nvSpPr>
            <p:spPr bwMode="auto">
              <a:xfrm>
                <a:off x="6168635" y="2811820"/>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4" name="TextBox 253">
                <a:extLst>
                  <a:ext uri="{FF2B5EF4-FFF2-40B4-BE49-F238E27FC236}">
                    <a16:creationId xmlns:a16="http://schemas.microsoft.com/office/drawing/2014/main" id="{F4CD1A33-A110-B337-9368-DA41E1F3D87A}"/>
                  </a:ext>
                </a:extLst>
              </p:cNvPr>
              <p:cNvSpPr txBox="1"/>
              <p:nvPr/>
            </p:nvSpPr>
            <p:spPr bwMode="auto">
              <a:xfrm>
                <a:off x="6283984" y="2946678"/>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5" name="TextBox 254">
                <a:extLst>
                  <a:ext uri="{FF2B5EF4-FFF2-40B4-BE49-F238E27FC236}">
                    <a16:creationId xmlns:a16="http://schemas.microsoft.com/office/drawing/2014/main" id="{F2C1EB53-DCC5-F42F-B6BC-19138D7FB88A}"/>
                  </a:ext>
                </a:extLst>
              </p:cNvPr>
              <p:cNvSpPr txBox="1"/>
              <p:nvPr/>
            </p:nvSpPr>
            <p:spPr bwMode="auto">
              <a:xfrm>
                <a:off x="6283984" y="3025099"/>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6" name="TextBox 255">
                <a:extLst>
                  <a:ext uri="{FF2B5EF4-FFF2-40B4-BE49-F238E27FC236}">
                    <a16:creationId xmlns:a16="http://schemas.microsoft.com/office/drawing/2014/main" id="{B9B70B2E-ACE0-F294-7234-EFFEF8CBE670}"/>
                  </a:ext>
                </a:extLst>
              </p:cNvPr>
              <p:cNvSpPr txBox="1"/>
              <p:nvPr/>
            </p:nvSpPr>
            <p:spPr bwMode="auto">
              <a:xfrm>
                <a:off x="6306018" y="3076651"/>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7" name="TextBox 256">
                <a:extLst>
                  <a:ext uri="{FF2B5EF4-FFF2-40B4-BE49-F238E27FC236}">
                    <a16:creationId xmlns:a16="http://schemas.microsoft.com/office/drawing/2014/main" id="{33DD7570-6853-C975-9EAD-D240578CA090}"/>
                  </a:ext>
                </a:extLst>
              </p:cNvPr>
              <p:cNvSpPr txBox="1"/>
              <p:nvPr/>
            </p:nvSpPr>
            <p:spPr bwMode="auto">
              <a:xfrm>
                <a:off x="6309068" y="3200475"/>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8" name="TextBox 257">
                <a:extLst>
                  <a:ext uri="{FF2B5EF4-FFF2-40B4-BE49-F238E27FC236}">
                    <a16:creationId xmlns:a16="http://schemas.microsoft.com/office/drawing/2014/main" id="{4ED95CB4-561C-9561-BACF-502D981ECEAC}"/>
                  </a:ext>
                </a:extLst>
              </p:cNvPr>
              <p:cNvSpPr txBox="1"/>
              <p:nvPr/>
            </p:nvSpPr>
            <p:spPr bwMode="auto">
              <a:xfrm>
                <a:off x="6342110" y="3223865"/>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59" name="TextBox 258">
                <a:extLst>
                  <a:ext uri="{FF2B5EF4-FFF2-40B4-BE49-F238E27FC236}">
                    <a16:creationId xmlns:a16="http://schemas.microsoft.com/office/drawing/2014/main" id="{5253D11B-4F08-7972-C6C1-30BCA08334D3}"/>
                  </a:ext>
                </a:extLst>
              </p:cNvPr>
              <p:cNvSpPr txBox="1"/>
              <p:nvPr/>
            </p:nvSpPr>
            <p:spPr bwMode="auto">
              <a:xfrm>
                <a:off x="6747945" y="3395099"/>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60" name="TextBox 259">
                <a:extLst>
                  <a:ext uri="{FF2B5EF4-FFF2-40B4-BE49-F238E27FC236}">
                    <a16:creationId xmlns:a16="http://schemas.microsoft.com/office/drawing/2014/main" id="{FDD35ED3-5921-D49A-845B-F2424BDDB8E0}"/>
                  </a:ext>
                </a:extLst>
              </p:cNvPr>
              <p:cNvSpPr txBox="1"/>
              <p:nvPr/>
            </p:nvSpPr>
            <p:spPr bwMode="auto">
              <a:xfrm>
                <a:off x="6773542" y="3465812"/>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61" name="TextBox 260">
                <a:extLst>
                  <a:ext uri="{FF2B5EF4-FFF2-40B4-BE49-F238E27FC236}">
                    <a16:creationId xmlns:a16="http://schemas.microsoft.com/office/drawing/2014/main" id="{BBD57D37-EF0F-BD63-0C50-3EA31AE344F9}"/>
                  </a:ext>
                </a:extLst>
              </p:cNvPr>
              <p:cNvSpPr txBox="1"/>
              <p:nvPr/>
            </p:nvSpPr>
            <p:spPr bwMode="auto">
              <a:xfrm>
                <a:off x="6836415" y="3549270"/>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62" name="TextBox 261">
                <a:extLst>
                  <a:ext uri="{FF2B5EF4-FFF2-40B4-BE49-F238E27FC236}">
                    <a16:creationId xmlns:a16="http://schemas.microsoft.com/office/drawing/2014/main" id="{9951B4BA-6E7E-1506-BC3E-49F1E7A51903}"/>
                  </a:ext>
                </a:extLst>
              </p:cNvPr>
              <p:cNvSpPr txBox="1"/>
              <p:nvPr/>
            </p:nvSpPr>
            <p:spPr bwMode="auto">
              <a:xfrm>
                <a:off x="6814943" y="3547905"/>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63" name="TextBox 262">
                <a:extLst>
                  <a:ext uri="{FF2B5EF4-FFF2-40B4-BE49-F238E27FC236}">
                    <a16:creationId xmlns:a16="http://schemas.microsoft.com/office/drawing/2014/main" id="{8EF7CF22-08B0-A320-14F0-0B0D94D8D48E}"/>
                  </a:ext>
                </a:extLst>
              </p:cNvPr>
              <p:cNvSpPr txBox="1"/>
              <p:nvPr/>
            </p:nvSpPr>
            <p:spPr bwMode="auto">
              <a:xfrm>
                <a:off x="6907103" y="3657149"/>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64" name="TextBox 263">
                <a:extLst>
                  <a:ext uri="{FF2B5EF4-FFF2-40B4-BE49-F238E27FC236}">
                    <a16:creationId xmlns:a16="http://schemas.microsoft.com/office/drawing/2014/main" id="{8140EBC6-10E1-52E6-6053-44A3E2137A7D}"/>
                  </a:ext>
                </a:extLst>
              </p:cNvPr>
              <p:cNvSpPr txBox="1"/>
              <p:nvPr/>
            </p:nvSpPr>
            <p:spPr bwMode="auto">
              <a:xfrm>
                <a:off x="6946525" y="3657149"/>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sp>
            <p:nvSpPr>
              <p:cNvPr id="265" name="TextBox 264">
                <a:extLst>
                  <a:ext uri="{FF2B5EF4-FFF2-40B4-BE49-F238E27FC236}">
                    <a16:creationId xmlns:a16="http://schemas.microsoft.com/office/drawing/2014/main" id="{E7C11A41-AF0B-FEFF-FF7D-A27FF7CB243C}"/>
                  </a:ext>
                </a:extLst>
              </p:cNvPr>
              <p:cNvSpPr txBox="1"/>
              <p:nvPr/>
            </p:nvSpPr>
            <p:spPr bwMode="auto">
              <a:xfrm>
                <a:off x="6976549" y="3657806"/>
                <a:ext cx="280846" cy="3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chemeClr val="accent1"/>
                    </a:solidFill>
                    <a:effectLst/>
                    <a:uLnTx/>
                    <a:uFillTx/>
                    <a:latin typeface="Poppins" panose="00000500000000000000" pitchFamily="2" charset="0"/>
                    <a:ea typeface="ＭＳ Ｐゴシック" pitchFamily="34" charset="-128"/>
                    <a:cs typeface="Poppins" panose="00000500000000000000" pitchFamily="2" charset="0"/>
                  </a:rPr>
                  <a:t>+</a:t>
                </a:r>
              </a:p>
            </p:txBody>
          </p:sp>
        </p:grpSp>
      </p:grpSp>
      <p:sp>
        <p:nvSpPr>
          <p:cNvPr id="199" name="TextBox 198">
            <a:extLst>
              <a:ext uri="{FF2B5EF4-FFF2-40B4-BE49-F238E27FC236}">
                <a16:creationId xmlns:a16="http://schemas.microsoft.com/office/drawing/2014/main" id="{0F7B912F-3642-587A-53F5-C87EDBE89D0E}"/>
              </a:ext>
            </a:extLst>
          </p:cNvPr>
          <p:cNvSpPr txBox="1"/>
          <p:nvPr/>
        </p:nvSpPr>
        <p:spPr bwMode="auto">
          <a:xfrm>
            <a:off x="902904" y="3243543"/>
            <a:ext cx="280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Poppins" panose="00000500000000000000" pitchFamily="2" charset="0"/>
                <a:ea typeface="ＭＳ Ｐゴシック" pitchFamily="34" charset="-128"/>
                <a:cs typeface="Poppins" panose="00000500000000000000" pitchFamily="2" charset="0"/>
              </a:rPr>
              <a:t>0</a:t>
            </a:r>
          </a:p>
        </p:txBody>
      </p:sp>
      <p:sp>
        <p:nvSpPr>
          <p:cNvPr id="144" name="object 23">
            <a:extLst>
              <a:ext uri="{FF2B5EF4-FFF2-40B4-BE49-F238E27FC236}">
                <a16:creationId xmlns:a16="http://schemas.microsoft.com/office/drawing/2014/main" id="{EBCF999B-87C8-A99F-E270-BDA09B7A1F9F}"/>
              </a:ext>
            </a:extLst>
          </p:cNvPr>
          <p:cNvSpPr txBox="1"/>
          <p:nvPr/>
        </p:nvSpPr>
        <p:spPr>
          <a:xfrm rot="16200000">
            <a:off x="6696281" y="2294042"/>
            <a:ext cx="1849869" cy="197490"/>
          </a:xfrm>
          <a:prstGeom prst="rect">
            <a:avLst/>
          </a:prstGeom>
          <a:noFill/>
        </p:spPr>
        <p:txBody>
          <a:bodyPr vert="horz" wrap="square" lIns="0" tIns="12700" rIns="0" bIns="0" rtlCol="0">
            <a:spAutoFit/>
          </a:bodyPr>
          <a:lstStyle/>
          <a:p>
            <a:pPr marL="12700" algn="ctr">
              <a:spcBef>
                <a:spcPts val="100"/>
              </a:spcBef>
              <a:defRPr/>
            </a:pPr>
            <a:r>
              <a:rPr lang="en-GB" sz="1200" dirty="0">
                <a:solidFill>
                  <a:schemeClr val="tx1">
                    <a:lumMod val="75000"/>
                    <a:lumOff val="25000"/>
                  </a:schemeClr>
                </a:solidFill>
                <a:latin typeface="Poppins Medium" pitchFamily="2" charset="77"/>
                <a:cs typeface="Poppins Medium" pitchFamily="2" charset="77"/>
              </a:rPr>
              <a:t>Probability of PFS, %</a:t>
            </a:r>
          </a:p>
        </p:txBody>
      </p:sp>
      <p:sp>
        <p:nvSpPr>
          <p:cNvPr id="147" name="object 23">
            <a:extLst>
              <a:ext uri="{FF2B5EF4-FFF2-40B4-BE49-F238E27FC236}">
                <a16:creationId xmlns:a16="http://schemas.microsoft.com/office/drawing/2014/main" id="{1A143A23-B368-D393-9EFF-9842EAF91B46}"/>
              </a:ext>
            </a:extLst>
          </p:cNvPr>
          <p:cNvSpPr txBox="1"/>
          <p:nvPr/>
        </p:nvSpPr>
        <p:spPr>
          <a:xfrm>
            <a:off x="8015186" y="3360226"/>
            <a:ext cx="3386981" cy="197490"/>
          </a:xfrm>
          <a:prstGeom prst="rect">
            <a:avLst/>
          </a:prstGeom>
          <a:noFill/>
        </p:spPr>
        <p:txBody>
          <a:bodyPr vert="horz" wrap="square" lIns="0" tIns="12700" rIns="0" bIns="0" rtlCol="0">
            <a:spAutoFit/>
          </a:bodyPr>
          <a:lstStyle/>
          <a:p>
            <a:pPr marL="12700" marR="0" lvl="0" indent="0" algn="ctr" fontAlgn="auto">
              <a:lnSpc>
                <a:spcPct val="100000"/>
              </a:lnSpc>
              <a:spcBef>
                <a:spcPts val="100"/>
              </a:spcBef>
              <a:spcAft>
                <a:spcPts val="0"/>
              </a:spcAft>
              <a:buClrTx/>
              <a:buSzTx/>
              <a:buFontTx/>
              <a:buNone/>
              <a:tabLst/>
              <a:defRPr/>
            </a:pPr>
            <a:r>
              <a:rPr lang="en-GB" sz="1200" dirty="0">
                <a:solidFill>
                  <a:schemeClr val="tx1">
                    <a:lumMod val="75000"/>
                    <a:lumOff val="25000"/>
                  </a:schemeClr>
                </a:solidFill>
                <a:latin typeface="Poppins Medium" pitchFamily="2" charset="77"/>
                <a:cs typeface="Poppins Medium" pitchFamily="2" charset="77"/>
              </a:rPr>
              <a:t>Time From Randomization, Mo</a:t>
            </a:r>
          </a:p>
        </p:txBody>
      </p:sp>
      <p:sp>
        <p:nvSpPr>
          <p:cNvPr id="275" name="TextBox 274">
            <a:extLst>
              <a:ext uri="{FF2B5EF4-FFF2-40B4-BE49-F238E27FC236}">
                <a16:creationId xmlns:a16="http://schemas.microsoft.com/office/drawing/2014/main" id="{C60BA071-B00B-ABC4-307B-F1A04B91187F}"/>
              </a:ext>
            </a:extLst>
          </p:cNvPr>
          <p:cNvSpPr txBox="1"/>
          <p:nvPr/>
        </p:nvSpPr>
        <p:spPr>
          <a:xfrm>
            <a:off x="7703003" y="1575445"/>
            <a:ext cx="430351" cy="167764"/>
          </a:xfrm>
          <a:prstGeom prst="rect">
            <a:avLst/>
          </a:prstGeom>
        </p:spPr>
        <p:txBody>
          <a:bodyPr vert="horz" wrap="square" lIns="0" tIns="0" rIns="0" bIns="0" rtlCol="0" anchor="t">
            <a:noAutofit/>
          </a:bodyPr>
          <a:lstStyle/>
          <a:p>
            <a:pPr algn="r"/>
            <a:r>
              <a:rPr lang="en-US" sz="1200" dirty="0"/>
              <a:t>100</a:t>
            </a:r>
          </a:p>
        </p:txBody>
      </p:sp>
      <p:sp>
        <p:nvSpPr>
          <p:cNvPr id="276" name="TextBox 275">
            <a:extLst>
              <a:ext uri="{FF2B5EF4-FFF2-40B4-BE49-F238E27FC236}">
                <a16:creationId xmlns:a16="http://schemas.microsoft.com/office/drawing/2014/main" id="{659D118F-E605-E5BF-04C1-6CF3DF3D67E4}"/>
              </a:ext>
            </a:extLst>
          </p:cNvPr>
          <p:cNvSpPr txBox="1"/>
          <p:nvPr/>
        </p:nvSpPr>
        <p:spPr>
          <a:xfrm>
            <a:off x="7703003" y="1871585"/>
            <a:ext cx="430351" cy="167764"/>
          </a:xfrm>
          <a:prstGeom prst="rect">
            <a:avLst/>
          </a:prstGeom>
        </p:spPr>
        <p:txBody>
          <a:bodyPr vert="horz" wrap="square" lIns="0" tIns="0" rIns="0" bIns="0" rtlCol="0" anchor="t">
            <a:noAutofit/>
          </a:bodyPr>
          <a:lstStyle/>
          <a:p>
            <a:pPr algn="r"/>
            <a:r>
              <a:rPr lang="en-US" sz="1200" dirty="0"/>
              <a:t>80</a:t>
            </a:r>
          </a:p>
        </p:txBody>
      </p:sp>
      <p:sp>
        <p:nvSpPr>
          <p:cNvPr id="277" name="TextBox 276">
            <a:extLst>
              <a:ext uri="{FF2B5EF4-FFF2-40B4-BE49-F238E27FC236}">
                <a16:creationId xmlns:a16="http://schemas.microsoft.com/office/drawing/2014/main" id="{BA103CAD-617C-8169-4305-06CE2110E574}"/>
              </a:ext>
            </a:extLst>
          </p:cNvPr>
          <p:cNvSpPr txBox="1"/>
          <p:nvPr/>
        </p:nvSpPr>
        <p:spPr>
          <a:xfrm>
            <a:off x="7703003" y="2167724"/>
            <a:ext cx="430351" cy="167764"/>
          </a:xfrm>
          <a:prstGeom prst="rect">
            <a:avLst/>
          </a:prstGeom>
        </p:spPr>
        <p:txBody>
          <a:bodyPr vert="horz" wrap="square" lIns="0" tIns="0" rIns="0" bIns="0" rtlCol="0" anchor="t">
            <a:noAutofit/>
          </a:bodyPr>
          <a:lstStyle/>
          <a:p>
            <a:pPr algn="r"/>
            <a:r>
              <a:rPr lang="en-US" sz="1200" dirty="0"/>
              <a:t>60</a:t>
            </a:r>
          </a:p>
        </p:txBody>
      </p:sp>
      <p:sp>
        <p:nvSpPr>
          <p:cNvPr id="278" name="TextBox 277">
            <a:extLst>
              <a:ext uri="{FF2B5EF4-FFF2-40B4-BE49-F238E27FC236}">
                <a16:creationId xmlns:a16="http://schemas.microsoft.com/office/drawing/2014/main" id="{EFC46485-BD95-5F68-87FB-0F05580CB7C4}"/>
              </a:ext>
            </a:extLst>
          </p:cNvPr>
          <p:cNvSpPr txBox="1"/>
          <p:nvPr/>
        </p:nvSpPr>
        <p:spPr>
          <a:xfrm>
            <a:off x="7703003" y="2463863"/>
            <a:ext cx="430351" cy="167764"/>
          </a:xfrm>
          <a:prstGeom prst="rect">
            <a:avLst/>
          </a:prstGeom>
        </p:spPr>
        <p:txBody>
          <a:bodyPr vert="horz" wrap="square" lIns="0" tIns="0" rIns="0" bIns="0" rtlCol="0" anchor="t">
            <a:noAutofit/>
          </a:bodyPr>
          <a:lstStyle/>
          <a:p>
            <a:pPr algn="r"/>
            <a:r>
              <a:rPr lang="en-US" sz="1200" dirty="0"/>
              <a:t>40</a:t>
            </a:r>
          </a:p>
        </p:txBody>
      </p:sp>
      <p:sp>
        <p:nvSpPr>
          <p:cNvPr id="279" name="TextBox 278">
            <a:extLst>
              <a:ext uri="{FF2B5EF4-FFF2-40B4-BE49-F238E27FC236}">
                <a16:creationId xmlns:a16="http://schemas.microsoft.com/office/drawing/2014/main" id="{BD57C5E8-7A7C-6B6B-8B02-05475AB3B842}"/>
              </a:ext>
            </a:extLst>
          </p:cNvPr>
          <p:cNvSpPr txBox="1"/>
          <p:nvPr/>
        </p:nvSpPr>
        <p:spPr>
          <a:xfrm>
            <a:off x="7703003" y="2760003"/>
            <a:ext cx="430351" cy="167764"/>
          </a:xfrm>
          <a:prstGeom prst="rect">
            <a:avLst/>
          </a:prstGeom>
        </p:spPr>
        <p:txBody>
          <a:bodyPr vert="horz" wrap="square" lIns="0" tIns="0" rIns="0" bIns="0" rtlCol="0" anchor="t">
            <a:noAutofit/>
          </a:bodyPr>
          <a:lstStyle/>
          <a:p>
            <a:pPr algn="r"/>
            <a:r>
              <a:rPr lang="en-US" sz="1200" dirty="0"/>
              <a:t>20</a:t>
            </a:r>
          </a:p>
        </p:txBody>
      </p:sp>
      <p:sp>
        <p:nvSpPr>
          <p:cNvPr id="280" name="TextBox 279">
            <a:extLst>
              <a:ext uri="{FF2B5EF4-FFF2-40B4-BE49-F238E27FC236}">
                <a16:creationId xmlns:a16="http://schemas.microsoft.com/office/drawing/2014/main" id="{B473F0E5-967D-104D-7653-A25CCC358B76}"/>
              </a:ext>
            </a:extLst>
          </p:cNvPr>
          <p:cNvSpPr txBox="1"/>
          <p:nvPr/>
        </p:nvSpPr>
        <p:spPr>
          <a:xfrm>
            <a:off x="7703003" y="3056142"/>
            <a:ext cx="430351" cy="167764"/>
          </a:xfrm>
          <a:prstGeom prst="rect">
            <a:avLst/>
          </a:prstGeom>
        </p:spPr>
        <p:txBody>
          <a:bodyPr vert="horz" wrap="square" lIns="0" tIns="0" rIns="0" bIns="0" rtlCol="0" anchor="t">
            <a:noAutofit/>
          </a:bodyPr>
          <a:lstStyle/>
          <a:p>
            <a:pPr algn="r"/>
            <a:r>
              <a:rPr lang="en-US" sz="1200" dirty="0"/>
              <a:t>0</a:t>
            </a:r>
          </a:p>
        </p:txBody>
      </p:sp>
      <p:sp>
        <p:nvSpPr>
          <p:cNvPr id="6" name="TextBox 5">
            <a:extLst>
              <a:ext uri="{FF2B5EF4-FFF2-40B4-BE49-F238E27FC236}">
                <a16:creationId xmlns:a16="http://schemas.microsoft.com/office/drawing/2014/main" id="{1F7D5725-EF3C-B23B-BA3F-517F28BD0ABD}"/>
              </a:ext>
            </a:extLst>
          </p:cNvPr>
          <p:cNvSpPr txBox="1"/>
          <p:nvPr/>
        </p:nvSpPr>
        <p:spPr>
          <a:xfrm>
            <a:off x="8584980" y="1618249"/>
            <a:ext cx="1488045" cy="461665"/>
          </a:xfrm>
          <a:prstGeom prst="rect">
            <a:avLst/>
          </a:prstGeom>
          <a:noFill/>
        </p:spPr>
        <p:txBody>
          <a:bodyPr wrap="square">
            <a:spAutoFit/>
          </a:bodyPr>
          <a:lstStyle/>
          <a:p>
            <a:pPr>
              <a:buClr>
                <a:schemeClr val="tx1"/>
              </a:buClr>
            </a:pPr>
            <a:r>
              <a:rPr lang="en-US" sz="1200" dirty="0">
                <a:solidFill>
                  <a:schemeClr val="tx1"/>
                </a:solidFill>
              </a:rPr>
              <a:t>ORR 64% vs. 42%</a:t>
            </a:r>
          </a:p>
          <a:p>
            <a:pPr>
              <a:buClr>
                <a:schemeClr val="tx1"/>
              </a:buClr>
            </a:pPr>
            <a:r>
              <a:rPr lang="en-US" sz="1200" dirty="0">
                <a:solidFill>
                  <a:schemeClr val="tx1"/>
                </a:solidFill>
              </a:rPr>
              <a:t>CRR 40% vs. 19%</a:t>
            </a:r>
          </a:p>
        </p:txBody>
      </p:sp>
      <p:grpSp>
        <p:nvGrpSpPr>
          <p:cNvPr id="200" name="Group 199">
            <a:extLst>
              <a:ext uri="{FF2B5EF4-FFF2-40B4-BE49-F238E27FC236}">
                <a16:creationId xmlns:a16="http://schemas.microsoft.com/office/drawing/2014/main" id="{636FE8BA-F554-8A87-B330-2EB3ACA85DA2}"/>
              </a:ext>
            </a:extLst>
          </p:cNvPr>
          <p:cNvGrpSpPr/>
          <p:nvPr/>
        </p:nvGrpSpPr>
        <p:grpSpPr>
          <a:xfrm>
            <a:off x="8148610" y="1637946"/>
            <a:ext cx="73742" cy="1499993"/>
            <a:chOff x="1268361" y="1570703"/>
            <a:chExt cx="73742" cy="1843549"/>
          </a:xfrm>
        </p:grpSpPr>
        <p:cxnSp>
          <p:nvCxnSpPr>
            <p:cNvPr id="268" name="Straight Connector 267">
              <a:extLst>
                <a:ext uri="{FF2B5EF4-FFF2-40B4-BE49-F238E27FC236}">
                  <a16:creationId xmlns:a16="http://schemas.microsoft.com/office/drawing/2014/main" id="{F835B1A0-D752-D51A-6562-3979A434635E}"/>
                </a:ext>
              </a:extLst>
            </p:cNvPr>
            <p:cNvCxnSpPr/>
            <p:nvPr/>
          </p:nvCxnSpPr>
          <p:spPr>
            <a:xfrm>
              <a:off x="1342103" y="1570703"/>
              <a:ext cx="0" cy="18435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EAE33C94-1744-E772-FD3F-7716D0D311A8}"/>
                </a:ext>
              </a:extLst>
            </p:cNvPr>
            <p:cNvCxnSpPr>
              <a:cxnSpLocks/>
            </p:cNvCxnSpPr>
            <p:nvPr/>
          </p:nvCxnSpPr>
          <p:spPr>
            <a:xfrm flipH="1">
              <a:off x="1268361" y="157807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F52FD0E8-2085-3579-ACDF-739F9B745E3F}"/>
                </a:ext>
              </a:extLst>
            </p:cNvPr>
            <p:cNvCxnSpPr>
              <a:cxnSpLocks/>
            </p:cNvCxnSpPr>
            <p:nvPr/>
          </p:nvCxnSpPr>
          <p:spPr>
            <a:xfrm flipH="1">
              <a:off x="1268361" y="194383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F86024E8-AF0F-377D-E982-294A2E3303EB}"/>
                </a:ext>
              </a:extLst>
            </p:cNvPr>
            <p:cNvCxnSpPr>
              <a:cxnSpLocks/>
            </p:cNvCxnSpPr>
            <p:nvPr/>
          </p:nvCxnSpPr>
          <p:spPr>
            <a:xfrm flipH="1">
              <a:off x="1268361" y="230959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AE929B60-86CA-A360-9C4F-10A42B31CAE3}"/>
                </a:ext>
              </a:extLst>
            </p:cNvPr>
            <p:cNvCxnSpPr>
              <a:cxnSpLocks/>
            </p:cNvCxnSpPr>
            <p:nvPr/>
          </p:nvCxnSpPr>
          <p:spPr>
            <a:xfrm flipH="1">
              <a:off x="1268361" y="267535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2D6DC0E9-3337-86D4-9E1C-B30A80BD0E70}"/>
                </a:ext>
              </a:extLst>
            </p:cNvPr>
            <p:cNvCxnSpPr>
              <a:cxnSpLocks/>
            </p:cNvCxnSpPr>
            <p:nvPr/>
          </p:nvCxnSpPr>
          <p:spPr>
            <a:xfrm flipH="1">
              <a:off x="1268361" y="304111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DE3079D4-9B93-F424-C899-5DAADD5FFCBF}"/>
                </a:ext>
              </a:extLst>
            </p:cNvPr>
            <p:cNvCxnSpPr>
              <a:cxnSpLocks/>
            </p:cNvCxnSpPr>
            <p:nvPr/>
          </p:nvCxnSpPr>
          <p:spPr>
            <a:xfrm flipH="1">
              <a:off x="1268361" y="3406878"/>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2" name="Straight Connector 201">
            <a:extLst>
              <a:ext uri="{FF2B5EF4-FFF2-40B4-BE49-F238E27FC236}">
                <a16:creationId xmlns:a16="http://schemas.microsoft.com/office/drawing/2014/main" id="{16F960DA-84D9-11E0-C062-93E65B80975E}"/>
              </a:ext>
            </a:extLst>
          </p:cNvPr>
          <p:cNvCxnSpPr>
            <a:cxnSpLocks/>
          </p:cNvCxnSpPr>
          <p:nvPr/>
        </p:nvCxnSpPr>
        <p:spPr>
          <a:xfrm>
            <a:off x="8200964" y="3136619"/>
            <a:ext cx="31568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2" name="Group 301">
            <a:extLst>
              <a:ext uri="{FF2B5EF4-FFF2-40B4-BE49-F238E27FC236}">
                <a16:creationId xmlns:a16="http://schemas.microsoft.com/office/drawing/2014/main" id="{21526774-D20B-AF46-542C-25BEFBB54908}"/>
              </a:ext>
            </a:extLst>
          </p:cNvPr>
          <p:cNvGrpSpPr/>
          <p:nvPr/>
        </p:nvGrpSpPr>
        <p:grpSpPr>
          <a:xfrm>
            <a:off x="8025065" y="3194729"/>
            <a:ext cx="3500409" cy="167764"/>
            <a:chOff x="8073189" y="3194729"/>
            <a:chExt cx="2571490" cy="167764"/>
          </a:xfrm>
        </p:grpSpPr>
        <p:sp>
          <p:nvSpPr>
            <p:cNvPr id="282" name="TextBox 281">
              <a:extLst>
                <a:ext uri="{FF2B5EF4-FFF2-40B4-BE49-F238E27FC236}">
                  <a16:creationId xmlns:a16="http://schemas.microsoft.com/office/drawing/2014/main" id="{E08CF237-1200-E38E-DDFC-FBCAA181E31D}"/>
                </a:ext>
              </a:extLst>
            </p:cNvPr>
            <p:cNvSpPr txBox="1"/>
            <p:nvPr/>
          </p:nvSpPr>
          <p:spPr>
            <a:xfrm>
              <a:off x="8073189" y="3194729"/>
              <a:ext cx="252687" cy="167764"/>
            </a:xfrm>
            <a:prstGeom prst="rect">
              <a:avLst/>
            </a:prstGeom>
          </p:spPr>
          <p:txBody>
            <a:bodyPr vert="horz" wrap="square" lIns="0" tIns="0" rIns="0" bIns="0" rtlCol="0" anchor="t">
              <a:noAutofit/>
            </a:bodyPr>
            <a:lstStyle/>
            <a:p>
              <a:pPr algn="ctr"/>
              <a:r>
                <a:rPr lang="en-US" sz="1200" dirty="0"/>
                <a:t>0</a:t>
              </a:r>
            </a:p>
          </p:txBody>
        </p:sp>
        <p:sp>
          <p:nvSpPr>
            <p:cNvPr id="283" name="TextBox 282">
              <a:extLst>
                <a:ext uri="{FF2B5EF4-FFF2-40B4-BE49-F238E27FC236}">
                  <a16:creationId xmlns:a16="http://schemas.microsoft.com/office/drawing/2014/main" id="{10317EA8-343A-861D-145F-AF3228BAA7AE}"/>
                </a:ext>
              </a:extLst>
            </p:cNvPr>
            <p:cNvSpPr txBox="1"/>
            <p:nvPr/>
          </p:nvSpPr>
          <p:spPr>
            <a:xfrm>
              <a:off x="8283989" y="3194729"/>
              <a:ext cx="252687" cy="167764"/>
            </a:xfrm>
            <a:prstGeom prst="rect">
              <a:avLst/>
            </a:prstGeom>
          </p:spPr>
          <p:txBody>
            <a:bodyPr vert="horz" wrap="square" lIns="0" tIns="0" rIns="0" bIns="0" rtlCol="0" anchor="t">
              <a:noAutofit/>
            </a:bodyPr>
            <a:lstStyle/>
            <a:p>
              <a:pPr algn="ctr"/>
              <a:r>
                <a:rPr lang="en-US" sz="1200" dirty="0"/>
                <a:t>3</a:t>
              </a:r>
            </a:p>
          </p:txBody>
        </p:sp>
        <p:sp>
          <p:nvSpPr>
            <p:cNvPr id="284" name="TextBox 283">
              <a:extLst>
                <a:ext uri="{FF2B5EF4-FFF2-40B4-BE49-F238E27FC236}">
                  <a16:creationId xmlns:a16="http://schemas.microsoft.com/office/drawing/2014/main" id="{0E4BA3AB-1562-397F-58D5-9B9D655F0AED}"/>
                </a:ext>
              </a:extLst>
            </p:cNvPr>
            <p:cNvSpPr txBox="1"/>
            <p:nvPr/>
          </p:nvSpPr>
          <p:spPr>
            <a:xfrm>
              <a:off x="8494789" y="3194729"/>
              <a:ext cx="252687" cy="167764"/>
            </a:xfrm>
            <a:prstGeom prst="rect">
              <a:avLst/>
            </a:prstGeom>
          </p:spPr>
          <p:txBody>
            <a:bodyPr vert="horz" wrap="square" lIns="0" tIns="0" rIns="0" bIns="0" rtlCol="0" anchor="t">
              <a:noAutofit/>
            </a:bodyPr>
            <a:lstStyle/>
            <a:p>
              <a:pPr algn="ctr"/>
              <a:r>
                <a:rPr lang="en-US" sz="1200" dirty="0"/>
                <a:t>6</a:t>
              </a:r>
            </a:p>
          </p:txBody>
        </p:sp>
        <p:sp>
          <p:nvSpPr>
            <p:cNvPr id="285" name="TextBox 284">
              <a:extLst>
                <a:ext uri="{FF2B5EF4-FFF2-40B4-BE49-F238E27FC236}">
                  <a16:creationId xmlns:a16="http://schemas.microsoft.com/office/drawing/2014/main" id="{A62B5C0C-C61D-1747-28DD-CC06B3764587}"/>
                </a:ext>
              </a:extLst>
            </p:cNvPr>
            <p:cNvSpPr txBox="1"/>
            <p:nvPr/>
          </p:nvSpPr>
          <p:spPr>
            <a:xfrm>
              <a:off x="8705589" y="3194729"/>
              <a:ext cx="252687" cy="167764"/>
            </a:xfrm>
            <a:prstGeom prst="rect">
              <a:avLst/>
            </a:prstGeom>
          </p:spPr>
          <p:txBody>
            <a:bodyPr vert="horz" wrap="square" lIns="0" tIns="0" rIns="0" bIns="0" rtlCol="0" anchor="t">
              <a:noAutofit/>
            </a:bodyPr>
            <a:lstStyle/>
            <a:p>
              <a:pPr algn="ctr"/>
              <a:r>
                <a:rPr lang="en-US" sz="1200" dirty="0"/>
                <a:t>9</a:t>
              </a:r>
            </a:p>
          </p:txBody>
        </p:sp>
        <p:sp>
          <p:nvSpPr>
            <p:cNvPr id="286" name="TextBox 285">
              <a:extLst>
                <a:ext uri="{FF2B5EF4-FFF2-40B4-BE49-F238E27FC236}">
                  <a16:creationId xmlns:a16="http://schemas.microsoft.com/office/drawing/2014/main" id="{17D1E276-D193-252A-DB6D-81C40F9E1157}"/>
                </a:ext>
              </a:extLst>
            </p:cNvPr>
            <p:cNvSpPr txBox="1"/>
            <p:nvPr/>
          </p:nvSpPr>
          <p:spPr>
            <a:xfrm>
              <a:off x="8916389" y="3194729"/>
              <a:ext cx="252687" cy="167764"/>
            </a:xfrm>
            <a:prstGeom prst="rect">
              <a:avLst/>
            </a:prstGeom>
          </p:spPr>
          <p:txBody>
            <a:bodyPr vert="horz" wrap="square" lIns="0" tIns="0" rIns="0" bIns="0" rtlCol="0" anchor="t">
              <a:noAutofit/>
            </a:bodyPr>
            <a:lstStyle/>
            <a:p>
              <a:pPr algn="ctr"/>
              <a:r>
                <a:rPr lang="en-US" sz="1200" dirty="0"/>
                <a:t>12</a:t>
              </a:r>
            </a:p>
          </p:txBody>
        </p:sp>
        <p:sp>
          <p:nvSpPr>
            <p:cNvPr id="287" name="TextBox 286">
              <a:extLst>
                <a:ext uri="{FF2B5EF4-FFF2-40B4-BE49-F238E27FC236}">
                  <a16:creationId xmlns:a16="http://schemas.microsoft.com/office/drawing/2014/main" id="{D3008253-095F-A5A4-A3EA-C8DBD6829F6A}"/>
                </a:ext>
              </a:extLst>
            </p:cNvPr>
            <p:cNvSpPr txBox="1"/>
            <p:nvPr/>
          </p:nvSpPr>
          <p:spPr>
            <a:xfrm>
              <a:off x="9127191" y="3194729"/>
              <a:ext cx="252687" cy="167764"/>
            </a:xfrm>
            <a:prstGeom prst="rect">
              <a:avLst/>
            </a:prstGeom>
          </p:spPr>
          <p:txBody>
            <a:bodyPr vert="horz" wrap="square" lIns="0" tIns="0" rIns="0" bIns="0" rtlCol="0" anchor="t">
              <a:noAutofit/>
            </a:bodyPr>
            <a:lstStyle/>
            <a:p>
              <a:pPr algn="ctr"/>
              <a:r>
                <a:rPr lang="en-US" sz="1200" dirty="0"/>
                <a:t>15</a:t>
              </a:r>
            </a:p>
          </p:txBody>
        </p:sp>
        <p:sp>
          <p:nvSpPr>
            <p:cNvPr id="288" name="TextBox 287">
              <a:extLst>
                <a:ext uri="{FF2B5EF4-FFF2-40B4-BE49-F238E27FC236}">
                  <a16:creationId xmlns:a16="http://schemas.microsoft.com/office/drawing/2014/main" id="{660A8C3D-0180-95F3-C9AF-5CF8E836C5A7}"/>
                </a:ext>
              </a:extLst>
            </p:cNvPr>
            <p:cNvSpPr txBox="1"/>
            <p:nvPr/>
          </p:nvSpPr>
          <p:spPr>
            <a:xfrm>
              <a:off x="9337991" y="3194729"/>
              <a:ext cx="252687" cy="167764"/>
            </a:xfrm>
            <a:prstGeom prst="rect">
              <a:avLst/>
            </a:prstGeom>
          </p:spPr>
          <p:txBody>
            <a:bodyPr vert="horz" wrap="square" lIns="0" tIns="0" rIns="0" bIns="0" rtlCol="0" anchor="t">
              <a:noAutofit/>
            </a:bodyPr>
            <a:lstStyle/>
            <a:p>
              <a:pPr algn="ctr"/>
              <a:r>
                <a:rPr lang="en-US" sz="1200" dirty="0"/>
                <a:t>18</a:t>
              </a:r>
            </a:p>
          </p:txBody>
        </p:sp>
        <p:sp>
          <p:nvSpPr>
            <p:cNvPr id="289" name="TextBox 288">
              <a:extLst>
                <a:ext uri="{FF2B5EF4-FFF2-40B4-BE49-F238E27FC236}">
                  <a16:creationId xmlns:a16="http://schemas.microsoft.com/office/drawing/2014/main" id="{74C0C17F-EF21-6C38-F38B-08E4F428E94F}"/>
                </a:ext>
              </a:extLst>
            </p:cNvPr>
            <p:cNvSpPr txBox="1"/>
            <p:nvPr/>
          </p:nvSpPr>
          <p:spPr>
            <a:xfrm>
              <a:off x="9548791" y="3194729"/>
              <a:ext cx="252687" cy="167764"/>
            </a:xfrm>
            <a:prstGeom prst="rect">
              <a:avLst/>
            </a:prstGeom>
          </p:spPr>
          <p:txBody>
            <a:bodyPr vert="horz" wrap="square" lIns="0" tIns="0" rIns="0" bIns="0" rtlCol="0" anchor="t">
              <a:noAutofit/>
            </a:bodyPr>
            <a:lstStyle/>
            <a:p>
              <a:pPr algn="ctr"/>
              <a:r>
                <a:rPr lang="en-US" sz="1200" dirty="0"/>
                <a:t>21</a:t>
              </a:r>
            </a:p>
          </p:txBody>
        </p:sp>
        <p:sp>
          <p:nvSpPr>
            <p:cNvPr id="290" name="TextBox 289">
              <a:extLst>
                <a:ext uri="{FF2B5EF4-FFF2-40B4-BE49-F238E27FC236}">
                  <a16:creationId xmlns:a16="http://schemas.microsoft.com/office/drawing/2014/main" id="{30DE3134-0FC5-38E8-CF78-C9278C9EE76E}"/>
                </a:ext>
              </a:extLst>
            </p:cNvPr>
            <p:cNvSpPr txBox="1"/>
            <p:nvPr/>
          </p:nvSpPr>
          <p:spPr>
            <a:xfrm>
              <a:off x="9759591" y="3194729"/>
              <a:ext cx="252687" cy="167764"/>
            </a:xfrm>
            <a:prstGeom prst="rect">
              <a:avLst/>
            </a:prstGeom>
          </p:spPr>
          <p:txBody>
            <a:bodyPr vert="horz" wrap="square" lIns="0" tIns="0" rIns="0" bIns="0" rtlCol="0" anchor="t">
              <a:noAutofit/>
            </a:bodyPr>
            <a:lstStyle/>
            <a:p>
              <a:pPr algn="ctr"/>
              <a:r>
                <a:rPr lang="en-US" sz="1200" dirty="0"/>
                <a:t>24</a:t>
              </a:r>
            </a:p>
          </p:txBody>
        </p:sp>
        <p:sp>
          <p:nvSpPr>
            <p:cNvPr id="291" name="TextBox 290">
              <a:extLst>
                <a:ext uri="{FF2B5EF4-FFF2-40B4-BE49-F238E27FC236}">
                  <a16:creationId xmlns:a16="http://schemas.microsoft.com/office/drawing/2014/main" id="{DEFB4B8E-50D4-D3FE-E451-9CC66F231B8C}"/>
                </a:ext>
              </a:extLst>
            </p:cNvPr>
            <p:cNvSpPr txBox="1"/>
            <p:nvPr/>
          </p:nvSpPr>
          <p:spPr>
            <a:xfrm>
              <a:off x="9970391" y="3194729"/>
              <a:ext cx="252687" cy="167764"/>
            </a:xfrm>
            <a:prstGeom prst="rect">
              <a:avLst/>
            </a:prstGeom>
          </p:spPr>
          <p:txBody>
            <a:bodyPr vert="horz" wrap="square" lIns="0" tIns="0" rIns="0" bIns="0" rtlCol="0" anchor="t">
              <a:noAutofit/>
            </a:bodyPr>
            <a:lstStyle/>
            <a:p>
              <a:pPr algn="ctr"/>
              <a:r>
                <a:rPr lang="en-US" sz="1200" dirty="0"/>
                <a:t>27</a:t>
              </a:r>
            </a:p>
          </p:txBody>
        </p:sp>
        <p:sp>
          <p:nvSpPr>
            <p:cNvPr id="292" name="TextBox 291">
              <a:extLst>
                <a:ext uri="{FF2B5EF4-FFF2-40B4-BE49-F238E27FC236}">
                  <a16:creationId xmlns:a16="http://schemas.microsoft.com/office/drawing/2014/main" id="{E4229531-8A3A-D494-36A4-45DD69C7088B}"/>
                </a:ext>
              </a:extLst>
            </p:cNvPr>
            <p:cNvSpPr txBox="1"/>
            <p:nvPr/>
          </p:nvSpPr>
          <p:spPr>
            <a:xfrm>
              <a:off x="10181191" y="3194729"/>
              <a:ext cx="252687" cy="167764"/>
            </a:xfrm>
            <a:prstGeom prst="rect">
              <a:avLst/>
            </a:prstGeom>
          </p:spPr>
          <p:txBody>
            <a:bodyPr vert="horz" wrap="square" lIns="0" tIns="0" rIns="0" bIns="0" rtlCol="0" anchor="t">
              <a:noAutofit/>
            </a:bodyPr>
            <a:lstStyle/>
            <a:p>
              <a:pPr algn="ctr"/>
              <a:r>
                <a:rPr lang="en-US" sz="1200" dirty="0"/>
                <a:t>30</a:t>
              </a:r>
            </a:p>
          </p:txBody>
        </p:sp>
        <p:sp>
          <p:nvSpPr>
            <p:cNvPr id="293" name="TextBox 292">
              <a:extLst>
                <a:ext uri="{FF2B5EF4-FFF2-40B4-BE49-F238E27FC236}">
                  <a16:creationId xmlns:a16="http://schemas.microsoft.com/office/drawing/2014/main" id="{884296CB-DCB0-E897-49E5-EA9330127BB4}"/>
                </a:ext>
              </a:extLst>
            </p:cNvPr>
            <p:cNvSpPr txBox="1"/>
            <p:nvPr/>
          </p:nvSpPr>
          <p:spPr>
            <a:xfrm>
              <a:off x="10391992" y="3194729"/>
              <a:ext cx="252687" cy="167764"/>
            </a:xfrm>
            <a:prstGeom prst="rect">
              <a:avLst/>
            </a:prstGeom>
          </p:spPr>
          <p:txBody>
            <a:bodyPr vert="horz" wrap="square" lIns="0" tIns="0" rIns="0" bIns="0" rtlCol="0" anchor="t">
              <a:noAutofit/>
            </a:bodyPr>
            <a:lstStyle/>
            <a:p>
              <a:pPr algn="ctr"/>
              <a:r>
                <a:rPr lang="en-US" sz="1200" dirty="0"/>
                <a:t>33</a:t>
              </a:r>
            </a:p>
          </p:txBody>
        </p:sp>
      </p:grpSp>
      <p:grpSp>
        <p:nvGrpSpPr>
          <p:cNvPr id="323" name="Group 322">
            <a:extLst>
              <a:ext uri="{FF2B5EF4-FFF2-40B4-BE49-F238E27FC236}">
                <a16:creationId xmlns:a16="http://schemas.microsoft.com/office/drawing/2014/main" id="{4B36C2B2-5D23-8FEC-183C-988E2A18AE03}"/>
              </a:ext>
            </a:extLst>
          </p:cNvPr>
          <p:cNvGrpSpPr/>
          <p:nvPr/>
        </p:nvGrpSpPr>
        <p:grpSpPr>
          <a:xfrm>
            <a:off x="10228523" y="1828404"/>
            <a:ext cx="1475797" cy="338417"/>
            <a:chOff x="10228523" y="1828404"/>
            <a:chExt cx="1475797" cy="338417"/>
          </a:xfrm>
        </p:grpSpPr>
        <p:sp>
          <p:nvSpPr>
            <p:cNvPr id="317" name="TextBox 316">
              <a:extLst>
                <a:ext uri="{FF2B5EF4-FFF2-40B4-BE49-F238E27FC236}">
                  <a16:creationId xmlns:a16="http://schemas.microsoft.com/office/drawing/2014/main" id="{72F1682C-6331-342D-9526-D6C759523D4E}"/>
                </a:ext>
              </a:extLst>
            </p:cNvPr>
            <p:cNvSpPr txBox="1"/>
            <p:nvPr/>
          </p:nvSpPr>
          <p:spPr>
            <a:xfrm>
              <a:off x="10411264" y="1828404"/>
              <a:ext cx="1293056" cy="338417"/>
            </a:xfrm>
            <a:prstGeom prst="rect">
              <a:avLst/>
            </a:prstGeom>
          </p:spPr>
          <p:txBody>
            <a:bodyPr vert="horz" wrap="square" lIns="0" tIns="0" rIns="0" bIns="0" rtlCol="0" anchor="t">
              <a:noAutofit/>
            </a:bodyPr>
            <a:lstStyle/>
            <a:p>
              <a:r>
                <a:rPr lang="en-US" sz="1100" dirty="0"/>
                <a:t>BV + Len + R</a:t>
              </a:r>
            </a:p>
            <a:p>
              <a:r>
                <a:rPr lang="en-US" sz="1100" dirty="0"/>
                <a:t>Placebo + Len + R</a:t>
              </a:r>
            </a:p>
          </p:txBody>
        </p:sp>
        <p:cxnSp>
          <p:nvCxnSpPr>
            <p:cNvPr id="321" name="Straight Connector 320">
              <a:extLst>
                <a:ext uri="{FF2B5EF4-FFF2-40B4-BE49-F238E27FC236}">
                  <a16:creationId xmlns:a16="http://schemas.microsoft.com/office/drawing/2014/main" id="{A0DFD186-874A-EAA1-9A52-09E933BD5A25}"/>
                </a:ext>
              </a:extLst>
            </p:cNvPr>
            <p:cNvCxnSpPr/>
            <p:nvPr/>
          </p:nvCxnSpPr>
          <p:spPr>
            <a:xfrm>
              <a:off x="10228523" y="1910080"/>
              <a:ext cx="14224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6F370276-E9A1-2ABE-AE4F-7D89D89DB401}"/>
                </a:ext>
              </a:extLst>
            </p:cNvPr>
            <p:cNvCxnSpPr/>
            <p:nvPr/>
          </p:nvCxnSpPr>
          <p:spPr>
            <a:xfrm>
              <a:off x="10228523" y="2077720"/>
              <a:ext cx="14224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24" name="Freeform: Shape 323">
            <a:extLst>
              <a:ext uri="{FF2B5EF4-FFF2-40B4-BE49-F238E27FC236}">
                <a16:creationId xmlns:a16="http://schemas.microsoft.com/office/drawing/2014/main" id="{6890B7E6-60BA-6803-0014-B94D010D15B3}"/>
              </a:ext>
            </a:extLst>
          </p:cNvPr>
          <p:cNvSpPr/>
          <p:nvPr/>
        </p:nvSpPr>
        <p:spPr>
          <a:xfrm>
            <a:off x="8196580" y="1643380"/>
            <a:ext cx="3014980" cy="1483360"/>
          </a:xfrm>
          <a:custGeom>
            <a:avLst/>
            <a:gdLst>
              <a:gd name="csX0" fmla="*/ 0 w 3014980"/>
              <a:gd name="csY0" fmla="*/ 0 h 1483360"/>
              <a:gd name="csX1" fmla="*/ 58420 w 3014980"/>
              <a:gd name="csY1" fmla="*/ 0 h 1483360"/>
              <a:gd name="csX2" fmla="*/ 58420 w 3014980"/>
              <a:gd name="csY2" fmla="*/ 35560 h 1483360"/>
              <a:gd name="csX3" fmla="*/ 93980 w 3014980"/>
              <a:gd name="csY3" fmla="*/ 35560 h 1483360"/>
              <a:gd name="csX4" fmla="*/ 93980 w 3014980"/>
              <a:gd name="csY4" fmla="*/ 63500 h 1483360"/>
              <a:gd name="csX5" fmla="*/ 111760 w 3014980"/>
              <a:gd name="csY5" fmla="*/ 63500 h 1483360"/>
              <a:gd name="csX6" fmla="*/ 111760 w 3014980"/>
              <a:gd name="csY6" fmla="*/ 76200 h 1483360"/>
              <a:gd name="csX7" fmla="*/ 124460 w 3014980"/>
              <a:gd name="csY7" fmla="*/ 76200 h 1483360"/>
              <a:gd name="csX8" fmla="*/ 124460 w 3014980"/>
              <a:gd name="csY8" fmla="*/ 142240 h 1483360"/>
              <a:gd name="csX9" fmla="*/ 144780 w 3014980"/>
              <a:gd name="csY9" fmla="*/ 142240 h 1483360"/>
              <a:gd name="csX10" fmla="*/ 144780 w 3014980"/>
              <a:gd name="csY10" fmla="*/ 320040 h 1483360"/>
              <a:gd name="csX11" fmla="*/ 152400 w 3014980"/>
              <a:gd name="csY11" fmla="*/ 320040 h 1483360"/>
              <a:gd name="csX12" fmla="*/ 152400 w 3014980"/>
              <a:gd name="csY12" fmla="*/ 353060 h 1483360"/>
              <a:gd name="csX13" fmla="*/ 162560 w 3014980"/>
              <a:gd name="csY13" fmla="*/ 353060 h 1483360"/>
              <a:gd name="csX14" fmla="*/ 162560 w 3014980"/>
              <a:gd name="csY14" fmla="*/ 368300 h 1483360"/>
              <a:gd name="csX15" fmla="*/ 248920 w 3014980"/>
              <a:gd name="csY15" fmla="*/ 368300 h 1483360"/>
              <a:gd name="csX16" fmla="*/ 248920 w 3014980"/>
              <a:gd name="csY16" fmla="*/ 419100 h 1483360"/>
              <a:gd name="csX17" fmla="*/ 264160 w 3014980"/>
              <a:gd name="csY17" fmla="*/ 419100 h 1483360"/>
              <a:gd name="csX18" fmla="*/ 264160 w 3014980"/>
              <a:gd name="csY18" fmla="*/ 464820 h 1483360"/>
              <a:gd name="csX19" fmla="*/ 271780 w 3014980"/>
              <a:gd name="csY19" fmla="*/ 464820 h 1483360"/>
              <a:gd name="csX20" fmla="*/ 271780 w 3014980"/>
              <a:gd name="csY20" fmla="*/ 551180 h 1483360"/>
              <a:gd name="csX21" fmla="*/ 292100 w 3014980"/>
              <a:gd name="csY21" fmla="*/ 551180 h 1483360"/>
              <a:gd name="csX22" fmla="*/ 292100 w 3014980"/>
              <a:gd name="csY22" fmla="*/ 619760 h 1483360"/>
              <a:gd name="csX23" fmla="*/ 299720 w 3014980"/>
              <a:gd name="csY23" fmla="*/ 619760 h 1483360"/>
              <a:gd name="csX24" fmla="*/ 299720 w 3014980"/>
              <a:gd name="csY24" fmla="*/ 662940 h 1483360"/>
              <a:gd name="csX25" fmla="*/ 353060 w 3014980"/>
              <a:gd name="csY25" fmla="*/ 662940 h 1483360"/>
              <a:gd name="csX26" fmla="*/ 353060 w 3014980"/>
              <a:gd name="csY26" fmla="*/ 675640 h 1483360"/>
              <a:gd name="csX27" fmla="*/ 401320 w 3014980"/>
              <a:gd name="csY27" fmla="*/ 675640 h 1483360"/>
              <a:gd name="csX28" fmla="*/ 401320 w 3014980"/>
              <a:gd name="csY28" fmla="*/ 716280 h 1483360"/>
              <a:gd name="csX29" fmla="*/ 406400 w 3014980"/>
              <a:gd name="csY29" fmla="*/ 716280 h 1483360"/>
              <a:gd name="csX30" fmla="*/ 406400 w 3014980"/>
              <a:gd name="csY30" fmla="*/ 759460 h 1483360"/>
              <a:gd name="csX31" fmla="*/ 436880 w 3014980"/>
              <a:gd name="csY31" fmla="*/ 759460 h 1483360"/>
              <a:gd name="csX32" fmla="*/ 436880 w 3014980"/>
              <a:gd name="csY32" fmla="*/ 772160 h 1483360"/>
              <a:gd name="csX33" fmla="*/ 472440 w 3014980"/>
              <a:gd name="csY33" fmla="*/ 772160 h 1483360"/>
              <a:gd name="csX34" fmla="*/ 472440 w 3014980"/>
              <a:gd name="csY34" fmla="*/ 792480 h 1483360"/>
              <a:gd name="csX35" fmla="*/ 520700 w 3014980"/>
              <a:gd name="csY35" fmla="*/ 792480 h 1483360"/>
              <a:gd name="csX36" fmla="*/ 520700 w 3014980"/>
              <a:gd name="csY36" fmla="*/ 828040 h 1483360"/>
              <a:gd name="csX37" fmla="*/ 548640 w 3014980"/>
              <a:gd name="csY37" fmla="*/ 828040 h 1483360"/>
              <a:gd name="csX38" fmla="*/ 548640 w 3014980"/>
              <a:gd name="csY38" fmla="*/ 868680 h 1483360"/>
              <a:gd name="csX39" fmla="*/ 678180 w 3014980"/>
              <a:gd name="csY39" fmla="*/ 868680 h 1483360"/>
              <a:gd name="csX40" fmla="*/ 678180 w 3014980"/>
              <a:gd name="csY40" fmla="*/ 899160 h 1483360"/>
              <a:gd name="csX41" fmla="*/ 698500 w 3014980"/>
              <a:gd name="csY41" fmla="*/ 899160 h 1483360"/>
              <a:gd name="csX42" fmla="*/ 698500 w 3014980"/>
              <a:gd name="csY42" fmla="*/ 927100 h 1483360"/>
              <a:gd name="csX43" fmla="*/ 800100 w 3014980"/>
              <a:gd name="csY43" fmla="*/ 927100 h 1483360"/>
              <a:gd name="csX44" fmla="*/ 800100 w 3014980"/>
              <a:gd name="csY44" fmla="*/ 949960 h 1483360"/>
              <a:gd name="csX45" fmla="*/ 932180 w 3014980"/>
              <a:gd name="csY45" fmla="*/ 949960 h 1483360"/>
              <a:gd name="csX46" fmla="*/ 932180 w 3014980"/>
              <a:gd name="csY46" fmla="*/ 990600 h 1483360"/>
              <a:gd name="csX47" fmla="*/ 952500 w 3014980"/>
              <a:gd name="csY47" fmla="*/ 990600 h 1483360"/>
              <a:gd name="csX48" fmla="*/ 952500 w 3014980"/>
              <a:gd name="csY48" fmla="*/ 1003300 h 1483360"/>
              <a:gd name="csX49" fmla="*/ 1206500 w 3014980"/>
              <a:gd name="csY49" fmla="*/ 1003300 h 1483360"/>
              <a:gd name="csX50" fmla="*/ 1206500 w 3014980"/>
              <a:gd name="csY50" fmla="*/ 1041400 h 1483360"/>
              <a:gd name="csX51" fmla="*/ 1219200 w 3014980"/>
              <a:gd name="csY51" fmla="*/ 1041400 h 1483360"/>
              <a:gd name="csX52" fmla="*/ 1219200 w 3014980"/>
              <a:gd name="csY52" fmla="*/ 1074420 h 1483360"/>
              <a:gd name="csX53" fmla="*/ 1442720 w 3014980"/>
              <a:gd name="csY53" fmla="*/ 1074420 h 1483360"/>
              <a:gd name="csX54" fmla="*/ 1442720 w 3014980"/>
              <a:gd name="csY54" fmla="*/ 1102360 h 1483360"/>
              <a:gd name="csX55" fmla="*/ 1612900 w 3014980"/>
              <a:gd name="csY55" fmla="*/ 1102360 h 1483360"/>
              <a:gd name="csX56" fmla="*/ 1612900 w 3014980"/>
              <a:gd name="csY56" fmla="*/ 1165860 h 1483360"/>
              <a:gd name="csX57" fmla="*/ 2057400 w 3014980"/>
              <a:gd name="csY57" fmla="*/ 1165860 h 1483360"/>
              <a:gd name="csX58" fmla="*/ 2057400 w 3014980"/>
              <a:gd name="csY58" fmla="*/ 1231900 h 1483360"/>
              <a:gd name="csX59" fmla="*/ 3014980 w 3014980"/>
              <a:gd name="csY59" fmla="*/ 1231900 h 1483360"/>
              <a:gd name="csX60" fmla="*/ 3014980 w 3014980"/>
              <a:gd name="csY60" fmla="*/ 1483360 h 1483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Lst>
            <a:rect l="l" t="t" r="r" b="b"/>
            <a:pathLst>
              <a:path w="3014980" h="1483360">
                <a:moveTo>
                  <a:pt x="0" y="0"/>
                </a:moveTo>
                <a:lnTo>
                  <a:pt x="58420" y="0"/>
                </a:lnTo>
                <a:lnTo>
                  <a:pt x="58420" y="35560"/>
                </a:lnTo>
                <a:lnTo>
                  <a:pt x="93980" y="35560"/>
                </a:lnTo>
                <a:lnTo>
                  <a:pt x="93980" y="63500"/>
                </a:lnTo>
                <a:lnTo>
                  <a:pt x="111760" y="63500"/>
                </a:lnTo>
                <a:lnTo>
                  <a:pt x="111760" y="76200"/>
                </a:lnTo>
                <a:lnTo>
                  <a:pt x="124460" y="76200"/>
                </a:lnTo>
                <a:lnTo>
                  <a:pt x="124460" y="142240"/>
                </a:lnTo>
                <a:lnTo>
                  <a:pt x="144780" y="142240"/>
                </a:lnTo>
                <a:lnTo>
                  <a:pt x="144780" y="320040"/>
                </a:lnTo>
                <a:lnTo>
                  <a:pt x="152400" y="320040"/>
                </a:lnTo>
                <a:lnTo>
                  <a:pt x="152400" y="353060"/>
                </a:lnTo>
                <a:lnTo>
                  <a:pt x="162560" y="353060"/>
                </a:lnTo>
                <a:lnTo>
                  <a:pt x="162560" y="368300"/>
                </a:lnTo>
                <a:lnTo>
                  <a:pt x="248920" y="368300"/>
                </a:lnTo>
                <a:lnTo>
                  <a:pt x="248920" y="419100"/>
                </a:lnTo>
                <a:lnTo>
                  <a:pt x="264160" y="419100"/>
                </a:lnTo>
                <a:lnTo>
                  <a:pt x="264160" y="464820"/>
                </a:lnTo>
                <a:lnTo>
                  <a:pt x="271780" y="464820"/>
                </a:lnTo>
                <a:lnTo>
                  <a:pt x="271780" y="551180"/>
                </a:lnTo>
                <a:lnTo>
                  <a:pt x="292100" y="551180"/>
                </a:lnTo>
                <a:lnTo>
                  <a:pt x="292100" y="619760"/>
                </a:lnTo>
                <a:lnTo>
                  <a:pt x="299720" y="619760"/>
                </a:lnTo>
                <a:lnTo>
                  <a:pt x="299720" y="662940"/>
                </a:lnTo>
                <a:lnTo>
                  <a:pt x="353060" y="662940"/>
                </a:lnTo>
                <a:lnTo>
                  <a:pt x="353060" y="675640"/>
                </a:lnTo>
                <a:lnTo>
                  <a:pt x="401320" y="675640"/>
                </a:lnTo>
                <a:lnTo>
                  <a:pt x="401320" y="716280"/>
                </a:lnTo>
                <a:lnTo>
                  <a:pt x="406400" y="716280"/>
                </a:lnTo>
                <a:lnTo>
                  <a:pt x="406400" y="759460"/>
                </a:lnTo>
                <a:lnTo>
                  <a:pt x="436880" y="759460"/>
                </a:lnTo>
                <a:lnTo>
                  <a:pt x="436880" y="772160"/>
                </a:lnTo>
                <a:lnTo>
                  <a:pt x="472440" y="772160"/>
                </a:lnTo>
                <a:lnTo>
                  <a:pt x="472440" y="792480"/>
                </a:lnTo>
                <a:lnTo>
                  <a:pt x="520700" y="792480"/>
                </a:lnTo>
                <a:lnTo>
                  <a:pt x="520700" y="828040"/>
                </a:lnTo>
                <a:lnTo>
                  <a:pt x="548640" y="828040"/>
                </a:lnTo>
                <a:lnTo>
                  <a:pt x="548640" y="868680"/>
                </a:lnTo>
                <a:lnTo>
                  <a:pt x="678180" y="868680"/>
                </a:lnTo>
                <a:lnTo>
                  <a:pt x="678180" y="899160"/>
                </a:lnTo>
                <a:lnTo>
                  <a:pt x="698500" y="899160"/>
                </a:lnTo>
                <a:lnTo>
                  <a:pt x="698500" y="927100"/>
                </a:lnTo>
                <a:lnTo>
                  <a:pt x="800100" y="927100"/>
                </a:lnTo>
                <a:lnTo>
                  <a:pt x="800100" y="949960"/>
                </a:lnTo>
                <a:lnTo>
                  <a:pt x="932180" y="949960"/>
                </a:lnTo>
                <a:lnTo>
                  <a:pt x="932180" y="990600"/>
                </a:lnTo>
                <a:lnTo>
                  <a:pt x="952500" y="990600"/>
                </a:lnTo>
                <a:lnTo>
                  <a:pt x="952500" y="1003300"/>
                </a:lnTo>
                <a:lnTo>
                  <a:pt x="1206500" y="1003300"/>
                </a:lnTo>
                <a:lnTo>
                  <a:pt x="1206500" y="1041400"/>
                </a:lnTo>
                <a:lnTo>
                  <a:pt x="1219200" y="1041400"/>
                </a:lnTo>
                <a:lnTo>
                  <a:pt x="1219200" y="1074420"/>
                </a:lnTo>
                <a:lnTo>
                  <a:pt x="1442720" y="1074420"/>
                </a:lnTo>
                <a:lnTo>
                  <a:pt x="1442720" y="1102360"/>
                </a:lnTo>
                <a:lnTo>
                  <a:pt x="1612900" y="1102360"/>
                </a:lnTo>
                <a:lnTo>
                  <a:pt x="1612900" y="1165860"/>
                </a:lnTo>
                <a:lnTo>
                  <a:pt x="2057400" y="1165860"/>
                </a:lnTo>
                <a:lnTo>
                  <a:pt x="2057400" y="1231900"/>
                </a:lnTo>
                <a:lnTo>
                  <a:pt x="3014980" y="1231900"/>
                </a:lnTo>
                <a:lnTo>
                  <a:pt x="3014980" y="148336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Freeform: Shape 324">
            <a:extLst>
              <a:ext uri="{FF2B5EF4-FFF2-40B4-BE49-F238E27FC236}">
                <a16:creationId xmlns:a16="http://schemas.microsoft.com/office/drawing/2014/main" id="{7F1E817A-01D5-9092-0AB6-4D1B342866F3}"/>
              </a:ext>
            </a:extLst>
          </p:cNvPr>
          <p:cNvSpPr/>
          <p:nvPr/>
        </p:nvSpPr>
        <p:spPr>
          <a:xfrm>
            <a:off x="8190729" y="1646785"/>
            <a:ext cx="2382520" cy="1313180"/>
          </a:xfrm>
          <a:custGeom>
            <a:avLst/>
            <a:gdLst>
              <a:gd name="csX0" fmla="*/ 0 w 2382520"/>
              <a:gd name="csY0" fmla="*/ 0 h 1313180"/>
              <a:gd name="csX1" fmla="*/ 0 w 2382520"/>
              <a:gd name="csY1" fmla="*/ 53340 h 1313180"/>
              <a:gd name="csX2" fmla="*/ 35560 w 2382520"/>
              <a:gd name="csY2" fmla="*/ 53340 h 1313180"/>
              <a:gd name="csX3" fmla="*/ 35560 w 2382520"/>
              <a:gd name="csY3" fmla="*/ 88900 h 1313180"/>
              <a:gd name="csX4" fmla="*/ 53340 w 2382520"/>
              <a:gd name="csY4" fmla="*/ 88900 h 1313180"/>
              <a:gd name="csX5" fmla="*/ 53340 w 2382520"/>
              <a:gd name="csY5" fmla="*/ 147320 h 1313180"/>
              <a:gd name="csX6" fmla="*/ 71120 w 2382520"/>
              <a:gd name="csY6" fmla="*/ 147320 h 1313180"/>
              <a:gd name="csX7" fmla="*/ 71120 w 2382520"/>
              <a:gd name="csY7" fmla="*/ 187960 h 1313180"/>
              <a:gd name="csX8" fmla="*/ 88900 w 2382520"/>
              <a:gd name="csY8" fmla="*/ 187960 h 1313180"/>
              <a:gd name="csX9" fmla="*/ 88900 w 2382520"/>
              <a:gd name="csY9" fmla="*/ 220980 h 1313180"/>
              <a:gd name="csX10" fmla="*/ 88900 w 2382520"/>
              <a:gd name="csY10" fmla="*/ 256540 h 1313180"/>
              <a:gd name="csX11" fmla="*/ 109220 w 2382520"/>
              <a:gd name="csY11" fmla="*/ 256540 h 1313180"/>
              <a:gd name="csX12" fmla="*/ 109220 w 2382520"/>
              <a:gd name="csY12" fmla="*/ 327660 h 1313180"/>
              <a:gd name="csX13" fmla="*/ 119380 w 2382520"/>
              <a:gd name="csY13" fmla="*/ 327660 h 1313180"/>
              <a:gd name="csX14" fmla="*/ 119380 w 2382520"/>
              <a:gd name="csY14" fmla="*/ 439420 h 1313180"/>
              <a:gd name="csX15" fmla="*/ 132080 w 2382520"/>
              <a:gd name="csY15" fmla="*/ 439420 h 1313180"/>
              <a:gd name="csX16" fmla="*/ 132080 w 2382520"/>
              <a:gd name="csY16" fmla="*/ 650240 h 1313180"/>
              <a:gd name="csX17" fmla="*/ 154940 w 2382520"/>
              <a:gd name="csY17" fmla="*/ 650240 h 1313180"/>
              <a:gd name="csX18" fmla="*/ 154940 w 2382520"/>
              <a:gd name="csY18" fmla="*/ 678180 h 1313180"/>
              <a:gd name="csX19" fmla="*/ 180340 w 2382520"/>
              <a:gd name="csY19" fmla="*/ 678180 h 1313180"/>
              <a:gd name="csX20" fmla="*/ 180340 w 2382520"/>
              <a:gd name="csY20" fmla="*/ 716280 h 1313180"/>
              <a:gd name="csX21" fmla="*/ 208280 w 2382520"/>
              <a:gd name="csY21" fmla="*/ 716280 h 1313180"/>
              <a:gd name="csX22" fmla="*/ 208280 w 2382520"/>
              <a:gd name="csY22" fmla="*/ 751840 h 1313180"/>
              <a:gd name="csX23" fmla="*/ 243840 w 2382520"/>
              <a:gd name="csY23" fmla="*/ 751840 h 1313180"/>
              <a:gd name="csX24" fmla="*/ 243840 w 2382520"/>
              <a:gd name="csY24" fmla="*/ 782320 h 1313180"/>
              <a:gd name="csX25" fmla="*/ 254000 w 2382520"/>
              <a:gd name="csY25" fmla="*/ 782320 h 1313180"/>
              <a:gd name="csX26" fmla="*/ 254000 w 2382520"/>
              <a:gd name="csY26" fmla="*/ 876300 h 1313180"/>
              <a:gd name="csX27" fmla="*/ 281940 w 2382520"/>
              <a:gd name="csY27" fmla="*/ 876300 h 1313180"/>
              <a:gd name="csX28" fmla="*/ 281940 w 2382520"/>
              <a:gd name="csY28" fmla="*/ 919480 h 1313180"/>
              <a:gd name="csX29" fmla="*/ 327660 w 2382520"/>
              <a:gd name="csY29" fmla="*/ 919480 h 1313180"/>
              <a:gd name="csX30" fmla="*/ 327660 w 2382520"/>
              <a:gd name="csY30" fmla="*/ 947420 h 1313180"/>
              <a:gd name="csX31" fmla="*/ 378460 w 2382520"/>
              <a:gd name="csY31" fmla="*/ 947420 h 1313180"/>
              <a:gd name="csX32" fmla="*/ 378460 w 2382520"/>
              <a:gd name="csY32" fmla="*/ 1056640 h 1313180"/>
              <a:gd name="csX33" fmla="*/ 398780 w 2382520"/>
              <a:gd name="csY33" fmla="*/ 1056640 h 1313180"/>
              <a:gd name="csX34" fmla="*/ 398780 w 2382520"/>
              <a:gd name="csY34" fmla="*/ 1109980 h 1313180"/>
              <a:gd name="csX35" fmla="*/ 515620 w 2382520"/>
              <a:gd name="csY35" fmla="*/ 1109980 h 1313180"/>
              <a:gd name="csX36" fmla="*/ 515620 w 2382520"/>
              <a:gd name="csY36" fmla="*/ 1155700 h 1313180"/>
              <a:gd name="csX37" fmla="*/ 551180 w 2382520"/>
              <a:gd name="csY37" fmla="*/ 1155700 h 1313180"/>
              <a:gd name="csX38" fmla="*/ 551180 w 2382520"/>
              <a:gd name="csY38" fmla="*/ 1198880 h 1313180"/>
              <a:gd name="csX39" fmla="*/ 571500 w 2382520"/>
              <a:gd name="csY39" fmla="*/ 1198880 h 1313180"/>
              <a:gd name="csX40" fmla="*/ 571500 w 2382520"/>
              <a:gd name="csY40" fmla="*/ 1221740 h 1313180"/>
              <a:gd name="csX41" fmla="*/ 645160 w 2382520"/>
              <a:gd name="csY41" fmla="*/ 1221740 h 1313180"/>
              <a:gd name="csX42" fmla="*/ 645160 w 2382520"/>
              <a:gd name="csY42" fmla="*/ 1257300 h 1313180"/>
              <a:gd name="csX43" fmla="*/ 822960 w 2382520"/>
              <a:gd name="csY43" fmla="*/ 1257300 h 1313180"/>
              <a:gd name="csX44" fmla="*/ 822960 w 2382520"/>
              <a:gd name="csY44" fmla="*/ 1285240 h 1313180"/>
              <a:gd name="csX45" fmla="*/ 894080 w 2382520"/>
              <a:gd name="csY45" fmla="*/ 1285240 h 1313180"/>
              <a:gd name="csX46" fmla="*/ 894080 w 2382520"/>
              <a:gd name="csY46" fmla="*/ 1313180 h 1313180"/>
              <a:gd name="csX47" fmla="*/ 2382520 w 2382520"/>
              <a:gd name="csY47" fmla="*/ 1313180 h 13131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2382520" h="1313180">
                <a:moveTo>
                  <a:pt x="0" y="0"/>
                </a:moveTo>
                <a:lnTo>
                  <a:pt x="0" y="53340"/>
                </a:lnTo>
                <a:lnTo>
                  <a:pt x="35560" y="53340"/>
                </a:lnTo>
                <a:lnTo>
                  <a:pt x="35560" y="88900"/>
                </a:lnTo>
                <a:lnTo>
                  <a:pt x="53340" y="88900"/>
                </a:lnTo>
                <a:lnTo>
                  <a:pt x="53340" y="147320"/>
                </a:lnTo>
                <a:lnTo>
                  <a:pt x="71120" y="147320"/>
                </a:lnTo>
                <a:lnTo>
                  <a:pt x="71120" y="187960"/>
                </a:lnTo>
                <a:lnTo>
                  <a:pt x="88900" y="187960"/>
                </a:lnTo>
                <a:lnTo>
                  <a:pt x="88900" y="220980"/>
                </a:lnTo>
                <a:lnTo>
                  <a:pt x="88900" y="256540"/>
                </a:lnTo>
                <a:lnTo>
                  <a:pt x="109220" y="256540"/>
                </a:lnTo>
                <a:lnTo>
                  <a:pt x="109220" y="327660"/>
                </a:lnTo>
                <a:lnTo>
                  <a:pt x="119380" y="327660"/>
                </a:lnTo>
                <a:lnTo>
                  <a:pt x="119380" y="439420"/>
                </a:lnTo>
                <a:lnTo>
                  <a:pt x="132080" y="439420"/>
                </a:lnTo>
                <a:lnTo>
                  <a:pt x="132080" y="650240"/>
                </a:lnTo>
                <a:lnTo>
                  <a:pt x="154940" y="650240"/>
                </a:lnTo>
                <a:lnTo>
                  <a:pt x="154940" y="678180"/>
                </a:lnTo>
                <a:lnTo>
                  <a:pt x="180340" y="678180"/>
                </a:lnTo>
                <a:lnTo>
                  <a:pt x="180340" y="716280"/>
                </a:lnTo>
                <a:lnTo>
                  <a:pt x="208280" y="716280"/>
                </a:lnTo>
                <a:lnTo>
                  <a:pt x="208280" y="751840"/>
                </a:lnTo>
                <a:lnTo>
                  <a:pt x="243840" y="751840"/>
                </a:lnTo>
                <a:lnTo>
                  <a:pt x="243840" y="782320"/>
                </a:lnTo>
                <a:lnTo>
                  <a:pt x="254000" y="782320"/>
                </a:lnTo>
                <a:lnTo>
                  <a:pt x="254000" y="876300"/>
                </a:lnTo>
                <a:lnTo>
                  <a:pt x="281940" y="876300"/>
                </a:lnTo>
                <a:lnTo>
                  <a:pt x="281940" y="919480"/>
                </a:lnTo>
                <a:lnTo>
                  <a:pt x="327660" y="919480"/>
                </a:lnTo>
                <a:lnTo>
                  <a:pt x="327660" y="947420"/>
                </a:lnTo>
                <a:lnTo>
                  <a:pt x="378460" y="947420"/>
                </a:lnTo>
                <a:lnTo>
                  <a:pt x="378460" y="1056640"/>
                </a:lnTo>
                <a:lnTo>
                  <a:pt x="398780" y="1056640"/>
                </a:lnTo>
                <a:lnTo>
                  <a:pt x="398780" y="1109980"/>
                </a:lnTo>
                <a:lnTo>
                  <a:pt x="515620" y="1109980"/>
                </a:lnTo>
                <a:lnTo>
                  <a:pt x="515620" y="1155700"/>
                </a:lnTo>
                <a:lnTo>
                  <a:pt x="551180" y="1155700"/>
                </a:lnTo>
                <a:lnTo>
                  <a:pt x="551180" y="1198880"/>
                </a:lnTo>
                <a:lnTo>
                  <a:pt x="571500" y="1198880"/>
                </a:lnTo>
                <a:lnTo>
                  <a:pt x="571500" y="1221740"/>
                </a:lnTo>
                <a:lnTo>
                  <a:pt x="645160" y="1221740"/>
                </a:lnTo>
                <a:lnTo>
                  <a:pt x="645160" y="1257300"/>
                </a:lnTo>
                <a:lnTo>
                  <a:pt x="822960" y="1257300"/>
                </a:lnTo>
                <a:lnTo>
                  <a:pt x="822960" y="1285240"/>
                </a:lnTo>
                <a:lnTo>
                  <a:pt x="894080" y="1285240"/>
                </a:lnTo>
                <a:lnTo>
                  <a:pt x="894080" y="1313180"/>
                </a:lnTo>
                <a:lnTo>
                  <a:pt x="2382520" y="1313180"/>
                </a:lnTo>
              </a:path>
            </a:pathLst>
          </a:custGeom>
          <a:noFill/>
          <a:ln w="28575">
            <a:solidFill>
              <a:schemeClr val="bg1">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object 23">
            <a:extLst>
              <a:ext uri="{FF2B5EF4-FFF2-40B4-BE49-F238E27FC236}">
                <a16:creationId xmlns:a16="http://schemas.microsoft.com/office/drawing/2014/main" id="{CB33009E-64CA-BFE6-1B5C-3CBEA35B0B6E}"/>
              </a:ext>
            </a:extLst>
          </p:cNvPr>
          <p:cNvSpPr txBox="1"/>
          <p:nvPr/>
        </p:nvSpPr>
        <p:spPr>
          <a:xfrm rot="16200000">
            <a:off x="6693704" y="5067625"/>
            <a:ext cx="1849869" cy="197490"/>
          </a:xfrm>
          <a:prstGeom prst="rect">
            <a:avLst/>
          </a:prstGeom>
          <a:noFill/>
        </p:spPr>
        <p:txBody>
          <a:bodyPr vert="horz" wrap="square" lIns="0" tIns="12700" rIns="0" bIns="0" rtlCol="0">
            <a:spAutoFit/>
          </a:bodyPr>
          <a:lstStyle/>
          <a:p>
            <a:pPr marL="12700" algn="ctr">
              <a:spcBef>
                <a:spcPts val="100"/>
              </a:spcBef>
              <a:defRPr/>
            </a:pPr>
            <a:r>
              <a:rPr lang="en-GB" sz="1200" dirty="0">
                <a:solidFill>
                  <a:schemeClr val="tx1">
                    <a:lumMod val="75000"/>
                    <a:lumOff val="25000"/>
                  </a:schemeClr>
                </a:solidFill>
                <a:latin typeface="Poppins Medium" pitchFamily="2" charset="77"/>
                <a:cs typeface="Poppins Medium" pitchFamily="2" charset="77"/>
              </a:rPr>
              <a:t>Probability of PFS, %</a:t>
            </a:r>
          </a:p>
        </p:txBody>
      </p:sp>
      <p:sp>
        <p:nvSpPr>
          <p:cNvPr id="327" name="object 23">
            <a:extLst>
              <a:ext uri="{FF2B5EF4-FFF2-40B4-BE49-F238E27FC236}">
                <a16:creationId xmlns:a16="http://schemas.microsoft.com/office/drawing/2014/main" id="{2771113E-5615-39D4-C18C-26F71D07F8F2}"/>
              </a:ext>
            </a:extLst>
          </p:cNvPr>
          <p:cNvSpPr txBox="1"/>
          <p:nvPr/>
        </p:nvSpPr>
        <p:spPr>
          <a:xfrm>
            <a:off x="8012609" y="6133809"/>
            <a:ext cx="3386981" cy="197490"/>
          </a:xfrm>
          <a:prstGeom prst="rect">
            <a:avLst/>
          </a:prstGeom>
          <a:noFill/>
        </p:spPr>
        <p:txBody>
          <a:bodyPr vert="horz" wrap="square" lIns="0" tIns="12700" rIns="0" bIns="0" rtlCol="0">
            <a:spAutoFit/>
          </a:bodyPr>
          <a:lstStyle/>
          <a:p>
            <a:pPr marL="12700" marR="0" lvl="0" indent="0" algn="ctr" fontAlgn="auto">
              <a:lnSpc>
                <a:spcPct val="100000"/>
              </a:lnSpc>
              <a:spcBef>
                <a:spcPts val="100"/>
              </a:spcBef>
              <a:spcAft>
                <a:spcPts val="0"/>
              </a:spcAft>
              <a:buClrTx/>
              <a:buSzTx/>
              <a:buFontTx/>
              <a:buNone/>
              <a:tabLst/>
              <a:defRPr/>
            </a:pPr>
            <a:r>
              <a:rPr lang="en-GB" sz="1200" dirty="0">
                <a:solidFill>
                  <a:schemeClr val="tx1">
                    <a:lumMod val="75000"/>
                    <a:lumOff val="25000"/>
                  </a:schemeClr>
                </a:solidFill>
                <a:latin typeface="Poppins Medium" pitchFamily="2" charset="77"/>
                <a:cs typeface="Poppins Medium" pitchFamily="2" charset="77"/>
              </a:rPr>
              <a:t>Months</a:t>
            </a:r>
          </a:p>
        </p:txBody>
      </p:sp>
      <p:sp>
        <p:nvSpPr>
          <p:cNvPr id="328" name="TextBox 327">
            <a:extLst>
              <a:ext uri="{FF2B5EF4-FFF2-40B4-BE49-F238E27FC236}">
                <a16:creationId xmlns:a16="http://schemas.microsoft.com/office/drawing/2014/main" id="{9158BEB6-8F4B-5BBB-7716-04C404926870}"/>
              </a:ext>
            </a:extLst>
          </p:cNvPr>
          <p:cNvSpPr txBox="1"/>
          <p:nvPr/>
        </p:nvSpPr>
        <p:spPr>
          <a:xfrm>
            <a:off x="7700426" y="4349028"/>
            <a:ext cx="430351" cy="167764"/>
          </a:xfrm>
          <a:prstGeom prst="rect">
            <a:avLst/>
          </a:prstGeom>
        </p:spPr>
        <p:txBody>
          <a:bodyPr vert="horz" wrap="square" lIns="0" tIns="0" rIns="0" bIns="0" rtlCol="0" anchor="t">
            <a:noAutofit/>
          </a:bodyPr>
          <a:lstStyle/>
          <a:p>
            <a:pPr algn="r"/>
            <a:r>
              <a:rPr lang="en-US" sz="1200" dirty="0"/>
              <a:t>100</a:t>
            </a:r>
          </a:p>
        </p:txBody>
      </p:sp>
      <p:sp>
        <p:nvSpPr>
          <p:cNvPr id="329" name="TextBox 328">
            <a:extLst>
              <a:ext uri="{FF2B5EF4-FFF2-40B4-BE49-F238E27FC236}">
                <a16:creationId xmlns:a16="http://schemas.microsoft.com/office/drawing/2014/main" id="{FEACC964-BA9A-4C3E-B88F-3C950ED7C11A}"/>
              </a:ext>
            </a:extLst>
          </p:cNvPr>
          <p:cNvSpPr txBox="1"/>
          <p:nvPr/>
        </p:nvSpPr>
        <p:spPr>
          <a:xfrm>
            <a:off x="7700426" y="4645168"/>
            <a:ext cx="430351" cy="167764"/>
          </a:xfrm>
          <a:prstGeom prst="rect">
            <a:avLst/>
          </a:prstGeom>
        </p:spPr>
        <p:txBody>
          <a:bodyPr vert="horz" wrap="square" lIns="0" tIns="0" rIns="0" bIns="0" rtlCol="0" anchor="t">
            <a:noAutofit/>
          </a:bodyPr>
          <a:lstStyle/>
          <a:p>
            <a:pPr algn="r"/>
            <a:r>
              <a:rPr lang="en-US" sz="1200" dirty="0"/>
              <a:t>80</a:t>
            </a:r>
          </a:p>
        </p:txBody>
      </p:sp>
      <p:sp>
        <p:nvSpPr>
          <p:cNvPr id="330" name="TextBox 329">
            <a:extLst>
              <a:ext uri="{FF2B5EF4-FFF2-40B4-BE49-F238E27FC236}">
                <a16:creationId xmlns:a16="http://schemas.microsoft.com/office/drawing/2014/main" id="{AE575B45-F86B-E651-AD5F-28725888751D}"/>
              </a:ext>
            </a:extLst>
          </p:cNvPr>
          <p:cNvSpPr txBox="1"/>
          <p:nvPr/>
        </p:nvSpPr>
        <p:spPr>
          <a:xfrm>
            <a:off x="7700426" y="4941307"/>
            <a:ext cx="430351" cy="167764"/>
          </a:xfrm>
          <a:prstGeom prst="rect">
            <a:avLst/>
          </a:prstGeom>
        </p:spPr>
        <p:txBody>
          <a:bodyPr vert="horz" wrap="square" lIns="0" tIns="0" rIns="0" bIns="0" rtlCol="0" anchor="t">
            <a:noAutofit/>
          </a:bodyPr>
          <a:lstStyle/>
          <a:p>
            <a:pPr algn="r"/>
            <a:r>
              <a:rPr lang="en-US" sz="1200" dirty="0"/>
              <a:t>60</a:t>
            </a:r>
          </a:p>
        </p:txBody>
      </p:sp>
      <p:sp>
        <p:nvSpPr>
          <p:cNvPr id="331" name="TextBox 330">
            <a:extLst>
              <a:ext uri="{FF2B5EF4-FFF2-40B4-BE49-F238E27FC236}">
                <a16:creationId xmlns:a16="http://schemas.microsoft.com/office/drawing/2014/main" id="{7EF7E35E-178E-3D8F-EAC6-EAF916E1D237}"/>
              </a:ext>
            </a:extLst>
          </p:cNvPr>
          <p:cNvSpPr txBox="1"/>
          <p:nvPr/>
        </p:nvSpPr>
        <p:spPr>
          <a:xfrm>
            <a:off x="7700426" y="5237446"/>
            <a:ext cx="430351" cy="167764"/>
          </a:xfrm>
          <a:prstGeom prst="rect">
            <a:avLst/>
          </a:prstGeom>
        </p:spPr>
        <p:txBody>
          <a:bodyPr vert="horz" wrap="square" lIns="0" tIns="0" rIns="0" bIns="0" rtlCol="0" anchor="t">
            <a:noAutofit/>
          </a:bodyPr>
          <a:lstStyle/>
          <a:p>
            <a:pPr algn="r"/>
            <a:r>
              <a:rPr lang="en-US" sz="1200" dirty="0"/>
              <a:t>40</a:t>
            </a:r>
          </a:p>
        </p:txBody>
      </p:sp>
      <p:sp>
        <p:nvSpPr>
          <p:cNvPr id="332" name="TextBox 331">
            <a:extLst>
              <a:ext uri="{FF2B5EF4-FFF2-40B4-BE49-F238E27FC236}">
                <a16:creationId xmlns:a16="http://schemas.microsoft.com/office/drawing/2014/main" id="{9A8BC2EF-ED15-97E9-0A12-2C1273BD5BEB}"/>
              </a:ext>
            </a:extLst>
          </p:cNvPr>
          <p:cNvSpPr txBox="1"/>
          <p:nvPr/>
        </p:nvSpPr>
        <p:spPr>
          <a:xfrm>
            <a:off x="7700426" y="5533586"/>
            <a:ext cx="430351" cy="167764"/>
          </a:xfrm>
          <a:prstGeom prst="rect">
            <a:avLst/>
          </a:prstGeom>
        </p:spPr>
        <p:txBody>
          <a:bodyPr vert="horz" wrap="square" lIns="0" tIns="0" rIns="0" bIns="0" rtlCol="0" anchor="t">
            <a:noAutofit/>
          </a:bodyPr>
          <a:lstStyle/>
          <a:p>
            <a:pPr algn="r"/>
            <a:r>
              <a:rPr lang="en-US" sz="1200" dirty="0"/>
              <a:t>20</a:t>
            </a:r>
          </a:p>
        </p:txBody>
      </p:sp>
      <p:sp>
        <p:nvSpPr>
          <p:cNvPr id="333" name="TextBox 332">
            <a:extLst>
              <a:ext uri="{FF2B5EF4-FFF2-40B4-BE49-F238E27FC236}">
                <a16:creationId xmlns:a16="http://schemas.microsoft.com/office/drawing/2014/main" id="{0AD7AC2F-C761-E801-E86B-AF3DF277BAFC}"/>
              </a:ext>
            </a:extLst>
          </p:cNvPr>
          <p:cNvSpPr txBox="1"/>
          <p:nvPr/>
        </p:nvSpPr>
        <p:spPr>
          <a:xfrm>
            <a:off x="7700426" y="5829725"/>
            <a:ext cx="430351" cy="167764"/>
          </a:xfrm>
          <a:prstGeom prst="rect">
            <a:avLst/>
          </a:prstGeom>
        </p:spPr>
        <p:txBody>
          <a:bodyPr vert="horz" wrap="square" lIns="0" tIns="0" rIns="0" bIns="0" rtlCol="0" anchor="t">
            <a:noAutofit/>
          </a:bodyPr>
          <a:lstStyle/>
          <a:p>
            <a:pPr algn="r"/>
            <a:r>
              <a:rPr lang="en-US" sz="1200" dirty="0"/>
              <a:t>0</a:t>
            </a:r>
          </a:p>
        </p:txBody>
      </p:sp>
      <p:grpSp>
        <p:nvGrpSpPr>
          <p:cNvPr id="334" name="Group 333">
            <a:extLst>
              <a:ext uri="{FF2B5EF4-FFF2-40B4-BE49-F238E27FC236}">
                <a16:creationId xmlns:a16="http://schemas.microsoft.com/office/drawing/2014/main" id="{D8549140-8DF7-AB11-94C9-A649711C6352}"/>
              </a:ext>
            </a:extLst>
          </p:cNvPr>
          <p:cNvGrpSpPr/>
          <p:nvPr/>
        </p:nvGrpSpPr>
        <p:grpSpPr>
          <a:xfrm>
            <a:off x="8123714" y="4416205"/>
            <a:ext cx="73742" cy="1499993"/>
            <a:chOff x="1268361" y="1570703"/>
            <a:chExt cx="73742" cy="1843549"/>
          </a:xfrm>
        </p:grpSpPr>
        <p:cxnSp>
          <p:nvCxnSpPr>
            <p:cNvPr id="335" name="Straight Connector 334">
              <a:extLst>
                <a:ext uri="{FF2B5EF4-FFF2-40B4-BE49-F238E27FC236}">
                  <a16:creationId xmlns:a16="http://schemas.microsoft.com/office/drawing/2014/main" id="{9E439B35-5906-189A-3BF8-02E7F03700AB}"/>
                </a:ext>
              </a:extLst>
            </p:cNvPr>
            <p:cNvCxnSpPr/>
            <p:nvPr/>
          </p:nvCxnSpPr>
          <p:spPr>
            <a:xfrm>
              <a:off x="1342103" y="1570703"/>
              <a:ext cx="0" cy="18435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A6019390-4A6E-032E-50A1-B87DE8FA1719}"/>
                </a:ext>
              </a:extLst>
            </p:cNvPr>
            <p:cNvCxnSpPr>
              <a:cxnSpLocks/>
            </p:cNvCxnSpPr>
            <p:nvPr/>
          </p:nvCxnSpPr>
          <p:spPr>
            <a:xfrm flipH="1">
              <a:off x="1268361" y="157807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31C14D92-FBE7-96EF-7DB9-8335E652E165}"/>
                </a:ext>
              </a:extLst>
            </p:cNvPr>
            <p:cNvCxnSpPr>
              <a:cxnSpLocks/>
            </p:cNvCxnSpPr>
            <p:nvPr/>
          </p:nvCxnSpPr>
          <p:spPr>
            <a:xfrm flipH="1">
              <a:off x="1268361" y="194383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9BB1982B-9063-C8A7-9F27-D4934DDD2519}"/>
                </a:ext>
              </a:extLst>
            </p:cNvPr>
            <p:cNvCxnSpPr>
              <a:cxnSpLocks/>
            </p:cNvCxnSpPr>
            <p:nvPr/>
          </p:nvCxnSpPr>
          <p:spPr>
            <a:xfrm flipH="1">
              <a:off x="1268361" y="230959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96B3920B-D593-4287-AD14-6962D2771348}"/>
                </a:ext>
              </a:extLst>
            </p:cNvPr>
            <p:cNvCxnSpPr>
              <a:cxnSpLocks/>
            </p:cNvCxnSpPr>
            <p:nvPr/>
          </p:nvCxnSpPr>
          <p:spPr>
            <a:xfrm flipH="1">
              <a:off x="1268361" y="267535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1FBB9EF0-6DA5-E8FA-5734-2122F930DF33}"/>
                </a:ext>
              </a:extLst>
            </p:cNvPr>
            <p:cNvCxnSpPr>
              <a:cxnSpLocks/>
            </p:cNvCxnSpPr>
            <p:nvPr/>
          </p:nvCxnSpPr>
          <p:spPr>
            <a:xfrm flipH="1">
              <a:off x="1268361" y="304111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62B4599F-B023-B7EF-099E-373E1AF6EF77}"/>
                </a:ext>
              </a:extLst>
            </p:cNvPr>
            <p:cNvCxnSpPr>
              <a:cxnSpLocks/>
            </p:cNvCxnSpPr>
            <p:nvPr/>
          </p:nvCxnSpPr>
          <p:spPr>
            <a:xfrm flipH="1">
              <a:off x="1268361" y="3406878"/>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42" name="Straight Connector 341">
            <a:extLst>
              <a:ext uri="{FF2B5EF4-FFF2-40B4-BE49-F238E27FC236}">
                <a16:creationId xmlns:a16="http://schemas.microsoft.com/office/drawing/2014/main" id="{5BD4A3FE-E2F6-F747-3FB6-367D4B8521FF}"/>
              </a:ext>
            </a:extLst>
          </p:cNvPr>
          <p:cNvCxnSpPr>
            <a:cxnSpLocks/>
          </p:cNvCxnSpPr>
          <p:nvPr/>
        </p:nvCxnSpPr>
        <p:spPr>
          <a:xfrm>
            <a:off x="8198387" y="5910202"/>
            <a:ext cx="31568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6" name="Group 355">
            <a:extLst>
              <a:ext uri="{FF2B5EF4-FFF2-40B4-BE49-F238E27FC236}">
                <a16:creationId xmlns:a16="http://schemas.microsoft.com/office/drawing/2014/main" id="{26B77C09-9D24-19EE-373A-AECECB860477}"/>
              </a:ext>
            </a:extLst>
          </p:cNvPr>
          <p:cNvGrpSpPr/>
          <p:nvPr/>
        </p:nvGrpSpPr>
        <p:grpSpPr>
          <a:xfrm>
            <a:off x="8107922" y="5968312"/>
            <a:ext cx="1926153" cy="167764"/>
            <a:chOff x="8073189" y="3194729"/>
            <a:chExt cx="2571490" cy="167764"/>
          </a:xfrm>
        </p:grpSpPr>
        <p:sp>
          <p:nvSpPr>
            <p:cNvPr id="357" name="TextBox 356">
              <a:extLst>
                <a:ext uri="{FF2B5EF4-FFF2-40B4-BE49-F238E27FC236}">
                  <a16:creationId xmlns:a16="http://schemas.microsoft.com/office/drawing/2014/main" id="{5796FDF5-1A33-3D71-8EB4-8DBB453E096F}"/>
                </a:ext>
              </a:extLst>
            </p:cNvPr>
            <p:cNvSpPr txBox="1"/>
            <p:nvPr/>
          </p:nvSpPr>
          <p:spPr>
            <a:xfrm>
              <a:off x="8073189" y="3194729"/>
              <a:ext cx="252687" cy="167764"/>
            </a:xfrm>
            <a:prstGeom prst="rect">
              <a:avLst/>
            </a:prstGeom>
          </p:spPr>
          <p:txBody>
            <a:bodyPr vert="horz" wrap="square" lIns="0" tIns="0" rIns="0" bIns="0" rtlCol="0" anchor="t">
              <a:noAutofit/>
            </a:bodyPr>
            <a:lstStyle/>
            <a:p>
              <a:pPr algn="ctr"/>
              <a:r>
                <a:rPr lang="en-US" sz="1050" dirty="0"/>
                <a:t>0</a:t>
              </a:r>
            </a:p>
          </p:txBody>
        </p:sp>
        <p:sp>
          <p:nvSpPr>
            <p:cNvPr id="358" name="TextBox 357">
              <a:extLst>
                <a:ext uri="{FF2B5EF4-FFF2-40B4-BE49-F238E27FC236}">
                  <a16:creationId xmlns:a16="http://schemas.microsoft.com/office/drawing/2014/main" id="{4CC06D58-2E8B-60F4-87AB-0A30E0DE5653}"/>
                </a:ext>
              </a:extLst>
            </p:cNvPr>
            <p:cNvSpPr txBox="1"/>
            <p:nvPr/>
          </p:nvSpPr>
          <p:spPr>
            <a:xfrm>
              <a:off x="8283989" y="3194729"/>
              <a:ext cx="252687" cy="167764"/>
            </a:xfrm>
            <a:prstGeom prst="rect">
              <a:avLst/>
            </a:prstGeom>
          </p:spPr>
          <p:txBody>
            <a:bodyPr vert="horz" wrap="square" lIns="0" tIns="0" rIns="0" bIns="0" rtlCol="0" anchor="t">
              <a:noAutofit/>
            </a:bodyPr>
            <a:lstStyle/>
            <a:p>
              <a:pPr algn="ctr"/>
              <a:r>
                <a:rPr lang="en-US" sz="1050" dirty="0"/>
                <a:t>3</a:t>
              </a:r>
            </a:p>
          </p:txBody>
        </p:sp>
        <p:sp>
          <p:nvSpPr>
            <p:cNvPr id="359" name="TextBox 358">
              <a:extLst>
                <a:ext uri="{FF2B5EF4-FFF2-40B4-BE49-F238E27FC236}">
                  <a16:creationId xmlns:a16="http://schemas.microsoft.com/office/drawing/2014/main" id="{63ED8630-F51B-47A8-ECA1-0328FE474F65}"/>
                </a:ext>
              </a:extLst>
            </p:cNvPr>
            <p:cNvSpPr txBox="1"/>
            <p:nvPr/>
          </p:nvSpPr>
          <p:spPr>
            <a:xfrm>
              <a:off x="8494789" y="3194729"/>
              <a:ext cx="252687" cy="167764"/>
            </a:xfrm>
            <a:prstGeom prst="rect">
              <a:avLst/>
            </a:prstGeom>
          </p:spPr>
          <p:txBody>
            <a:bodyPr vert="horz" wrap="square" lIns="0" tIns="0" rIns="0" bIns="0" rtlCol="0" anchor="t">
              <a:noAutofit/>
            </a:bodyPr>
            <a:lstStyle/>
            <a:p>
              <a:pPr algn="ctr"/>
              <a:r>
                <a:rPr lang="en-US" sz="1050" dirty="0"/>
                <a:t>6</a:t>
              </a:r>
            </a:p>
          </p:txBody>
        </p:sp>
        <p:sp>
          <p:nvSpPr>
            <p:cNvPr id="360" name="TextBox 359">
              <a:extLst>
                <a:ext uri="{FF2B5EF4-FFF2-40B4-BE49-F238E27FC236}">
                  <a16:creationId xmlns:a16="http://schemas.microsoft.com/office/drawing/2014/main" id="{0C8585C9-6F0C-211F-68B7-56ADD47C1B0F}"/>
                </a:ext>
              </a:extLst>
            </p:cNvPr>
            <p:cNvSpPr txBox="1"/>
            <p:nvPr/>
          </p:nvSpPr>
          <p:spPr>
            <a:xfrm>
              <a:off x="8705589" y="3194729"/>
              <a:ext cx="252687" cy="167764"/>
            </a:xfrm>
            <a:prstGeom prst="rect">
              <a:avLst/>
            </a:prstGeom>
          </p:spPr>
          <p:txBody>
            <a:bodyPr vert="horz" wrap="square" lIns="0" tIns="0" rIns="0" bIns="0" rtlCol="0" anchor="t">
              <a:noAutofit/>
            </a:bodyPr>
            <a:lstStyle/>
            <a:p>
              <a:pPr algn="ctr"/>
              <a:r>
                <a:rPr lang="en-US" sz="1050" dirty="0"/>
                <a:t>9</a:t>
              </a:r>
            </a:p>
          </p:txBody>
        </p:sp>
        <p:sp>
          <p:nvSpPr>
            <p:cNvPr id="361" name="TextBox 360">
              <a:extLst>
                <a:ext uri="{FF2B5EF4-FFF2-40B4-BE49-F238E27FC236}">
                  <a16:creationId xmlns:a16="http://schemas.microsoft.com/office/drawing/2014/main" id="{A38B8B14-22C3-F0E1-4E33-7ADAACE71D9E}"/>
                </a:ext>
              </a:extLst>
            </p:cNvPr>
            <p:cNvSpPr txBox="1"/>
            <p:nvPr/>
          </p:nvSpPr>
          <p:spPr>
            <a:xfrm>
              <a:off x="8916389" y="3194729"/>
              <a:ext cx="252687" cy="167764"/>
            </a:xfrm>
            <a:prstGeom prst="rect">
              <a:avLst/>
            </a:prstGeom>
          </p:spPr>
          <p:txBody>
            <a:bodyPr vert="horz" wrap="square" lIns="0" tIns="0" rIns="0" bIns="0" rtlCol="0" anchor="t">
              <a:noAutofit/>
            </a:bodyPr>
            <a:lstStyle/>
            <a:p>
              <a:pPr algn="ctr"/>
              <a:r>
                <a:rPr lang="en-US" sz="1050" dirty="0"/>
                <a:t>12</a:t>
              </a:r>
            </a:p>
          </p:txBody>
        </p:sp>
        <p:sp>
          <p:nvSpPr>
            <p:cNvPr id="362" name="TextBox 361">
              <a:extLst>
                <a:ext uri="{FF2B5EF4-FFF2-40B4-BE49-F238E27FC236}">
                  <a16:creationId xmlns:a16="http://schemas.microsoft.com/office/drawing/2014/main" id="{C1AF1055-BB91-2480-5830-8DE14B73A05D}"/>
                </a:ext>
              </a:extLst>
            </p:cNvPr>
            <p:cNvSpPr txBox="1"/>
            <p:nvPr/>
          </p:nvSpPr>
          <p:spPr>
            <a:xfrm>
              <a:off x="9127191" y="3194729"/>
              <a:ext cx="252687" cy="167764"/>
            </a:xfrm>
            <a:prstGeom prst="rect">
              <a:avLst/>
            </a:prstGeom>
          </p:spPr>
          <p:txBody>
            <a:bodyPr vert="horz" wrap="square" lIns="0" tIns="0" rIns="0" bIns="0" rtlCol="0" anchor="t">
              <a:noAutofit/>
            </a:bodyPr>
            <a:lstStyle/>
            <a:p>
              <a:pPr algn="ctr"/>
              <a:r>
                <a:rPr lang="en-US" sz="1050" dirty="0"/>
                <a:t>15</a:t>
              </a:r>
            </a:p>
          </p:txBody>
        </p:sp>
        <p:sp>
          <p:nvSpPr>
            <p:cNvPr id="363" name="TextBox 362">
              <a:extLst>
                <a:ext uri="{FF2B5EF4-FFF2-40B4-BE49-F238E27FC236}">
                  <a16:creationId xmlns:a16="http://schemas.microsoft.com/office/drawing/2014/main" id="{4F8D495C-68D7-ABBF-154E-4169DB78C076}"/>
                </a:ext>
              </a:extLst>
            </p:cNvPr>
            <p:cNvSpPr txBox="1"/>
            <p:nvPr/>
          </p:nvSpPr>
          <p:spPr>
            <a:xfrm>
              <a:off x="9337991" y="3194729"/>
              <a:ext cx="252687" cy="167764"/>
            </a:xfrm>
            <a:prstGeom prst="rect">
              <a:avLst/>
            </a:prstGeom>
          </p:spPr>
          <p:txBody>
            <a:bodyPr vert="horz" wrap="square" lIns="0" tIns="0" rIns="0" bIns="0" rtlCol="0" anchor="t">
              <a:noAutofit/>
            </a:bodyPr>
            <a:lstStyle/>
            <a:p>
              <a:pPr algn="ctr"/>
              <a:r>
                <a:rPr lang="en-US" sz="1050" dirty="0"/>
                <a:t>18</a:t>
              </a:r>
            </a:p>
          </p:txBody>
        </p:sp>
        <p:sp>
          <p:nvSpPr>
            <p:cNvPr id="364" name="TextBox 363">
              <a:extLst>
                <a:ext uri="{FF2B5EF4-FFF2-40B4-BE49-F238E27FC236}">
                  <a16:creationId xmlns:a16="http://schemas.microsoft.com/office/drawing/2014/main" id="{ADFF8F6E-7400-FD8E-64EE-A8915DB604CB}"/>
                </a:ext>
              </a:extLst>
            </p:cNvPr>
            <p:cNvSpPr txBox="1"/>
            <p:nvPr/>
          </p:nvSpPr>
          <p:spPr>
            <a:xfrm>
              <a:off x="9548791" y="3194729"/>
              <a:ext cx="252687" cy="167764"/>
            </a:xfrm>
            <a:prstGeom prst="rect">
              <a:avLst/>
            </a:prstGeom>
          </p:spPr>
          <p:txBody>
            <a:bodyPr vert="horz" wrap="square" lIns="0" tIns="0" rIns="0" bIns="0" rtlCol="0" anchor="t">
              <a:noAutofit/>
            </a:bodyPr>
            <a:lstStyle/>
            <a:p>
              <a:pPr algn="ctr"/>
              <a:r>
                <a:rPr lang="en-US" sz="1050" dirty="0"/>
                <a:t>21</a:t>
              </a:r>
            </a:p>
          </p:txBody>
        </p:sp>
        <p:sp>
          <p:nvSpPr>
            <p:cNvPr id="365" name="TextBox 364">
              <a:extLst>
                <a:ext uri="{FF2B5EF4-FFF2-40B4-BE49-F238E27FC236}">
                  <a16:creationId xmlns:a16="http://schemas.microsoft.com/office/drawing/2014/main" id="{4DBBB3DC-9EC7-780B-3267-BB7D42E91250}"/>
                </a:ext>
              </a:extLst>
            </p:cNvPr>
            <p:cNvSpPr txBox="1"/>
            <p:nvPr/>
          </p:nvSpPr>
          <p:spPr>
            <a:xfrm>
              <a:off x="9759591" y="3194729"/>
              <a:ext cx="252687" cy="167764"/>
            </a:xfrm>
            <a:prstGeom prst="rect">
              <a:avLst/>
            </a:prstGeom>
          </p:spPr>
          <p:txBody>
            <a:bodyPr vert="horz" wrap="square" lIns="0" tIns="0" rIns="0" bIns="0" rtlCol="0" anchor="t">
              <a:noAutofit/>
            </a:bodyPr>
            <a:lstStyle/>
            <a:p>
              <a:pPr algn="ctr"/>
              <a:r>
                <a:rPr lang="en-US" sz="1050" dirty="0"/>
                <a:t>24</a:t>
              </a:r>
            </a:p>
          </p:txBody>
        </p:sp>
        <p:sp>
          <p:nvSpPr>
            <p:cNvPr id="366" name="TextBox 365">
              <a:extLst>
                <a:ext uri="{FF2B5EF4-FFF2-40B4-BE49-F238E27FC236}">
                  <a16:creationId xmlns:a16="http://schemas.microsoft.com/office/drawing/2014/main" id="{EB8BF58A-A0E2-D5B6-ADD9-A193208AF66A}"/>
                </a:ext>
              </a:extLst>
            </p:cNvPr>
            <p:cNvSpPr txBox="1"/>
            <p:nvPr/>
          </p:nvSpPr>
          <p:spPr>
            <a:xfrm>
              <a:off x="9970391" y="3194729"/>
              <a:ext cx="252687" cy="167764"/>
            </a:xfrm>
            <a:prstGeom prst="rect">
              <a:avLst/>
            </a:prstGeom>
          </p:spPr>
          <p:txBody>
            <a:bodyPr vert="horz" wrap="square" lIns="0" tIns="0" rIns="0" bIns="0" rtlCol="0" anchor="t">
              <a:noAutofit/>
            </a:bodyPr>
            <a:lstStyle/>
            <a:p>
              <a:pPr algn="ctr"/>
              <a:r>
                <a:rPr lang="en-US" sz="1050" dirty="0"/>
                <a:t>27</a:t>
              </a:r>
            </a:p>
          </p:txBody>
        </p:sp>
        <p:sp>
          <p:nvSpPr>
            <p:cNvPr id="367" name="TextBox 366">
              <a:extLst>
                <a:ext uri="{FF2B5EF4-FFF2-40B4-BE49-F238E27FC236}">
                  <a16:creationId xmlns:a16="http://schemas.microsoft.com/office/drawing/2014/main" id="{A83C478D-8684-8E7D-326F-B9997E5CA10A}"/>
                </a:ext>
              </a:extLst>
            </p:cNvPr>
            <p:cNvSpPr txBox="1"/>
            <p:nvPr/>
          </p:nvSpPr>
          <p:spPr>
            <a:xfrm>
              <a:off x="10181191" y="3194729"/>
              <a:ext cx="252687" cy="167764"/>
            </a:xfrm>
            <a:prstGeom prst="rect">
              <a:avLst/>
            </a:prstGeom>
          </p:spPr>
          <p:txBody>
            <a:bodyPr vert="horz" wrap="square" lIns="0" tIns="0" rIns="0" bIns="0" rtlCol="0" anchor="t">
              <a:noAutofit/>
            </a:bodyPr>
            <a:lstStyle/>
            <a:p>
              <a:pPr algn="ctr"/>
              <a:r>
                <a:rPr lang="en-US" sz="1050" dirty="0"/>
                <a:t>30</a:t>
              </a:r>
            </a:p>
          </p:txBody>
        </p:sp>
        <p:sp>
          <p:nvSpPr>
            <p:cNvPr id="368" name="TextBox 367">
              <a:extLst>
                <a:ext uri="{FF2B5EF4-FFF2-40B4-BE49-F238E27FC236}">
                  <a16:creationId xmlns:a16="http://schemas.microsoft.com/office/drawing/2014/main" id="{010C65E6-C518-A772-7096-84CC84554338}"/>
                </a:ext>
              </a:extLst>
            </p:cNvPr>
            <p:cNvSpPr txBox="1"/>
            <p:nvPr/>
          </p:nvSpPr>
          <p:spPr>
            <a:xfrm>
              <a:off x="10391992" y="3194729"/>
              <a:ext cx="252687" cy="167764"/>
            </a:xfrm>
            <a:prstGeom prst="rect">
              <a:avLst/>
            </a:prstGeom>
          </p:spPr>
          <p:txBody>
            <a:bodyPr vert="horz" wrap="square" lIns="0" tIns="0" rIns="0" bIns="0" rtlCol="0" anchor="t">
              <a:noAutofit/>
            </a:bodyPr>
            <a:lstStyle/>
            <a:p>
              <a:pPr algn="ctr"/>
              <a:r>
                <a:rPr lang="en-US" sz="1050" dirty="0"/>
                <a:t>33</a:t>
              </a:r>
            </a:p>
          </p:txBody>
        </p:sp>
      </p:grpSp>
      <p:grpSp>
        <p:nvGrpSpPr>
          <p:cNvPr id="383" name="Group 382">
            <a:extLst>
              <a:ext uri="{FF2B5EF4-FFF2-40B4-BE49-F238E27FC236}">
                <a16:creationId xmlns:a16="http://schemas.microsoft.com/office/drawing/2014/main" id="{C23DA968-9FAD-DAD8-AD71-422BA55E2498}"/>
              </a:ext>
            </a:extLst>
          </p:cNvPr>
          <p:cNvGrpSpPr/>
          <p:nvPr/>
        </p:nvGrpSpPr>
        <p:grpSpPr>
          <a:xfrm>
            <a:off x="10007107" y="5967681"/>
            <a:ext cx="1452458" cy="167764"/>
            <a:chOff x="8494789" y="3194729"/>
            <a:chExt cx="1939089" cy="167764"/>
          </a:xfrm>
        </p:grpSpPr>
        <p:sp>
          <p:nvSpPr>
            <p:cNvPr id="386" name="TextBox 385">
              <a:extLst>
                <a:ext uri="{FF2B5EF4-FFF2-40B4-BE49-F238E27FC236}">
                  <a16:creationId xmlns:a16="http://schemas.microsoft.com/office/drawing/2014/main" id="{E82A69E0-7AFD-A041-02AD-FB235B68D6E3}"/>
                </a:ext>
              </a:extLst>
            </p:cNvPr>
            <p:cNvSpPr txBox="1"/>
            <p:nvPr/>
          </p:nvSpPr>
          <p:spPr>
            <a:xfrm>
              <a:off x="8494789" y="3194729"/>
              <a:ext cx="252687" cy="167764"/>
            </a:xfrm>
            <a:prstGeom prst="rect">
              <a:avLst/>
            </a:prstGeom>
          </p:spPr>
          <p:txBody>
            <a:bodyPr vert="horz" wrap="square" lIns="0" tIns="0" rIns="0" bIns="0" rtlCol="0" anchor="t">
              <a:noAutofit/>
            </a:bodyPr>
            <a:lstStyle/>
            <a:p>
              <a:pPr algn="ctr"/>
              <a:r>
                <a:rPr lang="en-US" sz="1050" dirty="0"/>
                <a:t>36</a:t>
              </a:r>
            </a:p>
          </p:txBody>
        </p:sp>
        <p:sp>
          <p:nvSpPr>
            <p:cNvPr id="387" name="TextBox 386">
              <a:extLst>
                <a:ext uri="{FF2B5EF4-FFF2-40B4-BE49-F238E27FC236}">
                  <a16:creationId xmlns:a16="http://schemas.microsoft.com/office/drawing/2014/main" id="{8EE85DF6-1943-5040-A5BE-31B0AF10508A}"/>
                </a:ext>
              </a:extLst>
            </p:cNvPr>
            <p:cNvSpPr txBox="1"/>
            <p:nvPr/>
          </p:nvSpPr>
          <p:spPr>
            <a:xfrm>
              <a:off x="8705589" y="3194729"/>
              <a:ext cx="252687" cy="167764"/>
            </a:xfrm>
            <a:prstGeom prst="rect">
              <a:avLst/>
            </a:prstGeom>
          </p:spPr>
          <p:txBody>
            <a:bodyPr vert="horz" wrap="square" lIns="0" tIns="0" rIns="0" bIns="0" rtlCol="0" anchor="t">
              <a:noAutofit/>
            </a:bodyPr>
            <a:lstStyle/>
            <a:p>
              <a:pPr algn="ctr"/>
              <a:r>
                <a:rPr lang="en-US" sz="1050" dirty="0"/>
                <a:t>39</a:t>
              </a:r>
            </a:p>
          </p:txBody>
        </p:sp>
        <p:sp>
          <p:nvSpPr>
            <p:cNvPr id="388" name="TextBox 387">
              <a:extLst>
                <a:ext uri="{FF2B5EF4-FFF2-40B4-BE49-F238E27FC236}">
                  <a16:creationId xmlns:a16="http://schemas.microsoft.com/office/drawing/2014/main" id="{782CE2A3-1AFE-8F47-0F85-745F3759807D}"/>
                </a:ext>
              </a:extLst>
            </p:cNvPr>
            <p:cNvSpPr txBox="1"/>
            <p:nvPr/>
          </p:nvSpPr>
          <p:spPr>
            <a:xfrm>
              <a:off x="8916389" y="3194729"/>
              <a:ext cx="252687" cy="167764"/>
            </a:xfrm>
            <a:prstGeom prst="rect">
              <a:avLst/>
            </a:prstGeom>
          </p:spPr>
          <p:txBody>
            <a:bodyPr vert="horz" wrap="square" lIns="0" tIns="0" rIns="0" bIns="0" rtlCol="0" anchor="t">
              <a:noAutofit/>
            </a:bodyPr>
            <a:lstStyle/>
            <a:p>
              <a:pPr algn="ctr"/>
              <a:r>
                <a:rPr lang="en-US" sz="1050" dirty="0"/>
                <a:t>42</a:t>
              </a:r>
            </a:p>
          </p:txBody>
        </p:sp>
        <p:sp>
          <p:nvSpPr>
            <p:cNvPr id="389" name="TextBox 388">
              <a:extLst>
                <a:ext uri="{FF2B5EF4-FFF2-40B4-BE49-F238E27FC236}">
                  <a16:creationId xmlns:a16="http://schemas.microsoft.com/office/drawing/2014/main" id="{F47EA406-6183-B7B2-88C6-9BB0D45A1C5E}"/>
                </a:ext>
              </a:extLst>
            </p:cNvPr>
            <p:cNvSpPr txBox="1"/>
            <p:nvPr/>
          </p:nvSpPr>
          <p:spPr>
            <a:xfrm>
              <a:off x="9127191" y="3194729"/>
              <a:ext cx="252687" cy="167764"/>
            </a:xfrm>
            <a:prstGeom prst="rect">
              <a:avLst/>
            </a:prstGeom>
          </p:spPr>
          <p:txBody>
            <a:bodyPr vert="horz" wrap="square" lIns="0" tIns="0" rIns="0" bIns="0" rtlCol="0" anchor="t">
              <a:noAutofit/>
            </a:bodyPr>
            <a:lstStyle/>
            <a:p>
              <a:pPr algn="ctr"/>
              <a:r>
                <a:rPr lang="en-US" sz="1050" dirty="0"/>
                <a:t>45</a:t>
              </a:r>
            </a:p>
          </p:txBody>
        </p:sp>
        <p:sp>
          <p:nvSpPr>
            <p:cNvPr id="390" name="TextBox 389">
              <a:extLst>
                <a:ext uri="{FF2B5EF4-FFF2-40B4-BE49-F238E27FC236}">
                  <a16:creationId xmlns:a16="http://schemas.microsoft.com/office/drawing/2014/main" id="{61E2A698-B09C-3448-035C-DD6ECADC4532}"/>
                </a:ext>
              </a:extLst>
            </p:cNvPr>
            <p:cNvSpPr txBox="1"/>
            <p:nvPr/>
          </p:nvSpPr>
          <p:spPr>
            <a:xfrm>
              <a:off x="9337991" y="3194729"/>
              <a:ext cx="252687" cy="167764"/>
            </a:xfrm>
            <a:prstGeom prst="rect">
              <a:avLst/>
            </a:prstGeom>
          </p:spPr>
          <p:txBody>
            <a:bodyPr vert="horz" wrap="square" lIns="0" tIns="0" rIns="0" bIns="0" rtlCol="0" anchor="t">
              <a:noAutofit/>
            </a:bodyPr>
            <a:lstStyle/>
            <a:p>
              <a:pPr algn="ctr"/>
              <a:r>
                <a:rPr lang="en-US" sz="1050" dirty="0"/>
                <a:t>48</a:t>
              </a:r>
            </a:p>
          </p:txBody>
        </p:sp>
        <p:sp>
          <p:nvSpPr>
            <p:cNvPr id="391" name="TextBox 390">
              <a:extLst>
                <a:ext uri="{FF2B5EF4-FFF2-40B4-BE49-F238E27FC236}">
                  <a16:creationId xmlns:a16="http://schemas.microsoft.com/office/drawing/2014/main" id="{06A8FCC6-B43F-399E-59AF-FF49E5004913}"/>
                </a:ext>
              </a:extLst>
            </p:cNvPr>
            <p:cNvSpPr txBox="1"/>
            <p:nvPr/>
          </p:nvSpPr>
          <p:spPr>
            <a:xfrm>
              <a:off x="9548791" y="3194729"/>
              <a:ext cx="252687" cy="167764"/>
            </a:xfrm>
            <a:prstGeom prst="rect">
              <a:avLst/>
            </a:prstGeom>
          </p:spPr>
          <p:txBody>
            <a:bodyPr vert="horz" wrap="square" lIns="0" tIns="0" rIns="0" bIns="0" rtlCol="0" anchor="t">
              <a:noAutofit/>
            </a:bodyPr>
            <a:lstStyle/>
            <a:p>
              <a:pPr algn="ctr"/>
              <a:r>
                <a:rPr lang="en-US" sz="1050" dirty="0"/>
                <a:t>51</a:t>
              </a:r>
            </a:p>
          </p:txBody>
        </p:sp>
        <p:sp>
          <p:nvSpPr>
            <p:cNvPr id="392" name="TextBox 391">
              <a:extLst>
                <a:ext uri="{FF2B5EF4-FFF2-40B4-BE49-F238E27FC236}">
                  <a16:creationId xmlns:a16="http://schemas.microsoft.com/office/drawing/2014/main" id="{38BDA2D5-C424-06B5-1AA7-42EEE46BAF6A}"/>
                </a:ext>
              </a:extLst>
            </p:cNvPr>
            <p:cNvSpPr txBox="1"/>
            <p:nvPr/>
          </p:nvSpPr>
          <p:spPr>
            <a:xfrm>
              <a:off x="9759591" y="3194729"/>
              <a:ext cx="252687" cy="167764"/>
            </a:xfrm>
            <a:prstGeom prst="rect">
              <a:avLst/>
            </a:prstGeom>
          </p:spPr>
          <p:txBody>
            <a:bodyPr vert="horz" wrap="square" lIns="0" tIns="0" rIns="0" bIns="0" rtlCol="0" anchor="t">
              <a:noAutofit/>
            </a:bodyPr>
            <a:lstStyle/>
            <a:p>
              <a:pPr algn="ctr"/>
              <a:r>
                <a:rPr lang="en-US" sz="1050" dirty="0"/>
                <a:t>54</a:t>
              </a:r>
            </a:p>
          </p:txBody>
        </p:sp>
        <p:sp>
          <p:nvSpPr>
            <p:cNvPr id="393" name="TextBox 392">
              <a:extLst>
                <a:ext uri="{FF2B5EF4-FFF2-40B4-BE49-F238E27FC236}">
                  <a16:creationId xmlns:a16="http://schemas.microsoft.com/office/drawing/2014/main" id="{D7E6ABDD-1DBA-002E-02FE-88CC57769A03}"/>
                </a:ext>
              </a:extLst>
            </p:cNvPr>
            <p:cNvSpPr txBox="1"/>
            <p:nvPr/>
          </p:nvSpPr>
          <p:spPr>
            <a:xfrm>
              <a:off x="9970391" y="3194729"/>
              <a:ext cx="252687" cy="167764"/>
            </a:xfrm>
            <a:prstGeom prst="rect">
              <a:avLst/>
            </a:prstGeom>
          </p:spPr>
          <p:txBody>
            <a:bodyPr vert="horz" wrap="square" lIns="0" tIns="0" rIns="0" bIns="0" rtlCol="0" anchor="t">
              <a:noAutofit/>
            </a:bodyPr>
            <a:lstStyle/>
            <a:p>
              <a:pPr algn="ctr"/>
              <a:r>
                <a:rPr lang="en-US" sz="1050" dirty="0"/>
                <a:t>57</a:t>
              </a:r>
            </a:p>
          </p:txBody>
        </p:sp>
        <p:sp>
          <p:nvSpPr>
            <p:cNvPr id="394" name="TextBox 393">
              <a:extLst>
                <a:ext uri="{FF2B5EF4-FFF2-40B4-BE49-F238E27FC236}">
                  <a16:creationId xmlns:a16="http://schemas.microsoft.com/office/drawing/2014/main" id="{6B60EAD6-FDE3-5D0D-3C64-7E32C482CEA3}"/>
                </a:ext>
              </a:extLst>
            </p:cNvPr>
            <p:cNvSpPr txBox="1"/>
            <p:nvPr/>
          </p:nvSpPr>
          <p:spPr>
            <a:xfrm>
              <a:off x="10181191" y="3194729"/>
              <a:ext cx="252687" cy="167764"/>
            </a:xfrm>
            <a:prstGeom prst="rect">
              <a:avLst/>
            </a:prstGeom>
          </p:spPr>
          <p:txBody>
            <a:bodyPr vert="horz" wrap="square" lIns="0" tIns="0" rIns="0" bIns="0" rtlCol="0" anchor="t">
              <a:noAutofit/>
            </a:bodyPr>
            <a:lstStyle/>
            <a:p>
              <a:pPr algn="ctr"/>
              <a:r>
                <a:rPr lang="en-US" sz="1050" dirty="0"/>
                <a:t>60</a:t>
              </a:r>
            </a:p>
          </p:txBody>
        </p:sp>
      </p:grpSp>
      <p:cxnSp>
        <p:nvCxnSpPr>
          <p:cNvPr id="397" name="Straight Connector 396">
            <a:extLst>
              <a:ext uri="{FF2B5EF4-FFF2-40B4-BE49-F238E27FC236}">
                <a16:creationId xmlns:a16="http://schemas.microsoft.com/office/drawing/2014/main" id="{BA2ECB1F-AEC9-2A76-E7F2-C537274B20A4}"/>
              </a:ext>
            </a:extLst>
          </p:cNvPr>
          <p:cNvCxnSpPr/>
          <p:nvPr/>
        </p:nvCxnSpPr>
        <p:spPr>
          <a:xfrm>
            <a:off x="10725947" y="5018130"/>
            <a:ext cx="0" cy="895171"/>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98" name="Freeform: Shape 397">
            <a:extLst>
              <a:ext uri="{FF2B5EF4-FFF2-40B4-BE49-F238E27FC236}">
                <a16:creationId xmlns:a16="http://schemas.microsoft.com/office/drawing/2014/main" id="{9DB18214-F389-3A8A-7698-D7AA71735805}"/>
              </a:ext>
            </a:extLst>
          </p:cNvPr>
          <p:cNvSpPr/>
          <p:nvPr/>
        </p:nvSpPr>
        <p:spPr>
          <a:xfrm>
            <a:off x="8210550" y="4417219"/>
            <a:ext cx="2778919" cy="1004887"/>
          </a:xfrm>
          <a:custGeom>
            <a:avLst/>
            <a:gdLst>
              <a:gd name="csX0" fmla="*/ 0 w 2778919"/>
              <a:gd name="csY0" fmla="*/ 0 h 1004887"/>
              <a:gd name="csX1" fmla="*/ 0 w 2778919"/>
              <a:gd name="csY1" fmla="*/ 50006 h 1004887"/>
              <a:gd name="csX2" fmla="*/ 28575 w 2778919"/>
              <a:gd name="csY2" fmla="*/ 50006 h 1004887"/>
              <a:gd name="csX3" fmla="*/ 28575 w 2778919"/>
              <a:gd name="csY3" fmla="*/ 133350 h 1004887"/>
              <a:gd name="csX4" fmla="*/ 40481 w 2778919"/>
              <a:gd name="csY4" fmla="*/ 133350 h 1004887"/>
              <a:gd name="csX5" fmla="*/ 40481 w 2778919"/>
              <a:gd name="csY5" fmla="*/ 180975 h 1004887"/>
              <a:gd name="csX6" fmla="*/ 52388 w 2778919"/>
              <a:gd name="csY6" fmla="*/ 180975 h 1004887"/>
              <a:gd name="csX7" fmla="*/ 52388 w 2778919"/>
              <a:gd name="csY7" fmla="*/ 214312 h 1004887"/>
              <a:gd name="csX8" fmla="*/ 64294 w 2778919"/>
              <a:gd name="csY8" fmla="*/ 214312 h 1004887"/>
              <a:gd name="csX9" fmla="*/ 64294 w 2778919"/>
              <a:gd name="csY9" fmla="*/ 245269 h 1004887"/>
              <a:gd name="csX10" fmla="*/ 80963 w 2778919"/>
              <a:gd name="csY10" fmla="*/ 245269 h 1004887"/>
              <a:gd name="csX11" fmla="*/ 80963 w 2778919"/>
              <a:gd name="csY11" fmla="*/ 285750 h 1004887"/>
              <a:gd name="csX12" fmla="*/ 97631 w 2778919"/>
              <a:gd name="csY12" fmla="*/ 285750 h 1004887"/>
              <a:gd name="csX13" fmla="*/ 97631 w 2778919"/>
              <a:gd name="csY13" fmla="*/ 361950 h 1004887"/>
              <a:gd name="csX14" fmla="*/ 109538 w 2778919"/>
              <a:gd name="csY14" fmla="*/ 361950 h 1004887"/>
              <a:gd name="csX15" fmla="*/ 109538 w 2778919"/>
              <a:gd name="csY15" fmla="*/ 402431 h 1004887"/>
              <a:gd name="csX16" fmla="*/ 128588 w 2778919"/>
              <a:gd name="csY16" fmla="*/ 402431 h 1004887"/>
              <a:gd name="csX17" fmla="*/ 128588 w 2778919"/>
              <a:gd name="csY17" fmla="*/ 488156 h 1004887"/>
              <a:gd name="csX18" fmla="*/ 140494 w 2778919"/>
              <a:gd name="csY18" fmla="*/ 488156 h 1004887"/>
              <a:gd name="csX19" fmla="*/ 140494 w 2778919"/>
              <a:gd name="csY19" fmla="*/ 740569 h 1004887"/>
              <a:gd name="csX20" fmla="*/ 223838 w 2778919"/>
              <a:gd name="csY20" fmla="*/ 740569 h 1004887"/>
              <a:gd name="csX21" fmla="*/ 223838 w 2778919"/>
              <a:gd name="csY21" fmla="*/ 773906 h 1004887"/>
              <a:gd name="csX22" fmla="*/ 245269 w 2778919"/>
              <a:gd name="csY22" fmla="*/ 773906 h 1004887"/>
              <a:gd name="csX23" fmla="*/ 245269 w 2778919"/>
              <a:gd name="csY23" fmla="*/ 792956 h 1004887"/>
              <a:gd name="csX24" fmla="*/ 295275 w 2778919"/>
              <a:gd name="csY24" fmla="*/ 792956 h 1004887"/>
              <a:gd name="csX25" fmla="*/ 295275 w 2778919"/>
              <a:gd name="csY25" fmla="*/ 831056 h 1004887"/>
              <a:gd name="csX26" fmla="*/ 321469 w 2778919"/>
              <a:gd name="csY26" fmla="*/ 831056 h 1004887"/>
              <a:gd name="csX27" fmla="*/ 321469 w 2778919"/>
              <a:gd name="csY27" fmla="*/ 854869 h 1004887"/>
              <a:gd name="csX28" fmla="*/ 357188 w 2778919"/>
              <a:gd name="csY28" fmla="*/ 854869 h 1004887"/>
              <a:gd name="csX29" fmla="*/ 357188 w 2778919"/>
              <a:gd name="csY29" fmla="*/ 885825 h 1004887"/>
              <a:gd name="csX30" fmla="*/ 454819 w 2778919"/>
              <a:gd name="csY30" fmla="*/ 885825 h 1004887"/>
              <a:gd name="csX31" fmla="*/ 454819 w 2778919"/>
              <a:gd name="csY31" fmla="*/ 907256 h 1004887"/>
              <a:gd name="csX32" fmla="*/ 511969 w 2778919"/>
              <a:gd name="csY32" fmla="*/ 907256 h 1004887"/>
              <a:gd name="csX33" fmla="*/ 511969 w 2778919"/>
              <a:gd name="csY33" fmla="*/ 942975 h 1004887"/>
              <a:gd name="csX34" fmla="*/ 721519 w 2778919"/>
              <a:gd name="csY34" fmla="*/ 942975 h 1004887"/>
              <a:gd name="csX35" fmla="*/ 721519 w 2778919"/>
              <a:gd name="csY35" fmla="*/ 976312 h 1004887"/>
              <a:gd name="csX36" fmla="*/ 1464469 w 2778919"/>
              <a:gd name="csY36" fmla="*/ 976312 h 1004887"/>
              <a:gd name="csX37" fmla="*/ 1473994 w 2778919"/>
              <a:gd name="csY37" fmla="*/ 976312 h 1004887"/>
              <a:gd name="csX38" fmla="*/ 1473994 w 2778919"/>
              <a:gd name="csY38" fmla="*/ 1004887 h 1004887"/>
              <a:gd name="csX39" fmla="*/ 2778919 w 2778919"/>
              <a:gd name="csY39" fmla="*/ 1004887 h 10048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2778919" h="1004887">
                <a:moveTo>
                  <a:pt x="0" y="0"/>
                </a:moveTo>
                <a:lnTo>
                  <a:pt x="0" y="50006"/>
                </a:lnTo>
                <a:lnTo>
                  <a:pt x="28575" y="50006"/>
                </a:lnTo>
                <a:lnTo>
                  <a:pt x="28575" y="133350"/>
                </a:lnTo>
                <a:lnTo>
                  <a:pt x="40481" y="133350"/>
                </a:lnTo>
                <a:lnTo>
                  <a:pt x="40481" y="180975"/>
                </a:lnTo>
                <a:lnTo>
                  <a:pt x="52388" y="180975"/>
                </a:lnTo>
                <a:lnTo>
                  <a:pt x="52388" y="214312"/>
                </a:lnTo>
                <a:lnTo>
                  <a:pt x="64294" y="214312"/>
                </a:lnTo>
                <a:lnTo>
                  <a:pt x="64294" y="245269"/>
                </a:lnTo>
                <a:lnTo>
                  <a:pt x="80963" y="245269"/>
                </a:lnTo>
                <a:lnTo>
                  <a:pt x="80963" y="285750"/>
                </a:lnTo>
                <a:lnTo>
                  <a:pt x="97631" y="285750"/>
                </a:lnTo>
                <a:lnTo>
                  <a:pt x="97631" y="361950"/>
                </a:lnTo>
                <a:lnTo>
                  <a:pt x="109538" y="361950"/>
                </a:lnTo>
                <a:lnTo>
                  <a:pt x="109538" y="402431"/>
                </a:lnTo>
                <a:lnTo>
                  <a:pt x="128588" y="402431"/>
                </a:lnTo>
                <a:lnTo>
                  <a:pt x="128588" y="488156"/>
                </a:lnTo>
                <a:lnTo>
                  <a:pt x="140494" y="488156"/>
                </a:lnTo>
                <a:lnTo>
                  <a:pt x="140494" y="740569"/>
                </a:lnTo>
                <a:lnTo>
                  <a:pt x="223838" y="740569"/>
                </a:lnTo>
                <a:lnTo>
                  <a:pt x="223838" y="773906"/>
                </a:lnTo>
                <a:lnTo>
                  <a:pt x="245269" y="773906"/>
                </a:lnTo>
                <a:lnTo>
                  <a:pt x="245269" y="792956"/>
                </a:lnTo>
                <a:lnTo>
                  <a:pt x="295275" y="792956"/>
                </a:lnTo>
                <a:lnTo>
                  <a:pt x="295275" y="831056"/>
                </a:lnTo>
                <a:lnTo>
                  <a:pt x="321469" y="831056"/>
                </a:lnTo>
                <a:lnTo>
                  <a:pt x="321469" y="854869"/>
                </a:lnTo>
                <a:lnTo>
                  <a:pt x="357188" y="854869"/>
                </a:lnTo>
                <a:lnTo>
                  <a:pt x="357188" y="885825"/>
                </a:lnTo>
                <a:lnTo>
                  <a:pt x="454819" y="885825"/>
                </a:lnTo>
                <a:lnTo>
                  <a:pt x="454819" y="907256"/>
                </a:lnTo>
                <a:lnTo>
                  <a:pt x="511969" y="907256"/>
                </a:lnTo>
                <a:lnTo>
                  <a:pt x="511969" y="942975"/>
                </a:lnTo>
                <a:lnTo>
                  <a:pt x="721519" y="942975"/>
                </a:lnTo>
                <a:lnTo>
                  <a:pt x="721519" y="976312"/>
                </a:lnTo>
                <a:lnTo>
                  <a:pt x="1464469" y="976312"/>
                </a:lnTo>
                <a:lnTo>
                  <a:pt x="1473994" y="976312"/>
                </a:lnTo>
                <a:lnTo>
                  <a:pt x="1473994" y="1004887"/>
                </a:lnTo>
                <a:lnTo>
                  <a:pt x="2778919" y="1004887"/>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TextBox 398">
            <a:extLst>
              <a:ext uri="{FF2B5EF4-FFF2-40B4-BE49-F238E27FC236}">
                <a16:creationId xmlns:a16="http://schemas.microsoft.com/office/drawing/2014/main" id="{BCB730C8-81BB-9551-C2E7-9ACC9F7F4F92}"/>
              </a:ext>
            </a:extLst>
          </p:cNvPr>
          <p:cNvSpPr txBox="1"/>
          <p:nvPr/>
        </p:nvSpPr>
        <p:spPr>
          <a:xfrm>
            <a:off x="10756112" y="4988530"/>
            <a:ext cx="430351" cy="167764"/>
          </a:xfrm>
          <a:prstGeom prst="rect">
            <a:avLst/>
          </a:prstGeom>
        </p:spPr>
        <p:txBody>
          <a:bodyPr vert="horz" wrap="square" lIns="0" tIns="0" rIns="0" bIns="0" rtlCol="0" anchor="t">
            <a:noAutofit/>
          </a:bodyPr>
          <a:lstStyle/>
          <a:p>
            <a:r>
              <a:rPr lang="en-US" sz="1200" dirty="0"/>
              <a:t>33.0%</a:t>
            </a:r>
          </a:p>
        </p:txBody>
      </p:sp>
      <p:cxnSp>
        <p:nvCxnSpPr>
          <p:cNvPr id="3" name="Straight Connector 2">
            <a:extLst>
              <a:ext uri="{FF2B5EF4-FFF2-40B4-BE49-F238E27FC236}">
                <a16:creationId xmlns:a16="http://schemas.microsoft.com/office/drawing/2014/main" id="{A91943DD-524C-BDA6-CA0C-9215058A5129}"/>
              </a:ext>
            </a:extLst>
          </p:cNvPr>
          <p:cNvCxnSpPr>
            <a:cxnSpLocks/>
          </p:cNvCxnSpPr>
          <p:nvPr/>
        </p:nvCxnSpPr>
        <p:spPr>
          <a:xfrm>
            <a:off x="8200964" y="3136619"/>
            <a:ext cx="31568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415CBAA6-A75E-9280-7D3E-AF33CAE48705}"/>
              </a:ext>
            </a:extLst>
          </p:cNvPr>
          <p:cNvGrpSpPr/>
          <p:nvPr/>
        </p:nvGrpSpPr>
        <p:grpSpPr>
          <a:xfrm>
            <a:off x="8200968" y="3136618"/>
            <a:ext cx="3152832" cy="59771"/>
            <a:chOff x="8200964" y="3136618"/>
            <a:chExt cx="1640372" cy="54000"/>
          </a:xfrm>
        </p:grpSpPr>
        <p:cxnSp>
          <p:nvCxnSpPr>
            <p:cNvPr id="10" name="Straight Connector 9">
              <a:extLst>
                <a:ext uri="{FF2B5EF4-FFF2-40B4-BE49-F238E27FC236}">
                  <a16:creationId xmlns:a16="http://schemas.microsoft.com/office/drawing/2014/main" id="{CDFD7B94-E7FB-593F-5AB3-145BEEA7F745}"/>
                </a:ext>
              </a:extLst>
            </p:cNvPr>
            <p:cNvCxnSpPr>
              <a:cxnSpLocks/>
            </p:cNvCxnSpPr>
            <p:nvPr/>
          </p:nvCxnSpPr>
          <p:spPr>
            <a:xfrm>
              <a:off x="8200964"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AED7654-5989-8771-EC32-3019717FD6D9}"/>
                </a:ext>
              </a:extLst>
            </p:cNvPr>
            <p:cNvCxnSpPr>
              <a:cxnSpLocks/>
            </p:cNvCxnSpPr>
            <p:nvPr/>
          </p:nvCxnSpPr>
          <p:spPr>
            <a:xfrm>
              <a:off x="8350089"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8ED7540-375E-F69C-A4A0-B5EDD950FAB1}"/>
                </a:ext>
              </a:extLst>
            </p:cNvPr>
            <p:cNvCxnSpPr>
              <a:cxnSpLocks/>
            </p:cNvCxnSpPr>
            <p:nvPr/>
          </p:nvCxnSpPr>
          <p:spPr>
            <a:xfrm>
              <a:off x="8499213"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A24A7BE-8894-DCDD-F5CC-FF2EC60A5DF6}"/>
                </a:ext>
              </a:extLst>
            </p:cNvPr>
            <p:cNvCxnSpPr>
              <a:cxnSpLocks/>
            </p:cNvCxnSpPr>
            <p:nvPr/>
          </p:nvCxnSpPr>
          <p:spPr>
            <a:xfrm>
              <a:off x="8648338"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FA4E16E-1C35-FD1A-9E8E-007CA67F5066}"/>
                </a:ext>
              </a:extLst>
            </p:cNvPr>
            <p:cNvCxnSpPr>
              <a:cxnSpLocks/>
            </p:cNvCxnSpPr>
            <p:nvPr/>
          </p:nvCxnSpPr>
          <p:spPr>
            <a:xfrm>
              <a:off x="8797463"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CA34D2D-F63D-72D5-1E1C-7B4FE7FDF97D}"/>
                </a:ext>
              </a:extLst>
            </p:cNvPr>
            <p:cNvCxnSpPr>
              <a:cxnSpLocks/>
            </p:cNvCxnSpPr>
            <p:nvPr/>
          </p:nvCxnSpPr>
          <p:spPr>
            <a:xfrm>
              <a:off x="8946588"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9EF0163A-A016-4A6B-CBFD-FA5520846E78}"/>
                </a:ext>
              </a:extLst>
            </p:cNvPr>
            <p:cNvCxnSpPr>
              <a:cxnSpLocks/>
            </p:cNvCxnSpPr>
            <p:nvPr/>
          </p:nvCxnSpPr>
          <p:spPr>
            <a:xfrm>
              <a:off x="9095712"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82B3B91-31BE-85AF-24F3-6BA8CC27F5F5}"/>
                </a:ext>
              </a:extLst>
            </p:cNvPr>
            <p:cNvCxnSpPr>
              <a:cxnSpLocks/>
            </p:cNvCxnSpPr>
            <p:nvPr/>
          </p:nvCxnSpPr>
          <p:spPr>
            <a:xfrm>
              <a:off x="9244837"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EFDCF612-0A02-CA81-D22A-9D6542567366}"/>
                </a:ext>
              </a:extLst>
            </p:cNvPr>
            <p:cNvCxnSpPr>
              <a:cxnSpLocks/>
            </p:cNvCxnSpPr>
            <p:nvPr/>
          </p:nvCxnSpPr>
          <p:spPr>
            <a:xfrm>
              <a:off x="9393961"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5E5EDDEB-A059-BACD-3B3E-E5EB4F3658E2}"/>
                </a:ext>
              </a:extLst>
            </p:cNvPr>
            <p:cNvCxnSpPr>
              <a:cxnSpLocks/>
            </p:cNvCxnSpPr>
            <p:nvPr/>
          </p:nvCxnSpPr>
          <p:spPr>
            <a:xfrm>
              <a:off x="9543086"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EB40ADE9-69DA-9787-645C-B2CA2BAB2F48}"/>
                </a:ext>
              </a:extLst>
            </p:cNvPr>
            <p:cNvCxnSpPr>
              <a:cxnSpLocks/>
            </p:cNvCxnSpPr>
            <p:nvPr/>
          </p:nvCxnSpPr>
          <p:spPr>
            <a:xfrm>
              <a:off x="9692211"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27AE7C68-4E74-8698-27CD-FB241D40CA51}"/>
                </a:ext>
              </a:extLst>
            </p:cNvPr>
            <p:cNvCxnSpPr>
              <a:cxnSpLocks/>
            </p:cNvCxnSpPr>
            <p:nvPr/>
          </p:nvCxnSpPr>
          <p:spPr>
            <a:xfrm>
              <a:off x="9841336"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5" name="Straight Connector 204">
            <a:extLst>
              <a:ext uri="{FF2B5EF4-FFF2-40B4-BE49-F238E27FC236}">
                <a16:creationId xmlns:a16="http://schemas.microsoft.com/office/drawing/2014/main" id="{DFEF0D02-6283-A56D-8C68-03D0B00FA99C}"/>
              </a:ext>
            </a:extLst>
          </p:cNvPr>
          <p:cNvCxnSpPr>
            <a:cxnSpLocks/>
          </p:cNvCxnSpPr>
          <p:nvPr/>
        </p:nvCxnSpPr>
        <p:spPr>
          <a:xfrm>
            <a:off x="8198387" y="5910202"/>
            <a:ext cx="31568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6" name="Group 205">
            <a:extLst>
              <a:ext uri="{FF2B5EF4-FFF2-40B4-BE49-F238E27FC236}">
                <a16:creationId xmlns:a16="http://schemas.microsoft.com/office/drawing/2014/main" id="{6F033B7E-EF47-4873-EC60-C2DCAC893E3D}"/>
              </a:ext>
            </a:extLst>
          </p:cNvPr>
          <p:cNvGrpSpPr/>
          <p:nvPr/>
        </p:nvGrpSpPr>
        <p:grpSpPr>
          <a:xfrm>
            <a:off x="8198391" y="5913301"/>
            <a:ext cx="1738321" cy="56671"/>
            <a:chOff x="8200964" y="3136618"/>
            <a:chExt cx="1640372" cy="54000"/>
          </a:xfrm>
        </p:grpSpPr>
        <p:cxnSp>
          <p:nvCxnSpPr>
            <p:cNvPr id="207" name="Straight Connector 206">
              <a:extLst>
                <a:ext uri="{FF2B5EF4-FFF2-40B4-BE49-F238E27FC236}">
                  <a16:creationId xmlns:a16="http://schemas.microsoft.com/office/drawing/2014/main" id="{E5ACEB33-EF0F-0212-396D-28DAB368AB99}"/>
                </a:ext>
              </a:extLst>
            </p:cNvPr>
            <p:cNvCxnSpPr>
              <a:cxnSpLocks/>
            </p:cNvCxnSpPr>
            <p:nvPr/>
          </p:nvCxnSpPr>
          <p:spPr>
            <a:xfrm>
              <a:off x="8200964"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4B9B90EB-F713-188B-EC0E-1C0006D4F458}"/>
                </a:ext>
              </a:extLst>
            </p:cNvPr>
            <p:cNvCxnSpPr>
              <a:cxnSpLocks/>
            </p:cNvCxnSpPr>
            <p:nvPr/>
          </p:nvCxnSpPr>
          <p:spPr>
            <a:xfrm>
              <a:off x="8350089"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22E462FC-9BCE-6EC7-4E56-36635CBA3125}"/>
                </a:ext>
              </a:extLst>
            </p:cNvPr>
            <p:cNvCxnSpPr>
              <a:cxnSpLocks/>
            </p:cNvCxnSpPr>
            <p:nvPr/>
          </p:nvCxnSpPr>
          <p:spPr>
            <a:xfrm>
              <a:off x="8499213"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B04CE47E-6A3E-433B-5242-C1304596CCE5}"/>
                </a:ext>
              </a:extLst>
            </p:cNvPr>
            <p:cNvCxnSpPr>
              <a:cxnSpLocks/>
            </p:cNvCxnSpPr>
            <p:nvPr/>
          </p:nvCxnSpPr>
          <p:spPr>
            <a:xfrm>
              <a:off x="8648338"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AF00903-E45D-26B1-2AEC-4B30C41A4CD5}"/>
                </a:ext>
              </a:extLst>
            </p:cNvPr>
            <p:cNvCxnSpPr>
              <a:cxnSpLocks/>
            </p:cNvCxnSpPr>
            <p:nvPr/>
          </p:nvCxnSpPr>
          <p:spPr>
            <a:xfrm>
              <a:off x="8797463"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2832E414-C940-AA4A-C3B8-ECD0104529C7}"/>
                </a:ext>
              </a:extLst>
            </p:cNvPr>
            <p:cNvCxnSpPr>
              <a:cxnSpLocks/>
            </p:cNvCxnSpPr>
            <p:nvPr/>
          </p:nvCxnSpPr>
          <p:spPr>
            <a:xfrm>
              <a:off x="8946588"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97D0A922-718B-F1A9-79DE-C0CF21824C53}"/>
                </a:ext>
              </a:extLst>
            </p:cNvPr>
            <p:cNvCxnSpPr>
              <a:cxnSpLocks/>
            </p:cNvCxnSpPr>
            <p:nvPr/>
          </p:nvCxnSpPr>
          <p:spPr>
            <a:xfrm>
              <a:off x="9095712"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97418413-5E9B-759C-A1C3-AD19FE4A46A9}"/>
                </a:ext>
              </a:extLst>
            </p:cNvPr>
            <p:cNvCxnSpPr>
              <a:cxnSpLocks/>
            </p:cNvCxnSpPr>
            <p:nvPr/>
          </p:nvCxnSpPr>
          <p:spPr>
            <a:xfrm>
              <a:off x="9244837"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D8F76E85-D673-A689-25DA-7CBD9A0DA1D1}"/>
                </a:ext>
              </a:extLst>
            </p:cNvPr>
            <p:cNvCxnSpPr>
              <a:cxnSpLocks/>
            </p:cNvCxnSpPr>
            <p:nvPr/>
          </p:nvCxnSpPr>
          <p:spPr>
            <a:xfrm>
              <a:off x="9393961"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99F4B44B-3D76-4759-6F7A-3E99470BC07C}"/>
                </a:ext>
              </a:extLst>
            </p:cNvPr>
            <p:cNvCxnSpPr>
              <a:cxnSpLocks/>
            </p:cNvCxnSpPr>
            <p:nvPr/>
          </p:nvCxnSpPr>
          <p:spPr>
            <a:xfrm>
              <a:off x="9543086"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ACCB4191-16DE-9975-B57F-A1B50ACE38B1}"/>
                </a:ext>
              </a:extLst>
            </p:cNvPr>
            <p:cNvCxnSpPr>
              <a:cxnSpLocks/>
            </p:cNvCxnSpPr>
            <p:nvPr/>
          </p:nvCxnSpPr>
          <p:spPr>
            <a:xfrm>
              <a:off x="9692211"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7C5533C7-A3EC-F0F5-8E0C-DB43ECA3DB3E}"/>
                </a:ext>
              </a:extLst>
            </p:cNvPr>
            <p:cNvCxnSpPr>
              <a:cxnSpLocks/>
            </p:cNvCxnSpPr>
            <p:nvPr/>
          </p:nvCxnSpPr>
          <p:spPr>
            <a:xfrm>
              <a:off x="9841336"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1" name="Group 280">
            <a:extLst>
              <a:ext uri="{FF2B5EF4-FFF2-40B4-BE49-F238E27FC236}">
                <a16:creationId xmlns:a16="http://schemas.microsoft.com/office/drawing/2014/main" id="{8639562B-D7AD-7D47-76F2-6B93AF0092BB}"/>
              </a:ext>
            </a:extLst>
          </p:cNvPr>
          <p:cNvGrpSpPr/>
          <p:nvPr/>
        </p:nvGrpSpPr>
        <p:grpSpPr>
          <a:xfrm>
            <a:off x="10092673" y="5909777"/>
            <a:ext cx="1264233" cy="56671"/>
            <a:chOff x="8200964" y="3136618"/>
            <a:chExt cx="1192997" cy="54000"/>
          </a:xfrm>
        </p:grpSpPr>
        <p:cxnSp>
          <p:nvCxnSpPr>
            <p:cNvPr id="294" name="Straight Connector 293">
              <a:extLst>
                <a:ext uri="{FF2B5EF4-FFF2-40B4-BE49-F238E27FC236}">
                  <a16:creationId xmlns:a16="http://schemas.microsoft.com/office/drawing/2014/main" id="{AB7D1D6A-6AF6-2C96-077F-BAC8CC510EF9}"/>
                </a:ext>
              </a:extLst>
            </p:cNvPr>
            <p:cNvCxnSpPr>
              <a:cxnSpLocks/>
            </p:cNvCxnSpPr>
            <p:nvPr/>
          </p:nvCxnSpPr>
          <p:spPr>
            <a:xfrm>
              <a:off x="8200964"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258FFE3C-0F68-C6BE-4AA9-365E2434AE68}"/>
                </a:ext>
              </a:extLst>
            </p:cNvPr>
            <p:cNvCxnSpPr>
              <a:cxnSpLocks/>
            </p:cNvCxnSpPr>
            <p:nvPr/>
          </p:nvCxnSpPr>
          <p:spPr>
            <a:xfrm>
              <a:off x="8350089"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9A779AD3-700A-BBB5-F18B-981413EBA10B}"/>
                </a:ext>
              </a:extLst>
            </p:cNvPr>
            <p:cNvCxnSpPr>
              <a:cxnSpLocks/>
            </p:cNvCxnSpPr>
            <p:nvPr/>
          </p:nvCxnSpPr>
          <p:spPr>
            <a:xfrm>
              <a:off x="8499213"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D3F1D455-29B5-9F34-73D3-A99DC992696B}"/>
                </a:ext>
              </a:extLst>
            </p:cNvPr>
            <p:cNvCxnSpPr>
              <a:cxnSpLocks/>
            </p:cNvCxnSpPr>
            <p:nvPr/>
          </p:nvCxnSpPr>
          <p:spPr>
            <a:xfrm>
              <a:off x="8648338"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B84C44BC-7AE6-CC2E-EA2F-F5EB6691F03D}"/>
                </a:ext>
              </a:extLst>
            </p:cNvPr>
            <p:cNvCxnSpPr>
              <a:cxnSpLocks/>
            </p:cNvCxnSpPr>
            <p:nvPr/>
          </p:nvCxnSpPr>
          <p:spPr>
            <a:xfrm>
              <a:off x="8797463"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24A18E2E-9F7E-E8FB-E154-3ADBCA645AF8}"/>
                </a:ext>
              </a:extLst>
            </p:cNvPr>
            <p:cNvCxnSpPr>
              <a:cxnSpLocks/>
            </p:cNvCxnSpPr>
            <p:nvPr/>
          </p:nvCxnSpPr>
          <p:spPr>
            <a:xfrm>
              <a:off x="8946588"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58547926-432B-7C90-F115-AFE480F004FF}"/>
                </a:ext>
              </a:extLst>
            </p:cNvPr>
            <p:cNvCxnSpPr>
              <a:cxnSpLocks/>
            </p:cNvCxnSpPr>
            <p:nvPr/>
          </p:nvCxnSpPr>
          <p:spPr>
            <a:xfrm>
              <a:off x="9095712"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7AE556A2-4A48-488E-4E95-BAA9A9D8E806}"/>
                </a:ext>
              </a:extLst>
            </p:cNvPr>
            <p:cNvCxnSpPr>
              <a:cxnSpLocks/>
            </p:cNvCxnSpPr>
            <p:nvPr/>
          </p:nvCxnSpPr>
          <p:spPr>
            <a:xfrm>
              <a:off x="9244837"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42B40C70-4AC0-764F-DB36-549D2AE2AB9D}"/>
                </a:ext>
              </a:extLst>
            </p:cNvPr>
            <p:cNvCxnSpPr>
              <a:cxnSpLocks/>
            </p:cNvCxnSpPr>
            <p:nvPr/>
          </p:nvCxnSpPr>
          <p:spPr>
            <a:xfrm>
              <a:off x="9393961" y="3136618"/>
              <a:ext cx="0" cy="5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09406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8C1DA-0009-9CDC-6CF8-7FD1948F12DE}"/>
            </a:ext>
          </a:extLst>
        </p:cNvPr>
        <p:cNvGrpSpPr/>
        <p:nvPr/>
      </p:nvGrpSpPr>
      <p:grpSpPr>
        <a:xfrm>
          <a:off x="0" y="0"/>
          <a:ext cx="0" cy="0"/>
          <a:chOff x="0" y="0"/>
          <a:chExt cx="0" cy="0"/>
        </a:xfrm>
      </p:grpSpPr>
      <p:cxnSp>
        <p:nvCxnSpPr>
          <p:cNvPr id="19" name="Straight Arrow Connector 18">
            <a:extLst>
              <a:ext uri="{FF2B5EF4-FFF2-40B4-BE49-F238E27FC236}">
                <a16:creationId xmlns:a16="http://schemas.microsoft.com/office/drawing/2014/main" id="{93454299-3E16-C4FD-EE8F-FBB46CB975E3}"/>
              </a:ext>
            </a:extLst>
          </p:cNvPr>
          <p:cNvCxnSpPr>
            <a:cxnSpLocks/>
          </p:cNvCxnSpPr>
          <p:nvPr/>
        </p:nvCxnSpPr>
        <p:spPr bwMode="auto">
          <a:xfrm flipV="1">
            <a:off x="2573208" y="3731346"/>
            <a:ext cx="0" cy="1666564"/>
          </a:xfrm>
          <a:prstGeom prst="straightConnector1">
            <a:avLst/>
          </a:prstGeom>
          <a:solidFill>
            <a:schemeClr val="accent1"/>
          </a:solidFill>
          <a:ln w="28575" cap="flat" cmpd="sng" algn="ctr">
            <a:solidFill>
              <a:schemeClr val="accent1"/>
            </a:solidFill>
            <a:prstDash val="solid"/>
            <a:round/>
            <a:headEnd type="triangle" w="med" len="med"/>
            <a:tailEnd type="none"/>
          </a:ln>
          <a:effectLst/>
        </p:spPr>
      </p:cxnSp>
      <p:cxnSp>
        <p:nvCxnSpPr>
          <p:cNvPr id="6" name="Straight Arrow Connector 5">
            <a:extLst>
              <a:ext uri="{FF2B5EF4-FFF2-40B4-BE49-F238E27FC236}">
                <a16:creationId xmlns:a16="http://schemas.microsoft.com/office/drawing/2014/main" id="{D62CD99A-89E7-67EC-67DF-D7D821C2718A}"/>
              </a:ext>
            </a:extLst>
          </p:cNvPr>
          <p:cNvCxnSpPr>
            <a:cxnSpLocks/>
          </p:cNvCxnSpPr>
          <p:nvPr/>
        </p:nvCxnSpPr>
        <p:spPr bwMode="auto">
          <a:xfrm>
            <a:off x="9182097" y="3501478"/>
            <a:ext cx="0" cy="1911180"/>
          </a:xfrm>
          <a:prstGeom prst="straightConnector1">
            <a:avLst/>
          </a:prstGeom>
          <a:solidFill>
            <a:schemeClr val="accent1"/>
          </a:solidFill>
          <a:ln w="28575" cap="flat" cmpd="sng" algn="ctr">
            <a:solidFill>
              <a:schemeClr val="accent1"/>
            </a:solidFill>
            <a:prstDash val="solid"/>
            <a:round/>
            <a:headEnd type="none" w="med" len="med"/>
            <a:tailEnd type="triangle"/>
          </a:ln>
          <a:effectLst/>
        </p:spPr>
      </p:cxnSp>
      <p:sp>
        <p:nvSpPr>
          <p:cNvPr id="44" name="Right Bracket 43">
            <a:extLst>
              <a:ext uri="{FF2B5EF4-FFF2-40B4-BE49-F238E27FC236}">
                <a16:creationId xmlns:a16="http://schemas.microsoft.com/office/drawing/2014/main" id="{E8D05AE5-E8EF-7098-6256-24561BBEE0E6}"/>
              </a:ext>
            </a:extLst>
          </p:cNvPr>
          <p:cNvSpPr/>
          <p:nvPr/>
        </p:nvSpPr>
        <p:spPr>
          <a:xfrm rot="16200000">
            <a:off x="6477004" y="-578224"/>
            <a:ext cx="457200" cy="4948517"/>
          </a:xfrm>
          <a:prstGeom prst="rightBracket">
            <a:avLst>
              <a:gd name="adj" fmla="val 0"/>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itle 7">
            <a:extLst>
              <a:ext uri="{FF2B5EF4-FFF2-40B4-BE49-F238E27FC236}">
                <a16:creationId xmlns:a16="http://schemas.microsoft.com/office/drawing/2014/main" id="{CFCFB8C4-FBD5-16AF-2E34-6ECCAB4B1BBD}"/>
              </a:ext>
            </a:extLst>
          </p:cNvPr>
          <p:cNvSpPr>
            <a:spLocks noGrp="1"/>
          </p:cNvSpPr>
          <p:nvPr>
            <p:ph type="title"/>
          </p:nvPr>
        </p:nvSpPr>
        <p:spPr>
          <a:xfrm>
            <a:off x="231775" y="259778"/>
            <a:ext cx="11739563" cy="1044132"/>
          </a:xfrm>
        </p:spPr>
        <p:txBody>
          <a:bodyPr/>
          <a:lstStyle/>
          <a:p>
            <a:r>
              <a:rPr lang="en-US" dirty="0"/>
              <a:t>My Current Approach to Large B-cell Lymphomas</a:t>
            </a:r>
            <a:br>
              <a:rPr lang="en-US" dirty="0"/>
            </a:br>
            <a:endParaRPr lang="en-US" dirty="0"/>
          </a:p>
        </p:txBody>
      </p:sp>
      <p:cxnSp>
        <p:nvCxnSpPr>
          <p:cNvPr id="36" name="Straight Connector 35">
            <a:extLst>
              <a:ext uri="{FF2B5EF4-FFF2-40B4-BE49-F238E27FC236}">
                <a16:creationId xmlns:a16="http://schemas.microsoft.com/office/drawing/2014/main" id="{FB1606AC-79BC-4C0B-46C1-A06D62F9D15C}"/>
              </a:ext>
            </a:extLst>
          </p:cNvPr>
          <p:cNvCxnSpPr>
            <a:cxnSpLocks/>
          </p:cNvCxnSpPr>
          <p:nvPr/>
        </p:nvCxnSpPr>
        <p:spPr bwMode="auto">
          <a:xfrm flipH="1">
            <a:off x="5134342" y="2246525"/>
            <a:ext cx="12649" cy="2017128"/>
          </a:xfrm>
          <a:prstGeom prst="line">
            <a:avLst/>
          </a:prstGeom>
          <a:solidFill>
            <a:schemeClr val="accent1"/>
          </a:solidFill>
          <a:ln w="28575" cap="flat" cmpd="sng" algn="ctr">
            <a:solidFill>
              <a:schemeClr val="accent1"/>
            </a:solidFill>
            <a:prstDash val="solid"/>
            <a:round/>
            <a:headEnd type="none" w="med" len="med"/>
            <a:tailEnd type="triangle" w="med" len="med"/>
          </a:ln>
          <a:effectLst/>
        </p:spPr>
      </p:cxnSp>
      <p:cxnSp>
        <p:nvCxnSpPr>
          <p:cNvPr id="48" name="Straight Arrow Connector 47">
            <a:extLst>
              <a:ext uri="{FF2B5EF4-FFF2-40B4-BE49-F238E27FC236}">
                <a16:creationId xmlns:a16="http://schemas.microsoft.com/office/drawing/2014/main" id="{4BD47A29-BEFD-9EF0-FE0F-6EB71B0372C8}"/>
              </a:ext>
            </a:extLst>
          </p:cNvPr>
          <p:cNvCxnSpPr>
            <a:cxnSpLocks/>
          </p:cNvCxnSpPr>
          <p:nvPr/>
        </p:nvCxnSpPr>
        <p:spPr bwMode="auto">
          <a:xfrm>
            <a:off x="9182097" y="2038318"/>
            <a:ext cx="0" cy="1178098"/>
          </a:xfrm>
          <a:prstGeom prst="straightConnector1">
            <a:avLst/>
          </a:prstGeom>
          <a:solidFill>
            <a:schemeClr val="accent1"/>
          </a:solidFill>
          <a:ln w="28575" cap="flat" cmpd="sng" algn="ctr">
            <a:solidFill>
              <a:schemeClr val="accent1"/>
            </a:solidFill>
            <a:prstDash val="solid"/>
            <a:round/>
            <a:headEnd type="none" w="med" len="med"/>
            <a:tailEnd type="triangle"/>
          </a:ln>
          <a:effectLst/>
        </p:spPr>
      </p:cxnSp>
      <p:sp>
        <p:nvSpPr>
          <p:cNvPr id="50" name="TextBox 49">
            <a:extLst>
              <a:ext uri="{FF2B5EF4-FFF2-40B4-BE49-F238E27FC236}">
                <a16:creationId xmlns:a16="http://schemas.microsoft.com/office/drawing/2014/main" id="{3FA6469C-58D3-FF46-71AE-2B06C95AA694}"/>
              </a:ext>
            </a:extLst>
          </p:cNvPr>
          <p:cNvSpPr txBox="1"/>
          <p:nvPr/>
        </p:nvSpPr>
        <p:spPr>
          <a:xfrm>
            <a:off x="8379469" y="2357430"/>
            <a:ext cx="1605257" cy="461665"/>
          </a:xfrm>
          <a:prstGeom prst="rect">
            <a:avLst/>
          </a:prstGeom>
          <a:solidFill>
            <a:schemeClr val="bg1"/>
          </a:solidFill>
        </p:spPr>
        <p:txBody>
          <a:bodyPr wrap="square" rtlCol="0">
            <a:spAutoFit/>
          </a:bodyPr>
          <a:lstStyle/>
          <a:p>
            <a:pPr marL="0" marR="0" lvl="0" indent="0" algn="ctr" defTabSz="914377"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rPr>
              <a:t>Transplant eligible</a:t>
            </a:r>
          </a:p>
        </p:txBody>
      </p:sp>
      <p:cxnSp>
        <p:nvCxnSpPr>
          <p:cNvPr id="55" name="Straight Arrow Connector 54">
            <a:extLst>
              <a:ext uri="{FF2B5EF4-FFF2-40B4-BE49-F238E27FC236}">
                <a16:creationId xmlns:a16="http://schemas.microsoft.com/office/drawing/2014/main" id="{94412F1C-5824-47C9-EDC6-F8D1567DFC87}"/>
              </a:ext>
            </a:extLst>
          </p:cNvPr>
          <p:cNvCxnSpPr>
            <a:cxnSpLocks/>
            <a:stCxn id="40" idx="2"/>
          </p:cNvCxnSpPr>
          <p:nvPr/>
        </p:nvCxnSpPr>
        <p:spPr bwMode="auto">
          <a:xfrm flipH="1">
            <a:off x="2717442" y="2228961"/>
            <a:ext cx="1500447" cy="720283"/>
          </a:xfrm>
          <a:prstGeom prst="straightConnector1">
            <a:avLst/>
          </a:prstGeom>
          <a:solidFill>
            <a:schemeClr val="accent1"/>
          </a:solidFill>
          <a:ln w="28575" cap="flat" cmpd="sng" algn="ctr">
            <a:solidFill>
              <a:schemeClr val="accent1"/>
            </a:solidFill>
            <a:prstDash val="solid"/>
            <a:round/>
            <a:headEnd type="none" w="med" len="med"/>
            <a:tailEnd type="triangle"/>
          </a:ln>
          <a:effectLst/>
        </p:spPr>
      </p:cxnSp>
      <p:sp>
        <p:nvSpPr>
          <p:cNvPr id="56" name="TextBox 55">
            <a:extLst>
              <a:ext uri="{FF2B5EF4-FFF2-40B4-BE49-F238E27FC236}">
                <a16:creationId xmlns:a16="http://schemas.microsoft.com/office/drawing/2014/main" id="{DAA66737-83A8-6C9A-6F07-B85500C3E0A3}"/>
              </a:ext>
            </a:extLst>
          </p:cNvPr>
          <p:cNvSpPr txBox="1"/>
          <p:nvPr/>
        </p:nvSpPr>
        <p:spPr>
          <a:xfrm>
            <a:off x="2501153" y="2357430"/>
            <a:ext cx="1586753" cy="461665"/>
          </a:xfrm>
          <a:prstGeom prst="rect">
            <a:avLst/>
          </a:prstGeom>
          <a:solidFill>
            <a:schemeClr val="bg1"/>
          </a:solidFill>
        </p:spPr>
        <p:txBody>
          <a:bodyPr wrap="square" rtlCol="0">
            <a:spAutoFit/>
          </a:bodyPr>
          <a:lstStyle/>
          <a:p>
            <a:pPr marL="0" marR="0" lvl="0" indent="0" algn="ctr" defTabSz="914377"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rPr>
              <a:t>Non-CAR eligible/available</a:t>
            </a:r>
          </a:p>
        </p:txBody>
      </p:sp>
      <p:sp>
        <p:nvSpPr>
          <p:cNvPr id="57" name="TextBox 56">
            <a:extLst>
              <a:ext uri="{FF2B5EF4-FFF2-40B4-BE49-F238E27FC236}">
                <a16:creationId xmlns:a16="http://schemas.microsoft.com/office/drawing/2014/main" id="{8970E3C2-BA28-3BA3-8396-3CB91ABE3162}"/>
              </a:ext>
            </a:extLst>
          </p:cNvPr>
          <p:cNvSpPr txBox="1"/>
          <p:nvPr/>
        </p:nvSpPr>
        <p:spPr>
          <a:xfrm>
            <a:off x="4357784" y="2357430"/>
            <a:ext cx="1576851" cy="461665"/>
          </a:xfrm>
          <a:prstGeom prst="rect">
            <a:avLst/>
          </a:prstGeom>
          <a:solidFill>
            <a:schemeClr val="bg1"/>
          </a:solidFill>
        </p:spPr>
        <p:txBody>
          <a:bodyPr wrap="square" rtlCol="0">
            <a:spAutoFit/>
          </a:bodyPr>
          <a:lstStyle/>
          <a:p>
            <a:pPr marL="0" marR="0" lvl="0" indent="0" algn="ctr" defTabSz="914377"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rPr>
              <a:t>CAR eligible/available</a:t>
            </a:r>
          </a:p>
        </p:txBody>
      </p:sp>
      <p:sp>
        <p:nvSpPr>
          <p:cNvPr id="58" name="TextBox 57">
            <a:extLst>
              <a:ext uri="{FF2B5EF4-FFF2-40B4-BE49-F238E27FC236}">
                <a16:creationId xmlns:a16="http://schemas.microsoft.com/office/drawing/2014/main" id="{E9CD6E34-D6BE-5D6C-4649-87AD5DADDB6C}"/>
              </a:ext>
            </a:extLst>
          </p:cNvPr>
          <p:cNvSpPr txBox="1"/>
          <p:nvPr/>
        </p:nvSpPr>
        <p:spPr>
          <a:xfrm>
            <a:off x="228600" y="3001236"/>
            <a:ext cx="4472960" cy="1188611"/>
          </a:xfrm>
          <a:prstGeom prst="roundRect">
            <a:avLst>
              <a:gd name="adj" fmla="val 8494"/>
            </a:avLst>
          </a:prstGeom>
          <a:solidFill>
            <a:schemeClr val="accent6"/>
          </a:solidFill>
          <a:ln w="38100">
            <a:noFill/>
          </a:ln>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algn="ctr" defTabSz="1185304">
              <a:lnSpc>
                <a:spcPct val="90000"/>
              </a:lnSpc>
              <a:spcBef>
                <a:spcPct val="0"/>
              </a:spcBef>
              <a:spcAft>
                <a:spcPct val="35000"/>
              </a:spcAft>
              <a:defRPr/>
            </a:pPr>
            <a:r>
              <a:rPr lang="en-US" sz="1600" dirty="0" err="1">
                <a:solidFill>
                  <a:srgbClr val="FFFFFF"/>
                </a:solidFill>
                <a:latin typeface="Poppins" pitchFamily="2" charset="77"/>
                <a:cs typeface="Poppins" pitchFamily="2" charset="77"/>
              </a:rPr>
              <a:t>Glofitamab-GemOx</a:t>
            </a:r>
            <a:br>
              <a:rPr lang="en-US" sz="1600" dirty="0">
                <a:solidFill>
                  <a:srgbClr val="FFFFFF"/>
                </a:solidFill>
                <a:latin typeface="Poppins" pitchFamily="2" charset="77"/>
                <a:cs typeface="Poppins" pitchFamily="2" charset="77"/>
              </a:rPr>
            </a:br>
            <a:r>
              <a:rPr kumimoji="0" lang="en-US" sz="1600" b="0" i="0" u="none" strike="noStrike" kern="1200" cap="none" spc="0" normalizeH="0" baseline="0" noProof="0" dirty="0" err="1">
                <a:ln>
                  <a:noFill/>
                </a:ln>
                <a:solidFill>
                  <a:srgbClr val="FFFFFF"/>
                </a:solidFill>
                <a:effectLst/>
                <a:uLnTx/>
                <a:uFillTx/>
                <a:latin typeface="Poppins" pitchFamily="2" charset="77"/>
                <a:cs typeface="Poppins" pitchFamily="2" charset="77"/>
              </a:rPr>
              <a:t>Tafasitamab</a:t>
            </a:r>
            <a:r>
              <a:rPr kumimoji="0" lang="en-US" sz="1600" b="0" i="0" u="none" strike="noStrike" kern="1200" cap="none" spc="0" normalizeH="0" baseline="0" noProof="0" dirty="0">
                <a:ln>
                  <a:noFill/>
                </a:ln>
                <a:solidFill>
                  <a:srgbClr val="FFFFFF"/>
                </a:solidFill>
                <a:effectLst/>
                <a:uLnTx/>
                <a:uFillTx/>
                <a:latin typeface="Poppins" pitchFamily="2" charset="77"/>
                <a:cs typeface="Poppins" pitchFamily="2" charset="77"/>
              </a:rPr>
              <a:t>-Lenalidomide</a:t>
            </a:r>
            <a:br>
              <a:rPr kumimoji="0" lang="en-US" sz="1600" b="0" i="0" u="none" strike="noStrike" kern="1200" cap="none" spc="0" normalizeH="0" baseline="0" noProof="0" dirty="0">
                <a:ln>
                  <a:noFill/>
                </a:ln>
                <a:solidFill>
                  <a:srgbClr val="FFFFFF"/>
                </a:solidFill>
                <a:effectLst/>
                <a:uLnTx/>
                <a:uFillTx/>
                <a:latin typeface="Poppins" pitchFamily="2" charset="77"/>
                <a:cs typeface="Poppins" pitchFamily="2" charset="77"/>
              </a:rPr>
            </a:br>
            <a:r>
              <a:rPr kumimoji="0" lang="en-US" sz="1600" b="0" i="0" u="none" strike="noStrike" kern="1200" cap="none" spc="0" normalizeH="0" baseline="0" noProof="0" dirty="0" err="1">
                <a:ln>
                  <a:noFill/>
                </a:ln>
                <a:solidFill>
                  <a:srgbClr val="FFFFFF"/>
                </a:solidFill>
                <a:effectLst/>
                <a:uLnTx/>
                <a:uFillTx/>
                <a:latin typeface="Poppins" pitchFamily="2" charset="77"/>
                <a:cs typeface="Poppins" pitchFamily="2" charset="77"/>
              </a:rPr>
              <a:t>Polatuzumab</a:t>
            </a:r>
            <a:r>
              <a:rPr kumimoji="0" lang="en-US" sz="1600" b="0" i="0" u="none" strike="noStrike" kern="1200" cap="none" spc="0" normalizeH="0" baseline="0" noProof="0" dirty="0">
                <a:ln>
                  <a:noFill/>
                </a:ln>
                <a:solidFill>
                  <a:srgbClr val="FFFFFF"/>
                </a:solidFill>
                <a:effectLst/>
                <a:uLnTx/>
                <a:uFillTx/>
                <a:latin typeface="Poppins" pitchFamily="2" charset="77"/>
                <a:cs typeface="Poppins" pitchFamily="2" charset="77"/>
              </a:rPr>
              <a:t>-Rituximab ± </a:t>
            </a:r>
            <a:r>
              <a:rPr kumimoji="0" lang="en-US" sz="1600" b="0" i="0" u="none" strike="noStrike" kern="1200" cap="none" spc="0" normalizeH="0" baseline="0" noProof="0" dirty="0" err="1">
                <a:ln>
                  <a:noFill/>
                </a:ln>
                <a:solidFill>
                  <a:srgbClr val="FFFFFF"/>
                </a:solidFill>
                <a:effectLst/>
                <a:uLnTx/>
                <a:uFillTx/>
                <a:latin typeface="Poppins" pitchFamily="2" charset="77"/>
                <a:cs typeface="Poppins" pitchFamily="2" charset="77"/>
              </a:rPr>
              <a:t>Bendamustine</a:t>
            </a:r>
            <a:br>
              <a:rPr lang="en-US" sz="1600" dirty="0">
                <a:solidFill>
                  <a:srgbClr val="FFFFFF"/>
                </a:solidFill>
                <a:latin typeface="Poppins" pitchFamily="2" charset="77"/>
                <a:cs typeface="Poppins" pitchFamily="2" charset="77"/>
              </a:rPr>
            </a:br>
            <a:r>
              <a:rPr lang="en-US" sz="1600" dirty="0">
                <a:solidFill>
                  <a:srgbClr val="FFFFFF"/>
                </a:solidFill>
                <a:latin typeface="Poppins" pitchFamily="2" charset="77"/>
                <a:cs typeface="Poppins" pitchFamily="2" charset="77"/>
              </a:rPr>
              <a:t>Pola-R-</a:t>
            </a:r>
            <a:r>
              <a:rPr lang="en-US" sz="1600" dirty="0" err="1">
                <a:solidFill>
                  <a:srgbClr val="FFFFFF"/>
                </a:solidFill>
                <a:latin typeface="Poppins" pitchFamily="2" charset="77"/>
                <a:cs typeface="Poppins" pitchFamily="2" charset="77"/>
              </a:rPr>
              <a:t>GemOx</a:t>
            </a:r>
            <a:endParaRPr kumimoji="0" lang="en-US" sz="1600" b="0"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66" name="TextBox 65">
            <a:extLst>
              <a:ext uri="{FF2B5EF4-FFF2-40B4-BE49-F238E27FC236}">
                <a16:creationId xmlns:a16="http://schemas.microsoft.com/office/drawing/2014/main" id="{42F582D3-8DEA-738A-FB18-9C10488C491D}"/>
              </a:ext>
            </a:extLst>
          </p:cNvPr>
          <p:cNvSpPr txBox="1"/>
          <p:nvPr/>
        </p:nvSpPr>
        <p:spPr>
          <a:xfrm>
            <a:off x="8240815" y="3241184"/>
            <a:ext cx="1882565" cy="364801"/>
          </a:xfrm>
          <a:prstGeom prst="round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spcFirstLastPara="0" vert="horz" wrap="square" lIns="16933" tIns="16933" rIns="16933" bIns="16933" numCol="1" spcCol="1270" anchor="b" anchorCtr="0">
            <a:noAutofit/>
          </a:bodyPr>
          <a:lstStyle/>
          <a:p>
            <a:pPr marL="0" marR="0" lvl="0" indent="0" algn="ctr" defTabSz="1185304"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Poppins" pitchFamily="2" charset="77"/>
                <a:cs typeface="Poppins" pitchFamily="2" charset="77"/>
              </a:rPr>
              <a:t>HDT + ASCT</a:t>
            </a:r>
          </a:p>
        </p:txBody>
      </p:sp>
      <p:sp>
        <p:nvSpPr>
          <p:cNvPr id="45" name="Rectangle: Rounded Corners 44">
            <a:extLst>
              <a:ext uri="{FF2B5EF4-FFF2-40B4-BE49-F238E27FC236}">
                <a16:creationId xmlns:a16="http://schemas.microsoft.com/office/drawing/2014/main" id="{9CA2904E-EA02-29BC-3317-07DFEEAC76A2}"/>
              </a:ext>
            </a:extLst>
          </p:cNvPr>
          <p:cNvSpPr/>
          <p:nvPr/>
        </p:nvSpPr>
        <p:spPr>
          <a:xfrm>
            <a:off x="3510466" y="4294374"/>
            <a:ext cx="5382522" cy="550475"/>
          </a:xfrm>
          <a:prstGeom prst="roundRect">
            <a:avLst/>
          </a:prstGeom>
          <a:solidFill>
            <a:schemeClr val="accent6"/>
          </a:solidFill>
          <a:ln w="12700">
            <a:noFill/>
          </a:ln>
        </p:spPr>
        <p:style>
          <a:lnRef idx="2">
            <a:scrgbClr r="0" g="0" b="0"/>
          </a:lnRef>
          <a:fillRef idx="1">
            <a:schemeClr val="accent2">
              <a:shade val="60000"/>
              <a:hueOff val="0"/>
              <a:satOff val="0"/>
              <a:lumOff val="0"/>
              <a:alphaOff val="0"/>
            </a:schemeClr>
          </a:fillRef>
          <a:effectRef idx="0">
            <a:schemeClr val="accent2">
              <a:shade val="60000"/>
              <a:hueOff val="0"/>
              <a:satOff val="0"/>
              <a:lumOff val="0"/>
              <a:alphaOff val="0"/>
            </a:schemeClr>
          </a:effectRef>
          <a:fontRef idx="minor">
            <a:schemeClr val="lt1"/>
          </a:fontRef>
        </p:style>
        <p:txBody>
          <a:bodyPr anchor="ctr"/>
          <a:lstStyle/>
          <a:p>
            <a:pPr marL="0" marR="0" lvl="0" indent="0" algn="ctr" defTabSz="1066773" rtl="0" eaLnBrk="1" fontAlgn="auto" latinLnBrk="0" hangingPunct="1">
              <a:lnSpc>
                <a:spcPct val="90000"/>
              </a:lnSpc>
              <a:spcBef>
                <a:spcPts val="0"/>
              </a:spcBef>
              <a:spcAft>
                <a:spcPct val="350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Poppins" pitchFamily="2" charset="77"/>
                <a:ea typeface="ＭＳ Ｐゴシック"/>
                <a:cs typeface="Poppins" pitchFamily="2" charset="77"/>
              </a:rPr>
              <a:t>CAR T-cell therapy (</a:t>
            </a:r>
            <a:r>
              <a:rPr kumimoji="0" lang="en-US" sz="1600" b="0" i="0" u="none" strike="noStrike" kern="1200" cap="none" spc="0" normalizeH="0" baseline="0" noProof="0" dirty="0" err="1">
                <a:ln>
                  <a:noFill/>
                </a:ln>
                <a:solidFill>
                  <a:srgbClr val="FFFFFF"/>
                </a:solidFill>
                <a:effectLst/>
                <a:uLnTx/>
                <a:uFillTx/>
                <a:latin typeface="Poppins" pitchFamily="2" charset="77"/>
                <a:ea typeface="ＭＳ Ｐゴシック"/>
                <a:cs typeface="Poppins" pitchFamily="2" charset="77"/>
              </a:rPr>
              <a:t>liso</a:t>
            </a:r>
            <a:r>
              <a:rPr kumimoji="0" lang="en-US" sz="1600" b="0" i="0" u="none" strike="noStrike" kern="1200" cap="none" spc="0" normalizeH="0" baseline="0" noProof="0" dirty="0">
                <a:ln>
                  <a:noFill/>
                </a:ln>
                <a:solidFill>
                  <a:srgbClr val="FFFFFF"/>
                </a:solidFill>
                <a:effectLst/>
                <a:uLnTx/>
                <a:uFillTx/>
                <a:latin typeface="Poppins" pitchFamily="2" charset="77"/>
                <a:ea typeface="ＭＳ Ｐゴシック"/>
                <a:cs typeface="Poppins" pitchFamily="2" charset="77"/>
              </a:rPr>
              <a:t>-cel or </a:t>
            </a:r>
            <a:r>
              <a:rPr kumimoji="0" lang="en-US" sz="1600" b="0" i="0" u="none" strike="noStrike" kern="1200" cap="none" spc="0" normalizeH="0" baseline="0" noProof="0" dirty="0" err="1">
                <a:ln>
                  <a:noFill/>
                </a:ln>
                <a:solidFill>
                  <a:srgbClr val="FFFFFF"/>
                </a:solidFill>
                <a:effectLst/>
                <a:uLnTx/>
                <a:uFillTx/>
                <a:latin typeface="Poppins" pitchFamily="2" charset="77"/>
                <a:ea typeface="ＭＳ Ｐゴシック"/>
                <a:cs typeface="Poppins" pitchFamily="2" charset="77"/>
              </a:rPr>
              <a:t>axi</a:t>
            </a:r>
            <a:r>
              <a:rPr kumimoji="0" lang="en-US" sz="1600" b="0" i="0" u="none" strike="noStrike" kern="1200" cap="none" spc="0" normalizeH="0" baseline="0" noProof="0" dirty="0">
                <a:ln>
                  <a:noFill/>
                </a:ln>
                <a:solidFill>
                  <a:srgbClr val="FFFFFF"/>
                </a:solidFill>
                <a:effectLst/>
                <a:uLnTx/>
                <a:uFillTx/>
                <a:latin typeface="Poppins" pitchFamily="2" charset="77"/>
                <a:ea typeface="ＭＳ Ｐゴシック"/>
                <a:cs typeface="Poppins" pitchFamily="2" charset="77"/>
              </a:rPr>
              <a:t>-cel)</a:t>
            </a:r>
            <a:br>
              <a:rPr kumimoji="0" lang="en-US" sz="1600" b="0" i="0" u="none" strike="noStrike" kern="1200" cap="none" spc="0" normalizeH="0" baseline="0" noProof="0" dirty="0">
                <a:ln>
                  <a:noFill/>
                </a:ln>
                <a:solidFill>
                  <a:srgbClr val="FFFFFF"/>
                </a:solidFill>
                <a:effectLst/>
                <a:uLnTx/>
                <a:uFillTx/>
                <a:latin typeface="Poppins" pitchFamily="2" charset="77"/>
                <a:ea typeface="ＭＳ Ｐゴシック"/>
                <a:cs typeface="Poppins" pitchFamily="2" charset="77"/>
              </a:rPr>
            </a:br>
            <a:r>
              <a:rPr kumimoji="0" lang="en-US" sz="1100" b="0" i="0" u="none" strike="noStrike" kern="1200" cap="none" spc="0" normalizeH="0" baseline="0" noProof="0" dirty="0">
                <a:ln>
                  <a:noFill/>
                </a:ln>
                <a:solidFill>
                  <a:schemeClr val="bg1"/>
                </a:solidFill>
                <a:effectLst/>
                <a:uLnTx/>
                <a:uFillTx/>
                <a:latin typeface="Poppins" pitchFamily="2" charset="77"/>
                <a:ea typeface="ＭＳ Ｐゴシック"/>
                <a:cs typeface="Poppins" pitchFamily="2" charset="77"/>
              </a:rPr>
              <a:t>O</a:t>
            </a:r>
            <a:r>
              <a:rPr kumimoji="0" lang="en-US" sz="1100" b="0" i="0" u="none" strike="noStrike" kern="1200" cap="none" spc="0" normalizeH="0" baseline="0" noProof="0" dirty="0">
                <a:ln>
                  <a:noFill/>
                </a:ln>
                <a:solidFill>
                  <a:schemeClr val="bg1"/>
                </a:solidFill>
                <a:effectLst/>
                <a:uLnTx/>
                <a:uFillTx/>
                <a:latin typeface="Poppins" pitchFamily="2" charset="77"/>
                <a:cs typeface="Poppins" pitchFamily="2" charset="77"/>
              </a:rPr>
              <a:t>nly </a:t>
            </a:r>
            <a:r>
              <a:rPr kumimoji="0" lang="en-US" sz="1100" b="0" i="0" u="none" strike="noStrike" kern="1200" cap="none" spc="0" normalizeH="0" baseline="0" noProof="0" dirty="0" err="1">
                <a:ln>
                  <a:noFill/>
                </a:ln>
                <a:solidFill>
                  <a:schemeClr val="bg1"/>
                </a:solidFill>
                <a:effectLst/>
                <a:uLnTx/>
                <a:uFillTx/>
                <a:latin typeface="Poppins" pitchFamily="2" charset="77"/>
                <a:cs typeface="Poppins" pitchFamily="2" charset="77"/>
              </a:rPr>
              <a:t>liso</a:t>
            </a:r>
            <a:r>
              <a:rPr kumimoji="0" lang="en-US" sz="1100" b="0" i="0" u="none" strike="noStrike" kern="1200" cap="none" spc="0" normalizeH="0" baseline="0" noProof="0" dirty="0">
                <a:ln>
                  <a:noFill/>
                </a:ln>
                <a:solidFill>
                  <a:schemeClr val="bg1"/>
                </a:solidFill>
                <a:effectLst/>
                <a:uLnTx/>
                <a:uFillTx/>
                <a:latin typeface="Poppins" pitchFamily="2" charset="77"/>
                <a:cs typeface="Poppins" pitchFamily="2" charset="77"/>
              </a:rPr>
              <a:t>-cel as second-line therapy for </a:t>
            </a:r>
            <a:r>
              <a:rPr kumimoji="0" lang="en-US" sz="1100" b="0" i="0" u="none" strike="noStrike" kern="1200" cap="none" spc="0" normalizeH="0" baseline="0" noProof="0" dirty="0">
                <a:ln>
                  <a:noFill/>
                </a:ln>
                <a:solidFill>
                  <a:schemeClr val="bg1"/>
                </a:solidFill>
                <a:effectLst/>
                <a:uLnTx/>
                <a:uFillTx/>
                <a:latin typeface="Poppins" pitchFamily="2" charset="77"/>
                <a:ea typeface="ＭＳ Ｐゴシック"/>
                <a:cs typeface="Poppins" pitchFamily="2" charset="77"/>
              </a:rPr>
              <a:t>non-transplant eligible patients</a:t>
            </a:r>
          </a:p>
        </p:txBody>
      </p:sp>
      <p:cxnSp>
        <p:nvCxnSpPr>
          <p:cNvPr id="7" name="Straight Arrow Connector 6">
            <a:extLst>
              <a:ext uri="{FF2B5EF4-FFF2-40B4-BE49-F238E27FC236}">
                <a16:creationId xmlns:a16="http://schemas.microsoft.com/office/drawing/2014/main" id="{2F888622-4C27-2996-0539-5C976D26B23B}"/>
              </a:ext>
            </a:extLst>
          </p:cNvPr>
          <p:cNvCxnSpPr>
            <a:cxnSpLocks/>
          </p:cNvCxnSpPr>
          <p:nvPr/>
        </p:nvCxnSpPr>
        <p:spPr bwMode="auto">
          <a:xfrm flipH="1">
            <a:off x="5736176" y="2092106"/>
            <a:ext cx="2565142" cy="2171547"/>
          </a:xfrm>
          <a:prstGeom prst="straightConnector1">
            <a:avLst/>
          </a:prstGeom>
          <a:solidFill>
            <a:schemeClr val="accent1"/>
          </a:solidFill>
          <a:ln w="28575" cap="flat" cmpd="sng" algn="ctr">
            <a:solidFill>
              <a:schemeClr val="accent1"/>
            </a:solidFill>
            <a:prstDash val="solid"/>
            <a:round/>
            <a:headEnd type="none" w="med" len="med"/>
            <a:tailEnd type="triangle"/>
          </a:ln>
          <a:effectLst/>
        </p:spPr>
      </p:cxnSp>
      <p:sp>
        <p:nvSpPr>
          <p:cNvPr id="9" name="TextBox 8">
            <a:extLst>
              <a:ext uri="{FF2B5EF4-FFF2-40B4-BE49-F238E27FC236}">
                <a16:creationId xmlns:a16="http://schemas.microsoft.com/office/drawing/2014/main" id="{09B85B72-47EA-366F-B154-3E54E65CBAFE}"/>
              </a:ext>
            </a:extLst>
          </p:cNvPr>
          <p:cNvSpPr txBox="1"/>
          <p:nvPr/>
        </p:nvSpPr>
        <p:spPr>
          <a:xfrm>
            <a:off x="6213121" y="2357430"/>
            <a:ext cx="2231634" cy="461665"/>
          </a:xfrm>
          <a:prstGeom prst="rect">
            <a:avLst/>
          </a:prstGeom>
          <a:solidFill>
            <a:schemeClr val="bg1"/>
          </a:solidFill>
        </p:spPr>
        <p:txBody>
          <a:bodyPr wrap="square" rtlCol="0">
            <a:spAutoFit/>
          </a:bodyPr>
          <a:lstStyle/>
          <a:p>
            <a:pPr marL="0" marR="0" lvl="0" indent="0" algn="ctr" defTabSz="914377" rtl="0" eaLnBrk="1" fontAlgn="auto" latinLnBrk="0" hangingPunct="1">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rPr>
              <a:t>Non-transplant eligible, CAR eligible/available</a:t>
            </a:r>
          </a:p>
        </p:txBody>
      </p:sp>
      <p:cxnSp>
        <p:nvCxnSpPr>
          <p:cNvPr id="11" name="Straight Arrow Connector 10">
            <a:extLst>
              <a:ext uri="{FF2B5EF4-FFF2-40B4-BE49-F238E27FC236}">
                <a16:creationId xmlns:a16="http://schemas.microsoft.com/office/drawing/2014/main" id="{8E34BFE6-47AA-D790-7764-DD452510C989}"/>
              </a:ext>
            </a:extLst>
          </p:cNvPr>
          <p:cNvCxnSpPr>
            <a:cxnSpLocks/>
          </p:cNvCxnSpPr>
          <p:nvPr/>
        </p:nvCxnSpPr>
        <p:spPr bwMode="auto">
          <a:xfrm flipH="1">
            <a:off x="6783923" y="3420904"/>
            <a:ext cx="949278" cy="852019"/>
          </a:xfrm>
          <a:prstGeom prst="straightConnector1">
            <a:avLst/>
          </a:prstGeom>
          <a:solidFill>
            <a:schemeClr val="accent1"/>
          </a:solidFill>
          <a:ln w="28575" cap="flat" cmpd="sng" algn="ctr">
            <a:solidFill>
              <a:schemeClr val="accent1"/>
            </a:solidFill>
            <a:prstDash val="solid"/>
            <a:round/>
            <a:headEnd type="none" w="med" len="med"/>
            <a:tailEnd type="triangle"/>
          </a:ln>
          <a:effectLst/>
        </p:spPr>
      </p:cxnSp>
      <p:sp>
        <p:nvSpPr>
          <p:cNvPr id="14" name="TextBox 13">
            <a:extLst>
              <a:ext uri="{FF2B5EF4-FFF2-40B4-BE49-F238E27FC236}">
                <a16:creationId xmlns:a16="http://schemas.microsoft.com/office/drawing/2014/main" id="{27B1B0BC-A5E4-C901-FE8B-A108AC9AE1E8}"/>
              </a:ext>
            </a:extLst>
          </p:cNvPr>
          <p:cNvSpPr txBox="1"/>
          <p:nvPr/>
        </p:nvSpPr>
        <p:spPr>
          <a:xfrm>
            <a:off x="6416611" y="3802851"/>
            <a:ext cx="1842486" cy="276999"/>
          </a:xfrm>
          <a:prstGeom prst="rect">
            <a:avLst/>
          </a:prstGeom>
          <a:solidFill>
            <a:schemeClr val="bg1"/>
          </a:solid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rPr>
              <a:t>Relapse, CAR eligible</a:t>
            </a:r>
          </a:p>
        </p:txBody>
      </p:sp>
      <p:sp>
        <p:nvSpPr>
          <p:cNvPr id="5" name="TextBox 4">
            <a:extLst>
              <a:ext uri="{FF2B5EF4-FFF2-40B4-BE49-F238E27FC236}">
                <a16:creationId xmlns:a16="http://schemas.microsoft.com/office/drawing/2014/main" id="{30D46BD5-A208-6088-9D9A-8FCA4A891C92}"/>
              </a:ext>
            </a:extLst>
          </p:cNvPr>
          <p:cNvSpPr txBox="1"/>
          <p:nvPr/>
        </p:nvSpPr>
        <p:spPr>
          <a:xfrm>
            <a:off x="8211530" y="3710518"/>
            <a:ext cx="1942736" cy="461665"/>
          </a:xfrm>
          <a:prstGeom prst="rect">
            <a:avLst/>
          </a:prstGeom>
          <a:solidFill>
            <a:schemeClr val="bg1"/>
          </a:solid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rPr>
              <a:t>Relapse, CAR ineligible/unavailable</a:t>
            </a:r>
          </a:p>
        </p:txBody>
      </p:sp>
      <p:cxnSp>
        <p:nvCxnSpPr>
          <p:cNvPr id="15" name="Straight Arrow Connector 14">
            <a:extLst>
              <a:ext uri="{FF2B5EF4-FFF2-40B4-BE49-F238E27FC236}">
                <a16:creationId xmlns:a16="http://schemas.microsoft.com/office/drawing/2014/main" id="{6E252CC3-89C5-4D43-35BF-E5845CDA3464}"/>
              </a:ext>
            </a:extLst>
          </p:cNvPr>
          <p:cNvCxnSpPr>
            <a:cxnSpLocks/>
          </p:cNvCxnSpPr>
          <p:nvPr/>
        </p:nvCxnSpPr>
        <p:spPr bwMode="auto">
          <a:xfrm flipH="1">
            <a:off x="4695916" y="3463118"/>
            <a:ext cx="1894030" cy="0"/>
          </a:xfrm>
          <a:prstGeom prst="straightConnector1">
            <a:avLst/>
          </a:prstGeom>
          <a:ln w="28575" cap="flat" cmpd="sng" algn="ctr">
            <a:solidFill>
              <a:schemeClr val="accent1"/>
            </a:solidFill>
            <a:prstDash val="sysDot"/>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CAA349DA-F838-ED31-C167-A7D3F066939A}"/>
              </a:ext>
            </a:extLst>
          </p:cNvPr>
          <p:cNvSpPr txBox="1"/>
          <p:nvPr/>
        </p:nvSpPr>
        <p:spPr>
          <a:xfrm>
            <a:off x="5324169" y="3224336"/>
            <a:ext cx="899650" cy="461665"/>
          </a:xfrm>
          <a:prstGeom prst="rect">
            <a:avLst/>
          </a:prstGeom>
          <a:solidFill>
            <a:schemeClr val="bg1"/>
          </a:solid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rPr>
              <a:t>Non-CAR eligible</a:t>
            </a:r>
          </a:p>
        </p:txBody>
      </p:sp>
      <p:cxnSp>
        <p:nvCxnSpPr>
          <p:cNvPr id="16" name="Straight Arrow Connector 15">
            <a:extLst>
              <a:ext uri="{FF2B5EF4-FFF2-40B4-BE49-F238E27FC236}">
                <a16:creationId xmlns:a16="http://schemas.microsoft.com/office/drawing/2014/main" id="{8CC9DE71-2F46-3D28-F41C-50E590192004}"/>
              </a:ext>
            </a:extLst>
          </p:cNvPr>
          <p:cNvCxnSpPr>
            <a:cxnSpLocks/>
            <a:endCxn id="33" idx="0"/>
          </p:cNvCxnSpPr>
          <p:nvPr/>
        </p:nvCxnSpPr>
        <p:spPr>
          <a:xfrm>
            <a:off x="6555438" y="1288675"/>
            <a:ext cx="0" cy="20563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31FCE9C-12D0-5FC6-986B-479A77762062}"/>
              </a:ext>
            </a:extLst>
          </p:cNvPr>
          <p:cNvSpPr txBox="1"/>
          <p:nvPr/>
        </p:nvSpPr>
        <p:spPr>
          <a:xfrm>
            <a:off x="3341819" y="1279710"/>
            <a:ext cx="2093843" cy="215444"/>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Poppins" pitchFamily="2" charset="77"/>
                <a:cs typeface="Poppins" pitchFamily="2" charset="77"/>
              </a:rPr>
              <a:t>*I treat IPI2 GCB subtype with R-CHOP</a:t>
            </a:r>
            <a:endParaRPr kumimoji="0" lang="en-US" sz="800" b="0"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endParaRPr>
          </a:p>
        </p:txBody>
      </p:sp>
      <p:graphicFrame>
        <p:nvGraphicFramePr>
          <p:cNvPr id="4" name="Table 3">
            <a:extLst>
              <a:ext uri="{FF2B5EF4-FFF2-40B4-BE49-F238E27FC236}">
                <a16:creationId xmlns:a16="http://schemas.microsoft.com/office/drawing/2014/main" id="{1FE9145E-9965-73A1-E24A-E7EFA7CEFCC8}"/>
              </a:ext>
            </a:extLst>
          </p:cNvPr>
          <p:cNvGraphicFramePr>
            <a:graphicFrameLocks noGrp="1"/>
          </p:cNvGraphicFramePr>
          <p:nvPr>
            <p:extLst>
              <p:ext uri="{D42A27DB-BD31-4B8C-83A1-F6EECF244321}">
                <p14:modId xmlns:p14="http://schemas.microsoft.com/office/powerpoint/2010/main" val="2526512911"/>
              </p:ext>
            </p:extLst>
          </p:nvPr>
        </p:nvGraphicFramePr>
        <p:xfrm>
          <a:off x="774537" y="5412827"/>
          <a:ext cx="10856964" cy="822960"/>
        </p:xfrm>
        <a:graphic>
          <a:graphicData uri="http://schemas.openxmlformats.org/drawingml/2006/table">
            <a:tbl>
              <a:tblPr firstRow="1" bandRow="1">
                <a:tableStyleId>{2D5ABB26-0587-4C30-8999-92F81FD0307C}</a:tableStyleId>
              </a:tblPr>
              <a:tblGrid>
                <a:gridCol w="4133087">
                  <a:extLst>
                    <a:ext uri="{9D8B030D-6E8A-4147-A177-3AD203B41FA5}">
                      <a16:colId xmlns:a16="http://schemas.microsoft.com/office/drawing/2014/main" val="1599692937"/>
                    </a:ext>
                  </a:extLst>
                </a:gridCol>
                <a:gridCol w="2267712">
                  <a:extLst>
                    <a:ext uri="{9D8B030D-6E8A-4147-A177-3AD203B41FA5}">
                      <a16:colId xmlns:a16="http://schemas.microsoft.com/office/drawing/2014/main" val="610090772"/>
                    </a:ext>
                  </a:extLst>
                </a:gridCol>
                <a:gridCol w="1999488">
                  <a:extLst>
                    <a:ext uri="{9D8B030D-6E8A-4147-A177-3AD203B41FA5}">
                      <a16:colId xmlns:a16="http://schemas.microsoft.com/office/drawing/2014/main" val="2145599098"/>
                    </a:ext>
                  </a:extLst>
                </a:gridCol>
                <a:gridCol w="2456677">
                  <a:extLst>
                    <a:ext uri="{9D8B030D-6E8A-4147-A177-3AD203B41FA5}">
                      <a16:colId xmlns:a16="http://schemas.microsoft.com/office/drawing/2014/main" val="1782652918"/>
                    </a:ext>
                  </a:extLst>
                </a:gridCol>
              </a:tblGrid>
              <a:tr h="0">
                <a:tc gridSpan="4">
                  <a:txBody>
                    <a:bodyPr/>
                    <a:lstStyle/>
                    <a:p>
                      <a:pPr algn="ctr"/>
                      <a:r>
                        <a:rPr lang="en-US" sz="1200" b="1" dirty="0"/>
                        <a:t>Third line and later: personalized to the patient considering prior therapies: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txBody>
                  <a:tcPr>
                    <a:lnT w="12700" cap="flat" cmpd="sng" algn="ctr">
                      <a:solidFill>
                        <a:schemeClr val="tx1"/>
                      </a:solidFill>
                      <a:prstDash val="solid"/>
                      <a:round/>
                      <a:headEnd type="none" w="med" len="med"/>
                      <a:tailEnd type="none" w="med" len="med"/>
                    </a:lnT>
                    <a:solidFill>
                      <a:schemeClr val="tx2">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txBody>
                  <a:tcPr>
                    <a:lnT w="12700" cap="flat" cmpd="sng" algn="ctr">
                      <a:solidFill>
                        <a:schemeClr val="tx1"/>
                      </a:solidFill>
                      <a:prstDash val="solid"/>
                      <a:round/>
                      <a:headEnd type="none" w="med" len="med"/>
                      <a:tailEnd type="none" w="med" len="med"/>
                    </a:lnT>
                    <a:solidFill>
                      <a:schemeClr val="tx2">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lumMod val="20000"/>
                        <a:lumOff val="80000"/>
                      </a:schemeClr>
                    </a:solidFill>
                  </a:tcPr>
                </a:tc>
                <a:extLst>
                  <a:ext uri="{0D108BD9-81ED-4DB2-BD59-A6C34878D82A}">
                    <a16:rowId xmlns:a16="http://schemas.microsoft.com/office/drawing/2014/main" val="267192148"/>
                  </a:ext>
                </a:extLst>
              </a:tr>
              <a:tr h="0">
                <a:tc>
                  <a:txBody>
                    <a:bodyPr/>
                    <a:lstStyle/>
                    <a:p>
                      <a:r>
                        <a:rPr lang="en-US" sz="1200" dirty="0"/>
                        <a:t>Second line options above not already given</a:t>
                      </a:r>
                    </a:p>
                  </a:txBody>
                  <a:tcP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Loncastuximab</a:t>
                      </a:r>
                      <a:endParaRPr lang="en-US" sz="1200" dirty="0"/>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Brentuximab-Len-R</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Pembrolizumab (PMBCL)</a:t>
                      </a:r>
                    </a:p>
                  </a:txBody>
                  <a:tcP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290357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Bispecific Ab (</a:t>
                      </a:r>
                      <a:r>
                        <a:rPr lang="en-US" sz="1200" dirty="0" err="1"/>
                        <a:t>Glofitamab</a:t>
                      </a:r>
                      <a:r>
                        <a:rPr lang="en-US" sz="1200" dirty="0"/>
                        <a:t> or </a:t>
                      </a:r>
                      <a:r>
                        <a:rPr lang="en-US" sz="1200" dirty="0" err="1"/>
                        <a:t>Epcoritamab</a:t>
                      </a:r>
                      <a:r>
                        <a:rPr lang="en-US" sz="1200" dirty="0"/>
                        <a:t>)</a:t>
                      </a:r>
                    </a:p>
                  </a:txBody>
                  <a:tcP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Mosunetuzumab-Pola</a:t>
                      </a: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Selinexor</a:t>
                      </a: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Ibrutinib (non-GCB)</a:t>
                      </a:r>
                    </a:p>
                  </a:txBody>
                  <a:tcP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702159974"/>
                  </a:ext>
                </a:extLst>
              </a:tr>
            </a:tbl>
          </a:graphicData>
        </a:graphic>
      </p:graphicFrame>
      <p:cxnSp>
        <p:nvCxnSpPr>
          <p:cNvPr id="10" name="Straight Arrow Connector 9">
            <a:extLst>
              <a:ext uri="{FF2B5EF4-FFF2-40B4-BE49-F238E27FC236}">
                <a16:creationId xmlns:a16="http://schemas.microsoft.com/office/drawing/2014/main" id="{7F07FAA7-15E5-15C2-4E06-3EDD271D2207}"/>
              </a:ext>
            </a:extLst>
          </p:cNvPr>
          <p:cNvCxnSpPr>
            <a:cxnSpLocks/>
            <a:stCxn id="4" idx="0"/>
            <a:endCxn id="45" idx="2"/>
          </p:cNvCxnSpPr>
          <p:nvPr/>
        </p:nvCxnSpPr>
        <p:spPr bwMode="auto">
          <a:xfrm flipH="1" flipV="1">
            <a:off x="6201727" y="4844849"/>
            <a:ext cx="1292" cy="567978"/>
          </a:xfrm>
          <a:prstGeom prst="straightConnector1">
            <a:avLst/>
          </a:prstGeom>
          <a:solidFill>
            <a:schemeClr val="accent1"/>
          </a:solidFill>
          <a:ln w="28575" cap="flat" cmpd="sng" algn="ctr">
            <a:solidFill>
              <a:schemeClr val="accent1"/>
            </a:solidFill>
            <a:prstDash val="solid"/>
            <a:round/>
            <a:headEnd type="triangle" w="med" len="med"/>
            <a:tailEnd type="none"/>
          </a:ln>
          <a:effectLst/>
        </p:spPr>
      </p:cxnSp>
      <p:sp>
        <p:nvSpPr>
          <p:cNvPr id="31" name="TextBox 30">
            <a:extLst>
              <a:ext uri="{FF2B5EF4-FFF2-40B4-BE49-F238E27FC236}">
                <a16:creationId xmlns:a16="http://schemas.microsoft.com/office/drawing/2014/main" id="{1DA5E666-DEF6-CDD7-CF83-C295A7058C19}"/>
              </a:ext>
            </a:extLst>
          </p:cNvPr>
          <p:cNvSpPr txBox="1"/>
          <p:nvPr/>
        </p:nvSpPr>
        <p:spPr>
          <a:xfrm>
            <a:off x="5780592" y="4966900"/>
            <a:ext cx="864000" cy="276999"/>
          </a:xfrm>
          <a:prstGeom prst="rect">
            <a:avLst/>
          </a:prstGeom>
          <a:solidFill>
            <a:schemeClr val="bg1"/>
          </a:solid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rPr>
              <a:t>Relapse</a:t>
            </a:r>
          </a:p>
        </p:txBody>
      </p:sp>
      <p:sp>
        <p:nvSpPr>
          <p:cNvPr id="30" name="TextBox 29">
            <a:extLst>
              <a:ext uri="{FF2B5EF4-FFF2-40B4-BE49-F238E27FC236}">
                <a16:creationId xmlns:a16="http://schemas.microsoft.com/office/drawing/2014/main" id="{8122BFC1-41EE-C82D-C24B-DD9365E32FB7}"/>
              </a:ext>
            </a:extLst>
          </p:cNvPr>
          <p:cNvSpPr txBox="1"/>
          <p:nvPr/>
        </p:nvSpPr>
        <p:spPr>
          <a:xfrm>
            <a:off x="2141208" y="4966900"/>
            <a:ext cx="864000" cy="276999"/>
          </a:xfrm>
          <a:prstGeom prst="rect">
            <a:avLst/>
          </a:prstGeom>
          <a:solidFill>
            <a:schemeClr val="bg1"/>
          </a:solid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Poppins" pitchFamily="2" charset="77"/>
                <a:ea typeface="ＭＳ Ｐゴシック"/>
                <a:cs typeface="Poppins" pitchFamily="2" charset="77"/>
              </a:rPr>
              <a:t>Relapse</a:t>
            </a:r>
          </a:p>
        </p:txBody>
      </p:sp>
      <p:sp>
        <p:nvSpPr>
          <p:cNvPr id="32" name="Rounded Rectangle 31">
            <a:extLst>
              <a:ext uri="{FF2B5EF4-FFF2-40B4-BE49-F238E27FC236}">
                <a16:creationId xmlns:a16="http://schemas.microsoft.com/office/drawing/2014/main" id="{23643BFC-C0F3-E6E1-859A-1AA9C028EDAD}"/>
              </a:ext>
            </a:extLst>
          </p:cNvPr>
          <p:cNvSpPr/>
          <p:nvPr/>
        </p:nvSpPr>
        <p:spPr>
          <a:xfrm>
            <a:off x="3343835" y="788893"/>
            <a:ext cx="6427694" cy="499782"/>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9F86FB9D-CBC5-A8CB-9093-D6236D6C486A}"/>
              </a:ext>
            </a:extLst>
          </p:cNvPr>
          <p:cNvSpPr txBox="1"/>
          <p:nvPr/>
        </p:nvSpPr>
        <p:spPr>
          <a:xfrm>
            <a:off x="3585882" y="822510"/>
            <a:ext cx="1532966" cy="448235"/>
          </a:xfrm>
          <a:prstGeom prst="rect">
            <a:avLst/>
          </a:prstGeom>
        </p:spPr>
        <p:txBody>
          <a:bodyPr vert="horz" wrap="square" lIns="0" tIns="0" rIns="0" bIns="0" rtlCol="0" anchor="ctr">
            <a:noAutofit/>
          </a:bodyPr>
          <a:lstStyle/>
          <a:p>
            <a:pPr algn="ctr"/>
            <a:r>
              <a:rPr lang="en-US" sz="1400" dirty="0"/>
              <a:t>R-CHOP</a:t>
            </a:r>
            <a:br>
              <a:rPr lang="en-US" sz="1400" dirty="0"/>
            </a:br>
            <a:r>
              <a:rPr lang="en-US" sz="1400" dirty="0"/>
              <a:t>DLBCL, IPI 0-2*</a:t>
            </a:r>
          </a:p>
        </p:txBody>
      </p:sp>
      <p:sp>
        <p:nvSpPr>
          <p:cNvPr id="28" name="TextBox 27">
            <a:extLst>
              <a:ext uri="{FF2B5EF4-FFF2-40B4-BE49-F238E27FC236}">
                <a16:creationId xmlns:a16="http://schemas.microsoft.com/office/drawing/2014/main" id="{8C6F4C8B-AB80-EEA5-B7A7-4B6C1A638208}"/>
              </a:ext>
            </a:extLst>
          </p:cNvPr>
          <p:cNvSpPr txBox="1"/>
          <p:nvPr/>
        </p:nvSpPr>
        <p:spPr>
          <a:xfrm>
            <a:off x="5638799" y="822510"/>
            <a:ext cx="1532966" cy="448235"/>
          </a:xfrm>
          <a:prstGeom prst="rect">
            <a:avLst/>
          </a:prstGeom>
        </p:spPr>
        <p:txBody>
          <a:bodyPr vert="horz" wrap="square" lIns="0" tIns="0" rIns="0" bIns="0" rtlCol="0" anchor="ctr">
            <a:noAutofit/>
          </a:bodyPr>
          <a:lstStyle/>
          <a:p>
            <a:pPr algn="ctr"/>
            <a:r>
              <a:rPr lang="en-US" sz="1400" dirty="0"/>
              <a:t>Pola-R-CHP</a:t>
            </a:r>
            <a:br>
              <a:rPr lang="en-US" sz="1400" dirty="0"/>
            </a:br>
            <a:r>
              <a:rPr lang="en-US" sz="1400" dirty="0"/>
              <a:t>DLBCL, IPI 2-5*</a:t>
            </a:r>
          </a:p>
        </p:txBody>
      </p:sp>
      <p:sp>
        <p:nvSpPr>
          <p:cNvPr id="29" name="TextBox 28">
            <a:extLst>
              <a:ext uri="{FF2B5EF4-FFF2-40B4-BE49-F238E27FC236}">
                <a16:creationId xmlns:a16="http://schemas.microsoft.com/office/drawing/2014/main" id="{78F79BFE-4367-BD89-D79F-530CA4DF358F}"/>
              </a:ext>
            </a:extLst>
          </p:cNvPr>
          <p:cNvSpPr txBox="1"/>
          <p:nvPr/>
        </p:nvSpPr>
        <p:spPr>
          <a:xfrm>
            <a:off x="7628963" y="822510"/>
            <a:ext cx="1946980" cy="448235"/>
          </a:xfrm>
          <a:prstGeom prst="rect">
            <a:avLst/>
          </a:prstGeom>
        </p:spPr>
        <p:txBody>
          <a:bodyPr vert="horz" wrap="square" lIns="0" tIns="0" rIns="0" bIns="0" rtlCol="0" anchor="ctr">
            <a:noAutofit/>
          </a:bodyPr>
          <a:lstStyle/>
          <a:p>
            <a:pPr algn="ctr"/>
            <a:r>
              <a:rPr lang="en-US" sz="1400" dirty="0"/>
              <a:t>DA-EPOCH-R</a:t>
            </a:r>
            <a:br>
              <a:rPr lang="en-US" sz="1400" dirty="0"/>
            </a:br>
            <a:r>
              <a:rPr lang="en-US" sz="1400" dirty="0"/>
              <a:t>DHL/HGBCL, PMBCL</a:t>
            </a:r>
          </a:p>
        </p:txBody>
      </p:sp>
      <p:grpSp>
        <p:nvGrpSpPr>
          <p:cNvPr id="37" name="Group 36">
            <a:extLst>
              <a:ext uri="{FF2B5EF4-FFF2-40B4-BE49-F238E27FC236}">
                <a16:creationId xmlns:a16="http://schemas.microsoft.com/office/drawing/2014/main" id="{BE26126C-4076-D8B7-009C-7A1E7B010EFB}"/>
              </a:ext>
            </a:extLst>
          </p:cNvPr>
          <p:cNvGrpSpPr/>
          <p:nvPr/>
        </p:nvGrpSpPr>
        <p:grpSpPr>
          <a:xfrm>
            <a:off x="4576478" y="1494305"/>
            <a:ext cx="3957919" cy="349244"/>
            <a:chOff x="4244787" y="-582145"/>
            <a:chExt cx="3957919" cy="349244"/>
          </a:xfrm>
        </p:grpSpPr>
        <p:sp>
          <p:nvSpPr>
            <p:cNvPr id="33" name="Rounded Rectangle 32">
              <a:extLst>
                <a:ext uri="{FF2B5EF4-FFF2-40B4-BE49-F238E27FC236}">
                  <a16:creationId xmlns:a16="http://schemas.microsoft.com/office/drawing/2014/main" id="{ABDAEB98-B96A-A36F-492D-06E8A72BC88C}"/>
                </a:ext>
              </a:extLst>
            </p:cNvPr>
            <p:cNvSpPr/>
            <p:nvPr/>
          </p:nvSpPr>
          <p:spPr>
            <a:xfrm>
              <a:off x="4244787" y="-582145"/>
              <a:ext cx="3957919" cy="34924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5" name="TextBox 34">
              <a:extLst>
                <a:ext uri="{FF2B5EF4-FFF2-40B4-BE49-F238E27FC236}">
                  <a16:creationId xmlns:a16="http://schemas.microsoft.com/office/drawing/2014/main" id="{9D12961C-07B0-468C-6005-FEE04B879B11}"/>
                </a:ext>
              </a:extLst>
            </p:cNvPr>
            <p:cNvSpPr txBox="1"/>
            <p:nvPr/>
          </p:nvSpPr>
          <p:spPr>
            <a:xfrm>
              <a:off x="4249271" y="-568607"/>
              <a:ext cx="3935505" cy="335706"/>
            </a:xfrm>
            <a:prstGeom prst="rect">
              <a:avLst/>
            </a:prstGeom>
          </p:spPr>
          <p:txBody>
            <a:bodyPr vert="horz" wrap="square" lIns="0" tIns="0" rIns="0" bIns="0" rtlCol="0" anchor="ctr">
              <a:noAutofit/>
            </a:bodyPr>
            <a:lstStyle/>
            <a:p>
              <a:pPr algn="ctr"/>
              <a:r>
                <a:rPr lang="en-US" sz="1600" b="1" dirty="0">
                  <a:solidFill>
                    <a:schemeClr val="bg1"/>
                  </a:solidFill>
                </a:rPr>
                <a:t>Relapsed/Refractory</a:t>
              </a:r>
            </a:p>
          </p:txBody>
        </p:sp>
      </p:grpSp>
      <p:grpSp>
        <p:nvGrpSpPr>
          <p:cNvPr id="38" name="Group 37">
            <a:extLst>
              <a:ext uri="{FF2B5EF4-FFF2-40B4-BE49-F238E27FC236}">
                <a16:creationId xmlns:a16="http://schemas.microsoft.com/office/drawing/2014/main" id="{9982C032-93A4-DAE5-FBEC-3ED50BE9B479}"/>
              </a:ext>
            </a:extLst>
          </p:cNvPr>
          <p:cNvGrpSpPr/>
          <p:nvPr/>
        </p:nvGrpSpPr>
        <p:grpSpPr>
          <a:xfrm>
            <a:off x="2245652" y="1882536"/>
            <a:ext cx="3957919" cy="351847"/>
            <a:chOff x="4244787" y="-582146"/>
            <a:chExt cx="3957919" cy="400051"/>
          </a:xfrm>
        </p:grpSpPr>
        <p:sp>
          <p:nvSpPr>
            <p:cNvPr id="39" name="Rounded Rectangle 38">
              <a:extLst>
                <a:ext uri="{FF2B5EF4-FFF2-40B4-BE49-F238E27FC236}">
                  <a16:creationId xmlns:a16="http://schemas.microsoft.com/office/drawing/2014/main" id="{75CA9558-82A0-D8B3-8D77-AED908145CED}"/>
                </a:ext>
              </a:extLst>
            </p:cNvPr>
            <p:cNvSpPr/>
            <p:nvPr/>
          </p:nvSpPr>
          <p:spPr>
            <a:xfrm>
              <a:off x="4244787" y="-582146"/>
              <a:ext cx="3957919" cy="400051"/>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0" name="TextBox 39">
              <a:extLst>
                <a:ext uri="{FF2B5EF4-FFF2-40B4-BE49-F238E27FC236}">
                  <a16:creationId xmlns:a16="http://schemas.microsoft.com/office/drawing/2014/main" id="{8576BF64-B695-F9A0-F385-51AF8C989894}"/>
                </a:ext>
              </a:extLst>
            </p:cNvPr>
            <p:cNvSpPr txBox="1"/>
            <p:nvPr/>
          </p:nvSpPr>
          <p:spPr>
            <a:xfrm>
              <a:off x="4249271" y="-575982"/>
              <a:ext cx="3935505" cy="387723"/>
            </a:xfrm>
            <a:prstGeom prst="rect">
              <a:avLst/>
            </a:prstGeom>
          </p:spPr>
          <p:txBody>
            <a:bodyPr vert="horz" wrap="square" lIns="0" tIns="0" rIns="0" bIns="0" rtlCol="0" anchor="ctr">
              <a:noAutofit/>
            </a:bodyPr>
            <a:lstStyle/>
            <a:p>
              <a:pPr algn="ctr"/>
              <a:r>
                <a:rPr lang="en-US" sz="1600" dirty="0">
                  <a:solidFill>
                    <a:schemeClr val="bg1"/>
                  </a:solidFill>
                </a:rPr>
                <a:t>Progression within 1 yr</a:t>
              </a:r>
            </a:p>
          </p:txBody>
        </p:sp>
      </p:grpSp>
      <p:grpSp>
        <p:nvGrpSpPr>
          <p:cNvPr id="41" name="Group 40">
            <a:extLst>
              <a:ext uri="{FF2B5EF4-FFF2-40B4-BE49-F238E27FC236}">
                <a16:creationId xmlns:a16="http://schemas.microsoft.com/office/drawing/2014/main" id="{DF83955A-6FCA-9B33-DD37-8FE4A0437D40}"/>
              </a:ext>
            </a:extLst>
          </p:cNvPr>
          <p:cNvGrpSpPr/>
          <p:nvPr/>
        </p:nvGrpSpPr>
        <p:grpSpPr>
          <a:xfrm>
            <a:off x="7203138" y="1882536"/>
            <a:ext cx="3957919" cy="351847"/>
            <a:chOff x="4244787" y="-582146"/>
            <a:chExt cx="3957919" cy="400051"/>
          </a:xfrm>
        </p:grpSpPr>
        <p:sp>
          <p:nvSpPr>
            <p:cNvPr id="42" name="Rounded Rectangle 41">
              <a:extLst>
                <a:ext uri="{FF2B5EF4-FFF2-40B4-BE49-F238E27FC236}">
                  <a16:creationId xmlns:a16="http://schemas.microsoft.com/office/drawing/2014/main" id="{2EB5E5AD-99EC-2824-5912-9A5FE709B9A3}"/>
                </a:ext>
              </a:extLst>
            </p:cNvPr>
            <p:cNvSpPr/>
            <p:nvPr/>
          </p:nvSpPr>
          <p:spPr>
            <a:xfrm>
              <a:off x="4244787" y="-582146"/>
              <a:ext cx="3957919" cy="400051"/>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3" name="TextBox 42">
              <a:extLst>
                <a:ext uri="{FF2B5EF4-FFF2-40B4-BE49-F238E27FC236}">
                  <a16:creationId xmlns:a16="http://schemas.microsoft.com/office/drawing/2014/main" id="{8E62669B-D045-9FF6-F5FA-FB4483348202}"/>
                </a:ext>
              </a:extLst>
            </p:cNvPr>
            <p:cNvSpPr txBox="1"/>
            <p:nvPr/>
          </p:nvSpPr>
          <p:spPr>
            <a:xfrm>
              <a:off x="4249271" y="-575982"/>
              <a:ext cx="3935505" cy="387723"/>
            </a:xfrm>
            <a:prstGeom prst="rect">
              <a:avLst/>
            </a:prstGeom>
          </p:spPr>
          <p:txBody>
            <a:bodyPr vert="horz" wrap="square" lIns="0" tIns="0" rIns="0" bIns="0" rtlCol="0" anchor="ctr">
              <a:noAutofit/>
            </a:bodyPr>
            <a:lstStyle/>
            <a:p>
              <a:pPr algn="ctr"/>
              <a:r>
                <a:rPr lang="en-US" sz="1600" dirty="0">
                  <a:solidFill>
                    <a:schemeClr val="bg1"/>
                  </a:solidFill>
                </a:rPr>
                <a:t>Progression &gt; 1 yr</a:t>
              </a:r>
            </a:p>
          </p:txBody>
        </p:sp>
      </p:grpSp>
    </p:spTree>
    <p:extLst>
      <p:ext uri="{BB962C8B-B14F-4D97-AF65-F5344CB8AC3E}">
        <p14:creationId xmlns:p14="http://schemas.microsoft.com/office/powerpoint/2010/main" val="1259714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B5409-78CC-B030-39D5-7AB47C400E27}"/>
            </a:ext>
          </a:extLst>
        </p:cNvPr>
        <p:cNvGrpSpPr/>
        <p:nvPr/>
      </p:nvGrpSpPr>
      <p:grpSpPr>
        <a:xfrm>
          <a:off x="0" y="0"/>
          <a:ext cx="0" cy="0"/>
          <a:chOff x="0" y="0"/>
          <a:chExt cx="0" cy="0"/>
        </a:xfrm>
      </p:grpSpPr>
      <p:sp>
        <p:nvSpPr>
          <p:cNvPr id="11266" name="Title 2">
            <a:extLst>
              <a:ext uri="{FF2B5EF4-FFF2-40B4-BE49-F238E27FC236}">
                <a16:creationId xmlns:a16="http://schemas.microsoft.com/office/drawing/2014/main" id="{A18366C1-EB39-3C8E-6A8C-A9BAC280B28B}"/>
              </a:ext>
            </a:extLst>
          </p:cNvPr>
          <p:cNvSpPr>
            <a:spLocks noGrp="1"/>
          </p:cNvSpPr>
          <p:nvPr>
            <p:ph type="title"/>
          </p:nvPr>
        </p:nvSpPr>
        <p:spPr>
          <a:xfrm>
            <a:off x="228600" y="1601674"/>
            <a:ext cx="11118850" cy="559127"/>
          </a:xfrm>
        </p:spPr>
        <p:txBody>
          <a:bodyPr/>
          <a:lstStyle/>
          <a:p>
            <a:r>
              <a:rPr lang="en-US" altLang="en-US" dirty="0"/>
              <a:t>Investigational Approaches</a:t>
            </a:r>
            <a:endParaRPr lang="en-US" dirty="0"/>
          </a:p>
        </p:txBody>
      </p:sp>
    </p:spTree>
    <p:extLst>
      <p:ext uri="{BB962C8B-B14F-4D97-AF65-F5344CB8AC3E}">
        <p14:creationId xmlns:p14="http://schemas.microsoft.com/office/powerpoint/2010/main" val="2335032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7ACBAA-3B4D-9C1A-2F23-3DAE6DB7DBB5}"/>
              </a:ext>
            </a:extLst>
          </p:cNvPr>
          <p:cNvSpPr>
            <a:spLocks noGrp="1"/>
          </p:cNvSpPr>
          <p:nvPr>
            <p:ph idx="1"/>
          </p:nvPr>
        </p:nvSpPr>
        <p:spPr>
          <a:xfrm>
            <a:off x="231078" y="1335810"/>
            <a:ext cx="5644122" cy="4754880"/>
          </a:xfrm>
        </p:spPr>
        <p:txBody>
          <a:bodyPr/>
          <a:lstStyle/>
          <a:p>
            <a:pPr>
              <a:lnSpc>
                <a:spcPct val="90000"/>
              </a:lnSpc>
            </a:pPr>
            <a:r>
              <a:rPr lang="en-US" sz="2200" dirty="0"/>
              <a:t>Earlier CAR T-cell and bispecific Ab therapy</a:t>
            </a:r>
          </a:p>
          <a:p>
            <a:pPr>
              <a:lnSpc>
                <a:spcPct val="90000"/>
              </a:lnSpc>
            </a:pPr>
            <a:r>
              <a:rPr lang="en-US" sz="2200" dirty="0"/>
              <a:t>Bispecific combinations</a:t>
            </a:r>
          </a:p>
          <a:p>
            <a:pPr lvl="2">
              <a:lnSpc>
                <a:spcPct val="90000"/>
              </a:lnSpc>
            </a:pPr>
            <a:r>
              <a:rPr lang="en-US" sz="2000" dirty="0" err="1"/>
              <a:t>Glofitamab</a:t>
            </a:r>
            <a:r>
              <a:rPr lang="en-US" sz="2000" dirty="0"/>
              <a:t> + </a:t>
            </a:r>
            <a:r>
              <a:rPr lang="en-US" sz="2000" dirty="0" err="1"/>
              <a:t>polatuzumab</a:t>
            </a:r>
            <a:r>
              <a:rPr lang="en-US" sz="2000" dirty="0"/>
              <a:t> vedotin</a:t>
            </a:r>
          </a:p>
          <a:p>
            <a:pPr lvl="2">
              <a:lnSpc>
                <a:spcPct val="90000"/>
              </a:lnSpc>
            </a:pPr>
            <a:r>
              <a:rPr lang="en-US" sz="2000" dirty="0" err="1"/>
              <a:t>Glofitamab</a:t>
            </a:r>
            <a:r>
              <a:rPr lang="en-US" sz="2000" dirty="0"/>
              <a:t> + </a:t>
            </a:r>
            <a:r>
              <a:rPr lang="en-US" sz="2000" dirty="0" err="1"/>
              <a:t>loncastuximab</a:t>
            </a:r>
            <a:r>
              <a:rPr lang="en-US" sz="2000" dirty="0"/>
              <a:t> </a:t>
            </a:r>
            <a:r>
              <a:rPr lang="en-US" sz="2000" dirty="0" err="1"/>
              <a:t>tesirine</a:t>
            </a:r>
            <a:endParaRPr lang="en-US" sz="2000" dirty="0"/>
          </a:p>
          <a:p>
            <a:pPr lvl="2">
              <a:lnSpc>
                <a:spcPct val="90000"/>
              </a:lnSpc>
            </a:pPr>
            <a:r>
              <a:rPr lang="en-US" sz="2000" dirty="0" err="1"/>
              <a:t>Glofitamab</a:t>
            </a:r>
            <a:r>
              <a:rPr lang="en-US" sz="2000" dirty="0"/>
              <a:t> + </a:t>
            </a:r>
            <a:r>
              <a:rPr lang="en-US" sz="2000" dirty="0" err="1"/>
              <a:t>englumafusp</a:t>
            </a:r>
            <a:r>
              <a:rPr lang="en-US" sz="2000" dirty="0"/>
              <a:t> alfa</a:t>
            </a:r>
          </a:p>
          <a:p>
            <a:pPr>
              <a:lnSpc>
                <a:spcPct val="90000"/>
              </a:lnSpc>
            </a:pPr>
            <a:r>
              <a:rPr lang="en-US" sz="2200" dirty="0"/>
              <a:t>New bispecific antibodies</a:t>
            </a:r>
          </a:p>
          <a:p>
            <a:pPr lvl="2">
              <a:lnSpc>
                <a:spcPct val="90000"/>
              </a:lnSpc>
            </a:pPr>
            <a:r>
              <a:rPr lang="en-US" sz="2000" dirty="0" err="1"/>
              <a:t>Surovatamig</a:t>
            </a:r>
            <a:r>
              <a:rPr lang="en-US" sz="2000" dirty="0"/>
              <a:t> (AZD0486)</a:t>
            </a:r>
          </a:p>
          <a:p>
            <a:pPr>
              <a:lnSpc>
                <a:spcPct val="90000"/>
              </a:lnSpc>
            </a:pPr>
            <a:r>
              <a:rPr lang="en-US" sz="2200" dirty="0"/>
              <a:t>BTK inhibitors</a:t>
            </a:r>
          </a:p>
          <a:p>
            <a:pPr lvl="1">
              <a:lnSpc>
                <a:spcPct val="90000"/>
              </a:lnSpc>
              <a:spcBef>
                <a:spcPts val="1000"/>
              </a:spcBef>
            </a:pPr>
            <a:endParaRPr lang="en-US" dirty="0"/>
          </a:p>
          <a:p>
            <a:pPr>
              <a:lnSpc>
                <a:spcPct val="90000"/>
              </a:lnSpc>
            </a:pPr>
            <a:endParaRPr lang="en-US" sz="2000" dirty="0"/>
          </a:p>
        </p:txBody>
      </p:sp>
      <p:sp>
        <p:nvSpPr>
          <p:cNvPr id="9" name="Content Placeholder 8">
            <a:extLst>
              <a:ext uri="{FF2B5EF4-FFF2-40B4-BE49-F238E27FC236}">
                <a16:creationId xmlns:a16="http://schemas.microsoft.com/office/drawing/2014/main" id="{C14C08FC-361A-67F8-A720-68B1EAD7B027}"/>
              </a:ext>
            </a:extLst>
          </p:cNvPr>
          <p:cNvSpPr>
            <a:spLocks noGrp="1"/>
          </p:cNvSpPr>
          <p:nvPr>
            <p:ph idx="13"/>
          </p:nvPr>
        </p:nvSpPr>
        <p:spPr>
          <a:xfrm>
            <a:off x="6327775" y="1335088"/>
            <a:ext cx="5643563" cy="4756150"/>
          </a:xfrm>
        </p:spPr>
        <p:txBody>
          <a:bodyPr/>
          <a:lstStyle/>
          <a:p>
            <a:pPr>
              <a:lnSpc>
                <a:spcPct val="90000"/>
              </a:lnSpc>
            </a:pPr>
            <a:r>
              <a:rPr lang="en-US" sz="2200" dirty="0" err="1"/>
              <a:t>CELMoDs</a:t>
            </a:r>
            <a:endParaRPr lang="en-US" sz="2200" dirty="0"/>
          </a:p>
          <a:p>
            <a:pPr lvl="2">
              <a:lnSpc>
                <a:spcPct val="90000"/>
              </a:lnSpc>
            </a:pPr>
            <a:r>
              <a:rPr lang="en-US" sz="2000" dirty="0" err="1"/>
              <a:t>Golcadomide</a:t>
            </a:r>
            <a:endParaRPr lang="en-US" sz="2000" dirty="0"/>
          </a:p>
          <a:p>
            <a:pPr>
              <a:lnSpc>
                <a:spcPct val="90000"/>
              </a:lnSpc>
            </a:pPr>
            <a:r>
              <a:rPr lang="en-US" sz="2200" dirty="0"/>
              <a:t>New CAR T-cells</a:t>
            </a:r>
          </a:p>
          <a:p>
            <a:pPr lvl="2">
              <a:lnSpc>
                <a:spcPct val="90000"/>
              </a:lnSpc>
            </a:pPr>
            <a:r>
              <a:rPr lang="en-US" sz="2000" dirty="0" err="1"/>
              <a:t>Rapcabtagene</a:t>
            </a:r>
            <a:r>
              <a:rPr lang="en-US" sz="2000" dirty="0"/>
              <a:t> </a:t>
            </a:r>
            <a:r>
              <a:rPr lang="en-US" sz="2000" dirty="0" err="1"/>
              <a:t>autoleucel</a:t>
            </a:r>
            <a:endParaRPr lang="en-US" sz="2000" dirty="0"/>
          </a:p>
          <a:p>
            <a:pPr lvl="2">
              <a:lnSpc>
                <a:spcPct val="90000"/>
              </a:lnSpc>
            </a:pPr>
            <a:r>
              <a:rPr lang="en-US" sz="2000" dirty="0" err="1"/>
              <a:t>Zamcabtagene</a:t>
            </a:r>
            <a:r>
              <a:rPr lang="en-US" sz="2000" dirty="0"/>
              <a:t> </a:t>
            </a:r>
            <a:r>
              <a:rPr lang="en-US" sz="2000" dirty="0" err="1"/>
              <a:t>autoleucel</a:t>
            </a:r>
            <a:endParaRPr lang="en-US" sz="2000" dirty="0"/>
          </a:p>
          <a:p>
            <a:pPr lvl="2">
              <a:lnSpc>
                <a:spcPct val="90000"/>
              </a:lnSpc>
            </a:pPr>
            <a:r>
              <a:rPr lang="en-US" sz="2000" dirty="0"/>
              <a:t>GLPG 5101</a:t>
            </a:r>
          </a:p>
          <a:p>
            <a:pPr lvl="2">
              <a:lnSpc>
                <a:spcPct val="90000"/>
              </a:lnSpc>
            </a:pPr>
            <a:r>
              <a:rPr lang="en-US" sz="2000" dirty="0"/>
              <a:t>huCART19-41BB-IL18</a:t>
            </a:r>
          </a:p>
          <a:p>
            <a:pPr lvl="2">
              <a:lnSpc>
                <a:spcPct val="90000"/>
              </a:lnSpc>
            </a:pPr>
            <a:r>
              <a:rPr lang="en-US" sz="2000" dirty="0"/>
              <a:t>KTE-363</a:t>
            </a:r>
          </a:p>
          <a:p>
            <a:pPr lvl="2">
              <a:lnSpc>
                <a:spcPct val="90000"/>
              </a:lnSpc>
            </a:pPr>
            <a:r>
              <a:rPr lang="en-US" sz="2000" dirty="0" err="1"/>
              <a:t>Cemacabtagene</a:t>
            </a:r>
            <a:r>
              <a:rPr lang="en-US" sz="2000" dirty="0"/>
              <a:t> </a:t>
            </a:r>
            <a:r>
              <a:rPr lang="en-US" sz="2000" dirty="0" err="1"/>
              <a:t>autoleucel</a:t>
            </a:r>
            <a:endParaRPr lang="en-US" sz="2000" dirty="0"/>
          </a:p>
          <a:p>
            <a:pPr lvl="2">
              <a:lnSpc>
                <a:spcPct val="90000"/>
              </a:lnSpc>
            </a:pPr>
            <a:r>
              <a:rPr lang="en-US" sz="2000" dirty="0"/>
              <a:t>CAR NK-cells </a:t>
            </a:r>
          </a:p>
          <a:p>
            <a:pPr lvl="2">
              <a:lnSpc>
                <a:spcPct val="90000"/>
              </a:lnSpc>
            </a:pPr>
            <a:r>
              <a:rPr lang="en-US" sz="2000" dirty="0"/>
              <a:t>Many others</a:t>
            </a:r>
          </a:p>
          <a:p>
            <a:pPr>
              <a:lnSpc>
                <a:spcPct val="90000"/>
              </a:lnSpc>
            </a:pPr>
            <a:endParaRPr lang="en-US" sz="2000" dirty="0"/>
          </a:p>
        </p:txBody>
      </p:sp>
      <p:sp>
        <p:nvSpPr>
          <p:cNvPr id="2" name="Title 1">
            <a:extLst>
              <a:ext uri="{FF2B5EF4-FFF2-40B4-BE49-F238E27FC236}">
                <a16:creationId xmlns:a16="http://schemas.microsoft.com/office/drawing/2014/main" id="{70722462-0D5C-DB87-9C16-2BB3474CB4E9}"/>
              </a:ext>
            </a:extLst>
          </p:cNvPr>
          <p:cNvSpPr>
            <a:spLocks noGrp="1"/>
          </p:cNvSpPr>
          <p:nvPr>
            <p:ph type="title"/>
          </p:nvPr>
        </p:nvSpPr>
        <p:spPr>
          <a:xfrm>
            <a:off x="231078" y="531006"/>
            <a:ext cx="11740260" cy="502445"/>
          </a:xfrm>
        </p:spPr>
        <p:txBody>
          <a:bodyPr/>
          <a:lstStyle/>
          <a:p>
            <a:r>
              <a:rPr lang="en-US" dirty="0"/>
              <a:t>Advances On the Horizon</a:t>
            </a:r>
          </a:p>
        </p:txBody>
      </p:sp>
    </p:spTree>
    <p:extLst>
      <p:ext uri="{BB962C8B-B14F-4D97-AF65-F5344CB8AC3E}">
        <p14:creationId xmlns:p14="http://schemas.microsoft.com/office/powerpoint/2010/main" val="556736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56EFE58-18CD-F362-3D65-EAD6DE9FE8FB}"/>
              </a:ext>
            </a:extLst>
          </p:cNvPr>
          <p:cNvSpPr>
            <a:spLocks noGrp="1"/>
          </p:cNvSpPr>
          <p:nvPr>
            <p:ph idx="1"/>
          </p:nvPr>
        </p:nvSpPr>
        <p:spPr>
          <a:xfrm>
            <a:off x="231775" y="1335088"/>
            <a:ext cx="11739563" cy="4756150"/>
          </a:xfrm>
        </p:spPr>
        <p:txBody>
          <a:bodyPr/>
          <a:lstStyle/>
          <a:p>
            <a:r>
              <a:rPr lang="en-US" dirty="0"/>
              <a:t>Multicenter, randomized, adaptive, open-label phase III trial</a:t>
            </a:r>
            <a:br>
              <a:rPr lang="en-US" dirty="0"/>
            </a:br>
            <a:br>
              <a:rPr lang="en-US" dirty="0"/>
            </a:br>
            <a:br>
              <a:rPr lang="en-US" dirty="0"/>
            </a:br>
            <a:br>
              <a:rPr lang="en-US" dirty="0"/>
            </a:br>
            <a:br>
              <a:rPr lang="en-US" dirty="0"/>
            </a:br>
            <a:br>
              <a:rPr lang="en-US" dirty="0"/>
            </a:br>
            <a:br>
              <a:rPr lang="en-US" dirty="0"/>
            </a:br>
            <a:br>
              <a:rPr lang="en-US" dirty="0"/>
            </a:br>
            <a:endParaRPr lang="en-US" dirty="0"/>
          </a:p>
          <a:p>
            <a:pPr lvl="0"/>
            <a:r>
              <a:rPr lang="en-US" dirty="0"/>
              <a:t>Primary endpoints: EFS (BICR)</a:t>
            </a:r>
          </a:p>
          <a:p>
            <a:pPr lvl="0"/>
            <a:r>
              <a:rPr lang="en-US" dirty="0"/>
              <a:t>Key secondary endpoints: </a:t>
            </a:r>
            <a:br>
              <a:rPr lang="en-US" dirty="0"/>
            </a:br>
            <a:r>
              <a:rPr lang="en-US" dirty="0"/>
              <a:t>OS and PFS</a:t>
            </a:r>
          </a:p>
        </p:txBody>
      </p:sp>
      <p:sp>
        <p:nvSpPr>
          <p:cNvPr id="27" name="Content Placeholder 26">
            <a:extLst>
              <a:ext uri="{FF2B5EF4-FFF2-40B4-BE49-F238E27FC236}">
                <a16:creationId xmlns:a16="http://schemas.microsoft.com/office/drawing/2014/main" id="{B553CDFA-14DE-DC16-6444-F7754E4102DB}"/>
              </a:ext>
            </a:extLst>
          </p:cNvPr>
          <p:cNvSpPr>
            <a:spLocks noGrp="1"/>
          </p:cNvSpPr>
          <p:nvPr>
            <p:ph idx="13"/>
          </p:nvPr>
        </p:nvSpPr>
        <p:spPr>
          <a:xfrm>
            <a:off x="6327775" y="4833256"/>
            <a:ext cx="5643563" cy="1162187"/>
          </a:xfrm>
        </p:spPr>
        <p:txBody>
          <a:bodyPr/>
          <a:lstStyle/>
          <a:p>
            <a:r>
              <a:rPr lang="en-US" dirty="0"/>
              <a:t>Other secondary endpoints: safety, QoL, and pharmacokinetics</a:t>
            </a:r>
          </a:p>
          <a:p>
            <a:endParaRPr lang="en-US" dirty="0"/>
          </a:p>
        </p:txBody>
      </p:sp>
      <p:sp>
        <p:nvSpPr>
          <p:cNvPr id="10" name="Title 9">
            <a:extLst>
              <a:ext uri="{FF2B5EF4-FFF2-40B4-BE49-F238E27FC236}">
                <a16:creationId xmlns:a16="http://schemas.microsoft.com/office/drawing/2014/main" id="{7BC93410-449F-B8E1-03A2-4C55422D4076}"/>
              </a:ext>
            </a:extLst>
          </p:cNvPr>
          <p:cNvSpPr>
            <a:spLocks noGrp="1"/>
          </p:cNvSpPr>
          <p:nvPr>
            <p:ph type="title"/>
          </p:nvPr>
        </p:nvSpPr>
        <p:spPr>
          <a:xfrm>
            <a:off x="231078" y="531006"/>
            <a:ext cx="11740260" cy="502445"/>
          </a:xfrm>
        </p:spPr>
        <p:txBody>
          <a:bodyPr/>
          <a:lstStyle/>
          <a:p>
            <a:r>
              <a:rPr lang="en-US" altLang="en-US" dirty="0"/>
              <a:t>ZUMA-23: Axicabtagene Ciloleucel vs SoC as 1L Therapy in High-Risk LBCL</a:t>
            </a:r>
            <a:endParaRPr lang="en-US" dirty="0"/>
          </a:p>
        </p:txBody>
      </p:sp>
      <p:sp>
        <p:nvSpPr>
          <p:cNvPr id="17" name="Content Placeholder 16">
            <a:extLst>
              <a:ext uri="{FF2B5EF4-FFF2-40B4-BE49-F238E27FC236}">
                <a16:creationId xmlns:a16="http://schemas.microsoft.com/office/drawing/2014/main" id="{159CC826-A7A3-5550-9487-EF02FD79B486}"/>
              </a:ext>
            </a:extLst>
          </p:cNvPr>
          <p:cNvSpPr>
            <a:spLocks noGrp="1"/>
          </p:cNvSpPr>
          <p:nvPr>
            <p:ph sz="quarter" idx="10"/>
          </p:nvPr>
        </p:nvSpPr>
        <p:spPr>
          <a:xfrm>
            <a:off x="1712199" y="6302375"/>
            <a:ext cx="7812290" cy="327025"/>
          </a:xfrm>
        </p:spPr>
        <p:txBody>
          <a:bodyPr/>
          <a:lstStyle/>
          <a:p>
            <a:r>
              <a:rPr lang="en-US" altLang="en-US" dirty="0"/>
              <a:t>Westin. </a:t>
            </a:r>
            <a:r>
              <a:rPr lang="en-US" altLang="en-US" dirty="0" err="1"/>
              <a:t>HemaSphere</a:t>
            </a:r>
            <a:r>
              <a:rPr lang="en-US" altLang="en-US" dirty="0"/>
              <a:t>. 2023;7:e3278692. NCT05605899.</a:t>
            </a:r>
          </a:p>
        </p:txBody>
      </p:sp>
      <p:sp>
        <p:nvSpPr>
          <p:cNvPr id="14" name="Text Box 45">
            <a:extLst>
              <a:ext uri="{FF2B5EF4-FFF2-40B4-BE49-F238E27FC236}">
                <a16:creationId xmlns:a16="http://schemas.microsoft.com/office/drawing/2014/main" id="{606E7719-9C16-3DE0-9BEE-8FBC19AF48BA}"/>
              </a:ext>
            </a:extLst>
          </p:cNvPr>
          <p:cNvSpPr txBox="1">
            <a:spLocks noChangeArrowheads="1"/>
          </p:cNvSpPr>
          <p:nvPr/>
        </p:nvSpPr>
        <p:spPr bwMode="auto">
          <a:xfrm>
            <a:off x="228600" y="2133782"/>
            <a:ext cx="306324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rPr>
              <a:t> Patients ≥18 yr with LBCL, including DLBCL NOS, HGBCL, transformed FL or MZL; IPI score 4/5; received 1 cycle of R-chemotherapy; no LBCL of the CNS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rPr>
              <a:t>(N = 300)</a:t>
            </a:r>
            <a:endParaRPr kumimoji="0" lang="en-US" altLang="en-US" sz="1600" b="0" i="0" u="none" strike="noStrike" kern="120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endParaRPr>
          </a:p>
        </p:txBody>
      </p:sp>
      <p:sp>
        <p:nvSpPr>
          <p:cNvPr id="18" name="Rectangle 49">
            <a:extLst>
              <a:ext uri="{FF2B5EF4-FFF2-40B4-BE49-F238E27FC236}">
                <a16:creationId xmlns:a16="http://schemas.microsoft.com/office/drawing/2014/main" id="{6DFFD145-51EB-9DDF-033C-C4B66650EA3B}"/>
              </a:ext>
            </a:extLst>
          </p:cNvPr>
          <p:cNvSpPr>
            <a:spLocks noChangeArrowheads="1"/>
          </p:cNvSpPr>
          <p:nvPr/>
        </p:nvSpPr>
        <p:spPr bwMode="auto">
          <a:xfrm>
            <a:off x="8345558" y="2093467"/>
            <a:ext cx="3257540" cy="107899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t>Axi-cel </a:t>
            </a:r>
            <a:r>
              <a:rPr kumimoji="0" lang="en-US" altLang="en-US" sz="1600" b="0"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t>2 x 10</a:t>
            </a:r>
            <a:r>
              <a:rPr kumimoji="0" lang="en-US" altLang="en-US" sz="1600" b="0" i="0" u="none" strike="noStrike" kern="0" cap="none" spc="0" normalizeH="0" baseline="30000" noProof="0" dirty="0">
                <a:ln>
                  <a:noFill/>
                </a:ln>
                <a:solidFill>
                  <a:schemeClr val="bg2"/>
                </a:solidFill>
                <a:effectLst/>
                <a:uLnTx/>
                <a:uFillTx/>
                <a:latin typeface="Poppins" pitchFamily="2" charset="77"/>
                <a:ea typeface="ＭＳ Ｐゴシック" pitchFamily="34" charset="-128"/>
                <a:cs typeface="Poppins" pitchFamily="2" charset="77"/>
              </a:rPr>
              <a:t>6</a:t>
            </a:r>
            <a:r>
              <a:rPr kumimoji="0" lang="en-US" altLang="en-US" sz="1600" b="0"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t> CAR T-cells/kg </a:t>
            </a:r>
            <a:br>
              <a:rPr kumimoji="0" lang="en-US" altLang="en-US" sz="1600" b="0"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br>
            <a:r>
              <a:rPr kumimoji="0" lang="en-US" altLang="en-US" sz="1600" b="0"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t>(single infusion)</a:t>
            </a:r>
          </a:p>
        </p:txBody>
      </p:sp>
      <p:sp>
        <p:nvSpPr>
          <p:cNvPr id="20" name="Rectangle 50">
            <a:extLst>
              <a:ext uri="{FF2B5EF4-FFF2-40B4-BE49-F238E27FC236}">
                <a16:creationId xmlns:a16="http://schemas.microsoft.com/office/drawing/2014/main" id="{9F63C216-4A42-5694-43FD-84DA6C2C25ED}"/>
              </a:ext>
            </a:extLst>
          </p:cNvPr>
          <p:cNvSpPr>
            <a:spLocks noChangeArrowheads="1"/>
          </p:cNvSpPr>
          <p:nvPr/>
        </p:nvSpPr>
        <p:spPr bwMode="auto">
          <a:xfrm>
            <a:off x="4136496" y="3272542"/>
            <a:ext cx="3570590" cy="1061807"/>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t>SoC</a:t>
            </a:r>
            <a:br>
              <a:rPr kumimoji="0" lang="en-US" altLang="en-US" sz="1600" b="0"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br>
            <a:r>
              <a:rPr kumimoji="0" lang="en-US" altLang="en-US" sz="1600" b="0"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t>(6 cycles of investigator choice </a:t>
            </a:r>
            <a:br>
              <a:rPr kumimoji="0" lang="en-US" altLang="en-US" sz="1600" b="0"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br>
            <a:r>
              <a:rPr kumimoji="0" lang="en-US" altLang="en-US" sz="1600" b="0" i="0" u="none" strike="noStrike" kern="0" cap="none" spc="0" normalizeH="0" baseline="0" noProof="0" dirty="0">
                <a:ln>
                  <a:noFill/>
                </a:ln>
                <a:solidFill>
                  <a:schemeClr val="bg2"/>
                </a:solidFill>
                <a:effectLst/>
                <a:uLnTx/>
                <a:uFillTx/>
                <a:latin typeface="Poppins" pitchFamily="2" charset="77"/>
                <a:ea typeface="ＭＳ Ｐゴシック" pitchFamily="34" charset="-128"/>
                <a:cs typeface="Poppins" pitchFamily="2" charset="77"/>
              </a:rPr>
              <a:t>of R-CHOP or DA-EPOCH-R)</a:t>
            </a:r>
          </a:p>
        </p:txBody>
      </p:sp>
      <p:sp>
        <p:nvSpPr>
          <p:cNvPr id="23" name="Line 53">
            <a:extLst>
              <a:ext uri="{FF2B5EF4-FFF2-40B4-BE49-F238E27FC236}">
                <a16:creationId xmlns:a16="http://schemas.microsoft.com/office/drawing/2014/main" id="{08B38F13-4C7C-A8D9-A84B-3A33BA575738}"/>
              </a:ext>
            </a:extLst>
          </p:cNvPr>
          <p:cNvSpPr>
            <a:spLocks noChangeShapeType="1"/>
          </p:cNvSpPr>
          <p:nvPr/>
        </p:nvSpPr>
        <p:spPr bwMode="auto">
          <a:xfrm>
            <a:off x="3309257" y="3152500"/>
            <a:ext cx="716518" cy="202218"/>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endParaRPr>
          </a:p>
        </p:txBody>
      </p:sp>
      <p:sp>
        <p:nvSpPr>
          <p:cNvPr id="30" name="Line 54">
            <a:extLst>
              <a:ext uri="{FF2B5EF4-FFF2-40B4-BE49-F238E27FC236}">
                <a16:creationId xmlns:a16="http://schemas.microsoft.com/office/drawing/2014/main" id="{5774478A-94C1-B911-BBDB-A03A2C892479}"/>
              </a:ext>
            </a:extLst>
          </p:cNvPr>
          <p:cNvSpPr>
            <a:spLocks noChangeShapeType="1"/>
          </p:cNvSpPr>
          <p:nvPr/>
        </p:nvSpPr>
        <p:spPr bwMode="auto">
          <a:xfrm flipV="1">
            <a:off x="3317966" y="2558043"/>
            <a:ext cx="707809" cy="26353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endParaRPr>
          </a:p>
        </p:txBody>
      </p:sp>
      <p:sp>
        <p:nvSpPr>
          <p:cNvPr id="37" name="TextBox 36">
            <a:extLst>
              <a:ext uri="{FF2B5EF4-FFF2-40B4-BE49-F238E27FC236}">
                <a16:creationId xmlns:a16="http://schemas.microsoft.com/office/drawing/2014/main" id="{B96DA200-705C-62EF-B1FF-770887662DCF}"/>
              </a:ext>
            </a:extLst>
          </p:cNvPr>
          <p:cNvSpPr txBox="1"/>
          <p:nvPr/>
        </p:nvSpPr>
        <p:spPr bwMode="auto">
          <a:xfrm>
            <a:off x="8342810" y="3266201"/>
            <a:ext cx="36285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rPr>
              <a:t>*Lymphodepletion chemotherapy: cyclophosphamide 500 mg/m</a:t>
            </a:r>
            <a:r>
              <a:rPr kumimoji="0" lang="en-US" sz="1200" b="0" i="0" u="none" strike="noStrike" kern="1200" cap="none" spc="0" normalizeH="0" baseline="30000" noProof="0" dirty="0">
                <a:ln>
                  <a:noFill/>
                </a:ln>
                <a:solidFill>
                  <a:srgbClr val="000000"/>
                </a:solidFill>
                <a:effectLst/>
                <a:uLnTx/>
                <a:uFillTx/>
                <a:latin typeface="Poppins" pitchFamily="2" charset="77"/>
                <a:ea typeface="ＭＳ Ｐゴシック" pitchFamily="34" charset="-128"/>
                <a:cs typeface="Poppins" pitchFamily="2" charset="77"/>
              </a:rPr>
              <a:t>2</a:t>
            </a:r>
            <a:r>
              <a:rPr kumimoji="0" lang="en-US" sz="1200" b="0" i="0" u="none" strike="noStrike" kern="120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rPr>
              <a:t>/day + fludarabine 30 mg/m</a:t>
            </a:r>
            <a:r>
              <a:rPr kumimoji="0" lang="en-US" sz="1200" b="0" i="0" u="none" strike="noStrike" kern="1200" cap="none" spc="0" normalizeH="0" baseline="30000" noProof="0" dirty="0">
                <a:ln>
                  <a:noFill/>
                </a:ln>
                <a:solidFill>
                  <a:srgbClr val="000000"/>
                </a:solidFill>
                <a:effectLst/>
                <a:uLnTx/>
                <a:uFillTx/>
                <a:latin typeface="Poppins" pitchFamily="2" charset="77"/>
                <a:ea typeface="ＭＳ Ｐゴシック" pitchFamily="34" charset="-128"/>
                <a:cs typeface="Poppins" pitchFamily="2" charset="77"/>
              </a:rPr>
              <a:t>2</a:t>
            </a:r>
            <a:r>
              <a:rPr kumimoji="0" lang="en-US" sz="1200" b="0" i="0" u="none" strike="noStrike" kern="1200" cap="none" spc="0" normalizeH="0" baseline="0" noProof="0" dirty="0">
                <a:ln>
                  <a:noFill/>
                </a:ln>
                <a:solidFill>
                  <a:srgbClr val="000000"/>
                </a:solidFill>
                <a:effectLst/>
                <a:uLnTx/>
                <a:uFillTx/>
                <a:latin typeface="Poppins" pitchFamily="2" charset="77"/>
                <a:ea typeface="ＭＳ Ｐゴシック" pitchFamily="34" charset="-128"/>
                <a:cs typeface="Poppins" pitchFamily="2" charset="77"/>
              </a:rPr>
              <a:t>/day on Days 5, 4, and 3 prior to CAR T-cell infusion. </a:t>
            </a:r>
          </a:p>
        </p:txBody>
      </p:sp>
      <p:sp>
        <p:nvSpPr>
          <p:cNvPr id="2" name="TextBox 1">
            <a:extLst>
              <a:ext uri="{FF2B5EF4-FFF2-40B4-BE49-F238E27FC236}">
                <a16:creationId xmlns:a16="http://schemas.microsoft.com/office/drawing/2014/main" id="{862072AF-3DAF-056A-6897-6E8F9B60C249}"/>
              </a:ext>
            </a:extLst>
          </p:cNvPr>
          <p:cNvSpPr txBox="1"/>
          <p:nvPr/>
        </p:nvSpPr>
        <p:spPr bwMode="auto">
          <a:xfrm>
            <a:off x="3330295" y="2816223"/>
            <a:ext cx="6256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rPr>
              <a:t>1:1</a:t>
            </a:r>
          </a:p>
        </p:txBody>
      </p:sp>
      <p:sp>
        <p:nvSpPr>
          <p:cNvPr id="3" name="TextBox 2">
            <a:extLst>
              <a:ext uri="{FF2B5EF4-FFF2-40B4-BE49-F238E27FC236}">
                <a16:creationId xmlns:a16="http://schemas.microsoft.com/office/drawing/2014/main" id="{419F09D2-85B2-12D0-F7B2-02782266359A}"/>
              </a:ext>
            </a:extLst>
          </p:cNvPr>
          <p:cNvSpPr txBox="1"/>
          <p:nvPr/>
        </p:nvSpPr>
        <p:spPr bwMode="auto">
          <a:xfrm>
            <a:off x="4136496" y="2093467"/>
            <a:ext cx="3570590" cy="1077218"/>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chemeClr val="bg2"/>
                </a:solidFill>
                <a:effectLst/>
                <a:uLnTx/>
                <a:uFillTx/>
                <a:latin typeface="Poppins" pitchFamily="2" charset="77"/>
                <a:cs typeface="Poppins" pitchFamily="2" charset="77"/>
              </a:rPr>
              <a:t>Leukapheresis → bridging therapy with R-CHOP or DA-EPOCH-R → lymphodepleting CT*</a:t>
            </a:r>
          </a:p>
        </p:txBody>
      </p:sp>
      <p:sp>
        <p:nvSpPr>
          <p:cNvPr id="4" name="Line 54">
            <a:extLst>
              <a:ext uri="{FF2B5EF4-FFF2-40B4-BE49-F238E27FC236}">
                <a16:creationId xmlns:a16="http://schemas.microsoft.com/office/drawing/2014/main" id="{CA041D3B-57BA-4E79-42A7-937159D95F67}"/>
              </a:ext>
            </a:extLst>
          </p:cNvPr>
          <p:cNvSpPr>
            <a:spLocks noChangeShapeType="1"/>
          </p:cNvSpPr>
          <p:nvPr/>
        </p:nvSpPr>
        <p:spPr bwMode="auto">
          <a:xfrm flipV="1">
            <a:off x="7833030" y="2614063"/>
            <a:ext cx="43891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000000"/>
              </a:solidFill>
              <a:effectLst/>
              <a:uLnTx/>
              <a:uFillTx/>
              <a:latin typeface="Poppins" pitchFamily="2" charset="77"/>
              <a:ea typeface="ＭＳ Ｐゴシック" pitchFamily="34" charset="-128"/>
              <a:cs typeface="Poppins" pitchFamily="2" charset="77"/>
            </a:endParaRPr>
          </a:p>
        </p:txBody>
      </p:sp>
    </p:spTree>
    <p:extLst>
      <p:ext uri="{BB962C8B-B14F-4D97-AF65-F5344CB8AC3E}">
        <p14:creationId xmlns:p14="http://schemas.microsoft.com/office/powerpoint/2010/main" val="468461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01D5-E5AC-A407-8420-7777BAF5A8D4}"/>
              </a:ext>
            </a:extLst>
          </p:cNvPr>
          <p:cNvSpPr>
            <a:spLocks noGrp="1"/>
          </p:cNvSpPr>
          <p:nvPr>
            <p:ph type="title"/>
          </p:nvPr>
        </p:nvSpPr>
        <p:spPr>
          <a:xfrm>
            <a:off x="231078" y="531006"/>
            <a:ext cx="11740260" cy="502445"/>
          </a:xfrm>
        </p:spPr>
        <p:txBody>
          <a:bodyPr/>
          <a:lstStyle/>
          <a:p>
            <a:r>
              <a:rPr lang="en-US" dirty="0"/>
              <a:t>Improving Initial DLBCL Therapy:</a:t>
            </a:r>
            <a:br>
              <a:rPr lang="en-US" dirty="0"/>
            </a:br>
            <a:r>
              <a:rPr lang="en-US" dirty="0"/>
              <a:t>Upfront Bispecific-Chemotherapy Combinations</a:t>
            </a:r>
          </a:p>
        </p:txBody>
      </p:sp>
      <p:sp>
        <p:nvSpPr>
          <p:cNvPr id="10" name="Content Placeholder 9">
            <a:extLst>
              <a:ext uri="{FF2B5EF4-FFF2-40B4-BE49-F238E27FC236}">
                <a16:creationId xmlns:a16="http://schemas.microsoft.com/office/drawing/2014/main" id="{A9836544-1D10-A588-C34C-C658254BCDC3}"/>
              </a:ext>
            </a:extLst>
          </p:cNvPr>
          <p:cNvSpPr>
            <a:spLocks noGrp="1"/>
          </p:cNvSpPr>
          <p:nvPr>
            <p:ph sz="quarter" idx="10"/>
          </p:nvPr>
        </p:nvSpPr>
        <p:spPr>
          <a:xfrm>
            <a:off x="1712199" y="6302375"/>
            <a:ext cx="7812290" cy="327025"/>
          </a:xfrm>
        </p:spPr>
        <p:txBody>
          <a:bodyPr/>
          <a:lstStyle/>
          <a:p>
            <a:r>
              <a:rPr lang="en-US" dirty="0"/>
              <a:t>Falchi. ASCO 2023. </a:t>
            </a:r>
            <a:r>
              <a:rPr lang="en-US" dirty="0" err="1"/>
              <a:t>Abstr</a:t>
            </a:r>
            <a:r>
              <a:rPr lang="en-US" dirty="0"/>
              <a:t> 7519. Vermaat. ASTCT 2024. </a:t>
            </a:r>
            <a:r>
              <a:rPr lang="en-US" dirty="0" err="1"/>
              <a:t>Abstr</a:t>
            </a:r>
            <a:r>
              <a:rPr lang="en-US" dirty="0"/>
              <a:t> 489. Falchi. ASH 2023. </a:t>
            </a:r>
            <a:r>
              <a:rPr lang="en-US" dirty="0" err="1"/>
              <a:t>Abstr</a:t>
            </a:r>
            <a:r>
              <a:rPr lang="en-US" dirty="0"/>
              <a:t> 858. Topp. ICML 2025. </a:t>
            </a:r>
            <a:r>
              <a:rPr lang="en-US" dirty="0" err="1"/>
              <a:t>Abstr</a:t>
            </a:r>
            <a:r>
              <a:rPr lang="en-US" dirty="0"/>
              <a:t> 280. </a:t>
            </a:r>
            <a:endParaRPr lang="en-US" altLang="en-US" dirty="0"/>
          </a:p>
        </p:txBody>
      </p:sp>
      <p:sp>
        <p:nvSpPr>
          <p:cNvPr id="4" name="TextBox 3">
            <a:extLst>
              <a:ext uri="{FF2B5EF4-FFF2-40B4-BE49-F238E27FC236}">
                <a16:creationId xmlns:a16="http://schemas.microsoft.com/office/drawing/2014/main" id="{EE38879F-0A44-6BF6-FA5F-50B13BAE6AAB}"/>
              </a:ext>
            </a:extLst>
          </p:cNvPr>
          <p:cNvSpPr txBox="1"/>
          <p:nvPr/>
        </p:nvSpPr>
        <p:spPr>
          <a:xfrm>
            <a:off x="228600" y="4733718"/>
            <a:ext cx="10708701" cy="914400"/>
          </a:xfrm>
          <a:prstGeom prst="rect">
            <a:avLst/>
          </a:prstGeom>
          <a:noFill/>
          <a:ln>
            <a:solidFill>
              <a:schemeClr val="accent1"/>
            </a:solidFill>
          </a:ln>
        </p:spPr>
        <p:txBody>
          <a:bodyPr wrap="square" rtlCol="0" anchor="ctr">
            <a:spAutoFit/>
          </a:bodyPr>
          <a:lstStyle/>
          <a:p>
            <a:r>
              <a:rPr lang="en-US" sz="2000" dirty="0"/>
              <a:t>Randomized trials ongoing:  Pola-R-CHP ± </a:t>
            </a:r>
            <a:r>
              <a:rPr lang="en-US" sz="2000" dirty="0" err="1"/>
              <a:t>glofitamab</a:t>
            </a:r>
            <a:r>
              <a:rPr lang="en-US" sz="2000" dirty="0"/>
              <a:t> (SKYGLO, NCT06047080) and </a:t>
            </a:r>
            <a:br>
              <a:rPr lang="en-US" sz="2000" dirty="0"/>
            </a:br>
            <a:r>
              <a:rPr lang="en-US" sz="2000" dirty="0"/>
              <a:t>R-CHOP ± </a:t>
            </a:r>
            <a:r>
              <a:rPr lang="en-US" sz="2000" dirty="0" err="1"/>
              <a:t>epcoritamab</a:t>
            </a:r>
            <a:r>
              <a:rPr lang="en-US" sz="2000" dirty="0"/>
              <a:t> (EPCORE DLBCL-2, NCT05578976)</a:t>
            </a:r>
          </a:p>
        </p:txBody>
      </p:sp>
      <p:graphicFrame>
        <p:nvGraphicFramePr>
          <p:cNvPr id="5" name="Table 4">
            <a:extLst>
              <a:ext uri="{FF2B5EF4-FFF2-40B4-BE49-F238E27FC236}">
                <a16:creationId xmlns:a16="http://schemas.microsoft.com/office/drawing/2014/main" id="{6727D2A6-A369-3CB2-AA92-C36CDBAA4F4C}"/>
              </a:ext>
            </a:extLst>
          </p:cNvPr>
          <p:cNvGraphicFramePr>
            <a:graphicFrameLocks noGrp="1"/>
          </p:cNvGraphicFramePr>
          <p:nvPr>
            <p:extLst>
              <p:ext uri="{D42A27DB-BD31-4B8C-83A1-F6EECF244321}">
                <p14:modId xmlns:p14="http://schemas.microsoft.com/office/powerpoint/2010/main" val="2016928001"/>
              </p:ext>
            </p:extLst>
          </p:nvPr>
        </p:nvGraphicFramePr>
        <p:xfrm>
          <a:off x="228600" y="1681843"/>
          <a:ext cx="10740554" cy="2377440"/>
        </p:xfrm>
        <a:graphic>
          <a:graphicData uri="http://schemas.openxmlformats.org/drawingml/2006/table">
            <a:tbl>
              <a:tblPr firstRow="1" bandRow="1">
                <a:tableStyleId>{EB344D84-9AFB-497E-A393-DC336BA19D2E}</a:tableStyleId>
              </a:tblPr>
              <a:tblGrid>
                <a:gridCol w="5683466">
                  <a:extLst>
                    <a:ext uri="{9D8B030D-6E8A-4147-A177-3AD203B41FA5}">
                      <a16:colId xmlns:a16="http://schemas.microsoft.com/office/drawing/2014/main" val="3258981007"/>
                    </a:ext>
                  </a:extLst>
                </a:gridCol>
                <a:gridCol w="5057088">
                  <a:extLst>
                    <a:ext uri="{9D8B030D-6E8A-4147-A177-3AD203B41FA5}">
                      <a16:colId xmlns:a16="http://schemas.microsoft.com/office/drawing/2014/main" val="459319378"/>
                    </a:ext>
                  </a:extLst>
                </a:gridCol>
              </a:tblGrid>
              <a:tr h="131899">
                <a:tc>
                  <a:txBody>
                    <a:bodyPr/>
                    <a:lstStyle/>
                    <a:p>
                      <a:r>
                        <a:rPr lang="en-US" sz="2000" dirty="0">
                          <a:solidFill>
                            <a:schemeClr val="bg2"/>
                          </a:solidFill>
                        </a:rPr>
                        <a:t>Bispecific – Chemo Combination </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rPr>
                        <a:t>Outcomes</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573785037"/>
                  </a:ext>
                </a:extLst>
              </a:tr>
              <a:tr h="131899">
                <a:tc>
                  <a:txBody>
                    <a:bodyPr/>
                    <a:lstStyle/>
                    <a:p>
                      <a:r>
                        <a:rPr lang="en-US" sz="2000" dirty="0" err="1"/>
                        <a:t>Epcoritamab</a:t>
                      </a:r>
                      <a:r>
                        <a:rPr lang="en-US" sz="2000" dirty="0"/>
                        <a:t> + R-CHOP (n = 47) </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2000" dirty="0"/>
                        <a:t>ORR 100%, CR 76% </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73990566"/>
                  </a:ext>
                </a:extLst>
              </a:tr>
              <a:tr h="131899">
                <a:tc>
                  <a:txBody>
                    <a:bodyPr/>
                    <a:lstStyle/>
                    <a:p>
                      <a:r>
                        <a:rPr lang="en-US" sz="2000" dirty="0" err="1"/>
                        <a:t>Epcoritamab</a:t>
                      </a:r>
                      <a:r>
                        <a:rPr lang="en-US" sz="2000" dirty="0"/>
                        <a:t> + R-mini-CHOP (n = 28):</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2000" dirty="0"/>
                        <a:t>ORR 100%, CR 85% </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26671431"/>
                  </a:ext>
                </a:extLst>
              </a:tr>
              <a:tr h="131899">
                <a:tc>
                  <a:txBody>
                    <a:bodyPr/>
                    <a:lstStyle/>
                    <a:p>
                      <a:r>
                        <a:rPr lang="en-US" sz="2000" dirty="0" err="1"/>
                        <a:t>Glofitamab</a:t>
                      </a:r>
                      <a:r>
                        <a:rPr lang="en-US" sz="2000" dirty="0"/>
                        <a:t> + R-CHOP (n = 29): </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2000" dirty="0"/>
                        <a:t>ORR 93%, CR 80% </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38543560"/>
                  </a:ext>
                </a:extLst>
              </a:tr>
              <a:tr h="131899">
                <a:tc>
                  <a:txBody>
                    <a:bodyPr/>
                    <a:lstStyle/>
                    <a:p>
                      <a:r>
                        <a:rPr lang="en-US" sz="2000" dirty="0" err="1"/>
                        <a:t>Glofitamab</a:t>
                      </a:r>
                      <a:r>
                        <a:rPr lang="en-US" sz="2000" dirty="0"/>
                        <a:t> + R-CHOP (n = 56):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2000" dirty="0"/>
                        <a:t>ORR 93%, CR 86% </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03608562"/>
                  </a:ext>
                </a:extLst>
              </a:tr>
              <a:tr h="131899">
                <a:tc>
                  <a:txBody>
                    <a:bodyPr/>
                    <a:lstStyle/>
                    <a:p>
                      <a:r>
                        <a:rPr lang="en-US" sz="2000" dirty="0" err="1"/>
                        <a:t>Glofitamab</a:t>
                      </a:r>
                      <a:r>
                        <a:rPr lang="en-US" sz="2000" dirty="0"/>
                        <a:t> + Pola-R-CHP (n = 24): </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2000" dirty="0"/>
                        <a:t>ORR 100%, CR 96% </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28678849"/>
                  </a:ext>
                </a:extLst>
              </a:tr>
            </a:tbl>
          </a:graphicData>
        </a:graphic>
      </p:graphicFrame>
    </p:spTree>
    <p:extLst>
      <p:ext uri="{BB962C8B-B14F-4D97-AF65-F5344CB8AC3E}">
        <p14:creationId xmlns:p14="http://schemas.microsoft.com/office/powerpoint/2010/main" val="11784775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0E380-6A8C-FFBD-5E9D-C63A15596B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A749BC-A8D0-C127-F124-EC58B7EACC51}"/>
              </a:ext>
            </a:extLst>
          </p:cNvPr>
          <p:cNvSpPr>
            <a:spLocks noGrp="1"/>
          </p:cNvSpPr>
          <p:nvPr>
            <p:ph type="title"/>
          </p:nvPr>
        </p:nvSpPr>
        <p:spPr>
          <a:xfrm>
            <a:off x="231078" y="531006"/>
            <a:ext cx="11740260" cy="502445"/>
          </a:xfrm>
        </p:spPr>
        <p:txBody>
          <a:bodyPr/>
          <a:lstStyle/>
          <a:p>
            <a:r>
              <a:rPr lang="en-US" dirty="0" err="1"/>
              <a:t>Glofitamab</a:t>
            </a:r>
            <a:r>
              <a:rPr lang="en-US" dirty="0"/>
              <a:t> Combinations for R/R LBCL</a:t>
            </a:r>
          </a:p>
        </p:txBody>
      </p:sp>
      <p:sp>
        <p:nvSpPr>
          <p:cNvPr id="10" name="Content Placeholder 9">
            <a:extLst>
              <a:ext uri="{FF2B5EF4-FFF2-40B4-BE49-F238E27FC236}">
                <a16:creationId xmlns:a16="http://schemas.microsoft.com/office/drawing/2014/main" id="{F7DD2603-5A4C-45C6-2887-279324C8424F}"/>
              </a:ext>
            </a:extLst>
          </p:cNvPr>
          <p:cNvSpPr>
            <a:spLocks noGrp="1"/>
          </p:cNvSpPr>
          <p:nvPr>
            <p:ph sz="quarter" idx="10"/>
          </p:nvPr>
        </p:nvSpPr>
        <p:spPr>
          <a:xfrm>
            <a:off x="1712199" y="6302375"/>
            <a:ext cx="7812290" cy="327025"/>
          </a:xfrm>
        </p:spPr>
        <p:txBody>
          <a:bodyPr/>
          <a:lstStyle/>
          <a:p>
            <a:r>
              <a:rPr lang="en-US" dirty="0"/>
              <a:t>Hutchings. ASH 2024. </a:t>
            </a:r>
            <a:r>
              <a:rPr lang="en-US" dirty="0" err="1"/>
              <a:t>Abstr</a:t>
            </a:r>
            <a:r>
              <a:rPr lang="en-US" dirty="0"/>
              <a:t> 988. </a:t>
            </a:r>
            <a:r>
              <a:rPr lang="en-US" dirty="0" err="1"/>
              <a:t>Alderuccio</a:t>
            </a:r>
            <a:r>
              <a:rPr lang="en-US" dirty="0"/>
              <a:t>. ICML 2025. </a:t>
            </a:r>
            <a:r>
              <a:rPr lang="en-US" dirty="0" err="1"/>
              <a:t>Abstr</a:t>
            </a:r>
            <a:r>
              <a:rPr lang="en-US" dirty="0"/>
              <a:t> 078. Hutchings. ASH 2024. </a:t>
            </a:r>
            <a:r>
              <a:rPr lang="en-US" dirty="0" err="1"/>
              <a:t>Abstr</a:t>
            </a:r>
            <a:r>
              <a:rPr lang="en-US" dirty="0"/>
              <a:t> 990. </a:t>
            </a:r>
          </a:p>
        </p:txBody>
      </p:sp>
      <p:graphicFrame>
        <p:nvGraphicFramePr>
          <p:cNvPr id="4" name="Table 6">
            <a:extLst>
              <a:ext uri="{FF2B5EF4-FFF2-40B4-BE49-F238E27FC236}">
                <a16:creationId xmlns:a16="http://schemas.microsoft.com/office/drawing/2014/main" id="{5877DFA8-D995-2ACB-89BE-9A6F803C66B3}"/>
              </a:ext>
            </a:extLst>
          </p:cNvPr>
          <p:cNvGraphicFramePr>
            <a:graphicFrameLocks noGrp="1"/>
          </p:cNvGraphicFramePr>
          <p:nvPr>
            <p:extLst>
              <p:ext uri="{D42A27DB-BD31-4B8C-83A1-F6EECF244321}">
                <p14:modId xmlns:p14="http://schemas.microsoft.com/office/powerpoint/2010/main" val="1772980993"/>
              </p:ext>
            </p:extLst>
          </p:nvPr>
        </p:nvGraphicFramePr>
        <p:xfrm>
          <a:off x="228600" y="1601275"/>
          <a:ext cx="3916680" cy="2255520"/>
        </p:xfrm>
        <a:graphic>
          <a:graphicData uri="http://schemas.openxmlformats.org/drawingml/2006/table">
            <a:tbl>
              <a:tblPr firstRow="1" bandRow="1">
                <a:tableStyleId>{EB344D84-9AFB-497E-A393-DC336BA19D2E}</a:tableStyleId>
              </a:tblPr>
              <a:tblGrid>
                <a:gridCol w="2645229">
                  <a:extLst>
                    <a:ext uri="{9D8B030D-6E8A-4147-A177-3AD203B41FA5}">
                      <a16:colId xmlns:a16="http://schemas.microsoft.com/office/drawing/2014/main" val="2030656942"/>
                    </a:ext>
                  </a:extLst>
                </a:gridCol>
                <a:gridCol w="1271451">
                  <a:extLst>
                    <a:ext uri="{9D8B030D-6E8A-4147-A177-3AD203B41FA5}">
                      <a16:colId xmlns:a16="http://schemas.microsoft.com/office/drawing/2014/main" val="4275578196"/>
                    </a:ext>
                  </a:extLst>
                </a:gridCol>
              </a:tblGrid>
              <a:tr h="165746">
                <a:tc>
                  <a:txBody>
                    <a:bodyPr/>
                    <a:lstStyle/>
                    <a:p>
                      <a:r>
                        <a:rPr lang="en-US" sz="1600" dirty="0">
                          <a:solidFill>
                            <a:schemeClr val="bg2"/>
                          </a:solidFill>
                        </a:rPr>
                        <a:t>Baseline Characteristics</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N=129</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40407203"/>
                  </a:ext>
                </a:extLst>
              </a:tr>
              <a:tr h="0">
                <a:tc>
                  <a:txBody>
                    <a:bodyPr/>
                    <a:lstStyle/>
                    <a:p>
                      <a:r>
                        <a:rPr lang="en-US" sz="1600" dirty="0"/>
                        <a:t>Median age, yr (range)</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67 (23-84)</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77392"/>
                  </a:ext>
                </a:extLst>
              </a:tr>
              <a:tr h="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t>HGBCL / double hit,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34 / 22.5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5088367"/>
                  </a:ext>
                </a:extLst>
              </a:tr>
              <a:tr h="0">
                <a:tc>
                  <a:txBody>
                    <a:bodyPr/>
                    <a:lstStyle/>
                    <a:p>
                      <a:r>
                        <a:rPr lang="en-US" sz="1600" dirty="0"/>
                        <a:t>Median prior </a:t>
                      </a:r>
                      <a:r>
                        <a:rPr lang="en-US" sz="1600" dirty="0" err="1"/>
                        <a:t>tx</a:t>
                      </a:r>
                      <a:r>
                        <a:rPr lang="en-US" sz="1600" dirty="0"/>
                        <a:t> (range)</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2 (1-7)</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84702128"/>
                  </a:ext>
                </a:extLst>
              </a:tr>
              <a:tr h="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t>Prior CAR T-cell tx,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22</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02243353"/>
                  </a:ext>
                </a:extLst>
              </a:tr>
              <a:tr h="0">
                <a:tc>
                  <a:txBody>
                    <a:bodyPr/>
                    <a:lstStyle/>
                    <a:p>
                      <a:r>
                        <a:rPr lang="en-US" sz="1600" dirty="0"/>
                        <a:t>Refractory to last tx, %</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71</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65528388"/>
                  </a:ext>
                </a:extLst>
              </a:tr>
            </a:tbl>
          </a:graphicData>
        </a:graphic>
      </p:graphicFrame>
      <p:sp>
        <p:nvSpPr>
          <p:cNvPr id="3" name="TextBox 2">
            <a:extLst>
              <a:ext uri="{FF2B5EF4-FFF2-40B4-BE49-F238E27FC236}">
                <a16:creationId xmlns:a16="http://schemas.microsoft.com/office/drawing/2014/main" id="{EEDE20F9-F9DC-3287-C975-2AE2014BB1DA}"/>
              </a:ext>
            </a:extLst>
          </p:cNvPr>
          <p:cNvSpPr txBox="1"/>
          <p:nvPr/>
        </p:nvSpPr>
        <p:spPr>
          <a:xfrm>
            <a:off x="228600" y="1266496"/>
            <a:ext cx="3907971" cy="307777"/>
          </a:xfrm>
          <a:prstGeom prst="rect">
            <a:avLst/>
          </a:prstGeom>
          <a:noFill/>
        </p:spPr>
        <p:txBody>
          <a:bodyPr wrap="square" rtlCol="0">
            <a:spAutoFit/>
          </a:bodyPr>
          <a:lstStyle/>
          <a:p>
            <a:pPr algn="ctr"/>
            <a:r>
              <a:rPr lang="en-US" sz="1400" b="1" dirty="0" err="1"/>
              <a:t>Glofitamab</a:t>
            </a:r>
            <a:r>
              <a:rPr lang="en-US" sz="1400" b="1" dirty="0"/>
              <a:t> + </a:t>
            </a:r>
            <a:r>
              <a:rPr lang="en-US" sz="1400" b="1" dirty="0" err="1"/>
              <a:t>Polatuzumab</a:t>
            </a:r>
            <a:r>
              <a:rPr lang="en-US" sz="1400" b="1" dirty="0"/>
              <a:t> Vedotin</a:t>
            </a:r>
          </a:p>
        </p:txBody>
      </p:sp>
      <p:sp>
        <p:nvSpPr>
          <p:cNvPr id="6" name="TextBox 5">
            <a:extLst>
              <a:ext uri="{FF2B5EF4-FFF2-40B4-BE49-F238E27FC236}">
                <a16:creationId xmlns:a16="http://schemas.microsoft.com/office/drawing/2014/main" id="{BF6EE4FC-7A83-A722-FCA2-6E46D63E96D8}"/>
              </a:ext>
            </a:extLst>
          </p:cNvPr>
          <p:cNvSpPr txBox="1"/>
          <p:nvPr/>
        </p:nvSpPr>
        <p:spPr>
          <a:xfrm>
            <a:off x="4214949" y="1266496"/>
            <a:ext cx="3857897" cy="307777"/>
          </a:xfrm>
          <a:prstGeom prst="rect">
            <a:avLst/>
          </a:prstGeom>
          <a:noFill/>
        </p:spPr>
        <p:txBody>
          <a:bodyPr wrap="square" rtlCol="0">
            <a:spAutoFit/>
          </a:bodyPr>
          <a:lstStyle/>
          <a:p>
            <a:pPr algn="ctr"/>
            <a:r>
              <a:rPr lang="en-US" sz="1400" b="1" dirty="0" err="1"/>
              <a:t>Glofitamab</a:t>
            </a:r>
            <a:r>
              <a:rPr lang="en-US" sz="1400" b="1" dirty="0"/>
              <a:t> + </a:t>
            </a:r>
            <a:r>
              <a:rPr lang="en-US" sz="1400" b="1" dirty="0" err="1"/>
              <a:t>Loncastuximab</a:t>
            </a:r>
            <a:r>
              <a:rPr lang="en-US" sz="1400" b="1" dirty="0"/>
              <a:t> </a:t>
            </a:r>
            <a:r>
              <a:rPr lang="en-US" sz="1400" b="1" dirty="0" err="1"/>
              <a:t>Tesirine</a:t>
            </a:r>
            <a:endParaRPr lang="en-US" sz="1400" b="1" dirty="0"/>
          </a:p>
        </p:txBody>
      </p:sp>
      <p:graphicFrame>
        <p:nvGraphicFramePr>
          <p:cNvPr id="7" name="Table 6">
            <a:extLst>
              <a:ext uri="{FF2B5EF4-FFF2-40B4-BE49-F238E27FC236}">
                <a16:creationId xmlns:a16="http://schemas.microsoft.com/office/drawing/2014/main" id="{B0A62365-DA58-A320-0FD1-1ECAF1DC1E0C}"/>
              </a:ext>
            </a:extLst>
          </p:cNvPr>
          <p:cNvGraphicFramePr>
            <a:graphicFrameLocks noGrp="1"/>
          </p:cNvGraphicFramePr>
          <p:nvPr>
            <p:extLst>
              <p:ext uri="{D42A27DB-BD31-4B8C-83A1-F6EECF244321}">
                <p14:modId xmlns:p14="http://schemas.microsoft.com/office/powerpoint/2010/main" val="1351669671"/>
              </p:ext>
            </p:extLst>
          </p:nvPr>
        </p:nvGraphicFramePr>
        <p:xfrm>
          <a:off x="4210595" y="1601275"/>
          <a:ext cx="3857896" cy="2255520"/>
        </p:xfrm>
        <a:graphic>
          <a:graphicData uri="http://schemas.openxmlformats.org/drawingml/2006/table">
            <a:tbl>
              <a:tblPr firstRow="1" bandRow="1">
                <a:tableStyleId>{EB344D84-9AFB-497E-A393-DC336BA19D2E}</a:tableStyleId>
              </a:tblPr>
              <a:tblGrid>
                <a:gridCol w="2603862">
                  <a:extLst>
                    <a:ext uri="{9D8B030D-6E8A-4147-A177-3AD203B41FA5}">
                      <a16:colId xmlns:a16="http://schemas.microsoft.com/office/drawing/2014/main" val="2030656942"/>
                    </a:ext>
                  </a:extLst>
                </a:gridCol>
                <a:gridCol w="1254034">
                  <a:extLst>
                    <a:ext uri="{9D8B030D-6E8A-4147-A177-3AD203B41FA5}">
                      <a16:colId xmlns:a16="http://schemas.microsoft.com/office/drawing/2014/main" val="4275578196"/>
                    </a:ext>
                  </a:extLst>
                </a:gridCol>
              </a:tblGrid>
              <a:tr h="317167">
                <a:tc>
                  <a:txBody>
                    <a:bodyPr/>
                    <a:lstStyle/>
                    <a:p>
                      <a:r>
                        <a:rPr lang="en-US" sz="1600" dirty="0">
                          <a:solidFill>
                            <a:schemeClr val="bg2"/>
                          </a:solidFill>
                        </a:rPr>
                        <a:t>Baseline Characteristics</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N=41</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40407203"/>
                  </a:ext>
                </a:extLst>
              </a:tr>
              <a:tr h="203098">
                <a:tc>
                  <a:txBody>
                    <a:bodyPr/>
                    <a:lstStyle/>
                    <a:p>
                      <a:r>
                        <a:rPr lang="en-US" sz="1600" dirty="0"/>
                        <a:t>Median age (range)</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a:t>71 (26-85)</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77392"/>
                  </a:ext>
                </a:extLst>
              </a:tr>
              <a:tr h="20309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t>HGBCL / double hit,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15 / 19.5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5088367"/>
                  </a:ext>
                </a:extLst>
              </a:tr>
              <a:tr h="317167">
                <a:tc>
                  <a:txBody>
                    <a:bodyPr/>
                    <a:lstStyle/>
                    <a:p>
                      <a:r>
                        <a:rPr lang="en-US" sz="1600" dirty="0"/>
                        <a:t>Median prior </a:t>
                      </a:r>
                      <a:r>
                        <a:rPr lang="en-US" sz="1600" dirty="0" err="1"/>
                        <a:t>tx</a:t>
                      </a:r>
                      <a:r>
                        <a:rPr lang="en-US" sz="1600" dirty="0"/>
                        <a:t> (range)</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2 (1-5)</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84702128"/>
                  </a:ext>
                </a:extLst>
              </a:tr>
              <a:tr h="20309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t>Prior CAR T-cell tx,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19.5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02243353"/>
                  </a:ext>
                </a:extLst>
              </a:tr>
              <a:tr h="203098">
                <a:tc>
                  <a:txBody>
                    <a:bodyPr/>
                    <a:lstStyle/>
                    <a:p>
                      <a:r>
                        <a:rPr lang="en-US" sz="1600" dirty="0"/>
                        <a:t>Refractory to last tx, %</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49</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65528388"/>
                  </a:ext>
                </a:extLst>
              </a:tr>
            </a:tbl>
          </a:graphicData>
        </a:graphic>
      </p:graphicFrame>
      <p:graphicFrame>
        <p:nvGraphicFramePr>
          <p:cNvPr id="9" name="Table 8">
            <a:extLst>
              <a:ext uri="{FF2B5EF4-FFF2-40B4-BE49-F238E27FC236}">
                <a16:creationId xmlns:a16="http://schemas.microsoft.com/office/drawing/2014/main" id="{B79411DE-21D2-E891-083A-423F6C500916}"/>
              </a:ext>
            </a:extLst>
          </p:cNvPr>
          <p:cNvGraphicFramePr>
            <a:graphicFrameLocks noGrp="1"/>
          </p:cNvGraphicFramePr>
          <p:nvPr>
            <p:extLst>
              <p:ext uri="{D42A27DB-BD31-4B8C-83A1-F6EECF244321}">
                <p14:modId xmlns:p14="http://schemas.microsoft.com/office/powerpoint/2010/main" val="1344005569"/>
              </p:ext>
            </p:extLst>
          </p:nvPr>
        </p:nvGraphicFramePr>
        <p:xfrm>
          <a:off x="4210595" y="4084322"/>
          <a:ext cx="3890554" cy="1341120"/>
        </p:xfrm>
        <a:graphic>
          <a:graphicData uri="http://schemas.openxmlformats.org/drawingml/2006/table">
            <a:tbl>
              <a:tblPr firstRow="1" bandRow="1">
                <a:tableStyleId>{EB344D84-9AFB-497E-A393-DC336BA19D2E}</a:tableStyleId>
              </a:tblPr>
              <a:tblGrid>
                <a:gridCol w="2657772">
                  <a:extLst>
                    <a:ext uri="{9D8B030D-6E8A-4147-A177-3AD203B41FA5}">
                      <a16:colId xmlns:a16="http://schemas.microsoft.com/office/drawing/2014/main" val="3374653174"/>
                    </a:ext>
                  </a:extLst>
                </a:gridCol>
                <a:gridCol w="1232782">
                  <a:extLst>
                    <a:ext uri="{9D8B030D-6E8A-4147-A177-3AD203B41FA5}">
                      <a16:colId xmlns:a16="http://schemas.microsoft.com/office/drawing/2014/main" val="3070264569"/>
                    </a:ext>
                  </a:extLst>
                </a:gridCol>
              </a:tblGrid>
              <a:tr h="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solidFill>
                        </a:rPr>
                        <a:t>Efficacy</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hMerge="1">
                  <a:txBody>
                    <a:bodyPr/>
                    <a:lstStyle/>
                    <a:p>
                      <a:endParaRPr lang="en-US" sz="1600"/>
                    </a:p>
                  </a:txBody>
                  <a:tcPr/>
                </a:tc>
                <a:extLst>
                  <a:ext uri="{0D108BD9-81ED-4DB2-BD59-A6C34878D82A}">
                    <a16:rowId xmlns:a16="http://schemas.microsoft.com/office/drawing/2014/main" val="1246642949"/>
                  </a:ext>
                </a:extLst>
              </a:tr>
              <a:tr h="0">
                <a:tc>
                  <a:txBody>
                    <a:bodyPr/>
                    <a:lstStyle/>
                    <a:p>
                      <a:r>
                        <a:rPr lang="en-US" sz="1600" dirty="0"/>
                        <a:t>Overall response, %</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93</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84689114"/>
                  </a:ext>
                </a:extLst>
              </a:tr>
              <a:tr h="0">
                <a:tc>
                  <a:txBody>
                    <a:bodyPr/>
                    <a:lstStyle/>
                    <a:p>
                      <a:r>
                        <a:rPr lang="en-US" sz="1600" dirty="0"/>
                        <a:t>Complete response,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87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7367851"/>
                  </a:ext>
                </a:extLst>
              </a:tr>
              <a:tr h="0">
                <a:tc>
                  <a:txBody>
                    <a:bodyPr/>
                    <a:lstStyle/>
                    <a:p>
                      <a:r>
                        <a:rPr lang="en-US" sz="1600" dirty="0"/>
                        <a:t>Median DOR, </a:t>
                      </a:r>
                      <a:r>
                        <a:rPr lang="en-US" sz="1600" dirty="0" err="1"/>
                        <a:t>mo</a:t>
                      </a:r>
                      <a:endParaRPr lang="en-US" sz="1600" dirty="0"/>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NE</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53357920"/>
                  </a:ext>
                </a:extLst>
              </a:tr>
            </a:tbl>
          </a:graphicData>
        </a:graphic>
      </p:graphicFrame>
      <p:graphicFrame>
        <p:nvGraphicFramePr>
          <p:cNvPr id="11" name="Table 10">
            <a:extLst>
              <a:ext uri="{FF2B5EF4-FFF2-40B4-BE49-F238E27FC236}">
                <a16:creationId xmlns:a16="http://schemas.microsoft.com/office/drawing/2014/main" id="{D9AF737C-47A6-BD2E-7C0D-76F4DFFC6192}"/>
              </a:ext>
            </a:extLst>
          </p:cNvPr>
          <p:cNvGraphicFramePr>
            <a:graphicFrameLocks noGrp="1"/>
          </p:cNvGraphicFramePr>
          <p:nvPr>
            <p:extLst>
              <p:ext uri="{D42A27DB-BD31-4B8C-83A1-F6EECF244321}">
                <p14:modId xmlns:p14="http://schemas.microsoft.com/office/powerpoint/2010/main" val="2778350157"/>
              </p:ext>
            </p:extLst>
          </p:nvPr>
        </p:nvGraphicFramePr>
        <p:xfrm>
          <a:off x="228600" y="4084322"/>
          <a:ext cx="3890554" cy="2011680"/>
        </p:xfrm>
        <a:graphic>
          <a:graphicData uri="http://schemas.openxmlformats.org/drawingml/2006/table">
            <a:tbl>
              <a:tblPr firstRow="1" bandRow="1">
                <a:tableStyleId>{EB344D84-9AFB-497E-A393-DC336BA19D2E}</a:tableStyleId>
              </a:tblPr>
              <a:tblGrid>
                <a:gridCol w="2657772">
                  <a:extLst>
                    <a:ext uri="{9D8B030D-6E8A-4147-A177-3AD203B41FA5}">
                      <a16:colId xmlns:a16="http://schemas.microsoft.com/office/drawing/2014/main" val="3374653174"/>
                    </a:ext>
                  </a:extLst>
                </a:gridCol>
                <a:gridCol w="1232782">
                  <a:extLst>
                    <a:ext uri="{9D8B030D-6E8A-4147-A177-3AD203B41FA5}">
                      <a16:colId xmlns:a16="http://schemas.microsoft.com/office/drawing/2014/main" val="3070264569"/>
                    </a:ext>
                  </a:extLst>
                </a:gridCol>
              </a:tblGrid>
              <a:tr h="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solidFill>
                        </a:rPr>
                        <a:t>Efficacy</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hMerge="1">
                  <a:txBody>
                    <a:bodyPr/>
                    <a:lstStyle/>
                    <a:p>
                      <a:endParaRPr lang="en-US" sz="1600"/>
                    </a:p>
                  </a:txBody>
                  <a:tcPr/>
                </a:tc>
                <a:extLst>
                  <a:ext uri="{0D108BD9-81ED-4DB2-BD59-A6C34878D82A}">
                    <a16:rowId xmlns:a16="http://schemas.microsoft.com/office/drawing/2014/main" val="1246642949"/>
                  </a:ext>
                </a:extLst>
              </a:tr>
              <a:tr h="0">
                <a:tc>
                  <a:txBody>
                    <a:bodyPr/>
                    <a:lstStyle/>
                    <a:p>
                      <a:r>
                        <a:rPr lang="en-US" sz="1600" dirty="0"/>
                        <a:t>Overall response, %</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78</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84689114"/>
                  </a:ext>
                </a:extLst>
              </a:tr>
              <a:tr h="0">
                <a:tc>
                  <a:txBody>
                    <a:bodyPr/>
                    <a:lstStyle/>
                    <a:p>
                      <a:r>
                        <a:rPr lang="en-US" sz="1600" dirty="0"/>
                        <a:t>Complete response,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60</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7367851"/>
                  </a:ext>
                </a:extLst>
              </a:tr>
              <a:tr h="0">
                <a:tc>
                  <a:txBody>
                    <a:bodyPr/>
                    <a:lstStyle/>
                    <a:p>
                      <a:r>
                        <a:rPr lang="en-US" sz="1600" dirty="0"/>
                        <a:t>Median DOR, </a:t>
                      </a:r>
                      <a:r>
                        <a:rPr lang="en-US" sz="1600" dirty="0" err="1"/>
                        <a:t>mo</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22</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53357920"/>
                  </a:ext>
                </a:extLst>
              </a:tr>
              <a:tr h="0">
                <a:tc>
                  <a:txBody>
                    <a:bodyPr/>
                    <a:lstStyle/>
                    <a:p>
                      <a:r>
                        <a:rPr lang="en-US" sz="1600" dirty="0"/>
                        <a:t>Median DOCR, </a:t>
                      </a:r>
                      <a:r>
                        <a:rPr lang="en-US" sz="1600" dirty="0" err="1"/>
                        <a:t>mo</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32</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91291269"/>
                  </a:ext>
                </a:extLst>
              </a:tr>
              <a:tr h="0">
                <a:tc>
                  <a:txBody>
                    <a:bodyPr/>
                    <a:lstStyle/>
                    <a:p>
                      <a:r>
                        <a:rPr lang="en-US" sz="1600" dirty="0"/>
                        <a:t>Median PFS, </a:t>
                      </a:r>
                      <a:r>
                        <a:rPr lang="en-US" sz="1600" dirty="0" err="1"/>
                        <a:t>mo</a:t>
                      </a:r>
                      <a:endParaRPr lang="en-US" sz="1600" dirty="0"/>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12</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47655110"/>
                  </a:ext>
                </a:extLst>
              </a:tr>
            </a:tbl>
          </a:graphicData>
        </a:graphic>
      </p:graphicFrame>
      <p:sp>
        <p:nvSpPr>
          <p:cNvPr id="16" name="TextBox 15">
            <a:extLst>
              <a:ext uri="{FF2B5EF4-FFF2-40B4-BE49-F238E27FC236}">
                <a16:creationId xmlns:a16="http://schemas.microsoft.com/office/drawing/2014/main" id="{87FF77D5-0426-2E84-3F8A-6BE9C570A6E5}"/>
              </a:ext>
            </a:extLst>
          </p:cNvPr>
          <p:cNvSpPr txBox="1"/>
          <p:nvPr/>
        </p:nvSpPr>
        <p:spPr>
          <a:xfrm>
            <a:off x="8133806" y="1266496"/>
            <a:ext cx="3837532" cy="307777"/>
          </a:xfrm>
          <a:prstGeom prst="rect">
            <a:avLst/>
          </a:prstGeom>
          <a:noFill/>
        </p:spPr>
        <p:txBody>
          <a:bodyPr wrap="square" rtlCol="0">
            <a:spAutoFit/>
          </a:bodyPr>
          <a:lstStyle/>
          <a:p>
            <a:pPr algn="ctr"/>
            <a:r>
              <a:rPr lang="en-US" sz="1400" b="1" dirty="0" err="1"/>
              <a:t>Glofitamab</a:t>
            </a:r>
            <a:r>
              <a:rPr lang="en-US" sz="1400" b="1" dirty="0"/>
              <a:t> + </a:t>
            </a:r>
            <a:r>
              <a:rPr lang="en-US" sz="1400" b="1" dirty="0" err="1"/>
              <a:t>Englumafusp</a:t>
            </a:r>
            <a:r>
              <a:rPr lang="en-US" sz="1400" b="1" dirty="0"/>
              <a:t> alfa</a:t>
            </a:r>
          </a:p>
        </p:txBody>
      </p:sp>
      <p:graphicFrame>
        <p:nvGraphicFramePr>
          <p:cNvPr id="18" name="Table 17">
            <a:extLst>
              <a:ext uri="{FF2B5EF4-FFF2-40B4-BE49-F238E27FC236}">
                <a16:creationId xmlns:a16="http://schemas.microsoft.com/office/drawing/2014/main" id="{7ED40359-E28F-D840-97D0-098A5C501C98}"/>
              </a:ext>
            </a:extLst>
          </p:cNvPr>
          <p:cNvGraphicFramePr>
            <a:graphicFrameLocks noGrp="1"/>
          </p:cNvGraphicFramePr>
          <p:nvPr>
            <p:extLst>
              <p:ext uri="{D42A27DB-BD31-4B8C-83A1-F6EECF244321}">
                <p14:modId xmlns:p14="http://schemas.microsoft.com/office/powerpoint/2010/main" val="3766516294"/>
              </p:ext>
            </p:extLst>
          </p:nvPr>
        </p:nvGraphicFramePr>
        <p:xfrm>
          <a:off x="8133806" y="1601275"/>
          <a:ext cx="3837531" cy="2255520"/>
        </p:xfrm>
        <a:graphic>
          <a:graphicData uri="http://schemas.openxmlformats.org/drawingml/2006/table">
            <a:tbl>
              <a:tblPr firstRow="1" bandRow="1">
                <a:tableStyleId>{EB344D84-9AFB-497E-A393-DC336BA19D2E}</a:tableStyleId>
              </a:tblPr>
              <a:tblGrid>
                <a:gridCol w="2558127">
                  <a:extLst>
                    <a:ext uri="{9D8B030D-6E8A-4147-A177-3AD203B41FA5}">
                      <a16:colId xmlns:a16="http://schemas.microsoft.com/office/drawing/2014/main" val="2030656942"/>
                    </a:ext>
                  </a:extLst>
                </a:gridCol>
                <a:gridCol w="1279404">
                  <a:extLst>
                    <a:ext uri="{9D8B030D-6E8A-4147-A177-3AD203B41FA5}">
                      <a16:colId xmlns:a16="http://schemas.microsoft.com/office/drawing/2014/main" val="4275578196"/>
                    </a:ext>
                  </a:extLst>
                </a:gridCol>
              </a:tblGrid>
              <a:tr h="233162">
                <a:tc>
                  <a:txBody>
                    <a:bodyPr/>
                    <a:lstStyle/>
                    <a:p>
                      <a:r>
                        <a:rPr lang="en-US" sz="1600" dirty="0">
                          <a:solidFill>
                            <a:schemeClr val="bg2"/>
                          </a:solidFill>
                        </a:rPr>
                        <a:t>Baseline Characteristics</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N=83</a:t>
                      </a:r>
                    </a:p>
                  </a:txBody>
                  <a:tcPr anchor="b">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40407203"/>
                  </a:ext>
                </a:extLst>
              </a:tr>
              <a:tr h="149306">
                <a:tc>
                  <a:txBody>
                    <a:bodyPr/>
                    <a:lstStyle/>
                    <a:p>
                      <a:r>
                        <a:rPr lang="en-US" sz="1600" dirty="0"/>
                        <a:t>Median age (range)</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63 (22-86)</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77392"/>
                  </a:ext>
                </a:extLst>
              </a:tr>
              <a:tr h="149306">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t>HGBCL / double hit,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NR</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5088367"/>
                  </a:ext>
                </a:extLst>
              </a:tr>
              <a:tr h="233162">
                <a:tc>
                  <a:txBody>
                    <a:bodyPr/>
                    <a:lstStyle/>
                    <a:p>
                      <a:r>
                        <a:rPr lang="en-US" sz="1600" dirty="0"/>
                        <a:t>Median prior </a:t>
                      </a:r>
                      <a:r>
                        <a:rPr lang="en-US" sz="1600" dirty="0" err="1"/>
                        <a:t>tx</a:t>
                      </a:r>
                      <a:r>
                        <a:rPr lang="en-US" sz="1600" dirty="0"/>
                        <a:t> (range)</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3 (1-8)</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84702128"/>
                  </a:ext>
                </a:extLst>
              </a:tr>
              <a:tr h="149306">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dirty="0"/>
                        <a:t>Prior CAR T-cell tx,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51</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02243353"/>
                  </a:ext>
                </a:extLst>
              </a:tr>
              <a:tr h="149306">
                <a:tc>
                  <a:txBody>
                    <a:bodyPr/>
                    <a:lstStyle/>
                    <a:p>
                      <a:r>
                        <a:rPr lang="en-US" sz="1600" dirty="0"/>
                        <a:t>Refractory to last tx, % </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sz="1600" dirty="0"/>
                        <a:t>78</a:t>
                      </a:r>
                    </a:p>
                  </a:txBody>
                  <a:tcPr anchor="ct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65528388"/>
                  </a:ext>
                </a:extLst>
              </a:tr>
            </a:tbl>
          </a:graphicData>
        </a:graphic>
      </p:graphicFrame>
      <p:graphicFrame>
        <p:nvGraphicFramePr>
          <p:cNvPr id="19" name="Table 18">
            <a:extLst>
              <a:ext uri="{FF2B5EF4-FFF2-40B4-BE49-F238E27FC236}">
                <a16:creationId xmlns:a16="http://schemas.microsoft.com/office/drawing/2014/main" id="{A5EC3009-FEC1-4FAD-9A66-521FA9C946A3}"/>
              </a:ext>
            </a:extLst>
          </p:cNvPr>
          <p:cNvGraphicFramePr>
            <a:graphicFrameLocks noGrp="1"/>
          </p:cNvGraphicFramePr>
          <p:nvPr>
            <p:extLst>
              <p:ext uri="{D42A27DB-BD31-4B8C-83A1-F6EECF244321}">
                <p14:modId xmlns:p14="http://schemas.microsoft.com/office/powerpoint/2010/main" val="3029919191"/>
              </p:ext>
            </p:extLst>
          </p:nvPr>
        </p:nvGraphicFramePr>
        <p:xfrm>
          <a:off x="8133806" y="4084322"/>
          <a:ext cx="3837532" cy="1676400"/>
        </p:xfrm>
        <a:graphic>
          <a:graphicData uri="http://schemas.openxmlformats.org/drawingml/2006/table">
            <a:tbl>
              <a:tblPr firstRow="1" bandRow="1">
                <a:tableStyleId>{EB344D84-9AFB-497E-A393-DC336BA19D2E}</a:tableStyleId>
              </a:tblPr>
              <a:tblGrid>
                <a:gridCol w="2621551">
                  <a:extLst>
                    <a:ext uri="{9D8B030D-6E8A-4147-A177-3AD203B41FA5}">
                      <a16:colId xmlns:a16="http://schemas.microsoft.com/office/drawing/2014/main" val="3374653174"/>
                    </a:ext>
                  </a:extLst>
                </a:gridCol>
                <a:gridCol w="1215981">
                  <a:extLst>
                    <a:ext uri="{9D8B030D-6E8A-4147-A177-3AD203B41FA5}">
                      <a16:colId xmlns:a16="http://schemas.microsoft.com/office/drawing/2014/main" val="3070264569"/>
                    </a:ext>
                  </a:extLst>
                </a:gridCol>
              </a:tblGrid>
              <a:tr h="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Efficacy</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hMerge="1">
                  <a:txBody>
                    <a:bodyPr/>
                    <a:lstStyle/>
                    <a:p>
                      <a:endParaRPr lang="en-US" sz="1600"/>
                    </a:p>
                  </a:txBody>
                  <a:tcPr/>
                </a:tc>
                <a:extLst>
                  <a:ext uri="{0D108BD9-81ED-4DB2-BD59-A6C34878D82A}">
                    <a16:rowId xmlns:a16="http://schemas.microsoft.com/office/drawing/2014/main" val="1246642949"/>
                  </a:ext>
                </a:extLst>
              </a:tr>
              <a:tr h="0">
                <a:tc>
                  <a:txBody>
                    <a:bodyPr/>
                    <a:lstStyle/>
                    <a:p>
                      <a:r>
                        <a:rPr lang="en-US" sz="1600" dirty="0"/>
                        <a:t>Overall response, %</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69</a:t>
                      </a:r>
                    </a:p>
                  </a:txBody>
                  <a:tcPr anchor="ct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84689114"/>
                  </a:ext>
                </a:extLst>
              </a:tr>
              <a:tr h="0">
                <a:tc>
                  <a:txBody>
                    <a:bodyPr/>
                    <a:lstStyle/>
                    <a:p>
                      <a:r>
                        <a:rPr lang="en-US" sz="1600" dirty="0"/>
                        <a:t>Complete response, %</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sz="1600" dirty="0"/>
                        <a:t>57</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7367851"/>
                  </a:ext>
                </a:extLst>
              </a:tr>
              <a:tr h="0">
                <a:tc>
                  <a:txBody>
                    <a:bodyPr/>
                    <a:lstStyle/>
                    <a:p>
                      <a:r>
                        <a:rPr lang="en-US" sz="1600" dirty="0"/>
                        <a:t>Median DOR, </a:t>
                      </a:r>
                      <a:r>
                        <a:rPr lang="en-US" sz="1600" dirty="0" err="1"/>
                        <a:t>mo</a:t>
                      </a:r>
                      <a:endParaRPr lang="en-US" sz="1600" dirty="0"/>
                    </a:p>
                  </a:txBody>
                  <a:tcPr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600" dirty="0"/>
                        <a:t>26</a:t>
                      </a:r>
                    </a:p>
                  </a:txBody>
                  <a:tcPr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53357920"/>
                  </a:ext>
                </a:extLst>
              </a:tr>
              <a:tr h="0">
                <a:tc>
                  <a:txBody>
                    <a:bodyPr/>
                    <a:lstStyle/>
                    <a:p>
                      <a:r>
                        <a:rPr lang="en-US" sz="1600" dirty="0"/>
                        <a:t>Median PFS, </a:t>
                      </a:r>
                      <a:r>
                        <a:rPr lang="en-US" sz="1600" dirty="0" err="1"/>
                        <a:t>mo</a:t>
                      </a:r>
                      <a:endParaRPr lang="en-US" sz="1600" dirty="0"/>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10</a:t>
                      </a:r>
                    </a:p>
                  </a:txBody>
                  <a:tcPr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47655110"/>
                  </a:ext>
                </a:extLst>
              </a:tr>
            </a:tbl>
          </a:graphicData>
        </a:graphic>
      </p:graphicFrame>
    </p:spTree>
    <p:extLst>
      <p:ext uri="{BB962C8B-B14F-4D97-AF65-F5344CB8AC3E}">
        <p14:creationId xmlns:p14="http://schemas.microsoft.com/office/powerpoint/2010/main" val="1312555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45C8F-770B-DB36-A00C-354F44B43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E659D2-E0FA-8BE5-B3A1-DA7B09B1C428}"/>
              </a:ext>
            </a:extLst>
          </p:cNvPr>
          <p:cNvSpPr>
            <a:spLocks noGrp="1"/>
          </p:cNvSpPr>
          <p:nvPr>
            <p:ph type="title"/>
          </p:nvPr>
        </p:nvSpPr>
        <p:spPr>
          <a:xfrm>
            <a:off x="231078" y="531006"/>
            <a:ext cx="11740260" cy="502445"/>
          </a:xfrm>
        </p:spPr>
        <p:txBody>
          <a:bodyPr/>
          <a:lstStyle/>
          <a:p>
            <a:r>
              <a:rPr lang="en-US" dirty="0"/>
              <a:t>Surovatamig (AZD0486): Novel CD19 x CD3 Bispecific Antibody</a:t>
            </a:r>
          </a:p>
        </p:txBody>
      </p:sp>
      <p:sp>
        <p:nvSpPr>
          <p:cNvPr id="8" name="Content Placeholder 7">
            <a:extLst>
              <a:ext uri="{FF2B5EF4-FFF2-40B4-BE49-F238E27FC236}">
                <a16:creationId xmlns:a16="http://schemas.microsoft.com/office/drawing/2014/main" id="{73F67EBD-8BE4-42DB-44FE-EEF163D1D4A7}"/>
              </a:ext>
            </a:extLst>
          </p:cNvPr>
          <p:cNvSpPr>
            <a:spLocks noGrp="1"/>
          </p:cNvSpPr>
          <p:nvPr>
            <p:ph idx="1"/>
          </p:nvPr>
        </p:nvSpPr>
        <p:spPr>
          <a:xfrm>
            <a:off x="5773783" y="1335088"/>
            <a:ext cx="6197555" cy="4754562"/>
          </a:xfrm>
        </p:spPr>
        <p:txBody>
          <a:bodyPr/>
          <a:lstStyle/>
          <a:p>
            <a:r>
              <a:rPr lang="en-US" dirty="0"/>
              <a:t>Fully human CD3 x CD19 IgG4 bispecific T-cell engager</a:t>
            </a:r>
          </a:p>
          <a:p>
            <a:r>
              <a:rPr lang="en-US" dirty="0"/>
              <a:t>Key design features:</a:t>
            </a:r>
          </a:p>
          <a:p>
            <a:pPr lvl="2"/>
            <a:r>
              <a:rPr lang="en-US" dirty="0"/>
              <a:t>Low-affinity αCD3 reduces cytokine release</a:t>
            </a:r>
          </a:p>
          <a:p>
            <a:pPr lvl="2"/>
            <a:r>
              <a:rPr lang="en-US" dirty="0"/>
              <a:t>Silenced Fc tail prolongs half-life and prevents nonspecific binding/ ADCC</a:t>
            </a:r>
          </a:p>
          <a:p>
            <a:endParaRPr lang="en-US" dirty="0"/>
          </a:p>
        </p:txBody>
      </p:sp>
      <p:sp>
        <p:nvSpPr>
          <p:cNvPr id="9" name="Content Placeholder 8">
            <a:extLst>
              <a:ext uri="{FF2B5EF4-FFF2-40B4-BE49-F238E27FC236}">
                <a16:creationId xmlns:a16="http://schemas.microsoft.com/office/drawing/2014/main" id="{CF1BE899-FF7C-0B0F-E9BB-9C828BA1EA12}"/>
              </a:ext>
            </a:extLst>
          </p:cNvPr>
          <p:cNvSpPr>
            <a:spLocks noGrp="1"/>
          </p:cNvSpPr>
          <p:nvPr>
            <p:ph sz="quarter" idx="10"/>
          </p:nvPr>
        </p:nvSpPr>
        <p:spPr>
          <a:xfrm>
            <a:off x="1712199" y="6302375"/>
            <a:ext cx="7812290" cy="327025"/>
          </a:xfrm>
        </p:spPr>
        <p:txBody>
          <a:bodyPr/>
          <a:lstStyle/>
          <a:p>
            <a:pPr algn="ctr"/>
            <a:r>
              <a:rPr lang="en-US" altLang="en-US" dirty="0"/>
              <a:t>Gaballa</a:t>
            </a:r>
            <a:r>
              <a:rPr lang="it-IT" altLang="en-US" dirty="0"/>
              <a:t>. ASH 2024. </a:t>
            </a:r>
            <a:r>
              <a:rPr lang="it-IT" altLang="en-US" dirty="0" err="1"/>
              <a:t>Abstr</a:t>
            </a:r>
            <a:r>
              <a:rPr lang="it-IT" altLang="en-US" dirty="0"/>
              <a:t> 868. </a:t>
            </a:r>
          </a:p>
        </p:txBody>
      </p:sp>
      <p:grpSp>
        <p:nvGrpSpPr>
          <p:cNvPr id="41" name="Group 40">
            <a:extLst>
              <a:ext uri="{FF2B5EF4-FFF2-40B4-BE49-F238E27FC236}">
                <a16:creationId xmlns:a16="http://schemas.microsoft.com/office/drawing/2014/main" id="{29514C28-BF1B-C4A0-7DD8-B081FB1FAE33}"/>
              </a:ext>
            </a:extLst>
          </p:cNvPr>
          <p:cNvGrpSpPr/>
          <p:nvPr/>
        </p:nvGrpSpPr>
        <p:grpSpPr>
          <a:xfrm>
            <a:off x="420344" y="1510730"/>
            <a:ext cx="4894260" cy="4155362"/>
            <a:chOff x="289716" y="1510730"/>
            <a:chExt cx="4894260" cy="4155362"/>
          </a:xfrm>
        </p:grpSpPr>
        <p:sp>
          <p:nvSpPr>
            <p:cNvPr id="4" name="TextBox 3">
              <a:extLst>
                <a:ext uri="{FF2B5EF4-FFF2-40B4-BE49-F238E27FC236}">
                  <a16:creationId xmlns:a16="http://schemas.microsoft.com/office/drawing/2014/main" id="{14F624CD-BA41-3A28-129B-D5EB20C2A929}"/>
                </a:ext>
              </a:extLst>
            </p:cNvPr>
            <p:cNvSpPr txBox="1"/>
            <p:nvPr/>
          </p:nvSpPr>
          <p:spPr bwMode="auto">
            <a:xfrm>
              <a:off x="960610" y="1510730"/>
              <a:ext cx="4065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oppins" pitchFamily="2" charset="77"/>
                  <a:cs typeface="Poppins" pitchFamily="2" charset="77"/>
                </a:rPr>
                <a:t>Surovatamig (AZD0486)</a:t>
              </a:r>
            </a:p>
          </p:txBody>
        </p:sp>
        <p:sp>
          <p:nvSpPr>
            <p:cNvPr id="10" name="TextBox 9">
              <a:extLst>
                <a:ext uri="{FF2B5EF4-FFF2-40B4-BE49-F238E27FC236}">
                  <a16:creationId xmlns:a16="http://schemas.microsoft.com/office/drawing/2014/main" id="{F5721809-0CC1-549D-D3EC-7FFA5A2375CF}"/>
                </a:ext>
              </a:extLst>
            </p:cNvPr>
            <p:cNvSpPr txBox="1"/>
            <p:nvPr/>
          </p:nvSpPr>
          <p:spPr bwMode="auto">
            <a:xfrm>
              <a:off x="289717" y="2179102"/>
              <a:ext cx="17219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E1471D"/>
                  </a:solidFill>
                  <a:effectLst/>
                  <a:uLnTx/>
                  <a:uFillTx/>
                  <a:latin typeface="Poppins" pitchFamily="2" charset="77"/>
                  <a:cs typeface="Poppins" pitchFamily="2" charset="77"/>
                </a:rPr>
                <a:t>Activating </a:t>
              </a:r>
              <a:r>
                <a:rPr kumimoji="0" lang="el-GR" sz="2000" b="1" i="0" u="none" strike="noStrike" kern="1200" cap="none" spc="0" normalizeH="0" baseline="0" noProof="0" dirty="0">
                  <a:ln>
                    <a:noFill/>
                  </a:ln>
                  <a:solidFill>
                    <a:srgbClr val="E1471D"/>
                  </a:solidFill>
                  <a:effectLst/>
                  <a:uLnTx/>
                  <a:uFillTx/>
                  <a:latin typeface="Calibri" panose="020F0502020204030204" pitchFamily="34" charset="0"/>
                  <a:cs typeface="Poppins" pitchFamily="2" charset="77"/>
                </a:rPr>
                <a:t>α</a:t>
              </a:r>
              <a:r>
                <a:rPr kumimoji="0" lang="en-US" sz="2000" b="1" i="0" u="none" strike="noStrike" kern="1200" cap="none" spc="0" normalizeH="0" baseline="0" noProof="0" dirty="0">
                  <a:ln>
                    <a:noFill/>
                  </a:ln>
                  <a:solidFill>
                    <a:srgbClr val="E1471D"/>
                  </a:solidFill>
                  <a:effectLst/>
                  <a:uLnTx/>
                  <a:uFillTx/>
                  <a:latin typeface="Poppins" pitchFamily="2" charset="77"/>
                  <a:cs typeface="Poppins" pitchFamily="2" charset="77"/>
                </a:rPr>
                <a:t>CD3</a:t>
              </a:r>
            </a:p>
          </p:txBody>
        </p:sp>
        <p:sp>
          <p:nvSpPr>
            <p:cNvPr id="12" name="Oval 11">
              <a:extLst>
                <a:ext uri="{FF2B5EF4-FFF2-40B4-BE49-F238E27FC236}">
                  <a16:creationId xmlns:a16="http://schemas.microsoft.com/office/drawing/2014/main" id="{539F8A54-B38C-0AE0-D523-E117D5E64ED8}"/>
                </a:ext>
              </a:extLst>
            </p:cNvPr>
            <p:cNvSpPr/>
            <p:nvPr/>
          </p:nvSpPr>
          <p:spPr bwMode="auto">
            <a:xfrm rot="3025803">
              <a:off x="1581194" y="2809288"/>
              <a:ext cx="818440" cy="38405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Oval 12">
              <a:extLst>
                <a:ext uri="{FF2B5EF4-FFF2-40B4-BE49-F238E27FC236}">
                  <a16:creationId xmlns:a16="http://schemas.microsoft.com/office/drawing/2014/main" id="{2F59DCA4-EF01-F270-8574-2B1B4EAFBD8F}"/>
                </a:ext>
              </a:extLst>
            </p:cNvPr>
            <p:cNvSpPr/>
            <p:nvPr/>
          </p:nvSpPr>
          <p:spPr bwMode="auto">
            <a:xfrm rot="3426580">
              <a:off x="1942275" y="2576951"/>
              <a:ext cx="818440" cy="384057"/>
            </a:xfrm>
            <a:prstGeom prst="ellipse">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4" name="Group 13">
              <a:extLst>
                <a:ext uri="{FF2B5EF4-FFF2-40B4-BE49-F238E27FC236}">
                  <a16:creationId xmlns:a16="http://schemas.microsoft.com/office/drawing/2014/main" id="{2D119E29-F115-8E00-F2FC-38329253A2C3}"/>
                </a:ext>
              </a:extLst>
            </p:cNvPr>
            <p:cNvGrpSpPr/>
            <p:nvPr/>
          </p:nvGrpSpPr>
          <p:grpSpPr>
            <a:xfrm>
              <a:off x="2284576" y="3066994"/>
              <a:ext cx="691787" cy="985462"/>
              <a:chOff x="13674557" y="3194034"/>
              <a:chExt cx="691787" cy="985462"/>
            </a:xfrm>
          </p:grpSpPr>
          <p:grpSp>
            <p:nvGrpSpPr>
              <p:cNvPr id="24" name="Group 23">
                <a:extLst>
                  <a:ext uri="{FF2B5EF4-FFF2-40B4-BE49-F238E27FC236}">
                    <a16:creationId xmlns:a16="http://schemas.microsoft.com/office/drawing/2014/main" id="{5B61E65B-A645-F667-4F9D-B0DE33A11351}"/>
                  </a:ext>
                </a:extLst>
              </p:cNvPr>
              <p:cNvGrpSpPr/>
              <p:nvPr/>
            </p:nvGrpSpPr>
            <p:grpSpPr>
              <a:xfrm rot="19422975">
                <a:off x="13932906" y="3644567"/>
                <a:ext cx="175587" cy="59100"/>
                <a:chOff x="14382750" y="1930400"/>
                <a:chExt cx="175587" cy="59100"/>
              </a:xfrm>
            </p:grpSpPr>
            <p:cxnSp>
              <p:nvCxnSpPr>
                <p:cNvPr id="27" name="Straight Connector 26">
                  <a:extLst>
                    <a:ext uri="{FF2B5EF4-FFF2-40B4-BE49-F238E27FC236}">
                      <a16:creationId xmlns:a16="http://schemas.microsoft.com/office/drawing/2014/main" id="{86B8B8D4-E776-90E4-4910-C8E63DEDCB5B}"/>
                    </a:ext>
                  </a:extLst>
                </p:cNvPr>
                <p:cNvCxnSpPr/>
                <p:nvPr/>
              </p:nvCxnSpPr>
              <p:spPr bwMode="auto">
                <a:xfrm>
                  <a:off x="14382750" y="1930400"/>
                  <a:ext cx="175587" cy="0"/>
                </a:xfrm>
                <a:prstGeom prst="line">
                  <a:avLst/>
                </a:prstGeom>
                <a:noFill/>
                <a:ln w="28575" cap="flat" cmpd="sng" algn="ctr">
                  <a:solidFill>
                    <a:schemeClr val="tx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15087FD-E540-E81E-1160-4AE0AFFDB76C}"/>
                    </a:ext>
                  </a:extLst>
                </p:cNvPr>
                <p:cNvCxnSpPr/>
                <p:nvPr/>
              </p:nvCxnSpPr>
              <p:spPr bwMode="auto">
                <a:xfrm>
                  <a:off x="14382750" y="1989500"/>
                  <a:ext cx="175587"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sp>
            <p:nvSpPr>
              <p:cNvPr id="25" name="Oval 24">
                <a:extLst>
                  <a:ext uri="{FF2B5EF4-FFF2-40B4-BE49-F238E27FC236}">
                    <a16:creationId xmlns:a16="http://schemas.microsoft.com/office/drawing/2014/main" id="{1372E349-D5F3-9D2E-9061-7DCE21219155}"/>
                  </a:ext>
                </a:extLst>
              </p:cNvPr>
              <p:cNvSpPr/>
              <p:nvPr/>
            </p:nvSpPr>
            <p:spPr bwMode="auto">
              <a:xfrm rot="3025803">
                <a:off x="13482109" y="3646746"/>
                <a:ext cx="725198" cy="340302"/>
              </a:xfrm>
              <a:prstGeom prst="ellipse">
                <a:avLst/>
              </a:pr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Oval 25">
                <a:extLst>
                  <a:ext uri="{FF2B5EF4-FFF2-40B4-BE49-F238E27FC236}">
                    <a16:creationId xmlns:a16="http://schemas.microsoft.com/office/drawing/2014/main" id="{7032B5D5-5E9A-4B81-8581-BE445A3B3AFB}"/>
                  </a:ext>
                </a:extLst>
              </p:cNvPr>
              <p:cNvSpPr/>
              <p:nvPr/>
            </p:nvSpPr>
            <p:spPr bwMode="auto">
              <a:xfrm rot="3025803">
                <a:off x="13833594" y="3386482"/>
                <a:ext cx="725198" cy="340302"/>
              </a:xfrm>
              <a:prstGeom prst="ellipse">
                <a:avLst/>
              </a:pr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5" name="Oval 14">
              <a:extLst>
                <a:ext uri="{FF2B5EF4-FFF2-40B4-BE49-F238E27FC236}">
                  <a16:creationId xmlns:a16="http://schemas.microsoft.com/office/drawing/2014/main" id="{44F44B4C-9270-48D1-2DA1-AA1D7FB417B1}"/>
                </a:ext>
              </a:extLst>
            </p:cNvPr>
            <p:cNvSpPr/>
            <p:nvPr/>
          </p:nvSpPr>
          <p:spPr bwMode="auto">
            <a:xfrm rot="5400000">
              <a:off x="2614904" y="4210249"/>
              <a:ext cx="777136" cy="340302"/>
            </a:xfrm>
            <a:prstGeom prst="ellipse">
              <a:avLst/>
            </a:pr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Oval 15">
              <a:extLst>
                <a:ext uri="{FF2B5EF4-FFF2-40B4-BE49-F238E27FC236}">
                  <a16:creationId xmlns:a16="http://schemas.microsoft.com/office/drawing/2014/main" id="{0947630E-6D3E-E727-2CD0-38C2CB997F2E}"/>
                </a:ext>
              </a:extLst>
            </p:cNvPr>
            <p:cNvSpPr/>
            <p:nvPr/>
          </p:nvSpPr>
          <p:spPr bwMode="auto">
            <a:xfrm rot="5400000">
              <a:off x="2625201" y="4993735"/>
              <a:ext cx="777136" cy="340302"/>
            </a:xfrm>
            <a:prstGeom prst="ellipse">
              <a:avLst/>
            </a:pr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Oval 16">
              <a:extLst>
                <a:ext uri="{FF2B5EF4-FFF2-40B4-BE49-F238E27FC236}">
                  <a16:creationId xmlns:a16="http://schemas.microsoft.com/office/drawing/2014/main" id="{1B568C4C-438C-05F1-C47D-ADFAFE78CE18}"/>
                </a:ext>
              </a:extLst>
            </p:cNvPr>
            <p:cNvSpPr/>
            <p:nvPr/>
          </p:nvSpPr>
          <p:spPr bwMode="auto">
            <a:xfrm rot="5400000">
              <a:off x="3023996" y="5063497"/>
              <a:ext cx="288720" cy="158750"/>
            </a:xfrm>
            <a:prstGeom prst="ellipse">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Oval 17">
              <a:extLst>
                <a:ext uri="{FF2B5EF4-FFF2-40B4-BE49-F238E27FC236}">
                  <a16:creationId xmlns:a16="http://schemas.microsoft.com/office/drawing/2014/main" id="{EA11B1B3-95BA-AD0E-4938-E2E42BE645A2}"/>
                </a:ext>
              </a:extLst>
            </p:cNvPr>
            <p:cNvSpPr/>
            <p:nvPr/>
          </p:nvSpPr>
          <p:spPr bwMode="auto">
            <a:xfrm rot="5400000">
              <a:off x="3086057" y="4210249"/>
              <a:ext cx="777136" cy="340302"/>
            </a:xfrm>
            <a:prstGeom prst="ellipse">
              <a:avLst/>
            </a:pr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9" name="Straight Connector 18">
              <a:extLst>
                <a:ext uri="{FF2B5EF4-FFF2-40B4-BE49-F238E27FC236}">
                  <a16:creationId xmlns:a16="http://schemas.microsoft.com/office/drawing/2014/main" id="{616854E2-0818-E23B-76B2-40473F2D417B}"/>
                </a:ext>
              </a:extLst>
            </p:cNvPr>
            <p:cNvCxnSpPr>
              <a:cxnSpLocks/>
            </p:cNvCxnSpPr>
            <p:nvPr/>
          </p:nvCxnSpPr>
          <p:spPr bwMode="auto">
            <a:xfrm flipH="1">
              <a:off x="2963544" y="3874642"/>
              <a:ext cx="531430" cy="0"/>
            </a:xfrm>
            <a:prstGeom prst="line">
              <a:avLst/>
            </a:prstGeom>
            <a:noFill/>
            <a:ln w="28575" cap="flat" cmpd="sng" algn="ctr">
              <a:solidFill>
                <a:schemeClr val="bg1">
                  <a:lumMod val="50000"/>
                </a:schemeClr>
              </a:solidFill>
              <a:prstDash val="solid"/>
              <a:round/>
              <a:headEnd type="none" w="med" len="med"/>
              <a:tailEnd type="none" w="med" len="med"/>
            </a:ln>
            <a:effectLst/>
          </p:spPr>
        </p:cxnSp>
        <p:sp>
          <p:nvSpPr>
            <p:cNvPr id="20" name="Oval 19">
              <a:extLst>
                <a:ext uri="{FF2B5EF4-FFF2-40B4-BE49-F238E27FC236}">
                  <a16:creationId xmlns:a16="http://schemas.microsoft.com/office/drawing/2014/main" id="{185F6623-CAE0-42C2-B48D-3EE84030C95B}"/>
                </a:ext>
              </a:extLst>
            </p:cNvPr>
            <p:cNvSpPr/>
            <p:nvPr/>
          </p:nvSpPr>
          <p:spPr bwMode="auto">
            <a:xfrm rot="5921165">
              <a:off x="2863449" y="3778634"/>
              <a:ext cx="267248" cy="158750"/>
            </a:xfrm>
            <a:prstGeom prst="ellipse">
              <a:avLst/>
            </a:pr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Oval 20">
              <a:extLst>
                <a:ext uri="{FF2B5EF4-FFF2-40B4-BE49-F238E27FC236}">
                  <a16:creationId xmlns:a16="http://schemas.microsoft.com/office/drawing/2014/main" id="{757A4F1A-1194-016D-4AC1-ED53863DA852}"/>
                </a:ext>
              </a:extLst>
            </p:cNvPr>
            <p:cNvSpPr/>
            <p:nvPr/>
          </p:nvSpPr>
          <p:spPr bwMode="auto">
            <a:xfrm rot="15678835" flipH="1">
              <a:off x="3334602" y="3778634"/>
              <a:ext cx="267248" cy="158750"/>
            </a:xfrm>
            <a:prstGeom prst="ellipse">
              <a:avLst/>
            </a:pr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Freeform: Shape 21">
              <a:extLst>
                <a:ext uri="{FF2B5EF4-FFF2-40B4-BE49-F238E27FC236}">
                  <a16:creationId xmlns:a16="http://schemas.microsoft.com/office/drawing/2014/main" id="{E44BB98E-1DCF-1C05-7944-B05B370B4317}"/>
                </a:ext>
              </a:extLst>
            </p:cNvPr>
            <p:cNvSpPr/>
            <p:nvPr/>
          </p:nvSpPr>
          <p:spPr bwMode="auto">
            <a:xfrm rot="5400000">
              <a:off x="3101389" y="4998770"/>
              <a:ext cx="777136" cy="330232"/>
            </a:xfrm>
            <a:custGeom>
              <a:avLst/>
              <a:gdLst>
                <a:gd name="connsiteX0" fmla="*/ 0 w 777136"/>
                <a:gd name="connsiteY0" fmla="*/ 170151 h 330232"/>
                <a:gd name="connsiteX1" fmla="*/ 388568 w 777136"/>
                <a:gd name="connsiteY1" fmla="*/ 0 h 330232"/>
                <a:gd name="connsiteX2" fmla="*/ 777136 w 777136"/>
                <a:gd name="connsiteY2" fmla="*/ 170151 h 330232"/>
                <a:gd name="connsiteX3" fmla="*/ 539816 w 777136"/>
                <a:gd name="connsiteY3" fmla="*/ 326931 h 330232"/>
                <a:gd name="connsiteX4" fmla="*/ 502482 w 777136"/>
                <a:gd name="connsiteY4" fmla="*/ 330232 h 330232"/>
                <a:gd name="connsiteX5" fmla="*/ 511914 w 777136"/>
                <a:gd name="connsiteY5" fmla="*/ 304542 h 330232"/>
                <a:gd name="connsiteX6" fmla="*/ 367554 w 777136"/>
                <a:gd name="connsiteY6" fmla="*/ 225167 h 330232"/>
                <a:gd name="connsiteX7" fmla="*/ 223194 w 777136"/>
                <a:gd name="connsiteY7" fmla="*/ 304542 h 330232"/>
                <a:gd name="connsiteX8" fmla="*/ 230851 w 777136"/>
                <a:gd name="connsiteY8" fmla="*/ 325393 h 330232"/>
                <a:gd name="connsiteX9" fmla="*/ 171316 w 777136"/>
                <a:gd name="connsiteY9" fmla="*/ 311243 h 330232"/>
                <a:gd name="connsiteX10" fmla="*/ 0 w 777136"/>
                <a:gd name="connsiteY10" fmla="*/ 170151 h 330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7136" h="330232">
                  <a:moveTo>
                    <a:pt x="0" y="170151"/>
                  </a:moveTo>
                  <a:cubicBezTo>
                    <a:pt x="0" y="76179"/>
                    <a:pt x="173968" y="0"/>
                    <a:pt x="388568" y="0"/>
                  </a:cubicBezTo>
                  <a:cubicBezTo>
                    <a:pt x="603168" y="0"/>
                    <a:pt x="777136" y="76179"/>
                    <a:pt x="777136" y="170151"/>
                  </a:cubicBezTo>
                  <a:cubicBezTo>
                    <a:pt x="777136" y="240630"/>
                    <a:pt x="679279" y="301100"/>
                    <a:pt x="539816" y="326931"/>
                  </a:cubicBezTo>
                  <a:lnTo>
                    <a:pt x="502482" y="330232"/>
                  </a:lnTo>
                  <a:lnTo>
                    <a:pt x="511914" y="304542"/>
                  </a:lnTo>
                  <a:cubicBezTo>
                    <a:pt x="511914" y="260704"/>
                    <a:pt x="447282" y="225167"/>
                    <a:pt x="367554" y="225167"/>
                  </a:cubicBezTo>
                  <a:cubicBezTo>
                    <a:pt x="287826" y="225167"/>
                    <a:pt x="223194" y="260704"/>
                    <a:pt x="223194" y="304542"/>
                  </a:cubicBezTo>
                  <a:lnTo>
                    <a:pt x="230851" y="325393"/>
                  </a:lnTo>
                  <a:lnTo>
                    <a:pt x="171316" y="311243"/>
                  </a:lnTo>
                  <a:cubicBezTo>
                    <a:pt x="67956" y="280666"/>
                    <a:pt x="0" y="228884"/>
                    <a:pt x="0" y="170151"/>
                  </a:cubicBezTo>
                  <a:close/>
                </a:path>
              </a:pathLst>
            </a:custGeom>
            <a:solidFill>
              <a:schemeClr val="bg1">
                <a:lumMod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Oval 22">
              <a:extLst>
                <a:ext uri="{FF2B5EF4-FFF2-40B4-BE49-F238E27FC236}">
                  <a16:creationId xmlns:a16="http://schemas.microsoft.com/office/drawing/2014/main" id="{0F5B4788-1F95-2945-9D50-82BD0226B654}"/>
                </a:ext>
              </a:extLst>
            </p:cNvPr>
            <p:cNvSpPr/>
            <p:nvPr/>
          </p:nvSpPr>
          <p:spPr bwMode="auto">
            <a:xfrm rot="18173420" flipH="1">
              <a:off x="3235557" y="3234708"/>
              <a:ext cx="818440" cy="384057"/>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9" name="Straight Arrow Connector 28">
              <a:extLst>
                <a:ext uri="{FF2B5EF4-FFF2-40B4-BE49-F238E27FC236}">
                  <a16:creationId xmlns:a16="http://schemas.microsoft.com/office/drawing/2014/main" id="{154E26E7-1E69-8CB2-76D0-99F2359A110C}"/>
                </a:ext>
              </a:extLst>
            </p:cNvPr>
            <p:cNvCxnSpPr>
              <a:cxnSpLocks/>
            </p:cNvCxnSpPr>
            <p:nvPr/>
          </p:nvCxnSpPr>
          <p:spPr bwMode="auto">
            <a:xfrm>
              <a:off x="374469" y="2906560"/>
              <a:ext cx="1187667" cy="0"/>
            </a:xfrm>
            <a:prstGeom prst="straightConnector1">
              <a:avLst/>
            </a:prstGeom>
            <a:noFill/>
            <a:ln w="28575" cap="flat" cmpd="sng" algn="ctr">
              <a:solidFill>
                <a:schemeClr val="tx1"/>
              </a:solidFill>
              <a:prstDash val="solid"/>
              <a:round/>
              <a:headEnd type="none" w="med" len="med"/>
              <a:tailEnd type="triangle"/>
            </a:ln>
            <a:effectLst/>
          </p:spPr>
        </p:cxnSp>
        <p:sp>
          <p:nvSpPr>
            <p:cNvPr id="30" name="TextBox 29">
              <a:extLst>
                <a:ext uri="{FF2B5EF4-FFF2-40B4-BE49-F238E27FC236}">
                  <a16:creationId xmlns:a16="http://schemas.microsoft.com/office/drawing/2014/main" id="{5F608A03-5692-B2E3-29C4-BA6DF82308CE}"/>
                </a:ext>
              </a:extLst>
            </p:cNvPr>
            <p:cNvSpPr txBox="1"/>
            <p:nvPr/>
          </p:nvSpPr>
          <p:spPr bwMode="auto">
            <a:xfrm>
              <a:off x="4215198" y="3167602"/>
              <a:ext cx="9687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l-GR" sz="2000" b="1" i="0" u="none" strike="noStrike" kern="1200" cap="none" spc="0" normalizeH="0" baseline="0" noProof="0" dirty="0">
                  <a:ln>
                    <a:noFill/>
                  </a:ln>
                  <a:solidFill>
                    <a:schemeClr val="accent6"/>
                  </a:solidFill>
                  <a:effectLst/>
                  <a:uLnTx/>
                  <a:uFillTx/>
                  <a:latin typeface="Calibri" panose="020F0502020204030204" pitchFamily="34" charset="0"/>
                  <a:cs typeface="Poppins" pitchFamily="2" charset="77"/>
                </a:rPr>
                <a:t>α</a:t>
              </a:r>
              <a:r>
                <a:rPr kumimoji="0" lang="en-US" sz="2000" b="1" i="0" u="none" strike="noStrike" kern="1200" cap="none" spc="0" normalizeH="0" baseline="0" noProof="0" dirty="0">
                  <a:ln>
                    <a:noFill/>
                  </a:ln>
                  <a:solidFill>
                    <a:schemeClr val="accent6"/>
                  </a:solidFill>
                  <a:effectLst/>
                  <a:uLnTx/>
                  <a:uFillTx/>
                  <a:latin typeface="Poppins" pitchFamily="2" charset="77"/>
                  <a:cs typeface="Poppins" pitchFamily="2" charset="77"/>
                </a:rPr>
                <a:t>CD19</a:t>
              </a:r>
            </a:p>
          </p:txBody>
        </p:sp>
        <p:cxnSp>
          <p:nvCxnSpPr>
            <p:cNvPr id="31" name="Straight Arrow Connector 30">
              <a:extLst>
                <a:ext uri="{FF2B5EF4-FFF2-40B4-BE49-F238E27FC236}">
                  <a16:creationId xmlns:a16="http://schemas.microsoft.com/office/drawing/2014/main" id="{5F5E45FB-AB54-AFD7-C9C0-F3F3F2EA5AC3}"/>
                </a:ext>
              </a:extLst>
            </p:cNvPr>
            <p:cNvCxnSpPr>
              <a:cxnSpLocks/>
            </p:cNvCxnSpPr>
            <p:nvPr/>
          </p:nvCxnSpPr>
          <p:spPr bwMode="auto">
            <a:xfrm flipH="1">
              <a:off x="3901440" y="3575212"/>
              <a:ext cx="1188077" cy="0"/>
            </a:xfrm>
            <a:prstGeom prst="straightConnector1">
              <a:avLst/>
            </a:prstGeom>
            <a:noFill/>
            <a:ln w="28575" cap="flat" cmpd="sng" algn="ctr">
              <a:solidFill>
                <a:schemeClr val="tx1"/>
              </a:solidFill>
              <a:prstDash val="solid"/>
              <a:round/>
              <a:headEnd type="none" w="med" len="med"/>
              <a:tailEnd type="triangle"/>
            </a:ln>
            <a:effectLst/>
          </p:spPr>
        </p:cxnSp>
        <p:sp>
          <p:nvSpPr>
            <p:cNvPr id="32" name="TextBox 31">
              <a:extLst>
                <a:ext uri="{FF2B5EF4-FFF2-40B4-BE49-F238E27FC236}">
                  <a16:creationId xmlns:a16="http://schemas.microsoft.com/office/drawing/2014/main" id="{220B7EEC-E5BC-447A-885F-FBE7A8D44750}"/>
                </a:ext>
              </a:extLst>
            </p:cNvPr>
            <p:cNvSpPr txBox="1"/>
            <p:nvPr/>
          </p:nvSpPr>
          <p:spPr bwMode="auto">
            <a:xfrm>
              <a:off x="289716" y="2949682"/>
              <a:ext cx="156520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Unique low-affinity </a:t>
              </a: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cs typeface="Poppins" pitchFamily="2" charset="77"/>
                </a:rPr>
                <a:t>α</a:t>
              </a: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CD3 binding site reduces cytokine release</a:t>
              </a:r>
            </a:p>
          </p:txBody>
        </p:sp>
        <p:sp>
          <p:nvSpPr>
            <p:cNvPr id="33" name="TextBox 32">
              <a:extLst>
                <a:ext uri="{FF2B5EF4-FFF2-40B4-BE49-F238E27FC236}">
                  <a16:creationId xmlns:a16="http://schemas.microsoft.com/office/drawing/2014/main" id="{92E3DEBA-A906-464B-94E1-F2642701961C}"/>
                </a:ext>
              </a:extLst>
            </p:cNvPr>
            <p:cNvSpPr txBox="1"/>
            <p:nvPr/>
          </p:nvSpPr>
          <p:spPr bwMode="auto">
            <a:xfrm>
              <a:off x="3675018" y="3598490"/>
              <a:ext cx="150895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High-affinity, heavy-chain-only </a:t>
              </a: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cs typeface="Poppins" pitchFamily="2" charset="77"/>
                </a:rPr>
                <a:t>α</a:t>
              </a: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CD19 domain</a:t>
              </a:r>
            </a:p>
          </p:txBody>
        </p:sp>
        <p:sp>
          <p:nvSpPr>
            <p:cNvPr id="34" name="TextBox 33">
              <a:extLst>
                <a:ext uri="{FF2B5EF4-FFF2-40B4-BE49-F238E27FC236}">
                  <a16:creationId xmlns:a16="http://schemas.microsoft.com/office/drawing/2014/main" id="{4D78E3FD-B5C3-4FE5-CA86-2BE28D7203AB}"/>
                </a:ext>
              </a:extLst>
            </p:cNvPr>
            <p:cNvSpPr txBox="1"/>
            <p:nvPr/>
          </p:nvSpPr>
          <p:spPr bwMode="auto">
            <a:xfrm>
              <a:off x="3570862" y="5142872"/>
              <a:ext cx="13605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Silenced IgG4 Fc tail</a:t>
              </a:r>
            </a:p>
          </p:txBody>
        </p:sp>
        <p:cxnSp>
          <p:nvCxnSpPr>
            <p:cNvPr id="35" name="Straight Arrow Connector 34">
              <a:extLst>
                <a:ext uri="{FF2B5EF4-FFF2-40B4-BE49-F238E27FC236}">
                  <a16:creationId xmlns:a16="http://schemas.microsoft.com/office/drawing/2014/main" id="{4F8B0ACC-4A28-7F37-25CB-789FE697B654}"/>
                </a:ext>
              </a:extLst>
            </p:cNvPr>
            <p:cNvCxnSpPr>
              <a:cxnSpLocks/>
            </p:cNvCxnSpPr>
            <p:nvPr/>
          </p:nvCxnSpPr>
          <p:spPr bwMode="auto">
            <a:xfrm flipH="1">
              <a:off x="3847078" y="5142872"/>
              <a:ext cx="989890" cy="0"/>
            </a:xfrm>
            <a:prstGeom prst="straightConnector1">
              <a:avLst/>
            </a:prstGeom>
            <a:noFill/>
            <a:ln w="28575"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4095585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CC391-0FB6-8BF2-38D0-3C006929A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37D1F2-1314-F687-D9AF-8E76DDEDE158}"/>
              </a:ext>
            </a:extLst>
          </p:cNvPr>
          <p:cNvSpPr>
            <a:spLocks noGrp="1"/>
          </p:cNvSpPr>
          <p:nvPr>
            <p:ph type="title"/>
          </p:nvPr>
        </p:nvSpPr>
        <p:spPr>
          <a:xfrm>
            <a:off x="231078" y="531006"/>
            <a:ext cx="11740260" cy="502445"/>
          </a:xfrm>
        </p:spPr>
        <p:txBody>
          <a:bodyPr/>
          <a:lstStyle/>
          <a:p>
            <a:r>
              <a:rPr lang="en-US" dirty="0" err="1"/>
              <a:t>Surovatamig</a:t>
            </a:r>
            <a:r>
              <a:rPr lang="en-US" dirty="0"/>
              <a:t> for R/R DLBCL</a:t>
            </a:r>
          </a:p>
        </p:txBody>
      </p:sp>
      <p:sp>
        <p:nvSpPr>
          <p:cNvPr id="6" name="Content Placeholder 5">
            <a:extLst>
              <a:ext uri="{FF2B5EF4-FFF2-40B4-BE49-F238E27FC236}">
                <a16:creationId xmlns:a16="http://schemas.microsoft.com/office/drawing/2014/main" id="{2A3CE022-24AE-0B03-6766-22A65A0BDEC7}"/>
              </a:ext>
            </a:extLst>
          </p:cNvPr>
          <p:cNvSpPr>
            <a:spLocks noGrp="1"/>
          </p:cNvSpPr>
          <p:nvPr>
            <p:ph idx="1"/>
          </p:nvPr>
        </p:nvSpPr>
        <p:spPr>
          <a:xfrm>
            <a:off x="231078" y="1335023"/>
            <a:ext cx="11740260" cy="4754880"/>
          </a:xfrm>
        </p:spPr>
        <p:txBody>
          <a:bodyPr/>
          <a:lstStyle/>
          <a:p>
            <a:r>
              <a:rPr lang="en-US" sz="2000" dirty="0"/>
              <a:t>Phase I study of </a:t>
            </a:r>
            <a:r>
              <a:rPr lang="en-US" sz="2000" dirty="0" err="1"/>
              <a:t>surovatamig</a:t>
            </a:r>
            <a:r>
              <a:rPr lang="en-US" sz="2000" dirty="0"/>
              <a:t> for R/R CD19+ B-NHL that was R/R to ≥2 prior lines of therapy (N = 106) </a:t>
            </a:r>
          </a:p>
        </p:txBody>
      </p:sp>
      <p:sp>
        <p:nvSpPr>
          <p:cNvPr id="9" name="Content Placeholder 8">
            <a:extLst>
              <a:ext uri="{FF2B5EF4-FFF2-40B4-BE49-F238E27FC236}">
                <a16:creationId xmlns:a16="http://schemas.microsoft.com/office/drawing/2014/main" id="{160BBFCB-7D58-61A9-D1C5-C15E43DA4C49}"/>
              </a:ext>
            </a:extLst>
          </p:cNvPr>
          <p:cNvSpPr>
            <a:spLocks noGrp="1"/>
          </p:cNvSpPr>
          <p:nvPr>
            <p:ph sz="quarter" idx="10"/>
          </p:nvPr>
        </p:nvSpPr>
        <p:spPr>
          <a:xfrm>
            <a:off x="1712199" y="6302375"/>
            <a:ext cx="7812290" cy="327025"/>
          </a:xfrm>
        </p:spPr>
        <p:txBody>
          <a:bodyPr/>
          <a:lstStyle/>
          <a:p>
            <a:pPr algn="ctr"/>
            <a:r>
              <a:rPr lang="en-US" altLang="en-US" dirty="0"/>
              <a:t>Kim</a:t>
            </a:r>
            <a:r>
              <a:rPr lang="it-IT" altLang="en-US" dirty="0"/>
              <a:t>. ASH 2025. </a:t>
            </a:r>
            <a:r>
              <a:rPr lang="it-IT" altLang="en-US" dirty="0" err="1"/>
              <a:t>Abstr</a:t>
            </a:r>
            <a:r>
              <a:rPr lang="it-IT" altLang="en-US" dirty="0"/>
              <a:t> 5514. </a:t>
            </a:r>
          </a:p>
        </p:txBody>
      </p:sp>
      <p:graphicFrame>
        <p:nvGraphicFramePr>
          <p:cNvPr id="7" name="Table 6">
            <a:extLst>
              <a:ext uri="{FF2B5EF4-FFF2-40B4-BE49-F238E27FC236}">
                <a16:creationId xmlns:a16="http://schemas.microsoft.com/office/drawing/2014/main" id="{B4DA34A1-CCF8-6301-C888-96C71C3F1E96}"/>
              </a:ext>
            </a:extLst>
          </p:cNvPr>
          <p:cNvGraphicFramePr>
            <a:graphicFrameLocks noGrp="1"/>
          </p:cNvGraphicFramePr>
          <p:nvPr>
            <p:extLst>
              <p:ext uri="{D42A27DB-BD31-4B8C-83A1-F6EECF244321}">
                <p14:modId xmlns:p14="http://schemas.microsoft.com/office/powerpoint/2010/main" val="736174490"/>
              </p:ext>
            </p:extLst>
          </p:nvPr>
        </p:nvGraphicFramePr>
        <p:xfrm>
          <a:off x="571093" y="2066914"/>
          <a:ext cx="6482850" cy="1524000"/>
        </p:xfrm>
        <a:graphic>
          <a:graphicData uri="http://schemas.openxmlformats.org/drawingml/2006/table">
            <a:tbl>
              <a:tblPr firstRow="1" bandRow="1">
                <a:tableStyleId>{21E4AEA4-8DFA-4A89-87EB-49C32662AFE0}</a:tableStyleId>
              </a:tblPr>
              <a:tblGrid>
                <a:gridCol w="4157040">
                  <a:extLst>
                    <a:ext uri="{9D8B030D-6E8A-4147-A177-3AD203B41FA5}">
                      <a16:colId xmlns:a16="http://schemas.microsoft.com/office/drawing/2014/main" val="2030656942"/>
                    </a:ext>
                  </a:extLst>
                </a:gridCol>
                <a:gridCol w="2325810">
                  <a:extLst>
                    <a:ext uri="{9D8B030D-6E8A-4147-A177-3AD203B41FA5}">
                      <a16:colId xmlns:a16="http://schemas.microsoft.com/office/drawing/2014/main" val="4275578196"/>
                    </a:ext>
                  </a:extLst>
                </a:gridCol>
              </a:tblGrid>
              <a:tr h="149191">
                <a:tc>
                  <a:txBody>
                    <a:bodyPr/>
                    <a:lstStyle/>
                    <a:p>
                      <a:r>
                        <a:rPr lang="en-US" sz="1400">
                          <a:solidFill>
                            <a:schemeClr val="bg2"/>
                          </a:solidFill>
                        </a:rPr>
                        <a:t>Baseline Characteristics</a:t>
                      </a:r>
                      <a:endParaRPr lang="en-US" sz="1400" dirty="0">
                        <a:solidFill>
                          <a:schemeClr val="bg2"/>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a:solidFill>
                            <a:schemeClr val="bg2"/>
                          </a:solidFill>
                        </a:rPr>
                        <a:t>N = 106</a:t>
                      </a:r>
                      <a:endParaRPr lang="en-US" sz="1400" dirty="0">
                        <a:solidFill>
                          <a:schemeClr val="bg2"/>
                        </a:solidFill>
                        <a:highlight>
                          <a:srgbClr val="00FFFF"/>
                        </a:highligh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40407203"/>
                  </a:ext>
                </a:extLst>
              </a:tr>
              <a:tr h="149191">
                <a:tc>
                  <a:txBody>
                    <a:bodyPr/>
                    <a:lstStyle/>
                    <a:p>
                      <a:r>
                        <a:rPr lang="en-US" sz="1400"/>
                        <a:t>Median age, yr (range)</a:t>
                      </a:r>
                      <a:endParaRPr lang="en-US" sz="14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a:t>68 (22-94)</a:t>
                      </a:r>
                      <a:endParaRPr lang="en-US" sz="14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7777392"/>
                  </a:ext>
                </a:extLst>
              </a:tr>
              <a:tr h="149191">
                <a:tc>
                  <a:txBody>
                    <a:bodyPr/>
                    <a:lstStyle/>
                    <a:p>
                      <a:r>
                        <a:rPr lang="en-US" sz="1400"/>
                        <a:t>Median prior tx (range)</a:t>
                      </a:r>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a:t>3 (2-13)</a:t>
                      </a:r>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4702128"/>
                  </a:ext>
                </a:extLst>
              </a:tr>
              <a:tr h="149191">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400"/>
                        <a:t>Prior CAR T-cell tx, %</a:t>
                      </a:r>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a:t>42</a:t>
                      </a:r>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702243353"/>
                  </a:ext>
                </a:extLst>
              </a:tr>
              <a:tr h="149191">
                <a:tc>
                  <a:txBody>
                    <a:bodyPr/>
                    <a:lstStyle/>
                    <a:p>
                      <a:r>
                        <a:rPr lang="en-US" sz="1400"/>
                        <a:t>Refractory to last line of therapy, %</a:t>
                      </a:r>
                      <a:endParaRPr lang="en-US" sz="1400" dirty="0"/>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a:t>75</a:t>
                      </a:r>
                      <a:endParaRPr lang="en-US" sz="1400" dirty="0"/>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65528388"/>
                  </a:ext>
                </a:extLst>
              </a:tr>
            </a:tbl>
          </a:graphicData>
        </a:graphic>
      </p:graphicFrame>
      <p:sp>
        <p:nvSpPr>
          <p:cNvPr id="4" name="object 10">
            <a:extLst>
              <a:ext uri="{FF2B5EF4-FFF2-40B4-BE49-F238E27FC236}">
                <a16:creationId xmlns:a16="http://schemas.microsoft.com/office/drawing/2014/main" id="{E5F286BF-C073-EA38-F930-0C3440A26EBD}"/>
              </a:ext>
            </a:extLst>
          </p:cNvPr>
          <p:cNvSpPr/>
          <p:nvPr/>
        </p:nvSpPr>
        <p:spPr>
          <a:xfrm>
            <a:off x="1146260" y="5226638"/>
            <a:ext cx="1385867" cy="765979"/>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 name="object 12">
            <a:extLst>
              <a:ext uri="{FF2B5EF4-FFF2-40B4-BE49-F238E27FC236}">
                <a16:creationId xmlns:a16="http://schemas.microsoft.com/office/drawing/2014/main" id="{54093EB5-81AD-8541-AF22-8135719FFAE2}"/>
              </a:ext>
            </a:extLst>
          </p:cNvPr>
          <p:cNvSpPr/>
          <p:nvPr/>
        </p:nvSpPr>
        <p:spPr>
          <a:xfrm>
            <a:off x="1146740" y="5039925"/>
            <a:ext cx="1385387" cy="190520"/>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1" name="object 15">
            <a:extLst>
              <a:ext uri="{FF2B5EF4-FFF2-40B4-BE49-F238E27FC236}">
                <a16:creationId xmlns:a16="http://schemas.microsoft.com/office/drawing/2014/main" id="{CC8668BE-A830-390D-FD50-3DC2E2313BBC}"/>
              </a:ext>
            </a:extLst>
          </p:cNvPr>
          <p:cNvSpPr txBox="1"/>
          <p:nvPr/>
        </p:nvSpPr>
        <p:spPr>
          <a:xfrm>
            <a:off x="1350683" y="5502813"/>
            <a:ext cx="980768"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38</a:t>
            </a:r>
            <a:r>
              <a:rPr kumimoji="0" lang="en-US" sz="1400" i="0" u="none" strike="noStrike" kern="1200" cap="none" spc="-13" normalizeH="0" baseline="0" noProof="0" dirty="0">
                <a:ln>
                  <a:noFill/>
                </a:ln>
                <a:solidFill>
                  <a:srgbClr val="FFFFFF"/>
                </a:solidFill>
                <a:effectLst/>
                <a:uLnTx/>
                <a:uFillTx/>
                <a:latin typeface="Poppins" pitchFamily="2" charset="77"/>
                <a:cs typeface="Poppins" pitchFamily="2" charset="77"/>
              </a:rPr>
              <a:t>%</a:t>
            </a:r>
            <a:endPar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13" name="object 17">
            <a:extLst>
              <a:ext uri="{FF2B5EF4-FFF2-40B4-BE49-F238E27FC236}">
                <a16:creationId xmlns:a16="http://schemas.microsoft.com/office/drawing/2014/main" id="{69919CDF-D02E-5178-BDC6-CDEC01BB5A33}"/>
              </a:ext>
            </a:extLst>
          </p:cNvPr>
          <p:cNvSpPr txBox="1"/>
          <p:nvPr/>
        </p:nvSpPr>
        <p:spPr>
          <a:xfrm>
            <a:off x="1283138" y="5015362"/>
            <a:ext cx="1102757"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Poppins" pitchFamily="2" charset="77"/>
                <a:cs typeface="Poppins" pitchFamily="2" charset="77"/>
              </a:rPr>
              <a:t>9</a:t>
            </a:r>
            <a:r>
              <a:rPr kumimoji="0" lang="en-US" sz="1400" i="0" u="none" strike="noStrike" kern="1200" cap="none" spc="-13" normalizeH="0" baseline="0" noProof="0" dirty="0">
                <a:ln>
                  <a:noFill/>
                </a:ln>
                <a:solidFill>
                  <a:schemeClr val="bg1"/>
                </a:solidFill>
                <a:effectLst/>
                <a:uLnTx/>
                <a:uFillTx/>
                <a:latin typeface="Poppins" pitchFamily="2" charset="77"/>
                <a:cs typeface="Poppins" pitchFamily="2" charset="77"/>
              </a:rPr>
              <a:t>%</a:t>
            </a:r>
            <a:endParaRPr kumimoji="0" lang="en-US" sz="1400" i="0" u="none" strike="noStrike" kern="1200" cap="none" spc="0" normalizeH="0" baseline="0" noProof="0" dirty="0">
              <a:ln>
                <a:noFill/>
              </a:ln>
              <a:solidFill>
                <a:schemeClr val="bg1"/>
              </a:solidFill>
              <a:effectLst/>
              <a:uLnTx/>
              <a:uFillTx/>
              <a:latin typeface="Poppins" pitchFamily="2" charset="77"/>
              <a:cs typeface="Poppins" pitchFamily="2" charset="77"/>
            </a:endParaRPr>
          </a:p>
        </p:txBody>
      </p:sp>
      <p:sp>
        <p:nvSpPr>
          <p:cNvPr id="15" name="object 28">
            <a:extLst>
              <a:ext uri="{FF2B5EF4-FFF2-40B4-BE49-F238E27FC236}">
                <a16:creationId xmlns:a16="http://schemas.microsoft.com/office/drawing/2014/main" id="{23FA602F-8DFA-4582-1900-C56DA272C7B4}"/>
              </a:ext>
            </a:extLst>
          </p:cNvPr>
          <p:cNvSpPr txBox="1"/>
          <p:nvPr/>
        </p:nvSpPr>
        <p:spPr>
          <a:xfrm>
            <a:off x="1200333" y="4789108"/>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ORR:</a:t>
            </a:r>
            <a:r>
              <a:rPr kumimoji="0" lang="en-US" sz="1400" b="1" i="0" u="none" strike="noStrike" kern="1200" cap="none" spc="-7" normalizeH="0" baseline="0" noProof="0" dirty="0">
                <a:ln>
                  <a:noFill/>
                </a:ln>
                <a:effectLst/>
                <a:uLnTx/>
                <a:uFillTx/>
                <a:latin typeface="Poppins" pitchFamily="2" charset="77"/>
                <a:cs typeface="Poppins" pitchFamily="2" charset="77"/>
              </a:rPr>
              <a:t> </a:t>
            </a:r>
            <a:r>
              <a:rPr kumimoji="0" lang="en-US" sz="1400" b="1" i="0" u="none" strike="noStrike" kern="1200" cap="none" spc="-13" normalizeH="0" baseline="0" noProof="0" dirty="0">
                <a:ln>
                  <a:noFill/>
                </a:ln>
                <a:effectLst/>
                <a:uLnTx/>
                <a:uFillTx/>
                <a:latin typeface="Poppins" pitchFamily="2" charset="77"/>
                <a:cs typeface="Poppins" pitchFamily="2" charset="77"/>
              </a:rPr>
              <a:t>47%</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16" name="object 29">
            <a:extLst>
              <a:ext uri="{FF2B5EF4-FFF2-40B4-BE49-F238E27FC236}">
                <a16:creationId xmlns:a16="http://schemas.microsoft.com/office/drawing/2014/main" id="{12900033-25CF-E795-A2B6-AE03632557C4}"/>
              </a:ext>
            </a:extLst>
          </p:cNvPr>
          <p:cNvSpPr txBox="1"/>
          <p:nvPr/>
        </p:nvSpPr>
        <p:spPr>
          <a:xfrm>
            <a:off x="3462608" y="4532838"/>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ORR:</a:t>
            </a:r>
            <a:r>
              <a:rPr kumimoji="0" lang="en-US" sz="1400" b="1" i="0" u="none" strike="noStrike" kern="1200" cap="none" spc="-7" normalizeH="0" baseline="0" noProof="0" dirty="0">
                <a:ln>
                  <a:noFill/>
                </a:ln>
                <a:effectLst/>
                <a:uLnTx/>
                <a:uFillTx/>
                <a:latin typeface="Poppins" pitchFamily="2" charset="77"/>
                <a:cs typeface="Poppins" pitchFamily="2" charset="77"/>
              </a:rPr>
              <a:t> </a:t>
            </a:r>
            <a:r>
              <a:rPr kumimoji="0" lang="en-US" sz="1400" b="1" i="0" u="none" strike="noStrike" kern="1200" cap="none" spc="-13" normalizeH="0" baseline="0" noProof="0" dirty="0">
                <a:ln>
                  <a:noFill/>
                </a:ln>
                <a:effectLst/>
                <a:uLnTx/>
                <a:uFillTx/>
                <a:latin typeface="Poppins" pitchFamily="2" charset="77"/>
                <a:cs typeface="Poppins" pitchFamily="2" charset="77"/>
              </a:rPr>
              <a:t>59%</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grpSp>
        <p:nvGrpSpPr>
          <p:cNvPr id="17" name="Group 16">
            <a:extLst>
              <a:ext uri="{FF2B5EF4-FFF2-40B4-BE49-F238E27FC236}">
                <a16:creationId xmlns:a16="http://schemas.microsoft.com/office/drawing/2014/main" id="{5BE385C7-D024-451F-8009-0D65695C9D36}"/>
              </a:ext>
            </a:extLst>
          </p:cNvPr>
          <p:cNvGrpSpPr/>
          <p:nvPr/>
        </p:nvGrpSpPr>
        <p:grpSpPr>
          <a:xfrm>
            <a:off x="191227" y="3845489"/>
            <a:ext cx="488777" cy="2224756"/>
            <a:chOff x="444812" y="2433059"/>
            <a:chExt cx="488777" cy="3333181"/>
          </a:xfrm>
        </p:grpSpPr>
        <p:sp>
          <p:nvSpPr>
            <p:cNvPr id="18" name="object 19">
              <a:extLst>
                <a:ext uri="{FF2B5EF4-FFF2-40B4-BE49-F238E27FC236}">
                  <a16:creationId xmlns:a16="http://schemas.microsoft.com/office/drawing/2014/main" id="{8381B294-F011-4A55-8781-E7F81B558DEF}"/>
                </a:ext>
              </a:extLst>
            </p:cNvPr>
            <p:cNvSpPr txBox="1"/>
            <p:nvPr/>
          </p:nvSpPr>
          <p:spPr>
            <a:xfrm>
              <a:off x="740233" y="5504969"/>
              <a:ext cx="193287"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9" name="object 20">
              <a:extLst>
                <a:ext uri="{FF2B5EF4-FFF2-40B4-BE49-F238E27FC236}">
                  <a16:creationId xmlns:a16="http://schemas.microsoft.com/office/drawing/2014/main" id="{7663C1EA-67D8-0B14-8FA3-64297740AD21}"/>
                </a:ext>
              </a:extLst>
            </p:cNvPr>
            <p:cNvSpPr txBox="1"/>
            <p:nvPr/>
          </p:nvSpPr>
          <p:spPr>
            <a:xfrm>
              <a:off x="593320" y="4890588"/>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2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0" name="object 21">
              <a:extLst>
                <a:ext uri="{FF2B5EF4-FFF2-40B4-BE49-F238E27FC236}">
                  <a16:creationId xmlns:a16="http://schemas.microsoft.com/office/drawing/2014/main" id="{CA471898-5828-DE83-8AB7-3A52AB6E9735}"/>
                </a:ext>
              </a:extLst>
            </p:cNvPr>
            <p:cNvSpPr txBox="1"/>
            <p:nvPr/>
          </p:nvSpPr>
          <p:spPr>
            <a:xfrm>
              <a:off x="593320" y="4276204"/>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2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1" name="object 22">
              <a:extLst>
                <a:ext uri="{FF2B5EF4-FFF2-40B4-BE49-F238E27FC236}">
                  <a16:creationId xmlns:a16="http://schemas.microsoft.com/office/drawing/2014/main" id="{E98100A0-03A5-A280-6F2A-8475565A6386}"/>
                </a:ext>
              </a:extLst>
            </p:cNvPr>
            <p:cNvSpPr txBox="1"/>
            <p:nvPr/>
          </p:nvSpPr>
          <p:spPr>
            <a:xfrm>
              <a:off x="593320" y="3661823"/>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2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2" name="object 23">
              <a:extLst>
                <a:ext uri="{FF2B5EF4-FFF2-40B4-BE49-F238E27FC236}">
                  <a16:creationId xmlns:a16="http://schemas.microsoft.com/office/drawing/2014/main" id="{38AC55F7-052A-5F8F-F310-0A96B22256C8}"/>
                </a:ext>
              </a:extLst>
            </p:cNvPr>
            <p:cNvSpPr txBox="1"/>
            <p:nvPr/>
          </p:nvSpPr>
          <p:spPr>
            <a:xfrm>
              <a:off x="593320" y="3047441"/>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a:ln>
                    <a:noFill/>
                  </a:ln>
                  <a:solidFill>
                    <a:srgbClr val="000000"/>
                  </a:solidFill>
                  <a:effectLst/>
                  <a:uLnTx/>
                  <a:uFillTx/>
                  <a:latin typeface="Poppins" pitchFamily="2" charset="77"/>
                  <a:cs typeface="Poppins" pitchFamily="2" charset="77"/>
                </a:rPr>
                <a:t>80</a:t>
              </a:r>
              <a:endParaRPr kumimoji="0" sz="12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3" name="object 24">
              <a:extLst>
                <a:ext uri="{FF2B5EF4-FFF2-40B4-BE49-F238E27FC236}">
                  <a16:creationId xmlns:a16="http://schemas.microsoft.com/office/drawing/2014/main" id="{3D0D6CCF-F146-EEB6-29BA-2A92C7E00CA8}"/>
                </a:ext>
              </a:extLst>
            </p:cNvPr>
            <p:cNvSpPr txBox="1"/>
            <p:nvPr/>
          </p:nvSpPr>
          <p:spPr>
            <a:xfrm>
              <a:off x="444812" y="2433059"/>
              <a:ext cx="488777"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24" name="object 25">
            <a:extLst>
              <a:ext uri="{FF2B5EF4-FFF2-40B4-BE49-F238E27FC236}">
                <a16:creationId xmlns:a16="http://schemas.microsoft.com/office/drawing/2014/main" id="{B7750AB3-9D65-14CA-CDF8-7A7AB7B538A9}"/>
              </a:ext>
            </a:extLst>
          </p:cNvPr>
          <p:cNvSpPr txBox="1"/>
          <p:nvPr/>
        </p:nvSpPr>
        <p:spPr>
          <a:xfrm>
            <a:off x="1262449" y="6019142"/>
            <a:ext cx="1112837" cy="402633"/>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7.2 mg</a:t>
            </a:r>
          </a:p>
          <a:p>
            <a:pPr marL="16913" algn="ctr">
              <a:defRPr/>
            </a:pPr>
            <a:r>
              <a:rPr lang="en-US" sz="1200" dirty="0">
                <a:latin typeface="Poppins" panose="00000500000000000000" pitchFamily="2" charset="0"/>
                <a:cs typeface="Poppins" panose="00000500000000000000" pitchFamily="2" charset="0"/>
              </a:rPr>
              <a:t>(n = 32)</a:t>
            </a:r>
            <a:r>
              <a:rPr sz="1200" dirty="0">
                <a:latin typeface="Poppins" panose="00000500000000000000" pitchFamily="2" charset="0"/>
                <a:cs typeface="Poppins" panose="00000500000000000000" pitchFamily="2" charset="0"/>
              </a:rPr>
              <a:t> </a:t>
            </a:r>
            <a:endParaRPr lang="en-US" sz="1200" dirty="0">
              <a:latin typeface="Poppins" panose="00000500000000000000" pitchFamily="2" charset="0"/>
              <a:cs typeface="Poppins" panose="00000500000000000000" pitchFamily="2" charset="0"/>
            </a:endParaRPr>
          </a:p>
        </p:txBody>
      </p:sp>
      <p:sp>
        <p:nvSpPr>
          <p:cNvPr id="25" name="object 26">
            <a:extLst>
              <a:ext uri="{FF2B5EF4-FFF2-40B4-BE49-F238E27FC236}">
                <a16:creationId xmlns:a16="http://schemas.microsoft.com/office/drawing/2014/main" id="{06CA3487-ADF9-B4B6-42A5-31BFF4DCCCEC}"/>
              </a:ext>
            </a:extLst>
          </p:cNvPr>
          <p:cNvSpPr txBox="1"/>
          <p:nvPr/>
        </p:nvSpPr>
        <p:spPr>
          <a:xfrm>
            <a:off x="3576455" y="6015229"/>
            <a:ext cx="1013823" cy="402633"/>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15 mg</a:t>
            </a:r>
          </a:p>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(n = 27)</a:t>
            </a:r>
            <a:endParaRPr sz="1200" dirty="0">
              <a:latin typeface="Poppins" panose="00000500000000000000" pitchFamily="2" charset="0"/>
              <a:cs typeface="Poppins" panose="00000500000000000000" pitchFamily="2" charset="0"/>
            </a:endParaRPr>
          </a:p>
        </p:txBody>
      </p:sp>
      <p:sp>
        <p:nvSpPr>
          <p:cNvPr id="26" name="object 27">
            <a:extLst>
              <a:ext uri="{FF2B5EF4-FFF2-40B4-BE49-F238E27FC236}">
                <a16:creationId xmlns:a16="http://schemas.microsoft.com/office/drawing/2014/main" id="{DD456194-6E7E-4BBD-42B2-414EF110F5A3}"/>
              </a:ext>
            </a:extLst>
          </p:cNvPr>
          <p:cNvSpPr txBox="1"/>
          <p:nvPr/>
        </p:nvSpPr>
        <p:spPr>
          <a:xfrm>
            <a:off x="212337" y="3774576"/>
            <a:ext cx="225831"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sz="1200" dirty="0">
                <a:solidFill>
                  <a:schemeClr val="tx1">
                    <a:lumMod val="75000"/>
                    <a:lumOff val="25000"/>
                  </a:schemeClr>
                </a:solidFill>
                <a:latin typeface="Poppins Medium" pitchFamily="2" charset="77"/>
                <a:cs typeface="Poppins Medium" pitchFamily="2" charset="77"/>
              </a:rPr>
              <a:t>Patients (%)</a:t>
            </a:r>
          </a:p>
        </p:txBody>
      </p:sp>
      <p:grpSp>
        <p:nvGrpSpPr>
          <p:cNvPr id="58" name="Group 57">
            <a:extLst>
              <a:ext uri="{FF2B5EF4-FFF2-40B4-BE49-F238E27FC236}">
                <a16:creationId xmlns:a16="http://schemas.microsoft.com/office/drawing/2014/main" id="{D078E48D-46AE-BAB7-BCF9-5E6BFABC649B}"/>
              </a:ext>
            </a:extLst>
          </p:cNvPr>
          <p:cNvGrpSpPr/>
          <p:nvPr/>
        </p:nvGrpSpPr>
        <p:grpSpPr>
          <a:xfrm>
            <a:off x="703905" y="3935277"/>
            <a:ext cx="64442" cy="2065157"/>
            <a:chOff x="703905" y="3935277"/>
            <a:chExt cx="64442" cy="2065157"/>
          </a:xfrm>
        </p:grpSpPr>
        <p:cxnSp>
          <p:nvCxnSpPr>
            <p:cNvPr id="28" name="Straight Connector 27">
              <a:extLst>
                <a:ext uri="{FF2B5EF4-FFF2-40B4-BE49-F238E27FC236}">
                  <a16:creationId xmlns:a16="http://schemas.microsoft.com/office/drawing/2014/main" id="{41D83FF5-E75B-5C35-3198-84AD1FDA04FD}"/>
                </a:ext>
              </a:extLst>
            </p:cNvPr>
            <p:cNvCxnSpPr/>
            <p:nvPr/>
          </p:nvCxnSpPr>
          <p:spPr bwMode="auto">
            <a:xfrm>
              <a:off x="761187" y="3935277"/>
              <a:ext cx="0" cy="2065157"/>
            </a:xfrm>
            <a:prstGeom prst="line">
              <a:avLst/>
            </a:prstGeom>
            <a:noFill/>
            <a:ln w="1270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4CF8E4C-B0DE-1DF0-015A-84D88CF439CD}"/>
                </a:ext>
              </a:extLst>
            </p:cNvPr>
            <p:cNvCxnSpPr>
              <a:cxnSpLocks/>
            </p:cNvCxnSpPr>
            <p:nvPr/>
          </p:nvCxnSpPr>
          <p:spPr bwMode="auto">
            <a:xfrm flipH="1">
              <a:off x="703905" y="394042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AEFEA22-57E4-17BA-F745-A02BD11908B2}"/>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0470104-151B-35BA-C663-751A18EAF5E9}"/>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A3357B6-4587-0D11-8FA2-772BDEA1AC70}"/>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04B9471-4E30-DD7D-BAE2-584884C75ECD}"/>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CA9927D-8FC8-6436-A0D9-89477B6C6625}"/>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57755640-2D8F-2750-3B40-A615588C2720}"/>
              </a:ext>
            </a:extLst>
          </p:cNvPr>
          <p:cNvGrpSpPr/>
          <p:nvPr/>
        </p:nvGrpSpPr>
        <p:grpSpPr>
          <a:xfrm>
            <a:off x="3932313" y="4058119"/>
            <a:ext cx="458625" cy="402633"/>
            <a:chOff x="3376811" y="3821228"/>
            <a:chExt cx="458625" cy="402633"/>
          </a:xfrm>
        </p:grpSpPr>
        <p:sp>
          <p:nvSpPr>
            <p:cNvPr id="42" name="object 25">
              <a:extLst>
                <a:ext uri="{FF2B5EF4-FFF2-40B4-BE49-F238E27FC236}">
                  <a16:creationId xmlns:a16="http://schemas.microsoft.com/office/drawing/2014/main" id="{A0B9182E-E94F-33FC-EF2F-D40D1F19D47E}"/>
                </a:ext>
              </a:extLst>
            </p:cNvPr>
            <p:cNvSpPr txBox="1"/>
            <p:nvPr/>
          </p:nvSpPr>
          <p:spPr>
            <a:xfrm>
              <a:off x="3497295" y="3821228"/>
              <a:ext cx="338141" cy="402633"/>
            </a:xfrm>
            <a:prstGeom prst="rect">
              <a:avLst/>
            </a:prstGeom>
          </p:spPr>
          <p:txBody>
            <a:bodyPr vert="horz" wrap="square" lIns="0" tIns="32979" rIns="0" bIns="0" rtlCol="0">
              <a:spAutoFit/>
            </a:bodyPr>
            <a:lstStyle/>
            <a:p>
              <a:pPr marL="16913">
                <a:defRPr/>
              </a:pPr>
              <a:r>
                <a:rPr lang="en-US" sz="1200" dirty="0">
                  <a:latin typeface="Poppins" panose="00000500000000000000" pitchFamily="2" charset="0"/>
                  <a:cs typeface="Poppins" panose="00000500000000000000" pitchFamily="2" charset="0"/>
                </a:rPr>
                <a:t>PR</a:t>
              </a:r>
            </a:p>
            <a:p>
              <a:pPr marL="16913">
                <a:defRPr/>
              </a:pPr>
              <a:r>
                <a:rPr lang="en-US" sz="1200" dirty="0">
                  <a:latin typeface="Poppins" panose="00000500000000000000" pitchFamily="2" charset="0"/>
                  <a:cs typeface="Poppins" panose="00000500000000000000" pitchFamily="2" charset="0"/>
                </a:rPr>
                <a:t>CR</a:t>
              </a:r>
            </a:p>
          </p:txBody>
        </p:sp>
        <p:sp>
          <p:nvSpPr>
            <p:cNvPr id="43" name="Rectangle 42">
              <a:extLst>
                <a:ext uri="{FF2B5EF4-FFF2-40B4-BE49-F238E27FC236}">
                  <a16:creationId xmlns:a16="http://schemas.microsoft.com/office/drawing/2014/main" id="{D79D6312-3FD8-729F-7477-96ECF9233280}"/>
                </a:ext>
              </a:extLst>
            </p:cNvPr>
            <p:cNvSpPr/>
            <p:nvPr/>
          </p:nvSpPr>
          <p:spPr>
            <a:xfrm>
              <a:off x="3376811" y="3899392"/>
              <a:ext cx="82062" cy="82062"/>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69FBB71-8FBA-EEF3-4ABB-82EEA1827582}"/>
                </a:ext>
              </a:extLst>
            </p:cNvPr>
            <p:cNvSpPr/>
            <p:nvPr/>
          </p:nvSpPr>
          <p:spPr>
            <a:xfrm>
              <a:off x="3376811" y="4087432"/>
              <a:ext cx="82062" cy="82062"/>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id="{5E54FFC8-D0D3-A99B-C1C7-753161EDB27A}"/>
              </a:ext>
            </a:extLst>
          </p:cNvPr>
          <p:cNvGrpSpPr/>
          <p:nvPr/>
        </p:nvGrpSpPr>
        <p:grpSpPr>
          <a:xfrm>
            <a:off x="761187" y="5992618"/>
            <a:ext cx="6538275" cy="48014"/>
            <a:chOff x="761187" y="5992618"/>
            <a:chExt cx="6538275" cy="48014"/>
          </a:xfrm>
        </p:grpSpPr>
        <p:cxnSp>
          <p:nvCxnSpPr>
            <p:cNvPr id="29" name="Straight Connector 28">
              <a:extLst>
                <a:ext uri="{FF2B5EF4-FFF2-40B4-BE49-F238E27FC236}">
                  <a16:creationId xmlns:a16="http://schemas.microsoft.com/office/drawing/2014/main" id="{B1C9AEE2-D47A-BBE7-CDED-094C8A3A0A57}"/>
                </a:ext>
              </a:extLst>
            </p:cNvPr>
            <p:cNvCxnSpPr>
              <a:cxnSpLocks/>
            </p:cNvCxnSpPr>
            <p:nvPr/>
          </p:nvCxnSpPr>
          <p:spPr bwMode="auto">
            <a:xfrm>
              <a:off x="761187" y="5995410"/>
              <a:ext cx="6538275" cy="0"/>
            </a:xfrm>
            <a:prstGeom prst="line">
              <a:avLst/>
            </a:prstGeom>
            <a:noFill/>
            <a:ln w="12700"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B2E708C-5F3D-52FE-1CBD-9264CAEECE0A}"/>
                </a:ext>
              </a:extLst>
            </p:cNvPr>
            <p:cNvCxnSpPr>
              <a:cxnSpLocks/>
            </p:cNvCxnSpPr>
            <p:nvPr/>
          </p:nvCxnSpPr>
          <p:spPr bwMode="auto">
            <a:xfrm>
              <a:off x="761187"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4610F40-7175-54F7-ACED-91D76225B783}"/>
                </a:ext>
              </a:extLst>
            </p:cNvPr>
            <p:cNvCxnSpPr>
              <a:cxnSpLocks/>
            </p:cNvCxnSpPr>
            <p:nvPr/>
          </p:nvCxnSpPr>
          <p:spPr bwMode="auto">
            <a:xfrm>
              <a:off x="1818705"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A3B1745-FC76-8029-BD87-4F542DC2D053}"/>
                </a:ext>
              </a:extLst>
            </p:cNvPr>
            <p:cNvCxnSpPr>
              <a:cxnSpLocks/>
            </p:cNvCxnSpPr>
            <p:nvPr/>
          </p:nvCxnSpPr>
          <p:spPr bwMode="auto">
            <a:xfrm>
              <a:off x="4083699"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CB100AE-1409-B0E4-6F91-783E38307D58}"/>
                </a:ext>
              </a:extLst>
            </p:cNvPr>
            <p:cNvCxnSpPr>
              <a:cxnSpLocks/>
            </p:cNvCxnSpPr>
            <p:nvPr/>
          </p:nvCxnSpPr>
          <p:spPr bwMode="auto">
            <a:xfrm>
              <a:off x="6354069" y="5992618"/>
              <a:ext cx="0" cy="45222"/>
            </a:xfrm>
            <a:prstGeom prst="line">
              <a:avLst/>
            </a:prstGeom>
            <a:noFill/>
            <a:ln w="12700" cap="flat" cmpd="sng" algn="ctr">
              <a:solidFill>
                <a:schemeClr val="tx1"/>
              </a:solidFill>
              <a:prstDash val="solid"/>
              <a:round/>
              <a:headEnd type="none" w="med" len="med"/>
              <a:tailEnd type="none" w="med" len="med"/>
            </a:ln>
            <a:effectLst/>
          </p:spPr>
        </p:cxnSp>
      </p:grpSp>
      <p:sp>
        <p:nvSpPr>
          <p:cNvPr id="48" name="object 26">
            <a:extLst>
              <a:ext uri="{FF2B5EF4-FFF2-40B4-BE49-F238E27FC236}">
                <a16:creationId xmlns:a16="http://schemas.microsoft.com/office/drawing/2014/main" id="{1496C41B-E5F3-BE28-E1A1-2ED5D80AEC00}"/>
              </a:ext>
            </a:extLst>
          </p:cNvPr>
          <p:cNvSpPr txBox="1"/>
          <p:nvPr/>
        </p:nvSpPr>
        <p:spPr>
          <a:xfrm>
            <a:off x="5841115" y="6015234"/>
            <a:ext cx="1013823" cy="402633"/>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25 mg</a:t>
            </a:r>
          </a:p>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(n = 13)</a:t>
            </a:r>
            <a:endParaRPr sz="1200" dirty="0">
              <a:latin typeface="Poppins" panose="00000500000000000000" pitchFamily="2" charset="0"/>
              <a:cs typeface="Poppins" panose="00000500000000000000" pitchFamily="2" charset="0"/>
            </a:endParaRPr>
          </a:p>
        </p:txBody>
      </p:sp>
      <p:sp>
        <p:nvSpPr>
          <p:cNvPr id="49" name="object 10">
            <a:extLst>
              <a:ext uri="{FF2B5EF4-FFF2-40B4-BE49-F238E27FC236}">
                <a16:creationId xmlns:a16="http://schemas.microsoft.com/office/drawing/2014/main" id="{F10D9A0E-D471-8B3E-09B6-2370BCE42235}"/>
              </a:ext>
            </a:extLst>
          </p:cNvPr>
          <p:cNvSpPr/>
          <p:nvPr/>
        </p:nvSpPr>
        <p:spPr>
          <a:xfrm>
            <a:off x="3393373" y="5091995"/>
            <a:ext cx="1385867" cy="902327"/>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0" name="object 12">
            <a:extLst>
              <a:ext uri="{FF2B5EF4-FFF2-40B4-BE49-F238E27FC236}">
                <a16:creationId xmlns:a16="http://schemas.microsoft.com/office/drawing/2014/main" id="{06A3E900-3E86-E9CF-5A4B-AA0692776F1D}"/>
              </a:ext>
            </a:extLst>
          </p:cNvPr>
          <p:cNvSpPr/>
          <p:nvPr/>
        </p:nvSpPr>
        <p:spPr>
          <a:xfrm>
            <a:off x="3393853" y="4789108"/>
            <a:ext cx="1385387" cy="315942"/>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1" name="object 10">
            <a:extLst>
              <a:ext uri="{FF2B5EF4-FFF2-40B4-BE49-F238E27FC236}">
                <a16:creationId xmlns:a16="http://schemas.microsoft.com/office/drawing/2014/main" id="{4743F311-3BD4-CEBE-3CD0-7FD0756AD262}"/>
              </a:ext>
            </a:extLst>
          </p:cNvPr>
          <p:cNvSpPr/>
          <p:nvPr/>
        </p:nvSpPr>
        <p:spPr>
          <a:xfrm>
            <a:off x="5640293" y="4893543"/>
            <a:ext cx="1385867" cy="1095167"/>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2" name="object 12">
            <a:extLst>
              <a:ext uri="{FF2B5EF4-FFF2-40B4-BE49-F238E27FC236}">
                <a16:creationId xmlns:a16="http://schemas.microsoft.com/office/drawing/2014/main" id="{DFBFDA6B-B150-6527-D9A7-2DBD8A2132E0}"/>
              </a:ext>
            </a:extLst>
          </p:cNvPr>
          <p:cNvSpPr/>
          <p:nvPr/>
        </p:nvSpPr>
        <p:spPr>
          <a:xfrm>
            <a:off x="5640773" y="4418218"/>
            <a:ext cx="1385387" cy="475325"/>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3" name="object 29">
            <a:extLst>
              <a:ext uri="{FF2B5EF4-FFF2-40B4-BE49-F238E27FC236}">
                <a16:creationId xmlns:a16="http://schemas.microsoft.com/office/drawing/2014/main" id="{7DA7DF39-7513-0DF4-17F1-7BAB00DC5C69}"/>
              </a:ext>
            </a:extLst>
          </p:cNvPr>
          <p:cNvSpPr txBox="1"/>
          <p:nvPr/>
        </p:nvSpPr>
        <p:spPr>
          <a:xfrm>
            <a:off x="5713655" y="4178997"/>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ORR:</a:t>
            </a:r>
            <a:r>
              <a:rPr kumimoji="0" lang="en-US" sz="1400" b="1" i="0" u="none" strike="noStrike" kern="1200" cap="none" spc="-7" normalizeH="0" baseline="0" noProof="0" dirty="0">
                <a:ln>
                  <a:noFill/>
                </a:ln>
                <a:effectLst/>
                <a:uLnTx/>
                <a:uFillTx/>
                <a:latin typeface="Poppins" pitchFamily="2" charset="77"/>
                <a:cs typeface="Poppins" pitchFamily="2" charset="77"/>
              </a:rPr>
              <a:t> </a:t>
            </a:r>
            <a:r>
              <a:rPr kumimoji="0" lang="en-US" sz="1400" b="1" i="0" u="none" strike="noStrike" kern="1200" cap="none" spc="-13" normalizeH="0" baseline="0" noProof="0" dirty="0">
                <a:ln>
                  <a:noFill/>
                </a:ln>
                <a:effectLst/>
                <a:uLnTx/>
                <a:uFillTx/>
                <a:latin typeface="Poppins" pitchFamily="2" charset="77"/>
                <a:cs typeface="Poppins" pitchFamily="2" charset="77"/>
              </a:rPr>
              <a:t>77%</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54" name="object 15">
            <a:extLst>
              <a:ext uri="{FF2B5EF4-FFF2-40B4-BE49-F238E27FC236}">
                <a16:creationId xmlns:a16="http://schemas.microsoft.com/office/drawing/2014/main" id="{6DD84B33-B732-86D7-4355-732D215BF403}"/>
              </a:ext>
            </a:extLst>
          </p:cNvPr>
          <p:cNvSpPr txBox="1"/>
          <p:nvPr/>
        </p:nvSpPr>
        <p:spPr>
          <a:xfrm>
            <a:off x="3596104" y="5325728"/>
            <a:ext cx="980768"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44</a:t>
            </a:r>
            <a:r>
              <a:rPr kumimoji="0" lang="en-US" sz="1400" i="0" u="none" strike="noStrike" kern="1200" cap="none" spc="-13" normalizeH="0" baseline="0" noProof="0" dirty="0">
                <a:ln>
                  <a:noFill/>
                </a:ln>
                <a:solidFill>
                  <a:srgbClr val="FFFFFF"/>
                </a:solidFill>
                <a:effectLst/>
                <a:uLnTx/>
                <a:uFillTx/>
                <a:latin typeface="Poppins" pitchFamily="2" charset="77"/>
                <a:cs typeface="Poppins" pitchFamily="2" charset="77"/>
              </a:rPr>
              <a:t>%</a:t>
            </a:r>
            <a:endPar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55" name="object 17">
            <a:extLst>
              <a:ext uri="{FF2B5EF4-FFF2-40B4-BE49-F238E27FC236}">
                <a16:creationId xmlns:a16="http://schemas.microsoft.com/office/drawing/2014/main" id="{189EE761-CB8E-E8CB-4306-D79C8FB37F6E}"/>
              </a:ext>
            </a:extLst>
          </p:cNvPr>
          <p:cNvSpPr txBox="1"/>
          <p:nvPr/>
        </p:nvSpPr>
        <p:spPr>
          <a:xfrm>
            <a:off x="3528559" y="4838277"/>
            <a:ext cx="1102757"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Poppins" pitchFamily="2" charset="77"/>
                <a:cs typeface="Poppins" pitchFamily="2" charset="77"/>
              </a:rPr>
              <a:t>15</a:t>
            </a:r>
            <a:r>
              <a:rPr kumimoji="0" lang="en-US" sz="1400" i="0" u="none" strike="noStrike" kern="1200" cap="none" spc="-13" normalizeH="0" baseline="0" noProof="0" dirty="0">
                <a:ln>
                  <a:noFill/>
                </a:ln>
                <a:solidFill>
                  <a:schemeClr val="bg1"/>
                </a:solidFill>
                <a:effectLst/>
                <a:uLnTx/>
                <a:uFillTx/>
                <a:latin typeface="Poppins" pitchFamily="2" charset="77"/>
                <a:cs typeface="Poppins" pitchFamily="2" charset="77"/>
              </a:rPr>
              <a:t>%</a:t>
            </a:r>
            <a:endParaRPr kumimoji="0" lang="en-US" sz="1400" i="0" u="none" strike="noStrike" kern="1200" cap="none" spc="0" normalizeH="0" baseline="0" noProof="0" dirty="0">
              <a:ln>
                <a:noFill/>
              </a:ln>
              <a:solidFill>
                <a:schemeClr val="bg1"/>
              </a:solidFill>
              <a:effectLst/>
              <a:uLnTx/>
              <a:uFillTx/>
              <a:latin typeface="Poppins" pitchFamily="2" charset="77"/>
              <a:cs typeface="Poppins" pitchFamily="2" charset="77"/>
            </a:endParaRPr>
          </a:p>
        </p:txBody>
      </p:sp>
      <p:sp>
        <p:nvSpPr>
          <p:cNvPr id="56" name="object 15">
            <a:extLst>
              <a:ext uri="{FF2B5EF4-FFF2-40B4-BE49-F238E27FC236}">
                <a16:creationId xmlns:a16="http://schemas.microsoft.com/office/drawing/2014/main" id="{AB3F67E0-310B-93AE-971F-15B1B30E9FE3}"/>
              </a:ext>
            </a:extLst>
          </p:cNvPr>
          <p:cNvSpPr txBox="1"/>
          <p:nvPr/>
        </p:nvSpPr>
        <p:spPr>
          <a:xfrm>
            <a:off x="5858538" y="5331260"/>
            <a:ext cx="980768"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54</a:t>
            </a:r>
            <a:r>
              <a:rPr kumimoji="0" lang="en-US" sz="1400" i="0" u="none" strike="noStrike" kern="1200" cap="none" spc="-13" normalizeH="0" baseline="0" noProof="0" dirty="0">
                <a:ln>
                  <a:noFill/>
                </a:ln>
                <a:solidFill>
                  <a:srgbClr val="FFFFFF"/>
                </a:solidFill>
                <a:effectLst/>
                <a:uLnTx/>
                <a:uFillTx/>
                <a:latin typeface="Poppins" pitchFamily="2" charset="77"/>
                <a:cs typeface="Poppins" pitchFamily="2" charset="77"/>
              </a:rPr>
              <a:t>%</a:t>
            </a:r>
            <a:endPar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57" name="object 17">
            <a:extLst>
              <a:ext uri="{FF2B5EF4-FFF2-40B4-BE49-F238E27FC236}">
                <a16:creationId xmlns:a16="http://schemas.microsoft.com/office/drawing/2014/main" id="{262FC705-D546-D5F4-E2A4-4EE83242CE98}"/>
              </a:ext>
            </a:extLst>
          </p:cNvPr>
          <p:cNvSpPr txBox="1"/>
          <p:nvPr/>
        </p:nvSpPr>
        <p:spPr>
          <a:xfrm>
            <a:off x="5787085" y="4546725"/>
            <a:ext cx="1102757"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Poppins" pitchFamily="2" charset="77"/>
                <a:cs typeface="Poppins" pitchFamily="2" charset="77"/>
              </a:rPr>
              <a:t>23</a:t>
            </a:r>
            <a:r>
              <a:rPr kumimoji="0" lang="en-US" sz="1400" i="0" u="none" strike="noStrike" kern="1200" cap="none" spc="-13" normalizeH="0" baseline="0" noProof="0" dirty="0">
                <a:ln>
                  <a:noFill/>
                </a:ln>
                <a:solidFill>
                  <a:schemeClr val="bg1"/>
                </a:solidFill>
                <a:effectLst/>
                <a:uLnTx/>
                <a:uFillTx/>
                <a:latin typeface="Poppins" pitchFamily="2" charset="77"/>
                <a:cs typeface="Poppins" pitchFamily="2" charset="77"/>
              </a:rPr>
              <a:t>%</a:t>
            </a:r>
            <a:endParaRPr kumimoji="0" lang="en-US" sz="1400" i="0" u="none" strike="noStrike" kern="1200" cap="none" spc="0" normalizeH="0" baseline="0" noProof="0" dirty="0">
              <a:ln>
                <a:noFill/>
              </a:ln>
              <a:solidFill>
                <a:schemeClr val="bg1"/>
              </a:solidFill>
              <a:effectLst/>
              <a:uLnTx/>
              <a:uFillTx/>
              <a:latin typeface="Poppins" pitchFamily="2" charset="77"/>
              <a:cs typeface="Poppins" pitchFamily="2" charset="77"/>
            </a:endParaRPr>
          </a:p>
        </p:txBody>
      </p:sp>
      <p:grpSp>
        <p:nvGrpSpPr>
          <p:cNvPr id="60" name="Group 59">
            <a:extLst>
              <a:ext uri="{FF2B5EF4-FFF2-40B4-BE49-F238E27FC236}">
                <a16:creationId xmlns:a16="http://schemas.microsoft.com/office/drawing/2014/main" id="{39555C49-9A0B-971B-4BD9-3CDEDA1CCF1F}"/>
              </a:ext>
            </a:extLst>
          </p:cNvPr>
          <p:cNvGrpSpPr/>
          <p:nvPr/>
        </p:nvGrpSpPr>
        <p:grpSpPr>
          <a:xfrm>
            <a:off x="7554192" y="1967966"/>
            <a:ext cx="429463" cy="1777742"/>
            <a:chOff x="444812" y="2433059"/>
            <a:chExt cx="488777" cy="3333181"/>
          </a:xfrm>
        </p:grpSpPr>
        <p:sp>
          <p:nvSpPr>
            <p:cNvPr id="61" name="object 19">
              <a:extLst>
                <a:ext uri="{FF2B5EF4-FFF2-40B4-BE49-F238E27FC236}">
                  <a16:creationId xmlns:a16="http://schemas.microsoft.com/office/drawing/2014/main" id="{5D6F4BFD-90CB-2B74-B714-5F4510583CD8}"/>
                </a:ext>
              </a:extLst>
            </p:cNvPr>
            <p:cNvSpPr txBox="1"/>
            <p:nvPr/>
          </p:nvSpPr>
          <p:spPr>
            <a:xfrm>
              <a:off x="740233" y="5504969"/>
              <a:ext cx="193287"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62" name="object 20">
              <a:extLst>
                <a:ext uri="{FF2B5EF4-FFF2-40B4-BE49-F238E27FC236}">
                  <a16:creationId xmlns:a16="http://schemas.microsoft.com/office/drawing/2014/main" id="{C89376E4-3CE6-2BAA-09A6-5F92B6317F58}"/>
                </a:ext>
              </a:extLst>
            </p:cNvPr>
            <p:cNvSpPr txBox="1"/>
            <p:nvPr/>
          </p:nvSpPr>
          <p:spPr>
            <a:xfrm>
              <a:off x="593320" y="4890588"/>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2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63" name="object 21">
              <a:extLst>
                <a:ext uri="{FF2B5EF4-FFF2-40B4-BE49-F238E27FC236}">
                  <a16:creationId xmlns:a16="http://schemas.microsoft.com/office/drawing/2014/main" id="{9E53A2E4-373F-C5CE-6FEA-C4779855558C}"/>
                </a:ext>
              </a:extLst>
            </p:cNvPr>
            <p:cNvSpPr txBox="1"/>
            <p:nvPr/>
          </p:nvSpPr>
          <p:spPr>
            <a:xfrm>
              <a:off x="593320" y="4276204"/>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40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64" name="object 22">
              <a:extLst>
                <a:ext uri="{FF2B5EF4-FFF2-40B4-BE49-F238E27FC236}">
                  <a16:creationId xmlns:a16="http://schemas.microsoft.com/office/drawing/2014/main" id="{81FCE5F2-B1F2-A9C9-82BE-7E4D8FB07CEF}"/>
                </a:ext>
              </a:extLst>
            </p:cNvPr>
            <p:cNvSpPr txBox="1"/>
            <p:nvPr/>
          </p:nvSpPr>
          <p:spPr>
            <a:xfrm>
              <a:off x="593320" y="3661823"/>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60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65" name="object 23">
              <a:extLst>
                <a:ext uri="{FF2B5EF4-FFF2-40B4-BE49-F238E27FC236}">
                  <a16:creationId xmlns:a16="http://schemas.microsoft.com/office/drawing/2014/main" id="{C84A2650-62F4-22AC-58DF-76D63725DD8C}"/>
                </a:ext>
              </a:extLst>
            </p:cNvPr>
            <p:cNvSpPr txBox="1"/>
            <p:nvPr/>
          </p:nvSpPr>
          <p:spPr>
            <a:xfrm>
              <a:off x="593320" y="3047441"/>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a:ln>
                    <a:noFill/>
                  </a:ln>
                  <a:solidFill>
                    <a:srgbClr val="000000"/>
                  </a:solidFill>
                  <a:effectLst/>
                  <a:uLnTx/>
                  <a:uFillTx/>
                  <a:latin typeface="Poppins" pitchFamily="2" charset="77"/>
                  <a:cs typeface="Poppins" pitchFamily="2" charset="77"/>
                </a:rPr>
                <a:t>80</a:t>
              </a:r>
              <a:endParaRPr kumimoji="0" sz="12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66" name="object 24">
              <a:extLst>
                <a:ext uri="{FF2B5EF4-FFF2-40B4-BE49-F238E27FC236}">
                  <a16:creationId xmlns:a16="http://schemas.microsoft.com/office/drawing/2014/main" id="{50FE5BED-C517-F21E-5842-13296428D19E}"/>
                </a:ext>
              </a:extLst>
            </p:cNvPr>
            <p:cNvSpPr txBox="1"/>
            <p:nvPr/>
          </p:nvSpPr>
          <p:spPr>
            <a:xfrm>
              <a:off x="444812" y="2433059"/>
              <a:ext cx="488777"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67" name="object 25">
            <a:extLst>
              <a:ext uri="{FF2B5EF4-FFF2-40B4-BE49-F238E27FC236}">
                <a16:creationId xmlns:a16="http://schemas.microsoft.com/office/drawing/2014/main" id="{92D124F8-8AC2-90EE-3DB9-DFB7612D3A80}"/>
              </a:ext>
            </a:extLst>
          </p:cNvPr>
          <p:cNvSpPr txBox="1"/>
          <p:nvPr/>
        </p:nvSpPr>
        <p:spPr>
          <a:xfrm>
            <a:off x="8338890" y="3720453"/>
            <a:ext cx="648944"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C1D1-7</a:t>
            </a:r>
          </a:p>
        </p:txBody>
      </p:sp>
      <p:sp>
        <p:nvSpPr>
          <p:cNvPr id="68" name="object 26">
            <a:extLst>
              <a:ext uri="{FF2B5EF4-FFF2-40B4-BE49-F238E27FC236}">
                <a16:creationId xmlns:a16="http://schemas.microsoft.com/office/drawing/2014/main" id="{B4AF2616-7C2A-0EC9-2B4F-0CD6ADBF5F60}"/>
              </a:ext>
            </a:extLst>
          </p:cNvPr>
          <p:cNvSpPr txBox="1"/>
          <p:nvPr/>
        </p:nvSpPr>
        <p:spPr>
          <a:xfrm>
            <a:off x="9599970" y="3717327"/>
            <a:ext cx="769320"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C1D8-14</a:t>
            </a:r>
            <a:endParaRPr sz="1200" dirty="0">
              <a:latin typeface="Poppins" panose="00000500000000000000" pitchFamily="2" charset="0"/>
              <a:cs typeface="Poppins" panose="00000500000000000000" pitchFamily="2" charset="0"/>
            </a:endParaRPr>
          </a:p>
        </p:txBody>
      </p:sp>
      <p:grpSp>
        <p:nvGrpSpPr>
          <p:cNvPr id="69" name="Group 68">
            <a:extLst>
              <a:ext uri="{FF2B5EF4-FFF2-40B4-BE49-F238E27FC236}">
                <a16:creationId xmlns:a16="http://schemas.microsoft.com/office/drawing/2014/main" id="{02FBA10F-5A8D-0159-6FC2-8AE36C22F454}"/>
              </a:ext>
            </a:extLst>
          </p:cNvPr>
          <p:cNvGrpSpPr/>
          <p:nvPr/>
        </p:nvGrpSpPr>
        <p:grpSpPr>
          <a:xfrm>
            <a:off x="7994623" y="2055296"/>
            <a:ext cx="64442" cy="1650208"/>
            <a:chOff x="703905" y="3935277"/>
            <a:chExt cx="64442" cy="2065157"/>
          </a:xfrm>
        </p:grpSpPr>
        <p:cxnSp>
          <p:nvCxnSpPr>
            <p:cNvPr id="70" name="Straight Connector 69">
              <a:extLst>
                <a:ext uri="{FF2B5EF4-FFF2-40B4-BE49-F238E27FC236}">
                  <a16:creationId xmlns:a16="http://schemas.microsoft.com/office/drawing/2014/main" id="{85ADC00C-4A41-AE43-EF74-396AEF8312AF}"/>
                </a:ext>
              </a:extLst>
            </p:cNvPr>
            <p:cNvCxnSpPr/>
            <p:nvPr/>
          </p:nvCxnSpPr>
          <p:spPr bwMode="auto">
            <a:xfrm>
              <a:off x="761187" y="3935277"/>
              <a:ext cx="0" cy="2065157"/>
            </a:xfrm>
            <a:prstGeom prst="line">
              <a:avLst/>
            </a:prstGeom>
            <a:noFill/>
            <a:ln w="12700" cap="flat" cmpd="sng" algn="ctr">
              <a:solidFill>
                <a:schemeClr val="tx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29F0126-43E3-D359-B4E7-07DAC644C75E}"/>
                </a:ext>
              </a:extLst>
            </p:cNvPr>
            <p:cNvCxnSpPr>
              <a:cxnSpLocks/>
            </p:cNvCxnSpPr>
            <p:nvPr/>
          </p:nvCxnSpPr>
          <p:spPr bwMode="auto">
            <a:xfrm flipH="1">
              <a:off x="703905" y="394042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33AFCBA-7FB0-2199-7214-53D065205175}"/>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0F0D457-B970-DA69-F2E9-938869316469}"/>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9C2F8E6-7792-629A-85F5-B9FF767A8FD0}"/>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0500B45-C80C-5613-B8D3-2A79B3AFD809}"/>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28B1F6AC-C124-4015-1E9F-7579F0D82330}"/>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EE22241B-4544-50FD-2F4D-05C55E55499D}"/>
              </a:ext>
            </a:extLst>
          </p:cNvPr>
          <p:cNvGrpSpPr/>
          <p:nvPr/>
        </p:nvGrpSpPr>
        <p:grpSpPr>
          <a:xfrm>
            <a:off x="8022198" y="6064263"/>
            <a:ext cx="3812757" cy="48014"/>
            <a:chOff x="761187" y="5992618"/>
            <a:chExt cx="6538275" cy="48014"/>
          </a:xfrm>
        </p:grpSpPr>
        <p:cxnSp>
          <p:nvCxnSpPr>
            <p:cNvPr id="78" name="Straight Connector 77">
              <a:extLst>
                <a:ext uri="{FF2B5EF4-FFF2-40B4-BE49-F238E27FC236}">
                  <a16:creationId xmlns:a16="http://schemas.microsoft.com/office/drawing/2014/main" id="{AF0E137F-E679-AE91-5CFD-9ECE22C93015}"/>
                </a:ext>
              </a:extLst>
            </p:cNvPr>
            <p:cNvCxnSpPr>
              <a:cxnSpLocks/>
            </p:cNvCxnSpPr>
            <p:nvPr/>
          </p:nvCxnSpPr>
          <p:spPr bwMode="auto">
            <a:xfrm>
              <a:off x="761187" y="5995410"/>
              <a:ext cx="6538275" cy="0"/>
            </a:xfrm>
            <a:prstGeom prst="line">
              <a:avLst/>
            </a:prstGeom>
            <a:noFill/>
            <a:ln w="12700" cap="flat" cmpd="sng" algn="ctr">
              <a:solidFill>
                <a:schemeClr val="tx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4BEDCBA-A4D5-87C5-FA2E-618DF9E09A75}"/>
                </a:ext>
              </a:extLst>
            </p:cNvPr>
            <p:cNvCxnSpPr>
              <a:cxnSpLocks/>
            </p:cNvCxnSpPr>
            <p:nvPr/>
          </p:nvCxnSpPr>
          <p:spPr bwMode="auto">
            <a:xfrm>
              <a:off x="1818705"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7E8CB3B-EAFC-422C-8D3C-5DD1CFF3B55B}"/>
                </a:ext>
              </a:extLst>
            </p:cNvPr>
            <p:cNvCxnSpPr>
              <a:cxnSpLocks/>
            </p:cNvCxnSpPr>
            <p:nvPr/>
          </p:nvCxnSpPr>
          <p:spPr bwMode="auto">
            <a:xfrm>
              <a:off x="4083699"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F5AFFBD-8196-AF25-B243-6453B9A8188F}"/>
                </a:ext>
              </a:extLst>
            </p:cNvPr>
            <p:cNvCxnSpPr>
              <a:cxnSpLocks/>
            </p:cNvCxnSpPr>
            <p:nvPr/>
          </p:nvCxnSpPr>
          <p:spPr bwMode="auto">
            <a:xfrm>
              <a:off x="6354069" y="5992618"/>
              <a:ext cx="0" cy="45222"/>
            </a:xfrm>
            <a:prstGeom prst="line">
              <a:avLst/>
            </a:prstGeom>
            <a:noFill/>
            <a:ln w="12700" cap="flat" cmpd="sng" algn="ctr">
              <a:solidFill>
                <a:schemeClr val="tx1"/>
              </a:solidFill>
              <a:prstDash val="solid"/>
              <a:round/>
              <a:headEnd type="none" w="med" len="med"/>
              <a:tailEnd type="none" w="med" len="med"/>
            </a:ln>
            <a:effectLst/>
          </p:spPr>
        </p:cxnSp>
      </p:grpSp>
      <p:sp>
        <p:nvSpPr>
          <p:cNvPr id="83" name="object 26">
            <a:extLst>
              <a:ext uri="{FF2B5EF4-FFF2-40B4-BE49-F238E27FC236}">
                <a16:creationId xmlns:a16="http://schemas.microsoft.com/office/drawing/2014/main" id="{3924FC01-62CC-8209-3DCB-39B5EE353B0F}"/>
              </a:ext>
            </a:extLst>
          </p:cNvPr>
          <p:cNvSpPr txBox="1"/>
          <p:nvPr/>
        </p:nvSpPr>
        <p:spPr>
          <a:xfrm>
            <a:off x="11004107" y="3722521"/>
            <a:ext cx="591205"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C1D15+</a:t>
            </a:r>
            <a:endParaRPr sz="1200" dirty="0">
              <a:latin typeface="Poppins" panose="00000500000000000000" pitchFamily="2" charset="0"/>
              <a:cs typeface="Poppins" panose="00000500000000000000" pitchFamily="2" charset="0"/>
            </a:endParaRPr>
          </a:p>
        </p:txBody>
      </p:sp>
      <p:sp>
        <p:nvSpPr>
          <p:cNvPr id="85" name="object 27">
            <a:extLst>
              <a:ext uri="{FF2B5EF4-FFF2-40B4-BE49-F238E27FC236}">
                <a16:creationId xmlns:a16="http://schemas.microsoft.com/office/drawing/2014/main" id="{4FDA2B4C-7B18-1488-599D-A96B4F602A9A}"/>
              </a:ext>
            </a:extLst>
          </p:cNvPr>
          <p:cNvSpPr txBox="1"/>
          <p:nvPr/>
        </p:nvSpPr>
        <p:spPr>
          <a:xfrm>
            <a:off x="7410555" y="2105898"/>
            <a:ext cx="225831" cy="1549004"/>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sz="1200" dirty="0">
                <a:solidFill>
                  <a:schemeClr val="tx1">
                    <a:lumMod val="75000"/>
                    <a:lumOff val="25000"/>
                  </a:schemeClr>
                </a:solidFill>
                <a:latin typeface="Poppins Medium" pitchFamily="2" charset="77"/>
                <a:cs typeface="Poppins Medium" pitchFamily="2" charset="77"/>
              </a:rPr>
              <a:t>Patients (%)</a:t>
            </a:r>
          </a:p>
        </p:txBody>
      </p:sp>
      <p:sp>
        <p:nvSpPr>
          <p:cNvPr id="86" name="object 10">
            <a:extLst>
              <a:ext uri="{FF2B5EF4-FFF2-40B4-BE49-F238E27FC236}">
                <a16:creationId xmlns:a16="http://schemas.microsoft.com/office/drawing/2014/main" id="{151313DB-F413-93D7-7210-25461DD42AB7}"/>
              </a:ext>
            </a:extLst>
          </p:cNvPr>
          <p:cNvSpPr/>
          <p:nvPr/>
        </p:nvSpPr>
        <p:spPr>
          <a:xfrm>
            <a:off x="8309188" y="3222720"/>
            <a:ext cx="686132" cy="482996"/>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7" name="object 12">
            <a:extLst>
              <a:ext uri="{FF2B5EF4-FFF2-40B4-BE49-F238E27FC236}">
                <a16:creationId xmlns:a16="http://schemas.microsoft.com/office/drawing/2014/main" id="{52B9077D-2455-4F16-E5DB-BFCE3A41EF3A}"/>
              </a:ext>
            </a:extLst>
          </p:cNvPr>
          <p:cNvSpPr/>
          <p:nvPr/>
        </p:nvSpPr>
        <p:spPr>
          <a:xfrm>
            <a:off x="8309426" y="3161313"/>
            <a:ext cx="685894" cy="61407"/>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8" name="object 15">
            <a:extLst>
              <a:ext uri="{FF2B5EF4-FFF2-40B4-BE49-F238E27FC236}">
                <a16:creationId xmlns:a16="http://schemas.microsoft.com/office/drawing/2014/main" id="{1B2A3941-2689-6671-D782-196398E6B768}"/>
              </a:ext>
            </a:extLst>
          </p:cNvPr>
          <p:cNvSpPr txBox="1"/>
          <p:nvPr/>
        </p:nvSpPr>
        <p:spPr>
          <a:xfrm>
            <a:off x="8346105" y="3355355"/>
            <a:ext cx="613734"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29.5</a:t>
            </a:r>
          </a:p>
        </p:txBody>
      </p:sp>
      <p:sp>
        <p:nvSpPr>
          <p:cNvPr id="89" name="object 17">
            <a:extLst>
              <a:ext uri="{FF2B5EF4-FFF2-40B4-BE49-F238E27FC236}">
                <a16:creationId xmlns:a16="http://schemas.microsoft.com/office/drawing/2014/main" id="{8C8B38F4-7609-BE33-B627-553C2E390310}"/>
              </a:ext>
            </a:extLst>
          </p:cNvPr>
          <p:cNvSpPr txBox="1"/>
          <p:nvPr/>
        </p:nvSpPr>
        <p:spPr>
          <a:xfrm>
            <a:off x="8374076" y="2944292"/>
            <a:ext cx="545966"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effectLst/>
                <a:uLnTx/>
                <a:uFillTx/>
                <a:latin typeface="Poppins" pitchFamily="2" charset="77"/>
                <a:cs typeface="Poppins" pitchFamily="2" charset="77"/>
              </a:rPr>
              <a:t>3.4</a:t>
            </a:r>
          </a:p>
        </p:txBody>
      </p:sp>
      <p:sp>
        <p:nvSpPr>
          <p:cNvPr id="90" name="object 10">
            <a:extLst>
              <a:ext uri="{FF2B5EF4-FFF2-40B4-BE49-F238E27FC236}">
                <a16:creationId xmlns:a16="http://schemas.microsoft.com/office/drawing/2014/main" id="{6EF1E349-10FA-4061-2AF5-385206760B4F}"/>
              </a:ext>
            </a:extLst>
          </p:cNvPr>
          <p:cNvSpPr/>
          <p:nvPr/>
        </p:nvSpPr>
        <p:spPr>
          <a:xfrm>
            <a:off x="9641564" y="3375545"/>
            <a:ext cx="686132" cy="334769"/>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2" name="object 10">
            <a:extLst>
              <a:ext uri="{FF2B5EF4-FFF2-40B4-BE49-F238E27FC236}">
                <a16:creationId xmlns:a16="http://schemas.microsoft.com/office/drawing/2014/main" id="{084B2B83-8B41-1375-3EE1-760EEB52FBB4}"/>
              </a:ext>
            </a:extLst>
          </p:cNvPr>
          <p:cNvSpPr/>
          <p:nvPr/>
        </p:nvSpPr>
        <p:spPr>
          <a:xfrm>
            <a:off x="10965945" y="3425441"/>
            <a:ext cx="686132" cy="274781"/>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3" name="object 12">
            <a:extLst>
              <a:ext uri="{FF2B5EF4-FFF2-40B4-BE49-F238E27FC236}">
                <a16:creationId xmlns:a16="http://schemas.microsoft.com/office/drawing/2014/main" id="{5624E7C1-4E06-6976-B265-AC51AAF87296}"/>
              </a:ext>
            </a:extLst>
          </p:cNvPr>
          <p:cNvSpPr/>
          <p:nvPr/>
        </p:nvSpPr>
        <p:spPr>
          <a:xfrm>
            <a:off x="10966183" y="3380869"/>
            <a:ext cx="685894" cy="45719"/>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94" name="object 15">
            <a:extLst>
              <a:ext uri="{FF2B5EF4-FFF2-40B4-BE49-F238E27FC236}">
                <a16:creationId xmlns:a16="http://schemas.microsoft.com/office/drawing/2014/main" id="{241985D3-BDE5-376B-12C4-9CB706FFB333}"/>
              </a:ext>
            </a:extLst>
          </p:cNvPr>
          <p:cNvSpPr txBox="1"/>
          <p:nvPr/>
        </p:nvSpPr>
        <p:spPr>
          <a:xfrm>
            <a:off x="9743161" y="3428364"/>
            <a:ext cx="485570"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19.7</a:t>
            </a:r>
          </a:p>
        </p:txBody>
      </p:sp>
      <p:sp>
        <p:nvSpPr>
          <p:cNvPr id="96" name="object 15">
            <a:extLst>
              <a:ext uri="{FF2B5EF4-FFF2-40B4-BE49-F238E27FC236}">
                <a16:creationId xmlns:a16="http://schemas.microsoft.com/office/drawing/2014/main" id="{EADB1E9C-0B55-AE47-9A6F-BEC4193CC24F}"/>
              </a:ext>
            </a:extLst>
          </p:cNvPr>
          <p:cNvSpPr txBox="1"/>
          <p:nvPr/>
        </p:nvSpPr>
        <p:spPr>
          <a:xfrm>
            <a:off x="11058412" y="3449145"/>
            <a:ext cx="521315"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16.2</a:t>
            </a:r>
          </a:p>
        </p:txBody>
      </p:sp>
      <p:sp>
        <p:nvSpPr>
          <p:cNvPr id="97" name="object 17">
            <a:extLst>
              <a:ext uri="{FF2B5EF4-FFF2-40B4-BE49-F238E27FC236}">
                <a16:creationId xmlns:a16="http://schemas.microsoft.com/office/drawing/2014/main" id="{6701F52B-F0BC-56A9-B0D0-2A6DDAA1602C}"/>
              </a:ext>
            </a:extLst>
          </p:cNvPr>
          <p:cNvSpPr txBox="1"/>
          <p:nvPr/>
        </p:nvSpPr>
        <p:spPr>
          <a:xfrm>
            <a:off x="11033761" y="3158187"/>
            <a:ext cx="545966"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effectLst/>
                <a:uLnTx/>
                <a:uFillTx/>
                <a:latin typeface="Poppins" pitchFamily="2" charset="77"/>
                <a:cs typeface="Poppins" pitchFamily="2" charset="77"/>
              </a:rPr>
              <a:t>2.9</a:t>
            </a:r>
          </a:p>
        </p:txBody>
      </p:sp>
      <p:grpSp>
        <p:nvGrpSpPr>
          <p:cNvPr id="99" name="Group 98">
            <a:extLst>
              <a:ext uri="{FF2B5EF4-FFF2-40B4-BE49-F238E27FC236}">
                <a16:creationId xmlns:a16="http://schemas.microsoft.com/office/drawing/2014/main" id="{5F20441C-9FBE-57F3-8C93-582D3F68BE79}"/>
              </a:ext>
            </a:extLst>
          </p:cNvPr>
          <p:cNvGrpSpPr/>
          <p:nvPr/>
        </p:nvGrpSpPr>
        <p:grpSpPr>
          <a:xfrm>
            <a:off x="11131149" y="2093713"/>
            <a:ext cx="756052" cy="402633"/>
            <a:chOff x="3376811" y="3821228"/>
            <a:chExt cx="756052" cy="402633"/>
          </a:xfrm>
        </p:grpSpPr>
        <p:sp>
          <p:nvSpPr>
            <p:cNvPr id="100" name="object 25">
              <a:extLst>
                <a:ext uri="{FF2B5EF4-FFF2-40B4-BE49-F238E27FC236}">
                  <a16:creationId xmlns:a16="http://schemas.microsoft.com/office/drawing/2014/main" id="{4F4E0774-70FD-C81C-458D-14BD71B4BF2E}"/>
                </a:ext>
              </a:extLst>
            </p:cNvPr>
            <p:cNvSpPr txBox="1"/>
            <p:nvPr/>
          </p:nvSpPr>
          <p:spPr>
            <a:xfrm>
              <a:off x="3497295" y="3821228"/>
              <a:ext cx="635568" cy="402633"/>
            </a:xfrm>
            <a:prstGeom prst="rect">
              <a:avLst/>
            </a:prstGeom>
          </p:spPr>
          <p:txBody>
            <a:bodyPr vert="horz" wrap="square" lIns="0" tIns="32979" rIns="0" bIns="0" rtlCol="0">
              <a:spAutoFit/>
            </a:bodyPr>
            <a:lstStyle/>
            <a:p>
              <a:pPr marL="16913">
                <a:defRPr/>
              </a:pPr>
              <a:r>
                <a:rPr lang="en-US" sz="1200" dirty="0">
                  <a:latin typeface="Poppins" panose="00000500000000000000" pitchFamily="2" charset="0"/>
                  <a:cs typeface="Poppins" panose="00000500000000000000" pitchFamily="2" charset="0"/>
                </a:rPr>
                <a:t>Grade 1</a:t>
              </a:r>
            </a:p>
            <a:p>
              <a:pPr marL="16913">
                <a:defRPr/>
              </a:pPr>
              <a:r>
                <a:rPr lang="en-US" sz="1200" dirty="0">
                  <a:latin typeface="Poppins" panose="00000500000000000000" pitchFamily="2" charset="0"/>
                  <a:cs typeface="Poppins" panose="00000500000000000000" pitchFamily="2" charset="0"/>
                </a:rPr>
                <a:t>Grade 2</a:t>
              </a:r>
            </a:p>
          </p:txBody>
        </p:sp>
        <p:sp>
          <p:nvSpPr>
            <p:cNvPr id="101" name="Rectangle 100">
              <a:extLst>
                <a:ext uri="{FF2B5EF4-FFF2-40B4-BE49-F238E27FC236}">
                  <a16:creationId xmlns:a16="http://schemas.microsoft.com/office/drawing/2014/main" id="{9837B004-A2E5-1D9F-91A8-03C7E91ACD79}"/>
                </a:ext>
              </a:extLst>
            </p:cNvPr>
            <p:cNvSpPr/>
            <p:nvPr/>
          </p:nvSpPr>
          <p:spPr>
            <a:xfrm>
              <a:off x="3376811" y="3894197"/>
              <a:ext cx="82062" cy="82062"/>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89B8521-FB15-67C1-D59D-0CF34437EC6B}"/>
                </a:ext>
              </a:extLst>
            </p:cNvPr>
            <p:cNvSpPr/>
            <p:nvPr/>
          </p:nvSpPr>
          <p:spPr>
            <a:xfrm>
              <a:off x="3376811" y="4082237"/>
              <a:ext cx="82062" cy="82062"/>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3" name="object 29">
            <a:extLst>
              <a:ext uri="{FF2B5EF4-FFF2-40B4-BE49-F238E27FC236}">
                <a16:creationId xmlns:a16="http://schemas.microsoft.com/office/drawing/2014/main" id="{48A2CB82-5CF8-4FCE-36C1-B6CD6DFDBDE4}"/>
              </a:ext>
            </a:extLst>
          </p:cNvPr>
          <p:cNvSpPr txBox="1"/>
          <p:nvPr/>
        </p:nvSpPr>
        <p:spPr>
          <a:xfrm>
            <a:off x="8162059" y="1750666"/>
            <a:ext cx="3490018"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Frequency and Grade of CRS</a:t>
            </a:r>
          </a:p>
        </p:txBody>
      </p:sp>
      <p:grpSp>
        <p:nvGrpSpPr>
          <p:cNvPr id="104" name="Group 103">
            <a:extLst>
              <a:ext uri="{FF2B5EF4-FFF2-40B4-BE49-F238E27FC236}">
                <a16:creationId xmlns:a16="http://schemas.microsoft.com/office/drawing/2014/main" id="{894DA7AB-4212-C559-EB75-EA0C1B0CA1D9}"/>
              </a:ext>
            </a:extLst>
          </p:cNvPr>
          <p:cNvGrpSpPr/>
          <p:nvPr/>
        </p:nvGrpSpPr>
        <p:grpSpPr>
          <a:xfrm>
            <a:off x="7563642" y="4332107"/>
            <a:ext cx="429463" cy="1777742"/>
            <a:chOff x="444812" y="2433059"/>
            <a:chExt cx="488777" cy="3333181"/>
          </a:xfrm>
        </p:grpSpPr>
        <p:sp>
          <p:nvSpPr>
            <p:cNvPr id="105" name="object 19">
              <a:extLst>
                <a:ext uri="{FF2B5EF4-FFF2-40B4-BE49-F238E27FC236}">
                  <a16:creationId xmlns:a16="http://schemas.microsoft.com/office/drawing/2014/main" id="{C1C0E54D-6D60-2BCA-40D9-40C26E69B2C5}"/>
                </a:ext>
              </a:extLst>
            </p:cNvPr>
            <p:cNvSpPr txBox="1"/>
            <p:nvPr/>
          </p:nvSpPr>
          <p:spPr>
            <a:xfrm>
              <a:off x="740233" y="5504969"/>
              <a:ext cx="193287"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06" name="object 20">
              <a:extLst>
                <a:ext uri="{FF2B5EF4-FFF2-40B4-BE49-F238E27FC236}">
                  <a16:creationId xmlns:a16="http://schemas.microsoft.com/office/drawing/2014/main" id="{717D765E-3628-9BBB-278E-581569D3E7AB}"/>
                </a:ext>
              </a:extLst>
            </p:cNvPr>
            <p:cNvSpPr txBox="1"/>
            <p:nvPr/>
          </p:nvSpPr>
          <p:spPr>
            <a:xfrm>
              <a:off x="593320" y="4890588"/>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20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07" name="object 21">
              <a:extLst>
                <a:ext uri="{FF2B5EF4-FFF2-40B4-BE49-F238E27FC236}">
                  <a16:creationId xmlns:a16="http://schemas.microsoft.com/office/drawing/2014/main" id="{2150B1EC-3E6E-F0C8-BBB8-2EAC05B64611}"/>
                </a:ext>
              </a:extLst>
            </p:cNvPr>
            <p:cNvSpPr txBox="1"/>
            <p:nvPr/>
          </p:nvSpPr>
          <p:spPr>
            <a:xfrm>
              <a:off x="593320" y="4276204"/>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40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08" name="object 22">
              <a:extLst>
                <a:ext uri="{FF2B5EF4-FFF2-40B4-BE49-F238E27FC236}">
                  <a16:creationId xmlns:a16="http://schemas.microsoft.com/office/drawing/2014/main" id="{FFA73ABF-ECD0-D036-40AA-FBEC8F21F7F5}"/>
                </a:ext>
              </a:extLst>
            </p:cNvPr>
            <p:cNvSpPr txBox="1"/>
            <p:nvPr/>
          </p:nvSpPr>
          <p:spPr>
            <a:xfrm>
              <a:off x="593320" y="3661823"/>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60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09" name="object 23">
              <a:extLst>
                <a:ext uri="{FF2B5EF4-FFF2-40B4-BE49-F238E27FC236}">
                  <a16:creationId xmlns:a16="http://schemas.microsoft.com/office/drawing/2014/main" id="{B3ED2420-75B7-8B47-AB45-548E6649A122}"/>
                </a:ext>
              </a:extLst>
            </p:cNvPr>
            <p:cNvSpPr txBox="1"/>
            <p:nvPr/>
          </p:nvSpPr>
          <p:spPr>
            <a:xfrm>
              <a:off x="593320" y="3047441"/>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a:ln>
                    <a:noFill/>
                  </a:ln>
                  <a:solidFill>
                    <a:srgbClr val="000000"/>
                  </a:solidFill>
                  <a:effectLst/>
                  <a:uLnTx/>
                  <a:uFillTx/>
                  <a:latin typeface="Poppins" pitchFamily="2" charset="77"/>
                  <a:cs typeface="Poppins" pitchFamily="2" charset="77"/>
                </a:rPr>
                <a:t>80</a:t>
              </a:r>
              <a:endParaRPr kumimoji="0" sz="12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10" name="object 24">
              <a:extLst>
                <a:ext uri="{FF2B5EF4-FFF2-40B4-BE49-F238E27FC236}">
                  <a16:creationId xmlns:a16="http://schemas.microsoft.com/office/drawing/2014/main" id="{5BF0406A-E443-134C-0028-0B07CED314A7}"/>
                </a:ext>
              </a:extLst>
            </p:cNvPr>
            <p:cNvSpPr txBox="1"/>
            <p:nvPr/>
          </p:nvSpPr>
          <p:spPr>
            <a:xfrm>
              <a:off x="444812" y="2433059"/>
              <a:ext cx="488777"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111" name="object 25">
            <a:extLst>
              <a:ext uri="{FF2B5EF4-FFF2-40B4-BE49-F238E27FC236}">
                <a16:creationId xmlns:a16="http://schemas.microsoft.com/office/drawing/2014/main" id="{424AC608-0733-0571-AE1E-780AA68A2F64}"/>
              </a:ext>
            </a:extLst>
          </p:cNvPr>
          <p:cNvSpPr txBox="1"/>
          <p:nvPr/>
        </p:nvSpPr>
        <p:spPr>
          <a:xfrm>
            <a:off x="8335463" y="6084594"/>
            <a:ext cx="648944"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C1D1-7</a:t>
            </a:r>
          </a:p>
        </p:txBody>
      </p:sp>
      <p:sp>
        <p:nvSpPr>
          <p:cNvPr id="112" name="object 26">
            <a:extLst>
              <a:ext uri="{FF2B5EF4-FFF2-40B4-BE49-F238E27FC236}">
                <a16:creationId xmlns:a16="http://schemas.microsoft.com/office/drawing/2014/main" id="{AF42F9EF-9573-4434-FF23-E550079110EE}"/>
              </a:ext>
            </a:extLst>
          </p:cNvPr>
          <p:cNvSpPr txBox="1"/>
          <p:nvPr/>
        </p:nvSpPr>
        <p:spPr>
          <a:xfrm>
            <a:off x="9609420" y="6081468"/>
            <a:ext cx="769320"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C1D8-14</a:t>
            </a:r>
            <a:endParaRPr sz="1200" dirty="0">
              <a:latin typeface="Poppins" panose="00000500000000000000" pitchFamily="2" charset="0"/>
              <a:cs typeface="Poppins" panose="00000500000000000000" pitchFamily="2" charset="0"/>
            </a:endParaRPr>
          </a:p>
        </p:txBody>
      </p:sp>
      <p:grpSp>
        <p:nvGrpSpPr>
          <p:cNvPr id="113" name="Group 112">
            <a:extLst>
              <a:ext uri="{FF2B5EF4-FFF2-40B4-BE49-F238E27FC236}">
                <a16:creationId xmlns:a16="http://schemas.microsoft.com/office/drawing/2014/main" id="{9752786F-97F0-5710-9BC0-B4DF7B51EF7F}"/>
              </a:ext>
            </a:extLst>
          </p:cNvPr>
          <p:cNvGrpSpPr/>
          <p:nvPr/>
        </p:nvGrpSpPr>
        <p:grpSpPr>
          <a:xfrm>
            <a:off x="8006122" y="4419437"/>
            <a:ext cx="64442" cy="1650208"/>
            <a:chOff x="703905" y="3935277"/>
            <a:chExt cx="64442" cy="2065157"/>
          </a:xfrm>
        </p:grpSpPr>
        <p:cxnSp>
          <p:nvCxnSpPr>
            <p:cNvPr id="114" name="Straight Connector 113">
              <a:extLst>
                <a:ext uri="{FF2B5EF4-FFF2-40B4-BE49-F238E27FC236}">
                  <a16:creationId xmlns:a16="http://schemas.microsoft.com/office/drawing/2014/main" id="{A1725901-CBF1-0E99-A984-0012A7F9F15A}"/>
                </a:ext>
              </a:extLst>
            </p:cNvPr>
            <p:cNvCxnSpPr/>
            <p:nvPr/>
          </p:nvCxnSpPr>
          <p:spPr bwMode="auto">
            <a:xfrm>
              <a:off x="761187" y="3935277"/>
              <a:ext cx="0" cy="2065157"/>
            </a:xfrm>
            <a:prstGeom prst="line">
              <a:avLst/>
            </a:prstGeom>
            <a:noFill/>
            <a:ln w="12700" cap="flat" cmpd="sng" algn="ctr">
              <a:solidFill>
                <a:schemeClr val="tx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EA417B0-1A13-B9C0-9ED0-07BBB3FBD906}"/>
                </a:ext>
              </a:extLst>
            </p:cNvPr>
            <p:cNvCxnSpPr>
              <a:cxnSpLocks/>
            </p:cNvCxnSpPr>
            <p:nvPr/>
          </p:nvCxnSpPr>
          <p:spPr bwMode="auto">
            <a:xfrm flipH="1">
              <a:off x="703905" y="394042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F6415AE-C020-1ECA-D733-2AD27F5543BD}"/>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B3A7DBA-3CA5-C9AC-D76C-72E59BA53CDD}"/>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58B681F-5488-F8C6-78B7-B28BDA90FB8E}"/>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DCA88A3-E83B-2175-6731-A774600483F9}"/>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45159BC-4B00-90C2-2134-395027A9D1D1}"/>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sp>
        <p:nvSpPr>
          <p:cNvPr id="127" name="object 26">
            <a:extLst>
              <a:ext uri="{FF2B5EF4-FFF2-40B4-BE49-F238E27FC236}">
                <a16:creationId xmlns:a16="http://schemas.microsoft.com/office/drawing/2014/main" id="{87D6297D-7E9D-A71E-EAFB-6B8963207F7F}"/>
              </a:ext>
            </a:extLst>
          </p:cNvPr>
          <p:cNvSpPr txBox="1"/>
          <p:nvPr/>
        </p:nvSpPr>
        <p:spPr>
          <a:xfrm>
            <a:off x="11013557" y="6086662"/>
            <a:ext cx="591205"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C1D15+</a:t>
            </a:r>
            <a:endParaRPr sz="1200" dirty="0">
              <a:latin typeface="Poppins" panose="00000500000000000000" pitchFamily="2" charset="0"/>
              <a:cs typeface="Poppins" panose="00000500000000000000" pitchFamily="2" charset="0"/>
            </a:endParaRPr>
          </a:p>
        </p:txBody>
      </p:sp>
      <p:sp>
        <p:nvSpPr>
          <p:cNvPr id="128" name="object 27">
            <a:extLst>
              <a:ext uri="{FF2B5EF4-FFF2-40B4-BE49-F238E27FC236}">
                <a16:creationId xmlns:a16="http://schemas.microsoft.com/office/drawing/2014/main" id="{9BE4BDB4-A880-5135-AF27-E6F4DE541467}"/>
              </a:ext>
            </a:extLst>
          </p:cNvPr>
          <p:cNvSpPr txBox="1"/>
          <p:nvPr/>
        </p:nvSpPr>
        <p:spPr>
          <a:xfrm>
            <a:off x="7420005" y="4470039"/>
            <a:ext cx="225831" cy="1549004"/>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sz="1200" dirty="0">
                <a:solidFill>
                  <a:schemeClr val="tx1">
                    <a:lumMod val="75000"/>
                    <a:lumOff val="25000"/>
                  </a:schemeClr>
                </a:solidFill>
                <a:latin typeface="Poppins Medium" pitchFamily="2" charset="77"/>
                <a:cs typeface="Poppins Medium" pitchFamily="2" charset="77"/>
              </a:rPr>
              <a:t>Patients (%)</a:t>
            </a:r>
          </a:p>
        </p:txBody>
      </p:sp>
      <p:sp>
        <p:nvSpPr>
          <p:cNvPr id="129" name="object 10">
            <a:extLst>
              <a:ext uri="{FF2B5EF4-FFF2-40B4-BE49-F238E27FC236}">
                <a16:creationId xmlns:a16="http://schemas.microsoft.com/office/drawing/2014/main" id="{AA8EA19C-FCED-30FB-5953-D85F427F1F09}"/>
              </a:ext>
            </a:extLst>
          </p:cNvPr>
          <p:cNvSpPr/>
          <p:nvPr/>
        </p:nvSpPr>
        <p:spPr>
          <a:xfrm>
            <a:off x="8316869" y="5982577"/>
            <a:ext cx="686132" cy="45719"/>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30" name="object 12">
            <a:extLst>
              <a:ext uri="{FF2B5EF4-FFF2-40B4-BE49-F238E27FC236}">
                <a16:creationId xmlns:a16="http://schemas.microsoft.com/office/drawing/2014/main" id="{A146A2CD-5D55-837D-7FA6-DBF53D8B5372}"/>
              </a:ext>
            </a:extLst>
          </p:cNvPr>
          <p:cNvSpPr/>
          <p:nvPr/>
        </p:nvSpPr>
        <p:spPr>
          <a:xfrm>
            <a:off x="8316988" y="5905079"/>
            <a:ext cx="685894" cy="81049"/>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32" name="object 17">
            <a:extLst>
              <a:ext uri="{FF2B5EF4-FFF2-40B4-BE49-F238E27FC236}">
                <a16:creationId xmlns:a16="http://schemas.microsoft.com/office/drawing/2014/main" id="{73172DAE-D95F-ED20-7FFF-5352B9198EB4}"/>
              </a:ext>
            </a:extLst>
          </p:cNvPr>
          <p:cNvSpPr txBox="1"/>
          <p:nvPr/>
        </p:nvSpPr>
        <p:spPr>
          <a:xfrm>
            <a:off x="8877094" y="5592631"/>
            <a:ext cx="545966" cy="20174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i="0" u="none" strike="noStrike" kern="1200" cap="none" spc="0" normalizeH="0" baseline="0" noProof="0" dirty="0">
                <a:ln>
                  <a:noFill/>
                </a:ln>
                <a:effectLst/>
                <a:uLnTx/>
                <a:uFillTx/>
                <a:latin typeface="Poppins" pitchFamily="2" charset="77"/>
                <a:cs typeface="Poppins" pitchFamily="2" charset="77"/>
              </a:rPr>
              <a:t>4.5</a:t>
            </a:r>
          </a:p>
        </p:txBody>
      </p:sp>
      <p:sp>
        <p:nvSpPr>
          <p:cNvPr id="143" name="object 29">
            <a:extLst>
              <a:ext uri="{FF2B5EF4-FFF2-40B4-BE49-F238E27FC236}">
                <a16:creationId xmlns:a16="http://schemas.microsoft.com/office/drawing/2014/main" id="{A2AB7470-8FEF-12CC-C7DA-C49B41069726}"/>
              </a:ext>
            </a:extLst>
          </p:cNvPr>
          <p:cNvSpPr txBox="1"/>
          <p:nvPr/>
        </p:nvSpPr>
        <p:spPr>
          <a:xfrm>
            <a:off x="8171509" y="4114807"/>
            <a:ext cx="3490018"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Frequency and Grade of ICANS</a:t>
            </a:r>
          </a:p>
        </p:txBody>
      </p:sp>
      <p:grpSp>
        <p:nvGrpSpPr>
          <p:cNvPr id="145" name="Group 144">
            <a:extLst>
              <a:ext uri="{FF2B5EF4-FFF2-40B4-BE49-F238E27FC236}">
                <a16:creationId xmlns:a16="http://schemas.microsoft.com/office/drawing/2014/main" id="{1A30D4D4-7864-9747-4A0D-9EC7C8FACDFB}"/>
              </a:ext>
            </a:extLst>
          </p:cNvPr>
          <p:cNvGrpSpPr/>
          <p:nvPr/>
        </p:nvGrpSpPr>
        <p:grpSpPr>
          <a:xfrm>
            <a:off x="11137136" y="4457854"/>
            <a:ext cx="759515" cy="587299"/>
            <a:chOff x="11137136" y="4457854"/>
            <a:chExt cx="759515" cy="587299"/>
          </a:xfrm>
        </p:grpSpPr>
        <p:grpSp>
          <p:nvGrpSpPr>
            <p:cNvPr id="139" name="Group 138">
              <a:extLst>
                <a:ext uri="{FF2B5EF4-FFF2-40B4-BE49-F238E27FC236}">
                  <a16:creationId xmlns:a16="http://schemas.microsoft.com/office/drawing/2014/main" id="{16FA04DF-EF5B-6E23-538B-C4ECB4358C6F}"/>
                </a:ext>
              </a:extLst>
            </p:cNvPr>
            <p:cNvGrpSpPr/>
            <p:nvPr/>
          </p:nvGrpSpPr>
          <p:grpSpPr>
            <a:xfrm>
              <a:off x="11140599" y="4457854"/>
              <a:ext cx="756052" cy="587299"/>
              <a:chOff x="3376811" y="3821228"/>
              <a:chExt cx="756052" cy="587299"/>
            </a:xfrm>
          </p:grpSpPr>
          <p:sp>
            <p:nvSpPr>
              <p:cNvPr id="140" name="object 25">
                <a:extLst>
                  <a:ext uri="{FF2B5EF4-FFF2-40B4-BE49-F238E27FC236}">
                    <a16:creationId xmlns:a16="http://schemas.microsoft.com/office/drawing/2014/main" id="{1C633C5C-9457-2464-BAE0-D03DDF1CEF2B}"/>
                  </a:ext>
                </a:extLst>
              </p:cNvPr>
              <p:cNvSpPr txBox="1"/>
              <p:nvPr/>
            </p:nvSpPr>
            <p:spPr>
              <a:xfrm>
                <a:off x="3497295" y="3821228"/>
                <a:ext cx="635568" cy="587299"/>
              </a:xfrm>
              <a:prstGeom prst="rect">
                <a:avLst/>
              </a:prstGeom>
            </p:spPr>
            <p:txBody>
              <a:bodyPr vert="horz" wrap="square" lIns="0" tIns="32979" rIns="0" bIns="0" rtlCol="0">
                <a:spAutoFit/>
              </a:bodyPr>
              <a:lstStyle/>
              <a:p>
                <a:pPr marL="16913">
                  <a:defRPr/>
                </a:pPr>
                <a:r>
                  <a:rPr lang="en-US" sz="1200" dirty="0">
                    <a:latin typeface="Poppins" panose="00000500000000000000" pitchFamily="2" charset="0"/>
                    <a:cs typeface="Poppins" panose="00000500000000000000" pitchFamily="2" charset="0"/>
                  </a:rPr>
                  <a:t>Grade 1</a:t>
                </a:r>
              </a:p>
              <a:p>
                <a:pPr marL="16913">
                  <a:defRPr/>
                </a:pPr>
                <a:r>
                  <a:rPr lang="en-US" sz="1200" dirty="0">
                    <a:latin typeface="Poppins" panose="00000500000000000000" pitchFamily="2" charset="0"/>
                    <a:cs typeface="Poppins" panose="00000500000000000000" pitchFamily="2" charset="0"/>
                  </a:rPr>
                  <a:t>Grade 2</a:t>
                </a:r>
              </a:p>
              <a:p>
                <a:pPr marL="16913">
                  <a:defRPr/>
                </a:pPr>
                <a:r>
                  <a:rPr lang="en-US" sz="1200" dirty="0">
                    <a:latin typeface="Poppins" panose="00000500000000000000" pitchFamily="2" charset="0"/>
                    <a:cs typeface="Poppins" panose="00000500000000000000" pitchFamily="2" charset="0"/>
                  </a:rPr>
                  <a:t>Grade 3</a:t>
                </a:r>
              </a:p>
            </p:txBody>
          </p:sp>
          <p:sp>
            <p:nvSpPr>
              <p:cNvPr id="141" name="Rectangle 140">
                <a:extLst>
                  <a:ext uri="{FF2B5EF4-FFF2-40B4-BE49-F238E27FC236}">
                    <a16:creationId xmlns:a16="http://schemas.microsoft.com/office/drawing/2014/main" id="{99694968-23F7-5C37-2201-52ADB8C97817}"/>
                  </a:ext>
                </a:extLst>
              </p:cNvPr>
              <p:cNvSpPr/>
              <p:nvPr/>
            </p:nvSpPr>
            <p:spPr>
              <a:xfrm>
                <a:off x="3376811" y="3894197"/>
                <a:ext cx="82062" cy="82062"/>
              </a:xfrm>
              <a:prstGeom prst="rect">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D62A5728-8D92-697E-10E3-2A973C3BF13D}"/>
                  </a:ext>
                </a:extLst>
              </p:cNvPr>
              <p:cNvSpPr/>
              <p:nvPr/>
            </p:nvSpPr>
            <p:spPr>
              <a:xfrm>
                <a:off x="3376811" y="4082237"/>
                <a:ext cx="82062" cy="82062"/>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4" name="Rectangle 143">
              <a:extLst>
                <a:ext uri="{FF2B5EF4-FFF2-40B4-BE49-F238E27FC236}">
                  <a16:creationId xmlns:a16="http://schemas.microsoft.com/office/drawing/2014/main" id="{0CDC40E5-8013-CF3A-5ABD-9F303645FAD8}"/>
                </a:ext>
              </a:extLst>
            </p:cNvPr>
            <p:cNvSpPr/>
            <p:nvPr/>
          </p:nvSpPr>
          <p:spPr>
            <a:xfrm>
              <a:off x="11137136" y="4903116"/>
              <a:ext cx="82062" cy="82062"/>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6" name="object 10">
            <a:extLst>
              <a:ext uri="{FF2B5EF4-FFF2-40B4-BE49-F238E27FC236}">
                <a16:creationId xmlns:a16="http://schemas.microsoft.com/office/drawing/2014/main" id="{CE598301-7417-A577-94CF-F8192DC91B71}"/>
              </a:ext>
            </a:extLst>
          </p:cNvPr>
          <p:cNvSpPr/>
          <p:nvPr/>
        </p:nvSpPr>
        <p:spPr>
          <a:xfrm>
            <a:off x="8316869" y="6021883"/>
            <a:ext cx="686132" cy="45719"/>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48" name="object 12">
            <a:extLst>
              <a:ext uri="{FF2B5EF4-FFF2-40B4-BE49-F238E27FC236}">
                <a16:creationId xmlns:a16="http://schemas.microsoft.com/office/drawing/2014/main" id="{722A2B5F-62FB-216F-64C6-774294E21121}"/>
              </a:ext>
            </a:extLst>
          </p:cNvPr>
          <p:cNvSpPr/>
          <p:nvPr/>
        </p:nvSpPr>
        <p:spPr>
          <a:xfrm>
            <a:off x="9649786" y="5845097"/>
            <a:ext cx="685894" cy="45719"/>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50" name="object 10">
            <a:extLst>
              <a:ext uri="{FF2B5EF4-FFF2-40B4-BE49-F238E27FC236}">
                <a16:creationId xmlns:a16="http://schemas.microsoft.com/office/drawing/2014/main" id="{C1617B90-4703-BE37-9D09-D8B323B09A73}"/>
              </a:ext>
            </a:extLst>
          </p:cNvPr>
          <p:cNvSpPr/>
          <p:nvPr/>
        </p:nvSpPr>
        <p:spPr>
          <a:xfrm>
            <a:off x="9649667" y="5946316"/>
            <a:ext cx="686132" cy="120598"/>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47" name="object 10">
            <a:extLst>
              <a:ext uri="{FF2B5EF4-FFF2-40B4-BE49-F238E27FC236}">
                <a16:creationId xmlns:a16="http://schemas.microsoft.com/office/drawing/2014/main" id="{D90574CC-DAF0-9A49-8ED4-46DD8584B7E9}"/>
              </a:ext>
            </a:extLst>
          </p:cNvPr>
          <p:cNvSpPr/>
          <p:nvPr/>
        </p:nvSpPr>
        <p:spPr>
          <a:xfrm>
            <a:off x="9649667" y="5865450"/>
            <a:ext cx="686132" cy="81049"/>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51" name="object 12">
            <a:extLst>
              <a:ext uri="{FF2B5EF4-FFF2-40B4-BE49-F238E27FC236}">
                <a16:creationId xmlns:a16="http://schemas.microsoft.com/office/drawing/2014/main" id="{E1DA1178-0620-EBB2-4E96-C83B1C3196AD}"/>
              </a:ext>
            </a:extLst>
          </p:cNvPr>
          <p:cNvSpPr/>
          <p:nvPr/>
        </p:nvSpPr>
        <p:spPr>
          <a:xfrm>
            <a:off x="10976454" y="5844656"/>
            <a:ext cx="685894" cy="45719"/>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53" name="object 10">
            <a:extLst>
              <a:ext uri="{FF2B5EF4-FFF2-40B4-BE49-F238E27FC236}">
                <a16:creationId xmlns:a16="http://schemas.microsoft.com/office/drawing/2014/main" id="{D653F71C-57DE-EBD2-3889-121F0B4E8645}"/>
              </a:ext>
            </a:extLst>
          </p:cNvPr>
          <p:cNvSpPr/>
          <p:nvPr/>
        </p:nvSpPr>
        <p:spPr>
          <a:xfrm>
            <a:off x="10976335" y="5889949"/>
            <a:ext cx="686132" cy="45719"/>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52" name="object 10">
            <a:extLst>
              <a:ext uri="{FF2B5EF4-FFF2-40B4-BE49-F238E27FC236}">
                <a16:creationId xmlns:a16="http://schemas.microsoft.com/office/drawing/2014/main" id="{2587DDB1-E134-0C9B-8F1E-28CD994DFB6E}"/>
              </a:ext>
            </a:extLst>
          </p:cNvPr>
          <p:cNvSpPr/>
          <p:nvPr/>
        </p:nvSpPr>
        <p:spPr>
          <a:xfrm>
            <a:off x="10976335" y="5913496"/>
            <a:ext cx="686132" cy="147782"/>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54" name="object 17">
            <a:extLst>
              <a:ext uri="{FF2B5EF4-FFF2-40B4-BE49-F238E27FC236}">
                <a16:creationId xmlns:a16="http://schemas.microsoft.com/office/drawing/2014/main" id="{075441F4-FEAB-148C-07EA-48165DE1ACD8}"/>
              </a:ext>
            </a:extLst>
          </p:cNvPr>
          <p:cNvSpPr txBox="1"/>
          <p:nvPr/>
        </p:nvSpPr>
        <p:spPr>
          <a:xfrm>
            <a:off x="8967848" y="5740395"/>
            <a:ext cx="545966" cy="20174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i="0" u="none" strike="noStrike" kern="1200" cap="none" spc="0" normalizeH="0" baseline="0" noProof="0" dirty="0">
                <a:ln>
                  <a:noFill/>
                </a:ln>
                <a:effectLst/>
                <a:uLnTx/>
                <a:uFillTx/>
                <a:latin typeface="Poppins" pitchFamily="2" charset="77"/>
                <a:cs typeface="Poppins" pitchFamily="2" charset="77"/>
              </a:rPr>
              <a:t>2.3</a:t>
            </a:r>
          </a:p>
        </p:txBody>
      </p:sp>
      <p:sp>
        <p:nvSpPr>
          <p:cNvPr id="155" name="object 17">
            <a:extLst>
              <a:ext uri="{FF2B5EF4-FFF2-40B4-BE49-F238E27FC236}">
                <a16:creationId xmlns:a16="http://schemas.microsoft.com/office/drawing/2014/main" id="{DE38E0D3-16CB-6E10-AE06-F6385A90F71A}"/>
              </a:ext>
            </a:extLst>
          </p:cNvPr>
          <p:cNvSpPr txBox="1"/>
          <p:nvPr/>
        </p:nvSpPr>
        <p:spPr>
          <a:xfrm>
            <a:off x="8964299" y="5891089"/>
            <a:ext cx="545966" cy="20174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i="0" u="none" strike="noStrike" kern="1200" cap="none" spc="0" normalizeH="0" baseline="0" noProof="0" dirty="0">
                <a:ln>
                  <a:noFill/>
                </a:ln>
                <a:effectLst/>
                <a:uLnTx/>
                <a:uFillTx/>
                <a:latin typeface="Poppins" pitchFamily="2" charset="77"/>
                <a:cs typeface="Poppins" pitchFamily="2" charset="77"/>
              </a:rPr>
              <a:t>2.3</a:t>
            </a:r>
          </a:p>
        </p:txBody>
      </p:sp>
      <p:sp>
        <p:nvSpPr>
          <p:cNvPr id="156" name="object 17">
            <a:extLst>
              <a:ext uri="{FF2B5EF4-FFF2-40B4-BE49-F238E27FC236}">
                <a16:creationId xmlns:a16="http://schemas.microsoft.com/office/drawing/2014/main" id="{B59269BA-E508-E3B8-E58D-D384E09B90D9}"/>
              </a:ext>
            </a:extLst>
          </p:cNvPr>
          <p:cNvSpPr txBox="1"/>
          <p:nvPr/>
        </p:nvSpPr>
        <p:spPr>
          <a:xfrm>
            <a:off x="10179535" y="5578673"/>
            <a:ext cx="545966" cy="20174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i="0" u="none" strike="noStrike" kern="1200" cap="none" spc="0" normalizeH="0" baseline="0" noProof="0" dirty="0">
                <a:ln>
                  <a:noFill/>
                </a:ln>
                <a:effectLst/>
                <a:uLnTx/>
                <a:uFillTx/>
                <a:latin typeface="Poppins" pitchFamily="2" charset="77"/>
                <a:cs typeface="Poppins" pitchFamily="2" charset="77"/>
              </a:rPr>
              <a:t>1.3</a:t>
            </a:r>
          </a:p>
        </p:txBody>
      </p:sp>
      <p:sp>
        <p:nvSpPr>
          <p:cNvPr id="157" name="object 17">
            <a:extLst>
              <a:ext uri="{FF2B5EF4-FFF2-40B4-BE49-F238E27FC236}">
                <a16:creationId xmlns:a16="http://schemas.microsoft.com/office/drawing/2014/main" id="{7038DE70-71F8-D1D5-1C8D-89F6520A27CF}"/>
              </a:ext>
            </a:extLst>
          </p:cNvPr>
          <p:cNvSpPr txBox="1"/>
          <p:nvPr/>
        </p:nvSpPr>
        <p:spPr>
          <a:xfrm>
            <a:off x="10270289" y="5726437"/>
            <a:ext cx="545966" cy="20174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i="0" u="none" strike="noStrike" kern="1200" cap="none" spc="0" normalizeH="0" baseline="0" noProof="0" dirty="0">
                <a:ln>
                  <a:noFill/>
                </a:ln>
                <a:effectLst/>
                <a:uLnTx/>
                <a:uFillTx/>
                <a:latin typeface="Poppins" pitchFamily="2" charset="77"/>
                <a:cs typeface="Poppins" pitchFamily="2" charset="77"/>
              </a:rPr>
              <a:t>5.3</a:t>
            </a:r>
          </a:p>
        </p:txBody>
      </p:sp>
      <p:sp>
        <p:nvSpPr>
          <p:cNvPr id="158" name="object 17">
            <a:extLst>
              <a:ext uri="{FF2B5EF4-FFF2-40B4-BE49-F238E27FC236}">
                <a16:creationId xmlns:a16="http://schemas.microsoft.com/office/drawing/2014/main" id="{05F5ACBD-B02C-4CFA-07E7-DFD786E1314D}"/>
              </a:ext>
            </a:extLst>
          </p:cNvPr>
          <p:cNvSpPr txBox="1"/>
          <p:nvPr/>
        </p:nvSpPr>
        <p:spPr>
          <a:xfrm>
            <a:off x="10266740" y="5887521"/>
            <a:ext cx="545966" cy="20174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i="0" u="none" strike="noStrike" kern="1200" cap="none" spc="0" normalizeH="0" baseline="0" noProof="0" dirty="0">
                <a:ln>
                  <a:noFill/>
                </a:ln>
                <a:effectLst/>
                <a:uLnTx/>
                <a:uFillTx/>
                <a:latin typeface="Poppins" pitchFamily="2" charset="77"/>
                <a:cs typeface="Poppins" pitchFamily="2" charset="77"/>
              </a:rPr>
              <a:t>6.6</a:t>
            </a:r>
          </a:p>
        </p:txBody>
      </p:sp>
      <p:sp>
        <p:nvSpPr>
          <p:cNvPr id="159" name="object 17">
            <a:extLst>
              <a:ext uri="{FF2B5EF4-FFF2-40B4-BE49-F238E27FC236}">
                <a16:creationId xmlns:a16="http://schemas.microsoft.com/office/drawing/2014/main" id="{A0261993-2F4E-FE62-9920-3D0F91819784}"/>
              </a:ext>
            </a:extLst>
          </p:cNvPr>
          <p:cNvSpPr txBox="1"/>
          <p:nvPr/>
        </p:nvSpPr>
        <p:spPr>
          <a:xfrm>
            <a:off x="11462359" y="5573478"/>
            <a:ext cx="545966" cy="20174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i="0" u="none" strike="noStrike" kern="1200" cap="none" spc="0" normalizeH="0" baseline="0" noProof="0" dirty="0">
                <a:ln>
                  <a:noFill/>
                </a:ln>
                <a:effectLst/>
                <a:uLnTx/>
                <a:uFillTx/>
                <a:latin typeface="Poppins" pitchFamily="2" charset="77"/>
                <a:cs typeface="Poppins" pitchFamily="2" charset="77"/>
              </a:rPr>
              <a:t>2.9</a:t>
            </a:r>
          </a:p>
        </p:txBody>
      </p:sp>
      <p:sp>
        <p:nvSpPr>
          <p:cNvPr id="160" name="object 17">
            <a:extLst>
              <a:ext uri="{FF2B5EF4-FFF2-40B4-BE49-F238E27FC236}">
                <a16:creationId xmlns:a16="http://schemas.microsoft.com/office/drawing/2014/main" id="{51C9C38E-4420-424C-1914-DD670B85821B}"/>
              </a:ext>
            </a:extLst>
          </p:cNvPr>
          <p:cNvSpPr txBox="1"/>
          <p:nvPr/>
        </p:nvSpPr>
        <p:spPr>
          <a:xfrm>
            <a:off x="11584283" y="5726437"/>
            <a:ext cx="545966" cy="20174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i="0" u="none" strike="noStrike" kern="1200" cap="none" spc="0" normalizeH="0" baseline="0" noProof="0" dirty="0">
                <a:ln>
                  <a:noFill/>
                </a:ln>
                <a:effectLst/>
                <a:uLnTx/>
                <a:uFillTx/>
                <a:latin typeface="Poppins" pitchFamily="2" charset="77"/>
                <a:cs typeface="Poppins" pitchFamily="2" charset="77"/>
              </a:rPr>
              <a:t>1.5</a:t>
            </a:r>
          </a:p>
        </p:txBody>
      </p:sp>
      <p:sp>
        <p:nvSpPr>
          <p:cNvPr id="161" name="object 17">
            <a:extLst>
              <a:ext uri="{FF2B5EF4-FFF2-40B4-BE49-F238E27FC236}">
                <a16:creationId xmlns:a16="http://schemas.microsoft.com/office/drawing/2014/main" id="{33E4E6B9-99C0-5A6F-BA93-8F54855F97F9}"/>
              </a:ext>
            </a:extLst>
          </p:cNvPr>
          <p:cNvSpPr txBox="1"/>
          <p:nvPr/>
        </p:nvSpPr>
        <p:spPr>
          <a:xfrm>
            <a:off x="11596001" y="5871936"/>
            <a:ext cx="545966" cy="20174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i="0" u="none" strike="noStrike" kern="1200" cap="none" spc="0" normalizeH="0" baseline="0" noProof="0" dirty="0">
                <a:ln>
                  <a:noFill/>
                </a:ln>
                <a:effectLst/>
                <a:uLnTx/>
                <a:uFillTx/>
                <a:latin typeface="Poppins" pitchFamily="2" charset="77"/>
                <a:cs typeface="Poppins" pitchFamily="2" charset="77"/>
              </a:rPr>
              <a:t>8.8</a:t>
            </a:r>
          </a:p>
        </p:txBody>
      </p:sp>
      <p:cxnSp>
        <p:nvCxnSpPr>
          <p:cNvPr id="163" name="Straight Connector 162">
            <a:extLst>
              <a:ext uri="{FF2B5EF4-FFF2-40B4-BE49-F238E27FC236}">
                <a16:creationId xmlns:a16="http://schemas.microsoft.com/office/drawing/2014/main" id="{28B9B07B-96E8-3E31-1CAB-15B00081738A}"/>
              </a:ext>
            </a:extLst>
          </p:cNvPr>
          <p:cNvCxnSpPr>
            <a:cxnSpLocks/>
          </p:cNvCxnSpPr>
          <p:nvPr/>
        </p:nvCxnSpPr>
        <p:spPr>
          <a:xfrm flipH="1">
            <a:off x="8912809" y="5780416"/>
            <a:ext cx="123582" cy="126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06D9BE15-5934-AAB2-1F38-613266AAD10F}"/>
              </a:ext>
            </a:extLst>
          </p:cNvPr>
          <p:cNvCxnSpPr>
            <a:cxnSpLocks/>
          </p:cNvCxnSpPr>
          <p:nvPr/>
        </p:nvCxnSpPr>
        <p:spPr>
          <a:xfrm flipH="1">
            <a:off x="8982458" y="5890375"/>
            <a:ext cx="125309" cy="1230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1F651C23-ADF9-810B-5D72-BF24561A15FE}"/>
              </a:ext>
            </a:extLst>
          </p:cNvPr>
          <p:cNvCxnSpPr>
            <a:cxnSpLocks/>
          </p:cNvCxnSpPr>
          <p:nvPr/>
        </p:nvCxnSpPr>
        <p:spPr>
          <a:xfrm flipH="1">
            <a:off x="9004360" y="6028296"/>
            <a:ext cx="1034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4" name="Group 173">
            <a:extLst>
              <a:ext uri="{FF2B5EF4-FFF2-40B4-BE49-F238E27FC236}">
                <a16:creationId xmlns:a16="http://schemas.microsoft.com/office/drawing/2014/main" id="{3FB26BF3-D871-44F3-136B-B6D1C1DB7F7E}"/>
              </a:ext>
            </a:extLst>
          </p:cNvPr>
          <p:cNvGrpSpPr/>
          <p:nvPr/>
        </p:nvGrpSpPr>
        <p:grpSpPr>
          <a:xfrm>
            <a:off x="10238497" y="5719112"/>
            <a:ext cx="194958" cy="273855"/>
            <a:chOff x="9065209" y="5932816"/>
            <a:chExt cx="194958" cy="273855"/>
          </a:xfrm>
        </p:grpSpPr>
        <p:cxnSp>
          <p:nvCxnSpPr>
            <p:cNvPr id="171" name="Straight Connector 170">
              <a:extLst>
                <a:ext uri="{FF2B5EF4-FFF2-40B4-BE49-F238E27FC236}">
                  <a16:creationId xmlns:a16="http://schemas.microsoft.com/office/drawing/2014/main" id="{F7E4C281-6526-D2D5-0B5B-6CDEBAF97710}"/>
                </a:ext>
              </a:extLst>
            </p:cNvPr>
            <p:cNvCxnSpPr>
              <a:cxnSpLocks/>
            </p:cNvCxnSpPr>
            <p:nvPr/>
          </p:nvCxnSpPr>
          <p:spPr>
            <a:xfrm flipH="1">
              <a:off x="9065209" y="5932816"/>
              <a:ext cx="123582" cy="126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56684294-385F-68BE-295A-BEFA95B2FC95}"/>
                </a:ext>
              </a:extLst>
            </p:cNvPr>
            <p:cNvCxnSpPr>
              <a:cxnSpLocks/>
            </p:cNvCxnSpPr>
            <p:nvPr/>
          </p:nvCxnSpPr>
          <p:spPr>
            <a:xfrm flipH="1">
              <a:off x="9154408" y="6042775"/>
              <a:ext cx="105759" cy="620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E78E2C5B-A1D8-9AEF-5148-0205EE2C65A5}"/>
                </a:ext>
              </a:extLst>
            </p:cNvPr>
            <p:cNvCxnSpPr>
              <a:cxnSpLocks/>
            </p:cNvCxnSpPr>
            <p:nvPr/>
          </p:nvCxnSpPr>
          <p:spPr>
            <a:xfrm flipH="1">
              <a:off x="9156760" y="6206671"/>
              <a:ext cx="1034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9" name="Group 178">
            <a:extLst>
              <a:ext uri="{FF2B5EF4-FFF2-40B4-BE49-F238E27FC236}">
                <a16:creationId xmlns:a16="http://schemas.microsoft.com/office/drawing/2014/main" id="{CFFDF9D6-169D-8A7D-ADC1-E7B4D72C4BF0}"/>
              </a:ext>
            </a:extLst>
          </p:cNvPr>
          <p:cNvGrpSpPr/>
          <p:nvPr/>
        </p:nvGrpSpPr>
        <p:grpSpPr>
          <a:xfrm>
            <a:off x="11558947" y="5764339"/>
            <a:ext cx="194958" cy="203398"/>
            <a:chOff x="9065209" y="5977298"/>
            <a:chExt cx="194958" cy="203398"/>
          </a:xfrm>
        </p:grpSpPr>
        <p:cxnSp>
          <p:nvCxnSpPr>
            <p:cNvPr id="176" name="Straight Connector 175">
              <a:extLst>
                <a:ext uri="{FF2B5EF4-FFF2-40B4-BE49-F238E27FC236}">
                  <a16:creationId xmlns:a16="http://schemas.microsoft.com/office/drawing/2014/main" id="{EA3A4041-4276-B04E-15F4-8DE003BB13CD}"/>
                </a:ext>
              </a:extLst>
            </p:cNvPr>
            <p:cNvCxnSpPr>
              <a:cxnSpLocks/>
            </p:cNvCxnSpPr>
            <p:nvPr/>
          </p:nvCxnSpPr>
          <p:spPr>
            <a:xfrm flipH="1">
              <a:off x="9065209" y="5977298"/>
              <a:ext cx="60104" cy="822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687AD918-7C5C-EC49-6CA8-9FD4C1A1561A}"/>
                </a:ext>
              </a:extLst>
            </p:cNvPr>
            <p:cNvCxnSpPr>
              <a:cxnSpLocks/>
            </p:cNvCxnSpPr>
            <p:nvPr/>
          </p:nvCxnSpPr>
          <p:spPr>
            <a:xfrm flipH="1">
              <a:off x="9134858" y="6042775"/>
              <a:ext cx="125309" cy="1230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C2124C95-AE96-8C68-16E1-2546794FB5A6}"/>
                </a:ext>
              </a:extLst>
            </p:cNvPr>
            <p:cNvCxnSpPr>
              <a:cxnSpLocks/>
            </p:cNvCxnSpPr>
            <p:nvPr/>
          </p:nvCxnSpPr>
          <p:spPr>
            <a:xfrm flipH="1">
              <a:off x="9156760" y="6180696"/>
              <a:ext cx="1034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584AB58D-6AB5-EF5A-35DE-E2A923B10F2D}"/>
              </a:ext>
            </a:extLst>
          </p:cNvPr>
          <p:cNvGrpSpPr/>
          <p:nvPr/>
        </p:nvGrpSpPr>
        <p:grpSpPr>
          <a:xfrm>
            <a:off x="8064960" y="3699722"/>
            <a:ext cx="3812757" cy="48014"/>
            <a:chOff x="761187" y="5992618"/>
            <a:chExt cx="6538275" cy="48014"/>
          </a:xfrm>
        </p:grpSpPr>
        <p:cxnSp>
          <p:nvCxnSpPr>
            <p:cNvPr id="5" name="Straight Connector 4">
              <a:extLst>
                <a:ext uri="{FF2B5EF4-FFF2-40B4-BE49-F238E27FC236}">
                  <a16:creationId xmlns:a16="http://schemas.microsoft.com/office/drawing/2014/main" id="{AA0B2310-2DEF-8C71-2BD4-CE1A615908C8}"/>
                </a:ext>
              </a:extLst>
            </p:cNvPr>
            <p:cNvCxnSpPr>
              <a:cxnSpLocks/>
            </p:cNvCxnSpPr>
            <p:nvPr/>
          </p:nvCxnSpPr>
          <p:spPr bwMode="auto">
            <a:xfrm>
              <a:off x="761187" y="5995410"/>
              <a:ext cx="6538275" cy="0"/>
            </a:xfrm>
            <a:prstGeom prst="line">
              <a:avLst/>
            </a:prstGeom>
            <a:noFill/>
            <a:ln w="12700"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FCEEFA1B-EB68-F972-CCA3-320996E18DDB}"/>
                </a:ext>
              </a:extLst>
            </p:cNvPr>
            <p:cNvCxnSpPr>
              <a:cxnSpLocks/>
            </p:cNvCxnSpPr>
            <p:nvPr/>
          </p:nvCxnSpPr>
          <p:spPr bwMode="auto">
            <a:xfrm>
              <a:off x="761187"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63CBE7A-FB11-501B-6246-8C633282BC03}"/>
                </a:ext>
              </a:extLst>
            </p:cNvPr>
            <p:cNvCxnSpPr>
              <a:cxnSpLocks/>
            </p:cNvCxnSpPr>
            <p:nvPr/>
          </p:nvCxnSpPr>
          <p:spPr bwMode="auto">
            <a:xfrm>
              <a:off x="1818705"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8EBC951-D13A-49C9-19E0-A9F0D15C1D9C}"/>
                </a:ext>
              </a:extLst>
            </p:cNvPr>
            <p:cNvCxnSpPr>
              <a:cxnSpLocks/>
            </p:cNvCxnSpPr>
            <p:nvPr/>
          </p:nvCxnSpPr>
          <p:spPr bwMode="auto">
            <a:xfrm>
              <a:off x="4083699"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18E0B59-83A6-73B7-FD57-B078D1B1A6D9}"/>
                </a:ext>
              </a:extLst>
            </p:cNvPr>
            <p:cNvCxnSpPr>
              <a:cxnSpLocks/>
            </p:cNvCxnSpPr>
            <p:nvPr/>
          </p:nvCxnSpPr>
          <p:spPr bwMode="auto">
            <a:xfrm>
              <a:off x="6354069" y="5992618"/>
              <a:ext cx="0" cy="45222"/>
            </a:xfrm>
            <a:prstGeom prst="line">
              <a:avLst/>
            </a:prstGeom>
            <a:noFill/>
            <a:ln w="12700"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420373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Rectangle 2">
            <a:extLst>
              <a:ext uri="{FF2B5EF4-FFF2-40B4-BE49-F238E27FC236}">
                <a16:creationId xmlns:a16="http://schemas.microsoft.com/office/drawing/2014/main" id="{13026731-E9F4-516D-3FBA-E1FE48FF3D63}"/>
              </a:ext>
            </a:extLst>
          </p:cNvPr>
          <p:cNvSpPr>
            <a:spLocks noGrp="1" noChangeArrowheads="1"/>
          </p:cNvSpPr>
          <p:nvPr>
            <p:ph type="title"/>
          </p:nvPr>
        </p:nvSpPr>
        <p:spPr>
          <a:xfrm>
            <a:off x="231078" y="531006"/>
            <a:ext cx="11740260" cy="502445"/>
          </a:xfrm>
        </p:spPr>
        <p:txBody>
          <a:bodyPr/>
          <a:lstStyle/>
          <a:p>
            <a:r>
              <a:rPr lang="en-US" altLang="en-US" dirty="0" err="1"/>
              <a:t>CELMoD</a:t>
            </a:r>
            <a:r>
              <a:rPr lang="en-US" altLang="en-US" dirty="0"/>
              <a:t> Agents: Mechanism of Action</a:t>
            </a:r>
          </a:p>
        </p:txBody>
      </p:sp>
      <p:sp>
        <p:nvSpPr>
          <p:cNvPr id="417" name="Content Placeholder 416">
            <a:extLst>
              <a:ext uri="{FF2B5EF4-FFF2-40B4-BE49-F238E27FC236}">
                <a16:creationId xmlns:a16="http://schemas.microsoft.com/office/drawing/2014/main" id="{CFC31DE5-2221-7F35-2B64-0F5EF496E477}"/>
              </a:ext>
            </a:extLst>
          </p:cNvPr>
          <p:cNvSpPr>
            <a:spLocks noGrp="1"/>
          </p:cNvSpPr>
          <p:nvPr>
            <p:ph idx="1"/>
          </p:nvPr>
        </p:nvSpPr>
        <p:spPr>
          <a:xfrm>
            <a:off x="231777" y="1335088"/>
            <a:ext cx="4009298" cy="4754562"/>
          </a:xfrm>
        </p:spPr>
        <p:txBody>
          <a:bodyPr/>
          <a:lstStyle/>
          <a:p>
            <a:pPr lvl="0"/>
            <a:r>
              <a:rPr lang="en-US" sz="2000" dirty="0" err="1"/>
              <a:t>CELMoDs</a:t>
            </a:r>
            <a:r>
              <a:rPr lang="en-US" sz="2000" dirty="0"/>
              <a:t> bind with high affinity to CRBN, a part of the </a:t>
            </a:r>
            <a:r>
              <a:rPr lang="en-US" sz="2000" dirty="0" err="1"/>
              <a:t>cereblon</a:t>
            </a:r>
            <a:r>
              <a:rPr lang="en-US" sz="2000" dirty="0"/>
              <a:t> E3 ubiquitin ligase complex</a:t>
            </a:r>
          </a:p>
          <a:p>
            <a:pPr lvl="2"/>
            <a:r>
              <a:rPr lang="en-US" sz="1800" dirty="0"/>
              <a:t>Modulates the activity of the </a:t>
            </a:r>
            <a:r>
              <a:rPr lang="en-US" sz="1800" dirty="0" err="1"/>
              <a:t>cereblon</a:t>
            </a:r>
            <a:r>
              <a:rPr lang="en-US" sz="1800" dirty="0"/>
              <a:t> E3 ubiquitin ligase complex </a:t>
            </a:r>
          </a:p>
          <a:p>
            <a:pPr lvl="2"/>
            <a:r>
              <a:rPr lang="en-US" sz="1800" dirty="0"/>
              <a:t>Increases polyubiquitination </a:t>
            </a:r>
            <a:br>
              <a:rPr lang="en-US" sz="1800" dirty="0"/>
            </a:br>
            <a:r>
              <a:rPr lang="en-US" sz="1800" dirty="0"/>
              <a:t>of the TFs Ikaros and Aiolos, which are involved in cell proliferation and survival</a:t>
            </a:r>
          </a:p>
          <a:p>
            <a:pPr lvl="2"/>
            <a:r>
              <a:rPr lang="en-US" sz="1800" dirty="0"/>
              <a:t>Results in the recognition of different </a:t>
            </a:r>
            <a:r>
              <a:rPr lang="en-US" sz="1800" dirty="0" err="1"/>
              <a:t>neosubstrates</a:t>
            </a:r>
            <a:r>
              <a:rPr lang="en-US" sz="1800" dirty="0"/>
              <a:t> </a:t>
            </a:r>
            <a:br>
              <a:rPr lang="en-US" sz="1800" dirty="0"/>
            </a:br>
            <a:r>
              <a:rPr lang="en-US" sz="1800" dirty="0"/>
              <a:t>for ubiquitination and </a:t>
            </a:r>
            <a:br>
              <a:rPr lang="en-US" sz="1800" dirty="0"/>
            </a:br>
            <a:r>
              <a:rPr lang="en-US" sz="1800" dirty="0"/>
              <a:t>protein degradation</a:t>
            </a:r>
          </a:p>
        </p:txBody>
      </p:sp>
      <p:sp>
        <p:nvSpPr>
          <p:cNvPr id="414" name="Content Placeholder 413">
            <a:extLst>
              <a:ext uri="{FF2B5EF4-FFF2-40B4-BE49-F238E27FC236}">
                <a16:creationId xmlns:a16="http://schemas.microsoft.com/office/drawing/2014/main" id="{F369CFCD-AED6-C8FD-74A7-F46728687CA7}"/>
              </a:ext>
            </a:extLst>
          </p:cNvPr>
          <p:cNvSpPr>
            <a:spLocks noGrp="1"/>
          </p:cNvSpPr>
          <p:nvPr>
            <p:ph sz="quarter" idx="10"/>
          </p:nvPr>
        </p:nvSpPr>
        <p:spPr>
          <a:xfrm>
            <a:off x="1712913" y="6302375"/>
            <a:ext cx="7812087" cy="327025"/>
          </a:xfrm>
        </p:spPr>
        <p:txBody>
          <a:bodyPr/>
          <a:lstStyle/>
          <a:p>
            <a:pPr>
              <a:lnSpc>
                <a:spcPct val="100000"/>
              </a:lnSpc>
            </a:pPr>
            <a:r>
              <a:rPr lang="en-US" altLang="en-US" dirty="0"/>
              <a:t>Chavez. ASH 2023. </a:t>
            </a:r>
            <a:r>
              <a:rPr lang="en-US" altLang="en-US" dirty="0" err="1"/>
              <a:t>Abstr</a:t>
            </a:r>
            <a:r>
              <a:rPr lang="en-US" altLang="en-US" dirty="0"/>
              <a:t> 4496. </a:t>
            </a:r>
            <a:r>
              <a:rPr lang="en-US" dirty="0"/>
              <a:t>Ioannou. Int J Mol Sci. 2021;9;22:8572. Szewczyk. J Med Chem. 2024;67:1327. </a:t>
            </a:r>
            <a:br>
              <a:rPr lang="en-US" dirty="0"/>
            </a:br>
            <a:r>
              <a:rPr lang="es-ES" dirty="0" err="1"/>
              <a:t>Costacurta</a:t>
            </a:r>
            <a:r>
              <a:rPr lang="es-ES" dirty="0"/>
              <a:t>. </a:t>
            </a:r>
            <a:r>
              <a:rPr lang="en-US" dirty="0"/>
              <a:t>J Pers Med. 2021;11:1185. </a:t>
            </a:r>
            <a:r>
              <a:rPr lang="en-US" dirty="0" err="1"/>
              <a:t>Barankiewicz</a:t>
            </a:r>
            <a:r>
              <a:rPr lang="en-US" dirty="0"/>
              <a:t>. Cancers. 2022;14:4492. </a:t>
            </a:r>
          </a:p>
        </p:txBody>
      </p:sp>
      <p:sp>
        <p:nvSpPr>
          <p:cNvPr id="2" name="Freeform: Shape 1">
            <a:extLst>
              <a:ext uri="{FF2B5EF4-FFF2-40B4-BE49-F238E27FC236}">
                <a16:creationId xmlns:a16="http://schemas.microsoft.com/office/drawing/2014/main" id="{456C1B84-19B5-146D-CFC8-A4693AE9C093}"/>
              </a:ext>
            </a:extLst>
          </p:cNvPr>
          <p:cNvSpPr/>
          <p:nvPr/>
        </p:nvSpPr>
        <p:spPr bwMode="auto">
          <a:xfrm>
            <a:off x="3992105" y="1837509"/>
            <a:ext cx="7633837" cy="4262462"/>
          </a:xfrm>
          <a:custGeom>
            <a:avLst/>
            <a:gdLst>
              <a:gd name="connsiteX0" fmla="*/ 3703216 w 7406432"/>
              <a:gd name="connsiteY0" fmla="*/ 0 h 4192720"/>
              <a:gd name="connsiteX1" fmla="*/ 7406432 w 7406432"/>
              <a:gd name="connsiteY1" fmla="*/ 3561096 h 4192720"/>
              <a:gd name="connsiteX2" fmla="*/ 7363763 w 7406432"/>
              <a:gd name="connsiteY2" fmla="*/ 4103416 h 4192720"/>
              <a:gd name="connsiteX3" fmla="*/ 7347178 w 7406432"/>
              <a:gd name="connsiteY3" fmla="*/ 4192720 h 4192720"/>
              <a:gd name="connsiteX4" fmla="*/ 59254 w 7406432"/>
              <a:gd name="connsiteY4" fmla="*/ 4192720 h 4192720"/>
              <a:gd name="connsiteX5" fmla="*/ 42669 w 7406432"/>
              <a:gd name="connsiteY5" fmla="*/ 4103416 h 4192720"/>
              <a:gd name="connsiteX6" fmla="*/ 0 w 7406432"/>
              <a:gd name="connsiteY6" fmla="*/ 3561096 h 4192720"/>
              <a:gd name="connsiteX7" fmla="*/ 3703216 w 7406432"/>
              <a:gd name="connsiteY7" fmla="*/ 0 h 419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06432" h="4192720">
                <a:moveTo>
                  <a:pt x="3703216" y="0"/>
                </a:moveTo>
                <a:cubicBezTo>
                  <a:pt x="5748446" y="0"/>
                  <a:pt x="7406432" y="1594357"/>
                  <a:pt x="7406432" y="3561096"/>
                </a:cubicBezTo>
                <a:cubicBezTo>
                  <a:pt x="7406432" y="3745478"/>
                  <a:pt x="7391860" y="3926586"/>
                  <a:pt x="7363763" y="4103416"/>
                </a:cubicBezTo>
                <a:lnTo>
                  <a:pt x="7347178" y="4192720"/>
                </a:lnTo>
                <a:lnTo>
                  <a:pt x="59254" y="4192720"/>
                </a:lnTo>
                <a:lnTo>
                  <a:pt x="42669" y="4103416"/>
                </a:lnTo>
                <a:cubicBezTo>
                  <a:pt x="14572" y="3926586"/>
                  <a:pt x="0" y="3745478"/>
                  <a:pt x="0" y="3561096"/>
                </a:cubicBezTo>
                <a:cubicBezTo>
                  <a:pt x="0" y="1594357"/>
                  <a:pt x="1657986" y="0"/>
                  <a:pt x="3703216" y="0"/>
                </a:cubicBezTo>
                <a:close/>
              </a:path>
            </a:pathLst>
          </a:custGeom>
          <a:solidFill>
            <a:schemeClr val="bg2"/>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a:ln>
                <a:noFill/>
              </a:ln>
              <a:solidFill>
                <a:srgbClr val="FFFFFF"/>
              </a:solidFill>
              <a:effectLst/>
              <a:uLnTx/>
              <a:uFillTx/>
              <a:latin typeface="Poppins" pitchFamily="2" charset="77"/>
              <a:cs typeface="Poppins" pitchFamily="2" charset="77"/>
            </a:endParaRPr>
          </a:p>
        </p:txBody>
      </p:sp>
      <p:cxnSp>
        <p:nvCxnSpPr>
          <p:cNvPr id="3" name="Straight Arrow Connector 2">
            <a:extLst>
              <a:ext uri="{FF2B5EF4-FFF2-40B4-BE49-F238E27FC236}">
                <a16:creationId xmlns:a16="http://schemas.microsoft.com/office/drawing/2014/main" id="{051B48EE-2342-CA51-AFCE-0F178BB230D3}"/>
              </a:ext>
            </a:extLst>
          </p:cNvPr>
          <p:cNvCxnSpPr/>
          <p:nvPr/>
        </p:nvCxnSpPr>
        <p:spPr bwMode="auto">
          <a:xfrm>
            <a:off x="8199784" y="3081082"/>
            <a:ext cx="0" cy="305898"/>
          </a:xfrm>
          <a:prstGeom prst="straightConnector1">
            <a:avLst/>
          </a:prstGeom>
          <a:noFill/>
          <a:ln w="28575" cap="flat" cmpd="sng" algn="ctr">
            <a:solidFill>
              <a:schemeClr val="tx1"/>
            </a:solidFill>
            <a:prstDash val="solid"/>
            <a:round/>
            <a:headEnd type="none" w="med" len="med"/>
            <a:tailEnd type="triangle"/>
          </a:ln>
          <a:effectLst/>
        </p:spPr>
      </p:cxnSp>
      <p:grpSp>
        <p:nvGrpSpPr>
          <p:cNvPr id="5" name="Group 4">
            <a:extLst>
              <a:ext uri="{FF2B5EF4-FFF2-40B4-BE49-F238E27FC236}">
                <a16:creationId xmlns:a16="http://schemas.microsoft.com/office/drawing/2014/main" id="{7CF7B19D-C771-5596-775A-03C381C2C36A}"/>
              </a:ext>
            </a:extLst>
          </p:cNvPr>
          <p:cNvGrpSpPr/>
          <p:nvPr/>
        </p:nvGrpSpPr>
        <p:grpSpPr>
          <a:xfrm rot="19183590">
            <a:off x="10034358" y="4754980"/>
            <a:ext cx="962683" cy="1414307"/>
            <a:chOff x="9523933" y="1756423"/>
            <a:chExt cx="1685066" cy="2384619"/>
          </a:xfrm>
        </p:grpSpPr>
        <p:sp>
          <p:nvSpPr>
            <p:cNvPr id="6" name="Freeform: Shape 5">
              <a:extLst>
                <a:ext uri="{FF2B5EF4-FFF2-40B4-BE49-F238E27FC236}">
                  <a16:creationId xmlns:a16="http://schemas.microsoft.com/office/drawing/2014/main" id="{423BCF94-58B2-872F-924D-491D473D28C5}"/>
                </a:ext>
              </a:extLst>
            </p:cNvPr>
            <p:cNvSpPr/>
            <p:nvPr/>
          </p:nvSpPr>
          <p:spPr bwMode="auto">
            <a:xfrm>
              <a:off x="9523933" y="1756423"/>
              <a:ext cx="1685066" cy="2384619"/>
            </a:xfrm>
            <a:custGeom>
              <a:avLst/>
              <a:gdLst>
                <a:gd name="connsiteX0" fmla="*/ 174718 w 1685066"/>
                <a:gd name="connsiteY0" fmla="*/ 1300160 h 2384619"/>
                <a:gd name="connsiteX1" fmla="*/ 34675 w 1685066"/>
                <a:gd name="connsiteY1" fmla="*/ 933577 h 2384619"/>
                <a:gd name="connsiteX2" fmla="*/ 1724 w 1685066"/>
                <a:gd name="connsiteY2" fmla="*/ 719393 h 2384619"/>
                <a:gd name="connsiteX3" fmla="*/ 71745 w 1685066"/>
                <a:gd name="connsiteY3" fmla="*/ 369285 h 2384619"/>
                <a:gd name="connsiteX4" fmla="*/ 281810 w 1685066"/>
                <a:gd name="connsiteY4" fmla="*/ 101555 h 2384619"/>
                <a:gd name="connsiteX5" fmla="*/ 541302 w 1685066"/>
                <a:gd name="connsiteY5" fmla="*/ 2701 h 2384619"/>
                <a:gd name="connsiteX6" fmla="*/ 817270 w 1685066"/>
                <a:gd name="connsiteY6" fmla="*/ 39771 h 2384619"/>
                <a:gd name="connsiteX7" fmla="*/ 994383 w 1685066"/>
                <a:gd name="connsiteY7" fmla="*/ 163339 h 2384619"/>
                <a:gd name="connsiteX8" fmla="*/ 1076761 w 1685066"/>
                <a:gd name="connsiteY8" fmla="*/ 509328 h 2384619"/>
                <a:gd name="connsiteX9" fmla="*/ 1101475 w 1685066"/>
                <a:gd name="connsiteY9" fmla="*/ 838841 h 2384619"/>
                <a:gd name="connsiteX10" fmla="*/ 1155021 w 1685066"/>
                <a:gd name="connsiteY10" fmla="*/ 995360 h 2384619"/>
                <a:gd name="connsiteX11" fmla="*/ 1369205 w 1685066"/>
                <a:gd name="connsiteY11" fmla="*/ 1275447 h 2384619"/>
                <a:gd name="connsiteX12" fmla="*/ 1632816 w 1685066"/>
                <a:gd name="connsiteY12" fmla="*/ 1621436 h 2384619"/>
                <a:gd name="connsiteX13" fmla="*/ 1682243 w 1685066"/>
                <a:gd name="connsiteY13" fmla="*/ 1938593 h 2384619"/>
                <a:gd name="connsiteX14" fmla="*/ 1587507 w 1685066"/>
                <a:gd name="connsiteY14" fmla="*/ 2165133 h 2384619"/>
                <a:gd name="connsiteX15" fmla="*/ 1402156 w 1685066"/>
                <a:gd name="connsiteY15" fmla="*/ 2296939 h 2384619"/>
                <a:gd name="connsiteX16" fmla="*/ 1089118 w 1685066"/>
                <a:gd name="connsiteY16" fmla="*/ 2383436 h 2384619"/>
                <a:gd name="connsiteX17" fmla="*/ 866697 w 1685066"/>
                <a:gd name="connsiteY17" fmla="*/ 2338128 h 2384619"/>
                <a:gd name="connsiteX18" fmla="*/ 673107 w 1685066"/>
                <a:gd name="connsiteY18" fmla="*/ 2214560 h 2384619"/>
                <a:gd name="connsiteX19" fmla="*/ 524826 w 1685066"/>
                <a:gd name="connsiteY19" fmla="*/ 2037447 h 2384619"/>
                <a:gd name="connsiteX20" fmla="*/ 331237 w 1685066"/>
                <a:gd name="connsiteY20" fmla="*/ 1646150 h 2384619"/>
                <a:gd name="connsiteX21" fmla="*/ 174718 w 1685066"/>
                <a:gd name="connsiteY21" fmla="*/ 1300160 h 238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85066" h="2384619">
                  <a:moveTo>
                    <a:pt x="174718" y="1300160"/>
                  </a:moveTo>
                  <a:cubicBezTo>
                    <a:pt x="125291" y="1181398"/>
                    <a:pt x="63507" y="1030371"/>
                    <a:pt x="34675" y="933577"/>
                  </a:cubicBezTo>
                  <a:cubicBezTo>
                    <a:pt x="5843" y="836783"/>
                    <a:pt x="-4454" y="813442"/>
                    <a:pt x="1724" y="719393"/>
                  </a:cubicBezTo>
                  <a:cubicBezTo>
                    <a:pt x="7902" y="625344"/>
                    <a:pt x="25064" y="472258"/>
                    <a:pt x="71745" y="369285"/>
                  </a:cubicBezTo>
                  <a:cubicBezTo>
                    <a:pt x="118426" y="266312"/>
                    <a:pt x="203550" y="162652"/>
                    <a:pt x="281810" y="101555"/>
                  </a:cubicBezTo>
                  <a:cubicBezTo>
                    <a:pt x="360070" y="40458"/>
                    <a:pt x="452059" y="12998"/>
                    <a:pt x="541302" y="2701"/>
                  </a:cubicBezTo>
                  <a:cubicBezTo>
                    <a:pt x="630545" y="-7596"/>
                    <a:pt x="741757" y="12998"/>
                    <a:pt x="817270" y="39771"/>
                  </a:cubicBezTo>
                  <a:cubicBezTo>
                    <a:pt x="892784" y="66544"/>
                    <a:pt x="951135" y="85080"/>
                    <a:pt x="994383" y="163339"/>
                  </a:cubicBezTo>
                  <a:cubicBezTo>
                    <a:pt x="1037631" y="241598"/>
                    <a:pt x="1058912" y="396744"/>
                    <a:pt x="1076761" y="509328"/>
                  </a:cubicBezTo>
                  <a:cubicBezTo>
                    <a:pt x="1094610" y="621912"/>
                    <a:pt x="1088432" y="757836"/>
                    <a:pt x="1101475" y="838841"/>
                  </a:cubicBezTo>
                  <a:cubicBezTo>
                    <a:pt x="1114518" y="919846"/>
                    <a:pt x="1110399" y="922592"/>
                    <a:pt x="1155021" y="995360"/>
                  </a:cubicBezTo>
                  <a:cubicBezTo>
                    <a:pt x="1199643" y="1068128"/>
                    <a:pt x="1289572" y="1171101"/>
                    <a:pt x="1369205" y="1275447"/>
                  </a:cubicBezTo>
                  <a:cubicBezTo>
                    <a:pt x="1448838" y="1379793"/>
                    <a:pt x="1580643" y="1510912"/>
                    <a:pt x="1632816" y="1621436"/>
                  </a:cubicBezTo>
                  <a:cubicBezTo>
                    <a:pt x="1684989" y="1731960"/>
                    <a:pt x="1689794" y="1847977"/>
                    <a:pt x="1682243" y="1938593"/>
                  </a:cubicBezTo>
                  <a:cubicBezTo>
                    <a:pt x="1674692" y="2029209"/>
                    <a:pt x="1634188" y="2105409"/>
                    <a:pt x="1587507" y="2165133"/>
                  </a:cubicBezTo>
                  <a:cubicBezTo>
                    <a:pt x="1540826" y="2224857"/>
                    <a:pt x="1485221" y="2260555"/>
                    <a:pt x="1402156" y="2296939"/>
                  </a:cubicBezTo>
                  <a:cubicBezTo>
                    <a:pt x="1319091" y="2333323"/>
                    <a:pt x="1178361" y="2376571"/>
                    <a:pt x="1089118" y="2383436"/>
                  </a:cubicBezTo>
                  <a:cubicBezTo>
                    <a:pt x="999875" y="2390301"/>
                    <a:pt x="936032" y="2366274"/>
                    <a:pt x="866697" y="2338128"/>
                  </a:cubicBezTo>
                  <a:cubicBezTo>
                    <a:pt x="797362" y="2309982"/>
                    <a:pt x="730085" y="2264673"/>
                    <a:pt x="673107" y="2214560"/>
                  </a:cubicBezTo>
                  <a:cubicBezTo>
                    <a:pt x="616129" y="2164447"/>
                    <a:pt x="581804" y="2132182"/>
                    <a:pt x="524826" y="2037447"/>
                  </a:cubicBezTo>
                  <a:cubicBezTo>
                    <a:pt x="467848" y="1942712"/>
                    <a:pt x="388902" y="1765599"/>
                    <a:pt x="331237" y="1646150"/>
                  </a:cubicBezTo>
                  <a:cubicBezTo>
                    <a:pt x="273572" y="1526701"/>
                    <a:pt x="224145" y="1418922"/>
                    <a:pt x="174718" y="1300160"/>
                  </a:cubicBezTo>
                  <a:close/>
                </a:path>
              </a:pathLst>
            </a:custGeom>
            <a:solidFill>
              <a:schemeClr val="accent5"/>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Freeform: Shape 6">
              <a:extLst>
                <a:ext uri="{FF2B5EF4-FFF2-40B4-BE49-F238E27FC236}">
                  <a16:creationId xmlns:a16="http://schemas.microsoft.com/office/drawing/2014/main" id="{6DC20E64-7F9D-7394-FA4D-FB76031DD1B6}"/>
                </a:ext>
              </a:extLst>
            </p:cNvPr>
            <p:cNvSpPr/>
            <p:nvPr/>
          </p:nvSpPr>
          <p:spPr bwMode="auto">
            <a:xfrm>
              <a:off x="9629798" y="1841018"/>
              <a:ext cx="1430620" cy="2143208"/>
            </a:xfrm>
            <a:custGeom>
              <a:avLst/>
              <a:gdLst>
                <a:gd name="connsiteX0" fmla="*/ 420364 w 1430620"/>
                <a:gd name="connsiteY0" fmla="*/ 428506 h 2143208"/>
                <a:gd name="connsiteX1" fmla="*/ 478029 w 1430620"/>
                <a:gd name="connsiteY1" fmla="*/ 362604 h 2143208"/>
                <a:gd name="connsiteX2" fmla="*/ 523337 w 1430620"/>
                <a:gd name="connsiteY2" fmla="*/ 185490 h 2143208"/>
                <a:gd name="connsiteX3" fmla="*/ 671618 w 1430620"/>
                <a:gd name="connsiteY3" fmla="*/ 74279 h 2143208"/>
                <a:gd name="connsiteX4" fmla="*/ 770472 w 1430620"/>
                <a:gd name="connsiteY4" fmla="*/ 140182 h 2143208"/>
                <a:gd name="connsiteX5" fmla="*/ 741640 w 1430620"/>
                <a:gd name="connsiteY5" fmla="*/ 284344 h 2143208"/>
                <a:gd name="connsiteX6" fmla="*/ 556288 w 1430620"/>
                <a:gd name="connsiteY6" fmla="*/ 539717 h 2143208"/>
                <a:gd name="connsiteX7" fmla="*/ 366818 w 1430620"/>
                <a:gd name="connsiteY7" fmla="*/ 622096 h 2143208"/>
                <a:gd name="connsiteX8" fmla="*/ 214418 w 1430620"/>
                <a:gd name="connsiteY8" fmla="*/ 758020 h 2143208"/>
                <a:gd name="connsiteX9" fmla="*/ 305034 w 1430620"/>
                <a:gd name="connsiteY9" fmla="*/ 708593 h 2143208"/>
                <a:gd name="connsiteX10" fmla="*/ 440959 w 1430620"/>
                <a:gd name="connsiteY10" fmla="*/ 634452 h 2143208"/>
                <a:gd name="connsiteX11" fmla="*/ 593359 w 1430620"/>
                <a:gd name="connsiteY11" fmla="*/ 556193 h 2143208"/>
                <a:gd name="connsiteX12" fmla="*/ 741640 w 1430620"/>
                <a:gd name="connsiteY12" fmla="*/ 424387 h 2143208"/>
                <a:gd name="connsiteX13" fmla="*/ 832256 w 1430620"/>
                <a:gd name="connsiteY13" fmla="*/ 453220 h 2143208"/>
                <a:gd name="connsiteX14" fmla="*/ 824018 w 1430620"/>
                <a:gd name="connsiteY14" fmla="*/ 572668 h 2143208"/>
                <a:gd name="connsiteX15" fmla="*/ 622191 w 1430620"/>
                <a:gd name="connsiteY15" fmla="*/ 753901 h 2143208"/>
                <a:gd name="connsiteX16" fmla="*/ 416245 w 1430620"/>
                <a:gd name="connsiteY16" fmla="*/ 992798 h 2143208"/>
                <a:gd name="connsiteX17" fmla="*/ 309153 w 1430620"/>
                <a:gd name="connsiteY17" fmla="*/ 1157555 h 2143208"/>
                <a:gd name="connsiteX18" fmla="*/ 358580 w 1430620"/>
                <a:gd name="connsiteY18" fmla="*/ 1157555 h 2143208"/>
                <a:gd name="connsiteX19" fmla="*/ 539813 w 1430620"/>
                <a:gd name="connsiteY19" fmla="*/ 906301 h 2143208"/>
                <a:gd name="connsiteX20" fmla="*/ 729283 w 1430620"/>
                <a:gd name="connsiteY20" fmla="*/ 749782 h 2143208"/>
                <a:gd name="connsiteX21" fmla="*/ 922872 w 1430620"/>
                <a:gd name="connsiteY21" fmla="*/ 766258 h 2143208"/>
                <a:gd name="connsiteX22" fmla="*/ 931110 w 1430620"/>
                <a:gd name="connsiteY22" fmla="*/ 926896 h 2143208"/>
                <a:gd name="connsiteX23" fmla="*/ 811661 w 1430620"/>
                <a:gd name="connsiteY23" fmla="*/ 1033987 h 2143208"/>
                <a:gd name="connsiteX24" fmla="*/ 1005251 w 1430620"/>
                <a:gd name="connsiteY24" fmla="*/ 1017512 h 2143208"/>
                <a:gd name="connsiteX25" fmla="*/ 1104105 w 1430620"/>
                <a:gd name="connsiteY25" fmla="*/ 1169912 h 2143208"/>
                <a:gd name="connsiteX26" fmla="*/ 976418 w 1430620"/>
                <a:gd name="connsiteY26" fmla="*/ 1334668 h 2143208"/>
                <a:gd name="connsiteX27" fmla="*/ 696332 w 1430620"/>
                <a:gd name="connsiteY27" fmla="*/ 1474712 h 2143208"/>
                <a:gd name="connsiteX28" fmla="*/ 543932 w 1430620"/>
                <a:gd name="connsiteY28" fmla="*/ 1627112 h 2143208"/>
                <a:gd name="connsiteX29" fmla="*/ 622191 w 1430620"/>
                <a:gd name="connsiteY29" fmla="*/ 1643587 h 2143208"/>
                <a:gd name="connsiteX30" fmla="*/ 803424 w 1430620"/>
                <a:gd name="connsiteY30" fmla="*/ 1499425 h 2143208"/>
                <a:gd name="connsiteX31" fmla="*/ 902278 w 1430620"/>
                <a:gd name="connsiteY31" fmla="*/ 1408809 h 2143208"/>
                <a:gd name="connsiteX32" fmla="*/ 1083510 w 1430620"/>
                <a:gd name="connsiteY32" fmla="*/ 1301717 h 2143208"/>
                <a:gd name="connsiteX33" fmla="*/ 1178245 w 1430620"/>
                <a:gd name="connsiteY33" fmla="*/ 1301717 h 2143208"/>
                <a:gd name="connsiteX34" fmla="*/ 1149413 w 1430620"/>
                <a:gd name="connsiteY34" fmla="*/ 1433523 h 2143208"/>
                <a:gd name="connsiteX35" fmla="*/ 951705 w 1430620"/>
                <a:gd name="connsiteY35" fmla="*/ 1528258 h 2143208"/>
                <a:gd name="connsiteX36" fmla="*/ 873445 w 1430620"/>
                <a:gd name="connsiteY36" fmla="*/ 1639468 h 2143208"/>
                <a:gd name="connsiteX37" fmla="*/ 972299 w 1430620"/>
                <a:gd name="connsiteY37" fmla="*/ 1627112 h 2143208"/>
                <a:gd name="connsiteX38" fmla="*/ 1067034 w 1430620"/>
                <a:gd name="connsiteY38" fmla="*/ 1536496 h 2143208"/>
                <a:gd name="connsiteX39" fmla="*/ 1182364 w 1430620"/>
                <a:gd name="connsiteY39" fmla="*/ 1466474 h 2143208"/>
                <a:gd name="connsiteX40" fmla="*/ 1367716 w 1430620"/>
                <a:gd name="connsiteY40" fmla="*/ 1491187 h 2143208"/>
                <a:gd name="connsiteX41" fmla="*/ 1429499 w 1430620"/>
                <a:gd name="connsiteY41" fmla="*/ 1660063 h 2143208"/>
                <a:gd name="connsiteX42" fmla="*/ 1388310 w 1430620"/>
                <a:gd name="connsiteY42" fmla="*/ 1738323 h 2143208"/>
                <a:gd name="connsiteX43" fmla="*/ 1174126 w 1430620"/>
                <a:gd name="connsiteY43" fmla="*/ 1693014 h 2143208"/>
                <a:gd name="connsiteX44" fmla="*/ 1145294 w 1430620"/>
                <a:gd name="connsiteY44" fmla="*/ 1746560 h 2143208"/>
                <a:gd name="connsiteX45" fmla="*/ 1347121 w 1430620"/>
                <a:gd name="connsiteY45" fmla="*/ 1787750 h 2143208"/>
                <a:gd name="connsiteX46" fmla="*/ 1413024 w 1430620"/>
                <a:gd name="connsiteY46" fmla="*/ 1866009 h 2143208"/>
                <a:gd name="connsiteX47" fmla="*/ 1380072 w 1430620"/>
                <a:gd name="connsiteY47" fmla="*/ 2018409 h 2143208"/>
                <a:gd name="connsiteX48" fmla="*/ 1207078 w 1430620"/>
                <a:gd name="connsiteY48" fmla="*/ 2022528 h 2143208"/>
                <a:gd name="connsiteX49" fmla="*/ 1215316 w 1430620"/>
                <a:gd name="connsiteY49" fmla="*/ 2043123 h 2143208"/>
                <a:gd name="connsiteX50" fmla="*/ 1157651 w 1430620"/>
                <a:gd name="connsiteY50" fmla="*/ 2109025 h 2143208"/>
                <a:gd name="connsiteX51" fmla="*/ 972299 w 1430620"/>
                <a:gd name="connsiteY51" fmla="*/ 2141977 h 2143208"/>
                <a:gd name="connsiteX52" fmla="*/ 667499 w 1430620"/>
                <a:gd name="connsiteY52" fmla="*/ 2067836 h 2143208"/>
                <a:gd name="connsiteX53" fmla="*/ 585121 w 1430620"/>
                <a:gd name="connsiteY53" fmla="*/ 1903079 h 2143208"/>
                <a:gd name="connsiteX54" fmla="*/ 704570 w 1430620"/>
                <a:gd name="connsiteY54" fmla="*/ 1812463 h 2143208"/>
                <a:gd name="connsiteX55" fmla="*/ 667499 w 1430620"/>
                <a:gd name="connsiteY55" fmla="*/ 1750679 h 2143208"/>
                <a:gd name="connsiteX56" fmla="*/ 548051 w 1430620"/>
                <a:gd name="connsiteY56" fmla="*/ 1874247 h 2143208"/>
                <a:gd name="connsiteX57" fmla="*/ 424483 w 1430620"/>
                <a:gd name="connsiteY57" fmla="*/ 1808344 h 2143208"/>
                <a:gd name="connsiteX58" fmla="*/ 379175 w 1430620"/>
                <a:gd name="connsiteY58" fmla="*/ 1590041 h 2143208"/>
                <a:gd name="connsiteX59" fmla="*/ 531575 w 1430620"/>
                <a:gd name="connsiteY59" fmla="*/ 1511782 h 2143208"/>
                <a:gd name="connsiteX60" fmla="*/ 741640 w 1430620"/>
                <a:gd name="connsiteY60" fmla="*/ 1347025 h 2143208"/>
                <a:gd name="connsiteX61" fmla="*/ 992894 w 1430620"/>
                <a:gd name="connsiteY61" fmla="*/ 1227577 h 2143208"/>
                <a:gd name="connsiteX62" fmla="*/ 877564 w 1430620"/>
                <a:gd name="connsiteY62" fmla="*/ 1190506 h 2143208"/>
                <a:gd name="connsiteX63" fmla="*/ 786948 w 1430620"/>
                <a:gd name="connsiteY63" fmla="*/ 1252290 h 2143208"/>
                <a:gd name="connsiteX64" fmla="*/ 515099 w 1430620"/>
                <a:gd name="connsiteY64" fmla="*/ 1441760 h 2143208"/>
                <a:gd name="connsiteX65" fmla="*/ 342105 w 1430620"/>
                <a:gd name="connsiteY65" fmla="*/ 1515901 h 2143208"/>
                <a:gd name="connsiteX66" fmla="*/ 292678 w 1430620"/>
                <a:gd name="connsiteY66" fmla="*/ 1454117 h 2143208"/>
                <a:gd name="connsiteX67" fmla="*/ 379175 w 1430620"/>
                <a:gd name="connsiteY67" fmla="*/ 1359382 h 2143208"/>
                <a:gd name="connsiteX68" fmla="*/ 609834 w 1430620"/>
                <a:gd name="connsiteY68" fmla="*/ 1174031 h 2143208"/>
                <a:gd name="connsiteX69" fmla="*/ 704570 w 1430620"/>
                <a:gd name="connsiteY69" fmla="*/ 968085 h 2143208"/>
                <a:gd name="connsiteX70" fmla="*/ 663380 w 1430620"/>
                <a:gd name="connsiteY70" fmla="*/ 955728 h 2143208"/>
                <a:gd name="connsiteX71" fmla="*/ 556288 w 1430620"/>
                <a:gd name="connsiteY71" fmla="*/ 1099890 h 2143208"/>
                <a:gd name="connsiteX72" fmla="*/ 399770 w 1430620"/>
                <a:gd name="connsiteY72" fmla="*/ 1314074 h 2143208"/>
                <a:gd name="connsiteX73" fmla="*/ 222656 w 1430620"/>
                <a:gd name="connsiteY73" fmla="*/ 1347025 h 2143208"/>
                <a:gd name="connsiteX74" fmla="*/ 169110 w 1430620"/>
                <a:gd name="connsiteY74" fmla="*/ 1202863 h 2143208"/>
                <a:gd name="connsiteX75" fmla="*/ 169110 w 1430620"/>
                <a:gd name="connsiteY75" fmla="*/ 1021631 h 2143208"/>
                <a:gd name="connsiteX76" fmla="*/ 350343 w 1430620"/>
                <a:gd name="connsiteY76" fmla="*/ 865112 h 2143208"/>
                <a:gd name="connsiteX77" fmla="*/ 395651 w 1430620"/>
                <a:gd name="connsiteY77" fmla="*/ 753901 h 2143208"/>
                <a:gd name="connsiteX78" fmla="*/ 284440 w 1430620"/>
                <a:gd name="connsiteY78" fmla="*/ 823923 h 2143208"/>
                <a:gd name="connsiteX79" fmla="*/ 197943 w 1430620"/>
                <a:gd name="connsiteY79" fmla="*/ 963966 h 2143208"/>
                <a:gd name="connsiteX80" fmla="*/ 103207 w 1430620"/>
                <a:gd name="connsiteY80" fmla="*/ 959847 h 2143208"/>
                <a:gd name="connsiteX81" fmla="*/ 24948 w 1430620"/>
                <a:gd name="connsiteY81" fmla="*/ 790971 h 2143208"/>
                <a:gd name="connsiteX82" fmla="*/ 90851 w 1430620"/>
                <a:gd name="connsiteY82" fmla="*/ 704474 h 2143208"/>
                <a:gd name="connsiteX83" fmla="*/ 243251 w 1430620"/>
                <a:gd name="connsiteY83" fmla="*/ 580906 h 2143208"/>
                <a:gd name="connsiteX84" fmla="*/ 243251 w 1430620"/>
                <a:gd name="connsiteY84" fmla="*/ 490290 h 2143208"/>
                <a:gd name="connsiteX85" fmla="*/ 140278 w 1430620"/>
                <a:gd name="connsiteY85" fmla="*/ 593263 h 2143208"/>
                <a:gd name="connsiteX86" fmla="*/ 78494 w 1430620"/>
                <a:gd name="connsiteY86" fmla="*/ 683879 h 2143208"/>
                <a:gd name="connsiteX87" fmla="*/ 234 w 1430620"/>
                <a:gd name="connsiteY87" fmla="*/ 613858 h 2143208"/>
                <a:gd name="connsiteX88" fmla="*/ 57899 w 1430620"/>
                <a:gd name="connsiteY88" fmla="*/ 296701 h 2143208"/>
                <a:gd name="connsiteX89" fmla="*/ 156753 w 1430620"/>
                <a:gd name="connsiteY89" fmla="*/ 280225 h 2143208"/>
                <a:gd name="connsiteX90" fmla="*/ 197943 w 1430620"/>
                <a:gd name="connsiteY90" fmla="*/ 354366 h 2143208"/>
                <a:gd name="connsiteX91" fmla="*/ 243251 w 1430620"/>
                <a:gd name="connsiteY91" fmla="*/ 284344 h 2143208"/>
                <a:gd name="connsiteX92" fmla="*/ 152634 w 1430620"/>
                <a:gd name="connsiteY92" fmla="*/ 189609 h 2143208"/>
                <a:gd name="connsiteX93" fmla="*/ 267964 w 1430620"/>
                <a:gd name="connsiteY93" fmla="*/ 86636 h 2143208"/>
                <a:gd name="connsiteX94" fmla="*/ 366818 w 1430620"/>
                <a:gd name="connsiteY94" fmla="*/ 123706 h 2143208"/>
                <a:gd name="connsiteX95" fmla="*/ 370937 w 1430620"/>
                <a:gd name="connsiteY95" fmla="*/ 24852 h 2143208"/>
                <a:gd name="connsiteX96" fmla="*/ 473910 w 1430620"/>
                <a:gd name="connsiteY96" fmla="*/ 24852 h 2143208"/>
                <a:gd name="connsiteX97" fmla="*/ 548051 w 1430620"/>
                <a:gd name="connsiteY97" fmla="*/ 4258 h 2143208"/>
                <a:gd name="connsiteX98" fmla="*/ 552170 w 1430620"/>
                <a:gd name="connsiteY98" fmla="*/ 119587 h 2143208"/>
                <a:gd name="connsiteX99" fmla="*/ 420364 w 1430620"/>
                <a:gd name="connsiteY99" fmla="*/ 428506 h 2143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430620" h="2143208">
                  <a:moveTo>
                    <a:pt x="420364" y="428506"/>
                  </a:moveTo>
                  <a:cubicBezTo>
                    <a:pt x="408007" y="469009"/>
                    <a:pt x="460867" y="403107"/>
                    <a:pt x="478029" y="362604"/>
                  </a:cubicBezTo>
                  <a:cubicBezTo>
                    <a:pt x="495191" y="322101"/>
                    <a:pt x="491072" y="233544"/>
                    <a:pt x="523337" y="185490"/>
                  </a:cubicBezTo>
                  <a:cubicBezTo>
                    <a:pt x="555602" y="137436"/>
                    <a:pt x="630429" y="81830"/>
                    <a:pt x="671618" y="74279"/>
                  </a:cubicBezTo>
                  <a:cubicBezTo>
                    <a:pt x="712807" y="66728"/>
                    <a:pt x="758802" y="105171"/>
                    <a:pt x="770472" y="140182"/>
                  </a:cubicBezTo>
                  <a:cubicBezTo>
                    <a:pt x="782142" y="175193"/>
                    <a:pt x="777337" y="217755"/>
                    <a:pt x="741640" y="284344"/>
                  </a:cubicBezTo>
                  <a:cubicBezTo>
                    <a:pt x="705943" y="350933"/>
                    <a:pt x="618758" y="483425"/>
                    <a:pt x="556288" y="539717"/>
                  </a:cubicBezTo>
                  <a:cubicBezTo>
                    <a:pt x="493818" y="596009"/>
                    <a:pt x="423796" y="585712"/>
                    <a:pt x="366818" y="622096"/>
                  </a:cubicBezTo>
                  <a:cubicBezTo>
                    <a:pt x="309840" y="658480"/>
                    <a:pt x="224715" y="743604"/>
                    <a:pt x="214418" y="758020"/>
                  </a:cubicBezTo>
                  <a:cubicBezTo>
                    <a:pt x="204121" y="772436"/>
                    <a:pt x="267277" y="729188"/>
                    <a:pt x="305034" y="708593"/>
                  </a:cubicBezTo>
                  <a:lnTo>
                    <a:pt x="440959" y="634452"/>
                  </a:lnTo>
                  <a:cubicBezTo>
                    <a:pt x="489013" y="609052"/>
                    <a:pt x="543246" y="591204"/>
                    <a:pt x="593359" y="556193"/>
                  </a:cubicBezTo>
                  <a:cubicBezTo>
                    <a:pt x="643472" y="521182"/>
                    <a:pt x="701824" y="441549"/>
                    <a:pt x="741640" y="424387"/>
                  </a:cubicBezTo>
                  <a:cubicBezTo>
                    <a:pt x="781456" y="407225"/>
                    <a:pt x="818526" y="428507"/>
                    <a:pt x="832256" y="453220"/>
                  </a:cubicBezTo>
                  <a:cubicBezTo>
                    <a:pt x="845986" y="477933"/>
                    <a:pt x="859029" y="522555"/>
                    <a:pt x="824018" y="572668"/>
                  </a:cubicBezTo>
                  <a:cubicBezTo>
                    <a:pt x="789007" y="622781"/>
                    <a:pt x="690153" y="683879"/>
                    <a:pt x="622191" y="753901"/>
                  </a:cubicBezTo>
                  <a:cubicBezTo>
                    <a:pt x="554229" y="823923"/>
                    <a:pt x="468418" y="925522"/>
                    <a:pt x="416245" y="992798"/>
                  </a:cubicBezTo>
                  <a:cubicBezTo>
                    <a:pt x="364072" y="1060074"/>
                    <a:pt x="318764" y="1130096"/>
                    <a:pt x="309153" y="1157555"/>
                  </a:cubicBezTo>
                  <a:cubicBezTo>
                    <a:pt x="299542" y="1185014"/>
                    <a:pt x="320137" y="1199431"/>
                    <a:pt x="358580" y="1157555"/>
                  </a:cubicBezTo>
                  <a:cubicBezTo>
                    <a:pt x="397023" y="1115679"/>
                    <a:pt x="478029" y="974263"/>
                    <a:pt x="539813" y="906301"/>
                  </a:cubicBezTo>
                  <a:cubicBezTo>
                    <a:pt x="601597" y="838339"/>
                    <a:pt x="665440" y="773122"/>
                    <a:pt x="729283" y="749782"/>
                  </a:cubicBezTo>
                  <a:cubicBezTo>
                    <a:pt x="793126" y="726442"/>
                    <a:pt x="889234" y="736739"/>
                    <a:pt x="922872" y="766258"/>
                  </a:cubicBezTo>
                  <a:cubicBezTo>
                    <a:pt x="956510" y="795777"/>
                    <a:pt x="949645" y="882275"/>
                    <a:pt x="931110" y="926896"/>
                  </a:cubicBezTo>
                  <a:cubicBezTo>
                    <a:pt x="912575" y="971518"/>
                    <a:pt x="799304" y="1018884"/>
                    <a:pt x="811661" y="1033987"/>
                  </a:cubicBezTo>
                  <a:cubicBezTo>
                    <a:pt x="824018" y="1049090"/>
                    <a:pt x="956510" y="994858"/>
                    <a:pt x="1005251" y="1017512"/>
                  </a:cubicBezTo>
                  <a:cubicBezTo>
                    <a:pt x="1053992" y="1040166"/>
                    <a:pt x="1108910" y="1117053"/>
                    <a:pt x="1104105" y="1169912"/>
                  </a:cubicBezTo>
                  <a:cubicBezTo>
                    <a:pt x="1099300" y="1222771"/>
                    <a:pt x="1044380" y="1283868"/>
                    <a:pt x="976418" y="1334668"/>
                  </a:cubicBezTo>
                  <a:cubicBezTo>
                    <a:pt x="908456" y="1385468"/>
                    <a:pt x="768413" y="1425971"/>
                    <a:pt x="696332" y="1474712"/>
                  </a:cubicBezTo>
                  <a:cubicBezTo>
                    <a:pt x="624251" y="1523453"/>
                    <a:pt x="556289" y="1598966"/>
                    <a:pt x="543932" y="1627112"/>
                  </a:cubicBezTo>
                  <a:cubicBezTo>
                    <a:pt x="531575" y="1655258"/>
                    <a:pt x="578942" y="1664868"/>
                    <a:pt x="622191" y="1643587"/>
                  </a:cubicBezTo>
                  <a:cubicBezTo>
                    <a:pt x="665440" y="1622306"/>
                    <a:pt x="756743" y="1538555"/>
                    <a:pt x="803424" y="1499425"/>
                  </a:cubicBezTo>
                  <a:cubicBezTo>
                    <a:pt x="850105" y="1460295"/>
                    <a:pt x="855597" y="1441760"/>
                    <a:pt x="902278" y="1408809"/>
                  </a:cubicBezTo>
                  <a:cubicBezTo>
                    <a:pt x="948959" y="1375858"/>
                    <a:pt x="1037516" y="1319566"/>
                    <a:pt x="1083510" y="1301717"/>
                  </a:cubicBezTo>
                  <a:cubicBezTo>
                    <a:pt x="1129504" y="1283868"/>
                    <a:pt x="1167261" y="1279749"/>
                    <a:pt x="1178245" y="1301717"/>
                  </a:cubicBezTo>
                  <a:cubicBezTo>
                    <a:pt x="1189229" y="1323685"/>
                    <a:pt x="1187170" y="1395766"/>
                    <a:pt x="1149413" y="1433523"/>
                  </a:cubicBezTo>
                  <a:cubicBezTo>
                    <a:pt x="1111656" y="1471280"/>
                    <a:pt x="997700" y="1493934"/>
                    <a:pt x="951705" y="1528258"/>
                  </a:cubicBezTo>
                  <a:cubicBezTo>
                    <a:pt x="905710" y="1562582"/>
                    <a:pt x="870013" y="1622992"/>
                    <a:pt x="873445" y="1639468"/>
                  </a:cubicBezTo>
                  <a:cubicBezTo>
                    <a:pt x="876877" y="1655944"/>
                    <a:pt x="940034" y="1644274"/>
                    <a:pt x="972299" y="1627112"/>
                  </a:cubicBezTo>
                  <a:cubicBezTo>
                    <a:pt x="1004564" y="1609950"/>
                    <a:pt x="1032023" y="1563269"/>
                    <a:pt x="1067034" y="1536496"/>
                  </a:cubicBezTo>
                  <a:cubicBezTo>
                    <a:pt x="1102045" y="1509723"/>
                    <a:pt x="1132251" y="1474025"/>
                    <a:pt x="1182364" y="1466474"/>
                  </a:cubicBezTo>
                  <a:cubicBezTo>
                    <a:pt x="1232477" y="1458923"/>
                    <a:pt x="1326527" y="1458922"/>
                    <a:pt x="1367716" y="1491187"/>
                  </a:cubicBezTo>
                  <a:cubicBezTo>
                    <a:pt x="1408905" y="1523452"/>
                    <a:pt x="1426067" y="1618874"/>
                    <a:pt x="1429499" y="1660063"/>
                  </a:cubicBezTo>
                  <a:cubicBezTo>
                    <a:pt x="1432931" y="1701252"/>
                    <a:pt x="1430872" y="1732831"/>
                    <a:pt x="1388310" y="1738323"/>
                  </a:cubicBezTo>
                  <a:cubicBezTo>
                    <a:pt x="1345748" y="1743815"/>
                    <a:pt x="1214629" y="1691641"/>
                    <a:pt x="1174126" y="1693014"/>
                  </a:cubicBezTo>
                  <a:cubicBezTo>
                    <a:pt x="1133623" y="1694387"/>
                    <a:pt x="1116462" y="1730771"/>
                    <a:pt x="1145294" y="1746560"/>
                  </a:cubicBezTo>
                  <a:cubicBezTo>
                    <a:pt x="1174126" y="1762349"/>
                    <a:pt x="1302499" y="1767842"/>
                    <a:pt x="1347121" y="1787750"/>
                  </a:cubicBezTo>
                  <a:cubicBezTo>
                    <a:pt x="1391743" y="1807658"/>
                    <a:pt x="1407532" y="1827566"/>
                    <a:pt x="1413024" y="1866009"/>
                  </a:cubicBezTo>
                  <a:cubicBezTo>
                    <a:pt x="1418516" y="1904452"/>
                    <a:pt x="1414396" y="1992323"/>
                    <a:pt x="1380072" y="2018409"/>
                  </a:cubicBezTo>
                  <a:cubicBezTo>
                    <a:pt x="1345748" y="2044495"/>
                    <a:pt x="1234537" y="2018409"/>
                    <a:pt x="1207078" y="2022528"/>
                  </a:cubicBezTo>
                  <a:cubicBezTo>
                    <a:pt x="1179619" y="2026647"/>
                    <a:pt x="1223554" y="2028707"/>
                    <a:pt x="1215316" y="2043123"/>
                  </a:cubicBezTo>
                  <a:cubicBezTo>
                    <a:pt x="1207078" y="2057539"/>
                    <a:pt x="1198154" y="2092549"/>
                    <a:pt x="1157651" y="2109025"/>
                  </a:cubicBezTo>
                  <a:cubicBezTo>
                    <a:pt x="1117148" y="2125501"/>
                    <a:pt x="1053991" y="2148842"/>
                    <a:pt x="972299" y="2141977"/>
                  </a:cubicBezTo>
                  <a:cubicBezTo>
                    <a:pt x="890607" y="2135112"/>
                    <a:pt x="732028" y="2107652"/>
                    <a:pt x="667499" y="2067836"/>
                  </a:cubicBezTo>
                  <a:cubicBezTo>
                    <a:pt x="602970" y="2028020"/>
                    <a:pt x="578943" y="1945641"/>
                    <a:pt x="585121" y="1903079"/>
                  </a:cubicBezTo>
                  <a:cubicBezTo>
                    <a:pt x="591300" y="1860517"/>
                    <a:pt x="690840" y="1837863"/>
                    <a:pt x="704570" y="1812463"/>
                  </a:cubicBezTo>
                  <a:cubicBezTo>
                    <a:pt x="718300" y="1787063"/>
                    <a:pt x="693585" y="1740382"/>
                    <a:pt x="667499" y="1750679"/>
                  </a:cubicBezTo>
                  <a:cubicBezTo>
                    <a:pt x="641413" y="1760976"/>
                    <a:pt x="588554" y="1864636"/>
                    <a:pt x="548051" y="1874247"/>
                  </a:cubicBezTo>
                  <a:cubicBezTo>
                    <a:pt x="507548" y="1883858"/>
                    <a:pt x="452629" y="1855712"/>
                    <a:pt x="424483" y="1808344"/>
                  </a:cubicBezTo>
                  <a:cubicBezTo>
                    <a:pt x="396337" y="1760976"/>
                    <a:pt x="361326" y="1639468"/>
                    <a:pt x="379175" y="1590041"/>
                  </a:cubicBezTo>
                  <a:cubicBezTo>
                    <a:pt x="397024" y="1540614"/>
                    <a:pt x="471164" y="1552285"/>
                    <a:pt x="531575" y="1511782"/>
                  </a:cubicBezTo>
                  <a:cubicBezTo>
                    <a:pt x="591986" y="1471279"/>
                    <a:pt x="664754" y="1394392"/>
                    <a:pt x="741640" y="1347025"/>
                  </a:cubicBezTo>
                  <a:cubicBezTo>
                    <a:pt x="818526" y="1299658"/>
                    <a:pt x="970240" y="1253663"/>
                    <a:pt x="992894" y="1227577"/>
                  </a:cubicBezTo>
                  <a:cubicBezTo>
                    <a:pt x="1015548" y="1201491"/>
                    <a:pt x="911888" y="1186387"/>
                    <a:pt x="877564" y="1190506"/>
                  </a:cubicBezTo>
                  <a:cubicBezTo>
                    <a:pt x="843240" y="1194625"/>
                    <a:pt x="786948" y="1252290"/>
                    <a:pt x="786948" y="1252290"/>
                  </a:cubicBezTo>
                  <a:cubicBezTo>
                    <a:pt x="726537" y="1294166"/>
                    <a:pt x="589239" y="1397825"/>
                    <a:pt x="515099" y="1441760"/>
                  </a:cubicBezTo>
                  <a:cubicBezTo>
                    <a:pt x="440959" y="1485695"/>
                    <a:pt x="379175" y="1513842"/>
                    <a:pt x="342105" y="1515901"/>
                  </a:cubicBezTo>
                  <a:cubicBezTo>
                    <a:pt x="305035" y="1517960"/>
                    <a:pt x="286500" y="1480204"/>
                    <a:pt x="292678" y="1454117"/>
                  </a:cubicBezTo>
                  <a:cubicBezTo>
                    <a:pt x="298856" y="1428030"/>
                    <a:pt x="326316" y="1406063"/>
                    <a:pt x="379175" y="1359382"/>
                  </a:cubicBezTo>
                  <a:cubicBezTo>
                    <a:pt x="432034" y="1312701"/>
                    <a:pt x="555602" y="1239247"/>
                    <a:pt x="609834" y="1174031"/>
                  </a:cubicBezTo>
                  <a:cubicBezTo>
                    <a:pt x="664067" y="1108815"/>
                    <a:pt x="695646" y="1004469"/>
                    <a:pt x="704570" y="968085"/>
                  </a:cubicBezTo>
                  <a:cubicBezTo>
                    <a:pt x="713494" y="931701"/>
                    <a:pt x="688094" y="933761"/>
                    <a:pt x="663380" y="955728"/>
                  </a:cubicBezTo>
                  <a:cubicBezTo>
                    <a:pt x="638666" y="977695"/>
                    <a:pt x="556288" y="1099890"/>
                    <a:pt x="556288" y="1099890"/>
                  </a:cubicBezTo>
                  <a:cubicBezTo>
                    <a:pt x="512353" y="1159614"/>
                    <a:pt x="455375" y="1272885"/>
                    <a:pt x="399770" y="1314074"/>
                  </a:cubicBezTo>
                  <a:cubicBezTo>
                    <a:pt x="344165" y="1355263"/>
                    <a:pt x="261099" y="1365560"/>
                    <a:pt x="222656" y="1347025"/>
                  </a:cubicBezTo>
                  <a:cubicBezTo>
                    <a:pt x="184213" y="1328490"/>
                    <a:pt x="178034" y="1257095"/>
                    <a:pt x="169110" y="1202863"/>
                  </a:cubicBezTo>
                  <a:cubicBezTo>
                    <a:pt x="160186" y="1148631"/>
                    <a:pt x="138904" y="1077923"/>
                    <a:pt x="169110" y="1021631"/>
                  </a:cubicBezTo>
                  <a:cubicBezTo>
                    <a:pt x="199316" y="965339"/>
                    <a:pt x="312586" y="909734"/>
                    <a:pt x="350343" y="865112"/>
                  </a:cubicBezTo>
                  <a:cubicBezTo>
                    <a:pt x="388100" y="820490"/>
                    <a:pt x="406635" y="760766"/>
                    <a:pt x="395651" y="753901"/>
                  </a:cubicBezTo>
                  <a:cubicBezTo>
                    <a:pt x="384667" y="747036"/>
                    <a:pt x="317391" y="788912"/>
                    <a:pt x="284440" y="823923"/>
                  </a:cubicBezTo>
                  <a:cubicBezTo>
                    <a:pt x="251489" y="858934"/>
                    <a:pt x="228148" y="941312"/>
                    <a:pt x="197943" y="963966"/>
                  </a:cubicBezTo>
                  <a:cubicBezTo>
                    <a:pt x="167738" y="986620"/>
                    <a:pt x="132039" y="988679"/>
                    <a:pt x="103207" y="959847"/>
                  </a:cubicBezTo>
                  <a:cubicBezTo>
                    <a:pt x="74375" y="931015"/>
                    <a:pt x="27007" y="833533"/>
                    <a:pt x="24948" y="790971"/>
                  </a:cubicBezTo>
                  <a:cubicBezTo>
                    <a:pt x="22889" y="748409"/>
                    <a:pt x="54467" y="739485"/>
                    <a:pt x="90851" y="704474"/>
                  </a:cubicBezTo>
                  <a:cubicBezTo>
                    <a:pt x="127235" y="669463"/>
                    <a:pt x="217851" y="616603"/>
                    <a:pt x="243251" y="580906"/>
                  </a:cubicBezTo>
                  <a:cubicBezTo>
                    <a:pt x="268651" y="545209"/>
                    <a:pt x="260413" y="488231"/>
                    <a:pt x="243251" y="490290"/>
                  </a:cubicBezTo>
                  <a:cubicBezTo>
                    <a:pt x="226089" y="492349"/>
                    <a:pt x="167737" y="560998"/>
                    <a:pt x="140278" y="593263"/>
                  </a:cubicBezTo>
                  <a:cubicBezTo>
                    <a:pt x="112818" y="625528"/>
                    <a:pt x="101835" y="680447"/>
                    <a:pt x="78494" y="683879"/>
                  </a:cubicBezTo>
                  <a:cubicBezTo>
                    <a:pt x="55153" y="687312"/>
                    <a:pt x="3666" y="678388"/>
                    <a:pt x="234" y="613858"/>
                  </a:cubicBezTo>
                  <a:cubicBezTo>
                    <a:pt x="-3199" y="549328"/>
                    <a:pt x="31813" y="352306"/>
                    <a:pt x="57899" y="296701"/>
                  </a:cubicBezTo>
                  <a:cubicBezTo>
                    <a:pt x="83985" y="241096"/>
                    <a:pt x="133412" y="270614"/>
                    <a:pt x="156753" y="280225"/>
                  </a:cubicBezTo>
                  <a:cubicBezTo>
                    <a:pt x="180094" y="289836"/>
                    <a:pt x="183527" y="353679"/>
                    <a:pt x="197943" y="354366"/>
                  </a:cubicBezTo>
                  <a:cubicBezTo>
                    <a:pt x="212359" y="355052"/>
                    <a:pt x="250802" y="311803"/>
                    <a:pt x="243251" y="284344"/>
                  </a:cubicBezTo>
                  <a:cubicBezTo>
                    <a:pt x="235700" y="256885"/>
                    <a:pt x="148515" y="222560"/>
                    <a:pt x="152634" y="189609"/>
                  </a:cubicBezTo>
                  <a:cubicBezTo>
                    <a:pt x="156753" y="156658"/>
                    <a:pt x="232267" y="97620"/>
                    <a:pt x="267964" y="86636"/>
                  </a:cubicBezTo>
                  <a:cubicBezTo>
                    <a:pt x="303661" y="75652"/>
                    <a:pt x="349656" y="134003"/>
                    <a:pt x="366818" y="123706"/>
                  </a:cubicBezTo>
                  <a:cubicBezTo>
                    <a:pt x="383980" y="113409"/>
                    <a:pt x="353088" y="41328"/>
                    <a:pt x="370937" y="24852"/>
                  </a:cubicBezTo>
                  <a:cubicBezTo>
                    <a:pt x="388786" y="8376"/>
                    <a:pt x="444391" y="28284"/>
                    <a:pt x="473910" y="24852"/>
                  </a:cubicBezTo>
                  <a:cubicBezTo>
                    <a:pt x="503429" y="21420"/>
                    <a:pt x="535008" y="-11531"/>
                    <a:pt x="548051" y="4258"/>
                  </a:cubicBezTo>
                  <a:cubicBezTo>
                    <a:pt x="561094" y="20047"/>
                    <a:pt x="572078" y="50938"/>
                    <a:pt x="552170" y="119587"/>
                  </a:cubicBezTo>
                  <a:cubicBezTo>
                    <a:pt x="532262" y="188236"/>
                    <a:pt x="432721" y="388003"/>
                    <a:pt x="420364" y="428506"/>
                  </a:cubicBezTo>
                  <a:close/>
                </a:path>
              </a:pathLst>
            </a:custGeom>
            <a:solidFill>
              <a:schemeClr val="tx2"/>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8" name="Freeform: Shape 7">
            <a:extLst>
              <a:ext uri="{FF2B5EF4-FFF2-40B4-BE49-F238E27FC236}">
                <a16:creationId xmlns:a16="http://schemas.microsoft.com/office/drawing/2014/main" id="{81A66800-CC20-D2C0-249C-9633ED3CE52C}"/>
              </a:ext>
            </a:extLst>
          </p:cNvPr>
          <p:cNvSpPr/>
          <p:nvPr/>
        </p:nvSpPr>
        <p:spPr bwMode="auto">
          <a:xfrm>
            <a:off x="5233940" y="4889553"/>
            <a:ext cx="4571239" cy="1205116"/>
          </a:xfrm>
          <a:custGeom>
            <a:avLst/>
            <a:gdLst>
              <a:gd name="connsiteX0" fmla="*/ 2285620 w 4571239"/>
              <a:gd name="connsiteY0" fmla="*/ 0 h 1459298"/>
              <a:gd name="connsiteX1" fmla="*/ 4567043 w 4571239"/>
              <a:gd name="connsiteY1" fmla="*/ 1438037 h 1459298"/>
              <a:gd name="connsiteX2" fmla="*/ 4571239 w 4571239"/>
              <a:gd name="connsiteY2" fmla="*/ 1459298 h 1459298"/>
              <a:gd name="connsiteX3" fmla="*/ 0 w 4571239"/>
              <a:gd name="connsiteY3" fmla="*/ 1459298 h 1459298"/>
              <a:gd name="connsiteX4" fmla="*/ 4196 w 4571239"/>
              <a:gd name="connsiteY4" fmla="*/ 1438037 h 1459298"/>
              <a:gd name="connsiteX5" fmla="*/ 2285620 w 4571239"/>
              <a:gd name="connsiteY5" fmla="*/ 0 h 145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1239" h="1459298">
                <a:moveTo>
                  <a:pt x="2285620" y="0"/>
                </a:moveTo>
                <a:cubicBezTo>
                  <a:pt x="3410980" y="0"/>
                  <a:pt x="4349898" y="617351"/>
                  <a:pt x="4567043" y="1438037"/>
                </a:cubicBezTo>
                <a:lnTo>
                  <a:pt x="4571239" y="1459298"/>
                </a:lnTo>
                <a:lnTo>
                  <a:pt x="0" y="1459298"/>
                </a:lnTo>
                <a:lnTo>
                  <a:pt x="4196" y="1438037"/>
                </a:lnTo>
                <a:cubicBezTo>
                  <a:pt x="221342" y="617351"/>
                  <a:pt x="1160260" y="0"/>
                  <a:pt x="2285620" y="0"/>
                </a:cubicBezTo>
                <a:close/>
              </a:path>
            </a:pathLst>
          </a:custGeom>
          <a:gradFill flip="none" rotWithShape="1">
            <a:gsLst>
              <a:gs pos="0">
                <a:schemeClr val="bg2"/>
              </a:gs>
              <a:gs pos="99000">
                <a:schemeClr val="accent5"/>
              </a:gs>
            </a:gsLst>
            <a:path path="circle">
              <a:fillToRect l="50000" t="130000" r="50000" b="-30000"/>
            </a:path>
            <a:tileRect/>
          </a:gra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2EEC91A1-18C5-A124-DA1B-37D49A89BD68}"/>
              </a:ext>
            </a:extLst>
          </p:cNvPr>
          <p:cNvGrpSpPr/>
          <p:nvPr/>
        </p:nvGrpSpPr>
        <p:grpSpPr>
          <a:xfrm>
            <a:off x="3548580" y="1388152"/>
            <a:ext cx="8406284" cy="4718260"/>
            <a:chOff x="1808350" y="1244596"/>
            <a:chExt cx="8406284" cy="4718260"/>
          </a:xfrm>
          <a:solidFill>
            <a:schemeClr val="tx2"/>
          </a:solidFill>
        </p:grpSpPr>
        <p:grpSp>
          <p:nvGrpSpPr>
            <p:cNvPr id="10" name="Group 9">
              <a:extLst>
                <a:ext uri="{FF2B5EF4-FFF2-40B4-BE49-F238E27FC236}">
                  <a16:creationId xmlns:a16="http://schemas.microsoft.com/office/drawing/2014/main" id="{6BF5F30B-30DA-7997-2B08-534E442B571F}"/>
                </a:ext>
              </a:extLst>
            </p:cNvPr>
            <p:cNvGrpSpPr/>
            <p:nvPr/>
          </p:nvGrpSpPr>
          <p:grpSpPr>
            <a:xfrm>
              <a:off x="6980230" y="1891926"/>
              <a:ext cx="3234404" cy="4070930"/>
              <a:chOff x="6980230" y="1891926"/>
              <a:chExt cx="3234404" cy="4070930"/>
            </a:xfrm>
            <a:grpFill/>
          </p:grpSpPr>
          <p:grpSp>
            <p:nvGrpSpPr>
              <p:cNvPr id="168" name="Group 167">
                <a:extLst>
                  <a:ext uri="{FF2B5EF4-FFF2-40B4-BE49-F238E27FC236}">
                    <a16:creationId xmlns:a16="http://schemas.microsoft.com/office/drawing/2014/main" id="{3EA86941-61BE-4A70-C955-074E85BF788B}"/>
                  </a:ext>
                </a:extLst>
              </p:cNvPr>
              <p:cNvGrpSpPr/>
              <p:nvPr/>
            </p:nvGrpSpPr>
            <p:grpSpPr>
              <a:xfrm>
                <a:off x="9054840" y="3109307"/>
                <a:ext cx="1159794" cy="2853549"/>
                <a:chOff x="9054840" y="3109307"/>
                <a:chExt cx="1159794" cy="2853549"/>
              </a:xfrm>
              <a:grpFill/>
            </p:grpSpPr>
            <p:grpSp>
              <p:nvGrpSpPr>
                <p:cNvPr id="221" name="Group 220">
                  <a:extLst>
                    <a:ext uri="{FF2B5EF4-FFF2-40B4-BE49-F238E27FC236}">
                      <a16:creationId xmlns:a16="http://schemas.microsoft.com/office/drawing/2014/main" id="{F8894400-2B19-E2E2-3ED6-AE6B116E223A}"/>
                    </a:ext>
                  </a:extLst>
                </p:cNvPr>
                <p:cNvGrpSpPr/>
                <p:nvPr/>
              </p:nvGrpSpPr>
              <p:grpSpPr>
                <a:xfrm>
                  <a:off x="9054840" y="3109307"/>
                  <a:ext cx="963605" cy="1157502"/>
                  <a:chOff x="9151828" y="3101504"/>
                  <a:chExt cx="963605" cy="1157502"/>
                </a:xfrm>
                <a:grpFill/>
              </p:grpSpPr>
              <p:grpSp>
                <p:nvGrpSpPr>
                  <p:cNvPr id="256" name="Group 255">
                    <a:extLst>
                      <a:ext uri="{FF2B5EF4-FFF2-40B4-BE49-F238E27FC236}">
                        <a16:creationId xmlns:a16="http://schemas.microsoft.com/office/drawing/2014/main" id="{285F296D-AFE5-1B57-9E5A-E7AA56EBC9AF}"/>
                      </a:ext>
                    </a:extLst>
                  </p:cNvPr>
                  <p:cNvGrpSpPr/>
                  <p:nvPr/>
                </p:nvGrpSpPr>
                <p:grpSpPr>
                  <a:xfrm rot="3545285">
                    <a:off x="9417481" y="3116283"/>
                    <a:ext cx="196773" cy="500009"/>
                    <a:chOff x="7172365" y="1815660"/>
                    <a:chExt cx="148338" cy="409744"/>
                  </a:xfrm>
                  <a:grpFill/>
                </p:grpSpPr>
                <p:sp>
                  <p:nvSpPr>
                    <p:cNvPr id="277" name="Rectangle 276">
                      <a:extLst>
                        <a:ext uri="{FF2B5EF4-FFF2-40B4-BE49-F238E27FC236}">
                          <a16:creationId xmlns:a16="http://schemas.microsoft.com/office/drawing/2014/main" id="{FE3C92E2-6156-0B2D-3AC8-54C51B332AE6}"/>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Oval 277">
                      <a:extLst>
                        <a:ext uri="{FF2B5EF4-FFF2-40B4-BE49-F238E27FC236}">
                          <a16:creationId xmlns:a16="http://schemas.microsoft.com/office/drawing/2014/main" id="{94E0B41C-AF10-34E5-6027-F6A9AB68C3EE}"/>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9" name="Oval 278">
                      <a:extLst>
                        <a:ext uri="{FF2B5EF4-FFF2-40B4-BE49-F238E27FC236}">
                          <a16:creationId xmlns:a16="http://schemas.microsoft.com/office/drawing/2014/main" id="{B46BF974-4F66-41C7-BA18-39712F31C976}"/>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7" name="Group 256">
                    <a:extLst>
                      <a:ext uri="{FF2B5EF4-FFF2-40B4-BE49-F238E27FC236}">
                        <a16:creationId xmlns:a16="http://schemas.microsoft.com/office/drawing/2014/main" id="{99CE3BFB-40AC-8AEF-8908-F33AA3414945}"/>
                      </a:ext>
                    </a:extLst>
                  </p:cNvPr>
                  <p:cNvGrpSpPr/>
                  <p:nvPr/>
                </p:nvGrpSpPr>
                <p:grpSpPr>
                  <a:xfrm rot="3344133">
                    <a:off x="9303446" y="2949886"/>
                    <a:ext cx="196773" cy="500009"/>
                    <a:chOff x="7172365" y="1815660"/>
                    <a:chExt cx="148338" cy="409744"/>
                  </a:xfrm>
                  <a:grpFill/>
                </p:grpSpPr>
                <p:sp>
                  <p:nvSpPr>
                    <p:cNvPr id="274" name="Rectangle 273">
                      <a:extLst>
                        <a:ext uri="{FF2B5EF4-FFF2-40B4-BE49-F238E27FC236}">
                          <a16:creationId xmlns:a16="http://schemas.microsoft.com/office/drawing/2014/main" id="{7B66B592-5208-61C8-5F2D-16D9284185CB}"/>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Oval 274">
                      <a:extLst>
                        <a:ext uri="{FF2B5EF4-FFF2-40B4-BE49-F238E27FC236}">
                          <a16:creationId xmlns:a16="http://schemas.microsoft.com/office/drawing/2014/main" id="{AFADDAD8-33FA-444D-113B-2A2B076EFC50}"/>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Oval 275">
                      <a:extLst>
                        <a:ext uri="{FF2B5EF4-FFF2-40B4-BE49-F238E27FC236}">
                          <a16:creationId xmlns:a16="http://schemas.microsoft.com/office/drawing/2014/main" id="{A1EB9934-7071-5642-5B7A-0CE52F57B04E}"/>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8" name="Group 257">
                    <a:extLst>
                      <a:ext uri="{FF2B5EF4-FFF2-40B4-BE49-F238E27FC236}">
                        <a16:creationId xmlns:a16="http://schemas.microsoft.com/office/drawing/2014/main" id="{7B8F58F3-3319-FEB3-A683-8933C2C92E12}"/>
                      </a:ext>
                    </a:extLst>
                  </p:cNvPr>
                  <p:cNvGrpSpPr/>
                  <p:nvPr/>
                </p:nvGrpSpPr>
                <p:grpSpPr>
                  <a:xfrm rot="3782084">
                    <a:off x="9523892" y="3306968"/>
                    <a:ext cx="196773" cy="500009"/>
                    <a:chOff x="7172365" y="1815660"/>
                    <a:chExt cx="148338" cy="409744"/>
                  </a:xfrm>
                  <a:grpFill/>
                </p:grpSpPr>
                <p:sp>
                  <p:nvSpPr>
                    <p:cNvPr id="271" name="Rectangle 270">
                      <a:extLst>
                        <a:ext uri="{FF2B5EF4-FFF2-40B4-BE49-F238E27FC236}">
                          <a16:creationId xmlns:a16="http://schemas.microsoft.com/office/drawing/2014/main" id="{87E63C25-1A40-906B-12B1-F3E8AC071F6D}"/>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7B887EF4-2518-3317-79E6-71A625CCCE78}"/>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Oval 272">
                      <a:extLst>
                        <a:ext uri="{FF2B5EF4-FFF2-40B4-BE49-F238E27FC236}">
                          <a16:creationId xmlns:a16="http://schemas.microsoft.com/office/drawing/2014/main" id="{5D555A13-6F08-0711-B0B3-073B5C64F867}"/>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9" name="Group 258">
                    <a:extLst>
                      <a:ext uri="{FF2B5EF4-FFF2-40B4-BE49-F238E27FC236}">
                        <a16:creationId xmlns:a16="http://schemas.microsoft.com/office/drawing/2014/main" id="{E4E150EF-8DFF-F49A-4087-15475721C325}"/>
                      </a:ext>
                    </a:extLst>
                  </p:cNvPr>
                  <p:cNvGrpSpPr/>
                  <p:nvPr/>
                </p:nvGrpSpPr>
                <p:grpSpPr>
                  <a:xfrm rot="3925055">
                    <a:off x="9616495" y="3502994"/>
                    <a:ext cx="196773" cy="500009"/>
                    <a:chOff x="7172365" y="1815660"/>
                    <a:chExt cx="148338" cy="409744"/>
                  </a:xfrm>
                  <a:grpFill/>
                </p:grpSpPr>
                <p:sp>
                  <p:nvSpPr>
                    <p:cNvPr id="268" name="Rectangle 267">
                      <a:extLst>
                        <a:ext uri="{FF2B5EF4-FFF2-40B4-BE49-F238E27FC236}">
                          <a16:creationId xmlns:a16="http://schemas.microsoft.com/office/drawing/2014/main" id="{7221045B-B05A-7EBC-2237-3C33E8818032}"/>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Oval 268">
                      <a:extLst>
                        <a:ext uri="{FF2B5EF4-FFF2-40B4-BE49-F238E27FC236}">
                          <a16:creationId xmlns:a16="http://schemas.microsoft.com/office/drawing/2014/main" id="{A8660E88-68BF-2FD1-F0C3-CC5E41BB2C9D}"/>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6D0E4996-3246-5743-F29E-3109E045E727}"/>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0" name="Group 259">
                    <a:extLst>
                      <a:ext uri="{FF2B5EF4-FFF2-40B4-BE49-F238E27FC236}">
                        <a16:creationId xmlns:a16="http://schemas.microsoft.com/office/drawing/2014/main" id="{BECA3F79-C45D-044A-D96C-A10B51B65096}"/>
                      </a:ext>
                    </a:extLst>
                  </p:cNvPr>
                  <p:cNvGrpSpPr/>
                  <p:nvPr/>
                </p:nvGrpSpPr>
                <p:grpSpPr>
                  <a:xfrm rot="4126599">
                    <a:off x="9697292" y="3701324"/>
                    <a:ext cx="196773" cy="500009"/>
                    <a:chOff x="7172365" y="1815660"/>
                    <a:chExt cx="148338" cy="409744"/>
                  </a:xfrm>
                  <a:grpFill/>
                </p:grpSpPr>
                <p:sp>
                  <p:nvSpPr>
                    <p:cNvPr id="265" name="Rectangle 264">
                      <a:extLst>
                        <a:ext uri="{FF2B5EF4-FFF2-40B4-BE49-F238E27FC236}">
                          <a16:creationId xmlns:a16="http://schemas.microsoft.com/office/drawing/2014/main" id="{8BBCC229-B096-56D8-F52E-A36D93D38A62}"/>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Oval 265">
                      <a:extLst>
                        <a:ext uri="{FF2B5EF4-FFF2-40B4-BE49-F238E27FC236}">
                          <a16:creationId xmlns:a16="http://schemas.microsoft.com/office/drawing/2014/main" id="{B06A9DC0-FAB2-0D12-751A-87AEC5547485}"/>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Oval 266">
                      <a:extLst>
                        <a:ext uri="{FF2B5EF4-FFF2-40B4-BE49-F238E27FC236}">
                          <a16:creationId xmlns:a16="http://schemas.microsoft.com/office/drawing/2014/main" id="{2B5A9B1A-418D-733F-421A-A872AE7354BC}"/>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1" name="Group 260">
                    <a:extLst>
                      <a:ext uri="{FF2B5EF4-FFF2-40B4-BE49-F238E27FC236}">
                        <a16:creationId xmlns:a16="http://schemas.microsoft.com/office/drawing/2014/main" id="{510FB779-63FA-39A6-4FE6-A72E18FABC4B}"/>
                      </a:ext>
                    </a:extLst>
                  </p:cNvPr>
                  <p:cNvGrpSpPr/>
                  <p:nvPr/>
                </p:nvGrpSpPr>
                <p:grpSpPr>
                  <a:xfrm rot="4288009">
                    <a:off x="9767042" y="3910615"/>
                    <a:ext cx="196773" cy="500009"/>
                    <a:chOff x="7172365" y="1815660"/>
                    <a:chExt cx="148338" cy="409744"/>
                  </a:xfrm>
                  <a:grpFill/>
                </p:grpSpPr>
                <p:sp>
                  <p:nvSpPr>
                    <p:cNvPr id="262" name="Rectangle 261">
                      <a:extLst>
                        <a:ext uri="{FF2B5EF4-FFF2-40B4-BE49-F238E27FC236}">
                          <a16:creationId xmlns:a16="http://schemas.microsoft.com/office/drawing/2014/main" id="{7654961B-5BF3-B6AA-EF4A-C1D36048C119}"/>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Oval 262">
                      <a:extLst>
                        <a:ext uri="{FF2B5EF4-FFF2-40B4-BE49-F238E27FC236}">
                          <a16:creationId xmlns:a16="http://schemas.microsoft.com/office/drawing/2014/main" id="{21CCE7A5-059C-E467-11E6-B78EEFEAC752}"/>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Oval 263">
                      <a:extLst>
                        <a:ext uri="{FF2B5EF4-FFF2-40B4-BE49-F238E27FC236}">
                          <a16:creationId xmlns:a16="http://schemas.microsoft.com/office/drawing/2014/main" id="{600395DE-7D49-F82A-F326-991CB36012C9}"/>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22" name="Group 221">
                  <a:extLst>
                    <a:ext uri="{FF2B5EF4-FFF2-40B4-BE49-F238E27FC236}">
                      <a16:creationId xmlns:a16="http://schemas.microsoft.com/office/drawing/2014/main" id="{5453D304-DAC2-0EFC-A71A-6E8F169C70F5}"/>
                    </a:ext>
                  </a:extLst>
                </p:cNvPr>
                <p:cNvGrpSpPr/>
                <p:nvPr/>
              </p:nvGrpSpPr>
              <p:grpSpPr>
                <a:xfrm rot="21385721">
                  <a:off x="9622993" y="4261616"/>
                  <a:ext cx="563897" cy="1065335"/>
                  <a:chOff x="9664500" y="4272918"/>
                  <a:chExt cx="563897" cy="1065335"/>
                </a:xfrm>
                <a:grpFill/>
              </p:grpSpPr>
              <p:grpSp>
                <p:nvGrpSpPr>
                  <p:cNvPr id="236" name="Group 235">
                    <a:extLst>
                      <a:ext uri="{FF2B5EF4-FFF2-40B4-BE49-F238E27FC236}">
                        <a16:creationId xmlns:a16="http://schemas.microsoft.com/office/drawing/2014/main" id="{4E7D3DCF-C1C7-63C1-9E0B-0C69BFD5B810}"/>
                      </a:ext>
                    </a:extLst>
                  </p:cNvPr>
                  <p:cNvGrpSpPr/>
                  <p:nvPr/>
                </p:nvGrpSpPr>
                <p:grpSpPr>
                  <a:xfrm rot="4538980">
                    <a:off x="9816118" y="4121300"/>
                    <a:ext cx="196773" cy="500009"/>
                    <a:chOff x="7172365" y="1815660"/>
                    <a:chExt cx="148338" cy="409744"/>
                  </a:xfrm>
                  <a:grpFill/>
                </p:grpSpPr>
                <p:sp>
                  <p:nvSpPr>
                    <p:cNvPr id="253" name="Rectangle 252">
                      <a:extLst>
                        <a:ext uri="{FF2B5EF4-FFF2-40B4-BE49-F238E27FC236}">
                          <a16:creationId xmlns:a16="http://schemas.microsoft.com/office/drawing/2014/main" id="{A4B8A110-F993-C34D-743B-3FD6BC03BA4B}"/>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838F68B8-044C-70F2-4F9B-E44C6CE3F59A}"/>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0FAE63F6-E75E-E4D9-AFEC-463A39BA642B}"/>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7" name="Group 236">
                    <a:extLst>
                      <a:ext uri="{FF2B5EF4-FFF2-40B4-BE49-F238E27FC236}">
                        <a16:creationId xmlns:a16="http://schemas.microsoft.com/office/drawing/2014/main" id="{77B0A4CA-B777-D119-0E2E-DEF3C9D6DF9D}"/>
                      </a:ext>
                    </a:extLst>
                  </p:cNvPr>
                  <p:cNvGrpSpPr/>
                  <p:nvPr/>
                </p:nvGrpSpPr>
                <p:grpSpPr>
                  <a:xfrm rot="4687235">
                    <a:off x="9861326" y="4335333"/>
                    <a:ext cx="196773" cy="500009"/>
                    <a:chOff x="7172365" y="1815660"/>
                    <a:chExt cx="148338" cy="409744"/>
                  </a:xfrm>
                  <a:grpFill/>
                </p:grpSpPr>
                <p:sp>
                  <p:nvSpPr>
                    <p:cNvPr id="250" name="Rectangle 249">
                      <a:extLst>
                        <a:ext uri="{FF2B5EF4-FFF2-40B4-BE49-F238E27FC236}">
                          <a16:creationId xmlns:a16="http://schemas.microsoft.com/office/drawing/2014/main" id="{7C836594-FC47-4BB5-EBE6-3F26785B37DE}"/>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A70FA4A4-AB08-5B77-3F08-63B5C7F3A3DB}"/>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FA25B03C-F8B5-A4F8-3740-57C7B13C9C9E}"/>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8" name="Group 237">
                    <a:extLst>
                      <a:ext uri="{FF2B5EF4-FFF2-40B4-BE49-F238E27FC236}">
                        <a16:creationId xmlns:a16="http://schemas.microsoft.com/office/drawing/2014/main" id="{20A03696-DB8B-0E63-116E-1498E674ABCF}"/>
                      </a:ext>
                    </a:extLst>
                  </p:cNvPr>
                  <p:cNvGrpSpPr/>
                  <p:nvPr/>
                </p:nvGrpSpPr>
                <p:grpSpPr>
                  <a:xfrm rot="5084896">
                    <a:off x="9878060" y="4560207"/>
                    <a:ext cx="196773" cy="500009"/>
                    <a:chOff x="7172365" y="1815660"/>
                    <a:chExt cx="148338" cy="409744"/>
                  </a:xfrm>
                  <a:grpFill/>
                </p:grpSpPr>
                <p:sp>
                  <p:nvSpPr>
                    <p:cNvPr id="247" name="Rectangle 246">
                      <a:extLst>
                        <a:ext uri="{FF2B5EF4-FFF2-40B4-BE49-F238E27FC236}">
                          <a16:creationId xmlns:a16="http://schemas.microsoft.com/office/drawing/2014/main" id="{844BFF1A-4E97-1134-03A5-37E80268FFEC}"/>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D159D611-75E3-6C74-EFF8-38BA1537556C}"/>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369E9783-7920-766D-E722-19A5592BAEC6}"/>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9" name="Group 238">
                    <a:extLst>
                      <a:ext uri="{FF2B5EF4-FFF2-40B4-BE49-F238E27FC236}">
                        <a16:creationId xmlns:a16="http://schemas.microsoft.com/office/drawing/2014/main" id="{28ECE81F-5F0A-9F37-70CB-4F1FC5BA1960}"/>
                      </a:ext>
                    </a:extLst>
                  </p:cNvPr>
                  <p:cNvGrpSpPr/>
                  <p:nvPr/>
                </p:nvGrpSpPr>
                <p:grpSpPr>
                  <a:xfrm rot="5335132">
                    <a:off x="9872853" y="4780725"/>
                    <a:ext cx="196773" cy="500009"/>
                    <a:chOff x="7172365" y="1815660"/>
                    <a:chExt cx="148338" cy="409744"/>
                  </a:xfrm>
                  <a:grpFill/>
                </p:grpSpPr>
                <p:sp>
                  <p:nvSpPr>
                    <p:cNvPr id="244" name="Rectangle 243">
                      <a:extLst>
                        <a:ext uri="{FF2B5EF4-FFF2-40B4-BE49-F238E27FC236}">
                          <a16:creationId xmlns:a16="http://schemas.microsoft.com/office/drawing/2014/main" id="{7BA1A10B-9A92-434D-B10C-672C75229FD3}"/>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0A1C37E1-7E5F-E587-F928-EAB83E06827C}"/>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5BAFCA34-CF6F-8B74-9A9E-DABFA3F80354}"/>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0" name="Group 239">
                    <a:extLst>
                      <a:ext uri="{FF2B5EF4-FFF2-40B4-BE49-F238E27FC236}">
                        <a16:creationId xmlns:a16="http://schemas.microsoft.com/office/drawing/2014/main" id="{1E7DFFC8-AC8A-8686-91C5-4710097C9D13}"/>
                      </a:ext>
                    </a:extLst>
                  </p:cNvPr>
                  <p:cNvGrpSpPr/>
                  <p:nvPr/>
                </p:nvGrpSpPr>
                <p:grpSpPr>
                  <a:xfrm rot="5523200">
                    <a:off x="9880006" y="4989862"/>
                    <a:ext cx="196773" cy="500009"/>
                    <a:chOff x="7172365" y="1815660"/>
                    <a:chExt cx="148338" cy="409744"/>
                  </a:xfrm>
                  <a:grpFill/>
                </p:grpSpPr>
                <p:sp>
                  <p:nvSpPr>
                    <p:cNvPr id="241" name="Rectangle 240">
                      <a:extLst>
                        <a:ext uri="{FF2B5EF4-FFF2-40B4-BE49-F238E27FC236}">
                          <a16:creationId xmlns:a16="http://schemas.microsoft.com/office/drawing/2014/main" id="{F5368F5F-9CC9-895B-0E07-9C3D4A494A4A}"/>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85F9D2AD-894B-2C0B-171C-E6264D7698C1}"/>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Oval 242">
                      <a:extLst>
                        <a:ext uri="{FF2B5EF4-FFF2-40B4-BE49-F238E27FC236}">
                          <a16:creationId xmlns:a16="http://schemas.microsoft.com/office/drawing/2014/main" id="{4EA03718-61B2-F16A-684D-FC3046CA0ADA}"/>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23" name="Group 222">
                  <a:extLst>
                    <a:ext uri="{FF2B5EF4-FFF2-40B4-BE49-F238E27FC236}">
                      <a16:creationId xmlns:a16="http://schemas.microsoft.com/office/drawing/2014/main" id="{159E1153-A9C7-8CF2-2296-5B3310DE4611}"/>
                    </a:ext>
                  </a:extLst>
                </p:cNvPr>
                <p:cNvGrpSpPr/>
                <p:nvPr/>
              </p:nvGrpSpPr>
              <p:grpSpPr>
                <a:xfrm rot="21373270">
                  <a:off x="9625228" y="5344481"/>
                  <a:ext cx="589406" cy="618375"/>
                  <a:chOff x="9582388" y="5343651"/>
                  <a:chExt cx="589406" cy="618375"/>
                </a:xfrm>
                <a:grpFill/>
              </p:grpSpPr>
              <p:grpSp>
                <p:nvGrpSpPr>
                  <p:cNvPr id="224" name="Group 223">
                    <a:extLst>
                      <a:ext uri="{FF2B5EF4-FFF2-40B4-BE49-F238E27FC236}">
                        <a16:creationId xmlns:a16="http://schemas.microsoft.com/office/drawing/2014/main" id="{C674AED3-117F-44E2-4555-E8DE4C9088F1}"/>
                      </a:ext>
                    </a:extLst>
                  </p:cNvPr>
                  <p:cNvGrpSpPr/>
                  <p:nvPr/>
                </p:nvGrpSpPr>
                <p:grpSpPr>
                  <a:xfrm rot="6249125">
                    <a:off x="9734006" y="5613635"/>
                    <a:ext cx="196773" cy="500009"/>
                    <a:chOff x="7172365" y="1815660"/>
                    <a:chExt cx="148338" cy="409744"/>
                  </a:xfrm>
                  <a:grpFill/>
                </p:grpSpPr>
                <p:sp>
                  <p:nvSpPr>
                    <p:cNvPr id="233" name="Rectangle 232">
                      <a:extLst>
                        <a:ext uri="{FF2B5EF4-FFF2-40B4-BE49-F238E27FC236}">
                          <a16:creationId xmlns:a16="http://schemas.microsoft.com/office/drawing/2014/main" id="{CFE89653-CC2B-1E19-622C-99B92E83016C}"/>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9614469F-7837-BCB9-DC54-4AF6CDA1FDC2}"/>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Oval 234">
                      <a:extLst>
                        <a:ext uri="{FF2B5EF4-FFF2-40B4-BE49-F238E27FC236}">
                          <a16:creationId xmlns:a16="http://schemas.microsoft.com/office/drawing/2014/main" id="{C697B4C7-7BB1-8F01-7B06-A5304A629305}"/>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25" name="Group 224">
                    <a:extLst>
                      <a:ext uri="{FF2B5EF4-FFF2-40B4-BE49-F238E27FC236}">
                        <a16:creationId xmlns:a16="http://schemas.microsoft.com/office/drawing/2014/main" id="{7A30E199-3DC8-2B08-A0CA-12B8635EF357}"/>
                      </a:ext>
                    </a:extLst>
                  </p:cNvPr>
                  <p:cNvGrpSpPr/>
                  <p:nvPr/>
                </p:nvGrpSpPr>
                <p:grpSpPr>
                  <a:xfrm rot="5835679">
                    <a:off x="9788817" y="5404811"/>
                    <a:ext cx="196773" cy="500009"/>
                    <a:chOff x="7172365" y="1815660"/>
                    <a:chExt cx="148338" cy="409744"/>
                  </a:xfrm>
                  <a:grpFill/>
                </p:grpSpPr>
                <p:sp>
                  <p:nvSpPr>
                    <p:cNvPr id="230" name="Rectangle 229">
                      <a:extLst>
                        <a:ext uri="{FF2B5EF4-FFF2-40B4-BE49-F238E27FC236}">
                          <a16:creationId xmlns:a16="http://schemas.microsoft.com/office/drawing/2014/main" id="{D207981B-B26E-3CD8-6240-9811585C7C3B}"/>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00C7412E-56AF-751E-8253-B928E23E9BE0}"/>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EA0C4FCE-1F2F-E5E9-732A-6454F81126B7}"/>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26" name="Group 225">
                    <a:extLst>
                      <a:ext uri="{FF2B5EF4-FFF2-40B4-BE49-F238E27FC236}">
                        <a16:creationId xmlns:a16="http://schemas.microsoft.com/office/drawing/2014/main" id="{9296F0A0-F8CB-3C96-0E15-A95EBBA5A617}"/>
                      </a:ext>
                    </a:extLst>
                  </p:cNvPr>
                  <p:cNvGrpSpPr/>
                  <p:nvPr/>
                </p:nvGrpSpPr>
                <p:grpSpPr>
                  <a:xfrm rot="5630925">
                    <a:off x="9823403" y="5192033"/>
                    <a:ext cx="196773" cy="500009"/>
                    <a:chOff x="7172365" y="1815660"/>
                    <a:chExt cx="148338" cy="409744"/>
                  </a:xfrm>
                  <a:grpFill/>
                </p:grpSpPr>
                <p:sp>
                  <p:nvSpPr>
                    <p:cNvPr id="227" name="Rectangle 226">
                      <a:extLst>
                        <a:ext uri="{FF2B5EF4-FFF2-40B4-BE49-F238E27FC236}">
                          <a16:creationId xmlns:a16="http://schemas.microsoft.com/office/drawing/2014/main" id="{3050AFED-C759-C5BD-BA60-27A9371148FD}"/>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Oval 227">
                      <a:extLst>
                        <a:ext uri="{FF2B5EF4-FFF2-40B4-BE49-F238E27FC236}">
                          <a16:creationId xmlns:a16="http://schemas.microsoft.com/office/drawing/2014/main" id="{3DB77CA8-6165-F664-2933-314E9F5B2267}"/>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7BBC5935-309C-3D2C-0B11-0A0C421BEF4B}"/>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169" name="Group 168">
                <a:extLst>
                  <a:ext uri="{FF2B5EF4-FFF2-40B4-BE49-F238E27FC236}">
                    <a16:creationId xmlns:a16="http://schemas.microsoft.com/office/drawing/2014/main" id="{4E5B5455-26C7-98F6-1DFC-9A484A923ECE}"/>
                  </a:ext>
                </a:extLst>
              </p:cNvPr>
              <p:cNvGrpSpPr/>
              <p:nvPr/>
            </p:nvGrpSpPr>
            <p:grpSpPr>
              <a:xfrm rot="18742917">
                <a:off x="7758790" y="1113366"/>
                <a:ext cx="939348" cy="2496467"/>
                <a:chOff x="9275286" y="3466389"/>
                <a:chExt cx="939348" cy="2496467"/>
              </a:xfrm>
              <a:grpFill/>
            </p:grpSpPr>
            <p:grpSp>
              <p:nvGrpSpPr>
                <p:cNvPr id="170" name="Group 169">
                  <a:extLst>
                    <a:ext uri="{FF2B5EF4-FFF2-40B4-BE49-F238E27FC236}">
                      <a16:creationId xmlns:a16="http://schemas.microsoft.com/office/drawing/2014/main" id="{80A30087-1D98-4662-4C10-B15691EC12DA}"/>
                    </a:ext>
                  </a:extLst>
                </p:cNvPr>
                <p:cNvGrpSpPr/>
                <p:nvPr/>
              </p:nvGrpSpPr>
              <p:grpSpPr>
                <a:xfrm>
                  <a:off x="9275286" y="3466389"/>
                  <a:ext cx="743159" cy="800420"/>
                  <a:chOff x="9372274" y="3458586"/>
                  <a:chExt cx="743159" cy="800420"/>
                </a:xfrm>
                <a:grpFill/>
              </p:grpSpPr>
              <p:grpSp>
                <p:nvGrpSpPr>
                  <p:cNvPr id="205" name="Group 204">
                    <a:extLst>
                      <a:ext uri="{FF2B5EF4-FFF2-40B4-BE49-F238E27FC236}">
                        <a16:creationId xmlns:a16="http://schemas.microsoft.com/office/drawing/2014/main" id="{DD73182B-FC5E-7A88-10B6-86DB48B00F42}"/>
                      </a:ext>
                    </a:extLst>
                  </p:cNvPr>
                  <p:cNvGrpSpPr/>
                  <p:nvPr/>
                </p:nvGrpSpPr>
                <p:grpSpPr>
                  <a:xfrm rot="3782084">
                    <a:off x="9523892" y="3306968"/>
                    <a:ext cx="196773" cy="500009"/>
                    <a:chOff x="7172365" y="1815660"/>
                    <a:chExt cx="148338" cy="409744"/>
                  </a:xfrm>
                  <a:grpFill/>
                </p:grpSpPr>
                <p:sp>
                  <p:nvSpPr>
                    <p:cNvPr id="218" name="Rectangle 217">
                      <a:extLst>
                        <a:ext uri="{FF2B5EF4-FFF2-40B4-BE49-F238E27FC236}">
                          <a16:creationId xmlns:a16="http://schemas.microsoft.com/office/drawing/2014/main" id="{5AB0E3C3-C2E5-B395-3240-4BEE9428389F}"/>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Oval 218">
                      <a:extLst>
                        <a:ext uri="{FF2B5EF4-FFF2-40B4-BE49-F238E27FC236}">
                          <a16:creationId xmlns:a16="http://schemas.microsoft.com/office/drawing/2014/main" id="{0147061F-BB25-3396-7776-448029F2C07A}"/>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Oval 219">
                      <a:extLst>
                        <a:ext uri="{FF2B5EF4-FFF2-40B4-BE49-F238E27FC236}">
                          <a16:creationId xmlns:a16="http://schemas.microsoft.com/office/drawing/2014/main" id="{71B15FD5-A6EA-93AC-13CE-49DBB4D1C763}"/>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6" name="Group 205">
                    <a:extLst>
                      <a:ext uri="{FF2B5EF4-FFF2-40B4-BE49-F238E27FC236}">
                        <a16:creationId xmlns:a16="http://schemas.microsoft.com/office/drawing/2014/main" id="{EDFDA758-32F1-992B-283B-9C27E0720A36}"/>
                      </a:ext>
                    </a:extLst>
                  </p:cNvPr>
                  <p:cNvGrpSpPr/>
                  <p:nvPr/>
                </p:nvGrpSpPr>
                <p:grpSpPr>
                  <a:xfrm rot="3925055">
                    <a:off x="9616495" y="3502994"/>
                    <a:ext cx="196773" cy="500009"/>
                    <a:chOff x="7172365" y="1815660"/>
                    <a:chExt cx="148338" cy="409744"/>
                  </a:xfrm>
                  <a:grpFill/>
                </p:grpSpPr>
                <p:sp>
                  <p:nvSpPr>
                    <p:cNvPr id="215" name="Rectangle 214">
                      <a:extLst>
                        <a:ext uri="{FF2B5EF4-FFF2-40B4-BE49-F238E27FC236}">
                          <a16:creationId xmlns:a16="http://schemas.microsoft.com/office/drawing/2014/main" id="{DCF2CD37-59AF-EB1C-35C7-7F425683E262}"/>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Oval 215">
                      <a:extLst>
                        <a:ext uri="{FF2B5EF4-FFF2-40B4-BE49-F238E27FC236}">
                          <a16:creationId xmlns:a16="http://schemas.microsoft.com/office/drawing/2014/main" id="{42391968-D105-8AAC-4398-6D351E4DF173}"/>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Oval 216">
                      <a:extLst>
                        <a:ext uri="{FF2B5EF4-FFF2-40B4-BE49-F238E27FC236}">
                          <a16:creationId xmlns:a16="http://schemas.microsoft.com/office/drawing/2014/main" id="{E8FE218A-52E8-28C6-8547-4A724828B4C6}"/>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7" name="Group 206">
                    <a:extLst>
                      <a:ext uri="{FF2B5EF4-FFF2-40B4-BE49-F238E27FC236}">
                        <a16:creationId xmlns:a16="http://schemas.microsoft.com/office/drawing/2014/main" id="{5F4E8C61-5E60-3D79-3161-7EAD015753CC}"/>
                      </a:ext>
                    </a:extLst>
                  </p:cNvPr>
                  <p:cNvGrpSpPr/>
                  <p:nvPr/>
                </p:nvGrpSpPr>
                <p:grpSpPr>
                  <a:xfrm rot="4126599">
                    <a:off x="9697292" y="3701324"/>
                    <a:ext cx="196773" cy="500009"/>
                    <a:chOff x="7172365" y="1815660"/>
                    <a:chExt cx="148338" cy="409744"/>
                  </a:xfrm>
                  <a:grpFill/>
                </p:grpSpPr>
                <p:sp>
                  <p:nvSpPr>
                    <p:cNvPr id="212" name="Rectangle 211">
                      <a:extLst>
                        <a:ext uri="{FF2B5EF4-FFF2-40B4-BE49-F238E27FC236}">
                          <a16:creationId xmlns:a16="http://schemas.microsoft.com/office/drawing/2014/main" id="{2C32666A-2E91-B7CC-6280-3769813B84E0}"/>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Oval 212">
                      <a:extLst>
                        <a:ext uri="{FF2B5EF4-FFF2-40B4-BE49-F238E27FC236}">
                          <a16:creationId xmlns:a16="http://schemas.microsoft.com/office/drawing/2014/main" id="{22B932B0-9A5F-8825-7A1F-A2449E1B325E}"/>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Oval 213">
                      <a:extLst>
                        <a:ext uri="{FF2B5EF4-FFF2-40B4-BE49-F238E27FC236}">
                          <a16:creationId xmlns:a16="http://schemas.microsoft.com/office/drawing/2014/main" id="{A2A18D2B-81BE-0BF1-899B-BD2E4B95E88C}"/>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8" name="Group 207">
                    <a:extLst>
                      <a:ext uri="{FF2B5EF4-FFF2-40B4-BE49-F238E27FC236}">
                        <a16:creationId xmlns:a16="http://schemas.microsoft.com/office/drawing/2014/main" id="{939F15B2-3442-6423-0959-39CEE75E8E1C}"/>
                      </a:ext>
                    </a:extLst>
                  </p:cNvPr>
                  <p:cNvGrpSpPr/>
                  <p:nvPr/>
                </p:nvGrpSpPr>
                <p:grpSpPr>
                  <a:xfrm rot="4288009">
                    <a:off x="9767042" y="3910615"/>
                    <a:ext cx="196773" cy="500009"/>
                    <a:chOff x="7172365" y="1815660"/>
                    <a:chExt cx="148338" cy="409744"/>
                  </a:xfrm>
                  <a:grpFill/>
                </p:grpSpPr>
                <p:sp>
                  <p:nvSpPr>
                    <p:cNvPr id="209" name="Rectangle 208">
                      <a:extLst>
                        <a:ext uri="{FF2B5EF4-FFF2-40B4-BE49-F238E27FC236}">
                          <a16:creationId xmlns:a16="http://schemas.microsoft.com/office/drawing/2014/main" id="{4652978E-762C-A158-EEF7-82219FEEC03E}"/>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Oval 209">
                      <a:extLst>
                        <a:ext uri="{FF2B5EF4-FFF2-40B4-BE49-F238E27FC236}">
                          <a16:creationId xmlns:a16="http://schemas.microsoft.com/office/drawing/2014/main" id="{429145F1-41BD-F33B-C1B8-D83735F3CADB}"/>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Oval 210">
                      <a:extLst>
                        <a:ext uri="{FF2B5EF4-FFF2-40B4-BE49-F238E27FC236}">
                          <a16:creationId xmlns:a16="http://schemas.microsoft.com/office/drawing/2014/main" id="{F752AC61-D962-CDCE-770D-9B09A2AB1289}"/>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71" name="Group 170">
                  <a:extLst>
                    <a:ext uri="{FF2B5EF4-FFF2-40B4-BE49-F238E27FC236}">
                      <a16:creationId xmlns:a16="http://schemas.microsoft.com/office/drawing/2014/main" id="{1DABCF68-2F86-F46B-857D-2B35B9CBBFB7}"/>
                    </a:ext>
                  </a:extLst>
                </p:cNvPr>
                <p:cNvGrpSpPr/>
                <p:nvPr/>
              </p:nvGrpSpPr>
              <p:grpSpPr>
                <a:xfrm rot="21385721">
                  <a:off x="9622993" y="4261616"/>
                  <a:ext cx="563897" cy="1065335"/>
                  <a:chOff x="9664500" y="4272918"/>
                  <a:chExt cx="563897" cy="1065335"/>
                </a:xfrm>
                <a:grpFill/>
              </p:grpSpPr>
              <p:grpSp>
                <p:nvGrpSpPr>
                  <p:cNvPr id="185" name="Group 184">
                    <a:extLst>
                      <a:ext uri="{FF2B5EF4-FFF2-40B4-BE49-F238E27FC236}">
                        <a16:creationId xmlns:a16="http://schemas.microsoft.com/office/drawing/2014/main" id="{B4E663DE-2181-960C-9BA1-15F40994ABAF}"/>
                      </a:ext>
                    </a:extLst>
                  </p:cNvPr>
                  <p:cNvGrpSpPr/>
                  <p:nvPr/>
                </p:nvGrpSpPr>
                <p:grpSpPr>
                  <a:xfrm rot="4538980">
                    <a:off x="9816118" y="4121300"/>
                    <a:ext cx="196773" cy="500009"/>
                    <a:chOff x="7172365" y="1815660"/>
                    <a:chExt cx="148338" cy="409744"/>
                  </a:xfrm>
                  <a:grpFill/>
                </p:grpSpPr>
                <p:sp>
                  <p:nvSpPr>
                    <p:cNvPr id="202" name="Rectangle 201">
                      <a:extLst>
                        <a:ext uri="{FF2B5EF4-FFF2-40B4-BE49-F238E27FC236}">
                          <a16:creationId xmlns:a16="http://schemas.microsoft.com/office/drawing/2014/main" id="{C186E3EC-1D81-4855-2075-547199BECFA7}"/>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Oval 202">
                      <a:extLst>
                        <a:ext uri="{FF2B5EF4-FFF2-40B4-BE49-F238E27FC236}">
                          <a16:creationId xmlns:a16="http://schemas.microsoft.com/office/drawing/2014/main" id="{463615E8-B9A1-6253-3F88-B3FD912B2C68}"/>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1F0092CB-A257-7C06-7CCF-A18198606A6A}"/>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6" name="Group 185">
                    <a:extLst>
                      <a:ext uri="{FF2B5EF4-FFF2-40B4-BE49-F238E27FC236}">
                        <a16:creationId xmlns:a16="http://schemas.microsoft.com/office/drawing/2014/main" id="{8686CD3C-36A9-7384-8553-A6B148E775C7}"/>
                      </a:ext>
                    </a:extLst>
                  </p:cNvPr>
                  <p:cNvGrpSpPr/>
                  <p:nvPr/>
                </p:nvGrpSpPr>
                <p:grpSpPr>
                  <a:xfrm rot="4687235">
                    <a:off x="9861326" y="4335333"/>
                    <a:ext cx="196773" cy="500009"/>
                    <a:chOff x="7172365" y="1815660"/>
                    <a:chExt cx="148338" cy="409744"/>
                  </a:xfrm>
                  <a:grpFill/>
                </p:grpSpPr>
                <p:sp>
                  <p:nvSpPr>
                    <p:cNvPr id="199" name="Rectangle 198">
                      <a:extLst>
                        <a:ext uri="{FF2B5EF4-FFF2-40B4-BE49-F238E27FC236}">
                          <a16:creationId xmlns:a16="http://schemas.microsoft.com/office/drawing/2014/main" id="{0C2DA65C-62FA-5FD0-F671-ABFE67661A4A}"/>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Oval 199">
                      <a:extLst>
                        <a:ext uri="{FF2B5EF4-FFF2-40B4-BE49-F238E27FC236}">
                          <a16:creationId xmlns:a16="http://schemas.microsoft.com/office/drawing/2014/main" id="{A26ACD77-D13E-79A9-A795-B36C7BEEA029}"/>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243B8102-EBFF-5768-8F98-9BE55BC6D4CA}"/>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7" name="Group 186">
                    <a:extLst>
                      <a:ext uri="{FF2B5EF4-FFF2-40B4-BE49-F238E27FC236}">
                        <a16:creationId xmlns:a16="http://schemas.microsoft.com/office/drawing/2014/main" id="{083ACFE7-7834-705A-4290-314AB4A1ED81}"/>
                      </a:ext>
                    </a:extLst>
                  </p:cNvPr>
                  <p:cNvGrpSpPr/>
                  <p:nvPr/>
                </p:nvGrpSpPr>
                <p:grpSpPr>
                  <a:xfrm rot="5084896">
                    <a:off x="9878060" y="4560207"/>
                    <a:ext cx="196773" cy="500009"/>
                    <a:chOff x="7172365" y="1815660"/>
                    <a:chExt cx="148338" cy="409744"/>
                  </a:xfrm>
                  <a:grpFill/>
                </p:grpSpPr>
                <p:sp>
                  <p:nvSpPr>
                    <p:cNvPr id="196" name="Rectangle 195">
                      <a:extLst>
                        <a:ext uri="{FF2B5EF4-FFF2-40B4-BE49-F238E27FC236}">
                          <a16:creationId xmlns:a16="http://schemas.microsoft.com/office/drawing/2014/main" id="{38EE7D3E-7053-96F6-19C9-5D80927290FA}"/>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BE28A141-2DFD-3AC7-1E71-1A10E573CF14}"/>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403229D4-06FD-81FB-F240-F38E886A7C86}"/>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8" name="Group 187">
                    <a:extLst>
                      <a:ext uri="{FF2B5EF4-FFF2-40B4-BE49-F238E27FC236}">
                        <a16:creationId xmlns:a16="http://schemas.microsoft.com/office/drawing/2014/main" id="{D5A0B19C-CA0B-7BD3-154B-CE5F6DD190DF}"/>
                      </a:ext>
                    </a:extLst>
                  </p:cNvPr>
                  <p:cNvGrpSpPr/>
                  <p:nvPr/>
                </p:nvGrpSpPr>
                <p:grpSpPr>
                  <a:xfrm rot="5335132">
                    <a:off x="9872853" y="4780725"/>
                    <a:ext cx="196773" cy="500009"/>
                    <a:chOff x="7172365" y="1815660"/>
                    <a:chExt cx="148338" cy="409744"/>
                  </a:xfrm>
                  <a:grpFill/>
                </p:grpSpPr>
                <p:sp>
                  <p:nvSpPr>
                    <p:cNvPr id="193" name="Rectangle 192">
                      <a:extLst>
                        <a:ext uri="{FF2B5EF4-FFF2-40B4-BE49-F238E27FC236}">
                          <a16:creationId xmlns:a16="http://schemas.microsoft.com/office/drawing/2014/main" id="{551BF157-B08E-6858-8D81-F3DFD12D3C2B}"/>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142353D8-9802-B87B-7E61-1F29E6A3B04C}"/>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1DF6CADB-A236-8ED1-6727-A38B140F7F99}"/>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9" name="Group 188">
                    <a:extLst>
                      <a:ext uri="{FF2B5EF4-FFF2-40B4-BE49-F238E27FC236}">
                        <a16:creationId xmlns:a16="http://schemas.microsoft.com/office/drawing/2014/main" id="{2282E778-DC85-F13F-0989-4CF0D0AE6729}"/>
                      </a:ext>
                    </a:extLst>
                  </p:cNvPr>
                  <p:cNvGrpSpPr/>
                  <p:nvPr/>
                </p:nvGrpSpPr>
                <p:grpSpPr>
                  <a:xfrm rot="5523200">
                    <a:off x="9880006" y="4989862"/>
                    <a:ext cx="196773" cy="500009"/>
                    <a:chOff x="7172365" y="1815660"/>
                    <a:chExt cx="148338" cy="409744"/>
                  </a:xfrm>
                  <a:grpFill/>
                </p:grpSpPr>
                <p:sp>
                  <p:nvSpPr>
                    <p:cNvPr id="190" name="Rectangle 189">
                      <a:extLst>
                        <a:ext uri="{FF2B5EF4-FFF2-40B4-BE49-F238E27FC236}">
                          <a16:creationId xmlns:a16="http://schemas.microsoft.com/office/drawing/2014/main" id="{2033F4D8-94B5-B4D6-F547-E41569C57C67}"/>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3EE7CDCA-E6DA-5835-7BDF-1DACFC425E39}"/>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3286CC8C-C19F-435F-73A6-F9D231EF527A}"/>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72" name="Group 171">
                  <a:extLst>
                    <a:ext uri="{FF2B5EF4-FFF2-40B4-BE49-F238E27FC236}">
                      <a16:creationId xmlns:a16="http://schemas.microsoft.com/office/drawing/2014/main" id="{6589EE7D-E5B4-7791-EA73-7EFE996346CC}"/>
                    </a:ext>
                  </a:extLst>
                </p:cNvPr>
                <p:cNvGrpSpPr/>
                <p:nvPr/>
              </p:nvGrpSpPr>
              <p:grpSpPr>
                <a:xfrm rot="21373270">
                  <a:off x="9625228" y="5344481"/>
                  <a:ext cx="589406" cy="618375"/>
                  <a:chOff x="9582388" y="5343651"/>
                  <a:chExt cx="589406" cy="618375"/>
                </a:xfrm>
                <a:grpFill/>
              </p:grpSpPr>
              <p:grpSp>
                <p:nvGrpSpPr>
                  <p:cNvPr id="173" name="Group 172">
                    <a:extLst>
                      <a:ext uri="{FF2B5EF4-FFF2-40B4-BE49-F238E27FC236}">
                        <a16:creationId xmlns:a16="http://schemas.microsoft.com/office/drawing/2014/main" id="{707FB602-DAC7-268C-36D0-4A80D2E4D11F}"/>
                      </a:ext>
                    </a:extLst>
                  </p:cNvPr>
                  <p:cNvGrpSpPr/>
                  <p:nvPr/>
                </p:nvGrpSpPr>
                <p:grpSpPr>
                  <a:xfrm rot="6249125">
                    <a:off x="9734006" y="5613635"/>
                    <a:ext cx="196773" cy="500009"/>
                    <a:chOff x="7172365" y="1815660"/>
                    <a:chExt cx="148338" cy="409744"/>
                  </a:xfrm>
                  <a:grpFill/>
                </p:grpSpPr>
                <p:sp>
                  <p:nvSpPr>
                    <p:cNvPr id="182" name="Rectangle 181">
                      <a:extLst>
                        <a:ext uri="{FF2B5EF4-FFF2-40B4-BE49-F238E27FC236}">
                          <a16:creationId xmlns:a16="http://schemas.microsoft.com/office/drawing/2014/main" id="{2034C57E-8FEA-89F8-307A-E4906FC431D5}"/>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E9FEFF24-3933-07B2-5FDF-A2B3FC00F0CE}"/>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E9B0FC8D-A8E5-2EA2-3BCC-4E9EEACEC856}"/>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4" name="Group 173">
                    <a:extLst>
                      <a:ext uri="{FF2B5EF4-FFF2-40B4-BE49-F238E27FC236}">
                        <a16:creationId xmlns:a16="http://schemas.microsoft.com/office/drawing/2014/main" id="{FDB12B2D-AEE2-91DC-6415-D24A63A74045}"/>
                      </a:ext>
                    </a:extLst>
                  </p:cNvPr>
                  <p:cNvGrpSpPr/>
                  <p:nvPr/>
                </p:nvGrpSpPr>
                <p:grpSpPr>
                  <a:xfrm rot="5835679">
                    <a:off x="9788817" y="5404811"/>
                    <a:ext cx="196773" cy="500009"/>
                    <a:chOff x="7172365" y="1815660"/>
                    <a:chExt cx="148338" cy="409744"/>
                  </a:xfrm>
                  <a:grpFill/>
                </p:grpSpPr>
                <p:sp>
                  <p:nvSpPr>
                    <p:cNvPr id="179" name="Rectangle 178">
                      <a:extLst>
                        <a:ext uri="{FF2B5EF4-FFF2-40B4-BE49-F238E27FC236}">
                          <a16:creationId xmlns:a16="http://schemas.microsoft.com/office/drawing/2014/main" id="{83D04FBE-0CB3-AA92-FCAE-8C4D82CE4A63}"/>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D223BF77-70E7-2462-8280-D7ECD6559672}"/>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Oval 180">
                      <a:extLst>
                        <a:ext uri="{FF2B5EF4-FFF2-40B4-BE49-F238E27FC236}">
                          <a16:creationId xmlns:a16="http://schemas.microsoft.com/office/drawing/2014/main" id="{1307DFE5-4B51-98BD-14EA-17EEFB59E274}"/>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5" name="Group 174">
                    <a:extLst>
                      <a:ext uri="{FF2B5EF4-FFF2-40B4-BE49-F238E27FC236}">
                        <a16:creationId xmlns:a16="http://schemas.microsoft.com/office/drawing/2014/main" id="{6F9814EC-B166-0697-0F2F-73A8C50E749B}"/>
                      </a:ext>
                    </a:extLst>
                  </p:cNvPr>
                  <p:cNvGrpSpPr/>
                  <p:nvPr/>
                </p:nvGrpSpPr>
                <p:grpSpPr>
                  <a:xfrm rot="5630925">
                    <a:off x="9823403" y="5192033"/>
                    <a:ext cx="196773" cy="500009"/>
                    <a:chOff x="7172365" y="1815660"/>
                    <a:chExt cx="148338" cy="409744"/>
                  </a:xfrm>
                  <a:grpFill/>
                </p:grpSpPr>
                <p:sp>
                  <p:nvSpPr>
                    <p:cNvPr id="176" name="Rectangle 175">
                      <a:extLst>
                        <a:ext uri="{FF2B5EF4-FFF2-40B4-BE49-F238E27FC236}">
                          <a16:creationId xmlns:a16="http://schemas.microsoft.com/office/drawing/2014/main" id="{DE9E59ED-4342-51F6-7A5C-324D50DC9F97}"/>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8FDB0C4C-717A-DC34-451C-92E43B78A6E6}"/>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E2149085-8CF2-EA32-7ADF-22C4C001F2AF}"/>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grpSp>
          <p:nvGrpSpPr>
            <p:cNvPr id="11" name="Group 10">
              <a:extLst>
                <a:ext uri="{FF2B5EF4-FFF2-40B4-BE49-F238E27FC236}">
                  <a16:creationId xmlns:a16="http://schemas.microsoft.com/office/drawing/2014/main" id="{BF4D4BC5-2FF9-068E-24C1-63BB85F9380C}"/>
                </a:ext>
              </a:extLst>
            </p:cNvPr>
            <p:cNvGrpSpPr/>
            <p:nvPr/>
          </p:nvGrpSpPr>
          <p:grpSpPr>
            <a:xfrm flipH="1">
              <a:off x="1808350" y="1886933"/>
              <a:ext cx="3234404" cy="4070930"/>
              <a:chOff x="6980230" y="1891926"/>
              <a:chExt cx="3234404" cy="4070930"/>
            </a:xfrm>
            <a:grpFill/>
          </p:grpSpPr>
          <p:grpSp>
            <p:nvGrpSpPr>
              <p:cNvPr id="56" name="Group 55">
                <a:extLst>
                  <a:ext uri="{FF2B5EF4-FFF2-40B4-BE49-F238E27FC236}">
                    <a16:creationId xmlns:a16="http://schemas.microsoft.com/office/drawing/2014/main" id="{DE1FAED1-13A0-1EF8-674B-4DB8727C0913}"/>
                  </a:ext>
                </a:extLst>
              </p:cNvPr>
              <p:cNvGrpSpPr/>
              <p:nvPr/>
            </p:nvGrpSpPr>
            <p:grpSpPr>
              <a:xfrm>
                <a:off x="9054840" y="3109307"/>
                <a:ext cx="1159794" cy="2853549"/>
                <a:chOff x="9054840" y="3109307"/>
                <a:chExt cx="1159794" cy="2853549"/>
              </a:xfrm>
              <a:grpFill/>
            </p:grpSpPr>
            <p:grpSp>
              <p:nvGrpSpPr>
                <p:cNvPr id="109" name="Group 108">
                  <a:extLst>
                    <a:ext uri="{FF2B5EF4-FFF2-40B4-BE49-F238E27FC236}">
                      <a16:creationId xmlns:a16="http://schemas.microsoft.com/office/drawing/2014/main" id="{525A7B73-656C-B098-EF08-8049C1FE2F78}"/>
                    </a:ext>
                  </a:extLst>
                </p:cNvPr>
                <p:cNvGrpSpPr/>
                <p:nvPr/>
              </p:nvGrpSpPr>
              <p:grpSpPr>
                <a:xfrm>
                  <a:off x="9054840" y="3109307"/>
                  <a:ext cx="963605" cy="1157502"/>
                  <a:chOff x="9151828" y="3101504"/>
                  <a:chExt cx="963605" cy="1157502"/>
                </a:xfrm>
                <a:grpFill/>
              </p:grpSpPr>
              <p:grpSp>
                <p:nvGrpSpPr>
                  <p:cNvPr id="144" name="Group 143">
                    <a:extLst>
                      <a:ext uri="{FF2B5EF4-FFF2-40B4-BE49-F238E27FC236}">
                        <a16:creationId xmlns:a16="http://schemas.microsoft.com/office/drawing/2014/main" id="{C4572A9E-CAE4-A809-8109-EB5126C6B0BC}"/>
                      </a:ext>
                    </a:extLst>
                  </p:cNvPr>
                  <p:cNvGrpSpPr/>
                  <p:nvPr/>
                </p:nvGrpSpPr>
                <p:grpSpPr>
                  <a:xfrm rot="3545285">
                    <a:off x="9417481" y="3116283"/>
                    <a:ext cx="196773" cy="500009"/>
                    <a:chOff x="7172365" y="1815660"/>
                    <a:chExt cx="148338" cy="409744"/>
                  </a:xfrm>
                  <a:grpFill/>
                </p:grpSpPr>
                <p:sp>
                  <p:nvSpPr>
                    <p:cNvPr id="165" name="Rectangle 164">
                      <a:extLst>
                        <a:ext uri="{FF2B5EF4-FFF2-40B4-BE49-F238E27FC236}">
                          <a16:creationId xmlns:a16="http://schemas.microsoft.com/office/drawing/2014/main" id="{F25465E5-F1E3-174E-3AB5-3A71086C0663}"/>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8FD5FA57-3985-E2A6-AF69-1B83B7FFCA99}"/>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24B96E75-1B31-3CB2-6E1B-07A356F295B3}"/>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5" name="Group 144">
                    <a:extLst>
                      <a:ext uri="{FF2B5EF4-FFF2-40B4-BE49-F238E27FC236}">
                        <a16:creationId xmlns:a16="http://schemas.microsoft.com/office/drawing/2014/main" id="{27608A36-3B28-7B85-0814-E2A1B35939FE}"/>
                      </a:ext>
                    </a:extLst>
                  </p:cNvPr>
                  <p:cNvGrpSpPr/>
                  <p:nvPr/>
                </p:nvGrpSpPr>
                <p:grpSpPr>
                  <a:xfrm rot="3344133">
                    <a:off x="9303446" y="2949886"/>
                    <a:ext cx="196773" cy="500009"/>
                    <a:chOff x="7172365" y="1815660"/>
                    <a:chExt cx="148338" cy="409744"/>
                  </a:xfrm>
                  <a:grpFill/>
                </p:grpSpPr>
                <p:sp>
                  <p:nvSpPr>
                    <p:cNvPr id="162" name="Rectangle 161">
                      <a:extLst>
                        <a:ext uri="{FF2B5EF4-FFF2-40B4-BE49-F238E27FC236}">
                          <a16:creationId xmlns:a16="http://schemas.microsoft.com/office/drawing/2014/main" id="{7A39CD6D-E918-D1EF-00AB-7788B2F7DACB}"/>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E54EF99E-501C-702E-C1E5-EA53787B8727}"/>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D7DDC619-FB4B-1473-2D97-CE885120D54A}"/>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6" name="Group 145">
                    <a:extLst>
                      <a:ext uri="{FF2B5EF4-FFF2-40B4-BE49-F238E27FC236}">
                        <a16:creationId xmlns:a16="http://schemas.microsoft.com/office/drawing/2014/main" id="{8B2A24CB-12B2-1782-FE4B-2486D4506C62}"/>
                      </a:ext>
                    </a:extLst>
                  </p:cNvPr>
                  <p:cNvGrpSpPr/>
                  <p:nvPr/>
                </p:nvGrpSpPr>
                <p:grpSpPr>
                  <a:xfrm rot="3782084">
                    <a:off x="9523892" y="3306968"/>
                    <a:ext cx="196773" cy="500009"/>
                    <a:chOff x="7172365" y="1815660"/>
                    <a:chExt cx="148338" cy="409744"/>
                  </a:xfrm>
                  <a:grpFill/>
                </p:grpSpPr>
                <p:sp>
                  <p:nvSpPr>
                    <p:cNvPr id="159" name="Rectangle 158">
                      <a:extLst>
                        <a:ext uri="{FF2B5EF4-FFF2-40B4-BE49-F238E27FC236}">
                          <a16:creationId xmlns:a16="http://schemas.microsoft.com/office/drawing/2014/main" id="{B349AFB9-701A-BEDE-834F-6329B509B830}"/>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75234FEC-1D17-357F-244E-7C2016BE2798}"/>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26499791-7685-C2D5-BF87-54994CB4801C}"/>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7" name="Group 146">
                    <a:extLst>
                      <a:ext uri="{FF2B5EF4-FFF2-40B4-BE49-F238E27FC236}">
                        <a16:creationId xmlns:a16="http://schemas.microsoft.com/office/drawing/2014/main" id="{190F0223-3C98-3157-B2A0-22DA550BFCC6}"/>
                      </a:ext>
                    </a:extLst>
                  </p:cNvPr>
                  <p:cNvGrpSpPr/>
                  <p:nvPr/>
                </p:nvGrpSpPr>
                <p:grpSpPr>
                  <a:xfrm rot="3925055">
                    <a:off x="9616495" y="3502994"/>
                    <a:ext cx="196773" cy="500009"/>
                    <a:chOff x="7172365" y="1815660"/>
                    <a:chExt cx="148338" cy="409744"/>
                  </a:xfrm>
                  <a:grpFill/>
                </p:grpSpPr>
                <p:sp>
                  <p:nvSpPr>
                    <p:cNvPr id="156" name="Rectangle 155">
                      <a:extLst>
                        <a:ext uri="{FF2B5EF4-FFF2-40B4-BE49-F238E27FC236}">
                          <a16:creationId xmlns:a16="http://schemas.microsoft.com/office/drawing/2014/main" id="{1F17D6F3-D831-C528-F943-F24BA03DA054}"/>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03E9F4F1-D8AC-0415-6B3A-CA5CFEBF6418}"/>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0B284F76-FC2B-34D4-6C25-C13C53BF584B}"/>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8" name="Group 147">
                    <a:extLst>
                      <a:ext uri="{FF2B5EF4-FFF2-40B4-BE49-F238E27FC236}">
                        <a16:creationId xmlns:a16="http://schemas.microsoft.com/office/drawing/2014/main" id="{7C67B4EE-19E8-B005-52AF-260A97B7A511}"/>
                      </a:ext>
                    </a:extLst>
                  </p:cNvPr>
                  <p:cNvGrpSpPr/>
                  <p:nvPr/>
                </p:nvGrpSpPr>
                <p:grpSpPr>
                  <a:xfrm rot="4126599">
                    <a:off x="9697292" y="3701324"/>
                    <a:ext cx="196773" cy="500009"/>
                    <a:chOff x="7172365" y="1815660"/>
                    <a:chExt cx="148338" cy="409744"/>
                  </a:xfrm>
                  <a:grpFill/>
                </p:grpSpPr>
                <p:sp>
                  <p:nvSpPr>
                    <p:cNvPr id="153" name="Rectangle 152">
                      <a:extLst>
                        <a:ext uri="{FF2B5EF4-FFF2-40B4-BE49-F238E27FC236}">
                          <a16:creationId xmlns:a16="http://schemas.microsoft.com/office/drawing/2014/main" id="{9A5CF50A-E98B-13F3-ECDE-A10F5377EE26}"/>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7E721D5D-4B6B-DAB0-B311-3E08D024AF6A}"/>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ADFD073F-8E90-6B9A-E369-7D98EAD8C031}"/>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9" name="Group 148">
                    <a:extLst>
                      <a:ext uri="{FF2B5EF4-FFF2-40B4-BE49-F238E27FC236}">
                        <a16:creationId xmlns:a16="http://schemas.microsoft.com/office/drawing/2014/main" id="{BE6C8096-7C78-902B-862D-BE798D0B442A}"/>
                      </a:ext>
                    </a:extLst>
                  </p:cNvPr>
                  <p:cNvGrpSpPr/>
                  <p:nvPr/>
                </p:nvGrpSpPr>
                <p:grpSpPr>
                  <a:xfrm rot="4288009">
                    <a:off x="9767042" y="3910615"/>
                    <a:ext cx="196773" cy="500009"/>
                    <a:chOff x="7172365" y="1815660"/>
                    <a:chExt cx="148338" cy="409744"/>
                  </a:xfrm>
                  <a:grpFill/>
                </p:grpSpPr>
                <p:sp>
                  <p:nvSpPr>
                    <p:cNvPr id="150" name="Rectangle 149">
                      <a:extLst>
                        <a:ext uri="{FF2B5EF4-FFF2-40B4-BE49-F238E27FC236}">
                          <a16:creationId xmlns:a16="http://schemas.microsoft.com/office/drawing/2014/main" id="{2A7BDD8D-2291-A746-77F8-01DF0E9859E8}"/>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B68B89C4-F449-B347-B9EB-2ECA01259626}"/>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EBB1D20E-4E82-AAAF-FC32-48A640966654}"/>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10" name="Group 109">
                  <a:extLst>
                    <a:ext uri="{FF2B5EF4-FFF2-40B4-BE49-F238E27FC236}">
                      <a16:creationId xmlns:a16="http://schemas.microsoft.com/office/drawing/2014/main" id="{1384DB02-1C15-3CB6-2220-3485956946EE}"/>
                    </a:ext>
                  </a:extLst>
                </p:cNvPr>
                <p:cNvGrpSpPr/>
                <p:nvPr/>
              </p:nvGrpSpPr>
              <p:grpSpPr>
                <a:xfrm rot="21385721">
                  <a:off x="9622993" y="4261616"/>
                  <a:ext cx="563897" cy="1065335"/>
                  <a:chOff x="9664500" y="4272918"/>
                  <a:chExt cx="563897" cy="1065335"/>
                </a:xfrm>
                <a:grpFill/>
              </p:grpSpPr>
              <p:grpSp>
                <p:nvGrpSpPr>
                  <p:cNvPr id="124" name="Group 123">
                    <a:extLst>
                      <a:ext uri="{FF2B5EF4-FFF2-40B4-BE49-F238E27FC236}">
                        <a16:creationId xmlns:a16="http://schemas.microsoft.com/office/drawing/2014/main" id="{F45114C8-E5C7-1EAA-72C8-09C360BFF0B7}"/>
                      </a:ext>
                    </a:extLst>
                  </p:cNvPr>
                  <p:cNvGrpSpPr/>
                  <p:nvPr/>
                </p:nvGrpSpPr>
                <p:grpSpPr>
                  <a:xfrm rot="4538980">
                    <a:off x="9816118" y="4121300"/>
                    <a:ext cx="196773" cy="500009"/>
                    <a:chOff x="7172365" y="1815660"/>
                    <a:chExt cx="148338" cy="409744"/>
                  </a:xfrm>
                  <a:grpFill/>
                </p:grpSpPr>
                <p:sp>
                  <p:nvSpPr>
                    <p:cNvPr id="141" name="Rectangle 140">
                      <a:extLst>
                        <a:ext uri="{FF2B5EF4-FFF2-40B4-BE49-F238E27FC236}">
                          <a16:creationId xmlns:a16="http://schemas.microsoft.com/office/drawing/2014/main" id="{EBB772B6-DB76-4260-32B6-EACB58002211}"/>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D53D10AF-FC17-6796-80A4-2A21A47CB248}"/>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D9A501A2-48A9-C213-BE3C-0F6137540B98}"/>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5" name="Group 124">
                    <a:extLst>
                      <a:ext uri="{FF2B5EF4-FFF2-40B4-BE49-F238E27FC236}">
                        <a16:creationId xmlns:a16="http://schemas.microsoft.com/office/drawing/2014/main" id="{8774C1EE-C36D-8D9A-352B-390C40AAFF64}"/>
                      </a:ext>
                    </a:extLst>
                  </p:cNvPr>
                  <p:cNvGrpSpPr/>
                  <p:nvPr/>
                </p:nvGrpSpPr>
                <p:grpSpPr>
                  <a:xfrm rot="4687235">
                    <a:off x="9861326" y="4335333"/>
                    <a:ext cx="196773" cy="500009"/>
                    <a:chOff x="7172365" y="1815660"/>
                    <a:chExt cx="148338" cy="409744"/>
                  </a:xfrm>
                  <a:grpFill/>
                </p:grpSpPr>
                <p:sp>
                  <p:nvSpPr>
                    <p:cNvPr id="138" name="Rectangle 137">
                      <a:extLst>
                        <a:ext uri="{FF2B5EF4-FFF2-40B4-BE49-F238E27FC236}">
                          <a16:creationId xmlns:a16="http://schemas.microsoft.com/office/drawing/2014/main" id="{0F8492F8-8445-3424-B7DC-327CA3455876}"/>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E54A3A65-9A4C-880B-83CE-1E952F972130}"/>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Oval 139">
                      <a:extLst>
                        <a:ext uri="{FF2B5EF4-FFF2-40B4-BE49-F238E27FC236}">
                          <a16:creationId xmlns:a16="http://schemas.microsoft.com/office/drawing/2014/main" id="{0B6747E5-37C3-1036-A7A3-85A4385723E8}"/>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6" name="Group 125">
                    <a:extLst>
                      <a:ext uri="{FF2B5EF4-FFF2-40B4-BE49-F238E27FC236}">
                        <a16:creationId xmlns:a16="http://schemas.microsoft.com/office/drawing/2014/main" id="{17A466C0-90D2-9927-5E68-C93C13A17BE5}"/>
                      </a:ext>
                    </a:extLst>
                  </p:cNvPr>
                  <p:cNvGrpSpPr/>
                  <p:nvPr/>
                </p:nvGrpSpPr>
                <p:grpSpPr>
                  <a:xfrm rot="5084896">
                    <a:off x="9878060" y="4560207"/>
                    <a:ext cx="196773" cy="500009"/>
                    <a:chOff x="7172365" y="1815660"/>
                    <a:chExt cx="148338" cy="409744"/>
                  </a:xfrm>
                  <a:grpFill/>
                </p:grpSpPr>
                <p:sp>
                  <p:nvSpPr>
                    <p:cNvPr id="135" name="Rectangle 134">
                      <a:extLst>
                        <a:ext uri="{FF2B5EF4-FFF2-40B4-BE49-F238E27FC236}">
                          <a16:creationId xmlns:a16="http://schemas.microsoft.com/office/drawing/2014/main" id="{F11075E2-3A96-882F-7C25-613B0EC80827}"/>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1C636915-A923-1FE2-0A01-5DE585B2CD41}"/>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B0EB4DFC-86D9-333A-2A94-BA5250CB35A1}"/>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7" name="Group 126">
                    <a:extLst>
                      <a:ext uri="{FF2B5EF4-FFF2-40B4-BE49-F238E27FC236}">
                        <a16:creationId xmlns:a16="http://schemas.microsoft.com/office/drawing/2014/main" id="{CE1E1F92-E8E0-623E-E3FC-A56CA4451A3A}"/>
                      </a:ext>
                    </a:extLst>
                  </p:cNvPr>
                  <p:cNvGrpSpPr/>
                  <p:nvPr/>
                </p:nvGrpSpPr>
                <p:grpSpPr>
                  <a:xfrm rot="5335132">
                    <a:off x="9872853" y="4780725"/>
                    <a:ext cx="196773" cy="500009"/>
                    <a:chOff x="7172365" y="1815660"/>
                    <a:chExt cx="148338" cy="409744"/>
                  </a:xfrm>
                  <a:grpFill/>
                </p:grpSpPr>
                <p:sp>
                  <p:nvSpPr>
                    <p:cNvPr id="132" name="Rectangle 131">
                      <a:extLst>
                        <a:ext uri="{FF2B5EF4-FFF2-40B4-BE49-F238E27FC236}">
                          <a16:creationId xmlns:a16="http://schemas.microsoft.com/office/drawing/2014/main" id="{A5393DED-8B8E-B3F4-EF1B-030C6FA224A1}"/>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FCB36724-2FC0-69CF-1379-6636795A9D34}"/>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EAB8805A-FEC9-075D-FD5F-D4B249D9F974}"/>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8" name="Group 127">
                    <a:extLst>
                      <a:ext uri="{FF2B5EF4-FFF2-40B4-BE49-F238E27FC236}">
                        <a16:creationId xmlns:a16="http://schemas.microsoft.com/office/drawing/2014/main" id="{449B5897-46E2-B964-EA83-5759BBA71327}"/>
                      </a:ext>
                    </a:extLst>
                  </p:cNvPr>
                  <p:cNvGrpSpPr/>
                  <p:nvPr/>
                </p:nvGrpSpPr>
                <p:grpSpPr>
                  <a:xfrm rot="5523200">
                    <a:off x="9880006" y="4989862"/>
                    <a:ext cx="196773" cy="500009"/>
                    <a:chOff x="7172365" y="1815660"/>
                    <a:chExt cx="148338" cy="409744"/>
                  </a:xfrm>
                  <a:grpFill/>
                </p:grpSpPr>
                <p:sp>
                  <p:nvSpPr>
                    <p:cNvPr id="129" name="Rectangle 128">
                      <a:extLst>
                        <a:ext uri="{FF2B5EF4-FFF2-40B4-BE49-F238E27FC236}">
                          <a16:creationId xmlns:a16="http://schemas.microsoft.com/office/drawing/2014/main" id="{4E91C2EB-3EF7-D2B1-6C45-99E57CEEC265}"/>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Oval 129">
                      <a:extLst>
                        <a:ext uri="{FF2B5EF4-FFF2-40B4-BE49-F238E27FC236}">
                          <a16:creationId xmlns:a16="http://schemas.microsoft.com/office/drawing/2014/main" id="{51F48042-1164-0719-B651-A5ED5F6C0BD5}"/>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30">
                      <a:extLst>
                        <a:ext uri="{FF2B5EF4-FFF2-40B4-BE49-F238E27FC236}">
                          <a16:creationId xmlns:a16="http://schemas.microsoft.com/office/drawing/2014/main" id="{EF4173D4-145E-8822-2454-8973DF90955B}"/>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11" name="Group 110">
                  <a:extLst>
                    <a:ext uri="{FF2B5EF4-FFF2-40B4-BE49-F238E27FC236}">
                      <a16:creationId xmlns:a16="http://schemas.microsoft.com/office/drawing/2014/main" id="{EAE4B80D-6630-83CF-39BB-2F2FD484D154}"/>
                    </a:ext>
                  </a:extLst>
                </p:cNvPr>
                <p:cNvGrpSpPr/>
                <p:nvPr/>
              </p:nvGrpSpPr>
              <p:grpSpPr>
                <a:xfrm rot="21373270">
                  <a:off x="9625228" y="5344481"/>
                  <a:ext cx="589406" cy="618375"/>
                  <a:chOff x="9582388" y="5343651"/>
                  <a:chExt cx="589406" cy="618375"/>
                </a:xfrm>
                <a:grpFill/>
              </p:grpSpPr>
              <p:grpSp>
                <p:nvGrpSpPr>
                  <p:cNvPr id="112" name="Group 111">
                    <a:extLst>
                      <a:ext uri="{FF2B5EF4-FFF2-40B4-BE49-F238E27FC236}">
                        <a16:creationId xmlns:a16="http://schemas.microsoft.com/office/drawing/2014/main" id="{BBE05538-C7FA-1E75-1850-04A07F125BF0}"/>
                      </a:ext>
                    </a:extLst>
                  </p:cNvPr>
                  <p:cNvGrpSpPr/>
                  <p:nvPr/>
                </p:nvGrpSpPr>
                <p:grpSpPr>
                  <a:xfrm rot="6249125">
                    <a:off x="9734006" y="5613635"/>
                    <a:ext cx="196773" cy="500009"/>
                    <a:chOff x="7172365" y="1815660"/>
                    <a:chExt cx="148338" cy="409744"/>
                  </a:xfrm>
                  <a:grpFill/>
                </p:grpSpPr>
                <p:sp>
                  <p:nvSpPr>
                    <p:cNvPr id="121" name="Rectangle 120">
                      <a:extLst>
                        <a:ext uri="{FF2B5EF4-FFF2-40B4-BE49-F238E27FC236}">
                          <a16:creationId xmlns:a16="http://schemas.microsoft.com/office/drawing/2014/main" id="{6D5C8801-1F42-9441-4573-CF7578EBE2A7}"/>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7FD61899-7D3D-6CB8-048C-06671221DEB7}"/>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D286934A-7805-A7C8-9E3E-E881BCC2DE64}"/>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3" name="Group 112">
                    <a:extLst>
                      <a:ext uri="{FF2B5EF4-FFF2-40B4-BE49-F238E27FC236}">
                        <a16:creationId xmlns:a16="http://schemas.microsoft.com/office/drawing/2014/main" id="{57A16939-5700-5C1D-B38D-18161E5FFB56}"/>
                      </a:ext>
                    </a:extLst>
                  </p:cNvPr>
                  <p:cNvGrpSpPr/>
                  <p:nvPr/>
                </p:nvGrpSpPr>
                <p:grpSpPr>
                  <a:xfrm rot="5835679">
                    <a:off x="9788817" y="5404811"/>
                    <a:ext cx="196773" cy="500009"/>
                    <a:chOff x="7172365" y="1815660"/>
                    <a:chExt cx="148338" cy="409744"/>
                  </a:xfrm>
                  <a:grpFill/>
                </p:grpSpPr>
                <p:sp>
                  <p:nvSpPr>
                    <p:cNvPr id="118" name="Rectangle 117">
                      <a:extLst>
                        <a:ext uri="{FF2B5EF4-FFF2-40B4-BE49-F238E27FC236}">
                          <a16:creationId xmlns:a16="http://schemas.microsoft.com/office/drawing/2014/main" id="{896018BA-2F2B-5892-74CB-689685C1B60D}"/>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EBF77A65-63D1-640A-DEAE-6D04BEC906FC}"/>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4F6654B8-47E5-0037-40E7-1888C795E477}"/>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4" name="Group 113">
                    <a:extLst>
                      <a:ext uri="{FF2B5EF4-FFF2-40B4-BE49-F238E27FC236}">
                        <a16:creationId xmlns:a16="http://schemas.microsoft.com/office/drawing/2014/main" id="{D96543B2-12C0-C0BB-BB15-6BCCCE8F714C}"/>
                      </a:ext>
                    </a:extLst>
                  </p:cNvPr>
                  <p:cNvGrpSpPr/>
                  <p:nvPr/>
                </p:nvGrpSpPr>
                <p:grpSpPr>
                  <a:xfrm rot="5630925">
                    <a:off x="9823403" y="5192033"/>
                    <a:ext cx="196773" cy="500009"/>
                    <a:chOff x="7172365" y="1815660"/>
                    <a:chExt cx="148338" cy="409744"/>
                  </a:xfrm>
                  <a:grpFill/>
                </p:grpSpPr>
                <p:sp>
                  <p:nvSpPr>
                    <p:cNvPr id="115" name="Rectangle 114">
                      <a:extLst>
                        <a:ext uri="{FF2B5EF4-FFF2-40B4-BE49-F238E27FC236}">
                          <a16:creationId xmlns:a16="http://schemas.microsoft.com/office/drawing/2014/main" id="{BD8C404B-9DB5-F293-6034-52BE0642603A}"/>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23F57F35-2755-770D-2143-AA6766135A8E}"/>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3F6E5206-B882-692C-4B4D-CD32A07F0806}"/>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57" name="Group 56">
                <a:extLst>
                  <a:ext uri="{FF2B5EF4-FFF2-40B4-BE49-F238E27FC236}">
                    <a16:creationId xmlns:a16="http://schemas.microsoft.com/office/drawing/2014/main" id="{7B99CFE5-CFFC-153C-F334-B2199251EE4B}"/>
                  </a:ext>
                </a:extLst>
              </p:cNvPr>
              <p:cNvGrpSpPr/>
              <p:nvPr/>
            </p:nvGrpSpPr>
            <p:grpSpPr>
              <a:xfrm rot="18742917">
                <a:off x="7758790" y="1113366"/>
                <a:ext cx="939348" cy="2496467"/>
                <a:chOff x="9275286" y="3466389"/>
                <a:chExt cx="939348" cy="2496467"/>
              </a:xfrm>
              <a:grpFill/>
            </p:grpSpPr>
            <p:grpSp>
              <p:nvGrpSpPr>
                <p:cNvPr id="58" name="Group 57">
                  <a:extLst>
                    <a:ext uri="{FF2B5EF4-FFF2-40B4-BE49-F238E27FC236}">
                      <a16:creationId xmlns:a16="http://schemas.microsoft.com/office/drawing/2014/main" id="{72129D0B-3927-6873-599E-AE49FA726AAD}"/>
                    </a:ext>
                  </a:extLst>
                </p:cNvPr>
                <p:cNvGrpSpPr/>
                <p:nvPr/>
              </p:nvGrpSpPr>
              <p:grpSpPr>
                <a:xfrm>
                  <a:off x="9275286" y="3466389"/>
                  <a:ext cx="743159" cy="800420"/>
                  <a:chOff x="9372274" y="3458586"/>
                  <a:chExt cx="743159" cy="800420"/>
                </a:xfrm>
                <a:grpFill/>
              </p:grpSpPr>
              <p:grpSp>
                <p:nvGrpSpPr>
                  <p:cNvPr id="93" name="Group 92">
                    <a:extLst>
                      <a:ext uri="{FF2B5EF4-FFF2-40B4-BE49-F238E27FC236}">
                        <a16:creationId xmlns:a16="http://schemas.microsoft.com/office/drawing/2014/main" id="{90653697-2B97-AB94-5C91-4BFF3D7A3E82}"/>
                      </a:ext>
                    </a:extLst>
                  </p:cNvPr>
                  <p:cNvGrpSpPr/>
                  <p:nvPr/>
                </p:nvGrpSpPr>
                <p:grpSpPr>
                  <a:xfrm rot="3782084">
                    <a:off x="9523892" y="3306968"/>
                    <a:ext cx="196773" cy="500009"/>
                    <a:chOff x="7172365" y="1815660"/>
                    <a:chExt cx="148338" cy="409744"/>
                  </a:xfrm>
                  <a:grpFill/>
                </p:grpSpPr>
                <p:sp>
                  <p:nvSpPr>
                    <p:cNvPr id="106" name="Rectangle 105">
                      <a:extLst>
                        <a:ext uri="{FF2B5EF4-FFF2-40B4-BE49-F238E27FC236}">
                          <a16:creationId xmlns:a16="http://schemas.microsoft.com/office/drawing/2014/main" id="{08E4D348-DE96-70F5-0C9D-9480AF505910}"/>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CBE73787-7912-BF45-F0E0-40AAB84BBD71}"/>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23A89C41-BCAA-29E1-9656-AAFE70D13A21}"/>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4" name="Group 93">
                    <a:extLst>
                      <a:ext uri="{FF2B5EF4-FFF2-40B4-BE49-F238E27FC236}">
                        <a16:creationId xmlns:a16="http://schemas.microsoft.com/office/drawing/2014/main" id="{0C462300-982B-6139-6FA0-EF650A5EB59A}"/>
                      </a:ext>
                    </a:extLst>
                  </p:cNvPr>
                  <p:cNvGrpSpPr/>
                  <p:nvPr/>
                </p:nvGrpSpPr>
                <p:grpSpPr>
                  <a:xfrm rot="3925055">
                    <a:off x="9616495" y="3502994"/>
                    <a:ext cx="196773" cy="500009"/>
                    <a:chOff x="7172365" y="1815660"/>
                    <a:chExt cx="148338" cy="409744"/>
                  </a:xfrm>
                  <a:grpFill/>
                </p:grpSpPr>
                <p:sp>
                  <p:nvSpPr>
                    <p:cNvPr id="103" name="Rectangle 102">
                      <a:extLst>
                        <a:ext uri="{FF2B5EF4-FFF2-40B4-BE49-F238E27FC236}">
                          <a16:creationId xmlns:a16="http://schemas.microsoft.com/office/drawing/2014/main" id="{74BA9489-C440-1406-5604-395B2C041312}"/>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30496E45-675D-9DC7-2D69-DA94FFB5E0AB}"/>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B8C6171A-2D5E-F168-08A9-41B17E59EC4E}"/>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5" name="Group 94">
                    <a:extLst>
                      <a:ext uri="{FF2B5EF4-FFF2-40B4-BE49-F238E27FC236}">
                        <a16:creationId xmlns:a16="http://schemas.microsoft.com/office/drawing/2014/main" id="{546EB1B0-72E2-4E8A-A119-E5BBBD295545}"/>
                      </a:ext>
                    </a:extLst>
                  </p:cNvPr>
                  <p:cNvGrpSpPr/>
                  <p:nvPr/>
                </p:nvGrpSpPr>
                <p:grpSpPr>
                  <a:xfrm rot="4126599">
                    <a:off x="9697292" y="3701324"/>
                    <a:ext cx="196773" cy="500009"/>
                    <a:chOff x="7172365" y="1815660"/>
                    <a:chExt cx="148338" cy="409744"/>
                  </a:xfrm>
                  <a:grpFill/>
                </p:grpSpPr>
                <p:sp>
                  <p:nvSpPr>
                    <p:cNvPr id="100" name="Rectangle 99">
                      <a:extLst>
                        <a:ext uri="{FF2B5EF4-FFF2-40B4-BE49-F238E27FC236}">
                          <a16:creationId xmlns:a16="http://schemas.microsoft.com/office/drawing/2014/main" id="{BA646407-D874-7F19-E960-A7640B306FF1}"/>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C6C329AA-193D-D6A4-3E2F-EDE042CE86BA}"/>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169723FE-979E-5671-51EF-BBA05FEA0E32}"/>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6" name="Group 95">
                    <a:extLst>
                      <a:ext uri="{FF2B5EF4-FFF2-40B4-BE49-F238E27FC236}">
                        <a16:creationId xmlns:a16="http://schemas.microsoft.com/office/drawing/2014/main" id="{38998E92-012E-4C4C-265D-902DB268F5B2}"/>
                      </a:ext>
                    </a:extLst>
                  </p:cNvPr>
                  <p:cNvGrpSpPr/>
                  <p:nvPr/>
                </p:nvGrpSpPr>
                <p:grpSpPr>
                  <a:xfrm rot="4288009">
                    <a:off x="9767042" y="3910615"/>
                    <a:ext cx="196773" cy="500009"/>
                    <a:chOff x="7172365" y="1815660"/>
                    <a:chExt cx="148338" cy="409744"/>
                  </a:xfrm>
                  <a:grpFill/>
                </p:grpSpPr>
                <p:sp>
                  <p:nvSpPr>
                    <p:cNvPr id="97" name="Rectangle 96">
                      <a:extLst>
                        <a:ext uri="{FF2B5EF4-FFF2-40B4-BE49-F238E27FC236}">
                          <a16:creationId xmlns:a16="http://schemas.microsoft.com/office/drawing/2014/main" id="{C6DE908C-7642-980E-0DD4-3172AD9A09B7}"/>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39C0E414-9A29-F85C-5372-0950BB79C69B}"/>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C8BDDCD6-9073-383B-EB46-F27904D26FA9}"/>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59" name="Group 58">
                  <a:extLst>
                    <a:ext uri="{FF2B5EF4-FFF2-40B4-BE49-F238E27FC236}">
                      <a16:creationId xmlns:a16="http://schemas.microsoft.com/office/drawing/2014/main" id="{C19E9B30-A72D-26C8-9614-A1DB7CE0CFFC}"/>
                    </a:ext>
                  </a:extLst>
                </p:cNvPr>
                <p:cNvGrpSpPr/>
                <p:nvPr/>
              </p:nvGrpSpPr>
              <p:grpSpPr>
                <a:xfrm rot="21385721">
                  <a:off x="9622993" y="4261616"/>
                  <a:ext cx="563897" cy="1065335"/>
                  <a:chOff x="9664500" y="4272918"/>
                  <a:chExt cx="563897" cy="1065335"/>
                </a:xfrm>
                <a:grpFill/>
              </p:grpSpPr>
              <p:grpSp>
                <p:nvGrpSpPr>
                  <p:cNvPr id="73" name="Group 72">
                    <a:extLst>
                      <a:ext uri="{FF2B5EF4-FFF2-40B4-BE49-F238E27FC236}">
                        <a16:creationId xmlns:a16="http://schemas.microsoft.com/office/drawing/2014/main" id="{71AA57E5-ABB1-216E-3F61-90D8CFE24564}"/>
                      </a:ext>
                    </a:extLst>
                  </p:cNvPr>
                  <p:cNvGrpSpPr/>
                  <p:nvPr/>
                </p:nvGrpSpPr>
                <p:grpSpPr>
                  <a:xfrm rot="4538980">
                    <a:off x="9816118" y="4121300"/>
                    <a:ext cx="196773" cy="500009"/>
                    <a:chOff x="7172365" y="1815660"/>
                    <a:chExt cx="148338" cy="409744"/>
                  </a:xfrm>
                  <a:grpFill/>
                </p:grpSpPr>
                <p:sp>
                  <p:nvSpPr>
                    <p:cNvPr id="90" name="Rectangle 89">
                      <a:extLst>
                        <a:ext uri="{FF2B5EF4-FFF2-40B4-BE49-F238E27FC236}">
                          <a16:creationId xmlns:a16="http://schemas.microsoft.com/office/drawing/2014/main" id="{A493DF03-6EF2-01E2-811F-44DA144EB424}"/>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Oval 90">
                      <a:extLst>
                        <a:ext uri="{FF2B5EF4-FFF2-40B4-BE49-F238E27FC236}">
                          <a16:creationId xmlns:a16="http://schemas.microsoft.com/office/drawing/2014/main" id="{E900631C-DBBF-824F-0C2C-E41C23938DA8}"/>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DAB615E5-4204-A5C2-FE68-432835AD9DB9}"/>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4" name="Group 73">
                    <a:extLst>
                      <a:ext uri="{FF2B5EF4-FFF2-40B4-BE49-F238E27FC236}">
                        <a16:creationId xmlns:a16="http://schemas.microsoft.com/office/drawing/2014/main" id="{4DE2E3A3-83B6-8EDA-4E34-51F4D2169459}"/>
                      </a:ext>
                    </a:extLst>
                  </p:cNvPr>
                  <p:cNvGrpSpPr/>
                  <p:nvPr/>
                </p:nvGrpSpPr>
                <p:grpSpPr>
                  <a:xfrm rot="4687235">
                    <a:off x="9861326" y="4335333"/>
                    <a:ext cx="196773" cy="500009"/>
                    <a:chOff x="7172365" y="1815660"/>
                    <a:chExt cx="148338" cy="409744"/>
                  </a:xfrm>
                  <a:grpFill/>
                </p:grpSpPr>
                <p:sp>
                  <p:nvSpPr>
                    <p:cNvPr id="87" name="Rectangle 86">
                      <a:extLst>
                        <a:ext uri="{FF2B5EF4-FFF2-40B4-BE49-F238E27FC236}">
                          <a16:creationId xmlns:a16="http://schemas.microsoft.com/office/drawing/2014/main" id="{177E6028-CE79-ADE5-CB52-1C00821D0059}"/>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Oval 87">
                      <a:extLst>
                        <a:ext uri="{FF2B5EF4-FFF2-40B4-BE49-F238E27FC236}">
                          <a16:creationId xmlns:a16="http://schemas.microsoft.com/office/drawing/2014/main" id="{2CE5468E-497E-1EAD-9BEB-3973465471B1}"/>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D1FF1A3A-5F44-097E-A1DC-8F441FEA6F67}"/>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5" name="Group 74">
                    <a:extLst>
                      <a:ext uri="{FF2B5EF4-FFF2-40B4-BE49-F238E27FC236}">
                        <a16:creationId xmlns:a16="http://schemas.microsoft.com/office/drawing/2014/main" id="{1A970C27-A463-97FE-9F32-9148D14CA93F}"/>
                      </a:ext>
                    </a:extLst>
                  </p:cNvPr>
                  <p:cNvGrpSpPr/>
                  <p:nvPr/>
                </p:nvGrpSpPr>
                <p:grpSpPr>
                  <a:xfrm rot="5084896">
                    <a:off x="9878060" y="4560207"/>
                    <a:ext cx="196773" cy="500009"/>
                    <a:chOff x="7172365" y="1815660"/>
                    <a:chExt cx="148338" cy="409744"/>
                  </a:xfrm>
                  <a:grpFill/>
                </p:grpSpPr>
                <p:sp>
                  <p:nvSpPr>
                    <p:cNvPr id="84" name="Rectangle 83">
                      <a:extLst>
                        <a:ext uri="{FF2B5EF4-FFF2-40B4-BE49-F238E27FC236}">
                          <a16:creationId xmlns:a16="http://schemas.microsoft.com/office/drawing/2014/main" id="{571CF4E9-D37F-C1D0-B62C-D1C6CDA7B8D5}"/>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440FA2E5-4907-EAE1-4F8B-D5B8D25BBF9E}"/>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2D7623E9-7828-C08D-2C49-0F3E78749664}"/>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6" name="Group 75">
                    <a:extLst>
                      <a:ext uri="{FF2B5EF4-FFF2-40B4-BE49-F238E27FC236}">
                        <a16:creationId xmlns:a16="http://schemas.microsoft.com/office/drawing/2014/main" id="{3CCFE8C5-646F-F35C-8934-AF0529D5CEBC}"/>
                      </a:ext>
                    </a:extLst>
                  </p:cNvPr>
                  <p:cNvGrpSpPr/>
                  <p:nvPr/>
                </p:nvGrpSpPr>
                <p:grpSpPr>
                  <a:xfrm rot="5335132">
                    <a:off x="9872853" y="4780725"/>
                    <a:ext cx="196773" cy="500009"/>
                    <a:chOff x="7172365" y="1815660"/>
                    <a:chExt cx="148338" cy="409744"/>
                  </a:xfrm>
                  <a:grpFill/>
                </p:grpSpPr>
                <p:sp>
                  <p:nvSpPr>
                    <p:cNvPr id="81" name="Rectangle 80">
                      <a:extLst>
                        <a:ext uri="{FF2B5EF4-FFF2-40B4-BE49-F238E27FC236}">
                          <a16:creationId xmlns:a16="http://schemas.microsoft.com/office/drawing/2014/main" id="{31504346-03A6-9D77-DA55-22C39C263BE8}"/>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Oval 81">
                      <a:extLst>
                        <a:ext uri="{FF2B5EF4-FFF2-40B4-BE49-F238E27FC236}">
                          <a16:creationId xmlns:a16="http://schemas.microsoft.com/office/drawing/2014/main" id="{E7F0793F-7F6B-F53D-FC80-FC4C35677F0F}"/>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Oval 82">
                      <a:extLst>
                        <a:ext uri="{FF2B5EF4-FFF2-40B4-BE49-F238E27FC236}">
                          <a16:creationId xmlns:a16="http://schemas.microsoft.com/office/drawing/2014/main" id="{7BB1B670-301A-A998-9025-743240864DE0}"/>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7" name="Group 76">
                    <a:extLst>
                      <a:ext uri="{FF2B5EF4-FFF2-40B4-BE49-F238E27FC236}">
                        <a16:creationId xmlns:a16="http://schemas.microsoft.com/office/drawing/2014/main" id="{CDCCD4FB-7F5F-7F29-9753-67B2AD5EAE04}"/>
                      </a:ext>
                    </a:extLst>
                  </p:cNvPr>
                  <p:cNvGrpSpPr/>
                  <p:nvPr/>
                </p:nvGrpSpPr>
                <p:grpSpPr>
                  <a:xfrm rot="5523200">
                    <a:off x="9880006" y="4989862"/>
                    <a:ext cx="196773" cy="500009"/>
                    <a:chOff x="7172365" y="1815660"/>
                    <a:chExt cx="148338" cy="409744"/>
                  </a:xfrm>
                  <a:grpFill/>
                </p:grpSpPr>
                <p:sp>
                  <p:nvSpPr>
                    <p:cNvPr id="78" name="Rectangle 77">
                      <a:extLst>
                        <a:ext uri="{FF2B5EF4-FFF2-40B4-BE49-F238E27FC236}">
                          <a16:creationId xmlns:a16="http://schemas.microsoft.com/office/drawing/2014/main" id="{A14D99F5-FAB8-A15B-3067-A0DC22480302}"/>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12CBC097-DDD7-3441-0BA1-3E45F4B431F3}"/>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3FC6F12A-20BB-2018-B3CB-583F9FB77812}"/>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0" name="Group 59">
                  <a:extLst>
                    <a:ext uri="{FF2B5EF4-FFF2-40B4-BE49-F238E27FC236}">
                      <a16:creationId xmlns:a16="http://schemas.microsoft.com/office/drawing/2014/main" id="{A3C3BC84-964B-B6CD-8EFF-3C1122719BEE}"/>
                    </a:ext>
                  </a:extLst>
                </p:cNvPr>
                <p:cNvGrpSpPr/>
                <p:nvPr/>
              </p:nvGrpSpPr>
              <p:grpSpPr>
                <a:xfrm rot="21373270">
                  <a:off x="9625228" y="5344481"/>
                  <a:ext cx="589406" cy="618375"/>
                  <a:chOff x="9582388" y="5343651"/>
                  <a:chExt cx="589406" cy="618375"/>
                </a:xfrm>
                <a:grpFill/>
              </p:grpSpPr>
              <p:grpSp>
                <p:nvGrpSpPr>
                  <p:cNvPr id="61" name="Group 60">
                    <a:extLst>
                      <a:ext uri="{FF2B5EF4-FFF2-40B4-BE49-F238E27FC236}">
                        <a16:creationId xmlns:a16="http://schemas.microsoft.com/office/drawing/2014/main" id="{ED4F90B1-3C6D-7631-DD8A-8E9D362982DC}"/>
                      </a:ext>
                    </a:extLst>
                  </p:cNvPr>
                  <p:cNvGrpSpPr/>
                  <p:nvPr/>
                </p:nvGrpSpPr>
                <p:grpSpPr>
                  <a:xfrm rot="6249125">
                    <a:off x="9734006" y="5613635"/>
                    <a:ext cx="196773" cy="500009"/>
                    <a:chOff x="7172365" y="1815660"/>
                    <a:chExt cx="148338" cy="409744"/>
                  </a:xfrm>
                  <a:grpFill/>
                </p:grpSpPr>
                <p:sp>
                  <p:nvSpPr>
                    <p:cNvPr id="70" name="Rectangle 69">
                      <a:extLst>
                        <a:ext uri="{FF2B5EF4-FFF2-40B4-BE49-F238E27FC236}">
                          <a16:creationId xmlns:a16="http://schemas.microsoft.com/office/drawing/2014/main" id="{88A525E1-DC69-A332-F31C-8CD68C400A4E}"/>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00396833-5C67-5797-19AD-308C529AC8CA}"/>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Oval 71">
                      <a:extLst>
                        <a:ext uri="{FF2B5EF4-FFF2-40B4-BE49-F238E27FC236}">
                          <a16:creationId xmlns:a16="http://schemas.microsoft.com/office/drawing/2014/main" id="{FEC74236-1238-E7D4-8B8C-C04BBBD86A98}"/>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2" name="Group 61">
                    <a:extLst>
                      <a:ext uri="{FF2B5EF4-FFF2-40B4-BE49-F238E27FC236}">
                        <a16:creationId xmlns:a16="http://schemas.microsoft.com/office/drawing/2014/main" id="{A76B0D01-574C-0A7D-A503-88B6EA6AA80F}"/>
                      </a:ext>
                    </a:extLst>
                  </p:cNvPr>
                  <p:cNvGrpSpPr/>
                  <p:nvPr/>
                </p:nvGrpSpPr>
                <p:grpSpPr>
                  <a:xfrm rot="5835679">
                    <a:off x="9788817" y="5404811"/>
                    <a:ext cx="196773" cy="500009"/>
                    <a:chOff x="7172365" y="1815660"/>
                    <a:chExt cx="148338" cy="409744"/>
                  </a:xfrm>
                  <a:grpFill/>
                </p:grpSpPr>
                <p:sp>
                  <p:nvSpPr>
                    <p:cNvPr id="67" name="Rectangle 66">
                      <a:extLst>
                        <a:ext uri="{FF2B5EF4-FFF2-40B4-BE49-F238E27FC236}">
                          <a16:creationId xmlns:a16="http://schemas.microsoft.com/office/drawing/2014/main" id="{C4D41B07-411A-89EA-FE83-5910B9960B91}"/>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30BBB5C0-59BB-65B1-292E-F31ECD830BA1}"/>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E405EB6E-02F8-53F4-DD77-756F23F87C3E}"/>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3" name="Group 62">
                    <a:extLst>
                      <a:ext uri="{FF2B5EF4-FFF2-40B4-BE49-F238E27FC236}">
                        <a16:creationId xmlns:a16="http://schemas.microsoft.com/office/drawing/2014/main" id="{57369CC8-69C1-6DBF-25DB-F6B9A6B41118}"/>
                      </a:ext>
                    </a:extLst>
                  </p:cNvPr>
                  <p:cNvGrpSpPr/>
                  <p:nvPr/>
                </p:nvGrpSpPr>
                <p:grpSpPr>
                  <a:xfrm rot="5630925">
                    <a:off x="9823403" y="5192033"/>
                    <a:ext cx="196773" cy="500009"/>
                    <a:chOff x="7172365" y="1815660"/>
                    <a:chExt cx="148338" cy="409744"/>
                  </a:xfrm>
                  <a:grpFill/>
                </p:grpSpPr>
                <p:sp>
                  <p:nvSpPr>
                    <p:cNvPr id="64" name="Rectangle 63">
                      <a:extLst>
                        <a:ext uri="{FF2B5EF4-FFF2-40B4-BE49-F238E27FC236}">
                          <a16:creationId xmlns:a16="http://schemas.microsoft.com/office/drawing/2014/main" id="{2B9CD5EF-6F7B-9786-7041-A772ABB130AD}"/>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1D582ECA-D2C8-F2EC-F64E-9215848DE2AA}"/>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9D93DBED-832F-78A8-F654-F39F017287F1}"/>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grpSp>
          <p:nvGrpSpPr>
            <p:cNvPr id="12" name="Group 11">
              <a:extLst>
                <a:ext uri="{FF2B5EF4-FFF2-40B4-BE49-F238E27FC236}">
                  <a16:creationId xmlns:a16="http://schemas.microsoft.com/office/drawing/2014/main" id="{2B67F72D-DA57-6C83-C388-87ACA9F551FF}"/>
                </a:ext>
              </a:extLst>
            </p:cNvPr>
            <p:cNvGrpSpPr/>
            <p:nvPr/>
          </p:nvGrpSpPr>
          <p:grpSpPr>
            <a:xfrm rot="16757584">
              <a:off x="5596258" y="555300"/>
              <a:ext cx="839804" cy="2218396"/>
              <a:chOff x="9367889" y="3662415"/>
              <a:chExt cx="839804" cy="2090037"/>
            </a:xfrm>
            <a:grpFill/>
          </p:grpSpPr>
          <p:grpSp>
            <p:nvGrpSpPr>
              <p:cNvPr id="13" name="Group 12">
                <a:extLst>
                  <a:ext uri="{FF2B5EF4-FFF2-40B4-BE49-F238E27FC236}">
                    <a16:creationId xmlns:a16="http://schemas.microsoft.com/office/drawing/2014/main" id="{BFB367A2-EA7B-4E9E-EB96-7DD7866C9F5D}"/>
                  </a:ext>
                </a:extLst>
              </p:cNvPr>
              <p:cNvGrpSpPr/>
              <p:nvPr/>
            </p:nvGrpSpPr>
            <p:grpSpPr>
              <a:xfrm>
                <a:off x="9367889" y="3662415"/>
                <a:ext cx="650556" cy="604394"/>
                <a:chOff x="9464877" y="3654612"/>
                <a:chExt cx="650556" cy="604394"/>
              </a:xfrm>
              <a:grpFill/>
            </p:grpSpPr>
            <p:grpSp>
              <p:nvGrpSpPr>
                <p:cNvPr id="44" name="Group 43">
                  <a:extLst>
                    <a:ext uri="{FF2B5EF4-FFF2-40B4-BE49-F238E27FC236}">
                      <a16:creationId xmlns:a16="http://schemas.microsoft.com/office/drawing/2014/main" id="{A7E5B4D0-2C03-01C3-9F76-6BF85C588A79}"/>
                    </a:ext>
                  </a:extLst>
                </p:cNvPr>
                <p:cNvGrpSpPr/>
                <p:nvPr/>
              </p:nvGrpSpPr>
              <p:grpSpPr>
                <a:xfrm rot="3925055">
                  <a:off x="9616495" y="3502994"/>
                  <a:ext cx="196773" cy="500009"/>
                  <a:chOff x="7172365" y="1815660"/>
                  <a:chExt cx="148338" cy="409744"/>
                </a:xfrm>
                <a:grpFill/>
              </p:grpSpPr>
              <p:sp>
                <p:nvSpPr>
                  <p:cNvPr id="53" name="Rectangle 52">
                    <a:extLst>
                      <a:ext uri="{FF2B5EF4-FFF2-40B4-BE49-F238E27FC236}">
                        <a16:creationId xmlns:a16="http://schemas.microsoft.com/office/drawing/2014/main" id="{2B3E6699-CC48-30DE-68D0-5EC2334830D7}"/>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A985E4F9-C183-41E7-CD2E-34A7BFE4CE2A}"/>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F33CEABD-40D8-1471-61AB-F2338344610A}"/>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5" name="Group 44">
                  <a:extLst>
                    <a:ext uri="{FF2B5EF4-FFF2-40B4-BE49-F238E27FC236}">
                      <a16:creationId xmlns:a16="http://schemas.microsoft.com/office/drawing/2014/main" id="{3937F414-FD6B-E1AE-9517-62656F220104}"/>
                    </a:ext>
                  </a:extLst>
                </p:cNvPr>
                <p:cNvGrpSpPr/>
                <p:nvPr/>
              </p:nvGrpSpPr>
              <p:grpSpPr>
                <a:xfrm rot="4126599">
                  <a:off x="9697292" y="3701324"/>
                  <a:ext cx="196773" cy="500009"/>
                  <a:chOff x="7172365" y="1815660"/>
                  <a:chExt cx="148338" cy="409744"/>
                </a:xfrm>
                <a:grpFill/>
              </p:grpSpPr>
              <p:sp>
                <p:nvSpPr>
                  <p:cNvPr id="50" name="Rectangle 49">
                    <a:extLst>
                      <a:ext uri="{FF2B5EF4-FFF2-40B4-BE49-F238E27FC236}">
                        <a16:creationId xmlns:a16="http://schemas.microsoft.com/office/drawing/2014/main" id="{E3213F0D-C49A-5047-EFCF-ABBCD6D4E225}"/>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3FA23B72-46E3-DB1C-1AD8-958D93E0D05E}"/>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9DBF09D2-D234-CB11-6D9E-2FC22110B817}"/>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6" name="Group 45">
                  <a:extLst>
                    <a:ext uri="{FF2B5EF4-FFF2-40B4-BE49-F238E27FC236}">
                      <a16:creationId xmlns:a16="http://schemas.microsoft.com/office/drawing/2014/main" id="{9D0672B7-F27F-9E08-A5E7-AB9AE2E84DEF}"/>
                    </a:ext>
                  </a:extLst>
                </p:cNvPr>
                <p:cNvGrpSpPr/>
                <p:nvPr/>
              </p:nvGrpSpPr>
              <p:grpSpPr>
                <a:xfrm rot="4288009">
                  <a:off x="9767042" y="3910615"/>
                  <a:ext cx="196773" cy="500009"/>
                  <a:chOff x="7172365" y="1815660"/>
                  <a:chExt cx="148338" cy="409744"/>
                </a:xfrm>
                <a:grpFill/>
              </p:grpSpPr>
              <p:sp>
                <p:nvSpPr>
                  <p:cNvPr id="47" name="Rectangle 46">
                    <a:extLst>
                      <a:ext uri="{FF2B5EF4-FFF2-40B4-BE49-F238E27FC236}">
                        <a16:creationId xmlns:a16="http://schemas.microsoft.com/office/drawing/2014/main" id="{85F2B718-3E01-4563-374F-2DE570CBBAAF}"/>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Oval 47">
                    <a:extLst>
                      <a:ext uri="{FF2B5EF4-FFF2-40B4-BE49-F238E27FC236}">
                        <a16:creationId xmlns:a16="http://schemas.microsoft.com/office/drawing/2014/main" id="{65D27E00-3804-499F-76F3-2C238E7FB43B}"/>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C0742B44-0584-F1CA-2404-9B1FF6F5889C}"/>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4" name="Group 13">
                <a:extLst>
                  <a:ext uri="{FF2B5EF4-FFF2-40B4-BE49-F238E27FC236}">
                    <a16:creationId xmlns:a16="http://schemas.microsoft.com/office/drawing/2014/main" id="{99F7679F-FBEF-81F6-BBE9-BA73BC0FB992}"/>
                  </a:ext>
                </a:extLst>
              </p:cNvPr>
              <p:cNvGrpSpPr/>
              <p:nvPr/>
            </p:nvGrpSpPr>
            <p:grpSpPr>
              <a:xfrm rot="21385721">
                <a:off x="9622993" y="4261616"/>
                <a:ext cx="563897" cy="1065335"/>
                <a:chOff x="9664500" y="4272918"/>
                <a:chExt cx="563897" cy="1065335"/>
              </a:xfrm>
              <a:grpFill/>
            </p:grpSpPr>
            <p:grpSp>
              <p:nvGrpSpPr>
                <p:cNvPr id="24" name="Group 23">
                  <a:extLst>
                    <a:ext uri="{FF2B5EF4-FFF2-40B4-BE49-F238E27FC236}">
                      <a16:creationId xmlns:a16="http://schemas.microsoft.com/office/drawing/2014/main" id="{88ECB186-2843-2DEB-EF78-4EA0CD8A718E}"/>
                    </a:ext>
                  </a:extLst>
                </p:cNvPr>
                <p:cNvGrpSpPr/>
                <p:nvPr/>
              </p:nvGrpSpPr>
              <p:grpSpPr>
                <a:xfrm rot="4538980">
                  <a:off x="9816118" y="4121300"/>
                  <a:ext cx="196773" cy="500009"/>
                  <a:chOff x="7172365" y="1815660"/>
                  <a:chExt cx="148338" cy="409744"/>
                </a:xfrm>
                <a:grpFill/>
              </p:grpSpPr>
              <p:sp>
                <p:nvSpPr>
                  <p:cNvPr id="41" name="Rectangle 40">
                    <a:extLst>
                      <a:ext uri="{FF2B5EF4-FFF2-40B4-BE49-F238E27FC236}">
                        <a16:creationId xmlns:a16="http://schemas.microsoft.com/office/drawing/2014/main" id="{6F2AA5D9-3112-7A6C-C24A-D812869D7020}"/>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0EF6B71B-EDC7-D21A-A44D-08A5D99F41B0}"/>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6676ABD7-F411-787C-AA8C-58FF267A42A2}"/>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 name="Group 24">
                  <a:extLst>
                    <a:ext uri="{FF2B5EF4-FFF2-40B4-BE49-F238E27FC236}">
                      <a16:creationId xmlns:a16="http://schemas.microsoft.com/office/drawing/2014/main" id="{3D92FDE3-1652-F11F-E1DD-6165B2075677}"/>
                    </a:ext>
                  </a:extLst>
                </p:cNvPr>
                <p:cNvGrpSpPr/>
                <p:nvPr/>
              </p:nvGrpSpPr>
              <p:grpSpPr>
                <a:xfrm rot="4687235">
                  <a:off x="9861326" y="4335333"/>
                  <a:ext cx="196773" cy="500009"/>
                  <a:chOff x="7172365" y="1815660"/>
                  <a:chExt cx="148338" cy="409744"/>
                </a:xfrm>
                <a:grpFill/>
              </p:grpSpPr>
              <p:sp>
                <p:nvSpPr>
                  <p:cNvPr id="38" name="Rectangle 37">
                    <a:extLst>
                      <a:ext uri="{FF2B5EF4-FFF2-40B4-BE49-F238E27FC236}">
                        <a16:creationId xmlns:a16="http://schemas.microsoft.com/office/drawing/2014/main" id="{A82F87E6-540D-02A1-EF48-C6354FA3D2E4}"/>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694EF21C-E3DB-BD96-80BE-B6C7A2FA1907}"/>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DB08D520-3B23-918C-E2B6-D4CDE2A86060}"/>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 name="Group 25">
                  <a:extLst>
                    <a:ext uri="{FF2B5EF4-FFF2-40B4-BE49-F238E27FC236}">
                      <a16:creationId xmlns:a16="http://schemas.microsoft.com/office/drawing/2014/main" id="{D7496447-AA5A-B476-BD05-19AD4953C86B}"/>
                    </a:ext>
                  </a:extLst>
                </p:cNvPr>
                <p:cNvGrpSpPr/>
                <p:nvPr/>
              </p:nvGrpSpPr>
              <p:grpSpPr>
                <a:xfrm rot="5084896">
                  <a:off x="9878060" y="4560207"/>
                  <a:ext cx="196773" cy="500009"/>
                  <a:chOff x="7172365" y="1815660"/>
                  <a:chExt cx="148338" cy="409744"/>
                </a:xfrm>
                <a:grpFill/>
              </p:grpSpPr>
              <p:sp>
                <p:nvSpPr>
                  <p:cNvPr id="35" name="Rectangle 34">
                    <a:extLst>
                      <a:ext uri="{FF2B5EF4-FFF2-40B4-BE49-F238E27FC236}">
                        <a16:creationId xmlns:a16="http://schemas.microsoft.com/office/drawing/2014/main" id="{AB4F9FEA-8D42-14D3-D4E8-06568890FA63}"/>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C0571A8C-CF2E-1EA0-BEA0-EA5D072DA55E}"/>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FBD1F945-1331-2E84-E04A-51147F054952}"/>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7" name="Group 26">
                  <a:extLst>
                    <a:ext uri="{FF2B5EF4-FFF2-40B4-BE49-F238E27FC236}">
                      <a16:creationId xmlns:a16="http://schemas.microsoft.com/office/drawing/2014/main" id="{4ED27237-C52D-AEF0-AA79-756AC0BC2C05}"/>
                    </a:ext>
                  </a:extLst>
                </p:cNvPr>
                <p:cNvGrpSpPr/>
                <p:nvPr/>
              </p:nvGrpSpPr>
              <p:grpSpPr>
                <a:xfrm rot="5335132">
                  <a:off x="9872853" y="4780725"/>
                  <a:ext cx="196773" cy="500009"/>
                  <a:chOff x="7172365" y="1815660"/>
                  <a:chExt cx="148338" cy="409744"/>
                </a:xfrm>
                <a:grpFill/>
              </p:grpSpPr>
              <p:sp>
                <p:nvSpPr>
                  <p:cNvPr id="32" name="Rectangle 31">
                    <a:extLst>
                      <a:ext uri="{FF2B5EF4-FFF2-40B4-BE49-F238E27FC236}">
                        <a16:creationId xmlns:a16="http://schemas.microsoft.com/office/drawing/2014/main" id="{76E40745-CD49-99E3-BAAA-B539F5FBE940}"/>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E3ADFD0B-9E48-B162-F2C8-B8B38C8216BE}"/>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Oval 33">
                    <a:extLst>
                      <a:ext uri="{FF2B5EF4-FFF2-40B4-BE49-F238E27FC236}">
                        <a16:creationId xmlns:a16="http://schemas.microsoft.com/office/drawing/2014/main" id="{8CCC37B4-D1BC-CE4D-7312-97DDD0A35806}"/>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8" name="Group 27">
                  <a:extLst>
                    <a:ext uri="{FF2B5EF4-FFF2-40B4-BE49-F238E27FC236}">
                      <a16:creationId xmlns:a16="http://schemas.microsoft.com/office/drawing/2014/main" id="{E178372D-E097-A672-A3EF-5E9D2E67AB85}"/>
                    </a:ext>
                  </a:extLst>
                </p:cNvPr>
                <p:cNvGrpSpPr/>
                <p:nvPr/>
              </p:nvGrpSpPr>
              <p:grpSpPr>
                <a:xfrm rot="5523200">
                  <a:off x="9880006" y="4989862"/>
                  <a:ext cx="196773" cy="500009"/>
                  <a:chOff x="7172365" y="1815660"/>
                  <a:chExt cx="148338" cy="409744"/>
                </a:xfrm>
                <a:grpFill/>
              </p:grpSpPr>
              <p:sp>
                <p:nvSpPr>
                  <p:cNvPr id="29" name="Rectangle 28">
                    <a:extLst>
                      <a:ext uri="{FF2B5EF4-FFF2-40B4-BE49-F238E27FC236}">
                        <a16:creationId xmlns:a16="http://schemas.microsoft.com/office/drawing/2014/main" id="{9C26F8A0-5DCE-EC5B-B7FF-ADE5AE979CBE}"/>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FB79B4DB-85C1-D39C-5FBD-68BD32F916CA}"/>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707F74A6-33B1-F9E2-74A2-8766891FFCB4}"/>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5" name="Group 14">
                <a:extLst>
                  <a:ext uri="{FF2B5EF4-FFF2-40B4-BE49-F238E27FC236}">
                    <a16:creationId xmlns:a16="http://schemas.microsoft.com/office/drawing/2014/main" id="{2338FB70-3B7C-3F21-266A-4EA30AA564A4}"/>
                  </a:ext>
                </a:extLst>
              </p:cNvPr>
              <p:cNvGrpSpPr/>
              <p:nvPr/>
            </p:nvGrpSpPr>
            <p:grpSpPr>
              <a:xfrm rot="21373270">
                <a:off x="9673098" y="5342901"/>
                <a:ext cx="534595" cy="409551"/>
                <a:chOff x="9637199" y="5343651"/>
                <a:chExt cx="534595" cy="409551"/>
              </a:xfrm>
              <a:grpFill/>
            </p:grpSpPr>
            <p:grpSp>
              <p:nvGrpSpPr>
                <p:cNvPr id="16" name="Group 15">
                  <a:extLst>
                    <a:ext uri="{FF2B5EF4-FFF2-40B4-BE49-F238E27FC236}">
                      <a16:creationId xmlns:a16="http://schemas.microsoft.com/office/drawing/2014/main" id="{7D8762DB-2260-AEF0-C51D-AC51E208FCAE}"/>
                    </a:ext>
                  </a:extLst>
                </p:cNvPr>
                <p:cNvGrpSpPr/>
                <p:nvPr/>
              </p:nvGrpSpPr>
              <p:grpSpPr>
                <a:xfrm rot="5835679">
                  <a:off x="9788817" y="5404811"/>
                  <a:ext cx="196773" cy="500009"/>
                  <a:chOff x="7172365" y="1815660"/>
                  <a:chExt cx="148338" cy="409744"/>
                </a:xfrm>
                <a:grpFill/>
              </p:grpSpPr>
              <p:sp>
                <p:nvSpPr>
                  <p:cNvPr id="21" name="Rectangle 20">
                    <a:extLst>
                      <a:ext uri="{FF2B5EF4-FFF2-40B4-BE49-F238E27FC236}">
                        <a16:creationId xmlns:a16="http://schemas.microsoft.com/office/drawing/2014/main" id="{28487FF3-AF47-6434-341C-772B672B53C5}"/>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Oval 21">
                    <a:extLst>
                      <a:ext uri="{FF2B5EF4-FFF2-40B4-BE49-F238E27FC236}">
                        <a16:creationId xmlns:a16="http://schemas.microsoft.com/office/drawing/2014/main" id="{B758111F-4AAE-D5C3-4318-F83CB25A7768}"/>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Oval 22">
                    <a:extLst>
                      <a:ext uri="{FF2B5EF4-FFF2-40B4-BE49-F238E27FC236}">
                        <a16:creationId xmlns:a16="http://schemas.microsoft.com/office/drawing/2014/main" id="{9A748867-1C5E-DB34-DA85-3D4CCF97D336}"/>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 name="Group 16">
                  <a:extLst>
                    <a:ext uri="{FF2B5EF4-FFF2-40B4-BE49-F238E27FC236}">
                      <a16:creationId xmlns:a16="http://schemas.microsoft.com/office/drawing/2014/main" id="{44BE2340-4A3E-B4FC-C6A2-3F5253F0E2BB}"/>
                    </a:ext>
                  </a:extLst>
                </p:cNvPr>
                <p:cNvGrpSpPr/>
                <p:nvPr/>
              </p:nvGrpSpPr>
              <p:grpSpPr>
                <a:xfrm rot="5630925">
                  <a:off x="9823403" y="5192033"/>
                  <a:ext cx="196773" cy="500009"/>
                  <a:chOff x="7172365" y="1815660"/>
                  <a:chExt cx="148338" cy="409744"/>
                </a:xfrm>
                <a:grpFill/>
              </p:grpSpPr>
              <p:sp>
                <p:nvSpPr>
                  <p:cNvPr id="18" name="Rectangle 17">
                    <a:extLst>
                      <a:ext uri="{FF2B5EF4-FFF2-40B4-BE49-F238E27FC236}">
                        <a16:creationId xmlns:a16="http://schemas.microsoft.com/office/drawing/2014/main" id="{01D42EE1-4CD3-046F-D36C-EA4978F18914}"/>
                      </a:ext>
                    </a:extLst>
                  </p:cNvPr>
                  <p:cNvSpPr/>
                  <p:nvPr/>
                </p:nvSpPr>
                <p:spPr bwMode="auto">
                  <a:xfrm>
                    <a:off x="7205797" y="1868049"/>
                    <a:ext cx="81475" cy="297025"/>
                  </a:xfrm>
                  <a:prstGeom prst="rect">
                    <a:avLst/>
                  </a:prstGeom>
                  <a:grp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Oval 18">
                    <a:extLst>
                      <a:ext uri="{FF2B5EF4-FFF2-40B4-BE49-F238E27FC236}">
                        <a16:creationId xmlns:a16="http://schemas.microsoft.com/office/drawing/2014/main" id="{FDFEC7F9-5E47-CB18-8830-8765EBAD4BD1}"/>
                      </a:ext>
                    </a:extLst>
                  </p:cNvPr>
                  <p:cNvSpPr/>
                  <p:nvPr/>
                </p:nvSpPr>
                <p:spPr bwMode="auto">
                  <a:xfrm>
                    <a:off x="7172365" y="1815660"/>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2B2EAF2A-9011-3641-C407-36CCB9351A5F}"/>
                      </a:ext>
                    </a:extLst>
                  </p:cNvPr>
                  <p:cNvSpPr/>
                  <p:nvPr/>
                </p:nvSpPr>
                <p:spPr bwMode="auto">
                  <a:xfrm>
                    <a:off x="7172365" y="2077066"/>
                    <a:ext cx="148338" cy="148338"/>
                  </a:xfrm>
                  <a:prstGeom prst="ellipse">
                    <a:avLst/>
                  </a:prstGeom>
                  <a:grpFill/>
                  <a:ln w="952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grpSp>
        <p:nvGrpSpPr>
          <p:cNvPr id="425" name="Group 424">
            <a:extLst>
              <a:ext uri="{FF2B5EF4-FFF2-40B4-BE49-F238E27FC236}">
                <a16:creationId xmlns:a16="http://schemas.microsoft.com/office/drawing/2014/main" id="{01CDB821-3D15-A275-2FE9-00032B839859}"/>
              </a:ext>
            </a:extLst>
          </p:cNvPr>
          <p:cNvGrpSpPr/>
          <p:nvPr/>
        </p:nvGrpSpPr>
        <p:grpSpPr>
          <a:xfrm>
            <a:off x="6678089" y="5527232"/>
            <a:ext cx="1808063" cy="437558"/>
            <a:chOff x="6678089" y="5527232"/>
            <a:chExt cx="1808063" cy="437558"/>
          </a:xfrm>
        </p:grpSpPr>
        <p:grpSp>
          <p:nvGrpSpPr>
            <p:cNvPr id="424" name="Group 423">
              <a:extLst>
                <a:ext uri="{FF2B5EF4-FFF2-40B4-BE49-F238E27FC236}">
                  <a16:creationId xmlns:a16="http://schemas.microsoft.com/office/drawing/2014/main" id="{12CAEA25-FE7A-D5D7-0841-497B65BEC611}"/>
                </a:ext>
              </a:extLst>
            </p:cNvPr>
            <p:cNvGrpSpPr/>
            <p:nvPr/>
          </p:nvGrpSpPr>
          <p:grpSpPr>
            <a:xfrm>
              <a:off x="7125744" y="5557298"/>
              <a:ext cx="1342967" cy="377964"/>
              <a:chOff x="7125744" y="5557298"/>
              <a:chExt cx="1342967" cy="377964"/>
            </a:xfrm>
          </p:grpSpPr>
          <p:sp>
            <p:nvSpPr>
              <p:cNvPr id="281" name="Freeform 5">
                <a:extLst>
                  <a:ext uri="{FF2B5EF4-FFF2-40B4-BE49-F238E27FC236}">
                    <a16:creationId xmlns:a16="http://schemas.microsoft.com/office/drawing/2014/main" id="{57C912E1-7C6A-C518-2494-00A5D792D151}"/>
                  </a:ext>
                </a:extLst>
              </p:cNvPr>
              <p:cNvSpPr>
                <a:spLocks/>
              </p:cNvSpPr>
              <p:nvPr/>
            </p:nvSpPr>
            <p:spPr bwMode="auto">
              <a:xfrm rot="5400000">
                <a:off x="8292622" y="5698504"/>
                <a:ext cx="317296" cy="34883"/>
              </a:xfrm>
              <a:custGeom>
                <a:avLst/>
                <a:gdLst>
                  <a:gd name="T0" fmla="*/ 1183 w 1183"/>
                  <a:gd name="T1" fmla="*/ 54 h 54"/>
                  <a:gd name="T2" fmla="*/ 1183 w 1183"/>
                  <a:gd name="T3" fmla="*/ 54 h 54"/>
                  <a:gd name="T4" fmla="*/ 1147 w 1183"/>
                  <a:gd name="T5" fmla="*/ 40 h 54"/>
                  <a:gd name="T6" fmla="*/ 1111 w 1183"/>
                  <a:gd name="T7" fmla="*/ 26 h 54"/>
                  <a:gd name="T8" fmla="*/ 1034 w 1183"/>
                  <a:gd name="T9" fmla="*/ 0 h 54"/>
                  <a:gd name="T10" fmla="*/ 0 w 1183"/>
                  <a:gd name="T11" fmla="*/ 0 h 54"/>
                  <a:gd name="T12" fmla="*/ 0 w 1183"/>
                  <a:gd name="T13" fmla="*/ 0 h 54"/>
                  <a:gd name="T14" fmla="*/ 6 w 1183"/>
                  <a:gd name="T15" fmla="*/ 13 h 54"/>
                  <a:gd name="T16" fmla="*/ 16 w 1183"/>
                  <a:gd name="T17" fmla="*/ 27 h 54"/>
                  <a:gd name="T18" fmla="*/ 26 w 1183"/>
                  <a:gd name="T19" fmla="*/ 40 h 54"/>
                  <a:gd name="T20" fmla="*/ 39 w 1183"/>
                  <a:gd name="T21" fmla="*/ 54 h 54"/>
                  <a:gd name="T22" fmla="*/ 1183 w 1183"/>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3" h="54">
                    <a:moveTo>
                      <a:pt x="1183" y="54"/>
                    </a:moveTo>
                    <a:lnTo>
                      <a:pt x="1183" y="54"/>
                    </a:lnTo>
                    <a:lnTo>
                      <a:pt x="1147" y="40"/>
                    </a:lnTo>
                    <a:lnTo>
                      <a:pt x="1111" y="26"/>
                    </a:lnTo>
                    <a:lnTo>
                      <a:pt x="1034" y="0"/>
                    </a:lnTo>
                    <a:lnTo>
                      <a:pt x="0" y="0"/>
                    </a:lnTo>
                    <a:lnTo>
                      <a:pt x="0" y="0"/>
                    </a:lnTo>
                    <a:lnTo>
                      <a:pt x="6" y="13"/>
                    </a:lnTo>
                    <a:lnTo>
                      <a:pt x="16" y="27"/>
                    </a:lnTo>
                    <a:lnTo>
                      <a:pt x="26" y="40"/>
                    </a:lnTo>
                    <a:lnTo>
                      <a:pt x="39" y="54"/>
                    </a:lnTo>
                    <a:lnTo>
                      <a:pt x="1183" y="5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4" name="Freeform 8">
                <a:extLst>
                  <a:ext uri="{FF2B5EF4-FFF2-40B4-BE49-F238E27FC236}">
                    <a16:creationId xmlns:a16="http://schemas.microsoft.com/office/drawing/2014/main" id="{5CF42F5D-C0DE-2DE0-664B-52B261152216}"/>
                  </a:ext>
                </a:extLst>
              </p:cNvPr>
              <p:cNvSpPr>
                <a:spLocks/>
              </p:cNvSpPr>
              <p:nvPr/>
            </p:nvSpPr>
            <p:spPr bwMode="auto">
              <a:xfrm rot="5400000">
                <a:off x="7860827" y="5818765"/>
                <a:ext cx="180928" cy="34883"/>
              </a:xfrm>
              <a:custGeom>
                <a:avLst/>
                <a:gdLst>
                  <a:gd name="T0" fmla="*/ 597 w 674"/>
                  <a:gd name="T1" fmla="*/ 0 h 53"/>
                  <a:gd name="T2" fmla="*/ 167 w 674"/>
                  <a:gd name="T3" fmla="*/ 0 h 53"/>
                  <a:gd name="T4" fmla="*/ 167 w 674"/>
                  <a:gd name="T5" fmla="*/ 0 h 53"/>
                  <a:gd name="T6" fmla="*/ 85 w 674"/>
                  <a:gd name="T7" fmla="*/ 27 h 53"/>
                  <a:gd name="T8" fmla="*/ 0 w 674"/>
                  <a:gd name="T9" fmla="*/ 53 h 53"/>
                  <a:gd name="T10" fmla="*/ 674 w 674"/>
                  <a:gd name="T11" fmla="*/ 53 h 53"/>
                  <a:gd name="T12" fmla="*/ 674 w 674"/>
                  <a:gd name="T13" fmla="*/ 53 h 53"/>
                  <a:gd name="T14" fmla="*/ 660 w 674"/>
                  <a:gd name="T15" fmla="*/ 40 h 53"/>
                  <a:gd name="T16" fmla="*/ 642 w 674"/>
                  <a:gd name="T17" fmla="*/ 26 h 53"/>
                  <a:gd name="T18" fmla="*/ 621 w 674"/>
                  <a:gd name="T19" fmla="*/ 12 h 53"/>
                  <a:gd name="T20" fmla="*/ 597 w 674"/>
                  <a:gd name="T21" fmla="*/ 0 h 53"/>
                  <a:gd name="T22" fmla="*/ 597 w 674"/>
                  <a:gd name="T2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4" h="53">
                    <a:moveTo>
                      <a:pt x="597" y="0"/>
                    </a:moveTo>
                    <a:lnTo>
                      <a:pt x="167" y="0"/>
                    </a:lnTo>
                    <a:lnTo>
                      <a:pt x="167" y="0"/>
                    </a:lnTo>
                    <a:lnTo>
                      <a:pt x="85" y="27"/>
                    </a:lnTo>
                    <a:lnTo>
                      <a:pt x="0" y="53"/>
                    </a:lnTo>
                    <a:lnTo>
                      <a:pt x="674" y="53"/>
                    </a:lnTo>
                    <a:lnTo>
                      <a:pt x="674" y="53"/>
                    </a:lnTo>
                    <a:lnTo>
                      <a:pt x="660" y="40"/>
                    </a:lnTo>
                    <a:lnTo>
                      <a:pt x="642" y="26"/>
                    </a:lnTo>
                    <a:lnTo>
                      <a:pt x="621" y="12"/>
                    </a:lnTo>
                    <a:lnTo>
                      <a:pt x="597" y="0"/>
                    </a:lnTo>
                    <a:lnTo>
                      <a:pt x="597"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Freeform 11">
                <a:extLst>
                  <a:ext uri="{FF2B5EF4-FFF2-40B4-BE49-F238E27FC236}">
                    <a16:creationId xmlns:a16="http://schemas.microsoft.com/office/drawing/2014/main" id="{98FEB59D-D6B1-D2B4-4362-3BDBB011C560}"/>
                  </a:ext>
                </a:extLst>
              </p:cNvPr>
              <p:cNvSpPr>
                <a:spLocks/>
              </p:cNvSpPr>
              <p:nvPr/>
            </p:nvSpPr>
            <p:spPr bwMode="auto">
              <a:xfrm rot="5400000">
                <a:off x="7557440" y="5638911"/>
                <a:ext cx="183076" cy="34883"/>
              </a:xfrm>
              <a:custGeom>
                <a:avLst/>
                <a:gdLst>
                  <a:gd name="T0" fmla="*/ 79 w 680"/>
                  <a:gd name="T1" fmla="*/ 55 h 55"/>
                  <a:gd name="T2" fmla="*/ 509 w 680"/>
                  <a:gd name="T3" fmla="*/ 55 h 55"/>
                  <a:gd name="T4" fmla="*/ 509 w 680"/>
                  <a:gd name="T5" fmla="*/ 55 h 55"/>
                  <a:gd name="T6" fmla="*/ 595 w 680"/>
                  <a:gd name="T7" fmla="*/ 27 h 55"/>
                  <a:gd name="T8" fmla="*/ 680 w 680"/>
                  <a:gd name="T9" fmla="*/ 0 h 55"/>
                  <a:gd name="T10" fmla="*/ 0 w 680"/>
                  <a:gd name="T11" fmla="*/ 0 h 55"/>
                  <a:gd name="T12" fmla="*/ 0 w 680"/>
                  <a:gd name="T13" fmla="*/ 0 h 55"/>
                  <a:gd name="T14" fmla="*/ 16 w 680"/>
                  <a:gd name="T15" fmla="*/ 14 h 55"/>
                  <a:gd name="T16" fmla="*/ 34 w 680"/>
                  <a:gd name="T17" fmla="*/ 27 h 55"/>
                  <a:gd name="T18" fmla="*/ 55 w 680"/>
                  <a:gd name="T19" fmla="*/ 42 h 55"/>
                  <a:gd name="T20" fmla="*/ 79 w 680"/>
                  <a:gd name="T21" fmla="*/ 55 h 55"/>
                  <a:gd name="T22" fmla="*/ 79 w 680"/>
                  <a:gd name="T2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5">
                    <a:moveTo>
                      <a:pt x="79" y="55"/>
                    </a:moveTo>
                    <a:lnTo>
                      <a:pt x="509" y="55"/>
                    </a:lnTo>
                    <a:lnTo>
                      <a:pt x="509" y="55"/>
                    </a:lnTo>
                    <a:lnTo>
                      <a:pt x="595" y="27"/>
                    </a:lnTo>
                    <a:lnTo>
                      <a:pt x="680" y="0"/>
                    </a:lnTo>
                    <a:lnTo>
                      <a:pt x="0" y="0"/>
                    </a:lnTo>
                    <a:lnTo>
                      <a:pt x="0" y="0"/>
                    </a:lnTo>
                    <a:lnTo>
                      <a:pt x="16" y="14"/>
                    </a:lnTo>
                    <a:lnTo>
                      <a:pt x="34" y="27"/>
                    </a:lnTo>
                    <a:lnTo>
                      <a:pt x="55" y="42"/>
                    </a:lnTo>
                    <a:lnTo>
                      <a:pt x="79" y="55"/>
                    </a:lnTo>
                    <a:lnTo>
                      <a:pt x="79" y="5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 name="Freeform 14">
                <a:extLst>
                  <a:ext uri="{FF2B5EF4-FFF2-40B4-BE49-F238E27FC236}">
                    <a16:creationId xmlns:a16="http://schemas.microsoft.com/office/drawing/2014/main" id="{D89CDAC2-A658-BD42-C642-16968528BDE6}"/>
                  </a:ext>
                </a:extLst>
              </p:cNvPr>
              <p:cNvSpPr>
                <a:spLocks/>
              </p:cNvSpPr>
              <p:nvPr/>
            </p:nvSpPr>
            <p:spPr bwMode="auto">
              <a:xfrm rot="5400000">
                <a:off x="6984538" y="5759172"/>
                <a:ext cx="317296" cy="34883"/>
              </a:xfrm>
              <a:custGeom>
                <a:avLst/>
                <a:gdLst>
                  <a:gd name="T0" fmla="*/ 1142 w 1183"/>
                  <a:gd name="T1" fmla="*/ 0 h 56"/>
                  <a:gd name="T2" fmla="*/ 0 w 1183"/>
                  <a:gd name="T3" fmla="*/ 0 h 56"/>
                  <a:gd name="T4" fmla="*/ 0 w 1183"/>
                  <a:gd name="T5" fmla="*/ 0 h 56"/>
                  <a:gd name="T6" fmla="*/ 36 w 1183"/>
                  <a:gd name="T7" fmla="*/ 14 h 56"/>
                  <a:gd name="T8" fmla="*/ 73 w 1183"/>
                  <a:gd name="T9" fmla="*/ 28 h 56"/>
                  <a:gd name="T10" fmla="*/ 112 w 1183"/>
                  <a:gd name="T11" fmla="*/ 42 h 56"/>
                  <a:gd name="T12" fmla="*/ 152 w 1183"/>
                  <a:gd name="T13" fmla="*/ 56 h 56"/>
                  <a:gd name="T14" fmla="*/ 1183 w 1183"/>
                  <a:gd name="T15" fmla="*/ 56 h 56"/>
                  <a:gd name="T16" fmla="*/ 1183 w 1183"/>
                  <a:gd name="T17" fmla="*/ 56 h 56"/>
                  <a:gd name="T18" fmla="*/ 1176 w 1183"/>
                  <a:gd name="T19" fmla="*/ 41 h 56"/>
                  <a:gd name="T20" fmla="*/ 1168 w 1183"/>
                  <a:gd name="T21" fmla="*/ 27 h 56"/>
                  <a:gd name="T22" fmla="*/ 1157 w 1183"/>
                  <a:gd name="T23" fmla="*/ 14 h 56"/>
                  <a:gd name="T24" fmla="*/ 1142 w 1183"/>
                  <a:gd name="T25" fmla="*/ 0 h 56"/>
                  <a:gd name="T26" fmla="*/ 1142 w 1183"/>
                  <a:gd name="T2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3" h="56">
                    <a:moveTo>
                      <a:pt x="1142" y="0"/>
                    </a:moveTo>
                    <a:lnTo>
                      <a:pt x="0" y="0"/>
                    </a:lnTo>
                    <a:lnTo>
                      <a:pt x="0" y="0"/>
                    </a:lnTo>
                    <a:lnTo>
                      <a:pt x="36" y="14"/>
                    </a:lnTo>
                    <a:lnTo>
                      <a:pt x="73" y="28"/>
                    </a:lnTo>
                    <a:lnTo>
                      <a:pt x="112" y="42"/>
                    </a:lnTo>
                    <a:lnTo>
                      <a:pt x="152" y="56"/>
                    </a:lnTo>
                    <a:lnTo>
                      <a:pt x="1183" y="56"/>
                    </a:lnTo>
                    <a:lnTo>
                      <a:pt x="1183" y="56"/>
                    </a:lnTo>
                    <a:lnTo>
                      <a:pt x="1176" y="41"/>
                    </a:lnTo>
                    <a:lnTo>
                      <a:pt x="1168" y="27"/>
                    </a:lnTo>
                    <a:lnTo>
                      <a:pt x="1157" y="14"/>
                    </a:lnTo>
                    <a:lnTo>
                      <a:pt x="1142" y="0"/>
                    </a:lnTo>
                    <a:lnTo>
                      <a:pt x="1142"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23" name="Group 422">
              <a:extLst>
                <a:ext uri="{FF2B5EF4-FFF2-40B4-BE49-F238E27FC236}">
                  <a16:creationId xmlns:a16="http://schemas.microsoft.com/office/drawing/2014/main" id="{5D6A83D6-AB6D-FFB3-3FBC-AD8C168137DF}"/>
                </a:ext>
              </a:extLst>
            </p:cNvPr>
            <p:cNvGrpSpPr/>
            <p:nvPr/>
          </p:nvGrpSpPr>
          <p:grpSpPr>
            <a:xfrm>
              <a:off x="7026910" y="5564814"/>
              <a:ext cx="1342968" cy="370447"/>
              <a:chOff x="7026910" y="5564814"/>
              <a:chExt cx="1342968" cy="370447"/>
            </a:xfrm>
          </p:grpSpPr>
          <p:sp>
            <p:nvSpPr>
              <p:cNvPr id="282" name="Freeform 6">
                <a:extLst>
                  <a:ext uri="{FF2B5EF4-FFF2-40B4-BE49-F238E27FC236}">
                    <a16:creationId xmlns:a16="http://schemas.microsoft.com/office/drawing/2014/main" id="{F425787E-8254-87C9-A7A0-1AEBCF81B0AE}"/>
                  </a:ext>
                </a:extLst>
              </p:cNvPr>
              <p:cNvSpPr>
                <a:spLocks/>
              </p:cNvSpPr>
              <p:nvPr/>
            </p:nvSpPr>
            <p:spPr bwMode="auto">
              <a:xfrm rot="5400000">
                <a:off x="8191150" y="5756533"/>
                <a:ext cx="316759" cy="40696"/>
              </a:xfrm>
              <a:custGeom>
                <a:avLst/>
                <a:gdLst>
                  <a:gd name="T0" fmla="*/ 1141 w 1180"/>
                  <a:gd name="T1" fmla="*/ 0 h 55"/>
                  <a:gd name="T2" fmla="*/ 0 w 1180"/>
                  <a:gd name="T3" fmla="*/ 0 h 55"/>
                  <a:gd name="T4" fmla="*/ 0 w 1180"/>
                  <a:gd name="T5" fmla="*/ 0 h 55"/>
                  <a:gd name="T6" fmla="*/ 36 w 1180"/>
                  <a:gd name="T7" fmla="*/ 14 h 55"/>
                  <a:gd name="T8" fmla="*/ 72 w 1180"/>
                  <a:gd name="T9" fmla="*/ 28 h 55"/>
                  <a:gd name="T10" fmla="*/ 149 w 1180"/>
                  <a:gd name="T11" fmla="*/ 55 h 55"/>
                  <a:gd name="T12" fmla="*/ 1180 w 1180"/>
                  <a:gd name="T13" fmla="*/ 55 h 55"/>
                  <a:gd name="T14" fmla="*/ 1180 w 1180"/>
                  <a:gd name="T15" fmla="*/ 55 h 55"/>
                  <a:gd name="T16" fmla="*/ 1173 w 1180"/>
                  <a:gd name="T17" fmla="*/ 41 h 55"/>
                  <a:gd name="T18" fmla="*/ 1165 w 1180"/>
                  <a:gd name="T19" fmla="*/ 27 h 55"/>
                  <a:gd name="T20" fmla="*/ 1154 w 1180"/>
                  <a:gd name="T21" fmla="*/ 14 h 55"/>
                  <a:gd name="T22" fmla="*/ 1141 w 1180"/>
                  <a:gd name="T23" fmla="*/ 0 h 55"/>
                  <a:gd name="T24" fmla="*/ 1141 w 1180"/>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0" h="55">
                    <a:moveTo>
                      <a:pt x="1141" y="0"/>
                    </a:moveTo>
                    <a:lnTo>
                      <a:pt x="0" y="0"/>
                    </a:lnTo>
                    <a:lnTo>
                      <a:pt x="0" y="0"/>
                    </a:lnTo>
                    <a:lnTo>
                      <a:pt x="36" y="14"/>
                    </a:lnTo>
                    <a:lnTo>
                      <a:pt x="72" y="28"/>
                    </a:lnTo>
                    <a:lnTo>
                      <a:pt x="149" y="55"/>
                    </a:lnTo>
                    <a:lnTo>
                      <a:pt x="1180" y="55"/>
                    </a:lnTo>
                    <a:lnTo>
                      <a:pt x="1180" y="55"/>
                    </a:lnTo>
                    <a:lnTo>
                      <a:pt x="1173" y="41"/>
                    </a:lnTo>
                    <a:lnTo>
                      <a:pt x="1165" y="27"/>
                    </a:lnTo>
                    <a:lnTo>
                      <a:pt x="1154" y="14"/>
                    </a:lnTo>
                    <a:lnTo>
                      <a:pt x="1141" y="0"/>
                    </a:lnTo>
                    <a:lnTo>
                      <a:pt x="1141"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 name="Freeform 9">
                <a:extLst>
                  <a:ext uri="{FF2B5EF4-FFF2-40B4-BE49-F238E27FC236}">
                    <a16:creationId xmlns:a16="http://schemas.microsoft.com/office/drawing/2014/main" id="{313ACDF6-A144-B291-B0EB-8DF2F1B9EBC6}"/>
                  </a:ext>
                </a:extLst>
              </p:cNvPr>
              <p:cNvSpPr>
                <a:spLocks/>
              </p:cNvSpPr>
              <p:nvPr/>
            </p:nvSpPr>
            <p:spPr bwMode="auto">
              <a:xfrm rot="5400000">
                <a:off x="7688265" y="5759440"/>
                <a:ext cx="316759" cy="34883"/>
              </a:xfrm>
              <a:custGeom>
                <a:avLst/>
                <a:gdLst>
                  <a:gd name="T0" fmla="*/ 0 w 1180"/>
                  <a:gd name="T1" fmla="*/ 55 h 55"/>
                  <a:gd name="T2" fmla="*/ 1139 w 1180"/>
                  <a:gd name="T3" fmla="*/ 55 h 55"/>
                  <a:gd name="T4" fmla="*/ 1139 w 1180"/>
                  <a:gd name="T5" fmla="*/ 55 h 55"/>
                  <a:gd name="T6" fmla="*/ 1154 w 1180"/>
                  <a:gd name="T7" fmla="*/ 41 h 55"/>
                  <a:gd name="T8" fmla="*/ 1165 w 1180"/>
                  <a:gd name="T9" fmla="*/ 27 h 55"/>
                  <a:gd name="T10" fmla="*/ 1173 w 1180"/>
                  <a:gd name="T11" fmla="*/ 13 h 55"/>
                  <a:gd name="T12" fmla="*/ 1180 w 1180"/>
                  <a:gd name="T13" fmla="*/ 0 h 55"/>
                  <a:gd name="T14" fmla="*/ 149 w 1180"/>
                  <a:gd name="T15" fmla="*/ 0 h 55"/>
                  <a:gd name="T16" fmla="*/ 149 w 1180"/>
                  <a:gd name="T17" fmla="*/ 0 h 55"/>
                  <a:gd name="T18" fmla="*/ 110 w 1180"/>
                  <a:gd name="T19" fmla="*/ 12 h 55"/>
                  <a:gd name="T20" fmla="*/ 72 w 1180"/>
                  <a:gd name="T21" fmla="*/ 26 h 55"/>
                  <a:gd name="T22" fmla="*/ 36 w 1180"/>
                  <a:gd name="T23" fmla="*/ 40 h 55"/>
                  <a:gd name="T24" fmla="*/ 0 w 1180"/>
                  <a:gd name="T25" fmla="*/ 55 h 55"/>
                  <a:gd name="T26" fmla="*/ 0 w 1180"/>
                  <a:gd name="T2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5">
                    <a:moveTo>
                      <a:pt x="0" y="55"/>
                    </a:moveTo>
                    <a:lnTo>
                      <a:pt x="1139" y="55"/>
                    </a:lnTo>
                    <a:lnTo>
                      <a:pt x="1139" y="55"/>
                    </a:lnTo>
                    <a:lnTo>
                      <a:pt x="1154" y="41"/>
                    </a:lnTo>
                    <a:lnTo>
                      <a:pt x="1165" y="27"/>
                    </a:lnTo>
                    <a:lnTo>
                      <a:pt x="1173" y="13"/>
                    </a:lnTo>
                    <a:lnTo>
                      <a:pt x="1180" y="0"/>
                    </a:lnTo>
                    <a:lnTo>
                      <a:pt x="149" y="0"/>
                    </a:lnTo>
                    <a:lnTo>
                      <a:pt x="149" y="0"/>
                    </a:lnTo>
                    <a:lnTo>
                      <a:pt x="110" y="12"/>
                    </a:lnTo>
                    <a:lnTo>
                      <a:pt x="72" y="26"/>
                    </a:lnTo>
                    <a:lnTo>
                      <a:pt x="36" y="40"/>
                    </a:lnTo>
                    <a:lnTo>
                      <a:pt x="0" y="55"/>
                    </a:lnTo>
                    <a:lnTo>
                      <a:pt x="0" y="5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8" name="Freeform 12">
                <a:extLst>
                  <a:ext uri="{FF2B5EF4-FFF2-40B4-BE49-F238E27FC236}">
                    <a16:creationId xmlns:a16="http://schemas.microsoft.com/office/drawing/2014/main" id="{C72B42BD-9EAD-470D-3337-008B868761D7}"/>
                  </a:ext>
                </a:extLst>
              </p:cNvPr>
              <p:cNvSpPr>
                <a:spLocks/>
              </p:cNvSpPr>
              <p:nvPr/>
            </p:nvSpPr>
            <p:spPr bwMode="auto">
              <a:xfrm rot="5400000">
                <a:off x="7255396" y="5638642"/>
                <a:ext cx="182539" cy="34883"/>
              </a:xfrm>
              <a:custGeom>
                <a:avLst/>
                <a:gdLst>
                  <a:gd name="T0" fmla="*/ 79 w 679"/>
                  <a:gd name="T1" fmla="*/ 0 h 54"/>
                  <a:gd name="T2" fmla="*/ 79 w 679"/>
                  <a:gd name="T3" fmla="*/ 0 h 54"/>
                  <a:gd name="T4" fmla="*/ 55 w 679"/>
                  <a:gd name="T5" fmla="*/ 12 h 54"/>
                  <a:gd name="T6" fmla="*/ 34 w 679"/>
                  <a:gd name="T7" fmla="*/ 26 h 54"/>
                  <a:gd name="T8" fmla="*/ 16 w 679"/>
                  <a:gd name="T9" fmla="*/ 40 h 54"/>
                  <a:gd name="T10" fmla="*/ 0 w 679"/>
                  <a:gd name="T11" fmla="*/ 54 h 54"/>
                  <a:gd name="T12" fmla="*/ 679 w 679"/>
                  <a:gd name="T13" fmla="*/ 54 h 54"/>
                  <a:gd name="T14" fmla="*/ 679 w 679"/>
                  <a:gd name="T15" fmla="*/ 54 h 54"/>
                  <a:gd name="T16" fmla="*/ 593 w 679"/>
                  <a:gd name="T17" fmla="*/ 27 h 54"/>
                  <a:gd name="T18" fmla="*/ 507 w 679"/>
                  <a:gd name="T19" fmla="*/ 0 h 54"/>
                  <a:gd name="T20" fmla="*/ 79 w 679"/>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9" h="54">
                    <a:moveTo>
                      <a:pt x="79" y="0"/>
                    </a:moveTo>
                    <a:lnTo>
                      <a:pt x="79" y="0"/>
                    </a:lnTo>
                    <a:lnTo>
                      <a:pt x="55" y="12"/>
                    </a:lnTo>
                    <a:lnTo>
                      <a:pt x="34" y="26"/>
                    </a:lnTo>
                    <a:lnTo>
                      <a:pt x="16" y="40"/>
                    </a:lnTo>
                    <a:lnTo>
                      <a:pt x="0" y="54"/>
                    </a:lnTo>
                    <a:lnTo>
                      <a:pt x="679" y="54"/>
                    </a:lnTo>
                    <a:lnTo>
                      <a:pt x="679" y="54"/>
                    </a:lnTo>
                    <a:lnTo>
                      <a:pt x="593" y="27"/>
                    </a:lnTo>
                    <a:lnTo>
                      <a:pt x="507" y="0"/>
                    </a:lnTo>
                    <a:lnTo>
                      <a:pt x="7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1" name="Freeform 15">
                <a:extLst>
                  <a:ext uri="{FF2B5EF4-FFF2-40B4-BE49-F238E27FC236}">
                    <a16:creationId xmlns:a16="http://schemas.microsoft.com/office/drawing/2014/main" id="{DCACE7F0-5918-D2E3-AFD3-E599D444906E}"/>
                  </a:ext>
                </a:extLst>
              </p:cNvPr>
              <p:cNvSpPr>
                <a:spLocks/>
              </p:cNvSpPr>
              <p:nvPr/>
            </p:nvSpPr>
            <p:spPr bwMode="auto">
              <a:xfrm rot="5400000">
                <a:off x="6953351" y="5818765"/>
                <a:ext cx="182002" cy="34883"/>
              </a:xfrm>
              <a:custGeom>
                <a:avLst/>
                <a:gdLst>
                  <a:gd name="T0" fmla="*/ 598 w 677"/>
                  <a:gd name="T1" fmla="*/ 55 h 55"/>
                  <a:gd name="T2" fmla="*/ 598 w 677"/>
                  <a:gd name="T3" fmla="*/ 55 h 55"/>
                  <a:gd name="T4" fmla="*/ 622 w 677"/>
                  <a:gd name="T5" fmla="*/ 42 h 55"/>
                  <a:gd name="T6" fmla="*/ 645 w 677"/>
                  <a:gd name="T7" fmla="*/ 28 h 55"/>
                  <a:gd name="T8" fmla="*/ 662 w 677"/>
                  <a:gd name="T9" fmla="*/ 14 h 55"/>
                  <a:gd name="T10" fmla="*/ 677 w 677"/>
                  <a:gd name="T11" fmla="*/ 0 h 55"/>
                  <a:gd name="T12" fmla="*/ 0 w 677"/>
                  <a:gd name="T13" fmla="*/ 0 h 55"/>
                  <a:gd name="T14" fmla="*/ 0 w 677"/>
                  <a:gd name="T15" fmla="*/ 0 h 55"/>
                  <a:gd name="T16" fmla="*/ 84 w 677"/>
                  <a:gd name="T17" fmla="*/ 27 h 55"/>
                  <a:gd name="T18" fmla="*/ 170 w 677"/>
                  <a:gd name="T19" fmla="*/ 55 h 55"/>
                  <a:gd name="T20" fmla="*/ 598 w 677"/>
                  <a:gd name="T2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7" h="55">
                    <a:moveTo>
                      <a:pt x="598" y="55"/>
                    </a:moveTo>
                    <a:lnTo>
                      <a:pt x="598" y="55"/>
                    </a:lnTo>
                    <a:lnTo>
                      <a:pt x="622" y="42"/>
                    </a:lnTo>
                    <a:lnTo>
                      <a:pt x="645" y="28"/>
                    </a:lnTo>
                    <a:lnTo>
                      <a:pt x="662" y="14"/>
                    </a:lnTo>
                    <a:lnTo>
                      <a:pt x="677" y="0"/>
                    </a:lnTo>
                    <a:lnTo>
                      <a:pt x="0" y="0"/>
                    </a:lnTo>
                    <a:lnTo>
                      <a:pt x="0" y="0"/>
                    </a:lnTo>
                    <a:lnTo>
                      <a:pt x="84" y="27"/>
                    </a:lnTo>
                    <a:lnTo>
                      <a:pt x="170" y="55"/>
                    </a:lnTo>
                    <a:lnTo>
                      <a:pt x="598" y="5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22" name="Group 421">
              <a:extLst>
                <a:ext uri="{FF2B5EF4-FFF2-40B4-BE49-F238E27FC236}">
                  <a16:creationId xmlns:a16="http://schemas.microsoft.com/office/drawing/2014/main" id="{6AA0EDCA-0ED0-2EC6-2B6C-D07D11C82142}"/>
                </a:ext>
              </a:extLst>
            </p:cNvPr>
            <p:cNvGrpSpPr/>
            <p:nvPr/>
          </p:nvGrpSpPr>
          <p:grpSpPr>
            <a:xfrm>
              <a:off x="6724597" y="5556759"/>
              <a:ext cx="1540634" cy="370449"/>
              <a:chOff x="6724597" y="5556759"/>
              <a:chExt cx="1540634" cy="370449"/>
            </a:xfrm>
          </p:grpSpPr>
          <p:sp>
            <p:nvSpPr>
              <p:cNvPr id="283" name="Freeform 7">
                <a:extLst>
                  <a:ext uri="{FF2B5EF4-FFF2-40B4-BE49-F238E27FC236}">
                    <a16:creationId xmlns:a16="http://schemas.microsoft.com/office/drawing/2014/main" id="{A997DE58-9073-04D0-08F6-9F3C99FFF544}"/>
                  </a:ext>
                </a:extLst>
              </p:cNvPr>
              <p:cNvSpPr>
                <a:spLocks/>
              </p:cNvSpPr>
              <p:nvPr/>
            </p:nvSpPr>
            <p:spPr bwMode="auto">
              <a:xfrm rot="5400000">
                <a:off x="8157594" y="5819034"/>
                <a:ext cx="180392" cy="34883"/>
              </a:xfrm>
              <a:custGeom>
                <a:avLst/>
                <a:gdLst>
                  <a:gd name="T0" fmla="*/ 595 w 672"/>
                  <a:gd name="T1" fmla="*/ 54 h 54"/>
                  <a:gd name="T2" fmla="*/ 595 w 672"/>
                  <a:gd name="T3" fmla="*/ 54 h 54"/>
                  <a:gd name="T4" fmla="*/ 619 w 672"/>
                  <a:gd name="T5" fmla="*/ 41 h 54"/>
                  <a:gd name="T6" fmla="*/ 638 w 672"/>
                  <a:gd name="T7" fmla="*/ 28 h 54"/>
                  <a:gd name="T8" fmla="*/ 658 w 672"/>
                  <a:gd name="T9" fmla="*/ 14 h 54"/>
                  <a:gd name="T10" fmla="*/ 672 w 672"/>
                  <a:gd name="T11" fmla="*/ 0 h 54"/>
                  <a:gd name="T12" fmla="*/ 0 w 672"/>
                  <a:gd name="T13" fmla="*/ 0 h 54"/>
                  <a:gd name="T14" fmla="*/ 0 w 672"/>
                  <a:gd name="T15" fmla="*/ 0 h 54"/>
                  <a:gd name="T16" fmla="*/ 84 w 672"/>
                  <a:gd name="T17" fmla="*/ 27 h 54"/>
                  <a:gd name="T18" fmla="*/ 167 w 672"/>
                  <a:gd name="T19" fmla="*/ 54 h 54"/>
                  <a:gd name="T20" fmla="*/ 595 w 672"/>
                  <a:gd name="T21"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2" h="54">
                    <a:moveTo>
                      <a:pt x="595" y="54"/>
                    </a:moveTo>
                    <a:lnTo>
                      <a:pt x="595" y="54"/>
                    </a:lnTo>
                    <a:lnTo>
                      <a:pt x="619" y="41"/>
                    </a:lnTo>
                    <a:lnTo>
                      <a:pt x="638" y="28"/>
                    </a:lnTo>
                    <a:lnTo>
                      <a:pt x="658" y="14"/>
                    </a:lnTo>
                    <a:lnTo>
                      <a:pt x="672" y="0"/>
                    </a:lnTo>
                    <a:lnTo>
                      <a:pt x="0" y="0"/>
                    </a:lnTo>
                    <a:lnTo>
                      <a:pt x="0" y="0"/>
                    </a:lnTo>
                    <a:lnTo>
                      <a:pt x="84" y="27"/>
                    </a:lnTo>
                    <a:lnTo>
                      <a:pt x="167" y="54"/>
                    </a:lnTo>
                    <a:lnTo>
                      <a:pt x="595" y="5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 name="Freeform 10">
                <a:extLst>
                  <a:ext uri="{FF2B5EF4-FFF2-40B4-BE49-F238E27FC236}">
                    <a16:creationId xmlns:a16="http://schemas.microsoft.com/office/drawing/2014/main" id="{AFE26C07-7D8E-0CD2-8CAF-5493487EB8BC}"/>
                  </a:ext>
                </a:extLst>
              </p:cNvPr>
              <p:cNvSpPr>
                <a:spLocks/>
              </p:cNvSpPr>
              <p:nvPr/>
            </p:nvSpPr>
            <p:spPr bwMode="auto">
              <a:xfrm rot="5400000">
                <a:off x="7589432" y="5697698"/>
                <a:ext cx="316759" cy="34883"/>
              </a:xfrm>
              <a:custGeom>
                <a:avLst/>
                <a:gdLst>
                  <a:gd name="T0" fmla="*/ 0 w 1180"/>
                  <a:gd name="T1" fmla="*/ 56 h 56"/>
                  <a:gd name="T2" fmla="*/ 1031 w 1180"/>
                  <a:gd name="T3" fmla="*/ 56 h 56"/>
                  <a:gd name="T4" fmla="*/ 1031 w 1180"/>
                  <a:gd name="T5" fmla="*/ 56 h 56"/>
                  <a:gd name="T6" fmla="*/ 1071 w 1180"/>
                  <a:gd name="T7" fmla="*/ 42 h 56"/>
                  <a:gd name="T8" fmla="*/ 1108 w 1180"/>
                  <a:gd name="T9" fmla="*/ 28 h 56"/>
                  <a:gd name="T10" fmla="*/ 1146 w 1180"/>
                  <a:gd name="T11" fmla="*/ 14 h 56"/>
                  <a:gd name="T12" fmla="*/ 1180 w 1180"/>
                  <a:gd name="T13" fmla="*/ 0 h 56"/>
                  <a:gd name="T14" fmla="*/ 41 w 1180"/>
                  <a:gd name="T15" fmla="*/ 0 h 56"/>
                  <a:gd name="T16" fmla="*/ 41 w 1180"/>
                  <a:gd name="T17" fmla="*/ 0 h 56"/>
                  <a:gd name="T18" fmla="*/ 28 w 1180"/>
                  <a:gd name="T19" fmla="*/ 14 h 56"/>
                  <a:gd name="T20" fmla="*/ 16 w 1180"/>
                  <a:gd name="T21" fmla="*/ 27 h 56"/>
                  <a:gd name="T22" fmla="*/ 7 w 1180"/>
                  <a:gd name="T23" fmla="*/ 41 h 56"/>
                  <a:gd name="T24" fmla="*/ 0 w 1180"/>
                  <a:gd name="T25" fmla="*/ 56 h 56"/>
                  <a:gd name="T26" fmla="*/ 0 w 118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0" h="56">
                    <a:moveTo>
                      <a:pt x="0" y="56"/>
                    </a:moveTo>
                    <a:lnTo>
                      <a:pt x="1031" y="56"/>
                    </a:lnTo>
                    <a:lnTo>
                      <a:pt x="1031" y="56"/>
                    </a:lnTo>
                    <a:lnTo>
                      <a:pt x="1071" y="42"/>
                    </a:lnTo>
                    <a:lnTo>
                      <a:pt x="1108" y="28"/>
                    </a:lnTo>
                    <a:lnTo>
                      <a:pt x="1146" y="14"/>
                    </a:lnTo>
                    <a:lnTo>
                      <a:pt x="1180" y="0"/>
                    </a:lnTo>
                    <a:lnTo>
                      <a:pt x="41" y="0"/>
                    </a:lnTo>
                    <a:lnTo>
                      <a:pt x="41" y="0"/>
                    </a:lnTo>
                    <a:lnTo>
                      <a:pt x="28" y="14"/>
                    </a:lnTo>
                    <a:lnTo>
                      <a:pt x="16" y="27"/>
                    </a:lnTo>
                    <a:lnTo>
                      <a:pt x="7" y="41"/>
                    </a:lnTo>
                    <a:lnTo>
                      <a:pt x="0" y="56"/>
                    </a:lnTo>
                    <a:lnTo>
                      <a:pt x="0" y="56"/>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 name="Freeform 13">
                <a:extLst>
                  <a:ext uri="{FF2B5EF4-FFF2-40B4-BE49-F238E27FC236}">
                    <a16:creationId xmlns:a16="http://schemas.microsoft.com/office/drawing/2014/main" id="{98B5DA26-C489-95D2-AC06-30F2DD876677}"/>
                  </a:ext>
                </a:extLst>
              </p:cNvPr>
              <p:cNvSpPr>
                <a:spLocks/>
              </p:cNvSpPr>
              <p:nvPr/>
            </p:nvSpPr>
            <p:spPr bwMode="auto">
              <a:xfrm rot="5400000">
                <a:off x="7086009" y="5695328"/>
                <a:ext cx="317833" cy="40696"/>
              </a:xfrm>
              <a:custGeom>
                <a:avLst/>
                <a:gdLst>
                  <a:gd name="T0" fmla="*/ 0 w 1185"/>
                  <a:gd name="T1" fmla="*/ 0 h 55"/>
                  <a:gd name="T2" fmla="*/ 0 w 1185"/>
                  <a:gd name="T3" fmla="*/ 0 h 55"/>
                  <a:gd name="T4" fmla="*/ 7 w 1185"/>
                  <a:gd name="T5" fmla="*/ 13 h 55"/>
                  <a:gd name="T6" fmla="*/ 16 w 1185"/>
                  <a:gd name="T7" fmla="*/ 27 h 55"/>
                  <a:gd name="T8" fmla="*/ 28 w 1185"/>
                  <a:gd name="T9" fmla="*/ 41 h 55"/>
                  <a:gd name="T10" fmla="*/ 41 w 1185"/>
                  <a:gd name="T11" fmla="*/ 55 h 55"/>
                  <a:gd name="T12" fmla="*/ 1185 w 1185"/>
                  <a:gd name="T13" fmla="*/ 55 h 55"/>
                  <a:gd name="T14" fmla="*/ 1185 w 1185"/>
                  <a:gd name="T15" fmla="*/ 55 h 55"/>
                  <a:gd name="T16" fmla="*/ 1147 w 1185"/>
                  <a:gd name="T17" fmla="*/ 40 h 55"/>
                  <a:gd name="T18" fmla="*/ 1110 w 1185"/>
                  <a:gd name="T19" fmla="*/ 26 h 55"/>
                  <a:gd name="T20" fmla="*/ 1071 w 1185"/>
                  <a:gd name="T21" fmla="*/ 12 h 55"/>
                  <a:gd name="T22" fmla="*/ 1031 w 1185"/>
                  <a:gd name="T23" fmla="*/ 0 h 55"/>
                  <a:gd name="T24" fmla="*/ 0 w 1185"/>
                  <a:gd name="T25"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5" h="55">
                    <a:moveTo>
                      <a:pt x="0" y="0"/>
                    </a:moveTo>
                    <a:lnTo>
                      <a:pt x="0" y="0"/>
                    </a:lnTo>
                    <a:lnTo>
                      <a:pt x="7" y="13"/>
                    </a:lnTo>
                    <a:lnTo>
                      <a:pt x="16" y="27"/>
                    </a:lnTo>
                    <a:lnTo>
                      <a:pt x="28" y="41"/>
                    </a:lnTo>
                    <a:lnTo>
                      <a:pt x="41" y="55"/>
                    </a:lnTo>
                    <a:lnTo>
                      <a:pt x="1185" y="55"/>
                    </a:lnTo>
                    <a:lnTo>
                      <a:pt x="1185" y="55"/>
                    </a:lnTo>
                    <a:lnTo>
                      <a:pt x="1147" y="40"/>
                    </a:lnTo>
                    <a:lnTo>
                      <a:pt x="1110" y="26"/>
                    </a:lnTo>
                    <a:lnTo>
                      <a:pt x="1071" y="12"/>
                    </a:lnTo>
                    <a:lnTo>
                      <a:pt x="1031" y="0"/>
                    </a:lnTo>
                    <a:lnTo>
                      <a:pt x="0"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2" name="Freeform 16">
                <a:extLst>
                  <a:ext uri="{FF2B5EF4-FFF2-40B4-BE49-F238E27FC236}">
                    <a16:creationId xmlns:a16="http://schemas.microsoft.com/office/drawing/2014/main" id="{61056A3C-D270-ABD6-3B4F-6F56545E07BB}"/>
                  </a:ext>
                </a:extLst>
              </p:cNvPr>
              <p:cNvSpPr>
                <a:spLocks/>
              </p:cNvSpPr>
              <p:nvPr/>
            </p:nvSpPr>
            <p:spPr bwMode="auto">
              <a:xfrm rot="5400000">
                <a:off x="6650501" y="5818228"/>
                <a:ext cx="183076" cy="34883"/>
              </a:xfrm>
              <a:custGeom>
                <a:avLst/>
                <a:gdLst>
                  <a:gd name="T0" fmla="*/ 601 w 680"/>
                  <a:gd name="T1" fmla="*/ 0 h 54"/>
                  <a:gd name="T2" fmla="*/ 171 w 680"/>
                  <a:gd name="T3" fmla="*/ 0 h 54"/>
                  <a:gd name="T4" fmla="*/ 171 w 680"/>
                  <a:gd name="T5" fmla="*/ 0 h 54"/>
                  <a:gd name="T6" fmla="*/ 85 w 680"/>
                  <a:gd name="T7" fmla="*/ 27 h 54"/>
                  <a:gd name="T8" fmla="*/ 0 w 680"/>
                  <a:gd name="T9" fmla="*/ 54 h 54"/>
                  <a:gd name="T10" fmla="*/ 680 w 680"/>
                  <a:gd name="T11" fmla="*/ 54 h 54"/>
                  <a:gd name="T12" fmla="*/ 680 w 680"/>
                  <a:gd name="T13" fmla="*/ 54 h 54"/>
                  <a:gd name="T14" fmla="*/ 665 w 680"/>
                  <a:gd name="T15" fmla="*/ 41 h 54"/>
                  <a:gd name="T16" fmla="*/ 648 w 680"/>
                  <a:gd name="T17" fmla="*/ 27 h 54"/>
                  <a:gd name="T18" fmla="*/ 625 w 680"/>
                  <a:gd name="T19" fmla="*/ 13 h 54"/>
                  <a:gd name="T20" fmla="*/ 601 w 680"/>
                  <a:gd name="T21" fmla="*/ 0 h 54"/>
                  <a:gd name="T22" fmla="*/ 601 w 680"/>
                  <a:gd name="T2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0" h="54">
                    <a:moveTo>
                      <a:pt x="601" y="0"/>
                    </a:moveTo>
                    <a:lnTo>
                      <a:pt x="171" y="0"/>
                    </a:lnTo>
                    <a:lnTo>
                      <a:pt x="171" y="0"/>
                    </a:lnTo>
                    <a:lnTo>
                      <a:pt x="85" y="27"/>
                    </a:lnTo>
                    <a:lnTo>
                      <a:pt x="0" y="54"/>
                    </a:lnTo>
                    <a:lnTo>
                      <a:pt x="680" y="54"/>
                    </a:lnTo>
                    <a:lnTo>
                      <a:pt x="680" y="54"/>
                    </a:lnTo>
                    <a:lnTo>
                      <a:pt x="665" y="41"/>
                    </a:lnTo>
                    <a:lnTo>
                      <a:pt x="648" y="27"/>
                    </a:lnTo>
                    <a:lnTo>
                      <a:pt x="625" y="13"/>
                    </a:lnTo>
                    <a:lnTo>
                      <a:pt x="601" y="0"/>
                    </a:lnTo>
                    <a:lnTo>
                      <a:pt x="601"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93" name="Freeform 17">
              <a:extLst>
                <a:ext uri="{FF2B5EF4-FFF2-40B4-BE49-F238E27FC236}">
                  <a16:creationId xmlns:a16="http://schemas.microsoft.com/office/drawing/2014/main" id="{DEED50A4-4014-E4A0-C326-4D156981494A}"/>
                </a:ext>
              </a:extLst>
            </p:cNvPr>
            <p:cNvSpPr>
              <a:spLocks/>
            </p:cNvSpPr>
            <p:nvPr/>
          </p:nvSpPr>
          <p:spPr bwMode="auto">
            <a:xfrm rot="5400000">
              <a:off x="7276406" y="5162002"/>
              <a:ext cx="437020" cy="1168555"/>
            </a:xfrm>
            <a:custGeom>
              <a:avLst/>
              <a:gdLst>
                <a:gd name="T0" fmla="*/ 50 w 1628"/>
                <a:gd name="T1" fmla="*/ 1278 h 1817"/>
                <a:gd name="T2" fmla="*/ 105 w 1628"/>
                <a:gd name="T3" fmla="*/ 1349 h 1817"/>
                <a:gd name="T4" fmla="*/ 205 w 1628"/>
                <a:gd name="T5" fmla="*/ 1414 h 1817"/>
                <a:gd name="T6" fmla="*/ 343 w 1628"/>
                <a:gd name="T7" fmla="*/ 1472 h 1817"/>
                <a:gd name="T8" fmla="*/ 782 w 1628"/>
                <a:gd name="T9" fmla="*/ 1614 h 1817"/>
                <a:gd name="T10" fmla="*/ 1108 w 1628"/>
                <a:gd name="T11" fmla="*/ 1723 h 1817"/>
                <a:gd name="T12" fmla="*/ 1033 w 1628"/>
                <a:gd name="T13" fmla="*/ 1779 h 1817"/>
                <a:gd name="T14" fmla="*/ 747 w 1628"/>
                <a:gd name="T15" fmla="*/ 1766 h 1817"/>
                <a:gd name="T16" fmla="*/ 432 w 1628"/>
                <a:gd name="T17" fmla="*/ 1653 h 1817"/>
                <a:gd name="T18" fmla="*/ 293 w 1628"/>
                <a:gd name="T19" fmla="*/ 1588 h 1817"/>
                <a:gd name="T20" fmla="*/ 173 w 1628"/>
                <a:gd name="T21" fmla="*/ 1516 h 1817"/>
                <a:gd name="T22" fmla="*/ 81 w 1628"/>
                <a:gd name="T23" fmla="*/ 1434 h 1817"/>
                <a:gd name="T24" fmla="*/ 21 w 1628"/>
                <a:gd name="T25" fmla="*/ 1343 h 1817"/>
                <a:gd name="T26" fmla="*/ 0 w 1628"/>
                <a:gd name="T27" fmla="*/ 1240 h 1817"/>
                <a:gd name="T28" fmla="*/ 9 w 1628"/>
                <a:gd name="T29" fmla="*/ 1168 h 1817"/>
                <a:gd name="T30" fmla="*/ 51 w 1628"/>
                <a:gd name="T31" fmla="*/ 1081 h 1817"/>
                <a:gd name="T32" fmla="*/ 123 w 1628"/>
                <a:gd name="T33" fmla="*/ 1003 h 1817"/>
                <a:gd name="T34" fmla="*/ 220 w 1628"/>
                <a:gd name="T35" fmla="*/ 933 h 1817"/>
                <a:gd name="T36" fmla="*/ 335 w 1628"/>
                <a:gd name="T37" fmla="*/ 870 h 1817"/>
                <a:gd name="T38" fmla="*/ 572 w 1628"/>
                <a:gd name="T39" fmla="*/ 772 h 1817"/>
                <a:gd name="T40" fmla="*/ 792 w 1628"/>
                <a:gd name="T41" fmla="*/ 698 h 1817"/>
                <a:gd name="T42" fmla="*/ 1216 w 1628"/>
                <a:gd name="T43" fmla="*/ 563 h 1817"/>
                <a:gd name="T44" fmla="*/ 1416 w 1628"/>
                <a:gd name="T45" fmla="*/ 482 h 1817"/>
                <a:gd name="T46" fmla="*/ 1500 w 1628"/>
                <a:gd name="T47" fmla="*/ 433 h 1817"/>
                <a:gd name="T48" fmla="*/ 1558 w 1628"/>
                <a:gd name="T49" fmla="*/ 380 h 1817"/>
                <a:gd name="T50" fmla="*/ 1584 w 1628"/>
                <a:gd name="T51" fmla="*/ 322 h 1817"/>
                <a:gd name="T52" fmla="*/ 1579 w 1628"/>
                <a:gd name="T53" fmla="*/ 272 h 1817"/>
                <a:gd name="T54" fmla="*/ 1534 w 1628"/>
                <a:gd name="T55" fmla="*/ 208 h 1817"/>
                <a:gd name="T56" fmla="*/ 1451 w 1628"/>
                <a:gd name="T57" fmla="*/ 150 h 1817"/>
                <a:gd name="T58" fmla="*/ 1336 w 1628"/>
                <a:gd name="T59" fmla="*/ 96 h 1817"/>
                <a:gd name="T60" fmla="*/ 1343 w 1628"/>
                <a:gd name="T61" fmla="*/ 36 h 1817"/>
                <a:gd name="T62" fmla="*/ 1435 w 1628"/>
                <a:gd name="T63" fmla="*/ 15 h 1817"/>
                <a:gd name="T64" fmla="*/ 1519 w 1628"/>
                <a:gd name="T65" fmla="*/ 82 h 1817"/>
                <a:gd name="T66" fmla="*/ 1583 w 1628"/>
                <a:gd name="T67" fmla="*/ 156 h 1817"/>
                <a:gd name="T68" fmla="*/ 1620 w 1628"/>
                <a:gd name="T69" fmla="*/ 239 h 1817"/>
                <a:gd name="T70" fmla="*/ 1628 w 1628"/>
                <a:gd name="T71" fmla="*/ 307 h 1817"/>
                <a:gd name="T72" fmla="*/ 1610 w 1628"/>
                <a:gd name="T73" fmla="*/ 401 h 1817"/>
                <a:gd name="T74" fmla="*/ 1560 w 1628"/>
                <a:gd name="T75" fmla="*/ 486 h 1817"/>
                <a:gd name="T76" fmla="*/ 1482 w 1628"/>
                <a:gd name="T77" fmla="*/ 563 h 1817"/>
                <a:gd name="T78" fmla="*/ 1380 w 1628"/>
                <a:gd name="T79" fmla="*/ 631 h 1817"/>
                <a:gd name="T80" fmla="*/ 1260 w 1628"/>
                <a:gd name="T81" fmla="*/ 693 h 1817"/>
                <a:gd name="T82" fmla="*/ 983 w 1628"/>
                <a:gd name="T83" fmla="*/ 800 h 1817"/>
                <a:gd name="T84" fmla="*/ 544 w 1628"/>
                <a:gd name="T85" fmla="*/ 938 h 1817"/>
                <a:gd name="T86" fmla="*/ 290 w 1628"/>
                <a:gd name="T87" fmla="*/ 1027 h 1817"/>
                <a:gd name="T88" fmla="*/ 167 w 1628"/>
                <a:gd name="T89" fmla="*/ 1087 h 1817"/>
                <a:gd name="T90" fmla="*/ 95 w 1628"/>
                <a:gd name="T91" fmla="*/ 1138 h 1817"/>
                <a:gd name="T92" fmla="*/ 51 w 1628"/>
                <a:gd name="T93" fmla="*/ 1194 h 1817"/>
                <a:gd name="T94" fmla="*/ 42 w 1628"/>
                <a:gd name="T95" fmla="*/ 1240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28" h="1817">
                  <a:moveTo>
                    <a:pt x="42" y="1240"/>
                  </a:moveTo>
                  <a:lnTo>
                    <a:pt x="42" y="1240"/>
                  </a:lnTo>
                  <a:lnTo>
                    <a:pt x="43" y="1259"/>
                  </a:lnTo>
                  <a:lnTo>
                    <a:pt x="50" y="1278"/>
                  </a:lnTo>
                  <a:lnTo>
                    <a:pt x="58" y="1297"/>
                  </a:lnTo>
                  <a:lnTo>
                    <a:pt x="71" y="1315"/>
                  </a:lnTo>
                  <a:lnTo>
                    <a:pt x="85" y="1332"/>
                  </a:lnTo>
                  <a:lnTo>
                    <a:pt x="105" y="1349"/>
                  </a:lnTo>
                  <a:lnTo>
                    <a:pt x="126" y="1366"/>
                  </a:lnTo>
                  <a:lnTo>
                    <a:pt x="150" y="1382"/>
                  </a:lnTo>
                  <a:lnTo>
                    <a:pt x="176" y="1398"/>
                  </a:lnTo>
                  <a:lnTo>
                    <a:pt x="205" y="1414"/>
                  </a:lnTo>
                  <a:lnTo>
                    <a:pt x="236" y="1429"/>
                  </a:lnTo>
                  <a:lnTo>
                    <a:pt x="270" y="1444"/>
                  </a:lnTo>
                  <a:lnTo>
                    <a:pt x="306" y="1458"/>
                  </a:lnTo>
                  <a:lnTo>
                    <a:pt x="343" y="1472"/>
                  </a:lnTo>
                  <a:lnTo>
                    <a:pt x="423" y="1501"/>
                  </a:lnTo>
                  <a:lnTo>
                    <a:pt x="507" y="1529"/>
                  </a:lnTo>
                  <a:lnTo>
                    <a:pt x="596" y="1557"/>
                  </a:lnTo>
                  <a:lnTo>
                    <a:pt x="782" y="1614"/>
                  </a:lnTo>
                  <a:lnTo>
                    <a:pt x="876" y="1644"/>
                  </a:lnTo>
                  <a:lnTo>
                    <a:pt x="970" y="1675"/>
                  </a:lnTo>
                  <a:lnTo>
                    <a:pt x="1063" y="1707"/>
                  </a:lnTo>
                  <a:lnTo>
                    <a:pt x="1108" y="1723"/>
                  </a:lnTo>
                  <a:lnTo>
                    <a:pt x="1152" y="1740"/>
                  </a:lnTo>
                  <a:lnTo>
                    <a:pt x="1152" y="1740"/>
                  </a:lnTo>
                  <a:lnTo>
                    <a:pt x="1093" y="1760"/>
                  </a:lnTo>
                  <a:lnTo>
                    <a:pt x="1033" y="1779"/>
                  </a:lnTo>
                  <a:lnTo>
                    <a:pt x="910" y="1817"/>
                  </a:lnTo>
                  <a:lnTo>
                    <a:pt x="910" y="1817"/>
                  </a:lnTo>
                  <a:lnTo>
                    <a:pt x="828" y="1791"/>
                  </a:lnTo>
                  <a:lnTo>
                    <a:pt x="747" y="1766"/>
                  </a:lnTo>
                  <a:lnTo>
                    <a:pt x="666" y="1739"/>
                  </a:lnTo>
                  <a:lnTo>
                    <a:pt x="585" y="1712"/>
                  </a:lnTo>
                  <a:lnTo>
                    <a:pt x="507" y="1683"/>
                  </a:lnTo>
                  <a:lnTo>
                    <a:pt x="432" y="1653"/>
                  </a:lnTo>
                  <a:lnTo>
                    <a:pt x="395" y="1638"/>
                  </a:lnTo>
                  <a:lnTo>
                    <a:pt x="359" y="1622"/>
                  </a:lnTo>
                  <a:lnTo>
                    <a:pt x="325" y="1605"/>
                  </a:lnTo>
                  <a:lnTo>
                    <a:pt x="293" y="1588"/>
                  </a:lnTo>
                  <a:lnTo>
                    <a:pt x="260" y="1571"/>
                  </a:lnTo>
                  <a:lnTo>
                    <a:pt x="230" y="1553"/>
                  </a:lnTo>
                  <a:lnTo>
                    <a:pt x="201" y="1535"/>
                  </a:lnTo>
                  <a:lnTo>
                    <a:pt x="173" y="1516"/>
                  </a:lnTo>
                  <a:lnTo>
                    <a:pt x="147" y="1497"/>
                  </a:lnTo>
                  <a:lnTo>
                    <a:pt x="123" y="1476"/>
                  </a:lnTo>
                  <a:lnTo>
                    <a:pt x="100" y="1455"/>
                  </a:lnTo>
                  <a:lnTo>
                    <a:pt x="81" y="1434"/>
                  </a:lnTo>
                  <a:lnTo>
                    <a:pt x="63" y="1413"/>
                  </a:lnTo>
                  <a:lnTo>
                    <a:pt x="47" y="1389"/>
                  </a:lnTo>
                  <a:lnTo>
                    <a:pt x="32" y="1366"/>
                  </a:lnTo>
                  <a:lnTo>
                    <a:pt x="21" y="1343"/>
                  </a:lnTo>
                  <a:lnTo>
                    <a:pt x="11" y="1318"/>
                  </a:lnTo>
                  <a:lnTo>
                    <a:pt x="4" y="1293"/>
                  </a:lnTo>
                  <a:lnTo>
                    <a:pt x="0" y="1267"/>
                  </a:lnTo>
                  <a:lnTo>
                    <a:pt x="0" y="1240"/>
                  </a:lnTo>
                  <a:lnTo>
                    <a:pt x="0" y="1240"/>
                  </a:lnTo>
                  <a:lnTo>
                    <a:pt x="0" y="1215"/>
                  </a:lnTo>
                  <a:lnTo>
                    <a:pt x="3" y="1191"/>
                  </a:lnTo>
                  <a:lnTo>
                    <a:pt x="9" y="1168"/>
                  </a:lnTo>
                  <a:lnTo>
                    <a:pt x="17" y="1146"/>
                  </a:lnTo>
                  <a:lnTo>
                    <a:pt x="27" y="1123"/>
                  </a:lnTo>
                  <a:lnTo>
                    <a:pt x="39" y="1102"/>
                  </a:lnTo>
                  <a:lnTo>
                    <a:pt x="51" y="1081"/>
                  </a:lnTo>
                  <a:lnTo>
                    <a:pt x="68" y="1061"/>
                  </a:lnTo>
                  <a:lnTo>
                    <a:pt x="84" y="1041"/>
                  </a:lnTo>
                  <a:lnTo>
                    <a:pt x="103" y="1022"/>
                  </a:lnTo>
                  <a:lnTo>
                    <a:pt x="123" y="1003"/>
                  </a:lnTo>
                  <a:lnTo>
                    <a:pt x="145" y="984"/>
                  </a:lnTo>
                  <a:lnTo>
                    <a:pt x="168" y="968"/>
                  </a:lnTo>
                  <a:lnTo>
                    <a:pt x="194" y="949"/>
                  </a:lnTo>
                  <a:lnTo>
                    <a:pt x="220" y="933"/>
                  </a:lnTo>
                  <a:lnTo>
                    <a:pt x="248" y="917"/>
                  </a:lnTo>
                  <a:lnTo>
                    <a:pt x="275" y="901"/>
                  </a:lnTo>
                  <a:lnTo>
                    <a:pt x="304" y="885"/>
                  </a:lnTo>
                  <a:lnTo>
                    <a:pt x="335" y="870"/>
                  </a:lnTo>
                  <a:lnTo>
                    <a:pt x="367" y="855"/>
                  </a:lnTo>
                  <a:lnTo>
                    <a:pt x="432" y="827"/>
                  </a:lnTo>
                  <a:lnTo>
                    <a:pt x="500" y="799"/>
                  </a:lnTo>
                  <a:lnTo>
                    <a:pt x="572" y="772"/>
                  </a:lnTo>
                  <a:lnTo>
                    <a:pt x="644" y="747"/>
                  </a:lnTo>
                  <a:lnTo>
                    <a:pt x="717" y="723"/>
                  </a:lnTo>
                  <a:lnTo>
                    <a:pt x="792" y="698"/>
                  </a:lnTo>
                  <a:lnTo>
                    <a:pt x="792" y="698"/>
                  </a:lnTo>
                  <a:lnTo>
                    <a:pt x="939" y="653"/>
                  </a:lnTo>
                  <a:lnTo>
                    <a:pt x="1084" y="607"/>
                  </a:lnTo>
                  <a:lnTo>
                    <a:pt x="1152" y="585"/>
                  </a:lnTo>
                  <a:lnTo>
                    <a:pt x="1216" y="563"/>
                  </a:lnTo>
                  <a:lnTo>
                    <a:pt x="1280" y="540"/>
                  </a:lnTo>
                  <a:lnTo>
                    <a:pt x="1338" y="518"/>
                  </a:lnTo>
                  <a:lnTo>
                    <a:pt x="1391" y="494"/>
                  </a:lnTo>
                  <a:lnTo>
                    <a:pt x="1416" y="482"/>
                  </a:lnTo>
                  <a:lnTo>
                    <a:pt x="1438" y="470"/>
                  </a:lnTo>
                  <a:lnTo>
                    <a:pt x="1461" y="458"/>
                  </a:lnTo>
                  <a:lnTo>
                    <a:pt x="1482" y="446"/>
                  </a:lnTo>
                  <a:lnTo>
                    <a:pt x="1500" y="433"/>
                  </a:lnTo>
                  <a:lnTo>
                    <a:pt x="1518" y="419"/>
                  </a:lnTo>
                  <a:lnTo>
                    <a:pt x="1532" y="407"/>
                  </a:lnTo>
                  <a:lnTo>
                    <a:pt x="1547" y="393"/>
                  </a:lnTo>
                  <a:lnTo>
                    <a:pt x="1558" y="380"/>
                  </a:lnTo>
                  <a:lnTo>
                    <a:pt x="1568" y="365"/>
                  </a:lnTo>
                  <a:lnTo>
                    <a:pt x="1576" y="352"/>
                  </a:lnTo>
                  <a:lnTo>
                    <a:pt x="1581" y="337"/>
                  </a:lnTo>
                  <a:lnTo>
                    <a:pt x="1584" y="322"/>
                  </a:lnTo>
                  <a:lnTo>
                    <a:pt x="1586" y="307"/>
                  </a:lnTo>
                  <a:lnTo>
                    <a:pt x="1586" y="307"/>
                  </a:lnTo>
                  <a:lnTo>
                    <a:pt x="1584" y="289"/>
                  </a:lnTo>
                  <a:lnTo>
                    <a:pt x="1579" y="272"/>
                  </a:lnTo>
                  <a:lnTo>
                    <a:pt x="1573" y="255"/>
                  </a:lnTo>
                  <a:lnTo>
                    <a:pt x="1563" y="239"/>
                  </a:lnTo>
                  <a:lnTo>
                    <a:pt x="1550" y="223"/>
                  </a:lnTo>
                  <a:lnTo>
                    <a:pt x="1534" y="208"/>
                  </a:lnTo>
                  <a:lnTo>
                    <a:pt x="1518" y="194"/>
                  </a:lnTo>
                  <a:lnTo>
                    <a:pt x="1497" y="179"/>
                  </a:lnTo>
                  <a:lnTo>
                    <a:pt x="1476" y="164"/>
                  </a:lnTo>
                  <a:lnTo>
                    <a:pt x="1451" y="150"/>
                  </a:lnTo>
                  <a:lnTo>
                    <a:pt x="1425" y="136"/>
                  </a:lnTo>
                  <a:lnTo>
                    <a:pt x="1398" y="123"/>
                  </a:lnTo>
                  <a:lnTo>
                    <a:pt x="1367" y="109"/>
                  </a:lnTo>
                  <a:lnTo>
                    <a:pt x="1336" y="96"/>
                  </a:lnTo>
                  <a:lnTo>
                    <a:pt x="1270" y="70"/>
                  </a:lnTo>
                  <a:lnTo>
                    <a:pt x="1270" y="70"/>
                  </a:lnTo>
                  <a:lnTo>
                    <a:pt x="1307" y="53"/>
                  </a:lnTo>
                  <a:lnTo>
                    <a:pt x="1343" y="36"/>
                  </a:lnTo>
                  <a:lnTo>
                    <a:pt x="1377" y="18"/>
                  </a:lnTo>
                  <a:lnTo>
                    <a:pt x="1411" y="0"/>
                  </a:lnTo>
                  <a:lnTo>
                    <a:pt x="1411" y="0"/>
                  </a:lnTo>
                  <a:lnTo>
                    <a:pt x="1435" y="15"/>
                  </a:lnTo>
                  <a:lnTo>
                    <a:pt x="1458" y="31"/>
                  </a:lnTo>
                  <a:lnTo>
                    <a:pt x="1481" y="48"/>
                  </a:lnTo>
                  <a:lnTo>
                    <a:pt x="1500" y="65"/>
                  </a:lnTo>
                  <a:lnTo>
                    <a:pt x="1519" y="82"/>
                  </a:lnTo>
                  <a:lnTo>
                    <a:pt x="1537" y="100"/>
                  </a:lnTo>
                  <a:lnTo>
                    <a:pt x="1553" y="118"/>
                  </a:lnTo>
                  <a:lnTo>
                    <a:pt x="1570" y="137"/>
                  </a:lnTo>
                  <a:lnTo>
                    <a:pt x="1583" y="156"/>
                  </a:lnTo>
                  <a:lnTo>
                    <a:pt x="1594" y="177"/>
                  </a:lnTo>
                  <a:lnTo>
                    <a:pt x="1605" y="197"/>
                  </a:lnTo>
                  <a:lnTo>
                    <a:pt x="1613" y="218"/>
                  </a:lnTo>
                  <a:lnTo>
                    <a:pt x="1620" y="239"/>
                  </a:lnTo>
                  <a:lnTo>
                    <a:pt x="1625" y="260"/>
                  </a:lnTo>
                  <a:lnTo>
                    <a:pt x="1628" y="284"/>
                  </a:lnTo>
                  <a:lnTo>
                    <a:pt x="1628" y="307"/>
                  </a:lnTo>
                  <a:lnTo>
                    <a:pt x="1628" y="307"/>
                  </a:lnTo>
                  <a:lnTo>
                    <a:pt x="1628" y="331"/>
                  </a:lnTo>
                  <a:lnTo>
                    <a:pt x="1623" y="356"/>
                  </a:lnTo>
                  <a:lnTo>
                    <a:pt x="1618" y="379"/>
                  </a:lnTo>
                  <a:lnTo>
                    <a:pt x="1610" y="401"/>
                  </a:lnTo>
                  <a:lnTo>
                    <a:pt x="1600" y="424"/>
                  </a:lnTo>
                  <a:lnTo>
                    <a:pt x="1589" y="446"/>
                  </a:lnTo>
                  <a:lnTo>
                    <a:pt x="1576" y="466"/>
                  </a:lnTo>
                  <a:lnTo>
                    <a:pt x="1560" y="486"/>
                  </a:lnTo>
                  <a:lnTo>
                    <a:pt x="1544" y="506"/>
                  </a:lnTo>
                  <a:lnTo>
                    <a:pt x="1524" y="525"/>
                  </a:lnTo>
                  <a:lnTo>
                    <a:pt x="1503" y="544"/>
                  </a:lnTo>
                  <a:lnTo>
                    <a:pt x="1482" y="563"/>
                  </a:lnTo>
                  <a:lnTo>
                    <a:pt x="1458" y="581"/>
                  </a:lnTo>
                  <a:lnTo>
                    <a:pt x="1434" y="598"/>
                  </a:lnTo>
                  <a:lnTo>
                    <a:pt x="1408" y="614"/>
                  </a:lnTo>
                  <a:lnTo>
                    <a:pt x="1380" y="631"/>
                  </a:lnTo>
                  <a:lnTo>
                    <a:pt x="1353" y="647"/>
                  </a:lnTo>
                  <a:lnTo>
                    <a:pt x="1322" y="663"/>
                  </a:lnTo>
                  <a:lnTo>
                    <a:pt x="1293" y="678"/>
                  </a:lnTo>
                  <a:lnTo>
                    <a:pt x="1260" y="693"/>
                  </a:lnTo>
                  <a:lnTo>
                    <a:pt x="1195" y="722"/>
                  </a:lnTo>
                  <a:lnTo>
                    <a:pt x="1126" y="749"/>
                  </a:lnTo>
                  <a:lnTo>
                    <a:pt x="1056" y="775"/>
                  </a:lnTo>
                  <a:lnTo>
                    <a:pt x="983" y="800"/>
                  </a:lnTo>
                  <a:lnTo>
                    <a:pt x="909" y="824"/>
                  </a:lnTo>
                  <a:lnTo>
                    <a:pt x="836" y="848"/>
                  </a:lnTo>
                  <a:lnTo>
                    <a:pt x="687" y="893"/>
                  </a:lnTo>
                  <a:lnTo>
                    <a:pt x="544" y="938"/>
                  </a:lnTo>
                  <a:lnTo>
                    <a:pt x="476" y="960"/>
                  </a:lnTo>
                  <a:lnTo>
                    <a:pt x="410" y="982"/>
                  </a:lnTo>
                  <a:lnTo>
                    <a:pt x="348" y="1005"/>
                  </a:lnTo>
                  <a:lnTo>
                    <a:pt x="290" y="1027"/>
                  </a:lnTo>
                  <a:lnTo>
                    <a:pt x="236" y="1050"/>
                  </a:lnTo>
                  <a:lnTo>
                    <a:pt x="212" y="1063"/>
                  </a:lnTo>
                  <a:lnTo>
                    <a:pt x="188" y="1075"/>
                  </a:lnTo>
                  <a:lnTo>
                    <a:pt x="167" y="1087"/>
                  </a:lnTo>
                  <a:lnTo>
                    <a:pt x="145" y="1099"/>
                  </a:lnTo>
                  <a:lnTo>
                    <a:pt x="128" y="1112"/>
                  </a:lnTo>
                  <a:lnTo>
                    <a:pt x="110" y="1125"/>
                  </a:lnTo>
                  <a:lnTo>
                    <a:pt x="95" y="1138"/>
                  </a:lnTo>
                  <a:lnTo>
                    <a:pt x="81" y="1152"/>
                  </a:lnTo>
                  <a:lnTo>
                    <a:pt x="69" y="1166"/>
                  </a:lnTo>
                  <a:lnTo>
                    <a:pt x="60" y="1180"/>
                  </a:lnTo>
                  <a:lnTo>
                    <a:pt x="51" y="1194"/>
                  </a:lnTo>
                  <a:lnTo>
                    <a:pt x="47" y="1209"/>
                  </a:lnTo>
                  <a:lnTo>
                    <a:pt x="43" y="1224"/>
                  </a:lnTo>
                  <a:lnTo>
                    <a:pt x="42" y="1240"/>
                  </a:lnTo>
                  <a:lnTo>
                    <a:pt x="42" y="124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 name="Freeform 18">
              <a:extLst>
                <a:ext uri="{FF2B5EF4-FFF2-40B4-BE49-F238E27FC236}">
                  <a16:creationId xmlns:a16="http://schemas.microsoft.com/office/drawing/2014/main" id="{A4C799F1-0923-07D1-B9A6-519A0EB46402}"/>
                </a:ext>
              </a:extLst>
            </p:cNvPr>
            <p:cNvSpPr>
              <a:spLocks/>
            </p:cNvSpPr>
            <p:nvPr/>
          </p:nvSpPr>
          <p:spPr bwMode="auto">
            <a:xfrm rot="5400000">
              <a:off x="6728872" y="5817905"/>
              <a:ext cx="96101" cy="197667"/>
            </a:xfrm>
            <a:custGeom>
              <a:avLst/>
              <a:gdLst>
                <a:gd name="T0" fmla="*/ 0 w 358"/>
                <a:gd name="T1" fmla="*/ 70 h 307"/>
                <a:gd name="T2" fmla="*/ 0 w 358"/>
                <a:gd name="T3" fmla="*/ 70 h 307"/>
                <a:gd name="T4" fmla="*/ 66 w 358"/>
                <a:gd name="T5" fmla="*/ 96 h 307"/>
                <a:gd name="T6" fmla="*/ 97 w 358"/>
                <a:gd name="T7" fmla="*/ 109 h 307"/>
                <a:gd name="T8" fmla="*/ 126 w 358"/>
                <a:gd name="T9" fmla="*/ 123 h 307"/>
                <a:gd name="T10" fmla="*/ 155 w 358"/>
                <a:gd name="T11" fmla="*/ 136 h 307"/>
                <a:gd name="T12" fmla="*/ 181 w 358"/>
                <a:gd name="T13" fmla="*/ 150 h 307"/>
                <a:gd name="T14" fmla="*/ 206 w 358"/>
                <a:gd name="T15" fmla="*/ 164 h 307"/>
                <a:gd name="T16" fmla="*/ 227 w 358"/>
                <a:gd name="T17" fmla="*/ 179 h 307"/>
                <a:gd name="T18" fmla="*/ 246 w 358"/>
                <a:gd name="T19" fmla="*/ 194 h 307"/>
                <a:gd name="T20" fmla="*/ 264 w 358"/>
                <a:gd name="T21" fmla="*/ 208 h 307"/>
                <a:gd name="T22" fmla="*/ 279 w 358"/>
                <a:gd name="T23" fmla="*/ 223 h 307"/>
                <a:gd name="T24" fmla="*/ 292 w 358"/>
                <a:gd name="T25" fmla="*/ 239 h 307"/>
                <a:gd name="T26" fmla="*/ 301 w 358"/>
                <a:gd name="T27" fmla="*/ 255 h 307"/>
                <a:gd name="T28" fmla="*/ 309 w 358"/>
                <a:gd name="T29" fmla="*/ 272 h 307"/>
                <a:gd name="T30" fmla="*/ 314 w 358"/>
                <a:gd name="T31" fmla="*/ 289 h 307"/>
                <a:gd name="T32" fmla="*/ 316 w 358"/>
                <a:gd name="T33" fmla="*/ 307 h 307"/>
                <a:gd name="T34" fmla="*/ 358 w 358"/>
                <a:gd name="T35" fmla="*/ 307 h 307"/>
                <a:gd name="T36" fmla="*/ 358 w 358"/>
                <a:gd name="T37" fmla="*/ 307 h 307"/>
                <a:gd name="T38" fmla="*/ 356 w 358"/>
                <a:gd name="T39" fmla="*/ 284 h 307"/>
                <a:gd name="T40" fmla="*/ 355 w 358"/>
                <a:gd name="T41" fmla="*/ 260 h 307"/>
                <a:gd name="T42" fmla="*/ 350 w 358"/>
                <a:gd name="T43" fmla="*/ 239 h 307"/>
                <a:gd name="T44" fmla="*/ 343 w 358"/>
                <a:gd name="T45" fmla="*/ 218 h 307"/>
                <a:gd name="T46" fmla="*/ 334 w 358"/>
                <a:gd name="T47" fmla="*/ 197 h 307"/>
                <a:gd name="T48" fmla="*/ 324 w 358"/>
                <a:gd name="T49" fmla="*/ 177 h 307"/>
                <a:gd name="T50" fmla="*/ 313 w 358"/>
                <a:gd name="T51" fmla="*/ 156 h 307"/>
                <a:gd name="T52" fmla="*/ 298 w 358"/>
                <a:gd name="T53" fmla="*/ 137 h 307"/>
                <a:gd name="T54" fmla="*/ 283 w 358"/>
                <a:gd name="T55" fmla="*/ 118 h 307"/>
                <a:gd name="T56" fmla="*/ 267 w 358"/>
                <a:gd name="T57" fmla="*/ 100 h 307"/>
                <a:gd name="T58" fmla="*/ 249 w 358"/>
                <a:gd name="T59" fmla="*/ 82 h 307"/>
                <a:gd name="T60" fmla="*/ 230 w 358"/>
                <a:gd name="T61" fmla="*/ 65 h 307"/>
                <a:gd name="T62" fmla="*/ 209 w 358"/>
                <a:gd name="T63" fmla="*/ 48 h 307"/>
                <a:gd name="T64" fmla="*/ 188 w 358"/>
                <a:gd name="T65" fmla="*/ 31 h 307"/>
                <a:gd name="T66" fmla="*/ 165 w 358"/>
                <a:gd name="T67" fmla="*/ 15 h 307"/>
                <a:gd name="T68" fmla="*/ 141 w 358"/>
                <a:gd name="T69" fmla="*/ 0 h 307"/>
                <a:gd name="T70" fmla="*/ 141 w 358"/>
                <a:gd name="T71" fmla="*/ 0 h 307"/>
                <a:gd name="T72" fmla="*/ 107 w 358"/>
                <a:gd name="T73" fmla="*/ 18 h 307"/>
                <a:gd name="T74" fmla="*/ 73 w 358"/>
                <a:gd name="T75" fmla="*/ 36 h 307"/>
                <a:gd name="T76" fmla="*/ 37 w 358"/>
                <a:gd name="T77" fmla="*/ 53 h 307"/>
                <a:gd name="T78" fmla="*/ 0 w 358"/>
                <a:gd name="T79" fmla="*/ 70 h 307"/>
                <a:gd name="T80" fmla="*/ 0 w 358"/>
                <a:gd name="T81" fmla="*/ 7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8" h="307">
                  <a:moveTo>
                    <a:pt x="0" y="70"/>
                  </a:moveTo>
                  <a:lnTo>
                    <a:pt x="0" y="70"/>
                  </a:lnTo>
                  <a:lnTo>
                    <a:pt x="66" y="96"/>
                  </a:lnTo>
                  <a:lnTo>
                    <a:pt x="97" y="109"/>
                  </a:lnTo>
                  <a:lnTo>
                    <a:pt x="126" y="123"/>
                  </a:lnTo>
                  <a:lnTo>
                    <a:pt x="155" y="136"/>
                  </a:lnTo>
                  <a:lnTo>
                    <a:pt x="181" y="150"/>
                  </a:lnTo>
                  <a:lnTo>
                    <a:pt x="206" y="164"/>
                  </a:lnTo>
                  <a:lnTo>
                    <a:pt x="227" y="179"/>
                  </a:lnTo>
                  <a:lnTo>
                    <a:pt x="246" y="194"/>
                  </a:lnTo>
                  <a:lnTo>
                    <a:pt x="264" y="208"/>
                  </a:lnTo>
                  <a:lnTo>
                    <a:pt x="279" y="223"/>
                  </a:lnTo>
                  <a:lnTo>
                    <a:pt x="292" y="239"/>
                  </a:lnTo>
                  <a:lnTo>
                    <a:pt x="301" y="255"/>
                  </a:lnTo>
                  <a:lnTo>
                    <a:pt x="309" y="272"/>
                  </a:lnTo>
                  <a:lnTo>
                    <a:pt x="314" y="289"/>
                  </a:lnTo>
                  <a:lnTo>
                    <a:pt x="316" y="307"/>
                  </a:lnTo>
                  <a:lnTo>
                    <a:pt x="358" y="307"/>
                  </a:lnTo>
                  <a:lnTo>
                    <a:pt x="358" y="307"/>
                  </a:lnTo>
                  <a:lnTo>
                    <a:pt x="356" y="284"/>
                  </a:lnTo>
                  <a:lnTo>
                    <a:pt x="355" y="260"/>
                  </a:lnTo>
                  <a:lnTo>
                    <a:pt x="350" y="239"/>
                  </a:lnTo>
                  <a:lnTo>
                    <a:pt x="343" y="218"/>
                  </a:lnTo>
                  <a:lnTo>
                    <a:pt x="334" y="197"/>
                  </a:lnTo>
                  <a:lnTo>
                    <a:pt x="324" y="177"/>
                  </a:lnTo>
                  <a:lnTo>
                    <a:pt x="313" y="156"/>
                  </a:lnTo>
                  <a:lnTo>
                    <a:pt x="298" y="137"/>
                  </a:lnTo>
                  <a:lnTo>
                    <a:pt x="283" y="118"/>
                  </a:lnTo>
                  <a:lnTo>
                    <a:pt x="267" y="100"/>
                  </a:lnTo>
                  <a:lnTo>
                    <a:pt x="249" y="82"/>
                  </a:lnTo>
                  <a:lnTo>
                    <a:pt x="230" y="65"/>
                  </a:lnTo>
                  <a:lnTo>
                    <a:pt x="209" y="48"/>
                  </a:lnTo>
                  <a:lnTo>
                    <a:pt x="188" y="31"/>
                  </a:lnTo>
                  <a:lnTo>
                    <a:pt x="165" y="15"/>
                  </a:lnTo>
                  <a:lnTo>
                    <a:pt x="141" y="0"/>
                  </a:lnTo>
                  <a:lnTo>
                    <a:pt x="141" y="0"/>
                  </a:lnTo>
                  <a:lnTo>
                    <a:pt x="107" y="18"/>
                  </a:lnTo>
                  <a:lnTo>
                    <a:pt x="73" y="36"/>
                  </a:lnTo>
                  <a:lnTo>
                    <a:pt x="37" y="53"/>
                  </a:lnTo>
                  <a:lnTo>
                    <a:pt x="0" y="70"/>
                  </a:lnTo>
                  <a:lnTo>
                    <a:pt x="0" y="7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 name="Freeform 19">
              <a:extLst>
                <a:ext uri="{FF2B5EF4-FFF2-40B4-BE49-F238E27FC236}">
                  <a16:creationId xmlns:a16="http://schemas.microsoft.com/office/drawing/2014/main" id="{EA8786D1-FB02-8AA9-3FAC-44E99EA57959}"/>
                </a:ext>
              </a:extLst>
            </p:cNvPr>
            <p:cNvSpPr>
              <a:spLocks/>
            </p:cNvSpPr>
            <p:nvPr/>
          </p:nvSpPr>
          <p:spPr bwMode="auto">
            <a:xfrm rot="5400000">
              <a:off x="8145223" y="5496083"/>
              <a:ext cx="309780" cy="372078"/>
            </a:xfrm>
            <a:custGeom>
              <a:avLst/>
              <a:gdLst>
                <a:gd name="T0" fmla="*/ 911 w 1154"/>
                <a:gd name="T1" fmla="*/ 577 h 577"/>
                <a:gd name="T2" fmla="*/ 911 w 1154"/>
                <a:gd name="T3" fmla="*/ 577 h 577"/>
                <a:gd name="T4" fmla="*/ 1035 w 1154"/>
                <a:gd name="T5" fmla="*/ 539 h 577"/>
                <a:gd name="T6" fmla="*/ 1095 w 1154"/>
                <a:gd name="T7" fmla="*/ 520 h 577"/>
                <a:gd name="T8" fmla="*/ 1154 w 1154"/>
                <a:gd name="T9" fmla="*/ 500 h 577"/>
                <a:gd name="T10" fmla="*/ 1154 w 1154"/>
                <a:gd name="T11" fmla="*/ 500 h 577"/>
                <a:gd name="T12" fmla="*/ 1110 w 1154"/>
                <a:gd name="T13" fmla="*/ 483 h 577"/>
                <a:gd name="T14" fmla="*/ 1065 w 1154"/>
                <a:gd name="T15" fmla="*/ 467 h 577"/>
                <a:gd name="T16" fmla="*/ 972 w 1154"/>
                <a:gd name="T17" fmla="*/ 435 h 577"/>
                <a:gd name="T18" fmla="*/ 878 w 1154"/>
                <a:gd name="T19" fmla="*/ 404 h 577"/>
                <a:gd name="T20" fmla="*/ 783 w 1154"/>
                <a:gd name="T21" fmla="*/ 374 h 577"/>
                <a:gd name="T22" fmla="*/ 598 w 1154"/>
                <a:gd name="T23" fmla="*/ 317 h 577"/>
                <a:gd name="T24" fmla="*/ 509 w 1154"/>
                <a:gd name="T25" fmla="*/ 289 h 577"/>
                <a:gd name="T26" fmla="*/ 423 w 1154"/>
                <a:gd name="T27" fmla="*/ 261 h 577"/>
                <a:gd name="T28" fmla="*/ 343 w 1154"/>
                <a:gd name="T29" fmla="*/ 233 h 577"/>
                <a:gd name="T30" fmla="*/ 306 w 1154"/>
                <a:gd name="T31" fmla="*/ 218 h 577"/>
                <a:gd name="T32" fmla="*/ 272 w 1154"/>
                <a:gd name="T33" fmla="*/ 204 h 577"/>
                <a:gd name="T34" fmla="*/ 238 w 1154"/>
                <a:gd name="T35" fmla="*/ 189 h 577"/>
                <a:gd name="T36" fmla="*/ 207 w 1154"/>
                <a:gd name="T37" fmla="*/ 174 h 577"/>
                <a:gd name="T38" fmla="*/ 178 w 1154"/>
                <a:gd name="T39" fmla="*/ 158 h 577"/>
                <a:gd name="T40" fmla="*/ 151 w 1154"/>
                <a:gd name="T41" fmla="*/ 142 h 577"/>
                <a:gd name="T42" fmla="*/ 126 w 1154"/>
                <a:gd name="T43" fmla="*/ 126 h 577"/>
                <a:gd name="T44" fmla="*/ 105 w 1154"/>
                <a:gd name="T45" fmla="*/ 109 h 577"/>
                <a:gd name="T46" fmla="*/ 87 w 1154"/>
                <a:gd name="T47" fmla="*/ 92 h 577"/>
                <a:gd name="T48" fmla="*/ 71 w 1154"/>
                <a:gd name="T49" fmla="*/ 75 h 577"/>
                <a:gd name="T50" fmla="*/ 60 w 1154"/>
                <a:gd name="T51" fmla="*/ 57 h 577"/>
                <a:gd name="T52" fmla="*/ 50 w 1154"/>
                <a:gd name="T53" fmla="*/ 38 h 577"/>
                <a:gd name="T54" fmla="*/ 45 w 1154"/>
                <a:gd name="T55" fmla="*/ 19 h 577"/>
                <a:gd name="T56" fmla="*/ 44 w 1154"/>
                <a:gd name="T57" fmla="*/ 0 h 577"/>
                <a:gd name="T58" fmla="*/ 0 w 1154"/>
                <a:gd name="T59" fmla="*/ 0 h 577"/>
                <a:gd name="T60" fmla="*/ 0 w 1154"/>
                <a:gd name="T61" fmla="*/ 0 h 577"/>
                <a:gd name="T62" fmla="*/ 2 w 1154"/>
                <a:gd name="T63" fmla="*/ 27 h 577"/>
                <a:gd name="T64" fmla="*/ 6 w 1154"/>
                <a:gd name="T65" fmla="*/ 53 h 577"/>
                <a:gd name="T66" fmla="*/ 13 w 1154"/>
                <a:gd name="T67" fmla="*/ 78 h 577"/>
                <a:gd name="T68" fmla="*/ 23 w 1154"/>
                <a:gd name="T69" fmla="*/ 103 h 577"/>
                <a:gd name="T70" fmla="*/ 34 w 1154"/>
                <a:gd name="T71" fmla="*/ 127 h 577"/>
                <a:gd name="T72" fmla="*/ 47 w 1154"/>
                <a:gd name="T73" fmla="*/ 149 h 577"/>
                <a:gd name="T74" fmla="*/ 63 w 1154"/>
                <a:gd name="T75" fmla="*/ 173 h 577"/>
                <a:gd name="T76" fmla="*/ 83 w 1154"/>
                <a:gd name="T77" fmla="*/ 194 h 577"/>
                <a:gd name="T78" fmla="*/ 102 w 1154"/>
                <a:gd name="T79" fmla="*/ 215 h 577"/>
                <a:gd name="T80" fmla="*/ 125 w 1154"/>
                <a:gd name="T81" fmla="*/ 236 h 577"/>
                <a:gd name="T82" fmla="*/ 149 w 1154"/>
                <a:gd name="T83" fmla="*/ 257 h 577"/>
                <a:gd name="T84" fmla="*/ 175 w 1154"/>
                <a:gd name="T85" fmla="*/ 276 h 577"/>
                <a:gd name="T86" fmla="*/ 203 w 1154"/>
                <a:gd name="T87" fmla="*/ 295 h 577"/>
                <a:gd name="T88" fmla="*/ 232 w 1154"/>
                <a:gd name="T89" fmla="*/ 313 h 577"/>
                <a:gd name="T90" fmla="*/ 262 w 1154"/>
                <a:gd name="T91" fmla="*/ 331 h 577"/>
                <a:gd name="T92" fmla="*/ 293 w 1154"/>
                <a:gd name="T93" fmla="*/ 348 h 577"/>
                <a:gd name="T94" fmla="*/ 327 w 1154"/>
                <a:gd name="T95" fmla="*/ 365 h 577"/>
                <a:gd name="T96" fmla="*/ 361 w 1154"/>
                <a:gd name="T97" fmla="*/ 382 h 577"/>
                <a:gd name="T98" fmla="*/ 397 w 1154"/>
                <a:gd name="T99" fmla="*/ 398 h 577"/>
                <a:gd name="T100" fmla="*/ 433 w 1154"/>
                <a:gd name="T101" fmla="*/ 413 h 577"/>
                <a:gd name="T102" fmla="*/ 509 w 1154"/>
                <a:gd name="T103" fmla="*/ 443 h 577"/>
                <a:gd name="T104" fmla="*/ 587 w 1154"/>
                <a:gd name="T105" fmla="*/ 472 h 577"/>
                <a:gd name="T106" fmla="*/ 666 w 1154"/>
                <a:gd name="T107" fmla="*/ 499 h 577"/>
                <a:gd name="T108" fmla="*/ 749 w 1154"/>
                <a:gd name="T109" fmla="*/ 526 h 577"/>
                <a:gd name="T110" fmla="*/ 830 w 1154"/>
                <a:gd name="T111" fmla="*/ 551 h 577"/>
                <a:gd name="T112" fmla="*/ 911 w 1154"/>
                <a:gd name="T113" fmla="*/ 577 h 577"/>
                <a:gd name="T114" fmla="*/ 911 w 1154"/>
                <a:gd name="T115" fmla="*/ 57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4" h="577">
                  <a:moveTo>
                    <a:pt x="911" y="577"/>
                  </a:moveTo>
                  <a:lnTo>
                    <a:pt x="911" y="577"/>
                  </a:lnTo>
                  <a:lnTo>
                    <a:pt x="1035" y="539"/>
                  </a:lnTo>
                  <a:lnTo>
                    <a:pt x="1095" y="520"/>
                  </a:lnTo>
                  <a:lnTo>
                    <a:pt x="1154" y="500"/>
                  </a:lnTo>
                  <a:lnTo>
                    <a:pt x="1154" y="500"/>
                  </a:lnTo>
                  <a:lnTo>
                    <a:pt x="1110" y="483"/>
                  </a:lnTo>
                  <a:lnTo>
                    <a:pt x="1065" y="467"/>
                  </a:lnTo>
                  <a:lnTo>
                    <a:pt x="972" y="435"/>
                  </a:lnTo>
                  <a:lnTo>
                    <a:pt x="878" y="404"/>
                  </a:lnTo>
                  <a:lnTo>
                    <a:pt x="783" y="374"/>
                  </a:lnTo>
                  <a:lnTo>
                    <a:pt x="598" y="317"/>
                  </a:lnTo>
                  <a:lnTo>
                    <a:pt x="509" y="289"/>
                  </a:lnTo>
                  <a:lnTo>
                    <a:pt x="423" y="261"/>
                  </a:lnTo>
                  <a:lnTo>
                    <a:pt x="343" y="233"/>
                  </a:lnTo>
                  <a:lnTo>
                    <a:pt x="306" y="218"/>
                  </a:lnTo>
                  <a:lnTo>
                    <a:pt x="272" y="204"/>
                  </a:lnTo>
                  <a:lnTo>
                    <a:pt x="238" y="189"/>
                  </a:lnTo>
                  <a:lnTo>
                    <a:pt x="207" y="174"/>
                  </a:lnTo>
                  <a:lnTo>
                    <a:pt x="178" y="158"/>
                  </a:lnTo>
                  <a:lnTo>
                    <a:pt x="151" y="142"/>
                  </a:lnTo>
                  <a:lnTo>
                    <a:pt x="126" y="126"/>
                  </a:lnTo>
                  <a:lnTo>
                    <a:pt x="105" y="109"/>
                  </a:lnTo>
                  <a:lnTo>
                    <a:pt x="87" y="92"/>
                  </a:lnTo>
                  <a:lnTo>
                    <a:pt x="71" y="75"/>
                  </a:lnTo>
                  <a:lnTo>
                    <a:pt x="60" y="57"/>
                  </a:lnTo>
                  <a:lnTo>
                    <a:pt x="50" y="38"/>
                  </a:lnTo>
                  <a:lnTo>
                    <a:pt x="45" y="19"/>
                  </a:lnTo>
                  <a:lnTo>
                    <a:pt x="44" y="0"/>
                  </a:lnTo>
                  <a:lnTo>
                    <a:pt x="0" y="0"/>
                  </a:lnTo>
                  <a:lnTo>
                    <a:pt x="0" y="0"/>
                  </a:lnTo>
                  <a:lnTo>
                    <a:pt x="2" y="27"/>
                  </a:lnTo>
                  <a:lnTo>
                    <a:pt x="6" y="53"/>
                  </a:lnTo>
                  <a:lnTo>
                    <a:pt x="13" y="78"/>
                  </a:lnTo>
                  <a:lnTo>
                    <a:pt x="23" y="103"/>
                  </a:lnTo>
                  <a:lnTo>
                    <a:pt x="34" y="127"/>
                  </a:lnTo>
                  <a:lnTo>
                    <a:pt x="47" y="149"/>
                  </a:lnTo>
                  <a:lnTo>
                    <a:pt x="63" y="173"/>
                  </a:lnTo>
                  <a:lnTo>
                    <a:pt x="83" y="194"/>
                  </a:lnTo>
                  <a:lnTo>
                    <a:pt x="102" y="215"/>
                  </a:lnTo>
                  <a:lnTo>
                    <a:pt x="125" y="236"/>
                  </a:lnTo>
                  <a:lnTo>
                    <a:pt x="149" y="257"/>
                  </a:lnTo>
                  <a:lnTo>
                    <a:pt x="175" y="276"/>
                  </a:lnTo>
                  <a:lnTo>
                    <a:pt x="203" y="295"/>
                  </a:lnTo>
                  <a:lnTo>
                    <a:pt x="232" y="313"/>
                  </a:lnTo>
                  <a:lnTo>
                    <a:pt x="262" y="331"/>
                  </a:lnTo>
                  <a:lnTo>
                    <a:pt x="293" y="348"/>
                  </a:lnTo>
                  <a:lnTo>
                    <a:pt x="327" y="365"/>
                  </a:lnTo>
                  <a:lnTo>
                    <a:pt x="361" y="382"/>
                  </a:lnTo>
                  <a:lnTo>
                    <a:pt x="397" y="398"/>
                  </a:lnTo>
                  <a:lnTo>
                    <a:pt x="433" y="413"/>
                  </a:lnTo>
                  <a:lnTo>
                    <a:pt x="509" y="443"/>
                  </a:lnTo>
                  <a:lnTo>
                    <a:pt x="587" y="472"/>
                  </a:lnTo>
                  <a:lnTo>
                    <a:pt x="666" y="499"/>
                  </a:lnTo>
                  <a:lnTo>
                    <a:pt x="749" y="526"/>
                  </a:lnTo>
                  <a:lnTo>
                    <a:pt x="830" y="551"/>
                  </a:lnTo>
                  <a:lnTo>
                    <a:pt x="911" y="577"/>
                  </a:lnTo>
                  <a:lnTo>
                    <a:pt x="911" y="57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 name="Freeform 20">
              <a:extLst>
                <a:ext uri="{FF2B5EF4-FFF2-40B4-BE49-F238E27FC236}">
                  <a16:creationId xmlns:a16="http://schemas.microsoft.com/office/drawing/2014/main" id="{82C13F13-488F-A1E1-8755-5723E7720E6D}"/>
                </a:ext>
              </a:extLst>
            </p:cNvPr>
            <p:cNvSpPr>
              <a:spLocks/>
            </p:cNvSpPr>
            <p:nvPr/>
          </p:nvSpPr>
          <p:spPr bwMode="auto">
            <a:xfrm rot="5400000">
              <a:off x="6882200" y="5366608"/>
              <a:ext cx="394070" cy="802292"/>
            </a:xfrm>
            <a:custGeom>
              <a:avLst/>
              <a:gdLst>
                <a:gd name="T0" fmla="*/ 557 w 1468"/>
                <a:gd name="T1" fmla="*/ 0 h 1244"/>
                <a:gd name="T2" fmla="*/ 373 w 1468"/>
                <a:gd name="T3" fmla="*/ 57 h 1244"/>
                <a:gd name="T4" fmla="*/ 316 w 1468"/>
                <a:gd name="T5" fmla="*/ 76 h 1244"/>
                <a:gd name="T6" fmla="*/ 405 w 1468"/>
                <a:gd name="T7" fmla="*/ 110 h 1244"/>
                <a:gd name="T8" fmla="*/ 591 w 1468"/>
                <a:gd name="T9" fmla="*/ 173 h 1244"/>
                <a:gd name="T10" fmla="*/ 872 w 1468"/>
                <a:gd name="T11" fmla="*/ 259 h 1244"/>
                <a:gd name="T12" fmla="*/ 1045 w 1468"/>
                <a:gd name="T13" fmla="*/ 315 h 1244"/>
                <a:gd name="T14" fmla="*/ 1162 w 1468"/>
                <a:gd name="T15" fmla="*/ 359 h 1244"/>
                <a:gd name="T16" fmla="*/ 1230 w 1468"/>
                <a:gd name="T17" fmla="*/ 388 h 1244"/>
                <a:gd name="T18" fmla="*/ 1291 w 1468"/>
                <a:gd name="T19" fmla="*/ 418 h 1244"/>
                <a:gd name="T20" fmla="*/ 1342 w 1468"/>
                <a:gd name="T21" fmla="*/ 451 h 1244"/>
                <a:gd name="T22" fmla="*/ 1381 w 1468"/>
                <a:gd name="T23" fmla="*/ 484 h 1244"/>
                <a:gd name="T24" fmla="*/ 1410 w 1468"/>
                <a:gd name="T25" fmla="*/ 520 h 1244"/>
                <a:gd name="T26" fmla="*/ 1423 w 1468"/>
                <a:gd name="T27" fmla="*/ 557 h 1244"/>
                <a:gd name="T28" fmla="*/ 1426 w 1468"/>
                <a:gd name="T29" fmla="*/ 577 h 1244"/>
                <a:gd name="T30" fmla="*/ 1424 w 1468"/>
                <a:gd name="T31" fmla="*/ 590 h 1244"/>
                <a:gd name="T32" fmla="*/ 1419 w 1468"/>
                <a:gd name="T33" fmla="*/ 614 h 1244"/>
                <a:gd name="T34" fmla="*/ 1408 w 1468"/>
                <a:gd name="T35" fmla="*/ 638 h 1244"/>
                <a:gd name="T36" fmla="*/ 1390 w 1468"/>
                <a:gd name="T37" fmla="*/ 660 h 1244"/>
                <a:gd name="T38" fmla="*/ 1369 w 1468"/>
                <a:gd name="T39" fmla="*/ 681 h 1244"/>
                <a:gd name="T40" fmla="*/ 1343 w 1468"/>
                <a:gd name="T41" fmla="*/ 702 h 1244"/>
                <a:gd name="T42" fmla="*/ 1296 w 1468"/>
                <a:gd name="T43" fmla="*/ 733 h 1244"/>
                <a:gd name="T44" fmla="*/ 1218 w 1468"/>
                <a:gd name="T45" fmla="*/ 771 h 1244"/>
                <a:gd name="T46" fmla="*/ 1129 w 1468"/>
                <a:gd name="T47" fmla="*/ 808 h 1244"/>
                <a:gd name="T48" fmla="*/ 1029 w 1468"/>
                <a:gd name="T49" fmla="*/ 844 h 1244"/>
                <a:gd name="T50" fmla="*/ 864 w 1468"/>
                <a:gd name="T51" fmla="*/ 897 h 1244"/>
                <a:gd name="T52" fmla="*/ 509 w 1468"/>
                <a:gd name="T53" fmla="*/ 1009 h 1244"/>
                <a:gd name="T54" fmla="*/ 392 w 1468"/>
                <a:gd name="T55" fmla="*/ 1049 h 1244"/>
                <a:gd name="T56" fmla="*/ 280 w 1468"/>
                <a:gd name="T57" fmla="*/ 1092 h 1244"/>
                <a:gd name="T58" fmla="*/ 177 w 1468"/>
                <a:gd name="T59" fmla="*/ 1139 h 1244"/>
                <a:gd name="T60" fmla="*/ 83 w 1468"/>
                <a:gd name="T61" fmla="*/ 1189 h 1244"/>
                <a:gd name="T62" fmla="*/ 0 w 1468"/>
                <a:gd name="T63" fmla="*/ 1244 h 1244"/>
                <a:gd name="T64" fmla="*/ 280 w 1468"/>
                <a:gd name="T65" fmla="*/ 1244 h 1244"/>
                <a:gd name="T66" fmla="*/ 467 w 1468"/>
                <a:gd name="T67" fmla="*/ 1184 h 1244"/>
                <a:gd name="T68" fmla="*/ 763 w 1468"/>
                <a:gd name="T69" fmla="*/ 1090 h 1244"/>
                <a:gd name="T70" fmla="*/ 911 w 1468"/>
                <a:gd name="T71" fmla="*/ 1039 h 1244"/>
                <a:gd name="T72" fmla="*/ 1005 w 1468"/>
                <a:gd name="T73" fmla="*/ 1003 h 1244"/>
                <a:gd name="T74" fmla="*/ 1094 w 1468"/>
                <a:gd name="T75" fmla="*/ 965 h 1244"/>
                <a:gd name="T76" fmla="*/ 1178 w 1468"/>
                <a:gd name="T77" fmla="*/ 924 h 1244"/>
                <a:gd name="T78" fmla="*/ 1253 w 1468"/>
                <a:gd name="T79" fmla="*/ 880 h 1244"/>
                <a:gd name="T80" fmla="*/ 1319 w 1468"/>
                <a:gd name="T81" fmla="*/ 834 h 1244"/>
                <a:gd name="T82" fmla="*/ 1376 w 1468"/>
                <a:gd name="T83" fmla="*/ 784 h 1244"/>
                <a:gd name="T84" fmla="*/ 1419 w 1468"/>
                <a:gd name="T85" fmla="*/ 730 h 1244"/>
                <a:gd name="T86" fmla="*/ 1444 w 1468"/>
                <a:gd name="T87" fmla="*/ 687 h 1244"/>
                <a:gd name="T88" fmla="*/ 1455 w 1468"/>
                <a:gd name="T89" fmla="*/ 657 h 1244"/>
                <a:gd name="T90" fmla="*/ 1463 w 1468"/>
                <a:gd name="T91" fmla="*/ 626 h 1244"/>
                <a:gd name="T92" fmla="*/ 1468 w 1468"/>
                <a:gd name="T93" fmla="*/ 594 h 1244"/>
                <a:gd name="T94" fmla="*/ 1468 w 1468"/>
                <a:gd name="T95" fmla="*/ 577 h 1244"/>
                <a:gd name="T96" fmla="*/ 1466 w 1468"/>
                <a:gd name="T97" fmla="*/ 551 h 1244"/>
                <a:gd name="T98" fmla="*/ 1457 w 1468"/>
                <a:gd name="T99" fmla="*/ 499 h 1244"/>
                <a:gd name="T100" fmla="*/ 1436 w 1468"/>
                <a:gd name="T101" fmla="*/ 450 h 1244"/>
                <a:gd name="T102" fmla="*/ 1405 w 1468"/>
                <a:gd name="T103" fmla="*/ 404 h 1244"/>
                <a:gd name="T104" fmla="*/ 1366 w 1468"/>
                <a:gd name="T105" fmla="*/ 361 h 1244"/>
                <a:gd name="T106" fmla="*/ 1319 w 1468"/>
                <a:gd name="T107" fmla="*/ 321 h 1244"/>
                <a:gd name="T108" fmla="*/ 1267 w 1468"/>
                <a:gd name="T109" fmla="*/ 282 h 1244"/>
                <a:gd name="T110" fmla="*/ 1207 w 1468"/>
                <a:gd name="T111" fmla="*/ 246 h 1244"/>
                <a:gd name="T112" fmla="*/ 1142 w 1468"/>
                <a:gd name="T113" fmla="*/ 211 h 1244"/>
                <a:gd name="T114" fmla="*/ 1071 w 1468"/>
                <a:gd name="T115" fmla="*/ 180 h 1244"/>
                <a:gd name="T116" fmla="*/ 961 w 1468"/>
                <a:gd name="T117" fmla="*/ 134 h 1244"/>
                <a:gd name="T118" fmla="*/ 802 w 1468"/>
                <a:gd name="T119" fmla="*/ 78 h 1244"/>
                <a:gd name="T120" fmla="*/ 638 w 1468"/>
                <a:gd name="T121" fmla="*/ 25 h 1244"/>
                <a:gd name="T122" fmla="*/ 557 w 1468"/>
                <a:gd name="T123"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8" h="1244">
                  <a:moveTo>
                    <a:pt x="557" y="0"/>
                  </a:moveTo>
                  <a:lnTo>
                    <a:pt x="557" y="0"/>
                  </a:lnTo>
                  <a:lnTo>
                    <a:pt x="433" y="39"/>
                  </a:lnTo>
                  <a:lnTo>
                    <a:pt x="373" y="57"/>
                  </a:lnTo>
                  <a:lnTo>
                    <a:pt x="316" y="76"/>
                  </a:lnTo>
                  <a:lnTo>
                    <a:pt x="316" y="76"/>
                  </a:lnTo>
                  <a:lnTo>
                    <a:pt x="360" y="94"/>
                  </a:lnTo>
                  <a:lnTo>
                    <a:pt x="405" y="110"/>
                  </a:lnTo>
                  <a:lnTo>
                    <a:pt x="497" y="142"/>
                  </a:lnTo>
                  <a:lnTo>
                    <a:pt x="591" y="173"/>
                  </a:lnTo>
                  <a:lnTo>
                    <a:pt x="685" y="202"/>
                  </a:lnTo>
                  <a:lnTo>
                    <a:pt x="872" y="259"/>
                  </a:lnTo>
                  <a:lnTo>
                    <a:pt x="961" y="288"/>
                  </a:lnTo>
                  <a:lnTo>
                    <a:pt x="1045" y="315"/>
                  </a:lnTo>
                  <a:lnTo>
                    <a:pt x="1125" y="344"/>
                  </a:lnTo>
                  <a:lnTo>
                    <a:pt x="1162" y="359"/>
                  </a:lnTo>
                  <a:lnTo>
                    <a:pt x="1197" y="374"/>
                  </a:lnTo>
                  <a:lnTo>
                    <a:pt x="1230" y="388"/>
                  </a:lnTo>
                  <a:lnTo>
                    <a:pt x="1262" y="403"/>
                  </a:lnTo>
                  <a:lnTo>
                    <a:pt x="1291" y="418"/>
                  </a:lnTo>
                  <a:lnTo>
                    <a:pt x="1317" y="434"/>
                  </a:lnTo>
                  <a:lnTo>
                    <a:pt x="1342" y="451"/>
                  </a:lnTo>
                  <a:lnTo>
                    <a:pt x="1363" y="467"/>
                  </a:lnTo>
                  <a:lnTo>
                    <a:pt x="1381" y="484"/>
                  </a:lnTo>
                  <a:lnTo>
                    <a:pt x="1397" y="502"/>
                  </a:lnTo>
                  <a:lnTo>
                    <a:pt x="1410" y="520"/>
                  </a:lnTo>
                  <a:lnTo>
                    <a:pt x="1418" y="538"/>
                  </a:lnTo>
                  <a:lnTo>
                    <a:pt x="1423" y="557"/>
                  </a:lnTo>
                  <a:lnTo>
                    <a:pt x="1426" y="577"/>
                  </a:lnTo>
                  <a:lnTo>
                    <a:pt x="1426" y="577"/>
                  </a:lnTo>
                  <a:lnTo>
                    <a:pt x="1426" y="577"/>
                  </a:lnTo>
                  <a:lnTo>
                    <a:pt x="1424" y="590"/>
                  </a:lnTo>
                  <a:lnTo>
                    <a:pt x="1423" y="602"/>
                  </a:lnTo>
                  <a:lnTo>
                    <a:pt x="1419" y="614"/>
                  </a:lnTo>
                  <a:lnTo>
                    <a:pt x="1415" y="626"/>
                  </a:lnTo>
                  <a:lnTo>
                    <a:pt x="1408" y="638"/>
                  </a:lnTo>
                  <a:lnTo>
                    <a:pt x="1400" y="648"/>
                  </a:lnTo>
                  <a:lnTo>
                    <a:pt x="1390" y="660"/>
                  </a:lnTo>
                  <a:lnTo>
                    <a:pt x="1381" y="670"/>
                  </a:lnTo>
                  <a:lnTo>
                    <a:pt x="1369" y="681"/>
                  </a:lnTo>
                  <a:lnTo>
                    <a:pt x="1356" y="692"/>
                  </a:lnTo>
                  <a:lnTo>
                    <a:pt x="1343" y="702"/>
                  </a:lnTo>
                  <a:lnTo>
                    <a:pt x="1329" y="713"/>
                  </a:lnTo>
                  <a:lnTo>
                    <a:pt x="1296" y="733"/>
                  </a:lnTo>
                  <a:lnTo>
                    <a:pt x="1259" y="752"/>
                  </a:lnTo>
                  <a:lnTo>
                    <a:pt x="1218" y="771"/>
                  </a:lnTo>
                  <a:lnTo>
                    <a:pt x="1176" y="790"/>
                  </a:lnTo>
                  <a:lnTo>
                    <a:pt x="1129" y="808"/>
                  </a:lnTo>
                  <a:lnTo>
                    <a:pt x="1081" y="826"/>
                  </a:lnTo>
                  <a:lnTo>
                    <a:pt x="1029" y="844"/>
                  </a:lnTo>
                  <a:lnTo>
                    <a:pt x="975" y="862"/>
                  </a:lnTo>
                  <a:lnTo>
                    <a:pt x="864" y="897"/>
                  </a:lnTo>
                  <a:lnTo>
                    <a:pt x="627" y="970"/>
                  </a:lnTo>
                  <a:lnTo>
                    <a:pt x="509" y="1009"/>
                  </a:lnTo>
                  <a:lnTo>
                    <a:pt x="449" y="1029"/>
                  </a:lnTo>
                  <a:lnTo>
                    <a:pt x="392" y="1049"/>
                  </a:lnTo>
                  <a:lnTo>
                    <a:pt x="335" y="1070"/>
                  </a:lnTo>
                  <a:lnTo>
                    <a:pt x="280" y="1092"/>
                  </a:lnTo>
                  <a:lnTo>
                    <a:pt x="227" y="1115"/>
                  </a:lnTo>
                  <a:lnTo>
                    <a:pt x="177" y="1139"/>
                  </a:lnTo>
                  <a:lnTo>
                    <a:pt x="128" y="1163"/>
                  </a:lnTo>
                  <a:lnTo>
                    <a:pt x="83" y="1189"/>
                  </a:lnTo>
                  <a:lnTo>
                    <a:pt x="39" y="1215"/>
                  </a:lnTo>
                  <a:lnTo>
                    <a:pt x="0" y="1244"/>
                  </a:lnTo>
                  <a:lnTo>
                    <a:pt x="280" y="1244"/>
                  </a:lnTo>
                  <a:lnTo>
                    <a:pt x="280" y="1244"/>
                  </a:lnTo>
                  <a:lnTo>
                    <a:pt x="371" y="1213"/>
                  </a:lnTo>
                  <a:lnTo>
                    <a:pt x="467" y="1184"/>
                  </a:lnTo>
                  <a:lnTo>
                    <a:pt x="664" y="1122"/>
                  </a:lnTo>
                  <a:lnTo>
                    <a:pt x="763" y="1090"/>
                  </a:lnTo>
                  <a:lnTo>
                    <a:pt x="862" y="1056"/>
                  </a:lnTo>
                  <a:lnTo>
                    <a:pt x="911" y="1039"/>
                  </a:lnTo>
                  <a:lnTo>
                    <a:pt x="959" y="1021"/>
                  </a:lnTo>
                  <a:lnTo>
                    <a:pt x="1005" y="1003"/>
                  </a:lnTo>
                  <a:lnTo>
                    <a:pt x="1050" y="984"/>
                  </a:lnTo>
                  <a:lnTo>
                    <a:pt x="1094" y="965"/>
                  </a:lnTo>
                  <a:lnTo>
                    <a:pt x="1137" y="945"/>
                  </a:lnTo>
                  <a:lnTo>
                    <a:pt x="1178" y="924"/>
                  </a:lnTo>
                  <a:lnTo>
                    <a:pt x="1217" y="903"/>
                  </a:lnTo>
                  <a:lnTo>
                    <a:pt x="1253" y="880"/>
                  </a:lnTo>
                  <a:lnTo>
                    <a:pt x="1288" y="858"/>
                  </a:lnTo>
                  <a:lnTo>
                    <a:pt x="1319" y="834"/>
                  </a:lnTo>
                  <a:lnTo>
                    <a:pt x="1348" y="809"/>
                  </a:lnTo>
                  <a:lnTo>
                    <a:pt x="1376" y="784"/>
                  </a:lnTo>
                  <a:lnTo>
                    <a:pt x="1398" y="757"/>
                  </a:lnTo>
                  <a:lnTo>
                    <a:pt x="1419" y="730"/>
                  </a:lnTo>
                  <a:lnTo>
                    <a:pt x="1437" y="702"/>
                  </a:lnTo>
                  <a:lnTo>
                    <a:pt x="1444" y="687"/>
                  </a:lnTo>
                  <a:lnTo>
                    <a:pt x="1450" y="673"/>
                  </a:lnTo>
                  <a:lnTo>
                    <a:pt x="1455" y="657"/>
                  </a:lnTo>
                  <a:lnTo>
                    <a:pt x="1460" y="642"/>
                  </a:lnTo>
                  <a:lnTo>
                    <a:pt x="1463" y="626"/>
                  </a:lnTo>
                  <a:lnTo>
                    <a:pt x="1466" y="610"/>
                  </a:lnTo>
                  <a:lnTo>
                    <a:pt x="1468" y="594"/>
                  </a:lnTo>
                  <a:lnTo>
                    <a:pt x="1468" y="577"/>
                  </a:lnTo>
                  <a:lnTo>
                    <a:pt x="1468" y="577"/>
                  </a:lnTo>
                  <a:lnTo>
                    <a:pt x="1468" y="577"/>
                  </a:lnTo>
                  <a:lnTo>
                    <a:pt x="1466" y="551"/>
                  </a:lnTo>
                  <a:lnTo>
                    <a:pt x="1463" y="524"/>
                  </a:lnTo>
                  <a:lnTo>
                    <a:pt x="1457" y="499"/>
                  </a:lnTo>
                  <a:lnTo>
                    <a:pt x="1447" y="474"/>
                  </a:lnTo>
                  <a:lnTo>
                    <a:pt x="1436" y="450"/>
                  </a:lnTo>
                  <a:lnTo>
                    <a:pt x="1421" y="427"/>
                  </a:lnTo>
                  <a:lnTo>
                    <a:pt x="1405" y="404"/>
                  </a:lnTo>
                  <a:lnTo>
                    <a:pt x="1387" y="382"/>
                  </a:lnTo>
                  <a:lnTo>
                    <a:pt x="1366" y="361"/>
                  </a:lnTo>
                  <a:lnTo>
                    <a:pt x="1343" y="341"/>
                  </a:lnTo>
                  <a:lnTo>
                    <a:pt x="1319" y="321"/>
                  </a:lnTo>
                  <a:lnTo>
                    <a:pt x="1295" y="301"/>
                  </a:lnTo>
                  <a:lnTo>
                    <a:pt x="1267" y="282"/>
                  </a:lnTo>
                  <a:lnTo>
                    <a:pt x="1238" y="263"/>
                  </a:lnTo>
                  <a:lnTo>
                    <a:pt x="1207" y="246"/>
                  </a:lnTo>
                  <a:lnTo>
                    <a:pt x="1175" y="228"/>
                  </a:lnTo>
                  <a:lnTo>
                    <a:pt x="1142" y="211"/>
                  </a:lnTo>
                  <a:lnTo>
                    <a:pt x="1107" y="195"/>
                  </a:lnTo>
                  <a:lnTo>
                    <a:pt x="1071" y="180"/>
                  </a:lnTo>
                  <a:lnTo>
                    <a:pt x="1035" y="164"/>
                  </a:lnTo>
                  <a:lnTo>
                    <a:pt x="961" y="134"/>
                  </a:lnTo>
                  <a:lnTo>
                    <a:pt x="881" y="105"/>
                  </a:lnTo>
                  <a:lnTo>
                    <a:pt x="802" y="78"/>
                  </a:lnTo>
                  <a:lnTo>
                    <a:pt x="721" y="51"/>
                  </a:lnTo>
                  <a:lnTo>
                    <a:pt x="638" y="25"/>
                  </a:lnTo>
                  <a:lnTo>
                    <a:pt x="557" y="0"/>
                  </a:lnTo>
                  <a:lnTo>
                    <a:pt x="557"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7" name="Freeform 21">
              <a:extLst>
                <a:ext uri="{FF2B5EF4-FFF2-40B4-BE49-F238E27FC236}">
                  <a16:creationId xmlns:a16="http://schemas.microsoft.com/office/drawing/2014/main" id="{8044EE1A-4B38-DA56-E1DD-C8C4724D1DE5}"/>
                </a:ext>
              </a:extLst>
            </p:cNvPr>
            <p:cNvSpPr>
              <a:spLocks/>
            </p:cNvSpPr>
            <p:nvPr/>
          </p:nvSpPr>
          <p:spPr bwMode="auto">
            <a:xfrm rot="5400000">
              <a:off x="7782197" y="5260834"/>
              <a:ext cx="437020" cy="970890"/>
            </a:xfrm>
            <a:custGeom>
              <a:avLst/>
              <a:gdLst>
                <a:gd name="T0" fmla="*/ 43 w 1628"/>
                <a:gd name="T1" fmla="*/ 1217 h 1506"/>
                <a:gd name="T2" fmla="*/ 64 w 1628"/>
                <a:gd name="T3" fmla="*/ 1266 h 1506"/>
                <a:gd name="T4" fmla="*/ 110 w 1628"/>
                <a:gd name="T5" fmla="*/ 1313 h 1506"/>
                <a:gd name="T6" fmla="*/ 176 w 1628"/>
                <a:gd name="T7" fmla="*/ 1356 h 1506"/>
                <a:gd name="T8" fmla="*/ 259 w 1628"/>
                <a:gd name="T9" fmla="*/ 1397 h 1506"/>
                <a:gd name="T10" fmla="*/ 358 w 1628"/>
                <a:gd name="T11" fmla="*/ 1437 h 1506"/>
                <a:gd name="T12" fmla="*/ 251 w 1628"/>
                <a:gd name="T13" fmla="*/ 1487 h 1506"/>
                <a:gd name="T14" fmla="*/ 192 w 1628"/>
                <a:gd name="T15" fmla="*/ 1490 h 1506"/>
                <a:gd name="T16" fmla="*/ 128 w 1628"/>
                <a:gd name="T17" fmla="*/ 1441 h 1506"/>
                <a:gd name="T18" fmla="*/ 73 w 1628"/>
                <a:gd name="T19" fmla="*/ 1387 h 1506"/>
                <a:gd name="T20" fmla="*/ 34 w 1628"/>
                <a:gd name="T21" fmla="*/ 1330 h 1506"/>
                <a:gd name="T22" fmla="*/ 8 w 1628"/>
                <a:gd name="T23" fmla="*/ 1267 h 1506"/>
                <a:gd name="T24" fmla="*/ 0 w 1628"/>
                <a:gd name="T25" fmla="*/ 1199 h 1506"/>
                <a:gd name="T26" fmla="*/ 3 w 1628"/>
                <a:gd name="T27" fmla="*/ 1150 h 1506"/>
                <a:gd name="T28" fmla="*/ 27 w 1628"/>
                <a:gd name="T29" fmla="*/ 1081 h 1506"/>
                <a:gd name="T30" fmla="*/ 68 w 1628"/>
                <a:gd name="T31" fmla="*/ 1019 h 1506"/>
                <a:gd name="T32" fmla="*/ 123 w 1628"/>
                <a:gd name="T33" fmla="*/ 962 h 1506"/>
                <a:gd name="T34" fmla="*/ 194 w 1628"/>
                <a:gd name="T35" fmla="*/ 908 h 1506"/>
                <a:gd name="T36" fmla="*/ 275 w 1628"/>
                <a:gd name="T37" fmla="*/ 859 h 1506"/>
                <a:gd name="T38" fmla="*/ 367 w 1628"/>
                <a:gd name="T39" fmla="*/ 813 h 1506"/>
                <a:gd name="T40" fmla="*/ 572 w 1628"/>
                <a:gd name="T41" fmla="*/ 730 h 1506"/>
                <a:gd name="T42" fmla="*/ 792 w 1628"/>
                <a:gd name="T43" fmla="*/ 657 h 1506"/>
                <a:gd name="T44" fmla="*/ 1152 w 1628"/>
                <a:gd name="T45" fmla="*/ 546 h 1506"/>
                <a:gd name="T46" fmla="*/ 1338 w 1628"/>
                <a:gd name="T47" fmla="*/ 478 h 1506"/>
                <a:gd name="T48" fmla="*/ 1440 w 1628"/>
                <a:gd name="T49" fmla="*/ 432 h 1506"/>
                <a:gd name="T50" fmla="*/ 1500 w 1628"/>
                <a:gd name="T51" fmla="*/ 393 h 1506"/>
                <a:gd name="T52" fmla="*/ 1547 w 1628"/>
                <a:gd name="T53" fmla="*/ 354 h 1506"/>
                <a:gd name="T54" fmla="*/ 1576 w 1628"/>
                <a:gd name="T55" fmla="*/ 312 h 1506"/>
                <a:gd name="T56" fmla="*/ 1586 w 1628"/>
                <a:gd name="T57" fmla="*/ 266 h 1506"/>
                <a:gd name="T58" fmla="*/ 1584 w 1628"/>
                <a:gd name="T59" fmla="*/ 246 h 1506"/>
                <a:gd name="T60" fmla="*/ 1555 w 1628"/>
                <a:gd name="T61" fmla="*/ 189 h 1506"/>
                <a:gd name="T62" fmla="*/ 1498 w 1628"/>
                <a:gd name="T63" fmla="*/ 137 h 1506"/>
                <a:gd name="T64" fmla="*/ 1414 w 1628"/>
                <a:gd name="T65" fmla="*/ 88 h 1506"/>
                <a:gd name="T66" fmla="*/ 1310 w 1628"/>
                <a:gd name="T67" fmla="*/ 43 h 1506"/>
                <a:gd name="T68" fmla="*/ 1189 w 1628"/>
                <a:gd name="T69" fmla="*/ 0 h 1506"/>
                <a:gd name="T70" fmla="*/ 1484 w 1628"/>
                <a:gd name="T71" fmla="*/ 14 h 1506"/>
                <a:gd name="T72" fmla="*/ 1532 w 1628"/>
                <a:gd name="T73" fmla="*/ 58 h 1506"/>
                <a:gd name="T74" fmla="*/ 1573 w 1628"/>
                <a:gd name="T75" fmla="*/ 105 h 1506"/>
                <a:gd name="T76" fmla="*/ 1604 w 1628"/>
                <a:gd name="T77" fmla="*/ 155 h 1506"/>
                <a:gd name="T78" fmla="*/ 1622 w 1628"/>
                <a:gd name="T79" fmla="*/ 209 h 1506"/>
                <a:gd name="T80" fmla="*/ 1628 w 1628"/>
                <a:gd name="T81" fmla="*/ 266 h 1506"/>
                <a:gd name="T82" fmla="*/ 1623 w 1628"/>
                <a:gd name="T83" fmla="*/ 315 h 1506"/>
                <a:gd name="T84" fmla="*/ 1600 w 1628"/>
                <a:gd name="T85" fmla="*/ 383 h 1506"/>
                <a:gd name="T86" fmla="*/ 1560 w 1628"/>
                <a:gd name="T87" fmla="*/ 445 h 1506"/>
                <a:gd name="T88" fmla="*/ 1503 w 1628"/>
                <a:gd name="T89" fmla="*/ 503 h 1506"/>
                <a:gd name="T90" fmla="*/ 1434 w 1628"/>
                <a:gd name="T91" fmla="*/ 556 h 1506"/>
                <a:gd name="T92" fmla="*/ 1353 w 1628"/>
                <a:gd name="T93" fmla="*/ 605 h 1506"/>
                <a:gd name="T94" fmla="*/ 1260 w 1628"/>
                <a:gd name="T95" fmla="*/ 651 h 1506"/>
                <a:gd name="T96" fmla="*/ 1056 w 1628"/>
                <a:gd name="T97" fmla="*/ 734 h 1506"/>
                <a:gd name="T98" fmla="*/ 836 w 1628"/>
                <a:gd name="T99" fmla="*/ 808 h 1506"/>
                <a:gd name="T100" fmla="*/ 476 w 1628"/>
                <a:gd name="T101" fmla="*/ 920 h 1506"/>
                <a:gd name="T102" fmla="*/ 290 w 1628"/>
                <a:gd name="T103" fmla="*/ 988 h 1506"/>
                <a:gd name="T104" fmla="*/ 188 w 1628"/>
                <a:gd name="T105" fmla="*/ 1036 h 1506"/>
                <a:gd name="T106" fmla="*/ 128 w 1628"/>
                <a:gd name="T107" fmla="*/ 1073 h 1506"/>
                <a:gd name="T108" fmla="*/ 81 w 1628"/>
                <a:gd name="T109" fmla="*/ 1112 h 1506"/>
                <a:gd name="T110" fmla="*/ 51 w 1628"/>
                <a:gd name="T111" fmla="*/ 1155 h 1506"/>
                <a:gd name="T112" fmla="*/ 42 w 1628"/>
                <a:gd name="T113" fmla="*/ 1199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8" h="1506">
                  <a:moveTo>
                    <a:pt x="42" y="1199"/>
                  </a:moveTo>
                  <a:lnTo>
                    <a:pt x="42" y="1199"/>
                  </a:lnTo>
                  <a:lnTo>
                    <a:pt x="43" y="1217"/>
                  </a:lnTo>
                  <a:lnTo>
                    <a:pt x="48" y="1234"/>
                  </a:lnTo>
                  <a:lnTo>
                    <a:pt x="55" y="1250"/>
                  </a:lnTo>
                  <a:lnTo>
                    <a:pt x="64" y="1266"/>
                  </a:lnTo>
                  <a:lnTo>
                    <a:pt x="77" y="1282"/>
                  </a:lnTo>
                  <a:lnTo>
                    <a:pt x="92" y="1298"/>
                  </a:lnTo>
                  <a:lnTo>
                    <a:pt x="110" y="1313"/>
                  </a:lnTo>
                  <a:lnTo>
                    <a:pt x="131" y="1327"/>
                  </a:lnTo>
                  <a:lnTo>
                    <a:pt x="152" y="1341"/>
                  </a:lnTo>
                  <a:lnTo>
                    <a:pt x="176" y="1356"/>
                  </a:lnTo>
                  <a:lnTo>
                    <a:pt x="202" y="1370"/>
                  </a:lnTo>
                  <a:lnTo>
                    <a:pt x="230" y="1384"/>
                  </a:lnTo>
                  <a:lnTo>
                    <a:pt x="259" y="1397"/>
                  </a:lnTo>
                  <a:lnTo>
                    <a:pt x="291" y="1410"/>
                  </a:lnTo>
                  <a:lnTo>
                    <a:pt x="358" y="1437"/>
                  </a:lnTo>
                  <a:lnTo>
                    <a:pt x="358" y="1437"/>
                  </a:lnTo>
                  <a:lnTo>
                    <a:pt x="320" y="1453"/>
                  </a:lnTo>
                  <a:lnTo>
                    <a:pt x="285" y="1471"/>
                  </a:lnTo>
                  <a:lnTo>
                    <a:pt x="251" y="1487"/>
                  </a:lnTo>
                  <a:lnTo>
                    <a:pt x="217" y="1506"/>
                  </a:lnTo>
                  <a:lnTo>
                    <a:pt x="217" y="1506"/>
                  </a:lnTo>
                  <a:lnTo>
                    <a:pt x="192" y="1490"/>
                  </a:lnTo>
                  <a:lnTo>
                    <a:pt x="170" y="1474"/>
                  </a:lnTo>
                  <a:lnTo>
                    <a:pt x="147" y="1458"/>
                  </a:lnTo>
                  <a:lnTo>
                    <a:pt x="128" y="1441"/>
                  </a:lnTo>
                  <a:lnTo>
                    <a:pt x="108" y="1423"/>
                  </a:lnTo>
                  <a:lnTo>
                    <a:pt x="90" y="1406"/>
                  </a:lnTo>
                  <a:lnTo>
                    <a:pt x="73" y="1387"/>
                  </a:lnTo>
                  <a:lnTo>
                    <a:pt x="58" y="1369"/>
                  </a:lnTo>
                  <a:lnTo>
                    <a:pt x="45" y="1350"/>
                  </a:lnTo>
                  <a:lnTo>
                    <a:pt x="34" y="1330"/>
                  </a:lnTo>
                  <a:lnTo>
                    <a:pt x="22" y="1309"/>
                  </a:lnTo>
                  <a:lnTo>
                    <a:pt x="14" y="1288"/>
                  </a:lnTo>
                  <a:lnTo>
                    <a:pt x="8" y="1267"/>
                  </a:lnTo>
                  <a:lnTo>
                    <a:pt x="3" y="1245"/>
                  </a:lnTo>
                  <a:lnTo>
                    <a:pt x="0" y="1222"/>
                  </a:lnTo>
                  <a:lnTo>
                    <a:pt x="0" y="1199"/>
                  </a:lnTo>
                  <a:lnTo>
                    <a:pt x="0" y="1199"/>
                  </a:lnTo>
                  <a:lnTo>
                    <a:pt x="0" y="1175"/>
                  </a:lnTo>
                  <a:lnTo>
                    <a:pt x="3" y="1150"/>
                  </a:lnTo>
                  <a:lnTo>
                    <a:pt x="9" y="1127"/>
                  </a:lnTo>
                  <a:lnTo>
                    <a:pt x="17" y="1104"/>
                  </a:lnTo>
                  <a:lnTo>
                    <a:pt x="27" y="1081"/>
                  </a:lnTo>
                  <a:lnTo>
                    <a:pt x="39" y="1060"/>
                  </a:lnTo>
                  <a:lnTo>
                    <a:pt x="51" y="1039"/>
                  </a:lnTo>
                  <a:lnTo>
                    <a:pt x="68" y="1019"/>
                  </a:lnTo>
                  <a:lnTo>
                    <a:pt x="84" y="999"/>
                  </a:lnTo>
                  <a:lnTo>
                    <a:pt x="103" y="980"/>
                  </a:lnTo>
                  <a:lnTo>
                    <a:pt x="123" y="962"/>
                  </a:lnTo>
                  <a:lnTo>
                    <a:pt x="145" y="943"/>
                  </a:lnTo>
                  <a:lnTo>
                    <a:pt x="168" y="926"/>
                  </a:lnTo>
                  <a:lnTo>
                    <a:pt x="194" y="908"/>
                  </a:lnTo>
                  <a:lnTo>
                    <a:pt x="220" y="891"/>
                  </a:lnTo>
                  <a:lnTo>
                    <a:pt x="248" y="875"/>
                  </a:lnTo>
                  <a:lnTo>
                    <a:pt x="275" y="859"/>
                  </a:lnTo>
                  <a:lnTo>
                    <a:pt x="304" y="843"/>
                  </a:lnTo>
                  <a:lnTo>
                    <a:pt x="335" y="828"/>
                  </a:lnTo>
                  <a:lnTo>
                    <a:pt x="367" y="813"/>
                  </a:lnTo>
                  <a:lnTo>
                    <a:pt x="432" y="785"/>
                  </a:lnTo>
                  <a:lnTo>
                    <a:pt x="500" y="757"/>
                  </a:lnTo>
                  <a:lnTo>
                    <a:pt x="572" y="730"/>
                  </a:lnTo>
                  <a:lnTo>
                    <a:pt x="644" y="706"/>
                  </a:lnTo>
                  <a:lnTo>
                    <a:pt x="717" y="682"/>
                  </a:lnTo>
                  <a:lnTo>
                    <a:pt x="792" y="657"/>
                  </a:lnTo>
                  <a:lnTo>
                    <a:pt x="941" y="612"/>
                  </a:lnTo>
                  <a:lnTo>
                    <a:pt x="1084" y="567"/>
                  </a:lnTo>
                  <a:lnTo>
                    <a:pt x="1152" y="546"/>
                  </a:lnTo>
                  <a:lnTo>
                    <a:pt x="1218" y="524"/>
                  </a:lnTo>
                  <a:lnTo>
                    <a:pt x="1280" y="501"/>
                  </a:lnTo>
                  <a:lnTo>
                    <a:pt x="1338" y="478"/>
                  </a:lnTo>
                  <a:lnTo>
                    <a:pt x="1391" y="455"/>
                  </a:lnTo>
                  <a:lnTo>
                    <a:pt x="1416" y="443"/>
                  </a:lnTo>
                  <a:lnTo>
                    <a:pt x="1440" y="432"/>
                  </a:lnTo>
                  <a:lnTo>
                    <a:pt x="1461" y="419"/>
                  </a:lnTo>
                  <a:lnTo>
                    <a:pt x="1482" y="406"/>
                  </a:lnTo>
                  <a:lnTo>
                    <a:pt x="1500" y="393"/>
                  </a:lnTo>
                  <a:lnTo>
                    <a:pt x="1518" y="381"/>
                  </a:lnTo>
                  <a:lnTo>
                    <a:pt x="1532" y="368"/>
                  </a:lnTo>
                  <a:lnTo>
                    <a:pt x="1547" y="354"/>
                  </a:lnTo>
                  <a:lnTo>
                    <a:pt x="1558" y="340"/>
                  </a:lnTo>
                  <a:lnTo>
                    <a:pt x="1568" y="327"/>
                  </a:lnTo>
                  <a:lnTo>
                    <a:pt x="1576" y="312"/>
                  </a:lnTo>
                  <a:lnTo>
                    <a:pt x="1581" y="297"/>
                  </a:lnTo>
                  <a:lnTo>
                    <a:pt x="1584" y="282"/>
                  </a:lnTo>
                  <a:lnTo>
                    <a:pt x="1586" y="266"/>
                  </a:lnTo>
                  <a:lnTo>
                    <a:pt x="1586" y="266"/>
                  </a:lnTo>
                  <a:lnTo>
                    <a:pt x="1586" y="256"/>
                  </a:lnTo>
                  <a:lnTo>
                    <a:pt x="1584" y="246"/>
                  </a:lnTo>
                  <a:lnTo>
                    <a:pt x="1578" y="227"/>
                  </a:lnTo>
                  <a:lnTo>
                    <a:pt x="1568" y="208"/>
                  </a:lnTo>
                  <a:lnTo>
                    <a:pt x="1555" y="189"/>
                  </a:lnTo>
                  <a:lnTo>
                    <a:pt x="1539" y="171"/>
                  </a:lnTo>
                  <a:lnTo>
                    <a:pt x="1519" y="154"/>
                  </a:lnTo>
                  <a:lnTo>
                    <a:pt x="1498" y="137"/>
                  </a:lnTo>
                  <a:lnTo>
                    <a:pt x="1472" y="121"/>
                  </a:lnTo>
                  <a:lnTo>
                    <a:pt x="1445" y="104"/>
                  </a:lnTo>
                  <a:lnTo>
                    <a:pt x="1414" y="88"/>
                  </a:lnTo>
                  <a:lnTo>
                    <a:pt x="1382" y="73"/>
                  </a:lnTo>
                  <a:lnTo>
                    <a:pt x="1346" y="58"/>
                  </a:lnTo>
                  <a:lnTo>
                    <a:pt x="1310" y="43"/>
                  </a:lnTo>
                  <a:lnTo>
                    <a:pt x="1272" y="29"/>
                  </a:lnTo>
                  <a:lnTo>
                    <a:pt x="1231" y="14"/>
                  </a:lnTo>
                  <a:lnTo>
                    <a:pt x="1189" y="0"/>
                  </a:lnTo>
                  <a:lnTo>
                    <a:pt x="1466" y="0"/>
                  </a:lnTo>
                  <a:lnTo>
                    <a:pt x="1466" y="0"/>
                  </a:lnTo>
                  <a:lnTo>
                    <a:pt x="1484" y="14"/>
                  </a:lnTo>
                  <a:lnTo>
                    <a:pt x="1502" y="29"/>
                  </a:lnTo>
                  <a:lnTo>
                    <a:pt x="1518" y="42"/>
                  </a:lnTo>
                  <a:lnTo>
                    <a:pt x="1532" y="58"/>
                  </a:lnTo>
                  <a:lnTo>
                    <a:pt x="1547" y="73"/>
                  </a:lnTo>
                  <a:lnTo>
                    <a:pt x="1562" y="89"/>
                  </a:lnTo>
                  <a:lnTo>
                    <a:pt x="1573" y="105"/>
                  </a:lnTo>
                  <a:lnTo>
                    <a:pt x="1584" y="121"/>
                  </a:lnTo>
                  <a:lnTo>
                    <a:pt x="1594" y="138"/>
                  </a:lnTo>
                  <a:lnTo>
                    <a:pt x="1604" y="155"/>
                  </a:lnTo>
                  <a:lnTo>
                    <a:pt x="1610" y="173"/>
                  </a:lnTo>
                  <a:lnTo>
                    <a:pt x="1617" y="191"/>
                  </a:lnTo>
                  <a:lnTo>
                    <a:pt x="1622" y="209"/>
                  </a:lnTo>
                  <a:lnTo>
                    <a:pt x="1625" y="228"/>
                  </a:lnTo>
                  <a:lnTo>
                    <a:pt x="1628" y="247"/>
                  </a:lnTo>
                  <a:lnTo>
                    <a:pt x="1628" y="266"/>
                  </a:lnTo>
                  <a:lnTo>
                    <a:pt x="1628" y="266"/>
                  </a:lnTo>
                  <a:lnTo>
                    <a:pt x="1628" y="291"/>
                  </a:lnTo>
                  <a:lnTo>
                    <a:pt x="1623" y="315"/>
                  </a:lnTo>
                  <a:lnTo>
                    <a:pt x="1618" y="338"/>
                  </a:lnTo>
                  <a:lnTo>
                    <a:pt x="1610" y="360"/>
                  </a:lnTo>
                  <a:lnTo>
                    <a:pt x="1600" y="383"/>
                  </a:lnTo>
                  <a:lnTo>
                    <a:pt x="1589" y="404"/>
                  </a:lnTo>
                  <a:lnTo>
                    <a:pt x="1576" y="425"/>
                  </a:lnTo>
                  <a:lnTo>
                    <a:pt x="1560" y="445"/>
                  </a:lnTo>
                  <a:lnTo>
                    <a:pt x="1544" y="464"/>
                  </a:lnTo>
                  <a:lnTo>
                    <a:pt x="1524" y="483"/>
                  </a:lnTo>
                  <a:lnTo>
                    <a:pt x="1503" y="503"/>
                  </a:lnTo>
                  <a:lnTo>
                    <a:pt x="1482" y="521"/>
                  </a:lnTo>
                  <a:lnTo>
                    <a:pt x="1458" y="539"/>
                  </a:lnTo>
                  <a:lnTo>
                    <a:pt x="1434" y="556"/>
                  </a:lnTo>
                  <a:lnTo>
                    <a:pt x="1408" y="573"/>
                  </a:lnTo>
                  <a:lnTo>
                    <a:pt x="1380" y="589"/>
                  </a:lnTo>
                  <a:lnTo>
                    <a:pt x="1353" y="605"/>
                  </a:lnTo>
                  <a:lnTo>
                    <a:pt x="1322" y="621"/>
                  </a:lnTo>
                  <a:lnTo>
                    <a:pt x="1293" y="636"/>
                  </a:lnTo>
                  <a:lnTo>
                    <a:pt x="1260" y="651"/>
                  </a:lnTo>
                  <a:lnTo>
                    <a:pt x="1195" y="680"/>
                  </a:lnTo>
                  <a:lnTo>
                    <a:pt x="1126" y="707"/>
                  </a:lnTo>
                  <a:lnTo>
                    <a:pt x="1056" y="734"/>
                  </a:lnTo>
                  <a:lnTo>
                    <a:pt x="983" y="759"/>
                  </a:lnTo>
                  <a:lnTo>
                    <a:pt x="909" y="784"/>
                  </a:lnTo>
                  <a:lnTo>
                    <a:pt x="836" y="808"/>
                  </a:lnTo>
                  <a:lnTo>
                    <a:pt x="687" y="853"/>
                  </a:lnTo>
                  <a:lnTo>
                    <a:pt x="544" y="898"/>
                  </a:lnTo>
                  <a:lnTo>
                    <a:pt x="476" y="920"/>
                  </a:lnTo>
                  <a:lnTo>
                    <a:pt x="410" y="944"/>
                  </a:lnTo>
                  <a:lnTo>
                    <a:pt x="348" y="966"/>
                  </a:lnTo>
                  <a:lnTo>
                    <a:pt x="290" y="988"/>
                  </a:lnTo>
                  <a:lnTo>
                    <a:pt x="236" y="1011"/>
                  </a:lnTo>
                  <a:lnTo>
                    <a:pt x="212" y="1024"/>
                  </a:lnTo>
                  <a:lnTo>
                    <a:pt x="188" y="1036"/>
                  </a:lnTo>
                  <a:lnTo>
                    <a:pt x="167" y="1048"/>
                  </a:lnTo>
                  <a:lnTo>
                    <a:pt x="145" y="1060"/>
                  </a:lnTo>
                  <a:lnTo>
                    <a:pt x="128" y="1073"/>
                  </a:lnTo>
                  <a:lnTo>
                    <a:pt x="110" y="1086"/>
                  </a:lnTo>
                  <a:lnTo>
                    <a:pt x="95" y="1099"/>
                  </a:lnTo>
                  <a:lnTo>
                    <a:pt x="81" y="1112"/>
                  </a:lnTo>
                  <a:lnTo>
                    <a:pt x="69" y="1126"/>
                  </a:lnTo>
                  <a:lnTo>
                    <a:pt x="60" y="1140"/>
                  </a:lnTo>
                  <a:lnTo>
                    <a:pt x="51" y="1155"/>
                  </a:lnTo>
                  <a:lnTo>
                    <a:pt x="47" y="1168"/>
                  </a:lnTo>
                  <a:lnTo>
                    <a:pt x="43" y="1184"/>
                  </a:lnTo>
                  <a:lnTo>
                    <a:pt x="42" y="1199"/>
                  </a:lnTo>
                  <a:lnTo>
                    <a:pt x="42" y="119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98" name="TextBox 297">
            <a:extLst>
              <a:ext uri="{FF2B5EF4-FFF2-40B4-BE49-F238E27FC236}">
                <a16:creationId xmlns:a16="http://schemas.microsoft.com/office/drawing/2014/main" id="{7DF7E5CB-C14A-06FC-31D3-CA07298D2175}"/>
              </a:ext>
            </a:extLst>
          </p:cNvPr>
          <p:cNvSpPr txBox="1"/>
          <p:nvPr/>
        </p:nvSpPr>
        <p:spPr>
          <a:xfrm>
            <a:off x="6952930" y="2028834"/>
            <a:ext cx="101983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Poppins" pitchFamily="2" charset="77"/>
                <a:cs typeface="Poppins" pitchFamily="2" charset="77"/>
              </a:rPr>
              <a:t>CELMoD</a:t>
            </a:r>
            <a:endParaRPr kumimoji="0" lang="en-US" sz="1600" b="1"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299" name="Rounded Rectangle 82">
            <a:extLst>
              <a:ext uri="{FF2B5EF4-FFF2-40B4-BE49-F238E27FC236}">
                <a16:creationId xmlns:a16="http://schemas.microsoft.com/office/drawing/2014/main" id="{EC0BCC70-07E5-E768-0E0A-2F67DA68A969}"/>
              </a:ext>
            </a:extLst>
          </p:cNvPr>
          <p:cNvSpPr/>
          <p:nvPr/>
        </p:nvSpPr>
        <p:spPr>
          <a:xfrm>
            <a:off x="5309527" y="1044236"/>
            <a:ext cx="4623229" cy="3840015"/>
          </a:xfrm>
          <a:prstGeom prst="roundRect">
            <a:avLst>
              <a:gd name="adj" fmla="val 7432"/>
            </a:avLst>
          </a:prstGeom>
          <a:noFill/>
          <a:ln w="381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Arial" panose="020B0604020202020204" pitchFamily="34" charset="0"/>
            </a:endParaRPr>
          </a:p>
        </p:txBody>
      </p:sp>
      <p:sp>
        <p:nvSpPr>
          <p:cNvPr id="300" name="Rounded Rectangle 83">
            <a:extLst>
              <a:ext uri="{FF2B5EF4-FFF2-40B4-BE49-F238E27FC236}">
                <a16:creationId xmlns:a16="http://schemas.microsoft.com/office/drawing/2014/main" id="{D80181A6-41BF-85DA-559D-84811974BA47}"/>
              </a:ext>
            </a:extLst>
          </p:cNvPr>
          <p:cNvSpPr/>
          <p:nvPr/>
        </p:nvSpPr>
        <p:spPr>
          <a:xfrm>
            <a:off x="5303521" y="1026502"/>
            <a:ext cx="4636216" cy="350489"/>
          </a:xfrm>
          <a:prstGeom prst="roundRect">
            <a:avLst>
              <a:gd name="adj" fmla="val 0"/>
            </a:avLst>
          </a:prstGeom>
          <a:solidFill>
            <a:schemeClr val="accent4"/>
          </a:solidFill>
          <a:ln w="28575" cap="flat" cmpd="sng" algn="ctr">
            <a:solidFill>
              <a:schemeClr val="accent4"/>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err="1">
                <a:ln>
                  <a:noFill/>
                </a:ln>
                <a:solidFill>
                  <a:srgbClr val="FFFFFF"/>
                </a:solidFill>
                <a:effectLst/>
                <a:uLnTx/>
                <a:uFillTx/>
                <a:latin typeface="Poppins" pitchFamily="2" charset="77"/>
                <a:cs typeface="Poppins" pitchFamily="2" charset="77"/>
              </a:rPr>
              <a:t>MoA</a:t>
            </a:r>
            <a:r>
              <a:rPr kumimoji="0" lang="en-US" sz="1600" b="1" i="0" u="none" strike="noStrike" kern="0" cap="none" spc="0" normalizeH="0" baseline="0" noProof="0" dirty="0">
                <a:ln>
                  <a:noFill/>
                </a:ln>
                <a:solidFill>
                  <a:srgbClr val="FFFFFF"/>
                </a:solidFill>
                <a:effectLst/>
                <a:uLnTx/>
                <a:uFillTx/>
                <a:latin typeface="Poppins" pitchFamily="2" charset="77"/>
                <a:cs typeface="Poppins" pitchFamily="2" charset="77"/>
              </a:rPr>
              <a:t> of </a:t>
            </a:r>
            <a:r>
              <a:rPr kumimoji="0" lang="en-US" sz="1600" b="1" i="0" u="none" strike="noStrike" kern="0" cap="none" spc="0" normalizeH="0" baseline="0" noProof="0" dirty="0" err="1">
                <a:ln>
                  <a:noFill/>
                </a:ln>
                <a:solidFill>
                  <a:srgbClr val="FFFFFF"/>
                </a:solidFill>
                <a:effectLst/>
                <a:uLnTx/>
                <a:uFillTx/>
                <a:latin typeface="Poppins" pitchFamily="2" charset="77"/>
                <a:cs typeface="Poppins" pitchFamily="2" charset="77"/>
              </a:rPr>
              <a:t>CELMoDs</a:t>
            </a:r>
            <a:r>
              <a:rPr kumimoji="0" lang="en-US" sz="1600" b="1" i="0" u="none" strike="noStrike" kern="0" cap="none" spc="0" normalizeH="0" baseline="0" noProof="0" dirty="0">
                <a:ln>
                  <a:noFill/>
                </a:ln>
                <a:solidFill>
                  <a:srgbClr val="FFFFFF"/>
                </a:solidFill>
                <a:effectLst/>
                <a:uLnTx/>
                <a:uFillTx/>
                <a:latin typeface="Poppins" pitchFamily="2" charset="77"/>
                <a:cs typeface="Poppins" pitchFamily="2" charset="77"/>
              </a:rPr>
              <a:t> in NHL Cells</a:t>
            </a:r>
            <a:endParaRPr kumimoji="0" lang="en-US" sz="1600" b="1" i="0" u="none" strike="noStrike" kern="0" cap="none" spc="0" normalizeH="0" baseline="30000" noProof="0" dirty="0">
              <a:ln>
                <a:noFill/>
              </a:ln>
              <a:solidFill>
                <a:srgbClr val="FFFFFF"/>
              </a:solidFill>
              <a:effectLst/>
              <a:uLnTx/>
              <a:uFillTx/>
              <a:latin typeface="Poppins" pitchFamily="2" charset="77"/>
              <a:cs typeface="Poppins" pitchFamily="2" charset="77"/>
            </a:endParaRPr>
          </a:p>
        </p:txBody>
      </p:sp>
      <p:grpSp>
        <p:nvGrpSpPr>
          <p:cNvPr id="301" name="Group 300">
            <a:extLst>
              <a:ext uri="{FF2B5EF4-FFF2-40B4-BE49-F238E27FC236}">
                <a16:creationId xmlns:a16="http://schemas.microsoft.com/office/drawing/2014/main" id="{BB1150BC-F0CC-688F-E681-701609C5035F}"/>
              </a:ext>
            </a:extLst>
          </p:cNvPr>
          <p:cNvGrpSpPr/>
          <p:nvPr/>
        </p:nvGrpSpPr>
        <p:grpSpPr>
          <a:xfrm>
            <a:off x="5482154" y="3219498"/>
            <a:ext cx="1496541" cy="1126317"/>
            <a:chOff x="4349504" y="2314980"/>
            <a:chExt cx="1496541" cy="1126317"/>
          </a:xfrm>
        </p:grpSpPr>
        <p:sp>
          <p:nvSpPr>
            <p:cNvPr id="302" name="TextBox 301">
              <a:extLst>
                <a:ext uri="{FF2B5EF4-FFF2-40B4-BE49-F238E27FC236}">
                  <a16:creationId xmlns:a16="http://schemas.microsoft.com/office/drawing/2014/main" id="{D5D324EA-3946-719D-F0FC-89FB93E6266B}"/>
                </a:ext>
              </a:extLst>
            </p:cNvPr>
            <p:cNvSpPr txBox="1"/>
            <p:nvPr/>
          </p:nvSpPr>
          <p:spPr>
            <a:xfrm>
              <a:off x="4441313" y="2610300"/>
              <a:ext cx="129195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srgbClr val="E1471D"/>
                  </a:solidFill>
                  <a:effectLst/>
                  <a:uLnTx/>
                  <a:uFillTx/>
                  <a:latin typeface="Poppins" pitchFamily="2" charset="77"/>
                  <a:cs typeface="Poppins" pitchFamily="2" charset="77"/>
                </a:rPr>
                <a:t>Avadomide</a:t>
              </a:r>
              <a:endParaRPr kumimoji="0" lang="en-US" sz="1200" b="1" i="0" u="none" strike="noStrike" kern="1200" cap="none" spc="0" normalizeH="0" baseline="0" noProof="0">
                <a:ln>
                  <a:noFill/>
                </a:ln>
                <a:solidFill>
                  <a:srgbClr val="E1471D"/>
                </a:solidFill>
                <a:effectLst/>
                <a:uLnTx/>
                <a:uFillTx/>
                <a:latin typeface="Poppins" pitchFamily="2" charset="77"/>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srgbClr val="E1471D"/>
                  </a:solidFill>
                  <a:effectLst/>
                  <a:uLnTx/>
                  <a:uFillTx/>
                  <a:latin typeface="Poppins" pitchFamily="2" charset="77"/>
                  <a:cs typeface="Poppins" pitchFamily="2" charset="77"/>
                </a:rPr>
                <a:t>Iberdomide</a:t>
              </a:r>
              <a:endParaRPr kumimoji="0" lang="en-US" sz="1200" b="1" i="0" u="none" strike="noStrike" kern="1200" cap="none" spc="0" normalizeH="0" baseline="0" noProof="0">
                <a:ln>
                  <a:noFill/>
                </a:ln>
                <a:solidFill>
                  <a:srgbClr val="E1471D"/>
                </a:solidFill>
                <a:effectLst/>
                <a:uLnTx/>
                <a:uFillTx/>
                <a:latin typeface="Poppins" pitchFamily="2" charset="77"/>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1471D"/>
                  </a:solidFill>
                  <a:effectLst/>
                  <a:uLnTx/>
                  <a:uFillTx/>
                  <a:latin typeface="Poppins" pitchFamily="2" charset="77"/>
                  <a:cs typeface="Poppins" pitchFamily="2" charset="77"/>
                </a:rPr>
                <a:t>Golcadomide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srgbClr val="E1471D"/>
                  </a:solidFill>
                  <a:effectLst/>
                  <a:uLnTx/>
                  <a:uFillTx/>
                  <a:latin typeface="Poppins" pitchFamily="2" charset="77"/>
                  <a:cs typeface="Poppins" pitchFamily="2" charset="77"/>
                </a:rPr>
                <a:t>Mezigdomide</a:t>
              </a:r>
              <a:endParaRPr kumimoji="0" lang="en-US" sz="1200" b="1" i="0" u="none" strike="noStrike" kern="1200" cap="none" spc="0" normalizeH="0" baseline="0" noProof="0">
                <a:ln>
                  <a:noFill/>
                </a:ln>
                <a:solidFill>
                  <a:srgbClr val="E1471D"/>
                </a:solidFill>
                <a:effectLst/>
                <a:uLnTx/>
                <a:uFillTx/>
                <a:latin typeface="Poppins" pitchFamily="2" charset="77"/>
                <a:cs typeface="Poppins" pitchFamily="2" charset="77"/>
              </a:endParaRPr>
            </a:p>
          </p:txBody>
        </p:sp>
        <p:sp>
          <p:nvSpPr>
            <p:cNvPr id="303" name="TextBox 302">
              <a:extLst>
                <a:ext uri="{FF2B5EF4-FFF2-40B4-BE49-F238E27FC236}">
                  <a16:creationId xmlns:a16="http://schemas.microsoft.com/office/drawing/2014/main" id="{230E9060-C321-459E-B7E7-9FE7403CCF1A}"/>
                </a:ext>
              </a:extLst>
            </p:cNvPr>
            <p:cNvSpPr txBox="1"/>
            <p:nvPr/>
          </p:nvSpPr>
          <p:spPr bwMode="auto">
            <a:xfrm>
              <a:off x="4349504" y="2314980"/>
              <a:ext cx="1496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sng" strike="noStrike" kern="1200" cap="none" spc="0" normalizeH="0" baseline="0" noProof="0" dirty="0" err="1">
                  <a:ln>
                    <a:noFill/>
                  </a:ln>
                  <a:solidFill>
                    <a:srgbClr val="E1471D"/>
                  </a:solidFill>
                  <a:effectLst/>
                  <a:uLnTx/>
                  <a:uFillTx/>
                  <a:latin typeface="Poppins" pitchFamily="2" charset="77"/>
                  <a:cs typeface="Poppins" pitchFamily="2" charset="77"/>
                </a:rPr>
                <a:t>CELMoDs</a:t>
              </a:r>
              <a:endParaRPr kumimoji="0" lang="en-US" sz="1400" b="1" i="0" u="sng" strike="noStrike" kern="1200" cap="none" spc="0" normalizeH="0" baseline="0" noProof="0" dirty="0">
                <a:ln>
                  <a:noFill/>
                </a:ln>
                <a:solidFill>
                  <a:srgbClr val="E1471D"/>
                </a:solidFill>
                <a:effectLst/>
                <a:uLnTx/>
                <a:uFillTx/>
                <a:latin typeface="Poppins" pitchFamily="2" charset="77"/>
                <a:cs typeface="Poppins" pitchFamily="2" charset="77"/>
              </a:endParaRPr>
            </a:p>
          </p:txBody>
        </p:sp>
      </p:grpSp>
      <p:sp>
        <p:nvSpPr>
          <p:cNvPr id="304" name="TextBox 303">
            <a:extLst>
              <a:ext uri="{FF2B5EF4-FFF2-40B4-BE49-F238E27FC236}">
                <a16:creationId xmlns:a16="http://schemas.microsoft.com/office/drawing/2014/main" id="{9479141D-DE16-C240-6AE8-E0621DD9F5B0}"/>
              </a:ext>
            </a:extLst>
          </p:cNvPr>
          <p:cNvSpPr txBox="1"/>
          <p:nvPr/>
        </p:nvSpPr>
        <p:spPr>
          <a:xfrm>
            <a:off x="7882470" y="5251005"/>
            <a:ext cx="58221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Poppins" pitchFamily="2" charset="77"/>
                <a:cs typeface="Poppins" pitchFamily="2" charset="77"/>
              </a:rPr>
              <a:t>DNA</a:t>
            </a:r>
            <a:endParaRPr kumimoji="0" lang="en-US" sz="2000" b="1" i="0" u="none" strike="noStrike" kern="0" cap="none" spc="0" normalizeH="0" baseline="0" noProof="0" dirty="0">
              <a:ln>
                <a:noFill/>
              </a:ln>
              <a:solidFill>
                <a:srgbClr val="000000"/>
              </a:solidFill>
              <a:effectLst/>
              <a:uLnTx/>
              <a:uFillTx/>
              <a:latin typeface="Poppins" pitchFamily="2" charset="77"/>
              <a:cs typeface="Poppins" pitchFamily="2" charset="77"/>
            </a:endParaRPr>
          </a:p>
        </p:txBody>
      </p:sp>
      <p:sp>
        <p:nvSpPr>
          <p:cNvPr id="305" name="TextBox 304">
            <a:extLst>
              <a:ext uri="{FF2B5EF4-FFF2-40B4-BE49-F238E27FC236}">
                <a16:creationId xmlns:a16="http://schemas.microsoft.com/office/drawing/2014/main" id="{2D5D6711-17C8-5EE7-3699-B6F1BC738E6F}"/>
              </a:ext>
            </a:extLst>
          </p:cNvPr>
          <p:cNvSpPr txBox="1"/>
          <p:nvPr/>
        </p:nvSpPr>
        <p:spPr>
          <a:xfrm rot="19300185">
            <a:off x="5507424" y="5404104"/>
            <a:ext cx="93166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Poppins" pitchFamily="2" charset="77"/>
                <a:cs typeface="Poppins" pitchFamily="2" charset="77"/>
              </a:rPr>
              <a:t>Nucleus</a:t>
            </a:r>
            <a:endParaRPr kumimoji="0" lang="en-US" sz="2000" b="1" i="0" u="none" strike="noStrike" kern="0" cap="none" spc="0" normalizeH="0" baseline="0" noProof="0" dirty="0">
              <a:ln>
                <a:noFill/>
              </a:ln>
              <a:solidFill>
                <a:srgbClr val="000000"/>
              </a:solidFill>
              <a:effectLst/>
              <a:uLnTx/>
              <a:uFillTx/>
              <a:latin typeface="Poppins" pitchFamily="2" charset="77"/>
              <a:cs typeface="Poppins" pitchFamily="2" charset="77"/>
            </a:endParaRPr>
          </a:p>
        </p:txBody>
      </p:sp>
      <p:sp>
        <p:nvSpPr>
          <p:cNvPr id="306" name="TextBox 305">
            <a:extLst>
              <a:ext uri="{FF2B5EF4-FFF2-40B4-BE49-F238E27FC236}">
                <a16:creationId xmlns:a16="http://schemas.microsoft.com/office/drawing/2014/main" id="{553A1512-07DF-89FE-641F-FFB5F019C9CC}"/>
              </a:ext>
            </a:extLst>
          </p:cNvPr>
          <p:cNvSpPr txBox="1"/>
          <p:nvPr/>
        </p:nvSpPr>
        <p:spPr>
          <a:xfrm rot="1644118">
            <a:off x="10029644" y="4932590"/>
            <a:ext cx="14253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Poppins" pitchFamily="2" charset="77"/>
                <a:cs typeface="Poppins" pitchFamily="2" charset="77"/>
              </a:rPr>
              <a:t>Mitochondria</a:t>
            </a:r>
            <a:endParaRPr kumimoji="0" lang="en-US" sz="2000" b="1" i="0" u="none" strike="noStrike" kern="0" cap="none" spc="0" normalizeH="0" baseline="0" noProof="0" dirty="0">
              <a:ln>
                <a:noFill/>
              </a:ln>
              <a:solidFill>
                <a:prstClr val="black"/>
              </a:solidFill>
              <a:effectLst/>
              <a:uLnTx/>
              <a:uFillTx/>
              <a:latin typeface="Poppins" pitchFamily="2" charset="77"/>
              <a:cs typeface="Poppins" pitchFamily="2" charset="77"/>
            </a:endParaRPr>
          </a:p>
        </p:txBody>
      </p:sp>
      <p:sp>
        <p:nvSpPr>
          <p:cNvPr id="307" name="TextBox 306">
            <a:extLst>
              <a:ext uri="{FF2B5EF4-FFF2-40B4-BE49-F238E27FC236}">
                <a16:creationId xmlns:a16="http://schemas.microsoft.com/office/drawing/2014/main" id="{65FEA626-738C-9A61-6CB7-DB5F5616B8BB}"/>
              </a:ext>
            </a:extLst>
          </p:cNvPr>
          <p:cNvSpPr txBox="1"/>
          <p:nvPr/>
        </p:nvSpPr>
        <p:spPr>
          <a:xfrm rot="-3480000">
            <a:off x="4246376" y="3638646"/>
            <a:ext cx="120738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black"/>
                </a:solidFill>
                <a:effectLst/>
                <a:uLnTx/>
                <a:uFillTx/>
                <a:latin typeface="Poppins" pitchFamily="2" charset="77"/>
                <a:cs typeface="Poppins" pitchFamily="2" charset="77"/>
              </a:rPr>
              <a:t>Cytoplasm</a:t>
            </a:r>
            <a:endParaRPr kumimoji="0" lang="en-US" sz="2000" b="1" i="0" u="none" strike="noStrike" kern="0" cap="none" spc="0" normalizeH="0" baseline="0" noProof="0">
              <a:ln>
                <a:noFill/>
              </a:ln>
              <a:solidFill>
                <a:prstClr val="black"/>
              </a:solidFill>
              <a:effectLst/>
              <a:uLnTx/>
              <a:uFillTx/>
              <a:latin typeface="Poppins" pitchFamily="2" charset="77"/>
              <a:cs typeface="Poppins" pitchFamily="2" charset="77"/>
            </a:endParaRPr>
          </a:p>
        </p:txBody>
      </p:sp>
      <p:sp>
        <p:nvSpPr>
          <p:cNvPr id="308" name="TextBox 307">
            <a:extLst>
              <a:ext uri="{FF2B5EF4-FFF2-40B4-BE49-F238E27FC236}">
                <a16:creationId xmlns:a16="http://schemas.microsoft.com/office/drawing/2014/main" id="{4214DB27-A71D-4F04-FBB0-26A0BB425D87}"/>
              </a:ext>
            </a:extLst>
          </p:cNvPr>
          <p:cNvSpPr txBox="1"/>
          <p:nvPr/>
        </p:nvSpPr>
        <p:spPr>
          <a:xfrm>
            <a:off x="6006458" y="2201607"/>
            <a:ext cx="69121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Poppins" pitchFamily="2" charset="77"/>
                <a:cs typeface="Poppins" pitchFamily="2" charset="77"/>
              </a:rPr>
              <a:t>CRBN</a:t>
            </a:r>
          </a:p>
        </p:txBody>
      </p:sp>
      <p:sp>
        <p:nvSpPr>
          <p:cNvPr id="309" name="Rectangle 308">
            <a:extLst>
              <a:ext uri="{FF2B5EF4-FFF2-40B4-BE49-F238E27FC236}">
                <a16:creationId xmlns:a16="http://schemas.microsoft.com/office/drawing/2014/main" id="{A13659EC-F6F7-5915-4280-43BF543704D6}"/>
              </a:ext>
            </a:extLst>
          </p:cNvPr>
          <p:cNvSpPr/>
          <p:nvPr/>
        </p:nvSpPr>
        <p:spPr bwMode="auto">
          <a:xfrm>
            <a:off x="6391603" y="2511146"/>
            <a:ext cx="719112" cy="286256"/>
          </a:xfrm>
          <a:prstGeom prst="rect">
            <a:avLst/>
          </a:prstGeom>
          <a:solidFill>
            <a:schemeClr val="accent1">
              <a:lumMod val="20000"/>
              <a:lumOff val="80000"/>
            </a:schemeClr>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0" name="Diamond 309">
            <a:extLst>
              <a:ext uri="{FF2B5EF4-FFF2-40B4-BE49-F238E27FC236}">
                <a16:creationId xmlns:a16="http://schemas.microsoft.com/office/drawing/2014/main" id="{EF4163D4-6D49-631C-6BA3-1129AF640C35}"/>
              </a:ext>
            </a:extLst>
          </p:cNvPr>
          <p:cNvSpPr/>
          <p:nvPr/>
        </p:nvSpPr>
        <p:spPr bwMode="auto">
          <a:xfrm>
            <a:off x="6471390" y="2335692"/>
            <a:ext cx="404250" cy="328639"/>
          </a:xfrm>
          <a:prstGeom prst="diamond">
            <a:avLst/>
          </a:prstGeom>
          <a:solidFill>
            <a:schemeClr val="accent4"/>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1" name="Diamond 310">
            <a:extLst>
              <a:ext uri="{FF2B5EF4-FFF2-40B4-BE49-F238E27FC236}">
                <a16:creationId xmlns:a16="http://schemas.microsoft.com/office/drawing/2014/main" id="{C5C54BF5-B0FD-4C14-8811-AF3D77F74A03}"/>
              </a:ext>
            </a:extLst>
          </p:cNvPr>
          <p:cNvSpPr/>
          <p:nvPr/>
        </p:nvSpPr>
        <p:spPr bwMode="auto">
          <a:xfrm>
            <a:off x="6671091" y="2154567"/>
            <a:ext cx="402901" cy="355949"/>
          </a:xfrm>
          <a:prstGeom prst="diamond">
            <a:avLst/>
          </a:prstGeom>
          <a:solidFill>
            <a:schemeClr val="accent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2" name="TextBox 311">
            <a:extLst>
              <a:ext uri="{FF2B5EF4-FFF2-40B4-BE49-F238E27FC236}">
                <a16:creationId xmlns:a16="http://schemas.microsoft.com/office/drawing/2014/main" id="{A9E33DD0-C270-3398-6E8E-4990921CE23D}"/>
              </a:ext>
            </a:extLst>
          </p:cNvPr>
          <p:cNvSpPr txBox="1"/>
          <p:nvPr/>
        </p:nvSpPr>
        <p:spPr>
          <a:xfrm>
            <a:off x="5695406" y="2789617"/>
            <a:ext cx="203973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err="1">
                <a:ln>
                  <a:noFill/>
                </a:ln>
                <a:solidFill>
                  <a:srgbClr val="000000"/>
                </a:solidFill>
                <a:effectLst/>
                <a:uLnTx/>
                <a:uFillTx/>
                <a:latin typeface="Poppins" pitchFamily="2" charset="77"/>
                <a:cs typeface="Poppins" pitchFamily="2" charset="77"/>
              </a:rPr>
              <a:t>Cereblon</a:t>
            </a:r>
            <a:r>
              <a:rPr kumimoji="0" lang="en-US" sz="1200" i="0" u="none" strike="noStrike" kern="1200" cap="none" spc="0" normalizeH="0" baseline="0" noProof="0" dirty="0">
                <a:ln>
                  <a:noFill/>
                </a:ln>
                <a:solidFill>
                  <a:srgbClr val="000000"/>
                </a:solidFill>
                <a:effectLst/>
                <a:uLnTx/>
                <a:uFillTx/>
                <a:latin typeface="Poppins" pitchFamily="2" charset="77"/>
                <a:cs typeface="Poppins" pitchFamily="2" charset="77"/>
              </a:rPr>
              <a:t> E3 ubiquitin ligase complex</a:t>
            </a:r>
          </a:p>
        </p:txBody>
      </p:sp>
      <p:sp>
        <p:nvSpPr>
          <p:cNvPr id="313" name="Rectangle: Rounded Corners 312">
            <a:extLst>
              <a:ext uri="{FF2B5EF4-FFF2-40B4-BE49-F238E27FC236}">
                <a16:creationId xmlns:a16="http://schemas.microsoft.com/office/drawing/2014/main" id="{FB480D64-F003-7461-7D5E-4FF8314DF78A}"/>
              </a:ext>
            </a:extLst>
          </p:cNvPr>
          <p:cNvSpPr/>
          <p:nvPr/>
        </p:nvSpPr>
        <p:spPr bwMode="auto">
          <a:xfrm>
            <a:off x="7875809" y="2563292"/>
            <a:ext cx="680206" cy="602474"/>
          </a:xfrm>
          <a:prstGeom prst="round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Ikaros/Aiolos</a:t>
            </a:r>
          </a:p>
        </p:txBody>
      </p:sp>
      <p:cxnSp>
        <p:nvCxnSpPr>
          <p:cNvPr id="314" name="Straight Arrow Connector 313">
            <a:extLst>
              <a:ext uri="{FF2B5EF4-FFF2-40B4-BE49-F238E27FC236}">
                <a16:creationId xmlns:a16="http://schemas.microsoft.com/office/drawing/2014/main" id="{40A0CE90-4DA2-1292-D735-D2533841FDC6}"/>
              </a:ext>
            </a:extLst>
          </p:cNvPr>
          <p:cNvCxnSpPr>
            <a:cxnSpLocks/>
          </p:cNvCxnSpPr>
          <p:nvPr/>
        </p:nvCxnSpPr>
        <p:spPr bwMode="auto">
          <a:xfrm>
            <a:off x="7149701" y="2554763"/>
            <a:ext cx="714019" cy="242639"/>
          </a:xfrm>
          <a:prstGeom prst="straightConnector1">
            <a:avLst/>
          </a:prstGeom>
          <a:noFill/>
          <a:ln w="28575" cap="flat" cmpd="sng" algn="ctr">
            <a:solidFill>
              <a:schemeClr val="tx1"/>
            </a:solidFill>
            <a:prstDash val="solid"/>
            <a:round/>
            <a:headEnd type="none" w="med" len="med"/>
            <a:tailEnd type="triangle"/>
          </a:ln>
          <a:effectLst/>
        </p:spPr>
      </p:cxnSp>
      <p:grpSp>
        <p:nvGrpSpPr>
          <p:cNvPr id="421" name="Group 420">
            <a:extLst>
              <a:ext uri="{FF2B5EF4-FFF2-40B4-BE49-F238E27FC236}">
                <a16:creationId xmlns:a16="http://schemas.microsoft.com/office/drawing/2014/main" id="{1E3DE594-59D9-DCB9-266E-B37DA52014A5}"/>
              </a:ext>
            </a:extLst>
          </p:cNvPr>
          <p:cNvGrpSpPr/>
          <p:nvPr/>
        </p:nvGrpSpPr>
        <p:grpSpPr>
          <a:xfrm>
            <a:off x="8071340" y="3337332"/>
            <a:ext cx="298380" cy="561682"/>
            <a:chOff x="8071340" y="3337332"/>
            <a:chExt cx="298380" cy="561682"/>
          </a:xfrm>
        </p:grpSpPr>
        <p:grpSp>
          <p:nvGrpSpPr>
            <p:cNvPr id="321" name="Group 320">
              <a:extLst>
                <a:ext uri="{FF2B5EF4-FFF2-40B4-BE49-F238E27FC236}">
                  <a16:creationId xmlns:a16="http://schemas.microsoft.com/office/drawing/2014/main" id="{BA5A7862-0C58-9B01-2C9B-D5CD5849F4FB}"/>
                </a:ext>
              </a:extLst>
            </p:cNvPr>
            <p:cNvGrpSpPr/>
            <p:nvPr/>
          </p:nvGrpSpPr>
          <p:grpSpPr>
            <a:xfrm rot="10800000">
              <a:off x="8116076" y="3412674"/>
              <a:ext cx="199287" cy="87850"/>
              <a:chOff x="12988822" y="3892961"/>
              <a:chExt cx="566788" cy="249853"/>
            </a:xfrm>
            <a:solidFill>
              <a:schemeClr val="accent3"/>
            </a:solidFill>
          </p:grpSpPr>
          <p:sp>
            <p:nvSpPr>
              <p:cNvPr id="358" name="Oval 357">
                <a:extLst>
                  <a:ext uri="{FF2B5EF4-FFF2-40B4-BE49-F238E27FC236}">
                    <a16:creationId xmlns:a16="http://schemas.microsoft.com/office/drawing/2014/main" id="{6EB87497-F765-05EC-4449-76DBD83A3E8A}"/>
                  </a:ext>
                </a:extLst>
              </p:cNvPr>
              <p:cNvSpPr/>
              <p:nvPr/>
            </p:nvSpPr>
            <p:spPr bwMode="auto">
              <a:xfrm>
                <a:off x="12988822" y="391591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9" name="Oval 358">
                <a:extLst>
                  <a:ext uri="{FF2B5EF4-FFF2-40B4-BE49-F238E27FC236}">
                    <a16:creationId xmlns:a16="http://schemas.microsoft.com/office/drawing/2014/main" id="{28180611-8D85-58B4-6E4D-E74BF99464BC}"/>
                  </a:ext>
                </a:extLst>
              </p:cNvPr>
              <p:cNvSpPr/>
              <p:nvPr/>
            </p:nvSpPr>
            <p:spPr bwMode="auto">
              <a:xfrm>
                <a:off x="13166134" y="3914089"/>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0" name="Oval 359">
                <a:extLst>
                  <a:ext uri="{FF2B5EF4-FFF2-40B4-BE49-F238E27FC236}">
                    <a16:creationId xmlns:a16="http://schemas.microsoft.com/office/drawing/2014/main" id="{9C63FAB6-8B4D-70CD-6B8D-E9C10ED2A2C8}"/>
                  </a:ext>
                </a:extLst>
              </p:cNvPr>
              <p:cNvSpPr/>
              <p:nvPr/>
            </p:nvSpPr>
            <p:spPr bwMode="auto">
              <a:xfrm>
                <a:off x="13328713" y="3892961"/>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2" name="Group 321">
              <a:extLst>
                <a:ext uri="{FF2B5EF4-FFF2-40B4-BE49-F238E27FC236}">
                  <a16:creationId xmlns:a16="http://schemas.microsoft.com/office/drawing/2014/main" id="{897823D7-FED4-11F6-802F-69E25DB33986}"/>
                </a:ext>
              </a:extLst>
            </p:cNvPr>
            <p:cNvGrpSpPr/>
            <p:nvPr/>
          </p:nvGrpSpPr>
          <p:grpSpPr>
            <a:xfrm>
              <a:off x="8071340" y="3710212"/>
              <a:ext cx="298380" cy="120320"/>
              <a:chOff x="12858979" y="3807977"/>
              <a:chExt cx="848618" cy="342199"/>
            </a:xfrm>
            <a:solidFill>
              <a:schemeClr val="accent3"/>
            </a:solidFill>
          </p:grpSpPr>
          <p:sp>
            <p:nvSpPr>
              <p:cNvPr id="353" name="Oval 352">
                <a:extLst>
                  <a:ext uri="{FF2B5EF4-FFF2-40B4-BE49-F238E27FC236}">
                    <a16:creationId xmlns:a16="http://schemas.microsoft.com/office/drawing/2014/main" id="{0C19D5DB-DF9D-ED87-130A-2C4564D99C32}"/>
                  </a:ext>
                </a:extLst>
              </p:cNvPr>
              <p:cNvSpPr/>
              <p:nvPr/>
            </p:nvSpPr>
            <p:spPr bwMode="auto">
              <a:xfrm>
                <a:off x="12858979" y="3823295"/>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4" name="Oval 353">
                <a:extLst>
                  <a:ext uri="{FF2B5EF4-FFF2-40B4-BE49-F238E27FC236}">
                    <a16:creationId xmlns:a16="http://schemas.microsoft.com/office/drawing/2014/main" id="{D9414FC9-DC13-89CE-15B0-B0AE8801053C}"/>
                  </a:ext>
                </a:extLst>
              </p:cNvPr>
              <p:cNvSpPr/>
              <p:nvPr/>
            </p:nvSpPr>
            <p:spPr bwMode="auto">
              <a:xfrm>
                <a:off x="12988822" y="390672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5" name="Oval 354">
                <a:extLst>
                  <a:ext uri="{FF2B5EF4-FFF2-40B4-BE49-F238E27FC236}">
                    <a16:creationId xmlns:a16="http://schemas.microsoft.com/office/drawing/2014/main" id="{FEA4D863-4B3E-A753-01FC-C373F4970B6B}"/>
                  </a:ext>
                </a:extLst>
              </p:cNvPr>
              <p:cNvSpPr/>
              <p:nvPr/>
            </p:nvSpPr>
            <p:spPr bwMode="auto">
              <a:xfrm>
                <a:off x="13152349" y="3923279"/>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6" name="Oval 355">
                <a:extLst>
                  <a:ext uri="{FF2B5EF4-FFF2-40B4-BE49-F238E27FC236}">
                    <a16:creationId xmlns:a16="http://schemas.microsoft.com/office/drawing/2014/main" id="{AFFD8950-E4B9-8F73-DC97-E466D730F48B}"/>
                  </a:ext>
                </a:extLst>
              </p:cNvPr>
              <p:cNvSpPr/>
              <p:nvPr/>
            </p:nvSpPr>
            <p:spPr bwMode="auto">
              <a:xfrm>
                <a:off x="13342498" y="3883771"/>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7" name="Oval 356">
                <a:extLst>
                  <a:ext uri="{FF2B5EF4-FFF2-40B4-BE49-F238E27FC236}">
                    <a16:creationId xmlns:a16="http://schemas.microsoft.com/office/drawing/2014/main" id="{AB0C572D-54B6-F8C3-DC52-8B61D30F63FF}"/>
                  </a:ext>
                </a:extLst>
              </p:cNvPr>
              <p:cNvSpPr/>
              <p:nvPr/>
            </p:nvSpPr>
            <p:spPr bwMode="auto">
              <a:xfrm>
                <a:off x="13480700" y="380797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3" name="Group 322">
              <a:extLst>
                <a:ext uri="{FF2B5EF4-FFF2-40B4-BE49-F238E27FC236}">
                  <a16:creationId xmlns:a16="http://schemas.microsoft.com/office/drawing/2014/main" id="{960D66EC-A725-9A40-777C-2C7403D886FB}"/>
                </a:ext>
              </a:extLst>
            </p:cNvPr>
            <p:cNvGrpSpPr/>
            <p:nvPr/>
          </p:nvGrpSpPr>
          <p:grpSpPr>
            <a:xfrm>
              <a:off x="8071340" y="3654301"/>
              <a:ext cx="298380" cy="120320"/>
              <a:chOff x="12858979" y="3807977"/>
              <a:chExt cx="848618" cy="342199"/>
            </a:xfrm>
            <a:solidFill>
              <a:schemeClr val="accent5"/>
            </a:solidFill>
          </p:grpSpPr>
          <p:sp>
            <p:nvSpPr>
              <p:cNvPr id="348" name="Oval 347">
                <a:extLst>
                  <a:ext uri="{FF2B5EF4-FFF2-40B4-BE49-F238E27FC236}">
                    <a16:creationId xmlns:a16="http://schemas.microsoft.com/office/drawing/2014/main" id="{3E8A62A1-4B56-85DA-5DAA-0B6441244886}"/>
                  </a:ext>
                </a:extLst>
              </p:cNvPr>
              <p:cNvSpPr/>
              <p:nvPr/>
            </p:nvSpPr>
            <p:spPr bwMode="auto">
              <a:xfrm>
                <a:off x="12858979" y="3823295"/>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9" name="Oval 348">
                <a:extLst>
                  <a:ext uri="{FF2B5EF4-FFF2-40B4-BE49-F238E27FC236}">
                    <a16:creationId xmlns:a16="http://schemas.microsoft.com/office/drawing/2014/main" id="{411318E0-1A52-596C-92DB-537CB7E9F7AC}"/>
                  </a:ext>
                </a:extLst>
              </p:cNvPr>
              <p:cNvSpPr/>
              <p:nvPr/>
            </p:nvSpPr>
            <p:spPr bwMode="auto">
              <a:xfrm>
                <a:off x="12988822" y="390672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0" name="Oval 349">
                <a:extLst>
                  <a:ext uri="{FF2B5EF4-FFF2-40B4-BE49-F238E27FC236}">
                    <a16:creationId xmlns:a16="http://schemas.microsoft.com/office/drawing/2014/main" id="{4DF522C7-0DCF-9AC9-53A4-F5E49EE21E5B}"/>
                  </a:ext>
                </a:extLst>
              </p:cNvPr>
              <p:cNvSpPr/>
              <p:nvPr/>
            </p:nvSpPr>
            <p:spPr bwMode="auto">
              <a:xfrm>
                <a:off x="13152349" y="3923279"/>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1" name="Oval 350">
                <a:extLst>
                  <a:ext uri="{FF2B5EF4-FFF2-40B4-BE49-F238E27FC236}">
                    <a16:creationId xmlns:a16="http://schemas.microsoft.com/office/drawing/2014/main" id="{118C4062-3205-4A2A-0101-20E754807E4A}"/>
                  </a:ext>
                </a:extLst>
              </p:cNvPr>
              <p:cNvSpPr/>
              <p:nvPr/>
            </p:nvSpPr>
            <p:spPr bwMode="auto">
              <a:xfrm>
                <a:off x="13342498" y="3883771"/>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2" name="Oval 351">
                <a:extLst>
                  <a:ext uri="{FF2B5EF4-FFF2-40B4-BE49-F238E27FC236}">
                    <a16:creationId xmlns:a16="http://schemas.microsoft.com/office/drawing/2014/main" id="{F7E62136-0E2D-E61A-CFA9-687559F7A971}"/>
                  </a:ext>
                </a:extLst>
              </p:cNvPr>
              <p:cNvSpPr/>
              <p:nvPr/>
            </p:nvSpPr>
            <p:spPr bwMode="auto">
              <a:xfrm>
                <a:off x="13480700" y="380797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4" name="Group 323">
              <a:extLst>
                <a:ext uri="{FF2B5EF4-FFF2-40B4-BE49-F238E27FC236}">
                  <a16:creationId xmlns:a16="http://schemas.microsoft.com/office/drawing/2014/main" id="{E04F4AEC-E57A-BF7F-45C0-75DDF7D6D8F1}"/>
                </a:ext>
              </a:extLst>
            </p:cNvPr>
            <p:cNvGrpSpPr/>
            <p:nvPr/>
          </p:nvGrpSpPr>
          <p:grpSpPr>
            <a:xfrm>
              <a:off x="8071340" y="3598053"/>
              <a:ext cx="298380" cy="120320"/>
              <a:chOff x="12858979" y="3807977"/>
              <a:chExt cx="848618" cy="342199"/>
            </a:xfrm>
            <a:solidFill>
              <a:schemeClr val="accent1"/>
            </a:solidFill>
          </p:grpSpPr>
          <p:sp>
            <p:nvSpPr>
              <p:cNvPr id="343" name="Oval 342">
                <a:extLst>
                  <a:ext uri="{FF2B5EF4-FFF2-40B4-BE49-F238E27FC236}">
                    <a16:creationId xmlns:a16="http://schemas.microsoft.com/office/drawing/2014/main" id="{A568FA6F-317C-893E-4661-879CDF9F4E51}"/>
                  </a:ext>
                </a:extLst>
              </p:cNvPr>
              <p:cNvSpPr/>
              <p:nvPr/>
            </p:nvSpPr>
            <p:spPr bwMode="auto">
              <a:xfrm>
                <a:off x="12858979" y="3823295"/>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4" name="Oval 343">
                <a:extLst>
                  <a:ext uri="{FF2B5EF4-FFF2-40B4-BE49-F238E27FC236}">
                    <a16:creationId xmlns:a16="http://schemas.microsoft.com/office/drawing/2014/main" id="{691DC0E5-168D-B73D-0871-DF8629ACD6CE}"/>
                  </a:ext>
                </a:extLst>
              </p:cNvPr>
              <p:cNvSpPr/>
              <p:nvPr/>
            </p:nvSpPr>
            <p:spPr bwMode="auto">
              <a:xfrm>
                <a:off x="12988822" y="390672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5" name="Oval 344">
                <a:extLst>
                  <a:ext uri="{FF2B5EF4-FFF2-40B4-BE49-F238E27FC236}">
                    <a16:creationId xmlns:a16="http://schemas.microsoft.com/office/drawing/2014/main" id="{576BAB4E-B274-96F0-BF43-AAF4C30F176F}"/>
                  </a:ext>
                </a:extLst>
              </p:cNvPr>
              <p:cNvSpPr/>
              <p:nvPr/>
            </p:nvSpPr>
            <p:spPr bwMode="auto">
              <a:xfrm>
                <a:off x="13152349" y="3923279"/>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6" name="Oval 345">
                <a:extLst>
                  <a:ext uri="{FF2B5EF4-FFF2-40B4-BE49-F238E27FC236}">
                    <a16:creationId xmlns:a16="http://schemas.microsoft.com/office/drawing/2014/main" id="{7150CA27-4EDE-7DBA-C894-884DE841120A}"/>
                  </a:ext>
                </a:extLst>
              </p:cNvPr>
              <p:cNvSpPr/>
              <p:nvPr/>
            </p:nvSpPr>
            <p:spPr bwMode="auto">
              <a:xfrm>
                <a:off x="13342498" y="3883771"/>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7" name="Oval 346">
                <a:extLst>
                  <a:ext uri="{FF2B5EF4-FFF2-40B4-BE49-F238E27FC236}">
                    <a16:creationId xmlns:a16="http://schemas.microsoft.com/office/drawing/2014/main" id="{4C374A21-B582-564C-0AF4-44636304E0F3}"/>
                  </a:ext>
                </a:extLst>
              </p:cNvPr>
              <p:cNvSpPr/>
              <p:nvPr/>
            </p:nvSpPr>
            <p:spPr bwMode="auto">
              <a:xfrm>
                <a:off x="13480700" y="380797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5" name="Group 324">
              <a:extLst>
                <a:ext uri="{FF2B5EF4-FFF2-40B4-BE49-F238E27FC236}">
                  <a16:creationId xmlns:a16="http://schemas.microsoft.com/office/drawing/2014/main" id="{AD411028-EF55-0804-1CEA-0775D0560B98}"/>
                </a:ext>
              </a:extLst>
            </p:cNvPr>
            <p:cNvGrpSpPr/>
            <p:nvPr/>
          </p:nvGrpSpPr>
          <p:grpSpPr>
            <a:xfrm>
              <a:off x="8071340" y="3536965"/>
              <a:ext cx="298380" cy="120320"/>
              <a:chOff x="12858979" y="3807977"/>
              <a:chExt cx="848618" cy="342199"/>
            </a:xfrm>
            <a:solidFill>
              <a:schemeClr val="accent1"/>
            </a:solidFill>
          </p:grpSpPr>
          <p:sp>
            <p:nvSpPr>
              <p:cNvPr id="338" name="Oval 337">
                <a:extLst>
                  <a:ext uri="{FF2B5EF4-FFF2-40B4-BE49-F238E27FC236}">
                    <a16:creationId xmlns:a16="http://schemas.microsoft.com/office/drawing/2014/main" id="{CB1725CF-B1FE-CA62-8474-0FADE990527D}"/>
                  </a:ext>
                </a:extLst>
              </p:cNvPr>
              <p:cNvSpPr/>
              <p:nvPr/>
            </p:nvSpPr>
            <p:spPr bwMode="auto">
              <a:xfrm>
                <a:off x="12858979" y="3823295"/>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9" name="Oval 338">
                <a:extLst>
                  <a:ext uri="{FF2B5EF4-FFF2-40B4-BE49-F238E27FC236}">
                    <a16:creationId xmlns:a16="http://schemas.microsoft.com/office/drawing/2014/main" id="{9E7D8460-0A46-7356-5B35-D4FF95CFC2F0}"/>
                  </a:ext>
                </a:extLst>
              </p:cNvPr>
              <p:cNvSpPr/>
              <p:nvPr/>
            </p:nvSpPr>
            <p:spPr bwMode="auto">
              <a:xfrm>
                <a:off x="12988822" y="390672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0" name="Oval 339">
                <a:extLst>
                  <a:ext uri="{FF2B5EF4-FFF2-40B4-BE49-F238E27FC236}">
                    <a16:creationId xmlns:a16="http://schemas.microsoft.com/office/drawing/2014/main" id="{455513CB-70D9-0854-DAF0-EAC38C75C732}"/>
                  </a:ext>
                </a:extLst>
              </p:cNvPr>
              <p:cNvSpPr/>
              <p:nvPr/>
            </p:nvSpPr>
            <p:spPr bwMode="auto">
              <a:xfrm>
                <a:off x="13152349" y="3923279"/>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1" name="Oval 340">
                <a:extLst>
                  <a:ext uri="{FF2B5EF4-FFF2-40B4-BE49-F238E27FC236}">
                    <a16:creationId xmlns:a16="http://schemas.microsoft.com/office/drawing/2014/main" id="{E5D0CED1-8C7B-2964-408D-A4674191DCA5}"/>
                  </a:ext>
                </a:extLst>
              </p:cNvPr>
              <p:cNvSpPr/>
              <p:nvPr/>
            </p:nvSpPr>
            <p:spPr bwMode="auto">
              <a:xfrm>
                <a:off x="13342498" y="3883771"/>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2" name="Oval 341">
                <a:extLst>
                  <a:ext uri="{FF2B5EF4-FFF2-40B4-BE49-F238E27FC236}">
                    <a16:creationId xmlns:a16="http://schemas.microsoft.com/office/drawing/2014/main" id="{2F692E0C-0C3F-FFBA-36CE-AFFCC8C5898C}"/>
                  </a:ext>
                </a:extLst>
              </p:cNvPr>
              <p:cNvSpPr/>
              <p:nvPr/>
            </p:nvSpPr>
            <p:spPr bwMode="auto">
              <a:xfrm>
                <a:off x="13480700" y="380797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6" name="Group 325">
              <a:extLst>
                <a:ext uri="{FF2B5EF4-FFF2-40B4-BE49-F238E27FC236}">
                  <a16:creationId xmlns:a16="http://schemas.microsoft.com/office/drawing/2014/main" id="{F3887309-EE06-F409-5999-174A3A6EEEAC}"/>
                </a:ext>
              </a:extLst>
            </p:cNvPr>
            <p:cNvGrpSpPr/>
            <p:nvPr/>
          </p:nvGrpSpPr>
          <p:grpSpPr>
            <a:xfrm>
              <a:off x="8071340" y="3484273"/>
              <a:ext cx="298380" cy="120320"/>
              <a:chOff x="12858979" y="3807977"/>
              <a:chExt cx="848618" cy="342199"/>
            </a:xfrm>
            <a:solidFill>
              <a:schemeClr val="accent5"/>
            </a:solidFill>
          </p:grpSpPr>
          <p:sp>
            <p:nvSpPr>
              <p:cNvPr id="333" name="Oval 332">
                <a:extLst>
                  <a:ext uri="{FF2B5EF4-FFF2-40B4-BE49-F238E27FC236}">
                    <a16:creationId xmlns:a16="http://schemas.microsoft.com/office/drawing/2014/main" id="{EE6E1A2F-30A1-322B-4141-E1A183C6D1F2}"/>
                  </a:ext>
                </a:extLst>
              </p:cNvPr>
              <p:cNvSpPr/>
              <p:nvPr/>
            </p:nvSpPr>
            <p:spPr bwMode="auto">
              <a:xfrm>
                <a:off x="12858979" y="3823295"/>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4" name="Oval 333">
                <a:extLst>
                  <a:ext uri="{FF2B5EF4-FFF2-40B4-BE49-F238E27FC236}">
                    <a16:creationId xmlns:a16="http://schemas.microsoft.com/office/drawing/2014/main" id="{D35BF6DE-AF93-7B3A-972C-AE25C6B9BE6C}"/>
                  </a:ext>
                </a:extLst>
              </p:cNvPr>
              <p:cNvSpPr/>
              <p:nvPr/>
            </p:nvSpPr>
            <p:spPr bwMode="auto">
              <a:xfrm>
                <a:off x="12988822" y="390672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5" name="Oval 334">
                <a:extLst>
                  <a:ext uri="{FF2B5EF4-FFF2-40B4-BE49-F238E27FC236}">
                    <a16:creationId xmlns:a16="http://schemas.microsoft.com/office/drawing/2014/main" id="{4457C22C-E387-CACF-A661-401635DDF134}"/>
                  </a:ext>
                </a:extLst>
              </p:cNvPr>
              <p:cNvSpPr/>
              <p:nvPr/>
            </p:nvSpPr>
            <p:spPr bwMode="auto">
              <a:xfrm>
                <a:off x="13152349" y="3923279"/>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6" name="Oval 335">
                <a:extLst>
                  <a:ext uri="{FF2B5EF4-FFF2-40B4-BE49-F238E27FC236}">
                    <a16:creationId xmlns:a16="http://schemas.microsoft.com/office/drawing/2014/main" id="{61546D04-2EFB-A6B0-3783-CEA403E3A2AD}"/>
                  </a:ext>
                </a:extLst>
              </p:cNvPr>
              <p:cNvSpPr/>
              <p:nvPr/>
            </p:nvSpPr>
            <p:spPr bwMode="auto">
              <a:xfrm>
                <a:off x="13342498" y="3883771"/>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7" name="Oval 336">
                <a:extLst>
                  <a:ext uri="{FF2B5EF4-FFF2-40B4-BE49-F238E27FC236}">
                    <a16:creationId xmlns:a16="http://schemas.microsoft.com/office/drawing/2014/main" id="{5667FC04-C7A7-9173-45FC-D7B3FDD6CE54}"/>
                  </a:ext>
                </a:extLst>
              </p:cNvPr>
              <p:cNvSpPr/>
              <p:nvPr/>
            </p:nvSpPr>
            <p:spPr bwMode="auto">
              <a:xfrm>
                <a:off x="13480700" y="380797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7" name="Group 326">
              <a:extLst>
                <a:ext uri="{FF2B5EF4-FFF2-40B4-BE49-F238E27FC236}">
                  <a16:creationId xmlns:a16="http://schemas.microsoft.com/office/drawing/2014/main" id="{699996A7-57E2-7C29-951B-30C3677A76C4}"/>
                </a:ext>
              </a:extLst>
            </p:cNvPr>
            <p:cNvGrpSpPr/>
            <p:nvPr/>
          </p:nvGrpSpPr>
          <p:grpSpPr>
            <a:xfrm>
              <a:off x="8071340" y="3424469"/>
              <a:ext cx="298380" cy="120320"/>
              <a:chOff x="12858979" y="3807977"/>
              <a:chExt cx="848618" cy="342199"/>
            </a:xfrm>
            <a:solidFill>
              <a:schemeClr val="accent3"/>
            </a:solidFill>
          </p:grpSpPr>
          <p:sp>
            <p:nvSpPr>
              <p:cNvPr id="328" name="Oval 327">
                <a:extLst>
                  <a:ext uri="{FF2B5EF4-FFF2-40B4-BE49-F238E27FC236}">
                    <a16:creationId xmlns:a16="http://schemas.microsoft.com/office/drawing/2014/main" id="{AD577BF5-94AE-A965-75F6-52EACCBA668E}"/>
                  </a:ext>
                </a:extLst>
              </p:cNvPr>
              <p:cNvSpPr/>
              <p:nvPr/>
            </p:nvSpPr>
            <p:spPr bwMode="auto">
              <a:xfrm>
                <a:off x="12858979" y="3823295"/>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9" name="Oval 328">
                <a:extLst>
                  <a:ext uri="{FF2B5EF4-FFF2-40B4-BE49-F238E27FC236}">
                    <a16:creationId xmlns:a16="http://schemas.microsoft.com/office/drawing/2014/main" id="{2DE64A8C-5993-D64C-3DCA-69A8621A61C7}"/>
                  </a:ext>
                </a:extLst>
              </p:cNvPr>
              <p:cNvSpPr/>
              <p:nvPr/>
            </p:nvSpPr>
            <p:spPr bwMode="auto">
              <a:xfrm>
                <a:off x="12988822" y="390672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0" name="Oval 329">
                <a:extLst>
                  <a:ext uri="{FF2B5EF4-FFF2-40B4-BE49-F238E27FC236}">
                    <a16:creationId xmlns:a16="http://schemas.microsoft.com/office/drawing/2014/main" id="{EA253ECF-F11F-CB54-1F28-0CEA42D96133}"/>
                  </a:ext>
                </a:extLst>
              </p:cNvPr>
              <p:cNvSpPr/>
              <p:nvPr/>
            </p:nvSpPr>
            <p:spPr bwMode="auto">
              <a:xfrm>
                <a:off x="13152349" y="3923279"/>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1" name="Oval 330">
                <a:extLst>
                  <a:ext uri="{FF2B5EF4-FFF2-40B4-BE49-F238E27FC236}">
                    <a16:creationId xmlns:a16="http://schemas.microsoft.com/office/drawing/2014/main" id="{E4B3AECF-A092-49BE-1763-58AD3AEAA443}"/>
                  </a:ext>
                </a:extLst>
              </p:cNvPr>
              <p:cNvSpPr/>
              <p:nvPr/>
            </p:nvSpPr>
            <p:spPr bwMode="auto">
              <a:xfrm>
                <a:off x="13342498" y="3883771"/>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2" name="Oval 331">
                <a:extLst>
                  <a:ext uri="{FF2B5EF4-FFF2-40B4-BE49-F238E27FC236}">
                    <a16:creationId xmlns:a16="http://schemas.microsoft.com/office/drawing/2014/main" id="{79452972-9479-1178-1767-765C463FBC15}"/>
                  </a:ext>
                </a:extLst>
              </p:cNvPr>
              <p:cNvSpPr/>
              <p:nvPr/>
            </p:nvSpPr>
            <p:spPr bwMode="auto">
              <a:xfrm>
                <a:off x="13480700" y="3807977"/>
                <a:ext cx="226897" cy="22689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7" name="Oval 316">
              <a:extLst>
                <a:ext uri="{FF2B5EF4-FFF2-40B4-BE49-F238E27FC236}">
                  <a16:creationId xmlns:a16="http://schemas.microsoft.com/office/drawing/2014/main" id="{37A8D668-05D9-A67D-33E7-4768BC34502D}"/>
                </a:ext>
              </a:extLst>
            </p:cNvPr>
            <p:cNvSpPr/>
            <p:nvPr/>
          </p:nvSpPr>
          <p:spPr bwMode="auto">
            <a:xfrm>
              <a:off x="8270574" y="3371471"/>
              <a:ext cx="79779" cy="79778"/>
            </a:xfrm>
            <a:prstGeom prst="ellipse">
              <a:avLst/>
            </a:prstGeom>
            <a:solidFill>
              <a:schemeClr val="accent3"/>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 name="Oval 317">
              <a:extLst>
                <a:ext uri="{FF2B5EF4-FFF2-40B4-BE49-F238E27FC236}">
                  <a16:creationId xmlns:a16="http://schemas.microsoft.com/office/drawing/2014/main" id="{F023A8E1-A130-2D9F-A325-31350E136C75}"/>
                </a:ext>
              </a:extLst>
            </p:cNvPr>
            <p:cNvSpPr/>
            <p:nvPr/>
          </p:nvSpPr>
          <p:spPr bwMode="auto">
            <a:xfrm>
              <a:off x="8087071" y="3780980"/>
              <a:ext cx="79779" cy="79778"/>
            </a:xfrm>
            <a:prstGeom prst="ellipse">
              <a:avLst/>
            </a:prstGeom>
            <a:solidFill>
              <a:schemeClr val="accent3"/>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 name="Oval 318">
              <a:extLst>
                <a:ext uri="{FF2B5EF4-FFF2-40B4-BE49-F238E27FC236}">
                  <a16:creationId xmlns:a16="http://schemas.microsoft.com/office/drawing/2014/main" id="{41672DAC-959C-0F2A-D3F6-E38BD6A560C3}"/>
                </a:ext>
              </a:extLst>
            </p:cNvPr>
            <p:cNvSpPr/>
            <p:nvPr/>
          </p:nvSpPr>
          <p:spPr bwMode="auto">
            <a:xfrm>
              <a:off x="8116914" y="3819236"/>
              <a:ext cx="79779" cy="79778"/>
            </a:xfrm>
            <a:prstGeom prst="ellipse">
              <a:avLst/>
            </a:prstGeom>
            <a:solidFill>
              <a:schemeClr val="accent3"/>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0" name="Oval 319">
              <a:extLst>
                <a:ext uri="{FF2B5EF4-FFF2-40B4-BE49-F238E27FC236}">
                  <a16:creationId xmlns:a16="http://schemas.microsoft.com/office/drawing/2014/main" id="{2553FDD4-12BC-7F64-C9B0-793476643455}"/>
                </a:ext>
              </a:extLst>
            </p:cNvPr>
            <p:cNvSpPr/>
            <p:nvPr/>
          </p:nvSpPr>
          <p:spPr bwMode="auto">
            <a:xfrm>
              <a:off x="8234038" y="3337332"/>
              <a:ext cx="79779" cy="79778"/>
            </a:xfrm>
            <a:prstGeom prst="ellipse">
              <a:avLst/>
            </a:prstGeom>
            <a:solidFill>
              <a:schemeClr val="accent3"/>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61" name="TextBox 360">
            <a:extLst>
              <a:ext uri="{FF2B5EF4-FFF2-40B4-BE49-F238E27FC236}">
                <a16:creationId xmlns:a16="http://schemas.microsoft.com/office/drawing/2014/main" id="{A0A02533-2141-A885-386D-A13130F0F54F}"/>
              </a:ext>
            </a:extLst>
          </p:cNvPr>
          <p:cNvSpPr txBox="1"/>
          <p:nvPr/>
        </p:nvSpPr>
        <p:spPr>
          <a:xfrm>
            <a:off x="8350142" y="3392871"/>
            <a:ext cx="124756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Proteasome degradation</a:t>
            </a:r>
          </a:p>
        </p:txBody>
      </p:sp>
      <p:cxnSp>
        <p:nvCxnSpPr>
          <p:cNvPr id="362" name="Straight Arrow Connector 361">
            <a:extLst>
              <a:ext uri="{FF2B5EF4-FFF2-40B4-BE49-F238E27FC236}">
                <a16:creationId xmlns:a16="http://schemas.microsoft.com/office/drawing/2014/main" id="{3E01808E-3F28-CDF6-742D-AB45DCF7277F}"/>
              </a:ext>
            </a:extLst>
          </p:cNvPr>
          <p:cNvCxnSpPr>
            <a:cxnSpLocks/>
          </p:cNvCxnSpPr>
          <p:nvPr/>
        </p:nvCxnSpPr>
        <p:spPr bwMode="auto">
          <a:xfrm flipH="1">
            <a:off x="6657474" y="3077043"/>
            <a:ext cx="1200414" cy="2091903"/>
          </a:xfrm>
          <a:prstGeom prst="straightConnector1">
            <a:avLst/>
          </a:prstGeom>
          <a:noFill/>
          <a:ln w="28575" cap="flat" cmpd="sng" algn="ctr">
            <a:solidFill>
              <a:schemeClr val="tx1"/>
            </a:solidFill>
            <a:prstDash val="solid"/>
            <a:round/>
            <a:headEnd type="none" w="med" len="med"/>
            <a:tailEnd type="triangle"/>
          </a:ln>
          <a:effectLst/>
        </p:spPr>
      </p:cxnSp>
      <p:sp>
        <p:nvSpPr>
          <p:cNvPr id="363" name="&quot;No&quot; Symbol 71">
            <a:extLst>
              <a:ext uri="{FF2B5EF4-FFF2-40B4-BE49-F238E27FC236}">
                <a16:creationId xmlns:a16="http://schemas.microsoft.com/office/drawing/2014/main" id="{1E58DA17-0B38-1123-96BE-82C93D69BD49}"/>
              </a:ext>
            </a:extLst>
          </p:cNvPr>
          <p:cNvSpPr/>
          <p:nvPr/>
        </p:nvSpPr>
        <p:spPr>
          <a:xfrm>
            <a:off x="6678109" y="4364873"/>
            <a:ext cx="569926" cy="566928"/>
          </a:xfrm>
          <a:prstGeom prst="noSmoking">
            <a:avLst>
              <a:gd name="adj" fmla="val 5106"/>
            </a:avLst>
          </a:prstGeom>
          <a:solidFill>
            <a:schemeClr val="accent1"/>
          </a:solidFill>
          <a:ln w="2540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cxnSp>
        <p:nvCxnSpPr>
          <p:cNvPr id="364" name="Straight Connector 363">
            <a:extLst>
              <a:ext uri="{FF2B5EF4-FFF2-40B4-BE49-F238E27FC236}">
                <a16:creationId xmlns:a16="http://schemas.microsoft.com/office/drawing/2014/main" id="{61D78F47-D2A6-E582-5C0A-8E93F27916C7}"/>
              </a:ext>
            </a:extLst>
          </p:cNvPr>
          <p:cNvCxnSpPr/>
          <p:nvPr/>
        </p:nvCxnSpPr>
        <p:spPr bwMode="auto">
          <a:xfrm>
            <a:off x="8216053" y="3895435"/>
            <a:ext cx="0" cy="103180"/>
          </a:xfrm>
          <a:prstGeom prst="line">
            <a:avLst/>
          </a:prstGeom>
          <a:noFill/>
          <a:ln w="28575" cap="flat" cmpd="sng" algn="ctr">
            <a:solidFill>
              <a:schemeClr val="tx1"/>
            </a:solidFill>
            <a:prstDash val="solid"/>
            <a:round/>
            <a:headEnd type="none" w="med" len="med"/>
            <a:tailEnd type="none" w="med" len="med"/>
          </a:ln>
          <a:effectLst/>
        </p:spPr>
      </p:cxnSp>
      <p:sp>
        <p:nvSpPr>
          <p:cNvPr id="365" name="TextBox 364">
            <a:extLst>
              <a:ext uri="{FF2B5EF4-FFF2-40B4-BE49-F238E27FC236}">
                <a16:creationId xmlns:a16="http://schemas.microsoft.com/office/drawing/2014/main" id="{2A6C2C54-472A-D306-F67E-E0D71259B9BF}"/>
              </a:ext>
            </a:extLst>
          </p:cNvPr>
          <p:cNvSpPr txBox="1"/>
          <p:nvPr/>
        </p:nvSpPr>
        <p:spPr>
          <a:xfrm>
            <a:off x="7161636" y="4161193"/>
            <a:ext cx="11517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Immune modulation</a:t>
            </a:r>
          </a:p>
        </p:txBody>
      </p:sp>
      <p:grpSp>
        <p:nvGrpSpPr>
          <p:cNvPr id="366" name="Group 365">
            <a:extLst>
              <a:ext uri="{FF2B5EF4-FFF2-40B4-BE49-F238E27FC236}">
                <a16:creationId xmlns:a16="http://schemas.microsoft.com/office/drawing/2014/main" id="{F944C2B6-C278-8A2F-2B2A-475E86EC129D}"/>
              </a:ext>
            </a:extLst>
          </p:cNvPr>
          <p:cNvGrpSpPr/>
          <p:nvPr/>
        </p:nvGrpSpPr>
        <p:grpSpPr>
          <a:xfrm>
            <a:off x="9270022" y="4174588"/>
            <a:ext cx="421735" cy="337823"/>
            <a:chOff x="10526262" y="4773272"/>
            <a:chExt cx="820792" cy="724004"/>
          </a:xfrm>
          <a:solidFill>
            <a:schemeClr val="tx1"/>
          </a:solidFill>
        </p:grpSpPr>
        <p:sp>
          <p:nvSpPr>
            <p:cNvPr id="367" name="Freeform: Shape 366">
              <a:extLst>
                <a:ext uri="{FF2B5EF4-FFF2-40B4-BE49-F238E27FC236}">
                  <a16:creationId xmlns:a16="http://schemas.microsoft.com/office/drawing/2014/main" id="{9AEE39EE-DA8C-BAEB-16A5-9F64F85ECB36}"/>
                </a:ext>
              </a:extLst>
            </p:cNvPr>
            <p:cNvSpPr/>
            <p:nvPr/>
          </p:nvSpPr>
          <p:spPr>
            <a:xfrm>
              <a:off x="10947806" y="5171236"/>
              <a:ext cx="64198" cy="64198"/>
            </a:xfrm>
            <a:custGeom>
              <a:avLst/>
              <a:gdLst>
                <a:gd name="connsiteX0" fmla="*/ 64199 w 64198"/>
                <a:gd name="connsiteY0" fmla="*/ 32099 h 64198"/>
                <a:gd name="connsiteX1" fmla="*/ 32099 w 64198"/>
                <a:gd name="connsiteY1" fmla="*/ 0 h 64198"/>
                <a:gd name="connsiteX2" fmla="*/ 0 w 64198"/>
                <a:gd name="connsiteY2" fmla="*/ 32099 h 64198"/>
                <a:gd name="connsiteX3" fmla="*/ 32099 w 64198"/>
                <a:gd name="connsiteY3" fmla="*/ 64198 h 64198"/>
                <a:gd name="connsiteX4" fmla="*/ 64199 w 64198"/>
                <a:gd name="connsiteY4" fmla="*/ 32099 h 6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98" h="64198">
                  <a:moveTo>
                    <a:pt x="64199" y="32099"/>
                  </a:moveTo>
                  <a:cubicBezTo>
                    <a:pt x="64199" y="14371"/>
                    <a:pt x="49827" y="0"/>
                    <a:pt x="32099" y="0"/>
                  </a:cubicBezTo>
                  <a:cubicBezTo>
                    <a:pt x="14371" y="0"/>
                    <a:pt x="0" y="14371"/>
                    <a:pt x="0" y="32099"/>
                  </a:cubicBezTo>
                  <a:cubicBezTo>
                    <a:pt x="0" y="49827"/>
                    <a:pt x="14371" y="64198"/>
                    <a:pt x="32099" y="64198"/>
                  </a:cubicBezTo>
                  <a:cubicBezTo>
                    <a:pt x="49827" y="64198"/>
                    <a:pt x="64199" y="49827"/>
                    <a:pt x="64199" y="32099"/>
                  </a:cubicBezTo>
                  <a:close/>
                </a:path>
              </a:pathLst>
            </a:custGeom>
            <a:grpFill/>
            <a:ln w="9525"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8" name="Freeform: Shape 367">
              <a:extLst>
                <a:ext uri="{FF2B5EF4-FFF2-40B4-BE49-F238E27FC236}">
                  <a16:creationId xmlns:a16="http://schemas.microsoft.com/office/drawing/2014/main" id="{3983821F-E5F3-C302-8F8F-BE3B90585350}"/>
                </a:ext>
              </a:extLst>
            </p:cNvPr>
            <p:cNvSpPr/>
            <p:nvPr/>
          </p:nvSpPr>
          <p:spPr>
            <a:xfrm>
              <a:off x="10859699" y="5171331"/>
              <a:ext cx="64198" cy="64198"/>
            </a:xfrm>
            <a:custGeom>
              <a:avLst/>
              <a:gdLst>
                <a:gd name="connsiteX0" fmla="*/ 32195 w 64198"/>
                <a:gd name="connsiteY0" fmla="*/ 0 h 64198"/>
                <a:gd name="connsiteX1" fmla="*/ 0 w 64198"/>
                <a:gd name="connsiteY1" fmla="*/ 32004 h 64198"/>
                <a:gd name="connsiteX2" fmla="*/ 32004 w 64198"/>
                <a:gd name="connsiteY2" fmla="*/ 64199 h 64198"/>
                <a:gd name="connsiteX3" fmla="*/ 64199 w 64198"/>
                <a:gd name="connsiteY3" fmla="*/ 32195 h 64198"/>
                <a:gd name="connsiteX4" fmla="*/ 64199 w 64198"/>
                <a:gd name="connsiteY4" fmla="*/ 32004 h 64198"/>
                <a:gd name="connsiteX5" fmla="*/ 32195 w 64198"/>
                <a:gd name="connsiteY5" fmla="*/ 0 h 6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98" h="64198">
                  <a:moveTo>
                    <a:pt x="32195" y="0"/>
                  </a:moveTo>
                  <a:cubicBezTo>
                    <a:pt x="14467" y="-52"/>
                    <a:pt x="53" y="14276"/>
                    <a:pt x="0" y="32004"/>
                  </a:cubicBezTo>
                  <a:cubicBezTo>
                    <a:pt x="-52" y="49732"/>
                    <a:pt x="14276" y="64146"/>
                    <a:pt x="32004" y="64199"/>
                  </a:cubicBezTo>
                  <a:cubicBezTo>
                    <a:pt x="49732" y="64251"/>
                    <a:pt x="64146" y="49923"/>
                    <a:pt x="64199" y="32195"/>
                  </a:cubicBezTo>
                  <a:cubicBezTo>
                    <a:pt x="64199" y="32131"/>
                    <a:pt x="64199" y="32068"/>
                    <a:pt x="64199" y="32004"/>
                  </a:cubicBezTo>
                  <a:cubicBezTo>
                    <a:pt x="64146" y="14351"/>
                    <a:pt x="49848" y="53"/>
                    <a:pt x="32195" y="0"/>
                  </a:cubicBezTo>
                  <a:close/>
                </a:path>
              </a:pathLst>
            </a:custGeom>
            <a:grpFill/>
            <a:ln w="9525"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9" name="Freeform: Shape 368">
              <a:extLst>
                <a:ext uri="{FF2B5EF4-FFF2-40B4-BE49-F238E27FC236}">
                  <a16:creationId xmlns:a16="http://schemas.microsoft.com/office/drawing/2014/main" id="{034EE8C5-9171-8732-3A51-9F11FE5D0225}"/>
                </a:ext>
              </a:extLst>
            </p:cNvPr>
            <p:cNvSpPr/>
            <p:nvPr/>
          </p:nvSpPr>
          <p:spPr>
            <a:xfrm>
              <a:off x="10918187" y="5239130"/>
              <a:ext cx="35318" cy="32308"/>
            </a:xfrm>
            <a:custGeom>
              <a:avLst/>
              <a:gdLst>
                <a:gd name="connsiteX0" fmla="*/ 24761 w 35318"/>
                <a:gd name="connsiteY0" fmla="*/ 4019 h 32308"/>
                <a:gd name="connsiteX1" fmla="*/ 13539 w 35318"/>
                <a:gd name="connsiteY1" fmla="*/ 1144 h 32308"/>
                <a:gd name="connsiteX2" fmla="*/ 10664 w 35318"/>
                <a:gd name="connsiteY2" fmla="*/ 4019 h 32308"/>
                <a:gd name="connsiteX3" fmla="*/ 1139 w 35318"/>
                <a:gd name="connsiteY3" fmla="*/ 19831 h 32308"/>
                <a:gd name="connsiteX4" fmla="*/ 4097 w 35318"/>
                <a:gd name="connsiteY4" fmla="*/ 31170 h 32308"/>
                <a:gd name="connsiteX5" fmla="*/ 8283 w 35318"/>
                <a:gd name="connsiteY5" fmla="*/ 32308 h 32308"/>
                <a:gd name="connsiteX6" fmla="*/ 27333 w 35318"/>
                <a:gd name="connsiteY6" fmla="*/ 32308 h 32308"/>
                <a:gd name="connsiteX7" fmla="*/ 35313 w 35318"/>
                <a:gd name="connsiteY7" fmla="*/ 23726 h 32308"/>
                <a:gd name="connsiteX8" fmla="*/ 34286 w 35318"/>
                <a:gd name="connsiteY8" fmla="*/ 20021 h 3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18" h="32308">
                  <a:moveTo>
                    <a:pt x="24761" y="4019"/>
                  </a:moveTo>
                  <a:cubicBezTo>
                    <a:pt x="22456" y="126"/>
                    <a:pt x="17432" y="-1161"/>
                    <a:pt x="13539" y="1144"/>
                  </a:cubicBezTo>
                  <a:cubicBezTo>
                    <a:pt x="12355" y="1845"/>
                    <a:pt x="11365" y="2834"/>
                    <a:pt x="10664" y="4019"/>
                  </a:cubicBezTo>
                  <a:lnTo>
                    <a:pt x="1139" y="19831"/>
                  </a:lnTo>
                  <a:cubicBezTo>
                    <a:pt x="-1175" y="23779"/>
                    <a:pt x="149" y="28855"/>
                    <a:pt x="4097" y="31170"/>
                  </a:cubicBezTo>
                  <a:cubicBezTo>
                    <a:pt x="5366" y="31915"/>
                    <a:pt x="6811" y="32307"/>
                    <a:pt x="8283" y="32308"/>
                  </a:cubicBezTo>
                  <a:lnTo>
                    <a:pt x="27333" y="32308"/>
                  </a:lnTo>
                  <a:cubicBezTo>
                    <a:pt x="31907" y="32143"/>
                    <a:pt x="35480" y="28300"/>
                    <a:pt x="35313" y="23726"/>
                  </a:cubicBezTo>
                  <a:cubicBezTo>
                    <a:pt x="35266" y="22428"/>
                    <a:pt x="34914" y="21158"/>
                    <a:pt x="34286" y="20021"/>
                  </a:cubicBezTo>
                  <a:close/>
                </a:path>
              </a:pathLst>
            </a:custGeom>
            <a:grpFill/>
            <a:ln w="9525"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0" name="Freeform: Shape 369">
              <a:extLst>
                <a:ext uri="{FF2B5EF4-FFF2-40B4-BE49-F238E27FC236}">
                  <a16:creationId xmlns:a16="http://schemas.microsoft.com/office/drawing/2014/main" id="{79D370A2-F36D-2F84-11E9-2CE436EAA3CD}"/>
                </a:ext>
              </a:extLst>
            </p:cNvPr>
            <p:cNvSpPr/>
            <p:nvPr/>
          </p:nvSpPr>
          <p:spPr>
            <a:xfrm>
              <a:off x="10526262" y="4773272"/>
              <a:ext cx="820792" cy="724004"/>
            </a:xfrm>
            <a:custGeom>
              <a:avLst/>
              <a:gdLst>
                <a:gd name="connsiteX0" fmla="*/ 815688 w 820792"/>
                <a:gd name="connsiteY0" fmla="*/ 666854 h 724004"/>
                <a:gd name="connsiteX1" fmla="*/ 443451 w 820792"/>
                <a:gd name="connsiteY1" fmla="*/ 19154 h 724004"/>
                <a:gd name="connsiteX2" fmla="*/ 391448 w 820792"/>
                <a:gd name="connsiteY2" fmla="*/ 5054 h 724004"/>
                <a:gd name="connsiteX3" fmla="*/ 377348 w 820792"/>
                <a:gd name="connsiteY3" fmla="*/ 19154 h 724004"/>
                <a:gd name="connsiteX4" fmla="*/ 5111 w 820792"/>
                <a:gd name="connsiteY4" fmla="*/ 666854 h 724004"/>
                <a:gd name="connsiteX5" fmla="*/ 19056 w 820792"/>
                <a:gd name="connsiteY5" fmla="*/ 718900 h 724004"/>
                <a:gd name="connsiteX6" fmla="*/ 38067 w 820792"/>
                <a:gd name="connsiteY6" fmla="*/ 724004 h 724004"/>
                <a:gd name="connsiteX7" fmla="*/ 782732 w 820792"/>
                <a:gd name="connsiteY7" fmla="*/ 724004 h 724004"/>
                <a:gd name="connsiteX8" fmla="*/ 820793 w 820792"/>
                <a:gd name="connsiteY8" fmla="*/ 685865 h 724004"/>
                <a:gd name="connsiteX9" fmla="*/ 815688 w 820792"/>
                <a:gd name="connsiteY9" fmla="*/ 666854 h 724004"/>
                <a:gd name="connsiteX10" fmla="*/ 230663 w 820792"/>
                <a:gd name="connsiteY10" fmla="*/ 436825 h 724004"/>
                <a:gd name="connsiteX11" fmla="*/ 238569 w 820792"/>
                <a:gd name="connsiteY11" fmla="*/ 432063 h 724004"/>
                <a:gd name="connsiteX12" fmla="*/ 246573 w 820792"/>
                <a:gd name="connsiteY12" fmla="*/ 404931 h 724004"/>
                <a:gd name="connsiteX13" fmla="*/ 273705 w 820792"/>
                <a:gd name="connsiteY13" fmla="*/ 412937 h 724004"/>
                <a:gd name="connsiteX14" fmla="*/ 275145 w 820792"/>
                <a:gd name="connsiteY14" fmla="*/ 428729 h 724004"/>
                <a:gd name="connsiteX15" fmla="*/ 296766 w 820792"/>
                <a:gd name="connsiteY15" fmla="*/ 438254 h 724004"/>
                <a:gd name="connsiteX16" fmla="*/ 318483 w 820792"/>
                <a:gd name="connsiteY16" fmla="*/ 476354 h 724004"/>
                <a:gd name="connsiteX17" fmla="*/ 318483 w 820792"/>
                <a:gd name="connsiteY17" fmla="*/ 483022 h 724004"/>
                <a:gd name="connsiteX18" fmla="*/ 263334 w 820792"/>
                <a:gd name="connsiteY18" fmla="*/ 458447 h 724004"/>
                <a:gd name="connsiteX19" fmla="*/ 259047 w 820792"/>
                <a:gd name="connsiteY19" fmla="*/ 464829 h 724004"/>
                <a:gd name="connsiteX20" fmla="*/ 230472 w 820792"/>
                <a:gd name="connsiteY20" fmla="*/ 464829 h 724004"/>
                <a:gd name="connsiteX21" fmla="*/ 230472 w 820792"/>
                <a:gd name="connsiteY21" fmla="*/ 436254 h 724004"/>
                <a:gd name="connsiteX22" fmla="*/ 350583 w 820792"/>
                <a:gd name="connsiteY22" fmla="*/ 544553 h 724004"/>
                <a:gd name="connsiteX23" fmla="*/ 272001 w 820792"/>
                <a:gd name="connsiteY23" fmla="*/ 574652 h 724004"/>
                <a:gd name="connsiteX24" fmla="*/ 273525 w 820792"/>
                <a:gd name="connsiteY24" fmla="*/ 582272 h 724004"/>
                <a:gd name="connsiteX25" fmla="*/ 253523 w 820792"/>
                <a:gd name="connsiteY25" fmla="*/ 602275 h 724004"/>
                <a:gd name="connsiteX26" fmla="*/ 233520 w 820792"/>
                <a:gd name="connsiteY26" fmla="*/ 582272 h 724004"/>
                <a:gd name="connsiteX27" fmla="*/ 235711 w 820792"/>
                <a:gd name="connsiteY27" fmla="*/ 573319 h 724004"/>
                <a:gd name="connsiteX28" fmla="*/ 222655 w 820792"/>
                <a:gd name="connsiteY28" fmla="*/ 548224 h 724004"/>
                <a:gd name="connsiteX29" fmla="*/ 247750 w 820792"/>
                <a:gd name="connsiteY29" fmla="*/ 535168 h 724004"/>
                <a:gd name="connsiteX30" fmla="*/ 259333 w 820792"/>
                <a:gd name="connsiteY30" fmla="*/ 544744 h 724004"/>
                <a:gd name="connsiteX31" fmla="*/ 326770 w 820792"/>
                <a:gd name="connsiteY31" fmla="*/ 518931 h 724004"/>
                <a:gd name="connsiteX32" fmla="*/ 349535 w 820792"/>
                <a:gd name="connsiteY32" fmla="*/ 528456 h 724004"/>
                <a:gd name="connsiteX33" fmla="*/ 350583 w 820792"/>
                <a:gd name="connsiteY33" fmla="*/ 528456 h 724004"/>
                <a:gd name="connsiteX34" fmla="*/ 449643 w 820792"/>
                <a:gd name="connsiteY34" fmla="*/ 522169 h 724004"/>
                <a:gd name="connsiteX35" fmla="*/ 449643 w 820792"/>
                <a:gd name="connsiteY35" fmla="*/ 554173 h 724004"/>
                <a:gd name="connsiteX36" fmla="*/ 433641 w 820792"/>
                <a:gd name="connsiteY36" fmla="*/ 554173 h 724004"/>
                <a:gd name="connsiteX37" fmla="*/ 433641 w 820792"/>
                <a:gd name="connsiteY37" fmla="*/ 530170 h 724004"/>
                <a:gd name="connsiteX38" fmla="*/ 417639 w 820792"/>
                <a:gd name="connsiteY38" fmla="*/ 530170 h 724004"/>
                <a:gd name="connsiteX39" fmla="*/ 417639 w 820792"/>
                <a:gd name="connsiteY39" fmla="*/ 554173 h 724004"/>
                <a:gd name="connsiteX40" fmla="*/ 401637 w 820792"/>
                <a:gd name="connsiteY40" fmla="*/ 554173 h 724004"/>
                <a:gd name="connsiteX41" fmla="*/ 401637 w 820792"/>
                <a:gd name="connsiteY41" fmla="*/ 530170 h 724004"/>
                <a:gd name="connsiteX42" fmla="*/ 385635 w 820792"/>
                <a:gd name="connsiteY42" fmla="*/ 530170 h 724004"/>
                <a:gd name="connsiteX43" fmla="*/ 385635 w 820792"/>
                <a:gd name="connsiteY43" fmla="*/ 554173 h 724004"/>
                <a:gd name="connsiteX44" fmla="*/ 369633 w 820792"/>
                <a:gd name="connsiteY44" fmla="*/ 554173 h 724004"/>
                <a:gd name="connsiteX45" fmla="*/ 369633 w 820792"/>
                <a:gd name="connsiteY45" fmla="*/ 522169 h 724004"/>
                <a:gd name="connsiteX46" fmla="*/ 357631 w 820792"/>
                <a:gd name="connsiteY46" fmla="*/ 510168 h 724004"/>
                <a:gd name="connsiteX47" fmla="*/ 349535 w 820792"/>
                <a:gd name="connsiteY47" fmla="*/ 510168 h 724004"/>
                <a:gd name="connsiteX48" fmla="*/ 337533 w 820792"/>
                <a:gd name="connsiteY48" fmla="*/ 498550 h 724004"/>
                <a:gd name="connsiteX49" fmla="*/ 337533 w 820792"/>
                <a:gd name="connsiteY49" fmla="*/ 498166 h 724004"/>
                <a:gd name="connsiteX50" fmla="*/ 337533 w 820792"/>
                <a:gd name="connsiteY50" fmla="*/ 474163 h 724004"/>
                <a:gd name="connsiteX51" fmla="*/ 334866 w 820792"/>
                <a:gd name="connsiteY51" fmla="*/ 466543 h 724004"/>
                <a:gd name="connsiteX52" fmla="*/ 309530 w 820792"/>
                <a:gd name="connsiteY52" fmla="*/ 399868 h 724004"/>
                <a:gd name="connsiteX53" fmla="*/ 409638 w 820792"/>
                <a:gd name="connsiteY53" fmla="*/ 289759 h 724004"/>
                <a:gd name="connsiteX54" fmla="*/ 509745 w 820792"/>
                <a:gd name="connsiteY54" fmla="*/ 400154 h 724004"/>
                <a:gd name="connsiteX55" fmla="*/ 484409 w 820792"/>
                <a:gd name="connsiteY55" fmla="*/ 466829 h 724004"/>
                <a:gd name="connsiteX56" fmla="*/ 481647 w 820792"/>
                <a:gd name="connsiteY56" fmla="*/ 474449 h 724004"/>
                <a:gd name="connsiteX57" fmla="*/ 481647 w 820792"/>
                <a:gd name="connsiteY57" fmla="*/ 498452 h 724004"/>
                <a:gd name="connsiteX58" fmla="*/ 470224 w 820792"/>
                <a:gd name="connsiteY58" fmla="*/ 510454 h 724004"/>
                <a:gd name="connsiteX59" fmla="*/ 469645 w 820792"/>
                <a:gd name="connsiteY59" fmla="*/ 510454 h 724004"/>
                <a:gd name="connsiteX60" fmla="*/ 461644 w 820792"/>
                <a:gd name="connsiteY60" fmla="*/ 510454 h 724004"/>
                <a:gd name="connsiteX61" fmla="*/ 449643 w 820792"/>
                <a:gd name="connsiteY61" fmla="*/ 522169 h 724004"/>
                <a:gd name="connsiteX62" fmla="*/ 584517 w 820792"/>
                <a:gd name="connsiteY62" fmla="*/ 575510 h 724004"/>
                <a:gd name="connsiteX63" fmla="*/ 576706 w 820792"/>
                <a:gd name="connsiteY63" fmla="*/ 580272 h 724004"/>
                <a:gd name="connsiteX64" fmla="*/ 568523 w 820792"/>
                <a:gd name="connsiteY64" fmla="*/ 607351 h 724004"/>
                <a:gd name="connsiteX65" fmla="*/ 541445 w 820792"/>
                <a:gd name="connsiteY65" fmla="*/ 599168 h 724004"/>
                <a:gd name="connsiteX66" fmla="*/ 540511 w 820792"/>
                <a:gd name="connsiteY66" fmla="*/ 582272 h 724004"/>
                <a:gd name="connsiteX67" fmla="*/ 468693 w 820792"/>
                <a:gd name="connsiteY67" fmla="*/ 550268 h 724004"/>
                <a:gd name="connsiteX68" fmla="*/ 468693 w 820792"/>
                <a:gd name="connsiteY68" fmla="*/ 529218 h 724004"/>
                <a:gd name="connsiteX69" fmla="*/ 469645 w 820792"/>
                <a:gd name="connsiteY69" fmla="*/ 529218 h 724004"/>
                <a:gd name="connsiteX70" fmla="*/ 487552 w 820792"/>
                <a:gd name="connsiteY70" fmla="*/ 523979 h 724004"/>
                <a:gd name="connsiteX71" fmla="*/ 552513 w 820792"/>
                <a:gd name="connsiteY71" fmla="*/ 552554 h 724004"/>
                <a:gd name="connsiteX72" fmla="*/ 579186 w 820792"/>
                <a:gd name="connsiteY72" fmla="*/ 543136 h 724004"/>
                <a:gd name="connsiteX73" fmla="*/ 588605 w 820792"/>
                <a:gd name="connsiteY73" fmla="*/ 569810 h 724004"/>
                <a:gd name="connsiteX74" fmla="*/ 584517 w 820792"/>
                <a:gd name="connsiteY74" fmla="*/ 575510 h 724004"/>
                <a:gd name="connsiteX75" fmla="*/ 573753 w 820792"/>
                <a:gd name="connsiteY75" fmla="*/ 478164 h 724004"/>
                <a:gd name="connsiteX76" fmla="*/ 555370 w 820792"/>
                <a:gd name="connsiteY76" fmla="*/ 466067 h 724004"/>
                <a:gd name="connsiteX77" fmla="*/ 500792 w 820792"/>
                <a:gd name="connsiteY77" fmla="*/ 487022 h 724004"/>
                <a:gd name="connsiteX78" fmla="*/ 500792 w 820792"/>
                <a:gd name="connsiteY78" fmla="*/ 476354 h 724004"/>
                <a:gd name="connsiteX79" fmla="*/ 519842 w 820792"/>
                <a:gd name="connsiteY79" fmla="*/ 445112 h 724004"/>
                <a:gd name="connsiteX80" fmla="*/ 542988 w 820792"/>
                <a:gd name="connsiteY80" fmla="*/ 436254 h 724004"/>
                <a:gd name="connsiteX81" fmla="*/ 541845 w 820792"/>
                <a:gd name="connsiteY81" fmla="*/ 429777 h 724004"/>
                <a:gd name="connsiteX82" fmla="*/ 561847 w 820792"/>
                <a:gd name="connsiteY82" fmla="*/ 409774 h 724004"/>
                <a:gd name="connsiteX83" fmla="*/ 581850 w 820792"/>
                <a:gd name="connsiteY83" fmla="*/ 429777 h 724004"/>
                <a:gd name="connsiteX84" fmla="*/ 579659 w 820792"/>
                <a:gd name="connsiteY84" fmla="*/ 439302 h 724004"/>
                <a:gd name="connsiteX85" fmla="*/ 593364 w 820792"/>
                <a:gd name="connsiteY85" fmla="*/ 463894 h 724004"/>
                <a:gd name="connsiteX86" fmla="*/ 573849 w 820792"/>
                <a:gd name="connsiteY86" fmla="*/ 478354 h 724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820792" h="724004">
                  <a:moveTo>
                    <a:pt x="815688" y="666854"/>
                  </a:moveTo>
                  <a:lnTo>
                    <a:pt x="443451" y="19154"/>
                  </a:lnTo>
                  <a:cubicBezTo>
                    <a:pt x="432984" y="900"/>
                    <a:pt x="409701" y="-5412"/>
                    <a:pt x="391448" y="5054"/>
                  </a:cubicBezTo>
                  <a:cubicBezTo>
                    <a:pt x="385579" y="8420"/>
                    <a:pt x="380713" y="13286"/>
                    <a:pt x="377348" y="19154"/>
                  </a:cubicBezTo>
                  <a:lnTo>
                    <a:pt x="5111" y="666854"/>
                  </a:lnTo>
                  <a:cubicBezTo>
                    <a:pt x="-5410" y="685077"/>
                    <a:pt x="833" y="708378"/>
                    <a:pt x="19056" y="718900"/>
                  </a:cubicBezTo>
                  <a:cubicBezTo>
                    <a:pt x="24837" y="722237"/>
                    <a:pt x="31393" y="723998"/>
                    <a:pt x="38067" y="724004"/>
                  </a:cubicBezTo>
                  <a:lnTo>
                    <a:pt x="782732" y="724004"/>
                  </a:lnTo>
                  <a:cubicBezTo>
                    <a:pt x="803774" y="723982"/>
                    <a:pt x="820815" y="706907"/>
                    <a:pt x="820793" y="685865"/>
                  </a:cubicBezTo>
                  <a:cubicBezTo>
                    <a:pt x="820786" y="679190"/>
                    <a:pt x="819026" y="672635"/>
                    <a:pt x="815688" y="666854"/>
                  </a:cubicBezTo>
                  <a:close/>
                  <a:moveTo>
                    <a:pt x="230663" y="436825"/>
                  </a:moveTo>
                  <a:cubicBezTo>
                    <a:pt x="232891" y="434643"/>
                    <a:pt x="235598" y="433013"/>
                    <a:pt x="238569" y="432063"/>
                  </a:cubicBezTo>
                  <a:cubicBezTo>
                    <a:pt x="233287" y="422360"/>
                    <a:pt x="236871" y="410213"/>
                    <a:pt x="246573" y="404931"/>
                  </a:cubicBezTo>
                  <a:cubicBezTo>
                    <a:pt x="256276" y="399649"/>
                    <a:pt x="268424" y="403234"/>
                    <a:pt x="273705" y="412937"/>
                  </a:cubicBezTo>
                  <a:cubicBezTo>
                    <a:pt x="276340" y="417777"/>
                    <a:pt x="276861" y="423491"/>
                    <a:pt x="275145" y="428729"/>
                  </a:cubicBezTo>
                  <a:lnTo>
                    <a:pt x="296766" y="438254"/>
                  </a:lnTo>
                  <a:cubicBezTo>
                    <a:pt x="301853" y="452065"/>
                    <a:pt x="309192" y="464939"/>
                    <a:pt x="318483" y="476354"/>
                  </a:cubicBezTo>
                  <a:lnTo>
                    <a:pt x="318483" y="483022"/>
                  </a:lnTo>
                  <a:lnTo>
                    <a:pt x="263334" y="458447"/>
                  </a:lnTo>
                  <a:cubicBezTo>
                    <a:pt x="262266" y="460796"/>
                    <a:pt x="260818" y="462953"/>
                    <a:pt x="259047" y="464829"/>
                  </a:cubicBezTo>
                  <a:cubicBezTo>
                    <a:pt x="251157" y="472719"/>
                    <a:pt x="238363" y="472719"/>
                    <a:pt x="230472" y="464829"/>
                  </a:cubicBezTo>
                  <a:cubicBezTo>
                    <a:pt x="222582" y="456938"/>
                    <a:pt x="222582" y="444144"/>
                    <a:pt x="230472" y="436254"/>
                  </a:cubicBezTo>
                  <a:close/>
                  <a:moveTo>
                    <a:pt x="350583" y="544553"/>
                  </a:moveTo>
                  <a:lnTo>
                    <a:pt x="272001" y="574652"/>
                  </a:lnTo>
                  <a:cubicBezTo>
                    <a:pt x="272991" y="577072"/>
                    <a:pt x="273508" y="579659"/>
                    <a:pt x="273525" y="582272"/>
                  </a:cubicBezTo>
                  <a:cubicBezTo>
                    <a:pt x="273525" y="593319"/>
                    <a:pt x="264570" y="602275"/>
                    <a:pt x="253523" y="602275"/>
                  </a:cubicBezTo>
                  <a:cubicBezTo>
                    <a:pt x="242476" y="602275"/>
                    <a:pt x="233520" y="593319"/>
                    <a:pt x="233520" y="582272"/>
                  </a:cubicBezTo>
                  <a:cubicBezTo>
                    <a:pt x="233507" y="579154"/>
                    <a:pt x="234258" y="576079"/>
                    <a:pt x="235711" y="573319"/>
                  </a:cubicBezTo>
                  <a:cubicBezTo>
                    <a:pt x="225176" y="569995"/>
                    <a:pt x="219331" y="558759"/>
                    <a:pt x="222655" y="548224"/>
                  </a:cubicBezTo>
                  <a:cubicBezTo>
                    <a:pt x="225979" y="537690"/>
                    <a:pt x="237214" y="531844"/>
                    <a:pt x="247750" y="535168"/>
                  </a:cubicBezTo>
                  <a:cubicBezTo>
                    <a:pt x="252708" y="536733"/>
                    <a:pt x="256863" y="540167"/>
                    <a:pt x="259333" y="544744"/>
                  </a:cubicBezTo>
                  <a:lnTo>
                    <a:pt x="326770" y="518931"/>
                  </a:lnTo>
                  <a:cubicBezTo>
                    <a:pt x="332730" y="525096"/>
                    <a:pt x="340961" y="528540"/>
                    <a:pt x="349535" y="528456"/>
                  </a:cubicBezTo>
                  <a:lnTo>
                    <a:pt x="350583" y="528456"/>
                  </a:lnTo>
                  <a:close/>
                  <a:moveTo>
                    <a:pt x="449643" y="522169"/>
                  </a:moveTo>
                  <a:lnTo>
                    <a:pt x="449643" y="554173"/>
                  </a:lnTo>
                  <a:lnTo>
                    <a:pt x="433641" y="554173"/>
                  </a:lnTo>
                  <a:lnTo>
                    <a:pt x="433641" y="530170"/>
                  </a:lnTo>
                  <a:lnTo>
                    <a:pt x="417639" y="530170"/>
                  </a:lnTo>
                  <a:lnTo>
                    <a:pt x="417639" y="554173"/>
                  </a:lnTo>
                  <a:lnTo>
                    <a:pt x="401637" y="554173"/>
                  </a:lnTo>
                  <a:lnTo>
                    <a:pt x="401637" y="530170"/>
                  </a:lnTo>
                  <a:lnTo>
                    <a:pt x="385635" y="530170"/>
                  </a:lnTo>
                  <a:lnTo>
                    <a:pt x="385635" y="554173"/>
                  </a:lnTo>
                  <a:lnTo>
                    <a:pt x="369633" y="554173"/>
                  </a:lnTo>
                  <a:lnTo>
                    <a:pt x="369633" y="522169"/>
                  </a:lnTo>
                  <a:cubicBezTo>
                    <a:pt x="369581" y="515563"/>
                    <a:pt x="364238" y="510219"/>
                    <a:pt x="357631" y="510168"/>
                  </a:cubicBezTo>
                  <a:lnTo>
                    <a:pt x="349535" y="510168"/>
                  </a:lnTo>
                  <a:cubicBezTo>
                    <a:pt x="343013" y="510274"/>
                    <a:pt x="337639" y="505073"/>
                    <a:pt x="337533" y="498550"/>
                  </a:cubicBezTo>
                  <a:cubicBezTo>
                    <a:pt x="337531" y="498423"/>
                    <a:pt x="337531" y="498294"/>
                    <a:pt x="337533" y="498166"/>
                  </a:cubicBezTo>
                  <a:lnTo>
                    <a:pt x="337533" y="474163"/>
                  </a:lnTo>
                  <a:cubicBezTo>
                    <a:pt x="337521" y="471396"/>
                    <a:pt x="336582" y="468714"/>
                    <a:pt x="334866" y="466543"/>
                  </a:cubicBezTo>
                  <a:cubicBezTo>
                    <a:pt x="318330" y="448299"/>
                    <a:pt x="309283" y="424491"/>
                    <a:pt x="309530" y="399868"/>
                  </a:cubicBezTo>
                  <a:cubicBezTo>
                    <a:pt x="309530" y="339194"/>
                    <a:pt x="354488" y="289759"/>
                    <a:pt x="409638" y="289759"/>
                  </a:cubicBezTo>
                  <a:cubicBezTo>
                    <a:pt x="464787" y="289759"/>
                    <a:pt x="509745" y="339385"/>
                    <a:pt x="509745" y="400154"/>
                  </a:cubicBezTo>
                  <a:cubicBezTo>
                    <a:pt x="509992" y="424776"/>
                    <a:pt x="500945" y="448585"/>
                    <a:pt x="484409" y="466829"/>
                  </a:cubicBezTo>
                  <a:cubicBezTo>
                    <a:pt x="482625" y="468968"/>
                    <a:pt x="481648" y="471664"/>
                    <a:pt x="481647" y="474449"/>
                  </a:cubicBezTo>
                  <a:lnTo>
                    <a:pt x="481647" y="498452"/>
                  </a:lnTo>
                  <a:cubicBezTo>
                    <a:pt x="481807" y="504921"/>
                    <a:pt x="476693" y="510294"/>
                    <a:pt x="470224" y="510454"/>
                  </a:cubicBezTo>
                  <a:cubicBezTo>
                    <a:pt x="470031" y="510458"/>
                    <a:pt x="469837" y="510458"/>
                    <a:pt x="469645" y="510454"/>
                  </a:cubicBezTo>
                  <a:lnTo>
                    <a:pt x="461644" y="510454"/>
                  </a:lnTo>
                  <a:cubicBezTo>
                    <a:pt x="455146" y="510501"/>
                    <a:pt x="449847" y="515674"/>
                    <a:pt x="449643" y="522169"/>
                  </a:cubicBezTo>
                  <a:close/>
                  <a:moveTo>
                    <a:pt x="584517" y="575510"/>
                  </a:moveTo>
                  <a:cubicBezTo>
                    <a:pt x="582322" y="577687"/>
                    <a:pt x="579647" y="579319"/>
                    <a:pt x="576706" y="580272"/>
                  </a:cubicBezTo>
                  <a:cubicBezTo>
                    <a:pt x="581924" y="590009"/>
                    <a:pt x="578261" y="602133"/>
                    <a:pt x="568523" y="607351"/>
                  </a:cubicBezTo>
                  <a:cubicBezTo>
                    <a:pt x="558786" y="612568"/>
                    <a:pt x="546662" y="608905"/>
                    <a:pt x="541445" y="599168"/>
                  </a:cubicBezTo>
                  <a:cubicBezTo>
                    <a:pt x="538650" y="593951"/>
                    <a:pt x="538308" y="587765"/>
                    <a:pt x="540511" y="582272"/>
                  </a:cubicBezTo>
                  <a:lnTo>
                    <a:pt x="468693" y="550268"/>
                  </a:lnTo>
                  <a:lnTo>
                    <a:pt x="468693" y="529218"/>
                  </a:lnTo>
                  <a:lnTo>
                    <a:pt x="469645" y="529218"/>
                  </a:lnTo>
                  <a:cubicBezTo>
                    <a:pt x="476013" y="529367"/>
                    <a:pt x="482269" y="527537"/>
                    <a:pt x="487552" y="523979"/>
                  </a:cubicBezTo>
                  <a:lnTo>
                    <a:pt x="552513" y="552554"/>
                  </a:lnTo>
                  <a:cubicBezTo>
                    <a:pt x="557278" y="542587"/>
                    <a:pt x="569219" y="538371"/>
                    <a:pt x="579186" y="543136"/>
                  </a:cubicBezTo>
                  <a:cubicBezTo>
                    <a:pt x="589153" y="547901"/>
                    <a:pt x="593370" y="559843"/>
                    <a:pt x="588605" y="569810"/>
                  </a:cubicBezTo>
                  <a:cubicBezTo>
                    <a:pt x="587588" y="571936"/>
                    <a:pt x="586204" y="573865"/>
                    <a:pt x="584517" y="575510"/>
                  </a:cubicBezTo>
                  <a:close/>
                  <a:moveTo>
                    <a:pt x="573753" y="478164"/>
                  </a:moveTo>
                  <a:cubicBezTo>
                    <a:pt x="565767" y="478143"/>
                    <a:pt x="558550" y="473394"/>
                    <a:pt x="555370" y="466067"/>
                  </a:cubicBezTo>
                  <a:lnTo>
                    <a:pt x="500792" y="487022"/>
                  </a:lnTo>
                  <a:lnTo>
                    <a:pt x="500792" y="476354"/>
                  </a:lnTo>
                  <a:cubicBezTo>
                    <a:pt x="508490" y="466824"/>
                    <a:pt x="514895" y="456320"/>
                    <a:pt x="519842" y="445112"/>
                  </a:cubicBezTo>
                  <a:lnTo>
                    <a:pt x="542988" y="436254"/>
                  </a:lnTo>
                  <a:cubicBezTo>
                    <a:pt x="542262" y="434170"/>
                    <a:pt x="541876" y="431983"/>
                    <a:pt x="541845" y="429777"/>
                  </a:cubicBezTo>
                  <a:cubicBezTo>
                    <a:pt x="541845" y="418730"/>
                    <a:pt x="550800" y="409774"/>
                    <a:pt x="561847" y="409774"/>
                  </a:cubicBezTo>
                  <a:cubicBezTo>
                    <a:pt x="572894" y="409774"/>
                    <a:pt x="581850" y="418730"/>
                    <a:pt x="581850" y="429777"/>
                  </a:cubicBezTo>
                  <a:cubicBezTo>
                    <a:pt x="581888" y="433081"/>
                    <a:pt x="581136" y="436346"/>
                    <a:pt x="579659" y="439302"/>
                  </a:cubicBezTo>
                  <a:cubicBezTo>
                    <a:pt x="590234" y="442308"/>
                    <a:pt x="596370" y="453318"/>
                    <a:pt x="593364" y="463894"/>
                  </a:cubicBezTo>
                  <a:cubicBezTo>
                    <a:pt x="590894" y="472584"/>
                    <a:pt x="582881" y="478521"/>
                    <a:pt x="573849" y="478354"/>
                  </a:cubicBezTo>
                  <a:close/>
                </a:path>
              </a:pathLst>
            </a:custGeom>
            <a:grpFill/>
            <a:ln w="9525"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71" name="Group 370">
            <a:extLst>
              <a:ext uri="{FF2B5EF4-FFF2-40B4-BE49-F238E27FC236}">
                <a16:creationId xmlns:a16="http://schemas.microsoft.com/office/drawing/2014/main" id="{CC7B2314-1AEE-8068-9F45-76C69E98075E}"/>
              </a:ext>
            </a:extLst>
          </p:cNvPr>
          <p:cNvGrpSpPr/>
          <p:nvPr/>
        </p:nvGrpSpPr>
        <p:grpSpPr>
          <a:xfrm>
            <a:off x="8354864" y="4191106"/>
            <a:ext cx="459805" cy="268659"/>
            <a:chOff x="9980960" y="2417023"/>
            <a:chExt cx="459805" cy="268659"/>
          </a:xfrm>
          <a:solidFill>
            <a:schemeClr val="accent3"/>
          </a:solidFill>
        </p:grpSpPr>
        <p:grpSp>
          <p:nvGrpSpPr>
            <p:cNvPr id="372" name="Group 371">
              <a:extLst>
                <a:ext uri="{FF2B5EF4-FFF2-40B4-BE49-F238E27FC236}">
                  <a16:creationId xmlns:a16="http://schemas.microsoft.com/office/drawing/2014/main" id="{01D3D2E9-F049-A974-0AAA-AEE66D722714}"/>
                </a:ext>
              </a:extLst>
            </p:cNvPr>
            <p:cNvGrpSpPr/>
            <p:nvPr/>
          </p:nvGrpSpPr>
          <p:grpSpPr>
            <a:xfrm>
              <a:off x="9980960" y="2417023"/>
              <a:ext cx="449921" cy="180211"/>
              <a:chOff x="10186843" y="2315613"/>
              <a:chExt cx="703105" cy="281621"/>
            </a:xfrm>
            <a:grpFill/>
          </p:grpSpPr>
          <p:sp>
            <p:nvSpPr>
              <p:cNvPr id="378" name="Oval 377">
                <a:extLst>
                  <a:ext uri="{FF2B5EF4-FFF2-40B4-BE49-F238E27FC236}">
                    <a16:creationId xmlns:a16="http://schemas.microsoft.com/office/drawing/2014/main" id="{F2ADA640-4015-4363-207A-A7F9ED5E2148}"/>
                  </a:ext>
                </a:extLst>
              </p:cNvPr>
              <p:cNvSpPr/>
              <p:nvPr/>
            </p:nvSpPr>
            <p:spPr bwMode="auto">
              <a:xfrm>
                <a:off x="10345896" y="2354240"/>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9" name="Oval 378">
                <a:extLst>
                  <a:ext uri="{FF2B5EF4-FFF2-40B4-BE49-F238E27FC236}">
                    <a16:creationId xmlns:a16="http://schemas.microsoft.com/office/drawing/2014/main" id="{7EB7A39E-2F71-0864-A743-05FADE41C416}"/>
                  </a:ext>
                </a:extLst>
              </p:cNvPr>
              <p:cNvSpPr/>
              <p:nvPr/>
            </p:nvSpPr>
            <p:spPr bwMode="auto">
              <a:xfrm>
                <a:off x="10483813" y="2315613"/>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0" name="Oval 379">
                <a:extLst>
                  <a:ext uri="{FF2B5EF4-FFF2-40B4-BE49-F238E27FC236}">
                    <a16:creationId xmlns:a16="http://schemas.microsoft.com/office/drawing/2014/main" id="{5B200C3B-9929-A6AC-4880-4576D942F7B6}"/>
                  </a:ext>
                </a:extLst>
              </p:cNvPr>
              <p:cNvSpPr/>
              <p:nvPr/>
            </p:nvSpPr>
            <p:spPr bwMode="auto">
              <a:xfrm>
                <a:off x="10407459" y="2414824"/>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1" name="Oval 380">
                <a:extLst>
                  <a:ext uri="{FF2B5EF4-FFF2-40B4-BE49-F238E27FC236}">
                    <a16:creationId xmlns:a16="http://schemas.microsoft.com/office/drawing/2014/main" id="{7ADA4A5C-8A77-D838-60B7-9EA585AF367C}"/>
                  </a:ext>
                </a:extLst>
              </p:cNvPr>
              <p:cNvSpPr/>
              <p:nvPr/>
            </p:nvSpPr>
            <p:spPr bwMode="auto">
              <a:xfrm>
                <a:off x="10553304" y="2419382"/>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2" name="Oval 381">
                <a:extLst>
                  <a:ext uri="{FF2B5EF4-FFF2-40B4-BE49-F238E27FC236}">
                    <a16:creationId xmlns:a16="http://schemas.microsoft.com/office/drawing/2014/main" id="{D535A188-35D2-0EED-5CD4-FFAEF2D20F18}"/>
                  </a:ext>
                </a:extLst>
              </p:cNvPr>
              <p:cNvSpPr/>
              <p:nvPr/>
            </p:nvSpPr>
            <p:spPr bwMode="auto">
              <a:xfrm>
                <a:off x="10621035" y="2324865"/>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3" name="Oval 382">
                <a:extLst>
                  <a:ext uri="{FF2B5EF4-FFF2-40B4-BE49-F238E27FC236}">
                    <a16:creationId xmlns:a16="http://schemas.microsoft.com/office/drawing/2014/main" id="{082EAC71-05E0-666D-E130-902698272262}"/>
                  </a:ext>
                </a:extLst>
              </p:cNvPr>
              <p:cNvSpPr/>
              <p:nvPr/>
            </p:nvSpPr>
            <p:spPr bwMode="auto">
              <a:xfrm>
                <a:off x="10258810" y="2456797"/>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4" name="Oval 383">
                <a:extLst>
                  <a:ext uri="{FF2B5EF4-FFF2-40B4-BE49-F238E27FC236}">
                    <a16:creationId xmlns:a16="http://schemas.microsoft.com/office/drawing/2014/main" id="{CA53080E-2D42-00CF-872B-81AA2DB1D80B}"/>
                  </a:ext>
                </a:extLst>
              </p:cNvPr>
              <p:cNvSpPr/>
              <p:nvPr/>
            </p:nvSpPr>
            <p:spPr bwMode="auto">
              <a:xfrm>
                <a:off x="10186843" y="2392069"/>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5" name="Oval 384">
                <a:extLst>
                  <a:ext uri="{FF2B5EF4-FFF2-40B4-BE49-F238E27FC236}">
                    <a16:creationId xmlns:a16="http://schemas.microsoft.com/office/drawing/2014/main" id="{FECA6AE8-D628-F3E2-C1FA-B7B6357C9EDB}"/>
                  </a:ext>
                </a:extLst>
              </p:cNvPr>
              <p:cNvSpPr/>
              <p:nvPr/>
            </p:nvSpPr>
            <p:spPr bwMode="auto">
              <a:xfrm>
                <a:off x="10717292" y="2397116"/>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73" name="Group 372">
              <a:extLst>
                <a:ext uri="{FF2B5EF4-FFF2-40B4-BE49-F238E27FC236}">
                  <a16:creationId xmlns:a16="http://schemas.microsoft.com/office/drawing/2014/main" id="{D0A86086-0D8E-2E19-A187-C0DA21187FB9}"/>
                </a:ext>
              </a:extLst>
            </p:cNvPr>
            <p:cNvGrpSpPr/>
            <p:nvPr/>
          </p:nvGrpSpPr>
          <p:grpSpPr>
            <a:xfrm>
              <a:off x="10189108" y="2530189"/>
              <a:ext cx="251657" cy="155493"/>
              <a:chOff x="10186843" y="2354240"/>
              <a:chExt cx="393272" cy="242994"/>
            </a:xfrm>
            <a:grpFill/>
          </p:grpSpPr>
          <p:sp>
            <p:nvSpPr>
              <p:cNvPr id="374" name="Oval 373">
                <a:extLst>
                  <a:ext uri="{FF2B5EF4-FFF2-40B4-BE49-F238E27FC236}">
                    <a16:creationId xmlns:a16="http://schemas.microsoft.com/office/drawing/2014/main" id="{EAF66E47-CA23-0701-876F-1600B55EDD7C}"/>
                  </a:ext>
                </a:extLst>
              </p:cNvPr>
              <p:cNvSpPr/>
              <p:nvPr/>
            </p:nvSpPr>
            <p:spPr bwMode="auto">
              <a:xfrm>
                <a:off x="10345896" y="2354240"/>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5" name="Oval 374">
                <a:extLst>
                  <a:ext uri="{FF2B5EF4-FFF2-40B4-BE49-F238E27FC236}">
                    <a16:creationId xmlns:a16="http://schemas.microsoft.com/office/drawing/2014/main" id="{9BEE3F4A-E892-DB6B-4B6A-B3FA274B0236}"/>
                  </a:ext>
                </a:extLst>
              </p:cNvPr>
              <p:cNvSpPr/>
              <p:nvPr/>
            </p:nvSpPr>
            <p:spPr bwMode="auto">
              <a:xfrm>
                <a:off x="10407459" y="2414824"/>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6" name="Oval 375">
                <a:extLst>
                  <a:ext uri="{FF2B5EF4-FFF2-40B4-BE49-F238E27FC236}">
                    <a16:creationId xmlns:a16="http://schemas.microsoft.com/office/drawing/2014/main" id="{FF057765-EE55-BF14-2BDF-B8E287E9479E}"/>
                  </a:ext>
                </a:extLst>
              </p:cNvPr>
              <p:cNvSpPr/>
              <p:nvPr/>
            </p:nvSpPr>
            <p:spPr bwMode="auto">
              <a:xfrm>
                <a:off x="10258810" y="2456797"/>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7" name="Oval 376">
                <a:extLst>
                  <a:ext uri="{FF2B5EF4-FFF2-40B4-BE49-F238E27FC236}">
                    <a16:creationId xmlns:a16="http://schemas.microsoft.com/office/drawing/2014/main" id="{036C75D6-83E9-6B05-5ECA-8D7F013DAF97}"/>
                  </a:ext>
                </a:extLst>
              </p:cNvPr>
              <p:cNvSpPr/>
              <p:nvPr/>
            </p:nvSpPr>
            <p:spPr bwMode="auto">
              <a:xfrm>
                <a:off x="10186843" y="2392069"/>
                <a:ext cx="172656" cy="140437"/>
              </a:xfrm>
              <a:prstGeom prst="ellipse">
                <a:avLst/>
              </a:prstGeom>
              <a:grp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386" name="TextBox 385">
            <a:extLst>
              <a:ext uri="{FF2B5EF4-FFF2-40B4-BE49-F238E27FC236}">
                <a16:creationId xmlns:a16="http://schemas.microsoft.com/office/drawing/2014/main" id="{66850273-7260-94BF-6AD1-532C276B9F0B}"/>
              </a:ext>
            </a:extLst>
          </p:cNvPr>
          <p:cNvSpPr txBox="1"/>
          <p:nvPr/>
        </p:nvSpPr>
        <p:spPr>
          <a:xfrm rot="18535407">
            <a:off x="3549570" y="2643415"/>
            <a:ext cx="1632178" cy="307777"/>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Poppins" pitchFamily="2" charset="77"/>
                <a:cs typeface="Poppins" pitchFamily="2" charset="77"/>
              </a:rPr>
              <a:t>Cell  Membrane</a:t>
            </a:r>
            <a:endParaRPr kumimoji="0" lang="en-US" sz="2000" b="1" i="0" u="none" strike="noStrike" kern="0" cap="none" spc="0" normalizeH="0" baseline="0" noProof="0" dirty="0">
              <a:ln>
                <a:noFill/>
              </a:ln>
              <a:solidFill>
                <a:prstClr val="black"/>
              </a:solidFill>
              <a:effectLst/>
              <a:uLnTx/>
              <a:uFillTx/>
              <a:latin typeface="Poppins" pitchFamily="2" charset="77"/>
              <a:cs typeface="Poppins" pitchFamily="2" charset="77"/>
            </a:endParaRPr>
          </a:p>
        </p:txBody>
      </p:sp>
      <p:sp>
        <p:nvSpPr>
          <p:cNvPr id="387" name="Diamond 386">
            <a:extLst>
              <a:ext uri="{FF2B5EF4-FFF2-40B4-BE49-F238E27FC236}">
                <a16:creationId xmlns:a16="http://schemas.microsoft.com/office/drawing/2014/main" id="{6762A27A-4868-6400-3052-8B51973F2AD3}"/>
              </a:ext>
            </a:extLst>
          </p:cNvPr>
          <p:cNvSpPr/>
          <p:nvPr/>
        </p:nvSpPr>
        <p:spPr bwMode="auto">
          <a:xfrm>
            <a:off x="5411963" y="3204082"/>
            <a:ext cx="340133" cy="355949"/>
          </a:xfrm>
          <a:prstGeom prst="diamond">
            <a:avLst/>
          </a:prstGeom>
          <a:solidFill>
            <a:schemeClr val="accent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8" name="TextBox 387">
            <a:extLst>
              <a:ext uri="{FF2B5EF4-FFF2-40B4-BE49-F238E27FC236}">
                <a16:creationId xmlns:a16="http://schemas.microsoft.com/office/drawing/2014/main" id="{0E38487A-F8A0-1B80-A70E-68F2BB45C4E4}"/>
              </a:ext>
            </a:extLst>
          </p:cNvPr>
          <p:cNvSpPr txBox="1"/>
          <p:nvPr/>
        </p:nvSpPr>
        <p:spPr>
          <a:xfrm>
            <a:off x="8057035" y="4425488"/>
            <a:ext cx="112186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Cell proliferation</a:t>
            </a:r>
          </a:p>
        </p:txBody>
      </p:sp>
      <p:cxnSp>
        <p:nvCxnSpPr>
          <p:cNvPr id="389" name="Straight Connector 388">
            <a:extLst>
              <a:ext uri="{FF2B5EF4-FFF2-40B4-BE49-F238E27FC236}">
                <a16:creationId xmlns:a16="http://schemas.microsoft.com/office/drawing/2014/main" id="{86771BE8-7E90-9E71-9926-C8A44C7B2FF2}"/>
              </a:ext>
            </a:extLst>
          </p:cNvPr>
          <p:cNvCxnSpPr>
            <a:cxnSpLocks/>
          </p:cNvCxnSpPr>
          <p:nvPr/>
        </p:nvCxnSpPr>
        <p:spPr bwMode="auto">
          <a:xfrm>
            <a:off x="7698950" y="4012258"/>
            <a:ext cx="1801038" cy="0"/>
          </a:xfrm>
          <a:prstGeom prst="line">
            <a:avLst/>
          </a:prstGeom>
          <a:noFill/>
          <a:ln w="28575" cap="flat" cmpd="sng" algn="ctr">
            <a:solidFill>
              <a:schemeClr val="tx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03058E53-4A3B-0236-F14D-870FB8D2E46A}"/>
              </a:ext>
            </a:extLst>
          </p:cNvPr>
          <p:cNvCxnSpPr>
            <a:cxnSpLocks/>
          </p:cNvCxnSpPr>
          <p:nvPr/>
        </p:nvCxnSpPr>
        <p:spPr bwMode="auto">
          <a:xfrm>
            <a:off x="9484577" y="4009634"/>
            <a:ext cx="0" cy="137160"/>
          </a:xfrm>
          <a:prstGeom prst="line">
            <a:avLst/>
          </a:prstGeom>
          <a:noFill/>
          <a:ln w="28575" cap="flat" cmpd="sng" algn="ctr">
            <a:solidFill>
              <a:schemeClr val="tx1"/>
            </a:solidFill>
            <a:prstDash val="solid"/>
            <a:round/>
            <a:headEnd type="none" w="med" len="med"/>
            <a:tailEnd type="triangle" w="med" len="med"/>
          </a:ln>
          <a:effectLst/>
        </p:spPr>
      </p:cxnSp>
      <p:cxnSp>
        <p:nvCxnSpPr>
          <p:cNvPr id="391" name="Straight Connector 390">
            <a:extLst>
              <a:ext uri="{FF2B5EF4-FFF2-40B4-BE49-F238E27FC236}">
                <a16:creationId xmlns:a16="http://schemas.microsoft.com/office/drawing/2014/main" id="{5F350625-F6E3-B0B8-FB41-E36B1460E6DB}"/>
              </a:ext>
            </a:extLst>
          </p:cNvPr>
          <p:cNvCxnSpPr>
            <a:cxnSpLocks/>
          </p:cNvCxnSpPr>
          <p:nvPr/>
        </p:nvCxnSpPr>
        <p:spPr bwMode="auto">
          <a:xfrm>
            <a:off x="7711756" y="4018965"/>
            <a:ext cx="0" cy="137160"/>
          </a:xfrm>
          <a:prstGeom prst="line">
            <a:avLst/>
          </a:prstGeom>
          <a:noFill/>
          <a:ln w="28575" cap="flat" cmpd="sng" algn="ctr">
            <a:solidFill>
              <a:schemeClr val="tx1"/>
            </a:solidFill>
            <a:prstDash val="solid"/>
            <a:round/>
            <a:headEnd type="none" w="med" len="med"/>
            <a:tailEnd type="triangle" w="med" len="med"/>
          </a:ln>
          <a:effectLst/>
        </p:spPr>
      </p:cxnSp>
      <p:cxnSp>
        <p:nvCxnSpPr>
          <p:cNvPr id="392" name="Straight Connector 391">
            <a:extLst>
              <a:ext uri="{FF2B5EF4-FFF2-40B4-BE49-F238E27FC236}">
                <a16:creationId xmlns:a16="http://schemas.microsoft.com/office/drawing/2014/main" id="{9A0BFFC2-B826-F3EA-045E-4402AE4ADFB8}"/>
              </a:ext>
            </a:extLst>
          </p:cNvPr>
          <p:cNvCxnSpPr>
            <a:cxnSpLocks/>
          </p:cNvCxnSpPr>
          <p:nvPr/>
        </p:nvCxnSpPr>
        <p:spPr bwMode="auto">
          <a:xfrm>
            <a:off x="8644119" y="4007356"/>
            <a:ext cx="0" cy="137160"/>
          </a:xfrm>
          <a:prstGeom prst="line">
            <a:avLst/>
          </a:prstGeom>
          <a:noFill/>
          <a:ln w="28575" cap="flat" cmpd="sng" algn="ctr">
            <a:solidFill>
              <a:schemeClr val="tx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8DA1A865-345E-4A49-CCAC-37950B8E924C}"/>
              </a:ext>
            </a:extLst>
          </p:cNvPr>
          <p:cNvCxnSpPr>
            <a:cxnSpLocks/>
          </p:cNvCxnSpPr>
          <p:nvPr/>
        </p:nvCxnSpPr>
        <p:spPr bwMode="auto">
          <a:xfrm>
            <a:off x="8540297" y="4131912"/>
            <a:ext cx="201168" cy="1382"/>
          </a:xfrm>
          <a:prstGeom prst="line">
            <a:avLst/>
          </a:prstGeom>
          <a:noFill/>
          <a:ln w="28575" cap="flat" cmpd="sng" algn="ctr">
            <a:solidFill>
              <a:schemeClr val="tx1"/>
            </a:solidFill>
            <a:prstDash val="solid"/>
            <a:round/>
            <a:headEnd type="none" w="med" len="med"/>
            <a:tailEnd type="none" w="med" len="med"/>
          </a:ln>
          <a:effectLst/>
        </p:spPr>
      </p:cxnSp>
      <p:sp>
        <p:nvSpPr>
          <p:cNvPr id="394" name="TextBox 393">
            <a:extLst>
              <a:ext uri="{FF2B5EF4-FFF2-40B4-BE49-F238E27FC236}">
                <a16:creationId xmlns:a16="http://schemas.microsoft.com/office/drawing/2014/main" id="{3DE3559A-DAD5-3DEE-3813-2E5B537AD2F0}"/>
              </a:ext>
            </a:extLst>
          </p:cNvPr>
          <p:cNvSpPr txBox="1"/>
          <p:nvPr/>
        </p:nvSpPr>
        <p:spPr>
          <a:xfrm>
            <a:off x="8966200" y="4508117"/>
            <a:ext cx="102937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itchFamily="2" charset="77"/>
                <a:cs typeface="Poppins" pitchFamily="2" charset="77"/>
              </a:rPr>
              <a:t>Apoptosis </a:t>
            </a:r>
          </a:p>
        </p:txBody>
      </p:sp>
      <p:grpSp>
        <p:nvGrpSpPr>
          <p:cNvPr id="395" name="Group 394">
            <a:extLst>
              <a:ext uri="{FF2B5EF4-FFF2-40B4-BE49-F238E27FC236}">
                <a16:creationId xmlns:a16="http://schemas.microsoft.com/office/drawing/2014/main" id="{8A85A510-247A-D93C-D738-C547C2549F31}"/>
              </a:ext>
            </a:extLst>
          </p:cNvPr>
          <p:cNvGrpSpPr/>
          <p:nvPr/>
        </p:nvGrpSpPr>
        <p:grpSpPr>
          <a:xfrm>
            <a:off x="8489231" y="2491262"/>
            <a:ext cx="377724" cy="457844"/>
            <a:chOff x="7725473" y="2171439"/>
            <a:chExt cx="366263" cy="443952"/>
          </a:xfrm>
        </p:grpSpPr>
        <p:sp>
          <p:nvSpPr>
            <p:cNvPr id="396" name="Rounded Rectangle 54">
              <a:extLst>
                <a:ext uri="{FF2B5EF4-FFF2-40B4-BE49-F238E27FC236}">
                  <a16:creationId xmlns:a16="http://schemas.microsoft.com/office/drawing/2014/main" id="{9070369C-5E18-32F2-B432-27556751CE3B}"/>
                </a:ext>
              </a:extLst>
            </p:cNvPr>
            <p:cNvSpPr/>
            <p:nvPr/>
          </p:nvSpPr>
          <p:spPr>
            <a:xfrm rot="19151539">
              <a:off x="7741731" y="2171439"/>
              <a:ext cx="327743" cy="293714"/>
            </a:xfrm>
            <a:prstGeom prst="roundRect">
              <a:avLst>
                <a:gd name="adj" fmla="val 50000"/>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31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white"/>
                </a:solidFill>
                <a:effectLst/>
                <a:uLnTx/>
                <a:uFillTx/>
                <a:latin typeface="Poppins" pitchFamily="2" charset="77"/>
                <a:cs typeface="Poppins" pitchFamily="2" charset="77"/>
              </a:endParaRPr>
            </a:p>
          </p:txBody>
        </p:sp>
        <p:sp>
          <p:nvSpPr>
            <p:cNvPr id="397" name="TextBox 396">
              <a:extLst>
                <a:ext uri="{FF2B5EF4-FFF2-40B4-BE49-F238E27FC236}">
                  <a16:creationId xmlns:a16="http://schemas.microsoft.com/office/drawing/2014/main" id="{E0989F04-71B1-BB28-56D3-16D76E336DE7}"/>
                </a:ext>
              </a:extLst>
            </p:cNvPr>
            <p:cNvSpPr txBox="1"/>
            <p:nvPr/>
          </p:nvSpPr>
          <p:spPr>
            <a:xfrm>
              <a:off x="7725473" y="2184504"/>
              <a:ext cx="36626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srgbClr val="000000"/>
                  </a:solidFill>
                  <a:effectLst/>
                  <a:uLnTx/>
                  <a:uFillTx/>
                  <a:latin typeface="Poppins" pitchFamily="2" charset="77"/>
                  <a:cs typeface="Poppins" pitchFamily="2" charset="77"/>
                </a:rPr>
                <a:t>Ub</a:t>
              </a:r>
              <a:endParaRPr kumimoji="0" lang="en-US" sz="11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grpSp>
      <p:grpSp>
        <p:nvGrpSpPr>
          <p:cNvPr id="398" name="Group 397">
            <a:extLst>
              <a:ext uri="{FF2B5EF4-FFF2-40B4-BE49-F238E27FC236}">
                <a16:creationId xmlns:a16="http://schemas.microsoft.com/office/drawing/2014/main" id="{F3153105-0B13-D5A7-EBDE-2A43F80A2611}"/>
              </a:ext>
            </a:extLst>
          </p:cNvPr>
          <p:cNvGrpSpPr/>
          <p:nvPr/>
        </p:nvGrpSpPr>
        <p:grpSpPr>
          <a:xfrm>
            <a:off x="8327290" y="2274013"/>
            <a:ext cx="377724" cy="480146"/>
            <a:chOff x="7725473" y="2171439"/>
            <a:chExt cx="366263" cy="465578"/>
          </a:xfrm>
        </p:grpSpPr>
        <p:sp>
          <p:nvSpPr>
            <p:cNvPr id="399" name="Rounded Rectangle 54">
              <a:extLst>
                <a:ext uri="{FF2B5EF4-FFF2-40B4-BE49-F238E27FC236}">
                  <a16:creationId xmlns:a16="http://schemas.microsoft.com/office/drawing/2014/main" id="{EB182913-8D50-17BB-73EB-8027E7D8CC6A}"/>
                </a:ext>
              </a:extLst>
            </p:cNvPr>
            <p:cNvSpPr/>
            <p:nvPr/>
          </p:nvSpPr>
          <p:spPr>
            <a:xfrm rot="19151539">
              <a:off x="7741731" y="2171439"/>
              <a:ext cx="327743" cy="293714"/>
            </a:xfrm>
            <a:prstGeom prst="roundRect">
              <a:avLst>
                <a:gd name="adj" fmla="val 50000"/>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31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white"/>
                </a:solidFill>
                <a:effectLst/>
                <a:uLnTx/>
                <a:uFillTx/>
                <a:latin typeface="Poppins" pitchFamily="2" charset="77"/>
                <a:cs typeface="Poppins" pitchFamily="2" charset="77"/>
              </a:endParaRPr>
            </a:p>
          </p:txBody>
        </p:sp>
        <p:sp>
          <p:nvSpPr>
            <p:cNvPr id="400" name="TextBox 399">
              <a:extLst>
                <a:ext uri="{FF2B5EF4-FFF2-40B4-BE49-F238E27FC236}">
                  <a16:creationId xmlns:a16="http://schemas.microsoft.com/office/drawing/2014/main" id="{4568F6A5-89D8-B998-6E3E-6D28537A85C8}"/>
                </a:ext>
              </a:extLst>
            </p:cNvPr>
            <p:cNvSpPr txBox="1"/>
            <p:nvPr/>
          </p:nvSpPr>
          <p:spPr>
            <a:xfrm>
              <a:off x="7725473" y="2206130"/>
              <a:ext cx="36626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itchFamily="2" charset="77"/>
                  <a:cs typeface="Poppins" pitchFamily="2" charset="77"/>
                </a:rPr>
                <a:t>Ub</a:t>
              </a:r>
            </a:p>
          </p:txBody>
        </p:sp>
      </p:grpSp>
      <p:grpSp>
        <p:nvGrpSpPr>
          <p:cNvPr id="401" name="Group 400">
            <a:extLst>
              <a:ext uri="{FF2B5EF4-FFF2-40B4-BE49-F238E27FC236}">
                <a16:creationId xmlns:a16="http://schemas.microsoft.com/office/drawing/2014/main" id="{750691B7-E4FD-5DF9-519A-3FB8DD9639AB}"/>
              </a:ext>
            </a:extLst>
          </p:cNvPr>
          <p:cNvGrpSpPr/>
          <p:nvPr/>
        </p:nvGrpSpPr>
        <p:grpSpPr>
          <a:xfrm>
            <a:off x="8153652" y="2092899"/>
            <a:ext cx="377724" cy="480146"/>
            <a:chOff x="7714660" y="2171439"/>
            <a:chExt cx="366263" cy="465578"/>
          </a:xfrm>
        </p:grpSpPr>
        <p:sp>
          <p:nvSpPr>
            <p:cNvPr id="402" name="Rounded Rectangle 54">
              <a:extLst>
                <a:ext uri="{FF2B5EF4-FFF2-40B4-BE49-F238E27FC236}">
                  <a16:creationId xmlns:a16="http://schemas.microsoft.com/office/drawing/2014/main" id="{BEDB0EE5-F76B-B2DC-2B97-4818CD927FD8}"/>
                </a:ext>
              </a:extLst>
            </p:cNvPr>
            <p:cNvSpPr/>
            <p:nvPr/>
          </p:nvSpPr>
          <p:spPr>
            <a:xfrm rot="19151539">
              <a:off x="7741731" y="2171439"/>
              <a:ext cx="327743" cy="293714"/>
            </a:xfrm>
            <a:prstGeom prst="roundRect">
              <a:avLst>
                <a:gd name="adj" fmla="val 50000"/>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31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white"/>
                </a:solidFill>
                <a:effectLst/>
                <a:uLnTx/>
                <a:uFillTx/>
                <a:latin typeface="Poppins" pitchFamily="2" charset="77"/>
                <a:cs typeface="Poppins" pitchFamily="2" charset="77"/>
              </a:endParaRPr>
            </a:p>
          </p:txBody>
        </p:sp>
        <p:sp>
          <p:nvSpPr>
            <p:cNvPr id="403" name="TextBox 402">
              <a:extLst>
                <a:ext uri="{FF2B5EF4-FFF2-40B4-BE49-F238E27FC236}">
                  <a16:creationId xmlns:a16="http://schemas.microsoft.com/office/drawing/2014/main" id="{3C9540E7-2424-0B27-275A-6E395CAECE49}"/>
                </a:ext>
              </a:extLst>
            </p:cNvPr>
            <p:cNvSpPr txBox="1"/>
            <p:nvPr/>
          </p:nvSpPr>
          <p:spPr>
            <a:xfrm>
              <a:off x="7714660" y="2206130"/>
              <a:ext cx="36626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itchFamily="2" charset="77"/>
                  <a:cs typeface="Poppins" pitchFamily="2" charset="77"/>
                </a:rPr>
                <a:t>Ub</a:t>
              </a:r>
            </a:p>
          </p:txBody>
        </p:sp>
      </p:grpSp>
      <p:grpSp>
        <p:nvGrpSpPr>
          <p:cNvPr id="404" name="Group 403">
            <a:extLst>
              <a:ext uri="{FF2B5EF4-FFF2-40B4-BE49-F238E27FC236}">
                <a16:creationId xmlns:a16="http://schemas.microsoft.com/office/drawing/2014/main" id="{FB5AFB54-C364-B90C-AADB-1DE2EBF69DC7}"/>
              </a:ext>
            </a:extLst>
          </p:cNvPr>
          <p:cNvGrpSpPr/>
          <p:nvPr/>
        </p:nvGrpSpPr>
        <p:grpSpPr>
          <a:xfrm>
            <a:off x="8677066" y="2673627"/>
            <a:ext cx="377724" cy="480146"/>
            <a:chOff x="7725473" y="2171439"/>
            <a:chExt cx="366263" cy="465578"/>
          </a:xfrm>
        </p:grpSpPr>
        <p:sp>
          <p:nvSpPr>
            <p:cNvPr id="405" name="Rounded Rectangle 54">
              <a:extLst>
                <a:ext uri="{FF2B5EF4-FFF2-40B4-BE49-F238E27FC236}">
                  <a16:creationId xmlns:a16="http://schemas.microsoft.com/office/drawing/2014/main" id="{2C68B3E7-9715-4F3C-7FCC-1F195E1ECA0D}"/>
                </a:ext>
              </a:extLst>
            </p:cNvPr>
            <p:cNvSpPr/>
            <p:nvPr/>
          </p:nvSpPr>
          <p:spPr>
            <a:xfrm rot="19151539">
              <a:off x="7741731" y="2171439"/>
              <a:ext cx="327743" cy="293714"/>
            </a:xfrm>
            <a:prstGeom prst="roundRect">
              <a:avLst>
                <a:gd name="adj" fmla="val 50000"/>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3175"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white"/>
                </a:solidFill>
                <a:effectLst/>
                <a:uLnTx/>
                <a:uFillTx/>
                <a:latin typeface="Poppins" pitchFamily="2" charset="77"/>
                <a:cs typeface="Poppins" pitchFamily="2" charset="77"/>
              </a:endParaRPr>
            </a:p>
          </p:txBody>
        </p:sp>
        <p:sp>
          <p:nvSpPr>
            <p:cNvPr id="406" name="TextBox 405">
              <a:extLst>
                <a:ext uri="{FF2B5EF4-FFF2-40B4-BE49-F238E27FC236}">
                  <a16:creationId xmlns:a16="http://schemas.microsoft.com/office/drawing/2014/main" id="{808E4173-3576-4A89-591C-4047C1EAFEB8}"/>
                </a:ext>
              </a:extLst>
            </p:cNvPr>
            <p:cNvSpPr txBox="1"/>
            <p:nvPr/>
          </p:nvSpPr>
          <p:spPr>
            <a:xfrm>
              <a:off x="7725473" y="2206130"/>
              <a:ext cx="36626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itchFamily="2" charset="77"/>
                  <a:cs typeface="Poppins" pitchFamily="2" charset="77"/>
                </a:rPr>
                <a:t>Ub</a:t>
              </a:r>
            </a:p>
          </p:txBody>
        </p:sp>
      </p:grpSp>
      <p:sp>
        <p:nvSpPr>
          <p:cNvPr id="409" name="TextBox 408">
            <a:extLst>
              <a:ext uri="{FF2B5EF4-FFF2-40B4-BE49-F238E27FC236}">
                <a16:creationId xmlns:a16="http://schemas.microsoft.com/office/drawing/2014/main" id="{562D8A53-F02E-3607-B645-6CEEA335889C}"/>
              </a:ext>
            </a:extLst>
          </p:cNvPr>
          <p:cNvSpPr txBox="1"/>
          <p:nvPr/>
        </p:nvSpPr>
        <p:spPr bwMode="auto">
          <a:xfrm>
            <a:off x="10044440" y="106840"/>
            <a:ext cx="2059521" cy="1785104"/>
          </a:xfrm>
          <a:prstGeom prst="rect">
            <a:avLst/>
          </a:prstGeom>
          <a:solidFill>
            <a:schemeClr val="accent1"/>
          </a:solidFill>
          <a:ln>
            <a:noFill/>
          </a:ln>
        </p:spPr>
        <p:txBody>
          <a:bodyPr wrap="square" rtlCol="0">
            <a:spAutoFit/>
          </a:bodyPr>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1" i="0" u="sng" strike="noStrike" kern="1200" cap="none" spc="0" normalizeH="0" baseline="0" noProof="0" dirty="0">
                <a:ln>
                  <a:noFill/>
                </a:ln>
                <a:solidFill>
                  <a:srgbClr val="FFFFFF"/>
                </a:solidFill>
                <a:effectLst/>
                <a:uLnTx/>
                <a:uFillTx/>
                <a:latin typeface="Poppins" pitchFamily="2" charset="77"/>
                <a:cs typeface="Poppins" pitchFamily="2" charset="77"/>
              </a:rPr>
              <a:t>Ikaros and Aiolos:</a:t>
            </a:r>
          </a:p>
          <a:p>
            <a:pPr marL="231775" marR="0" lvl="0" indent="-231775" algn="l" defTabSz="914400" rtl="0" eaLnBrk="0" fontAlgn="base" latinLnBrk="0" hangingPunct="0">
              <a:lnSpc>
                <a:spcPct val="100000"/>
              </a:lnSpc>
              <a:spcBef>
                <a:spcPts val="600"/>
              </a:spcBef>
              <a:spcAft>
                <a:spcPct val="0"/>
              </a:spcAft>
              <a:buClrTx/>
              <a:buSzTx/>
              <a:buFont typeface="Arial" panose="020B0604020202020204" pitchFamily="34" charset="0"/>
              <a:buChar char="•"/>
              <a:defRPr/>
            </a:pPr>
            <a:r>
              <a:rPr kumimoji="0" lang="en-US" sz="1400" b="0" i="0" u="none" strike="noStrike" kern="1200" cap="none" spc="0" normalizeH="0" baseline="0" noProof="0" dirty="0" err="1">
                <a:ln>
                  <a:noFill/>
                </a:ln>
                <a:solidFill>
                  <a:srgbClr val="FFFFFF"/>
                </a:solidFill>
                <a:effectLst/>
                <a:uLnTx/>
                <a:uFillTx/>
                <a:latin typeface="Poppins" pitchFamily="2" charset="77"/>
                <a:cs typeface="Poppins" pitchFamily="2" charset="77"/>
              </a:rPr>
              <a:t>Lymphomagenic</a:t>
            </a:r>
            <a:r>
              <a:rPr kumimoji="0" lang="en-US" sz="1400" b="0" i="0" u="none" strike="noStrike" kern="1200" cap="none" spc="0" normalizeH="0" baseline="0" noProof="0" dirty="0">
                <a:ln>
                  <a:noFill/>
                </a:ln>
                <a:solidFill>
                  <a:srgbClr val="FFFFFF"/>
                </a:solidFill>
                <a:effectLst/>
                <a:uLnTx/>
                <a:uFillTx/>
                <a:latin typeface="Poppins" pitchFamily="2" charset="77"/>
                <a:cs typeface="Poppins" pitchFamily="2" charset="77"/>
              </a:rPr>
              <a:t> proteins </a:t>
            </a:r>
          </a:p>
          <a:p>
            <a:pPr marL="231775" marR="0" lvl="0" indent="-231775" algn="l" defTabSz="914400" rtl="0" eaLnBrk="0" fontAlgn="base" latinLnBrk="0" hangingPunct="0">
              <a:lnSpc>
                <a:spcPct val="100000"/>
              </a:lnSpc>
              <a:spcBef>
                <a:spcPts val="60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srgbClr val="FFFFFF"/>
                </a:solidFill>
                <a:effectLst/>
                <a:uLnTx/>
                <a:uFillTx/>
                <a:latin typeface="Poppins" pitchFamily="2" charset="77"/>
                <a:cs typeface="Poppins" pitchFamily="2" charset="77"/>
              </a:rPr>
              <a:t>Key regulators of lymphoid development/  differentiation </a:t>
            </a:r>
          </a:p>
        </p:txBody>
      </p:sp>
    </p:spTree>
    <p:extLst>
      <p:ext uri="{BB962C8B-B14F-4D97-AF65-F5344CB8AC3E}">
        <p14:creationId xmlns:p14="http://schemas.microsoft.com/office/powerpoint/2010/main" val="23996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762AEF6-F33D-D838-AB57-50843502FBFB}"/>
              </a:ext>
            </a:extLst>
          </p:cNvPr>
          <p:cNvGraphicFramePr>
            <a:graphicFrameLocks noGrp="1"/>
          </p:cNvGraphicFramePr>
          <p:nvPr>
            <p:extLst>
              <p:ext uri="{D42A27DB-BD31-4B8C-83A1-F6EECF244321}">
                <p14:modId xmlns:p14="http://schemas.microsoft.com/office/powerpoint/2010/main" val="2673370181"/>
              </p:ext>
            </p:extLst>
          </p:nvPr>
        </p:nvGraphicFramePr>
        <p:xfrm>
          <a:off x="228600" y="1745656"/>
          <a:ext cx="9138424" cy="2716524"/>
        </p:xfrm>
        <a:graphic>
          <a:graphicData uri="http://schemas.openxmlformats.org/drawingml/2006/table">
            <a:tbl>
              <a:tblPr firstRow="1" bandRow="1">
                <a:tableStyleId>{5C22544A-7EE6-4342-B048-85BDC9FD1C3A}</a:tableStyleId>
              </a:tblPr>
              <a:tblGrid>
                <a:gridCol w="3245195">
                  <a:extLst>
                    <a:ext uri="{9D8B030D-6E8A-4147-A177-3AD203B41FA5}">
                      <a16:colId xmlns:a16="http://schemas.microsoft.com/office/drawing/2014/main" val="20000"/>
                    </a:ext>
                  </a:extLst>
                </a:gridCol>
                <a:gridCol w="1943772">
                  <a:extLst>
                    <a:ext uri="{9D8B030D-6E8A-4147-A177-3AD203B41FA5}">
                      <a16:colId xmlns:a16="http://schemas.microsoft.com/office/drawing/2014/main" val="20001"/>
                    </a:ext>
                  </a:extLst>
                </a:gridCol>
                <a:gridCol w="2239562">
                  <a:extLst>
                    <a:ext uri="{9D8B030D-6E8A-4147-A177-3AD203B41FA5}">
                      <a16:colId xmlns:a16="http://schemas.microsoft.com/office/drawing/2014/main" val="20002"/>
                    </a:ext>
                  </a:extLst>
                </a:gridCol>
                <a:gridCol w="1709895">
                  <a:extLst>
                    <a:ext uri="{9D8B030D-6E8A-4147-A177-3AD203B41FA5}">
                      <a16:colId xmlns:a16="http://schemas.microsoft.com/office/drawing/2014/main" val="3723866332"/>
                    </a:ext>
                  </a:extLst>
                </a:gridCol>
              </a:tblGrid>
              <a:tr h="0">
                <a:tc rowSpan="2">
                  <a:txBody>
                    <a:bodyPr/>
                    <a:lstStyle/>
                    <a:p>
                      <a:pPr algn="l"/>
                      <a:r>
                        <a:rPr lang="en-US" sz="1600" dirty="0">
                          <a:solidFill>
                            <a:schemeClr val="bg2"/>
                          </a:solidFill>
                          <a:latin typeface="Poppins" pitchFamily="2" charset="77"/>
                          <a:cs typeface="Poppins" pitchFamily="2" charset="77"/>
                        </a:rPr>
                        <a:t>Response by dose level</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err="1">
                          <a:solidFill>
                            <a:schemeClr val="bg2"/>
                          </a:solidFill>
                          <a:latin typeface="Poppins" pitchFamily="2" charset="77"/>
                          <a:cs typeface="Poppins" pitchFamily="2" charset="77"/>
                        </a:rPr>
                        <a:t>Golcadomide</a:t>
                      </a:r>
                      <a:r>
                        <a:rPr lang="en-US" sz="1600" dirty="0">
                          <a:solidFill>
                            <a:schemeClr val="bg2"/>
                          </a:solidFill>
                          <a:latin typeface="Poppins" pitchFamily="2" charset="77"/>
                          <a:cs typeface="Poppins" pitchFamily="2" charset="77"/>
                        </a:rPr>
                        <a:t> + R</a:t>
                      </a:r>
                      <a:endParaRPr lang="en-US" sz="1600" baseline="30000" dirty="0">
                        <a:solidFill>
                          <a:schemeClr val="bg2"/>
                        </a:solidFill>
                        <a:latin typeface="Poppins" pitchFamily="2" charset="77"/>
                        <a:cs typeface="Poppins" pitchFamily="2" charset="77"/>
                      </a:endParaRPr>
                    </a:p>
                  </a:txBody>
                  <a:tcPr marL="121881" marR="121881" marT="45714" marB="45714"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algn="ctr"/>
                      <a:endParaRPr lang="en-US" sz="2000">
                        <a:solidFill>
                          <a:schemeClr val="tx1"/>
                        </a:solidFill>
                        <a:latin typeface="Calibri" panose="020F0502020204030204" pitchFamily="34" charset="0"/>
                        <a:cs typeface="Calibri" panose="020F0502020204030204" pitchFamily="34" charset="0"/>
                      </a:endParaRP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aseline="30000">
                        <a:solidFill>
                          <a:schemeClr val="tx1"/>
                        </a:solidFill>
                        <a:latin typeface="Calibri" panose="020F0502020204030204" pitchFamily="34" charset="0"/>
                        <a:cs typeface="Calibri" panose="020F0502020204030204" pitchFamily="34" charset="0"/>
                      </a:endParaRPr>
                    </a:p>
                  </a:txBody>
                  <a:tcPr marL="121881" marR="121881" marT="45714" marB="45714"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122322">
                <a:tc vMerge="1">
                  <a:txBody>
                    <a:bodyPr/>
                    <a:lstStyle/>
                    <a:p>
                      <a:pPr algn="ctr"/>
                      <a:endParaRPr lang="en-US" sz="2000">
                        <a:solidFill>
                          <a:schemeClr val="tx1"/>
                        </a:solidFill>
                        <a:latin typeface="Calibri" panose="020F0502020204030204" pitchFamily="34" charset="0"/>
                        <a:cs typeface="Calibri" panose="020F0502020204030204" pitchFamily="34" charset="0"/>
                      </a:endParaRP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bg2"/>
                          </a:solidFill>
                          <a:latin typeface="Poppins" pitchFamily="2" charset="77"/>
                          <a:cs typeface="Poppins" pitchFamily="2" charset="77"/>
                        </a:rPr>
                        <a:t>0.2 mg </a:t>
                      </a:r>
                      <a:r>
                        <a:rPr lang="en-US" sz="1600" b="1" dirty="0" err="1">
                          <a:solidFill>
                            <a:schemeClr val="bg2"/>
                          </a:solidFill>
                          <a:latin typeface="Poppins" pitchFamily="2" charset="77"/>
                          <a:cs typeface="Poppins" pitchFamily="2" charset="77"/>
                        </a:rPr>
                        <a:t>Golca</a:t>
                      </a:r>
                      <a:r>
                        <a:rPr lang="en-US" sz="1600" b="1" dirty="0">
                          <a:solidFill>
                            <a:schemeClr val="bg2"/>
                          </a:solidFill>
                          <a:latin typeface="Poppins" pitchFamily="2" charset="77"/>
                          <a:cs typeface="Poppins" pitchFamily="2" charset="77"/>
                        </a:rPr>
                        <a:t>            </a:t>
                      </a:r>
                    </a:p>
                    <a:p>
                      <a:pPr algn="ctr"/>
                      <a:r>
                        <a:rPr lang="en-US" sz="1600" b="1" dirty="0">
                          <a:solidFill>
                            <a:schemeClr val="bg2"/>
                          </a:solidFill>
                          <a:latin typeface="Poppins" pitchFamily="2" charset="77"/>
                          <a:cs typeface="Poppins" pitchFamily="2" charset="77"/>
                        </a:rPr>
                        <a:t>(n = 34)</a:t>
                      </a:r>
                    </a:p>
                  </a:txBody>
                  <a:tcPr marL="121881" marR="121881" marT="45714" marB="45714" anchor="ctr">
                    <a:lnL w="12700" cmpd="sng">
                      <a:noFill/>
                    </a:lnL>
                    <a:lnR w="12700" cmpd="sng">
                      <a:noFill/>
                    </a:lnR>
                    <a:lnT w="12700"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bg2"/>
                          </a:solidFill>
                          <a:latin typeface="Poppins" pitchFamily="2" charset="77"/>
                          <a:cs typeface="Poppins" pitchFamily="2" charset="77"/>
                        </a:rPr>
                        <a:t>0.4 mg </a:t>
                      </a:r>
                      <a:r>
                        <a:rPr lang="en-US" sz="1600" b="1" dirty="0" err="1">
                          <a:solidFill>
                            <a:schemeClr val="bg2"/>
                          </a:solidFill>
                          <a:latin typeface="Poppins" pitchFamily="2" charset="77"/>
                          <a:cs typeface="Poppins" pitchFamily="2" charset="77"/>
                        </a:rPr>
                        <a:t>Golca</a:t>
                      </a:r>
                      <a:r>
                        <a:rPr lang="en-US" sz="1600" b="1" dirty="0">
                          <a:solidFill>
                            <a:schemeClr val="bg2"/>
                          </a:solidFill>
                          <a:latin typeface="Poppins" pitchFamily="2" charset="77"/>
                          <a:cs typeface="Poppins" pitchFamily="2" charset="77"/>
                        </a:rPr>
                        <a:t>       </a:t>
                      </a:r>
                    </a:p>
                    <a:p>
                      <a:pPr algn="ctr"/>
                      <a:r>
                        <a:rPr lang="en-US" sz="1600" b="1" dirty="0">
                          <a:solidFill>
                            <a:schemeClr val="bg2"/>
                          </a:solidFill>
                          <a:latin typeface="Poppins" pitchFamily="2" charset="77"/>
                          <a:cs typeface="Poppins" pitchFamily="2" charset="77"/>
                        </a:rPr>
                        <a:t>(n = 35)</a:t>
                      </a:r>
                    </a:p>
                  </a:txBody>
                  <a:tcPr marL="121881" marR="121881" marT="45714" marB="45714" anchor="ctr">
                    <a:lnL w="12700" cmpd="sng">
                      <a:noFill/>
                    </a:lnL>
                    <a:lnR w="12700" cmpd="sng">
                      <a:noFill/>
                    </a:lnR>
                    <a:lnT w="12700"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bg2"/>
                          </a:solidFill>
                          <a:latin typeface="Poppins" pitchFamily="2" charset="77"/>
                          <a:cs typeface="Poppins" pitchFamily="2" charset="77"/>
                        </a:rPr>
                        <a:t>Overall </a:t>
                      </a:r>
                    </a:p>
                    <a:p>
                      <a:pPr algn="ctr"/>
                      <a:r>
                        <a:rPr lang="en-US" sz="1600" b="1" dirty="0">
                          <a:solidFill>
                            <a:schemeClr val="bg2"/>
                          </a:solidFill>
                          <a:latin typeface="Poppins" pitchFamily="2" charset="77"/>
                          <a:cs typeface="Poppins" pitchFamily="2" charset="77"/>
                        </a:rPr>
                        <a:t>(n = 69)</a:t>
                      </a:r>
                    </a:p>
                  </a:txBody>
                  <a:tcPr marL="121881" marR="121881" marT="45714" marB="45714" anchor="ctr">
                    <a:lnL w="12700" cmpd="sng">
                      <a:noFill/>
                    </a:lnL>
                    <a:lnR w="12700" cmpd="sng">
                      <a:noFill/>
                    </a:lnR>
                    <a:lnT w="12700"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610104946"/>
                  </a:ext>
                </a:extLst>
              </a:tr>
              <a:tr h="173827">
                <a:tc>
                  <a:txBody>
                    <a:bodyPr/>
                    <a:lstStyle/>
                    <a:p>
                      <a:pPr marL="0" marR="0" lvl="0" indent="0" algn="l" defTabSz="719138"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ORR, %</a:t>
                      </a:r>
                    </a:p>
                    <a:p>
                      <a:pPr marL="279400" marR="0" lvl="0" indent="-228600" algn="l" defTabSz="719138"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CR</a:t>
                      </a:r>
                    </a:p>
                    <a:p>
                      <a:pPr marL="279400" marR="0" lvl="0" indent="-228600" algn="l" defTabSz="719138"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PR</a:t>
                      </a: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Poppins" pitchFamily="2" charset="77"/>
                          <a:cs typeface="Poppins" pitchFamily="2" charset="77"/>
                        </a:rPr>
                        <a:t>35</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Poppins" pitchFamily="2" charset="77"/>
                          <a:cs typeface="Poppins" pitchFamily="2" charset="77"/>
                        </a:rPr>
                        <a:t>18</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Poppins" pitchFamily="2" charset="77"/>
                          <a:cs typeface="Poppins" pitchFamily="2" charset="77"/>
                        </a:rPr>
                        <a:t>18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60</a:t>
                      </a:r>
                    </a:p>
                    <a:p>
                      <a:pPr algn="ctr"/>
                      <a:r>
                        <a:rPr lang="en-US" sz="1600" dirty="0">
                          <a:solidFill>
                            <a:schemeClr val="tx1"/>
                          </a:solidFill>
                          <a:latin typeface="Poppins" pitchFamily="2" charset="77"/>
                          <a:cs typeface="Poppins" pitchFamily="2" charset="77"/>
                        </a:rPr>
                        <a:t>43</a:t>
                      </a:r>
                    </a:p>
                    <a:p>
                      <a:pPr algn="ctr"/>
                      <a:r>
                        <a:rPr lang="en-US" sz="1600" dirty="0">
                          <a:solidFill>
                            <a:schemeClr val="tx1"/>
                          </a:solidFill>
                          <a:latin typeface="Poppins" pitchFamily="2" charset="77"/>
                          <a:cs typeface="Poppins" pitchFamily="2" charset="77"/>
                        </a:rPr>
                        <a:t>17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48</a:t>
                      </a:r>
                    </a:p>
                    <a:p>
                      <a:pPr algn="ctr"/>
                      <a:r>
                        <a:rPr lang="en-US" sz="1600" dirty="0">
                          <a:solidFill>
                            <a:schemeClr val="tx1"/>
                          </a:solidFill>
                          <a:latin typeface="Poppins" pitchFamily="2" charset="77"/>
                          <a:cs typeface="Poppins" pitchFamily="2" charset="77"/>
                        </a:rPr>
                        <a:t>30</a:t>
                      </a:r>
                    </a:p>
                    <a:p>
                      <a:pPr algn="ctr"/>
                      <a:r>
                        <a:rPr lang="en-US" sz="1600" dirty="0">
                          <a:solidFill>
                            <a:schemeClr val="tx1"/>
                          </a:solidFill>
                          <a:latin typeface="Poppins" pitchFamily="2" charset="77"/>
                          <a:cs typeface="Poppins" pitchFamily="2" charset="77"/>
                        </a:rPr>
                        <a:t>17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45263778"/>
                  </a:ext>
                </a:extLst>
              </a:tr>
              <a:tr h="0">
                <a:tc>
                  <a:txBody>
                    <a:bodyPr/>
                    <a:lstStyle/>
                    <a:p>
                      <a:pPr marL="0" marR="0" lvl="0" indent="0" algn="l" defTabSz="719138"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Median </a:t>
                      </a:r>
                      <a:r>
                        <a:rPr kumimoji="0" lang="en-US" sz="1600" b="0" i="0" u="none" strike="noStrike" cap="none" normalizeH="0" baseline="0" dirty="0" err="1">
                          <a:ln>
                            <a:noFill/>
                          </a:ln>
                          <a:solidFill>
                            <a:schemeClr val="tx1"/>
                          </a:solidFill>
                          <a:effectLst/>
                          <a:latin typeface="Poppins" pitchFamily="2" charset="77"/>
                          <a:cs typeface="Poppins" pitchFamily="2" charset="77"/>
                        </a:rPr>
                        <a:t>DoR</a:t>
                      </a:r>
                      <a:r>
                        <a:rPr kumimoji="0" lang="en-US" sz="1600" b="0" i="0" u="none" strike="noStrike" cap="none" normalizeH="0" baseline="0" dirty="0">
                          <a:ln>
                            <a:noFill/>
                          </a:ln>
                          <a:solidFill>
                            <a:schemeClr val="tx1"/>
                          </a:solidFill>
                          <a:effectLst/>
                          <a:latin typeface="Poppins" pitchFamily="2" charset="77"/>
                          <a:cs typeface="Poppins" pitchFamily="2" charset="77"/>
                        </a:rPr>
                        <a:t>, </a:t>
                      </a:r>
                      <a:r>
                        <a:rPr kumimoji="0" lang="en-US" sz="1600" b="0" i="0" u="none" strike="noStrike" cap="none" normalizeH="0" baseline="0" dirty="0" err="1">
                          <a:ln>
                            <a:noFill/>
                          </a:ln>
                          <a:solidFill>
                            <a:schemeClr val="tx1"/>
                          </a:solidFill>
                          <a:effectLst/>
                          <a:latin typeface="Poppins" pitchFamily="2" charset="77"/>
                          <a:cs typeface="Poppins" pitchFamily="2" charset="77"/>
                        </a:rPr>
                        <a:t>mo</a:t>
                      </a:r>
                      <a:r>
                        <a:rPr kumimoji="0" lang="en-US" sz="1600" b="0" i="0" u="none" strike="noStrike" cap="none" normalizeH="0" baseline="0" dirty="0">
                          <a:ln>
                            <a:noFill/>
                          </a:ln>
                          <a:solidFill>
                            <a:schemeClr val="tx1"/>
                          </a:solidFill>
                          <a:effectLst/>
                          <a:latin typeface="Poppins" pitchFamily="2" charset="77"/>
                          <a:cs typeface="Poppins" pitchFamily="2" charset="77"/>
                        </a:rPr>
                        <a:t> (range)</a:t>
                      </a: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gridSpan="2">
                  <a:txBody>
                    <a:bodyPr/>
                    <a:lstStyle/>
                    <a:p>
                      <a:pPr algn="ctr"/>
                      <a:r>
                        <a:rPr lang="en-US" sz="1600" b="0" dirty="0">
                          <a:solidFill>
                            <a:schemeClr val="tx1"/>
                          </a:solidFill>
                          <a:latin typeface="Poppins" pitchFamily="2" charset="77"/>
                          <a:cs typeface="Poppins" pitchFamily="2" charset="77"/>
                        </a:rPr>
                        <a:t>8.34 (1.5-26.7)</a:t>
                      </a: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ctr"/>
                      <a:endParaRPr lang="en-US" sz="1600" b="0" dirty="0">
                        <a:solidFill>
                          <a:schemeClr val="tx1"/>
                        </a:solidFill>
                        <a:latin typeface="Poppins" pitchFamily="2" charset="77"/>
                        <a:cs typeface="Poppins" pitchFamily="2" charset="77"/>
                      </a:endParaRP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5366775"/>
                  </a:ext>
                </a:extLst>
              </a:tr>
              <a:tr h="0">
                <a:tc>
                  <a:txBody>
                    <a:bodyPr/>
                    <a:lstStyle/>
                    <a:p>
                      <a:pPr marL="0" marR="0" lvl="0" indent="0" algn="l" defTabSz="719138"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Poppins" pitchFamily="2" charset="77"/>
                          <a:cs typeface="Poppins" pitchFamily="2" charset="77"/>
                        </a:rPr>
                        <a:t>Median DoT, </a:t>
                      </a:r>
                      <a:r>
                        <a:rPr kumimoji="0" lang="en-US" sz="1600" b="0" i="0" u="none" strike="noStrike" cap="none" normalizeH="0" baseline="0" err="1">
                          <a:ln>
                            <a:noFill/>
                          </a:ln>
                          <a:solidFill>
                            <a:schemeClr val="tx1"/>
                          </a:solidFill>
                          <a:effectLst/>
                          <a:latin typeface="Poppins" pitchFamily="2" charset="77"/>
                          <a:cs typeface="Poppins" pitchFamily="2" charset="77"/>
                        </a:rPr>
                        <a:t>mo</a:t>
                      </a:r>
                      <a:r>
                        <a:rPr kumimoji="0" lang="en-US" sz="1600" b="0" i="0" u="none" strike="noStrike" cap="none" normalizeH="0" baseline="0">
                          <a:ln>
                            <a:noFill/>
                          </a:ln>
                          <a:solidFill>
                            <a:schemeClr val="tx1"/>
                          </a:solidFill>
                          <a:effectLst/>
                          <a:latin typeface="Poppins" pitchFamily="2" charset="77"/>
                          <a:cs typeface="Poppins" pitchFamily="2" charset="77"/>
                        </a:rPr>
                        <a:t> (range)</a:t>
                      </a: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gridSpan="2">
                  <a:txBody>
                    <a:bodyPr/>
                    <a:lstStyle/>
                    <a:p>
                      <a:pPr algn="ctr"/>
                      <a:r>
                        <a:rPr lang="en-US" sz="1600" b="0" dirty="0">
                          <a:solidFill>
                            <a:schemeClr val="tx1"/>
                          </a:solidFill>
                          <a:latin typeface="Poppins" pitchFamily="2" charset="77"/>
                          <a:cs typeface="Poppins" pitchFamily="2" charset="77"/>
                        </a:rPr>
                        <a:t>8 (3-24.2)</a:t>
                      </a: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hMerge="1">
                  <a:txBody>
                    <a:bodyPr/>
                    <a:lstStyle/>
                    <a:p>
                      <a:pPr algn="ctr"/>
                      <a:endParaRPr lang="en-US" sz="1600" b="0">
                        <a:solidFill>
                          <a:schemeClr val="bg1"/>
                        </a:solidFill>
                        <a:latin typeface="Calibri" panose="020F0502020204030204" pitchFamily="34" charset="0"/>
                        <a:cs typeface="Calibri" panose="020F0502020204030204" pitchFamily="34" charset="0"/>
                      </a:endParaRP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dirty="0">
                        <a:solidFill>
                          <a:schemeClr val="tx1"/>
                        </a:solidFill>
                        <a:latin typeface="Poppins" pitchFamily="2" charset="77"/>
                        <a:cs typeface="Poppins" pitchFamily="2" charset="77"/>
                      </a:endParaRP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01623115"/>
                  </a:ext>
                </a:extLst>
              </a:tr>
              <a:tr h="0">
                <a:tc>
                  <a:txBody>
                    <a:bodyPr/>
                    <a:lstStyle/>
                    <a:p>
                      <a:pPr marL="0" marR="0" lvl="0" indent="0" algn="l" defTabSz="719138"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Median follow-up, </a:t>
                      </a:r>
                      <a:r>
                        <a:rPr kumimoji="0" lang="en-US" sz="1600" b="0" i="0" u="none" strike="noStrike" cap="none" normalizeH="0" baseline="0" dirty="0" err="1">
                          <a:ln>
                            <a:noFill/>
                          </a:ln>
                          <a:solidFill>
                            <a:schemeClr val="tx1"/>
                          </a:solidFill>
                          <a:effectLst/>
                          <a:latin typeface="Poppins" pitchFamily="2" charset="77"/>
                          <a:cs typeface="Poppins" pitchFamily="2" charset="77"/>
                        </a:rPr>
                        <a:t>mo</a:t>
                      </a:r>
                      <a:r>
                        <a:rPr kumimoji="0" lang="en-US" sz="1600" b="0" i="0" u="none" strike="noStrike" cap="none" normalizeH="0" baseline="0" dirty="0">
                          <a:ln>
                            <a:noFill/>
                          </a:ln>
                          <a:solidFill>
                            <a:schemeClr val="tx1"/>
                          </a:solidFill>
                          <a:effectLst/>
                          <a:latin typeface="Poppins" pitchFamily="2" charset="77"/>
                          <a:cs typeface="Poppins" pitchFamily="2" charset="77"/>
                        </a:rPr>
                        <a:t> (range)</a:t>
                      </a:r>
                    </a:p>
                  </a:txBody>
                  <a:tcPr marL="82558" marR="82558" marT="41280" marB="41280" anchor="ctr" horzOverflow="overflow">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US" sz="1600" b="0" dirty="0">
                          <a:solidFill>
                            <a:schemeClr val="tx1"/>
                          </a:solidFill>
                          <a:latin typeface="Poppins" pitchFamily="2" charset="77"/>
                          <a:cs typeface="Poppins" pitchFamily="2" charset="77"/>
                        </a:rPr>
                        <a:t>5.85 (1.0-28.5)</a:t>
                      </a:r>
                    </a:p>
                  </a:txBody>
                  <a:tcPr marL="82558" marR="82558" marT="41280" marB="41280" anchor="ctr" horzOverflow="overflow">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1600" b="0">
                        <a:solidFill>
                          <a:schemeClr val="bg1"/>
                        </a:solidFill>
                        <a:latin typeface="Calibri" panose="020F0502020204030204" pitchFamily="34" charset="0"/>
                        <a:cs typeface="Calibri" panose="020F0502020204030204" pitchFamily="34" charset="0"/>
                      </a:endParaRP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b="0" dirty="0">
                        <a:solidFill>
                          <a:schemeClr val="tx1"/>
                        </a:solidFill>
                        <a:latin typeface="Poppins" pitchFamily="2" charset="77"/>
                        <a:cs typeface="Poppins" pitchFamily="2" charset="77"/>
                      </a:endParaRPr>
                    </a:p>
                  </a:txBody>
                  <a:tcPr marL="82558" marR="82558" marT="41280" marB="41280" anchor="ctr" horzOverflow="overflow">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178505"/>
                  </a:ext>
                </a:extLst>
              </a:tr>
            </a:tbl>
          </a:graphicData>
        </a:graphic>
      </p:graphicFrame>
      <p:graphicFrame>
        <p:nvGraphicFramePr>
          <p:cNvPr id="2" name="Table 1">
            <a:extLst>
              <a:ext uri="{FF2B5EF4-FFF2-40B4-BE49-F238E27FC236}">
                <a16:creationId xmlns:a16="http://schemas.microsoft.com/office/drawing/2014/main" id="{19C89BE4-BAA4-6983-F560-B72FDF66FB1F}"/>
              </a:ext>
            </a:extLst>
          </p:cNvPr>
          <p:cNvGraphicFramePr>
            <a:graphicFrameLocks noGrp="1"/>
          </p:cNvGraphicFramePr>
          <p:nvPr>
            <p:extLst>
              <p:ext uri="{D42A27DB-BD31-4B8C-83A1-F6EECF244321}">
                <p14:modId xmlns:p14="http://schemas.microsoft.com/office/powerpoint/2010/main" val="3375705625"/>
              </p:ext>
            </p:extLst>
          </p:nvPr>
        </p:nvGraphicFramePr>
        <p:xfrm>
          <a:off x="228599" y="4602516"/>
          <a:ext cx="9127274" cy="1493484"/>
        </p:xfrm>
        <a:graphic>
          <a:graphicData uri="http://schemas.openxmlformats.org/drawingml/2006/table">
            <a:tbl>
              <a:tblPr firstRow="1" bandRow="1">
                <a:tableStyleId>{5C22544A-7EE6-4342-B048-85BDC9FD1C3A}</a:tableStyleId>
              </a:tblPr>
              <a:tblGrid>
                <a:gridCol w="3350263">
                  <a:extLst>
                    <a:ext uri="{9D8B030D-6E8A-4147-A177-3AD203B41FA5}">
                      <a16:colId xmlns:a16="http://schemas.microsoft.com/office/drawing/2014/main" val="20000"/>
                    </a:ext>
                  </a:extLst>
                </a:gridCol>
                <a:gridCol w="2795616">
                  <a:extLst>
                    <a:ext uri="{9D8B030D-6E8A-4147-A177-3AD203B41FA5}">
                      <a16:colId xmlns:a16="http://schemas.microsoft.com/office/drawing/2014/main" val="20001"/>
                    </a:ext>
                  </a:extLst>
                </a:gridCol>
                <a:gridCol w="2981395">
                  <a:extLst>
                    <a:ext uri="{9D8B030D-6E8A-4147-A177-3AD203B41FA5}">
                      <a16:colId xmlns:a16="http://schemas.microsoft.com/office/drawing/2014/main" val="20002"/>
                    </a:ext>
                  </a:extLst>
                </a:gridCol>
              </a:tblGrid>
              <a:tr h="175535">
                <a:tc rowSpan="2">
                  <a:txBody>
                    <a:bodyPr/>
                    <a:lstStyle/>
                    <a:p>
                      <a:pPr algn="l"/>
                      <a:r>
                        <a:rPr lang="en-US" sz="1600" dirty="0">
                          <a:solidFill>
                            <a:schemeClr val="bg2"/>
                          </a:solidFill>
                          <a:latin typeface="Poppins" pitchFamily="2" charset="77"/>
                          <a:cs typeface="Poppins" pitchFamily="2" charset="77"/>
                        </a:rPr>
                        <a:t>Response by Prior CAR T-cell Therapy</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solidFill>
                          <a:latin typeface="Poppins" pitchFamily="2" charset="77"/>
                          <a:cs typeface="Poppins" pitchFamily="2" charset="77"/>
                        </a:rPr>
                        <a:t>0.4 mg </a:t>
                      </a:r>
                      <a:r>
                        <a:rPr lang="en-US" sz="1600" dirty="0" err="1">
                          <a:solidFill>
                            <a:schemeClr val="bg2"/>
                          </a:solidFill>
                          <a:latin typeface="Poppins" pitchFamily="2" charset="77"/>
                          <a:cs typeface="Poppins" pitchFamily="2" charset="77"/>
                        </a:rPr>
                        <a:t>Golcadomide</a:t>
                      </a:r>
                      <a:r>
                        <a:rPr lang="en-US" sz="1600" dirty="0">
                          <a:solidFill>
                            <a:schemeClr val="bg2"/>
                          </a:solidFill>
                          <a:latin typeface="Poppins" pitchFamily="2" charset="77"/>
                          <a:cs typeface="Poppins" pitchFamily="2" charset="77"/>
                        </a:rPr>
                        <a:t> + R</a:t>
                      </a:r>
                      <a:endParaRPr lang="en-US" sz="1600" baseline="30000" dirty="0">
                        <a:solidFill>
                          <a:schemeClr val="bg2"/>
                        </a:solidFill>
                        <a:latin typeface="Poppins" pitchFamily="2" charset="77"/>
                        <a:cs typeface="Poppins" pitchFamily="2" charset="77"/>
                      </a:endParaRPr>
                    </a:p>
                  </a:txBody>
                  <a:tcPr marL="121881" marR="121881" marT="45714" marB="45714"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algn="ctr"/>
                      <a:endParaRPr lang="en-US" sz="2000">
                        <a:solidFill>
                          <a:schemeClr val="tx1"/>
                        </a:solidFill>
                        <a:latin typeface="Calibri" panose="020F0502020204030204" pitchFamily="34" charset="0"/>
                        <a:cs typeface="Calibri" panose="020F0502020204030204" pitchFamily="34" charset="0"/>
                      </a:endParaRP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293710">
                <a:tc vMerge="1">
                  <a:txBody>
                    <a:bodyPr/>
                    <a:lstStyle/>
                    <a:p>
                      <a:pPr algn="ctr"/>
                      <a:endParaRPr lang="en-US" sz="2000">
                        <a:solidFill>
                          <a:schemeClr val="tx1"/>
                        </a:solidFill>
                        <a:latin typeface="Calibri" panose="020F0502020204030204" pitchFamily="34" charset="0"/>
                        <a:cs typeface="Calibri" panose="020F0502020204030204" pitchFamily="34" charset="0"/>
                      </a:endParaRP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bg2"/>
                          </a:solidFill>
                          <a:latin typeface="Poppins" pitchFamily="2" charset="77"/>
                          <a:cs typeface="Poppins" pitchFamily="2" charset="77"/>
                        </a:rPr>
                        <a:t>Prior CAR T-cell  (n = 21)</a:t>
                      </a:r>
                    </a:p>
                  </a:txBody>
                  <a:tcPr marL="121881" marR="121881" marT="45714" marB="45714" anchor="ctr">
                    <a:lnL w="12700" cmpd="sng">
                      <a:noFill/>
                    </a:lnL>
                    <a:lnR w="12700" cmpd="sng">
                      <a:noFill/>
                    </a:lnR>
                    <a:lnT w="12700"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bg2"/>
                          </a:solidFill>
                          <a:latin typeface="Poppins" pitchFamily="2" charset="77"/>
                          <a:cs typeface="Poppins" pitchFamily="2" charset="77"/>
                        </a:rPr>
                        <a:t>No Prior CAR T-cell (n = 17)</a:t>
                      </a:r>
                    </a:p>
                  </a:txBody>
                  <a:tcPr marL="121881" marR="121881" marT="45714" marB="45714" anchor="ctr">
                    <a:lnL w="12700" cmpd="sng">
                      <a:noFill/>
                    </a:lnL>
                    <a:lnR w="12700" cmpd="sng">
                      <a:noFill/>
                    </a:lnR>
                    <a:lnT w="12700"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610104946"/>
                  </a:ext>
                </a:extLst>
              </a:tr>
              <a:tr h="430869">
                <a:tc>
                  <a:txBody>
                    <a:bodyPr/>
                    <a:lstStyle/>
                    <a:p>
                      <a:pPr marL="0" marR="0" lvl="0" indent="0" algn="l" defTabSz="719138"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ORR, %</a:t>
                      </a:r>
                    </a:p>
                    <a:p>
                      <a:pPr marL="279400" marR="0" lvl="0" indent="-228600" algn="l" defTabSz="719138"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kern="1200" cap="none" normalizeH="0" baseline="0" dirty="0">
                          <a:ln>
                            <a:noFill/>
                          </a:ln>
                          <a:solidFill>
                            <a:schemeClr val="tx1"/>
                          </a:solidFill>
                          <a:effectLst/>
                          <a:latin typeface="Poppins" pitchFamily="2" charset="77"/>
                          <a:ea typeface="+mn-ea"/>
                          <a:cs typeface="Poppins" pitchFamily="2" charset="77"/>
                        </a:rPr>
                        <a:t>CR</a:t>
                      </a:r>
                    </a:p>
                    <a:p>
                      <a:pPr marL="279400" marR="0" lvl="0" indent="-228600" algn="l" defTabSz="719138"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kern="1200" cap="none" normalizeH="0" baseline="0" dirty="0">
                          <a:ln>
                            <a:noFill/>
                          </a:ln>
                          <a:solidFill>
                            <a:schemeClr val="tx1"/>
                          </a:solidFill>
                          <a:effectLst/>
                          <a:latin typeface="Poppins" pitchFamily="2" charset="77"/>
                          <a:ea typeface="+mn-ea"/>
                          <a:cs typeface="Poppins" pitchFamily="2" charset="77"/>
                        </a:rPr>
                        <a:t>PR</a:t>
                      </a:r>
                    </a:p>
                  </a:txBody>
                  <a:tcPr marL="82558" marR="82558" marT="41280" marB="4128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Poppins" pitchFamily="2" charset="77"/>
                          <a:cs typeface="Poppins" pitchFamily="2" charset="77"/>
                        </a:rPr>
                        <a:t>50</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Poppins" pitchFamily="2" charset="77"/>
                          <a:cs typeface="Poppins" pitchFamily="2" charset="77"/>
                        </a:rPr>
                        <a:t>33</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Poppins" pitchFamily="2" charset="77"/>
                          <a:cs typeface="Poppins" pitchFamily="2" charset="77"/>
                        </a:rPr>
                        <a:t>17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solidFill>
                            <a:schemeClr val="tx1"/>
                          </a:solidFill>
                          <a:latin typeface="Poppins" pitchFamily="2" charset="77"/>
                          <a:cs typeface="Poppins" pitchFamily="2" charset="77"/>
                        </a:rPr>
                        <a:t>71</a:t>
                      </a:r>
                    </a:p>
                    <a:p>
                      <a:pPr algn="ctr"/>
                      <a:r>
                        <a:rPr lang="en-US" sz="1600" dirty="0">
                          <a:solidFill>
                            <a:schemeClr val="tx1"/>
                          </a:solidFill>
                          <a:latin typeface="Poppins" pitchFamily="2" charset="77"/>
                          <a:cs typeface="Poppins" pitchFamily="2" charset="77"/>
                        </a:rPr>
                        <a:t>53</a:t>
                      </a:r>
                    </a:p>
                    <a:p>
                      <a:pPr algn="ctr"/>
                      <a:r>
                        <a:rPr lang="en-US" sz="1600" dirty="0">
                          <a:solidFill>
                            <a:schemeClr val="tx1"/>
                          </a:solidFill>
                          <a:latin typeface="Poppins" pitchFamily="2" charset="77"/>
                          <a:cs typeface="Poppins" pitchFamily="2" charset="77"/>
                        </a:rPr>
                        <a:t>18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45263778"/>
                  </a:ext>
                </a:extLst>
              </a:tr>
            </a:tbl>
          </a:graphicData>
        </a:graphic>
      </p:graphicFrame>
      <p:sp>
        <p:nvSpPr>
          <p:cNvPr id="5" name="TextBox 4">
            <a:extLst>
              <a:ext uri="{FF2B5EF4-FFF2-40B4-BE49-F238E27FC236}">
                <a16:creationId xmlns:a16="http://schemas.microsoft.com/office/drawing/2014/main" id="{2EF850EA-495A-1261-C652-414BFD8E9754}"/>
              </a:ext>
            </a:extLst>
          </p:cNvPr>
          <p:cNvSpPr txBox="1"/>
          <p:nvPr/>
        </p:nvSpPr>
        <p:spPr bwMode="auto">
          <a:xfrm>
            <a:off x="9489988" y="2336309"/>
            <a:ext cx="2496065" cy="3277820"/>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pPr>
            <a:r>
              <a:rPr lang="en-US" b="0" dirty="0">
                <a:latin typeface="Poppins" pitchFamily="2" charset="77"/>
                <a:cs typeface="Poppins" pitchFamily="2" charset="77"/>
              </a:rPr>
              <a:t>Neutropenia is most common any grade and severe toxicity</a:t>
            </a:r>
            <a:br>
              <a:rPr lang="en-US" b="0" dirty="0">
                <a:latin typeface="Poppins" pitchFamily="2" charset="77"/>
                <a:cs typeface="Poppins" pitchFamily="2" charset="77"/>
              </a:rPr>
            </a:br>
            <a:endParaRPr lang="en-US" dirty="0">
              <a:latin typeface="Poppins" pitchFamily="2" charset="77"/>
              <a:cs typeface="Poppins" pitchFamily="2" charset="77"/>
            </a:endParaRPr>
          </a:p>
          <a:p>
            <a:pPr algn="l">
              <a:lnSpc>
                <a:spcPct val="100000"/>
              </a:lnSpc>
              <a:spcBef>
                <a:spcPct val="50000"/>
              </a:spcBef>
              <a:spcAft>
                <a:spcPct val="0"/>
              </a:spcAft>
              <a:buClrTx/>
            </a:pPr>
            <a:r>
              <a:rPr lang="en-US" b="0" dirty="0">
                <a:latin typeface="Poppins" pitchFamily="2" charset="77"/>
                <a:cs typeface="Poppins" pitchFamily="2" charset="77"/>
              </a:rPr>
              <a:t>Additional trials ongo</a:t>
            </a:r>
            <a:r>
              <a:rPr lang="en-US" dirty="0">
                <a:latin typeface="Poppins" pitchFamily="2" charset="77"/>
                <a:cs typeface="Poppins" pitchFamily="2" charset="77"/>
              </a:rPr>
              <a:t>i</a:t>
            </a:r>
            <a:r>
              <a:rPr lang="en-US" b="0" dirty="0">
                <a:latin typeface="Poppins" pitchFamily="2" charset="77"/>
                <a:cs typeface="Poppins" pitchFamily="2" charset="77"/>
              </a:rPr>
              <a:t>ng and planned in upfront (phase III GOLSEEK, NCT06356129) and relapsed/refractory DLBCL</a:t>
            </a:r>
          </a:p>
        </p:txBody>
      </p:sp>
      <p:sp>
        <p:nvSpPr>
          <p:cNvPr id="11" name="Title 10">
            <a:extLst>
              <a:ext uri="{FF2B5EF4-FFF2-40B4-BE49-F238E27FC236}">
                <a16:creationId xmlns:a16="http://schemas.microsoft.com/office/drawing/2014/main" id="{D56DCB89-CC09-572F-2C1D-5D784E3D121A}"/>
              </a:ext>
            </a:extLst>
          </p:cNvPr>
          <p:cNvSpPr>
            <a:spLocks noGrp="1"/>
          </p:cNvSpPr>
          <p:nvPr>
            <p:ph type="title"/>
          </p:nvPr>
        </p:nvSpPr>
        <p:spPr>
          <a:xfrm>
            <a:off x="231078" y="531006"/>
            <a:ext cx="11740260" cy="502445"/>
          </a:xfrm>
        </p:spPr>
        <p:txBody>
          <a:bodyPr/>
          <a:lstStyle/>
          <a:p>
            <a:r>
              <a:rPr lang="en-US" dirty="0"/>
              <a:t>CC-99282-NHL-001: Efficacy of Golcadomide for Patients With R/R DLBCL</a:t>
            </a:r>
          </a:p>
        </p:txBody>
      </p:sp>
      <p:sp>
        <p:nvSpPr>
          <p:cNvPr id="8" name="Content Placeholder 7">
            <a:extLst>
              <a:ext uri="{FF2B5EF4-FFF2-40B4-BE49-F238E27FC236}">
                <a16:creationId xmlns:a16="http://schemas.microsoft.com/office/drawing/2014/main" id="{E214719E-8965-1C70-9728-37DCF66E9AF4}"/>
              </a:ext>
            </a:extLst>
          </p:cNvPr>
          <p:cNvSpPr>
            <a:spLocks noGrp="1"/>
          </p:cNvSpPr>
          <p:nvPr>
            <p:ph idx="1"/>
          </p:nvPr>
        </p:nvSpPr>
        <p:spPr>
          <a:xfrm>
            <a:off x="231776" y="1335088"/>
            <a:ext cx="3269708" cy="504863"/>
          </a:xfrm>
        </p:spPr>
        <p:txBody>
          <a:bodyPr/>
          <a:lstStyle/>
          <a:p>
            <a:r>
              <a:rPr lang="en-US" dirty="0"/>
              <a:t>Phase I/II trial</a:t>
            </a:r>
          </a:p>
        </p:txBody>
      </p:sp>
      <p:sp>
        <p:nvSpPr>
          <p:cNvPr id="15" name="Content Placeholder 14">
            <a:extLst>
              <a:ext uri="{FF2B5EF4-FFF2-40B4-BE49-F238E27FC236}">
                <a16:creationId xmlns:a16="http://schemas.microsoft.com/office/drawing/2014/main" id="{77BD7C02-1034-E98D-86C9-7E6096CDE292}"/>
              </a:ext>
            </a:extLst>
          </p:cNvPr>
          <p:cNvSpPr>
            <a:spLocks noGrp="1"/>
          </p:cNvSpPr>
          <p:nvPr>
            <p:ph sz="quarter" idx="10"/>
          </p:nvPr>
        </p:nvSpPr>
        <p:spPr>
          <a:xfrm>
            <a:off x="1712199" y="6302375"/>
            <a:ext cx="7812290" cy="327025"/>
          </a:xfrm>
        </p:spPr>
        <p:txBody>
          <a:bodyPr/>
          <a:lstStyle/>
          <a:p>
            <a:r>
              <a:rPr lang="en-US" altLang="en-US" dirty="0"/>
              <a:t>Michot. ASH 2024. </a:t>
            </a:r>
            <a:r>
              <a:rPr lang="en-US" altLang="en-US" dirty="0" err="1"/>
              <a:t>Abstr</a:t>
            </a:r>
            <a:r>
              <a:rPr lang="en-US" altLang="en-US" dirty="0"/>
              <a:t> 869. </a:t>
            </a:r>
          </a:p>
        </p:txBody>
      </p:sp>
    </p:spTree>
    <p:extLst>
      <p:ext uri="{BB962C8B-B14F-4D97-AF65-F5344CB8AC3E}">
        <p14:creationId xmlns:p14="http://schemas.microsoft.com/office/powerpoint/2010/main" val="34455844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A849A4-D4D7-BCA8-C97B-1B544B4B2C61}"/>
              </a:ext>
            </a:extLst>
          </p:cNvPr>
          <p:cNvSpPr>
            <a:spLocks noGrp="1"/>
          </p:cNvSpPr>
          <p:nvPr>
            <p:ph type="title"/>
          </p:nvPr>
        </p:nvSpPr>
        <p:spPr>
          <a:xfrm>
            <a:off x="231078" y="531006"/>
            <a:ext cx="11740260" cy="502445"/>
          </a:xfrm>
        </p:spPr>
        <p:txBody>
          <a:bodyPr/>
          <a:lstStyle/>
          <a:p>
            <a:r>
              <a:rPr lang="en-US" dirty="0"/>
              <a:t>BTK Inhibitors for DLBCL</a:t>
            </a:r>
          </a:p>
        </p:txBody>
      </p:sp>
      <p:sp>
        <p:nvSpPr>
          <p:cNvPr id="4" name="Content Placeholder 3">
            <a:extLst>
              <a:ext uri="{FF2B5EF4-FFF2-40B4-BE49-F238E27FC236}">
                <a16:creationId xmlns:a16="http://schemas.microsoft.com/office/drawing/2014/main" id="{A3E17FA8-0DFF-8459-988A-7D5961AB1DA6}"/>
              </a:ext>
            </a:extLst>
          </p:cNvPr>
          <p:cNvSpPr>
            <a:spLocks noGrp="1"/>
          </p:cNvSpPr>
          <p:nvPr>
            <p:ph idx="1"/>
          </p:nvPr>
        </p:nvSpPr>
        <p:spPr>
          <a:xfrm>
            <a:off x="231078" y="1335023"/>
            <a:ext cx="11740260" cy="4754880"/>
          </a:xfrm>
        </p:spPr>
        <p:txBody>
          <a:bodyPr/>
          <a:lstStyle/>
          <a:p>
            <a:pPr>
              <a:spcAft>
                <a:spcPts val="0"/>
              </a:spcAft>
            </a:pPr>
            <a:r>
              <a:rPr lang="en-US" sz="1800" dirty="0"/>
              <a:t>PHOENIX: phase III study of ibrutinib + R-CHOP vs R-CHOP for previously untreated non-GCB DLBCL showed no improvement in EFS with ibrutinib addition (HR 0.934)</a:t>
            </a:r>
          </a:p>
          <a:p>
            <a:pPr lvl="2">
              <a:spcAft>
                <a:spcPts val="0"/>
              </a:spcAft>
            </a:pPr>
            <a:r>
              <a:rPr lang="en-US" sz="1600" dirty="0"/>
              <a:t>A preplanned subgroup analysis suggested improved EFS, PFS, and OS with ibrutinib in pts &lt;60 yr of age</a:t>
            </a:r>
          </a:p>
          <a:p>
            <a:pPr>
              <a:spcAft>
                <a:spcPts val="0"/>
              </a:spcAft>
            </a:pPr>
            <a:r>
              <a:rPr lang="en-US" sz="1800" dirty="0"/>
              <a:t>Several phase III trials ongoing with next-generation BTK inhibitors, including acalabrutinib and zanubrutinib</a:t>
            </a:r>
          </a:p>
          <a:p>
            <a:pPr lvl="2">
              <a:spcAft>
                <a:spcPts val="0"/>
              </a:spcAft>
            </a:pPr>
            <a:r>
              <a:rPr lang="en-US" sz="1600" dirty="0"/>
              <a:t>Phase III PEARL study of </a:t>
            </a:r>
            <a:r>
              <a:rPr lang="en-US" sz="1600" dirty="0" err="1"/>
              <a:t>zanubrutinib</a:t>
            </a:r>
            <a:r>
              <a:rPr lang="en-US" sz="1600" dirty="0"/>
              <a:t>, rituximab, and lenalidomide (ZR2) vs R-</a:t>
            </a:r>
            <a:r>
              <a:rPr lang="en-US" sz="1600" dirty="0" err="1"/>
              <a:t>miniCHOP</a:t>
            </a:r>
            <a:r>
              <a:rPr lang="en-US" sz="1600" dirty="0"/>
              <a:t> for previously untreated unfit/frail patients ≥70 yr of age with DLBCL showed CR rates of 54.9% vs 52.1%; PFS data not mature</a:t>
            </a:r>
          </a:p>
        </p:txBody>
      </p:sp>
      <p:sp>
        <p:nvSpPr>
          <p:cNvPr id="9" name="Content Placeholder 8">
            <a:extLst>
              <a:ext uri="{FF2B5EF4-FFF2-40B4-BE49-F238E27FC236}">
                <a16:creationId xmlns:a16="http://schemas.microsoft.com/office/drawing/2014/main" id="{132F2260-CB25-93C9-3799-1E98CC9E7EE0}"/>
              </a:ext>
            </a:extLst>
          </p:cNvPr>
          <p:cNvSpPr>
            <a:spLocks noGrp="1"/>
          </p:cNvSpPr>
          <p:nvPr>
            <p:ph sz="quarter" idx="10"/>
          </p:nvPr>
        </p:nvSpPr>
        <p:spPr>
          <a:xfrm>
            <a:off x="1712914" y="6302375"/>
            <a:ext cx="7570424" cy="327025"/>
          </a:xfrm>
        </p:spPr>
        <p:txBody>
          <a:bodyPr/>
          <a:lstStyle/>
          <a:p>
            <a:r>
              <a:rPr lang="en-US" altLang="en-US" dirty="0"/>
              <a:t>Younes. JCO. 2019;37:1285. Sehn. ASCO 2021. </a:t>
            </a:r>
            <a:r>
              <a:rPr lang="en-US" altLang="en-US" dirty="0" err="1"/>
              <a:t>Abstr</a:t>
            </a:r>
            <a:r>
              <a:rPr lang="en-US" altLang="en-US" dirty="0"/>
              <a:t> TPS7572. Xu. ICML 2025. </a:t>
            </a:r>
            <a:r>
              <a:rPr lang="en-US" altLang="en-US" dirty="0" err="1"/>
              <a:t>Abstr</a:t>
            </a:r>
            <a:r>
              <a:rPr lang="en-US" altLang="en-US" dirty="0"/>
              <a:t> LBA2. Davies. ASH 2020. </a:t>
            </a:r>
            <a:r>
              <a:rPr lang="en-US" altLang="en-US" dirty="0" err="1"/>
              <a:t>Abstr</a:t>
            </a:r>
            <a:r>
              <a:rPr lang="en-US" altLang="en-US" dirty="0"/>
              <a:t> 1185. Xu. Blood. 2025;146:2561.</a:t>
            </a:r>
            <a:endParaRPr lang="en-US" dirty="0"/>
          </a:p>
        </p:txBody>
      </p:sp>
      <p:graphicFrame>
        <p:nvGraphicFramePr>
          <p:cNvPr id="7" name="Table 6">
            <a:extLst>
              <a:ext uri="{FF2B5EF4-FFF2-40B4-BE49-F238E27FC236}">
                <a16:creationId xmlns:a16="http://schemas.microsoft.com/office/drawing/2014/main" id="{EE8A5125-F61B-2A7A-B37F-F40509BC4D46}"/>
              </a:ext>
            </a:extLst>
          </p:cNvPr>
          <p:cNvGraphicFramePr>
            <a:graphicFrameLocks noGrp="1"/>
          </p:cNvGraphicFramePr>
          <p:nvPr>
            <p:extLst>
              <p:ext uri="{D42A27DB-BD31-4B8C-83A1-F6EECF244321}">
                <p14:modId xmlns:p14="http://schemas.microsoft.com/office/powerpoint/2010/main" val="1506049783"/>
              </p:ext>
            </p:extLst>
          </p:nvPr>
        </p:nvGraphicFramePr>
        <p:xfrm>
          <a:off x="228600" y="3518287"/>
          <a:ext cx="11742738" cy="2538730"/>
        </p:xfrm>
        <a:graphic>
          <a:graphicData uri="http://schemas.openxmlformats.org/drawingml/2006/table">
            <a:tbl>
              <a:tblPr firstRow="1" bandRow="1"/>
              <a:tblGrid>
                <a:gridCol w="1788307">
                  <a:extLst>
                    <a:ext uri="{9D8B030D-6E8A-4147-A177-3AD203B41FA5}">
                      <a16:colId xmlns:a16="http://schemas.microsoft.com/office/drawing/2014/main" val="3458097537"/>
                    </a:ext>
                  </a:extLst>
                </a:gridCol>
                <a:gridCol w="3086316">
                  <a:extLst>
                    <a:ext uri="{9D8B030D-6E8A-4147-A177-3AD203B41FA5}">
                      <a16:colId xmlns:a16="http://schemas.microsoft.com/office/drawing/2014/main" val="956886902"/>
                    </a:ext>
                  </a:extLst>
                </a:gridCol>
                <a:gridCol w="2978331">
                  <a:extLst>
                    <a:ext uri="{9D8B030D-6E8A-4147-A177-3AD203B41FA5}">
                      <a16:colId xmlns:a16="http://schemas.microsoft.com/office/drawing/2014/main" val="4130552369"/>
                    </a:ext>
                  </a:extLst>
                </a:gridCol>
                <a:gridCol w="1341120">
                  <a:extLst>
                    <a:ext uri="{9D8B030D-6E8A-4147-A177-3AD203B41FA5}">
                      <a16:colId xmlns:a16="http://schemas.microsoft.com/office/drawing/2014/main" val="1565559431"/>
                    </a:ext>
                  </a:extLst>
                </a:gridCol>
                <a:gridCol w="2548664">
                  <a:extLst>
                    <a:ext uri="{9D8B030D-6E8A-4147-A177-3AD203B41FA5}">
                      <a16:colId xmlns:a16="http://schemas.microsoft.com/office/drawing/2014/main" val="216896563"/>
                    </a:ext>
                  </a:extLst>
                </a:gridCol>
              </a:tblGrid>
              <a:tr h="0">
                <a:tc>
                  <a:txBody>
                    <a:bodyPr/>
                    <a:lstStyle>
                      <a:lvl1pPr marL="0" algn="l" defTabSz="914400" rtl="0" eaLnBrk="1" latinLnBrk="0" hangingPunct="1">
                        <a:defRPr sz="1800" b="1" kern="1200">
                          <a:solidFill>
                            <a:schemeClr val="lt1"/>
                          </a:solidFill>
                          <a:latin typeface="Poppins"/>
                        </a:defRPr>
                      </a:lvl1pPr>
                      <a:lvl2pPr marL="457200" algn="l" defTabSz="914400" rtl="0" eaLnBrk="1" latinLnBrk="0" hangingPunct="1">
                        <a:defRPr sz="1800" b="1" kern="1200">
                          <a:solidFill>
                            <a:schemeClr val="lt1"/>
                          </a:solidFill>
                          <a:latin typeface="Poppins"/>
                        </a:defRPr>
                      </a:lvl2pPr>
                      <a:lvl3pPr marL="914400" algn="l" defTabSz="914400" rtl="0" eaLnBrk="1" latinLnBrk="0" hangingPunct="1">
                        <a:defRPr sz="1800" b="1" kern="1200">
                          <a:solidFill>
                            <a:schemeClr val="lt1"/>
                          </a:solidFill>
                          <a:latin typeface="Poppins"/>
                        </a:defRPr>
                      </a:lvl3pPr>
                      <a:lvl4pPr marL="1371600" algn="l" defTabSz="914400" rtl="0" eaLnBrk="1" latinLnBrk="0" hangingPunct="1">
                        <a:defRPr sz="1800" b="1" kern="1200">
                          <a:solidFill>
                            <a:schemeClr val="lt1"/>
                          </a:solidFill>
                          <a:latin typeface="Poppins"/>
                        </a:defRPr>
                      </a:lvl4pPr>
                      <a:lvl5pPr marL="1828800" algn="l" defTabSz="914400" rtl="0" eaLnBrk="1" latinLnBrk="0" hangingPunct="1">
                        <a:defRPr sz="1800" b="1" kern="1200">
                          <a:solidFill>
                            <a:schemeClr val="lt1"/>
                          </a:solidFill>
                          <a:latin typeface="Poppins"/>
                        </a:defRPr>
                      </a:lvl5pPr>
                      <a:lvl6pPr marL="2286000" algn="l" defTabSz="914400" rtl="0" eaLnBrk="1" latinLnBrk="0" hangingPunct="1">
                        <a:defRPr sz="1800" b="1" kern="1200">
                          <a:solidFill>
                            <a:schemeClr val="lt1"/>
                          </a:solidFill>
                          <a:latin typeface="Poppins"/>
                        </a:defRPr>
                      </a:lvl6pPr>
                      <a:lvl7pPr marL="2743200" algn="l" defTabSz="914400" rtl="0" eaLnBrk="1" latinLnBrk="0" hangingPunct="1">
                        <a:defRPr sz="1800" b="1" kern="1200">
                          <a:solidFill>
                            <a:schemeClr val="lt1"/>
                          </a:solidFill>
                          <a:latin typeface="Poppins"/>
                        </a:defRPr>
                      </a:lvl7pPr>
                      <a:lvl8pPr marL="3200400" algn="l" defTabSz="914400" rtl="0" eaLnBrk="1" latinLnBrk="0" hangingPunct="1">
                        <a:defRPr sz="1800" b="1" kern="1200">
                          <a:solidFill>
                            <a:schemeClr val="lt1"/>
                          </a:solidFill>
                          <a:latin typeface="Poppins"/>
                        </a:defRPr>
                      </a:lvl8pPr>
                      <a:lvl9pPr marL="3657600" algn="l" defTabSz="914400" rtl="0" eaLnBrk="1" latinLnBrk="0" hangingPunct="1">
                        <a:defRPr sz="1800" b="1" kern="1200">
                          <a:solidFill>
                            <a:schemeClr val="lt1"/>
                          </a:solidFill>
                          <a:latin typeface="Poppins"/>
                        </a:defRPr>
                      </a:lvl9pPr>
                    </a:lstStyle>
                    <a:p>
                      <a:pPr>
                        <a:lnSpc>
                          <a:spcPct val="90000"/>
                        </a:lnSpc>
                      </a:pPr>
                      <a:r>
                        <a:rPr lang="en-US" sz="1400" b="1" dirty="0">
                          <a:solidFill>
                            <a:schemeClr val="bg2"/>
                          </a:solidFill>
                          <a:latin typeface="Poppins" panose="00000500000000000000" pitchFamily="2" charset="0"/>
                          <a:cs typeface="Poppins" panose="00000500000000000000" pitchFamily="2" charset="0"/>
                        </a:rPr>
                        <a:t>Select Trial</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b="1" dirty="0">
                          <a:solidFill>
                            <a:schemeClr val="bg2"/>
                          </a:solidFill>
                          <a:latin typeface="Poppins" panose="00000500000000000000" pitchFamily="2" charset="0"/>
                          <a:cs typeface="Poppins" panose="00000500000000000000" pitchFamily="2" charset="0"/>
                        </a:rPr>
                        <a:t>Population</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b="1" dirty="0">
                          <a:solidFill>
                            <a:schemeClr val="bg2"/>
                          </a:solidFill>
                          <a:latin typeface="Poppins" panose="00000500000000000000" pitchFamily="2" charset="0"/>
                          <a:cs typeface="Poppins" panose="00000500000000000000" pitchFamily="2" charset="0"/>
                        </a:rPr>
                        <a:t>Regimen</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Poppins"/>
                        </a:defRPr>
                      </a:lvl1pPr>
                      <a:lvl2pPr marL="457200" algn="l" defTabSz="914400" rtl="0" eaLnBrk="1" latinLnBrk="0" hangingPunct="1">
                        <a:defRPr sz="1800" b="1" kern="1200">
                          <a:solidFill>
                            <a:schemeClr val="lt1"/>
                          </a:solidFill>
                          <a:latin typeface="Poppins"/>
                        </a:defRPr>
                      </a:lvl2pPr>
                      <a:lvl3pPr marL="914400" algn="l" defTabSz="914400" rtl="0" eaLnBrk="1" latinLnBrk="0" hangingPunct="1">
                        <a:defRPr sz="1800" b="1" kern="1200">
                          <a:solidFill>
                            <a:schemeClr val="lt1"/>
                          </a:solidFill>
                          <a:latin typeface="Poppins"/>
                        </a:defRPr>
                      </a:lvl3pPr>
                      <a:lvl4pPr marL="1371600" algn="l" defTabSz="914400" rtl="0" eaLnBrk="1" latinLnBrk="0" hangingPunct="1">
                        <a:defRPr sz="1800" b="1" kern="1200">
                          <a:solidFill>
                            <a:schemeClr val="lt1"/>
                          </a:solidFill>
                          <a:latin typeface="Poppins"/>
                        </a:defRPr>
                      </a:lvl4pPr>
                      <a:lvl5pPr marL="1828800" algn="l" defTabSz="914400" rtl="0" eaLnBrk="1" latinLnBrk="0" hangingPunct="1">
                        <a:defRPr sz="1800" b="1" kern="1200">
                          <a:solidFill>
                            <a:schemeClr val="lt1"/>
                          </a:solidFill>
                          <a:latin typeface="Poppins"/>
                        </a:defRPr>
                      </a:lvl5pPr>
                      <a:lvl6pPr marL="2286000" algn="l" defTabSz="914400" rtl="0" eaLnBrk="1" latinLnBrk="0" hangingPunct="1">
                        <a:defRPr sz="1800" b="1" kern="1200">
                          <a:solidFill>
                            <a:schemeClr val="lt1"/>
                          </a:solidFill>
                          <a:latin typeface="Poppins"/>
                        </a:defRPr>
                      </a:lvl6pPr>
                      <a:lvl7pPr marL="2743200" algn="l" defTabSz="914400" rtl="0" eaLnBrk="1" latinLnBrk="0" hangingPunct="1">
                        <a:defRPr sz="1800" b="1" kern="1200">
                          <a:solidFill>
                            <a:schemeClr val="lt1"/>
                          </a:solidFill>
                          <a:latin typeface="Poppins"/>
                        </a:defRPr>
                      </a:lvl7pPr>
                      <a:lvl8pPr marL="3200400" algn="l" defTabSz="914400" rtl="0" eaLnBrk="1" latinLnBrk="0" hangingPunct="1">
                        <a:defRPr sz="1800" b="1" kern="1200">
                          <a:solidFill>
                            <a:schemeClr val="lt1"/>
                          </a:solidFill>
                          <a:latin typeface="Poppins"/>
                        </a:defRPr>
                      </a:lvl8pPr>
                      <a:lvl9pPr marL="3657600" algn="l" defTabSz="914400" rtl="0" eaLnBrk="1" latinLnBrk="0" hangingPunct="1">
                        <a:defRPr sz="1800" b="1" kern="1200">
                          <a:solidFill>
                            <a:schemeClr val="lt1"/>
                          </a:solidFill>
                          <a:latin typeface="Poppins"/>
                        </a:defRPr>
                      </a:lvl9pPr>
                    </a:lstStyle>
                    <a:p>
                      <a:pPr algn="ctr">
                        <a:lnSpc>
                          <a:spcPct val="90000"/>
                        </a:lnSpc>
                      </a:pPr>
                      <a:r>
                        <a:rPr lang="en-US" sz="1400" b="1" dirty="0">
                          <a:solidFill>
                            <a:schemeClr val="bg2"/>
                          </a:solidFill>
                          <a:latin typeface="Poppins" panose="00000500000000000000" pitchFamily="2" charset="0"/>
                          <a:cs typeface="Poppins" panose="00000500000000000000" pitchFamily="2" charset="0"/>
                        </a:rPr>
                        <a:t>1° Endpoint</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b="1" dirty="0">
                          <a:solidFill>
                            <a:schemeClr val="bg2"/>
                          </a:solidFill>
                          <a:latin typeface="Poppins" panose="00000500000000000000" pitchFamily="2" charset="0"/>
                          <a:cs typeface="Poppins" panose="00000500000000000000" pitchFamily="2" charset="0"/>
                        </a:rPr>
                        <a:t>Key Supporting Data</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05921789"/>
                  </a:ext>
                </a:extLst>
              </a:tr>
              <a:tr h="172619">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a:lnSpc>
                          <a:spcPct val="90000"/>
                        </a:lnSpc>
                      </a:pPr>
                      <a:r>
                        <a:rPr lang="en-US" sz="1400" dirty="0">
                          <a:solidFill>
                            <a:schemeClr val="tx1"/>
                          </a:solidFill>
                          <a:latin typeface="Poppins" panose="00000500000000000000" pitchFamily="2" charset="0"/>
                          <a:cs typeface="Poppins" panose="00000500000000000000" pitchFamily="2" charset="0"/>
                        </a:rPr>
                        <a:t>ESCALADE (NCT04529772)</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≤75 yr of age with untreated non-GCB DLBCL</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Acalabrutinib + R-CHOP vs </a:t>
                      </a:r>
                      <a:br>
                        <a:rPr lang="en-US" sz="1400" dirty="0">
                          <a:solidFill>
                            <a:schemeClr val="tx1"/>
                          </a:solidFill>
                          <a:latin typeface="Poppins" panose="00000500000000000000" pitchFamily="2" charset="0"/>
                          <a:cs typeface="Poppins" panose="00000500000000000000" pitchFamily="2" charset="0"/>
                        </a:rPr>
                      </a:br>
                      <a:r>
                        <a:rPr lang="en-US" sz="1400" dirty="0">
                          <a:solidFill>
                            <a:schemeClr val="tx1"/>
                          </a:solidFill>
                          <a:latin typeface="Poppins" panose="00000500000000000000" pitchFamily="2" charset="0"/>
                          <a:cs typeface="Poppins" panose="00000500000000000000" pitchFamily="2" charset="0"/>
                        </a:rPr>
                        <a:t>R-CHOP</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PFS</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ACCEPT (</a:t>
                      </a:r>
                      <a:r>
                        <a:rPr lang="en-US" sz="1400" dirty="0" err="1">
                          <a:solidFill>
                            <a:schemeClr val="tx1"/>
                          </a:solidFill>
                          <a:latin typeface="Poppins" panose="00000500000000000000" pitchFamily="2" charset="0"/>
                          <a:cs typeface="Poppins" panose="00000500000000000000" pitchFamily="2" charset="0"/>
                        </a:rPr>
                        <a:t>ph</a:t>
                      </a:r>
                      <a:r>
                        <a:rPr lang="en-US" sz="1400" dirty="0">
                          <a:solidFill>
                            <a:schemeClr val="tx1"/>
                          </a:solidFill>
                          <a:latin typeface="Poppins" panose="00000500000000000000" pitchFamily="2" charset="0"/>
                          <a:cs typeface="Poppins" panose="00000500000000000000" pitchFamily="2" charset="0"/>
                        </a:rPr>
                        <a:t> I/II): ORR 95%, </a:t>
                      </a:r>
                      <a:r>
                        <a:rPr lang="en-US" sz="1400" dirty="0" err="1">
                          <a:solidFill>
                            <a:schemeClr val="tx1"/>
                          </a:solidFill>
                          <a:latin typeface="Poppins" panose="00000500000000000000" pitchFamily="2" charset="0"/>
                          <a:cs typeface="Poppins" panose="00000500000000000000" pitchFamily="2" charset="0"/>
                        </a:rPr>
                        <a:t>mCR</a:t>
                      </a:r>
                      <a:r>
                        <a:rPr lang="en-US" sz="1400" dirty="0">
                          <a:solidFill>
                            <a:schemeClr val="tx1"/>
                          </a:solidFill>
                          <a:latin typeface="Poppins" panose="00000500000000000000" pitchFamily="2" charset="0"/>
                          <a:cs typeface="Poppins" panose="00000500000000000000" pitchFamily="2" charset="0"/>
                        </a:rPr>
                        <a:t> 82%, 24-mo PFS 95%</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4086963"/>
                  </a:ext>
                </a:extLst>
              </a:tr>
              <a:tr h="302276">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a:lnSpc>
                          <a:spcPct val="90000"/>
                        </a:lnSpc>
                      </a:pPr>
                      <a:r>
                        <a:rPr lang="en-US" sz="1400" dirty="0">
                          <a:solidFill>
                            <a:schemeClr val="tx1"/>
                          </a:solidFill>
                          <a:latin typeface="Poppins" panose="00000500000000000000" pitchFamily="2" charset="0"/>
                          <a:cs typeface="Poppins" panose="00000500000000000000" pitchFamily="2" charset="0"/>
                        </a:rPr>
                        <a:t>ARCHED (</a:t>
                      </a:r>
                      <a:r>
                        <a:rPr lang="en-US" sz="1400" b="0" i="0" kern="1200" dirty="0">
                          <a:solidFill>
                            <a:schemeClr val="tx1"/>
                          </a:solidFill>
                          <a:effectLst/>
                          <a:latin typeface="Poppins" panose="00000500000000000000" pitchFamily="2" charset="0"/>
                          <a:ea typeface="+mn-ea"/>
                          <a:cs typeface="Poppins" panose="00000500000000000000" pitchFamily="2" charset="0"/>
                        </a:rPr>
                        <a:t>NCT05820841)</a:t>
                      </a:r>
                      <a:endParaRPr lang="en-US" sz="1400" dirty="0">
                        <a:solidFill>
                          <a:schemeClr val="tx1"/>
                        </a:solidFill>
                        <a:latin typeface="Poppins" panose="00000500000000000000" pitchFamily="2" charset="0"/>
                        <a:cs typeface="Poppins" panose="00000500000000000000" pitchFamily="2"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&gt;80 yr of age or 61-80 yr of age and ineligible for full-dose R-CHOP; untreated DLBCL</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Acalabrutinib + R-</a:t>
                      </a:r>
                      <a:r>
                        <a:rPr lang="en-US" sz="1400" dirty="0" err="1">
                          <a:solidFill>
                            <a:schemeClr val="tx1"/>
                          </a:solidFill>
                          <a:latin typeface="Poppins" panose="00000500000000000000" pitchFamily="2" charset="0"/>
                          <a:cs typeface="Poppins" panose="00000500000000000000" pitchFamily="2" charset="0"/>
                        </a:rPr>
                        <a:t>miniCHOP</a:t>
                      </a:r>
                      <a:r>
                        <a:rPr lang="en-US" sz="1400" dirty="0">
                          <a:solidFill>
                            <a:schemeClr val="tx1"/>
                          </a:solidFill>
                          <a:latin typeface="Poppins" panose="00000500000000000000" pitchFamily="2" charset="0"/>
                          <a:cs typeface="Poppins" panose="00000500000000000000" pitchFamily="2" charset="0"/>
                        </a:rPr>
                        <a:t> vs R-</a:t>
                      </a:r>
                      <a:r>
                        <a:rPr lang="en-US" sz="1400" dirty="0" err="1">
                          <a:solidFill>
                            <a:schemeClr val="tx1"/>
                          </a:solidFill>
                          <a:latin typeface="Poppins" panose="00000500000000000000" pitchFamily="2" charset="0"/>
                          <a:cs typeface="Poppins" panose="00000500000000000000" pitchFamily="2" charset="0"/>
                        </a:rPr>
                        <a:t>miniCHOP</a:t>
                      </a:r>
                      <a:endParaRPr lang="en-US" sz="1400" dirty="0">
                        <a:solidFill>
                          <a:schemeClr val="tx1"/>
                        </a:solidFill>
                        <a:latin typeface="Poppins" panose="00000500000000000000" pitchFamily="2" charset="0"/>
                        <a:cs typeface="Poppins" panose="00000500000000000000" pitchFamily="2"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PFS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endParaRPr lang="en-US" sz="1400" dirty="0">
                        <a:solidFill>
                          <a:schemeClr val="tx1"/>
                        </a:solidFill>
                        <a:latin typeface="Poppins" panose="00000500000000000000" pitchFamily="2" charset="0"/>
                        <a:cs typeface="Poppins" panose="00000500000000000000" pitchFamily="2"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2748266"/>
                  </a:ext>
                </a:extLst>
              </a:tr>
              <a:tr h="237448">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a:lnSpc>
                          <a:spcPct val="90000"/>
                        </a:lnSpc>
                      </a:pPr>
                      <a:r>
                        <a:rPr lang="en-US" sz="1400" b="0" i="0" kern="1200" dirty="0">
                          <a:solidFill>
                            <a:schemeClr val="tx1"/>
                          </a:solidFill>
                          <a:effectLst/>
                          <a:latin typeface="Poppins" panose="00000500000000000000" pitchFamily="2" charset="0"/>
                          <a:ea typeface="+mn-ea"/>
                          <a:cs typeface="Poppins" panose="00000500000000000000" pitchFamily="2" charset="0"/>
                        </a:rPr>
                        <a:t>NCT06522555</a:t>
                      </a:r>
                      <a:endParaRPr lang="en-US" sz="1400" dirty="0">
                        <a:solidFill>
                          <a:schemeClr val="tx1"/>
                        </a:solidFill>
                        <a:latin typeface="Poppins" panose="00000500000000000000" pitchFamily="2" charset="0"/>
                        <a:cs typeface="Poppins" panose="00000500000000000000" pitchFamily="2"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≥80 yr of age or 70-79 yr of age and unfit/frail; untreated DLBCL</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dirty="0" err="1">
                          <a:solidFill>
                            <a:schemeClr val="tx1"/>
                          </a:solidFill>
                          <a:latin typeface="Poppins" panose="00000500000000000000" pitchFamily="2" charset="0"/>
                          <a:cs typeface="Poppins" panose="00000500000000000000" pitchFamily="2" charset="0"/>
                        </a:rPr>
                        <a:t>Polatuzumab</a:t>
                      </a:r>
                      <a:r>
                        <a:rPr lang="en-US" sz="1400" dirty="0">
                          <a:solidFill>
                            <a:schemeClr val="tx1"/>
                          </a:solidFill>
                          <a:latin typeface="Poppins" panose="00000500000000000000" pitchFamily="2" charset="0"/>
                          <a:cs typeface="Poppins" panose="00000500000000000000" pitchFamily="2" charset="0"/>
                        </a:rPr>
                        <a:t> + ZR2 vs ZR2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PFS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Phase II: ZR2, CRR, 65%; 2-yr PFS/OS 67%/82%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05125464"/>
                  </a:ext>
                </a:extLst>
              </a:tr>
              <a:tr h="172619">
                <a:tc>
                  <a:txBody>
                    <a:bodyPr/>
                    <a:lstStyle/>
                    <a:p>
                      <a:pPr>
                        <a:lnSpc>
                          <a:spcPct val="90000"/>
                        </a:lnSpc>
                      </a:pPr>
                      <a:r>
                        <a:rPr lang="en-US" sz="1400" dirty="0">
                          <a:solidFill>
                            <a:schemeClr val="tx1"/>
                          </a:solidFill>
                          <a:latin typeface="Poppins" panose="00000500000000000000" pitchFamily="2" charset="0"/>
                          <a:cs typeface="Poppins" panose="00000500000000000000" pitchFamily="2" charset="0"/>
                        </a:rPr>
                        <a:t>NCT05164770</a:t>
                      </a:r>
                    </a:p>
                  </a:txBody>
                  <a:tcPr marL="121920" marR="121920" marT="60960" marB="6096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Untreated aggressive B-NHL</a:t>
                      </a:r>
                    </a:p>
                  </a:txBody>
                  <a:tcPr marL="121920" marR="121920" marT="60960" marB="6096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Zanubrutinib + R + chemo vs </a:t>
                      </a:r>
                      <a:br>
                        <a:rPr lang="en-US" sz="1400" dirty="0">
                          <a:solidFill>
                            <a:schemeClr val="tx1"/>
                          </a:solidFill>
                          <a:latin typeface="Poppins" panose="00000500000000000000" pitchFamily="2" charset="0"/>
                          <a:cs typeface="Poppins" panose="00000500000000000000" pitchFamily="2" charset="0"/>
                        </a:rPr>
                      </a:br>
                      <a:r>
                        <a:rPr lang="en-US" sz="1400" dirty="0">
                          <a:solidFill>
                            <a:schemeClr val="tx1"/>
                          </a:solidFill>
                          <a:latin typeface="Poppins" panose="00000500000000000000" pitchFamily="2" charset="0"/>
                          <a:cs typeface="Poppins" panose="00000500000000000000" pitchFamily="2" charset="0"/>
                        </a:rPr>
                        <a:t>R + chemo</a:t>
                      </a:r>
                    </a:p>
                  </a:txBody>
                  <a:tcPr marL="121920" marR="121920" marT="60960" marB="6096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dirty="0">
                          <a:solidFill>
                            <a:schemeClr val="tx1"/>
                          </a:solidFill>
                          <a:latin typeface="Poppins" panose="00000500000000000000" pitchFamily="2" charset="0"/>
                          <a:cs typeface="Poppins" panose="00000500000000000000" pitchFamily="2" charset="0"/>
                        </a:rPr>
                        <a:t>ORR</a:t>
                      </a:r>
                    </a:p>
                  </a:txBody>
                  <a:tcPr marL="121920" marR="121920" marT="60960" marB="6096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endParaRPr lang="en-US" sz="1400" dirty="0">
                        <a:solidFill>
                          <a:schemeClr val="tx1"/>
                        </a:solidFill>
                        <a:latin typeface="Poppins" panose="00000500000000000000" pitchFamily="2" charset="0"/>
                        <a:cs typeface="Poppins" panose="00000500000000000000" pitchFamily="2" charset="0"/>
                      </a:endParaRPr>
                    </a:p>
                  </a:txBody>
                  <a:tcPr marL="121920" marR="121920" marT="60960" marB="6096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82542122"/>
                  </a:ext>
                </a:extLst>
              </a:tr>
            </a:tbl>
          </a:graphicData>
        </a:graphic>
      </p:graphicFrame>
    </p:spTree>
    <p:extLst>
      <p:ext uri="{BB962C8B-B14F-4D97-AF65-F5344CB8AC3E}">
        <p14:creationId xmlns:p14="http://schemas.microsoft.com/office/powerpoint/2010/main" val="38628750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ED6C3-28B6-1467-B248-AD52BD71D16D}"/>
              </a:ext>
            </a:extLst>
          </p:cNvPr>
          <p:cNvSpPr>
            <a:spLocks noGrp="1"/>
          </p:cNvSpPr>
          <p:nvPr>
            <p:ph type="title"/>
          </p:nvPr>
        </p:nvSpPr>
        <p:spPr>
          <a:xfrm>
            <a:off x="231078" y="531006"/>
            <a:ext cx="11740260" cy="502445"/>
          </a:xfrm>
        </p:spPr>
        <p:txBody>
          <a:bodyPr/>
          <a:lstStyle/>
          <a:p>
            <a:r>
              <a:rPr lang="en-US" dirty="0"/>
              <a:t>Optimizing CAR T-Cell Therapy</a:t>
            </a:r>
          </a:p>
        </p:txBody>
      </p:sp>
      <p:sp>
        <p:nvSpPr>
          <p:cNvPr id="3" name="Content Placeholder 2">
            <a:extLst>
              <a:ext uri="{FF2B5EF4-FFF2-40B4-BE49-F238E27FC236}">
                <a16:creationId xmlns:a16="http://schemas.microsoft.com/office/drawing/2014/main" id="{1D3CE1A9-E54C-759D-F472-71A3BD6F78BD}"/>
              </a:ext>
            </a:extLst>
          </p:cNvPr>
          <p:cNvSpPr>
            <a:spLocks noGrp="1"/>
          </p:cNvSpPr>
          <p:nvPr>
            <p:ph idx="1"/>
          </p:nvPr>
        </p:nvSpPr>
        <p:spPr>
          <a:xfrm>
            <a:off x="231078" y="1335023"/>
            <a:ext cx="11740260" cy="4754880"/>
          </a:xfrm>
        </p:spPr>
        <p:txBody>
          <a:bodyPr/>
          <a:lstStyle/>
          <a:p>
            <a:r>
              <a:rPr lang="en-US" dirty="0"/>
              <a:t>Optimize stem memory phenotype to prevent exhaustion and improve efficacy</a:t>
            </a:r>
          </a:p>
          <a:p>
            <a:r>
              <a:rPr lang="en-US" dirty="0"/>
              <a:t>Speed up manufacturing</a:t>
            </a:r>
          </a:p>
          <a:p>
            <a:r>
              <a:rPr lang="en-US" dirty="0"/>
              <a:t>Prevent antigen escape</a:t>
            </a:r>
          </a:p>
          <a:p>
            <a:r>
              <a:rPr lang="en-US" dirty="0"/>
              <a:t>Reduce toxicity</a:t>
            </a:r>
          </a:p>
        </p:txBody>
      </p:sp>
    </p:spTree>
    <p:extLst>
      <p:ext uri="{BB962C8B-B14F-4D97-AF65-F5344CB8AC3E}">
        <p14:creationId xmlns:p14="http://schemas.microsoft.com/office/powerpoint/2010/main" val="15357410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7D2A6-741D-8767-0D38-4424E2C3A65D}"/>
              </a:ext>
            </a:extLst>
          </p:cNvPr>
          <p:cNvSpPr>
            <a:spLocks noGrp="1"/>
          </p:cNvSpPr>
          <p:nvPr>
            <p:ph type="title"/>
          </p:nvPr>
        </p:nvSpPr>
        <p:spPr>
          <a:xfrm>
            <a:off x="231078" y="531006"/>
            <a:ext cx="11740260" cy="502445"/>
          </a:xfrm>
        </p:spPr>
        <p:txBody>
          <a:bodyPr/>
          <a:lstStyle/>
          <a:p>
            <a:r>
              <a:rPr lang="en-US" dirty="0" err="1"/>
              <a:t>Rapcabtagene</a:t>
            </a:r>
            <a:r>
              <a:rPr lang="en-US" dirty="0"/>
              <a:t> </a:t>
            </a:r>
            <a:r>
              <a:rPr lang="en-US" dirty="0" err="1"/>
              <a:t>Autoleucel</a:t>
            </a:r>
            <a:endParaRPr lang="en-US" dirty="0"/>
          </a:p>
        </p:txBody>
      </p:sp>
      <p:sp>
        <p:nvSpPr>
          <p:cNvPr id="3" name="Content Placeholder 2">
            <a:extLst>
              <a:ext uri="{FF2B5EF4-FFF2-40B4-BE49-F238E27FC236}">
                <a16:creationId xmlns:a16="http://schemas.microsoft.com/office/drawing/2014/main" id="{421A4A48-5EFC-0CF2-FE27-7B78FDD324BD}"/>
              </a:ext>
            </a:extLst>
          </p:cNvPr>
          <p:cNvSpPr>
            <a:spLocks noGrp="1"/>
          </p:cNvSpPr>
          <p:nvPr>
            <p:ph idx="1"/>
          </p:nvPr>
        </p:nvSpPr>
        <p:spPr>
          <a:xfrm>
            <a:off x="231078" y="1335023"/>
            <a:ext cx="11740260" cy="4754880"/>
          </a:xfrm>
        </p:spPr>
        <p:txBody>
          <a:bodyPr/>
          <a:lstStyle/>
          <a:p>
            <a:r>
              <a:rPr lang="en-US" dirty="0"/>
              <a:t>Rapid manufacturing platform to preserve T-cell stemness</a:t>
            </a:r>
          </a:p>
          <a:p>
            <a:r>
              <a:rPr lang="en-US" dirty="0"/>
              <a:t>Expansion comparable to </a:t>
            </a:r>
            <a:r>
              <a:rPr lang="en-US" dirty="0" err="1"/>
              <a:t>tisa</a:t>
            </a:r>
            <a:r>
              <a:rPr lang="en-US" dirty="0"/>
              <a:t>-cel at a 25-fold lower dose</a:t>
            </a:r>
          </a:p>
          <a:p>
            <a:r>
              <a:rPr lang="en-US" dirty="0"/>
              <a:t>Phase II trial of </a:t>
            </a:r>
            <a:r>
              <a:rPr lang="en-US" dirty="0" err="1"/>
              <a:t>rapcabtagene</a:t>
            </a:r>
            <a:r>
              <a:rPr lang="en-US" dirty="0"/>
              <a:t> </a:t>
            </a:r>
            <a:r>
              <a:rPr lang="en-US" dirty="0" err="1"/>
              <a:t>autoleucel</a:t>
            </a:r>
            <a:r>
              <a:rPr lang="en-US" dirty="0"/>
              <a:t> for R/R DLBCL</a:t>
            </a:r>
          </a:p>
        </p:txBody>
      </p:sp>
      <p:sp>
        <p:nvSpPr>
          <p:cNvPr id="12" name="Content Placeholder 11">
            <a:extLst>
              <a:ext uri="{FF2B5EF4-FFF2-40B4-BE49-F238E27FC236}">
                <a16:creationId xmlns:a16="http://schemas.microsoft.com/office/drawing/2014/main" id="{B6D09240-0513-97B5-5BE7-8FF6A4FF8627}"/>
              </a:ext>
            </a:extLst>
          </p:cNvPr>
          <p:cNvSpPr>
            <a:spLocks noGrp="1"/>
          </p:cNvSpPr>
          <p:nvPr>
            <p:ph sz="quarter" idx="10"/>
          </p:nvPr>
        </p:nvSpPr>
        <p:spPr>
          <a:xfrm>
            <a:off x="1712199" y="6302375"/>
            <a:ext cx="7812290" cy="327025"/>
          </a:xfrm>
        </p:spPr>
        <p:txBody>
          <a:bodyPr/>
          <a:lstStyle/>
          <a:p>
            <a:r>
              <a:rPr lang="en-US" dirty="0"/>
              <a:t>Barba. ASH 2024. </a:t>
            </a:r>
            <a:r>
              <a:rPr lang="en-US" dirty="0" err="1"/>
              <a:t>Abstr</a:t>
            </a:r>
            <a:r>
              <a:rPr lang="en-US" dirty="0"/>
              <a:t> 439. Reidell. ASH 2024. </a:t>
            </a:r>
            <a:r>
              <a:rPr lang="en-US" dirty="0" err="1"/>
              <a:t>Abstr</a:t>
            </a:r>
            <a:r>
              <a:rPr lang="en-US" dirty="0"/>
              <a:t> 67.</a:t>
            </a:r>
          </a:p>
        </p:txBody>
      </p:sp>
      <p:graphicFrame>
        <p:nvGraphicFramePr>
          <p:cNvPr id="9" name="Table 8">
            <a:extLst>
              <a:ext uri="{FF2B5EF4-FFF2-40B4-BE49-F238E27FC236}">
                <a16:creationId xmlns:a16="http://schemas.microsoft.com/office/drawing/2014/main" id="{CAD480E2-3977-831A-EF1C-725FC56617E9}"/>
              </a:ext>
            </a:extLst>
          </p:cNvPr>
          <p:cNvGraphicFramePr>
            <a:graphicFrameLocks noGrp="1"/>
          </p:cNvGraphicFramePr>
          <p:nvPr>
            <p:extLst>
              <p:ext uri="{D42A27DB-BD31-4B8C-83A1-F6EECF244321}">
                <p14:modId xmlns:p14="http://schemas.microsoft.com/office/powerpoint/2010/main" val="3015018294"/>
              </p:ext>
            </p:extLst>
          </p:nvPr>
        </p:nvGraphicFramePr>
        <p:xfrm>
          <a:off x="228600" y="2994298"/>
          <a:ext cx="4491445" cy="2225040"/>
        </p:xfrm>
        <a:graphic>
          <a:graphicData uri="http://schemas.openxmlformats.org/drawingml/2006/table">
            <a:tbl>
              <a:tblPr firstRow="1" bandRow="1">
                <a:tableStyleId>{EB344D84-9AFB-497E-A393-DC336BA19D2E}</a:tableStyleId>
              </a:tblPr>
              <a:tblGrid>
                <a:gridCol w="2981597">
                  <a:extLst>
                    <a:ext uri="{9D8B030D-6E8A-4147-A177-3AD203B41FA5}">
                      <a16:colId xmlns:a16="http://schemas.microsoft.com/office/drawing/2014/main" val="1748412783"/>
                    </a:ext>
                  </a:extLst>
                </a:gridCol>
                <a:gridCol w="1509848">
                  <a:extLst>
                    <a:ext uri="{9D8B030D-6E8A-4147-A177-3AD203B41FA5}">
                      <a16:colId xmlns:a16="http://schemas.microsoft.com/office/drawing/2014/main" val="4026252462"/>
                    </a:ext>
                  </a:extLst>
                </a:gridCol>
              </a:tblGrid>
              <a:tr h="370840">
                <a:tc>
                  <a:txBody>
                    <a:bodyPr/>
                    <a:lstStyle/>
                    <a:p>
                      <a:r>
                        <a:rPr lang="en-US" dirty="0">
                          <a:solidFill>
                            <a:schemeClr val="bg2"/>
                          </a:solidFill>
                        </a:rPr>
                        <a:t>Baseline Characteristic</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dirty="0">
                          <a:solidFill>
                            <a:schemeClr val="bg2"/>
                          </a:solidFill>
                        </a:rPr>
                        <a:t>N=63</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37793024"/>
                  </a:ext>
                </a:extLst>
              </a:tr>
              <a:tr h="370840">
                <a:tc>
                  <a:txBody>
                    <a:bodyPr/>
                    <a:lstStyle/>
                    <a:p>
                      <a:r>
                        <a:rPr lang="en-US" dirty="0"/>
                        <a:t>Median age, yr (range)</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dirty="0"/>
                        <a:t>64 (26-81)</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90576223"/>
                  </a:ext>
                </a:extLst>
              </a:tr>
              <a:tr h="370840">
                <a:tc>
                  <a:txBody>
                    <a:bodyPr/>
                    <a:lstStyle/>
                    <a:p>
                      <a:r>
                        <a:rPr lang="en-US" dirty="0"/>
                        <a:t>Median prior treatment</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2 (2-6)</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23409493"/>
                  </a:ext>
                </a:extLst>
              </a:tr>
              <a:tr h="370840">
                <a:tc>
                  <a:txBody>
                    <a:bodyPr/>
                    <a:lstStyle/>
                    <a:p>
                      <a:r>
                        <a:rPr lang="en-US" dirty="0"/>
                        <a:t>Refractory to prior line, %</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dirty="0"/>
                        <a:t>59</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93843228"/>
                  </a:ext>
                </a:extLst>
              </a:tr>
              <a:tr h="370840">
                <a:tc>
                  <a:txBody>
                    <a:bodyPr/>
                    <a:lstStyle/>
                    <a:p>
                      <a:r>
                        <a:rPr lang="en-US" dirty="0"/>
                        <a:t>Elevated LDH,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43</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6476698"/>
                  </a:ext>
                </a:extLst>
              </a:tr>
              <a:tr h="370840">
                <a:tc>
                  <a:txBody>
                    <a:bodyPr/>
                    <a:lstStyle/>
                    <a:p>
                      <a:r>
                        <a:rPr lang="en-US" dirty="0"/>
                        <a:t>Double hit, %</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dirty="0"/>
                        <a:t>25</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57426744"/>
                  </a:ext>
                </a:extLst>
              </a:tr>
            </a:tbl>
          </a:graphicData>
        </a:graphic>
      </p:graphicFrame>
      <p:graphicFrame>
        <p:nvGraphicFramePr>
          <p:cNvPr id="10" name="Table 9">
            <a:extLst>
              <a:ext uri="{FF2B5EF4-FFF2-40B4-BE49-F238E27FC236}">
                <a16:creationId xmlns:a16="http://schemas.microsoft.com/office/drawing/2014/main" id="{7232D8B6-5158-D17D-19B0-5FC9FBBC3F76}"/>
              </a:ext>
            </a:extLst>
          </p:cNvPr>
          <p:cNvGraphicFramePr>
            <a:graphicFrameLocks noGrp="1"/>
          </p:cNvGraphicFramePr>
          <p:nvPr>
            <p:extLst>
              <p:ext uri="{D42A27DB-BD31-4B8C-83A1-F6EECF244321}">
                <p14:modId xmlns:p14="http://schemas.microsoft.com/office/powerpoint/2010/main" val="1053831739"/>
              </p:ext>
            </p:extLst>
          </p:nvPr>
        </p:nvGraphicFramePr>
        <p:xfrm>
          <a:off x="4824549" y="2994298"/>
          <a:ext cx="3605347" cy="1854200"/>
        </p:xfrm>
        <a:graphic>
          <a:graphicData uri="http://schemas.openxmlformats.org/drawingml/2006/table">
            <a:tbl>
              <a:tblPr firstRow="1" bandRow="1">
                <a:tableStyleId>{EB344D84-9AFB-497E-A393-DC336BA19D2E}</a:tableStyleId>
              </a:tblPr>
              <a:tblGrid>
                <a:gridCol w="2721860">
                  <a:extLst>
                    <a:ext uri="{9D8B030D-6E8A-4147-A177-3AD203B41FA5}">
                      <a16:colId xmlns:a16="http://schemas.microsoft.com/office/drawing/2014/main" val="1748412783"/>
                    </a:ext>
                  </a:extLst>
                </a:gridCol>
                <a:gridCol w="883487">
                  <a:extLst>
                    <a:ext uri="{9D8B030D-6E8A-4147-A177-3AD203B41FA5}">
                      <a16:colId xmlns:a16="http://schemas.microsoft.com/office/drawing/2014/main" val="4026252462"/>
                    </a:ext>
                  </a:extLst>
                </a:gridCol>
              </a:tblGrid>
              <a:tr h="370840">
                <a:tc>
                  <a:txBody>
                    <a:bodyPr/>
                    <a:lstStyle/>
                    <a:p>
                      <a:r>
                        <a:rPr lang="en-US" dirty="0">
                          <a:solidFill>
                            <a:schemeClr val="bg2"/>
                          </a:solidFill>
                        </a:rPr>
                        <a:t>Efficacy</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dirty="0">
                          <a:solidFill>
                            <a:schemeClr val="bg2"/>
                          </a:solidFill>
                        </a:rPr>
                        <a:t>N=60</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37793024"/>
                  </a:ext>
                </a:extLst>
              </a:tr>
              <a:tr h="370840">
                <a:tc>
                  <a:txBody>
                    <a:bodyPr/>
                    <a:lstStyle/>
                    <a:p>
                      <a:r>
                        <a:rPr lang="en-US" dirty="0"/>
                        <a:t>Overall response, %</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r>
                        <a:rPr lang="en-US" dirty="0"/>
                        <a:t>88</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90576223"/>
                  </a:ext>
                </a:extLst>
              </a:tr>
              <a:tr h="370840">
                <a:tc>
                  <a:txBody>
                    <a:bodyPr/>
                    <a:lstStyle/>
                    <a:p>
                      <a:r>
                        <a:rPr lang="en-US" dirty="0"/>
                        <a:t>Complete response,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US" dirty="0"/>
                        <a:t>65</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23409493"/>
                  </a:ext>
                </a:extLst>
              </a:tr>
              <a:tr h="370840">
                <a:tc>
                  <a:txBody>
                    <a:bodyPr/>
                    <a:lstStyle/>
                    <a:p>
                      <a:r>
                        <a:rPr lang="en-US" dirty="0"/>
                        <a:t>Median </a:t>
                      </a:r>
                      <a:r>
                        <a:rPr lang="en-US" dirty="0" err="1"/>
                        <a:t>DoR</a:t>
                      </a:r>
                      <a:r>
                        <a:rPr lang="en-US" dirty="0"/>
                        <a:t>, </a:t>
                      </a:r>
                      <a:r>
                        <a:rPr lang="en-US" dirty="0" err="1"/>
                        <a:t>mo</a:t>
                      </a:r>
                      <a:endParaRPr lang="en-US" dirty="0"/>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dirty="0"/>
                        <a:t>15 </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93843228"/>
                  </a:ext>
                </a:extLst>
              </a:tr>
              <a:tr h="370840">
                <a:tc>
                  <a:txBody>
                    <a:bodyPr/>
                    <a:lstStyle/>
                    <a:p>
                      <a:r>
                        <a:rPr lang="en-US" dirty="0"/>
                        <a:t>Median PFS, </a:t>
                      </a:r>
                      <a:r>
                        <a:rPr lang="en-US" dirty="0" err="1"/>
                        <a:t>mo</a:t>
                      </a:r>
                      <a:endParaRPr lang="en-US" dirty="0"/>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12 </a:t>
                      </a:r>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57426744"/>
                  </a:ext>
                </a:extLst>
              </a:tr>
            </a:tbl>
          </a:graphicData>
        </a:graphic>
      </p:graphicFrame>
      <p:graphicFrame>
        <p:nvGraphicFramePr>
          <p:cNvPr id="11" name="Table 10">
            <a:extLst>
              <a:ext uri="{FF2B5EF4-FFF2-40B4-BE49-F238E27FC236}">
                <a16:creationId xmlns:a16="http://schemas.microsoft.com/office/drawing/2014/main" id="{134DD6B0-9E7F-B618-7C2D-A90B8CCC36B6}"/>
              </a:ext>
            </a:extLst>
          </p:cNvPr>
          <p:cNvGraphicFramePr>
            <a:graphicFrameLocks noGrp="1"/>
          </p:cNvGraphicFramePr>
          <p:nvPr>
            <p:extLst>
              <p:ext uri="{D42A27DB-BD31-4B8C-83A1-F6EECF244321}">
                <p14:modId xmlns:p14="http://schemas.microsoft.com/office/powerpoint/2010/main" val="4256988039"/>
              </p:ext>
            </p:extLst>
          </p:nvPr>
        </p:nvGraphicFramePr>
        <p:xfrm>
          <a:off x="8516983" y="2994298"/>
          <a:ext cx="3454355" cy="2570480"/>
        </p:xfrm>
        <a:graphic>
          <a:graphicData uri="http://schemas.openxmlformats.org/drawingml/2006/table">
            <a:tbl>
              <a:tblPr firstRow="1" bandRow="1">
                <a:tableStyleId>{EB344D84-9AFB-497E-A393-DC336BA19D2E}</a:tableStyleId>
              </a:tblPr>
              <a:tblGrid>
                <a:gridCol w="2560320">
                  <a:extLst>
                    <a:ext uri="{9D8B030D-6E8A-4147-A177-3AD203B41FA5}">
                      <a16:colId xmlns:a16="http://schemas.microsoft.com/office/drawing/2014/main" val="1748412783"/>
                    </a:ext>
                  </a:extLst>
                </a:gridCol>
                <a:gridCol w="894035">
                  <a:extLst>
                    <a:ext uri="{9D8B030D-6E8A-4147-A177-3AD203B41FA5}">
                      <a16:colId xmlns:a16="http://schemas.microsoft.com/office/drawing/2014/main" val="4026252462"/>
                    </a:ext>
                  </a:extLst>
                </a:gridCol>
              </a:tblGrid>
              <a:tr h="370840">
                <a:tc>
                  <a:txBody>
                    <a:bodyPr/>
                    <a:lstStyle/>
                    <a:p>
                      <a:r>
                        <a:rPr lang="en-US" dirty="0">
                          <a:solidFill>
                            <a:schemeClr val="bg2"/>
                          </a:solidFill>
                        </a:rPr>
                        <a:t>Safety</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r>
                        <a:rPr lang="en-US" dirty="0">
                          <a:solidFill>
                            <a:schemeClr val="bg2"/>
                          </a:solidFill>
                        </a:rPr>
                        <a:t>N=63</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37793024"/>
                  </a:ext>
                </a:extLst>
              </a:tr>
              <a:tr h="370840">
                <a:tc>
                  <a:txBody>
                    <a:bodyPr/>
                    <a:lstStyle/>
                    <a:p>
                      <a:r>
                        <a:rPr lang="en-US" dirty="0"/>
                        <a:t>CRS, %</a:t>
                      </a:r>
                    </a:p>
                    <a:p>
                      <a:pPr marL="344488" indent="-223838">
                        <a:buFont typeface="Arial" panose="020B0604020202020204" pitchFamily="34" charset="0"/>
                        <a:buChar char="•"/>
                        <a:tabLst/>
                      </a:pPr>
                      <a:r>
                        <a:rPr lang="en-US" dirty="0"/>
                        <a:t>Any grade</a:t>
                      </a:r>
                    </a:p>
                    <a:p>
                      <a:pPr marL="344488" indent="-223838">
                        <a:buFont typeface="Arial" panose="020B0604020202020204" pitchFamily="34" charset="0"/>
                        <a:buChar char="•"/>
                        <a:tabLst/>
                      </a:pPr>
                      <a:r>
                        <a:rPr lang="en-US" dirty="0"/>
                        <a:t>Grade ≥3</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endParaRPr lang="en-US" dirty="0"/>
                    </a:p>
                    <a:p>
                      <a:pPr algn="ctr"/>
                      <a:r>
                        <a:rPr lang="en-US" dirty="0"/>
                        <a:t>43</a:t>
                      </a:r>
                    </a:p>
                    <a:p>
                      <a:pPr algn="ctr"/>
                      <a:r>
                        <a:rPr lang="en-US" dirty="0"/>
                        <a:t>6</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90576223"/>
                  </a:ext>
                </a:extLst>
              </a:tr>
              <a:tr h="370840">
                <a:tc>
                  <a:txBody>
                    <a:bodyPr/>
                    <a:lstStyle/>
                    <a:p>
                      <a:r>
                        <a:rPr lang="en-US" dirty="0"/>
                        <a:t>ICANS, %</a:t>
                      </a:r>
                    </a:p>
                    <a:p>
                      <a:pPr marL="344488" indent="-223838" algn="l" defTabSz="914400" rtl="0" eaLnBrk="1" latinLnBrk="0" hangingPunct="1">
                        <a:buFont typeface="Arial" panose="020B0604020202020204" pitchFamily="34" charset="0"/>
                        <a:buChar char="•"/>
                        <a:tabLst/>
                      </a:pPr>
                      <a:r>
                        <a:rPr lang="en-US" sz="1800" kern="1200" dirty="0">
                          <a:solidFill>
                            <a:schemeClr val="dk1"/>
                          </a:solidFill>
                          <a:latin typeface="+mn-lt"/>
                          <a:ea typeface="+mn-ea"/>
                          <a:cs typeface="+mn-cs"/>
                        </a:rPr>
                        <a:t>Any grade</a:t>
                      </a:r>
                    </a:p>
                    <a:p>
                      <a:pPr marL="344488" indent="-223838" algn="l" defTabSz="914400" rtl="0" eaLnBrk="1" latinLnBrk="0" hangingPunct="1">
                        <a:buFont typeface="Arial" panose="020B0604020202020204" pitchFamily="34" charset="0"/>
                        <a:buChar char="•"/>
                        <a:tabLst/>
                      </a:pPr>
                      <a:r>
                        <a:rPr lang="en-US" sz="1800" kern="1200" dirty="0">
                          <a:solidFill>
                            <a:schemeClr val="dk1"/>
                          </a:solidFill>
                          <a:latin typeface="+mn-lt"/>
                          <a:ea typeface="+mn-ea"/>
                          <a:cs typeface="+mn-cs"/>
                        </a:rPr>
                        <a:t>Grade ≥3</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endParaRPr lang="en-US" dirty="0"/>
                    </a:p>
                    <a:p>
                      <a:pPr algn="ctr"/>
                      <a:r>
                        <a:rPr lang="en-US" dirty="0"/>
                        <a:t>6</a:t>
                      </a:r>
                    </a:p>
                    <a:p>
                      <a:pPr algn="ctr"/>
                      <a:r>
                        <a:rPr lang="en-US" dirty="0"/>
                        <a:t>3</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23409493"/>
                  </a:ext>
                </a:extLst>
              </a:tr>
              <a:tr h="370840">
                <a:tc>
                  <a:txBody>
                    <a:bodyPr/>
                    <a:lstStyle/>
                    <a:p>
                      <a:r>
                        <a:rPr lang="en-US" dirty="0"/>
                        <a:t>Grade ≥3 infection, %</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tc>
                  <a:txBody>
                    <a:bodyPr/>
                    <a:lstStyle/>
                    <a:p>
                      <a:pPr algn="ctr"/>
                      <a:r>
                        <a:rPr lang="en-US" dirty="0"/>
                        <a:t>27</a:t>
                      </a:r>
                    </a:p>
                  </a:txBody>
                  <a:tcPr>
                    <a:lnL>
                      <a:noFill/>
                    </a:lnL>
                    <a:lnR>
                      <a:noFill/>
                    </a:lnR>
                    <a:lnT>
                      <a:noFill/>
                    </a:lnT>
                    <a:lnB w="254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93843228"/>
                  </a:ext>
                </a:extLst>
              </a:tr>
            </a:tbl>
          </a:graphicData>
        </a:graphic>
      </p:graphicFrame>
    </p:spTree>
    <p:extLst>
      <p:ext uri="{BB962C8B-B14F-4D97-AF65-F5344CB8AC3E}">
        <p14:creationId xmlns:p14="http://schemas.microsoft.com/office/powerpoint/2010/main" val="28658138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3B108-8C55-0F2A-67C6-6D3907A0A910}"/>
              </a:ext>
            </a:extLst>
          </p:cNvPr>
          <p:cNvSpPr>
            <a:spLocks noGrp="1"/>
          </p:cNvSpPr>
          <p:nvPr>
            <p:ph type="title"/>
          </p:nvPr>
        </p:nvSpPr>
        <p:spPr>
          <a:xfrm>
            <a:off x="231078" y="531006"/>
            <a:ext cx="11740260" cy="502445"/>
          </a:xfrm>
        </p:spPr>
        <p:txBody>
          <a:bodyPr/>
          <a:lstStyle/>
          <a:p>
            <a:r>
              <a:rPr lang="en-US" dirty="0" err="1"/>
              <a:t>Zamtocabtagene</a:t>
            </a:r>
            <a:r>
              <a:rPr lang="en-US" dirty="0"/>
              <a:t> </a:t>
            </a:r>
            <a:r>
              <a:rPr lang="en-US" dirty="0" err="1"/>
              <a:t>Autoleucel</a:t>
            </a:r>
            <a:endParaRPr lang="en-US" dirty="0"/>
          </a:p>
        </p:txBody>
      </p:sp>
      <p:sp>
        <p:nvSpPr>
          <p:cNvPr id="5" name="Content Placeholder 4">
            <a:extLst>
              <a:ext uri="{FF2B5EF4-FFF2-40B4-BE49-F238E27FC236}">
                <a16:creationId xmlns:a16="http://schemas.microsoft.com/office/drawing/2014/main" id="{BAD5C519-A860-4D93-0501-C443C9F943C5}"/>
              </a:ext>
            </a:extLst>
          </p:cNvPr>
          <p:cNvSpPr>
            <a:spLocks noGrp="1"/>
          </p:cNvSpPr>
          <p:nvPr>
            <p:ph idx="1"/>
          </p:nvPr>
        </p:nvSpPr>
        <p:spPr>
          <a:xfrm>
            <a:off x="231775" y="1335088"/>
            <a:ext cx="11739563" cy="903015"/>
          </a:xfrm>
        </p:spPr>
        <p:txBody>
          <a:bodyPr/>
          <a:lstStyle/>
          <a:p>
            <a:r>
              <a:rPr lang="en-US" sz="2200" dirty="0"/>
              <a:t>Anti-CD19/CD20 CAR T-cell therapy with 14-day vein-to-vein time</a:t>
            </a:r>
          </a:p>
          <a:p>
            <a:r>
              <a:rPr lang="en-US" sz="2200" dirty="0"/>
              <a:t>DAILY II: phase II study in patients with R/R DLBCL after ≥2 prior lines of treatment</a:t>
            </a:r>
          </a:p>
          <a:p>
            <a:endParaRPr lang="en-US" sz="2200" dirty="0"/>
          </a:p>
        </p:txBody>
      </p:sp>
      <p:sp>
        <p:nvSpPr>
          <p:cNvPr id="12" name="Content Placeholder 11">
            <a:extLst>
              <a:ext uri="{FF2B5EF4-FFF2-40B4-BE49-F238E27FC236}">
                <a16:creationId xmlns:a16="http://schemas.microsoft.com/office/drawing/2014/main" id="{62818AFE-7CE3-81CD-327C-CEA24FAF7A17}"/>
              </a:ext>
            </a:extLst>
          </p:cNvPr>
          <p:cNvSpPr>
            <a:spLocks noGrp="1"/>
          </p:cNvSpPr>
          <p:nvPr>
            <p:ph sz="quarter" idx="10"/>
          </p:nvPr>
        </p:nvSpPr>
        <p:spPr>
          <a:xfrm>
            <a:off x="1712199" y="6302375"/>
            <a:ext cx="7812290" cy="327025"/>
          </a:xfrm>
        </p:spPr>
        <p:txBody>
          <a:bodyPr/>
          <a:lstStyle/>
          <a:p>
            <a:r>
              <a:rPr lang="en-US" dirty="0"/>
              <a:t>Shah. ASH 2024. </a:t>
            </a:r>
            <a:r>
              <a:rPr lang="en-US" dirty="0" err="1"/>
              <a:t>Abstr</a:t>
            </a:r>
            <a:r>
              <a:rPr lang="en-US" dirty="0"/>
              <a:t> 105. Shah. ICML 2025. </a:t>
            </a:r>
            <a:r>
              <a:rPr lang="en-US" dirty="0" err="1"/>
              <a:t>Abstr</a:t>
            </a:r>
            <a:r>
              <a:rPr lang="en-US" dirty="0"/>
              <a:t> 43.</a:t>
            </a:r>
          </a:p>
        </p:txBody>
      </p:sp>
      <p:graphicFrame>
        <p:nvGraphicFramePr>
          <p:cNvPr id="14" name="Table 14">
            <a:extLst>
              <a:ext uri="{FF2B5EF4-FFF2-40B4-BE49-F238E27FC236}">
                <a16:creationId xmlns:a16="http://schemas.microsoft.com/office/drawing/2014/main" id="{E9129FD2-E2F8-C795-1156-1C275543925B}"/>
              </a:ext>
            </a:extLst>
          </p:cNvPr>
          <p:cNvGraphicFramePr>
            <a:graphicFrameLocks noGrp="1"/>
          </p:cNvGraphicFramePr>
          <p:nvPr>
            <p:extLst>
              <p:ext uri="{D42A27DB-BD31-4B8C-83A1-F6EECF244321}">
                <p14:modId xmlns:p14="http://schemas.microsoft.com/office/powerpoint/2010/main" val="1946277867"/>
              </p:ext>
            </p:extLst>
          </p:nvPr>
        </p:nvGraphicFramePr>
        <p:xfrm>
          <a:off x="228601" y="2399317"/>
          <a:ext cx="4188394" cy="2255520"/>
        </p:xfrm>
        <a:graphic>
          <a:graphicData uri="http://schemas.openxmlformats.org/drawingml/2006/table">
            <a:tbl>
              <a:tblPr firstRow="1" bandRow="1">
                <a:tableStyleId>{5C22544A-7EE6-4342-B048-85BDC9FD1C3A}</a:tableStyleId>
              </a:tblPr>
              <a:tblGrid>
                <a:gridCol w="2888378">
                  <a:extLst>
                    <a:ext uri="{9D8B030D-6E8A-4147-A177-3AD203B41FA5}">
                      <a16:colId xmlns:a16="http://schemas.microsoft.com/office/drawing/2014/main" val="61502252"/>
                    </a:ext>
                  </a:extLst>
                </a:gridCol>
                <a:gridCol w="1300016">
                  <a:extLst>
                    <a:ext uri="{9D8B030D-6E8A-4147-A177-3AD203B41FA5}">
                      <a16:colId xmlns:a16="http://schemas.microsoft.com/office/drawing/2014/main" val="2255187766"/>
                    </a:ext>
                  </a:extLst>
                </a:gridCol>
              </a:tblGrid>
              <a:tr h="127906">
                <a:tc>
                  <a:txBody>
                    <a:bodyPr/>
                    <a:lstStyle/>
                    <a:p>
                      <a:r>
                        <a:rPr lang="en-US" sz="1600" dirty="0">
                          <a:solidFill>
                            <a:schemeClr val="bg2"/>
                          </a:solidFill>
                        </a:rPr>
                        <a:t>Baseline characteristics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solidFill>
                            <a:schemeClr val="bg2"/>
                          </a:solidFill>
                        </a:rPr>
                        <a:t>N = 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447901574"/>
                  </a:ext>
                </a:extLst>
              </a:tr>
              <a:tr h="127906">
                <a:tc>
                  <a:txBody>
                    <a:bodyPr/>
                    <a:lstStyle/>
                    <a:p>
                      <a:r>
                        <a:rPr lang="en-US" sz="1600" dirty="0"/>
                        <a:t>Median age, yr (range)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63 (25-85)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47358523"/>
                  </a:ext>
                </a:extLst>
              </a:tr>
              <a:tr h="127906">
                <a:tc>
                  <a:txBody>
                    <a:bodyPr/>
                    <a:lstStyle/>
                    <a:p>
                      <a:r>
                        <a:rPr lang="en-US" sz="1600" dirty="0"/>
                        <a:t>Elevated LDH,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t>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264021"/>
                  </a:ext>
                </a:extLst>
              </a:tr>
              <a:tr h="1279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IPI 3-5,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8225341"/>
                  </a:ext>
                </a:extLst>
              </a:tr>
              <a:tr h="313952">
                <a:tc>
                  <a:txBody>
                    <a:bodyPr/>
                    <a:lstStyle/>
                    <a:p>
                      <a:r>
                        <a:rPr lang="en-US" sz="1600" dirty="0"/>
                        <a:t>2 prior lines of therapy,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≥3 prior lines of therapy,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t>75</a:t>
                      </a:r>
                    </a:p>
                    <a:p>
                      <a:pPr algn="ctr"/>
                      <a:r>
                        <a:rPr lang="en-US" sz="1600" dirty="0"/>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84462804"/>
                  </a:ext>
                </a:extLst>
              </a:tr>
              <a:tr h="127906">
                <a:tc>
                  <a:txBody>
                    <a:bodyPr/>
                    <a:lstStyle/>
                    <a:p>
                      <a:r>
                        <a:rPr lang="en-US" sz="1600" dirty="0"/>
                        <a:t>Prior ASCT,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92774092"/>
                  </a:ext>
                </a:extLst>
              </a:tr>
            </a:tbl>
          </a:graphicData>
        </a:graphic>
      </p:graphicFrame>
      <p:graphicFrame>
        <p:nvGraphicFramePr>
          <p:cNvPr id="18" name="Table 14">
            <a:extLst>
              <a:ext uri="{FF2B5EF4-FFF2-40B4-BE49-F238E27FC236}">
                <a16:creationId xmlns:a16="http://schemas.microsoft.com/office/drawing/2014/main" id="{9B20D0D5-DAB4-82B8-831B-B852B3A7119A}"/>
              </a:ext>
            </a:extLst>
          </p:cNvPr>
          <p:cNvGraphicFramePr>
            <a:graphicFrameLocks noGrp="1"/>
          </p:cNvGraphicFramePr>
          <p:nvPr>
            <p:extLst>
              <p:ext uri="{D42A27DB-BD31-4B8C-83A1-F6EECF244321}">
                <p14:modId xmlns:p14="http://schemas.microsoft.com/office/powerpoint/2010/main" val="2950525125"/>
              </p:ext>
            </p:extLst>
          </p:nvPr>
        </p:nvGraphicFramePr>
        <p:xfrm>
          <a:off x="228601" y="4754880"/>
          <a:ext cx="4171324" cy="1341120"/>
        </p:xfrm>
        <a:graphic>
          <a:graphicData uri="http://schemas.openxmlformats.org/drawingml/2006/table">
            <a:tbl>
              <a:tblPr firstRow="1" bandRow="1">
                <a:tableStyleId>{5C22544A-7EE6-4342-B048-85BDC9FD1C3A}</a:tableStyleId>
              </a:tblPr>
              <a:tblGrid>
                <a:gridCol w="3152063">
                  <a:extLst>
                    <a:ext uri="{9D8B030D-6E8A-4147-A177-3AD203B41FA5}">
                      <a16:colId xmlns:a16="http://schemas.microsoft.com/office/drawing/2014/main" val="61502252"/>
                    </a:ext>
                  </a:extLst>
                </a:gridCol>
                <a:gridCol w="1019261">
                  <a:extLst>
                    <a:ext uri="{9D8B030D-6E8A-4147-A177-3AD203B41FA5}">
                      <a16:colId xmlns:a16="http://schemas.microsoft.com/office/drawing/2014/main" val="2255187766"/>
                    </a:ext>
                  </a:extLst>
                </a:gridCol>
              </a:tblGrid>
              <a:tr h="0">
                <a:tc>
                  <a:txBody>
                    <a:bodyPr/>
                    <a:lstStyle/>
                    <a:p>
                      <a:r>
                        <a:rPr lang="en-US" sz="1600" dirty="0">
                          <a:solidFill>
                            <a:schemeClr val="bg2"/>
                          </a:solidFill>
                        </a:rPr>
                        <a:t>Antigen loss at progression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solidFill>
                            <a:schemeClr val="bg2"/>
                          </a:solidFill>
                        </a:rPr>
                        <a:t>n = 27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447901574"/>
                  </a:ext>
                </a:extLst>
              </a:tr>
              <a:tr h="0">
                <a:tc>
                  <a:txBody>
                    <a:bodyPr/>
                    <a:lstStyle/>
                    <a:p>
                      <a:r>
                        <a:rPr lang="en-US" sz="1600" b="0" dirty="0"/>
                        <a:t>CD19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47358523"/>
                  </a:ext>
                </a:extLst>
              </a:tr>
              <a:tr h="0">
                <a:tc>
                  <a:txBody>
                    <a:bodyPr/>
                    <a:lstStyle/>
                    <a:p>
                      <a:r>
                        <a:rPr lang="en-US" sz="1600" b="0" dirty="0"/>
                        <a:t>CD20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264021"/>
                  </a:ext>
                </a:extLst>
              </a:tr>
              <a:tr h="0">
                <a:tc>
                  <a:txBody>
                    <a:bodyPr/>
                    <a:lstStyle/>
                    <a:p>
                      <a:r>
                        <a:rPr lang="en-US" sz="1600" b="0" dirty="0"/>
                        <a:t>CD19 &amp; CD20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70568613"/>
                  </a:ext>
                </a:extLst>
              </a:tr>
            </a:tbl>
          </a:graphicData>
        </a:graphic>
      </p:graphicFrame>
      <p:sp>
        <p:nvSpPr>
          <p:cNvPr id="10" name="TextBox 9">
            <a:extLst>
              <a:ext uri="{FF2B5EF4-FFF2-40B4-BE49-F238E27FC236}">
                <a16:creationId xmlns:a16="http://schemas.microsoft.com/office/drawing/2014/main" id="{AF1F8AEA-87CF-A54E-DA8B-5C9C400BF53F}"/>
              </a:ext>
            </a:extLst>
          </p:cNvPr>
          <p:cNvSpPr txBox="1"/>
          <p:nvPr/>
        </p:nvSpPr>
        <p:spPr bwMode="auto">
          <a:xfrm>
            <a:off x="449705" y="1397656"/>
            <a:ext cx="63708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Arial" panose="020B0604020202020204" pitchFamily="34" charset="0"/>
              <a:buChar char="•"/>
            </a:pPr>
            <a:endParaRPr lang="en-US" sz="2000" b="0" dirty="0">
              <a:solidFill>
                <a:schemeClr val="bg1"/>
              </a:solidFill>
              <a:latin typeface="Calibri" panose="020F0502020204030204" pitchFamily="34" charset="0"/>
            </a:endParaRPr>
          </a:p>
        </p:txBody>
      </p:sp>
      <p:sp>
        <p:nvSpPr>
          <p:cNvPr id="4" name="object 7">
            <a:extLst>
              <a:ext uri="{FF2B5EF4-FFF2-40B4-BE49-F238E27FC236}">
                <a16:creationId xmlns:a16="http://schemas.microsoft.com/office/drawing/2014/main" id="{254724C0-7391-ADCE-9E8E-6CBBFCE446E5}"/>
              </a:ext>
            </a:extLst>
          </p:cNvPr>
          <p:cNvSpPr txBox="1"/>
          <p:nvPr/>
        </p:nvSpPr>
        <p:spPr>
          <a:xfrm>
            <a:off x="5189180" y="2478967"/>
            <a:ext cx="5833959" cy="263298"/>
          </a:xfrm>
          <a:prstGeom prst="rect">
            <a:avLst/>
          </a:prstGeom>
        </p:spPr>
        <p:txBody>
          <a:bodyPr vert="horz" wrap="square" lIns="0" tIns="16912" rIns="0" bIns="0" rtlCol="0">
            <a:spAutoFit/>
          </a:bodyPr>
          <a:lstStyle/>
          <a:p>
            <a:pPr marL="6350" marR="0" lvl="0" algn="ctr" defTabSz="914400" rtl="0" eaLnBrk="1" fontAlgn="auto" latinLnBrk="0" hangingPunct="1">
              <a:lnSpc>
                <a:spcPct val="100000"/>
              </a:lnSpc>
              <a:spcBef>
                <a:spcPts val="133"/>
              </a:spcBef>
              <a:spcAft>
                <a:spcPts val="0"/>
              </a:spcAft>
              <a:buClrTx/>
              <a:buSzTx/>
              <a:buFontTx/>
              <a:buNone/>
              <a:defRPr/>
            </a:pPr>
            <a:r>
              <a:rPr kumimoji="0" lang="en-US" sz="1600" b="1" i="0" u="none" strike="noStrike" kern="1200" cap="none" spc="0" normalizeH="0" baseline="0" noProof="0" dirty="0">
                <a:ln>
                  <a:noFill/>
                </a:ln>
                <a:solidFill>
                  <a:srgbClr val="000000"/>
                </a:solidFill>
                <a:effectLst/>
                <a:uLnTx/>
                <a:uFillTx/>
                <a:latin typeface="Poppins" pitchFamily="2" charset="77"/>
                <a:cs typeface="Poppins" pitchFamily="2" charset="77"/>
              </a:rPr>
              <a:t>Primary Endpoint: PFS by IRC</a:t>
            </a:r>
            <a:endParaRPr kumimoji="0" lang="en-US"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nvGrpSpPr>
          <p:cNvPr id="6" name="Group 5">
            <a:extLst>
              <a:ext uri="{FF2B5EF4-FFF2-40B4-BE49-F238E27FC236}">
                <a16:creationId xmlns:a16="http://schemas.microsoft.com/office/drawing/2014/main" id="{4E28AAD6-94BB-A611-2598-3AFC5B3C5E7B}"/>
              </a:ext>
            </a:extLst>
          </p:cNvPr>
          <p:cNvGrpSpPr/>
          <p:nvPr/>
        </p:nvGrpSpPr>
        <p:grpSpPr>
          <a:xfrm>
            <a:off x="4722422" y="2779567"/>
            <a:ext cx="471386" cy="2737801"/>
            <a:chOff x="462134" y="3047441"/>
            <a:chExt cx="471386" cy="2720826"/>
          </a:xfrm>
        </p:grpSpPr>
        <p:sp>
          <p:nvSpPr>
            <p:cNvPr id="8" name="object 19">
              <a:extLst>
                <a:ext uri="{FF2B5EF4-FFF2-40B4-BE49-F238E27FC236}">
                  <a16:creationId xmlns:a16="http://schemas.microsoft.com/office/drawing/2014/main" id="{61F223F7-EAF3-42DA-1F18-C19B8C1FCF24}"/>
                </a:ext>
              </a:extLst>
            </p:cNvPr>
            <p:cNvSpPr txBox="1"/>
            <p:nvPr/>
          </p:nvSpPr>
          <p:spPr>
            <a:xfrm>
              <a:off x="740233" y="5504969"/>
              <a:ext cx="193287" cy="263298"/>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1" name="object 20">
              <a:extLst>
                <a:ext uri="{FF2B5EF4-FFF2-40B4-BE49-F238E27FC236}">
                  <a16:creationId xmlns:a16="http://schemas.microsoft.com/office/drawing/2014/main" id="{BE04AA10-A7FD-1CDA-06E7-8D016231539E}"/>
                </a:ext>
              </a:extLst>
            </p:cNvPr>
            <p:cNvSpPr txBox="1"/>
            <p:nvPr/>
          </p:nvSpPr>
          <p:spPr>
            <a:xfrm>
              <a:off x="462134" y="4890587"/>
              <a:ext cx="468886" cy="261665"/>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600" b="0" i="0" u="none" strike="noStrike" kern="1200" cap="none" spc="-33" normalizeH="0" baseline="0" noProof="0" dirty="0">
                  <a:ln>
                    <a:noFill/>
                  </a:ln>
                  <a:solidFill>
                    <a:srgbClr val="000000"/>
                  </a:solidFill>
                  <a:effectLst/>
                  <a:uLnTx/>
                  <a:uFillTx/>
                  <a:latin typeface="Poppins" pitchFamily="2" charset="77"/>
                  <a:cs typeface="Poppins" pitchFamily="2" charset="77"/>
                </a:rPr>
                <a:t>0.25</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3" name="object 21">
              <a:extLst>
                <a:ext uri="{FF2B5EF4-FFF2-40B4-BE49-F238E27FC236}">
                  <a16:creationId xmlns:a16="http://schemas.microsoft.com/office/drawing/2014/main" id="{47532F7B-F749-382B-C484-8C2D5C657012}"/>
                </a:ext>
              </a:extLst>
            </p:cNvPr>
            <p:cNvSpPr txBox="1"/>
            <p:nvPr/>
          </p:nvSpPr>
          <p:spPr>
            <a:xfrm>
              <a:off x="493086" y="4276205"/>
              <a:ext cx="437934" cy="261665"/>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600" b="0" i="0" u="none" strike="noStrike" kern="1200" cap="none" spc="-33" normalizeH="0" baseline="0" noProof="0" dirty="0">
                  <a:ln>
                    <a:noFill/>
                  </a:ln>
                  <a:solidFill>
                    <a:srgbClr val="000000"/>
                  </a:solidFill>
                  <a:effectLst/>
                  <a:uLnTx/>
                  <a:uFillTx/>
                  <a:latin typeface="Poppins" pitchFamily="2" charset="77"/>
                  <a:cs typeface="Poppins" pitchFamily="2" charset="77"/>
                </a:rPr>
                <a:t>0.50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5" name="object 22">
              <a:extLst>
                <a:ext uri="{FF2B5EF4-FFF2-40B4-BE49-F238E27FC236}">
                  <a16:creationId xmlns:a16="http://schemas.microsoft.com/office/drawing/2014/main" id="{5CC7C11B-2615-23FF-513A-41E1AC8113EA}"/>
                </a:ext>
              </a:extLst>
            </p:cNvPr>
            <p:cNvSpPr txBox="1"/>
            <p:nvPr/>
          </p:nvSpPr>
          <p:spPr>
            <a:xfrm>
              <a:off x="493086" y="3661823"/>
              <a:ext cx="437934" cy="261665"/>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600" b="0" i="0" u="none" strike="noStrike" kern="1200" cap="none" spc="-33" normalizeH="0" baseline="0" noProof="0" dirty="0">
                  <a:ln>
                    <a:noFill/>
                  </a:ln>
                  <a:solidFill>
                    <a:srgbClr val="000000"/>
                  </a:solidFill>
                  <a:effectLst/>
                  <a:uLnTx/>
                  <a:uFillTx/>
                  <a:latin typeface="Poppins" pitchFamily="2" charset="77"/>
                  <a:cs typeface="Poppins" pitchFamily="2" charset="77"/>
                </a:rPr>
                <a:t>0.75</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6" name="object 23">
              <a:extLst>
                <a:ext uri="{FF2B5EF4-FFF2-40B4-BE49-F238E27FC236}">
                  <a16:creationId xmlns:a16="http://schemas.microsoft.com/office/drawing/2014/main" id="{37689EE8-E5F6-2C1F-106F-3925CF4146DE}"/>
                </a:ext>
              </a:extLst>
            </p:cNvPr>
            <p:cNvSpPr txBox="1"/>
            <p:nvPr/>
          </p:nvSpPr>
          <p:spPr>
            <a:xfrm>
              <a:off x="530273" y="3047441"/>
              <a:ext cx="400747" cy="261665"/>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600" b="0" i="0" u="none" strike="noStrike" kern="1200" cap="none" spc="-33" normalizeH="0" baseline="0" noProof="0" dirty="0">
                  <a:ln>
                    <a:noFill/>
                  </a:ln>
                  <a:solidFill>
                    <a:srgbClr val="000000"/>
                  </a:solidFill>
                  <a:effectLst/>
                  <a:uLnTx/>
                  <a:uFillTx/>
                  <a:latin typeface="Poppins" pitchFamily="2" charset="77"/>
                  <a:cs typeface="Poppins" pitchFamily="2" charset="77"/>
                </a:rPr>
                <a:t>1.0</a:t>
              </a:r>
              <a:r>
                <a:rPr kumimoji="0" sz="1600" b="0" i="0" u="none" strike="noStrike" kern="1200" cap="none" spc="-33" normalizeH="0" baseline="0" noProof="0" dirty="0">
                  <a:ln>
                    <a:noFill/>
                  </a:ln>
                  <a:solidFill>
                    <a:srgbClr val="000000"/>
                  </a:solidFill>
                  <a:effectLst/>
                  <a:uLnTx/>
                  <a:uFillTx/>
                  <a:latin typeface="Poppins" pitchFamily="2" charset="77"/>
                  <a:cs typeface="Poppins" pitchFamily="2" charset="77"/>
                </a:rPr>
                <a:t>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19" name="object 27">
            <a:extLst>
              <a:ext uri="{FF2B5EF4-FFF2-40B4-BE49-F238E27FC236}">
                <a16:creationId xmlns:a16="http://schemas.microsoft.com/office/drawing/2014/main" id="{FE0A7FBC-C40E-62AA-8513-3F310F65B9B0}"/>
              </a:ext>
            </a:extLst>
          </p:cNvPr>
          <p:cNvSpPr txBox="1"/>
          <p:nvPr/>
        </p:nvSpPr>
        <p:spPr>
          <a:xfrm>
            <a:off x="4513901" y="3022170"/>
            <a:ext cx="247375"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dirty="0">
                <a:solidFill>
                  <a:schemeClr val="tx1">
                    <a:lumMod val="75000"/>
                    <a:lumOff val="25000"/>
                  </a:schemeClr>
                </a:solidFill>
                <a:latin typeface="Poppins Medium" pitchFamily="2" charset="77"/>
                <a:cs typeface="Poppins Medium" pitchFamily="2" charset="77"/>
              </a:rPr>
              <a:t>PFS</a:t>
            </a:r>
            <a:endParaRPr dirty="0">
              <a:solidFill>
                <a:schemeClr val="tx1">
                  <a:lumMod val="75000"/>
                  <a:lumOff val="25000"/>
                </a:schemeClr>
              </a:solidFill>
              <a:latin typeface="Poppins Medium" pitchFamily="2" charset="77"/>
              <a:cs typeface="Poppins Medium" pitchFamily="2" charset="77"/>
            </a:endParaRPr>
          </a:p>
        </p:txBody>
      </p:sp>
      <p:grpSp>
        <p:nvGrpSpPr>
          <p:cNvPr id="30" name="Group 29">
            <a:extLst>
              <a:ext uri="{FF2B5EF4-FFF2-40B4-BE49-F238E27FC236}">
                <a16:creationId xmlns:a16="http://schemas.microsoft.com/office/drawing/2014/main" id="{DE4AF1E0-3897-7E1C-3BB4-63CFE8D2BD9D}"/>
              </a:ext>
            </a:extLst>
          </p:cNvPr>
          <p:cNvGrpSpPr/>
          <p:nvPr/>
        </p:nvGrpSpPr>
        <p:grpSpPr>
          <a:xfrm>
            <a:off x="5189183" y="5373813"/>
            <a:ext cx="4386095" cy="327605"/>
            <a:chOff x="5815664" y="6419557"/>
            <a:chExt cx="2676538" cy="327605"/>
          </a:xfrm>
        </p:grpSpPr>
        <p:grpSp>
          <p:nvGrpSpPr>
            <p:cNvPr id="46" name="Group 45">
              <a:extLst>
                <a:ext uri="{FF2B5EF4-FFF2-40B4-BE49-F238E27FC236}">
                  <a16:creationId xmlns:a16="http://schemas.microsoft.com/office/drawing/2014/main" id="{CCB08459-6998-337E-2868-2E0E40A8AC05}"/>
                </a:ext>
              </a:extLst>
            </p:cNvPr>
            <p:cNvGrpSpPr/>
            <p:nvPr/>
          </p:nvGrpSpPr>
          <p:grpSpPr>
            <a:xfrm>
              <a:off x="5883234" y="6419557"/>
              <a:ext cx="2544157" cy="74500"/>
              <a:chOff x="962166" y="5860360"/>
              <a:chExt cx="2544157" cy="70380"/>
            </a:xfrm>
          </p:grpSpPr>
          <p:cxnSp>
            <p:nvCxnSpPr>
              <p:cNvPr id="50" name="Straight Connector 49">
                <a:extLst>
                  <a:ext uri="{FF2B5EF4-FFF2-40B4-BE49-F238E27FC236}">
                    <a16:creationId xmlns:a16="http://schemas.microsoft.com/office/drawing/2014/main" id="{19899398-DBCA-062D-882B-A183A22BD54A}"/>
                  </a:ext>
                </a:extLst>
              </p:cNvPr>
              <p:cNvCxnSpPr>
                <a:cxnSpLocks/>
              </p:cNvCxnSpPr>
              <p:nvPr/>
            </p:nvCxnSpPr>
            <p:spPr>
              <a:xfrm rot="5400000" flipH="1">
                <a:off x="926976"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B52C6E9-F90F-C423-224D-7CEB23087854}"/>
                  </a:ext>
                </a:extLst>
              </p:cNvPr>
              <p:cNvCxnSpPr>
                <a:cxnSpLocks/>
              </p:cNvCxnSpPr>
              <p:nvPr/>
            </p:nvCxnSpPr>
            <p:spPr>
              <a:xfrm rot="5400000" flipH="1">
                <a:off x="1344344"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0BE582E-0A2B-F0D4-A738-76E033CDA4C9}"/>
                  </a:ext>
                </a:extLst>
              </p:cNvPr>
              <p:cNvCxnSpPr>
                <a:cxnSpLocks/>
              </p:cNvCxnSpPr>
              <p:nvPr/>
            </p:nvCxnSpPr>
            <p:spPr>
              <a:xfrm rot="5400000" flipH="1">
                <a:off x="1771514"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BD6F5B3-A70E-4947-247C-5A1BD3BC1123}"/>
                  </a:ext>
                </a:extLst>
              </p:cNvPr>
              <p:cNvCxnSpPr>
                <a:cxnSpLocks/>
              </p:cNvCxnSpPr>
              <p:nvPr/>
            </p:nvCxnSpPr>
            <p:spPr>
              <a:xfrm rot="5400000" flipH="1">
                <a:off x="3471133" y="5895551"/>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2949DA1-1B6E-5270-5FAD-7BD6A77BD5C1}"/>
                  </a:ext>
                </a:extLst>
              </p:cNvPr>
              <p:cNvCxnSpPr>
                <a:cxnSpLocks/>
              </p:cNvCxnSpPr>
              <p:nvPr/>
            </p:nvCxnSpPr>
            <p:spPr>
              <a:xfrm rot="5400000" flipH="1">
                <a:off x="2198684"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8B102E2-980B-4BD3-FFCF-BE0A3A0F04D7}"/>
                  </a:ext>
                </a:extLst>
              </p:cNvPr>
              <p:cNvCxnSpPr>
                <a:cxnSpLocks/>
              </p:cNvCxnSpPr>
              <p:nvPr/>
            </p:nvCxnSpPr>
            <p:spPr>
              <a:xfrm rot="5400000" flipH="1">
                <a:off x="2604456"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1EC4433-5848-D332-8CAB-8BEDB5ED9841}"/>
                  </a:ext>
                </a:extLst>
              </p:cNvPr>
              <p:cNvCxnSpPr>
                <a:cxnSpLocks/>
              </p:cNvCxnSpPr>
              <p:nvPr/>
            </p:nvCxnSpPr>
            <p:spPr>
              <a:xfrm rot="5400000" flipH="1">
                <a:off x="3042316"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17C16C51-DE66-7E91-D6A2-DDD37FE7E1F1}"/>
                </a:ext>
              </a:extLst>
            </p:cNvPr>
            <p:cNvGrpSpPr/>
            <p:nvPr/>
          </p:nvGrpSpPr>
          <p:grpSpPr>
            <a:xfrm>
              <a:off x="5815664" y="6475885"/>
              <a:ext cx="2676538" cy="271277"/>
              <a:chOff x="809175" y="3295366"/>
              <a:chExt cx="2471895" cy="217361"/>
            </a:xfrm>
          </p:grpSpPr>
          <p:sp>
            <p:nvSpPr>
              <p:cNvPr id="37" name="TextBox 36">
                <a:extLst>
                  <a:ext uri="{FF2B5EF4-FFF2-40B4-BE49-F238E27FC236}">
                    <a16:creationId xmlns:a16="http://schemas.microsoft.com/office/drawing/2014/main" id="{5C60E880-3FA9-1645-947A-5CB8FB984F30}"/>
                  </a:ext>
                </a:extLst>
              </p:cNvPr>
              <p:cNvSpPr txBox="1"/>
              <p:nvPr/>
            </p:nvSpPr>
            <p:spPr>
              <a:xfrm>
                <a:off x="809175" y="3315442"/>
                <a:ext cx="118436"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0</a:t>
                </a:r>
              </a:p>
            </p:txBody>
          </p:sp>
          <p:sp>
            <p:nvSpPr>
              <p:cNvPr id="38" name="TextBox 37">
                <a:extLst>
                  <a:ext uri="{FF2B5EF4-FFF2-40B4-BE49-F238E27FC236}">
                    <a16:creationId xmlns:a16="http://schemas.microsoft.com/office/drawing/2014/main" id="{4758F940-BE89-FE1C-B063-893368D4E029}"/>
                  </a:ext>
                </a:extLst>
              </p:cNvPr>
              <p:cNvSpPr txBox="1"/>
              <p:nvPr/>
            </p:nvSpPr>
            <p:spPr>
              <a:xfrm>
                <a:off x="1223536" y="3315442"/>
                <a:ext cx="67756"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3</a:t>
                </a:r>
              </a:p>
            </p:txBody>
          </p:sp>
          <p:sp>
            <p:nvSpPr>
              <p:cNvPr id="39" name="TextBox 38">
                <a:extLst>
                  <a:ext uri="{FF2B5EF4-FFF2-40B4-BE49-F238E27FC236}">
                    <a16:creationId xmlns:a16="http://schemas.microsoft.com/office/drawing/2014/main" id="{BC600140-03A5-E32F-AF62-145F87035D52}"/>
                  </a:ext>
                </a:extLst>
              </p:cNvPr>
              <p:cNvSpPr txBox="1"/>
              <p:nvPr/>
            </p:nvSpPr>
            <p:spPr>
              <a:xfrm>
                <a:off x="1617049" y="3315442"/>
                <a:ext cx="73177"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6</a:t>
                </a:r>
              </a:p>
            </p:txBody>
          </p:sp>
          <p:sp>
            <p:nvSpPr>
              <p:cNvPr id="40" name="TextBox 39">
                <a:extLst>
                  <a:ext uri="{FF2B5EF4-FFF2-40B4-BE49-F238E27FC236}">
                    <a16:creationId xmlns:a16="http://schemas.microsoft.com/office/drawing/2014/main" id="{0D782B47-9F79-EE66-9ECE-A99140461E02}"/>
                  </a:ext>
                </a:extLst>
              </p:cNvPr>
              <p:cNvSpPr txBox="1"/>
              <p:nvPr/>
            </p:nvSpPr>
            <p:spPr>
              <a:xfrm>
                <a:off x="2006577" y="3311431"/>
                <a:ext cx="73177"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9</a:t>
                </a:r>
              </a:p>
            </p:txBody>
          </p:sp>
          <p:sp>
            <p:nvSpPr>
              <p:cNvPr id="41" name="TextBox 40">
                <a:extLst>
                  <a:ext uri="{FF2B5EF4-FFF2-40B4-BE49-F238E27FC236}">
                    <a16:creationId xmlns:a16="http://schemas.microsoft.com/office/drawing/2014/main" id="{4F30E398-52AA-A5C3-E6F2-C97D39F1E562}"/>
                  </a:ext>
                </a:extLst>
              </p:cNvPr>
              <p:cNvSpPr txBox="1"/>
              <p:nvPr/>
            </p:nvSpPr>
            <p:spPr>
              <a:xfrm>
                <a:off x="2380243" y="3311431"/>
                <a:ext cx="103893"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12</a:t>
                </a:r>
              </a:p>
            </p:txBody>
          </p:sp>
          <p:sp>
            <p:nvSpPr>
              <p:cNvPr id="42" name="TextBox 41">
                <a:extLst>
                  <a:ext uri="{FF2B5EF4-FFF2-40B4-BE49-F238E27FC236}">
                    <a16:creationId xmlns:a16="http://schemas.microsoft.com/office/drawing/2014/main" id="{BB0B482F-3827-846C-A246-A94DC16869DA}"/>
                  </a:ext>
                </a:extLst>
              </p:cNvPr>
              <p:cNvSpPr txBox="1"/>
              <p:nvPr/>
            </p:nvSpPr>
            <p:spPr>
              <a:xfrm>
                <a:off x="2773754" y="3311431"/>
                <a:ext cx="109313"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15</a:t>
                </a:r>
              </a:p>
            </p:txBody>
          </p:sp>
          <p:sp>
            <p:nvSpPr>
              <p:cNvPr id="43" name="TextBox 42">
                <a:extLst>
                  <a:ext uri="{FF2B5EF4-FFF2-40B4-BE49-F238E27FC236}">
                    <a16:creationId xmlns:a16="http://schemas.microsoft.com/office/drawing/2014/main" id="{2DD68AAF-D18E-0DFB-874A-A6E357ED027D}"/>
                  </a:ext>
                </a:extLst>
              </p:cNvPr>
              <p:cNvSpPr txBox="1"/>
              <p:nvPr/>
            </p:nvSpPr>
            <p:spPr>
              <a:xfrm>
                <a:off x="3170854" y="3295366"/>
                <a:ext cx="110216" cy="197285"/>
              </a:xfrm>
              <a:prstGeom prst="rect">
                <a:avLst/>
              </a:prstGeom>
              <a:noFill/>
            </p:spPr>
            <p:txBody>
              <a:bodyPr wrap="none" lIns="0" tIns="0" rIns="0" bIns="0" rtlCol="0" anchor="ctr">
                <a:spAutoFit/>
              </a:bodyPr>
              <a:lstStyle/>
              <a:p>
                <a:pPr algn="ctr" defTabSz="1097253"/>
                <a:r>
                  <a:rPr lang="en-GB" sz="1600" dirty="0">
                    <a:solidFill>
                      <a:srgbClr val="123361">
                        <a:lumMod val="50000"/>
                      </a:srgbClr>
                    </a:solidFill>
                    <a:latin typeface="Poppins" panose="00000500000000000000" pitchFamily="2" charset="0"/>
                    <a:cs typeface="Poppins" panose="00000500000000000000" pitchFamily="2" charset="0"/>
                  </a:rPr>
                  <a:t>18</a:t>
                </a:r>
              </a:p>
            </p:txBody>
          </p:sp>
        </p:grpSp>
      </p:grpSp>
      <p:grpSp>
        <p:nvGrpSpPr>
          <p:cNvPr id="68" name="Group 67">
            <a:extLst>
              <a:ext uri="{FF2B5EF4-FFF2-40B4-BE49-F238E27FC236}">
                <a16:creationId xmlns:a16="http://schemas.microsoft.com/office/drawing/2014/main" id="{E8CC7241-4E35-4592-224F-812AACCDD9A6}"/>
              </a:ext>
            </a:extLst>
          </p:cNvPr>
          <p:cNvGrpSpPr/>
          <p:nvPr/>
        </p:nvGrpSpPr>
        <p:grpSpPr>
          <a:xfrm>
            <a:off x="8975026" y="2848493"/>
            <a:ext cx="660736" cy="738664"/>
            <a:chOff x="8975026" y="2848493"/>
            <a:chExt cx="660736" cy="738664"/>
          </a:xfrm>
        </p:grpSpPr>
        <p:grpSp>
          <p:nvGrpSpPr>
            <p:cNvPr id="59" name="Group 58">
              <a:extLst>
                <a:ext uri="{FF2B5EF4-FFF2-40B4-BE49-F238E27FC236}">
                  <a16:creationId xmlns:a16="http://schemas.microsoft.com/office/drawing/2014/main" id="{816CA6C0-9597-6735-3AFD-7818509E8105}"/>
                </a:ext>
              </a:extLst>
            </p:cNvPr>
            <p:cNvGrpSpPr/>
            <p:nvPr/>
          </p:nvGrpSpPr>
          <p:grpSpPr>
            <a:xfrm>
              <a:off x="8976552" y="2848493"/>
              <a:ext cx="659210" cy="738664"/>
              <a:chOff x="9605810" y="1797791"/>
              <a:chExt cx="788910" cy="929718"/>
            </a:xfrm>
          </p:grpSpPr>
          <p:sp>
            <p:nvSpPr>
              <p:cNvPr id="60" name="TextBox 59">
                <a:extLst>
                  <a:ext uri="{FF2B5EF4-FFF2-40B4-BE49-F238E27FC236}">
                    <a16:creationId xmlns:a16="http://schemas.microsoft.com/office/drawing/2014/main" id="{8E53F0B3-8DD0-D520-F1DD-1D95F3C00C1C}"/>
                  </a:ext>
                </a:extLst>
              </p:cNvPr>
              <p:cNvSpPr txBox="1"/>
              <p:nvPr/>
            </p:nvSpPr>
            <p:spPr bwMode="auto">
              <a:xfrm>
                <a:off x="9878289" y="1797791"/>
                <a:ext cx="516431" cy="92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lang="en-US" sz="1400" dirty="0">
                    <a:solidFill>
                      <a:srgbClr val="000000"/>
                    </a:solidFill>
                    <a:latin typeface="Poppins" pitchFamily="2" charset="77"/>
                    <a:cs typeface="Poppins" pitchFamily="2" charset="77"/>
                  </a:rPr>
                  <a:t>CR</a:t>
                </a:r>
              </a:p>
              <a:p>
                <a:pPr marL="0" marR="0" lvl="0" indent="0" algn="l"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rPr>
                  <a:t>PR</a:t>
                </a:r>
              </a:p>
              <a:p>
                <a:pPr marL="0" marR="0" lvl="0" indent="0" algn="l" defTabSz="914400" rtl="0" eaLnBrk="0" fontAlgn="base" latinLnBrk="0" hangingPunct="0">
                  <a:lnSpc>
                    <a:spcPct val="100000"/>
                  </a:lnSpc>
                  <a:spcAft>
                    <a:spcPct val="0"/>
                  </a:spcAft>
                  <a:buClrTx/>
                  <a:buSzTx/>
                  <a:buFontTx/>
                  <a:buNone/>
                  <a:tabLst/>
                  <a:defRPr/>
                </a:pPr>
                <a:r>
                  <a:rPr lang="en-US" sz="1400" dirty="0">
                    <a:solidFill>
                      <a:srgbClr val="000000"/>
                    </a:solidFill>
                    <a:latin typeface="Poppins" pitchFamily="2" charset="77"/>
                    <a:cs typeface="Poppins" pitchFamily="2" charset="77"/>
                  </a:rPr>
                  <a:t>All</a:t>
                </a:r>
                <a:endParaRPr kumimoji="0" lang="en-US"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cxnSp>
            <p:nvCxnSpPr>
              <p:cNvPr id="62" name="Straight Connector 61">
                <a:extLst>
                  <a:ext uri="{FF2B5EF4-FFF2-40B4-BE49-F238E27FC236}">
                    <a16:creationId xmlns:a16="http://schemas.microsoft.com/office/drawing/2014/main" id="{3AF8948D-EF94-62D5-937D-935338345EE3}"/>
                  </a:ext>
                </a:extLst>
              </p:cNvPr>
              <p:cNvCxnSpPr>
                <a:cxnSpLocks/>
              </p:cNvCxnSpPr>
              <p:nvPr/>
            </p:nvCxnSpPr>
            <p:spPr bwMode="auto">
              <a:xfrm flipH="1">
                <a:off x="9609512" y="1979518"/>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A5D85CE-DDDF-C379-A1EC-2DF9B0C7C3AD}"/>
                  </a:ext>
                </a:extLst>
              </p:cNvPr>
              <p:cNvCxnSpPr>
                <a:cxnSpLocks/>
              </p:cNvCxnSpPr>
              <p:nvPr/>
            </p:nvCxnSpPr>
            <p:spPr bwMode="auto">
              <a:xfrm flipH="1">
                <a:off x="9605810" y="2260479"/>
                <a:ext cx="274320" cy="0"/>
              </a:xfrm>
              <a:prstGeom prst="line">
                <a:avLst/>
              </a:prstGeom>
              <a:noFill/>
              <a:ln w="28575" cap="flat" cmpd="sng" algn="ctr">
                <a:solidFill>
                  <a:schemeClr val="accent6"/>
                </a:solidFill>
                <a:prstDash val="solid"/>
                <a:round/>
                <a:headEnd type="none" w="med" len="med"/>
                <a:tailEnd type="none" w="med" len="med"/>
              </a:ln>
              <a:effectLst/>
            </p:spPr>
          </p:cxnSp>
        </p:grpSp>
        <p:cxnSp>
          <p:nvCxnSpPr>
            <p:cNvPr id="67" name="Straight Connector 66">
              <a:extLst>
                <a:ext uri="{FF2B5EF4-FFF2-40B4-BE49-F238E27FC236}">
                  <a16:creationId xmlns:a16="http://schemas.microsoft.com/office/drawing/2014/main" id="{ADB6E7FF-A6BE-1FAD-321A-5B19DADA95B6}"/>
                </a:ext>
              </a:extLst>
            </p:cNvPr>
            <p:cNvCxnSpPr>
              <a:cxnSpLocks/>
            </p:cNvCxnSpPr>
            <p:nvPr/>
          </p:nvCxnSpPr>
          <p:spPr bwMode="auto">
            <a:xfrm flipH="1">
              <a:off x="8975026" y="3429000"/>
              <a:ext cx="229221" cy="0"/>
            </a:xfrm>
            <a:prstGeom prst="line">
              <a:avLst/>
            </a:prstGeom>
            <a:noFill/>
            <a:ln w="28575" cap="flat" cmpd="sng" algn="ctr">
              <a:solidFill>
                <a:schemeClr val="accent2"/>
              </a:solidFill>
              <a:prstDash val="solid"/>
              <a:round/>
              <a:headEnd type="none" w="med" len="med"/>
              <a:tailEnd type="none" w="med" len="med"/>
            </a:ln>
            <a:effectLst/>
          </p:spPr>
        </p:cxnSp>
      </p:grpSp>
      <p:sp>
        <p:nvSpPr>
          <p:cNvPr id="69" name="object 27">
            <a:extLst>
              <a:ext uri="{FF2B5EF4-FFF2-40B4-BE49-F238E27FC236}">
                <a16:creationId xmlns:a16="http://schemas.microsoft.com/office/drawing/2014/main" id="{FE2643E4-1A3E-C739-A1A3-C332C95F0C37}"/>
              </a:ext>
            </a:extLst>
          </p:cNvPr>
          <p:cNvSpPr txBox="1"/>
          <p:nvPr/>
        </p:nvSpPr>
        <p:spPr>
          <a:xfrm rot="5400000">
            <a:off x="7272330" y="4309713"/>
            <a:ext cx="247375" cy="3186148"/>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dirty="0">
                <a:solidFill>
                  <a:schemeClr val="tx1">
                    <a:lumMod val="75000"/>
                    <a:lumOff val="25000"/>
                  </a:schemeClr>
                </a:solidFill>
                <a:latin typeface="Poppins Medium" pitchFamily="2" charset="77"/>
                <a:cs typeface="Poppins Medium" pitchFamily="2" charset="77"/>
              </a:rPr>
              <a:t>Time From Infusion (Mo)</a:t>
            </a:r>
            <a:endParaRPr dirty="0">
              <a:solidFill>
                <a:schemeClr val="tx1">
                  <a:lumMod val="75000"/>
                  <a:lumOff val="25000"/>
                </a:schemeClr>
              </a:solidFill>
              <a:latin typeface="Poppins Medium" pitchFamily="2" charset="77"/>
              <a:cs typeface="Poppins Medium" pitchFamily="2" charset="77"/>
            </a:endParaRPr>
          </a:p>
        </p:txBody>
      </p:sp>
      <p:sp>
        <p:nvSpPr>
          <p:cNvPr id="71" name="Freeform: Shape 70">
            <a:extLst>
              <a:ext uri="{FF2B5EF4-FFF2-40B4-BE49-F238E27FC236}">
                <a16:creationId xmlns:a16="http://schemas.microsoft.com/office/drawing/2014/main" id="{69E52967-B774-47BA-6884-ED8D6C4F7130}"/>
              </a:ext>
            </a:extLst>
          </p:cNvPr>
          <p:cNvSpPr/>
          <p:nvPr/>
        </p:nvSpPr>
        <p:spPr>
          <a:xfrm>
            <a:off x="5318369" y="4153877"/>
            <a:ext cx="2078893" cy="1211385"/>
          </a:xfrm>
          <a:custGeom>
            <a:avLst/>
            <a:gdLst>
              <a:gd name="csX0" fmla="*/ 0 w 2078893"/>
              <a:gd name="csY0" fmla="*/ 0 h 1211385"/>
              <a:gd name="csX1" fmla="*/ 2078893 w 2078893"/>
              <a:gd name="csY1" fmla="*/ 0 h 1211385"/>
              <a:gd name="csX2" fmla="*/ 2078893 w 2078893"/>
              <a:gd name="csY2" fmla="*/ 1211385 h 1211385"/>
            </a:gdLst>
            <a:ahLst/>
            <a:cxnLst>
              <a:cxn ang="0">
                <a:pos x="csX0" y="csY0"/>
              </a:cxn>
              <a:cxn ang="0">
                <a:pos x="csX1" y="csY1"/>
              </a:cxn>
              <a:cxn ang="0">
                <a:pos x="csX2" y="csY2"/>
              </a:cxn>
            </a:cxnLst>
            <a:rect l="l" t="t" r="r" b="b"/>
            <a:pathLst>
              <a:path w="2078893" h="1211385">
                <a:moveTo>
                  <a:pt x="0" y="0"/>
                </a:moveTo>
                <a:lnTo>
                  <a:pt x="2078893" y="0"/>
                </a:lnTo>
                <a:lnTo>
                  <a:pt x="2078893" y="1211385"/>
                </a:lnTo>
              </a:path>
            </a:pathLst>
          </a:custGeom>
          <a:noFill/>
          <a:ln w="19050">
            <a:solidFill>
              <a:srgbClr val="8B8B92"/>
            </a:solidFill>
            <a:prstDash val="dash"/>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57617408-4C4B-6795-9A61-C8EDF6936329}"/>
              </a:ext>
            </a:extLst>
          </p:cNvPr>
          <p:cNvSpPr/>
          <p:nvPr/>
        </p:nvSpPr>
        <p:spPr>
          <a:xfrm>
            <a:off x="5298831" y="2938585"/>
            <a:ext cx="4345354" cy="1031630"/>
          </a:xfrm>
          <a:custGeom>
            <a:avLst/>
            <a:gdLst>
              <a:gd name="csX0" fmla="*/ 0 w 4345354"/>
              <a:gd name="csY0" fmla="*/ 0 h 1031630"/>
              <a:gd name="csX1" fmla="*/ 554892 w 4345354"/>
              <a:gd name="csY1" fmla="*/ 0 h 1031630"/>
              <a:gd name="csX2" fmla="*/ 554892 w 4345354"/>
              <a:gd name="csY2" fmla="*/ 85969 h 1031630"/>
              <a:gd name="csX3" fmla="*/ 691661 w 4345354"/>
              <a:gd name="csY3" fmla="*/ 85969 h 1031630"/>
              <a:gd name="csX4" fmla="*/ 691661 w 4345354"/>
              <a:gd name="csY4" fmla="*/ 214923 h 1031630"/>
              <a:gd name="csX5" fmla="*/ 711200 w 4345354"/>
              <a:gd name="csY5" fmla="*/ 214923 h 1031630"/>
              <a:gd name="csX6" fmla="*/ 711200 w 4345354"/>
              <a:gd name="csY6" fmla="*/ 328246 h 1031630"/>
              <a:gd name="csX7" fmla="*/ 1203569 w 4345354"/>
              <a:gd name="csY7" fmla="*/ 328246 h 1031630"/>
              <a:gd name="csX8" fmla="*/ 1203569 w 4345354"/>
              <a:gd name="csY8" fmla="*/ 422030 h 1031630"/>
              <a:gd name="csX9" fmla="*/ 1383323 w 4345354"/>
              <a:gd name="csY9" fmla="*/ 422030 h 1031630"/>
              <a:gd name="csX10" fmla="*/ 1383323 w 4345354"/>
              <a:gd name="csY10" fmla="*/ 504092 h 1031630"/>
              <a:gd name="csX11" fmla="*/ 1594338 w 4345354"/>
              <a:gd name="csY11" fmla="*/ 504092 h 1031630"/>
              <a:gd name="csX12" fmla="*/ 1594338 w 4345354"/>
              <a:gd name="csY12" fmla="*/ 609600 h 1031630"/>
              <a:gd name="csX13" fmla="*/ 2102338 w 4345354"/>
              <a:gd name="csY13" fmla="*/ 609600 h 1031630"/>
              <a:gd name="csX14" fmla="*/ 2102338 w 4345354"/>
              <a:gd name="csY14" fmla="*/ 703384 h 1031630"/>
              <a:gd name="csX15" fmla="*/ 2688492 w 4345354"/>
              <a:gd name="csY15" fmla="*/ 703384 h 1031630"/>
              <a:gd name="csX16" fmla="*/ 2688492 w 4345354"/>
              <a:gd name="csY16" fmla="*/ 851877 h 1031630"/>
              <a:gd name="csX17" fmla="*/ 2856523 w 4345354"/>
              <a:gd name="csY17" fmla="*/ 851877 h 1031630"/>
              <a:gd name="csX18" fmla="*/ 2856523 w 4345354"/>
              <a:gd name="csY18" fmla="*/ 1031630 h 1031630"/>
              <a:gd name="csX19" fmla="*/ 4345354 w 4345354"/>
              <a:gd name="csY19" fmla="*/ 1031630 h 1031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345354" h="1031630">
                <a:moveTo>
                  <a:pt x="0" y="0"/>
                </a:moveTo>
                <a:lnTo>
                  <a:pt x="554892" y="0"/>
                </a:lnTo>
                <a:lnTo>
                  <a:pt x="554892" y="85969"/>
                </a:lnTo>
                <a:lnTo>
                  <a:pt x="691661" y="85969"/>
                </a:lnTo>
                <a:lnTo>
                  <a:pt x="691661" y="214923"/>
                </a:lnTo>
                <a:lnTo>
                  <a:pt x="711200" y="214923"/>
                </a:lnTo>
                <a:lnTo>
                  <a:pt x="711200" y="328246"/>
                </a:lnTo>
                <a:lnTo>
                  <a:pt x="1203569" y="328246"/>
                </a:lnTo>
                <a:lnTo>
                  <a:pt x="1203569" y="422030"/>
                </a:lnTo>
                <a:lnTo>
                  <a:pt x="1383323" y="422030"/>
                </a:lnTo>
                <a:lnTo>
                  <a:pt x="1383323" y="504092"/>
                </a:lnTo>
                <a:lnTo>
                  <a:pt x="1594338" y="504092"/>
                </a:lnTo>
                <a:lnTo>
                  <a:pt x="1594338" y="609600"/>
                </a:lnTo>
                <a:lnTo>
                  <a:pt x="2102338" y="609600"/>
                </a:lnTo>
                <a:lnTo>
                  <a:pt x="2102338" y="703384"/>
                </a:lnTo>
                <a:lnTo>
                  <a:pt x="2688492" y="703384"/>
                </a:lnTo>
                <a:lnTo>
                  <a:pt x="2688492" y="851877"/>
                </a:lnTo>
                <a:lnTo>
                  <a:pt x="2856523" y="851877"/>
                </a:lnTo>
                <a:lnTo>
                  <a:pt x="2856523" y="1031630"/>
                </a:lnTo>
                <a:lnTo>
                  <a:pt x="4345354" y="103163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62D14BB5-7FEF-1300-F9A3-F69664C3118A}"/>
              </a:ext>
            </a:extLst>
          </p:cNvPr>
          <p:cNvSpPr/>
          <p:nvPr/>
        </p:nvSpPr>
        <p:spPr>
          <a:xfrm>
            <a:off x="5298831" y="2926862"/>
            <a:ext cx="4337538" cy="2043723"/>
          </a:xfrm>
          <a:custGeom>
            <a:avLst/>
            <a:gdLst>
              <a:gd name="csX0" fmla="*/ 0 w 4337538"/>
              <a:gd name="csY0" fmla="*/ 0 h 2043723"/>
              <a:gd name="csX1" fmla="*/ 496277 w 4337538"/>
              <a:gd name="csY1" fmla="*/ 0 h 2043723"/>
              <a:gd name="csX2" fmla="*/ 496277 w 4337538"/>
              <a:gd name="csY2" fmla="*/ 195384 h 2043723"/>
              <a:gd name="csX3" fmla="*/ 539261 w 4337538"/>
              <a:gd name="csY3" fmla="*/ 195384 h 2043723"/>
              <a:gd name="csX4" fmla="*/ 539261 w 4337538"/>
              <a:gd name="csY4" fmla="*/ 406400 h 2043723"/>
              <a:gd name="csX5" fmla="*/ 672123 w 4337538"/>
              <a:gd name="csY5" fmla="*/ 406400 h 2043723"/>
              <a:gd name="csX6" fmla="*/ 672123 w 4337538"/>
              <a:gd name="csY6" fmla="*/ 613507 h 2043723"/>
              <a:gd name="csX7" fmla="*/ 711200 w 4337538"/>
              <a:gd name="csY7" fmla="*/ 613507 h 2043723"/>
              <a:gd name="csX8" fmla="*/ 711200 w 4337538"/>
              <a:gd name="csY8" fmla="*/ 1058984 h 2043723"/>
              <a:gd name="csX9" fmla="*/ 2106246 w 4337538"/>
              <a:gd name="csY9" fmla="*/ 1058984 h 2043723"/>
              <a:gd name="csX10" fmla="*/ 2106246 w 4337538"/>
              <a:gd name="csY10" fmla="*/ 1340338 h 2043723"/>
              <a:gd name="csX11" fmla="*/ 2469661 w 4337538"/>
              <a:gd name="csY11" fmla="*/ 1340338 h 2043723"/>
              <a:gd name="csX12" fmla="*/ 2469661 w 4337538"/>
              <a:gd name="csY12" fmla="*/ 1617784 h 2043723"/>
              <a:gd name="csX13" fmla="*/ 2848707 w 4337538"/>
              <a:gd name="csY13" fmla="*/ 1617784 h 2043723"/>
              <a:gd name="csX14" fmla="*/ 2848707 w 4337538"/>
              <a:gd name="csY14" fmla="*/ 2043723 h 2043723"/>
              <a:gd name="csX15" fmla="*/ 4337538 w 4337538"/>
              <a:gd name="csY15" fmla="*/ 2043723 h 20437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4337538" h="2043723">
                <a:moveTo>
                  <a:pt x="0" y="0"/>
                </a:moveTo>
                <a:lnTo>
                  <a:pt x="496277" y="0"/>
                </a:lnTo>
                <a:lnTo>
                  <a:pt x="496277" y="195384"/>
                </a:lnTo>
                <a:lnTo>
                  <a:pt x="539261" y="195384"/>
                </a:lnTo>
                <a:lnTo>
                  <a:pt x="539261" y="406400"/>
                </a:lnTo>
                <a:lnTo>
                  <a:pt x="672123" y="406400"/>
                </a:lnTo>
                <a:lnTo>
                  <a:pt x="672123" y="613507"/>
                </a:lnTo>
                <a:lnTo>
                  <a:pt x="711200" y="613507"/>
                </a:lnTo>
                <a:lnTo>
                  <a:pt x="711200" y="1058984"/>
                </a:lnTo>
                <a:lnTo>
                  <a:pt x="2106246" y="1058984"/>
                </a:lnTo>
                <a:lnTo>
                  <a:pt x="2106246" y="1340338"/>
                </a:lnTo>
                <a:lnTo>
                  <a:pt x="2469661" y="1340338"/>
                </a:lnTo>
                <a:lnTo>
                  <a:pt x="2469661" y="1617784"/>
                </a:lnTo>
                <a:lnTo>
                  <a:pt x="2848707" y="1617784"/>
                </a:lnTo>
                <a:lnTo>
                  <a:pt x="2848707" y="2043723"/>
                </a:lnTo>
                <a:lnTo>
                  <a:pt x="4337538" y="2043723"/>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2A53D9AA-CDB6-7024-9265-808323EA9EC6}"/>
              </a:ext>
            </a:extLst>
          </p:cNvPr>
          <p:cNvSpPr/>
          <p:nvPr/>
        </p:nvSpPr>
        <p:spPr>
          <a:xfrm>
            <a:off x="5294923" y="2934677"/>
            <a:ext cx="4349262" cy="1594338"/>
          </a:xfrm>
          <a:custGeom>
            <a:avLst/>
            <a:gdLst>
              <a:gd name="csX0" fmla="*/ 0 w 4349262"/>
              <a:gd name="csY0" fmla="*/ 0 h 1594338"/>
              <a:gd name="csX1" fmla="*/ 125046 w 4349262"/>
              <a:gd name="csY1" fmla="*/ 0 h 1594338"/>
              <a:gd name="csX2" fmla="*/ 125046 w 4349262"/>
              <a:gd name="csY2" fmla="*/ 35169 h 1594338"/>
              <a:gd name="csX3" fmla="*/ 148492 w 4349262"/>
              <a:gd name="csY3" fmla="*/ 35169 h 1594338"/>
              <a:gd name="csX4" fmla="*/ 148492 w 4349262"/>
              <a:gd name="csY4" fmla="*/ 82061 h 1594338"/>
              <a:gd name="csX5" fmla="*/ 168031 w 4349262"/>
              <a:gd name="csY5" fmla="*/ 82061 h 1594338"/>
              <a:gd name="csX6" fmla="*/ 168031 w 4349262"/>
              <a:gd name="csY6" fmla="*/ 121138 h 1594338"/>
              <a:gd name="csX7" fmla="*/ 211015 w 4349262"/>
              <a:gd name="csY7" fmla="*/ 121138 h 1594338"/>
              <a:gd name="csX8" fmla="*/ 211015 w 4349262"/>
              <a:gd name="csY8" fmla="*/ 343877 h 1594338"/>
              <a:gd name="csX9" fmla="*/ 238369 w 4349262"/>
              <a:gd name="csY9" fmla="*/ 343877 h 1594338"/>
              <a:gd name="csX10" fmla="*/ 238369 w 4349262"/>
              <a:gd name="csY10" fmla="*/ 461108 h 1594338"/>
              <a:gd name="csX11" fmla="*/ 269631 w 4349262"/>
              <a:gd name="csY11" fmla="*/ 461108 h 1594338"/>
              <a:gd name="csX12" fmla="*/ 269631 w 4349262"/>
              <a:gd name="csY12" fmla="*/ 496277 h 1594338"/>
              <a:gd name="csX13" fmla="*/ 476739 w 4349262"/>
              <a:gd name="csY13" fmla="*/ 496277 h 1594338"/>
              <a:gd name="csX14" fmla="*/ 476739 w 4349262"/>
              <a:gd name="csY14" fmla="*/ 558800 h 1594338"/>
              <a:gd name="csX15" fmla="*/ 504092 w 4349262"/>
              <a:gd name="csY15" fmla="*/ 558800 h 1594338"/>
              <a:gd name="csX16" fmla="*/ 504092 w 4349262"/>
              <a:gd name="csY16" fmla="*/ 586154 h 1594338"/>
              <a:gd name="csX17" fmla="*/ 527539 w 4349262"/>
              <a:gd name="csY17" fmla="*/ 586154 h 1594338"/>
              <a:gd name="csX18" fmla="*/ 527539 w 4349262"/>
              <a:gd name="csY18" fmla="*/ 617415 h 1594338"/>
              <a:gd name="csX19" fmla="*/ 554892 w 4349262"/>
              <a:gd name="csY19" fmla="*/ 617415 h 1594338"/>
              <a:gd name="csX20" fmla="*/ 554892 w 4349262"/>
              <a:gd name="csY20" fmla="*/ 687754 h 1594338"/>
              <a:gd name="csX21" fmla="*/ 660400 w 4349262"/>
              <a:gd name="csY21" fmla="*/ 687754 h 1594338"/>
              <a:gd name="csX22" fmla="*/ 660400 w 4349262"/>
              <a:gd name="csY22" fmla="*/ 722923 h 1594338"/>
              <a:gd name="csX23" fmla="*/ 695569 w 4349262"/>
              <a:gd name="csY23" fmla="*/ 722923 h 1594338"/>
              <a:gd name="csX24" fmla="*/ 695569 w 4349262"/>
              <a:gd name="csY24" fmla="*/ 844061 h 1594338"/>
              <a:gd name="csX25" fmla="*/ 715108 w 4349262"/>
              <a:gd name="csY25" fmla="*/ 844061 h 1594338"/>
              <a:gd name="csX26" fmla="*/ 715108 w 4349262"/>
              <a:gd name="csY26" fmla="*/ 949569 h 1594338"/>
              <a:gd name="csX27" fmla="*/ 1207477 w 4349262"/>
              <a:gd name="csY27" fmla="*/ 949569 h 1594338"/>
              <a:gd name="csX28" fmla="*/ 1207477 w 4349262"/>
              <a:gd name="csY28" fmla="*/ 1000369 h 1594338"/>
              <a:gd name="csX29" fmla="*/ 1305169 w 4349262"/>
              <a:gd name="csY29" fmla="*/ 1000369 h 1594338"/>
              <a:gd name="csX30" fmla="*/ 1305169 w 4349262"/>
              <a:gd name="csY30" fmla="*/ 1047261 h 1594338"/>
              <a:gd name="csX31" fmla="*/ 1395046 w 4349262"/>
              <a:gd name="csY31" fmla="*/ 1047261 h 1594338"/>
              <a:gd name="csX32" fmla="*/ 1395046 w 4349262"/>
              <a:gd name="csY32" fmla="*/ 1105877 h 1594338"/>
              <a:gd name="csX33" fmla="*/ 1613877 w 4349262"/>
              <a:gd name="csY33" fmla="*/ 1105877 h 1594338"/>
              <a:gd name="csX34" fmla="*/ 1613877 w 4349262"/>
              <a:gd name="csY34" fmla="*/ 1141046 h 1594338"/>
              <a:gd name="csX35" fmla="*/ 2114062 w 4349262"/>
              <a:gd name="csY35" fmla="*/ 1141046 h 1594338"/>
              <a:gd name="csX36" fmla="*/ 2114062 w 4349262"/>
              <a:gd name="csY36" fmla="*/ 1258277 h 1594338"/>
              <a:gd name="csX37" fmla="*/ 2477477 w 4349262"/>
              <a:gd name="csY37" fmla="*/ 1258277 h 1594338"/>
              <a:gd name="csX38" fmla="*/ 2477477 w 4349262"/>
              <a:gd name="csY38" fmla="*/ 1332523 h 1594338"/>
              <a:gd name="csX39" fmla="*/ 2692400 w 4349262"/>
              <a:gd name="csY39" fmla="*/ 1332523 h 1594338"/>
              <a:gd name="csX40" fmla="*/ 2692400 w 4349262"/>
              <a:gd name="csY40" fmla="*/ 1410677 h 1594338"/>
              <a:gd name="csX41" fmla="*/ 2848708 w 4349262"/>
              <a:gd name="csY41" fmla="*/ 1410677 h 1594338"/>
              <a:gd name="csX42" fmla="*/ 2848708 w 4349262"/>
              <a:gd name="csY42" fmla="*/ 1508369 h 1594338"/>
              <a:gd name="csX43" fmla="*/ 2872154 w 4349262"/>
              <a:gd name="csY43" fmla="*/ 1508369 h 1594338"/>
              <a:gd name="csX44" fmla="*/ 2872154 w 4349262"/>
              <a:gd name="csY44" fmla="*/ 1594338 h 1594338"/>
              <a:gd name="csX45" fmla="*/ 4349262 w 4349262"/>
              <a:gd name="csY45" fmla="*/ 1594338 h 1594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4349262" h="1594338">
                <a:moveTo>
                  <a:pt x="0" y="0"/>
                </a:moveTo>
                <a:lnTo>
                  <a:pt x="125046" y="0"/>
                </a:lnTo>
                <a:lnTo>
                  <a:pt x="125046" y="35169"/>
                </a:lnTo>
                <a:lnTo>
                  <a:pt x="148492" y="35169"/>
                </a:lnTo>
                <a:lnTo>
                  <a:pt x="148492" y="82061"/>
                </a:lnTo>
                <a:lnTo>
                  <a:pt x="168031" y="82061"/>
                </a:lnTo>
                <a:lnTo>
                  <a:pt x="168031" y="121138"/>
                </a:lnTo>
                <a:lnTo>
                  <a:pt x="211015" y="121138"/>
                </a:lnTo>
                <a:lnTo>
                  <a:pt x="211015" y="343877"/>
                </a:lnTo>
                <a:lnTo>
                  <a:pt x="238369" y="343877"/>
                </a:lnTo>
                <a:lnTo>
                  <a:pt x="238369" y="461108"/>
                </a:lnTo>
                <a:lnTo>
                  <a:pt x="269631" y="461108"/>
                </a:lnTo>
                <a:lnTo>
                  <a:pt x="269631" y="496277"/>
                </a:lnTo>
                <a:lnTo>
                  <a:pt x="476739" y="496277"/>
                </a:lnTo>
                <a:lnTo>
                  <a:pt x="476739" y="558800"/>
                </a:lnTo>
                <a:lnTo>
                  <a:pt x="504092" y="558800"/>
                </a:lnTo>
                <a:lnTo>
                  <a:pt x="504092" y="586154"/>
                </a:lnTo>
                <a:lnTo>
                  <a:pt x="527539" y="586154"/>
                </a:lnTo>
                <a:lnTo>
                  <a:pt x="527539" y="617415"/>
                </a:lnTo>
                <a:lnTo>
                  <a:pt x="554892" y="617415"/>
                </a:lnTo>
                <a:lnTo>
                  <a:pt x="554892" y="687754"/>
                </a:lnTo>
                <a:lnTo>
                  <a:pt x="660400" y="687754"/>
                </a:lnTo>
                <a:lnTo>
                  <a:pt x="660400" y="722923"/>
                </a:lnTo>
                <a:lnTo>
                  <a:pt x="695569" y="722923"/>
                </a:lnTo>
                <a:lnTo>
                  <a:pt x="695569" y="844061"/>
                </a:lnTo>
                <a:lnTo>
                  <a:pt x="715108" y="844061"/>
                </a:lnTo>
                <a:lnTo>
                  <a:pt x="715108" y="949569"/>
                </a:lnTo>
                <a:lnTo>
                  <a:pt x="1207477" y="949569"/>
                </a:lnTo>
                <a:lnTo>
                  <a:pt x="1207477" y="1000369"/>
                </a:lnTo>
                <a:lnTo>
                  <a:pt x="1305169" y="1000369"/>
                </a:lnTo>
                <a:lnTo>
                  <a:pt x="1305169" y="1047261"/>
                </a:lnTo>
                <a:lnTo>
                  <a:pt x="1395046" y="1047261"/>
                </a:lnTo>
                <a:lnTo>
                  <a:pt x="1395046" y="1105877"/>
                </a:lnTo>
                <a:lnTo>
                  <a:pt x="1613877" y="1105877"/>
                </a:lnTo>
                <a:lnTo>
                  <a:pt x="1613877" y="1141046"/>
                </a:lnTo>
                <a:lnTo>
                  <a:pt x="2114062" y="1141046"/>
                </a:lnTo>
                <a:lnTo>
                  <a:pt x="2114062" y="1258277"/>
                </a:lnTo>
                <a:lnTo>
                  <a:pt x="2477477" y="1258277"/>
                </a:lnTo>
                <a:lnTo>
                  <a:pt x="2477477" y="1332523"/>
                </a:lnTo>
                <a:lnTo>
                  <a:pt x="2692400" y="1332523"/>
                </a:lnTo>
                <a:lnTo>
                  <a:pt x="2692400" y="1410677"/>
                </a:lnTo>
                <a:lnTo>
                  <a:pt x="2848708" y="1410677"/>
                </a:lnTo>
                <a:lnTo>
                  <a:pt x="2848708" y="1508369"/>
                </a:lnTo>
                <a:lnTo>
                  <a:pt x="2872154" y="1508369"/>
                </a:lnTo>
                <a:lnTo>
                  <a:pt x="2872154" y="1594338"/>
                </a:lnTo>
                <a:lnTo>
                  <a:pt x="4349262" y="1594338"/>
                </a:lnTo>
              </a:path>
            </a:pathLst>
          </a:custGeom>
          <a:noFill/>
          <a:ln w="285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bject 10">
            <a:extLst>
              <a:ext uri="{FF2B5EF4-FFF2-40B4-BE49-F238E27FC236}">
                <a16:creationId xmlns:a16="http://schemas.microsoft.com/office/drawing/2014/main" id="{CE35975E-D97E-7886-622E-73402EBC15F1}"/>
              </a:ext>
            </a:extLst>
          </p:cNvPr>
          <p:cNvSpPr/>
          <p:nvPr/>
        </p:nvSpPr>
        <p:spPr>
          <a:xfrm>
            <a:off x="10888804" y="4813337"/>
            <a:ext cx="969726" cy="703423"/>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76" name="object 12">
            <a:extLst>
              <a:ext uri="{FF2B5EF4-FFF2-40B4-BE49-F238E27FC236}">
                <a16:creationId xmlns:a16="http://schemas.microsoft.com/office/drawing/2014/main" id="{64C3F418-52D0-BAF4-736C-FE28E2E1F553}"/>
              </a:ext>
            </a:extLst>
          </p:cNvPr>
          <p:cNvSpPr/>
          <p:nvPr/>
        </p:nvSpPr>
        <p:spPr>
          <a:xfrm>
            <a:off x="10889284" y="3190115"/>
            <a:ext cx="969390" cy="1628524"/>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77" name="object 15">
            <a:extLst>
              <a:ext uri="{FF2B5EF4-FFF2-40B4-BE49-F238E27FC236}">
                <a16:creationId xmlns:a16="http://schemas.microsoft.com/office/drawing/2014/main" id="{C5BC326E-6F2C-8F43-C7B3-135EEF6A7A04}"/>
              </a:ext>
            </a:extLst>
          </p:cNvPr>
          <p:cNvSpPr txBox="1"/>
          <p:nvPr/>
        </p:nvSpPr>
        <p:spPr>
          <a:xfrm>
            <a:off x="11023139" y="4950280"/>
            <a:ext cx="686268"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PR</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400" dirty="0">
                <a:solidFill>
                  <a:srgbClr val="FFFFFF"/>
                </a:solidFill>
                <a:latin typeface="Poppins" pitchFamily="2" charset="77"/>
                <a:cs typeface="Poppins" pitchFamily="2" charset="77"/>
              </a:rPr>
              <a:t>22.0</a:t>
            </a:r>
            <a:r>
              <a:rPr kumimoji="0" lang="en-US" sz="1400" i="0" u="none" strike="noStrike" kern="1200" cap="none" spc="-13" normalizeH="0" baseline="0" noProof="0" dirty="0">
                <a:ln>
                  <a:noFill/>
                </a:ln>
                <a:solidFill>
                  <a:srgbClr val="FFFFFF"/>
                </a:solidFill>
                <a:effectLst/>
                <a:uLnTx/>
                <a:uFillTx/>
                <a:latin typeface="Poppins" pitchFamily="2" charset="77"/>
                <a:cs typeface="Poppins" pitchFamily="2" charset="77"/>
              </a:rPr>
              <a:t>%</a:t>
            </a:r>
            <a:endPar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endParaRPr>
          </a:p>
        </p:txBody>
      </p:sp>
      <p:sp>
        <p:nvSpPr>
          <p:cNvPr id="78" name="object 17">
            <a:extLst>
              <a:ext uri="{FF2B5EF4-FFF2-40B4-BE49-F238E27FC236}">
                <a16:creationId xmlns:a16="http://schemas.microsoft.com/office/drawing/2014/main" id="{07C4AA29-6207-123D-4C6C-01B8D55FEC10}"/>
              </a:ext>
            </a:extLst>
          </p:cNvPr>
          <p:cNvSpPr txBox="1"/>
          <p:nvPr/>
        </p:nvSpPr>
        <p:spPr>
          <a:xfrm>
            <a:off x="10978333" y="3888116"/>
            <a:ext cx="771627"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Poppins" pitchFamily="2" charset="77"/>
                <a:cs typeface="Poppins" pitchFamily="2" charset="77"/>
              </a:rPr>
              <a:t>CR</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400" dirty="0">
                <a:solidFill>
                  <a:schemeClr val="bg1"/>
                </a:solidFill>
                <a:latin typeface="Poppins" pitchFamily="2" charset="77"/>
                <a:cs typeface="Poppins" pitchFamily="2" charset="77"/>
              </a:rPr>
              <a:t>50.8%</a:t>
            </a:r>
            <a:endParaRPr kumimoji="0" lang="en-US" sz="1400" i="0" u="none" strike="noStrike" kern="1200" cap="none" spc="0" normalizeH="0" baseline="0" noProof="0" dirty="0">
              <a:ln>
                <a:noFill/>
              </a:ln>
              <a:solidFill>
                <a:schemeClr val="bg1"/>
              </a:solidFill>
              <a:effectLst/>
              <a:uLnTx/>
              <a:uFillTx/>
              <a:latin typeface="Poppins" pitchFamily="2" charset="77"/>
              <a:cs typeface="Poppins" pitchFamily="2" charset="77"/>
            </a:endParaRPr>
          </a:p>
        </p:txBody>
      </p:sp>
      <p:sp>
        <p:nvSpPr>
          <p:cNvPr id="79" name="object 28">
            <a:extLst>
              <a:ext uri="{FF2B5EF4-FFF2-40B4-BE49-F238E27FC236}">
                <a16:creationId xmlns:a16="http://schemas.microsoft.com/office/drawing/2014/main" id="{7AF97573-3637-41C1-2967-B44E2E5635FF}"/>
              </a:ext>
            </a:extLst>
          </p:cNvPr>
          <p:cNvSpPr txBox="1"/>
          <p:nvPr/>
        </p:nvSpPr>
        <p:spPr>
          <a:xfrm>
            <a:off x="10817849" y="2894455"/>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ORR:</a:t>
            </a:r>
            <a:r>
              <a:rPr kumimoji="0" lang="en-US" sz="1400" b="1" i="0" u="none" strike="noStrike" kern="1200" cap="none" spc="-7" normalizeH="0" baseline="0" noProof="0" dirty="0">
                <a:ln>
                  <a:noFill/>
                </a:ln>
                <a:effectLst/>
                <a:uLnTx/>
                <a:uFillTx/>
                <a:latin typeface="Poppins" pitchFamily="2" charset="77"/>
                <a:cs typeface="Poppins" pitchFamily="2" charset="77"/>
              </a:rPr>
              <a:t> </a:t>
            </a:r>
            <a:r>
              <a:rPr kumimoji="0" lang="en-US" sz="1400" b="1" i="0" u="none" strike="noStrike" kern="1200" cap="none" spc="-13" normalizeH="0" baseline="0" noProof="0" dirty="0">
                <a:ln>
                  <a:noFill/>
                </a:ln>
                <a:effectLst/>
                <a:uLnTx/>
                <a:uFillTx/>
                <a:latin typeface="Poppins" pitchFamily="2" charset="77"/>
                <a:cs typeface="Poppins" pitchFamily="2" charset="77"/>
              </a:rPr>
              <a:t>72.8%</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grpSp>
        <p:nvGrpSpPr>
          <p:cNvPr id="80" name="Group 79">
            <a:extLst>
              <a:ext uri="{FF2B5EF4-FFF2-40B4-BE49-F238E27FC236}">
                <a16:creationId xmlns:a16="http://schemas.microsoft.com/office/drawing/2014/main" id="{E33755EA-831D-FA11-601E-EC088D9329E9}"/>
              </a:ext>
            </a:extLst>
          </p:cNvPr>
          <p:cNvGrpSpPr/>
          <p:nvPr/>
        </p:nvGrpSpPr>
        <p:grpSpPr>
          <a:xfrm>
            <a:off x="10335505" y="2808353"/>
            <a:ext cx="340200" cy="2837534"/>
            <a:chOff x="593320" y="3047441"/>
            <a:chExt cx="340200" cy="2708889"/>
          </a:xfrm>
        </p:grpSpPr>
        <p:sp>
          <p:nvSpPr>
            <p:cNvPr id="81" name="object 19">
              <a:extLst>
                <a:ext uri="{FF2B5EF4-FFF2-40B4-BE49-F238E27FC236}">
                  <a16:creationId xmlns:a16="http://schemas.microsoft.com/office/drawing/2014/main" id="{536BE7F9-76B6-889D-2841-752E08893713}"/>
                </a:ext>
              </a:extLst>
            </p:cNvPr>
            <p:cNvSpPr txBox="1"/>
            <p:nvPr/>
          </p:nvSpPr>
          <p:spPr>
            <a:xfrm>
              <a:off x="740233" y="5504969"/>
              <a:ext cx="193287" cy="25136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82" name="object 20">
              <a:extLst>
                <a:ext uri="{FF2B5EF4-FFF2-40B4-BE49-F238E27FC236}">
                  <a16:creationId xmlns:a16="http://schemas.microsoft.com/office/drawing/2014/main" id="{A4E3B253-1DC5-C057-C0B7-CD73C5D95E53}"/>
                </a:ext>
              </a:extLst>
            </p:cNvPr>
            <p:cNvSpPr txBox="1"/>
            <p:nvPr/>
          </p:nvSpPr>
          <p:spPr>
            <a:xfrm>
              <a:off x="593320" y="4890588"/>
              <a:ext cx="337700" cy="25136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3" name="object 21">
              <a:extLst>
                <a:ext uri="{FF2B5EF4-FFF2-40B4-BE49-F238E27FC236}">
                  <a16:creationId xmlns:a16="http://schemas.microsoft.com/office/drawing/2014/main" id="{34DA9159-C5E1-4E76-AA0B-117AFBD035C9}"/>
                </a:ext>
              </a:extLst>
            </p:cNvPr>
            <p:cNvSpPr txBox="1"/>
            <p:nvPr/>
          </p:nvSpPr>
          <p:spPr>
            <a:xfrm>
              <a:off x="593320" y="4276204"/>
              <a:ext cx="337700" cy="25136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4" name="object 22">
              <a:extLst>
                <a:ext uri="{FF2B5EF4-FFF2-40B4-BE49-F238E27FC236}">
                  <a16:creationId xmlns:a16="http://schemas.microsoft.com/office/drawing/2014/main" id="{35575B5E-D5B8-234A-7D22-46FC625D3F1A}"/>
                </a:ext>
              </a:extLst>
            </p:cNvPr>
            <p:cNvSpPr txBox="1"/>
            <p:nvPr/>
          </p:nvSpPr>
          <p:spPr>
            <a:xfrm>
              <a:off x="593320" y="3661823"/>
              <a:ext cx="337700" cy="25136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5" name="object 23">
              <a:extLst>
                <a:ext uri="{FF2B5EF4-FFF2-40B4-BE49-F238E27FC236}">
                  <a16:creationId xmlns:a16="http://schemas.microsoft.com/office/drawing/2014/main" id="{CDCF2348-DB3D-C3C9-CD30-82B1E0BDCBF7}"/>
                </a:ext>
              </a:extLst>
            </p:cNvPr>
            <p:cNvSpPr txBox="1"/>
            <p:nvPr/>
          </p:nvSpPr>
          <p:spPr>
            <a:xfrm>
              <a:off x="593320" y="3047441"/>
              <a:ext cx="337700" cy="25136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dirty="0">
                  <a:ln>
                    <a:noFill/>
                  </a:ln>
                  <a:solidFill>
                    <a:srgbClr val="000000"/>
                  </a:solidFill>
                  <a:effectLst/>
                  <a:uLnTx/>
                  <a:uFillTx/>
                  <a:latin typeface="Poppins" pitchFamily="2" charset="77"/>
                  <a:cs typeface="Poppins" pitchFamily="2" charset="77"/>
                </a:rPr>
                <a:t>80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87" name="object 27">
            <a:extLst>
              <a:ext uri="{FF2B5EF4-FFF2-40B4-BE49-F238E27FC236}">
                <a16:creationId xmlns:a16="http://schemas.microsoft.com/office/drawing/2014/main" id="{8F772C78-6984-B237-3ED5-1FA116AF20C9}"/>
              </a:ext>
            </a:extLst>
          </p:cNvPr>
          <p:cNvSpPr txBox="1"/>
          <p:nvPr/>
        </p:nvSpPr>
        <p:spPr>
          <a:xfrm>
            <a:off x="10034142" y="3049880"/>
            <a:ext cx="243656"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600" dirty="0">
                <a:solidFill>
                  <a:schemeClr val="tx1">
                    <a:lumMod val="75000"/>
                    <a:lumOff val="25000"/>
                  </a:schemeClr>
                </a:solidFill>
                <a:latin typeface="Poppins Medium" pitchFamily="2" charset="77"/>
                <a:cs typeface="Poppins Medium" pitchFamily="2" charset="77"/>
              </a:rPr>
              <a:t>Best Response</a:t>
            </a:r>
            <a:r>
              <a:rPr sz="1600" dirty="0">
                <a:solidFill>
                  <a:schemeClr val="tx1">
                    <a:lumMod val="75000"/>
                    <a:lumOff val="25000"/>
                  </a:schemeClr>
                </a:solidFill>
                <a:latin typeface="Poppins Medium" pitchFamily="2" charset="77"/>
                <a:cs typeface="Poppins Medium" pitchFamily="2" charset="77"/>
              </a:rPr>
              <a:t> (%)</a:t>
            </a:r>
          </a:p>
        </p:txBody>
      </p:sp>
      <p:grpSp>
        <p:nvGrpSpPr>
          <p:cNvPr id="88" name="Group 87">
            <a:extLst>
              <a:ext uri="{FF2B5EF4-FFF2-40B4-BE49-F238E27FC236}">
                <a16:creationId xmlns:a16="http://schemas.microsoft.com/office/drawing/2014/main" id="{F7F506CA-48FC-51E1-57BD-3ADC69178C57}"/>
              </a:ext>
            </a:extLst>
          </p:cNvPr>
          <p:cNvGrpSpPr/>
          <p:nvPr/>
        </p:nvGrpSpPr>
        <p:grpSpPr>
          <a:xfrm>
            <a:off x="10717100" y="2934676"/>
            <a:ext cx="64442" cy="2590508"/>
            <a:chOff x="703905" y="4352195"/>
            <a:chExt cx="64442" cy="1648239"/>
          </a:xfrm>
        </p:grpSpPr>
        <p:cxnSp>
          <p:nvCxnSpPr>
            <p:cNvPr id="89" name="Straight Connector 88">
              <a:extLst>
                <a:ext uri="{FF2B5EF4-FFF2-40B4-BE49-F238E27FC236}">
                  <a16:creationId xmlns:a16="http://schemas.microsoft.com/office/drawing/2014/main" id="{8122BA09-0F4D-17BC-2010-867CCAC8CB08}"/>
                </a:ext>
              </a:extLst>
            </p:cNvPr>
            <p:cNvCxnSpPr>
              <a:cxnSpLocks/>
            </p:cNvCxnSpPr>
            <p:nvPr/>
          </p:nvCxnSpPr>
          <p:spPr bwMode="auto">
            <a:xfrm>
              <a:off x="761188" y="4352195"/>
              <a:ext cx="0" cy="1648239"/>
            </a:xfrm>
            <a:prstGeom prst="line">
              <a:avLst/>
            </a:prstGeom>
            <a:noFill/>
            <a:ln w="12700" cap="flat" cmpd="sng" algn="ctr">
              <a:solidFill>
                <a:schemeClr val="tx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731FA8D-F1E4-7EBD-D79A-22FD3782142D}"/>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0536481-0A71-8930-A3C3-A18D81F1CE29}"/>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63B979E-4880-3583-B948-463726028DA1}"/>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D120A70-3A02-C952-6F17-FE919698C994}"/>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5011150-4507-4DB9-E3BC-6EADC0F02ED6}"/>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3980B2A4-4FAE-78BA-23BE-CFA7F34EC356}"/>
              </a:ext>
            </a:extLst>
          </p:cNvPr>
          <p:cNvGrpSpPr/>
          <p:nvPr/>
        </p:nvGrpSpPr>
        <p:grpSpPr>
          <a:xfrm>
            <a:off x="10756957" y="5516351"/>
            <a:ext cx="1214381" cy="34995"/>
            <a:chOff x="761187" y="5995410"/>
            <a:chExt cx="1214381" cy="34995"/>
          </a:xfrm>
        </p:grpSpPr>
        <p:cxnSp>
          <p:nvCxnSpPr>
            <p:cNvPr id="97" name="Straight Connector 96">
              <a:extLst>
                <a:ext uri="{FF2B5EF4-FFF2-40B4-BE49-F238E27FC236}">
                  <a16:creationId xmlns:a16="http://schemas.microsoft.com/office/drawing/2014/main" id="{54C28859-B282-EE39-DD29-E8B3F72F4B06}"/>
                </a:ext>
              </a:extLst>
            </p:cNvPr>
            <p:cNvCxnSpPr>
              <a:cxnSpLocks/>
            </p:cNvCxnSpPr>
            <p:nvPr/>
          </p:nvCxnSpPr>
          <p:spPr bwMode="auto">
            <a:xfrm>
              <a:off x="761187" y="5995410"/>
              <a:ext cx="1214381" cy="0"/>
            </a:xfrm>
            <a:prstGeom prst="line">
              <a:avLst/>
            </a:prstGeom>
            <a:noFill/>
            <a:ln w="12700" cap="flat" cmpd="sng" algn="ctr">
              <a:solidFill>
                <a:schemeClr val="tx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8EBDA37-3B70-FABD-7824-209720763118}"/>
                </a:ext>
              </a:extLst>
            </p:cNvPr>
            <p:cNvCxnSpPr>
              <a:cxnSpLocks/>
            </p:cNvCxnSpPr>
            <p:nvPr/>
          </p:nvCxnSpPr>
          <p:spPr bwMode="auto">
            <a:xfrm>
              <a:off x="778613" y="5995410"/>
              <a:ext cx="0" cy="34995"/>
            </a:xfrm>
            <a:prstGeom prst="line">
              <a:avLst/>
            </a:prstGeom>
            <a:noFill/>
            <a:ln w="12700" cap="flat" cmpd="sng" algn="ctr">
              <a:solidFill>
                <a:schemeClr val="tx1"/>
              </a:solidFill>
              <a:prstDash val="solid"/>
              <a:round/>
              <a:headEnd type="none" w="med" len="med"/>
              <a:tailEnd type="none" w="med" len="med"/>
            </a:ln>
            <a:effectLst/>
          </p:spPr>
        </p:cxnSp>
      </p:grpSp>
      <p:sp>
        <p:nvSpPr>
          <p:cNvPr id="104" name="object 27">
            <a:extLst>
              <a:ext uri="{FF2B5EF4-FFF2-40B4-BE49-F238E27FC236}">
                <a16:creationId xmlns:a16="http://schemas.microsoft.com/office/drawing/2014/main" id="{7ABF18F1-F336-5EBC-0177-6A8EC238C616}"/>
              </a:ext>
            </a:extLst>
          </p:cNvPr>
          <p:cNvSpPr txBox="1"/>
          <p:nvPr/>
        </p:nvSpPr>
        <p:spPr>
          <a:xfrm rot="5400000">
            <a:off x="11224624" y="5188623"/>
            <a:ext cx="243656" cy="1039221"/>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600" dirty="0">
                <a:solidFill>
                  <a:schemeClr val="tx1">
                    <a:lumMod val="75000"/>
                    <a:lumOff val="25000"/>
                  </a:schemeClr>
                </a:solidFill>
                <a:latin typeface="Poppins Medium" pitchFamily="2" charset="77"/>
                <a:cs typeface="Poppins Medium" pitchFamily="2" charset="77"/>
              </a:rPr>
              <a:t>ORR</a:t>
            </a:r>
            <a:endParaRPr sz="1600" dirty="0">
              <a:solidFill>
                <a:schemeClr val="tx1">
                  <a:lumMod val="75000"/>
                  <a:lumOff val="25000"/>
                </a:schemeClr>
              </a:solidFill>
              <a:latin typeface="Poppins Medium" pitchFamily="2" charset="77"/>
              <a:cs typeface="Poppins Medium" pitchFamily="2" charset="77"/>
            </a:endParaRPr>
          </a:p>
        </p:txBody>
      </p:sp>
      <p:grpSp>
        <p:nvGrpSpPr>
          <p:cNvPr id="3" name="Group 2">
            <a:extLst>
              <a:ext uri="{FF2B5EF4-FFF2-40B4-BE49-F238E27FC236}">
                <a16:creationId xmlns:a16="http://schemas.microsoft.com/office/drawing/2014/main" id="{B77C8EBA-0627-8702-C9BB-6DC77830E4A1}"/>
              </a:ext>
            </a:extLst>
          </p:cNvPr>
          <p:cNvGrpSpPr/>
          <p:nvPr/>
        </p:nvGrpSpPr>
        <p:grpSpPr>
          <a:xfrm>
            <a:off x="5300351" y="2936830"/>
            <a:ext cx="4335424" cy="2442740"/>
            <a:chOff x="6121790" y="3256086"/>
            <a:chExt cx="5552856" cy="2375559"/>
          </a:xfrm>
        </p:grpSpPr>
        <p:cxnSp>
          <p:nvCxnSpPr>
            <p:cNvPr id="7" name="Straight Connector 6">
              <a:extLst>
                <a:ext uri="{FF2B5EF4-FFF2-40B4-BE49-F238E27FC236}">
                  <a16:creationId xmlns:a16="http://schemas.microsoft.com/office/drawing/2014/main" id="{FDC69461-45FB-4B87-DB96-7F6972A60AB2}"/>
                </a:ext>
              </a:extLst>
            </p:cNvPr>
            <p:cNvCxnSpPr/>
            <p:nvPr/>
          </p:nvCxnSpPr>
          <p:spPr bwMode="auto">
            <a:xfrm>
              <a:off x="6127541" y="3256086"/>
              <a:ext cx="0" cy="2375559"/>
            </a:xfrm>
            <a:prstGeom prst="line">
              <a:avLst/>
            </a:prstGeom>
            <a:noFill/>
            <a:ln w="12700"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9243A101-DDFC-E5FF-1678-87F0B75A1B0B}"/>
                </a:ext>
              </a:extLst>
            </p:cNvPr>
            <p:cNvCxnSpPr>
              <a:cxnSpLocks/>
            </p:cNvCxnSpPr>
            <p:nvPr/>
          </p:nvCxnSpPr>
          <p:spPr bwMode="auto">
            <a:xfrm>
              <a:off x="6121790" y="5625865"/>
              <a:ext cx="5552856" cy="0"/>
            </a:xfrm>
            <a:prstGeom prst="line">
              <a:avLst/>
            </a:prstGeom>
            <a:noFill/>
            <a:ln w="12700" cap="flat" cmpd="sng" algn="ctr">
              <a:solidFill>
                <a:schemeClr val="tx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66B9F017-025F-4833-A3E0-1B46E8588E82}"/>
              </a:ext>
            </a:extLst>
          </p:cNvPr>
          <p:cNvGrpSpPr/>
          <p:nvPr/>
        </p:nvGrpSpPr>
        <p:grpSpPr>
          <a:xfrm>
            <a:off x="5226234" y="2931579"/>
            <a:ext cx="78390" cy="2442211"/>
            <a:chOff x="6064508" y="3739289"/>
            <a:chExt cx="64442" cy="1886576"/>
          </a:xfrm>
        </p:grpSpPr>
        <p:cxnSp>
          <p:nvCxnSpPr>
            <p:cNvPr id="24" name="Straight Connector 23">
              <a:extLst>
                <a:ext uri="{FF2B5EF4-FFF2-40B4-BE49-F238E27FC236}">
                  <a16:creationId xmlns:a16="http://schemas.microsoft.com/office/drawing/2014/main" id="{FC1D7736-3963-6A5D-3ACC-D5710ED9F649}"/>
                </a:ext>
              </a:extLst>
            </p:cNvPr>
            <p:cNvCxnSpPr>
              <a:cxnSpLocks/>
            </p:cNvCxnSpPr>
            <p:nvPr/>
          </p:nvCxnSpPr>
          <p:spPr bwMode="auto">
            <a:xfrm flipH="1">
              <a:off x="6064508" y="373928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F3F1B0E-F1B1-5C06-80F8-B651BBA633E9}"/>
                </a:ext>
              </a:extLst>
            </p:cNvPr>
            <p:cNvCxnSpPr>
              <a:cxnSpLocks/>
            </p:cNvCxnSpPr>
            <p:nvPr/>
          </p:nvCxnSpPr>
          <p:spPr bwMode="auto">
            <a:xfrm flipH="1">
              <a:off x="6064508" y="421093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AE80059-6089-3F6F-C70D-D771A6AADDEA}"/>
                </a:ext>
              </a:extLst>
            </p:cNvPr>
            <p:cNvCxnSpPr>
              <a:cxnSpLocks/>
            </p:cNvCxnSpPr>
            <p:nvPr/>
          </p:nvCxnSpPr>
          <p:spPr bwMode="auto">
            <a:xfrm flipH="1">
              <a:off x="6064508" y="46825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E106DC5-26C9-BD1F-0B9C-D63CB5D6F5DD}"/>
                </a:ext>
              </a:extLst>
            </p:cNvPr>
            <p:cNvCxnSpPr>
              <a:cxnSpLocks/>
            </p:cNvCxnSpPr>
            <p:nvPr/>
          </p:nvCxnSpPr>
          <p:spPr bwMode="auto">
            <a:xfrm flipH="1">
              <a:off x="6064508" y="5154220"/>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BB8CC99-E015-03AB-E559-1378E1FFFEF1}"/>
                </a:ext>
              </a:extLst>
            </p:cNvPr>
            <p:cNvCxnSpPr>
              <a:cxnSpLocks/>
            </p:cNvCxnSpPr>
            <p:nvPr/>
          </p:nvCxnSpPr>
          <p:spPr bwMode="auto">
            <a:xfrm flipH="1">
              <a:off x="6064508" y="5625865"/>
              <a:ext cx="64442" cy="0"/>
            </a:xfrm>
            <a:prstGeom prst="line">
              <a:avLst/>
            </a:prstGeom>
            <a:noFill/>
            <a:ln w="12700"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34220108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3B108-8C55-0F2A-67C6-6D3907A0A910}"/>
              </a:ext>
            </a:extLst>
          </p:cNvPr>
          <p:cNvSpPr>
            <a:spLocks noGrp="1"/>
          </p:cNvSpPr>
          <p:nvPr>
            <p:ph type="title"/>
          </p:nvPr>
        </p:nvSpPr>
        <p:spPr>
          <a:xfrm>
            <a:off x="231078" y="531006"/>
            <a:ext cx="6411138" cy="502445"/>
          </a:xfrm>
        </p:spPr>
        <p:txBody>
          <a:bodyPr/>
          <a:lstStyle/>
          <a:p>
            <a:r>
              <a:rPr lang="en-US" dirty="0"/>
              <a:t>GLPG5101</a:t>
            </a:r>
          </a:p>
        </p:txBody>
      </p:sp>
      <p:sp>
        <p:nvSpPr>
          <p:cNvPr id="5" name="Content Placeholder 4">
            <a:extLst>
              <a:ext uri="{FF2B5EF4-FFF2-40B4-BE49-F238E27FC236}">
                <a16:creationId xmlns:a16="http://schemas.microsoft.com/office/drawing/2014/main" id="{313A2A3D-A1AE-58B1-E28B-43600FFDE1BB}"/>
              </a:ext>
            </a:extLst>
          </p:cNvPr>
          <p:cNvSpPr>
            <a:spLocks noGrp="1"/>
          </p:cNvSpPr>
          <p:nvPr>
            <p:ph idx="1"/>
          </p:nvPr>
        </p:nvSpPr>
        <p:spPr>
          <a:xfrm>
            <a:off x="231078" y="1335023"/>
            <a:ext cx="5917697" cy="1911976"/>
          </a:xfrm>
        </p:spPr>
        <p:txBody>
          <a:bodyPr/>
          <a:lstStyle/>
          <a:p>
            <a:r>
              <a:rPr lang="en-US" sz="2000" dirty="0"/>
              <a:t>A fresh stem-like, early memory phenotype anti-CD19/CD20 CAR T-cell therapy with </a:t>
            </a:r>
            <a:br>
              <a:rPr lang="en-US" sz="2000" dirty="0"/>
            </a:br>
            <a:r>
              <a:rPr lang="en-US" sz="2000" dirty="0"/>
              <a:t>7-day vein-to-vein time</a:t>
            </a:r>
          </a:p>
          <a:p>
            <a:r>
              <a:rPr lang="en-US" sz="2000" dirty="0"/>
              <a:t>ATALANTA-1: phase I/II trial in patients </a:t>
            </a:r>
            <a:br>
              <a:rPr lang="en-US" sz="2000" dirty="0"/>
            </a:br>
            <a:r>
              <a:rPr lang="en-US" sz="2000" dirty="0"/>
              <a:t>with R/R B-NHL</a:t>
            </a:r>
          </a:p>
          <a:p>
            <a:endParaRPr lang="en-US" sz="2000" dirty="0"/>
          </a:p>
          <a:p>
            <a:endParaRPr lang="en-US" sz="2000" dirty="0"/>
          </a:p>
        </p:txBody>
      </p:sp>
      <p:sp>
        <p:nvSpPr>
          <p:cNvPr id="9" name="Content Placeholder 8">
            <a:extLst>
              <a:ext uri="{FF2B5EF4-FFF2-40B4-BE49-F238E27FC236}">
                <a16:creationId xmlns:a16="http://schemas.microsoft.com/office/drawing/2014/main" id="{D2212559-D0C8-6085-9AB8-E6DC3B833F6A}"/>
              </a:ext>
            </a:extLst>
          </p:cNvPr>
          <p:cNvSpPr>
            <a:spLocks noGrp="1"/>
          </p:cNvSpPr>
          <p:nvPr>
            <p:ph sz="quarter" idx="10"/>
          </p:nvPr>
        </p:nvSpPr>
        <p:spPr>
          <a:xfrm>
            <a:off x="1712199" y="6302375"/>
            <a:ext cx="7812290" cy="327025"/>
          </a:xfrm>
        </p:spPr>
        <p:txBody>
          <a:bodyPr/>
          <a:lstStyle/>
          <a:p>
            <a:pPr algn="ctr"/>
            <a:r>
              <a:rPr lang="en-US" dirty="0"/>
              <a:t>Kersten. ASH 2024. </a:t>
            </a:r>
            <a:r>
              <a:rPr lang="en-US" dirty="0" err="1"/>
              <a:t>Abstr</a:t>
            </a:r>
            <a:r>
              <a:rPr lang="en-US" dirty="0"/>
              <a:t> 93.</a:t>
            </a:r>
          </a:p>
        </p:txBody>
      </p:sp>
      <p:graphicFrame>
        <p:nvGraphicFramePr>
          <p:cNvPr id="14" name="Table 14">
            <a:extLst>
              <a:ext uri="{FF2B5EF4-FFF2-40B4-BE49-F238E27FC236}">
                <a16:creationId xmlns:a16="http://schemas.microsoft.com/office/drawing/2014/main" id="{E9129FD2-E2F8-C795-1156-1C275543925B}"/>
              </a:ext>
            </a:extLst>
          </p:cNvPr>
          <p:cNvGraphicFramePr>
            <a:graphicFrameLocks noGrp="1"/>
          </p:cNvGraphicFramePr>
          <p:nvPr>
            <p:extLst>
              <p:ext uri="{D42A27DB-BD31-4B8C-83A1-F6EECF244321}">
                <p14:modId xmlns:p14="http://schemas.microsoft.com/office/powerpoint/2010/main" val="1843745040"/>
              </p:ext>
            </p:extLst>
          </p:nvPr>
        </p:nvGraphicFramePr>
        <p:xfrm>
          <a:off x="240628" y="3096005"/>
          <a:ext cx="5358983" cy="2651760"/>
        </p:xfrm>
        <a:graphic>
          <a:graphicData uri="http://schemas.openxmlformats.org/drawingml/2006/table">
            <a:tbl>
              <a:tblPr firstRow="1" bandRow="1">
                <a:tableStyleId>{5C22544A-7EE6-4342-B048-85BDC9FD1C3A}</a:tableStyleId>
              </a:tblPr>
              <a:tblGrid>
                <a:gridCol w="2647619">
                  <a:extLst>
                    <a:ext uri="{9D8B030D-6E8A-4147-A177-3AD203B41FA5}">
                      <a16:colId xmlns:a16="http://schemas.microsoft.com/office/drawing/2014/main" val="61502252"/>
                    </a:ext>
                  </a:extLst>
                </a:gridCol>
                <a:gridCol w="1451127">
                  <a:extLst>
                    <a:ext uri="{9D8B030D-6E8A-4147-A177-3AD203B41FA5}">
                      <a16:colId xmlns:a16="http://schemas.microsoft.com/office/drawing/2014/main" val="2255187766"/>
                    </a:ext>
                  </a:extLst>
                </a:gridCol>
                <a:gridCol w="1260237">
                  <a:extLst>
                    <a:ext uri="{9D8B030D-6E8A-4147-A177-3AD203B41FA5}">
                      <a16:colId xmlns:a16="http://schemas.microsoft.com/office/drawing/2014/main" val="1677582049"/>
                    </a:ext>
                  </a:extLst>
                </a:gridCol>
              </a:tblGrid>
              <a:tr h="0">
                <a:tc>
                  <a:txBody>
                    <a:bodyPr/>
                    <a:lstStyle/>
                    <a:p>
                      <a:r>
                        <a:rPr lang="en-US" sz="1600" dirty="0">
                          <a:solidFill>
                            <a:schemeClr val="bg2"/>
                          </a:solidFill>
                        </a:rPr>
                        <a:t>Baseline characteristics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solidFill>
                            <a:schemeClr val="bg2"/>
                          </a:solidFill>
                        </a:rPr>
                        <a:t>Phase I</a:t>
                      </a:r>
                    </a:p>
                    <a:p>
                      <a:pPr algn="ctr"/>
                      <a:r>
                        <a:rPr lang="en-US" sz="1600" dirty="0">
                          <a:solidFill>
                            <a:schemeClr val="bg2"/>
                          </a:solidFill>
                        </a:rPr>
                        <a:t>n = 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solidFill>
                            <a:schemeClr val="bg2"/>
                          </a:solidFill>
                        </a:rPr>
                        <a:t>Phase II</a:t>
                      </a:r>
                    </a:p>
                    <a:p>
                      <a:pPr algn="ctr"/>
                      <a:r>
                        <a:rPr lang="en-US" sz="1600" dirty="0">
                          <a:solidFill>
                            <a:schemeClr val="bg2"/>
                          </a:solidFill>
                        </a:rPr>
                        <a:t>n = 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447901574"/>
                  </a:ext>
                </a:extLst>
              </a:tr>
              <a:tr h="0">
                <a:tc>
                  <a:txBody>
                    <a:bodyPr/>
                    <a:lstStyle/>
                    <a:p>
                      <a:r>
                        <a:rPr lang="en-US" sz="1600" dirty="0"/>
                        <a:t>Median age, yr (range)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66.5 (25-78)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t>67 (40-81)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47358523"/>
                  </a:ext>
                </a:extLst>
              </a:tr>
              <a:tr h="0">
                <a:tc>
                  <a:txBody>
                    <a:bodyPr/>
                    <a:lstStyle/>
                    <a:p>
                      <a:r>
                        <a:rPr lang="en-US" sz="1600" dirty="0"/>
                        <a:t>DLBCL, %</a:t>
                      </a:r>
                    </a:p>
                    <a:p>
                      <a:r>
                        <a:rPr lang="en-US" sz="1600" dirty="0"/>
                        <a:t>MCL, %</a:t>
                      </a:r>
                    </a:p>
                    <a:p>
                      <a:r>
                        <a:rPr lang="en-US" sz="1600" dirty="0"/>
                        <a:t>FL/MZL,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t>65</a:t>
                      </a:r>
                    </a:p>
                    <a:p>
                      <a:pPr algn="ctr"/>
                      <a:r>
                        <a:rPr lang="en-US" sz="1600" dirty="0"/>
                        <a:t>15</a:t>
                      </a:r>
                    </a:p>
                    <a:p>
                      <a:pPr algn="ctr"/>
                      <a:r>
                        <a:rPr lang="en-US" sz="1600" dirty="0"/>
                        <a:t>15/5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t>0</a:t>
                      </a:r>
                    </a:p>
                    <a:p>
                      <a:pPr algn="ctr"/>
                      <a:r>
                        <a:rPr lang="en-US" sz="1600" dirty="0"/>
                        <a:t>30</a:t>
                      </a:r>
                    </a:p>
                    <a:p>
                      <a:pPr algn="ctr"/>
                      <a:r>
                        <a:rPr lang="en-US" sz="1600" dirty="0"/>
                        <a:t>64/16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26402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High risk (M/FL) IPI,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8225341"/>
                  </a:ext>
                </a:extLst>
              </a:tr>
              <a:tr h="0">
                <a:tc>
                  <a:txBody>
                    <a:bodyPr/>
                    <a:lstStyle/>
                    <a:p>
                      <a:r>
                        <a:rPr lang="en-US" sz="1600" dirty="0"/>
                        <a:t>Median prior therapies (range)</a:t>
                      </a: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2.5 </a:t>
                      </a:r>
                      <a:br>
                        <a:rPr lang="en-US" sz="1600" dirty="0"/>
                      </a:br>
                      <a:r>
                        <a:rPr lang="en-US" sz="1600" dirty="0"/>
                        <a:t>(1-7)</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3 </a:t>
                      </a:r>
                      <a:br>
                        <a:rPr lang="en-US" sz="1600" dirty="0"/>
                      </a:br>
                      <a:r>
                        <a:rPr lang="en-US" sz="1600" dirty="0"/>
                        <a:t>(2-11)</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84462804"/>
                  </a:ext>
                </a:extLst>
              </a:tr>
            </a:tbl>
          </a:graphicData>
        </a:graphic>
      </p:graphicFrame>
      <p:pic>
        <p:nvPicPr>
          <p:cNvPr id="13" name="Picture 12">
            <a:extLst>
              <a:ext uri="{FF2B5EF4-FFF2-40B4-BE49-F238E27FC236}">
                <a16:creationId xmlns:a16="http://schemas.microsoft.com/office/drawing/2014/main" id="{06EC282A-ECBA-B9D6-9DDB-E41D08BF3A47}"/>
              </a:ext>
            </a:extLst>
          </p:cNvPr>
          <p:cNvPicPr>
            <a:picLocks noChangeAspect="1"/>
          </p:cNvPicPr>
          <p:nvPr/>
        </p:nvPicPr>
        <p:blipFill>
          <a:blip r:embed="rId3"/>
          <a:stretch>
            <a:fillRect/>
          </a:stretch>
        </p:blipFill>
        <p:spPr>
          <a:xfrm>
            <a:off x="7941837" y="6250857"/>
            <a:ext cx="2363058" cy="152273"/>
          </a:xfrm>
          <a:prstGeom prst="rect">
            <a:avLst/>
          </a:prstGeom>
        </p:spPr>
      </p:pic>
      <p:sp>
        <p:nvSpPr>
          <p:cNvPr id="15" name="TextBox 14">
            <a:extLst>
              <a:ext uri="{FF2B5EF4-FFF2-40B4-BE49-F238E27FC236}">
                <a16:creationId xmlns:a16="http://schemas.microsoft.com/office/drawing/2014/main" id="{58B8E394-4B8C-EF27-0C0C-7E9DAB2EAF6D}"/>
              </a:ext>
            </a:extLst>
          </p:cNvPr>
          <p:cNvSpPr txBox="1"/>
          <p:nvPr/>
        </p:nvSpPr>
        <p:spPr>
          <a:xfrm>
            <a:off x="6984169" y="3624512"/>
            <a:ext cx="5042262" cy="307777"/>
          </a:xfrm>
          <a:prstGeom prst="rect">
            <a:avLst/>
          </a:prstGeom>
          <a:noFill/>
        </p:spPr>
        <p:txBody>
          <a:bodyPr wrap="square" rtlCol="0">
            <a:spAutoFit/>
          </a:bodyPr>
          <a:lstStyle/>
          <a:p>
            <a:r>
              <a:rPr lang="en-US" sz="1400" dirty="0"/>
              <a:t>Majority of responses ongoing at median 3.3 </a:t>
            </a:r>
            <a:r>
              <a:rPr lang="en-US" sz="1400" dirty="0" err="1"/>
              <a:t>mo</a:t>
            </a:r>
            <a:endParaRPr lang="en-US" sz="1400" dirty="0"/>
          </a:p>
        </p:txBody>
      </p:sp>
      <p:pic>
        <p:nvPicPr>
          <p:cNvPr id="19" name="Picture 18">
            <a:extLst>
              <a:ext uri="{FF2B5EF4-FFF2-40B4-BE49-F238E27FC236}">
                <a16:creationId xmlns:a16="http://schemas.microsoft.com/office/drawing/2014/main" id="{DC22D8E0-5F09-4E3B-6BAA-5026CB7ED599}"/>
              </a:ext>
            </a:extLst>
          </p:cNvPr>
          <p:cNvPicPr>
            <a:picLocks noChangeAspect="1"/>
          </p:cNvPicPr>
          <p:nvPr/>
        </p:nvPicPr>
        <p:blipFill>
          <a:blip r:embed="rId4"/>
          <a:stretch>
            <a:fillRect/>
          </a:stretch>
        </p:blipFill>
        <p:spPr>
          <a:xfrm>
            <a:off x="6349127" y="3964665"/>
            <a:ext cx="5659276" cy="2172552"/>
          </a:xfrm>
          <a:prstGeom prst="rect">
            <a:avLst/>
          </a:prstGeom>
          <a:ln w="19050">
            <a:noFill/>
          </a:ln>
        </p:spPr>
      </p:pic>
      <p:grpSp>
        <p:nvGrpSpPr>
          <p:cNvPr id="3" name="Group 2">
            <a:extLst>
              <a:ext uri="{FF2B5EF4-FFF2-40B4-BE49-F238E27FC236}">
                <a16:creationId xmlns:a16="http://schemas.microsoft.com/office/drawing/2014/main" id="{AF4FC8E7-70F0-C746-7482-FF8D46EB3DC6}"/>
              </a:ext>
            </a:extLst>
          </p:cNvPr>
          <p:cNvGrpSpPr/>
          <p:nvPr/>
        </p:nvGrpSpPr>
        <p:grpSpPr>
          <a:xfrm>
            <a:off x="6724598" y="1966120"/>
            <a:ext cx="429463" cy="1244398"/>
            <a:chOff x="444812" y="2433059"/>
            <a:chExt cx="488777" cy="3333181"/>
          </a:xfrm>
        </p:grpSpPr>
        <p:sp>
          <p:nvSpPr>
            <p:cNvPr id="4" name="object 19">
              <a:extLst>
                <a:ext uri="{FF2B5EF4-FFF2-40B4-BE49-F238E27FC236}">
                  <a16:creationId xmlns:a16="http://schemas.microsoft.com/office/drawing/2014/main" id="{3C015902-1750-5664-8E6D-880A2484D8C4}"/>
                </a:ext>
              </a:extLst>
            </p:cNvPr>
            <p:cNvSpPr txBox="1"/>
            <p:nvPr/>
          </p:nvSpPr>
          <p:spPr>
            <a:xfrm>
              <a:off x="740233" y="5504969"/>
              <a:ext cx="193287"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6" name="object 20">
              <a:extLst>
                <a:ext uri="{FF2B5EF4-FFF2-40B4-BE49-F238E27FC236}">
                  <a16:creationId xmlns:a16="http://schemas.microsoft.com/office/drawing/2014/main" id="{6D777AAD-0A89-1B30-709A-7A32699CF99C}"/>
                </a:ext>
              </a:extLst>
            </p:cNvPr>
            <p:cNvSpPr txBox="1"/>
            <p:nvPr/>
          </p:nvSpPr>
          <p:spPr>
            <a:xfrm>
              <a:off x="593320" y="4890588"/>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2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7" name="object 21">
              <a:extLst>
                <a:ext uri="{FF2B5EF4-FFF2-40B4-BE49-F238E27FC236}">
                  <a16:creationId xmlns:a16="http://schemas.microsoft.com/office/drawing/2014/main" id="{B35BF630-5F17-9168-C50A-52EC6C91F88D}"/>
                </a:ext>
              </a:extLst>
            </p:cNvPr>
            <p:cNvSpPr txBox="1"/>
            <p:nvPr/>
          </p:nvSpPr>
          <p:spPr>
            <a:xfrm>
              <a:off x="593320" y="4276204"/>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40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0" name="object 22">
              <a:extLst>
                <a:ext uri="{FF2B5EF4-FFF2-40B4-BE49-F238E27FC236}">
                  <a16:creationId xmlns:a16="http://schemas.microsoft.com/office/drawing/2014/main" id="{F2D1C039-56E9-B09E-4AC4-447A5A4FC8BE}"/>
                </a:ext>
              </a:extLst>
            </p:cNvPr>
            <p:cNvSpPr txBox="1"/>
            <p:nvPr/>
          </p:nvSpPr>
          <p:spPr>
            <a:xfrm>
              <a:off x="593320" y="3661823"/>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60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1" name="object 23">
              <a:extLst>
                <a:ext uri="{FF2B5EF4-FFF2-40B4-BE49-F238E27FC236}">
                  <a16:creationId xmlns:a16="http://schemas.microsoft.com/office/drawing/2014/main" id="{C804D6A5-AB67-BF16-858E-591B47500864}"/>
                </a:ext>
              </a:extLst>
            </p:cNvPr>
            <p:cNvSpPr txBox="1"/>
            <p:nvPr/>
          </p:nvSpPr>
          <p:spPr>
            <a:xfrm>
              <a:off x="593320" y="3047441"/>
              <a:ext cx="337700"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a:ln>
                    <a:noFill/>
                  </a:ln>
                  <a:solidFill>
                    <a:srgbClr val="000000"/>
                  </a:solidFill>
                  <a:effectLst/>
                  <a:uLnTx/>
                  <a:uFillTx/>
                  <a:latin typeface="Poppins" pitchFamily="2" charset="77"/>
                  <a:cs typeface="Poppins" pitchFamily="2" charset="77"/>
                </a:rPr>
                <a:t>80</a:t>
              </a:r>
              <a:endParaRPr kumimoji="0" sz="12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2" name="object 24">
              <a:extLst>
                <a:ext uri="{FF2B5EF4-FFF2-40B4-BE49-F238E27FC236}">
                  <a16:creationId xmlns:a16="http://schemas.microsoft.com/office/drawing/2014/main" id="{8D484C93-E858-056F-7F98-842C95C4F0E2}"/>
                </a:ext>
              </a:extLst>
            </p:cNvPr>
            <p:cNvSpPr txBox="1"/>
            <p:nvPr/>
          </p:nvSpPr>
          <p:spPr>
            <a:xfrm>
              <a:off x="444812" y="2433059"/>
              <a:ext cx="488777" cy="26127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2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2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16" name="object 25">
            <a:extLst>
              <a:ext uri="{FF2B5EF4-FFF2-40B4-BE49-F238E27FC236}">
                <a16:creationId xmlns:a16="http://schemas.microsoft.com/office/drawing/2014/main" id="{781CBC64-7885-F150-D97F-AA9CE8030159}"/>
              </a:ext>
            </a:extLst>
          </p:cNvPr>
          <p:cNvSpPr txBox="1"/>
          <p:nvPr/>
        </p:nvSpPr>
        <p:spPr>
          <a:xfrm>
            <a:off x="7403066" y="3279129"/>
            <a:ext cx="1138125"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DLBCL (n = 13)</a:t>
            </a:r>
          </a:p>
        </p:txBody>
      </p:sp>
      <p:sp>
        <p:nvSpPr>
          <p:cNvPr id="17" name="object 26">
            <a:extLst>
              <a:ext uri="{FF2B5EF4-FFF2-40B4-BE49-F238E27FC236}">
                <a16:creationId xmlns:a16="http://schemas.microsoft.com/office/drawing/2014/main" id="{F89424C4-0AA0-0F59-BD93-F578BC99E4B1}"/>
              </a:ext>
            </a:extLst>
          </p:cNvPr>
          <p:cNvSpPr txBox="1"/>
          <p:nvPr/>
        </p:nvSpPr>
        <p:spPr>
          <a:xfrm>
            <a:off x="8960666" y="3265279"/>
            <a:ext cx="1069171" cy="402633"/>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FL (n = 16)/</a:t>
            </a:r>
            <a:br>
              <a:rPr lang="en-US" sz="1200" dirty="0">
                <a:latin typeface="Poppins" panose="00000500000000000000" pitchFamily="2" charset="0"/>
                <a:cs typeface="Poppins" panose="00000500000000000000" pitchFamily="2" charset="0"/>
              </a:rPr>
            </a:br>
            <a:r>
              <a:rPr lang="en-US" sz="1200" dirty="0">
                <a:latin typeface="Poppins" panose="00000500000000000000" pitchFamily="2" charset="0"/>
                <a:cs typeface="Poppins" panose="00000500000000000000" pitchFamily="2" charset="0"/>
              </a:rPr>
              <a:t>MZL (n = 5)</a:t>
            </a:r>
            <a:endParaRPr sz="1200" dirty="0">
              <a:latin typeface="Poppins" panose="00000500000000000000" pitchFamily="2" charset="0"/>
              <a:cs typeface="Poppins" panose="00000500000000000000" pitchFamily="2" charset="0"/>
            </a:endParaRPr>
          </a:p>
        </p:txBody>
      </p:sp>
      <p:grpSp>
        <p:nvGrpSpPr>
          <p:cNvPr id="18" name="Group 17">
            <a:extLst>
              <a:ext uri="{FF2B5EF4-FFF2-40B4-BE49-F238E27FC236}">
                <a16:creationId xmlns:a16="http://schemas.microsoft.com/office/drawing/2014/main" id="{481D1B3A-A19B-2807-BF76-DE10C4506C81}"/>
              </a:ext>
            </a:extLst>
          </p:cNvPr>
          <p:cNvGrpSpPr/>
          <p:nvPr/>
        </p:nvGrpSpPr>
        <p:grpSpPr>
          <a:xfrm>
            <a:off x="7380477" y="2049082"/>
            <a:ext cx="64442" cy="1161052"/>
            <a:chOff x="703905" y="3935277"/>
            <a:chExt cx="64442" cy="2065157"/>
          </a:xfrm>
        </p:grpSpPr>
        <p:cxnSp>
          <p:nvCxnSpPr>
            <p:cNvPr id="20" name="Straight Connector 19">
              <a:extLst>
                <a:ext uri="{FF2B5EF4-FFF2-40B4-BE49-F238E27FC236}">
                  <a16:creationId xmlns:a16="http://schemas.microsoft.com/office/drawing/2014/main" id="{B5D69378-ECF8-13D9-D9F6-88B2C418AFD7}"/>
                </a:ext>
              </a:extLst>
            </p:cNvPr>
            <p:cNvCxnSpPr/>
            <p:nvPr/>
          </p:nvCxnSpPr>
          <p:spPr bwMode="auto">
            <a:xfrm>
              <a:off x="761187" y="3935277"/>
              <a:ext cx="0" cy="2065157"/>
            </a:xfrm>
            <a:prstGeom prst="line">
              <a:avLst/>
            </a:prstGeom>
            <a:noFill/>
            <a:ln w="12700"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E8F2B55-2682-6EC1-3271-3CB7309F0111}"/>
                </a:ext>
              </a:extLst>
            </p:cNvPr>
            <p:cNvCxnSpPr>
              <a:cxnSpLocks/>
            </p:cNvCxnSpPr>
            <p:nvPr/>
          </p:nvCxnSpPr>
          <p:spPr bwMode="auto">
            <a:xfrm flipH="1">
              <a:off x="703905" y="394042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9D81F2F-43D8-C8A0-AE74-03D6479D9623}"/>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B951B76-202F-8951-FCE2-531187B3CF61}"/>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B67C8A0-9CF5-6EBF-1B8E-F726893AFC40}"/>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26BD134-31CE-1C1E-3409-E62441787567}"/>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78BC168-1CC4-35BF-0DF7-C66B77E6D975}"/>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A59A7C85-C224-9CFC-5C77-6999A22652D8}"/>
              </a:ext>
            </a:extLst>
          </p:cNvPr>
          <p:cNvGrpSpPr/>
          <p:nvPr/>
        </p:nvGrpSpPr>
        <p:grpSpPr>
          <a:xfrm>
            <a:off x="7216988" y="-194183"/>
            <a:ext cx="4478390" cy="48014"/>
            <a:chOff x="761187" y="5992618"/>
            <a:chExt cx="6538275" cy="48014"/>
          </a:xfrm>
        </p:grpSpPr>
        <p:cxnSp>
          <p:nvCxnSpPr>
            <p:cNvPr id="28" name="Straight Connector 27">
              <a:extLst>
                <a:ext uri="{FF2B5EF4-FFF2-40B4-BE49-F238E27FC236}">
                  <a16:creationId xmlns:a16="http://schemas.microsoft.com/office/drawing/2014/main" id="{6B91E8F7-3421-68D9-B6D2-F86CCAD0F6A3}"/>
                </a:ext>
              </a:extLst>
            </p:cNvPr>
            <p:cNvCxnSpPr>
              <a:cxnSpLocks/>
            </p:cNvCxnSpPr>
            <p:nvPr/>
          </p:nvCxnSpPr>
          <p:spPr bwMode="auto">
            <a:xfrm>
              <a:off x="761187" y="5995410"/>
              <a:ext cx="6538275" cy="0"/>
            </a:xfrm>
            <a:prstGeom prst="line">
              <a:avLst/>
            </a:prstGeom>
            <a:noFill/>
            <a:ln w="12700"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63983F2-DB72-836A-A178-19CBFFD0DB32}"/>
                </a:ext>
              </a:extLst>
            </p:cNvPr>
            <p:cNvCxnSpPr>
              <a:cxnSpLocks/>
            </p:cNvCxnSpPr>
            <p:nvPr/>
          </p:nvCxnSpPr>
          <p:spPr bwMode="auto">
            <a:xfrm>
              <a:off x="761187"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BCF0DCD-4739-C169-2419-E0DD731E639B}"/>
                </a:ext>
              </a:extLst>
            </p:cNvPr>
            <p:cNvCxnSpPr>
              <a:cxnSpLocks/>
            </p:cNvCxnSpPr>
            <p:nvPr/>
          </p:nvCxnSpPr>
          <p:spPr bwMode="auto">
            <a:xfrm>
              <a:off x="1818705"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B11E14C-2482-63EB-6D01-54E11D19DAE8}"/>
                </a:ext>
              </a:extLst>
            </p:cNvPr>
            <p:cNvCxnSpPr>
              <a:cxnSpLocks/>
            </p:cNvCxnSpPr>
            <p:nvPr/>
          </p:nvCxnSpPr>
          <p:spPr bwMode="auto">
            <a:xfrm>
              <a:off x="4083699"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6E947CF-943D-0C8E-8978-9B7E8D2E1C39}"/>
                </a:ext>
              </a:extLst>
            </p:cNvPr>
            <p:cNvCxnSpPr>
              <a:cxnSpLocks/>
            </p:cNvCxnSpPr>
            <p:nvPr/>
          </p:nvCxnSpPr>
          <p:spPr bwMode="auto">
            <a:xfrm>
              <a:off x="6354069" y="5992618"/>
              <a:ext cx="0" cy="45222"/>
            </a:xfrm>
            <a:prstGeom prst="line">
              <a:avLst/>
            </a:prstGeom>
            <a:noFill/>
            <a:ln w="12700" cap="flat" cmpd="sng" algn="ctr">
              <a:solidFill>
                <a:schemeClr val="tx1"/>
              </a:solidFill>
              <a:prstDash val="solid"/>
              <a:round/>
              <a:headEnd type="none" w="med" len="med"/>
              <a:tailEnd type="none" w="med" len="med"/>
            </a:ln>
            <a:effectLst/>
          </p:spPr>
        </p:cxnSp>
      </p:grpSp>
      <p:sp>
        <p:nvSpPr>
          <p:cNvPr id="33" name="object 26">
            <a:extLst>
              <a:ext uri="{FF2B5EF4-FFF2-40B4-BE49-F238E27FC236}">
                <a16:creationId xmlns:a16="http://schemas.microsoft.com/office/drawing/2014/main" id="{5FFFDA6D-E1F2-4188-A6BC-5853253E263D}"/>
              </a:ext>
            </a:extLst>
          </p:cNvPr>
          <p:cNvSpPr txBox="1"/>
          <p:nvPr/>
        </p:nvSpPr>
        <p:spPr>
          <a:xfrm>
            <a:off x="10552924" y="3273870"/>
            <a:ext cx="997872"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MCL (n = 8)</a:t>
            </a:r>
            <a:endParaRPr sz="1200" dirty="0">
              <a:latin typeface="Poppins" panose="00000500000000000000" pitchFamily="2" charset="0"/>
              <a:cs typeface="Poppins" panose="00000500000000000000" pitchFamily="2" charset="0"/>
            </a:endParaRPr>
          </a:p>
        </p:txBody>
      </p:sp>
      <p:sp>
        <p:nvSpPr>
          <p:cNvPr id="34" name="object 27">
            <a:extLst>
              <a:ext uri="{FF2B5EF4-FFF2-40B4-BE49-F238E27FC236}">
                <a16:creationId xmlns:a16="http://schemas.microsoft.com/office/drawing/2014/main" id="{8E34C5E7-60E7-1F19-F544-A457072BA6F7}"/>
              </a:ext>
            </a:extLst>
          </p:cNvPr>
          <p:cNvSpPr txBox="1"/>
          <p:nvPr/>
        </p:nvSpPr>
        <p:spPr>
          <a:xfrm>
            <a:off x="6617181" y="1881393"/>
            <a:ext cx="225831" cy="1549004"/>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sz="1200" dirty="0">
                <a:solidFill>
                  <a:schemeClr val="tx1">
                    <a:lumMod val="75000"/>
                    <a:lumOff val="25000"/>
                  </a:schemeClr>
                </a:solidFill>
                <a:latin typeface="Poppins Medium" pitchFamily="2" charset="77"/>
                <a:cs typeface="Poppins Medium" pitchFamily="2" charset="77"/>
              </a:rPr>
              <a:t>Patients (%)</a:t>
            </a:r>
          </a:p>
        </p:txBody>
      </p:sp>
      <p:sp>
        <p:nvSpPr>
          <p:cNvPr id="35" name="object 10">
            <a:extLst>
              <a:ext uri="{FF2B5EF4-FFF2-40B4-BE49-F238E27FC236}">
                <a16:creationId xmlns:a16="http://schemas.microsoft.com/office/drawing/2014/main" id="{6D44F6F3-93A5-756D-5F71-0A41FC4B5BEC}"/>
              </a:ext>
            </a:extLst>
          </p:cNvPr>
          <p:cNvSpPr/>
          <p:nvPr/>
        </p:nvSpPr>
        <p:spPr>
          <a:xfrm>
            <a:off x="7571408" y="2410832"/>
            <a:ext cx="794043" cy="182221"/>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36" name="object 12">
            <a:extLst>
              <a:ext uri="{FF2B5EF4-FFF2-40B4-BE49-F238E27FC236}">
                <a16:creationId xmlns:a16="http://schemas.microsoft.com/office/drawing/2014/main" id="{E451DB1A-77C0-A87F-99E6-8991D6DFF37E}"/>
              </a:ext>
            </a:extLst>
          </p:cNvPr>
          <p:cNvSpPr/>
          <p:nvPr/>
        </p:nvSpPr>
        <p:spPr>
          <a:xfrm>
            <a:off x="7571683" y="2590583"/>
            <a:ext cx="793767" cy="615812"/>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37" name="object 15">
            <a:extLst>
              <a:ext uri="{FF2B5EF4-FFF2-40B4-BE49-F238E27FC236}">
                <a16:creationId xmlns:a16="http://schemas.microsoft.com/office/drawing/2014/main" id="{2700B88E-0FA7-E730-AF67-E2614E74A4B4}"/>
              </a:ext>
            </a:extLst>
          </p:cNvPr>
          <p:cNvSpPr txBox="1"/>
          <p:nvPr/>
        </p:nvSpPr>
        <p:spPr>
          <a:xfrm>
            <a:off x="7614131" y="2854961"/>
            <a:ext cx="710259"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7/13</a:t>
            </a:r>
          </a:p>
        </p:txBody>
      </p:sp>
      <p:sp>
        <p:nvSpPr>
          <p:cNvPr id="39" name="object 10">
            <a:extLst>
              <a:ext uri="{FF2B5EF4-FFF2-40B4-BE49-F238E27FC236}">
                <a16:creationId xmlns:a16="http://schemas.microsoft.com/office/drawing/2014/main" id="{32211E45-8C89-8BFA-4C50-EE9A883E63A5}"/>
              </a:ext>
            </a:extLst>
          </p:cNvPr>
          <p:cNvSpPr/>
          <p:nvPr/>
        </p:nvSpPr>
        <p:spPr>
          <a:xfrm>
            <a:off x="9113332" y="2110579"/>
            <a:ext cx="794043" cy="1095816"/>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1" name="object 12">
            <a:extLst>
              <a:ext uri="{FF2B5EF4-FFF2-40B4-BE49-F238E27FC236}">
                <a16:creationId xmlns:a16="http://schemas.microsoft.com/office/drawing/2014/main" id="{AC492962-4CB9-7FD3-93FB-82C68CBFEF17}"/>
              </a:ext>
            </a:extLst>
          </p:cNvPr>
          <p:cNvSpPr/>
          <p:nvPr/>
        </p:nvSpPr>
        <p:spPr>
          <a:xfrm>
            <a:off x="10646280" y="2054748"/>
            <a:ext cx="793767" cy="1154471"/>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2" name="object 15">
            <a:extLst>
              <a:ext uri="{FF2B5EF4-FFF2-40B4-BE49-F238E27FC236}">
                <a16:creationId xmlns:a16="http://schemas.microsoft.com/office/drawing/2014/main" id="{E9D99D49-6617-0021-341D-0CF7B324CF67}"/>
              </a:ext>
            </a:extLst>
          </p:cNvPr>
          <p:cNvSpPr txBox="1"/>
          <p:nvPr/>
        </p:nvSpPr>
        <p:spPr>
          <a:xfrm>
            <a:off x="9224360" y="2530047"/>
            <a:ext cx="561938"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20/21</a:t>
            </a:r>
          </a:p>
        </p:txBody>
      </p:sp>
      <p:sp>
        <p:nvSpPr>
          <p:cNvPr id="43" name="object 15">
            <a:extLst>
              <a:ext uri="{FF2B5EF4-FFF2-40B4-BE49-F238E27FC236}">
                <a16:creationId xmlns:a16="http://schemas.microsoft.com/office/drawing/2014/main" id="{3294DDD7-241C-762A-83B8-4C054DDF7948}"/>
              </a:ext>
            </a:extLst>
          </p:cNvPr>
          <p:cNvSpPr txBox="1"/>
          <p:nvPr/>
        </p:nvSpPr>
        <p:spPr>
          <a:xfrm>
            <a:off x="10733349" y="2507023"/>
            <a:ext cx="603304"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8/8</a:t>
            </a:r>
          </a:p>
        </p:txBody>
      </p:sp>
      <p:sp>
        <p:nvSpPr>
          <p:cNvPr id="49" name="object 29">
            <a:extLst>
              <a:ext uri="{FF2B5EF4-FFF2-40B4-BE49-F238E27FC236}">
                <a16:creationId xmlns:a16="http://schemas.microsoft.com/office/drawing/2014/main" id="{904F9015-615E-0C28-30C0-CC004B1C623E}"/>
              </a:ext>
            </a:extLst>
          </p:cNvPr>
          <p:cNvSpPr txBox="1"/>
          <p:nvPr/>
        </p:nvSpPr>
        <p:spPr>
          <a:xfrm>
            <a:off x="7478180" y="1114798"/>
            <a:ext cx="980495"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DLBCL</a:t>
            </a:r>
          </a:p>
        </p:txBody>
      </p:sp>
      <p:grpSp>
        <p:nvGrpSpPr>
          <p:cNvPr id="63" name="Group 62">
            <a:extLst>
              <a:ext uri="{FF2B5EF4-FFF2-40B4-BE49-F238E27FC236}">
                <a16:creationId xmlns:a16="http://schemas.microsoft.com/office/drawing/2014/main" id="{C0F7CCB9-8098-8CFB-F679-C61A0C6FBA3F}"/>
              </a:ext>
            </a:extLst>
          </p:cNvPr>
          <p:cNvGrpSpPr/>
          <p:nvPr/>
        </p:nvGrpSpPr>
        <p:grpSpPr>
          <a:xfrm>
            <a:off x="8438579" y="846210"/>
            <a:ext cx="2257891" cy="217967"/>
            <a:chOff x="8438579" y="846210"/>
            <a:chExt cx="2257891" cy="217967"/>
          </a:xfrm>
        </p:grpSpPr>
        <p:sp>
          <p:nvSpPr>
            <p:cNvPr id="46" name="object 25">
              <a:extLst>
                <a:ext uri="{FF2B5EF4-FFF2-40B4-BE49-F238E27FC236}">
                  <a16:creationId xmlns:a16="http://schemas.microsoft.com/office/drawing/2014/main" id="{08BAE318-3259-6EF0-8904-8CC3FA39F3A2}"/>
                </a:ext>
              </a:extLst>
            </p:cNvPr>
            <p:cNvSpPr txBox="1"/>
            <p:nvPr/>
          </p:nvSpPr>
          <p:spPr>
            <a:xfrm>
              <a:off x="8541192" y="846210"/>
              <a:ext cx="2155278" cy="217967"/>
            </a:xfrm>
            <a:prstGeom prst="rect">
              <a:avLst/>
            </a:prstGeom>
          </p:spPr>
          <p:txBody>
            <a:bodyPr vert="horz" wrap="square" lIns="0" tIns="32979" rIns="0" bIns="0" rtlCol="0">
              <a:spAutoFit/>
            </a:bodyPr>
            <a:lstStyle/>
            <a:p>
              <a:pPr marL="16913">
                <a:defRPr/>
              </a:pPr>
              <a:r>
                <a:rPr lang="en-US" sz="1200" dirty="0">
                  <a:latin typeface="Poppins" panose="00000500000000000000" pitchFamily="2" charset="0"/>
                  <a:cs typeface="Poppins" panose="00000500000000000000" pitchFamily="2" charset="0"/>
                </a:rPr>
                <a:t>CR      PR       No response</a:t>
              </a:r>
            </a:p>
          </p:txBody>
        </p:sp>
        <p:sp>
          <p:nvSpPr>
            <p:cNvPr id="47" name="Rectangle 46">
              <a:extLst>
                <a:ext uri="{FF2B5EF4-FFF2-40B4-BE49-F238E27FC236}">
                  <a16:creationId xmlns:a16="http://schemas.microsoft.com/office/drawing/2014/main" id="{2109B832-B4E1-2471-35E6-865D58CBD94E}"/>
                </a:ext>
              </a:extLst>
            </p:cNvPr>
            <p:cNvSpPr/>
            <p:nvPr/>
          </p:nvSpPr>
          <p:spPr>
            <a:xfrm>
              <a:off x="8438579" y="927220"/>
              <a:ext cx="82062" cy="82062"/>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EE14E3B-F509-7599-4FAC-9F28088C42FA}"/>
                </a:ext>
              </a:extLst>
            </p:cNvPr>
            <p:cNvSpPr/>
            <p:nvPr/>
          </p:nvSpPr>
          <p:spPr>
            <a:xfrm>
              <a:off x="8903030" y="921359"/>
              <a:ext cx="82062" cy="82062"/>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55DC802E-DD7A-198D-EC03-C5A31118BB5C}"/>
                </a:ext>
              </a:extLst>
            </p:cNvPr>
            <p:cNvSpPr/>
            <p:nvPr/>
          </p:nvSpPr>
          <p:spPr>
            <a:xfrm>
              <a:off x="9369097" y="930278"/>
              <a:ext cx="82062" cy="82062"/>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object 10">
            <a:extLst>
              <a:ext uri="{FF2B5EF4-FFF2-40B4-BE49-F238E27FC236}">
                <a16:creationId xmlns:a16="http://schemas.microsoft.com/office/drawing/2014/main" id="{E70FB108-F2BE-3000-9A73-02630F770079}"/>
              </a:ext>
            </a:extLst>
          </p:cNvPr>
          <p:cNvSpPr/>
          <p:nvPr/>
        </p:nvSpPr>
        <p:spPr>
          <a:xfrm>
            <a:off x="7571407" y="2049083"/>
            <a:ext cx="794043" cy="365336"/>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bg1">
              <a:lumMod val="5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5" name="object 10">
            <a:extLst>
              <a:ext uri="{FF2B5EF4-FFF2-40B4-BE49-F238E27FC236}">
                <a16:creationId xmlns:a16="http://schemas.microsoft.com/office/drawing/2014/main" id="{FC60B209-2757-39D8-7005-9907C8766D52}"/>
              </a:ext>
            </a:extLst>
          </p:cNvPr>
          <p:cNvSpPr/>
          <p:nvPr/>
        </p:nvSpPr>
        <p:spPr>
          <a:xfrm>
            <a:off x="9114855" y="2054748"/>
            <a:ext cx="794043" cy="53962"/>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bg1">
              <a:lumMod val="5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6" name="object 29">
            <a:extLst>
              <a:ext uri="{FF2B5EF4-FFF2-40B4-BE49-F238E27FC236}">
                <a16:creationId xmlns:a16="http://schemas.microsoft.com/office/drawing/2014/main" id="{7422964B-B51D-1FD1-66DA-B7414CBF6D58}"/>
              </a:ext>
            </a:extLst>
          </p:cNvPr>
          <p:cNvSpPr txBox="1"/>
          <p:nvPr/>
        </p:nvSpPr>
        <p:spPr>
          <a:xfrm>
            <a:off x="9035578" y="1107640"/>
            <a:ext cx="980495"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FL/MZL</a:t>
            </a:r>
          </a:p>
        </p:txBody>
      </p:sp>
      <p:sp>
        <p:nvSpPr>
          <p:cNvPr id="57" name="object 29">
            <a:extLst>
              <a:ext uri="{FF2B5EF4-FFF2-40B4-BE49-F238E27FC236}">
                <a16:creationId xmlns:a16="http://schemas.microsoft.com/office/drawing/2014/main" id="{8BE9228C-5A4F-93ED-1DEC-3504076DDC7F}"/>
              </a:ext>
            </a:extLst>
          </p:cNvPr>
          <p:cNvSpPr txBox="1"/>
          <p:nvPr/>
        </p:nvSpPr>
        <p:spPr>
          <a:xfrm>
            <a:off x="10509586" y="1114797"/>
            <a:ext cx="980495"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0" normalizeH="0" baseline="0" noProof="0" dirty="0">
                <a:ln>
                  <a:noFill/>
                </a:ln>
                <a:effectLst/>
                <a:uLnTx/>
                <a:uFillTx/>
                <a:latin typeface="Poppins" pitchFamily="2" charset="77"/>
                <a:cs typeface="Poppins" pitchFamily="2" charset="77"/>
              </a:rPr>
              <a:t>MCL</a:t>
            </a:r>
          </a:p>
        </p:txBody>
      </p:sp>
      <p:sp>
        <p:nvSpPr>
          <p:cNvPr id="58" name="object 15">
            <a:extLst>
              <a:ext uri="{FF2B5EF4-FFF2-40B4-BE49-F238E27FC236}">
                <a16:creationId xmlns:a16="http://schemas.microsoft.com/office/drawing/2014/main" id="{A886C144-5CDC-326E-B4E1-AB1BEACB6DEA}"/>
              </a:ext>
            </a:extLst>
          </p:cNvPr>
          <p:cNvSpPr txBox="1"/>
          <p:nvPr/>
        </p:nvSpPr>
        <p:spPr>
          <a:xfrm>
            <a:off x="7595081" y="2378490"/>
            <a:ext cx="710259"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2/13</a:t>
            </a:r>
          </a:p>
        </p:txBody>
      </p:sp>
      <p:sp>
        <p:nvSpPr>
          <p:cNvPr id="59" name="object 15">
            <a:extLst>
              <a:ext uri="{FF2B5EF4-FFF2-40B4-BE49-F238E27FC236}">
                <a16:creationId xmlns:a16="http://schemas.microsoft.com/office/drawing/2014/main" id="{E86ACD22-848F-DA05-B13B-A0869CA25523}"/>
              </a:ext>
            </a:extLst>
          </p:cNvPr>
          <p:cNvSpPr txBox="1"/>
          <p:nvPr/>
        </p:nvSpPr>
        <p:spPr>
          <a:xfrm>
            <a:off x="7590195" y="2112856"/>
            <a:ext cx="710259"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Poppins" pitchFamily="2" charset="77"/>
                <a:cs typeface="Poppins" pitchFamily="2" charset="77"/>
              </a:rPr>
              <a:t>4/13</a:t>
            </a:r>
          </a:p>
        </p:txBody>
      </p:sp>
      <p:sp>
        <p:nvSpPr>
          <p:cNvPr id="38" name="object 17">
            <a:extLst>
              <a:ext uri="{FF2B5EF4-FFF2-40B4-BE49-F238E27FC236}">
                <a16:creationId xmlns:a16="http://schemas.microsoft.com/office/drawing/2014/main" id="{249A4B38-ACE3-93A1-EC94-AE98DAF7A03A}"/>
              </a:ext>
            </a:extLst>
          </p:cNvPr>
          <p:cNvSpPr txBox="1"/>
          <p:nvPr/>
        </p:nvSpPr>
        <p:spPr>
          <a:xfrm>
            <a:off x="9229530" y="2022965"/>
            <a:ext cx="545966"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Poppins" pitchFamily="2" charset="77"/>
                <a:cs typeface="Poppins" pitchFamily="2" charset="77"/>
              </a:rPr>
              <a:t>1/21</a:t>
            </a:r>
          </a:p>
        </p:txBody>
      </p:sp>
      <p:sp>
        <p:nvSpPr>
          <p:cNvPr id="60" name="object 17">
            <a:extLst>
              <a:ext uri="{FF2B5EF4-FFF2-40B4-BE49-F238E27FC236}">
                <a16:creationId xmlns:a16="http://schemas.microsoft.com/office/drawing/2014/main" id="{89C64CE2-D8D9-8AA9-337F-3E63720AF298}"/>
              </a:ext>
            </a:extLst>
          </p:cNvPr>
          <p:cNvSpPr txBox="1"/>
          <p:nvPr/>
        </p:nvSpPr>
        <p:spPr>
          <a:xfrm>
            <a:off x="7212607" y="1355119"/>
            <a:ext cx="1519411" cy="689056"/>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050" i="0" u="none" strike="noStrike" kern="1200" cap="none" spc="0" normalizeH="0" baseline="0" noProof="0" dirty="0">
                <a:ln>
                  <a:noFill/>
                </a:ln>
                <a:effectLst/>
                <a:uLnTx/>
                <a:uFillTx/>
                <a:latin typeface="Poppins" pitchFamily="2" charset="77"/>
                <a:cs typeface="Poppins" pitchFamily="2" charset="77"/>
              </a:rPr>
              <a:t>ORR 69%</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050" dirty="0">
                <a:latin typeface="Poppins" pitchFamily="2" charset="77"/>
                <a:cs typeface="Poppins" pitchFamily="2" charset="77"/>
              </a:rPr>
              <a:t>CRR 54%</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050" i="0" u="none" strike="noStrike" kern="1200" cap="none" spc="0" normalizeH="0" baseline="0" noProof="0" dirty="0">
                <a:ln>
                  <a:noFill/>
                </a:ln>
                <a:effectLst/>
                <a:uLnTx/>
                <a:uFillTx/>
                <a:latin typeface="Poppins" pitchFamily="2" charset="77"/>
                <a:cs typeface="Poppins" pitchFamily="2" charset="77"/>
              </a:rPr>
              <a:t>(DL2 [n=7]: </a:t>
            </a:r>
            <a:br>
              <a:rPr kumimoji="0" lang="en-US" sz="1050" i="0" u="none" strike="noStrike" kern="1200" cap="none" spc="0" normalizeH="0" baseline="0" noProof="0" dirty="0">
                <a:ln>
                  <a:noFill/>
                </a:ln>
                <a:effectLst/>
                <a:uLnTx/>
                <a:uFillTx/>
                <a:latin typeface="Poppins" pitchFamily="2" charset="77"/>
                <a:cs typeface="Poppins" pitchFamily="2" charset="77"/>
              </a:rPr>
            </a:br>
            <a:r>
              <a:rPr kumimoji="0" lang="en-US" sz="1050" i="0" u="none" strike="noStrike" kern="1200" cap="none" spc="0" normalizeH="0" baseline="0" noProof="0" dirty="0">
                <a:ln>
                  <a:noFill/>
                </a:ln>
                <a:effectLst/>
                <a:uLnTx/>
                <a:uFillTx/>
                <a:latin typeface="Poppins" pitchFamily="2" charset="77"/>
                <a:cs typeface="Poppins" pitchFamily="2" charset="77"/>
              </a:rPr>
              <a:t>ORR 86%, CRR 71%)</a:t>
            </a:r>
          </a:p>
        </p:txBody>
      </p:sp>
      <p:sp>
        <p:nvSpPr>
          <p:cNvPr id="61" name="object 17">
            <a:extLst>
              <a:ext uri="{FF2B5EF4-FFF2-40B4-BE49-F238E27FC236}">
                <a16:creationId xmlns:a16="http://schemas.microsoft.com/office/drawing/2014/main" id="{9159AB3A-DC98-AF59-65DF-DE97BE872594}"/>
              </a:ext>
            </a:extLst>
          </p:cNvPr>
          <p:cNvSpPr txBox="1"/>
          <p:nvPr/>
        </p:nvSpPr>
        <p:spPr>
          <a:xfrm>
            <a:off x="8899619" y="1678077"/>
            <a:ext cx="1186246" cy="353067"/>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050" i="0" u="none" strike="noStrike" kern="1200" cap="none" spc="0" normalizeH="0" baseline="0" noProof="0" dirty="0">
                <a:ln>
                  <a:noFill/>
                </a:ln>
                <a:effectLst/>
                <a:uLnTx/>
                <a:uFillTx/>
                <a:latin typeface="Poppins" pitchFamily="2" charset="77"/>
                <a:cs typeface="Poppins" pitchFamily="2" charset="77"/>
              </a:rPr>
              <a:t>ORR 95%</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050" dirty="0">
                <a:latin typeface="Poppins" pitchFamily="2" charset="77"/>
                <a:cs typeface="Poppins" pitchFamily="2" charset="77"/>
              </a:rPr>
              <a:t>CRR 95%</a:t>
            </a:r>
          </a:p>
        </p:txBody>
      </p:sp>
      <p:sp>
        <p:nvSpPr>
          <p:cNvPr id="62" name="object 17">
            <a:extLst>
              <a:ext uri="{FF2B5EF4-FFF2-40B4-BE49-F238E27FC236}">
                <a16:creationId xmlns:a16="http://schemas.microsoft.com/office/drawing/2014/main" id="{4277C514-3F7B-659D-97E6-03E3F7A885B1}"/>
              </a:ext>
            </a:extLst>
          </p:cNvPr>
          <p:cNvSpPr txBox="1"/>
          <p:nvPr/>
        </p:nvSpPr>
        <p:spPr>
          <a:xfrm>
            <a:off x="10454125" y="1685236"/>
            <a:ext cx="1186246" cy="353067"/>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050" i="0" u="none" strike="noStrike" kern="1200" cap="none" spc="0" normalizeH="0" baseline="0" noProof="0" dirty="0">
                <a:ln>
                  <a:noFill/>
                </a:ln>
                <a:effectLst/>
                <a:uLnTx/>
                <a:uFillTx/>
                <a:latin typeface="Poppins" pitchFamily="2" charset="77"/>
                <a:cs typeface="Poppins" pitchFamily="2" charset="77"/>
              </a:rPr>
              <a:t>ORR 100%</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050" dirty="0">
                <a:latin typeface="Poppins" pitchFamily="2" charset="77"/>
                <a:cs typeface="Poppins" pitchFamily="2" charset="77"/>
              </a:rPr>
              <a:t>CRR 100%</a:t>
            </a:r>
          </a:p>
        </p:txBody>
      </p:sp>
      <p:grpSp>
        <p:nvGrpSpPr>
          <p:cNvPr id="8" name="Group 7">
            <a:extLst>
              <a:ext uri="{FF2B5EF4-FFF2-40B4-BE49-F238E27FC236}">
                <a16:creationId xmlns:a16="http://schemas.microsoft.com/office/drawing/2014/main" id="{C6F6712D-9241-1A2C-29CD-333E1261E7FF}"/>
              </a:ext>
            </a:extLst>
          </p:cNvPr>
          <p:cNvGrpSpPr/>
          <p:nvPr/>
        </p:nvGrpSpPr>
        <p:grpSpPr>
          <a:xfrm>
            <a:off x="7437759" y="3203889"/>
            <a:ext cx="4257619" cy="75240"/>
            <a:chOff x="1083504" y="5992618"/>
            <a:chExt cx="6215958" cy="48014"/>
          </a:xfrm>
        </p:grpSpPr>
        <p:cxnSp>
          <p:nvCxnSpPr>
            <p:cNvPr id="40" name="Straight Connector 39">
              <a:extLst>
                <a:ext uri="{FF2B5EF4-FFF2-40B4-BE49-F238E27FC236}">
                  <a16:creationId xmlns:a16="http://schemas.microsoft.com/office/drawing/2014/main" id="{568DF865-2B4B-63A7-AED7-82F7C4340B2D}"/>
                </a:ext>
              </a:extLst>
            </p:cNvPr>
            <p:cNvCxnSpPr>
              <a:cxnSpLocks/>
            </p:cNvCxnSpPr>
            <p:nvPr/>
          </p:nvCxnSpPr>
          <p:spPr bwMode="auto">
            <a:xfrm>
              <a:off x="1083504" y="5995410"/>
              <a:ext cx="6215958" cy="0"/>
            </a:xfrm>
            <a:prstGeom prst="line">
              <a:avLst/>
            </a:prstGeom>
            <a:noFill/>
            <a:ln w="12700" cap="flat" cmpd="sng" algn="ctr">
              <a:solidFill>
                <a:schemeClr val="tx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E4ED08A-77C3-89D3-ABCE-0FD22D3EEC3B}"/>
                </a:ext>
              </a:extLst>
            </p:cNvPr>
            <p:cNvCxnSpPr>
              <a:cxnSpLocks/>
            </p:cNvCxnSpPr>
            <p:nvPr/>
          </p:nvCxnSpPr>
          <p:spPr bwMode="auto">
            <a:xfrm>
              <a:off x="1818705"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D42D780-2118-B5A9-AA5A-12BE022C7323}"/>
                </a:ext>
              </a:extLst>
            </p:cNvPr>
            <p:cNvCxnSpPr>
              <a:cxnSpLocks/>
            </p:cNvCxnSpPr>
            <p:nvPr/>
          </p:nvCxnSpPr>
          <p:spPr bwMode="auto">
            <a:xfrm>
              <a:off x="4083699" y="5995410"/>
              <a:ext cx="0" cy="45222"/>
            </a:xfrm>
            <a:prstGeom prst="line">
              <a:avLst/>
            </a:prstGeom>
            <a:noFill/>
            <a:ln w="12700" cap="flat" cmpd="sng" algn="ctr">
              <a:solidFill>
                <a:schemeClr val="tx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4F9457C-F88F-4B85-2A3F-69E72BEF1B94}"/>
                </a:ext>
              </a:extLst>
            </p:cNvPr>
            <p:cNvCxnSpPr>
              <a:cxnSpLocks/>
            </p:cNvCxnSpPr>
            <p:nvPr/>
          </p:nvCxnSpPr>
          <p:spPr bwMode="auto">
            <a:xfrm>
              <a:off x="6354069" y="5992618"/>
              <a:ext cx="0" cy="45222"/>
            </a:xfrm>
            <a:prstGeom prst="line">
              <a:avLst/>
            </a:prstGeom>
            <a:noFill/>
            <a:ln w="12700"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25409429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B33C6-C903-9A23-F47B-902A321221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374DD-F7A8-5CAF-5D54-DB9F70C96DB6}"/>
              </a:ext>
            </a:extLst>
          </p:cNvPr>
          <p:cNvSpPr>
            <a:spLocks noGrp="1"/>
          </p:cNvSpPr>
          <p:nvPr>
            <p:ph type="title"/>
          </p:nvPr>
        </p:nvSpPr>
        <p:spPr>
          <a:xfrm>
            <a:off x="231078" y="531006"/>
            <a:ext cx="11740260" cy="502445"/>
          </a:xfrm>
        </p:spPr>
        <p:txBody>
          <a:bodyPr/>
          <a:lstStyle/>
          <a:p>
            <a:r>
              <a:rPr lang="en-US" dirty="0"/>
              <a:t>KITE-363</a:t>
            </a:r>
          </a:p>
        </p:txBody>
      </p:sp>
      <p:sp>
        <p:nvSpPr>
          <p:cNvPr id="3" name="Content Placeholder 2">
            <a:extLst>
              <a:ext uri="{FF2B5EF4-FFF2-40B4-BE49-F238E27FC236}">
                <a16:creationId xmlns:a16="http://schemas.microsoft.com/office/drawing/2014/main" id="{60ECC5FE-5222-5D2C-6441-FB61E177A5BD}"/>
              </a:ext>
            </a:extLst>
          </p:cNvPr>
          <p:cNvSpPr>
            <a:spLocks noGrp="1"/>
          </p:cNvSpPr>
          <p:nvPr>
            <p:ph idx="1"/>
          </p:nvPr>
        </p:nvSpPr>
        <p:spPr>
          <a:xfrm>
            <a:off x="231775" y="1335088"/>
            <a:ext cx="11739563" cy="955266"/>
          </a:xfrm>
        </p:spPr>
        <p:txBody>
          <a:bodyPr/>
          <a:lstStyle/>
          <a:p>
            <a:r>
              <a:rPr lang="en-US" sz="2200" dirty="0"/>
              <a:t>A bicistronic, lentiviral-encoded, autologous  anti-CD19/CD20 CAR t-cell therapy </a:t>
            </a:r>
          </a:p>
          <a:p>
            <a:r>
              <a:rPr lang="en-US" sz="2200" dirty="0"/>
              <a:t>Phase I trial in patients with R/R BCL </a:t>
            </a:r>
          </a:p>
        </p:txBody>
      </p:sp>
      <p:sp>
        <p:nvSpPr>
          <p:cNvPr id="8" name="Content Placeholder 7">
            <a:extLst>
              <a:ext uri="{FF2B5EF4-FFF2-40B4-BE49-F238E27FC236}">
                <a16:creationId xmlns:a16="http://schemas.microsoft.com/office/drawing/2014/main" id="{AB505E5D-2C82-6AB8-B550-1F4E90958CC7}"/>
              </a:ext>
            </a:extLst>
          </p:cNvPr>
          <p:cNvSpPr>
            <a:spLocks noGrp="1"/>
          </p:cNvSpPr>
          <p:nvPr>
            <p:ph sz="quarter" idx="10"/>
          </p:nvPr>
        </p:nvSpPr>
        <p:spPr>
          <a:xfrm>
            <a:off x="1712199" y="6302375"/>
            <a:ext cx="7812290" cy="327025"/>
          </a:xfrm>
        </p:spPr>
        <p:txBody>
          <a:bodyPr/>
          <a:lstStyle/>
          <a:p>
            <a:r>
              <a:rPr lang="en-US" dirty="0"/>
              <a:t>Dahiya. ASCO 2025. </a:t>
            </a:r>
            <a:r>
              <a:rPr lang="en-US" dirty="0" err="1"/>
              <a:t>Abstr</a:t>
            </a:r>
            <a:r>
              <a:rPr lang="en-US" dirty="0"/>
              <a:t> 7003. et al. Proc ICML 2025, and ASCO Abs. 7003</a:t>
            </a:r>
          </a:p>
        </p:txBody>
      </p:sp>
      <p:graphicFrame>
        <p:nvGraphicFramePr>
          <p:cNvPr id="14" name="Table 14">
            <a:extLst>
              <a:ext uri="{FF2B5EF4-FFF2-40B4-BE49-F238E27FC236}">
                <a16:creationId xmlns:a16="http://schemas.microsoft.com/office/drawing/2014/main" id="{06562DDE-3E00-9DA1-36F1-08701E2289F3}"/>
              </a:ext>
            </a:extLst>
          </p:cNvPr>
          <p:cNvGraphicFramePr>
            <a:graphicFrameLocks noGrp="1"/>
          </p:cNvGraphicFramePr>
          <p:nvPr>
            <p:extLst>
              <p:ext uri="{D42A27DB-BD31-4B8C-83A1-F6EECF244321}">
                <p14:modId xmlns:p14="http://schemas.microsoft.com/office/powerpoint/2010/main" val="92462374"/>
              </p:ext>
            </p:extLst>
          </p:nvPr>
        </p:nvGraphicFramePr>
        <p:xfrm>
          <a:off x="228600" y="2911320"/>
          <a:ext cx="4674326" cy="2164080"/>
        </p:xfrm>
        <a:graphic>
          <a:graphicData uri="http://schemas.openxmlformats.org/drawingml/2006/table">
            <a:tbl>
              <a:tblPr firstRow="1" bandRow="1">
                <a:tableStyleId>{EB344D84-9AFB-497E-A393-DC336BA19D2E}</a:tableStyleId>
              </a:tblPr>
              <a:tblGrid>
                <a:gridCol w="3349140">
                  <a:extLst>
                    <a:ext uri="{9D8B030D-6E8A-4147-A177-3AD203B41FA5}">
                      <a16:colId xmlns:a16="http://schemas.microsoft.com/office/drawing/2014/main" val="61502252"/>
                    </a:ext>
                  </a:extLst>
                </a:gridCol>
                <a:gridCol w="1325186">
                  <a:extLst>
                    <a:ext uri="{9D8B030D-6E8A-4147-A177-3AD203B41FA5}">
                      <a16:colId xmlns:a16="http://schemas.microsoft.com/office/drawing/2014/main" val="2255187766"/>
                    </a:ext>
                  </a:extLst>
                </a:gridCol>
              </a:tblGrid>
              <a:tr h="0">
                <a:tc>
                  <a:txBody>
                    <a:bodyPr/>
                    <a:lstStyle/>
                    <a:p>
                      <a:pPr>
                        <a:lnSpc>
                          <a:spcPct val="100000"/>
                        </a:lnSpc>
                      </a:pPr>
                      <a:r>
                        <a:rPr lang="en-US" sz="1600" dirty="0">
                          <a:solidFill>
                            <a:schemeClr val="bg2"/>
                          </a:solidFill>
                        </a:rPr>
                        <a:t>Baseline characteristics</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lnSpc>
                          <a:spcPct val="100000"/>
                        </a:lnSpc>
                      </a:pPr>
                      <a:r>
                        <a:rPr lang="en-US" sz="1600" dirty="0">
                          <a:solidFill>
                            <a:schemeClr val="bg2"/>
                          </a:solidFill>
                        </a:rPr>
                        <a:t>N = 37</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47901574"/>
                  </a:ext>
                </a:extLst>
              </a:tr>
              <a:tr h="0">
                <a:tc>
                  <a:txBody>
                    <a:bodyPr/>
                    <a:lstStyle/>
                    <a:p>
                      <a:pPr>
                        <a:lnSpc>
                          <a:spcPct val="100000"/>
                        </a:lnSpc>
                      </a:pPr>
                      <a:r>
                        <a:rPr lang="en-US" sz="1600" dirty="0">
                          <a:solidFill>
                            <a:schemeClr val="tx1"/>
                          </a:solidFill>
                        </a:rPr>
                        <a:t>Median age, yr (range)</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600">
                          <a:solidFill>
                            <a:schemeClr val="tx1"/>
                          </a:solidFill>
                        </a:rPr>
                        <a:t>62 (25-83)</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4735852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IPI 3-4,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600" dirty="0">
                          <a:solidFill>
                            <a:schemeClr val="tx1"/>
                          </a:solidFill>
                        </a:rPr>
                        <a:t>44</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8225341"/>
                  </a:ext>
                </a:extLst>
              </a:tr>
              <a:tr h="0">
                <a:tc>
                  <a:txBody>
                    <a:bodyPr/>
                    <a:lstStyle/>
                    <a:p>
                      <a:pPr>
                        <a:lnSpc>
                          <a:spcPct val="100000"/>
                        </a:lnSpc>
                      </a:pPr>
                      <a:r>
                        <a:rPr lang="en-US" sz="1600" dirty="0">
                          <a:solidFill>
                            <a:schemeClr val="tx1"/>
                          </a:solidFill>
                        </a:rPr>
                        <a:t>1 prior line of therapy </a:t>
                      </a:r>
                      <a:br>
                        <a:rPr lang="en-US" sz="1600" dirty="0">
                          <a:solidFill>
                            <a:schemeClr val="tx1"/>
                          </a:solidFill>
                        </a:rPr>
                      </a:br>
                      <a:r>
                        <a:rPr lang="en-US" sz="1600" dirty="0">
                          <a:solidFill>
                            <a:schemeClr val="tx1"/>
                          </a:solidFill>
                        </a:rPr>
                        <a:t>(primary refractory)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≥2 prior lines of therapy, %</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lnSpc>
                          <a:spcPct val="100000"/>
                        </a:lnSpc>
                      </a:pPr>
                      <a:endParaRPr lang="en-US" sz="1600" dirty="0">
                        <a:solidFill>
                          <a:schemeClr val="tx1"/>
                        </a:solidFill>
                      </a:endParaRPr>
                    </a:p>
                    <a:p>
                      <a:pPr algn="ctr">
                        <a:lnSpc>
                          <a:spcPct val="100000"/>
                        </a:lnSpc>
                      </a:pPr>
                      <a:r>
                        <a:rPr lang="en-US" sz="1600" dirty="0">
                          <a:solidFill>
                            <a:schemeClr val="tx1"/>
                          </a:solidFill>
                        </a:rPr>
                        <a:t>46</a:t>
                      </a:r>
                    </a:p>
                    <a:p>
                      <a:pPr algn="ctr">
                        <a:lnSpc>
                          <a:spcPct val="100000"/>
                        </a:lnSpc>
                      </a:pPr>
                      <a:r>
                        <a:rPr lang="en-US" sz="1600" dirty="0">
                          <a:solidFill>
                            <a:schemeClr val="tx1"/>
                          </a:solidFill>
                        </a:rPr>
                        <a:t>54</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84462804"/>
                  </a:ext>
                </a:extLst>
              </a:tr>
              <a:tr h="0">
                <a:tc>
                  <a:txBody>
                    <a:bodyPr/>
                    <a:lstStyle/>
                    <a:p>
                      <a:pPr>
                        <a:lnSpc>
                          <a:spcPct val="100000"/>
                        </a:lnSpc>
                      </a:pPr>
                      <a:r>
                        <a:rPr lang="en-US" sz="1600" dirty="0">
                          <a:solidFill>
                            <a:schemeClr val="tx1"/>
                          </a:solidFill>
                        </a:rPr>
                        <a:t>Prior anti-CD19 CAR, %</a:t>
                      </a:r>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600" dirty="0">
                          <a:solidFill>
                            <a:schemeClr val="tx1"/>
                          </a:solidFill>
                        </a:rPr>
                        <a:t>19</a:t>
                      </a:r>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92774092"/>
                  </a:ext>
                </a:extLst>
              </a:tr>
            </a:tbl>
          </a:graphicData>
        </a:graphic>
      </p:graphicFrame>
      <p:sp>
        <p:nvSpPr>
          <p:cNvPr id="4" name="object 10">
            <a:extLst>
              <a:ext uri="{FF2B5EF4-FFF2-40B4-BE49-F238E27FC236}">
                <a16:creationId xmlns:a16="http://schemas.microsoft.com/office/drawing/2014/main" id="{D4B7B31F-EDB8-839F-7E78-4743A033C547}"/>
              </a:ext>
            </a:extLst>
          </p:cNvPr>
          <p:cNvSpPr/>
          <p:nvPr/>
        </p:nvSpPr>
        <p:spPr>
          <a:xfrm>
            <a:off x="5859311" y="5105401"/>
            <a:ext cx="782601" cy="258432"/>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 name="object 12">
            <a:extLst>
              <a:ext uri="{FF2B5EF4-FFF2-40B4-BE49-F238E27FC236}">
                <a16:creationId xmlns:a16="http://schemas.microsoft.com/office/drawing/2014/main" id="{F285A069-0C6A-AFFD-83E9-750F7D70C4B1}"/>
              </a:ext>
            </a:extLst>
          </p:cNvPr>
          <p:cNvSpPr/>
          <p:nvPr/>
        </p:nvSpPr>
        <p:spPr>
          <a:xfrm>
            <a:off x="5859310" y="2883540"/>
            <a:ext cx="782602" cy="2228817"/>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grpSp>
        <p:nvGrpSpPr>
          <p:cNvPr id="6" name="Group 5">
            <a:extLst>
              <a:ext uri="{FF2B5EF4-FFF2-40B4-BE49-F238E27FC236}">
                <a16:creationId xmlns:a16="http://schemas.microsoft.com/office/drawing/2014/main" id="{89F6DCFB-B604-28D2-E1CC-8E7DCC16F4F5}"/>
              </a:ext>
            </a:extLst>
          </p:cNvPr>
          <p:cNvGrpSpPr/>
          <p:nvPr/>
        </p:nvGrpSpPr>
        <p:grpSpPr>
          <a:xfrm>
            <a:off x="5168488" y="2368446"/>
            <a:ext cx="488777" cy="3228486"/>
            <a:chOff x="444812" y="2433059"/>
            <a:chExt cx="488777" cy="3466390"/>
          </a:xfrm>
        </p:grpSpPr>
        <p:sp>
          <p:nvSpPr>
            <p:cNvPr id="7" name="object 19">
              <a:extLst>
                <a:ext uri="{FF2B5EF4-FFF2-40B4-BE49-F238E27FC236}">
                  <a16:creationId xmlns:a16="http://schemas.microsoft.com/office/drawing/2014/main" id="{1C2A2CEE-A2C7-1913-517A-95C2924B6885}"/>
                </a:ext>
              </a:extLst>
            </p:cNvPr>
            <p:cNvSpPr txBox="1"/>
            <p:nvPr/>
          </p:nvSpPr>
          <p:spPr>
            <a:xfrm>
              <a:off x="740233" y="5504969"/>
              <a:ext cx="193287"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0" name="object 20">
              <a:extLst>
                <a:ext uri="{FF2B5EF4-FFF2-40B4-BE49-F238E27FC236}">
                  <a16:creationId xmlns:a16="http://schemas.microsoft.com/office/drawing/2014/main" id="{10E405DE-A037-A9CA-230F-3917A32BF955}"/>
                </a:ext>
              </a:extLst>
            </p:cNvPr>
            <p:cNvSpPr txBox="1"/>
            <p:nvPr/>
          </p:nvSpPr>
          <p:spPr>
            <a:xfrm>
              <a:off x="593320" y="4890588"/>
              <a:ext cx="337700"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1" name="object 21">
              <a:extLst>
                <a:ext uri="{FF2B5EF4-FFF2-40B4-BE49-F238E27FC236}">
                  <a16:creationId xmlns:a16="http://schemas.microsoft.com/office/drawing/2014/main" id="{2FEEE108-238B-C51F-76B2-78E5A57AEF3E}"/>
                </a:ext>
              </a:extLst>
            </p:cNvPr>
            <p:cNvSpPr txBox="1"/>
            <p:nvPr/>
          </p:nvSpPr>
          <p:spPr>
            <a:xfrm>
              <a:off x="593320" y="4276204"/>
              <a:ext cx="337700"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2" name="object 22">
              <a:extLst>
                <a:ext uri="{FF2B5EF4-FFF2-40B4-BE49-F238E27FC236}">
                  <a16:creationId xmlns:a16="http://schemas.microsoft.com/office/drawing/2014/main" id="{1C76E128-610A-FB32-8EF5-E1488A2B1636}"/>
                </a:ext>
              </a:extLst>
            </p:cNvPr>
            <p:cNvSpPr txBox="1"/>
            <p:nvPr/>
          </p:nvSpPr>
          <p:spPr>
            <a:xfrm>
              <a:off x="593320" y="3661823"/>
              <a:ext cx="337700"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3" name="object 23">
              <a:extLst>
                <a:ext uri="{FF2B5EF4-FFF2-40B4-BE49-F238E27FC236}">
                  <a16:creationId xmlns:a16="http://schemas.microsoft.com/office/drawing/2014/main" id="{CB52D5B3-DB7E-9E02-A60D-AA54C71A3257}"/>
                </a:ext>
              </a:extLst>
            </p:cNvPr>
            <p:cNvSpPr txBox="1"/>
            <p:nvPr/>
          </p:nvSpPr>
          <p:spPr>
            <a:xfrm>
              <a:off x="593320" y="3047442"/>
              <a:ext cx="337700"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dirty="0">
                  <a:ln>
                    <a:noFill/>
                  </a:ln>
                  <a:solidFill>
                    <a:srgbClr val="000000"/>
                  </a:solidFill>
                  <a:effectLst/>
                  <a:uLnTx/>
                  <a:uFillTx/>
                  <a:latin typeface="Poppins" pitchFamily="2" charset="77"/>
                  <a:cs typeface="Poppins" pitchFamily="2" charset="77"/>
                </a:rPr>
                <a:t>80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5" name="object 24">
              <a:extLst>
                <a:ext uri="{FF2B5EF4-FFF2-40B4-BE49-F238E27FC236}">
                  <a16:creationId xmlns:a16="http://schemas.microsoft.com/office/drawing/2014/main" id="{DB3AE2DB-6213-B11C-C06B-1BDB2C58B2C4}"/>
                </a:ext>
              </a:extLst>
            </p:cNvPr>
            <p:cNvSpPr txBox="1"/>
            <p:nvPr/>
          </p:nvSpPr>
          <p:spPr>
            <a:xfrm>
              <a:off x="444812" y="2433059"/>
              <a:ext cx="488777"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16" name="object 25">
            <a:extLst>
              <a:ext uri="{FF2B5EF4-FFF2-40B4-BE49-F238E27FC236}">
                <a16:creationId xmlns:a16="http://schemas.microsoft.com/office/drawing/2014/main" id="{D88C76E4-F9CE-EF5E-90F5-AF03D3A1E6F5}"/>
              </a:ext>
            </a:extLst>
          </p:cNvPr>
          <p:cNvSpPr txBox="1"/>
          <p:nvPr/>
        </p:nvSpPr>
        <p:spPr>
          <a:xfrm>
            <a:off x="5686547" y="5423011"/>
            <a:ext cx="1112837" cy="279522"/>
          </a:xfrm>
          <a:prstGeom prst="rect">
            <a:avLst/>
          </a:prstGeom>
        </p:spPr>
        <p:txBody>
          <a:bodyPr vert="horz" wrap="square" lIns="0" tIns="32979" rIns="0" bIns="0" rtlCol="0">
            <a:spAutoFit/>
          </a:bodyPr>
          <a:lstStyle/>
          <a:p>
            <a:pPr marL="16913" algn="ctr">
              <a:defRPr/>
            </a:pPr>
            <a:r>
              <a:rPr lang="en-US" sz="1600" dirty="0">
                <a:latin typeface="Poppins" panose="00000500000000000000" pitchFamily="2" charset="0"/>
                <a:cs typeface="Poppins" panose="00000500000000000000" pitchFamily="2" charset="0"/>
              </a:rPr>
              <a:t>ORR</a:t>
            </a:r>
          </a:p>
        </p:txBody>
      </p:sp>
      <p:sp>
        <p:nvSpPr>
          <p:cNvPr id="17" name="object 26">
            <a:extLst>
              <a:ext uri="{FF2B5EF4-FFF2-40B4-BE49-F238E27FC236}">
                <a16:creationId xmlns:a16="http://schemas.microsoft.com/office/drawing/2014/main" id="{156C6220-ED92-07E2-ED1D-DBE509EDFEEE}"/>
              </a:ext>
            </a:extLst>
          </p:cNvPr>
          <p:cNvSpPr txBox="1"/>
          <p:nvPr/>
        </p:nvSpPr>
        <p:spPr>
          <a:xfrm>
            <a:off x="6753551" y="5420523"/>
            <a:ext cx="1013823" cy="279522"/>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600" dirty="0">
                <a:latin typeface="Poppins" panose="00000500000000000000" pitchFamily="2" charset="0"/>
                <a:cs typeface="Poppins" panose="00000500000000000000" pitchFamily="2" charset="0"/>
              </a:rPr>
              <a:t>SD</a:t>
            </a:r>
            <a:endParaRPr sz="1600" dirty="0">
              <a:latin typeface="Poppins" panose="00000500000000000000" pitchFamily="2" charset="0"/>
              <a:cs typeface="Poppins" panose="00000500000000000000" pitchFamily="2" charset="0"/>
            </a:endParaRPr>
          </a:p>
        </p:txBody>
      </p:sp>
      <p:sp>
        <p:nvSpPr>
          <p:cNvPr id="18" name="object 27">
            <a:extLst>
              <a:ext uri="{FF2B5EF4-FFF2-40B4-BE49-F238E27FC236}">
                <a16:creationId xmlns:a16="http://schemas.microsoft.com/office/drawing/2014/main" id="{50E25A96-0028-619D-EAB5-82C401F29B77}"/>
              </a:ext>
            </a:extLst>
          </p:cNvPr>
          <p:cNvSpPr txBox="1"/>
          <p:nvPr/>
        </p:nvSpPr>
        <p:spPr>
          <a:xfrm>
            <a:off x="5081453" y="2756903"/>
            <a:ext cx="243656"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600" dirty="0">
                <a:solidFill>
                  <a:schemeClr val="tx1">
                    <a:lumMod val="75000"/>
                    <a:lumOff val="25000"/>
                  </a:schemeClr>
                </a:solidFill>
                <a:latin typeface="Poppins Medium" pitchFamily="2" charset="77"/>
                <a:cs typeface="Poppins Medium" pitchFamily="2" charset="77"/>
              </a:rPr>
              <a:t>Best Response</a:t>
            </a:r>
            <a:r>
              <a:rPr sz="1600" dirty="0">
                <a:solidFill>
                  <a:schemeClr val="tx1">
                    <a:lumMod val="75000"/>
                    <a:lumOff val="25000"/>
                  </a:schemeClr>
                </a:solidFill>
                <a:latin typeface="Poppins Medium" pitchFamily="2" charset="77"/>
                <a:cs typeface="Poppins Medium" pitchFamily="2" charset="77"/>
              </a:rPr>
              <a:t> (%)</a:t>
            </a:r>
          </a:p>
        </p:txBody>
      </p:sp>
      <p:grpSp>
        <p:nvGrpSpPr>
          <p:cNvPr id="19" name="Group 18">
            <a:extLst>
              <a:ext uri="{FF2B5EF4-FFF2-40B4-BE49-F238E27FC236}">
                <a16:creationId xmlns:a16="http://schemas.microsoft.com/office/drawing/2014/main" id="{23FB2B67-6D25-5A29-A44F-92296E06B7AF}"/>
              </a:ext>
            </a:extLst>
          </p:cNvPr>
          <p:cNvGrpSpPr/>
          <p:nvPr/>
        </p:nvGrpSpPr>
        <p:grpSpPr>
          <a:xfrm>
            <a:off x="5727002" y="2499354"/>
            <a:ext cx="64442" cy="2875709"/>
            <a:chOff x="703905" y="3935277"/>
            <a:chExt cx="64442" cy="2065157"/>
          </a:xfrm>
        </p:grpSpPr>
        <p:cxnSp>
          <p:nvCxnSpPr>
            <p:cNvPr id="20" name="Straight Connector 19">
              <a:extLst>
                <a:ext uri="{FF2B5EF4-FFF2-40B4-BE49-F238E27FC236}">
                  <a16:creationId xmlns:a16="http://schemas.microsoft.com/office/drawing/2014/main" id="{180E976E-1EF7-B0F5-6A04-34EA26F2AC38}"/>
                </a:ext>
              </a:extLst>
            </p:cNvPr>
            <p:cNvCxnSpPr/>
            <p:nvPr/>
          </p:nvCxnSpPr>
          <p:spPr bwMode="auto">
            <a:xfrm>
              <a:off x="767077" y="3935277"/>
              <a:ext cx="0" cy="2065157"/>
            </a:xfrm>
            <a:prstGeom prst="line">
              <a:avLst/>
            </a:prstGeom>
            <a:noFill/>
            <a:ln w="12700"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02AFFAD-38F1-6305-858A-5C245880D6AE}"/>
                </a:ext>
              </a:extLst>
            </p:cNvPr>
            <p:cNvCxnSpPr>
              <a:cxnSpLocks/>
            </p:cNvCxnSpPr>
            <p:nvPr/>
          </p:nvCxnSpPr>
          <p:spPr bwMode="auto">
            <a:xfrm flipH="1">
              <a:off x="703905" y="394042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A1E6248-00A2-0D6B-CC1B-7BCA05DECD21}"/>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6C2239E-B20E-DE38-68A8-9E1C8A600CF3}"/>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D364FDF-41F4-E268-289C-1906C7144F8B}"/>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6593C4E-228A-D83B-F5B9-8D823AC64899}"/>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C8DAE53-AD41-0632-038D-2509749EC133}"/>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cxnSp>
        <p:nvCxnSpPr>
          <p:cNvPr id="28" name="Straight Connector 27">
            <a:extLst>
              <a:ext uri="{FF2B5EF4-FFF2-40B4-BE49-F238E27FC236}">
                <a16:creationId xmlns:a16="http://schemas.microsoft.com/office/drawing/2014/main" id="{59CF713F-5CC4-1303-777D-DA15E2F11705}"/>
              </a:ext>
            </a:extLst>
          </p:cNvPr>
          <p:cNvCxnSpPr>
            <a:cxnSpLocks/>
          </p:cNvCxnSpPr>
          <p:nvPr/>
        </p:nvCxnSpPr>
        <p:spPr bwMode="auto">
          <a:xfrm>
            <a:off x="5783664" y="5370039"/>
            <a:ext cx="5990325" cy="0"/>
          </a:xfrm>
          <a:prstGeom prst="line">
            <a:avLst/>
          </a:prstGeom>
          <a:noFill/>
          <a:ln w="12700" cap="flat" cmpd="sng" algn="ctr">
            <a:solidFill>
              <a:schemeClr val="tx1"/>
            </a:solidFill>
            <a:prstDash val="solid"/>
            <a:round/>
            <a:headEnd type="none" w="med" len="med"/>
            <a:tailEnd type="none" w="med" len="med"/>
          </a:ln>
          <a:effectLst/>
        </p:spPr>
      </p:cxnSp>
      <p:sp>
        <p:nvSpPr>
          <p:cNvPr id="33" name="object 26">
            <a:extLst>
              <a:ext uri="{FF2B5EF4-FFF2-40B4-BE49-F238E27FC236}">
                <a16:creationId xmlns:a16="http://schemas.microsoft.com/office/drawing/2014/main" id="{CD495A2A-1FBA-7A17-971C-0A7D5424A078}"/>
              </a:ext>
            </a:extLst>
          </p:cNvPr>
          <p:cNvSpPr txBox="1"/>
          <p:nvPr/>
        </p:nvSpPr>
        <p:spPr>
          <a:xfrm>
            <a:off x="7760147" y="5420523"/>
            <a:ext cx="1013823" cy="279522"/>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600" dirty="0">
                <a:latin typeface="Poppins" panose="00000500000000000000" pitchFamily="2" charset="0"/>
                <a:cs typeface="Poppins" panose="00000500000000000000" pitchFamily="2" charset="0"/>
              </a:rPr>
              <a:t>PD</a:t>
            </a:r>
            <a:endParaRPr sz="1600" dirty="0">
              <a:latin typeface="Poppins" panose="00000500000000000000" pitchFamily="2" charset="0"/>
              <a:cs typeface="Poppins" panose="00000500000000000000" pitchFamily="2" charset="0"/>
            </a:endParaRPr>
          </a:p>
        </p:txBody>
      </p:sp>
      <p:grpSp>
        <p:nvGrpSpPr>
          <p:cNvPr id="41" name="Group 40">
            <a:extLst>
              <a:ext uri="{FF2B5EF4-FFF2-40B4-BE49-F238E27FC236}">
                <a16:creationId xmlns:a16="http://schemas.microsoft.com/office/drawing/2014/main" id="{F255C86C-2FAE-D8B5-E4DE-74AB328BA895}"/>
              </a:ext>
            </a:extLst>
          </p:cNvPr>
          <p:cNvGrpSpPr/>
          <p:nvPr/>
        </p:nvGrpSpPr>
        <p:grpSpPr>
          <a:xfrm>
            <a:off x="5789721" y="5366986"/>
            <a:ext cx="5459300" cy="77869"/>
            <a:chOff x="8768157" y="5366986"/>
            <a:chExt cx="3309899" cy="77869"/>
          </a:xfrm>
        </p:grpSpPr>
        <p:grpSp>
          <p:nvGrpSpPr>
            <p:cNvPr id="37" name="Group 36">
              <a:extLst>
                <a:ext uri="{FF2B5EF4-FFF2-40B4-BE49-F238E27FC236}">
                  <a16:creationId xmlns:a16="http://schemas.microsoft.com/office/drawing/2014/main" id="{5EA178A4-6E9C-320A-D472-2BFE04B9D5FD}"/>
                </a:ext>
              </a:extLst>
            </p:cNvPr>
            <p:cNvGrpSpPr/>
            <p:nvPr/>
          </p:nvGrpSpPr>
          <p:grpSpPr>
            <a:xfrm>
              <a:off x="8768157" y="5372010"/>
              <a:ext cx="3309899" cy="72845"/>
              <a:chOff x="7080098" y="5367246"/>
              <a:chExt cx="3309899" cy="77610"/>
            </a:xfrm>
          </p:grpSpPr>
          <p:cxnSp>
            <p:nvCxnSpPr>
              <p:cNvPr id="29" name="Straight Connector 28">
                <a:extLst>
                  <a:ext uri="{FF2B5EF4-FFF2-40B4-BE49-F238E27FC236}">
                    <a16:creationId xmlns:a16="http://schemas.microsoft.com/office/drawing/2014/main" id="{BF3C4895-8309-070E-1A18-D614D38D8922}"/>
                  </a:ext>
                </a:extLst>
              </p:cNvPr>
              <p:cNvCxnSpPr>
                <a:cxnSpLocks/>
              </p:cNvCxnSpPr>
              <p:nvPr/>
            </p:nvCxnSpPr>
            <p:spPr bwMode="auto">
              <a:xfrm>
                <a:off x="7080098" y="5371759"/>
                <a:ext cx="0" cy="73097"/>
              </a:xfrm>
              <a:prstGeom prst="line">
                <a:avLst/>
              </a:prstGeom>
              <a:noFill/>
              <a:ln w="1270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3AEB97A-EF13-B6CC-84C7-23E282903F2C}"/>
                  </a:ext>
                </a:extLst>
              </p:cNvPr>
              <p:cNvCxnSpPr>
                <a:cxnSpLocks/>
              </p:cNvCxnSpPr>
              <p:nvPr/>
            </p:nvCxnSpPr>
            <p:spPr bwMode="auto">
              <a:xfrm>
                <a:off x="7965108" y="5371759"/>
                <a:ext cx="0" cy="73097"/>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909856D-5FB3-7C35-0285-D0E1687D45D6}"/>
                  </a:ext>
                </a:extLst>
              </p:cNvPr>
              <p:cNvCxnSpPr>
                <a:cxnSpLocks/>
              </p:cNvCxnSpPr>
              <p:nvPr/>
            </p:nvCxnSpPr>
            <p:spPr bwMode="auto">
              <a:xfrm>
                <a:off x="9181595" y="5371759"/>
                <a:ext cx="0" cy="73097"/>
              </a:xfrm>
              <a:prstGeom prst="line">
                <a:avLst/>
              </a:prstGeom>
              <a:noFill/>
              <a:ln w="12700"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0060D71-230F-BA68-B476-9925D71E18AA}"/>
                  </a:ext>
                </a:extLst>
              </p:cNvPr>
              <p:cNvCxnSpPr>
                <a:cxnSpLocks/>
              </p:cNvCxnSpPr>
              <p:nvPr/>
            </p:nvCxnSpPr>
            <p:spPr bwMode="auto">
              <a:xfrm>
                <a:off x="10389997" y="5367246"/>
                <a:ext cx="0" cy="73097"/>
              </a:xfrm>
              <a:prstGeom prst="line">
                <a:avLst/>
              </a:prstGeom>
              <a:noFill/>
              <a:ln w="12700" cap="flat" cmpd="sng" algn="ctr">
                <a:solidFill>
                  <a:schemeClr val="tx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880978A9-0713-84E0-B27B-248581937FEF}"/>
                </a:ext>
              </a:extLst>
            </p:cNvPr>
            <p:cNvGrpSpPr/>
            <p:nvPr/>
          </p:nvGrpSpPr>
          <p:grpSpPr>
            <a:xfrm>
              <a:off x="10257691" y="5366986"/>
              <a:ext cx="1216081" cy="68609"/>
              <a:chOff x="6397451" y="5528646"/>
              <a:chExt cx="1216081" cy="68609"/>
            </a:xfrm>
          </p:grpSpPr>
          <p:cxnSp>
            <p:nvCxnSpPr>
              <p:cNvPr id="38" name="Straight Connector 37">
                <a:extLst>
                  <a:ext uri="{FF2B5EF4-FFF2-40B4-BE49-F238E27FC236}">
                    <a16:creationId xmlns:a16="http://schemas.microsoft.com/office/drawing/2014/main" id="{6783637B-90A1-E1DE-EDBB-E53682CE6D1D}"/>
                  </a:ext>
                </a:extLst>
              </p:cNvPr>
              <p:cNvCxnSpPr>
                <a:cxnSpLocks/>
              </p:cNvCxnSpPr>
              <p:nvPr/>
            </p:nvCxnSpPr>
            <p:spPr bwMode="auto">
              <a:xfrm>
                <a:off x="6397451" y="5528646"/>
                <a:ext cx="0" cy="68609"/>
              </a:xfrm>
              <a:prstGeom prst="line">
                <a:avLst/>
              </a:prstGeom>
              <a:noFill/>
              <a:ln w="127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CED0703-E84E-E5DC-BE07-C78167E34453}"/>
                  </a:ext>
                </a:extLst>
              </p:cNvPr>
              <p:cNvCxnSpPr>
                <a:cxnSpLocks/>
              </p:cNvCxnSpPr>
              <p:nvPr/>
            </p:nvCxnSpPr>
            <p:spPr bwMode="auto">
              <a:xfrm>
                <a:off x="7613532" y="5528646"/>
                <a:ext cx="0" cy="68609"/>
              </a:xfrm>
              <a:prstGeom prst="line">
                <a:avLst/>
              </a:prstGeom>
              <a:noFill/>
              <a:ln w="12700" cap="flat" cmpd="sng" algn="ctr">
                <a:solidFill>
                  <a:schemeClr val="tx1"/>
                </a:solidFill>
                <a:prstDash val="solid"/>
                <a:round/>
                <a:headEnd type="none" w="med" len="med"/>
                <a:tailEnd type="none" w="med" len="med"/>
              </a:ln>
              <a:effectLst/>
            </p:spPr>
          </p:cxnSp>
        </p:grpSp>
      </p:grpSp>
      <p:sp>
        <p:nvSpPr>
          <p:cNvPr id="42" name="object 25">
            <a:extLst>
              <a:ext uri="{FF2B5EF4-FFF2-40B4-BE49-F238E27FC236}">
                <a16:creationId xmlns:a16="http://schemas.microsoft.com/office/drawing/2014/main" id="{3CFB5267-724C-7265-BA51-6AA90CC7A5B3}"/>
              </a:ext>
            </a:extLst>
          </p:cNvPr>
          <p:cNvSpPr txBox="1"/>
          <p:nvPr/>
        </p:nvSpPr>
        <p:spPr>
          <a:xfrm>
            <a:off x="8695053" y="5417987"/>
            <a:ext cx="1112837" cy="279522"/>
          </a:xfrm>
          <a:prstGeom prst="rect">
            <a:avLst/>
          </a:prstGeom>
        </p:spPr>
        <p:txBody>
          <a:bodyPr vert="horz" wrap="square" lIns="0" tIns="32979" rIns="0" bIns="0" rtlCol="0">
            <a:spAutoFit/>
          </a:bodyPr>
          <a:lstStyle/>
          <a:p>
            <a:pPr marL="16913" algn="ctr">
              <a:defRPr/>
            </a:pPr>
            <a:r>
              <a:rPr lang="en-US" sz="1600" dirty="0">
                <a:latin typeface="Poppins" panose="00000500000000000000" pitchFamily="2" charset="0"/>
                <a:cs typeface="Poppins" panose="00000500000000000000" pitchFamily="2" charset="0"/>
              </a:rPr>
              <a:t>ORR</a:t>
            </a:r>
          </a:p>
        </p:txBody>
      </p:sp>
      <p:sp>
        <p:nvSpPr>
          <p:cNvPr id="43" name="object 26">
            <a:extLst>
              <a:ext uri="{FF2B5EF4-FFF2-40B4-BE49-F238E27FC236}">
                <a16:creationId xmlns:a16="http://schemas.microsoft.com/office/drawing/2014/main" id="{7724E0D8-446D-8139-D7C4-2C4D83F8B823}"/>
              </a:ext>
            </a:extLst>
          </p:cNvPr>
          <p:cNvSpPr txBox="1"/>
          <p:nvPr/>
        </p:nvSpPr>
        <p:spPr>
          <a:xfrm>
            <a:off x="9762057" y="5415499"/>
            <a:ext cx="1013823" cy="279522"/>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600" dirty="0">
                <a:latin typeface="Poppins" panose="00000500000000000000" pitchFamily="2" charset="0"/>
                <a:cs typeface="Poppins" panose="00000500000000000000" pitchFamily="2" charset="0"/>
              </a:rPr>
              <a:t>SD</a:t>
            </a:r>
            <a:endParaRPr sz="1600" dirty="0">
              <a:latin typeface="Poppins" panose="00000500000000000000" pitchFamily="2" charset="0"/>
              <a:cs typeface="Poppins" panose="00000500000000000000" pitchFamily="2" charset="0"/>
            </a:endParaRPr>
          </a:p>
        </p:txBody>
      </p:sp>
      <p:sp>
        <p:nvSpPr>
          <p:cNvPr id="44" name="object 26">
            <a:extLst>
              <a:ext uri="{FF2B5EF4-FFF2-40B4-BE49-F238E27FC236}">
                <a16:creationId xmlns:a16="http://schemas.microsoft.com/office/drawing/2014/main" id="{35C5415E-4A27-ACEA-FA91-F56FCDE01AD0}"/>
              </a:ext>
            </a:extLst>
          </p:cNvPr>
          <p:cNvSpPr txBox="1"/>
          <p:nvPr/>
        </p:nvSpPr>
        <p:spPr>
          <a:xfrm>
            <a:off x="10768653" y="5415499"/>
            <a:ext cx="1013823" cy="279522"/>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600" dirty="0">
                <a:latin typeface="Poppins" panose="00000500000000000000" pitchFamily="2" charset="0"/>
                <a:cs typeface="Poppins" panose="00000500000000000000" pitchFamily="2" charset="0"/>
              </a:rPr>
              <a:t>PD</a:t>
            </a:r>
            <a:endParaRPr sz="1600" dirty="0">
              <a:latin typeface="Poppins" panose="00000500000000000000" pitchFamily="2" charset="0"/>
              <a:cs typeface="Poppins" panose="00000500000000000000" pitchFamily="2" charset="0"/>
            </a:endParaRPr>
          </a:p>
        </p:txBody>
      </p:sp>
      <p:sp>
        <p:nvSpPr>
          <p:cNvPr id="45" name="object 27">
            <a:extLst>
              <a:ext uri="{FF2B5EF4-FFF2-40B4-BE49-F238E27FC236}">
                <a16:creationId xmlns:a16="http://schemas.microsoft.com/office/drawing/2014/main" id="{2351ECFC-EA00-B84E-C4FC-018FFDDADBC6}"/>
              </a:ext>
            </a:extLst>
          </p:cNvPr>
          <p:cNvSpPr txBox="1"/>
          <p:nvPr/>
        </p:nvSpPr>
        <p:spPr>
          <a:xfrm rot="5400000">
            <a:off x="7115431" y="4694348"/>
            <a:ext cx="487313" cy="2587264"/>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600" dirty="0">
                <a:solidFill>
                  <a:schemeClr val="tx1">
                    <a:lumMod val="75000"/>
                    <a:lumOff val="25000"/>
                  </a:schemeClr>
                </a:solidFill>
                <a:latin typeface="Poppins Medium" pitchFamily="2" charset="77"/>
                <a:cs typeface="Poppins Medium" pitchFamily="2" charset="77"/>
              </a:rPr>
              <a:t>CAR-Naive, Dose Level 3 (n = 23)</a:t>
            </a:r>
            <a:endParaRPr sz="1600" dirty="0">
              <a:solidFill>
                <a:schemeClr val="tx1">
                  <a:lumMod val="75000"/>
                  <a:lumOff val="25000"/>
                </a:schemeClr>
              </a:solidFill>
              <a:latin typeface="Poppins Medium" pitchFamily="2" charset="77"/>
              <a:cs typeface="Poppins Medium" pitchFamily="2" charset="77"/>
            </a:endParaRPr>
          </a:p>
        </p:txBody>
      </p:sp>
      <p:sp>
        <p:nvSpPr>
          <p:cNvPr id="46" name="object 27">
            <a:extLst>
              <a:ext uri="{FF2B5EF4-FFF2-40B4-BE49-F238E27FC236}">
                <a16:creationId xmlns:a16="http://schemas.microsoft.com/office/drawing/2014/main" id="{DBA772A6-09BF-6310-574D-ABCF1B949B69}"/>
              </a:ext>
            </a:extLst>
          </p:cNvPr>
          <p:cNvSpPr txBox="1"/>
          <p:nvPr/>
        </p:nvSpPr>
        <p:spPr>
          <a:xfrm rot="5400000">
            <a:off x="9975916" y="4800200"/>
            <a:ext cx="487313"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600" dirty="0">
                <a:solidFill>
                  <a:schemeClr val="tx1">
                    <a:lumMod val="75000"/>
                    <a:lumOff val="25000"/>
                  </a:schemeClr>
                </a:solidFill>
                <a:latin typeface="Poppins Medium" pitchFamily="2" charset="77"/>
                <a:cs typeface="Poppins Medium" pitchFamily="2" charset="77"/>
              </a:rPr>
              <a:t>Dose Levels 1 and 2 </a:t>
            </a:r>
            <a:br>
              <a:rPr lang="en-US" sz="1600" dirty="0">
                <a:solidFill>
                  <a:schemeClr val="tx1">
                    <a:lumMod val="75000"/>
                    <a:lumOff val="25000"/>
                  </a:schemeClr>
                </a:solidFill>
                <a:latin typeface="Poppins Medium" pitchFamily="2" charset="77"/>
                <a:cs typeface="Poppins Medium" pitchFamily="2" charset="77"/>
              </a:rPr>
            </a:br>
            <a:r>
              <a:rPr lang="en-US" sz="1600" dirty="0">
                <a:solidFill>
                  <a:schemeClr val="tx1">
                    <a:lumMod val="75000"/>
                    <a:lumOff val="25000"/>
                  </a:schemeClr>
                </a:solidFill>
                <a:latin typeface="Poppins Medium" pitchFamily="2" charset="77"/>
                <a:cs typeface="Poppins Medium" pitchFamily="2" charset="77"/>
              </a:rPr>
              <a:t>(n = 11)</a:t>
            </a:r>
            <a:endParaRPr sz="1600" dirty="0">
              <a:solidFill>
                <a:schemeClr val="tx1">
                  <a:lumMod val="75000"/>
                  <a:lumOff val="25000"/>
                </a:schemeClr>
              </a:solidFill>
              <a:latin typeface="Poppins Medium" pitchFamily="2" charset="77"/>
              <a:cs typeface="Poppins Medium" pitchFamily="2" charset="77"/>
            </a:endParaRPr>
          </a:p>
        </p:txBody>
      </p:sp>
      <p:sp>
        <p:nvSpPr>
          <p:cNvPr id="47" name="object 10">
            <a:extLst>
              <a:ext uri="{FF2B5EF4-FFF2-40B4-BE49-F238E27FC236}">
                <a16:creationId xmlns:a16="http://schemas.microsoft.com/office/drawing/2014/main" id="{71A8FB13-05D2-D3DB-7676-A8BFBACF8E1D}"/>
              </a:ext>
            </a:extLst>
          </p:cNvPr>
          <p:cNvSpPr/>
          <p:nvPr/>
        </p:nvSpPr>
        <p:spPr>
          <a:xfrm>
            <a:off x="6860240" y="5251041"/>
            <a:ext cx="782601" cy="112792"/>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8" name="object 10">
            <a:extLst>
              <a:ext uri="{FF2B5EF4-FFF2-40B4-BE49-F238E27FC236}">
                <a16:creationId xmlns:a16="http://schemas.microsoft.com/office/drawing/2014/main" id="{E72CCCDB-1EAC-9458-78E7-C98AE6714C99}"/>
              </a:ext>
            </a:extLst>
          </p:cNvPr>
          <p:cNvSpPr/>
          <p:nvPr/>
        </p:nvSpPr>
        <p:spPr>
          <a:xfrm>
            <a:off x="7875870" y="5110983"/>
            <a:ext cx="782601" cy="255276"/>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9" name="object 10">
            <a:extLst>
              <a:ext uri="{FF2B5EF4-FFF2-40B4-BE49-F238E27FC236}">
                <a16:creationId xmlns:a16="http://schemas.microsoft.com/office/drawing/2014/main" id="{0A59ADE9-8D55-F9E7-F212-C42918343648}"/>
              </a:ext>
            </a:extLst>
          </p:cNvPr>
          <p:cNvSpPr/>
          <p:nvPr/>
        </p:nvSpPr>
        <p:spPr>
          <a:xfrm>
            <a:off x="8868497" y="4593806"/>
            <a:ext cx="782601" cy="771271"/>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0" name="object 12">
            <a:extLst>
              <a:ext uri="{FF2B5EF4-FFF2-40B4-BE49-F238E27FC236}">
                <a16:creationId xmlns:a16="http://schemas.microsoft.com/office/drawing/2014/main" id="{04D04C26-51C6-7551-8FA7-04DBB00D3EE3}"/>
              </a:ext>
            </a:extLst>
          </p:cNvPr>
          <p:cNvSpPr/>
          <p:nvPr/>
        </p:nvSpPr>
        <p:spPr>
          <a:xfrm>
            <a:off x="8868496" y="3565593"/>
            <a:ext cx="782602" cy="1030639"/>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1" name="object 10">
            <a:extLst>
              <a:ext uri="{FF2B5EF4-FFF2-40B4-BE49-F238E27FC236}">
                <a16:creationId xmlns:a16="http://schemas.microsoft.com/office/drawing/2014/main" id="{FD5EF137-9DC8-7245-7100-D30388017471}"/>
              </a:ext>
            </a:extLst>
          </p:cNvPr>
          <p:cNvSpPr/>
          <p:nvPr/>
        </p:nvSpPr>
        <p:spPr>
          <a:xfrm>
            <a:off x="9869426" y="5112227"/>
            <a:ext cx="782601" cy="252850"/>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2" name="object 10">
            <a:extLst>
              <a:ext uri="{FF2B5EF4-FFF2-40B4-BE49-F238E27FC236}">
                <a16:creationId xmlns:a16="http://schemas.microsoft.com/office/drawing/2014/main" id="{A9C09F4D-212D-9269-92C6-718CF829F293}"/>
              </a:ext>
            </a:extLst>
          </p:cNvPr>
          <p:cNvSpPr/>
          <p:nvPr/>
        </p:nvSpPr>
        <p:spPr>
          <a:xfrm>
            <a:off x="10885056" y="4596232"/>
            <a:ext cx="782601" cy="771271"/>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cxnSp>
        <p:nvCxnSpPr>
          <p:cNvPr id="54" name="Straight Connector 53">
            <a:extLst>
              <a:ext uri="{FF2B5EF4-FFF2-40B4-BE49-F238E27FC236}">
                <a16:creationId xmlns:a16="http://schemas.microsoft.com/office/drawing/2014/main" id="{832BA820-9374-93A9-54EB-AB78623B03FB}"/>
              </a:ext>
            </a:extLst>
          </p:cNvPr>
          <p:cNvCxnSpPr/>
          <p:nvPr/>
        </p:nvCxnSpPr>
        <p:spPr>
          <a:xfrm flipV="1">
            <a:off x="8756717" y="2506520"/>
            <a:ext cx="0" cy="286549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5" name="object 28">
            <a:extLst>
              <a:ext uri="{FF2B5EF4-FFF2-40B4-BE49-F238E27FC236}">
                <a16:creationId xmlns:a16="http://schemas.microsoft.com/office/drawing/2014/main" id="{0071AF9E-0741-DFA9-DC45-F714DF013F7D}"/>
              </a:ext>
            </a:extLst>
          </p:cNvPr>
          <p:cNvSpPr txBox="1"/>
          <p:nvPr/>
        </p:nvSpPr>
        <p:spPr>
          <a:xfrm>
            <a:off x="5654696" y="2655500"/>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13" normalizeH="0" baseline="0" noProof="0" dirty="0">
                <a:ln>
                  <a:noFill/>
                </a:ln>
                <a:effectLst/>
                <a:uLnTx/>
                <a:uFillTx/>
                <a:latin typeface="Poppins" pitchFamily="2" charset="77"/>
                <a:cs typeface="Poppins" pitchFamily="2" charset="77"/>
              </a:rPr>
              <a:t>87% ORR</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56" name="object 28">
            <a:extLst>
              <a:ext uri="{FF2B5EF4-FFF2-40B4-BE49-F238E27FC236}">
                <a16:creationId xmlns:a16="http://schemas.microsoft.com/office/drawing/2014/main" id="{C11E04EF-4930-1AF9-2FF8-66D27751DB69}"/>
              </a:ext>
            </a:extLst>
          </p:cNvPr>
          <p:cNvSpPr txBox="1"/>
          <p:nvPr/>
        </p:nvSpPr>
        <p:spPr>
          <a:xfrm>
            <a:off x="8652720" y="3319198"/>
            <a:ext cx="118556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13" normalizeH="0" baseline="0" noProof="0" dirty="0">
                <a:ln>
                  <a:noFill/>
                </a:ln>
                <a:effectLst/>
                <a:uLnTx/>
                <a:uFillTx/>
                <a:latin typeface="Poppins" pitchFamily="2" charset="77"/>
                <a:cs typeface="Poppins" pitchFamily="2" charset="77"/>
              </a:rPr>
              <a:t>64% ORR</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57" name="object 28">
            <a:extLst>
              <a:ext uri="{FF2B5EF4-FFF2-40B4-BE49-F238E27FC236}">
                <a16:creationId xmlns:a16="http://schemas.microsoft.com/office/drawing/2014/main" id="{364D4E86-4BCB-DD24-1F2D-68E53C4A0BC3}"/>
              </a:ext>
            </a:extLst>
          </p:cNvPr>
          <p:cNvSpPr txBox="1"/>
          <p:nvPr/>
        </p:nvSpPr>
        <p:spPr>
          <a:xfrm>
            <a:off x="6802360" y="4748425"/>
            <a:ext cx="903472"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effectLst/>
                <a:uLnTx/>
                <a:uFillTx/>
                <a:latin typeface="Poppins" pitchFamily="2" charset="77"/>
                <a:cs typeface="Poppins" pitchFamily="2" charset="77"/>
              </a:rPr>
              <a:t>4% SD</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effectLst/>
                <a:uLnTx/>
                <a:uFillTx/>
                <a:latin typeface="Poppins" pitchFamily="2" charset="77"/>
                <a:cs typeface="Poppins" pitchFamily="2" charset="77"/>
              </a:rPr>
              <a:t>(n = 1)</a:t>
            </a:r>
            <a:endParaRPr kumimoji="0" lang="en-US" sz="1400" i="0" u="none" strike="noStrike" kern="1200" cap="none" spc="0" normalizeH="0" baseline="0" noProof="0" dirty="0">
              <a:ln>
                <a:noFill/>
              </a:ln>
              <a:effectLst/>
              <a:uLnTx/>
              <a:uFillTx/>
              <a:latin typeface="Poppins" pitchFamily="2" charset="77"/>
              <a:cs typeface="Poppins" pitchFamily="2" charset="77"/>
            </a:endParaRPr>
          </a:p>
        </p:txBody>
      </p:sp>
      <p:sp>
        <p:nvSpPr>
          <p:cNvPr id="58" name="object 28">
            <a:extLst>
              <a:ext uri="{FF2B5EF4-FFF2-40B4-BE49-F238E27FC236}">
                <a16:creationId xmlns:a16="http://schemas.microsoft.com/office/drawing/2014/main" id="{0E2C77B1-7A45-68BB-59A7-0286523AAF07}"/>
              </a:ext>
            </a:extLst>
          </p:cNvPr>
          <p:cNvSpPr txBox="1"/>
          <p:nvPr/>
        </p:nvSpPr>
        <p:spPr>
          <a:xfrm>
            <a:off x="7804078" y="4622793"/>
            <a:ext cx="903472"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effectLst/>
                <a:uLnTx/>
                <a:uFillTx/>
                <a:latin typeface="Poppins" pitchFamily="2" charset="77"/>
                <a:cs typeface="Poppins" pitchFamily="2" charset="77"/>
              </a:rPr>
              <a:t>9% PD</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effectLst/>
                <a:uLnTx/>
                <a:uFillTx/>
                <a:latin typeface="Poppins" pitchFamily="2" charset="77"/>
                <a:cs typeface="Poppins" pitchFamily="2" charset="77"/>
              </a:rPr>
              <a:t>(n = 2)</a:t>
            </a:r>
            <a:endParaRPr kumimoji="0" lang="en-US" sz="1400" i="0" u="none" strike="noStrike" kern="1200" cap="none" spc="0" normalizeH="0" baseline="0" noProof="0" dirty="0">
              <a:ln>
                <a:noFill/>
              </a:ln>
              <a:effectLst/>
              <a:uLnTx/>
              <a:uFillTx/>
              <a:latin typeface="Poppins" pitchFamily="2" charset="77"/>
              <a:cs typeface="Poppins" pitchFamily="2" charset="77"/>
            </a:endParaRPr>
          </a:p>
        </p:txBody>
      </p:sp>
      <p:sp>
        <p:nvSpPr>
          <p:cNvPr id="59" name="object 28">
            <a:extLst>
              <a:ext uri="{FF2B5EF4-FFF2-40B4-BE49-F238E27FC236}">
                <a16:creationId xmlns:a16="http://schemas.microsoft.com/office/drawing/2014/main" id="{B38D45CE-2FB6-03E6-64A6-DD4E73D76E82}"/>
              </a:ext>
            </a:extLst>
          </p:cNvPr>
          <p:cNvSpPr txBox="1"/>
          <p:nvPr/>
        </p:nvSpPr>
        <p:spPr>
          <a:xfrm>
            <a:off x="9789918" y="4633809"/>
            <a:ext cx="903472"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effectLst/>
                <a:uLnTx/>
                <a:uFillTx/>
                <a:latin typeface="Poppins" pitchFamily="2" charset="77"/>
                <a:cs typeface="Poppins" pitchFamily="2" charset="77"/>
              </a:rPr>
              <a:t>9% SD</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effectLst/>
                <a:uLnTx/>
                <a:uFillTx/>
                <a:latin typeface="Poppins" pitchFamily="2" charset="77"/>
                <a:cs typeface="Poppins" pitchFamily="2" charset="77"/>
              </a:rPr>
              <a:t>(n = 1)</a:t>
            </a:r>
            <a:endParaRPr kumimoji="0" lang="en-US" sz="1400" i="0" u="none" strike="noStrike" kern="1200" cap="none" spc="0" normalizeH="0" baseline="0" noProof="0" dirty="0">
              <a:ln>
                <a:noFill/>
              </a:ln>
              <a:effectLst/>
              <a:uLnTx/>
              <a:uFillTx/>
              <a:latin typeface="Poppins" pitchFamily="2" charset="77"/>
              <a:cs typeface="Poppins" pitchFamily="2" charset="77"/>
            </a:endParaRPr>
          </a:p>
        </p:txBody>
      </p:sp>
      <p:sp>
        <p:nvSpPr>
          <p:cNvPr id="60" name="object 28">
            <a:extLst>
              <a:ext uri="{FF2B5EF4-FFF2-40B4-BE49-F238E27FC236}">
                <a16:creationId xmlns:a16="http://schemas.microsoft.com/office/drawing/2014/main" id="{3A5D543D-DE7E-54EF-ACB8-C03827F56E63}"/>
              </a:ext>
            </a:extLst>
          </p:cNvPr>
          <p:cNvSpPr txBox="1"/>
          <p:nvPr/>
        </p:nvSpPr>
        <p:spPr>
          <a:xfrm>
            <a:off x="10806528" y="4115313"/>
            <a:ext cx="903472"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effectLst/>
                <a:uLnTx/>
                <a:uFillTx/>
                <a:latin typeface="Poppins" pitchFamily="2" charset="77"/>
                <a:cs typeface="Poppins" pitchFamily="2" charset="77"/>
              </a:rPr>
              <a:t>27% PD</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effectLst/>
                <a:uLnTx/>
                <a:uFillTx/>
                <a:latin typeface="Poppins" pitchFamily="2" charset="77"/>
                <a:cs typeface="Poppins" pitchFamily="2" charset="77"/>
              </a:rPr>
              <a:t>(n = 3)</a:t>
            </a:r>
            <a:endParaRPr kumimoji="0" lang="en-US" sz="1400" i="0" u="none" strike="noStrike" kern="1200" cap="none" spc="0" normalizeH="0" baseline="0" noProof="0" dirty="0">
              <a:ln>
                <a:noFill/>
              </a:ln>
              <a:effectLst/>
              <a:uLnTx/>
              <a:uFillTx/>
              <a:latin typeface="Poppins" pitchFamily="2" charset="77"/>
              <a:cs typeface="Poppins" pitchFamily="2" charset="77"/>
            </a:endParaRPr>
          </a:p>
        </p:txBody>
      </p:sp>
      <p:sp>
        <p:nvSpPr>
          <p:cNvPr id="61" name="object 28">
            <a:extLst>
              <a:ext uri="{FF2B5EF4-FFF2-40B4-BE49-F238E27FC236}">
                <a16:creationId xmlns:a16="http://schemas.microsoft.com/office/drawing/2014/main" id="{E7FE42D1-0D10-C8DC-3D45-C4D12E71C24F}"/>
              </a:ext>
            </a:extLst>
          </p:cNvPr>
          <p:cNvSpPr txBox="1"/>
          <p:nvPr/>
        </p:nvSpPr>
        <p:spPr>
          <a:xfrm>
            <a:off x="5781793" y="3823747"/>
            <a:ext cx="903472"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78% CR</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(n = 18)</a:t>
            </a:r>
            <a:endParaRPr kumimoji="0" lang="en-US" sz="140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62" name="object 28">
            <a:extLst>
              <a:ext uri="{FF2B5EF4-FFF2-40B4-BE49-F238E27FC236}">
                <a16:creationId xmlns:a16="http://schemas.microsoft.com/office/drawing/2014/main" id="{7C66A856-367B-5B03-B60C-C6484230F3CF}"/>
              </a:ext>
            </a:extLst>
          </p:cNvPr>
          <p:cNvSpPr txBox="1"/>
          <p:nvPr/>
        </p:nvSpPr>
        <p:spPr>
          <a:xfrm>
            <a:off x="5789724" y="4899071"/>
            <a:ext cx="903472"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9% PR</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(n = 2)</a:t>
            </a:r>
            <a:endParaRPr kumimoji="0" lang="en-US" sz="140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63" name="object 28">
            <a:extLst>
              <a:ext uri="{FF2B5EF4-FFF2-40B4-BE49-F238E27FC236}">
                <a16:creationId xmlns:a16="http://schemas.microsoft.com/office/drawing/2014/main" id="{636B2AEA-940C-0CDC-30E2-60EA4949A444}"/>
              </a:ext>
            </a:extLst>
          </p:cNvPr>
          <p:cNvSpPr txBox="1"/>
          <p:nvPr/>
        </p:nvSpPr>
        <p:spPr>
          <a:xfrm>
            <a:off x="8798381" y="3854699"/>
            <a:ext cx="903472"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36% CR</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(n = 4)</a:t>
            </a:r>
            <a:endParaRPr kumimoji="0" lang="en-US" sz="140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64" name="object 28">
            <a:extLst>
              <a:ext uri="{FF2B5EF4-FFF2-40B4-BE49-F238E27FC236}">
                <a16:creationId xmlns:a16="http://schemas.microsoft.com/office/drawing/2014/main" id="{203BDEF6-8E28-BD63-B53B-01FEA485ECC1}"/>
              </a:ext>
            </a:extLst>
          </p:cNvPr>
          <p:cNvSpPr txBox="1"/>
          <p:nvPr/>
        </p:nvSpPr>
        <p:spPr>
          <a:xfrm>
            <a:off x="8812063" y="4763353"/>
            <a:ext cx="903472"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27% PR</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(n = 3)</a:t>
            </a:r>
            <a:endParaRPr kumimoji="0" lang="en-US" sz="140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cxnSp>
        <p:nvCxnSpPr>
          <p:cNvPr id="27" name="Straight Connector 26">
            <a:extLst>
              <a:ext uri="{FF2B5EF4-FFF2-40B4-BE49-F238E27FC236}">
                <a16:creationId xmlns:a16="http://schemas.microsoft.com/office/drawing/2014/main" id="{ACF24DA8-4001-5535-40BC-7539F7DE78C2}"/>
              </a:ext>
            </a:extLst>
          </p:cNvPr>
          <p:cNvCxnSpPr>
            <a:cxnSpLocks/>
          </p:cNvCxnSpPr>
          <p:nvPr/>
        </p:nvCxnSpPr>
        <p:spPr bwMode="auto">
          <a:xfrm>
            <a:off x="6228366" y="5370115"/>
            <a:ext cx="0" cy="68609"/>
          </a:xfrm>
          <a:prstGeom prst="line">
            <a:avLst/>
          </a:prstGeom>
          <a:noFill/>
          <a:ln w="1270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2599380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3D42A-A742-53A4-251B-7C31C8E526C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DC45D0-1627-632A-4A8E-9896EBD09FF2}"/>
              </a:ext>
            </a:extLst>
          </p:cNvPr>
          <p:cNvSpPr>
            <a:spLocks noGrp="1"/>
          </p:cNvSpPr>
          <p:nvPr>
            <p:ph type="title"/>
          </p:nvPr>
        </p:nvSpPr>
        <p:spPr>
          <a:xfrm>
            <a:off x="231078" y="531006"/>
            <a:ext cx="11740260" cy="502445"/>
          </a:xfrm>
        </p:spPr>
        <p:txBody>
          <a:bodyPr/>
          <a:lstStyle/>
          <a:p>
            <a:r>
              <a:rPr lang="en-US" dirty="0" err="1"/>
              <a:t>Prizloncabtagene</a:t>
            </a:r>
            <a:r>
              <a:rPr lang="en-US" dirty="0"/>
              <a:t> </a:t>
            </a:r>
            <a:r>
              <a:rPr lang="en-US" dirty="0" err="1"/>
              <a:t>Autoleucel</a:t>
            </a:r>
            <a:r>
              <a:rPr lang="en-US" dirty="0"/>
              <a:t> (JNJ-90014496)</a:t>
            </a:r>
          </a:p>
        </p:txBody>
      </p:sp>
      <p:sp>
        <p:nvSpPr>
          <p:cNvPr id="6" name="Content Placeholder 5">
            <a:extLst>
              <a:ext uri="{FF2B5EF4-FFF2-40B4-BE49-F238E27FC236}">
                <a16:creationId xmlns:a16="http://schemas.microsoft.com/office/drawing/2014/main" id="{C79B1FA8-0A99-0867-2DF0-38C9FEC92146}"/>
              </a:ext>
            </a:extLst>
          </p:cNvPr>
          <p:cNvSpPr>
            <a:spLocks noGrp="1"/>
          </p:cNvSpPr>
          <p:nvPr>
            <p:ph idx="1"/>
          </p:nvPr>
        </p:nvSpPr>
        <p:spPr>
          <a:xfrm>
            <a:off x="231775" y="1335088"/>
            <a:ext cx="11739563" cy="990101"/>
          </a:xfrm>
        </p:spPr>
        <p:txBody>
          <a:bodyPr/>
          <a:lstStyle/>
          <a:p>
            <a:r>
              <a:rPr lang="en-US" dirty="0"/>
              <a:t>Bispecific anti-CD19/CD20 CAR</a:t>
            </a:r>
          </a:p>
          <a:p>
            <a:r>
              <a:rPr lang="en-US" dirty="0"/>
              <a:t>Phase </a:t>
            </a:r>
            <a:r>
              <a:rPr lang="en-US" dirty="0" err="1"/>
              <a:t>Ib</a:t>
            </a:r>
            <a:r>
              <a:rPr lang="en-US" dirty="0"/>
              <a:t> study in R/R LBCL</a:t>
            </a:r>
          </a:p>
        </p:txBody>
      </p:sp>
      <p:sp>
        <p:nvSpPr>
          <p:cNvPr id="7" name="Content Placeholder 6">
            <a:extLst>
              <a:ext uri="{FF2B5EF4-FFF2-40B4-BE49-F238E27FC236}">
                <a16:creationId xmlns:a16="http://schemas.microsoft.com/office/drawing/2014/main" id="{278DA584-21F3-B74B-380C-69492E89722D}"/>
              </a:ext>
            </a:extLst>
          </p:cNvPr>
          <p:cNvSpPr>
            <a:spLocks noGrp="1"/>
          </p:cNvSpPr>
          <p:nvPr>
            <p:ph sz="quarter" idx="10"/>
          </p:nvPr>
        </p:nvSpPr>
        <p:spPr>
          <a:xfrm>
            <a:off x="1712199" y="6302375"/>
            <a:ext cx="7812290" cy="327025"/>
          </a:xfrm>
        </p:spPr>
        <p:txBody>
          <a:bodyPr/>
          <a:lstStyle/>
          <a:p>
            <a:pPr algn="ctr"/>
            <a:r>
              <a:rPr lang="en-US" dirty="0"/>
              <a:t>Patel. EHA 2025. </a:t>
            </a:r>
            <a:r>
              <a:rPr lang="en-US" dirty="0" err="1"/>
              <a:t>Abstr</a:t>
            </a:r>
            <a:r>
              <a:rPr lang="en-US" dirty="0"/>
              <a:t> S239. </a:t>
            </a:r>
          </a:p>
        </p:txBody>
      </p:sp>
      <p:graphicFrame>
        <p:nvGraphicFramePr>
          <p:cNvPr id="17" name="Table 16">
            <a:extLst>
              <a:ext uri="{FF2B5EF4-FFF2-40B4-BE49-F238E27FC236}">
                <a16:creationId xmlns:a16="http://schemas.microsoft.com/office/drawing/2014/main" id="{2435C38C-D4BB-A0C3-AC8F-D6393B072A89}"/>
              </a:ext>
            </a:extLst>
          </p:cNvPr>
          <p:cNvGraphicFramePr>
            <a:graphicFrameLocks noGrp="1"/>
          </p:cNvGraphicFramePr>
          <p:nvPr>
            <p:extLst>
              <p:ext uri="{D42A27DB-BD31-4B8C-83A1-F6EECF244321}">
                <p14:modId xmlns:p14="http://schemas.microsoft.com/office/powerpoint/2010/main" val="3843820243"/>
              </p:ext>
            </p:extLst>
          </p:nvPr>
        </p:nvGraphicFramePr>
        <p:xfrm>
          <a:off x="228600" y="2601927"/>
          <a:ext cx="4996542" cy="3078480"/>
        </p:xfrm>
        <a:graphic>
          <a:graphicData uri="http://schemas.openxmlformats.org/drawingml/2006/table">
            <a:tbl>
              <a:tblPr firstRow="1" bandRow="1">
                <a:tableStyleId>{5C22544A-7EE6-4342-B048-85BDC9FD1C3A}</a:tableStyleId>
              </a:tblPr>
              <a:tblGrid>
                <a:gridCol w="2645229">
                  <a:extLst>
                    <a:ext uri="{9D8B030D-6E8A-4147-A177-3AD203B41FA5}">
                      <a16:colId xmlns:a16="http://schemas.microsoft.com/office/drawing/2014/main" val="20000"/>
                    </a:ext>
                  </a:extLst>
                </a:gridCol>
                <a:gridCol w="1210491">
                  <a:extLst>
                    <a:ext uri="{9D8B030D-6E8A-4147-A177-3AD203B41FA5}">
                      <a16:colId xmlns:a16="http://schemas.microsoft.com/office/drawing/2014/main" val="20001"/>
                    </a:ext>
                  </a:extLst>
                </a:gridCol>
                <a:gridCol w="1140822">
                  <a:extLst>
                    <a:ext uri="{9D8B030D-6E8A-4147-A177-3AD203B41FA5}">
                      <a16:colId xmlns:a16="http://schemas.microsoft.com/office/drawing/2014/main" val="20002"/>
                    </a:ext>
                  </a:extLst>
                </a:gridCol>
              </a:tblGrid>
              <a:tr h="0">
                <a:tc>
                  <a:txBody>
                    <a:bodyPr/>
                    <a:lstStyle/>
                    <a:p>
                      <a:r>
                        <a:rPr sz="1600" b="1" dirty="0">
                          <a:solidFill>
                            <a:schemeClr val="bg2"/>
                          </a:solidFill>
                        </a:rPr>
                        <a:t>Baseline characteristics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sz="1600" b="1" dirty="0">
                          <a:solidFill>
                            <a:schemeClr val="bg2"/>
                          </a:solidFill>
                        </a:rPr>
                        <a:t>All </a:t>
                      </a:r>
                      <a:br>
                        <a:rPr lang="en-US" sz="1600" b="1" dirty="0">
                          <a:solidFill>
                            <a:schemeClr val="bg2"/>
                          </a:solidFill>
                        </a:rPr>
                      </a:br>
                      <a:r>
                        <a:rPr sz="1600" b="1" dirty="0">
                          <a:solidFill>
                            <a:schemeClr val="bg2"/>
                          </a:solidFill>
                        </a:rPr>
                        <a:t>(N</a:t>
                      </a:r>
                      <a:r>
                        <a:rPr lang="en-US" sz="1600" b="1" dirty="0">
                          <a:solidFill>
                            <a:schemeClr val="bg2"/>
                          </a:solidFill>
                        </a:rPr>
                        <a:t> </a:t>
                      </a:r>
                      <a:r>
                        <a:rPr sz="1600" b="1" dirty="0">
                          <a:solidFill>
                            <a:schemeClr val="bg2"/>
                          </a:solidFill>
                        </a:rPr>
                        <a:t>=</a:t>
                      </a:r>
                      <a:r>
                        <a:rPr lang="en-US" sz="1600" b="1" dirty="0">
                          <a:solidFill>
                            <a:schemeClr val="bg2"/>
                          </a:solidFill>
                        </a:rPr>
                        <a:t> </a:t>
                      </a:r>
                      <a:r>
                        <a:rPr sz="1600" b="1" dirty="0">
                          <a:solidFill>
                            <a:schemeClr val="bg2"/>
                          </a:solidFill>
                        </a:rPr>
                        <a:t>51)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sz="1600" b="1" dirty="0">
                          <a:solidFill>
                            <a:schemeClr val="bg2"/>
                          </a:solidFill>
                        </a:rPr>
                        <a:t>RP2D </a:t>
                      </a:r>
                      <a:br>
                        <a:rPr lang="en-US" sz="1600" b="1" dirty="0">
                          <a:solidFill>
                            <a:schemeClr val="bg2"/>
                          </a:solidFill>
                        </a:rPr>
                      </a:br>
                      <a:r>
                        <a:rPr sz="1600" b="1" dirty="0">
                          <a:solidFill>
                            <a:schemeClr val="bg2"/>
                          </a:solidFill>
                        </a:rPr>
                        <a:t>(</a:t>
                      </a:r>
                      <a:r>
                        <a:rPr lang="en-US" sz="1600" b="1" dirty="0">
                          <a:solidFill>
                            <a:schemeClr val="bg2"/>
                          </a:solidFill>
                        </a:rPr>
                        <a:t>n </a:t>
                      </a:r>
                      <a:r>
                        <a:rPr sz="1600" b="1" dirty="0">
                          <a:solidFill>
                            <a:schemeClr val="bg2"/>
                          </a:solidFill>
                        </a:rPr>
                        <a:t>=</a:t>
                      </a:r>
                      <a:r>
                        <a:rPr lang="en-US" sz="1600" b="1" dirty="0">
                          <a:solidFill>
                            <a:schemeClr val="bg2"/>
                          </a:solidFill>
                        </a:rPr>
                        <a:t> </a:t>
                      </a:r>
                      <a:r>
                        <a:rPr sz="1600" b="1" dirty="0">
                          <a:solidFill>
                            <a:schemeClr val="bg2"/>
                          </a:solidFill>
                        </a:rPr>
                        <a:t>25)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r>
                        <a:rPr sz="1600" dirty="0"/>
                        <a:t>Median age</a:t>
                      </a:r>
                      <a:r>
                        <a:rPr lang="en-US" sz="1600" dirty="0"/>
                        <a:t>, yr</a:t>
                      </a:r>
                      <a:r>
                        <a:rPr sz="1600" dirty="0"/>
                        <a:t> (range)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sz="1600" dirty="0"/>
                        <a:t>72 </a:t>
                      </a:r>
                      <a:br>
                        <a:rPr lang="en-US" sz="1600" dirty="0"/>
                      </a:br>
                      <a:r>
                        <a:rPr sz="1600" dirty="0"/>
                        <a:t>(39–87)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sz="1600" dirty="0"/>
                        <a:t>72 </a:t>
                      </a:r>
                      <a:br>
                        <a:rPr lang="en-US" sz="1600" dirty="0"/>
                      </a:br>
                      <a:r>
                        <a:rPr sz="1600" dirty="0"/>
                        <a:t>(40–87)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0">
                <a:tc>
                  <a:txBody>
                    <a:bodyPr/>
                    <a:lstStyle/>
                    <a:p>
                      <a:r>
                        <a:rPr sz="1600" dirty="0"/>
                        <a:t>Primary refractory</a:t>
                      </a:r>
                      <a:r>
                        <a:rPr lang="en-US" sz="1600" dirty="0"/>
                        <a:t>, %</a:t>
                      </a:r>
                      <a:endParaRPr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sz="1600" dirty="0"/>
                        <a:t>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sz="1600" dirty="0"/>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r>
                        <a:rPr sz="1600" dirty="0"/>
                        <a:t>Elevated LDH</a:t>
                      </a:r>
                      <a:r>
                        <a:rPr lang="en-US" sz="1600" dirty="0"/>
                        <a:t>, %</a:t>
                      </a:r>
                      <a:endParaRPr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sz="1600" dirty="0"/>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sz="1600" dirty="0"/>
                        <a:t>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3"/>
                  </a:ext>
                </a:extLst>
              </a:tr>
              <a:tr h="0">
                <a:tc>
                  <a:txBody>
                    <a:bodyPr/>
                    <a:lstStyle/>
                    <a:p>
                      <a:r>
                        <a:rPr sz="1600" dirty="0"/>
                        <a:t>Median prior lines</a:t>
                      </a:r>
                      <a:r>
                        <a:rPr lang="en-US" sz="1600" dirty="0"/>
                        <a:t> of therapy (range)</a:t>
                      </a:r>
                      <a:endParaRPr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sz="1600" dirty="0"/>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sz="1600" dirty="0"/>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0">
                <a:tc>
                  <a:txBody>
                    <a:bodyPr/>
                    <a:lstStyle/>
                    <a:p>
                      <a:r>
                        <a:rPr sz="1600" dirty="0"/>
                        <a:t>Prior anti-CD20 </a:t>
                      </a:r>
                      <a:r>
                        <a:rPr sz="1600" dirty="0" err="1"/>
                        <a:t>BsAb</a:t>
                      </a:r>
                      <a:r>
                        <a:rPr lang="en-US" sz="1600" dirty="0"/>
                        <a:t>, %</a:t>
                      </a:r>
                      <a:endParaRPr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sz="1600" dirty="0"/>
                        <a:t>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sz="1600" dirty="0"/>
                        <a: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5"/>
                  </a:ext>
                </a:extLst>
              </a:tr>
              <a:tr h="0">
                <a:tc>
                  <a:txBody>
                    <a:bodyPr/>
                    <a:lstStyle/>
                    <a:p>
                      <a:r>
                        <a:rPr sz="1600" dirty="0"/>
                        <a:t>Prior anti-CD19 </a:t>
                      </a:r>
                      <a:r>
                        <a:rPr sz="1600" dirty="0" err="1"/>
                        <a:t>BsAb</a:t>
                      </a:r>
                      <a:r>
                        <a:rPr lang="en-US" sz="1600" dirty="0"/>
                        <a:t>, %</a:t>
                      </a:r>
                      <a:endParaRPr sz="1600" dirty="0"/>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sz="1600" dirty="0"/>
                        <a:t>4</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sz="1600" dirty="0"/>
                        <a:t>8</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bl>
          </a:graphicData>
        </a:graphic>
      </p:graphicFrame>
      <p:sp>
        <p:nvSpPr>
          <p:cNvPr id="3" name="object 12">
            <a:extLst>
              <a:ext uri="{FF2B5EF4-FFF2-40B4-BE49-F238E27FC236}">
                <a16:creationId xmlns:a16="http://schemas.microsoft.com/office/drawing/2014/main" id="{3CE41DB0-9CAC-6BC9-0876-7E06A004E0FF}"/>
              </a:ext>
            </a:extLst>
          </p:cNvPr>
          <p:cNvSpPr/>
          <p:nvPr/>
        </p:nvSpPr>
        <p:spPr>
          <a:xfrm>
            <a:off x="6701370" y="3439834"/>
            <a:ext cx="782602" cy="1915627"/>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2" name="object 10">
            <a:extLst>
              <a:ext uri="{FF2B5EF4-FFF2-40B4-BE49-F238E27FC236}">
                <a16:creationId xmlns:a16="http://schemas.microsoft.com/office/drawing/2014/main" id="{DA8DDDED-AEA4-C3CC-EE6D-266ED4666CFC}"/>
              </a:ext>
            </a:extLst>
          </p:cNvPr>
          <p:cNvSpPr/>
          <p:nvPr/>
        </p:nvSpPr>
        <p:spPr>
          <a:xfrm>
            <a:off x="6701371" y="2999440"/>
            <a:ext cx="782601" cy="442783"/>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grpSp>
        <p:nvGrpSpPr>
          <p:cNvPr id="4" name="Group 3">
            <a:extLst>
              <a:ext uri="{FF2B5EF4-FFF2-40B4-BE49-F238E27FC236}">
                <a16:creationId xmlns:a16="http://schemas.microsoft.com/office/drawing/2014/main" id="{EFC9A08D-444B-91C9-F3EB-CBE5087F55D9}"/>
              </a:ext>
            </a:extLst>
          </p:cNvPr>
          <p:cNvGrpSpPr/>
          <p:nvPr/>
        </p:nvGrpSpPr>
        <p:grpSpPr>
          <a:xfrm>
            <a:off x="5799553" y="2739271"/>
            <a:ext cx="488777" cy="2783642"/>
            <a:chOff x="444812" y="2433059"/>
            <a:chExt cx="488777" cy="3466390"/>
          </a:xfrm>
        </p:grpSpPr>
        <p:sp>
          <p:nvSpPr>
            <p:cNvPr id="8" name="object 19">
              <a:extLst>
                <a:ext uri="{FF2B5EF4-FFF2-40B4-BE49-F238E27FC236}">
                  <a16:creationId xmlns:a16="http://schemas.microsoft.com/office/drawing/2014/main" id="{F649ACC4-4A14-D5A8-C4B9-7713F24E0E62}"/>
                </a:ext>
              </a:extLst>
            </p:cNvPr>
            <p:cNvSpPr txBox="1"/>
            <p:nvPr/>
          </p:nvSpPr>
          <p:spPr>
            <a:xfrm>
              <a:off x="740233" y="5504969"/>
              <a:ext cx="193287"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9" name="object 20">
              <a:extLst>
                <a:ext uri="{FF2B5EF4-FFF2-40B4-BE49-F238E27FC236}">
                  <a16:creationId xmlns:a16="http://schemas.microsoft.com/office/drawing/2014/main" id="{3270D37D-B52F-9832-E613-C54021778F93}"/>
                </a:ext>
              </a:extLst>
            </p:cNvPr>
            <p:cNvSpPr txBox="1"/>
            <p:nvPr/>
          </p:nvSpPr>
          <p:spPr>
            <a:xfrm>
              <a:off x="593320" y="4890588"/>
              <a:ext cx="337700"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0" name="object 21">
              <a:extLst>
                <a:ext uri="{FF2B5EF4-FFF2-40B4-BE49-F238E27FC236}">
                  <a16:creationId xmlns:a16="http://schemas.microsoft.com/office/drawing/2014/main" id="{F36B5735-9C53-1BC7-C380-77FD4A32DFAC}"/>
                </a:ext>
              </a:extLst>
            </p:cNvPr>
            <p:cNvSpPr txBox="1"/>
            <p:nvPr/>
          </p:nvSpPr>
          <p:spPr>
            <a:xfrm>
              <a:off x="593320" y="4276204"/>
              <a:ext cx="337700"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1" name="object 22">
              <a:extLst>
                <a:ext uri="{FF2B5EF4-FFF2-40B4-BE49-F238E27FC236}">
                  <a16:creationId xmlns:a16="http://schemas.microsoft.com/office/drawing/2014/main" id="{F3E0A847-9261-2F95-DCAB-A154E67C6E45}"/>
                </a:ext>
              </a:extLst>
            </p:cNvPr>
            <p:cNvSpPr txBox="1"/>
            <p:nvPr/>
          </p:nvSpPr>
          <p:spPr>
            <a:xfrm>
              <a:off x="593320" y="3661823"/>
              <a:ext cx="337700"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2" name="object 23">
              <a:extLst>
                <a:ext uri="{FF2B5EF4-FFF2-40B4-BE49-F238E27FC236}">
                  <a16:creationId xmlns:a16="http://schemas.microsoft.com/office/drawing/2014/main" id="{4FB61CEC-F112-C70B-056D-E68295BEE0F8}"/>
                </a:ext>
              </a:extLst>
            </p:cNvPr>
            <p:cNvSpPr txBox="1"/>
            <p:nvPr/>
          </p:nvSpPr>
          <p:spPr>
            <a:xfrm>
              <a:off x="593320" y="3047442"/>
              <a:ext cx="337700"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dirty="0">
                  <a:ln>
                    <a:noFill/>
                  </a:ln>
                  <a:solidFill>
                    <a:srgbClr val="000000"/>
                  </a:solidFill>
                  <a:effectLst/>
                  <a:uLnTx/>
                  <a:uFillTx/>
                  <a:latin typeface="Poppins" pitchFamily="2" charset="77"/>
                  <a:cs typeface="Poppins" pitchFamily="2" charset="77"/>
                </a:rPr>
                <a:t>80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3" name="object 24">
              <a:extLst>
                <a:ext uri="{FF2B5EF4-FFF2-40B4-BE49-F238E27FC236}">
                  <a16:creationId xmlns:a16="http://schemas.microsoft.com/office/drawing/2014/main" id="{E3D90C18-2384-74C1-61F3-AD6E4AFB6E0E}"/>
                </a:ext>
              </a:extLst>
            </p:cNvPr>
            <p:cNvSpPr txBox="1"/>
            <p:nvPr/>
          </p:nvSpPr>
          <p:spPr>
            <a:xfrm>
              <a:off x="444812" y="2433059"/>
              <a:ext cx="488777" cy="394480"/>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6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6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14" name="object 25">
            <a:extLst>
              <a:ext uri="{FF2B5EF4-FFF2-40B4-BE49-F238E27FC236}">
                <a16:creationId xmlns:a16="http://schemas.microsoft.com/office/drawing/2014/main" id="{0E6B54E2-FABA-CEBC-7363-C0A7E5568284}"/>
              </a:ext>
            </a:extLst>
          </p:cNvPr>
          <p:cNvSpPr txBox="1"/>
          <p:nvPr/>
        </p:nvSpPr>
        <p:spPr>
          <a:xfrm>
            <a:off x="6504432" y="5405379"/>
            <a:ext cx="1112837" cy="525744"/>
          </a:xfrm>
          <a:prstGeom prst="rect">
            <a:avLst/>
          </a:prstGeom>
        </p:spPr>
        <p:txBody>
          <a:bodyPr vert="horz" wrap="square" lIns="0" tIns="32979" rIns="0" bIns="0" rtlCol="0">
            <a:spAutoFit/>
          </a:bodyPr>
          <a:lstStyle/>
          <a:p>
            <a:pPr marL="16913" algn="ctr">
              <a:defRPr/>
            </a:pPr>
            <a:r>
              <a:rPr lang="en-US" sz="1600" dirty="0">
                <a:latin typeface="Poppins" panose="00000500000000000000" pitchFamily="2" charset="0"/>
                <a:cs typeface="Poppins" panose="00000500000000000000" pitchFamily="2" charset="0"/>
              </a:rPr>
              <a:t>RP2D</a:t>
            </a:r>
          </a:p>
          <a:p>
            <a:pPr marL="16913" algn="ctr">
              <a:defRPr/>
            </a:pPr>
            <a:r>
              <a:rPr lang="en-US" sz="1600" dirty="0">
                <a:latin typeface="Poppins" panose="00000500000000000000" pitchFamily="2" charset="0"/>
                <a:cs typeface="Poppins" panose="00000500000000000000" pitchFamily="2" charset="0"/>
              </a:rPr>
              <a:t>(n = 22)</a:t>
            </a:r>
          </a:p>
        </p:txBody>
      </p:sp>
      <p:sp>
        <p:nvSpPr>
          <p:cNvPr id="15" name="object 26">
            <a:extLst>
              <a:ext uri="{FF2B5EF4-FFF2-40B4-BE49-F238E27FC236}">
                <a16:creationId xmlns:a16="http://schemas.microsoft.com/office/drawing/2014/main" id="{647B9E64-892F-F013-4BD4-53A48A2DD42A}"/>
              </a:ext>
            </a:extLst>
          </p:cNvPr>
          <p:cNvSpPr txBox="1"/>
          <p:nvPr/>
        </p:nvSpPr>
        <p:spPr>
          <a:xfrm>
            <a:off x="7684281" y="5402891"/>
            <a:ext cx="1013823" cy="525744"/>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600" dirty="0">
                <a:latin typeface="Poppins" panose="00000500000000000000" pitchFamily="2" charset="0"/>
                <a:cs typeface="Poppins" panose="00000500000000000000" pitchFamily="2" charset="0"/>
              </a:rPr>
              <a:t>All Doses</a:t>
            </a:r>
          </a:p>
          <a:p>
            <a:pPr marL="16913" marR="6765" lvl="0" indent="-109932" algn="ctr" fontAlgn="auto">
              <a:spcAft>
                <a:spcPts val="0"/>
              </a:spcAft>
              <a:buClrTx/>
              <a:buSzTx/>
              <a:buFontTx/>
              <a:buNone/>
              <a:tabLst/>
              <a:defRPr/>
            </a:pPr>
            <a:r>
              <a:rPr lang="en-US" sz="1600" dirty="0">
                <a:latin typeface="Poppins" panose="00000500000000000000" pitchFamily="2" charset="0"/>
                <a:cs typeface="Poppins" panose="00000500000000000000" pitchFamily="2" charset="0"/>
              </a:rPr>
              <a:t>(n = 44)</a:t>
            </a:r>
            <a:endParaRPr sz="1600" dirty="0">
              <a:latin typeface="Poppins" panose="00000500000000000000" pitchFamily="2" charset="0"/>
              <a:cs typeface="Poppins" panose="00000500000000000000" pitchFamily="2" charset="0"/>
            </a:endParaRPr>
          </a:p>
        </p:txBody>
      </p:sp>
      <p:sp>
        <p:nvSpPr>
          <p:cNvPr id="18" name="object 27">
            <a:extLst>
              <a:ext uri="{FF2B5EF4-FFF2-40B4-BE49-F238E27FC236}">
                <a16:creationId xmlns:a16="http://schemas.microsoft.com/office/drawing/2014/main" id="{D2E89FBC-8094-A0EA-3BD0-D67C20CE5811}"/>
              </a:ext>
            </a:extLst>
          </p:cNvPr>
          <p:cNvSpPr txBox="1"/>
          <p:nvPr/>
        </p:nvSpPr>
        <p:spPr>
          <a:xfrm>
            <a:off x="5688753" y="2897662"/>
            <a:ext cx="243656"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600" dirty="0">
                <a:solidFill>
                  <a:schemeClr val="tx1">
                    <a:lumMod val="75000"/>
                    <a:lumOff val="25000"/>
                  </a:schemeClr>
                </a:solidFill>
                <a:latin typeface="Poppins Medium" pitchFamily="2" charset="77"/>
                <a:cs typeface="Poppins Medium" pitchFamily="2" charset="77"/>
              </a:rPr>
              <a:t>Best Response</a:t>
            </a:r>
            <a:r>
              <a:rPr sz="1600" dirty="0">
                <a:solidFill>
                  <a:schemeClr val="tx1">
                    <a:lumMod val="75000"/>
                    <a:lumOff val="25000"/>
                  </a:schemeClr>
                </a:solidFill>
                <a:latin typeface="Poppins Medium" pitchFamily="2" charset="77"/>
                <a:cs typeface="Poppins Medium" pitchFamily="2" charset="77"/>
              </a:rPr>
              <a:t> (%)</a:t>
            </a:r>
          </a:p>
        </p:txBody>
      </p:sp>
      <p:grpSp>
        <p:nvGrpSpPr>
          <p:cNvPr id="19" name="Group 18">
            <a:extLst>
              <a:ext uri="{FF2B5EF4-FFF2-40B4-BE49-F238E27FC236}">
                <a16:creationId xmlns:a16="http://schemas.microsoft.com/office/drawing/2014/main" id="{1C3DABFE-40D9-60AF-D370-8B946901B29A}"/>
              </a:ext>
            </a:extLst>
          </p:cNvPr>
          <p:cNvGrpSpPr/>
          <p:nvPr/>
        </p:nvGrpSpPr>
        <p:grpSpPr>
          <a:xfrm>
            <a:off x="6342916" y="2867335"/>
            <a:ext cx="64442" cy="2484554"/>
            <a:chOff x="703905" y="3935277"/>
            <a:chExt cx="64442" cy="2065157"/>
          </a:xfrm>
        </p:grpSpPr>
        <p:cxnSp>
          <p:nvCxnSpPr>
            <p:cNvPr id="20" name="Straight Connector 19">
              <a:extLst>
                <a:ext uri="{FF2B5EF4-FFF2-40B4-BE49-F238E27FC236}">
                  <a16:creationId xmlns:a16="http://schemas.microsoft.com/office/drawing/2014/main" id="{47E93EA3-EDD7-9C67-B46C-F7E8BDA5761E}"/>
                </a:ext>
              </a:extLst>
            </p:cNvPr>
            <p:cNvCxnSpPr/>
            <p:nvPr/>
          </p:nvCxnSpPr>
          <p:spPr bwMode="auto">
            <a:xfrm>
              <a:off x="767077" y="3935277"/>
              <a:ext cx="0" cy="2065157"/>
            </a:xfrm>
            <a:prstGeom prst="line">
              <a:avLst/>
            </a:prstGeom>
            <a:noFill/>
            <a:ln w="12700"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120D4F2-40C6-CF7C-B6C8-2B32407B9CB0}"/>
                </a:ext>
              </a:extLst>
            </p:cNvPr>
            <p:cNvCxnSpPr>
              <a:cxnSpLocks/>
            </p:cNvCxnSpPr>
            <p:nvPr/>
          </p:nvCxnSpPr>
          <p:spPr bwMode="auto">
            <a:xfrm flipH="1">
              <a:off x="703905" y="394042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51B24F2-AFE8-8B54-A7FA-7301EF441A59}"/>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1FF253F-FE31-D8D3-090F-2FE1B2600D34}"/>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97FCE87-32C8-1C57-BA7D-92535F1205E1}"/>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E5609E0-C15F-F810-7185-C6768B51A191}"/>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8E293D7-1D7E-3C7D-8A95-E5261D8F72E5}"/>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sp>
        <p:nvSpPr>
          <p:cNvPr id="50" name="object 28">
            <a:extLst>
              <a:ext uri="{FF2B5EF4-FFF2-40B4-BE49-F238E27FC236}">
                <a16:creationId xmlns:a16="http://schemas.microsoft.com/office/drawing/2014/main" id="{2594D24E-CD01-E008-D9FC-320ABF179463}"/>
              </a:ext>
            </a:extLst>
          </p:cNvPr>
          <p:cNvSpPr txBox="1"/>
          <p:nvPr/>
        </p:nvSpPr>
        <p:spPr>
          <a:xfrm>
            <a:off x="6555310" y="2504216"/>
            <a:ext cx="1035363"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13" normalizeH="0" baseline="0" noProof="0" dirty="0">
                <a:ln>
                  <a:noFill/>
                </a:ln>
                <a:effectLst/>
                <a:uLnTx/>
                <a:uFillTx/>
                <a:latin typeface="Poppins" pitchFamily="2" charset="77"/>
                <a:cs typeface="Poppins" pitchFamily="2" charset="77"/>
              </a:rPr>
              <a:t>96% ORR</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400" b="1" spc="-13" dirty="0">
                <a:latin typeface="Poppins" pitchFamily="2" charset="77"/>
                <a:cs typeface="Poppins" pitchFamily="2" charset="77"/>
              </a:rPr>
              <a:t>(77, 100)</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56" name="object 28">
            <a:extLst>
              <a:ext uri="{FF2B5EF4-FFF2-40B4-BE49-F238E27FC236}">
                <a16:creationId xmlns:a16="http://schemas.microsoft.com/office/drawing/2014/main" id="{C06A6F2F-BB54-7A04-F8DC-84DE70AC9C37}"/>
              </a:ext>
            </a:extLst>
          </p:cNvPr>
          <p:cNvSpPr txBox="1"/>
          <p:nvPr/>
        </p:nvSpPr>
        <p:spPr>
          <a:xfrm>
            <a:off x="6623641" y="4248134"/>
            <a:ext cx="90347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77% CR</a:t>
            </a:r>
          </a:p>
        </p:txBody>
      </p:sp>
      <p:sp>
        <p:nvSpPr>
          <p:cNvPr id="57" name="object 28">
            <a:extLst>
              <a:ext uri="{FF2B5EF4-FFF2-40B4-BE49-F238E27FC236}">
                <a16:creationId xmlns:a16="http://schemas.microsoft.com/office/drawing/2014/main" id="{CEBC5452-1DE2-A0E4-E764-827F7205D80C}"/>
              </a:ext>
            </a:extLst>
          </p:cNvPr>
          <p:cNvSpPr txBox="1"/>
          <p:nvPr/>
        </p:nvSpPr>
        <p:spPr>
          <a:xfrm>
            <a:off x="6620700" y="3108070"/>
            <a:ext cx="90347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18% PR</a:t>
            </a:r>
          </a:p>
        </p:txBody>
      </p:sp>
      <p:sp>
        <p:nvSpPr>
          <p:cNvPr id="62" name="object 12">
            <a:extLst>
              <a:ext uri="{FF2B5EF4-FFF2-40B4-BE49-F238E27FC236}">
                <a16:creationId xmlns:a16="http://schemas.microsoft.com/office/drawing/2014/main" id="{85D65314-1414-FFA0-DD19-77078E336829}"/>
              </a:ext>
            </a:extLst>
          </p:cNvPr>
          <p:cNvSpPr/>
          <p:nvPr/>
        </p:nvSpPr>
        <p:spPr>
          <a:xfrm>
            <a:off x="7786609" y="3502802"/>
            <a:ext cx="782602" cy="1852660"/>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63" name="object 10">
            <a:extLst>
              <a:ext uri="{FF2B5EF4-FFF2-40B4-BE49-F238E27FC236}">
                <a16:creationId xmlns:a16="http://schemas.microsoft.com/office/drawing/2014/main" id="{10AFEC62-3DD5-6EE1-8A20-173655144977}"/>
              </a:ext>
            </a:extLst>
          </p:cNvPr>
          <p:cNvSpPr/>
          <p:nvPr/>
        </p:nvSpPr>
        <p:spPr>
          <a:xfrm>
            <a:off x="7786610" y="3108070"/>
            <a:ext cx="782601" cy="394784"/>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64" name="object 28">
            <a:extLst>
              <a:ext uri="{FF2B5EF4-FFF2-40B4-BE49-F238E27FC236}">
                <a16:creationId xmlns:a16="http://schemas.microsoft.com/office/drawing/2014/main" id="{A8068D56-88DC-5844-ED92-1CC8CC562CF9}"/>
              </a:ext>
            </a:extLst>
          </p:cNvPr>
          <p:cNvSpPr txBox="1"/>
          <p:nvPr/>
        </p:nvSpPr>
        <p:spPr>
          <a:xfrm>
            <a:off x="7708880" y="4300291"/>
            <a:ext cx="90347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75% CR</a:t>
            </a:r>
          </a:p>
        </p:txBody>
      </p:sp>
      <p:sp>
        <p:nvSpPr>
          <p:cNvPr id="65" name="object 28">
            <a:extLst>
              <a:ext uri="{FF2B5EF4-FFF2-40B4-BE49-F238E27FC236}">
                <a16:creationId xmlns:a16="http://schemas.microsoft.com/office/drawing/2014/main" id="{68DBD4E6-4DA4-E8A1-B1B0-8023595AA9E7}"/>
              </a:ext>
            </a:extLst>
          </p:cNvPr>
          <p:cNvSpPr txBox="1"/>
          <p:nvPr/>
        </p:nvSpPr>
        <p:spPr>
          <a:xfrm>
            <a:off x="7705939" y="3202814"/>
            <a:ext cx="90347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16% PR</a:t>
            </a:r>
          </a:p>
        </p:txBody>
      </p:sp>
      <p:sp>
        <p:nvSpPr>
          <p:cNvPr id="66" name="object 28">
            <a:extLst>
              <a:ext uri="{FF2B5EF4-FFF2-40B4-BE49-F238E27FC236}">
                <a16:creationId xmlns:a16="http://schemas.microsoft.com/office/drawing/2014/main" id="{37C090F2-BFE3-7824-DD5F-13CE1FEDDCB8}"/>
              </a:ext>
            </a:extLst>
          </p:cNvPr>
          <p:cNvSpPr txBox="1"/>
          <p:nvPr/>
        </p:nvSpPr>
        <p:spPr>
          <a:xfrm>
            <a:off x="7651657" y="2606349"/>
            <a:ext cx="1035363"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13" normalizeH="0" baseline="0" noProof="0" dirty="0">
                <a:ln>
                  <a:noFill/>
                </a:ln>
                <a:effectLst/>
                <a:uLnTx/>
                <a:uFillTx/>
                <a:latin typeface="Poppins" pitchFamily="2" charset="77"/>
                <a:cs typeface="Poppins" pitchFamily="2" charset="77"/>
              </a:rPr>
              <a:t>91% ORR</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400" b="1" spc="-13" dirty="0">
                <a:latin typeface="Poppins" pitchFamily="2" charset="77"/>
                <a:cs typeface="Poppins" pitchFamily="2" charset="77"/>
              </a:rPr>
              <a:t>(78, 98)</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cxnSp>
        <p:nvCxnSpPr>
          <p:cNvPr id="67" name="Straight Connector 66">
            <a:extLst>
              <a:ext uri="{FF2B5EF4-FFF2-40B4-BE49-F238E27FC236}">
                <a16:creationId xmlns:a16="http://schemas.microsoft.com/office/drawing/2014/main" id="{9B769856-F3B7-EAE8-EFD3-B18AE82BB526}"/>
              </a:ext>
            </a:extLst>
          </p:cNvPr>
          <p:cNvCxnSpPr/>
          <p:nvPr/>
        </p:nvCxnSpPr>
        <p:spPr>
          <a:xfrm flipV="1">
            <a:off x="8856875" y="2489971"/>
            <a:ext cx="0" cy="286549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8" name="object 28">
            <a:extLst>
              <a:ext uri="{FF2B5EF4-FFF2-40B4-BE49-F238E27FC236}">
                <a16:creationId xmlns:a16="http://schemas.microsoft.com/office/drawing/2014/main" id="{220A5EEF-C2C2-9A91-3BA1-28A7A697EB36}"/>
              </a:ext>
            </a:extLst>
          </p:cNvPr>
          <p:cNvSpPr txBox="1"/>
          <p:nvPr/>
        </p:nvSpPr>
        <p:spPr>
          <a:xfrm>
            <a:off x="6528607" y="2045581"/>
            <a:ext cx="1982321" cy="26329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600" b="1" i="0" u="none" strike="noStrike" kern="1200" cap="none" spc="-13" normalizeH="0" baseline="0" noProof="0" dirty="0">
                <a:ln>
                  <a:noFill/>
                </a:ln>
                <a:effectLst/>
                <a:uLnTx/>
                <a:uFillTx/>
                <a:latin typeface="Poppins" pitchFamily="2" charset="77"/>
                <a:cs typeface="Poppins" pitchFamily="2" charset="77"/>
              </a:rPr>
              <a:t>Best Response</a:t>
            </a:r>
            <a:endParaRPr kumimoji="0" lang="en-US" sz="1600" b="1" i="0" u="none" strike="noStrike" kern="1200" cap="none" spc="0" normalizeH="0" baseline="0" noProof="0" dirty="0">
              <a:ln>
                <a:noFill/>
              </a:ln>
              <a:effectLst/>
              <a:uLnTx/>
              <a:uFillTx/>
              <a:latin typeface="Poppins" pitchFamily="2" charset="77"/>
              <a:cs typeface="Poppins" pitchFamily="2" charset="77"/>
            </a:endParaRPr>
          </a:p>
        </p:txBody>
      </p:sp>
      <p:sp>
        <p:nvSpPr>
          <p:cNvPr id="69" name="object 12">
            <a:extLst>
              <a:ext uri="{FF2B5EF4-FFF2-40B4-BE49-F238E27FC236}">
                <a16:creationId xmlns:a16="http://schemas.microsoft.com/office/drawing/2014/main" id="{4108B211-5444-6EFD-4C9F-C12017400B61}"/>
              </a:ext>
            </a:extLst>
          </p:cNvPr>
          <p:cNvSpPr/>
          <p:nvPr/>
        </p:nvSpPr>
        <p:spPr>
          <a:xfrm>
            <a:off x="9232624" y="3372710"/>
            <a:ext cx="782602" cy="1982752"/>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70" name="object 10">
            <a:extLst>
              <a:ext uri="{FF2B5EF4-FFF2-40B4-BE49-F238E27FC236}">
                <a16:creationId xmlns:a16="http://schemas.microsoft.com/office/drawing/2014/main" id="{EE4424C8-3F14-579F-F51F-D16CA3227F2C}"/>
              </a:ext>
            </a:extLst>
          </p:cNvPr>
          <p:cNvSpPr/>
          <p:nvPr/>
        </p:nvSpPr>
        <p:spPr>
          <a:xfrm>
            <a:off x="9232625" y="2888960"/>
            <a:ext cx="782601" cy="483749"/>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71" name="object 25">
            <a:extLst>
              <a:ext uri="{FF2B5EF4-FFF2-40B4-BE49-F238E27FC236}">
                <a16:creationId xmlns:a16="http://schemas.microsoft.com/office/drawing/2014/main" id="{EECC96D4-B3FA-3B95-E2CF-29871F4B34B3}"/>
              </a:ext>
            </a:extLst>
          </p:cNvPr>
          <p:cNvSpPr txBox="1"/>
          <p:nvPr/>
        </p:nvSpPr>
        <p:spPr>
          <a:xfrm>
            <a:off x="9035686" y="5405379"/>
            <a:ext cx="1112837" cy="525744"/>
          </a:xfrm>
          <a:prstGeom prst="rect">
            <a:avLst/>
          </a:prstGeom>
        </p:spPr>
        <p:txBody>
          <a:bodyPr vert="horz" wrap="square" lIns="0" tIns="32979" rIns="0" bIns="0" rtlCol="0">
            <a:spAutoFit/>
          </a:bodyPr>
          <a:lstStyle/>
          <a:p>
            <a:pPr marL="16913" algn="ctr">
              <a:defRPr/>
            </a:pPr>
            <a:r>
              <a:rPr lang="en-US" sz="1600" dirty="0">
                <a:latin typeface="Poppins" panose="00000500000000000000" pitchFamily="2" charset="0"/>
                <a:cs typeface="Poppins" panose="00000500000000000000" pitchFamily="2" charset="0"/>
              </a:rPr>
              <a:t>1 Prior </a:t>
            </a:r>
            <a:r>
              <a:rPr lang="en-US" sz="1600" dirty="0" err="1">
                <a:latin typeface="Poppins" panose="00000500000000000000" pitchFamily="2" charset="0"/>
                <a:cs typeface="Poppins" panose="00000500000000000000" pitchFamily="2" charset="0"/>
              </a:rPr>
              <a:t>LoT</a:t>
            </a:r>
            <a:endParaRPr lang="en-US" sz="1600" dirty="0">
              <a:latin typeface="Poppins" panose="00000500000000000000" pitchFamily="2" charset="0"/>
              <a:cs typeface="Poppins" panose="00000500000000000000" pitchFamily="2" charset="0"/>
            </a:endParaRPr>
          </a:p>
          <a:p>
            <a:pPr marL="16913" algn="ctr">
              <a:defRPr/>
            </a:pPr>
            <a:r>
              <a:rPr lang="en-US" sz="1600" dirty="0">
                <a:latin typeface="Poppins" panose="00000500000000000000" pitchFamily="2" charset="0"/>
                <a:cs typeface="Poppins" panose="00000500000000000000" pitchFamily="2" charset="0"/>
              </a:rPr>
              <a:t>(n = 10)</a:t>
            </a:r>
          </a:p>
        </p:txBody>
      </p:sp>
      <p:sp>
        <p:nvSpPr>
          <p:cNvPr id="72" name="object 26">
            <a:extLst>
              <a:ext uri="{FF2B5EF4-FFF2-40B4-BE49-F238E27FC236}">
                <a16:creationId xmlns:a16="http://schemas.microsoft.com/office/drawing/2014/main" id="{51125A54-A9CC-DE80-1FF3-7DF73FD50C25}"/>
              </a:ext>
            </a:extLst>
          </p:cNvPr>
          <p:cNvSpPr txBox="1"/>
          <p:nvPr/>
        </p:nvSpPr>
        <p:spPr>
          <a:xfrm>
            <a:off x="10215535" y="5402891"/>
            <a:ext cx="1156277" cy="525744"/>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600" dirty="0">
                <a:latin typeface="Poppins" panose="00000500000000000000" pitchFamily="2" charset="0"/>
                <a:cs typeface="Poppins" panose="00000500000000000000" pitchFamily="2" charset="0"/>
              </a:rPr>
              <a:t>≥2 Prior </a:t>
            </a:r>
            <a:r>
              <a:rPr lang="en-US" sz="1600" dirty="0" err="1">
                <a:latin typeface="Poppins" panose="00000500000000000000" pitchFamily="2" charset="0"/>
                <a:cs typeface="Poppins" panose="00000500000000000000" pitchFamily="2" charset="0"/>
              </a:rPr>
              <a:t>LoT</a:t>
            </a:r>
            <a:r>
              <a:rPr lang="en-US" sz="1600" dirty="0">
                <a:latin typeface="Poppins" panose="00000500000000000000" pitchFamily="2" charset="0"/>
                <a:cs typeface="Poppins" panose="00000500000000000000" pitchFamily="2" charset="0"/>
              </a:rPr>
              <a:t> (n = 12)</a:t>
            </a:r>
            <a:endParaRPr sz="1600" dirty="0">
              <a:latin typeface="Poppins" panose="00000500000000000000" pitchFamily="2" charset="0"/>
              <a:cs typeface="Poppins" panose="00000500000000000000" pitchFamily="2" charset="0"/>
            </a:endParaRPr>
          </a:p>
        </p:txBody>
      </p:sp>
      <p:sp>
        <p:nvSpPr>
          <p:cNvPr id="76" name="object 28">
            <a:extLst>
              <a:ext uri="{FF2B5EF4-FFF2-40B4-BE49-F238E27FC236}">
                <a16:creationId xmlns:a16="http://schemas.microsoft.com/office/drawing/2014/main" id="{498496BA-BDCB-9515-1B8D-C213E9276C85}"/>
              </a:ext>
            </a:extLst>
          </p:cNvPr>
          <p:cNvSpPr txBox="1"/>
          <p:nvPr/>
        </p:nvSpPr>
        <p:spPr>
          <a:xfrm>
            <a:off x="9086564" y="2399278"/>
            <a:ext cx="1035363"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13" normalizeH="0" baseline="0" noProof="0" dirty="0">
                <a:ln>
                  <a:noFill/>
                </a:ln>
                <a:effectLst/>
                <a:uLnTx/>
                <a:uFillTx/>
                <a:latin typeface="Poppins" pitchFamily="2" charset="77"/>
                <a:cs typeface="Poppins" pitchFamily="2" charset="77"/>
              </a:rPr>
              <a:t>100% ORR</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400" b="1" spc="-13" dirty="0">
                <a:latin typeface="Poppins" pitchFamily="2" charset="77"/>
                <a:cs typeface="Poppins" pitchFamily="2" charset="77"/>
              </a:rPr>
              <a:t>(69, 100)</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77" name="object 28">
            <a:extLst>
              <a:ext uri="{FF2B5EF4-FFF2-40B4-BE49-F238E27FC236}">
                <a16:creationId xmlns:a16="http://schemas.microsoft.com/office/drawing/2014/main" id="{53402E3D-D9D2-F016-EA44-99B82B9787B2}"/>
              </a:ext>
            </a:extLst>
          </p:cNvPr>
          <p:cNvSpPr txBox="1"/>
          <p:nvPr/>
        </p:nvSpPr>
        <p:spPr>
          <a:xfrm>
            <a:off x="9154895" y="4248134"/>
            <a:ext cx="90347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80% CR</a:t>
            </a:r>
          </a:p>
        </p:txBody>
      </p:sp>
      <p:sp>
        <p:nvSpPr>
          <p:cNvPr id="78" name="object 28">
            <a:extLst>
              <a:ext uri="{FF2B5EF4-FFF2-40B4-BE49-F238E27FC236}">
                <a16:creationId xmlns:a16="http://schemas.microsoft.com/office/drawing/2014/main" id="{E0692A9B-620D-6E6E-10D8-A8107F251D8C}"/>
              </a:ext>
            </a:extLst>
          </p:cNvPr>
          <p:cNvSpPr txBox="1"/>
          <p:nvPr/>
        </p:nvSpPr>
        <p:spPr>
          <a:xfrm>
            <a:off x="9151954" y="3108070"/>
            <a:ext cx="90347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20% PR</a:t>
            </a:r>
          </a:p>
        </p:txBody>
      </p:sp>
      <p:sp>
        <p:nvSpPr>
          <p:cNvPr id="79" name="object 12">
            <a:extLst>
              <a:ext uri="{FF2B5EF4-FFF2-40B4-BE49-F238E27FC236}">
                <a16:creationId xmlns:a16="http://schemas.microsoft.com/office/drawing/2014/main" id="{C2D7C595-0A99-0780-CACA-3412C7F6D0EA}"/>
              </a:ext>
            </a:extLst>
          </p:cNvPr>
          <p:cNvSpPr/>
          <p:nvPr/>
        </p:nvSpPr>
        <p:spPr>
          <a:xfrm>
            <a:off x="10317863" y="3502802"/>
            <a:ext cx="782602" cy="1852660"/>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0" name="object 10">
            <a:extLst>
              <a:ext uri="{FF2B5EF4-FFF2-40B4-BE49-F238E27FC236}">
                <a16:creationId xmlns:a16="http://schemas.microsoft.com/office/drawing/2014/main" id="{49383643-1D40-DFB4-22C1-F802DAE2CE9F}"/>
              </a:ext>
            </a:extLst>
          </p:cNvPr>
          <p:cNvSpPr/>
          <p:nvPr/>
        </p:nvSpPr>
        <p:spPr>
          <a:xfrm>
            <a:off x="10317864" y="3091444"/>
            <a:ext cx="782601" cy="408870"/>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81" name="object 28">
            <a:extLst>
              <a:ext uri="{FF2B5EF4-FFF2-40B4-BE49-F238E27FC236}">
                <a16:creationId xmlns:a16="http://schemas.microsoft.com/office/drawing/2014/main" id="{0316F2E6-E0A0-C198-2322-5B350B515D85}"/>
              </a:ext>
            </a:extLst>
          </p:cNvPr>
          <p:cNvSpPr txBox="1"/>
          <p:nvPr/>
        </p:nvSpPr>
        <p:spPr>
          <a:xfrm>
            <a:off x="10240134" y="4300291"/>
            <a:ext cx="90347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75% CR</a:t>
            </a:r>
          </a:p>
        </p:txBody>
      </p:sp>
      <p:sp>
        <p:nvSpPr>
          <p:cNvPr id="82" name="object 28">
            <a:extLst>
              <a:ext uri="{FF2B5EF4-FFF2-40B4-BE49-F238E27FC236}">
                <a16:creationId xmlns:a16="http://schemas.microsoft.com/office/drawing/2014/main" id="{482B2A5C-AFD9-B2AE-4BDB-9014E9602D3E}"/>
              </a:ext>
            </a:extLst>
          </p:cNvPr>
          <p:cNvSpPr txBox="1"/>
          <p:nvPr/>
        </p:nvSpPr>
        <p:spPr>
          <a:xfrm>
            <a:off x="10237193" y="3202814"/>
            <a:ext cx="903472"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i="0" u="none" strike="noStrike" kern="1200" cap="none" spc="-13" normalizeH="0" baseline="0" noProof="0" dirty="0">
                <a:ln>
                  <a:noFill/>
                </a:ln>
                <a:solidFill>
                  <a:schemeClr val="bg2"/>
                </a:solidFill>
                <a:effectLst/>
                <a:uLnTx/>
                <a:uFillTx/>
                <a:latin typeface="Poppins" pitchFamily="2" charset="77"/>
                <a:cs typeface="Poppins" pitchFamily="2" charset="77"/>
              </a:rPr>
              <a:t>17% PR</a:t>
            </a:r>
          </a:p>
        </p:txBody>
      </p:sp>
      <p:sp>
        <p:nvSpPr>
          <p:cNvPr id="83" name="object 28">
            <a:extLst>
              <a:ext uri="{FF2B5EF4-FFF2-40B4-BE49-F238E27FC236}">
                <a16:creationId xmlns:a16="http://schemas.microsoft.com/office/drawing/2014/main" id="{CB09EB87-AB12-B99C-6A50-E0EE0C18405F}"/>
              </a:ext>
            </a:extLst>
          </p:cNvPr>
          <p:cNvSpPr txBox="1"/>
          <p:nvPr/>
        </p:nvSpPr>
        <p:spPr>
          <a:xfrm>
            <a:off x="10182911" y="2606349"/>
            <a:ext cx="1035363" cy="46078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1" i="0" u="none" strike="noStrike" kern="1200" cap="none" spc="-13" normalizeH="0" baseline="0" noProof="0" dirty="0">
                <a:ln>
                  <a:noFill/>
                </a:ln>
                <a:effectLst/>
                <a:uLnTx/>
                <a:uFillTx/>
                <a:latin typeface="Poppins" pitchFamily="2" charset="77"/>
                <a:cs typeface="Poppins" pitchFamily="2" charset="77"/>
              </a:rPr>
              <a:t>92% ORR</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400" b="1" spc="-13" dirty="0">
                <a:latin typeface="Poppins" pitchFamily="2" charset="77"/>
                <a:cs typeface="Poppins" pitchFamily="2" charset="77"/>
              </a:rPr>
              <a:t>(62, 100)</a:t>
            </a:r>
            <a:endParaRPr kumimoji="0" lang="en-US" sz="1400" b="1" i="0" u="none" strike="noStrike" kern="1200" cap="none" spc="0" normalizeH="0" baseline="0" noProof="0" dirty="0">
              <a:ln>
                <a:noFill/>
              </a:ln>
              <a:effectLst/>
              <a:uLnTx/>
              <a:uFillTx/>
              <a:latin typeface="Poppins" pitchFamily="2" charset="77"/>
              <a:cs typeface="Poppins" pitchFamily="2" charset="77"/>
            </a:endParaRPr>
          </a:p>
        </p:txBody>
      </p:sp>
      <p:sp>
        <p:nvSpPr>
          <p:cNvPr id="84" name="object 28">
            <a:extLst>
              <a:ext uri="{FF2B5EF4-FFF2-40B4-BE49-F238E27FC236}">
                <a16:creationId xmlns:a16="http://schemas.microsoft.com/office/drawing/2014/main" id="{50109405-FB2B-8BFA-2A3E-E2CB2B501BFF}"/>
              </a:ext>
            </a:extLst>
          </p:cNvPr>
          <p:cNvSpPr txBox="1"/>
          <p:nvPr/>
        </p:nvSpPr>
        <p:spPr>
          <a:xfrm>
            <a:off x="8821027" y="1766538"/>
            <a:ext cx="2761367" cy="509520"/>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600" b="1" i="0" u="none" strike="noStrike" kern="1200" cap="none" spc="-13" normalizeH="0" baseline="0" noProof="0" dirty="0">
                <a:ln>
                  <a:noFill/>
                </a:ln>
                <a:effectLst/>
                <a:uLnTx/>
                <a:uFillTx/>
                <a:latin typeface="Poppins" pitchFamily="2" charset="77"/>
                <a:cs typeface="Poppins" pitchFamily="2" charset="77"/>
              </a:rPr>
              <a:t>Best Response by Number of Prior Lines at RP2D</a:t>
            </a:r>
            <a:endParaRPr kumimoji="0" lang="en-US" sz="1600" b="1" i="0" u="none" strike="noStrike" kern="1200" cap="none" spc="0" normalizeH="0" baseline="0" noProof="0" dirty="0">
              <a:ln>
                <a:noFill/>
              </a:ln>
              <a:effectLst/>
              <a:uLnTx/>
              <a:uFillTx/>
              <a:latin typeface="Poppins" pitchFamily="2" charset="77"/>
              <a:cs typeface="Poppins" pitchFamily="2" charset="77"/>
            </a:endParaRPr>
          </a:p>
        </p:txBody>
      </p:sp>
      <p:cxnSp>
        <p:nvCxnSpPr>
          <p:cNvPr id="27" name="Straight Connector 26">
            <a:extLst>
              <a:ext uri="{FF2B5EF4-FFF2-40B4-BE49-F238E27FC236}">
                <a16:creationId xmlns:a16="http://schemas.microsoft.com/office/drawing/2014/main" id="{0C2D03A2-842B-60B9-C50A-128696873CC3}"/>
              </a:ext>
            </a:extLst>
          </p:cNvPr>
          <p:cNvCxnSpPr>
            <a:cxnSpLocks/>
          </p:cNvCxnSpPr>
          <p:nvPr/>
        </p:nvCxnSpPr>
        <p:spPr bwMode="auto">
          <a:xfrm>
            <a:off x="6398103" y="5346865"/>
            <a:ext cx="5012501" cy="0"/>
          </a:xfrm>
          <a:prstGeom prst="line">
            <a:avLst/>
          </a:prstGeom>
          <a:noFill/>
          <a:ln w="12700" cap="flat" cmpd="sng" algn="ctr">
            <a:solidFill>
              <a:schemeClr val="tx1"/>
            </a:solidFill>
            <a:prstDash val="solid"/>
            <a:round/>
            <a:headEnd type="none" w="med" len="med"/>
            <a:tailEnd type="none" w="med" len="med"/>
          </a:ln>
          <a:effectLst/>
        </p:spPr>
      </p:cxnSp>
      <p:grpSp>
        <p:nvGrpSpPr>
          <p:cNvPr id="16" name="Group 15">
            <a:extLst>
              <a:ext uri="{FF2B5EF4-FFF2-40B4-BE49-F238E27FC236}">
                <a16:creationId xmlns:a16="http://schemas.microsoft.com/office/drawing/2014/main" id="{5190B58E-DD0C-6DB7-8F09-9AB776AD6549}"/>
              </a:ext>
            </a:extLst>
          </p:cNvPr>
          <p:cNvGrpSpPr/>
          <p:nvPr/>
        </p:nvGrpSpPr>
        <p:grpSpPr>
          <a:xfrm>
            <a:off x="7081571" y="5347524"/>
            <a:ext cx="1112388" cy="68854"/>
            <a:chOff x="6245051" y="5371759"/>
            <a:chExt cx="1381649" cy="73097"/>
          </a:xfrm>
        </p:grpSpPr>
        <p:cxnSp>
          <p:nvCxnSpPr>
            <p:cNvPr id="28" name="Straight Connector 27">
              <a:extLst>
                <a:ext uri="{FF2B5EF4-FFF2-40B4-BE49-F238E27FC236}">
                  <a16:creationId xmlns:a16="http://schemas.microsoft.com/office/drawing/2014/main" id="{09D42823-740F-D423-C07E-F5CDE2C05999}"/>
                </a:ext>
              </a:extLst>
            </p:cNvPr>
            <p:cNvCxnSpPr>
              <a:cxnSpLocks/>
            </p:cNvCxnSpPr>
            <p:nvPr/>
          </p:nvCxnSpPr>
          <p:spPr bwMode="auto">
            <a:xfrm>
              <a:off x="6245051" y="5371759"/>
              <a:ext cx="0" cy="73097"/>
            </a:xfrm>
            <a:prstGeom prst="line">
              <a:avLst/>
            </a:prstGeom>
            <a:noFill/>
            <a:ln w="12700"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1D42110-D03A-04D7-1354-407AABC9DA27}"/>
                </a:ext>
              </a:extLst>
            </p:cNvPr>
            <p:cNvCxnSpPr>
              <a:cxnSpLocks/>
            </p:cNvCxnSpPr>
            <p:nvPr/>
          </p:nvCxnSpPr>
          <p:spPr bwMode="auto">
            <a:xfrm>
              <a:off x="7626700" y="5371759"/>
              <a:ext cx="0" cy="73097"/>
            </a:xfrm>
            <a:prstGeom prst="line">
              <a:avLst/>
            </a:prstGeom>
            <a:noFill/>
            <a:ln w="12700" cap="flat" cmpd="sng" algn="ctr">
              <a:solidFill>
                <a:schemeClr val="tx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AE353205-40C6-48C6-3500-0DF908BFB8DA}"/>
              </a:ext>
            </a:extLst>
          </p:cNvPr>
          <p:cNvGrpSpPr/>
          <p:nvPr/>
        </p:nvGrpSpPr>
        <p:grpSpPr>
          <a:xfrm>
            <a:off x="9612825" y="5347524"/>
            <a:ext cx="1112391" cy="75405"/>
            <a:chOff x="6245051" y="5371759"/>
            <a:chExt cx="1381649" cy="73097"/>
          </a:xfrm>
        </p:grpSpPr>
        <p:cxnSp>
          <p:nvCxnSpPr>
            <p:cNvPr id="32" name="Straight Connector 31">
              <a:extLst>
                <a:ext uri="{FF2B5EF4-FFF2-40B4-BE49-F238E27FC236}">
                  <a16:creationId xmlns:a16="http://schemas.microsoft.com/office/drawing/2014/main" id="{AD9011B7-84CF-BB44-815B-C70C87BA3473}"/>
                </a:ext>
              </a:extLst>
            </p:cNvPr>
            <p:cNvCxnSpPr>
              <a:cxnSpLocks/>
            </p:cNvCxnSpPr>
            <p:nvPr/>
          </p:nvCxnSpPr>
          <p:spPr bwMode="auto">
            <a:xfrm>
              <a:off x="6245051" y="5371759"/>
              <a:ext cx="0" cy="73097"/>
            </a:xfrm>
            <a:prstGeom prst="line">
              <a:avLst/>
            </a:prstGeom>
            <a:noFill/>
            <a:ln w="12700"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F935B54-0FD2-65D9-E6EF-BA0B323FD0B7}"/>
                </a:ext>
              </a:extLst>
            </p:cNvPr>
            <p:cNvCxnSpPr>
              <a:cxnSpLocks/>
            </p:cNvCxnSpPr>
            <p:nvPr/>
          </p:nvCxnSpPr>
          <p:spPr bwMode="auto">
            <a:xfrm>
              <a:off x="7626700" y="5371759"/>
              <a:ext cx="0" cy="73097"/>
            </a:xfrm>
            <a:prstGeom prst="line">
              <a:avLst/>
            </a:prstGeom>
            <a:noFill/>
            <a:ln w="12700" cap="flat" cmpd="sng" algn="ctr">
              <a:solidFill>
                <a:schemeClr val="tx1"/>
              </a:solidFill>
              <a:prstDash val="solid"/>
              <a:round/>
              <a:headEnd type="none" w="med" len="med"/>
              <a:tailEnd type="none" w="med" len="med"/>
            </a:ln>
            <a:effectLst/>
          </p:spPr>
        </p:cxnSp>
      </p:grpSp>
    </p:spTree>
    <p:extLst>
      <p:ext uri="{BB962C8B-B14F-4D97-AF65-F5344CB8AC3E}">
        <p14:creationId xmlns:p14="http://schemas.microsoft.com/office/powerpoint/2010/main" val="15849685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7DF23-8078-2AD5-7D76-F12CBD4BF597}"/>
              </a:ext>
            </a:extLst>
          </p:cNvPr>
          <p:cNvSpPr>
            <a:spLocks noGrp="1"/>
          </p:cNvSpPr>
          <p:nvPr>
            <p:ph type="title"/>
          </p:nvPr>
        </p:nvSpPr>
        <p:spPr>
          <a:xfrm>
            <a:off x="231078" y="531006"/>
            <a:ext cx="11740260" cy="502445"/>
          </a:xfrm>
        </p:spPr>
        <p:txBody>
          <a:bodyPr/>
          <a:lstStyle/>
          <a:p>
            <a:r>
              <a:rPr lang="en-US" dirty="0"/>
              <a:t>huCART19-41BB-IL18</a:t>
            </a:r>
          </a:p>
        </p:txBody>
      </p:sp>
      <p:sp>
        <p:nvSpPr>
          <p:cNvPr id="4" name="Content Placeholder 3">
            <a:extLst>
              <a:ext uri="{FF2B5EF4-FFF2-40B4-BE49-F238E27FC236}">
                <a16:creationId xmlns:a16="http://schemas.microsoft.com/office/drawing/2014/main" id="{572DB09E-1E76-09C1-D0FE-1F8F62D4A695}"/>
              </a:ext>
            </a:extLst>
          </p:cNvPr>
          <p:cNvSpPr txBox="1">
            <a:spLocks noGrp="1"/>
          </p:cNvSpPr>
          <p:nvPr>
            <p:ph idx="1"/>
          </p:nvPr>
        </p:nvSpPr>
        <p:spPr>
          <a:xfrm>
            <a:off x="231078" y="1335023"/>
            <a:ext cx="11740260" cy="4754880"/>
          </a:xfrm>
          <a:noFill/>
        </p:spPr>
        <p:txBody>
          <a:bodyPr wrap="square" rtlCol="0">
            <a:spAutoFit/>
          </a:bodyPr>
          <a:lstStyle/>
          <a:p>
            <a:r>
              <a:rPr lang="en-US" dirty="0"/>
              <a:t>Enhanced (armored) CAR-T cell that secretes IL-18; 3 day manufacturing time</a:t>
            </a:r>
          </a:p>
          <a:p>
            <a:r>
              <a:rPr lang="en-US" dirty="0"/>
              <a:t>Phase I trial of huCART19-IL18 in patients with R/R lymphoma with previous anti-CD19 CAR T-cell therapy</a:t>
            </a:r>
          </a:p>
        </p:txBody>
      </p:sp>
      <p:sp>
        <p:nvSpPr>
          <p:cNvPr id="9" name="Content Placeholder 8">
            <a:extLst>
              <a:ext uri="{FF2B5EF4-FFF2-40B4-BE49-F238E27FC236}">
                <a16:creationId xmlns:a16="http://schemas.microsoft.com/office/drawing/2014/main" id="{12A1AB71-8701-7BAA-A594-3EB37CAD47DD}"/>
              </a:ext>
            </a:extLst>
          </p:cNvPr>
          <p:cNvSpPr>
            <a:spLocks noGrp="1"/>
          </p:cNvSpPr>
          <p:nvPr>
            <p:ph sz="quarter" idx="10"/>
          </p:nvPr>
        </p:nvSpPr>
        <p:spPr>
          <a:xfrm>
            <a:off x="1712199" y="6302375"/>
            <a:ext cx="7812290" cy="327025"/>
          </a:xfrm>
        </p:spPr>
        <p:txBody>
          <a:bodyPr/>
          <a:lstStyle/>
          <a:p>
            <a:pPr algn="ctr"/>
            <a:r>
              <a:rPr lang="en-US" dirty="0"/>
              <a:t>Svoboda. NEJM. 2025;392:1824.</a:t>
            </a:r>
          </a:p>
        </p:txBody>
      </p:sp>
      <p:graphicFrame>
        <p:nvGraphicFramePr>
          <p:cNvPr id="7" name="Table 14">
            <a:extLst>
              <a:ext uri="{FF2B5EF4-FFF2-40B4-BE49-F238E27FC236}">
                <a16:creationId xmlns:a16="http://schemas.microsoft.com/office/drawing/2014/main" id="{BA0DF94B-1A6D-8D9A-4687-7B4E0EEE03EC}"/>
              </a:ext>
            </a:extLst>
          </p:cNvPr>
          <p:cNvGraphicFramePr>
            <a:graphicFrameLocks noGrp="1"/>
          </p:cNvGraphicFramePr>
          <p:nvPr>
            <p:extLst>
              <p:ext uri="{D42A27DB-BD31-4B8C-83A1-F6EECF244321}">
                <p14:modId xmlns:p14="http://schemas.microsoft.com/office/powerpoint/2010/main" val="4179700564"/>
              </p:ext>
            </p:extLst>
          </p:nvPr>
        </p:nvGraphicFramePr>
        <p:xfrm>
          <a:off x="228600" y="3182506"/>
          <a:ext cx="4404360" cy="2651760"/>
        </p:xfrm>
        <a:graphic>
          <a:graphicData uri="http://schemas.openxmlformats.org/drawingml/2006/table">
            <a:tbl>
              <a:tblPr firstRow="1" bandRow="1">
                <a:tableStyleId>{EB344D84-9AFB-497E-A393-DC336BA19D2E}</a:tableStyleId>
              </a:tblPr>
              <a:tblGrid>
                <a:gridCol w="2993571">
                  <a:extLst>
                    <a:ext uri="{9D8B030D-6E8A-4147-A177-3AD203B41FA5}">
                      <a16:colId xmlns:a16="http://schemas.microsoft.com/office/drawing/2014/main" val="61502252"/>
                    </a:ext>
                  </a:extLst>
                </a:gridCol>
                <a:gridCol w="1410789">
                  <a:extLst>
                    <a:ext uri="{9D8B030D-6E8A-4147-A177-3AD203B41FA5}">
                      <a16:colId xmlns:a16="http://schemas.microsoft.com/office/drawing/2014/main" val="2255187766"/>
                    </a:ext>
                  </a:extLst>
                </a:gridCol>
              </a:tblGrid>
              <a:tr h="0">
                <a:tc>
                  <a:txBody>
                    <a:bodyPr/>
                    <a:lstStyle/>
                    <a:p>
                      <a:pPr>
                        <a:lnSpc>
                          <a:spcPct val="100000"/>
                        </a:lnSpc>
                      </a:pPr>
                      <a:r>
                        <a:rPr lang="en-US" sz="1800" dirty="0">
                          <a:solidFill>
                            <a:schemeClr val="bg2"/>
                          </a:solidFill>
                        </a:rPr>
                        <a:t>Baseline characteristics</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a:lnSpc>
                          <a:spcPct val="100000"/>
                        </a:lnSpc>
                      </a:pPr>
                      <a:r>
                        <a:rPr lang="en-US" sz="1800" dirty="0">
                          <a:solidFill>
                            <a:schemeClr val="bg2"/>
                          </a:solidFill>
                        </a:rPr>
                        <a:t>N = 21</a:t>
                      </a:r>
                    </a:p>
                  </a:txBody>
                  <a:tcP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47901574"/>
                  </a:ext>
                </a:extLst>
              </a:tr>
              <a:tr h="0">
                <a:tc>
                  <a:txBody>
                    <a:bodyPr/>
                    <a:lstStyle/>
                    <a:p>
                      <a:pPr>
                        <a:lnSpc>
                          <a:spcPct val="100000"/>
                        </a:lnSpc>
                      </a:pPr>
                      <a:r>
                        <a:rPr lang="en-US" sz="1800" dirty="0"/>
                        <a:t>Median age, yr (range)</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800" dirty="0"/>
                        <a:t>64 (47-74)</a:t>
                      </a:r>
                    </a:p>
                  </a:txBody>
                  <a:tcPr>
                    <a:lnL>
                      <a:noFill/>
                    </a:lnL>
                    <a:lnR>
                      <a:noFill/>
                    </a:lnR>
                    <a:lnT w="25400" cmpd="sng">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47358523"/>
                  </a:ext>
                </a:extLst>
              </a:tr>
              <a:tr h="0">
                <a:tc>
                  <a:txBody>
                    <a:bodyPr/>
                    <a:lstStyle/>
                    <a:p>
                      <a:pPr>
                        <a:lnSpc>
                          <a:spcPct val="100000"/>
                        </a:lnSpc>
                      </a:pPr>
                      <a:r>
                        <a:rPr lang="en-US" sz="1800" dirty="0"/>
                        <a:t>DLBCL, %</a:t>
                      </a:r>
                    </a:p>
                    <a:p>
                      <a:pPr>
                        <a:lnSpc>
                          <a:spcPct val="100000"/>
                        </a:lnSpc>
                      </a:pPr>
                      <a:r>
                        <a:rPr lang="en-US" sz="1800" dirty="0"/>
                        <a:t>FL,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MCL, %</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800" dirty="0"/>
                        <a:t>57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29</a:t>
                      </a:r>
                    </a:p>
                    <a:p>
                      <a:pPr algn="ctr">
                        <a:lnSpc>
                          <a:spcPct val="100000"/>
                        </a:lnSpc>
                      </a:pPr>
                      <a:r>
                        <a:rPr lang="en-US" sz="1800" dirty="0"/>
                        <a:t>14</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26402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Median prior tx (range)</a:t>
                      </a:r>
                    </a:p>
                  </a:txBody>
                  <a:tcP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800" dirty="0"/>
                        <a:t>7 (4-14)</a:t>
                      </a:r>
                    </a:p>
                  </a:txBody>
                  <a:tcP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8225341"/>
                  </a:ext>
                </a:extLst>
              </a:tr>
              <a:tr h="0">
                <a:tc>
                  <a:txBody>
                    <a:bodyPr/>
                    <a:lstStyle/>
                    <a:p>
                      <a:pPr>
                        <a:lnSpc>
                          <a:spcPct val="100000"/>
                        </a:lnSpc>
                      </a:pPr>
                      <a:r>
                        <a:rPr lang="en-US" sz="1800" dirty="0"/>
                        <a:t>Prior CD28/4-1BB CAR, %</a:t>
                      </a:r>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US" sz="1800" dirty="0"/>
                        <a:t>50/50</a:t>
                      </a:r>
                    </a:p>
                  </a:txBody>
                  <a:tcP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84462804"/>
                  </a:ext>
                </a:extLst>
              </a:tr>
            </a:tbl>
          </a:graphicData>
        </a:graphic>
      </p:graphicFrame>
      <p:sp>
        <p:nvSpPr>
          <p:cNvPr id="3" name="object 12">
            <a:extLst>
              <a:ext uri="{FF2B5EF4-FFF2-40B4-BE49-F238E27FC236}">
                <a16:creationId xmlns:a16="http://schemas.microsoft.com/office/drawing/2014/main" id="{E946582F-3173-9958-511F-F590466ABA44}"/>
              </a:ext>
            </a:extLst>
          </p:cNvPr>
          <p:cNvSpPr/>
          <p:nvPr/>
        </p:nvSpPr>
        <p:spPr>
          <a:xfrm>
            <a:off x="5636309" y="4505027"/>
            <a:ext cx="394842" cy="1171302"/>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 name="object 10">
            <a:extLst>
              <a:ext uri="{FF2B5EF4-FFF2-40B4-BE49-F238E27FC236}">
                <a16:creationId xmlns:a16="http://schemas.microsoft.com/office/drawing/2014/main" id="{2C2CD2FB-55E5-B5CC-92B8-290E58A5A033}"/>
              </a:ext>
            </a:extLst>
          </p:cNvPr>
          <p:cNvSpPr/>
          <p:nvPr/>
        </p:nvSpPr>
        <p:spPr>
          <a:xfrm>
            <a:off x="5636310" y="3850466"/>
            <a:ext cx="394841" cy="652695"/>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grpSp>
        <p:nvGrpSpPr>
          <p:cNvPr id="6" name="Group 5">
            <a:extLst>
              <a:ext uri="{FF2B5EF4-FFF2-40B4-BE49-F238E27FC236}">
                <a16:creationId xmlns:a16="http://schemas.microsoft.com/office/drawing/2014/main" id="{6FD7C671-9857-9F0C-665D-19FF0D017767}"/>
              </a:ext>
            </a:extLst>
          </p:cNvPr>
          <p:cNvGrpSpPr/>
          <p:nvPr/>
        </p:nvGrpSpPr>
        <p:grpSpPr>
          <a:xfrm>
            <a:off x="4861482" y="3299262"/>
            <a:ext cx="488777" cy="2471535"/>
            <a:chOff x="444812" y="2433059"/>
            <a:chExt cx="488777" cy="3390926"/>
          </a:xfrm>
        </p:grpSpPr>
        <p:sp>
          <p:nvSpPr>
            <p:cNvPr id="8" name="object 19">
              <a:extLst>
                <a:ext uri="{FF2B5EF4-FFF2-40B4-BE49-F238E27FC236}">
                  <a16:creationId xmlns:a16="http://schemas.microsoft.com/office/drawing/2014/main" id="{E60CA515-BF8E-4E97-D9E1-70A58E71D8C8}"/>
                </a:ext>
              </a:extLst>
            </p:cNvPr>
            <p:cNvSpPr txBox="1"/>
            <p:nvPr/>
          </p:nvSpPr>
          <p:spPr>
            <a:xfrm>
              <a:off x="740233" y="5504968"/>
              <a:ext cx="193287"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2" name="object 20">
              <a:extLst>
                <a:ext uri="{FF2B5EF4-FFF2-40B4-BE49-F238E27FC236}">
                  <a16:creationId xmlns:a16="http://schemas.microsoft.com/office/drawing/2014/main" id="{FE97C4C6-1931-BFA3-3A54-480692A4F6E1}"/>
                </a:ext>
              </a:extLst>
            </p:cNvPr>
            <p:cNvSpPr txBox="1"/>
            <p:nvPr/>
          </p:nvSpPr>
          <p:spPr>
            <a:xfrm>
              <a:off x="593320" y="4890587"/>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3" name="object 21">
              <a:extLst>
                <a:ext uri="{FF2B5EF4-FFF2-40B4-BE49-F238E27FC236}">
                  <a16:creationId xmlns:a16="http://schemas.microsoft.com/office/drawing/2014/main" id="{688392BC-1265-F1A5-16F5-B6F0CCBFA547}"/>
                </a:ext>
              </a:extLst>
            </p:cNvPr>
            <p:cNvSpPr txBox="1"/>
            <p:nvPr/>
          </p:nvSpPr>
          <p:spPr>
            <a:xfrm>
              <a:off x="593320" y="4276204"/>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4" name="object 22">
              <a:extLst>
                <a:ext uri="{FF2B5EF4-FFF2-40B4-BE49-F238E27FC236}">
                  <a16:creationId xmlns:a16="http://schemas.microsoft.com/office/drawing/2014/main" id="{0961F04B-A945-BF75-006E-07EB86D6FCF1}"/>
                </a:ext>
              </a:extLst>
            </p:cNvPr>
            <p:cNvSpPr txBox="1"/>
            <p:nvPr/>
          </p:nvSpPr>
          <p:spPr>
            <a:xfrm>
              <a:off x="593320" y="3661823"/>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5" name="object 23">
              <a:extLst>
                <a:ext uri="{FF2B5EF4-FFF2-40B4-BE49-F238E27FC236}">
                  <a16:creationId xmlns:a16="http://schemas.microsoft.com/office/drawing/2014/main" id="{D416D9E2-FECA-0487-254A-E71C253276B9}"/>
                </a:ext>
              </a:extLst>
            </p:cNvPr>
            <p:cNvSpPr txBox="1"/>
            <p:nvPr/>
          </p:nvSpPr>
          <p:spPr>
            <a:xfrm>
              <a:off x="593320" y="3047442"/>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80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6" name="object 24">
              <a:extLst>
                <a:ext uri="{FF2B5EF4-FFF2-40B4-BE49-F238E27FC236}">
                  <a16:creationId xmlns:a16="http://schemas.microsoft.com/office/drawing/2014/main" id="{75E4C26D-2681-D289-86CA-C83E335F406C}"/>
                </a:ext>
              </a:extLst>
            </p:cNvPr>
            <p:cNvSpPr txBox="1"/>
            <p:nvPr/>
          </p:nvSpPr>
          <p:spPr>
            <a:xfrm>
              <a:off x="444812" y="2433059"/>
              <a:ext cx="488777"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17" name="object 25">
            <a:extLst>
              <a:ext uri="{FF2B5EF4-FFF2-40B4-BE49-F238E27FC236}">
                <a16:creationId xmlns:a16="http://schemas.microsoft.com/office/drawing/2014/main" id="{02A0CD3C-006D-AF25-5E7F-022D92C06936}"/>
              </a:ext>
            </a:extLst>
          </p:cNvPr>
          <p:cNvSpPr txBox="1"/>
          <p:nvPr/>
        </p:nvSpPr>
        <p:spPr>
          <a:xfrm>
            <a:off x="5258057" y="5719047"/>
            <a:ext cx="1112837" cy="464188"/>
          </a:xfrm>
          <a:prstGeom prst="rect">
            <a:avLst/>
          </a:prstGeom>
        </p:spPr>
        <p:txBody>
          <a:bodyPr vert="horz" wrap="square" lIns="0" tIns="32979" rIns="0" bIns="0" rtlCol="0">
            <a:spAutoFit/>
          </a:bodyPr>
          <a:lstStyle/>
          <a:p>
            <a:pPr marL="16913" algn="ctr">
              <a:defRPr/>
            </a:pPr>
            <a:r>
              <a:rPr lang="en-US" sz="1400" dirty="0">
                <a:latin typeface="Poppins" panose="00000500000000000000" pitchFamily="2" charset="0"/>
                <a:cs typeface="Poppins" panose="00000500000000000000" pitchFamily="2" charset="0"/>
              </a:rPr>
              <a:t>NHL</a:t>
            </a:r>
          </a:p>
          <a:p>
            <a:pPr marL="16913" algn="ctr">
              <a:defRPr/>
            </a:pPr>
            <a:r>
              <a:rPr lang="en-US" sz="1400" dirty="0">
                <a:latin typeface="Poppins" panose="00000500000000000000" pitchFamily="2" charset="0"/>
                <a:cs typeface="Poppins" panose="00000500000000000000" pitchFamily="2" charset="0"/>
              </a:rPr>
              <a:t>(N = 21)</a:t>
            </a:r>
          </a:p>
        </p:txBody>
      </p:sp>
      <p:sp>
        <p:nvSpPr>
          <p:cNvPr id="19" name="object 26">
            <a:extLst>
              <a:ext uri="{FF2B5EF4-FFF2-40B4-BE49-F238E27FC236}">
                <a16:creationId xmlns:a16="http://schemas.microsoft.com/office/drawing/2014/main" id="{0B979060-7B20-97EF-98AA-115E4D118CC7}"/>
              </a:ext>
            </a:extLst>
          </p:cNvPr>
          <p:cNvSpPr txBox="1"/>
          <p:nvPr/>
        </p:nvSpPr>
        <p:spPr>
          <a:xfrm>
            <a:off x="6067837" y="5714685"/>
            <a:ext cx="1013823" cy="464188"/>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LBCL</a:t>
            </a:r>
          </a:p>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(N = 12)</a:t>
            </a:r>
            <a:endParaRPr sz="1400" dirty="0">
              <a:latin typeface="Poppins" panose="00000500000000000000" pitchFamily="2" charset="0"/>
              <a:cs typeface="Poppins" panose="00000500000000000000" pitchFamily="2" charset="0"/>
            </a:endParaRPr>
          </a:p>
        </p:txBody>
      </p:sp>
      <p:sp>
        <p:nvSpPr>
          <p:cNvPr id="20" name="object 27">
            <a:extLst>
              <a:ext uri="{FF2B5EF4-FFF2-40B4-BE49-F238E27FC236}">
                <a16:creationId xmlns:a16="http://schemas.microsoft.com/office/drawing/2014/main" id="{C2A59D56-44FE-C844-BB65-9ECFD9AE1260}"/>
              </a:ext>
            </a:extLst>
          </p:cNvPr>
          <p:cNvSpPr txBox="1"/>
          <p:nvPr/>
        </p:nvSpPr>
        <p:spPr>
          <a:xfrm>
            <a:off x="4810378" y="3341662"/>
            <a:ext cx="233013"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400" dirty="0">
                <a:solidFill>
                  <a:schemeClr val="tx1">
                    <a:lumMod val="75000"/>
                    <a:lumOff val="25000"/>
                  </a:schemeClr>
                </a:solidFill>
                <a:latin typeface="Poppins Medium" pitchFamily="2" charset="77"/>
                <a:cs typeface="Poppins Medium" pitchFamily="2" charset="77"/>
              </a:rPr>
              <a:t>Patients </a:t>
            </a:r>
            <a:r>
              <a:rPr sz="1400" dirty="0">
                <a:solidFill>
                  <a:schemeClr val="tx1">
                    <a:lumMod val="75000"/>
                    <a:lumOff val="25000"/>
                  </a:schemeClr>
                </a:solidFill>
                <a:latin typeface="Poppins Medium" pitchFamily="2" charset="77"/>
                <a:cs typeface="Poppins Medium" pitchFamily="2" charset="77"/>
              </a:rPr>
              <a:t>(%)</a:t>
            </a:r>
          </a:p>
        </p:txBody>
      </p:sp>
      <p:sp>
        <p:nvSpPr>
          <p:cNvPr id="32" name="object 28">
            <a:extLst>
              <a:ext uri="{FF2B5EF4-FFF2-40B4-BE49-F238E27FC236}">
                <a16:creationId xmlns:a16="http://schemas.microsoft.com/office/drawing/2014/main" id="{4A839C32-B19D-FDAD-7F76-C45A6D3B8187}"/>
              </a:ext>
            </a:extLst>
          </p:cNvPr>
          <p:cNvSpPr txBox="1"/>
          <p:nvPr/>
        </p:nvSpPr>
        <p:spPr>
          <a:xfrm>
            <a:off x="9524489" y="3058091"/>
            <a:ext cx="1982321" cy="26329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600" b="1" i="0" u="none" strike="noStrike" kern="1200" cap="none" spc="-13" normalizeH="0" baseline="0" noProof="0" dirty="0">
                <a:ln>
                  <a:noFill/>
                </a:ln>
                <a:effectLst/>
                <a:uLnTx/>
                <a:uFillTx/>
                <a:latin typeface="Poppins" pitchFamily="2" charset="77"/>
                <a:cs typeface="Poppins" pitchFamily="2" charset="77"/>
              </a:rPr>
              <a:t>PFS</a:t>
            </a:r>
            <a:endParaRPr kumimoji="0" lang="en-US" sz="1600" b="1" i="0" u="none" strike="noStrike" kern="1200" cap="none" spc="0" normalizeH="0" baseline="0" noProof="0" dirty="0">
              <a:ln>
                <a:noFill/>
              </a:ln>
              <a:effectLst/>
              <a:uLnTx/>
              <a:uFillTx/>
              <a:latin typeface="Poppins" pitchFamily="2" charset="77"/>
              <a:cs typeface="Poppins" pitchFamily="2" charset="77"/>
            </a:endParaRPr>
          </a:p>
        </p:txBody>
      </p:sp>
      <p:sp>
        <p:nvSpPr>
          <p:cNvPr id="35" name="object 25">
            <a:extLst>
              <a:ext uri="{FF2B5EF4-FFF2-40B4-BE49-F238E27FC236}">
                <a16:creationId xmlns:a16="http://schemas.microsoft.com/office/drawing/2014/main" id="{825496C4-8691-28FA-7E67-CF16BD4A9189}"/>
              </a:ext>
            </a:extLst>
          </p:cNvPr>
          <p:cNvSpPr txBox="1"/>
          <p:nvPr/>
        </p:nvSpPr>
        <p:spPr>
          <a:xfrm>
            <a:off x="6749092" y="5722630"/>
            <a:ext cx="1112837" cy="464188"/>
          </a:xfrm>
          <a:prstGeom prst="rect">
            <a:avLst/>
          </a:prstGeom>
        </p:spPr>
        <p:txBody>
          <a:bodyPr vert="horz" wrap="square" lIns="0" tIns="32979" rIns="0" bIns="0" rtlCol="0">
            <a:spAutoFit/>
          </a:bodyPr>
          <a:lstStyle/>
          <a:p>
            <a:pPr marL="16913" algn="ctr">
              <a:defRPr/>
            </a:pPr>
            <a:r>
              <a:rPr lang="en-US" sz="1400" dirty="0">
                <a:latin typeface="Poppins" panose="00000500000000000000" pitchFamily="2" charset="0"/>
                <a:cs typeface="Poppins" panose="00000500000000000000" pitchFamily="2" charset="0"/>
              </a:rPr>
              <a:t>FL</a:t>
            </a:r>
          </a:p>
          <a:p>
            <a:pPr marL="16913" algn="ctr">
              <a:defRPr/>
            </a:pPr>
            <a:r>
              <a:rPr lang="en-US" sz="1400" dirty="0">
                <a:latin typeface="Poppins" panose="00000500000000000000" pitchFamily="2" charset="0"/>
                <a:cs typeface="Poppins" panose="00000500000000000000" pitchFamily="2" charset="0"/>
              </a:rPr>
              <a:t>(N = 6)</a:t>
            </a:r>
          </a:p>
        </p:txBody>
      </p:sp>
      <p:sp>
        <p:nvSpPr>
          <p:cNvPr id="36" name="object 26">
            <a:extLst>
              <a:ext uri="{FF2B5EF4-FFF2-40B4-BE49-F238E27FC236}">
                <a16:creationId xmlns:a16="http://schemas.microsoft.com/office/drawing/2014/main" id="{664A7F51-F578-E442-78D5-483B5B6AD175}"/>
              </a:ext>
            </a:extLst>
          </p:cNvPr>
          <p:cNvSpPr txBox="1"/>
          <p:nvPr/>
        </p:nvSpPr>
        <p:spPr>
          <a:xfrm>
            <a:off x="7650944" y="5718268"/>
            <a:ext cx="778469" cy="464188"/>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MCL</a:t>
            </a:r>
          </a:p>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(N = 3)</a:t>
            </a:r>
            <a:endParaRPr sz="1400" dirty="0">
              <a:latin typeface="Poppins" panose="00000500000000000000" pitchFamily="2" charset="0"/>
              <a:cs typeface="Poppins" panose="00000500000000000000" pitchFamily="2" charset="0"/>
            </a:endParaRPr>
          </a:p>
        </p:txBody>
      </p:sp>
      <p:grpSp>
        <p:nvGrpSpPr>
          <p:cNvPr id="45" name="Group 44">
            <a:extLst>
              <a:ext uri="{FF2B5EF4-FFF2-40B4-BE49-F238E27FC236}">
                <a16:creationId xmlns:a16="http://schemas.microsoft.com/office/drawing/2014/main" id="{D8154E6A-E9DC-F2FC-B8F7-322C18806A49}"/>
              </a:ext>
            </a:extLst>
          </p:cNvPr>
          <p:cNvGrpSpPr/>
          <p:nvPr/>
        </p:nvGrpSpPr>
        <p:grpSpPr>
          <a:xfrm>
            <a:off x="5834477" y="5672745"/>
            <a:ext cx="2202045" cy="58477"/>
            <a:chOff x="5940302" y="5672745"/>
            <a:chExt cx="2202045" cy="58477"/>
          </a:xfrm>
        </p:grpSpPr>
        <p:cxnSp>
          <p:nvCxnSpPr>
            <p:cNvPr id="30" name="Straight Connector 29">
              <a:extLst>
                <a:ext uri="{FF2B5EF4-FFF2-40B4-BE49-F238E27FC236}">
                  <a16:creationId xmlns:a16="http://schemas.microsoft.com/office/drawing/2014/main" id="{0CBA7D40-BB70-623C-ED51-B0FA1F2A2FDF}"/>
                </a:ext>
              </a:extLst>
            </p:cNvPr>
            <p:cNvCxnSpPr>
              <a:cxnSpLocks/>
            </p:cNvCxnSpPr>
            <p:nvPr/>
          </p:nvCxnSpPr>
          <p:spPr bwMode="auto">
            <a:xfrm>
              <a:off x="5940302"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CEAAFB8-2364-6491-E363-991912FAB75D}"/>
                </a:ext>
              </a:extLst>
            </p:cNvPr>
            <p:cNvCxnSpPr>
              <a:cxnSpLocks/>
            </p:cNvCxnSpPr>
            <p:nvPr/>
          </p:nvCxnSpPr>
          <p:spPr bwMode="auto">
            <a:xfrm>
              <a:off x="6674317"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C1F5113-69AB-4330-211F-59226B5A9C73}"/>
                </a:ext>
              </a:extLst>
            </p:cNvPr>
            <p:cNvCxnSpPr>
              <a:cxnSpLocks/>
            </p:cNvCxnSpPr>
            <p:nvPr/>
          </p:nvCxnSpPr>
          <p:spPr bwMode="auto">
            <a:xfrm>
              <a:off x="7408332" y="5676328"/>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3A96E29-E5FF-1DFB-DA44-FCCAC658F16C}"/>
                </a:ext>
              </a:extLst>
            </p:cNvPr>
            <p:cNvCxnSpPr>
              <a:cxnSpLocks/>
            </p:cNvCxnSpPr>
            <p:nvPr/>
          </p:nvCxnSpPr>
          <p:spPr bwMode="auto">
            <a:xfrm>
              <a:off x="8142347" y="5676328"/>
              <a:ext cx="0" cy="54894"/>
            </a:xfrm>
            <a:prstGeom prst="line">
              <a:avLst/>
            </a:prstGeom>
            <a:noFill/>
            <a:ln w="12700" cap="flat" cmpd="sng" algn="ctr">
              <a:solidFill>
                <a:schemeClr val="tx1"/>
              </a:solidFill>
              <a:prstDash val="solid"/>
              <a:round/>
              <a:headEnd type="none" w="med" len="med"/>
              <a:tailEnd type="none" w="med" len="med"/>
            </a:ln>
            <a:effectLst/>
          </p:spPr>
        </p:cxnSp>
      </p:grpSp>
      <p:sp>
        <p:nvSpPr>
          <p:cNvPr id="46" name="object 12">
            <a:extLst>
              <a:ext uri="{FF2B5EF4-FFF2-40B4-BE49-F238E27FC236}">
                <a16:creationId xmlns:a16="http://schemas.microsoft.com/office/drawing/2014/main" id="{ADE46BC1-EDE7-C75C-3A83-51C77270D864}"/>
              </a:ext>
            </a:extLst>
          </p:cNvPr>
          <p:cNvSpPr/>
          <p:nvPr/>
        </p:nvSpPr>
        <p:spPr>
          <a:xfrm>
            <a:off x="6379537" y="4732867"/>
            <a:ext cx="394842" cy="934995"/>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7" name="object 10">
            <a:extLst>
              <a:ext uri="{FF2B5EF4-FFF2-40B4-BE49-F238E27FC236}">
                <a16:creationId xmlns:a16="http://schemas.microsoft.com/office/drawing/2014/main" id="{FE764AEA-C0F0-2A10-697E-6F71CF780B7D}"/>
              </a:ext>
            </a:extLst>
          </p:cNvPr>
          <p:cNvSpPr/>
          <p:nvPr/>
        </p:nvSpPr>
        <p:spPr>
          <a:xfrm>
            <a:off x="6379538" y="4182169"/>
            <a:ext cx="394841" cy="550040"/>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9" name="object 10">
            <a:extLst>
              <a:ext uri="{FF2B5EF4-FFF2-40B4-BE49-F238E27FC236}">
                <a16:creationId xmlns:a16="http://schemas.microsoft.com/office/drawing/2014/main" id="{FEA6D03E-712F-2332-2760-E75CB20E1CA7}"/>
              </a:ext>
            </a:extLst>
          </p:cNvPr>
          <p:cNvSpPr/>
          <p:nvPr/>
        </p:nvSpPr>
        <p:spPr>
          <a:xfrm>
            <a:off x="7109319" y="3445932"/>
            <a:ext cx="394841" cy="748935"/>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48" name="object 12">
            <a:extLst>
              <a:ext uri="{FF2B5EF4-FFF2-40B4-BE49-F238E27FC236}">
                <a16:creationId xmlns:a16="http://schemas.microsoft.com/office/drawing/2014/main" id="{E330D7FA-B2F6-36ED-9B5C-EFF03066CFA2}"/>
              </a:ext>
            </a:extLst>
          </p:cNvPr>
          <p:cNvSpPr/>
          <p:nvPr/>
        </p:nvSpPr>
        <p:spPr>
          <a:xfrm>
            <a:off x="7109318" y="4182169"/>
            <a:ext cx="394842" cy="1491949"/>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0" name="object 10">
            <a:extLst>
              <a:ext uri="{FF2B5EF4-FFF2-40B4-BE49-F238E27FC236}">
                <a16:creationId xmlns:a16="http://schemas.microsoft.com/office/drawing/2014/main" id="{35E42294-4659-FF87-4DDE-0DA09CEC3907}"/>
              </a:ext>
            </a:extLst>
          </p:cNvPr>
          <p:cNvSpPr/>
          <p:nvPr/>
        </p:nvSpPr>
        <p:spPr>
          <a:xfrm>
            <a:off x="7839101" y="3445932"/>
            <a:ext cx="394841" cy="736237"/>
          </a:xfrm>
          <a:custGeom>
            <a:avLst/>
            <a:gdLst/>
            <a:ahLst/>
            <a:cxnLst/>
            <a:rect l="l" t="t" r="r" b="b"/>
            <a:pathLst>
              <a:path w="606425" h="941070">
                <a:moveTo>
                  <a:pt x="606031" y="0"/>
                </a:moveTo>
                <a:lnTo>
                  <a:pt x="0" y="0"/>
                </a:lnTo>
                <a:lnTo>
                  <a:pt x="0" y="940485"/>
                </a:lnTo>
                <a:lnTo>
                  <a:pt x="606031" y="940485"/>
                </a:lnTo>
                <a:lnTo>
                  <a:pt x="606031"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1" name="object 12">
            <a:extLst>
              <a:ext uri="{FF2B5EF4-FFF2-40B4-BE49-F238E27FC236}">
                <a16:creationId xmlns:a16="http://schemas.microsoft.com/office/drawing/2014/main" id="{442A3653-381B-EBB7-364C-2B99BC256716}"/>
              </a:ext>
            </a:extLst>
          </p:cNvPr>
          <p:cNvSpPr/>
          <p:nvPr/>
        </p:nvSpPr>
        <p:spPr>
          <a:xfrm>
            <a:off x="7839100" y="4182169"/>
            <a:ext cx="394842" cy="1491949"/>
          </a:xfrm>
          <a:custGeom>
            <a:avLst/>
            <a:gdLst/>
            <a:ahLst/>
            <a:cxnLst/>
            <a:rect l="l" t="t" r="r" b="b"/>
            <a:pathLst>
              <a:path w="606425" h="289560">
                <a:moveTo>
                  <a:pt x="606031" y="0"/>
                </a:moveTo>
                <a:lnTo>
                  <a:pt x="0" y="0"/>
                </a:lnTo>
                <a:lnTo>
                  <a:pt x="0" y="289382"/>
                </a:lnTo>
                <a:lnTo>
                  <a:pt x="606031" y="289382"/>
                </a:lnTo>
                <a:lnTo>
                  <a:pt x="606031" y="0"/>
                </a:lnTo>
                <a:close/>
              </a:path>
            </a:pathLst>
          </a:custGeom>
          <a:solidFill>
            <a:schemeClr val="accent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52" name="object 23">
            <a:extLst>
              <a:ext uri="{FF2B5EF4-FFF2-40B4-BE49-F238E27FC236}">
                <a16:creationId xmlns:a16="http://schemas.microsoft.com/office/drawing/2014/main" id="{B4E77A91-1570-8B87-D753-66EC99BDA5E1}"/>
              </a:ext>
            </a:extLst>
          </p:cNvPr>
          <p:cNvSpPr txBox="1"/>
          <p:nvPr/>
        </p:nvSpPr>
        <p:spPr>
          <a:xfrm>
            <a:off x="5649858" y="4066942"/>
            <a:ext cx="337700"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chemeClr val="bg2"/>
                </a:solidFill>
                <a:effectLst/>
                <a:uLnTx/>
                <a:uFillTx/>
                <a:latin typeface="Poppins" pitchFamily="2" charset="77"/>
                <a:cs typeface="Poppins" pitchFamily="2" charset="77"/>
              </a:rPr>
              <a:t>29</a:t>
            </a:r>
            <a:endParaRPr kumimoji="0" sz="1400" b="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53" name="object 23">
            <a:extLst>
              <a:ext uri="{FF2B5EF4-FFF2-40B4-BE49-F238E27FC236}">
                <a16:creationId xmlns:a16="http://schemas.microsoft.com/office/drawing/2014/main" id="{A6174EF0-066C-F0CF-C1BC-BFF4D26D8224}"/>
              </a:ext>
            </a:extLst>
          </p:cNvPr>
          <p:cNvSpPr txBox="1"/>
          <p:nvPr/>
        </p:nvSpPr>
        <p:spPr>
          <a:xfrm>
            <a:off x="5647498" y="4939659"/>
            <a:ext cx="337700"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chemeClr val="bg2"/>
                </a:solidFill>
                <a:effectLst/>
                <a:uLnTx/>
                <a:uFillTx/>
                <a:latin typeface="Poppins" pitchFamily="2" charset="77"/>
                <a:cs typeface="Poppins" pitchFamily="2" charset="77"/>
              </a:rPr>
              <a:t>52</a:t>
            </a:r>
            <a:endParaRPr kumimoji="0" sz="1400" b="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54" name="object 23">
            <a:extLst>
              <a:ext uri="{FF2B5EF4-FFF2-40B4-BE49-F238E27FC236}">
                <a16:creationId xmlns:a16="http://schemas.microsoft.com/office/drawing/2014/main" id="{BB6CFDAA-1E98-1EEA-DD46-10D76BCE5900}"/>
              </a:ext>
            </a:extLst>
          </p:cNvPr>
          <p:cNvSpPr txBox="1"/>
          <p:nvPr/>
        </p:nvSpPr>
        <p:spPr>
          <a:xfrm>
            <a:off x="6399742" y="4345856"/>
            <a:ext cx="337700"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chemeClr val="bg2"/>
                </a:solidFill>
                <a:effectLst/>
                <a:uLnTx/>
                <a:uFillTx/>
                <a:latin typeface="Poppins" pitchFamily="2" charset="77"/>
                <a:cs typeface="Poppins" pitchFamily="2" charset="77"/>
              </a:rPr>
              <a:t>25</a:t>
            </a:r>
            <a:endParaRPr kumimoji="0" sz="1400" b="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55" name="object 23">
            <a:extLst>
              <a:ext uri="{FF2B5EF4-FFF2-40B4-BE49-F238E27FC236}">
                <a16:creationId xmlns:a16="http://schemas.microsoft.com/office/drawing/2014/main" id="{D3AD4758-7DE0-D280-7E46-7102CC3C0F85}"/>
              </a:ext>
            </a:extLst>
          </p:cNvPr>
          <p:cNvSpPr txBox="1"/>
          <p:nvPr/>
        </p:nvSpPr>
        <p:spPr>
          <a:xfrm>
            <a:off x="6393149" y="5067516"/>
            <a:ext cx="337700"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chemeClr val="bg2"/>
                </a:solidFill>
                <a:effectLst/>
                <a:uLnTx/>
                <a:uFillTx/>
                <a:latin typeface="Poppins" pitchFamily="2" charset="77"/>
                <a:cs typeface="Poppins" pitchFamily="2" charset="77"/>
              </a:rPr>
              <a:t>42</a:t>
            </a:r>
            <a:endParaRPr kumimoji="0" sz="1400" b="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56" name="object 23">
            <a:extLst>
              <a:ext uri="{FF2B5EF4-FFF2-40B4-BE49-F238E27FC236}">
                <a16:creationId xmlns:a16="http://schemas.microsoft.com/office/drawing/2014/main" id="{CD4D44BF-1FCC-73A1-7604-97368CECD18E}"/>
              </a:ext>
            </a:extLst>
          </p:cNvPr>
          <p:cNvSpPr txBox="1"/>
          <p:nvPr/>
        </p:nvSpPr>
        <p:spPr>
          <a:xfrm>
            <a:off x="7121154" y="3679582"/>
            <a:ext cx="337700"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chemeClr val="bg2"/>
                </a:solidFill>
                <a:effectLst/>
                <a:uLnTx/>
                <a:uFillTx/>
                <a:latin typeface="Poppins" pitchFamily="2" charset="77"/>
                <a:cs typeface="Poppins" pitchFamily="2" charset="77"/>
              </a:rPr>
              <a:t>33</a:t>
            </a:r>
            <a:endParaRPr kumimoji="0" sz="1400" b="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57" name="object 23">
            <a:extLst>
              <a:ext uri="{FF2B5EF4-FFF2-40B4-BE49-F238E27FC236}">
                <a16:creationId xmlns:a16="http://schemas.microsoft.com/office/drawing/2014/main" id="{7243036F-9892-9DCD-3E63-27253759D1B4}"/>
              </a:ext>
            </a:extLst>
          </p:cNvPr>
          <p:cNvSpPr txBox="1"/>
          <p:nvPr/>
        </p:nvSpPr>
        <p:spPr>
          <a:xfrm>
            <a:off x="7114561" y="4770333"/>
            <a:ext cx="337700"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chemeClr val="bg2"/>
                </a:solidFill>
                <a:effectLst/>
                <a:uLnTx/>
                <a:uFillTx/>
                <a:latin typeface="Poppins" pitchFamily="2" charset="77"/>
                <a:cs typeface="Poppins" pitchFamily="2" charset="77"/>
              </a:rPr>
              <a:t>67</a:t>
            </a:r>
            <a:endParaRPr kumimoji="0" sz="1400" b="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58" name="object 23">
            <a:extLst>
              <a:ext uri="{FF2B5EF4-FFF2-40B4-BE49-F238E27FC236}">
                <a16:creationId xmlns:a16="http://schemas.microsoft.com/office/drawing/2014/main" id="{6C81C70A-E121-BB17-64A5-178712204641}"/>
              </a:ext>
            </a:extLst>
          </p:cNvPr>
          <p:cNvSpPr txBox="1"/>
          <p:nvPr/>
        </p:nvSpPr>
        <p:spPr>
          <a:xfrm>
            <a:off x="7849303" y="3690990"/>
            <a:ext cx="337700"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chemeClr val="bg2"/>
                </a:solidFill>
                <a:effectLst/>
                <a:uLnTx/>
                <a:uFillTx/>
                <a:latin typeface="Poppins" pitchFamily="2" charset="77"/>
                <a:cs typeface="Poppins" pitchFamily="2" charset="77"/>
              </a:rPr>
              <a:t>33</a:t>
            </a:r>
            <a:endParaRPr kumimoji="0" sz="1400" b="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sp>
        <p:nvSpPr>
          <p:cNvPr id="59" name="object 23">
            <a:extLst>
              <a:ext uri="{FF2B5EF4-FFF2-40B4-BE49-F238E27FC236}">
                <a16:creationId xmlns:a16="http://schemas.microsoft.com/office/drawing/2014/main" id="{9DCB7BD6-E550-FDDD-6AAB-040EE3813D3B}"/>
              </a:ext>
            </a:extLst>
          </p:cNvPr>
          <p:cNvSpPr txBox="1"/>
          <p:nvPr/>
        </p:nvSpPr>
        <p:spPr>
          <a:xfrm>
            <a:off x="7842710" y="4781741"/>
            <a:ext cx="337700" cy="232521"/>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chemeClr val="bg2"/>
                </a:solidFill>
                <a:effectLst/>
                <a:uLnTx/>
                <a:uFillTx/>
                <a:latin typeface="Poppins" pitchFamily="2" charset="77"/>
                <a:cs typeface="Poppins" pitchFamily="2" charset="77"/>
              </a:rPr>
              <a:t>67</a:t>
            </a:r>
            <a:endParaRPr kumimoji="0" sz="1400" b="0" i="0" u="none" strike="noStrike" kern="1200" cap="none" spc="0" normalizeH="0" baseline="0" noProof="0" dirty="0">
              <a:ln>
                <a:noFill/>
              </a:ln>
              <a:solidFill>
                <a:schemeClr val="bg2"/>
              </a:solidFill>
              <a:effectLst/>
              <a:uLnTx/>
              <a:uFillTx/>
              <a:latin typeface="Poppins" pitchFamily="2" charset="77"/>
              <a:cs typeface="Poppins" pitchFamily="2" charset="77"/>
            </a:endParaRPr>
          </a:p>
        </p:txBody>
      </p:sp>
      <p:grpSp>
        <p:nvGrpSpPr>
          <p:cNvPr id="60" name="Group 59">
            <a:extLst>
              <a:ext uri="{FF2B5EF4-FFF2-40B4-BE49-F238E27FC236}">
                <a16:creationId xmlns:a16="http://schemas.microsoft.com/office/drawing/2014/main" id="{6135D788-E5F2-4B2E-1AA7-5791875FE1BC}"/>
              </a:ext>
            </a:extLst>
          </p:cNvPr>
          <p:cNvGrpSpPr/>
          <p:nvPr/>
        </p:nvGrpSpPr>
        <p:grpSpPr>
          <a:xfrm>
            <a:off x="8424877" y="3465388"/>
            <a:ext cx="493572" cy="2302328"/>
            <a:chOff x="439948" y="2433059"/>
            <a:chExt cx="493572" cy="3390926"/>
          </a:xfrm>
        </p:grpSpPr>
        <p:sp>
          <p:nvSpPr>
            <p:cNvPr id="61" name="object 19">
              <a:extLst>
                <a:ext uri="{FF2B5EF4-FFF2-40B4-BE49-F238E27FC236}">
                  <a16:creationId xmlns:a16="http://schemas.microsoft.com/office/drawing/2014/main" id="{92773328-7E02-6007-25A8-2B9AC7386821}"/>
                </a:ext>
              </a:extLst>
            </p:cNvPr>
            <p:cNvSpPr txBox="1"/>
            <p:nvPr/>
          </p:nvSpPr>
          <p:spPr>
            <a:xfrm>
              <a:off x="740233" y="5504968"/>
              <a:ext cx="193287"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62" name="object 20">
              <a:extLst>
                <a:ext uri="{FF2B5EF4-FFF2-40B4-BE49-F238E27FC236}">
                  <a16:creationId xmlns:a16="http://schemas.microsoft.com/office/drawing/2014/main" id="{AB3AB741-0259-E24E-99EC-8F599B768AFB}"/>
                </a:ext>
              </a:extLst>
            </p:cNvPr>
            <p:cNvSpPr txBox="1"/>
            <p:nvPr/>
          </p:nvSpPr>
          <p:spPr>
            <a:xfrm>
              <a:off x="593320" y="4890587"/>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63" name="object 21">
              <a:extLst>
                <a:ext uri="{FF2B5EF4-FFF2-40B4-BE49-F238E27FC236}">
                  <a16:creationId xmlns:a16="http://schemas.microsoft.com/office/drawing/2014/main" id="{FE6CAEE9-427C-64AB-9B15-B9CEC6BD40D3}"/>
                </a:ext>
              </a:extLst>
            </p:cNvPr>
            <p:cNvSpPr txBox="1"/>
            <p:nvPr/>
          </p:nvSpPr>
          <p:spPr>
            <a:xfrm>
              <a:off x="593320" y="4276204"/>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64" name="object 22">
              <a:extLst>
                <a:ext uri="{FF2B5EF4-FFF2-40B4-BE49-F238E27FC236}">
                  <a16:creationId xmlns:a16="http://schemas.microsoft.com/office/drawing/2014/main" id="{652C843C-963D-5C97-A9E0-519A76AA7904}"/>
                </a:ext>
              </a:extLst>
            </p:cNvPr>
            <p:cNvSpPr txBox="1"/>
            <p:nvPr/>
          </p:nvSpPr>
          <p:spPr>
            <a:xfrm>
              <a:off x="593320" y="3661823"/>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65" name="object 23">
              <a:extLst>
                <a:ext uri="{FF2B5EF4-FFF2-40B4-BE49-F238E27FC236}">
                  <a16:creationId xmlns:a16="http://schemas.microsoft.com/office/drawing/2014/main" id="{6728AF23-5828-C811-E8B2-491C7C0BE104}"/>
                </a:ext>
              </a:extLst>
            </p:cNvPr>
            <p:cNvSpPr txBox="1"/>
            <p:nvPr/>
          </p:nvSpPr>
          <p:spPr>
            <a:xfrm>
              <a:off x="593320" y="3047442"/>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80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66" name="object 24">
              <a:extLst>
                <a:ext uri="{FF2B5EF4-FFF2-40B4-BE49-F238E27FC236}">
                  <a16:creationId xmlns:a16="http://schemas.microsoft.com/office/drawing/2014/main" id="{5720A6AE-7334-AD84-54B5-A93D2794DE68}"/>
                </a:ext>
              </a:extLst>
            </p:cNvPr>
            <p:cNvSpPr txBox="1"/>
            <p:nvPr/>
          </p:nvSpPr>
          <p:spPr>
            <a:xfrm>
              <a:off x="439948" y="2433059"/>
              <a:ext cx="488777"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69" name="object 27">
            <a:extLst>
              <a:ext uri="{FF2B5EF4-FFF2-40B4-BE49-F238E27FC236}">
                <a16:creationId xmlns:a16="http://schemas.microsoft.com/office/drawing/2014/main" id="{58E123EA-AC7B-D0A1-7089-C5789B8BC806}"/>
              </a:ext>
            </a:extLst>
          </p:cNvPr>
          <p:cNvSpPr txBox="1"/>
          <p:nvPr/>
        </p:nvSpPr>
        <p:spPr>
          <a:xfrm>
            <a:off x="8378637" y="3333717"/>
            <a:ext cx="233013" cy="2375560"/>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400" dirty="0">
                <a:solidFill>
                  <a:schemeClr val="tx1">
                    <a:lumMod val="75000"/>
                    <a:lumOff val="25000"/>
                  </a:schemeClr>
                </a:solidFill>
                <a:latin typeface="Poppins Medium" pitchFamily="2" charset="77"/>
                <a:cs typeface="Poppins Medium" pitchFamily="2" charset="77"/>
              </a:rPr>
              <a:t>Patients </a:t>
            </a:r>
            <a:r>
              <a:rPr sz="1400" dirty="0">
                <a:solidFill>
                  <a:schemeClr val="tx1">
                    <a:lumMod val="75000"/>
                    <a:lumOff val="25000"/>
                  </a:schemeClr>
                </a:solidFill>
                <a:latin typeface="Poppins Medium" pitchFamily="2" charset="77"/>
                <a:cs typeface="Poppins Medium" pitchFamily="2" charset="77"/>
              </a:rPr>
              <a:t>(%)</a:t>
            </a:r>
          </a:p>
        </p:txBody>
      </p:sp>
      <p:grpSp>
        <p:nvGrpSpPr>
          <p:cNvPr id="70" name="Group 69">
            <a:extLst>
              <a:ext uri="{FF2B5EF4-FFF2-40B4-BE49-F238E27FC236}">
                <a16:creationId xmlns:a16="http://schemas.microsoft.com/office/drawing/2014/main" id="{1ACD730F-7F66-7E6A-2EA5-F607AD8DF3AC}"/>
              </a:ext>
            </a:extLst>
          </p:cNvPr>
          <p:cNvGrpSpPr/>
          <p:nvPr/>
        </p:nvGrpSpPr>
        <p:grpSpPr>
          <a:xfrm>
            <a:off x="8959167" y="3584440"/>
            <a:ext cx="3004155" cy="2084064"/>
            <a:chOff x="5390908" y="3407834"/>
            <a:chExt cx="3004155" cy="2268615"/>
          </a:xfrm>
        </p:grpSpPr>
        <p:grpSp>
          <p:nvGrpSpPr>
            <p:cNvPr id="71" name="Group 70">
              <a:extLst>
                <a:ext uri="{FF2B5EF4-FFF2-40B4-BE49-F238E27FC236}">
                  <a16:creationId xmlns:a16="http://schemas.microsoft.com/office/drawing/2014/main" id="{5DA97760-2086-1819-1BDA-9514AC3223C4}"/>
                </a:ext>
              </a:extLst>
            </p:cNvPr>
            <p:cNvGrpSpPr/>
            <p:nvPr/>
          </p:nvGrpSpPr>
          <p:grpSpPr>
            <a:xfrm>
              <a:off x="5390908" y="3407834"/>
              <a:ext cx="64442" cy="2268615"/>
              <a:chOff x="703905" y="3935277"/>
              <a:chExt cx="64442" cy="2065157"/>
            </a:xfrm>
          </p:grpSpPr>
          <p:cxnSp>
            <p:nvCxnSpPr>
              <p:cNvPr id="73" name="Straight Connector 72">
                <a:extLst>
                  <a:ext uri="{FF2B5EF4-FFF2-40B4-BE49-F238E27FC236}">
                    <a16:creationId xmlns:a16="http://schemas.microsoft.com/office/drawing/2014/main" id="{A5FC4656-CC39-8748-306B-8939747D5E19}"/>
                  </a:ext>
                </a:extLst>
              </p:cNvPr>
              <p:cNvCxnSpPr/>
              <p:nvPr/>
            </p:nvCxnSpPr>
            <p:spPr bwMode="auto">
              <a:xfrm>
                <a:off x="767077" y="3935277"/>
                <a:ext cx="0" cy="2065157"/>
              </a:xfrm>
              <a:prstGeom prst="line">
                <a:avLst/>
              </a:prstGeom>
              <a:noFill/>
              <a:ln w="12700" cap="flat" cmpd="sng" algn="ctr">
                <a:solidFill>
                  <a:schemeClr val="tx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5EA8EFE-0BF6-3A23-5525-F7024D56978F}"/>
                  </a:ext>
                </a:extLst>
              </p:cNvPr>
              <p:cNvCxnSpPr>
                <a:cxnSpLocks/>
              </p:cNvCxnSpPr>
              <p:nvPr/>
            </p:nvCxnSpPr>
            <p:spPr bwMode="auto">
              <a:xfrm flipH="1">
                <a:off x="703905" y="394042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465A11A-1CE6-6786-E70B-7CEC8F10120F}"/>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B2122D7-8063-4EC0-B863-18B5EEE038D0}"/>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FFBA373-C1DC-71C3-1366-24E414BC825C}"/>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5744D4D-4892-0202-9248-ED28202B3B33}"/>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709B7EC-C367-2BAD-F677-5F8C15DF6614}"/>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cxnSp>
          <p:nvCxnSpPr>
            <p:cNvPr id="72" name="Straight Connector 71">
              <a:extLst>
                <a:ext uri="{FF2B5EF4-FFF2-40B4-BE49-F238E27FC236}">
                  <a16:creationId xmlns:a16="http://schemas.microsoft.com/office/drawing/2014/main" id="{15C0E8E1-1A17-E4CB-1DC3-BB4AA81349BB}"/>
                </a:ext>
              </a:extLst>
            </p:cNvPr>
            <p:cNvCxnSpPr>
              <a:cxnSpLocks/>
            </p:cNvCxnSpPr>
            <p:nvPr/>
          </p:nvCxnSpPr>
          <p:spPr bwMode="auto">
            <a:xfrm>
              <a:off x="5451566" y="5672086"/>
              <a:ext cx="2943497" cy="0"/>
            </a:xfrm>
            <a:prstGeom prst="line">
              <a:avLst/>
            </a:prstGeom>
            <a:noFill/>
            <a:ln w="12700" cap="flat" cmpd="sng" algn="ctr">
              <a:solidFill>
                <a:schemeClr val="tx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C4A93C80-83D7-4B8E-56CA-33CE7E476FAD}"/>
              </a:ext>
            </a:extLst>
          </p:cNvPr>
          <p:cNvGrpSpPr/>
          <p:nvPr/>
        </p:nvGrpSpPr>
        <p:grpSpPr>
          <a:xfrm>
            <a:off x="9019822" y="5669564"/>
            <a:ext cx="2824517" cy="51345"/>
            <a:chOff x="12671917" y="5668860"/>
            <a:chExt cx="3661042" cy="58774"/>
          </a:xfrm>
        </p:grpSpPr>
        <p:grpSp>
          <p:nvGrpSpPr>
            <p:cNvPr id="82" name="Group 81">
              <a:extLst>
                <a:ext uri="{FF2B5EF4-FFF2-40B4-BE49-F238E27FC236}">
                  <a16:creationId xmlns:a16="http://schemas.microsoft.com/office/drawing/2014/main" id="{54EEFC26-86CD-414F-A66E-756C024B445C}"/>
                </a:ext>
              </a:extLst>
            </p:cNvPr>
            <p:cNvGrpSpPr/>
            <p:nvPr/>
          </p:nvGrpSpPr>
          <p:grpSpPr>
            <a:xfrm>
              <a:off x="12671917" y="5668860"/>
              <a:ext cx="2202045" cy="58774"/>
              <a:chOff x="5940302" y="5672745"/>
              <a:chExt cx="2202045" cy="58477"/>
            </a:xfrm>
          </p:grpSpPr>
          <p:cxnSp>
            <p:nvCxnSpPr>
              <p:cNvPr id="83" name="Straight Connector 82">
                <a:extLst>
                  <a:ext uri="{FF2B5EF4-FFF2-40B4-BE49-F238E27FC236}">
                    <a16:creationId xmlns:a16="http://schemas.microsoft.com/office/drawing/2014/main" id="{6BDFFA93-73E9-0920-1439-B9959AFD7457}"/>
                  </a:ext>
                </a:extLst>
              </p:cNvPr>
              <p:cNvCxnSpPr>
                <a:cxnSpLocks/>
              </p:cNvCxnSpPr>
              <p:nvPr/>
            </p:nvCxnSpPr>
            <p:spPr bwMode="auto">
              <a:xfrm>
                <a:off x="5940302"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49F0CC4-18D3-4C37-58AC-73C5FDFE78AC}"/>
                  </a:ext>
                </a:extLst>
              </p:cNvPr>
              <p:cNvCxnSpPr>
                <a:cxnSpLocks/>
              </p:cNvCxnSpPr>
              <p:nvPr/>
            </p:nvCxnSpPr>
            <p:spPr bwMode="auto">
              <a:xfrm>
                <a:off x="6294061"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82BB1B5-B7F7-6C97-C82B-B1276E4E12C9}"/>
                  </a:ext>
                </a:extLst>
              </p:cNvPr>
              <p:cNvCxnSpPr>
                <a:cxnSpLocks/>
              </p:cNvCxnSpPr>
              <p:nvPr/>
            </p:nvCxnSpPr>
            <p:spPr bwMode="auto">
              <a:xfrm>
                <a:off x="7408332" y="5676328"/>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30B49BD-00EB-617F-ECC2-C67A5E865CD8}"/>
                  </a:ext>
                </a:extLst>
              </p:cNvPr>
              <p:cNvCxnSpPr>
                <a:cxnSpLocks/>
              </p:cNvCxnSpPr>
              <p:nvPr/>
            </p:nvCxnSpPr>
            <p:spPr bwMode="auto">
              <a:xfrm>
                <a:off x="8142347"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11B27FE5-77EE-DA57-B263-03B59DF60D06}"/>
                </a:ext>
              </a:extLst>
            </p:cNvPr>
            <p:cNvGrpSpPr/>
            <p:nvPr/>
          </p:nvGrpSpPr>
          <p:grpSpPr>
            <a:xfrm>
              <a:off x="13382018" y="5668860"/>
              <a:ext cx="2621808" cy="58774"/>
              <a:chOff x="5520539" y="5672745"/>
              <a:chExt cx="2621808" cy="58477"/>
            </a:xfrm>
          </p:grpSpPr>
          <p:cxnSp>
            <p:nvCxnSpPr>
              <p:cNvPr id="88" name="Straight Connector 87">
                <a:extLst>
                  <a:ext uri="{FF2B5EF4-FFF2-40B4-BE49-F238E27FC236}">
                    <a16:creationId xmlns:a16="http://schemas.microsoft.com/office/drawing/2014/main" id="{4BBB64E2-5053-3D6A-CBD0-79C10972BDBF}"/>
                  </a:ext>
                </a:extLst>
              </p:cNvPr>
              <p:cNvCxnSpPr>
                <a:cxnSpLocks/>
              </p:cNvCxnSpPr>
              <p:nvPr/>
            </p:nvCxnSpPr>
            <p:spPr bwMode="auto">
              <a:xfrm>
                <a:off x="5520539"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A83B0E0-2924-47B7-F51D-7F7DC191D11D}"/>
                  </a:ext>
                </a:extLst>
              </p:cNvPr>
              <p:cNvCxnSpPr>
                <a:cxnSpLocks/>
              </p:cNvCxnSpPr>
              <p:nvPr/>
            </p:nvCxnSpPr>
            <p:spPr bwMode="auto">
              <a:xfrm>
                <a:off x="6674317"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469C932-036F-46D4-76C0-65A2AFEF95B4}"/>
                  </a:ext>
                </a:extLst>
              </p:cNvPr>
              <p:cNvCxnSpPr>
                <a:cxnSpLocks/>
              </p:cNvCxnSpPr>
              <p:nvPr/>
            </p:nvCxnSpPr>
            <p:spPr bwMode="auto">
              <a:xfrm>
                <a:off x="7408332" y="5676328"/>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B7FFF68-4C66-BA9F-CEE5-8B8346DFDC6C}"/>
                  </a:ext>
                </a:extLst>
              </p:cNvPr>
              <p:cNvCxnSpPr>
                <a:cxnSpLocks/>
              </p:cNvCxnSpPr>
              <p:nvPr/>
            </p:nvCxnSpPr>
            <p:spPr bwMode="auto">
              <a:xfrm>
                <a:off x="8142347"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172181AD-1A3C-5B28-D664-5CC24DE50B78}"/>
                </a:ext>
              </a:extLst>
            </p:cNvPr>
            <p:cNvGrpSpPr/>
            <p:nvPr/>
          </p:nvGrpSpPr>
          <p:grpSpPr>
            <a:xfrm>
              <a:off x="13766137" y="5668860"/>
              <a:ext cx="2566822" cy="58774"/>
              <a:chOff x="4777311" y="5672745"/>
              <a:chExt cx="2566822" cy="58477"/>
            </a:xfrm>
          </p:grpSpPr>
          <p:cxnSp>
            <p:nvCxnSpPr>
              <p:cNvPr id="93" name="Straight Connector 92">
                <a:extLst>
                  <a:ext uri="{FF2B5EF4-FFF2-40B4-BE49-F238E27FC236}">
                    <a16:creationId xmlns:a16="http://schemas.microsoft.com/office/drawing/2014/main" id="{F0788806-EE62-0F58-C818-C86E18B4D311}"/>
                  </a:ext>
                </a:extLst>
              </p:cNvPr>
              <p:cNvCxnSpPr>
                <a:cxnSpLocks/>
              </p:cNvCxnSpPr>
              <p:nvPr/>
            </p:nvCxnSpPr>
            <p:spPr bwMode="auto">
              <a:xfrm>
                <a:off x="4777311"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D805D6A-14AE-1608-44A9-7D7AD0D67A6F}"/>
                  </a:ext>
                </a:extLst>
              </p:cNvPr>
              <p:cNvCxnSpPr>
                <a:cxnSpLocks/>
              </p:cNvCxnSpPr>
              <p:nvPr/>
            </p:nvCxnSpPr>
            <p:spPr bwMode="auto">
              <a:xfrm>
                <a:off x="6647156"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5546342-1ED8-6EDC-F06D-3C91CE5A87FF}"/>
                  </a:ext>
                </a:extLst>
              </p:cNvPr>
              <p:cNvCxnSpPr>
                <a:cxnSpLocks/>
              </p:cNvCxnSpPr>
              <p:nvPr/>
            </p:nvCxnSpPr>
            <p:spPr bwMode="auto">
              <a:xfrm>
                <a:off x="7344133"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grpSp>
        <p:nvGrpSpPr>
          <p:cNvPr id="108" name="Group 107">
            <a:extLst>
              <a:ext uri="{FF2B5EF4-FFF2-40B4-BE49-F238E27FC236}">
                <a16:creationId xmlns:a16="http://schemas.microsoft.com/office/drawing/2014/main" id="{7972E8F3-172E-702D-C109-B4CA824EBFC4}"/>
              </a:ext>
            </a:extLst>
          </p:cNvPr>
          <p:cNvGrpSpPr/>
          <p:nvPr/>
        </p:nvGrpSpPr>
        <p:grpSpPr>
          <a:xfrm>
            <a:off x="8913659" y="5706740"/>
            <a:ext cx="3052208" cy="264133"/>
            <a:chOff x="8913659" y="5706740"/>
            <a:chExt cx="3052208" cy="264133"/>
          </a:xfrm>
        </p:grpSpPr>
        <p:grpSp>
          <p:nvGrpSpPr>
            <p:cNvPr id="98" name="Group 97">
              <a:extLst>
                <a:ext uri="{FF2B5EF4-FFF2-40B4-BE49-F238E27FC236}">
                  <a16:creationId xmlns:a16="http://schemas.microsoft.com/office/drawing/2014/main" id="{C3FCC76B-A6A1-4AF6-1D5C-F2EBEB4E85CF}"/>
                </a:ext>
              </a:extLst>
            </p:cNvPr>
            <p:cNvGrpSpPr/>
            <p:nvPr/>
          </p:nvGrpSpPr>
          <p:grpSpPr>
            <a:xfrm>
              <a:off x="8913659" y="5706740"/>
              <a:ext cx="1026388" cy="256690"/>
              <a:chOff x="8826317" y="5706740"/>
              <a:chExt cx="2750375" cy="256690"/>
            </a:xfrm>
          </p:grpSpPr>
          <p:sp>
            <p:nvSpPr>
              <p:cNvPr id="67" name="object 25">
                <a:extLst>
                  <a:ext uri="{FF2B5EF4-FFF2-40B4-BE49-F238E27FC236}">
                    <a16:creationId xmlns:a16="http://schemas.microsoft.com/office/drawing/2014/main" id="{69C3911D-CD61-E770-AFC5-A5B39E894C9C}"/>
                  </a:ext>
                </a:extLst>
              </p:cNvPr>
              <p:cNvSpPr txBox="1"/>
              <p:nvPr/>
            </p:nvSpPr>
            <p:spPr>
              <a:xfrm>
                <a:off x="8826317" y="5711102"/>
                <a:ext cx="511036" cy="248745"/>
              </a:xfrm>
              <a:prstGeom prst="rect">
                <a:avLst/>
              </a:prstGeom>
            </p:spPr>
            <p:txBody>
              <a:bodyPr vert="horz" wrap="square" lIns="0" tIns="32979" rIns="0" bIns="0" rtlCol="0">
                <a:spAutoFit/>
              </a:bodyPr>
              <a:lstStyle/>
              <a:p>
                <a:pPr marL="16913" algn="ctr">
                  <a:defRPr/>
                </a:pPr>
                <a:r>
                  <a:rPr lang="en-US" sz="1400" dirty="0">
                    <a:latin typeface="Poppins" panose="00000500000000000000" pitchFamily="2" charset="0"/>
                    <a:cs typeface="Poppins" panose="00000500000000000000" pitchFamily="2" charset="0"/>
                  </a:rPr>
                  <a:t>0</a:t>
                </a:r>
              </a:p>
            </p:txBody>
          </p:sp>
          <p:sp>
            <p:nvSpPr>
              <p:cNvPr id="68" name="object 26">
                <a:extLst>
                  <a:ext uri="{FF2B5EF4-FFF2-40B4-BE49-F238E27FC236}">
                    <a16:creationId xmlns:a16="http://schemas.microsoft.com/office/drawing/2014/main" id="{3688206C-BDC0-22A4-849C-3035F62DD206}"/>
                  </a:ext>
                </a:extLst>
              </p:cNvPr>
              <p:cNvSpPr txBox="1"/>
              <p:nvPr/>
            </p:nvSpPr>
            <p:spPr>
              <a:xfrm>
                <a:off x="9636096" y="5706740"/>
                <a:ext cx="465567" cy="248745"/>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3</a:t>
                </a:r>
                <a:endParaRPr sz="1400" dirty="0">
                  <a:latin typeface="Poppins" panose="00000500000000000000" pitchFamily="2" charset="0"/>
                  <a:cs typeface="Poppins" panose="00000500000000000000" pitchFamily="2" charset="0"/>
                </a:endParaRPr>
              </a:p>
            </p:txBody>
          </p:sp>
          <p:sp>
            <p:nvSpPr>
              <p:cNvPr id="80" name="object 25">
                <a:extLst>
                  <a:ext uri="{FF2B5EF4-FFF2-40B4-BE49-F238E27FC236}">
                    <a16:creationId xmlns:a16="http://schemas.microsoft.com/office/drawing/2014/main" id="{C46A350C-5783-4497-A4A9-DAB75A0E669D}"/>
                  </a:ext>
                </a:extLst>
              </p:cNvPr>
              <p:cNvSpPr txBox="1"/>
              <p:nvPr/>
            </p:nvSpPr>
            <p:spPr>
              <a:xfrm>
                <a:off x="10317352" y="5714685"/>
                <a:ext cx="511036" cy="248745"/>
              </a:xfrm>
              <a:prstGeom prst="rect">
                <a:avLst/>
              </a:prstGeom>
            </p:spPr>
            <p:txBody>
              <a:bodyPr vert="horz" wrap="square" lIns="0" tIns="32979" rIns="0" bIns="0" rtlCol="0">
                <a:spAutoFit/>
              </a:bodyPr>
              <a:lstStyle/>
              <a:p>
                <a:pPr marL="16913" algn="ctr">
                  <a:defRPr/>
                </a:pPr>
                <a:r>
                  <a:rPr lang="en-US" sz="1400" dirty="0">
                    <a:latin typeface="Poppins" panose="00000500000000000000" pitchFamily="2" charset="0"/>
                    <a:cs typeface="Poppins" panose="00000500000000000000" pitchFamily="2" charset="0"/>
                  </a:rPr>
                  <a:t>6</a:t>
                </a:r>
              </a:p>
            </p:txBody>
          </p:sp>
          <p:sp>
            <p:nvSpPr>
              <p:cNvPr id="81" name="object 26">
                <a:extLst>
                  <a:ext uri="{FF2B5EF4-FFF2-40B4-BE49-F238E27FC236}">
                    <a16:creationId xmlns:a16="http://schemas.microsoft.com/office/drawing/2014/main" id="{C9704A6E-33F7-C1C0-DC58-D1A4210B9070}"/>
                  </a:ext>
                </a:extLst>
              </p:cNvPr>
              <p:cNvSpPr txBox="1"/>
              <p:nvPr/>
            </p:nvSpPr>
            <p:spPr>
              <a:xfrm>
                <a:off x="11219204" y="5710323"/>
                <a:ext cx="357488" cy="248745"/>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9</a:t>
                </a:r>
                <a:endParaRPr sz="1400" dirty="0">
                  <a:latin typeface="Poppins" panose="00000500000000000000" pitchFamily="2" charset="0"/>
                  <a:cs typeface="Poppins" panose="00000500000000000000" pitchFamily="2" charset="0"/>
                </a:endParaRPr>
              </a:p>
            </p:txBody>
          </p:sp>
        </p:grpSp>
        <p:grpSp>
          <p:nvGrpSpPr>
            <p:cNvPr id="99" name="Group 98">
              <a:extLst>
                <a:ext uri="{FF2B5EF4-FFF2-40B4-BE49-F238E27FC236}">
                  <a16:creationId xmlns:a16="http://schemas.microsoft.com/office/drawing/2014/main" id="{B7AE0420-7F1F-BBEF-E32D-32F90EABE470}"/>
                </a:ext>
              </a:extLst>
            </p:cNvPr>
            <p:cNvGrpSpPr/>
            <p:nvPr/>
          </p:nvGrpSpPr>
          <p:grpSpPr>
            <a:xfrm>
              <a:off x="10044835" y="5710712"/>
              <a:ext cx="1059010" cy="256690"/>
              <a:chOff x="8826317" y="5706740"/>
              <a:chExt cx="2837791" cy="256690"/>
            </a:xfrm>
          </p:grpSpPr>
          <p:sp>
            <p:nvSpPr>
              <p:cNvPr id="100" name="object 25">
                <a:extLst>
                  <a:ext uri="{FF2B5EF4-FFF2-40B4-BE49-F238E27FC236}">
                    <a16:creationId xmlns:a16="http://schemas.microsoft.com/office/drawing/2014/main" id="{FE731376-064F-4FDA-88C8-CBD4BE36B36B}"/>
                  </a:ext>
                </a:extLst>
              </p:cNvPr>
              <p:cNvSpPr txBox="1"/>
              <p:nvPr/>
            </p:nvSpPr>
            <p:spPr>
              <a:xfrm>
                <a:off x="8826317" y="5711102"/>
                <a:ext cx="511036" cy="248745"/>
              </a:xfrm>
              <a:prstGeom prst="rect">
                <a:avLst/>
              </a:prstGeom>
            </p:spPr>
            <p:txBody>
              <a:bodyPr vert="horz" wrap="square" lIns="0" tIns="32979" rIns="0" bIns="0" rtlCol="0">
                <a:spAutoFit/>
              </a:bodyPr>
              <a:lstStyle/>
              <a:p>
                <a:pPr marL="16913" algn="ctr">
                  <a:defRPr/>
                </a:pPr>
                <a:r>
                  <a:rPr lang="en-US" sz="1400" dirty="0">
                    <a:latin typeface="Poppins" panose="00000500000000000000" pitchFamily="2" charset="0"/>
                    <a:cs typeface="Poppins" panose="00000500000000000000" pitchFamily="2" charset="0"/>
                  </a:rPr>
                  <a:t>12</a:t>
                </a:r>
              </a:p>
            </p:txBody>
          </p:sp>
          <p:sp>
            <p:nvSpPr>
              <p:cNvPr id="101" name="object 26">
                <a:extLst>
                  <a:ext uri="{FF2B5EF4-FFF2-40B4-BE49-F238E27FC236}">
                    <a16:creationId xmlns:a16="http://schemas.microsoft.com/office/drawing/2014/main" id="{00481DBC-2D11-AF9E-FF03-5E446FAE0BFB}"/>
                  </a:ext>
                </a:extLst>
              </p:cNvPr>
              <p:cNvSpPr txBox="1"/>
              <p:nvPr/>
            </p:nvSpPr>
            <p:spPr>
              <a:xfrm>
                <a:off x="9557891" y="5706740"/>
                <a:ext cx="681255" cy="248745"/>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15</a:t>
                </a:r>
                <a:endParaRPr sz="1400" dirty="0">
                  <a:latin typeface="Poppins" panose="00000500000000000000" pitchFamily="2" charset="0"/>
                  <a:cs typeface="Poppins" panose="00000500000000000000" pitchFamily="2" charset="0"/>
                </a:endParaRPr>
              </a:p>
            </p:txBody>
          </p:sp>
          <p:sp>
            <p:nvSpPr>
              <p:cNvPr id="102" name="object 25">
                <a:extLst>
                  <a:ext uri="{FF2B5EF4-FFF2-40B4-BE49-F238E27FC236}">
                    <a16:creationId xmlns:a16="http://schemas.microsoft.com/office/drawing/2014/main" id="{64B03398-57B7-2279-EBD3-3D704FFCDB8D}"/>
                  </a:ext>
                </a:extLst>
              </p:cNvPr>
              <p:cNvSpPr txBox="1"/>
              <p:nvPr/>
            </p:nvSpPr>
            <p:spPr>
              <a:xfrm>
                <a:off x="10317352" y="5714685"/>
                <a:ext cx="511036" cy="248745"/>
              </a:xfrm>
              <a:prstGeom prst="rect">
                <a:avLst/>
              </a:prstGeom>
            </p:spPr>
            <p:txBody>
              <a:bodyPr vert="horz" wrap="square" lIns="0" tIns="32979" rIns="0" bIns="0" rtlCol="0">
                <a:spAutoFit/>
              </a:bodyPr>
              <a:lstStyle/>
              <a:p>
                <a:pPr marL="16913" algn="ctr">
                  <a:defRPr/>
                </a:pPr>
                <a:r>
                  <a:rPr lang="en-US" sz="1400" dirty="0">
                    <a:latin typeface="Poppins" panose="00000500000000000000" pitchFamily="2" charset="0"/>
                    <a:cs typeface="Poppins" panose="00000500000000000000" pitchFamily="2" charset="0"/>
                  </a:rPr>
                  <a:t>18</a:t>
                </a:r>
              </a:p>
            </p:txBody>
          </p:sp>
          <p:sp>
            <p:nvSpPr>
              <p:cNvPr id="103" name="object 26">
                <a:extLst>
                  <a:ext uri="{FF2B5EF4-FFF2-40B4-BE49-F238E27FC236}">
                    <a16:creationId xmlns:a16="http://schemas.microsoft.com/office/drawing/2014/main" id="{15E29348-2A82-9036-6322-D38B9E2E5DE8}"/>
                  </a:ext>
                </a:extLst>
              </p:cNvPr>
              <p:cNvSpPr txBox="1"/>
              <p:nvPr/>
            </p:nvSpPr>
            <p:spPr>
              <a:xfrm>
                <a:off x="11140999" y="5710323"/>
                <a:ext cx="523109" cy="248745"/>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21</a:t>
                </a:r>
                <a:endParaRPr sz="1400" dirty="0">
                  <a:latin typeface="Poppins" panose="00000500000000000000" pitchFamily="2" charset="0"/>
                  <a:cs typeface="Poppins" panose="00000500000000000000" pitchFamily="2" charset="0"/>
                </a:endParaRPr>
              </a:p>
            </p:txBody>
          </p:sp>
        </p:grpSp>
        <p:sp>
          <p:nvSpPr>
            <p:cNvPr id="104" name="object 25">
              <a:extLst>
                <a:ext uri="{FF2B5EF4-FFF2-40B4-BE49-F238E27FC236}">
                  <a16:creationId xmlns:a16="http://schemas.microsoft.com/office/drawing/2014/main" id="{D8C54401-E95B-653B-97FD-F5D319871B57}"/>
                </a:ext>
              </a:extLst>
            </p:cNvPr>
            <p:cNvSpPr txBox="1"/>
            <p:nvPr/>
          </p:nvSpPr>
          <p:spPr>
            <a:xfrm>
              <a:off x="11140620" y="5718545"/>
              <a:ext cx="268784" cy="248745"/>
            </a:xfrm>
            <a:prstGeom prst="rect">
              <a:avLst/>
            </a:prstGeom>
          </p:spPr>
          <p:txBody>
            <a:bodyPr vert="horz" wrap="square" lIns="0" tIns="32979" rIns="0" bIns="0" rtlCol="0">
              <a:spAutoFit/>
            </a:bodyPr>
            <a:lstStyle/>
            <a:p>
              <a:pPr marL="16913" algn="ctr">
                <a:defRPr/>
              </a:pPr>
              <a:r>
                <a:rPr lang="en-US" sz="1400" dirty="0">
                  <a:latin typeface="Poppins" panose="00000500000000000000" pitchFamily="2" charset="0"/>
                  <a:cs typeface="Poppins" panose="00000500000000000000" pitchFamily="2" charset="0"/>
                </a:rPr>
                <a:t>24</a:t>
              </a:r>
            </a:p>
          </p:txBody>
        </p:sp>
        <p:sp>
          <p:nvSpPr>
            <p:cNvPr id="105" name="object 26">
              <a:extLst>
                <a:ext uri="{FF2B5EF4-FFF2-40B4-BE49-F238E27FC236}">
                  <a16:creationId xmlns:a16="http://schemas.microsoft.com/office/drawing/2014/main" id="{159C6738-73FE-42E1-BA93-4D26EA10C51D}"/>
                </a:ext>
              </a:extLst>
            </p:cNvPr>
            <p:cNvSpPr txBox="1"/>
            <p:nvPr/>
          </p:nvSpPr>
          <p:spPr>
            <a:xfrm>
              <a:off x="11457404" y="5714183"/>
              <a:ext cx="254231" cy="248745"/>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27</a:t>
              </a:r>
              <a:endParaRPr sz="1400" dirty="0">
                <a:latin typeface="Poppins" panose="00000500000000000000" pitchFamily="2" charset="0"/>
                <a:cs typeface="Poppins" panose="00000500000000000000" pitchFamily="2" charset="0"/>
              </a:endParaRPr>
            </a:p>
          </p:txBody>
        </p:sp>
        <p:sp>
          <p:nvSpPr>
            <p:cNvPr id="106" name="object 25">
              <a:extLst>
                <a:ext uri="{FF2B5EF4-FFF2-40B4-BE49-F238E27FC236}">
                  <a16:creationId xmlns:a16="http://schemas.microsoft.com/office/drawing/2014/main" id="{A8575368-9C4B-DDDF-AF2C-9BE710E7DF3D}"/>
                </a:ext>
              </a:extLst>
            </p:cNvPr>
            <p:cNvSpPr txBox="1"/>
            <p:nvPr/>
          </p:nvSpPr>
          <p:spPr>
            <a:xfrm>
              <a:off x="11711636" y="5722128"/>
              <a:ext cx="254231" cy="248745"/>
            </a:xfrm>
            <a:prstGeom prst="rect">
              <a:avLst/>
            </a:prstGeom>
          </p:spPr>
          <p:txBody>
            <a:bodyPr vert="horz" wrap="square" lIns="0" tIns="32979" rIns="0" bIns="0" rtlCol="0">
              <a:spAutoFit/>
            </a:bodyPr>
            <a:lstStyle/>
            <a:p>
              <a:pPr marL="16913" algn="ctr">
                <a:defRPr/>
              </a:pPr>
              <a:r>
                <a:rPr lang="en-US" sz="1400" dirty="0">
                  <a:latin typeface="Poppins" panose="00000500000000000000" pitchFamily="2" charset="0"/>
                  <a:cs typeface="Poppins" panose="00000500000000000000" pitchFamily="2" charset="0"/>
                </a:rPr>
                <a:t>30</a:t>
              </a:r>
            </a:p>
          </p:txBody>
        </p:sp>
      </p:grpSp>
      <p:sp>
        <p:nvSpPr>
          <p:cNvPr id="109" name="Freeform: Shape 108">
            <a:extLst>
              <a:ext uri="{FF2B5EF4-FFF2-40B4-BE49-F238E27FC236}">
                <a16:creationId xmlns:a16="http://schemas.microsoft.com/office/drawing/2014/main" id="{44677E0E-7C37-6EFB-2451-47DC1005C821}"/>
              </a:ext>
            </a:extLst>
          </p:cNvPr>
          <p:cNvSpPr/>
          <p:nvPr/>
        </p:nvSpPr>
        <p:spPr>
          <a:xfrm>
            <a:off x="9023169" y="3615146"/>
            <a:ext cx="2896688" cy="1371600"/>
          </a:xfrm>
          <a:custGeom>
            <a:avLst/>
            <a:gdLst>
              <a:gd name="csX0" fmla="*/ 0 w 2896688"/>
              <a:gd name="csY0" fmla="*/ 0 h 1371600"/>
              <a:gd name="csX1" fmla="*/ 52251 w 2896688"/>
              <a:gd name="csY1" fmla="*/ 0 h 1371600"/>
              <a:gd name="csX2" fmla="*/ 52251 w 2896688"/>
              <a:gd name="csY2" fmla="*/ 107768 h 1371600"/>
              <a:gd name="csX3" fmla="*/ 117565 w 2896688"/>
              <a:gd name="csY3" fmla="*/ 107768 h 1371600"/>
              <a:gd name="csX4" fmla="*/ 117565 w 2896688"/>
              <a:gd name="csY4" fmla="*/ 212271 h 1371600"/>
              <a:gd name="csX5" fmla="*/ 143691 w 2896688"/>
              <a:gd name="csY5" fmla="*/ 212271 h 1371600"/>
              <a:gd name="csX6" fmla="*/ 143691 w 2896688"/>
              <a:gd name="csY6" fmla="*/ 297180 h 1371600"/>
              <a:gd name="csX7" fmla="*/ 261257 w 2896688"/>
              <a:gd name="csY7" fmla="*/ 297180 h 1371600"/>
              <a:gd name="csX8" fmla="*/ 261257 w 2896688"/>
              <a:gd name="csY8" fmla="*/ 401683 h 1371600"/>
              <a:gd name="csX9" fmla="*/ 411480 w 2896688"/>
              <a:gd name="csY9" fmla="*/ 401683 h 1371600"/>
              <a:gd name="csX10" fmla="*/ 411480 w 2896688"/>
              <a:gd name="csY10" fmla="*/ 532311 h 1371600"/>
              <a:gd name="csX11" fmla="*/ 506185 w 2896688"/>
              <a:gd name="csY11" fmla="*/ 532311 h 1371600"/>
              <a:gd name="csX12" fmla="*/ 506185 w 2896688"/>
              <a:gd name="csY12" fmla="*/ 695597 h 1371600"/>
              <a:gd name="csX13" fmla="*/ 777240 w 2896688"/>
              <a:gd name="csY13" fmla="*/ 695597 h 1371600"/>
              <a:gd name="csX14" fmla="*/ 777240 w 2896688"/>
              <a:gd name="csY14" fmla="*/ 917665 h 1371600"/>
              <a:gd name="csX15" fmla="*/ 819694 w 2896688"/>
              <a:gd name="csY15" fmla="*/ 917665 h 1371600"/>
              <a:gd name="csX16" fmla="*/ 819694 w 2896688"/>
              <a:gd name="csY16" fmla="*/ 1149531 h 1371600"/>
              <a:gd name="csX17" fmla="*/ 1178922 w 2896688"/>
              <a:gd name="csY17" fmla="*/ 1149531 h 1371600"/>
              <a:gd name="csX18" fmla="*/ 1178922 w 2896688"/>
              <a:gd name="csY18" fmla="*/ 1371600 h 1371600"/>
              <a:gd name="csX19" fmla="*/ 2896688 w 2896688"/>
              <a:gd name="csY19" fmla="*/ 1371600 h 1371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896688" h="1371600">
                <a:moveTo>
                  <a:pt x="0" y="0"/>
                </a:moveTo>
                <a:lnTo>
                  <a:pt x="52251" y="0"/>
                </a:lnTo>
                <a:lnTo>
                  <a:pt x="52251" y="107768"/>
                </a:lnTo>
                <a:lnTo>
                  <a:pt x="117565" y="107768"/>
                </a:lnTo>
                <a:lnTo>
                  <a:pt x="117565" y="212271"/>
                </a:lnTo>
                <a:lnTo>
                  <a:pt x="143691" y="212271"/>
                </a:lnTo>
                <a:lnTo>
                  <a:pt x="143691" y="297180"/>
                </a:lnTo>
                <a:lnTo>
                  <a:pt x="261257" y="297180"/>
                </a:lnTo>
                <a:lnTo>
                  <a:pt x="261257" y="401683"/>
                </a:lnTo>
                <a:lnTo>
                  <a:pt x="411480" y="401683"/>
                </a:lnTo>
                <a:lnTo>
                  <a:pt x="411480" y="532311"/>
                </a:lnTo>
                <a:lnTo>
                  <a:pt x="506185" y="532311"/>
                </a:lnTo>
                <a:lnTo>
                  <a:pt x="506185" y="695597"/>
                </a:lnTo>
                <a:lnTo>
                  <a:pt x="777240" y="695597"/>
                </a:lnTo>
                <a:lnTo>
                  <a:pt x="777240" y="917665"/>
                </a:lnTo>
                <a:lnTo>
                  <a:pt x="819694" y="917665"/>
                </a:lnTo>
                <a:lnTo>
                  <a:pt x="819694" y="1149531"/>
                </a:lnTo>
                <a:lnTo>
                  <a:pt x="1178922" y="1149531"/>
                </a:lnTo>
                <a:lnTo>
                  <a:pt x="1178922" y="1371600"/>
                </a:lnTo>
                <a:lnTo>
                  <a:pt x="2896688" y="1371600"/>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0732BD3D-2797-EE76-BEAD-6A2D0EFB9064}"/>
              </a:ext>
            </a:extLst>
          </p:cNvPr>
          <p:cNvGrpSpPr/>
          <p:nvPr/>
        </p:nvGrpSpPr>
        <p:grpSpPr>
          <a:xfrm>
            <a:off x="5390908" y="3407834"/>
            <a:ext cx="3004155" cy="2268615"/>
            <a:chOff x="5390908" y="3407834"/>
            <a:chExt cx="3004155" cy="2268615"/>
          </a:xfrm>
        </p:grpSpPr>
        <p:grpSp>
          <p:nvGrpSpPr>
            <p:cNvPr id="21" name="Group 20">
              <a:extLst>
                <a:ext uri="{FF2B5EF4-FFF2-40B4-BE49-F238E27FC236}">
                  <a16:creationId xmlns:a16="http://schemas.microsoft.com/office/drawing/2014/main" id="{8E8A368F-B934-9FFB-6283-2574860B28B3}"/>
                </a:ext>
              </a:extLst>
            </p:cNvPr>
            <p:cNvGrpSpPr/>
            <p:nvPr/>
          </p:nvGrpSpPr>
          <p:grpSpPr>
            <a:xfrm>
              <a:off x="5390908" y="3407834"/>
              <a:ext cx="64442" cy="2268615"/>
              <a:chOff x="703905" y="3935277"/>
              <a:chExt cx="64442" cy="2065157"/>
            </a:xfrm>
          </p:grpSpPr>
          <p:cxnSp>
            <p:nvCxnSpPr>
              <p:cNvPr id="22" name="Straight Connector 21">
                <a:extLst>
                  <a:ext uri="{FF2B5EF4-FFF2-40B4-BE49-F238E27FC236}">
                    <a16:creationId xmlns:a16="http://schemas.microsoft.com/office/drawing/2014/main" id="{B7B78163-8D92-37A7-1F83-FCD45E5D4CC8}"/>
                  </a:ext>
                </a:extLst>
              </p:cNvPr>
              <p:cNvCxnSpPr/>
              <p:nvPr/>
            </p:nvCxnSpPr>
            <p:spPr bwMode="auto">
              <a:xfrm>
                <a:off x="767077" y="3935277"/>
                <a:ext cx="0" cy="2065157"/>
              </a:xfrm>
              <a:prstGeom prst="line">
                <a:avLst/>
              </a:prstGeom>
              <a:noFill/>
              <a:ln w="12700" cap="flat" cmpd="sng" algn="ctr">
                <a:solidFill>
                  <a:schemeClr val="tx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57E6440-9400-1979-093C-F98640D839CB}"/>
                  </a:ext>
                </a:extLst>
              </p:cNvPr>
              <p:cNvCxnSpPr>
                <a:cxnSpLocks/>
              </p:cNvCxnSpPr>
              <p:nvPr/>
            </p:nvCxnSpPr>
            <p:spPr bwMode="auto">
              <a:xfrm flipH="1">
                <a:off x="703905" y="394042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B38639C-3177-751E-6D31-96F0BBBA8F62}"/>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57B26B8-F7B6-BE18-364F-9B30F34C7216}"/>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6A4EFA3-6E39-2B5A-6E39-D66967CB8CF1}"/>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F8188E3-9E33-8690-B60D-B11DF7B6C51A}"/>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F710EF5-2340-7119-84E2-4086CF426E78}"/>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cxnSp>
          <p:nvCxnSpPr>
            <p:cNvPr id="33" name="Straight Connector 32">
              <a:extLst>
                <a:ext uri="{FF2B5EF4-FFF2-40B4-BE49-F238E27FC236}">
                  <a16:creationId xmlns:a16="http://schemas.microsoft.com/office/drawing/2014/main" id="{F04CC27D-680C-938D-5F6F-5B5E7D03E1C0}"/>
                </a:ext>
              </a:extLst>
            </p:cNvPr>
            <p:cNvCxnSpPr>
              <a:cxnSpLocks/>
            </p:cNvCxnSpPr>
            <p:nvPr/>
          </p:nvCxnSpPr>
          <p:spPr bwMode="auto">
            <a:xfrm>
              <a:off x="5451566" y="5672086"/>
              <a:ext cx="2943497" cy="0"/>
            </a:xfrm>
            <a:prstGeom prst="line">
              <a:avLst/>
            </a:prstGeom>
            <a:noFill/>
            <a:ln w="12700" cap="flat" cmpd="sng" algn="ctr">
              <a:solidFill>
                <a:schemeClr val="tx1"/>
              </a:solidFill>
              <a:prstDash val="solid"/>
              <a:round/>
              <a:headEnd type="none" w="med" len="med"/>
              <a:tailEnd type="none" w="med" len="med"/>
            </a:ln>
            <a:effectLst/>
          </p:spPr>
        </p:cxnSp>
      </p:grpSp>
      <p:sp>
        <p:nvSpPr>
          <p:cNvPr id="110" name="object 26">
            <a:extLst>
              <a:ext uri="{FF2B5EF4-FFF2-40B4-BE49-F238E27FC236}">
                <a16:creationId xmlns:a16="http://schemas.microsoft.com/office/drawing/2014/main" id="{8997AB14-EA6C-CDDF-7A0B-940FCB7F2FF6}"/>
              </a:ext>
            </a:extLst>
          </p:cNvPr>
          <p:cNvSpPr txBox="1"/>
          <p:nvPr/>
        </p:nvSpPr>
        <p:spPr>
          <a:xfrm>
            <a:off x="9106138" y="5113028"/>
            <a:ext cx="1910134" cy="464188"/>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400" dirty="0">
                <a:latin typeface="Poppins" panose="00000500000000000000" pitchFamily="2" charset="0"/>
                <a:cs typeface="Poppins" panose="00000500000000000000" pitchFamily="2" charset="0"/>
              </a:rPr>
              <a:t>Median PFS, 8.7 </a:t>
            </a:r>
            <a:r>
              <a:rPr lang="en-US" sz="1400" dirty="0" err="1">
                <a:latin typeface="Poppins" panose="00000500000000000000" pitchFamily="2" charset="0"/>
                <a:cs typeface="Poppins" panose="00000500000000000000" pitchFamily="2" charset="0"/>
              </a:rPr>
              <a:t>mo</a:t>
            </a:r>
            <a:r>
              <a:rPr lang="en-US" sz="1400" dirty="0">
                <a:latin typeface="Poppins" panose="00000500000000000000" pitchFamily="2" charset="0"/>
                <a:cs typeface="Poppins" panose="00000500000000000000" pitchFamily="2" charset="0"/>
              </a:rPr>
              <a:t> (90% CI, 5.4-NR)</a:t>
            </a:r>
            <a:endParaRPr sz="1400" dirty="0">
              <a:latin typeface="Poppins" panose="00000500000000000000" pitchFamily="2" charset="0"/>
              <a:cs typeface="Poppins" panose="00000500000000000000" pitchFamily="2" charset="0"/>
            </a:endParaRPr>
          </a:p>
        </p:txBody>
      </p:sp>
      <p:sp>
        <p:nvSpPr>
          <p:cNvPr id="29" name="object 28">
            <a:extLst>
              <a:ext uri="{FF2B5EF4-FFF2-40B4-BE49-F238E27FC236}">
                <a16:creationId xmlns:a16="http://schemas.microsoft.com/office/drawing/2014/main" id="{1ADF3D6E-E856-3326-D0BE-FE5A9416E9A3}"/>
              </a:ext>
            </a:extLst>
          </p:cNvPr>
          <p:cNvSpPr txBox="1"/>
          <p:nvPr/>
        </p:nvSpPr>
        <p:spPr>
          <a:xfrm>
            <a:off x="5873287" y="3058091"/>
            <a:ext cx="1982321" cy="26329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600" b="1" spc="-13" dirty="0">
                <a:latin typeface="Poppins" pitchFamily="2" charset="77"/>
                <a:cs typeface="Poppins" pitchFamily="2" charset="77"/>
              </a:rPr>
              <a:t>3-Mo Response</a:t>
            </a:r>
            <a:endParaRPr kumimoji="0" lang="en-US" sz="1600" b="1" i="0" u="none" strike="noStrike" kern="1200" cap="none" spc="0" normalizeH="0" baseline="0" noProof="0" dirty="0">
              <a:ln>
                <a:noFill/>
              </a:ln>
              <a:effectLst/>
              <a:uLnTx/>
              <a:uFillTx/>
              <a:latin typeface="Poppins" pitchFamily="2" charset="77"/>
              <a:cs typeface="Poppins" pitchFamily="2" charset="77"/>
            </a:endParaRPr>
          </a:p>
        </p:txBody>
      </p:sp>
      <p:grpSp>
        <p:nvGrpSpPr>
          <p:cNvPr id="34" name="Group 33">
            <a:extLst>
              <a:ext uri="{FF2B5EF4-FFF2-40B4-BE49-F238E27FC236}">
                <a16:creationId xmlns:a16="http://schemas.microsoft.com/office/drawing/2014/main" id="{F42E4683-F53D-A5EC-3E1D-047CC4F3ADE3}"/>
              </a:ext>
            </a:extLst>
          </p:cNvPr>
          <p:cNvGrpSpPr/>
          <p:nvPr/>
        </p:nvGrpSpPr>
        <p:grpSpPr>
          <a:xfrm>
            <a:off x="5917868" y="3384053"/>
            <a:ext cx="2257891" cy="217967"/>
            <a:chOff x="8438579" y="846210"/>
            <a:chExt cx="2257891" cy="217967"/>
          </a:xfrm>
        </p:grpSpPr>
        <p:sp>
          <p:nvSpPr>
            <p:cNvPr id="37" name="object 25">
              <a:extLst>
                <a:ext uri="{FF2B5EF4-FFF2-40B4-BE49-F238E27FC236}">
                  <a16:creationId xmlns:a16="http://schemas.microsoft.com/office/drawing/2014/main" id="{42CC8A33-F994-F7FF-290D-E7ACF9E1B6E9}"/>
                </a:ext>
              </a:extLst>
            </p:cNvPr>
            <p:cNvSpPr txBox="1"/>
            <p:nvPr/>
          </p:nvSpPr>
          <p:spPr>
            <a:xfrm>
              <a:off x="8541192" y="846210"/>
              <a:ext cx="2155278" cy="217967"/>
            </a:xfrm>
            <a:prstGeom prst="rect">
              <a:avLst/>
            </a:prstGeom>
          </p:spPr>
          <p:txBody>
            <a:bodyPr vert="horz" wrap="square" lIns="0" tIns="32979" rIns="0" bIns="0" rtlCol="0">
              <a:spAutoFit/>
            </a:bodyPr>
            <a:lstStyle/>
            <a:p>
              <a:pPr marL="16913">
                <a:defRPr/>
              </a:pPr>
              <a:r>
                <a:rPr lang="en-US" sz="1200" dirty="0">
                  <a:latin typeface="Poppins" panose="00000500000000000000" pitchFamily="2" charset="0"/>
                  <a:cs typeface="Poppins" panose="00000500000000000000" pitchFamily="2" charset="0"/>
                </a:rPr>
                <a:t>CR      PR</a:t>
              </a:r>
            </a:p>
          </p:txBody>
        </p:sp>
        <p:sp>
          <p:nvSpPr>
            <p:cNvPr id="40" name="Rectangle 39">
              <a:extLst>
                <a:ext uri="{FF2B5EF4-FFF2-40B4-BE49-F238E27FC236}">
                  <a16:creationId xmlns:a16="http://schemas.microsoft.com/office/drawing/2014/main" id="{6A7299C8-2542-EE3C-7F85-5DE9303269E7}"/>
                </a:ext>
              </a:extLst>
            </p:cNvPr>
            <p:cNvSpPr/>
            <p:nvPr/>
          </p:nvSpPr>
          <p:spPr>
            <a:xfrm>
              <a:off x="8438579" y="927220"/>
              <a:ext cx="82062" cy="82062"/>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2D6F874-1DAD-AF0A-DEB1-C3C71781CF36}"/>
                </a:ext>
              </a:extLst>
            </p:cNvPr>
            <p:cNvSpPr/>
            <p:nvPr/>
          </p:nvSpPr>
          <p:spPr>
            <a:xfrm>
              <a:off x="8903030" y="921359"/>
              <a:ext cx="82062" cy="82062"/>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13114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5F9B4-76C5-26C3-A416-A93F5EDCB94E}"/>
            </a:ext>
          </a:extLst>
        </p:cNvPr>
        <p:cNvGrpSpPr/>
        <p:nvPr/>
      </p:nvGrpSpPr>
      <p:grpSpPr>
        <a:xfrm>
          <a:off x="0" y="0"/>
          <a:ext cx="0" cy="0"/>
          <a:chOff x="0" y="0"/>
          <a:chExt cx="0" cy="0"/>
        </a:xfrm>
      </p:grpSpPr>
      <p:pic>
        <p:nvPicPr>
          <p:cNvPr id="164" name="Graphic 163">
            <a:extLst>
              <a:ext uri="{FF2B5EF4-FFF2-40B4-BE49-F238E27FC236}">
                <a16:creationId xmlns:a16="http://schemas.microsoft.com/office/drawing/2014/main" id="{0FE91CFF-CB05-FBEC-46D6-C9439B1255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06467" y="1765330"/>
            <a:ext cx="2835110" cy="1228823"/>
          </a:xfrm>
          <a:prstGeom prst="rect">
            <a:avLst/>
          </a:prstGeom>
        </p:spPr>
      </p:pic>
      <p:graphicFrame>
        <p:nvGraphicFramePr>
          <p:cNvPr id="8" name="Table 7">
            <a:extLst>
              <a:ext uri="{FF2B5EF4-FFF2-40B4-BE49-F238E27FC236}">
                <a16:creationId xmlns:a16="http://schemas.microsoft.com/office/drawing/2014/main" id="{25CAA38A-3866-53D5-EF99-7564DDA04824}"/>
              </a:ext>
            </a:extLst>
          </p:cNvPr>
          <p:cNvGraphicFramePr>
            <a:graphicFrameLocks noGrp="1"/>
          </p:cNvGraphicFramePr>
          <p:nvPr>
            <p:extLst>
              <p:ext uri="{D42A27DB-BD31-4B8C-83A1-F6EECF244321}">
                <p14:modId xmlns:p14="http://schemas.microsoft.com/office/powerpoint/2010/main" val="207170098"/>
              </p:ext>
            </p:extLst>
          </p:nvPr>
        </p:nvGraphicFramePr>
        <p:xfrm>
          <a:off x="228599" y="3112994"/>
          <a:ext cx="5358053" cy="2123440"/>
        </p:xfrm>
        <a:graphic>
          <a:graphicData uri="http://schemas.openxmlformats.org/drawingml/2006/table">
            <a:tbl>
              <a:tblPr firstRow="1" bandRow="1">
                <a:tableStyleId>{21E4AEA4-8DFA-4A89-87EB-49C32662AFE0}</a:tableStyleId>
              </a:tblPr>
              <a:tblGrid>
                <a:gridCol w="2223699">
                  <a:extLst>
                    <a:ext uri="{9D8B030D-6E8A-4147-A177-3AD203B41FA5}">
                      <a16:colId xmlns:a16="http://schemas.microsoft.com/office/drawing/2014/main" val="1436811280"/>
                    </a:ext>
                  </a:extLst>
                </a:gridCol>
                <a:gridCol w="1455511">
                  <a:extLst>
                    <a:ext uri="{9D8B030D-6E8A-4147-A177-3AD203B41FA5}">
                      <a16:colId xmlns:a16="http://schemas.microsoft.com/office/drawing/2014/main" val="2802850869"/>
                    </a:ext>
                  </a:extLst>
                </a:gridCol>
                <a:gridCol w="1678843">
                  <a:extLst>
                    <a:ext uri="{9D8B030D-6E8A-4147-A177-3AD203B41FA5}">
                      <a16:colId xmlns:a16="http://schemas.microsoft.com/office/drawing/2014/main" val="528751278"/>
                    </a:ext>
                  </a:extLst>
                </a:gridCol>
              </a:tblGrid>
              <a:tr h="127598">
                <a:tc>
                  <a:txBody>
                    <a:bodyPr/>
                    <a:lstStyle/>
                    <a:p>
                      <a:r>
                        <a:rPr lang="en-US" sz="1800">
                          <a:solidFill>
                            <a:schemeClr val="bg2"/>
                          </a:solidFill>
                        </a:rPr>
                        <a:t>Outcome, n (%)</a:t>
                      </a:r>
                      <a:endParaRPr lang="en-US" sz="1800" dirty="0">
                        <a:solidFill>
                          <a:schemeClr val="bg2"/>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800">
                          <a:solidFill>
                            <a:schemeClr val="bg2"/>
                          </a:solidFill>
                        </a:rPr>
                        <a:t>All </a:t>
                      </a:r>
                      <a:br>
                        <a:rPr lang="en-US" sz="1800">
                          <a:solidFill>
                            <a:schemeClr val="bg2"/>
                          </a:solidFill>
                        </a:rPr>
                      </a:br>
                      <a:r>
                        <a:rPr lang="en-US" sz="1800">
                          <a:solidFill>
                            <a:schemeClr val="bg2"/>
                          </a:solidFill>
                        </a:rPr>
                        <a:t>(N = 33)</a:t>
                      </a:r>
                      <a:endParaRPr lang="en-US" sz="1800" dirty="0">
                        <a:solidFill>
                          <a:schemeClr val="bg2"/>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800">
                          <a:solidFill>
                            <a:schemeClr val="bg2"/>
                          </a:solidFill>
                        </a:rPr>
                        <a:t>Phase 2 Dose (n = 12)</a:t>
                      </a:r>
                      <a:endParaRPr lang="en-US" sz="1800" dirty="0">
                        <a:solidFill>
                          <a:schemeClr val="bg2"/>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13861177"/>
                  </a:ext>
                </a:extLst>
              </a:tr>
              <a:tr h="370840">
                <a:tc>
                  <a:txBody>
                    <a:bodyPr/>
                    <a:lstStyle/>
                    <a:p>
                      <a:r>
                        <a:rPr lang="en-US" sz="1800" b="0"/>
                        <a:t>ORR</a:t>
                      </a:r>
                      <a:endParaRPr lang="en-US" sz="1800" b="0"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a:t>19 (58)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t>8 (67)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6458095"/>
                  </a:ext>
                </a:extLst>
              </a:tr>
              <a:tr h="370840">
                <a:tc>
                  <a:txBody>
                    <a:bodyPr/>
                    <a:lstStyle/>
                    <a:p>
                      <a:r>
                        <a:rPr lang="en-US" sz="1800" b="0"/>
                        <a:t>CRR</a:t>
                      </a:r>
                      <a:endParaRPr lang="en-US" sz="1800" b="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800" dirty="0"/>
                        <a:t>14 (42)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800" dirty="0"/>
                        <a:t>7 (58)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0673612"/>
                  </a:ext>
                </a:extLst>
              </a:tr>
              <a:tr h="370840">
                <a:tc>
                  <a:txBody>
                    <a:bodyPr/>
                    <a:lstStyle/>
                    <a:p>
                      <a:r>
                        <a:rPr lang="en-US" sz="1800" b="0"/>
                        <a:t>6 mo CRR</a:t>
                      </a:r>
                      <a:endParaRPr lang="en-US" sz="1800" b="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a:t>10 (30)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dirty="0"/>
                        <a:t>5 (42)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51675998"/>
                  </a:ext>
                </a:extLst>
              </a:tr>
              <a:tr h="370840">
                <a:tc>
                  <a:txBody>
                    <a:bodyPr/>
                    <a:lstStyle/>
                    <a:p>
                      <a:r>
                        <a:rPr lang="en-US" sz="1800" b="0"/>
                        <a:t>12 mo CRR</a:t>
                      </a:r>
                      <a:endParaRPr lang="en-US" sz="1800" b="0" dirty="0"/>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dirty="0"/>
                        <a:t>8 (24)</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dirty="0"/>
                        <a:t>4 (33)</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5690054"/>
                  </a:ext>
                </a:extLst>
              </a:tr>
            </a:tbl>
          </a:graphicData>
        </a:graphic>
      </p:graphicFrame>
      <p:sp>
        <p:nvSpPr>
          <p:cNvPr id="4" name="Title 3">
            <a:extLst>
              <a:ext uri="{FF2B5EF4-FFF2-40B4-BE49-F238E27FC236}">
                <a16:creationId xmlns:a16="http://schemas.microsoft.com/office/drawing/2014/main" id="{725EAF2B-A28F-964D-F340-BDE82220E989}"/>
              </a:ext>
            </a:extLst>
          </p:cNvPr>
          <p:cNvSpPr>
            <a:spLocks noGrp="1"/>
          </p:cNvSpPr>
          <p:nvPr>
            <p:ph type="title"/>
          </p:nvPr>
        </p:nvSpPr>
        <p:spPr>
          <a:xfrm>
            <a:off x="231078" y="531006"/>
            <a:ext cx="11740260" cy="502445"/>
          </a:xfrm>
        </p:spPr>
        <p:txBody>
          <a:bodyPr/>
          <a:lstStyle/>
          <a:p>
            <a:r>
              <a:rPr lang="en-US" dirty="0" err="1"/>
              <a:t>Cemacabtagene</a:t>
            </a:r>
            <a:r>
              <a:rPr lang="en-US" dirty="0"/>
              <a:t> </a:t>
            </a:r>
            <a:r>
              <a:rPr lang="en-US" dirty="0" err="1"/>
              <a:t>Ansegedleucel</a:t>
            </a:r>
            <a:r>
              <a:rPr lang="en-US" dirty="0"/>
              <a:t> </a:t>
            </a:r>
          </a:p>
        </p:txBody>
      </p:sp>
      <p:sp>
        <p:nvSpPr>
          <p:cNvPr id="5" name="Content Placeholder 4">
            <a:extLst>
              <a:ext uri="{FF2B5EF4-FFF2-40B4-BE49-F238E27FC236}">
                <a16:creationId xmlns:a16="http://schemas.microsoft.com/office/drawing/2014/main" id="{1A0C5182-AA02-011A-5A42-9049F40FD690}"/>
              </a:ext>
            </a:extLst>
          </p:cNvPr>
          <p:cNvSpPr>
            <a:spLocks noGrp="1"/>
          </p:cNvSpPr>
          <p:nvPr>
            <p:ph idx="1"/>
          </p:nvPr>
        </p:nvSpPr>
        <p:spPr>
          <a:xfrm>
            <a:off x="231079" y="1335023"/>
            <a:ext cx="4764504" cy="1777971"/>
          </a:xfrm>
        </p:spPr>
        <p:txBody>
          <a:bodyPr/>
          <a:lstStyle/>
          <a:p>
            <a:r>
              <a:rPr lang="en-US" dirty="0"/>
              <a:t>Allogeneic CD19 CAR T-cell therapy</a:t>
            </a:r>
          </a:p>
          <a:p>
            <a:r>
              <a:rPr lang="en-US" dirty="0"/>
              <a:t>Phase I/II  trial in patients with R/R LBCL</a:t>
            </a:r>
          </a:p>
        </p:txBody>
      </p:sp>
      <p:sp>
        <p:nvSpPr>
          <p:cNvPr id="13" name="Content Placeholder 12">
            <a:extLst>
              <a:ext uri="{FF2B5EF4-FFF2-40B4-BE49-F238E27FC236}">
                <a16:creationId xmlns:a16="http://schemas.microsoft.com/office/drawing/2014/main" id="{58834BE2-45A9-9C77-8A44-1E69707E4DE7}"/>
              </a:ext>
            </a:extLst>
          </p:cNvPr>
          <p:cNvSpPr>
            <a:spLocks noGrp="1"/>
          </p:cNvSpPr>
          <p:nvPr>
            <p:ph sz="quarter" idx="10"/>
          </p:nvPr>
        </p:nvSpPr>
        <p:spPr>
          <a:xfrm>
            <a:off x="1712199" y="6302375"/>
            <a:ext cx="7812290" cy="327025"/>
          </a:xfrm>
        </p:spPr>
        <p:txBody>
          <a:bodyPr/>
          <a:lstStyle/>
          <a:p>
            <a:pPr algn="ctr"/>
            <a:r>
              <a:rPr lang="en-US" dirty="0"/>
              <a:t>Locke. JCO. 2025;43:1695.</a:t>
            </a:r>
          </a:p>
        </p:txBody>
      </p:sp>
      <p:sp>
        <p:nvSpPr>
          <p:cNvPr id="2" name="object 28">
            <a:extLst>
              <a:ext uri="{FF2B5EF4-FFF2-40B4-BE49-F238E27FC236}">
                <a16:creationId xmlns:a16="http://schemas.microsoft.com/office/drawing/2014/main" id="{E18B3821-E64F-75A9-17B7-B46601BAA9A4}"/>
              </a:ext>
            </a:extLst>
          </p:cNvPr>
          <p:cNvSpPr txBox="1"/>
          <p:nvPr/>
        </p:nvSpPr>
        <p:spPr>
          <a:xfrm>
            <a:off x="7027217" y="1218453"/>
            <a:ext cx="3147833" cy="263298"/>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600" b="1" i="0" u="none" strike="noStrike" kern="1200" cap="none" spc="-13" normalizeH="0" baseline="0" noProof="0" dirty="0">
                <a:ln>
                  <a:noFill/>
                </a:ln>
                <a:effectLst/>
                <a:uLnTx/>
                <a:uFillTx/>
                <a:latin typeface="Poppins" pitchFamily="2" charset="77"/>
                <a:cs typeface="Poppins" pitchFamily="2" charset="77"/>
              </a:rPr>
              <a:t>CAR T-Cell Expansion (n = 86)</a:t>
            </a:r>
            <a:endParaRPr kumimoji="0" lang="en-US" sz="1600" b="1" i="0" u="none" strike="noStrike" kern="1200" cap="none" spc="0" normalizeH="0" baseline="0" noProof="0" dirty="0">
              <a:ln>
                <a:noFill/>
              </a:ln>
              <a:effectLst/>
              <a:uLnTx/>
              <a:uFillTx/>
              <a:latin typeface="Poppins" pitchFamily="2" charset="77"/>
              <a:cs typeface="Poppins" pitchFamily="2" charset="77"/>
            </a:endParaRPr>
          </a:p>
        </p:txBody>
      </p:sp>
      <p:grpSp>
        <p:nvGrpSpPr>
          <p:cNvPr id="3" name="Group 2">
            <a:extLst>
              <a:ext uri="{FF2B5EF4-FFF2-40B4-BE49-F238E27FC236}">
                <a16:creationId xmlns:a16="http://schemas.microsoft.com/office/drawing/2014/main" id="{75C26CB3-A8EF-758D-CBBF-8E6D2745AA40}"/>
              </a:ext>
            </a:extLst>
          </p:cNvPr>
          <p:cNvGrpSpPr/>
          <p:nvPr/>
        </p:nvGrpSpPr>
        <p:grpSpPr>
          <a:xfrm>
            <a:off x="6645221" y="1483044"/>
            <a:ext cx="340200" cy="1487020"/>
            <a:chOff x="593320" y="4276204"/>
            <a:chExt cx="340200" cy="1456515"/>
          </a:xfrm>
        </p:grpSpPr>
        <p:sp>
          <p:nvSpPr>
            <p:cNvPr id="6" name="object 19">
              <a:extLst>
                <a:ext uri="{FF2B5EF4-FFF2-40B4-BE49-F238E27FC236}">
                  <a16:creationId xmlns:a16="http://schemas.microsoft.com/office/drawing/2014/main" id="{2B43F448-B4DC-58A6-9503-5D81F60A4CF2}"/>
                </a:ext>
              </a:extLst>
            </p:cNvPr>
            <p:cNvSpPr txBox="1"/>
            <p:nvPr/>
          </p:nvSpPr>
          <p:spPr>
            <a:xfrm>
              <a:off x="688389" y="5504968"/>
              <a:ext cx="245131" cy="22775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67" normalizeH="0" baseline="0" noProof="0" dirty="0">
                  <a:ln>
                    <a:noFill/>
                  </a:ln>
                  <a:solidFill>
                    <a:srgbClr val="000000"/>
                  </a:solidFill>
                  <a:effectLst/>
                  <a:uLnTx/>
                  <a:uFillTx/>
                  <a:latin typeface="Poppins" pitchFamily="2" charset="77"/>
                  <a:cs typeface="Poppins" pitchFamily="2" charset="77"/>
                </a:rPr>
                <a:t>10</a:t>
              </a:r>
              <a:r>
                <a:rPr kumimoji="0" lang="en-US" sz="1400" b="0" i="0" u="none" strike="noStrike" kern="1200" cap="none" spc="-67" normalizeH="0" baseline="30000" noProof="0" dirty="0">
                  <a:ln>
                    <a:noFill/>
                  </a:ln>
                  <a:solidFill>
                    <a:srgbClr val="000000"/>
                  </a:solidFill>
                  <a:effectLst/>
                  <a:uLnTx/>
                  <a:uFillTx/>
                  <a:latin typeface="Poppins" pitchFamily="2" charset="77"/>
                  <a:cs typeface="Poppins" pitchFamily="2" charset="77"/>
                </a:rPr>
                <a:t>1</a:t>
              </a:r>
              <a:endParaRPr kumimoji="0" sz="1400" b="0" i="0" u="none" strike="noStrike" kern="1200" cap="none" spc="0" normalizeH="0" baseline="30000" noProof="0" dirty="0">
                <a:ln>
                  <a:noFill/>
                </a:ln>
                <a:solidFill>
                  <a:srgbClr val="000000"/>
                </a:solidFill>
                <a:effectLst/>
                <a:uLnTx/>
                <a:uFillTx/>
                <a:latin typeface="Poppins" pitchFamily="2" charset="77"/>
                <a:cs typeface="Poppins" pitchFamily="2" charset="77"/>
              </a:endParaRPr>
            </a:p>
          </p:txBody>
        </p:sp>
        <p:sp>
          <p:nvSpPr>
            <p:cNvPr id="7" name="object 20">
              <a:extLst>
                <a:ext uri="{FF2B5EF4-FFF2-40B4-BE49-F238E27FC236}">
                  <a16:creationId xmlns:a16="http://schemas.microsoft.com/office/drawing/2014/main" id="{01A7E083-DB66-D19A-0084-E944ACC67579}"/>
                </a:ext>
              </a:extLst>
            </p:cNvPr>
            <p:cNvSpPr txBox="1"/>
            <p:nvPr/>
          </p:nvSpPr>
          <p:spPr>
            <a:xfrm>
              <a:off x="593320" y="4890587"/>
              <a:ext cx="337700" cy="22775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rgbClr val="000000"/>
                  </a:solidFill>
                  <a:effectLst/>
                  <a:uLnTx/>
                  <a:uFillTx/>
                  <a:latin typeface="Poppins" pitchFamily="2" charset="77"/>
                  <a:cs typeface="Poppins" pitchFamily="2" charset="77"/>
                </a:rPr>
                <a:t>10</a:t>
              </a:r>
              <a:r>
                <a:rPr kumimoji="0" lang="en-US" sz="1400" b="0" i="0" u="none" strike="noStrike" kern="1200" cap="none" spc="-33" normalizeH="0" baseline="30000" noProof="0" dirty="0">
                  <a:ln>
                    <a:noFill/>
                  </a:ln>
                  <a:solidFill>
                    <a:srgbClr val="000000"/>
                  </a:solidFill>
                  <a:effectLst/>
                  <a:uLnTx/>
                  <a:uFillTx/>
                  <a:latin typeface="Poppins" pitchFamily="2" charset="77"/>
                  <a:cs typeface="Poppins" pitchFamily="2" charset="77"/>
                </a:rPr>
                <a:t>2</a:t>
              </a:r>
              <a:endParaRPr kumimoji="0" sz="1400" b="0" i="0" u="none" strike="noStrike" kern="1200" cap="none" spc="0" normalizeH="0" baseline="30000" noProof="0" dirty="0">
                <a:ln>
                  <a:noFill/>
                </a:ln>
                <a:solidFill>
                  <a:srgbClr val="000000"/>
                </a:solidFill>
                <a:effectLst/>
                <a:uLnTx/>
                <a:uFillTx/>
                <a:latin typeface="Poppins" pitchFamily="2" charset="77"/>
                <a:cs typeface="Poppins" pitchFamily="2" charset="77"/>
              </a:endParaRPr>
            </a:p>
          </p:txBody>
        </p:sp>
        <p:sp>
          <p:nvSpPr>
            <p:cNvPr id="9" name="object 21">
              <a:extLst>
                <a:ext uri="{FF2B5EF4-FFF2-40B4-BE49-F238E27FC236}">
                  <a16:creationId xmlns:a16="http://schemas.microsoft.com/office/drawing/2014/main" id="{2D6672B7-67B3-B88B-CF7F-D85912A59751}"/>
                </a:ext>
              </a:extLst>
            </p:cNvPr>
            <p:cNvSpPr txBox="1"/>
            <p:nvPr/>
          </p:nvSpPr>
          <p:spPr>
            <a:xfrm>
              <a:off x="593320" y="4276204"/>
              <a:ext cx="337700" cy="227751"/>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rgbClr val="000000"/>
                  </a:solidFill>
                  <a:effectLst/>
                  <a:uLnTx/>
                  <a:uFillTx/>
                  <a:latin typeface="Poppins" pitchFamily="2" charset="77"/>
                  <a:cs typeface="Poppins" pitchFamily="2" charset="77"/>
                </a:rPr>
                <a:t>10</a:t>
              </a:r>
              <a:r>
                <a:rPr kumimoji="0" lang="en-US" sz="1400" b="0" i="0" u="none" strike="noStrike" kern="1200" cap="none" spc="-33" normalizeH="0" baseline="30000" noProof="0" dirty="0">
                  <a:ln>
                    <a:noFill/>
                  </a:ln>
                  <a:solidFill>
                    <a:srgbClr val="000000"/>
                  </a:solidFill>
                  <a:effectLst/>
                  <a:uLnTx/>
                  <a:uFillTx/>
                  <a:latin typeface="Poppins" pitchFamily="2" charset="77"/>
                  <a:cs typeface="Poppins" pitchFamily="2" charset="77"/>
                </a:rPr>
                <a:t>3</a:t>
              </a:r>
              <a:endParaRPr kumimoji="0" sz="1400" b="0" i="0" u="none" strike="noStrike" kern="1200" cap="none" spc="0" normalizeH="0" baseline="30000" noProof="0" dirty="0">
                <a:ln>
                  <a:noFill/>
                </a:ln>
                <a:solidFill>
                  <a:srgbClr val="000000"/>
                </a:solidFill>
                <a:effectLst/>
                <a:uLnTx/>
                <a:uFillTx/>
                <a:latin typeface="Poppins" pitchFamily="2" charset="77"/>
                <a:cs typeface="Poppins" pitchFamily="2" charset="77"/>
              </a:endParaRPr>
            </a:p>
          </p:txBody>
        </p:sp>
      </p:grpSp>
      <p:sp>
        <p:nvSpPr>
          <p:cNvPr id="16" name="object 27">
            <a:extLst>
              <a:ext uri="{FF2B5EF4-FFF2-40B4-BE49-F238E27FC236}">
                <a16:creationId xmlns:a16="http://schemas.microsoft.com/office/drawing/2014/main" id="{6964CE05-8A0F-A4D6-AA09-728C27143D70}"/>
              </a:ext>
            </a:extLst>
          </p:cNvPr>
          <p:cNvSpPr txBox="1"/>
          <p:nvPr/>
        </p:nvSpPr>
        <p:spPr>
          <a:xfrm>
            <a:off x="6108117" y="1276240"/>
            <a:ext cx="476669" cy="2133151"/>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400" dirty="0">
                <a:solidFill>
                  <a:schemeClr val="tx1">
                    <a:lumMod val="75000"/>
                    <a:lumOff val="25000"/>
                  </a:schemeClr>
                </a:solidFill>
                <a:latin typeface="Poppins Medium" pitchFamily="2" charset="77"/>
                <a:cs typeface="Poppins Medium" pitchFamily="2" charset="77"/>
              </a:rPr>
              <a:t>VCN Copies/ug</a:t>
            </a:r>
            <a:br>
              <a:rPr lang="en-US" sz="1400" dirty="0">
                <a:solidFill>
                  <a:schemeClr val="tx1">
                    <a:lumMod val="75000"/>
                    <a:lumOff val="25000"/>
                  </a:schemeClr>
                </a:solidFill>
                <a:latin typeface="Poppins Medium" pitchFamily="2" charset="77"/>
                <a:cs typeface="Poppins Medium" pitchFamily="2" charset="77"/>
              </a:rPr>
            </a:br>
            <a:r>
              <a:rPr lang="en-US" sz="1400" dirty="0">
                <a:solidFill>
                  <a:schemeClr val="tx1">
                    <a:lumMod val="75000"/>
                    <a:lumOff val="25000"/>
                  </a:schemeClr>
                </a:solidFill>
                <a:latin typeface="Poppins Medium" pitchFamily="2" charset="77"/>
                <a:cs typeface="Poppins Medium" pitchFamily="2" charset="77"/>
              </a:rPr>
              <a:t>Geometric Mean </a:t>
            </a:r>
            <a:r>
              <a:rPr sz="1400" dirty="0">
                <a:solidFill>
                  <a:schemeClr val="tx1">
                    <a:lumMod val="75000"/>
                    <a:lumOff val="25000"/>
                  </a:schemeClr>
                </a:solidFill>
                <a:latin typeface="Poppins Medium" pitchFamily="2" charset="77"/>
                <a:cs typeface="Poppins Medium" pitchFamily="2" charset="77"/>
              </a:rPr>
              <a:t>(</a:t>
            </a:r>
            <a:r>
              <a:rPr lang="en-US" sz="1400" dirty="0">
                <a:solidFill>
                  <a:schemeClr val="tx1">
                    <a:lumMod val="75000"/>
                    <a:lumOff val="25000"/>
                  </a:schemeClr>
                </a:solidFill>
                <a:latin typeface="Poppins Medium" pitchFamily="2" charset="77"/>
                <a:cs typeface="Poppins Medium" pitchFamily="2" charset="77"/>
              </a:rPr>
              <a:t>+SE</a:t>
            </a:r>
            <a:r>
              <a:rPr sz="1400" dirty="0">
                <a:solidFill>
                  <a:schemeClr val="tx1">
                    <a:lumMod val="75000"/>
                    <a:lumOff val="25000"/>
                  </a:schemeClr>
                </a:solidFill>
                <a:latin typeface="Poppins Medium" pitchFamily="2" charset="77"/>
                <a:cs typeface="Poppins Medium" pitchFamily="2" charset="77"/>
              </a:rPr>
              <a:t>)</a:t>
            </a:r>
          </a:p>
        </p:txBody>
      </p:sp>
      <p:grpSp>
        <p:nvGrpSpPr>
          <p:cNvPr id="58" name="Group 57">
            <a:extLst>
              <a:ext uri="{FF2B5EF4-FFF2-40B4-BE49-F238E27FC236}">
                <a16:creationId xmlns:a16="http://schemas.microsoft.com/office/drawing/2014/main" id="{10662B52-BDF6-813D-337D-6BA9FEF04893}"/>
              </a:ext>
            </a:extLst>
          </p:cNvPr>
          <p:cNvGrpSpPr/>
          <p:nvPr/>
        </p:nvGrpSpPr>
        <p:grpSpPr>
          <a:xfrm>
            <a:off x="7027217" y="-1115080"/>
            <a:ext cx="68043" cy="604143"/>
            <a:chOff x="6921922" y="2516674"/>
            <a:chExt cx="64625" cy="604143"/>
          </a:xfrm>
        </p:grpSpPr>
        <p:cxnSp>
          <p:nvCxnSpPr>
            <p:cNvPr id="24" name="Straight Connector 23">
              <a:extLst>
                <a:ext uri="{FF2B5EF4-FFF2-40B4-BE49-F238E27FC236}">
                  <a16:creationId xmlns:a16="http://schemas.microsoft.com/office/drawing/2014/main" id="{3D1E302B-E37E-6058-1932-BAEB8FEB1201}"/>
                </a:ext>
              </a:extLst>
            </p:cNvPr>
            <p:cNvCxnSpPr>
              <a:cxnSpLocks/>
            </p:cNvCxnSpPr>
            <p:nvPr/>
          </p:nvCxnSpPr>
          <p:spPr bwMode="auto">
            <a:xfrm flipH="1">
              <a:off x="6921922" y="2516674"/>
              <a:ext cx="64625" cy="0"/>
            </a:xfrm>
            <a:prstGeom prst="line">
              <a:avLst/>
            </a:prstGeom>
            <a:noFill/>
            <a:ln w="1270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DBD222F-613D-21E9-E132-83DAC6437F80}"/>
                </a:ext>
              </a:extLst>
            </p:cNvPr>
            <p:cNvCxnSpPr>
              <a:cxnSpLocks/>
            </p:cNvCxnSpPr>
            <p:nvPr/>
          </p:nvCxnSpPr>
          <p:spPr bwMode="auto">
            <a:xfrm flipH="1">
              <a:off x="6921922" y="2818745"/>
              <a:ext cx="64625" cy="0"/>
            </a:xfrm>
            <a:prstGeom prst="line">
              <a:avLst/>
            </a:prstGeom>
            <a:noFill/>
            <a:ln w="1270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7586850-B0EA-68AA-10C5-C123BF249056}"/>
                </a:ext>
              </a:extLst>
            </p:cNvPr>
            <p:cNvCxnSpPr>
              <a:cxnSpLocks/>
            </p:cNvCxnSpPr>
            <p:nvPr/>
          </p:nvCxnSpPr>
          <p:spPr bwMode="auto">
            <a:xfrm flipH="1">
              <a:off x="6921922" y="3120817"/>
              <a:ext cx="64625" cy="0"/>
            </a:xfrm>
            <a:prstGeom prst="line">
              <a:avLst/>
            </a:prstGeom>
            <a:noFill/>
            <a:ln w="12700" cap="flat" cmpd="sng" algn="ctr">
              <a:solidFill>
                <a:schemeClr val="tx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F9BADF76-C2C6-8F87-AA00-42458B704C98}"/>
              </a:ext>
            </a:extLst>
          </p:cNvPr>
          <p:cNvGrpSpPr/>
          <p:nvPr/>
        </p:nvGrpSpPr>
        <p:grpSpPr>
          <a:xfrm>
            <a:off x="7085876" y="1603058"/>
            <a:ext cx="3149257" cy="1521460"/>
            <a:chOff x="6980581" y="1603058"/>
            <a:chExt cx="3149257" cy="1521460"/>
          </a:xfrm>
        </p:grpSpPr>
        <p:cxnSp>
          <p:nvCxnSpPr>
            <p:cNvPr id="20" name="Straight Connector 19">
              <a:extLst>
                <a:ext uri="{FF2B5EF4-FFF2-40B4-BE49-F238E27FC236}">
                  <a16:creationId xmlns:a16="http://schemas.microsoft.com/office/drawing/2014/main" id="{E04395B2-F886-CA31-5BA0-3753B447E8B0}"/>
                </a:ext>
              </a:extLst>
            </p:cNvPr>
            <p:cNvCxnSpPr/>
            <p:nvPr/>
          </p:nvCxnSpPr>
          <p:spPr bwMode="auto">
            <a:xfrm>
              <a:off x="6985273" y="1603058"/>
              <a:ext cx="0" cy="1521460"/>
            </a:xfrm>
            <a:prstGeom prst="line">
              <a:avLst/>
            </a:prstGeom>
            <a:noFill/>
            <a:ln w="12700"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C1BEB2E-ECE4-F7C5-7308-F50770EFBF2A}"/>
                </a:ext>
              </a:extLst>
            </p:cNvPr>
            <p:cNvCxnSpPr>
              <a:cxnSpLocks/>
            </p:cNvCxnSpPr>
            <p:nvPr/>
          </p:nvCxnSpPr>
          <p:spPr bwMode="auto">
            <a:xfrm>
              <a:off x="6980581" y="3121592"/>
              <a:ext cx="3149257" cy="0"/>
            </a:xfrm>
            <a:prstGeom prst="line">
              <a:avLst/>
            </a:prstGeom>
            <a:noFill/>
            <a:ln w="12700" cap="flat" cmpd="sng" algn="ctr">
              <a:solidFill>
                <a:schemeClr val="tx1"/>
              </a:solidFill>
              <a:prstDash val="solid"/>
              <a:round/>
              <a:headEnd type="none" w="med" len="med"/>
              <a:tailEnd type="none" w="med" len="med"/>
            </a:ln>
            <a:effectLst/>
          </p:spPr>
        </p:cxnSp>
      </p:grpSp>
      <p:sp>
        <p:nvSpPr>
          <p:cNvPr id="52" name="object 25">
            <a:extLst>
              <a:ext uri="{FF2B5EF4-FFF2-40B4-BE49-F238E27FC236}">
                <a16:creationId xmlns:a16="http://schemas.microsoft.com/office/drawing/2014/main" id="{69EAC55A-E765-D634-5CFC-F854ED307A0B}"/>
              </a:ext>
            </a:extLst>
          </p:cNvPr>
          <p:cNvSpPr txBox="1"/>
          <p:nvPr/>
        </p:nvSpPr>
        <p:spPr>
          <a:xfrm rot="18799269">
            <a:off x="6347638" y="3430036"/>
            <a:ext cx="915694" cy="248745"/>
          </a:xfrm>
          <a:prstGeom prst="rect">
            <a:avLst/>
          </a:prstGeom>
        </p:spPr>
        <p:txBody>
          <a:bodyPr vert="horz" wrap="square" lIns="0" tIns="32979" rIns="0" bIns="0" rtlCol="0">
            <a:spAutoFit/>
          </a:bodyPr>
          <a:lstStyle/>
          <a:p>
            <a:pPr marL="16913" algn="r">
              <a:defRPr/>
            </a:pPr>
            <a:r>
              <a:rPr lang="en-US" sz="1400" dirty="0">
                <a:latin typeface="Poppins" panose="00000500000000000000" pitchFamily="2" charset="0"/>
                <a:cs typeface="Poppins" panose="00000500000000000000" pitchFamily="2" charset="0"/>
              </a:rPr>
              <a:t>Pre-dose</a:t>
            </a:r>
          </a:p>
        </p:txBody>
      </p:sp>
      <p:sp>
        <p:nvSpPr>
          <p:cNvPr id="53" name="object 26">
            <a:extLst>
              <a:ext uri="{FF2B5EF4-FFF2-40B4-BE49-F238E27FC236}">
                <a16:creationId xmlns:a16="http://schemas.microsoft.com/office/drawing/2014/main" id="{4A5C4E6C-D83A-610F-8820-E7FC0BBFBD54}"/>
              </a:ext>
            </a:extLst>
          </p:cNvPr>
          <p:cNvSpPr txBox="1"/>
          <p:nvPr/>
        </p:nvSpPr>
        <p:spPr>
          <a:xfrm rot="18799269">
            <a:off x="6674811" y="3410091"/>
            <a:ext cx="834219" cy="248745"/>
          </a:xfrm>
          <a:prstGeom prst="rect">
            <a:avLst/>
          </a:prstGeom>
        </p:spPr>
        <p:txBody>
          <a:bodyPr vert="horz" wrap="square" lIns="0" tIns="32979" rIns="0" bIns="0" rtlCol="0">
            <a:spAutoFit/>
          </a:bodyPr>
          <a:lstStyle/>
          <a:p>
            <a:pPr marL="16913" marR="6765" lvl="0" indent="-109932" algn="r" fontAlgn="auto">
              <a:spcAft>
                <a:spcPts val="0"/>
              </a:spcAft>
              <a:buClrTx/>
              <a:buSzTx/>
              <a:buFontTx/>
              <a:buNone/>
              <a:tabLst/>
              <a:defRPr/>
            </a:pPr>
            <a:r>
              <a:rPr lang="en-US" sz="1400" dirty="0">
                <a:latin typeface="Poppins" panose="00000500000000000000" pitchFamily="2" charset="0"/>
                <a:cs typeface="Poppins" panose="00000500000000000000" pitchFamily="2" charset="0"/>
              </a:rPr>
              <a:t>Day 1</a:t>
            </a:r>
            <a:endParaRPr sz="1400" dirty="0">
              <a:latin typeface="Poppins" panose="00000500000000000000" pitchFamily="2" charset="0"/>
              <a:cs typeface="Poppins" panose="00000500000000000000" pitchFamily="2" charset="0"/>
            </a:endParaRPr>
          </a:p>
        </p:txBody>
      </p:sp>
      <p:sp>
        <p:nvSpPr>
          <p:cNvPr id="54" name="object 25">
            <a:extLst>
              <a:ext uri="{FF2B5EF4-FFF2-40B4-BE49-F238E27FC236}">
                <a16:creationId xmlns:a16="http://schemas.microsoft.com/office/drawing/2014/main" id="{921AD882-7199-A6C4-60AA-A22B8E85B0B6}"/>
              </a:ext>
            </a:extLst>
          </p:cNvPr>
          <p:cNvSpPr txBox="1"/>
          <p:nvPr/>
        </p:nvSpPr>
        <p:spPr>
          <a:xfrm rot="18799269">
            <a:off x="6844568" y="3442193"/>
            <a:ext cx="915694" cy="248745"/>
          </a:xfrm>
          <a:prstGeom prst="rect">
            <a:avLst/>
          </a:prstGeom>
        </p:spPr>
        <p:txBody>
          <a:bodyPr vert="horz" wrap="square" lIns="0" tIns="32979" rIns="0" bIns="0" rtlCol="0">
            <a:spAutoFit/>
          </a:bodyPr>
          <a:lstStyle/>
          <a:p>
            <a:pPr marL="16913" algn="r">
              <a:defRPr/>
            </a:pPr>
            <a:r>
              <a:rPr lang="en-US" sz="1400" dirty="0">
                <a:latin typeface="Poppins" panose="00000500000000000000" pitchFamily="2" charset="0"/>
                <a:cs typeface="Poppins" panose="00000500000000000000" pitchFamily="2" charset="0"/>
              </a:rPr>
              <a:t>Day 4</a:t>
            </a:r>
          </a:p>
        </p:txBody>
      </p:sp>
      <p:sp>
        <p:nvSpPr>
          <p:cNvPr id="55" name="object 26">
            <a:extLst>
              <a:ext uri="{FF2B5EF4-FFF2-40B4-BE49-F238E27FC236}">
                <a16:creationId xmlns:a16="http://schemas.microsoft.com/office/drawing/2014/main" id="{50F6073E-ED17-4468-0A0A-6E8B18060372}"/>
              </a:ext>
            </a:extLst>
          </p:cNvPr>
          <p:cNvSpPr txBox="1"/>
          <p:nvPr/>
        </p:nvSpPr>
        <p:spPr>
          <a:xfrm rot="18799269">
            <a:off x="7332461" y="3356257"/>
            <a:ext cx="640561" cy="248745"/>
          </a:xfrm>
          <a:prstGeom prst="rect">
            <a:avLst/>
          </a:prstGeom>
        </p:spPr>
        <p:txBody>
          <a:bodyPr vert="horz" wrap="square" lIns="0" tIns="32979" rIns="0" bIns="0" rtlCol="0">
            <a:spAutoFit/>
          </a:bodyPr>
          <a:lstStyle/>
          <a:p>
            <a:pPr marL="16913" marR="6765" lvl="0" indent="-109932" algn="r" fontAlgn="auto">
              <a:spcAft>
                <a:spcPts val="0"/>
              </a:spcAft>
              <a:buClrTx/>
              <a:buSzTx/>
              <a:buFontTx/>
              <a:buNone/>
              <a:tabLst/>
              <a:defRPr/>
            </a:pPr>
            <a:r>
              <a:rPr lang="en-US" sz="1400" dirty="0">
                <a:latin typeface="Poppins" panose="00000500000000000000" pitchFamily="2" charset="0"/>
                <a:cs typeface="Poppins" panose="00000500000000000000" pitchFamily="2" charset="0"/>
              </a:rPr>
              <a:t>Day 7</a:t>
            </a:r>
            <a:endParaRPr sz="1400" dirty="0">
              <a:latin typeface="Poppins" panose="00000500000000000000" pitchFamily="2" charset="0"/>
              <a:cs typeface="Poppins" panose="00000500000000000000" pitchFamily="2" charset="0"/>
            </a:endParaRPr>
          </a:p>
        </p:txBody>
      </p:sp>
      <p:sp>
        <p:nvSpPr>
          <p:cNvPr id="48" name="object 25">
            <a:extLst>
              <a:ext uri="{FF2B5EF4-FFF2-40B4-BE49-F238E27FC236}">
                <a16:creationId xmlns:a16="http://schemas.microsoft.com/office/drawing/2014/main" id="{08903B7D-104C-4B0A-4057-E195ED54586C}"/>
              </a:ext>
            </a:extLst>
          </p:cNvPr>
          <p:cNvSpPr txBox="1"/>
          <p:nvPr/>
        </p:nvSpPr>
        <p:spPr>
          <a:xfrm rot="18799269">
            <a:off x="7354912" y="3434008"/>
            <a:ext cx="915694" cy="248745"/>
          </a:xfrm>
          <a:prstGeom prst="rect">
            <a:avLst/>
          </a:prstGeom>
        </p:spPr>
        <p:txBody>
          <a:bodyPr vert="horz" wrap="square" lIns="0" tIns="32979" rIns="0" bIns="0" rtlCol="0">
            <a:spAutoFit/>
          </a:bodyPr>
          <a:lstStyle/>
          <a:p>
            <a:pPr marL="16913" algn="r">
              <a:defRPr/>
            </a:pPr>
            <a:r>
              <a:rPr lang="en-US" sz="1400" dirty="0">
                <a:latin typeface="Poppins" panose="00000500000000000000" pitchFamily="2" charset="0"/>
                <a:cs typeface="Poppins" panose="00000500000000000000" pitchFamily="2" charset="0"/>
              </a:rPr>
              <a:t>Day 10</a:t>
            </a:r>
          </a:p>
        </p:txBody>
      </p:sp>
      <p:sp>
        <p:nvSpPr>
          <p:cNvPr id="49" name="object 26">
            <a:extLst>
              <a:ext uri="{FF2B5EF4-FFF2-40B4-BE49-F238E27FC236}">
                <a16:creationId xmlns:a16="http://schemas.microsoft.com/office/drawing/2014/main" id="{93AEFDED-F96F-A039-1FC6-D621EC0C5C18}"/>
              </a:ext>
            </a:extLst>
          </p:cNvPr>
          <p:cNvSpPr txBox="1"/>
          <p:nvPr/>
        </p:nvSpPr>
        <p:spPr>
          <a:xfrm rot="18799269">
            <a:off x="7276736" y="3540083"/>
            <a:ext cx="1220698" cy="248745"/>
          </a:xfrm>
          <a:prstGeom prst="rect">
            <a:avLst/>
          </a:prstGeom>
        </p:spPr>
        <p:txBody>
          <a:bodyPr vert="horz" wrap="square" lIns="0" tIns="32979" rIns="0" bIns="0" rtlCol="0">
            <a:spAutoFit/>
          </a:bodyPr>
          <a:lstStyle/>
          <a:p>
            <a:pPr marL="16913" marR="6765" lvl="0" indent="-109932" algn="r" fontAlgn="auto">
              <a:spcAft>
                <a:spcPts val="0"/>
              </a:spcAft>
              <a:buClrTx/>
              <a:buSzTx/>
              <a:buFontTx/>
              <a:buNone/>
              <a:tabLst/>
              <a:defRPr/>
            </a:pPr>
            <a:r>
              <a:rPr lang="en-US" sz="1400" dirty="0">
                <a:latin typeface="Poppins" panose="00000500000000000000" pitchFamily="2" charset="0"/>
                <a:cs typeface="Poppins" panose="00000500000000000000" pitchFamily="2" charset="0"/>
              </a:rPr>
              <a:t>Day 14</a:t>
            </a:r>
            <a:endParaRPr sz="1400" dirty="0">
              <a:latin typeface="Poppins" panose="00000500000000000000" pitchFamily="2" charset="0"/>
              <a:cs typeface="Poppins" panose="00000500000000000000" pitchFamily="2" charset="0"/>
            </a:endParaRPr>
          </a:p>
        </p:txBody>
      </p:sp>
      <p:sp>
        <p:nvSpPr>
          <p:cNvPr id="50" name="object 25">
            <a:extLst>
              <a:ext uri="{FF2B5EF4-FFF2-40B4-BE49-F238E27FC236}">
                <a16:creationId xmlns:a16="http://schemas.microsoft.com/office/drawing/2014/main" id="{31869937-59A6-2B1E-CCC4-2BBFB200A508}"/>
              </a:ext>
            </a:extLst>
          </p:cNvPr>
          <p:cNvSpPr txBox="1"/>
          <p:nvPr/>
        </p:nvSpPr>
        <p:spPr>
          <a:xfrm rot="18799269">
            <a:off x="7848984" y="3446165"/>
            <a:ext cx="915694" cy="248745"/>
          </a:xfrm>
          <a:prstGeom prst="rect">
            <a:avLst/>
          </a:prstGeom>
        </p:spPr>
        <p:txBody>
          <a:bodyPr vert="horz" wrap="square" lIns="0" tIns="32979" rIns="0" bIns="0" rtlCol="0">
            <a:spAutoFit/>
          </a:bodyPr>
          <a:lstStyle/>
          <a:p>
            <a:pPr marL="16913" algn="r">
              <a:defRPr/>
            </a:pPr>
            <a:r>
              <a:rPr lang="en-US" sz="1400" dirty="0">
                <a:latin typeface="Poppins" panose="00000500000000000000" pitchFamily="2" charset="0"/>
                <a:cs typeface="Poppins" panose="00000500000000000000" pitchFamily="2" charset="0"/>
              </a:rPr>
              <a:t>Day 21</a:t>
            </a:r>
          </a:p>
        </p:txBody>
      </p:sp>
      <p:sp>
        <p:nvSpPr>
          <p:cNvPr id="51" name="object 26">
            <a:extLst>
              <a:ext uri="{FF2B5EF4-FFF2-40B4-BE49-F238E27FC236}">
                <a16:creationId xmlns:a16="http://schemas.microsoft.com/office/drawing/2014/main" id="{AC3B8C5D-A439-E8DC-589F-73604A3020EF}"/>
              </a:ext>
            </a:extLst>
          </p:cNvPr>
          <p:cNvSpPr txBox="1"/>
          <p:nvPr/>
        </p:nvSpPr>
        <p:spPr>
          <a:xfrm rot="18799269">
            <a:off x="8107047" y="3448216"/>
            <a:ext cx="937324" cy="248745"/>
          </a:xfrm>
          <a:prstGeom prst="rect">
            <a:avLst/>
          </a:prstGeom>
        </p:spPr>
        <p:txBody>
          <a:bodyPr vert="horz" wrap="square" lIns="0" tIns="32979" rIns="0" bIns="0" rtlCol="0">
            <a:spAutoFit/>
          </a:bodyPr>
          <a:lstStyle/>
          <a:p>
            <a:pPr marL="16913" marR="6765" lvl="0" indent="-109932" algn="r" fontAlgn="auto">
              <a:spcAft>
                <a:spcPts val="0"/>
              </a:spcAft>
              <a:buClrTx/>
              <a:buSzTx/>
              <a:buFontTx/>
              <a:buNone/>
              <a:tabLst/>
              <a:defRPr/>
            </a:pPr>
            <a:r>
              <a:rPr lang="en-US" sz="1400" dirty="0">
                <a:latin typeface="Poppins" panose="00000500000000000000" pitchFamily="2" charset="0"/>
                <a:cs typeface="Poppins" panose="00000500000000000000" pitchFamily="2" charset="0"/>
              </a:rPr>
              <a:t>Day 28</a:t>
            </a:r>
            <a:endParaRPr sz="1400" dirty="0">
              <a:latin typeface="Poppins" panose="00000500000000000000" pitchFamily="2" charset="0"/>
              <a:cs typeface="Poppins" panose="00000500000000000000" pitchFamily="2" charset="0"/>
            </a:endParaRPr>
          </a:p>
        </p:txBody>
      </p:sp>
      <p:sp>
        <p:nvSpPr>
          <p:cNvPr id="45" name="object 25">
            <a:extLst>
              <a:ext uri="{FF2B5EF4-FFF2-40B4-BE49-F238E27FC236}">
                <a16:creationId xmlns:a16="http://schemas.microsoft.com/office/drawing/2014/main" id="{49235EC2-B520-B2BD-F77A-719EF78CC53B}"/>
              </a:ext>
            </a:extLst>
          </p:cNvPr>
          <p:cNvSpPr txBox="1"/>
          <p:nvPr/>
        </p:nvSpPr>
        <p:spPr>
          <a:xfrm rot="18799269">
            <a:off x="8064595" y="3568634"/>
            <a:ext cx="1290575" cy="248745"/>
          </a:xfrm>
          <a:prstGeom prst="rect">
            <a:avLst/>
          </a:prstGeom>
        </p:spPr>
        <p:txBody>
          <a:bodyPr vert="horz" wrap="square" lIns="0" tIns="32979" rIns="0" bIns="0" rtlCol="0">
            <a:spAutoFit/>
          </a:bodyPr>
          <a:lstStyle/>
          <a:p>
            <a:pPr marL="16913" algn="r">
              <a:defRPr/>
            </a:pPr>
            <a:r>
              <a:rPr lang="en-US" sz="1400" dirty="0">
                <a:latin typeface="Poppins" panose="00000500000000000000" pitchFamily="2" charset="0"/>
                <a:cs typeface="Poppins" panose="00000500000000000000" pitchFamily="2" charset="0"/>
              </a:rPr>
              <a:t>Day 42</a:t>
            </a:r>
          </a:p>
        </p:txBody>
      </p:sp>
      <p:sp>
        <p:nvSpPr>
          <p:cNvPr id="46" name="object 26">
            <a:extLst>
              <a:ext uri="{FF2B5EF4-FFF2-40B4-BE49-F238E27FC236}">
                <a16:creationId xmlns:a16="http://schemas.microsoft.com/office/drawing/2014/main" id="{AEBEC208-4D6C-BFDD-4855-25E5C5B021CA}"/>
              </a:ext>
            </a:extLst>
          </p:cNvPr>
          <p:cNvSpPr txBox="1"/>
          <p:nvPr/>
        </p:nvSpPr>
        <p:spPr>
          <a:xfrm rot="18799269">
            <a:off x="8399612" y="3532122"/>
            <a:ext cx="1220698" cy="248745"/>
          </a:xfrm>
          <a:prstGeom prst="rect">
            <a:avLst/>
          </a:prstGeom>
        </p:spPr>
        <p:txBody>
          <a:bodyPr vert="horz" wrap="square" lIns="0" tIns="32979" rIns="0" bIns="0" rtlCol="0">
            <a:spAutoFit/>
          </a:bodyPr>
          <a:lstStyle/>
          <a:p>
            <a:pPr marL="16913" marR="6765" lvl="0" indent="-109932" algn="r" fontAlgn="auto">
              <a:spcAft>
                <a:spcPts val="0"/>
              </a:spcAft>
              <a:buClrTx/>
              <a:buSzTx/>
              <a:buFontTx/>
              <a:buNone/>
              <a:tabLst/>
              <a:defRPr/>
            </a:pPr>
            <a:r>
              <a:rPr lang="en-US" sz="1400" dirty="0">
                <a:latin typeface="Poppins" panose="00000500000000000000" pitchFamily="2" charset="0"/>
                <a:cs typeface="Poppins" panose="00000500000000000000" pitchFamily="2" charset="0"/>
              </a:rPr>
              <a:t>Day 56</a:t>
            </a:r>
            <a:endParaRPr sz="1400" dirty="0">
              <a:latin typeface="Poppins" panose="00000500000000000000" pitchFamily="2" charset="0"/>
              <a:cs typeface="Poppins" panose="00000500000000000000" pitchFamily="2" charset="0"/>
            </a:endParaRPr>
          </a:p>
        </p:txBody>
      </p:sp>
      <p:sp>
        <p:nvSpPr>
          <p:cNvPr id="47" name="object 25">
            <a:extLst>
              <a:ext uri="{FF2B5EF4-FFF2-40B4-BE49-F238E27FC236}">
                <a16:creationId xmlns:a16="http://schemas.microsoft.com/office/drawing/2014/main" id="{F408B021-7084-B5E3-BF25-43ABFC2AB270}"/>
              </a:ext>
            </a:extLst>
          </p:cNvPr>
          <p:cNvSpPr txBox="1"/>
          <p:nvPr/>
        </p:nvSpPr>
        <p:spPr>
          <a:xfrm rot="18799269">
            <a:off x="8619639" y="3545783"/>
            <a:ext cx="1220698" cy="248745"/>
          </a:xfrm>
          <a:prstGeom prst="rect">
            <a:avLst/>
          </a:prstGeom>
        </p:spPr>
        <p:txBody>
          <a:bodyPr vert="horz" wrap="square" lIns="0" tIns="32979" rIns="0" bIns="0" rtlCol="0">
            <a:spAutoFit/>
          </a:bodyPr>
          <a:lstStyle/>
          <a:p>
            <a:pPr marL="16913" algn="r">
              <a:defRPr/>
            </a:pPr>
            <a:r>
              <a:rPr lang="en-US" sz="1400" dirty="0">
                <a:latin typeface="Poppins" panose="00000500000000000000" pitchFamily="2" charset="0"/>
                <a:cs typeface="Poppins" panose="00000500000000000000" pitchFamily="2" charset="0"/>
              </a:rPr>
              <a:t>Month 4</a:t>
            </a:r>
          </a:p>
        </p:txBody>
      </p:sp>
      <p:sp>
        <p:nvSpPr>
          <p:cNvPr id="66" name="object 25">
            <a:extLst>
              <a:ext uri="{FF2B5EF4-FFF2-40B4-BE49-F238E27FC236}">
                <a16:creationId xmlns:a16="http://schemas.microsoft.com/office/drawing/2014/main" id="{2CA7857E-46A1-5FC6-E19B-AF149832E9FC}"/>
              </a:ext>
            </a:extLst>
          </p:cNvPr>
          <p:cNvSpPr txBox="1"/>
          <p:nvPr/>
        </p:nvSpPr>
        <p:spPr>
          <a:xfrm rot="18799269">
            <a:off x="8853065" y="3537209"/>
            <a:ext cx="1220698" cy="248745"/>
          </a:xfrm>
          <a:prstGeom prst="rect">
            <a:avLst/>
          </a:prstGeom>
        </p:spPr>
        <p:txBody>
          <a:bodyPr vert="horz" wrap="square" lIns="0" tIns="32979" rIns="0" bIns="0" rtlCol="0">
            <a:spAutoFit/>
          </a:bodyPr>
          <a:lstStyle/>
          <a:p>
            <a:pPr marL="16913" algn="r">
              <a:defRPr/>
            </a:pPr>
            <a:r>
              <a:rPr lang="en-US" sz="1400" dirty="0">
                <a:latin typeface="Poppins" panose="00000500000000000000" pitchFamily="2" charset="0"/>
                <a:cs typeface="Poppins" panose="00000500000000000000" pitchFamily="2" charset="0"/>
              </a:rPr>
              <a:t>Month 6</a:t>
            </a:r>
          </a:p>
        </p:txBody>
      </p:sp>
      <p:sp>
        <p:nvSpPr>
          <p:cNvPr id="67" name="object 25">
            <a:extLst>
              <a:ext uri="{FF2B5EF4-FFF2-40B4-BE49-F238E27FC236}">
                <a16:creationId xmlns:a16="http://schemas.microsoft.com/office/drawing/2014/main" id="{9A5324D8-282B-9898-F78B-A520BC366851}"/>
              </a:ext>
            </a:extLst>
          </p:cNvPr>
          <p:cNvSpPr txBox="1"/>
          <p:nvPr/>
        </p:nvSpPr>
        <p:spPr>
          <a:xfrm rot="18799269">
            <a:off x="9100158" y="3544156"/>
            <a:ext cx="1220698" cy="248745"/>
          </a:xfrm>
          <a:prstGeom prst="rect">
            <a:avLst/>
          </a:prstGeom>
        </p:spPr>
        <p:txBody>
          <a:bodyPr vert="horz" wrap="square" lIns="0" tIns="32979" rIns="0" bIns="0" rtlCol="0">
            <a:spAutoFit/>
          </a:bodyPr>
          <a:lstStyle/>
          <a:p>
            <a:pPr marL="16913" algn="r">
              <a:defRPr/>
            </a:pPr>
            <a:r>
              <a:rPr lang="en-US" sz="1400" dirty="0">
                <a:latin typeface="Poppins" panose="00000500000000000000" pitchFamily="2" charset="0"/>
                <a:cs typeface="Poppins" panose="00000500000000000000" pitchFamily="2" charset="0"/>
              </a:rPr>
              <a:t>Month 9</a:t>
            </a:r>
          </a:p>
        </p:txBody>
      </p:sp>
      <p:sp>
        <p:nvSpPr>
          <p:cNvPr id="68" name="object 27">
            <a:extLst>
              <a:ext uri="{FF2B5EF4-FFF2-40B4-BE49-F238E27FC236}">
                <a16:creationId xmlns:a16="http://schemas.microsoft.com/office/drawing/2014/main" id="{97DD177A-0E3A-A6EA-3015-2A46B96EDEF0}"/>
              </a:ext>
            </a:extLst>
          </p:cNvPr>
          <p:cNvSpPr txBox="1"/>
          <p:nvPr/>
        </p:nvSpPr>
        <p:spPr>
          <a:xfrm rot="5400000">
            <a:off x="8515203" y="2839918"/>
            <a:ext cx="233013" cy="2133151"/>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400" dirty="0">
                <a:solidFill>
                  <a:schemeClr val="tx1">
                    <a:lumMod val="75000"/>
                    <a:lumOff val="25000"/>
                  </a:schemeClr>
                </a:solidFill>
                <a:latin typeface="Poppins Medium" pitchFamily="2" charset="77"/>
                <a:cs typeface="Poppins Medium" pitchFamily="2" charset="77"/>
              </a:rPr>
              <a:t>Visit</a:t>
            </a:r>
            <a:endParaRPr sz="1400" dirty="0">
              <a:solidFill>
                <a:schemeClr val="tx1">
                  <a:lumMod val="75000"/>
                  <a:lumOff val="25000"/>
                </a:schemeClr>
              </a:solidFill>
              <a:latin typeface="Poppins Medium" pitchFamily="2" charset="77"/>
              <a:cs typeface="Poppins Medium" pitchFamily="2" charset="77"/>
            </a:endParaRPr>
          </a:p>
        </p:txBody>
      </p:sp>
      <p:grpSp>
        <p:nvGrpSpPr>
          <p:cNvPr id="75" name="Group 74">
            <a:extLst>
              <a:ext uri="{FF2B5EF4-FFF2-40B4-BE49-F238E27FC236}">
                <a16:creationId xmlns:a16="http://schemas.microsoft.com/office/drawing/2014/main" id="{748AA39A-1E25-1A9A-DBCA-8369B4D5CFB9}"/>
              </a:ext>
            </a:extLst>
          </p:cNvPr>
          <p:cNvGrpSpPr/>
          <p:nvPr/>
        </p:nvGrpSpPr>
        <p:grpSpPr>
          <a:xfrm>
            <a:off x="10343567" y="1274252"/>
            <a:ext cx="1704276" cy="1589302"/>
            <a:chOff x="10271522" y="1362922"/>
            <a:chExt cx="1704276" cy="1589302"/>
          </a:xfrm>
        </p:grpSpPr>
        <p:sp>
          <p:nvSpPr>
            <p:cNvPr id="69" name="object 21">
              <a:extLst>
                <a:ext uri="{FF2B5EF4-FFF2-40B4-BE49-F238E27FC236}">
                  <a16:creationId xmlns:a16="http://schemas.microsoft.com/office/drawing/2014/main" id="{B0691B3D-33C3-4B77-9B5A-75C50BCE919B}"/>
                </a:ext>
              </a:extLst>
            </p:cNvPr>
            <p:cNvSpPr txBox="1"/>
            <p:nvPr/>
          </p:nvSpPr>
          <p:spPr>
            <a:xfrm>
              <a:off x="10537534" y="1362922"/>
              <a:ext cx="1438264" cy="1589302"/>
            </a:xfrm>
            <a:prstGeom prst="rect">
              <a:avLst/>
            </a:prstGeom>
          </p:spPr>
          <p:txBody>
            <a:bodyPr vert="horz" wrap="square" lIns="0" tIns="16912" rIns="0" bIns="0" rtlCol="0">
              <a:spAutoFit/>
            </a:bodyPr>
            <a:lstStyle/>
            <a:p>
              <a:pPr marL="16913" marR="0" lvl="0" indent="0"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baseline="0" noProof="0" dirty="0">
                  <a:ln>
                    <a:noFill/>
                  </a:ln>
                  <a:solidFill>
                    <a:srgbClr val="000000"/>
                  </a:solidFill>
                  <a:effectLst/>
                  <a:uLnTx/>
                  <a:uFillTx/>
                  <a:latin typeface="Poppins" pitchFamily="2" charset="77"/>
                  <a:cs typeface="Poppins" pitchFamily="2" charset="77"/>
                </a:rPr>
                <a:t>Persistence up to Mo 4</a:t>
              </a:r>
            </a:p>
            <a:p>
              <a:pPr marL="16913" marR="0" lvl="0" indent="0" defTabSz="914400" rtl="0" eaLnBrk="1" fontAlgn="auto" latinLnBrk="0" hangingPunct="1">
                <a:lnSpc>
                  <a:spcPct val="100000"/>
                </a:lnSpc>
                <a:spcBef>
                  <a:spcPts val="133"/>
                </a:spcBef>
                <a:spcAft>
                  <a:spcPts val="0"/>
                </a:spcAft>
                <a:buClrTx/>
                <a:buSzTx/>
                <a:buFontTx/>
                <a:buNone/>
                <a:tabLst/>
                <a:defRPr/>
              </a:pPr>
              <a:endParaRPr kumimoji="0" lang="en-US" sz="1400" b="0" i="0" u="none" strike="noStrike" kern="1200" cap="none" spc="-33" normalizeH="0" baseline="0" noProof="0" dirty="0">
                <a:ln>
                  <a:noFill/>
                </a:ln>
                <a:solidFill>
                  <a:srgbClr val="000000"/>
                </a:solidFill>
                <a:effectLst/>
                <a:uLnTx/>
                <a:uFillTx/>
                <a:latin typeface="Poppins" pitchFamily="2" charset="77"/>
                <a:cs typeface="Poppins" pitchFamily="2" charset="77"/>
              </a:endParaRPr>
            </a:p>
            <a:p>
              <a:pPr marL="16913" marR="0" lvl="0" indent="0" defTabSz="914400" rtl="0" eaLnBrk="1" fontAlgn="auto" latinLnBrk="0" hangingPunct="1">
                <a:lnSpc>
                  <a:spcPct val="100000"/>
                </a:lnSpc>
                <a:spcBef>
                  <a:spcPts val="133"/>
                </a:spcBef>
                <a:spcAft>
                  <a:spcPts val="0"/>
                </a:spcAft>
                <a:buClrTx/>
                <a:buSzTx/>
                <a:buFontTx/>
                <a:buNone/>
                <a:tabLst/>
                <a:defRPr/>
              </a:pPr>
              <a:r>
                <a:rPr lang="en-US" sz="1400" spc="-33" dirty="0">
                  <a:solidFill>
                    <a:srgbClr val="000000"/>
                  </a:solidFill>
                  <a:latin typeface="Poppins" pitchFamily="2" charset="77"/>
                  <a:cs typeface="Poppins" pitchFamily="2" charset="77"/>
                </a:rPr>
                <a:t>Nonresponder</a:t>
              </a:r>
            </a:p>
            <a:p>
              <a:pPr marL="16913" marR="0" lvl="0" indent="0"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noProof="0" dirty="0">
                  <a:ln>
                    <a:noFill/>
                  </a:ln>
                  <a:solidFill>
                    <a:srgbClr val="000000"/>
                  </a:solidFill>
                  <a:effectLst/>
                  <a:uLnTx/>
                  <a:uFillTx/>
                  <a:latin typeface="Poppins" pitchFamily="2" charset="77"/>
                  <a:cs typeface="Poppins" pitchFamily="2" charset="77"/>
                </a:rPr>
                <a:t>(n = 46)</a:t>
              </a:r>
            </a:p>
            <a:p>
              <a:pPr marL="16913" marR="0" lvl="0" indent="0" defTabSz="914400" rtl="0" eaLnBrk="1" fontAlgn="auto" latinLnBrk="0" hangingPunct="1">
                <a:lnSpc>
                  <a:spcPct val="100000"/>
                </a:lnSpc>
                <a:spcBef>
                  <a:spcPts val="133"/>
                </a:spcBef>
                <a:spcAft>
                  <a:spcPts val="0"/>
                </a:spcAft>
                <a:buClrTx/>
                <a:buSzTx/>
                <a:buFontTx/>
                <a:buNone/>
                <a:tabLst/>
                <a:defRPr/>
              </a:pPr>
              <a:r>
                <a:rPr lang="en-US" sz="1400" spc="-33" dirty="0">
                  <a:solidFill>
                    <a:srgbClr val="000000"/>
                  </a:solidFill>
                  <a:latin typeface="Poppins" pitchFamily="2" charset="77"/>
                  <a:cs typeface="Poppins" pitchFamily="2" charset="77"/>
                </a:rPr>
                <a:t>Responder</a:t>
              </a:r>
            </a:p>
            <a:p>
              <a:pPr marL="16913" marR="0" lvl="0" indent="0" defTabSz="914400" rtl="0" eaLnBrk="1" fontAlgn="auto" latinLnBrk="0" hangingPunct="1">
                <a:lnSpc>
                  <a:spcPct val="100000"/>
                </a:lnSpc>
                <a:spcBef>
                  <a:spcPts val="133"/>
                </a:spcBef>
                <a:spcAft>
                  <a:spcPts val="0"/>
                </a:spcAft>
                <a:buClrTx/>
                <a:buSzTx/>
                <a:buFontTx/>
                <a:buNone/>
                <a:tabLst/>
                <a:defRPr/>
              </a:pPr>
              <a:r>
                <a:rPr kumimoji="0" lang="en-US" sz="1400" b="0" i="0" u="none" strike="noStrike" kern="1200" cap="none" spc="-33" normalizeH="0" noProof="0" dirty="0">
                  <a:ln>
                    <a:noFill/>
                  </a:ln>
                  <a:solidFill>
                    <a:srgbClr val="000000"/>
                  </a:solidFill>
                  <a:effectLst/>
                  <a:uLnTx/>
                  <a:uFillTx/>
                  <a:latin typeface="Poppins" pitchFamily="2" charset="77"/>
                  <a:cs typeface="Poppins" pitchFamily="2" charset="77"/>
                </a:rPr>
                <a:t>(</a:t>
              </a:r>
              <a:r>
                <a:rPr lang="en-US" sz="1400" spc="-33" dirty="0">
                  <a:solidFill>
                    <a:srgbClr val="000000"/>
                  </a:solidFill>
                  <a:latin typeface="Poppins" pitchFamily="2" charset="77"/>
                  <a:cs typeface="Poppins" pitchFamily="2" charset="77"/>
                </a:rPr>
                <a:t>n = 40)</a:t>
              </a:r>
              <a:endParaRPr kumimoji="0" sz="1400" b="0" i="0" u="none" strike="noStrike" kern="1200" cap="none" spc="0" normalizeH="0" noProof="0" dirty="0">
                <a:ln>
                  <a:noFill/>
                </a:ln>
                <a:solidFill>
                  <a:srgbClr val="000000"/>
                </a:solidFill>
                <a:effectLst/>
                <a:uLnTx/>
                <a:uFillTx/>
                <a:latin typeface="Poppins" pitchFamily="2" charset="77"/>
                <a:cs typeface="Poppins" pitchFamily="2" charset="77"/>
              </a:endParaRPr>
            </a:p>
          </p:txBody>
        </p:sp>
        <p:cxnSp>
          <p:nvCxnSpPr>
            <p:cNvPr id="71" name="Straight Connector 70">
              <a:extLst>
                <a:ext uri="{FF2B5EF4-FFF2-40B4-BE49-F238E27FC236}">
                  <a16:creationId xmlns:a16="http://schemas.microsoft.com/office/drawing/2014/main" id="{E7E2CE4C-A879-DBBD-3F6A-B838897DAB2D}"/>
                </a:ext>
              </a:extLst>
            </p:cNvPr>
            <p:cNvCxnSpPr>
              <a:cxnSpLocks/>
            </p:cNvCxnSpPr>
            <p:nvPr/>
          </p:nvCxnSpPr>
          <p:spPr>
            <a:xfrm>
              <a:off x="10271522" y="2160482"/>
              <a:ext cx="22505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B952D8A-0397-C91F-AC98-A4CB18E096F0}"/>
                </a:ext>
              </a:extLst>
            </p:cNvPr>
            <p:cNvCxnSpPr>
              <a:cxnSpLocks/>
            </p:cNvCxnSpPr>
            <p:nvPr/>
          </p:nvCxnSpPr>
          <p:spPr>
            <a:xfrm>
              <a:off x="10275982" y="2598353"/>
              <a:ext cx="22505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76" name="Freeform: Shape 75">
            <a:extLst>
              <a:ext uri="{FF2B5EF4-FFF2-40B4-BE49-F238E27FC236}">
                <a16:creationId xmlns:a16="http://schemas.microsoft.com/office/drawing/2014/main" id="{F4DEEBBC-E468-AB88-2CC5-4B1065B26656}"/>
              </a:ext>
            </a:extLst>
          </p:cNvPr>
          <p:cNvSpPr/>
          <p:nvPr/>
        </p:nvSpPr>
        <p:spPr>
          <a:xfrm>
            <a:off x="7088515" y="2061768"/>
            <a:ext cx="2265616" cy="984291"/>
          </a:xfrm>
          <a:custGeom>
            <a:avLst/>
            <a:gdLst>
              <a:gd name="csX0" fmla="*/ 0 w 2265616"/>
              <a:gd name="csY0" fmla="*/ 984291 h 984291"/>
              <a:gd name="csX1" fmla="*/ 262090 w 2265616"/>
              <a:gd name="csY1" fmla="*/ 416431 h 984291"/>
              <a:gd name="csX2" fmla="*/ 503794 w 2265616"/>
              <a:gd name="csY2" fmla="*/ 428079 h 984291"/>
              <a:gd name="csX3" fmla="*/ 757147 w 2265616"/>
              <a:gd name="csY3" fmla="*/ 128133 h 984291"/>
              <a:gd name="csX4" fmla="*/ 1001763 w 2265616"/>
              <a:gd name="csY4" fmla="*/ 0 h 984291"/>
              <a:gd name="csX5" fmla="*/ 1258028 w 2265616"/>
              <a:gd name="csY5" fmla="*/ 171814 h 984291"/>
              <a:gd name="csX6" fmla="*/ 1511381 w 2265616"/>
              <a:gd name="csY6" fmla="*/ 358189 h 984291"/>
              <a:gd name="csX7" fmla="*/ 1750174 w 2265616"/>
              <a:gd name="csY7" fmla="*/ 489233 h 984291"/>
              <a:gd name="csX8" fmla="*/ 2006439 w 2265616"/>
              <a:gd name="csY8" fmla="*/ 847422 h 984291"/>
              <a:gd name="csX9" fmla="*/ 2265616 w 2265616"/>
              <a:gd name="csY9" fmla="*/ 850334 h 984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265616" h="984291">
                <a:moveTo>
                  <a:pt x="0" y="984291"/>
                </a:moveTo>
                <a:lnTo>
                  <a:pt x="262090" y="416431"/>
                </a:lnTo>
                <a:lnTo>
                  <a:pt x="503794" y="428079"/>
                </a:lnTo>
                <a:lnTo>
                  <a:pt x="757147" y="128133"/>
                </a:lnTo>
                <a:lnTo>
                  <a:pt x="1001763" y="0"/>
                </a:lnTo>
                <a:lnTo>
                  <a:pt x="1258028" y="171814"/>
                </a:lnTo>
                <a:lnTo>
                  <a:pt x="1511381" y="358189"/>
                </a:lnTo>
                <a:lnTo>
                  <a:pt x="1750174" y="489233"/>
                </a:lnTo>
                <a:lnTo>
                  <a:pt x="2006439" y="847422"/>
                </a:lnTo>
                <a:lnTo>
                  <a:pt x="2265616" y="850334"/>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B96D2912-A82C-7129-7637-51A37228075B}"/>
              </a:ext>
            </a:extLst>
          </p:cNvPr>
          <p:cNvSpPr/>
          <p:nvPr/>
        </p:nvSpPr>
        <p:spPr>
          <a:xfrm>
            <a:off x="7097252" y="1709404"/>
            <a:ext cx="2993640" cy="1333742"/>
          </a:xfrm>
          <a:custGeom>
            <a:avLst/>
            <a:gdLst>
              <a:gd name="csX0" fmla="*/ 0 w 2993640"/>
              <a:gd name="csY0" fmla="*/ 1333742 h 1333742"/>
              <a:gd name="csX1" fmla="*/ 241704 w 2993640"/>
              <a:gd name="csY1" fmla="*/ 661047 h 1333742"/>
              <a:gd name="csX2" fmla="*/ 500881 w 2993640"/>
              <a:gd name="csY2" fmla="*/ 617365 h 1333742"/>
              <a:gd name="csX3" fmla="*/ 742586 w 2993640"/>
              <a:gd name="csY3" fmla="*/ 308683 h 1333742"/>
              <a:gd name="csX4" fmla="*/ 993026 w 2993640"/>
              <a:gd name="csY4" fmla="*/ 0 h 1333742"/>
              <a:gd name="csX5" fmla="*/ 1237643 w 2993640"/>
              <a:gd name="csY5" fmla="*/ 11648 h 1333742"/>
              <a:gd name="csX6" fmla="*/ 1493908 w 2993640"/>
              <a:gd name="csY6" fmla="*/ 218407 h 1333742"/>
              <a:gd name="csX7" fmla="*/ 1758909 w 2993640"/>
              <a:gd name="csY7" fmla="*/ 192199 h 1333742"/>
              <a:gd name="csX8" fmla="*/ 1986053 w 2993640"/>
              <a:gd name="csY8" fmla="*/ 320331 h 1333742"/>
              <a:gd name="csX9" fmla="*/ 2251054 w 2993640"/>
              <a:gd name="csY9" fmla="*/ 483409 h 1333742"/>
              <a:gd name="csX10" fmla="*/ 2498583 w 2993640"/>
              <a:gd name="csY10" fmla="*/ 675607 h 1333742"/>
              <a:gd name="csX11" fmla="*/ 2749024 w 2993640"/>
              <a:gd name="csY11" fmla="*/ 710553 h 1333742"/>
              <a:gd name="csX12" fmla="*/ 2993640 w 2993640"/>
              <a:gd name="csY12" fmla="*/ 1275500 h 13337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993640" h="1333742">
                <a:moveTo>
                  <a:pt x="0" y="1333742"/>
                </a:moveTo>
                <a:lnTo>
                  <a:pt x="241704" y="661047"/>
                </a:lnTo>
                <a:lnTo>
                  <a:pt x="500881" y="617365"/>
                </a:lnTo>
                <a:lnTo>
                  <a:pt x="742586" y="308683"/>
                </a:lnTo>
                <a:lnTo>
                  <a:pt x="993026" y="0"/>
                </a:lnTo>
                <a:lnTo>
                  <a:pt x="1237643" y="11648"/>
                </a:lnTo>
                <a:lnTo>
                  <a:pt x="1493908" y="218407"/>
                </a:lnTo>
                <a:lnTo>
                  <a:pt x="1758909" y="192199"/>
                </a:lnTo>
                <a:lnTo>
                  <a:pt x="1986053" y="320331"/>
                </a:lnTo>
                <a:lnTo>
                  <a:pt x="2251054" y="483409"/>
                </a:lnTo>
                <a:lnTo>
                  <a:pt x="2498583" y="675607"/>
                </a:lnTo>
                <a:lnTo>
                  <a:pt x="2749024" y="710553"/>
                </a:lnTo>
                <a:lnTo>
                  <a:pt x="2993640" y="1275500"/>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a:extLst>
              <a:ext uri="{FF2B5EF4-FFF2-40B4-BE49-F238E27FC236}">
                <a16:creationId xmlns:a16="http://schemas.microsoft.com/office/drawing/2014/main" id="{C9EF0BF7-A75B-A018-0703-C1BB7E3E86AD}"/>
              </a:ext>
            </a:extLst>
          </p:cNvPr>
          <p:cNvGrpSpPr/>
          <p:nvPr/>
        </p:nvGrpSpPr>
        <p:grpSpPr>
          <a:xfrm>
            <a:off x="7062190" y="2026085"/>
            <a:ext cx="2318266" cy="1050544"/>
            <a:chOff x="6956895" y="2026085"/>
            <a:chExt cx="2318266" cy="1050544"/>
          </a:xfrm>
        </p:grpSpPr>
        <p:sp>
          <p:nvSpPr>
            <p:cNvPr id="78" name="Oval 77">
              <a:extLst>
                <a:ext uri="{FF2B5EF4-FFF2-40B4-BE49-F238E27FC236}">
                  <a16:creationId xmlns:a16="http://schemas.microsoft.com/office/drawing/2014/main" id="{409A468E-452B-C195-BAF3-1B67396A4DED}"/>
                </a:ext>
              </a:extLst>
            </p:cNvPr>
            <p:cNvSpPr/>
            <p:nvPr/>
          </p:nvSpPr>
          <p:spPr>
            <a:xfrm>
              <a:off x="6956895" y="3001123"/>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C06FA1D0-4299-8F1D-15CE-B44109FA4F8F}"/>
                </a:ext>
              </a:extLst>
            </p:cNvPr>
            <p:cNvSpPr/>
            <p:nvPr/>
          </p:nvSpPr>
          <p:spPr>
            <a:xfrm>
              <a:off x="7201594" y="2437306"/>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E3577AC4-50D3-ABC7-3B1A-16C2F5616DD2}"/>
                </a:ext>
              </a:extLst>
            </p:cNvPr>
            <p:cNvSpPr/>
            <p:nvPr/>
          </p:nvSpPr>
          <p:spPr>
            <a:xfrm>
              <a:off x="7453885" y="2451926"/>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1C0406BB-E58D-B0AA-48A5-0EE01F2BB8DD}"/>
                </a:ext>
              </a:extLst>
            </p:cNvPr>
            <p:cNvSpPr/>
            <p:nvPr/>
          </p:nvSpPr>
          <p:spPr>
            <a:xfrm>
              <a:off x="7699459" y="2150175"/>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751FD4BE-2304-689C-193D-1F7AF99F10B9}"/>
                </a:ext>
              </a:extLst>
            </p:cNvPr>
            <p:cNvSpPr/>
            <p:nvPr/>
          </p:nvSpPr>
          <p:spPr>
            <a:xfrm>
              <a:off x="7946088" y="2026085"/>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34B76115-6C7F-271B-EB36-3370850E9871}"/>
                </a:ext>
              </a:extLst>
            </p:cNvPr>
            <p:cNvSpPr/>
            <p:nvPr/>
          </p:nvSpPr>
          <p:spPr>
            <a:xfrm>
              <a:off x="8196960" y="2192245"/>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D58B0C7B-E302-F781-A278-EE26C27A2118}"/>
                </a:ext>
              </a:extLst>
            </p:cNvPr>
            <p:cNvSpPr/>
            <p:nvPr/>
          </p:nvSpPr>
          <p:spPr>
            <a:xfrm>
              <a:off x="8451024" y="2376275"/>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7AFC4DD5-4486-0E9B-6BD0-6A1A80B47C6D}"/>
                </a:ext>
              </a:extLst>
            </p:cNvPr>
            <p:cNvSpPr/>
            <p:nvPr/>
          </p:nvSpPr>
          <p:spPr>
            <a:xfrm>
              <a:off x="8705624" y="2516160"/>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21410998-6098-848A-88BE-8B77F9143CC0}"/>
                </a:ext>
              </a:extLst>
            </p:cNvPr>
            <p:cNvSpPr/>
            <p:nvPr/>
          </p:nvSpPr>
          <p:spPr>
            <a:xfrm>
              <a:off x="8948173" y="2866876"/>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45768096-7A3D-0B2E-E060-6F1C57C09005}"/>
                </a:ext>
              </a:extLst>
            </p:cNvPr>
            <p:cNvSpPr/>
            <p:nvPr/>
          </p:nvSpPr>
          <p:spPr>
            <a:xfrm>
              <a:off x="9199655" y="2870375"/>
              <a:ext cx="75506" cy="7550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7B892172-6973-EAD3-A0A9-0B35E118379F}"/>
              </a:ext>
            </a:extLst>
          </p:cNvPr>
          <p:cNvGrpSpPr/>
          <p:nvPr/>
        </p:nvGrpSpPr>
        <p:grpSpPr>
          <a:xfrm>
            <a:off x="7060751" y="1673261"/>
            <a:ext cx="3071665" cy="1402856"/>
            <a:chOff x="6955456" y="1673261"/>
            <a:chExt cx="3071665" cy="1402856"/>
          </a:xfrm>
        </p:grpSpPr>
        <p:grpSp>
          <p:nvGrpSpPr>
            <p:cNvPr id="89" name="Group 88">
              <a:extLst>
                <a:ext uri="{FF2B5EF4-FFF2-40B4-BE49-F238E27FC236}">
                  <a16:creationId xmlns:a16="http://schemas.microsoft.com/office/drawing/2014/main" id="{87B7718B-5288-43AF-A199-A6E05C358936}"/>
                </a:ext>
              </a:extLst>
            </p:cNvPr>
            <p:cNvGrpSpPr/>
            <p:nvPr/>
          </p:nvGrpSpPr>
          <p:grpSpPr>
            <a:xfrm>
              <a:off x="6955456" y="1673261"/>
              <a:ext cx="2318266" cy="1402856"/>
              <a:chOff x="6956895" y="1673773"/>
              <a:chExt cx="2318266" cy="1402856"/>
            </a:xfrm>
            <a:solidFill>
              <a:schemeClr val="accent6"/>
            </a:solidFill>
          </p:grpSpPr>
          <p:sp>
            <p:nvSpPr>
              <p:cNvPr id="90" name="Oval 89">
                <a:extLst>
                  <a:ext uri="{FF2B5EF4-FFF2-40B4-BE49-F238E27FC236}">
                    <a16:creationId xmlns:a16="http://schemas.microsoft.com/office/drawing/2014/main" id="{A933A831-E140-B2D4-E68C-691624D4AFF8}"/>
                  </a:ext>
                </a:extLst>
              </p:cNvPr>
              <p:cNvSpPr/>
              <p:nvPr/>
            </p:nvSpPr>
            <p:spPr>
              <a:xfrm>
                <a:off x="6956895" y="3001123"/>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C721AC5C-774F-0F72-C92D-9A1CACC0B26C}"/>
                  </a:ext>
                </a:extLst>
              </p:cNvPr>
              <p:cNvSpPr/>
              <p:nvPr/>
            </p:nvSpPr>
            <p:spPr>
              <a:xfrm>
                <a:off x="7201594" y="2335386"/>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A67397D9-A9C1-6D81-75F2-CA0BDEC9EAA5}"/>
                  </a:ext>
                </a:extLst>
              </p:cNvPr>
              <p:cNvSpPr/>
              <p:nvPr/>
            </p:nvSpPr>
            <p:spPr>
              <a:xfrm>
                <a:off x="7453885" y="2289691"/>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37C9859E-AD67-A9A0-4CA1-B07827EC5C95}"/>
                  </a:ext>
                </a:extLst>
              </p:cNvPr>
              <p:cNvSpPr/>
              <p:nvPr/>
            </p:nvSpPr>
            <p:spPr>
              <a:xfrm>
                <a:off x="7699459" y="1984345"/>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E500BDE8-EFFA-6A95-F8BB-151E71CAC151}"/>
                  </a:ext>
                </a:extLst>
              </p:cNvPr>
              <p:cNvSpPr/>
              <p:nvPr/>
            </p:nvSpPr>
            <p:spPr>
              <a:xfrm>
                <a:off x="7946088" y="1673773"/>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EC273EA7-5E3B-8790-0B47-CF2ECC6E46E2}"/>
                  </a:ext>
                </a:extLst>
              </p:cNvPr>
              <p:cNvSpPr/>
              <p:nvPr/>
            </p:nvSpPr>
            <p:spPr>
              <a:xfrm>
                <a:off x="8196960" y="1681221"/>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A66C1780-8686-6203-0D50-3A2FDED8CE15}"/>
                  </a:ext>
                </a:extLst>
              </p:cNvPr>
              <p:cNvSpPr/>
              <p:nvPr/>
            </p:nvSpPr>
            <p:spPr>
              <a:xfrm>
                <a:off x="8451024" y="1885653"/>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04AB947E-8F37-C035-6927-CBAE31E81876}"/>
                  </a:ext>
                </a:extLst>
              </p:cNvPr>
              <p:cNvSpPr/>
              <p:nvPr/>
            </p:nvSpPr>
            <p:spPr>
              <a:xfrm>
                <a:off x="8705624" y="1860156"/>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97DAF557-8793-9FDF-BFD5-EE3B34C7AF1D}"/>
                  </a:ext>
                </a:extLst>
              </p:cNvPr>
              <p:cNvSpPr/>
              <p:nvPr/>
            </p:nvSpPr>
            <p:spPr>
              <a:xfrm>
                <a:off x="8948173" y="1989781"/>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3FDEBBF6-BB62-95FA-9D0B-006D56B051E1}"/>
                  </a:ext>
                </a:extLst>
              </p:cNvPr>
              <p:cNvSpPr/>
              <p:nvPr/>
            </p:nvSpPr>
            <p:spPr>
              <a:xfrm>
                <a:off x="9199655" y="2160828"/>
                <a:ext cx="75506" cy="75506"/>
              </a:xfrm>
              <a:prstGeom prst="ellipse">
                <a:avLst/>
              </a:prstGeom>
              <a:grp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0" name="Oval 99">
              <a:extLst>
                <a:ext uri="{FF2B5EF4-FFF2-40B4-BE49-F238E27FC236}">
                  <a16:creationId xmlns:a16="http://schemas.microsoft.com/office/drawing/2014/main" id="{BEC104AC-E327-2FA9-1B3B-A2AEAAC02F3C}"/>
                </a:ext>
              </a:extLst>
            </p:cNvPr>
            <p:cNvSpPr/>
            <p:nvPr/>
          </p:nvSpPr>
          <p:spPr>
            <a:xfrm>
              <a:off x="9446386" y="2345710"/>
              <a:ext cx="75506" cy="75506"/>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C6559663-4C19-3CB4-2A68-47FE620D711D}"/>
                </a:ext>
              </a:extLst>
            </p:cNvPr>
            <p:cNvSpPr/>
            <p:nvPr/>
          </p:nvSpPr>
          <p:spPr>
            <a:xfrm>
              <a:off x="9696081" y="2382099"/>
              <a:ext cx="75506" cy="75506"/>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EFAE8BAB-4C15-0C68-34EF-7BAFF20B953D}"/>
                </a:ext>
              </a:extLst>
            </p:cNvPr>
            <p:cNvSpPr/>
            <p:nvPr/>
          </p:nvSpPr>
          <p:spPr>
            <a:xfrm>
              <a:off x="9951615" y="2936558"/>
              <a:ext cx="75506" cy="75506"/>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 name="Group 120">
            <a:extLst>
              <a:ext uri="{FF2B5EF4-FFF2-40B4-BE49-F238E27FC236}">
                <a16:creationId xmlns:a16="http://schemas.microsoft.com/office/drawing/2014/main" id="{8C8BC1A9-FA87-BB26-A25C-CCDAC064DF91}"/>
              </a:ext>
            </a:extLst>
          </p:cNvPr>
          <p:cNvGrpSpPr/>
          <p:nvPr/>
        </p:nvGrpSpPr>
        <p:grpSpPr>
          <a:xfrm>
            <a:off x="8037594" y="1593114"/>
            <a:ext cx="90275" cy="111150"/>
            <a:chOff x="7809621" y="2591666"/>
            <a:chExt cx="90275" cy="49610"/>
          </a:xfrm>
        </p:grpSpPr>
        <p:cxnSp>
          <p:nvCxnSpPr>
            <p:cNvPr id="122" name="Straight Connector 121">
              <a:extLst>
                <a:ext uri="{FF2B5EF4-FFF2-40B4-BE49-F238E27FC236}">
                  <a16:creationId xmlns:a16="http://schemas.microsoft.com/office/drawing/2014/main" id="{E1094D2F-E866-744C-E3A1-11C1DB85ECD9}"/>
                </a:ext>
              </a:extLst>
            </p:cNvPr>
            <p:cNvCxnSpPr/>
            <p:nvPr/>
          </p:nvCxnSpPr>
          <p:spPr>
            <a:xfrm>
              <a:off x="7857671" y="2591666"/>
              <a:ext cx="0" cy="496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CC11CF5-DA0B-D38C-DC2C-B2180A2C228A}"/>
                </a:ext>
              </a:extLst>
            </p:cNvPr>
            <p:cNvCxnSpPr/>
            <p:nvPr/>
          </p:nvCxnSpPr>
          <p:spPr>
            <a:xfrm>
              <a:off x="7809621" y="2594141"/>
              <a:ext cx="902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 name="Group 123">
            <a:extLst>
              <a:ext uri="{FF2B5EF4-FFF2-40B4-BE49-F238E27FC236}">
                <a16:creationId xmlns:a16="http://schemas.microsoft.com/office/drawing/2014/main" id="{C5E1F1DB-B0EB-5A9A-344A-CD6C4EC13681}"/>
              </a:ext>
            </a:extLst>
          </p:cNvPr>
          <p:cNvGrpSpPr/>
          <p:nvPr/>
        </p:nvGrpSpPr>
        <p:grpSpPr>
          <a:xfrm>
            <a:off x="8293431" y="1596966"/>
            <a:ext cx="90275" cy="93480"/>
            <a:chOff x="7809621" y="2595441"/>
            <a:chExt cx="90275" cy="61199"/>
          </a:xfrm>
        </p:grpSpPr>
        <p:cxnSp>
          <p:nvCxnSpPr>
            <p:cNvPr id="125" name="Straight Connector 124">
              <a:extLst>
                <a:ext uri="{FF2B5EF4-FFF2-40B4-BE49-F238E27FC236}">
                  <a16:creationId xmlns:a16="http://schemas.microsoft.com/office/drawing/2014/main" id="{053C9C3C-1352-C198-1A28-867715A9CD56}"/>
                </a:ext>
              </a:extLst>
            </p:cNvPr>
            <p:cNvCxnSpPr>
              <a:cxnSpLocks/>
            </p:cNvCxnSpPr>
            <p:nvPr/>
          </p:nvCxnSpPr>
          <p:spPr>
            <a:xfrm flipH="1">
              <a:off x="7851846" y="2598037"/>
              <a:ext cx="2912" cy="586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CD8FF412-0A8E-BDD0-EED9-F71D1A02134E}"/>
                </a:ext>
              </a:extLst>
            </p:cNvPr>
            <p:cNvCxnSpPr/>
            <p:nvPr/>
          </p:nvCxnSpPr>
          <p:spPr>
            <a:xfrm>
              <a:off x="7809621" y="2595441"/>
              <a:ext cx="902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2511BA75-5010-1881-8E45-A663A40D421D}"/>
              </a:ext>
            </a:extLst>
          </p:cNvPr>
          <p:cNvGrpSpPr/>
          <p:nvPr/>
        </p:nvGrpSpPr>
        <p:grpSpPr>
          <a:xfrm>
            <a:off x="5855901" y="4264335"/>
            <a:ext cx="493572" cy="1811164"/>
            <a:chOff x="439948" y="2433059"/>
            <a:chExt cx="493572" cy="3390926"/>
          </a:xfrm>
        </p:grpSpPr>
        <p:sp>
          <p:nvSpPr>
            <p:cNvPr id="167" name="object 19">
              <a:extLst>
                <a:ext uri="{FF2B5EF4-FFF2-40B4-BE49-F238E27FC236}">
                  <a16:creationId xmlns:a16="http://schemas.microsoft.com/office/drawing/2014/main" id="{44244A79-E9D6-557B-56DB-FDF9F55ABB6E}"/>
                </a:ext>
              </a:extLst>
            </p:cNvPr>
            <p:cNvSpPr txBox="1"/>
            <p:nvPr/>
          </p:nvSpPr>
          <p:spPr>
            <a:xfrm>
              <a:off x="740233" y="5504968"/>
              <a:ext cx="193287"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68" name="object 20">
              <a:extLst>
                <a:ext uri="{FF2B5EF4-FFF2-40B4-BE49-F238E27FC236}">
                  <a16:creationId xmlns:a16="http://schemas.microsoft.com/office/drawing/2014/main" id="{50A027FB-37A1-F54E-4A74-4149212231D5}"/>
                </a:ext>
              </a:extLst>
            </p:cNvPr>
            <p:cNvSpPr txBox="1"/>
            <p:nvPr/>
          </p:nvSpPr>
          <p:spPr>
            <a:xfrm>
              <a:off x="593320" y="4890587"/>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20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69" name="object 21">
              <a:extLst>
                <a:ext uri="{FF2B5EF4-FFF2-40B4-BE49-F238E27FC236}">
                  <a16:creationId xmlns:a16="http://schemas.microsoft.com/office/drawing/2014/main" id="{9A00EDE9-36FF-F1CE-398B-AA86000550B1}"/>
                </a:ext>
              </a:extLst>
            </p:cNvPr>
            <p:cNvSpPr txBox="1"/>
            <p:nvPr/>
          </p:nvSpPr>
          <p:spPr>
            <a:xfrm>
              <a:off x="593320" y="4276204"/>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40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70" name="object 22">
              <a:extLst>
                <a:ext uri="{FF2B5EF4-FFF2-40B4-BE49-F238E27FC236}">
                  <a16:creationId xmlns:a16="http://schemas.microsoft.com/office/drawing/2014/main" id="{C6F31252-266A-D2C3-703B-90ABC80DFCC9}"/>
                </a:ext>
              </a:extLst>
            </p:cNvPr>
            <p:cNvSpPr txBox="1"/>
            <p:nvPr/>
          </p:nvSpPr>
          <p:spPr>
            <a:xfrm>
              <a:off x="593320" y="3661823"/>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a:ln>
                    <a:noFill/>
                  </a:ln>
                  <a:solidFill>
                    <a:srgbClr val="000000"/>
                  </a:solidFill>
                  <a:effectLst/>
                  <a:uLnTx/>
                  <a:uFillTx/>
                  <a:latin typeface="Poppins" pitchFamily="2" charset="77"/>
                  <a:cs typeface="Poppins" pitchFamily="2" charset="77"/>
                </a:rPr>
                <a:t>60</a:t>
              </a:r>
              <a:endParaRPr kumimoji="0" sz="1400" b="0" i="0" u="none" strike="noStrike" kern="1200" cap="none" spc="0" normalizeH="0" baseline="0" noProof="0">
                <a:ln>
                  <a:noFill/>
                </a:ln>
                <a:solidFill>
                  <a:srgbClr val="000000"/>
                </a:solidFill>
                <a:effectLst/>
                <a:uLnTx/>
                <a:uFillTx/>
                <a:latin typeface="Poppins" pitchFamily="2" charset="77"/>
                <a:cs typeface="Poppins" pitchFamily="2" charset="77"/>
              </a:endParaRPr>
            </a:p>
          </p:txBody>
        </p:sp>
        <p:sp>
          <p:nvSpPr>
            <p:cNvPr id="171" name="object 23">
              <a:extLst>
                <a:ext uri="{FF2B5EF4-FFF2-40B4-BE49-F238E27FC236}">
                  <a16:creationId xmlns:a16="http://schemas.microsoft.com/office/drawing/2014/main" id="{3392AC70-9F5E-B322-C6F4-BDACF82C9F63}"/>
                </a:ext>
              </a:extLst>
            </p:cNvPr>
            <p:cNvSpPr txBox="1"/>
            <p:nvPr/>
          </p:nvSpPr>
          <p:spPr>
            <a:xfrm>
              <a:off x="593320" y="3047442"/>
              <a:ext cx="337700"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80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72" name="object 24">
              <a:extLst>
                <a:ext uri="{FF2B5EF4-FFF2-40B4-BE49-F238E27FC236}">
                  <a16:creationId xmlns:a16="http://schemas.microsoft.com/office/drawing/2014/main" id="{565F3642-C38B-92CC-129F-6F9A79E40C92}"/>
                </a:ext>
              </a:extLst>
            </p:cNvPr>
            <p:cNvSpPr txBox="1"/>
            <p:nvPr/>
          </p:nvSpPr>
          <p:spPr>
            <a:xfrm>
              <a:off x="439948" y="2433059"/>
              <a:ext cx="488777" cy="319017"/>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sz="1400" b="0" i="0" u="none" strike="noStrike" kern="1200" cap="none" spc="-33" normalizeH="0" baseline="0" noProof="0" dirty="0">
                  <a:ln>
                    <a:noFill/>
                  </a:ln>
                  <a:solidFill>
                    <a:srgbClr val="000000"/>
                  </a:solidFill>
                  <a:effectLst/>
                  <a:uLnTx/>
                  <a:uFillTx/>
                  <a:latin typeface="Poppins" pitchFamily="2" charset="77"/>
                  <a:cs typeface="Poppins" pitchFamily="2" charset="77"/>
                </a:rPr>
                <a:t>100</a:t>
              </a:r>
              <a:endParaRPr kumimoji="0" sz="140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173" name="object 27">
            <a:extLst>
              <a:ext uri="{FF2B5EF4-FFF2-40B4-BE49-F238E27FC236}">
                <a16:creationId xmlns:a16="http://schemas.microsoft.com/office/drawing/2014/main" id="{916FCBC6-816A-3DFF-76C7-DBCAEB195ADB}"/>
              </a:ext>
            </a:extLst>
          </p:cNvPr>
          <p:cNvSpPr txBox="1"/>
          <p:nvPr/>
        </p:nvSpPr>
        <p:spPr>
          <a:xfrm>
            <a:off x="5765741" y="4269140"/>
            <a:ext cx="233013" cy="1856751"/>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sz="1400" dirty="0">
                <a:solidFill>
                  <a:schemeClr val="tx1">
                    <a:lumMod val="75000"/>
                    <a:lumOff val="25000"/>
                  </a:schemeClr>
                </a:solidFill>
                <a:latin typeface="Poppins Medium" pitchFamily="2" charset="77"/>
                <a:cs typeface="Poppins Medium" pitchFamily="2" charset="77"/>
              </a:rPr>
              <a:t>Probability </a:t>
            </a:r>
            <a:r>
              <a:rPr sz="1400" dirty="0">
                <a:solidFill>
                  <a:schemeClr val="tx1">
                    <a:lumMod val="75000"/>
                    <a:lumOff val="25000"/>
                  </a:schemeClr>
                </a:solidFill>
                <a:latin typeface="Poppins Medium" pitchFamily="2" charset="77"/>
                <a:cs typeface="Poppins Medium" pitchFamily="2" charset="77"/>
              </a:rPr>
              <a:t>(%)</a:t>
            </a:r>
          </a:p>
        </p:txBody>
      </p:sp>
      <p:grpSp>
        <p:nvGrpSpPr>
          <p:cNvPr id="175" name="Group 174">
            <a:extLst>
              <a:ext uri="{FF2B5EF4-FFF2-40B4-BE49-F238E27FC236}">
                <a16:creationId xmlns:a16="http://schemas.microsoft.com/office/drawing/2014/main" id="{620CF7B8-0D56-4939-866F-CC8E3D95535A}"/>
              </a:ext>
            </a:extLst>
          </p:cNvPr>
          <p:cNvGrpSpPr/>
          <p:nvPr/>
        </p:nvGrpSpPr>
        <p:grpSpPr>
          <a:xfrm>
            <a:off x="6420893" y="4378021"/>
            <a:ext cx="64442" cy="1638990"/>
            <a:chOff x="703905" y="3935277"/>
            <a:chExt cx="64442" cy="2065157"/>
          </a:xfrm>
        </p:grpSpPr>
        <p:cxnSp>
          <p:nvCxnSpPr>
            <p:cNvPr id="177" name="Straight Connector 176">
              <a:extLst>
                <a:ext uri="{FF2B5EF4-FFF2-40B4-BE49-F238E27FC236}">
                  <a16:creationId xmlns:a16="http://schemas.microsoft.com/office/drawing/2014/main" id="{54C5F94F-92B4-0F77-43CA-C74B84F4D567}"/>
                </a:ext>
              </a:extLst>
            </p:cNvPr>
            <p:cNvCxnSpPr/>
            <p:nvPr/>
          </p:nvCxnSpPr>
          <p:spPr bwMode="auto">
            <a:xfrm>
              <a:off x="767077" y="3935277"/>
              <a:ext cx="0" cy="2065157"/>
            </a:xfrm>
            <a:prstGeom prst="line">
              <a:avLst/>
            </a:prstGeom>
            <a:noFill/>
            <a:ln w="12700" cap="flat" cmpd="sng" algn="ctr">
              <a:solidFill>
                <a:schemeClr val="tx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753D731-74D3-09DA-C72E-A79B7AC59318}"/>
                </a:ext>
              </a:extLst>
            </p:cNvPr>
            <p:cNvCxnSpPr>
              <a:cxnSpLocks/>
            </p:cNvCxnSpPr>
            <p:nvPr/>
          </p:nvCxnSpPr>
          <p:spPr bwMode="auto">
            <a:xfrm flipH="1">
              <a:off x="703905" y="394042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5AB2E1BD-65DC-0E1D-4DB7-B586856CB2EE}"/>
                </a:ext>
              </a:extLst>
            </p:cNvPr>
            <p:cNvCxnSpPr>
              <a:cxnSpLocks/>
            </p:cNvCxnSpPr>
            <p:nvPr/>
          </p:nvCxnSpPr>
          <p:spPr bwMode="auto">
            <a:xfrm flipH="1">
              <a:off x="703905" y="435534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D5D7BE67-179D-B069-3DE8-7DF0BA759399}"/>
                </a:ext>
              </a:extLst>
            </p:cNvPr>
            <p:cNvCxnSpPr>
              <a:cxnSpLocks/>
            </p:cNvCxnSpPr>
            <p:nvPr/>
          </p:nvCxnSpPr>
          <p:spPr bwMode="auto">
            <a:xfrm flipH="1">
              <a:off x="703905" y="476535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F4896192-73FC-356C-E06E-4CC15E16DEA1}"/>
                </a:ext>
              </a:extLst>
            </p:cNvPr>
            <p:cNvCxnSpPr>
              <a:cxnSpLocks/>
            </p:cNvCxnSpPr>
            <p:nvPr/>
          </p:nvCxnSpPr>
          <p:spPr bwMode="auto">
            <a:xfrm flipH="1">
              <a:off x="703905" y="51753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6F85AFC-94A5-3C32-6F2F-3AED79CB0DE6}"/>
                </a:ext>
              </a:extLst>
            </p:cNvPr>
            <p:cNvCxnSpPr>
              <a:cxnSpLocks/>
            </p:cNvCxnSpPr>
            <p:nvPr/>
          </p:nvCxnSpPr>
          <p:spPr bwMode="auto">
            <a:xfrm flipH="1">
              <a:off x="703905" y="5585392"/>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E6EC3C3-484C-BC7D-A00F-04A9393B9887}"/>
                </a:ext>
              </a:extLst>
            </p:cNvPr>
            <p:cNvCxnSpPr>
              <a:cxnSpLocks/>
            </p:cNvCxnSpPr>
            <p:nvPr/>
          </p:nvCxnSpPr>
          <p:spPr bwMode="auto">
            <a:xfrm flipH="1">
              <a:off x="703905" y="5995410"/>
              <a:ext cx="64442" cy="0"/>
            </a:xfrm>
            <a:prstGeom prst="line">
              <a:avLst/>
            </a:prstGeom>
            <a:noFill/>
            <a:ln w="12700" cap="flat" cmpd="sng" algn="ctr">
              <a:solidFill>
                <a:schemeClr val="tx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81F97678-B583-A568-CC4E-06F30418C495}"/>
              </a:ext>
            </a:extLst>
          </p:cNvPr>
          <p:cNvGrpSpPr/>
          <p:nvPr/>
        </p:nvGrpSpPr>
        <p:grpSpPr>
          <a:xfrm>
            <a:off x="6344678" y="6060111"/>
            <a:ext cx="2474291" cy="229772"/>
            <a:chOff x="6344678" y="6060111"/>
            <a:chExt cx="2474291" cy="229772"/>
          </a:xfrm>
        </p:grpSpPr>
        <p:sp>
          <p:nvSpPr>
            <p:cNvPr id="209" name="object 25">
              <a:extLst>
                <a:ext uri="{FF2B5EF4-FFF2-40B4-BE49-F238E27FC236}">
                  <a16:creationId xmlns:a16="http://schemas.microsoft.com/office/drawing/2014/main" id="{3885792C-C966-855C-968B-F0B91070B9A5}"/>
                </a:ext>
              </a:extLst>
            </p:cNvPr>
            <p:cNvSpPr txBox="1"/>
            <p:nvPr/>
          </p:nvSpPr>
          <p:spPr>
            <a:xfrm>
              <a:off x="6344678" y="6064473"/>
              <a:ext cx="174792"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0</a:t>
              </a:r>
            </a:p>
          </p:txBody>
        </p:sp>
        <p:sp>
          <p:nvSpPr>
            <p:cNvPr id="210" name="object 26">
              <a:extLst>
                <a:ext uri="{FF2B5EF4-FFF2-40B4-BE49-F238E27FC236}">
                  <a16:creationId xmlns:a16="http://schemas.microsoft.com/office/drawing/2014/main" id="{89F3A645-70B2-9E7C-B163-AA8191380F42}"/>
                </a:ext>
              </a:extLst>
            </p:cNvPr>
            <p:cNvSpPr txBox="1"/>
            <p:nvPr/>
          </p:nvSpPr>
          <p:spPr>
            <a:xfrm>
              <a:off x="6588856" y="6060111"/>
              <a:ext cx="159240"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2</a:t>
              </a:r>
              <a:endParaRPr sz="1200" dirty="0">
                <a:latin typeface="Poppins" panose="00000500000000000000" pitchFamily="2" charset="0"/>
                <a:cs typeface="Poppins" panose="00000500000000000000" pitchFamily="2" charset="0"/>
              </a:endParaRPr>
            </a:p>
          </p:txBody>
        </p:sp>
        <p:sp>
          <p:nvSpPr>
            <p:cNvPr id="211" name="object 25">
              <a:extLst>
                <a:ext uri="{FF2B5EF4-FFF2-40B4-BE49-F238E27FC236}">
                  <a16:creationId xmlns:a16="http://schemas.microsoft.com/office/drawing/2014/main" id="{F3901A90-1A60-076E-E61B-19FCF01A58FA}"/>
                </a:ext>
              </a:extLst>
            </p:cNvPr>
            <p:cNvSpPr txBox="1"/>
            <p:nvPr/>
          </p:nvSpPr>
          <p:spPr>
            <a:xfrm>
              <a:off x="6794279" y="6068056"/>
              <a:ext cx="174792"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4</a:t>
              </a:r>
            </a:p>
          </p:txBody>
        </p:sp>
        <p:sp>
          <p:nvSpPr>
            <p:cNvPr id="212" name="object 26">
              <a:extLst>
                <a:ext uri="{FF2B5EF4-FFF2-40B4-BE49-F238E27FC236}">
                  <a16:creationId xmlns:a16="http://schemas.microsoft.com/office/drawing/2014/main" id="{7C89D767-597A-90FA-A097-C90FEBBE3B3F}"/>
                </a:ext>
              </a:extLst>
            </p:cNvPr>
            <p:cNvSpPr txBox="1"/>
            <p:nvPr/>
          </p:nvSpPr>
          <p:spPr>
            <a:xfrm>
              <a:off x="7066220" y="6065599"/>
              <a:ext cx="122274"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6</a:t>
              </a:r>
              <a:endParaRPr sz="1200" dirty="0">
                <a:latin typeface="Poppins" panose="00000500000000000000" pitchFamily="2" charset="0"/>
                <a:cs typeface="Poppins" panose="00000500000000000000" pitchFamily="2" charset="0"/>
              </a:endParaRPr>
            </a:p>
          </p:txBody>
        </p:sp>
        <p:sp>
          <p:nvSpPr>
            <p:cNvPr id="205" name="object 25">
              <a:extLst>
                <a:ext uri="{FF2B5EF4-FFF2-40B4-BE49-F238E27FC236}">
                  <a16:creationId xmlns:a16="http://schemas.microsoft.com/office/drawing/2014/main" id="{B443EFF3-F5BD-B63E-27D3-932B3E9ACFF4}"/>
                </a:ext>
              </a:extLst>
            </p:cNvPr>
            <p:cNvSpPr txBox="1"/>
            <p:nvPr/>
          </p:nvSpPr>
          <p:spPr>
            <a:xfrm>
              <a:off x="7258688" y="6068445"/>
              <a:ext cx="174792"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8</a:t>
              </a:r>
            </a:p>
          </p:txBody>
        </p:sp>
        <p:sp>
          <p:nvSpPr>
            <p:cNvPr id="206" name="object 26">
              <a:extLst>
                <a:ext uri="{FF2B5EF4-FFF2-40B4-BE49-F238E27FC236}">
                  <a16:creationId xmlns:a16="http://schemas.microsoft.com/office/drawing/2014/main" id="{C6803B58-768B-F118-FA30-4EA542881688}"/>
                </a:ext>
              </a:extLst>
            </p:cNvPr>
            <p:cNvSpPr txBox="1"/>
            <p:nvPr/>
          </p:nvSpPr>
          <p:spPr>
            <a:xfrm>
              <a:off x="7479284" y="6064083"/>
              <a:ext cx="233013"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10</a:t>
              </a:r>
              <a:endParaRPr sz="1200" dirty="0">
                <a:latin typeface="Poppins" panose="00000500000000000000" pitchFamily="2" charset="0"/>
                <a:cs typeface="Poppins" panose="00000500000000000000" pitchFamily="2" charset="0"/>
              </a:endParaRPr>
            </a:p>
          </p:txBody>
        </p:sp>
        <p:sp>
          <p:nvSpPr>
            <p:cNvPr id="207" name="object 25">
              <a:extLst>
                <a:ext uri="{FF2B5EF4-FFF2-40B4-BE49-F238E27FC236}">
                  <a16:creationId xmlns:a16="http://schemas.microsoft.com/office/drawing/2014/main" id="{A9A11910-7FAF-6E33-5F26-1C4B92C7C373}"/>
                </a:ext>
              </a:extLst>
            </p:cNvPr>
            <p:cNvSpPr txBox="1"/>
            <p:nvPr/>
          </p:nvSpPr>
          <p:spPr>
            <a:xfrm>
              <a:off x="7708289" y="6064408"/>
              <a:ext cx="174792"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12</a:t>
              </a:r>
            </a:p>
          </p:txBody>
        </p:sp>
        <p:sp>
          <p:nvSpPr>
            <p:cNvPr id="208" name="object 26">
              <a:extLst>
                <a:ext uri="{FF2B5EF4-FFF2-40B4-BE49-F238E27FC236}">
                  <a16:creationId xmlns:a16="http://schemas.microsoft.com/office/drawing/2014/main" id="{FC5CE7A1-F3AD-23D3-395B-371160C34C3D}"/>
                </a:ext>
              </a:extLst>
            </p:cNvPr>
            <p:cNvSpPr txBox="1"/>
            <p:nvPr/>
          </p:nvSpPr>
          <p:spPr>
            <a:xfrm>
              <a:off x="7937108" y="6067666"/>
              <a:ext cx="178921"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14</a:t>
              </a:r>
              <a:endParaRPr sz="1200" dirty="0">
                <a:latin typeface="Poppins" panose="00000500000000000000" pitchFamily="2" charset="0"/>
                <a:cs typeface="Poppins" panose="00000500000000000000" pitchFamily="2" charset="0"/>
              </a:endParaRPr>
            </a:p>
          </p:txBody>
        </p:sp>
        <p:sp>
          <p:nvSpPr>
            <p:cNvPr id="202" name="object 25">
              <a:extLst>
                <a:ext uri="{FF2B5EF4-FFF2-40B4-BE49-F238E27FC236}">
                  <a16:creationId xmlns:a16="http://schemas.microsoft.com/office/drawing/2014/main" id="{B1FED5D0-28F9-95A1-15CE-6B62E8FF4C38}"/>
                </a:ext>
              </a:extLst>
            </p:cNvPr>
            <p:cNvSpPr txBox="1"/>
            <p:nvPr/>
          </p:nvSpPr>
          <p:spPr>
            <a:xfrm>
              <a:off x="8124564" y="6071916"/>
              <a:ext cx="246351"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16</a:t>
              </a:r>
            </a:p>
          </p:txBody>
        </p:sp>
        <p:sp>
          <p:nvSpPr>
            <p:cNvPr id="203" name="object 26">
              <a:extLst>
                <a:ext uri="{FF2B5EF4-FFF2-40B4-BE49-F238E27FC236}">
                  <a16:creationId xmlns:a16="http://schemas.microsoft.com/office/drawing/2014/main" id="{BDCE9E14-8A01-5D55-EDC5-CC4EDCA85AE3}"/>
                </a:ext>
              </a:extLst>
            </p:cNvPr>
            <p:cNvSpPr txBox="1"/>
            <p:nvPr/>
          </p:nvSpPr>
          <p:spPr>
            <a:xfrm>
              <a:off x="8380532" y="6067554"/>
              <a:ext cx="233013"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18</a:t>
              </a:r>
              <a:endParaRPr sz="1200" dirty="0">
                <a:latin typeface="Poppins" panose="00000500000000000000" pitchFamily="2" charset="0"/>
                <a:cs typeface="Poppins" panose="00000500000000000000" pitchFamily="2" charset="0"/>
              </a:endParaRPr>
            </a:p>
          </p:txBody>
        </p:sp>
        <p:sp>
          <p:nvSpPr>
            <p:cNvPr id="204" name="object 25">
              <a:extLst>
                <a:ext uri="{FF2B5EF4-FFF2-40B4-BE49-F238E27FC236}">
                  <a16:creationId xmlns:a16="http://schemas.microsoft.com/office/drawing/2014/main" id="{4BEE45DF-008C-F7D6-AC5C-9C5CE897B226}"/>
                </a:ext>
              </a:extLst>
            </p:cNvPr>
            <p:cNvSpPr txBox="1"/>
            <p:nvPr/>
          </p:nvSpPr>
          <p:spPr>
            <a:xfrm>
              <a:off x="8585956" y="6071689"/>
              <a:ext cx="233013"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20</a:t>
              </a:r>
            </a:p>
          </p:txBody>
        </p:sp>
      </p:grpSp>
      <p:grpSp>
        <p:nvGrpSpPr>
          <p:cNvPr id="235" name="Group 234">
            <a:extLst>
              <a:ext uri="{FF2B5EF4-FFF2-40B4-BE49-F238E27FC236}">
                <a16:creationId xmlns:a16="http://schemas.microsoft.com/office/drawing/2014/main" id="{3DD0BBE3-D381-A87E-5379-FFC16CC99EE1}"/>
              </a:ext>
            </a:extLst>
          </p:cNvPr>
          <p:cNvGrpSpPr/>
          <p:nvPr/>
        </p:nvGrpSpPr>
        <p:grpSpPr>
          <a:xfrm>
            <a:off x="6486125" y="6010819"/>
            <a:ext cx="5351773" cy="70403"/>
            <a:chOff x="7108182" y="5810997"/>
            <a:chExt cx="7709156" cy="70403"/>
          </a:xfrm>
        </p:grpSpPr>
        <p:cxnSp>
          <p:nvCxnSpPr>
            <p:cNvPr id="176" name="Straight Connector 175">
              <a:extLst>
                <a:ext uri="{FF2B5EF4-FFF2-40B4-BE49-F238E27FC236}">
                  <a16:creationId xmlns:a16="http://schemas.microsoft.com/office/drawing/2014/main" id="{2F6030F0-992F-A265-1B2D-86A62D358778}"/>
                </a:ext>
              </a:extLst>
            </p:cNvPr>
            <p:cNvCxnSpPr>
              <a:cxnSpLocks/>
            </p:cNvCxnSpPr>
            <p:nvPr/>
          </p:nvCxnSpPr>
          <p:spPr bwMode="auto">
            <a:xfrm>
              <a:off x="7116987" y="5810997"/>
              <a:ext cx="7697606" cy="10213"/>
            </a:xfrm>
            <a:prstGeom prst="line">
              <a:avLst/>
            </a:prstGeom>
            <a:noFill/>
            <a:ln w="12700" cap="flat" cmpd="sng" algn="ctr">
              <a:solidFill>
                <a:schemeClr val="tx1"/>
              </a:solidFill>
              <a:prstDash val="solid"/>
              <a:round/>
              <a:headEnd type="none" w="med" len="med"/>
              <a:tailEnd type="none" w="med" len="med"/>
            </a:ln>
            <a:effectLst/>
          </p:spPr>
        </p:cxnSp>
        <p:grpSp>
          <p:nvGrpSpPr>
            <p:cNvPr id="184" name="Group 183">
              <a:extLst>
                <a:ext uri="{FF2B5EF4-FFF2-40B4-BE49-F238E27FC236}">
                  <a16:creationId xmlns:a16="http://schemas.microsoft.com/office/drawing/2014/main" id="{CDF6B029-0463-4B22-14BD-849F570378A9}"/>
                </a:ext>
              </a:extLst>
            </p:cNvPr>
            <p:cNvGrpSpPr/>
            <p:nvPr/>
          </p:nvGrpSpPr>
          <p:grpSpPr>
            <a:xfrm>
              <a:off x="7108182" y="5818344"/>
              <a:ext cx="4498687" cy="61323"/>
              <a:chOff x="9848013" y="5668798"/>
              <a:chExt cx="5630067" cy="58836"/>
            </a:xfrm>
          </p:grpSpPr>
          <p:grpSp>
            <p:nvGrpSpPr>
              <p:cNvPr id="185" name="Group 184">
                <a:extLst>
                  <a:ext uri="{FF2B5EF4-FFF2-40B4-BE49-F238E27FC236}">
                    <a16:creationId xmlns:a16="http://schemas.microsoft.com/office/drawing/2014/main" id="{4CA029A6-7EBE-794A-1B67-4E238FA79972}"/>
                  </a:ext>
                </a:extLst>
              </p:cNvPr>
              <p:cNvGrpSpPr/>
              <p:nvPr/>
            </p:nvGrpSpPr>
            <p:grpSpPr>
              <a:xfrm>
                <a:off x="9848013" y="5668798"/>
                <a:ext cx="1979769" cy="55227"/>
                <a:chOff x="3116398" y="5672691"/>
                <a:chExt cx="1979769" cy="54948"/>
              </a:xfrm>
            </p:grpSpPr>
            <p:cxnSp>
              <p:nvCxnSpPr>
                <p:cNvPr id="195" name="Straight Connector 194">
                  <a:extLst>
                    <a:ext uri="{FF2B5EF4-FFF2-40B4-BE49-F238E27FC236}">
                      <a16:creationId xmlns:a16="http://schemas.microsoft.com/office/drawing/2014/main" id="{31F27915-A7EF-4756-3AB9-B4406D9336CE}"/>
                    </a:ext>
                  </a:extLst>
                </p:cNvPr>
                <p:cNvCxnSpPr>
                  <a:cxnSpLocks/>
                </p:cNvCxnSpPr>
                <p:nvPr/>
              </p:nvCxnSpPr>
              <p:spPr bwMode="auto">
                <a:xfrm>
                  <a:off x="3116398"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82CB6B8-7B9A-3293-3AA6-0E46F5856FE3}"/>
                    </a:ext>
                  </a:extLst>
                </p:cNvPr>
                <p:cNvCxnSpPr>
                  <a:cxnSpLocks/>
                </p:cNvCxnSpPr>
                <p:nvPr/>
              </p:nvCxnSpPr>
              <p:spPr bwMode="auto">
                <a:xfrm>
                  <a:off x="3432263"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B4C98F0-F2C5-7F5B-BEC4-8C4CCCD633EC}"/>
                    </a:ext>
                  </a:extLst>
                </p:cNvPr>
                <p:cNvCxnSpPr>
                  <a:cxnSpLocks/>
                </p:cNvCxnSpPr>
                <p:nvPr/>
              </p:nvCxnSpPr>
              <p:spPr bwMode="auto">
                <a:xfrm>
                  <a:off x="4247687" y="5672692"/>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A0F5E2B9-253D-4174-4F0B-93ED29034CA2}"/>
                    </a:ext>
                  </a:extLst>
                </p:cNvPr>
                <p:cNvCxnSpPr>
                  <a:cxnSpLocks/>
                </p:cNvCxnSpPr>
                <p:nvPr/>
              </p:nvCxnSpPr>
              <p:spPr bwMode="auto">
                <a:xfrm>
                  <a:off x="5096167" y="5672691"/>
                  <a:ext cx="0" cy="54894"/>
                </a:xfrm>
                <a:prstGeom prst="line">
                  <a:avLst/>
                </a:prstGeom>
                <a:noFill/>
                <a:ln w="12700" cap="flat" cmpd="sng" algn="ctr">
                  <a:solidFill>
                    <a:schemeClr val="tx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0CB68ED4-D358-1488-B784-B4B59E8E95A0}"/>
                  </a:ext>
                </a:extLst>
              </p:cNvPr>
              <p:cNvGrpSpPr/>
              <p:nvPr/>
            </p:nvGrpSpPr>
            <p:grpSpPr>
              <a:xfrm>
                <a:off x="11412483" y="5668860"/>
                <a:ext cx="3646985" cy="58774"/>
                <a:chOff x="3551004" y="5672745"/>
                <a:chExt cx="3646985" cy="58477"/>
              </a:xfrm>
            </p:grpSpPr>
            <p:cxnSp>
              <p:nvCxnSpPr>
                <p:cNvPr id="192" name="Straight Connector 191">
                  <a:extLst>
                    <a:ext uri="{FF2B5EF4-FFF2-40B4-BE49-F238E27FC236}">
                      <a16:creationId xmlns:a16="http://schemas.microsoft.com/office/drawing/2014/main" id="{CCC6DE44-9AF5-0B1F-AD7E-6088CF52C41D}"/>
                    </a:ext>
                  </a:extLst>
                </p:cNvPr>
                <p:cNvCxnSpPr>
                  <a:cxnSpLocks/>
                </p:cNvCxnSpPr>
                <p:nvPr/>
              </p:nvCxnSpPr>
              <p:spPr bwMode="auto">
                <a:xfrm>
                  <a:off x="3551004"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10EFE92-27F2-475C-2029-8A9B88C97E02}"/>
                    </a:ext>
                  </a:extLst>
                </p:cNvPr>
                <p:cNvCxnSpPr>
                  <a:cxnSpLocks/>
                </p:cNvCxnSpPr>
                <p:nvPr/>
              </p:nvCxnSpPr>
              <p:spPr bwMode="auto">
                <a:xfrm>
                  <a:off x="5165765" y="5676328"/>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4C2E22A-52ED-D860-D630-D20EEFD184F0}"/>
                    </a:ext>
                  </a:extLst>
                </p:cNvPr>
                <p:cNvCxnSpPr>
                  <a:cxnSpLocks/>
                </p:cNvCxnSpPr>
                <p:nvPr/>
              </p:nvCxnSpPr>
              <p:spPr bwMode="auto">
                <a:xfrm>
                  <a:off x="7197989"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66CE3ED9-0DFC-8828-0341-010D95335797}"/>
                  </a:ext>
                </a:extLst>
              </p:cNvPr>
              <p:cNvGrpSpPr/>
              <p:nvPr/>
            </p:nvGrpSpPr>
            <p:grpSpPr>
              <a:xfrm>
                <a:off x="12202332" y="5668860"/>
                <a:ext cx="3275748" cy="58774"/>
                <a:chOff x="3213506" y="5672745"/>
                <a:chExt cx="3275748" cy="58477"/>
              </a:xfrm>
            </p:grpSpPr>
            <p:cxnSp>
              <p:nvCxnSpPr>
                <p:cNvPr id="188" name="Straight Connector 187">
                  <a:extLst>
                    <a:ext uri="{FF2B5EF4-FFF2-40B4-BE49-F238E27FC236}">
                      <a16:creationId xmlns:a16="http://schemas.microsoft.com/office/drawing/2014/main" id="{5832A831-58F8-4AC5-3EA7-DF64707E23BC}"/>
                    </a:ext>
                  </a:extLst>
                </p:cNvPr>
                <p:cNvCxnSpPr>
                  <a:cxnSpLocks/>
                </p:cNvCxnSpPr>
                <p:nvPr/>
              </p:nvCxnSpPr>
              <p:spPr bwMode="auto">
                <a:xfrm>
                  <a:off x="3213506"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A128797-06F6-AD16-5B3B-383CD4ACB98A}"/>
                    </a:ext>
                  </a:extLst>
                </p:cNvPr>
                <p:cNvCxnSpPr>
                  <a:cxnSpLocks/>
                </p:cNvCxnSpPr>
                <p:nvPr/>
              </p:nvCxnSpPr>
              <p:spPr bwMode="auto">
                <a:xfrm>
                  <a:off x="4881028"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72BFF3C-464D-2CD7-B7D1-36D01DE7FC99}"/>
                    </a:ext>
                  </a:extLst>
                </p:cNvPr>
                <p:cNvCxnSpPr>
                  <a:cxnSpLocks/>
                </p:cNvCxnSpPr>
                <p:nvPr/>
              </p:nvCxnSpPr>
              <p:spPr bwMode="auto">
                <a:xfrm>
                  <a:off x="6489254"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grpSp>
          <p:nvGrpSpPr>
            <p:cNvPr id="216" name="Group 215">
              <a:extLst>
                <a:ext uri="{FF2B5EF4-FFF2-40B4-BE49-F238E27FC236}">
                  <a16:creationId xmlns:a16="http://schemas.microsoft.com/office/drawing/2014/main" id="{C5220F9D-C802-392E-467E-A9DFF62C8788}"/>
                </a:ext>
              </a:extLst>
            </p:cNvPr>
            <p:cNvGrpSpPr/>
            <p:nvPr/>
          </p:nvGrpSpPr>
          <p:grpSpPr>
            <a:xfrm>
              <a:off x="10951993" y="5820141"/>
              <a:ext cx="3865345" cy="61259"/>
              <a:chOff x="11559712" y="5668860"/>
              <a:chExt cx="4837446" cy="58774"/>
            </a:xfrm>
          </p:grpSpPr>
          <p:grpSp>
            <p:nvGrpSpPr>
              <p:cNvPr id="217" name="Group 216">
                <a:extLst>
                  <a:ext uri="{FF2B5EF4-FFF2-40B4-BE49-F238E27FC236}">
                    <a16:creationId xmlns:a16="http://schemas.microsoft.com/office/drawing/2014/main" id="{9E94DB60-DDD3-9A94-FC7A-30079BB753EC}"/>
                  </a:ext>
                </a:extLst>
              </p:cNvPr>
              <p:cNvGrpSpPr/>
              <p:nvPr/>
            </p:nvGrpSpPr>
            <p:grpSpPr>
              <a:xfrm>
                <a:off x="11559712" y="5668860"/>
                <a:ext cx="2847520" cy="58774"/>
                <a:chOff x="4828097" y="5672745"/>
                <a:chExt cx="2847520" cy="58477"/>
              </a:xfrm>
            </p:grpSpPr>
            <p:cxnSp>
              <p:nvCxnSpPr>
                <p:cNvPr id="227" name="Straight Connector 226">
                  <a:extLst>
                    <a:ext uri="{FF2B5EF4-FFF2-40B4-BE49-F238E27FC236}">
                      <a16:creationId xmlns:a16="http://schemas.microsoft.com/office/drawing/2014/main" id="{6110EEF1-A189-CD5A-1E20-9991B04A7C1A}"/>
                    </a:ext>
                  </a:extLst>
                </p:cNvPr>
                <p:cNvCxnSpPr>
                  <a:cxnSpLocks/>
                </p:cNvCxnSpPr>
                <p:nvPr/>
              </p:nvCxnSpPr>
              <p:spPr bwMode="auto">
                <a:xfrm>
                  <a:off x="4828097"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E6BD7CD0-00DD-8760-F910-5608B6C950F3}"/>
                    </a:ext>
                  </a:extLst>
                </p:cNvPr>
                <p:cNvCxnSpPr>
                  <a:cxnSpLocks/>
                </p:cNvCxnSpPr>
                <p:nvPr/>
              </p:nvCxnSpPr>
              <p:spPr bwMode="auto">
                <a:xfrm>
                  <a:off x="6065776"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12BF8B8-3623-3179-AA46-7940E8B1FED6}"/>
                    </a:ext>
                  </a:extLst>
                </p:cNvPr>
                <p:cNvCxnSpPr>
                  <a:cxnSpLocks/>
                </p:cNvCxnSpPr>
                <p:nvPr/>
              </p:nvCxnSpPr>
              <p:spPr bwMode="auto">
                <a:xfrm>
                  <a:off x="6875381" y="5676328"/>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E0A30830-BC05-1683-5AA4-7D73CF4EBAE9}"/>
                    </a:ext>
                  </a:extLst>
                </p:cNvPr>
                <p:cNvCxnSpPr>
                  <a:cxnSpLocks/>
                </p:cNvCxnSpPr>
                <p:nvPr/>
              </p:nvCxnSpPr>
              <p:spPr bwMode="auto">
                <a:xfrm>
                  <a:off x="7675617"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2465089C-938E-2F4A-01CE-CA716D70BDAF}"/>
                  </a:ext>
                </a:extLst>
              </p:cNvPr>
              <p:cNvGrpSpPr/>
              <p:nvPr/>
            </p:nvGrpSpPr>
            <p:grpSpPr>
              <a:xfrm>
                <a:off x="13208921" y="5668860"/>
                <a:ext cx="2794905" cy="58774"/>
                <a:chOff x="5347442" y="5672745"/>
                <a:chExt cx="2794905" cy="58477"/>
              </a:xfrm>
            </p:grpSpPr>
            <p:cxnSp>
              <p:nvCxnSpPr>
                <p:cNvPr id="223" name="Straight Connector 222">
                  <a:extLst>
                    <a:ext uri="{FF2B5EF4-FFF2-40B4-BE49-F238E27FC236}">
                      <a16:creationId xmlns:a16="http://schemas.microsoft.com/office/drawing/2014/main" id="{1D2FF4B7-53F6-3EF0-7920-48945C76C1F3}"/>
                    </a:ext>
                  </a:extLst>
                </p:cNvPr>
                <p:cNvCxnSpPr>
                  <a:cxnSpLocks/>
                </p:cNvCxnSpPr>
                <p:nvPr/>
              </p:nvCxnSpPr>
              <p:spPr bwMode="auto">
                <a:xfrm>
                  <a:off x="5347442"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DA8462B-FBC0-5670-BCC9-B65B2DD45D53}"/>
                    </a:ext>
                  </a:extLst>
                </p:cNvPr>
                <p:cNvCxnSpPr>
                  <a:cxnSpLocks/>
                </p:cNvCxnSpPr>
                <p:nvPr/>
              </p:nvCxnSpPr>
              <p:spPr bwMode="auto">
                <a:xfrm>
                  <a:off x="6159676"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41CC1C20-08EF-EFCE-665C-C1A5633893E9}"/>
                    </a:ext>
                  </a:extLst>
                </p:cNvPr>
                <p:cNvCxnSpPr>
                  <a:cxnSpLocks/>
                </p:cNvCxnSpPr>
                <p:nvPr/>
              </p:nvCxnSpPr>
              <p:spPr bwMode="auto">
                <a:xfrm>
                  <a:off x="7342502" y="5676328"/>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25D6FEB2-AB36-FAE1-07E5-94562BA0D8FB}"/>
                    </a:ext>
                  </a:extLst>
                </p:cNvPr>
                <p:cNvCxnSpPr>
                  <a:cxnSpLocks/>
                </p:cNvCxnSpPr>
                <p:nvPr/>
              </p:nvCxnSpPr>
              <p:spPr bwMode="auto">
                <a:xfrm>
                  <a:off x="8142347"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948FC0B2-7446-4E17-CDBF-FD4BE79FDA7E}"/>
                  </a:ext>
                </a:extLst>
              </p:cNvPr>
              <p:cNvGrpSpPr/>
              <p:nvPr/>
            </p:nvGrpSpPr>
            <p:grpSpPr>
              <a:xfrm>
                <a:off x="14806739" y="5668860"/>
                <a:ext cx="1590419" cy="58774"/>
                <a:chOff x="5817913" y="5672745"/>
                <a:chExt cx="1590419" cy="58477"/>
              </a:xfrm>
            </p:grpSpPr>
            <p:cxnSp>
              <p:nvCxnSpPr>
                <p:cNvPr id="220" name="Straight Connector 219">
                  <a:extLst>
                    <a:ext uri="{FF2B5EF4-FFF2-40B4-BE49-F238E27FC236}">
                      <a16:creationId xmlns:a16="http://schemas.microsoft.com/office/drawing/2014/main" id="{C1CF2AB3-11E8-A86C-B4EB-620549BF7A9B}"/>
                    </a:ext>
                  </a:extLst>
                </p:cNvPr>
                <p:cNvCxnSpPr>
                  <a:cxnSpLocks/>
                </p:cNvCxnSpPr>
                <p:nvPr/>
              </p:nvCxnSpPr>
              <p:spPr bwMode="auto">
                <a:xfrm>
                  <a:off x="5817913"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8C807283-AD77-5E02-9183-DAE862311B7C}"/>
                    </a:ext>
                  </a:extLst>
                </p:cNvPr>
                <p:cNvCxnSpPr>
                  <a:cxnSpLocks/>
                </p:cNvCxnSpPr>
                <p:nvPr/>
              </p:nvCxnSpPr>
              <p:spPr bwMode="auto">
                <a:xfrm>
                  <a:off x="6646842"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23792DB-6E11-8E88-37B9-2413FFBC403B}"/>
                    </a:ext>
                  </a:extLst>
                </p:cNvPr>
                <p:cNvCxnSpPr>
                  <a:cxnSpLocks/>
                </p:cNvCxnSpPr>
                <p:nvPr/>
              </p:nvCxnSpPr>
              <p:spPr bwMode="auto">
                <a:xfrm>
                  <a:off x="7408332"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grpSp>
          <p:nvGrpSpPr>
            <p:cNvPr id="234" name="Group 233">
              <a:extLst>
                <a:ext uri="{FF2B5EF4-FFF2-40B4-BE49-F238E27FC236}">
                  <a16:creationId xmlns:a16="http://schemas.microsoft.com/office/drawing/2014/main" id="{5B618FB9-03F2-6E3E-7726-41F1BF8A3B6C}"/>
                </a:ext>
              </a:extLst>
            </p:cNvPr>
            <p:cNvGrpSpPr/>
            <p:nvPr/>
          </p:nvGrpSpPr>
          <p:grpSpPr>
            <a:xfrm>
              <a:off x="9315213" y="5812093"/>
              <a:ext cx="1348161" cy="61259"/>
              <a:chOff x="8803816" y="5972541"/>
              <a:chExt cx="1348161" cy="61259"/>
            </a:xfrm>
          </p:grpSpPr>
          <p:cxnSp>
            <p:nvCxnSpPr>
              <p:cNvPr id="231" name="Straight Connector 230">
                <a:extLst>
                  <a:ext uri="{FF2B5EF4-FFF2-40B4-BE49-F238E27FC236}">
                    <a16:creationId xmlns:a16="http://schemas.microsoft.com/office/drawing/2014/main" id="{DDE9B5F1-AC8A-1DEB-232E-85BC0BAB2E6C}"/>
                  </a:ext>
                </a:extLst>
              </p:cNvPr>
              <p:cNvCxnSpPr>
                <a:cxnSpLocks/>
              </p:cNvCxnSpPr>
              <p:nvPr/>
            </p:nvCxnSpPr>
            <p:spPr bwMode="auto">
              <a:xfrm>
                <a:off x="8803816" y="5972541"/>
                <a:ext cx="0" cy="57506"/>
              </a:xfrm>
              <a:prstGeom prst="line">
                <a:avLst/>
              </a:prstGeom>
              <a:noFill/>
              <a:ln w="12700" cap="flat" cmpd="sng" algn="ctr">
                <a:solidFill>
                  <a:schemeClr val="tx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348BDB45-1D34-B78A-7C2E-2730FA02250F}"/>
                  </a:ext>
                </a:extLst>
              </p:cNvPr>
              <p:cNvCxnSpPr>
                <a:cxnSpLocks/>
              </p:cNvCxnSpPr>
              <p:nvPr/>
            </p:nvCxnSpPr>
            <p:spPr bwMode="auto">
              <a:xfrm>
                <a:off x="9497115" y="5972541"/>
                <a:ext cx="0" cy="57506"/>
              </a:xfrm>
              <a:prstGeom prst="line">
                <a:avLst/>
              </a:prstGeom>
              <a:noFill/>
              <a:ln w="12700" cap="flat" cmpd="sng" algn="ctr">
                <a:solidFill>
                  <a:schemeClr val="tx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0E456DD5-2744-0989-B034-77B7AA1311CF}"/>
                  </a:ext>
                </a:extLst>
              </p:cNvPr>
              <p:cNvCxnSpPr>
                <a:cxnSpLocks/>
              </p:cNvCxnSpPr>
              <p:nvPr/>
            </p:nvCxnSpPr>
            <p:spPr bwMode="auto">
              <a:xfrm>
                <a:off x="10151977" y="5976294"/>
                <a:ext cx="0" cy="57506"/>
              </a:xfrm>
              <a:prstGeom prst="line">
                <a:avLst/>
              </a:prstGeom>
              <a:noFill/>
              <a:ln w="12700" cap="flat" cmpd="sng" algn="ctr">
                <a:solidFill>
                  <a:schemeClr val="tx1"/>
                </a:solidFill>
                <a:prstDash val="solid"/>
                <a:round/>
                <a:headEnd type="none" w="med" len="med"/>
                <a:tailEnd type="none" w="med" len="med"/>
              </a:ln>
              <a:effectLst/>
            </p:spPr>
          </p:cxnSp>
        </p:grpSp>
      </p:grpSp>
      <p:grpSp>
        <p:nvGrpSpPr>
          <p:cNvPr id="245" name="Group 244">
            <a:extLst>
              <a:ext uri="{FF2B5EF4-FFF2-40B4-BE49-F238E27FC236}">
                <a16:creationId xmlns:a16="http://schemas.microsoft.com/office/drawing/2014/main" id="{6777CF76-BFCD-E9AF-C3F7-FEAB316F2DB6}"/>
              </a:ext>
            </a:extLst>
          </p:cNvPr>
          <p:cNvGrpSpPr/>
          <p:nvPr/>
        </p:nvGrpSpPr>
        <p:grpSpPr>
          <a:xfrm>
            <a:off x="7596668" y="4048040"/>
            <a:ext cx="2691148" cy="799063"/>
            <a:chOff x="7596668" y="4048040"/>
            <a:chExt cx="2691148" cy="799063"/>
          </a:xfrm>
        </p:grpSpPr>
        <p:sp>
          <p:nvSpPr>
            <p:cNvPr id="236" name="object 21">
              <a:extLst>
                <a:ext uri="{FF2B5EF4-FFF2-40B4-BE49-F238E27FC236}">
                  <a16:creationId xmlns:a16="http://schemas.microsoft.com/office/drawing/2014/main" id="{2F9A4A02-0C88-32F6-E416-FC31564A3468}"/>
                </a:ext>
              </a:extLst>
            </p:cNvPr>
            <p:cNvSpPr txBox="1"/>
            <p:nvPr/>
          </p:nvSpPr>
          <p:spPr>
            <a:xfrm>
              <a:off x="7878952" y="4250380"/>
              <a:ext cx="646725" cy="596723"/>
            </a:xfrm>
            <a:prstGeom prst="rect">
              <a:avLst/>
            </a:prstGeom>
          </p:spPr>
          <p:txBody>
            <a:bodyPr vert="horz" wrap="square" lIns="0" tIns="16912" rIns="0" bIns="0" rtlCol="0">
              <a:spAutoFit/>
            </a:bodyPr>
            <a:lstStyle/>
            <a:p>
              <a:pPr marL="16913" marR="0" lvl="0" indent="0" defTabSz="914400" rtl="0" eaLnBrk="1" fontAlgn="auto" latinLnBrk="0" hangingPunct="1">
                <a:lnSpc>
                  <a:spcPct val="100000"/>
                </a:lnSpc>
                <a:spcBef>
                  <a:spcPts val="133"/>
                </a:spcBef>
                <a:spcAft>
                  <a:spcPts val="0"/>
                </a:spcAft>
                <a:buClrTx/>
                <a:buSzTx/>
                <a:buFontTx/>
                <a:buNone/>
                <a:tabLst/>
                <a:defRPr/>
              </a:pPr>
              <a:r>
                <a:rPr kumimoji="0" lang="en-US" sz="1200" b="0" i="0" u="none" strike="noStrike" kern="1200" cap="none" spc="-33" normalizeH="0" baseline="0" noProof="0" dirty="0">
                  <a:ln>
                    <a:noFill/>
                  </a:ln>
                  <a:solidFill>
                    <a:srgbClr val="000000"/>
                  </a:solidFill>
                  <a:effectLst/>
                  <a:uLnTx/>
                  <a:uFillTx/>
                  <a:latin typeface="Poppins" pitchFamily="2" charset="77"/>
                  <a:cs typeface="Poppins" pitchFamily="2" charset="77"/>
                </a:rPr>
                <a:t>CR</a:t>
              </a:r>
            </a:p>
            <a:p>
              <a:pPr marL="16913" marR="0" lvl="0" indent="0" defTabSz="914400" rtl="0" eaLnBrk="1" fontAlgn="auto" latinLnBrk="0" hangingPunct="1">
                <a:lnSpc>
                  <a:spcPct val="100000"/>
                </a:lnSpc>
                <a:spcBef>
                  <a:spcPts val="133"/>
                </a:spcBef>
                <a:spcAft>
                  <a:spcPts val="0"/>
                </a:spcAft>
                <a:buClrTx/>
                <a:buSzTx/>
                <a:buFontTx/>
                <a:buNone/>
                <a:tabLst/>
                <a:defRPr/>
              </a:pPr>
              <a:r>
                <a:rPr lang="en-US" sz="1200" spc="-33" dirty="0">
                  <a:solidFill>
                    <a:srgbClr val="000000"/>
                  </a:solidFill>
                  <a:latin typeface="Poppins" pitchFamily="2" charset="77"/>
                  <a:cs typeface="Poppins" pitchFamily="2" charset="77"/>
                </a:rPr>
                <a:t>PR</a:t>
              </a:r>
            </a:p>
            <a:p>
              <a:pPr marL="16913" marR="0" lvl="0" indent="0" defTabSz="914400" rtl="0" eaLnBrk="1" fontAlgn="auto" latinLnBrk="0" hangingPunct="1">
                <a:lnSpc>
                  <a:spcPct val="100000"/>
                </a:lnSpc>
                <a:spcBef>
                  <a:spcPts val="133"/>
                </a:spcBef>
                <a:spcAft>
                  <a:spcPts val="0"/>
                </a:spcAft>
                <a:buClrTx/>
                <a:buSzTx/>
                <a:buFontTx/>
                <a:buNone/>
                <a:tabLst/>
                <a:defRPr/>
              </a:pPr>
              <a:r>
                <a:rPr kumimoji="0" lang="en-US" sz="1200" b="0" i="0" u="none" strike="noStrike" kern="1200" cap="none" spc="-33" normalizeH="0" noProof="0" dirty="0">
                  <a:ln>
                    <a:noFill/>
                  </a:ln>
                  <a:solidFill>
                    <a:srgbClr val="000000"/>
                  </a:solidFill>
                  <a:effectLst/>
                  <a:uLnTx/>
                  <a:uFillTx/>
                  <a:latin typeface="Poppins" pitchFamily="2" charset="77"/>
                  <a:cs typeface="Poppins" pitchFamily="2" charset="77"/>
                </a:rPr>
                <a:t>Overall</a:t>
              </a:r>
              <a:endParaRPr kumimoji="0" sz="1200" b="0" i="0" u="none" strike="noStrike" kern="1200" cap="none" spc="0" normalizeH="0" noProof="0" dirty="0">
                <a:ln>
                  <a:noFill/>
                </a:ln>
                <a:solidFill>
                  <a:srgbClr val="000000"/>
                </a:solidFill>
                <a:effectLst/>
                <a:uLnTx/>
                <a:uFillTx/>
                <a:latin typeface="Poppins" pitchFamily="2" charset="77"/>
                <a:cs typeface="Poppins" pitchFamily="2" charset="77"/>
              </a:endParaRPr>
            </a:p>
          </p:txBody>
        </p:sp>
        <p:grpSp>
          <p:nvGrpSpPr>
            <p:cNvPr id="240" name="Group 239">
              <a:extLst>
                <a:ext uri="{FF2B5EF4-FFF2-40B4-BE49-F238E27FC236}">
                  <a16:creationId xmlns:a16="http://schemas.microsoft.com/office/drawing/2014/main" id="{2A3AE838-D2B6-44E5-E028-B3AFEC816F20}"/>
                </a:ext>
              </a:extLst>
            </p:cNvPr>
            <p:cNvGrpSpPr/>
            <p:nvPr/>
          </p:nvGrpSpPr>
          <p:grpSpPr>
            <a:xfrm>
              <a:off x="7596668" y="4354758"/>
              <a:ext cx="233538" cy="386487"/>
              <a:chOff x="8603766" y="4135323"/>
              <a:chExt cx="233538" cy="386487"/>
            </a:xfrm>
          </p:grpSpPr>
          <p:cxnSp>
            <p:nvCxnSpPr>
              <p:cNvPr id="237" name="Straight Connector 236">
                <a:extLst>
                  <a:ext uri="{FF2B5EF4-FFF2-40B4-BE49-F238E27FC236}">
                    <a16:creationId xmlns:a16="http://schemas.microsoft.com/office/drawing/2014/main" id="{AB579FED-C475-1B9E-6D25-FB40B672E6AE}"/>
                  </a:ext>
                </a:extLst>
              </p:cNvPr>
              <p:cNvCxnSpPr>
                <a:cxnSpLocks/>
              </p:cNvCxnSpPr>
              <p:nvPr/>
            </p:nvCxnSpPr>
            <p:spPr>
              <a:xfrm>
                <a:off x="8603766" y="4135323"/>
                <a:ext cx="22505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04384A2-6423-27A1-6F10-7FC34881ADC8}"/>
                  </a:ext>
                </a:extLst>
              </p:cNvPr>
              <p:cNvCxnSpPr>
                <a:cxnSpLocks/>
              </p:cNvCxnSpPr>
              <p:nvPr/>
            </p:nvCxnSpPr>
            <p:spPr>
              <a:xfrm>
                <a:off x="8608226" y="4329306"/>
                <a:ext cx="22505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9388BE9D-8C0D-1395-66F3-915688DE7637}"/>
                  </a:ext>
                </a:extLst>
              </p:cNvPr>
              <p:cNvCxnSpPr>
                <a:cxnSpLocks/>
              </p:cNvCxnSpPr>
              <p:nvPr/>
            </p:nvCxnSpPr>
            <p:spPr>
              <a:xfrm>
                <a:off x="8612253" y="4521810"/>
                <a:ext cx="22505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43" name="object 21">
              <a:extLst>
                <a:ext uri="{FF2B5EF4-FFF2-40B4-BE49-F238E27FC236}">
                  <a16:creationId xmlns:a16="http://schemas.microsoft.com/office/drawing/2014/main" id="{31BB89B4-5234-0654-AC4F-9B4C9B8D9DF8}"/>
                </a:ext>
              </a:extLst>
            </p:cNvPr>
            <p:cNvSpPr txBox="1"/>
            <p:nvPr/>
          </p:nvSpPr>
          <p:spPr>
            <a:xfrm>
              <a:off x="8456357" y="4048040"/>
              <a:ext cx="1018472" cy="79421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b="1" i="0" u="none" strike="noStrike" kern="1200" cap="none" spc="-33" normalizeH="0" baseline="0" noProof="0" dirty="0">
                  <a:ln>
                    <a:noFill/>
                  </a:ln>
                  <a:solidFill>
                    <a:srgbClr val="000000"/>
                  </a:solidFill>
                  <a:effectLst/>
                  <a:uLnTx/>
                  <a:uFillTx/>
                  <a:latin typeface="Poppins" pitchFamily="2" charset="77"/>
                  <a:cs typeface="Poppins" pitchFamily="2" charset="77"/>
                </a:rPr>
                <a:t>Median PFS</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200" spc="-33" dirty="0">
                  <a:solidFill>
                    <a:srgbClr val="000000"/>
                  </a:solidFill>
                  <a:latin typeface="Poppins" pitchFamily="2" charset="77"/>
                  <a:cs typeface="Poppins" pitchFamily="2" charset="77"/>
                </a:rPr>
                <a:t>24.0</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b="0" i="0" u="none" strike="noStrike" kern="1200" cap="none" spc="-33" normalizeH="0" noProof="0" dirty="0">
                  <a:ln>
                    <a:noFill/>
                  </a:ln>
                  <a:solidFill>
                    <a:srgbClr val="000000"/>
                  </a:solidFill>
                  <a:effectLst/>
                  <a:uLnTx/>
                  <a:uFillTx/>
                  <a:latin typeface="Poppins" pitchFamily="2" charset="77"/>
                  <a:cs typeface="Poppins" pitchFamily="2" charset="77"/>
                </a:rPr>
                <a:t>4.0</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200" spc="-33" dirty="0">
                  <a:solidFill>
                    <a:srgbClr val="000000"/>
                  </a:solidFill>
                  <a:latin typeface="Poppins" pitchFamily="2" charset="77"/>
                  <a:cs typeface="Poppins" pitchFamily="2" charset="77"/>
                </a:rPr>
                <a:t>3.9</a:t>
              </a:r>
              <a:endParaRPr kumimoji="0" sz="1200" b="0" i="0" u="none" strike="noStrike" kern="1200" cap="none" spc="0" normalizeH="0" noProof="0" dirty="0">
                <a:ln>
                  <a:noFill/>
                </a:ln>
                <a:solidFill>
                  <a:srgbClr val="000000"/>
                </a:solidFill>
                <a:effectLst/>
                <a:uLnTx/>
                <a:uFillTx/>
                <a:latin typeface="Poppins" pitchFamily="2" charset="77"/>
                <a:cs typeface="Poppins" pitchFamily="2" charset="77"/>
              </a:endParaRPr>
            </a:p>
          </p:txBody>
        </p:sp>
        <p:sp>
          <p:nvSpPr>
            <p:cNvPr id="244" name="object 21">
              <a:extLst>
                <a:ext uri="{FF2B5EF4-FFF2-40B4-BE49-F238E27FC236}">
                  <a16:creationId xmlns:a16="http://schemas.microsoft.com/office/drawing/2014/main" id="{588D8CD1-B0F9-0EB3-CE66-AD940CDD8630}"/>
                </a:ext>
              </a:extLst>
            </p:cNvPr>
            <p:cNvSpPr txBox="1"/>
            <p:nvPr/>
          </p:nvSpPr>
          <p:spPr>
            <a:xfrm>
              <a:off x="9269344" y="4048040"/>
              <a:ext cx="1018472" cy="794213"/>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b="1" i="0" u="none" strike="noStrike" kern="1200" cap="none" spc="-33" normalizeH="0" baseline="0" noProof="0" dirty="0">
                  <a:ln>
                    <a:noFill/>
                  </a:ln>
                  <a:solidFill>
                    <a:srgbClr val="000000"/>
                  </a:solidFill>
                  <a:effectLst/>
                  <a:uLnTx/>
                  <a:uFillTx/>
                  <a:latin typeface="Poppins" pitchFamily="2" charset="77"/>
                  <a:cs typeface="Poppins" pitchFamily="2" charset="77"/>
                </a:rPr>
                <a:t>95% CI</a:t>
              </a:r>
            </a:p>
            <a:p>
              <a:pPr marL="16913" marR="0" lvl="0" indent="0" algn="ctr" defTabSz="914400" rtl="0" eaLnBrk="1" fontAlgn="auto" latinLnBrk="0" hangingPunct="1">
                <a:lnSpc>
                  <a:spcPct val="100000"/>
                </a:lnSpc>
                <a:spcBef>
                  <a:spcPts val="133"/>
                </a:spcBef>
                <a:spcAft>
                  <a:spcPts val="0"/>
                </a:spcAft>
                <a:buClrTx/>
                <a:buSzTx/>
                <a:buFontTx/>
                <a:buNone/>
                <a:tabLst/>
                <a:defRPr/>
              </a:pPr>
              <a:r>
                <a:rPr lang="en-US" sz="1200" spc="-33" dirty="0">
                  <a:solidFill>
                    <a:srgbClr val="000000"/>
                  </a:solidFill>
                  <a:latin typeface="Poppins" pitchFamily="2" charset="77"/>
                  <a:cs typeface="Poppins" pitchFamily="2" charset="77"/>
                </a:rPr>
                <a:t>(4.5, NE)</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b="0" i="0" u="none" strike="noStrike" kern="1200" cap="none" spc="-33" normalizeH="0" noProof="0" dirty="0">
                  <a:ln>
                    <a:noFill/>
                  </a:ln>
                  <a:solidFill>
                    <a:srgbClr val="000000"/>
                  </a:solidFill>
                  <a:effectLst/>
                  <a:uLnTx/>
                  <a:uFillTx/>
                  <a:latin typeface="Poppins" pitchFamily="2" charset="77"/>
                  <a:cs typeface="Poppins" pitchFamily="2" charset="77"/>
                </a:rPr>
                <a:t>(2.</a:t>
              </a:r>
              <a:r>
                <a:rPr lang="en-US" sz="1200" spc="-33" dirty="0">
                  <a:solidFill>
                    <a:srgbClr val="000000"/>
                  </a:solidFill>
                  <a:latin typeface="Poppins" pitchFamily="2" charset="77"/>
                  <a:cs typeface="Poppins" pitchFamily="2" charset="77"/>
                </a:rPr>
                <a:t>0, 5.8)</a:t>
              </a:r>
            </a:p>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200" b="0" i="0" u="none" strike="noStrike" kern="1200" cap="none" spc="-33" normalizeH="0" noProof="0" dirty="0">
                  <a:ln>
                    <a:noFill/>
                  </a:ln>
                  <a:solidFill>
                    <a:srgbClr val="000000"/>
                  </a:solidFill>
                  <a:effectLst/>
                  <a:uLnTx/>
                  <a:uFillTx/>
                  <a:latin typeface="Poppins" pitchFamily="2" charset="77"/>
                  <a:cs typeface="Poppins" pitchFamily="2" charset="77"/>
                </a:rPr>
                <a:t>(1.9, 6.1)</a:t>
              </a:r>
              <a:endParaRPr kumimoji="0" sz="1200" b="0" i="0" u="none" strike="noStrike" kern="1200" cap="none" spc="0" normalizeH="0" noProof="0" dirty="0">
                <a:ln>
                  <a:noFill/>
                </a:ln>
                <a:solidFill>
                  <a:srgbClr val="000000"/>
                </a:solidFill>
                <a:effectLst/>
                <a:uLnTx/>
                <a:uFillTx/>
                <a:latin typeface="Poppins" pitchFamily="2" charset="77"/>
                <a:cs typeface="Poppins" pitchFamily="2" charset="77"/>
              </a:endParaRPr>
            </a:p>
          </p:txBody>
        </p:sp>
      </p:grpSp>
      <p:sp>
        <p:nvSpPr>
          <p:cNvPr id="246" name="Freeform: Shape 245">
            <a:extLst>
              <a:ext uri="{FF2B5EF4-FFF2-40B4-BE49-F238E27FC236}">
                <a16:creationId xmlns:a16="http://schemas.microsoft.com/office/drawing/2014/main" id="{56E8B6DE-B128-91C9-4917-482CBFCCCD34}"/>
              </a:ext>
            </a:extLst>
          </p:cNvPr>
          <p:cNvSpPr/>
          <p:nvPr/>
        </p:nvSpPr>
        <p:spPr>
          <a:xfrm>
            <a:off x="6460516" y="4381656"/>
            <a:ext cx="5426684" cy="933061"/>
          </a:xfrm>
          <a:custGeom>
            <a:avLst/>
            <a:gdLst>
              <a:gd name="csX0" fmla="*/ 0 w 5426684"/>
              <a:gd name="csY0" fmla="*/ 0 h 933061"/>
              <a:gd name="csX1" fmla="*/ 205273 w 5426684"/>
              <a:gd name="csY1" fmla="*/ 0 h 933061"/>
              <a:gd name="csX2" fmla="*/ 205273 w 5426684"/>
              <a:gd name="csY2" fmla="*/ 115699 h 933061"/>
              <a:gd name="csX3" fmla="*/ 414279 w 5426684"/>
              <a:gd name="csY3" fmla="*/ 115699 h 933061"/>
              <a:gd name="csX4" fmla="*/ 414279 w 5426684"/>
              <a:gd name="csY4" fmla="*/ 223934 h 933061"/>
              <a:gd name="csX5" fmla="*/ 503853 w 5426684"/>
              <a:gd name="csY5" fmla="*/ 223934 h 933061"/>
              <a:gd name="csX6" fmla="*/ 503853 w 5426684"/>
              <a:gd name="csY6" fmla="*/ 335902 h 933061"/>
              <a:gd name="csX7" fmla="*/ 679268 w 5426684"/>
              <a:gd name="csY7" fmla="*/ 335902 h 933061"/>
              <a:gd name="csX8" fmla="*/ 679268 w 5426684"/>
              <a:gd name="csY8" fmla="*/ 466530 h 933061"/>
              <a:gd name="csX9" fmla="*/ 1339876 w 5426684"/>
              <a:gd name="csY9" fmla="*/ 466530 h 933061"/>
              <a:gd name="csX10" fmla="*/ 1339876 w 5426684"/>
              <a:gd name="csY10" fmla="*/ 571033 h 933061"/>
              <a:gd name="csX11" fmla="*/ 2183363 w 5426684"/>
              <a:gd name="csY11" fmla="*/ 571033 h 933061"/>
              <a:gd name="csX12" fmla="*/ 2183363 w 5426684"/>
              <a:gd name="csY12" fmla="*/ 690465 h 933061"/>
              <a:gd name="csX13" fmla="*/ 2496872 w 5426684"/>
              <a:gd name="csY13" fmla="*/ 690465 h 933061"/>
              <a:gd name="csX14" fmla="*/ 2496872 w 5426684"/>
              <a:gd name="csY14" fmla="*/ 802432 h 933061"/>
              <a:gd name="csX15" fmla="*/ 2694681 w 5426684"/>
              <a:gd name="csY15" fmla="*/ 802432 h 933061"/>
              <a:gd name="csX16" fmla="*/ 2694681 w 5426684"/>
              <a:gd name="csY16" fmla="*/ 933061 h 933061"/>
              <a:gd name="csX17" fmla="*/ 5426684 w 5426684"/>
              <a:gd name="csY17" fmla="*/ 933061 h 9330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426684" h="933061">
                <a:moveTo>
                  <a:pt x="0" y="0"/>
                </a:moveTo>
                <a:lnTo>
                  <a:pt x="205273" y="0"/>
                </a:lnTo>
                <a:lnTo>
                  <a:pt x="205273" y="115699"/>
                </a:lnTo>
                <a:lnTo>
                  <a:pt x="414279" y="115699"/>
                </a:lnTo>
                <a:lnTo>
                  <a:pt x="414279" y="223934"/>
                </a:lnTo>
                <a:lnTo>
                  <a:pt x="503853" y="223934"/>
                </a:lnTo>
                <a:lnTo>
                  <a:pt x="503853" y="335902"/>
                </a:lnTo>
                <a:lnTo>
                  <a:pt x="679268" y="335902"/>
                </a:lnTo>
                <a:lnTo>
                  <a:pt x="679268" y="466530"/>
                </a:lnTo>
                <a:lnTo>
                  <a:pt x="1339876" y="466530"/>
                </a:lnTo>
                <a:lnTo>
                  <a:pt x="1339876" y="571033"/>
                </a:lnTo>
                <a:lnTo>
                  <a:pt x="2183363" y="571033"/>
                </a:lnTo>
                <a:lnTo>
                  <a:pt x="2183363" y="690465"/>
                </a:lnTo>
                <a:lnTo>
                  <a:pt x="2496872" y="690465"/>
                </a:lnTo>
                <a:lnTo>
                  <a:pt x="2496872" y="802432"/>
                </a:lnTo>
                <a:lnTo>
                  <a:pt x="2694681" y="802432"/>
                </a:lnTo>
                <a:lnTo>
                  <a:pt x="2694681" y="933061"/>
                </a:lnTo>
                <a:lnTo>
                  <a:pt x="5426684" y="933061"/>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Freeform: Shape 246">
            <a:extLst>
              <a:ext uri="{FF2B5EF4-FFF2-40B4-BE49-F238E27FC236}">
                <a16:creationId xmlns:a16="http://schemas.microsoft.com/office/drawing/2014/main" id="{C9927D38-0C8A-7E60-4C77-CF4BADBAC245}"/>
              </a:ext>
            </a:extLst>
          </p:cNvPr>
          <p:cNvSpPr/>
          <p:nvPr/>
        </p:nvSpPr>
        <p:spPr>
          <a:xfrm>
            <a:off x="6460516" y="4381656"/>
            <a:ext cx="653143" cy="1627258"/>
          </a:xfrm>
          <a:custGeom>
            <a:avLst/>
            <a:gdLst>
              <a:gd name="csX0" fmla="*/ 0 w 653143"/>
              <a:gd name="csY0" fmla="*/ 0 h 1627258"/>
              <a:gd name="csX1" fmla="*/ 227667 w 653143"/>
              <a:gd name="csY1" fmla="*/ 0 h 1627258"/>
              <a:gd name="csX2" fmla="*/ 227667 w 653143"/>
              <a:gd name="csY2" fmla="*/ 332169 h 1627258"/>
              <a:gd name="csX3" fmla="*/ 447869 w 653143"/>
              <a:gd name="csY3" fmla="*/ 332169 h 1627258"/>
              <a:gd name="csX4" fmla="*/ 447869 w 653143"/>
              <a:gd name="csY4" fmla="*/ 638213 h 1627258"/>
              <a:gd name="csX5" fmla="*/ 447869 w 653143"/>
              <a:gd name="csY5" fmla="*/ 645678 h 1627258"/>
              <a:gd name="csX6" fmla="*/ 447869 w 653143"/>
              <a:gd name="csY6" fmla="*/ 981580 h 1627258"/>
              <a:gd name="csX7" fmla="*/ 615820 w 653143"/>
              <a:gd name="csY7" fmla="*/ 981580 h 1627258"/>
              <a:gd name="csX8" fmla="*/ 615820 w 653143"/>
              <a:gd name="csY8" fmla="*/ 1302553 h 1627258"/>
              <a:gd name="csX9" fmla="*/ 653143 w 653143"/>
              <a:gd name="csY9" fmla="*/ 1302553 h 1627258"/>
              <a:gd name="csX10" fmla="*/ 653143 w 653143"/>
              <a:gd name="csY10" fmla="*/ 1627258 h 16272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53143" h="1627258">
                <a:moveTo>
                  <a:pt x="0" y="0"/>
                </a:moveTo>
                <a:lnTo>
                  <a:pt x="227667" y="0"/>
                </a:lnTo>
                <a:lnTo>
                  <a:pt x="227667" y="332169"/>
                </a:lnTo>
                <a:lnTo>
                  <a:pt x="447869" y="332169"/>
                </a:lnTo>
                <a:lnTo>
                  <a:pt x="447869" y="638213"/>
                </a:lnTo>
                <a:lnTo>
                  <a:pt x="447869" y="645678"/>
                </a:lnTo>
                <a:lnTo>
                  <a:pt x="447869" y="981580"/>
                </a:lnTo>
                <a:lnTo>
                  <a:pt x="615820" y="981580"/>
                </a:lnTo>
                <a:lnTo>
                  <a:pt x="615820" y="1302553"/>
                </a:lnTo>
                <a:lnTo>
                  <a:pt x="653143" y="1302553"/>
                </a:lnTo>
                <a:lnTo>
                  <a:pt x="653143" y="1627258"/>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Freeform: Shape 247">
            <a:extLst>
              <a:ext uri="{FF2B5EF4-FFF2-40B4-BE49-F238E27FC236}">
                <a16:creationId xmlns:a16="http://schemas.microsoft.com/office/drawing/2014/main" id="{AD99463F-E17B-2DA0-36CA-35CB6B9BCC78}"/>
              </a:ext>
            </a:extLst>
          </p:cNvPr>
          <p:cNvSpPr/>
          <p:nvPr/>
        </p:nvSpPr>
        <p:spPr>
          <a:xfrm>
            <a:off x="6456784" y="4385388"/>
            <a:ext cx="5422952" cy="1321214"/>
          </a:xfrm>
          <a:custGeom>
            <a:avLst/>
            <a:gdLst>
              <a:gd name="csX0" fmla="*/ 0 w 5422952"/>
              <a:gd name="csY0" fmla="*/ 0 h 1321214"/>
              <a:gd name="csX1" fmla="*/ 59716 w 5422952"/>
              <a:gd name="csY1" fmla="*/ 0 h 1321214"/>
              <a:gd name="csX2" fmla="*/ 59716 w 5422952"/>
              <a:gd name="csY2" fmla="*/ 33590 h 1321214"/>
              <a:gd name="csX3" fmla="*/ 108235 w 5422952"/>
              <a:gd name="csY3" fmla="*/ 33590 h 1321214"/>
              <a:gd name="csX4" fmla="*/ 108235 w 5422952"/>
              <a:gd name="csY4" fmla="*/ 89574 h 1321214"/>
              <a:gd name="csX5" fmla="*/ 111967 w 5422952"/>
              <a:gd name="csY5" fmla="*/ 93306 h 1321214"/>
              <a:gd name="csX6" fmla="*/ 111967 w 5422952"/>
              <a:gd name="csY6" fmla="*/ 376956 h 1321214"/>
              <a:gd name="csX7" fmla="*/ 134360 w 5422952"/>
              <a:gd name="csY7" fmla="*/ 376956 h 1321214"/>
              <a:gd name="csX8" fmla="*/ 134360 w 5422952"/>
              <a:gd name="csY8" fmla="*/ 425476 h 1321214"/>
              <a:gd name="csX9" fmla="*/ 205273 w 5422952"/>
              <a:gd name="csY9" fmla="*/ 425476 h 1321214"/>
              <a:gd name="csX10" fmla="*/ 205273 w 5422952"/>
              <a:gd name="csY10" fmla="*/ 496388 h 1321214"/>
              <a:gd name="csX11" fmla="*/ 209006 w 5422952"/>
              <a:gd name="csY11" fmla="*/ 500121 h 1321214"/>
              <a:gd name="csX12" fmla="*/ 209006 w 5422952"/>
              <a:gd name="csY12" fmla="*/ 533711 h 1321214"/>
              <a:gd name="csX13" fmla="*/ 220202 w 5422952"/>
              <a:gd name="csY13" fmla="*/ 544907 h 1321214"/>
              <a:gd name="csX14" fmla="*/ 220202 w 5422952"/>
              <a:gd name="csY14" fmla="*/ 623285 h 1321214"/>
              <a:gd name="csX15" fmla="*/ 227666 w 5422952"/>
              <a:gd name="csY15" fmla="*/ 630749 h 1321214"/>
              <a:gd name="csX16" fmla="*/ 227666 w 5422952"/>
              <a:gd name="csY16" fmla="*/ 697930 h 1321214"/>
              <a:gd name="csX17" fmla="*/ 272454 w 5422952"/>
              <a:gd name="csY17" fmla="*/ 697930 h 1321214"/>
              <a:gd name="csX18" fmla="*/ 272454 w 5422952"/>
              <a:gd name="csY18" fmla="*/ 746449 h 1321214"/>
              <a:gd name="csX19" fmla="*/ 414279 w 5422952"/>
              <a:gd name="csY19" fmla="*/ 746449 h 1321214"/>
              <a:gd name="csX20" fmla="*/ 414279 w 5422952"/>
              <a:gd name="csY20" fmla="*/ 791236 h 1321214"/>
              <a:gd name="csX21" fmla="*/ 470263 w 5422952"/>
              <a:gd name="csY21" fmla="*/ 791236 h 1321214"/>
              <a:gd name="csX22" fmla="*/ 470263 w 5422952"/>
              <a:gd name="csY22" fmla="*/ 895739 h 1321214"/>
              <a:gd name="csX23" fmla="*/ 522514 w 5422952"/>
              <a:gd name="csY23" fmla="*/ 895739 h 1321214"/>
              <a:gd name="csX24" fmla="*/ 522514 w 5422952"/>
              <a:gd name="csY24" fmla="*/ 962919 h 1321214"/>
              <a:gd name="csX25" fmla="*/ 630749 w 5422952"/>
              <a:gd name="csY25" fmla="*/ 962919 h 1321214"/>
              <a:gd name="csX26" fmla="*/ 630749 w 5422952"/>
              <a:gd name="csY26" fmla="*/ 1011438 h 1321214"/>
              <a:gd name="csX27" fmla="*/ 671804 w 5422952"/>
              <a:gd name="csY27" fmla="*/ 1011438 h 1321214"/>
              <a:gd name="csX28" fmla="*/ 671804 w 5422952"/>
              <a:gd name="csY28" fmla="*/ 1056225 h 1321214"/>
              <a:gd name="csX29" fmla="*/ 679268 w 5422952"/>
              <a:gd name="csY29" fmla="*/ 1056225 h 1321214"/>
              <a:gd name="csX30" fmla="*/ 679268 w 5422952"/>
              <a:gd name="csY30" fmla="*/ 1104744 h 1321214"/>
              <a:gd name="csX31" fmla="*/ 1347340 w 5422952"/>
              <a:gd name="csY31" fmla="*/ 1104744 h 1321214"/>
              <a:gd name="csX32" fmla="*/ 1347340 w 5422952"/>
              <a:gd name="csY32" fmla="*/ 1164460 h 1321214"/>
              <a:gd name="csX33" fmla="*/ 2175898 w 5422952"/>
              <a:gd name="csY33" fmla="*/ 1164460 h 1321214"/>
              <a:gd name="csX34" fmla="*/ 2175898 w 5422952"/>
              <a:gd name="csY34" fmla="*/ 1190586 h 1321214"/>
              <a:gd name="csX35" fmla="*/ 2489407 w 5422952"/>
              <a:gd name="csY35" fmla="*/ 1190586 h 1321214"/>
              <a:gd name="csX36" fmla="*/ 2489407 w 5422952"/>
              <a:gd name="csY36" fmla="*/ 1268963 h 1321214"/>
              <a:gd name="csX37" fmla="*/ 2694680 w 5422952"/>
              <a:gd name="csY37" fmla="*/ 1268963 h 1321214"/>
              <a:gd name="csX38" fmla="*/ 2694680 w 5422952"/>
              <a:gd name="csY38" fmla="*/ 1321214 h 1321214"/>
              <a:gd name="csX39" fmla="*/ 5422952 w 5422952"/>
              <a:gd name="csY39" fmla="*/ 1321214 h 1321214"/>
              <a:gd name="csX0" fmla="*/ 0 w 5422952"/>
              <a:gd name="csY0" fmla="*/ 0 h 1321214"/>
              <a:gd name="csX1" fmla="*/ 59716 w 5422952"/>
              <a:gd name="csY1" fmla="*/ 0 h 1321214"/>
              <a:gd name="csX2" fmla="*/ 59716 w 5422952"/>
              <a:gd name="csY2" fmla="*/ 33590 h 1321214"/>
              <a:gd name="csX3" fmla="*/ 108235 w 5422952"/>
              <a:gd name="csY3" fmla="*/ 33590 h 1321214"/>
              <a:gd name="csX4" fmla="*/ 108235 w 5422952"/>
              <a:gd name="csY4" fmla="*/ 89574 h 1321214"/>
              <a:gd name="csX5" fmla="*/ 111967 w 5422952"/>
              <a:gd name="csY5" fmla="*/ 93306 h 1321214"/>
              <a:gd name="csX6" fmla="*/ 111967 w 5422952"/>
              <a:gd name="csY6" fmla="*/ 376956 h 1321214"/>
              <a:gd name="csX7" fmla="*/ 134360 w 5422952"/>
              <a:gd name="csY7" fmla="*/ 376956 h 1321214"/>
              <a:gd name="csX8" fmla="*/ 134360 w 5422952"/>
              <a:gd name="csY8" fmla="*/ 425476 h 1321214"/>
              <a:gd name="csX9" fmla="*/ 205273 w 5422952"/>
              <a:gd name="csY9" fmla="*/ 425476 h 1321214"/>
              <a:gd name="csX10" fmla="*/ 205273 w 5422952"/>
              <a:gd name="csY10" fmla="*/ 496388 h 1321214"/>
              <a:gd name="csX11" fmla="*/ 209006 w 5422952"/>
              <a:gd name="csY11" fmla="*/ 500121 h 1321214"/>
              <a:gd name="csX12" fmla="*/ 209006 w 5422952"/>
              <a:gd name="csY12" fmla="*/ 533711 h 1321214"/>
              <a:gd name="csX13" fmla="*/ 220202 w 5422952"/>
              <a:gd name="csY13" fmla="*/ 544907 h 1321214"/>
              <a:gd name="csX14" fmla="*/ 220202 w 5422952"/>
              <a:gd name="csY14" fmla="*/ 623285 h 1321214"/>
              <a:gd name="csX15" fmla="*/ 227666 w 5422952"/>
              <a:gd name="csY15" fmla="*/ 630749 h 1321214"/>
              <a:gd name="csX16" fmla="*/ 227666 w 5422952"/>
              <a:gd name="csY16" fmla="*/ 697930 h 1321214"/>
              <a:gd name="csX17" fmla="*/ 272454 w 5422952"/>
              <a:gd name="csY17" fmla="*/ 697930 h 1321214"/>
              <a:gd name="csX18" fmla="*/ 272454 w 5422952"/>
              <a:gd name="csY18" fmla="*/ 746449 h 1321214"/>
              <a:gd name="csX19" fmla="*/ 414279 w 5422952"/>
              <a:gd name="csY19" fmla="*/ 746449 h 1321214"/>
              <a:gd name="csX20" fmla="*/ 414279 w 5422952"/>
              <a:gd name="csY20" fmla="*/ 791236 h 1321214"/>
              <a:gd name="csX21" fmla="*/ 470263 w 5422952"/>
              <a:gd name="csY21" fmla="*/ 791236 h 1321214"/>
              <a:gd name="csX22" fmla="*/ 470263 w 5422952"/>
              <a:gd name="csY22" fmla="*/ 895739 h 1321214"/>
              <a:gd name="csX23" fmla="*/ 522514 w 5422952"/>
              <a:gd name="csY23" fmla="*/ 895739 h 1321214"/>
              <a:gd name="csX24" fmla="*/ 522514 w 5422952"/>
              <a:gd name="csY24" fmla="*/ 962919 h 1321214"/>
              <a:gd name="csX25" fmla="*/ 630749 w 5422952"/>
              <a:gd name="csY25" fmla="*/ 962919 h 1321214"/>
              <a:gd name="csX26" fmla="*/ 630749 w 5422952"/>
              <a:gd name="csY26" fmla="*/ 1011438 h 1321214"/>
              <a:gd name="csX27" fmla="*/ 671804 w 5422952"/>
              <a:gd name="csY27" fmla="*/ 1011438 h 1321214"/>
              <a:gd name="csX28" fmla="*/ 671804 w 5422952"/>
              <a:gd name="csY28" fmla="*/ 1056225 h 1321214"/>
              <a:gd name="csX29" fmla="*/ 679268 w 5422952"/>
              <a:gd name="csY29" fmla="*/ 1056225 h 1321214"/>
              <a:gd name="csX30" fmla="*/ 679268 w 5422952"/>
              <a:gd name="csY30" fmla="*/ 1104744 h 1321214"/>
              <a:gd name="csX31" fmla="*/ 1347340 w 5422952"/>
              <a:gd name="csY31" fmla="*/ 1104744 h 1321214"/>
              <a:gd name="csX32" fmla="*/ 1347340 w 5422952"/>
              <a:gd name="csY32" fmla="*/ 1164460 h 1321214"/>
              <a:gd name="csX33" fmla="*/ 2175898 w 5422952"/>
              <a:gd name="csY33" fmla="*/ 1164460 h 1321214"/>
              <a:gd name="csX34" fmla="*/ 2175898 w 5422952"/>
              <a:gd name="csY34" fmla="*/ 1205515 h 1321214"/>
              <a:gd name="csX35" fmla="*/ 2489407 w 5422952"/>
              <a:gd name="csY35" fmla="*/ 1190586 h 1321214"/>
              <a:gd name="csX36" fmla="*/ 2489407 w 5422952"/>
              <a:gd name="csY36" fmla="*/ 1268963 h 1321214"/>
              <a:gd name="csX37" fmla="*/ 2694680 w 5422952"/>
              <a:gd name="csY37" fmla="*/ 1268963 h 1321214"/>
              <a:gd name="csX38" fmla="*/ 2694680 w 5422952"/>
              <a:gd name="csY38" fmla="*/ 1321214 h 1321214"/>
              <a:gd name="csX39" fmla="*/ 5422952 w 5422952"/>
              <a:gd name="csY39" fmla="*/ 1321214 h 1321214"/>
              <a:gd name="csX0" fmla="*/ 0 w 5422952"/>
              <a:gd name="csY0" fmla="*/ 0 h 1321214"/>
              <a:gd name="csX1" fmla="*/ 59716 w 5422952"/>
              <a:gd name="csY1" fmla="*/ 0 h 1321214"/>
              <a:gd name="csX2" fmla="*/ 59716 w 5422952"/>
              <a:gd name="csY2" fmla="*/ 33590 h 1321214"/>
              <a:gd name="csX3" fmla="*/ 108235 w 5422952"/>
              <a:gd name="csY3" fmla="*/ 33590 h 1321214"/>
              <a:gd name="csX4" fmla="*/ 108235 w 5422952"/>
              <a:gd name="csY4" fmla="*/ 89574 h 1321214"/>
              <a:gd name="csX5" fmla="*/ 111967 w 5422952"/>
              <a:gd name="csY5" fmla="*/ 93306 h 1321214"/>
              <a:gd name="csX6" fmla="*/ 111967 w 5422952"/>
              <a:gd name="csY6" fmla="*/ 376956 h 1321214"/>
              <a:gd name="csX7" fmla="*/ 134360 w 5422952"/>
              <a:gd name="csY7" fmla="*/ 376956 h 1321214"/>
              <a:gd name="csX8" fmla="*/ 134360 w 5422952"/>
              <a:gd name="csY8" fmla="*/ 425476 h 1321214"/>
              <a:gd name="csX9" fmla="*/ 205273 w 5422952"/>
              <a:gd name="csY9" fmla="*/ 425476 h 1321214"/>
              <a:gd name="csX10" fmla="*/ 205273 w 5422952"/>
              <a:gd name="csY10" fmla="*/ 496388 h 1321214"/>
              <a:gd name="csX11" fmla="*/ 209006 w 5422952"/>
              <a:gd name="csY11" fmla="*/ 500121 h 1321214"/>
              <a:gd name="csX12" fmla="*/ 209006 w 5422952"/>
              <a:gd name="csY12" fmla="*/ 533711 h 1321214"/>
              <a:gd name="csX13" fmla="*/ 220202 w 5422952"/>
              <a:gd name="csY13" fmla="*/ 544907 h 1321214"/>
              <a:gd name="csX14" fmla="*/ 220202 w 5422952"/>
              <a:gd name="csY14" fmla="*/ 623285 h 1321214"/>
              <a:gd name="csX15" fmla="*/ 227666 w 5422952"/>
              <a:gd name="csY15" fmla="*/ 630749 h 1321214"/>
              <a:gd name="csX16" fmla="*/ 227666 w 5422952"/>
              <a:gd name="csY16" fmla="*/ 697930 h 1321214"/>
              <a:gd name="csX17" fmla="*/ 272454 w 5422952"/>
              <a:gd name="csY17" fmla="*/ 697930 h 1321214"/>
              <a:gd name="csX18" fmla="*/ 272454 w 5422952"/>
              <a:gd name="csY18" fmla="*/ 746449 h 1321214"/>
              <a:gd name="csX19" fmla="*/ 414279 w 5422952"/>
              <a:gd name="csY19" fmla="*/ 746449 h 1321214"/>
              <a:gd name="csX20" fmla="*/ 414279 w 5422952"/>
              <a:gd name="csY20" fmla="*/ 791236 h 1321214"/>
              <a:gd name="csX21" fmla="*/ 470263 w 5422952"/>
              <a:gd name="csY21" fmla="*/ 791236 h 1321214"/>
              <a:gd name="csX22" fmla="*/ 470263 w 5422952"/>
              <a:gd name="csY22" fmla="*/ 895739 h 1321214"/>
              <a:gd name="csX23" fmla="*/ 522514 w 5422952"/>
              <a:gd name="csY23" fmla="*/ 895739 h 1321214"/>
              <a:gd name="csX24" fmla="*/ 522514 w 5422952"/>
              <a:gd name="csY24" fmla="*/ 962919 h 1321214"/>
              <a:gd name="csX25" fmla="*/ 630749 w 5422952"/>
              <a:gd name="csY25" fmla="*/ 962919 h 1321214"/>
              <a:gd name="csX26" fmla="*/ 630749 w 5422952"/>
              <a:gd name="csY26" fmla="*/ 1011438 h 1321214"/>
              <a:gd name="csX27" fmla="*/ 671804 w 5422952"/>
              <a:gd name="csY27" fmla="*/ 1011438 h 1321214"/>
              <a:gd name="csX28" fmla="*/ 671804 w 5422952"/>
              <a:gd name="csY28" fmla="*/ 1056225 h 1321214"/>
              <a:gd name="csX29" fmla="*/ 679268 w 5422952"/>
              <a:gd name="csY29" fmla="*/ 1056225 h 1321214"/>
              <a:gd name="csX30" fmla="*/ 679268 w 5422952"/>
              <a:gd name="csY30" fmla="*/ 1104744 h 1321214"/>
              <a:gd name="csX31" fmla="*/ 1347340 w 5422952"/>
              <a:gd name="csY31" fmla="*/ 1104744 h 1321214"/>
              <a:gd name="csX32" fmla="*/ 1347340 w 5422952"/>
              <a:gd name="csY32" fmla="*/ 1164460 h 1321214"/>
              <a:gd name="csX33" fmla="*/ 2175898 w 5422952"/>
              <a:gd name="csY33" fmla="*/ 1164460 h 1321214"/>
              <a:gd name="csX34" fmla="*/ 2175898 w 5422952"/>
              <a:gd name="csY34" fmla="*/ 1205515 h 1321214"/>
              <a:gd name="csX35" fmla="*/ 2485675 w 5422952"/>
              <a:gd name="csY35" fmla="*/ 1201783 h 1321214"/>
              <a:gd name="csX36" fmla="*/ 2489407 w 5422952"/>
              <a:gd name="csY36" fmla="*/ 1268963 h 1321214"/>
              <a:gd name="csX37" fmla="*/ 2694680 w 5422952"/>
              <a:gd name="csY37" fmla="*/ 1268963 h 1321214"/>
              <a:gd name="csX38" fmla="*/ 2694680 w 5422952"/>
              <a:gd name="csY38" fmla="*/ 1321214 h 1321214"/>
              <a:gd name="csX39" fmla="*/ 5422952 w 5422952"/>
              <a:gd name="csY39" fmla="*/ 1321214 h 1321214"/>
              <a:gd name="csX0" fmla="*/ 0 w 5422952"/>
              <a:gd name="csY0" fmla="*/ 0 h 1321214"/>
              <a:gd name="csX1" fmla="*/ 59716 w 5422952"/>
              <a:gd name="csY1" fmla="*/ 0 h 1321214"/>
              <a:gd name="csX2" fmla="*/ 59716 w 5422952"/>
              <a:gd name="csY2" fmla="*/ 33590 h 1321214"/>
              <a:gd name="csX3" fmla="*/ 108235 w 5422952"/>
              <a:gd name="csY3" fmla="*/ 33590 h 1321214"/>
              <a:gd name="csX4" fmla="*/ 108235 w 5422952"/>
              <a:gd name="csY4" fmla="*/ 89574 h 1321214"/>
              <a:gd name="csX5" fmla="*/ 111967 w 5422952"/>
              <a:gd name="csY5" fmla="*/ 93306 h 1321214"/>
              <a:gd name="csX6" fmla="*/ 111967 w 5422952"/>
              <a:gd name="csY6" fmla="*/ 376956 h 1321214"/>
              <a:gd name="csX7" fmla="*/ 134360 w 5422952"/>
              <a:gd name="csY7" fmla="*/ 376956 h 1321214"/>
              <a:gd name="csX8" fmla="*/ 134360 w 5422952"/>
              <a:gd name="csY8" fmla="*/ 425476 h 1321214"/>
              <a:gd name="csX9" fmla="*/ 205273 w 5422952"/>
              <a:gd name="csY9" fmla="*/ 425476 h 1321214"/>
              <a:gd name="csX10" fmla="*/ 205273 w 5422952"/>
              <a:gd name="csY10" fmla="*/ 496388 h 1321214"/>
              <a:gd name="csX11" fmla="*/ 209006 w 5422952"/>
              <a:gd name="csY11" fmla="*/ 500121 h 1321214"/>
              <a:gd name="csX12" fmla="*/ 209006 w 5422952"/>
              <a:gd name="csY12" fmla="*/ 533711 h 1321214"/>
              <a:gd name="csX13" fmla="*/ 220202 w 5422952"/>
              <a:gd name="csY13" fmla="*/ 544907 h 1321214"/>
              <a:gd name="csX14" fmla="*/ 220202 w 5422952"/>
              <a:gd name="csY14" fmla="*/ 623285 h 1321214"/>
              <a:gd name="csX15" fmla="*/ 227666 w 5422952"/>
              <a:gd name="csY15" fmla="*/ 630749 h 1321214"/>
              <a:gd name="csX16" fmla="*/ 227666 w 5422952"/>
              <a:gd name="csY16" fmla="*/ 697930 h 1321214"/>
              <a:gd name="csX17" fmla="*/ 272454 w 5422952"/>
              <a:gd name="csY17" fmla="*/ 697930 h 1321214"/>
              <a:gd name="csX18" fmla="*/ 272454 w 5422952"/>
              <a:gd name="csY18" fmla="*/ 746449 h 1321214"/>
              <a:gd name="csX19" fmla="*/ 414279 w 5422952"/>
              <a:gd name="csY19" fmla="*/ 746449 h 1321214"/>
              <a:gd name="csX20" fmla="*/ 414279 w 5422952"/>
              <a:gd name="csY20" fmla="*/ 791236 h 1321214"/>
              <a:gd name="csX21" fmla="*/ 470263 w 5422952"/>
              <a:gd name="csY21" fmla="*/ 791236 h 1321214"/>
              <a:gd name="csX22" fmla="*/ 470263 w 5422952"/>
              <a:gd name="csY22" fmla="*/ 895739 h 1321214"/>
              <a:gd name="csX23" fmla="*/ 522514 w 5422952"/>
              <a:gd name="csY23" fmla="*/ 895739 h 1321214"/>
              <a:gd name="csX24" fmla="*/ 522514 w 5422952"/>
              <a:gd name="csY24" fmla="*/ 962919 h 1321214"/>
              <a:gd name="csX25" fmla="*/ 630749 w 5422952"/>
              <a:gd name="csY25" fmla="*/ 962919 h 1321214"/>
              <a:gd name="csX26" fmla="*/ 630749 w 5422952"/>
              <a:gd name="csY26" fmla="*/ 1011438 h 1321214"/>
              <a:gd name="csX27" fmla="*/ 671804 w 5422952"/>
              <a:gd name="csY27" fmla="*/ 1011438 h 1321214"/>
              <a:gd name="csX28" fmla="*/ 671804 w 5422952"/>
              <a:gd name="csY28" fmla="*/ 1056225 h 1321214"/>
              <a:gd name="csX29" fmla="*/ 679268 w 5422952"/>
              <a:gd name="csY29" fmla="*/ 1056225 h 1321214"/>
              <a:gd name="csX30" fmla="*/ 679268 w 5422952"/>
              <a:gd name="csY30" fmla="*/ 1104744 h 1321214"/>
              <a:gd name="csX31" fmla="*/ 1347340 w 5422952"/>
              <a:gd name="csY31" fmla="*/ 1104744 h 1321214"/>
              <a:gd name="csX32" fmla="*/ 1347340 w 5422952"/>
              <a:gd name="csY32" fmla="*/ 1164460 h 1321214"/>
              <a:gd name="csX33" fmla="*/ 2175898 w 5422952"/>
              <a:gd name="csY33" fmla="*/ 1164460 h 1321214"/>
              <a:gd name="csX34" fmla="*/ 2175898 w 5422952"/>
              <a:gd name="csY34" fmla="*/ 1205515 h 1321214"/>
              <a:gd name="csX35" fmla="*/ 2481943 w 5422952"/>
              <a:gd name="csY35" fmla="*/ 1205515 h 1321214"/>
              <a:gd name="csX36" fmla="*/ 2489407 w 5422952"/>
              <a:gd name="csY36" fmla="*/ 1268963 h 1321214"/>
              <a:gd name="csX37" fmla="*/ 2694680 w 5422952"/>
              <a:gd name="csY37" fmla="*/ 1268963 h 1321214"/>
              <a:gd name="csX38" fmla="*/ 2694680 w 5422952"/>
              <a:gd name="csY38" fmla="*/ 1321214 h 1321214"/>
              <a:gd name="csX39" fmla="*/ 5422952 w 5422952"/>
              <a:gd name="csY39" fmla="*/ 1321214 h 1321214"/>
              <a:gd name="csX0" fmla="*/ 0 w 5422952"/>
              <a:gd name="csY0" fmla="*/ 0 h 1321214"/>
              <a:gd name="csX1" fmla="*/ 59716 w 5422952"/>
              <a:gd name="csY1" fmla="*/ 0 h 1321214"/>
              <a:gd name="csX2" fmla="*/ 59716 w 5422952"/>
              <a:gd name="csY2" fmla="*/ 33590 h 1321214"/>
              <a:gd name="csX3" fmla="*/ 108235 w 5422952"/>
              <a:gd name="csY3" fmla="*/ 33590 h 1321214"/>
              <a:gd name="csX4" fmla="*/ 108235 w 5422952"/>
              <a:gd name="csY4" fmla="*/ 89574 h 1321214"/>
              <a:gd name="csX5" fmla="*/ 111967 w 5422952"/>
              <a:gd name="csY5" fmla="*/ 93306 h 1321214"/>
              <a:gd name="csX6" fmla="*/ 111967 w 5422952"/>
              <a:gd name="csY6" fmla="*/ 376956 h 1321214"/>
              <a:gd name="csX7" fmla="*/ 134360 w 5422952"/>
              <a:gd name="csY7" fmla="*/ 376956 h 1321214"/>
              <a:gd name="csX8" fmla="*/ 134360 w 5422952"/>
              <a:gd name="csY8" fmla="*/ 425476 h 1321214"/>
              <a:gd name="csX9" fmla="*/ 205273 w 5422952"/>
              <a:gd name="csY9" fmla="*/ 425476 h 1321214"/>
              <a:gd name="csX10" fmla="*/ 205273 w 5422952"/>
              <a:gd name="csY10" fmla="*/ 496388 h 1321214"/>
              <a:gd name="csX11" fmla="*/ 209006 w 5422952"/>
              <a:gd name="csY11" fmla="*/ 500121 h 1321214"/>
              <a:gd name="csX12" fmla="*/ 209006 w 5422952"/>
              <a:gd name="csY12" fmla="*/ 533711 h 1321214"/>
              <a:gd name="csX13" fmla="*/ 220202 w 5422952"/>
              <a:gd name="csY13" fmla="*/ 544907 h 1321214"/>
              <a:gd name="csX14" fmla="*/ 220202 w 5422952"/>
              <a:gd name="csY14" fmla="*/ 623285 h 1321214"/>
              <a:gd name="csX15" fmla="*/ 227666 w 5422952"/>
              <a:gd name="csY15" fmla="*/ 630749 h 1321214"/>
              <a:gd name="csX16" fmla="*/ 227666 w 5422952"/>
              <a:gd name="csY16" fmla="*/ 697930 h 1321214"/>
              <a:gd name="csX17" fmla="*/ 272454 w 5422952"/>
              <a:gd name="csY17" fmla="*/ 697930 h 1321214"/>
              <a:gd name="csX18" fmla="*/ 272454 w 5422952"/>
              <a:gd name="csY18" fmla="*/ 746449 h 1321214"/>
              <a:gd name="csX19" fmla="*/ 414279 w 5422952"/>
              <a:gd name="csY19" fmla="*/ 746449 h 1321214"/>
              <a:gd name="csX20" fmla="*/ 414279 w 5422952"/>
              <a:gd name="csY20" fmla="*/ 791236 h 1321214"/>
              <a:gd name="csX21" fmla="*/ 470263 w 5422952"/>
              <a:gd name="csY21" fmla="*/ 791236 h 1321214"/>
              <a:gd name="csX22" fmla="*/ 470263 w 5422952"/>
              <a:gd name="csY22" fmla="*/ 895739 h 1321214"/>
              <a:gd name="csX23" fmla="*/ 522514 w 5422952"/>
              <a:gd name="csY23" fmla="*/ 895739 h 1321214"/>
              <a:gd name="csX24" fmla="*/ 522514 w 5422952"/>
              <a:gd name="csY24" fmla="*/ 962919 h 1321214"/>
              <a:gd name="csX25" fmla="*/ 630749 w 5422952"/>
              <a:gd name="csY25" fmla="*/ 962919 h 1321214"/>
              <a:gd name="csX26" fmla="*/ 630749 w 5422952"/>
              <a:gd name="csY26" fmla="*/ 1011438 h 1321214"/>
              <a:gd name="csX27" fmla="*/ 671804 w 5422952"/>
              <a:gd name="csY27" fmla="*/ 1011438 h 1321214"/>
              <a:gd name="csX28" fmla="*/ 671804 w 5422952"/>
              <a:gd name="csY28" fmla="*/ 1056225 h 1321214"/>
              <a:gd name="csX29" fmla="*/ 679268 w 5422952"/>
              <a:gd name="csY29" fmla="*/ 1056225 h 1321214"/>
              <a:gd name="csX30" fmla="*/ 679268 w 5422952"/>
              <a:gd name="csY30" fmla="*/ 1104744 h 1321214"/>
              <a:gd name="csX31" fmla="*/ 1347340 w 5422952"/>
              <a:gd name="csY31" fmla="*/ 1104744 h 1321214"/>
              <a:gd name="csX32" fmla="*/ 1347340 w 5422952"/>
              <a:gd name="csY32" fmla="*/ 1164460 h 1321214"/>
              <a:gd name="csX33" fmla="*/ 2175898 w 5422952"/>
              <a:gd name="csY33" fmla="*/ 1164460 h 1321214"/>
              <a:gd name="csX34" fmla="*/ 2175898 w 5422952"/>
              <a:gd name="csY34" fmla="*/ 1205515 h 1321214"/>
              <a:gd name="csX35" fmla="*/ 2485675 w 5422952"/>
              <a:gd name="csY35" fmla="*/ 1205515 h 1321214"/>
              <a:gd name="csX36" fmla="*/ 2489407 w 5422952"/>
              <a:gd name="csY36" fmla="*/ 1268963 h 1321214"/>
              <a:gd name="csX37" fmla="*/ 2694680 w 5422952"/>
              <a:gd name="csY37" fmla="*/ 1268963 h 1321214"/>
              <a:gd name="csX38" fmla="*/ 2694680 w 5422952"/>
              <a:gd name="csY38" fmla="*/ 1321214 h 1321214"/>
              <a:gd name="csX39" fmla="*/ 5422952 w 5422952"/>
              <a:gd name="csY39" fmla="*/ 1321214 h 1321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5422952" h="1321214">
                <a:moveTo>
                  <a:pt x="0" y="0"/>
                </a:moveTo>
                <a:lnTo>
                  <a:pt x="59716" y="0"/>
                </a:lnTo>
                <a:lnTo>
                  <a:pt x="59716" y="33590"/>
                </a:lnTo>
                <a:lnTo>
                  <a:pt x="108235" y="33590"/>
                </a:lnTo>
                <a:lnTo>
                  <a:pt x="108235" y="89574"/>
                </a:lnTo>
                <a:lnTo>
                  <a:pt x="111967" y="93306"/>
                </a:lnTo>
                <a:lnTo>
                  <a:pt x="111967" y="376956"/>
                </a:lnTo>
                <a:lnTo>
                  <a:pt x="134360" y="376956"/>
                </a:lnTo>
                <a:lnTo>
                  <a:pt x="134360" y="425476"/>
                </a:lnTo>
                <a:lnTo>
                  <a:pt x="205273" y="425476"/>
                </a:lnTo>
                <a:lnTo>
                  <a:pt x="205273" y="496388"/>
                </a:lnTo>
                <a:lnTo>
                  <a:pt x="209006" y="500121"/>
                </a:lnTo>
                <a:lnTo>
                  <a:pt x="209006" y="533711"/>
                </a:lnTo>
                <a:lnTo>
                  <a:pt x="220202" y="544907"/>
                </a:lnTo>
                <a:lnTo>
                  <a:pt x="220202" y="623285"/>
                </a:lnTo>
                <a:lnTo>
                  <a:pt x="227666" y="630749"/>
                </a:lnTo>
                <a:lnTo>
                  <a:pt x="227666" y="697930"/>
                </a:lnTo>
                <a:lnTo>
                  <a:pt x="272454" y="697930"/>
                </a:lnTo>
                <a:lnTo>
                  <a:pt x="272454" y="746449"/>
                </a:lnTo>
                <a:lnTo>
                  <a:pt x="414279" y="746449"/>
                </a:lnTo>
                <a:lnTo>
                  <a:pt x="414279" y="791236"/>
                </a:lnTo>
                <a:lnTo>
                  <a:pt x="470263" y="791236"/>
                </a:lnTo>
                <a:lnTo>
                  <a:pt x="470263" y="895739"/>
                </a:lnTo>
                <a:lnTo>
                  <a:pt x="522514" y="895739"/>
                </a:lnTo>
                <a:lnTo>
                  <a:pt x="522514" y="962919"/>
                </a:lnTo>
                <a:lnTo>
                  <a:pt x="630749" y="962919"/>
                </a:lnTo>
                <a:lnTo>
                  <a:pt x="630749" y="1011438"/>
                </a:lnTo>
                <a:lnTo>
                  <a:pt x="671804" y="1011438"/>
                </a:lnTo>
                <a:lnTo>
                  <a:pt x="671804" y="1056225"/>
                </a:lnTo>
                <a:lnTo>
                  <a:pt x="679268" y="1056225"/>
                </a:lnTo>
                <a:lnTo>
                  <a:pt x="679268" y="1104744"/>
                </a:lnTo>
                <a:lnTo>
                  <a:pt x="1347340" y="1104744"/>
                </a:lnTo>
                <a:lnTo>
                  <a:pt x="1347340" y="1164460"/>
                </a:lnTo>
                <a:lnTo>
                  <a:pt x="2175898" y="1164460"/>
                </a:lnTo>
                <a:lnTo>
                  <a:pt x="2175898" y="1205515"/>
                </a:lnTo>
                <a:lnTo>
                  <a:pt x="2485675" y="1205515"/>
                </a:lnTo>
                <a:lnTo>
                  <a:pt x="2489407" y="1268963"/>
                </a:lnTo>
                <a:lnTo>
                  <a:pt x="2694680" y="1268963"/>
                </a:lnTo>
                <a:lnTo>
                  <a:pt x="2694680" y="1321214"/>
                </a:lnTo>
                <a:lnTo>
                  <a:pt x="5422952" y="1321214"/>
                </a:lnTo>
              </a:path>
            </a:pathLst>
          </a:custGeom>
          <a:noFill/>
          <a:ln w="285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bject 25">
            <a:extLst>
              <a:ext uri="{FF2B5EF4-FFF2-40B4-BE49-F238E27FC236}">
                <a16:creationId xmlns:a16="http://schemas.microsoft.com/office/drawing/2014/main" id="{40CBBBC1-0FD8-ACF2-AB3A-2E9BE48D9BAC}"/>
              </a:ext>
            </a:extLst>
          </p:cNvPr>
          <p:cNvSpPr txBox="1"/>
          <p:nvPr/>
        </p:nvSpPr>
        <p:spPr>
          <a:xfrm>
            <a:off x="8817021" y="6074042"/>
            <a:ext cx="215834"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22</a:t>
            </a:r>
          </a:p>
        </p:txBody>
      </p:sp>
      <p:sp>
        <p:nvSpPr>
          <p:cNvPr id="252" name="object 26">
            <a:extLst>
              <a:ext uri="{FF2B5EF4-FFF2-40B4-BE49-F238E27FC236}">
                <a16:creationId xmlns:a16="http://schemas.microsoft.com/office/drawing/2014/main" id="{6D728571-C22D-2FFA-1663-285233DF5C38}"/>
              </a:ext>
            </a:extLst>
          </p:cNvPr>
          <p:cNvSpPr txBox="1"/>
          <p:nvPr/>
        </p:nvSpPr>
        <p:spPr>
          <a:xfrm>
            <a:off x="9061198" y="6069680"/>
            <a:ext cx="196631"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24</a:t>
            </a:r>
            <a:endParaRPr sz="1200" dirty="0">
              <a:latin typeface="Poppins" panose="00000500000000000000" pitchFamily="2" charset="0"/>
              <a:cs typeface="Poppins" panose="00000500000000000000" pitchFamily="2" charset="0"/>
            </a:endParaRPr>
          </a:p>
        </p:txBody>
      </p:sp>
      <p:sp>
        <p:nvSpPr>
          <p:cNvPr id="253" name="object 25">
            <a:extLst>
              <a:ext uri="{FF2B5EF4-FFF2-40B4-BE49-F238E27FC236}">
                <a16:creationId xmlns:a16="http://schemas.microsoft.com/office/drawing/2014/main" id="{F66F805B-3B43-192A-C5A1-7E196E2301A7}"/>
              </a:ext>
            </a:extLst>
          </p:cNvPr>
          <p:cNvSpPr txBox="1"/>
          <p:nvPr/>
        </p:nvSpPr>
        <p:spPr>
          <a:xfrm>
            <a:off x="9266622" y="6077625"/>
            <a:ext cx="215834"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26</a:t>
            </a:r>
          </a:p>
        </p:txBody>
      </p:sp>
      <p:sp>
        <p:nvSpPr>
          <p:cNvPr id="254" name="object 26">
            <a:extLst>
              <a:ext uri="{FF2B5EF4-FFF2-40B4-BE49-F238E27FC236}">
                <a16:creationId xmlns:a16="http://schemas.microsoft.com/office/drawing/2014/main" id="{A7AF9E25-C6FC-BA4B-FA9D-E44130AB046C}"/>
              </a:ext>
            </a:extLst>
          </p:cNvPr>
          <p:cNvSpPr txBox="1"/>
          <p:nvPr/>
        </p:nvSpPr>
        <p:spPr>
          <a:xfrm>
            <a:off x="9501242" y="6073263"/>
            <a:ext cx="215834"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28</a:t>
            </a:r>
            <a:endParaRPr sz="1200" dirty="0">
              <a:latin typeface="Poppins" panose="00000500000000000000" pitchFamily="2" charset="0"/>
              <a:cs typeface="Poppins" panose="00000500000000000000" pitchFamily="2" charset="0"/>
            </a:endParaRPr>
          </a:p>
        </p:txBody>
      </p:sp>
      <p:sp>
        <p:nvSpPr>
          <p:cNvPr id="255" name="object 25">
            <a:extLst>
              <a:ext uri="{FF2B5EF4-FFF2-40B4-BE49-F238E27FC236}">
                <a16:creationId xmlns:a16="http://schemas.microsoft.com/office/drawing/2014/main" id="{98067827-A024-2222-462A-D5B676E3F5AC}"/>
              </a:ext>
            </a:extLst>
          </p:cNvPr>
          <p:cNvSpPr txBox="1"/>
          <p:nvPr/>
        </p:nvSpPr>
        <p:spPr>
          <a:xfrm>
            <a:off x="9731031" y="6078014"/>
            <a:ext cx="215834"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30</a:t>
            </a:r>
          </a:p>
        </p:txBody>
      </p:sp>
      <p:sp>
        <p:nvSpPr>
          <p:cNvPr id="256" name="object 26">
            <a:extLst>
              <a:ext uri="{FF2B5EF4-FFF2-40B4-BE49-F238E27FC236}">
                <a16:creationId xmlns:a16="http://schemas.microsoft.com/office/drawing/2014/main" id="{625D2CB6-6109-79E6-7A33-84181AF957B6}"/>
              </a:ext>
            </a:extLst>
          </p:cNvPr>
          <p:cNvSpPr txBox="1"/>
          <p:nvPr/>
        </p:nvSpPr>
        <p:spPr>
          <a:xfrm>
            <a:off x="9925503" y="6073652"/>
            <a:ext cx="287726"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32</a:t>
            </a:r>
            <a:endParaRPr sz="1200" dirty="0">
              <a:latin typeface="Poppins" panose="00000500000000000000" pitchFamily="2" charset="0"/>
              <a:cs typeface="Poppins" panose="00000500000000000000" pitchFamily="2" charset="0"/>
            </a:endParaRPr>
          </a:p>
        </p:txBody>
      </p:sp>
      <p:sp>
        <p:nvSpPr>
          <p:cNvPr id="257" name="object 25">
            <a:extLst>
              <a:ext uri="{FF2B5EF4-FFF2-40B4-BE49-F238E27FC236}">
                <a16:creationId xmlns:a16="http://schemas.microsoft.com/office/drawing/2014/main" id="{96A64433-F40E-0E64-3AA8-3E050CA12B0D}"/>
              </a:ext>
            </a:extLst>
          </p:cNvPr>
          <p:cNvSpPr txBox="1"/>
          <p:nvPr/>
        </p:nvSpPr>
        <p:spPr>
          <a:xfrm>
            <a:off x="10180632" y="6081597"/>
            <a:ext cx="215834"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34</a:t>
            </a:r>
          </a:p>
        </p:txBody>
      </p:sp>
      <p:sp>
        <p:nvSpPr>
          <p:cNvPr id="258" name="object 26">
            <a:extLst>
              <a:ext uri="{FF2B5EF4-FFF2-40B4-BE49-F238E27FC236}">
                <a16:creationId xmlns:a16="http://schemas.microsoft.com/office/drawing/2014/main" id="{CE4A92EE-E08F-6441-07AC-DDB68E7D99C8}"/>
              </a:ext>
            </a:extLst>
          </p:cNvPr>
          <p:cNvSpPr txBox="1"/>
          <p:nvPr/>
        </p:nvSpPr>
        <p:spPr>
          <a:xfrm>
            <a:off x="10409451" y="6077235"/>
            <a:ext cx="220933"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36</a:t>
            </a:r>
            <a:endParaRPr sz="1200" dirty="0">
              <a:latin typeface="Poppins" panose="00000500000000000000" pitchFamily="2" charset="0"/>
              <a:cs typeface="Poppins" panose="00000500000000000000" pitchFamily="2" charset="0"/>
            </a:endParaRPr>
          </a:p>
        </p:txBody>
      </p:sp>
      <p:sp>
        <p:nvSpPr>
          <p:cNvPr id="259" name="object 25">
            <a:extLst>
              <a:ext uri="{FF2B5EF4-FFF2-40B4-BE49-F238E27FC236}">
                <a16:creationId xmlns:a16="http://schemas.microsoft.com/office/drawing/2014/main" id="{176A3678-F9D1-D92A-01C7-0AEF1AC0AB0F}"/>
              </a:ext>
            </a:extLst>
          </p:cNvPr>
          <p:cNvSpPr txBox="1"/>
          <p:nvPr/>
        </p:nvSpPr>
        <p:spPr>
          <a:xfrm>
            <a:off x="10581979" y="6081485"/>
            <a:ext cx="304196"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38</a:t>
            </a:r>
          </a:p>
        </p:txBody>
      </p:sp>
      <p:sp>
        <p:nvSpPr>
          <p:cNvPr id="260" name="object 26">
            <a:extLst>
              <a:ext uri="{FF2B5EF4-FFF2-40B4-BE49-F238E27FC236}">
                <a16:creationId xmlns:a16="http://schemas.microsoft.com/office/drawing/2014/main" id="{A667E097-26FA-6F44-CD23-43B54D44B70E}"/>
              </a:ext>
            </a:extLst>
          </p:cNvPr>
          <p:cNvSpPr txBox="1"/>
          <p:nvPr/>
        </p:nvSpPr>
        <p:spPr>
          <a:xfrm>
            <a:off x="10811823" y="6077123"/>
            <a:ext cx="287726"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40</a:t>
            </a:r>
            <a:endParaRPr sz="1200" dirty="0">
              <a:latin typeface="Poppins" panose="00000500000000000000" pitchFamily="2" charset="0"/>
              <a:cs typeface="Poppins" panose="00000500000000000000" pitchFamily="2" charset="0"/>
            </a:endParaRPr>
          </a:p>
        </p:txBody>
      </p:sp>
      <p:sp>
        <p:nvSpPr>
          <p:cNvPr id="261" name="object 25">
            <a:extLst>
              <a:ext uri="{FF2B5EF4-FFF2-40B4-BE49-F238E27FC236}">
                <a16:creationId xmlns:a16="http://schemas.microsoft.com/office/drawing/2014/main" id="{15FA6AEF-2B28-0A62-E3F5-F0D524ECC62E}"/>
              </a:ext>
            </a:extLst>
          </p:cNvPr>
          <p:cNvSpPr txBox="1"/>
          <p:nvPr/>
        </p:nvSpPr>
        <p:spPr>
          <a:xfrm>
            <a:off x="11032175" y="6085068"/>
            <a:ext cx="287726"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42</a:t>
            </a:r>
          </a:p>
        </p:txBody>
      </p:sp>
      <p:sp>
        <p:nvSpPr>
          <p:cNvPr id="266" name="object 25">
            <a:extLst>
              <a:ext uri="{FF2B5EF4-FFF2-40B4-BE49-F238E27FC236}">
                <a16:creationId xmlns:a16="http://schemas.microsoft.com/office/drawing/2014/main" id="{893DE82A-895A-EBF4-A70E-2322F5CEA545}"/>
              </a:ext>
            </a:extLst>
          </p:cNvPr>
          <p:cNvSpPr txBox="1"/>
          <p:nvPr/>
        </p:nvSpPr>
        <p:spPr>
          <a:xfrm>
            <a:off x="11243841" y="6083145"/>
            <a:ext cx="304196"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44</a:t>
            </a:r>
          </a:p>
        </p:txBody>
      </p:sp>
      <p:sp>
        <p:nvSpPr>
          <p:cNvPr id="267" name="object 26">
            <a:extLst>
              <a:ext uri="{FF2B5EF4-FFF2-40B4-BE49-F238E27FC236}">
                <a16:creationId xmlns:a16="http://schemas.microsoft.com/office/drawing/2014/main" id="{2A2509ED-7971-FAD1-51A3-7E3AFAFBC98F}"/>
              </a:ext>
            </a:extLst>
          </p:cNvPr>
          <p:cNvSpPr txBox="1"/>
          <p:nvPr/>
        </p:nvSpPr>
        <p:spPr>
          <a:xfrm>
            <a:off x="11473685" y="6078783"/>
            <a:ext cx="287726" cy="217967"/>
          </a:xfrm>
          <a:prstGeom prst="rect">
            <a:avLst/>
          </a:prstGeom>
        </p:spPr>
        <p:txBody>
          <a:bodyPr vert="horz" wrap="square" lIns="0" tIns="32979" rIns="0" bIns="0" rtlCol="0">
            <a:spAutoFit/>
          </a:bodyPr>
          <a:lstStyle/>
          <a:p>
            <a:pPr marL="16913" marR="6765" lvl="0" indent="-109932" algn="ctr" fontAlgn="auto">
              <a:spcAft>
                <a:spcPts val="0"/>
              </a:spcAft>
              <a:buClrTx/>
              <a:buSzTx/>
              <a:buFontTx/>
              <a:buNone/>
              <a:tabLst/>
              <a:defRPr/>
            </a:pPr>
            <a:r>
              <a:rPr lang="en-US" sz="1200" dirty="0">
                <a:latin typeface="Poppins" panose="00000500000000000000" pitchFamily="2" charset="0"/>
                <a:cs typeface="Poppins" panose="00000500000000000000" pitchFamily="2" charset="0"/>
              </a:rPr>
              <a:t>46</a:t>
            </a:r>
            <a:endParaRPr sz="1200" dirty="0">
              <a:latin typeface="Poppins" panose="00000500000000000000" pitchFamily="2" charset="0"/>
              <a:cs typeface="Poppins" panose="00000500000000000000" pitchFamily="2" charset="0"/>
            </a:endParaRPr>
          </a:p>
        </p:txBody>
      </p:sp>
      <p:sp>
        <p:nvSpPr>
          <p:cNvPr id="268" name="object 25">
            <a:extLst>
              <a:ext uri="{FF2B5EF4-FFF2-40B4-BE49-F238E27FC236}">
                <a16:creationId xmlns:a16="http://schemas.microsoft.com/office/drawing/2014/main" id="{1868ECD4-390E-F4D3-6C73-D0A045DB9DE2}"/>
              </a:ext>
            </a:extLst>
          </p:cNvPr>
          <p:cNvSpPr txBox="1"/>
          <p:nvPr/>
        </p:nvSpPr>
        <p:spPr>
          <a:xfrm>
            <a:off x="11694037" y="6086728"/>
            <a:ext cx="287726" cy="217967"/>
          </a:xfrm>
          <a:prstGeom prst="rect">
            <a:avLst/>
          </a:prstGeom>
        </p:spPr>
        <p:txBody>
          <a:bodyPr vert="horz" wrap="square" lIns="0" tIns="32979" rIns="0" bIns="0" rtlCol="0">
            <a:spAutoFit/>
          </a:bodyPr>
          <a:lstStyle/>
          <a:p>
            <a:pPr marL="16913" algn="ctr">
              <a:defRPr/>
            </a:pPr>
            <a:r>
              <a:rPr lang="en-US" sz="1200" dirty="0">
                <a:latin typeface="Poppins" panose="00000500000000000000" pitchFamily="2" charset="0"/>
                <a:cs typeface="Poppins" panose="00000500000000000000" pitchFamily="2" charset="0"/>
              </a:rPr>
              <a:t>48</a:t>
            </a:r>
          </a:p>
        </p:txBody>
      </p:sp>
      <p:grpSp>
        <p:nvGrpSpPr>
          <p:cNvPr id="10" name="Group 9">
            <a:extLst>
              <a:ext uri="{FF2B5EF4-FFF2-40B4-BE49-F238E27FC236}">
                <a16:creationId xmlns:a16="http://schemas.microsoft.com/office/drawing/2014/main" id="{D4B822D5-42EF-1B03-BD30-5D018690C3CD}"/>
              </a:ext>
            </a:extLst>
          </p:cNvPr>
          <p:cNvGrpSpPr/>
          <p:nvPr/>
        </p:nvGrpSpPr>
        <p:grpSpPr>
          <a:xfrm>
            <a:off x="7027217" y="1600139"/>
            <a:ext cx="68043" cy="1255948"/>
            <a:chOff x="6921922" y="2516674"/>
            <a:chExt cx="64625" cy="604143"/>
          </a:xfrm>
        </p:grpSpPr>
        <p:cxnSp>
          <p:nvCxnSpPr>
            <p:cNvPr id="11" name="Straight Connector 10">
              <a:extLst>
                <a:ext uri="{FF2B5EF4-FFF2-40B4-BE49-F238E27FC236}">
                  <a16:creationId xmlns:a16="http://schemas.microsoft.com/office/drawing/2014/main" id="{F2AFDF50-60AE-82C0-83A7-30C4AAE65156}"/>
                </a:ext>
              </a:extLst>
            </p:cNvPr>
            <p:cNvCxnSpPr>
              <a:cxnSpLocks/>
            </p:cNvCxnSpPr>
            <p:nvPr/>
          </p:nvCxnSpPr>
          <p:spPr bwMode="auto">
            <a:xfrm flipH="1">
              <a:off x="6921922" y="2516674"/>
              <a:ext cx="64625" cy="0"/>
            </a:xfrm>
            <a:prstGeom prst="line">
              <a:avLst/>
            </a:prstGeom>
            <a:noFill/>
            <a:ln w="12700" cap="flat" cmpd="sng" algn="ctr">
              <a:solidFill>
                <a:schemeClr val="tx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DFEE30F-27F7-38DD-73B9-D7AE91BA9759}"/>
                </a:ext>
              </a:extLst>
            </p:cNvPr>
            <p:cNvCxnSpPr>
              <a:cxnSpLocks/>
            </p:cNvCxnSpPr>
            <p:nvPr/>
          </p:nvCxnSpPr>
          <p:spPr bwMode="auto">
            <a:xfrm flipH="1">
              <a:off x="6921922" y="2818745"/>
              <a:ext cx="64625" cy="0"/>
            </a:xfrm>
            <a:prstGeom prst="line">
              <a:avLst/>
            </a:prstGeom>
            <a:noFill/>
            <a:ln w="12700"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3A90FE7-794A-5F57-85E7-76FA1C905109}"/>
                </a:ext>
              </a:extLst>
            </p:cNvPr>
            <p:cNvCxnSpPr>
              <a:cxnSpLocks/>
            </p:cNvCxnSpPr>
            <p:nvPr/>
          </p:nvCxnSpPr>
          <p:spPr bwMode="auto">
            <a:xfrm flipH="1">
              <a:off x="6921922" y="3120817"/>
              <a:ext cx="64625" cy="0"/>
            </a:xfrm>
            <a:prstGeom prst="line">
              <a:avLst/>
            </a:prstGeom>
            <a:noFill/>
            <a:ln w="12700" cap="flat" cmpd="sng" algn="ctr">
              <a:solidFill>
                <a:schemeClr val="tx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0BAAC9C1-DB5E-CA10-8AE9-34FF79589568}"/>
              </a:ext>
            </a:extLst>
          </p:cNvPr>
          <p:cNvGrpSpPr/>
          <p:nvPr/>
        </p:nvGrpSpPr>
        <p:grpSpPr>
          <a:xfrm>
            <a:off x="7088560" y="3118150"/>
            <a:ext cx="2999811" cy="48079"/>
            <a:chOff x="6983265" y="3118150"/>
            <a:chExt cx="2999811" cy="48079"/>
          </a:xfrm>
        </p:grpSpPr>
        <p:grpSp>
          <p:nvGrpSpPr>
            <p:cNvPr id="17" name="Group 16">
              <a:extLst>
                <a:ext uri="{FF2B5EF4-FFF2-40B4-BE49-F238E27FC236}">
                  <a16:creationId xmlns:a16="http://schemas.microsoft.com/office/drawing/2014/main" id="{84B0F9BF-5AB6-E44C-2152-9C894B461791}"/>
                </a:ext>
              </a:extLst>
            </p:cNvPr>
            <p:cNvGrpSpPr/>
            <p:nvPr/>
          </p:nvGrpSpPr>
          <p:grpSpPr>
            <a:xfrm>
              <a:off x="6983265" y="3118150"/>
              <a:ext cx="2495064" cy="47519"/>
              <a:chOff x="9019650" y="5668860"/>
              <a:chExt cx="2822653" cy="58774"/>
            </a:xfrm>
          </p:grpSpPr>
          <p:grpSp>
            <p:nvGrpSpPr>
              <p:cNvPr id="23" name="Group 22">
                <a:extLst>
                  <a:ext uri="{FF2B5EF4-FFF2-40B4-BE49-F238E27FC236}">
                    <a16:creationId xmlns:a16="http://schemas.microsoft.com/office/drawing/2014/main" id="{10EA11AA-EF51-F8A6-DACA-F9C8A1F3C82C}"/>
                  </a:ext>
                </a:extLst>
              </p:cNvPr>
              <p:cNvGrpSpPr/>
              <p:nvPr/>
            </p:nvGrpSpPr>
            <p:grpSpPr>
              <a:xfrm>
                <a:off x="9019650" y="5668860"/>
                <a:ext cx="848165" cy="58774"/>
                <a:chOff x="5940302" y="5672745"/>
                <a:chExt cx="2202045" cy="58477"/>
              </a:xfrm>
            </p:grpSpPr>
            <p:cxnSp>
              <p:nvCxnSpPr>
                <p:cNvPr id="36" name="Straight Connector 35">
                  <a:extLst>
                    <a:ext uri="{FF2B5EF4-FFF2-40B4-BE49-F238E27FC236}">
                      <a16:creationId xmlns:a16="http://schemas.microsoft.com/office/drawing/2014/main" id="{D7F58849-C2DD-9EA5-2219-B5D6F14222F9}"/>
                    </a:ext>
                  </a:extLst>
                </p:cNvPr>
                <p:cNvCxnSpPr>
                  <a:cxnSpLocks/>
                </p:cNvCxnSpPr>
                <p:nvPr/>
              </p:nvCxnSpPr>
              <p:spPr bwMode="auto">
                <a:xfrm>
                  <a:off x="5940302"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F104382-0D48-C0B4-E17F-7C2F618D4B1F}"/>
                    </a:ext>
                  </a:extLst>
                </p:cNvPr>
                <p:cNvCxnSpPr>
                  <a:cxnSpLocks/>
                </p:cNvCxnSpPr>
                <p:nvPr/>
              </p:nvCxnSpPr>
              <p:spPr bwMode="auto">
                <a:xfrm>
                  <a:off x="6674317"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66FA4A5-C159-AAB9-834D-DB132BCAF7BB}"/>
                    </a:ext>
                  </a:extLst>
                </p:cNvPr>
                <p:cNvCxnSpPr>
                  <a:cxnSpLocks/>
                </p:cNvCxnSpPr>
                <p:nvPr/>
              </p:nvCxnSpPr>
              <p:spPr bwMode="auto">
                <a:xfrm>
                  <a:off x="7408332" y="5676328"/>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52300DB-5CEC-95E5-D5E0-1976335691C1}"/>
                    </a:ext>
                  </a:extLst>
                </p:cNvPr>
                <p:cNvCxnSpPr>
                  <a:cxnSpLocks/>
                </p:cNvCxnSpPr>
                <p:nvPr/>
              </p:nvCxnSpPr>
              <p:spPr bwMode="auto">
                <a:xfrm>
                  <a:off x="8142347"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B0CDAA1D-71BF-9B82-E062-64BAC88197D3}"/>
                  </a:ext>
                </a:extLst>
              </p:cNvPr>
              <p:cNvGrpSpPr/>
              <p:nvPr/>
            </p:nvGrpSpPr>
            <p:grpSpPr>
              <a:xfrm>
                <a:off x="10149514" y="5668860"/>
                <a:ext cx="848165" cy="58774"/>
                <a:chOff x="5940302" y="5672745"/>
                <a:chExt cx="2202045" cy="58477"/>
              </a:xfrm>
            </p:grpSpPr>
            <p:cxnSp>
              <p:nvCxnSpPr>
                <p:cNvPr id="32" name="Straight Connector 31">
                  <a:extLst>
                    <a:ext uri="{FF2B5EF4-FFF2-40B4-BE49-F238E27FC236}">
                      <a16:creationId xmlns:a16="http://schemas.microsoft.com/office/drawing/2014/main" id="{33969933-97CA-3339-38E0-08D274E275F0}"/>
                    </a:ext>
                  </a:extLst>
                </p:cNvPr>
                <p:cNvCxnSpPr>
                  <a:cxnSpLocks/>
                </p:cNvCxnSpPr>
                <p:nvPr/>
              </p:nvCxnSpPr>
              <p:spPr bwMode="auto">
                <a:xfrm>
                  <a:off x="5940302"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9997D71-0891-2154-154A-36A527104CCA}"/>
                    </a:ext>
                  </a:extLst>
                </p:cNvPr>
                <p:cNvCxnSpPr>
                  <a:cxnSpLocks/>
                </p:cNvCxnSpPr>
                <p:nvPr/>
              </p:nvCxnSpPr>
              <p:spPr bwMode="auto">
                <a:xfrm>
                  <a:off x="6674317"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A5DF4FE-F212-6606-1873-D16A12EF7EC6}"/>
                    </a:ext>
                  </a:extLst>
                </p:cNvPr>
                <p:cNvCxnSpPr>
                  <a:cxnSpLocks/>
                </p:cNvCxnSpPr>
                <p:nvPr/>
              </p:nvCxnSpPr>
              <p:spPr bwMode="auto">
                <a:xfrm>
                  <a:off x="7408332" y="5676328"/>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400A861-14E3-E31F-EBD9-BE7CB29BD35A}"/>
                    </a:ext>
                  </a:extLst>
                </p:cNvPr>
                <p:cNvCxnSpPr>
                  <a:cxnSpLocks/>
                </p:cNvCxnSpPr>
                <p:nvPr/>
              </p:nvCxnSpPr>
              <p:spPr bwMode="auto">
                <a:xfrm>
                  <a:off x="8142347"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7F6131C6-46F1-23DA-EBD6-B10E13418A50}"/>
                  </a:ext>
                </a:extLst>
              </p:cNvPr>
              <p:cNvGrpSpPr/>
              <p:nvPr/>
            </p:nvGrpSpPr>
            <p:grpSpPr>
              <a:xfrm>
                <a:off x="11276860" y="5668860"/>
                <a:ext cx="565443" cy="58774"/>
                <a:chOff x="5940302" y="5672745"/>
                <a:chExt cx="1468030" cy="58477"/>
              </a:xfrm>
            </p:grpSpPr>
            <p:cxnSp>
              <p:nvCxnSpPr>
                <p:cNvPr id="29" name="Straight Connector 28">
                  <a:extLst>
                    <a:ext uri="{FF2B5EF4-FFF2-40B4-BE49-F238E27FC236}">
                      <a16:creationId xmlns:a16="http://schemas.microsoft.com/office/drawing/2014/main" id="{04536FA6-584E-0E67-040B-B177BE7444F9}"/>
                    </a:ext>
                  </a:extLst>
                </p:cNvPr>
                <p:cNvCxnSpPr>
                  <a:cxnSpLocks/>
                </p:cNvCxnSpPr>
                <p:nvPr/>
              </p:nvCxnSpPr>
              <p:spPr bwMode="auto">
                <a:xfrm>
                  <a:off x="5940302"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BCB95DF-893F-F5FE-E40B-0C380FAFC1F2}"/>
                    </a:ext>
                  </a:extLst>
                </p:cNvPr>
                <p:cNvCxnSpPr>
                  <a:cxnSpLocks/>
                </p:cNvCxnSpPr>
                <p:nvPr/>
              </p:nvCxnSpPr>
              <p:spPr bwMode="auto">
                <a:xfrm>
                  <a:off x="6674317" y="5672745"/>
                  <a:ext cx="0" cy="54894"/>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A39F4D2-90F5-2080-E309-D64C6837DB31}"/>
                    </a:ext>
                  </a:extLst>
                </p:cNvPr>
                <p:cNvCxnSpPr>
                  <a:cxnSpLocks/>
                </p:cNvCxnSpPr>
                <p:nvPr/>
              </p:nvCxnSpPr>
              <p:spPr bwMode="auto">
                <a:xfrm>
                  <a:off x="7408332" y="5676328"/>
                  <a:ext cx="0" cy="54894"/>
                </a:xfrm>
                <a:prstGeom prst="line">
                  <a:avLst/>
                </a:prstGeom>
                <a:noFill/>
                <a:ln w="12700" cap="flat" cmpd="sng" algn="ctr">
                  <a:solidFill>
                    <a:schemeClr val="tx1"/>
                  </a:solidFill>
                  <a:prstDash val="solid"/>
                  <a:round/>
                  <a:headEnd type="none" w="med" len="med"/>
                  <a:tailEnd type="none" w="med" len="med"/>
                </a:ln>
                <a:effectLst/>
              </p:spPr>
            </p:cxnSp>
          </p:grpSp>
        </p:grpSp>
        <p:grpSp>
          <p:nvGrpSpPr>
            <p:cNvPr id="18" name="Group 17">
              <a:extLst>
                <a:ext uri="{FF2B5EF4-FFF2-40B4-BE49-F238E27FC236}">
                  <a16:creationId xmlns:a16="http://schemas.microsoft.com/office/drawing/2014/main" id="{F3151ABB-2EE5-E584-C9F3-4145CAB1C08D}"/>
                </a:ext>
              </a:extLst>
            </p:cNvPr>
            <p:cNvGrpSpPr/>
            <p:nvPr/>
          </p:nvGrpSpPr>
          <p:grpSpPr>
            <a:xfrm>
              <a:off x="9733167" y="3118710"/>
              <a:ext cx="249909" cy="47519"/>
              <a:chOff x="9380820" y="3270550"/>
              <a:chExt cx="249909" cy="47519"/>
            </a:xfrm>
          </p:grpSpPr>
          <p:cxnSp>
            <p:nvCxnSpPr>
              <p:cNvPr id="21" name="Straight Connector 20">
                <a:extLst>
                  <a:ext uri="{FF2B5EF4-FFF2-40B4-BE49-F238E27FC236}">
                    <a16:creationId xmlns:a16="http://schemas.microsoft.com/office/drawing/2014/main" id="{0FF0C0BA-AA0E-D524-52BB-73DAC1109DE4}"/>
                  </a:ext>
                </a:extLst>
              </p:cNvPr>
              <p:cNvCxnSpPr>
                <a:cxnSpLocks/>
              </p:cNvCxnSpPr>
              <p:nvPr/>
            </p:nvCxnSpPr>
            <p:spPr bwMode="auto">
              <a:xfrm>
                <a:off x="9380820" y="3270550"/>
                <a:ext cx="0" cy="44607"/>
              </a:xfrm>
              <a:prstGeom prst="line">
                <a:avLst/>
              </a:prstGeom>
              <a:noFill/>
              <a:ln w="12700"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9D2FB41-B769-CF24-0258-43BA3B05CC95}"/>
                  </a:ext>
                </a:extLst>
              </p:cNvPr>
              <p:cNvCxnSpPr>
                <a:cxnSpLocks/>
              </p:cNvCxnSpPr>
              <p:nvPr/>
            </p:nvCxnSpPr>
            <p:spPr bwMode="auto">
              <a:xfrm>
                <a:off x="9630729" y="3273462"/>
                <a:ext cx="0" cy="44607"/>
              </a:xfrm>
              <a:prstGeom prst="line">
                <a:avLst/>
              </a:prstGeom>
              <a:noFill/>
              <a:ln w="12700" cap="flat" cmpd="sng" algn="ctr">
                <a:solidFill>
                  <a:schemeClr val="tx1"/>
                </a:solidFill>
                <a:prstDash val="solid"/>
                <a:round/>
                <a:headEnd type="none" w="med" len="med"/>
                <a:tailEnd type="none" w="med" len="med"/>
              </a:ln>
              <a:effectLst/>
            </p:spPr>
          </p:cxnSp>
        </p:grpSp>
      </p:grpSp>
    </p:spTree>
    <p:extLst>
      <p:ext uri="{BB962C8B-B14F-4D97-AF65-F5344CB8AC3E}">
        <p14:creationId xmlns:p14="http://schemas.microsoft.com/office/powerpoint/2010/main" val="775036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7560C8-6D82-A47F-93E2-81660739C0BB}"/>
              </a:ext>
            </a:extLst>
          </p:cNvPr>
          <p:cNvSpPr>
            <a:spLocks noGrp="1"/>
          </p:cNvSpPr>
          <p:nvPr>
            <p:ph type="title"/>
          </p:nvPr>
        </p:nvSpPr>
        <p:spPr>
          <a:xfrm>
            <a:off x="231078" y="531006"/>
            <a:ext cx="11740260" cy="502445"/>
          </a:xfrm>
        </p:spPr>
        <p:txBody>
          <a:bodyPr/>
          <a:lstStyle/>
          <a:p>
            <a:r>
              <a:rPr lang="en-US" dirty="0"/>
              <a:t>Should We Use MRD to Target CAR Consolidation?</a:t>
            </a:r>
          </a:p>
        </p:txBody>
      </p:sp>
      <p:sp>
        <p:nvSpPr>
          <p:cNvPr id="3" name="Content Placeholder 2">
            <a:extLst>
              <a:ext uri="{FF2B5EF4-FFF2-40B4-BE49-F238E27FC236}">
                <a16:creationId xmlns:a16="http://schemas.microsoft.com/office/drawing/2014/main" id="{52709EA1-CC17-892A-C38C-C1AA1600CA61}"/>
              </a:ext>
            </a:extLst>
          </p:cNvPr>
          <p:cNvSpPr>
            <a:spLocks noGrp="1"/>
          </p:cNvSpPr>
          <p:nvPr>
            <p:ph idx="1"/>
          </p:nvPr>
        </p:nvSpPr>
        <p:spPr>
          <a:xfrm>
            <a:off x="231078" y="1335023"/>
            <a:ext cx="11740260" cy="1102208"/>
          </a:xfrm>
        </p:spPr>
        <p:txBody>
          <a:bodyPr/>
          <a:lstStyle/>
          <a:p>
            <a:r>
              <a:rPr lang="en-US" sz="2000" dirty="0"/>
              <a:t>Plasma samples from 5 prospective clinical studies of patients with previously untreated LBCL who received frontline anthracycline-based chemotherapy were analyzed for ctDNA/MRD over time</a:t>
            </a:r>
          </a:p>
        </p:txBody>
      </p:sp>
      <p:sp>
        <p:nvSpPr>
          <p:cNvPr id="9" name="Content Placeholder 8">
            <a:extLst>
              <a:ext uri="{FF2B5EF4-FFF2-40B4-BE49-F238E27FC236}">
                <a16:creationId xmlns:a16="http://schemas.microsoft.com/office/drawing/2014/main" id="{FE63CEDB-4826-27EE-D4B6-EAADAEB27A18}"/>
              </a:ext>
            </a:extLst>
          </p:cNvPr>
          <p:cNvSpPr>
            <a:spLocks noGrp="1"/>
          </p:cNvSpPr>
          <p:nvPr>
            <p:ph sz="quarter" idx="10"/>
          </p:nvPr>
        </p:nvSpPr>
        <p:spPr>
          <a:xfrm>
            <a:off x="1646740" y="6327686"/>
            <a:ext cx="7812290" cy="327025"/>
          </a:xfrm>
        </p:spPr>
        <p:txBody>
          <a:bodyPr/>
          <a:lstStyle/>
          <a:p>
            <a:r>
              <a:rPr lang="en-US" dirty="0" err="1"/>
              <a:t>Roschewski</a:t>
            </a:r>
            <a:r>
              <a:rPr lang="en-US" dirty="0"/>
              <a:t>. JCO. 2025;43:3652.</a:t>
            </a:r>
          </a:p>
        </p:txBody>
      </p:sp>
      <p:grpSp>
        <p:nvGrpSpPr>
          <p:cNvPr id="4" name="Group 3">
            <a:extLst>
              <a:ext uri="{FF2B5EF4-FFF2-40B4-BE49-F238E27FC236}">
                <a16:creationId xmlns:a16="http://schemas.microsoft.com/office/drawing/2014/main" id="{0DEC805C-435A-64EA-1532-AD2DA5C5C239}"/>
              </a:ext>
            </a:extLst>
          </p:cNvPr>
          <p:cNvGrpSpPr/>
          <p:nvPr/>
        </p:nvGrpSpPr>
        <p:grpSpPr>
          <a:xfrm>
            <a:off x="1429700" y="2674913"/>
            <a:ext cx="561470" cy="3198671"/>
            <a:chOff x="462134" y="3047441"/>
            <a:chExt cx="471386" cy="2706341"/>
          </a:xfrm>
        </p:grpSpPr>
        <p:sp>
          <p:nvSpPr>
            <p:cNvPr id="5" name="object 19">
              <a:extLst>
                <a:ext uri="{FF2B5EF4-FFF2-40B4-BE49-F238E27FC236}">
                  <a16:creationId xmlns:a16="http://schemas.microsoft.com/office/drawing/2014/main" id="{160AC4CA-79D3-3520-F1AA-7C2D5C745698}"/>
                </a:ext>
              </a:extLst>
            </p:cNvPr>
            <p:cNvSpPr txBox="1"/>
            <p:nvPr/>
          </p:nvSpPr>
          <p:spPr>
            <a:xfrm>
              <a:off x="740233" y="5504969"/>
              <a:ext cx="193287" cy="248813"/>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b="0" i="0" u="none" strike="noStrike" kern="1200" cap="none" spc="-67" normalizeH="0" baseline="0" noProof="0" dirty="0">
                  <a:ln>
                    <a:noFill/>
                  </a:ln>
                  <a:solidFill>
                    <a:srgbClr val="000000"/>
                  </a:solidFill>
                  <a:effectLst/>
                  <a:uLnTx/>
                  <a:uFillTx/>
                  <a:latin typeface="Poppins" pitchFamily="2" charset="77"/>
                  <a:cs typeface="Poppins" pitchFamily="2" charset="77"/>
                </a:rPr>
                <a:t>0</a:t>
              </a:r>
              <a:endParaRPr kumimoji="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8" name="object 20">
              <a:extLst>
                <a:ext uri="{FF2B5EF4-FFF2-40B4-BE49-F238E27FC236}">
                  <a16:creationId xmlns:a16="http://schemas.microsoft.com/office/drawing/2014/main" id="{BD50AC2D-B255-10A0-EA5B-6DA1E1811060}"/>
                </a:ext>
              </a:extLst>
            </p:cNvPr>
            <p:cNvSpPr txBox="1"/>
            <p:nvPr/>
          </p:nvSpPr>
          <p:spPr>
            <a:xfrm>
              <a:off x="462134" y="4890587"/>
              <a:ext cx="468886" cy="248813"/>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b="0" i="0" u="none" strike="noStrike" kern="1200" cap="none" spc="-33" normalizeH="0" baseline="0" noProof="0" dirty="0">
                  <a:ln>
                    <a:noFill/>
                  </a:ln>
                  <a:solidFill>
                    <a:srgbClr val="000000"/>
                  </a:solidFill>
                  <a:effectLst/>
                  <a:uLnTx/>
                  <a:uFillTx/>
                  <a:latin typeface="Poppins" pitchFamily="2" charset="77"/>
                  <a:cs typeface="Poppins" pitchFamily="2" charset="77"/>
                </a:rPr>
                <a:t>0.25</a:t>
              </a:r>
              <a:endParaRPr kumimoji="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0" name="object 21">
              <a:extLst>
                <a:ext uri="{FF2B5EF4-FFF2-40B4-BE49-F238E27FC236}">
                  <a16:creationId xmlns:a16="http://schemas.microsoft.com/office/drawing/2014/main" id="{51E525E9-216C-8BEA-18B5-E2629A64C884}"/>
                </a:ext>
              </a:extLst>
            </p:cNvPr>
            <p:cNvSpPr txBox="1"/>
            <p:nvPr/>
          </p:nvSpPr>
          <p:spPr>
            <a:xfrm>
              <a:off x="493086" y="4276205"/>
              <a:ext cx="437934" cy="248813"/>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b="0" i="0" u="none" strike="noStrike" kern="1200" cap="none" spc="-33" normalizeH="0" baseline="0" noProof="0" dirty="0">
                  <a:ln>
                    <a:noFill/>
                  </a:ln>
                  <a:solidFill>
                    <a:srgbClr val="000000"/>
                  </a:solidFill>
                  <a:effectLst/>
                  <a:uLnTx/>
                  <a:uFillTx/>
                  <a:latin typeface="Poppins" pitchFamily="2" charset="77"/>
                  <a:cs typeface="Poppins" pitchFamily="2" charset="77"/>
                </a:rPr>
                <a:t>0.50</a:t>
              </a:r>
              <a:endParaRPr kumimoji="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1" name="object 22">
              <a:extLst>
                <a:ext uri="{FF2B5EF4-FFF2-40B4-BE49-F238E27FC236}">
                  <a16:creationId xmlns:a16="http://schemas.microsoft.com/office/drawing/2014/main" id="{1CDA91E3-5EC7-8F5F-2C4D-97FC362449F6}"/>
                </a:ext>
              </a:extLst>
            </p:cNvPr>
            <p:cNvSpPr txBox="1"/>
            <p:nvPr/>
          </p:nvSpPr>
          <p:spPr>
            <a:xfrm>
              <a:off x="493086" y="3661823"/>
              <a:ext cx="437934" cy="248813"/>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b="0" i="0" u="none" strike="noStrike" kern="1200" cap="none" spc="-33" normalizeH="0" baseline="0" noProof="0" dirty="0">
                  <a:ln>
                    <a:noFill/>
                  </a:ln>
                  <a:solidFill>
                    <a:srgbClr val="000000"/>
                  </a:solidFill>
                  <a:effectLst/>
                  <a:uLnTx/>
                  <a:uFillTx/>
                  <a:latin typeface="Poppins" pitchFamily="2" charset="77"/>
                  <a:cs typeface="Poppins" pitchFamily="2" charset="77"/>
                </a:rPr>
                <a:t>0.75</a:t>
              </a:r>
              <a:endParaRPr kumimoji="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12" name="object 23">
              <a:extLst>
                <a:ext uri="{FF2B5EF4-FFF2-40B4-BE49-F238E27FC236}">
                  <a16:creationId xmlns:a16="http://schemas.microsoft.com/office/drawing/2014/main" id="{E043EC9A-035E-0B4A-7FCD-FC7DC35738CD}"/>
                </a:ext>
              </a:extLst>
            </p:cNvPr>
            <p:cNvSpPr txBox="1"/>
            <p:nvPr/>
          </p:nvSpPr>
          <p:spPr>
            <a:xfrm>
              <a:off x="530273" y="3047441"/>
              <a:ext cx="400747" cy="248813"/>
            </a:xfrm>
            <a:prstGeom prst="rect">
              <a:avLst/>
            </a:prstGeom>
          </p:spPr>
          <p:txBody>
            <a:bodyPr vert="horz" wrap="square" lIns="0" tIns="16912" rIns="0" bIns="0" rtlCol="0">
              <a:spAutoFit/>
            </a:bodyPr>
            <a:lstStyle/>
            <a:p>
              <a:pPr marL="16913" marR="0" lvl="0" indent="0" algn="r" defTabSz="914400" rtl="0" eaLnBrk="1" fontAlgn="auto" latinLnBrk="0" hangingPunct="1">
                <a:lnSpc>
                  <a:spcPct val="100000"/>
                </a:lnSpc>
                <a:spcBef>
                  <a:spcPts val="133"/>
                </a:spcBef>
                <a:spcAft>
                  <a:spcPts val="0"/>
                </a:spcAft>
                <a:buClrTx/>
                <a:buSzTx/>
                <a:buFontTx/>
                <a:buNone/>
                <a:tabLst/>
                <a:defRPr/>
              </a:pPr>
              <a:r>
                <a:rPr kumimoji="0" lang="en-US" b="0" i="0" u="none" strike="noStrike" kern="1200" cap="none" spc="-33" normalizeH="0" baseline="0" noProof="0" dirty="0">
                  <a:ln>
                    <a:noFill/>
                  </a:ln>
                  <a:solidFill>
                    <a:srgbClr val="000000"/>
                  </a:solidFill>
                  <a:effectLst/>
                  <a:uLnTx/>
                  <a:uFillTx/>
                  <a:latin typeface="Poppins" pitchFamily="2" charset="77"/>
                  <a:cs typeface="Poppins" pitchFamily="2" charset="77"/>
                </a:rPr>
                <a:t>1.0</a:t>
              </a:r>
              <a:r>
                <a:rPr kumimoji="0" b="0" i="0" u="none" strike="noStrike" kern="1200" cap="none" spc="-33" normalizeH="0" baseline="0" noProof="0" dirty="0">
                  <a:ln>
                    <a:noFill/>
                  </a:ln>
                  <a:solidFill>
                    <a:srgbClr val="000000"/>
                  </a:solidFill>
                  <a:effectLst/>
                  <a:uLnTx/>
                  <a:uFillTx/>
                  <a:latin typeface="Poppins" pitchFamily="2" charset="77"/>
                  <a:cs typeface="Poppins" pitchFamily="2" charset="77"/>
                </a:rPr>
                <a:t>0</a:t>
              </a:r>
              <a:endParaRPr kumimoji="0" b="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sp>
        <p:nvSpPr>
          <p:cNvPr id="13" name="object 27">
            <a:extLst>
              <a:ext uri="{FF2B5EF4-FFF2-40B4-BE49-F238E27FC236}">
                <a16:creationId xmlns:a16="http://schemas.microsoft.com/office/drawing/2014/main" id="{D4ECC44E-2143-B95C-9F79-58A9E61E93E1}"/>
              </a:ext>
            </a:extLst>
          </p:cNvPr>
          <p:cNvSpPr txBox="1"/>
          <p:nvPr/>
        </p:nvSpPr>
        <p:spPr>
          <a:xfrm>
            <a:off x="1181330" y="2928709"/>
            <a:ext cx="247375" cy="2829542"/>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dirty="0">
                <a:solidFill>
                  <a:schemeClr val="tx1">
                    <a:lumMod val="75000"/>
                    <a:lumOff val="25000"/>
                  </a:schemeClr>
                </a:solidFill>
                <a:latin typeface="Poppins Medium" pitchFamily="2" charset="77"/>
                <a:cs typeface="Poppins Medium" pitchFamily="2" charset="77"/>
              </a:rPr>
              <a:t>PFS Probability</a:t>
            </a:r>
            <a:endParaRPr dirty="0">
              <a:solidFill>
                <a:schemeClr val="tx1">
                  <a:lumMod val="75000"/>
                  <a:lumOff val="25000"/>
                </a:schemeClr>
              </a:solidFill>
              <a:latin typeface="Poppins Medium" pitchFamily="2" charset="77"/>
              <a:cs typeface="Poppins Medium" pitchFamily="2" charset="77"/>
            </a:endParaRPr>
          </a:p>
        </p:txBody>
      </p:sp>
      <p:grpSp>
        <p:nvGrpSpPr>
          <p:cNvPr id="25" name="Group 24">
            <a:extLst>
              <a:ext uri="{FF2B5EF4-FFF2-40B4-BE49-F238E27FC236}">
                <a16:creationId xmlns:a16="http://schemas.microsoft.com/office/drawing/2014/main" id="{ADC4A1A6-A8F0-100B-27C7-48B4413C2BED}"/>
              </a:ext>
            </a:extLst>
          </p:cNvPr>
          <p:cNvGrpSpPr/>
          <p:nvPr/>
        </p:nvGrpSpPr>
        <p:grpSpPr>
          <a:xfrm>
            <a:off x="2050000" y="5828834"/>
            <a:ext cx="4245529" cy="282959"/>
            <a:chOff x="833207" y="3316906"/>
            <a:chExt cx="2070869" cy="190347"/>
          </a:xfrm>
        </p:grpSpPr>
        <p:sp>
          <p:nvSpPr>
            <p:cNvPr id="26" name="TextBox 25">
              <a:extLst>
                <a:ext uri="{FF2B5EF4-FFF2-40B4-BE49-F238E27FC236}">
                  <a16:creationId xmlns:a16="http://schemas.microsoft.com/office/drawing/2014/main" id="{6715ED54-3B48-E1E2-53B3-DCC8542BA083}"/>
                </a:ext>
              </a:extLst>
            </p:cNvPr>
            <p:cNvSpPr txBox="1"/>
            <p:nvPr/>
          </p:nvSpPr>
          <p:spPr>
            <a:xfrm>
              <a:off x="833207" y="3320916"/>
              <a:ext cx="70371" cy="186336"/>
            </a:xfrm>
            <a:prstGeom prst="rect">
              <a:avLst/>
            </a:prstGeom>
            <a:noFill/>
          </p:spPr>
          <p:txBody>
            <a:bodyPr wrap="none" lIns="0" tIns="0" rIns="0" bIns="0" rtlCol="0" anchor="ctr">
              <a:spAutoFit/>
            </a:bodyPr>
            <a:lstStyle/>
            <a:p>
              <a:pPr algn="ctr" defTabSz="1097253"/>
              <a:r>
                <a:rPr lang="en-GB" dirty="0">
                  <a:solidFill>
                    <a:srgbClr val="123361">
                      <a:lumMod val="50000"/>
                    </a:srgbClr>
                  </a:solidFill>
                  <a:latin typeface="Poppins" panose="00000500000000000000" pitchFamily="2" charset="0"/>
                  <a:cs typeface="Poppins" panose="00000500000000000000" pitchFamily="2" charset="0"/>
                </a:rPr>
                <a:t>0</a:t>
              </a:r>
            </a:p>
          </p:txBody>
        </p:sp>
        <p:sp>
          <p:nvSpPr>
            <p:cNvPr id="27" name="TextBox 26">
              <a:extLst>
                <a:ext uri="{FF2B5EF4-FFF2-40B4-BE49-F238E27FC236}">
                  <a16:creationId xmlns:a16="http://schemas.microsoft.com/office/drawing/2014/main" id="{A26AAC1C-BB50-24BE-7504-4DB6D96AE510}"/>
                </a:ext>
              </a:extLst>
            </p:cNvPr>
            <p:cNvSpPr txBox="1"/>
            <p:nvPr/>
          </p:nvSpPr>
          <p:spPr>
            <a:xfrm>
              <a:off x="1206982" y="3320917"/>
              <a:ext cx="100866" cy="186336"/>
            </a:xfrm>
            <a:prstGeom prst="rect">
              <a:avLst/>
            </a:prstGeom>
            <a:noFill/>
          </p:spPr>
          <p:txBody>
            <a:bodyPr wrap="none" lIns="0" tIns="0" rIns="0" bIns="0" rtlCol="0" anchor="ctr">
              <a:spAutoFit/>
            </a:bodyPr>
            <a:lstStyle/>
            <a:p>
              <a:pPr algn="ctr" defTabSz="1097253"/>
              <a:r>
                <a:rPr lang="en-GB" dirty="0">
                  <a:solidFill>
                    <a:srgbClr val="123361">
                      <a:lumMod val="50000"/>
                    </a:srgbClr>
                  </a:solidFill>
                  <a:latin typeface="Poppins" panose="00000500000000000000" pitchFamily="2" charset="0"/>
                  <a:cs typeface="Poppins" panose="00000500000000000000" pitchFamily="2" charset="0"/>
                </a:rPr>
                <a:t>12</a:t>
              </a:r>
            </a:p>
          </p:txBody>
        </p:sp>
        <p:sp>
          <p:nvSpPr>
            <p:cNvPr id="28" name="TextBox 27">
              <a:extLst>
                <a:ext uri="{FF2B5EF4-FFF2-40B4-BE49-F238E27FC236}">
                  <a16:creationId xmlns:a16="http://schemas.microsoft.com/office/drawing/2014/main" id="{01D2E33F-F00B-1AA2-B7D7-C34869C8D747}"/>
                </a:ext>
              </a:extLst>
            </p:cNvPr>
            <p:cNvSpPr txBox="1"/>
            <p:nvPr/>
          </p:nvSpPr>
          <p:spPr>
            <a:xfrm>
              <a:off x="1585612" y="3320917"/>
              <a:ext cx="136052" cy="186336"/>
            </a:xfrm>
            <a:prstGeom prst="rect">
              <a:avLst/>
            </a:prstGeom>
            <a:noFill/>
          </p:spPr>
          <p:txBody>
            <a:bodyPr wrap="none" lIns="0" tIns="0" rIns="0" bIns="0" rtlCol="0" anchor="ctr">
              <a:spAutoFit/>
            </a:bodyPr>
            <a:lstStyle/>
            <a:p>
              <a:pPr algn="ctr" defTabSz="1097253"/>
              <a:r>
                <a:rPr lang="en-GB" dirty="0">
                  <a:solidFill>
                    <a:srgbClr val="123361">
                      <a:lumMod val="50000"/>
                    </a:srgbClr>
                  </a:solidFill>
                  <a:latin typeface="Poppins" panose="00000500000000000000" pitchFamily="2" charset="0"/>
                  <a:cs typeface="Poppins" panose="00000500000000000000" pitchFamily="2" charset="0"/>
                </a:rPr>
                <a:t>24</a:t>
              </a:r>
            </a:p>
          </p:txBody>
        </p:sp>
        <p:sp>
          <p:nvSpPr>
            <p:cNvPr id="29" name="TextBox 28">
              <a:extLst>
                <a:ext uri="{FF2B5EF4-FFF2-40B4-BE49-F238E27FC236}">
                  <a16:creationId xmlns:a16="http://schemas.microsoft.com/office/drawing/2014/main" id="{8EABB1AC-ED35-2417-FEBB-0B711C8CDCE0}"/>
                </a:ext>
              </a:extLst>
            </p:cNvPr>
            <p:cNvSpPr txBox="1"/>
            <p:nvPr/>
          </p:nvSpPr>
          <p:spPr>
            <a:xfrm>
              <a:off x="1981710" y="3316906"/>
              <a:ext cx="137616" cy="186336"/>
            </a:xfrm>
            <a:prstGeom prst="rect">
              <a:avLst/>
            </a:prstGeom>
            <a:noFill/>
          </p:spPr>
          <p:txBody>
            <a:bodyPr wrap="none" lIns="0" tIns="0" rIns="0" bIns="0" rtlCol="0" anchor="ctr">
              <a:spAutoFit/>
            </a:bodyPr>
            <a:lstStyle/>
            <a:p>
              <a:pPr algn="ctr" defTabSz="1097253"/>
              <a:r>
                <a:rPr lang="en-GB" dirty="0">
                  <a:solidFill>
                    <a:srgbClr val="123361">
                      <a:lumMod val="50000"/>
                    </a:srgbClr>
                  </a:solidFill>
                  <a:latin typeface="Poppins" panose="00000500000000000000" pitchFamily="2" charset="0"/>
                  <a:cs typeface="Poppins" panose="00000500000000000000" pitchFamily="2" charset="0"/>
                </a:rPr>
                <a:t>36</a:t>
              </a:r>
            </a:p>
          </p:txBody>
        </p:sp>
        <p:sp>
          <p:nvSpPr>
            <p:cNvPr id="30" name="TextBox 29">
              <a:extLst>
                <a:ext uri="{FF2B5EF4-FFF2-40B4-BE49-F238E27FC236}">
                  <a16:creationId xmlns:a16="http://schemas.microsoft.com/office/drawing/2014/main" id="{E4E09C9C-0204-03E2-B498-C97ED2119282}"/>
                </a:ext>
              </a:extLst>
            </p:cNvPr>
            <p:cNvSpPr txBox="1"/>
            <p:nvPr/>
          </p:nvSpPr>
          <p:spPr>
            <a:xfrm>
              <a:off x="2368388" y="3316906"/>
              <a:ext cx="142308" cy="186336"/>
            </a:xfrm>
            <a:prstGeom prst="rect">
              <a:avLst/>
            </a:prstGeom>
            <a:noFill/>
          </p:spPr>
          <p:txBody>
            <a:bodyPr wrap="none" lIns="0" tIns="0" rIns="0" bIns="0" rtlCol="0" anchor="ctr">
              <a:spAutoFit/>
            </a:bodyPr>
            <a:lstStyle/>
            <a:p>
              <a:pPr algn="ctr" defTabSz="1097253"/>
              <a:r>
                <a:rPr lang="en-GB" dirty="0">
                  <a:solidFill>
                    <a:srgbClr val="123361">
                      <a:lumMod val="50000"/>
                    </a:srgbClr>
                  </a:solidFill>
                  <a:latin typeface="Poppins" panose="00000500000000000000" pitchFamily="2" charset="0"/>
                  <a:cs typeface="Poppins" panose="00000500000000000000" pitchFamily="2" charset="0"/>
                </a:rPr>
                <a:t>48</a:t>
              </a:r>
            </a:p>
          </p:txBody>
        </p:sp>
        <p:sp>
          <p:nvSpPr>
            <p:cNvPr id="31" name="TextBox 30">
              <a:extLst>
                <a:ext uri="{FF2B5EF4-FFF2-40B4-BE49-F238E27FC236}">
                  <a16:creationId xmlns:a16="http://schemas.microsoft.com/office/drawing/2014/main" id="{843D6D10-2F05-AFA3-8B48-A7E1F0AB29A4}"/>
                </a:ext>
              </a:extLst>
            </p:cNvPr>
            <p:cNvSpPr txBox="1"/>
            <p:nvPr/>
          </p:nvSpPr>
          <p:spPr>
            <a:xfrm>
              <a:off x="2762551" y="3316906"/>
              <a:ext cx="141525" cy="186336"/>
            </a:xfrm>
            <a:prstGeom prst="rect">
              <a:avLst/>
            </a:prstGeom>
            <a:noFill/>
          </p:spPr>
          <p:txBody>
            <a:bodyPr wrap="none" lIns="0" tIns="0" rIns="0" bIns="0" rtlCol="0" anchor="ctr">
              <a:spAutoFit/>
            </a:bodyPr>
            <a:lstStyle/>
            <a:p>
              <a:pPr algn="ctr" defTabSz="1097253"/>
              <a:r>
                <a:rPr lang="en-GB" dirty="0">
                  <a:solidFill>
                    <a:srgbClr val="123361">
                      <a:lumMod val="50000"/>
                    </a:srgbClr>
                  </a:solidFill>
                  <a:latin typeface="Poppins" panose="00000500000000000000" pitchFamily="2" charset="0"/>
                  <a:cs typeface="Poppins" panose="00000500000000000000" pitchFamily="2" charset="0"/>
                </a:rPr>
                <a:t>60</a:t>
              </a:r>
            </a:p>
          </p:txBody>
        </p:sp>
      </p:grpSp>
      <p:grpSp>
        <p:nvGrpSpPr>
          <p:cNvPr id="41" name="Group 40">
            <a:extLst>
              <a:ext uri="{FF2B5EF4-FFF2-40B4-BE49-F238E27FC236}">
                <a16:creationId xmlns:a16="http://schemas.microsoft.com/office/drawing/2014/main" id="{865EEC76-67DC-1B99-2A43-745D6A5AE126}"/>
              </a:ext>
            </a:extLst>
          </p:cNvPr>
          <p:cNvGrpSpPr/>
          <p:nvPr/>
        </p:nvGrpSpPr>
        <p:grpSpPr>
          <a:xfrm>
            <a:off x="3871444" y="3053471"/>
            <a:ext cx="2704874" cy="646330"/>
            <a:chOff x="9605810" y="1797791"/>
            <a:chExt cx="2717687" cy="682983"/>
          </a:xfrm>
        </p:grpSpPr>
        <p:sp>
          <p:nvSpPr>
            <p:cNvPr id="43" name="TextBox 42">
              <a:extLst>
                <a:ext uri="{FF2B5EF4-FFF2-40B4-BE49-F238E27FC236}">
                  <a16:creationId xmlns:a16="http://schemas.microsoft.com/office/drawing/2014/main" id="{61875B57-C45F-DC8B-2D17-5FF0E5F43C01}"/>
                </a:ext>
              </a:extLst>
            </p:cNvPr>
            <p:cNvSpPr txBox="1"/>
            <p:nvPr/>
          </p:nvSpPr>
          <p:spPr bwMode="auto">
            <a:xfrm>
              <a:off x="9878289" y="1797791"/>
              <a:ext cx="2445208" cy="682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lang="en-US" dirty="0">
                  <a:solidFill>
                    <a:srgbClr val="000000"/>
                  </a:solidFill>
                  <a:latin typeface="Poppins" pitchFamily="2" charset="77"/>
                  <a:cs typeface="Poppins" pitchFamily="2" charset="77"/>
                </a:rPr>
                <a:t>ctDNA not detected</a:t>
              </a:r>
            </a:p>
            <a:p>
              <a:pPr eaLnBrk="0" fontAlgn="base" hangingPunct="0">
                <a:spcAft>
                  <a:spcPct val="0"/>
                </a:spcAft>
                <a:defRPr/>
              </a:pPr>
              <a:r>
                <a:rPr lang="en-US" dirty="0">
                  <a:solidFill>
                    <a:srgbClr val="000000"/>
                  </a:solidFill>
                  <a:latin typeface="Poppins" pitchFamily="2" charset="77"/>
                  <a:cs typeface="Poppins" pitchFamily="2" charset="77"/>
                </a:rPr>
                <a:t>ctDNA detected</a:t>
              </a:r>
            </a:p>
          </p:txBody>
        </p:sp>
        <p:cxnSp>
          <p:nvCxnSpPr>
            <p:cNvPr id="44" name="Straight Connector 43">
              <a:extLst>
                <a:ext uri="{FF2B5EF4-FFF2-40B4-BE49-F238E27FC236}">
                  <a16:creationId xmlns:a16="http://schemas.microsoft.com/office/drawing/2014/main" id="{6D64C388-23B8-DD9B-E579-5E90A7135ECC}"/>
                </a:ext>
              </a:extLst>
            </p:cNvPr>
            <p:cNvCxnSpPr>
              <a:cxnSpLocks/>
            </p:cNvCxnSpPr>
            <p:nvPr/>
          </p:nvCxnSpPr>
          <p:spPr bwMode="auto">
            <a:xfrm flipH="1">
              <a:off x="9609512" y="1995444"/>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DC9A06C-B98D-9664-DF7E-347753E1A09C}"/>
                </a:ext>
              </a:extLst>
            </p:cNvPr>
            <p:cNvCxnSpPr>
              <a:cxnSpLocks/>
            </p:cNvCxnSpPr>
            <p:nvPr/>
          </p:nvCxnSpPr>
          <p:spPr bwMode="auto">
            <a:xfrm flipH="1">
              <a:off x="9605810" y="2281714"/>
              <a:ext cx="274320" cy="0"/>
            </a:xfrm>
            <a:prstGeom prst="line">
              <a:avLst/>
            </a:prstGeom>
            <a:noFill/>
            <a:ln w="28575" cap="flat" cmpd="sng" algn="ctr">
              <a:solidFill>
                <a:schemeClr val="accent6"/>
              </a:solidFill>
              <a:prstDash val="solid"/>
              <a:round/>
              <a:headEnd type="none" w="med" len="med"/>
              <a:tailEnd type="none" w="med" len="med"/>
            </a:ln>
            <a:effectLst/>
          </p:spPr>
        </p:cxnSp>
      </p:grpSp>
      <p:sp>
        <p:nvSpPr>
          <p:cNvPr id="46" name="object 27">
            <a:extLst>
              <a:ext uri="{FF2B5EF4-FFF2-40B4-BE49-F238E27FC236}">
                <a16:creationId xmlns:a16="http://schemas.microsoft.com/office/drawing/2014/main" id="{4F1D4D08-EFA8-49C4-2F93-59950E8F86D5}"/>
              </a:ext>
            </a:extLst>
          </p:cNvPr>
          <p:cNvSpPr txBox="1"/>
          <p:nvPr/>
        </p:nvSpPr>
        <p:spPr>
          <a:xfrm rot="5400000">
            <a:off x="4017371" y="4397277"/>
            <a:ext cx="247375" cy="3795038"/>
          </a:xfrm>
          <a:prstGeom prst="rect">
            <a:avLst/>
          </a:prstGeom>
        </p:spPr>
        <p:txBody>
          <a:bodyPr vert="vert270" wrap="square" lIns="0" tIns="0" rIns="0" bIns="0" rtlCol="0">
            <a:spAutoFit/>
          </a:bodyPr>
          <a:lstStyle/>
          <a:p>
            <a:pPr marL="16913" marR="0" lvl="0" indent="0" algn="ctr" defTabSz="914400" rtl="0" eaLnBrk="1" fontAlgn="auto" latinLnBrk="0" hangingPunct="1">
              <a:lnSpc>
                <a:spcPts val="1898"/>
              </a:lnSpc>
              <a:spcBef>
                <a:spcPts val="0"/>
              </a:spcBef>
              <a:spcAft>
                <a:spcPts val="0"/>
              </a:spcAft>
              <a:buClrTx/>
              <a:buSzTx/>
              <a:buFontTx/>
              <a:buNone/>
              <a:tabLst/>
              <a:defRPr/>
            </a:pPr>
            <a:r>
              <a:rPr lang="en-US" dirty="0">
                <a:solidFill>
                  <a:schemeClr val="tx1">
                    <a:lumMod val="75000"/>
                    <a:lumOff val="25000"/>
                  </a:schemeClr>
                </a:solidFill>
                <a:latin typeface="Poppins Medium" pitchFamily="2" charset="77"/>
                <a:cs typeface="Poppins Medium" pitchFamily="2" charset="77"/>
              </a:rPr>
              <a:t>Mo</a:t>
            </a:r>
            <a:endParaRPr dirty="0">
              <a:solidFill>
                <a:schemeClr val="tx1">
                  <a:lumMod val="75000"/>
                  <a:lumOff val="25000"/>
                </a:schemeClr>
              </a:solidFill>
              <a:latin typeface="Poppins Medium" pitchFamily="2" charset="77"/>
              <a:cs typeface="Poppins Medium" pitchFamily="2" charset="77"/>
            </a:endParaRPr>
          </a:p>
        </p:txBody>
      </p:sp>
      <p:sp>
        <p:nvSpPr>
          <p:cNvPr id="52" name="object 23">
            <a:extLst>
              <a:ext uri="{FF2B5EF4-FFF2-40B4-BE49-F238E27FC236}">
                <a16:creationId xmlns:a16="http://schemas.microsoft.com/office/drawing/2014/main" id="{BA57339F-E3E6-8DAB-1A19-E29787CA6BAF}"/>
              </a:ext>
            </a:extLst>
          </p:cNvPr>
          <p:cNvSpPr txBox="1"/>
          <p:nvPr/>
        </p:nvSpPr>
        <p:spPr>
          <a:xfrm>
            <a:off x="2681011" y="2447874"/>
            <a:ext cx="2901498" cy="294076"/>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b="1" i="0" u="none" strike="noStrike" kern="1200" cap="none" spc="-33" normalizeH="0" baseline="0" noProof="0" dirty="0">
                <a:ln>
                  <a:noFill/>
                </a:ln>
                <a:solidFill>
                  <a:srgbClr val="000000"/>
                </a:solidFill>
                <a:effectLst/>
                <a:uLnTx/>
                <a:uFillTx/>
                <a:latin typeface="Poppins" pitchFamily="2" charset="77"/>
                <a:cs typeface="Poppins" pitchFamily="2" charset="77"/>
              </a:rPr>
              <a:t>End of Treatment</a:t>
            </a:r>
            <a:endParaRPr kumimoji="0" b="1"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53" name="TextBox 52">
            <a:extLst>
              <a:ext uri="{FF2B5EF4-FFF2-40B4-BE49-F238E27FC236}">
                <a16:creationId xmlns:a16="http://schemas.microsoft.com/office/drawing/2014/main" id="{BE2D046B-4288-0943-8991-9BF31688ECD4}"/>
              </a:ext>
            </a:extLst>
          </p:cNvPr>
          <p:cNvSpPr txBox="1"/>
          <p:nvPr/>
        </p:nvSpPr>
        <p:spPr bwMode="auto">
          <a:xfrm>
            <a:off x="2218835" y="5111920"/>
            <a:ext cx="31021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lang="en-US" dirty="0">
                <a:solidFill>
                  <a:srgbClr val="000000"/>
                </a:solidFill>
                <a:latin typeface="Poppins" pitchFamily="2" charset="77"/>
                <a:cs typeface="Poppins" pitchFamily="2" charset="77"/>
              </a:rPr>
              <a:t>HR = 28.7, (95% CI 9.7-85)</a:t>
            </a:r>
          </a:p>
          <a:p>
            <a:pPr marL="0" marR="0" lvl="0" indent="0" algn="l" defTabSz="914400" rtl="0" eaLnBrk="0" fontAlgn="base" latinLnBrk="0" hangingPunct="0">
              <a:lnSpc>
                <a:spcPct val="100000"/>
              </a:lnSpc>
              <a:spcAft>
                <a:spcPct val="0"/>
              </a:spcAft>
              <a:buClrTx/>
              <a:buSzTx/>
              <a:buFontTx/>
              <a:buNone/>
              <a:tabLst/>
              <a:defRPr/>
            </a:pPr>
            <a:r>
              <a:rPr lang="en-US" i="1" dirty="0">
                <a:solidFill>
                  <a:srgbClr val="000000"/>
                </a:solidFill>
                <a:latin typeface="Poppins" pitchFamily="2" charset="77"/>
                <a:cs typeface="Poppins" pitchFamily="2" charset="77"/>
              </a:rPr>
              <a:t>P</a:t>
            </a:r>
            <a:r>
              <a:rPr lang="en-US" dirty="0">
                <a:solidFill>
                  <a:srgbClr val="000000"/>
                </a:solidFill>
                <a:latin typeface="Poppins" pitchFamily="2" charset="77"/>
                <a:cs typeface="Poppins" pitchFamily="2" charset="77"/>
              </a:rPr>
              <a:t> &lt;.001</a:t>
            </a:r>
          </a:p>
        </p:txBody>
      </p:sp>
      <p:sp>
        <p:nvSpPr>
          <p:cNvPr id="54" name="Freeform: Shape 53">
            <a:extLst>
              <a:ext uri="{FF2B5EF4-FFF2-40B4-BE49-F238E27FC236}">
                <a16:creationId xmlns:a16="http://schemas.microsoft.com/office/drawing/2014/main" id="{22740DB6-4649-8877-AF27-BC794509D738}"/>
              </a:ext>
            </a:extLst>
          </p:cNvPr>
          <p:cNvSpPr/>
          <p:nvPr/>
        </p:nvSpPr>
        <p:spPr>
          <a:xfrm>
            <a:off x="2123153" y="2830040"/>
            <a:ext cx="4233199" cy="174866"/>
          </a:xfrm>
          <a:custGeom>
            <a:avLst/>
            <a:gdLst>
              <a:gd name="csX0" fmla="*/ 0 w 4233199"/>
              <a:gd name="csY0" fmla="*/ 0 h 174866"/>
              <a:gd name="csX1" fmla="*/ 429878 w 4233199"/>
              <a:gd name="csY1" fmla="*/ 0 h 174866"/>
              <a:gd name="csX2" fmla="*/ 429878 w 4233199"/>
              <a:gd name="csY2" fmla="*/ 32788 h 174866"/>
              <a:gd name="csX3" fmla="*/ 564670 w 4233199"/>
              <a:gd name="csY3" fmla="*/ 32788 h 174866"/>
              <a:gd name="csX4" fmla="*/ 564670 w 4233199"/>
              <a:gd name="csY4" fmla="*/ 69218 h 174866"/>
              <a:gd name="csX5" fmla="*/ 703105 w 4233199"/>
              <a:gd name="csY5" fmla="*/ 69218 h 174866"/>
              <a:gd name="csX6" fmla="*/ 703105 w 4233199"/>
              <a:gd name="csY6" fmla="*/ 91076 h 174866"/>
              <a:gd name="csX7" fmla="*/ 2797846 w 4233199"/>
              <a:gd name="csY7" fmla="*/ 91076 h 174866"/>
              <a:gd name="csX8" fmla="*/ 2797846 w 4233199"/>
              <a:gd name="csY8" fmla="*/ 174866 h 174866"/>
              <a:gd name="csX9" fmla="*/ 4233199 w 4233199"/>
              <a:gd name="csY9" fmla="*/ 174866 h 1748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233199" h="174866">
                <a:moveTo>
                  <a:pt x="0" y="0"/>
                </a:moveTo>
                <a:lnTo>
                  <a:pt x="429878" y="0"/>
                </a:lnTo>
                <a:lnTo>
                  <a:pt x="429878" y="32788"/>
                </a:lnTo>
                <a:lnTo>
                  <a:pt x="564670" y="32788"/>
                </a:lnTo>
                <a:lnTo>
                  <a:pt x="564670" y="69218"/>
                </a:lnTo>
                <a:lnTo>
                  <a:pt x="703105" y="69218"/>
                </a:lnTo>
                <a:lnTo>
                  <a:pt x="703105" y="91076"/>
                </a:lnTo>
                <a:lnTo>
                  <a:pt x="2797846" y="91076"/>
                </a:lnTo>
                <a:lnTo>
                  <a:pt x="2797846" y="174866"/>
                </a:lnTo>
                <a:lnTo>
                  <a:pt x="4233199" y="174866"/>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EAE5C2FA-AA0C-4AA1-AB0A-936E109CFC44}"/>
              </a:ext>
            </a:extLst>
          </p:cNvPr>
          <p:cNvSpPr/>
          <p:nvPr/>
        </p:nvSpPr>
        <p:spPr>
          <a:xfrm>
            <a:off x="2130439" y="2830040"/>
            <a:ext cx="4233199" cy="2043739"/>
          </a:xfrm>
          <a:custGeom>
            <a:avLst/>
            <a:gdLst>
              <a:gd name="csX0" fmla="*/ 0 w 4233199"/>
              <a:gd name="csY0" fmla="*/ 0 h 2043739"/>
              <a:gd name="csX1" fmla="*/ 244083 w 4233199"/>
              <a:gd name="csY1" fmla="*/ 0 h 2043739"/>
              <a:gd name="csX2" fmla="*/ 244083 w 4233199"/>
              <a:gd name="csY2" fmla="*/ 98362 h 2043739"/>
              <a:gd name="csX3" fmla="*/ 302372 w 4233199"/>
              <a:gd name="csY3" fmla="*/ 98362 h 2043739"/>
              <a:gd name="csX4" fmla="*/ 302372 w 4233199"/>
              <a:gd name="csY4" fmla="*/ 218582 h 2043739"/>
              <a:gd name="csX5" fmla="*/ 313301 w 4233199"/>
              <a:gd name="csY5" fmla="*/ 218582 h 2043739"/>
              <a:gd name="csX6" fmla="*/ 313301 w 4233199"/>
              <a:gd name="csY6" fmla="*/ 320587 h 2043739"/>
              <a:gd name="csX7" fmla="*/ 331516 w 4233199"/>
              <a:gd name="csY7" fmla="*/ 320587 h 2043739"/>
              <a:gd name="csX8" fmla="*/ 331516 w 4233199"/>
              <a:gd name="csY8" fmla="*/ 418949 h 2043739"/>
              <a:gd name="csX9" fmla="*/ 353374 w 4233199"/>
              <a:gd name="csY9" fmla="*/ 418949 h 2043739"/>
              <a:gd name="csX10" fmla="*/ 353374 w 4233199"/>
              <a:gd name="csY10" fmla="*/ 728606 h 2043739"/>
              <a:gd name="csX11" fmla="*/ 393447 w 4233199"/>
              <a:gd name="csY11" fmla="*/ 728606 h 2043739"/>
              <a:gd name="csX12" fmla="*/ 393447 w 4233199"/>
              <a:gd name="csY12" fmla="*/ 841540 h 2043739"/>
              <a:gd name="csX13" fmla="*/ 408019 w 4233199"/>
              <a:gd name="csY13" fmla="*/ 841540 h 2043739"/>
              <a:gd name="csX14" fmla="*/ 408019 w 4233199"/>
              <a:gd name="csY14" fmla="*/ 943545 h 2043739"/>
              <a:gd name="csX15" fmla="*/ 440807 w 4233199"/>
              <a:gd name="csY15" fmla="*/ 943545 h 2043739"/>
              <a:gd name="csX16" fmla="*/ 440807 w 4233199"/>
              <a:gd name="csY16" fmla="*/ 1060122 h 2043739"/>
              <a:gd name="csX17" fmla="*/ 524596 w 4233199"/>
              <a:gd name="csY17" fmla="*/ 1060122 h 2043739"/>
              <a:gd name="csX18" fmla="*/ 524596 w 4233199"/>
              <a:gd name="csY18" fmla="*/ 1169412 h 2043739"/>
              <a:gd name="csX19" fmla="*/ 550098 w 4233199"/>
              <a:gd name="csY19" fmla="*/ 1169412 h 2043739"/>
              <a:gd name="csX20" fmla="*/ 550098 w 4233199"/>
              <a:gd name="csY20" fmla="*/ 1282346 h 2043739"/>
              <a:gd name="csX21" fmla="*/ 593814 w 4233199"/>
              <a:gd name="csY21" fmla="*/ 1282346 h 2043739"/>
              <a:gd name="csX22" fmla="*/ 593814 w 4233199"/>
              <a:gd name="csY22" fmla="*/ 1391637 h 2043739"/>
              <a:gd name="csX23" fmla="*/ 652102 w 4233199"/>
              <a:gd name="csY23" fmla="*/ 1391637 h 2043739"/>
              <a:gd name="csX24" fmla="*/ 652102 w 4233199"/>
              <a:gd name="csY24" fmla="*/ 1493642 h 2043739"/>
              <a:gd name="csX25" fmla="*/ 943545 w 4233199"/>
              <a:gd name="csY25" fmla="*/ 1493642 h 2043739"/>
              <a:gd name="csX26" fmla="*/ 943545 w 4233199"/>
              <a:gd name="csY26" fmla="*/ 1595647 h 2043739"/>
              <a:gd name="csX27" fmla="*/ 1085623 w 4233199"/>
              <a:gd name="csY27" fmla="*/ 1595647 h 2043739"/>
              <a:gd name="csX28" fmla="*/ 1085623 w 4233199"/>
              <a:gd name="csY28" fmla="*/ 1712223 h 2043739"/>
              <a:gd name="csX29" fmla="*/ 1173055 w 4233199"/>
              <a:gd name="csY29" fmla="*/ 1712223 h 2043739"/>
              <a:gd name="csX30" fmla="*/ 1173055 w 4233199"/>
              <a:gd name="csY30" fmla="*/ 1817871 h 2043739"/>
              <a:gd name="csX31" fmla="*/ 1340635 w 4233199"/>
              <a:gd name="csY31" fmla="*/ 1817871 h 2043739"/>
              <a:gd name="csX32" fmla="*/ 1340635 w 4233199"/>
              <a:gd name="csY32" fmla="*/ 1934448 h 2043739"/>
              <a:gd name="csX33" fmla="*/ 1511857 w 4233199"/>
              <a:gd name="csY33" fmla="*/ 1934448 h 2043739"/>
              <a:gd name="csX34" fmla="*/ 1511857 w 4233199"/>
              <a:gd name="csY34" fmla="*/ 2043739 h 2043739"/>
              <a:gd name="csX35" fmla="*/ 4233199 w 4233199"/>
              <a:gd name="csY35" fmla="*/ 2043739 h 20437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4233199" h="2043739">
                <a:moveTo>
                  <a:pt x="0" y="0"/>
                </a:moveTo>
                <a:lnTo>
                  <a:pt x="244083" y="0"/>
                </a:lnTo>
                <a:lnTo>
                  <a:pt x="244083" y="98362"/>
                </a:lnTo>
                <a:lnTo>
                  <a:pt x="302372" y="98362"/>
                </a:lnTo>
                <a:lnTo>
                  <a:pt x="302372" y="218582"/>
                </a:lnTo>
                <a:lnTo>
                  <a:pt x="313301" y="218582"/>
                </a:lnTo>
                <a:lnTo>
                  <a:pt x="313301" y="320587"/>
                </a:lnTo>
                <a:lnTo>
                  <a:pt x="331516" y="320587"/>
                </a:lnTo>
                <a:lnTo>
                  <a:pt x="331516" y="418949"/>
                </a:lnTo>
                <a:lnTo>
                  <a:pt x="353374" y="418949"/>
                </a:lnTo>
                <a:lnTo>
                  <a:pt x="353374" y="728606"/>
                </a:lnTo>
                <a:lnTo>
                  <a:pt x="393447" y="728606"/>
                </a:lnTo>
                <a:lnTo>
                  <a:pt x="393447" y="841540"/>
                </a:lnTo>
                <a:lnTo>
                  <a:pt x="408019" y="841540"/>
                </a:lnTo>
                <a:lnTo>
                  <a:pt x="408019" y="943545"/>
                </a:lnTo>
                <a:lnTo>
                  <a:pt x="440807" y="943545"/>
                </a:lnTo>
                <a:lnTo>
                  <a:pt x="440807" y="1060122"/>
                </a:lnTo>
                <a:lnTo>
                  <a:pt x="524596" y="1060122"/>
                </a:lnTo>
                <a:lnTo>
                  <a:pt x="524596" y="1169412"/>
                </a:lnTo>
                <a:lnTo>
                  <a:pt x="550098" y="1169412"/>
                </a:lnTo>
                <a:lnTo>
                  <a:pt x="550098" y="1282346"/>
                </a:lnTo>
                <a:lnTo>
                  <a:pt x="593814" y="1282346"/>
                </a:lnTo>
                <a:lnTo>
                  <a:pt x="593814" y="1391637"/>
                </a:lnTo>
                <a:lnTo>
                  <a:pt x="652102" y="1391637"/>
                </a:lnTo>
                <a:lnTo>
                  <a:pt x="652102" y="1493642"/>
                </a:lnTo>
                <a:lnTo>
                  <a:pt x="943545" y="1493642"/>
                </a:lnTo>
                <a:lnTo>
                  <a:pt x="943545" y="1595647"/>
                </a:lnTo>
                <a:lnTo>
                  <a:pt x="1085623" y="1595647"/>
                </a:lnTo>
                <a:lnTo>
                  <a:pt x="1085623" y="1712223"/>
                </a:lnTo>
                <a:lnTo>
                  <a:pt x="1173055" y="1712223"/>
                </a:lnTo>
                <a:lnTo>
                  <a:pt x="1173055" y="1817871"/>
                </a:lnTo>
                <a:lnTo>
                  <a:pt x="1340635" y="1817871"/>
                </a:lnTo>
                <a:lnTo>
                  <a:pt x="1340635" y="1934448"/>
                </a:lnTo>
                <a:lnTo>
                  <a:pt x="1511857" y="1934448"/>
                </a:lnTo>
                <a:lnTo>
                  <a:pt x="1511857" y="2043739"/>
                </a:lnTo>
                <a:lnTo>
                  <a:pt x="4233199" y="2043739"/>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bject 23">
            <a:extLst>
              <a:ext uri="{FF2B5EF4-FFF2-40B4-BE49-F238E27FC236}">
                <a16:creationId xmlns:a16="http://schemas.microsoft.com/office/drawing/2014/main" id="{9DB2F6D9-9922-1228-F4B9-A5098C406AFE}"/>
              </a:ext>
            </a:extLst>
          </p:cNvPr>
          <p:cNvSpPr txBox="1"/>
          <p:nvPr/>
        </p:nvSpPr>
        <p:spPr>
          <a:xfrm>
            <a:off x="7591876" y="2738803"/>
            <a:ext cx="1631084" cy="509520"/>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600" b="1" i="0" u="none" strike="noStrike" kern="1200" cap="none" spc="-33" normalizeH="0" baseline="0" noProof="0" dirty="0">
                <a:ln>
                  <a:noFill/>
                </a:ln>
                <a:solidFill>
                  <a:srgbClr val="000000"/>
                </a:solidFill>
                <a:effectLst/>
                <a:uLnTx/>
                <a:uFillTx/>
                <a:latin typeface="Poppins" pitchFamily="2" charset="77"/>
                <a:cs typeface="Poppins" pitchFamily="2" charset="77"/>
              </a:rPr>
              <a:t>No Progression or Death</a:t>
            </a:r>
            <a:endParaRPr kumimoji="0" sz="1600" b="1"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57" name="object 23">
            <a:extLst>
              <a:ext uri="{FF2B5EF4-FFF2-40B4-BE49-F238E27FC236}">
                <a16:creationId xmlns:a16="http://schemas.microsoft.com/office/drawing/2014/main" id="{8997B4E9-57C0-29E5-23FE-43CAE449376B}"/>
              </a:ext>
            </a:extLst>
          </p:cNvPr>
          <p:cNvSpPr txBox="1"/>
          <p:nvPr/>
        </p:nvSpPr>
        <p:spPr>
          <a:xfrm>
            <a:off x="9475319" y="2746677"/>
            <a:ext cx="1373774" cy="509520"/>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1600" b="1" i="0" u="none" strike="noStrike" kern="1200" cap="none" spc="-33" normalizeH="0" baseline="0" noProof="0" dirty="0">
                <a:ln>
                  <a:noFill/>
                </a:ln>
                <a:solidFill>
                  <a:srgbClr val="000000"/>
                </a:solidFill>
                <a:effectLst/>
                <a:uLnTx/>
                <a:uFillTx/>
                <a:latin typeface="Poppins" pitchFamily="2" charset="77"/>
                <a:cs typeface="Poppins" pitchFamily="2" charset="77"/>
              </a:rPr>
              <a:t>Progression or Death</a:t>
            </a:r>
            <a:endParaRPr kumimoji="0" sz="1600" b="1"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nvGrpSpPr>
          <p:cNvPr id="76" name="Group 75">
            <a:extLst>
              <a:ext uri="{FF2B5EF4-FFF2-40B4-BE49-F238E27FC236}">
                <a16:creationId xmlns:a16="http://schemas.microsoft.com/office/drawing/2014/main" id="{EC24441B-9A39-23AE-B92F-C31012928680}"/>
              </a:ext>
            </a:extLst>
          </p:cNvPr>
          <p:cNvGrpSpPr/>
          <p:nvPr/>
        </p:nvGrpSpPr>
        <p:grpSpPr>
          <a:xfrm>
            <a:off x="8548274" y="4886899"/>
            <a:ext cx="1632888" cy="1077218"/>
            <a:chOff x="10252145" y="5186153"/>
            <a:chExt cx="1632888" cy="1077218"/>
          </a:xfrm>
        </p:grpSpPr>
        <p:sp>
          <p:nvSpPr>
            <p:cNvPr id="59" name="TextBox 58">
              <a:extLst>
                <a:ext uri="{FF2B5EF4-FFF2-40B4-BE49-F238E27FC236}">
                  <a16:creationId xmlns:a16="http://schemas.microsoft.com/office/drawing/2014/main" id="{F9219D64-048A-DD2B-4D14-92A4B921422D}"/>
                </a:ext>
              </a:extLst>
            </p:cNvPr>
            <p:cNvSpPr txBox="1"/>
            <p:nvPr/>
          </p:nvSpPr>
          <p:spPr bwMode="auto">
            <a:xfrm>
              <a:off x="10360257" y="5186153"/>
              <a:ext cx="152477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Aft>
                  <a:spcPct val="0"/>
                </a:spcAft>
                <a:buClrTx/>
                <a:buSzTx/>
                <a:buFontTx/>
                <a:buNone/>
                <a:tabLst/>
                <a:defRPr/>
              </a:pPr>
              <a:r>
                <a:rPr lang="en-US" sz="1600" b="1" dirty="0">
                  <a:solidFill>
                    <a:srgbClr val="000000"/>
                  </a:solidFill>
                  <a:latin typeface="Poppins" pitchFamily="2" charset="77"/>
                  <a:cs typeface="Poppins" pitchFamily="2" charset="77"/>
                </a:rPr>
                <a:t>ctDNA Level</a:t>
              </a:r>
            </a:p>
            <a:p>
              <a:pPr marL="0" marR="0" lvl="0" indent="0" algn="l" defTabSz="914400" rtl="0" eaLnBrk="0" fontAlgn="base" latinLnBrk="0" hangingPunct="0">
                <a:lnSpc>
                  <a:spcPct val="100000"/>
                </a:lnSpc>
                <a:spcAft>
                  <a:spcPct val="0"/>
                </a:spcAft>
                <a:buClrTx/>
                <a:buSzTx/>
                <a:buFontTx/>
                <a:buNone/>
                <a:tabLst/>
                <a:defRPr/>
              </a:pPr>
              <a:r>
                <a:rPr lang="en-US" sz="1600" dirty="0">
                  <a:solidFill>
                    <a:srgbClr val="000000"/>
                  </a:solidFill>
                  <a:latin typeface="Poppins" pitchFamily="2" charset="77"/>
                  <a:cs typeface="Poppins" pitchFamily="2" charset="77"/>
                </a:rPr>
                <a:t>High: ≥.01%</a:t>
              </a:r>
            </a:p>
            <a:p>
              <a:pPr marL="0" marR="0" lvl="0" indent="0" algn="l" defTabSz="914400" rtl="0" eaLnBrk="0" fontAlgn="base" latinLnBrk="0" hangingPunct="0">
                <a:lnSpc>
                  <a:spcPct val="100000"/>
                </a:lnSpc>
                <a:spcAft>
                  <a:spcPct val="0"/>
                </a:spcAft>
                <a:buClrTx/>
                <a:buSzTx/>
                <a:buFontTx/>
                <a:buNone/>
                <a:tabLst/>
                <a:defRPr/>
              </a:pPr>
              <a:r>
                <a:rPr lang="en-US" sz="1600" dirty="0">
                  <a:solidFill>
                    <a:srgbClr val="000000"/>
                  </a:solidFill>
                  <a:latin typeface="Poppins" pitchFamily="2" charset="77"/>
                  <a:cs typeface="Poppins" pitchFamily="2" charset="77"/>
                </a:rPr>
                <a:t>Low: &lt;.01%</a:t>
              </a:r>
            </a:p>
            <a:p>
              <a:pPr marL="0" marR="0" lvl="0" indent="0" algn="l" defTabSz="914400" rtl="0" eaLnBrk="0" fontAlgn="base" latinLnBrk="0" hangingPunct="0">
                <a:lnSpc>
                  <a:spcPct val="100000"/>
                </a:lnSpc>
                <a:spcAft>
                  <a:spcPct val="0"/>
                </a:spcAft>
                <a:buClrTx/>
                <a:buSzTx/>
                <a:buFontTx/>
                <a:buNone/>
                <a:tabLst/>
                <a:defRPr/>
              </a:pPr>
              <a:r>
                <a:rPr lang="en-US" sz="1600" dirty="0">
                  <a:solidFill>
                    <a:srgbClr val="000000"/>
                  </a:solidFill>
                  <a:latin typeface="Poppins" pitchFamily="2" charset="77"/>
                  <a:cs typeface="Poppins" pitchFamily="2" charset="77"/>
                </a:rPr>
                <a:t>Not detected</a:t>
              </a:r>
            </a:p>
          </p:txBody>
        </p:sp>
        <p:grpSp>
          <p:nvGrpSpPr>
            <p:cNvPr id="65" name="Group 64">
              <a:extLst>
                <a:ext uri="{FF2B5EF4-FFF2-40B4-BE49-F238E27FC236}">
                  <a16:creationId xmlns:a16="http://schemas.microsoft.com/office/drawing/2014/main" id="{80112AE8-5EF2-155F-F54D-23F68BDACFC6}"/>
                </a:ext>
              </a:extLst>
            </p:cNvPr>
            <p:cNvGrpSpPr/>
            <p:nvPr/>
          </p:nvGrpSpPr>
          <p:grpSpPr>
            <a:xfrm>
              <a:off x="10252145" y="5527246"/>
              <a:ext cx="117840" cy="618800"/>
              <a:chOff x="10252145" y="5527246"/>
              <a:chExt cx="117840" cy="618800"/>
            </a:xfrm>
          </p:grpSpPr>
          <p:sp>
            <p:nvSpPr>
              <p:cNvPr id="62" name="Rectangle 61">
                <a:extLst>
                  <a:ext uri="{FF2B5EF4-FFF2-40B4-BE49-F238E27FC236}">
                    <a16:creationId xmlns:a16="http://schemas.microsoft.com/office/drawing/2014/main" id="{FEE4BFF3-AFB0-CFBA-AD6C-053AB61D854E}"/>
                  </a:ext>
                </a:extLst>
              </p:cNvPr>
              <p:cNvSpPr/>
              <p:nvPr/>
            </p:nvSpPr>
            <p:spPr>
              <a:xfrm>
                <a:off x="10252145" y="5527246"/>
                <a:ext cx="117840" cy="11784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3" name="Rectangle 62">
                <a:extLst>
                  <a:ext uri="{FF2B5EF4-FFF2-40B4-BE49-F238E27FC236}">
                    <a16:creationId xmlns:a16="http://schemas.microsoft.com/office/drawing/2014/main" id="{8B75F5B0-4424-5A62-03B1-4B58210E3F67}"/>
                  </a:ext>
                </a:extLst>
              </p:cNvPr>
              <p:cNvSpPr/>
              <p:nvPr/>
            </p:nvSpPr>
            <p:spPr>
              <a:xfrm>
                <a:off x="10252145" y="5776151"/>
                <a:ext cx="117840" cy="117840"/>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4" name="Rectangle 63">
                <a:extLst>
                  <a:ext uri="{FF2B5EF4-FFF2-40B4-BE49-F238E27FC236}">
                    <a16:creationId xmlns:a16="http://schemas.microsoft.com/office/drawing/2014/main" id="{39AF3F0B-6CB6-23D3-8B36-F46523DEA4E3}"/>
                  </a:ext>
                </a:extLst>
              </p:cNvPr>
              <p:cNvSpPr/>
              <p:nvPr/>
            </p:nvSpPr>
            <p:spPr>
              <a:xfrm>
                <a:off x="10252145" y="6028206"/>
                <a:ext cx="117840" cy="117840"/>
              </a:xfrm>
              <a:prstGeom prst="rect">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grpSp>
        <p:nvGrpSpPr>
          <p:cNvPr id="80" name="Group 79">
            <a:extLst>
              <a:ext uri="{FF2B5EF4-FFF2-40B4-BE49-F238E27FC236}">
                <a16:creationId xmlns:a16="http://schemas.microsoft.com/office/drawing/2014/main" id="{42EAB541-24FF-2AEB-9434-92C23E71EDEB}"/>
              </a:ext>
            </a:extLst>
          </p:cNvPr>
          <p:cNvGrpSpPr/>
          <p:nvPr/>
        </p:nvGrpSpPr>
        <p:grpSpPr>
          <a:xfrm>
            <a:off x="7721497" y="3346475"/>
            <a:ext cx="3141833" cy="1421058"/>
            <a:chOff x="7721497" y="3346474"/>
            <a:chExt cx="3882902" cy="1756245"/>
          </a:xfrm>
        </p:grpSpPr>
        <p:sp>
          <p:nvSpPr>
            <p:cNvPr id="70" name="Circle: Hollow 69">
              <a:extLst>
                <a:ext uri="{FF2B5EF4-FFF2-40B4-BE49-F238E27FC236}">
                  <a16:creationId xmlns:a16="http://schemas.microsoft.com/office/drawing/2014/main" id="{DABFCBA0-B9EF-8AF8-359D-FCBF5236C693}"/>
                </a:ext>
              </a:extLst>
            </p:cNvPr>
            <p:cNvSpPr/>
            <p:nvPr/>
          </p:nvSpPr>
          <p:spPr>
            <a:xfrm>
              <a:off x="7721497" y="3346474"/>
              <a:ext cx="1750722" cy="1750722"/>
            </a:xfrm>
            <a:prstGeom prst="donut">
              <a:avLst>
                <a:gd name="adj" fmla="val 20256"/>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Block Arc 68">
              <a:extLst>
                <a:ext uri="{FF2B5EF4-FFF2-40B4-BE49-F238E27FC236}">
                  <a16:creationId xmlns:a16="http://schemas.microsoft.com/office/drawing/2014/main" id="{F513AAAC-7A8C-6DBC-FA88-C50CFF36059F}"/>
                </a:ext>
              </a:extLst>
            </p:cNvPr>
            <p:cNvSpPr/>
            <p:nvPr/>
          </p:nvSpPr>
          <p:spPr>
            <a:xfrm>
              <a:off x="7721497" y="3346474"/>
              <a:ext cx="1750722" cy="1750722"/>
            </a:xfrm>
            <a:prstGeom prst="blockArc">
              <a:avLst>
                <a:gd name="adj1" fmla="val 14219328"/>
                <a:gd name="adj2" fmla="val 15533381"/>
                <a:gd name="adj3" fmla="val 20373"/>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Block Arc 71">
              <a:extLst>
                <a:ext uri="{FF2B5EF4-FFF2-40B4-BE49-F238E27FC236}">
                  <a16:creationId xmlns:a16="http://schemas.microsoft.com/office/drawing/2014/main" id="{54BDAED7-0670-AE16-9DE5-EC6218673FE6}"/>
                </a:ext>
              </a:extLst>
            </p:cNvPr>
            <p:cNvSpPr/>
            <p:nvPr/>
          </p:nvSpPr>
          <p:spPr>
            <a:xfrm>
              <a:off x="7721497" y="3346474"/>
              <a:ext cx="1750722" cy="1750722"/>
            </a:xfrm>
            <a:prstGeom prst="blockArc">
              <a:avLst>
                <a:gd name="adj1" fmla="val 15532243"/>
                <a:gd name="adj2" fmla="val 16237707"/>
                <a:gd name="adj3" fmla="val 20139"/>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Circle: Hollow 72">
              <a:extLst>
                <a:ext uri="{FF2B5EF4-FFF2-40B4-BE49-F238E27FC236}">
                  <a16:creationId xmlns:a16="http://schemas.microsoft.com/office/drawing/2014/main" id="{E268DBB1-FB96-91A5-356A-D629D240CDDA}"/>
                </a:ext>
              </a:extLst>
            </p:cNvPr>
            <p:cNvSpPr/>
            <p:nvPr/>
          </p:nvSpPr>
          <p:spPr>
            <a:xfrm>
              <a:off x="9853677" y="3351997"/>
              <a:ext cx="1750722" cy="1750722"/>
            </a:xfrm>
            <a:prstGeom prst="donut">
              <a:avLst>
                <a:gd name="adj" fmla="val 20256"/>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4" name="Block Arc 73">
              <a:extLst>
                <a:ext uri="{FF2B5EF4-FFF2-40B4-BE49-F238E27FC236}">
                  <a16:creationId xmlns:a16="http://schemas.microsoft.com/office/drawing/2014/main" id="{D6621103-36B5-8675-E476-6B5D0CDCF07C}"/>
                </a:ext>
              </a:extLst>
            </p:cNvPr>
            <p:cNvSpPr/>
            <p:nvPr/>
          </p:nvSpPr>
          <p:spPr>
            <a:xfrm>
              <a:off x="9853677" y="3351997"/>
              <a:ext cx="1750722" cy="1750722"/>
            </a:xfrm>
            <a:prstGeom prst="blockArc">
              <a:avLst>
                <a:gd name="adj1" fmla="val 21425485"/>
                <a:gd name="adj2" fmla="val 7577973"/>
                <a:gd name="adj3" fmla="val 19963"/>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 name="Block Arc 74">
              <a:extLst>
                <a:ext uri="{FF2B5EF4-FFF2-40B4-BE49-F238E27FC236}">
                  <a16:creationId xmlns:a16="http://schemas.microsoft.com/office/drawing/2014/main" id="{C49B871D-7E40-6DDE-482D-A51C18BA1F62}"/>
                </a:ext>
              </a:extLst>
            </p:cNvPr>
            <p:cNvSpPr/>
            <p:nvPr/>
          </p:nvSpPr>
          <p:spPr>
            <a:xfrm>
              <a:off x="9853677" y="3351997"/>
              <a:ext cx="1750722" cy="1750722"/>
            </a:xfrm>
            <a:prstGeom prst="blockArc">
              <a:avLst>
                <a:gd name="adj1" fmla="val 7554942"/>
                <a:gd name="adj2" fmla="val 16237707"/>
                <a:gd name="adj3" fmla="val 20139"/>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object 23">
              <a:extLst>
                <a:ext uri="{FF2B5EF4-FFF2-40B4-BE49-F238E27FC236}">
                  <a16:creationId xmlns:a16="http://schemas.microsoft.com/office/drawing/2014/main" id="{07092C79-B19E-D977-A517-22E080AE646F}"/>
                </a:ext>
              </a:extLst>
            </p:cNvPr>
            <p:cNvSpPr txBox="1"/>
            <p:nvPr/>
          </p:nvSpPr>
          <p:spPr>
            <a:xfrm>
              <a:off x="7801991" y="3903496"/>
              <a:ext cx="1527221" cy="705775"/>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3600" i="0" u="none" strike="noStrike" kern="1200" cap="none" spc="-33" normalizeH="0" baseline="0" noProof="0" dirty="0">
                  <a:ln>
                    <a:noFill/>
                  </a:ln>
                  <a:solidFill>
                    <a:srgbClr val="000000"/>
                  </a:solidFill>
                  <a:effectLst/>
                  <a:uLnTx/>
                  <a:uFillTx/>
                  <a:latin typeface="Poppins" pitchFamily="2" charset="77"/>
                  <a:cs typeface="Poppins" pitchFamily="2" charset="77"/>
                </a:rPr>
                <a:t>101</a:t>
              </a:r>
              <a:endParaRPr kumimoji="0" sz="360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sp>
          <p:nvSpPr>
            <p:cNvPr id="78" name="object 23">
              <a:extLst>
                <a:ext uri="{FF2B5EF4-FFF2-40B4-BE49-F238E27FC236}">
                  <a16:creationId xmlns:a16="http://schemas.microsoft.com/office/drawing/2014/main" id="{348F13AD-72DC-B7FE-32CE-B12FCBFD998B}"/>
                </a:ext>
              </a:extLst>
            </p:cNvPr>
            <p:cNvSpPr txBox="1"/>
            <p:nvPr/>
          </p:nvSpPr>
          <p:spPr>
            <a:xfrm>
              <a:off x="9941321" y="3899290"/>
              <a:ext cx="1527221" cy="705775"/>
            </a:xfrm>
            <a:prstGeom prst="rect">
              <a:avLst/>
            </a:prstGeom>
          </p:spPr>
          <p:txBody>
            <a:bodyPr vert="horz" wrap="square" lIns="0" tIns="16912" rIns="0" bIns="0" rtlCol="0">
              <a:spAutoFit/>
            </a:bodyPr>
            <a:lstStyle/>
            <a:p>
              <a:pPr marL="16913" marR="0" lvl="0" indent="0" algn="ctr" defTabSz="914400" rtl="0" eaLnBrk="1" fontAlgn="auto" latinLnBrk="0" hangingPunct="1">
                <a:lnSpc>
                  <a:spcPct val="100000"/>
                </a:lnSpc>
                <a:spcBef>
                  <a:spcPts val="133"/>
                </a:spcBef>
                <a:spcAft>
                  <a:spcPts val="0"/>
                </a:spcAft>
                <a:buClrTx/>
                <a:buSzTx/>
                <a:buFontTx/>
                <a:buNone/>
                <a:tabLst/>
                <a:defRPr/>
              </a:pPr>
              <a:r>
                <a:rPr kumimoji="0" lang="en-US" sz="3600" i="0" u="none" strike="noStrike" kern="1200" cap="none" spc="-33" normalizeH="0" baseline="0" noProof="0" dirty="0">
                  <a:ln>
                    <a:noFill/>
                  </a:ln>
                  <a:solidFill>
                    <a:srgbClr val="000000"/>
                  </a:solidFill>
                  <a:effectLst/>
                  <a:uLnTx/>
                  <a:uFillTx/>
                  <a:latin typeface="Poppins" pitchFamily="2" charset="77"/>
                  <a:cs typeface="Poppins" pitchFamily="2" charset="77"/>
                </a:rPr>
                <a:t>25</a:t>
              </a:r>
              <a:endParaRPr kumimoji="0" sz="3600" i="0" u="none" strike="noStrike" kern="1200" cap="none" spc="0" normalizeH="0" baseline="0" noProof="0" dirty="0">
                <a:ln>
                  <a:noFill/>
                </a:ln>
                <a:solidFill>
                  <a:srgbClr val="000000"/>
                </a:solidFill>
                <a:effectLst/>
                <a:uLnTx/>
                <a:uFillTx/>
                <a:latin typeface="Poppins" pitchFamily="2" charset="77"/>
                <a:cs typeface="Poppins" pitchFamily="2" charset="77"/>
              </a:endParaRPr>
            </a:p>
          </p:txBody>
        </p:sp>
      </p:grpSp>
      <p:grpSp>
        <p:nvGrpSpPr>
          <p:cNvPr id="2" name="Group 1">
            <a:extLst>
              <a:ext uri="{FF2B5EF4-FFF2-40B4-BE49-F238E27FC236}">
                <a16:creationId xmlns:a16="http://schemas.microsoft.com/office/drawing/2014/main" id="{D972168C-C439-A8BF-D0D4-6FAF88D22541}"/>
              </a:ext>
            </a:extLst>
          </p:cNvPr>
          <p:cNvGrpSpPr/>
          <p:nvPr/>
        </p:nvGrpSpPr>
        <p:grpSpPr>
          <a:xfrm>
            <a:off x="2118076" y="2827060"/>
            <a:ext cx="4248852" cy="2909560"/>
            <a:chOff x="6121790" y="3256086"/>
            <a:chExt cx="5552856" cy="2375559"/>
          </a:xfrm>
        </p:grpSpPr>
        <p:cxnSp>
          <p:nvCxnSpPr>
            <p:cNvPr id="6" name="Straight Connector 5">
              <a:extLst>
                <a:ext uri="{FF2B5EF4-FFF2-40B4-BE49-F238E27FC236}">
                  <a16:creationId xmlns:a16="http://schemas.microsoft.com/office/drawing/2014/main" id="{43642A10-0AF9-E1E5-2A50-7D59A0900CC2}"/>
                </a:ext>
              </a:extLst>
            </p:cNvPr>
            <p:cNvCxnSpPr/>
            <p:nvPr/>
          </p:nvCxnSpPr>
          <p:spPr bwMode="auto">
            <a:xfrm>
              <a:off x="6127541" y="3256086"/>
              <a:ext cx="0" cy="2375559"/>
            </a:xfrm>
            <a:prstGeom prst="line">
              <a:avLst/>
            </a:prstGeom>
            <a:noFill/>
            <a:ln w="12700" cap="flat" cmpd="sng" algn="ctr">
              <a:solidFill>
                <a:schemeClr val="tx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6D02B59-EB3B-0778-57CA-9C1142428CA8}"/>
                </a:ext>
              </a:extLst>
            </p:cNvPr>
            <p:cNvCxnSpPr>
              <a:cxnSpLocks/>
            </p:cNvCxnSpPr>
            <p:nvPr/>
          </p:nvCxnSpPr>
          <p:spPr bwMode="auto">
            <a:xfrm>
              <a:off x="6121790" y="5625865"/>
              <a:ext cx="5552856" cy="0"/>
            </a:xfrm>
            <a:prstGeom prst="line">
              <a:avLst/>
            </a:prstGeom>
            <a:noFill/>
            <a:ln w="12700" cap="flat" cmpd="sng" algn="ctr">
              <a:solidFill>
                <a:schemeClr val="tx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604B7F80-E8FA-76AB-D1D2-9826C1DF5909}"/>
              </a:ext>
            </a:extLst>
          </p:cNvPr>
          <p:cNvGrpSpPr/>
          <p:nvPr/>
        </p:nvGrpSpPr>
        <p:grpSpPr>
          <a:xfrm>
            <a:off x="2029794" y="2820805"/>
            <a:ext cx="93371" cy="2908930"/>
            <a:chOff x="6064508" y="3739289"/>
            <a:chExt cx="64442" cy="1886576"/>
          </a:xfrm>
        </p:grpSpPr>
        <p:cxnSp>
          <p:nvCxnSpPr>
            <p:cNvPr id="39" name="Straight Connector 38">
              <a:extLst>
                <a:ext uri="{FF2B5EF4-FFF2-40B4-BE49-F238E27FC236}">
                  <a16:creationId xmlns:a16="http://schemas.microsoft.com/office/drawing/2014/main" id="{84ED983C-1D72-64F7-6E31-0C19CC2B95FF}"/>
                </a:ext>
              </a:extLst>
            </p:cNvPr>
            <p:cNvCxnSpPr>
              <a:cxnSpLocks/>
            </p:cNvCxnSpPr>
            <p:nvPr/>
          </p:nvCxnSpPr>
          <p:spPr bwMode="auto">
            <a:xfrm flipH="1">
              <a:off x="6064508" y="3739289"/>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CF60C24-4F42-EB4B-B310-51469B942DA4}"/>
                </a:ext>
              </a:extLst>
            </p:cNvPr>
            <p:cNvCxnSpPr>
              <a:cxnSpLocks/>
            </p:cNvCxnSpPr>
            <p:nvPr/>
          </p:nvCxnSpPr>
          <p:spPr bwMode="auto">
            <a:xfrm flipH="1">
              <a:off x="6064508" y="4210933"/>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4CFF0E8-8934-FBC8-E461-41A1F80E1903}"/>
                </a:ext>
              </a:extLst>
            </p:cNvPr>
            <p:cNvCxnSpPr>
              <a:cxnSpLocks/>
            </p:cNvCxnSpPr>
            <p:nvPr/>
          </p:nvCxnSpPr>
          <p:spPr bwMode="auto">
            <a:xfrm flipH="1">
              <a:off x="6064508" y="4682576"/>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9F645FD-B540-C5CD-DB18-F6FF11F93DB3}"/>
                </a:ext>
              </a:extLst>
            </p:cNvPr>
            <p:cNvCxnSpPr>
              <a:cxnSpLocks/>
            </p:cNvCxnSpPr>
            <p:nvPr/>
          </p:nvCxnSpPr>
          <p:spPr bwMode="auto">
            <a:xfrm flipH="1">
              <a:off x="6064508" y="5154220"/>
              <a:ext cx="64442" cy="0"/>
            </a:xfrm>
            <a:prstGeom prst="line">
              <a:avLst/>
            </a:prstGeom>
            <a:noFill/>
            <a:ln w="12700" cap="flat" cmpd="sng" algn="ctr">
              <a:solidFill>
                <a:schemeClr val="tx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5143BD3-ECE0-0166-9452-642A89DF8D06}"/>
                </a:ext>
              </a:extLst>
            </p:cNvPr>
            <p:cNvCxnSpPr>
              <a:cxnSpLocks/>
            </p:cNvCxnSpPr>
            <p:nvPr/>
          </p:nvCxnSpPr>
          <p:spPr bwMode="auto">
            <a:xfrm flipH="1">
              <a:off x="6064508" y="5625865"/>
              <a:ext cx="64442" cy="0"/>
            </a:xfrm>
            <a:prstGeom prst="line">
              <a:avLst/>
            </a:prstGeom>
            <a:noFill/>
            <a:ln w="12700" cap="flat" cmpd="sng" algn="ctr">
              <a:solidFill>
                <a:schemeClr val="tx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68BC9140-6EEF-D4B0-07BD-E8EFCE191CCE}"/>
              </a:ext>
            </a:extLst>
          </p:cNvPr>
          <p:cNvGrpSpPr/>
          <p:nvPr/>
        </p:nvGrpSpPr>
        <p:grpSpPr>
          <a:xfrm>
            <a:off x="2118885" y="5729776"/>
            <a:ext cx="4034120" cy="88736"/>
            <a:chOff x="792895" y="5860360"/>
            <a:chExt cx="1750730" cy="70379"/>
          </a:xfrm>
        </p:grpSpPr>
        <p:cxnSp>
          <p:nvCxnSpPr>
            <p:cNvPr id="50" name="Straight Connector 49">
              <a:extLst>
                <a:ext uri="{FF2B5EF4-FFF2-40B4-BE49-F238E27FC236}">
                  <a16:creationId xmlns:a16="http://schemas.microsoft.com/office/drawing/2014/main" id="{1F0556BD-6F57-0D72-6986-C63787FBDC6E}"/>
                </a:ext>
              </a:extLst>
            </p:cNvPr>
            <p:cNvCxnSpPr>
              <a:cxnSpLocks/>
            </p:cNvCxnSpPr>
            <p:nvPr/>
          </p:nvCxnSpPr>
          <p:spPr>
            <a:xfrm rot="5400000" flipH="1">
              <a:off x="75770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34E23E5-DD90-96F6-732B-CD4F496798CE}"/>
                </a:ext>
              </a:extLst>
            </p:cNvPr>
            <p:cNvCxnSpPr>
              <a:cxnSpLocks/>
            </p:cNvCxnSpPr>
            <p:nvPr/>
          </p:nvCxnSpPr>
          <p:spPr>
            <a:xfrm rot="5400000" flipH="1">
              <a:off x="1107851"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F420A69-2A2A-7FC5-865B-42E3F4E578CF}"/>
                </a:ext>
              </a:extLst>
            </p:cNvPr>
            <p:cNvCxnSpPr>
              <a:cxnSpLocks/>
            </p:cNvCxnSpPr>
            <p:nvPr/>
          </p:nvCxnSpPr>
          <p:spPr>
            <a:xfrm rot="5400000" flipH="1">
              <a:off x="1457997"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A5CBF53-BBDC-5A43-2908-19297B51B96A}"/>
                </a:ext>
              </a:extLst>
            </p:cNvPr>
            <p:cNvCxnSpPr>
              <a:cxnSpLocks/>
            </p:cNvCxnSpPr>
            <p:nvPr/>
          </p:nvCxnSpPr>
          <p:spPr>
            <a:xfrm rot="5400000" flipH="1">
              <a:off x="1808143"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7DC7A24-53B6-AF44-DA53-086B88FF3077}"/>
                </a:ext>
              </a:extLst>
            </p:cNvPr>
            <p:cNvCxnSpPr>
              <a:cxnSpLocks/>
            </p:cNvCxnSpPr>
            <p:nvPr/>
          </p:nvCxnSpPr>
          <p:spPr>
            <a:xfrm rot="5400000" flipH="1">
              <a:off x="2158289"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0895558-722C-D232-C397-F29B059C8662}"/>
                </a:ext>
              </a:extLst>
            </p:cNvPr>
            <p:cNvCxnSpPr>
              <a:cxnSpLocks/>
            </p:cNvCxnSpPr>
            <p:nvPr/>
          </p:nvCxnSpPr>
          <p:spPr>
            <a:xfrm rot="5400000" flipH="1">
              <a:off x="2508435" y="5895550"/>
              <a:ext cx="7037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929472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A3E5B-1845-6827-C72E-765ED4C28025}"/>
              </a:ext>
            </a:extLst>
          </p:cNvPr>
          <p:cNvSpPr>
            <a:spLocks noGrp="1"/>
          </p:cNvSpPr>
          <p:nvPr>
            <p:ph type="title"/>
          </p:nvPr>
        </p:nvSpPr>
        <p:spPr>
          <a:xfrm>
            <a:off x="231078" y="531006"/>
            <a:ext cx="11740260" cy="502445"/>
          </a:xfrm>
        </p:spPr>
        <p:txBody>
          <a:bodyPr/>
          <a:lstStyle/>
          <a:p>
            <a:r>
              <a:rPr lang="en-US" dirty="0"/>
              <a:t>ALPHA-3: </a:t>
            </a:r>
            <a:r>
              <a:rPr lang="en-US" dirty="0" err="1"/>
              <a:t>Cema</a:t>
            </a:r>
            <a:r>
              <a:rPr lang="en-US" dirty="0"/>
              <a:t>-cel as an “MRD Eraser” </a:t>
            </a:r>
          </a:p>
        </p:txBody>
      </p:sp>
      <p:sp>
        <p:nvSpPr>
          <p:cNvPr id="13" name="Content Placeholder 12">
            <a:extLst>
              <a:ext uri="{FF2B5EF4-FFF2-40B4-BE49-F238E27FC236}">
                <a16:creationId xmlns:a16="http://schemas.microsoft.com/office/drawing/2014/main" id="{83BBDF29-86A4-09F7-7A04-1041FB994AD4}"/>
              </a:ext>
            </a:extLst>
          </p:cNvPr>
          <p:cNvSpPr>
            <a:spLocks noGrp="1"/>
          </p:cNvSpPr>
          <p:nvPr>
            <p:ph idx="1"/>
          </p:nvPr>
        </p:nvSpPr>
        <p:spPr>
          <a:xfrm>
            <a:off x="231078" y="1335023"/>
            <a:ext cx="11740260" cy="4754880"/>
          </a:xfrm>
        </p:spPr>
        <p:txBody>
          <a:bodyPr/>
          <a:lstStyle/>
          <a:p>
            <a:r>
              <a:rPr lang="en-US" sz="2200" dirty="0"/>
              <a:t>Multicenter, open-label, randomized phase II study</a:t>
            </a: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endParaRPr lang="en-US" sz="2200" dirty="0"/>
          </a:p>
          <a:p>
            <a:pPr lvl="0"/>
            <a:r>
              <a:rPr lang="en-US" sz="2200" b="1" dirty="0"/>
              <a:t>Primary endpoints: </a:t>
            </a:r>
            <a:r>
              <a:rPr lang="en-US" sz="2200" dirty="0"/>
              <a:t>EFS</a:t>
            </a:r>
          </a:p>
          <a:p>
            <a:r>
              <a:rPr lang="en-US" sz="2200" b="1" dirty="0"/>
              <a:t>Key secondary endpoints: </a:t>
            </a:r>
            <a:r>
              <a:rPr lang="en-US" sz="2200" dirty="0"/>
              <a:t>MRD clearance, safety, disease outcomes after subsequent therapy </a:t>
            </a:r>
          </a:p>
          <a:p>
            <a:endParaRPr lang="en-US" sz="2200" dirty="0"/>
          </a:p>
        </p:txBody>
      </p:sp>
      <p:sp>
        <p:nvSpPr>
          <p:cNvPr id="14" name="Content Placeholder 13">
            <a:extLst>
              <a:ext uri="{FF2B5EF4-FFF2-40B4-BE49-F238E27FC236}">
                <a16:creationId xmlns:a16="http://schemas.microsoft.com/office/drawing/2014/main" id="{F80D56C3-A26D-FFC0-64E8-3113ED2A2720}"/>
              </a:ext>
            </a:extLst>
          </p:cNvPr>
          <p:cNvSpPr>
            <a:spLocks noGrp="1"/>
          </p:cNvSpPr>
          <p:nvPr>
            <p:ph sz="quarter" idx="10"/>
          </p:nvPr>
        </p:nvSpPr>
        <p:spPr>
          <a:xfrm>
            <a:off x="1712199" y="6302375"/>
            <a:ext cx="7812290" cy="327025"/>
          </a:xfrm>
        </p:spPr>
        <p:txBody>
          <a:bodyPr/>
          <a:lstStyle/>
          <a:p>
            <a:pPr algn="ctr"/>
            <a:r>
              <a:rPr lang="en-US" dirty="0"/>
              <a:t>Westin. ASCO 2025. </a:t>
            </a:r>
            <a:r>
              <a:rPr lang="en-US" dirty="0" err="1"/>
              <a:t>Abtrs</a:t>
            </a:r>
            <a:r>
              <a:rPr lang="en-US" dirty="0"/>
              <a:t> TPS7085. NCT06500273.</a:t>
            </a:r>
          </a:p>
        </p:txBody>
      </p:sp>
      <p:sp>
        <p:nvSpPr>
          <p:cNvPr id="4" name="Text Box 45">
            <a:extLst>
              <a:ext uri="{FF2B5EF4-FFF2-40B4-BE49-F238E27FC236}">
                <a16:creationId xmlns:a16="http://schemas.microsoft.com/office/drawing/2014/main" id="{954970C0-8E93-C45F-3381-864B425D75E1}"/>
              </a:ext>
            </a:extLst>
          </p:cNvPr>
          <p:cNvSpPr txBox="1">
            <a:spLocks noChangeArrowheads="1"/>
          </p:cNvSpPr>
          <p:nvPr/>
        </p:nvSpPr>
        <p:spPr bwMode="auto">
          <a:xfrm>
            <a:off x="132806" y="2490745"/>
            <a:ext cx="301969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lnSpc>
                <a:spcPct val="90000"/>
              </a:lnSpc>
              <a:spcBef>
                <a:spcPts val="1000"/>
              </a:spcBef>
              <a:spcAft>
                <a:spcPts val="700"/>
              </a:spcAft>
              <a:buClr>
                <a:srgbClr val="FEFDDE"/>
              </a:buClr>
              <a:buFont typeface="Wingdings" panose="05000000000000000000" pitchFamily="2" charset="2"/>
              <a:buChar char="§"/>
              <a:defRPr sz="2800" kern="1200">
                <a:solidFill>
                  <a:srgbClr val="FEFDDE"/>
                </a:solidFill>
                <a:latin typeface="Arial" panose="020B0604020202020204" pitchFamily="34" charset="0"/>
                <a:ea typeface="+mn-ea"/>
                <a:cs typeface="+mn-cs"/>
              </a:defRPr>
            </a:lvl1pPr>
            <a:lvl2pPr marL="742950" indent="-28575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600" kern="1200">
                <a:solidFill>
                  <a:srgbClr val="FEFDDE"/>
                </a:solidFill>
                <a:latin typeface="Arial" panose="020B0604020202020204" pitchFamily="34" charset="0"/>
                <a:ea typeface="+mn-ea"/>
                <a:cs typeface="+mn-cs"/>
              </a:defRPr>
            </a:lvl2pPr>
            <a:lvl3pPr marL="11430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400" kern="1200">
                <a:solidFill>
                  <a:srgbClr val="FEFDDE"/>
                </a:solidFill>
                <a:latin typeface="Arial" panose="020B0604020202020204" pitchFamily="34" charset="0"/>
                <a:ea typeface="+mn-ea"/>
                <a:cs typeface="+mn-cs"/>
              </a:defRPr>
            </a:lvl3pPr>
            <a:lvl4pPr marL="16002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200" kern="1200">
                <a:solidFill>
                  <a:srgbClr val="FEFDDE"/>
                </a:solidFill>
                <a:latin typeface="Arial" panose="020B0604020202020204" pitchFamily="34" charset="0"/>
                <a:ea typeface="+mn-ea"/>
                <a:cs typeface="+mn-cs"/>
              </a:defRPr>
            </a:lvl4pPr>
            <a:lvl5pPr marL="20574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5pPr>
            <a:lvl6pPr marL="25146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6pPr>
            <a:lvl7pPr marL="29718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7pPr>
            <a:lvl8pPr marL="34290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8pPr>
            <a:lvl9pPr marL="38862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9pPr>
          </a:lstStyle>
          <a:p>
            <a:pPr algn="ctr" eaLnBrk="0" fontAlgn="base" hangingPunct="0">
              <a:lnSpc>
                <a:spcPct val="100000"/>
              </a:lnSpc>
              <a:spcBef>
                <a:spcPct val="0"/>
              </a:spcBef>
              <a:spcAft>
                <a:spcPct val="0"/>
              </a:spcAft>
              <a:buClrTx/>
              <a:buNone/>
              <a:defRPr/>
            </a:pPr>
            <a:r>
              <a:rPr lang="en-GB" altLang="en-US" sz="1600" dirty="0">
                <a:solidFill>
                  <a:schemeClr val="tx1"/>
                </a:solidFill>
                <a:latin typeface="Poppins" pitchFamily="2" charset="77"/>
                <a:ea typeface="Calibri"/>
                <a:cs typeface="Poppins" pitchFamily="2" charset="77"/>
              </a:rPr>
              <a:t>Adults </a:t>
            </a:r>
            <a:r>
              <a:rPr lang="en-US" sz="1600" dirty="0">
                <a:solidFill>
                  <a:schemeClr val="tx1"/>
                </a:solidFill>
                <a:latin typeface="Poppins" pitchFamily="2" charset="77"/>
                <a:ea typeface="Calibri"/>
                <a:cs typeface="Poppins" pitchFamily="2" charset="77"/>
              </a:rPr>
              <a:t>with </a:t>
            </a:r>
            <a:r>
              <a:rPr lang="en-GB" altLang="en-US" sz="1600" dirty="0">
                <a:solidFill>
                  <a:schemeClr val="tx1"/>
                </a:solidFill>
                <a:latin typeface="Poppins" pitchFamily="2" charset="77"/>
                <a:ea typeface="Calibri"/>
                <a:cs typeface="Poppins" pitchFamily="2" charset="77"/>
              </a:rPr>
              <a:t>LBCL who received standard first-line therapy, achieved CR or PR suitable for observation at the end of first line therapy by PET/CT, positive MRD test, ECOG PS 0/1, </a:t>
            </a:r>
          </a:p>
        </p:txBody>
      </p:sp>
      <p:sp>
        <p:nvSpPr>
          <p:cNvPr id="8" name="Line 54">
            <a:extLst>
              <a:ext uri="{FF2B5EF4-FFF2-40B4-BE49-F238E27FC236}">
                <a16:creationId xmlns:a16="http://schemas.microsoft.com/office/drawing/2014/main" id="{C05DD900-3972-7742-56EC-CE89D14DC1FE}"/>
              </a:ext>
            </a:extLst>
          </p:cNvPr>
          <p:cNvSpPr>
            <a:spLocks noChangeShapeType="1"/>
          </p:cNvSpPr>
          <p:nvPr/>
        </p:nvSpPr>
        <p:spPr bwMode="auto">
          <a:xfrm flipV="1">
            <a:off x="3149781" y="2670411"/>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effectLst/>
              <a:uLnTx/>
              <a:uFillTx/>
              <a:latin typeface="Poppins" pitchFamily="2" charset="77"/>
              <a:ea typeface="ＭＳ Ｐゴシック" pitchFamily="34" charset="-128"/>
              <a:cs typeface="Poppins" pitchFamily="2" charset="77"/>
            </a:endParaRPr>
          </a:p>
        </p:txBody>
      </p:sp>
      <p:sp>
        <p:nvSpPr>
          <p:cNvPr id="9" name="Line 53">
            <a:extLst>
              <a:ext uri="{FF2B5EF4-FFF2-40B4-BE49-F238E27FC236}">
                <a16:creationId xmlns:a16="http://schemas.microsoft.com/office/drawing/2014/main" id="{88366A09-72B5-3E88-C224-6D3E252BC779}"/>
              </a:ext>
            </a:extLst>
          </p:cNvPr>
          <p:cNvSpPr>
            <a:spLocks noChangeShapeType="1"/>
          </p:cNvSpPr>
          <p:nvPr/>
        </p:nvSpPr>
        <p:spPr bwMode="auto">
          <a:xfrm>
            <a:off x="3179577" y="3584098"/>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effectLst/>
              <a:uLnTx/>
              <a:uFillTx/>
              <a:latin typeface="Poppins" pitchFamily="2" charset="77"/>
              <a:ea typeface="ＭＳ Ｐゴシック" pitchFamily="34" charset="-128"/>
              <a:cs typeface="Poppins" pitchFamily="2" charset="77"/>
            </a:endParaRPr>
          </a:p>
        </p:txBody>
      </p:sp>
      <p:sp>
        <p:nvSpPr>
          <p:cNvPr id="10" name="Rectangle 9">
            <a:extLst>
              <a:ext uri="{FF2B5EF4-FFF2-40B4-BE49-F238E27FC236}">
                <a16:creationId xmlns:a16="http://schemas.microsoft.com/office/drawing/2014/main" id="{1486403B-37CE-8FBC-49ED-5E3930743DA7}"/>
              </a:ext>
            </a:extLst>
          </p:cNvPr>
          <p:cNvSpPr>
            <a:spLocks noChangeArrowheads="1"/>
          </p:cNvSpPr>
          <p:nvPr/>
        </p:nvSpPr>
        <p:spPr bwMode="auto">
          <a:xfrm>
            <a:off x="3923854" y="2014724"/>
            <a:ext cx="5141769" cy="1268214"/>
          </a:xfrm>
          <a:prstGeom prst="rect">
            <a:avLst/>
          </a:prstGeom>
          <a:solidFill>
            <a:schemeClr val="accent1"/>
          </a:solidFill>
          <a:ln>
            <a:noFill/>
          </a:ln>
        </p:spPr>
        <p:txBody>
          <a:bodyPr wrap="none" lIns="91440" tIns="45720" rIns="91440" bIns="45720" anchor="ctr" anchorCtr="1"/>
          <a:lstStyle>
            <a:defPPr>
              <a:defRPr lang="en-US"/>
            </a:defPPr>
            <a:lvl1pPr marL="0" algn="l" defTabSz="914400" rtl="0" eaLnBrk="1" latinLnBrk="0" hangingPunct="1">
              <a:lnSpc>
                <a:spcPct val="90000"/>
              </a:lnSpc>
              <a:spcBef>
                <a:spcPts val="1000"/>
              </a:spcBef>
              <a:spcAft>
                <a:spcPts val="700"/>
              </a:spcAft>
              <a:buClr>
                <a:srgbClr val="FEFDDE"/>
              </a:buClr>
              <a:buFont typeface="Wingdings" panose="05000000000000000000" pitchFamily="2" charset="2"/>
              <a:buChar char="§"/>
              <a:defRPr sz="2800" kern="1200">
                <a:solidFill>
                  <a:srgbClr val="FEFDDE"/>
                </a:solidFill>
                <a:latin typeface="Arial" panose="020B0604020202020204" pitchFamily="34" charset="0"/>
                <a:ea typeface="+mn-ea"/>
                <a:cs typeface="+mn-cs"/>
              </a:defRPr>
            </a:lvl1pPr>
            <a:lvl2pPr marL="742950" indent="-28575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600" kern="1200">
                <a:solidFill>
                  <a:srgbClr val="FEFDDE"/>
                </a:solidFill>
                <a:latin typeface="Arial" panose="020B0604020202020204" pitchFamily="34" charset="0"/>
                <a:ea typeface="+mn-ea"/>
                <a:cs typeface="+mn-cs"/>
              </a:defRPr>
            </a:lvl2pPr>
            <a:lvl3pPr marL="11430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400" kern="1200">
                <a:solidFill>
                  <a:srgbClr val="FEFDDE"/>
                </a:solidFill>
                <a:latin typeface="Arial" panose="020B0604020202020204" pitchFamily="34" charset="0"/>
                <a:ea typeface="+mn-ea"/>
                <a:cs typeface="+mn-cs"/>
              </a:defRPr>
            </a:lvl3pPr>
            <a:lvl4pPr marL="16002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200" kern="1200">
                <a:solidFill>
                  <a:srgbClr val="FEFDDE"/>
                </a:solidFill>
                <a:latin typeface="Arial" panose="020B0604020202020204" pitchFamily="34" charset="0"/>
                <a:ea typeface="+mn-ea"/>
                <a:cs typeface="+mn-cs"/>
              </a:defRPr>
            </a:lvl4pPr>
            <a:lvl5pPr marL="20574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5pPr>
            <a:lvl6pPr marL="25146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6pPr>
            <a:lvl7pPr marL="29718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7pPr>
            <a:lvl8pPr marL="34290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8pPr>
            <a:lvl9pPr marL="38862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9pPr>
          </a:lstStyle>
          <a:p>
            <a:pPr algn="ctr">
              <a:lnSpc>
                <a:spcPct val="100000"/>
              </a:lnSpc>
              <a:spcBef>
                <a:spcPct val="0"/>
              </a:spcBef>
              <a:spcAft>
                <a:spcPct val="0"/>
              </a:spcAft>
              <a:buNone/>
              <a:defRPr/>
            </a:pPr>
            <a:endParaRPr lang="en-US" altLang="en-US" sz="1600" b="1" dirty="0">
              <a:solidFill>
                <a:schemeClr val="bg2"/>
              </a:solidFill>
              <a:latin typeface="Poppins" pitchFamily="2" charset="77"/>
              <a:ea typeface="ＭＳ Ｐゴシック"/>
              <a:cs typeface="Poppins" pitchFamily="2" charset="77"/>
            </a:endParaRPr>
          </a:p>
          <a:p>
            <a:pPr algn="ctr">
              <a:lnSpc>
                <a:spcPct val="100000"/>
              </a:lnSpc>
              <a:spcBef>
                <a:spcPct val="0"/>
              </a:spcBef>
              <a:spcAft>
                <a:spcPct val="0"/>
              </a:spcAft>
              <a:buNone/>
              <a:defRPr/>
            </a:pPr>
            <a:r>
              <a:rPr lang="en-US" altLang="en-US" sz="1600" b="1" dirty="0" err="1">
                <a:solidFill>
                  <a:schemeClr val="bg2"/>
                </a:solidFill>
                <a:latin typeface="Poppins" pitchFamily="2" charset="77"/>
                <a:ea typeface="ＭＳ Ｐゴシック"/>
                <a:cs typeface="Poppins" pitchFamily="2" charset="77"/>
              </a:rPr>
              <a:t>Cemacabtagene</a:t>
            </a:r>
            <a:r>
              <a:rPr lang="en-US" altLang="en-US" sz="1600" b="1" dirty="0">
                <a:solidFill>
                  <a:schemeClr val="bg2"/>
                </a:solidFill>
                <a:latin typeface="Poppins" pitchFamily="2" charset="77"/>
                <a:ea typeface="ＭＳ Ｐゴシック"/>
                <a:cs typeface="Poppins" pitchFamily="2" charset="77"/>
              </a:rPr>
              <a:t> </a:t>
            </a:r>
            <a:r>
              <a:rPr lang="en-US" altLang="en-US" sz="1600" b="1" dirty="0" err="1">
                <a:solidFill>
                  <a:schemeClr val="bg2"/>
                </a:solidFill>
                <a:latin typeface="Poppins" pitchFamily="2" charset="77"/>
                <a:ea typeface="ＭＳ Ｐゴシック"/>
                <a:cs typeface="Poppins" pitchFamily="2" charset="77"/>
              </a:rPr>
              <a:t>Ansegedleucel</a:t>
            </a:r>
            <a:endParaRPr lang="en-US" sz="1600" dirty="0">
              <a:solidFill>
                <a:schemeClr val="bg2"/>
              </a:solidFill>
              <a:latin typeface="Poppins" pitchFamily="2" charset="77"/>
              <a:cs typeface="Poppins" pitchFamily="2" charset="77"/>
            </a:endParaRPr>
          </a:p>
          <a:p>
            <a:pPr algn="ctr">
              <a:lnSpc>
                <a:spcPct val="100000"/>
              </a:lnSpc>
              <a:spcBef>
                <a:spcPct val="0"/>
              </a:spcBef>
              <a:spcAft>
                <a:spcPct val="0"/>
              </a:spcAft>
              <a:buNone/>
              <a:defRPr/>
            </a:pPr>
            <a:r>
              <a:rPr lang="en-US" altLang="en-US" sz="1600" dirty="0">
                <a:solidFill>
                  <a:schemeClr val="bg2"/>
                </a:solidFill>
                <a:latin typeface="Poppins" pitchFamily="2" charset="77"/>
                <a:ea typeface="ＭＳ Ｐゴシック"/>
                <a:cs typeface="Poppins" pitchFamily="2" charset="77"/>
              </a:rPr>
              <a:t>120×10</a:t>
            </a:r>
            <a:r>
              <a:rPr lang="en-US" altLang="en-US" sz="1600" baseline="30000" dirty="0">
                <a:solidFill>
                  <a:schemeClr val="bg2"/>
                </a:solidFill>
                <a:latin typeface="Poppins" pitchFamily="2" charset="77"/>
                <a:ea typeface="ＭＳ Ｐゴシック"/>
                <a:cs typeface="Poppins" pitchFamily="2" charset="77"/>
              </a:rPr>
              <a:t>6</a:t>
            </a:r>
            <a:r>
              <a:rPr lang="en-US" altLang="en-US" sz="1600" dirty="0">
                <a:solidFill>
                  <a:schemeClr val="bg2"/>
                </a:solidFill>
                <a:latin typeface="Poppins" pitchFamily="2" charset="77"/>
                <a:ea typeface="ＭＳ Ｐゴシック"/>
                <a:cs typeface="Poppins" pitchFamily="2" charset="77"/>
              </a:rPr>
              <a:t> CAR T cells</a:t>
            </a:r>
          </a:p>
          <a:p>
            <a:pPr algn="ctr">
              <a:lnSpc>
                <a:spcPct val="100000"/>
              </a:lnSpc>
              <a:spcBef>
                <a:spcPct val="0"/>
              </a:spcBef>
              <a:spcAft>
                <a:spcPct val="0"/>
              </a:spcAft>
              <a:buNone/>
              <a:defRPr/>
            </a:pPr>
            <a:r>
              <a:rPr lang="en-US" altLang="en-US" sz="1600" dirty="0">
                <a:solidFill>
                  <a:schemeClr val="bg2"/>
                </a:solidFill>
                <a:latin typeface="Poppins" pitchFamily="2" charset="77"/>
                <a:ea typeface="ＭＳ Ｐゴシック"/>
                <a:cs typeface="Poppins" pitchFamily="2" charset="77"/>
              </a:rPr>
              <a:t>preceded by lymphodepletion with</a:t>
            </a:r>
          </a:p>
          <a:p>
            <a:pPr algn="ctr">
              <a:lnSpc>
                <a:spcPct val="100000"/>
              </a:lnSpc>
              <a:spcBef>
                <a:spcPct val="0"/>
              </a:spcBef>
              <a:spcAft>
                <a:spcPct val="0"/>
              </a:spcAft>
              <a:buNone/>
              <a:defRPr/>
            </a:pPr>
            <a:r>
              <a:rPr lang="en-US" altLang="en-US" sz="1600" dirty="0">
                <a:solidFill>
                  <a:schemeClr val="bg2"/>
                </a:solidFill>
                <a:latin typeface="Poppins" pitchFamily="2" charset="77"/>
                <a:ea typeface="ＭＳ Ｐゴシック"/>
                <a:cs typeface="Poppins" pitchFamily="2" charset="77"/>
              </a:rPr>
              <a:t>fludarabine + cyclophosphamide ± ALLO-647*</a:t>
            </a:r>
            <a:br>
              <a:rPr lang="en-US" altLang="en-US" sz="1600" dirty="0">
                <a:solidFill>
                  <a:schemeClr val="bg2"/>
                </a:solidFill>
                <a:latin typeface="Poppins" pitchFamily="2" charset="77"/>
                <a:ea typeface="ＭＳ Ｐゴシック"/>
                <a:cs typeface="Poppins" pitchFamily="2" charset="77"/>
              </a:rPr>
            </a:br>
            <a:endParaRPr lang="en-US" sz="1600" dirty="0">
              <a:solidFill>
                <a:schemeClr val="bg2"/>
              </a:solidFill>
              <a:latin typeface="Poppins" pitchFamily="2" charset="77"/>
              <a:ea typeface="ＭＳ Ｐゴシック"/>
              <a:cs typeface="Poppins" pitchFamily="2" charset="77"/>
            </a:endParaRPr>
          </a:p>
        </p:txBody>
      </p:sp>
      <p:sp>
        <p:nvSpPr>
          <p:cNvPr id="11" name="Rectangle 10">
            <a:extLst>
              <a:ext uri="{FF2B5EF4-FFF2-40B4-BE49-F238E27FC236}">
                <a16:creationId xmlns:a16="http://schemas.microsoft.com/office/drawing/2014/main" id="{F5333D15-1EC3-9B93-26EA-AC2C31A6E45C}"/>
              </a:ext>
            </a:extLst>
          </p:cNvPr>
          <p:cNvSpPr>
            <a:spLocks noChangeArrowheads="1"/>
          </p:cNvSpPr>
          <p:nvPr/>
        </p:nvSpPr>
        <p:spPr bwMode="auto">
          <a:xfrm>
            <a:off x="3923855" y="3501474"/>
            <a:ext cx="5141768" cy="1096976"/>
          </a:xfrm>
          <a:prstGeom prst="rect">
            <a:avLst/>
          </a:prstGeom>
          <a:solidFill>
            <a:schemeClr val="accent6"/>
          </a:solidFill>
          <a:ln>
            <a:noFill/>
          </a:ln>
        </p:spPr>
        <p:txBody>
          <a:bodyPr wrap="none" lIns="91440" tIns="45720" rIns="91440" bIns="45720" anchor="ctr" anchorCtr="1"/>
          <a:lstStyle>
            <a:defPPr>
              <a:defRPr lang="en-US"/>
            </a:defPPr>
            <a:lvl1pPr marL="0" algn="l" defTabSz="914400" rtl="0" eaLnBrk="1" latinLnBrk="0" hangingPunct="1">
              <a:lnSpc>
                <a:spcPct val="90000"/>
              </a:lnSpc>
              <a:spcBef>
                <a:spcPts val="1000"/>
              </a:spcBef>
              <a:spcAft>
                <a:spcPts val="700"/>
              </a:spcAft>
              <a:buClr>
                <a:srgbClr val="FEFDDE"/>
              </a:buClr>
              <a:buFont typeface="Wingdings" panose="05000000000000000000" pitchFamily="2" charset="2"/>
              <a:buChar char="§"/>
              <a:defRPr sz="2800" kern="1200">
                <a:solidFill>
                  <a:srgbClr val="FEFDDE"/>
                </a:solidFill>
                <a:latin typeface="Arial" panose="020B0604020202020204" pitchFamily="34" charset="0"/>
                <a:ea typeface="+mn-ea"/>
                <a:cs typeface="+mn-cs"/>
              </a:defRPr>
            </a:lvl1pPr>
            <a:lvl2pPr marL="742950" indent="-28575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600" kern="1200">
                <a:solidFill>
                  <a:srgbClr val="FEFDDE"/>
                </a:solidFill>
                <a:latin typeface="Arial" panose="020B0604020202020204" pitchFamily="34" charset="0"/>
                <a:ea typeface="+mn-ea"/>
                <a:cs typeface="+mn-cs"/>
              </a:defRPr>
            </a:lvl2pPr>
            <a:lvl3pPr marL="11430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400" kern="1200">
                <a:solidFill>
                  <a:srgbClr val="FEFDDE"/>
                </a:solidFill>
                <a:latin typeface="Arial" panose="020B0604020202020204" pitchFamily="34" charset="0"/>
                <a:ea typeface="+mn-ea"/>
                <a:cs typeface="+mn-cs"/>
              </a:defRPr>
            </a:lvl3pPr>
            <a:lvl4pPr marL="16002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200" kern="1200">
                <a:solidFill>
                  <a:srgbClr val="FEFDDE"/>
                </a:solidFill>
                <a:latin typeface="Arial" panose="020B0604020202020204" pitchFamily="34" charset="0"/>
                <a:ea typeface="+mn-ea"/>
                <a:cs typeface="+mn-cs"/>
              </a:defRPr>
            </a:lvl4pPr>
            <a:lvl5pPr marL="20574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5pPr>
            <a:lvl6pPr marL="25146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6pPr>
            <a:lvl7pPr marL="29718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7pPr>
            <a:lvl8pPr marL="34290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8pPr>
            <a:lvl9pPr marL="38862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9pPr>
          </a:lstStyle>
          <a:p>
            <a:pPr algn="ctr">
              <a:lnSpc>
                <a:spcPct val="100000"/>
              </a:lnSpc>
              <a:spcBef>
                <a:spcPct val="0"/>
              </a:spcBef>
              <a:spcAft>
                <a:spcPct val="0"/>
              </a:spcAft>
              <a:buNone/>
              <a:defRPr/>
            </a:pPr>
            <a:r>
              <a:rPr lang="en-US" altLang="en-US" sz="1600" b="1" dirty="0">
                <a:solidFill>
                  <a:schemeClr val="bg2"/>
                </a:solidFill>
                <a:latin typeface="Poppins" pitchFamily="2" charset="77"/>
                <a:ea typeface="Calibri"/>
                <a:cs typeface="Poppins" pitchFamily="2" charset="77"/>
              </a:rPr>
              <a:t>Observation </a:t>
            </a:r>
            <a:endParaRPr lang="en-US" altLang="en-US" sz="1600" b="1" dirty="0">
              <a:solidFill>
                <a:schemeClr val="bg2"/>
              </a:solidFill>
              <a:latin typeface="Poppins" pitchFamily="2" charset="77"/>
              <a:cs typeface="Poppins" pitchFamily="2" charset="77"/>
            </a:endParaRPr>
          </a:p>
        </p:txBody>
      </p:sp>
      <p:sp>
        <p:nvSpPr>
          <p:cNvPr id="16" name="Text Box 45">
            <a:extLst>
              <a:ext uri="{FF2B5EF4-FFF2-40B4-BE49-F238E27FC236}">
                <a16:creationId xmlns:a16="http://schemas.microsoft.com/office/drawing/2014/main" id="{2A64AFC6-8FD1-7B73-7528-A787E311DD5A}"/>
              </a:ext>
            </a:extLst>
          </p:cNvPr>
          <p:cNvSpPr txBox="1">
            <a:spLocks noChangeArrowheads="1"/>
          </p:cNvSpPr>
          <p:nvPr/>
        </p:nvSpPr>
        <p:spPr bwMode="auto">
          <a:xfrm>
            <a:off x="9022080" y="2215398"/>
            <a:ext cx="28727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defPPr>
              <a:defRPr lang="en-US"/>
            </a:defPPr>
            <a:lvl1pPr marL="0" algn="l" defTabSz="914400" rtl="0" eaLnBrk="1" latinLnBrk="0" hangingPunct="1">
              <a:lnSpc>
                <a:spcPct val="90000"/>
              </a:lnSpc>
              <a:spcBef>
                <a:spcPts val="1000"/>
              </a:spcBef>
              <a:spcAft>
                <a:spcPts val="700"/>
              </a:spcAft>
              <a:buClr>
                <a:srgbClr val="FEFDDE"/>
              </a:buClr>
              <a:buFont typeface="Wingdings" panose="05000000000000000000" pitchFamily="2" charset="2"/>
              <a:buChar char="§"/>
              <a:defRPr sz="2800" kern="1200">
                <a:solidFill>
                  <a:srgbClr val="FEFDDE"/>
                </a:solidFill>
                <a:latin typeface="Arial" panose="020B0604020202020204" pitchFamily="34" charset="0"/>
                <a:ea typeface="+mn-ea"/>
                <a:cs typeface="+mn-cs"/>
              </a:defRPr>
            </a:lvl1pPr>
            <a:lvl2pPr marL="742950" indent="-28575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600" kern="1200">
                <a:solidFill>
                  <a:srgbClr val="FEFDDE"/>
                </a:solidFill>
                <a:latin typeface="Arial" panose="020B0604020202020204" pitchFamily="34" charset="0"/>
                <a:ea typeface="+mn-ea"/>
                <a:cs typeface="+mn-cs"/>
              </a:defRPr>
            </a:lvl2pPr>
            <a:lvl3pPr marL="11430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400" kern="1200">
                <a:solidFill>
                  <a:srgbClr val="FEFDDE"/>
                </a:solidFill>
                <a:latin typeface="Arial" panose="020B0604020202020204" pitchFamily="34" charset="0"/>
                <a:ea typeface="+mn-ea"/>
                <a:cs typeface="+mn-cs"/>
              </a:defRPr>
            </a:lvl3pPr>
            <a:lvl4pPr marL="16002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200" kern="1200">
                <a:solidFill>
                  <a:srgbClr val="FEFDDE"/>
                </a:solidFill>
                <a:latin typeface="Arial" panose="020B0604020202020204" pitchFamily="34" charset="0"/>
                <a:ea typeface="+mn-ea"/>
                <a:cs typeface="+mn-cs"/>
              </a:defRPr>
            </a:lvl4pPr>
            <a:lvl5pPr marL="2057400" indent="-228600" algn="l" defTabSz="914400" rtl="0" eaLnBrk="1" latinLnBrk="0" hangingPunct="1">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5pPr>
            <a:lvl6pPr marL="25146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6pPr>
            <a:lvl7pPr marL="29718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7pPr>
            <a:lvl8pPr marL="34290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8pPr>
            <a:lvl9pPr marL="3886200" indent="-228600" algn="l" defTabSz="91440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n-ea"/>
                <a:cs typeface="+mn-cs"/>
              </a:defRPr>
            </a:lvl9pPr>
          </a:lstStyle>
          <a:p>
            <a:pPr algn="ctr" eaLnBrk="0" fontAlgn="base" hangingPunct="0">
              <a:lnSpc>
                <a:spcPct val="100000"/>
              </a:lnSpc>
              <a:spcBef>
                <a:spcPct val="0"/>
              </a:spcBef>
              <a:spcAft>
                <a:spcPct val="0"/>
              </a:spcAft>
              <a:buClrTx/>
              <a:buNone/>
              <a:defRPr/>
            </a:pPr>
            <a:r>
              <a:rPr lang="en-GB" altLang="en-US" sz="1600" dirty="0">
                <a:solidFill>
                  <a:schemeClr val="tx1"/>
                </a:solidFill>
                <a:latin typeface="Poppins" pitchFamily="2" charset="77"/>
                <a:ea typeface="Calibri"/>
                <a:cs typeface="Poppins" pitchFamily="2" charset="77"/>
              </a:rPr>
              <a:t>*Part A; in Part B, the optimal lymphodepletion regimen will be used.  </a:t>
            </a:r>
          </a:p>
        </p:txBody>
      </p:sp>
    </p:spTree>
    <p:extLst>
      <p:ext uri="{BB962C8B-B14F-4D97-AF65-F5344CB8AC3E}">
        <p14:creationId xmlns:p14="http://schemas.microsoft.com/office/powerpoint/2010/main" val="31420577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82023-7AEB-674A-C92B-525DA990C806}"/>
              </a:ext>
            </a:extLst>
          </p:cNvPr>
          <p:cNvSpPr>
            <a:spLocks noGrp="1"/>
          </p:cNvSpPr>
          <p:nvPr>
            <p:ph type="title"/>
          </p:nvPr>
        </p:nvSpPr>
        <p:spPr>
          <a:xfrm>
            <a:off x="231078" y="531006"/>
            <a:ext cx="11740260" cy="502445"/>
          </a:xfrm>
        </p:spPr>
        <p:txBody>
          <a:bodyPr/>
          <a:lstStyle/>
          <a:p>
            <a:r>
              <a:rPr lang="en-US"/>
              <a:t>Conclusions</a:t>
            </a:r>
          </a:p>
        </p:txBody>
      </p:sp>
      <p:sp>
        <p:nvSpPr>
          <p:cNvPr id="3" name="Content Placeholder 2">
            <a:extLst>
              <a:ext uri="{FF2B5EF4-FFF2-40B4-BE49-F238E27FC236}">
                <a16:creationId xmlns:a16="http://schemas.microsoft.com/office/drawing/2014/main" id="{FE3E7783-67C4-B658-F301-3C9944DCB44F}"/>
              </a:ext>
            </a:extLst>
          </p:cNvPr>
          <p:cNvSpPr>
            <a:spLocks noGrp="1"/>
          </p:cNvSpPr>
          <p:nvPr>
            <p:ph idx="1"/>
          </p:nvPr>
        </p:nvSpPr>
        <p:spPr>
          <a:xfrm>
            <a:off x="231078" y="1335023"/>
            <a:ext cx="11740260" cy="4754880"/>
          </a:xfrm>
        </p:spPr>
        <p:txBody>
          <a:bodyPr/>
          <a:lstStyle/>
          <a:p>
            <a:r>
              <a:rPr lang="en-US" dirty="0"/>
              <a:t>Immunotherapies have transformed the treatment landscape for LBCL</a:t>
            </a:r>
          </a:p>
          <a:p>
            <a:r>
              <a:rPr lang="en-US" dirty="0"/>
              <a:t>CAR T-cell therapies offer curative-intent therapy for relapsed LBCL, but remain inaccessible to most patients</a:t>
            </a:r>
          </a:p>
          <a:p>
            <a:r>
              <a:rPr lang="en-US" dirty="0" err="1"/>
              <a:t>Glofit-GemOx</a:t>
            </a:r>
            <a:r>
              <a:rPr lang="en-US" dirty="0"/>
              <a:t> is a highly active off-the-shelf time limited regimen for second and later-line therapy in non-transplant eligible patients with DLBCL</a:t>
            </a:r>
          </a:p>
          <a:p>
            <a:r>
              <a:rPr lang="en-US" dirty="0"/>
              <a:t>Numerous new immunotherapies and combination strategies are emerging which will continue to propel the field forward and improve outcomes for patients</a:t>
            </a:r>
          </a:p>
          <a:p>
            <a:endParaRPr lang="en-US" dirty="0"/>
          </a:p>
        </p:txBody>
      </p:sp>
    </p:spTree>
    <p:extLst>
      <p:ext uri="{BB962C8B-B14F-4D97-AF65-F5344CB8AC3E}">
        <p14:creationId xmlns:p14="http://schemas.microsoft.com/office/powerpoint/2010/main" val="15899605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417287"/>
            <a:ext cx="11740260" cy="1892826"/>
          </a:xfrm>
        </p:spPr>
        <p:txBody>
          <a:bodyPr rtlCol="0" anchor="ctr">
            <a:noAutofit/>
          </a:bodyPr>
          <a:lstStyle/>
          <a:p>
            <a:r>
              <a:rPr lang="en-US" sz="2000" dirty="0"/>
              <a:t>CME/CE-certified text module featuring expert perspectives on new and emerging therapies for DLBCL</a:t>
            </a:r>
          </a:p>
          <a:p>
            <a:r>
              <a:rPr lang="en-US" sz="2000" dirty="0"/>
              <a:t>Interactive decision support tool in which an expert panel provides treatment recommendations for your cases</a:t>
            </a:r>
          </a:p>
          <a:p>
            <a:r>
              <a:rPr lang="en-US" sz="2000" dirty="0"/>
              <a:t>Expert commentary on key topics in DLBCL treatment</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a:xfrm>
            <a:off x="231775" y="1328988"/>
            <a:ext cx="11739563" cy="1071062"/>
          </a:xfrm>
        </p:spPr>
        <p:txBody>
          <a:bodyPr/>
          <a:lstStyle/>
          <a:p>
            <a:r>
              <a:rPr lang="en-US" altLang="en-US" dirty="0"/>
              <a:t>Go Online for More </a:t>
            </a:r>
            <a:r>
              <a:rPr lang="en-US" altLang="en-US" dirty="0" err="1"/>
              <a:t>Decera</a:t>
            </a:r>
            <a:r>
              <a:rPr lang="en-US" altLang="en-US" dirty="0"/>
              <a:t> Clinical Education </a:t>
            </a:r>
            <a:br>
              <a:rPr lang="en-US" altLang="en-US" dirty="0"/>
            </a:br>
            <a:r>
              <a:rPr lang="en-US" altLang="en-US" dirty="0"/>
              <a:t>Coverage of DLBCL</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449885"/>
            <a:ext cx="11740260" cy="369332"/>
          </a:xfrm>
        </p:spPr>
        <p:txBody>
          <a:bodyPr/>
          <a:lstStyle/>
          <a:p>
            <a:r>
              <a:rPr lang="en-US" dirty="0">
                <a:hlinkClick r:id="rId3">
                  <a:extLst>
                    <a:ext uri="{A12FA001-AC4F-418D-AE19-62706E023703}">
                      <ahyp:hlinkClr xmlns:ahyp="http://schemas.microsoft.com/office/drawing/2018/hyperlinkcolor" val="tx"/>
                    </a:ext>
                  </a:extLst>
                </a:hlinkClick>
              </a:rPr>
              <a:t>deceraclinical.com</a:t>
            </a:r>
            <a:r>
              <a:rPr lang="en-US" dirty="0"/>
              <a:t>/education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noFill/>
        <a:ln w="28575">
          <a:solidFill>
            <a:schemeClr val="accent1"/>
          </a:solidFill>
          <a:miter lim="800000"/>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000000"/>
    </a:dk1>
    <a:lt1>
      <a:srgbClr val="FFFFFF"/>
    </a:lt1>
    <a:dk2>
      <a:srgbClr val="0066CC"/>
    </a:dk2>
    <a:lt2>
      <a:srgbClr val="123361"/>
    </a:lt2>
    <a:accent1>
      <a:srgbClr val="009964"/>
    </a:accent1>
    <a:accent2>
      <a:srgbClr val="E7F0F9"/>
    </a:accent2>
    <a:accent3>
      <a:srgbClr val="D2E9E2"/>
    </a:accent3>
    <a:accent4>
      <a:srgbClr val="128A53"/>
    </a:accent4>
    <a:accent5>
      <a:srgbClr val="784687"/>
    </a:accent5>
    <a:accent6>
      <a:srgbClr val="1070B5"/>
    </a:accent6>
    <a:hlink>
      <a:srgbClr val="464646"/>
    </a:hlink>
    <a:folHlink>
      <a:srgbClr val="46464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81928D2219DC43A171B6A1C40A4DBF" ma:contentTypeVersion="11" ma:contentTypeDescription="Create a new document." ma:contentTypeScope="" ma:versionID="6aaaee8c5b911488c284835501421d73">
  <xsd:schema xmlns:xsd="http://www.w3.org/2001/XMLSchema" xmlns:xs="http://www.w3.org/2001/XMLSchema" xmlns:p="http://schemas.microsoft.com/office/2006/metadata/properties" xmlns:ns2="5c93a7da-fead-4a74-9c06-ea300becf66a" xmlns:ns3="22fd6914-46d4-4c7e-bbad-46e82841b69d" targetNamespace="http://schemas.microsoft.com/office/2006/metadata/properties" ma:root="true" ma:fieldsID="9ae25eb0c337e2b6dceb25c4dc6abb85" ns2:_="" ns3:_="">
    <xsd:import namespace="5c93a7da-fead-4a74-9c06-ea300becf66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3a7da-fead-4a74-9c06-ea300becf6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c93a7da-fead-4a74-9c06-ea300becf66a">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0CD692-366C-4E18-A83E-3FE824DA00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93a7da-fead-4a74-9c06-ea300becf66a"/>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92BF528-79E7-49C7-8398-55B164A86230}">
  <ds:schemaRefs>
    <ds:schemaRef ds:uri="22fd6914-46d4-4c7e-bbad-46e82841b69d"/>
    <ds:schemaRef ds:uri="http://purl.org/dc/dcmitype/"/>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purl.org/dc/elements/1.1/"/>
    <ds:schemaRef ds:uri="5c93a7da-fead-4a74-9c06-ea300becf66a"/>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F0A32BC-8972-4892-8D70-AD9F473B37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mplate>
  <TotalTime>3852</TotalTime>
  <Words>8056</Words>
  <Application>Microsoft Office PowerPoint</Application>
  <PresentationFormat>Widescreen</PresentationFormat>
  <Paragraphs>2492</Paragraphs>
  <Slides>49</Slides>
  <Notes>33</Notes>
  <HiddenSlides>0</HiddenSlides>
  <MMClips>0</MMClips>
  <ScaleCrop>false</ScaleCrop>
  <HeadingPairs>
    <vt:vector size="8" baseType="variant">
      <vt:variant>
        <vt:lpstr>Fonts Used</vt:lpstr>
      </vt:variant>
      <vt:variant>
        <vt:i4>14</vt:i4>
      </vt:variant>
      <vt:variant>
        <vt:lpstr>Theme</vt:lpstr>
      </vt:variant>
      <vt:variant>
        <vt:i4>3</vt:i4>
      </vt:variant>
      <vt:variant>
        <vt:lpstr>Embedded OLE Servers</vt:lpstr>
      </vt:variant>
      <vt:variant>
        <vt:i4>1</vt:i4>
      </vt:variant>
      <vt:variant>
        <vt:lpstr>Slide Titles</vt:lpstr>
      </vt:variant>
      <vt:variant>
        <vt:i4>49</vt:i4>
      </vt:variant>
    </vt:vector>
  </HeadingPairs>
  <TitlesOfParts>
    <vt:vector size="67" baseType="lpstr">
      <vt:lpstr>MS PGothic</vt:lpstr>
      <vt:lpstr>Aptos</vt:lpstr>
      <vt:lpstr>Arial</vt:lpstr>
      <vt:lpstr>Arial MT</vt:lpstr>
      <vt:lpstr>Calibri</vt:lpstr>
      <vt:lpstr>Calibri Light</vt:lpstr>
      <vt:lpstr>Newsreader ExtraBold</vt:lpstr>
      <vt:lpstr>Poppins</vt:lpstr>
      <vt:lpstr>Poppins Light</vt:lpstr>
      <vt:lpstr>Poppins Medium</vt:lpstr>
      <vt:lpstr>System Font Regular</vt:lpstr>
      <vt:lpstr>Times</vt:lpstr>
      <vt:lpstr>Times New Roman</vt:lpstr>
      <vt:lpstr>Wingdings</vt:lpstr>
      <vt:lpstr>3_Office</vt:lpstr>
      <vt:lpstr>4_Office</vt:lpstr>
      <vt:lpstr>2_Office</vt:lpstr>
      <vt:lpstr>think-cell Slide</vt:lpstr>
      <vt:lpstr>Novel Agents, New Combinations: An Expert Overview of Unmet Needs and Emerging Therapies for DLBCL</vt:lpstr>
      <vt:lpstr>About These Slides</vt:lpstr>
      <vt:lpstr>Faculty</vt:lpstr>
      <vt:lpstr>Learning Objectives</vt:lpstr>
      <vt:lpstr>Initial Therapy</vt:lpstr>
      <vt:lpstr>Initial Therapy for Advanced-Stage DLBCL: R-CHOP has Been an Enduring Standard of Care </vt:lpstr>
      <vt:lpstr>POLARIX: Polatuzumab Vedotin + R-CHP vs R-CHOP in  Previously Untreated DLBCL</vt:lpstr>
      <vt:lpstr>POLARIX: Efficacy and Safety</vt:lpstr>
      <vt:lpstr>POLARIX: PFS Subset Analysis (Exploratory)</vt:lpstr>
      <vt:lpstr>Settings Where Regimens Other Than R-CHOP or Pola-R-CHP May Be Preferable in Large B-cell Lymphomas</vt:lpstr>
      <vt:lpstr>Second-Line Therapy</vt:lpstr>
      <vt:lpstr>Second-Line Therapy: The Historic SOC Underperforms in the Modern Era</vt:lpstr>
      <vt:lpstr>Phase III Trials of CAR T-Cells vs SoC: High-Risk DLBCL Refractory to or Relapsed Within 12 Mo of 1L Tx</vt:lpstr>
      <vt:lpstr>Second-Line Therapy:  Transplant-Ineligible Patients</vt:lpstr>
      <vt:lpstr>Liso-cel for Nontransplant-Eligible Patients in 2L</vt:lpstr>
      <vt:lpstr>ALYCANTE: Axi-cel in Nontransplant-Eligible Patients in 2L*</vt:lpstr>
      <vt:lpstr>Barriers to CAR T-Cell Therapy</vt:lpstr>
      <vt:lpstr>Options for Second- and Later-Line Therapy In Patients Ineligible for CAR T or Transplant</vt:lpstr>
      <vt:lpstr>STARGLO: Glofitamab + GemOx vs Rituximab-GemOx as Second-line Therapy for R/R DLBCL</vt:lpstr>
      <vt:lpstr>POLARGO: Pola-R-GemOx vs R-GemOx in R/R Transplant Ineligible DLBCL</vt:lpstr>
      <vt:lpstr>SUNMO: Mosunetuzumab + Polatuzumab Vedotin vs R-GemOx for R/R Transplant-Ineligible DLBCL</vt:lpstr>
      <vt:lpstr>Third-Line and Later Therapy</vt:lpstr>
      <vt:lpstr>TRANSCEND and ZUMA-7: Curative Potential of CAR T-Cell Therapy in the Third- or Later-Line Settings </vt:lpstr>
      <vt:lpstr>Anti-CD20/CD3 Bispecific Antibodies in the Third- or Later-Line Settings</vt:lpstr>
      <vt:lpstr>Glofitamab Following CAR T-Cell Therapy Failure in DLBCL</vt:lpstr>
      <vt:lpstr>Additional Third-Line and Beyond Treatment Options for R/R DLBCL</vt:lpstr>
      <vt:lpstr>My Current Approach to Large B-cell Lymphomas </vt:lpstr>
      <vt:lpstr>Investigational Approaches</vt:lpstr>
      <vt:lpstr>Advances On the Horizon</vt:lpstr>
      <vt:lpstr>ZUMA-23: Axicabtagene Ciloleucel vs SoC as 1L Therapy in High-Risk LBCL</vt:lpstr>
      <vt:lpstr>Improving Initial DLBCL Therapy: Upfront Bispecific-Chemotherapy Combinations</vt:lpstr>
      <vt:lpstr>Glofitamab Combinations for R/R LBCL</vt:lpstr>
      <vt:lpstr>Surovatamig (AZD0486): Novel CD19 x CD3 Bispecific Antibody</vt:lpstr>
      <vt:lpstr>Surovatamig for R/R DLBCL</vt:lpstr>
      <vt:lpstr>CELMoD Agents: Mechanism of Action</vt:lpstr>
      <vt:lpstr>CC-99282-NHL-001: Efficacy of Golcadomide for Patients With R/R DLBCL</vt:lpstr>
      <vt:lpstr>BTK Inhibitors for DLBCL</vt:lpstr>
      <vt:lpstr>Optimizing CAR T-Cell Therapy</vt:lpstr>
      <vt:lpstr>Rapcabtagene Autoleucel</vt:lpstr>
      <vt:lpstr>Zamtocabtagene Autoleucel</vt:lpstr>
      <vt:lpstr>GLPG5101</vt:lpstr>
      <vt:lpstr>KITE-363</vt:lpstr>
      <vt:lpstr>Prizloncabtagene Autoleucel (JNJ-90014496)</vt:lpstr>
      <vt:lpstr>huCART19-41BB-IL18</vt:lpstr>
      <vt:lpstr>Cemacabtagene Ansegedleucel </vt:lpstr>
      <vt:lpstr>Should We Use MRD to Target CAR Consolidation?</vt:lpstr>
      <vt:lpstr>ALPHA-3: Cema-cel as an “MRD Eraser” </vt:lpstr>
      <vt:lpstr>Conclusions</vt:lpstr>
      <vt:lpstr>Go Online for More Decera Clinical Education  Coverage of DLBCL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Novel Agents, New Combinations: An Expert Overview of Unmet Needs and Emerging Therapies for DLBCL</dc:title>
  <dc:creator>Davidson, El (NYC-FUB)</dc:creator>
  <cp:lastModifiedBy>Valerie Wenzel</cp:lastModifiedBy>
  <cp:revision>84</cp:revision>
  <dcterms:created xsi:type="dcterms:W3CDTF">2025-10-10T13:11:02Z</dcterms:created>
  <dcterms:modified xsi:type="dcterms:W3CDTF">2026-01-30T14:17:20Z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0x0101004E81928D2219DC43A171B6A1C40A4DBF</vt:lpwstr>
  </property>
  <property fmtid="{D5CDD505-2E9C-101B-9397-08002B2CF9AE}" pid="3" name="MediaServiceImageTags">
    <vt:lpwstr/>
  </property>
</Properties>
</file>