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54" r:id="rId5"/>
  </p:sldMasterIdLst>
  <p:notesMasterIdLst>
    <p:notesMasterId r:id="rId15"/>
  </p:notesMasterIdLst>
  <p:handoutMasterIdLst>
    <p:handoutMasterId r:id="rId16"/>
  </p:handoutMasterIdLst>
  <p:sldIdLst>
    <p:sldId id="321" r:id="rId6"/>
    <p:sldId id="308" r:id="rId7"/>
    <p:sldId id="532" r:id="rId8"/>
    <p:sldId id="1747256699" r:id="rId9"/>
    <p:sldId id="1747256700" r:id="rId10"/>
    <p:sldId id="1747256704" r:id="rId11"/>
    <p:sldId id="1747256701" r:id="rId12"/>
    <p:sldId id="1747256703" r:id="rId13"/>
    <p:sldId id="1747256705" r:id="rId14"/>
  </p:sldIdLst>
  <p:sldSz cx="12192000" cy="6858000"/>
  <p:notesSz cx="7315200" cy="9601200"/>
  <p:custDataLst>
    <p:tags r:id="rId17"/>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8" pos="312" userDrawn="1">
          <p15:clr>
            <a:srgbClr val="A4A3A4"/>
          </p15:clr>
        </p15:guide>
        <p15:guide id="12" orient="horz" pos="1848" userDrawn="1">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5" clrIdx="6"/>
  <p:cmAuthor id="2" name="Melanie Couton" initials="MAC" lastIdx="4" clrIdx="3"/>
  <p:cmAuthor id="3" name="ralfieri" initials="ra" lastIdx="2" clrIdx="8"/>
  <p:cmAuthor id="4" name="Megan Capel" initials="MC" lastIdx="11" clrIdx="0"/>
  <p:cmAuthor id="5" name="Andrew Bowser" initials="AB" lastIdx="8" clrIdx="2"/>
  <p:cmAuthor id="6" name="mcalloway" initials="mc" lastIdx="1" clrIdx="4"/>
  <p:cmAuthor id="7" name="agoldman" initials="a" lastIdx="4" clrIdx="9"/>
  <p:cmAuthor id="8" name="Devin Overbey" initials="DO" lastIdx="6" clrIdx="7"/>
  <p:cmAuthor id="9" name="Erik Brady" initials="EB" lastIdx="2" clrIdx="5"/>
  <p:cmAuthor id="10" name=" " initials="MAC" lastIdx="27" clrIdx="1"/>
  <p:cmAuthor id="11" name="alison.heintz@gmail.com" initials="a" lastIdx="5" clrIdx="10">
    <p:extLst>
      <p:ext uri="{19B8F6BF-5375-455C-9EA6-DF929625EA0E}">
        <p15:presenceInfo xmlns:p15="http://schemas.microsoft.com/office/powerpoint/2012/main" userId="1e1cc34837a9f52c" providerId="Windows Live"/>
      </p:ext>
    </p:extLst>
  </p:cmAuthor>
  <p:cmAuthor id="12" name="Sophia Kelley" initials="SK" lastIdx="1" clrIdx="11">
    <p:extLst>
      <p:ext uri="{19B8F6BF-5375-455C-9EA6-DF929625EA0E}">
        <p15:presenceInfo xmlns:p15="http://schemas.microsoft.com/office/powerpoint/2012/main" userId="S::skelley@clinicaloptions.com::16bcb5eb-2eda-4b05-8f8e-003f962fc12c" providerId="AD"/>
      </p:ext>
    </p:extLst>
  </p:cmAuthor>
  <p:cmAuthor id="13" name="LT Fowler" initials="LF" lastIdx="19" clrIdx="12">
    <p:extLst>
      <p:ext uri="{19B8F6BF-5375-455C-9EA6-DF929625EA0E}">
        <p15:presenceInfo xmlns:p15="http://schemas.microsoft.com/office/powerpoint/2012/main" userId="S::lfowler@practicingclinicians.com::bdc4c4d6-9ded-467c-b80c-330a0ea8ffe4" providerId="AD"/>
      </p:ext>
    </p:extLst>
  </p:cmAuthor>
  <p:cmAuthor id="14" name="Melanie Couton" initials="MC" lastIdx="1" clrIdx="13">
    <p:extLst>
      <p:ext uri="{19B8F6BF-5375-455C-9EA6-DF929625EA0E}">
        <p15:presenceInfo xmlns:p15="http://schemas.microsoft.com/office/powerpoint/2012/main" userId="ef8730672ba86646" providerId="Windows Live"/>
      </p:ext>
    </p:extLst>
  </p:cmAuthor>
  <p:cmAuthor id="15" name="Jennifer Eimers" initials="JE" lastIdx="3" clrIdx="14">
    <p:extLst>
      <p:ext uri="{19B8F6BF-5375-455C-9EA6-DF929625EA0E}">
        <p15:presenceInfo xmlns:p15="http://schemas.microsoft.com/office/powerpoint/2012/main" userId="S::jeimers@clinicaloptions.com::e496f3f7-6a48-4339-9b0c-9f426a43f948" providerId="AD"/>
      </p:ext>
    </p:extLst>
  </p:cmAuthor>
  <p:cmAuthor id="16" name="Melanie Couton" initials="" lastIdx="3" clrIdx="15">
    <p:extLst>
      <p:ext uri="{19B8F6BF-5375-455C-9EA6-DF929625EA0E}">
        <p15:presenceInfo xmlns:p15="http://schemas.microsoft.com/office/powerpoint/2012/main" userId="S::mcouton@clinicaloptions.com::b5a8fb1e-a716-46a0-9a38-0d707f5e2bfc" providerId="AD"/>
      </p:ext>
    </p:extLst>
  </p:cmAuthor>
  <p:cmAuthor id="17" name="Maddelynne Parker" initials="MP" lastIdx="10" clrIdx="16">
    <p:extLst>
      <p:ext uri="{19B8F6BF-5375-455C-9EA6-DF929625EA0E}">
        <p15:presenceInfo xmlns:p15="http://schemas.microsoft.com/office/powerpoint/2012/main" userId="Maddelynne Parker" providerId="None"/>
      </p:ext>
    </p:extLst>
  </p:cmAuthor>
  <p:cmAuthor id="18" name="Timothy Quill" initials="TQ" lastIdx="1" clrIdx="17">
    <p:extLst>
      <p:ext uri="{19B8F6BF-5375-455C-9EA6-DF929625EA0E}">
        <p15:presenceInfo xmlns:p15="http://schemas.microsoft.com/office/powerpoint/2012/main" userId="S::tquill@clinicaloptions.com::b1dc6efb-2995-45e7-a306-57a2c67aa886" providerId="AD"/>
      </p:ext>
    </p:extLst>
  </p:cmAuthor>
  <p:cmAuthor id="19" name="Christy Seals" initials="CS" lastIdx="1" clrIdx="18">
    <p:extLst>
      <p:ext uri="{19B8F6BF-5375-455C-9EA6-DF929625EA0E}">
        <p15:presenceInfo xmlns:p15="http://schemas.microsoft.com/office/powerpoint/2012/main" userId="S::cseals@clinicaloptions.com::0852e532-1f9e-4bbf-9b56-be19a9543a3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1471D"/>
    <a:srgbClr val="00823B"/>
    <a:srgbClr val="015873"/>
    <a:srgbClr val="046376"/>
    <a:srgbClr val="013763"/>
    <a:srgbClr val="033453"/>
    <a:srgbClr val="006264"/>
    <a:srgbClr val="FDB338"/>
    <a:srgbClr val="682E74"/>
    <a:srgbClr val="05275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06C5849-D770-4F18-B656-8984D1AB9B0F}" v="7" dt="2024-05-03T17:21:45.591"/>
    <p1510:client id="{B51DB9B2-B5DB-41E8-B031-526D772927BB}" v="4" dt="2024-05-03T17:11:17.791"/>
  </p1510:revLst>
</p1510:revInfo>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2115" autoAdjust="0"/>
    <p:restoredTop sz="82804" autoAdjust="0"/>
  </p:normalViewPr>
  <p:slideViewPr>
    <p:cSldViewPr snapToGrid="0">
      <p:cViewPr varScale="1">
        <p:scale>
          <a:sx n="55" d="100"/>
          <a:sy n="55" d="100"/>
        </p:scale>
        <p:origin x="824" y="44"/>
      </p:cViewPr>
      <p:guideLst>
        <p:guide pos="312"/>
        <p:guide orient="horz" pos="1848"/>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66" d="100"/>
          <a:sy n="66" d="100"/>
        </p:scale>
        <p:origin x="0" y="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commentAuthors" Target="commentAuthors.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tags" Target="tags/tag1.xml"/><Relationship Id="rId2" Type="http://schemas.openxmlformats.org/officeDocument/2006/relationships/customXml" Target="../customXml/item2.xml"/><Relationship Id="rId16" Type="http://schemas.openxmlformats.org/officeDocument/2006/relationships/handoutMaster" Target="handoutMasters/handoutMaster1.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notesMaster" Target="notesMasters/notesMaster1.xml"/><Relationship Id="rId23" Type="http://schemas.microsoft.com/office/2015/10/relationships/revisionInfo" Target="revisionInfo.xml"/><Relationship Id="rId10" Type="http://schemas.openxmlformats.org/officeDocument/2006/relationships/slide" Target="slides/slide5.xml"/><Relationship Id="rId19" Type="http://schemas.openxmlformats.org/officeDocument/2006/relationships/presProps" Target="pres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62B3FBE-92AA-E043-CDE5-264F3BF0FDBE}"/>
              </a:ext>
            </a:extLst>
          </p:cNvPr>
          <p:cNvSpPr>
            <a:spLocks noGrp="1"/>
          </p:cNvSpPr>
          <p:nvPr>
            <p:ph type="sldNum" sz="quarter" idx="3"/>
          </p:nvPr>
        </p:nvSpPr>
        <p:spPr>
          <a:xfrm>
            <a:off x="4143375" y="9120188"/>
            <a:ext cx="3170238" cy="481012"/>
          </a:xfrm>
          <a:prstGeom prst="rect">
            <a:avLst/>
          </a:prstGeom>
        </p:spPr>
        <p:txBody>
          <a:bodyPr vert="horz" lIns="91440" tIns="45720" rIns="91440" bIns="45720" rtlCol="0" anchor="b"/>
          <a:lstStyle>
            <a:lvl1pPr algn="r">
              <a:defRPr sz="1200"/>
            </a:lvl1pPr>
          </a:lstStyle>
          <a:p>
            <a:fld id="{AE0E13BE-8FB4-4464-A011-749EAAD53AB8}" type="slidenum">
              <a:rPr lang="en-US" smtClean="0"/>
              <a:t>‹#›</a:t>
            </a:fld>
            <a:endParaRPr 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3024" userDrawn="1">
          <p15:clr>
            <a:srgbClr val="F26B43"/>
          </p15:clr>
        </p15:guide>
        <p15:guide id="2" pos="2304"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dirty="0"/>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55C8260-42BC-4921-8D33-58809AC7BE3C}" type="slidenum">
              <a:rPr lang="en-US" altLang="en-US" smtClean="0"/>
              <a:pPr>
                <a:spcBef>
                  <a:spcPct val="0"/>
                </a:spcBef>
              </a:pPr>
              <a:t>2</a:t>
            </a:fld>
            <a:endParaRPr lang="en-US" altLang="en-US" dirty="0"/>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extLst>
      <p:ext uri="{BB962C8B-B14F-4D97-AF65-F5344CB8AC3E}">
        <p14:creationId xmlns:p14="http://schemas.microsoft.com/office/powerpoint/2010/main" val="27071413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1L, first-line; CNS, central nervous system; CT, chemotherapy; NSCLC, non-small-cell lung cancer; OS, overall survival; PFS, progression-free survival; TKI, tyrosine kinase inhibitor.</a:t>
            </a:r>
          </a:p>
          <a:p>
            <a:endParaRPr lang="en-US" b="0"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a:t>
            </a:fld>
            <a:endParaRPr lang="en-US" altLang="en-US" dirty="0"/>
          </a:p>
        </p:txBody>
      </p:sp>
    </p:spTree>
    <p:extLst>
      <p:ext uri="{BB962C8B-B14F-4D97-AF65-F5344CB8AC3E}">
        <p14:creationId xmlns:p14="http://schemas.microsoft.com/office/powerpoint/2010/main" val="11489738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a:extLst>
              <a:ext uri="{FF2B5EF4-FFF2-40B4-BE49-F238E27FC236}">
                <a16:creationId xmlns:a16="http://schemas.microsoft.com/office/drawing/2014/main" id="{B6EDC1C7-B849-49EF-A595-5267687EA863}"/>
              </a:ext>
            </a:extLst>
          </p:cNvPr>
          <p:cNvSpPr>
            <a:spLocks noGrp="1" noRot="1" noChangeAspect="1" noChangeArrowheads="1" noTextEdit="1"/>
          </p:cNvSpPr>
          <p:nvPr>
            <p:ph type="sldImg"/>
          </p:nvPr>
        </p:nvSpPr>
        <p:spPr>
          <a:xfrm>
            <a:off x="381000" y="685800"/>
            <a:ext cx="6096000" cy="3429000"/>
          </a:xfrm>
          <a:ln/>
        </p:spPr>
      </p:sp>
      <p:sp>
        <p:nvSpPr>
          <p:cNvPr id="66563" name="Notes Placeholder 2">
            <a:extLst>
              <a:ext uri="{FF2B5EF4-FFF2-40B4-BE49-F238E27FC236}">
                <a16:creationId xmlns:a16="http://schemas.microsoft.com/office/drawing/2014/main" id="{FB936C44-7280-485F-ADF3-6D05180714DF}"/>
              </a:ext>
            </a:extLst>
          </p:cNvPr>
          <p:cNvSpPr>
            <a:spLocks noGrp="1"/>
          </p:cNvSpPr>
          <p:nvPr>
            <p:ph type="body" idx="1"/>
          </p:nvPr>
        </p:nvSpPr>
        <p:spPr>
          <a:noFill/>
          <a:ln w="9525"/>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spcBef>
                <a:spcPct val="0"/>
              </a:spcBef>
            </a:pPr>
            <a:r>
              <a:rPr lang="en-US" altLang="en-US" sz="1200" b="0" i="1" dirty="0">
                <a:latin typeface="Calibri" panose="020F0502020204030204" pitchFamily="34" charset="0"/>
                <a:cs typeface="Calibri" panose="020F0502020204030204" pitchFamily="34" charset="0"/>
              </a:rPr>
              <a:t>AUC, area under the curve; CNS, central nervous system; DCR, disease control rate; DoR, duration of response; mets, metastases; NSCLC, non-small-cell lung cancer; ORR, overall response rate; OS, overall survival; PD, progressive disease; PFS, progression-free survival; PFS2, second progression-free survival; PS, performance status; QoL, quality of life; RECIST, Response Evaluation Criteria in Solid Tumors; TFST, time to first subsequent treatment; TSST, time to second subsequent treatment.</a:t>
            </a:r>
            <a:endParaRPr lang="en-US" altLang="en-US" b="0" dirty="0">
              <a:latin typeface="Arial" panose="020B0604020202020204" pitchFamily="34" charset="0"/>
            </a:endParaRPr>
          </a:p>
        </p:txBody>
      </p:sp>
      <p:sp>
        <p:nvSpPr>
          <p:cNvPr id="197636" name="Slide Number Placeholder 3">
            <a:extLst>
              <a:ext uri="{FF2B5EF4-FFF2-40B4-BE49-F238E27FC236}">
                <a16:creationId xmlns:a16="http://schemas.microsoft.com/office/drawing/2014/main" id="{E60F32FE-3C10-41C5-A59F-8AA148966A3C}"/>
              </a:ext>
            </a:extLst>
          </p:cNvPr>
          <p:cNvSpPr>
            <a:spLocks noGrp="1"/>
          </p:cNvSpPr>
          <p:nvPr>
            <p:ph type="sldNum" sz="quarter" idx="4294967295"/>
          </p:nvPr>
        </p:nvSpPr>
        <p:spPr>
          <a:xfrm>
            <a:off x="0" y="0"/>
            <a:ext cx="0" cy="0"/>
          </a:xfrm>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500" b="1" i="1">
                <a:solidFill>
                  <a:schemeClr val="tx1"/>
                </a:solidFill>
                <a:latin typeface="Times New Roman" pitchFamily="18" charset="0"/>
                <a:ea typeface="ＭＳ Ｐゴシック" pitchFamily="34" charset="-128"/>
              </a:defRPr>
            </a:lvl1pPr>
            <a:lvl2pPr marL="729057" indent="-280406">
              <a:defRPr sz="3500" b="1" i="1">
                <a:solidFill>
                  <a:schemeClr val="tx1"/>
                </a:solidFill>
                <a:latin typeface="Times New Roman" pitchFamily="18" charset="0"/>
                <a:ea typeface="ＭＳ Ｐゴシック" pitchFamily="34" charset="-128"/>
              </a:defRPr>
            </a:lvl2pPr>
            <a:lvl3pPr marL="1121626" indent="-224325">
              <a:defRPr sz="3500" b="1" i="1">
                <a:solidFill>
                  <a:schemeClr val="tx1"/>
                </a:solidFill>
                <a:latin typeface="Times New Roman" pitchFamily="18" charset="0"/>
                <a:ea typeface="ＭＳ Ｐゴシック" pitchFamily="34" charset="-128"/>
              </a:defRPr>
            </a:lvl3pPr>
            <a:lvl4pPr marL="1570276" indent="-224325">
              <a:defRPr sz="3500" b="1" i="1">
                <a:solidFill>
                  <a:schemeClr val="tx1"/>
                </a:solidFill>
                <a:latin typeface="Times New Roman" pitchFamily="18" charset="0"/>
                <a:ea typeface="ＭＳ Ｐゴシック" pitchFamily="34" charset="-128"/>
              </a:defRPr>
            </a:lvl4pPr>
            <a:lvl5pPr marL="2018927" indent="-224325">
              <a:defRPr sz="3500" b="1" i="1">
                <a:solidFill>
                  <a:schemeClr val="tx1"/>
                </a:solidFill>
                <a:latin typeface="Times New Roman" pitchFamily="18" charset="0"/>
                <a:ea typeface="ＭＳ Ｐゴシック" pitchFamily="34" charset="-128"/>
              </a:defRPr>
            </a:lvl5pPr>
            <a:lvl6pPr marL="2467577" indent="-224325" eaLnBrk="0" fontAlgn="base" hangingPunct="0">
              <a:spcBef>
                <a:spcPct val="0"/>
              </a:spcBef>
              <a:spcAft>
                <a:spcPct val="0"/>
              </a:spcAft>
              <a:defRPr sz="3500" b="1" i="1">
                <a:solidFill>
                  <a:schemeClr val="tx1"/>
                </a:solidFill>
                <a:latin typeface="Times New Roman" pitchFamily="18" charset="0"/>
                <a:ea typeface="ＭＳ Ｐゴシック" pitchFamily="34" charset="-128"/>
              </a:defRPr>
            </a:lvl6pPr>
            <a:lvl7pPr marL="2916227" indent="-224325" eaLnBrk="0" fontAlgn="base" hangingPunct="0">
              <a:spcBef>
                <a:spcPct val="0"/>
              </a:spcBef>
              <a:spcAft>
                <a:spcPct val="0"/>
              </a:spcAft>
              <a:defRPr sz="3500" b="1" i="1">
                <a:solidFill>
                  <a:schemeClr val="tx1"/>
                </a:solidFill>
                <a:latin typeface="Times New Roman" pitchFamily="18" charset="0"/>
                <a:ea typeface="ＭＳ Ｐゴシック" pitchFamily="34" charset="-128"/>
              </a:defRPr>
            </a:lvl7pPr>
            <a:lvl8pPr marL="3364878" indent="-224325" eaLnBrk="0" fontAlgn="base" hangingPunct="0">
              <a:spcBef>
                <a:spcPct val="0"/>
              </a:spcBef>
              <a:spcAft>
                <a:spcPct val="0"/>
              </a:spcAft>
              <a:defRPr sz="3500" b="1" i="1">
                <a:solidFill>
                  <a:schemeClr val="tx1"/>
                </a:solidFill>
                <a:latin typeface="Times New Roman" pitchFamily="18" charset="0"/>
                <a:ea typeface="ＭＳ Ｐゴシック" pitchFamily="34" charset="-128"/>
              </a:defRPr>
            </a:lvl8pPr>
            <a:lvl9pPr marL="3813528" indent="-224325" eaLnBrk="0" fontAlgn="base" hangingPunct="0">
              <a:spcBef>
                <a:spcPct val="0"/>
              </a:spcBef>
              <a:spcAft>
                <a:spcPct val="0"/>
              </a:spcAft>
              <a:defRPr sz="3500" b="1" i="1">
                <a:solidFill>
                  <a:schemeClr val="tx1"/>
                </a:solidFill>
                <a:latin typeface="Times New Roman" pitchFamily="18" charset="0"/>
                <a:ea typeface="ＭＳ Ｐゴシック" pitchFamily="34" charset="-128"/>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560BBB3A-B3A8-476F-BAAE-8728ECBF28BC}" type="slidenum">
              <a:rPr kumimoji="0" lang="en-US" altLang="en-US" sz="12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altLang="en-US" sz="1200" b="0" i="0" u="none" strike="noStrike" kern="1200" cap="none" spc="0" normalizeH="0" baseline="0" noProof="0" dirty="0">
              <a:ln>
                <a:noFill/>
              </a:ln>
              <a:solidFill>
                <a:srgbClr val="000000"/>
              </a:solidFill>
              <a:effectLst/>
              <a:uLnTx/>
              <a:uFillTx/>
              <a:latin typeface="Arial" pitchFamily="34" charset="0"/>
              <a:ea typeface="ＭＳ Ｐゴシック" pitchFamily="34" charset="-128"/>
              <a:cs typeface="Arial" panose="020B0604020202020204" pitchFamily="34" charset="0"/>
            </a:endParaRPr>
          </a:p>
        </p:txBody>
      </p:sp>
    </p:spTree>
    <p:extLst>
      <p:ext uri="{BB962C8B-B14F-4D97-AF65-F5344CB8AC3E}">
        <p14:creationId xmlns:p14="http://schemas.microsoft.com/office/powerpoint/2010/main" val="2356795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CT, chemotherapy; NC, not calculable; NR, not reached; PFS2, second progression-free survival; TFST, time to first subsequent treatment; TSST, time to second subsequent treatment</a:t>
            </a:r>
            <a:r>
              <a:rPr lang="en-US" dirty="0"/>
              <a:t>.</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5</a:t>
            </a:fld>
            <a:endParaRPr lang="en-US" altLang="en-US" dirty="0"/>
          </a:p>
        </p:txBody>
      </p:sp>
    </p:spTree>
    <p:extLst>
      <p:ext uri="{BB962C8B-B14F-4D97-AF65-F5344CB8AC3E}">
        <p14:creationId xmlns:p14="http://schemas.microsoft.com/office/powerpoint/2010/main" val="38177967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CT, chemotherapy; ADC, antibody–drug conjugate; TKI, tyrosine kinase inhibitor.</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6</a:t>
            </a:fld>
            <a:endParaRPr lang="en-US" altLang="en-US" dirty="0"/>
          </a:p>
        </p:txBody>
      </p:sp>
    </p:spTree>
    <p:extLst>
      <p:ext uri="{BB962C8B-B14F-4D97-AF65-F5344CB8AC3E}">
        <p14:creationId xmlns:p14="http://schemas.microsoft.com/office/powerpoint/2010/main" val="38678520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CT, chemotherapy; OS, overall survival; NC, not calculable; NR, not reached.</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7</a:t>
            </a:fld>
            <a:endParaRPr lang="en-US" altLang="en-US" dirty="0"/>
          </a:p>
        </p:txBody>
      </p:sp>
    </p:spTree>
    <p:extLst>
      <p:ext uri="{BB962C8B-B14F-4D97-AF65-F5344CB8AC3E}">
        <p14:creationId xmlns:p14="http://schemas.microsoft.com/office/powerpoint/2010/main" val="37265666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1L, first-line; CT, chemotherapy; NSCLC, non-small-cell lung cancer; OS, overall survival; PFS, progression-free survival; PFS2, second progression-free survival; TFST, time to first subsequent treatment; TSST, time to second subsequent treatment</a:t>
            </a:r>
            <a:r>
              <a:rPr lang="en-US" b="0" dirty="0"/>
              <a:t>.</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8</a:t>
            </a:fld>
            <a:endParaRPr lang="en-US" altLang="en-US" dirty="0"/>
          </a:p>
        </p:txBody>
      </p:sp>
    </p:spTree>
    <p:extLst>
      <p:ext uri="{BB962C8B-B14F-4D97-AF65-F5344CB8AC3E}">
        <p14:creationId xmlns:p14="http://schemas.microsoft.com/office/powerpoint/2010/main" val="41111609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2293E11-97E1-4AFF-B992-260501D5E438}" type="slidenum">
              <a:rPr lang="en-US" altLang="en-US" smtClean="0"/>
              <a:pPr>
                <a:spcBef>
                  <a:spcPct val="0"/>
                </a:spcBef>
              </a:pPr>
              <a:t>9</a:t>
            </a:fld>
            <a:endParaRPr lang="en-US" altLang="en-US" dirty="0"/>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p>
        </p:txBody>
      </p:sp>
      <p:sp>
        <p:nvSpPr>
          <p:cNvPr id="8" name="Rectangle 7">
            <a:extLst>
              <a:ext uri="{FF2B5EF4-FFF2-40B4-BE49-F238E27FC236}">
                <a16:creationId xmlns:a16="http://schemas.microsoft.com/office/drawing/2014/main" id="{02294B36-D511-4E23-A768-EAFA149B5CC7}"/>
              </a:ext>
            </a:extLst>
          </p:cNvPr>
          <p:cNvSpPr/>
          <p:nvPr userDrawn="1"/>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4000">
                <a:solidFill>
                  <a:srgbClr val="455560"/>
                </a:solidFill>
              </a:defRPr>
            </a:lvl1pPr>
          </a:lstStyle>
          <a:p>
            <a:r>
              <a:rPr lang="en-US"/>
              <a:t>Click to edit Master title style</a:t>
            </a:r>
          </a:p>
        </p:txBody>
      </p:sp>
      <p:pic>
        <p:nvPicPr>
          <p:cNvPr id="11" name="Picture 10">
            <a:extLst>
              <a:ext uri="{FF2B5EF4-FFF2-40B4-BE49-F238E27FC236}">
                <a16:creationId xmlns:a16="http://schemas.microsoft.com/office/drawing/2014/main" id="{D2C404A3-49E3-6AE3-6316-79D1DE70A53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716132" y="244938"/>
            <a:ext cx="1681179" cy="896629"/>
          </a:xfrm>
          <a:prstGeom prst="rect">
            <a:avLst/>
          </a:prstGeom>
        </p:spPr>
      </p:pic>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257890141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userDrawn="1">
  <p:cSld name="1_Title Slide">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FB4CF2D-D979-1437-A2EB-B60F4C4AD05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43030" y="5318282"/>
            <a:ext cx="2315472" cy="1234918"/>
          </a:xfrm>
          <a:prstGeom prst="rect">
            <a:avLst/>
          </a:prstGeom>
        </p:spPr>
      </p:pic>
      <p:sp>
        <p:nvSpPr>
          <p:cNvPr id="17" name="Rectangle 16">
            <a:extLst>
              <a:ext uri="{FF2B5EF4-FFF2-40B4-BE49-F238E27FC236}">
                <a16:creationId xmlns:a16="http://schemas.microsoft.com/office/drawing/2014/main" id="{F05D0D76-197A-28C6-4CE1-8BC6D49D6130}"/>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8" name="Rectangle 55">
            <a:extLst>
              <a:ext uri="{FF2B5EF4-FFF2-40B4-BE49-F238E27FC236}">
                <a16:creationId xmlns:a16="http://schemas.microsoft.com/office/drawing/2014/main" id="{3999D7C8-A96D-F833-4A82-8C6424D337FB}"/>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a:t>Click to edit Master title style</a:t>
            </a:r>
          </a:p>
        </p:txBody>
      </p:sp>
      <p:cxnSp>
        <p:nvCxnSpPr>
          <p:cNvPr id="20" name="Straight Connector 19">
            <a:extLst>
              <a:ext uri="{FF2B5EF4-FFF2-40B4-BE49-F238E27FC236}">
                <a16:creationId xmlns:a16="http://schemas.microsoft.com/office/drawing/2014/main" id="{5CB8A8DD-7358-E137-C572-52BDA935DE7F}"/>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182901353"/>
      </p:ext>
    </p:extLst>
  </p:cSld>
  <p:clrMapOvr>
    <a:masterClrMapping/>
  </p:clrMapOvr>
  <p:extLst>
    <p:ext uri="{DCECCB84-F9BA-43D5-87BE-67443E8EF086}">
      <p15:sldGuideLst xmlns:p15="http://schemas.microsoft.com/office/powerpoint/2012/main"/>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955099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 name="Group 3">
            <a:extLst>
              <a:ext uri="{FF2B5EF4-FFF2-40B4-BE49-F238E27FC236}">
                <a16:creationId xmlns:a16="http://schemas.microsoft.com/office/drawing/2014/main" id="{9778E9B7-4949-28BD-165C-8A19BAED805F}"/>
              </a:ext>
            </a:extLst>
          </p:cNvPr>
          <p:cNvGrpSpPr/>
          <p:nvPr userDrawn="1"/>
        </p:nvGrpSpPr>
        <p:grpSpPr>
          <a:xfrm>
            <a:off x="8869472" y="6298815"/>
            <a:ext cx="2877113" cy="394353"/>
            <a:chOff x="8869472" y="6298815"/>
            <a:chExt cx="2877113" cy="394353"/>
          </a:xfrm>
        </p:grpSpPr>
        <p:pic>
          <p:nvPicPr>
            <p:cNvPr id="5" name="Picture 4">
              <a:extLst>
                <a:ext uri="{FF2B5EF4-FFF2-40B4-BE49-F238E27FC236}">
                  <a16:creationId xmlns:a16="http://schemas.microsoft.com/office/drawing/2014/main" id="{7E6E1A95-6077-6510-20C5-471AD5466E48}"/>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6" name="Rectangle 5">
              <a:extLst>
                <a:ext uri="{FF2B5EF4-FFF2-40B4-BE49-F238E27FC236}">
                  <a16:creationId xmlns:a16="http://schemas.microsoft.com/office/drawing/2014/main" id="{0C6C0729-2E40-00EB-212A-99D70594C81B}"/>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3198321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41A963A4-9BB1-F8FF-4636-271CB689843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31117007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909282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482E1199-B50F-0114-1C29-82C8B63ED0EB}"/>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7F4C4F00-A86F-1C51-F733-91E92FCA18BA}"/>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8" name="Rectangle 7">
              <a:extLst>
                <a:ext uri="{FF2B5EF4-FFF2-40B4-BE49-F238E27FC236}">
                  <a16:creationId xmlns:a16="http://schemas.microsoft.com/office/drawing/2014/main" id="{D20CF191-AD96-1DB9-DF2E-4B2B4833E872}"/>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3486000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796723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5FB0C27F-8158-D95C-0270-6C5A18C09C1F}"/>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E1715040-51BB-5EAD-7551-4E1CFE3430FB}"/>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C850B323-4A45-FF99-0514-1788CD0017E0}"/>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5872089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5005545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71FCB4C5-8216-244E-3D93-41E212F40457}"/>
              </a:ext>
            </a:extLst>
          </p:cNvPr>
          <p:cNvGrpSpPr/>
          <p:nvPr userDrawn="1"/>
        </p:nvGrpSpPr>
        <p:grpSpPr>
          <a:xfrm>
            <a:off x="8869472" y="6298815"/>
            <a:ext cx="2877113" cy="394353"/>
            <a:chOff x="8869472" y="6298815"/>
            <a:chExt cx="2877113" cy="394353"/>
          </a:xfrm>
        </p:grpSpPr>
        <p:pic>
          <p:nvPicPr>
            <p:cNvPr id="4" name="Picture 3">
              <a:extLst>
                <a:ext uri="{FF2B5EF4-FFF2-40B4-BE49-F238E27FC236}">
                  <a16:creationId xmlns:a16="http://schemas.microsoft.com/office/drawing/2014/main" id="{7CB3AFF3-C9AF-6406-A52C-986F17667A3D}"/>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5" name="Rectangle 4">
              <a:extLst>
                <a:ext uri="{FF2B5EF4-FFF2-40B4-BE49-F238E27FC236}">
                  <a16:creationId xmlns:a16="http://schemas.microsoft.com/office/drawing/2014/main" id="{8BE472F0-4C6A-6FBF-3D23-4A0861C31415}"/>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8730612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56377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103A659D-6BF1-8E0D-2D7B-19BCEFEA43F4}"/>
              </a:ext>
            </a:extLst>
          </p:cNvPr>
          <p:cNvGrpSpPr/>
          <p:nvPr userDrawn="1"/>
        </p:nvGrpSpPr>
        <p:grpSpPr>
          <a:xfrm>
            <a:off x="8869472" y="6298815"/>
            <a:ext cx="2877113" cy="394353"/>
            <a:chOff x="8869472" y="6298815"/>
            <a:chExt cx="2877113" cy="394353"/>
          </a:xfrm>
        </p:grpSpPr>
        <p:pic>
          <p:nvPicPr>
            <p:cNvPr id="3" name="Picture 2">
              <a:extLst>
                <a:ext uri="{FF2B5EF4-FFF2-40B4-BE49-F238E27FC236}">
                  <a16:creationId xmlns:a16="http://schemas.microsoft.com/office/drawing/2014/main" id="{335B2744-BE30-7F59-641C-E8EE271BFEC4}"/>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4" name="Rectangle 3">
              <a:extLst>
                <a:ext uri="{FF2B5EF4-FFF2-40B4-BE49-F238E27FC236}">
                  <a16:creationId xmlns:a16="http://schemas.microsoft.com/office/drawing/2014/main" id="{E061F54A-476D-1E85-D460-3390FD497657}"/>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67681605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E31A8939-5D7B-DDA0-442D-AFC6D9C41D08}"/>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23305802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5712330"/>
      </p:ext>
    </p:extLst>
  </p:cSld>
  <p:clrMap bg1="dk2" tx1="lt1" bg2="dk1" tx2="lt2" accent1="accent1" accent2="accent2" accent3="accent3" accent4="accent4" accent5="accent5" accent6="accent6" hlink="hlink" folHlink="folHlink"/>
  <p:sldLayoutIdLst>
    <p:sldLayoutId id="2147484655" r:id="rId1"/>
    <p:sldLayoutId id="2147484683" r:id="rId2"/>
    <p:sldLayoutId id="2147484656" r:id="rId3"/>
    <p:sldLayoutId id="2147484663" r:id="rId4"/>
    <p:sldLayoutId id="2147484657" r:id="rId5"/>
    <p:sldLayoutId id="2147484658" r:id="rId6"/>
    <p:sldLayoutId id="2147484664" r:id="rId7"/>
    <p:sldLayoutId id="2147484659" r:id="rId8"/>
    <p:sldLayoutId id="2147484667" r:id="rId9"/>
    <p:sldLayoutId id="2147484660" r:id="rId10"/>
    <p:sldLayoutId id="2147484665" r:id="rId11"/>
    <p:sldLayoutId id="2147484661" r:id="rId12"/>
    <p:sldLayoutId id="2147484666" r:id="rId13"/>
    <p:sldLayoutId id="2147484662" r:id="rId14"/>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44" userDrawn="1">
          <p15:clr>
            <a:srgbClr val="F26B43"/>
          </p15:clr>
        </p15:guide>
        <p15:guide id="2" pos="452" userDrawn="1">
          <p15:clr>
            <a:srgbClr val="F26B43"/>
          </p15:clr>
        </p15:guide>
        <p15:guide id="3" orient="horz" pos="1008" userDrawn="1">
          <p15:clr>
            <a:srgbClr val="F26B43"/>
          </p15:clr>
        </p15:guide>
        <p15:guide id="4" orient="horz" pos="4128" userDrawn="1">
          <p15:clr>
            <a:srgbClr val="F26B43"/>
          </p15:clr>
        </p15:guide>
        <p15:guide id="5" orient="horz" pos="3888" userDrawn="1">
          <p15:clr>
            <a:srgbClr val="F26B43"/>
          </p15:clr>
        </p15:guide>
        <p15:guide id="6" orient="horz" pos="4032" userDrawn="1">
          <p15:clr>
            <a:srgbClr val="F26B43"/>
          </p15:clr>
        </p15:guide>
        <p15:guide id="7" pos="312" userDrawn="1">
          <p15:clr>
            <a:srgbClr val="F26B43"/>
          </p15:clr>
        </p15:guide>
        <p15:guide id="8" pos="7248" userDrawn="1">
          <p15:clr>
            <a:srgbClr val="F26B43"/>
          </p15:clr>
        </p15:guide>
        <p15:guide id="9" pos="7416"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1.xml"/><Relationship Id="rId1" Type="http://schemas.openxmlformats.org/officeDocument/2006/relationships/slideLayout" Target="../slideLayouts/slideLayout3.xml"/><Relationship Id="rId5" Type="http://schemas.openxmlformats.org/officeDocument/2006/relationships/image" Target="../media/image1.png"/><Relationship Id="rId4" Type="http://schemas.openxmlformats.org/officeDocument/2006/relationships/hyperlink" Target="http://www.clinicaloptions.com/"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hyperlink" Target="http://www.clinicaloptions.com/ELCCPrague2024Progra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p:txBody>
          <a:bodyPr>
            <a:normAutofit/>
          </a:bodyPr>
          <a:lstStyle/>
          <a:p>
            <a:r>
              <a:rPr lang="en-US" altLang="en-US" sz="4000" dirty="0"/>
              <a:t>FLAURA2: </a:t>
            </a:r>
            <a:r>
              <a:rPr lang="en-US" altLang="en-US" sz="4000" dirty="0" err="1"/>
              <a:t>Postprogression</a:t>
            </a:r>
            <a:r>
              <a:rPr lang="en-US" altLang="en-US" sz="4000" dirty="0"/>
              <a:t> Outcomes of First-line Osimertinib ± Platinum-Based Chemotherapy in </a:t>
            </a:r>
            <a:r>
              <a:rPr lang="en-US" altLang="en-US" sz="4000" i="1" dirty="0"/>
              <a:t>EGFR</a:t>
            </a:r>
            <a:r>
              <a:rPr lang="en-US" altLang="en-US" sz="4000" dirty="0"/>
              <a:t>-Mutated Advanced NSCLC</a:t>
            </a:r>
          </a:p>
        </p:txBody>
      </p:sp>
      <p:sp>
        <p:nvSpPr>
          <p:cNvPr id="9" name="Text Box 21">
            <a:extLst>
              <a:ext uri="{FF2B5EF4-FFF2-40B4-BE49-F238E27FC236}">
                <a16:creationId xmlns:a16="http://schemas.microsoft.com/office/drawing/2014/main" id="{29C97272-D98D-4B80-A5DE-809F0B118B50}"/>
              </a:ext>
            </a:extLst>
          </p:cNvPr>
          <p:cNvSpPr txBox="1">
            <a:spLocks noChangeArrowheads="1"/>
          </p:cNvSpPr>
          <p:nvPr/>
        </p:nvSpPr>
        <p:spPr bwMode="auto">
          <a:xfrm>
            <a:off x="423864" y="6388804"/>
            <a:ext cx="5464175" cy="258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buNone/>
            </a:pPr>
            <a:r>
              <a:rPr lang="en-US" sz="1200" b="0" dirty="0">
                <a:solidFill>
                  <a:schemeClr val="bg1"/>
                </a:solidFill>
                <a:latin typeface="Calibri" panose="020F0502020204030204" pitchFamily="34" charset="0"/>
              </a:rPr>
              <a:t>Supported by an educational grant from Regeneron Pharmaceuticals, Inc.</a:t>
            </a:r>
          </a:p>
        </p:txBody>
      </p:sp>
      <p:sp>
        <p:nvSpPr>
          <p:cNvPr id="8" name="Rectangle 14">
            <a:extLst>
              <a:ext uri="{FF2B5EF4-FFF2-40B4-BE49-F238E27FC236}">
                <a16:creationId xmlns:a16="http://schemas.microsoft.com/office/drawing/2014/main" id="{328D7AB2-A3C4-7A9B-99B6-4DD66A38D85A}"/>
              </a:ext>
            </a:extLst>
          </p:cNvPr>
          <p:cNvSpPr txBox="1">
            <a:spLocks noChangeArrowheads="1"/>
          </p:cNvSpPr>
          <p:nvPr/>
        </p:nvSpPr>
        <p:spPr bwMode="invGray">
          <a:xfrm>
            <a:off x="704850" y="3221038"/>
            <a:ext cx="6216650" cy="815975"/>
          </a:xfrm>
          <a:prstGeom prst="rect">
            <a:avLst/>
          </a:prstGeom>
          <a:noFill/>
          <a:ln>
            <a:noFill/>
          </a:ln>
        </p:spPr>
        <p:txBody>
          <a:bodyPr lIns="91440" tIns="45720" rIns="91440" bIns="45720" anchor="t"/>
          <a:lstStyle>
            <a:lvl1pPr marL="0" indent="0" algn="l" rtl="0" eaLnBrk="0" fontAlgn="base" hangingPunct="0">
              <a:lnSpc>
                <a:spcPct val="100000"/>
              </a:lnSpc>
              <a:spcBef>
                <a:spcPts val="1000"/>
              </a:spcBef>
              <a:spcAft>
                <a:spcPts val="700"/>
              </a:spcAft>
              <a:buClr>
                <a:srgbClr val="FEFDDE"/>
              </a:buClr>
              <a:buFont typeface="Wingdings" pitchFamily="2" charset="2"/>
              <a:buNone/>
              <a:defRPr sz="1800" b="0">
                <a:solidFill>
                  <a:schemeClr val="tx1"/>
                </a:solidFill>
                <a:latin typeface="+mn-lt"/>
                <a:ea typeface="+mn-ea"/>
                <a:cs typeface="+mn-cs"/>
              </a:defRPr>
            </a:lvl1pPr>
            <a:lvl2pPr marL="742950" indent="-285750" algn="l" rtl="0" eaLnBrk="0" fontAlgn="base" hangingPunct="0">
              <a:lnSpc>
                <a:spcPct val="90000"/>
              </a:lnSpc>
              <a:spcBef>
                <a:spcPts val="1000"/>
              </a:spcBef>
              <a:spcAft>
                <a:spcPts val="700"/>
              </a:spcAft>
              <a:buClr>
                <a:srgbClr val="FEFDDE"/>
              </a:buClr>
              <a:buFont typeface="Arial" charset="0"/>
              <a:buChar char="–"/>
              <a:defRPr sz="2400">
                <a:solidFill>
                  <a:srgbClr val="FEFDDE"/>
                </a:solidFill>
                <a:latin typeface="+mn-lt"/>
              </a:defRPr>
            </a:lvl2pPr>
            <a:lvl3pPr marL="1143000" indent="-228600" algn="l" rtl="0" eaLnBrk="0" fontAlgn="base" hangingPunct="0">
              <a:lnSpc>
                <a:spcPct val="90000"/>
              </a:lnSpc>
              <a:spcBef>
                <a:spcPts val="1000"/>
              </a:spcBef>
              <a:spcAft>
                <a:spcPts val="700"/>
              </a:spcAft>
              <a:buClr>
                <a:srgbClr val="FEFDDE"/>
              </a:buClr>
              <a:buFont typeface="Arial" charset="0"/>
              <a:buChar char="–"/>
              <a:defRPr sz="2200">
                <a:solidFill>
                  <a:srgbClr val="FEFDDE"/>
                </a:solidFill>
                <a:latin typeface="+mn-lt"/>
              </a:defRPr>
            </a:lvl3pPr>
            <a:lvl4pPr marL="1600200" indent="-228600" algn="l" rtl="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mn-lt"/>
              </a:defRPr>
            </a:lvl4pPr>
            <a:lvl5pPr marL="2057400" indent="-228600" algn="l" rtl="0" eaLnBrk="0" fontAlgn="base" hangingPunct="0">
              <a:lnSpc>
                <a:spcPct val="90000"/>
              </a:lnSpc>
              <a:spcBef>
                <a:spcPts val="1000"/>
              </a:spcBef>
              <a:spcAft>
                <a:spcPts val="700"/>
              </a:spcAft>
              <a:buClr>
                <a:srgbClr val="FEFDDE"/>
              </a:buClr>
              <a:buFont typeface="Arial" charset="0"/>
              <a:buChar char="–"/>
              <a:defRPr>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eaLnBrk="1" hangingPunct="1">
              <a:spcBef>
                <a:spcPct val="0"/>
              </a:spcBef>
              <a:spcAft>
                <a:spcPct val="0"/>
              </a:spcAft>
              <a:defRPr/>
            </a:pPr>
            <a:r>
              <a:rPr lang="en-US" sz="2200" b="1" kern="0" dirty="0">
                <a:solidFill>
                  <a:schemeClr val="bg2"/>
                </a:solidFill>
                <a:latin typeface="Calibri"/>
                <a:ea typeface="+mj-ea"/>
                <a:cs typeface="Calibri"/>
              </a:rPr>
              <a:t>CCO Independent Conference Highlights*</a:t>
            </a:r>
            <a:br>
              <a:rPr lang="en-US" sz="2200" b="1" kern="0" dirty="0">
                <a:latin typeface="Calibri" panose="020F0502020204030204" pitchFamily="34" charset="0"/>
                <a:ea typeface="+mj-ea"/>
                <a:cs typeface="+mj-cs"/>
              </a:rPr>
            </a:br>
            <a:r>
              <a:rPr lang="en-US" sz="1600" kern="0" dirty="0">
                <a:solidFill>
                  <a:schemeClr val="bg2"/>
                </a:solidFill>
                <a:latin typeface="Calibri"/>
                <a:ea typeface="+mj-ea"/>
                <a:cs typeface="Calibri"/>
              </a:rPr>
              <a:t>of the </a:t>
            </a:r>
            <a:r>
              <a:rPr lang="en-US" sz="1600" i="1" kern="0" dirty="0">
                <a:solidFill>
                  <a:schemeClr val="bg2"/>
                </a:solidFill>
                <a:latin typeface="Calibri"/>
                <a:ea typeface="+mj-ea"/>
                <a:cs typeface="Calibri"/>
              </a:rPr>
              <a:t>2024 ELCC Annual Congress</a:t>
            </a:r>
            <a:endParaRPr lang="en-US" altLang="en-US" sz="1600" kern="0" dirty="0">
              <a:solidFill>
                <a:schemeClr val="bg2"/>
              </a:solidFill>
              <a:latin typeface="Calibri"/>
              <a:cs typeface="Calibri"/>
            </a:endParaRPr>
          </a:p>
        </p:txBody>
      </p:sp>
      <p:sp>
        <p:nvSpPr>
          <p:cNvPr id="10" name="Text Box 10">
            <a:extLst>
              <a:ext uri="{FF2B5EF4-FFF2-40B4-BE49-F238E27FC236}">
                <a16:creationId xmlns:a16="http://schemas.microsoft.com/office/drawing/2014/main" id="{9DD34F7F-8687-0019-5A3B-63E66E42736B}"/>
              </a:ext>
            </a:extLst>
          </p:cNvPr>
          <p:cNvSpPr txBox="1">
            <a:spLocks noChangeArrowheads="1"/>
          </p:cNvSpPr>
          <p:nvPr/>
        </p:nvSpPr>
        <p:spPr bwMode="gray">
          <a:xfrm>
            <a:off x="704850" y="4081463"/>
            <a:ext cx="4879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50000"/>
              </a:spcBef>
              <a:spcAft>
                <a:spcPct val="0"/>
              </a:spcAft>
              <a:buClrTx/>
              <a:buFontTx/>
              <a:buNone/>
            </a:pPr>
            <a:r>
              <a:rPr lang="en-US" altLang="en-US" sz="800" b="0">
                <a:solidFill>
                  <a:schemeClr val="bg2"/>
                </a:solidFill>
                <a:latin typeface="Calibri" panose="020F0502020204030204" pitchFamily="34" charset="0"/>
              </a:rPr>
              <a:t>*CCO is an independent medical education company that provides state-of-the-art medical information to healthcare professionals through conference coverage and other educational programs.</a:t>
            </a:r>
          </a:p>
        </p:txBody>
      </p:sp>
      <p:sp>
        <p:nvSpPr>
          <p:cNvPr id="11" name="Text Box 19">
            <a:extLst>
              <a:ext uri="{FF2B5EF4-FFF2-40B4-BE49-F238E27FC236}">
                <a16:creationId xmlns:a16="http://schemas.microsoft.com/office/drawing/2014/main" id="{893E7CA9-2C0D-4470-14A9-413D2F0026EC}"/>
              </a:ext>
            </a:extLst>
          </p:cNvPr>
          <p:cNvSpPr txBox="1">
            <a:spLocks noChangeArrowheads="1"/>
          </p:cNvSpPr>
          <p:nvPr/>
        </p:nvSpPr>
        <p:spPr bwMode="auto">
          <a:xfrm>
            <a:off x="437991" y="6123801"/>
            <a:ext cx="348265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 typeface="Arial" panose="020B0604020202020204" pitchFamily="34" charset="0"/>
              <a:buNone/>
            </a:pPr>
            <a:r>
              <a:rPr lang="en-US" altLang="en-US" sz="1200" b="0">
                <a:solidFill>
                  <a:schemeClr val="bg1"/>
                </a:solidFill>
                <a:latin typeface="Calibri" panose="020F0502020204030204" pitchFamily="34" charset="0"/>
              </a:rPr>
              <a:t>Provided by Clinical Care Options, LLC</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and share some or all of these slides in your noncommercial presentations to colleagues or patients</a:t>
            </a:r>
          </a:p>
          <a:p>
            <a:pPr marL="346075" indent="-346075">
              <a:buSzPts val="2400"/>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grpSp>
        <p:nvGrpSpPr>
          <p:cNvPr id="5" name="Group 4">
            <a:extLst>
              <a:ext uri="{FF2B5EF4-FFF2-40B4-BE49-F238E27FC236}">
                <a16:creationId xmlns:a16="http://schemas.microsoft.com/office/drawing/2014/main" id="{15802EA0-7066-0FD4-5F06-5D6F9D6AC3C8}"/>
              </a:ext>
            </a:extLst>
          </p:cNvPr>
          <p:cNvGrpSpPr/>
          <p:nvPr/>
        </p:nvGrpSpPr>
        <p:grpSpPr>
          <a:xfrm>
            <a:off x="3841029" y="3434848"/>
            <a:ext cx="4509943" cy="615278"/>
            <a:chOff x="4156075" y="3330939"/>
            <a:chExt cx="4509943" cy="615278"/>
          </a:xfrm>
        </p:grpSpPr>
        <p:sp>
          <p:nvSpPr>
            <p:cNvPr id="6" name="Rectangle 7">
              <a:extLst>
                <a:ext uri="{FF2B5EF4-FFF2-40B4-BE49-F238E27FC236}">
                  <a16:creationId xmlns:a16="http://schemas.microsoft.com/office/drawing/2014/main" id="{8EAEEB68-88FA-4BBC-DD94-42D43C039828}"/>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2000" b="0" dirty="0">
                  <a:solidFill>
                    <a:schemeClr val="bg2"/>
                  </a:solidFill>
                  <a:latin typeface="Calibri" panose="020F0502020204030204" pitchFamily="34" charset="0"/>
                </a:rPr>
                <a:t>Slide credit: </a:t>
              </a:r>
              <a:r>
                <a:rPr lang="en-US" altLang="en-US" sz="2000" b="0" dirty="0">
                  <a:solidFill>
                    <a:schemeClr val="bg2"/>
                  </a:solidFill>
                  <a:latin typeface="Calibri" panose="020F0502020204030204" pitchFamily="34" charset="0"/>
                  <a:hlinkClick r:id="rId4"/>
                </a:rPr>
                <a:t>clinicaloptions.com</a:t>
              </a:r>
              <a:endParaRPr lang="en-US" altLang="en-US" sz="2000" b="0" dirty="0">
                <a:solidFill>
                  <a:schemeClr val="bg2"/>
                </a:solidFill>
                <a:latin typeface="Calibri" panose="020F0502020204030204" pitchFamily="34" charset="0"/>
              </a:endParaRPr>
            </a:p>
          </p:txBody>
        </p:sp>
        <p:pic>
          <p:nvPicPr>
            <p:cNvPr id="7" name="Picture 6">
              <a:extLst>
                <a:ext uri="{FF2B5EF4-FFF2-40B4-BE49-F238E27FC236}">
                  <a16:creationId xmlns:a16="http://schemas.microsoft.com/office/drawing/2014/main" id="{0CB2BD58-852D-8A41-2A53-FF439315E24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635745" y="3330939"/>
              <a:ext cx="1030273" cy="549479"/>
            </a:xfrm>
            <a:prstGeom prst="rect">
              <a:avLst/>
            </a:prstGeom>
          </p:spPr>
        </p:pic>
      </p:grpSp>
    </p:spTree>
    <p:extLst>
      <p:ext uri="{BB962C8B-B14F-4D97-AF65-F5344CB8AC3E}">
        <p14:creationId xmlns:p14="http://schemas.microsoft.com/office/powerpoint/2010/main" val="22039445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altLang="en-US" dirty="0"/>
              <a:t>FLAURA2 Post Progression: </a:t>
            </a:r>
            <a:r>
              <a:rPr lang="en-US" dirty="0"/>
              <a:t>Background</a:t>
            </a:r>
            <a:endParaRPr lang="en-US" altLang="en-US" dirty="0"/>
          </a:p>
        </p:txBody>
      </p:sp>
      <p:sp>
        <p:nvSpPr>
          <p:cNvPr id="9219" name="Rectangle 3">
            <a:extLst>
              <a:ext uri="{FF2B5EF4-FFF2-40B4-BE49-F238E27FC236}">
                <a16:creationId xmlns:a16="http://schemas.microsoft.com/office/drawing/2014/main" id="{D25C30B9-DB9B-4F0D-825F-3ADFC7E0F72C}"/>
              </a:ext>
            </a:extLst>
          </p:cNvPr>
          <p:cNvSpPr>
            <a:spLocks noGrp="1" noChangeArrowheads="1"/>
          </p:cNvSpPr>
          <p:nvPr>
            <p:ph idx="1"/>
          </p:nvPr>
        </p:nvSpPr>
        <p:spPr/>
        <p:txBody>
          <a:bodyPr/>
          <a:lstStyle/>
          <a:p>
            <a:r>
              <a:rPr lang="en-US" altLang="en-US" sz="2200" dirty="0"/>
              <a:t>Single-agent EGFR TKI is standard 1L therapy for advanced </a:t>
            </a:r>
            <a:r>
              <a:rPr lang="en-US" altLang="en-US" sz="2200" i="1" dirty="0"/>
              <a:t>EGFR</a:t>
            </a:r>
            <a:r>
              <a:rPr lang="en-US" altLang="en-US" sz="2200" dirty="0"/>
              <a:t>m NSCLC</a:t>
            </a:r>
            <a:r>
              <a:rPr lang="en-US" altLang="en-US" sz="2200" baseline="30000" dirty="0"/>
              <a:t>1-4</a:t>
            </a:r>
          </a:p>
          <a:p>
            <a:pPr lvl="1"/>
            <a:r>
              <a:rPr lang="en-US" altLang="en-US" sz="2200" dirty="0"/>
              <a:t>Resistance commonly develops, leading to disease progression</a:t>
            </a:r>
          </a:p>
          <a:p>
            <a:r>
              <a:rPr lang="en-US" altLang="en-US" sz="2200" dirty="0"/>
              <a:t>Phase III FLAURA trial established osimertinib, a third-generation EGFR TKI with CNS penetration, as preferred 1L therapy based on superior OS and PFS vs comparators</a:t>
            </a:r>
            <a:r>
              <a:rPr lang="en-US" altLang="en-US" sz="2200" baseline="30000" dirty="0"/>
              <a:t>5,6</a:t>
            </a:r>
          </a:p>
          <a:p>
            <a:r>
              <a:rPr lang="en-US" altLang="en-US" sz="2200" dirty="0"/>
              <a:t>In February 2024, the FDA approved osimertinib + platinum-based CT for 1L treatment of patients with locally advanced/metastatic NSCLC harboring exon 19 deletion or L858R mutation based on positive results of the phase III FLAURA2 trial</a:t>
            </a:r>
            <a:r>
              <a:rPr lang="en-US" altLang="en-US" sz="2200" baseline="30000" dirty="0"/>
              <a:t>7</a:t>
            </a:r>
            <a:endParaRPr lang="en-US" altLang="en-US" sz="2200" dirty="0"/>
          </a:p>
          <a:p>
            <a:pPr lvl="1"/>
            <a:r>
              <a:rPr lang="en-US" altLang="en-US" sz="2000" dirty="0"/>
              <a:t>FLAURA2 showed significantly prolonged PFS with 1L osimertinib + platinum-based CT vs osimertinib monotherapy</a:t>
            </a:r>
            <a:r>
              <a:rPr lang="en-US" altLang="en-US" sz="2000" baseline="30000" dirty="0"/>
              <a:t> </a:t>
            </a:r>
            <a:r>
              <a:rPr lang="en-US" altLang="en-US" sz="2000" dirty="0"/>
              <a:t>in advanced </a:t>
            </a:r>
            <a:r>
              <a:rPr lang="en-US" altLang="en-US" sz="2000" i="1" dirty="0"/>
              <a:t>EGFR</a:t>
            </a:r>
            <a:r>
              <a:rPr lang="en-US" altLang="en-US" sz="2000" dirty="0"/>
              <a:t>m NSCLC</a:t>
            </a:r>
            <a:r>
              <a:rPr lang="en-US" altLang="en-US" sz="2000" baseline="30000" dirty="0"/>
              <a:t> </a:t>
            </a:r>
            <a:r>
              <a:rPr lang="en-US" altLang="en-US" sz="2000" dirty="0"/>
              <a:t>(</a:t>
            </a:r>
            <a:r>
              <a:rPr lang="it-IT" altLang="en-US" sz="2000" dirty="0"/>
              <a:t>HR: 0.62 (95% CI: 0.49-0.79; </a:t>
            </a:r>
            <a:r>
              <a:rPr lang="it-IT" altLang="en-US" sz="2000" i="1" dirty="0"/>
              <a:t>P</a:t>
            </a:r>
            <a:r>
              <a:rPr lang="it-IT" altLang="en-US" sz="2000" dirty="0"/>
              <a:t> &lt;.001)</a:t>
            </a:r>
            <a:r>
              <a:rPr lang="it-IT" altLang="en-US" sz="2000" baseline="30000" dirty="0"/>
              <a:t>8</a:t>
            </a:r>
            <a:endParaRPr lang="en-US" altLang="en-US" sz="2000" baseline="30000" dirty="0"/>
          </a:p>
          <a:p>
            <a:r>
              <a:rPr lang="en-US" altLang="en-US" sz="2200" dirty="0"/>
              <a:t>Current analysis reports postprogression outcomes and secondary interim analysis of OS from FLAURA2 trial</a:t>
            </a:r>
            <a:r>
              <a:rPr lang="en-US" altLang="en-US" sz="2200" baseline="30000" dirty="0"/>
              <a:t>9</a:t>
            </a:r>
          </a:p>
          <a:p>
            <a:pPr lvl="1"/>
            <a:endParaRPr lang="en-US" altLang="en-US" sz="2200" baseline="30000" dirty="0"/>
          </a:p>
        </p:txBody>
      </p:sp>
      <p:sp>
        <p:nvSpPr>
          <p:cNvPr id="9221" name="Text Box 11">
            <a:extLst>
              <a:ext uri="{FF2B5EF4-FFF2-40B4-BE49-F238E27FC236}">
                <a16:creationId xmlns:a16="http://schemas.microsoft.com/office/drawing/2014/main" id="{0B865CED-4EF9-403A-B72A-0302F40DC9B0}"/>
              </a:ext>
            </a:extLst>
          </p:cNvPr>
          <p:cNvSpPr txBox="1">
            <a:spLocks noChangeArrowheads="1"/>
          </p:cNvSpPr>
          <p:nvPr/>
        </p:nvSpPr>
        <p:spPr bwMode="auto">
          <a:xfrm>
            <a:off x="414339" y="6016408"/>
            <a:ext cx="838343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None/>
            </a:pPr>
            <a:r>
              <a:rPr lang="en-US" altLang="en-US" sz="1200" b="0" dirty="0">
                <a:solidFill>
                  <a:schemeClr val="bg2"/>
                </a:solidFill>
                <a:latin typeface="Calibri" panose="020F0502020204030204" pitchFamily="34" charset="0"/>
              </a:rPr>
              <a:t>1. Mok. NEJM. 2017;376:629. 2. Cross. Cancer </a:t>
            </a:r>
            <a:r>
              <a:rPr lang="en-US" altLang="en-US" sz="1200" b="0" dirty="0" err="1">
                <a:solidFill>
                  <a:schemeClr val="bg2"/>
                </a:solidFill>
                <a:latin typeface="Calibri" panose="020F0502020204030204" pitchFamily="34" charset="0"/>
              </a:rPr>
              <a:t>Discov</a:t>
            </a:r>
            <a:r>
              <a:rPr lang="en-US" altLang="en-US" sz="1200" b="0" dirty="0">
                <a:solidFill>
                  <a:schemeClr val="bg2"/>
                </a:solidFill>
                <a:latin typeface="Calibri" panose="020F0502020204030204" pitchFamily="34" charset="0"/>
              </a:rPr>
              <a:t>. 2014;7:1046. 3. Bhatt. J Global Oncol. 2017;3:208. </a:t>
            </a:r>
            <a:br>
              <a:rPr lang="en-US" altLang="en-US" sz="1200" b="0" dirty="0">
                <a:solidFill>
                  <a:schemeClr val="bg2"/>
                </a:solidFill>
                <a:latin typeface="Calibri" panose="020F0502020204030204" pitchFamily="34" charset="0"/>
              </a:rPr>
            </a:br>
            <a:r>
              <a:rPr lang="en-US" altLang="en-US" sz="1200" b="0" dirty="0">
                <a:solidFill>
                  <a:schemeClr val="bg2"/>
                </a:solidFill>
                <a:latin typeface="Calibri" panose="020F0502020204030204" pitchFamily="34" charset="0"/>
              </a:rPr>
              <a:t>4. Lee. J Natl Cancer Inst. 2017;109. 5. Soria. NEJM. 2018;378:113. 6. Ramalingam. NEJM. 2020;382:41. </a:t>
            </a:r>
            <a:br>
              <a:rPr lang="en-US" altLang="en-US" sz="1200" b="0" dirty="0">
                <a:solidFill>
                  <a:schemeClr val="bg2"/>
                </a:solidFill>
                <a:latin typeface="Calibri" panose="020F0502020204030204" pitchFamily="34" charset="0"/>
              </a:rPr>
            </a:br>
            <a:r>
              <a:rPr lang="en-US" altLang="en-US" sz="1200" b="0" dirty="0">
                <a:solidFill>
                  <a:schemeClr val="bg2"/>
                </a:solidFill>
                <a:latin typeface="Calibri" panose="020F0502020204030204" pitchFamily="34" charset="0"/>
              </a:rPr>
              <a:t>7. Osimertinib PI. 8. </a:t>
            </a:r>
            <a:r>
              <a:rPr lang="en-US" altLang="en-US" sz="1200" b="0" dirty="0" err="1">
                <a:solidFill>
                  <a:schemeClr val="bg2"/>
                </a:solidFill>
                <a:latin typeface="Calibri" panose="020F0502020204030204" pitchFamily="34" charset="0"/>
              </a:rPr>
              <a:t>Planchard</a:t>
            </a:r>
            <a:r>
              <a:rPr lang="en-US" altLang="en-US" sz="1200" b="0" dirty="0">
                <a:solidFill>
                  <a:schemeClr val="bg2"/>
                </a:solidFill>
                <a:latin typeface="Calibri" panose="020F0502020204030204" pitchFamily="34" charset="0"/>
              </a:rPr>
              <a:t>. NEJM 2023;389:1935. 9. </a:t>
            </a:r>
            <a:r>
              <a:rPr lang="en-US" altLang="en-US" sz="1200" b="0" dirty="0" err="1">
                <a:solidFill>
                  <a:schemeClr val="bg2"/>
                </a:solidFill>
                <a:latin typeface="Calibri" panose="020F0502020204030204" pitchFamily="34" charset="0"/>
              </a:rPr>
              <a:t>Valdiviezo</a:t>
            </a:r>
            <a:r>
              <a:rPr lang="en-US" altLang="en-US" sz="1200" b="0" dirty="0">
                <a:solidFill>
                  <a:schemeClr val="bg2"/>
                </a:solidFill>
                <a:latin typeface="Calibri" panose="020F0502020204030204" pitchFamily="34" charset="0"/>
              </a:rPr>
              <a:t> Lama. ELCC 2024. Abstr 4O.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a:extLst>
              <a:ext uri="{FF2B5EF4-FFF2-40B4-BE49-F238E27FC236}">
                <a16:creationId xmlns:a16="http://schemas.microsoft.com/office/drawing/2014/main" id="{2FA82797-95D8-42CF-B56C-6630DCAB3622}"/>
              </a:ext>
            </a:extLst>
          </p:cNvPr>
          <p:cNvSpPr>
            <a:spLocks noGrp="1"/>
          </p:cNvSpPr>
          <p:nvPr>
            <p:ph type="title"/>
          </p:nvPr>
        </p:nvSpPr>
        <p:spPr/>
        <p:txBody>
          <a:bodyPr/>
          <a:lstStyle/>
          <a:p>
            <a:r>
              <a:rPr lang="en-US" altLang="en-US" dirty="0"/>
              <a:t>FLAURA2: Study Design</a:t>
            </a:r>
          </a:p>
        </p:txBody>
      </p:sp>
      <p:sp>
        <p:nvSpPr>
          <p:cNvPr id="63491" name="Content Placeholder 12">
            <a:extLst>
              <a:ext uri="{FF2B5EF4-FFF2-40B4-BE49-F238E27FC236}">
                <a16:creationId xmlns:a16="http://schemas.microsoft.com/office/drawing/2014/main" id="{0F77F5D4-C98B-4B52-BBAB-EAB420A87D28}"/>
              </a:ext>
            </a:extLst>
          </p:cNvPr>
          <p:cNvSpPr>
            <a:spLocks noGrp="1"/>
          </p:cNvSpPr>
          <p:nvPr>
            <p:ph idx="1"/>
          </p:nvPr>
        </p:nvSpPr>
        <p:spPr>
          <a:xfrm>
            <a:off x="604675" y="1341440"/>
            <a:ext cx="10877529" cy="4822293"/>
          </a:xfrm>
        </p:spPr>
        <p:txBody>
          <a:bodyPr/>
          <a:lstStyle/>
          <a:p>
            <a:pPr>
              <a:spcBef>
                <a:spcPts val="600"/>
              </a:spcBef>
              <a:defRPr/>
            </a:pPr>
            <a:r>
              <a:rPr lang="en-US" altLang="en-US" sz="2400" dirty="0"/>
              <a:t>Global, randomized, open-label phase III trial (data cutoff: April 3, 2023)</a:t>
            </a:r>
          </a:p>
          <a:p>
            <a:pPr>
              <a:spcBef>
                <a:spcPts val="600"/>
              </a:spcBef>
              <a:defRPr/>
            </a:pPr>
            <a:endParaRPr lang="en-US" altLang="en-US" sz="2400" dirty="0"/>
          </a:p>
          <a:p>
            <a:pPr>
              <a:spcBef>
                <a:spcPts val="600"/>
              </a:spcBef>
              <a:defRPr/>
            </a:pPr>
            <a:endParaRPr lang="en-US" altLang="en-US" sz="2400" dirty="0"/>
          </a:p>
          <a:p>
            <a:pPr>
              <a:spcBef>
                <a:spcPts val="600"/>
              </a:spcBef>
              <a:defRPr/>
            </a:pPr>
            <a:endParaRPr lang="en-US" altLang="en-US" sz="2400" dirty="0"/>
          </a:p>
          <a:p>
            <a:pPr marL="0" indent="0">
              <a:spcBef>
                <a:spcPts val="600"/>
              </a:spcBef>
              <a:buNone/>
              <a:defRPr/>
            </a:pPr>
            <a:endParaRPr lang="en-US" altLang="en-US" sz="2400" dirty="0"/>
          </a:p>
          <a:p>
            <a:pPr marL="0" indent="0">
              <a:spcBef>
                <a:spcPts val="600"/>
              </a:spcBef>
              <a:buNone/>
              <a:defRPr/>
            </a:pPr>
            <a:endParaRPr lang="en-US" altLang="en-US" sz="2400" dirty="0"/>
          </a:p>
          <a:p>
            <a:pPr marL="0" indent="0">
              <a:spcBef>
                <a:spcPts val="600"/>
              </a:spcBef>
              <a:buNone/>
              <a:defRPr/>
            </a:pPr>
            <a:endParaRPr lang="en-US" altLang="en-US" sz="2400" dirty="0"/>
          </a:p>
          <a:p>
            <a:pPr marL="0" indent="0">
              <a:spcBef>
                <a:spcPts val="600"/>
              </a:spcBef>
              <a:buNone/>
              <a:defRPr/>
            </a:pPr>
            <a:endParaRPr lang="en-US" altLang="en-US" sz="2400" dirty="0"/>
          </a:p>
          <a:p>
            <a:pPr>
              <a:spcBef>
                <a:spcPts val="600"/>
              </a:spcBef>
              <a:defRPr/>
            </a:pPr>
            <a:r>
              <a:rPr lang="en-US" altLang="en-US" sz="2400" b="1" dirty="0"/>
              <a:t>Primary endpoint: </a:t>
            </a:r>
            <a:r>
              <a:rPr lang="en-US" altLang="en-US" sz="2400" dirty="0"/>
              <a:t>investigator-assessed PFS (RECIST v1.1) </a:t>
            </a:r>
          </a:p>
          <a:p>
            <a:pPr>
              <a:spcBef>
                <a:spcPts val="600"/>
              </a:spcBef>
              <a:defRPr/>
            </a:pPr>
            <a:r>
              <a:rPr lang="en-US" altLang="en-US" sz="2400" b="1" dirty="0"/>
              <a:t>Secondary endpoints: </a:t>
            </a:r>
            <a:r>
              <a:rPr lang="en-US" altLang="en-US" sz="2400" dirty="0"/>
              <a:t>OS, ORR, DoR, DCR, QoL, safety, PFS2, TFST, TSST</a:t>
            </a:r>
          </a:p>
        </p:txBody>
      </p:sp>
      <p:sp>
        <p:nvSpPr>
          <p:cNvPr id="65540" name="Text Box 45">
            <a:extLst>
              <a:ext uri="{FF2B5EF4-FFF2-40B4-BE49-F238E27FC236}">
                <a16:creationId xmlns:a16="http://schemas.microsoft.com/office/drawing/2014/main" id="{FA6664A2-2882-4C1A-86B6-D43156EE0704}"/>
              </a:ext>
            </a:extLst>
          </p:cNvPr>
          <p:cNvSpPr txBox="1">
            <a:spLocks noChangeArrowheads="1"/>
          </p:cNvSpPr>
          <p:nvPr/>
        </p:nvSpPr>
        <p:spPr bwMode="auto">
          <a:xfrm>
            <a:off x="404291" y="2212321"/>
            <a:ext cx="2360623" cy="258532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Adults with previously  untreated advanced nonsquamous NSCLC and </a:t>
            </a:r>
            <a:r>
              <a:rPr kumimoji="0" lang="en-GB" altLang="en-US" sz="1800" b="0" i="1"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EGFR</a:t>
            </a:r>
            <a: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 del19 or </a:t>
            </a:r>
            <a:r>
              <a:rPr kumimoji="0" lang="en-GB" altLang="en-US" sz="1800" b="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L858R</a:t>
            </a:r>
            <a: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 mutation; </a:t>
            </a:r>
            <a:b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br>
            <a: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WHO PS 0/1;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stable CNS mets permitted</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(N = 587)</a:t>
            </a:r>
          </a:p>
        </p:txBody>
      </p:sp>
      <p:sp>
        <p:nvSpPr>
          <p:cNvPr id="65541" name="Rectangle 49">
            <a:extLst>
              <a:ext uri="{FF2B5EF4-FFF2-40B4-BE49-F238E27FC236}">
                <a16:creationId xmlns:a16="http://schemas.microsoft.com/office/drawing/2014/main" id="{082C3AFB-6656-492C-AC35-564CCDD07555}"/>
              </a:ext>
            </a:extLst>
          </p:cNvPr>
          <p:cNvSpPr>
            <a:spLocks noChangeArrowheads="1"/>
          </p:cNvSpPr>
          <p:nvPr/>
        </p:nvSpPr>
        <p:spPr bwMode="auto">
          <a:xfrm>
            <a:off x="3335471" y="2495550"/>
            <a:ext cx="2993152" cy="1274515"/>
          </a:xfrm>
          <a:prstGeom prst="rect">
            <a:avLst/>
          </a:prstGeom>
          <a:solidFill>
            <a:schemeClr val="accent1"/>
          </a:solidFill>
          <a:ln>
            <a:noFill/>
          </a:ln>
        </p:spPr>
        <p:txBody>
          <a:bodyPr wrap="none" anchor="ctr" anchorCtr="1"/>
          <a:lstStyle>
            <a:lvl1pPr defTabSz="912813">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defTabSz="912813">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defTabSz="912813">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defTabSz="912813">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defTabSz="912813">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2813" rtl="0" eaLnBrk="1" fontAlgn="base" latinLnBrk="0" hangingPunct="1">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ea typeface="MS PGothic" panose="020B0600070205080204" pitchFamily="34" charset="-128"/>
                <a:cs typeface="Arial" panose="020B0604020202020204" pitchFamily="34" charset="0"/>
              </a:rPr>
              <a:t>Osimertinib </a:t>
            </a: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S PGothic" panose="020B0600070205080204" pitchFamily="34" charset="-128"/>
                <a:cs typeface="Arial" panose="020B0604020202020204" pitchFamily="34" charset="0"/>
              </a:rPr>
              <a:t>80 mg QD + </a:t>
            </a:r>
          </a:p>
          <a:p>
            <a:pPr marL="0" marR="0" lvl="0" indent="0" algn="ctr" defTabSz="912813" rtl="0" eaLnBrk="1" fontAlgn="base" latinLnBrk="0" hangingPunct="1">
              <a:lnSpc>
                <a:spcPct val="100000"/>
              </a:lnSpc>
              <a:spcBef>
                <a:spcPct val="0"/>
              </a:spcBef>
              <a:spcAft>
                <a:spcPct val="0"/>
              </a:spcAft>
              <a:buClrTx/>
              <a:buSzTx/>
              <a:buFontTx/>
              <a:buNone/>
              <a:tabLst/>
              <a:defRPr/>
            </a:pPr>
            <a:r>
              <a:rPr lang="en-US" altLang="en-US" sz="1800" dirty="0">
                <a:solidFill>
                  <a:srgbClr val="FFFFFF"/>
                </a:solidFill>
                <a:latin typeface="Calibri" panose="020F0502020204030204" pitchFamily="34" charset="0"/>
                <a:ea typeface="MS PGothic" panose="020B0600070205080204" pitchFamily="34" charset="-128"/>
              </a:rPr>
              <a:t>platinum-based </a:t>
            </a:r>
          </a:p>
          <a:p>
            <a:pPr marL="0" marR="0" lvl="0" indent="0" algn="ctr" defTabSz="912813" rtl="0" eaLnBrk="1" fontAlgn="base" latinLnBrk="0" hangingPunct="1">
              <a:lnSpc>
                <a:spcPct val="100000"/>
              </a:lnSpc>
              <a:spcBef>
                <a:spcPct val="0"/>
              </a:spcBef>
              <a:spcAft>
                <a:spcPct val="0"/>
              </a:spcAft>
              <a:buClrTx/>
              <a:buSzTx/>
              <a:buFontTx/>
              <a:buNone/>
              <a:tabLst/>
              <a:defRPr/>
            </a:pPr>
            <a:r>
              <a:rPr lang="en-US" altLang="en-US" sz="1800" dirty="0">
                <a:solidFill>
                  <a:srgbClr val="FFFFFF"/>
                </a:solidFill>
                <a:latin typeface="Calibri" panose="020F0502020204030204" pitchFamily="34" charset="0"/>
                <a:ea typeface="MS PGothic" panose="020B0600070205080204" pitchFamily="34" charset="-128"/>
              </a:rPr>
              <a:t>chemotherapy* </a:t>
            </a:r>
            <a:r>
              <a:rPr lang="en-US" altLang="en-US" sz="1800" b="0" dirty="0">
                <a:solidFill>
                  <a:srgbClr val="FFFFFF"/>
                </a:solidFill>
                <a:latin typeface="Calibri" panose="020F0502020204030204" pitchFamily="34" charset="0"/>
                <a:ea typeface="MS PGothic" panose="020B0600070205080204" pitchFamily="34" charset="-128"/>
              </a:rPr>
              <a:t>Q3W x 4</a:t>
            </a:r>
            <a:endPar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S PGothic" panose="020B0600070205080204" pitchFamily="34" charset="-128"/>
              <a:cs typeface="Arial" panose="020B0604020202020204" pitchFamily="34" charset="0"/>
            </a:endParaRPr>
          </a:p>
          <a:p>
            <a:pPr marL="0" marR="0" lvl="0" indent="0" algn="ctr" defTabSz="912813" rtl="0" eaLnBrk="1" fontAlgn="base" latinLnBrk="0" hangingPunct="1">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S PGothic" panose="020B0600070205080204" pitchFamily="34" charset="-128"/>
                <a:cs typeface="Arial" panose="020B0604020202020204" pitchFamily="34" charset="0"/>
              </a:rPr>
              <a:t>(n = 279)</a:t>
            </a:r>
          </a:p>
        </p:txBody>
      </p:sp>
      <p:sp>
        <p:nvSpPr>
          <p:cNvPr id="65542" name="Rectangle 50">
            <a:extLst>
              <a:ext uri="{FF2B5EF4-FFF2-40B4-BE49-F238E27FC236}">
                <a16:creationId xmlns:a16="http://schemas.microsoft.com/office/drawing/2014/main" id="{E7BE3D59-D0C1-4B3C-AFE5-3CB63270EF2A}"/>
              </a:ext>
            </a:extLst>
          </p:cNvPr>
          <p:cNvSpPr>
            <a:spLocks noChangeArrowheads="1"/>
          </p:cNvSpPr>
          <p:nvPr/>
        </p:nvSpPr>
        <p:spPr bwMode="auto">
          <a:xfrm>
            <a:off x="3339992" y="3882753"/>
            <a:ext cx="6094303" cy="752341"/>
          </a:xfrm>
          <a:prstGeom prst="rect">
            <a:avLst/>
          </a:prstGeom>
          <a:solidFill>
            <a:schemeClr val="hlink"/>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nchorCtr="1"/>
          <a:lstStyle>
            <a:lvl1pPr defTabSz="912813">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defTabSz="912813">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defTabSz="912813">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defTabSz="912813">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defTabSz="912813">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2813" rtl="0" eaLnBrk="1" fontAlgn="base" latinLnBrk="0" hangingPunct="1">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ea typeface="MS PGothic" panose="020B0600070205080204" pitchFamily="34" charset="-128"/>
                <a:cs typeface="Arial" panose="020B0604020202020204" pitchFamily="34" charset="0"/>
              </a:rPr>
              <a:t>Osimertinib </a:t>
            </a: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S PGothic" panose="020B0600070205080204" pitchFamily="34" charset="-128"/>
                <a:cs typeface="Arial" panose="020B0604020202020204" pitchFamily="34" charset="0"/>
              </a:rPr>
              <a:t>80 mg QD</a:t>
            </a:r>
          </a:p>
          <a:p>
            <a:pPr marL="0" marR="0" lvl="0" indent="0" algn="ctr" defTabSz="912813" rtl="0" eaLnBrk="1" fontAlgn="base" latinLnBrk="0" hangingPunct="1">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S PGothic" panose="020B0600070205080204" pitchFamily="34" charset="-128"/>
                <a:cs typeface="Arial" panose="020B0604020202020204" pitchFamily="34" charset="0"/>
              </a:rPr>
              <a:t>(n = 278)</a:t>
            </a:r>
          </a:p>
        </p:txBody>
      </p:sp>
      <p:sp>
        <p:nvSpPr>
          <p:cNvPr id="28" name="Line 53">
            <a:extLst>
              <a:ext uri="{FF2B5EF4-FFF2-40B4-BE49-F238E27FC236}">
                <a16:creationId xmlns:a16="http://schemas.microsoft.com/office/drawing/2014/main" id="{A88F60BC-BB79-4597-AC65-B9ED6D67CE33}"/>
              </a:ext>
            </a:extLst>
          </p:cNvPr>
          <p:cNvSpPr>
            <a:spLocks noChangeShapeType="1"/>
          </p:cNvSpPr>
          <p:nvPr/>
        </p:nvSpPr>
        <p:spPr bwMode="auto">
          <a:xfrm>
            <a:off x="2757705" y="3668273"/>
            <a:ext cx="466725" cy="350838"/>
          </a:xfrm>
          <a:prstGeom prst="line">
            <a:avLst/>
          </a:prstGeom>
          <a:noFill/>
          <a:ln w="28575">
            <a:solidFill>
              <a:schemeClr val="bg1"/>
            </a:solidFill>
            <a:round/>
            <a:headEnd/>
            <a:tailEnd type="triangle" w="med" len="med"/>
          </a:ln>
          <a:extLst>
            <a:ext uri="{909E8E84-426E-40dd-AFC4-6F175D3DCCD1}">
              <a14:hiddenFill xmlns:a14="http://schemas.microsoft.com/office/drawing/2010/main" xmlns="">
                <a:noFill/>
              </a14:hiddenFill>
            </a:ext>
          </a:extLst>
        </p:spPr>
        <p:txBody>
          <a:bodyPr/>
          <a:lstStyle/>
          <a:p>
            <a:pPr marL="0" marR="0" lvl="0" indent="0" algn="l" defTabSz="914126" rtl="0" eaLnBrk="1" fontAlgn="auto" latinLnBrk="0" hangingPunct="1">
              <a:lnSpc>
                <a:spcPct val="100000"/>
              </a:lnSpc>
              <a:spcBef>
                <a:spcPts val="0"/>
              </a:spcBef>
              <a:spcAft>
                <a:spcPts val="0"/>
              </a:spcAft>
              <a:buClrTx/>
              <a:buSzTx/>
              <a:buFontTx/>
              <a:buNone/>
              <a:tabLst/>
              <a:defRPr/>
            </a:pPr>
            <a:endParaRPr kumimoji="0" lang="en-US" sz="1999" b="1" i="0" u="none" strike="noStrike" kern="1200" cap="none" spc="0" normalizeH="0" baseline="0" noProof="0" dirty="0">
              <a:ln>
                <a:noFill/>
              </a:ln>
              <a:solidFill>
                <a:srgbClr val="FFFFFF"/>
              </a:solidFill>
              <a:effectLst/>
              <a:uLnTx/>
              <a:uFillTx/>
              <a:latin typeface="Arial"/>
              <a:ea typeface="+mn-ea"/>
              <a:cs typeface="Arial" panose="020B0604020202020204" pitchFamily="34" charset="0"/>
            </a:endParaRPr>
          </a:p>
        </p:txBody>
      </p:sp>
      <p:sp>
        <p:nvSpPr>
          <p:cNvPr id="29" name="Line 54">
            <a:extLst>
              <a:ext uri="{FF2B5EF4-FFF2-40B4-BE49-F238E27FC236}">
                <a16:creationId xmlns:a16="http://schemas.microsoft.com/office/drawing/2014/main" id="{AB917FDE-A02E-4B78-ADAB-8C57790E5F0D}"/>
              </a:ext>
            </a:extLst>
          </p:cNvPr>
          <p:cNvSpPr>
            <a:spLocks noChangeShapeType="1"/>
          </p:cNvSpPr>
          <p:nvPr/>
        </p:nvSpPr>
        <p:spPr bwMode="auto">
          <a:xfrm flipV="1">
            <a:off x="2757705" y="3002210"/>
            <a:ext cx="466725" cy="347663"/>
          </a:xfrm>
          <a:prstGeom prst="line">
            <a:avLst/>
          </a:prstGeom>
          <a:noFill/>
          <a:ln w="28575">
            <a:solidFill>
              <a:schemeClr val="bg1"/>
            </a:solidFill>
            <a:round/>
            <a:headEnd/>
            <a:tailEnd type="triangle" w="med" len="med"/>
          </a:ln>
          <a:extLst>
            <a:ext uri="{909E8E84-426E-40dd-AFC4-6F175D3DCCD1}">
              <a14:hiddenFill xmlns:a14="http://schemas.microsoft.com/office/drawing/2010/main" xmlns="">
                <a:noFill/>
              </a14:hiddenFill>
            </a:ext>
          </a:extLst>
        </p:spPr>
        <p:txBody>
          <a:bodyPr/>
          <a:lstStyle/>
          <a:p>
            <a:pPr marL="0" marR="0" lvl="0" indent="0" algn="l" defTabSz="914126" rtl="0" eaLnBrk="1" fontAlgn="auto" latinLnBrk="0" hangingPunct="1">
              <a:lnSpc>
                <a:spcPct val="100000"/>
              </a:lnSpc>
              <a:spcBef>
                <a:spcPts val="0"/>
              </a:spcBef>
              <a:spcAft>
                <a:spcPts val="0"/>
              </a:spcAft>
              <a:buClrTx/>
              <a:buSzTx/>
              <a:buFontTx/>
              <a:buNone/>
              <a:tabLst/>
              <a:defRPr/>
            </a:pPr>
            <a:endParaRPr kumimoji="0" lang="en-US" sz="1999" b="1" i="0" u="none" strike="noStrike" kern="1200" cap="none" spc="0" normalizeH="0" baseline="0" noProof="0" dirty="0">
              <a:ln>
                <a:noFill/>
              </a:ln>
              <a:solidFill>
                <a:srgbClr val="FFFFFF"/>
              </a:solidFill>
              <a:effectLst/>
              <a:uLnTx/>
              <a:uFillTx/>
              <a:latin typeface="Arial"/>
              <a:ea typeface="+mn-ea"/>
              <a:cs typeface="Arial" panose="020B0604020202020204" pitchFamily="34" charset="0"/>
            </a:endParaRPr>
          </a:p>
        </p:txBody>
      </p:sp>
      <p:sp>
        <p:nvSpPr>
          <p:cNvPr id="65545" name="Rectangle 11">
            <a:extLst>
              <a:ext uri="{FF2B5EF4-FFF2-40B4-BE49-F238E27FC236}">
                <a16:creationId xmlns:a16="http://schemas.microsoft.com/office/drawing/2014/main" id="{0DF27CEA-2E25-4016-A6A3-E1C1892C5353}"/>
              </a:ext>
            </a:extLst>
          </p:cNvPr>
          <p:cNvSpPr>
            <a:spLocks noChangeArrowheads="1"/>
          </p:cNvSpPr>
          <p:nvPr/>
        </p:nvSpPr>
        <p:spPr bwMode="auto">
          <a:xfrm>
            <a:off x="9805850" y="2702559"/>
            <a:ext cx="1876738" cy="183742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nchor="ctr">
            <a:spAutoFit/>
          </a:bodyPr>
          <a:lstStyle>
            <a:lvl1pPr defTabSz="912813">
              <a:lnSpc>
                <a:spcPct val="90000"/>
              </a:lnSpc>
              <a:spcBef>
                <a:spcPts val="1000"/>
              </a:spcBef>
              <a:spcAft>
                <a:spcPts val="700"/>
              </a:spcAft>
              <a:buClr>
                <a:srgbClr val="FEFDDE"/>
              </a:buClr>
              <a:buFont typeface="Wingdings" panose="05000000000000000000" pitchFamily="2" charset="2"/>
              <a:buChar char="§"/>
              <a:tabLst>
                <a:tab pos="227013" algn="l"/>
              </a:tabLst>
              <a:defRPr sz="2800">
                <a:solidFill>
                  <a:srgbClr val="FEFDDE"/>
                </a:solidFill>
                <a:latin typeface="Arial" panose="020B0604020202020204" pitchFamily="34" charset="0"/>
              </a:defRPr>
            </a:lvl1pPr>
            <a:lvl2pPr marL="742950" indent="-285750" defTabSz="912813">
              <a:lnSpc>
                <a:spcPct val="90000"/>
              </a:lnSpc>
              <a:spcBef>
                <a:spcPts val="1000"/>
              </a:spcBef>
              <a:spcAft>
                <a:spcPts val="700"/>
              </a:spcAft>
              <a:buClr>
                <a:srgbClr val="FEFDDE"/>
              </a:buClr>
              <a:buFont typeface="Arial" panose="020B0604020202020204" pitchFamily="34" charset="0"/>
              <a:buChar char="–"/>
              <a:tabLst>
                <a:tab pos="227013" algn="l"/>
              </a:tabLst>
              <a:defRPr sz="2600">
                <a:solidFill>
                  <a:srgbClr val="FEFDDE"/>
                </a:solidFill>
                <a:latin typeface="Arial" panose="020B0604020202020204" pitchFamily="34" charset="0"/>
              </a:defRPr>
            </a:lvl2pPr>
            <a:lvl3pPr marL="1143000" indent="-228600" defTabSz="912813">
              <a:lnSpc>
                <a:spcPct val="90000"/>
              </a:lnSpc>
              <a:spcBef>
                <a:spcPts val="1000"/>
              </a:spcBef>
              <a:spcAft>
                <a:spcPts val="700"/>
              </a:spcAft>
              <a:buClr>
                <a:srgbClr val="FEFDDE"/>
              </a:buClr>
              <a:buFont typeface="Arial" panose="020B0604020202020204" pitchFamily="34" charset="0"/>
              <a:buChar char="–"/>
              <a:tabLst>
                <a:tab pos="227013" algn="l"/>
              </a:tabLst>
              <a:defRPr sz="2400">
                <a:solidFill>
                  <a:srgbClr val="FEFDDE"/>
                </a:solidFill>
                <a:latin typeface="Arial" panose="020B0604020202020204" pitchFamily="34" charset="0"/>
              </a:defRPr>
            </a:lvl3pPr>
            <a:lvl4pPr marL="1600200" indent="-228600" defTabSz="912813">
              <a:lnSpc>
                <a:spcPct val="90000"/>
              </a:lnSpc>
              <a:spcBef>
                <a:spcPts val="1000"/>
              </a:spcBef>
              <a:spcAft>
                <a:spcPts val="700"/>
              </a:spcAft>
              <a:buClr>
                <a:srgbClr val="FEFDDE"/>
              </a:buClr>
              <a:buFont typeface="Arial" panose="020B0604020202020204" pitchFamily="34" charset="0"/>
              <a:buChar char="–"/>
              <a:tabLst>
                <a:tab pos="227013" algn="l"/>
              </a:tabLst>
              <a:defRPr sz="2200">
                <a:solidFill>
                  <a:srgbClr val="FEFDDE"/>
                </a:solidFill>
                <a:latin typeface="Arial" panose="020B0604020202020204" pitchFamily="34" charset="0"/>
              </a:defRPr>
            </a:lvl4pPr>
            <a:lvl5pPr marL="2057400" indent="-228600" defTabSz="912813">
              <a:lnSpc>
                <a:spcPct val="90000"/>
              </a:lnSpc>
              <a:spcBef>
                <a:spcPts val="1000"/>
              </a:spcBef>
              <a:spcAft>
                <a:spcPts val="700"/>
              </a:spcAft>
              <a:buClr>
                <a:srgbClr val="FEFDDE"/>
              </a:buClr>
              <a:buFont typeface="Arial" panose="020B0604020202020204" pitchFamily="34" charset="0"/>
              <a:buChar char="–"/>
              <a:tabLst>
                <a:tab pos="227013" algn="l"/>
              </a:tabLst>
              <a:defRPr sz="2000">
                <a:solidFill>
                  <a:srgbClr val="FEFDDE"/>
                </a:solidFill>
                <a:latin typeface="Arial" panose="020B0604020202020204" pitchFamily="34" charset="0"/>
              </a:defRPr>
            </a:lvl5pPr>
            <a:lvl6pPr marL="25146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tabLst>
                <a:tab pos="227013" algn="l"/>
              </a:tabLst>
              <a:defRPr sz="2000">
                <a:solidFill>
                  <a:srgbClr val="FEFDDE"/>
                </a:solidFill>
                <a:latin typeface="Arial" panose="020B0604020202020204" pitchFamily="34" charset="0"/>
              </a:defRPr>
            </a:lvl6pPr>
            <a:lvl7pPr marL="29718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tabLst>
                <a:tab pos="227013" algn="l"/>
              </a:tabLst>
              <a:defRPr sz="2000">
                <a:solidFill>
                  <a:srgbClr val="FEFDDE"/>
                </a:solidFill>
                <a:latin typeface="Arial" panose="020B0604020202020204" pitchFamily="34" charset="0"/>
              </a:defRPr>
            </a:lvl7pPr>
            <a:lvl8pPr marL="34290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tabLst>
                <a:tab pos="227013" algn="l"/>
              </a:tabLst>
              <a:defRPr sz="2000">
                <a:solidFill>
                  <a:srgbClr val="FEFDDE"/>
                </a:solidFill>
                <a:latin typeface="Arial" panose="020B0604020202020204" pitchFamily="34" charset="0"/>
              </a:defRPr>
            </a:lvl8pPr>
            <a:lvl9pPr marL="38862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tabLst>
                <a:tab pos="227013" algn="l"/>
              </a:tabLst>
              <a:defRPr sz="2000">
                <a:solidFill>
                  <a:srgbClr val="FEFDDE"/>
                </a:solidFill>
                <a:latin typeface="Arial" panose="020B0604020202020204" pitchFamily="34" charset="0"/>
              </a:defRPr>
            </a:lvl9pPr>
          </a:lstStyle>
          <a:p>
            <a:pPr marL="0" marR="0" lvl="0" indent="0" algn="ctr" defTabSz="912813" rtl="0" eaLnBrk="1" fontAlgn="base" latinLnBrk="0" hangingPunct="1">
              <a:lnSpc>
                <a:spcPct val="90000"/>
              </a:lnSpc>
              <a:spcBef>
                <a:spcPts val="0"/>
              </a:spcBef>
              <a:spcAft>
                <a:spcPts val="0"/>
              </a:spcAft>
              <a:buClr>
                <a:srgbClr val="600030"/>
              </a:buClr>
              <a:buSzTx/>
              <a:buFontTx/>
              <a:buNone/>
              <a:tabLst>
                <a:tab pos="227013" algn="l"/>
              </a:tabLst>
              <a:defRPr/>
            </a:pPr>
            <a:r>
              <a:rPr lang="en-US" altLang="en-US" sz="1800" b="0" i="1" dirty="0">
                <a:solidFill>
                  <a:srgbClr val="000000"/>
                </a:solidFill>
                <a:latin typeface="Calibri" panose="020F0502020204030204" pitchFamily="34" charset="0"/>
              </a:rPr>
              <a:t>Follow up:</a:t>
            </a:r>
            <a:endParaRPr kumimoji="0" lang="en-US" altLang="en-US" sz="18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a:p>
            <a:pPr marL="0" marR="0" lvl="0" indent="0" algn="ctr" defTabSz="912813" rtl="0" eaLnBrk="1" fontAlgn="base" latinLnBrk="0" hangingPunct="1">
              <a:lnSpc>
                <a:spcPct val="90000"/>
              </a:lnSpc>
              <a:spcBef>
                <a:spcPts val="0"/>
              </a:spcBef>
              <a:spcAft>
                <a:spcPts val="0"/>
              </a:spcAft>
              <a:buClr>
                <a:srgbClr val="600030"/>
              </a:buClr>
              <a:buSzTx/>
              <a:buFontTx/>
              <a:buNone/>
              <a:tabLst>
                <a:tab pos="227013" algn="l"/>
              </a:tabLst>
              <a:defRPr/>
            </a:pPr>
            <a:r>
              <a:rPr kumimoji="0" lang="en-US" altLang="en-US" sz="18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Wk 6 and 12 RECIST 1.1 assessment</a:t>
            </a:r>
            <a:r>
              <a:rPr lang="en-US" altLang="en-US" sz="1800" b="0" i="1" dirty="0">
                <a:solidFill>
                  <a:srgbClr val="000000"/>
                </a:solidFill>
                <a:latin typeface="Calibri" panose="020F0502020204030204" pitchFamily="34" charset="0"/>
              </a:rPr>
              <a:t>, then Q12W u</a:t>
            </a:r>
            <a:r>
              <a:rPr kumimoji="0" lang="en-US" altLang="en-US" sz="18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ntil PD or withdrawal criteria met</a:t>
            </a:r>
          </a:p>
        </p:txBody>
      </p:sp>
      <p:cxnSp>
        <p:nvCxnSpPr>
          <p:cNvPr id="65546" name="Straight Arrow Connector 13">
            <a:extLst>
              <a:ext uri="{FF2B5EF4-FFF2-40B4-BE49-F238E27FC236}">
                <a16:creationId xmlns:a16="http://schemas.microsoft.com/office/drawing/2014/main" id="{91219694-5EB1-4634-A553-D50A93465A4D}"/>
              </a:ext>
            </a:extLst>
          </p:cNvPr>
          <p:cNvCxnSpPr>
            <a:cxnSpLocks noChangeShapeType="1"/>
          </p:cNvCxnSpPr>
          <p:nvPr/>
        </p:nvCxnSpPr>
        <p:spPr bwMode="auto">
          <a:xfrm>
            <a:off x="9476336" y="3632215"/>
            <a:ext cx="296560" cy="0"/>
          </a:xfrm>
          <a:prstGeom prst="straightConnector1">
            <a:avLst/>
          </a:prstGeom>
          <a:noFill/>
          <a:ln w="28575">
            <a:solidFill>
              <a:schemeClr val="bg1"/>
            </a:solidFill>
            <a:round/>
            <a:headEnd/>
            <a:tailEnd type="triangle" w="med" len="med"/>
          </a:ln>
          <a:extLst>
            <a:ext uri="{909E8E84-426E-40dd-AFC4-6F175D3DCCD1}">
              <a14:hiddenFill xmlns:a14="http://schemas.microsoft.com/office/drawing/2010/main" xmlns="">
                <a:noFill/>
              </a14:hiddenFill>
            </a:ext>
          </a:extLst>
        </p:spPr>
      </p:cxnSp>
      <p:sp>
        <p:nvSpPr>
          <p:cNvPr id="16" name="TextBox 2">
            <a:extLst>
              <a:ext uri="{FF2B5EF4-FFF2-40B4-BE49-F238E27FC236}">
                <a16:creationId xmlns:a16="http://schemas.microsoft.com/office/drawing/2014/main" id="{CD19DA4B-8945-446C-B774-7C07830C0B4F}"/>
              </a:ext>
            </a:extLst>
          </p:cNvPr>
          <p:cNvSpPr txBox="1">
            <a:spLocks noChangeArrowheads="1"/>
          </p:cNvSpPr>
          <p:nvPr/>
        </p:nvSpPr>
        <p:spPr bwMode="auto">
          <a:xfrm>
            <a:off x="1470163" y="1744717"/>
            <a:ext cx="2805193" cy="5355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ctr" defTabSz="914126" rtl="0" eaLnBrk="1" fontAlgn="auto" latinLnBrk="0" hangingPunct="1">
              <a:lnSpc>
                <a:spcPct val="90000"/>
              </a:lnSpc>
              <a:spcBef>
                <a:spcPct val="35000"/>
              </a:spcBef>
              <a:spcAft>
                <a:spcPct val="25000"/>
              </a:spcAft>
              <a:buClr>
                <a:srgbClr val="8B3D9A"/>
              </a:buClr>
              <a:buSzTx/>
              <a:buFontTx/>
              <a:buNone/>
              <a:tabLst/>
              <a:defRPr/>
            </a:pPr>
            <a:r>
              <a:rPr kumimoji="0" lang="en-US" altLang="en-US" sz="1600" b="0" i="1" u="none" strike="noStrike" kern="0" cap="none" spc="0" normalizeH="0" baseline="0" noProof="0" dirty="0">
                <a:ln>
                  <a:noFill/>
                </a:ln>
                <a:solidFill>
                  <a:srgbClr val="000000"/>
                </a:solidFill>
                <a:effectLst/>
                <a:uLnTx/>
                <a:uFillTx/>
                <a:latin typeface="Calibri" panose="020F0502020204030204" pitchFamily="34" charset="0"/>
                <a:ea typeface="ＭＳ Ｐゴシック" panose="020B0600070205080204" pitchFamily="34" charset="-128"/>
                <a:cs typeface="+mn-cs"/>
              </a:rPr>
              <a:t>Stratified by </a:t>
            </a:r>
            <a:r>
              <a:rPr kumimoji="0" lang="en-US" altLang="en-US" sz="1600" b="0" u="none" strike="noStrike" kern="0" cap="none" spc="0" normalizeH="0" baseline="0" noProof="0" dirty="0">
                <a:ln>
                  <a:noFill/>
                </a:ln>
                <a:solidFill>
                  <a:srgbClr val="000000"/>
                </a:solidFill>
                <a:effectLst/>
                <a:uLnTx/>
                <a:uFillTx/>
                <a:latin typeface="Calibri" panose="020F0502020204030204" pitchFamily="34" charset="0"/>
                <a:ea typeface="ＭＳ Ｐゴシック" panose="020B0600070205080204" pitchFamily="34" charset="-128"/>
                <a:cs typeface="+mn-cs"/>
              </a:rPr>
              <a:t>EGFR</a:t>
            </a:r>
            <a:r>
              <a:rPr kumimoji="0" lang="en-US" altLang="en-US" sz="1600" b="0" i="1" u="none" strike="noStrike" kern="0" cap="none" spc="0" normalizeH="0" baseline="0" noProof="0" dirty="0">
                <a:ln>
                  <a:noFill/>
                </a:ln>
                <a:solidFill>
                  <a:srgbClr val="000000"/>
                </a:solidFill>
                <a:effectLst/>
                <a:uLnTx/>
                <a:uFillTx/>
                <a:latin typeface="Calibri" panose="020F0502020204030204" pitchFamily="34" charset="0"/>
                <a:ea typeface="ＭＳ Ｐゴシック" panose="020B0600070205080204" pitchFamily="34" charset="-128"/>
                <a:cs typeface="+mn-cs"/>
              </a:rPr>
              <a:t> mutation, race, WHO PS</a:t>
            </a:r>
          </a:p>
        </p:txBody>
      </p:sp>
      <p:cxnSp>
        <p:nvCxnSpPr>
          <p:cNvPr id="65548" name="Straight Arrow Connector 16">
            <a:extLst>
              <a:ext uri="{FF2B5EF4-FFF2-40B4-BE49-F238E27FC236}">
                <a16:creationId xmlns:a16="http://schemas.microsoft.com/office/drawing/2014/main" id="{44560705-6493-4EBF-8E9F-6797FBA37D1D}"/>
              </a:ext>
            </a:extLst>
          </p:cNvPr>
          <p:cNvCxnSpPr>
            <a:cxnSpLocks noChangeShapeType="1"/>
          </p:cNvCxnSpPr>
          <p:nvPr/>
        </p:nvCxnSpPr>
        <p:spPr bwMode="auto">
          <a:xfrm>
            <a:off x="2877434" y="2287774"/>
            <a:ext cx="10302" cy="606810"/>
          </a:xfrm>
          <a:prstGeom prst="straightConnector1">
            <a:avLst/>
          </a:prstGeom>
          <a:noFill/>
          <a:ln w="28575">
            <a:solidFill>
              <a:schemeClr val="bg1"/>
            </a:solidFill>
            <a:prstDash val="sysDot"/>
            <a:round/>
            <a:headEnd/>
            <a:tailEnd type="triangle" w="med" len="med"/>
          </a:ln>
          <a:extLst>
            <a:ext uri="{909E8E84-426E-40dd-AFC4-6F175D3DCCD1}">
              <a14:hiddenFill xmlns:a14="http://schemas.microsoft.com/office/drawing/2010/main" xmlns="">
                <a:noFill/>
              </a14:hiddenFill>
            </a:ext>
          </a:extLst>
        </p:spPr>
      </p:cxnSp>
      <p:sp>
        <p:nvSpPr>
          <p:cNvPr id="65549" name="Text Box 11">
            <a:extLst>
              <a:ext uri="{FF2B5EF4-FFF2-40B4-BE49-F238E27FC236}">
                <a16:creationId xmlns:a16="http://schemas.microsoft.com/office/drawing/2014/main" id="{F35AA6C0-28FD-424F-9540-BD34EFA1AB07}"/>
              </a:ext>
            </a:extLst>
          </p:cNvPr>
          <p:cNvSpPr txBox="1">
            <a:spLocks noChangeArrowheads="1"/>
          </p:cNvSpPr>
          <p:nvPr/>
        </p:nvSpPr>
        <p:spPr bwMode="auto">
          <a:xfrm>
            <a:off x="393781" y="6375546"/>
            <a:ext cx="8556625"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b">
            <a:spAutoFit/>
          </a:bodyPr>
          <a:lstStyle>
            <a:lvl1pPr defTabSz="912813">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defTabSz="912813">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defTabSz="912813">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defTabSz="912813">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defTabSz="912813">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None/>
              <a:defRPr/>
            </a:pPr>
            <a:r>
              <a:rPr lang="en-US" altLang="en-US" sz="1200" b="0" dirty="0">
                <a:solidFill>
                  <a:schemeClr val="bg2"/>
                </a:solidFill>
                <a:latin typeface="Calibri" panose="020F0502020204030204" pitchFamily="34" charset="0"/>
              </a:rPr>
              <a:t>NCT04035486. </a:t>
            </a:r>
            <a:r>
              <a:rPr kumimoji="0" lang="en-US" altLang="en-US" sz="1200" b="0" i="0" u="none" strike="noStrike" kern="1200" cap="none" spc="0" normalizeH="0" baseline="0" noProof="0" dirty="0" err="1">
                <a:ln>
                  <a:noFill/>
                </a:ln>
                <a:solidFill>
                  <a:schemeClr val="bg2"/>
                </a:solidFill>
                <a:effectLst/>
                <a:uLnTx/>
                <a:uFillTx/>
                <a:latin typeface="Calibri" panose="020F0502020204030204" pitchFamily="34" charset="0"/>
                <a:ea typeface="MS PGothic" panose="020B0600070205080204" pitchFamily="34" charset="-128"/>
                <a:cs typeface="Arial" panose="020B0604020202020204" pitchFamily="34" charset="0"/>
              </a:rPr>
              <a:t>Valdiviezo</a:t>
            </a:r>
            <a:r>
              <a:rPr kumimoji="0" lang="en-US" altLang="en-US" sz="1200" b="0" i="0" u="none" strike="noStrike" kern="1200" cap="none" spc="0" normalizeH="0" baseline="0" noProof="0" dirty="0">
                <a:ln>
                  <a:noFill/>
                </a:ln>
                <a:solidFill>
                  <a:schemeClr val="bg2"/>
                </a:solidFill>
                <a:effectLst/>
                <a:uLnTx/>
                <a:uFillTx/>
                <a:latin typeface="Calibri" panose="020F0502020204030204" pitchFamily="34" charset="0"/>
                <a:ea typeface="MS PGothic" panose="020B0600070205080204" pitchFamily="34" charset="-128"/>
                <a:cs typeface="Arial" panose="020B0604020202020204" pitchFamily="34" charset="0"/>
              </a:rPr>
              <a:t> Lama. ELCC 2024. Abstr 4</a:t>
            </a:r>
            <a:r>
              <a:rPr lang="en-US" altLang="en-US" sz="1200" b="0" dirty="0">
                <a:solidFill>
                  <a:schemeClr val="bg2"/>
                </a:solidFill>
                <a:latin typeface="Calibri" panose="020F0502020204030204" pitchFamily="34" charset="0"/>
                <a:ea typeface="MS PGothic" panose="020B0600070205080204" pitchFamily="34" charset="-128"/>
              </a:rPr>
              <a:t>O.</a:t>
            </a:r>
            <a:r>
              <a:rPr kumimoji="0" lang="en-US" sz="1200" b="0" i="0" u="none" strike="noStrike" kern="1200" cap="none" spc="0" normalizeH="0" baseline="0" noProof="0" dirty="0">
                <a:ln>
                  <a:noFill/>
                </a:ln>
                <a:solidFill>
                  <a:srgbClr val="455560"/>
                </a:solidFill>
                <a:effectLst/>
                <a:uLnTx/>
                <a:uFillTx/>
                <a:latin typeface="Calibri" panose="020F0502020204030204" pitchFamily="34" charset="0"/>
                <a:ea typeface="MS PGothic" panose="020B0600070205080204" pitchFamily="34" charset="-128"/>
                <a:cs typeface="Arial" panose="020B0604020202020204" pitchFamily="34" charset="0"/>
              </a:rPr>
              <a:t> </a:t>
            </a:r>
            <a:endParaRPr kumimoji="0" lang="pt-BR" altLang="en-US" sz="1200" b="0" i="0" u="none" strike="noStrike" kern="1200" cap="none" spc="0" normalizeH="0" baseline="0" noProof="0" dirty="0">
              <a:ln>
                <a:noFill/>
              </a:ln>
              <a:solidFill>
                <a:srgbClr val="45556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5" name="Rectangle 49">
            <a:extLst>
              <a:ext uri="{FF2B5EF4-FFF2-40B4-BE49-F238E27FC236}">
                <a16:creationId xmlns:a16="http://schemas.microsoft.com/office/drawing/2014/main" id="{83AF4CDD-A330-7D23-6937-3EF159F7CE11}"/>
              </a:ext>
            </a:extLst>
          </p:cNvPr>
          <p:cNvSpPr>
            <a:spLocks noChangeArrowheads="1"/>
          </p:cNvSpPr>
          <p:nvPr/>
        </p:nvSpPr>
        <p:spPr bwMode="auto">
          <a:xfrm>
            <a:off x="6441143" y="2495550"/>
            <a:ext cx="2993152" cy="1274509"/>
          </a:xfrm>
          <a:prstGeom prst="rect">
            <a:avLst/>
          </a:prstGeom>
          <a:solidFill>
            <a:schemeClr val="accent1"/>
          </a:solidFill>
          <a:ln>
            <a:noFill/>
          </a:ln>
        </p:spPr>
        <p:txBody>
          <a:bodyPr wrap="none" anchor="ctr" anchorCtr="1"/>
          <a:lstStyle>
            <a:lvl1pPr defTabSz="912813">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defTabSz="912813">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defTabSz="912813">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defTabSz="912813">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defTabSz="912813">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2813" rtl="0" eaLnBrk="1" fontAlgn="base" latinLnBrk="0" hangingPunct="1">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ea typeface="MS PGothic" panose="020B0600070205080204" pitchFamily="34" charset="-128"/>
                <a:cs typeface="Arial" panose="020B0604020202020204" pitchFamily="34" charset="0"/>
              </a:rPr>
              <a:t>Osimertinib </a:t>
            </a: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S PGothic" panose="020B0600070205080204" pitchFamily="34" charset="-128"/>
                <a:cs typeface="Arial" panose="020B0604020202020204" pitchFamily="34" charset="0"/>
              </a:rPr>
              <a:t>80 mg QD + </a:t>
            </a:r>
          </a:p>
          <a:p>
            <a:pPr marL="0" marR="0" lvl="0" indent="0" algn="ctr" defTabSz="912813" rtl="0" eaLnBrk="1" fontAlgn="base" latinLnBrk="0" hangingPunct="1">
              <a:lnSpc>
                <a:spcPct val="100000"/>
              </a:lnSpc>
              <a:spcBef>
                <a:spcPct val="0"/>
              </a:spcBef>
              <a:spcAft>
                <a:spcPct val="0"/>
              </a:spcAft>
              <a:buClrTx/>
              <a:buSzTx/>
              <a:buFontTx/>
              <a:buNone/>
              <a:tabLst/>
              <a:defRPr/>
            </a:pPr>
            <a:r>
              <a:rPr lang="en-US" altLang="en-US" sz="1800" dirty="0">
                <a:solidFill>
                  <a:srgbClr val="FFFFFF"/>
                </a:solidFill>
                <a:latin typeface="Calibri" panose="020F0502020204030204" pitchFamily="34" charset="0"/>
                <a:ea typeface="MS PGothic" panose="020B0600070205080204" pitchFamily="34" charset="-128"/>
              </a:rPr>
              <a:t>pemetrexed </a:t>
            </a:r>
            <a:r>
              <a:rPr lang="en-US" altLang="en-US" sz="1800" b="0" dirty="0">
                <a:solidFill>
                  <a:srgbClr val="FFFFFF"/>
                </a:solidFill>
                <a:latin typeface="Calibri" panose="020F0502020204030204" pitchFamily="34" charset="0"/>
                <a:ea typeface="MS PGothic" panose="020B0600070205080204" pitchFamily="34" charset="-128"/>
              </a:rPr>
              <a:t>500 mg/m</a:t>
            </a:r>
            <a:r>
              <a:rPr lang="en-US" altLang="en-US" sz="1800" b="0" baseline="30000" dirty="0">
                <a:solidFill>
                  <a:srgbClr val="FFFFFF"/>
                </a:solidFill>
                <a:latin typeface="Calibri" panose="020F0502020204030204" pitchFamily="34" charset="0"/>
                <a:ea typeface="MS PGothic" panose="020B0600070205080204" pitchFamily="34" charset="-128"/>
              </a:rPr>
              <a:t>2</a:t>
            </a:r>
            <a:r>
              <a:rPr lang="en-US" altLang="en-US" sz="1800" b="0" dirty="0">
                <a:solidFill>
                  <a:srgbClr val="FFFFFF"/>
                </a:solidFill>
                <a:latin typeface="Calibri" panose="020F0502020204030204" pitchFamily="34" charset="0"/>
                <a:ea typeface="MS PGothic" panose="020B0600070205080204" pitchFamily="34" charset="-128"/>
              </a:rPr>
              <a:t> Q3W</a:t>
            </a:r>
            <a:endPar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7" name="TextBox 6">
            <a:extLst>
              <a:ext uri="{FF2B5EF4-FFF2-40B4-BE49-F238E27FC236}">
                <a16:creationId xmlns:a16="http://schemas.microsoft.com/office/drawing/2014/main" id="{756929F4-71FF-21FB-068D-C9ED07D21732}"/>
              </a:ext>
            </a:extLst>
          </p:cNvPr>
          <p:cNvSpPr txBox="1"/>
          <p:nvPr/>
        </p:nvSpPr>
        <p:spPr bwMode="auto">
          <a:xfrm>
            <a:off x="4152122" y="2120090"/>
            <a:ext cx="13782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Induction</a:t>
            </a:r>
          </a:p>
        </p:txBody>
      </p:sp>
      <p:sp>
        <p:nvSpPr>
          <p:cNvPr id="8" name="TextBox 7">
            <a:extLst>
              <a:ext uri="{FF2B5EF4-FFF2-40B4-BE49-F238E27FC236}">
                <a16:creationId xmlns:a16="http://schemas.microsoft.com/office/drawing/2014/main" id="{AE9C77BA-85FC-B284-402A-1CAE9887769C}"/>
              </a:ext>
            </a:extLst>
          </p:cNvPr>
          <p:cNvSpPr txBox="1"/>
          <p:nvPr/>
        </p:nvSpPr>
        <p:spPr bwMode="auto">
          <a:xfrm>
            <a:off x="7051143" y="2108075"/>
            <a:ext cx="154187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Maintenance</a:t>
            </a:r>
          </a:p>
        </p:txBody>
      </p:sp>
      <p:sp>
        <p:nvSpPr>
          <p:cNvPr id="10" name="TextBox 9">
            <a:extLst>
              <a:ext uri="{FF2B5EF4-FFF2-40B4-BE49-F238E27FC236}">
                <a16:creationId xmlns:a16="http://schemas.microsoft.com/office/drawing/2014/main" id="{95D183C0-BE84-E889-0362-0AD2098A1509}"/>
              </a:ext>
            </a:extLst>
          </p:cNvPr>
          <p:cNvSpPr txBox="1"/>
          <p:nvPr/>
        </p:nvSpPr>
        <p:spPr bwMode="auto">
          <a:xfrm>
            <a:off x="3312024" y="4626377"/>
            <a:ext cx="609430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ts val="0"/>
              </a:spcBef>
              <a:spcAft>
                <a:spcPct val="0"/>
              </a:spcAft>
              <a:buClrTx/>
              <a:buFontTx/>
              <a:buNone/>
            </a:pPr>
            <a:r>
              <a:rPr lang="en-US" sz="1400" b="0" dirty="0">
                <a:solidFill>
                  <a:schemeClr val="bg1"/>
                </a:solidFill>
                <a:latin typeface="Calibri" panose="020F0502020204030204" pitchFamily="34" charset="0"/>
              </a:rPr>
              <a:t>*Pemetrexed 500 mg/m</a:t>
            </a:r>
            <a:r>
              <a:rPr lang="en-US" sz="1400" b="0" baseline="30000" dirty="0">
                <a:solidFill>
                  <a:schemeClr val="bg1"/>
                </a:solidFill>
                <a:latin typeface="Calibri" panose="020F0502020204030204" pitchFamily="34" charset="0"/>
              </a:rPr>
              <a:t>2</a:t>
            </a:r>
            <a:r>
              <a:rPr lang="en-US" sz="1400" b="0" dirty="0">
                <a:solidFill>
                  <a:schemeClr val="bg1"/>
                </a:solidFill>
                <a:latin typeface="Calibri" panose="020F0502020204030204" pitchFamily="34" charset="0"/>
              </a:rPr>
              <a:t> + carboplatin AUC5 or cisplatin 75 mg/m</a:t>
            </a:r>
            <a:r>
              <a:rPr lang="en-US" sz="1400" b="0" baseline="30000" dirty="0">
                <a:solidFill>
                  <a:schemeClr val="bg1"/>
                </a:solidFill>
                <a:latin typeface="Calibri" panose="020F0502020204030204" pitchFamily="34" charset="0"/>
              </a:rPr>
              <a:t>2</a:t>
            </a:r>
            <a:r>
              <a:rPr lang="en-US" sz="1400" b="0" dirty="0">
                <a:solidFill>
                  <a:schemeClr val="bg1"/>
                </a:solidFill>
                <a:latin typeface="Calibri" panose="020F0502020204030204" pitchFamily="34" charset="0"/>
              </a:rPr>
              <a:t>.</a:t>
            </a:r>
          </a:p>
        </p:txBody>
      </p:sp>
    </p:spTree>
  </p:cSld>
  <p:clrMapOvr>
    <a:masterClrMapping/>
  </p:clrMapOvr>
  <p:transition spd="slow"/>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733F22C4-763B-49A7-9CF7-DAEC5F28A5BE}"/>
              </a:ext>
            </a:extLst>
          </p:cNvPr>
          <p:cNvSpPr>
            <a:spLocks noGrp="1" noChangeArrowheads="1"/>
          </p:cNvSpPr>
          <p:nvPr>
            <p:ph type="title"/>
          </p:nvPr>
        </p:nvSpPr>
        <p:spPr/>
        <p:txBody>
          <a:bodyPr/>
          <a:lstStyle/>
          <a:p>
            <a:pPr eaLnBrk="1" hangingPunct="1"/>
            <a:r>
              <a:rPr lang="en-US" altLang="en-US" dirty="0"/>
              <a:t>FLAURA2 Post Progression: TFST, TSST, and PFS2 </a:t>
            </a:r>
          </a:p>
        </p:txBody>
      </p:sp>
      <p:graphicFrame>
        <p:nvGraphicFramePr>
          <p:cNvPr id="46112" name="Group 32">
            <a:extLst>
              <a:ext uri="{FF2B5EF4-FFF2-40B4-BE49-F238E27FC236}">
                <a16:creationId xmlns:a16="http://schemas.microsoft.com/office/drawing/2014/main" id="{D7C5433A-81C8-4628-823D-0376ECD29BDF}"/>
              </a:ext>
            </a:extLst>
          </p:cNvPr>
          <p:cNvGraphicFramePr>
            <a:graphicFrameLocks noGrp="1"/>
          </p:cNvGraphicFramePr>
          <p:nvPr>
            <p:extLst>
              <p:ext uri="{D42A27DB-BD31-4B8C-83A1-F6EECF244321}">
                <p14:modId xmlns:p14="http://schemas.microsoft.com/office/powerpoint/2010/main" val="2534846544"/>
              </p:ext>
            </p:extLst>
          </p:nvPr>
        </p:nvGraphicFramePr>
        <p:xfrm>
          <a:off x="717550" y="1600200"/>
          <a:ext cx="11055350" cy="4328272"/>
        </p:xfrm>
        <a:graphic>
          <a:graphicData uri="http://schemas.openxmlformats.org/drawingml/2006/table">
            <a:tbl>
              <a:tblPr/>
              <a:tblGrid>
                <a:gridCol w="3665264">
                  <a:extLst>
                    <a:ext uri="{9D8B030D-6E8A-4147-A177-3AD203B41FA5}">
                      <a16:colId xmlns:a16="http://schemas.microsoft.com/office/drawing/2014/main" val="20000"/>
                    </a:ext>
                  </a:extLst>
                </a:gridCol>
                <a:gridCol w="3691224">
                  <a:extLst>
                    <a:ext uri="{9D8B030D-6E8A-4147-A177-3AD203B41FA5}">
                      <a16:colId xmlns:a16="http://schemas.microsoft.com/office/drawing/2014/main" val="20001"/>
                    </a:ext>
                  </a:extLst>
                </a:gridCol>
                <a:gridCol w="149988">
                  <a:extLst>
                    <a:ext uri="{9D8B030D-6E8A-4147-A177-3AD203B41FA5}">
                      <a16:colId xmlns:a16="http://schemas.microsoft.com/office/drawing/2014/main" val="20002"/>
                    </a:ext>
                  </a:extLst>
                </a:gridCol>
                <a:gridCol w="3548874">
                  <a:extLst>
                    <a:ext uri="{9D8B030D-6E8A-4147-A177-3AD203B41FA5}">
                      <a16:colId xmlns:a16="http://schemas.microsoft.com/office/drawing/2014/main" val="3318725972"/>
                    </a:ext>
                  </a:extLst>
                </a:gridCol>
              </a:tblGrid>
              <a:tr h="310896">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200" b="1" i="0" u="none" strike="noStrike" cap="none" normalizeH="0" baseline="0" dirty="0">
                          <a:ln>
                            <a:noFill/>
                          </a:ln>
                          <a:solidFill>
                            <a:schemeClr val="tx1"/>
                          </a:solidFill>
                          <a:effectLst/>
                          <a:latin typeface="Calibri" panose="020F0502020204030204" pitchFamily="34" charset="0"/>
                        </a:rPr>
                        <a:t>Outcome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200" b="1" i="0" u="none" strike="noStrike" cap="none" normalizeH="0" baseline="0" dirty="0">
                          <a:ln>
                            <a:noFill/>
                          </a:ln>
                          <a:solidFill>
                            <a:schemeClr val="tx1"/>
                          </a:solidFill>
                          <a:effectLst/>
                          <a:latin typeface="Calibri" panose="020F0502020204030204" pitchFamily="34" charset="0"/>
                        </a:rPr>
                        <a:t>Osimertinib + CT</a:t>
                      </a:r>
                      <a:br>
                        <a:rPr kumimoji="0" lang="en-US" sz="2200" b="1" i="0" u="none" strike="noStrike" cap="none" normalizeH="0" baseline="0" dirty="0">
                          <a:ln>
                            <a:noFill/>
                          </a:ln>
                          <a:solidFill>
                            <a:schemeClr val="tx1"/>
                          </a:solidFill>
                          <a:effectLst/>
                          <a:latin typeface="Calibri" panose="020F0502020204030204" pitchFamily="34" charset="0"/>
                        </a:rPr>
                      </a:br>
                      <a:r>
                        <a:rPr kumimoji="0" lang="en-US" sz="2200" b="1" i="0" u="none" strike="noStrike" cap="none" normalizeH="0" baseline="0" dirty="0">
                          <a:ln>
                            <a:noFill/>
                          </a:ln>
                          <a:solidFill>
                            <a:schemeClr val="tx1"/>
                          </a:solidFill>
                          <a:effectLst/>
                          <a:latin typeface="Calibri" panose="020F0502020204030204" pitchFamily="34" charset="0"/>
                        </a:rPr>
                        <a:t>(n = 279)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200" b="1" i="0" u="none" strike="noStrike" cap="none" normalizeH="0" baseline="0" dirty="0">
                          <a:ln>
                            <a:noFill/>
                          </a:ln>
                          <a:solidFill>
                            <a:schemeClr val="tx1"/>
                          </a:solidFill>
                          <a:effectLst/>
                          <a:latin typeface="Calibri" panose="020F0502020204030204" pitchFamily="34" charset="0"/>
                        </a:rPr>
                        <a:t>Osimertinib Alone</a:t>
                      </a:r>
                      <a:br>
                        <a:rPr kumimoji="0" lang="en-US" sz="2200" b="1" i="0" u="none" strike="noStrike" cap="none" normalizeH="0" baseline="0" dirty="0">
                          <a:ln>
                            <a:noFill/>
                          </a:ln>
                          <a:solidFill>
                            <a:schemeClr val="tx1"/>
                          </a:solidFill>
                          <a:effectLst/>
                          <a:latin typeface="Calibri" panose="020F0502020204030204" pitchFamily="34" charset="0"/>
                        </a:rPr>
                      </a:br>
                      <a:r>
                        <a:rPr kumimoji="0" lang="en-US" sz="2200" b="1" i="0" u="none" strike="noStrike" cap="none" normalizeH="0" baseline="0" dirty="0">
                          <a:ln>
                            <a:noFill/>
                          </a:ln>
                          <a:solidFill>
                            <a:schemeClr val="tx1"/>
                          </a:solidFill>
                          <a:effectLst/>
                          <a:latin typeface="Calibri" panose="020F0502020204030204" pitchFamily="34" charset="0"/>
                        </a:rPr>
                        <a:t>(n = 278)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extLst>
                  <a:ext uri="{0D108BD9-81ED-4DB2-BD59-A6C34878D82A}">
                    <a16:rowId xmlns:a16="http://schemas.microsoft.com/office/drawing/2014/main" val="10000"/>
                  </a:ext>
                </a:extLst>
              </a:tr>
              <a:tr h="310896">
                <a:tc>
                  <a:txBody>
                    <a:bodyPr/>
                    <a:lstStyle/>
                    <a:p>
                      <a:pPr marL="0" marR="0" lvl="0" indent="0" algn="l" defTabSz="914400" rtl="0" eaLnBrk="1" fontAlgn="base" latinLnBrk="0" hangingPunct="1">
                        <a:lnSpc>
                          <a:spcPct val="100000"/>
                        </a:lnSpc>
                        <a:spcBef>
                          <a:spcPts val="0"/>
                        </a:spcBef>
                        <a:spcAft>
                          <a:spcPts val="0"/>
                        </a:spcAft>
                        <a:buClrTx/>
                        <a:buSzTx/>
                        <a:buFontTx/>
                        <a:buNone/>
                        <a:tabLst/>
                      </a:pPr>
                      <a:r>
                        <a:rPr kumimoji="0" lang="en-US" sz="2200" b="0" i="0" u="none" strike="noStrike" cap="none" normalizeH="0" baseline="0" dirty="0">
                          <a:ln>
                            <a:noFill/>
                          </a:ln>
                          <a:solidFill>
                            <a:schemeClr val="bg2">
                              <a:lumMod val="10000"/>
                            </a:schemeClr>
                          </a:solidFill>
                          <a:effectLst/>
                          <a:latin typeface="Calibri" panose="020F0502020204030204" pitchFamily="34" charset="0"/>
                        </a:rPr>
                        <a:t>Median TFST, mo (95% CI)</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200" b="0" i="0" u="none" strike="noStrike" cap="none" normalizeH="0" baseline="0" dirty="0">
                          <a:ln>
                            <a:noFill/>
                          </a:ln>
                          <a:solidFill>
                            <a:schemeClr val="bg2">
                              <a:lumMod val="10000"/>
                            </a:schemeClr>
                          </a:solidFill>
                          <a:effectLst/>
                          <a:latin typeface="Calibri" panose="020F0502020204030204" pitchFamily="34" charset="0"/>
                        </a:rPr>
                        <a:t>30.7 (27.3-NC)</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200" b="0" i="0" u="none" strike="noStrike" cap="none" normalizeH="0" baseline="0" dirty="0">
                          <a:ln>
                            <a:noFill/>
                          </a:ln>
                          <a:solidFill>
                            <a:schemeClr val="bg2">
                              <a:lumMod val="10000"/>
                            </a:schemeClr>
                          </a:solidFill>
                          <a:effectLst/>
                          <a:latin typeface="Calibri" panose="020F0502020204030204" pitchFamily="34" charset="0"/>
                        </a:rPr>
                        <a:t>25.4 (22.8-NC)</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endParaRPr lang="en-US"/>
                    </a:p>
                  </a:txBody>
                  <a:tcPr/>
                </a:tc>
                <a:extLst>
                  <a:ext uri="{0D108BD9-81ED-4DB2-BD59-A6C34878D82A}">
                    <a16:rowId xmlns:a16="http://schemas.microsoft.com/office/drawing/2014/main" val="10001"/>
                  </a:ext>
                </a:extLst>
              </a:tr>
              <a:tr h="310896">
                <a:tc>
                  <a:txBody>
                    <a:bodyPr/>
                    <a:lstStyle/>
                    <a:p>
                      <a:pPr marL="342900" marR="0" lvl="0" indent="-342900" algn="l" defTabSz="914400" rtl="0" eaLnBrk="1" fontAlgn="base" latinLnBrk="0" hangingPunct="1">
                        <a:lnSpc>
                          <a:spcPct val="100000"/>
                        </a:lnSpc>
                        <a:spcBef>
                          <a:spcPts val="0"/>
                        </a:spcBef>
                        <a:spcAft>
                          <a:spcPts val="0"/>
                        </a:spcAft>
                        <a:buClrTx/>
                        <a:buSzTx/>
                        <a:buFont typeface="Wingdings" panose="05000000000000000000" pitchFamily="2" charset="2"/>
                        <a:buChar char="§"/>
                        <a:tabLst/>
                      </a:pPr>
                      <a:r>
                        <a:rPr kumimoji="0" lang="en-US" sz="2200" b="0" i="0" u="none" strike="noStrike" cap="none" normalizeH="0" baseline="0" dirty="0">
                          <a:ln>
                            <a:noFill/>
                          </a:ln>
                          <a:solidFill>
                            <a:schemeClr val="bg2">
                              <a:lumMod val="10000"/>
                            </a:schemeClr>
                          </a:solidFill>
                          <a:effectLst/>
                          <a:latin typeface="Calibri" panose="020F0502020204030204" pitchFamily="34" charset="0"/>
                        </a:rPr>
                        <a:t>HR (95% CI)</a:t>
                      </a:r>
                    </a:p>
                    <a:p>
                      <a:pPr marL="342900" marR="0" lvl="0" indent="-342900" algn="l" defTabSz="914400" rtl="0" eaLnBrk="1" fontAlgn="base" latinLnBrk="0" hangingPunct="1">
                        <a:lnSpc>
                          <a:spcPct val="100000"/>
                        </a:lnSpc>
                        <a:spcBef>
                          <a:spcPts val="0"/>
                        </a:spcBef>
                        <a:spcAft>
                          <a:spcPts val="0"/>
                        </a:spcAft>
                        <a:buClrTx/>
                        <a:buSzTx/>
                        <a:buFont typeface="Wingdings" panose="05000000000000000000" pitchFamily="2" charset="2"/>
                        <a:buChar char="§"/>
                        <a:tabLst/>
                      </a:pPr>
                      <a:r>
                        <a:rPr kumimoji="0" lang="en-US" sz="2200" b="0" i="0" u="none" strike="noStrike" cap="none" normalizeH="0" baseline="0" dirty="0">
                          <a:ln>
                            <a:noFill/>
                          </a:ln>
                          <a:solidFill>
                            <a:schemeClr val="bg2">
                              <a:lumMod val="10000"/>
                            </a:schemeClr>
                          </a:solidFill>
                          <a:effectLst/>
                          <a:latin typeface="Calibri" panose="020F0502020204030204" pitchFamily="34" charset="0"/>
                        </a:rPr>
                        <a:t>Overall maturity,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3">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200" b="0" i="0" u="none" strike="noStrike" cap="none" normalizeH="0" baseline="0" dirty="0">
                          <a:ln>
                            <a:noFill/>
                          </a:ln>
                          <a:solidFill>
                            <a:schemeClr val="bg2">
                              <a:lumMod val="10000"/>
                            </a:schemeClr>
                          </a:solidFill>
                          <a:effectLst/>
                          <a:latin typeface="Calibri" panose="020F0502020204030204" pitchFamily="34" charset="0"/>
                        </a:rPr>
                        <a:t>0.73 (0.56-0.94) </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200" b="0" i="0" u="none" strike="noStrike" cap="none" normalizeH="0" baseline="0" dirty="0">
                          <a:ln>
                            <a:noFill/>
                          </a:ln>
                          <a:solidFill>
                            <a:schemeClr val="bg2">
                              <a:lumMod val="10000"/>
                            </a:schemeClr>
                          </a:solidFill>
                          <a:effectLst/>
                          <a:latin typeface="Calibri" panose="020F0502020204030204" pitchFamily="34" charset="0"/>
                        </a:rPr>
                        <a:t>42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20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endParaRPr lang="en-US"/>
                    </a:p>
                  </a:txBody>
                  <a:tcPr/>
                </a:tc>
                <a:extLst>
                  <a:ext uri="{0D108BD9-81ED-4DB2-BD59-A6C34878D82A}">
                    <a16:rowId xmlns:a16="http://schemas.microsoft.com/office/drawing/2014/main" val="2953880442"/>
                  </a:ext>
                </a:extLst>
              </a:tr>
              <a:tr h="310896">
                <a:tc>
                  <a:txBody>
                    <a:bodyPr/>
                    <a:lstStyle/>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200" b="0" i="0" u="none" strike="noStrike" cap="none" normalizeH="0" baseline="0" dirty="0">
                          <a:ln>
                            <a:noFill/>
                          </a:ln>
                          <a:solidFill>
                            <a:schemeClr val="bg2">
                              <a:lumMod val="10000"/>
                            </a:schemeClr>
                          </a:solidFill>
                          <a:effectLst/>
                          <a:latin typeface="Calibri" panose="020F0502020204030204" pitchFamily="34" charset="0"/>
                        </a:rPr>
                        <a:t>Median TSST, mo (95% CI)</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200" b="0" i="0" u="none" strike="noStrike" cap="none" normalizeH="0" baseline="0" dirty="0">
                          <a:ln>
                            <a:noFill/>
                          </a:ln>
                          <a:solidFill>
                            <a:schemeClr val="bg2">
                              <a:lumMod val="10000"/>
                            </a:schemeClr>
                          </a:solidFill>
                          <a:effectLst/>
                          <a:latin typeface="Calibri" panose="020F0502020204030204" pitchFamily="34" charset="0"/>
                        </a:rPr>
                        <a:t>NR (NC-NC)</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gridSpan="2">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200" b="0" i="0" u="none" strike="noStrike" cap="none" normalizeH="0" baseline="0" dirty="0">
                          <a:ln>
                            <a:noFill/>
                          </a:ln>
                          <a:solidFill>
                            <a:schemeClr val="bg2">
                              <a:lumMod val="10000"/>
                            </a:schemeClr>
                          </a:solidFill>
                          <a:effectLst/>
                          <a:latin typeface="Calibri" panose="020F0502020204030204" pitchFamily="34" charset="0"/>
                        </a:rPr>
                        <a:t>33.2 (28.2-NC)</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endParaRPr lang="en-US"/>
                    </a:p>
                  </a:txBody>
                  <a:tcPr/>
                </a:tc>
                <a:extLst>
                  <a:ext uri="{0D108BD9-81ED-4DB2-BD59-A6C34878D82A}">
                    <a16:rowId xmlns:a16="http://schemas.microsoft.com/office/drawing/2014/main" val="10002"/>
                  </a:ext>
                </a:extLst>
              </a:tr>
              <a:tr h="310896">
                <a:tc>
                  <a:txBody>
                    <a:bodyPr/>
                    <a:lstStyle/>
                    <a:p>
                      <a:pPr marL="342900" marR="0" lvl="0" indent="-342900" algn="l" defTabSz="914400" rtl="0" eaLnBrk="1" fontAlgn="base" latinLnBrk="0" hangingPunct="1">
                        <a:lnSpc>
                          <a:spcPct val="100000"/>
                        </a:lnSpc>
                        <a:spcBef>
                          <a:spcPts val="0"/>
                        </a:spcBef>
                        <a:spcAft>
                          <a:spcPts val="0"/>
                        </a:spcAft>
                        <a:buClrTx/>
                        <a:buSzTx/>
                        <a:buFont typeface="Wingdings" panose="05000000000000000000" pitchFamily="2" charset="2"/>
                        <a:buChar char="§"/>
                        <a:tabLst/>
                      </a:pPr>
                      <a:r>
                        <a:rPr kumimoji="0" lang="en-US" sz="2200" b="0" i="0" u="none" strike="noStrike" cap="none" normalizeH="0" baseline="0" dirty="0">
                          <a:ln>
                            <a:noFill/>
                          </a:ln>
                          <a:solidFill>
                            <a:schemeClr val="bg2">
                              <a:lumMod val="10000"/>
                            </a:schemeClr>
                          </a:solidFill>
                          <a:effectLst/>
                          <a:latin typeface="Calibri" panose="020F0502020204030204" pitchFamily="34" charset="0"/>
                        </a:rPr>
                        <a:t>HR (95% CI)</a:t>
                      </a:r>
                    </a:p>
                    <a:p>
                      <a:pPr marL="342900" marR="0" lvl="0" indent="-342900" algn="l" defTabSz="914400" rtl="0" eaLnBrk="1" fontAlgn="base" latinLnBrk="0" hangingPunct="1">
                        <a:lnSpc>
                          <a:spcPct val="100000"/>
                        </a:lnSpc>
                        <a:spcBef>
                          <a:spcPts val="0"/>
                        </a:spcBef>
                        <a:spcAft>
                          <a:spcPts val="0"/>
                        </a:spcAft>
                        <a:buClrTx/>
                        <a:buSzTx/>
                        <a:buFont typeface="Wingdings" panose="05000000000000000000" pitchFamily="2" charset="2"/>
                        <a:buChar char="§"/>
                        <a:tabLst/>
                      </a:pPr>
                      <a:r>
                        <a:rPr kumimoji="0" lang="en-US" sz="2200" b="0" i="0" u="none" strike="noStrike" cap="none" normalizeH="0" baseline="0" dirty="0">
                          <a:ln>
                            <a:noFill/>
                          </a:ln>
                          <a:solidFill>
                            <a:schemeClr val="bg2">
                              <a:lumMod val="10000"/>
                            </a:schemeClr>
                          </a:solidFill>
                          <a:effectLst/>
                          <a:latin typeface="Calibri" panose="020F0502020204030204" pitchFamily="34" charset="0"/>
                        </a:rPr>
                        <a:t>Overall maturity,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gridSpan="3">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2200" b="0" i="0" u="none" strike="noStrike" cap="none" normalizeH="0" baseline="0" dirty="0">
                          <a:ln>
                            <a:noFill/>
                          </a:ln>
                          <a:solidFill>
                            <a:schemeClr val="bg2">
                              <a:lumMod val="10000"/>
                            </a:schemeClr>
                          </a:solidFill>
                          <a:effectLst/>
                          <a:latin typeface="Calibri" panose="020F0502020204030204" pitchFamily="34" charset="0"/>
                        </a:rPr>
                        <a:t>0.69 (0.51-0.93)</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2200" b="0" i="0" u="none" strike="noStrike" cap="none" normalizeH="0" baseline="0" dirty="0">
                          <a:ln>
                            <a:noFill/>
                          </a:ln>
                          <a:solidFill>
                            <a:schemeClr val="bg2">
                              <a:lumMod val="10000"/>
                            </a:schemeClr>
                          </a:solidFill>
                          <a:effectLst/>
                          <a:latin typeface="Calibri" panose="020F0502020204030204" pitchFamily="34" charset="0"/>
                        </a:rPr>
                        <a:t>32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20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endParaRPr lang="en-US"/>
                    </a:p>
                  </a:txBody>
                  <a:tcPr/>
                </a:tc>
                <a:extLst>
                  <a:ext uri="{0D108BD9-81ED-4DB2-BD59-A6C34878D82A}">
                    <a16:rowId xmlns:a16="http://schemas.microsoft.com/office/drawing/2014/main" val="2492258738"/>
                  </a:ext>
                </a:extLst>
              </a:tr>
              <a:tr h="310896">
                <a:tc>
                  <a:txBody>
                    <a:bodyPr/>
                    <a:lstStyle/>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200" b="0" i="0" u="none" strike="noStrike" cap="none" normalizeH="0" baseline="0" dirty="0">
                          <a:ln>
                            <a:noFill/>
                          </a:ln>
                          <a:solidFill>
                            <a:schemeClr val="bg2">
                              <a:lumMod val="10000"/>
                            </a:schemeClr>
                          </a:solidFill>
                          <a:effectLst/>
                          <a:latin typeface="Calibri" panose="020F0502020204030204" pitchFamily="34" charset="0"/>
                        </a:rPr>
                        <a:t>Median PFS2, mo (95% CI)</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2200" b="0" i="0" u="none" strike="noStrike" cap="none" normalizeH="0" baseline="0" dirty="0">
                          <a:ln>
                            <a:noFill/>
                          </a:ln>
                          <a:solidFill>
                            <a:schemeClr val="bg2">
                              <a:lumMod val="10000"/>
                            </a:schemeClr>
                          </a:solidFill>
                          <a:effectLst/>
                          <a:latin typeface="Calibri" panose="020F0502020204030204" pitchFamily="34" charset="0"/>
                        </a:rPr>
                        <a:t>30.6 (29.0-NC)</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endParaRPr lang="en-US"/>
                    </a:p>
                  </a:txBody>
                  <a:tcPr>
                    <a:lnL w="12700" cmpd="sng">
                      <a:noFill/>
                      <a:prstDash val="solid"/>
                    </a:lnL>
                    <a:lnT w="12700" cmpd="sng">
                      <a:noFill/>
                      <a:prstDash val="solid"/>
                    </a:lnT>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2200" b="0" i="0" u="none" strike="noStrike" cap="none" normalizeH="0" baseline="0" dirty="0">
                          <a:ln>
                            <a:noFill/>
                          </a:ln>
                          <a:solidFill>
                            <a:schemeClr val="bg2">
                              <a:lumMod val="10000"/>
                            </a:schemeClr>
                          </a:solidFill>
                          <a:effectLst/>
                          <a:latin typeface="Calibri" panose="020F0502020204030204" pitchFamily="34" charset="0"/>
                        </a:rPr>
                        <a:t>27.8 (26.0-NC)</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42096636"/>
                  </a:ext>
                </a:extLst>
              </a:tr>
              <a:tr h="310896">
                <a:tc>
                  <a:txBody>
                    <a:bodyPr/>
                    <a:lstStyle/>
                    <a:p>
                      <a:pPr marL="342900" marR="0" lvl="0" indent="-342900" algn="l" defTabSz="914400" rtl="0" eaLnBrk="1" fontAlgn="base" latinLnBrk="0" hangingPunct="1">
                        <a:lnSpc>
                          <a:spcPct val="100000"/>
                        </a:lnSpc>
                        <a:spcBef>
                          <a:spcPts val="0"/>
                        </a:spcBef>
                        <a:spcAft>
                          <a:spcPts val="0"/>
                        </a:spcAft>
                        <a:buClrTx/>
                        <a:buSzTx/>
                        <a:buFont typeface="Wingdings" panose="05000000000000000000" pitchFamily="2" charset="2"/>
                        <a:buChar char="§"/>
                        <a:tabLst/>
                      </a:pPr>
                      <a:r>
                        <a:rPr kumimoji="0" lang="en-US" sz="2200" b="0" i="0" u="none" strike="noStrike" cap="none" normalizeH="0" baseline="0" dirty="0">
                          <a:ln>
                            <a:noFill/>
                          </a:ln>
                          <a:solidFill>
                            <a:schemeClr val="bg2">
                              <a:lumMod val="10000"/>
                            </a:schemeClr>
                          </a:solidFill>
                          <a:effectLst/>
                          <a:latin typeface="Calibri" panose="020F0502020204030204" pitchFamily="34" charset="0"/>
                        </a:rPr>
                        <a:t>HR (95% CI)</a:t>
                      </a:r>
                    </a:p>
                    <a:p>
                      <a:pPr marL="342900" marR="0" lvl="0" indent="-342900" algn="l" defTabSz="914400" rtl="0" eaLnBrk="1" fontAlgn="base" latinLnBrk="0" hangingPunct="1">
                        <a:lnSpc>
                          <a:spcPct val="100000"/>
                        </a:lnSpc>
                        <a:spcBef>
                          <a:spcPts val="0"/>
                        </a:spcBef>
                        <a:spcAft>
                          <a:spcPts val="0"/>
                        </a:spcAft>
                        <a:buClrTx/>
                        <a:buSzTx/>
                        <a:buFont typeface="Wingdings" panose="05000000000000000000" pitchFamily="2" charset="2"/>
                        <a:buChar char="§"/>
                        <a:tabLst/>
                      </a:pPr>
                      <a:r>
                        <a:rPr kumimoji="0" lang="en-US" sz="2200" b="0" i="0" u="none" strike="noStrike" cap="none" normalizeH="0" baseline="0" dirty="0">
                          <a:ln>
                            <a:noFill/>
                          </a:ln>
                          <a:solidFill>
                            <a:schemeClr val="bg2">
                              <a:lumMod val="10000"/>
                            </a:schemeClr>
                          </a:solidFill>
                          <a:effectLst/>
                          <a:latin typeface="Calibri" panose="020F0502020204030204" pitchFamily="34" charset="0"/>
                        </a:rPr>
                        <a:t>Overall maturity,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3">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2200" b="0" i="0" u="none" strike="noStrike" cap="none" normalizeH="0" baseline="0" dirty="0">
                          <a:ln>
                            <a:noFill/>
                          </a:ln>
                          <a:solidFill>
                            <a:schemeClr val="bg2">
                              <a:lumMod val="10000"/>
                            </a:schemeClr>
                          </a:solidFill>
                          <a:effectLst/>
                          <a:latin typeface="Calibri" panose="020F0502020204030204" pitchFamily="34" charset="0"/>
                        </a:rPr>
                        <a:t>0.70 (0.52-0.93)</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2200" b="0" i="0" u="none" strike="noStrike" cap="none" normalizeH="0" baseline="0" dirty="0">
                          <a:ln>
                            <a:noFill/>
                          </a:ln>
                          <a:solidFill>
                            <a:schemeClr val="bg2">
                              <a:lumMod val="10000"/>
                            </a:schemeClr>
                          </a:solidFill>
                          <a:effectLst/>
                          <a:latin typeface="Calibri" panose="020F0502020204030204" pitchFamily="34" charset="0"/>
                        </a:rPr>
                        <a:t>34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endParaRPr lang="en-US"/>
                    </a:p>
                  </a:txBody>
                  <a:tcPr>
                    <a:lnL w="12700" cmpd="sng">
                      <a:noFill/>
                      <a:prstDash val="solid"/>
                    </a:lnL>
                  </a:tcPr>
                </a:tc>
                <a:tc hMerge="1">
                  <a:txBody>
                    <a:bodyPr/>
                    <a:lstStyle/>
                    <a:p>
                      <a:endParaRPr lang="en-US" dirty="0"/>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883791633"/>
                  </a:ext>
                </a:extLst>
              </a:tr>
            </a:tbl>
          </a:graphicData>
        </a:graphic>
      </p:graphicFrame>
      <p:sp>
        <p:nvSpPr>
          <p:cNvPr id="2" name="Text Box 11">
            <a:extLst>
              <a:ext uri="{FF2B5EF4-FFF2-40B4-BE49-F238E27FC236}">
                <a16:creationId xmlns:a16="http://schemas.microsoft.com/office/drawing/2014/main" id="{C7E2AD35-CF93-9FC2-B647-F26730F55F31}"/>
              </a:ext>
            </a:extLst>
          </p:cNvPr>
          <p:cNvSpPr txBox="1">
            <a:spLocks noChangeArrowheads="1"/>
          </p:cNvSpPr>
          <p:nvPr/>
        </p:nvSpPr>
        <p:spPr bwMode="auto">
          <a:xfrm>
            <a:off x="404291" y="6375546"/>
            <a:ext cx="8556625"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b">
            <a:spAutoFit/>
          </a:bodyPr>
          <a:lstStyle>
            <a:lvl1pPr defTabSz="912813">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defTabSz="912813">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defTabSz="912813">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defTabSz="912813">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defTabSz="912813">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2813"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err="1">
                <a:ln>
                  <a:noFill/>
                </a:ln>
                <a:solidFill>
                  <a:schemeClr val="bg2"/>
                </a:solidFill>
                <a:effectLst/>
                <a:uLnTx/>
                <a:uFillTx/>
                <a:latin typeface="Calibri" panose="020F0502020204030204" pitchFamily="34" charset="0"/>
                <a:ea typeface="MS PGothic" panose="020B0600070205080204" pitchFamily="34" charset="-128"/>
                <a:cs typeface="Arial" panose="020B0604020202020204" pitchFamily="34" charset="0"/>
              </a:rPr>
              <a:t>Valdiviezo</a:t>
            </a:r>
            <a:r>
              <a:rPr kumimoji="0" lang="en-US" altLang="en-US" sz="1200" b="0" i="0" u="none" strike="noStrike" kern="1200" cap="none" spc="0" normalizeH="0" baseline="0" noProof="0" dirty="0">
                <a:ln>
                  <a:noFill/>
                </a:ln>
                <a:solidFill>
                  <a:schemeClr val="bg2"/>
                </a:solidFill>
                <a:effectLst/>
                <a:uLnTx/>
                <a:uFillTx/>
                <a:latin typeface="Calibri" panose="020F0502020204030204" pitchFamily="34" charset="0"/>
                <a:ea typeface="MS PGothic" panose="020B0600070205080204" pitchFamily="34" charset="-128"/>
                <a:cs typeface="Arial" panose="020B0604020202020204" pitchFamily="34" charset="0"/>
              </a:rPr>
              <a:t> Lama. ELCC 2024. Abstr 4</a:t>
            </a:r>
            <a:r>
              <a:rPr lang="en-US" altLang="en-US" sz="1200" b="0" dirty="0">
                <a:solidFill>
                  <a:schemeClr val="bg2"/>
                </a:solidFill>
                <a:latin typeface="Calibri" panose="020F0502020204030204" pitchFamily="34" charset="0"/>
                <a:ea typeface="MS PGothic" panose="020B0600070205080204" pitchFamily="34" charset="-128"/>
              </a:rPr>
              <a:t>O.</a:t>
            </a:r>
            <a:endParaRPr kumimoji="0" lang="pt-BR" altLang="en-US" sz="1200" b="0" i="0" u="none" strike="noStrike" kern="1200" cap="none" spc="0" normalizeH="0" baseline="0" noProof="0" dirty="0">
              <a:ln>
                <a:noFill/>
              </a:ln>
              <a:solidFill>
                <a:srgbClr val="45556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Tree>
    <p:extLst>
      <p:ext uri="{BB962C8B-B14F-4D97-AF65-F5344CB8AC3E}">
        <p14:creationId xmlns:p14="http://schemas.microsoft.com/office/powerpoint/2010/main" val="42621087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733F22C4-763B-49A7-9CF7-DAEC5F28A5BE}"/>
              </a:ext>
            </a:extLst>
          </p:cNvPr>
          <p:cNvSpPr>
            <a:spLocks noGrp="1" noChangeArrowheads="1"/>
          </p:cNvSpPr>
          <p:nvPr>
            <p:ph type="title"/>
          </p:nvPr>
        </p:nvSpPr>
        <p:spPr/>
        <p:txBody>
          <a:bodyPr/>
          <a:lstStyle/>
          <a:p>
            <a:pPr eaLnBrk="1" hangingPunct="1"/>
            <a:r>
              <a:rPr lang="en-US" altLang="en-US" dirty="0"/>
              <a:t>FLAURA2 Post Progression: First Subsequent Treatment</a:t>
            </a:r>
          </a:p>
        </p:txBody>
      </p:sp>
      <p:graphicFrame>
        <p:nvGraphicFramePr>
          <p:cNvPr id="46112" name="Group 32">
            <a:extLst>
              <a:ext uri="{FF2B5EF4-FFF2-40B4-BE49-F238E27FC236}">
                <a16:creationId xmlns:a16="http://schemas.microsoft.com/office/drawing/2014/main" id="{D7C5433A-81C8-4628-823D-0376ECD29BDF}"/>
              </a:ext>
            </a:extLst>
          </p:cNvPr>
          <p:cNvGraphicFramePr>
            <a:graphicFrameLocks noGrp="1"/>
          </p:cNvGraphicFramePr>
          <p:nvPr>
            <p:extLst>
              <p:ext uri="{D42A27DB-BD31-4B8C-83A1-F6EECF244321}">
                <p14:modId xmlns:p14="http://schemas.microsoft.com/office/powerpoint/2010/main" val="616416257"/>
              </p:ext>
            </p:extLst>
          </p:nvPr>
        </p:nvGraphicFramePr>
        <p:xfrm>
          <a:off x="739606" y="1560786"/>
          <a:ext cx="10766594" cy="4602592"/>
        </p:xfrm>
        <a:graphic>
          <a:graphicData uri="http://schemas.openxmlformats.org/drawingml/2006/table">
            <a:tbl>
              <a:tblPr/>
              <a:tblGrid>
                <a:gridCol w="5229102">
                  <a:extLst>
                    <a:ext uri="{9D8B030D-6E8A-4147-A177-3AD203B41FA5}">
                      <a16:colId xmlns:a16="http://schemas.microsoft.com/office/drawing/2014/main" val="20000"/>
                    </a:ext>
                  </a:extLst>
                </a:gridCol>
                <a:gridCol w="2974255">
                  <a:extLst>
                    <a:ext uri="{9D8B030D-6E8A-4147-A177-3AD203B41FA5}">
                      <a16:colId xmlns:a16="http://schemas.microsoft.com/office/drawing/2014/main" val="20001"/>
                    </a:ext>
                  </a:extLst>
                </a:gridCol>
                <a:gridCol w="2563237">
                  <a:extLst>
                    <a:ext uri="{9D8B030D-6E8A-4147-A177-3AD203B41FA5}">
                      <a16:colId xmlns:a16="http://schemas.microsoft.com/office/drawing/2014/main" val="20002"/>
                    </a:ext>
                  </a:extLst>
                </a:gridCol>
              </a:tblGrid>
              <a:tr h="310896">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Patient Disposition,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Osimertinib + CT</a:t>
                      </a:r>
                      <a:br>
                        <a:rPr kumimoji="0" lang="en-US" sz="2000" b="1" i="0" u="none" strike="noStrike" cap="none" normalizeH="0" baseline="0" dirty="0">
                          <a:ln>
                            <a:noFill/>
                          </a:ln>
                          <a:solidFill>
                            <a:schemeClr val="tx1"/>
                          </a:solidFill>
                          <a:effectLst/>
                          <a:latin typeface="Calibri" panose="020F0502020204030204" pitchFamily="34" charset="0"/>
                        </a:rPr>
                      </a:br>
                      <a:r>
                        <a:rPr kumimoji="0" lang="en-US" sz="2000" b="1" i="0" u="none" strike="noStrike" cap="none" normalizeH="0" baseline="0" dirty="0">
                          <a:ln>
                            <a:noFill/>
                          </a:ln>
                          <a:solidFill>
                            <a:schemeClr val="tx1"/>
                          </a:solidFill>
                          <a:effectLst/>
                          <a:latin typeface="Calibri" panose="020F0502020204030204" pitchFamily="34" charset="0"/>
                        </a:rPr>
                        <a:t>(n = 279)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Osimertinib Alone</a:t>
                      </a:r>
                      <a:br>
                        <a:rPr kumimoji="0" lang="en-US" sz="2000" b="1" i="0" u="none" strike="noStrike" cap="none" normalizeH="0" baseline="0" dirty="0">
                          <a:ln>
                            <a:noFill/>
                          </a:ln>
                          <a:solidFill>
                            <a:schemeClr val="tx1"/>
                          </a:solidFill>
                          <a:effectLst/>
                          <a:latin typeface="Calibri" panose="020F0502020204030204" pitchFamily="34" charset="0"/>
                        </a:rPr>
                      </a:br>
                      <a:r>
                        <a:rPr kumimoji="0" lang="en-US" sz="2000" b="1" i="0" u="none" strike="noStrike" cap="none" normalizeH="0" baseline="0" dirty="0">
                          <a:ln>
                            <a:noFill/>
                          </a:ln>
                          <a:solidFill>
                            <a:schemeClr val="tx1"/>
                          </a:solidFill>
                          <a:effectLst/>
                          <a:latin typeface="Calibri" panose="020F0502020204030204" pitchFamily="34" charset="0"/>
                        </a:rPr>
                        <a:t>(n = 278)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310896">
                <a:tc>
                  <a:txBody>
                    <a:bodyPr/>
                    <a:lstStyle/>
                    <a:p>
                      <a:pPr marL="0" marR="0" lvl="0" indent="0" algn="l" defTabSz="914400" rtl="0" eaLnBrk="1" fontAlgn="base" latinLnBrk="0" hangingPunct="1">
                        <a:lnSpc>
                          <a:spcPct val="100000"/>
                        </a:lnSpc>
                        <a:spcBef>
                          <a:spcPts val="0"/>
                        </a:spcBef>
                        <a:spcAft>
                          <a:spcPts val="0"/>
                        </a:spcAft>
                        <a:buClrTx/>
                        <a:buSzTx/>
                        <a:buFont typeface="Wingdings" panose="05000000000000000000"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Received first subsequent treatment</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33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284707769"/>
                  </a:ext>
                </a:extLst>
              </a:tr>
              <a:tr h="310896">
                <a:tc>
                  <a:txBody>
                    <a:bodyPr/>
                    <a:lstStyle/>
                    <a:p>
                      <a:pPr marL="0" marR="0" lvl="0" indent="0" algn="l" defTabSz="914400" rtl="0" eaLnBrk="1" fontAlgn="base" latinLnBrk="0" hangingPunct="1">
                        <a:lnSpc>
                          <a:spcPct val="100000"/>
                        </a:lnSpc>
                        <a:spcBef>
                          <a:spcPts val="0"/>
                        </a:spcBef>
                        <a:spcAft>
                          <a:spcPts val="0"/>
                        </a:spcAft>
                        <a:buClrTx/>
                        <a:buSzTx/>
                        <a:buFont typeface="Wingdings" panose="05000000000000000000"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No subsequent treatment</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542182359"/>
                  </a:ext>
                </a:extLst>
              </a:tr>
              <a:tr h="310896">
                <a:tc>
                  <a:txBody>
                    <a:bodyPr/>
                    <a:lstStyle/>
                    <a:p>
                      <a:pPr marL="0" marR="0" lvl="0" indent="0" algn="l" defTabSz="914400" rtl="0" eaLnBrk="1" fontAlgn="base" latinLnBrk="0" hangingPunct="1">
                        <a:lnSpc>
                          <a:spcPct val="100000"/>
                        </a:lnSpc>
                        <a:spcBef>
                          <a:spcPts val="0"/>
                        </a:spcBef>
                        <a:spcAft>
                          <a:spcPts val="0"/>
                        </a:spcAft>
                        <a:buClrTx/>
                        <a:buSzTx/>
                        <a:buFont typeface="Wingdings" panose="05000000000000000000"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Remains on study treatment</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55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44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546478387"/>
                  </a:ext>
                </a:extLst>
              </a:tr>
              <a:tr h="310896">
                <a:tc>
                  <a:txBody>
                    <a:bodyPr/>
                    <a:lstStyle/>
                    <a:p>
                      <a:pPr marL="0" marR="0" lvl="0" indent="0" algn="l" defTabSz="914400" rtl="0" eaLnBrk="1" fontAlgn="base" latinLnBrk="0" hangingPunct="1">
                        <a:lnSpc>
                          <a:spcPct val="100000"/>
                        </a:lnSpc>
                        <a:spcBef>
                          <a:spcPts val="0"/>
                        </a:spcBef>
                        <a:spcAft>
                          <a:spcPts val="0"/>
                        </a:spcAft>
                        <a:buClrTx/>
                        <a:buSzTx/>
                        <a:buFont typeface="Wingdings" panose="05000000000000000000"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Did not receive study treatment</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&lt;1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417747920"/>
                  </a:ext>
                </a:extLst>
              </a:tr>
              <a:tr h="310896">
                <a:tc>
                  <a:txBody>
                    <a:bodyPr/>
                    <a:lstStyle/>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2000" b="1" i="0" u="none" strike="noStrike" kern="1200" cap="none" normalizeH="0" baseline="0" dirty="0">
                          <a:ln>
                            <a:noFill/>
                          </a:ln>
                          <a:solidFill>
                            <a:schemeClr val="tx1"/>
                          </a:solidFill>
                          <a:effectLst/>
                          <a:latin typeface="Calibri" panose="020F0502020204030204" pitchFamily="34" charset="0"/>
                          <a:ea typeface="+mn-ea"/>
                          <a:cs typeface="+mn-cs"/>
                        </a:rPr>
                        <a:t>First Subsequent Treatment,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Osimertinib + CT</a:t>
                      </a:r>
                      <a:br>
                        <a:rPr kumimoji="0" lang="en-US" sz="2000" b="1" i="0" u="none" strike="noStrike" cap="none" normalizeH="0" baseline="0" dirty="0">
                          <a:ln>
                            <a:noFill/>
                          </a:ln>
                          <a:solidFill>
                            <a:schemeClr val="tx1"/>
                          </a:solidFill>
                          <a:effectLst/>
                          <a:latin typeface="Calibri" panose="020F0502020204030204" pitchFamily="34" charset="0"/>
                        </a:rPr>
                      </a:br>
                      <a:r>
                        <a:rPr kumimoji="0" lang="en-US" sz="2000" b="1" i="0" u="none" strike="noStrike" cap="none" normalizeH="0" baseline="0" dirty="0">
                          <a:ln>
                            <a:noFill/>
                          </a:ln>
                          <a:solidFill>
                            <a:schemeClr val="tx1"/>
                          </a:solidFill>
                          <a:effectLst/>
                          <a:latin typeface="Calibri" panose="020F0502020204030204" pitchFamily="34" charset="0"/>
                        </a:rPr>
                        <a:t>(n = 57)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Osimertinib Alone</a:t>
                      </a:r>
                      <a:br>
                        <a:rPr kumimoji="0" lang="en-US" sz="2000" b="1" i="0" u="none" strike="noStrike" cap="none" normalizeH="0" baseline="0" dirty="0">
                          <a:ln>
                            <a:noFill/>
                          </a:ln>
                          <a:solidFill>
                            <a:schemeClr val="tx1"/>
                          </a:solidFill>
                          <a:effectLst/>
                          <a:latin typeface="Calibri" panose="020F0502020204030204" pitchFamily="34" charset="0"/>
                        </a:rPr>
                      </a:br>
                      <a:r>
                        <a:rPr kumimoji="0" lang="en-US" sz="2000" b="1" i="0" u="none" strike="noStrike" cap="none" normalizeH="0" baseline="0" dirty="0">
                          <a:ln>
                            <a:noFill/>
                          </a:ln>
                          <a:solidFill>
                            <a:schemeClr val="tx1"/>
                          </a:solidFill>
                          <a:effectLst/>
                          <a:latin typeface="Calibri" panose="020F0502020204030204" pitchFamily="34" charset="0"/>
                        </a:rPr>
                        <a:t>(n = 91)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3350322114"/>
                  </a:ext>
                </a:extLst>
              </a:tr>
              <a:tr h="310896">
                <a:tc>
                  <a:txBody>
                    <a:bodyPr/>
                    <a:lstStyle/>
                    <a:p>
                      <a:pPr marL="342900" marR="0" lvl="0" indent="-342900" algn="l"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cap="none" normalizeH="0" baseline="0" dirty="0">
                          <a:ln>
                            <a:noFill/>
                          </a:ln>
                          <a:solidFill>
                            <a:schemeClr val="bg2">
                              <a:lumMod val="10000"/>
                            </a:schemeClr>
                          </a:solidFill>
                          <a:effectLst/>
                          <a:latin typeface="Calibri" panose="020F0502020204030204" pitchFamily="34" charset="0"/>
                        </a:rPr>
                        <a:t>Not platinum-based CT</a:t>
                      </a:r>
                    </a:p>
                    <a:p>
                      <a:pPr marL="342900" marR="0" lvl="0" indent="-342900" algn="l"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cap="none" normalizeH="0" baseline="0" dirty="0">
                          <a:ln>
                            <a:noFill/>
                          </a:ln>
                          <a:solidFill>
                            <a:schemeClr val="bg2">
                              <a:lumMod val="10000"/>
                            </a:schemeClr>
                          </a:solidFill>
                          <a:effectLst/>
                          <a:latin typeface="Calibri" panose="020F0502020204030204" pitchFamily="34" charset="0"/>
                        </a:rPr>
                        <a:t>Platinum-based CT</a:t>
                      </a:r>
                    </a:p>
                    <a:p>
                      <a:pPr marL="342900" marR="0" lvl="0" indent="-342900" algn="l"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cap="none" normalizeH="0" baseline="0" dirty="0">
                          <a:ln>
                            <a:noFill/>
                          </a:ln>
                          <a:solidFill>
                            <a:schemeClr val="bg2">
                              <a:lumMod val="10000"/>
                            </a:schemeClr>
                          </a:solidFill>
                          <a:effectLst/>
                          <a:latin typeface="Calibri" panose="020F0502020204030204" pitchFamily="34" charset="0"/>
                        </a:rPr>
                        <a:t>Other EGFR TKI</a:t>
                      </a:r>
                    </a:p>
                    <a:p>
                      <a:pPr marL="342900" marR="0" lvl="0" indent="-342900" algn="l"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cap="none" normalizeH="0" baseline="0" dirty="0">
                          <a:ln>
                            <a:noFill/>
                          </a:ln>
                          <a:solidFill>
                            <a:schemeClr val="bg2">
                              <a:lumMod val="10000"/>
                            </a:schemeClr>
                          </a:solidFill>
                          <a:effectLst/>
                          <a:latin typeface="Calibri" panose="020F0502020204030204" pitchFamily="34" charset="0"/>
                        </a:rPr>
                        <a:t>Osimertinib + targeted/investigational agent</a:t>
                      </a:r>
                    </a:p>
                    <a:p>
                      <a:pPr marL="342900" marR="0" lvl="0" indent="-342900" algn="l"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cap="none" normalizeH="0" baseline="0" dirty="0">
                          <a:ln>
                            <a:noFill/>
                          </a:ln>
                          <a:solidFill>
                            <a:schemeClr val="bg2">
                              <a:lumMod val="10000"/>
                            </a:schemeClr>
                          </a:solidFill>
                          <a:effectLst/>
                          <a:latin typeface="Calibri" panose="020F0502020204030204" pitchFamily="34" charset="0"/>
                        </a:rPr>
                        <a:t>Other*</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37</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32</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14</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5</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3</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81</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7</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4</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bl>
          </a:graphicData>
        </a:graphic>
      </p:graphicFrame>
      <p:sp>
        <p:nvSpPr>
          <p:cNvPr id="2" name="Text Box 11">
            <a:extLst>
              <a:ext uri="{FF2B5EF4-FFF2-40B4-BE49-F238E27FC236}">
                <a16:creationId xmlns:a16="http://schemas.microsoft.com/office/drawing/2014/main" id="{C7E2AD35-CF93-9FC2-B647-F26730F55F31}"/>
              </a:ext>
            </a:extLst>
          </p:cNvPr>
          <p:cNvSpPr txBox="1">
            <a:spLocks noChangeArrowheads="1"/>
          </p:cNvSpPr>
          <p:nvPr/>
        </p:nvSpPr>
        <p:spPr bwMode="auto">
          <a:xfrm>
            <a:off x="411220" y="6374404"/>
            <a:ext cx="8556625"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b">
            <a:spAutoFit/>
          </a:bodyPr>
          <a:lstStyle>
            <a:lvl1pPr defTabSz="912813">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defTabSz="912813">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defTabSz="912813">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defTabSz="912813">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defTabSz="912813">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2813"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err="1">
                <a:ln>
                  <a:noFill/>
                </a:ln>
                <a:solidFill>
                  <a:schemeClr val="bg2"/>
                </a:solidFill>
                <a:effectLst/>
                <a:uLnTx/>
                <a:uFillTx/>
                <a:latin typeface="Calibri" panose="020F0502020204030204" pitchFamily="34" charset="0"/>
                <a:ea typeface="MS PGothic" panose="020B0600070205080204" pitchFamily="34" charset="-128"/>
                <a:cs typeface="Arial" panose="020B0604020202020204" pitchFamily="34" charset="0"/>
              </a:rPr>
              <a:t>Valdiviezo</a:t>
            </a:r>
            <a:r>
              <a:rPr kumimoji="0" lang="en-US" altLang="en-US" sz="1200" b="0" i="0" u="none" strike="noStrike" kern="1200" cap="none" spc="0" normalizeH="0" baseline="0" noProof="0" dirty="0">
                <a:ln>
                  <a:noFill/>
                </a:ln>
                <a:solidFill>
                  <a:schemeClr val="bg2"/>
                </a:solidFill>
                <a:effectLst/>
                <a:uLnTx/>
                <a:uFillTx/>
                <a:latin typeface="Calibri" panose="020F0502020204030204" pitchFamily="34" charset="0"/>
                <a:ea typeface="MS PGothic" panose="020B0600070205080204" pitchFamily="34" charset="-128"/>
                <a:cs typeface="Arial" panose="020B0604020202020204" pitchFamily="34" charset="0"/>
              </a:rPr>
              <a:t> Lama. ELCC 2024. Abstr 4</a:t>
            </a:r>
            <a:r>
              <a:rPr lang="en-US" altLang="en-US" sz="1200" b="0" dirty="0">
                <a:solidFill>
                  <a:schemeClr val="bg2"/>
                </a:solidFill>
                <a:latin typeface="Calibri" panose="020F0502020204030204" pitchFamily="34" charset="0"/>
                <a:ea typeface="MS PGothic" panose="020B0600070205080204" pitchFamily="34" charset="-128"/>
              </a:rPr>
              <a:t>O.</a:t>
            </a:r>
            <a:endParaRPr kumimoji="0" lang="pt-BR" altLang="en-US" sz="1200" b="0" i="0" u="none" strike="noStrike" kern="1200" cap="none" spc="0" normalizeH="0" baseline="0" noProof="0" dirty="0">
              <a:ln>
                <a:noFill/>
              </a:ln>
              <a:solidFill>
                <a:srgbClr val="45556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 name="TextBox 2">
            <a:extLst>
              <a:ext uri="{FF2B5EF4-FFF2-40B4-BE49-F238E27FC236}">
                <a16:creationId xmlns:a16="http://schemas.microsoft.com/office/drawing/2014/main" id="{DAC9CB4D-ED5C-9948-B199-CD4F8F69C914}"/>
              </a:ext>
            </a:extLst>
          </p:cNvPr>
          <p:cNvSpPr txBox="1"/>
          <p:nvPr/>
        </p:nvSpPr>
        <p:spPr bwMode="auto">
          <a:xfrm>
            <a:off x="739606" y="6143172"/>
            <a:ext cx="634802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*Can include immunotherapy, ADC, targeted agents, or other investigational agents. </a:t>
            </a:r>
          </a:p>
        </p:txBody>
      </p:sp>
    </p:spTree>
    <p:extLst>
      <p:ext uri="{BB962C8B-B14F-4D97-AF65-F5344CB8AC3E}">
        <p14:creationId xmlns:p14="http://schemas.microsoft.com/office/powerpoint/2010/main" val="2091680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1E4236-12E2-3DA6-0A1B-33EA8627120F}"/>
              </a:ext>
            </a:extLst>
          </p:cNvPr>
          <p:cNvSpPr>
            <a:spLocks noGrp="1"/>
          </p:cNvSpPr>
          <p:nvPr>
            <p:ph type="title"/>
          </p:nvPr>
        </p:nvSpPr>
        <p:spPr/>
        <p:txBody>
          <a:bodyPr/>
          <a:lstStyle/>
          <a:p>
            <a:r>
              <a:rPr lang="en-US" altLang="en-US" dirty="0"/>
              <a:t>FLAURA2 Post Progression: Second Interim OS Analysis</a:t>
            </a:r>
            <a:endParaRPr lang="en-US" dirty="0"/>
          </a:p>
        </p:txBody>
      </p:sp>
      <p:sp>
        <p:nvSpPr>
          <p:cNvPr id="3" name="Content Placeholder 2">
            <a:extLst>
              <a:ext uri="{FF2B5EF4-FFF2-40B4-BE49-F238E27FC236}">
                <a16:creationId xmlns:a16="http://schemas.microsoft.com/office/drawing/2014/main" id="{8F0A8D33-05D8-A781-A2F2-0E47D5E7EB95}"/>
              </a:ext>
            </a:extLst>
          </p:cNvPr>
          <p:cNvSpPr>
            <a:spLocks noGrp="1"/>
          </p:cNvSpPr>
          <p:nvPr>
            <p:ph idx="1"/>
          </p:nvPr>
        </p:nvSpPr>
        <p:spPr>
          <a:xfrm>
            <a:off x="604675" y="1511213"/>
            <a:ext cx="10877529" cy="4822293"/>
          </a:xfrm>
        </p:spPr>
        <p:txBody>
          <a:bodyPr/>
          <a:lstStyle/>
          <a:p>
            <a:r>
              <a:rPr lang="en-US" sz="2200" dirty="0"/>
              <a:t>Data cutoff: January 8, 2024</a:t>
            </a:r>
          </a:p>
          <a:p>
            <a:endParaRPr lang="en-US" sz="2200" dirty="0"/>
          </a:p>
          <a:p>
            <a:endParaRPr lang="en-US" sz="2200" dirty="0"/>
          </a:p>
          <a:p>
            <a:endParaRPr lang="en-US" sz="2200" dirty="0"/>
          </a:p>
          <a:p>
            <a:endParaRPr lang="en-US" sz="2200" dirty="0"/>
          </a:p>
          <a:p>
            <a:endParaRPr lang="en-US" sz="2200" dirty="0"/>
          </a:p>
          <a:p>
            <a:endParaRPr lang="en-US" sz="2200" dirty="0"/>
          </a:p>
          <a:p>
            <a:endParaRPr lang="en-US" sz="2200" dirty="0"/>
          </a:p>
          <a:p>
            <a:r>
              <a:rPr lang="en-US" sz="2200" dirty="0"/>
              <a:t>OS benefit with osimertinib + platinum-based CT was generally consistent across subgroups, including smoking history and </a:t>
            </a:r>
            <a:r>
              <a:rPr lang="en-US" sz="2200" i="1" dirty="0"/>
              <a:t>EGFR</a:t>
            </a:r>
            <a:r>
              <a:rPr lang="en-US" sz="2200" dirty="0"/>
              <a:t> mutation</a:t>
            </a:r>
          </a:p>
        </p:txBody>
      </p:sp>
      <p:sp>
        <p:nvSpPr>
          <p:cNvPr id="4" name="Text Box 11">
            <a:extLst>
              <a:ext uri="{FF2B5EF4-FFF2-40B4-BE49-F238E27FC236}">
                <a16:creationId xmlns:a16="http://schemas.microsoft.com/office/drawing/2014/main" id="{CBCF04D4-72E8-8218-AA3A-A666EC2086A9}"/>
              </a:ext>
            </a:extLst>
          </p:cNvPr>
          <p:cNvSpPr txBox="1">
            <a:spLocks noChangeArrowheads="1"/>
          </p:cNvSpPr>
          <p:nvPr/>
        </p:nvSpPr>
        <p:spPr bwMode="auto">
          <a:xfrm>
            <a:off x="404291" y="6375546"/>
            <a:ext cx="8556625"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b">
            <a:spAutoFit/>
          </a:bodyPr>
          <a:lstStyle>
            <a:lvl1pPr defTabSz="912813">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defTabSz="912813">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defTabSz="912813">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defTabSz="912813">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defTabSz="912813">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2813"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err="1">
                <a:ln>
                  <a:noFill/>
                </a:ln>
                <a:solidFill>
                  <a:schemeClr val="bg2"/>
                </a:solidFill>
                <a:effectLst/>
                <a:uLnTx/>
                <a:uFillTx/>
                <a:latin typeface="Calibri" panose="020F0502020204030204" pitchFamily="34" charset="0"/>
                <a:ea typeface="MS PGothic" panose="020B0600070205080204" pitchFamily="34" charset="-128"/>
                <a:cs typeface="Arial" panose="020B0604020202020204" pitchFamily="34" charset="0"/>
              </a:rPr>
              <a:t>Valdiviezo</a:t>
            </a:r>
            <a:r>
              <a:rPr kumimoji="0" lang="en-US" altLang="en-US" sz="1200" b="0" i="0" u="none" strike="noStrike" kern="1200" cap="none" spc="0" normalizeH="0" baseline="0" noProof="0" dirty="0">
                <a:ln>
                  <a:noFill/>
                </a:ln>
                <a:solidFill>
                  <a:schemeClr val="bg2"/>
                </a:solidFill>
                <a:effectLst/>
                <a:uLnTx/>
                <a:uFillTx/>
                <a:latin typeface="Calibri" panose="020F0502020204030204" pitchFamily="34" charset="0"/>
                <a:ea typeface="MS PGothic" panose="020B0600070205080204" pitchFamily="34" charset="-128"/>
                <a:cs typeface="Arial" panose="020B0604020202020204" pitchFamily="34" charset="0"/>
              </a:rPr>
              <a:t> Lama. ELCC 2024. Abstr 4</a:t>
            </a:r>
            <a:r>
              <a:rPr lang="en-US" altLang="en-US" sz="1200" b="0" dirty="0">
                <a:solidFill>
                  <a:schemeClr val="bg2"/>
                </a:solidFill>
                <a:latin typeface="Calibri" panose="020F0502020204030204" pitchFamily="34" charset="0"/>
                <a:ea typeface="MS PGothic" panose="020B0600070205080204" pitchFamily="34" charset="-128"/>
              </a:rPr>
              <a:t>O.</a:t>
            </a:r>
            <a:endParaRPr kumimoji="0" lang="pt-BR" altLang="en-US" sz="1200" b="0" i="0" u="none" strike="noStrike" kern="1200" cap="none" spc="0" normalizeH="0" baseline="0" noProof="0" dirty="0">
              <a:ln>
                <a:noFill/>
              </a:ln>
              <a:solidFill>
                <a:srgbClr val="45556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graphicFrame>
        <p:nvGraphicFramePr>
          <p:cNvPr id="5" name="Group 32">
            <a:extLst>
              <a:ext uri="{FF2B5EF4-FFF2-40B4-BE49-F238E27FC236}">
                <a16:creationId xmlns:a16="http://schemas.microsoft.com/office/drawing/2014/main" id="{6211788E-E09E-703B-B8EB-D759F0ECE367}"/>
              </a:ext>
            </a:extLst>
          </p:cNvPr>
          <p:cNvGraphicFramePr>
            <a:graphicFrameLocks noGrp="1"/>
          </p:cNvGraphicFramePr>
          <p:nvPr>
            <p:extLst>
              <p:ext uri="{D42A27DB-BD31-4B8C-83A1-F6EECF244321}">
                <p14:modId xmlns:p14="http://schemas.microsoft.com/office/powerpoint/2010/main" val="1035648384"/>
              </p:ext>
            </p:extLst>
          </p:nvPr>
        </p:nvGraphicFramePr>
        <p:xfrm>
          <a:off x="727076" y="1915835"/>
          <a:ext cx="10779124" cy="3383392"/>
        </p:xfrm>
        <a:graphic>
          <a:graphicData uri="http://schemas.openxmlformats.org/drawingml/2006/table">
            <a:tbl>
              <a:tblPr/>
              <a:tblGrid>
                <a:gridCol w="4756254">
                  <a:extLst>
                    <a:ext uri="{9D8B030D-6E8A-4147-A177-3AD203B41FA5}">
                      <a16:colId xmlns:a16="http://schemas.microsoft.com/office/drawing/2014/main" val="20000"/>
                    </a:ext>
                  </a:extLst>
                </a:gridCol>
                <a:gridCol w="2671378">
                  <a:extLst>
                    <a:ext uri="{9D8B030D-6E8A-4147-A177-3AD203B41FA5}">
                      <a16:colId xmlns:a16="http://schemas.microsoft.com/office/drawing/2014/main" val="20001"/>
                    </a:ext>
                  </a:extLst>
                </a:gridCol>
                <a:gridCol w="389631">
                  <a:extLst>
                    <a:ext uri="{9D8B030D-6E8A-4147-A177-3AD203B41FA5}">
                      <a16:colId xmlns:a16="http://schemas.microsoft.com/office/drawing/2014/main" val="20002"/>
                    </a:ext>
                  </a:extLst>
                </a:gridCol>
                <a:gridCol w="2961861">
                  <a:extLst>
                    <a:ext uri="{9D8B030D-6E8A-4147-A177-3AD203B41FA5}">
                      <a16:colId xmlns:a16="http://schemas.microsoft.com/office/drawing/2014/main" val="182634579"/>
                    </a:ext>
                  </a:extLst>
                </a:gridCol>
              </a:tblGrid>
              <a:tr h="310896">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Efficacy Outcome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Osimertinib + CT</a:t>
                      </a:r>
                      <a:br>
                        <a:rPr kumimoji="0" lang="en-US" sz="2000" b="1" i="0" u="none" strike="noStrike" cap="none" normalizeH="0" baseline="0" dirty="0">
                          <a:ln>
                            <a:noFill/>
                          </a:ln>
                          <a:solidFill>
                            <a:schemeClr val="tx1"/>
                          </a:solidFill>
                          <a:effectLst/>
                          <a:latin typeface="Calibri" panose="020F0502020204030204" pitchFamily="34" charset="0"/>
                        </a:rPr>
                      </a:br>
                      <a:r>
                        <a:rPr kumimoji="0" lang="en-US" sz="2000" b="1" i="0" u="none" strike="noStrike" cap="none" normalizeH="0" baseline="0" dirty="0">
                          <a:ln>
                            <a:noFill/>
                          </a:ln>
                          <a:solidFill>
                            <a:schemeClr val="tx1"/>
                          </a:solidFill>
                          <a:effectLst/>
                          <a:latin typeface="Calibri" panose="020F0502020204030204" pitchFamily="34" charset="0"/>
                        </a:rPr>
                        <a:t>(n = 279)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Osimertinib Alone</a:t>
                      </a:r>
                      <a:br>
                        <a:rPr kumimoji="0" lang="en-US" sz="2000" b="1" i="0" u="none" strike="noStrike" cap="none" normalizeH="0" baseline="0" dirty="0">
                          <a:ln>
                            <a:noFill/>
                          </a:ln>
                          <a:solidFill>
                            <a:schemeClr val="tx1"/>
                          </a:solidFill>
                          <a:effectLst/>
                          <a:latin typeface="Calibri" panose="020F0502020204030204" pitchFamily="34" charset="0"/>
                        </a:rPr>
                      </a:br>
                      <a:r>
                        <a:rPr kumimoji="0" lang="en-US" sz="2000" b="1" i="0" u="none" strike="noStrike" cap="none" normalizeH="0" baseline="0" dirty="0">
                          <a:ln>
                            <a:noFill/>
                          </a:ln>
                          <a:solidFill>
                            <a:schemeClr val="tx1"/>
                          </a:solidFill>
                          <a:effectLst/>
                          <a:latin typeface="Calibri" panose="020F0502020204030204" pitchFamily="34" charset="0"/>
                        </a:rPr>
                        <a:t>(n = 278)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Osimertinib Alone</a:t>
                      </a:r>
                      <a:br>
                        <a:rPr kumimoji="0" lang="en-US" sz="2000" b="1" i="0" u="none" strike="noStrike" cap="none" normalizeH="0" baseline="0" dirty="0">
                          <a:ln>
                            <a:noFill/>
                          </a:ln>
                          <a:solidFill>
                            <a:schemeClr val="tx1"/>
                          </a:solidFill>
                          <a:effectLst/>
                          <a:latin typeface="Calibri" panose="020F0502020204030204" pitchFamily="34" charset="0"/>
                        </a:rPr>
                      </a:br>
                      <a:r>
                        <a:rPr kumimoji="0" lang="en-US" sz="2000" b="1" i="0" u="none" strike="noStrike" cap="none" normalizeH="0" baseline="0" dirty="0">
                          <a:ln>
                            <a:noFill/>
                          </a:ln>
                          <a:solidFill>
                            <a:schemeClr val="tx1"/>
                          </a:solidFill>
                          <a:effectLst/>
                          <a:latin typeface="Calibri" panose="020F0502020204030204" pitchFamily="34" charset="0"/>
                        </a:rPr>
                        <a:t>(n = 278)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310896">
                <a:tc rowSpan="2">
                  <a:txBody>
                    <a:bodyPr/>
                    <a:lstStyle/>
                    <a:p>
                      <a:pPr marL="0" marR="0" lvl="0" indent="0" algn="l" defTabSz="914400" rtl="0" eaLnBrk="1" fontAlgn="base" latinLnBrk="0" hangingPunct="1">
                        <a:lnSpc>
                          <a:spcPct val="100000"/>
                        </a:lnSpc>
                        <a:spcBef>
                          <a:spcPts val="0"/>
                        </a:spcBef>
                        <a:spcAft>
                          <a:spcPts val="0"/>
                        </a:spcAft>
                        <a:buClrTx/>
                        <a:buSzTx/>
                        <a:buFontTx/>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Median OS, mo (95% CI)</a:t>
                      </a:r>
                    </a:p>
                    <a:p>
                      <a:pPr marL="342900" marR="0" lvl="0" indent="-342900" algn="l" defTabSz="914400" rtl="0" eaLnBrk="1" fontAlgn="base" latinLnBrk="0" hangingPunct="1">
                        <a:lnSpc>
                          <a:spcPct val="100000"/>
                        </a:lnSpc>
                        <a:spcBef>
                          <a:spcPts val="400"/>
                        </a:spcBef>
                        <a:spcAft>
                          <a:spcPts val="0"/>
                        </a:spcAft>
                        <a:buClrTx/>
                        <a:buSzTx/>
                        <a:buFont typeface="Wingdings" panose="05000000000000000000"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HR (95% CI)</a:t>
                      </a:r>
                    </a:p>
                    <a:p>
                      <a:pPr marL="342900" marR="0" lvl="0" indent="-342900" algn="l" defTabSz="914400" rtl="0" eaLnBrk="1" fontAlgn="base" latinLnBrk="0" hangingPunct="1">
                        <a:lnSpc>
                          <a:spcPct val="100000"/>
                        </a:lnSpc>
                        <a:spcBef>
                          <a:spcPts val="0"/>
                        </a:spcBef>
                        <a:spcAft>
                          <a:spcPts val="0"/>
                        </a:spcAft>
                        <a:buClrTx/>
                        <a:buSzTx/>
                        <a:buFont typeface="Wingdings" panose="05000000000000000000"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Overall maturity,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NR (38.0-NC)</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36.7 (33.2-NC)</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36.7 (33.2-NC)</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310896">
                <a:tc vMerge="1">
                  <a:txBody>
                    <a:bodyPr/>
                    <a:lstStyle/>
                    <a:p>
                      <a:pPr marL="0" marR="0" lvl="0" indent="0" algn="l" defTabSz="914400" rtl="0" eaLnBrk="1" fontAlgn="base" latinLnBrk="0" hangingPunct="1">
                        <a:lnSpc>
                          <a:spcPct val="100000"/>
                        </a:lnSpc>
                        <a:spcBef>
                          <a:spcPts val="0"/>
                        </a:spcBef>
                        <a:spcAft>
                          <a:spcPts val="0"/>
                        </a:spcAft>
                        <a:buClrTx/>
                        <a:buSzTx/>
                        <a:buFontTx/>
                        <a:buNone/>
                        <a:tabLst/>
                      </a:pPr>
                      <a:endParaRPr kumimoji="0" lang="en-US" sz="20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3">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0.75 (0.57-0.97; </a:t>
                      </a:r>
                      <a:r>
                        <a:rPr kumimoji="0" lang="en-US" sz="2000" b="0" i="1" u="none" strike="noStrike" cap="none" normalizeH="0" baseline="0" dirty="0">
                          <a:ln>
                            <a:noFill/>
                          </a:ln>
                          <a:solidFill>
                            <a:schemeClr val="bg2">
                              <a:lumMod val="10000"/>
                            </a:schemeClr>
                          </a:solidFill>
                          <a:effectLst/>
                          <a:latin typeface="Calibri" panose="020F0502020204030204" pitchFamily="34" charset="0"/>
                        </a:rPr>
                        <a:t>P</a:t>
                      </a:r>
                      <a:r>
                        <a:rPr kumimoji="0" lang="en-US" sz="2000" b="0" i="0" u="none" strike="noStrike" cap="none" normalizeH="0" baseline="0" dirty="0">
                          <a:ln>
                            <a:noFill/>
                          </a:ln>
                          <a:solidFill>
                            <a:schemeClr val="bg2">
                              <a:lumMod val="10000"/>
                            </a:schemeClr>
                          </a:solidFill>
                          <a:effectLst/>
                          <a:latin typeface="Calibri" panose="020F0502020204030204" pitchFamily="34" charset="0"/>
                        </a:rPr>
                        <a:t> = .028*)</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41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20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20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980613547"/>
                  </a:ext>
                </a:extLst>
              </a:tr>
              <a:tr h="310896">
                <a:tc>
                  <a:txBody>
                    <a:bodyPr/>
                    <a:lstStyle/>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Median OS follow-up, mo (range)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31.7 (0.1-43.3)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gridSpan="2">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30.5 (0.1-43.0)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20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310896">
                <a:tc>
                  <a:txBody>
                    <a:bodyPr/>
                    <a:lstStyle/>
                    <a:p>
                      <a:pPr marL="0" marR="0" lvl="0" indent="0" algn="l" defTabSz="914400" rtl="0" eaLnBrk="1" fontAlgn="base" latinLnBrk="0" hangingPunct="1">
                        <a:lnSpc>
                          <a:spcPct val="100000"/>
                        </a:lnSpc>
                        <a:spcBef>
                          <a:spcPts val="0"/>
                        </a:spcBef>
                        <a:spcAft>
                          <a:spcPts val="0"/>
                        </a:spcAft>
                        <a:buClrTx/>
                        <a:buSzTx/>
                        <a:buFontTx/>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1-yr OS,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89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92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20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310896">
                <a:tc>
                  <a:txBody>
                    <a:bodyPr/>
                    <a:lstStyle/>
                    <a:p>
                      <a:pPr marL="0" marR="0" lvl="0" indent="0" algn="l" defTabSz="914400" rtl="0" eaLnBrk="1" fontAlgn="base" latinLnBrk="0" hangingPunct="1">
                        <a:lnSpc>
                          <a:spcPct val="100000"/>
                        </a:lnSpc>
                        <a:spcBef>
                          <a:spcPts val="0"/>
                        </a:spcBef>
                        <a:spcAft>
                          <a:spcPts val="0"/>
                        </a:spcAft>
                        <a:buClrTx/>
                        <a:buSzTx/>
                        <a:buFontTx/>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2-yr OS,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80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gridSpan="2">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2000" b="0" i="0" u="none" strike="noStrike" cap="none" normalizeH="0" baseline="0" dirty="0">
                          <a:ln>
                            <a:noFill/>
                          </a:ln>
                          <a:solidFill>
                            <a:schemeClr val="bg2">
                              <a:lumMod val="10000"/>
                            </a:schemeClr>
                          </a:solidFill>
                          <a:effectLst/>
                          <a:latin typeface="Calibri" panose="020F0502020204030204" pitchFamily="34" charset="0"/>
                        </a:rPr>
                        <a:t>72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endParaRPr kumimoji="0" lang="en-US" sz="20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4"/>
                  </a:ext>
                </a:extLst>
              </a:tr>
              <a:tr h="310896">
                <a:tc>
                  <a:txBody>
                    <a:bodyPr/>
                    <a:lstStyle/>
                    <a:p>
                      <a:pPr marL="0" marR="0" lvl="0" indent="0" algn="l" defTabSz="914400" rtl="0" eaLnBrk="1" fontAlgn="base" latinLnBrk="0" hangingPunct="1">
                        <a:lnSpc>
                          <a:spcPct val="100000"/>
                        </a:lnSpc>
                        <a:spcBef>
                          <a:spcPts val="0"/>
                        </a:spcBef>
                        <a:spcAft>
                          <a:spcPts val="0"/>
                        </a:spcAft>
                        <a:buClrTx/>
                        <a:buSzTx/>
                        <a:buFontTx/>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3-yr OS,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64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2000" b="0" i="0" u="none" strike="noStrike" cap="none" normalizeH="0" baseline="0" dirty="0">
                          <a:ln>
                            <a:noFill/>
                          </a:ln>
                          <a:solidFill>
                            <a:schemeClr val="bg2">
                              <a:lumMod val="10000"/>
                            </a:schemeClr>
                          </a:solidFill>
                          <a:effectLst/>
                          <a:latin typeface="Calibri" panose="020F0502020204030204" pitchFamily="34" charset="0"/>
                        </a:rPr>
                        <a:t>50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endParaRPr kumimoji="0" lang="en-US" sz="20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286806304"/>
                  </a:ext>
                </a:extLst>
              </a:tr>
            </a:tbl>
          </a:graphicData>
        </a:graphic>
      </p:graphicFrame>
      <p:sp>
        <p:nvSpPr>
          <p:cNvPr id="6" name="TextBox 5">
            <a:extLst>
              <a:ext uri="{FF2B5EF4-FFF2-40B4-BE49-F238E27FC236}">
                <a16:creationId xmlns:a16="http://schemas.microsoft.com/office/drawing/2014/main" id="{5A26B415-76BD-99D8-054D-88FBE003E5ED}"/>
              </a:ext>
            </a:extLst>
          </p:cNvPr>
          <p:cNvSpPr txBox="1"/>
          <p:nvPr/>
        </p:nvSpPr>
        <p:spPr bwMode="auto">
          <a:xfrm>
            <a:off x="727076" y="5299227"/>
            <a:ext cx="378654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a:t>
            </a:r>
            <a:r>
              <a:rPr lang="en-US" sz="1400" b="0" i="1" dirty="0">
                <a:solidFill>
                  <a:schemeClr val="bg1"/>
                </a:solidFill>
                <a:latin typeface="Calibri" panose="020F0502020204030204" pitchFamily="34" charset="0"/>
              </a:rPr>
              <a:t>P</a:t>
            </a:r>
            <a:r>
              <a:rPr lang="en-US" sz="1400" b="0" dirty="0">
                <a:solidFill>
                  <a:schemeClr val="bg1"/>
                </a:solidFill>
                <a:latin typeface="Calibri" panose="020F0502020204030204" pitchFamily="34" charset="0"/>
              </a:rPr>
              <a:t> ≤.000001 required for statistical significance.  </a:t>
            </a:r>
          </a:p>
        </p:txBody>
      </p:sp>
    </p:spTree>
    <p:extLst>
      <p:ext uri="{BB962C8B-B14F-4D97-AF65-F5344CB8AC3E}">
        <p14:creationId xmlns:p14="http://schemas.microsoft.com/office/powerpoint/2010/main" val="2913772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573DEF-5D2D-1F40-6BCF-F0E29B48D687}"/>
              </a:ext>
            </a:extLst>
          </p:cNvPr>
          <p:cNvSpPr>
            <a:spLocks noGrp="1"/>
          </p:cNvSpPr>
          <p:nvPr>
            <p:ph type="title"/>
          </p:nvPr>
        </p:nvSpPr>
        <p:spPr/>
        <p:txBody>
          <a:bodyPr/>
          <a:lstStyle/>
          <a:p>
            <a:r>
              <a:rPr lang="en-US" altLang="en-US" dirty="0"/>
              <a:t>FLAURA2 Post Progression: Investigators’ Conclusions</a:t>
            </a:r>
            <a:endParaRPr lang="en-US" dirty="0"/>
          </a:p>
        </p:txBody>
      </p:sp>
      <p:sp>
        <p:nvSpPr>
          <p:cNvPr id="3" name="Content Placeholder 2">
            <a:extLst>
              <a:ext uri="{FF2B5EF4-FFF2-40B4-BE49-F238E27FC236}">
                <a16:creationId xmlns:a16="http://schemas.microsoft.com/office/drawing/2014/main" id="{87E7DCD3-2B09-638F-5763-3EC5AED4A05A}"/>
              </a:ext>
            </a:extLst>
          </p:cNvPr>
          <p:cNvSpPr>
            <a:spLocks noGrp="1"/>
          </p:cNvSpPr>
          <p:nvPr>
            <p:ph idx="1"/>
          </p:nvPr>
        </p:nvSpPr>
        <p:spPr/>
        <p:txBody>
          <a:bodyPr/>
          <a:lstStyle/>
          <a:p>
            <a:r>
              <a:rPr lang="en-US" altLang="en-US" sz="2400" dirty="0">
                <a:latin typeface="+mn-lt"/>
              </a:rPr>
              <a:t>At FLAURA2 primary analysis,</a:t>
            </a:r>
            <a:r>
              <a:rPr lang="en-US" sz="2400" b="0" i="0" dirty="0">
                <a:solidFill>
                  <a:srgbClr val="0D0D0D"/>
                </a:solidFill>
                <a:effectLst/>
                <a:latin typeface="+mn-lt"/>
              </a:rPr>
              <a:t> ~50% of </a:t>
            </a:r>
            <a:r>
              <a:rPr lang="en-US" sz="2400" dirty="0">
                <a:solidFill>
                  <a:srgbClr val="0D0D0D"/>
                </a:solidFill>
                <a:latin typeface="+mn-lt"/>
              </a:rPr>
              <a:t>enrolled participants </a:t>
            </a:r>
            <a:r>
              <a:rPr lang="en-US" sz="2400" b="0" i="0" dirty="0">
                <a:solidFill>
                  <a:srgbClr val="0D0D0D"/>
                </a:solidFill>
                <a:effectLst/>
                <a:latin typeface="+mn-lt"/>
              </a:rPr>
              <a:t>remained on study treatment (55% in osimertinib + CT arm and 44% in osimertinib alone arm)</a:t>
            </a:r>
          </a:p>
          <a:p>
            <a:pPr lvl="1"/>
            <a:r>
              <a:rPr lang="en-US" sz="2400" dirty="0">
                <a:solidFill>
                  <a:srgbClr val="0D0D0D"/>
                </a:solidFill>
                <a:latin typeface="+mn-lt"/>
              </a:rPr>
              <a:t>Most common first subsequent therapy was chemotherapy</a:t>
            </a:r>
          </a:p>
          <a:p>
            <a:r>
              <a:rPr lang="en-US" altLang="en-US" sz="2400" dirty="0">
                <a:latin typeface="+mn-lt"/>
              </a:rPr>
              <a:t>FLAURA2 postprogression outcomes analysis found</a:t>
            </a:r>
            <a:r>
              <a:rPr lang="en-US" altLang="en-US" sz="2400" baseline="30000" dirty="0">
                <a:latin typeface="+mn-lt"/>
              </a:rPr>
              <a:t> </a:t>
            </a:r>
            <a:r>
              <a:rPr lang="en-US" sz="2400" dirty="0">
                <a:latin typeface="+mn-lt"/>
              </a:rPr>
              <a:t>consistent benefit favoring </a:t>
            </a:r>
            <a:r>
              <a:rPr lang="en-US" sz="2400" b="0" i="0" dirty="0">
                <a:solidFill>
                  <a:srgbClr val="0D0D0D"/>
                </a:solidFill>
                <a:effectLst/>
                <a:latin typeface="+mn-lt"/>
              </a:rPr>
              <a:t>osimertinib + platinum-based CT vs osimertinib alone for TFST, TSST, and PFS2</a:t>
            </a:r>
          </a:p>
          <a:p>
            <a:pPr lvl="1"/>
            <a:r>
              <a:rPr lang="en-US" sz="2400" dirty="0">
                <a:solidFill>
                  <a:srgbClr val="0D0D0D"/>
                </a:solidFill>
                <a:latin typeface="+mn-lt"/>
              </a:rPr>
              <a:t>Positive trend toward OS benefit for </a:t>
            </a:r>
            <a:r>
              <a:rPr lang="en-US" sz="2400" b="0" i="0" dirty="0">
                <a:solidFill>
                  <a:srgbClr val="0D0D0D"/>
                </a:solidFill>
                <a:effectLst/>
                <a:latin typeface="+mn-lt"/>
              </a:rPr>
              <a:t>osimertinib + platinum-based CT </a:t>
            </a:r>
            <a:br>
              <a:rPr lang="en-US" sz="2400" b="0" i="0" dirty="0">
                <a:solidFill>
                  <a:srgbClr val="0D0D0D"/>
                </a:solidFill>
                <a:effectLst/>
                <a:latin typeface="+mn-lt"/>
              </a:rPr>
            </a:br>
            <a:r>
              <a:rPr lang="en-US" sz="2400" dirty="0">
                <a:solidFill>
                  <a:srgbClr val="0D0D0D"/>
                </a:solidFill>
                <a:latin typeface="+mn-lt"/>
              </a:rPr>
              <a:t>(HR: 0.75; 95% CI: 0.57-0.97; </a:t>
            </a:r>
            <a:r>
              <a:rPr lang="en-US" sz="2400" i="1" dirty="0">
                <a:solidFill>
                  <a:srgbClr val="0D0D0D"/>
                </a:solidFill>
                <a:latin typeface="+mn-lt"/>
              </a:rPr>
              <a:t>P</a:t>
            </a:r>
            <a:r>
              <a:rPr lang="en-US" sz="2400" dirty="0">
                <a:solidFill>
                  <a:srgbClr val="0D0D0D"/>
                </a:solidFill>
                <a:latin typeface="+mn-lt"/>
              </a:rPr>
              <a:t> =.028) at second interim analysis</a:t>
            </a:r>
            <a:endParaRPr lang="en-US" sz="2400" b="0" i="0" dirty="0">
              <a:solidFill>
                <a:srgbClr val="0D0D0D"/>
              </a:solidFill>
              <a:effectLst/>
              <a:latin typeface="+mn-lt"/>
            </a:endParaRPr>
          </a:p>
          <a:p>
            <a:r>
              <a:rPr lang="en-US" sz="2400" dirty="0">
                <a:solidFill>
                  <a:srgbClr val="0D0D0D"/>
                </a:solidFill>
                <a:latin typeface="+mn-lt"/>
              </a:rPr>
              <a:t>Investigators concluded that </a:t>
            </a:r>
            <a:r>
              <a:rPr lang="en-US" sz="2400" b="0" i="0" dirty="0">
                <a:solidFill>
                  <a:srgbClr val="0D0D0D"/>
                </a:solidFill>
                <a:effectLst/>
                <a:latin typeface="+mn-lt"/>
              </a:rPr>
              <a:t>1L osimertinib + platinum-based CT offers patients with </a:t>
            </a:r>
            <a:r>
              <a:rPr lang="en-US" sz="2400" b="0" i="1" dirty="0">
                <a:solidFill>
                  <a:srgbClr val="0D0D0D"/>
                </a:solidFill>
                <a:effectLst/>
                <a:latin typeface="+mn-lt"/>
              </a:rPr>
              <a:t>EGFR</a:t>
            </a:r>
            <a:r>
              <a:rPr lang="en-US" sz="2400" b="0" i="0" dirty="0">
                <a:solidFill>
                  <a:srgbClr val="0D0D0D"/>
                </a:solidFill>
                <a:effectLst/>
                <a:latin typeface="+mn-lt"/>
              </a:rPr>
              <a:t>-mutated advanced NSCLC long-term benefits beyond initial PFS that are clinically important</a:t>
            </a:r>
            <a:endParaRPr lang="en-US" sz="2400" dirty="0">
              <a:latin typeface="+mn-lt"/>
            </a:endParaRPr>
          </a:p>
        </p:txBody>
      </p:sp>
      <p:sp>
        <p:nvSpPr>
          <p:cNvPr id="4" name="Text Box 11">
            <a:extLst>
              <a:ext uri="{FF2B5EF4-FFF2-40B4-BE49-F238E27FC236}">
                <a16:creationId xmlns:a16="http://schemas.microsoft.com/office/drawing/2014/main" id="{27988338-E4B2-27A2-1BEA-ED5FDD096C90}"/>
              </a:ext>
            </a:extLst>
          </p:cNvPr>
          <p:cNvSpPr txBox="1">
            <a:spLocks noChangeArrowheads="1"/>
          </p:cNvSpPr>
          <p:nvPr/>
        </p:nvSpPr>
        <p:spPr bwMode="auto">
          <a:xfrm>
            <a:off x="404291" y="6375546"/>
            <a:ext cx="8556625"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b">
            <a:spAutoFit/>
          </a:bodyPr>
          <a:lstStyle>
            <a:lvl1pPr defTabSz="912813">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defTabSz="912813">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defTabSz="912813">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defTabSz="912813">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defTabSz="912813">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2813"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err="1">
                <a:ln>
                  <a:noFill/>
                </a:ln>
                <a:solidFill>
                  <a:schemeClr val="bg2"/>
                </a:solidFill>
                <a:effectLst/>
                <a:uLnTx/>
                <a:uFillTx/>
                <a:latin typeface="Calibri" panose="020F0502020204030204" pitchFamily="34" charset="0"/>
                <a:ea typeface="MS PGothic" panose="020B0600070205080204" pitchFamily="34" charset="-128"/>
                <a:cs typeface="Arial" panose="020B0604020202020204" pitchFamily="34" charset="0"/>
              </a:rPr>
              <a:t>Valdiviezo</a:t>
            </a:r>
            <a:r>
              <a:rPr kumimoji="0" lang="en-US" altLang="en-US" sz="1200" b="0" i="0" u="none" strike="noStrike" kern="1200" cap="none" spc="0" normalizeH="0" baseline="0" noProof="0" dirty="0">
                <a:ln>
                  <a:noFill/>
                </a:ln>
                <a:solidFill>
                  <a:schemeClr val="bg2"/>
                </a:solidFill>
                <a:effectLst/>
                <a:uLnTx/>
                <a:uFillTx/>
                <a:latin typeface="Calibri" panose="020F0502020204030204" pitchFamily="34" charset="0"/>
                <a:ea typeface="MS PGothic" panose="020B0600070205080204" pitchFamily="34" charset="-128"/>
                <a:cs typeface="Arial" panose="020B0604020202020204" pitchFamily="34" charset="0"/>
              </a:rPr>
              <a:t> Lama. ELCC 2024. Abstr 4</a:t>
            </a:r>
            <a:r>
              <a:rPr lang="en-US" altLang="en-US" sz="1200" b="0" dirty="0">
                <a:solidFill>
                  <a:schemeClr val="bg2"/>
                </a:solidFill>
                <a:latin typeface="Calibri" panose="020F0502020204030204" pitchFamily="34" charset="0"/>
                <a:ea typeface="MS PGothic" panose="020B0600070205080204" pitchFamily="34" charset="-128"/>
              </a:rPr>
              <a:t>O.</a:t>
            </a:r>
            <a:endParaRPr kumimoji="0" lang="pt-BR" altLang="en-US" sz="1200" b="0" i="0" u="none" strike="noStrike" kern="1200" cap="none" spc="0" normalizeH="0" baseline="0" noProof="0" dirty="0">
              <a:ln>
                <a:noFill/>
              </a:ln>
              <a:solidFill>
                <a:srgbClr val="45556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Tree>
    <p:extLst>
      <p:ext uri="{BB962C8B-B14F-4D97-AF65-F5344CB8AC3E}">
        <p14:creationId xmlns:p14="http://schemas.microsoft.com/office/powerpoint/2010/main" val="655637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6DA93788-E77D-4CCE-84A4-6D74E9ED9D9E}"/>
              </a:ext>
            </a:extLst>
          </p:cNvPr>
          <p:cNvSpPr>
            <a:spLocks noGrp="1"/>
          </p:cNvSpPr>
          <p:nvPr>
            <p:ph sz="quarter" idx="4294967295"/>
          </p:nvPr>
        </p:nvSpPr>
        <p:spPr>
          <a:xfrm>
            <a:off x="514351" y="4856674"/>
            <a:ext cx="11283950" cy="1155939"/>
          </a:xfrm>
        </p:spPr>
        <p:txBody>
          <a:bodyPr/>
          <a:lstStyle/>
          <a:p>
            <a:pPr marL="0" indent="0">
              <a:buNone/>
            </a:pPr>
            <a:r>
              <a:rPr lang="en-US" sz="2400" b="1" dirty="0">
                <a:solidFill>
                  <a:srgbClr val="00823B"/>
                </a:solidFill>
                <a:hlinkClick r:id="rId3"/>
              </a:rPr>
              <a:t>clinicaloptions.com</a:t>
            </a:r>
            <a:endParaRPr lang="en-US" sz="2400" b="1" dirty="0">
              <a:solidFill>
                <a:srgbClr val="00823B"/>
              </a:solidFill>
            </a:endParaRPr>
          </a:p>
          <a:p>
            <a:pPr marL="0" indent="0">
              <a:buNone/>
            </a:pPr>
            <a:r>
              <a:rPr lang="en-US" sz="2400" b="1" u="sng" dirty="0">
                <a:solidFill>
                  <a:srgbClr val="E1471D"/>
                </a:solidFill>
                <a:hlinkClick r:id="rId4"/>
              </a:rPr>
              <a:t>clinicaloptions.com/ELCCPrague2024Program</a:t>
            </a:r>
            <a:endParaRPr lang="en-US" sz="2400" b="1" u="sng" dirty="0">
              <a:solidFill>
                <a:srgbClr val="E1471D"/>
              </a:solidFill>
            </a:endParaRPr>
          </a:p>
        </p:txBody>
      </p:sp>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p:txBody>
          <a:bodyPr/>
          <a:lstStyle/>
          <a:p>
            <a:pPr eaLnBrk="1" hangingPunct="1"/>
            <a:r>
              <a:rPr lang="en-US" altLang="en-US" sz="4000" dirty="0"/>
              <a:t>Go Online for More CCO </a:t>
            </a:r>
            <a:br>
              <a:rPr lang="en-US" altLang="en-US" sz="4000" dirty="0"/>
            </a:br>
            <a:r>
              <a:rPr lang="en-US" altLang="en-US" sz="4000" dirty="0"/>
              <a:t>Coverage of ELCC 2024!</a:t>
            </a:r>
          </a:p>
        </p:txBody>
      </p:sp>
      <p:sp>
        <p:nvSpPr>
          <p:cNvPr id="39940" name="Rectangle 2">
            <a:extLst>
              <a:ext uri="{FF2B5EF4-FFF2-40B4-BE49-F238E27FC236}">
                <a16:creationId xmlns:a16="http://schemas.microsoft.com/office/drawing/2014/main" id="{8082EA74-AD3C-40A0-A143-D2201E93795E}"/>
              </a:ext>
            </a:extLst>
          </p:cNvPr>
          <p:cNvSpPr>
            <a:spLocks noGrp="1" noChangeArrowheads="1"/>
          </p:cNvSpPr>
          <p:nvPr>
            <p:ph sz="quarter" idx="10"/>
          </p:nvPr>
        </p:nvSpPr>
        <p:spPr/>
        <p:txBody>
          <a:bodyPr rtlCol="0">
            <a:normAutofit/>
          </a:bodyPr>
          <a:lstStyle/>
          <a:p>
            <a:pPr eaLnBrk="1" hangingPunct="1">
              <a:buClr>
                <a:schemeClr val="accent6"/>
              </a:buClr>
              <a:defRPr/>
            </a:pPr>
            <a:r>
              <a:rPr lang="en-US" sz="2200" dirty="0">
                <a:solidFill>
                  <a:srgbClr val="E1471D"/>
                </a:solidFill>
              </a:rPr>
              <a:t>Capsule Summaries </a:t>
            </a:r>
            <a:r>
              <a:rPr lang="en-US" sz="2200" b="0" dirty="0"/>
              <a:t>of all the key data</a:t>
            </a:r>
          </a:p>
          <a:p>
            <a:pPr>
              <a:buClr>
                <a:schemeClr val="tx2">
                  <a:lumMod val="20000"/>
                  <a:lumOff val="80000"/>
                </a:schemeClr>
              </a:buClr>
              <a:defRPr/>
            </a:pPr>
            <a:r>
              <a:rPr lang="en-US" sz="2200" dirty="0">
                <a:solidFill>
                  <a:srgbClr val="E1471D"/>
                </a:solidFill>
              </a:rPr>
              <a:t>CME-certified text module </a:t>
            </a:r>
            <a:r>
              <a:rPr lang="en-US" sz="2200" b="0" dirty="0"/>
              <a:t>and </a:t>
            </a:r>
            <a:r>
              <a:rPr lang="en-US" sz="2200" dirty="0">
                <a:solidFill>
                  <a:srgbClr val="E1471D"/>
                </a:solidFill>
              </a:rPr>
              <a:t>ClinicalThought commentary </a:t>
            </a:r>
            <a:r>
              <a:rPr lang="en-US" sz="2200" b="0" dirty="0"/>
              <a:t>featuring expert faculty insights on clinical implications of the key studies</a:t>
            </a:r>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Tx/>
              <a:buNone/>
            </a:pPr>
            <a:endParaRPr lang="en-GB" altLang="en-US" sz="2400" b="0" dirty="0">
              <a:solidFill>
                <a:schemeClr val="tx1"/>
              </a:solidFill>
              <a:latin typeface="Times" panose="02020603050405020304" pitchFamily="18" charset="0"/>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heme/theme1.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187DEEC625BAC46B141A0742EFF1464" ma:contentTypeVersion="14" ma:contentTypeDescription="Create a new document." ma:contentTypeScope="" ma:versionID="03852552aedf874c45e48da2dd7bb2f4">
  <xsd:schema xmlns:xsd="http://www.w3.org/2001/XMLSchema" xmlns:xs="http://www.w3.org/2001/XMLSchema" xmlns:p="http://schemas.microsoft.com/office/2006/metadata/properties" xmlns:ns2="e6220211-95fd-4cdd-8a8d-bd8a673b303b" xmlns:ns3="22fd6914-46d4-4c7e-bbad-46e82841b69d" targetNamespace="http://schemas.microsoft.com/office/2006/metadata/properties" ma:root="true" ma:fieldsID="b6b8477a0b4f431d7aa167f53aeaa259" ns2:_="" ns3:_="">
    <xsd:import namespace="e6220211-95fd-4cdd-8a8d-bd8a673b303b"/>
    <xsd:import namespace="22fd6914-46d4-4c7e-bbad-46e82841b69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2:MediaServiceOCR" minOccurs="0"/>
                <xsd:element ref="ns3:SharedWithUsers" minOccurs="0"/>
                <xsd:element ref="ns3:SharedWithDetail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6220211-95fd-4cdd-8a8d-bd8a673b303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6512e436-4693-4b20-ac9a-7455c07c86a8"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LengthInSeconds" ma:index="21"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22fd6914-46d4-4c7e-bbad-46e82841b69d"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3cfae40-7b40-47d0-ab05-9712e3953ba2}" ma:internalName="TaxCatchAll" ma:showField="CatchAllData" ma:web="22fd6914-46d4-4c7e-bbad-46e82841b69d">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LongProperties xmlns="http://schemas.microsoft.com/office/2006/metadata/long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p:properties xmlns:p="http://schemas.microsoft.com/office/2006/metadata/properties" xmlns:xsi="http://www.w3.org/2001/XMLSchema-instance" xmlns:pc="http://schemas.microsoft.com/office/infopath/2007/PartnerControls">
  <documentManagement>
    <lcf76f155ced4ddcb4097134ff3c332f xmlns="e6220211-95fd-4cdd-8a8d-bd8a673b303b">
      <Terms xmlns="http://schemas.microsoft.com/office/infopath/2007/PartnerControls"/>
    </lcf76f155ced4ddcb4097134ff3c332f>
    <TaxCatchAll xmlns="22fd6914-46d4-4c7e-bbad-46e82841b69d" xsi:nil="true"/>
  </documentManagement>
</p:properties>
</file>

<file path=customXml/itemProps1.xml><?xml version="1.0" encoding="utf-8"?>
<ds:datastoreItem xmlns:ds="http://schemas.openxmlformats.org/officeDocument/2006/customXml" ds:itemID="{2A1EE2E6-7251-47E0-B646-57517B6858C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6220211-95fd-4cdd-8a8d-bd8a673b303b"/>
    <ds:schemaRef ds:uri="22fd6914-46d4-4c7e-bbad-46e82841b69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5E151B5-E2EE-4BEC-82C3-105A302A3BE7}">
  <ds:schemaRefs>
    <ds:schemaRef ds:uri="http://schemas.microsoft.com/office/2006/metadata/longProperties"/>
  </ds:schemaRefs>
</ds:datastoreItem>
</file>

<file path=customXml/itemProps3.xml><?xml version="1.0" encoding="utf-8"?>
<ds:datastoreItem xmlns:ds="http://schemas.openxmlformats.org/officeDocument/2006/customXml" ds:itemID="{3A18F4D2-3653-4F4F-B917-116198900D9C}">
  <ds:schemaRefs>
    <ds:schemaRef ds:uri="http://schemas.microsoft.com/sharepoint/v3/contenttype/forms"/>
  </ds:schemaRefs>
</ds:datastoreItem>
</file>

<file path=customXml/itemProps4.xml><?xml version="1.0" encoding="utf-8"?>
<ds:datastoreItem xmlns:ds="http://schemas.openxmlformats.org/officeDocument/2006/customXml" ds:itemID="{5BA55BC3-5A03-47C2-8EC3-D964C3B5E779}">
  <ds:schemaRefs>
    <ds:schemaRef ds:uri="http://www.w3.org/XML/1998/namespace"/>
    <ds:schemaRef ds:uri="http://schemas.microsoft.com/office/2006/documentManagement/types"/>
    <ds:schemaRef ds:uri="http://purl.org/dc/elements/1.1/"/>
    <ds:schemaRef ds:uri="e6220211-95fd-4cdd-8a8d-bd8a673b303b"/>
    <ds:schemaRef ds:uri="http://purl.org/dc/dcmitype/"/>
    <ds:schemaRef ds:uri="http://schemas.openxmlformats.org/package/2006/metadata/core-properties"/>
    <ds:schemaRef ds:uri="http://schemas.microsoft.com/office/2006/metadata/properties"/>
    <ds:schemaRef ds:uri="http://schemas.microsoft.com/office/infopath/2007/PartnerControls"/>
    <ds:schemaRef ds:uri="22fd6914-46d4-4c7e-bbad-46e82841b69d"/>
    <ds:schemaRef ds:uri="http://purl.org/dc/terms/"/>
  </ds:schemaRefs>
</ds:datastoreItem>
</file>

<file path=docProps/app.xml><?xml version="1.0" encoding="utf-8"?>
<Properties xmlns="http://schemas.openxmlformats.org/officeDocument/2006/extended-properties" xmlns:vt="http://schemas.openxmlformats.org/officeDocument/2006/docPropsVTypes">
  <Template/>
  <TotalTime>440</TotalTime>
  <Words>1456</Words>
  <Application>Microsoft Office PowerPoint</Application>
  <PresentationFormat>Widescreen</PresentationFormat>
  <Paragraphs>171</Paragraphs>
  <Slides>9</Slides>
  <Notes>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Calibri</vt:lpstr>
      <vt:lpstr>Times</vt:lpstr>
      <vt:lpstr>Wingdings</vt:lpstr>
      <vt:lpstr>2022_CCO_Template</vt:lpstr>
      <vt:lpstr>FLAURA2: Postprogression Outcomes of First-line Osimertinib ± Platinum-Based Chemotherapy in EGFR-Mutated Advanced NSCLC</vt:lpstr>
      <vt:lpstr>About These Slides</vt:lpstr>
      <vt:lpstr>FLAURA2 Post Progression: Background</vt:lpstr>
      <vt:lpstr>FLAURA2: Study Design</vt:lpstr>
      <vt:lpstr>FLAURA2 Post Progression: TFST, TSST, and PFS2 </vt:lpstr>
      <vt:lpstr>FLAURA2 Post Progression: First Subsequent Treatment</vt:lpstr>
      <vt:lpstr>FLAURA2 Post Progression: Second Interim OS Analysis</vt:lpstr>
      <vt:lpstr>FLAURA2 Post Progression: Investigators’ Conclusions</vt:lpstr>
      <vt:lpstr>Go Online for More CCO  Coverage of ELCC 2024!</vt:lpstr>
    </vt:vector>
  </TitlesOfParts>
  <Company>Preferred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FLAURA2: Postprogression Outcomes of First-line Osimertinib ± Platinum-Based Chemotherapy in EGFR-Mutated Advanced NSCLC</dc:title>
  <dc:creator>Preferred User</dc:creator>
  <cp:lastModifiedBy>Jessica Buckley</cp:lastModifiedBy>
  <cp:revision>26</cp:revision>
  <cp:lastPrinted>2016-09-26T20:21:49Z</cp:lastPrinted>
  <dcterms:created xsi:type="dcterms:W3CDTF">2005-05-27T15:08:01Z</dcterms:created>
  <dcterms:modified xsi:type="dcterms:W3CDTF">2024-05-03T21:01:33Z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f6b19e28-ce23-4e45-8ab9-80e12fd2421e</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0x0101005187DEEC625BAC46B141A0742EFF1464</vt:lpwstr>
  </property>
  <property fmtid="{D5CDD505-2E9C-101B-9397-08002B2CF9AE}" pid="9" name="MediaServiceImageTags">
    <vt:lpwstr/>
  </property>
</Properties>
</file>