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44" r:id="rId10"/>
    <p:sldId id="555" r:id="rId11"/>
    <p:sldId id="552" r:id="rId12"/>
    <p:sldId id="546" r:id="rId13"/>
    <p:sldId id="547" r:id="rId14"/>
    <p:sldId id="548" r:id="rId15"/>
    <p:sldId id="554"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icola Hanson" initials="NH" lastIdx="8" clrIdx="15">
    <p:extLst>
      <p:ext uri="{19B8F6BF-5375-455C-9EA6-DF929625EA0E}">
        <p15:presenceInfo xmlns:p15="http://schemas.microsoft.com/office/powerpoint/2012/main" userId="S::nhanson@clinicaloptions.com::39599e68-50f4-4fbb-a55c-98dd65373d6e" providerId="AD"/>
      </p:ext>
    </p:extLst>
  </p:cmAuthor>
  <p:cmAuthor id="17" name="Gordon Kelley" initials="GK" lastIdx="9" clrIdx="16">
    <p:extLst>
      <p:ext uri="{19B8F6BF-5375-455C-9EA6-DF929625EA0E}">
        <p15:presenceInfo xmlns:p15="http://schemas.microsoft.com/office/powerpoint/2012/main" userId="S::gkelley@clinicaloptions.com::7e3d11cf-7436-4611-80d7-51121a63678e" providerId="AD"/>
      </p:ext>
    </p:extLst>
  </p:cmAuthor>
  <p:cmAuthor id="18" name="Christy Seals" initials="CS" lastIdx="2" clrIdx="17">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E9A47-455C-4732-B5BD-17674281C458}" v="17" dt="2022-12-15T21:52:56.06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84673" autoAdjust="0"/>
  </p:normalViewPr>
  <p:slideViewPr>
    <p:cSldViewPr snapToGrid="0">
      <p:cViewPr varScale="1">
        <p:scale>
          <a:sx n="72" d="100"/>
          <a:sy n="72" d="100"/>
        </p:scale>
        <p:origin x="994"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15" d="100"/>
        <a:sy n="115"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776254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MM, multiple myeloma; PCL, plasma cell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703594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CRd, cyclophosphamide/lenalidomide/dexamethasone; CVRd, cyclophosphamide/bortezomib/lenalidomide/dexamethasone; Dara, daratumumab; ECOG, Eastern Cooperative Oncology Group; GEP, gene expression profile; KCRd, carfilzomib/cyclophosphamide/lenalidomide/dexamethasone; MRD, measurable residual disease; ORR, overall response rate; OS, overall survival; PD, progressive disease; PFS, progression-free survival; PS, performance status; QoL, quality of life; R, lenalidomide; V-HD-MEL, bortezomib plus high-dose melphalan; VR, bortezomib/lenalidomide; VRd, bortezomib/lenalidomide/dexamethasone.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7579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a:t>
            </a:r>
            <a:r>
              <a:rPr lang="en-US" i="1" dirty="0"/>
              <a:t>ECOG, Eastern Cooperative Oncology Group; GEP, gene expression profile; ISS, International Staging System;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11655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Dara-R, daratumumab/lenalidomide; Dara-VR, daratumumab/bortezomib/lenalidomide; Dara-VRd, daratumumab/bortezomib/lenalidomide/dexamethasone; Obs, observation; OS, overall survival; PFS, progression-free survival; R, lenalidomide.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60364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39462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74848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62433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dirty="0">
                <a:effectLst/>
                <a:latin typeface="Calibri" panose="020F0502020204030204" pitchFamily="34" charset="0"/>
                <a:ea typeface="Calibri" panose="020F0502020204030204" pitchFamily="34" charset="0"/>
                <a:cs typeface="Times New Roman" panose="02020603050405020304" pitchFamily="18" charset="0"/>
              </a:rPr>
              <a:t>Dara-VRd, daratumumab/bortezomib/lenalidomide/dexamethasone; </a:t>
            </a:r>
            <a:r>
              <a:rPr lang="en-US" i="1" dirty="0"/>
              <a:t>MM, multiple myeloma; OS, overall survival; PCL, plasma cell leukemia;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795875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UK OPTIMUM/MUKnine: Phase II Trial of Intensified Dara-VRd Consolidation After ASCT in Ultra-High‒Risk Newly Diagnosed Multiple Myeloma and Primary Plasma Cell Leukemia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Unmet Need in High-Risk MM</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Currently there is no standard treatment approach for patients with high-risk </a:t>
            </a:r>
            <a:br>
              <a:rPr lang="en-US" altLang="en-US" sz="2400" dirty="0"/>
            </a:br>
            <a:r>
              <a:rPr lang="en-US" altLang="en-US" sz="2400" dirty="0"/>
              <a:t>newly diagnosed MM, and many of these patients relapse early following ASCT</a:t>
            </a:r>
            <a:r>
              <a:rPr lang="en-US" altLang="en-US" sz="2400" baseline="30000" dirty="0"/>
              <a:t>1-4</a:t>
            </a:r>
          </a:p>
          <a:p>
            <a:pPr lvl="1"/>
            <a:r>
              <a:rPr lang="en-US" altLang="en-US" sz="2200" dirty="0"/>
              <a:t>Improved screening for factors predicting biological risk could improve outcomes upfront for these patients</a:t>
            </a:r>
          </a:p>
          <a:p>
            <a:r>
              <a:rPr lang="en-US" altLang="en-US" sz="2400" dirty="0"/>
              <a:t>MUKnine screening protocol, partnered with patient organization Myeloma UK, was designed to define a patient-centric approach to risk stratification and treatment strategies in high-risk MM within healthcare system requirements</a:t>
            </a:r>
            <a:r>
              <a:rPr lang="en-US" altLang="en-US" sz="2400" baseline="30000" dirty="0"/>
              <a:t>4</a:t>
            </a:r>
          </a:p>
          <a:p>
            <a:r>
              <a:rPr lang="en-US" altLang="en-US" sz="2400" dirty="0"/>
              <a:t>Single-arm phase II UK OPTIMUM/MUKnine study assessed reduction in pre- and post-ASCT risk of relapse using intensified Dara-VRd consolidation for patients with ultra-high</a:t>
            </a:r>
            <a:r>
              <a:rPr lang="en-US" altLang="en-US" sz="2400" dirty="0">
                <a:cs typeface="Calibri" panose="020F0502020204030204" pitchFamily="34" charset="0"/>
              </a:rPr>
              <a:t>–</a:t>
            </a:r>
            <a:r>
              <a:rPr lang="en-US" altLang="en-US" sz="2400" dirty="0"/>
              <a:t>risk newly diagnosed MM, inclusive of primary PCL</a:t>
            </a:r>
            <a:r>
              <a:rPr lang="en-US" altLang="en-US" sz="2400" baseline="30000" dirty="0"/>
              <a:t>5</a:t>
            </a:r>
          </a:p>
          <a:p>
            <a:pPr lvl="1">
              <a:spcBef>
                <a:spcPts val="600"/>
              </a:spcBef>
            </a:pPr>
            <a:r>
              <a:rPr lang="en-US" altLang="en-US" sz="2200" dirty="0"/>
              <a:t>Data from this trial compared with outcomes of </a:t>
            </a:r>
            <a:r>
              <a:rPr lang="en-US" altLang="en-US" sz="2000" dirty="0"/>
              <a:t>patients with ultra-high</a:t>
            </a:r>
            <a:r>
              <a:rPr lang="en-US" altLang="en-US" sz="2000" dirty="0">
                <a:cs typeface="Calibri" panose="020F0502020204030204" pitchFamily="34" charset="0"/>
              </a:rPr>
              <a:t>–</a:t>
            </a:r>
            <a:r>
              <a:rPr lang="en-US" altLang="en-US" sz="2000" dirty="0"/>
              <a:t>risk </a:t>
            </a:r>
            <a:br>
              <a:rPr lang="en-US" altLang="en-US" sz="2000" dirty="0"/>
            </a:br>
            <a:r>
              <a:rPr lang="en-US" altLang="en-US" sz="2000" dirty="0"/>
              <a:t>newly diagnosed MM from Myeloma XI trial</a:t>
            </a:r>
            <a:endParaRPr lang="en-US" altLang="en-US" sz="22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902170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Avet-Loiseau. Hematology Am Soc Hematol Educ Program. 2010;2010:489. 2. Majithia. Leukemia. 2016;30:2208.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Corre. </a:t>
            </a:r>
            <a:r>
              <a:rPr lang="nl-NL" altLang="en-US" sz="1200" b="0" spc="-10" dirty="0">
                <a:solidFill>
                  <a:schemeClr val="bg2"/>
                </a:solidFill>
                <a:latin typeface="Calibri" panose="020F0502020204030204" pitchFamily="34" charset="0"/>
              </a:rPr>
              <a:t>Blood. 2021;137:16. </a:t>
            </a:r>
            <a:r>
              <a:rPr lang="en-US" altLang="en-US" sz="1200" b="0" spc="-10" dirty="0">
                <a:solidFill>
                  <a:schemeClr val="bg2"/>
                </a:solidFill>
                <a:latin typeface="Calibri" panose="020F0502020204030204" pitchFamily="34" charset="0"/>
              </a:rPr>
              <a:t>4. Brown. </a:t>
            </a:r>
            <a:r>
              <a:rPr lang="pt-BR" altLang="en-US" sz="1200" b="0" spc="-10" dirty="0">
                <a:solidFill>
                  <a:schemeClr val="bg2"/>
                </a:solidFill>
                <a:latin typeface="Calibri" panose="020F0502020204030204" pitchFamily="34" charset="0"/>
              </a:rPr>
              <a:t>BMJ Open. 2021;11:e046225.</a:t>
            </a:r>
            <a:r>
              <a:rPr lang="en-US" altLang="en-US" sz="1200" b="0" spc="-10" dirty="0">
                <a:solidFill>
                  <a:schemeClr val="bg2"/>
                </a:solidFill>
                <a:latin typeface="Calibri" panose="020F0502020204030204" pitchFamily="34" charset="0"/>
              </a:rPr>
              <a:t> 5. Kaiser. ASH 2022. Abstr 758.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Study Design</a:t>
            </a:r>
            <a:endParaRPr lang="en-US" altLang="en-US" dirty="0"/>
          </a:p>
        </p:txBody>
      </p:sp>
      <p:sp>
        <p:nvSpPr>
          <p:cNvPr id="12" name="Content Placeholder 2">
            <a:extLst>
              <a:ext uri="{FF2B5EF4-FFF2-40B4-BE49-F238E27FC236}">
                <a16:creationId xmlns:a16="http://schemas.microsoft.com/office/drawing/2014/main" id="{01A89502-028B-76EC-04BE-A8F48FD7BAD2}"/>
              </a:ext>
            </a:extLst>
          </p:cNvPr>
          <p:cNvSpPr>
            <a:spLocks noGrp="1"/>
          </p:cNvSpPr>
          <p:nvPr>
            <p:ph idx="1"/>
          </p:nvPr>
        </p:nvSpPr>
        <p:spPr>
          <a:xfrm>
            <a:off x="604675" y="1513047"/>
            <a:ext cx="8987699" cy="4650686"/>
          </a:xfrm>
        </p:spPr>
        <p:txBody>
          <a:bodyPr/>
          <a:lstStyle/>
          <a:p>
            <a:r>
              <a:rPr lang="en-US" sz="2200" dirty="0"/>
              <a:t>Single-arm phase II study for comparison with historical data</a:t>
            </a:r>
          </a:p>
          <a:p>
            <a:endParaRPr lang="en-US" sz="2400" b="1" dirty="0"/>
          </a:p>
          <a:p>
            <a:endParaRPr lang="en-US" sz="2400" b="1" dirty="0"/>
          </a:p>
          <a:p>
            <a:endParaRPr lang="en-US" sz="2400" b="1" dirty="0"/>
          </a:p>
          <a:p>
            <a:endParaRPr lang="en-US" sz="2400" b="1" dirty="0"/>
          </a:p>
          <a:p>
            <a:endParaRPr lang="en-US" sz="2400" b="1" dirty="0"/>
          </a:p>
          <a:p>
            <a:endParaRPr lang="en-US" sz="2400" b="1" dirty="0"/>
          </a:p>
          <a:p>
            <a:pPr>
              <a:spcBef>
                <a:spcPts val="0"/>
              </a:spcBef>
            </a:pPr>
            <a:r>
              <a:rPr lang="en-US" sz="2400" b="1" dirty="0"/>
              <a:t>Primary endpoint: </a:t>
            </a:r>
            <a:r>
              <a:rPr lang="en-US" sz="2400" b="0" dirty="0"/>
              <a:t>PFS at 18 mo vs digital comparator Myeloma XI trial with KCRd/CRd, HD ASCT, R maintenance</a:t>
            </a:r>
          </a:p>
          <a:p>
            <a:pPr>
              <a:spcBef>
                <a:spcPts val="600"/>
              </a:spcBef>
            </a:pPr>
            <a:r>
              <a:rPr lang="en-US" sz="2400" b="1" kern="0" dirty="0"/>
              <a:t>Secondary endpoints: </a:t>
            </a:r>
            <a:r>
              <a:rPr lang="en-US" sz="2400" kern="0" dirty="0"/>
              <a:t>PFS, </a:t>
            </a:r>
            <a:r>
              <a:rPr lang="en-US" sz="2400" b="0" kern="0" dirty="0"/>
              <a:t>OS, MRD, ORR, PFS2, QoL, safety</a:t>
            </a:r>
          </a:p>
          <a:p>
            <a:endParaRPr 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Kaiser. ASH 2022. Abstr 758. Brown.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BMJ Open. 2021;11:e046225.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Line 54">
            <a:extLst>
              <a:ext uri="{FF2B5EF4-FFF2-40B4-BE49-F238E27FC236}">
                <a16:creationId xmlns:a16="http://schemas.microsoft.com/office/drawing/2014/main" id="{2F89CFD7-0938-5FE3-7F4A-9078D544BE52}"/>
              </a:ext>
            </a:extLst>
          </p:cNvPr>
          <p:cNvSpPr>
            <a:spLocks noChangeShapeType="1"/>
          </p:cNvSpPr>
          <p:nvPr/>
        </p:nvSpPr>
        <p:spPr bwMode="auto">
          <a:xfrm flipV="1">
            <a:off x="2599619" y="2839740"/>
            <a:ext cx="2286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 Box 45">
            <a:extLst>
              <a:ext uri="{FF2B5EF4-FFF2-40B4-BE49-F238E27FC236}">
                <a16:creationId xmlns:a16="http://schemas.microsoft.com/office/drawing/2014/main" id="{8C1410D1-AD8B-D9C7-F3EB-17EA7A95A2EA}"/>
              </a:ext>
            </a:extLst>
          </p:cNvPr>
          <p:cNvSpPr txBox="1">
            <a:spLocks noChangeArrowheads="1"/>
          </p:cNvSpPr>
          <p:nvPr/>
        </p:nvSpPr>
        <p:spPr bwMode="auto">
          <a:xfrm>
            <a:off x="95693" y="1962577"/>
            <a:ext cx="2687803"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newly diagnosed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ultra-high</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multiple myeloma or plasma cell leukemia</a:t>
            </a:r>
            <a:r>
              <a:rPr kumimoji="0" lang="en-US"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ECOG PS ≤2 </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49">
            <a:extLst>
              <a:ext uri="{FF2B5EF4-FFF2-40B4-BE49-F238E27FC236}">
                <a16:creationId xmlns:a16="http://schemas.microsoft.com/office/drawing/2014/main" id="{EC1ECCE3-9825-35B8-F04C-B1A82C411651}"/>
              </a:ext>
            </a:extLst>
          </p:cNvPr>
          <p:cNvSpPr>
            <a:spLocks noChangeArrowheads="1"/>
          </p:cNvSpPr>
          <p:nvPr/>
        </p:nvSpPr>
        <p:spPr bwMode="auto">
          <a:xfrm>
            <a:off x="4189581" y="2245380"/>
            <a:ext cx="155448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Induction:</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Dara-CVRd</a:t>
            </a:r>
            <a:r>
              <a:rPr lang="en-US" altLang="en-US" sz="1800" b="1"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(up to 6 cycles,</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incl bridging)</a:t>
            </a:r>
          </a:p>
        </p:txBody>
      </p:sp>
      <p:sp>
        <p:nvSpPr>
          <p:cNvPr id="3" name="TextBox 2">
            <a:extLst>
              <a:ext uri="{FF2B5EF4-FFF2-40B4-BE49-F238E27FC236}">
                <a16:creationId xmlns:a16="http://schemas.microsoft.com/office/drawing/2014/main" id="{2276A2CF-4157-3114-F3F9-B68EBA16991B}"/>
              </a:ext>
            </a:extLst>
          </p:cNvPr>
          <p:cNvSpPr txBox="1"/>
          <p:nvPr/>
        </p:nvSpPr>
        <p:spPr bwMode="auto">
          <a:xfrm>
            <a:off x="2841535" y="2481166"/>
            <a:ext cx="1097280" cy="738664"/>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 cycles SoC bridging therapy</a:t>
            </a:r>
          </a:p>
        </p:txBody>
      </p:sp>
      <p:sp>
        <p:nvSpPr>
          <p:cNvPr id="10" name="Rectangle 49">
            <a:extLst>
              <a:ext uri="{FF2B5EF4-FFF2-40B4-BE49-F238E27FC236}">
                <a16:creationId xmlns:a16="http://schemas.microsoft.com/office/drawing/2014/main" id="{50EF87FD-782D-09D4-5DBA-86559F8A373C}"/>
              </a:ext>
            </a:extLst>
          </p:cNvPr>
          <p:cNvSpPr>
            <a:spLocks noChangeArrowheads="1"/>
          </p:cNvSpPr>
          <p:nvPr/>
        </p:nvSpPr>
        <p:spPr bwMode="auto">
          <a:xfrm>
            <a:off x="6525203" y="2245380"/>
            <a:ext cx="118872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V-HD-MEL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 ASCT</a:t>
            </a:r>
            <a:r>
              <a:rPr lang="en-US" sz="1800" baseline="30000" dirty="0">
                <a:effectLst/>
                <a:latin typeface="+mn-lt"/>
                <a:ea typeface="Times" panose="02020603050405020304" pitchFamily="18" charset="0"/>
                <a:cs typeface="Times New Roman" panose="02020603050405020304" pitchFamily="18" charset="0"/>
              </a:rPr>
              <a:t>§ </a:t>
            </a:r>
            <a:endParaRPr lang="en-US" altLang="en-US" sz="1800" b="1" baseline="30000" dirty="0">
              <a:solidFill>
                <a:schemeClr val="tx1"/>
              </a:solidFill>
              <a:latin typeface="+mn-lt"/>
            </a:endParaRPr>
          </a:p>
        </p:txBody>
      </p:sp>
      <p:sp>
        <p:nvSpPr>
          <p:cNvPr id="16" name="TextBox 15">
            <a:extLst>
              <a:ext uri="{FF2B5EF4-FFF2-40B4-BE49-F238E27FC236}">
                <a16:creationId xmlns:a16="http://schemas.microsoft.com/office/drawing/2014/main" id="{2C812E47-8D7B-00EB-32A8-9E7E7185BEAE}"/>
              </a:ext>
            </a:extLst>
          </p:cNvPr>
          <p:cNvSpPr txBox="1"/>
          <p:nvPr/>
        </p:nvSpPr>
        <p:spPr bwMode="auto">
          <a:xfrm rot="16200000">
            <a:off x="5572619" y="2578130"/>
            <a:ext cx="1124025" cy="523220"/>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Stem cell mobilization</a:t>
            </a:r>
          </a:p>
        </p:txBody>
      </p:sp>
      <p:sp>
        <p:nvSpPr>
          <p:cNvPr id="28" name="Rectangle 49">
            <a:extLst>
              <a:ext uri="{FF2B5EF4-FFF2-40B4-BE49-F238E27FC236}">
                <a16:creationId xmlns:a16="http://schemas.microsoft.com/office/drawing/2014/main" id="{82913876-8868-37DB-21EC-AB9BB0B6C770}"/>
              </a:ext>
            </a:extLst>
          </p:cNvPr>
          <p:cNvSpPr>
            <a:spLocks noChangeArrowheads="1"/>
          </p:cNvSpPr>
          <p:nvPr/>
        </p:nvSpPr>
        <p:spPr bwMode="auto">
          <a:xfrm>
            <a:off x="7842884" y="2248391"/>
            <a:ext cx="182880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Consolidation 1: </a:t>
            </a:r>
          </a:p>
          <a:p>
            <a:pPr algn="ctr">
              <a:lnSpc>
                <a:spcPct val="100000"/>
              </a:lnSpc>
              <a:spcBef>
                <a:spcPct val="0"/>
              </a:spcBef>
              <a:spcAft>
                <a:spcPct val="0"/>
              </a:spcAft>
              <a:buClrTx/>
              <a:buFontTx/>
              <a:buNone/>
            </a:pPr>
            <a:r>
              <a:rPr lang="en-US" altLang="en-US" sz="1600" b="1" dirty="0">
                <a:solidFill>
                  <a:schemeClr val="tx1"/>
                </a:solidFill>
                <a:latin typeface="+mn-lt"/>
              </a:rPr>
              <a:t>Dara-VRd</a:t>
            </a:r>
            <a:r>
              <a:rPr lang="en-US" sz="1600" baseline="30000" dirty="0">
                <a:effectLst/>
                <a:latin typeface="+mn-lt"/>
                <a:ea typeface="Times" panose="02020603050405020304" pitchFamily="18" charset="0"/>
                <a:cs typeface="Times New Roman" panose="02020603050405020304" pitchFamily="18" charset="0"/>
              </a:rPr>
              <a:t>║</a:t>
            </a:r>
            <a:r>
              <a:rPr lang="en-US" altLang="en-US" sz="1600" b="1" dirty="0">
                <a:solidFill>
                  <a:schemeClr val="tx1"/>
                </a:solidFill>
                <a:latin typeface="+mn-lt"/>
              </a:rPr>
              <a:t> </a:t>
            </a:r>
            <a:r>
              <a:rPr lang="en-US" sz="1600" b="0" dirty="0">
                <a:solidFill>
                  <a:schemeClr val="tx1"/>
                </a:solidFill>
                <a:latin typeface="+mn-lt"/>
              </a:rPr>
              <a:t>6 cycles </a:t>
            </a:r>
          </a:p>
          <a:p>
            <a:pPr algn="ctr">
              <a:lnSpc>
                <a:spcPct val="100000"/>
              </a:lnSpc>
              <a:spcBef>
                <a:spcPct val="0"/>
              </a:spcBef>
              <a:spcAft>
                <a:spcPct val="0"/>
              </a:spcAft>
              <a:buClrTx/>
              <a:buFontTx/>
              <a:buNone/>
            </a:pPr>
            <a:r>
              <a:rPr lang="en-US" sz="1600" b="0" dirty="0">
                <a:solidFill>
                  <a:schemeClr val="tx1"/>
                </a:solidFill>
                <a:latin typeface="+mn-lt"/>
              </a:rPr>
              <a:t>100-120 days </a:t>
            </a:r>
          </a:p>
          <a:p>
            <a:pPr algn="ctr">
              <a:lnSpc>
                <a:spcPct val="100000"/>
              </a:lnSpc>
              <a:spcBef>
                <a:spcPct val="0"/>
              </a:spcBef>
              <a:spcAft>
                <a:spcPct val="0"/>
              </a:spcAft>
              <a:buClrTx/>
              <a:buNone/>
            </a:pPr>
            <a:r>
              <a:rPr lang="en-US" sz="1600" b="0" dirty="0">
                <a:solidFill>
                  <a:schemeClr val="tx1"/>
                </a:solidFill>
                <a:latin typeface="Calibri" panose="020F0502020204030204" pitchFamily="34" charset="0"/>
              </a:rPr>
              <a:t>after ASCT</a:t>
            </a:r>
          </a:p>
        </p:txBody>
      </p:sp>
      <p:sp>
        <p:nvSpPr>
          <p:cNvPr id="32" name="Rectangle 49">
            <a:extLst>
              <a:ext uri="{FF2B5EF4-FFF2-40B4-BE49-F238E27FC236}">
                <a16:creationId xmlns:a16="http://schemas.microsoft.com/office/drawing/2014/main" id="{A1C5F823-D0C6-2D1B-F1AA-B7364A3666D1}"/>
              </a:ext>
            </a:extLst>
          </p:cNvPr>
          <p:cNvSpPr>
            <a:spLocks noChangeArrowheads="1"/>
          </p:cNvSpPr>
          <p:nvPr/>
        </p:nvSpPr>
        <p:spPr bwMode="auto">
          <a:xfrm>
            <a:off x="9800647" y="3712911"/>
            <a:ext cx="192024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Maintenance:</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Dara-R</a:t>
            </a:r>
            <a:r>
              <a:rPr lang="en-US" sz="1800" baseline="30000" dirty="0">
                <a:effectLst/>
                <a:latin typeface="+mn-lt"/>
                <a:ea typeface="Times" panose="02020603050405020304" pitchFamily="18" charset="0"/>
                <a:cs typeface="Times New Roman" panose="02020603050405020304" pitchFamily="18" charset="0"/>
              </a:rPr>
              <a:t>║</a:t>
            </a:r>
            <a:r>
              <a:rPr lang="en-US" sz="1800" baseline="30000" dirty="0">
                <a:effectLst/>
                <a:latin typeface="Arial" panose="020B0604020202020204" pitchFamily="34" charset="0"/>
                <a:ea typeface="Times" panose="02020603050405020304" pitchFamily="18" charset="0"/>
                <a:cs typeface="Times New Roman" panose="02020603050405020304" pitchFamily="18" charset="0"/>
              </a:rPr>
              <a:t> </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Until PD</a:t>
            </a:r>
          </a:p>
        </p:txBody>
      </p:sp>
      <p:sp>
        <p:nvSpPr>
          <p:cNvPr id="40" name="Rectangle 49">
            <a:extLst>
              <a:ext uri="{FF2B5EF4-FFF2-40B4-BE49-F238E27FC236}">
                <a16:creationId xmlns:a16="http://schemas.microsoft.com/office/drawing/2014/main" id="{34489798-5D12-7E2E-ACDE-5F7C302E2939}"/>
              </a:ext>
            </a:extLst>
          </p:cNvPr>
          <p:cNvSpPr>
            <a:spLocks noChangeArrowheads="1"/>
          </p:cNvSpPr>
          <p:nvPr/>
        </p:nvSpPr>
        <p:spPr bwMode="auto">
          <a:xfrm>
            <a:off x="9800647" y="2248391"/>
            <a:ext cx="192024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Consolidation 2: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Dara-VR</a:t>
            </a:r>
            <a:r>
              <a:rPr lang="en-US" sz="1800" baseline="30000" dirty="0">
                <a:effectLst/>
                <a:latin typeface="+mn-lt"/>
                <a:ea typeface="Times" panose="02020603050405020304" pitchFamily="18" charset="0"/>
                <a:cs typeface="Times New Roman" panose="02020603050405020304" pitchFamily="18" charset="0"/>
              </a:rPr>
              <a:t>║</a:t>
            </a:r>
            <a:r>
              <a:rPr lang="en-US" sz="1800" baseline="30000" dirty="0">
                <a:effectLst/>
                <a:latin typeface="Arial" panose="020B0604020202020204" pitchFamily="34" charset="0"/>
                <a:ea typeface="Times" panose="02020603050405020304" pitchFamily="18" charset="0"/>
                <a:cs typeface="Times New Roman" panose="02020603050405020304" pitchFamily="18" charset="0"/>
              </a:rPr>
              <a:t> </a:t>
            </a:r>
            <a:r>
              <a:rPr lang="en-US" altLang="en-US" sz="1800" b="1"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12 cycles</a:t>
            </a:r>
          </a:p>
        </p:txBody>
      </p:sp>
      <p:sp>
        <p:nvSpPr>
          <p:cNvPr id="46" name="TextBox 45">
            <a:extLst>
              <a:ext uri="{FF2B5EF4-FFF2-40B4-BE49-F238E27FC236}">
                <a16:creationId xmlns:a16="http://schemas.microsoft.com/office/drawing/2014/main" id="{3D8F663B-3E91-FD42-DE0F-FAA11FC57672}"/>
              </a:ext>
            </a:extLst>
          </p:cNvPr>
          <p:cNvSpPr txBox="1"/>
          <p:nvPr/>
        </p:nvSpPr>
        <p:spPr bwMode="auto">
          <a:xfrm>
            <a:off x="345279" y="3764609"/>
            <a:ext cx="302562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*Defined by ≥2 high-risk chromosomal abnormalities [(t(4;14)/t(14:16), del(17p), gain(1q), del(1p)] or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SKY92 GEP risk signature.</a:t>
            </a:r>
            <a:r>
              <a:rPr lang="en-US" sz="1400" b="0" dirty="0">
                <a:solidFill>
                  <a:srgbClr val="000000"/>
                </a:solidFill>
                <a:latin typeface="Calibri" panose="020F0502020204030204" pitchFamily="34" charset="0"/>
              </a:rPr>
              <a: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PCL ≥20%.</a:t>
            </a:r>
            <a:endParaRPr lang="en-US" sz="1400" b="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E724E75D-A1EE-81B0-A3E5-A91054537AC3}"/>
              </a:ext>
            </a:extLst>
          </p:cNvPr>
          <p:cNvSpPr txBox="1"/>
          <p:nvPr/>
        </p:nvSpPr>
        <p:spPr bwMode="auto">
          <a:xfrm>
            <a:off x="9800647" y="4976416"/>
            <a:ext cx="1920240" cy="830997"/>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r>
              <a:rPr lang="en-US" sz="1200" b="0" kern="0" dirty="0">
                <a:solidFill>
                  <a:schemeClr val="bg1"/>
                </a:solidFill>
                <a:latin typeface="+mn-lt"/>
              </a:rPr>
              <a:t>MRD assessed at start of stem cell mobilization, consolidation 1, and maintenance</a:t>
            </a:r>
          </a:p>
        </p:txBody>
      </p:sp>
      <p:sp>
        <p:nvSpPr>
          <p:cNvPr id="9" name="TextBox 8">
            <a:extLst>
              <a:ext uri="{FF2B5EF4-FFF2-40B4-BE49-F238E27FC236}">
                <a16:creationId xmlns:a16="http://schemas.microsoft.com/office/drawing/2014/main" id="{6E8E04BA-A5A9-7762-F349-FB6EB2C028AC}"/>
              </a:ext>
            </a:extLst>
          </p:cNvPr>
          <p:cNvSpPr txBox="1"/>
          <p:nvPr/>
        </p:nvSpPr>
        <p:spPr bwMode="auto">
          <a:xfrm>
            <a:off x="4002858" y="3469789"/>
            <a:ext cx="588441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Daratumumab 16 mg/kg IV D1, 8, 15 C1-2 then D1 Cy3+; cyclophosphamide 500 mg PO D1, 8; </a:t>
            </a:r>
            <a:r>
              <a:rPr lang="en-US" sz="1400" b="0" dirty="0">
                <a:solidFill>
                  <a:schemeClr val="bg1"/>
                </a:solidFill>
                <a:latin typeface="+mn-lt"/>
              </a:rPr>
              <a:t>bortezomib 1.3 mg/m</a:t>
            </a:r>
            <a:r>
              <a:rPr lang="en-US" sz="1400" b="0" baseline="30000" dirty="0">
                <a:solidFill>
                  <a:schemeClr val="bg1"/>
                </a:solidFill>
                <a:latin typeface="+mn-lt"/>
              </a:rPr>
              <a:t>2</a:t>
            </a:r>
            <a:r>
              <a:rPr lang="en-US" sz="1400" b="0" dirty="0">
                <a:solidFill>
                  <a:schemeClr val="bg1"/>
                </a:solidFill>
                <a:latin typeface="+mn-lt"/>
              </a:rPr>
              <a:t> SC D1, 4, 8, 11; lenalidomide 25 mg PO D1-14; dexamethasone 20-40 mg PO/IV D1, 4, 8, 11 of 21-D cycles. </a:t>
            </a:r>
            <a:br>
              <a:rPr lang="en-US" sz="1400" b="0" dirty="0">
                <a:solidFill>
                  <a:schemeClr val="bg1"/>
                </a:solidFill>
                <a:latin typeface="+mn-lt"/>
              </a:rPr>
            </a:br>
            <a:r>
              <a:rPr lang="en-US" sz="1400" baseline="30000" dirty="0">
                <a:solidFill>
                  <a:schemeClr val="bg1"/>
                </a:solidFill>
                <a:effectLst/>
                <a:latin typeface="+mn-lt"/>
                <a:ea typeface="Times" panose="02020603050405020304" pitchFamily="18" charset="0"/>
                <a:cs typeface="Times New Roman" panose="02020603050405020304" pitchFamily="18" charset="0"/>
              </a:rPr>
              <a:t>§</a:t>
            </a:r>
            <a:r>
              <a:rPr lang="en-US" sz="1400" b="0" dirty="0">
                <a:solidFill>
                  <a:schemeClr val="bg1"/>
                </a:solidFill>
                <a:latin typeface="+mn-lt"/>
              </a:rPr>
              <a:t>Melphalan IV 200 mg/m</a:t>
            </a:r>
            <a:r>
              <a:rPr lang="en-US" sz="1400" b="0" baseline="30000" dirty="0">
                <a:solidFill>
                  <a:schemeClr val="bg1"/>
                </a:solidFill>
                <a:latin typeface="+mn-lt"/>
              </a:rPr>
              <a:t>2</a:t>
            </a:r>
            <a:r>
              <a:rPr lang="en-US" sz="1400" b="0" dirty="0">
                <a:solidFill>
                  <a:schemeClr val="bg1"/>
                </a:solidFill>
                <a:latin typeface="+mn-lt"/>
              </a:rPr>
              <a:t> D1 followed by ASCT and bortezomib 1.3 mg/m</a:t>
            </a:r>
            <a:r>
              <a:rPr lang="en-US" sz="1400" b="0" baseline="30000" dirty="0">
                <a:solidFill>
                  <a:schemeClr val="bg1"/>
                </a:solidFill>
                <a:latin typeface="+mn-lt"/>
              </a:rPr>
              <a:t>2</a:t>
            </a:r>
            <a:r>
              <a:rPr lang="en-US" sz="1400" b="0" dirty="0">
                <a:solidFill>
                  <a:schemeClr val="bg1"/>
                </a:solidFill>
                <a:latin typeface="+mn-lt"/>
              </a:rPr>
              <a:t> </a:t>
            </a:r>
            <a:br>
              <a:rPr lang="en-US" sz="1400" b="0" dirty="0">
                <a:solidFill>
                  <a:schemeClr val="bg1"/>
                </a:solidFill>
                <a:latin typeface="+mn-lt"/>
              </a:rPr>
            </a:br>
            <a:r>
              <a:rPr lang="en-US" sz="1400" b="0" dirty="0">
                <a:solidFill>
                  <a:schemeClr val="bg1"/>
                </a:solidFill>
                <a:latin typeface="+mn-lt"/>
              </a:rPr>
              <a:t>D1, 5, 14, then weekly. </a:t>
            </a:r>
            <a:r>
              <a:rPr lang="en-US" sz="1400" baseline="30000" dirty="0">
                <a:solidFill>
                  <a:schemeClr val="bg1"/>
                </a:solidFill>
                <a:effectLst/>
                <a:latin typeface="+mn-lt"/>
                <a:ea typeface="Times" panose="02020603050405020304" pitchFamily="18" charset="0"/>
                <a:cs typeface="Times New Roman" panose="02020603050405020304" pitchFamily="18" charset="0"/>
              </a:rPr>
              <a:t>║</a:t>
            </a:r>
            <a:r>
              <a:rPr lang="en-US" sz="1400" b="0" dirty="0">
                <a:solidFill>
                  <a:schemeClr val="bg1"/>
                </a:solidFill>
                <a:latin typeface="+mn-lt"/>
              </a:rPr>
              <a:t>Daratumumab 1800 mg SC D1; bortezomib 1.3 mg/m</a:t>
            </a:r>
            <a:r>
              <a:rPr lang="en-US" sz="1400" b="0" baseline="30000" dirty="0">
                <a:solidFill>
                  <a:schemeClr val="bg1"/>
                </a:solidFill>
                <a:latin typeface="+mn-lt"/>
              </a:rPr>
              <a:t>2</a:t>
            </a:r>
            <a:r>
              <a:rPr lang="en-US" sz="1400" b="0" dirty="0">
                <a:solidFill>
                  <a:schemeClr val="bg1"/>
                </a:solidFill>
                <a:latin typeface="+mn-lt"/>
              </a:rPr>
              <a:t> SC D1, 8, 15, 22 (D22 only in consolidation 1</a:t>
            </a:r>
            <a:r>
              <a:rPr lang="en-US" sz="1400" b="0" dirty="0">
                <a:solidFill>
                  <a:schemeClr val="bg1"/>
                </a:solidFill>
                <a:latin typeface="Calibri" panose="020F0502020204030204" pitchFamily="34" charset="0"/>
              </a:rPr>
              <a:t>); lenalidomide 25 mg PO D1-21; dexamethasone 20-40 mg PO/IV D1, 8, 15, 22 of 28-D cycles.</a:t>
            </a:r>
            <a:endParaRPr lang="en-US" sz="1400" b="0" baseline="300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20C0240C-2BB0-1F44-5085-4C58C204969A}"/>
              </a:ext>
            </a:extLst>
          </p:cNvPr>
          <p:cNvSpPr>
            <a:spLocks noChangeShapeType="1"/>
          </p:cNvSpPr>
          <p:nvPr/>
        </p:nvSpPr>
        <p:spPr bwMode="auto">
          <a:xfrm flipV="1">
            <a:off x="3949693" y="2839740"/>
            <a:ext cx="2286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46136542-BEB5-6F1F-7B9E-6CAB909E4971}"/>
              </a:ext>
            </a:extLst>
          </p:cNvPr>
          <p:cNvSpPr>
            <a:spLocks noChangeShapeType="1"/>
          </p:cNvSpPr>
          <p:nvPr/>
        </p:nvSpPr>
        <p:spPr bwMode="auto">
          <a:xfrm flipH="1">
            <a:off x="10760767" y="3473553"/>
            <a:ext cx="0" cy="2286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84580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Baseline Characteristics of Ultra-High</a:t>
            </a:r>
            <a:r>
              <a:rPr lang="en-US" dirty="0">
                <a:cs typeface="Calibri" panose="020F0502020204030204" pitchFamily="34" charset="0"/>
              </a:rPr>
              <a:t>–</a:t>
            </a:r>
            <a:r>
              <a:rPr lang="en-US" dirty="0"/>
              <a:t>Risk Populations and Patient Disposition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C82B89A3-029B-9018-5A67-693A13504596}"/>
              </a:ext>
            </a:extLst>
          </p:cNvPr>
          <p:cNvGraphicFramePr>
            <a:graphicFrameLocks noGrp="1"/>
          </p:cNvGraphicFramePr>
          <p:nvPr>
            <p:extLst>
              <p:ext uri="{D42A27DB-BD31-4B8C-83A1-F6EECF244321}">
                <p14:modId xmlns:p14="http://schemas.microsoft.com/office/powerpoint/2010/main" val="860085752"/>
              </p:ext>
            </p:extLst>
          </p:nvPr>
        </p:nvGraphicFramePr>
        <p:xfrm>
          <a:off x="533943" y="1604964"/>
          <a:ext cx="7535082" cy="4206336"/>
        </p:xfrm>
        <a:graphic>
          <a:graphicData uri="http://schemas.openxmlformats.org/drawingml/2006/table">
            <a:tbl>
              <a:tblPr/>
              <a:tblGrid>
                <a:gridCol w="1582987">
                  <a:extLst>
                    <a:ext uri="{9D8B030D-6E8A-4147-A177-3AD203B41FA5}">
                      <a16:colId xmlns:a16="http://schemas.microsoft.com/office/drawing/2014/main" val="20000"/>
                    </a:ext>
                  </a:extLst>
                </a:gridCol>
                <a:gridCol w="2477375">
                  <a:extLst>
                    <a:ext uri="{9D8B030D-6E8A-4147-A177-3AD203B41FA5}">
                      <a16:colId xmlns:a16="http://schemas.microsoft.com/office/drawing/2014/main" val="3148448931"/>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494646">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Characteristics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OPTIMUM</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Myeloma XI</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638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(35-78)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(33-69)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380">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111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43 (40)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34 (32)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53 (44)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38 (32)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91117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(48)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42 (39)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(39)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46 (38)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 (18)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0291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Molecular profile,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Double hit genetics</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SKY92 signature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Both double hit and SKY92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(53)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82 (77)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33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(56)*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72 (72)*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28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2473099"/>
                  </a:ext>
                </a:extLst>
              </a:tr>
            </a:tbl>
          </a:graphicData>
        </a:graphic>
      </p:graphicFrame>
      <p:sp>
        <p:nvSpPr>
          <p:cNvPr id="3" name="Text Box 30">
            <a:extLst>
              <a:ext uri="{FF2B5EF4-FFF2-40B4-BE49-F238E27FC236}">
                <a16:creationId xmlns:a16="http://schemas.microsoft.com/office/drawing/2014/main" id="{EA61D269-ACE6-05FA-6EBD-6214AF829CF9}"/>
              </a:ext>
            </a:extLst>
          </p:cNvPr>
          <p:cNvSpPr txBox="1">
            <a:spLocks noChangeArrowheads="1"/>
          </p:cNvSpPr>
          <p:nvPr/>
        </p:nvSpPr>
        <p:spPr bwMode="auto">
          <a:xfrm>
            <a:off x="533944" y="580231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*Of 98 patients with complete GEP and genetic profile.</a:t>
            </a:r>
            <a:endParaRPr lang="en-US" altLang="en-US" sz="140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DD22F11C-7F8D-85BF-64C0-B217E6E33195}"/>
              </a:ext>
            </a:extLst>
          </p:cNvPr>
          <p:cNvSpPr>
            <a:spLocks noChangeArrowheads="1"/>
          </p:cNvSpPr>
          <p:nvPr/>
        </p:nvSpPr>
        <p:spPr bwMode="auto">
          <a:xfrm>
            <a:off x="8373263" y="201375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Received ≥1 dose of tx (n = 107)</a:t>
            </a:r>
            <a:endParaRPr lang="en-US" altLang="en-US" sz="1600" b="0" dirty="0">
              <a:solidFill>
                <a:schemeClr val="tx1"/>
              </a:solidFill>
              <a:latin typeface="Calibri" panose="020F0502020204030204" pitchFamily="34" charset="0"/>
            </a:endParaRPr>
          </a:p>
        </p:txBody>
      </p:sp>
      <p:sp>
        <p:nvSpPr>
          <p:cNvPr id="6" name="Rectangle 49">
            <a:extLst>
              <a:ext uri="{FF2B5EF4-FFF2-40B4-BE49-F238E27FC236}">
                <a16:creationId xmlns:a16="http://schemas.microsoft.com/office/drawing/2014/main" id="{5D6A6670-ACB4-9698-20FF-D79913BBD27B}"/>
              </a:ext>
            </a:extLst>
          </p:cNvPr>
          <p:cNvSpPr>
            <a:spLocks noChangeArrowheads="1"/>
          </p:cNvSpPr>
          <p:nvPr/>
        </p:nvSpPr>
        <p:spPr bwMode="auto">
          <a:xfrm>
            <a:off x="8373263" y="268364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Completed induction (n = 100)</a:t>
            </a:r>
            <a:endParaRPr lang="en-US" altLang="en-US" sz="1600" b="0" dirty="0">
              <a:solidFill>
                <a:schemeClr val="tx1"/>
              </a:solidFill>
              <a:latin typeface="Calibri" panose="020F0502020204030204" pitchFamily="34" charset="0"/>
            </a:endParaRPr>
          </a:p>
        </p:txBody>
      </p:sp>
      <p:sp>
        <p:nvSpPr>
          <p:cNvPr id="7" name="Rectangle 49">
            <a:extLst>
              <a:ext uri="{FF2B5EF4-FFF2-40B4-BE49-F238E27FC236}">
                <a16:creationId xmlns:a16="http://schemas.microsoft.com/office/drawing/2014/main" id="{C7BC9FA2-129D-CBBD-C2E5-0D09F9BCBF3B}"/>
              </a:ext>
            </a:extLst>
          </p:cNvPr>
          <p:cNvSpPr>
            <a:spLocks noChangeArrowheads="1"/>
          </p:cNvSpPr>
          <p:nvPr/>
        </p:nvSpPr>
        <p:spPr bwMode="auto">
          <a:xfrm>
            <a:off x="8373263" y="335353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Received ASCT (n = 92)</a:t>
            </a:r>
            <a:endParaRPr lang="en-US" altLang="en-US" sz="1600" b="0" dirty="0">
              <a:solidFill>
                <a:schemeClr val="tx1"/>
              </a:solidFill>
              <a:latin typeface="Calibri" panose="020F0502020204030204" pitchFamily="34" charset="0"/>
            </a:endParaRPr>
          </a:p>
        </p:txBody>
      </p:sp>
      <p:sp>
        <p:nvSpPr>
          <p:cNvPr id="8" name="Rectangle 49">
            <a:extLst>
              <a:ext uri="{FF2B5EF4-FFF2-40B4-BE49-F238E27FC236}">
                <a16:creationId xmlns:a16="http://schemas.microsoft.com/office/drawing/2014/main" id="{7CE55163-3E67-1C43-DF18-FBA683202A8B}"/>
              </a:ext>
            </a:extLst>
          </p:cNvPr>
          <p:cNvSpPr>
            <a:spLocks noChangeArrowheads="1"/>
          </p:cNvSpPr>
          <p:nvPr/>
        </p:nvSpPr>
        <p:spPr bwMode="auto">
          <a:xfrm>
            <a:off x="8373263" y="402342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Started consolidation 1 (n = 85)</a:t>
            </a:r>
            <a:endParaRPr lang="en-US" altLang="en-US" sz="1600" b="0" dirty="0">
              <a:solidFill>
                <a:schemeClr val="tx1"/>
              </a:solidFill>
              <a:latin typeface="Calibri" panose="020F0502020204030204" pitchFamily="34" charset="0"/>
            </a:endParaRPr>
          </a:p>
        </p:txBody>
      </p:sp>
      <p:sp>
        <p:nvSpPr>
          <p:cNvPr id="9" name="Rectangle 49">
            <a:extLst>
              <a:ext uri="{FF2B5EF4-FFF2-40B4-BE49-F238E27FC236}">
                <a16:creationId xmlns:a16="http://schemas.microsoft.com/office/drawing/2014/main" id="{0AC3A5F9-0E20-21A1-802D-0864B9DD94AB}"/>
              </a:ext>
            </a:extLst>
          </p:cNvPr>
          <p:cNvSpPr>
            <a:spLocks noChangeArrowheads="1"/>
          </p:cNvSpPr>
          <p:nvPr/>
        </p:nvSpPr>
        <p:spPr bwMode="auto">
          <a:xfrm>
            <a:off x="8373263" y="469331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Completed consolidation 1 (n = 80)</a:t>
            </a:r>
            <a:endParaRPr lang="en-US" altLang="en-US" sz="1600" b="0" dirty="0">
              <a:solidFill>
                <a:schemeClr val="tx1"/>
              </a:solidFill>
              <a:latin typeface="Calibri" panose="020F0502020204030204" pitchFamily="34" charset="0"/>
            </a:endParaRPr>
          </a:p>
        </p:txBody>
      </p:sp>
      <p:sp>
        <p:nvSpPr>
          <p:cNvPr id="10" name="Rectangle 49">
            <a:extLst>
              <a:ext uri="{FF2B5EF4-FFF2-40B4-BE49-F238E27FC236}">
                <a16:creationId xmlns:a16="http://schemas.microsoft.com/office/drawing/2014/main" id="{F72D5367-F674-8422-2FC8-091A4A60C9EC}"/>
              </a:ext>
            </a:extLst>
          </p:cNvPr>
          <p:cNvSpPr>
            <a:spLocks noChangeArrowheads="1"/>
          </p:cNvSpPr>
          <p:nvPr/>
        </p:nvSpPr>
        <p:spPr bwMode="auto">
          <a:xfrm>
            <a:off x="8373263" y="5363209"/>
            <a:ext cx="3385350" cy="41747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Completed consolidation 2 (n = 74)</a:t>
            </a:r>
            <a:endParaRPr lang="en-US" altLang="en-US" sz="1600" b="0" dirty="0">
              <a:solidFill>
                <a:schemeClr val="tx1"/>
              </a:solidFill>
              <a:latin typeface="Calibri" panose="020F0502020204030204" pitchFamily="34" charset="0"/>
            </a:endParaRPr>
          </a:p>
        </p:txBody>
      </p:sp>
      <p:cxnSp>
        <p:nvCxnSpPr>
          <p:cNvPr id="13" name="Straight Arrow Connector 12">
            <a:extLst>
              <a:ext uri="{FF2B5EF4-FFF2-40B4-BE49-F238E27FC236}">
                <a16:creationId xmlns:a16="http://schemas.microsoft.com/office/drawing/2014/main" id="{21E020B7-AA33-FC4A-53A5-8D20EF1C6D72}"/>
              </a:ext>
            </a:extLst>
          </p:cNvPr>
          <p:cNvCxnSpPr>
            <a:cxnSpLocks/>
          </p:cNvCxnSpPr>
          <p:nvPr/>
        </p:nvCxnSpPr>
        <p:spPr bwMode="auto">
          <a:xfrm>
            <a:off x="10062422" y="2431233"/>
            <a:ext cx="7033" cy="252416"/>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FC04A834-C0C0-A1DA-FC70-D685FEF5795A}"/>
              </a:ext>
            </a:extLst>
          </p:cNvPr>
          <p:cNvCxnSpPr>
            <a:cxnSpLocks/>
          </p:cNvCxnSpPr>
          <p:nvPr/>
        </p:nvCxnSpPr>
        <p:spPr bwMode="auto">
          <a:xfrm>
            <a:off x="10065938" y="3101123"/>
            <a:ext cx="0" cy="252416"/>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79CED510-2E6F-652F-597D-A5923C6FCBFB}"/>
              </a:ext>
            </a:extLst>
          </p:cNvPr>
          <p:cNvCxnSpPr>
            <a:cxnSpLocks/>
          </p:cNvCxnSpPr>
          <p:nvPr/>
        </p:nvCxnSpPr>
        <p:spPr bwMode="auto">
          <a:xfrm>
            <a:off x="10065938" y="3771013"/>
            <a:ext cx="0" cy="252416"/>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B87D93CB-DEE6-DB89-4895-D902CC1FA2DD}"/>
              </a:ext>
            </a:extLst>
          </p:cNvPr>
          <p:cNvCxnSpPr>
            <a:cxnSpLocks/>
          </p:cNvCxnSpPr>
          <p:nvPr/>
        </p:nvCxnSpPr>
        <p:spPr bwMode="auto">
          <a:xfrm>
            <a:off x="10065938" y="4440903"/>
            <a:ext cx="0" cy="252416"/>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AA464A03-CEA7-05A0-325E-E66C9192B40C}"/>
              </a:ext>
            </a:extLst>
          </p:cNvPr>
          <p:cNvCxnSpPr>
            <a:cxnSpLocks/>
          </p:cNvCxnSpPr>
          <p:nvPr/>
        </p:nvCxnSpPr>
        <p:spPr bwMode="auto">
          <a:xfrm>
            <a:off x="10065938" y="5110793"/>
            <a:ext cx="0" cy="252416"/>
          </a:xfrm>
          <a:prstGeom prst="straightConnector1">
            <a:avLst/>
          </a:prstGeom>
          <a:noFill/>
          <a:ln w="28575" cap="flat" cmpd="sng" algn="ctr">
            <a:solidFill>
              <a:schemeClr val="bg1"/>
            </a:solidFill>
            <a:prstDash val="solid"/>
            <a:round/>
            <a:headEnd type="none" w="med" len="med"/>
            <a:tailEnd type="triangle"/>
          </a:ln>
          <a:effectLst/>
        </p:spPr>
      </p:cxnSp>
      <p:sp>
        <p:nvSpPr>
          <p:cNvPr id="24" name="Text Box 45">
            <a:extLst>
              <a:ext uri="{FF2B5EF4-FFF2-40B4-BE49-F238E27FC236}">
                <a16:creationId xmlns:a16="http://schemas.microsoft.com/office/drawing/2014/main" id="{CAF8A4B5-6ADD-4B00-C2AA-E4D2B933938B}"/>
              </a:ext>
            </a:extLst>
          </p:cNvPr>
          <p:cNvSpPr txBox="1">
            <a:spLocks noChangeArrowheads="1"/>
          </p:cNvSpPr>
          <p:nvPr/>
        </p:nvSpPr>
        <p:spPr bwMode="auto">
          <a:xfrm>
            <a:off x="8373263" y="1480954"/>
            <a:ext cx="3385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a:t>
            </a:r>
            <a:r>
              <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Disposition</a:t>
            </a: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PFS and OS </a:t>
            </a:r>
            <a:br>
              <a:rPr lang="en-US" dirty="0"/>
            </a:br>
            <a:r>
              <a:rPr lang="en-US" dirty="0"/>
              <a:t>(Primary and Secondary Endpoints)</a:t>
            </a:r>
            <a:endParaRPr lang="en-US" altLang="en-US" dirty="0"/>
          </a:p>
        </p:txBody>
      </p:sp>
      <p:sp>
        <p:nvSpPr>
          <p:cNvPr id="3" name="Content Placeholder 2">
            <a:extLst>
              <a:ext uri="{FF2B5EF4-FFF2-40B4-BE49-F238E27FC236}">
                <a16:creationId xmlns:a16="http://schemas.microsoft.com/office/drawing/2014/main" id="{4C074FCE-7A6B-2B86-E8F6-A037FB4348CC}"/>
              </a:ext>
            </a:extLst>
          </p:cNvPr>
          <p:cNvSpPr>
            <a:spLocks noGrp="1"/>
          </p:cNvSpPr>
          <p:nvPr>
            <p:ph idx="1"/>
          </p:nvPr>
        </p:nvSpPr>
        <p:spPr/>
        <p:txBody>
          <a:bodyPr/>
          <a:lstStyle/>
          <a:p>
            <a:r>
              <a:rPr lang="en-US" sz="2500" dirty="0"/>
              <a:t>18-mo PFS probability comparison (primary endpoint): 99.5% chance OPTIMUM is superior to Myeloma XI at median follow-up of 27.1 mo (95% CI: 25.1-29.3)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F5F49AB8-FC96-65C1-EB49-74D587BD290D}"/>
              </a:ext>
            </a:extLst>
          </p:cNvPr>
          <p:cNvGraphicFramePr>
            <a:graphicFrameLocks noGrp="1"/>
          </p:cNvGraphicFramePr>
          <p:nvPr>
            <p:extLst>
              <p:ext uri="{D42A27DB-BD31-4B8C-83A1-F6EECF244321}">
                <p14:modId xmlns:p14="http://schemas.microsoft.com/office/powerpoint/2010/main" val="1333755104"/>
              </p:ext>
            </p:extLst>
          </p:nvPr>
        </p:nvGraphicFramePr>
        <p:xfrm>
          <a:off x="719138" y="2318338"/>
          <a:ext cx="10787062" cy="3566208"/>
        </p:xfrm>
        <a:graphic>
          <a:graphicData uri="http://schemas.openxmlformats.org/drawingml/2006/table">
            <a:tbl>
              <a:tblPr/>
              <a:tblGrid>
                <a:gridCol w="2485027">
                  <a:extLst>
                    <a:ext uri="{9D8B030D-6E8A-4147-A177-3AD203B41FA5}">
                      <a16:colId xmlns:a16="http://schemas.microsoft.com/office/drawing/2014/main" val="20000"/>
                    </a:ext>
                  </a:extLst>
                </a:gridCol>
                <a:gridCol w="1075877">
                  <a:extLst>
                    <a:ext uri="{9D8B030D-6E8A-4147-A177-3AD203B41FA5}">
                      <a16:colId xmlns:a16="http://schemas.microsoft.com/office/drawing/2014/main" val="1242745113"/>
                    </a:ext>
                  </a:extLst>
                </a:gridCol>
                <a:gridCol w="4122181">
                  <a:extLst>
                    <a:ext uri="{9D8B030D-6E8A-4147-A177-3AD203B41FA5}">
                      <a16:colId xmlns:a16="http://schemas.microsoft.com/office/drawing/2014/main" val="20001"/>
                    </a:ext>
                  </a:extLst>
                </a:gridCol>
                <a:gridCol w="3103977">
                  <a:extLst>
                    <a:ext uri="{9D8B030D-6E8A-4147-A177-3AD203B41FA5}">
                      <a16:colId xmlns:a16="http://schemas.microsoft.com/office/drawing/2014/main" val="20002"/>
                    </a:ext>
                  </a:extLst>
                </a:gridCol>
              </a:tblGrid>
              <a:tr h="439432">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OPTIMUM (Dara-VRd, Dara-VR, Dara-R)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Myeloma XI (R/Obs)</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99448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Post</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consolidation 2</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estimates,*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30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95.3 (91.3-99.3)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87.7 (81.4-94.0)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81.9 (74.5-89.2)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77.9 (70.0-85.9)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77.0 (68.8-85.1)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94.1 (89.8-98.3)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83.8 (77.2-90.5)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65.9 (57.3-74.4)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49.6 (40.5-58.6)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39.8 (30.7-48.9)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441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Post</a:t>
                      </a:r>
                      <a:r>
                        <a:rPr kumimoji="0" lang="en-US" sz="18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800" b="0" i="0" u="none" strike="noStrike" cap="none" normalizeH="0" baseline="0">
                          <a:ln>
                            <a:noFill/>
                          </a:ln>
                          <a:solidFill>
                            <a:schemeClr val="bg2">
                              <a:lumMod val="10000"/>
                            </a:schemeClr>
                          </a:solidFill>
                          <a:effectLst/>
                          <a:latin typeface="Calibri" panose="020F0502020204030204" pitchFamily="34" charset="0"/>
                        </a:rPr>
                        <a:t>consolidation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 estimates,*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 mo</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30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97.2 (94.1-100.0)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92.4 (87.4-97.5)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90.5 (84.9-96.1)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86.6 (80.0-93.1)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83.5 (76.4-90.7)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98.3 (96.0-100.0)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94.9 (90.9-98.9)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91.5 (86.4-96.5)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81.2 (74.2-88.3)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73.5 (65.5-81.5)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5" name="Text Box 30">
            <a:extLst>
              <a:ext uri="{FF2B5EF4-FFF2-40B4-BE49-F238E27FC236}">
                <a16:creationId xmlns:a16="http://schemas.microsoft.com/office/drawing/2014/main" id="{A85C48E7-6411-4B29-670A-651D1CC64EAB}"/>
              </a:ext>
            </a:extLst>
          </p:cNvPr>
          <p:cNvSpPr txBox="1">
            <a:spLocks noChangeArrowheads="1"/>
          </p:cNvSpPr>
          <p:nvPr/>
        </p:nvSpPr>
        <p:spPr bwMode="auto">
          <a:xfrm>
            <a:off x="561181" y="605615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41.2 mo.</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MRD Negativity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4136802"/>
            <a:ext cx="10877529" cy="2026931"/>
          </a:xfrm>
        </p:spPr>
        <p:txBody>
          <a:bodyPr/>
          <a:lstStyle/>
          <a:p>
            <a:r>
              <a:rPr lang="en-US" altLang="en-US" sz="2400" dirty="0"/>
              <a:t>84% of patients who were MRD negative post ASCT remained MRD negative at end of consolidation 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98F40A4A-2DC6-0DAC-41E3-0E9DA125284E}"/>
              </a:ext>
            </a:extLst>
          </p:cNvPr>
          <p:cNvGraphicFramePr>
            <a:graphicFrameLocks noGrp="1"/>
          </p:cNvGraphicFramePr>
          <p:nvPr>
            <p:extLst>
              <p:ext uri="{D42A27DB-BD31-4B8C-83A1-F6EECF244321}">
                <p14:modId xmlns:p14="http://schemas.microsoft.com/office/powerpoint/2010/main" val="3866235061"/>
              </p:ext>
            </p:extLst>
          </p:nvPr>
        </p:nvGraphicFramePr>
        <p:xfrm>
          <a:off x="727076" y="1604965"/>
          <a:ext cx="10736260" cy="2268312"/>
        </p:xfrm>
        <a:graphic>
          <a:graphicData uri="http://schemas.openxmlformats.org/drawingml/2006/table">
            <a:tbl>
              <a:tblPr/>
              <a:tblGrid>
                <a:gridCol w="2684065">
                  <a:extLst>
                    <a:ext uri="{9D8B030D-6E8A-4147-A177-3AD203B41FA5}">
                      <a16:colId xmlns:a16="http://schemas.microsoft.com/office/drawing/2014/main" val="20000"/>
                    </a:ext>
                  </a:extLst>
                </a:gridCol>
                <a:gridCol w="2684065">
                  <a:extLst>
                    <a:ext uri="{9D8B030D-6E8A-4147-A177-3AD203B41FA5}">
                      <a16:colId xmlns:a16="http://schemas.microsoft.com/office/drawing/2014/main" val="20001"/>
                    </a:ext>
                  </a:extLst>
                </a:gridCol>
                <a:gridCol w="2684065">
                  <a:extLst>
                    <a:ext uri="{9D8B030D-6E8A-4147-A177-3AD203B41FA5}">
                      <a16:colId xmlns:a16="http://schemas.microsoft.com/office/drawing/2014/main" val="20002"/>
                    </a:ext>
                  </a:extLst>
                </a:gridCol>
                <a:gridCol w="2684065">
                  <a:extLst>
                    <a:ext uri="{9D8B030D-6E8A-4147-A177-3AD203B41FA5}">
                      <a16:colId xmlns:a16="http://schemas.microsoft.com/office/drawing/2014/main" val="2659131198"/>
                    </a:ext>
                  </a:extLst>
                </a:gridCol>
              </a:tblGrid>
              <a:tr h="43943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MRD Status,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End of Induction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Day 100-120 Post ASCT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End of Consolidation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(41.1)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 (63.6)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(46.7)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44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 positive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(40.2)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544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6492176"/>
                  </a:ext>
                </a:extLst>
              </a:tr>
              <a:tr h="2544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Timepoint not reached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(30.8)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20628546"/>
                  </a:ext>
                </a:extLst>
              </a:tr>
              <a:tr h="25441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107 (100.0)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107 (100.0)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107 (100.0)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9722167"/>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Safety During Consolidation 2</a:t>
            </a:r>
            <a:endParaRPr lang="en-US" altLang="en-US" dirty="0"/>
          </a:p>
        </p:txBody>
      </p:sp>
      <p:sp>
        <p:nvSpPr>
          <p:cNvPr id="3" name="Content Placeholder 2">
            <a:extLst>
              <a:ext uri="{FF2B5EF4-FFF2-40B4-BE49-F238E27FC236}">
                <a16:creationId xmlns:a16="http://schemas.microsoft.com/office/drawing/2014/main" id="{B067254F-8DD7-FBA9-AD5B-8515D11534CA}"/>
              </a:ext>
            </a:extLst>
          </p:cNvPr>
          <p:cNvSpPr>
            <a:spLocks noGrp="1"/>
          </p:cNvSpPr>
          <p:nvPr>
            <p:ph idx="1"/>
          </p:nvPr>
        </p:nvSpPr>
        <p:spPr>
          <a:xfrm>
            <a:off x="604675" y="6041805"/>
            <a:ext cx="10877529" cy="277000"/>
          </a:xfrm>
        </p:spPr>
        <p:txBody>
          <a:bodyPr/>
          <a:lstStyle/>
          <a:p>
            <a:r>
              <a:rPr lang="en-US" sz="1800" dirty="0"/>
              <a:t>No COVID-19</a:t>
            </a:r>
            <a:r>
              <a:rPr lang="en-US" sz="1800" dirty="0">
                <a:cs typeface="Calibri" panose="020F0502020204030204" pitchFamily="34" charset="0"/>
              </a:rPr>
              <a:t>–</a:t>
            </a:r>
            <a:r>
              <a:rPr lang="en-US" sz="1800" dirty="0"/>
              <a:t>related deaths were reported on study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EB366107-7BAB-402D-DA83-B6705F856F40}"/>
              </a:ext>
            </a:extLst>
          </p:cNvPr>
          <p:cNvGraphicFramePr>
            <a:graphicFrameLocks noGrp="1"/>
          </p:cNvGraphicFramePr>
          <p:nvPr>
            <p:extLst>
              <p:ext uri="{D42A27DB-BD31-4B8C-83A1-F6EECF244321}">
                <p14:modId xmlns:p14="http://schemas.microsoft.com/office/powerpoint/2010/main" val="270743618"/>
              </p:ext>
            </p:extLst>
          </p:nvPr>
        </p:nvGraphicFramePr>
        <p:xfrm>
          <a:off x="719138" y="1259415"/>
          <a:ext cx="10787062" cy="4785472"/>
        </p:xfrm>
        <a:graphic>
          <a:graphicData uri="http://schemas.openxmlformats.org/drawingml/2006/table">
            <a:tbl>
              <a:tblPr/>
              <a:tblGrid>
                <a:gridCol w="1723451">
                  <a:extLst>
                    <a:ext uri="{9D8B030D-6E8A-4147-A177-3AD203B41FA5}">
                      <a16:colId xmlns:a16="http://schemas.microsoft.com/office/drawing/2014/main" val="20000"/>
                    </a:ext>
                  </a:extLst>
                </a:gridCol>
                <a:gridCol w="2272640">
                  <a:extLst>
                    <a:ext uri="{9D8B030D-6E8A-4147-A177-3AD203B41FA5}">
                      <a16:colId xmlns:a16="http://schemas.microsoft.com/office/drawing/2014/main" val="2329046308"/>
                    </a:ext>
                  </a:extLst>
                </a:gridCol>
                <a:gridCol w="2263657">
                  <a:extLst>
                    <a:ext uri="{9D8B030D-6E8A-4147-A177-3AD203B41FA5}">
                      <a16:colId xmlns:a16="http://schemas.microsoft.com/office/drawing/2014/main" val="20001"/>
                    </a:ext>
                  </a:extLst>
                </a:gridCol>
                <a:gridCol w="2263657">
                  <a:extLst>
                    <a:ext uri="{9D8B030D-6E8A-4147-A177-3AD203B41FA5}">
                      <a16:colId xmlns:a16="http://schemas.microsoft.com/office/drawing/2014/main" val="20002"/>
                    </a:ext>
                  </a:extLst>
                </a:gridCol>
                <a:gridCol w="2263657">
                  <a:extLst>
                    <a:ext uri="{9D8B030D-6E8A-4147-A177-3AD203B41FA5}">
                      <a16:colId xmlns:a16="http://schemas.microsoft.com/office/drawing/2014/main" val="2659131198"/>
                    </a:ext>
                  </a:extLst>
                </a:gridCol>
              </a:tblGrid>
              <a:tr h="300842">
                <a:tc rowSpan="2"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Grade ≥2 in ≥5% of Patients, n (%)</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During Consolidation 2 (n = 80)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49181437"/>
                  </a:ext>
                </a:extLst>
              </a:tr>
              <a:tr h="300842">
                <a:tc gridSpan="2"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Grade ≥2 in ≥5%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7384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(17.5)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 (20.0)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19 (23.6)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 (22.5)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32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(5.0)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3840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Respiratory tract infection</a:t>
                      </a:r>
                      <a:endParaRPr lang="en-US" sz="1600" dirty="0"/>
                    </a:p>
                  </a:txBody>
                  <a:tcPr marL="121881" marR="121881"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(28.8)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21 (26.3)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08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Neurologic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endParaRPr lang="en-US" sz="16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6492176"/>
                  </a:ext>
                </a:extLst>
              </a:tr>
              <a:tr h="3008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Gastrointestinal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r>
                        <a:rPr lang="en-US" sz="1600" dirty="0">
                          <a:solidFill>
                            <a:schemeClr val="bg1"/>
                          </a:solidFill>
                        </a:rPr>
                        <a:t>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4310452"/>
                  </a:ext>
                </a:extLst>
              </a:tr>
              <a:tr h="16135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Pain (overall)</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Musculoskeletal pain</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Cramp</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Flulike symptoms</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a:t>
                      </a:r>
                      <a:endParaRPr lang="en-US" sz="16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13 (16.3)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 (13.8)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(5.0)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(8.8)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(5.0)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0628546"/>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Dose Reductions </a:t>
            </a:r>
            <a:br>
              <a:rPr lang="en-US" dirty="0"/>
            </a:br>
            <a:r>
              <a:rPr lang="en-US" dirty="0"/>
              <a:t>During Consolidation 2</a:t>
            </a:r>
            <a:endParaRPr lang="en-US" altLang="en-US" dirty="0"/>
          </a:p>
        </p:txBody>
      </p:sp>
      <p:sp>
        <p:nvSpPr>
          <p:cNvPr id="3" name="Content Placeholder 2">
            <a:extLst>
              <a:ext uri="{FF2B5EF4-FFF2-40B4-BE49-F238E27FC236}">
                <a16:creationId xmlns:a16="http://schemas.microsoft.com/office/drawing/2014/main" id="{372FCFAB-294F-F55A-E16A-2AA12A648927}"/>
              </a:ext>
            </a:extLst>
          </p:cNvPr>
          <p:cNvSpPr>
            <a:spLocks noGrp="1"/>
          </p:cNvSpPr>
          <p:nvPr>
            <p:ph idx="1"/>
          </p:nvPr>
        </p:nvSpPr>
        <p:spPr/>
        <p:txBody>
          <a:bodyPr/>
          <a:lstStyle/>
          <a:p>
            <a:r>
              <a:rPr lang="en-US" dirty="0"/>
              <a:t>Proactive dose reduction recommendation in trial protocol beginning at grade 1 AE to allow patients to remain on study treatment</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EB366107-7BAB-402D-DA83-B6705F856F40}"/>
              </a:ext>
            </a:extLst>
          </p:cNvPr>
          <p:cNvGraphicFramePr>
            <a:graphicFrameLocks noGrp="1"/>
          </p:cNvGraphicFramePr>
          <p:nvPr>
            <p:extLst>
              <p:ext uri="{D42A27DB-BD31-4B8C-83A1-F6EECF244321}">
                <p14:modId xmlns:p14="http://schemas.microsoft.com/office/powerpoint/2010/main" val="2538830963"/>
              </p:ext>
            </p:extLst>
          </p:nvPr>
        </p:nvGraphicFramePr>
        <p:xfrm>
          <a:off x="727076" y="2405976"/>
          <a:ext cx="10736263" cy="2011776"/>
        </p:xfrm>
        <a:graphic>
          <a:graphicData uri="http://schemas.openxmlformats.org/drawingml/2006/table">
            <a:tbl>
              <a:tblPr/>
              <a:tblGrid>
                <a:gridCol w="2954587">
                  <a:extLst>
                    <a:ext uri="{9D8B030D-6E8A-4147-A177-3AD203B41FA5}">
                      <a16:colId xmlns:a16="http://schemas.microsoft.com/office/drawing/2014/main" val="20000"/>
                    </a:ext>
                  </a:extLst>
                </a:gridCol>
                <a:gridCol w="2593892">
                  <a:extLst>
                    <a:ext uri="{9D8B030D-6E8A-4147-A177-3AD203B41FA5}">
                      <a16:colId xmlns:a16="http://schemas.microsoft.com/office/drawing/2014/main" val="20001"/>
                    </a:ext>
                  </a:extLst>
                </a:gridCol>
                <a:gridCol w="2593892">
                  <a:extLst>
                    <a:ext uri="{9D8B030D-6E8A-4147-A177-3AD203B41FA5}">
                      <a16:colId xmlns:a16="http://schemas.microsoft.com/office/drawing/2014/main" val="20002"/>
                    </a:ext>
                  </a:extLst>
                </a:gridCol>
                <a:gridCol w="2593892">
                  <a:extLst>
                    <a:ext uri="{9D8B030D-6E8A-4147-A177-3AD203B41FA5}">
                      <a16:colId xmlns:a16="http://schemas.microsoft.com/office/drawing/2014/main" val="2659131198"/>
                    </a:ext>
                  </a:extLst>
                </a:gridCol>
              </a:tblGrid>
              <a:tr h="16422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Modification of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During Consolidation 2 (n = 80, Including Earlier Reductions)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009945983"/>
                  </a:ext>
                </a:extLst>
              </a:tr>
              <a:tr h="16422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Modification of Therapy,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Daratumumab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Bortezomib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Lenalidomide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86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modification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(98.8)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(69.0)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(57.5)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862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 toxicity</a:t>
                      </a:r>
                    </a:p>
                  </a:txBody>
                  <a:tcPr marL="121881" marR="121881" marT="45728" marB="45728"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42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 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56492176"/>
                  </a:ext>
                </a:extLst>
              </a:tr>
              <a:tr h="1642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4310452"/>
                  </a:ext>
                </a:extLst>
              </a:tr>
            </a:tbl>
          </a:graphicData>
        </a:graphic>
      </p:graphicFrame>
    </p:spTree>
    <p:extLst>
      <p:ext uri="{BB962C8B-B14F-4D97-AF65-F5344CB8AC3E}">
        <p14:creationId xmlns:p14="http://schemas.microsoft.com/office/powerpoint/2010/main" val="1622164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UK OPTIMUM/MUKnine: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Investigators concluded that extended intensified consolidation with Dara-VRd showed clinical benefit in patients with ultra-high</a:t>
            </a:r>
            <a:r>
              <a:rPr lang="en-US" altLang="en-US" sz="2400" dirty="0">
                <a:cs typeface="Calibri" panose="020F0502020204030204" pitchFamily="34" charset="0"/>
              </a:rPr>
              <a:t>–</a:t>
            </a:r>
            <a:r>
              <a:rPr lang="en-US" altLang="en-US" sz="2400" dirty="0"/>
              <a:t>risk newly diagnosed MM and PCL in UK OPTIMUM/MUKnine trial</a:t>
            </a:r>
          </a:p>
          <a:p>
            <a:pPr lvl="1"/>
            <a:r>
              <a:rPr lang="en-US" altLang="en-US" sz="2200" dirty="0"/>
              <a:t>18-mo PFS probability comparison suggested 99.5% chance OPTIMUM is superior to Myeloma XI</a:t>
            </a:r>
          </a:p>
          <a:p>
            <a:pPr lvl="1"/>
            <a:r>
              <a:rPr lang="en-US" altLang="en-US" sz="2200" dirty="0"/>
              <a:t>Improvement in PFS and OS compared with results of ultra-high</a:t>
            </a:r>
            <a:r>
              <a:rPr lang="en-US" altLang="en-US" sz="2200" dirty="0">
                <a:cs typeface="Calibri" panose="020F0502020204030204" pitchFamily="34" charset="0"/>
              </a:rPr>
              <a:t>–</a:t>
            </a:r>
            <a:r>
              <a:rPr lang="en-US" altLang="en-US" sz="2200" dirty="0"/>
              <a:t>risk patient cohort from Myeloma XI trial for up to 30 mo</a:t>
            </a:r>
          </a:p>
          <a:p>
            <a:pPr lvl="1"/>
            <a:r>
              <a:rPr lang="en-US" altLang="en-US" sz="2200" dirty="0"/>
              <a:t>Safety profile considered manageable with individualized dose reductions;</a:t>
            </a:r>
            <a:br>
              <a:rPr lang="en-US" altLang="en-US" sz="2200" dirty="0"/>
            </a:br>
            <a:r>
              <a:rPr lang="en-US" altLang="en-US" sz="2200" dirty="0"/>
              <a:t>most common AEs were cytopenia and infection</a:t>
            </a:r>
          </a:p>
          <a:p>
            <a:r>
              <a:rPr lang="en-US" altLang="en-US" sz="2400" dirty="0"/>
              <a:t>Investigators concluded that successful recruitment for UK OPTIMUM/</a:t>
            </a:r>
            <a:r>
              <a:rPr lang="en-US" altLang="en-US" sz="2400" dirty="0" err="1"/>
              <a:t>MUKnine</a:t>
            </a:r>
            <a:r>
              <a:rPr lang="en-US" altLang="en-US" sz="2400" dirty="0"/>
              <a:t> represents high unmet need and highlights importance of selective genetic screening in this patient population</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Kaiser. ASH 2022. Abstr 758.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9F678ABA16844AB8FC78F104DCA527" ma:contentTypeVersion="1" ma:contentTypeDescription="Create a new document." ma:contentTypeScope="" ma:versionID="0436adad9105b5501684aee6d6c4f5b3">
  <xsd:schema xmlns:xsd="http://www.w3.org/2001/XMLSchema" xmlns:xs="http://www.w3.org/2001/XMLSchema" xmlns:p="http://schemas.microsoft.com/office/2006/metadata/properties" xmlns:ns2="d54cbe69-32bd-412a-b004-9152f949605e" xmlns:ns3="453968de-5861-4f3b-8d2c-4b470f3ee6e4" targetNamespace="http://schemas.microsoft.com/office/2006/metadata/properties" ma:root="true" ma:fieldsID="cd01d1c4e4cdb8d11cd264d44c54c9ed" ns2:_="" ns3:_="">
    <xsd:import namespace="d54cbe69-32bd-412a-b004-9152f949605e"/>
    <xsd:import namespace="453968de-5861-4f3b-8d2c-4b470f3ee6e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3968de-5861-4f3b-8d2c-4b470f3ee6e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56M7VY3CDVN5-1906668119-1</_dlc_DocId>
    <_dlc_DocIdUrl xmlns="d54cbe69-32bd-412a-b004-9152f949605e">
      <Url>https://intranet.clinicaloptions.com/mews/oncology/ONC_2022_ASH_CF_(5667)/MM_758_Kaiser/_layouts/15/DocIdRedir.aspx?ID=56M7VY3CDVN5-1906668119-1</Url>
      <Description>56M7VY3CDVN5-1906668119-1</Description>
    </_dlc_DocIdUrl>
    <Document_x0020_Category xmlns="453968de-5861-4f3b-8d2c-4b470f3ee6e4">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B114A474-C361-47D7-98E2-EDEAF74282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53968de-5861-4f3b-8d2c-4b470f3ee6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http://www.w3.org/XML/1998/namespace"/>
    <ds:schemaRef ds:uri="d54cbe69-32bd-412a-b004-9152f949605e"/>
    <ds:schemaRef ds:uri="453968de-5861-4f3b-8d2c-4b470f3ee6e4"/>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815</TotalTime>
  <Words>2231</Words>
  <Application>Microsoft Office PowerPoint</Application>
  <PresentationFormat>Widescreen</PresentationFormat>
  <Paragraphs>224</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UK OPTIMUM/MUKnine: Phase II Trial of Intensified Dara-VRd Consolidation After ASCT in Ultra-High‒Risk Newly Diagnosed Multiple Myeloma and Primary Plasma Cell Leukemia</vt:lpstr>
      <vt:lpstr>About These Slides</vt:lpstr>
      <vt:lpstr>UK OPTIMUM/MUKnine: Unmet Need in High-Risk MM</vt:lpstr>
      <vt:lpstr>UK OPTIMUM/MUKnine: Study Design</vt:lpstr>
      <vt:lpstr>UK OPTIMUM/MUKnine: Baseline Characteristics of Ultra-High–Risk Populations and Patient Disposition</vt:lpstr>
      <vt:lpstr>UK OPTIMUM/MUKnine: PFS and OS  (Primary and Secondary Endpoints)</vt:lpstr>
      <vt:lpstr>UK OPTIMUM/MUKnine: MRD Negativity</vt:lpstr>
      <vt:lpstr>UK OPTIMUM/MUKnine: Safety During Consolidation 2</vt:lpstr>
      <vt:lpstr>UK OPTIMUM/MUKnine: Dose Reductions  During Consolidation 2</vt:lpstr>
      <vt:lpstr>UK OPTIMUM/MUKnine: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 OPTIMUM/MUKnine: Phase II Trial of Intensified Dara-VRd Consolidation After ASCT in Ultra-High‒Risk Newly Diagnosed Multiple Myeloma and Primary Plasma Cell Leukemia</dc:title>
  <dc:creator>Preferred User</dc:creator>
  <cp:lastModifiedBy>vwenzel@clinicaloptions.com</cp:lastModifiedBy>
  <cp:revision>15</cp:revision>
  <cp:lastPrinted>2016-09-26T20:21:49Z</cp:lastPrinted>
  <dcterms:created xsi:type="dcterms:W3CDTF">2005-05-27T15:08:01Z</dcterms:created>
  <dcterms:modified xsi:type="dcterms:W3CDTF">2022-12-15T23:08:57Z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6e0e7229-be6d-4e27-85f9-19a34b77750d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0x010100D79F678ABA16844AB8FC78F104DCA527</vt:lpwstr>
  </property>
  <property fmtid="{D5CDD505-2E9C-101B-9397-08002B2CF9AE}" pid="9" name="MediaServiceImageTags">
    <vt:lpwstr/>
  </property>
</Properties>
</file>