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321" r:id="rId5"/>
    <p:sldId id="558" r:id="rId6"/>
    <p:sldId id="559" r:id="rId7"/>
    <p:sldId id="2141411849" r:id="rId8"/>
    <p:sldId id="2141411850" r:id="rId9"/>
    <p:sldId id="2141411852" r:id="rId10"/>
    <p:sldId id="2141411860" r:id="rId11"/>
    <p:sldId id="2141411861" r:id="rId12"/>
    <p:sldId id="2141411864" r:id="rId13"/>
    <p:sldId id="2141411865"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A29C02-9F00-D4C2-A7AE-452C0E82A08E}" name="Hillary Tunggal" initials="HT" userId="S::htunggal@cealliance.com::ad64bda3-5530-4833-84b4-5d3ed1bf5c1c" providerId="AD"/>
  <p188:author id="{F3A9440F-B7C5-42F6-6D06-73163063AE8E}" name="Timothy Quill" initials="TQ" userId="S::tquill@clinicaloptions.com::b1dc6efb-2995-45e7-a306-57a2c67aa886" providerId="AD"/>
  <p188:author id="{67E39494-75B3-CF9E-6A44-82504F755C8B}" name="Dussadee Royal" initials="DR" userId="S::droyal@clinicaloptions.com::51beead8-6fa0-4b98-aeba-37044af35e17" providerId="AD"/>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 id="{77E73CE9-1966-93F0-39A5-EB0307D6363D}" name="Marie Becker" initials="MB" userId="S::mbecker@clinicaloptions.com::a16991b8-7bb5-4da5-98af-c360d036dd2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6" clrIdx="7">
    <p:extLst>
      <p:ext uri="{19B8F6BF-5375-455C-9EA6-DF929625EA0E}">
        <p15:presenceInfo xmlns:p15="http://schemas.microsoft.com/office/powerpoint/2012/main" userId="81ba9eb79225ec82" providerId="Windows Live"/>
      </p:ext>
    </p:extLst>
  </p:cmAuthor>
  <p:cmAuthor id="2" name="Megan Capel" initials="MC" lastIdx="6"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95E1AF-4245-4A38-AC32-612EE948FAAC}" v="3" dt="2024-06-05T21:48:58.395"/>
    <p1510:client id="{41873F33-8B8D-4A0B-92B1-18DCE018F608}" v="93" dt="2024-06-05T21:24:28.494"/>
    <p1510:client id="{EA7BB2DD-FE82-4980-A7F4-FF2F297F2F66}" v="4" dt="2024-06-06T21:17:31.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32" autoAdjust="0"/>
    <p:restoredTop sz="82082" autoAdjust="0"/>
  </p:normalViewPr>
  <p:slideViewPr>
    <p:cSldViewPr snapToGrid="0">
      <p:cViewPr varScale="1">
        <p:scale>
          <a:sx n="53" d="100"/>
          <a:sy n="53" d="100"/>
        </p:scale>
        <p:origin x="836" y="32"/>
      </p:cViewPr>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134400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IMiD, immunomodulatory drug; MM, multiple myeloma; NDMM, newly diagnosed multiple myeloma; PI, proteasome inhibitor; R/R, relapsed/refractory; VRd, bortezomib/lenalidomide/dexamethasone. </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786711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CR, complete response; d, dexamethasone; Isa, isatuximab; MRD, measurable residual disease; NDMM, newly diagnosed multiple myeloma; NGS, next-generation sequencing; OS, overall survival; PD, progressive disease; PFS, progression-free survival; R-ISS, Revised International Staging System; R, lenalidomide; Rd, lenalidomide/dexamethasone; V, bortezomib; VGPR, very good partial response;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118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eGFR, estimated glomerular filtration rate; IRC, independent review committee; Isa, isatuximab; PS, performance status; R-ISS, Revised International Staging System;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Isa, isatuximab; ITT, intention-to-treat; NR, not reached; PFS, progression-free survival;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39942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eGFR, estimated glomerular filtration rate; MDRD, Modification of Diet in Renal Disease; PFS, progression-free survival; PS, performance status; R-ISS, Revised International Staging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41258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Isa, isatuximab; ITT, intention-to-treat; MRD, measurable residual disease; OR, odds ratio; OS, overall survival; PR, partial response; QoL, quality of life; sCR, stringent complete response; VGPR, very good partial response;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793869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Isa, isatuximab; TEAE, treatment-emergent adverse event;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63885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06918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Isa, isatuximab; mPFS, median progression-free survival; MRD, measurable residual disease; NDMM, newly diagnosed multiple myeloma; NR, not reached; OR, odds ratio; QoL, quality of life;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686457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IMROZ: Phase III Study of Isatuximab, </a:t>
            </a:r>
            <a:br>
              <a:rPr lang="en-US" altLang="en-US" sz="4000" dirty="0"/>
            </a:br>
            <a:r>
              <a:rPr lang="en-US" altLang="en-US" sz="4000" dirty="0"/>
              <a:t>Bortezomib, Lenalidomide, and Dexamethasone </a:t>
            </a:r>
            <a:br>
              <a:rPr lang="en-US" altLang="en-US" sz="4000" dirty="0"/>
            </a:br>
            <a:r>
              <a:rPr lang="en-US" altLang="en-US" sz="4000" dirty="0"/>
              <a:t>vs Bortezomib, Lenalidomide, and Dexamethasone for Transplant-Ineligible, Newly Diagnosed MM</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2" name="Text Box 21">
            <a:extLst>
              <a:ext uri="{FF2B5EF4-FFF2-40B4-BE49-F238E27FC236}">
                <a16:creationId xmlns:a16="http://schemas.microsoft.com/office/drawing/2014/main" id="{F701B50E-28DD-7ADF-2F7C-1CA7A28020FE}"/>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676273"/>
          </a:xfrm>
        </p:spPr>
        <p:txBody>
          <a:bodyPr/>
          <a:lstStyle/>
          <a:p>
            <a:r>
              <a:rPr lang="en-US" altLang="en-US" sz="3600" dirty="0"/>
              <a:t>IMROZ: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024128"/>
            <a:ext cx="11026493" cy="4852416"/>
          </a:xfrm>
        </p:spPr>
        <p:txBody>
          <a:bodyPr/>
          <a:lstStyle/>
          <a:p>
            <a:r>
              <a:rPr lang="en-US" altLang="en-US" sz="2200" dirty="0">
                <a:latin typeface="+mn-lt"/>
              </a:rPr>
              <a:t>Standard of care for NDMM has been VRd; however, several phase III trials have demonstrated efficacy of quadruplet regimens in NDMM eligible for transplant using an anti-CD38 antibody plus a PI, an IMiD, and dexamethasone</a:t>
            </a:r>
            <a:r>
              <a:rPr lang="en-US" altLang="en-US" sz="2200" baseline="30000" dirty="0">
                <a:latin typeface="+mn-lt"/>
              </a:rPr>
              <a:t>1-5</a:t>
            </a:r>
            <a:endParaRPr lang="en-US" altLang="en-US" sz="2200" dirty="0">
              <a:latin typeface="+mn-lt"/>
            </a:endParaRPr>
          </a:p>
          <a:p>
            <a:r>
              <a:rPr lang="en-US" altLang="en-US" sz="2200" dirty="0">
                <a:latin typeface="+mn-lt"/>
              </a:rPr>
              <a:t>Isatuximab: anti-CD38 monoclonal antibody</a:t>
            </a:r>
            <a:r>
              <a:rPr lang="en-US" altLang="en-US" sz="2200" baseline="30000" dirty="0">
                <a:latin typeface="+mn-lt"/>
              </a:rPr>
              <a:t>6,7</a:t>
            </a:r>
          </a:p>
          <a:p>
            <a:pPr lvl="1"/>
            <a:r>
              <a:rPr lang="en-US" altLang="en-US" sz="2000" dirty="0">
                <a:latin typeface="+mn-lt"/>
              </a:rPr>
              <a:t>Approved by FDA in combination with pomalidomide and dexamethasone for adult patients with MM who have received </a:t>
            </a:r>
            <a:r>
              <a:rPr lang="en-US" altLang="en-US" sz="2000" dirty="0">
                <a:latin typeface="+mn-lt"/>
                <a:cs typeface="Arial" panose="020B0604020202020204" pitchFamily="34" charset="0"/>
              </a:rPr>
              <a:t>≥</a:t>
            </a:r>
            <a:r>
              <a:rPr lang="en-US" altLang="en-US" sz="2000" dirty="0">
                <a:latin typeface="+mn-lt"/>
              </a:rPr>
              <a:t>2 prior therapies including lenalidomide and a PI, and in combination with carfilzomib and dexamethasone for adult patients with R/R MM who have received 1-3 prior lines of therapy</a:t>
            </a:r>
            <a:r>
              <a:rPr lang="en-US" altLang="en-US" sz="2000" baseline="30000" dirty="0">
                <a:latin typeface="+mn-lt"/>
              </a:rPr>
              <a:t>6</a:t>
            </a:r>
          </a:p>
          <a:p>
            <a:pPr lvl="1"/>
            <a:r>
              <a:rPr lang="en-US" altLang="en-US" sz="2000" dirty="0">
                <a:latin typeface="+mn-lt"/>
              </a:rPr>
              <a:t>Phase Ib study suggested that isatuximab combined with VRd had a tolerable safety profile and promising efficacy in patients ineligible for or not pursuing transplant</a:t>
            </a:r>
            <a:r>
              <a:rPr lang="en-US" altLang="en-US" sz="2000" baseline="30000" dirty="0">
                <a:latin typeface="+mn-lt"/>
              </a:rPr>
              <a:t>8</a:t>
            </a:r>
            <a:endParaRPr lang="en-US" altLang="en-US" sz="2000" dirty="0">
              <a:latin typeface="+mn-lt"/>
            </a:endParaRPr>
          </a:p>
          <a:p>
            <a:r>
              <a:rPr lang="en-US" altLang="en-US" sz="2200" dirty="0">
                <a:latin typeface="+mn-lt"/>
              </a:rPr>
              <a:t>Current study reports results of a prespecified interim analysis of efficacy and safety of isatuximab + VRd vs VRd in transplant-ineligible patients with NDMM from phase III </a:t>
            </a:r>
            <a:br>
              <a:rPr lang="en-US" altLang="en-US" sz="2200" dirty="0">
                <a:latin typeface="+mn-lt"/>
              </a:rPr>
            </a:br>
            <a:r>
              <a:rPr lang="en-US" altLang="en-US" sz="2200" dirty="0">
                <a:latin typeface="+mn-lt"/>
              </a:rPr>
              <a:t>IMROZ trial</a:t>
            </a:r>
            <a:r>
              <a:rPr lang="en-US" altLang="en-US" sz="2200" baseline="30000" dirty="0">
                <a:latin typeface="+mn-lt"/>
              </a:rPr>
              <a:t>7,9</a:t>
            </a:r>
            <a:r>
              <a:rPr lang="en-US" altLang="en-US" sz="2200" dirty="0">
                <a:latin typeface="+mn-lt"/>
              </a:rPr>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503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lang="en-US" altLang="en-US" sz="1200" b="0" spc="-10" dirty="0">
                <a:solidFill>
                  <a:srgbClr val="455560"/>
                </a:solidFill>
                <a:latin typeface="Calibri" panose="020F0502020204030204" pitchFamily="34" charset="0"/>
              </a:rPr>
              <a:t>1. NCCN. Clinical practice guidelines in oncology: multiple </a:t>
            </a:r>
            <a:r>
              <a:rPr lang="en-US" altLang="en-US" sz="1200" spc="-10" dirty="0">
                <a:solidFill>
                  <a:srgbClr val="455560"/>
                </a:solidFill>
                <a:latin typeface="Calibri" panose="020F0502020204030204" pitchFamily="34" charset="0"/>
              </a:rPr>
              <a:t>m</a:t>
            </a:r>
            <a:r>
              <a:rPr lang="en-US" altLang="en-US" sz="1200" b="0" spc="-10" dirty="0">
                <a:solidFill>
                  <a:srgbClr val="455560"/>
                </a:solidFill>
                <a:latin typeface="Calibri" panose="020F0502020204030204" pitchFamily="34" charset="0"/>
              </a:rPr>
              <a:t>yeloma. v.4.2024. nccn.org. 2. Sonneveld. NEJM. 2024;390:301. </a:t>
            </a:r>
            <a:br>
              <a:rPr lang="en-US" altLang="en-US" sz="1200" b="0" spc="-10" dirty="0">
                <a:solidFill>
                  <a:srgbClr val="455560"/>
                </a:solidFill>
                <a:latin typeface="Calibri" panose="020F0502020204030204" pitchFamily="34" charset="0"/>
              </a:rPr>
            </a:br>
            <a:r>
              <a:rPr lang="en-US" altLang="en-US" sz="1200" b="0" spc="-10" dirty="0">
                <a:solidFill>
                  <a:srgbClr val="455560"/>
                </a:solidFill>
                <a:latin typeface="Calibri" panose="020F0502020204030204" pitchFamily="34" charset="0"/>
              </a:rPr>
              <a:t>3. Gay. ASH 2023. Abstr 4. 4. Goldschmidt. Lancet Haematol. 2022;9:3810. 5. Moreau. Lancet. 2019;394:29. 6. </a:t>
            </a:r>
            <a:r>
              <a:rPr lang="en-US" altLang="en-US" sz="1200" spc="-10" dirty="0">
                <a:solidFill>
                  <a:srgbClr val="455560"/>
                </a:solidFill>
                <a:latin typeface="Calibri" panose="020F0502020204030204" pitchFamily="34" charset="0"/>
              </a:rPr>
              <a:t>I</a:t>
            </a:r>
            <a:r>
              <a:rPr lang="en-US" altLang="en-US" sz="1200" b="0" spc="-10" dirty="0">
                <a:solidFill>
                  <a:srgbClr val="455560"/>
                </a:solidFill>
                <a:latin typeface="Calibri" panose="020F0502020204030204" pitchFamily="34" charset="0"/>
              </a:rPr>
              <a:t>satuximab PI. </a:t>
            </a:r>
            <a:br>
              <a:rPr lang="en-US" altLang="en-US" sz="1200" b="0" spc="-10" dirty="0">
                <a:solidFill>
                  <a:srgbClr val="455560"/>
                </a:solidFill>
                <a:latin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7. Facon. NEJM. 2024;[Epub]. </a:t>
            </a:r>
            <a:r>
              <a:rPr lang="en-US" altLang="en-US" sz="1200" b="0" spc="-10" dirty="0">
                <a:solidFill>
                  <a:srgbClr val="455560"/>
                </a:solidFill>
                <a:latin typeface="Calibri" panose="020F0502020204030204" pitchFamily="34" charset="0"/>
              </a:rPr>
              <a:t>8. Ocio. Leukemia. 2023;37:1521. 9. 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a:xfrm>
            <a:off x="604675" y="1341440"/>
            <a:ext cx="10877529" cy="4822293"/>
          </a:xfrm>
        </p:spPr>
        <p:txBody>
          <a:bodyPr/>
          <a:lstStyle/>
          <a:p>
            <a:pPr defTabSz="1219114" eaLnBrk="1" fontAlgn="auto" hangingPunct="1">
              <a:spcBef>
                <a:spcPts val="0"/>
              </a:spcBef>
              <a:spcAft>
                <a:spcPts val="0"/>
              </a:spcAft>
              <a:defRPr/>
            </a:pPr>
            <a:r>
              <a:rPr lang="en-US" sz="2000" dirty="0">
                <a:solidFill>
                  <a:srgbClr val="000000"/>
                </a:solidFill>
                <a:cs typeface="Calibri" panose="020F0502020204030204" pitchFamily="34" charset="0"/>
              </a:rPr>
              <a:t>International, randomized, open-label phase III trial </a:t>
            </a: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a:p>
            <a:pPr defTabSz="1219114" fontAlgn="auto">
              <a:defRPr/>
            </a:pPr>
            <a:r>
              <a:rPr lang="en-US" sz="2000" b="1" kern="0" dirty="0">
                <a:solidFill>
                  <a:srgbClr val="000000"/>
                </a:solidFill>
                <a:cs typeface="Calibri" panose="020F0502020204030204" pitchFamily="34" charset="0"/>
              </a:rPr>
              <a:t>Primary endpoints: </a:t>
            </a:r>
            <a:r>
              <a:rPr lang="en-US" sz="2000" b="0" kern="0" dirty="0">
                <a:solidFill>
                  <a:srgbClr val="000000"/>
                </a:solidFill>
                <a:cs typeface="Calibri" panose="020F0502020204030204" pitchFamily="34" charset="0"/>
              </a:rPr>
              <a:t>PFS</a:t>
            </a:r>
          </a:p>
          <a:p>
            <a:pPr defTabSz="1219114" fontAlgn="auto">
              <a:defRPr/>
            </a:pPr>
            <a:r>
              <a:rPr lang="en-US" sz="2000" b="1" dirty="0">
                <a:solidFill>
                  <a:srgbClr val="000000"/>
                </a:solidFill>
                <a:cs typeface="Calibri" panose="020F0502020204030204" pitchFamily="34" charset="0"/>
              </a:rPr>
              <a:t>S</a:t>
            </a:r>
            <a:r>
              <a:rPr lang="en-US" sz="2000" b="1" kern="0" dirty="0">
                <a:solidFill>
                  <a:srgbClr val="000000"/>
                </a:solidFill>
                <a:cs typeface="Calibri" panose="020F0502020204030204" pitchFamily="34" charset="0"/>
              </a:rPr>
              <a:t>econdary endpoints: </a:t>
            </a:r>
            <a:r>
              <a:rPr lang="en-US" sz="2000" b="0" kern="0" dirty="0">
                <a:solidFill>
                  <a:srgbClr val="000000"/>
                </a:solidFill>
                <a:cs typeface="Calibri" panose="020F0502020204030204" pitchFamily="34" charset="0"/>
              </a:rPr>
              <a:t>CR rate, MRD− CR (NGS 10</a:t>
            </a:r>
            <a:r>
              <a:rPr lang="en-US" sz="2000" b="0" kern="0" baseline="30000" dirty="0">
                <a:solidFill>
                  <a:srgbClr val="000000"/>
                </a:solidFill>
                <a:cs typeface="Calibri" panose="020F0502020204030204" pitchFamily="34" charset="0"/>
              </a:rPr>
              <a:t>-5</a:t>
            </a:r>
            <a:r>
              <a:rPr lang="en-US" sz="2000" b="0" kern="0" dirty="0">
                <a:solidFill>
                  <a:srgbClr val="000000"/>
                </a:solidFill>
                <a:cs typeface="Calibri" panose="020F0502020204030204" pitchFamily="34" charset="0"/>
              </a:rPr>
              <a:t>) rate, ≥ VGPR rate, OS </a:t>
            </a:r>
          </a:p>
          <a:p>
            <a:pPr defTabSz="1219114" fontAlgn="auto">
              <a:defRPr/>
            </a:pPr>
            <a:endParaRPr lang="en-GB" sz="2000" b="0" kern="0"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p:txBody>
      </p:sp>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altLang="en-US" sz="3600" dirty="0"/>
              <a:t>IMROZ: </a:t>
            </a:r>
            <a:r>
              <a:rPr lang="en-US" dirty="0"/>
              <a:t>Study Design</a:t>
            </a: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4274508" y="2410415"/>
            <a:ext cx="2274210" cy="998371"/>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en-US" b="1" dirty="0">
                <a:solidFill>
                  <a:prstClr val="white"/>
                </a:solidFill>
                <a:latin typeface="Calibri" panose="020F0502020204030204"/>
                <a:ea typeface="Arial Unicode MS" panose="020B0604020202020204" pitchFamily="34" charset="-128"/>
              </a:rPr>
              <a:t>Isatuximab* + VRd</a:t>
            </a:r>
            <a:r>
              <a:rPr lang="en-US" b="1" baseline="30000" dirty="0">
                <a:solidFill>
                  <a:prstClr val="white"/>
                </a:solidFill>
                <a:latin typeface="Calibri" panose="020F0502020204030204"/>
                <a:ea typeface="Arial Unicode MS" panose="020B0604020202020204" pitchFamily="34" charset="-128"/>
              </a:rPr>
              <a:t>†</a:t>
            </a:r>
            <a:r>
              <a:rPr lang="en-US" b="1" dirty="0">
                <a:solidFill>
                  <a:prstClr val="white"/>
                </a:solidFill>
                <a:latin typeface="Calibri" panose="020F0502020204030204"/>
                <a:ea typeface="Arial Unicode MS" panose="020B0604020202020204" pitchFamily="34" charset="-128"/>
              </a:rPr>
              <a:t> </a:t>
            </a:r>
            <a:endParaRPr lang="nl-BE" b="0" dirty="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a:t>
            </a:r>
            <a:r>
              <a:rPr lang="nl-BE" dirty="0">
                <a:solidFill>
                  <a:prstClr val="white"/>
                </a:solidFill>
                <a:latin typeface="Calibri" panose="020F0502020204030204"/>
                <a:ea typeface="Arial Unicode MS" panose="020B0604020202020204" pitchFamily="34" charset="-128"/>
              </a:rPr>
              <a:t>265</a:t>
            </a:r>
            <a:r>
              <a:rPr lang="nl-BE" b="0" dirty="0">
                <a:solidFill>
                  <a:prstClr val="white"/>
                </a:solidFill>
                <a:latin typeface="Calibri" panose="020F0502020204030204"/>
                <a:ea typeface="Arial Unicode MS" panose="020B0604020202020204" pitchFamily="34" charset="-128"/>
              </a:rPr>
              <a:t>)</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4279056" y="3538666"/>
            <a:ext cx="2269662" cy="998371"/>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VRd</a:t>
            </a:r>
            <a:r>
              <a:rPr lang="en-US" b="1" baseline="30000" dirty="0">
                <a:solidFill>
                  <a:prstClr val="white"/>
                </a:solidFill>
                <a:latin typeface="Calibri" panose="020F0502020204030204"/>
                <a:ea typeface="Arial Unicode MS" panose="020B0604020202020204" pitchFamily="34" charset="-128"/>
              </a:rPr>
              <a:t>†</a:t>
            </a:r>
            <a:endParaRPr lang="nl-BE" b="0" dirty="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a:t>
            </a:r>
            <a:r>
              <a:rPr lang="nl-BE" dirty="0">
                <a:solidFill>
                  <a:prstClr val="white"/>
                </a:solidFill>
                <a:latin typeface="Calibri" panose="020F0502020204030204"/>
                <a:ea typeface="Arial Unicode MS" panose="020B0604020202020204" pitchFamily="34" charset="-128"/>
              </a:rPr>
              <a:t>181</a:t>
            </a:r>
            <a:r>
              <a:rPr lang="nl-BE" b="0" dirty="0">
                <a:solidFill>
                  <a:prstClr val="white"/>
                </a:solidFill>
                <a:latin typeface="Calibri" panose="020F0502020204030204"/>
                <a:ea typeface="Arial Unicode MS" panose="020B0604020202020204" pitchFamily="34" charset="-128"/>
              </a:rPr>
              <a:t>)</a:t>
            </a:r>
          </a:p>
        </p:txBody>
      </p:sp>
      <p:sp>
        <p:nvSpPr>
          <p:cNvPr id="16" name="TextBox 15">
            <a:extLst>
              <a:ext uri="{FF2B5EF4-FFF2-40B4-BE49-F238E27FC236}">
                <a16:creationId xmlns:a16="http://schemas.microsoft.com/office/drawing/2014/main" id="{62B0CFF7-7B81-4A97-A1B2-4CEBFB63F8DC}"/>
              </a:ext>
            </a:extLst>
          </p:cNvPr>
          <p:cNvSpPr txBox="1"/>
          <p:nvPr/>
        </p:nvSpPr>
        <p:spPr>
          <a:xfrm>
            <a:off x="400947" y="2853607"/>
            <a:ext cx="2778474" cy="1323439"/>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US" sz="1600" b="0" kern="0" dirty="0">
                <a:solidFill>
                  <a:prstClr val="black"/>
                </a:solidFill>
                <a:latin typeface="Calibri" panose="020F0502020204030204"/>
                <a:ea typeface="Arial Unicode MS" panose="020B0604020202020204" pitchFamily="34" charset="-128"/>
              </a:rPr>
              <a:t>Patients 18 to ≤80 yr of age with </a:t>
            </a:r>
            <a:r>
              <a:rPr lang="en-US" sz="1600" kern="0" dirty="0">
                <a:solidFill>
                  <a:prstClr val="black"/>
                </a:solidFill>
                <a:latin typeface="Calibri" panose="020F0502020204030204"/>
                <a:ea typeface="Arial Unicode MS" panose="020B0604020202020204" pitchFamily="34" charset="-128"/>
              </a:rPr>
              <a:t>symptomatic</a:t>
            </a:r>
            <a:r>
              <a:rPr lang="en-US" sz="1600" b="0" kern="0" dirty="0">
                <a:solidFill>
                  <a:prstClr val="black"/>
                </a:solidFill>
                <a:latin typeface="Calibri" panose="020F0502020204030204"/>
                <a:ea typeface="Arial Unicode MS" panose="020B0604020202020204" pitchFamily="34" charset="-128"/>
              </a:rPr>
              <a:t> NDMM not considered for transplant due to older age or comorbidities</a:t>
            </a:r>
            <a:br>
              <a:rPr kumimoji="0" lang="en-GB" sz="1600" b="0" i="0" u="none" strike="noStrike" kern="0" cap="none" spc="0" normalizeH="0" baseline="0" noProof="0" dirty="0">
                <a:ln>
                  <a:noFill/>
                </a:ln>
                <a:solidFill>
                  <a:prstClr val="black"/>
                </a:solidFill>
                <a:effectLst/>
                <a:highlight>
                  <a:srgbClr val="00FF00"/>
                </a:highlight>
                <a:uLnTx/>
                <a:uFillTx/>
                <a:latin typeface="Calibri" panose="020F0502020204030204"/>
                <a:ea typeface="Arial Unicode MS" panose="020B0604020202020204" pitchFamily="34" charset="-128"/>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a:t>
            </a:r>
            <a:r>
              <a:rPr lang="en-GB" sz="1600" kern="0" dirty="0">
                <a:solidFill>
                  <a:prstClr val="black"/>
                </a:solidFill>
                <a:latin typeface="Calibri" panose="020F0502020204030204"/>
                <a:ea typeface="Arial Unicode MS" panose="020B0604020202020204" pitchFamily="34" charset="-128"/>
              </a:rPr>
              <a:t>446</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a:t>
            </a: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3456315" y="2890209"/>
            <a:ext cx="686137" cy="35476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041727" y="3017285"/>
            <a:ext cx="1777448" cy="738664"/>
          </a:xfrm>
          <a:prstGeom prst="rect">
            <a:avLst/>
          </a:prstGeom>
          <a:noFill/>
        </p:spPr>
        <p:txBody>
          <a:bodyPr wrap="square" rtlCol="0">
            <a:spAutoFit/>
          </a:bodyPr>
          <a:lstStyle/>
          <a:p>
            <a:pPr algn="ctr">
              <a:spcBef>
                <a:spcPct val="30000"/>
              </a:spcBef>
              <a:defRPr/>
            </a:pPr>
            <a:r>
              <a:rPr lang="en-US" sz="1400" i="1" dirty="0">
                <a:solidFill>
                  <a:prstClr val="black"/>
                </a:solidFill>
                <a:latin typeface="Calibri" panose="020F0502020204030204"/>
                <a:ea typeface="Arial Unicode MS" panose="020B0604020202020204" pitchFamily="34" charset="-128"/>
              </a:rPr>
              <a:t>Until PD, unacceptable toxicity, or patient withdrawal</a:t>
            </a:r>
            <a:endParaRPr lang="en-US" sz="1400" b="0" i="1" dirty="0">
              <a:solidFill>
                <a:prstClr val="black"/>
              </a:solidFill>
              <a:latin typeface="Calibri" panose="020F0502020204030204"/>
              <a:ea typeface="Arial Unicode MS" panose="020B0604020202020204" pitchFamily="34" charset="-128"/>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3255821" y="2588564"/>
            <a:ext cx="0" cy="45720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1554116" y="1822158"/>
            <a:ext cx="268247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age (&lt;70 vs ≥70 yr),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R-ISS stage (I or II vs III vs not classified), and China vs non-China </a:t>
            </a:r>
          </a:p>
        </p:txBody>
      </p:sp>
      <p:sp>
        <p:nvSpPr>
          <p:cNvPr id="4" name="Text Box 11">
            <a:extLst>
              <a:ext uri="{FF2B5EF4-FFF2-40B4-BE49-F238E27FC236}">
                <a16:creationId xmlns:a16="http://schemas.microsoft.com/office/drawing/2014/main" id="{41113DF2-907A-EF0C-17DE-D496143A89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cxnSp>
        <p:nvCxnSpPr>
          <p:cNvPr id="8" name="Straight Arrow Connector 7">
            <a:extLst>
              <a:ext uri="{FF2B5EF4-FFF2-40B4-BE49-F238E27FC236}">
                <a16:creationId xmlns:a16="http://schemas.microsoft.com/office/drawing/2014/main" id="{C40F91E6-2E00-23C9-5FD3-229EA8995F78}"/>
              </a:ext>
            </a:extLst>
          </p:cNvPr>
          <p:cNvCxnSpPr>
            <a:cxnSpLocks/>
          </p:cNvCxnSpPr>
          <p:nvPr/>
        </p:nvCxnSpPr>
        <p:spPr bwMode="auto">
          <a:xfrm>
            <a:off x="9774736" y="3376910"/>
            <a:ext cx="321675" cy="0"/>
          </a:xfrm>
          <a:prstGeom prst="straightConnector1">
            <a:avLst/>
          </a:prstGeom>
          <a:noFill/>
          <a:ln w="28575" cap="flat" cmpd="sng" algn="ctr">
            <a:solidFill>
              <a:schemeClr val="bg1"/>
            </a:solidFill>
            <a:prstDash val="solid"/>
            <a:round/>
            <a:headEnd type="none" w="med" len="med"/>
            <a:tailEnd type="triangle"/>
          </a:ln>
          <a:effectLst/>
        </p:spPr>
      </p:cxnSp>
      <p:sp>
        <p:nvSpPr>
          <p:cNvPr id="10" name="Line 53">
            <a:extLst>
              <a:ext uri="{FF2B5EF4-FFF2-40B4-BE49-F238E27FC236}">
                <a16:creationId xmlns:a16="http://schemas.microsoft.com/office/drawing/2014/main" id="{B9DAD17C-84CC-65A1-7BC3-073146E7A464}"/>
              </a:ext>
            </a:extLst>
          </p:cNvPr>
          <p:cNvSpPr>
            <a:spLocks noChangeShapeType="1"/>
          </p:cNvSpPr>
          <p:nvPr/>
        </p:nvSpPr>
        <p:spPr bwMode="auto">
          <a:xfrm>
            <a:off x="3481676" y="3706893"/>
            <a:ext cx="677993" cy="354761"/>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5" name="Rounded Rectangle 9">
            <a:extLst>
              <a:ext uri="{FF2B5EF4-FFF2-40B4-BE49-F238E27FC236}">
                <a16:creationId xmlns:a16="http://schemas.microsoft.com/office/drawing/2014/main" id="{72BAF192-213A-ADDB-24A6-8429A565AFB2}"/>
              </a:ext>
            </a:extLst>
          </p:cNvPr>
          <p:cNvSpPr/>
          <p:nvPr/>
        </p:nvSpPr>
        <p:spPr bwMode="auto">
          <a:xfrm>
            <a:off x="7005753" y="2401275"/>
            <a:ext cx="2274210" cy="998371"/>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en-US" b="1" dirty="0">
                <a:solidFill>
                  <a:prstClr val="white"/>
                </a:solidFill>
                <a:latin typeface="Calibri" panose="020F0502020204030204"/>
                <a:ea typeface="Arial Unicode MS" panose="020B0604020202020204" pitchFamily="34" charset="-128"/>
              </a:rPr>
              <a:t>Isatuximab</a:t>
            </a:r>
            <a:r>
              <a:rPr lang="en-US" b="1" baseline="30000" dirty="0">
                <a:solidFill>
                  <a:prstClr val="white"/>
                </a:solidFill>
                <a:latin typeface="Calibri" panose="020F0502020204030204"/>
                <a:ea typeface="Arial Unicode MS" panose="020B0604020202020204" pitchFamily="34" charset="-128"/>
              </a:rPr>
              <a:t>‡</a:t>
            </a:r>
            <a:r>
              <a:rPr lang="en-US" b="1" dirty="0">
                <a:solidFill>
                  <a:prstClr val="white"/>
                </a:solidFill>
                <a:latin typeface="Calibri" panose="020F0502020204030204"/>
                <a:ea typeface="Arial Unicode MS" panose="020B0604020202020204" pitchFamily="34" charset="-128"/>
              </a:rPr>
              <a:t> + Rd</a:t>
            </a:r>
            <a:r>
              <a:rPr lang="en-US" b="1" baseline="30000" dirty="0"/>
              <a:t>§</a:t>
            </a:r>
            <a:r>
              <a:rPr lang="en-US" b="1" dirty="0">
                <a:solidFill>
                  <a:prstClr val="white"/>
                </a:solidFill>
                <a:latin typeface="Calibri" panose="020F0502020204030204"/>
                <a:ea typeface="Arial Unicode MS" panose="020B0604020202020204" pitchFamily="34" charset="-128"/>
              </a:rPr>
              <a:t> </a:t>
            </a:r>
            <a:endParaRPr lang="nl-BE" b="0" dirty="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a:t>
            </a:r>
            <a:r>
              <a:rPr lang="nl-BE" dirty="0">
                <a:solidFill>
                  <a:prstClr val="white"/>
                </a:solidFill>
                <a:latin typeface="Calibri" panose="020F0502020204030204"/>
                <a:ea typeface="Arial Unicode MS" panose="020B0604020202020204" pitchFamily="34" charset="-128"/>
              </a:rPr>
              <a:t>265</a:t>
            </a:r>
            <a:r>
              <a:rPr lang="nl-BE" b="0" dirty="0">
                <a:solidFill>
                  <a:prstClr val="white"/>
                </a:solidFill>
                <a:latin typeface="Calibri" panose="020F0502020204030204"/>
                <a:ea typeface="Arial Unicode MS" panose="020B0604020202020204" pitchFamily="34" charset="-128"/>
              </a:rPr>
              <a:t>)</a:t>
            </a:r>
          </a:p>
        </p:txBody>
      </p:sp>
      <p:sp>
        <p:nvSpPr>
          <p:cNvPr id="13" name="Rounded Rectangle 10">
            <a:extLst>
              <a:ext uri="{FF2B5EF4-FFF2-40B4-BE49-F238E27FC236}">
                <a16:creationId xmlns:a16="http://schemas.microsoft.com/office/drawing/2014/main" id="{0192EAF2-2C89-2C2E-8F5B-4ECB5889B01F}"/>
              </a:ext>
            </a:extLst>
          </p:cNvPr>
          <p:cNvSpPr/>
          <p:nvPr/>
        </p:nvSpPr>
        <p:spPr bwMode="auto">
          <a:xfrm>
            <a:off x="7010301" y="3529526"/>
            <a:ext cx="2269662" cy="998371"/>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Rd</a:t>
            </a:r>
            <a:r>
              <a:rPr lang="en-US" b="1" baseline="30000" dirty="0"/>
              <a:t>§</a:t>
            </a:r>
            <a:endParaRPr lang="nl-BE" b="0" dirty="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a:t>
            </a:r>
            <a:r>
              <a:rPr lang="nl-BE" dirty="0">
                <a:solidFill>
                  <a:prstClr val="white"/>
                </a:solidFill>
                <a:latin typeface="Calibri" panose="020F0502020204030204"/>
                <a:ea typeface="Arial Unicode MS" panose="020B0604020202020204" pitchFamily="34" charset="-128"/>
              </a:rPr>
              <a:t>181</a:t>
            </a:r>
            <a:r>
              <a:rPr lang="nl-BE" b="0" dirty="0">
                <a:solidFill>
                  <a:prstClr val="white"/>
                </a:solidFill>
                <a:latin typeface="Calibri" panose="020F0502020204030204"/>
                <a:ea typeface="Arial Unicode MS" panose="020B0604020202020204" pitchFamily="34" charset="-128"/>
              </a:rPr>
              <a:t>)</a:t>
            </a:r>
          </a:p>
        </p:txBody>
      </p:sp>
      <p:sp>
        <p:nvSpPr>
          <p:cNvPr id="20" name="TextBox 19">
            <a:extLst>
              <a:ext uri="{FF2B5EF4-FFF2-40B4-BE49-F238E27FC236}">
                <a16:creationId xmlns:a16="http://schemas.microsoft.com/office/drawing/2014/main" id="{A3348848-9DC9-1E5B-0544-65F4BDEB98B3}"/>
              </a:ext>
            </a:extLst>
          </p:cNvPr>
          <p:cNvSpPr txBox="1"/>
          <p:nvPr/>
        </p:nvSpPr>
        <p:spPr bwMode="auto">
          <a:xfrm>
            <a:off x="4526463" y="1781175"/>
            <a:ext cx="17654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Induction</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(4 x 6-wk cycles)</a:t>
            </a:r>
          </a:p>
        </p:txBody>
      </p:sp>
      <p:sp>
        <p:nvSpPr>
          <p:cNvPr id="21" name="TextBox 20">
            <a:extLst>
              <a:ext uri="{FF2B5EF4-FFF2-40B4-BE49-F238E27FC236}">
                <a16:creationId xmlns:a16="http://schemas.microsoft.com/office/drawing/2014/main" id="{47D72F0C-B930-7171-759A-2212DD88C76C}"/>
              </a:ext>
            </a:extLst>
          </p:cNvPr>
          <p:cNvSpPr txBox="1"/>
          <p:nvPr/>
        </p:nvSpPr>
        <p:spPr bwMode="auto">
          <a:xfrm>
            <a:off x="6905853" y="1772689"/>
            <a:ext cx="2318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Continuous Treatment</a:t>
            </a:r>
            <a:br>
              <a:rPr lang="en-US" b="1" dirty="0">
                <a:solidFill>
                  <a:schemeClr val="bg1"/>
                </a:solidFill>
                <a:latin typeface="Calibri" panose="020F0502020204030204" pitchFamily="34" charset="0"/>
              </a:rPr>
            </a:br>
            <a:r>
              <a:rPr lang="en-US" dirty="0">
                <a:solidFill>
                  <a:schemeClr val="bg1"/>
                </a:solidFill>
                <a:latin typeface="Calibri" panose="020F0502020204030204" pitchFamily="34" charset="0"/>
              </a:rPr>
              <a:t>(4-wk cycles)</a:t>
            </a:r>
            <a:endParaRPr lang="en-US" b="1"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BFECA31A-3D0D-68AA-9843-E44F87153EC0}"/>
              </a:ext>
            </a:extLst>
          </p:cNvPr>
          <p:cNvCxnSpPr>
            <a:cxnSpLocks/>
          </p:cNvCxnSpPr>
          <p:nvPr/>
        </p:nvCxnSpPr>
        <p:spPr bwMode="auto">
          <a:xfrm>
            <a:off x="6608242" y="2917073"/>
            <a:ext cx="321675" cy="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1DFBC5DE-AF6B-945F-2D82-151F79F008B5}"/>
              </a:ext>
            </a:extLst>
          </p:cNvPr>
          <p:cNvCxnSpPr>
            <a:cxnSpLocks/>
          </p:cNvCxnSpPr>
          <p:nvPr/>
        </p:nvCxnSpPr>
        <p:spPr bwMode="auto">
          <a:xfrm>
            <a:off x="6611886" y="4056064"/>
            <a:ext cx="321675" cy="0"/>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16285487-47D3-6F02-2F38-6EEA7FCF7BF2}"/>
              </a:ext>
            </a:extLst>
          </p:cNvPr>
          <p:cNvSpPr txBox="1"/>
          <p:nvPr/>
        </p:nvSpPr>
        <p:spPr bwMode="auto">
          <a:xfrm>
            <a:off x="3456315" y="3282311"/>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22" name="TextBox 21">
            <a:extLst>
              <a:ext uri="{FF2B5EF4-FFF2-40B4-BE49-F238E27FC236}">
                <a16:creationId xmlns:a16="http://schemas.microsoft.com/office/drawing/2014/main" id="{77E9AB94-A3C5-1365-0A1B-BA65682DB25A}"/>
              </a:ext>
            </a:extLst>
          </p:cNvPr>
          <p:cNvSpPr txBox="1"/>
          <p:nvPr/>
        </p:nvSpPr>
        <p:spPr bwMode="auto">
          <a:xfrm>
            <a:off x="9428763" y="3793716"/>
            <a:ext cx="1643744" cy="738664"/>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Crossover from Rd to Isa-Rd allowed upon progression</a:t>
            </a:r>
          </a:p>
        </p:txBody>
      </p:sp>
      <p:sp>
        <p:nvSpPr>
          <p:cNvPr id="23" name="TextBox 22">
            <a:extLst>
              <a:ext uri="{FF2B5EF4-FFF2-40B4-BE49-F238E27FC236}">
                <a16:creationId xmlns:a16="http://schemas.microsoft.com/office/drawing/2014/main" id="{AB2F2D71-4E1E-7E55-1BFE-7A55665DE6A2}"/>
              </a:ext>
            </a:extLst>
          </p:cNvPr>
          <p:cNvSpPr txBox="1"/>
          <p:nvPr/>
        </p:nvSpPr>
        <p:spPr bwMode="auto">
          <a:xfrm>
            <a:off x="858679" y="4536863"/>
            <a:ext cx="105286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*Isa IV (C1 only) 10 mg/kg Q1W; Isa IV (C2-4) 10 mg/kg Q2W.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V: SC 1.3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on D1,4,8,11,22,25,29,32;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 PO 25 mg on D1-14 and 22-35; d: IV/PO 20 mg on D1,2,4,5,8,9,11,12,15,22,23,25,26,29,30,32,33.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Isa IV (C5-17) 10 mg/kg Q2W; Isa IV (C18+) 10 mg/kg </a:t>
            </a:r>
            <a:r>
              <a:rPr lang="en-US" sz="1400" dirty="0">
                <a:solidFill>
                  <a:schemeClr val="bg1"/>
                </a:solidFill>
                <a:latin typeface="Calibri" panose="020F0502020204030204" pitchFamily="34" charset="0"/>
              </a:rPr>
              <a:t>monthly.</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 PO 25 mg on D1-21; d: IV/PO 20 mg on Q1W.</a:t>
            </a:r>
          </a:p>
        </p:txBody>
      </p:sp>
    </p:spTree>
    <p:extLst>
      <p:ext uri="{BB962C8B-B14F-4D97-AF65-F5344CB8AC3E}">
        <p14:creationId xmlns:p14="http://schemas.microsoft.com/office/powerpoint/2010/main" val="24103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a:t>
            </a:r>
            <a:r>
              <a:rPr lang="en-US" dirty="0"/>
              <a:t>Baseline Characteristics</a:t>
            </a:r>
            <a:endParaRPr lang="en-US" altLang="en-US" dirty="0"/>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545184063"/>
              </p:ext>
            </p:extLst>
          </p:nvPr>
        </p:nvGraphicFramePr>
        <p:xfrm>
          <a:off x="723901" y="1183594"/>
          <a:ext cx="5372100" cy="5017688"/>
        </p:xfrm>
        <a:graphic>
          <a:graphicData uri="http://schemas.openxmlformats.org/drawingml/2006/table">
            <a:tbl>
              <a:tblPr/>
              <a:tblGrid>
                <a:gridCol w="2460936">
                  <a:extLst>
                    <a:ext uri="{9D8B030D-6E8A-4147-A177-3AD203B41FA5}">
                      <a16:colId xmlns:a16="http://schemas.microsoft.com/office/drawing/2014/main" val="20000"/>
                    </a:ext>
                  </a:extLst>
                </a:gridCol>
                <a:gridCol w="1786642">
                  <a:extLst>
                    <a:ext uri="{9D8B030D-6E8A-4147-A177-3AD203B41FA5}">
                      <a16:colId xmlns:a16="http://schemas.microsoft.com/office/drawing/2014/main" val="20001"/>
                    </a:ext>
                  </a:extLst>
                </a:gridCol>
                <a:gridCol w="1124522">
                  <a:extLst>
                    <a:ext uri="{9D8B030D-6E8A-4147-A177-3AD203B41FA5}">
                      <a16:colId xmlns:a16="http://schemas.microsoft.com/office/drawing/2014/main" val="20002"/>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Isatuximab + 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to &lt;70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to &lt;75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(60-80)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(55-80)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or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 (88.7)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 (89.5)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&lt;60 mL/min/1.73 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08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R-ISS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 or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classified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 (88.3)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 (86.7)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08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Extramedullary disease at study entry (per IRC)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09065683"/>
                  </a:ext>
                </a:extLst>
              </a:tr>
            </a:tbl>
          </a:graphicData>
        </a:graphic>
      </p:graphicFrame>
      <p:graphicFrame>
        <p:nvGraphicFramePr>
          <p:cNvPr id="5" name="Group 3">
            <a:extLst>
              <a:ext uri="{FF2B5EF4-FFF2-40B4-BE49-F238E27FC236}">
                <a16:creationId xmlns:a16="http://schemas.microsoft.com/office/drawing/2014/main" id="{B6386CEC-4F4F-C936-2261-6664546A539C}"/>
              </a:ext>
            </a:extLst>
          </p:cNvPr>
          <p:cNvGraphicFramePr>
            <a:graphicFrameLocks/>
          </p:cNvGraphicFramePr>
          <p:nvPr>
            <p:extLst>
              <p:ext uri="{D42A27DB-BD31-4B8C-83A1-F6EECF244321}">
                <p14:modId xmlns:p14="http://schemas.microsoft.com/office/powerpoint/2010/main" val="1707797624"/>
              </p:ext>
            </p:extLst>
          </p:nvPr>
        </p:nvGraphicFramePr>
        <p:xfrm>
          <a:off x="6164694" y="1193139"/>
          <a:ext cx="5612966" cy="3200448"/>
        </p:xfrm>
        <a:graphic>
          <a:graphicData uri="http://schemas.openxmlformats.org/drawingml/2006/table">
            <a:tbl>
              <a:tblPr/>
              <a:tblGrid>
                <a:gridCol w="2656577">
                  <a:extLst>
                    <a:ext uri="{9D8B030D-6E8A-4147-A177-3AD203B41FA5}">
                      <a16:colId xmlns:a16="http://schemas.microsoft.com/office/drawing/2014/main" val="20000"/>
                    </a:ext>
                  </a:extLst>
                </a:gridCol>
                <a:gridCol w="1746328">
                  <a:extLst>
                    <a:ext uri="{9D8B030D-6E8A-4147-A177-3AD203B41FA5}">
                      <a16:colId xmlns:a16="http://schemas.microsoft.com/office/drawing/2014/main" val="20001"/>
                    </a:ext>
                  </a:extLst>
                </a:gridCol>
                <a:gridCol w="1210061">
                  <a:extLst>
                    <a:ext uri="{9D8B030D-6E8A-4147-A177-3AD203B41FA5}">
                      <a16:colId xmlns:a16="http://schemas.microsoft.com/office/drawing/2014/main" val="20002"/>
                    </a:ext>
                  </a:extLst>
                </a:gridCol>
              </a:tblGrid>
              <a:tr h="2302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Isatuximab + 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42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chromosomal abnormalities and 1q21+</a:t>
                      </a:r>
                      <a:r>
                        <a:rPr lang="en-US" sz="1600" b="0" baseline="30000" dirty="0">
                          <a:solidFill>
                            <a:schemeClr val="bg1"/>
                          </a:solidFill>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Unknown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207 (78.1)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(77.3)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02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Chromosomal abnormality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1q21+</a:t>
                      </a:r>
                      <a:r>
                        <a:rPr lang="en-US" sz="160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Amplification 1q21</a:t>
                      </a:r>
                      <a:r>
                        <a:rPr lang="en-US" sz="160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 (50%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1">
            <a:extLst>
              <a:ext uri="{FF2B5EF4-FFF2-40B4-BE49-F238E27FC236}">
                <a16:creationId xmlns:a16="http://schemas.microsoft.com/office/drawing/2014/main" id="{E822604B-20D9-85B1-8DBF-2659E869AE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sp>
        <p:nvSpPr>
          <p:cNvPr id="6" name="TextBox 5">
            <a:extLst>
              <a:ext uri="{FF2B5EF4-FFF2-40B4-BE49-F238E27FC236}">
                <a16:creationId xmlns:a16="http://schemas.microsoft.com/office/drawing/2014/main" id="{51F1986B-95B7-6B61-5E4F-FBA7FCA6A47E}"/>
              </a:ext>
            </a:extLst>
          </p:cNvPr>
          <p:cNvSpPr txBox="1"/>
          <p:nvPr/>
        </p:nvSpPr>
        <p:spPr bwMode="auto">
          <a:xfrm>
            <a:off x="6233389" y="4603643"/>
            <a:ext cx="561296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*High risk defined as presence of ≥1 of the following: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del(17p), t(4;14), t(14;16).</a:t>
            </a:r>
            <a:br>
              <a:rPr lang="en-US" sz="140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Abnormality defined as t(4;14), t(14:16), or 1q21+ (≥3 copies) present in ≥30% of abnormal bone marrow plasma cells and ≥50% abnormal plasma cells for del(17p). 1 patient in Isa-VRd </a:t>
            </a:r>
            <a:r>
              <a:rPr lang="en-US" sz="1400" dirty="0">
                <a:solidFill>
                  <a:schemeClr val="bg1"/>
                </a:solidFill>
                <a:latin typeface="Calibri" panose="020F0502020204030204" pitchFamily="34" charset="0"/>
              </a:rPr>
              <a:t>arm </a:t>
            </a:r>
            <a:r>
              <a:rPr lang="en-US" sz="1400" b="0" dirty="0">
                <a:solidFill>
                  <a:schemeClr val="bg1"/>
                </a:solidFill>
                <a:latin typeface="Calibri" panose="020F0502020204030204" pitchFamily="34" charset="0"/>
              </a:rPr>
              <a:t>had both del(17p) and t(4;14).</a:t>
            </a:r>
            <a:br>
              <a:rPr lang="en-US" sz="1400" dirty="0">
                <a:solidFill>
                  <a:schemeClr val="bg1"/>
                </a:solidFill>
                <a:latin typeface="Calibri" panose="020F0502020204030204" pitchFamily="34" charset="0"/>
              </a:rPr>
            </a:b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1q21+ defined as </a:t>
            </a:r>
            <a:r>
              <a:rPr lang="en-US" sz="1400" b="0" dirty="0">
                <a:solidFill>
                  <a:schemeClr val="bg1"/>
                </a:solidFill>
                <a:latin typeface="Calibri" panose="020F0502020204030204" pitchFamily="34" charset="0"/>
              </a:rPr>
              <a:t>≥3 copies of 1q21. Amplification 1q21 defined as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 copies of 1q21.</a:t>
            </a:r>
          </a:p>
        </p:txBody>
      </p:sp>
    </p:spTree>
    <p:extLst>
      <p:ext uri="{BB962C8B-B14F-4D97-AF65-F5344CB8AC3E}">
        <p14:creationId xmlns:p14="http://schemas.microsoft.com/office/powerpoint/2010/main" val="2327294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a:t>
            </a:r>
            <a:r>
              <a:rPr lang="en-US" dirty="0"/>
              <a:t>PFS in ITT Population, Interim Analysis</a:t>
            </a:r>
            <a:endParaRPr lang="en-US" altLang="en-US" dirty="0"/>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graphicFrame>
        <p:nvGraphicFramePr>
          <p:cNvPr id="9" name="Group 32">
            <a:extLst>
              <a:ext uri="{FF2B5EF4-FFF2-40B4-BE49-F238E27FC236}">
                <a16:creationId xmlns:a16="http://schemas.microsoft.com/office/drawing/2014/main" id="{5A4B792B-7734-D26C-DD3C-C8854E6A7024}"/>
              </a:ext>
            </a:extLst>
          </p:cNvPr>
          <p:cNvGraphicFramePr>
            <a:graphicFrameLocks noGrp="1"/>
          </p:cNvGraphicFramePr>
          <p:nvPr>
            <p:extLst>
              <p:ext uri="{D42A27DB-BD31-4B8C-83A1-F6EECF244321}">
                <p14:modId xmlns:p14="http://schemas.microsoft.com/office/powerpoint/2010/main" val="1350164436"/>
              </p:ext>
            </p:extLst>
          </p:nvPr>
        </p:nvGraphicFramePr>
        <p:xfrm>
          <a:off x="5962706" y="1387959"/>
          <a:ext cx="4696496" cy="1585024"/>
        </p:xfrm>
        <a:graphic>
          <a:graphicData uri="http://schemas.openxmlformats.org/drawingml/2006/table">
            <a:tbl>
              <a:tblPr/>
              <a:tblGrid>
                <a:gridCol w="1815921">
                  <a:extLst>
                    <a:ext uri="{9D8B030D-6E8A-4147-A177-3AD203B41FA5}">
                      <a16:colId xmlns:a16="http://schemas.microsoft.com/office/drawing/2014/main" val="20000"/>
                    </a:ext>
                  </a:extLst>
                </a:gridCol>
                <a:gridCol w="1581631">
                  <a:extLst>
                    <a:ext uri="{9D8B030D-6E8A-4147-A177-3AD203B41FA5}">
                      <a16:colId xmlns:a16="http://schemas.microsoft.com/office/drawing/2014/main" val="20001"/>
                    </a:ext>
                  </a:extLst>
                </a:gridCol>
                <a:gridCol w="129894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Parameter,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Isa + VRd </a:t>
                      </a:r>
                      <a:br>
                        <a:rPr kumimoji="0" lang="en-US" sz="1600" b="1" i="0" u="none" strike="noStrike" cap="none" normalizeH="0" baseline="0" dirty="0">
                          <a:ln>
                            <a:noFill/>
                          </a:ln>
                          <a:solidFill>
                            <a:schemeClr val="accent1"/>
                          </a:solidFill>
                          <a:effectLst/>
                          <a:latin typeface="Calibri" panose="020F0502020204030204" pitchFamily="34" charset="0"/>
                        </a:rPr>
                      </a:br>
                      <a:r>
                        <a:rPr kumimoji="0" lang="en-US" sz="1600" b="1" i="0" u="none" strike="noStrike" cap="none" normalizeH="0" baseline="0" dirty="0">
                          <a:ln>
                            <a:noFill/>
                          </a:ln>
                          <a:solidFill>
                            <a:schemeClr val="accent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VRd </a:t>
                      </a:r>
                      <a:br>
                        <a:rPr kumimoji="0" lang="en-US" sz="1600" b="1" i="0" u="none" strike="noStrike" cap="none" normalizeH="0" baseline="0" dirty="0">
                          <a:ln>
                            <a:noFill/>
                          </a:ln>
                          <a:solidFill>
                            <a:schemeClr val="accent3"/>
                          </a:solidFill>
                          <a:effectLst/>
                          <a:latin typeface="Calibri" panose="020F0502020204030204" pitchFamily="34" charset="0"/>
                        </a:rPr>
                      </a:br>
                      <a:r>
                        <a:rPr kumimoji="0" lang="en-US" sz="1600" b="1" i="0" u="none" strike="noStrike" cap="none" normalizeH="0" baseline="0" dirty="0">
                          <a:ln>
                            <a:noFill/>
                          </a:ln>
                          <a:solidFill>
                            <a:schemeClr val="accent3"/>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54.34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(98.5%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(0.41-0.88)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9597" name="Group 9596">
            <a:extLst>
              <a:ext uri="{FF2B5EF4-FFF2-40B4-BE49-F238E27FC236}">
                <a16:creationId xmlns:a16="http://schemas.microsoft.com/office/drawing/2014/main" id="{3F5BBCEE-0E9F-1680-F971-EFD98F31AA89}"/>
              </a:ext>
            </a:extLst>
          </p:cNvPr>
          <p:cNvGrpSpPr/>
          <p:nvPr/>
        </p:nvGrpSpPr>
        <p:grpSpPr>
          <a:xfrm>
            <a:off x="609759" y="2451420"/>
            <a:ext cx="9567601" cy="3860436"/>
            <a:chOff x="247584" y="2451420"/>
            <a:chExt cx="9567601" cy="3860436"/>
          </a:xfrm>
        </p:grpSpPr>
        <p:sp>
          <p:nvSpPr>
            <p:cNvPr id="12" name="TextBox 11">
              <a:extLst>
                <a:ext uri="{FF2B5EF4-FFF2-40B4-BE49-F238E27FC236}">
                  <a16:creationId xmlns:a16="http://schemas.microsoft.com/office/drawing/2014/main" id="{B862BBB8-EF96-CD26-D2BD-2178CFDC8B0E}"/>
                </a:ext>
              </a:extLst>
            </p:cNvPr>
            <p:cNvSpPr txBox="1"/>
            <p:nvPr/>
          </p:nvSpPr>
          <p:spPr bwMode="auto">
            <a:xfrm>
              <a:off x="247584" y="5344876"/>
              <a:ext cx="1881028" cy="923330"/>
            </a:xfrm>
            <a:prstGeom prst="rect">
              <a:avLst/>
            </a:prstGeom>
            <a:noFill/>
            <a:ln>
              <a:noFill/>
            </a:ln>
          </p:spPr>
          <p:txBody>
            <a:bodyPr wrap="none" rtlCol="0">
              <a:spAutoFit/>
            </a:bodyPr>
            <a:lstStyle/>
            <a:p>
              <a:pPr algn="r">
                <a:spcAft>
                  <a:spcPct val="0"/>
                </a:spcAft>
                <a:buClrTx/>
                <a:buFontTx/>
                <a:buNone/>
              </a:pPr>
              <a:r>
                <a:rPr lang="en-US" b="1" dirty="0">
                  <a:solidFill>
                    <a:schemeClr val="bg1"/>
                  </a:solidFill>
                  <a:latin typeface="Calibri" panose="020F0502020204030204" pitchFamily="34" charset="0"/>
                </a:rPr>
                <a:t>Patients at Risk, n</a:t>
              </a:r>
            </a:p>
            <a:p>
              <a:pPr algn="r">
                <a:spcAft>
                  <a:spcPct val="0"/>
                </a:spcAft>
              </a:pPr>
              <a:r>
                <a:rPr lang="en-US" b="1" dirty="0">
                  <a:solidFill>
                    <a:schemeClr val="accent1"/>
                  </a:solidFill>
                  <a:latin typeface="Calibri" panose="020F0502020204030204" pitchFamily="34" charset="0"/>
                </a:rPr>
                <a:t>Isa-</a:t>
              </a:r>
              <a:r>
                <a:rPr lang="en-US" b="1" dirty="0" err="1">
                  <a:solidFill>
                    <a:schemeClr val="accent1"/>
                  </a:solidFill>
                  <a:latin typeface="Calibri" panose="020F0502020204030204" pitchFamily="34" charset="0"/>
                </a:rPr>
                <a:t>VRd</a:t>
              </a:r>
              <a:br>
                <a:rPr lang="en-US" b="1" dirty="0">
                  <a:solidFill>
                    <a:schemeClr val="accent1"/>
                  </a:solidFill>
                  <a:latin typeface="Calibri" panose="020F0502020204030204" pitchFamily="34" charset="0"/>
                </a:rPr>
              </a:br>
              <a:r>
                <a:rPr lang="en-US" b="1" dirty="0" err="1">
                  <a:solidFill>
                    <a:schemeClr val="accent3"/>
                  </a:solidFill>
                  <a:latin typeface="Calibri" panose="020F0502020204030204" pitchFamily="34" charset="0"/>
                </a:rPr>
                <a:t>VRd</a:t>
              </a:r>
              <a:endParaRPr lang="en-US" b="1" dirty="0">
                <a:solidFill>
                  <a:schemeClr val="accent3"/>
                </a:solidFill>
                <a:latin typeface="Calibri" panose="020F0502020204030204" pitchFamily="34" charset="0"/>
              </a:endParaRPr>
            </a:p>
          </p:txBody>
        </p:sp>
        <p:sp>
          <p:nvSpPr>
            <p:cNvPr id="13" name="TextBox 12">
              <a:extLst>
                <a:ext uri="{FF2B5EF4-FFF2-40B4-BE49-F238E27FC236}">
                  <a16:creationId xmlns:a16="http://schemas.microsoft.com/office/drawing/2014/main" id="{224BD3AF-EB96-7CED-7561-8B42E342AC11}"/>
                </a:ext>
              </a:extLst>
            </p:cNvPr>
            <p:cNvSpPr txBox="1"/>
            <p:nvPr/>
          </p:nvSpPr>
          <p:spPr bwMode="auto">
            <a:xfrm>
              <a:off x="5319132" y="5354247"/>
              <a:ext cx="510076"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4" name="TextBox 13">
              <a:extLst>
                <a:ext uri="{FF2B5EF4-FFF2-40B4-BE49-F238E27FC236}">
                  <a16:creationId xmlns:a16="http://schemas.microsoft.com/office/drawing/2014/main" id="{ED6B7157-9DBE-83A3-375D-47F6C5A41987}"/>
                </a:ext>
              </a:extLst>
            </p:cNvPr>
            <p:cNvSpPr txBox="1"/>
            <p:nvPr/>
          </p:nvSpPr>
          <p:spPr bwMode="auto">
            <a:xfrm rot="16200000">
              <a:off x="1242547" y="3550579"/>
              <a:ext cx="885372"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7" name="TextBox 16">
              <a:extLst>
                <a:ext uri="{FF2B5EF4-FFF2-40B4-BE49-F238E27FC236}">
                  <a16:creationId xmlns:a16="http://schemas.microsoft.com/office/drawing/2014/main" id="{8D89D95A-C544-3D9E-E4D0-449CC0A93062}"/>
                </a:ext>
              </a:extLst>
            </p:cNvPr>
            <p:cNvSpPr txBox="1"/>
            <p:nvPr/>
          </p:nvSpPr>
          <p:spPr bwMode="auto">
            <a:xfrm>
              <a:off x="7740733" y="3065594"/>
              <a:ext cx="2058577"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60-mo PFS rate: 63.2%</a:t>
              </a:r>
            </a:p>
          </p:txBody>
        </p:sp>
        <p:grpSp>
          <p:nvGrpSpPr>
            <p:cNvPr id="22" name="Group 21">
              <a:extLst>
                <a:ext uri="{FF2B5EF4-FFF2-40B4-BE49-F238E27FC236}">
                  <a16:creationId xmlns:a16="http://schemas.microsoft.com/office/drawing/2014/main" id="{443D14C8-B9A1-7632-C973-D0CED07BD6FA}"/>
                </a:ext>
              </a:extLst>
            </p:cNvPr>
            <p:cNvGrpSpPr/>
            <p:nvPr/>
          </p:nvGrpSpPr>
          <p:grpSpPr>
            <a:xfrm>
              <a:off x="1755829" y="2451420"/>
              <a:ext cx="535724" cy="2728301"/>
              <a:chOff x="1250996" y="2451420"/>
              <a:chExt cx="535724" cy="2728301"/>
            </a:xfrm>
          </p:grpSpPr>
          <p:sp>
            <p:nvSpPr>
              <p:cNvPr id="3" name="TextBox 2">
                <a:extLst>
                  <a:ext uri="{FF2B5EF4-FFF2-40B4-BE49-F238E27FC236}">
                    <a16:creationId xmlns:a16="http://schemas.microsoft.com/office/drawing/2014/main" id="{17E39334-BA86-1E47-F26D-E1C4037EF1CE}"/>
                  </a:ext>
                </a:extLst>
              </p:cNvPr>
              <p:cNvSpPr txBox="1"/>
              <p:nvPr/>
            </p:nvSpPr>
            <p:spPr bwMode="auto">
              <a:xfrm>
                <a:off x="1250996" y="245142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 name="TextBox 3">
                <a:extLst>
                  <a:ext uri="{FF2B5EF4-FFF2-40B4-BE49-F238E27FC236}">
                    <a16:creationId xmlns:a16="http://schemas.microsoft.com/office/drawing/2014/main" id="{AA0A5F18-E1A3-52AE-4D9A-8145113321C1}"/>
                  </a:ext>
                </a:extLst>
              </p:cNvPr>
              <p:cNvSpPr txBox="1"/>
              <p:nvPr/>
            </p:nvSpPr>
            <p:spPr bwMode="auto">
              <a:xfrm>
                <a:off x="1368016" y="29221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9A7FC584-F7C9-4496-C409-466AB9C4EE2D}"/>
                  </a:ext>
                </a:extLst>
              </p:cNvPr>
              <p:cNvSpPr txBox="1"/>
              <p:nvPr/>
            </p:nvSpPr>
            <p:spPr bwMode="auto">
              <a:xfrm>
                <a:off x="1368016" y="34070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C3266967-7DB0-DEFE-F144-8F5C0B7A11D4}"/>
                  </a:ext>
                </a:extLst>
              </p:cNvPr>
              <p:cNvSpPr txBox="1"/>
              <p:nvPr/>
            </p:nvSpPr>
            <p:spPr bwMode="auto">
              <a:xfrm>
                <a:off x="1368016" y="38777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744F7C9A-D17A-151E-6A5B-2052436D5B6C}"/>
                  </a:ext>
                </a:extLst>
              </p:cNvPr>
              <p:cNvSpPr txBox="1"/>
              <p:nvPr/>
            </p:nvSpPr>
            <p:spPr bwMode="auto">
              <a:xfrm>
                <a:off x="1368016" y="43396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48E17F06-A5FF-8DD0-D159-F595E110F73B}"/>
                  </a:ext>
                </a:extLst>
              </p:cNvPr>
              <p:cNvSpPr txBox="1"/>
              <p:nvPr/>
            </p:nvSpPr>
            <p:spPr bwMode="auto">
              <a:xfrm>
                <a:off x="1485035" y="48103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7" name="Group 36">
              <a:extLst>
                <a:ext uri="{FF2B5EF4-FFF2-40B4-BE49-F238E27FC236}">
                  <a16:creationId xmlns:a16="http://schemas.microsoft.com/office/drawing/2014/main" id="{5384EB89-5F40-C02F-F6FB-D3FAC9B4D2DC}"/>
                </a:ext>
              </a:extLst>
            </p:cNvPr>
            <p:cNvGrpSpPr/>
            <p:nvPr/>
          </p:nvGrpSpPr>
          <p:grpSpPr>
            <a:xfrm>
              <a:off x="2192396" y="5107268"/>
              <a:ext cx="6796849" cy="369332"/>
              <a:chOff x="2192396" y="5107268"/>
              <a:chExt cx="6796849" cy="369332"/>
            </a:xfrm>
          </p:grpSpPr>
          <p:sp>
            <p:nvSpPr>
              <p:cNvPr id="23" name="TextBox 22">
                <a:extLst>
                  <a:ext uri="{FF2B5EF4-FFF2-40B4-BE49-F238E27FC236}">
                    <a16:creationId xmlns:a16="http://schemas.microsoft.com/office/drawing/2014/main" id="{75AFBC65-BF66-8B97-7F7E-099AE399C4E6}"/>
                  </a:ext>
                </a:extLst>
              </p:cNvPr>
              <p:cNvSpPr txBox="1"/>
              <p:nvPr/>
            </p:nvSpPr>
            <p:spPr bwMode="auto">
              <a:xfrm>
                <a:off x="2192396" y="5107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0DC70FBD-58C0-D74E-5449-56A1B638A6CF}"/>
                  </a:ext>
                </a:extLst>
              </p:cNvPr>
              <p:cNvSpPr txBox="1"/>
              <p:nvPr/>
            </p:nvSpPr>
            <p:spPr bwMode="auto">
              <a:xfrm>
                <a:off x="2734830" y="5107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8BA36A94-3508-B068-2C4C-C42F90E038DE}"/>
                  </a:ext>
                </a:extLst>
              </p:cNvPr>
              <p:cNvSpPr txBox="1"/>
              <p:nvPr/>
            </p:nvSpPr>
            <p:spPr bwMode="auto">
              <a:xfrm>
                <a:off x="3218755"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6" name="TextBox 25">
                <a:extLst>
                  <a:ext uri="{FF2B5EF4-FFF2-40B4-BE49-F238E27FC236}">
                    <a16:creationId xmlns:a16="http://schemas.microsoft.com/office/drawing/2014/main" id="{A79CD20C-70A4-FAF2-2A7D-16844ADAB5E2}"/>
                  </a:ext>
                </a:extLst>
              </p:cNvPr>
              <p:cNvSpPr txBox="1"/>
              <p:nvPr/>
            </p:nvSpPr>
            <p:spPr bwMode="auto">
              <a:xfrm>
                <a:off x="3761189"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745FE006-9F21-1A6F-2F40-6C140312C485}"/>
                  </a:ext>
                </a:extLst>
              </p:cNvPr>
              <p:cNvSpPr txBox="1"/>
              <p:nvPr/>
            </p:nvSpPr>
            <p:spPr bwMode="auto">
              <a:xfrm>
                <a:off x="4275165"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8" name="TextBox 27">
                <a:extLst>
                  <a:ext uri="{FF2B5EF4-FFF2-40B4-BE49-F238E27FC236}">
                    <a16:creationId xmlns:a16="http://schemas.microsoft.com/office/drawing/2014/main" id="{F52C6CCF-DEC8-984B-583E-0295EAC92608}"/>
                  </a:ext>
                </a:extLst>
              </p:cNvPr>
              <p:cNvSpPr txBox="1"/>
              <p:nvPr/>
            </p:nvSpPr>
            <p:spPr bwMode="auto">
              <a:xfrm>
                <a:off x="4817599"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9" name="TextBox 28">
                <a:extLst>
                  <a:ext uri="{FF2B5EF4-FFF2-40B4-BE49-F238E27FC236}">
                    <a16:creationId xmlns:a16="http://schemas.microsoft.com/office/drawing/2014/main" id="{3639F17A-A65C-F6DC-D87A-11D57035AB84}"/>
                  </a:ext>
                </a:extLst>
              </p:cNvPr>
              <p:cNvSpPr txBox="1"/>
              <p:nvPr/>
            </p:nvSpPr>
            <p:spPr bwMode="auto">
              <a:xfrm>
                <a:off x="5360033"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0" name="TextBox 29">
                <a:extLst>
                  <a:ext uri="{FF2B5EF4-FFF2-40B4-BE49-F238E27FC236}">
                    <a16:creationId xmlns:a16="http://schemas.microsoft.com/office/drawing/2014/main" id="{9EE5FDA3-E516-8C61-CE20-235A8B57CD09}"/>
                  </a:ext>
                </a:extLst>
              </p:cNvPr>
              <p:cNvSpPr txBox="1"/>
              <p:nvPr/>
            </p:nvSpPr>
            <p:spPr bwMode="auto">
              <a:xfrm>
                <a:off x="5902467"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 name="TextBox 30">
                <a:extLst>
                  <a:ext uri="{FF2B5EF4-FFF2-40B4-BE49-F238E27FC236}">
                    <a16:creationId xmlns:a16="http://schemas.microsoft.com/office/drawing/2014/main" id="{1AEB7E55-B1FE-9D0D-3780-F91F5E72EA1D}"/>
                  </a:ext>
                </a:extLst>
              </p:cNvPr>
              <p:cNvSpPr txBox="1"/>
              <p:nvPr/>
            </p:nvSpPr>
            <p:spPr bwMode="auto">
              <a:xfrm>
                <a:off x="6429263"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2" name="TextBox 31">
                <a:extLst>
                  <a:ext uri="{FF2B5EF4-FFF2-40B4-BE49-F238E27FC236}">
                    <a16:creationId xmlns:a16="http://schemas.microsoft.com/office/drawing/2014/main" id="{1A36A953-A249-A04A-6FC2-B4F2DD71EE2F}"/>
                  </a:ext>
                </a:extLst>
              </p:cNvPr>
              <p:cNvSpPr txBox="1"/>
              <p:nvPr/>
            </p:nvSpPr>
            <p:spPr bwMode="auto">
              <a:xfrm>
                <a:off x="6971697"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3" name="TextBox 32">
                <a:extLst>
                  <a:ext uri="{FF2B5EF4-FFF2-40B4-BE49-F238E27FC236}">
                    <a16:creationId xmlns:a16="http://schemas.microsoft.com/office/drawing/2014/main" id="{C5942B1C-C162-83FA-4FAC-66A344C9C44A}"/>
                  </a:ext>
                </a:extLst>
              </p:cNvPr>
              <p:cNvSpPr txBox="1"/>
              <p:nvPr/>
            </p:nvSpPr>
            <p:spPr bwMode="auto">
              <a:xfrm>
                <a:off x="7485673"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FAC0DE0C-6389-1461-2D91-55208275A7B6}"/>
                  </a:ext>
                </a:extLst>
              </p:cNvPr>
              <p:cNvSpPr txBox="1"/>
              <p:nvPr/>
            </p:nvSpPr>
            <p:spPr bwMode="auto">
              <a:xfrm>
                <a:off x="8028107"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5" name="TextBox 34">
                <a:extLst>
                  <a:ext uri="{FF2B5EF4-FFF2-40B4-BE49-F238E27FC236}">
                    <a16:creationId xmlns:a16="http://schemas.microsoft.com/office/drawing/2014/main" id="{18407E12-149E-0DD2-FCBB-82A7E57DDF17}"/>
                  </a:ext>
                </a:extLst>
              </p:cNvPr>
              <p:cNvSpPr txBox="1"/>
              <p:nvPr/>
            </p:nvSpPr>
            <p:spPr bwMode="auto">
              <a:xfrm>
                <a:off x="8570541" y="5107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sp>
          <p:nvSpPr>
            <p:cNvPr id="38" name="Freeform: Shape 37">
              <a:extLst>
                <a:ext uri="{FF2B5EF4-FFF2-40B4-BE49-F238E27FC236}">
                  <a16:creationId xmlns:a16="http://schemas.microsoft.com/office/drawing/2014/main" id="{584AAC1D-AD2D-A13E-6C93-C80E69F3BE40}"/>
                </a:ext>
              </a:extLst>
            </p:cNvPr>
            <p:cNvSpPr/>
            <p:nvPr/>
          </p:nvSpPr>
          <p:spPr bwMode="auto">
            <a:xfrm>
              <a:off x="2332835" y="2571750"/>
              <a:ext cx="6896890" cy="2419350"/>
            </a:xfrm>
            <a:custGeom>
              <a:avLst/>
              <a:gdLst>
                <a:gd name="connsiteX0" fmla="*/ 0 w 7305675"/>
                <a:gd name="connsiteY0" fmla="*/ 0 h 2419350"/>
                <a:gd name="connsiteX1" fmla="*/ 0 w 7305675"/>
                <a:gd name="connsiteY1" fmla="*/ 2419350 h 2419350"/>
                <a:gd name="connsiteX2" fmla="*/ 7305675 w 7305675"/>
                <a:gd name="connsiteY2" fmla="*/ 2419350 h 2419350"/>
              </a:gdLst>
              <a:ahLst/>
              <a:cxnLst>
                <a:cxn ang="0">
                  <a:pos x="connsiteX0" y="connsiteY0"/>
                </a:cxn>
                <a:cxn ang="0">
                  <a:pos x="connsiteX1" y="connsiteY1"/>
                </a:cxn>
                <a:cxn ang="0">
                  <a:pos x="connsiteX2" y="connsiteY2"/>
                </a:cxn>
              </a:cxnLst>
              <a:rect l="l" t="t" r="r" b="b"/>
              <a:pathLst>
                <a:path w="7305675" h="2419350">
                  <a:moveTo>
                    <a:pt x="0" y="0"/>
                  </a:moveTo>
                  <a:lnTo>
                    <a:pt x="0" y="2419350"/>
                  </a:lnTo>
                  <a:lnTo>
                    <a:pt x="7305675" y="2419350"/>
                  </a:lnTo>
                </a:path>
              </a:pathLst>
            </a:custGeom>
            <a:noFill/>
            <a:ln w="28575">
              <a:solidFill>
                <a:schemeClr val="bg1"/>
              </a:solidFill>
              <a:miter lim="800000"/>
              <a:headEnd/>
              <a:tailEnd/>
            </a:ln>
          </p:spPr>
          <p:txBody>
            <a:bodyPr rtlCol="0" anchor="ctr"/>
            <a:lstStyle/>
            <a:p>
              <a:pPr algn="ctr"/>
              <a:endParaRPr lang="en-US"/>
            </a:p>
          </p:txBody>
        </p:sp>
        <p:grpSp>
          <p:nvGrpSpPr>
            <p:cNvPr id="48" name="Group 47">
              <a:extLst>
                <a:ext uri="{FF2B5EF4-FFF2-40B4-BE49-F238E27FC236}">
                  <a16:creationId xmlns:a16="http://schemas.microsoft.com/office/drawing/2014/main" id="{B1E46C3A-8207-8574-8086-38AA48277F4C}"/>
                </a:ext>
              </a:extLst>
            </p:cNvPr>
            <p:cNvGrpSpPr/>
            <p:nvPr/>
          </p:nvGrpSpPr>
          <p:grpSpPr>
            <a:xfrm>
              <a:off x="2228850" y="2629175"/>
              <a:ext cx="103985" cy="2362710"/>
              <a:chOff x="1404610" y="2629175"/>
              <a:chExt cx="2356579" cy="2362710"/>
            </a:xfrm>
          </p:grpSpPr>
          <p:cxnSp>
            <p:nvCxnSpPr>
              <p:cNvPr id="42" name="Straight Connector 41">
                <a:extLst>
                  <a:ext uri="{FF2B5EF4-FFF2-40B4-BE49-F238E27FC236}">
                    <a16:creationId xmlns:a16="http://schemas.microsoft.com/office/drawing/2014/main" id="{DBA07B7D-4980-2633-0A01-C1177EF5A2E7}"/>
                  </a:ext>
                </a:extLst>
              </p:cNvPr>
              <p:cNvCxnSpPr>
                <a:cxnSpLocks/>
              </p:cNvCxnSpPr>
              <p:nvPr/>
            </p:nvCxnSpPr>
            <p:spPr bwMode="auto">
              <a:xfrm>
                <a:off x="1404610" y="2629175"/>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4E56214-3923-299E-E1B1-CBDAE077476C}"/>
                  </a:ext>
                </a:extLst>
              </p:cNvPr>
              <p:cNvCxnSpPr>
                <a:cxnSpLocks/>
              </p:cNvCxnSpPr>
              <p:nvPr/>
            </p:nvCxnSpPr>
            <p:spPr bwMode="auto">
              <a:xfrm>
                <a:off x="1404610" y="3107317"/>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C611F27-5378-6500-4DA2-348B32E2BE2E}"/>
                  </a:ext>
                </a:extLst>
              </p:cNvPr>
              <p:cNvCxnSpPr>
                <a:cxnSpLocks/>
              </p:cNvCxnSpPr>
              <p:nvPr/>
            </p:nvCxnSpPr>
            <p:spPr bwMode="auto">
              <a:xfrm>
                <a:off x="1404610" y="3572150"/>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43C0F25-9D42-C9A2-7A84-AA2188DBA8D0}"/>
                  </a:ext>
                </a:extLst>
              </p:cNvPr>
              <p:cNvCxnSpPr>
                <a:cxnSpLocks/>
              </p:cNvCxnSpPr>
              <p:nvPr/>
            </p:nvCxnSpPr>
            <p:spPr bwMode="auto">
              <a:xfrm>
                <a:off x="1404610" y="4050292"/>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A45DCA7-07F8-69E4-1C0D-A16B9E7A3010}"/>
                  </a:ext>
                </a:extLst>
              </p:cNvPr>
              <p:cNvCxnSpPr>
                <a:cxnSpLocks/>
              </p:cNvCxnSpPr>
              <p:nvPr/>
            </p:nvCxnSpPr>
            <p:spPr bwMode="auto">
              <a:xfrm>
                <a:off x="1404610" y="4513743"/>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A97713C-9565-BDF9-AA48-AF4C3BEDAAED}"/>
                  </a:ext>
                </a:extLst>
              </p:cNvPr>
              <p:cNvCxnSpPr>
                <a:cxnSpLocks/>
              </p:cNvCxnSpPr>
              <p:nvPr/>
            </p:nvCxnSpPr>
            <p:spPr bwMode="auto">
              <a:xfrm>
                <a:off x="1404610" y="4991885"/>
                <a:ext cx="2356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6" name="Group 9215">
              <a:extLst>
                <a:ext uri="{FF2B5EF4-FFF2-40B4-BE49-F238E27FC236}">
                  <a16:creationId xmlns:a16="http://schemas.microsoft.com/office/drawing/2014/main" id="{D963282F-AAB4-CC24-7567-FCE005EE4302}"/>
                </a:ext>
              </a:extLst>
            </p:cNvPr>
            <p:cNvGrpSpPr/>
            <p:nvPr/>
          </p:nvGrpSpPr>
          <p:grpSpPr>
            <a:xfrm>
              <a:off x="2339189" y="4982360"/>
              <a:ext cx="6437379" cy="155619"/>
              <a:chOff x="2339189" y="4739765"/>
              <a:chExt cx="6437379" cy="632173"/>
            </a:xfrm>
          </p:grpSpPr>
          <p:grpSp>
            <p:nvGrpSpPr>
              <p:cNvPr id="49" name="Group 48">
                <a:extLst>
                  <a:ext uri="{FF2B5EF4-FFF2-40B4-BE49-F238E27FC236}">
                    <a16:creationId xmlns:a16="http://schemas.microsoft.com/office/drawing/2014/main" id="{27AAD177-124B-F672-D1C5-43ABAA10BD63}"/>
                  </a:ext>
                </a:extLst>
              </p:cNvPr>
              <p:cNvGrpSpPr/>
              <p:nvPr/>
            </p:nvGrpSpPr>
            <p:grpSpPr>
              <a:xfrm rot="5400000">
                <a:off x="3363346" y="3715608"/>
                <a:ext cx="632172" cy="2680486"/>
                <a:chOff x="1404610" y="2629175"/>
                <a:chExt cx="2356579" cy="2362710"/>
              </a:xfrm>
            </p:grpSpPr>
            <p:cxnSp>
              <p:nvCxnSpPr>
                <p:cNvPr id="50" name="Straight Connector 49">
                  <a:extLst>
                    <a:ext uri="{FF2B5EF4-FFF2-40B4-BE49-F238E27FC236}">
                      <a16:creationId xmlns:a16="http://schemas.microsoft.com/office/drawing/2014/main" id="{579F0BB9-24CF-A971-4502-0091DE625FAB}"/>
                    </a:ext>
                  </a:extLst>
                </p:cNvPr>
                <p:cNvCxnSpPr>
                  <a:cxnSpLocks/>
                </p:cNvCxnSpPr>
                <p:nvPr/>
              </p:nvCxnSpPr>
              <p:spPr bwMode="auto">
                <a:xfrm>
                  <a:off x="1404610" y="2629175"/>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2014D35-8882-89A6-EE2B-89AF532902CC}"/>
                    </a:ext>
                  </a:extLst>
                </p:cNvPr>
                <p:cNvCxnSpPr>
                  <a:cxnSpLocks/>
                </p:cNvCxnSpPr>
                <p:nvPr/>
              </p:nvCxnSpPr>
              <p:spPr bwMode="auto">
                <a:xfrm>
                  <a:off x="1404610" y="3107317"/>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A48C629-4239-6802-63DC-57BAC355AD42}"/>
                    </a:ext>
                  </a:extLst>
                </p:cNvPr>
                <p:cNvCxnSpPr>
                  <a:cxnSpLocks/>
                </p:cNvCxnSpPr>
                <p:nvPr/>
              </p:nvCxnSpPr>
              <p:spPr bwMode="auto">
                <a:xfrm>
                  <a:off x="1404610" y="3572150"/>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795B5EA-6739-17F1-55C6-73B75AEE7968}"/>
                    </a:ext>
                  </a:extLst>
                </p:cNvPr>
                <p:cNvCxnSpPr>
                  <a:cxnSpLocks/>
                </p:cNvCxnSpPr>
                <p:nvPr/>
              </p:nvCxnSpPr>
              <p:spPr bwMode="auto">
                <a:xfrm>
                  <a:off x="1404610" y="4050292"/>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850D6CB-60C2-8B55-BFB2-39A374D33CA1}"/>
                    </a:ext>
                  </a:extLst>
                </p:cNvPr>
                <p:cNvCxnSpPr>
                  <a:cxnSpLocks/>
                </p:cNvCxnSpPr>
                <p:nvPr/>
              </p:nvCxnSpPr>
              <p:spPr bwMode="auto">
                <a:xfrm>
                  <a:off x="1404610" y="4513743"/>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E987782-5E57-CEAE-D2DF-CE31CACD3C9B}"/>
                    </a:ext>
                  </a:extLst>
                </p:cNvPr>
                <p:cNvCxnSpPr>
                  <a:cxnSpLocks/>
                </p:cNvCxnSpPr>
                <p:nvPr/>
              </p:nvCxnSpPr>
              <p:spPr bwMode="auto">
                <a:xfrm>
                  <a:off x="1404610" y="4991885"/>
                  <a:ext cx="2356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00B554CA-3746-268C-74E3-5E0913EC5718}"/>
                  </a:ext>
                </a:extLst>
              </p:cNvPr>
              <p:cNvGrpSpPr/>
              <p:nvPr/>
            </p:nvGrpSpPr>
            <p:grpSpPr>
              <a:xfrm rot="5400000">
                <a:off x="6853540" y="3448909"/>
                <a:ext cx="632172" cy="3213885"/>
                <a:chOff x="1404610" y="2159011"/>
                <a:chExt cx="2356579" cy="2832874"/>
              </a:xfrm>
            </p:grpSpPr>
            <p:cxnSp>
              <p:nvCxnSpPr>
                <p:cNvPr id="57" name="Straight Connector 56">
                  <a:extLst>
                    <a:ext uri="{FF2B5EF4-FFF2-40B4-BE49-F238E27FC236}">
                      <a16:creationId xmlns:a16="http://schemas.microsoft.com/office/drawing/2014/main" id="{A0F9EBAC-6D4D-FD02-3196-5D47E40F3D5D}"/>
                    </a:ext>
                  </a:extLst>
                </p:cNvPr>
                <p:cNvCxnSpPr>
                  <a:cxnSpLocks/>
                </p:cNvCxnSpPr>
                <p:nvPr/>
              </p:nvCxnSpPr>
              <p:spPr bwMode="auto">
                <a:xfrm>
                  <a:off x="1404610" y="2629175"/>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5CE08E6-5D7A-24D3-4BCE-214A36AE5F14}"/>
                    </a:ext>
                  </a:extLst>
                </p:cNvPr>
                <p:cNvCxnSpPr>
                  <a:cxnSpLocks/>
                </p:cNvCxnSpPr>
                <p:nvPr/>
              </p:nvCxnSpPr>
              <p:spPr bwMode="auto">
                <a:xfrm>
                  <a:off x="1404610" y="3107317"/>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780ED87-1176-7312-67BC-4A20BFAD412F}"/>
                    </a:ext>
                  </a:extLst>
                </p:cNvPr>
                <p:cNvCxnSpPr>
                  <a:cxnSpLocks/>
                </p:cNvCxnSpPr>
                <p:nvPr/>
              </p:nvCxnSpPr>
              <p:spPr bwMode="auto">
                <a:xfrm>
                  <a:off x="1404610" y="3572150"/>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DA72A1C-0E6F-258E-A55F-08A6696DA956}"/>
                    </a:ext>
                  </a:extLst>
                </p:cNvPr>
                <p:cNvCxnSpPr>
                  <a:cxnSpLocks/>
                </p:cNvCxnSpPr>
                <p:nvPr/>
              </p:nvCxnSpPr>
              <p:spPr bwMode="auto">
                <a:xfrm>
                  <a:off x="1404610" y="4050292"/>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E9F9156-18CC-F1F3-0C73-B196CD2E73FC}"/>
                    </a:ext>
                  </a:extLst>
                </p:cNvPr>
                <p:cNvCxnSpPr>
                  <a:cxnSpLocks/>
                </p:cNvCxnSpPr>
                <p:nvPr/>
              </p:nvCxnSpPr>
              <p:spPr bwMode="auto">
                <a:xfrm>
                  <a:off x="1404610" y="4513743"/>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B6EB55D-CBF3-2C35-082D-CF7B9CC91543}"/>
                    </a:ext>
                  </a:extLst>
                </p:cNvPr>
                <p:cNvCxnSpPr>
                  <a:cxnSpLocks/>
                </p:cNvCxnSpPr>
                <p:nvPr/>
              </p:nvCxnSpPr>
              <p:spPr bwMode="auto">
                <a:xfrm>
                  <a:off x="1404610" y="4991885"/>
                  <a:ext cx="235657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4C05CC4-A4A8-42A0-78C1-9182CCB5D5EE}"/>
                    </a:ext>
                  </a:extLst>
                </p:cNvPr>
                <p:cNvCxnSpPr>
                  <a:cxnSpLocks/>
                </p:cNvCxnSpPr>
                <p:nvPr/>
              </p:nvCxnSpPr>
              <p:spPr bwMode="auto">
                <a:xfrm>
                  <a:off x="1404612" y="2159011"/>
                  <a:ext cx="235657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17" name="Group 9216">
              <a:extLst>
                <a:ext uri="{FF2B5EF4-FFF2-40B4-BE49-F238E27FC236}">
                  <a16:creationId xmlns:a16="http://schemas.microsoft.com/office/drawing/2014/main" id="{1C34AE95-337A-AE4E-C547-F40026919180}"/>
                </a:ext>
              </a:extLst>
            </p:cNvPr>
            <p:cNvGrpSpPr/>
            <p:nvPr/>
          </p:nvGrpSpPr>
          <p:grpSpPr>
            <a:xfrm>
              <a:off x="2075377" y="5665525"/>
              <a:ext cx="6855359" cy="646331"/>
              <a:chOff x="2075377" y="5107268"/>
              <a:chExt cx="6855359" cy="646331"/>
            </a:xfrm>
          </p:grpSpPr>
          <p:sp>
            <p:nvSpPr>
              <p:cNvPr id="9219" name="TextBox 9218">
                <a:extLst>
                  <a:ext uri="{FF2B5EF4-FFF2-40B4-BE49-F238E27FC236}">
                    <a16:creationId xmlns:a16="http://schemas.microsoft.com/office/drawing/2014/main" id="{8BC276BD-0F3B-309E-18B1-BDDBB7F84092}"/>
                  </a:ext>
                </a:extLst>
              </p:cNvPr>
              <p:cNvSpPr txBox="1"/>
              <p:nvPr/>
            </p:nvSpPr>
            <p:spPr bwMode="auto">
              <a:xfrm>
                <a:off x="2075377"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265</a:t>
                </a:r>
              </a:p>
              <a:p>
                <a:pPr algn="ctr">
                  <a:lnSpc>
                    <a:spcPct val="100000"/>
                  </a:lnSpc>
                  <a:spcAft>
                    <a:spcPct val="0"/>
                  </a:spcAft>
                  <a:buClrTx/>
                  <a:buFontTx/>
                  <a:buNone/>
                </a:pPr>
                <a:r>
                  <a:rPr lang="en-US" dirty="0">
                    <a:solidFill>
                      <a:schemeClr val="bg1"/>
                    </a:solidFill>
                    <a:latin typeface="Calibri" panose="020F0502020204030204" pitchFamily="34" charset="0"/>
                  </a:rPr>
                  <a:t>181</a:t>
                </a:r>
                <a:endParaRPr lang="en-US" b="0" dirty="0">
                  <a:solidFill>
                    <a:schemeClr val="bg1"/>
                  </a:solidFill>
                  <a:latin typeface="Calibri" panose="020F0502020204030204" pitchFamily="34" charset="0"/>
                </a:endParaRPr>
              </a:p>
            </p:txBody>
          </p:sp>
          <p:sp>
            <p:nvSpPr>
              <p:cNvPr id="9220" name="TextBox 9219">
                <a:extLst>
                  <a:ext uri="{FF2B5EF4-FFF2-40B4-BE49-F238E27FC236}">
                    <a16:creationId xmlns:a16="http://schemas.microsoft.com/office/drawing/2014/main" id="{ABBC82B2-E215-2457-E199-D155029D531A}"/>
                  </a:ext>
                </a:extLst>
              </p:cNvPr>
              <p:cNvSpPr txBox="1"/>
              <p:nvPr/>
            </p:nvSpPr>
            <p:spPr bwMode="auto">
              <a:xfrm>
                <a:off x="2617811"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243</a:t>
                </a:r>
              </a:p>
              <a:p>
                <a:pPr algn="ctr">
                  <a:lnSpc>
                    <a:spcPct val="100000"/>
                  </a:lnSpc>
                  <a:spcAft>
                    <a:spcPct val="0"/>
                  </a:spcAft>
                  <a:buClrTx/>
                  <a:buFontTx/>
                  <a:buNone/>
                </a:pPr>
                <a:r>
                  <a:rPr lang="en-US" dirty="0">
                    <a:solidFill>
                      <a:schemeClr val="bg1"/>
                    </a:solidFill>
                    <a:latin typeface="Calibri" panose="020F0502020204030204" pitchFamily="34" charset="0"/>
                  </a:rPr>
                  <a:t>155</a:t>
                </a:r>
                <a:endParaRPr lang="en-US" b="0" dirty="0">
                  <a:solidFill>
                    <a:schemeClr val="bg1"/>
                  </a:solidFill>
                  <a:latin typeface="Calibri" panose="020F0502020204030204" pitchFamily="34" charset="0"/>
                </a:endParaRPr>
              </a:p>
            </p:txBody>
          </p:sp>
          <p:sp>
            <p:nvSpPr>
              <p:cNvPr id="9221" name="TextBox 9220">
                <a:extLst>
                  <a:ext uri="{FF2B5EF4-FFF2-40B4-BE49-F238E27FC236}">
                    <a16:creationId xmlns:a16="http://schemas.microsoft.com/office/drawing/2014/main" id="{41537B08-71EB-9728-4B8D-468541D498E1}"/>
                  </a:ext>
                </a:extLst>
              </p:cNvPr>
              <p:cNvSpPr txBox="1"/>
              <p:nvPr/>
            </p:nvSpPr>
            <p:spPr bwMode="auto">
              <a:xfrm>
                <a:off x="3160245"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234</a:t>
                </a:r>
              </a:p>
              <a:p>
                <a:pPr algn="ctr">
                  <a:lnSpc>
                    <a:spcPct val="100000"/>
                  </a:lnSpc>
                  <a:spcAft>
                    <a:spcPct val="0"/>
                  </a:spcAft>
                  <a:buClrTx/>
                  <a:buFontTx/>
                  <a:buNone/>
                </a:pPr>
                <a:r>
                  <a:rPr lang="en-US" dirty="0">
                    <a:solidFill>
                      <a:schemeClr val="bg1"/>
                    </a:solidFill>
                    <a:latin typeface="Calibri" panose="020F0502020204030204" pitchFamily="34" charset="0"/>
                  </a:rPr>
                  <a:t>141</a:t>
                </a:r>
                <a:endParaRPr lang="en-US" b="0" dirty="0">
                  <a:solidFill>
                    <a:schemeClr val="bg1"/>
                  </a:solidFill>
                  <a:latin typeface="Calibri" panose="020F0502020204030204" pitchFamily="34" charset="0"/>
                </a:endParaRPr>
              </a:p>
            </p:txBody>
          </p:sp>
          <p:sp>
            <p:nvSpPr>
              <p:cNvPr id="9222" name="TextBox 9221">
                <a:extLst>
                  <a:ext uri="{FF2B5EF4-FFF2-40B4-BE49-F238E27FC236}">
                    <a16:creationId xmlns:a16="http://schemas.microsoft.com/office/drawing/2014/main" id="{353820E5-C1E3-F88C-A7B8-4E686B4910BF}"/>
                  </a:ext>
                </a:extLst>
              </p:cNvPr>
              <p:cNvSpPr txBox="1"/>
              <p:nvPr/>
            </p:nvSpPr>
            <p:spPr bwMode="auto">
              <a:xfrm>
                <a:off x="3702679"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217</a:t>
                </a:r>
              </a:p>
              <a:p>
                <a:pPr algn="ctr">
                  <a:lnSpc>
                    <a:spcPct val="100000"/>
                  </a:lnSpc>
                  <a:spcAft>
                    <a:spcPct val="0"/>
                  </a:spcAft>
                  <a:buClrTx/>
                  <a:buFontTx/>
                  <a:buNone/>
                </a:pPr>
                <a:r>
                  <a:rPr lang="en-US" dirty="0">
                    <a:solidFill>
                      <a:schemeClr val="bg1"/>
                    </a:solidFill>
                    <a:latin typeface="Calibri" panose="020F0502020204030204" pitchFamily="34" charset="0"/>
                  </a:rPr>
                  <a:t>121</a:t>
                </a:r>
                <a:endParaRPr lang="en-US" b="0" dirty="0">
                  <a:solidFill>
                    <a:schemeClr val="bg1"/>
                  </a:solidFill>
                  <a:latin typeface="Calibri" panose="020F0502020204030204" pitchFamily="34" charset="0"/>
                </a:endParaRPr>
              </a:p>
            </p:txBody>
          </p:sp>
          <p:sp>
            <p:nvSpPr>
              <p:cNvPr id="9223" name="TextBox 9222">
                <a:extLst>
                  <a:ext uri="{FF2B5EF4-FFF2-40B4-BE49-F238E27FC236}">
                    <a16:creationId xmlns:a16="http://schemas.microsoft.com/office/drawing/2014/main" id="{F4DC5CEA-2F9D-696A-CB5E-D0E96E766106}"/>
                  </a:ext>
                </a:extLst>
              </p:cNvPr>
              <p:cNvSpPr txBox="1"/>
              <p:nvPr/>
            </p:nvSpPr>
            <p:spPr bwMode="auto">
              <a:xfrm>
                <a:off x="4216655"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201</a:t>
                </a:r>
              </a:p>
              <a:p>
                <a:pPr algn="ctr">
                  <a:lnSpc>
                    <a:spcPct val="100000"/>
                  </a:lnSpc>
                  <a:spcAft>
                    <a:spcPct val="0"/>
                  </a:spcAft>
                  <a:buClrTx/>
                  <a:buFontTx/>
                  <a:buNone/>
                </a:pPr>
                <a:r>
                  <a:rPr lang="en-US" dirty="0">
                    <a:solidFill>
                      <a:schemeClr val="bg1"/>
                    </a:solidFill>
                    <a:latin typeface="Calibri" panose="020F0502020204030204" pitchFamily="34" charset="0"/>
                  </a:rPr>
                  <a:t>104</a:t>
                </a:r>
                <a:endParaRPr lang="en-US" b="0" dirty="0">
                  <a:solidFill>
                    <a:schemeClr val="bg1"/>
                  </a:solidFill>
                  <a:latin typeface="Calibri" panose="020F0502020204030204" pitchFamily="34" charset="0"/>
                </a:endParaRPr>
              </a:p>
            </p:txBody>
          </p:sp>
          <p:sp>
            <p:nvSpPr>
              <p:cNvPr id="9224" name="TextBox 9223">
                <a:extLst>
                  <a:ext uri="{FF2B5EF4-FFF2-40B4-BE49-F238E27FC236}">
                    <a16:creationId xmlns:a16="http://schemas.microsoft.com/office/drawing/2014/main" id="{31F7BAB1-F188-A05B-7684-8A0021AB2B5B}"/>
                  </a:ext>
                </a:extLst>
              </p:cNvPr>
              <p:cNvSpPr txBox="1"/>
              <p:nvPr/>
            </p:nvSpPr>
            <p:spPr bwMode="auto">
              <a:xfrm>
                <a:off x="4759089"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190</a:t>
                </a:r>
              </a:p>
              <a:p>
                <a:pPr algn="ctr">
                  <a:lnSpc>
                    <a:spcPct val="100000"/>
                  </a:lnSpc>
                  <a:spcAft>
                    <a:spcPct val="0"/>
                  </a:spcAft>
                  <a:buClrTx/>
                  <a:buFontTx/>
                  <a:buNone/>
                </a:pPr>
                <a:r>
                  <a:rPr lang="en-US" dirty="0">
                    <a:solidFill>
                      <a:schemeClr val="bg1"/>
                    </a:solidFill>
                    <a:latin typeface="Calibri" panose="020F0502020204030204" pitchFamily="34" charset="0"/>
                  </a:rPr>
                  <a:t>96</a:t>
                </a:r>
                <a:endParaRPr lang="en-US" b="0" dirty="0">
                  <a:solidFill>
                    <a:schemeClr val="bg1"/>
                  </a:solidFill>
                  <a:latin typeface="Calibri" panose="020F0502020204030204" pitchFamily="34" charset="0"/>
                </a:endParaRPr>
              </a:p>
            </p:txBody>
          </p:sp>
          <p:sp>
            <p:nvSpPr>
              <p:cNvPr id="9225" name="TextBox 9224">
                <a:extLst>
                  <a:ext uri="{FF2B5EF4-FFF2-40B4-BE49-F238E27FC236}">
                    <a16:creationId xmlns:a16="http://schemas.microsoft.com/office/drawing/2014/main" id="{CC1625DE-2B19-7646-2A1B-962EBB511720}"/>
                  </a:ext>
                </a:extLst>
              </p:cNvPr>
              <p:cNvSpPr txBox="1"/>
              <p:nvPr/>
            </p:nvSpPr>
            <p:spPr bwMode="auto">
              <a:xfrm>
                <a:off x="5301523"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177</a:t>
                </a:r>
              </a:p>
              <a:p>
                <a:pPr algn="ctr">
                  <a:lnSpc>
                    <a:spcPct val="100000"/>
                  </a:lnSpc>
                  <a:spcAft>
                    <a:spcPct val="0"/>
                  </a:spcAft>
                  <a:buClrTx/>
                  <a:buFontTx/>
                  <a:buNone/>
                </a:pPr>
                <a:r>
                  <a:rPr lang="en-US" dirty="0">
                    <a:solidFill>
                      <a:schemeClr val="bg1"/>
                    </a:solidFill>
                    <a:latin typeface="Calibri" panose="020F0502020204030204" pitchFamily="34" charset="0"/>
                  </a:rPr>
                  <a:t>89</a:t>
                </a:r>
                <a:endParaRPr lang="en-US" b="0" dirty="0">
                  <a:solidFill>
                    <a:schemeClr val="bg1"/>
                  </a:solidFill>
                  <a:latin typeface="Calibri" panose="020F0502020204030204" pitchFamily="34" charset="0"/>
                </a:endParaRPr>
              </a:p>
            </p:txBody>
          </p:sp>
          <p:sp>
            <p:nvSpPr>
              <p:cNvPr id="9226" name="TextBox 9225">
                <a:extLst>
                  <a:ext uri="{FF2B5EF4-FFF2-40B4-BE49-F238E27FC236}">
                    <a16:creationId xmlns:a16="http://schemas.microsoft.com/office/drawing/2014/main" id="{D872EAF8-F514-FE60-AD3E-3C109C02F2BB}"/>
                  </a:ext>
                </a:extLst>
              </p:cNvPr>
              <p:cNvSpPr txBox="1"/>
              <p:nvPr/>
            </p:nvSpPr>
            <p:spPr bwMode="auto">
              <a:xfrm>
                <a:off x="5843957"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164</a:t>
                </a:r>
              </a:p>
              <a:p>
                <a:pPr algn="ctr">
                  <a:lnSpc>
                    <a:spcPct val="100000"/>
                  </a:lnSpc>
                  <a:spcAft>
                    <a:spcPct val="0"/>
                  </a:spcAft>
                  <a:buClrTx/>
                  <a:buFontTx/>
                  <a:buNone/>
                </a:pPr>
                <a:r>
                  <a:rPr lang="en-US" dirty="0">
                    <a:solidFill>
                      <a:schemeClr val="bg1"/>
                    </a:solidFill>
                    <a:latin typeface="Calibri" panose="020F0502020204030204" pitchFamily="34" charset="0"/>
                  </a:rPr>
                  <a:t>81</a:t>
                </a:r>
                <a:endParaRPr lang="en-US" b="0" dirty="0">
                  <a:solidFill>
                    <a:schemeClr val="bg1"/>
                  </a:solidFill>
                  <a:latin typeface="Calibri" panose="020F0502020204030204" pitchFamily="34" charset="0"/>
                </a:endParaRPr>
              </a:p>
            </p:txBody>
          </p:sp>
          <p:sp>
            <p:nvSpPr>
              <p:cNvPr id="9227" name="TextBox 9226">
                <a:extLst>
                  <a:ext uri="{FF2B5EF4-FFF2-40B4-BE49-F238E27FC236}">
                    <a16:creationId xmlns:a16="http://schemas.microsoft.com/office/drawing/2014/main" id="{D61F66A7-2689-1567-CCF8-CC5AC0E2F091}"/>
                  </a:ext>
                </a:extLst>
              </p:cNvPr>
              <p:cNvSpPr txBox="1"/>
              <p:nvPr/>
            </p:nvSpPr>
            <p:spPr bwMode="auto">
              <a:xfrm>
                <a:off x="6370753"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153</a:t>
                </a:r>
              </a:p>
              <a:p>
                <a:pPr algn="ctr">
                  <a:lnSpc>
                    <a:spcPct val="100000"/>
                  </a:lnSpc>
                  <a:spcAft>
                    <a:spcPct val="0"/>
                  </a:spcAft>
                  <a:buClrTx/>
                  <a:buFontTx/>
                  <a:buNone/>
                </a:pPr>
                <a:r>
                  <a:rPr lang="en-US" dirty="0">
                    <a:solidFill>
                      <a:schemeClr val="bg1"/>
                    </a:solidFill>
                    <a:latin typeface="Calibri" panose="020F0502020204030204" pitchFamily="34" charset="0"/>
                  </a:rPr>
                  <a:t>70</a:t>
                </a:r>
                <a:endParaRPr lang="en-US" b="0" dirty="0">
                  <a:solidFill>
                    <a:schemeClr val="bg1"/>
                  </a:solidFill>
                  <a:latin typeface="Calibri" panose="020F0502020204030204" pitchFamily="34" charset="0"/>
                </a:endParaRPr>
              </a:p>
            </p:txBody>
          </p:sp>
          <p:sp>
            <p:nvSpPr>
              <p:cNvPr id="9228" name="TextBox 9227">
                <a:extLst>
                  <a:ext uri="{FF2B5EF4-FFF2-40B4-BE49-F238E27FC236}">
                    <a16:creationId xmlns:a16="http://schemas.microsoft.com/office/drawing/2014/main" id="{7A96700A-D87B-7EAB-5863-20BBFB7D8A4C}"/>
                  </a:ext>
                </a:extLst>
              </p:cNvPr>
              <p:cNvSpPr txBox="1"/>
              <p:nvPr/>
            </p:nvSpPr>
            <p:spPr bwMode="auto">
              <a:xfrm>
                <a:off x="6913187" y="510726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104</a:t>
                </a:r>
              </a:p>
              <a:p>
                <a:pPr algn="ctr">
                  <a:lnSpc>
                    <a:spcPct val="100000"/>
                  </a:lnSpc>
                  <a:spcAft>
                    <a:spcPct val="0"/>
                  </a:spcAft>
                  <a:buClrTx/>
                  <a:buFontTx/>
                  <a:buNone/>
                </a:pPr>
                <a:r>
                  <a:rPr lang="en-US" dirty="0">
                    <a:solidFill>
                      <a:schemeClr val="bg1"/>
                    </a:solidFill>
                    <a:latin typeface="Calibri" panose="020F0502020204030204" pitchFamily="34" charset="0"/>
                  </a:rPr>
                  <a:t>51</a:t>
                </a:r>
                <a:endParaRPr lang="en-US" b="0" dirty="0">
                  <a:solidFill>
                    <a:schemeClr val="bg1"/>
                  </a:solidFill>
                  <a:latin typeface="Calibri" panose="020F0502020204030204" pitchFamily="34" charset="0"/>
                </a:endParaRPr>
              </a:p>
            </p:txBody>
          </p:sp>
          <p:sp>
            <p:nvSpPr>
              <p:cNvPr id="9229" name="TextBox 9228">
                <a:extLst>
                  <a:ext uri="{FF2B5EF4-FFF2-40B4-BE49-F238E27FC236}">
                    <a16:creationId xmlns:a16="http://schemas.microsoft.com/office/drawing/2014/main" id="{B918B66E-D77D-8564-170D-B85585AC1A72}"/>
                  </a:ext>
                </a:extLst>
              </p:cNvPr>
              <p:cNvSpPr txBox="1"/>
              <p:nvPr/>
            </p:nvSpPr>
            <p:spPr bwMode="auto">
              <a:xfrm>
                <a:off x="7485673" y="510726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43</a:t>
                </a:r>
              </a:p>
              <a:p>
                <a:pPr algn="ctr">
                  <a:lnSpc>
                    <a:spcPct val="100000"/>
                  </a:lnSpc>
                  <a:spcAft>
                    <a:spcPct val="0"/>
                  </a:spcAft>
                  <a:buClrTx/>
                  <a:buFontTx/>
                  <a:buNone/>
                </a:pPr>
                <a:r>
                  <a:rPr lang="en-US" dirty="0">
                    <a:solidFill>
                      <a:schemeClr val="bg1"/>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9230" name="TextBox 9229">
                <a:extLst>
                  <a:ext uri="{FF2B5EF4-FFF2-40B4-BE49-F238E27FC236}">
                    <a16:creationId xmlns:a16="http://schemas.microsoft.com/office/drawing/2014/main" id="{E86DEA2E-A7E5-AEAF-D2CD-3499FDE740E9}"/>
                  </a:ext>
                </a:extLst>
              </p:cNvPr>
              <p:cNvSpPr txBox="1"/>
              <p:nvPr/>
            </p:nvSpPr>
            <p:spPr bwMode="auto">
              <a:xfrm>
                <a:off x="8086616" y="5107268"/>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a:t>
                </a:r>
              </a:p>
              <a:p>
                <a:pPr algn="ctr">
                  <a:lnSpc>
                    <a:spcPct val="100000"/>
                  </a:lnSpc>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sp>
            <p:nvSpPr>
              <p:cNvPr id="9231" name="TextBox 9230">
                <a:extLst>
                  <a:ext uri="{FF2B5EF4-FFF2-40B4-BE49-F238E27FC236}">
                    <a16:creationId xmlns:a16="http://schemas.microsoft.com/office/drawing/2014/main" id="{D6189370-F002-61F0-6852-73EBE4EF7C86}"/>
                  </a:ext>
                </a:extLst>
              </p:cNvPr>
              <p:cNvSpPr txBox="1"/>
              <p:nvPr/>
            </p:nvSpPr>
            <p:spPr bwMode="auto">
              <a:xfrm>
                <a:off x="8629050" y="5107268"/>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a:p>
                <a:pPr algn="ctr">
                  <a:lnSpc>
                    <a:spcPct val="100000"/>
                  </a:lnSpc>
                  <a:spcAft>
                    <a:spcPct val="0"/>
                  </a:spcAft>
                  <a:buClrTx/>
                  <a:buFontTx/>
                  <a:buNone/>
                </a:pPr>
                <a:r>
                  <a:rPr lang="en-US"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grpSp>
        <p:sp>
          <p:nvSpPr>
            <p:cNvPr id="9232" name="TextBox 9231">
              <a:extLst>
                <a:ext uri="{FF2B5EF4-FFF2-40B4-BE49-F238E27FC236}">
                  <a16:creationId xmlns:a16="http://schemas.microsoft.com/office/drawing/2014/main" id="{20EEE47E-D909-C914-0A49-306C7DBB1E24}"/>
                </a:ext>
              </a:extLst>
            </p:cNvPr>
            <p:cNvSpPr txBox="1"/>
            <p:nvPr/>
          </p:nvSpPr>
          <p:spPr bwMode="auto">
            <a:xfrm>
              <a:off x="2487382" y="4568264"/>
              <a:ext cx="4269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59.7 mo (IQR: 56.0-63.2)</a:t>
              </a:r>
            </a:p>
          </p:txBody>
        </p:sp>
        <p:grpSp>
          <p:nvGrpSpPr>
            <p:cNvPr id="9237" name="Group 9236">
              <a:extLst>
                <a:ext uri="{FF2B5EF4-FFF2-40B4-BE49-F238E27FC236}">
                  <a16:creationId xmlns:a16="http://schemas.microsoft.com/office/drawing/2014/main" id="{8799223F-D7FC-34DC-D5DE-F1E0080D46E3}"/>
                </a:ext>
              </a:extLst>
            </p:cNvPr>
            <p:cNvGrpSpPr/>
            <p:nvPr/>
          </p:nvGrpSpPr>
          <p:grpSpPr>
            <a:xfrm>
              <a:off x="2551091" y="3925458"/>
              <a:ext cx="1268724" cy="646331"/>
              <a:chOff x="2470157" y="3984768"/>
              <a:chExt cx="1268724" cy="646331"/>
            </a:xfrm>
          </p:grpSpPr>
          <p:sp>
            <p:nvSpPr>
              <p:cNvPr id="16" name="TextBox 15">
                <a:extLst>
                  <a:ext uri="{FF2B5EF4-FFF2-40B4-BE49-F238E27FC236}">
                    <a16:creationId xmlns:a16="http://schemas.microsoft.com/office/drawing/2014/main" id="{C38A1F8C-5DCB-98AE-C244-617ABF400399}"/>
                  </a:ext>
                </a:extLst>
              </p:cNvPr>
              <p:cNvSpPr txBox="1"/>
              <p:nvPr/>
            </p:nvSpPr>
            <p:spPr bwMode="auto">
              <a:xfrm>
                <a:off x="2828054" y="3984768"/>
                <a:ext cx="9108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Isa-VRd</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VRd</a:t>
                </a:r>
              </a:p>
            </p:txBody>
          </p:sp>
          <p:cxnSp>
            <p:nvCxnSpPr>
              <p:cNvPr id="9234" name="Straight Connector 9233">
                <a:extLst>
                  <a:ext uri="{FF2B5EF4-FFF2-40B4-BE49-F238E27FC236}">
                    <a16:creationId xmlns:a16="http://schemas.microsoft.com/office/drawing/2014/main" id="{D2896DCD-FBF5-E529-91D4-6541B9C2B1E5}"/>
                  </a:ext>
                </a:extLst>
              </p:cNvPr>
              <p:cNvCxnSpPr>
                <a:cxnSpLocks/>
              </p:cNvCxnSpPr>
              <p:nvPr/>
            </p:nvCxnSpPr>
            <p:spPr bwMode="auto">
              <a:xfrm>
                <a:off x="2470157" y="4154924"/>
                <a:ext cx="395995" cy="0"/>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437C4087-66B6-998F-97A3-A9AAFF96679D}"/>
                  </a:ext>
                </a:extLst>
              </p:cNvPr>
              <p:cNvCxnSpPr>
                <a:cxnSpLocks/>
              </p:cNvCxnSpPr>
              <p:nvPr/>
            </p:nvCxnSpPr>
            <p:spPr bwMode="auto">
              <a:xfrm>
                <a:off x="2470157" y="4449092"/>
                <a:ext cx="395995" cy="0"/>
              </a:xfrm>
              <a:prstGeom prst="line">
                <a:avLst/>
              </a:prstGeom>
              <a:noFill/>
              <a:ln w="28575" cap="flat" cmpd="sng" algn="ctr">
                <a:solidFill>
                  <a:schemeClr val="accent3"/>
                </a:solidFill>
                <a:prstDash val="solid"/>
                <a:round/>
                <a:headEnd type="none" w="med" len="med"/>
                <a:tailEnd type="none" w="med" len="med"/>
              </a:ln>
              <a:effectLst/>
            </p:spPr>
          </p:cxnSp>
        </p:grpSp>
        <p:sp>
          <p:nvSpPr>
            <p:cNvPr id="9238" name="TextBox 9237">
              <a:extLst>
                <a:ext uri="{FF2B5EF4-FFF2-40B4-BE49-F238E27FC236}">
                  <a16:creationId xmlns:a16="http://schemas.microsoft.com/office/drawing/2014/main" id="{0AE3A2AF-2FE4-F97A-4F04-BCCE011336DD}"/>
                </a:ext>
              </a:extLst>
            </p:cNvPr>
            <p:cNvSpPr txBox="1"/>
            <p:nvPr/>
          </p:nvSpPr>
          <p:spPr bwMode="auto">
            <a:xfrm>
              <a:off x="7756608" y="4201403"/>
              <a:ext cx="2058577"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60-mo PFS rate: 45.2%</a:t>
              </a:r>
            </a:p>
          </p:txBody>
        </p:sp>
        <p:cxnSp>
          <p:nvCxnSpPr>
            <p:cNvPr id="9240" name="Straight Connector 9239">
              <a:extLst>
                <a:ext uri="{FF2B5EF4-FFF2-40B4-BE49-F238E27FC236}">
                  <a16:creationId xmlns:a16="http://schemas.microsoft.com/office/drawing/2014/main" id="{6621972C-B2C1-79B5-01F6-C6E4FFFE3FD0}"/>
                </a:ext>
              </a:extLst>
            </p:cNvPr>
            <p:cNvCxnSpPr/>
            <p:nvPr/>
          </p:nvCxnSpPr>
          <p:spPr bwMode="auto">
            <a:xfrm>
              <a:off x="2332835" y="3819525"/>
              <a:ext cx="6832598"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41" name="Straight Connector 9240">
              <a:extLst>
                <a:ext uri="{FF2B5EF4-FFF2-40B4-BE49-F238E27FC236}">
                  <a16:creationId xmlns:a16="http://schemas.microsoft.com/office/drawing/2014/main" id="{8A121FCC-9CE7-F02A-C24E-188D674C80FB}"/>
                </a:ext>
              </a:extLst>
            </p:cNvPr>
            <p:cNvCxnSpPr>
              <a:cxnSpLocks/>
            </p:cNvCxnSpPr>
            <p:nvPr/>
          </p:nvCxnSpPr>
          <p:spPr bwMode="auto">
            <a:xfrm flipV="1">
              <a:off x="7695025" y="2948278"/>
              <a:ext cx="0" cy="2034081"/>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9279" name="Group 9278">
              <a:extLst>
                <a:ext uri="{FF2B5EF4-FFF2-40B4-BE49-F238E27FC236}">
                  <a16:creationId xmlns:a16="http://schemas.microsoft.com/office/drawing/2014/main" id="{0FA347FE-1CEF-8EDB-9FF9-6C60FF24BE50}"/>
                </a:ext>
              </a:extLst>
            </p:cNvPr>
            <p:cNvGrpSpPr/>
            <p:nvPr/>
          </p:nvGrpSpPr>
          <p:grpSpPr>
            <a:xfrm>
              <a:off x="2730393" y="2684308"/>
              <a:ext cx="5613398" cy="1428856"/>
              <a:chOff x="2730393" y="2684308"/>
              <a:chExt cx="5613398" cy="1428856"/>
            </a:xfrm>
          </p:grpSpPr>
          <p:cxnSp>
            <p:nvCxnSpPr>
              <p:cNvPr id="9246" name="Straight Connector 9245">
                <a:extLst>
                  <a:ext uri="{FF2B5EF4-FFF2-40B4-BE49-F238E27FC236}">
                    <a16:creationId xmlns:a16="http://schemas.microsoft.com/office/drawing/2014/main" id="{69115EED-3D18-43DA-0473-FF44401C7AF9}"/>
                  </a:ext>
                </a:extLst>
              </p:cNvPr>
              <p:cNvCxnSpPr/>
              <p:nvPr/>
            </p:nvCxnSpPr>
            <p:spPr bwMode="auto">
              <a:xfrm>
                <a:off x="4657980" y="325334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13107332-CBAF-1653-9749-12BCF32C6E3B}"/>
                  </a:ext>
                </a:extLst>
              </p:cNvPr>
              <p:cNvCxnSpPr/>
              <p:nvPr/>
            </p:nvCxnSpPr>
            <p:spPr bwMode="auto">
              <a:xfrm>
                <a:off x="4815473" y="327893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9146EB14-EB0D-3149-7717-7891B99758CC}"/>
                  </a:ext>
                </a:extLst>
              </p:cNvPr>
              <p:cNvCxnSpPr/>
              <p:nvPr/>
            </p:nvCxnSpPr>
            <p:spPr bwMode="auto">
              <a:xfrm>
                <a:off x="4586873" y="3270080"/>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BE60817B-908B-3B71-8219-D4B562E46E2C}"/>
                  </a:ext>
                </a:extLst>
              </p:cNvPr>
              <p:cNvCxnSpPr/>
              <p:nvPr/>
            </p:nvCxnSpPr>
            <p:spPr bwMode="auto">
              <a:xfrm>
                <a:off x="4558298" y="3265986"/>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D4115E86-3B10-53B1-9C01-B5FF200DD47A}"/>
                  </a:ext>
                </a:extLst>
              </p:cNvPr>
              <p:cNvCxnSpPr/>
              <p:nvPr/>
            </p:nvCxnSpPr>
            <p:spPr bwMode="auto">
              <a:xfrm>
                <a:off x="4458285" y="3228218"/>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EFEC8C44-3932-5AE9-F6A8-D915583C58DF}"/>
                  </a:ext>
                </a:extLst>
              </p:cNvPr>
              <p:cNvCxnSpPr/>
              <p:nvPr/>
            </p:nvCxnSpPr>
            <p:spPr bwMode="auto">
              <a:xfrm>
                <a:off x="4419601" y="320262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EEA4E577-9B54-87A8-D10B-A76B94F779F9}"/>
                  </a:ext>
                </a:extLst>
              </p:cNvPr>
              <p:cNvCxnSpPr/>
              <p:nvPr/>
            </p:nvCxnSpPr>
            <p:spPr bwMode="auto">
              <a:xfrm>
                <a:off x="4367214" y="318415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DD5FB50-CFF3-9799-68D8-A52AA44EBA98}"/>
                  </a:ext>
                </a:extLst>
              </p:cNvPr>
              <p:cNvCxnSpPr/>
              <p:nvPr/>
            </p:nvCxnSpPr>
            <p:spPr bwMode="auto">
              <a:xfrm>
                <a:off x="3218755" y="288377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FCE7BB89-1DF9-0E45-2899-2BC8F7A2AA8C}"/>
                  </a:ext>
                </a:extLst>
              </p:cNvPr>
              <p:cNvCxnSpPr/>
              <p:nvPr/>
            </p:nvCxnSpPr>
            <p:spPr bwMode="auto">
              <a:xfrm>
                <a:off x="3109217" y="2871470"/>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DD3E9F8A-4DCC-7970-DEC2-873DCB7DDBB9}"/>
                  </a:ext>
                </a:extLst>
              </p:cNvPr>
              <p:cNvCxnSpPr/>
              <p:nvPr/>
            </p:nvCxnSpPr>
            <p:spPr bwMode="auto">
              <a:xfrm>
                <a:off x="3659286" y="301487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C9092D6E-8092-7F7F-4D65-57E6E7FE4C08}"/>
                  </a:ext>
                </a:extLst>
              </p:cNvPr>
              <p:cNvCxnSpPr/>
              <p:nvPr/>
            </p:nvCxnSpPr>
            <p:spPr bwMode="auto">
              <a:xfrm>
                <a:off x="3721198" y="301487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982CC1A6-17D1-0150-A95D-6DD4383BFDEE}"/>
                  </a:ext>
                </a:extLst>
              </p:cNvPr>
              <p:cNvCxnSpPr/>
              <p:nvPr/>
            </p:nvCxnSpPr>
            <p:spPr bwMode="auto">
              <a:xfrm>
                <a:off x="3930748" y="3054680"/>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CB457D92-AB5C-2C5E-AD85-2425DB19B28E}"/>
                  </a:ext>
                </a:extLst>
              </p:cNvPr>
              <p:cNvCxnSpPr/>
              <p:nvPr/>
            </p:nvCxnSpPr>
            <p:spPr bwMode="auto">
              <a:xfrm>
                <a:off x="2857826" y="2770033"/>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7916E165-8DF6-C8A5-AE6B-DFCA06346272}"/>
                  </a:ext>
                </a:extLst>
              </p:cNvPr>
              <p:cNvCxnSpPr/>
              <p:nvPr/>
            </p:nvCxnSpPr>
            <p:spPr bwMode="auto">
              <a:xfrm>
                <a:off x="2730393" y="2684308"/>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221B0E99-5F75-64F8-A0B3-4A22C7BFE6D8}"/>
                  </a:ext>
                </a:extLst>
              </p:cNvPr>
              <p:cNvCxnSpPr/>
              <p:nvPr/>
            </p:nvCxnSpPr>
            <p:spPr bwMode="auto">
              <a:xfrm>
                <a:off x="6561824" y="3655494"/>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0F2961E0-1E6A-23C3-1543-A220B209E46F}"/>
                  </a:ext>
                </a:extLst>
              </p:cNvPr>
              <p:cNvCxnSpPr/>
              <p:nvPr/>
            </p:nvCxnSpPr>
            <p:spPr bwMode="auto">
              <a:xfrm>
                <a:off x="6818665"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6803AD88-8A8D-25E7-9A95-54AEEBF3F182}"/>
                  </a:ext>
                </a:extLst>
              </p:cNvPr>
              <p:cNvCxnSpPr/>
              <p:nvPr/>
            </p:nvCxnSpPr>
            <p:spPr bwMode="auto">
              <a:xfrm>
                <a:off x="6979987"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D5E05EA2-F05B-A745-4119-0A2B30B4A2F6}"/>
                  </a:ext>
                </a:extLst>
              </p:cNvPr>
              <p:cNvCxnSpPr/>
              <p:nvPr/>
            </p:nvCxnSpPr>
            <p:spPr bwMode="auto">
              <a:xfrm>
                <a:off x="7037137"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05DF9F47-3E13-AC01-CF28-C8AB95FC23D6}"/>
                  </a:ext>
                </a:extLst>
              </p:cNvPr>
              <p:cNvCxnSpPr/>
              <p:nvPr/>
            </p:nvCxnSpPr>
            <p:spPr bwMode="auto">
              <a:xfrm>
                <a:off x="7225256" y="3785963"/>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4EA5EB6C-EB40-344F-A592-EE02F8EA8608}"/>
                  </a:ext>
                </a:extLst>
              </p:cNvPr>
              <p:cNvCxnSpPr/>
              <p:nvPr/>
            </p:nvCxnSpPr>
            <p:spPr bwMode="auto">
              <a:xfrm>
                <a:off x="7287169" y="378596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0CCEEEA-AAE3-5403-DA05-228FA761FFDF}"/>
                  </a:ext>
                </a:extLst>
              </p:cNvPr>
              <p:cNvCxnSpPr/>
              <p:nvPr/>
            </p:nvCxnSpPr>
            <p:spPr bwMode="auto">
              <a:xfrm>
                <a:off x="7390401" y="378596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7EC91CB3-4FDA-0136-57E8-C8AE39CB77D9}"/>
                  </a:ext>
                </a:extLst>
              </p:cNvPr>
              <p:cNvCxnSpPr/>
              <p:nvPr/>
            </p:nvCxnSpPr>
            <p:spPr bwMode="auto">
              <a:xfrm>
                <a:off x="7485673" y="378596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4AFBB3F3-2EAC-F478-19E2-C3B886092C1D}"/>
                  </a:ext>
                </a:extLst>
              </p:cNvPr>
              <p:cNvCxnSpPr/>
              <p:nvPr/>
            </p:nvCxnSpPr>
            <p:spPr bwMode="auto">
              <a:xfrm>
                <a:off x="7549966" y="3785962"/>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984270AD-B6BB-0BF9-A01D-7E418225102D}"/>
                  </a:ext>
                </a:extLst>
              </p:cNvPr>
              <p:cNvCxnSpPr/>
              <p:nvPr/>
            </p:nvCxnSpPr>
            <p:spPr bwMode="auto">
              <a:xfrm>
                <a:off x="7740733" y="3887399"/>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508488FC-D1E6-0C89-2159-A5DDE39DF1E4}"/>
                  </a:ext>
                </a:extLst>
              </p:cNvPr>
              <p:cNvCxnSpPr/>
              <p:nvPr/>
            </p:nvCxnSpPr>
            <p:spPr bwMode="auto">
              <a:xfrm>
                <a:off x="7777327" y="3887399"/>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E1B8C30D-AD19-F896-5FC4-1DD47A9E5D67}"/>
                  </a:ext>
                </a:extLst>
              </p:cNvPr>
              <p:cNvCxnSpPr/>
              <p:nvPr/>
            </p:nvCxnSpPr>
            <p:spPr bwMode="auto">
              <a:xfrm>
                <a:off x="7817809" y="3887399"/>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A8FB0C40-3E25-DE9C-909A-2DAD008F9C7B}"/>
                  </a:ext>
                </a:extLst>
              </p:cNvPr>
              <p:cNvCxnSpPr/>
              <p:nvPr/>
            </p:nvCxnSpPr>
            <p:spPr bwMode="auto">
              <a:xfrm>
                <a:off x="7858290" y="3887399"/>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A349696B-C5D9-7E61-6C94-0088B2D6EAE3}"/>
                  </a:ext>
                </a:extLst>
              </p:cNvPr>
              <p:cNvCxnSpPr/>
              <p:nvPr/>
            </p:nvCxnSpPr>
            <p:spPr bwMode="auto">
              <a:xfrm>
                <a:off x="7960684" y="401172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00A59E9C-6E6F-8BF4-F28D-18E5CBFED023}"/>
                  </a:ext>
                </a:extLst>
              </p:cNvPr>
              <p:cNvCxnSpPr/>
              <p:nvPr/>
            </p:nvCxnSpPr>
            <p:spPr bwMode="auto">
              <a:xfrm>
                <a:off x="8028107" y="401172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FAADD1BF-E6EE-B502-0C98-0C52D61368B6}"/>
                  </a:ext>
                </a:extLst>
              </p:cNvPr>
              <p:cNvCxnSpPr/>
              <p:nvPr/>
            </p:nvCxnSpPr>
            <p:spPr bwMode="auto">
              <a:xfrm>
                <a:off x="8086616" y="401172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844AAF0B-219C-AF1C-A122-CAA4D09EC3A2}"/>
                  </a:ext>
                </a:extLst>
              </p:cNvPr>
              <p:cNvCxnSpPr/>
              <p:nvPr/>
            </p:nvCxnSpPr>
            <p:spPr bwMode="auto">
              <a:xfrm>
                <a:off x="8136622" y="401172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77837D57-254E-DB74-B3CF-93C082006397}"/>
                  </a:ext>
                </a:extLst>
              </p:cNvPr>
              <p:cNvCxnSpPr/>
              <p:nvPr/>
            </p:nvCxnSpPr>
            <p:spPr bwMode="auto">
              <a:xfrm>
                <a:off x="8343791" y="4011727"/>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AA1CE4A2-841D-B402-9872-F5C1120799C4}"/>
                  </a:ext>
                </a:extLst>
              </p:cNvPr>
              <p:cNvCxnSpPr/>
              <p:nvPr/>
            </p:nvCxnSpPr>
            <p:spPr bwMode="auto">
              <a:xfrm>
                <a:off x="7948779" y="3889780"/>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59351634-9F37-D0BA-AD03-92EE3DC3B1AE}"/>
                  </a:ext>
                </a:extLst>
              </p:cNvPr>
              <p:cNvCxnSpPr/>
              <p:nvPr/>
            </p:nvCxnSpPr>
            <p:spPr bwMode="auto">
              <a:xfrm>
                <a:off x="5265529" y="330271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D3EEA52E-1CF3-7312-926A-C45BD60B860A}"/>
                  </a:ext>
                </a:extLst>
              </p:cNvPr>
              <p:cNvCxnSpPr/>
              <p:nvPr/>
            </p:nvCxnSpPr>
            <p:spPr bwMode="auto">
              <a:xfrm>
                <a:off x="5294812" y="330271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455F6744-2769-7B83-8F81-501B4BE85775}"/>
                  </a:ext>
                </a:extLst>
              </p:cNvPr>
              <p:cNvCxnSpPr/>
              <p:nvPr/>
            </p:nvCxnSpPr>
            <p:spPr bwMode="auto">
              <a:xfrm>
                <a:off x="5737912" y="342444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2FE9FA37-6055-EBED-002D-C9A1739D0F80}"/>
                  </a:ext>
                </a:extLst>
              </p:cNvPr>
              <p:cNvCxnSpPr/>
              <p:nvPr/>
            </p:nvCxnSpPr>
            <p:spPr bwMode="auto">
              <a:xfrm>
                <a:off x="5699812" y="3424441"/>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6F028D12-ED49-3DB9-EFCA-5CE7D92AEFE2}"/>
                  </a:ext>
                </a:extLst>
              </p:cNvPr>
              <p:cNvCxnSpPr/>
              <p:nvPr/>
            </p:nvCxnSpPr>
            <p:spPr bwMode="auto">
              <a:xfrm>
                <a:off x="5339348" y="3332666"/>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1033A697-EDF9-3295-2EC3-657DFF43F7E8}"/>
                  </a:ext>
                </a:extLst>
              </p:cNvPr>
              <p:cNvCxnSpPr/>
              <p:nvPr/>
            </p:nvCxnSpPr>
            <p:spPr bwMode="auto">
              <a:xfrm>
                <a:off x="7070475"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7A17AE16-2B96-153D-51E8-D0DC710CFC03}"/>
                  </a:ext>
                </a:extLst>
              </p:cNvPr>
              <p:cNvCxnSpPr/>
              <p:nvPr/>
            </p:nvCxnSpPr>
            <p:spPr bwMode="auto">
              <a:xfrm>
                <a:off x="7096669"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AE0F7756-7BA0-133B-5E25-0FD90043901E}"/>
                  </a:ext>
                </a:extLst>
              </p:cNvPr>
              <p:cNvCxnSpPr/>
              <p:nvPr/>
            </p:nvCxnSpPr>
            <p:spPr bwMode="auto">
              <a:xfrm>
                <a:off x="7122863" y="3735245"/>
                <a:ext cx="0" cy="101437"/>
              </a:xfrm>
              <a:prstGeom prst="line">
                <a:avLst/>
              </a:prstGeom>
              <a:noFill/>
              <a:ln w="28575" cap="flat" cmpd="sng" algn="ctr">
                <a:solidFill>
                  <a:schemeClr val="accent3"/>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A531868C-75DF-74BE-65C3-AD6F694ECE6A}"/>
                  </a:ext>
                </a:extLst>
              </p:cNvPr>
              <p:cNvCxnSpPr/>
              <p:nvPr/>
            </p:nvCxnSpPr>
            <p:spPr bwMode="auto">
              <a:xfrm>
                <a:off x="7144294" y="3735245"/>
                <a:ext cx="0" cy="101437"/>
              </a:xfrm>
              <a:prstGeom prst="line">
                <a:avLst/>
              </a:prstGeom>
              <a:noFill/>
              <a:ln w="28575" cap="flat" cmpd="sng" algn="ctr">
                <a:solidFill>
                  <a:schemeClr val="accent3"/>
                </a:solidFill>
                <a:prstDash val="solid"/>
                <a:round/>
                <a:headEnd type="none" w="med" len="med"/>
                <a:tailEnd type="none" w="med" len="med"/>
              </a:ln>
              <a:effectLst/>
            </p:spPr>
          </p:cxnSp>
        </p:grpSp>
        <p:sp>
          <p:nvSpPr>
            <p:cNvPr id="9280" name="Freeform: Shape 9279">
              <a:extLst>
                <a:ext uri="{FF2B5EF4-FFF2-40B4-BE49-F238E27FC236}">
                  <a16:creationId xmlns:a16="http://schemas.microsoft.com/office/drawing/2014/main" id="{7D058A1D-118C-A62A-26E3-32AFF9519EEB}"/>
                </a:ext>
              </a:extLst>
            </p:cNvPr>
            <p:cNvSpPr/>
            <p:nvPr/>
          </p:nvSpPr>
          <p:spPr bwMode="auto">
            <a:xfrm>
              <a:off x="2405063" y="2652713"/>
              <a:ext cx="5976937" cy="1409700"/>
            </a:xfrm>
            <a:custGeom>
              <a:avLst/>
              <a:gdLst>
                <a:gd name="connsiteX0" fmla="*/ 5976937 w 5976937"/>
                <a:gd name="connsiteY0" fmla="*/ 1409700 h 1409700"/>
                <a:gd name="connsiteX1" fmla="*/ 5534025 w 5976937"/>
                <a:gd name="connsiteY1" fmla="*/ 1409700 h 1409700"/>
                <a:gd name="connsiteX2" fmla="*/ 5534025 w 5976937"/>
                <a:gd name="connsiteY2" fmla="*/ 1281112 h 1409700"/>
                <a:gd name="connsiteX3" fmla="*/ 5272087 w 5976937"/>
                <a:gd name="connsiteY3" fmla="*/ 1281112 h 1409700"/>
                <a:gd name="connsiteX4" fmla="*/ 5272087 w 5976937"/>
                <a:gd name="connsiteY4" fmla="*/ 1185862 h 1409700"/>
                <a:gd name="connsiteX5" fmla="*/ 4781550 w 5976937"/>
                <a:gd name="connsiteY5" fmla="*/ 1185862 h 1409700"/>
                <a:gd name="connsiteX6" fmla="*/ 4781550 w 5976937"/>
                <a:gd name="connsiteY6" fmla="*/ 1123950 h 1409700"/>
                <a:gd name="connsiteX7" fmla="*/ 4324350 w 5976937"/>
                <a:gd name="connsiteY7" fmla="*/ 1123950 h 1409700"/>
                <a:gd name="connsiteX8" fmla="*/ 4324350 w 5976937"/>
                <a:gd name="connsiteY8" fmla="*/ 1104900 h 1409700"/>
                <a:gd name="connsiteX9" fmla="*/ 4257675 w 5976937"/>
                <a:gd name="connsiteY9" fmla="*/ 1104900 h 1409700"/>
                <a:gd name="connsiteX10" fmla="*/ 4257675 w 5976937"/>
                <a:gd name="connsiteY10" fmla="*/ 1085850 h 1409700"/>
                <a:gd name="connsiteX11" fmla="*/ 4219575 w 5976937"/>
                <a:gd name="connsiteY11" fmla="*/ 1085850 h 1409700"/>
                <a:gd name="connsiteX12" fmla="*/ 4219575 w 5976937"/>
                <a:gd name="connsiteY12" fmla="*/ 1066800 h 1409700"/>
                <a:gd name="connsiteX13" fmla="*/ 4133850 w 5976937"/>
                <a:gd name="connsiteY13" fmla="*/ 1066800 h 1409700"/>
                <a:gd name="connsiteX14" fmla="*/ 4133850 w 5976937"/>
                <a:gd name="connsiteY14" fmla="*/ 1038225 h 1409700"/>
                <a:gd name="connsiteX15" fmla="*/ 4110037 w 5976937"/>
                <a:gd name="connsiteY15" fmla="*/ 1038225 h 1409700"/>
                <a:gd name="connsiteX16" fmla="*/ 4110037 w 5976937"/>
                <a:gd name="connsiteY16" fmla="*/ 1019175 h 1409700"/>
                <a:gd name="connsiteX17" fmla="*/ 4090987 w 5976937"/>
                <a:gd name="connsiteY17" fmla="*/ 1019175 h 1409700"/>
                <a:gd name="connsiteX18" fmla="*/ 4090987 w 5976937"/>
                <a:gd name="connsiteY18" fmla="*/ 1019175 h 1409700"/>
                <a:gd name="connsiteX19" fmla="*/ 4076699 w 5976937"/>
                <a:gd name="connsiteY19" fmla="*/ 1004887 h 1409700"/>
                <a:gd name="connsiteX20" fmla="*/ 4076699 w 5976937"/>
                <a:gd name="connsiteY20" fmla="*/ 990600 h 1409700"/>
                <a:gd name="connsiteX21" fmla="*/ 4048125 w 5976937"/>
                <a:gd name="connsiteY21" fmla="*/ 990600 h 1409700"/>
                <a:gd name="connsiteX22" fmla="*/ 4048125 w 5976937"/>
                <a:gd name="connsiteY22" fmla="*/ 976312 h 1409700"/>
                <a:gd name="connsiteX23" fmla="*/ 3995737 w 5976937"/>
                <a:gd name="connsiteY23" fmla="*/ 976312 h 1409700"/>
                <a:gd name="connsiteX24" fmla="*/ 3995737 w 5976937"/>
                <a:gd name="connsiteY24" fmla="*/ 962025 h 1409700"/>
                <a:gd name="connsiteX25" fmla="*/ 3957637 w 5976937"/>
                <a:gd name="connsiteY25" fmla="*/ 962025 h 1409700"/>
                <a:gd name="connsiteX26" fmla="*/ 3957637 w 5976937"/>
                <a:gd name="connsiteY26" fmla="*/ 942975 h 1409700"/>
                <a:gd name="connsiteX27" fmla="*/ 3876675 w 5976937"/>
                <a:gd name="connsiteY27" fmla="*/ 942975 h 1409700"/>
                <a:gd name="connsiteX28" fmla="*/ 3876675 w 5976937"/>
                <a:gd name="connsiteY28" fmla="*/ 928687 h 1409700"/>
                <a:gd name="connsiteX29" fmla="*/ 3833812 w 5976937"/>
                <a:gd name="connsiteY29" fmla="*/ 928687 h 1409700"/>
                <a:gd name="connsiteX30" fmla="*/ 3833812 w 5976937"/>
                <a:gd name="connsiteY30" fmla="*/ 919162 h 1409700"/>
                <a:gd name="connsiteX31" fmla="*/ 3781425 w 5976937"/>
                <a:gd name="connsiteY31" fmla="*/ 919162 h 1409700"/>
                <a:gd name="connsiteX32" fmla="*/ 3781425 w 5976937"/>
                <a:gd name="connsiteY32" fmla="*/ 900112 h 1409700"/>
                <a:gd name="connsiteX33" fmla="*/ 3657600 w 5976937"/>
                <a:gd name="connsiteY33" fmla="*/ 900112 h 1409700"/>
                <a:gd name="connsiteX34" fmla="*/ 3657600 w 5976937"/>
                <a:gd name="connsiteY34" fmla="*/ 890587 h 1409700"/>
                <a:gd name="connsiteX35" fmla="*/ 3438525 w 5976937"/>
                <a:gd name="connsiteY35" fmla="*/ 890587 h 1409700"/>
                <a:gd name="connsiteX36" fmla="*/ 3438525 w 5976937"/>
                <a:gd name="connsiteY36" fmla="*/ 866775 h 1409700"/>
                <a:gd name="connsiteX37" fmla="*/ 3414712 w 5976937"/>
                <a:gd name="connsiteY37" fmla="*/ 866775 h 1409700"/>
                <a:gd name="connsiteX38" fmla="*/ 3414712 w 5976937"/>
                <a:gd name="connsiteY38" fmla="*/ 852487 h 1409700"/>
                <a:gd name="connsiteX39" fmla="*/ 3386137 w 5976937"/>
                <a:gd name="connsiteY39" fmla="*/ 852487 h 1409700"/>
                <a:gd name="connsiteX40" fmla="*/ 3395662 w 5976937"/>
                <a:gd name="connsiteY40" fmla="*/ 842962 h 1409700"/>
                <a:gd name="connsiteX41" fmla="*/ 3371850 w 5976937"/>
                <a:gd name="connsiteY41" fmla="*/ 842962 h 1409700"/>
                <a:gd name="connsiteX42" fmla="*/ 3371850 w 5976937"/>
                <a:gd name="connsiteY42" fmla="*/ 823912 h 1409700"/>
                <a:gd name="connsiteX43" fmla="*/ 3309937 w 5976937"/>
                <a:gd name="connsiteY43" fmla="*/ 823912 h 1409700"/>
                <a:gd name="connsiteX44" fmla="*/ 3309937 w 5976937"/>
                <a:gd name="connsiteY44" fmla="*/ 814387 h 1409700"/>
                <a:gd name="connsiteX45" fmla="*/ 3276600 w 5976937"/>
                <a:gd name="connsiteY45" fmla="*/ 814387 h 1409700"/>
                <a:gd name="connsiteX46" fmla="*/ 3276600 w 5976937"/>
                <a:gd name="connsiteY46" fmla="*/ 814387 h 1409700"/>
                <a:gd name="connsiteX47" fmla="*/ 3262313 w 5976937"/>
                <a:gd name="connsiteY47" fmla="*/ 800100 h 1409700"/>
                <a:gd name="connsiteX48" fmla="*/ 3262313 w 5976937"/>
                <a:gd name="connsiteY48" fmla="*/ 785812 h 1409700"/>
                <a:gd name="connsiteX49" fmla="*/ 3228975 w 5976937"/>
                <a:gd name="connsiteY49" fmla="*/ 785812 h 1409700"/>
                <a:gd name="connsiteX50" fmla="*/ 3238500 w 5976937"/>
                <a:gd name="connsiteY50" fmla="*/ 776287 h 1409700"/>
                <a:gd name="connsiteX51" fmla="*/ 3124200 w 5976937"/>
                <a:gd name="connsiteY51" fmla="*/ 776287 h 1409700"/>
                <a:gd name="connsiteX52" fmla="*/ 3124200 w 5976937"/>
                <a:gd name="connsiteY52" fmla="*/ 776287 h 1409700"/>
                <a:gd name="connsiteX53" fmla="*/ 3133725 w 5976937"/>
                <a:gd name="connsiteY53" fmla="*/ 766762 h 1409700"/>
                <a:gd name="connsiteX54" fmla="*/ 3133725 w 5976937"/>
                <a:gd name="connsiteY54" fmla="*/ 757237 h 1409700"/>
                <a:gd name="connsiteX55" fmla="*/ 3052762 w 5976937"/>
                <a:gd name="connsiteY55" fmla="*/ 757237 h 1409700"/>
                <a:gd name="connsiteX56" fmla="*/ 3052762 w 5976937"/>
                <a:gd name="connsiteY56" fmla="*/ 742950 h 1409700"/>
                <a:gd name="connsiteX57" fmla="*/ 2933700 w 5976937"/>
                <a:gd name="connsiteY57" fmla="*/ 742950 h 1409700"/>
                <a:gd name="connsiteX58" fmla="*/ 2933700 w 5976937"/>
                <a:gd name="connsiteY58" fmla="*/ 742950 h 1409700"/>
                <a:gd name="connsiteX59" fmla="*/ 2905125 w 5976937"/>
                <a:gd name="connsiteY59" fmla="*/ 714375 h 1409700"/>
                <a:gd name="connsiteX60" fmla="*/ 2905125 w 5976937"/>
                <a:gd name="connsiteY60" fmla="*/ 695325 h 1409700"/>
                <a:gd name="connsiteX61" fmla="*/ 2538412 w 5976937"/>
                <a:gd name="connsiteY61" fmla="*/ 695325 h 1409700"/>
                <a:gd name="connsiteX62" fmla="*/ 2538412 w 5976937"/>
                <a:gd name="connsiteY62" fmla="*/ 671512 h 1409700"/>
                <a:gd name="connsiteX63" fmla="*/ 2319337 w 5976937"/>
                <a:gd name="connsiteY63" fmla="*/ 671512 h 1409700"/>
                <a:gd name="connsiteX64" fmla="*/ 2319337 w 5976937"/>
                <a:gd name="connsiteY64" fmla="*/ 657225 h 1409700"/>
                <a:gd name="connsiteX65" fmla="*/ 2138362 w 5976937"/>
                <a:gd name="connsiteY65" fmla="*/ 657225 h 1409700"/>
                <a:gd name="connsiteX66" fmla="*/ 2138362 w 5976937"/>
                <a:gd name="connsiteY66" fmla="*/ 628650 h 1409700"/>
                <a:gd name="connsiteX67" fmla="*/ 2071687 w 5976937"/>
                <a:gd name="connsiteY67" fmla="*/ 628650 h 1409700"/>
                <a:gd name="connsiteX68" fmla="*/ 2071687 w 5976937"/>
                <a:gd name="connsiteY68" fmla="*/ 609600 h 1409700"/>
                <a:gd name="connsiteX69" fmla="*/ 1985962 w 5976937"/>
                <a:gd name="connsiteY69" fmla="*/ 609600 h 1409700"/>
                <a:gd name="connsiteX70" fmla="*/ 1985962 w 5976937"/>
                <a:gd name="connsiteY70" fmla="*/ 590550 h 1409700"/>
                <a:gd name="connsiteX71" fmla="*/ 1966912 w 5976937"/>
                <a:gd name="connsiteY71" fmla="*/ 590550 h 1409700"/>
                <a:gd name="connsiteX72" fmla="*/ 1947862 w 5976937"/>
                <a:gd name="connsiteY72" fmla="*/ 571500 h 1409700"/>
                <a:gd name="connsiteX73" fmla="*/ 1847850 w 5976937"/>
                <a:gd name="connsiteY73" fmla="*/ 571500 h 1409700"/>
                <a:gd name="connsiteX74" fmla="*/ 1847850 w 5976937"/>
                <a:gd name="connsiteY74" fmla="*/ 542925 h 1409700"/>
                <a:gd name="connsiteX75" fmla="*/ 1809750 w 5976937"/>
                <a:gd name="connsiteY75" fmla="*/ 542925 h 1409700"/>
                <a:gd name="connsiteX76" fmla="*/ 1781175 w 5976937"/>
                <a:gd name="connsiteY76" fmla="*/ 542925 h 1409700"/>
                <a:gd name="connsiteX77" fmla="*/ 1781175 w 5976937"/>
                <a:gd name="connsiteY77" fmla="*/ 523875 h 1409700"/>
                <a:gd name="connsiteX78" fmla="*/ 1714500 w 5976937"/>
                <a:gd name="connsiteY78" fmla="*/ 523875 h 1409700"/>
                <a:gd name="connsiteX79" fmla="*/ 1714500 w 5976937"/>
                <a:gd name="connsiteY79" fmla="*/ 514350 h 1409700"/>
                <a:gd name="connsiteX80" fmla="*/ 1685925 w 5976937"/>
                <a:gd name="connsiteY80" fmla="*/ 514350 h 1409700"/>
                <a:gd name="connsiteX81" fmla="*/ 1685925 w 5976937"/>
                <a:gd name="connsiteY81" fmla="*/ 500062 h 1409700"/>
                <a:gd name="connsiteX82" fmla="*/ 1609725 w 5976937"/>
                <a:gd name="connsiteY82" fmla="*/ 500062 h 1409700"/>
                <a:gd name="connsiteX83" fmla="*/ 1609725 w 5976937"/>
                <a:gd name="connsiteY83" fmla="*/ 471487 h 1409700"/>
                <a:gd name="connsiteX84" fmla="*/ 1585912 w 5976937"/>
                <a:gd name="connsiteY84" fmla="*/ 471487 h 1409700"/>
                <a:gd name="connsiteX85" fmla="*/ 1585912 w 5976937"/>
                <a:gd name="connsiteY85" fmla="*/ 457200 h 1409700"/>
                <a:gd name="connsiteX86" fmla="*/ 1519237 w 5976937"/>
                <a:gd name="connsiteY86" fmla="*/ 457200 h 1409700"/>
                <a:gd name="connsiteX87" fmla="*/ 1519237 w 5976937"/>
                <a:gd name="connsiteY87" fmla="*/ 438150 h 1409700"/>
                <a:gd name="connsiteX88" fmla="*/ 1438275 w 5976937"/>
                <a:gd name="connsiteY88" fmla="*/ 438150 h 1409700"/>
                <a:gd name="connsiteX89" fmla="*/ 1438275 w 5976937"/>
                <a:gd name="connsiteY89" fmla="*/ 423862 h 1409700"/>
                <a:gd name="connsiteX90" fmla="*/ 1290637 w 5976937"/>
                <a:gd name="connsiteY90" fmla="*/ 423862 h 1409700"/>
                <a:gd name="connsiteX91" fmla="*/ 1290637 w 5976937"/>
                <a:gd name="connsiteY91" fmla="*/ 423862 h 1409700"/>
                <a:gd name="connsiteX92" fmla="*/ 1290637 w 5976937"/>
                <a:gd name="connsiteY92" fmla="*/ 404812 h 1409700"/>
                <a:gd name="connsiteX93" fmla="*/ 1190625 w 5976937"/>
                <a:gd name="connsiteY93" fmla="*/ 404812 h 1409700"/>
                <a:gd name="connsiteX94" fmla="*/ 1190625 w 5976937"/>
                <a:gd name="connsiteY94" fmla="*/ 385762 h 1409700"/>
                <a:gd name="connsiteX95" fmla="*/ 1171575 w 5976937"/>
                <a:gd name="connsiteY95" fmla="*/ 385762 h 1409700"/>
                <a:gd name="connsiteX96" fmla="*/ 1166812 w 5976937"/>
                <a:gd name="connsiteY96" fmla="*/ 380999 h 1409700"/>
                <a:gd name="connsiteX97" fmla="*/ 1123950 w 5976937"/>
                <a:gd name="connsiteY97" fmla="*/ 380999 h 1409700"/>
                <a:gd name="connsiteX98" fmla="*/ 1123950 w 5976937"/>
                <a:gd name="connsiteY98" fmla="*/ 347662 h 1409700"/>
                <a:gd name="connsiteX99" fmla="*/ 1071562 w 5976937"/>
                <a:gd name="connsiteY99" fmla="*/ 347662 h 1409700"/>
                <a:gd name="connsiteX100" fmla="*/ 1071562 w 5976937"/>
                <a:gd name="connsiteY100" fmla="*/ 323850 h 1409700"/>
                <a:gd name="connsiteX101" fmla="*/ 1033462 w 5976937"/>
                <a:gd name="connsiteY101" fmla="*/ 323850 h 1409700"/>
                <a:gd name="connsiteX102" fmla="*/ 1033462 w 5976937"/>
                <a:gd name="connsiteY102" fmla="*/ 309562 h 1409700"/>
                <a:gd name="connsiteX103" fmla="*/ 938212 w 5976937"/>
                <a:gd name="connsiteY103" fmla="*/ 309562 h 1409700"/>
                <a:gd name="connsiteX104" fmla="*/ 938212 w 5976937"/>
                <a:gd name="connsiteY104" fmla="*/ 290512 h 1409700"/>
                <a:gd name="connsiteX105" fmla="*/ 876300 w 5976937"/>
                <a:gd name="connsiteY105" fmla="*/ 290512 h 1409700"/>
                <a:gd name="connsiteX106" fmla="*/ 871537 w 5976937"/>
                <a:gd name="connsiteY106" fmla="*/ 285749 h 1409700"/>
                <a:gd name="connsiteX107" fmla="*/ 800100 w 5976937"/>
                <a:gd name="connsiteY107" fmla="*/ 285749 h 1409700"/>
                <a:gd name="connsiteX108" fmla="*/ 800100 w 5976937"/>
                <a:gd name="connsiteY108" fmla="*/ 261937 h 1409700"/>
                <a:gd name="connsiteX109" fmla="*/ 766762 w 5976937"/>
                <a:gd name="connsiteY109" fmla="*/ 261937 h 1409700"/>
                <a:gd name="connsiteX110" fmla="*/ 766762 w 5976937"/>
                <a:gd name="connsiteY110" fmla="*/ 247650 h 1409700"/>
                <a:gd name="connsiteX111" fmla="*/ 623887 w 5976937"/>
                <a:gd name="connsiteY111" fmla="*/ 247650 h 1409700"/>
                <a:gd name="connsiteX112" fmla="*/ 623887 w 5976937"/>
                <a:gd name="connsiteY112" fmla="*/ 228600 h 1409700"/>
                <a:gd name="connsiteX113" fmla="*/ 585787 w 5976937"/>
                <a:gd name="connsiteY113" fmla="*/ 228600 h 1409700"/>
                <a:gd name="connsiteX114" fmla="*/ 585787 w 5976937"/>
                <a:gd name="connsiteY114" fmla="*/ 200025 h 1409700"/>
                <a:gd name="connsiteX115" fmla="*/ 538162 w 5976937"/>
                <a:gd name="connsiteY115" fmla="*/ 200025 h 1409700"/>
                <a:gd name="connsiteX116" fmla="*/ 538162 w 5976937"/>
                <a:gd name="connsiteY116" fmla="*/ 176212 h 1409700"/>
                <a:gd name="connsiteX117" fmla="*/ 504825 w 5976937"/>
                <a:gd name="connsiteY117" fmla="*/ 176212 h 1409700"/>
                <a:gd name="connsiteX118" fmla="*/ 504825 w 5976937"/>
                <a:gd name="connsiteY118" fmla="*/ 157162 h 1409700"/>
                <a:gd name="connsiteX119" fmla="*/ 438150 w 5976937"/>
                <a:gd name="connsiteY119" fmla="*/ 157162 h 1409700"/>
                <a:gd name="connsiteX120" fmla="*/ 438150 w 5976937"/>
                <a:gd name="connsiteY120" fmla="*/ 128587 h 1409700"/>
                <a:gd name="connsiteX121" fmla="*/ 409575 w 5976937"/>
                <a:gd name="connsiteY121" fmla="*/ 128587 h 1409700"/>
                <a:gd name="connsiteX122" fmla="*/ 409575 w 5976937"/>
                <a:gd name="connsiteY122" fmla="*/ 90487 h 1409700"/>
                <a:gd name="connsiteX123" fmla="*/ 338137 w 5976937"/>
                <a:gd name="connsiteY123" fmla="*/ 90487 h 1409700"/>
                <a:gd name="connsiteX124" fmla="*/ 338137 w 5976937"/>
                <a:gd name="connsiteY124" fmla="*/ 71437 h 1409700"/>
                <a:gd name="connsiteX125" fmla="*/ 242887 w 5976937"/>
                <a:gd name="connsiteY125" fmla="*/ 71437 h 1409700"/>
                <a:gd name="connsiteX126" fmla="*/ 242887 w 5976937"/>
                <a:gd name="connsiteY126" fmla="*/ 71437 h 1409700"/>
                <a:gd name="connsiteX127" fmla="*/ 214312 w 5976937"/>
                <a:gd name="connsiteY127" fmla="*/ 42862 h 1409700"/>
                <a:gd name="connsiteX128" fmla="*/ 214312 w 5976937"/>
                <a:gd name="connsiteY128" fmla="*/ 4762 h 1409700"/>
                <a:gd name="connsiteX129" fmla="*/ 128587 w 5976937"/>
                <a:gd name="connsiteY129" fmla="*/ 4762 h 1409700"/>
                <a:gd name="connsiteX130" fmla="*/ 133349 w 5976937"/>
                <a:gd name="connsiteY130" fmla="*/ 0 h 1409700"/>
                <a:gd name="connsiteX131" fmla="*/ 0 w 5976937"/>
                <a:gd name="connsiteY131" fmla="*/ 0 h 1409700"/>
                <a:gd name="connsiteX0" fmla="*/ 5976937 w 5976937"/>
                <a:gd name="connsiteY0" fmla="*/ 1409700 h 1409700"/>
                <a:gd name="connsiteX1" fmla="*/ 5534025 w 5976937"/>
                <a:gd name="connsiteY1" fmla="*/ 1409700 h 1409700"/>
                <a:gd name="connsiteX2" fmla="*/ 5534025 w 5976937"/>
                <a:gd name="connsiteY2" fmla="*/ 1281112 h 1409700"/>
                <a:gd name="connsiteX3" fmla="*/ 5272087 w 5976937"/>
                <a:gd name="connsiteY3" fmla="*/ 1281112 h 1409700"/>
                <a:gd name="connsiteX4" fmla="*/ 5272087 w 5976937"/>
                <a:gd name="connsiteY4" fmla="*/ 1185862 h 1409700"/>
                <a:gd name="connsiteX5" fmla="*/ 4781550 w 5976937"/>
                <a:gd name="connsiteY5" fmla="*/ 1185862 h 1409700"/>
                <a:gd name="connsiteX6" fmla="*/ 4781550 w 5976937"/>
                <a:gd name="connsiteY6" fmla="*/ 1123950 h 1409700"/>
                <a:gd name="connsiteX7" fmla="*/ 4324350 w 5976937"/>
                <a:gd name="connsiteY7" fmla="*/ 1123950 h 1409700"/>
                <a:gd name="connsiteX8" fmla="*/ 4324350 w 5976937"/>
                <a:gd name="connsiteY8" fmla="*/ 1104900 h 1409700"/>
                <a:gd name="connsiteX9" fmla="*/ 4257675 w 5976937"/>
                <a:gd name="connsiteY9" fmla="*/ 1104900 h 1409700"/>
                <a:gd name="connsiteX10" fmla="*/ 4257675 w 5976937"/>
                <a:gd name="connsiteY10" fmla="*/ 1085850 h 1409700"/>
                <a:gd name="connsiteX11" fmla="*/ 4219575 w 5976937"/>
                <a:gd name="connsiteY11" fmla="*/ 1085850 h 1409700"/>
                <a:gd name="connsiteX12" fmla="*/ 4219575 w 5976937"/>
                <a:gd name="connsiteY12" fmla="*/ 1066800 h 1409700"/>
                <a:gd name="connsiteX13" fmla="*/ 4133850 w 5976937"/>
                <a:gd name="connsiteY13" fmla="*/ 1066800 h 1409700"/>
                <a:gd name="connsiteX14" fmla="*/ 4133850 w 5976937"/>
                <a:gd name="connsiteY14" fmla="*/ 1038225 h 1409700"/>
                <a:gd name="connsiteX15" fmla="*/ 4110037 w 5976937"/>
                <a:gd name="connsiteY15" fmla="*/ 1038225 h 1409700"/>
                <a:gd name="connsiteX16" fmla="*/ 4110037 w 5976937"/>
                <a:gd name="connsiteY16" fmla="*/ 1019175 h 1409700"/>
                <a:gd name="connsiteX17" fmla="*/ 4090987 w 5976937"/>
                <a:gd name="connsiteY17" fmla="*/ 1019175 h 1409700"/>
                <a:gd name="connsiteX18" fmla="*/ 4090987 w 5976937"/>
                <a:gd name="connsiteY18" fmla="*/ 1019175 h 1409700"/>
                <a:gd name="connsiteX19" fmla="*/ 4076699 w 5976937"/>
                <a:gd name="connsiteY19" fmla="*/ 1004887 h 1409700"/>
                <a:gd name="connsiteX20" fmla="*/ 4076699 w 5976937"/>
                <a:gd name="connsiteY20" fmla="*/ 990600 h 1409700"/>
                <a:gd name="connsiteX21" fmla="*/ 4048125 w 5976937"/>
                <a:gd name="connsiteY21" fmla="*/ 990600 h 1409700"/>
                <a:gd name="connsiteX22" fmla="*/ 4048125 w 5976937"/>
                <a:gd name="connsiteY22" fmla="*/ 976312 h 1409700"/>
                <a:gd name="connsiteX23" fmla="*/ 3995737 w 5976937"/>
                <a:gd name="connsiteY23" fmla="*/ 976312 h 1409700"/>
                <a:gd name="connsiteX24" fmla="*/ 3995737 w 5976937"/>
                <a:gd name="connsiteY24" fmla="*/ 962025 h 1409700"/>
                <a:gd name="connsiteX25" fmla="*/ 3957637 w 5976937"/>
                <a:gd name="connsiteY25" fmla="*/ 962025 h 1409700"/>
                <a:gd name="connsiteX26" fmla="*/ 3957637 w 5976937"/>
                <a:gd name="connsiteY26" fmla="*/ 942975 h 1409700"/>
                <a:gd name="connsiteX27" fmla="*/ 3876675 w 5976937"/>
                <a:gd name="connsiteY27" fmla="*/ 942975 h 1409700"/>
                <a:gd name="connsiteX28" fmla="*/ 3876675 w 5976937"/>
                <a:gd name="connsiteY28" fmla="*/ 928687 h 1409700"/>
                <a:gd name="connsiteX29" fmla="*/ 3833812 w 5976937"/>
                <a:gd name="connsiteY29" fmla="*/ 928687 h 1409700"/>
                <a:gd name="connsiteX30" fmla="*/ 3833812 w 5976937"/>
                <a:gd name="connsiteY30" fmla="*/ 919162 h 1409700"/>
                <a:gd name="connsiteX31" fmla="*/ 3781425 w 5976937"/>
                <a:gd name="connsiteY31" fmla="*/ 919162 h 1409700"/>
                <a:gd name="connsiteX32" fmla="*/ 3781425 w 5976937"/>
                <a:gd name="connsiteY32" fmla="*/ 900112 h 1409700"/>
                <a:gd name="connsiteX33" fmla="*/ 3657600 w 5976937"/>
                <a:gd name="connsiteY33" fmla="*/ 900112 h 1409700"/>
                <a:gd name="connsiteX34" fmla="*/ 3657600 w 5976937"/>
                <a:gd name="connsiteY34" fmla="*/ 890587 h 1409700"/>
                <a:gd name="connsiteX35" fmla="*/ 3438525 w 5976937"/>
                <a:gd name="connsiteY35" fmla="*/ 890587 h 1409700"/>
                <a:gd name="connsiteX36" fmla="*/ 3438525 w 5976937"/>
                <a:gd name="connsiteY36" fmla="*/ 866775 h 1409700"/>
                <a:gd name="connsiteX37" fmla="*/ 3414712 w 5976937"/>
                <a:gd name="connsiteY37" fmla="*/ 866775 h 1409700"/>
                <a:gd name="connsiteX38" fmla="*/ 3414712 w 5976937"/>
                <a:gd name="connsiteY38" fmla="*/ 852487 h 1409700"/>
                <a:gd name="connsiteX39" fmla="*/ 3386137 w 5976937"/>
                <a:gd name="connsiteY39" fmla="*/ 852487 h 1409700"/>
                <a:gd name="connsiteX40" fmla="*/ 3395662 w 5976937"/>
                <a:gd name="connsiteY40" fmla="*/ 842962 h 1409700"/>
                <a:gd name="connsiteX41" fmla="*/ 3371850 w 5976937"/>
                <a:gd name="connsiteY41" fmla="*/ 842962 h 1409700"/>
                <a:gd name="connsiteX42" fmla="*/ 3371850 w 5976937"/>
                <a:gd name="connsiteY42" fmla="*/ 823912 h 1409700"/>
                <a:gd name="connsiteX43" fmla="*/ 3309937 w 5976937"/>
                <a:gd name="connsiteY43" fmla="*/ 823912 h 1409700"/>
                <a:gd name="connsiteX44" fmla="*/ 3309937 w 5976937"/>
                <a:gd name="connsiteY44" fmla="*/ 814387 h 1409700"/>
                <a:gd name="connsiteX45" fmla="*/ 3276600 w 5976937"/>
                <a:gd name="connsiteY45" fmla="*/ 814387 h 1409700"/>
                <a:gd name="connsiteX46" fmla="*/ 3276600 w 5976937"/>
                <a:gd name="connsiteY46" fmla="*/ 814387 h 1409700"/>
                <a:gd name="connsiteX47" fmla="*/ 3262313 w 5976937"/>
                <a:gd name="connsiteY47" fmla="*/ 800100 h 1409700"/>
                <a:gd name="connsiteX48" fmla="*/ 3262313 w 5976937"/>
                <a:gd name="connsiteY48" fmla="*/ 785812 h 1409700"/>
                <a:gd name="connsiteX49" fmla="*/ 3228975 w 5976937"/>
                <a:gd name="connsiteY49" fmla="*/ 785812 h 1409700"/>
                <a:gd name="connsiteX50" fmla="*/ 3231356 w 5976937"/>
                <a:gd name="connsiteY50" fmla="*/ 776287 h 1409700"/>
                <a:gd name="connsiteX51" fmla="*/ 3124200 w 5976937"/>
                <a:gd name="connsiteY51" fmla="*/ 776287 h 1409700"/>
                <a:gd name="connsiteX52" fmla="*/ 3124200 w 5976937"/>
                <a:gd name="connsiteY52" fmla="*/ 776287 h 1409700"/>
                <a:gd name="connsiteX53" fmla="*/ 3133725 w 5976937"/>
                <a:gd name="connsiteY53" fmla="*/ 766762 h 1409700"/>
                <a:gd name="connsiteX54" fmla="*/ 3133725 w 5976937"/>
                <a:gd name="connsiteY54" fmla="*/ 757237 h 1409700"/>
                <a:gd name="connsiteX55" fmla="*/ 3052762 w 5976937"/>
                <a:gd name="connsiteY55" fmla="*/ 757237 h 1409700"/>
                <a:gd name="connsiteX56" fmla="*/ 3052762 w 5976937"/>
                <a:gd name="connsiteY56" fmla="*/ 742950 h 1409700"/>
                <a:gd name="connsiteX57" fmla="*/ 2933700 w 5976937"/>
                <a:gd name="connsiteY57" fmla="*/ 742950 h 1409700"/>
                <a:gd name="connsiteX58" fmla="*/ 2933700 w 5976937"/>
                <a:gd name="connsiteY58" fmla="*/ 742950 h 1409700"/>
                <a:gd name="connsiteX59" fmla="*/ 2905125 w 5976937"/>
                <a:gd name="connsiteY59" fmla="*/ 714375 h 1409700"/>
                <a:gd name="connsiteX60" fmla="*/ 2905125 w 5976937"/>
                <a:gd name="connsiteY60" fmla="*/ 695325 h 1409700"/>
                <a:gd name="connsiteX61" fmla="*/ 2538412 w 5976937"/>
                <a:gd name="connsiteY61" fmla="*/ 695325 h 1409700"/>
                <a:gd name="connsiteX62" fmla="*/ 2538412 w 5976937"/>
                <a:gd name="connsiteY62" fmla="*/ 671512 h 1409700"/>
                <a:gd name="connsiteX63" fmla="*/ 2319337 w 5976937"/>
                <a:gd name="connsiteY63" fmla="*/ 671512 h 1409700"/>
                <a:gd name="connsiteX64" fmla="*/ 2319337 w 5976937"/>
                <a:gd name="connsiteY64" fmla="*/ 657225 h 1409700"/>
                <a:gd name="connsiteX65" fmla="*/ 2138362 w 5976937"/>
                <a:gd name="connsiteY65" fmla="*/ 657225 h 1409700"/>
                <a:gd name="connsiteX66" fmla="*/ 2138362 w 5976937"/>
                <a:gd name="connsiteY66" fmla="*/ 628650 h 1409700"/>
                <a:gd name="connsiteX67" fmla="*/ 2071687 w 5976937"/>
                <a:gd name="connsiteY67" fmla="*/ 628650 h 1409700"/>
                <a:gd name="connsiteX68" fmla="*/ 2071687 w 5976937"/>
                <a:gd name="connsiteY68" fmla="*/ 609600 h 1409700"/>
                <a:gd name="connsiteX69" fmla="*/ 1985962 w 5976937"/>
                <a:gd name="connsiteY69" fmla="*/ 609600 h 1409700"/>
                <a:gd name="connsiteX70" fmla="*/ 1985962 w 5976937"/>
                <a:gd name="connsiteY70" fmla="*/ 590550 h 1409700"/>
                <a:gd name="connsiteX71" fmla="*/ 1966912 w 5976937"/>
                <a:gd name="connsiteY71" fmla="*/ 590550 h 1409700"/>
                <a:gd name="connsiteX72" fmla="*/ 1947862 w 5976937"/>
                <a:gd name="connsiteY72" fmla="*/ 571500 h 1409700"/>
                <a:gd name="connsiteX73" fmla="*/ 1847850 w 5976937"/>
                <a:gd name="connsiteY73" fmla="*/ 571500 h 1409700"/>
                <a:gd name="connsiteX74" fmla="*/ 1847850 w 5976937"/>
                <a:gd name="connsiteY74" fmla="*/ 542925 h 1409700"/>
                <a:gd name="connsiteX75" fmla="*/ 1809750 w 5976937"/>
                <a:gd name="connsiteY75" fmla="*/ 542925 h 1409700"/>
                <a:gd name="connsiteX76" fmla="*/ 1781175 w 5976937"/>
                <a:gd name="connsiteY76" fmla="*/ 542925 h 1409700"/>
                <a:gd name="connsiteX77" fmla="*/ 1781175 w 5976937"/>
                <a:gd name="connsiteY77" fmla="*/ 523875 h 1409700"/>
                <a:gd name="connsiteX78" fmla="*/ 1714500 w 5976937"/>
                <a:gd name="connsiteY78" fmla="*/ 523875 h 1409700"/>
                <a:gd name="connsiteX79" fmla="*/ 1714500 w 5976937"/>
                <a:gd name="connsiteY79" fmla="*/ 514350 h 1409700"/>
                <a:gd name="connsiteX80" fmla="*/ 1685925 w 5976937"/>
                <a:gd name="connsiteY80" fmla="*/ 514350 h 1409700"/>
                <a:gd name="connsiteX81" fmla="*/ 1685925 w 5976937"/>
                <a:gd name="connsiteY81" fmla="*/ 500062 h 1409700"/>
                <a:gd name="connsiteX82" fmla="*/ 1609725 w 5976937"/>
                <a:gd name="connsiteY82" fmla="*/ 500062 h 1409700"/>
                <a:gd name="connsiteX83" fmla="*/ 1609725 w 5976937"/>
                <a:gd name="connsiteY83" fmla="*/ 471487 h 1409700"/>
                <a:gd name="connsiteX84" fmla="*/ 1585912 w 5976937"/>
                <a:gd name="connsiteY84" fmla="*/ 471487 h 1409700"/>
                <a:gd name="connsiteX85" fmla="*/ 1585912 w 5976937"/>
                <a:gd name="connsiteY85" fmla="*/ 457200 h 1409700"/>
                <a:gd name="connsiteX86" fmla="*/ 1519237 w 5976937"/>
                <a:gd name="connsiteY86" fmla="*/ 457200 h 1409700"/>
                <a:gd name="connsiteX87" fmla="*/ 1519237 w 5976937"/>
                <a:gd name="connsiteY87" fmla="*/ 438150 h 1409700"/>
                <a:gd name="connsiteX88" fmla="*/ 1438275 w 5976937"/>
                <a:gd name="connsiteY88" fmla="*/ 438150 h 1409700"/>
                <a:gd name="connsiteX89" fmla="*/ 1438275 w 5976937"/>
                <a:gd name="connsiteY89" fmla="*/ 423862 h 1409700"/>
                <a:gd name="connsiteX90" fmla="*/ 1290637 w 5976937"/>
                <a:gd name="connsiteY90" fmla="*/ 423862 h 1409700"/>
                <a:gd name="connsiteX91" fmla="*/ 1290637 w 5976937"/>
                <a:gd name="connsiteY91" fmla="*/ 423862 h 1409700"/>
                <a:gd name="connsiteX92" fmla="*/ 1290637 w 5976937"/>
                <a:gd name="connsiteY92" fmla="*/ 404812 h 1409700"/>
                <a:gd name="connsiteX93" fmla="*/ 1190625 w 5976937"/>
                <a:gd name="connsiteY93" fmla="*/ 404812 h 1409700"/>
                <a:gd name="connsiteX94" fmla="*/ 1190625 w 5976937"/>
                <a:gd name="connsiteY94" fmla="*/ 385762 h 1409700"/>
                <a:gd name="connsiteX95" fmla="*/ 1171575 w 5976937"/>
                <a:gd name="connsiteY95" fmla="*/ 385762 h 1409700"/>
                <a:gd name="connsiteX96" fmla="*/ 1166812 w 5976937"/>
                <a:gd name="connsiteY96" fmla="*/ 380999 h 1409700"/>
                <a:gd name="connsiteX97" fmla="*/ 1123950 w 5976937"/>
                <a:gd name="connsiteY97" fmla="*/ 380999 h 1409700"/>
                <a:gd name="connsiteX98" fmla="*/ 1123950 w 5976937"/>
                <a:gd name="connsiteY98" fmla="*/ 347662 h 1409700"/>
                <a:gd name="connsiteX99" fmla="*/ 1071562 w 5976937"/>
                <a:gd name="connsiteY99" fmla="*/ 347662 h 1409700"/>
                <a:gd name="connsiteX100" fmla="*/ 1071562 w 5976937"/>
                <a:gd name="connsiteY100" fmla="*/ 323850 h 1409700"/>
                <a:gd name="connsiteX101" fmla="*/ 1033462 w 5976937"/>
                <a:gd name="connsiteY101" fmla="*/ 323850 h 1409700"/>
                <a:gd name="connsiteX102" fmla="*/ 1033462 w 5976937"/>
                <a:gd name="connsiteY102" fmla="*/ 309562 h 1409700"/>
                <a:gd name="connsiteX103" fmla="*/ 938212 w 5976937"/>
                <a:gd name="connsiteY103" fmla="*/ 309562 h 1409700"/>
                <a:gd name="connsiteX104" fmla="*/ 938212 w 5976937"/>
                <a:gd name="connsiteY104" fmla="*/ 290512 h 1409700"/>
                <a:gd name="connsiteX105" fmla="*/ 876300 w 5976937"/>
                <a:gd name="connsiteY105" fmla="*/ 290512 h 1409700"/>
                <a:gd name="connsiteX106" fmla="*/ 871537 w 5976937"/>
                <a:gd name="connsiteY106" fmla="*/ 285749 h 1409700"/>
                <a:gd name="connsiteX107" fmla="*/ 800100 w 5976937"/>
                <a:gd name="connsiteY107" fmla="*/ 285749 h 1409700"/>
                <a:gd name="connsiteX108" fmla="*/ 800100 w 5976937"/>
                <a:gd name="connsiteY108" fmla="*/ 261937 h 1409700"/>
                <a:gd name="connsiteX109" fmla="*/ 766762 w 5976937"/>
                <a:gd name="connsiteY109" fmla="*/ 261937 h 1409700"/>
                <a:gd name="connsiteX110" fmla="*/ 766762 w 5976937"/>
                <a:gd name="connsiteY110" fmla="*/ 247650 h 1409700"/>
                <a:gd name="connsiteX111" fmla="*/ 623887 w 5976937"/>
                <a:gd name="connsiteY111" fmla="*/ 247650 h 1409700"/>
                <a:gd name="connsiteX112" fmla="*/ 623887 w 5976937"/>
                <a:gd name="connsiteY112" fmla="*/ 228600 h 1409700"/>
                <a:gd name="connsiteX113" fmla="*/ 585787 w 5976937"/>
                <a:gd name="connsiteY113" fmla="*/ 228600 h 1409700"/>
                <a:gd name="connsiteX114" fmla="*/ 585787 w 5976937"/>
                <a:gd name="connsiteY114" fmla="*/ 200025 h 1409700"/>
                <a:gd name="connsiteX115" fmla="*/ 538162 w 5976937"/>
                <a:gd name="connsiteY115" fmla="*/ 200025 h 1409700"/>
                <a:gd name="connsiteX116" fmla="*/ 538162 w 5976937"/>
                <a:gd name="connsiteY116" fmla="*/ 176212 h 1409700"/>
                <a:gd name="connsiteX117" fmla="*/ 504825 w 5976937"/>
                <a:gd name="connsiteY117" fmla="*/ 176212 h 1409700"/>
                <a:gd name="connsiteX118" fmla="*/ 504825 w 5976937"/>
                <a:gd name="connsiteY118" fmla="*/ 157162 h 1409700"/>
                <a:gd name="connsiteX119" fmla="*/ 438150 w 5976937"/>
                <a:gd name="connsiteY119" fmla="*/ 157162 h 1409700"/>
                <a:gd name="connsiteX120" fmla="*/ 438150 w 5976937"/>
                <a:gd name="connsiteY120" fmla="*/ 128587 h 1409700"/>
                <a:gd name="connsiteX121" fmla="*/ 409575 w 5976937"/>
                <a:gd name="connsiteY121" fmla="*/ 128587 h 1409700"/>
                <a:gd name="connsiteX122" fmla="*/ 409575 w 5976937"/>
                <a:gd name="connsiteY122" fmla="*/ 90487 h 1409700"/>
                <a:gd name="connsiteX123" fmla="*/ 338137 w 5976937"/>
                <a:gd name="connsiteY123" fmla="*/ 90487 h 1409700"/>
                <a:gd name="connsiteX124" fmla="*/ 338137 w 5976937"/>
                <a:gd name="connsiteY124" fmla="*/ 71437 h 1409700"/>
                <a:gd name="connsiteX125" fmla="*/ 242887 w 5976937"/>
                <a:gd name="connsiteY125" fmla="*/ 71437 h 1409700"/>
                <a:gd name="connsiteX126" fmla="*/ 242887 w 5976937"/>
                <a:gd name="connsiteY126" fmla="*/ 71437 h 1409700"/>
                <a:gd name="connsiteX127" fmla="*/ 214312 w 5976937"/>
                <a:gd name="connsiteY127" fmla="*/ 42862 h 1409700"/>
                <a:gd name="connsiteX128" fmla="*/ 214312 w 5976937"/>
                <a:gd name="connsiteY128" fmla="*/ 4762 h 1409700"/>
                <a:gd name="connsiteX129" fmla="*/ 128587 w 5976937"/>
                <a:gd name="connsiteY129" fmla="*/ 4762 h 1409700"/>
                <a:gd name="connsiteX130" fmla="*/ 133349 w 5976937"/>
                <a:gd name="connsiteY130" fmla="*/ 0 h 1409700"/>
                <a:gd name="connsiteX131" fmla="*/ 0 w 5976937"/>
                <a:gd name="connsiteY131" fmla="*/ 0 h 1409700"/>
                <a:gd name="connsiteX0" fmla="*/ 5976937 w 5976937"/>
                <a:gd name="connsiteY0" fmla="*/ 1409700 h 1409700"/>
                <a:gd name="connsiteX1" fmla="*/ 5534025 w 5976937"/>
                <a:gd name="connsiteY1" fmla="*/ 1409700 h 1409700"/>
                <a:gd name="connsiteX2" fmla="*/ 5534025 w 5976937"/>
                <a:gd name="connsiteY2" fmla="*/ 1281112 h 1409700"/>
                <a:gd name="connsiteX3" fmla="*/ 5272087 w 5976937"/>
                <a:gd name="connsiteY3" fmla="*/ 1281112 h 1409700"/>
                <a:gd name="connsiteX4" fmla="*/ 5272087 w 5976937"/>
                <a:gd name="connsiteY4" fmla="*/ 1185862 h 1409700"/>
                <a:gd name="connsiteX5" fmla="*/ 4781550 w 5976937"/>
                <a:gd name="connsiteY5" fmla="*/ 1185862 h 1409700"/>
                <a:gd name="connsiteX6" fmla="*/ 4781550 w 5976937"/>
                <a:gd name="connsiteY6" fmla="*/ 1123950 h 1409700"/>
                <a:gd name="connsiteX7" fmla="*/ 4324350 w 5976937"/>
                <a:gd name="connsiteY7" fmla="*/ 1123950 h 1409700"/>
                <a:gd name="connsiteX8" fmla="*/ 4324350 w 5976937"/>
                <a:gd name="connsiteY8" fmla="*/ 1104900 h 1409700"/>
                <a:gd name="connsiteX9" fmla="*/ 4257675 w 5976937"/>
                <a:gd name="connsiteY9" fmla="*/ 1104900 h 1409700"/>
                <a:gd name="connsiteX10" fmla="*/ 4257675 w 5976937"/>
                <a:gd name="connsiteY10" fmla="*/ 1085850 h 1409700"/>
                <a:gd name="connsiteX11" fmla="*/ 4219575 w 5976937"/>
                <a:gd name="connsiteY11" fmla="*/ 1085850 h 1409700"/>
                <a:gd name="connsiteX12" fmla="*/ 4219575 w 5976937"/>
                <a:gd name="connsiteY12" fmla="*/ 1066800 h 1409700"/>
                <a:gd name="connsiteX13" fmla="*/ 4133850 w 5976937"/>
                <a:gd name="connsiteY13" fmla="*/ 1066800 h 1409700"/>
                <a:gd name="connsiteX14" fmla="*/ 4133850 w 5976937"/>
                <a:gd name="connsiteY14" fmla="*/ 1038225 h 1409700"/>
                <a:gd name="connsiteX15" fmla="*/ 4110037 w 5976937"/>
                <a:gd name="connsiteY15" fmla="*/ 1038225 h 1409700"/>
                <a:gd name="connsiteX16" fmla="*/ 4110037 w 5976937"/>
                <a:gd name="connsiteY16" fmla="*/ 1019175 h 1409700"/>
                <a:gd name="connsiteX17" fmla="*/ 4090987 w 5976937"/>
                <a:gd name="connsiteY17" fmla="*/ 1019175 h 1409700"/>
                <a:gd name="connsiteX18" fmla="*/ 4090987 w 5976937"/>
                <a:gd name="connsiteY18" fmla="*/ 1019175 h 1409700"/>
                <a:gd name="connsiteX19" fmla="*/ 4076699 w 5976937"/>
                <a:gd name="connsiteY19" fmla="*/ 1004887 h 1409700"/>
                <a:gd name="connsiteX20" fmla="*/ 4076699 w 5976937"/>
                <a:gd name="connsiteY20" fmla="*/ 990600 h 1409700"/>
                <a:gd name="connsiteX21" fmla="*/ 4048125 w 5976937"/>
                <a:gd name="connsiteY21" fmla="*/ 990600 h 1409700"/>
                <a:gd name="connsiteX22" fmla="*/ 4048125 w 5976937"/>
                <a:gd name="connsiteY22" fmla="*/ 976312 h 1409700"/>
                <a:gd name="connsiteX23" fmla="*/ 3995737 w 5976937"/>
                <a:gd name="connsiteY23" fmla="*/ 976312 h 1409700"/>
                <a:gd name="connsiteX24" fmla="*/ 3995737 w 5976937"/>
                <a:gd name="connsiteY24" fmla="*/ 962025 h 1409700"/>
                <a:gd name="connsiteX25" fmla="*/ 3957637 w 5976937"/>
                <a:gd name="connsiteY25" fmla="*/ 962025 h 1409700"/>
                <a:gd name="connsiteX26" fmla="*/ 3957637 w 5976937"/>
                <a:gd name="connsiteY26" fmla="*/ 942975 h 1409700"/>
                <a:gd name="connsiteX27" fmla="*/ 3876675 w 5976937"/>
                <a:gd name="connsiteY27" fmla="*/ 942975 h 1409700"/>
                <a:gd name="connsiteX28" fmla="*/ 3876675 w 5976937"/>
                <a:gd name="connsiteY28" fmla="*/ 928687 h 1409700"/>
                <a:gd name="connsiteX29" fmla="*/ 3833812 w 5976937"/>
                <a:gd name="connsiteY29" fmla="*/ 928687 h 1409700"/>
                <a:gd name="connsiteX30" fmla="*/ 3833812 w 5976937"/>
                <a:gd name="connsiteY30" fmla="*/ 919162 h 1409700"/>
                <a:gd name="connsiteX31" fmla="*/ 3781425 w 5976937"/>
                <a:gd name="connsiteY31" fmla="*/ 919162 h 1409700"/>
                <a:gd name="connsiteX32" fmla="*/ 3781425 w 5976937"/>
                <a:gd name="connsiteY32" fmla="*/ 900112 h 1409700"/>
                <a:gd name="connsiteX33" fmla="*/ 3657600 w 5976937"/>
                <a:gd name="connsiteY33" fmla="*/ 900112 h 1409700"/>
                <a:gd name="connsiteX34" fmla="*/ 3657600 w 5976937"/>
                <a:gd name="connsiteY34" fmla="*/ 890587 h 1409700"/>
                <a:gd name="connsiteX35" fmla="*/ 3438525 w 5976937"/>
                <a:gd name="connsiteY35" fmla="*/ 890587 h 1409700"/>
                <a:gd name="connsiteX36" fmla="*/ 3438525 w 5976937"/>
                <a:gd name="connsiteY36" fmla="*/ 866775 h 1409700"/>
                <a:gd name="connsiteX37" fmla="*/ 3414712 w 5976937"/>
                <a:gd name="connsiteY37" fmla="*/ 866775 h 1409700"/>
                <a:gd name="connsiteX38" fmla="*/ 3414712 w 5976937"/>
                <a:gd name="connsiteY38" fmla="*/ 852487 h 1409700"/>
                <a:gd name="connsiteX39" fmla="*/ 3386137 w 5976937"/>
                <a:gd name="connsiteY39" fmla="*/ 852487 h 1409700"/>
                <a:gd name="connsiteX40" fmla="*/ 3388518 w 5976937"/>
                <a:gd name="connsiteY40" fmla="*/ 842962 h 1409700"/>
                <a:gd name="connsiteX41" fmla="*/ 3371850 w 5976937"/>
                <a:gd name="connsiteY41" fmla="*/ 842962 h 1409700"/>
                <a:gd name="connsiteX42" fmla="*/ 3371850 w 5976937"/>
                <a:gd name="connsiteY42" fmla="*/ 823912 h 1409700"/>
                <a:gd name="connsiteX43" fmla="*/ 3309937 w 5976937"/>
                <a:gd name="connsiteY43" fmla="*/ 823912 h 1409700"/>
                <a:gd name="connsiteX44" fmla="*/ 3309937 w 5976937"/>
                <a:gd name="connsiteY44" fmla="*/ 814387 h 1409700"/>
                <a:gd name="connsiteX45" fmla="*/ 3276600 w 5976937"/>
                <a:gd name="connsiteY45" fmla="*/ 814387 h 1409700"/>
                <a:gd name="connsiteX46" fmla="*/ 3276600 w 5976937"/>
                <a:gd name="connsiteY46" fmla="*/ 814387 h 1409700"/>
                <a:gd name="connsiteX47" fmla="*/ 3262313 w 5976937"/>
                <a:gd name="connsiteY47" fmla="*/ 800100 h 1409700"/>
                <a:gd name="connsiteX48" fmla="*/ 3262313 w 5976937"/>
                <a:gd name="connsiteY48" fmla="*/ 785812 h 1409700"/>
                <a:gd name="connsiteX49" fmla="*/ 3228975 w 5976937"/>
                <a:gd name="connsiteY49" fmla="*/ 785812 h 1409700"/>
                <a:gd name="connsiteX50" fmla="*/ 3231356 w 5976937"/>
                <a:gd name="connsiteY50" fmla="*/ 776287 h 1409700"/>
                <a:gd name="connsiteX51" fmla="*/ 3124200 w 5976937"/>
                <a:gd name="connsiteY51" fmla="*/ 776287 h 1409700"/>
                <a:gd name="connsiteX52" fmla="*/ 3124200 w 5976937"/>
                <a:gd name="connsiteY52" fmla="*/ 776287 h 1409700"/>
                <a:gd name="connsiteX53" fmla="*/ 3133725 w 5976937"/>
                <a:gd name="connsiteY53" fmla="*/ 766762 h 1409700"/>
                <a:gd name="connsiteX54" fmla="*/ 3133725 w 5976937"/>
                <a:gd name="connsiteY54" fmla="*/ 757237 h 1409700"/>
                <a:gd name="connsiteX55" fmla="*/ 3052762 w 5976937"/>
                <a:gd name="connsiteY55" fmla="*/ 757237 h 1409700"/>
                <a:gd name="connsiteX56" fmla="*/ 3052762 w 5976937"/>
                <a:gd name="connsiteY56" fmla="*/ 742950 h 1409700"/>
                <a:gd name="connsiteX57" fmla="*/ 2933700 w 5976937"/>
                <a:gd name="connsiteY57" fmla="*/ 742950 h 1409700"/>
                <a:gd name="connsiteX58" fmla="*/ 2933700 w 5976937"/>
                <a:gd name="connsiteY58" fmla="*/ 742950 h 1409700"/>
                <a:gd name="connsiteX59" fmla="*/ 2905125 w 5976937"/>
                <a:gd name="connsiteY59" fmla="*/ 714375 h 1409700"/>
                <a:gd name="connsiteX60" fmla="*/ 2905125 w 5976937"/>
                <a:gd name="connsiteY60" fmla="*/ 695325 h 1409700"/>
                <a:gd name="connsiteX61" fmla="*/ 2538412 w 5976937"/>
                <a:gd name="connsiteY61" fmla="*/ 695325 h 1409700"/>
                <a:gd name="connsiteX62" fmla="*/ 2538412 w 5976937"/>
                <a:gd name="connsiteY62" fmla="*/ 671512 h 1409700"/>
                <a:gd name="connsiteX63" fmla="*/ 2319337 w 5976937"/>
                <a:gd name="connsiteY63" fmla="*/ 671512 h 1409700"/>
                <a:gd name="connsiteX64" fmla="*/ 2319337 w 5976937"/>
                <a:gd name="connsiteY64" fmla="*/ 657225 h 1409700"/>
                <a:gd name="connsiteX65" fmla="*/ 2138362 w 5976937"/>
                <a:gd name="connsiteY65" fmla="*/ 657225 h 1409700"/>
                <a:gd name="connsiteX66" fmla="*/ 2138362 w 5976937"/>
                <a:gd name="connsiteY66" fmla="*/ 628650 h 1409700"/>
                <a:gd name="connsiteX67" fmla="*/ 2071687 w 5976937"/>
                <a:gd name="connsiteY67" fmla="*/ 628650 h 1409700"/>
                <a:gd name="connsiteX68" fmla="*/ 2071687 w 5976937"/>
                <a:gd name="connsiteY68" fmla="*/ 609600 h 1409700"/>
                <a:gd name="connsiteX69" fmla="*/ 1985962 w 5976937"/>
                <a:gd name="connsiteY69" fmla="*/ 609600 h 1409700"/>
                <a:gd name="connsiteX70" fmla="*/ 1985962 w 5976937"/>
                <a:gd name="connsiteY70" fmla="*/ 590550 h 1409700"/>
                <a:gd name="connsiteX71" fmla="*/ 1966912 w 5976937"/>
                <a:gd name="connsiteY71" fmla="*/ 590550 h 1409700"/>
                <a:gd name="connsiteX72" fmla="*/ 1947862 w 5976937"/>
                <a:gd name="connsiteY72" fmla="*/ 571500 h 1409700"/>
                <a:gd name="connsiteX73" fmla="*/ 1847850 w 5976937"/>
                <a:gd name="connsiteY73" fmla="*/ 571500 h 1409700"/>
                <a:gd name="connsiteX74" fmla="*/ 1847850 w 5976937"/>
                <a:gd name="connsiteY74" fmla="*/ 542925 h 1409700"/>
                <a:gd name="connsiteX75" fmla="*/ 1809750 w 5976937"/>
                <a:gd name="connsiteY75" fmla="*/ 542925 h 1409700"/>
                <a:gd name="connsiteX76" fmla="*/ 1781175 w 5976937"/>
                <a:gd name="connsiteY76" fmla="*/ 542925 h 1409700"/>
                <a:gd name="connsiteX77" fmla="*/ 1781175 w 5976937"/>
                <a:gd name="connsiteY77" fmla="*/ 523875 h 1409700"/>
                <a:gd name="connsiteX78" fmla="*/ 1714500 w 5976937"/>
                <a:gd name="connsiteY78" fmla="*/ 523875 h 1409700"/>
                <a:gd name="connsiteX79" fmla="*/ 1714500 w 5976937"/>
                <a:gd name="connsiteY79" fmla="*/ 514350 h 1409700"/>
                <a:gd name="connsiteX80" fmla="*/ 1685925 w 5976937"/>
                <a:gd name="connsiteY80" fmla="*/ 514350 h 1409700"/>
                <a:gd name="connsiteX81" fmla="*/ 1685925 w 5976937"/>
                <a:gd name="connsiteY81" fmla="*/ 500062 h 1409700"/>
                <a:gd name="connsiteX82" fmla="*/ 1609725 w 5976937"/>
                <a:gd name="connsiteY82" fmla="*/ 500062 h 1409700"/>
                <a:gd name="connsiteX83" fmla="*/ 1609725 w 5976937"/>
                <a:gd name="connsiteY83" fmla="*/ 471487 h 1409700"/>
                <a:gd name="connsiteX84" fmla="*/ 1585912 w 5976937"/>
                <a:gd name="connsiteY84" fmla="*/ 471487 h 1409700"/>
                <a:gd name="connsiteX85" fmla="*/ 1585912 w 5976937"/>
                <a:gd name="connsiteY85" fmla="*/ 457200 h 1409700"/>
                <a:gd name="connsiteX86" fmla="*/ 1519237 w 5976937"/>
                <a:gd name="connsiteY86" fmla="*/ 457200 h 1409700"/>
                <a:gd name="connsiteX87" fmla="*/ 1519237 w 5976937"/>
                <a:gd name="connsiteY87" fmla="*/ 438150 h 1409700"/>
                <a:gd name="connsiteX88" fmla="*/ 1438275 w 5976937"/>
                <a:gd name="connsiteY88" fmla="*/ 438150 h 1409700"/>
                <a:gd name="connsiteX89" fmla="*/ 1438275 w 5976937"/>
                <a:gd name="connsiteY89" fmla="*/ 423862 h 1409700"/>
                <a:gd name="connsiteX90" fmla="*/ 1290637 w 5976937"/>
                <a:gd name="connsiteY90" fmla="*/ 423862 h 1409700"/>
                <a:gd name="connsiteX91" fmla="*/ 1290637 w 5976937"/>
                <a:gd name="connsiteY91" fmla="*/ 423862 h 1409700"/>
                <a:gd name="connsiteX92" fmla="*/ 1290637 w 5976937"/>
                <a:gd name="connsiteY92" fmla="*/ 404812 h 1409700"/>
                <a:gd name="connsiteX93" fmla="*/ 1190625 w 5976937"/>
                <a:gd name="connsiteY93" fmla="*/ 404812 h 1409700"/>
                <a:gd name="connsiteX94" fmla="*/ 1190625 w 5976937"/>
                <a:gd name="connsiteY94" fmla="*/ 385762 h 1409700"/>
                <a:gd name="connsiteX95" fmla="*/ 1171575 w 5976937"/>
                <a:gd name="connsiteY95" fmla="*/ 385762 h 1409700"/>
                <a:gd name="connsiteX96" fmla="*/ 1166812 w 5976937"/>
                <a:gd name="connsiteY96" fmla="*/ 380999 h 1409700"/>
                <a:gd name="connsiteX97" fmla="*/ 1123950 w 5976937"/>
                <a:gd name="connsiteY97" fmla="*/ 380999 h 1409700"/>
                <a:gd name="connsiteX98" fmla="*/ 1123950 w 5976937"/>
                <a:gd name="connsiteY98" fmla="*/ 347662 h 1409700"/>
                <a:gd name="connsiteX99" fmla="*/ 1071562 w 5976937"/>
                <a:gd name="connsiteY99" fmla="*/ 347662 h 1409700"/>
                <a:gd name="connsiteX100" fmla="*/ 1071562 w 5976937"/>
                <a:gd name="connsiteY100" fmla="*/ 323850 h 1409700"/>
                <a:gd name="connsiteX101" fmla="*/ 1033462 w 5976937"/>
                <a:gd name="connsiteY101" fmla="*/ 323850 h 1409700"/>
                <a:gd name="connsiteX102" fmla="*/ 1033462 w 5976937"/>
                <a:gd name="connsiteY102" fmla="*/ 309562 h 1409700"/>
                <a:gd name="connsiteX103" fmla="*/ 938212 w 5976937"/>
                <a:gd name="connsiteY103" fmla="*/ 309562 h 1409700"/>
                <a:gd name="connsiteX104" fmla="*/ 938212 w 5976937"/>
                <a:gd name="connsiteY104" fmla="*/ 290512 h 1409700"/>
                <a:gd name="connsiteX105" fmla="*/ 876300 w 5976937"/>
                <a:gd name="connsiteY105" fmla="*/ 290512 h 1409700"/>
                <a:gd name="connsiteX106" fmla="*/ 871537 w 5976937"/>
                <a:gd name="connsiteY106" fmla="*/ 285749 h 1409700"/>
                <a:gd name="connsiteX107" fmla="*/ 800100 w 5976937"/>
                <a:gd name="connsiteY107" fmla="*/ 285749 h 1409700"/>
                <a:gd name="connsiteX108" fmla="*/ 800100 w 5976937"/>
                <a:gd name="connsiteY108" fmla="*/ 261937 h 1409700"/>
                <a:gd name="connsiteX109" fmla="*/ 766762 w 5976937"/>
                <a:gd name="connsiteY109" fmla="*/ 261937 h 1409700"/>
                <a:gd name="connsiteX110" fmla="*/ 766762 w 5976937"/>
                <a:gd name="connsiteY110" fmla="*/ 247650 h 1409700"/>
                <a:gd name="connsiteX111" fmla="*/ 623887 w 5976937"/>
                <a:gd name="connsiteY111" fmla="*/ 247650 h 1409700"/>
                <a:gd name="connsiteX112" fmla="*/ 623887 w 5976937"/>
                <a:gd name="connsiteY112" fmla="*/ 228600 h 1409700"/>
                <a:gd name="connsiteX113" fmla="*/ 585787 w 5976937"/>
                <a:gd name="connsiteY113" fmla="*/ 228600 h 1409700"/>
                <a:gd name="connsiteX114" fmla="*/ 585787 w 5976937"/>
                <a:gd name="connsiteY114" fmla="*/ 200025 h 1409700"/>
                <a:gd name="connsiteX115" fmla="*/ 538162 w 5976937"/>
                <a:gd name="connsiteY115" fmla="*/ 200025 h 1409700"/>
                <a:gd name="connsiteX116" fmla="*/ 538162 w 5976937"/>
                <a:gd name="connsiteY116" fmla="*/ 176212 h 1409700"/>
                <a:gd name="connsiteX117" fmla="*/ 504825 w 5976937"/>
                <a:gd name="connsiteY117" fmla="*/ 176212 h 1409700"/>
                <a:gd name="connsiteX118" fmla="*/ 504825 w 5976937"/>
                <a:gd name="connsiteY118" fmla="*/ 157162 h 1409700"/>
                <a:gd name="connsiteX119" fmla="*/ 438150 w 5976937"/>
                <a:gd name="connsiteY119" fmla="*/ 157162 h 1409700"/>
                <a:gd name="connsiteX120" fmla="*/ 438150 w 5976937"/>
                <a:gd name="connsiteY120" fmla="*/ 128587 h 1409700"/>
                <a:gd name="connsiteX121" fmla="*/ 409575 w 5976937"/>
                <a:gd name="connsiteY121" fmla="*/ 128587 h 1409700"/>
                <a:gd name="connsiteX122" fmla="*/ 409575 w 5976937"/>
                <a:gd name="connsiteY122" fmla="*/ 90487 h 1409700"/>
                <a:gd name="connsiteX123" fmla="*/ 338137 w 5976937"/>
                <a:gd name="connsiteY123" fmla="*/ 90487 h 1409700"/>
                <a:gd name="connsiteX124" fmla="*/ 338137 w 5976937"/>
                <a:gd name="connsiteY124" fmla="*/ 71437 h 1409700"/>
                <a:gd name="connsiteX125" fmla="*/ 242887 w 5976937"/>
                <a:gd name="connsiteY125" fmla="*/ 71437 h 1409700"/>
                <a:gd name="connsiteX126" fmla="*/ 242887 w 5976937"/>
                <a:gd name="connsiteY126" fmla="*/ 71437 h 1409700"/>
                <a:gd name="connsiteX127" fmla="*/ 214312 w 5976937"/>
                <a:gd name="connsiteY127" fmla="*/ 42862 h 1409700"/>
                <a:gd name="connsiteX128" fmla="*/ 214312 w 5976937"/>
                <a:gd name="connsiteY128" fmla="*/ 4762 h 1409700"/>
                <a:gd name="connsiteX129" fmla="*/ 128587 w 5976937"/>
                <a:gd name="connsiteY129" fmla="*/ 4762 h 1409700"/>
                <a:gd name="connsiteX130" fmla="*/ 133349 w 5976937"/>
                <a:gd name="connsiteY130" fmla="*/ 0 h 1409700"/>
                <a:gd name="connsiteX131" fmla="*/ 0 w 5976937"/>
                <a:gd name="connsiteY131" fmla="*/ 0 h 1409700"/>
                <a:gd name="connsiteX0" fmla="*/ 5976937 w 5976937"/>
                <a:gd name="connsiteY0" fmla="*/ 1409700 h 1409700"/>
                <a:gd name="connsiteX1" fmla="*/ 5534025 w 5976937"/>
                <a:gd name="connsiteY1" fmla="*/ 1409700 h 1409700"/>
                <a:gd name="connsiteX2" fmla="*/ 5534025 w 5976937"/>
                <a:gd name="connsiteY2" fmla="*/ 1281112 h 1409700"/>
                <a:gd name="connsiteX3" fmla="*/ 5272087 w 5976937"/>
                <a:gd name="connsiteY3" fmla="*/ 1281112 h 1409700"/>
                <a:gd name="connsiteX4" fmla="*/ 5272087 w 5976937"/>
                <a:gd name="connsiteY4" fmla="*/ 1185862 h 1409700"/>
                <a:gd name="connsiteX5" fmla="*/ 4781550 w 5976937"/>
                <a:gd name="connsiteY5" fmla="*/ 1185862 h 1409700"/>
                <a:gd name="connsiteX6" fmla="*/ 4781550 w 5976937"/>
                <a:gd name="connsiteY6" fmla="*/ 1123950 h 1409700"/>
                <a:gd name="connsiteX7" fmla="*/ 4324350 w 5976937"/>
                <a:gd name="connsiteY7" fmla="*/ 1123950 h 1409700"/>
                <a:gd name="connsiteX8" fmla="*/ 4324350 w 5976937"/>
                <a:gd name="connsiteY8" fmla="*/ 1104900 h 1409700"/>
                <a:gd name="connsiteX9" fmla="*/ 4257675 w 5976937"/>
                <a:gd name="connsiteY9" fmla="*/ 1104900 h 1409700"/>
                <a:gd name="connsiteX10" fmla="*/ 4257675 w 5976937"/>
                <a:gd name="connsiteY10" fmla="*/ 1085850 h 1409700"/>
                <a:gd name="connsiteX11" fmla="*/ 4219575 w 5976937"/>
                <a:gd name="connsiteY11" fmla="*/ 1085850 h 1409700"/>
                <a:gd name="connsiteX12" fmla="*/ 4219575 w 5976937"/>
                <a:gd name="connsiteY12" fmla="*/ 1066800 h 1409700"/>
                <a:gd name="connsiteX13" fmla="*/ 4133850 w 5976937"/>
                <a:gd name="connsiteY13" fmla="*/ 1066800 h 1409700"/>
                <a:gd name="connsiteX14" fmla="*/ 4133850 w 5976937"/>
                <a:gd name="connsiteY14" fmla="*/ 1038225 h 1409700"/>
                <a:gd name="connsiteX15" fmla="*/ 4110037 w 5976937"/>
                <a:gd name="connsiteY15" fmla="*/ 1038225 h 1409700"/>
                <a:gd name="connsiteX16" fmla="*/ 4110037 w 5976937"/>
                <a:gd name="connsiteY16" fmla="*/ 1019175 h 1409700"/>
                <a:gd name="connsiteX17" fmla="*/ 4090987 w 5976937"/>
                <a:gd name="connsiteY17" fmla="*/ 1019175 h 1409700"/>
                <a:gd name="connsiteX18" fmla="*/ 4090987 w 5976937"/>
                <a:gd name="connsiteY18" fmla="*/ 1019175 h 1409700"/>
                <a:gd name="connsiteX19" fmla="*/ 4076699 w 5976937"/>
                <a:gd name="connsiteY19" fmla="*/ 1004887 h 1409700"/>
                <a:gd name="connsiteX20" fmla="*/ 4076699 w 5976937"/>
                <a:gd name="connsiteY20" fmla="*/ 990600 h 1409700"/>
                <a:gd name="connsiteX21" fmla="*/ 4048125 w 5976937"/>
                <a:gd name="connsiteY21" fmla="*/ 990600 h 1409700"/>
                <a:gd name="connsiteX22" fmla="*/ 4048125 w 5976937"/>
                <a:gd name="connsiteY22" fmla="*/ 976312 h 1409700"/>
                <a:gd name="connsiteX23" fmla="*/ 3995737 w 5976937"/>
                <a:gd name="connsiteY23" fmla="*/ 976312 h 1409700"/>
                <a:gd name="connsiteX24" fmla="*/ 3995737 w 5976937"/>
                <a:gd name="connsiteY24" fmla="*/ 962025 h 1409700"/>
                <a:gd name="connsiteX25" fmla="*/ 3957637 w 5976937"/>
                <a:gd name="connsiteY25" fmla="*/ 962025 h 1409700"/>
                <a:gd name="connsiteX26" fmla="*/ 3957637 w 5976937"/>
                <a:gd name="connsiteY26" fmla="*/ 942975 h 1409700"/>
                <a:gd name="connsiteX27" fmla="*/ 3876675 w 5976937"/>
                <a:gd name="connsiteY27" fmla="*/ 942975 h 1409700"/>
                <a:gd name="connsiteX28" fmla="*/ 3876675 w 5976937"/>
                <a:gd name="connsiteY28" fmla="*/ 928687 h 1409700"/>
                <a:gd name="connsiteX29" fmla="*/ 3833812 w 5976937"/>
                <a:gd name="connsiteY29" fmla="*/ 928687 h 1409700"/>
                <a:gd name="connsiteX30" fmla="*/ 3833812 w 5976937"/>
                <a:gd name="connsiteY30" fmla="*/ 919162 h 1409700"/>
                <a:gd name="connsiteX31" fmla="*/ 3781425 w 5976937"/>
                <a:gd name="connsiteY31" fmla="*/ 919162 h 1409700"/>
                <a:gd name="connsiteX32" fmla="*/ 3781425 w 5976937"/>
                <a:gd name="connsiteY32" fmla="*/ 900112 h 1409700"/>
                <a:gd name="connsiteX33" fmla="*/ 3657600 w 5976937"/>
                <a:gd name="connsiteY33" fmla="*/ 900112 h 1409700"/>
                <a:gd name="connsiteX34" fmla="*/ 3657600 w 5976937"/>
                <a:gd name="connsiteY34" fmla="*/ 890587 h 1409700"/>
                <a:gd name="connsiteX35" fmla="*/ 3438525 w 5976937"/>
                <a:gd name="connsiteY35" fmla="*/ 890587 h 1409700"/>
                <a:gd name="connsiteX36" fmla="*/ 3438525 w 5976937"/>
                <a:gd name="connsiteY36" fmla="*/ 866775 h 1409700"/>
                <a:gd name="connsiteX37" fmla="*/ 3414712 w 5976937"/>
                <a:gd name="connsiteY37" fmla="*/ 866775 h 1409700"/>
                <a:gd name="connsiteX38" fmla="*/ 3414712 w 5976937"/>
                <a:gd name="connsiteY38" fmla="*/ 852487 h 1409700"/>
                <a:gd name="connsiteX39" fmla="*/ 3386137 w 5976937"/>
                <a:gd name="connsiteY39" fmla="*/ 852487 h 1409700"/>
                <a:gd name="connsiteX40" fmla="*/ 3388518 w 5976937"/>
                <a:gd name="connsiteY40" fmla="*/ 842962 h 1409700"/>
                <a:gd name="connsiteX41" fmla="*/ 3371850 w 5976937"/>
                <a:gd name="connsiteY41" fmla="*/ 842962 h 1409700"/>
                <a:gd name="connsiteX42" fmla="*/ 3371850 w 5976937"/>
                <a:gd name="connsiteY42" fmla="*/ 823912 h 1409700"/>
                <a:gd name="connsiteX43" fmla="*/ 3309937 w 5976937"/>
                <a:gd name="connsiteY43" fmla="*/ 823912 h 1409700"/>
                <a:gd name="connsiteX44" fmla="*/ 3309937 w 5976937"/>
                <a:gd name="connsiteY44" fmla="*/ 814387 h 1409700"/>
                <a:gd name="connsiteX45" fmla="*/ 3276600 w 5976937"/>
                <a:gd name="connsiteY45" fmla="*/ 814387 h 1409700"/>
                <a:gd name="connsiteX46" fmla="*/ 3276600 w 5976937"/>
                <a:gd name="connsiteY46" fmla="*/ 814387 h 1409700"/>
                <a:gd name="connsiteX47" fmla="*/ 3262313 w 5976937"/>
                <a:gd name="connsiteY47" fmla="*/ 800100 h 1409700"/>
                <a:gd name="connsiteX48" fmla="*/ 3262313 w 5976937"/>
                <a:gd name="connsiteY48" fmla="*/ 785812 h 1409700"/>
                <a:gd name="connsiteX49" fmla="*/ 3228975 w 5976937"/>
                <a:gd name="connsiteY49" fmla="*/ 785812 h 1409700"/>
                <a:gd name="connsiteX50" fmla="*/ 3224212 w 5976937"/>
                <a:gd name="connsiteY50" fmla="*/ 776287 h 1409700"/>
                <a:gd name="connsiteX51" fmla="*/ 3124200 w 5976937"/>
                <a:gd name="connsiteY51" fmla="*/ 776287 h 1409700"/>
                <a:gd name="connsiteX52" fmla="*/ 3124200 w 5976937"/>
                <a:gd name="connsiteY52" fmla="*/ 776287 h 1409700"/>
                <a:gd name="connsiteX53" fmla="*/ 3133725 w 5976937"/>
                <a:gd name="connsiteY53" fmla="*/ 766762 h 1409700"/>
                <a:gd name="connsiteX54" fmla="*/ 3133725 w 5976937"/>
                <a:gd name="connsiteY54" fmla="*/ 757237 h 1409700"/>
                <a:gd name="connsiteX55" fmla="*/ 3052762 w 5976937"/>
                <a:gd name="connsiteY55" fmla="*/ 757237 h 1409700"/>
                <a:gd name="connsiteX56" fmla="*/ 3052762 w 5976937"/>
                <a:gd name="connsiteY56" fmla="*/ 742950 h 1409700"/>
                <a:gd name="connsiteX57" fmla="*/ 2933700 w 5976937"/>
                <a:gd name="connsiteY57" fmla="*/ 742950 h 1409700"/>
                <a:gd name="connsiteX58" fmla="*/ 2933700 w 5976937"/>
                <a:gd name="connsiteY58" fmla="*/ 742950 h 1409700"/>
                <a:gd name="connsiteX59" fmla="*/ 2905125 w 5976937"/>
                <a:gd name="connsiteY59" fmla="*/ 714375 h 1409700"/>
                <a:gd name="connsiteX60" fmla="*/ 2905125 w 5976937"/>
                <a:gd name="connsiteY60" fmla="*/ 695325 h 1409700"/>
                <a:gd name="connsiteX61" fmla="*/ 2538412 w 5976937"/>
                <a:gd name="connsiteY61" fmla="*/ 695325 h 1409700"/>
                <a:gd name="connsiteX62" fmla="*/ 2538412 w 5976937"/>
                <a:gd name="connsiteY62" fmla="*/ 671512 h 1409700"/>
                <a:gd name="connsiteX63" fmla="*/ 2319337 w 5976937"/>
                <a:gd name="connsiteY63" fmla="*/ 671512 h 1409700"/>
                <a:gd name="connsiteX64" fmla="*/ 2319337 w 5976937"/>
                <a:gd name="connsiteY64" fmla="*/ 657225 h 1409700"/>
                <a:gd name="connsiteX65" fmla="*/ 2138362 w 5976937"/>
                <a:gd name="connsiteY65" fmla="*/ 657225 h 1409700"/>
                <a:gd name="connsiteX66" fmla="*/ 2138362 w 5976937"/>
                <a:gd name="connsiteY66" fmla="*/ 628650 h 1409700"/>
                <a:gd name="connsiteX67" fmla="*/ 2071687 w 5976937"/>
                <a:gd name="connsiteY67" fmla="*/ 628650 h 1409700"/>
                <a:gd name="connsiteX68" fmla="*/ 2071687 w 5976937"/>
                <a:gd name="connsiteY68" fmla="*/ 609600 h 1409700"/>
                <a:gd name="connsiteX69" fmla="*/ 1985962 w 5976937"/>
                <a:gd name="connsiteY69" fmla="*/ 609600 h 1409700"/>
                <a:gd name="connsiteX70" fmla="*/ 1985962 w 5976937"/>
                <a:gd name="connsiteY70" fmla="*/ 590550 h 1409700"/>
                <a:gd name="connsiteX71" fmla="*/ 1966912 w 5976937"/>
                <a:gd name="connsiteY71" fmla="*/ 590550 h 1409700"/>
                <a:gd name="connsiteX72" fmla="*/ 1947862 w 5976937"/>
                <a:gd name="connsiteY72" fmla="*/ 571500 h 1409700"/>
                <a:gd name="connsiteX73" fmla="*/ 1847850 w 5976937"/>
                <a:gd name="connsiteY73" fmla="*/ 571500 h 1409700"/>
                <a:gd name="connsiteX74" fmla="*/ 1847850 w 5976937"/>
                <a:gd name="connsiteY74" fmla="*/ 542925 h 1409700"/>
                <a:gd name="connsiteX75" fmla="*/ 1809750 w 5976937"/>
                <a:gd name="connsiteY75" fmla="*/ 542925 h 1409700"/>
                <a:gd name="connsiteX76" fmla="*/ 1781175 w 5976937"/>
                <a:gd name="connsiteY76" fmla="*/ 542925 h 1409700"/>
                <a:gd name="connsiteX77" fmla="*/ 1781175 w 5976937"/>
                <a:gd name="connsiteY77" fmla="*/ 523875 h 1409700"/>
                <a:gd name="connsiteX78" fmla="*/ 1714500 w 5976937"/>
                <a:gd name="connsiteY78" fmla="*/ 523875 h 1409700"/>
                <a:gd name="connsiteX79" fmla="*/ 1714500 w 5976937"/>
                <a:gd name="connsiteY79" fmla="*/ 514350 h 1409700"/>
                <a:gd name="connsiteX80" fmla="*/ 1685925 w 5976937"/>
                <a:gd name="connsiteY80" fmla="*/ 514350 h 1409700"/>
                <a:gd name="connsiteX81" fmla="*/ 1685925 w 5976937"/>
                <a:gd name="connsiteY81" fmla="*/ 500062 h 1409700"/>
                <a:gd name="connsiteX82" fmla="*/ 1609725 w 5976937"/>
                <a:gd name="connsiteY82" fmla="*/ 500062 h 1409700"/>
                <a:gd name="connsiteX83" fmla="*/ 1609725 w 5976937"/>
                <a:gd name="connsiteY83" fmla="*/ 471487 h 1409700"/>
                <a:gd name="connsiteX84" fmla="*/ 1585912 w 5976937"/>
                <a:gd name="connsiteY84" fmla="*/ 471487 h 1409700"/>
                <a:gd name="connsiteX85" fmla="*/ 1585912 w 5976937"/>
                <a:gd name="connsiteY85" fmla="*/ 457200 h 1409700"/>
                <a:gd name="connsiteX86" fmla="*/ 1519237 w 5976937"/>
                <a:gd name="connsiteY86" fmla="*/ 457200 h 1409700"/>
                <a:gd name="connsiteX87" fmla="*/ 1519237 w 5976937"/>
                <a:gd name="connsiteY87" fmla="*/ 438150 h 1409700"/>
                <a:gd name="connsiteX88" fmla="*/ 1438275 w 5976937"/>
                <a:gd name="connsiteY88" fmla="*/ 438150 h 1409700"/>
                <a:gd name="connsiteX89" fmla="*/ 1438275 w 5976937"/>
                <a:gd name="connsiteY89" fmla="*/ 423862 h 1409700"/>
                <a:gd name="connsiteX90" fmla="*/ 1290637 w 5976937"/>
                <a:gd name="connsiteY90" fmla="*/ 423862 h 1409700"/>
                <a:gd name="connsiteX91" fmla="*/ 1290637 w 5976937"/>
                <a:gd name="connsiteY91" fmla="*/ 423862 h 1409700"/>
                <a:gd name="connsiteX92" fmla="*/ 1290637 w 5976937"/>
                <a:gd name="connsiteY92" fmla="*/ 404812 h 1409700"/>
                <a:gd name="connsiteX93" fmla="*/ 1190625 w 5976937"/>
                <a:gd name="connsiteY93" fmla="*/ 404812 h 1409700"/>
                <a:gd name="connsiteX94" fmla="*/ 1190625 w 5976937"/>
                <a:gd name="connsiteY94" fmla="*/ 385762 h 1409700"/>
                <a:gd name="connsiteX95" fmla="*/ 1171575 w 5976937"/>
                <a:gd name="connsiteY95" fmla="*/ 385762 h 1409700"/>
                <a:gd name="connsiteX96" fmla="*/ 1166812 w 5976937"/>
                <a:gd name="connsiteY96" fmla="*/ 380999 h 1409700"/>
                <a:gd name="connsiteX97" fmla="*/ 1123950 w 5976937"/>
                <a:gd name="connsiteY97" fmla="*/ 380999 h 1409700"/>
                <a:gd name="connsiteX98" fmla="*/ 1123950 w 5976937"/>
                <a:gd name="connsiteY98" fmla="*/ 347662 h 1409700"/>
                <a:gd name="connsiteX99" fmla="*/ 1071562 w 5976937"/>
                <a:gd name="connsiteY99" fmla="*/ 347662 h 1409700"/>
                <a:gd name="connsiteX100" fmla="*/ 1071562 w 5976937"/>
                <a:gd name="connsiteY100" fmla="*/ 323850 h 1409700"/>
                <a:gd name="connsiteX101" fmla="*/ 1033462 w 5976937"/>
                <a:gd name="connsiteY101" fmla="*/ 323850 h 1409700"/>
                <a:gd name="connsiteX102" fmla="*/ 1033462 w 5976937"/>
                <a:gd name="connsiteY102" fmla="*/ 309562 h 1409700"/>
                <a:gd name="connsiteX103" fmla="*/ 938212 w 5976937"/>
                <a:gd name="connsiteY103" fmla="*/ 309562 h 1409700"/>
                <a:gd name="connsiteX104" fmla="*/ 938212 w 5976937"/>
                <a:gd name="connsiteY104" fmla="*/ 290512 h 1409700"/>
                <a:gd name="connsiteX105" fmla="*/ 876300 w 5976937"/>
                <a:gd name="connsiteY105" fmla="*/ 290512 h 1409700"/>
                <a:gd name="connsiteX106" fmla="*/ 871537 w 5976937"/>
                <a:gd name="connsiteY106" fmla="*/ 285749 h 1409700"/>
                <a:gd name="connsiteX107" fmla="*/ 800100 w 5976937"/>
                <a:gd name="connsiteY107" fmla="*/ 285749 h 1409700"/>
                <a:gd name="connsiteX108" fmla="*/ 800100 w 5976937"/>
                <a:gd name="connsiteY108" fmla="*/ 261937 h 1409700"/>
                <a:gd name="connsiteX109" fmla="*/ 766762 w 5976937"/>
                <a:gd name="connsiteY109" fmla="*/ 261937 h 1409700"/>
                <a:gd name="connsiteX110" fmla="*/ 766762 w 5976937"/>
                <a:gd name="connsiteY110" fmla="*/ 247650 h 1409700"/>
                <a:gd name="connsiteX111" fmla="*/ 623887 w 5976937"/>
                <a:gd name="connsiteY111" fmla="*/ 247650 h 1409700"/>
                <a:gd name="connsiteX112" fmla="*/ 623887 w 5976937"/>
                <a:gd name="connsiteY112" fmla="*/ 228600 h 1409700"/>
                <a:gd name="connsiteX113" fmla="*/ 585787 w 5976937"/>
                <a:gd name="connsiteY113" fmla="*/ 228600 h 1409700"/>
                <a:gd name="connsiteX114" fmla="*/ 585787 w 5976937"/>
                <a:gd name="connsiteY114" fmla="*/ 200025 h 1409700"/>
                <a:gd name="connsiteX115" fmla="*/ 538162 w 5976937"/>
                <a:gd name="connsiteY115" fmla="*/ 200025 h 1409700"/>
                <a:gd name="connsiteX116" fmla="*/ 538162 w 5976937"/>
                <a:gd name="connsiteY116" fmla="*/ 176212 h 1409700"/>
                <a:gd name="connsiteX117" fmla="*/ 504825 w 5976937"/>
                <a:gd name="connsiteY117" fmla="*/ 176212 h 1409700"/>
                <a:gd name="connsiteX118" fmla="*/ 504825 w 5976937"/>
                <a:gd name="connsiteY118" fmla="*/ 157162 h 1409700"/>
                <a:gd name="connsiteX119" fmla="*/ 438150 w 5976937"/>
                <a:gd name="connsiteY119" fmla="*/ 157162 h 1409700"/>
                <a:gd name="connsiteX120" fmla="*/ 438150 w 5976937"/>
                <a:gd name="connsiteY120" fmla="*/ 128587 h 1409700"/>
                <a:gd name="connsiteX121" fmla="*/ 409575 w 5976937"/>
                <a:gd name="connsiteY121" fmla="*/ 128587 h 1409700"/>
                <a:gd name="connsiteX122" fmla="*/ 409575 w 5976937"/>
                <a:gd name="connsiteY122" fmla="*/ 90487 h 1409700"/>
                <a:gd name="connsiteX123" fmla="*/ 338137 w 5976937"/>
                <a:gd name="connsiteY123" fmla="*/ 90487 h 1409700"/>
                <a:gd name="connsiteX124" fmla="*/ 338137 w 5976937"/>
                <a:gd name="connsiteY124" fmla="*/ 71437 h 1409700"/>
                <a:gd name="connsiteX125" fmla="*/ 242887 w 5976937"/>
                <a:gd name="connsiteY125" fmla="*/ 71437 h 1409700"/>
                <a:gd name="connsiteX126" fmla="*/ 242887 w 5976937"/>
                <a:gd name="connsiteY126" fmla="*/ 71437 h 1409700"/>
                <a:gd name="connsiteX127" fmla="*/ 214312 w 5976937"/>
                <a:gd name="connsiteY127" fmla="*/ 42862 h 1409700"/>
                <a:gd name="connsiteX128" fmla="*/ 214312 w 5976937"/>
                <a:gd name="connsiteY128" fmla="*/ 4762 h 1409700"/>
                <a:gd name="connsiteX129" fmla="*/ 128587 w 5976937"/>
                <a:gd name="connsiteY129" fmla="*/ 4762 h 1409700"/>
                <a:gd name="connsiteX130" fmla="*/ 133349 w 5976937"/>
                <a:gd name="connsiteY130" fmla="*/ 0 h 1409700"/>
                <a:gd name="connsiteX131" fmla="*/ 0 w 5976937"/>
                <a:gd name="connsiteY131" fmla="*/ 0 h 1409700"/>
                <a:gd name="connsiteX0" fmla="*/ 5976937 w 5976937"/>
                <a:gd name="connsiteY0" fmla="*/ 1409700 h 1409700"/>
                <a:gd name="connsiteX1" fmla="*/ 5534025 w 5976937"/>
                <a:gd name="connsiteY1" fmla="*/ 1409700 h 1409700"/>
                <a:gd name="connsiteX2" fmla="*/ 5534025 w 5976937"/>
                <a:gd name="connsiteY2" fmla="*/ 1281112 h 1409700"/>
                <a:gd name="connsiteX3" fmla="*/ 5272087 w 5976937"/>
                <a:gd name="connsiteY3" fmla="*/ 1281112 h 1409700"/>
                <a:gd name="connsiteX4" fmla="*/ 5272087 w 5976937"/>
                <a:gd name="connsiteY4" fmla="*/ 1185862 h 1409700"/>
                <a:gd name="connsiteX5" fmla="*/ 4781550 w 5976937"/>
                <a:gd name="connsiteY5" fmla="*/ 1185862 h 1409700"/>
                <a:gd name="connsiteX6" fmla="*/ 4781550 w 5976937"/>
                <a:gd name="connsiteY6" fmla="*/ 1123950 h 1409700"/>
                <a:gd name="connsiteX7" fmla="*/ 4324350 w 5976937"/>
                <a:gd name="connsiteY7" fmla="*/ 1123950 h 1409700"/>
                <a:gd name="connsiteX8" fmla="*/ 4324350 w 5976937"/>
                <a:gd name="connsiteY8" fmla="*/ 1104900 h 1409700"/>
                <a:gd name="connsiteX9" fmla="*/ 4257675 w 5976937"/>
                <a:gd name="connsiteY9" fmla="*/ 1104900 h 1409700"/>
                <a:gd name="connsiteX10" fmla="*/ 4257675 w 5976937"/>
                <a:gd name="connsiteY10" fmla="*/ 1085850 h 1409700"/>
                <a:gd name="connsiteX11" fmla="*/ 4219575 w 5976937"/>
                <a:gd name="connsiteY11" fmla="*/ 1085850 h 1409700"/>
                <a:gd name="connsiteX12" fmla="*/ 4219575 w 5976937"/>
                <a:gd name="connsiteY12" fmla="*/ 1066800 h 1409700"/>
                <a:gd name="connsiteX13" fmla="*/ 4133850 w 5976937"/>
                <a:gd name="connsiteY13" fmla="*/ 1066800 h 1409700"/>
                <a:gd name="connsiteX14" fmla="*/ 4133850 w 5976937"/>
                <a:gd name="connsiteY14" fmla="*/ 1038225 h 1409700"/>
                <a:gd name="connsiteX15" fmla="*/ 4110037 w 5976937"/>
                <a:gd name="connsiteY15" fmla="*/ 1038225 h 1409700"/>
                <a:gd name="connsiteX16" fmla="*/ 4110037 w 5976937"/>
                <a:gd name="connsiteY16" fmla="*/ 1019175 h 1409700"/>
                <a:gd name="connsiteX17" fmla="*/ 4090987 w 5976937"/>
                <a:gd name="connsiteY17" fmla="*/ 1019175 h 1409700"/>
                <a:gd name="connsiteX18" fmla="*/ 4090987 w 5976937"/>
                <a:gd name="connsiteY18" fmla="*/ 1019175 h 1409700"/>
                <a:gd name="connsiteX19" fmla="*/ 4076699 w 5976937"/>
                <a:gd name="connsiteY19" fmla="*/ 1004887 h 1409700"/>
                <a:gd name="connsiteX20" fmla="*/ 4076699 w 5976937"/>
                <a:gd name="connsiteY20" fmla="*/ 990600 h 1409700"/>
                <a:gd name="connsiteX21" fmla="*/ 4048125 w 5976937"/>
                <a:gd name="connsiteY21" fmla="*/ 990600 h 1409700"/>
                <a:gd name="connsiteX22" fmla="*/ 4048125 w 5976937"/>
                <a:gd name="connsiteY22" fmla="*/ 976312 h 1409700"/>
                <a:gd name="connsiteX23" fmla="*/ 3995737 w 5976937"/>
                <a:gd name="connsiteY23" fmla="*/ 976312 h 1409700"/>
                <a:gd name="connsiteX24" fmla="*/ 3995737 w 5976937"/>
                <a:gd name="connsiteY24" fmla="*/ 962025 h 1409700"/>
                <a:gd name="connsiteX25" fmla="*/ 3957637 w 5976937"/>
                <a:gd name="connsiteY25" fmla="*/ 962025 h 1409700"/>
                <a:gd name="connsiteX26" fmla="*/ 3957637 w 5976937"/>
                <a:gd name="connsiteY26" fmla="*/ 942975 h 1409700"/>
                <a:gd name="connsiteX27" fmla="*/ 3876675 w 5976937"/>
                <a:gd name="connsiteY27" fmla="*/ 942975 h 1409700"/>
                <a:gd name="connsiteX28" fmla="*/ 3876675 w 5976937"/>
                <a:gd name="connsiteY28" fmla="*/ 928687 h 1409700"/>
                <a:gd name="connsiteX29" fmla="*/ 3833812 w 5976937"/>
                <a:gd name="connsiteY29" fmla="*/ 928687 h 1409700"/>
                <a:gd name="connsiteX30" fmla="*/ 3833812 w 5976937"/>
                <a:gd name="connsiteY30" fmla="*/ 919162 h 1409700"/>
                <a:gd name="connsiteX31" fmla="*/ 3781425 w 5976937"/>
                <a:gd name="connsiteY31" fmla="*/ 919162 h 1409700"/>
                <a:gd name="connsiteX32" fmla="*/ 3781425 w 5976937"/>
                <a:gd name="connsiteY32" fmla="*/ 900112 h 1409700"/>
                <a:gd name="connsiteX33" fmla="*/ 3657600 w 5976937"/>
                <a:gd name="connsiteY33" fmla="*/ 900112 h 1409700"/>
                <a:gd name="connsiteX34" fmla="*/ 3657600 w 5976937"/>
                <a:gd name="connsiteY34" fmla="*/ 890587 h 1409700"/>
                <a:gd name="connsiteX35" fmla="*/ 3438525 w 5976937"/>
                <a:gd name="connsiteY35" fmla="*/ 890587 h 1409700"/>
                <a:gd name="connsiteX36" fmla="*/ 3438525 w 5976937"/>
                <a:gd name="connsiteY36" fmla="*/ 866775 h 1409700"/>
                <a:gd name="connsiteX37" fmla="*/ 3414712 w 5976937"/>
                <a:gd name="connsiteY37" fmla="*/ 866775 h 1409700"/>
                <a:gd name="connsiteX38" fmla="*/ 3414712 w 5976937"/>
                <a:gd name="connsiteY38" fmla="*/ 852487 h 1409700"/>
                <a:gd name="connsiteX39" fmla="*/ 3386137 w 5976937"/>
                <a:gd name="connsiteY39" fmla="*/ 852487 h 1409700"/>
                <a:gd name="connsiteX40" fmla="*/ 3386137 w 5976937"/>
                <a:gd name="connsiteY40" fmla="*/ 840580 h 1409700"/>
                <a:gd name="connsiteX41" fmla="*/ 3371850 w 5976937"/>
                <a:gd name="connsiteY41" fmla="*/ 842962 h 1409700"/>
                <a:gd name="connsiteX42" fmla="*/ 3371850 w 5976937"/>
                <a:gd name="connsiteY42" fmla="*/ 823912 h 1409700"/>
                <a:gd name="connsiteX43" fmla="*/ 3309937 w 5976937"/>
                <a:gd name="connsiteY43" fmla="*/ 823912 h 1409700"/>
                <a:gd name="connsiteX44" fmla="*/ 3309937 w 5976937"/>
                <a:gd name="connsiteY44" fmla="*/ 814387 h 1409700"/>
                <a:gd name="connsiteX45" fmla="*/ 3276600 w 5976937"/>
                <a:gd name="connsiteY45" fmla="*/ 814387 h 1409700"/>
                <a:gd name="connsiteX46" fmla="*/ 3276600 w 5976937"/>
                <a:gd name="connsiteY46" fmla="*/ 814387 h 1409700"/>
                <a:gd name="connsiteX47" fmla="*/ 3262313 w 5976937"/>
                <a:gd name="connsiteY47" fmla="*/ 800100 h 1409700"/>
                <a:gd name="connsiteX48" fmla="*/ 3262313 w 5976937"/>
                <a:gd name="connsiteY48" fmla="*/ 785812 h 1409700"/>
                <a:gd name="connsiteX49" fmla="*/ 3228975 w 5976937"/>
                <a:gd name="connsiteY49" fmla="*/ 785812 h 1409700"/>
                <a:gd name="connsiteX50" fmla="*/ 3224212 w 5976937"/>
                <a:gd name="connsiteY50" fmla="*/ 776287 h 1409700"/>
                <a:gd name="connsiteX51" fmla="*/ 3124200 w 5976937"/>
                <a:gd name="connsiteY51" fmla="*/ 776287 h 1409700"/>
                <a:gd name="connsiteX52" fmla="*/ 3124200 w 5976937"/>
                <a:gd name="connsiteY52" fmla="*/ 776287 h 1409700"/>
                <a:gd name="connsiteX53" fmla="*/ 3133725 w 5976937"/>
                <a:gd name="connsiteY53" fmla="*/ 766762 h 1409700"/>
                <a:gd name="connsiteX54" fmla="*/ 3133725 w 5976937"/>
                <a:gd name="connsiteY54" fmla="*/ 757237 h 1409700"/>
                <a:gd name="connsiteX55" fmla="*/ 3052762 w 5976937"/>
                <a:gd name="connsiteY55" fmla="*/ 757237 h 1409700"/>
                <a:gd name="connsiteX56" fmla="*/ 3052762 w 5976937"/>
                <a:gd name="connsiteY56" fmla="*/ 742950 h 1409700"/>
                <a:gd name="connsiteX57" fmla="*/ 2933700 w 5976937"/>
                <a:gd name="connsiteY57" fmla="*/ 742950 h 1409700"/>
                <a:gd name="connsiteX58" fmla="*/ 2933700 w 5976937"/>
                <a:gd name="connsiteY58" fmla="*/ 742950 h 1409700"/>
                <a:gd name="connsiteX59" fmla="*/ 2905125 w 5976937"/>
                <a:gd name="connsiteY59" fmla="*/ 714375 h 1409700"/>
                <a:gd name="connsiteX60" fmla="*/ 2905125 w 5976937"/>
                <a:gd name="connsiteY60" fmla="*/ 695325 h 1409700"/>
                <a:gd name="connsiteX61" fmla="*/ 2538412 w 5976937"/>
                <a:gd name="connsiteY61" fmla="*/ 695325 h 1409700"/>
                <a:gd name="connsiteX62" fmla="*/ 2538412 w 5976937"/>
                <a:gd name="connsiteY62" fmla="*/ 671512 h 1409700"/>
                <a:gd name="connsiteX63" fmla="*/ 2319337 w 5976937"/>
                <a:gd name="connsiteY63" fmla="*/ 671512 h 1409700"/>
                <a:gd name="connsiteX64" fmla="*/ 2319337 w 5976937"/>
                <a:gd name="connsiteY64" fmla="*/ 657225 h 1409700"/>
                <a:gd name="connsiteX65" fmla="*/ 2138362 w 5976937"/>
                <a:gd name="connsiteY65" fmla="*/ 657225 h 1409700"/>
                <a:gd name="connsiteX66" fmla="*/ 2138362 w 5976937"/>
                <a:gd name="connsiteY66" fmla="*/ 628650 h 1409700"/>
                <a:gd name="connsiteX67" fmla="*/ 2071687 w 5976937"/>
                <a:gd name="connsiteY67" fmla="*/ 628650 h 1409700"/>
                <a:gd name="connsiteX68" fmla="*/ 2071687 w 5976937"/>
                <a:gd name="connsiteY68" fmla="*/ 609600 h 1409700"/>
                <a:gd name="connsiteX69" fmla="*/ 1985962 w 5976937"/>
                <a:gd name="connsiteY69" fmla="*/ 609600 h 1409700"/>
                <a:gd name="connsiteX70" fmla="*/ 1985962 w 5976937"/>
                <a:gd name="connsiteY70" fmla="*/ 590550 h 1409700"/>
                <a:gd name="connsiteX71" fmla="*/ 1966912 w 5976937"/>
                <a:gd name="connsiteY71" fmla="*/ 590550 h 1409700"/>
                <a:gd name="connsiteX72" fmla="*/ 1947862 w 5976937"/>
                <a:gd name="connsiteY72" fmla="*/ 571500 h 1409700"/>
                <a:gd name="connsiteX73" fmla="*/ 1847850 w 5976937"/>
                <a:gd name="connsiteY73" fmla="*/ 571500 h 1409700"/>
                <a:gd name="connsiteX74" fmla="*/ 1847850 w 5976937"/>
                <a:gd name="connsiteY74" fmla="*/ 542925 h 1409700"/>
                <a:gd name="connsiteX75" fmla="*/ 1809750 w 5976937"/>
                <a:gd name="connsiteY75" fmla="*/ 542925 h 1409700"/>
                <a:gd name="connsiteX76" fmla="*/ 1781175 w 5976937"/>
                <a:gd name="connsiteY76" fmla="*/ 542925 h 1409700"/>
                <a:gd name="connsiteX77" fmla="*/ 1781175 w 5976937"/>
                <a:gd name="connsiteY77" fmla="*/ 523875 h 1409700"/>
                <a:gd name="connsiteX78" fmla="*/ 1714500 w 5976937"/>
                <a:gd name="connsiteY78" fmla="*/ 523875 h 1409700"/>
                <a:gd name="connsiteX79" fmla="*/ 1714500 w 5976937"/>
                <a:gd name="connsiteY79" fmla="*/ 514350 h 1409700"/>
                <a:gd name="connsiteX80" fmla="*/ 1685925 w 5976937"/>
                <a:gd name="connsiteY80" fmla="*/ 514350 h 1409700"/>
                <a:gd name="connsiteX81" fmla="*/ 1685925 w 5976937"/>
                <a:gd name="connsiteY81" fmla="*/ 500062 h 1409700"/>
                <a:gd name="connsiteX82" fmla="*/ 1609725 w 5976937"/>
                <a:gd name="connsiteY82" fmla="*/ 500062 h 1409700"/>
                <a:gd name="connsiteX83" fmla="*/ 1609725 w 5976937"/>
                <a:gd name="connsiteY83" fmla="*/ 471487 h 1409700"/>
                <a:gd name="connsiteX84" fmla="*/ 1585912 w 5976937"/>
                <a:gd name="connsiteY84" fmla="*/ 471487 h 1409700"/>
                <a:gd name="connsiteX85" fmla="*/ 1585912 w 5976937"/>
                <a:gd name="connsiteY85" fmla="*/ 457200 h 1409700"/>
                <a:gd name="connsiteX86" fmla="*/ 1519237 w 5976937"/>
                <a:gd name="connsiteY86" fmla="*/ 457200 h 1409700"/>
                <a:gd name="connsiteX87" fmla="*/ 1519237 w 5976937"/>
                <a:gd name="connsiteY87" fmla="*/ 438150 h 1409700"/>
                <a:gd name="connsiteX88" fmla="*/ 1438275 w 5976937"/>
                <a:gd name="connsiteY88" fmla="*/ 438150 h 1409700"/>
                <a:gd name="connsiteX89" fmla="*/ 1438275 w 5976937"/>
                <a:gd name="connsiteY89" fmla="*/ 423862 h 1409700"/>
                <a:gd name="connsiteX90" fmla="*/ 1290637 w 5976937"/>
                <a:gd name="connsiteY90" fmla="*/ 423862 h 1409700"/>
                <a:gd name="connsiteX91" fmla="*/ 1290637 w 5976937"/>
                <a:gd name="connsiteY91" fmla="*/ 423862 h 1409700"/>
                <a:gd name="connsiteX92" fmla="*/ 1290637 w 5976937"/>
                <a:gd name="connsiteY92" fmla="*/ 404812 h 1409700"/>
                <a:gd name="connsiteX93" fmla="*/ 1190625 w 5976937"/>
                <a:gd name="connsiteY93" fmla="*/ 404812 h 1409700"/>
                <a:gd name="connsiteX94" fmla="*/ 1190625 w 5976937"/>
                <a:gd name="connsiteY94" fmla="*/ 385762 h 1409700"/>
                <a:gd name="connsiteX95" fmla="*/ 1171575 w 5976937"/>
                <a:gd name="connsiteY95" fmla="*/ 385762 h 1409700"/>
                <a:gd name="connsiteX96" fmla="*/ 1166812 w 5976937"/>
                <a:gd name="connsiteY96" fmla="*/ 380999 h 1409700"/>
                <a:gd name="connsiteX97" fmla="*/ 1123950 w 5976937"/>
                <a:gd name="connsiteY97" fmla="*/ 380999 h 1409700"/>
                <a:gd name="connsiteX98" fmla="*/ 1123950 w 5976937"/>
                <a:gd name="connsiteY98" fmla="*/ 347662 h 1409700"/>
                <a:gd name="connsiteX99" fmla="*/ 1071562 w 5976937"/>
                <a:gd name="connsiteY99" fmla="*/ 347662 h 1409700"/>
                <a:gd name="connsiteX100" fmla="*/ 1071562 w 5976937"/>
                <a:gd name="connsiteY100" fmla="*/ 323850 h 1409700"/>
                <a:gd name="connsiteX101" fmla="*/ 1033462 w 5976937"/>
                <a:gd name="connsiteY101" fmla="*/ 323850 h 1409700"/>
                <a:gd name="connsiteX102" fmla="*/ 1033462 w 5976937"/>
                <a:gd name="connsiteY102" fmla="*/ 309562 h 1409700"/>
                <a:gd name="connsiteX103" fmla="*/ 938212 w 5976937"/>
                <a:gd name="connsiteY103" fmla="*/ 309562 h 1409700"/>
                <a:gd name="connsiteX104" fmla="*/ 938212 w 5976937"/>
                <a:gd name="connsiteY104" fmla="*/ 290512 h 1409700"/>
                <a:gd name="connsiteX105" fmla="*/ 876300 w 5976937"/>
                <a:gd name="connsiteY105" fmla="*/ 290512 h 1409700"/>
                <a:gd name="connsiteX106" fmla="*/ 871537 w 5976937"/>
                <a:gd name="connsiteY106" fmla="*/ 285749 h 1409700"/>
                <a:gd name="connsiteX107" fmla="*/ 800100 w 5976937"/>
                <a:gd name="connsiteY107" fmla="*/ 285749 h 1409700"/>
                <a:gd name="connsiteX108" fmla="*/ 800100 w 5976937"/>
                <a:gd name="connsiteY108" fmla="*/ 261937 h 1409700"/>
                <a:gd name="connsiteX109" fmla="*/ 766762 w 5976937"/>
                <a:gd name="connsiteY109" fmla="*/ 261937 h 1409700"/>
                <a:gd name="connsiteX110" fmla="*/ 766762 w 5976937"/>
                <a:gd name="connsiteY110" fmla="*/ 247650 h 1409700"/>
                <a:gd name="connsiteX111" fmla="*/ 623887 w 5976937"/>
                <a:gd name="connsiteY111" fmla="*/ 247650 h 1409700"/>
                <a:gd name="connsiteX112" fmla="*/ 623887 w 5976937"/>
                <a:gd name="connsiteY112" fmla="*/ 228600 h 1409700"/>
                <a:gd name="connsiteX113" fmla="*/ 585787 w 5976937"/>
                <a:gd name="connsiteY113" fmla="*/ 228600 h 1409700"/>
                <a:gd name="connsiteX114" fmla="*/ 585787 w 5976937"/>
                <a:gd name="connsiteY114" fmla="*/ 200025 h 1409700"/>
                <a:gd name="connsiteX115" fmla="*/ 538162 w 5976937"/>
                <a:gd name="connsiteY115" fmla="*/ 200025 h 1409700"/>
                <a:gd name="connsiteX116" fmla="*/ 538162 w 5976937"/>
                <a:gd name="connsiteY116" fmla="*/ 176212 h 1409700"/>
                <a:gd name="connsiteX117" fmla="*/ 504825 w 5976937"/>
                <a:gd name="connsiteY117" fmla="*/ 176212 h 1409700"/>
                <a:gd name="connsiteX118" fmla="*/ 504825 w 5976937"/>
                <a:gd name="connsiteY118" fmla="*/ 157162 h 1409700"/>
                <a:gd name="connsiteX119" fmla="*/ 438150 w 5976937"/>
                <a:gd name="connsiteY119" fmla="*/ 157162 h 1409700"/>
                <a:gd name="connsiteX120" fmla="*/ 438150 w 5976937"/>
                <a:gd name="connsiteY120" fmla="*/ 128587 h 1409700"/>
                <a:gd name="connsiteX121" fmla="*/ 409575 w 5976937"/>
                <a:gd name="connsiteY121" fmla="*/ 128587 h 1409700"/>
                <a:gd name="connsiteX122" fmla="*/ 409575 w 5976937"/>
                <a:gd name="connsiteY122" fmla="*/ 90487 h 1409700"/>
                <a:gd name="connsiteX123" fmla="*/ 338137 w 5976937"/>
                <a:gd name="connsiteY123" fmla="*/ 90487 h 1409700"/>
                <a:gd name="connsiteX124" fmla="*/ 338137 w 5976937"/>
                <a:gd name="connsiteY124" fmla="*/ 71437 h 1409700"/>
                <a:gd name="connsiteX125" fmla="*/ 242887 w 5976937"/>
                <a:gd name="connsiteY125" fmla="*/ 71437 h 1409700"/>
                <a:gd name="connsiteX126" fmla="*/ 242887 w 5976937"/>
                <a:gd name="connsiteY126" fmla="*/ 71437 h 1409700"/>
                <a:gd name="connsiteX127" fmla="*/ 214312 w 5976937"/>
                <a:gd name="connsiteY127" fmla="*/ 42862 h 1409700"/>
                <a:gd name="connsiteX128" fmla="*/ 214312 w 5976937"/>
                <a:gd name="connsiteY128" fmla="*/ 4762 h 1409700"/>
                <a:gd name="connsiteX129" fmla="*/ 128587 w 5976937"/>
                <a:gd name="connsiteY129" fmla="*/ 4762 h 1409700"/>
                <a:gd name="connsiteX130" fmla="*/ 133349 w 5976937"/>
                <a:gd name="connsiteY130" fmla="*/ 0 h 1409700"/>
                <a:gd name="connsiteX131" fmla="*/ 0 w 5976937"/>
                <a:gd name="connsiteY131" fmla="*/ 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5976937" h="1409700">
                  <a:moveTo>
                    <a:pt x="5976937" y="1409700"/>
                  </a:moveTo>
                  <a:lnTo>
                    <a:pt x="5534025" y="1409700"/>
                  </a:lnTo>
                  <a:lnTo>
                    <a:pt x="5534025" y="1281112"/>
                  </a:lnTo>
                  <a:lnTo>
                    <a:pt x="5272087" y="1281112"/>
                  </a:lnTo>
                  <a:lnTo>
                    <a:pt x="5272087" y="1185862"/>
                  </a:lnTo>
                  <a:lnTo>
                    <a:pt x="4781550" y="1185862"/>
                  </a:lnTo>
                  <a:lnTo>
                    <a:pt x="4781550" y="1123950"/>
                  </a:lnTo>
                  <a:lnTo>
                    <a:pt x="4324350" y="1123950"/>
                  </a:lnTo>
                  <a:lnTo>
                    <a:pt x="4324350" y="1104900"/>
                  </a:lnTo>
                  <a:lnTo>
                    <a:pt x="4257675" y="1104900"/>
                  </a:lnTo>
                  <a:lnTo>
                    <a:pt x="4257675" y="1085850"/>
                  </a:lnTo>
                  <a:lnTo>
                    <a:pt x="4219575" y="1085850"/>
                  </a:lnTo>
                  <a:lnTo>
                    <a:pt x="4219575" y="1066800"/>
                  </a:lnTo>
                  <a:lnTo>
                    <a:pt x="4133850" y="1066800"/>
                  </a:lnTo>
                  <a:lnTo>
                    <a:pt x="4133850" y="1038225"/>
                  </a:lnTo>
                  <a:lnTo>
                    <a:pt x="4110037" y="1038225"/>
                  </a:lnTo>
                  <a:lnTo>
                    <a:pt x="4110037" y="1019175"/>
                  </a:lnTo>
                  <a:lnTo>
                    <a:pt x="4090987" y="1019175"/>
                  </a:lnTo>
                  <a:lnTo>
                    <a:pt x="4090987" y="1019175"/>
                  </a:lnTo>
                  <a:lnTo>
                    <a:pt x="4076699" y="1004887"/>
                  </a:lnTo>
                  <a:lnTo>
                    <a:pt x="4076699" y="990600"/>
                  </a:lnTo>
                  <a:lnTo>
                    <a:pt x="4048125" y="990600"/>
                  </a:lnTo>
                  <a:lnTo>
                    <a:pt x="4048125" y="976312"/>
                  </a:lnTo>
                  <a:lnTo>
                    <a:pt x="3995737" y="976312"/>
                  </a:lnTo>
                  <a:lnTo>
                    <a:pt x="3995737" y="962025"/>
                  </a:lnTo>
                  <a:lnTo>
                    <a:pt x="3957637" y="962025"/>
                  </a:lnTo>
                  <a:lnTo>
                    <a:pt x="3957637" y="942975"/>
                  </a:lnTo>
                  <a:lnTo>
                    <a:pt x="3876675" y="942975"/>
                  </a:lnTo>
                  <a:lnTo>
                    <a:pt x="3876675" y="928687"/>
                  </a:lnTo>
                  <a:lnTo>
                    <a:pt x="3833812" y="928687"/>
                  </a:lnTo>
                  <a:lnTo>
                    <a:pt x="3833812" y="919162"/>
                  </a:lnTo>
                  <a:lnTo>
                    <a:pt x="3781425" y="919162"/>
                  </a:lnTo>
                  <a:lnTo>
                    <a:pt x="3781425" y="900112"/>
                  </a:lnTo>
                  <a:lnTo>
                    <a:pt x="3657600" y="900112"/>
                  </a:lnTo>
                  <a:lnTo>
                    <a:pt x="3657600" y="890587"/>
                  </a:lnTo>
                  <a:lnTo>
                    <a:pt x="3438525" y="890587"/>
                  </a:lnTo>
                  <a:lnTo>
                    <a:pt x="3438525" y="866775"/>
                  </a:lnTo>
                  <a:lnTo>
                    <a:pt x="3414712" y="866775"/>
                  </a:lnTo>
                  <a:lnTo>
                    <a:pt x="3414712" y="852487"/>
                  </a:lnTo>
                  <a:lnTo>
                    <a:pt x="3386137" y="852487"/>
                  </a:lnTo>
                  <a:lnTo>
                    <a:pt x="3386137" y="840580"/>
                  </a:lnTo>
                  <a:lnTo>
                    <a:pt x="3371850" y="842962"/>
                  </a:lnTo>
                  <a:lnTo>
                    <a:pt x="3371850" y="823912"/>
                  </a:lnTo>
                  <a:lnTo>
                    <a:pt x="3309937" y="823912"/>
                  </a:lnTo>
                  <a:lnTo>
                    <a:pt x="3309937" y="814387"/>
                  </a:lnTo>
                  <a:lnTo>
                    <a:pt x="3276600" y="814387"/>
                  </a:lnTo>
                  <a:lnTo>
                    <a:pt x="3276600" y="814387"/>
                  </a:lnTo>
                  <a:lnTo>
                    <a:pt x="3262313" y="800100"/>
                  </a:lnTo>
                  <a:lnTo>
                    <a:pt x="3262313" y="785812"/>
                  </a:lnTo>
                  <a:lnTo>
                    <a:pt x="3228975" y="785812"/>
                  </a:lnTo>
                  <a:lnTo>
                    <a:pt x="3224212" y="776287"/>
                  </a:lnTo>
                  <a:lnTo>
                    <a:pt x="3124200" y="776287"/>
                  </a:lnTo>
                  <a:lnTo>
                    <a:pt x="3124200" y="776287"/>
                  </a:lnTo>
                  <a:lnTo>
                    <a:pt x="3133725" y="766762"/>
                  </a:lnTo>
                  <a:lnTo>
                    <a:pt x="3133725" y="757237"/>
                  </a:lnTo>
                  <a:lnTo>
                    <a:pt x="3052762" y="757237"/>
                  </a:lnTo>
                  <a:lnTo>
                    <a:pt x="3052762" y="742950"/>
                  </a:lnTo>
                  <a:lnTo>
                    <a:pt x="2933700" y="742950"/>
                  </a:lnTo>
                  <a:lnTo>
                    <a:pt x="2933700" y="742950"/>
                  </a:lnTo>
                  <a:lnTo>
                    <a:pt x="2905125" y="714375"/>
                  </a:lnTo>
                  <a:lnTo>
                    <a:pt x="2905125" y="695325"/>
                  </a:lnTo>
                  <a:lnTo>
                    <a:pt x="2538412" y="695325"/>
                  </a:lnTo>
                  <a:lnTo>
                    <a:pt x="2538412" y="671512"/>
                  </a:lnTo>
                  <a:lnTo>
                    <a:pt x="2319337" y="671512"/>
                  </a:lnTo>
                  <a:lnTo>
                    <a:pt x="2319337" y="657225"/>
                  </a:lnTo>
                  <a:lnTo>
                    <a:pt x="2138362" y="657225"/>
                  </a:lnTo>
                  <a:lnTo>
                    <a:pt x="2138362" y="628650"/>
                  </a:lnTo>
                  <a:lnTo>
                    <a:pt x="2071687" y="628650"/>
                  </a:lnTo>
                  <a:lnTo>
                    <a:pt x="2071687" y="609600"/>
                  </a:lnTo>
                  <a:lnTo>
                    <a:pt x="1985962" y="609600"/>
                  </a:lnTo>
                  <a:lnTo>
                    <a:pt x="1985962" y="590550"/>
                  </a:lnTo>
                  <a:lnTo>
                    <a:pt x="1966912" y="590550"/>
                  </a:lnTo>
                  <a:lnTo>
                    <a:pt x="1947862" y="571500"/>
                  </a:lnTo>
                  <a:lnTo>
                    <a:pt x="1847850" y="571500"/>
                  </a:lnTo>
                  <a:lnTo>
                    <a:pt x="1847850" y="542925"/>
                  </a:lnTo>
                  <a:lnTo>
                    <a:pt x="1809750" y="542925"/>
                  </a:lnTo>
                  <a:lnTo>
                    <a:pt x="1781175" y="542925"/>
                  </a:lnTo>
                  <a:lnTo>
                    <a:pt x="1781175" y="523875"/>
                  </a:lnTo>
                  <a:lnTo>
                    <a:pt x="1714500" y="523875"/>
                  </a:lnTo>
                  <a:lnTo>
                    <a:pt x="1714500" y="514350"/>
                  </a:lnTo>
                  <a:lnTo>
                    <a:pt x="1685925" y="514350"/>
                  </a:lnTo>
                  <a:lnTo>
                    <a:pt x="1685925" y="500062"/>
                  </a:lnTo>
                  <a:lnTo>
                    <a:pt x="1609725" y="500062"/>
                  </a:lnTo>
                  <a:lnTo>
                    <a:pt x="1609725" y="471487"/>
                  </a:lnTo>
                  <a:lnTo>
                    <a:pt x="1585912" y="471487"/>
                  </a:lnTo>
                  <a:lnTo>
                    <a:pt x="1585912" y="457200"/>
                  </a:lnTo>
                  <a:lnTo>
                    <a:pt x="1519237" y="457200"/>
                  </a:lnTo>
                  <a:lnTo>
                    <a:pt x="1519237" y="438150"/>
                  </a:lnTo>
                  <a:lnTo>
                    <a:pt x="1438275" y="438150"/>
                  </a:lnTo>
                  <a:lnTo>
                    <a:pt x="1438275" y="423862"/>
                  </a:lnTo>
                  <a:lnTo>
                    <a:pt x="1290637" y="423862"/>
                  </a:lnTo>
                  <a:lnTo>
                    <a:pt x="1290637" y="423862"/>
                  </a:lnTo>
                  <a:lnTo>
                    <a:pt x="1290637" y="404812"/>
                  </a:lnTo>
                  <a:lnTo>
                    <a:pt x="1190625" y="404812"/>
                  </a:lnTo>
                  <a:lnTo>
                    <a:pt x="1190625" y="385762"/>
                  </a:lnTo>
                  <a:lnTo>
                    <a:pt x="1171575" y="385762"/>
                  </a:lnTo>
                  <a:lnTo>
                    <a:pt x="1166812" y="380999"/>
                  </a:lnTo>
                  <a:lnTo>
                    <a:pt x="1123950" y="380999"/>
                  </a:lnTo>
                  <a:lnTo>
                    <a:pt x="1123950" y="347662"/>
                  </a:lnTo>
                  <a:lnTo>
                    <a:pt x="1071562" y="347662"/>
                  </a:lnTo>
                  <a:lnTo>
                    <a:pt x="1071562" y="323850"/>
                  </a:lnTo>
                  <a:lnTo>
                    <a:pt x="1033462" y="323850"/>
                  </a:lnTo>
                  <a:lnTo>
                    <a:pt x="1033462" y="309562"/>
                  </a:lnTo>
                  <a:lnTo>
                    <a:pt x="938212" y="309562"/>
                  </a:lnTo>
                  <a:lnTo>
                    <a:pt x="938212" y="290512"/>
                  </a:lnTo>
                  <a:lnTo>
                    <a:pt x="876300" y="290512"/>
                  </a:lnTo>
                  <a:lnTo>
                    <a:pt x="871537" y="285749"/>
                  </a:lnTo>
                  <a:lnTo>
                    <a:pt x="800100" y="285749"/>
                  </a:lnTo>
                  <a:lnTo>
                    <a:pt x="800100" y="261937"/>
                  </a:lnTo>
                  <a:lnTo>
                    <a:pt x="766762" y="261937"/>
                  </a:lnTo>
                  <a:lnTo>
                    <a:pt x="766762" y="247650"/>
                  </a:lnTo>
                  <a:lnTo>
                    <a:pt x="623887" y="247650"/>
                  </a:lnTo>
                  <a:lnTo>
                    <a:pt x="623887" y="228600"/>
                  </a:lnTo>
                  <a:lnTo>
                    <a:pt x="585787" y="228600"/>
                  </a:lnTo>
                  <a:lnTo>
                    <a:pt x="585787" y="200025"/>
                  </a:lnTo>
                  <a:lnTo>
                    <a:pt x="538162" y="200025"/>
                  </a:lnTo>
                  <a:lnTo>
                    <a:pt x="538162" y="176212"/>
                  </a:lnTo>
                  <a:lnTo>
                    <a:pt x="504825" y="176212"/>
                  </a:lnTo>
                  <a:lnTo>
                    <a:pt x="504825" y="157162"/>
                  </a:lnTo>
                  <a:lnTo>
                    <a:pt x="438150" y="157162"/>
                  </a:lnTo>
                  <a:lnTo>
                    <a:pt x="438150" y="128587"/>
                  </a:lnTo>
                  <a:lnTo>
                    <a:pt x="409575" y="128587"/>
                  </a:lnTo>
                  <a:lnTo>
                    <a:pt x="409575" y="90487"/>
                  </a:lnTo>
                  <a:lnTo>
                    <a:pt x="338137" y="90487"/>
                  </a:lnTo>
                  <a:lnTo>
                    <a:pt x="338137" y="71437"/>
                  </a:lnTo>
                  <a:lnTo>
                    <a:pt x="242887" y="71437"/>
                  </a:lnTo>
                  <a:lnTo>
                    <a:pt x="242887" y="71437"/>
                  </a:lnTo>
                  <a:lnTo>
                    <a:pt x="214312" y="42862"/>
                  </a:lnTo>
                  <a:lnTo>
                    <a:pt x="214312" y="4762"/>
                  </a:lnTo>
                  <a:lnTo>
                    <a:pt x="128587" y="4762"/>
                  </a:lnTo>
                  <a:lnTo>
                    <a:pt x="133349"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592" name="Group 9591">
              <a:extLst>
                <a:ext uri="{FF2B5EF4-FFF2-40B4-BE49-F238E27FC236}">
                  <a16:creationId xmlns:a16="http://schemas.microsoft.com/office/drawing/2014/main" id="{4581C6E9-D90D-B301-A354-6EE494800EB5}"/>
                </a:ext>
              </a:extLst>
            </p:cNvPr>
            <p:cNvGrpSpPr/>
            <p:nvPr/>
          </p:nvGrpSpPr>
          <p:grpSpPr>
            <a:xfrm>
              <a:off x="2358350" y="2576365"/>
              <a:ext cx="6057534" cy="983880"/>
              <a:chOff x="2358350" y="2576365"/>
              <a:chExt cx="6057534" cy="983880"/>
            </a:xfrm>
          </p:grpSpPr>
          <p:cxnSp>
            <p:nvCxnSpPr>
              <p:cNvPr id="9523" name="Straight Connector 9522">
                <a:extLst>
                  <a:ext uri="{FF2B5EF4-FFF2-40B4-BE49-F238E27FC236}">
                    <a16:creationId xmlns:a16="http://schemas.microsoft.com/office/drawing/2014/main" id="{D0EBB4D5-32F2-A200-ACF5-E1BA19D83AAA}"/>
                  </a:ext>
                </a:extLst>
              </p:cNvPr>
              <p:cNvCxnSpPr/>
              <p:nvPr/>
            </p:nvCxnSpPr>
            <p:spPr bwMode="auto">
              <a:xfrm>
                <a:off x="8415884"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91F549F5-9A92-4271-F24A-BC8FB02471CD}"/>
                  </a:ext>
                </a:extLst>
              </p:cNvPr>
              <p:cNvCxnSpPr/>
              <p:nvPr/>
            </p:nvCxnSpPr>
            <p:spPr bwMode="auto">
              <a:xfrm>
                <a:off x="8303965"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4918F039-3476-9BE3-53D8-9403E66D0955}"/>
                  </a:ext>
                </a:extLst>
              </p:cNvPr>
              <p:cNvCxnSpPr/>
              <p:nvPr/>
            </p:nvCxnSpPr>
            <p:spPr bwMode="auto">
              <a:xfrm>
                <a:off x="8218240"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528B7837-B4AD-BEFA-97E7-373638E3D655}"/>
                  </a:ext>
                </a:extLst>
              </p:cNvPr>
              <p:cNvCxnSpPr/>
              <p:nvPr/>
            </p:nvCxnSpPr>
            <p:spPr bwMode="auto">
              <a:xfrm>
                <a:off x="8194427"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6884B222-11B2-160B-07C6-78B60D19AD0E}"/>
                  </a:ext>
                </a:extLst>
              </p:cNvPr>
              <p:cNvCxnSpPr/>
              <p:nvPr/>
            </p:nvCxnSpPr>
            <p:spPr bwMode="auto">
              <a:xfrm>
                <a:off x="8103939"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D75BACE9-0C2B-68AD-CA85-716CF3694977}"/>
                  </a:ext>
                </a:extLst>
              </p:cNvPr>
              <p:cNvCxnSpPr/>
              <p:nvPr/>
            </p:nvCxnSpPr>
            <p:spPr bwMode="auto">
              <a:xfrm>
                <a:off x="8065839"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D77813DC-DD07-1E20-5BEF-061B7FFB572A}"/>
                  </a:ext>
                </a:extLst>
              </p:cNvPr>
              <p:cNvCxnSpPr/>
              <p:nvPr/>
            </p:nvCxnSpPr>
            <p:spPr bwMode="auto">
              <a:xfrm>
                <a:off x="8020964"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F4E544C2-0A4F-BB38-4431-50FD5AC41065}"/>
                  </a:ext>
                </a:extLst>
              </p:cNvPr>
              <p:cNvCxnSpPr/>
              <p:nvPr/>
            </p:nvCxnSpPr>
            <p:spPr bwMode="auto">
              <a:xfrm>
                <a:off x="7967827"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952E5159-5475-38BA-E513-C375492B68C0}"/>
                  </a:ext>
                </a:extLst>
              </p:cNvPr>
              <p:cNvCxnSpPr/>
              <p:nvPr/>
            </p:nvCxnSpPr>
            <p:spPr bwMode="auto">
              <a:xfrm>
                <a:off x="7948779"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2" name="Straight Connector 9531">
                <a:extLst>
                  <a:ext uri="{FF2B5EF4-FFF2-40B4-BE49-F238E27FC236}">
                    <a16:creationId xmlns:a16="http://schemas.microsoft.com/office/drawing/2014/main" id="{91900E82-98DF-FC79-BBD5-99B67628FFD9}"/>
                  </a:ext>
                </a:extLst>
              </p:cNvPr>
              <p:cNvCxnSpPr/>
              <p:nvPr/>
            </p:nvCxnSpPr>
            <p:spPr bwMode="auto">
              <a:xfrm>
                <a:off x="7904377"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48E5CBA8-E40F-F1B5-82DA-6AB2E0A2AB89}"/>
                  </a:ext>
                </a:extLst>
              </p:cNvPr>
              <p:cNvCxnSpPr/>
              <p:nvPr/>
            </p:nvCxnSpPr>
            <p:spPr bwMode="auto">
              <a:xfrm>
                <a:off x="7871204"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F39CD34D-6237-D646-C3FE-793D5F8BAB8B}"/>
                  </a:ext>
                </a:extLst>
              </p:cNvPr>
              <p:cNvCxnSpPr/>
              <p:nvPr/>
            </p:nvCxnSpPr>
            <p:spPr bwMode="auto">
              <a:xfrm>
                <a:off x="7826125"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C8BD269A-EE95-2E8C-BF43-16343189A6E2}"/>
                  </a:ext>
                </a:extLst>
              </p:cNvPr>
              <p:cNvCxnSpPr/>
              <p:nvPr/>
            </p:nvCxnSpPr>
            <p:spPr bwMode="auto">
              <a:xfrm>
                <a:off x="7797139"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8E2D1245-7237-77AF-4389-33D8983DD9EC}"/>
                  </a:ext>
                </a:extLst>
              </p:cNvPr>
              <p:cNvCxnSpPr/>
              <p:nvPr/>
            </p:nvCxnSpPr>
            <p:spPr bwMode="auto">
              <a:xfrm>
                <a:off x="7757534"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8BBBB610-5300-F866-C970-C43053091980}"/>
                  </a:ext>
                </a:extLst>
              </p:cNvPr>
              <p:cNvCxnSpPr/>
              <p:nvPr/>
            </p:nvCxnSpPr>
            <p:spPr bwMode="auto">
              <a:xfrm>
                <a:off x="7740733"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A6CFD997-A587-5AFB-F7F2-026AD827DB64}"/>
                  </a:ext>
                </a:extLst>
              </p:cNvPr>
              <p:cNvCxnSpPr/>
              <p:nvPr/>
            </p:nvCxnSpPr>
            <p:spPr bwMode="auto">
              <a:xfrm>
                <a:off x="7666915" y="34588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9570D78A-5DF3-9B48-F0CC-03E0388025B3}"/>
                  </a:ext>
                </a:extLst>
              </p:cNvPr>
              <p:cNvCxnSpPr/>
              <p:nvPr/>
            </p:nvCxnSpPr>
            <p:spPr bwMode="auto">
              <a:xfrm>
                <a:off x="7640721" y="344362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DF2931AA-48C3-449E-8921-806A6399F160}"/>
                  </a:ext>
                </a:extLst>
              </p:cNvPr>
              <p:cNvCxnSpPr/>
              <p:nvPr/>
            </p:nvCxnSpPr>
            <p:spPr bwMode="auto">
              <a:xfrm>
                <a:off x="7607384" y="344362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C658EE3A-6D66-1695-4E5D-B7E07BD845F8}"/>
                  </a:ext>
                </a:extLst>
              </p:cNvPr>
              <p:cNvCxnSpPr/>
              <p:nvPr/>
            </p:nvCxnSpPr>
            <p:spPr bwMode="auto">
              <a:xfrm>
                <a:off x="7551637" y="343410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67ECC96B-74EF-E53A-B0FA-94D169D2E8F9}"/>
                  </a:ext>
                </a:extLst>
              </p:cNvPr>
              <p:cNvCxnSpPr/>
              <p:nvPr/>
            </p:nvCxnSpPr>
            <p:spPr bwMode="auto">
              <a:xfrm>
                <a:off x="7575450" y="343410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3" name="Straight Connector 9542">
                <a:extLst>
                  <a:ext uri="{FF2B5EF4-FFF2-40B4-BE49-F238E27FC236}">
                    <a16:creationId xmlns:a16="http://schemas.microsoft.com/office/drawing/2014/main" id="{6D331166-EBA3-8A08-AE5E-74F095DF2804}"/>
                  </a:ext>
                </a:extLst>
              </p:cNvPr>
              <p:cNvCxnSpPr/>
              <p:nvPr/>
            </p:nvCxnSpPr>
            <p:spPr bwMode="auto">
              <a:xfrm>
                <a:off x="7485673" y="343410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4" name="Straight Connector 9543">
                <a:extLst>
                  <a:ext uri="{FF2B5EF4-FFF2-40B4-BE49-F238E27FC236}">
                    <a16:creationId xmlns:a16="http://schemas.microsoft.com/office/drawing/2014/main" id="{FAEF4DE4-4367-F6BD-5305-FB97068F7F3E}"/>
                  </a:ext>
                </a:extLst>
              </p:cNvPr>
              <p:cNvCxnSpPr/>
              <p:nvPr/>
            </p:nvCxnSpPr>
            <p:spPr bwMode="auto">
              <a:xfrm>
                <a:off x="7448910" y="343410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15BE9101-43F4-C349-2FFD-CA078F0643F6}"/>
                  </a:ext>
                </a:extLst>
              </p:cNvPr>
              <p:cNvCxnSpPr/>
              <p:nvPr/>
            </p:nvCxnSpPr>
            <p:spPr bwMode="auto">
              <a:xfrm>
                <a:off x="7390401" y="343410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6" name="Straight Connector 9545">
                <a:extLst>
                  <a:ext uri="{FF2B5EF4-FFF2-40B4-BE49-F238E27FC236}">
                    <a16:creationId xmlns:a16="http://schemas.microsoft.com/office/drawing/2014/main" id="{E1283C80-BBD1-0CB2-9A1D-6EC0FC494E81}"/>
                  </a:ext>
                </a:extLst>
              </p:cNvPr>
              <p:cNvCxnSpPr/>
              <p:nvPr/>
            </p:nvCxnSpPr>
            <p:spPr bwMode="auto">
              <a:xfrm>
                <a:off x="7366588" y="3416286"/>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6791AEB8-3F9B-83A6-EF1C-1F0C96CEFF8F}"/>
                  </a:ext>
                </a:extLst>
              </p:cNvPr>
              <p:cNvCxnSpPr/>
              <p:nvPr/>
            </p:nvCxnSpPr>
            <p:spPr bwMode="auto">
              <a:xfrm>
                <a:off x="7340395" y="3408089"/>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01D40D8C-96F1-3D5F-A88B-B525FF40EE47}"/>
                  </a:ext>
                </a:extLst>
              </p:cNvPr>
              <p:cNvCxnSpPr/>
              <p:nvPr/>
            </p:nvCxnSpPr>
            <p:spPr bwMode="auto">
              <a:xfrm>
                <a:off x="7311820" y="33929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49" name="Straight Connector 9548">
                <a:extLst>
                  <a:ext uri="{FF2B5EF4-FFF2-40B4-BE49-F238E27FC236}">
                    <a16:creationId xmlns:a16="http://schemas.microsoft.com/office/drawing/2014/main" id="{7C4EC9F3-6953-8556-E5FC-3AEF414BDA96}"/>
                  </a:ext>
                </a:extLst>
              </p:cNvPr>
              <p:cNvCxnSpPr/>
              <p:nvPr/>
            </p:nvCxnSpPr>
            <p:spPr bwMode="auto">
              <a:xfrm>
                <a:off x="7287169" y="33929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7A2719A3-FB7C-29E1-8CB3-612482CC0EE7}"/>
                  </a:ext>
                </a:extLst>
              </p:cNvPr>
              <p:cNvCxnSpPr/>
              <p:nvPr/>
            </p:nvCxnSpPr>
            <p:spPr bwMode="auto">
              <a:xfrm>
                <a:off x="7260975" y="33929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406A6CAA-FABF-27C4-2C52-18C98EE02A1A}"/>
                  </a:ext>
                </a:extLst>
              </p:cNvPr>
              <p:cNvCxnSpPr/>
              <p:nvPr/>
            </p:nvCxnSpPr>
            <p:spPr bwMode="auto">
              <a:xfrm>
                <a:off x="7228181" y="33929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A2C47806-803E-200D-27FE-B2C481268C3C}"/>
                  </a:ext>
                </a:extLst>
              </p:cNvPr>
              <p:cNvCxnSpPr/>
              <p:nvPr/>
            </p:nvCxnSpPr>
            <p:spPr bwMode="auto">
              <a:xfrm>
                <a:off x="7159669" y="339290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1EA7B3E1-B5C5-DC22-2309-8C52A436B6A6}"/>
                  </a:ext>
                </a:extLst>
              </p:cNvPr>
              <p:cNvCxnSpPr/>
              <p:nvPr/>
            </p:nvCxnSpPr>
            <p:spPr bwMode="auto">
              <a:xfrm>
                <a:off x="7138782" y="338120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B7D96CFC-EA9B-A70A-D748-7FD9900D8968}"/>
                  </a:ext>
                </a:extLst>
              </p:cNvPr>
              <p:cNvCxnSpPr/>
              <p:nvPr/>
            </p:nvCxnSpPr>
            <p:spPr bwMode="auto">
              <a:xfrm>
                <a:off x="7096669" y="337426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98C94518-C1E3-2F51-D2B6-EF29A11E404A}"/>
                  </a:ext>
                </a:extLst>
              </p:cNvPr>
              <p:cNvCxnSpPr/>
              <p:nvPr/>
            </p:nvCxnSpPr>
            <p:spPr bwMode="auto">
              <a:xfrm>
                <a:off x="7070475" y="336742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6" name="Straight Connector 9555">
                <a:extLst>
                  <a:ext uri="{FF2B5EF4-FFF2-40B4-BE49-F238E27FC236}">
                    <a16:creationId xmlns:a16="http://schemas.microsoft.com/office/drawing/2014/main" id="{71C4F6C9-CA91-05E5-5DDA-61F1FAF270A3}"/>
                  </a:ext>
                </a:extLst>
              </p:cNvPr>
              <p:cNvCxnSpPr/>
              <p:nvPr/>
            </p:nvCxnSpPr>
            <p:spPr bwMode="auto">
              <a:xfrm>
                <a:off x="7037137" y="336742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E503D79C-ACD1-C45F-91AD-A00460530376}"/>
                  </a:ext>
                </a:extLst>
              </p:cNvPr>
              <p:cNvCxnSpPr/>
              <p:nvPr/>
            </p:nvCxnSpPr>
            <p:spPr bwMode="auto">
              <a:xfrm>
                <a:off x="7013325" y="336742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0F7E664A-E7F3-A0C7-B0FD-580AB24D626E}"/>
                  </a:ext>
                </a:extLst>
              </p:cNvPr>
              <p:cNvCxnSpPr/>
              <p:nvPr/>
            </p:nvCxnSpPr>
            <p:spPr bwMode="auto">
              <a:xfrm>
                <a:off x="6980531" y="336742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B133EAF5-397B-DBE5-15EF-7138427BFDFE}"/>
                  </a:ext>
                </a:extLst>
              </p:cNvPr>
              <p:cNvCxnSpPr/>
              <p:nvPr/>
            </p:nvCxnSpPr>
            <p:spPr bwMode="auto">
              <a:xfrm>
                <a:off x="6880518" y="336556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B85E1303-FE40-A8BE-C2D7-54AA74D5906C}"/>
                  </a:ext>
                </a:extLst>
              </p:cNvPr>
              <p:cNvCxnSpPr/>
              <p:nvPr/>
            </p:nvCxnSpPr>
            <p:spPr bwMode="auto">
              <a:xfrm>
                <a:off x="6666206" y="332965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0282E38E-4178-112F-A911-0800B2EB625C}"/>
                  </a:ext>
                </a:extLst>
              </p:cNvPr>
              <p:cNvCxnSpPr/>
              <p:nvPr/>
            </p:nvCxnSpPr>
            <p:spPr bwMode="auto">
              <a:xfrm>
                <a:off x="6636767" y="332254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2" name="Straight Connector 9561">
                <a:extLst>
                  <a:ext uri="{FF2B5EF4-FFF2-40B4-BE49-F238E27FC236}">
                    <a16:creationId xmlns:a16="http://schemas.microsoft.com/office/drawing/2014/main" id="{F9EB86F4-B35A-8CDB-2B29-8514C340F2F2}"/>
                  </a:ext>
                </a:extLst>
              </p:cNvPr>
              <p:cNvCxnSpPr/>
              <p:nvPr/>
            </p:nvCxnSpPr>
            <p:spPr bwMode="auto">
              <a:xfrm>
                <a:off x="6601048" y="3304059"/>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76B4E02D-90D8-920E-08A7-B7E2A39F14B5}"/>
                  </a:ext>
                </a:extLst>
              </p:cNvPr>
              <p:cNvCxnSpPr/>
              <p:nvPr/>
            </p:nvCxnSpPr>
            <p:spPr bwMode="auto">
              <a:xfrm>
                <a:off x="6501035" y="3292559"/>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C258F647-5F20-7003-45F6-0609D57CF3BD}"/>
                  </a:ext>
                </a:extLst>
              </p:cNvPr>
              <p:cNvCxnSpPr/>
              <p:nvPr/>
            </p:nvCxnSpPr>
            <p:spPr bwMode="auto">
              <a:xfrm>
                <a:off x="6453410" y="3292559"/>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5" name="Straight Connector 9564">
                <a:extLst>
                  <a:ext uri="{FF2B5EF4-FFF2-40B4-BE49-F238E27FC236}">
                    <a16:creationId xmlns:a16="http://schemas.microsoft.com/office/drawing/2014/main" id="{93CF8FFA-6632-9C89-0541-88154492F686}"/>
                  </a:ext>
                </a:extLst>
              </p:cNvPr>
              <p:cNvCxnSpPr/>
              <p:nvPr/>
            </p:nvCxnSpPr>
            <p:spPr bwMode="auto">
              <a:xfrm>
                <a:off x="6184329" y="3251992"/>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826A8F05-F7FD-7F43-7EA5-4162939263C5}"/>
                  </a:ext>
                </a:extLst>
              </p:cNvPr>
              <p:cNvCxnSpPr/>
              <p:nvPr/>
            </p:nvCxnSpPr>
            <p:spPr bwMode="auto">
              <a:xfrm>
                <a:off x="5981922" y="3241840"/>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5C5F91F7-77F5-0139-8769-979373C18826}"/>
                  </a:ext>
                </a:extLst>
              </p:cNvPr>
              <p:cNvCxnSpPr/>
              <p:nvPr/>
            </p:nvCxnSpPr>
            <p:spPr bwMode="auto">
              <a:xfrm>
                <a:off x="5843957" y="322939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1F286550-E3A0-7AD0-019C-21FD54E1DE8D}"/>
                  </a:ext>
                </a:extLst>
              </p:cNvPr>
              <p:cNvCxnSpPr/>
              <p:nvPr/>
            </p:nvCxnSpPr>
            <p:spPr bwMode="auto">
              <a:xfrm>
                <a:off x="5817671" y="321526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43E8FB2C-A592-9B02-4F26-816EC2E86F88}"/>
                  </a:ext>
                </a:extLst>
              </p:cNvPr>
              <p:cNvCxnSpPr/>
              <p:nvPr/>
            </p:nvCxnSpPr>
            <p:spPr bwMode="auto">
              <a:xfrm>
                <a:off x="5778737" y="320127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3ACD5836-BD21-DAC2-A44E-7297A3D21B37}"/>
                  </a:ext>
                </a:extLst>
              </p:cNvPr>
              <p:cNvCxnSpPr/>
              <p:nvPr/>
            </p:nvCxnSpPr>
            <p:spPr bwMode="auto">
              <a:xfrm>
                <a:off x="5625050" y="316454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1" name="Straight Connector 9570">
                <a:extLst>
                  <a:ext uri="{FF2B5EF4-FFF2-40B4-BE49-F238E27FC236}">
                    <a16:creationId xmlns:a16="http://schemas.microsoft.com/office/drawing/2014/main" id="{43AA4A9C-D0E3-BD54-88A7-8569EC36604E}"/>
                  </a:ext>
                </a:extLst>
              </p:cNvPr>
              <p:cNvCxnSpPr/>
              <p:nvPr/>
            </p:nvCxnSpPr>
            <p:spPr bwMode="auto">
              <a:xfrm>
                <a:off x="5534562" y="315055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C82BD093-0EBD-E32F-38F3-22AB01506456}"/>
                  </a:ext>
                </a:extLst>
              </p:cNvPr>
              <p:cNvCxnSpPr/>
              <p:nvPr/>
            </p:nvCxnSpPr>
            <p:spPr bwMode="auto">
              <a:xfrm>
                <a:off x="5339348" y="3126781"/>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5ADDFA49-DDB3-1E48-A0CD-E6659021044A}"/>
                  </a:ext>
                </a:extLst>
              </p:cNvPr>
              <p:cNvCxnSpPr/>
              <p:nvPr/>
            </p:nvCxnSpPr>
            <p:spPr bwMode="auto">
              <a:xfrm>
                <a:off x="4960729" y="304911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4" name="Straight Connector 9573">
                <a:extLst>
                  <a:ext uri="{FF2B5EF4-FFF2-40B4-BE49-F238E27FC236}">
                    <a16:creationId xmlns:a16="http://schemas.microsoft.com/office/drawing/2014/main" id="{9B5CED6B-89A5-86B1-3F18-D5260DE63C61}"/>
                  </a:ext>
                </a:extLst>
              </p:cNvPr>
              <p:cNvCxnSpPr/>
              <p:nvPr/>
            </p:nvCxnSpPr>
            <p:spPr bwMode="auto">
              <a:xfrm>
                <a:off x="4823202" y="301487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58A038E7-56F3-DC9B-3A94-434158F26F54}"/>
                  </a:ext>
                </a:extLst>
              </p:cNvPr>
              <p:cNvCxnSpPr/>
              <p:nvPr/>
            </p:nvCxnSpPr>
            <p:spPr bwMode="auto">
              <a:xfrm>
                <a:off x="4471252" y="297290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DEAB214E-003F-BFA8-9747-7A90B00D079E}"/>
                  </a:ext>
                </a:extLst>
              </p:cNvPr>
              <p:cNvCxnSpPr/>
              <p:nvPr/>
            </p:nvCxnSpPr>
            <p:spPr bwMode="auto">
              <a:xfrm>
                <a:off x="4086218" y="290153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7" name="Straight Connector 9576">
                <a:extLst>
                  <a:ext uri="{FF2B5EF4-FFF2-40B4-BE49-F238E27FC236}">
                    <a16:creationId xmlns:a16="http://schemas.microsoft.com/office/drawing/2014/main" id="{F9D13B5E-C2EE-6DC9-3E62-0949CCA49485}"/>
                  </a:ext>
                </a:extLst>
              </p:cNvPr>
              <p:cNvCxnSpPr/>
              <p:nvPr/>
            </p:nvCxnSpPr>
            <p:spPr bwMode="auto">
              <a:xfrm>
                <a:off x="4002874" y="2883771"/>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38744725-22A7-9F16-8014-B2A34400F0D6}"/>
                  </a:ext>
                </a:extLst>
              </p:cNvPr>
              <p:cNvCxnSpPr/>
              <p:nvPr/>
            </p:nvCxnSpPr>
            <p:spPr bwMode="auto">
              <a:xfrm>
                <a:off x="3883811" y="2846841"/>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79" name="Straight Connector 9578">
                <a:extLst>
                  <a:ext uri="{FF2B5EF4-FFF2-40B4-BE49-F238E27FC236}">
                    <a16:creationId xmlns:a16="http://schemas.microsoft.com/office/drawing/2014/main" id="{BDF1932B-5D03-1AC3-53F8-DE6BDC98CD53}"/>
                  </a:ext>
                </a:extLst>
              </p:cNvPr>
              <p:cNvCxnSpPr/>
              <p:nvPr/>
            </p:nvCxnSpPr>
            <p:spPr bwMode="auto">
              <a:xfrm>
                <a:off x="3819815" y="2823106"/>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0" name="Straight Connector 9579">
                <a:extLst>
                  <a:ext uri="{FF2B5EF4-FFF2-40B4-BE49-F238E27FC236}">
                    <a16:creationId xmlns:a16="http://schemas.microsoft.com/office/drawing/2014/main" id="{BF1ED946-1591-B93B-F212-2C3026AFDFD4}"/>
                  </a:ext>
                </a:extLst>
              </p:cNvPr>
              <p:cNvCxnSpPr/>
              <p:nvPr/>
            </p:nvCxnSpPr>
            <p:spPr bwMode="auto">
              <a:xfrm>
                <a:off x="3515015" y="2785745"/>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D929A8F0-E7BE-D539-34BD-FA7BF2A0E35D}"/>
                  </a:ext>
                </a:extLst>
              </p:cNvPr>
              <p:cNvCxnSpPr/>
              <p:nvPr/>
            </p:nvCxnSpPr>
            <p:spPr bwMode="auto">
              <a:xfrm>
                <a:off x="3438815" y="2756141"/>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2" name="Straight Connector 9581">
                <a:extLst>
                  <a:ext uri="{FF2B5EF4-FFF2-40B4-BE49-F238E27FC236}">
                    <a16:creationId xmlns:a16="http://schemas.microsoft.com/office/drawing/2014/main" id="{98CBAE9A-249D-121D-6BB3-69BA8F699AE8}"/>
                  </a:ext>
                </a:extLst>
              </p:cNvPr>
              <p:cNvCxnSpPr/>
              <p:nvPr/>
            </p:nvCxnSpPr>
            <p:spPr bwMode="auto">
              <a:xfrm>
                <a:off x="3379284" y="274540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3" name="Straight Connector 9582">
                <a:extLst>
                  <a:ext uri="{FF2B5EF4-FFF2-40B4-BE49-F238E27FC236}">
                    <a16:creationId xmlns:a16="http://schemas.microsoft.com/office/drawing/2014/main" id="{1CEC8497-4AC4-B49C-DC5C-99254A9E91B0}"/>
                  </a:ext>
                </a:extLst>
              </p:cNvPr>
              <p:cNvCxnSpPr/>
              <p:nvPr/>
            </p:nvCxnSpPr>
            <p:spPr bwMode="auto">
              <a:xfrm>
                <a:off x="3319753" y="274540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435F2579-E86D-DB66-C9D0-3669EF4BF7A2}"/>
                  </a:ext>
                </a:extLst>
              </p:cNvPr>
              <p:cNvCxnSpPr/>
              <p:nvPr/>
            </p:nvCxnSpPr>
            <p:spPr bwMode="auto">
              <a:xfrm>
                <a:off x="3298322" y="274540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5" name="Straight Connector 9584">
                <a:extLst>
                  <a:ext uri="{FF2B5EF4-FFF2-40B4-BE49-F238E27FC236}">
                    <a16:creationId xmlns:a16="http://schemas.microsoft.com/office/drawing/2014/main" id="{878F8B22-B767-D7F6-CC8C-16CF4F7472DC}"/>
                  </a:ext>
                </a:extLst>
              </p:cNvPr>
              <p:cNvCxnSpPr/>
              <p:nvPr/>
            </p:nvCxnSpPr>
            <p:spPr bwMode="auto">
              <a:xfrm>
                <a:off x="2672053" y="2652713"/>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6" name="Straight Connector 9585">
                <a:extLst>
                  <a:ext uri="{FF2B5EF4-FFF2-40B4-BE49-F238E27FC236}">
                    <a16:creationId xmlns:a16="http://schemas.microsoft.com/office/drawing/2014/main" id="{9E693C2E-3508-FD9A-160A-039523066D23}"/>
                  </a:ext>
                </a:extLst>
              </p:cNvPr>
              <p:cNvCxnSpPr/>
              <p:nvPr/>
            </p:nvCxnSpPr>
            <p:spPr bwMode="auto">
              <a:xfrm>
                <a:off x="2643478" y="2643967"/>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DBD8AC3B-B02C-4552-64B0-DC7725A95174}"/>
                  </a:ext>
                </a:extLst>
              </p:cNvPr>
              <p:cNvCxnSpPr/>
              <p:nvPr/>
            </p:nvCxnSpPr>
            <p:spPr bwMode="auto">
              <a:xfrm>
                <a:off x="2593472" y="2633589"/>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8" name="Straight Connector 9587">
                <a:extLst>
                  <a:ext uri="{FF2B5EF4-FFF2-40B4-BE49-F238E27FC236}">
                    <a16:creationId xmlns:a16="http://schemas.microsoft.com/office/drawing/2014/main" id="{2B5EE968-2D21-0253-954B-8ED83A6B31F4}"/>
                  </a:ext>
                </a:extLst>
              </p:cNvPr>
              <p:cNvCxnSpPr/>
              <p:nvPr/>
            </p:nvCxnSpPr>
            <p:spPr bwMode="auto">
              <a:xfrm>
                <a:off x="2570141" y="262708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89" name="Straight Connector 9588">
                <a:extLst>
                  <a:ext uri="{FF2B5EF4-FFF2-40B4-BE49-F238E27FC236}">
                    <a16:creationId xmlns:a16="http://schemas.microsoft.com/office/drawing/2014/main" id="{D0A07155-9658-C705-0E49-BDC0153C007F}"/>
                  </a:ext>
                </a:extLst>
              </p:cNvPr>
              <p:cNvCxnSpPr/>
              <p:nvPr/>
            </p:nvCxnSpPr>
            <p:spPr bwMode="auto">
              <a:xfrm>
                <a:off x="2494082" y="2627084"/>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242B6CFC-5567-856F-A15D-584C7747BEE7}"/>
                  </a:ext>
                </a:extLst>
              </p:cNvPr>
              <p:cNvCxnSpPr/>
              <p:nvPr/>
            </p:nvCxnSpPr>
            <p:spPr bwMode="auto">
              <a:xfrm>
                <a:off x="2434550" y="2593248"/>
                <a:ext cx="0" cy="101437"/>
              </a:xfrm>
              <a:prstGeom prst="line">
                <a:avLst/>
              </a:prstGeom>
              <a:noFill/>
              <a:ln w="28575" cap="flat" cmpd="sng" algn="ctr">
                <a:solidFill>
                  <a:schemeClr val="accent1"/>
                </a:solidFill>
                <a:prstDash val="solid"/>
                <a:round/>
                <a:headEnd type="none" w="med" len="med"/>
                <a:tailEnd type="none" w="med" len="med"/>
              </a:ln>
              <a:effectLst/>
            </p:spPr>
          </p:cxnSp>
          <p:cxnSp>
            <p:nvCxnSpPr>
              <p:cNvPr id="9591" name="Straight Connector 9590">
                <a:extLst>
                  <a:ext uri="{FF2B5EF4-FFF2-40B4-BE49-F238E27FC236}">
                    <a16:creationId xmlns:a16="http://schemas.microsoft.com/office/drawing/2014/main" id="{BE453069-AA7F-5600-07EA-FBEEA03D4536}"/>
                  </a:ext>
                </a:extLst>
              </p:cNvPr>
              <p:cNvCxnSpPr/>
              <p:nvPr/>
            </p:nvCxnSpPr>
            <p:spPr bwMode="auto">
              <a:xfrm>
                <a:off x="2358350" y="2576365"/>
                <a:ext cx="0" cy="101437"/>
              </a:xfrm>
              <a:prstGeom prst="line">
                <a:avLst/>
              </a:prstGeom>
              <a:noFill/>
              <a:ln w="28575" cap="flat" cmpd="sng" algn="ctr">
                <a:solidFill>
                  <a:schemeClr val="accent1"/>
                </a:solidFill>
                <a:prstDash val="solid"/>
                <a:round/>
                <a:headEnd type="none" w="med" len="med"/>
                <a:tailEnd type="none" w="med" len="med"/>
              </a:ln>
              <a:effectLst/>
            </p:spPr>
          </p:cxnSp>
        </p:grpSp>
        <p:sp>
          <p:nvSpPr>
            <p:cNvPr id="9593" name="Freeform: Shape 9592">
              <a:extLst>
                <a:ext uri="{FF2B5EF4-FFF2-40B4-BE49-F238E27FC236}">
                  <a16:creationId xmlns:a16="http://schemas.microsoft.com/office/drawing/2014/main" id="{208D1DF6-5C36-0503-775E-1740B8436765}"/>
                </a:ext>
              </a:extLst>
            </p:cNvPr>
            <p:cNvSpPr/>
            <p:nvPr/>
          </p:nvSpPr>
          <p:spPr bwMode="auto">
            <a:xfrm>
              <a:off x="2339975" y="2625725"/>
              <a:ext cx="2127250" cy="393700"/>
            </a:xfrm>
            <a:custGeom>
              <a:avLst/>
              <a:gdLst>
                <a:gd name="connsiteX0" fmla="*/ 0 w 2127250"/>
                <a:gd name="connsiteY0" fmla="*/ 0 h 393700"/>
                <a:gd name="connsiteX1" fmla="*/ 82550 w 2127250"/>
                <a:gd name="connsiteY1" fmla="*/ 0 h 393700"/>
                <a:gd name="connsiteX2" fmla="*/ 82550 w 2127250"/>
                <a:gd name="connsiteY2" fmla="*/ 41275 h 393700"/>
                <a:gd name="connsiteX3" fmla="*/ 219075 w 2127250"/>
                <a:gd name="connsiteY3" fmla="*/ 41275 h 393700"/>
                <a:gd name="connsiteX4" fmla="*/ 219075 w 2127250"/>
                <a:gd name="connsiteY4" fmla="*/ 73025 h 393700"/>
                <a:gd name="connsiteX5" fmla="*/ 339725 w 2127250"/>
                <a:gd name="connsiteY5" fmla="*/ 73025 h 393700"/>
                <a:gd name="connsiteX6" fmla="*/ 339725 w 2127250"/>
                <a:gd name="connsiteY6" fmla="*/ 111125 h 393700"/>
                <a:gd name="connsiteX7" fmla="*/ 501650 w 2127250"/>
                <a:gd name="connsiteY7" fmla="*/ 111125 h 393700"/>
                <a:gd name="connsiteX8" fmla="*/ 501650 w 2127250"/>
                <a:gd name="connsiteY8" fmla="*/ 120650 h 393700"/>
                <a:gd name="connsiteX9" fmla="*/ 600075 w 2127250"/>
                <a:gd name="connsiteY9" fmla="*/ 120650 h 393700"/>
                <a:gd name="connsiteX10" fmla="*/ 600075 w 2127250"/>
                <a:gd name="connsiteY10" fmla="*/ 142875 h 393700"/>
                <a:gd name="connsiteX11" fmla="*/ 650875 w 2127250"/>
                <a:gd name="connsiteY11" fmla="*/ 142875 h 393700"/>
                <a:gd name="connsiteX12" fmla="*/ 650875 w 2127250"/>
                <a:gd name="connsiteY12" fmla="*/ 152400 h 393700"/>
                <a:gd name="connsiteX13" fmla="*/ 850900 w 2127250"/>
                <a:gd name="connsiteY13" fmla="*/ 152400 h 393700"/>
                <a:gd name="connsiteX14" fmla="*/ 857250 w 2127250"/>
                <a:gd name="connsiteY14" fmla="*/ 158750 h 393700"/>
                <a:gd name="connsiteX15" fmla="*/ 920750 w 2127250"/>
                <a:gd name="connsiteY15" fmla="*/ 158750 h 393700"/>
                <a:gd name="connsiteX16" fmla="*/ 920750 w 2127250"/>
                <a:gd name="connsiteY16" fmla="*/ 171450 h 393700"/>
                <a:gd name="connsiteX17" fmla="*/ 1085850 w 2127250"/>
                <a:gd name="connsiteY17" fmla="*/ 171450 h 393700"/>
                <a:gd name="connsiteX18" fmla="*/ 1085850 w 2127250"/>
                <a:gd name="connsiteY18" fmla="*/ 193675 h 393700"/>
                <a:gd name="connsiteX19" fmla="*/ 1130300 w 2127250"/>
                <a:gd name="connsiteY19" fmla="*/ 193675 h 393700"/>
                <a:gd name="connsiteX20" fmla="*/ 1130300 w 2127250"/>
                <a:gd name="connsiteY20" fmla="*/ 212725 h 393700"/>
                <a:gd name="connsiteX21" fmla="*/ 1216025 w 2127250"/>
                <a:gd name="connsiteY21" fmla="*/ 212725 h 393700"/>
                <a:gd name="connsiteX22" fmla="*/ 1216025 w 2127250"/>
                <a:gd name="connsiteY22" fmla="*/ 215900 h 393700"/>
                <a:gd name="connsiteX23" fmla="*/ 1254125 w 2127250"/>
                <a:gd name="connsiteY23" fmla="*/ 215900 h 393700"/>
                <a:gd name="connsiteX24" fmla="*/ 1254125 w 2127250"/>
                <a:gd name="connsiteY24" fmla="*/ 234950 h 393700"/>
                <a:gd name="connsiteX25" fmla="*/ 1355725 w 2127250"/>
                <a:gd name="connsiteY25" fmla="*/ 234950 h 393700"/>
                <a:gd name="connsiteX26" fmla="*/ 1355725 w 2127250"/>
                <a:gd name="connsiteY26" fmla="*/ 234950 h 393700"/>
                <a:gd name="connsiteX27" fmla="*/ 1463675 w 2127250"/>
                <a:gd name="connsiteY27" fmla="*/ 234950 h 393700"/>
                <a:gd name="connsiteX28" fmla="*/ 1463675 w 2127250"/>
                <a:gd name="connsiteY28" fmla="*/ 234950 h 393700"/>
                <a:gd name="connsiteX29" fmla="*/ 1511300 w 2127250"/>
                <a:gd name="connsiteY29" fmla="*/ 234950 h 393700"/>
                <a:gd name="connsiteX30" fmla="*/ 1511300 w 2127250"/>
                <a:gd name="connsiteY30" fmla="*/ 273050 h 393700"/>
                <a:gd name="connsiteX31" fmla="*/ 1555750 w 2127250"/>
                <a:gd name="connsiteY31" fmla="*/ 273050 h 393700"/>
                <a:gd name="connsiteX32" fmla="*/ 1555750 w 2127250"/>
                <a:gd name="connsiteY32" fmla="*/ 279400 h 393700"/>
                <a:gd name="connsiteX33" fmla="*/ 1597025 w 2127250"/>
                <a:gd name="connsiteY33" fmla="*/ 279400 h 393700"/>
                <a:gd name="connsiteX34" fmla="*/ 1597025 w 2127250"/>
                <a:gd name="connsiteY34" fmla="*/ 301625 h 393700"/>
                <a:gd name="connsiteX35" fmla="*/ 1660525 w 2127250"/>
                <a:gd name="connsiteY35" fmla="*/ 301625 h 393700"/>
                <a:gd name="connsiteX36" fmla="*/ 1660525 w 2127250"/>
                <a:gd name="connsiteY36" fmla="*/ 320675 h 393700"/>
                <a:gd name="connsiteX37" fmla="*/ 1711325 w 2127250"/>
                <a:gd name="connsiteY37" fmla="*/ 320675 h 393700"/>
                <a:gd name="connsiteX38" fmla="*/ 1711325 w 2127250"/>
                <a:gd name="connsiteY38" fmla="*/ 339725 h 393700"/>
                <a:gd name="connsiteX39" fmla="*/ 1793875 w 2127250"/>
                <a:gd name="connsiteY39" fmla="*/ 339725 h 393700"/>
                <a:gd name="connsiteX40" fmla="*/ 1793875 w 2127250"/>
                <a:gd name="connsiteY40" fmla="*/ 349250 h 393700"/>
                <a:gd name="connsiteX41" fmla="*/ 1851025 w 2127250"/>
                <a:gd name="connsiteY41" fmla="*/ 349250 h 393700"/>
                <a:gd name="connsiteX42" fmla="*/ 1851025 w 2127250"/>
                <a:gd name="connsiteY42" fmla="*/ 358775 h 393700"/>
                <a:gd name="connsiteX43" fmla="*/ 2073275 w 2127250"/>
                <a:gd name="connsiteY43" fmla="*/ 358775 h 393700"/>
                <a:gd name="connsiteX44" fmla="*/ 2073275 w 2127250"/>
                <a:gd name="connsiteY44" fmla="*/ 393700 h 393700"/>
                <a:gd name="connsiteX45" fmla="*/ 2127250 w 2127250"/>
                <a:gd name="connsiteY45" fmla="*/ 393700 h 39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27250" h="393700">
                  <a:moveTo>
                    <a:pt x="0" y="0"/>
                  </a:moveTo>
                  <a:lnTo>
                    <a:pt x="82550" y="0"/>
                  </a:lnTo>
                  <a:lnTo>
                    <a:pt x="82550" y="41275"/>
                  </a:lnTo>
                  <a:lnTo>
                    <a:pt x="219075" y="41275"/>
                  </a:lnTo>
                  <a:lnTo>
                    <a:pt x="219075" y="73025"/>
                  </a:lnTo>
                  <a:lnTo>
                    <a:pt x="339725" y="73025"/>
                  </a:lnTo>
                  <a:lnTo>
                    <a:pt x="339725" y="111125"/>
                  </a:lnTo>
                  <a:lnTo>
                    <a:pt x="501650" y="111125"/>
                  </a:lnTo>
                  <a:lnTo>
                    <a:pt x="501650" y="120650"/>
                  </a:lnTo>
                  <a:lnTo>
                    <a:pt x="600075" y="120650"/>
                  </a:lnTo>
                  <a:lnTo>
                    <a:pt x="600075" y="142875"/>
                  </a:lnTo>
                  <a:lnTo>
                    <a:pt x="650875" y="142875"/>
                  </a:lnTo>
                  <a:lnTo>
                    <a:pt x="650875" y="152400"/>
                  </a:lnTo>
                  <a:lnTo>
                    <a:pt x="850900" y="152400"/>
                  </a:lnTo>
                  <a:lnTo>
                    <a:pt x="857250" y="158750"/>
                  </a:lnTo>
                  <a:lnTo>
                    <a:pt x="920750" y="158750"/>
                  </a:lnTo>
                  <a:lnTo>
                    <a:pt x="920750" y="171450"/>
                  </a:lnTo>
                  <a:lnTo>
                    <a:pt x="1085850" y="171450"/>
                  </a:lnTo>
                  <a:lnTo>
                    <a:pt x="1085850" y="193675"/>
                  </a:lnTo>
                  <a:lnTo>
                    <a:pt x="1130300" y="193675"/>
                  </a:lnTo>
                  <a:lnTo>
                    <a:pt x="1130300" y="212725"/>
                  </a:lnTo>
                  <a:lnTo>
                    <a:pt x="1216025" y="212725"/>
                  </a:lnTo>
                  <a:lnTo>
                    <a:pt x="1216025" y="215900"/>
                  </a:lnTo>
                  <a:lnTo>
                    <a:pt x="1254125" y="215900"/>
                  </a:lnTo>
                  <a:lnTo>
                    <a:pt x="1254125" y="234950"/>
                  </a:lnTo>
                  <a:lnTo>
                    <a:pt x="1355725" y="234950"/>
                  </a:lnTo>
                  <a:lnTo>
                    <a:pt x="1355725" y="234950"/>
                  </a:lnTo>
                  <a:lnTo>
                    <a:pt x="1463675" y="234950"/>
                  </a:lnTo>
                  <a:lnTo>
                    <a:pt x="1463675" y="234950"/>
                  </a:lnTo>
                  <a:lnTo>
                    <a:pt x="1511300" y="234950"/>
                  </a:lnTo>
                  <a:lnTo>
                    <a:pt x="1511300" y="273050"/>
                  </a:lnTo>
                  <a:lnTo>
                    <a:pt x="1555750" y="273050"/>
                  </a:lnTo>
                  <a:lnTo>
                    <a:pt x="1555750" y="279400"/>
                  </a:lnTo>
                  <a:lnTo>
                    <a:pt x="1597025" y="279400"/>
                  </a:lnTo>
                  <a:lnTo>
                    <a:pt x="1597025" y="301625"/>
                  </a:lnTo>
                  <a:lnTo>
                    <a:pt x="1660525" y="301625"/>
                  </a:lnTo>
                  <a:lnTo>
                    <a:pt x="1660525" y="320675"/>
                  </a:lnTo>
                  <a:lnTo>
                    <a:pt x="1711325" y="320675"/>
                  </a:lnTo>
                  <a:lnTo>
                    <a:pt x="1711325" y="339725"/>
                  </a:lnTo>
                  <a:lnTo>
                    <a:pt x="1793875" y="339725"/>
                  </a:lnTo>
                  <a:lnTo>
                    <a:pt x="1793875" y="349250"/>
                  </a:lnTo>
                  <a:lnTo>
                    <a:pt x="1851025" y="349250"/>
                  </a:lnTo>
                  <a:lnTo>
                    <a:pt x="1851025" y="358775"/>
                  </a:lnTo>
                  <a:lnTo>
                    <a:pt x="2073275" y="358775"/>
                  </a:lnTo>
                  <a:lnTo>
                    <a:pt x="2073275" y="393700"/>
                  </a:lnTo>
                  <a:lnTo>
                    <a:pt x="2127250" y="393700"/>
                  </a:lnTo>
                </a:path>
              </a:pathLst>
            </a:custGeom>
            <a:noFill/>
            <a:ln w="28575">
              <a:solidFill>
                <a:schemeClr val="accent1"/>
              </a:solidFill>
              <a:miter lim="800000"/>
              <a:headEnd/>
              <a:tailEnd/>
            </a:ln>
          </p:spPr>
          <p:txBody>
            <a:bodyPr rtlCol="0" anchor="ctr"/>
            <a:lstStyle/>
            <a:p>
              <a:pPr algn="ctr"/>
              <a:endParaRPr lang="en-US"/>
            </a:p>
          </p:txBody>
        </p:sp>
        <p:sp>
          <p:nvSpPr>
            <p:cNvPr id="9594" name="Freeform: Shape 9593">
              <a:extLst>
                <a:ext uri="{FF2B5EF4-FFF2-40B4-BE49-F238E27FC236}">
                  <a16:creationId xmlns:a16="http://schemas.microsoft.com/office/drawing/2014/main" id="{3C5B1BDF-EAD1-5371-1BEE-BF890326D5F4}"/>
                </a:ext>
              </a:extLst>
            </p:cNvPr>
            <p:cNvSpPr/>
            <p:nvPr/>
          </p:nvSpPr>
          <p:spPr bwMode="auto">
            <a:xfrm>
              <a:off x="4457700" y="3028950"/>
              <a:ext cx="2397125" cy="377825"/>
            </a:xfrm>
            <a:custGeom>
              <a:avLst/>
              <a:gdLst>
                <a:gd name="connsiteX0" fmla="*/ 0 w 2397125"/>
                <a:gd name="connsiteY0" fmla="*/ 0 h 377825"/>
                <a:gd name="connsiteX1" fmla="*/ 107950 w 2397125"/>
                <a:gd name="connsiteY1" fmla="*/ 0 h 377825"/>
                <a:gd name="connsiteX2" fmla="*/ 107950 w 2397125"/>
                <a:gd name="connsiteY2" fmla="*/ 28575 h 377825"/>
                <a:gd name="connsiteX3" fmla="*/ 403225 w 2397125"/>
                <a:gd name="connsiteY3" fmla="*/ 28575 h 377825"/>
                <a:gd name="connsiteX4" fmla="*/ 403225 w 2397125"/>
                <a:gd name="connsiteY4" fmla="*/ 28575 h 377825"/>
                <a:gd name="connsiteX5" fmla="*/ 476250 w 2397125"/>
                <a:gd name="connsiteY5" fmla="*/ 28575 h 377825"/>
                <a:gd name="connsiteX6" fmla="*/ 476250 w 2397125"/>
                <a:gd name="connsiteY6" fmla="*/ 69850 h 377825"/>
                <a:gd name="connsiteX7" fmla="*/ 571500 w 2397125"/>
                <a:gd name="connsiteY7" fmla="*/ 69850 h 377825"/>
                <a:gd name="connsiteX8" fmla="*/ 571500 w 2397125"/>
                <a:gd name="connsiteY8" fmla="*/ 85725 h 377825"/>
                <a:gd name="connsiteX9" fmla="*/ 603250 w 2397125"/>
                <a:gd name="connsiteY9" fmla="*/ 85725 h 377825"/>
                <a:gd name="connsiteX10" fmla="*/ 603250 w 2397125"/>
                <a:gd name="connsiteY10" fmla="*/ 107950 h 377825"/>
                <a:gd name="connsiteX11" fmla="*/ 682625 w 2397125"/>
                <a:gd name="connsiteY11" fmla="*/ 107950 h 377825"/>
                <a:gd name="connsiteX12" fmla="*/ 682625 w 2397125"/>
                <a:gd name="connsiteY12" fmla="*/ 123825 h 377825"/>
                <a:gd name="connsiteX13" fmla="*/ 831850 w 2397125"/>
                <a:gd name="connsiteY13" fmla="*/ 123825 h 377825"/>
                <a:gd name="connsiteX14" fmla="*/ 831850 w 2397125"/>
                <a:gd name="connsiteY14" fmla="*/ 139700 h 377825"/>
                <a:gd name="connsiteX15" fmla="*/ 962025 w 2397125"/>
                <a:gd name="connsiteY15" fmla="*/ 139700 h 377825"/>
                <a:gd name="connsiteX16" fmla="*/ 962025 w 2397125"/>
                <a:gd name="connsiteY16" fmla="*/ 155575 h 377825"/>
                <a:gd name="connsiteX17" fmla="*/ 990600 w 2397125"/>
                <a:gd name="connsiteY17" fmla="*/ 155575 h 377825"/>
                <a:gd name="connsiteX18" fmla="*/ 996950 w 2397125"/>
                <a:gd name="connsiteY18" fmla="*/ 161925 h 377825"/>
                <a:gd name="connsiteX19" fmla="*/ 1108075 w 2397125"/>
                <a:gd name="connsiteY19" fmla="*/ 161925 h 377825"/>
                <a:gd name="connsiteX20" fmla="*/ 1108075 w 2397125"/>
                <a:gd name="connsiteY20" fmla="*/ 180975 h 377825"/>
                <a:gd name="connsiteX21" fmla="*/ 1196975 w 2397125"/>
                <a:gd name="connsiteY21" fmla="*/ 180975 h 377825"/>
                <a:gd name="connsiteX22" fmla="*/ 1196975 w 2397125"/>
                <a:gd name="connsiteY22" fmla="*/ 193675 h 377825"/>
                <a:gd name="connsiteX23" fmla="*/ 1273175 w 2397125"/>
                <a:gd name="connsiteY23" fmla="*/ 193675 h 377825"/>
                <a:gd name="connsiteX24" fmla="*/ 1273175 w 2397125"/>
                <a:gd name="connsiteY24" fmla="*/ 209550 h 377825"/>
                <a:gd name="connsiteX25" fmla="*/ 1333500 w 2397125"/>
                <a:gd name="connsiteY25" fmla="*/ 209550 h 377825"/>
                <a:gd name="connsiteX26" fmla="*/ 1333500 w 2397125"/>
                <a:gd name="connsiteY26" fmla="*/ 234950 h 377825"/>
                <a:gd name="connsiteX27" fmla="*/ 1454150 w 2397125"/>
                <a:gd name="connsiteY27" fmla="*/ 234950 h 377825"/>
                <a:gd name="connsiteX28" fmla="*/ 1454150 w 2397125"/>
                <a:gd name="connsiteY28" fmla="*/ 266700 h 377825"/>
                <a:gd name="connsiteX29" fmla="*/ 1749425 w 2397125"/>
                <a:gd name="connsiteY29" fmla="*/ 266700 h 377825"/>
                <a:gd name="connsiteX30" fmla="*/ 1749425 w 2397125"/>
                <a:gd name="connsiteY30" fmla="*/ 276225 h 377825"/>
                <a:gd name="connsiteX31" fmla="*/ 1854200 w 2397125"/>
                <a:gd name="connsiteY31" fmla="*/ 276225 h 377825"/>
                <a:gd name="connsiteX32" fmla="*/ 1863725 w 2397125"/>
                <a:gd name="connsiteY32" fmla="*/ 307975 h 377825"/>
                <a:gd name="connsiteX33" fmla="*/ 2000250 w 2397125"/>
                <a:gd name="connsiteY33" fmla="*/ 307975 h 377825"/>
                <a:gd name="connsiteX34" fmla="*/ 2000250 w 2397125"/>
                <a:gd name="connsiteY34" fmla="*/ 317500 h 377825"/>
                <a:gd name="connsiteX35" fmla="*/ 2139950 w 2397125"/>
                <a:gd name="connsiteY35" fmla="*/ 317500 h 377825"/>
                <a:gd name="connsiteX36" fmla="*/ 2139950 w 2397125"/>
                <a:gd name="connsiteY36" fmla="*/ 358775 h 377825"/>
                <a:gd name="connsiteX37" fmla="*/ 2343150 w 2397125"/>
                <a:gd name="connsiteY37" fmla="*/ 358775 h 377825"/>
                <a:gd name="connsiteX38" fmla="*/ 2343150 w 2397125"/>
                <a:gd name="connsiteY38" fmla="*/ 377825 h 377825"/>
                <a:gd name="connsiteX39" fmla="*/ 2397125 w 2397125"/>
                <a:gd name="connsiteY39" fmla="*/ 377825 h 377825"/>
                <a:gd name="connsiteX0" fmla="*/ 0 w 2397125"/>
                <a:gd name="connsiteY0" fmla="*/ 0 h 377825"/>
                <a:gd name="connsiteX1" fmla="*/ 107950 w 2397125"/>
                <a:gd name="connsiteY1" fmla="*/ 0 h 377825"/>
                <a:gd name="connsiteX2" fmla="*/ 107950 w 2397125"/>
                <a:gd name="connsiteY2" fmla="*/ 28575 h 377825"/>
                <a:gd name="connsiteX3" fmla="*/ 403225 w 2397125"/>
                <a:gd name="connsiteY3" fmla="*/ 28575 h 377825"/>
                <a:gd name="connsiteX4" fmla="*/ 403225 w 2397125"/>
                <a:gd name="connsiteY4" fmla="*/ 38100 h 377825"/>
                <a:gd name="connsiteX5" fmla="*/ 476250 w 2397125"/>
                <a:gd name="connsiteY5" fmla="*/ 28575 h 377825"/>
                <a:gd name="connsiteX6" fmla="*/ 476250 w 2397125"/>
                <a:gd name="connsiteY6" fmla="*/ 69850 h 377825"/>
                <a:gd name="connsiteX7" fmla="*/ 571500 w 2397125"/>
                <a:gd name="connsiteY7" fmla="*/ 69850 h 377825"/>
                <a:gd name="connsiteX8" fmla="*/ 571500 w 2397125"/>
                <a:gd name="connsiteY8" fmla="*/ 85725 h 377825"/>
                <a:gd name="connsiteX9" fmla="*/ 603250 w 2397125"/>
                <a:gd name="connsiteY9" fmla="*/ 85725 h 377825"/>
                <a:gd name="connsiteX10" fmla="*/ 603250 w 2397125"/>
                <a:gd name="connsiteY10" fmla="*/ 107950 h 377825"/>
                <a:gd name="connsiteX11" fmla="*/ 682625 w 2397125"/>
                <a:gd name="connsiteY11" fmla="*/ 107950 h 377825"/>
                <a:gd name="connsiteX12" fmla="*/ 682625 w 2397125"/>
                <a:gd name="connsiteY12" fmla="*/ 123825 h 377825"/>
                <a:gd name="connsiteX13" fmla="*/ 831850 w 2397125"/>
                <a:gd name="connsiteY13" fmla="*/ 123825 h 377825"/>
                <a:gd name="connsiteX14" fmla="*/ 831850 w 2397125"/>
                <a:gd name="connsiteY14" fmla="*/ 139700 h 377825"/>
                <a:gd name="connsiteX15" fmla="*/ 962025 w 2397125"/>
                <a:gd name="connsiteY15" fmla="*/ 139700 h 377825"/>
                <a:gd name="connsiteX16" fmla="*/ 962025 w 2397125"/>
                <a:gd name="connsiteY16" fmla="*/ 155575 h 377825"/>
                <a:gd name="connsiteX17" fmla="*/ 990600 w 2397125"/>
                <a:gd name="connsiteY17" fmla="*/ 155575 h 377825"/>
                <a:gd name="connsiteX18" fmla="*/ 996950 w 2397125"/>
                <a:gd name="connsiteY18" fmla="*/ 161925 h 377825"/>
                <a:gd name="connsiteX19" fmla="*/ 1108075 w 2397125"/>
                <a:gd name="connsiteY19" fmla="*/ 161925 h 377825"/>
                <a:gd name="connsiteX20" fmla="*/ 1108075 w 2397125"/>
                <a:gd name="connsiteY20" fmla="*/ 180975 h 377825"/>
                <a:gd name="connsiteX21" fmla="*/ 1196975 w 2397125"/>
                <a:gd name="connsiteY21" fmla="*/ 180975 h 377825"/>
                <a:gd name="connsiteX22" fmla="*/ 1196975 w 2397125"/>
                <a:gd name="connsiteY22" fmla="*/ 193675 h 377825"/>
                <a:gd name="connsiteX23" fmla="*/ 1273175 w 2397125"/>
                <a:gd name="connsiteY23" fmla="*/ 193675 h 377825"/>
                <a:gd name="connsiteX24" fmla="*/ 1273175 w 2397125"/>
                <a:gd name="connsiteY24" fmla="*/ 209550 h 377825"/>
                <a:gd name="connsiteX25" fmla="*/ 1333500 w 2397125"/>
                <a:gd name="connsiteY25" fmla="*/ 209550 h 377825"/>
                <a:gd name="connsiteX26" fmla="*/ 1333500 w 2397125"/>
                <a:gd name="connsiteY26" fmla="*/ 234950 h 377825"/>
                <a:gd name="connsiteX27" fmla="*/ 1454150 w 2397125"/>
                <a:gd name="connsiteY27" fmla="*/ 234950 h 377825"/>
                <a:gd name="connsiteX28" fmla="*/ 1454150 w 2397125"/>
                <a:gd name="connsiteY28" fmla="*/ 266700 h 377825"/>
                <a:gd name="connsiteX29" fmla="*/ 1749425 w 2397125"/>
                <a:gd name="connsiteY29" fmla="*/ 266700 h 377825"/>
                <a:gd name="connsiteX30" fmla="*/ 1749425 w 2397125"/>
                <a:gd name="connsiteY30" fmla="*/ 276225 h 377825"/>
                <a:gd name="connsiteX31" fmla="*/ 1854200 w 2397125"/>
                <a:gd name="connsiteY31" fmla="*/ 276225 h 377825"/>
                <a:gd name="connsiteX32" fmla="*/ 1863725 w 2397125"/>
                <a:gd name="connsiteY32" fmla="*/ 307975 h 377825"/>
                <a:gd name="connsiteX33" fmla="*/ 2000250 w 2397125"/>
                <a:gd name="connsiteY33" fmla="*/ 307975 h 377825"/>
                <a:gd name="connsiteX34" fmla="*/ 2000250 w 2397125"/>
                <a:gd name="connsiteY34" fmla="*/ 317500 h 377825"/>
                <a:gd name="connsiteX35" fmla="*/ 2139950 w 2397125"/>
                <a:gd name="connsiteY35" fmla="*/ 317500 h 377825"/>
                <a:gd name="connsiteX36" fmla="*/ 2139950 w 2397125"/>
                <a:gd name="connsiteY36" fmla="*/ 358775 h 377825"/>
                <a:gd name="connsiteX37" fmla="*/ 2343150 w 2397125"/>
                <a:gd name="connsiteY37" fmla="*/ 358775 h 377825"/>
                <a:gd name="connsiteX38" fmla="*/ 2343150 w 2397125"/>
                <a:gd name="connsiteY38" fmla="*/ 377825 h 377825"/>
                <a:gd name="connsiteX39" fmla="*/ 2397125 w 2397125"/>
                <a:gd name="connsiteY39" fmla="*/ 377825 h 377825"/>
                <a:gd name="connsiteX0" fmla="*/ 0 w 2397125"/>
                <a:gd name="connsiteY0" fmla="*/ 0 h 377825"/>
                <a:gd name="connsiteX1" fmla="*/ 107950 w 2397125"/>
                <a:gd name="connsiteY1" fmla="*/ 0 h 377825"/>
                <a:gd name="connsiteX2" fmla="*/ 107950 w 2397125"/>
                <a:gd name="connsiteY2" fmla="*/ 28575 h 377825"/>
                <a:gd name="connsiteX3" fmla="*/ 403225 w 2397125"/>
                <a:gd name="connsiteY3" fmla="*/ 28575 h 377825"/>
                <a:gd name="connsiteX4" fmla="*/ 403225 w 2397125"/>
                <a:gd name="connsiteY4" fmla="*/ 38100 h 377825"/>
                <a:gd name="connsiteX5" fmla="*/ 476250 w 2397125"/>
                <a:gd name="connsiteY5" fmla="*/ 38100 h 377825"/>
                <a:gd name="connsiteX6" fmla="*/ 476250 w 2397125"/>
                <a:gd name="connsiteY6" fmla="*/ 69850 h 377825"/>
                <a:gd name="connsiteX7" fmla="*/ 571500 w 2397125"/>
                <a:gd name="connsiteY7" fmla="*/ 69850 h 377825"/>
                <a:gd name="connsiteX8" fmla="*/ 571500 w 2397125"/>
                <a:gd name="connsiteY8" fmla="*/ 85725 h 377825"/>
                <a:gd name="connsiteX9" fmla="*/ 603250 w 2397125"/>
                <a:gd name="connsiteY9" fmla="*/ 85725 h 377825"/>
                <a:gd name="connsiteX10" fmla="*/ 603250 w 2397125"/>
                <a:gd name="connsiteY10" fmla="*/ 107950 h 377825"/>
                <a:gd name="connsiteX11" fmla="*/ 682625 w 2397125"/>
                <a:gd name="connsiteY11" fmla="*/ 107950 h 377825"/>
                <a:gd name="connsiteX12" fmla="*/ 682625 w 2397125"/>
                <a:gd name="connsiteY12" fmla="*/ 123825 h 377825"/>
                <a:gd name="connsiteX13" fmla="*/ 831850 w 2397125"/>
                <a:gd name="connsiteY13" fmla="*/ 123825 h 377825"/>
                <a:gd name="connsiteX14" fmla="*/ 831850 w 2397125"/>
                <a:gd name="connsiteY14" fmla="*/ 139700 h 377825"/>
                <a:gd name="connsiteX15" fmla="*/ 962025 w 2397125"/>
                <a:gd name="connsiteY15" fmla="*/ 139700 h 377825"/>
                <a:gd name="connsiteX16" fmla="*/ 962025 w 2397125"/>
                <a:gd name="connsiteY16" fmla="*/ 155575 h 377825"/>
                <a:gd name="connsiteX17" fmla="*/ 990600 w 2397125"/>
                <a:gd name="connsiteY17" fmla="*/ 155575 h 377825"/>
                <a:gd name="connsiteX18" fmla="*/ 996950 w 2397125"/>
                <a:gd name="connsiteY18" fmla="*/ 161925 h 377825"/>
                <a:gd name="connsiteX19" fmla="*/ 1108075 w 2397125"/>
                <a:gd name="connsiteY19" fmla="*/ 161925 h 377825"/>
                <a:gd name="connsiteX20" fmla="*/ 1108075 w 2397125"/>
                <a:gd name="connsiteY20" fmla="*/ 180975 h 377825"/>
                <a:gd name="connsiteX21" fmla="*/ 1196975 w 2397125"/>
                <a:gd name="connsiteY21" fmla="*/ 180975 h 377825"/>
                <a:gd name="connsiteX22" fmla="*/ 1196975 w 2397125"/>
                <a:gd name="connsiteY22" fmla="*/ 193675 h 377825"/>
                <a:gd name="connsiteX23" fmla="*/ 1273175 w 2397125"/>
                <a:gd name="connsiteY23" fmla="*/ 193675 h 377825"/>
                <a:gd name="connsiteX24" fmla="*/ 1273175 w 2397125"/>
                <a:gd name="connsiteY24" fmla="*/ 209550 h 377825"/>
                <a:gd name="connsiteX25" fmla="*/ 1333500 w 2397125"/>
                <a:gd name="connsiteY25" fmla="*/ 209550 h 377825"/>
                <a:gd name="connsiteX26" fmla="*/ 1333500 w 2397125"/>
                <a:gd name="connsiteY26" fmla="*/ 234950 h 377825"/>
                <a:gd name="connsiteX27" fmla="*/ 1454150 w 2397125"/>
                <a:gd name="connsiteY27" fmla="*/ 234950 h 377825"/>
                <a:gd name="connsiteX28" fmla="*/ 1454150 w 2397125"/>
                <a:gd name="connsiteY28" fmla="*/ 266700 h 377825"/>
                <a:gd name="connsiteX29" fmla="*/ 1749425 w 2397125"/>
                <a:gd name="connsiteY29" fmla="*/ 266700 h 377825"/>
                <a:gd name="connsiteX30" fmla="*/ 1749425 w 2397125"/>
                <a:gd name="connsiteY30" fmla="*/ 276225 h 377825"/>
                <a:gd name="connsiteX31" fmla="*/ 1854200 w 2397125"/>
                <a:gd name="connsiteY31" fmla="*/ 276225 h 377825"/>
                <a:gd name="connsiteX32" fmla="*/ 1863725 w 2397125"/>
                <a:gd name="connsiteY32" fmla="*/ 307975 h 377825"/>
                <a:gd name="connsiteX33" fmla="*/ 2000250 w 2397125"/>
                <a:gd name="connsiteY33" fmla="*/ 307975 h 377825"/>
                <a:gd name="connsiteX34" fmla="*/ 2000250 w 2397125"/>
                <a:gd name="connsiteY34" fmla="*/ 317500 h 377825"/>
                <a:gd name="connsiteX35" fmla="*/ 2139950 w 2397125"/>
                <a:gd name="connsiteY35" fmla="*/ 317500 h 377825"/>
                <a:gd name="connsiteX36" fmla="*/ 2139950 w 2397125"/>
                <a:gd name="connsiteY36" fmla="*/ 358775 h 377825"/>
                <a:gd name="connsiteX37" fmla="*/ 2343150 w 2397125"/>
                <a:gd name="connsiteY37" fmla="*/ 358775 h 377825"/>
                <a:gd name="connsiteX38" fmla="*/ 2343150 w 2397125"/>
                <a:gd name="connsiteY38" fmla="*/ 377825 h 377825"/>
                <a:gd name="connsiteX39" fmla="*/ 2397125 w 2397125"/>
                <a:gd name="connsiteY39" fmla="*/ 377825 h 37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97125" h="377825">
                  <a:moveTo>
                    <a:pt x="0" y="0"/>
                  </a:moveTo>
                  <a:lnTo>
                    <a:pt x="107950" y="0"/>
                  </a:lnTo>
                  <a:lnTo>
                    <a:pt x="107950" y="28575"/>
                  </a:lnTo>
                  <a:lnTo>
                    <a:pt x="403225" y="28575"/>
                  </a:lnTo>
                  <a:lnTo>
                    <a:pt x="403225" y="38100"/>
                  </a:lnTo>
                  <a:lnTo>
                    <a:pt x="476250" y="38100"/>
                  </a:lnTo>
                  <a:lnTo>
                    <a:pt x="476250" y="69850"/>
                  </a:lnTo>
                  <a:lnTo>
                    <a:pt x="571500" y="69850"/>
                  </a:lnTo>
                  <a:lnTo>
                    <a:pt x="571500" y="85725"/>
                  </a:lnTo>
                  <a:lnTo>
                    <a:pt x="603250" y="85725"/>
                  </a:lnTo>
                  <a:lnTo>
                    <a:pt x="603250" y="107950"/>
                  </a:lnTo>
                  <a:lnTo>
                    <a:pt x="682625" y="107950"/>
                  </a:lnTo>
                  <a:lnTo>
                    <a:pt x="682625" y="123825"/>
                  </a:lnTo>
                  <a:lnTo>
                    <a:pt x="831850" y="123825"/>
                  </a:lnTo>
                  <a:lnTo>
                    <a:pt x="831850" y="139700"/>
                  </a:lnTo>
                  <a:lnTo>
                    <a:pt x="962025" y="139700"/>
                  </a:lnTo>
                  <a:lnTo>
                    <a:pt x="962025" y="155575"/>
                  </a:lnTo>
                  <a:lnTo>
                    <a:pt x="990600" y="155575"/>
                  </a:lnTo>
                  <a:lnTo>
                    <a:pt x="996950" y="161925"/>
                  </a:lnTo>
                  <a:lnTo>
                    <a:pt x="1108075" y="161925"/>
                  </a:lnTo>
                  <a:lnTo>
                    <a:pt x="1108075" y="180975"/>
                  </a:lnTo>
                  <a:lnTo>
                    <a:pt x="1196975" y="180975"/>
                  </a:lnTo>
                  <a:lnTo>
                    <a:pt x="1196975" y="193675"/>
                  </a:lnTo>
                  <a:lnTo>
                    <a:pt x="1273175" y="193675"/>
                  </a:lnTo>
                  <a:lnTo>
                    <a:pt x="1273175" y="209550"/>
                  </a:lnTo>
                  <a:lnTo>
                    <a:pt x="1333500" y="209550"/>
                  </a:lnTo>
                  <a:lnTo>
                    <a:pt x="1333500" y="234950"/>
                  </a:lnTo>
                  <a:lnTo>
                    <a:pt x="1454150" y="234950"/>
                  </a:lnTo>
                  <a:lnTo>
                    <a:pt x="1454150" y="266700"/>
                  </a:lnTo>
                  <a:lnTo>
                    <a:pt x="1749425" y="266700"/>
                  </a:lnTo>
                  <a:lnTo>
                    <a:pt x="1749425" y="276225"/>
                  </a:lnTo>
                  <a:lnTo>
                    <a:pt x="1854200" y="276225"/>
                  </a:lnTo>
                  <a:lnTo>
                    <a:pt x="1863725" y="307975"/>
                  </a:lnTo>
                  <a:lnTo>
                    <a:pt x="2000250" y="307975"/>
                  </a:lnTo>
                  <a:lnTo>
                    <a:pt x="2000250" y="317500"/>
                  </a:lnTo>
                  <a:lnTo>
                    <a:pt x="2139950" y="317500"/>
                  </a:lnTo>
                  <a:lnTo>
                    <a:pt x="2139950" y="358775"/>
                  </a:lnTo>
                  <a:lnTo>
                    <a:pt x="2343150" y="358775"/>
                  </a:lnTo>
                  <a:lnTo>
                    <a:pt x="2343150" y="377825"/>
                  </a:lnTo>
                  <a:lnTo>
                    <a:pt x="2397125" y="377825"/>
                  </a:lnTo>
                </a:path>
              </a:pathLst>
            </a:custGeom>
            <a:noFill/>
            <a:ln w="28575">
              <a:solidFill>
                <a:schemeClr val="accent1"/>
              </a:solidFill>
              <a:miter lim="800000"/>
              <a:headEnd/>
              <a:tailEnd/>
            </a:ln>
          </p:spPr>
          <p:txBody>
            <a:bodyPr rtlCol="0" anchor="ctr"/>
            <a:lstStyle/>
            <a:p>
              <a:pPr algn="ctr"/>
              <a:endParaRPr lang="en-US"/>
            </a:p>
          </p:txBody>
        </p:sp>
        <p:sp>
          <p:nvSpPr>
            <p:cNvPr id="9595" name="Freeform: Shape 9594">
              <a:extLst>
                <a:ext uri="{FF2B5EF4-FFF2-40B4-BE49-F238E27FC236}">
                  <a16:creationId xmlns:a16="http://schemas.microsoft.com/office/drawing/2014/main" id="{84E6FF52-D048-AE01-4D88-8316119E64B9}"/>
                </a:ext>
              </a:extLst>
            </p:cNvPr>
            <p:cNvSpPr/>
            <p:nvPr/>
          </p:nvSpPr>
          <p:spPr bwMode="auto">
            <a:xfrm>
              <a:off x="6838950" y="3413125"/>
              <a:ext cx="1597025" cy="98425"/>
            </a:xfrm>
            <a:custGeom>
              <a:avLst/>
              <a:gdLst>
                <a:gd name="connsiteX0" fmla="*/ 0 w 1597025"/>
                <a:gd name="connsiteY0" fmla="*/ 0 h 98425"/>
                <a:gd name="connsiteX1" fmla="*/ 149225 w 1597025"/>
                <a:gd name="connsiteY1" fmla="*/ 0 h 98425"/>
                <a:gd name="connsiteX2" fmla="*/ 149225 w 1597025"/>
                <a:gd name="connsiteY2" fmla="*/ 6350 h 98425"/>
                <a:gd name="connsiteX3" fmla="*/ 307975 w 1597025"/>
                <a:gd name="connsiteY3" fmla="*/ 6350 h 98425"/>
                <a:gd name="connsiteX4" fmla="*/ 307975 w 1597025"/>
                <a:gd name="connsiteY4" fmla="*/ 19050 h 98425"/>
                <a:gd name="connsiteX5" fmla="*/ 377825 w 1597025"/>
                <a:gd name="connsiteY5" fmla="*/ 19050 h 98425"/>
                <a:gd name="connsiteX6" fmla="*/ 377825 w 1597025"/>
                <a:gd name="connsiteY6" fmla="*/ 41275 h 98425"/>
                <a:gd name="connsiteX7" fmla="*/ 476250 w 1597025"/>
                <a:gd name="connsiteY7" fmla="*/ 41275 h 98425"/>
                <a:gd name="connsiteX8" fmla="*/ 485775 w 1597025"/>
                <a:gd name="connsiteY8" fmla="*/ 50800 h 98425"/>
                <a:gd name="connsiteX9" fmla="*/ 536575 w 1597025"/>
                <a:gd name="connsiteY9" fmla="*/ 50800 h 98425"/>
                <a:gd name="connsiteX10" fmla="*/ 536575 w 1597025"/>
                <a:gd name="connsiteY10" fmla="*/ 69850 h 98425"/>
                <a:gd name="connsiteX11" fmla="*/ 819150 w 1597025"/>
                <a:gd name="connsiteY11" fmla="*/ 69850 h 98425"/>
                <a:gd name="connsiteX12" fmla="*/ 819150 w 1597025"/>
                <a:gd name="connsiteY12" fmla="*/ 98425 h 98425"/>
                <a:gd name="connsiteX13" fmla="*/ 1597025 w 1597025"/>
                <a:gd name="connsiteY13" fmla="*/ 98425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7025" h="98425">
                  <a:moveTo>
                    <a:pt x="0" y="0"/>
                  </a:moveTo>
                  <a:lnTo>
                    <a:pt x="149225" y="0"/>
                  </a:lnTo>
                  <a:lnTo>
                    <a:pt x="149225" y="6350"/>
                  </a:lnTo>
                  <a:lnTo>
                    <a:pt x="307975" y="6350"/>
                  </a:lnTo>
                  <a:lnTo>
                    <a:pt x="307975" y="19050"/>
                  </a:lnTo>
                  <a:lnTo>
                    <a:pt x="377825" y="19050"/>
                  </a:lnTo>
                  <a:lnTo>
                    <a:pt x="377825" y="41275"/>
                  </a:lnTo>
                  <a:lnTo>
                    <a:pt x="476250" y="41275"/>
                  </a:lnTo>
                  <a:lnTo>
                    <a:pt x="485775" y="50800"/>
                  </a:lnTo>
                  <a:lnTo>
                    <a:pt x="536575" y="50800"/>
                  </a:lnTo>
                  <a:lnTo>
                    <a:pt x="536575" y="69850"/>
                  </a:lnTo>
                  <a:lnTo>
                    <a:pt x="819150" y="69850"/>
                  </a:lnTo>
                  <a:lnTo>
                    <a:pt x="819150" y="98425"/>
                  </a:lnTo>
                  <a:lnTo>
                    <a:pt x="1597025" y="98425"/>
                  </a:lnTo>
                </a:path>
              </a:pathLst>
            </a:custGeom>
            <a:noFill/>
            <a:ln w="28575">
              <a:solidFill>
                <a:schemeClr val="accent1"/>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3795562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a:t>
            </a:r>
            <a:r>
              <a:rPr lang="en-US" dirty="0"/>
              <a:t>PFS Subgroup Analysis</a:t>
            </a:r>
            <a:endParaRPr lang="en-US" altLang="en-US" dirty="0"/>
          </a:p>
        </p:txBody>
      </p:sp>
      <p:sp>
        <p:nvSpPr>
          <p:cNvPr id="3" name="Text Box 11">
            <a:extLst>
              <a:ext uri="{FF2B5EF4-FFF2-40B4-BE49-F238E27FC236}">
                <a16:creationId xmlns:a16="http://schemas.microsoft.com/office/drawing/2014/main" id="{E822604B-20D9-85B1-8DBF-2659E869AE9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graphicFrame>
        <p:nvGraphicFramePr>
          <p:cNvPr id="2" name="Group 3">
            <a:extLst>
              <a:ext uri="{FF2B5EF4-FFF2-40B4-BE49-F238E27FC236}">
                <a16:creationId xmlns:a16="http://schemas.microsoft.com/office/drawing/2014/main" id="{E4917960-7320-BC00-11D0-6860BEDC42E1}"/>
              </a:ext>
            </a:extLst>
          </p:cNvPr>
          <p:cNvGraphicFramePr>
            <a:graphicFrameLocks/>
          </p:cNvGraphicFramePr>
          <p:nvPr>
            <p:extLst>
              <p:ext uri="{D42A27DB-BD31-4B8C-83A1-F6EECF244321}">
                <p14:modId xmlns:p14="http://schemas.microsoft.com/office/powerpoint/2010/main" val="3440472019"/>
              </p:ext>
            </p:extLst>
          </p:nvPr>
        </p:nvGraphicFramePr>
        <p:xfrm>
          <a:off x="723900" y="1483981"/>
          <a:ext cx="5301340" cy="4602560"/>
        </p:xfrm>
        <a:graphic>
          <a:graphicData uri="http://schemas.openxmlformats.org/drawingml/2006/table">
            <a:tbl>
              <a:tblPr/>
              <a:tblGrid>
                <a:gridCol w="2650670">
                  <a:extLst>
                    <a:ext uri="{9D8B030D-6E8A-4147-A177-3AD203B41FA5}">
                      <a16:colId xmlns:a16="http://schemas.microsoft.com/office/drawing/2014/main" val="20000"/>
                    </a:ext>
                  </a:extLst>
                </a:gridCol>
                <a:gridCol w="2650670">
                  <a:extLst>
                    <a:ext uri="{9D8B030D-6E8A-4147-A177-3AD203B41FA5}">
                      <a16:colId xmlns:a16="http://schemas.microsoft.com/office/drawing/2014/main" val="20001"/>
                    </a:ext>
                  </a:extLst>
                </a:gridCol>
              </a:tblGrid>
              <a:tr h="2579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&lt;70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yr</a:t>
                      </a:r>
                    </a:p>
                    <a:p>
                      <a:pPr marL="4619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&lt;65 yr</a:t>
                      </a:r>
                    </a:p>
                    <a:p>
                      <a:pPr marL="4619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to &lt;70 yr</a:t>
                      </a:r>
                    </a:p>
                    <a:p>
                      <a:pPr marL="4619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to &lt;5 yr</a:t>
                      </a:r>
                    </a:p>
                    <a:p>
                      <a:pPr marL="4619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75-80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0.441 (0.251-0.775)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0.671 (0.463-0.972)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0.126 (0.014-1.095)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0.503 (0.276 -0.915)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0.781 (0.472-1.291)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0.582 (0.331-1.02)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5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or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0.589 (0.424-0.818)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0.606 (0.246-1.493)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5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(MDRD equation)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&lt;60 mL/min/1.73 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mL/min/1.73 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(0.371-1.068)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0.604 (0.412-0.887)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4454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Extramedullary disease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0.174 (0.045-0.666)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0.618 (0.449-0.851)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bl>
          </a:graphicData>
        </a:graphic>
      </p:graphicFrame>
      <p:graphicFrame>
        <p:nvGraphicFramePr>
          <p:cNvPr id="5" name="Group 3">
            <a:extLst>
              <a:ext uri="{FF2B5EF4-FFF2-40B4-BE49-F238E27FC236}">
                <a16:creationId xmlns:a16="http://schemas.microsoft.com/office/drawing/2014/main" id="{F7ABB34B-F6E7-004B-D7D1-64421ADB9A67}"/>
              </a:ext>
            </a:extLst>
          </p:cNvPr>
          <p:cNvGraphicFramePr>
            <a:graphicFrameLocks/>
          </p:cNvGraphicFramePr>
          <p:nvPr>
            <p:extLst>
              <p:ext uri="{D42A27DB-BD31-4B8C-83A1-F6EECF244321}">
                <p14:modId xmlns:p14="http://schemas.microsoft.com/office/powerpoint/2010/main" val="410135119"/>
              </p:ext>
            </p:extLst>
          </p:nvPr>
        </p:nvGraphicFramePr>
        <p:xfrm>
          <a:off x="6166762" y="1483981"/>
          <a:ext cx="5303520" cy="3871040"/>
        </p:xfrm>
        <a:graphic>
          <a:graphicData uri="http://schemas.openxmlformats.org/drawingml/2006/table">
            <a:tbl>
              <a:tblPr/>
              <a:tblGrid>
                <a:gridCol w="265176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98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Type of myeloma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Non-IgG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0.478 (0.328-0.695)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0.911 (0.521-1.591)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R-ISS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 or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0.551 (0.391-0.776)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0.736 (0.347-1.561)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Cytogenic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0.971 (0.481-1.96)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0.517 (0.363-0.737)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cytogenic risk and 1q21+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0.491 (0.187-1.293)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0.604 (0.431-0.847)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bl>
          </a:graphicData>
        </a:graphic>
      </p:graphicFrame>
    </p:spTree>
    <p:extLst>
      <p:ext uri="{BB962C8B-B14F-4D97-AF65-F5344CB8AC3E}">
        <p14:creationId xmlns:p14="http://schemas.microsoft.com/office/powerpoint/2010/main" val="843716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Response, MRD Negativity, OS, and QoL</a:t>
            </a:r>
            <a:endParaRPr lang="en-US" altLang="en-US" dirty="0"/>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graphicFrame>
        <p:nvGraphicFramePr>
          <p:cNvPr id="3" name="Group 3">
            <a:extLst>
              <a:ext uri="{FF2B5EF4-FFF2-40B4-BE49-F238E27FC236}">
                <a16:creationId xmlns:a16="http://schemas.microsoft.com/office/drawing/2014/main" id="{00683F40-7E2C-C089-B1CB-B63835176F31}"/>
              </a:ext>
            </a:extLst>
          </p:cNvPr>
          <p:cNvGraphicFramePr>
            <a:graphicFrameLocks/>
          </p:cNvGraphicFramePr>
          <p:nvPr>
            <p:extLst>
              <p:ext uri="{D42A27DB-BD31-4B8C-83A1-F6EECF244321}">
                <p14:modId xmlns:p14="http://schemas.microsoft.com/office/powerpoint/2010/main" val="2229774715"/>
              </p:ext>
            </p:extLst>
          </p:nvPr>
        </p:nvGraphicFramePr>
        <p:xfrm>
          <a:off x="723900" y="1603375"/>
          <a:ext cx="5229570" cy="3230976"/>
        </p:xfrm>
        <a:graphic>
          <a:graphicData uri="http://schemas.openxmlformats.org/drawingml/2006/table">
            <a:tbl>
              <a:tblPr/>
              <a:tblGrid>
                <a:gridCol w="1743190">
                  <a:extLst>
                    <a:ext uri="{9D8B030D-6E8A-4147-A177-3AD203B41FA5}">
                      <a16:colId xmlns:a16="http://schemas.microsoft.com/office/drawing/2014/main" val="20000"/>
                    </a:ext>
                  </a:extLst>
                </a:gridCol>
                <a:gridCol w="1743190">
                  <a:extLst>
                    <a:ext uri="{9D8B030D-6E8A-4147-A177-3AD203B41FA5}">
                      <a16:colId xmlns:a16="http://schemas.microsoft.com/office/drawing/2014/main" val="545782386"/>
                    </a:ext>
                  </a:extLst>
                </a:gridCol>
                <a:gridCol w="174319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Isa-VRd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98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769547"/>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14604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1.73 (0.99-3.01)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bl>
          </a:graphicData>
        </a:graphic>
      </p:graphicFrame>
      <p:graphicFrame>
        <p:nvGraphicFramePr>
          <p:cNvPr id="4" name="Group 3">
            <a:extLst>
              <a:ext uri="{FF2B5EF4-FFF2-40B4-BE49-F238E27FC236}">
                <a16:creationId xmlns:a16="http://schemas.microsoft.com/office/drawing/2014/main" id="{AFBD011F-BD03-E1E8-87CD-7B6DB0FFEC7B}"/>
              </a:ext>
            </a:extLst>
          </p:cNvPr>
          <p:cNvGraphicFramePr>
            <a:graphicFrameLocks/>
          </p:cNvGraphicFramePr>
          <p:nvPr>
            <p:extLst>
              <p:ext uri="{D42A27DB-BD31-4B8C-83A1-F6EECF244321}">
                <p14:modId xmlns:p14="http://schemas.microsoft.com/office/powerpoint/2010/main" val="3583246708"/>
              </p:ext>
            </p:extLst>
          </p:nvPr>
        </p:nvGraphicFramePr>
        <p:xfrm>
          <a:off x="6252634" y="1603375"/>
          <a:ext cx="5229570" cy="3482944"/>
        </p:xfrm>
        <a:graphic>
          <a:graphicData uri="http://schemas.openxmlformats.org/drawingml/2006/table">
            <a:tbl>
              <a:tblPr/>
              <a:tblGrid>
                <a:gridCol w="1840384">
                  <a:extLst>
                    <a:ext uri="{9D8B030D-6E8A-4147-A177-3AD203B41FA5}">
                      <a16:colId xmlns:a16="http://schemas.microsoft.com/office/drawing/2014/main" val="20000"/>
                    </a:ext>
                  </a:extLst>
                </a:gridCol>
                <a:gridCol w="1694593">
                  <a:extLst>
                    <a:ext uri="{9D8B030D-6E8A-4147-A177-3AD203B41FA5}">
                      <a16:colId xmlns:a16="http://schemas.microsoft.com/office/drawing/2014/main" val="545782386"/>
                    </a:ext>
                  </a:extLst>
                </a:gridCol>
                <a:gridCol w="169459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MRD-Negative In Given Patient Population,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Isa-VRd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98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98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 (1.22-2.63)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0666532"/>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(1.23-2.65)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769547"/>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Sustained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619034"/>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 (1.80-4.14)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217362"/>
                  </a:ext>
                </a:extLst>
              </a:tr>
              <a:tr h="179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MRD-,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dirty="0">
                          <a:solidFill>
                            <a:srgbClr val="000000"/>
                          </a:solidFill>
                          <a:cs typeface="Calibri" panose="020F0502020204030204" pitchFamily="34" charset="0"/>
                        </a:rPr>
                        <a:t>14.72 </a:t>
                      </a:r>
                      <a:br>
                        <a:rPr lang="en-US" sz="1600" dirty="0">
                          <a:solidFill>
                            <a:srgbClr val="000000"/>
                          </a:solidFill>
                          <a:cs typeface="Calibri" panose="020F0502020204030204" pitchFamily="34" charset="0"/>
                        </a:rPr>
                      </a:br>
                      <a:r>
                        <a:rPr lang="en-US" sz="1600" dirty="0">
                          <a:solidFill>
                            <a:srgbClr val="000000"/>
                          </a:solidFill>
                          <a:cs typeface="Calibri" panose="020F0502020204030204" pitchFamily="34" charset="0"/>
                        </a:rPr>
                        <a:t>(11.53-24.08)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dirty="0">
                          <a:solidFill>
                            <a:srgbClr val="000000"/>
                          </a:solidFill>
                          <a:cs typeface="Calibri" panose="020F0502020204030204" pitchFamily="34" charset="0"/>
                        </a:rPr>
                        <a:t>32.79 </a:t>
                      </a:r>
                      <a:br>
                        <a:rPr lang="en-US" sz="1600" dirty="0">
                          <a:solidFill>
                            <a:srgbClr val="000000"/>
                          </a:solidFill>
                          <a:cs typeface="Calibri" panose="020F0502020204030204" pitchFamily="34" charset="0"/>
                        </a:rPr>
                      </a:br>
                      <a:r>
                        <a:rPr lang="en-US" sz="1600" dirty="0">
                          <a:solidFill>
                            <a:srgbClr val="000000"/>
                          </a:solidFill>
                          <a:cs typeface="Calibri" panose="020F0502020204030204" pitchFamily="34" charset="0"/>
                        </a:rPr>
                        <a:t>(17.51-45.11)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2743808"/>
                  </a:ext>
                </a:extLst>
              </a:tr>
            </a:tbl>
          </a:graphicData>
        </a:graphic>
      </p:graphicFrame>
      <p:sp>
        <p:nvSpPr>
          <p:cNvPr id="13" name="TextBox 12">
            <a:extLst>
              <a:ext uri="{FF2B5EF4-FFF2-40B4-BE49-F238E27FC236}">
                <a16:creationId xmlns:a16="http://schemas.microsoft.com/office/drawing/2014/main" id="{009369D9-C8E8-4E43-9D2F-4E59B603BB79}"/>
              </a:ext>
            </a:extLst>
          </p:cNvPr>
          <p:cNvSpPr txBox="1"/>
          <p:nvPr/>
        </p:nvSpPr>
        <p:spPr bwMode="auto">
          <a:xfrm>
            <a:off x="601820" y="4989117"/>
            <a:ext cx="1087244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dirty="0">
                <a:solidFill>
                  <a:schemeClr val="bg1"/>
                </a:solidFill>
              </a:rPr>
              <a:t>OS data immature at 5-yr analysis </a:t>
            </a:r>
          </a:p>
          <a:p>
            <a:pPr marL="742950" lvl="1" indent="-285750">
              <a:spcBef>
                <a:spcPct val="50000"/>
              </a:spcBef>
              <a:spcAft>
                <a:spcPct val="0"/>
              </a:spcAft>
              <a:buFont typeface="Wingdings" panose="05000000000000000000" pitchFamily="2" charset="2"/>
              <a:buChar char="§"/>
            </a:pPr>
            <a:r>
              <a:rPr lang="en-US" dirty="0">
                <a:solidFill>
                  <a:schemeClr val="bg1"/>
                </a:solidFill>
              </a:rPr>
              <a:t>60-mo OS rate: 72.3% vs 66.3% for Isa-VRd vs VRd, respectively; </a:t>
            </a:r>
            <a:r>
              <a:rPr lang="en-US" dirty="0">
                <a:solidFill>
                  <a:schemeClr val="bg1"/>
                </a:solidFill>
                <a:effectLst/>
              </a:rPr>
              <a:t>HR: 0.78 (99.97% CI: 0.41-1.48)</a:t>
            </a:r>
          </a:p>
          <a:p>
            <a:pPr marL="285750" indent="-285750">
              <a:spcBef>
                <a:spcPct val="50000"/>
              </a:spcBef>
              <a:spcAft>
                <a:spcPct val="0"/>
              </a:spcAft>
              <a:buFont typeface="Wingdings" panose="05000000000000000000" pitchFamily="2" charset="2"/>
              <a:buChar char="§"/>
            </a:pPr>
            <a:r>
              <a:rPr lang="en-US" sz="2000" b="0" dirty="0">
                <a:solidFill>
                  <a:schemeClr val="bg1"/>
                </a:solidFill>
              </a:rPr>
              <a:t>QoL similar between 2 arms</a:t>
            </a:r>
          </a:p>
        </p:txBody>
      </p:sp>
    </p:spTree>
    <p:extLst>
      <p:ext uri="{BB962C8B-B14F-4D97-AF65-F5344CB8AC3E}">
        <p14:creationId xmlns:p14="http://schemas.microsoft.com/office/powerpoint/2010/main" val="1220751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Safety Summary</a:t>
            </a:r>
            <a:endParaRPr lang="en-US" altLang="en-US" dirty="0"/>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graphicFrame>
        <p:nvGraphicFramePr>
          <p:cNvPr id="3" name="Group 3">
            <a:extLst>
              <a:ext uri="{FF2B5EF4-FFF2-40B4-BE49-F238E27FC236}">
                <a16:creationId xmlns:a16="http://schemas.microsoft.com/office/drawing/2014/main" id="{F73910C9-33FF-57AE-CB27-B9775D17EC7A}"/>
              </a:ext>
            </a:extLst>
          </p:cNvPr>
          <p:cNvGraphicFramePr>
            <a:graphicFrameLocks/>
          </p:cNvGraphicFramePr>
          <p:nvPr>
            <p:extLst>
              <p:ext uri="{D42A27DB-BD31-4B8C-83A1-F6EECF244321}">
                <p14:modId xmlns:p14="http://schemas.microsoft.com/office/powerpoint/2010/main" val="4177980899"/>
              </p:ext>
            </p:extLst>
          </p:nvPr>
        </p:nvGraphicFramePr>
        <p:xfrm>
          <a:off x="723899" y="1173338"/>
          <a:ext cx="10784565" cy="4297760"/>
        </p:xfrm>
        <a:graphic>
          <a:graphicData uri="http://schemas.openxmlformats.org/drawingml/2006/table">
            <a:tbl>
              <a:tblPr/>
              <a:tblGrid>
                <a:gridCol w="5436114">
                  <a:extLst>
                    <a:ext uri="{9D8B030D-6E8A-4147-A177-3AD203B41FA5}">
                      <a16:colId xmlns:a16="http://schemas.microsoft.com/office/drawing/2014/main" val="20000"/>
                    </a:ext>
                  </a:extLst>
                </a:gridCol>
                <a:gridCol w="3325929">
                  <a:extLst>
                    <a:ext uri="{9D8B030D-6E8A-4147-A177-3AD203B41FA5}">
                      <a16:colId xmlns:a16="http://schemas.microsoft.com/office/drawing/2014/main" val="20001"/>
                    </a:ext>
                  </a:extLst>
                </a:gridCol>
                <a:gridCol w="2022522">
                  <a:extLst>
                    <a:ext uri="{9D8B030D-6E8A-4147-A177-3AD203B41FA5}">
                      <a16:colId xmlns:a16="http://schemas.microsoft.com/office/drawing/2014/main" val="20002"/>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Isatuximab + VRd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treatment duration,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still on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8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262 (99.6)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241 (91.6)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186 (70.7)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(98.3)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 (84.0)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 (67.4)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08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event rate per patient-year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F4D8C81A-4883-17C7-B763-557B42F59B38}"/>
              </a:ext>
            </a:extLst>
          </p:cNvPr>
          <p:cNvSpPr txBox="1"/>
          <p:nvPr/>
        </p:nvSpPr>
        <p:spPr bwMode="auto">
          <a:xfrm>
            <a:off x="570328" y="5493132"/>
            <a:ext cx="1097248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rPr>
              <a:t>*G</a:t>
            </a:r>
            <a:r>
              <a:rPr lang="en-US" sz="1400" dirty="0">
                <a:solidFill>
                  <a:schemeClr val="bg1"/>
                </a:solidFill>
                <a:effectLst/>
              </a:rPr>
              <a:t>rade 5 AEs mostly due to infection. In Isa-VRd arm: infections (n = 16); s</a:t>
            </a:r>
            <a:r>
              <a:rPr lang="en-US" sz="1400" dirty="0">
                <a:solidFill>
                  <a:schemeClr val="bg1"/>
                </a:solidFill>
              </a:rPr>
              <a:t>udden death (n = 4); n = </a:t>
            </a:r>
            <a:r>
              <a:rPr lang="en-US" sz="1400" dirty="0">
                <a:solidFill>
                  <a:schemeClr val="bg1"/>
                </a:solidFill>
                <a:effectLst/>
              </a:rPr>
              <a:t>1 each renal tubular acidosis, septic shock,</a:t>
            </a:r>
            <a:br>
              <a:rPr lang="en-US" sz="1400" dirty="0">
                <a:solidFill>
                  <a:schemeClr val="bg1"/>
                </a:solidFill>
                <a:effectLst/>
              </a:rPr>
            </a:br>
            <a:r>
              <a:rPr lang="en-US" sz="1400" dirty="0">
                <a:solidFill>
                  <a:schemeClr val="bg1"/>
                </a:solidFill>
              </a:rPr>
              <a:t>hepatic cirrhosis, neuroendocrine carcinoma of the skin, febrile neutropenia, respiratory failure, dyspnea, pulmonary embolism, </a:t>
            </a:r>
            <a:r>
              <a:rPr lang="en-US" sz="1400" dirty="0">
                <a:solidFill>
                  <a:schemeClr val="bg1"/>
                </a:solidFill>
                <a:effectLst/>
              </a:rPr>
              <a:t>undetermined.</a:t>
            </a:r>
            <a:br>
              <a:rPr lang="en-US" sz="1400" dirty="0">
                <a:solidFill>
                  <a:schemeClr val="bg1"/>
                </a:solidFill>
                <a:effectLst/>
              </a:rPr>
            </a:br>
            <a:r>
              <a:rPr lang="en-US" sz="1400" dirty="0">
                <a:solidFill>
                  <a:schemeClr val="bg1"/>
                </a:solidFill>
                <a:effectLst/>
              </a:rPr>
              <a:t>In VRd arm: infections (n = 7); n = 1 each pulmonary embolism, pleural effusion, undetermined.</a:t>
            </a:r>
          </a:p>
        </p:txBody>
      </p:sp>
    </p:spTree>
    <p:extLst>
      <p:ext uri="{BB962C8B-B14F-4D97-AF65-F5344CB8AC3E}">
        <p14:creationId xmlns:p14="http://schemas.microsoft.com/office/powerpoint/2010/main" val="2990954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Safety Summary</a:t>
            </a:r>
            <a:endParaRPr lang="en-US" altLang="en-US" dirty="0"/>
          </a:p>
        </p:txBody>
      </p:sp>
      <p:sp>
        <p:nvSpPr>
          <p:cNvPr id="2" name="Text Box 11">
            <a:extLst>
              <a:ext uri="{FF2B5EF4-FFF2-40B4-BE49-F238E27FC236}">
                <a16:creationId xmlns:a16="http://schemas.microsoft.com/office/drawing/2014/main" id="{C7B34653-CED7-CB84-7013-75F531A208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graphicFrame>
        <p:nvGraphicFramePr>
          <p:cNvPr id="4" name="Group 3">
            <a:extLst>
              <a:ext uri="{FF2B5EF4-FFF2-40B4-BE49-F238E27FC236}">
                <a16:creationId xmlns:a16="http://schemas.microsoft.com/office/drawing/2014/main" id="{F3E65F04-A9EB-E7B1-0DBD-2D04F55A1BA7}"/>
              </a:ext>
            </a:extLst>
          </p:cNvPr>
          <p:cNvGraphicFramePr>
            <a:graphicFrameLocks/>
          </p:cNvGraphicFramePr>
          <p:nvPr>
            <p:extLst>
              <p:ext uri="{D42A27DB-BD31-4B8C-83A1-F6EECF244321}">
                <p14:modId xmlns:p14="http://schemas.microsoft.com/office/powerpoint/2010/main" val="1263279577"/>
              </p:ext>
            </p:extLst>
          </p:nvPr>
        </p:nvGraphicFramePr>
        <p:xfrm>
          <a:off x="709798" y="1207328"/>
          <a:ext cx="10769416" cy="4960290"/>
        </p:xfrm>
        <a:graphic>
          <a:graphicData uri="http://schemas.openxmlformats.org/drawingml/2006/table">
            <a:tbl>
              <a:tblPr/>
              <a:tblGrid>
                <a:gridCol w="4623719">
                  <a:extLst>
                    <a:ext uri="{9D8B030D-6E8A-4147-A177-3AD203B41FA5}">
                      <a16:colId xmlns:a16="http://schemas.microsoft.com/office/drawing/2014/main" val="20000"/>
                    </a:ext>
                  </a:extLst>
                </a:gridCol>
                <a:gridCol w="1715583">
                  <a:extLst>
                    <a:ext uri="{9D8B030D-6E8A-4147-A177-3AD203B41FA5}">
                      <a16:colId xmlns:a16="http://schemas.microsoft.com/office/drawing/2014/main" val="20001"/>
                    </a:ext>
                  </a:extLst>
                </a:gridCol>
                <a:gridCol w="1715583">
                  <a:extLst>
                    <a:ext uri="{9D8B030D-6E8A-4147-A177-3AD203B41FA5}">
                      <a16:colId xmlns:a16="http://schemas.microsoft.com/office/drawing/2014/main" val="627102908"/>
                    </a:ext>
                  </a:extLst>
                </a:gridCol>
                <a:gridCol w="1357265">
                  <a:extLst>
                    <a:ext uri="{9D8B030D-6E8A-4147-A177-3AD203B41FA5}">
                      <a16:colId xmlns:a16="http://schemas.microsoft.com/office/drawing/2014/main" val="20002"/>
                    </a:ext>
                  </a:extLst>
                </a:gridCol>
                <a:gridCol w="230104">
                  <a:extLst>
                    <a:ext uri="{9D8B030D-6E8A-4147-A177-3AD203B41FA5}">
                      <a16:colId xmlns:a16="http://schemas.microsoft.com/office/drawing/2014/main" val="2166326642"/>
                    </a:ext>
                  </a:extLst>
                </a:gridCol>
                <a:gridCol w="1127162">
                  <a:extLst>
                    <a:ext uri="{9D8B030D-6E8A-4147-A177-3AD203B41FA5}">
                      <a16:colId xmlns:a16="http://schemas.microsoft.com/office/drawing/2014/main" val="711873925"/>
                    </a:ext>
                  </a:extLst>
                </a:gridCol>
              </a:tblGrid>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Preferred Term,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Isatuximab + 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57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553962467"/>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 lab abnormalities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 (54.4)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(80.1)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(37.0)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 AEs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Cataract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240 (91.3)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(34.2)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 (54.8)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 (54.4)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(44.0)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 (86.7)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(60.8)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1022941"/>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Invasive second primary malignancies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Solid tumors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7521317"/>
                  </a:ext>
                </a:extLst>
              </a:tr>
              <a:tr h="20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 rate per patient-year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primary malignancies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811756"/>
                  </a:ext>
                </a:extLst>
              </a:tr>
            </a:tbl>
          </a:graphicData>
        </a:graphic>
      </p:graphicFrame>
    </p:spTree>
    <p:extLst>
      <p:ext uri="{BB962C8B-B14F-4D97-AF65-F5344CB8AC3E}">
        <p14:creationId xmlns:p14="http://schemas.microsoft.com/office/powerpoint/2010/main" val="63386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IMROZ: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21514"/>
            <a:ext cx="10877529" cy="4650686"/>
          </a:xfrm>
        </p:spPr>
        <p:txBody>
          <a:bodyPr/>
          <a:lstStyle/>
          <a:p>
            <a:r>
              <a:rPr lang="en-US" altLang="en-US" sz="2400" dirty="0"/>
              <a:t>Isatuximab + VRd led to significantly better mPFS and MRD negativity vs VRd alone in patients with NDMM ineligible for transplant</a:t>
            </a:r>
          </a:p>
          <a:p>
            <a:pPr lvl="1"/>
            <a:r>
              <a:rPr lang="en-US" altLang="en-US" sz="2200" dirty="0"/>
              <a:t>mPFS: NR vs 54.34 mo, Isa-VRd vs VRd, respectively; HR: 0.60 (98.5% CI: </a:t>
            </a:r>
            <a:r>
              <a:rPr lang="en-US" sz="2200" dirty="0"/>
              <a:t>0.41-0.88); benefit seen in most subgroups</a:t>
            </a:r>
            <a:endParaRPr lang="en-US" altLang="en-US" sz="2200" dirty="0"/>
          </a:p>
          <a:p>
            <a:pPr lvl="1"/>
            <a:r>
              <a:rPr lang="en-US" altLang="en-US" sz="2200" dirty="0"/>
              <a:t>CR or better: </a:t>
            </a:r>
            <a:r>
              <a:rPr lang="en-US" sz="2200" dirty="0"/>
              <a:t>74.7% vs 64.1%, </a:t>
            </a:r>
            <a:r>
              <a:rPr lang="en-US" altLang="en-US" sz="2200" dirty="0"/>
              <a:t>Isa-VRd vs VRd, respectively; </a:t>
            </a:r>
            <a:r>
              <a:rPr lang="en-US" altLang="en-US" sz="2200" i="1" dirty="0"/>
              <a:t>P</a:t>
            </a:r>
            <a:r>
              <a:rPr lang="en-US" altLang="en-US" sz="2200" dirty="0"/>
              <a:t> &lt;.01</a:t>
            </a:r>
            <a:endParaRPr lang="en-US" sz="2200" dirty="0"/>
          </a:p>
          <a:p>
            <a:pPr lvl="1"/>
            <a:r>
              <a:rPr lang="en-US" altLang="en-US" sz="2200" dirty="0"/>
              <a:t>Sustained MRD- ≥12 mo: 46.8% vs 24.3%, Isa-VRd vs VRd, respectively; </a:t>
            </a:r>
            <a:br>
              <a:rPr lang="en-US" altLang="en-US" sz="2200" dirty="0"/>
            </a:br>
            <a:r>
              <a:rPr lang="en-US" altLang="en-US" sz="2200" dirty="0"/>
              <a:t>OR: 2.73 (95% CI: 1.80-4.14)</a:t>
            </a:r>
          </a:p>
          <a:p>
            <a:r>
              <a:rPr lang="en-US" altLang="en-US" sz="2400" dirty="0"/>
              <a:t>Safety profile consistent with that observed for both isatuximab and VRd, with</a:t>
            </a:r>
            <a:br>
              <a:rPr lang="en-US" altLang="en-US" sz="2400" dirty="0"/>
            </a:br>
            <a:r>
              <a:rPr lang="en-US" altLang="en-US" sz="2400" dirty="0"/>
              <a:t>no new safety signals, and QoL was maintained</a:t>
            </a:r>
          </a:p>
          <a:p>
            <a:r>
              <a:rPr lang="en-US" altLang="en-US" sz="2400" dirty="0"/>
              <a:t>Investigators concluded that the results support isatuximab + VRd as potential new standard of care in patients with NDMM not eligible for transplant</a:t>
            </a:r>
          </a:p>
        </p:txBody>
      </p:sp>
      <p:sp>
        <p:nvSpPr>
          <p:cNvPr id="2" name="Text Box 11">
            <a:extLst>
              <a:ext uri="{FF2B5EF4-FFF2-40B4-BE49-F238E27FC236}">
                <a16:creationId xmlns:a16="http://schemas.microsoft.com/office/drawing/2014/main" id="{5DC0FD5D-5E1B-948D-BE34-1D86AF0AE7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Facon.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Facon. NEJM. 2024;[Epub].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E52FD9-A9E3-4FC5-8933-5EAA31CE69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D3CEE1-E75C-41D5-9ABB-EC5D1CD1B797}">
  <ds:schemaRefs>
    <ds:schemaRef ds:uri="http://schemas.microsoft.com/sharepoint/v3/contenttype/forms"/>
  </ds:schemaRefs>
</ds:datastoreItem>
</file>

<file path=customXml/itemProps3.xml><?xml version="1.0" encoding="utf-8"?>
<ds:datastoreItem xmlns:ds="http://schemas.openxmlformats.org/officeDocument/2006/customXml" ds:itemID="{116D4438-918D-4CF0-88EB-84784824E860}">
  <ds:schemaRefs>
    <ds:schemaRef ds:uri="http://purl.org/dc/elements/1.1/"/>
    <ds:schemaRef ds:uri="http://schemas.openxmlformats.org/package/2006/metadata/core-properties"/>
    <ds:schemaRef ds:uri="http://purl.org/dc/dcmitype/"/>
    <ds:schemaRef ds:uri="http://www.w3.org/XML/1998/namespace"/>
    <ds:schemaRef ds:uri="http://schemas.microsoft.com/office/2006/metadata/properties"/>
    <ds:schemaRef ds:uri="http://purl.org/dc/terms/"/>
    <ds:schemaRef ds:uri="http://schemas.microsoft.com/office/2006/documentManagement/types"/>
    <ds:schemaRef ds:uri="http://schemas.microsoft.com/office/infopath/2007/PartnerControls"/>
    <ds:schemaRef ds:uri="22fd6914-46d4-4c7e-bbad-46e82841b69d"/>
    <ds:schemaRef ds:uri="8757ee5d-c98d-4fd6-83d5-ead8cf83d9f9"/>
  </ds:schemaRefs>
</ds:datastoreItem>
</file>

<file path=docProps/app.xml><?xml version="1.0" encoding="utf-8"?>
<Properties xmlns="http://schemas.openxmlformats.org/officeDocument/2006/extended-properties" xmlns:vt="http://schemas.openxmlformats.org/officeDocument/2006/docPropsVTypes">
  <TotalTime>2735</TotalTime>
  <Words>2776</Words>
  <Application>Microsoft Office PowerPoint</Application>
  <PresentationFormat>Widescreen</PresentationFormat>
  <Paragraphs>482</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IMROZ: Phase III Study of Isatuximab,  Bortezomib, Lenalidomide, and Dexamethasone  vs Bortezomib, Lenalidomide, and Dexamethasone for Transplant-Ineligible, Newly Diagnosed MM</vt:lpstr>
      <vt:lpstr>About These Slides</vt:lpstr>
      <vt:lpstr>IMROZ: Background</vt:lpstr>
      <vt:lpstr>IMROZ: Study Design</vt:lpstr>
      <vt:lpstr>IMROZ: Baseline Characteristics</vt:lpstr>
      <vt:lpstr>IMROZ: PFS in ITT Population, Interim Analysis</vt:lpstr>
      <vt:lpstr>IMROZ: PFS Subgroup Analysis</vt:lpstr>
      <vt:lpstr>IMROZ: Response, MRD Negativity, OS, and QoL</vt:lpstr>
      <vt:lpstr>IMROZ: Safety Summary</vt:lpstr>
      <vt:lpstr>IMROZ: Safety Summary</vt:lpstr>
      <vt:lpstr>IMROZ: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IMROZ: Phase III Study of Isatuximab, Bortezomib, Lenalidomide, and Dexamethasone vs Bortezomib, Lenalidomide, and Dexamethasone for Transplant-Ineligible, Newly Diagnosed MM</dc:title>
  <dc:creator>Timothy Quill</dc:creator>
  <cp:lastModifiedBy>Jessica Buckley</cp:lastModifiedBy>
  <cp:revision>88</cp:revision>
  <dcterms:created xsi:type="dcterms:W3CDTF">2024-05-30T12:33:52Z</dcterms:created>
  <dcterms:modified xsi:type="dcterms:W3CDTF">2024-06-06T21:17:32Z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