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8"/>
  </p:notesMasterIdLst>
  <p:sldIdLst>
    <p:sldId id="321" r:id="rId6"/>
    <p:sldId id="308" r:id="rId7"/>
    <p:sldId id="322" r:id="rId8"/>
    <p:sldId id="323" r:id="rId9"/>
    <p:sldId id="325" r:id="rId10"/>
    <p:sldId id="326" r:id="rId11"/>
    <p:sldId id="327" r:id="rId12"/>
    <p:sldId id="328" r:id="rId13"/>
    <p:sldId id="329" r:id="rId14"/>
    <p:sldId id="330" r:id="rId15"/>
    <p:sldId id="331" r:id="rId16"/>
    <p:sldId id="31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1" userDrawn="1">
          <p15:clr>
            <a:srgbClr val="A4A3A4"/>
          </p15:clr>
        </p15:guide>
        <p15:guide id="2" orient="horz" pos="144" userDrawn="1">
          <p15:clr>
            <a:srgbClr val="A4A3A4"/>
          </p15:clr>
        </p15:guide>
        <p15:guide id="3" orient="horz" pos="1015" userDrawn="1">
          <p15:clr>
            <a:srgbClr val="A4A3A4"/>
          </p15:clr>
        </p15:guide>
        <p15:guide id="4" orient="horz" pos="4149" userDrawn="1">
          <p15:clr>
            <a:srgbClr val="A4A3A4"/>
          </p15:clr>
        </p15:guide>
        <p15:guide id="5" orient="horz" pos="4032" userDrawn="1">
          <p15:clr>
            <a:srgbClr val="A4A3A4"/>
          </p15:clr>
        </p15:guide>
        <p15:guide id="6" orient="horz" pos="3888" userDrawn="1">
          <p15:clr>
            <a:srgbClr val="A4A3A4"/>
          </p15:clr>
        </p15:guide>
        <p15:guide id="7" pos="453" userDrawn="1">
          <p15:clr>
            <a:srgbClr val="A4A3A4"/>
          </p15:clr>
        </p15:guide>
        <p15:guide id="8" pos="329" userDrawn="1">
          <p15:clr>
            <a:srgbClr val="A4A3A4"/>
          </p15:clr>
        </p15:guide>
        <p15:guide id="10" pos="7227" userDrawn="1">
          <p15:clr>
            <a:srgbClr val="A4A3A4"/>
          </p15:clr>
        </p15:guide>
        <p15:guide id="11" pos="739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an Capel" initials="MC" lastIdx="3" clrIdx="0"/>
  <p:cmAuthor id="2" name="Marie Rush" initials="MR" lastIdx="35" clrIdx="1">
    <p:extLst>
      <p:ext uri="{19B8F6BF-5375-455C-9EA6-DF929625EA0E}">
        <p15:presenceInfo xmlns:p15="http://schemas.microsoft.com/office/powerpoint/2012/main" userId="S::mrush@clinicaloptions.com::0630ae8a-d7a0-439a-9d44-e2f536864f0f" providerId="AD"/>
      </p:ext>
    </p:extLst>
  </p:cmAuthor>
  <p:cmAuthor id="3" name=" " initials="MAC" lastIdx="1" clrIdx="2"/>
  <p:cmAuthor id="4" name="Taryn Gross" initials="TG" lastIdx="1" clrIdx="3"/>
  <p:cmAuthor id="5" name="CLINICALOPTIONS\tquill" initials="C" lastIdx="2" clrIdx="4">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p:cViewPr varScale="1">
        <p:scale>
          <a:sx n="103" d="100"/>
          <a:sy n="103" d="100"/>
        </p:scale>
        <p:origin x="114" y="102"/>
      </p:cViewPr>
      <p:guideLst>
        <p:guide orient="horz" pos="261"/>
        <p:guide orient="horz" pos="144"/>
        <p:guide orient="horz" pos="1015"/>
        <p:guide orient="horz" pos="4149"/>
        <p:guide orient="horz" pos="4032"/>
        <p:guide orient="horz" pos="3888"/>
        <p:guide pos="453"/>
        <p:guide pos="329"/>
        <p:guide pos="7227"/>
        <p:guide pos="7392"/>
      </p:guideLst>
    </p:cSldViewPr>
  </p:slideViewPr>
  <p:notesTextViewPr>
    <p:cViewPr>
      <p:scale>
        <a:sx n="125" d="100"/>
        <a:sy n="125" d="100"/>
      </p:scale>
      <p:origin x="0" y="0"/>
    </p:cViewPr>
  </p:notesTextViewPr>
  <p:sorterViewPr>
    <p:cViewPr>
      <p:scale>
        <a:sx n="100" d="100"/>
        <a:sy n="100" d="100"/>
      </p:scale>
      <p:origin x="0" y="-260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681A8E-85F9-45E8-B5B7-8D9183ED276D}" type="datetimeFigureOut">
              <a:rPr lang="en-US" smtClean="0"/>
              <a:t>8/18/2022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E3150D-5E0F-4E27-BCEB-DC437B9BAA8F}" type="slidenum">
              <a:rPr lang="en-US" smtClean="0"/>
              <a:t>‹#›</a:t>
            </a:fld>
            <a:endParaRPr lang="en-US" dirty="0"/>
          </a:p>
        </p:txBody>
      </p:sp>
    </p:spTree>
    <p:extLst>
      <p:ext uri="{BB962C8B-B14F-4D97-AF65-F5344CB8AC3E}">
        <p14:creationId xmlns:p14="http://schemas.microsoft.com/office/powerpoint/2010/main" val="286537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fld id="{B9E3150D-5E0F-4E27-BCEB-DC437B9BAA8F}" type="slidenum">
              <a:rPr lang="en-US" smtClean="0"/>
              <a:t>1</a:t>
            </a:fld>
            <a:endParaRPr lang="en-US" dirty="0"/>
          </a:p>
        </p:txBody>
      </p:sp>
    </p:spTree>
    <p:extLst>
      <p:ext uri="{BB962C8B-B14F-4D97-AF65-F5344CB8AC3E}">
        <p14:creationId xmlns:p14="http://schemas.microsoft.com/office/powerpoint/2010/main" val="3310425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mAb, monoclonal antibody; NSCLC, non-small-cell lung cancer.</a:t>
            </a:r>
          </a:p>
        </p:txBody>
      </p:sp>
      <p:sp>
        <p:nvSpPr>
          <p:cNvPr id="4" name="Slide Number Placeholder 3"/>
          <p:cNvSpPr>
            <a:spLocks noGrp="1"/>
          </p:cNvSpPr>
          <p:nvPr>
            <p:ph type="sldNum" sz="quarter" idx="5"/>
          </p:nvPr>
        </p:nvSpPr>
        <p:spPr/>
        <p:txBody>
          <a:bodyPr/>
          <a:lstStyle/>
          <a:p>
            <a:fld id="{B9E3150D-5E0F-4E27-BCEB-DC437B9BAA8F}" type="slidenum">
              <a:rPr lang="en-US" smtClean="0"/>
              <a:t>3</a:t>
            </a:fld>
            <a:endParaRPr lang="en-US" dirty="0"/>
          </a:p>
        </p:txBody>
      </p:sp>
    </p:spTree>
    <p:extLst>
      <p:ext uri="{BB962C8B-B14F-4D97-AF65-F5344CB8AC3E}">
        <p14:creationId xmlns:p14="http://schemas.microsoft.com/office/powerpoint/2010/main" val="287275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ATM, ataxia telangiectasia mutated; CD73h, high expression of cluster of differentiation 73; DCR, disease control rate; HRRm, homologous recombination mutated; LKB1, LKB1/STK11 aberration; HER2e, human epidermal growth factor receptor 2 expression; HER2m, human epidermal growth factor receptor mutated; NSCLC, non-small-cell lung cancer; ORR, overall response rate; OS, overall survival; PD, progressive disease; PFS, progression-free survival.</a:t>
            </a:r>
          </a:p>
        </p:txBody>
      </p:sp>
      <p:sp>
        <p:nvSpPr>
          <p:cNvPr id="4" name="Slide Number Placeholder 3"/>
          <p:cNvSpPr>
            <a:spLocks noGrp="1"/>
          </p:cNvSpPr>
          <p:nvPr>
            <p:ph type="sldNum" sz="quarter" idx="5"/>
          </p:nvPr>
        </p:nvSpPr>
        <p:spPr/>
        <p:txBody>
          <a:bodyPr/>
          <a:lstStyle/>
          <a:p>
            <a:fld id="{B9E3150D-5E0F-4E27-BCEB-DC437B9BAA8F}" type="slidenum">
              <a:rPr lang="en-US" smtClean="0"/>
              <a:t>4</a:t>
            </a:fld>
            <a:endParaRPr lang="en-US" dirty="0"/>
          </a:p>
        </p:txBody>
      </p:sp>
    </p:spTree>
    <p:extLst>
      <p:ext uri="{BB962C8B-B14F-4D97-AF65-F5344CB8AC3E}">
        <p14:creationId xmlns:p14="http://schemas.microsoft.com/office/powerpoint/2010/main" val="27303409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 durvalumab; TC, tumor cells; tx, treatment.</a:t>
            </a:r>
          </a:p>
        </p:txBody>
      </p:sp>
      <p:sp>
        <p:nvSpPr>
          <p:cNvPr id="4" name="Slide Number Placeholder 3"/>
          <p:cNvSpPr>
            <a:spLocks noGrp="1"/>
          </p:cNvSpPr>
          <p:nvPr>
            <p:ph type="sldNum" sz="quarter" idx="5"/>
          </p:nvPr>
        </p:nvSpPr>
        <p:spPr/>
        <p:txBody>
          <a:bodyPr/>
          <a:lstStyle/>
          <a:p>
            <a:fld id="{B9E3150D-5E0F-4E27-BCEB-DC437B9BAA8F}" type="slidenum">
              <a:rPr lang="en-US" smtClean="0"/>
              <a:t>5</a:t>
            </a:fld>
            <a:endParaRPr lang="en-US" dirty="0"/>
          </a:p>
        </p:txBody>
      </p:sp>
    </p:spTree>
    <p:extLst>
      <p:ext uri="{BB962C8B-B14F-4D97-AF65-F5344CB8AC3E}">
        <p14:creationId xmlns:p14="http://schemas.microsoft.com/office/powerpoint/2010/main" val="219380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ORR, overall response rate; tx, treatment.</a:t>
            </a:r>
          </a:p>
        </p:txBody>
      </p:sp>
      <p:sp>
        <p:nvSpPr>
          <p:cNvPr id="4" name="Slide Number Placeholder 3"/>
          <p:cNvSpPr>
            <a:spLocks noGrp="1"/>
          </p:cNvSpPr>
          <p:nvPr>
            <p:ph type="sldNum" sz="quarter" idx="5"/>
          </p:nvPr>
        </p:nvSpPr>
        <p:spPr/>
        <p:txBody>
          <a:bodyPr/>
          <a:lstStyle/>
          <a:p>
            <a:fld id="{B9E3150D-5E0F-4E27-BCEB-DC437B9BAA8F}" type="slidenum">
              <a:rPr lang="en-US" smtClean="0"/>
              <a:t>6</a:t>
            </a:fld>
            <a:endParaRPr lang="en-US" dirty="0"/>
          </a:p>
        </p:txBody>
      </p:sp>
    </p:spTree>
    <p:extLst>
      <p:ext uri="{BB962C8B-B14F-4D97-AF65-F5344CB8AC3E}">
        <p14:creationId xmlns:p14="http://schemas.microsoft.com/office/powerpoint/2010/main" val="256859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PFS, progression-free survival.</a:t>
            </a:r>
          </a:p>
        </p:txBody>
      </p:sp>
      <p:sp>
        <p:nvSpPr>
          <p:cNvPr id="4" name="Slide Number Placeholder 3"/>
          <p:cNvSpPr>
            <a:spLocks noGrp="1"/>
          </p:cNvSpPr>
          <p:nvPr>
            <p:ph type="sldNum" sz="quarter" idx="5"/>
          </p:nvPr>
        </p:nvSpPr>
        <p:spPr/>
        <p:txBody>
          <a:bodyPr/>
          <a:lstStyle/>
          <a:p>
            <a:fld id="{B9E3150D-5E0F-4E27-BCEB-DC437B9BAA8F}" type="slidenum">
              <a:rPr lang="en-US" smtClean="0"/>
              <a:t>7</a:t>
            </a:fld>
            <a:endParaRPr lang="en-US" dirty="0"/>
          </a:p>
        </p:txBody>
      </p:sp>
    </p:spTree>
    <p:extLst>
      <p:ext uri="{BB962C8B-B14F-4D97-AF65-F5344CB8AC3E}">
        <p14:creationId xmlns:p14="http://schemas.microsoft.com/office/powerpoint/2010/main" val="374877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a:t>
            </a:r>
          </a:p>
        </p:txBody>
      </p:sp>
      <p:sp>
        <p:nvSpPr>
          <p:cNvPr id="4" name="Slide Number Placeholder 3"/>
          <p:cNvSpPr>
            <a:spLocks noGrp="1"/>
          </p:cNvSpPr>
          <p:nvPr>
            <p:ph type="sldNum" sz="quarter" idx="5"/>
          </p:nvPr>
        </p:nvSpPr>
        <p:spPr/>
        <p:txBody>
          <a:bodyPr/>
          <a:lstStyle/>
          <a:p>
            <a:fld id="{B9E3150D-5E0F-4E27-BCEB-DC437B9BAA8F}" type="slidenum">
              <a:rPr lang="en-US" smtClean="0"/>
              <a:t>8</a:t>
            </a:fld>
            <a:endParaRPr lang="en-US" dirty="0"/>
          </a:p>
        </p:txBody>
      </p:sp>
    </p:spTree>
    <p:extLst>
      <p:ext uri="{BB962C8B-B14F-4D97-AF65-F5344CB8AC3E}">
        <p14:creationId xmlns:p14="http://schemas.microsoft.com/office/powerpoint/2010/main" val="1065703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ATM, ataxia telangiectasia mutated; ORR, overall response rate; OS, overall survival; PFS, progression-free survival; PR, partial response; RECIST, Response Evaluation Criteria in Solid Tumors; SD, stable disease.</a:t>
            </a:r>
            <a:endParaRPr lang="en-US" i="1" dirty="0"/>
          </a:p>
        </p:txBody>
      </p:sp>
      <p:sp>
        <p:nvSpPr>
          <p:cNvPr id="4" name="Slide Number Placeholder 3"/>
          <p:cNvSpPr>
            <a:spLocks noGrp="1"/>
          </p:cNvSpPr>
          <p:nvPr>
            <p:ph type="sldNum" sz="quarter" idx="5"/>
          </p:nvPr>
        </p:nvSpPr>
        <p:spPr/>
        <p:txBody>
          <a:bodyPr/>
          <a:lstStyle/>
          <a:p>
            <a:fld id="{B9E3150D-5E0F-4E27-BCEB-DC437B9BAA8F}" type="slidenum">
              <a:rPr lang="en-US" smtClean="0"/>
              <a:t>9</a:t>
            </a:fld>
            <a:endParaRPr lang="en-US" dirty="0"/>
          </a:p>
        </p:txBody>
      </p:sp>
    </p:spTree>
    <p:extLst>
      <p:ext uri="{BB962C8B-B14F-4D97-AF65-F5344CB8AC3E}">
        <p14:creationId xmlns:p14="http://schemas.microsoft.com/office/powerpoint/2010/main" val="3682975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SAE, serious adverse event; TEAE, treatment-emergent adverse event; TRAE, treatment-related adverse event; tx, treatment.</a:t>
            </a:r>
          </a:p>
        </p:txBody>
      </p:sp>
      <p:sp>
        <p:nvSpPr>
          <p:cNvPr id="4" name="Slide Number Placeholder 3"/>
          <p:cNvSpPr>
            <a:spLocks noGrp="1"/>
          </p:cNvSpPr>
          <p:nvPr>
            <p:ph type="sldNum" sz="quarter" idx="5"/>
          </p:nvPr>
        </p:nvSpPr>
        <p:spPr/>
        <p:txBody>
          <a:bodyPr/>
          <a:lstStyle/>
          <a:p>
            <a:fld id="{B9E3150D-5E0F-4E27-BCEB-DC437B9BAA8F}" type="slidenum">
              <a:rPr lang="en-US" smtClean="0"/>
              <a:t>10</a:t>
            </a:fld>
            <a:endParaRPr lang="en-US" dirty="0"/>
          </a:p>
        </p:txBody>
      </p:sp>
    </p:spTree>
    <p:extLst>
      <p:ext uri="{BB962C8B-B14F-4D97-AF65-F5344CB8AC3E}">
        <p14:creationId xmlns:p14="http://schemas.microsoft.com/office/powerpoint/2010/main" val="37493611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ATM, ataxia telangiectasia mutated; NSCLC, non-small-cell lung cancer; ORR, overall response rate; OS, overall survival.</a:t>
            </a:r>
            <a:endParaRPr lang="en-US" dirty="0"/>
          </a:p>
        </p:txBody>
      </p:sp>
      <p:sp>
        <p:nvSpPr>
          <p:cNvPr id="4" name="Slide Number Placeholder 3"/>
          <p:cNvSpPr>
            <a:spLocks noGrp="1"/>
          </p:cNvSpPr>
          <p:nvPr>
            <p:ph type="sldNum" sz="quarter" idx="5"/>
          </p:nvPr>
        </p:nvSpPr>
        <p:spPr/>
        <p:txBody>
          <a:bodyPr/>
          <a:lstStyle/>
          <a:p>
            <a:fld id="{B9E3150D-5E0F-4E27-BCEB-DC437B9BAA8F}" type="slidenum">
              <a:rPr lang="en-US" smtClean="0"/>
              <a:t>11</a:t>
            </a:fld>
            <a:endParaRPr lang="en-US" dirty="0"/>
          </a:p>
        </p:txBody>
      </p:sp>
    </p:spTree>
    <p:extLst>
      <p:ext uri="{BB962C8B-B14F-4D97-AF65-F5344CB8AC3E}">
        <p14:creationId xmlns:p14="http://schemas.microsoft.com/office/powerpoint/2010/main" val="32970370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4180281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8234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75415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3113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1300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8705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6225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49860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264577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78576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045617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364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81322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C44F0-6D7E-83C1-4AFB-A92330719A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8DC9FDA-A815-6BBA-AC0F-5EE78B1339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9C8C972-05BF-BF20-75D3-E08489CC01DD}"/>
              </a:ext>
            </a:extLst>
          </p:cNvPr>
          <p:cNvSpPr>
            <a:spLocks noGrp="1"/>
          </p:cNvSpPr>
          <p:nvPr>
            <p:ph type="dt" sz="half" idx="10"/>
          </p:nvPr>
        </p:nvSpPr>
        <p:spPr/>
        <p:txBody>
          <a:bodyPr/>
          <a:lstStyle/>
          <a:p>
            <a:fld id="{442D1D51-1D95-41A7-80C6-F7744253BAF8}" type="datetimeFigureOut">
              <a:rPr lang="en-US" smtClean="0"/>
              <a:t>8/18/2022</a:t>
            </a:fld>
            <a:endParaRPr lang="en-US" dirty="0"/>
          </a:p>
        </p:txBody>
      </p:sp>
      <p:sp>
        <p:nvSpPr>
          <p:cNvPr id="5" name="Footer Placeholder 4">
            <a:extLst>
              <a:ext uri="{FF2B5EF4-FFF2-40B4-BE49-F238E27FC236}">
                <a16:creationId xmlns:a16="http://schemas.microsoft.com/office/drawing/2014/main" id="{C6D44404-B369-7B57-4C63-E4A8937C5B1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27B95AB-B916-3DEE-6194-3BB2F0209779}"/>
              </a:ext>
            </a:extLst>
          </p:cNvPr>
          <p:cNvSpPr>
            <a:spLocks noGrp="1"/>
          </p:cNvSpPr>
          <p:nvPr>
            <p:ph type="sldNum" sz="quarter" idx="12"/>
          </p:nvPr>
        </p:nvSpPr>
        <p:spPr/>
        <p:txBody>
          <a:bodyPr/>
          <a:lstStyle/>
          <a:p>
            <a:fld id="{08A38E02-7411-4116-A3C6-6507882E6360}" type="slidenum">
              <a:rPr lang="en-US" smtClean="0"/>
              <a:t>‹#›</a:t>
            </a:fld>
            <a:endParaRPr lang="en-US" dirty="0"/>
          </a:p>
        </p:txBody>
      </p:sp>
    </p:spTree>
    <p:extLst>
      <p:ext uri="{BB962C8B-B14F-4D97-AF65-F5344CB8AC3E}">
        <p14:creationId xmlns:p14="http://schemas.microsoft.com/office/powerpoint/2010/main" val="4039781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8762297"/>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HUDSON: Open-Label, Multidrug Umbrella </a:t>
            </a:r>
            <a:br>
              <a:rPr lang="en-US" altLang="en-US" sz="4000" dirty="0"/>
            </a:br>
            <a:r>
              <a:rPr lang="en-US" altLang="en-US" sz="4000" dirty="0"/>
              <a:t>Phase II Study in Patients With Advanced NSCLC After Progression on PD-1/PD-L1 Inhibitor Therapy</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35598"/>
            <a:ext cx="591906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Amgen; Genentech, a member of the Roche Group; Merck Sharp &amp; Dohme Corp.; and Turning Point Therapeutics,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IASLC 2022 World Conference on Lung Cancer</a:t>
            </a: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BBF6F-86D0-2DFB-64A1-E1516572F5CA}"/>
              </a:ext>
            </a:extLst>
          </p:cNvPr>
          <p:cNvSpPr>
            <a:spLocks noGrp="1"/>
          </p:cNvSpPr>
          <p:nvPr>
            <p:ph type="title"/>
          </p:nvPr>
        </p:nvSpPr>
        <p:spPr/>
        <p:txBody>
          <a:bodyPr/>
          <a:lstStyle/>
          <a:p>
            <a:r>
              <a:rPr lang="en-US" dirty="0"/>
              <a:t>HUDSON: Background</a:t>
            </a:r>
          </a:p>
        </p:txBody>
      </p:sp>
      <p:sp>
        <p:nvSpPr>
          <p:cNvPr id="3" name="Content Placeholder 2">
            <a:extLst>
              <a:ext uri="{FF2B5EF4-FFF2-40B4-BE49-F238E27FC236}">
                <a16:creationId xmlns:a16="http://schemas.microsoft.com/office/drawing/2014/main" id="{F3F1662A-C9D2-7A23-978B-35919F94B1ED}"/>
              </a:ext>
            </a:extLst>
          </p:cNvPr>
          <p:cNvSpPr>
            <a:spLocks noGrp="1"/>
          </p:cNvSpPr>
          <p:nvPr>
            <p:ph idx="1"/>
          </p:nvPr>
        </p:nvSpPr>
        <p:spPr/>
        <p:txBody>
          <a:bodyPr/>
          <a:lstStyle/>
          <a:p>
            <a:r>
              <a:rPr lang="en-US" sz="2400" dirty="0"/>
              <a:t>Several mechanisms contribute to resistance to PD-1 and PD-L1 targeted </a:t>
            </a:r>
            <a:br>
              <a:rPr lang="en-US" sz="2400" dirty="0"/>
            </a:br>
            <a:r>
              <a:rPr lang="en-US" sz="2400" dirty="0"/>
              <a:t>therapy in NSCLC</a:t>
            </a:r>
            <a:r>
              <a:rPr lang="en-US" sz="2400" baseline="30000" dirty="0"/>
              <a:t>1,2</a:t>
            </a:r>
          </a:p>
          <a:p>
            <a:r>
              <a:rPr lang="en-US" sz="2400" dirty="0"/>
              <a:t>No current standard of care for patients whose disease has progressed despite treatment with platinum-doublet chemotherapy and immune checkpoint inhibition</a:t>
            </a:r>
            <a:r>
              <a:rPr lang="en-US" sz="2400" baseline="30000" dirty="0"/>
              <a:t>3</a:t>
            </a:r>
          </a:p>
          <a:p>
            <a:r>
              <a:rPr lang="en-US" sz="2400" dirty="0"/>
              <a:t>HUDSON is ongoing, modular phase II trial evaluating several treatment options </a:t>
            </a:r>
            <a:br>
              <a:rPr lang="en-US" sz="2400" dirty="0"/>
            </a:br>
            <a:r>
              <a:rPr lang="en-US" sz="2400" dirty="0"/>
              <a:t>for patients with biomarker matched or nonmatched locally advanced/metastatic NSCLC after receipt of a platinum doublet and failure of anti</a:t>
            </a:r>
            <a:r>
              <a:rPr lang="en-US" sz="2400" dirty="0">
                <a:latin typeface="Arial" panose="020B0604020202020204" pitchFamily="34" charset="0"/>
                <a:cs typeface="Arial" panose="020B0604020202020204" pitchFamily="34" charset="0"/>
              </a:rPr>
              <a:t>–</a:t>
            </a:r>
            <a:r>
              <a:rPr lang="en-US" sz="2400" dirty="0"/>
              <a:t>PD-1/PD-L1 immunotherapy</a:t>
            </a:r>
            <a:r>
              <a:rPr lang="en-US" sz="2400" baseline="30000" dirty="0"/>
              <a:t>4,5</a:t>
            </a:r>
          </a:p>
          <a:p>
            <a:r>
              <a:rPr lang="en-US" sz="2400" dirty="0"/>
              <a:t>Current analysis reports results from cohorts of durvalumab in combination </a:t>
            </a:r>
            <a:br>
              <a:rPr lang="en-US" sz="2400" dirty="0"/>
            </a:br>
            <a:r>
              <a:rPr lang="en-US" sz="2400" dirty="0"/>
              <a:t>with either ceralasertib (ATR inhibitor), danvatirsen (STAT3 inhibitor), </a:t>
            </a:r>
            <a:br>
              <a:rPr lang="en-US" sz="2400" dirty="0"/>
            </a:br>
            <a:r>
              <a:rPr lang="en-US" sz="2400" dirty="0"/>
              <a:t>olaparib (PARP inhibitor), or oleclumab (anti-CD73 mAb)</a:t>
            </a:r>
            <a:r>
              <a:rPr lang="en-US" sz="2400" baseline="30000" dirty="0"/>
              <a:t>5</a:t>
            </a:r>
            <a:endParaRPr lang="en-US" sz="2200" dirty="0"/>
          </a:p>
          <a:p>
            <a:endParaRPr lang="en-US" sz="2400" dirty="0"/>
          </a:p>
        </p:txBody>
      </p:sp>
      <p:sp>
        <p:nvSpPr>
          <p:cNvPr id="4" name="Text Box 15">
            <a:extLst>
              <a:ext uri="{FF2B5EF4-FFF2-40B4-BE49-F238E27FC236}">
                <a16:creationId xmlns:a16="http://schemas.microsoft.com/office/drawing/2014/main" id="{2BB5419A-C0DA-645D-592F-B7A22116E24D}"/>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Boyero. Cancers. 2020;12:3729. 2. Schoenfeld. Cancer Cell. 2020;13:443. 3. Ettinger. J Natl Compr Canc Netw. 2021;19:254.</a:t>
            </a:r>
          </a:p>
          <a:p>
            <a:pPr>
              <a:defRPr/>
            </a:pPr>
            <a:r>
              <a:rPr lang="en-US" altLang="en-US" sz="1200" b="0" dirty="0">
                <a:solidFill>
                  <a:schemeClr val="bg2"/>
                </a:solidFill>
                <a:latin typeface="Calibri" panose="020F0502020204030204" pitchFamily="34" charset="0"/>
                <a:cs typeface="+mn-cs"/>
              </a:rPr>
              <a:t>4. </a:t>
            </a: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rPr>
              <a:t>Heymach. ASCO 2018. Abstr TPS3120. </a:t>
            </a:r>
            <a:r>
              <a:rPr lang="en-US" altLang="en-US" sz="1200" b="0" dirty="0">
                <a:solidFill>
                  <a:schemeClr val="bg2"/>
                </a:solidFill>
                <a:latin typeface="Calibri" panose="020F0502020204030204" pitchFamily="34" charset="0"/>
              </a:rPr>
              <a:t>5</a:t>
            </a: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rPr>
              <a:t>. Besse. WCLC 2022. Abstr OA15.05.</a:t>
            </a:r>
            <a:endPar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885366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866EF-B6F9-F235-B2CC-EF8F9543A691}"/>
              </a:ext>
            </a:extLst>
          </p:cNvPr>
          <p:cNvSpPr>
            <a:spLocks noGrp="1"/>
          </p:cNvSpPr>
          <p:nvPr>
            <p:ph type="title"/>
          </p:nvPr>
        </p:nvSpPr>
        <p:spPr/>
        <p:txBody>
          <a:bodyPr/>
          <a:lstStyle/>
          <a:p>
            <a:r>
              <a:rPr lang="en-US" dirty="0"/>
              <a:t>HUDSON: Study Design</a:t>
            </a:r>
          </a:p>
        </p:txBody>
      </p:sp>
      <p:sp>
        <p:nvSpPr>
          <p:cNvPr id="15" name="Content Placeholder 14">
            <a:extLst>
              <a:ext uri="{FF2B5EF4-FFF2-40B4-BE49-F238E27FC236}">
                <a16:creationId xmlns:a16="http://schemas.microsoft.com/office/drawing/2014/main" id="{44DBF5BD-30D3-CDF6-0CDE-E3B5D6D5CCBB}"/>
              </a:ext>
            </a:extLst>
          </p:cNvPr>
          <p:cNvSpPr>
            <a:spLocks noGrp="1"/>
          </p:cNvSpPr>
          <p:nvPr>
            <p:ph idx="4294967295"/>
          </p:nvPr>
        </p:nvSpPr>
        <p:spPr>
          <a:xfrm>
            <a:off x="8047159" y="2309813"/>
            <a:ext cx="4056062" cy="3163887"/>
          </a:xfrm>
        </p:spPr>
        <p:txBody>
          <a:bodyPr/>
          <a:lstStyle/>
          <a:p>
            <a:r>
              <a:rPr lang="en-US" dirty="0"/>
              <a:t>Multidrug, nonrandomized umbrella phase II study (data cutoff April 14, 2021)</a:t>
            </a:r>
          </a:p>
          <a:p>
            <a:r>
              <a:rPr lang="en-US" b="1" dirty="0"/>
              <a:t>Primary endpoint: </a:t>
            </a:r>
            <a:r>
              <a:rPr lang="en-US" dirty="0"/>
              <a:t>ORR</a:t>
            </a:r>
          </a:p>
          <a:p>
            <a:r>
              <a:rPr lang="en-US" b="1" dirty="0"/>
              <a:t>Secondary endpoints: </a:t>
            </a:r>
            <a:r>
              <a:rPr lang="en-US" dirty="0"/>
              <a:t>DCR, PFS, OS, safety</a:t>
            </a:r>
          </a:p>
        </p:txBody>
      </p:sp>
      <p:sp>
        <p:nvSpPr>
          <p:cNvPr id="3" name="Text Box 15">
            <a:extLst>
              <a:ext uri="{FF2B5EF4-FFF2-40B4-BE49-F238E27FC236}">
                <a16:creationId xmlns:a16="http://schemas.microsoft.com/office/drawing/2014/main" id="{E3F2AC4F-BEF4-68E4-7056-A3841AB2B727}"/>
              </a:ext>
            </a:extLst>
          </p:cNvPr>
          <p:cNvSpPr txBox="1">
            <a:spLocks noChangeArrowheads="1"/>
          </p:cNvSpPr>
          <p:nvPr/>
        </p:nvSpPr>
        <p:spPr bwMode="auto">
          <a:xfrm>
            <a:off x="412751" y="641068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rPr>
              <a:t>Besse. WCLC 2022. Abstr OA15.05.</a:t>
            </a:r>
            <a:endPar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4" name="Text Box 23">
            <a:extLst>
              <a:ext uri="{FF2B5EF4-FFF2-40B4-BE49-F238E27FC236}">
                <a16:creationId xmlns:a16="http://schemas.microsoft.com/office/drawing/2014/main" id="{8D5FC507-8BD2-EC11-52A0-8629331A6449}"/>
              </a:ext>
            </a:extLst>
          </p:cNvPr>
          <p:cNvSpPr txBox="1">
            <a:spLocks noChangeArrowheads="1"/>
          </p:cNvSpPr>
          <p:nvPr/>
        </p:nvSpPr>
        <p:spPr bwMode="auto">
          <a:xfrm>
            <a:off x="545037" y="2459885"/>
            <a:ext cx="2371438"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Locally advanced or metastatic NSCLC; previous platinum-doublet chemotherapy and PD-1/PD-L1 targeted therapy; </a:t>
            </a:r>
            <a:br>
              <a:rPr lang="en-GB" altLang="en-US" sz="1800" dirty="0">
                <a:solidFill>
                  <a:schemeClr val="bg1"/>
                </a:solidFill>
                <a:latin typeface="Calibri" panose="020F0502020204030204" pitchFamily="34" charset="0"/>
              </a:rPr>
            </a:br>
            <a:r>
              <a:rPr lang="en-GB" altLang="en-US" sz="1800" dirty="0">
                <a:solidFill>
                  <a:schemeClr val="bg1"/>
                </a:solidFill>
                <a:latin typeface="Calibri" panose="020F0502020204030204" pitchFamily="34" charset="0"/>
              </a:rPr>
              <a:t>no </a:t>
            </a:r>
            <a:r>
              <a:rPr lang="en-GB" altLang="en-US" sz="1800" i="1" dirty="0">
                <a:solidFill>
                  <a:schemeClr val="bg1"/>
                </a:solidFill>
                <a:latin typeface="Calibri" panose="020F0502020204030204" pitchFamily="34" charset="0"/>
              </a:rPr>
              <a:t>EGFR, ALK, ROS1, BRAF, MET, </a:t>
            </a:r>
            <a:r>
              <a:rPr lang="en-GB" altLang="en-US" sz="1800" dirty="0">
                <a:solidFill>
                  <a:schemeClr val="bg1"/>
                </a:solidFill>
                <a:latin typeface="Calibri" panose="020F0502020204030204" pitchFamily="34" charset="0"/>
              </a:rPr>
              <a:t>or </a:t>
            </a:r>
            <a:r>
              <a:rPr lang="en-GB" altLang="en-US" sz="1800" i="1" dirty="0">
                <a:solidFill>
                  <a:schemeClr val="bg1"/>
                </a:solidFill>
                <a:latin typeface="Calibri" panose="020F0502020204030204" pitchFamily="34" charset="0"/>
              </a:rPr>
              <a:t>RET</a:t>
            </a:r>
            <a:r>
              <a:rPr lang="en-GB" altLang="en-US" sz="1800" dirty="0">
                <a:solidFill>
                  <a:schemeClr val="bg1"/>
                </a:solidFill>
                <a:latin typeface="Calibri" panose="020F0502020204030204" pitchFamily="34" charset="0"/>
              </a:rPr>
              <a:t> targetable mutations</a:t>
            </a:r>
          </a:p>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(N = 225)</a:t>
            </a:r>
            <a:endParaRPr lang="en-US" altLang="en-US" sz="1800" dirty="0">
              <a:solidFill>
                <a:schemeClr val="bg1"/>
              </a:solidFill>
              <a:latin typeface="Calibri" panose="020F0502020204030204" pitchFamily="34" charset="0"/>
            </a:endParaRPr>
          </a:p>
        </p:txBody>
      </p:sp>
      <p:sp>
        <p:nvSpPr>
          <p:cNvPr id="7" name="Line 26">
            <a:extLst>
              <a:ext uri="{FF2B5EF4-FFF2-40B4-BE49-F238E27FC236}">
                <a16:creationId xmlns:a16="http://schemas.microsoft.com/office/drawing/2014/main" id="{428D0CDD-BF9A-7300-4D45-CA666B035CE5}"/>
              </a:ext>
            </a:extLst>
          </p:cNvPr>
          <p:cNvSpPr>
            <a:spLocks noChangeShapeType="1"/>
          </p:cNvSpPr>
          <p:nvPr/>
        </p:nvSpPr>
        <p:spPr bwMode="auto">
          <a:xfrm>
            <a:off x="3175003" y="5359828"/>
            <a:ext cx="392869" cy="18809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8" name="Line 27">
            <a:extLst>
              <a:ext uri="{FF2B5EF4-FFF2-40B4-BE49-F238E27FC236}">
                <a16:creationId xmlns:a16="http://schemas.microsoft.com/office/drawing/2014/main" id="{4F16814E-A8C2-A860-8DA6-1E80DE230544}"/>
              </a:ext>
            </a:extLst>
          </p:cNvPr>
          <p:cNvSpPr>
            <a:spLocks noChangeShapeType="1"/>
          </p:cNvSpPr>
          <p:nvPr/>
        </p:nvSpPr>
        <p:spPr bwMode="auto">
          <a:xfrm flipV="1">
            <a:off x="3175003" y="2352384"/>
            <a:ext cx="447674" cy="19582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Line 33">
            <a:extLst>
              <a:ext uri="{FF2B5EF4-FFF2-40B4-BE49-F238E27FC236}">
                <a16:creationId xmlns:a16="http://schemas.microsoft.com/office/drawing/2014/main" id="{6F34FD19-E481-AA5F-F2EB-D0DD78E239F9}"/>
              </a:ext>
            </a:extLst>
          </p:cNvPr>
          <p:cNvSpPr>
            <a:spLocks noChangeShapeType="1"/>
          </p:cNvSpPr>
          <p:nvPr/>
        </p:nvSpPr>
        <p:spPr bwMode="auto">
          <a:xfrm flipV="1">
            <a:off x="3175003" y="4109950"/>
            <a:ext cx="447674" cy="772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5D996C02-7D81-48DF-7A8A-487A7AB809DE}"/>
              </a:ext>
            </a:extLst>
          </p:cNvPr>
          <p:cNvSpPr txBox="1"/>
          <p:nvPr/>
        </p:nvSpPr>
        <p:spPr bwMode="auto">
          <a:xfrm>
            <a:off x="4127638" y="1402623"/>
            <a:ext cx="3371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Group A: Biomarker Matched (n = 86)</a:t>
            </a:r>
          </a:p>
        </p:txBody>
      </p:sp>
      <p:sp>
        <p:nvSpPr>
          <p:cNvPr id="17" name="TextBox 16">
            <a:extLst>
              <a:ext uri="{FF2B5EF4-FFF2-40B4-BE49-F238E27FC236}">
                <a16:creationId xmlns:a16="http://schemas.microsoft.com/office/drawing/2014/main" id="{2136125E-84F6-3DD6-90FF-7810AAD036A8}"/>
              </a:ext>
            </a:extLst>
          </p:cNvPr>
          <p:cNvSpPr txBox="1"/>
          <p:nvPr/>
        </p:nvSpPr>
        <p:spPr bwMode="auto">
          <a:xfrm>
            <a:off x="3908827" y="3198966"/>
            <a:ext cx="38091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Group B: Biomarker Nonmatched (n = 169)</a:t>
            </a:r>
          </a:p>
        </p:txBody>
      </p:sp>
      <p:sp>
        <p:nvSpPr>
          <p:cNvPr id="18" name="Text Box 30">
            <a:extLst>
              <a:ext uri="{FF2B5EF4-FFF2-40B4-BE49-F238E27FC236}">
                <a16:creationId xmlns:a16="http://schemas.microsoft.com/office/drawing/2014/main" id="{D2BB7F96-A6E1-46B9-3667-70B0CE73048E}"/>
              </a:ext>
            </a:extLst>
          </p:cNvPr>
          <p:cNvSpPr txBox="1">
            <a:spLocks noChangeArrowheads="1"/>
          </p:cNvSpPr>
          <p:nvPr/>
        </p:nvSpPr>
        <p:spPr bwMode="auto">
          <a:xfrm>
            <a:off x="598219" y="5738539"/>
            <a:ext cx="3121782"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*Ongoing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data not</a:t>
            </a:r>
            <a:r>
              <a:rPr lang="en-US" altLang="en-US" sz="1400" dirty="0">
                <a:solidFill>
                  <a:schemeClr val="bg1"/>
                </a:solidFill>
                <a:latin typeface="Calibri" panose="020F0502020204030204" pitchFamily="34" charset="0"/>
              </a:rPr>
              <a:t> yet mature. </a:t>
            </a:r>
            <a:br>
              <a:rPr lang="en-US" altLang="en-US" sz="1400" dirty="0">
                <a:solidFill>
                  <a:schemeClr val="bg1"/>
                </a:solidFill>
                <a:latin typeface="Calibri" panose="020F0502020204030204" pitchFamily="34" charset="0"/>
              </a:rPr>
            </a:br>
            <a:r>
              <a:rPr lang="en-US" altLang="en-US" sz="1400" baseline="30000" dirty="0">
                <a:solidFill>
                  <a:schemeClr val="bg1"/>
                </a:solidFill>
                <a:latin typeface="Calibri" panose="020F0502020204030204" pitchFamily="34" charset="0"/>
              </a:rPr>
              <a:t>‡</a:t>
            </a:r>
            <a:r>
              <a:rPr lang="en-US" altLang="en-US" sz="1400" dirty="0">
                <a:solidFill>
                  <a:schemeClr val="bg1"/>
                </a:solidFill>
                <a:latin typeface="Calibri" panose="020F0502020204030204" pitchFamily="34" charset="0"/>
              </a:rPr>
              <a:t>PD on anti-PD-1/PD-L1 immunotherapy.</a:t>
            </a:r>
            <a:endParaRPr lang="en-US" altLang="en-US" sz="1400" baseline="30000" dirty="0">
              <a:solidFill>
                <a:schemeClr val="bg1"/>
              </a:solidFill>
              <a:latin typeface="Calibri" panose="020F0502020204030204" pitchFamily="34" charset="0"/>
            </a:endParaRPr>
          </a:p>
        </p:txBody>
      </p:sp>
      <p:sp>
        <p:nvSpPr>
          <p:cNvPr id="19" name="Rectangle 49">
            <a:extLst>
              <a:ext uri="{FF2B5EF4-FFF2-40B4-BE49-F238E27FC236}">
                <a16:creationId xmlns:a16="http://schemas.microsoft.com/office/drawing/2014/main" id="{CD990407-DABD-D6B3-5CCB-D05E719A5D0F}"/>
              </a:ext>
            </a:extLst>
          </p:cNvPr>
          <p:cNvSpPr>
            <a:spLocks noChangeArrowheads="1"/>
          </p:cNvSpPr>
          <p:nvPr/>
        </p:nvSpPr>
        <p:spPr bwMode="auto">
          <a:xfrm>
            <a:off x="3720001" y="1757800"/>
            <a:ext cx="4114800" cy="1384995"/>
          </a:xfrm>
          <a:prstGeom prst="rect">
            <a:avLst/>
          </a:prstGeom>
          <a:solidFill>
            <a:schemeClr val="accent1"/>
          </a:solidFill>
          <a:ln>
            <a:noFill/>
          </a:ln>
        </p:spPr>
        <p:txBody>
          <a:bodyPr wrap="square" anchor="ctr" anchorCtr="1">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285750" indent="-285750">
              <a:lnSpc>
                <a:spcPct val="100000"/>
              </a:lnSpc>
              <a:spcBef>
                <a:spcPct val="0"/>
              </a:spcBef>
              <a:spcAft>
                <a:spcPct val="0"/>
              </a:spcAft>
              <a:buClrTx/>
            </a:pPr>
            <a:r>
              <a:rPr lang="en-US" altLang="en-US" sz="1400" dirty="0">
                <a:solidFill>
                  <a:schemeClr val="tx1"/>
                </a:solidFill>
                <a:latin typeface="Calibri" panose="020F0502020204030204" pitchFamily="34" charset="0"/>
              </a:rPr>
              <a:t>HRRm: </a:t>
            </a:r>
            <a:r>
              <a:rPr lang="en-US" altLang="en-US" sz="1400" b="0" dirty="0">
                <a:solidFill>
                  <a:schemeClr val="tx1"/>
                </a:solidFill>
                <a:latin typeface="Calibri" panose="020F0502020204030204" pitchFamily="34" charset="0"/>
              </a:rPr>
              <a:t>durvalumab + olaparib (n = 21)</a:t>
            </a:r>
          </a:p>
          <a:p>
            <a:pPr marL="285750" indent="-285750">
              <a:lnSpc>
                <a:spcPct val="100000"/>
              </a:lnSpc>
              <a:spcBef>
                <a:spcPct val="0"/>
              </a:spcBef>
              <a:spcAft>
                <a:spcPct val="0"/>
              </a:spcAft>
              <a:buClrTx/>
            </a:pPr>
            <a:r>
              <a:rPr lang="en-US" altLang="en-US" sz="1400" dirty="0">
                <a:solidFill>
                  <a:schemeClr val="tx1"/>
                </a:solidFill>
                <a:latin typeface="Calibri" panose="020F0502020204030204" pitchFamily="34" charset="0"/>
              </a:rPr>
              <a:t>LKB1:</a:t>
            </a:r>
            <a:r>
              <a:rPr lang="en-US" altLang="en-US" sz="1400" b="0" dirty="0">
                <a:solidFill>
                  <a:schemeClr val="tx1"/>
                </a:solidFill>
                <a:latin typeface="Calibri" panose="020F0502020204030204" pitchFamily="34" charset="0"/>
              </a:rPr>
              <a:t> durvalumab + olaparib (n = 21)</a:t>
            </a:r>
          </a:p>
          <a:p>
            <a:pPr marL="285750" indent="-285750">
              <a:lnSpc>
                <a:spcPct val="100000"/>
              </a:lnSpc>
              <a:spcBef>
                <a:spcPct val="0"/>
              </a:spcBef>
              <a:spcAft>
                <a:spcPct val="0"/>
              </a:spcAft>
              <a:buClrTx/>
            </a:pPr>
            <a:r>
              <a:rPr lang="en-US" altLang="en-US" sz="1400" dirty="0">
                <a:solidFill>
                  <a:schemeClr val="tx1"/>
                </a:solidFill>
                <a:latin typeface="Calibri" panose="020F0502020204030204" pitchFamily="34" charset="0"/>
              </a:rPr>
              <a:t>ATM: </a:t>
            </a:r>
            <a:r>
              <a:rPr lang="en-US" altLang="en-US" sz="1400" b="0" dirty="0">
                <a:solidFill>
                  <a:schemeClr val="tx1"/>
                </a:solidFill>
                <a:latin typeface="Calibri" panose="020F0502020204030204" pitchFamily="34" charset="0"/>
              </a:rPr>
              <a:t>durvalumab + ceralasertib*</a:t>
            </a:r>
            <a:r>
              <a:rPr lang="en-US" altLang="en-US" sz="1400" dirty="0">
                <a:solidFill>
                  <a:schemeClr val="tx1"/>
                </a:solidFill>
                <a:latin typeface="Calibri" panose="020F0502020204030204" pitchFamily="34" charset="0"/>
              </a:rPr>
              <a:t> </a:t>
            </a:r>
            <a:r>
              <a:rPr lang="en-US" altLang="en-US" sz="1400" b="0" dirty="0">
                <a:solidFill>
                  <a:schemeClr val="tx1"/>
                </a:solidFill>
                <a:latin typeface="Calibri" panose="020F0502020204030204" pitchFamily="34" charset="0"/>
              </a:rPr>
              <a:t>(n = 21)</a:t>
            </a:r>
          </a:p>
          <a:p>
            <a:pPr marL="285750" indent="-285750">
              <a:lnSpc>
                <a:spcPct val="100000"/>
              </a:lnSpc>
              <a:spcBef>
                <a:spcPct val="0"/>
              </a:spcBef>
              <a:spcAft>
                <a:spcPct val="0"/>
              </a:spcAft>
              <a:buClrTx/>
            </a:pPr>
            <a:r>
              <a:rPr lang="en-US" altLang="en-US" sz="1400" dirty="0">
                <a:solidFill>
                  <a:schemeClr val="tx1"/>
                </a:solidFill>
                <a:latin typeface="Calibri" panose="020F0502020204030204" pitchFamily="34" charset="0"/>
              </a:rPr>
              <a:t>ATM: ceralasertib*</a:t>
            </a:r>
          </a:p>
          <a:p>
            <a:pPr marL="285750" indent="-285750">
              <a:lnSpc>
                <a:spcPct val="100000"/>
              </a:lnSpc>
              <a:spcBef>
                <a:spcPct val="0"/>
              </a:spcBef>
              <a:spcAft>
                <a:spcPct val="0"/>
              </a:spcAft>
              <a:buClrTx/>
            </a:pPr>
            <a:r>
              <a:rPr lang="en-US" altLang="en-US" sz="1400" dirty="0">
                <a:solidFill>
                  <a:schemeClr val="tx1"/>
                </a:solidFill>
                <a:latin typeface="Calibri" panose="020F0502020204030204" pitchFamily="34" charset="0"/>
              </a:rPr>
              <a:t>CD73h: durvalumab + oleclumab (n = 23)</a:t>
            </a:r>
          </a:p>
          <a:p>
            <a:pPr marL="285750" indent="-285750">
              <a:lnSpc>
                <a:spcPct val="100000"/>
              </a:lnSpc>
              <a:spcBef>
                <a:spcPct val="0"/>
              </a:spcBef>
              <a:spcAft>
                <a:spcPct val="0"/>
              </a:spcAft>
              <a:buClrTx/>
            </a:pPr>
            <a:r>
              <a:rPr lang="en-US" altLang="en-US" sz="1400" dirty="0">
                <a:solidFill>
                  <a:schemeClr val="tx1"/>
                </a:solidFill>
                <a:latin typeface="Calibri" panose="020F0502020204030204" pitchFamily="34" charset="0"/>
              </a:rPr>
              <a:t>HER2e/m: durvalumab + trastuzumab deruxtecan</a:t>
            </a:r>
            <a:r>
              <a:rPr lang="en-US" altLang="en-US" sz="1400" baseline="30000" dirty="0">
                <a:solidFill>
                  <a:schemeClr val="tx1"/>
                </a:solidFill>
                <a:latin typeface="Calibri" panose="020F0502020204030204" pitchFamily="34" charset="0"/>
              </a:rPr>
              <a:t>†</a:t>
            </a:r>
          </a:p>
        </p:txBody>
      </p:sp>
      <p:sp>
        <p:nvSpPr>
          <p:cNvPr id="21" name="Rectangle 49">
            <a:extLst>
              <a:ext uri="{FF2B5EF4-FFF2-40B4-BE49-F238E27FC236}">
                <a16:creationId xmlns:a16="http://schemas.microsoft.com/office/drawing/2014/main" id="{B7666474-93EA-990A-9CB2-294800A2F57A}"/>
              </a:ext>
            </a:extLst>
          </p:cNvPr>
          <p:cNvSpPr>
            <a:spLocks noChangeArrowheads="1"/>
          </p:cNvSpPr>
          <p:nvPr/>
        </p:nvSpPr>
        <p:spPr bwMode="auto">
          <a:xfrm>
            <a:off x="3720001" y="3530993"/>
            <a:ext cx="4114800" cy="1165642"/>
          </a:xfrm>
          <a:prstGeom prst="rect">
            <a:avLst/>
          </a:prstGeom>
          <a:solidFill>
            <a:schemeClr val="accent3"/>
          </a:solidFill>
          <a:ln>
            <a:noFill/>
          </a:ln>
        </p:spPr>
        <p:txBody>
          <a:bodyPr wrap="square" anchor="ctr" anchorCtr="1">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altLang="en-US" sz="1400" b="1" dirty="0">
                <a:solidFill>
                  <a:schemeClr val="tx1"/>
                </a:solidFill>
                <a:latin typeface="Calibri" panose="020F0502020204030204" pitchFamily="34" charset="0"/>
              </a:rPr>
              <a:t>Primary Resistance (PD</a:t>
            </a:r>
            <a:r>
              <a:rPr lang="en-US" altLang="en-US" sz="1400" baseline="30000" dirty="0">
                <a:solidFill>
                  <a:schemeClr val="tx1"/>
                </a:solidFill>
                <a:latin typeface="Calibri" panose="020F0502020204030204" pitchFamily="34" charset="0"/>
              </a:rPr>
              <a:t>‡</a:t>
            </a:r>
            <a:r>
              <a:rPr lang="en-US" altLang="en-US" sz="1400" b="1" dirty="0">
                <a:solidFill>
                  <a:schemeClr val="tx1"/>
                </a:solidFill>
                <a:latin typeface="Calibri" panose="020F0502020204030204" pitchFamily="34" charset="0"/>
              </a:rPr>
              <a:t> ≤24 Wk)</a:t>
            </a:r>
            <a:endParaRPr lang="en-US" altLang="en-US" sz="1400" baseline="30000" dirty="0">
              <a:solidFill>
                <a:schemeClr val="tx1"/>
              </a:solidFill>
              <a:latin typeface="Calibri" panose="020F0502020204030204" pitchFamily="34" charset="0"/>
            </a:endParaRPr>
          </a:p>
          <a:p>
            <a:pPr marL="285750" indent="-285750">
              <a:lnSpc>
                <a:spcPct val="100000"/>
              </a:lnSpc>
              <a:spcBef>
                <a:spcPct val="0"/>
              </a:spcBef>
              <a:spcAft>
                <a:spcPct val="0"/>
              </a:spcAft>
              <a:buClrTx/>
            </a:pPr>
            <a:r>
              <a:rPr lang="en-US" altLang="en-US" sz="1400" dirty="0">
                <a:solidFill>
                  <a:schemeClr val="tx1"/>
                </a:solidFill>
                <a:latin typeface="Calibri" panose="020F0502020204030204" pitchFamily="34" charset="0"/>
              </a:rPr>
              <a:t>D</a:t>
            </a:r>
            <a:r>
              <a:rPr lang="en-US" altLang="en-US" sz="1400" b="0" dirty="0">
                <a:solidFill>
                  <a:schemeClr val="tx1"/>
                </a:solidFill>
                <a:latin typeface="Calibri" panose="020F0502020204030204" pitchFamily="34" charset="0"/>
              </a:rPr>
              <a:t>urvalumab + olaparib (n = 22)</a:t>
            </a:r>
          </a:p>
          <a:p>
            <a:pPr marL="285750" indent="-285750">
              <a:lnSpc>
                <a:spcPct val="100000"/>
              </a:lnSpc>
              <a:spcBef>
                <a:spcPct val="0"/>
              </a:spcBef>
              <a:spcAft>
                <a:spcPct val="0"/>
              </a:spcAft>
              <a:buClrTx/>
            </a:pPr>
            <a:r>
              <a:rPr lang="en-US" altLang="en-US" sz="1400" dirty="0">
                <a:solidFill>
                  <a:schemeClr val="tx1"/>
                </a:solidFill>
                <a:latin typeface="Calibri" panose="020F0502020204030204" pitchFamily="34" charset="0"/>
              </a:rPr>
              <a:t>D</a:t>
            </a:r>
            <a:r>
              <a:rPr lang="en-US" altLang="en-US" sz="1400" b="0" dirty="0">
                <a:solidFill>
                  <a:schemeClr val="tx1"/>
                </a:solidFill>
                <a:latin typeface="Calibri" panose="020F0502020204030204" pitchFamily="34" charset="0"/>
              </a:rPr>
              <a:t>urvalumab + </a:t>
            </a:r>
            <a:r>
              <a:rPr lang="en-US" altLang="en-US" sz="1400" dirty="0">
                <a:solidFill>
                  <a:schemeClr val="tx1"/>
                </a:solidFill>
                <a:latin typeface="Calibri" panose="020F0502020204030204" pitchFamily="34" charset="0"/>
              </a:rPr>
              <a:t>danvatirsen</a:t>
            </a:r>
            <a:r>
              <a:rPr lang="en-US" altLang="en-US" sz="1400" b="0" dirty="0">
                <a:solidFill>
                  <a:schemeClr val="tx1"/>
                </a:solidFill>
                <a:latin typeface="Calibri" panose="020F0502020204030204" pitchFamily="34" charset="0"/>
              </a:rPr>
              <a:t> (n = 23)</a:t>
            </a:r>
          </a:p>
          <a:p>
            <a:pPr marL="285750" indent="-285750">
              <a:lnSpc>
                <a:spcPct val="100000"/>
              </a:lnSpc>
              <a:spcBef>
                <a:spcPct val="0"/>
              </a:spcBef>
              <a:spcAft>
                <a:spcPct val="0"/>
              </a:spcAft>
              <a:buClrTx/>
            </a:pPr>
            <a:r>
              <a:rPr lang="en-US" altLang="en-US" sz="1400" dirty="0">
                <a:solidFill>
                  <a:schemeClr val="tx1"/>
                </a:solidFill>
                <a:latin typeface="Calibri" panose="020F0502020204030204" pitchFamily="34" charset="0"/>
              </a:rPr>
              <a:t>D</a:t>
            </a:r>
            <a:r>
              <a:rPr lang="en-US" altLang="en-US" sz="1400" b="0" dirty="0">
                <a:solidFill>
                  <a:schemeClr val="tx1"/>
                </a:solidFill>
                <a:latin typeface="Calibri" panose="020F0502020204030204" pitchFamily="34" charset="0"/>
              </a:rPr>
              <a:t>urvalumab + ceralasertib</a:t>
            </a:r>
            <a:r>
              <a:rPr lang="en-US" altLang="en-US" sz="1400" baseline="30000" dirty="0">
                <a:solidFill>
                  <a:schemeClr val="tx1"/>
                </a:solidFill>
                <a:latin typeface="Calibri" panose="020F0502020204030204" pitchFamily="34" charset="0"/>
              </a:rPr>
              <a:t> </a:t>
            </a:r>
            <a:r>
              <a:rPr lang="en-US" altLang="en-US" sz="1400" b="0" dirty="0">
                <a:solidFill>
                  <a:schemeClr val="tx1"/>
                </a:solidFill>
                <a:latin typeface="Calibri" panose="020F0502020204030204" pitchFamily="34" charset="0"/>
              </a:rPr>
              <a:t>(n = 20)</a:t>
            </a:r>
            <a:endParaRPr lang="en-US" altLang="en-US" sz="1400" baseline="30000" dirty="0">
              <a:solidFill>
                <a:schemeClr val="tx1"/>
              </a:solidFill>
              <a:latin typeface="Calibri" panose="020F0502020204030204" pitchFamily="34" charset="0"/>
            </a:endParaRPr>
          </a:p>
          <a:p>
            <a:pPr marL="285750" indent="-285750">
              <a:lnSpc>
                <a:spcPct val="100000"/>
              </a:lnSpc>
              <a:spcBef>
                <a:spcPct val="0"/>
              </a:spcBef>
              <a:spcAft>
                <a:spcPct val="0"/>
              </a:spcAft>
              <a:buClrTx/>
            </a:pPr>
            <a:r>
              <a:rPr lang="en-US" altLang="en-US" sz="1400" dirty="0">
                <a:solidFill>
                  <a:schemeClr val="tx1"/>
                </a:solidFill>
                <a:latin typeface="Calibri" panose="020F0502020204030204" pitchFamily="34" charset="0"/>
              </a:rPr>
              <a:t>Durvalumab + oleclumab (n = 9)</a:t>
            </a:r>
          </a:p>
        </p:txBody>
      </p:sp>
      <p:sp>
        <p:nvSpPr>
          <p:cNvPr id="22" name="Rectangle 49">
            <a:extLst>
              <a:ext uri="{FF2B5EF4-FFF2-40B4-BE49-F238E27FC236}">
                <a16:creationId xmlns:a16="http://schemas.microsoft.com/office/drawing/2014/main" id="{1C2AF9F3-F4D4-F431-4E91-09B60CD3DC20}"/>
              </a:ext>
            </a:extLst>
          </p:cNvPr>
          <p:cNvSpPr>
            <a:spLocks noChangeArrowheads="1"/>
          </p:cNvSpPr>
          <p:nvPr/>
        </p:nvSpPr>
        <p:spPr bwMode="auto">
          <a:xfrm>
            <a:off x="3720001" y="4759558"/>
            <a:ext cx="4114800" cy="1388636"/>
          </a:xfrm>
          <a:prstGeom prst="rect">
            <a:avLst/>
          </a:prstGeom>
          <a:solidFill>
            <a:schemeClr val="accent3"/>
          </a:solidFill>
          <a:ln>
            <a:noFill/>
          </a:ln>
        </p:spPr>
        <p:txBody>
          <a:bodyPr wrap="square" anchor="ctr" anchorCtr="1">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pPr>
            <a:r>
              <a:rPr lang="en-US" altLang="en-US" sz="1400" b="1" dirty="0">
                <a:solidFill>
                  <a:schemeClr val="tx1"/>
                </a:solidFill>
                <a:latin typeface="Calibri" panose="020F0502020204030204" pitchFamily="34" charset="0"/>
              </a:rPr>
              <a:t>Acquired Resistance (PD</a:t>
            </a:r>
            <a:r>
              <a:rPr lang="en-US" altLang="en-US" sz="1400" b="1" baseline="30000" dirty="0">
                <a:solidFill>
                  <a:schemeClr val="tx1"/>
                </a:solidFill>
                <a:latin typeface="Calibri" panose="020F0502020204030204" pitchFamily="34" charset="0"/>
              </a:rPr>
              <a:t>‡</a:t>
            </a:r>
            <a:r>
              <a:rPr lang="en-US" altLang="en-US" sz="1400" b="1" dirty="0">
                <a:solidFill>
                  <a:schemeClr val="tx1"/>
                </a:solidFill>
                <a:latin typeface="Calibri" panose="020F0502020204030204" pitchFamily="34" charset="0"/>
              </a:rPr>
              <a:t> &gt;24 Wk)</a:t>
            </a:r>
            <a:endParaRPr lang="en-US" altLang="en-US" sz="1400" baseline="30000" dirty="0">
              <a:solidFill>
                <a:schemeClr val="tx1"/>
              </a:solidFill>
              <a:latin typeface="Calibri" panose="020F0502020204030204" pitchFamily="34" charset="0"/>
            </a:endParaRPr>
          </a:p>
          <a:p>
            <a:pPr marL="285750" indent="-285750">
              <a:lnSpc>
                <a:spcPct val="100000"/>
              </a:lnSpc>
              <a:spcBef>
                <a:spcPct val="0"/>
              </a:spcBef>
              <a:spcAft>
                <a:spcPct val="0"/>
              </a:spcAft>
              <a:buClrTx/>
            </a:pPr>
            <a:r>
              <a:rPr lang="en-US" altLang="en-US" sz="1400" dirty="0">
                <a:solidFill>
                  <a:schemeClr val="tx1"/>
                </a:solidFill>
                <a:latin typeface="Calibri" panose="020F0502020204030204" pitchFamily="34" charset="0"/>
              </a:rPr>
              <a:t>D</a:t>
            </a:r>
            <a:r>
              <a:rPr lang="en-US" altLang="en-US" sz="1400" b="0" dirty="0">
                <a:solidFill>
                  <a:schemeClr val="tx1"/>
                </a:solidFill>
                <a:latin typeface="Calibri" panose="020F0502020204030204" pitchFamily="34" charset="0"/>
              </a:rPr>
              <a:t>urvalumab + olaparib (n = 23)</a:t>
            </a:r>
          </a:p>
          <a:p>
            <a:pPr marL="285750" indent="-285750">
              <a:lnSpc>
                <a:spcPct val="100000"/>
              </a:lnSpc>
              <a:spcBef>
                <a:spcPct val="0"/>
              </a:spcBef>
              <a:spcAft>
                <a:spcPct val="0"/>
              </a:spcAft>
              <a:buClrTx/>
            </a:pPr>
            <a:r>
              <a:rPr lang="en-US" altLang="en-US" sz="1400" dirty="0">
                <a:solidFill>
                  <a:schemeClr val="tx1"/>
                </a:solidFill>
                <a:latin typeface="Calibri" panose="020F0502020204030204" pitchFamily="34" charset="0"/>
              </a:rPr>
              <a:t>D</a:t>
            </a:r>
            <a:r>
              <a:rPr lang="en-US" altLang="en-US" sz="1400" b="0" dirty="0">
                <a:solidFill>
                  <a:schemeClr val="tx1"/>
                </a:solidFill>
                <a:latin typeface="Calibri" panose="020F0502020204030204" pitchFamily="34" charset="0"/>
              </a:rPr>
              <a:t>urvalumab + </a:t>
            </a:r>
            <a:r>
              <a:rPr lang="en-US" altLang="en-US" sz="1400" dirty="0">
                <a:solidFill>
                  <a:schemeClr val="tx1"/>
                </a:solidFill>
                <a:latin typeface="Calibri" panose="020F0502020204030204" pitchFamily="34" charset="0"/>
              </a:rPr>
              <a:t>danvatirsen</a:t>
            </a:r>
            <a:r>
              <a:rPr lang="en-US" altLang="en-US" sz="1400" b="0" dirty="0">
                <a:solidFill>
                  <a:schemeClr val="tx1"/>
                </a:solidFill>
                <a:latin typeface="Calibri" panose="020F0502020204030204" pitchFamily="34" charset="0"/>
              </a:rPr>
              <a:t> (n = 22)</a:t>
            </a:r>
          </a:p>
          <a:p>
            <a:pPr marL="285750" indent="-285750">
              <a:lnSpc>
                <a:spcPct val="100000"/>
              </a:lnSpc>
              <a:spcBef>
                <a:spcPct val="0"/>
              </a:spcBef>
              <a:spcAft>
                <a:spcPct val="0"/>
              </a:spcAft>
              <a:buClrTx/>
            </a:pPr>
            <a:r>
              <a:rPr lang="en-US" altLang="en-US" sz="1400" dirty="0">
                <a:solidFill>
                  <a:schemeClr val="tx1"/>
                </a:solidFill>
                <a:latin typeface="Calibri" panose="020F0502020204030204" pitchFamily="34" charset="0"/>
              </a:rPr>
              <a:t>D</a:t>
            </a:r>
            <a:r>
              <a:rPr lang="en-US" altLang="en-US" sz="1400" b="0" dirty="0">
                <a:solidFill>
                  <a:schemeClr val="tx1"/>
                </a:solidFill>
                <a:latin typeface="Calibri" panose="020F0502020204030204" pitchFamily="34" charset="0"/>
              </a:rPr>
              <a:t>urvalumab + ceralasertib</a:t>
            </a:r>
            <a:r>
              <a:rPr lang="en-US" altLang="en-US" sz="1400" baseline="30000" dirty="0">
                <a:solidFill>
                  <a:schemeClr val="tx1"/>
                </a:solidFill>
                <a:latin typeface="Calibri" panose="020F0502020204030204" pitchFamily="34" charset="0"/>
              </a:rPr>
              <a:t> </a:t>
            </a:r>
            <a:r>
              <a:rPr lang="en-US" altLang="en-US" sz="1400" b="0" dirty="0">
                <a:solidFill>
                  <a:schemeClr val="tx1"/>
                </a:solidFill>
                <a:latin typeface="Calibri" panose="020F0502020204030204" pitchFamily="34" charset="0"/>
              </a:rPr>
              <a:t>(n = 25)</a:t>
            </a:r>
            <a:endParaRPr lang="en-US" altLang="en-US" sz="1400" baseline="30000" dirty="0">
              <a:solidFill>
                <a:schemeClr val="tx1"/>
              </a:solidFill>
              <a:latin typeface="Calibri" panose="020F0502020204030204" pitchFamily="34" charset="0"/>
            </a:endParaRPr>
          </a:p>
          <a:p>
            <a:pPr marL="285750" indent="-285750">
              <a:lnSpc>
                <a:spcPct val="100000"/>
              </a:lnSpc>
              <a:spcBef>
                <a:spcPct val="0"/>
              </a:spcBef>
              <a:spcAft>
                <a:spcPct val="0"/>
              </a:spcAft>
              <a:buClrTx/>
            </a:pPr>
            <a:r>
              <a:rPr lang="en-US" altLang="en-US" sz="1400" dirty="0">
                <a:solidFill>
                  <a:schemeClr val="tx1"/>
                </a:solidFill>
                <a:latin typeface="Calibri" panose="020F0502020204030204" pitchFamily="34" charset="0"/>
              </a:rPr>
              <a:t>Durvalumab + oleclumab (n = 25)</a:t>
            </a:r>
          </a:p>
          <a:p>
            <a:pPr marL="285750" indent="-285750">
              <a:lnSpc>
                <a:spcPct val="100000"/>
              </a:lnSpc>
              <a:spcBef>
                <a:spcPct val="0"/>
              </a:spcBef>
              <a:spcAft>
                <a:spcPct val="0"/>
              </a:spcAft>
              <a:buClrTx/>
            </a:pPr>
            <a:r>
              <a:rPr lang="en-US" altLang="en-US" sz="1400" dirty="0">
                <a:solidFill>
                  <a:schemeClr val="tx1"/>
                </a:solidFill>
                <a:latin typeface="Calibri" panose="020F0502020204030204" pitchFamily="34" charset="0"/>
              </a:rPr>
              <a:t>Durvalumab + cediranib</a:t>
            </a:r>
            <a:r>
              <a:rPr lang="en-US" altLang="en-US" sz="1400" baseline="30000" dirty="0">
                <a:solidFill>
                  <a:schemeClr val="tx1"/>
                </a:solidFill>
                <a:latin typeface="Calibri" panose="020F0502020204030204" pitchFamily="34" charset="0"/>
              </a:rPr>
              <a:t>†</a:t>
            </a:r>
            <a:endParaRPr lang="en-US" altLang="en-US" sz="1400" dirty="0">
              <a:solidFill>
                <a:schemeClr val="tx1"/>
              </a:solidFill>
              <a:latin typeface="Calibri" panose="020F0502020204030204" pitchFamily="34" charset="0"/>
            </a:endParaRPr>
          </a:p>
        </p:txBody>
      </p:sp>
    </p:spTree>
    <p:extLst>
      <p:ext uri="{BB962C8B-B14F-4D97-AF65-F5344CB8AC3E}">
        <p14:creationId xmlns:p14="http://schemas.microsoft.com/office/powerpoint/2010/main" val="870529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D86DC-A885-A415-A16D-4B2DB4F1B5C2}"/>
              </a:ext>
            </a:extLst>
          </p:cNvPr>
          <p:cNvSpPr>
            <a:spLocks noGrp="1"/>
          </p:cNvSpPr>
          <p:nvPr>
            <p:ph type="title"/>
          </p:nvPr>
        </p:nvSpPr>
        <p:spPr/>
        <p:txBody>
          <a:bodyPr/>
          <a:lstStyle/>
          <a:p>
            <a:r>
              <a:rPr lang="en-US" dirty="0"/>
              <a:t>HUDSON: Baseline Characteristics by Tx (Groups A + B)</a:t>
            </a:r>
          </a:p>
        </p:txBody>
      </p:sp>
      <p:graphicFrame>
        <p:nvGraphicFramePr>
          <p:cNvPr id="5" name="Group 3">
            <a:extLst>
              <a:ext uri="{FF2B5EF4-FFF2-40B4-BE49-F238E27FC236}">
                <a16:creationId xmlns:a16="http://schemas.microsoft.com/office/drawing/2014/main" id="{16F3274A-681A-DE46-B93E-F4716C08B374}"/>
              </a:ext>
            </a:extLst>
          </p:cNvPr>
          <p:cNvGraphicFramePr>
            <a:graphicFrameLocks/>
          </p:cNvGraphicFramePr>
          <p:nvPr>
            <p:extLst>
              <p:ext uri="{D42A27DB-BD31-4B8C-83A1-F6EECF244321}">
                <p14:modId xmlns:p14="http://schemas.microsoft.com/office/powerpoint/2010/main" val="644024132"/>
              </p:ext>
            </p:extLst>
          </p:nvPr>
        </p:nvGraphicFramePr>
        <p:xfrm>
          <a:off x="719138" y="1436805"/>
          <a:ext cx="10753727" cy="4637424"/>
        </p:xfrm>
        <a:graphic>
          <a:graphicData uri="http://schemas.openxmlformats.org/drawingml/2006/table">
            <a:tbl>
              <a:tblPr/>
              <a:tblGrid>
                <a:gridCol w="2561995">
                  <a:extLst>
                    <a:ext uri="{9D8B030D-6E8A-4147-A177-3AD203B41FA5}">
                      <a16:colId xmlns:a16="http://schemas.microsoft.com/office/drawing/2014/main" val="20000"/>
                    </a:ext>
                  </a:extLst>
                </a:gridCol>
                <a:gridCol w="2047933">
                  <a:extLst>
                    <a:ext uri="{9D8B030D-6E8A-4147-A177-3AD203B41FA5}">
                      <a16:colId xmlns:a16="http://schemas.microsoft.com/office/drawing/2014/main" val="20001"/>
                    </a:ext>
                  </a:extLst>
                </a:gridCol>
                <a:gridCol w="2047933">
                  <a:extLst>
                    <a:ext uri="{9D8B030D-6E8A-4147-A177-3AD203B41FA5}">
                      <a16:colId xmlns:a16="http://schemas.microsoft.com/office/drawing/2014/main" val="20002"/>
                    </a:ext>
                  </a:extLst>
                </a:gridCol>
                <a:gridCol w="2047933">
                  <a:extLst>
                    <a:ext uri="{9D8B030D-6E8A-4147-A177-3AD203B41FA5}">
                      <a16:colId xmlns:a16="http://schemas.microsoft.com/office/drawing/2014/main" val="20003"/>
                    </a:ext>
                  </a:extLst>
                </a:gridCol>
                <a:gridCol w="2047933">
                  <a:extLst>
                    <a:ext uri="{9D8B030D-6E8A-4147-A177-3AD203B41FA5}">
                      <a16:colId xmlns:a16="http://schemas.microsoft.com/office/drawing/2014/main" val="1844120872"/>
                    </a:ext>
                  </a:extLst>
                </a:gridCol>
              </a:tblGrid>
              <a:tr h="482295">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 + Ceralasertib</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 + Olaparib</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 + Danvatirsen</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 + Oleclumab</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8752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64.0 (45-80)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63.0 (35-85)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65.0 (39-80)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64.0 (37-79)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752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(65.2)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(57.5)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(51.1)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(52.6)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752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Current/former smoker,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(87.9)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(79.3)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(88.9)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(91.2)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85969522"/>
                  </a:ext>
                </a:extLst>
              </a:tr>
              <a:tr h="87182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Histology, 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Adenocarcinoma</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Squamous</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(66.7)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(25.8)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(71.3)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(20.7)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(68.9)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(26.7)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(66.7)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(22.8)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87182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Sites of metastases, 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(42.4)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(54.5)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(46.0)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(52.9)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(82.2)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(54.4)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(40.4)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61429302"/>
                  </a:ext>
                </a:extLst>
              </a:tr>
              <a:tr h="871828">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status, 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Positive (TC ≥1%)</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Negative</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(39.4)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(33.3)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(27.3)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(25.3)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(31.0)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(43.7)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(46.7)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(24.4)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(28.9)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(54.4)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(22.8)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(22.8)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37121358"/>
                  </a:ext>
                </a:extLst>
              </a:tr>
              <a:tr h="67706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tx regimens, n (%)</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(50.0)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(58.6)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(41.4)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(55.6)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(44.4)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(56.1)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(43.9)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31930634"/>
                  </a:ext>
                </a:extLst>
              </a:tr>
            </a:tbl>
          </a:graphicData>
        </a:graphic>
      </p:graphicFrame>
      <p:sp>
        <p:nvSpPr>
          <p:cNvPr id="6" name="Text Box 15">
            <a:extLst>
              <a:ext uri="{FF2B5EF4-FFF2-40B4-BE49-F238E27FC236}">
                <a16:creationId xmlns:a16="http://schemas.microsoft.com/office/drawing/2014/main" id="{FA08CAB6-E3E4-379A-4425-00CD27FABBD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rPr>
              <a:t>Besse. WCLC 2022. Abstr OA15.05.</a:t>
            </a:r>
            <a:endPar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107845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E897F-09A8-E8EB-E56C-7C8B55307365}"/>
              </a:ext>
            </a:extLst>
          </p:cNvPr>
          <p:cNvSpPr>
            <a:spLocks noGrp="1"/>
          </p:cNvSpPr>
          <p:nvPr>
            <p:ph type="title"/>
          </p:nvPr>
        </p:nvSpPr>
        <p:spPr/>
        <p:txBody>
          <a:bodyPr/>
          <a:lstStyle/>
          <a:p>
            <a:r>
              <a:rPr lang="en-US" dirty="0"/>
              <a:t>HUDSON: Efficacy by Treatment (Groups A + B)</a:t>
            </a:r>
          </a:p>
        </p:txBody>
      </p:sp>
      <p:sp>
        <p:nvSpPr>
          <p:cNvPr id="4" name="Text Box 15">
            <a:extLst>
              <a:ext uri="{FF2B5EF4-FFF2-40B4-BE49-F238E27FC236}">
                <a16:creationId xmlns:a16="http://schemas.microsoft.com/office/drawing/2014/main" id="{0B483816-2500-D454-1252-827FB4DF637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rPr>
              <a:t>Besse. WCLC 2022. Abstr OA15.05.</a:t>
            </a:r>
            <a:endPar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5" name="Group 3">
            <a:extLst>
              <a:ext uri="{FF2B5EF4-FFF2-40B4-BE49-F238E27FC236}">
                <a16:creationId xmlns:a16="http://schemas.microsoft.com/office/drawing/2014/main" id="{5C8D12A8-B271-BDFE-338F-1C3676230EB3}"/>
              </a:ext>
            </a:extLst>
          </p:cNvPr>
          <p:cNvGraphicFramePr>
            <a:graphicFrameLocks/>
          </p:cNvGraphicFramePr>
          <p:nvPr>
            <p:extLst>
              <p:ext uri="{D42A27DB-BD31-4B8C-83A1-F6EECF244321}">
                <p14:modId xmlns:p14="http://schemas.microsoft.com/office/powerpoint/2010/main" val="1173603374"/>
              </p:ext>
            </p:extLst>
          </p:nvPr>
        </p:nvGraphicFramePr>
        <p:xfrm>
          <a:off x="709796" y="1611138"/>
          <a:ext cx="10772406" cy="3373706"/>
        </p:xfrm>
        <a:graphic>
          <a:graphicData uri="http://schemas.openxmlformats.org/drawingml/2006/table">
            <a:tbl>
              <a:tblPr/>
              <a:tblGrid>
                <a:gridCol w="3134162">
                  <a:extLst>
                    <a:ext uri="{9D8B030D-6E8A-4147-A177-3AD203B41FA5}">
                      <a16:colId xmlns:a16="http://schemas.microsoft.com/office/drawing/2014/main" val="20000"/>
                    </a:ext>
                  </a:extLst>
                </a:gridCol>
                <a:gridCol w="1909561">
                  <a:extLst>
                    <a:ext uri="{9D8B030D-6E8A-4147-A177-3AD203B41FA5}">
                      <a16:colId xmlns:a16="http://schemas.microsoft.com/office/drawing/2014/main" val="20001"/>
                    </a:ext>
                  </a:extLst>
                </a:gridCol>
                <a:gridCol w="1909561">
                  <a:extLst>
                    <a:ext uri="{9D8B030D-6E8A-4147-A177-3AD203B41FA5}">
                      <a16:colId xmlns:a16="http://schemas.microsoft.com/office/drawing/2014/main" val="20002"/>
                    </a:ext>
                  </a:extLst>
                </a:gridCol>
                <a:gridCol w="1909561">
                  <a:extLst>
                    <a:ext uri="{9D8B030D-6E8A-4147-A177-3AD203B41FA5}">
                      <a16:colId xmlns:a16="http://schemas.microsoft.com/office/drawing/2014/main" val="20003"/>
                    </a:ext>
                  </a:extLst>
                </a:gridCol>
                <a:gridCol w="1909561">
                  <a:extLst>
                    <a:ext uri="{9D8B030D-6E8A-4147-A177-3AD203B41FA5}">
                      <a16:colId xmlns:a16="http://schemas.microsoft.com/office/drawing/2014/main" val="1844120872"/>
                    </a:ext>
                  </a:extLst>
                </a:gridCol>
              </a:tblGrid>
              <a:tr h="8422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Efficacy 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Durvalumab + Ceralasertib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Durvalumab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Olaparib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Durvalumab + Danvatirsen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Durvalumab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Oleclumab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368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(primary endpoint),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57214921"/>
                  </a:ext>
                </a:extLst>
              </a:tr>
              <a:tr h="8422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tx duration,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Durvalumab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Other tx agent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61429302"/>
                  </a:ext>
                </a:extLst>
              </a:tr>
              <a:tr h="5895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12-wk disease control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7121358"/>
                  </a:ext>
                </a:extLst>
              </a:tr>
              <a:tr h="5895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24-wk disease control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31930634"/>
                  </a:ext>
                </a:extLst>
              </a:tr>
            </a:tbl>
          </a:graphicData>
        </a:graphic>
      </p:graphicFrame>
      <p:sp>
        <p:nvSpPr>
          <p:cNvPr id="7" name="Content Placeholder 5">
            <a:extLst>
              <a:ext uri="{FF2B5EF4-FFF2-40B4-BE49-F238E27FC236}">
                <a16:creationId xmlns:a16="http://schemas.microsoft.com/office/drawing/2014/main" id="{F874D59B-2D6D-8C10-5F7C-078B85A3216E}"/>
              </a:ext>
            </a:extLst>
          </p:cNvPr>
          <p:cNvSpPr>
            <a:spLocks noGrp="1"/>
          </p:cNvSpPr>
          <p:nvPr>
            <p:ph idx="1"/>
          </p:nvPr>
        </p:nvSpPr>
        <p:spPr>
          <a:xfrm>
            <a:off x="638559" y="5136785"/>
            <a:ext cx="10877529" cy="1094213"/>
          </a:xfrm>
        </p:spPr>
        <p:txBody>
          <a:bodyPr/>
          <a:lstStyle/>
          <a:p>
            <a:r>
              <a:rPr lang="en-US" sz="2400" dirty="0"/>
              <a:t>Due to low activity (ORR &lt;5%) seen in durvalumab + olaparib, durvalumab + danvatirsen, and durvalumab + oleclumab groups, these 3 regimens were </a:t>
            </a:r>
            <a:br>
              <a:rPr lang="en-US" sz="2400" dirty="0"/>
            </a:br>
            <a:r>
              <a:rPr lang="en-US" sz="2400" dirty="0"/>
              <a:t>pooled as an internal control</a:t>
            </a:r>
          </a:p>
        </p:txBody>
      </p:sp>
    </p:spTree>
    <p:extLst>
      <p:ext uri="{BB962C8B-B14F-4D97-AF65-F5344CB8AC3E}">
        <p14:creationId xmlns:p14="http://schemas.microsoft.com/office/powerpoint/2010/main" val="4034693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D379B-49DB-80BD-58FC-C0584F008F6A}"/>
              </a:ext>
            </a:extLst>
          </p:cNvPr>
          <p:cNvSpPr>
            <a:spLocks noGrp="1"/>
          </p:cNvSpPr>
          <p:nvPr>
            <p:ph type="title"/>
          </p:nvPr>
        </p:nvSpPr>
        <p:spPr/>
        <p:txBody>
          <a:bodyPr/>
          <a:lstStyle/>
          <a:p>
            <a:r>
              <a:rPr lang="en-US" dirty="0"/>
              <a:t>HUDSON: PFS by Treatment (Groups A + B)</a:t>
            </a:r>
          </a:p>
        </p:txBody>
      </p:sp>
      <p:graphicFrame>
        <p:nvGraphicFramePr>
          <p:cNvPr id="4" name="Group 3">
            <a:extLst>
              <a:ext uri="{FF2B5EF4-FFF2-40B4-BE49-F238E27FC236}">
                <a16:creationId xmlns:a16="http://schemas.microsoft.com/office/drawing/2014/main" id="{6B4586C3-5FB9-0A44-EDDC-C70208EC17A5}"/>
              </a:ext>
            </a:extLst>
          </p:cNvPr>
          <p:cNvGraphicFramePr>
            <a:graphicFrameLocks/>
          </p:cNvGraphicFramePr>
          <p:nvPr>
            <p:extLst>
              <p:ext uri="{D42A27DB-BD31-4B8C-83A1-F6EECF244321}">
                <p14:modId xmlns:p14="http://schemas.microsoft.com/office/powerpoint/2010/main" val="1791681479"/>
              </p:ext>
            </p:extLst>
          </p:nvPr>
        </p:nvGraphicFramePr>
        <p:xfrm>
          <a:off x="709795" y="1626116"/>
          <a:ext cx="10772406" cy="2746546"/>
        </p:xfrm>
        <a:graphic>
          <a:graphicData uri="http://schemas.openxmlformats.org/drawingml/2006/table">
            <a:tbl>
              <a:tblPr/>
              <a:tblGrid>
                <a:gridCol w="2155881">
                  <a:extLst>
                    <a:ext uri="{9D8B030D-6E8A-4147-A177-3AD203B41FA5}">
                      <a16:colId xmlns:a16="http://schemas.microsoft.com/office/drawing/2014/main" val="20000"/>
                    </a:ext>
                  </a:extLst>
                </a:gridCol>
                <a:gridCol w="1723305">
                  <a:extLst>
                    <a:ext uri="{9D8B030D-6E8A-4147-A177-3AD203B41FA5}">
                      <a16:colId xmlns:a16="http://schemas.microsoft.com/office/drawing/2014/main" val="20001"/>
                    </a:ext>
                  </a:extLst>
                </a:gridCol>
                <a:gridCol w="1723305">
                  <a:extLst>
                    <a:ext uri="{9D8B030D-6E8A-4147-A177-3AD203B41FA5}">
                      <a16:colId xmlns:a16="http://schemas.microsoft.com/office/drawing/2014/main" val="550372474"/>
                    </a:ext>
                  </a:extLst>
                </a:gridCol>
                <a:gridCol w="1723305">
                  <a:extLst>
                    <a:ext uri="{9D8B030D-6E8A-4147-A177-3AD203B41FA5}">
                      <a16:colId xmlns:a16="http://schemas.microsoft.com/office/drawing/2014/main" val="20002"/>
                    </a:ext>
                  </a:extLst>
                </a:gridCol>
                <a:gridCol w="1723305">
                  <a:extLst>
                    <a:ext uri="{9D8B030D-6E8A-4147-A177-3AD203B41FA5}">
                      <a16:colId xmlns:a16="http://schemas.microsoft.com/office/drawing/2014/main" val="20003"/>
                    </a:ext>
                  </a:extLst>
                </a:gridCol>
                <a:gridCol w="1723305">
                  <a:extLst>
                    <a:ext uri="{9D8B030D-6E8A-4147-A177-3AD203B41FA5}">
                      <a16:colId xmlns:a16="http://schemas.microsoft.com/office/drawing/2014/main" val="1844120872"/>
                    </a:ext>
                  </a:extLst>
                </a:gridCol>
              </a:tblGrid>
              <a:tr h="5023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PFS 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Durvalumab + Ceralasertib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Other Regimens*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Durvalumab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Olaparib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Durvalumab + Danvatirsen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Durvalumab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Oleclumab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9160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(80%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61429302"/>
                  </a:ext>
                </a:extLst>
              </a:tr>
              <a:tr h="9160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6-mo PFS, %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(37.9-54.2)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(14.5-21.9)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(13.5-24.5)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18.8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(11.5-27.6)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(10.8-23.6)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37121358"/>
                  </a:ext>
                </a:extLst>
              </a:tr>
            </a:tbl>
          </a:graphicData>
        </a:graphic>
      </p:graphicFrame>
      <p:sp>
        <p:nvSpPr>
          <p:cNvPr id="7" name="Text Box 15">
            <a:extLst>
              <a:ext uri="{FF2B5EF4-FFF2-40B4-BE49-F238E27FC236}">
                <a16:creationId xmlns:a16="http://schemas.microsoft.com/office/drawing/2014/main" id="{566E3006-74CB-3A13-F17A-20E245A3559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rPr>
              <a:t>Besse. WCLC 2022. Abstr OA15.05.</a:t>
            </a:r>
            <a:endPar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9" name="Text Box 30">
            <a:extLst>
              <a:ext uri="{FF2B5EF4-FFF2-40B4-BE49-F238E27FC236}">
                <a16:creationId xmlns:a16="http://schemas.microsoft.com/office/drawing/2014/main" id="{CDA85B11-97BA-9897-377B-AB6FF30CCAB5}"/>
              </a:ext>
            </a:extLst>
          </p:cNvPr>
          <p:cNvSpPr txBox="1">
            <a:spLocks noChangeArrowheads="1"/>
          </p:cNvSpPr>
          <p:nvPr/>
        </p:nvSpPr>
        <p:spPr bwMode="auto">
          <a:xfrm>
            <a:off x="629103" y="4395872"/>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*Pooled internal control of durvalumab + olaparib, durvalumab + danvatirsen, and durvalumab + oleclumab.</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5148947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947AC-587B-D96D-EDAA-2FED893E7A33}"/>
              </a:ext>
            </a:extLst>
          </p:cNvPr>
          <p:cNvSpPr>
            <a:spLocks noGrp="1"/>
          </p:cNvSpPr>
          <p:nvPr>
            <p:ph type="title"/>
          </p:nvPr>
        </p:nvSpPr>
        <p:spPr/>
        <p:txBody>
          <a:bodyPr/>
          <a:lstStyle/>
          <a:p>
            <a:r>
              <a:rPr lang="en-US" dirty="0"/>
              <a:t>HUDSON: OS by Treatment (Groups A + B)</a:t>
            </a:r>
          </a:p>
        </p:txBody>
      </p:sp>
      <p:sp>
        <p:nvSpPr>
          <p:cNvPr id="4" name="Text Box 15">
            <a:extLst>
              <a:ext uri="{FF2B5EF4-FFF2-40B4-BE49-F238E27FC236}">
                <a16:creationId xmlns:a16="http://schemas.microsoft.com/office/drawing/2014/main" id="{0C73CC84-5A6E-2432-A122-6E0E1CF633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rPr>
              <a:t>Besse. WCLC 2022. Abstr OA15.05.</a:t>
            </a:r>
            <a:endPar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5" name="Group 3">
            <a:extLst>
              <a:ext uri="{FF2B5EF4-FFF2-40B4-BE49-F238E27FC236}">
                <a16:creationId xmlns:a16="http://schemas.microsoft.com/office/drawing/2014/main" id="{F34DF504-764F-6188-A4EE-C1F698F3EB62}"/>
              </a:ext>
            </a:extLst>
          </p:cNvPr>
          <p:cNvGraphicFramePr>
            <a:graphicFrameLocks/>
          </p:cNvGraphicFramePr>
          <p:nvPr>
            <p:extLst>
              <p:ext uri="{D42A27DB-BD31-4B8C-83A1-F6EECF244321}">
                <p14:modId xmlns:p14="http://schemas.microsoft.com/office/powerpoint/2010/main" val="2033559066"/>
              </p:ext>
            </p:extLst>
          </p:nvPr>
        </p:nvGraphicFramePr>
        <p:xfrm>
          <a:off x="720682" y="1620453"/>
          <a:ext cx="10735056" cy="2746546"/>
        </p:xfrm>
        <a:graphic>
          <a:graphicData uri="http://schemas.openxmlformats.org/drawingml/2006/table">
            <a:tbl>
              <a:tblPr/>
              <a:tblGrid>
                <a:gridCol w="2148406">
                  <a:extLst>
                    <a:ext uri="{9D8B030D-6E8A-4147-A177-3AD203B41FA5}">
                      <a16:colId xmlns:a16="http://schemas.microsoft.com/office/drawing/2014/main" val="20000"/>
                    </a:ext>
                  </a:extLst>
                </a:gridCol>
                <a:gridCol w="1717330">
                  <a:extLst>
                    <a:ext uri="{9D8B030D-6E8A-4147-A177-3AD203B41FA5}">
                      <a16:colId xmlns:a16="http://schemas.microsoft.com/office/drawing/2014/main" val="20001"/>
                    </a:ext>
                  </a:extLst>
                </a:gridCol>
                <a:gridCol w="1717330">
                  <a:extLst>
                    <a:ext uri="{9D8B030D-6E8A-4147-A177-3AD203B41FA5}">
                      <a16:colId xmlns:a16="http://schemas.microsoft.com/office/drawing/2014/main" val="550372474"/>
                    </a:ext>
                  </a:extLst>
                </a:gridCol>
                <a:gridCol w="1717330">
                  <a:extLst>
                    <a:ext uri="{9D8B030D-6E8A-4147-A177-3AD203B41FA5}">
                      <a16:colId xmlns:a16="http://schemas.microsoft.com/office/drawing/2014/main" val="20002"/>
                    </a:ext>
                  </a:extLst>
                </a:gridCol>
                <a:gridCol w="1717330">
                  <a:extLst>
                    <a:ext uri="{9D8B030D-6E8A-4147-A177-3AD203B41FA5}">
                      <a16:colId xmlns:a16="http://schemas.microsoft.com/office/drawing/2014/main" val="20003"/>
                    </a:ext>
                  </a:extLst>
                </a:gridCol>
                <a:gridCol w="1717330">
                  <a:extLst>
                    <a:ext uri="{9D8B030D-6E8A-4147-A177-3AD203B41FA5}">
                      <a16:colId xmlns:a16="http://schemas.microsoft.com/office/drawing/2014/main" val="1844120872"/>
                    </a:ext>
                  </a:extLst>
                </a:gridCol>
              </a:tblGrid>
              <a:tr h="5023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OS 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Durvalumab + Ceralasertib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Other Regimens*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Durvalumab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Olaparib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Durvalumab + Danvatirsen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Durvalumab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Oleclumab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9160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(14.1-20.3)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(6.9-10.8)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(6.0-10.6)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11.0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(7.6-13.5)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61429302"/>
                  </a:ext>
                </a:extLst>
              </a:tr>
              <a:tr h="9160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OS,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(80%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(53.4-68.8)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(35.1-44.3)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(34.0-47.5)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(20.2-38.0)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(37.5-54.5)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37121358"/>
                  </a:ext>
                </a:extLst>
              </a:tr>
            </a:tbl>
          </a:graphicData>
        </a:graphic>
      </p:graphicFrame>
      <p:sp>
        <p:nvSpPr>
          <p:cNvPr id="7" name="Text Box 30">
            <a:extLst>
              <a:ext uri="{FF2B5EF4-FFF2-40B4-BE49-F238E27FC236}">
                <a16:creationId xmlns:a16="http://schemas.microsoft.com/office/drawing/2014/main" id="{211BF62B-011E-022A-4A0F-C3CFADE81459}"/>
              </a:ext>
            </a:extLst>
          </p:cNvPr>
          <p:cNvSpPr txBox="1">
            <a:spLocks noChangeArrowheads="1"/>
          </p:cNvSpPr>
          <p:nvPr/>
        </p:nvSpPr>
        <p:spPr bwMode="auto">
          <a:xfrm>
            <a:off x="629103" y="4387437"/>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*Pooled internal control of durvalumab + olaparib, durvalumab + danvatirsen, and durvalumab + oleclumab.</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7825410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C1038-C6BB-3B30-74A7-9B1FEFBDAD4C}"/>
              </a:ext>
            </a:extLst>
          </p:cNvPr>
          <p:cNvSpPr>
            <a:spLocks noGrp="1"/>
          </p:cNvSpPr>
          <p:nvPr>
            <p:ph type="title"/>
          </p:nvPr>
        </p:nvSpPr>
        <p:spPr>
          <a:xfrm>
            <a:off x="609758" y="238127"/>
            <a:ext cx="11069637" cy="1103313"/>
          </a:xfrm>
        </p:spPr>
        <p:txBody>
          <a:bodyPr/>
          <a:lstStyle/>
          <a:p>
            <a:r>
              <a:rPr lang="en-US" dirty="0"/>
              <a:t>HUDSON: Efficacy by Cohort (Durvalumab + Ceralasertib)</a:t>
            </a:r>
          </a:p>
        </p:txBody>
      </p:sp>
      <p:sp>
        <p:nvSpPr>
          <p:cNvPr id="4" name="Text Box 15">
            <a:extLst>
              <a:ext uri="{FF2B5EF4-FFF2-40B4-BE49-F238E27FC236}">
                <a16:creationId xmlns:a16="http://schemas.microsoft.com/office/drawing/2014/main" id="{F430ACCF-75DF-3155-F265-50C0763055C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rPr>
              <a:t>Besse. WCLC 2022. Abstr OA15.05.</a:t>
            </a:r>
            <a:endPar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5" name="Group 3">
            <a:extLst>
              <a:ext uri="{FF2B5EF4-FFF2-40B4-BE49-F238E27FC236}">
                <a16:creationId xmlns:a16="http://schemas.microsoft.com/office/drawing/2014/main" id="{D93CCF77-D9F8-7A9E-1012-A62151B46AA5}"/>
              </a:ext>
            </a:extLst>
          </p:cNvPr>
          <p:cNvGraphicFramePr>
            <a:graphicFrameLocks/>
          </p:cNvGraphicFramePr>
          <p:nvPr>
            <p:extLst>
              <p:ext uri="{D42A27DB-BD31-4B8C-83A1-F6EECF244321}">
                <p14:modId xmlns:p14="http://schemas.microsoft.com/office/powerpoint/2010/main" val="4001475784"/>
              </p:ext>
            </p:extLst>
          </p:nvPr>
        </p:nvGraphicFramePr>
        <p:xfrm>
          <a:off x="709795" y="1611312"/>
          <a:ext cx="10763067" cy="4346810"/>
        </p:xfrm>
        <a:graphic>
          <a:graphicData uri="http://schemas.openxmlformats.org/drawingml/2006/table">
            <a:tbl>
              <a:tblPr/>
              <a:tblGrid>
                <a:gridCol w="3391374">
                  <a:extLst>
                    <a:ext uri="{9D8B030D-6E8A-4147-A177-3AD203B41FA5}">
                      <a16:colId xmlns:a16="http://schemas.microsoft.com/office/drawing/2014/main" val="20000"/>
                    </a:ext>
                  </a:extLst>
                </a:gridCol>
                <a:gridCol w="2457231">
                  <a:extLst>
                    <a:ext uri="{9D8B030D-6E8A-4147-A177-3AD203B41FA5}">
                      <a16:colId xmlns:a16="http://schemas.microsoft.com/office/drawing/2014/main" val="20001"/>
                    </a:ext>
                  </a:extLst>
                </a:gridCol>
                <a:gridCol w="2457231">
                  <a:extLst>
                    <a:ext uri="{9D8B030D-6E8A-4147-A177-3AD203B41FA5}">
                      <a16:colId xmlns:a16="http://schemas.microsoft.com/office/drawing/2014/main" val="20002"/>
                    </a:ext>
                  </a:extLst>
                </a:gridCol>
                <a:gridCol w="2457231">
                  <a:extLst>
                    <a:ext uri="{9D8B030D-6E8A-4147-A177-3AD203B41FA5}">
                      <a16:colId xmlns:a16="http://schemas.microsoft.com/office/drawing/2014/main" val="20003"/>
                    </a:ext>
                  </a:extLst>
                </a:gridCol>
              </a:tblGrid>
              <a:tr h="30848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Efficacy 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Biomarker Matched (ATM)</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Biomarker Nonmatched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22994312"/>
                  </a:ext>
                </a:extLst>
              </a:tr>
              <a:tr h="53283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Efficacy 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Biomarker-Matched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Primary Resistance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Acquired Resistance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328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57214921"/>
                  </a:ext>
                </a:extLst>
              </a:tr>
              <a:tr h="5328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 ≥40 days,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Unconfirmed 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61429302"/>
                  </a:ext>
                </a:extLst>
              </a:tr>
              <a:tr h="7571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Progression,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RECIST disease progression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7121358"/>
                  </a:ext>
                </a:extLst>
              </a:tr>
              <a:tr h="3084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12-wk disease control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31930634"/>
                  </a:ext>
                </a:extLst>
              </a:tr>
              <a:tr h="3084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24-wk disease control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14952957"/>
                  </a:ext>
                </a:extLst>
              </a:tr>
              <a:tr h="5328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 (80%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6-mo PFS,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8.4 (6.0-9.7)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(1.9-6.8)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(3.6-6.0)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80132246"/>
                  </a:ext>
                </a:extLst>
              </a:tr>
              <a:tr h="5328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mo (80%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12-mo PFS,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22.8* (12.6-29.9)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 (6.6-18.8)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19.1 (14.1-20.3)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16094137"/>
                  </a:ext>
                </a:extLst>
              </a:tr>
            </a:tbl>
          </a:graphicData>
        </a:graphic>
      </p:graphicFrame>
      <p:sp>
        <p:nvSpPr>
          <p:cNvPr id="6" name="Text Box 30">
            <a:extLst>
              <a:ext uri="{FF2B5EF4-FFF2-40B4-BE49-F238E27FC236}">
                <a16:creationId xmlns:a16="http://schemas.microsoft.com/office/drawing/2014/main" id="{3673A742-F929-71C1-C883-81252F9D93EE}"/>
              </a:ext>
            </a:extLst>
          </p:cNvPr>
          <p:cNvSpPr txBox="1">
            <a:spLocks noChangeArrowheads="1"/>
          </p:cNvSpPr>
          <p:nvPr/>
        </p:nvSpPr>
        <p:spPr bwMode="auto">
          <a:xfrm>
            <a:off x="727077" y="5960693"/>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*Data still accruing.</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555689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E1AA8-B475-9014-12DF-0812C77663D3}"/>
              </a:ext>
            </a:extLst>
          </p:cNvPr>
          <p:cNvSpPr>
            <a:spLocks noGrp="1"/>
          </p:cNvSpPr>
          <p:nvPr>
            <p:ph type="title"/>
          </p:nvPr>
        </p:nvSpPr>
        <p:spPr/>
        <p:txBody>
          <a:bodyPr/>
          <a:lstStyle/>
          <a:p>
            <a:r>
              <a:rPr lang="en-US" dirty="0"/>
              <a:t>HUDSON: Safety by Treatment (Groups A + B)</a:t>
            </a:r>
          </a:p>
        </p:txBody>
      </p:sp>
      <p:sp>
        <p:nvSpPr>
          <p:cNvPr id="4" name="Text Box 15">
            <a:extLst>
              <a:ext uri="{FF2B5EF4-FFF2-40B4-BE49-F238E27FC236}">
                <a16:creationId xmlns:a16="http://schemas.microsoft.com/office/drawing/2014/main" id="{A0DF8F1A-0349-8A3F-5B52-62002D26488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rPr>
              <a:t>Besse. WCLC 2022. Abstr OA15.05.</a:t>
            </a:r>
            <a:endPar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5" name="Group 3">
            <a:extLst>
              <a:ext uri="{FF2B5EF4-FFF2-40B4-BE49-F238E27FC236}">
                <a16:creationId xmlns:a16="http://schemas.microsoft.com/office/drawing/2014/main" id="{282247EB-0E14-397E-2A4B-A7B95D56CF34}"/>
              </a:ext>
            </a:extLst>
          </p:cNvPr>
          <p:cNvGraphicFramePr>
            <a:graphicFrameLocks/>
          </p:cNvGraphicFramePr>
          <p:nvPr>
            <p:extLst>
              <p:ext uri="{D42A27DB-BD31-4B8C-83A1-F6EECF244321}">
                <p14:modId xmlns:p14="http://schemas.microsoft.com/office/powerpoint/2010/main" val="1686146377"/>
              </p:ext>
            </p:extLst>
          </p:nvPr>
        </p:nvGraphicFramePr>
        <p:xfrm>
          <a:off x="709796" y="1592351"/>
          <a:ext cx="10763069" cy="4571999"/>
        </p:xfrm>
        <a:graphic>
          <a:graphicData uri="http://schemas.openxmlformats.org/drawingml/2006/table">
            <a:tbl>
              <a:tblPr/>
              <a:tblGrid>
                <a:gridCol w="3131445">
                  <a:extLst>
                    <a:ext uri="{9D8B030D-6E8A-4147-A177-3AD203B41FA5}">
                      <a16:colId xmlns:a16="http://schemas.microsoft.com/office/drawing/2014/main" val="20000"/>
                    </a:ext>
                  </a:extLst>
                </a:gridCol>
                <a:gridCol w="1907906">
                  <a:extLst>
                    <a:ext uri="{9D8B030D-6E8A-4147-A177-3AD203B41FA5}">
                      <a16:colId xmlns:a16="http://schemas.microsoft.com/office/drawing/2014/main" val="20001"/>
                    </a:ext>
                  </a:extLst>
                </a:gridCol>
                <a:gridCol w="1907906">
                  <a:extLst>
                    <a:ext uri="{9D8B030D-6E8A-4147-A177-3AD203B41FA5}">
                      <a16:colId xmlns:a16="http://schemas.microsoft.com/office/drawing/2014/main" val="20002"/>
                    </a:ext>
                  </a:extLst>
                </a:gridCol>
                <a:gridCol w="1907906">
                  <a:extLst>
                    <a:ext uri="{9D8B030D-6E8A-4147-A177-3AD203B41FA5}">
                      <a16:colId xmlns:a16="http://schemas.microsoft.com/office/drawing/2014/main" val="20003"/>
                    </a:ext>
                  </a:extLst>
                </a:gridCol>
                <a:gridCol w="1907906">
                  <a:extLst>
                    <a:ext uri="{9D8B030D-6E8A-4147-A177-3AD203B41FA5}">
                      <a16:colId xmlns:a16="http://schemas.microsoft.com/office/drawing/2014/main" val="1844120872"/>
                    </a:ext>
                  </a:extLst>
                </a:gridCol>
              </a:tblGrid>
              <a:tr h="72614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Safety Parameter,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 +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Ceralasertib</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 +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Olaparib</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 +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Danvatirsen</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 +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Oleclumab</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1099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TEAE</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Related to any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(97.0)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(78.8)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 (92.0)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(77.0)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 (95.6)</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(73.3)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(84.2)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(59.6)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57214921"/>
                  </a:ext>
                </a:extLst>
              </a:tr>
              <a:tr h="72614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grade ≥3 TEAE</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Related to any tx</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Resulted in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(50.0)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(22.7)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(54.0)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(34.5)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(62.2)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(37.8)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(40.4)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(15.8)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61429302"/>
                  </a:ext>
                </a:extLst>
              </a:tr>
              <a:tr h="51099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SAE</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Related to any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(42.4)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(37.9)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(44.4)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(28.1)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7121358"/>
                  </a:ext>
                </a:extLst>
              </a:tr>
              <a:tr h="510992">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TEAE resulting in discontinuation</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Related to any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(12.1)</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(10.3)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(22.2)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(12.3)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31930634"/>
                  </a:ext>
                </a:extLst>
              </a:tr>
              <a:tr h="1586741">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Most common TRAEs (≥15%*)</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appetite</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9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(51.5)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(28.8)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(22.7)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(21.2)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(16.7)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(42.5)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(20.7)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(9.2)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(25.3)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(20.7)</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(2.2)</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(4.4)</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(8.9)</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(13.3)</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(7.0)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(1.8)</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(7.0)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(3.5)</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(14.0)</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60188724"/>
                  </a:ext>
                </a:extLst>
              </a:tr>
            </a:tbl>
          </a:graphicData>
        </a:graphic>
      </p:graphicFrame>
      <p:sp>
        <p:nvSpPr>
          <p:cNvPr id="7" name="Text Box 30">
            <a:extLst>
              <a:ext uri="{FF2B5EF4-FFF2-40B4-BE49-F238E27FC236}">
                <a16:creationId xmlns:a16="http://schemas.microsoft.com/office/drawing/2014/main" id="{C9F96FA3-EDB2-36AF-C94F-2C1EE3363A34}"/>
              </a:ext>
            </a:extLst>
          </p:cNvPr>
          <p:cNvSpPr txBox="1">
            <a:spLocks noChangeArrowheads="1"/>
          </p:cNvSpPr>
          <p:nvPr/>
        </p:nvSpPr>
        <p:spPr bwMode="auto">
          <a:xfrm>
            <a:off x="618217" y="6171790"/>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a:t>
            </a:r>
            <a:r>
              <a:rPr lang="en-US" altLang="en-US" sz="1400" dirty="0">
                <a:solidFill>
                  <a:schemeClr val="bg1"/>
                </a:solidFill>
                <a:latin typeface="Calibri" panose="020F0502020204030204" pitchFamily="34" charset="0"/>
              </a:rPr>
              <a:t>In the durvalumab + ceralasertib treatment group.</a:t>
            </a:r>
          </a:p>
        </p:txBody>
      </p:sp>
    </p:spTree>
    <p:extLst>
      <p:ext uri="{BB962C8B-B14F-4D97-AF65-F5344CB8AC3E}">
        <p14:creationId xmlns:p14="http://schemas.microsoft.com/office/powerpoint/2010/main" val="2803822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6CA1B-A2FE-D24B-A92F-3E9D14175308}"/>
              </a:ext>
            </a:extLst>
          </p:cNvPr>
          <p:cNvSpPr>
            <a:spLocks noGrp="1"/>
          </p:cNvSpPr>
          <p:nvPr>
            <p:ph type="title"/>
          </p:nvPr>
        </p:nvSpPr>
        <p:spPr/>
        <p:txBody>
          <a:bodyPr/>
          <a:lstStyle/>
          <a:p>
            <a:r>
              <a:rPr lang="en-US" dirty="0"/>
              <a:t>HUDSON: Conclusions</a:t>
            </a:r>
          </a:p>
        </p:txBody>
      </p:sp>
      <p:sp>
        <p:nvSpPr>
          <p:cNvPr id="3" name="Content Placeholder 2">
            <a:extLst>
              <a:ext uri="{FF2B5EF4-FFF2-40B4-BE49-F238E27FC236}">
                <a16:creationId xmlns:a16="http://schemas.microsoft.com/office/drawing/2014/main" id="{397C7BA5-BCFA-C1BB-4FBA-DFC8573E2978}"/>
              </a:ext>
            </a:extLst>
          </p:cNvPr>
          <p:cNvSpPr>
            <a:spLocks noGrp="1"/>
          </p:cNvSpPr>
          <p:nvPr>
            <p:ph idx="1"/>
          </p:nvPr>
        </p:nvSpPr>
        <p:spPr>
          <a:xfrm>
            <a:off x="604675" y="1513047"/>
            <a:ext cx="10966002" cy="4650686"/>
          </a:xfrm>
        </p:spPr>
        <p:txBody>
          <a:bodyPr/>
          <a:lstStyle/>
          <a:p>
            <a:r>
              <a:rPr lang="en-US" sz="2400" dirty="0"/>
              <a:t>In this umbrella phase II study, durvalumab + ceralasertib showed promising activity in both biomarker matched (ATM) and nonmatched patients with advanced NSCLC who failed previous PD-1/PD-L1 therapy and platinum-based chemotherapy with an ORR of 16.7% compared with 0% to 4.8% in other evaluated regimens</a:t>
            </a:r>
          </a:p>
          <a:p>
            <a:r>
              <a:rPr lang="en-US" sz="2400" dirty="0"/>
              <a:t>Median OS was notable for biomarker matched (22.8 mo), primary resistance </a:t>
            </a:r>
            <a:br>
              <a:rPr lang="en-US" sz="2400" dirty="0"/>
            </a:br>
            <a:r>
              <a:rPr lang="en-US" sz="2400" dirty="0"/>
              <a:t>(11.8 mo), and acquired resistance (19.1 mo) cohorts for durvalumab + ceralasertib </a:t>
            </a:r>
          </a:p>
          <a:p>
            <a:r>
              <a:rPr lang="en-US" sz="2400" dirty="0"/>
              <a:t>All 4 reported regimens seem to have tolerable safety profiles according to investigators</a:t>
            </a:r>
          </a:p>
          <a:p>
            <a:r>
              <a:rPr lang="en-US" sz="2400" dirty="0"/>
              <a:t>HUDSON remains ongoing, with patients continuing to enroll in ceralasertib-based treatment regimens in </a:t>
            </a:r>
            <a:r>
              <a:rPr lang="en-US" sz="2400"/>
              <a:t>both biomarker matched </a:t>
            </a:r>
            <a:r>
              <a:rPr lang="en-US" sz="2400" dirty="0"/>
              <a:t>and nonmatched cohorts</a:t>
            </a:r>
          </a:p>
        </p:txBody>
      </p:sp>
      <p:sp>
        <p:nvSpPr>
          <p:cNvPr id="4" name="Text Box 15">
            <a:extLst>
              <a:ext uri="{FF2B5EF4-FFF2-40B4-BE49-F238E27FC236}">
                <a16:creationId xmlns:a16="http://schemas.microsoft.com/office/drawing/2014/main" id="{35A1139C-AD5E-8279-F68A-11C0B65AB8A8}"/>
              </a:ext>
            </a:extLst>
          </p:cNvPr>
          <p:cNvSpPr txBox="1">
            <a:spLocks noChangeArrowheads="1"/>
          </p:cNvSpPr>
          <p:nvPr/>
        </p:nvSpPr>
        <p:spPr bwMode="auto">
          <a:xfrm>
            <a:off x="412751" y="639980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rPr>
              <a:t>Besse. WCLC 2022. Abstr OA15.05.</a:t>
            </a:r>
            <a:endPar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47373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WCLC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400" dirty="0">
                <a:solidFill>
                  <a:srgbClr val="E1471D"/>
                </a:solidFill>
              </a:rPr>
              <a:t>Capsule Summaries </a:t>
            </a:r>
            <a:r>
              <a:rPr lang="en-US" sz="2400" b="0" dirty="0"/>
              <a:t>of all the key data from WCLC 2022</a:t>
            </a:r>
          </a:p>
          <a:p>
            <a:pPr>
              <a:spcAft>
                <a:spcPts val="0"/>
              </a:spcAft>
              <a:buClr>
                <a:schemeClr val="tx2">
                  <a:lumMod val="20000"/>
                  <a:lumOff val="80000"/>
                </a:schemeClr>
              </a:buClr>
              <a:defRPr/>
            </a:pPr>
            <a:r>
              <a:rPr lang="en-US" sz="2400" dirty="0">
                <a:solidFill>
                  <a:srgbClr val="E1471D"/>
                </a:solidFill>
              </a:rPr>
              <a:t>CME/CE-certified Expert Analysis </a:t>
            </a:r>
            <a:r>
              <a:rPr lang="en-US" sz="2400" b="0" dirty="0"/>
              <a:t>with expert faculty commentary on key studies</a:t>
            </a:r>
          </a:p>
          <a:p>
            <a:pPr>
              <a:spcBef>
                <a:spcPts val="0"/>
              </a:spcBef>
              <a:buClr>
                <a:schemeClr val="tx2">
                  <a:lumMod val="20000"/>
                  <a:lumOff val="80000"/>
                </a:schemeClr>
              </a:buClr>
              <a:defRPr/>
            </a:pPr>
            <a:r>
              <a:rPr lang="en-US" sz="2400" b="0" dirty="0"/>
              <a:t>from WCLC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6" name="Content Placeholder 4">
            <a:extLst>
              <a:ext uri="{FF2B5EF4-FFF2-40B4-BE49-F238E27FC236}">
                <a16:creationId xmlns:a16="http://schemas.microsoft.com/office/drawing/2014/main" id="{A97AD320-9FA9-E6E6-3A8B-C0C6A4B0966A}"/>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clinicaloptions.com/oncology</a:t>
            </a:r>
            <a:endParaRPr lang="en-US" sz="2400" b="1" u="sng" kern="0" dirty="0">
              <a:solidFill>
                <a:srgbClr val="E1471D"/>
              </a:solidFill>
            </a:endParaRP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524F48C3944944BDE34C558225052E" ma:contentTypeVersion="1" ma:contentTypeDescription="Create a new document." ma:contentTypeScope="" ma:versionID="87b7c1a376531bf2687485ff38b26600">
  <xsd:schema xmlns:xsd="http://www.w3.org/2001/XMLSchema" xmlns:xs="http://www.w3.org/2001/XMLSchema" xmlns:p="http://schemas.microsoft.com/office/2006/metadata/properties" xmlns:ns2="d54cbe69-32bd-412a-b004-9152f949605e" xmlns:ns3="9c828d11-04e3-44db-a09b-aa000be89681" targetNamespace="http://schemas.microsoft.com/office/2006/metadata/properties" ma:root="true" ma:fieldsID="3d7b52b63ab842833233905b9776f5e1" ns2:_="" ns3:_="">
    <xsd:import namespace="d54cbe69-32bd-412a-b004-9152f949605e"/>
    <xsd:import namespace="9c828d11-04e3-44db-a09b-aa000be8968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c828d11-04e3-44db-a09b-aa000be8968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9c828d11-04e3-44db-a09b-aa000be89681">Conference Capsule Slides</Document_x0020_Category>
    <_dlc_DocId xmlns="d54cbe69-32bd-412a-b004-9152f949605e">56M7VY3CDVN5-1878775691-5</_dlc_DocId>
    <_dlc_DocIdUrl xmlns="d54cbe69-32bd-412a-b004-9152f949605e">
      <Url>https://intranet.clinicaloptions.com/mews/oncology/ONC_2022_WCLC_CF_(PRP5530)/OA15.05_Besse/_layouts/15/DocIdRedir.aspx?ID=56M7VY3CDVN5-1878775691-5</Url>
      <Description>56M7VY3CDVN5-1878775691-5</Description>
    </_dlc_DocIdUrl>
  </documentManagement>
</p:properties>
</file>

<file path=customXml/itemProps1.xml><?xml version="1.0" encoding="utf-8"?>
<ds:datastoreItem xmlns:ds="http://schemas.openxmlformats.org/officeDocument/2006/customXml" ds:itemID="{75265C28-AA84-420D-8B13-F9FB5EDDC7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c828d11-04e3-44db-a09b-aa000be896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825E155-D8CA-4C02-A2B8-783BD171D70D}">
  <ds:schemaRefs>
    <ds:schemaRef ds:uri="http://schemas.microsoft.com/sharepoint/events"/>
  </ds:schemaRefs>
</ds:datastoreItem>
</file>

<file path=customXml/itemProps3.xml><?xml version="1.0" encoding="utf-8"?>
<ds:datastoreItem xmlns:ds="http://schemas.openxmlformats.org/officeDocument/2006/customXml" ds:itemID="{DF6BCDBE-3893-4459-9F93-E892F94200E4}">
  <ds:schemaRefs>
    <ds:schemaRef ds:uri="http://schemas.microsoft.com/sharepoint/v3/contenttype/forms"/>
  </ds:schemaRefs>
</ds:datastoreItem>
</file>

<file path=customXml/itemProps4.xml><?xml version="1.0" encoding="utf-8"?>
<ds:datastoreItem xmlns:ds="http://schemas.openxmlformats.org/officeDocument/2006/customXml" ds:itemID="{18041E0F-5910-4FF6-A6C7-3155B52FEFAC}">
  <ds:schemaRefs>
    <ds:schemaRef ds:uri="http://schemas.microsoft.com/office/2006/documentManagement/types"/>
    <ds:schemaRef ds:uri="http://www.w3.org/XML/1998/namespace"/>
    <ds:schemaRef ds:uri="http://schemas.openxmlformats.org/package/2006/metadata/core-properties"/>
    <ds:schemaRef ds:uri="http://purl.org/dc/dcmitype/"/>
    <ds:schemaRef ds:uri="http://purl.org/dc/elements/1.1/"/>
    <ds:schemaRef ds:uri="http://schemas.microsoft.com/office/2006/metadata/properties"/>
    <ds:schemaRef ds:uri="http://purl.org/dc/terms/"/>
    <ds:schemaRef ds:uri="http://schemas.microsoft.com/office/infopath/2007/PartnerControls"/>
    <ds:schemaRef ds:uri="9c828d11-04e3-44db-a09b-aa000be89681"/>
    <ds:schemaRef ds:uri="d54cbe69-32bd-412a-b004-9152f949605e"/>
  </ds:schemaRefs>
</ds:datastoreItem>
</file>

<file path=docProps/app.xml><?xml version="1.0" encoding="utf-8"?>
<Properties xmlns="http://schemas.openxmlformats.org/officeDocument/2006/extended-properties" xmlns:vt="http://schemas.openxmlformats.org/officeDocument/2006/docPropsVTypes">
  <Template/>
  <TotalTime>1891</TotalTime>
  <Words>2339</Words>
  <Application>Microsoft Office PowerPoint</Application>
  <PresentationFormat>Widescreen</PresentationFormat>
  <Paragraphs>457</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HUDSON: Open-Label, Multidrug Umbrella  Phase II Study in Patients With Advanced NSCLC After Progression on PD-1/PD-L1 Inhibitor Therapy</vt:lpstr>
      <vt:lpstr>About These Slides</vt:lpstr>
      <vt:lpstr>HUDSON: Background</vt:lpstr>
      <vt:lpstr>HUDSON: Study Design</vt:lpstr>
      <vt:lpstr>HUDSON: Baseline Characteristics by Tx (Groups A + B)</vt:lpstr>
      <vt:lpstr>HUDSON: Efficacy by Treatment (Groups A + B)</vt:lpstr>
      <vt:lpstr>HUDSON: PFS by Treatment (Groups A + B)</vt:lpstr>
      <vt:lpstr>HUDSON: OS by Treatment (Groups A + B)</vt:lpstr>
      <vt:lpstr>HUDSON: Efficacy by Cohort (Durvalumab + Ceralasertib)</vt:lpstr>
      <vt:lpstr>HUDSON: Safety by Treatment (Groups A + B)</vt:lpstr>
      <vt:lpstr>HUDSON: Conclusions</vt:lpstr>
      <vt:lpstr>Go Online for More CCO  Coverage of WCLC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HUDSON: Open-Label, Multidrug Umbrella Phase II Study in Patients With Advanced NSCLC After Progression on PD-1/PD-L1 Inhibitor Therapy</dc:title>
  <dc:creator>Marie Rush</dc:creator>
  <cp:lastModifiedBy>Natalia Kolenko</cp:lastModifiedBy>
  <cp:revision>5</cp:revision>
  <dcterms:created xsi:type="dcterms:W3CDTF">2022-08-09T21:17:25Z</dcterms:created>
  <dcterms:modified xsi:type="dcterms:W3CDTF">2022-08-18T19:47:09Z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0x0101004B524F48C3944944BDE34C558225052E</vt:lpwstr>
  </property>
  <property fmtid="{D5CDD505-2E9C-101B-9397-08002B2CF9AE}" pid="3" name="_dlc_DocIdItemGuid">
    <vt:lpwstr>71bae9fe-d688-44f5-9eca-cc77fa3dbfb8</vt:lpwstr>
  </property>
</Properties>
</file>