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4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ags/tag2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92" r:id="rId5"/>
    <p:sldMasterId id="2147484731" r:id="rId6"/>
    <p:sldMasterId id="2147484774" r:id="rId7"/>
    <p:sldMasterId id="2147484894" r:id="rId8"/>
    <p:sldMasterId id="2147484941" r:id="rId9"/>
  </p:sldMasterIdLst>
  <p:notesMasterIdLst>
    <p:notesMasterId r:id="rId64"/>
  </p:notesMasterIdLst>
  <p:handoutMasterIdLst>
    <p:handoutMasterId r:id="rId65"/>
  </p:handoutMasterIdLst>
  <p:sldIdLst>
    <p:sldId id="321" r:id="rId10"/>
    <p:sldId id="308" r:id="rId11"/>
    <p:sldId id="2147483314" r:id="rId12"/>
    <p:sldId id="2147483263" r:id="rId13"/>
    <p:sldId id="2147483264" r:id="rId14"/>
    <p:sldId id="2147483265" r:id="rId15"/>
    <p:sldId id="2147483266" r:id="rId16"/>
    <p:sldId id="2147483513" r:id="rId17"/>
    <p:sldId id="2147483446" r:id="rId18"/>
    <p:sldId id="2147483455" r:id="rId19"/>
    <p:sldId id="2147483444" r:id="rId20"/>
    <p:sldId id="2147474040" r:id="rId21"/>
    <p:sldId id="2147483517" r:id="rId22"/>
    <p:sldId id="2147474799" r:id="rId23"/>
    <p:sldId id="2147483518" r:id="rId24"/>
    <p:sldId id="2147473688" r:id="rId25"/>
    <p:sldId id="2147474797" r:id="rId26"/>
    <p:sldId id="396" r:id="rId27"/>
    <p:sldId id="2147483248" r:id="rId28"/>
    <p:sldId id="2147473666" r:id="rId29"/>
    <p:sldId id="2147483249" r:id="rId30"/>
    <p:sldId id="2147473669" r:id="rId31"/>
    <p:sldId id="2147482338" r:id="rId32"/>
    <p:sldId id="2147474047" r:id="rId33"/>
    <p:sldId id="2147483251" r:id="rId34"/>
    <p:sldId id="2147475300" r:id="rId35"/>
    <p:sldId id="2147483252" r:id="rId36"/>
    <p:sldId id="2147482344" r:id="rId37"/>
    <p:sldId id="2147483256" r:id="rId38"/>
    <p:sldId id="2147483522" r:id="rId39"/>
    <p:sldId id="2147483136" r:id="rId40"/>
    <p:sldId id="2147483137" r:id="rId41"/>
    <p:sldId id="2147483138" r:id="rId42"/>
    <p:sldId id="2147473676" r:id="rId43"/>
    <p:sldId id="2147483520" r:id="rId44"/>
    <p:sldId id="2147483523" r:id="rId45"/>
    <p:sldId id="2147483270" r:id="rId46"/>
    <p:sldId id="2147483271" r:id="rId47"/>
    <p:sldId id="2147483275" r:id="rId48"/>
    <p:sldId id="2147483276" r:id="rId49"/>
    <p:sldId id="2147483133" r:id="rId50"/>
    <p:sldId id="2147483134" r:id="rId51"/>
    <p:sldId id="2147473672" r:id="rId52"/>
    <p:sldId id="2147483100" r:id="rId53"/>
    <p:sldId id="403" r:id="rId54"/>
    <p:sldId id="2147483139" r:id="rId55"/>
    <p:sldId id="378" r:id="rId56"/>
    <p:sldId id="2147483140" r:id="rId57"/>
    <p:sldId id="2147483141" r:id="rId58"/>
    <p:sldId id="2147483142" r:id="rId59"/>
    <p:sldId id="2147483143" r:id="rId60"/>
    <p:sldId id="2147483484" r:id="rId61"/>
    <p:sldId id="2147483213" r:id="rId62"/>
    <p:sldId id="318" r:id="rId63"/>
  </p:sldIdLst>
  <p:sldSz cx="12192000" cy="6858000"/>
  <p:notesSz cx="7315200" cy="9601200"/>
  <p:custDataLst>
    <p:tags r:id="rId6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Overview/Background" id="{610CDCEA-B29D-4C6B-95B1-1944B0DD4071}">
          <p14:sldIdLst>
            <p14:sldId id="321"/>
            <p14:sldId id="308"/>
            <p14:sldId id="2147483314"/>
            <p14:sldId id="2147483263"/>
            <p14:sldId id="2147483264"/>
            <p14:sldId id="2147483265"/>
            <p14:sldId id="2147483266"/>
            <p14:sldId id="2147483513"/>
          </p14:sldIdLst>
        </p14:section>
        <p14:section name="PARPi" id="{9595940C-6939-409E-BA67-E2FB9EAC463B}">
          <p14:sldIdLst>
            <p14:sldId id="2147483446"/>
            <p14:sldId id="2147483455"/>
            <p14:sldId id="2147483444"/>
            <p14:sldId id="2147474040"/>
            <p14:sldId id="2147483517"/>
            <p14:sldId id="2147474799"/>
            <p14:sldId id="2147483518"/>
            <p14:sldId id="2147473688"/>
            <p14:sldId id="2147474797"/>
            <p14:sldId id="396"/>
          </p14:sldIdLst>
        </p14:section>
        <p14:section name="Radiation" id="{CEE67AD9-A4E4-4949-8DA6-B6564E6A5F0A}">
          <p14:sldIdLst>
            <p14:sldId id="2147483248"/>
            <p14:sldId id="2147473666"/>
            <p14:sldId id="2147483249"/>
            <p14:sldId id="2147473669"/>
            <p14:sldId id="2147482338"/>
            <p14:sldId id="2147474047"/>
            <p14:sldId id="2147483251"/>
            <p14:sldId id="2147475300"/>
            <p14:sldId id="2147483252"/>
            <p14:sldId id="2147482344"/>
            <p14:sldId id="2147483256"/>
            <p14:sldId id="2147483522"/>
          </p14:sldIdLst>
        </p14:section>
        <p14:section name="PI3K-AKT-mTOR" id="{BD595C5F-3749-4403-BBE9-B293D287BFCB}">
          <p14:sldIdLst>
            <p14:sldId id="2147483136"/>
            <p14:sldId id="2147483137"/>
            <p14:sldId id="2147483138"/>
            <p14:sldId id="2147473676"/>
            <p14:sldId id="2147483520"/>
            <p14:sldId id="2147483523"/>
          </p14:sldIdLst>
        </p14:section>
        <p14:section name="EZH2 Inhibition" id="{185A5927-47F9-446A-AB57-EF3E16697207}">
          <p14:sldIdLst>
            <p14:sldId id="2147483270"/>
            <p14:sldId id="2147483271"/>
            <p14:sldId id="2147483275"/>
            <p14:sldId id="2147483276"/>
          </p14:sldIdLst>
        </p14:section>
        <p14:section name="Cyp11 Inhibition" id="{E39F81A4-AF7F-45AD-90F9-CF04A9F4CF69}">
          <p14:sldIdLst>
            <p14:sldId id="2147483133"/>
            <p14:sldId id="2147483134"/>
            <p14:sldId id="2147473672"/>
            <p14:sldId id="2147483100"/>
          </p14:sldIdLst>
        </p14:section>
        <p14:section name="Protac Degraders" id="{CA8143AF-E8F6-4F5E-9DEA-AB1D5910F689}">
          <p14:sldIdLst>
            <p14:sldId id="403"/>
            <p14:sldId id="2147483139"/>
            <p14:sldId id="378"/>
            <p14:sldId id="2147483140"/>
            <p14:sldId id="2147483141"/>
            <p14:sldId id="2147483142"/>
            <p14:sldId id="2147483143"/>
          </p14:sldIdLst>
        </p14:section>
        <p14:section name="Checkpoint inhib + TKi" id="{E4806296-AC3F-41DE-B025-2D4893F9CE18}">
          <p14:sldIdLst>
            <p14:sldId id="2147483484"/>
            <p14:sldId id="2147483213"/>
            <p14:sldId id="318"/>
          </p14:sldIdLst>
        </p14:section>
      </p14:sectionLst>
    </p:ext>
    <p:ext uri="{EFAFB233-063F-42B5-8137-9DF3F51BA10A}">
      <p15:sldGuideLst xmlns:p15="http://schemas.microsoft.com/office/powerpoint/2012/main">
        <p15:guide id="8" pos="1560" userDrawn="1">
          <p15:clr>
            <a:srgbClr val="A4A3A4"/>
          </p15:clr>
        </p15:guide>
        <p15:guide id="12" orient="horz" pos="21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1655D6D-471A-697F-37D4-733527435F54}" name="Sharif Morsalin" initials="SM" userId="S::smorsalin@cealliance.com::f8db66a7-63db-4175-bbd5-08cb4e83d437" providerId="AD"/>
  <p188:author id="{6D103897-ABD4-F2EA-1B1E-9D8928EABFE9}" name="Neal Shore" initials="NS" userId="S::neal.shore@startresearch.com::c5db3b91-bcd5-4aa6-9031-8f3ba2d7207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ryn Gross" initials="TG" lastIdx="5" clrIdx="6"/>
  <p:cmAuthor id="2" name="Melanie Couton" initials="MAC" lastIdx="4" clrIdx="3"/>
  <p:cmAuthor id="3" name="ralfieri" initials="ra" lastIdx="2" clrIdx="8"/>
  <p:cmAuthor id="4" name="Megan Capel" initials="MC" lastIdx="11" clrIdx="0"/>
  <p:cmAuthor id="5" name="Andrew Bowser" initials="AB" lastIdx="8" clrIdx="2"/>
  <p:cmAuthor id="6" name="mcalloway" initials="mc" lastIdx="1" clrIdx="4"/>
  <p:cmAuthor id="7" name="agoldman" initials="a" lastIdx="4" clrIdx="9"/>
  <p:cmAuthor id="8" name="Devin Overbey" initials="DO" lastIdx="6" clrIdx="7"/>
  <p:cmAuthor id="9" name="Erik Brady" initials="EB" lastIdx="2" clrIdx="5"/>
  <p:cmAuthor id="10" name=" " initials="MAC" lastIdx="27" clrIdx="1"/>
  <p:cmAuthor id="11" name="alison.heintz@gmail.com" initials="a" lastIdx="5" clrIdx="10">
    <p:extLst>
      <p:ext uri="{19B8F6BF-5375-455C-9EA6-DF929625EA0E}">
        <p15:presenceInfo xmlns:p15="http://schemas.microsoft.com/office/powerpoint/2012/main" userId="1e1cc34837a9f52c" providerId="Windows Live"/>
      </p:ext>
    </p:extLst>
  </p:cmAuthor>
  <p:cmAuthor id="12" name="Sophia Kelley" initials="SK" lastIdx="1" clrIdx="11">
    <p:extLst>
      <p:ext uri="{19B8F6BF-5375-455C-9EA6-DF929625EA0E}">
        <p15:presenceInfo xmlns:p15="http://schemas.microsoft.com/office/powerpoint/2012/main" userId="S::skelley@clinicaloptions.com::16bcb5eb-2eda-4b05-8f8e-003f962fc12c" providerId="AD"/>
      </p:ext>
    </p:extLst>
  </p:cmAuthor>
  <p:cmAuthor id="13" name="LT Fowler" initials="LF" lastIdx="22" clrIdx="12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14" name="Melanie Couton" initials="MC" lastIdx="5" clrIdx="13">
    <p:extLst>
      <p:ext uri="{19B8F6BF-5375-455C-9EA6-DF929625EA0E}">
        <p15:presenceInfo xmlns:p15="http://schemas.microsoft.com/office/powerpoint/2012/main" userId="ef8730672ba86646" providerId="Windows Live"/>
      </p:ext>
    </p:extLst>
  </p:cmAuthor>
  <p:cmAuthor id="15" name="Jennifer Eimers" initials="JE" lastIdx="8" clrIdx="14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  <p:cmAuthor id="16" name="Melanie Couton" initials="" lastIdx="3" clrIdx="15">
    <p:extLst>
      <p:ext uri="{19B8F6BF-5375-455C-9EA6-DF929625EA0E}">
        <p15:presenceInfo xmlns:p15="http://schemas.microsoft.com/office/powerpoint/2012/main" userId="S::mcouton@clinicaloptions.com::b5a8fb1e-a716-46a0-9a38-0d707f5e2bfc" providerId="AD"/>
      </p:ext>
    </p:extLst>
  </p:cmAuthor>
  <p:cmAuthor id="17" name="Dussadee Royal" initials="DR" lastIdx="2" clrIdx="16">
    <p:extLst>
      <p:ext uri="{19B8F6BF-5375-455C-9EA6-DF929625EA0E}">
        <p15:presenceInfo xmlns:p15="http://schemas.microsoft.com/office/powerpoint/2012/main" userId="S::droyal@clinicaloptions.com::51beead8-6fa0-4b98-aeba-37044af35e17" providerId="AD"/>
      </p:ext>
    </p:extLst>
  </p:cmAuthor>
  <p:cmAuthor id="18" name="Kristen Rosenthal" initials="KR" lastIdx="2" clrIdx="17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19" name="Zachary Schwartz" initials="ZS" lastIdx="6" clrIdx="18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  <p:cmAuthor id="20" name="Kemi Obajimi" initials="KO" lastIdx="45" clrIdx="19">
    <p:extLst>
      <p:ext uri="{19B8F6BF-5375-455C-9EA6-DF929625EA0E}">
        <p15:presenceInfo xmlns:p15="http://schemas.microsoft.com/office/powerpoint/2012/main" userId="S::kobajimi@clinicaloptions.com::81894e25-3cbc-45b7-be28-dda6fb8d19a9" providerId="AD"/>
      </p:ext>
    </p:extLst>
  </p:cmAuthor>
  <p:cmAuthor id="21" name="Timothy Quill" initials="TQ" lastIdx="72" clrIdx="20">
    <p:extLst>
      <p:ext uri="{19B8F6BF-5375-455C-9EA6-DF929625EA0E}">
        <p15:presenceInfo xmlns:p15="http://schemas.microsoft.com/office/powerpoint/2012/main" userId="S::tquill@clinicaloptions.com::b1dc6efb-2995-45e7-a306-57a2c67aa886" providerId="AD"/>
      </p:ext>
    </p:extLst>
  </p:cmAuthor>
  <p:cmAuthor id="22" name="Liz Donohue" initials="LD" lastIdx="2" clrIdx="21">
    <p:extLst>
      <p:ext uri="{19B8F6BF-5375-455C-9EA6-DF929625EA0E}">
        <p15:presenceInfo xmlns:p15="http://schemas.microsoft.com/office/powerpoint/2012/main" userId="S::ldonohue@practicingclinicians.com::1dd2b9cf-45e8-40ae-9123-4564d15e2785" providerId="AD"/>
      </p:ext>
    </p:extLst>
  </p:cmAuthor>
  <p:cmAuthor id="23" name="Kendall Schick" initials="KS" lastIdx="84" clrIdx="22">
    <p:extLst>
      <p:ext uri="{19B8F6BF-5375-455C-9EA6-DF929625EA0E}">
        <p15:presenceInfo xmlns:p15="http://schemas.microsoft.com/office/powerpoint/2012/main" userId="S::kschick@cealliance.com::e9c89993-794a-4b04-97ba-0001b7eeca96" providerId="AD"/>
      </p:ext>
    </p:extLst>
  </p:cmAuthor>
  <p:cmAuthor id="24" name="Allison Weckerle" initials="AW" lastIdx="107" clrIdx="23">
    <p:extLst>
      <p:ext uri="{19B8F6BF-5375-455C-9EA6-DF929625EA0E}">
        <p15:presenceInfo xmlns:p15="http://schemas.microsoft.com/office/powerpoint/2012/main" userId="Allison Weckerle" providerId="None"/>
      </p:ext>
    </p:extLst>
  </p:cmAuthor>
  <p:cmAuthor id="25" name="Andrea Boecler" initials="AB" lastIdx="9" clrIdx="24">
    <p:extLst>
      <p:ext uri="{19B8F6BF-5375-455C-9EA6-DF929625EA0E}">
        <p15:presenceInfo xmlns:p15="http://schemas.microsoft.com/office/powerpoint/2012/main" userId="S::aboecler@clinicaloptions.com::28e82037-1239-4052-943b-ae184e0bc2af" providerId="AD"/>
      </p:ext>
    </p:extLst>
  </p:cmAuthor>
  <p:cmAuthor id="26" name="Sharif Morsalin" initials="SM" lastIdx="7" clrIdx="25">
    <p:extLst>
      <p:ext uri="{19B8F6BF-5375-455C-9EA6-DF929625EA0E}">
        <p15:presenceInfo xmlns:p15="http://schemas.microsoft.com/office/powerpoint/2012/main" userId="S::smorsalin@cealliance.com::f8db66a7-63db-4175-bbd5-08cb4e83d4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F7F7F"/>
    <a:srgbClr val="CDCDCF"/>
    <a:srgbClr val="F2F2F2"/>
    <a:srgbClr val="FF00FF"/>
    <a:srgbClr val="E1471D"/>
    <a:srgbClr val="00823B"/>
    <a:srgbClr val="015873"/>
    <a:srgbClr val="046376"/>
    <a:srgbClr val="0137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9F00B3-C162-4634-BE17-9D0C768A5AE4}" v="1" dt="2026-07-16T20:40:04.255"/>
    <p1510:client id="{641AE005-D7E3-4FC7-AFD5-7C43BB2DC68A}" v="11" dt="2026-07-16T19:53:46.423"/>
  </p1510:revLst>
</p1510:revInfo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7535" autoAdjust="0"/>
  </p:normalViewPr>
  <p:slideViewPr>
    <p:cSldViewPr snapToGrid="0">
      <p:cViewPr varScale="1">
        <p:scale>
          <a:sx n="65" d="100"/>
          <a:sy n="65" d="100"/>
        </p:scale>
        <p:origin x="700" y="44"/>
      </p:cViewPr>
      <p:guideLst>
        <p:guide pos="1560"/>
        <p:guide orient="horz" pos="2136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tags" Target="tags/tag1.xml"/><Relationship Id="rId5" Type="http://schemas.openxmlformats.org/officeDocument/2006/relationships/slideMaster" Target="slideMasters/slideMaster1.xml"/><Relationship Id="rId61" Type="http://schemas.openxmlformats.org/officeDocument/2006/relationships/slide" Target="slides/slide52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notesMaster" Target="notesMasters/notesMaster1.xml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4.xml"/><Relationship Id="rId51" Type="http://schemas.openxmlformats.org/officeDocument/2006/relationships/slide" Target="slides/slide42.xml"/><Relationship Id="rId72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commentAuthors" Target="commentAuthor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handoutMaster" Target="handoutMasters/handoutMaster1.xml"/><Relationship Id="rId73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" Type="http://schemas.openxmlformats.org/officeDocument/2006/relationships/slideMaster" Target="slideMasters/slideMaster3.xml"/><Relationship Id="rId7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E04507"/>
            </a:solidFill>
            <a:ln w="9525">
              <a:solidFill>
                <a:srgbClr val="000000"/>
              </a:solidFill>
            </a:ln>
          </c:spPr>
          <c:dPt>
            <c:idx val="0"/>
            <c:bubble3D val="0"/>
            <c:spPr>
              <a:solidFill>
                <a:srgbClr val="E04507"/>
              </a:solidFill>
              <a:ln w="9525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889-486C-84A2-70C23647DD36}"/>
              </c:ext>
            </c:extLst>
          </c:dPt>
          <c:dPt>
            <c:idx val="1"/>
            <c:bubble3D val="0"/>
            <c:spPr>
              <a:solidFill>
                <a:srgbClr val="161616"/>
              </a:solidFill>
              <a:ln w="9525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889-486C-84A2-70C23647DD36}"/>
              </c:ext>
            </c:extLst>
          </c:dPt>
          <c:dPt>
            <c:idx val="2"/>
            <c:bubble3D val="0"/>
            <c:spPr>
              <a:solidFill>
                <a:srgbClr val="E04507"/>
              </a:solidFill>
              <a:ln w="9525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889-486C-84A2-70C23647DD36}"/>
              </c:ext>
            </c:extLst>
          </c:dPt>
          <c:dPt>
            <c:idx val="3"/>
            <c:bubble3D val="0"/>
            <c:spPr>
              <a:solidFill>
                <a:srgbClr val="E04507"/>
              </a:solidFill>
              <a:ln w="9525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889-486C-84A2-70C23647DD36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66.8</c:v>
                </c:pt>
                <c:pt idx="1">
                  <c:v>33.200000000000003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889-486C-84A2-70C23647DD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9525">
              <a:solidFill>
                <a:srgbClr val="000000"/>
              </a:solidFill>
            </a:ln>
          </c:spPr>
          <c:dPt>
            <c:idx val="0"/>
            <c:bubble3D val="0"/>
            <c:spPr>
              <a:solidFill>
                <a:srgbClr val="E04507"/>
              </a:solidFill>
              <a:ln w="9525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163-4308-A8DB-F990739D60CB}"/>
              </c:ext>
            </c:extLst>
          </c:dPt>
          <c:dPt>
            <c:idx val="1"/>
            <c:bubble3D val="0"/>
            <c:spPr>
              <a:solidFill>
                <a:srgbClr val="2201B2"/>
              </a:solidFill>
              <a:ln w="9525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163-4308-A8DB-F990739D60CB}"/>
              </c:ext>
            </c:extLst>
          </c:dPt>
          <c:dPt>
            <c:idx val="2"/>
            <c:bubble3D val="0"/>
            <c:spPr>
              <a:solidFill>
                <a:srgbClr val="161616"/>
              </a:solidFill>
              <a:ln w="9525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163-4308-A8DB-F990739D60CB}"/>
              </c:ext>
            </c:extLst>
          </c:dPt>
          <c:dPt>
            <c:idx val="3"/>
            <c:bubble3D val="0"/>
            <c:spPr>
              <a:solidFill>
                <a:srgbClr val="9B6FEF"/>
              </a:solidFill>
              <a:ln w="9525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163-4308-A8DB-F990739D60CB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59.8</c:v>
                </c:pt>
                <c:pt idx="1">
                  <c:v>4.0999999999999996</c:v>
                </c:pt>
                <c:pt idx="2">
                  <c:v>16.3</c:v>
                </c:pt>
                <c:pt idx="3">
                  <c:v>19.8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163-4308-A8DB-F990739D60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2B3FBE-92AA-E043-CDE5-264F3BF0FD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E13BE-8FB4-4464-A011-749EAAD53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230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CE45961-8EBC-4ABB-A06F-A2AB0FB728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69A9B635-F3A6-4A6C-A2A7-3BE84F317E1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3F91814F-6E8B-4495-875C-BBC65746A25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3575FA76-5996-41B2-807C-74C521B1881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EE30801C-5D2D-4989-97AF-1BB6980EDA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50361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©2012 Clinical Care Options, LLC. All rights reserved</a:t>
            </a:r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83D8BBC4-4244-4B4D-899A-EE5002DAC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136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C8260-42BC-4921-8D33-58809AC7BE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Education, the CME providers,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9938C-110C-3175-3FDB-1CFF6FBF3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E33C00-9E71-DE98-322E-0AD8DD5D4B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EFCF34-EE5B-F763-D7C4-C952DE4AE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1E6BD2-33D5-3156-FB53-C312DF5ECC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3518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224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379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4555FC3B-E4AB-29E1-1036-7FE0CAACD8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409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55730823-0AEC-7AC9-A2AB-98AB3089D8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495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9FEC8-E635-0218-5D76-A9D4B830D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3E72D4-F737-123E-3251-9D0F6D9E16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6A6416-C3BE-7AF0-578C-7F5187035F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4BC356-3399-4516-F706-00EB56DB40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2873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B96538-BFDE-436B-A837-AAF6207D4A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A85F201F-CA02-D43A-69C6-044CFF6094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006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B96538-BFDE-436B-A837-AAF6207D4A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7D88C9F-D243-016B-9EE9-EF921F2AF8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8953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B96538-BFDE-436B-A837-AAF6207D4A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43548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813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8813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16BB455-A177-2A2F-6F2B-965FD26DC6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5212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B96538-BFDE-436B-A837-AAF6207D4A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1BDD8055-9717-AC77-B217-D407C1AA8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7747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B14F1-34A7-F835-397B-7EEE0F8A7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08EF65-F641-465A-09A2-FF9017E68A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36D9FB-2407-C2DF-06F8-501062F221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6FE9466-5C10-D0D2-0207-CC1702FD96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0344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7A4A0-4742-B2F6-147C-BB93F61C5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89BAAA-5305-9FCA-6C4F-DF661788C9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650A3-D415-63FE-378F-7665578BBC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5B03A7-2BA9-094E-A51F-B0FDE85C6B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1A3A018D-159C-2879-5871-1A3A540578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652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813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8813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77D5EAF-1486-AD2B-DC06-952602AD91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0876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8FAC853-D8EA-F9CB-10F0-9B25FC1B4E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613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B96538-BFDE-436B-A837-AAF6207D4A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2E2BBCF-3561-3116-153B-661A819D32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975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2233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057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17A2C6C1-2479-C036-740B-406DFD1636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5538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3F7F60C6-8AC4-CCA3-2834-9E858DCE16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9550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98001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4D004E0B-7C5E-7741-A37B-BA1F2DFA28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91A99C02-4335-DB45-834C-3BC52D5A3D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E4507AF-462E-FB42-9E9F-8A40D7B668B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8896DA5C-879C-E46F-B8B5-86C3948EAF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9632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06D91CBB-1872-8401-94B5-59CF653BFB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8107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D970773-9BF6-E097-D307-5A8D67B5F4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7999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E1DEBC0-2E5C-E5AD-18BE-389A6AF7E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517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438E132B-8EB2-795E-E768-54C702044B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841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BD2DD0-6DBF-4DAE-A55B-50B9089C43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09952957-F3B1-2F41-6077-3B946A3994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8045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26650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8257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AD8CB56-87FB-1BE9-BB94-B55626D772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2398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AFF8B55B-2BF7-65AF-3723-144DE4859C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4274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1EF98323-053F-4D8F-8C3A-7CF11D1DC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5256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60016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014845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6BC9494-DA9E-A945-F834-8967BD9B32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9436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F12670C-42F1-2D24-F6D4-8BDC266A1C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7443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D80A-E70F-DD06-1399-04BBD7EB9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6C1D4B-850E-3257-962A-AF8032D3D2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9A5EA-1686-B405-75B7-5F5E96A415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1895CCA3-03AF-95FA-C3D3-0C9DC17A10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275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4FD5CD68-0141-598B-7EA3-27B49CF872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18682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AB74568-6FDF-EC08-862A-70D4B2C71D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6024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626FAF2C-9B77-468E-33DF-7C1F48AEE0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6215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268370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447D7-ECEA-2F1E-CA6A-C8369847F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A0CB09-1EB7-B228-61CB-EA6D81E9D9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B8F56E-4592-B628-42B7-54DC6F6006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51C9AA1-0905-39DF-5302-C9AEE22A32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45190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45</a:t>
            </a:fld>
            <a:endParaRPr lang="en-US" alt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56FF550A-4912-8611-94BE-FBF85F060A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71926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D0289-9619-F776-A688-875A60908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D86DD4-4FC0-4367-CE32-F1D4112920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7316D5-94C7-D8A2-7A24-239C5400E0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8F1BDC9-4DAE-76EC-F492-E44C55CF05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08230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E4953F-501C-498F-811F-52E153962C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8681953-AC93-D1A1-E061-98C5D7723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74423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16C79-8226-F940-E415-F387C1BDE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2B6F82-9D10-07E3-9A62-CCCEA48920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5BE6D4-5947-9FF3-1161-69A0AF0603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5082F9DC-AE9E-0785-B9B4-3DA61BF286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59474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4E9AF-49E4-9272-5528-50587D243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53DC57-BAEF-2B3A-7A7D-FF69014273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3EC3DD-66AF-D2E4-7244-B58ECC96CC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3FA1EA1-D0BA-1BB7-2BF3-142CEB060D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72964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5E815A4E-CCE2-E177-1CBE-6CE989E341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54230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579C60B-1903-9453-BB9B-B21AD36672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48391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52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20346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244B7-AB07-7574-E315-EC432E107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5AFE2A-706C-752E-D8E8-B629D5B763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6A7B4-894F-3C48-E81A-5C24FC9FEA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6FD91D1-8330-206D-07DD-B13305F0E9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20787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C98A392-406D-0276-A3BA-688A68C0FD6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156616" y="332938"/>
            <a:ext cx="4377900" cy="51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5199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873459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531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541172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8160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 vert="horz" lIns="0" tIns="0" rIns="0" bIns="0" rtlCol="0" anchor="ctr" anchorCtr="0">
            <a:spAutoFit/>
          </a:bodyPr>
          <a:lstStyle>
            <a:lvl1pPr>
              <a:tabLst>
                <a:tab pos="460375" algn="l"/>
              </a:tabLst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8026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656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68048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6973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38943"/>
            <a:ext cx="2942886" cy="1486689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31618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DCEC576-E80A-5B13-AD83-478816D7B5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156616" y="415030"/>
            <a:ext cx="3686328" cy="43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90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8E9B7-4949-28BD-165C-8A19BAED805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E1A95-6077-6510-20C5-471AD5466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C0729-2E40-00EB-212A-99D70594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388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2E1199-B50F-0114-1C29-82C8B63ED0EB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4C4F00-A86F-1C51-F733-91E92FCA18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CF191-AD96-1DB9-DF2E-4B2B4833E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5736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31A8939-5D7B-DDA0-442D-AFC6D9C41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831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CC1134-DF56-81C5-A1BA-3D4A04AB1B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358" y="173409"/>
            <a:ext cx="2241078" cy="85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0597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3824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531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946895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87708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 vert="horz" lIns="0" tIns="0" rIns="0" bIns="0" rtlCol="0" anchor="ctr" anchorCtr="0">
            <a:spAutoFit/>
          </a:bodyPr>
          <a:lstStyle>
            <a:lvl1pPr>
              <a:tabLst>
                <a:tab pos="460375" algn="l"/>
              </a:tabLst>
              <a:defRPr lang="en-US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98462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26999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4224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022188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>
                <a:latin typeface="+mj-lt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127856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1771173-52AF-FFAF-3EA7-F55A08ED7E1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358" y="173409"/>
            <a:ext cx="2241078" cy="85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1037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1495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5D974-AE2F-CDA6-CD10-7DCB62E58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A35BA-2AAD-9FC1-5A5C-0D1C3462E6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1" y="1714500"/>
            <a:ext cx="5562599" cy="40005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93543-CA68-E760-106F-4B3420BA0D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4751" y="1714500"/>
            <a:ext cx="5556248" cy="40005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76468-1946-5694-4197-7255E63BB2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574B262-4EBF-98BD-E956-73282AF609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57310F-B14D-411D-AE31-FBA04AFE6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741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E9BB4-56E1-A5C6-1EB4-0941D1930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972C8C-9B1D-095D-826B-B4158CE944A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93C386-E42D-EF2B-9A65-8E11404D99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57310F-B14D-411D-AE31-FBA04AFE629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3CE40E9-CAAD-2D63-B03F-D618BF1DEE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1000" y="1714500"/>
            <a:ext cx="11430000" cy="400050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27119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B5D6234-F41C-70BA-E201-BC466995DB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358" y="173409"/>
            <a:ext cx="2241078" cy="85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759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407265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1573129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544575565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026146582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7937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3424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99167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31412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8FF2694-708B-19BD-4BB8-5575989000E6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81210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0395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427334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1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287761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7FC6F2BA-FD35-F5AC-BEFE-69C1A5ACB1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30915180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F243B70D-DAB7-B6CA-71ED-CFE6419D473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42968987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728530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742631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05886125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</p:spTree>
    <p:extLst>
      <p:ext uri="{BB962C8B-B14F-4D97-AF65-F5344CB8AC3E}">
        <p14:creationId xmlns:p14="http://schemas.microsoft.com/office/powerpoint/2010/main" val="1050274891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36339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7382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18838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560497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6231305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8020094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1436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3704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384781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057184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44637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273848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525021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662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958184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7FC6F2BA-FD35-F5AC-BEFE-69C1A5ACB1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82141596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F243B70D-DAB7-B6CA-71ED-CFE6419D473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9971981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89819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364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409872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</p:spTree>
    <p:extLst>
      <p:ext uri="{BB962C8B-B14F-4D97-AF65-F5344CB8AC3E}">
        <p14:creationId xmlns:p14="http://schemas.microsoft.com/office/powerpoint/2010/main" val="38466183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11627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E76006C-D57C-A3B9-79F1-AEBC21B8931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556532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04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834406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02002784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8926000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27135396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12534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2379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3983563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8181435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09426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083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237806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561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40967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7FC6F2BA-FD35-F5AC-BEFE-69C1A5ACB1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16987531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F243B70D-DAB7-B6CA-71ED-CFE6419D473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96410540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0939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2239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2421560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</p:spTree>
    <p:extLst>
      <p:ext uri="{BB962C8B-B14F-4D97-AF65-F5344CB8AC3E}">
        <p14:creationId xmlns:p14="http://schemas.microsoft.com/office/powerpoint/2010/main" val="21622744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9795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E76006C-D57C-A3B9-79F1-AEBC21B8931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30217961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6335538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684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/>
              <a:t>Capsule Summaries of all the key data</a:t>
            </a:r>
          </a:p>
          <a:p>
            <a:pPr algn="l"/>
            <a:r>
              <a:rPr lang="en-US" sz="1800"/>
              <a:t>Additional CME/CE-certified </a:t>
            </a:r>
            <a:r>
              <a:rPr lang="en-US" sz="1800" err="1"/>
              <a:t>slideset</a:t>
            </a:r>
            <a:r>
              <a:rPr lang="en-US" sz="180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>
                <a:hlinkClick r:id="rId3"/>
              </a:rPr>
              <a:t>deceraclinical.com/education</a:t>
            </a:r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Multiple myeloma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60B28C4-C5E1-53BC-FCBA-67C9C5494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8043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4.sv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image" Target="../media/image6.svg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image" Target="../media/image4.svg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26" Type="http://schemas.openxmlformats.org/officeDocument/2006/relationships/slideLayout" Target="../slideLayouts/slideLayout73.xml"/><Relationship Id="rId39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68.xml"/><Relationship Id="rId34" Type="http://schemas.openxmlformats.org/officeDocument/2006/relationships/slideLayout" Target="../slideLayouts/slideLayout81.xml"/><Relationship Id="rId42" Type="http://schemas.openxmlformats.org/officeDocument/2006/relationships/slideLayout" Target="../slideLayouts/slideLayout89.xml"/><Relationship Id="rId47" Type="http://schemas.openxmlformats.org/officeDocument/2006/relationships/image" Target="../media/image4.svg"/><Relationship Id="rId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9" Type="http://schemas.openxmlformats.org/officeDocument/2006/relationships/slideLayout" Target="../slideLayouts/slideLayout76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slideLayout" Target="../slideLayouts/slideLayout71.xml"/><Relationship Id="rId32" Type="http://schemas.openxmlformats.org/officeDocument/2006/relationships/slideLayout" Target="../slideLayouts/slideLayout79.xml"/><Relationship Id="rId37" Type="http://schemas.openxmlformats.org/officeDocument/2006/relationships/slideLayout" Target="../slideLayouts/slideLayout84.xml"/><Relationship Id="rId40" Type="http://schemas.openxmlformats.org/officeDocument/2006/relationships/slideLayout" Target="../slideLayouts/slideLayout87.xml"/><Relationship Id="rId45" Type="http://schemas.openxmlformats.org/officeDocument/2006/relationships/slideLayout" Target="../slideLayouts/slideLayout92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28" Type="http://schemas.openxmlformats.org/officeDocument/2006/relationships/slideLayout" Target="../slideLayouts/slideLayout75.xml"/><Relationship Id="rId36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31" Type="http://schemas.openxmlformats.org/officeDocument/2006/relationships/slideLayout" Target="../slideLayouts/slideLayout78.xml"/><Relationship Id="rId44" Type="http://schemas.openxmlformats.org/officeDocument/2006/relationships/slideLayout" Target="../slideLayouts/slideLayout91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Relationship Id="rId27" Type="http://schemas.openxmlformats.org/officeDocument/2006/relationships/slideLayout" Target="../slideLayouts/slideLayout74.xml"/><Relationship Id="rId30" Type="http://schemas.openxmlformats.org/officeDocument/2006/relationships/slideLayout" Target="../slideLayouts/slideLayout77.xml"/><Relationship Id="rId35" Type="http://schemas.openxmlformats.org/officeDocument/2006/relationships/slideLayout" Target="../slideLayouts/slideLayout82.xml"/><Relationship Id="rId43" Type="http://schemas.openxmlformats.org/officeDocument/2006/relationships/slideLayout" Target="../slideLayouts/slideLayout90.xml"/><Relationship Id="rId48" Type="http://schemas.openxmlformats.org/officeDocument/2006/relationships/image" Target="../media/image6.svg"/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slideLayout" Target="../slideLayouts/slideLayout72.xml"/><Relationship Id="rId33" Type="http://schemas.openxmlformats.org/officeDocument/2006/relationships/slideLayout" Target="../slideLayouts/slideLayout80.xml"/><Relationship Id="rId38" Type="http://schemas.openxmlformats.org/officeDocument/2006/relationships/slideLayout" Target="../slideLayouts/slideLayout85.xml"/><Relationship Id="rId46" Type="http://schemas.openxmlformats.org/officeDocument/2006/relationships/theme" Target="../theme/theme4.xml"/><Relationship Id="rId20" Type="http://schemas.openxmlformats.org/officeDocument/2006/relationships/slideLayout" Target="../slideLayouts/slideLayout67.xml"/><Relationship Id="rId41" Type="http://schemas.openxmlformats.org/officeDocument/2006/relationships/slideLayout" Target="../slideLayouts/slideLayout8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5DB5460-5559-4A57-BD77-D6EEFE3E3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B05185E-9F68-E9C3-3173-BC59F74FBD5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3789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b="0">
                <a:latin typeface="+mn-lt"/>
              </a:rPr>
              <a:t>Slide credit: </a:t>
            </a:r>
            <a:r>
              <a:rPr lang="en-US" altLang="en-US" sz="800" b="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1039350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3" r:id="rId1"/>
    <p:sldLayoutId id="2147484694" r:id="rId2"/>
    <p:sldLayoutId id="2147484695" r:id="rId3"/>
    <p:sldLayoutId id="2147484696" r:id="rId4"/>
    <p:sldLayoutId id="2147484697" r:id="rId5"/>
    <p:sldLayoutId id="2147484698" r:id="rId6"/>
    <p:sldLayoutId id="2147484699" r:id="rId7"/>
    <p:sldLayoutId id="2147484700" r:id="rId8"/>
    <p:sldLayoutId id="2147484701" r:id="rId9"/>
    <p:sldLayoutId id="2147484702" r:id="rId10"/>
    <p:sldLayoutId id="2147484892" r:id="rId11"/>
    <p:sldLayoutId id="2147484893" r:id="rId12"/>
    <p:sldLayoutId id="2147484891" r:id="rId13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200" b="1" i="0" kern="1200" spc="10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46715"/>
            <a:ext cx="11740260" cy="471026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DC8B3CB-F12D-40D6-2812-789FB1ED27D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1272" y="6238552"/>
            <a:ext cx="1293818" cy="49377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9D28E30-4BA0-BC05-9A7F-51B34237B7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3789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b="0">
                <a:latin typeface="+mn-lt"/>
              </a:rPr>
              <a:t>Slide credit: </a:t>
            </a:r>
            <a:r>
              <a:rPr lang="en-US" altLang="en-US" sz="800" b="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974203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2" r:id="rId1"/>
    <p:sldLayoutId id="2147484733" r:id="rId2"/>
    <p:sldLayoutId id="2147484734" r:id="rId3"/>
    <p:sldLayoutId id="2147484735" r:id="rId4"/>
    <p:sldLayoutId id="2147484736" r:id="rId5"/>
    <p:sldLayoutId id="2147484737" r:id="rId6"/>
    <p:sldLayoutId id="2147484738" r:id="rId7"/>
    <p:sldLayoutId id="2147484739" r:id="rId8"/>
    <p:sldLayoutId id="2147484740" r:id="rId9"/>
    <p:sldLayoutId id="2147484741" r:id="rId10"/>
    <p:sldLayoutId id="2147484742" r:id="rId11"/>
    <p:sldLayoutId id="2147484876" r:id="rId12"/>
    <p:sldLayoutId id="2147484877" r:id="rId13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E2C0C26-6573-24E3-7718-F5EFE932A74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3789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b="0">
                <a:latin typeface="+mn-lt"/>
              </a:rPr>
              <a:t>Slide credit: </a:t>
            </a:r>
            <a:r>
              <a:rPr lang="en-US" altLang="en-US" sz="800" b="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813054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5" r:id="rId1"/>
    <p:sldLayoutId id="2147484776" r:id="rId2"/>
    <p:sldLayoutId id="2147484777" r:id="rId3"/>
    <p:sldLayoutId id="2147484778" r:id="rId4"/>
    <p:sldLayoutId id="2147484779" r:id="rId5"/>
    <p:sldLayoutId id="2147484780" r:id="rId6"/>
    <p:sldLayoutId id="2147484781" r:id="rId7"/>
    <p:sldLayoutId id="2147484782" r:id="rId8"/>
    <p:sldLayoutId id="2147484783" r:id="rId9"/>
    <p:sldLayoutId id="2147484784" r:id="rId10"/>
    <p:sldLayoutId id="2147484785" r:id="rId11"/>
    <p:sldLayoutId id="2147484786" r:id="rId12"/>
    <p:sldLayoutId id="2147484787" r:id="rId13"/>
    <p:sldLayoutId id="2147484788" r:id="rId14"/>
    <p:sldLayoutId id="2147484789" r:id="rId15"/>
    <p:sldLayoutId id="2147484790" r:id="rId16"/>
    <p:sldLayoutId id="2147484791" r:id="rId17"/>
    <p:sldLayoutId id="2147484792" r:id="rId18"/>
    <p:sldLayoutId id="2147484793" r:id="rId19"/>
    <p:sldLayoutId id="2147484794" r:id="rId20"/>
    <p:sldLayoutId id="2147484795" r:id="rId21"/>
  </p:sldLayoutIdLst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/>
              <a:t>Slide credit: </a:t>
            </a:r>
            <a:r>
              <a:rPr lang="en-US" altLang="en-US" sz="80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410246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5" r:id="rId1"/>
    <p:sldLayoutId id="2147484896" r:id="rId2"/>
    <p:sldLayoutId id="2147484897" r:id="rId3"/>
    <p:sldLayoutId id="2147484898" r:id="rId4"/>
    <p:sldLayoutId id="2147484899" r:id="rId5"/>
    <p:sldLayoutId id="2147484900" r:id="rId6"/>
    <p:sldLayoutId id="2147484901" r:id="rId7"/>
    <p:sldLayoutId id="2147484902" r:id="rId8"/>
    <p:sldLayoutId id="2147484903" r:id="rId9"/>
    <p:sldLayoutId id="2147484904" r:id="rId10"/>
    <p:sldLayoutId id="2147484905" r:id="rId11"/>
    <p:sldLayoutId id="2147484906" r:id="rId12"/>
    <p:sldLayoutId id="2147484907" r:id="rId13"/>
    <p:sldLayoutId id="2147484908" r:id="rId14"/>
    <p:sldLayoutId id="2147484909" r:id="rId15"/>
    <p:sldLayoutId id="2147484910" r:id="rId16"/>
    <p:sldLayoutId id="2147484911" r:id="rId17"/>
    <p:sldLayoutId id="2147484912" r:id="rId18"/>
    <p:sldLayoutId id="2147484913" r:id="rId19"/>
    <p:sldLayoutId id="2147484914" r:id="rId20"/>
    <p:sldLayoutId id="2147484915" r:id="rId21"/>
    <p:sldLayoutId id="2147484916" r:id="rId22"/>
    <p:sldLayoutId id="2147484918" r:id="rId23"/>
    <p:sldLayoutId id="2147484919" r:id="rId24"/>
    <p:sldLayoutId id="2147484920" r:id="rId25"/>
    <p:sldLayoutId id="2147484921" r:id="rId26"/>
    <p:sldLayoutId id="2147484922" r:id="rId27"/>
    <p:sldLayoutId id="2147484923" r:id="rId28"/>
    <p:sldLayoutId id="2147484924" r:id="rId29"/>
    <p:sldLayoutId id="2147484925" r:id="rId30"/>
    <p:sldLayoutId id="2147484926" r:id="rId31"/>
    <p:sldLayoutId id="2147484927" r:id="rId32"/>
    <p:sldLayoutId id="2147484928" r:id="rId33"/>
    <p:sldLayoutId id="2147484929" r:id="rId34"/>
    <p:sldLayoutId id="2147484930" r:id="rId35"/>
    <p:sldLayoutId id="2147484931" r:id="rId36"/>
    <p:sldLayoutId id="2147484932" r:id="rId37"/>
    <p:sldLayoutId id="2147484933" r:id="rId38"/>
    <p:sldLayoutId id="2147484934" r:id="rId39"/>
    <p:sldLayoutId id="2147484935" r:id="rId40"/>
    <p:sldLayoutId id="2147484936" r:id="rId41"/>
    <p:sldLayoutId id="2147484937" r:id="rId42"/>
    <p:sldLayoutId id="2147484938" r:id="rId43"/>
    <p:sldLayoutId id="2147484939" r:id="rId44"/>
    <p:sldLayoutId id="2147484940" r:id="rId45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3454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2" r:id="rId1"/>
    <p:sldLayoutId id="2147484943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9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2.xml"/><Relationship Id="rId5" Type="http://schemas.openxmlformats.org/officeDocument/2006/relationships/image" Target="../media/image22.png"/><Relationship Id="rId4" Type="http://schemas.openxmlformats.org/officeDocument/2006/relationships/image" Target="../media/image6.sv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ceraclinical.com/education/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en-US" sz="3600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Evolving Pathways in mCRPC: Translating Novel Mechanisms Into Next-Generation Therapeutic Strategies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A0051D80-7AC1-54A7-03F6-44B6AB7558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lang="en-US" altLang="en-US" sz="1400" b="1" dirty="0">
                <a:solidFill>
                  <a:schemeClr val="accent1"/>
                </a:solidFill>
                <a:latin typeface="Poppins" pitchFamily="2" charset="77"/>
                <a:cs typeface="Poppins" pitchFamily="2" charset="77"/>
              </a:rPr>
              <a:t>Neal D. Shore, MD, FACS</a:t>
            </a:r>
            <a:br>
              <a:rPr lang="en-US" altLang="en-US" sz="1400" dirty="0"/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Head of GU Oncology Center of Excellence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The START Center for Cancer Research</a:t>
            </a:r>
          </a:p>
          <a:p>
            <a:endParaRPr lang="en-US" altLang="en-US" sz="1400" b="0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3C9C536-D857-FEB7-04F5-A63A959BE3CA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5927725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Provided by Clinical Care Options, LLC dba </a:t>
            </a:r>
            <a:r>
              <a:rPr kumimoji="0" lang="en-US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Decera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 Clinical Education.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Supported by an educational grant from Bristol Myers Squibb.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E5DEC1"/>
              </a:solidFill>
              <a:effectLst/>
              <a:uLnTx/>
              <a:uFillTx/>
              <a:latin typeface="Poppins"/>
              <a:ea typeface="+mn-ea"/>
              <a:cs typeface="Poppins" pitchFamily="2" charset="77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altLang="en-US" sz="3200" spc="0">
                <a:latin typeface="Times New Roman" panose="02020603050405020304" pitchFamily="18" charset="0"/>
                <a:cs typeface="Times New Roman" panose="02020603050405020304" pitchFamily="18" charset="0"/>
              </a:rPr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28600" y="1335088"/>
            <a:ext cx="10115420" cy="4754562"/>
          </a:xfrm>
          <a:prstGeom prst="rect">
            <a:avLst/>
          </a:prstGeom>
        </p:spPr>
        <p:txBody>
          <a:bodyPr lIns="0" tIns="0" rIns="0" bIns="0"/>
          <a:lstStyle/>
          <a:p>
            <a:pPr marL="0" indent="0">
              <a:spcBef>
                <a:spcPts val="1600"/>
              </a:spcBef>
              <a:buSzPts val="2400"/>
              <a:buNone/>
              <a:defRPr/>
            </a:pPr>
            <a:r>
              <a:rPr lang="en-US" altLang="en-US" sz="2200"/>
              <a:t>Please feel free to use and share some or all of these slides in your noncommercial presentations to colleagues or patients</a:t>
            </a:r>
          </a:p>
          <a:p>
            <a:pPr marL="0" indent="0">
              <a:spcBef>
                <a:spcPts val="1600"/>
              </a:spcBef>
              <a:buSzPts val="2400"/>
              <a:buNone/>
              <a:defRPr/>
            </a:pPr>
            <a:r>
              <a:rPr lang="en-US" altLang="en-US" sz="2200"/>
              <a:t>When using our slides, please retain the source attribution:</a:t>
            </a:r>
          </a:p>
          <a:p>
            <a:pPr marL="0" indent="0" algn="ctr">
              <a:spcBef>
                <a:spcPts val="1600"/>
              </a:spcBef>
              <a:buSzPts val="2400"/>
              <a:buNone/>
              <a:defRPr/>
            </a:pPr>
            <a:endParaRPr lang="en-US" sz="1600" b="0">
              <a:cs typeface="Calibri" panose="020F0502020204030204" pitchFamily="34" charset="0"/>
            </a:endParaRPr>
          </a:p>
          <a:p>
            <a:pPr marL="0" indent="0" algn="ctr">
              <a:spcBef>
                <a:spcPts val="1600"/>
              </a:spcBef>
              <a:buSzPts val="2400"/>
              <a:buNone/>
              <a:defRPr/>
            </a:pPr>
            <a:r>
              <a:rPr lang="en-US" sz="1600" b="0">
                <a:cs typeface="Calibri" panose="020F0502020204030204" pitchFamily="34" charset="0"/>
              </a:rPr>
              <a:t>Slide credit: </a:t>
            </a:r>
            <a:r>
              <a:rPr lang="en-US" sz="1600" err="1">
                <a:solidFill>
                  <a:schemeClr val="accent1"/>
                </a:solidFill>
                <a:cs typeface="Calibri" panose="020F0502020204030204" pitchFamily="34" charset="0"/>
              </a:rPr>
              <a:t>deceraclinical.com</a:t>
            </a:r>
            <a:r>
              <a:rPr lang="en-US" sz="1600">
                <a:solidFill>
                  <a:schemeClr val="accent1"/>
                </a:solidFill>
                <a:cs typeface="Calibri" panose="020F0502020204030204" pitchFamily="34" charset="0"/>
              </a:rPr>
              <a:t>/education </a:t>
            </a:r>
            <a:endParaRPr lang="en-US" altLang="en-US" sz="2200"/>
          </a:p>
          <a:p>
            <a:pPr marL="0" indent="0">
              <a:spcBef>
                <a:spcPts val="1600"/>
              </a:spcBef>
              <a:buSzPts val="2400"/>
              <a:buNone/>
              <a:defRPr/>
            </a:pPr>
            <a:endParaRPr lang="en-US" altLang="en-US" sz="2200"/>
          </a:p>
          <a:p>
            <a:pPr marL="0" indent="0" eaLnBrk="1" hangingPunct="1">
              <a:spcBef>
                <a:spcPts val="1600"/>
              </a:spcBef>
              <a:buNone/>
              <a:defRPr/>
            </a:pPr>
            <a:r>
              <a:rPr lang="en-GB" sz="2200"/>
              <a:t>These slides may not be published, posted online, or used in commercial presentations without permission. </a:t>
            </a:r>
            <a:r>
              <a:rPr lang="en-US" sz="2200"/>
              <a:t>Please contact </a:t>
            </a:r>
            <a:r>
              <a:rPr lang="en-US" sz="220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>
                <a:solidFill>
                  <a:schemeClr val="accent1"/>
                </a:solidFill>
              </a:rPr>
              <a:t> </a:t>
            </a:r>
            <a:r>
              <a:rPr lang="en-US" sz="2200"/>
              <a:t>for details</a:t>
            </a: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1DF6F-68CB-E8A3-FBFB-9A5F07BB4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29AEB-BE67-E05A-6A80-34E0D5680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Faculty and Disclosures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3BF12901-CC51-BED5-FB6E-35CBA1E9945D}"/>
              </a:ext>
            </a:extLst>
          </p:cNvPr>
          <p:cNvSpPr txBox="1">
            <a:spLocks noGrp="1"/>
          </p:cNvSpPr>
          <p:nvPr>
            <p:ph sz="quarter" idx="13"/>
          </p:nvPr>
        </p:nvSpPr>
        <p:spPr>
          <a:xfrm>
            <a:off x="231775" y="1333500"/>
            <a:ext cx="11760933" cy="47625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altLang="en-US" sz="2400" b="1" kern="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Neal D. Shore, MD, FACS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Head of GU Oncology Center of Excellence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The START Center for Cancer Research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Medical Director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START Carolinas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The START Center for Cancer Research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200" b="0" dirty="0">
                <a:solidFill>
                  <a:schemeClr val="tx1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Myrtle Beach, South Carolina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it-IT" altLang="en-US" sz="2200" b="1" kern="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indent="0">
              <a:spcBef>
                <a:spcPts val="0"/>
              </a:spcBef>
              <a:spcAft>
                <a:spcPts val="750"/>
              </a:spcAft>
              <a:buNone/>
            </a:pPr>
            <a:r>
              <a:rPr lang="en-US" altLang="en-US" sz="2200" b="1" kern="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Neal D. Shore, MD, FACS: </a:t>
            </a:r>
            <a:r>
              <a:rPr lang="en-US" sz="22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consultant/advisor/speaker: Accord, Alessa, Amgen, </a:t>
            </a:r>
            <a:r>
              <a:rPr lang="en-US" sz="2200" i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Asieris</a:t>
            </a:r>
            <a:r>
              <a:rPr lang="en-US" sz="22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Astellas, AstraZeneca, Aura Biosciences, Bayer, </a:t>
            </a:r>
            <a:r>
              <a:rPr lang="en-US" sz="2200" i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BioProtect</a:t>
            </a:r>
            <a:r>
              <a:rPr lang="en-US" sz="22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Bristol Myers Squibb, CG Oncology, Clarity, Dendreon, Ferring, </a:t>
            </a:r>
            <a:r>
              <a:rPr lang="en-US" sz="2200" i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Fize</a:t>
            </a:r>
            <a:r>
              <a:rPr lang="en-US" sz="22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Medical, </a:t>
            </a:r>
            <a:r>
              <a:rPr lang="en-US" sz="2200" i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Glytherix</a:t>
            </a:r>
            <a:r>
              <a:rPr lang="en-US" sz="22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2200" i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Invitae</a:t>
            </a:r>
            <a:r>
              <a:rPr lang="en-US" sz="22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2200" i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ImmunityBio</a:t>
            </a:r>
            <a:r>
              <a:rPr lang="en-US" sz="22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Janssen, </a:t>
            </a:r>
            <a:r>
              <a:rPr lang="en-US" sz="2200" i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Lantheus</a:t>
            </a:r>
            <a:r>
              <a:rPr lang="en-US" sz="22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Lilly, </a:t>
            </a:r>
            <a:r>
              <a:rPr lang="en-US" sz="2200" i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MDxHealth</a:t>
            </a:r>
            <a:r>
              <a:rPr lang="en-US" sz="22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Merck, </a:t>
            </a:r>
            <a:r>
              <a:rPr lang="en-US" sz="2200" i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Minomic</a:t>
            </a:r>
            <a:r>
              <a:rPr lang="en-US" sz="22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Myriad, Novartis, </a:t>
            </a:r>
            <a:r>
              <a:rPr lang="en-US" sz="2200" i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Nusano</a:t>
            </a:r>
            <a:r>
              <a:rPr lang="en-US" sz="22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Pfizer, </a:t>
            </a:r>
            <a:r>
              <a:rPr lang="en-US" sz="2200" i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Photocure</a:t>
            </a:r>
            <a:r>
              <a:rPr lang="en-US" sz="22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2200" i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Promaxo</a:t>
            </a:r>
            <a:r>
              <a:rPr lang="en-US" sz="22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2200" i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Protara</a:t>
            </a:r>
            <a:r>
              <a:rPr lang="en-US" sz="22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Sumitomo, </a:t>
            </a:r>
            <a:r>
              <a:rPr lang="en-US" sz="2200" i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Telix</a:t>
            </a:r>
            <a:r>
              <a:rPr lang="en-US" sz="22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2200" i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Tolmar</a:t>
            </a:r>
            <a:r>
              <a:rPr lang="en-US" sz="22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2200" i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Tutellix</a:t>
            </a:r>
            <a:r>
              <a:rPr lang="en-US" sz="22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2200" i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Urogen</a:t>
            </a:r>
            <a:r>
              <a:rPr lang="en-US" sz="22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altLang="en-US" sz="220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113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5A8535F8-8AB8-387D-8DCE-47F68482B8EE}"/>
              </a:ext>
            </a:extLst>
          </p:cNvPr>
          <p:cNvSpPr/>
          <p:nvPr/>
        </p:nvSpPr>
        <p:spPr bwMode="auto">
          <a:xfrm>
            <a:off x="9447210" y="3462248"/>
            <a:ext cx="1968333" cy="670153"/>
          </a:xfrm>
          <a:prstGeom prst="round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483A397-1D3C-D86B-BB79-F3DF72B1DB1D}"/>
              </a:ext>
            </a:extLst>
          </p:cNvPr>
          <p:cNvSpPr/>
          <p:nvPr/>
        </p:nvSpPr>
        <p:spPr bwMode="auto">
          <a:xfrm>
            <a:off x="7104094" y="5050137"/>
            <a:ext cx="1823551" cy="670153"/>
          </a:xfrm>
          <a:prstGeom prst="round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201" name="Straight Arrow Connector 7200">
            <a:extLst>
              <a:ext uri="{FF2B5EF4-FFF2-40B4-BE49-F238E27FC236}">
                <a16:creationId xmlns:a16="http://schemas.microsoft.com/office/drawing/2014/main" id="{0C362C67-198D-5EBD-5D56-FD67ABD9024B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2269176" y="3787252"/>
            <a:ext cx="474648" cy="0"/>
          </a:xfrm>
          <a:prstGeom prst="straightConnector1">
            <a:avLst/>
          </a:prstGeom>
          <a:noFill/>
          <a:ln w="38100" cap="flat" cmpd="sng" algn="ctr">
            <a:solidFill>
              <a:srgbClr val="000000">
                <a:lumMod val="95000"/>
                <a:lumOff val="5000"/>
              </a:srgbClr>
            </a:solidFill>
            <a:prstDash val="solid"/>
            <a:tailEnd type="triangle"/>
          </a:ln>
          <a:effectLst/>
        </p:spPr>
      </p:cxnSp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Clinical Course of Prostate Cancer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92D2D89-B341-77B1-E884-88E5AB7F629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Adapted from Saad. Prostate Cancer Prostatic Dis. 2021;24:323.</a:t>
            </a:r>
          </a:p>
        </p:txBody>
      </p:sp>
      <p:cxnSp>
        <p:nvCxnSpPr>
          <p:cNvPr id="7189" name="Straight Arrow Connector 7188">
            <a:extLst>
              <a:ext uri="{FF2B5EF4-FFF2-40B4-BE49-F238E27FC236}">
                <a16:creationId xmlns:a16="http://schemas.microsoft.com/office/drawing/2014/main" id="{86CF0786-63D9-592C-02A1-87694C0A285B}"/>
              </a:ext>
            </a:extLst>
          </p:cNvPr>
          <p:cNvCxnSpPr/>
          <p:nvPr/>
        </p:nvCxnSpPr>
        <p:spPr>
          <a:xfrm flipV="1">
            <a:off x="3496073" y="3765584"/>
            <a:ext cx="1404830" cy="920"/>
          </a:xfrm>
          <a:prstGeom prst="straightConnector1">
            <a:avLst/>
          </a:prstGeom>
          <a:noFill/>
          <a:ln w="38100" cap="flat" cmpd="sng" algn="ctr">
            <a:solidFill>
              <a:srgbClr val="000000">
                <a:lumMod val="95000"/>
                <a:lumOff val="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7210" name="Straight Arrow Connector 7209">
            <a:extLst>
              <a:ext uri="{FF2B5EF4-FFF2-40B4-BE49-F238E27FC236}">
                <a16:creationId xmlns:a16="http://schemas.microsoft.com/office/drawing/2014/main" id="{97E318CF-F076-B0EE-76F9-7FA18A270255}"/>
              </a:ext>
            </a:extLst>
          </p:cNvPr>
          <p:cNvCxnSpPr>
            <a:cxnSpLocks/>
          </p:cNvCxnSpPr>
          <p:nvPr/>
        </p:nvCxnSpPr>
        <p:spPr>
          <a:xfrm flipV="1">
            <a:off x="6173665" y="3797323"/>
            <a:ext cx="3286640" cy="0"/>
          </a:xfrm>
          <a:prstGeom prst="straightConnector1">
            <a:avLst/>
          </a:prstGeom>
          <a:noFill/>
          <a:ln w="38100" cap="flat" cmpd="sng" algn="ctr">
            <a:solidFill>
              <a:srgbClr val="000000">
                <a:lumMod val="95000"/>
                <a:lumOff val="5000"/>
              </a:srgbClr>
            </a:solidFill>
            <a:prstDash val="solid"/>
            <a:tailEnd type="triangle"/>
          </a:ln>
          <a:effectLst/>
        </p:spPr>
      </p:cxnSp>
      <p:sp>
        <p:nvSpPr>
          <p:cNvPr id="7194" name="Rectangle 7193">
            <a:extLst>
              <a:ext uri="{FF2B5EF4-FFF2-40B4-BE49-F238E27FC236}">
                <a16:creationId xmlns:a16="http://schemas.microsoft.com/office/drawing/2014/main" id="{802C99AD-5852-EDA4-E533-B2522C640008}"/>
              </a:ext>
            </a:extLst>
          </p:cNvPr>
          <p:cNvSpPr/>
          <p:nvPr/>
        </p:nvSpPr>
        <p:spPr>
          <a:xfrm>
            <a:off x="500340" y="3293062"/>
            <a:ext cx="1768836" cy="100853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Localized/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locally advanced 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prostate cancer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7197" name="Rectangle 7196">
            <a:extLst>
              <a:ext uri="{FF2B5EF4-FFF2-40B4-BE49-F238E27FC236}">
                <a16:creationId xmlns:a16="http://schemas.microsoft.com/office/drawing/2014/main" id="{4D5BB783-46EA-7BF6-F2CA-310A41DA839F}"/>
              </a:ext>
            </a:extLst>
          </p:cNvPr>
          <p:cNvSpPr/>
          <p:nvPr/>
        </p:nvSpPr>
        <p:spPr>
          <a:xfrm>
            <a:off x="7150196" y="5050137"/>
            <a:ext cx="1701461" cy="67015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nmCRPC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(APMR)</a:t>
            </a:r>
          </a:p>
        </p:txBody>
      </p:sp>
      <p:sp>
        <p:nvSpPr>
          <p:cNvPr id="7198" name="Rectangle 7197">
            <a:extLst>
              <a:ext uri="{FF2B5EF4-FFF2-40B4-BE49-F238E27FC236}">
                <a16:creationId xmlns:a16="http://schemas.microsoft.com/office/drawing/2014/main" id="{12821426-C574-51FC-1344-2642BAFB1FCA}"/>
              </a:ext>
            </a:extLst>
          </p:cNvPr>
          <p:cNvSpPr/>
          <p:nvPr/>
        </p:nvSpPr>
        <p:spPr>
          <a:xfrm>
            <a:off x="9460305" y="3462248"/>
            <a:ext cx="1955238" cy="67015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mCRPC (APMR)</a:t>
            </a:r>
          </a:p>
        </p:txBody>
      </p:sp>
      <p:sp>
        <p:nvSpPr>
          <p:cNvPr id="7200" name="Rectangle 7199">
            <a:extLst>
              <a:ext uri="{FF2B5EF4-FFF2-40B4-BE49-F238E27FC236}">
                <a16:creationId xmlns:a16="http://schemas.microsoft.com/office/drawing/2014/main" id="{58523E11-F7A2-B629-92F7-5A99C8C4B5D7}"/>
              </a:ext>
            </a:extLst>
          </p:cNvPr>
          <p:cNvSpPr/>
          <p:nvPr/>
        </p:nvSpPr>
        <p:spPr>
          <a:xfrm>
            <a:off x="3790704" y="3424147"/>
            <a:ext cx="1214130" cy="299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Rising PSA</a:t>
            </a:r>
          </a:p>
        </p:txBody>
      </p:sp>
      <p:cxnSp>
        <p:nvCxnSpPr>
          <p:cNvPr id="7202" name="Elbow Connector 22">
            <a:extLst>
              <a:ext uri="{FF2B5EF4-FFF2-40B4-BE49-F238E27FC236}">
                <a16:creationId xmlns:a16="http://schemas.microsoft.com/office/drawing/2014/main" id="{25CAC116-7101-E780-A064-AAA2F0DCCDA2}"/>
              </a:ext>
            </a:extLst>
          </p:cNvPr>
          <p:cNvCxnSpPr>
            <a:cxnSpLocks/>
            <a:stCxn id="7195" idx="0"/>
            <a:endCxn id="13" idx="1"/>
          </p:cNvCxnSpPr>
          <p:nvPr/>
        </p:nvCxnSpPr>
        <p:spPr>
          <a:xfrm rot="5400000" flipH="1" flipV="1">
            <a:off x="4548566" y="954519"/>
            <a:ext cx="1309590" cy="3801466"/>
          </a:xfrm>
          <a:prstGeom prst="bentConnector2">
            <a:avLst/>
          </a:prstGeom>
          <a:noFill/>
          <a:ln w="38100" cap="flat" cmpd="sng" algn="ctr">
            <a:solidFill>
              <a:srgbClr val="000000">
                <a:lumMod val="95000"/>
                <a:lumOff val="5000"/>
              </a:srgbClr>
            </a:solidFill>
            <a:prstDash val="solid"/>
            <a:tailEnd type="triangle"/>
          </a:ln>
          <a:effectLst/>
        </p:spPr>
      </p:cxnSp>
      <p:sp>
        <p:nvSpPr>
          <p:cNvPr id="7203" name="Rectangle 7202">
            <a:extLst>
              <a:ext uri="{FF2B5EF4-FFF2-40B4-BE49-F238E27FC236}">
                <a16:creationId xmlns:a16="http://schemas.microsoft.com/office/drawing/2014/main" id="{DFA51360-EF7E-BAA0-8165-7220738D5852}"/>
              </a:ext>
            </a:extLst>
          </p:cNvPr>
          <p:cNvSpPr/>
          <p:nvPr/>
        </p:nvSpPr>
        <p:spPr>
          <a:xfrm>
            <a:off x="3302628" y="1739863"/>
            <a:ext cx="3923558" cy="42527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Identification of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metastases</a:t>
            </a: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7204" name="Elbow Connector 27">
            <a:extLst>
              <a:ext uri="{FF2B5EF4-FFF2-40B4-BE49-F238E27FC236}">
                <a16:creationId xmlns:a16="http://schemas.microsoft.com/office/drawing/2014/main" id="{567A16ED-0759-235D-2948-89BF2C04F571}"/>
              </a:ext>
            </a:extLst>
          </p:cNvPr>
          <p:cNvCxnSpPr>
            <a:cxnSpLocks/>
            <a:stCxn id="7196" idx="3"/>
            <a:endCxn id="7198" idx="0"/>
          </p:cNvCxnSpPr>
          <p:nvPr/>
        </p:nvCxnSpPr>
        <p:spPr>
          <a:xfrm>
            <a:off x="8851657" y="2207678"/>
            <a:ext cx="1586267" cy="1254570"/>
          </a:xfrm>
          <a:prstGeom prst="bentConnector2">
            <a:avLst/>
          </a:prstGeom>
          <a:noFill/>
          <a:ln w="38100" cap="flat" cmpd="sng" algn="ctr">
            <a:solidFill>
              <a:srgbClr val="000000">
                <a:lumMod val="95000"/>
                <a:lumOff val="5000"/>
              </a:srgbClr>
            </a:solidFill>
            <a:prstDash val="solid"/>
            <a:tailEnd type="triangle"/>
          </a:ln>
          <a:effectLst/>
        </p:spPr>
      </p:cxnSp>
      <p:sp>
        <p:nvSpPr>
          <p:cNvPr id="7205" name="Rectangle 7204">
            <a:extLst>
              <a:ext uri="{FF2B5EF4-FFF2-40B4-BE49-F238E27FC236}">
                <a16:creationId xmlns:a16="http://schemas.microsoft.com/office/drawing/2014/main" id="{1AE64085-2E64-018C-EC64-78B111C589BF}"/>
              </a:ext>
            </a:extLst>
          </p:cNvPr>
          <p:cNvSpPr/>
          <p:nvPr/>
        </p:nvSpPr>
        <p:spPr>
          <a:xfrm>
            <a:off x="9206742" y="955467"/>
            <a:ext cx="2208801" cy="73904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Rising PSA despite castrate levels of testosterone</a:t>
            </a:r>
          </a:p>
        </p:txBody>
      </p:sp>
      <p:cxnSp>
        <p:nvCxnSpPr>
          <p:cNvPr id="7206" name="Elbow Connector 35">
            <a:extLst>
              <a:ext uri="{FF2B5EF4-FFF2-40B4-BE49-F238E27FC236}">
                <a16:creationId xmlns:a16="http://schemas.microsoft.com/office/drawing/2014/main" id="{79ABDC1A-2AEA-48B6-A305-3E2417B33470}"/>
              </a:ext>
            </a:extLst>
          </p:cNvPr>
          <p:cNvCxnSpPr>
            <a:cxnSpLocks/>
            <a:stCxn id="7199" idx="2"/>
            <a:endCxn id="15" idx="1"/>
          </p:cNvCxnSpPr>
          <p:nvPr/>
        </p:nvCxnSpPr>
        <p:spPr>
          <a:xfrm rot="16200000" flipH="1">
            <a:off x="5837041" y="4118161"/>
            <a:ext cx="1290914" cy="1243192"/>
          </a:xfrm>
          <a:prstGeom prst="bentConnector2">
            <a:avLst/>
          </a:prstGeom>
          <a:noFill/>
          <a:ln w="38100" cap="flat" cmpd="sng" algn="ctr">
            <a:solidFill>
              <a:srgbClr val="000000">
                <a:lumMod val="95000"/>
                <a:lumOff val="5000"/>
              </a:srgbClr>
            </a:solidFill>
            <a:prstDash val="solid"/>
            <a:tailEnd type="triangle"/>
          </a:ln>
          <a:effectLst/>
        </p:spPr>
      </p:cxnSp>
      <p:sp>
        <p:nvSpPr>
          <p:cNvPr id="7207" name="Rectangle 7206">
            <a:extLst>
              <a:ext uri="{FF2B5EF4-FFF2-40B4-BE49-F238E27FC236}">
                <a16:creationId xmlns:a16="http://schemas.microsoft.com/office/drawing/2014/main" id="{50A6DB7F-608A-88C3-BEC7-745E75CE6708}"/>
              </a:ext>
            </a:extLst>
          </p:cNvPr>
          <p:cNvSpPr/>
          <p:nvPr/>
        </p:nvSpPr>
        <p:spPr>
          <a:xfrm>
            <a:off x="4875503" y="5570423"/>
            <a:ext cx="1957348" cy="73904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Rising PSA despite castrate levels of testosterone</a:t>
            </a:r>
          </a:p>
        </p:txBody>
      </p:sp>
      <p:cxnSp>
        <p:nvCxnSpPr>
          <p:cNvPr id="7208" name="Elbow Connector 38">
            <a:extLst>
              <a:ext uri="{FF2B5EF4-FFF2-40B4-BE49-F238E27FC236}">
                <a16:creationId xmlns:a16="http://schemas.microsoft.com/office/drawing/2014/main" id="{A75D9A97-9D12-83FB-160A-C550F65871F2}"/>
              </a:ext>
            </a:extLst>
          </p:cNvPr>
          <p:cNvCxnSpPr>
            <a:cxnSpLocks/>
            <a:stCxn id="15" idx="3"/>
            <a:endCxn id="7198" idx="2"/>
          </p:cNvCxnSpPr>
          <p:nvPr/>
        </p:nvCxnSpPr>
        <p:spPr>
          <a:xfrm flipV="1">
            <a:off x="8927645" y="4132401"/>
            <a:ext cx="1510279" cy="1252813"/>
          </a:xfrm>
          <a:prstGeom prst="bentConnector2">
            <a:avLst/>
          </a:prstGeom>
          <a:noFill/>
          <a:ln w="38100" cap="flat" cmpd="sng" algn="ctr">
            <a:solidFill>
              <a:srgbClr val="000000">
                <a:lumMod val="95000"/>
                <a:lumOff val="5000"/>
              </a:srgbClr>
            </a:solidFill>
            <a:prstDash val="solid"/>
            <a:tailEnd type="triangle"/>
          </a:ln>
          <a:effectLst/>
        </p:spPr>
      </p:cxnSp>
      <p:sp>
        <p:nvSpPr>
          <p:cNvPr id="7209" name="Rectangle 7208">
            <a:extLst>
              <a:ext uri="{FF2B5EF4-FFF2-40B4-BE49-F238E27FC236}">
                <a16:creationId xmlns:a16="http://schemas.microsoft.com/office/drawing/2014/main" id="{D35BE553-2EEE-29F2-A423-CB3AFC51571F}"/>
              </a:ext>
            </a:extLst>
          </p:cNvPr>
          <p:cNvSpPr/>
          <p:nvPr/>
        </p:nvSpPr>
        <p:spPr>
          <a:xfrm>
            <a:off x="9346005" y="5570423"/>
            <a:ext cx="1957348" cy="73904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Identification of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metastases</a:t>
            </a: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7211" name="Rectangle 7210">
            <a:extLst>
              <a:ext uri="{FF2B5EF4-FFF2-40B4-BE49-F238E27FC236}">
                <a16:creationId xmlns:a16="http://schemas.microsoft.com/office/drawing/2014/main" id="{D69D426A-FED7-138B-1DA2-897BEE55F4ED}"/>
              </a:ext>
            </a:extLst>
          </p:cNvPr>
          <p:cNvSpPr/>
          <p:nvPr/>
        </p:nvSpPr>
        <p:spPr>
          <a:xfrm rot="20525334">
            <a:off x="6939941" y="3491873"/>
            <a:ext cx="2283913" cy="73904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Rising PSA despite castrate levels of testosterone </a:t>
            </a:r>
            <a:r>
              <a:rPr kumimoji="0" lang="en-US" sz="16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and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Identification of Metastases</a:t>
            </a:r>
          </a:p>
        </p:txBody>
      </p:sp>
      <p:sp>
        <p:nvSpPr>
          <p:cNvPr id="7192" name="Rectangle 7191">
            <a:extLst>
              <a:ext uri="{FF2B5EF4-FFF2-40B4-BE49-F238E27FC236}">
                <a16:creationId xmlns:a16="http://schemas.microsoft.com/office/drawing/2014/main" id="{AE6BEB48-0C35-9614-9ED5-240C08916AA3}"/>
              </a:ext>
            </a:extLst>
          </p:cNvPr>
          <p:cNvSpPr/>
          <p:nvPr/>
        </p:nvSpPr>
        <p:spPr>
          <a:xfrm>
            <a:off x="7022252" y="1071140"/>
            <a:ext cx="1957348" cy="38971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De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novo</a:t>
            </a: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7193" name="Straight Arrow Connector 7192">
            <a:extLst>
              <a:ext uri="{FF2B5EF4-FFF2-40B4-BE49-F238E27FC236}">
                <a16:creationId xmlns:a16="http://schemas.microsoft.com/office/drawing/2014/main" id="{8C8076E6-F4EF-8EB8-9883-92B5C9F74B57}"/>
              </a:ext>
            </a:extLst>
          </p:cNvPr>
          <p:cNvCxnSpPr>
            <a:cxnSpLocks/>
          </p:cNvCxnSpPr>
          <p:nvPr/>
        </p:nvCxnSpPr>
        <p:spPr>
          <a:xfrm>
            <a:off x="8000926" y="1428488"/>
            <a:ext cx="0" cy="363941"/>
          </a:xfrm>
          <a:prstGeom prst="straightConnector1">
            <a:avLst/>
          </a:prstGeom>
          <a:noFill/>
          <a:ln w="38100" cap="flat" cmpd="sng" algn="ctr">
            <a:solidFill>
              <a:srgbClr val="000000">
                <a:lumMod val="95000"/>
                <a:lumOff val="5000"/>
              </a:srgbClr>
            </a:solidFill>
            <a:prstDash val="solid"/>
            <a:tailEnd type="triangle"/>
          </a:ln>
          <a:effectLst/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5AA3E1CD-E178-4502-605D-1EE4A9A1FDFA}"/>
              </a:ext>
            </a:extLst>
          </p:cNvPr>
          <p:cNvGrpSpPr/>
          <p:nvPr/>
        </p:nvGrpSpPr>
        <p:grpSpPr>
          <a:xfrm>
            <a:off x="9897527" y="1829572"/>
            <a:ext cx="827232" cy="827232"/>
            <a:chOff x="9859427" y="1779830"/>
            <a:chExt cx="876974" cy="87697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8B3EC97-4608-97AA-9100-EFEE07385A7C}"/>
                </a:ext>
              </a:extLst>
            </p:cNvPr>
            <p:cNvSpPr/>
            <p:nvPr/>
          </p:nvSpPr>
          <p:spPr bwMode="auto">
            <a:xfrm>
              <a:off x="9859427" y="1779830"/>
              <a:ext cx="876974" cy="876974"/>
            </a:xfrm>
            <a:prstGeom prst="ellipse">
              <a:avLst/>
            </a:prstGeom>
            <a:solidFill>
              <a:schemeClr val="accent5"/>
            </a:solidFill>
            <a:ln w="0">
              <a:solidFill>
                <a:schemeClr val="accent5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213" name="Rectangle 7212">
              <a:extLst>
                <a:ext uri="{FF2B5EF4-FFF2-40B4-BE49-F238E27FC236}">
                  <a16:creationId xmlns:a16="http://schemas.microsoft.com/office/drawing/2014/main" id="{47089C9B-2B8E-A8B9-6C6A-CA1C93930CC5}"/>
                </a:ext>
              </a:extLst>
            </p:cNvPr>
            <p:cNvSpPr/>
            <p:nvPr/>
          </p:nvSpPr>
          <p:spPr>
            <a:xfrm>
              <a:off x="9958894" y="1951848"/>
              <a:ext cx="706739" cy="57639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Calibri" panose="020F0502020204030204" pitchFamily="34" charset="0"/>
                </a:rPr>
                <a:t>Start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Calibri" panose="020F0502020204030204" pitchFamily="34" charset="0"/>
                </a:rPr>
                <a:t>ADT</a:t>
              </a:r>
            </a:p>
          </p:txBody>
        </p:sp>
      </p:grpSp>
      <p:sp>
        <p:nvSpPr>
          <p:cNvPr id="7214" name="Oval 7213">
            <a:extLst>
              <a:ext uri="{FF2B5EF4-FFF2-40B4-BE49-F238E27FC236}">
                <a16:creationId xmlns:a16="http://schemas.microsoft.com/office/drawing/2014/main" id="{DE5282F3-D835-12A7-5940-6EEC208B3A45}"/>
              </a:ext>
            </a:extLst>
          </p:cNvPr>
          <p:cNvSpPr/>
          <p:nvPr/>
        </p:nvSpPr>
        <p:spPr>
          <a:xfrm>
            <a:off x="9193746" y="2857556"/>
            <a:ext cx="2337854" cy="1892244"/>
          </a:xfrm>
          <a:prstGeom prst="ellipse">
            <a:avLst/>
          </a:prstGeom>
          <a:noFill/>
          <a:ln w="38100" cap="flat" cmpd="sng" algn="ctr">
            <a:solidFill>
              <a:schemeClr val="accent3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7215" name="TextBox 7214">
            <a:extLst>
              <a:ext uri="{FF2B5EF4-FFF2-40B4-BE49-F238E27FC236}">
                <a16:creationId xmlns:a16="http://schemas.microsoft.com/office/drawing/2014/main" id="{DF6B1549-09A8-8989-37ED-50BB8955E1D3}"/>
              </a:ext>
            </a:extLst>
          </p:cNvPr>
          <p:cNvSpPr txBox="1"/>
          <p:nvPr/>
        </p:nvSpPr>
        <p:spPr>
          <a:xfrm>
            <a:off x="7012736" y="3053290"/>
            <a:ext cx="1940732" cy="1815882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mCRPC remains incurable and the cause of death for patients who die of prostate cancer</a:t>
            </a:r>
          </a:p>
        </p:txBody>
      </p:sp>
      <p:sp>
        <p:nvSpPr>
          <p:cNvPr id="7217" name="Rectangle 7216">
            <a:extLst>
              <a:ext uri="{FF2B5EF4-FFF2-40B4-BE49-F238E27FC236}">
                <a16:creationId xmlns:a16="http://schemas.microsoft.com/office/drawing/2014/main" id="{B89EA2EA-1F59-F8CF-9087-7383DF4FEAEA}"/>
              </a:ext>
            </a:extLst>
          </p:cNvPr>
          <p:cNvSpPr/>
          <p:nvPr/>
        </p:nvSpPr>
        <p:spPr>
          <a:xfrm>
            <a:off x="3772550" y="3842100"/>
            <a:ext cx="1172074" cy="47679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Biochemical recurrence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C9ADB04-E240-D00A-FA47-61B731C4820C}"/>
              </a:ext>
            </a:extLst>
          </p:cNvPr>
          <p:cNvGrpSpPr/>
          <p:nvPr/>
        </p:nvGrpSpPr>
        <p:grpSpPr>
          <a:xfrm>
            <a:off x="5447814" y="4318895"/>
            <a:ext cx="827232" cy="827232"/>
            <a:chOff x="9859427" y="1779830"/>
            <a:chExt cx="876974" cy="87697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FBA5346-5396-C852-04D7-B31C16136037}"/>
                </a:ext>
              </a:extLst>
            </p:cNvPr>
            <p:cNvSpPr/>
            <p:nvPr/>
          </p:nvSpPr>
          <p:spPr bwMode="auto">
            <a:xfrm>
              <a:off x="9859427" y="1779830"/>
              <a:ext cx="876974" cy="876974"/>
            </a:xfrm>
            <a:prstGeom prst="ellipse">
              <a:avLst/>
            </a:prstGeom>
            <a:solidFill>
              <a:schemeClr val="accent5"/>
            </a:solidFill>
            <a:ln w="0">
              <a:solidFill>
                <a:schemeClr val="accent5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405BF01-4D6C-DCCD-4D25-8F91E288F1E6}"/>
                </a:ext>
              </a:extLst>
            </p:cNvPr>
            <p:cNvSpPr/>
            <p:nvPr/>
          </p:nvSpPr>
          <p:spPr>
            <a:xfrm>
              <a:off x="9942155" y="1943011"/>
              <a:ext cx="710396" cy="57639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Calibri" panose="020F0502020204030204" pitchFamily="34" charset="0"/>
                </a:rPr>
                <a:t>Start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Calibri" panose="020F0502020204030204" pitchFamily="34" charset="0"/>
                </a:rPr>
                <a:t>ADT</a:t>
              </a:r>
            </a:p>
          </p:txBody>
        </p:sp>
      </p:grp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E84AF68-8660-D5B9-CF29-996E9656FB18}"/>
              </a:ext>
            </a:extLst>
          </p:cNvPr>
          <p:cNvSpPr/>
          <p:nvPr/>
        </p:nvSpPr>
        <p:spPr bwMode="auto">
          <a:xfrm>
            <a:off x="7104094" y="1865380"/>
            <a:ext cx="1823551" cy="670153"/>
          </a:xfrm>
          <a:prstGeom prst="round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196" name="Rectangle 7195">
            <a:extLst>
              <a:ext uri="{FF2B5EF4-FFF2-40B4-BE49-F238E27FC236}">
                <a16:creationId xmlns:a16="http://schemas.microsoft.com/office/drawing/2014/main" id="{A85C7518-BCB1-91DB-08B9-989B56AC638F}"/>
              </a:ext>
            </a:extLst>
          </p:cNvPr>
          <p:cNvSpPr/>
          <p:nvPr/>
        </p:nvSpPr>
        <p:spPr>
          <a:xfrm>
            <a:off x="7150196" y="1872601"/>
            <a:ext cx="1701461" cy="67015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mHSPC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(APMN/S)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EDD59D44-A51D-7AAE-88C1-544874ABA9B8}"/>
              </a:ext>
            </a:extLst>
          </p:cNvPr>
          <p:cNvSpPr/>
          <p:nvPr/>
        </p:nvSpPr>
        <p:spPr bwMode="auto">
          <a:xfrm>
            <a:off x="4927085" y="3422759"/>
            <a:ext cx="1823551" cy="670153"/>
          </a:xfrm>
          <a:prstGeom prst="round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199" name="Rectangle 7198">
            <a:extLst>
              <a:ext uri="{FF2B5EF4-FFF2-40B4-BE49-F238E27FC236}">
                <a16:creationId xmlns:a16="http://schemas.microsoft.com/office/drawing/2014/main" id="{226F2891-6A25-86FB-72EB-5E21B9084DBB}"/>
              </a:ext>
            </a:extLst>
          </p:cNvPr>
          <p:cNvSpPr/>
          <p:nvPr/>
        </p:nvSpPr>
        <p:spPr>
          <a:xfrm>
            <a:off x="5010171" y="3424147"/>
            <a:ext cx="1701461" cy="67015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nmHSPC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(APMN)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08E28C51-3F3C-5264-B0B0-5D06C3D68DB6}"/>
              </a:ext>
            </a:extLst>
          </p:cNvPr>
          <p:cNvSpPr/>
          <p:nvPr/>
        </p:nvSpPr>
        <p:spPr bwMode="auto">
          <a:xfrm>
            <a:off x="2743824" y="3452175"/>
            <a:ext cx="1124628" cy="670153"/>
          </a:xfrm>
          <a:prstGeom prst="roundRect">
            <a:avLst/>
          </a:prstGeom>
          <a:solidFill>
            <a:schemeClr val="tx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195" name="Rectangle 7194">
            <a:extLst>
              <a:ext uri="{FF2B5EF4-FFF2-40B4-BE49-F238E27FC236}">
                <a16:creationId xmlns:a16="http://schemas.microsoft.com/office/drawing/2014/main" id="{A9229486-C61C-DA6F-D7AE-49F1CFAD5C2B}"/>
              </a:ext>
            </a:extLst>
          </p:cNvPr>
          <p:cNvSpPr/>
          <p:nvPr/>
        </p:nvSpPr>
        <p:spPr>
          <a:xfrm>
            <a:off x="2778428" y="3510047"/>
            <a:ext cx="1048399" cy="57639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Definitive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kern="0" dirty="0">
                <a:solidFill>
                  <a:srgbClr val="000000"/>
                </a:solidFill>
                <a:latin typeface="+mn-lt"/>
                <a:cs typeface="Calibri" panose="020F0502020204030204" pitchFamily="34" charset="0"/>
              </a:rPr>
              <a:t>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herapy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2A07C02-A7F4-C786-7DE5-32EA1634AC3D}"/>
              </a:ext>
            </a:extLst>
          </p:cNvPr>
          <p:cNvCxnSpPr>
            <a:cxnSpLocks/>
          </p:cNvCxnSpPr>
          <p:nvPr/>
        </p:nvCxnSpPr>
        <p:spPr bwMode="auto">
          <a:xfrm flipH="1">
            <a:off x="6275046" y="4515120"/>
            <a:ext cx="737690" cy="201893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D9375-4F56-FE90-9D6C-366E41DA4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4C7B75B-ACD6-5C3C-6C4B-2F1CD5D2EB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Treatment Options Across Prostate Cancer Disease States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CD71258-1301-07A2-12D0-0712F9A429D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NCCN. Clinical practice guidelines in oncology: prostate cancer. v5.2026. nccn.org.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252B4F-7B50-3753-9FE8-4903B0566D53}"/>
              </a:ext>
            </a:extLst>
          </p:cNvPr>
          <p:cNvSpPr/>
          <p:nvPr/>
        </p:nvSpPr>
        <p:spPr bwMode="auto">
          <a:xfrm>
            <a:off x="6871126" y="2233440"/>
            <a:ext cx="4803803" cy="3351644"/>
          </a:xfrm>
          <a:prstGeom prst="rect">
            <a:avLst/>
          </a:prstGeom>
          <a:noFill/>
          <a:ln w="38100">
            <a:solidFill>
              <a:schemeClr val="accent5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5098E95-10E1-198B-9333-18AD4A0677F2}"/>
              </a:ext>
            </a:extLst>
          </p:cNvPr>
          <p:cNvSpPr/>
          <p:nvPr/>
        </p:nvSpPr>
        <p:spPr bwMode="auto">
          <a:xfrm>
            <a:off x="619579" y="947575"/>
            <a:ext cx="1314450" cy="765165"/>
          </a:xfrm>
          <a:prstGeom prst="round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0005E7-0252-AF79-3DDE-E4F95476A9EF}"/>
              </a:ext>
            </a:extLst>
          </p:cNvPr>
          <p:cNvSpPr txBox="1"/>
          <p:nvPr/>
        </p:nvSpPr>
        <p:spPr bwMode="auto">
          <a:xfrm>
            <a:off x="619579" y="1072765"/>
            <a:ext cx="13144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Local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Disease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6B14215-10C6-15AC-032F-686ACE3C9D41}"/>
              </a:ext>
            </a:extLst>
          </p:cNvPr>
          <p:cNvSpPr/>
          <p:nvPr/>
        </p:nvSpPr>
        <p:spPr bwMode="auto">
          <a:xfrm>
            <a:off x="1993952" y="954344"/>
            <a:ext cx="1524000" cy="765165"/>
          </a:xfrm>
          <a:prstGeom prst="round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C7BC8C-6ECA-C1E1-FB3E-66FFD93E422D}"/>
              </a:ext>
            </a:extLst>
          </p:cNvPr>
          <p:cNvSpPr txBox="1"/>
          <p:nvPr/>
        </p:nvSpPr>
        <p:spPr bwMode="auto">
          <a:xfrm>
            <a:off x="1934029" y="1078605"/>
            <a:ext cx="16509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Biochemically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Recurrent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2818FBB-8128-7B19-8502-84CF31000A5F}"/>
              </a:ext>
            </a:extLst>
          </p:cNvPr>
          <p:cNvSpPr/>
          <p:nvPr/>
        </p:nvSpPr>
        <p:spPr bwMode="auto">
          <a:xfrm>
            <a:off x="3572329" y="963440"/>
            <a:ext cx="8102600" cy="765165"/>
          </a:xfrm>
          <a:prstGeom prst="round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97177C-765D-BAB3-AEA0-59BD7F0466C9}"/>
              </a:ext>
            </a:extLst>
          </p:cNvPr>
          <p:cNvSpPr txBox="1"/>
          <p:nvPr/>
        </p:nvSpPr>
        <p:spPr bwMode="auto">
          <a:xfrm>
            <a:off x="3572329" y="1011318"/>
            <a:ext cx="8102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Radiographic Metastatic Disease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53143F-DD51-8EB5-796D-E6FEA9E90B06}"/>
              </a:ext>
            </a:extLst>
          </p:cNvPr>
          <p:cNvSpPr txBox="1"/>
          <p:nvPr/>
        </p:nvSpPr>
        <p:spPr bwMode="auto">
          <a:xfrm>
            <a:off x="4166024" y="1436629"/>
            <a:ext cx="276860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Castration Sensitive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0F4210-D2D5-B383-55F1-D033AD62CB48}"/>
              </a:ext>
            </a:extLst>
          </p:cNvPr>
          <p:cNvSpPr txBox="1"/>
          <p:nvPr/>
        </p:nvSpPr>
        <p:spPr bwMode="auto">
          <a:xfrm>
            <a:off x="9182366" y="1424834"/>
            <a:ext cx="276860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Castration Resistant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6F4F540-36CD-16FB-3CFE-08F9563B7F1B}"/>
              </a:ext>
            </a:extLst>
          </p:cNvPr>
          <p:cNvSpPr/>
          <p:nvPr/>
        </p:nvSpPr>
        <p:spPr bwMode="auto">
          <a:xfrm>
            <a:off x="619579" y="1748124"/>
            <a:ext cx="1314450" cy="765165"/>
          </a:xfrm>
          <a:prstGeom prst="round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6FB242-CAD4-BB57-7DF3-210E2F7E74D9}"/>
              </a:ext>
            </a:extLst>
          </p:cNvPr>
          <p:cNvSpPr txBox="1"/>
          <p:nvPr/>
        </p:nvSpPr>
        <p:spPr bwMode="auto">
          <a:xfrm>
            <a:off x="619579" y="1814699"/>
            <a:ext cx="13144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Surgery/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Radiation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6E71178-3349-F100-3E4C-A7A23AE54E67}"/>
              </a:ext>
            </a:extLst>
          </p:cNvPr>
          <p:cNvSpPr/>
          <p:nvPr/>
        </p:nvSpPr>
        <p:spPr bwMode="auto">
          <a:xfrm>
            <a:off x="1993952" y="1754893"/>
            <a:ext cx="1524000" cy="440447"/>
          </a:xfrm>
          <a:prstGeom prst="round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8BEAA6-DA11-26FC-0A41-6BE0110EA9F4}"/>
              </a:ext>
            </a:extLst>
          </p:cNvPr>
          <p:cNvSpPr txBox="1"/>
          <p:nvPr/>
        </p:nvSpPr>
        <p:spPr bwMode="auto">
          <a:xfrm>
            <a:off x="1993952" y="1783368"/>
            <a:ext cx="1524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ADT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1861058-4A21-8D6F-6526-84D90CBE9592}"/>
              </a:ext>
            </a:extLst>
          </p:cNvPr>
          <p:cNvSpPr/>
          <p:nvPr/>
        </p:nvSpPr>
        <p:spPr bwMode="auto">
          <a:xfrm>
            <a:off x="3572329" y="1754893"/>
            <a:ext cx="8102600" cy="440447"/>
          </a:xfrm>
          <a:prstGeom prst="round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2EA439-8275-FC18-D999-CFA0D6DD3B50}"/>
              </a:ext>
            </a:extLst>
          </p:cNvPr>
          <p:cNvSpPr txBox="1"/>
          <p:nvPr/>
        </p:nvSpPr>
        <p:spPr bwMode="auto">
          <a:xfrm>
            <a:off x="3572329" y="1783368"/>
            <a:ext cx="8102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ADT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4C699569-8934-8B7D-8A9C-0473917DD52F}"/>
              </a:ext>
            </a:extLst>
          </p:cNvPr>
          <p:cNvSpPr/>
          <p:nvPr/>
        </p:nvSpPr>
        <p:spPr bwMode="auto">
          <a:xfrm>
            <a:off x="4461329" y="2219180"/>
            <a:ext cx="2320896" cy="440447"/>
          </a:xfrm>
          <a:prstGeom prst="round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D5D732A-1D94-7DBE-9C0C-1D8AC4B8DECB}"/>
              </a:ext>
            </a:extLst>
          </p:cNvPr>
          <p:cNvSpPr txBox="1"/>
          <p:nvPr/>
        </p:nvSpPr>
        <p:spPr bwMode="auto">
          <a:xfrm>
            <a:off x="4474029" y="2247655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Abiraterone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F050B45A-2855-169C-1FAE-4DF74990055B}"/>
              </a:ext>
            </a:extLst>
          </p:cNvPr>
          <p:cNvSpPr/>
          <p:nvPr/>
        </p:nvSpPr>
        <p:spPr bwMode="auto">
          <a:xfrm>
            <a:off x="4461329" y="2672381"/>
            <a:ext cx="2320896" cy="440447"/>
          </a:xfrm>
          <a:prstGeom prst="round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A96A093-9C66-5629-3198-B0439EFD561F}"/>
              </a:ext>
            </a:extLst>
          </p:cNvPr>
          <p:cNvSpPr txBox="1"/>
          <p:nvPr/>
        </p:nvSpPr>
        <p:spPr bwMode="auto">
          <a:xfrm>
            <a:off x="4486729" y="2716240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Enzalutamide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837BF26-58D2-6AE6-F521-77897608C44E}"/>
              </a:ext>
            </a:extLst>
          </p:cNvPr>
          <p:cNvSpPr/>
          <p:nvPr/>
        </p:nvSpPr>
        <p:spPr bwMode="auto">
          <a:xfrm>
            <a:off x="4461329" y="3135521"/>
            <a:ext cx="2320896" cy="440447"/>
          </a:xfrm>
          <a:prstGeom prst="round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A05FCF9-EDAF-EC6A-EE54-4FF56969A206}"/>
              </a:ext>
            </a:extLst>
          </p:cNvPr>
          <p:cNvSpPr txBox="1"/>
          <p:nvPr/>
        </p:nvSpPr>
        <p:spPr bwMode="auto">
          <a:xfrm>
            <a:off x="4486729" y="3166289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Apalutamide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6DCD9802-7459-BFEB-FBC4-E7B6886D6771}"/>
              </a:ext>
            </a:extLst>
          </p:cNvPr>
          <p:cNvSpPr/>
          <p:nvPr/>
        </p:nvSpPr>
        <p:spPr bwMode="auto">
          <a:xfrm>
            <a:off x="4461329" y="3598661"/>
            <a:ext cx="2320896" cy="440447"/>
          </a:xfrm>
          <a:prstGeom prst="round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A740DA-BB0B-5CA3-DB05-0A282ED0756D}"/>
              </a:ext>
            </a:extLst>
          </p:cNvPr>
          <p:cNvSpPr txBox="1"/>
          <p:nvPr/>
        </p:nvSpPr>
        <p:spPr bwMode="auto">
          <a:xfrm>
            <a:off x="4486729" y="3628493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Doce + Abiraterone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9A166204-F2B2-ECAB-2C44-48D32B8F7252}"/>
              </a:ext>
            </a:extLst>
          </p:cNvPr>
          <p:cNvSpPr/>
          <p:nvPr/>
        </p:nvSpPr>
        <p:spPr bwMode="auto">
          <a:xfrm>
            <a:off x="4461329" y="4061803"/>
            <a:ext cx="2320896" cy="440447"/>
          </a:xfrm>
          <a:prstGeom prst="round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1CA84CE-C1B3-08E6-8664-D31336E4D795}"/>
              </a:ext>
            </a:extLst>
          </p:cNvPr>
          <p:cNvSpPr txBox="1"/>
          <p:nvPr/>
        </p:nvSpPr>
        <p:spPr bwMode="auto">
          <a:xfrm>
            <a:off x="4454070" y="4133822"/>
            <a:ext cx="23907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Doce + Darolutamide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0474AAD8-6FAD-87A1-6F3B-E6AC174AAF9E}"/>
              </a:ext>
            </a:extLst>
          </p:cNvPr>
          <p:cNvSpPr/>
          <p:nvPr/>
        </p:nvSpPr>
        <p:spPr bwMode="auto">
          <a:xfrm>
            <a:off x="6928275" y="2278814"/>
            <a:ext cx="2320896" cy="440447"/>
          </a:xfrm>
          <a:prstGeom prst="round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50C7947-8A05-92A2-23D7-39AB2FB5C9C4}"/>
              </a:ext>
            </a:extLst>
          </p:cNvPr>
          <p:cNvSpPr txBox="1"/>
          <p:nvPr/>
        </p:nvSpPr>
        <p:spPr bwMode="auto">
          <a:xfrm>
            <a:off x="6934625" y="2307289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Cabazitaxel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EAA9A0FF-192D-EA8E-3EB2-36C036164C61}"/>
              </a:ext>
            </a:extLst>
          </p:cNvPr>
          <p:cNvSpPr/>
          <p:nvPr/>
        </p:nvSpPr>
        <p:spPr bwMode="auto">
          <a:xfrm>
            <a:off x="6928275" y="2750706"/>
            <a:ext cx="2320896" cy="440447"/>
          </a:xfrm>
          <a:prstGeom prst="round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0519ADD-BA3E-3D13-6669-E120DEA75254}"/>
              </a:ext>
            </a:extLst>
          </p:cNvPr>
          <p:cNvSpPr txBox="1"/>
          <p:nvPr/>
        </p:nvSpPr>
        <p:spPr bwMode="auto">
          <a:xfrm>
            <a:off x="6947325" y="2795752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Docetaxel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8AFA438-5199-504A-1B72-06B73DA763FE}"/>
              </a:ext>
            </a:extLst>
          </p:cNvPr>
          <p:cNvSpPr/>
          <p:nvPr/>
        </p:nvSpPr>
        <p:spPr bwMode="auto">
          <a:xfrm>
            <a:off x="6928275" y="3222598"/>
            <a:ext cx="2320896" cy="440447"/>
          </a:xfrm>
          <a:prstGeom prst="round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ED55130-412D-06DE-89D8-5E74808B0011}"/>
              </a:ext>
            </a:extLst>
          </p:cNvPr>
          <p:cNvSpPr txBox="1"/>
          <p:nvPr/>
        </p:nvSpPr>
        <p:spPr bwMode="auto">
          <a:xfrm>
            <a:off x="6947325" y="3255740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Sipuleucel-T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209C3B8E-D714-35E7-4728-F82757216A38}"/>
              </a:ext>
            </a:extLst>
          </p:cNvPr>
          <p:cNvSpPr/>
          <p:nvPr/>
        </p:nvSpPr>
        <p:spPr bwMode="auto">
          <a:xfrm>
            <a:off x="6928275" y="3694490"/>
            <a:ext cx="2320896" cy="440447"/>
          </a:xfrm>
          <a:prstGeom prst="round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3F29A26-A027-0E98-01C3-B46DE926A585}"/>
              </a:ext>
            </a:extLst>
          </p:cNvPr>
          <p:cNvSpPr txBox="1"/>
          <p:nvPr/>
        </p:nvSpPr>
        <p:spPr bwMode="auto">
          <a:xfrm>
            <a:off x="6947325" y="3727883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Radium-223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D0DF00EC-2A4A-717A-0EA8-ECD5A4122DF0}"/>
              </a:ext>
            </a:extLst>
          </p:cNvPr>
          <p:cNvSpPr/>
          <p:nvPr/>
        </p:nvSpPr>
        <p:spPr bwMode="auto">
          <a:xfrm>
            <a:off x="6928275" y="4166382"/>
            <a:ext cx="2320896" cy="440447"/>
          </a:xfrm>
          <a:prstGeom prst="round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40DAABB-2723-73BF-1104-A07C90CC3463}"/>
              </a:ext>
            </a:extLst>
          </p:cNvPr>
          <p:cNvSpPr txBox="1"/>
          <p:nvPr/>
        </p:nvSpPr>
        <p:spPr bwMode="auto">
          <a:xfrm>
            <a:off x="6947325" y="4199607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177-Lu-PSMA-617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6BC42B75-27BB-98F5-0344-B129DFEC137C}"/>
              </a:ext>
            </a:extLst>
          </p:cNvPr>
          <p:cNvSpPr/>
          <p:nvPr/>
        </p:nvSpPr>
        <p:spPr bwMode="auto">
          <a:xfrm>
            <a:off x="6928275" y="4638274"/>
            <a:ext cx="2320896" cy="440447"/>
          </a:xfrm>
          <a:prstGeom prst="round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0842236-AECE-B570-DE02-3674168089C7}"/>
              </a:ext>
            </a:extLst>
          </p:cNvPr>
          <p:cNvSpPr txBox="1"/>
          <p:nvPr/>
        </p:nvSpPr>
        <p:spPr bwMode="auto">
          <a:xfrm>
            <a:off x="6947325" y="4666919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Abiraterone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971A90D5-4952-9C4A-DF4B-D6FEBAFD2E94}"/>
              </a:ext>
            </a:extLst>
          </p:cNvPr>
          <p:cNvSpPr/>
          <p:nvPr/>
        </p:nvSpPr>
        <p:spPr bwMode="auto">
          <a:xfrm>
            <a:off x="6928275" y="5110168"/>
            <a:ext cx="2320896" cy="440447"/>
          </a:xfrm>
          <a:prstGeom prst="round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39BC1B3-FC2C-1899-74D3-846C0ACC7219}"/>
              </a:ext>
            </a:extLst>
          </p:cNvPr>
          <p:cNvSpPr txBox="1"/>
          <p:nvPr/>
        </p:nvSpPr>
        <p:spPr bwMode="auto">
          <a:xfrm>
            <a:off x="6947325" y="5138643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Enzalutamide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BC17E09D-9304-E151-3498-541E02D6DCC9}"/>
              </a:ext>
            </a:extLst>
          </p:cNvPr>
          <p:cNvSpPr/>
          <p:nvPr/>
        </p:nvSpPr>
        <p:spPr bwMode="auto">
          <a:xfrm>
            <a:off x="9306320" y="2278814"/>
            <a:ext cx="2320896" cy="440447"/>
          </a:xfrm>
          <a:prstGeom prst="round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48EAA5B-8ED9-D33C-015E-8883EEE6FC4A}"/>
              </a:ext>
            </a:extLst>
          </p:cNvPr>
          <p:cNvSpPr txBox="1"/>
          <p:nvPr/>
        </p:nvSpPr>
        <p:spPr bwMode="auto">
          <a:xfrm>
            <a:off x="9312670" y="2307289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Olaparib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57563E66-AC1D-2C7F-71C0-93ADB578A5AE}"/>
              </a:ext>
            </a:extLst>
          </p:cNvPr>
          <p:cNvSpPr/>
          <p:nvPr/>
        </p:nvSpPr>
        <p:spPr bwMode="auto">
          <a:xfrm>
            <a:off x="9306320" y="2750706"/>
            <a:ext cx="2320896" cy="440447"/>
          </a:xfrm>
          <a:prstGeom prst="round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30632DC-D312-F49C-7741-3DF71EB5F5F2}"/>
              </a:ext>
            </a:extLst>
          </p:cNvPr>
          <p:cNvSpPr txBox="1"/>
          <p:nvPr/>
        </p:nvSpPr>
        <p:spPr bwMode="auto">
          <a:xfrm>
            <a:off x="9312670" y="2795752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Rucaparib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DBC35F5E-DCCA-1507-C3C5-5657EF0F55CE}"/>
              </a:ext>
            </a:extLst>
          </p:cNvPr>
          <p:cNvSpPr/>
          <p:nvPr/>
        </p:nvSpPr>
        <p:spPr bwMode="auto">
          <a:xfrm>
            <a:off x="9306320" y="3222598"/>
            <a:ext cx="2320896" cy="440447"/>
          </a:xfrm>
          <a:prstGeom prst="round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EFE1611-CB35-0E4D-0D63-26434DFD34A6}"/>
              </a:ext>
            </a:extLst>
          </p:cNvPr>
          <p:cNvSpPr txBox="1"/>
          <p:nvPr/>
        </p:nvSpPr>
        <p:spPr bwMode="auto">
          <a:xfrm>
            <a:off x="9312670" y="3255740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Pembrolizumab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91C2F085-45A5-4632-5A07-C1C0CB4C4DCD}"/>
              </a:ext>
            </a:extLst>
          </p:cNvPr>
          <p:cNvSpPr/>
          <p:nvPr/>
        </p:nvSpPr>
        <p:spPr bwMode="auto">
          <a:xfrm>
            <a:off x="9306320" y="3694490"/>
            <a:ext cx="2320896" cy="440447"/>
          </a:xfrm>
          <a:prstGeom prst="round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A0D7E7C-9833-9112-EEBD-153DDCE8B4DF}"/>
              </a:ext>
            </a:extLst>
          </p:cNvPr>
          <p:cNvSpPr txBox="1"/>
          <p:nvPr/>
        </p:nvSpPr>
        <p:spPr bwMode="auto">
          <a:xfrm>
            <a:off x="9312669" y="3727883"/>
            <a:ext cx="23081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Olaparib + Abi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A3E718D1-3A86-6E63-21A5-7F958B292C6A}"/>
              </a:ext>
            </a:extLst>
          </p:cNvPr>
          <p:cNvSpPr/>
          <p:nvPr/>
        </p:nvSpPr>
        <p:spPr bwMode="auto">
          <a:xfrm>
            <a:off x="9306320" y="4166382"/>
            <a:ext cx="2320896" cy="440447"/>
          </a:xfrm>
          <a:prstGeom prst="round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8E42A92-9C85-2951-D480-75D785F80F50}"/>
              </a:ext>
            </a:extLst>
          </p:cNvPr>
          <p:cNvSpPr txBox="1"/>
          <p:nvPr/>
        </p:nvSpPr>
        <p:spPr bwMode="auto">
          <a:xfrm>
            <a:off x="9312670" y="4199607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Talazoparib + Enza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32AA0E7D-0438-E302-0794-335BF62CEA10}"/>
              </a:ext>
            </a:extLst>
          </p:cNvPr>
          <p:cNvSpPr/>
          <p:nvPr/>
        </p:nvSpPr>
        <p:spPr bwMode="auto">
          <a:xfrm>
            <a:off x="9306320" y="4638274"/>
            <a:ext cx="2320896" cy="440447"/>
          </a:xfrm>
          <a:prstGeom prst="roundRect">
            <a:avLst/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16" name="TextBox 9215">
            <a:extLst>
              <a:ext uri="{FF2B5EF4-FFF2-40B4-BE49-F238E27FC236}">
                <a16:creationId xmlns:a16="http://schemas.microsoft.com/office/drawing/2014/main" id="{F8F3973A-BC14-70BC-42F4-B312C51DEE26}"/>
              </a:ext>
            </a:extLst>
          </p:cNvPr>
          <p:cNvSpPr txBox="1"/>
          <p:nvPr/>
        </p:nvSpPr>
        <p:spPr bwMode="auto">
          <a:xfrm>
            <a:off x="9312670" y="4666919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Niraparib + Abi</a:t>
            </a:r>
          </a:p>
        </p:txBody>
      </p:sp>
      <p:sp>
        <p:nvSpPr>
          <p:cNvPr id="9220" name="Rounded Rectangle 9219">
            <a:extLst>
              <a:ext uri="{FF2B5EF4-FFF2-40B4-BE49-F238E27FC236}">
                <a16:creationId xmlns:a16="http://schemas.microsoft.com/office/drawing/2014/main" id="{CE8E27FF-63CF-A24E-832F-B3171E85A69D}"/>
              </a:ext>
            </a:extLst>
          </p:cNvPr>
          <p:cNvSpPr/>
          <p:nvPr/>
        </p:nvSpPr>
        <p:spPr bwMode="auto">
          <a:xfrm>
            <a:off x="1251433" y="4243409"/>
            <a:ext cx="2320896" cy="440447"/>
          </a:xfrm>
          <a:prstGeom prst="roundRect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2" name="TextBox 9221">
            <a:extLst>
              <a:ext uri="{FF2B5EF4-FFF2-40B4-BE49-F238E27FC236}">
                <a16:creationId xmlns:a16="http://schemas.microsoft.com/office/drawing/2014/main" id="{0F4E5F20-6750-A730-B8B6-5741B4AEB48B}"/>
              </a:ext>
            </a:extLst>
          </p:cNvPr>
          <p:cNvSpPr txBox="1"/>
          <p:nvPr/>
        </p:nvSpPr>
        <p:spPr bwMode="auto">
          <a:xfrm>
            <a:off x="1264133" y="4271884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Apalutamide</a:t>
            </a:r>
          </a:p>
        </p:txBody>
      </p:sp>
      <p:sp>
        <p:nvSpPr>
          <p:cNvPr id="9223" name="Rounded Rectangle 9222">
            <a:extLst>
              <a:ext uri="{FF2B5EF4-FFF2-40B4-BE49-F238E27FC236}">
                <a16:creationId xmlns:a16="http://schemas.microsoft.com/office/drawing/2014/main" id="{9300A266-153A-CA88-88A3-19B94E7D1A32}"/>
              </a:ext>
            </a:extLst>
          </p:cNvPr>
          <p:cNvSpPr/>
          <p:nvPr/>
        </p:nvSpPr>
        <p:spPr bwMode="auto">
          <a:xfrm>
            <a:off x="1251433" y="4715552"/>
            <a:ext cx="2320896" cy="440447"/>
          </a:xfrm>
          <a:prstGeom prst="roundRect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4" name="TextBox 9223">
            <a:extLst>
              <a:ext uri="{FF2B5EF4-FFF2-40B4-BE49-F238E27FC236}">
                <a16:creationId xmlns:a16="http://schemas.microsoft.com/office/drawing/2014/main" id="{5B2F3B02-4562-59EC-2C34-215DCD54A567}"/>
              </a:ext>
            </a:extLst>
          </p:cNvPr>
          <p:cNvSpPr txBox="1"/>
          <p:nvPr/>
        </p:nvSpPr>
        <p:spPr bwMode="auto">
          <a:xfrm>
            <a:off x="1264133" y="4800089"/>
            <a:ext cx="2308196" cy="338554"/>
          </a:xfrm>
          <a:prstGeom prst="rect">
            <a:avLst/>
          </a:prstGeom>
          <a:solidFill>
            <a:schemeClr val="tx2"/>
          </a:solidFill>
          <a:ln w="9525" algn="ctr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Enzalutamide</a:t>
            </a:r>
          </a:p>
        </p:txBody>
      </p:sp>
      <p:sp>
        <p:nvSpPr>
          <p:cNvPr id="9225" name="Rounded Rectangle 9224">
            <a:extLst>
              <a:ext uri="{FF2B5EF4-FFF2-40B4-BE49-F238E27FC236}">
                <a16:creationId xmlns:a16="http://schemas.microsoft.com/office/drawing/2014/main" id="{D46BE9BC-46FF-9FC2-3477-4926CA9A65A1}"/>
              </a:ext>
            </a:extLst>
          </p:cNvPr>
          <p:cNvSpPr/>
          <p:nvPr/>
        </p:nvSpPr>
        <p:spPr bwMode="auto">
          <a:xfrm>
            <a:off x="1251433" y="5187276"/>
            <a:ext cx="2320896" cy="440447"/>
          </a:xfrm>
          <a:prstGeom prst="roundRect">
            <a:avLst/>
          </a:prstGeom>
          <a:solidFill>
            <a:schemeClr val="tx2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6" name="TextBox 9225">
            <a:extLst>
              <a:ext uri="{FF2B5EF4-FFF2-40B4-BE49-F238E27FC236}">
                <a16:creationId xmlns:a16="http://schemas.microsoft.com/office/drawing/2014/main" id="{36E7DF0B-2489-5698-4270-240FDE0A6C73}"/>
              </a:ext>
            </a:extLst>
          </p:cNvPr>
          <p:cNvSpPr txBox="1"/>
          <p:nvPr/>
        </p:nvSpPr>
        <p:spPr bwMode="auto">
          <a:xfrm>
            <a:off x="1251433" y="5259715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Darolutamide</a:t>
            </a:r>
          </a:p>
        </p:txBody>
      </p:sp>
      <p:sp>
        <p:nvSpPr>
          <p:cNvPr id="9229" name="Rounded Rectangle 9228">
            <a:extLst>
              <a:ext uri="{FF2B5EF4-FFF2-40B4-BE49-F238E27FC236}">
                <a16:creationId xmlns:a16="http://schemas.microsoft.com/office/drawing/2014/main" id="{0AA1D3D0-A64F-9260-50A6-D1E92B429943}"/>
              </a:ext>
            </a:extLst>
          </p:cNvPr>
          <p:cNvSpPr/>
          <p:nvPr/>
        </p:nvSpPr>
        <p:spPr bwMode="auto">
          <a:xfrm>
            <a:off x="1238733" y="3747595"/>
            <a:ext cx="2320896" cy="440447"/>
          </a:xfrm>
          <a:prstGeom prst="roundRect">
            <a:avLst/>
          </a:prstGeom>
          <a:gradFill>
            <a:gsLst>
              <a:gs pos="90000">
                <a:schemeClr val="tx2"/>
              </a:gs>
              <a:gs pos="0">
                <a:schemeClr val="accent2"/>
              </a:gs>
              <a:gs pos="34000">
                <a:schemeClr val="accent2">
                  <a:lumMod val="40000"/>
                  <a:lumOff val="60000"/>
                </a:schemeClr>
              </a:gs>
              <a:gs pos="100000">
                <a:schemeClr val="tx1">
                  <a:lumMod val="85000"/>
                </a:schemeClr>
              </a:gs>
            </a:gsLst>
            <a:lin ang="10800000" scaled="1"/>
          </a:gra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0" name="TextBox 9229">
            <a:extLst>
              <a:ext uri="{FF2B5EF4-FFF2-40B4-BE49-F238E27FC236}">
                <a16:creationId xmlns:a16="http://schemas.microsoft.com/office/drawing/2014/main" id="{13C5A307-BF48-B62D-5F7F-F15AACA0FB2C}"/>
              </a:ext>
            </a:extLst>
          </p:cNvPr>
          <p:cNvSpPr txBox="1"/>
          <p:nvPr/>
        </p:nvSpPr>
        <p:spPr bwMode="auto">
          <a:xfrm>
            <a:off x="1251433" y="3784031"/>
            <a:ext cx="2308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m0 CRPC</a:t>
            </a:r>
          </a:p>
        </p:txBody>
      </p:sp>
      <p:sp>
        <p:nvSpPr>
          <p:cNvPr id="6" name="Rounded Rectangle 36">
            <a:extLst>
              <a:ext uri="{FF2B5EF4-FFF2-40B4-BE49-F238E27FC236}">
                <a16:creationId xmlns:a16="http://schemas.microsoft.com/office/drawing/2014/main" id="{DF850753-2AE6-B5E1-91F8-65C04C91C6BF}"/>
              </a:ext>
            </a:extLst>
          </p:cNvPr>
          <p:cNvSpPr/>
          <p:nvPr/>
        </p:nvSpPr>
        <p:spPr bwMode="auto">
          <a:xfrm>
            <a:off x="4459063" y="4521709"/>
            <a:ext cx="2320896" cy="440447"/>
          </a:xfrm>
          <a:prstGeom prst="round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F65058-54E9-FBE9-B60F-C5A8C5B5250A}"/>
              </a:ext>
            </a:extLst>
          </p:cNvPr>
          <p:cNvSpPr txBox="1"/>
          <p:nvPr/>
        </p:nvSpPr>
        <p:spPr bwMode="auto">
          <a:xfrm>
            <a:off x="4451804" y="4593728"/>
            <a:ext cx="23907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Nira + Abiraterone</a:t>
            </a:r>
          </a:p>
        </p:txBody>
      </p:sp>
      <p:sp>
        <p:nvSpPr>
          <p:cNvPr id="8" name="Rounded Rectangle 36">
            <a:extLst>
              <a:ext uri="{FF2B5EF4-FFF2-40B4-BE49-F238E27FC236}">
                <a16:creationId xmlns:a16="http://schemas.microsoft.com/office/drawing/2014/main" id="{25FB4366-E422-7690-238D-7D14E0DFF40C}"/>
              </a:ext>
            </a:extLst>
          </p:cNvPr>
          <p:cNvSpPr/>
          <p:nvPr/>
        </p:nvSpPr>
        <p:spPr bwMode="auto">
          <a:xfrm>
            <a:off x="4471665" y="4980429"/>
            <a:ext cx="2320896" cy="440447"/>
          </a:xfrm>
          <a:prstGeom prst="round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CFD288-7E3C-C5C4-3C8A-0BED1F7B5029}"/>
              </a:ext>
            </a:extLst>
          </p:cNvPr>
          <p:cNvSpPr txBox="1"/>
          <p:nvPr/>
        </p:nvSpPr>
        <p:spPr bwMode="auto">
          <a:xfrm>
            <a:off x="4464406" y="5052448"/>
            <a:ext cx="23907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Tala + Enzalutamide</a:t>
            </a:r>
          </a:p>
        </p:txBody>
      </p:sp>
      <p:sp>
        <p:nvSpPr>
          <p:cNvPr id="12" name="Rounded Rectangle 36">
            <a:extLst>
              <a:ext uri="{FF2B5EF4-FFF2-40B4-BE49-F238E27FC236}">
                <a16:creationId xmlns:a16="http://schemas.microsoft.com/office/drawing/2014/main" id="{91B82CC5-F662-AF8A-A346-4AACB0799976}"/>
              </a:ext>
            </a:extLst>
          </p:cNvPr>
          <p:cNvSpPr/>
          <p:nvPr/>
        </p:nvSpPr>
        <p:spPr bwMode="auto">
          <a:xfrm>
            <a:off x="4459063" y="5441915"/>
            <a:ext cx="2320896" cy="440447"/>
          </a:xfrm>
          <a:prstGeom prst="round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527F60-CCE1-DB14-EF1C-BE2FA8C7A8FE}"/>
              </a:ext>
            </a:extLst>
          </p:cNvPr>
          <p:cNvSpPr txBox="1"/>
          <p:nvPr/>
        </p:nvSpPr>
        <p:spPr bwMode="auto">
          <a:xfrm>
            <a:off x="4451804" y="5513934"/>
            <a:ext cx="239074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Lu-177-PSMA-617 + ARPI</a:t>
            </a:r>
          </a:p>
        </p:txBody>
      </p:sp>
      <p:sp>
        <p:nvSpPr>
          <p:cNvPr id="19" name="Rounded Rectangle 36">
            <a:extLst>
              <a:ext uri="{FF2B5EF4-FFF2-40B4-BE49-F238E27FC236}">
                <a16:creationId xmlns:a16="http://schemas.microsoft.com/office/drawing/2014/main" id="{BA3387D9-3B6C-A098-1B0B-BB7C570879B4}"/>
              </a:ext>
            </a:extLst>
          </p:cNvPr>
          <p:cNvSpPr/>
          <p:nvPr/>
        </p:nvSpPr>
        <p:spPr bwMode="auto">
          <a:xfrm>
            <a:off x="4459063" y="5902103"/>
            <a:ext cx="2320896" cy="440447"/>
          </a:xfrm>
          <a:prstGeom prst="round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BFB3C7-ED89-546E-D162-21B859181AB2}"/>
              </a:ext>
            </a:extLst>
          </p:cNvPr>
          <p:cNvSpPr txBox="1"/>
          <p:nvPr/>
        </p:nvSpPr>
        <p:spPr bwMode="auto">
          <a:xfrm>
            <a:off x="4451804" y="5914488"/>
            <a:ext cx="23907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Capi + Abiraterone</a:t>
            </a:r>
          </a:p>
        </p:txBody>
      </p:sp>
    </p:spTree>
    <p:extLst>
      <p:ext uri="{BB962C8B-B14F-4D97-AF65-F5344CB8AC3E}">
        <p14:creationId xmlns:p14="http://schemas.microsoft.com/office/powerpoint/2010/main" val="821358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3A832-09B9-0CA3-4135-A987CD624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A465C481-832A-4F73-739D-BC84A674F3FD}"/>
              </a:ext>
            </a:extLst>
          </p:cNvPr>
          <p:cNvSpPr/>
          <p:nvPr/>
        </p:nvSpPr>
        <p:spPr bwMode="auto">
          <a:xfrm>
            <a:off x="7721110" y="2568047"/>
            <a:ext cx="603527" cy="170931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9ADD897-0EE0-A712-60C3-579BF2F8F18E}"/>
              </a:ext>
            </a:extLst>
          </p:cNvPr>
          <p:cNvSpPr/>
          <p:nvPr/>
        </p:nvSpPr>
        <p:spPr bwMode="auto">
          <a:xfrm>
            <a:off x="8719908" y="3154608"/>
            <a:ext cx="603527" cy="112275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91428A7-0751-943E-A3B5-76893A8FD6B3}"/>
              </a:ext>
            </a:extLst>
          </p:cNvPr>
          <p:cNvSpPr/>
          <p:nvPr/>
        </p:nvSpPr>
        <p:spPr bwMode="auto">
          <a:xfrm>
            <a:off x="9718706" y="3251520"/>
            <a:ext cx="603527" cy="102583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4678724-1DA4-2B17-974B-C80F8B985CD5}"/>
              </a:ext>
            </a:extLst>
          </p:cNvPr>
          <p:cNvSpPr/>
          <p:nvPr/>
        </p:nvSpPr>
        <p:spPr bwMode="auto">
          <a:xfrm>
            <a:off x="10717504" y="3540821"/>
            <a:ext cx="603527" cy="73653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2AFF5E83-8E50-81EF-4D84-7681649FDE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mCRPC (APMR): Unmet Needs and Current Status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4249AC19-9F8F-4EAD-B99C-A10BD7581B0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6276215" cy="4754880"/>
          </a:xfrm>
        </p:spPr>
        <p:txBody>
          <a:bodyPr/>
          <a:lstStyle/>
          <a:p>
            <a:pPr>
              <a:spcBef>
                <a:spcPts val="700"/>
              </a:spcBef>
              <a:spcAft>
                <a:spcPts val="400"/>
              </a:spcAft>
            </a:pPr>
            <a:r>
              <a:rPr lang="en-US" altLang="en-US" sz="2200" b="1" dirty="0"/>
              <a:t>mCRPC (APMR): </a:t>
            </a:r>
            <a:r>
              <a:rPr lang="en-US" altLang="en-US" sz="2200" dirty="0"/>
              <a:t>prostate cancer that progresses clinically, radiographically, or biochemically despite castrate levels of serum testosterone (&lt;50 ng/dL)</a:t>
            </a:r>
          </a:p>
          <a:p>
            <a:pPr lvl="2">
              <a:spcBef>
                <a:spcPts val="700"/>
              </a:spcBef>
              <a:spcAft>
                <a:spcPts val="400"/>
              </a:spcAft>
            </a:pPr>
            <a:r>
              <a:rPr lang="en-US" altLang="en-US" sz="2000" b="1" dirty="0"/>
              <a:t>Unmet needs</a:t>
            </a:r>
            <a:r>
              <a:rPr lang="en-US" altLang="en-US" sz="2000" b="1" baseline="30000" dirty="0"/>
              <a:t>1-5</a:t>
            </a:r>
            <a:r>
              <a:rPr lang="en-US" altLang="en-US" sz="2000" b="1" dirty="0"/>
              <a:t>:</a:t>
            </a:r>
          </a:p>
          <a:p>
            <a:pPr lvl="3">
              <a:spcBef>
                <a:spcPts val="700"/>
              </a:spcBef>
              <a:spcAft>
                <a:spcPts val="400"/>
              </a:spcAft>
              <a:buFont typeface="System Font Regular"/>
              <a:buChar char="−"/>
            </a:pPr>
            <a:r>
              <a:rPr lang="en-US" altLang="en-US" sz="1600" dirty="0"/>
              <a:t>Treatment attrition gap: many patients receive only 1 line of life-prolonging therapy despite multiple FDA-approved options across several mechanisms of action</a:t>
            </a:r>
          </a:p>
          <a:p>
            <a:pPr lvl="3">
              <a:spcBef>
                <a:spcPts val="700"/>
              </a:spcBef>
              <a:spcAft>
                <a:spcPts val="400"/>
              </a:spcAft>
              <a:buFont typeface="System Font Regular"/>
              <a:buChar char="−"/>
            </a:pPr>
            <a:r>
              <a:rPr lang="en-US" altLang="en-US" sz="1600" dirty="0"/>
              <a:t>Suboptimal sequencing: premature mortality occurs due to underutilization of advanced sequential pathways</a:t>
            </a:r>
          </a:p>
          <a:p>
            <a:pPr lvl="3">
              <a:spcBef>
                <a:spcPts val="700"/>
              </a:spcBef>
              <a:spcAft>
                <a:spcPts val="400"/>
              </a:spcAft>
              <a:buFont typeface="System Font Regular"/>
              <a:buChar char="−"/>
            </a:pPr>
            <a:r>
              <a:rPr lang="en-US" altLang="en-US" sz="1800" b="1" dirty="0"/>
              <a:t>Recent developments and future directions</a:t>
            </a:r>
            <a:r>
              <a:rPr lang="en-US" altLang="en-US" sz="1800" b="1" baseline="30000" dirty="0"/>
              <a:t>6-8</a:t>
            </a:r>
            <a:r>
              <a:rPr lang="en-US" altLang="en-US" sz="1800" b="1" dirty="0"/>
              <a:t>: </a:t>
            </a:r>
          </a:p>
          <a:p>
            <a:pPr lvl="3">
              <a:spcBef>
                <a:spcPts val="700"/>
              </a:spcBef>
              <a:spcAft>
                <a:spcPts val="400"/>
              </a:spcAft>
              <a:buFont typeface="System Font Regular"/>
              <a:buChar char="−"/>
            </a:pPr>
            <a:r>
              <a:rPr lang="en-US" altLang="en-US" sz="1400" dirty="0"/>
              <a:t>Precision Optimization: Research focuses on identifying patient-specific tumor biology to maximize sequential treatment strategies and integrate upcoming therapeutic breakthroughs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61E05-BF79-133D-8E43-33C171A0EC6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1. Sartor. NEJM. 2018;378:645. 2. George. Prostate Cancer Prostatic Dis. 2024;27:255. 3. Shore. Urology. 2023;177:105. 4. Agarwal. JCO. 2023;41:49. 5. Freedland. Cancer. 2024;130:5073. 6. El Fakiri. Cancers (Basel). 2021;13:3967. 7. Scher. JCO. 2008;26:1148. 8. Halabi. JCO. 2016;34:1652.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6B3E21-2426-D7EE-D155-1026E32FE551}"/>
              </a:ext>
            </a:extLst>
          </p:cNvPr>
          <p:cNvSpPr txBox="1"/>
          <p:nvPr/>
        </p:nvSpPr>
        <p:spPr bwMode="auto">
          <a:xfrm rot="16200000">
            <a:off x="5627089" y="3186038"/>
            <a:ext cx="25307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Overall Survival (Mo)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D8BB2C-4B7F-0618-CA59-E49B00EDCFEA}"/>
              </a:ext>
            </a:extLst>
          </p:cNvPr>
          <p:cNvSpPr txBox="1"/>
          <p:nvPr/>
        </p:nvSpPr>
        <p:spPr bwMode="auto">
          <a:xfrm>
            <a:off x="7487921" y="5140194"/>
            <a:ext cx="39942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Site of Metastasis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DB3912C-EAB4-E782-D1BB-360183365E52}"/>
              </a:ext>
            </a:extLst>
          </p:cNvPr>
          <p:cNvCxnSpPr>
            <a:cxnSpLocks/>
          </p:cNvCxnSpPr>
          <p:nvPr/>
        </p:nvCxnSpPr>
        <p:spPr bwMode="auto">
          <a:xfrm>
            <a:off x="7477760" y="4277360"/>
            <a:ext cx="4028440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56D24E8-D910-F710-5AB4-C6042127823F}"/>
              </a:ext>
            </a:extLst>
          </p:cNvPr>
          <p:cNvCxnSpPr/>
          <p:nvPr/>
        </p:nvCxnSpPr>
        <p:spPr bwMode="auto">
          <a:xfrm flipV="1">
            <a:off x="7487920" y="2367280"/>
            <a:ext cx="0" cy="191008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431CAAE-BD3A-69BE-ED99-B0A47BC5CB77}"/>
              </a:ext>
            </a:extLst>
          </p:cNvPr>
          <p:cNvCxnSpPr>
            <a:cxnSpLocks/>
          </p:cNvCxnSpPr>
          <p:nvPr/>
        </p:nvCxnSpPr>
        <p:spPr bwMode="auto">
          <a:xfrm flipH="1">
            <a:off x="7427034" y="2377440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AE7290-AACF-D278-7219-042592C238A5}"/>
              </a:ext>
            </a:extLst>
          </p:cNvPr>
          <p:cNvCxnSpPr>
            <a:cxnSpLocks/>
          </p:cNvCxnSpPr>
          <p:nvPr/>
        </p:nvCxnSpPr>
        <p:spPr bwMode="auto">
          <a:xfrm flipH="1">
            <a:off x="7427034" y="2648857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85C3FE6-CD7E-E56F-88A6-D94712DDD90D}"/>
              </a:ext>
            </a:extLst>
          </p:cNvPr>
          <p:cNvCxnSpPr>
            <a:cxnSpLocks/>
          </p:cNvCxnSpPr>
          <p:nvPr/>
        </p:nvCxnSpPr>
        <p:spPr bwMode="auto">
          <a:xfrm flipH="1">
            <a:off x="7427034" y="2920274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4A6BB00-D99E-F135-5EF9-5309BBF9D295}"/>
              </a:ext>
            </a:extLst>
          </p:cNvPr>
          <p:cNvCxnSpPr>
            <a:cxnSpLocks/>
          </p:cNvCxnSpPr>
          <p:nvPr/>
        </p:nvCxnSpPr>
        <p:spPr bwMode="auto">
          <a:xfrm flipH="1">
            <a:off x="7427034" y="3191691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A3F00A6-5374-709B-B784-9C9ACF06FDA0}"/>
              </a:ext>
            </a:extLst>
          </p:cNvPr>
          <p:cNvCxnSpPr>
            <a:cxnSpLocks/>
          </p:cNvCxnSpPr>
          <p:nvPr/>
        </p:nvCxnSpPr>
        <p:spPr bwMode="auto">
          <a:xfrm flipH="1">
            <a:off x="7427034" y="3463108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DA429EB-ED0E-AE22-5EEE-984E5EBB11C5}"/>
              </a:ext>
            </a:extLst>
          </p:cNvPr>
          <p:cNvCxnSpPr>
            <a:cxnSpLocks/>
          </p:cNvCxnSpPr>
          <p:nvPr/>
        </p:nvCxnSpPr>
        <p:spPr bwMode="auto">
          <a:xfrm flipH="1">
            <a:off x="7427034" y="3734525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099B4C6-98E8-7806-D0B1-F35FB133C1FF}"/>
              </a:ext>
            </a:extLst>
          </p:cNvPr>
          <p:cNvCxnSpPr>
            <a:cxnSpLocks/>
          </p:cNvCxnSpPr>
          <p:nvPr/>
        </p:nvCxnSpPr>
        <p:spPr bwMode="auto">
          <a:xfrm flipH="1">
            <a:off x="7427034" y="400594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38F9338-E3CE-A0DC-5DD9-B697BDF6E8C8}"/>
              </a:ext>
            </a:extLst>
          </p:cNvPr>
          <p:cNvCxnSpPr>
            <a:cxnSpLocks/>
          </p:cNvCxnSpPr>
          <p:nvPr/>
        </p:nvCxnSpPr>
        <p:spPr bwMode="auto">
          <a:xfrm flipH="1">
            <a:off x="7427034" y="4277360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CC750E9-7125-C825-3780-3803EC0CE503}"/>
              </a:ext>
            </a:extLst>
          </p:cNvPr>
          <p:cNvCxnSpPr>
            <a:cxnSpLocks/>
          </p:cNvCxnSpPr>
          <p:nvPr/>
        </p:nvCxnSpPr>
        <p:spPr bwMode="auto">
          <a:xfrm>
            <a:off x="7487920" y="427736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5B944A5-CC49-4DC2-DB9D-CB5571DA41C4}"/>
              </a:ext>
            </a:extLst>
          </p:cNvPr>
          <p:cNvCxnSpPr>
            <a:cxnSpLocks/>
          </p:cNvCxnSpPr>
          <p:nvPr/>
        </p:nvCxnSpPr>
        <p:spPr bwMode="auto">
          <a:xfrm>
            <a:off x="8492490" y="427736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30BA02E-63D6-22B6-6058-D893D78DEB96}"/>
              </a:ext>
            </a:extLst>
          </p:cNvPr>
          <p:cNvCxnSpPr>
            <a:cxnSpLocks/>
          </p:cNvCxnSpPr>
          <p:nvPr/>
        </p:nvCxnSpPr>
        <p:spPr bwMode="auto">
          <a:xfrm>
            <a:off x="9497060" y="427736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20608AD-13DC-AC42-7FD1-C39C06EF3022}"/>
              </a:ext>
            </a:extLst>
          </p:cNvPr>
          <p:cNvCxnSpPr>
            <a:cxnSpLocks/>
          </p:cNvCxnSpPr>
          <p:nvPr/>
        </p:nvCxnSpPr>
        <p:spPr bwMode="auto">
          <a:xfrm>
            <a:off x="10501630" y="427736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A8F5621-6AEF-D626-C032-D8032E9C20B2}"/>
              </a:ext>
            </a:extLst>
          </p:cNvPr>
          <p:cNvCxnSpPr>
            <a:cxnSpLocks/>
          </p:cNvCxnSpPr>
          <p:nvPr/>
        </p:nvCxnSpPr>
        <p:spPr bwMode="auto">
          <a:xfrm>
            <a:off x="11506200" y="4277360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F97699B-BE4A-E858-985C-04AABDD80064}"/>
              </a:ext>
            </a:extLst>
          </p:cNvPr>
          <p:cNvSpPr txBox="1"/>
          <p:nvPr/>
        </p:nvSpPr>
        <p:spPr bwMode="auto">
          <a:xfrm>
            <a:off x="7326576" y="1767812"/>
            <a:ext cx="43169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ctr">
              <a:spcBef>
                <a:spcPct val="50000"/>
              </a:spcBef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mCRPC </a:t>
            </a:r>
            <a:r>
              <a:rPr lang="en-US" altLang="en-US" sz="2000" dirty="0"/>
              <a:t>(APMR):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Survival by Site of Metastasis</a:t>
            </a:r>
            <a:r>
              <a:rPr lang="en-US" sz="2000" baseline="30000" dirty="0">
                <a:solidFill>
                  <a:srgbClr val="000000"/>
                </a:solidFill>
                <a:latin typeface="+mn-lt"/>
              </a:rPr>
              <a:t>8</a:t>
            </a:r>
            <a:endParaRPr kumimoji="0" lang="en-US" sz="2000" b="1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A8007B9-1BAF-1419-4D21-720872933123}"/>
              </a:ext>
            </a:extLst>
          </p:cNvPr>
          <p:cNvSpPr txBox="1"/>
          <p:nvPr/>
        </p:nvSpPr>
        <p:spPr bwMode="auto">
          <a:xfrm>
            <a:off x="7471873" y="4309185"/>
            <a:ext cx="103077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Lymph 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node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565)</a:t>
            </a:r>
            <a:endParaRPr kumimoji="0" lang="en-US" sz="14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A6896E3-F9F5-9208-1551-99A8B25A0582}"/>
              </a:ext>
            </a:extLst>
          </p:cNvPr>
          <p:cNvSpPr txBox="1"/>
          <p:nvPr/>
        </p:nvSpPr>
        <p:spPr bwMode="auto">
          <a:xfrm>
            <a:off x="8386087" y="4309185"/>
            <a:ext cx="12517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Bone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6356)</a:t>
            </a:r>
            <a:endParaRPr kumimoji="0" lang="en-US" sz="14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6FF8B60-CD8A-9A6E-08E8-0C05BB85897C}"/>
              </a:ext>
            </a:extLst>
          </p:cNvPr>
          <p:cNvSpPr txBox="1"/>
          <p:nvPr/>
        </p:nvSpPr>
        <p:spPr bwMode="auto">
          <a:xfrm>
            <a:off x="9410734" y="4309185"/>
            <a:ext cx="12517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Lung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791)</a:t>
            </a:r>
            <a:endParaRPr kumimoji="0" lang="en-US" sz="14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5525A07-510A-E69B-2005-03711AC04286}"/>
              </a:ext>
            </a:extLst>
          </p:cNvPr>
          <p:cNvSpPr txBox="1"/>
          <p:nvPr/>
        </p:nvSpPr>
        <p:spPr bwMode="auto">
          <a:xfrm>
            <a:off x="10396287" y="4309185"/>
            <a:ext cx="12517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Liver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752)</a:t>
            </a:r>
            <a:endParaRPr kumimoji="0" lang="en-US" sz="14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B18C213-D34C-6DC4-D4EB-F33C9CC87490}"/>
              </a:ext>
            </a:extLst>
          </p:cNvPr>
          <p:cNvSpPr txBox="1"/>
          <p:nvPr/>
        </p:nvSpPr>
        <p:spPr bwMode="auto">
          <a:xfrm>
            <a:off x="6907042" y="2198716"/>
            <a:ext cx="5534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35</a:t>
            </a: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C32312E-9376-56E1-0090-247267F8F46A}"/>
              </a:ext>
            </a:extLst>
          </p:cNvPr>
          <p:cNvSpPr txBox="1"/>
          <p:nvPr/>
        </p:nvSpPr>
        <p:spPr bwMode="auto">
          <a:xfrm>
            <a:off x="6907042" y="2467137"/>
            <a:ext cx="5534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30</a:t>
            </a: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025F88E-2869-3371-AD34-4B7420D0CC87}"/>
              </a:ext>
            </a:extLst>
          </p:cNvPr>
          <p:cNvSpPr txBox="1"/>
          <p:nvPr/>
        </p:nvSpPr>
        <p:spPr bwMode="auto">
          <a:xfrm>
            <a:off x="6907042" y="2735558"/>
            <a:ext cx="5534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25</a:t>
            </a: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1D12A83-7C3A-0F5C-1479-3AB8EC8A8D68}"/>
              </a:ext>
            </a:extLst>
          </p:cNvPr>
          <p:cNvSpPr txBox="1"/>
          <p:nvPr/>
        </p:nvSpPr>
        <p:spPr bwMode="auto">
          <a:xfrm>
            <a:off x="6907042" y="3003979"/>
            <a:ext cx="5534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20</a:t>
            </a: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D4614AD-6E30-DE97-B101-81D0E0803A7A}"/>
              </a:ext>
            </a:extLst>
          </p:cNvPr>
          <p:cNvSpPr txBox="1"/>
          <p:nvPr/>
        </p:nvSpPr>
        <p:spPr bwMode="auto">
          <a:xfrm>
            <a:off x="7641662" y="2247769"/>
            <a:ext cx="7706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31.6</a:t>
            </a: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47501D0-DB59-4A5A-F375-AB38AA26F844}"/>
              </a:ext>
            </a:extLst>
          </p:cNvPr>
          <p:cNvSpPr txBox="1"/>
          <p:nvPr/>
        </p:nvSpPr>
        <p:spPr bwMode="auto">
          <a:xfrm>
            <a:off x="6907042" y="3272400"/>
            <a:ext cx="5534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15</a:t>
            </a: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F812297-1F69-E2DF-A8E5-80B4C872BDFE}"/>
              </a:ext>
            </a:extLst>
          </p:cNvPr>
          <p:cNvSpPr txBox="1"/>
          <p:nvPr/>
        </p:nvSpPr>
        <p:spPr bwMode="auto">
          <a:xfrm>
            <a:off x="6907042" y="3540821"/>
            <a:ext cx="5534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10</a:t>
            </a: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274DC12-8E1B-C0A0-5D72-8832A6F70757}"/>
              </a:ext>
            </a:extLst>
          </p:cNvPr>
          <p:cNvSpPr txBox="1"/>
          <p:nvPr/>
        </p:nvSpPr>
        <p:spPr bwMode="auto">
          <a:xfrm>
            <a:off x="6907042" y="4077660"/>
            <a:ext cx="5534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6CDC7B5-C596-8EE0-C11C-4F2A8D9C7133}"/>
              </a:ext>
            </a:extLst>
          </p:cNvPr>
          <p:cNvSpPr txBox="1"/>
          <p:nvPr/>
        </p:nvSpPr>
        <p:spPr bwMode="auto">
          <a:xfrm>
            <a:off x="6907042" y="3809242"/>
            <a:ext cx="5534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5</a:t>
            </a: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941357E-A36E-5CA6-7DB5-A242885CD1EF}"/>
              </a:ext>
            </a:extLst>
          </p:cNvPr>
          <p:cNvSpPr txBox="1"/>
          <p:nvPr/>
        </p:nvSpPr>
        <p:spPr bwMode="auto">
          <a:xfrm>
            <a:off x="8626461" y="2785276"/>
            <a:ext cx="7706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21.3</a:t>
            </a: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2B19AAE-E31C-429F-99EC-5EF6688DAED9}"/>
              </a:ext>
            </a:extLst>
          </p:cNvPr>
          <p:cNvSpPr txBox="1"/>
          <p:nvPr/>
        </p:nvSpPr>
        <p:spPr bwMode="auto">
          <a:xfrm>
            <a:off x="9626758" y="2896388"/>
            <a:ext cx="7706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19.4</a:t>
            </a: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981183B-3862-5408-3418-2D8C6288212C}"/>
              </a:ext>
            </a:extLst>
          </p:cNvPr>
          <p:cNvSpPr txBox="1"/>
          <p:nvPr/>
        </p:nvSpPr>
        <p:spPr bwMode="auto">
          <a:xfrm>
            <a:off x="10627056" y="3201934"/>
            <a:ext cx="7706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13.5</a:t>
            </a: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214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F33A6-2D27-A15E-0B6A-E523C16E4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C12C8AF-8C38-EB55-F934-86BEF59CF6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sz="3200" dirty="0"/>
              <a:t>Optimizing Germline and Somatic Testing for mCRPC (APMR): </a:t>
            </a:r>
            <a:br>
              <a:rPr lang="en-US" sz="3200" dirty="0"/>
            </a:br>
            <a:r>
              <a:rPr lang="en-US" sz="3200" dirty="0"/>
              <a:t>A Significant Unmet Need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1E9EC6F6-A5F8-8CF8-950C-C781BFD26BA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pt-BR" dirty="0"/>
              <a:t>Shore. ASCO GU 2024. Abstr 210.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7724C0-6966-8CAE-C89D-B2BD94EEFB1C}"/>
              </a:ext>
            </a:extLst>
          </p:cNvPr>
          <p:cNvSpPr/>
          <p:nvPr/>
        </p:nvSpPr>
        <p:spPr>
          <a:xfrm>
            <a:off x="304800" y="1292665"/>
            <a:ext cx="11582400" cy="4468321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18ABA9-F746-0C15-0BF3-628E580D0ADA}"/>
              </a:ext>
            </a:extLst>
          </p:cNvPr>
          <p:cNvSpPr txBox="1"/>
          <p:nvPr/>
        </p:nvSpPr>
        <p:spPr>
          <a:xfrm>
            <a:off x="334144" y="1688546"/>
            <a:ext cx="257166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Chart review of a </a:t>
            </a:r>
            <a:b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deidentified real-world cohort of patients from </a:t>
            </a:r>
            <a:b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500 US sites with newly diagnosed and actively treated mCRPC</a:t>
            </a:r>
            <a:r>
              <a:rPr kumimoji="0" lang="en-US" sz="16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*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from </a:t>
            </a:r>
            <a:b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January 1, 2020, to December 31, 2021 </a:t>
            </a:r>
          </a:p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(N = 996)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42EF8A-77AE-C7CF-790F-523CBCF6EDC8}"/>
              </a:ext>
            </a:extLst>
          </p:cNvPr>
          <p:cNvSpPr txBox="1"/>
          <p:nvPr/>
        </p:nvSpPr>
        <p:spPr>
          <a:xfrm>
            <a:off x="3050343" y="1294692"/>
            <a:ext cx="4196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  <a:t>Only 59.2% (n = 590) </a:t>
            </a:r>
            <a:b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  <a:t>of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  <a:t>Patients </a:t>
            </a:r>
            <a:r>
              <a:rPr lang="en-US" sz="1600" kern="0" dirty="0">
                <a:solidFill>
                  <a:srgbClr val="000000"/>
                </a:solidFill>
                <a:latin typeface="+mn-lt"/>
                <a:cs typeface="Calibri" panose="020F0502020204030204" pitchFamily="34" charset="0"/>
                <a:sym typeface="Arial"/>
              </a:rPr>
              <a:t>R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  <a:t>eceived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  <a:t>HRRm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  <a:t>Testing</a:t>
            </a: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97B2A1-FB47-B547-1F1D-B9F09AFD62B0}"/>
              </a:ext>
            </a:extLst>
          </p:cNvPr>
          <p:cNvSpPr txBox="1"/>
          <p:nvPr/>
        </p:nvSpPr>
        <p:spPr>
          <a:xfrm>
            <a:off x="7061682" y="1160889"/>
            <a:ext cx="4401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  <a:t>Although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  <a:t>31.7% (n = 187) of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  <a:t>Patients </a:t>
            </a:r>
            <a:r>
              <a:rPr lang="en-US" sz="1600" kern="0" dirty="0">
                <a:solidFill>
                  <a:srgbClr val="000000"/>
                </a:solidFill>
                <a:latin typeface="+mn-lt"/>
                <a:cs typeface="Calibri" panose="020F0502020204030204" pitchFamily="34" charset="0"/>
                <a:sym typeface="Arial"/>
              </a:rPr>
              <a:t>T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  <a:t>ested </a:t>
            </a:r>
            <a:r>
              <a:rPr lang="en-US" sz="1600" kern="0" dirty="0">
                <a:solidFill>
                  <a:srgbClr val="000000"/>
                </a:solidFill>
                <a:latin typeface="+mn-lt"/>
                <a:cs typeface="Calibri" panose="020F0502020204030204" pitchFamily="34" charset="0"/>
                <a:sym typeface="Arial"/>
              </a:rPr>
              <a:t>P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  <a:t>ositive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  <a:t>for an HRRm,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  <a:t>Only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  <a:t>66.8% </a:t>
            </a:r>
            <a:b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  <a:t>(n = 125)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  <a:t>Received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  <a:sym typeface="Arial"/>
              </a:rPr>
              <a:t> a PARPi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32BD3E7-3165-3913-8C63-FB67A3C1E190}"/>
              </a:ext>
            </a:extLst>
          </p:cNvPr>
          <p:cNvGrpSpPr/>
          <p:nvPr/>
        </p:nvGrpSpPr>
        <p:grpSpPr>
          <a:xfrm>
            <a:off x="7283427" y="1861620"/>
            <a:ext cx="3958479" cy="3768032"/>
            <a:chOff x="7147393" y="2216804"/>
            <a:chExt cx="1996607" cy="1996607"/>
          </a:xfrm>
        </p:grpSpPr>
        <p:graphicFrame>
          <p:nvGraphicFramePr>
            <p:cNvPr id="9" name="Chart 8">
              <a:extLst>
                <a:ext uri="{FF2B5EF4-FFF2-40B4-BE49-F238E27FC236}">
                  <a16:creationId xmlns:a16="http://schemas.microsoft.com/office/drawing/2014/main" id="{F2EDE12F-7002-D484-3A57-81545478A06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78632326"/>
                </p:ext>
              </p:extLst>
            </p:nvPr>
          </p:nvGraphicFramePr>
          <p:xfrm>
            <a:off x="7147393" y="2216804"/>
            <a:ext cx="1996607" cy="19966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75EE891-EBC3-8837-35F4-3BE0254B935C}"/>
                </a:ext>
              </a:extLst>
            </p:cNvPr>
            <p:cNvSpPr txBox="1"/>
            <p:nvPr/>
          </p:nvSpPr>
          <p:spPr>
            <a:xfrm>
              <a:off x="8241463" y="3024267"/>
              <a:ext cx="509538" cy="5055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Calibri" panose="020F0502020204030204" pitchFamily="34" charset="0"/>
                  <a:sym typeface="Arial"/>
                </a:rPr>
                <a:t>PARPi </a:t>
              </a:r>
              <a:b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Calibri" panose="020F0502020204030204" pitchFamily="34" charset="0"/>
                  <a:sym typeface="Arial"/>
                </a:rPr>
              </a:b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Calibri" panose="020F0502020204030204" pitchFamily="34" charset="0"/>
                  <a:sym typeface="Arial"/>
                </a:rPr>
                <a:t>received</a:t>
              </a:r>
            </a:p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Calibri" panose="020F0502020204030204" pitchFamily="34" charset="0"/>
                  <a:sym typeface="Arial"/>
                </a:rPr>
                <a:t>66.8%</a:t>
              </a:r>
            </a:p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Calibri" panose="020F0502020204030204" pitchFamily="34" charset="0"/>
                  <a:sym typeface="Arial"/>
                </a:rPr>
                <a:t> (n = 125)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731E97-3A26-B089-A639-7C474F1BA994}"/>
                </a:ext>
              </a:extLst>
            </p:cNvPr>
            <p:cNvSpPr txBox="1"/>
            <p:nvPr/>
          </p:nvSpPr>
          <p:spPr>
            <a:xfrm>
              <a:off x="7516153" y="2658430"/>
              <a:ext cx="545114" cy="5055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Calibri" panose="020F0502020204030204" pitchFamily="34" charset="0"/>
                  <a:sym typeface="Arial"/>
                </a:rPr>
                <a:t>No PARPi/</a:t>
              </a:r>
              <a:b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Calibri" panose="020F0502020204030204" pitchFamily="34" charset="0"/>
                  <a:sym typeface="Arial"/>
                </a:rPr>
              </a:b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Calibri" panose="020F0502020204030204" pitchFamily="34" charset="0"/>
                  <a:sym typeface="Arial"/>
                </a:rPr>
                <a:t>unknown</a:t>
              </a:r>
            </a:p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Calibri" panose="020F0502020204030204" pitchFamily="34" charset="0"/>
                  <a:sym typeface="Arial"/>
                </a:rPr>
                <a:t>33.2%</a:t>
              </a:r>
            </a:p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Calibri" panose="020F0502020204030204" pitchFamily="34" charset="0"/>
                  <a:sym typeface="Arial"/>
                </a:rPr>
                <a:t> (n = 62)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18F352D-C9EC-618D-DE0A-912CC4CD2ADB}"/>
              </a:ext>
            </a:extLst>
          </p:cNvPr>
          <p:cNvGrpSpPr/>
          <p:nvPr/>
        </p:nvGrpSpPr>
        <p:grpSpPr>
          <a:xfrm>
            <a:off x="1497404" y="1854421"/>
            <a:ext cx="5579402" cy="3768032"/>
            <a:chOff x="585058" y="1285237"/>
            <a:chExt cx="4184551" cy="282602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4432F40-0F0B-CC1F-13F5-C8EA79E70B9B}"/>
                </a:ext>
              </a:extLst>
            </p:cNvPr>
            <p:cNvGrpSpPr/>
            <p:nvPr/>
          </p:nvGrpSpPr>
          <p:grpSpPr>
            <a:xfrm>
              <a:off x="585058" y="1285237"/>
              <a:ext cx="4184551" cy="2826024"/>
              <a:chOff x="794613" y="1821932"/>
              <a:chExt cx="3511445" cy="2333901"/>
            </a:xfrm>
          </p:grpSpPr>
          <p:graphicFrame>
            <p:nvGraphicFramePr>
              <p:cNvPr id="17" name="Chart 16">
                <a:extLst>
                  <a:ext uri="{FF2B5EF4-FFF2-40B4-BE49-F238E27FC236}">
                    <a16:creationId xmlns:a16="http://schemas.microsoft.com/office/drawing/2014/main" id="{F904E4C1-7310-F4C7-25CD-BFBE8E7444B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57639983"/>
                  </p:ext>
                </p:extLst>
              </p:nvPr>
            </p:nvGraphicFramePr>
            <p:xfrm>
              <a:off x="1814755" y="1821932"/>
              <a:ext cx="2491303" cy="233390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F56E916-41D6-CCEA-4B48-B194A2D5B5F1}"/>
                  </a:ext>
                </a:extLst>
              </p:cNvPr>
              <p:cNvSpPr txBox="1"/>
              <p:nvPr/>
            </p:nvSpPr>
            <p:spPr>
              <a:xfrm>
                <a:off x="3119517" y="2952378"/>
                <a:ext cx="668069" cy="32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12191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n-lt"/>
                    <a:ea typeface="+mn-ea"/>
                    <a:cs typeface="Calibri" panose="020F0502020204030204" pitchFamily="34" charset="0"/>
                    <a:sym typeface="Arial"/>
                  </a:rPr>
                  <a:t>59.8%</a:t>
                </a:r>
              </a:p>
              <a:p>
                <a:pPr marL="0" marR="0" lvl="0" indent="0" algn="ctr" defTabSz="12191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n-lt"/>
                    <a:ea typeface="+mn-ea"/>
                    <a:cs typeface="Calibri" panose="020F0502020204030204" pitchFamily="34" charset="0"/>
                    <a:sym typeface="Arial"/>
                  </a:rPr>
                  <a:t> (n = 353)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388DFC6-6CA8-9937-2D26-000EE11C8959}"/>
                  </a:ext>
                </a:extLst>
              </p:cNvPr>
              <p:cNvSpPr txBox="1"/>
              <p:nvPr/>
            </p:nvSpPr>
            <p:spPr>
              <a:xfrm>
                <a:off x="2044523" y="2815080"/>
                <a:ext cx="662016" cy="4575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12191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n-lt"/>
                    <a:ea typeface="+mn-ea"/>
                    <a:cs typeface="Calibri" panose="020F0502020204030204" pitchFamily="34" charset="0"/>
                    <a:sym typeface="Arial"/>
                  </a:rPr>
                  <a:t>Unknown</a:t>
                </a:r>
                <a:b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n-lt"/>
                    <a:ea typeface="+mn-ea"/>
                    <a:cs typeface="Calibri" panose="020F0502020204030204" pitchFamily="34" charset="0"/>
                    <a:sym typeface="Arial"/>
                  </a:rPr>
                </a:b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n-lt"/>
                    <a:ea typeface="+mn-ea"/>
                    <a:cs typeface="Calibri" panose="020F0502020204030204" pitchFamily="34" charset="0"/>
                    <a:sym typeface="Arial"/>
                  </a:rPr>
                  <a:t>16.3%</a:t>
                </a:r>
              </a:p>
              <a:p>
                <a:pPr marL="0" marR="0" lvl="0" indent="0" algn="ctr" defTabSz="12191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n-lt"/>
                    <a:ea typeface="+mn-ea"/>
                    <a:cs typeface="Calibri" panose="020F0502020204030204" pitchFamily="34" charset="0"/>
                    <a:sym typeface="Arial"/>
                  </a:rPr>
                  <a:t> (n = 96)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690F99F-F082-23DF-4C80-0B1F0F755829}"/>
                  </a:ext>
                </a:extLst>
              </p:cNvPr>
              <p:cNvSpPr txBox="1"/>
              <p:nvPr/>
            </p:nvSpPr>
            <p:spPr>
              <a:xfrm>
                <a:off x="2320547" y="2186268"/>
                <a:ext cx="651928" cy="4575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12191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n-lt"/>
                    <a:ea typeface="+mn-ea"/>
                    <a:cs typeface="Calibri" panose="020F0502020204030204" pitchFamily="34" charset="0"/>
                    <a:sym typeface="Arial"/>
                  </a:rPr>
                  <a:t>Germline</a:t>
                </a:r>
              </a:p>
              <a:p>
                <a:pPr marL="0" marR="0" lvl="0" indent="0" algn="ctr" defTabSz="12191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n-lt"/>
                    <a:ea typeface="+mn-ea"/>
                    <a:cs typeface="Calibri" panose="020F0502020204030204" pitchFamily="34" charset="0"/>
                    <a:sym typeface="Arial"/>
                  </a:rPr>
                  <a:t>19.8%</a:t>
                </a:r>
              </a:p>
              <a:p>
                <a:pPr marL="0" marR="0" lvl="0" indent="0" algn="ctr" defTabSz="12191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n-lt"/>
                    <a:ea typeface="+mn-ea"/>
                    <a:cs typeface="Calibri" panose="020F0502020204030204" pitchFamily="34" charset="0"/>
                    <a:sym typeface="Arial"/>
                  </a:rPr>
                  <a:t> (n = 117)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5268D85-CF46-E7AD-43E6-F09A1A3FFCA7}"/>
                  </a:ext>
                </a:extLst>
              </p:cNvPr>
              <p:cNvSpPr txBox="1"/>
              <p:nvPr/>
            </p:nvSpPr>
            <p:spPr>
              <a:xfrm>
                <a:off x="794613" y="3676595"/>
                <a:ext cx="1230007" cy="32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12191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Calibri" panose="020F0502020204030204" pitchFamily="34" charset="0"/>
                    <a:sym typeface="Arial"/>
                  </a:rPr>
                  <a:t>Germline + somatic</a:t>
                </a:r>
              </a:p>
              <a:p>
                <a:pPr marL="0" marR="0" lvl="0" indent="0" algn="ctr" defTabSz="12191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Calibri" panose="020F0502020204030204" pitchFamily="34" charset="0"/>
                    <a:sym typeface="Arial"/>
                  </a:rPr>
                  <a:t>4.1% (n = 24)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DFAE2B3-E90D-00BD-EEC0-72D5110129D2}"/>
                  </a:ext>
                </a:extLst>
              </p:cNvPr>
              <p:cNvSpPr txBox="1"/>
              <p:nvPr/>
            </p:nvSpPr>
            <p:spPr>
              <a:xfrm>
                <a:off x="3041946" y="2355042"/>
                <a:ext cx="978799" cy="32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12191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n-lt"/>
                    <a:ea typeface="+mn-ea"/>
                    <a:cs typeface="Calibri" panose="020F0502020204030204" pitchFamily="34" charset="0"/>
                    <a:sym typeface="Arial"/>
                  </a:rPr>
                  <a:t>Somatic tissue</a:t>
                </a:r>
              </a:p>
              <a:p>
                <a:pPr marL="0" marR="0" lvl="0" indent="0" algn="ctr" defTabSz="12191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n-lt"/>
                    <a:ea typeface="+mn-ea"/>
                    <a:cs typeface="Calibri" panose="020F0502020204030204" pitchFamily="34" charset="0"/>
                    <a:sym typeface="Arial"/>
                  </a:rPr>
                  <a:t> 22.9% (n = 135)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72CE5C1-C8AE-90AE-20B0-88D60776D4BB}"/>
                  </a:ext>
                </a:extLst>
              </p:cNvPr>
              <p:cNvSpPr txBox="1"/>
              <p:nvPr/>
            </p:nvSpPr>
            <p:spPr>
              <a:xfrm>
                <a:off x="2615008" y="3485226"/>
                <a:ext cx="986870" cy="3240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12191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n-lt"/>
                    <a:ea typeface="+mn-ea"/>
                    <a:cs typeface="Calibri" panose="020F0502020204030204" pitchFamily="34" charset="0"/>
                    <a:sym typeface="Arial"/>
                  </a:rPr>
                  <a:t>Somatic liquid</a:t>
                </a:r>
              </a:p>
              <a:p>
                <a:pPr marL="0" marR="0" lvl="0" indent="0" algn="ctr" defTabSz="12191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  <a:latin typeface="+mn-lt"/>
                    <a:ea typeface="+mn-ea"/>
                    <a:cs typeface="Calibri" panose="020F0502020204030204" pitchFamily="34" charset="0"/>
                    <a:sym typeface="Arial"/>
                  </a:rPr>
                  <a:t> 36.9% (n = 218)</a:t>
                </a:r>
              </a:p>
            </p:txBody>
          </p:sp>
        </p:grp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34609A0-4A33-A5F0-3D88-9ADFA80B06F6}"/>
                </a:ext>
              </a:extLst>
            </p:cNvPr>
            <p:cNvCxnSpPr>
              <a:cxnSpLocks/>
              <a:stCxn id="18" idx="0"/>
              <a:endCxn id="22" idx="2"/>
            </p:cNvCxnSpPr>
            <p:nvPr/>
          </p:nvCxnSpPr>
          <p:spPr>
            <a:xfrm flipV="1">
              <a:off x="3753686" y="2323173"/>
              <a:ext cx="92706" cy="330875"/>
            </a:xfrm>
            <a:prstGeom prst="line">
              <a:avLst/>
            </a:prstGeom>
            <a:noFill/>
            <a:ln w="19050" cap="flat" cmpd="sng" algn="ctr">
              <a:solidFill>
                <a:schemeClr val="bg2"/>
              </a:solidFill>
              <a:prstDash val="soli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3844CF0-19DE-6F84-1E93-D7AA9BBA51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39886" y="3041797"/>
              <a:ext cx="162798" cy="257455"/>
            </a:xfrm>
            <a:prstGeom prst="line">
              <a:avLst/>
            </a:prstGeom>
            <a:noFill/>
            <a:ln w="19050" cap="flat" cmpd="sng" algn="ctr">
              <a:solidFill>
                <a:schemeClr val="bg2"/>
              </a:solidFill>
              <a:prstDash val="soli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5E26203-DDBC-B45B-5CAC-C58E124F38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78670" y="3562201"/>
              <a:ext cx="382313" cy="114426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</a:ln>
            <a:effectLst/>
          </p:spPr>
        </p:cxnSp>
      </p:grpSp>
      <p:sp>
        <p:nvSpPr>
          <p:cNvPr id="24" name="Round Diagonal Corner Rectangle 1">
            <a:extLst>
              <a:ext uri="{FF2B5EF4-FFF2-40B4-BE49-F238E27FC236}">
                <a16:creationId xmlns:a16="http://schemas.microsoft.com/office/drawing/2014/main" id="{62BB451D-1332-74D6-FD62-EEBA1DF75E1E}"/>
              </a:ext>
            </a:extLst>
          </p:cNvPr>
          <p:cNvSpPr/>
          <p:nvPr/>
        </p:nvSpPr>
        <p:spPr>
          <a:xfrm>
            <a:off x="231774" y="5554977"/>
            <a:ext cx="11739564" cy="742455"/>
          </a:xfrm>
          <a:prstGeom prst="round2DiagRect">
            <a:avLst/>
          </a:prstGeom>
          <a:solidFill>
            <a:schemeClr val="bg2"/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In this real-world analysis, 40.8% of patients with mCRPC did not receive germline or somatic HRRm testing, and 33.2% of patients who were HRRm+ did not receive a PARPi. Looking ahead, the testing landscape is expanding to require IHC screening </a:t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(eg, PTEN/HER2) for upcoming targeted agents.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E6421B-3C4E-075A-2F7C-8DC9DDFE4602}"/>
              </a:ext>
            </a:extLst>
          </p:cNvPr>
          <p:cNvSpPr txBox="1"/>
          <p:nvPr/>
        </p:nvSpPr>
        <p:spPr bwMode="auto">
          <a:xfrm>
            <a:off x="407755" y="4243091"/>
            <a:ext cx="23951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*Excluding those with lymph node–only metastasis. </a:t>
            </a:r>
          </a:p>
        </p:txBody>
      </p:sp>
    </p:spTree>
    <p:extLst>
      <p:ext uri="{BB962C8B-B14F-4D97-AF65-F5344CB8AC3E}">
        <p14:creationId xmlns:p14="http://schemas.microsoft.com/office/powerpoint/2010/main" val="3868872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BCB10-053F-5AA6-91F6-D0B472998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CE70A8E-1759-8ABE-3A85-B62190E8AB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Recommended Treatment of mCRPC (APMR)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BAE97D-4490-7379-DDA1-10E55944AA8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NCCN. Clinical practice guidelines in oncology: prostate cancer. v4.2026. nccn.org.</a:t>
            </a:r>
          </a:p>
        </p:txBody>
      </p:sp>
      <p:graphicFrame>
        <p:nvGraphicFramePr>
          <p:cNvPr id="5" name="Group 32">
            <a:extLst>
              <a:ext uri="{FF2B5EF4-FFF2-40B4-BE49-F238E27FC236}">
                <a16:creationId xmlns:a16="http://schemas.microsoft.com/office/drawing/2014/main" id="{4679F6B0-43B8-C046-1F6A-408F191FF6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656735"/>
              </p:ext>
            </p:extLst>
          </p:nvPr>
        </p:nvGraphicFramePr>
        <p:xfrm>
          <a:off x="688317" y="1339342"/>
          <a:ext cx="5407296" cy="2407952"/>
        </p:xfrm>
        <a:graphic>
          <a:graphicData uri="http://schemas.openxmlformats.org/drawingml/2006/table">
            <a:tbl>
              <a:tblPr/>
              <a:tblGrid>
                <a:gridCol w="5407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9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No Prior ARPI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492039"/>
                  </a:ext>
                </a:extLst>
              </a:tr>
              <a:tr h="285981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Preferred</a:t>
                      </a: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  <a:defRPr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Abiraterone*</a:t>
                      </a: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  <a:defRPr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Enzalutamide*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recommended</a:t>
                      </a: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  <a:defRPr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Docetaxel*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Useful in certain circumstances</a:t>
                      </a: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Niraparib/abiraterone*</a:t>
                      </a: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Olaparib/abiraterone*</a:t>
                      </a: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Talazoparib/enzalutamide*</a:t>
                      </a:r>
                      <a:endParaRPr kumimoji="0" lang="en-US" sz="1200" b="0" i="0" u="none" strike="noStrike" cap="none" normalizeH="0" baseline="3000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Disease state–specific therapy:</a:t>
                      </a:r>
                    </a:p>
                    <a:p>
                      <a:pPr marL="114300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Bone metastases: radium-223/enzalutamide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Group 32">
            <a:extLst>
              <a:ext uri="{FF2B5EF4-FFF2-40B4-BE49-F238E27FC236}">
                <a16:creationId xmlns:a16="http://schemas.microsoft.com/office/drawing/2014/main" id="{038629B2-519B-6589-3F1A-B658C06946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35039"/>
              </p:ext>
            </p:extLst>
          </p:nvPr>
        </p:nvGraphicFramePr>
        <p:xfrm>
          <a:off x="6095613" y="1337751"/>
          <a:ext cx="5644122" cy="2401970"/>
        </p:xfrm>
        <a:graphic>
          <a:graphicData uri="http://schemas.openxmlformats.org/drawingml/2006/table">
            <a:tbl>
              <a:tblPr/>
              <a:tblGrid>
                <a:gridCol w="5644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67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Prior ARPI/No Prior Docetaxel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492039"/>
                  </a:ext>
                </a:extLst>
              </a:tr>
              <a:tr h="2095219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Preferred</a:t>
                      </a: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  <a:defRPr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Docetaxel*</a:t>
                      </a:r>
                      <a:endParaRPr kumimoji="0" lang="en-US" sz="1200" b="0" i="0" u="none" strike="noStrike" cap="none" normalizeH="0" baseline="3000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Useful in certain circumstances</a:t>
                      </a: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  <a:defRPr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Olaparib*</a:t>
                      </a: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  <a:defRPr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Rucaparib*</a:t>
                      </a: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Niraparib/abiraterone</a:t>
                      </a: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  <a:defRPr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Talazoparib/enzalutamide</a:t>
                      </a:r>
                      <a:endParaRPr kumimoji="0" lang="en-US" sz="1200" b="0" i="0" u="none" strike="noStrike" cap="none" normalizeH="0" baseline="3000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  <a:defRPr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Disease state–specific therapy:</a:t>
                      </a:r>
                    </a:p>
                    <a:p>
                      <a:pPr marL="114300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  <a:defRPr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PSMA+ metastases: lutetium-177-PSMA-617</a:t>
                      </a:r>
                    </a:p>
                    <a:p>
                      <a:pPr marL="114300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  <a:defRPr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Aggressive variant: cabazitaxel/carboplatin</a:t>
                      </a:r>
                    </a:p>
                    <a:p>
                      <a:pPr marL="114300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  <a:defRPr/>
                      </a:pPr>
                      <a:endParaRPr kumimoji="0" lang="en-US" sz="12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889D244-8612-0D22-CC84-47E85D2747A2}"/>
              </a:ext>
            </a:extLst>
          </p:cNvPr>
          <p:cNvSpPr txBox="1"/>
          <p:nvPr/>
        </p:nvSpPr>
        <p:spPr bwMode="auto">
          <a:xfrm>
            <a:off x="8799261" y="5935010"/>
            <a:ext cx="285033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Category 1. </a:t>
            </a:r>
          </a:p>
        </p:txBody>
      </p:sp>
      <p:graphicFrame>
        <p:nvGraphicFramePr>
          <p:cNvPr id="3" name="Group 32">
            <a:extLst>
              <a:ext uri="{FF2B5EF4-FFF2-40B4-BE49-F238E27FC236}">
                <a16:creationId xmlns:a16="http://schemas.microsoft.com/office/drawing/2014/main" id="{99B38009-6EBA-474A-3628-B6AA66AE1D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39852"/>
              </p:ext>
            </p:extLst>
          </p:nvPr>
        </p:nvGraphicFramePr>
        <p:xfrm>
          <a:off x="3391965" y="3773279"/>
          <a:ext cx="5407296" cy="2407952"/>
        </p:xfrm>
        <a:graphic>
          <a:graphicData uri="http://schemas.openxmlformats.org/drawingml/2006/table">
            <a:tbl>
              <a:tblPr/>
              <a:tblGrid>
                <a:gridCol w="5407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9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Prior ARPI/Prior Docetaxel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981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Preferred</a:t>
                      </a: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Cabazitaxel*</a:t>
                      </a: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Docetaxel rechallenge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Useful in certain circumstances</a:t>
                      </a: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Olaparib*</a:t>
                      </a: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Rucaparib</a:t>
                      </a: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Other tissue-agnostic FDA-approved agents</a:t>
                      </a:r>
                    </a:p>
                    <a:p>
                      <a:pPr marL="68580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Disease state–specific therapy:</a:t>
                      </a:r>
                    </a:p>
                    <a:p>
                      <a:pPr marL="114300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PSMA+ metastases: lutetium-177-PSMA-617*</a:t>
                      </a:r>
                    </a:p>
                    <a:p>
                      <a:pPr marL="114300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Aggressive variant: cabazitaxel/carboplatin</a:t>
                      </a:r>
                    </a:p>
                    <a:p>
                      <a:pPr marL="114300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‒"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Palliation for sensitive patients: mitoxantrone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5402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BRCA-Related Synthetic Lethality With PARP Inhibition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0CAD708-85E9-F219-472B-5981D577500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Sonnenblick. Nat Rev Clin Oncol. 2015;12:27.</a:t>
            </a:r>
          </a:p>
        </p:txBody>
      </p:sp>
      <p:sp>
        <p:nvSpPr>
          <p:cNvPr id="2" name="Rectangle 1"/>
          <p:cNvSpPr/>
          <p:nvPr/>
        </p:nvSpPr>
        <p:spPr>
          <a:xfrm>
            <a:off x="7429368" y="5163639"/>
            <a:ext cx="2087563" cy="1008062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40013" y="5153008"/>
            <a:ext cx="2087562" cy="1008062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08023" y="5163639"/>
            <a:ext cx="2089150" cy="100806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8E6CC3-2300-40B4-F62F-B63372D9FFEA}"/>
              </a:ext>
            </a:extLst>
          </p:cNvPr>
          <p:cNvSpPr txBox="1"/>
          <p:nvPr/>
        </p:nvSpPr>
        <p:spPr bwMode="auto">
          <a:xfrm>
            <a:off x="4754734" y="2110403"/>
            <a:ext cx="259022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SSB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93D5A5-77C0-E1B7-BA34-208B457414C6}"/>
              </a:ext>
            </a:extLst>
          </p:cNvPr>
          <p:cNvSpPr txBox="1"/>
          <p:nvPr/>
        </p:nvSpPr>
        <p:spPr bwMode="auto">
          <a:xfrm>
            <a:off x="4457958" y="3381655"/>
            <a:ext cx="8399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DSBs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963DBA-A7AE-5FAF-2E0A-4A42DA116DAA}"/>
              </a:ext>
            </a:extLst>
          </p:cNvPr>
          <p:cNvSpPr txBox="1"/>
          <p:nvPr/>
        </p:nvSpPr>
        <p:spPr bwMode="auto">
          <a:xfrm>
            <a:off x="3448491" y="2521980"/>
            <a:ext cx="15328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PARP inhibitors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5109B4-D516-B1CB-25D6-5A4336DE54BE}"/>
              </a:ext>
            </a:extLst>
          </p:cNvPr>
          <p:cNvSpPr txBox="1"/>
          <p:nvPr/>
        </p:nvSpPr>
        <p:spPr bwMode="auto">
          <a:xfrm>
            <a:off x="2925094" y="4044125"/>
            <a:ext cx="1532864" cy="30777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Normal cell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0689AB-A667-4B48-F626-79422687DD15}"/>
              </a:ext>
            </a:extLst>
          </p:cNvPr>
          <p:cNvSpPr txBox="1"/>
          <p:nvPr/>
        </p:nvSpPr>
        <p:spPr bwMode="auto">
          <a:xfrm>
            <a:off x="5057785" y="4044125"/>
            <a:ext cx="1993171" cy="30777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BRCA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-mutated cell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AB0D42-D3BC-1A90-AEFD-FCA2D5BE520A}"/>
              </a:ext>
            </a:extLst>
          </p:cNvPr>
          <p:cNvSpPr txBox="1"/>
          <p:nvPr/>
        </p:nvSpPr>
        <p:spPr bwMode="auto">
          <a:xfrm>
            <a:off x="7428575" y="5691558"/>
            <a:ext cx="208914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DNA repaired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D4E8AD-6D36-9243-454F-E6F0605554D1}"/>
              </a:ext>
            </a:extLst>
          </p:cNvPr>
          <p:cNvSpPr txBox="1"/>
          <p:nvPr/>
        </p:nvSpPr>
        <p:spPr bwMode="auto">
          <a:xfrm>
            <a:off x="5056013" y="5691558"/>
            <a:ext cx="19931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Cell death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AFFCB0-49D4-B217-5C78-3B1F81956090}"/>
              </a:ext>
            </a:extLst>
          </p:cNvPr>
          <p:cNvSpPr txBox="1"/>
          <p:nvPr/>
        </p:nvSpPr>
        <p:spPr bwMode="auto">
          <a:xfrm>
            <a:off x="2662391" y="5782024"/>
            <a:ext cx="20651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Cell survival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B01D37-5930-B60E-3A93-A0650EE3685F}"/>
              </a:ext>
            </a:extLst>
          </p:cNvPr>
          <p:cNvSpPr txBox="1"/>
          <p:nvPr/>
        </p:nvSpPr>
        <p:spPr bwMode="auto">
          <a:xfrm>
            <a:off x="2662391" y="5182889"/>
            <a:ext cx="20469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DNA repaired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B96950-8DE4-793E-6A5C-D64C1BBF7BC5}"/>
              </a:ext>
            </a:extLst>
          </p:cNvPr>
          <p:cNvSpPr txBox="1"/>
          <p:nvPr/>
        </p:nvSpPr>
        <p:spPr bwMode="auto">
          <a:xfrm>
            <a:off x="3696686" y="4438758"/>
            <a:ext cx="21992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Repaired via homologous recombination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38515E-864D-378F-A775-F9E87A68D019}"/>
              </a:ext>
            </a:extLst>
          </p:cNvPr>
          <p:cNvSpPr txBox="1"/>
          <p:nvPr/>
        </p:nvSpPr>
        <p:spPr bwMode="auto">
          <a:xfrm>
            <a:off x="6061167" y="4438758"/>
            <a:ext cx="21221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 homologous recombination/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repair</a:t>
            </a:r>
          </a:p>
        </p:txBody>
      </p:sp>
      <p:sp>
        <p:nvSpPr>
          <p:cNvPr id="24" name="Right Bracket 23">
            <a:extLst>
              <a:ext uri="{FF2B5EF4-FFF2-40B4-BE49-F238E27FC236}">
                <a16:creationId xmlns:a16="http://schemas.microsoft.com/office/drawing/2014/main" id="{DC12428C-41C9-FDC8-20A2-B8AF3E6D2CBB}"/>
              </a:ext>
            </a:extLst>
          </p:cNvPr>
          <p:cNvSpPr/>
          <p:nvPr/>
        </p:nvSpPr>
        <p:spPr bwMode="auto">
          <a:xfrm rot="16200000">
            <a:off x="5442823" y="2105500"/>
            <a:ext cx="2562026" cy="3456649"/>
          </a:xfrm>
          <a:custGeom>
            <a:avLst/>
            <a:gdLst>
              <a:gd name="connsiteX0" fmla="*/ 0 w 2458812"/>
              <a:gd name="connsiteY0" fmla="*/ 0 h 3170720"/>
              <a:gd name="connsiteX1" fmla="*/ 2458812 w 2458812"/>
              <a:gd name="connsiteY1" fmla="*/ 25 h 3170720"/>
              <a:gd name="connsiteX2" fmla="*/ 2458812 w 2458812"/>
              <a:gd name="connsiteY2" fmla="*/ 3170695 h 3170720"/>
              <a:gd name="connsiteX3" fmla="*/ 0 w 2458812"/>
              <a:gd name="connsiteY3" fmla="*/ 3170720 h 3170720"/>
              <a:gd name="connsiteX4" fmla="*/ 0 w 2458812"/>
              <a:gd name="connsiteY4" fmla="*/ 0 h 3170720"/>
              <a:gd name="connsiteX0" fmla="*/ 0 w 2458812"/>
              <a:gd name="connsiteY0" fmla="*/ 0 h 3170720"/>
              <a:gd name="connsiteX1" fmla="*/ 2458812 w 2458812"/>
              <a:gd name="connsiteY1" fmla="*/ 25 h 3170720"/>
              <a:gd name="connsiteX2" fmla="*/ 2458812 w 2458812"/>
              <a:gd name="connsiteY2" fmla="*/ 3170695 h 3170720"/>
              <a:gd name="connsiteX3" fmla="*/ 0 w 2458812"/>
              <a:gd name="connsiteY3" fmla="*/ 3170720 h 3170720"/>
              <a:gd name="connsiteX0" fmla="*/ 0 w 2458812"/>
              <a:gd name="connsiteY0" fmla="*/ 0 h 3170720"/>
              <a:gd name="connsiteX1" fmla="*/ 2458812 w 2458812"/>
              <a:gd name="connsiteY1" fmla="*/ 25 h 3170720"/>
              <a:gd name="connsiteX2" fmla="*/ 2458812 w 2458812"/>
              <a:gd name="connsiteY2" fmla="*/ 3170695 h 3170720"/>
              <a:gd name="connsiteX3" fmla="*/ 0 w 2458812"/>
              <a:gd name="connsiteY3" fmla="*/ 3170720 h 3170720"/>
              <a:gd name="connsiteX4" fmla="*/ 0 w 2458812"/>
              <a:gd name="connsiteY4" fmla="*/ 0 h 3170720"/>
              <a:gd name="connsiteX0" fmla="*/ 2100404 w 2458812"/>
              <a:gd name="connsiteY0" fmla="*/ 0 h 3170720"/>
              <a:gd name="connsiteX1" fmla="*/ 2458812 w 2458812"/>
              <a:gd name="connsiteY1" fmla="*/ 25 h 3170720"/>
              <a:gd name="connsiteX2" fmla="*/ 2458812 w 2458812"/>
              <a:gd name="connsiteY2" fmla="*/ 3170695 h 3170720"/>
              <a:gd name="connsiteX3" fmla="*/ 0 w 2458812"/>
              <a:gd name="connsiteY3" fmla="*/ 3170720 h 3170720"/>
              <a:gd name="connsiteX0" fmla="*/ 0 w 2458812"/>
              <a:gd name="connsiteY0" fmla="*/ 0 h 3170720"/>
              <a:gd name="connsiteX1" fmla="*/ 2458812 w 2458812"/>
              <a:gd name="connsiteY1" fmla="*/ 25 h 3170720"/>
              <a:gd name="connsiteX2" fmla="*/ 2458812 w 2458812"/>
              <a:gd name="connsiteY2" fmla="*/ 3170695 h 3170720"/>
              <a:gd name="connsiteX3" fmla="*/ 0 w 2458812"/>
              <a:gd name="connsiteY3" fmla="*/ 3170720 h 3170720"/>
              <a:gd name="connsiteX4" fmla="*/ 0 w 2458812"/>
              <a:gd name="connsiteY4" fmla="*/ 0 h 3170720"/>
              <a:gd name="connsiteX0" fmla="*/ 2182997 w 2458812"/>
              <a:gd name="connsiteY0" fmla="*/ 2 h 3170720"/>
              <a:gd name="connsiteX1" fmla="*/ 2458812 w 2458812"/>
              <a:gd name="connsiteY1" fmla="*/ 25 h 3170720"/>
              <a:gd name="connsiteX2" fmla="*/ 2458812 w 2458812"/>
              <a:gd name="connsiteY2" fmla="*/ 3170695 h 3170720"/>
              <a:gd name="connsiteX3" fmla="*/ 0 w 2458812"/>
              <a:gd name="connsiteY3" fmla="*/ 3170720 h 317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8812" h="3170720" stroke="0" extrusionOk="0">
                <a:moveTo>
                  <a:pt x="0" y="0"/>
                </a:moveTo>
                <a:lnTo>
                  <a:pt x="2458812" y="25"/>
                </a:lnTo>
                <a:lnTo>
                  <a:pt x="2458812" y="3170695"/>
                </a:lnTo>
                <a:cubicBezTo>
                  <a:pt x="2458812" y="3170709"/>
                  <a:pt x="1357964" y="3170720"/>
                  <a:pt x="0" y="3170720"/>
                </a:cubicBezTo>
                <a:lnTo>
                  <a:pt x="0" y="0"/>
                </a:lnTo>
                <a:close/>
              </a:path>
              <a:path w="2458812" h="3170720" fill="none">
                <a:moveTo>
                  <a:pt x="2182997" y="2"/>
                </a:moveTo>
                <a:lnTo>
                  <a:pt x="2458812" y="25"/>
                </a:lnTo>
                <a:lnTo>
                  <a:pt x="2458812" y="3170695"/>
                </a:lnTo>
                <a:cubicBezTo>
                  <a:pt x="2458812" y="3170709"/>
                  <a:pt x="1357964" y="3170720"/>
                  <a:pt x="0" y="3170720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EFBD164-9D3A-A56D-C29B-AD8A9F6E5B8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049849" y="2381222"/>
            <a:ext cx="0" cy="18288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6BED6B0-34F8-D6F7-E3C5-1A6FD59196C4}"/>
              </a:ext>
            </a:extLst>
          </p:cNvPr>
          <p:cNvGrpSpPr/>
          <p:nvPr/>
        </p:nvGrpSpPr>
        <p:grpSpPr>
          <a:xfrm>
            <a:off x="4787507" y="1603997"/>
            <a:ext cx="2272371" cy="538025"/>
            <a:chOff x="4636084" y="1803806"/>
            <a:chExt cx="2521769" cy="597074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CE544BC-A3A2-636A-9001-78E7E7869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636084" y="1815551"/>
              <a:ext cx="2521769" cy="585329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7E5627B-E220-06E6-50BC-F9AFB912DED2}"/>
                </a:ext>
              </a:extLst>
            </p:cNvPr>
            <p:cNvSpPr/>
            <p:nvPr/>
          </p:nvSpPr>
          <p:spPr bwMode="auto">
            <a:xfrm rot="8474660">
              <a:off x="6283280" y="1803806"/>
              <a:ext cx="251064" cy="85483"/>
            </a:xfrm>
            <a:prstGeom prst="rect">
              <a:avLst/>
            </a:prstGeom>
            <a:solidFill>
              <a:schemeClr val="bg1"/>
            </a:solidFill>
            <a:ln w="19050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82DE4E8-C8E6-BA05-3883-A714CD5025C0}"/>
              </a:ext>
            </a:extLst>
          </p:cNvPr>
          <p:cNvGrpSpPr/>
          <p:nvPr/>
        </p:nvGrpSpPr>
        <p:grpSpPr>
          <a:xfrm>
            <a:off x="3448491" y="2857496"/>
            <a:ext cx="2272371" cy="527441"/>
            <a:chOff x="4636084" y="1815551"/>
            <a:chExt cx="2521769" cy="585329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39E77751-53AE-3C88-F954-6E5691A01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636084" y="1815551"/>
              <a:ext cx="2521769" cy="585329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D618168-A247-8992-46A5-5CDF6E9EE5A6}"/>
                </a:ext>
              </a:extLst>
            </p:cNvPr>
            <p:cNvSpPr/>
            <p:nvPr/>
          </p:nvSpPr>
          <p:spPr bwMode="auto">
            <a:xfrm rot="8474660">
              <a:off x="5852583" y="1989635"/>
              <a:ext cx="864083" cy="162115"/>
            </a:xfrm>
            <a:prstGeom prst="rect">
              <a:avLst/>
            </a:prstGeom>
            <a:solidFill>
              <a:schemeClr val="bg1"/>
            </a:solidFill>
            <a:ln w="19050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01E170E-2599-292F-613C-23C230839FA4}"/>
              </a:ext>
            </a:extLst>
          </p:cNvPr>
          <p:cNvGrpSpPr/>
          <p:nvPr/>
        </p:nvGrpSpPr>
        <p:grpSpPr>
          <a:xfrm>
            <a:off x="5630422" y="1299221"/>
            <a:ext cx="839973" cy="372969"/>
            <a:chOff x="5567269" y="1511417"/>
            <a:chExt cx="839973" cy="372969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960365F-C247-A8E4-0C78-9D52A533098D}"/>
                </a:ext>
              </a:extLst>
            </p:cNvPr>
            <p:cNvSpPr/>
            <p:nvPr/>
          </p:nvSpPr>
          <p:spPr bwMode="auto">
            <a:xfrm>
              <a:off x="5647026" y="1511417"/>
              <a:ext cx="680461" cy="372969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3BB6621-7422-8EE7-EDFB-B1E53D8811E1}"/>
                </a:ext>
              </a:extLst>
            </p:cNvPr>
            <p:cNvSpPr txBox="1"/>
            <p:nvPr/>
          </p:nvSpPr>
          <p:spPr bwMode="auto">
            <a:xfrm>
              <a:off x="5567269" y="1525949"/>
              <a:ext cx="83997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PARP</a:t>
              </a:r>
            </a:p>
          </p:txBody>
        </p:sp>
      </p:grpSp>
      <p:sp>
        <p:nvSpPr>
          <p:cNvPr id="35" name="Right Bracket 34">
            <a:extLst>
              <a:ext uri="{FF2B5EF4-FFF2-40B4-BE49-F238E27FC236}">
                <a16:creationId xmlns:a16="http://schemas.microsoft.com/office/drawing/2014/main" id="{5BBB146C-CAE4-1194-3D9A-7069AD4F1138}"/>
              </a:ext>
            </a:extLst>
          </p:cNvPr>
          <p:cNvSpPr/>
          <p:nvPr/>
        </p:nvSpPr>
        <p:spPr bwMode="auto">
          <a:xfrm rot="16200000">
            <a:off x="4771308" y="2749196"/>
            <a:ext cx="191029" cy="2366057"/>
          </a:xfrm>
          <a:prstGeom prst="rightBracket">
            <a:avLst>
              <a:gd name="adj" fmla="val 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AF2BC69-FF43-BF41-9ACD-6B4C2E46B5C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881997" y="3653830"/>
            <a:ext cx="0" cy="18288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37A9223-9B29-56C5-CF64-CA58E752C15E}"/>
              </a:ext>
            </a:extLst>
          </p:cNvPr>
          <p:cNvGrpSpPr/>
          <p:nvPr/>
        </p:nvGrpSpPr>
        <p:grpSpPr>
          <a:xfrm>
            <a:off x="3683794" y="4394879"/>
            <a:ext cx="2359819" cy="719960"/>
            <a:chOff x="3683794" y="4668185"/>
            <a:chExt cx="2359819" cy="656853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91F10087-F104-C2B6-EA9E-600D93A5F6D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683794" y="4668185"/>
              <a:ext cx="0" cy="656853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246E8AD-86AB-B7ED-3009-8A7CD9B4517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043613" y="4668185"/>
              <a:ext cx="0" cy="656853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5E61C919-EBE3-9068-48AF-22FE8849090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15018" y="5499460"/>
            <a:ext cx="1302983" cy="302437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4315A808-4EA4-5847-19E4-51863AF02E5F}"/>
              </a:ext>
            </a:extLst>
          </p:cNvPr>
          <p:cNvGrpSpPr/>
          <p:nvPr/>
        </p:nvGrpSpPr>
        <p:grpSpPr>
          <a:xfrm>
            <a:off x="5401135" y="5399769"/>
            <a:ext cx="1302926" cy="302422"/>
            <a:chOff x="4636084" y="1815551"/>
            <a:chExt cx="2521769" cy="585329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CFAE15A4-3E07-A06E-2A54-08BA5DD3B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636084" y="1815551"/>
              <a:ext cx="2521769" cy="585329"/>
            </a:xfrm>
            <a:prstGeom prst="rect">
              <a:avLst/>
            </a:prstGeom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7B072C7-EBFE-877E-25CB-58DDAF2AA47D}"/>
                </a:ext>
              </a:extLst>
            </p:cNvPr>
            <p:cNvSpPr/>
            <p:nvPr/>
          </p:nvSpPr>
          <p:spPr bwMode="auto">
            <a:xfrm rot="8474660" flipV="1">
              <a:off x="5807138" y="2003433"/>
              <a:ext cx="854626" cy="153833"/>
            </a:xfrm>
            <a:prstGeom prst="rect">
              <a:avLst/>
            </a:prstGeom>
            <a:solidFill>
              <a:schemeClr val="tx1"/>
            </a:solidFill>
            <a:ln w="19050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95B9900C-6379-DF9A-4729-3E579D592DD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00669" y="5402240"/>
            <a:ext cx="1302983" cy="30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758415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32D77151-2119-78B9-68B3-945A536DA0B6}"/>
              </a:ext>
            </a:extLst>
          </p:cNvPr>
          <p:cNvSpPr/>
          <p:nvPr/>
        </p:nvSpPr>
        <p:spPr bwMode="auto">
          <a:xfrm>
            <a:off x="6711836" y="2851966"/>
            <a:ext cx="1769987" cy="1707058"/>
          </a:xfrm>
          <a:prstGeom prst="roundRect">
            <a:avLst>
              <a:gd name="adj" fmla="val 11516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2ECFD7B3-84B2-2B05-240B-6C5A060CD7C3}"/>
              </a:ext>
            </a:extLst>
          </p:cNvPr>
          <p:cNvSpPr/>
          <p:nvPr/>
        </p:nvSpPr>
        <p:spPr bwMode="auto">
          <a:xfrm>
            <a:off x="3011999" y="2851966"/>
            <a:ext cx="1769987" cy="1707058"/>
          </a:xfrm>
          <a:prstGeom prst="roundRect">
            <a:avLst>
              <a:gd name="adj" fmla="val 11516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990AD6-35E7-405F-A26F-C1E79215C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Rationale for PARP Inhibitor + ARPI Combinations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0772020-279A-558D-84CE-307C9665F59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McKay. Cancer Treat Rev. 2024;126:102726. CC BY 4.0. Changes made.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DCBB18-9BF6-5A8B-0946-62C565BD5F0F}"/>
              </a:ext>
            </a:extLst>
          </p:cNvPr>
          <p:cNvSpPr txBox="1"/>
          <p:nvPr/>
        </p:nvSpPr>
        <p:spPr bwMode="auto">
          <a:xfrm>
            <a:off x="2499798" y="1312274"/>
            <a:ext cx="299053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Allows for survival of </a:t>
            </a:r>
            <a:br>
              <a:rPr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cs typeface="+mn-cs"/>
              </a:rPr>
            </a:b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RB1-BRCA2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codeleted clones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4AC2DE-7FD1-27D0-5A46-65481E8990BD}"/>
              </a:ext>
            </a:extLst>
          </p:cNvPr>
          <p:cNvSpPr txBox="1"/>
          <p:nvPr/>
        </p:nvSpPr>
        <p:spPr bwMode="auto">
          <a:xfrm>
            <a:off x="6230363" y="1258867"/>
            <a:ext cx="27586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RB1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loss upregulates 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AR-mediated transcription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5AACCD-E194-D791-0C05-121A3580CB6A}"/>
              </a:ext>
            </a:extLst>
          </p:cNvPr>
          <p:cNvSpPr txBox="1"/>
          <p:nvPr/>
        </p:nvSpPr>
        <p:spPr bwMode="auto">
          <a:xfrm>
            <a:off x="4781991" y="2430610"/>
            <a:ext cx="2009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Impacts PARP activity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1288B3-31CC-F96A-F30D-0BDA8BE4B7E2}"/>
              </a:ext>
            </a:extLst>
          </p:cNvPr>
          <p:cNvSpPr txBox="1"/>
          <p:nvPr/>
        </p:nvSpPr>
        <p:spPr bwMode="auto">
          <a:xfrm>
            <a:off x="4781990" y="4392005"/>
            <a:ext cx="2009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Increases AR activity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938B8A-1593-4E34-5AD2-2CB9EA57F81B}"/>
              </a:ext>
            </a:extLst>
          </p:cNvPr>
          <p:cNvSpPr txBox="1"/>
          <p:nvPr/>
        </p:nvSpPr>
        <p:spPr bwMode="auto">
          <a:xfrm>
            <a:off x="6765388" y="3827086"/>
            <a:ext cx="1690063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Drives malignant phenotype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5C4DB6-A582-84C6-84DA-CD332BC2EC72}"/>
              </a:ext>
            </a:extLst>
          </p:cNvPr>
          <p:cNvSpPr txBox="1"/>
          <p:nvPr/>
        </p:nvSpPr>
        <p:spPr bwMode="auto">
          <a:xfrm>
            <a:off x="2945523" y="3750281"/>
            <a:ext cx="1876166" cy="759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Helps promote malignant phenotype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12F9F6-7CDE-5C90-9BD7-671F7F7DDFDF}"/>
              </a:ext>
            </a:extLst>
          </p:cNvPr>
          <p:cNvSpPr txBox="1"/>
          <p:nvPr/>
        </p:nvSpPr>
        <p:spPr bwMode="auto">
          <a:xfrm>
            <a:off x="2810903" y="5216016"/>
            <a:ext cx="24492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Facilitates DNA repair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53419B-1006-A102-F077-429664457634}"/>
              </a:ext>
            </a:extLst>
          </p:cNvPr>
          <p:cNvSpPr txBox="1"/>
          <p:nvPr/>
        </p:nvSpPr>
        <p:spPr bwMode="auto">
          <a:xfrm>
            <a:off x="5660695" y="5183358"/>
            <a:ext cx="37825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Augments expression of HRR genes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DCA0FE-4534-CCD4-B387-8A8223A1EEF2}"/>
              </a:ext>
            </a:extLst>
          </p:cNvPr>
          <p:cNvSpPr txBox="1"/>
          <p:nvPr/>
        </p:nvSpPr>
        <p:spPr bwMode="auto">
          <a:xfrm>
            <a:off x="4714646" y="5935580"/>
            <a:ext cx="21431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Tumor cell viability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C31BC5-DCD3-A97B-349B-D80E0989DF5C}"/>
              </a:ext>
            </a:extLst>
          </p:cNvPr>
          <p:cNvSpPr txBox="1"/>
          <p:nvPr/>
        </p:nvSpPr>
        <p:spPr bwMode="auto">
          <a:xfrm>
            <a:off x="644320" y="2180623"/>
            <a:ext cx="2273967" cy="923330"/>
          </a:xfrm>
          <a:prstGeom prst="rect">
            <a:avLst/>
          </a:prstGeom>
          <a:noFill/>
          <a:ln w="28575" algn="ctr">
            <a:solidFill>
              <a:schemeClr val="accent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PARPi may attenuate ARPI resistance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110D30-37AC-F0A8-71BE-A65F1A5A1ADD}"/>
              </a:ext>
            </a:extLst>
          </p:cNvPr>
          <p:cNvSpPr txBox="1"/>
          <p:nvPr/>
        </p:nvSpPr>
        <p:spPr bwMode="auto">
          <a:xfrm>
            <a:off x="8655470" y="2087475"/>
            <a:ext cx="3004671" cy="921088"/>
          </a:xfrm>
          <a:prstGeom prst="rect">
            <a:avLst/>
          </a:prstGeom>
          <a:noFill/>
          <a:ln w="28575" algn="ctr">
            <a:solidFill>
              <a:schemeClr val="accent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ARPI may upregulate PARP and induce PARPi sensitivity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BA2271-105C-7BC5-5190-BD8D985B2C9B}"/>
              </a:ext>
            </a:extLst>
          </p:cNvPr>
          <p:cNvSpPr txBox="1"/>
          <p:nvPr/>
        </p:nvSpPr>
        <p:spPr bwMode="auto">
          <a:xfrm>
            <a:off x="594891" y="4218879"/>
            <a:ext cx="2323396" cy="923330"/>
          </a:xfrm>
          <a:prstGeom prst="rect">
            <a:avLst/>
          </a:prstGeom>
          <a:noFill/>
          <a:ln w="28575" algn="ctr">
            <a:solidFill>
              <a:schemeClr val="accent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PARPi downregulates 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 target genes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5E5AF9-6B41-9F0E-155B-543B5FCB6182}"/>
              </a:ext>
            </a:extLst>
          </p:cNvPr>
          <p:cNvSpPr txBox="1"/>
          <p:nvPr/>
        </p:nvSpPr>
        <p:spPr bwMode="auto">
          <a:xfrm>
            <a:off x="8881130" y="4080608"/>
            <a:ext cx="2775458" cy="1135408"/>
          </a:xfrm>
          <a:prstGeom prst="rect">
            <a:avLst/>
          </a:prstGeom>
          <a:noFill/>
          <a:ln w="28575" algn="ctr">
            <a:solidFill>
              <a:schemeClr val="accent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ARPI may downregulate HRR genes, inducing BRCAness</a:t>
            </a:r>
            <a:endParaRPr 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cs typeface="Poppins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6437794-552A-53C9-A07F-9E42E7D6EB34}"/>
              </a:ext>
            </a:extLst>
          </p:cNvPr>
          <p:cNvCxnSpPr>
            <a:cxnSpLocks/>
          </p:cNvCxnSpPr>
          <p:nvPr/>
        </p:nvCxnSpPr>
        <p:spPr bwMode="auto">
          <a:xfrm>
            <a:off x="3947778" y="4598583"/>
            <a:ext cx="0" cy="618829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016874B-BC97-3520-D9FD-9D8B838EA87E}"/>
              </a:ext>
            </a:extLst>
          </p:cNvPr>
          <p:cNvGrpSpPr/>
          <p:nvPr/>
        </p:nvGrpSpPr>
        <p:grpSpPr>
          <a:xfrm>
            <a:off x="3947778" y="2073736"/>
            <a:ext cx="3689017" cy="709733"/>
            <a:chOff x="4038451" y="2073736"/>
            <a:chExt cx="3689017" cy="584775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1F4E575-F968-64B6-3891-EA46555566F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038451" y="2073736"/>
              <a:ext cx="0" cy="584775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EDD4982-63EF-396C-1C78-633CEA9BC3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27468" y="2073736"/>
              <a:ext cx="0" cy="584775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C5829EA-1024-3251-61C7-00F2D471C297}"/>
              </a:ext>
            </a:extLst>
          </p:cNvPr>
          <p:cNvCxnSpPr>
            <a:cxnSpLocks/>
          </p:cNvCxnSpPr>
          <p:nvPr/>
        </p:nvCxnSpPr>
        <p:spPr bwMode="auto">
          <a:xfrm>
            <a:off x="7636795" y="4566597"/>
            <a:ext cx="0" cy="618829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AF4FCC6-D58F-0E4C-E9C1-209C1B107A14}"/>
              </a:ext>
            </a:extLst>
          </p:cNvPr>
          <p:cNvGrpSpPr/>
          <p:nvPr/>
        </p:nvGrpSpPr>
        <p:grpSpPr>
          <a:xfrm>
            <a:off x="2927079" y="2347546"/>
            <a:ext cx="824486" cy="290146"/>
            <a:chOff x="3017752" y="2206869"/>
            <a:chExt cx="824486" cy="290146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4E759C3-F820-DB7D-E803-9ACD42F0769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017752" y="2351942"/>
              <a:ext cx="824486" cy="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50A3245-A652-2B94-4CD7-3CA5070A84C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842238" y="2206869"/>
              <a:ext cx="0" cy="290146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06CD4A7-F070-F475-49E0-B29723ABE4D8}"/>
              </a:ext>
            </a:extLst>
          </p:cNvPr>
          <p:cNvGrpSpPr/>
          <p:nvPr/>
        </p:nvGrpSpPr>
        <p:grpSpPr>
          <a:xfrm>
            <a:off x="2921318" y="4582275"/>
            <a:ext cx="1885817" cy="290146"/>
            <a:chOff x="3011991" y="4441598"/>
            <a:chExt cx="1885817" cy="290146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AA045D8-37E3-F5B4-F055-DFE86DE884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11991" y="4586672"/>
              <a:ext cx="1871491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E8D8D70-267F-DEAB-23B4-850821AB356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897808" y="4441598"/>
              <a:ext cx="0" cy="290146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F421D44-5910-6354-0A91-87069DB96519}"/>
              </a:ext>
            </a:extLst>
          </p:cNvPr>
          <p:cNvGrpSpPr/>
          <p:nvPr/>
        </p:nvGrpSpPr>
        <p:grpSpPr>
          <a:xfrm rot="10800000">
            <a:off x="7892278" y="4762924"/>
            <a:ext cx="992405" cy="290146"/>
            <a:chOff x="3017752" y="2206869"/>
            <a:chExt cx="992405" cy="290146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5BFFAD7-F70F-86AA-EAE4-04642A38F6D1}"/>
                </a:ext>
              </a:extLst>
            </p:cNvPr>
            <p:cNvCxnSpPr>
              <a:cxnSpLocks/>
            </p:cNvCxnSpPr>
            <p:nvPr/>
          </p:nvCxnSpPr>
          <p:spPr bwMode="auto">
            <a:xfrm rot="10800000" flipH="1">
              <a:off x="3017752" y="2351943"/>
              <a:ext cx="992405" cy="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F1A3E99-50BF-2E34-E7A2-CF49C515AA6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010156" y="2206869"/>
              <a:ext cx="0" cy="290146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A53700E-8932-6ED6-AFF6-9D2FDD352394}"/>
              </a:ext>
            </a:extLst>
          </p:cNvPr>
          <p:cNvGrpSpPr/>
          <p:nvPr/>
        </p:nvGrpSpPr>
        <p:grpSpPr>
          <a:xfrm rot="10800000">
            <a:off x="6769653" y="2430372"/>
            <a:ext cx="1885817" cy="290146"/>
            <a:chOff x="3011991" y="4441598"/>
            <a:chExt cx="1885817" cy="290146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8354AEA-FFA1-C8EF-1F4D-776670ADF4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11991" y="4586672"/>
              <a:ext cx="1871491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C40587E-8AD6-53EF-D5BF-98EB33C6006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897808" y="4441598"/>
              <a:ext cx="0" cy="290146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0" name="Arc 39">
            <a:extLst>
              <a:ext uri="{FF2B5EF4-FFF2-40B4-BE49-F238E27FC236}">
                <a16:creationId xmlns:a16="http://schemas.microsoft.com/office/drawing/2014/main" id="{3E27A055-DE8A-E79A-7916-D2EE93757FB7}"/>
              </a:ext>
            </a:extLst>
          </p:cNvPr>
          <p:cNvSpPr/>
          <p:nvPr/>
        </p:nvSpPr>
        <p:spPr bwMode="auto">
          <a:xfrm rot="189571">
            <a:off x="4237389" y="2344567"/>
            <a:ext cx="3324639" cy="1821996"/>
          </a:xfrm>
          <a:prstGeom prst="arc">
            <a:avLst>
              <a:gd name="adj1" fmla="val 11665971"/>
              <a:gd name="adj2" fmla="val 20182507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42B1B22C-19FE-199A-0003-BAF5CDA99587}"/>
              </a:ext>
            </a:extLst>
          </p:cNvPr>
          <p:cNvSpPr/>
          <p:nvPr/>
        </p:nvSpPr>
        <p:spPr bwMode="auto">
          <a:xfrm rot="21410429" flipV="1">
            <a:off x="4185830" y="3229016"/>
            <a:ext cx="3324639" cy="1821996"/>
          </a:xfrm>
          <a:prstGeom prst="arc">
            <a:avLst>
              <a:gd name="adj1" fmla="val 11665971"/>
              <a:gd name="adj2" fmla="val 20182507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7F5687D-66AC-4B7F-2CF9-6BCDA24A6B51}"/>
              </a:ext>
            </a:extLst>
          </p:cNvPr>
          <p:cNvCxnSpPr>
            <a:cxnSpLocks/>
          </p:cNvCxnSpPr>
          <p:nvPr/>
        </p:nvCxnSpPr>
        <p:spPr bwMode="auto">
          <a:xfrm>
            <a:off x="4792809" y="3705495"/>
            <a:ext cx="1919027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Arc 46">
            <a:extLst>
              <a:ext uri="{FF2B5EF4-FFF2-40B4-BE49-F238E27FC236}">
                <a16:creationId xmlns:a16="http://schemas.microsoft.com/office/drawing/2014/main" id="{49FD27A6-7935-64F7-3A0F-48A192142F33}"/>
              </a:ext>
            </a:extLst>
          </p:cNvPr>
          <p:cNvSpPr/>
          <p:nvPr/>
        </p:nvSpPr>
        <p:spPr bwMode="auto">
          <a:xfrm>
            <a:off x="6078814" y="4856794"/>
            <a:ext cx="1557982" cy="1240633"/>
          </a:xfrm>
          <a:prstGeom prst="arc">
            <a:avLst>
              <a:gd name="adj1" fmla="val 207429"/>
              <a:gd name="adj2" fmla="val 6177496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3D3EF35A-B311-C54E-C9C5-B90D90C4523C}"/>
              </a:ext>
            </a:extLst>
          </p:cNvPr>
          <p:cNvSpPr/>
          <p:nvPr/>
        </p:nvSpPr>
        <p:spPr bwMode="auto">
          <a:xfrm flipH="1">
            <a:off x="3947778" y="4832025"/>
            <a:ext cx="1557982" cy="1240633"/>
          </a:xfrm>
          <a:prstGeom prst="arc">
            <a:avLst>
              <a:gd name="adj1" fmla="val 207429"/>
              <a:gd name="adj2" fmla="val 6177496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2128FBE-334E-D4A9-0F23-942407D6219A}"/>
              </a:ext>
            </a:extLst>
          </p:cNvPr>
          <p:cNvGrpSpPr/>
          <p:nvPr/>
        </p:nvGrpSpPr>
        <p:grpSpPr>
          <a:xfrm>
            <a:off x="3582518" y="2948937"/>
            <a:ext cx="676359" cy="798385"/>
            <a:chOff x="5436837" y="-650631"/>
            <a:chExt cx="557365" cy="657923"/>
          </a:xfrm>
          <a:solidFill>
            <a:schemeClr val="accent4"/>
          </a:solidFill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3656396-EAE6-F232-F327-BCC11E026477}"/>
                </a:ext>
              </a:extLst>
            </p:cNvPr>
            <p:cNvSpPr/>
            <p:nvPr/>
          </p:nvSpPr>
          <p:spPr bwMode="auto">
            <a:xfrm>
              <a:off x="5469336" y="-650631"/>
              <a:ext cx="492369" cy="49236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FEFA2F4-A993-81BE-3A7E-F5C73BD99CBF}"/>
                </a:ext>
              </a:extLst>
            </p:cNvPr>
            <p:cNvSpPr/>
            <p:nvPr/>
          </p:nvSpPr>
          <p:spPr bwMode="auto">
            <a:xfrm>
              <a:off x="5776806" y="-343035"/>
              <a:ext cx="217396" cy="217396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9CE8CE5-C4C8-4813-8E3C-742A9DAFF3FF}"/>
                </a:ext>
              </a:extLst>
            </p:cNvPr>
            <p:cNvSpPr/>
            <p:nvPr/>
          </p:nvSpPr>
          <p:spPr bwMode="auto">
            <a:xfrm>
              <a:off x="5436837" y="-338670"/>
              <a:ext cx="217396" cy="217396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C7369D5-8E10-9E95-1606-09EF9F107285}"/>
                </a:ext>
              </a:extLst>
            </p:cNvPr>
            <p:cNvSpPr/>
            <p:nvPr/>
          </p:nvSpPr>
          <p:spPr bwMode="auto">
            <a:xfrm>
              <a:off x="5545535" y="-332677"/>
              <a:ext cx="339969" cy="33996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71DB9FDE-A7D1-C50F-5E4C-1A724B57C2B5}"/>
              </a:ext>
            </a:extLst>
          </p:cNvPr>
          <p:cNvSpPr txBox="1"/>
          <p:nvPr/>
        </p:nvSpPr>
        <p:spPr bwMode="auto">
          <a:xfrm>
            <a:off x="3551065" y="3034399"/>
            <a:ext cx="761036" cy="28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PARP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3040614-7F6E-AA11-3C90-23B5C2A91ECB}"/>
              </a:ext>
            </a:extLst>
          </p:cNvPr>
          <p:cNvGrpSpPr/>
          <p:nvPr/>
        </p:nvGrpSpPr>
        <p:grpSpPr>
          <a:xfrm>
            <a:off x="7221483" y="3141692"/>
            <a:ext cx="798654" cy="709260"/>
            <a:chOff x="8335748" y="3183343"/>
            <a:chExt cx="798654" cy="709260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AA6CF3B0-69A0-0C83-2D1C-46CAB08FC07E}"/>
                </a:ext>
              </a:extLst>
            </p:cNvPr>
            <p:cNvGrpSpPr/>
            <p:nvPr/>
          </p:nvGrpSpPr>
          <p:grpSpPr>
            <a:xfrm>
              <a:off x="8741400" y="3183343"/>
              <a:ext cx="393002" cy="709260"/>
              <a:chOff x="7700152" y="3183343"/>
              <a:chExt cx="393002" cy="709260"/>
            </a:xfrm>
          </p:grpSpPr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F003B7B4-2938-BB59-FCE3-45477A149F88}"/>
                  </a:ext>
                </a:extLst>
              </p:cNvPr>
              <p:cNvSpPr/>
              <p:nvPr/>
            </p:nvSpPr>
            <p:spPr bwMode="auto">
              <a:xfrm>
                <a:off x="7700152" y="3340979"/>
                <a:ext cx="393002" cy="551624"/>
              </a:xfrm>
              <a:custGeom>
                <a:avLst/>
                <a:gdLst>
                  <a:gd name="connsiteX0" fmla="*/ 256885 w 381402"/>
                  <a:gd name="connsiteY0" fmla="*/ 2056 h 547242"/>
                  <a:gd name="connsiteX1" fmla="*/ 379978 w 381402"/>
                  <a:gd name="connsiteY1" fmla="*/ 63602 h 547242"/>
                  <a:gd name="connsiteX2" fmla="*/ 327224 w 381402"/>
                  <a:gd name="connsiteY2" fmla="*/ 257033 h 547242"/>
                  <a:gd name="connsiteX3" fmla="*/ 300847 w 381402"/>
                  <a:gd name="connsiteY3" fmla="*/ 292202 h 547242"/>
                  <a:gd name="connsiteX4" fmla="*/ 248093 w 381402"/>
                  <a:gd name="connsiteY4" fmla="*/ 441671 h 547242"/>
                  <a:gd name="connsiteX5" fmla="*/ 54662 w 381402"/>
                  <a:gd name="connsiteY5" fmla="*/ 547179 h 547242"/>
                  <a:gd name="connsiteX6" fmla="*/ 1909 w 381402"/>
                  <a:gd name="connsiteY6" fmla="*/ 450464 h 547242"/>
                  <a:gd name="connsiteX7" fmla="*/ 10701 w 381402"/>
                  <a:gd name="connsiteY7" fmla="*/ 98771 h 547242"/>
                  <a:gd name="connsiteX8" fmla="*/ 63455 w 381402"/>
                  <a:gd name="connsiteY8" fmla="*/ 81187 h 547242"/>
                  <a:gd name="connsiteX9" fmla="*/ 98624 w 381402"/>
                  <a:gd name="connsiteY9" fmla="*/ 125148 h 547242"/>
                  <a:gd name="connsiteX10" fmla="*/ 186547 w 381402"/>
                  <a:gd name="connsiteY10" fmla="*/ 125148 h 547242"/>
                  <a:gd name="connsiteX11" fmla="*/ 256885 w 381402"/>
                  <a:gd name="connsiteY11" fmla="*/ 2056 h 547242"/>
                  <a:gd name="connsiteX0" fmla="*/ 256885 w 382250"/>
                  <a:gd name="connsiteY0" fmla="*/ 1983 h 547169"/>
                  <a:gd name="connsiteX1" fmla="*/ 379978 w 382250"/>
                  <a:gd name="connsiteY1" fmla="*/ 63529 h 547169"/>
                  <a:gd name="connsiteX2" fmla="*/ 339924 w 382250"/>
                  <a:gd name="connsiteY2" fmla="*/ 247435 h 547169"/>
                  <a:gd name="connsiteX3" fmla="*/ 300847 w 382250"/>
                  <a:gd name="connsiteY3" fmla="*/ 292129 h 547169"/>
                  <a:gd name="connsiteX4" fmla="*/ 248093 w 382250"/>
                  <a:gd name="connsiteY4" fmla="*/ 441598 h 547169"/>
                  <a:gd name="connsiteX5" fmla="*/ 54662 w 382250"/>
                  <a:gd name="connsiteY5" fmla="*/ 547106 h 547169"/>
                  <a:gd name="connsiteX6" fmla="*/ 1909 w 382250"/>
                  <a:gd name="connsiteY6" fmla="*/ 450391 h 547169"/>
                  <a:gd name="connsiteX7" fmla="*/ 10701 w 382250"/>
                  <a:gd name="connsiteY7" fmla="*/ 98698 h 547169"/>
                  <a:gd name="connsiteX8" fmla="*/ 63455 w 382250"/>
                  <a:gd name="connsiteY8" fmla="*/ 81114 h 547169"/>
                  <a:gd name="connsiteX9" fmla="*/ 98624 w 382250"/>
                  <a:gd name="connsiteY9" fmla="*/ 125075 h 547169"/>
                  <a:gd name="connsiteX10" fmla="*/ 186547 w 382250"/>
                  <a:gd name="connsiteY10" fmla="*/ 125075 h 547169"/>
                  <a:gd name="connsiteX11" fmla="*/ 256885 w 382250"/>
                  <a:gd name="connsiteY11" fmla="*/ 1983 h 547169"/>
                  <a:gd name="connsiteX0" fmla="*/ 256885 w 380554"/>
                  <a:gd name="connsiteY0" fmla="*/ 2373 h 547559"/>
                  <a:gd name="connsiteX1" fmla="*/ 379978 w 380554"/>
                  <a:gd name="connsiteY1" fmla="*/ 63919 h 547559"/>
                  <a:gd name="connsiteX2" fmla="*/ 300847 w 380554"/>
                  <a:gd name="connsiteY2" fmla="*/ 292519 h 547559"/>
                  <a:gd name="connsiteX3" fmla="*/ 248093 w 380554"/>
                  <a:gd name="connsiteY3" fmla="*/ 441988 h 547559"/>
                  <a:gd name="connsiteX4" fmla="*/ 54662 w 380554"/>
                  <a:gd name="connsiteY4" fmla="*/ 547496 h 547559"/>
                  <a:gd name="connsiteX5" fmla="*/ 1909 w 380554"/>
                  <a:gd name="connsiteY5" fmla="*/ 450781 h 547559"/>
                  <a:gd name="connsiteX6" fmla="*/ 10701 w 380554"/>
                  <a:gd name="connsiteY6" fmla="*/ 99088 h 547559"/>
                  <a:gd name="connsiteX7" fmla="*/ 63455 w 380554"/>
                  <a:gd name="connsiteY7" fmla="*/ 81504 h 547559"/>
                  <a:gd name="connsiteX8" fmla="*/ 98624 w 380554"/>
                  <a:gd name="connsiteY8" fmla="*/ 125465 h 547559"/>
                  <a:gd name="connsiteX9" fmla="*/ 186547 w 380554"/>
                  <a:gd name="connsiteY9" fmla="*/ 125465 h 547559"/>
                  <a:gd name="connsiteX10" fmla="*/ 256885 w 380554"/>
                  <a:gd name="connsiteY10" fmla="*/ 2373 h 547559"/>
                  <a:gd name="connsiteX0" fmla="*/ 256885 w 393179"/>
                  <a:gd name="connsiteY0" fmla="*/ 97 h 545283"/>
                  <a:gd name="connsiteX1" fmla="*/ 392678 w 393179"/>
                  <a:gd name="connsiteY1" fmla="*/ 106093 h 545283"/>
                  <a:gd name="connsiteX2" fmla="*/ 300847 w 393179"/>
                  <a:gd name="connsiteY2" fmla="*/ 290243 h 545283"/>
                  <a:gd name="connsiteX3" fmla="*/ 248093 w 393179"/>
                  <a:gd name="connsiteY3" fmla="*/ 439712 h 545283"/>
                  <a:gd name="connsiteX4" fmla="*/ 54662 w 393179"/>
                  <a:gd name="connsiteY4" fmla="*/ 545220 h 545283"/>
                  <a:gd name="connsiteX5" fmla="*/ 1909 w 393179"/>
                  <a:gd name="connsiteY5" fmla="*/ 448505 h 545283"/>
                  <a:gd name="connsiteX6" fmla="*/ 10701 w 393179"/>
                  <a:gd name="connsiteY6" fmla="*/ 96812 h 545283"/>
                  <a:gd name="connsiteX7" fmla="*/ 63455 w 393179"/>
                  <a:gd name="connsiteY7" fmla="*/ 79228 h 545283"/>
                  <a:gd name="connsiteX8" fmla="*/ 98624 w 393179"/>
                  <a:gd name="connsiteY8" fmla="*/ 123189 h 545283"/>
                  <a:gd name="connsiteX9" fmla="*/ 186547 w 393179"/>
                  <a:gd name="connsiteY9" fmla="*/ 123189 h 545283"/>
                  <a:gd name="connsiteX10" fmla="*/ 256885 w 393179"/>
                  <a:gd name="connsiteY10" fmla="*/ 97 h 545283"/>
                  <a:gd name="connsiteX0" fmla="*/ 256885 w 392873"/>
                  <a:gd name="connsiteY0" fmla="*/ 210 h 545396"/>
                  <a:gd name="connsiteX1" fmla="*/ 392678 w 392873"/>
                  <a:gd name="connsiteY1" fmla="*/ 106206 h 545396"/>
                  <a:gd name="connsiteX2" fmla="*/ 300847 w 392873"/>
                  <a:gd name="connsiteY2" fmla="*/ 290356 h 545396"/>
                  <a:gd name="connsiteX3" fmla="*/ 248093 w 392873"/>
                  <a:gd name="connsiteY3" fmla="*/ 439825 h 545396"/>
                  <a:gd name="connsiteX4" fmla="*/ 54662 w 392873"/>
                  <a:gd name="connsiteY4" fmla="*/ 545333 h 545396"/>
                  <a:gd name="connsiteX5" fmla="*/ 1909 w 392873"/>
                  <a:gd name="connsiteY5" fmla="*/ 448618 h 545396"/>
                  <a:gd name="connsiteX6" fmla="*/ 10701 w 392873"/>
                  <a:gd name="connsiteY6" fmla="*/ 96925 h 545396"/>
                  <a:gd name="connsiteX7" fmla="*/ 63455 w 392873"/>
                  <a:gd name="connsiteY7" fmla="*/ 79341 h 545396"/>
                  <a:gd name="connsiteX8" fmla="*/ 98624 w 392873"/>
                  <a:gd name="connsiteY8" fmla="*/ 123302 h 545396"/>
                  <a:gd name="connsiteX9" fmla="*/ 186547 w 392873"/>
                  <a:gd name="connsiteY9" fmla="*/ 123302 h 545396"/>
                  <a:gd name="connsiteX10" fmla="*/ 256885 w 392873"/>
                  <a:gd name="connsiteY10" fmla="*/ 210 h 545396"/>
                  <a:gd name="connsiteX0" fmla="*/ 256885 w 392873"/>
                  <a:gd name="connsiteY0" fmla="*/ 210 h 545396"/>
                  <a:gd name="connsiteX1" fmla="*/ 392678 w 392873"/>
                  <a:gd name="connsiteY1" fmla="*/ 106206 h 545396"/>
                  <a:gd name="connsiteX2" fmla="*/ 300847 w 392873"/>
                  <a:gd name="connsiteY2" fmla="*/ 290356 h 545396"/>
                  <a:gd name="connsiteX3" fmla="*/ 248093 w 392873"/>
                  <a:gd name="connsiteY3" fmla="*/ 439825 h 545396"/>
                  <a:gd name="connsiteX4" fmla="*/ 54662 w 392873"/>
                  <a:gd name="connsiteY4" fmla="*/ 545333 h 545396"/>
                  <a:gd name="connsiteX5" fmla="*/ 1909 w 392873"/>
                  <a:gd name="connsiteY5" fmla="*/ 448618 h 545396"/>
                  <a:gd name="connsiteX6" fmla="*/ 10701 w 392873"/>
                  <a:gd name="connsiteY6" fmla="*/ 96925 h 545396"/>
                  <a:gd name="connsiteX7" fmla="*/ 63455 w 392873"/>
                  <a:gd name="connsiteY7" fmla="*/ 79341 h 545396"/>
                  <a:gd name="connsiteX8" fmla="*/ 98624 w 392873"/>
                  <a:gd name="connsiteY8" fmla="*/ 123302 h 545396"/>
                  <a:gd name="connsiteX9" fmla="*/ 186547 w 392873"/>
                  <a:gd name="connsiteY9" fmla="*/ 123302 h 545396"/>
                  <a:gd name="connsiteX10" fmla="*/ 256885 w 392873"/>
                  <a:gd name="connsiteY10" fmla="*/ 210 h 545396"/>
                  <a:gd name="connsiteX0" fmla="*/ 256885 w 392873"/>
                  <a:gd name="connsiteY0" fmla="*/ 210 h 545396"/>
                  <a:gd name="connsiteX1" fmla="*/ 392678 w 392873"/>
                  <a:gd name="connsiteY1" fmla="*/ 106206 h 545396"/>
                  <a:gd name="connsiteX2" fmla="*/ 300847 w 392873"/>
                  <a:gd name="connsiteY2" fmla="*/ 290356 h 545396"/>
                  <a:gd name="connsiteX3" fmla="*/ 248093 w 392873"/>
                  <a:gd name="connsiteY3" fmla="*/ 439825 h 545396"/>
                  <a:gd name="connsiteX4" fmla="*/ 54662 w 392873"/>
                  <a:gd name="connsiteY4" fmla="*/ 545333 h 545396"/>
                  <a:gd name="connsiteX5" fmla="*/ 1909 w 392873"/>
                  <a:gd name="connsiteY5" fmla="*/ 448618 h 545396"/>
                  <a:gd name="connsiteX6" fmla="*/ 10701 w 392873"/>
                  <a:gd name="connsiteY6" fmla="*/ 96925 h 545396"/>
                  <a:gd name="connsiteX7" fmla="*/ 63455 w 392873"/>
                  <a:gd name="connsiteY7" fmla="*/ 79341 h 545396"/>
                  <a:gd name="connsiteX8" fmla="*/ 98624 w 392873"/>
                  <a:gd name="connsiteY8" fmla="*/ 123302 h 545396"/>
                  <a:gd name="connsiteX9" fmla="*/ 186547 w 392873"/>
                  <a:gd name="connsiteY9" fmla="*/ 123302 h 545396"/>
                  <a:gd name="connsiteX10" fmla="*/ 256885 w 392873"/>
                  <a:gd name="connsiteY10" fmla="*/ 210 h 545396"/>
                  <a:gd name="connsiteX0" fmla="*/ 256885 w 392873"/>
                  <a:gd name="connsiteY0" fmla="*/ 210 h 545396"/>
                  <a:gd name="connsiteX1" fmla="*/ 392678 w 392873"/>
                  <a:gd name="connsiteY1" fmla="*/ 106206 h 545396"/>
                  <a:gd name="connsiteX2" fmla="*/ 300847 w 392873"/>
                  <a:gd name="connsiteY2" fmla="*/ 290356 h 545396"/>
                  <a:gd name="connsiteX3" fmla="*/ 248093 w 392873"/>
                  <a:gd name="connsiteY3" fmla="*/ 439825 h 545396"/>
                  <a:gd name="connsiteX4" fmla="*/ 54662 w 392873"/>
                  <a:gd name="connsiteY4" fmla="*/ 545333 h 545396"/>
                  <a:gd name="connsiteX5" fmla="*/ 1909 w 392873"/>
                  <a:gd name="connsiteY5" fmla="*/ 448618 h 545396"/>
                  <a:gd name="connsiteX6" fmla="*/ 10701 w 392873"/>
                  <a:gd name="connsiteY6" fmla="*/ 96925 h 545396"/>
                  <a:gd name="connsiteX7" fmla="*/ 63455 w 392873"/>
                  <a:gd name="connsiteY7" fmla="*/ 79341 h 545396"/>
                  <a:gd name="connsiteX8" fmla="*/ 98624 w 392873"/>
                  <a:gd name="connsiteY8" fmla="*/ 123302 h 545396"/>
                  <a:gd name="connsiteX9" fmla="*/ 186547 w 392873"/>
                  <a:gd name="connsiteY9" fmla="*/ 123302 h 545396"/>
                  <a:gd name="connsiteX10" fmla="*/ 256885 w 392873"/>
                  <a:gd name="connsiteY10" fmla="*/ 210 h 545396"/>
                  <a:gd name="connsiteX0" fmla="*/ 257484 w 393472"/>
                  <a:gd name="connsiteY0" fmla="*/ 210 h 551736"/>
                  <a:gd name="connsiteX1" fmla="*/ 393277 w 393472"/>
                  <a:gd name="connsiteY1" fmla="*/ 106206 h 551736"/>
                  <a:gd name="connsiteX2" fmla="*/ 301446 w 393472"/>
                  <a:gd name="connsiteY2" fmla="*/ 290356 h 551736"/>
                  <a:gd name="connsiteX3" fmla="*/ 248692 w 393472"/>
                  <a:gd name="connsiteY3" fmla="*/ 439825 h 551736"/>
                  <a:gd name="connsiteX4" fmla="*/ 64786 w 393472"/>
                  <a:gd name="connsiteY4" fmla="*/ 551683 h 551736"/>
                  <a:gd name="connsiteX5" fmla="*/ 2508 w 393472"/>
                  <a:gd name="connsiteY5" fmla="*/ 448618 h 551736"/>
                  <a:gd name="connsiteX6" fmla="*/ 11300 w 393472"/>
                  <a:gd name="connsiteY6" fmla="*/ 96925 h 551736"/>
                  <a:gd name="connsiteX7" fmla="*/ 64054 w 393472"/>
                  <a:gd name="connsiteY7" fmla="*/ 79341 h 551736"/>
                  <a:gd name="connsiteX8" fmla="*/ 99223 w 393472"/>
                  <a:gd name="connsiteY8" fmla="*/ 123302 h 551736"/>
                  <a:gd name="connsiteX9" fmla="*/ 187146 w 393472"/>
                  <a:gd name="connsiteY9" fmla="*/ 123302 h 551736"/>
                  <a:gd name="connsiteX10" fmla="*/ 257484 w 393472"/>
                  <a:gd name="connsiteY10" fmla="*/ 210 h 551736"/>
                  <a:gd name="connsiteX0" fmla="*/ 256886 w 392874"/>
                  <a:gd name="connsiteY0" fmla="*/ 210 h 551736"/>
                  <a:gd name="connsiteX1" fmla="*/ 392679 w 392874"/>
                  <a:gd name="connsiteY1" fmla="*/ 106206 h 551736"/>
                  <a:gd name="connsiteX2" fmla="*/ 300848 w 392874"/>
                  <a:gd name="connsiteY2" fmla="*/ 290356 h 551736"/>
                  <a:gd name="connsiteX3" fmla="*/ 248094 w 392874"/>
                  <a:gd name="connsiteY3" fmla="*/ 439825 h 551736"/>
                  <a:gd name="connsiteX4" fmla="*/ 54663 w 392874"/>
                  <a:gd name="connsiteY4" fmla="*/ 551683 h 551736"/>
                  <a:gd name="connsiteX5" fmla="*/ 1910 w 392874"/>
                  <a:gd name="connsiteY5" fmla="*/ 448618 h 551736"/>
                  <a:gd name="connsiteX6" fmla="*/ 10702 w 392874"/>
                  <a:gd name="connsiteY6" fmla="*/ 96925 h 551736"/>
                  <a:gd name="connsiteX7" fmla="*/ 63456 w 392874"/>
                  <a:gd name="connsiteY7" fmla="*/ 79341 h 551736"/>
                  <a:gd name="connsiteX8" fmla="*/ 98625 w 392874"/>
                  <a:gd name="connsiteY8" fmla="*/ 123302 h 551736"/>
                  <a:gd name="connsiteX9" fmla="*/ 186548 w 392874"/>
                  <a:gd name="connsiteY9" fmla="*/ 123302 h 551736"/>
                  <a:gd name="connsiteX10" fmla="*/ 256886 w 392874"/>
                  <a:gd name="connsiteY10" fmla="*/ 210 h 551736"/>
                  <a:gd name="connsiteX0" fmla="*/ 256886 w 392874"/>
                  <a:gd name="connsiteY0" fmla="*/ 210 h 551736"/>
                  <a:gd name="connsiteX1" fmla="*/ 392679 w 392874"/>
                  <a:gd name="connsiteY1" fmla="*/ 106206 h 551736"/>
                  <a:gd name="connsiteX2" fmla="*/ 300848 w 392874"/>
                  <a:gd name="connsiteY2" fmla="*/ 290356 h 551736"/>
                  <a:gd name="connsiteX3" fmla="*/ 248094 w 392874"/>
                  <a:gd name="connsiteY3" fmla="*/ 439825 h 551736"/>
                  <a:gd name="connsiteX4" fmla="*/ 54663 w 392874"/>
                  <a:gd name="connsiteY4" fmla="*/ 551683 h 551736"/>
                  <a:gd name="connsiteX5" fmla="*/ 1910 w 392874"/>
                  <a:gd name="connsiteY5" fmla="*/ 448618 h 551736"/>
                  <a:gd name="connsiteX6" fmla="*/ 10702 w 392874"/>
                  <a:gd name="connsiteY6" fmla="*/ 96925 h 551736"/>
                  <a:gd name="connsiteX7" fmla="*/ 63456 w 392874"/>
                  <a:gd name="connsiteY7" fmla="*/ 79341 h 551736"/>
                  <a:gd name="connsiteX8" fmla="*/ 98625 w 392874"/>
                  <a:gd name="connsiteY8" fmla="*/ 123302 h 551736"/>
                  <a:gd name="connsiteX9" fmla="*/ 186548 w 392874"/>
                  <a:gd name="connsiteY9" fmla="*/ 123302 h 551736"/>
                  <a:gd name="connsiteX10" fmla="*/ 256886 w 392874"/>
                  <a:gd name="connsiteY10" fmla="*/ 210 h 551736"/>
                  <a:gd name="connsiteX0" fmla="*/ 256886 w 392708"/>
                  <a:gd name="connsiteY0" fmla="*/ 96 h 551622"/>
                  <a:gd name="connsiteX1" fmla="*/ 392679 w 392708"/>
                  <a:gd name="connsiteY1" fmla="*/ 106092 h 551622"/>
                  <a:gd name="connsiteX2" fmla="*/ 269098 w 392708"/>
                  <a:gd name="connsiteY2" fmla="*/ 283892 h 551622"/>
                  <a:gd name="connsiteX3" fmla="*/ 248094 w 392708"/>
                  <a:gd name="connsiteY3" fmla="*/ 439711 h 551622"/>
                  <a:gd name="connsiteX4" fmla="*/ 54663 w 392708"/>
                  <a:gd name="connsiteY4" fmla="*/ 551569 h 551622"/>
                  <a:gd name="connsiteX5" fmla="*/ 1910 w 392708"/>
                  <a:gd name="connsiteY5" fmla="*/ 448504 h 551622"/>
                  <a:gd name="connsiteX6" fmla="*/ 10702 w 392708"/>
                  <a:gd name="connsiteY6" fmla="*/ 96811 h 551622"/>
                  <a:gd name="connsiteX7" fmla="*/ 63456 w 392708"/>
                  <a:gd name="connsiteY7" fmla="*/ 79227 h 551622"/>
                  <a:gd name="connsiteX8" fmla="*/ 98625 w 392708"/>
                  <a:gd name="connsiteY8" fmla="*/ 123188 h 551622"/>
                  <a:gd name="connsiteX9" fmla="*/ 186548 w 392708"/>
                  <a:gd name="connsiteY9" fmla="*/ 123188 h 551622"/>
                  <a:gd name="connsiteX10" fmla="*/ 256886 w 392708"/>
                  <a:gd name="connsiteY10" fmla="*/ 96 h 551622"/>
                  <a:gd name="connsiteX0" fmla="*/ 256886 w 392699"/>
                  <a:gd name="connsiteY0" fmla="*/ 96 h 551622"/>
                  <a:gd name="connsiteX1" fmla="*/ 392679 w 392699"/>
                  <a:gd name="connsiteY1" fmla="*/ 106092 h 551622"/>
                  <a:gd name="connsiteX2" fmla="*/ 269098 w 392699"/>
                  <a:gd name="connsiteY2" fmla="*/ 283892 h 551622"/>
                  <a:gd name="connsiteX3" fmla="*/ 248094 w 392699"/>
                  <a:gd name="connsiteY3" fmla="*/ 439711 h 551622"/>
                  <a:gd name="connsiteX4" fmla="*/ 54663 w 392699"/>
                  <a:gd name="connsiteY4" fmla="*/ 551569 h 551622"/>
                  <a:gd name="connsiteX5" fmla="*/ 1910 w 392699"/>
                  <a:gd name="connsiteY5" fmla="*/ 448504 h 551622"/>
                  <a:gd name="connsiteX6" fmla="*/ 10702 w 392699"/>
                  <a:gd name="connsiteY6" fmla="*/ 96811 h 551622"/>
                  <a:gd name="connsiteX7" fmla="*/ 63456 w 392699"/>
                  <a:gd name="connsiteY7" fmla="*/ 79227 h 551622"/>
                  <a:gd name="connsiteX8" fmla="*/ 98625 w 392699"/>
                  <a:gd name="connsiteY8" fmla="*/ 123188 h 551622"/>
                  <a:gd name="connsiteX9" fmla="*/ 186548 w 392699"/>
                  <a:gd name="connsiteY9" fmla="*/ 123188 h 551622"/>
                  <a:gd name="connsiteX10" fmla="*/ 256886 w 392699"/>
                  <a:gd name="connsiteY10" fmla="*/ 96 h 551622"/>
                  <a:gd name="connsiteX0" fmla="*/ 256886 w 392715"/>
                  <a:gd name="connsiteY0" fmla="*/ 96 h 551622"/>
                  <a:gd name="connsiteX1" fmla="*/ 392679 w 392715"/>
                  <a:gd name="connsiteY1" fmla="*/ 106092 h 551622"/>
                  <a:gd name="connsiteX2" fmla="*/ 269098 w 392715"/>
                  <a:gd name="connsiteY2" fmla="*/ 283892 h 551622"/>
                  <a:gd name="connsiteX3" fmla="*/ 248094 w 392715"/>
                  <a:gd name="connsiteY3" fmla="*/ 439711 h 551622"/>
                  <a:gd name="connsiteX4" fmla="*/ 54663 w 392715"/>
                  <a:gd name="connsiteY4" fmla="*/ 551569 h 551622"/>
                  <a:gd name="connsiteX5" fmla="*/ 1910 w 392715"/>
                  <a:gd name="connsiteY5" fmla="*/ 448504 h 551622"/>
                  <a:gd name="connsiteX6" fmla="*/ 10702 w 392715"/>
                  <a:gd name="connsiteY6" fmla="*/ 96811 h 551622"/>
                  <a:gd name="connsiteX7" fmla="*/ 63456 w 392715"/>
                  <a:gd name="connsiteY7" fmla="*/ 79227 h 551622"/>
                  <a:gd name="connsiteX8" fmla="*/ 98625 w 392715"/>
                  <a:gd name="connsiteY8" fmla="*/ 123188 h 551622"/>
                  <a:gd name="connsiteX9" fmla="*/ 186548 w 392715"/>
                  <a:gd name="connsiteY9" fmla="*/ 123188 h 551622"/>
                  <a:gd name="connsiteX10" fmla="*/ 256886 w 392715"/>
                  <a:gd name="connsiteY10" fmla="*/ 96 h 551622"/>
                  <a:gd name="connsiteX0" fmla="*/ 256886 w 392715"/>
                  <a:gd name="connsiteY0" fmla="*/ 96 h 551622"/>
                  <a:gd name="connsiteX1" fmla="*/ 392679 w 392715"/>
                  <a:gd name="connsiteY1" fmla="*/ 106092 h 551622"/>
                  <a:gd name="connsiteX2" fmla="*/ 269098 w 392715"/>
                  <a:gd name="connsiteY2" fmla="*/ 283892 h 551622"/>
                  <a:gd name="connsiteX3" fmla="*/ 248094 w 392715"/>
                  <a:gd name="connsiteY3" fmla="*/ 439711 h 551622"/>
                  <a:gd name="connsiteX4" fmla="*/ 54663 w 392715"/>
                  <a:gd name="connsiteY4" fmla="*/ 551569 h 551622"/>
                  <a:gd name="connsiteX5" fmla="*/ 1910 w 392715"/>
                  <a:gd name="connsiteY5" fmla="*/ 448504 h 551622"/>
                  <a:gd name="connsiteX6" fmla="*/ 10702 w 392715"/>
                  <a:gd name="connsiteY6" fmla="*/ 96811 h 551622"/>
                  <a:gd name="connsiteX7" fmla="*/ 63456 w 392715"/>
                  <a:gd name="connsiteY7" fmla="*/ 79227 h 551622"/>
                  <a:gd name="connsiteX8" fmla="*/ 98625 w 392715"/>
                  <a:gd name="connsiteY8" fmla="*/ 123188 h 551622"/>
                  <a:gd name="connsiteX9" fmla="*/ 186548 w 392715"/>
                  <a:gd name="connsiteY9" fmla="*/ 123188 h 551622"/>
                  <a:gd name="connsiteX10" fmla="*/ 256886 w 392715"/>
                  <a:gd name="connsiteY10" fmla="*/ 96 h 551622"/>
                  <a:gd name="connsiteX0" fmla="*/ 256886 w 392769"/>
                  <a:gd name="connsiteY0" fmla="*/ 99 h 551625"/>
                  <a:gd name="connsiteX1" fmla="*/ 392679 w 392769"/>
                  <a:gd name="connsiteY1" fmla="*/ 106095 h 551625"/>
                  <a:gd name="connsiteX2" fmla="*/ 275448 w 392769"/>
                  <a:gd name="connsiteY2" fmla="*/ 299770 h 551625"/>
                  <a:gd name="connsiteX3" fmla="*/ 248094 w 392769"/>
                  <a:gd name="connsiteY3" fmla="*/ 439714 h 551625"/>
                  <a:gd name="connsiteX4" fmla="*/ 54663 w 392769"/>
                  <a:gd name="connsiteY4" fmla="*/ 551572 h 551625"/>
                  <a:gd name="connsiteX5" fmla="*/ 1910 w 392769"/>
                  <a:gd name="connsiteY5" fmla="*/ 448507 h 551625"/>
                  <a:gd name="connsiteX6" fmla="*/ 10702 w 392769"/>
                  <a:gd name="connsiteY6" fmla="*/ 96814 h 551625"/>
                  <a:gd name="connsiteX7" fmla="*/ 63456 w 392769"/>
                  <a:gd name="connsiteY7" fmla="*/ 79230 h 551625"/>
                  <a:gd name="connsiteX8" fmla="*/ 98625 w 392769"/>
                  <a:gd name="connsiteY8" fmla="*/ 123191 h 551625"/>
                  <a:gd name="connsiteX9" fmla="*/ 186548 w 392769"/>
                  <a:gd name="connsiteY9" fmla="*/ 123191 h 551625"/>
                  <a:gd name="connsiteX10" fmla="*/ 256886 w 392769"/>
                  <a:gd name="connsiteY10" fmla="*/ 99 h 551625"/>
                  <a:gd name="connsiteX0" fmla="*/ 256886 w 392747"/>
                  <a:gd name="connsiteY0" fmla="*/ 99 h 551625"/>
                  <a:gd name="connsiteX1" fmla="*/ 392679 w 392747"/>
                  <a:gd name="connsiteY1" fmla="*/ 106095 h 551625"/>
                  <a:gd name="connsiteX2" fmla="*/ 275448 w 392747"/>
                  <a:gd name="connsiteY2" fmla="*/ 299770 h 551625"/>
                  <a:gd name="connsiteX3" fmla="*/ 248094 w 392747"/>
                  <a:gd name="connsiteY3" fmla="*/ 439714 h 551625"/>
                  <a:gd name="connsiteX4" fmla="*/ 54663 w 392747"/>
                  <a:gd name="connsiteY4" fmla="*/ 551572 h 551625"/>
                  <a:gd name="connsiteX5" fmla="*/ 1910 w 392747"/>
                  <a:gd name="connsiteY5" fmla="*/ 448507 h 551625"/>
                  <a:gd name="connsiteX6" fmla="*/ 10702 w 392747"/>
                  <a:gd name="connsiteY6" fmla="*/ 96814 h 551625"/>
                  <a:gd name="connsiteX7" fmla="*/ 63456 w 392747"/>
                  <a:gd name="connsiteY7" fmla="*/ 79230 h 551625"/>
                  <a:gd name="connsiteX8" fmla="*/ 98625 w 392747"/>
                  <a:gd name="connsiteY8" fmla="*/ 123191 h 551625"/>
                  <a:gd name="connsiteX9" fmla="*/ 186548 w 392747"/>
                  <a:gd name="connsiteY9" fmla="*/ 123191 h 551625"/>
                  <a:gd name="connsiteX10" fmla="*/ 256886 w 392747"/>
                  <a:gd name="connsiteY10" fmla="*/ 99 h 551625"/>
                  <a:gd name="connsiteX0" fmla="*/ 256886 w 392954"/>
                  <a:gd name="connsiteY0" fmla="*/ 143 h 551669"/>
                  <a:gd name="connsiteX1" fmla="*/ 392679 w 392954"/>
                  <a:gd name="connsiteY1" fmla="*/ 106139 h 551669"/>
                  <a:gd name="connsiteX2" fmla="*/ 275448 w 392954"/>
                  <a:gd name="connsiteY2" fmla="*/ 299814 h 551669"/>
                  <a:gd name="connsiteX3" fmla="*/ 248094 w 392954"/>
                  <a:gd name="connsiteY3" fmla="*/ 439758 h 551669"/>
                  <a:gd name="connsiteX4" fmla="*/ 54663 w 392954"/>
                  <a:gd name="connsiteY4" fmla="*/ 551616 h 551669"/>
                  <a:gd name="connsiteX5" fmla="*/ 1910 w 392954"/>
                  <a:gd name="connsiteY5" fmla="*/ 448551 h 551669"/>
                  <a:gd name="connsiteX6" fmla="*/ 10702 w 392954"/>
                  <a:gd name="connsiteY6" fmla="*/ 96858 h 551669"/>
                  <a:gd name="connsiteX7" fmla="*/ 63456 w 392954"/>
                  <a:gd name="connsiteY7" fmla="*/ 79274 h 551669"/>
                  <a:gd name="connsiteX8" fmla="*/ 98625 w 392954"/>
                  <a:gd name="connsiteY8" fmla="*/ 123235 h 551669"/>
                  <a:gd name="connsiteX9" fmla="*/ 186548 w 392954"/>
                  <a:gd name="connsiteY9" fmla="*/ 123235 h 551669"/>
                  <a:gd name="connsiteX10" fmla="*/ 256886 w 392954"/>
                  <a:gd name="connsiteY10" fmla="*/ 143 h 551669"/>
                  <a:gd name="connsiteX0" fmla="*/ 256886 w 393002"/>
                  <a:gd name="connsiteY0" fmla="*/ 98 h 551624"/>
                  <a:gd name="connsiteX1" fmla="*/ 392679 w 393002"/>
                  <a:gd name="connsiteY1" fmla="*/ 106094 h 551624"/>
                  <a:gd name="connsiteX2" fmla="*/ 294498 w 393002"/>
                  <a:gd name="connsiteY2" fmla="*/ 293419 h 551624"/>
                  <a:gd name="connsiteX3" fmla="*/ 248094 w 393002"/>
                  <a:gd name="connsiteY3" fmla="*/ 439713 h 551624"/>
                  <a:gd name="connsiteX4" fmla="*/ 54663 w 393002"/>
                  <a:gd name="connsiteY4" fmla="*/ 551571 h 551624"/>
                  <a:gd name="connsiteX5" fmla="*/ 1910 w 393002"/>
                  <a:gd name="connsiteY5" fmla="*/ 448506 h 551624"/>
                  <a:gd name="connsiteX6" fmla="*/ 10702 w 393002"/>
                  <a:gd name="connsiteY6" fmla="*/ 96813 h 551624"/>
                  <a:gd name="connsiteX7" fmla="*/ 63456 w 393002"/>
                  <a:gd name="connsiteY7" fmla="*/ 79229 h 551624"/>
                  <a:gd name="connsiteX8" fmla="*/ 98625 w 393002"/>
                  <a:gd name="connsiteY8" fmla="*/ 123190 h 551624"/>
                  <a:gd name="connsiteX9" fmla="*/ 186548 w 393002"/>
                  <a:gd name="connsiteY9" fmla="*/ 123190 h 551624"/>
                  <a:gd name="connsiteX10" fmla="*/ 256886 w 393002"/>
                  <a:gd name="connsiteY10" fmla="*/ 98 h 551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3002" h="551624">
                    <a:moveTo>
                      <a:pt x="256886" y="98"/>
                    </a:moveTo>
                    <a:cubicBezTo>
                      <a:pt x="291241" y="-2751"/>
                      <a:pt x="386410" y="57207"/>
                      <a:pt x="392679" y="106094"/>
                    </a:cubicBezTo>
                    <a:cubicBezTo>
                      <a:pt x="398948" y="154981"/>
                      <a:pt x="312246" y="285441"/>
                      <a:pt x="294498" y="293419"/>
                    </a:cubicBezTo>
                    <a:cubicBezTo>
                      <a:pt x="276750" y="301397"/>
                      <a:pt x="288066" y="396688"/>
                      <a:pt x="248094" y="439713"/>
                    </a:cubicBezTo>
                    <a:cubicBezTo>
                      <a:pt x="208122" y="482738"/>
                      <a:pt x="95694" y="550106"/>
                      <a:pt x="54663" y="551571"/>
                    </a:cubicBezTo>
                    <a:cubicBezTo>
                      <a:pt x="13632" y="553036"/>
                      <a:pt x="9237" y="524299"/>
                      <a:pt x="1910" y="448506"/>
                    </a:cubicBezTo>
                    <a:cubicBezTo>
                      <a:pt x="-5417" y="372713"/>
                      <a:pt x="10702" y="96813"/>
                      <a:pt x="10702" y="96813"/>
                    </a:cubicBezTo>
                    <a:cubicBezTo>
                      <a:pt x="30485" y="70192"/>
                      <a:pt x="63456" y="79229"/>
                      <a:pt x="63456" y="79229"/>
                    </a:cubicBezTo>
                    <a:cubicBezTo>
                      <a:pt x="78110" y="83625"/>
                      <a:pt x="78110" y="115863"/>
                      <a:pt x="98625" y="123190"/>
                    </a:cubicBezTo>
                    <a:cubicBezTo>
                      <a:pt x="119140" y="130517"/>
                      <a:pt x="158706" y="142240"/>
                      <a:pt x="186548" y="123190"/>
                    </a:cubicBezTo>
                    <a:cubicBezTo>
                      <a:pt x="214390" y="104140"/>
                      <a:pt x="222531" y="2947"/>
                      <a:pt x="256886" y="9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5" name="Pentagon 54">
                <a:extLst>
                  <a:ext uri="{FF2B5EF4-FFF2-40B4-BE49-F238E27FC236}">
                    <a16:creationId xmlns:a16="http://schemas.microsoft.com/office/drawing/2014/main" id="{887966A8-4D34-F8BA-0B64-9D8F30A53649}"/>
                  </a:ext>
                </a:extLst>
              </p:cNvPr>
              <p:cNvSpPr/>
              <p:nvPr/>
            </p:nvSpPr>
            <p:spPr bwMode="auto">
              <a:xfrm>
                <a:off x="7766038" y="3183343"/>
                <a:ext cx="251407" cy="300126"/>
              </a:xfrm>
              <a:prstGeom prst="homePlate">
                <a:avLst/>
              </a:prstGeom>
              <a:solidFill>
                <a:schemeClr val="accent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7C960736-DC8E-591F-706A-8B3695B4A346}"/>
                </a:ext>
              </a:extLst>
            </p:cNvPr>
            <p:cNvGrpSpPr/>
            <p:nvPr/>
          </p:nvGrpSpPr>
          <p:grpSpPr>
            <a:xfrm flipH="1">
              <a:off x="8335748" y="3183343"/>
              <a:ext cx="393002" cy="709260"/>
              <a:chOff x="7700152" y="3183343"/>
              <a:chExt cx="393002" cy="709260"/>
            </a:xfrm>
          </p:grpSpPr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96DF4D5B-7D10-9562-834A-08A0A4E0C68E}"/>
                  </a:ext>
                </a:extLst>
              </p:cNvPr>
              <p:cNvSpPr/>
              <p:nvPr/>
            </p:nvSpPr>
            <p:spPr bwMode="auto">
              <a:xfrm>
                <a:off x="7700152" y="3340979"/>
                <a:ext cx="393002" cy="551624"/>
              </a:xfrm>
              <a:custGeom>
                <a:avLst/>
                <a:gdLst>
                  <a:gd name="connsiteX0" fmla="*/ 256885 w 381402"/>
                  <a:gd name="connsiteY0" fmla="*/ 2056 h 547242"/>
                  <a:gd name="connsiteX1" fmla="*/ 379978 w 381402"/>
                  <a:gd name="connsiteY1" fmla="*/ 63602 h 547242"/>
                  <a:gd name="connsiteX2" fmla="*/ 327224 w 381402"/>
                  <a:gd name="connsiteY2" fmla="*/ 257033 h 547242"/>
                  <a:gd name="connsiteX3" fmla="*/ 300847 w 381402"/>
                  <a:gd name="connsiteY3" fmla="*/ 292202 h 547242"/>
                  <a:gd name="connsiteX4" fmla="*/ 248093 w 381402"/>
                  <a:gd name="connsiteY4" fmla="*/ 441671 h 547242"/>
                  <a:gd name="connsiteX5" fmla="*/ 54662 w 381402"/>
                  <a:gd name="connsiteY5" fmla="*/ 547179 h 547242"/>
                  <a:gd name="connsiteX6" fmla="*/ 1909 w 381402"/>
                  <a:gd name="connsiteY6" fmla="*/ 450464 h 547242"/>
                  <a:gd name="connsiteX7" fmla="*/ 10701 w 381402"/>
                  <a:gd name="connsiteY7" fmla="*/ 98771 h 547242"/>
                  <a:gd name="connsiteX8" fmla="*/ 63455 w 381402"/>
                  <a:gd name="connsiteY8" fmla="*/ 81187 h 547242"/>
                  <a:gd name="connsiteX9" fmla="*/ 98624 w 381402"/>
                  <a:gd name="connsiteY9" fmla="*/ 125148 h 547242"/>
                  <a:gd name="connsiteX10" fmla="*/ 186547 w 381402"/>
                  <a:gd name="connsiteY10" fmla="*/ 125148 h 547242"/>
                  <a:gd name="connsiteX11" fmla="*/ 256885 w 381402"/>
                  <a:gd name="connsiteY11" fmla="*/ 2056 h 547242"/>
                  <a:gd name="connsiteX0" fmla="*/ 256885 w 382250"/>
                  <a:gd name="connsiteY0" fmla="*/ 1983 h 547169"/>
                  <a:gd name="connsiteX1" fmla="*/ 379978 w 382250"/>
                  <a:gd name="connsiteY1" fmla="*/ 63529 h 547169"/>
                  <a:gd name="connsiteX2" fmla="*/ 339924 w 382250"/>
                  <a:gd name="connsiteY2" fmla="*/ 247435 h 547169"/>
                  <a:gd name="connsiteX3" fmla="*/ 300847 w 382250"/>
                  <a:gd name="connsiteY3" fmla="*/ 292129 h 547169"/>
                  <a:gd name="connsiteX4" fmla="*/ 248093 w 382250"/>
                  <a:gd name="connsiteY4" fmla="*/ 441598 h 547169"/>
                  <a:gd name="connsiteX5" fmla="*/ 54662 w 382250"/>
                  <a:gd name="connsiteY5" fmla="*/ 547106 h 547169"/>
                  <a:gd name="connsiteX6" fmla="*/ 1909 w 382250"/>
                  <a:gd name="connsiteY6" fmla="*/ 450391 h 547169"/>
                  <a:gd name="connsiteX7" fmla="*/ 10701 w 382250"/>
                  <a:gd name="connsiteY7" fmla="*/ 98698 h 547169"/>
                  <a:gd name="connsiteX8" fmla="*/ 63455 w 382250"/>
                  <a:gd name="connsiteY8" fmla="*/ 81114 h 547169"/>
                  <a:gd name="connsiteX9" fmla="*/ 98624 w 382250"/>
                  <a:gd name="connsiteY9" fmla="*/ 125075 h 547169"/>
                  <a:gd name="connsiteX10" fmla="*/ 186547 w 382250"/>
                  <a:gd name="connsiteY10" fmla="*/ 125075 h 547169"/>
                  <a:gd name="connsiteX11" fmla="*/ 256885 w 382250"/>
                  <a:gd name="connsiteY11" fmla="*/ 1983 h 547169"/>
                  <a:gd name="connsiteX0" fmla="*/ 256885 w 380554"/>
                  <a:gd name="connsiteY0" fmla="*/ 2373 h 547559"/>
                  <a:gd name="connsiteX1" fmla="*/ 379978 w 380554"/>
                  <a:gd name="connsiteY1" fmla="*/ 63919 h 547559"/>
                  <a:gd name="connsiteX2" fmla="*/ 300847 w 380554"/>
                  <a:gd name="connsiteY2" fmla="*/ 292519 h 547559"/>
                  <a:gd name="connsiteX3" fmla="*/ 248093 w 380554"/>
                  <a:gd name="connsiteY3" fmla="*/ 441988 h 547559"/>
                  <a:gd name="connsiteX4" fmla="*/ 54662 w 380554"/>
                  <a:gd name="connsiteY4" fmla="*/ 547496 h 547559"/>
                  <a:gd name="connsiteX5" fmla="*/ 1909 w 380554"/>
                  <a:gd name="connsiteY5" fmla="*/ 450781 h 547559"/>
                  <a:gd name="connsiteX6" fmla="*/ 10701 w 380554"/>
                  <a:gd name="connsiteY6" fmla="*/ 99088 h 547559"/>
                  <a:gd name="connsiteX7" fmla="*/ 63455 w 380554"/>
                  <a:gd name="connsiteY7" fmla="*/ 81504 h 547559"/>
                  <a:gd name="connsiteX8" fmla="*/ 98624 w 380554"/>
                  <a:gd name="connsiteY8" fmla="*/ 125465 h 547559"/>
                  <a:gd name="connsiteX9" fmla="*/ 186547 w 380554"/>
                  <a:gd name="connsiteY9" fmla="*/ 125465 h 547559"/>
                  <a:gd name="connsiteX10" fmla="*/ 256885 w 380554"/>
                  <a:gd name="connsiteY10" fmla="*/ 2373 h 547559"/>
                  <a:gd name="connsiteX0" fmla="*/ 256885 w 393179"/>
                  <a:gd name="connsiteY0" fmla="*/ 97 h 545283"/>
                  <a:gd name="connsiteX1" fmla="*/ 392678 w 393179"/>
                  <a:gd name="connsiteY1" fmla="*/ 106093 h 545283"/>
                  <a:gd name="connsiteX2" fmla="*/ 300847 w 393179"/>
                  <a:gd name="connsiteY2" fmla="*/ 290243 h 545283"/>
                  <a:gd name="connsiteX3" fmla="*/ 248093 w 393179"/>
                  <a:gd name="connsiteY3" fmla="*/ 439712 h 545283"/>
                  <a:gd name="connsiteX4" fmla="*/ 54662 w 393179"/>
                  <a:gd name="connsiteY4" fmla="*/ 545220 h 545283"/>
                  <a:gd name="connsiteX5" fmla="*/ 1909 w 393179"/>
                  <a:gd name="connsiteY5" fmla="*/ 448505 h 545283"/>
                  <a:gd name="connsiteX6" fmla="*/ 10701 w 393179"/>
                  <a:gd name="connsiteY6" fmla="*/ 96812 h 545283"/>
                  <a:gd name="connsiteX7" fmla="*/ 63455 w 393179"/>
                  <a:gd name="connsiteY7" fmla="*/ 79228 h 545283"/>
                  <a:gd name="connsiteX8" fmla="*/ 98624 w 393179"/>
                  <a:gd name="connsiteY8" fmla="*/ 123189 h 545283"/>
                  <a:gd name="connsiteX9" fmla="*/ 186547 w 393179"/>
                  <a:gd name="connsiteY9" fmla="*/ 123189 h 545283"/>
                  <a:gd name="connsiteX10" fmla="*/ 256885 w 393179"/>
                  <a:gd name="connsiteY10" fmla="*/ 97 h 545283"/>
                  <a:gd name="connsiteX0" fmla="*/ 256885 w 392873"/>
                  <a:gd name="connsiteY0" fmla="*/ 210 h 545396"/>
                  <a:gd name="connsiteX1" fmla="*/ 392678 w 392873"/>
                  <a:gd name="connsiteY1" fmla="*/ 106206 h 545396"/>
                  <a:gd name="connsiteX2" fmla="*/ 300847 w 392873"/>
                  <a:gd name="connsiteY2" fmla="*/ 290356 h 545396"/>
                  <a:gd name="connsiteX3" fmla="*/ 248093 w 392873"/>
                  <a:gd name="connsiteY3" fmla="*/ 439825 h 545396"/>
                  <a:gd name="connsiteX4" fmla="*/ 54662 w 392873"/>
                  <a:gd name="connsiteY4" fmla="*/ 545333 h 545396"/>
                  <a:gd name="connsiteX5" fmla="*/ 1909 w 392873"/>
                  <a:gd name="connsiteY5" fmla="*/ 448618 h 545396"/>
                  <a:gd name="connsiteX6" fmla="*/ 10701 w 392873"/>
                  <a:gd name="connsiteY6" fmla="*/ 96925 h 545396"/>
                  <a:gd name="connsiteX7" fmla="*/ 63455 w 392873"/>
                  <a:gd name="connsiteY7" fmla="*/ 79341 h 545396"/>
                  <a:gd name="connsiteX8" fmla="*/ 98624 w 392873"/>
                  <a:gd name="connsiteY8" fmla="*/ 123302 h 545396"/>
                  <a:gd name="connsiteX9" fmla="*/ 186547 w 392873"/>
                  <a:gd name="connsiteY9" fmla="*/ 123302 h 545396"/>
                  <a:gd name="connsiteX10" fmla="*/ 256885 w 392873"/>
                  <a:gd name="connsiteY10" fmla="*/ 210 h 545396"/>
                  <a:gd name="connsiteX0" fmla="*/ 256885 w 392873"/>
                  <a:gd name="connsiteY0" fmla="*/ 210 h 545396"/>
                  <a:gd name="connsiteX1" fmla="*/ 392678 w 392873"/>
                  <a:gd name="connsiteY1" fmla="*/ 106206 h 545396"/>
                  <a:gd name="connsiteX2" fmla="*/ 300847 w 392873"/>
                  <a:gd name="connsiteY2" fmla="*/ 290356 h 545396"/>
                  <a:gd name="connsiteX3" fmla="*/ 248093 w 392873"/>
                  <a:gd name="connsiteY3" fmla="*/ 439825 h 545396"/>
                  <a:gd name="connsiteX4" fmla="*/ 54662 w 392873"/>
                  <a:gd name="connsiteY4" fmla="*/ 545333 h 545396"/>
                  <a:gd name="connsiteX5" fmla="*/ 1909 w 392873"/>
                  <a:gd name="connsiteY5" fmla="*/ 448618 h 545396"/>
                  <a:gd name="connsiteX6" fmla="*/ 10701 w 392873"/>
                  <a:gd name="connsiteY6" fmla="*/ 96925 h 545396"/>
                  <a:gd name="connsiteX7" fmla="*/ 63455 w 392873"/>
                  <a:gd name="connsiteY7" fmla="*/ 79341 h 545396"/>
                  <a:gd name="connsiteX8" fmla="*/ 98624 w 392873"/>
                  <a:gd name="connsiteY8" fmla="*/ 123302 h 545396"/>
                  <a:gd name="connsiteX9" fmla="*/ 186547 w 392873"/>
                  <a:gd name="connsiteY9" fmla="*/ 123302 h 545396"/>
                  <a:gd name="connsiteX10" fmla="*/ 256885 w 392873"/>
                  <a:gd name="connsiteY10" fmla="*/ 210 h 545396"/>
                  <a:gd name="connsiteX0" fmla="*/ 256885 w 392873"/>
                  <a:gd name="connsiteY0" fmla="*/ 210 h 545396"/>
                  <a:gd name="connsiteX1" fmla="*/ 392678 w 392873"/>
                  <a:gd name="connsiteY1" fmla="*/ 106206 h 545396"/>
                  <a:gd name="connsiteX2" fmla="*/ 300847 w 392873"/>
                  <a:gd name="connsiteY2" fmla="*/ 290356 h 545396"/>
                  <a:gd name="connsiteX3" fmla="*/ 248093 w 392873"/>
                  <a:gd name="connsiteY3" fmla="*/ 439825 h 545396"/>
                  <a:gd name="connsiteX4" fmla="*/ 54662 w 392873"/>
                  <a:gd name="connsiteY4" fmla="*/ 545333 h 545396"/>
                  <a:gd name="connsiteX5" fmla="*/ 1909 w 392873"/>
                  <a:gd name="connsiteY5" fmla="*/ 448618 h 545396"/>
                  <a:gd name="connsiteX6" fmla="*/ 10701 w 392873"/>
                  <a:gd name="connsiteY6" fmla="*/ 96925 h 545396"/>
                  <a:gd name="connsiteX7" fmla="*/ 63455 w 392873"/>
                  <a:gd name="connsiteY7" fmla="*/ 79341 h 545396"/>
                  <a:gd name="connsiteX8" fmla="*/ 98624 w 392873"/>
                  <a:gd name="connsiteY8" fmla="*/ 123302 h 545396"/>
                  <a:gd name="connsiteX9" fmla="*/ 186547 w 392873"/>
                  <a:gd name="connsiteY9" fmla="*/ 123302 h 545396"/>
                  <a:gd name="connsiteX10" fmla="*/ 256885 w 392873"/>
                  <a:gd name="connsiteY10" fmla="*/ 210 h 545396"/>
                  <a:gd name="connsiteX0" fmla="*/ 256885 w 392873"/>
                  <a:gd name="connsiteY0" fmla="*/ 210 h 545396"/>
                  <a:gd name="connsiteX1" fmla="*/ 392678 w 392873"/>
                  <a:gd name="connsiteY1" fmla="*/ 106206 h 545396"/>
                  <a:gd name="connsiteX2" fmla="*/ 300847 w 392873"/>
                  <a:gd name="connsiteY2" fmla="*/ 290356 h 545396"/>
                  <a:gd name="connsiteX3" fmla="*/ 248093 w 392873"/>
                  <a:gd name="connsiteY3" fmla="*/ 439825 h 545396"/>
                  <a:gd name="connsiteX4" fmla="*/ 54662 w 392873"/>
                  <a:gd name="connsiteY4" fmla="*/ 545333 h 545396"/>
                  <a:gd name="connsiteX5" fmla="*/ 1909 w 392873"/>
                  <a:gd name="connsiteY5" fmla="*/ 448618 h 545396"/>
                  <a:gd name="connsiteX6" fmla="*/ 10701 w 392873"/>
                  <a:gd name="connsiteY6" fmla="*/ 96925 h 545396"/>
                  <a:gd name="connsiteX7" fmla="*/ 63455 w 392873"/>
                  <a:gd name="connsiteY7" fmla="*/ 79341 h 545396"/>
                  <a:gd name="connsiteX8" fmla="*/ 98624 w 392873"/>
                  <a:gd name="connsiteY8" fmla="*/ 123302 h 545396"/>
                  <a:gd name="connsiteX9" fmla="*/ 186547 w 392873"/>
                  <a:gd name="connsiteY9" fmla="*/ 123302 h 545396"/>
                  <a:gd name="connsiteX10" fmla="*/ 256885 w 392873"/>
                  <a:gd name="connsiteY10" fmla="*/ 210 h 545396"/>
                  <a:gd name="connsiteX0" fmla="*/ 257484 w 393472"/>
                  <a:gd name="connsiteY0" fmla="*/ 210 h 551736"/>
                  <a:gd name="connsiteX1" fmla="*/ 393277 w 393472"/>
                  <a:gd name="connsiteY1" fmla="*/ 106206 h 551736"/>
                  <a:gd name="connsiteX2" fmla="*/ 301446 w 393472"/>
                  <a:gd name="connsiteY2" fmla="*/ 290356 h 551736"/>
                  <a:gd name="connsiteX3" fmla="*/ 248692 w 393472"/>
                  <a:gd name="connsiteY3" fmla="*/ 439825 h 551736"/>
                  <a:gd name="connsiteX4" fmla="*/ 64786 w 393472"/>
                  <a:gd name="connsiteY4" fmla="*/ 551683 h 551736"/>
                  <a:gd name="connsiteX5" fmla="*/ 2508 w 393472"/>
                  <a:gd name="connsiteY5" fmla="*/ 448618 h 551736"/>
                  <a:gd name="connsiteX6" fmla="*/ 11300 w 393472"/>
                  <a:gd name="connsiteY6" fmla="*/ 96925 h 551736"/>
                  <a:gd name="connsiteX7" fmla="*/ 64054 w 393472"/>
                  <a:gd name="connsiteY7" fmla="*/ 79341 h 551736"/>
                  <a:gd name="connsiteX8" fmla="*/ 99223 w 393472"/>
                  <a:gd name="connsiteY8" fmla="*/ 123302 h 551736"/>
                  <a:gd name="connsiteX9" fmla="*/ 187146 w 393472"/>
                  <a:gd name="connsiteY9" fmla="*/ 123302 h 551736"/>
                  <a:gd name="connsiteX10" fmla="*/ 257484 w 393472"/>
                  <a:gd name="connsiteY10" fmla="*/ 210 h 551736"/>
                  <a:gd name="connsiteX0" fmla="*/ 256886 w 392874"/>
                  <a:gd name="connsiteY0" fmla="*/ 210 h 551736"/>
                  <a:gd name="connsiteX1" fmla="*/ 392679 w 392874"/>
                  <a:gd name="connsiteY1" fmla="*/ 106206 h 551736"/>
                  <a:gd name="connsiteX2" fmla="*/ 300848 w 392874"/>
                  <a:gd name="connsiteY2" fmla="*/ 290356 h 551736"/>
                  <a:gd name="connsiteX3" fmla="*/ 248094 w 392874"/>
                  <a:gd name="connsiteY3" fmla="*/ 439825 h 551736"/>
                  <a:gd name="connsiteX4" fmla="*/ 54663 w 392874"/>
                  <a:gd name="connsiteY4" fmla="*/ 551683 h 551736"/>
                  <a:gd name="connsiteX5" fmla="*/ 1910 w 392874"/>
                  <a:gd name="connsiteY5" fmla="*/ 448618 h 551736"/>
                  <a:gd name="connsiteX6" fmla="*/ 10702 w 392874"/>
                  <a:gd name="connsiteY6" fmla="*/ 96925 h 551736"/>
                  <a:gd name="connsiteX7" fmla="*/ 63456 w 392874"/>
                  <a:gd name="connsiteY7" fmla="*/ 79341 h 551736"/>
                  <a:gd name="connsiteX8" fmla="*/ 98625 w 392874"/>
                  <a:gd name="connsiteY8" fmla="*/ 123302 h 551736"/>
                  <a:gd name="connsiteX9" fmla="*/ 186548 w 392874"/>
                  <a:gd name="connsiteY9" fmla="*/ 123302 h 551736"/>
                  <a:gd name="connsiteX10" fmla="*/ 256886 w 392874"/>
                  <a:gd name="connsiteY10" fmla="*/ 210 h 551736"/>
                  <a:gd name="connsiteX0" fmla="*/ 256886 w 392874"/>
                  <a:gd name="connsiteY0" fmla="*/ 210 h 551736"/>
                  <a:gd name="connsiteX1" fmla="*/ 392679 w 392874"/>
                  <a:gd name="connsiteY1" fmla="*/ 106206 h 551736"/>
                  <a:gd name="connsiteX2" fmla="*/ 300848 w 392874"/>
                  <a:gd name="connsiteY2" fmla="*/ 290356 h 551736"/>
                  <a:gd name="connsiteX3" fmla="*/ 248094 w 392874"/>
                  <a:gd name="connsiteY3" fmla="*/ 439825 h 551736"/>
                  <a:gd name="connsiteX4" fmla="*/ 54663 w 392874"/>
                  <a:gd name="connsiteY4" fmla="*/ 551683 h 551736"/>
                  <a:gd name="connsiteX5" fmla="*/ 1910 w 392874"/>
                  <a:gd name="connsiteY5" fmla="*/ 448618 h 551736"/>
                  <a:gd name="connsiteX6" fmla="*/ 10702 w 392874"/>
                  <a:gd name="connsiteY6" fmla="*/ 96925 h 551736"/>
                  <a:gd name="connsiteX7" fmla="*/ 63456 w 392874"/>
                  <a:gd name="connsiteY7" fmla="*/ 79341 h 551736"/>
                  <a:gd name="connsiteX8" fmla="*/ 98625 w 392874"/>
                  <a:gd name="connsiteY8" fmla="*/ 123302 h 551736"/>
                  <a:gd name="connsiteX9" fmla="*/ 186548 w 392874"/>
                  <a:gd name="connsiteY9" fmla="*/ 123302 h 551736"/>
                  <a:gd name="connsiteX10" fmla="*/ 256886 w 392874"/>
                  <a:gd name="connsiteY10" fmla="*/ 210 h 551736"/>
                  <a:gd name="connsiteX0" fmla="*/ 256886 w 392708"/>
                  <a:gd name="connsiteY0" fmla="*/ 96 h 551622"/>
                  <a:gd name="connsiteX1" fmla="*/ 392679 w 392708"/>
                  <a:gd name="connsiteY1" fmla="*/ 106092 h 551622"/>
                  <a:gd name="connsiteX2" fmla="*/ 269098 w 392708"/>
                  <a:gd name="connsiteY2" fmla="*/ 283892 h 551622"/>
                  <a:gd name="connsiteX3" fmla="*/ 248094 w 392708"/>
                  <a:gd name="connsiteY3" fmla="*/ 439711 h 551622"/>
                  <a:gd name="connsiteX4" fmla="*/ 54663 w 392708"/>
                  <a:gd name="connsiteY4" fmla="*/ 551569 h 551622"/>
                  <a:gd name="connsiteX5" fmla="*/ 1910 w 392708"/>
                  <a:gd name="connsiteY5" fmla="*/ 448504 h 551622"/>
                  <a:gd name="connsiteX6" fmla="*/ 10702 w 392708"/>
                  <a:gd name="connsiteY6" fmla="*/ 96811 h 551622"/>
                  <a:gd name="connsiteX7" fmla="*/ 63456 w 392708"/>
                  <a:gd name="connsiteY7" fmla="*/ 79227 h 551622"/>
                  <a:gd name="connsiteX8" fmla="*/ 98625 w 392708"/>
                  <a:gd name="connsiteY8" fmla="*/ 123188 h 551622"/>
                  <a:gd name="connsiteX9" fmla="*/ 186548 w 392708"/>
                  <a:gd name="connsiteY9" fmla="*/ 123188 h 551622"/>
                  <a:gd name="connsiteX10" fmla="*/ 256886 w 392708"/>
                  <a:gd name="connsiteY10" fmla="*/ 96 h 551622"/>
                  <a:gd name="connsiteX0" fmla="*/ 256886 w 392699"/>
                  <a:gd name="connsiteY0" fmla="*/ 96 h 551622"/>
                  <a:gd name="connsiteX1" fmla="*/ 392679 w 392699"/>
                  <a:gd name="connsiteY1" fmla="*/ 106092 h 551622"/>
                  <a:gd name="connsiteX2" fmla="*/ 269098 w 392699"/>
                  <a:gd name="connsiteY2" fmla="*/ 283892 h 551622"/>
                  <a:gd name="connsiteX3" fmla="*/ 248094 w 392699"/>
                  <a:gd name="connsiteY3" fmla="*/ 439711 h 551622"/>
                  <a:gd name="connsiteX4" fmla="*/ 54663 w 392699"/>
                  <a:gd name="connsiteY4" fmla="*/ 551569 h 551622"/>
                  <a:gd name="connsiteX5" fmla="*/ 1910 w 392699"/>
                  <a:gd name="connsiteY5" fmla="*/ 448504 h 551622"/>
                  <a:gd name="connsiteX6" fmla="*/ 10702 w 392699"/>
                  <a:gd name="connsiteY6" fmla="*/ 96811 h 551622"/>
                  <a:gd name="connsiteX7" fmla="*/ 63456 w 392699"/>
                  <a:gd name="connsiteY7" fmla="*/ 79227 h 551622"/>
                  <a:gd name="connsiteX8" fmla="*/ 98625 w 392699"/>
                  <a:gd name="connsiteY8" fmla="*/ 123188 h 551622"/>
                  <a:gd name="connsiteX9" fmla="*/ 186548 w 392699"/>
                  <a:gd name="connsiteY9" fmla="*/ 123188 h 551622"/>
                  <a:gd name="connsiteX10" fmla="*/ 256886 w 392699"/>
                  <a:gd name="connsiteY10" fmla="*/ 96 h 551622"/>
                  <a:gd name="connsiteX0" fmla="*/ 256886 w 392715"/>
                  <a:gd name="connsiteY0" fmla="*/ 96 h 551622"/>
                  <a:gd name="connsiteX1" fmla="*/ 392679 w 392715"/>
                  <a:gd name="connsiteY1" fmla="*/ 106092 h 551622"/>
                  <a:gd name="connsiteX2" fmla="*/ 269098 w 392715"/>
                  <a:gd name="connsiteY2" fmla="*/ 283892 h 551622"/>
                  <a:gd name="connsiteX3" fmla="*/ 248094 w 392715"/>
                  <a:gd name="connsiteY3" fmla="*/ 439711 h 551622"/>
                  <a:gd name="connsiteX4" fmla="*/ 54663 w 392715"/>
                  <a:gd name="connsiteY4" fmla="*/ 551569 h 551622"/>
                  <a:gd name="connsiteX5" fmla="*/ 1910 w 392715"/>
                  <a:gd name="connsiteY5" fmla="*/ 448504 h 551622"/>
                  <a:gd name="connsiteX6" fmla="*/ 10702 w 392715"/>
                  <a:gd name="connsiteY6" fmla="*/ 96811 h 551622"/>
                  <a:gd name="connsiteX7" fmla="*/ 63456 w 392715"/>
                  <a:gd name="connsiteY7" fmla="*/ 79227 h 551622"/>
                  <a:gd name="connsiteX8" fmla="*/ 98625 w 392715"/>
                  <a:gd name="connsiteY8" fmla="*/ 123188 h 551622"/>
                  <a:gd name="connsiteX9" fmla="*/ 186548 w 392715"/>
                  <a:gd name="connsiteY9" fmla="*/ 123188 h 551622"/>
                  <a:gd name="connsiteX10" fmla="*/ 256886 w 392715"/>
                  <a:gd name="connsiteY10" fmla="*/ 96 h 551622"/>
                  <a:gd name="connsiteX0" fmla="*/ 256886 w 392715"/>
                  <a:gd name="connsiteY0" fmla="*/ 96 h 551622"/>
                  <a:gd name="connsiteX1" fmla="*/ 392679 w 392715"/>
                  <a:gd name="connsiteY1" fmla="*/ 106092 h 551622"/>
                  <a:gd name="connsiteX2" fmla="*/ 269098 w 392715"/>
                  <a:gd name="connsiteY2" fmla="*/ 283892 h 551622"/>
                  <a:gd name="connsiteX3" fmla="*/ 248094 w 392715"/>
                  <a:gd name="connsiteY3" fmla="*/ 439711 h 551622"/>
                  <a:gd name="connsiteX4" fmla="*/ 54663 w 392715"/>
                  <a:gd name="connsiteY4" fmla="*/ 551569 h 551622"/>
                  <a:gd name="connsiteX5" fmla="*/ 1910 w 392715"/>
                  <a:gd name="connsiteY5" fmla="*/ 448504 h 551622"/>
                  <a:gd name="connsiteX6" fmla="*/ 10702 w 392715"/>
                  <a:gd name="connsiteY6" fmla="*/ 96811 h 551622"/>
                  <a:gd name="connsiteX7" fmla="*/ 63456 w 392715"/>
                  <a:gd name="connsiteY7" fmla="*/ 79227 h 551622"/>
                  <a:gd name="connsiteX8" fmla="*/ 98625 w 392715"/>
                  <a:gd name="connsiteY8" fmla="*/ 123188 h 551622"/>
                  <a:gd name="connsiteX9" fmla="*/ 186548 w 392715"/>
                  <a:gd name="connsiteY9" fmla="*/ 123188 h 551622"/>
                  <a:gd name="connsiteX10" fmla="*/ 256886 w 392715"/>
                  <a:gd name="connsiteY10" fmla="*/ 96 h 551622"/>
                  <a:gd name="connsiteX0" fmla="*/ 256886 w 392769"/>
                  <a:gd name="connsiteY0" fmla="*/ 99 h 551625"/>
                  <a:gd name="connsiteX1" fmla="*/ 392679 w 392769"/>
                  <a:gd name="connsiteY1" fmla="*/ 106095 h 551625"/>
                  <a:gd name="connsiteX2" fmla="*/ 275448 w 392769"/>
                  <a:gd name="connsiteY2" fmla="*/ 299770 h 551625"/>
                  <a:gd name="connsiteX3" fmla="*/ 248094 w 392769"/>
                  <a:gd name="connsiteY3" fmla="*/ 439714 h 551625"/>
                  <a:gd name="connsiteX4" fmla="*/ 54663 w 392769"/>
                  <a:gd name="connsiteY4" fmla="*/ 551572 h 551625"/>
                  <a:gd name="connsiteX5" fmla="*/ 1910 w 392769"/>
                  <a:gd name="connsiteY5" fmla="*/ 448507 h 551625"/>
                  <a:gd name="connsiteX6" fmla="*/ 10702 w 392769"/>
                  <a:gd name="connsiteY6" fmla="*/ 96814 h 551625"/>
                  <a:gd name="connsiteX7" fmla="*/ 63456 w 392769"/>
                  <a:gd name="connsiteY7" fmla="*/ 79230 h 551625"/>
                  <a:gd name="connsiteX8" fmla="*/ 98625 w 392769"/>
                  <a:gd name="connsiteY8" fmla="*/ 123191 h 551625"/>
                  <a:gd name="connsiteX9" fmla="*/ 186548 w 392769"/>
                  <a:gd name="connsiteY9" fmla="*/ 123191 h 551625"/>
                  <a:gd name="connsiteX10" fmla="*/ 256886 w 392769"/>
                  <a:gd name="connsiteY10" fmla="*/ 99 h 551625"/>
                  <a:gd name="connsiteX0" fmla="*/ 256886 w 392747"/>
                  <a:gd name="connsiteY0" fmla="*/ 99 h 551625"/>
                  <a:gd name="connsiteX1" fmla="*/ 392679 w 392747"/>
                  <a:gd name="connsiteY1" fmla="*/ 106095 h 551625"/>
                  <a:gd name="connsiteX2" fmla="*/ 275448 w 392747"/>
                  <a:gd name="connsiteY2" fmla="*/ 299770 h 551625"/>
                  <a:gd name="connsiteX3" fmla="*/ 248094 w 392747"/>
                  <a:gd name="connsiteY3" fmla="*/ 439714 h 551625"/>
                  <a:gd name="connsiteX4" fmla="*/ 54663 w 392747"/>
                  <a:gd name="connsiteY4" fmla="*/ 551572 h 551625"/>
                  <a:gd name="connsiteX5" fmla="*/ 1910 w 392747"/>
                  <a:gd name="connsiteY5" fmla="*/ 448507 h 551625"/>
                  <a:gd name="connsiteX6" fmla="*/ 10702 w 392747"/>
                  <a:gd name="connsiteY6" fmla="*/ 96814 h 551625"/>
                  <a:gd name="connsiteX7" fmla="*/ 63456 w 392747"/>
                  <a:gd name="connsiteY7" fmla="*/ 79230 h 551625"/>
                  <a:gd name="connsiteX8" fmla="*/ 98625 w 392747"/>
                  <a:gd name="connsiteY8" fmla="*/ 123191 h 551625"/>
                  <a:gd name="connsiteX9" fmla="*/ 186548 w 392747"/>
                  <a:gd name="connsiteY9" fmla="*/ 123191 h 551625"/>
                  <a:gd name="connsiteX10" fmla="*/ 256886 w 392747"/>
                  <a:gd name="connsiteY10" fmla="*/ 99 h 551625"/>
                  <a:gd name="connsiteX0" fmla="*/ 256886 w 392954"/>
                  <a:gd name="connsiteY0" fmla="*/ 143 h 551669"/>
                  <a:gd name="connsiteX1" fmla="*/ 392679 w 392954"/>
                  <a:gd name="connsiteY1" fmla="*/ 106139 h 551669"/>
                  <a:gd name="connsiteX2" fmla="*/ 275448 w 392954"/>
                  <a:gd name="connsiteY2" fmla="*/ 299814 h 551669"/>
                  <a:gd name="connsiteX3" fmla="*/ 248094 w 392954"/>
                  <a:gd name="connsiteY3" fmla="*/ 439758 h 551669"/>
                  <a:gd name="connsiteX4" fmla="*/ 54663 w 392954"/>
                  <a:gd name="connsiteY4" fmla="*/ 551616 h 551669"/>
                  <a:gd name="connsiteX5" fmla="*/ 1910 w 392954"/>
                  <a:gd name="connsiteY5" fmla="*/ 448551 h 551669"/>
                  <a:gd name="connsiteX6" fmla="*/ 10702 w 392954"/>
                  <a:gd name="connsiteY6" fmla="*/ 96858 h 551669"/>
                  <a:gd name="connsiteX7" fmla="*/ 63456 w 392954"/>
                  <a:gd name="connsiteY7" fmla="*/ 79274 h 551669"/>
                  <a:gd name="connsiteX8" fmla="*/ 98625 w 392954"/>
                  <a:gd name="connsiteY8" fmla="*/ 123235 h 551669"/>
                  <a:gd name="connsiteX9" fmla="*/ 186548 w 392954"/>
                  <a:gd name="connsiteY9" fmla="*/ 123235 h 551669"/>
                  <a:gd name="connsiteX10" fmla="*/ 256886 w 392954"/>
                  <a:gd name="connsiteY10" fmla="*/ 143 h 551669"/>
                  <a:gd name="connsiteX0" fmla="*/ 256886 w 393002"/>
                  <a:gd name="connsiteY0" fmla="*/ 98 h 551624"/>
                  <a:gd name="connsiteX1" fmla="*/ 392679 w 393002"/>
                  <a:gd name="connsiteY1" fmla="*/ 106094 h 551624"/>
                  <a:gd name="connsiteX2" fmla="*/ 294498 w 393002"/>
                  <a:gd name="connsiteY2" fmla="*/ 293419 h 551624"/>
                  <a:gd name="connsiteX3" fmla="*/ 248094 w 393002"/>
                  <a:gd name="connsiteY3" fmla="*/ 439713 h 551624"/>
                  <a:gd name="connsiteX4" fmla="*/ 54663 w 393002"/>
                  <a:gd name="connsiteY4" fmla="*/ 551571 h 551624"/>
                  <a:gd name="connsiteX5" fmla="*/ 1910 w 393002"/>
                  <a:gd name="connsiteY5" fmla="*/ 448506 h 551624"/>
                  <a:gd name="connsiteX6" fmla="*/ 10702 w 393002"/>
                  <a:gd name="connsiteY6" fmla="*/ 96813 h 551624"/>
                  <a:gd name="connsiteX7" fmla="*/ 63456 w 393002"/>
                  <a:gd name="connsiteY7" fmla="*/ 79229 h 551624"/>
                  <a:gd name="connsiteX8" fmla="*/ 98625 w 393002"/>
                  <a:gd name="connsiteY8" fmla="*/ 123190 h 551624"/>
                  <a:gd name="connsiteX9" fmla="*/ 186548 w 393002"/>
                  <a:gd name="connsiteY9" fmla="*/ 123190 h 551624"/>
                  <a:gd name="connsiteX10" fmla="*/ 256886 w 393002"/>
                  <a:gd name="connsiteY10" fmla="*/ 98 h 551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93002" h="551624">
                    <a:moveTo>
                      <a:pt x="256886" y="98"/>
                    </a:moveTo>
                    <a:cubicBezTo>
                      <a:pt x="291241" y="-2751"/>
                      <a:pt x="386410" y="57207"/>
                      <a:pt x="392679" y="106094"/>
                    </a:cubicBezTo>
                    <a:cubicBezTo>
                      <a:pt x="398948" y="154981"/>
                      <a:pt x="312246" y="285441"/>
                      <a:pt x="294498" y="293419"/>
                    </a:cubicBezTo>
                    <a:cubicBezTo>
                      <a:pt x="276750" y="301397"/>
                      <a:pt x="288066" y="396688"/>
                      <a:pt x="248094" y="439713"/>
                    </a:cubicBezTo>
                    <a:cubicBezTo>
                      <a:pt x="208122" y="482738"/>
                      <a:pt x="95694" y="550106"/>
                      <a:pt x="54663" y="551571"/>
                    </a:cubicBezTo>
                    <a:cubicBezTo>
                      <a:pt x="13632" y="553036"/>
                      <a:pt x="9237" y="524299"/>
                      <a:pt x="1910" y="448506"/>
                    </a:cubicBezTo>
                    <a:cubicBezTo>
                      <a:pt x="-5417" y="372713"/>
                      <a:pt x="10702" y="96813"/>
                      <a:pt x="10702" y="96813"/>
                    </a:cubicBezTo>
                    <a:cubicBezTo>
                      <a:pt x="30485" y="70192"/>
                      <a:pt x="63456" y="79229"/>
                      <a:pt x="63456" y="79229"/>
                    </a:cubicBezTo>
                    <a:cubicBezTo>
                      <a:pt x="78110" y="83625"/>
                      <a:pt x="78110" y="115863"/>
                      <a:pt x="98625" y="123190"/>
                    </a:cubicBezTo>
                    <a:cubicBezTo>
                      <a:pt x="119140" y="130517"/>
                      <a:pt x="158706" y="142240"/>
                      <a:pt x="186548" y="123190"/>
                    </a:cubicBezTo>
                    <a:cubicBezTo>
                      <a:pt x="214390" y="104140"/>
                      <a:pt x="222531" y="2947"/>
                      <a:pt x="256886" y="9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1" name="Pentagon 60">
                <a:extLst>
                  <a:ext uri="{FF2B5EF4-FFF2-40B4-BE49-F238E27FC236}">
                    <a16:creationId xmlns:a16="http://schemas.microsoft.com/office/drawing/2014/main" id="{1938199C-CA03-D7E7-6BAD-ACE3D2E01C9A}"/>
                  </a:ext>
                </a:extLst>
              </p:cNvPr>
              <p:cNvSpPr/>
              <p:nvPr/>
            </p:nvSpPr>
            <p:spPr bwMode="auto">
              <a:xfrm>
                <a:off x="7766038" y="3183343"/>
                <a:ext cx="251407" cy="300126"/>
              </a:xfrm>
              <a:prstGeom prst="homePlate">
                <a:avLst/>
              </a:prstGeom>
              <a:solidFill>
                <a:schemeClr val="accent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AA709F4-847E-DF52-8392-C920B781C46C}"/>
                </a:ext>
              </a:extLst>
            </p:cNvPr>
            <p:cNvSpPr txBox="1"/>
            <p:nvPr/>
          </p:nvSpPr>
          <p:spPr bwMode="auto">
            <a:xfrm>
              <a:off x="8352032" y="3501984"/>
              <a:ext cx="459054" cy="288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AR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4E0B964-C5F6-4D55-4D31-830EF425B89F}"/>
                </a:ext>
              </a:extLst>
            </p:cNvPr>
            <p:cNvSpPr txBox="1"/>
            <p:nvPr/>
          </p:nvSpPr>
          <p:spPr bwMode="auto">
            <a:xfrm>
              <a:off x="8648564" y="3501984"/>
              <a:ext cx="459054" cy="288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AR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C03D3244-33B6-1BE4-7DBE-7FBC0A53C39D}"/>
              </a:ext>
            </a:extLst>
          </p:cNvPr>
          <p:cNvSpPr txBox="1"/>
          <p:nvPr/>
        </p:nvSpPr>
        <p:spPr bwMode="auto">
          <a:xfrm>
            <a:off x="7561695" y="2889830"/>
            <a:ext cx="602087" cy="28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DHT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1134AF0-9ECD-6A11-17C0-63A8DF3F3516}"/>
              </a:ext>
            </a:extLst>
          </p:cNvPr>
          <p:cNvSpPr txBox="1"/>
          <p:nvPr/>
        </p:nvSpPr>
        <p:spPr bwMode="auto">
          <a:xfrm>
            <a:off x="7103342" y="2889830"/>
            <a:ext cx="602087" cy="28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DHT</a:t>
            </a:r>
          </a:p>
        </p:txBody>
      </p:sp>
    </p:spTree>
    <p:extLst>
      <p:ext uri="{BB962C8B-B14F-4D97-AF65-F5344CB8AC3E}">
        <p14:creationId xmlns:p14="http://schemas.microsoft.com/office/powerpoint/2010/main" val="2207876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0F86-F97D-67AD-E6AA-D29D73603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C5C7B-982F-79D8-6D4D-2DE093102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Approvals of Existing PARP Inhibitors in mCRPC </a:t>
            </a:r>
            <a:r>
              <a:rPr lang="en-US" altLang="en-US" sz="3200" dirty="0"/>
              <a:t>(APMR)</a:t>
            </a:r>
            <a:endParaRPr lang="en-US" sz="3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A23318-C552-BBA0-EF2F-C958F9F9B93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Olaparib PI. Rucaparib PI. Niraparib/abiraterone acetate PI. Talazoparib PI.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D4020328-DEED-846E-435B-EDA836174F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623926"/>
              </p:ext>
            </p:extLst>
          </p:nvPr>
        </p:nvGraphicFramePr>
        <p:xfrm>
          <a:off x="231078" y="1333500"/>
          <a:ext cx="11740261" cy="327329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980605">
                  <a:extLst>
                    <a:ext uri="{9D8B030D-6E8A-4147-A177-3AD203B41FA5}">
                      <a16:colId xmlns:a16="http://schemas.microsoft.com/office/drawing/2014/main" val="3256274878"/>
                    </a:ext>
                  </a:extLst>
                </a:gridCol>
                <a:gridCol w="2795908">
                  <a:extLst>
                    <a:ext uri="{9D8B030D-6E8A-4147-A177-3AD203B41FA5}">
                      <a16:colId xmlns:a16="http://schemas.microsoft.com/office/drawing/2014/main" val="2406621959"/>
                    </a:ext>
                  </a:extLst>
                </a:gridCol>
                <a:gridCol w="2083920">
                  <a:extLst>
                    <a:ext uri="{9D8B030D-6E8A-4147-A177-3AD203B41FA5}">
                      <a16:colId xmlns:a16="http://schemas.microsoft.com/office/drawing/2014/main" val="1676146002"/>
                    </a:ext>
                  </a:extLst>
                </a:gridCol>
                <a:gridCol w="2439914">
                  <a:extLst>
                    <a:ext uri="{9D8B030D-6E8A-4147-A177-3AD203B41FA5}">
                      <a16:colId xmlns:a16="http://schemas.microsoft.com/office/drawing/2014/main" val="3827411676"/>
                    </a:ext>
                  </a:extLst>
                </a:gridCol>
                <a:gridCol w="2439914">
                  <a:extLst>
                    <a:ext uri="{9D8B030D-6E8A-4147-A177-3AD203B41FA5}">
                      <a16:colId xmlns:a16="http://schemas.microsoft.com/office/drawing/2014/main" val="4209191558"/>
                    </a:ext>
                  </a:extLst>
                </a:gridCol>
              </a:tblGrid>
              <a:tr h="17103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r>
                        <a:rPr lang="en-US">
                          <a:solidFill>
                            <a:schemeClr val="bg2"/>
                          </a:solidFill>
                        </a:rPr>
                        <a:t>Olaparib 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r>
                        <a:rPr lang="en-US">
                          <a:solidFill>
                            <a:schemeClr val="bg2"/>
                          </a:solidFill>
                        </a:rPr>
                        <a:t>Rucaparib 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2"/>
                          </a:solidFill>
                        </a:rPr>
                        <a:t>Niraparib 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r>
                        <a:rPr lang="en-US">
                          <a:solidFill>
                            <a:schemeClr val="bg2"/>
                          </a:solidFill>
                        </a:rPr>
                        <a:t>Talazoparib 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577236"/>
                  </a:ext>
                </a:extLst>
              </a:tr>
              <a:tr h="17103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r>
                        <a:rPr lang="en-US" b="1">
                          <a:solidFill>
                            <a:schemeClr val="tx1"/>
                          </a:solidFill>
                        </a:rPr>
                        <a:t>Monotherapy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Yes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Yes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No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483960"/>
                  </a:ext>
                </a:extLst>
              </a:tr>
              <a:tr h="418971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FDA indication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HRR* mCRPC after enzalutamide or abiraterone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>
                          <a:solidFill>
                            <a:schemeClr val="tx1"/>
                          </a:solidFill>
                        </a:rPr>
                        <a:t>BRCA1/2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mCRPC after ADT</a:t>
                      </a:r>
                      <a:endParaRPr lang="en-US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--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--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165470"/>
                  </a:ext>
                </a:extLst>
              </a:tr>
              <a:tr h="5875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r>
                        <a:rPr lang="en-US" b="1">
                          <a:solidFill>
                            <a:schemeClr val="tx1"/>
                          </a:solidFill>
                        </a:rPr>
                        <a:t>Combination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Yes </a:t>
                      </a:r>
                    </a:p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(with abiraterone and prednisone or prednisolone)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Yes </a:t>
                      </a:r>
                    </a:p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(with abiraterone </a:t>
                      </a:r>
                    </a:p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and prednisone)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Yes </a:t>
                      </a:r>
                    </a:p>
                    <a:p>
                      <a:pPr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(with enzalutamide)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250661"/>
                  </a:ext>
                </a:extLst>
              </a:tr>
              <a:tr h="295001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FDA indication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>
                          <a:solidFill>
                            <a:schemeClr val="tx1"/>
                          </a:solidFill>
                        </a:rPr>
                        <a:t>BRCA1/2</a:t>
                      </a:r>
                      <a:r>
                        <a:rPr lang="en-US" i="0">
                          <a:solidFill>
                            <a:schemeClr val="tx1"/>
                          </a:solidFill>
                        </a:rPr>
                        <a:t> mCRPC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--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>
                          <a:solidFill>
                            <a:schemeClr val="tx1"/>
                          </a:solidFill>
                        </a:rPr>
                        <a:t>BRCA1/2</a:t>
                      </a:r>
                      <a:r>
                        <a:rPr lang="en-US" i="0" dirty="0">
                          <a:solidFill>
                            <a:schemeClr val="tx1"/>
                          </a:solidFill>
                        </a:rPr>
                        <a:t> mCRPC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HRR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†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i="0" dirty="0">
                          <a:solidFill>
                            <a:schemeClr val="tx1"/>
                          </a:solidFill>
                        </a:rPr>
                        <a:t>mCRPC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46917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A9DCC4E-14EF-6F9E-BD26-A1FC7DB5C58B}"/>
              </a:ext>
            </a:extLst>
          </p:cNvPr>
          <p:cNvSpPr txBox="1"/>
          <p:nvPr/>
        </p:nvSpPr>
        <p:spPr bwMode="auto">
          <a:xfrm>
            <a:off x="166259" y="4676014"/>
            <a:ext cx="113031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*Includes: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ATM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BRCA1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BRCA2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BARD1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BRIP1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CDK12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CHEK1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CHEK2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FANCL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PALB2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RAD51B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RAD51C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RAD51D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RAD54L.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†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Includes: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ATM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ATR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BRCA1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BRCA2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CDK12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CHEK2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FANCA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MLH1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MRE11A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NBN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PALB2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or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RAD51C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664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F83C6-FD44-46F4-9608-3E65AFE51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PROpel: First-line Olaparib vs Placebo in Combination With AAP in mCRPC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E7F57-3A9A-AB26-2223-EB548216A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000"/>
              <a:t>International, double-blind, randomized phase III study</a:t>
            </a:r>
            <a:endParaRPr lang="en-US" sz="20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20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20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20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2000" dirty="0"/>
          </a:p>
          <a:p>
            <a:pPr lvl="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1100" dirty="0"/>
          </a:p>
          <a:p>
            <a:pPr lvl="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2000" dirty="0"/>
          </a:p>
          <a:p>
            <a:pPr lvl="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000" b="1" dirty="0"/>
              <a:t>Primary endpoint: </a:t>
            </a:r>
            <a:r>
              <a:rPr lang="en-US" sz="2000"/>
              <a:t>rPFS by investigator</a:t>
            </a:r>
            <a:endParaRPr lang="en-US" sz="2000" dirty="0"/>
          </a:p>
          <a:p>
            <a:pPr lvl="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000" b="1" dirty="0"/>
              <a:t>Key secondary endpoints: </a:t>
            </a:r>
            <a:r>
              <a:rPr lang="en-US" sz="2000"/>
              <a:t>OS, time to subsequent therapy or death, PFS2, ORR, HRRm prevalence (retrospectively assessed), HRQoL, safety</a:t>
            </a:r>
            <a:endParaRPr lang="en-US" sz="2000" dirty="0"/>
          </a:p>
          <a:p>
            <a:pPr lvl="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000"/>
              <a:t>Prior docetaxel in 24.3%-24.7%, prior NHA in ≤0.3%</a:t>
            </a:r>
            <a:endParaRPr lang="en-US" sz="200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7F0ABFF-60F0-9166-4BFE-D9E2A795546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anchor="b"/>
          <a:lstStyle/>
          <a:p>
            <a:pPr algn="ctr"/>
            <a:r>
              <a:rPr lang="en-US"/>
              <a:t>Clarke. ASCO GU 2023. </a:t>
            </a:r>
            <a:r>
              <a:rPr lang="en-US" dirty="0"/>
              <a:t>Abstr</a:t>
            </a:r>
            <a:r>
              <a:rPr lang="en-US"/>
              <a:t> LBA16. Clarke. NEJM Evid. 2022;1. Saad. Lancet Oncol. 2023;24:1094.</a:t>
            </a:r>
            <a:endParaRPr lang="en-US" dirty="0"/>
          </a:p>
        </p:txBody>
      </p:sp>
      <p:sp>
        <p:nvSpPr>
          <p:cNvPr id="6" name="Text Box 45">
            <a:extLst>
              <a:ext uri="{FF2B5EF4-FFF2-40B4-BE49-F238E27FC236}">
                <a16:creationId xmlns:a16="http://schemas.microsoft.com/office/drawing/2014/main" id="{DD2DB5CD-8875-43C2-B561-456712463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091" y="2434046"/>
            <a:ext cx="4024763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Patients with mCRPC; </a:t>
            </a:r>
            <a:r>
              <a:rPr lang="en-GB" altLang="en-US" sz="1600" b="0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n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o prior tx for mCRPC; </a:t>
            </a:r>
            <a:r>
              <a:rPr lang="en-GB" altLang="en-US" sz="1600" b="0" dirty="0">
                <a:solidFill>
                  <a:schemeClr val="tx1"/>
                </a:solidFill>
                <a:latin typeface="+mn-lt"/>
              </a:rPr>
              <a:t>o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ngoing ADT; </a:t>
            </a:r>
            <a:r>
              <a:rPr lang="en-GB" altLang="en-US" sz="1600" b="0" dirty="0">
                <a:solidFill>
                  <a:schemeClr val="tx1"/>
                </a:solidFill>
                <a:latin typeface="+mn-lt"/>
              </a:rPr>
              <a:t>d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ocetaxel for mHSPC allowed; </a:t>
            </a:r>
            <a:r>
              <a:rPr lang="en-GB" altLang="en-US" sz="1600" b="0" dirty="0">
                <a:solidFill>
                  <a:schemeClr val="tx1"/>
                </a:solidFill>
                <a:latin typeface="+mn-lt"/>
              </a:rPr>
              <a:t>n</a:t>
            </a: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o prior abiraterone; ECOG PS 0/1; </a:t>
            </a:r>
            <a:r>
              <a:rPr lang="en-US" altLang="en-US" sz="1600" b="0" dirty="0">
                <a:solidFill>
                  <a:schemeClr val="tx1"/>
                </a:solidFill>
                <a:latin typeface="+mn-lt"/>
              </a:rPr>
              <a:t>n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o screening for HRR mutations required, but optional biopsies and blood collected for NGS testing 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(N = 796)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67A892DF-F644-405E-9433-3EE4514A5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7550" y="2774287"/>
            <a:ext cx="311615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Until radiographic progression or unacceptable toxicity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cs typeface="Calibri" panose="020F0502020204030204" pitchFamily="34" charset="0"/>
            </a:endParaRPr>
          </a:p>
          <a:p>
            <a:pPr marL="0" marR="0" lvl="0" indent="0" algn="ctr" defTabSz="60949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S PGothic" panose="020B0600070205080204" pitchFamily="34" charset="-128"/>
                <a:cs typeface="Calibri" panose="020F0502020204030204" pitchFamily="34" charset="0"/>
              </a:rPr>
              <a:t>Crossover from placebo to </a:t>
            </a:r>
            <a:br>
              <a:rPr kumimoji="0" lang="en-US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S PGothic" panose="020B0600070205080204" pitchFamily="34" charset="-128"/>
                <a:cs typeface="Calibri" panose="020F0502020204030204" pitchFamily="34" charset="0"/>
              </a:rPr>
            </a:br>
            <a:r>
              <a:rPr kumimoji="0" lang="en-US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S PGothic" panose="020B0600070205080204" pitchFamily="34" charset="-128"/>
                <a:cs typeface="Calibri" panose="020F0502020204030204" pitchFamily="34" charset="0"/>
              </a:rPr>
              <a:t>olaparib not permitted</a:t>
            </a:r>
            <a:endParaRPr kumimoji="0" lang="en-US" altLang="en-US" sz="1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cs typeface="Calibri" panose="020F0502020204030204" pitchFamily="34" charset="0"/>
            </a:endParaRPr>
          </a:p>
        </p:txBody>
      </p:sp>
      <p:sp>
        <p:nvSpPr>
          <p:cNvPr id="8" name="Rectangle 49">
            <a:extLst>
              <a:ext uri="{FF2B5EF4-FFF2-40B4-BE49-F238E27FC236}">
                <a16:creationId xmlns:a16="http://schemas.microsoft.com/office/drawing/2014/main" id="{66D054BE-C411-4F6B-95A1-6093EA170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7699" y="2306995"/>
            <a:ext cx="3812219" cy="10058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Olaparib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300 mg BID +</a:t>
            </a:r>
            <a:b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</a:b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Abiraterone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1000 mg QD 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Prednisone/Prednisolone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5 mg BID</a:t>
            </a:r>
            <a:endParaRPr kumimoji="0" lang="en-US" altLang="en-US" sz="1600" b="1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(n = 399)</a:t>
            </a:r>
          </a:p>
        </p:txBody>
      </p:sp>
      <p:sp>
        <p:nvSpPr>
          <p:cNvPr id="9" name="Line 52">
            <a:extLst>
              <a:ext uri="{FF2B5EF4-FFF2-40B4-BE49-F238E27FC236}">
                <a16:creationId xmlns:a16="http://schemas.microsoft.com/office/drawing/2014/main" id="{69AFC201-0B6C-4AB8-BF7C-C8BDD3A1E981}"/>
              </a:ext>
            </a:extLst>
          </p:cNvPr>
          <p:cNvSpPr>
            <a:spLocks noChangeShapeType="1"/>
          </p:cNvSpPr>
          <p:nvPr/>
        </p:nvSpPr>
        <p:spPr bwMode="auto">
          <a:xfrm>
            <a:off x="9056138" y="3359235"/>
            <a:ext cx="27432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Rectangle 50">
            <a:extLst>
              <a:ext uri="{FF2B5EF4-FFF2-40B4-BE49-F238E27FC236}">
                <a16:creationId xmlns:a16="http://schemas.microsoft.com/office/drawing/2014/main" id="{F3D677CF-1B60-4EC1-BA32-F4E3193180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7699" y="3406860"/>
            <a:ext cx="3812219" cy="10058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MS PGothic" panose="020B0600070205080204" pitchFamily="34" charset="-128"/>
                <a:cs typeface="Calibri" panose="020F0502020204030204" pitchFamily="34" charset="0"/>
              </a:rPr>
              <a:t>Placebo 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MS PGothic" panose="020B0600070205080204" pitchFamily="34" charset="-128"/>
                <a:cs typeface="Calibri" panose="020F0502020204030204" pitchFamily="34" charset="0"/>
              </a:rPr>
              <a:t>+ </a:t>
            </a:r>
            <a:b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MS PGothic" panose="020B0600070205080204" pitchFamily="34" charset="-128"/>
                <a:cs typeface="Calibri" panose="020F0502020204030204" pitchFamily="34" charset="0"/>
              </a:rPr>
            </a:b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MS PGothic" panose="020B0600070205080204" pitchFamily="34" charset="-128"/>
                <a:cs typeface="Calibri" panose="020F0502020204030204" pitchFamily="34" charset="0"/>
              </a:rPr>
              <a:t>Abiraterone 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1000 mg QD 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Prednisone/Prednisolone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 5 mg BID</a:t>
            </a:r>
            <a:endParaRPr kumimoji="0" lang="en-US" altLang="en-US" sz="1600" b="1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MS PGothic" panose="020B0600070205080204" pitchFamily="34" charset="-128"/>
              <a:cs typeface="Calibri" panose="020F0502020204030204" pitchFamily="34" charset="0"/>
            </a:endParaRPr>
          </a:p>
          <a:p>
            <a:pPr marL="0" marR="0" lvl="0" indent="0" algn="ctr" defTabSz="60949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MS PGothic" panose="020B0600070205080204" pitchFamily="34" charset="-128"/>
                <a:cs typeface="Calibri" panose="020F0502020204030204" pitchFamily="34" charset="0"/>
              </a:rPr>
              <a:t>(n = 397)</a:t>
            </a:r>
          </a:p>
        </p:txBody>
      </p:sp>
      <p:sp>
        <p:nvSpPr>
          <p:cNvPr id="12" name="Line 53">
            <a:extLst>
              <a:ext uri="{FF2B5EF4-FFF2-40B4-BE49-F238E27FC236}">
                <a16:creationId xmlns:a16="http://schemas.microsoft.com/office/drawing/2014/main" id="{7C5BD050-A0FB-4DB3-B58B-05DA8345C4A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38638" y="3558943"/>
            <a:ext cx="466725" cy="3508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14" name="Line 54">
            <a:extLst>
              <a:ext uri="{FF2B5EF4-FFF2-40B4-BE49-F238E27FC236}">
                <a16:creationId xmlns:a16="http://schemas.microsoft.com/office/drawing/2014/main" id="{FA1A02E5-70A6-4F06-B3D5-C4532D9F41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38638" y="2809915"/>
            <a:ext cx="466725" cy="3476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15" name="Text Box 30">
            <a:extLst>
              <a:ext uri="{FF2B5EF4-FFF2-40B4-BE49-F238E27FC236}">
                <a16:creationId xmlns:a16="http://schemas.microsoft.com/office/drawing/2014/main" id="{E27292FE-05E0-4319-A20F-5326260A0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2334" y="1650577"/>
            <a:ext cx="5930123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Stratified by site of metastasis (bone only vs visceral vs other), </a:t>
            </a:r>
            <a:br>
              <a:rPr kumimoji="0" lang="en-US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</a:br>
            <a:r>
              <a:rPr kumimoji="0" lang="en-US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taxane for mHSPC (yes vs no) </a:t>
            </a:r>
            <a:endParaRPr kumimoji="0" lang="en-US" altLang="en-US" sz="1400" b="0" i="1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9CEAC54-FD80-4043-9B65-126C59A66B1B}"/>
              </a:ext>
            </a:extLst>
          </p:cNvPr>
          <p:cNvCxnSpPr>
            <a:cxnSpLocks/>
          </p:cNvCxnSpPr>
          <p:nvPr/>
        </p:nvCxnSpPr>
        <p:spPr bwMode="auto">
          <a:xfrm>
            <a:off x="4663143" y="2218484"/>
            <a:ext cx="0" cy="54864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917737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6B60F12-8C20-BF65-9956-2EA96EADD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PROpel</a:t>
            </a:r>
            <a:r>
              <a:rPr lang="en-US"/>
              <a:t>: </a:t>
            </a:r>
            <a:r>
              <a:rPr lang="en-US" dirty="0"/>
              <a:t>rPFS</a:t>
            </a:r>
            <a:r>
              <a:rPr lang="en-US"/>
              <a:t> in Asymptomatic/Mildly Symptomatic Disease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61ACF20-F7B5-AC4A-8B0C-99D29F1DE59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Clarke. Eur Urol Oncol. 2025;8:394.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BB81A71-ED3F-860D-C79E-D555DE290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032641"/>
              </p:ext>
            </p:extLst>
          </p:nvPr>
        </p:nvGraphicFramePr>
        <p:xfrm>
          <a:off x="7773232" y="1330537"/>
          <a:ext cx="4189793" cy="1554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55123">
                  <a:extLst>
                    <a:ext uri="{9D8B030D-6E8A-4147-A177-3AD203B41FA5}">
                      <a16:colId xmlns:a16="http://schemas.microsoft.com/office/drawing/2014/main" val="3848076283"/>
                    </a:ext>
                  </a:extLst>
                </a:gridCol>
                <a:gridCol w="1334117">
                  <a:extLst>
                    <a:ext uri="{9D8B030D-6E8A-4147-A177-3AD203B41FA5}">
                      <a16:colId xmlns:a16="http://schemas.microsoft.com/office/drawing/2014/main" val="309617286"/>
                    </a:ext>
                  </a:extLst>
                </a:gridCol>
                <a:gridCol w="1300553">
                  <a:extLst>
                    <a:ext uri="{9D8B030D-6E8A-4147-A177-3AD203B41FA5}">
                      <a16:colId xmlns:a16="http://schemas.microsoft.com/office/drawing/2014/main" val="123497036"/>
                    </a:ext>
                  </a:extLst>
                </a:gridCol>
              </a:tblGrid>
              <a:tr h="135467"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2"/>
                          </a:solidFill>
                        </a:rPr>
                        <a:t>Olaparib + Abiraterone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2"/>
                          </a:solidFill>
                        </a:rPr>
                        <a:t>(n = 266)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2"/>
                          </a:solidFill>
                        </a:rPr>
                        <a:t>Placebo + Abiraterone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2"/>
                          </a:solidFill>
                        </a:rPr>
                        <a:t>(n = 294)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3071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300"/>
                        <a:t>Events, n (%)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/>
                        <a:t>97 (36.5)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/>
                        <a:t>163 (55.4)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60471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300"/>
                        <a:t>Median rPFS, mo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/>
                        <a:t>27.6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/>
                        <a:t>19.1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02817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300"/>
                        <a:t>HR (95%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/>
                        <a:t>0.59 (0.46-0.76)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077055"/>
                  </a:ext>
                </a:extLst>
              </a:tr>
            </a:tbl>
          </a:graphicData>
        </a:graphic>
      </p:graphicFrame>
      <p:grpSp>
        <p:nvGrpSpPr>
          <p:cNvPr id="1230" name="Group 1229">
            <a:extLst>
              <a:ext uri="{FF2B5EF4-FFF2-40B4-BE49-F238E27FC236}">
                <a16:creationId xmlns:a16="http://schemas.microsoft.com/office/drawing/2014/main" id="{CFFC1C63-B46F-8469-FC7D-3F020E0DE333}"/>
              </a:ext>
            </a:extLst>
          </p:cNvPr>
          <p:cNvGrpSpPr/>
          <p:nvPr/>
        </p:nvGrpSpPr>
        <p:grpSpPr>
          <a:xfrm>
            <a:off x="1121667" y="1526102"/>
            <a:ext cx="8677329" cy="4579190"/>
            <a:chOff x="1121667" y="1376472"/>
            <a:chExt cx="8677329" cy="4579190"/>
          </a:xfrm>
        </p:grpSpPr>
        <p:grpSp>
          <p:nvGrpSpPr>
            <p:cNvPr id="1113" name="Group 1112">
              <a:extLst>
                <a:ext uri="{FF2B5EF4-FFF2-40B4-BE49-F238E27FC236}">
                  <a16:creationId xmlns:a16="http://schemas.microsoft.com/office/drawing/2014/main" id="{3DDD4632-39C7-B22C-2AB3-F68382FD358A}"/>
                </a:ext>
              </a:extLst>
            </p:cNvPr>
            <p:cNvGrpSpPr/>
            <p:nvPr/>
          </p:nvGrpSpPr>
          <p:grpSpPr>
            <a:xfrm>
              <a:off x="2994025" y="1523711"/>
              <a:ext cx="6480175" cy="2247900"/>
              <a:chOff x="2994025" y="1565275"/>
              <a:chExt cx="6480175" cy="2247900"/>
            </a:xfrm>
          </p:grpSpPr>
          <p:grpSp>
            <p:nvGrpSpPr>
              <p:cNvPr id="1111" name="Group 1110">
                <a:extLst>
                  <a:ext uri="{FF2B5EF4-FFF2-40B4-BE49-F238E27FC236}">
                    <a16:creationId xmlns:a16="http://schemas.microsoft.com/office/drawing/2014/main" id="{7DA42A5D-E6CA-AD4F-3413-412E62C41069}"/>
                  </a:ext>
                </a:extLst>
              </p:cNvPr>
              <p:cNvGrpSpPr/>
              <p:nvPr/>
            </p:nvGrpSpPr>
            <p:grpSpPr>
              <a:xfrm>
                <a:off x="5734050" y="2790825"/>
                <a:ext cx="3740150" cy="1022350"/>
                <a:chOff x="5734050" y="2790825"/>
                <a:chExt cx="3740150" cy="1022350"/>
              </a:xfrm>
            </p:grpSpPr>
            <p:sp>
              <p:nvSpPr>
                <p:cNvPr id="1109" name="Freeform 1108">
                  <a:extLst>
                    <a:ext uri="{FF2B5EF4-FFF2-40B4-BE49-F238E27FC236}">
                      <a16:creationId xmlns:a16="http://schemas.microsoft.com/office/drawing/2014/main" id="{90704B05-97EC-BC09-7BE1-EEA1D836680A}"/>
                    </a:ext>
                  </a:extLst>
                </p:cNvPr>
                <p:cNvSpPr/>
                <p:nvPr/>
              </p:nvSpPr>
              <p:spPr>
                <a:xfrm>
                  <a:off x="7502525" y="3536950"/>
                  <a:ext cx="1971675" cy="276225"/>
                </a:xfrm>
                <a:custGeom>
                  <a:avLst/>
                  <a:gdLst>
                    <a:gd name="csX0" fmla="*/ 1971675 w 1971675"/>
                    <a:gd name="csY0" fmla="*/ 276225 h 276225"/>
                    <a:gd name="csX1" fmla="*/ 768350 w 1971675"/>
                    <a:gd name="csY1" fmla="*/ 276225 h 276225"/>
                    <a:gd name="csX2" fmla="*/ 768350 w 1971675"/>
                    <a:gd name="csY2" fmla="*/ 196850 h 276225"/>
                    <a:gd name="csX3" fmla="*/ 393700 w 1971675"/>
                    <a:gd name="csY3" fmla="*/ 196850 h 276225"/>
                    <a:gd name="csX4" fmla="*/ 393700 w 1971675"/>
                    <a:gd name="csY4" fmla="*/ 123825 h 276225"/>
                    <a:gd name="csX5" fmla="*/ 212725 w 1971675"/>
                    <a:gd name="csY5" fmla="*/ 123825 h 276225"/>
                    <a:gd name="csX6" fmla="*/ 212725 w 1971675"/>
                    <a:gd name="csY6" fmla="*/ 53975 h 276225"/>
                    <a:gd name="csX7" fmla="*/ 165100 w 1971675"/>
                    <a:gd name="csY7" fmla="*/ 53975 h 276225"/>
                    <a:gd name="csX8" fmla="*/ 165100 w 1971675"/>
                    <a:gd name="csY8" fmla="*/ 0 h 276225"/>
                    <a:gd name="csX9" fmla="*/ 0 w 1971675"/>
                    <a:gd name="csY9" fmla="*/ 0 h 2762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</a:cxnLst>
                  <a:rect l="l" t="t" r="r" b="b"/>
                  <a:pathLst>
                    <a:path w="1971675" h="276225">
                      <a:moveTo>
                        <a:pt x="1971675" y="276225"/>
                      </a:moveTo>
                      <a:lnTo>
                        <a:pt x="768350" y="276225"/>
                      </a:lnTo>
                      <a:lnTo>
                        <a:pt x="768350" y="196850"/>
                      </a:lnTo>
                      <a:lnTo>
                        <a:pt x="393700" y="196850"/>
                      </a:lnTo>
                      <a:lnTo>
                        <a:pt x="393700" y="123825"/>
                      </a:lnTo>
                      <a:lnTo>
                        <a:pt x="212725" y="123825"/>
                      </a:lnTo>
                      <a:lnTo>
                        <a:pt x="212725" y="53975"/>
                      </a:lnTo>
                      <a:lnTo>
                        <a:pt x="165100" y="53975"/>
                      </a:lnTo>
                      <a:lnTo>
                        <a:pt x="16510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chemeClr val="bg1">
                      <a:lumMod val="50000"/>
                    </a:schemeClr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1110" name="Freeform 1109">
                  <a:extLst>
                    <a:ext uri="{FF2B5EF4-FFF2-40B4-BE49-F238E27FC236}">
                      <a16:creationId xmlns:a16="http://schemas.microsoft.com/office/drawing/2014/main" id="{5A61B569-A4B3-B53F-A589-2D0B7A0E1E05}"/>
                    </a:ext>
                  </a:extLst>
                </p:cNvPr>
                <p:cNvSpPr/>
                <p:nvPr/>
              </p:nvSpPr>
              <p:spPr>
                <a:xfrm>
                  <a:off x="5734050" y="2790825"/>
                  <a:ext cx="1774825" cy="749300"/>
                </a:xfrm>
                <a:custGeom>
                  <a:avLst/>
                  <a:gdLst>
                    <a:gd name="csX0" fmla="*/ 1774825 w 1774825"/>
                    <a:gd name="csY0" fmla="*/ 749300 h 749300"/>
                    <a:gd name="csX1" fmla="*/ 1774825 w 1774825"/>
                    <a:gd name="csY1" fmla="*/ 720725 h 749300"/>
                    <a:gd name="csX2" fmla="*/ 1711325 w 1774825"/>
                    <a:gd name="csY2" fmla="*/ 720725 h 749300"/>
                    <a:gd name="csX3" fmla="*/ 1711325 w 1774825"/>
                    <a:gd name="csY3" fmla="*/ 701675 h 749300"/>
                    <a:gd name="csX4" fmla="*/ 1390650 w 1774825"/>
                    <a:gd name="csY4" fmla="*/ 701675 h 749300"/>
                    <a:gd name="csX5" fmla="*/ 1390650 w 1774825"/>
                    <a:gd name="csY5" fmla="*/ 619125 h 749300"/>
                    <a:gd name="csX6" fmla="*/ 1358900 w 1774825"/>
                    <a:gd name="csY6" fmla="*/ 619125 h 749300"/>
                    <a:gd name="csX7" fmla="*/ 1358900 w 1774825"/>
                    <a:gd name="csY7" fmla="*/ 574675 h 749300"/>
                    <a:gd name="csX8" fmla="*/ 1330325 w 1774825"/>
                    <a:gd name="csY8" fmla="*/ 574675 h 749300"/>
                    <a:gd name="csX9" fmla="*/ 1330325 w 1774825"/>
                    <a:gd name="csY9" fmla="*/ 498475 h 749300"/>
                    <a:gd name="csX10" fmla="*/ 1295400 w 1774825"/>
                    <a:gd name="csY10" fmla="*/ 498475 h 749300"/>
                    <a:gd name="csX11" fmla="*/ 1295400 w 1774825"/>
                    <a:gd name="csY11" fmla="*/ 476250 h 749300"/>
                    <a:gd name="csX12" fmla="*/ 803275 w 1774825"/>
                    <a:gd name="csY12" fmla="*/ 476250 h 749300"/>
                    <a:gd name="csX13" fmla="*/ 803275 w 1774825"/>
                    <a:gd name="csY13" fmla="*/ 434975 h 749300"/>
                    <a:gd name="csX14" fmla="*/ 765175 w 1774825"/>
                    <a:gd name="csY14" fmla="*/ 434975 h 749300"/>
                    <a:gd name="csX15" fmla="*/ 765175 w 1774825"/>
                    <a:gd name="csY15" fmla="*/ 393700 h 749300"/>
                    <a:gd name="csX16" fmla="*/ 749300 w 1774825"/>
                    <a:gd name="csY16" fmla="*/ 393700 h 749300"/>
                    <a:gd name="csX17" fmla="*/ 749300 w 1774825"/>
                    <a:gd name="csY17" fmla="*/ 355600 h 749300"/>
                    <a:gd name="csX18" fmla="*/ 708025 w 1774825"/>
                    <a:gd name="csY18" fmla="*/ 355600 h 749300"/>
                    <a:gd name="csX19" fmla="*/ 708025 w 1774825"/>
                    <a:gd name="csY19" fmla="*/ 330200 h 749300"/>
                    <a:gd name="csX20" fmla="*/ 428625 w 1774825"/>
                    <a:gd name="csY20" fmla="*/ 330200 h 749300"/>
                    <a:gd name="csX21" fmla="*/ 428625 w 1774825"/>
                    <a:gd name="csY21" fmla="*/ 311150 h 749300"/>
                    <a:gd name="csX22" fmla="*/ 381000 w 1774825"/>
                    <a:gd name="csY22" fmla="*/ 311150 h 749300"/>
                    <a:gd name="csX23" fmla="*/ 381000 w 1774825"/>
                    <a:gd name="csY23" fmla="*/ 295275 h 749300"/>
                    <a:gd name="csX24" fmla="*/ 266700 w 1774825"/>
                    <a:gd name="csY24" fmla="*/ 295275 h 749300"/>
                    <a:gd name="csX25" fmla="*/ 266700 w 1774825"/>
                    <a:gd name="csY25" fmla="*/ 276225 h 749300"/>
                    <a:gd name="csX26" fmla="*/ 215900 w 1774825"/>
                    <a:gd name="csY26" fmla="*/ 276225 h 749300"/>
                    <a:gd name="csX27" fmla="*/ 215900 w 1774825"/>
                    <a:gd name="csY27" fmla="*/ 244475 h 749300"/>
                    <a:gd name="csX28" fmla="*/ 184150 w 1774825"/>
                    <a:gd name="csY28" fmla="*/ 244475 h 749300"/>
                    <a:gd name="csX29" fmla="*/ 184150 w 1774825"/>
                    <a:gd name="csY29" fmla="*/ 168275 h 749300"/>
                    <a:gd name="csX30" fmla="*/ 171450 w 1774825"/>
                    <a:gd name="csY30" fmla="*/ 168275 h 749300"/>
                    <a:gd name="csX31" fmla="*/ 171450 w 1774825"/>
                    <a:gd name="csY31" fmla="*/ 95250 h 749300"/>
                    <a:gd name="csX32" fmla="*/ 152400 w 1774825"/>
                    <a:gd name="csY32" fmla="*/ 95250 h 749300"/>
                    <a:gd name="csX33" fmla="*/ 152400 w 1774825"/>
                    <a:gd name="csY33" fmla="*/ 57150 h 749300"/>
                    <a:gd name="csX34" fmla="*/ 136525 w 1774825"/>
                    <a:gd name="csY34" fmla="*/ 57150 h 749300"/>
                    <a:gd name="csX35" fmla="*/ 136525 w 1774825"/>
                    <a:gd name="csY35" fmla="*/ 0 h 749300"/>
                    <a:gd name="csX36" fmla="*/ 0 w 1774825"/>
                    <a:gd name="csY36" fmla="*/ 0 h 74930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</a:cxnLst>
                  <a:rect l="l" t="t" r="r" b="b"/>
                  <a:pathLst>
                    <a:path w="1774825" h="749300">
                      <a:moveTo>
                        <a:pt x="1774825" y="749300"/>
                      </a:moveTo>
                      <a:lnTo>
                        <a:pt x="1774825" y="720725"/>
                      </a:lnTo>
                      <a:lnTo>
                        <a:pt x="1711325" y="720725"/>
                      </a:lnTo>
                      <a:lnTo>
                        <a:pt x="1711325" y="701675"/>
                      </a:lnTo>
                      <a:lnTo>
                        <a:pt x="1390650" y="701675"/>
                      </a:lnTo>
                      <a:lnTo>
                        <a:pt x="1390650" y="619125"/>
                      </a:lnTo>
                      <a:lnTo>
                        <a:pt x="1358900" y="619125"/>
                      </a:lnTo>
                      <a:lnTo>
                        <a:pt x="1358900" y="574675"/>
                      </a:lnTo>
                      <a:lnTo>
                        <a:pt x="1330325" y="574675"/>
                      </a:lnTo>
                      <a:lnTo>
                        <a:pt x="1330325" y="498475"/>
                      </a:lnTo>
                      <a:lnTo>
                        <a:pt x="1295400" y="498475"/>
                      </a:lnTo>
                      <a:lnTo>
                        <a:pt x="1295400" y="476250"/>
                      </a:lnTo>
                      <a:lnTo>
                        <a:pt x="803275" y="476250"/>
                      </a:lnTo>
                      <a:lnTo>
                        <a:pt x="803275" y="434975"/>
                      </a:lnTo>
                      <a:lnTo>
                        <a:pt x="765175" y="434975"/>
                      </a:lnTo>
                      <a:lnTo>
                        <a:pt x="765175" y="393700"/>
                      </a:lnTo>
                      <a:lnTo>
                        <a:pt x="749300" y="393700"/>
                      </a:lnTo>
                      <a:lnTo>
                        <a:pt x="749300" y="355600"/>
                      </a:lnTo>
                      <a:lnTo>
                        <a:pt x="708025" y="355600"/>
                      </a:lnTo>
                      <a:lnTo>
                        <a:pt x="708025" y="330200"/>
                      </a:lnTo>
                      <a:lnTo>
                        <a:pt x="428625" y="330200"/>
                      </a:lnTo>
                      <a:lnTo>
                        <a:pt x="428625" y="311150"/>
                      </a:lnTo>
                      <a:lnTo>
                        <a:pt x="381000" y="311150"/>
                      </a:lnTo>
                      <a:lnTo>
                        <a:pt x="381000" y="295275"/>
                      </a:lnTo>
                      <a:lnTo>
                        <a:pt x="266700" y="295275"/>
                      </a:lnTo>
                      <a:lnTo>
                        <a:pt x="266700" y="276225"/>
                      </a:lnTo>
                      <a:lnTo>
                        <a:pt x="215900" y="276225"/>
                      </a:lnTo>
                      <a:lnTo>
                        <a:pt x="215900" y="244475"/>
                      </a:lnTo>
                      <a:lnTo>
                        <a:pt x="184150" y="244475"/>
                      </a:lnTo>
                      <a:lnTo>
                        <a:pt x="184150" y="168275"/>
                      </a:lnTo>
                      <a:lnTo>
                        <a:pt x="171450" y="168275"/>
                      </a:lnTo>
                      <a:lnTo>
                        <a:pt x="171450" y="95250"/>
                      </a:lnTo>
                      <a:lnTo>
                        <a:pt x="152400" y="95250"/>
                      </a:lnTo>
                      <a:lnTo>
                        <a:pt x="152400" y="57150"/>
                      </a:lnTo>
                      <a:lnTo>
                        <a:pt x="136525" y="57150"/>
                      </a:lnTo>
                      <a:lnTo>
                        <a:pt x="13652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chemeClr val="bg1">
                      <a:lumMod val="50000"/>
                    </a:schemeClr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112" name="Freeform 1111">
                <a:extLst>
                  <a:ext uri="{FF2B5EF4-FFF2-40B4-BE49-F238E27FC236}">
                    <a16:creationId xmlns:a16="http://schemas.microsoft.com/office/drawing/2014/main" id="{56578856-BDA9-0BD2-32FE-8DA93A2C0CF5}"/>
                  </a:ext>
                </a:extLst>
              </p:cNvPr>
              <p:cNvSpPr/>
              <p:nvPr/>
            </p:nvSpPr>
            <p:spPr>
              <a:xfrm>
                <a:off x="2994025" y="1565275"/>
                <a:ext cx="2746375" cy="1212850"/>
              </a:xfrm>
              <a:custGeom>
                <a:avLst/>
                <a:gdLst>
                  <a:gd name="csX0" fmla="*/ 0 w 2746375"/>
                  <a:gd name="csY0" fmla="*/ 0 h 1212850"/>
                  <a:gd name="csX1" fmla="*/ 177800 w 2746375"/>
                  <a:gd name="csY1" fmla="*/ 0 h 1212850"/>
                  <a:gd name="csX2" fmla="*/ 177800 w 2746375"/>
                  <a:gd name="csY2" fmla="*/ 6350 h 1212850"/>
                  <a:gd name="csX3" fmla="*/ 263525 w 2746375"/>
                  <a:gd name="csY3" fmla="*/ 6350 h 1212850"/>
                  <a:gd name="csX4" fmla="*/ 263525 w 2746375"/>
                  <a:gd name="csY4" fmla="*/ 34925 h 1212850"/>
                  <a:gd name="csX5" fmla="*/ 285750 w 2746375"/>
                  <a:gd name="csY5" fmla="*/ 34925 h 1212850"/>
                  <a:gd name="csX6" fmla="*/ 285750 w 2746375"/>
                  <a:gd name="csY6" fmla="*/ 66675 h 1212850"/>
                  <a:gd name="csX7" fmla="*/ 301625 w 2746375"/>
                  <a:gd name="csY7" fmla="*/ 66675 h 1212850"/>
                  <a:gd name="csX8" fmla="*/ 301625 w 2746375"/>
                  <a:gd name="csY8" fmla="*/ 120650 h 1212850"/>
                  <a:gd name="csX9" fmla="*/ 323850 w 2746375"/>
                  <a:gd name="csY9" fmla="*/ 120650 h 1212850"/>
                  <a:gd name="csX10" fmla="*/ 323850 w 2746375"/>
                  <a:gd name="csY10" fmla="*/ 152400 h 1212850"/>
                  <a:gd name="csX11" fmla="*/ 323850 w 2746375"/>
                  <a:gd name="csY11" fmla="*/ 152400 h 1212850"/>
                  <a:gd name="csX12" fmla="*/ 352425 w 2746375"/>
                  <a:gd name="csY12" fmla="*/ 152400 h 1212850"/>
                  <a:gd name="csX13" fmla="*/ 352425 w 2746375"/>
                  <a:gd name="csY13" fmla="*/ 215900 h 1212850"/>
                  <a:gd name="csX14" fmla="*/ 530225 w 2746375"/>
                  <a:gd name="csY14" fmla="*/ 215900 h 1212850"/>
                  <a:gd name="csX15" fmla="*/ 530225 w 2746375"/>
                  <a:gd name="csY15" fmla="*/ 225425 h 1212850"/>
                  <a:gd name="csX16" fmla="*/ 622300 w 2746375"/>
                  <a:gd name="csY16" fmla="*/ 225425 h 1212850"/>
                  <a:gd name="csX17" fmla="*/ 622300 w 2746375"/>
                  <a:gd name="csY17" fmla="*/ 241300 h 1212850"/>
                  <a:gd name="csX18" fmla="*/ 654050 w 2746375"/>
                  <a:gd name="csY18" fmla="*/ 241300 h 1212850"/>
                  <a:gd name="csX19" fmla="*/ 654050 w 2746375"/>
                  <a:gd name="csY19" fmla="*/ 282575 h 1212850"/>
                  <a:gd name="csX20" fmla="*/ 685800 w 2746375"/>
                  <a:gd name="csY20" fmla="*/ 282575 h 1212850"/>
                  <a:gd name="csX21" fmla="*/ 685800 w 2746375"/>
                  <a:gd name="csY21" fmla="*/ 314325 h 1212850"/>
                  <a:gd name="csX22" fmla="*/ 704850 w 2746375"/>
                  <a:gd name="csY22" fmla="*/ 314325 h 1212850"/>
                  <a:gd name="csX23" fmla="*/ 704850 w 2746375"/>
                  <a:gd name="csY23" fmla="*/ 330200 h 1212850"/>
                  <a:gd name="csX24" fmla="*/ 739775 w 2746375"/>
                  <a:gd name="csY24" fmla="*/ 330200 h 1212850"/>
                  <a:gd name="csX25" fmla="*/ 739775 w 2746375"/>
                  <a:gd name="csY25" fmla="*/ 371475 h 1212850"/>
                  <a:gd name="csX26" fmla="*/ 835025 w 2746375"/>
                  <a:gd name="csY26" fmla="*/ 371475 h 1212850"/>
                  <a:gd name="csX27" fmla="*/ 835025 w 2746375"/>
                  <a:gd name="csY27" fmla="*/ 387350 h 1212850"/>
                  <a:gd name="csX28" fmla="*/ 1082675 w 2746375"/>
                  <a:gd name="csY28" fmla="*/ 387350 h 1212850"/>
                  <a:gd name="csX29" fmla="*/ 1082675 w 2746375"/>
                  <a:gd name="csY29" fmla="*/ 425450 h 1212850"/>
                  <a:gd name="csX30" fmla="*/ 1092200 w 2746375"/>
                  <a:gd name="csY30" fmla="*/ 425450 h 1212850"/>
                  <a:gd name="csX31" fmla="*/ 1092200 w 2746375"/>
                  <a:gd name="csY31" fmla="*/ 444500 h 1212850"/>
                  <a:gd name="csX32" fmla="*/ 1092200 w 2746375"/>
                  <a:gd name="csY32" fmla="*/ 444500 h 1212850"/>
                  <a:gd name="csX33" fmla="*/ 1123950 w 2746375"/>
                  <a:gd name="csY33" fmla="*/ 444500 h 1212850"/>
                  <a:gd name="csX34" fmla="*/ 1123950 w 2746375"/>
                  <a:gd name="csY34" fmla="*/ 514350 h 1212850"/>
                  <a:gd name="csX35" fmla="*/ 1133475 w 2746375"/>
                  <a:gd name="csY35" fmla="*/ 514350 h 1212850"/>
                  <a:gd name="csX36" fmla="*/ 1133475 w 2746375"/>
                  <a:gd name="csY36" fmla="*/ 514350 h 1212850"/>
                  <a:gd name="csX37" fmla="*/ 1133475 w 2746375"/>
                  <a:gd name="csY37" fmla="*/ 536575 h 1212850"/>
                  <a:gd name="csX38" fmla="*/ 1168400 w 2746375"/>
                  <a:gd name="csY38" fmla="*/ 536575 h 1212850"/>
                  <a:gd name="csX39" fmla="*/ 1168400 w 2746375"/>
                  <a:gd name="csY39" fmla="*/ 568325 h 1212850"/>
                  <a:gd name="csX40" fmla="*/ 1241425 w 2746375"/>
                  <a:gd name="csY40" fmla="*/ 568325 h 1212850"/>
                  <a:gd name="csX41" fmla="*/ 1241425 w 2746375"/>
                  <a:gd name="csY41" fmla="*/ 584200 h 1212850"/>
                  <a:gd name="csX42" fmla="*/ 1257300 w 2746375"/>
                  <a:gd name="csY42" fmla="*/ 584200 h 1212850"/>
                  <a:gd name="csX43" fmla="*/ 1257300 w 2746375"/>
                  <a:gd name="csY43" fmla="*/ 600075 h 1212850"/>
                  <a:gd name="csX44" fmla="*/ 1336675 w 2746375"/>
                  <a:gd name="csY44" fmla="*/ 600075 h 1212850"/>
                  <a:gd name="csX45" fmla="*/ 1336675 w 2746375"/>
                  <a:gd name="csY45" fmla="*/ 606425 h 1212850"/>
                  <a:gd name="csX46" fmla="*/ 1390650 w 2746375"/>
                  <a:gd name="csY46" fmla="*/ 606425 h 1212850"/>
                  <a:gd name="csX47" fmla="*/ 1390650 w 2746375"/>
                  <a:gd name="csY47" fmla="*/ 615950 h 1212850"/>
                  <a:gd name="csX48" fmla="*/ 1520825 w 2746375"/>
                  <a:gd name="csY48" fmla="*/ 615950 h 1212850"/>
                  <a:gd name="csX49" fmla="*/ 1520825 w 2746375"/>
                  <a:gd name="csY49" fmla="*/ 638175 h 1212850"/>
                  <a:gd name="csX50" fmla="*/ 1676400 w 2746375"/>
                  <a:gd name="csY50" fmla="*/ 638175 h 1212850"/>
                  <a:gd name="csX51" fmla="*/ 1676400 w 2746375"/>
                  <a:gd name="csY51" fmla="*/ 666750 h 1212850"/>
                  <a:gd name="csX52" fmla="*/ 1689100 w 2746375"/>
                  <a:gd name="csY52" fmla="*/ 666750 h 1212850"/>
                  <a:gd name="csX53" fmla="*/ 1689100 w 2746375"/>
                  <a:gd name="csY53" fmla="*/ 701675 h 1212850"/>
                  <a:gd name="csX54" fmla="*/ 1701800 w 2746375"/>
                  <a:gd name="csY54" fmla="*/ 701675 h 1212850"/>
                  <a:gd name="csX55" fmla="*/ 1701800 w 2746375"/>
                  <a:gd name="csY55" fmla="*/ 714375 h 1212850"/>
                  <a:gd name="csX56" fmla="*/ 1717675 w 2746375"/>
                  <a:gd name="csY56" fmla="*/ 714375 h 1212850"/>
                  <a:gd name="csX57" fmla="*/ 1717675 w 2746375"/>
                  <a:gd name="csY57" fmla="*/ 774700 h 1212850"/>
                  <a:gd name="csX58" fmla="*/ 1733550 w 2746375"/>
                  <a:gd name="csY58" fmla="*/ 774700 h 1212850"/>
                  <a:gd name="csX59" fmla="*/ 1733550 w 2746375"/>
                  <a:gd name="csY59" fmla="*/ 815975 h 1212850"/>
                  <a:gd name="csX60" fmla="*/ 1733550 w 2746375"/>
                  <a:gd name="csY60" fmla="*/ 815975 h 1212850"/>
                  <a:gd name="csX61" fmla="*/ 1758950 w 2746375"/>
                  <a:gd name="csY61" fmla="*/ 815975 h 1212850"/>
                  <a:gd name="csX62" fmla="*/ 1758950 w 2746375"/>
                  <a:gd name="csY62" fmla="*/ 844550 h 1212850"/>
                  <a:gd name="csX63" fmla="*/ 1793875 w 2746375"/>
                  <a:gd name="csY63" fmla="*/ 844550 h 1212850"/>
                  <a:gd name="csX64" fmla="*/ 1793875 w 2746375"/>
                  <a:gd name="csY64" fmla="*/ 873125 h 1212850"/>
                  <a:gd name="csX65" fmla="*/ 1793875 w 2746375"/>
                  <a:gd name="csY65" fmla="*/ 873125 h 1212850"/>
                  <a:gd name="csX66" fmla="*/ 1819275 w 2746375"/>
                  <a:gd name="csY66" fmla="*/ 873125 h 1212850"/>
                  <a:gd name="csX67" fmla="*/ 1819275 w 2746375"/>
                  <a:gd name="csY67" fmla="*/ 873125 h 1212850"/>
                  <a:gd name="csX68" fmla="*/ 1819275 w 2746375"/>
                  <a:gd name="csY68" fmla="*/ 885825 h 1212850"/>
                  <a:gd name="csX69" fmla="*/ 1885950 w 2746375"/>
                  <a:gd name="csY69" fmla="*/ 885825 h 1212850"/>
                  <a:gd name="csX70" fmla="*/ 1885950 w 2746375"/>
                  <a:gd name="csY70" fmla="*/ 895350 h 1212850"/>
                  <a:gd name="csX71" fmla="*/ 2098675 w 2746375"/>
                  <a:gd name="csY71" fmla="*/ 895350 h 1212850"/>
                  <a:gd name="csX72" fmla="*/ 2098675 w 2746375"/>
                  <a:gd name="csY72" fmla="*/ 914400 h 1212850"/>
                  <a:gd name="csX73" fmla="*/ 2127250 w 2746375"/>
                  <a:gd name="csY73" fmla="*/ 914400 h 1212850"/>
                  <a:gd name="csX74" fmla="*/ 2127250 w 2746375"/>
                  <a:gd name="csY74" fmla="*/ 914400 h 1212850"/>
                  <a:gd name="csX75" fmla="*/ 2127250 w 2746375"/>
                  <a:gd name="csY75" fmla="*/ 949325 h 1212850"/>
                  <a:gd name="csX76" fmla="*/ 2193925 w 2746375"/>
                  <a:gd name="csY76" fmla="*/ 949325 h 1212850"/>
                  <a:gd name="csX77" fmla="*/ 2193925 w 2746375"/>
                  <a:gd name="csY77" fmla="*/ 962025 h 1212850"/>
                  <a:gd name="csX78" fmla="*/ 2266950 w 2746375"/>
                  <a:gd name="csY78" fmla="*/ 962025 h 1212850"/>
                  <a:gd name="csX79" fmla="*/ 2266950 w 2746375"/>
                  <a:gd name="csY79" fmla="*/ 996950 h 1212850"/>
                  <a:gd name="csX80" fmla="*/ 2305050 w 2746375"/>
                  <a:gd name="csY80" fmla="*/ 996950 h 1212850"/>
                  <a:gd name="csX81" fmla="*/ 2305050 w 2746375"/>
                  <a:gd name="csY81" fmla="*/ 1089025 h 1212850"/>
                  <a:gd name="csX82" fmla="*/ 2339975 w 2746375"/>
                  <a:gd name="csY82" fmla="*/ 1089025 h 1212850"/>
                  <a:gd name="csX83" fmla="*/ 2339975 w 2746375"/>
                  <a:gd name="csY83" fmla="*/ 1130300 h 1212850"/>
                  <a:gd name="csX84" fmla="*/ 2362200 w 2746375"/>
                  <a:gd name="csY84" fmla="*/ 1130300 h 1212850"/>
                  <a:gd name="csX85" fmla="*/ 2362200 w 2746375"/>
                  <a:gd name="csY85" fmla="*/ 1143000 h 1212850"/>
                  <a:gd name="csX86" fmla="*/ 2416175 w 2746375"/>
                  <a:gd name="csY86" fmla="*/ 1143000 h 1212850"/>
                  <a:gd name="csX87" fmla="*/ 2416175 w 2746375"/>
                  <a:gd name="csY87" fmla="*/ 1177925 h 1212850"/>
                  <a:gd name="csX88" fmla="*/ 2451100 w 2746375"/>
                  <a:gd name="csY88" fmla="*/ 1177925 h 1212850"/>
                  <a:gd name="csX89" fmla="*/ 2451100 w 2746375"/>
                  <a:gd name="csY89" fmla="*/ 1184275 h 1212850"/>
                  <a:gd name="csX90" fmla="*/ 2549525 w 2746375"/>
                  <a:gd name="csY90" fmla="*/ 1184275 h 1212850"/>
                  <a:gd name="csX91" fmla="*/ 2549525 w 2746375"/>
                  <a:gd name="csY91" fmla="*/ 1212850 h 1212850"/>
                  <a:gd name="csX92" fmla="*/ 2746375 w 2746375"/>
                  <a:gd name="csY92" fmla="*/ 1212850 h 12128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</a:cxnLst>
                <a:rect l="l" t="t" r="r" b="b"/>
                <a:pathLst>
                  <a:path w="2746375" h="1212850">
                    <a:moveTo>
                      <a:pt x="0" y="0"/>
                    </a:moveTo>
                    <a:lnTo>
                      <a:pt x="177800" y="0"/>
                    </a:lnTo>
                    <a:lnTo>
                      <a:pt x="177800" y="6350"/>
                    </a:lnTo>
                    <a:lnTo>
                      <a:pt x="263525" y="6350"/>
                    </a:lnTo>
                    <a:lnTo>
                      <a:pt x="263525" y="34925"/>
                    </a:lnTo>
                    <a:lnTo>
                      <a:pt x="285750" y="34925"/>
                    </a:lnTo>
                    <a:lnTo>
                      <a:pt x="285750" y="66675"/>
                    </a:lnTo>
                    <a:lnTo>
                      <a:pt x="301625" y="66675"/>
                    </a:lnTo>
                    <a:lnTo>
                      <a:pt x="301625" y="120650"/>
                    </a:lnTo>
                    <a:lnTo>
                      <a:pt x="323850" y="120650"/>
                    </a:lnTo>
                    <a:lnTo>
                      <a:pt x="323850" y="152400"/>
                    </a:lnTo>
                    <a:lnTo>
                      <a:pt x="323850" y="152400"/>
                    </a:lnTo>
                    <a:lnTo>
                      <a:pt x="352425" y="152400"/>
                    </a:lnTo>
                    <a:lnTo>
                      <a:pt x="352425" y="215900"/>
                    </a:lnTo>
                    <a:lnTo>
                      <a:pt x="530225" y="215900"/>
                    </a:lnTo>
                    <a:lnTo>
                      <a:pt x="530225" y="225425"/>
                    </a:lnTo>
                    <a:lnTo>
                      <a:pt x="622300" y="225425"/>
                    </a:lnTo>
                    <a:lnTo>
                      <a:pt x="622300" y="241300"/>
                    </a:lnTo>
                    <a:lnTo>
                      <a:pt x="654050" y="241300"/>
                    </a:lnTo>
                    <a:lnTo>
                      <a:pt x="654050" y="282575"/>
                    </a:lnTo>
                    <a:lnTo>
                      <a:pt x="685800" y="282575"/>
                    </a:lnTo>
                    <a:lnTo>
                      <a:pt x="685800" y="314325"/>
                    </a:lnTo>
                    <a:lnTo>
                      <a:pt x="704850" y="314325"/>
                    </a:lnTo>
                    <a:lnTo>
                      <a:pt x="704850" y="330200"/>
                    </a:lnTo>
                    <a:lnTo>
                      <a:pt x="739775" y="330200"/>
                    </a:lnTo>
                    <a:lnTo>
                      <a:pt x="739775" y="371475"/>
                    </a:lnTo>
                    <a:lnTo>
                      <a:pt x="835025" y="371475"/>
                    </a:lnTo>
                    <a:lnTo>
                      <a:pt x="835025" y="387350"/>
                    </a:lnTo>
                    <a:lnTo>
                      <a:pt x="1082675" y="387350"/>
                    </a:lnTo>
                    <a:lnTo>
                      <a:pt x="1082675" y="425450"/>
                    </a:lnTo>
                    <a:lnTo>
                      <a:pt x="1092200" y="425450"/>
                    </a:lnTo>
                    <a:lnTo>
                      <a:pt x="1092200" y="444500"/>
                    </a:lnTo>
                    <a:lnTo>
                      <a:pt x="1092200" y="444500"/>
                    </a:lnTo>
                    <a:lnTo>
                      <a:pt x="1123950" y="444500"/>
                    </a:lnTo>
                    <a:lnTo>
                      <a:pt x="1123950" y="514350"/>
                    </a:lnTo>
                    <a:lnTo>
                      <a:pt x="1133475" y="514350"/>
                    </a:lnTo>
                    <a:lnTo>
                      <a:pt x="1133475" y="514350"/>
                    </a:lnTo>
                    <a:lnTo>
                      <a:pt x="1133475" y="536575"/>
                    </a:lnTo>
                    <a:lnTo>
                      <a:pt x="1168400" y="536575"/>
                    </a:lnTo>
                    <a:lnTo>
                      <a:pt x="1168400" y="568325"/>
                    </a:lnTo>
                    <a:lnTo>
                      <a:pt x="1241425" y="568325"/>
                    </a:lnTo>
                    <a:lnTo>
                      <a:pt x="1241425" y="584200"/>
                    </a:lnTo>
                    <a:lnTo>
                      <a:pt x="1257300" y="584200"/>
                    </a:lnTo>
                    <a:lnTo>
                      <a:pt x="1257300" y="600075"/>
                    </a:lnTo>
                    <a:lnTo>
                      <a:pt x="1336675" y="600075"/>
                    </a:lnTo>
                    <a:lnTo>
                      <a:pt x="1336675" y="606425"/>
                    </a:lnTo>
                    <a:lnTo>
                      <a:pt x="1390650" y="606425"/>
                    </a:lnTo>
                    <a:lnTo>
                      <a:pt x="1390650" y="615950"/>
                    </a:lnTo>
                    <a:lnTo>
                      <a:pt x="1520825" y="615950"/>
                    </a:lnTo>
                    <a:lnTo>
                      <a:pt x="1520825" y="638175"/>
                    </a:lnTo>
                    <a:lnTo>
                      <a:pt x="1676400" y="638175"/>
                    </a:lnTo>
                    <a:lnTo>
                      <a:pt x="1676400" y="666750"/>
                    </a:lnTo>
                    <a:lnTo>
                      <a:pt x="1689100" y="666750"/>
                    </a:lnTo>
                    <a:lnTo>
                      <a:pt x="1689100" y="701675"/>
                    </a:lnTo>
                    <a:lnTo>
                      <a:pt x="1701800" y="701675"/>
                    </a:lnTo>
                    <a:lnTo>
                      <a:pt x="1701800" y="714375"/>
                    </a:lnTo>
                    <a:lnTo>
                      <a:pt x="1717675" y="714375"/>
                    </a:lnTo>
                    <a:lnTo>
                      <a:pt x="1717675" y="774700"/>
                    </a:lnTo>
                    <a:lnTo>
                      <a:pt x="1733550" y="774700"/>
                    </a:lnTo>
                    <a:lnTo>
                      <a:pt x="1733550" y="815975"/>
                    </a:lnTo>
                    <a:lnTo>
                      <a:pt x="1733550" y="815975"/>
                    </a:lnTo>
                    <a:lnTo>
                      <a:pt x="1758950" y="815975"/>
                    </a:lnTo>
                    <a:lnTo>
                      <a:pt x="1758950" y="844550"/>
                    </a:lnTo>
                    <a:lnTo>
                      <a:pt x="1793875" y="844550"/>
                    </a:lnTo>
                    <a:lnTo>
                      <a:pt x="1793875" y="873125"/>
                    </a:lnTo>
                    <a:lnTo>
                      <a:pt x="1793875" y="873125"/>
                    </a:lnTo>
                    <a:lnTo>
                      <a:pt x="1819275" y="873125"/>
                    </a:lnTo>
                    <a:lnTo>
                      <a:pt x="1819275" y="873125"/>
                    </a:lnTo>
                    <a:lnTo>
                      <a:pt x="1819275" y="885825"/>
                    </a:lnTo>
                    <a:lnTo>
                      <a:pt x="1885950" y="885825"/>
                    </a:lnTo>
                    <a:lnTo>
                      <a:pt x="1885950" y="895350"/>
                    </a:lnTo>
                    <a:lnTo>
                      <a:pt x="2098675" y="895350"/>
                    </a:lnTo>
                    <a:lnTo>
                      <a:pt x="2098675" y="914400"/>
                    </a:lnTo>
                    <a:lnTo>
                      <a:pt x="2127250" y="914400"/>
                    </a:lnTo>
                    <a:lnTo>
                      <a:pt x="2127250" y="914400"/>
                    </a:lnTo>
                    <a:lnTo>
                      <a:pt x="2127250" y="949325"/>
                    </a:lnTo>
                    <a:lnTo>
                      <a:pt x="2193925" y="949325"/>
                    </a:lnTo>
                    <a:lnTo>
                      <a:pt x="2193925" y="962025"/>
                    </a:lnTo>
                    <a:lnTo>
                      <a:pt x="2266950" y="962025"/>
                    </a:lnTo>
                    <a:lnTo>
                      <a:pt x="2266950" y="996950"/>
                    </a:lnTo>
                    <a:lnTo>
                      <a:pt x="2305050" y="996950"/>
                    </a:lnTo>
                    <a:lnTo>
                      <a:pt x="2305050" y="1089025"/>
                    </a:lnTo>
                    <a:lnTo>
                      <a:pt x="2339975" y="1089025"/>
                    </a:lnTo>
                    <a:lnTo>
                      <a:pt x="2339975" y="1130300"/>
                    </a:lnTo>
                    <a:lnTo>
                      <a:pt x="2362200" y="1130300"/>
                    </a:lnTo>
                    <a:lnTo>
                      <a:pt x="2362200" y="1143000"/>
                    </a:lnTo>
                    <a:lnTo>
                      <a:pt x="2416175" y="1143000"/>
                    </a:lnTo>
                    <a:lnTo>
                      <a:pt x="2416175" y="1177925"/>
                    </a:lnTo>
                    <a:lnTo>
                      <a:pt x="2451100" y="1177925"/>
                    </a:lnTo>
                    <a:lnTo>
                      <a:pt x="2451100" y="1184275"/>
                    </a:lnTo>
                    <a:lnTo>
                      <a:pt x="2549525" y="1184275"/>
                    </a:lnTo>
                    <a:lnTo>
                      <a:pt x="2549525" y="1212850"/>
                    </a:lnTo>
                    <a:lnTo>
                      <a:pt x="2746375" y="1212850"/>
                    </a:lnTo>
                  </a:path>
                </a:pathLst>
              </a:custGeom>
              <a:noFill/>
              <a:ln w="28575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grpSp>
          <p:nvGrpSpPr>
            <p:cNvPr id="1108" name="Group 1107">
              <a:extLst>
                <a:ext uri="{FF2B5EF4-FFF2-40B4-BE49-F238E27FC236}">
                  <a16:creationId xmlns:a16="http://schemas.microsoft.com/office/drawing/2014/main" id="{51C404AD-F945-464B-8E9F-B8DA33BA5EE6}"/>
                </a:ext>
              </a:extLst>
            </p:cNvPr>
            <p:cNvGrpSpPr/>
            <p:nvPr/>
          </p:nvGrpSpPr>
          <p:grpSpPr>
            <a:xfrm>
              <a:off x="2908300" y="1504661"/>
              <a:ext cx="6607328" cy="2277630"/>
              <a:chOff x="2908300" y="1546225"/>
              <a:chExt cx="6607328" cy="2277630"/>
            </a:xfrm>
          </p:grpSpPr>
          <p:grpSp>
            <p:nvGrpSpPr>
              <p:cNvPr id="1106" name="Group 1105">
                <a:extLst>
                  <a:ext uri="{FF2B5EF4-FFF2-40B4-BE49-F238E27FC236}">
                    <a16:creationId xmlns:a16="http://schemas.microsoft.com/office/drawing/2014/main" id="{E79DE5EA-FAB6-8CAB-689F-0947C370BEA4}"/>
                  </a:ext>
                </a:extLst>
              </p:cNvPr>
              <p:cNvGrpSpPr/>
              <p:nvPr/>
            </p:nvGrpSpPr>
            <p:grpSpPr>
              <a:xfrm>
                <a:off x="4727575" y="2136775"/>
                <a:ext cx="4788053" cy="1687080"/>
                <a:chOff x="4727575" y="2136775"/>
                <a:chExt cx="4788053" cy="1687080"/>
              </a:xfrm>
            </p:grpSpPr>
            <p:sp>
              <p:nvSpPr>
                <p:cNvPr id="1104" name="Freeform 1103">
                  <a:extLst>
                    <a:ext uri="{FF2B5EF4-FFF2-40B4-BE49-F238E27FC236}">
                      <a16:creationId xmlns:a16="http://schemas.microsoft.com/office/drawing/2014/main" id="{04E6E5A3-D482-C2AF-6020-41CD0AA820FB}"/>
                    </a:ext>
                  </a:extLst>
                </p:cNvPr>
                <p:cNvSpPr/>
                <p:nvPr/>
              </p:nvSpPr>
              <p:spPr>
                <a:xfrm>
                  <a:off x="7716167" y="2924124"/>
                  <a:ext cx="1799461" cy="899731"/>
                </a:xfrm>
                <a:custGeom>
                  <a:avLst/>
                  <a:gdLst>
                    <a:gd name="csX0" fmla="*/ 1799461 w 1799461"/>
                    <a:gd name="csY0" fmla="*/ 899731 h 899731"/>
                    <a:gd name="csX1" fmla="*/ 1207790 w 1799461"/>
                    <a:gd name="csY1" fmla="*/ 899731 h 899731"/>
                    <a:gd name="csX2" fmla="*/ 1207790 w 1799461"/>
                    <a:gd name="csY2" fmla="*/ 361848 h 899731"/>
                    <a:gd name="csX3" fmla="*/ 1178451 w 1799461"/>
                    <a:gd name="csY3" fmla="*/ 361848 h 899731"/>
                    <a:gd name="csX4" fmla="*/ 1178451 w 1799461"/>
                    <a:gd name="csY4" fmla="*/ 220043 h 899731"/>
                    <a:gd name="csX5" fmla="*/ 601450 w 1799461"/>
                    <a:gd name="csY5" fmla="*/ 220043 h 899731"/>
                    <a:gd name="csX6" fmla="*/ 601450 w 1799461"/>
                    <a:gd name="csY6" fmla="*/ 151585 h 899731"/>
                    <a:gd name="csX7" fmla="*/ 581891 w 1799461"/>
                    <a:gd name="csY7" fmla="*/ 151585 h 899731"/>
                    <a:gd name="csX8" fmla="*/ 581891 w 1799461"/>
                    <a:gd name="csY8" fmla="*/ 97797 h 899731"/>
                    <a:gd name="csX9" fmla="*/ 381407 w 1799461"/>
                    <a:gd name="csY9" fmla="*/ 97797 h 899731"/>
                    <a:gd name="csX10" fmla="*/ 381407 w 1799461"/>
                    <a:gd name="csY10" fmla="*/ 44009 h 899731"/>
                    <a:gd name="csX11" fmla="*/ 83127 w 1799461"/>
                    <a:gd name="csY11" fmla="*/ 44009 h 899731"/>
                    <a:gd name="csX12" fmla="*/ 83127 w 1799461"/>
                    <a:gd name="csY12" fmla="*/ 0 h 899731"/>
                    <a:gd name="csX13" fmla="*/ 0 w 1799461"/>
                    <a:gd name="csY13" fmla="*/ 0 h 89973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</a:cxnLst>
                  <a:rect l="l" t="t" r="r" b="b"/>
                  <a:pathLst>
                    <a:path w="1799461" h="899731">
                      <a:moveTo>
                        <a:pt x="1799461" y="899731"/>
                      </a:moveTo>
                      <a:lnTo>
                        <a:pt x="1207790" y="899731"/>
                      </a:lnTo>
                      <a:lnTo>
                        <a:pt x="1207790" y="361848"/>
                      </a:lnTo>
                      <a:lnTo>
                        <a:pt x="1178451" y="361848"/>
                      </a:lnTo>
                      <a:lnTo>
                        <a:pt x="1178451" y="220043"/>
                      </a:lnTo>
                      <a:lnTo>
                        <a:pt x="601450" y="220043"/>
                      </a:lnTo>
                      <a:lnTo>
                        <a:pt x="601450" y="151585"/>
                      </a:lnTo>
                      <a:lnTo>
                        <a:pt x="581891" y="151585"/>
                      </a:lnTo>
                      <a:lnTo>
                        <a:pt x="581891" y="97797"/>
                      </a:lnTo>
                      <a:lnTo>
                        <a:pt x="381407" y="97797"/>
                      </a:lnTo>
                      <a:lnTo>
                        <a:pt x="381407" y="44009"/>
                      </a:lnTo>
                      <a:lnTo>
                        <a:pt x="83127" y="44009"/>
                      </a:lnTo>
                      <a:lnTo>
                        <a:pt x="83127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chemeClr val="accent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1105" name="Freeform 1104">
                  <a:extLst>
                    <a:ext uri="{FF2B5EF4-FFF2-40B4-BE49-F238E27FC236}">
                      <a16:creationId xmlns:a16="http://schemas.microsoft.com/office/drawing/2014/main" id="{FA86261E-7DE4-482A-9948-14AD2462A85D}"/>
                    </a:ext>
                  </a:extLst>
                </p:cNvPr>
                <p:cNvSpPr/>
                <p:nvPr/>
              </p:nvSpPr>
              <p:spPr>
                <a:xfrm>
                  <a:off x="4727575" y="2136775"/>
                  <a:ext cx="3000375" cy="777875"/>
                </a:xfrm>
                <a:custGeom>
                  <a:avLst/>
                  <a:gdLst>
                    <a:gd name="csX0" fmla="*/ 0 w 3000375"/>
                    <a:gd name="csY0" fmla="*/ 0 h 777875"/>
                    <a:gd name="csX1" fmla="*/ 304800 w 3000375"/>
                    <a:gd name="csY1" fmla="*/ 0 h 777875"/>
                    <a:gd name="csX2" fmla="*/ 304800 w 3000375"/>
                    <a:gd name="csY2" fmla="*/ 12700 h 777875"/>
                    <a:gd name="csX3" fmla="*/ 304800 w 3000375"/>
                    <a:gd name="csY3" fmla="*/ 12700 h 777875"/>
                    <a:gd name="csX4" fmla="*/ 333375 w 3000375"/>
                    <a:gd name="csY4" fmla="*/ 12700 h 777875"/>
                    <a:gd name="csX5" fmla="*/ 333375 w 3000375"/>
                    <a:gd name="csY5" fmla="*/ 28575 h 777875"/>
                    <a:gd name="csX6" fmla="*/ 536575 w 3000375"/>
                    <a:gd name="csY6" fmla="*/ 28575 h 777875"/>
                    <a:gd name="csX7" fmla="*/ 536575 w 3000375"/>
                    <a:gd name="csY7" fmla="*/ 85725 h 777875"/>
                    <a:gd name="csX8" fmla="*/ 571500 w 3000375"/>
                    <a:gd name="csY8" fmla="*/ 85725 h 777875"/>
                    <a:gd name="csX9" fmla="*/ 571500 w 3000375"/>
                    <a:gd name="csY9" fmla="*/ 85725 h 777875"/>
                    <a:gd name="csX10" fmla="*/ 571500 w 3000375"/>
                    <a:gd name="csY10" fmla="*/ 114300 h 777875"/>
                    <a:gd name="csX11" fmla="*/ 660400 w 3000375"/>
                    <a:gd name="csY11" fmla="*/ 114300 h 777875"/>
                    <a:gd name="csX12" fmla="*/ 660400 w 3000375"/>
                    <a:gd name="csY12" fmla="*/ 127000 h 777875"/>
                    <a:gd name="csX13" fmla="*/ 730250 w 3000375"/>
                    <a:gd name="csY13" fmla="*/ 127000 h 777875"/>
                    <a:gd name="csX14" fmla="*/ 730250 w 3000375"/>
                    <a:gd name="csY14" fmla="*/ 136525 h 777875"/>
                    <a:gd name="csX15" fmla="*/ 752475 w 3000375"/>
                    <a:gd name="csY15" fmla="*/ 136525 h 777875"/>
                    <a:gd name="csX16" fmla="*/ 752475 w 3000375"/>
                    <a:gd name="csY16" fmla="*/ 136525 h 777875"/>
                    <a:gd name="csX17" fmla="*/ 752475 w 3000375"/>
                    <a:gd name="csY17" fmla="*/ 158750 h 777875"/>
                    <a:gd name="csX18" fmla="*/ 790575 w 3000375"/>
                    <a:gd name="csY18" fmla="*/ 158750 h 777875"/>
                    <a:gd name="csX19" fmla="*/ 790575 w 3000375"/>
                    <a:gd name="csY19" fmla="*/ 171450 h 777875"/>
                    <a:gd name="csX20" fmla="*/ 854075 w 3000375"/>
                    <a:gd name="csY20" fmla="*/ 171450 h 777875"/>
                    <a:gd name="csX21" fmla="*/ 854075 w 3000375"/>
                    <a:gd name="csY21" fmla="*/ 184150 h 777875"/>
                    <a:gd name="csX22" fmla="*/ 968375 w 3000375"/>
                    <a:gd name="csY22" fmla="*/ 184150 h 777875"/>
                    <a:gd name="csX23" fmla="*/ 968375 w 3000375"/>
                    <a:gd name="csY23" fmla="*/ 196850 h 777875"/>
                    <a:gd name="csX24" fmla="*/ 1136650 w 3000375"/>
                    <a:gd name="csY24" fmla="*/ 196850 h 777875"/>
                    <a:gd name="csX25" fmla="*/ 1136650 w 3000375"/>
                    <a:gd name="csY25" fmla="*/ 219075 h 777875"/>
                    <a:gd name="csX26" fmla="*/ 1139825 w 3000375"/>
                    <a:gd name="csY26" fmla="*/ 219075 h 777875"/>
                    <a:gd name="csX27" fmla="*/ 1139825 w 3000375"/>
                    <a:gd name="csY27" fmla="*/ 254000 h 777875"/>
                    <a:gd name="csX28" fmla="*/ 1155700 w 3000375"/>
                    <a:gd name="csY28" fmla="*/ 254000 h 777875"/>
                    <a:gd name="csX29" fmla="*/ 1155700 w 3000375"/>
                    <a:gd name="csY29" fmla="*/ 301625 h 777875"/>
                    <a:gd name="csX30" fmla="*/ 1190625 w 3000375"/>
                    <a:gd name="csY30" fmla="*/ 301625 h 777875"/>
                    <a:gd name="csX31" fmla="*/ 1190625 w 3000375"/>
                    <a:gd name="csY31" fmla="*/ 336550 h 777875"/>
                    <a:gd name="csX32" fmla="*/ 1270000 w 3000375"/>
                    <a:gd name="csY32" fmla="*/ 336550 h 777875"/>
                    <a:gd name="csX33" fmla="*/ 1270000 w 3000375"/>
                    <a:gd name="csY33" fmla="*/ 352425 h 777875"/>
                    <a:gd name="csX34" fmla="*/ 1352550 w 3000375"/>
                    <a:gd name="csY34" fmla="*/ 352425 h 777875"/>
                    <a:gd name="csX35" fmla="*/ 1352550 w 3000375"/>
                    <a:gd name="csY35" fmla="*/ 365125 h 777875"/>
                    <a:gd name="csX36" fmla="*/ 1412875 w 3000375"/>
                    <a:gd name="csY36" fmla="*/ 365125 h 777875"/>
                    <a:gd name="csX37" fmla="*/ 1412875 w 3000375"/>
                    <a:gd name="csY37" fmla="*/ 377825 h 777875"/>
                    <a:gd name="csX38" fmla="*/ 1444625 w 3000375"/>
                    <a:gd name="csY38" fmla="*/ 377825 h 777875"/>
                    <a:gd name="csX39" fmla="*/ 1444625 w 3000375"/>
                    <a:gd name="csY39" fmla="*/ 393700 h 777875"/>
                    <a:gd name="csX40" fmla="*/ 1546225 w 3000375"/>
                    <a:gd name="csY40" fmla="*/ 393700 h 777875"/>
                    <a:gd name="csX41" fmla="*/ 1546225 w 3000375"/>
                    <a:gd name="csY41" fmla="*/ 412750 h 777875"/>
                    <a:gd name="csX42" fmla="*/ 1743075 w 3000375"/>
                    <a:gd name="csY42" fmla="*/ 412750 h 777875"/>
                    <a:gd name="csX43" fmla="*/ 1743075 w 3000375"/>
                    <a:gd name="csY43" fmla="*/ 463550 h 777875"/>
                    <a:gd name="csX44" fmla="*/ 1771650 w 3000375"/>
                    <a:gd name="csY44" fmla="*/ 463550 h 777875"/>
                    <a:gd name="csX45" fmla="*/ 1771650 w 3000375"/>
                    <a:gd name="csY45" fmla="*/ 508000 h 777875"/>
                    <a:gd name="csX46" fmla="*/ 1819275 w 3000375"/>
                    <a:gd name="csY46" fmla="*/ 508000 h 777875"/>
                    <a:gd name="csX47" fmla="*/ 1819275 w 3000375"/>
                    <a:gd name="csY47" fmla="*/ 542925 h 777875"/>
                    <a:gd name="csX48" fmla="*/ 1971675 w 3000375"/>
                    <a:gd name="csY48" fmla="*/ 542925 h 777875"/>
                    <a:gd name="csX49" fmla="*/ 1971675 w 3000375"/>
                    <a:gd name="csY49" fmla="*/ 565150 h 777875"/>
                    <a:gd name="csX50" fmla="*/ 2000250 w 3000375"/>
                    <a:gd name="csY50" fmla="*/ 565150 h 777875"/>
                    <a:gd name="csX51" fmla="*/ 2000250 w 3000375"/>
                    <a:gd name="csY51" fmla="*/ 574675 h 777875"/>
                    <a:gd name="csX52" fmla="*/ 2178050 w 3000375"/>
                    <a:gd name="csY52" fmla="*/ 574675 h 777875"/>
                    <a:gd name="csX53" fmla="*/ 2178050 w 3000375"/>
                    <a:gd name="csY53" fmla="*/ 596900 h 777875"/>
                    <a:gd name="csX54" fmla="*/ 2339975 w 3000375"/>
                    <a:gd name="csY54" fmla="*/ 596900 h 777875"/>
                    <a:gd name="csX55" fmla="*/ 2339975 w 3000375"/>
                    <a:gd name="csY55" fmla="*/ 635000 h 777875"/>
                    <a:gd name="csX56" fmla="*/ 2384425 w 3000375"/>
                    <a:gd name="csY56" fmla="*/ 635000 h 777875"/>
                    <a:gd name="csX57" fmla="*/ 2384425 w 3000375"/>
                    <a:gd name="csY57" fmla="*/ 676275 h 777875"/>
                    <a:gd name="csX58" fmla="*/ 2625725 w 3000375"/>
                    <a:gd name="csY58" fmla="*/ 676275 h 777875"/>
                    <a:gd name="csX59" fmla="*/ 2625725 w 3000375"/>
                    <a:gd name="csY59" fmla="*/ 704850 h 777875"/>
                    <a:gd name="csX60" fmla="*/ 2921000 w 3000375"/>
                    <a:gd name="csY60" fmla="*/ 704850 h 777875"/>
                    <a:gd name="csX61" fmla="*/ 2921000 w 3000375"/>
                    <a:gd name="csY61" fmla="*/ 742950 h 777875"/>
                    <a:gd name="csX62" fmla="*/ 2965450 w 3000375"/>
                    <a:gd name="csY62" fmla="*/ 742950 h 777875"/>
                    <a:gd name="csX63" fmla="*/ 2965450 w 3000375"/>
                    <a:gd name="csY63" fmla="*/ 777875 h 777875"/>
                    <a:gd name="csX64" fmla="*/ 3000375 w 3000375"/>
                    <a:gd name="csY64" fmla="*/ 777875 h 7778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</a:cxnLst>
                  <a:rect l="l" t="t" r="r" b="b"/>
                  <a:pathLst>
                    <a:path w="3000375" h="777875">
                      <a:moveTo>
                        <a:pt x="0" y="0"/>
                      </a:moveTo>
                      <a:lnTo>
                        <a:pt x="304800" y="0"/>
                      </a:lnTo>
                      <a:lnTo>
                        <a:pt x="304800" y="12700"/>
                      </a:lnTo>
                      <a:lnTo>
                        <a:pt x="304800" y="12700"/>
                      </a:lnTo>
                      <a:lnTo>
                        <a:pt x="333375" y="12700"/>
                      </a:lnTo>
                      <a:lnTo>
                        <a:pt x="333375" y="28575"/>
                      </a:lnTo>
                      <a:lnTo>
                        <a:pt x="536575" y="28575"/>
                      </a:lnTo>
                      <a:lnTo>
                        <a:pt x="536575" y="85725"/>
                      </a:lnTo>
                      <a:lnTo>
                        <a:pt x="571500" y="85725"/>
                      </a:lnTo>
                      <a:lnTo>
                        <a:pt x="571500" y="85725"/>
                      </a:lnTo>
                      <a:lnTo>
                        <a:pt x="571500" y="114300"/>
                      </a:lnTo>
                      <a:lnTo>
                        <a:pt x="660400" y="114300"/>
                      </a:lnTo>
                      <a:lnTo>
                        <a:pt x="660400" y="127000"/>
                      </a:lnTo>
                      <a:lnTo>
                        <a:pt x="730250" y="127000"/>
                      </a:lnTo>
                      <a:lnTo>
                        <a:pt x="730250" y="136525"/>
                      </a:lnTo>
                      <a:lnTo>
                        <a:pt x="752475" y="136525"/>
                      </a:lnTo>
                      <a:lnTo>
                        <a:pt x="752475" y="136525"/>
                      </a:lnTo>
                      <a:lnTo>
                        <a:pt x="752475" y="158750"/>
                      </a:lnTo>
                      <a:lnTo>
                        <a:pt x="790575" y="158750"/>
                      </a:lnTo>
                      <a:lnTo>
                        <a:pt x="790575" y="171450"/>
                      </a:lnTo>
                      <a:lnTo>
                        <a:pt x="854075" y="171450"/>
                      </a:lnTo>
                      <a:lnTo>
                        <a:pt x="854075" y="184150"/>
                      </a:lnTo>
                      <a:lnTo>
                        <a:pt x="968375" y="184150"/>
                      </a:lnTo>
                      <a:lnTo>
                        <a:pt x="968375" y="196850"/>
                      </a:lnTo>
                      <a:lnTo>
                        <a:pt x="1136650" y="196850"/>
                      </a:lnTo>
                      <a:lnTo>
                        <a:pt x="1136650" y="219075"/>
                      </a:lnTo>
                      <a:lnTo>
                        <a:pt x="1139825" y="219075"/>
                      </a:lnTo>
                      <a:lnTo>
                        <a:pt x="1139825" y="254000"/>
                      </a:lnTo>
                      <a:lnTo>
                        <a:pt x="1155700" y="254000"/>
                      </a:lnTo>
                      <a:lnTo>
                        <a:pt x="1155700" y="301625"/>
                      </a:lnTo>
                      <a:lnTo>
                        <a:pt x="1190625" y="301625"/>
                      </a:lnTo>
                      <a:lnTo>
                        <a:pt x="1190625" y="336550"/>
                      </a:lnTo>
                      <a:lnTo>
                        <a:pt x="1270000" y="336550"/>
                      </a:lnTo>
                      <a:lnTo>
                        <a:pt x="1270000" y="352425"/>
                      </a:lnTo>
                      <a:lnTo>
                        <a:pt x="1352550" y="352425"/>
                      </a:lnTo>
                      <a:lnTo>
                        <a:pt x="1352550" y="365125"/>
                      </a:lnTo>
                      <a:lnTo>
                        <a:pt x="1412875" y="365125"/>
                      </a:lnTo>
                      <a:lnTo>
                        <a:pt x="1412875" y="377825"/>
                      </a:lnTo>
                      <a:lnTo>
                        <a:pt x="1444625" y="377825"/>
                      </a:lnTo>
                      <a:lnTo>
                        <a:pt x="1444625" y="393700"/>
                      </a:lnTo>
                      <a:lnTo>
                        <a:pt x="1546225" y="393700"/>
                      </a:lnTo>
                      <a:lnTo>
                        <a:pt x="1546225" y="412750"/>
                      </a:lnTo>
                      <a:lnTo>
                        <a:pt x="1743075" y="412750"/>
                      </a:lnTo>
                      <a:lnTo>
                        <a:pt x="1743075" y="463550"/>
                      </a:lnTo>
                      <a:lnTo>
                        <a:pt x="1771650" y="463550"/>
                      </a:lnTo>
                      <a:lnTo>
                        <a:pt x="1771650" y="508000"/>
                      </a:lnTo>
                      <a:lnTo>
                        <a:pt x="1819275" y="508000"/>
                      </a:lnTo>
                      <a:lnTo>
                        <a:pt x="1819275" y="542925"/>
                      </a:lnTo>
                      <a:lnTo>
                        <a:pt x="1971675" y="542925"/>
                      </a:lnTo>
                      <a:lnTo>
                        <a:pt x="1971675" y="565150"/>
                      </a:lnTo>
                      <a:lnTo>
                        <a:pt x="2000250" y="565150"/>
                      </a:lnTo>
                      <a:lnTo>
                        <a:pt x="2000250" y="574675"/>
                      </a:lnTo>
                      <a:lnTo>
                        <a:pt x="2178050" y="574675"/>
                      </a:lnTo>
                      <a:lnTo>
                        <a:pt x="2178050" y="596900"/>
                      </a:lnTo>
                      <a:lnTo>
                        <a:pt x="2339975" y="596900"/>
                      </a:lnTo>
                      <a:lnTo>
                        <a:pt x="2339975" y="635000"/>
                      </a:lnTo>
                      <a:lnTo>
                        <a:pt x="2384425" y="635000"/>
                      </a:lnTo>
                      <a:lnTo>
                        <a:pt x="2384425" y="676275"/>
                      </a:lnTo>
                      <a:lnTo>
                        <a:pt x="2625725" y="676275"/>
                      </a:lnTo>
                      <a:lnTo>
                        <a:pt x="2625725" y="704850"/>
                      </a:lnTo>
                      <a:lnTo>
                        <a:pt x="2921000" y="704850"/>
                      </a:lnTo>
                      <a:lnTo>
                        <a:pt x="2921000" y="742950"/>
                      </a:lnTo>
                      <a:lnTo>
                        <a:pt x="2965450" y="742950"/>
                      </a:lnTo>
                      <a:lnTo>
                        <a:pt x="2965450" y="777875"/>
                      </a:lnTo>
                      <a:lnTo>
                        <a:pt x="3000375" y="777875"/>
                      </a:lnTo>
                    </a:path>
                  </a:pathLst>
                </a:custGeom>
                <a:noFill/>
                <a:ln w="28575">
                  <a:solidFill>
                    <a:schemeClr val="accent1"/>
                  </a:solidFill>
                  <a:miter lim="800000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107" name="Freeform 1106">
                <a:extLst>
                  <a:ext uri="{FF2B5EF4-FFF2-40B4-BE49-F238E27FC236}">
                    <a16:creationId xmlns:a16="http://schemas.microsoft.com/office/drawing/2014/main" id="{EB45B7F2-4F33-F7CE-F374-C43C07A3ABB4}"/>
                  </a:ext>
                </a:extLst>
              </p:cNvPr>
              <p:cNvSpPr/>
              <p:nvPr/>
            </p:nvSpPr>
            <p:spPr>
              <a:xfrm>
                <a:off x="2908300" y="1546225"/>
                <a:ext cx="1831975" cy="584200"/>
              </a:xfrm>
              <a:custGeom>
                <a:avLst/>
                <a:gdLst>
                  <a:gd name="csX0" fmla="*/ 0 w 1831975"/>
                  <a:gd name="csY0" fmla="*/ 0 h 584200"/>
                  <a:gd name="csX1" fmla="*/ 311150 w 1831975"/>
                  <a:gd name="csY1" fmla="*/ 0 h 584200"/>
                  <a:gd name="csX2" fmla="*/ 311150 w 1831975"/>
                  <a:gd name="csY2" fmla="*/ 9525 h 584200"/>
                  <a:gd name="csX3" fmla="*/ 384175 w 1831975"/>
                  <a:gd name="csY3" fmla="*/ 9525 h 584200"/>
                  <a:gd name="csX4" fmla="*/ 384175 w 1831975"/>
                  <a:gd name="csY4" fmla="*/ 73025 h 584200"/>
                  <a:gd name="csX5" fmla="*/ 384175 w 1831975"/>
                  <a:gd name="csY5" fmla="*/ 73025 h 584200"/>
                  <a:gd name="csX6" fmla="*/ 415925 w 1831975"/>
                  <a:gd name="csY6" fmla="*/ 73025 h 584200"/>
                  <a:gd name="csX7" fmla="*/ 415925 w 1831975"/>
                  <a:gd name="csY7" fmla="*/ 120650 h 584200"/>
                  <a:gd name="csX8" fmla="*/ 447675 w 1831975"/>
                  <a:gd name="csY8" fmla="*/ 120650 h 584200"/>
                  <a:gd name="csX9" fmla="*/ 447675 w 1831975"/>
                  <a:gd name="csY9" fmla="*/ 133350 h 584200"/>
                  <a:gd name="csX10" fmla="*/ 492125 w 1831975"/>
                  <a:gd name="csY10" fmla="*/ 133350 h 584200"/>
                  <a:gd name="csX11" fmla="*/ 492125 w 1831975"/>
                  <a:gd name="csY11" fmla="*/ 142875 h 584200"/>
                  <a:gd name="csX12" fmla="*/ 511175 w 1831975"/>
                  <a:gd name="csY12" fmla="*/ 142875 h 584200"/>
                  <a:gd name="csX13" fmla="*/ 511175 w 1831975"/>
                  <a:gd name="csY13" fmla="*/ 161925 h 584200"/>
                  <a:gd name="csX14" fmla="*/ 733425 w 1831975"/>
                  <a:gd name="csY14" fmla="*/ 161925 h 584200"/>
                  <a:gd name="csX15" fmla="*/ 733425 w 1831975"/>
                  <a:gd name="csY15" fmla="*/ 171450 h 584200"/>
                  <a:gd name="csX16" fmla="*/ 800100 w 1831975"/>
                  <a:gd name="csY16" fmla="*/ 171450 h 584200"/>
                  <a:gd name="csX17" fmla="*/ 800100 w 1831975"/>
                  <a:gd name="csY17" fmla="*/ 215900 h 584200"/>
                  <a:gd name="csX18" fmla="*/ 1050925 w 1831975"/>
                  <a:gd name="csY18" fmla="*/ 215900 h 584200"/>
                  <a:gd name="csX19" fmla="*/ 1050925 w 1831975"/>
                  <a:gd name="csY19" fmla="*/ 231775 h 584200"/>
                  <a:gd name="csX20" fmla="*/ 1171575 w 1831975"/>
                  <a:gd name="csY20" fmla="*/ 231775 h 584200"/>
                  <a:gd name="csX21" fmla="*/ 1171575 w 1831975"/>
                  <a:gd name="csY21" fmla="*/ 260350 h 584200"/>
                  <a:gd name="csX22" fmla="*/ 1187450 w 1831975"/>
                  <a:gd name="csY22" fmla="*/ 260350 h 584200"/>
                  <a:gd name="csX23" fmla="*/ 1187450 w 1831975"/>
                  <a:gd name="csY23" fmla="*/ 288925 h 584200"/>
                  <a:gd name="csX24" fmla="*/ 1209675 w 1831975"/>
                  <a:gd name="csY24" fmla="*/ 288925 h 584200"/>
                  <a:gd name="csX25" fmla="*/ 1209675 w 1831975"/>
                  <a:gd name="csY25" fmla="*/ 333375 h 584200"/>
                  <a:gd name="csX26" fmla="*/ 1222375 w 1831975"/>
                  <a:gd name="csY26" fmla="*/ 333375 h 584200"/>
                  <a:gd name="csX27" fmla="*/ 1222375 w 1831975"/>
                  <a:gd name="csY27" fmla="*/ 365125 h 584200"/>
                  <a:gd name="csX28" fmla="*/ 1431925 w 1831975"/>
                  <a:gd name="csY28" fmla="*/ 365125 h 584200"/>
                  <a:gd name="csX29" fmla="*/ 1438275 w 1831975"/>
                  <a:gd name="csY29" fmla="*/ 371475 h 584200"/>
                  <a:gd name="csX30" fmla="*/ 1533525 w 1831975"/>
                  <a:gd name="csY30" fmla="*/ 371475 h 584200"/>
                  <a:gd name="csX31" fmla="*/ 1533525 w 1831975"/>
                  <a:gd name="csY31" fmla="*/ 384175 h 584200"/>
                  <a:gd name="csX32" fmla="*/ 1603375 w 1831975"/>
                  <a:gd name="csY32" fmla="*/ 384175 h 584200"/>
                  <a:gd name="csX33" fmla="*/ 1603375 w 1831975"/>
                  <a:gd name="csY33" fmla="*/ 419100 h 584200"/>
                  <a:gd name="csX34" fmla="*/ 1701800 w 1831975"/>
                  <a:gd name="csY34" fmla="*/ 419100 h 584200"/>
                  <a:gd name="csX35" fmla="*/ 1701800 w 1831975"/>
                  <a:gd name="csY35" fmla="*/ 438150 h 584200"/>
                  <a:gd name="csX36" fmla="*/ 1720850 w 1831975"/>
                  <a:gd name="csY36" fmla="*/ 438150 h 584200"/>
                  <a:gd name="csX37" fmla="*/ 1720850 w 1831975"/>
                  <a:gd name="csY37" fmla="*/ 450850 h 584200"/>
                  <a:gd name="csX38" fmla="*/ 1752600 w 1831975"/>
                  <a:gd name="csY38" fmla="*/ 450850 h 584200"/>
                  <a:gd name="csX39" fmla="*/ 1752600 w 1831975"/>
                  <a:gd name="csY39" fmla="*/ 504825 h 584200"/>
                  <a:gd name="csX40" fmla="*/ 1758950 w 1831975"/>
                  <a:gd name="csY40" fmla="*/ 504825 h 584200"/>
                  <a:gd name="csX41" fmla="*/ 1758950 w 1831975"/>
                  <a:gd name="csY41" fmla="*/ 549275 h 584200"/>
                  <a:gd name="csX42" fmla="*/ 1797050 w 1831975"/>
                  <a:gd name="csY42" fmla="*/ 549275 h 584200"/>
                  <a:gd name="csX43" fmla="*/ 1797050 w 1831975"/>
                  <a:gd name="csY43" fmla="*/ 584200 h 584200"/>
                  <a:gd name="csX44" fmla="*/ 1831975 w 1831975"/>
                  <a:gd name="csY44" fmla="*/ 584200 h 5842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831975" h="584200">
                    <a:moveTo>
                      <a:pt x="0" y="0"/>
                    </a:moveTo>
                    <a:lnTo>
                      <a:pt x="311150" y="0"/>
                    </a:lnTo>
                    <a:lnTo>
                      <a:pt x="311150" y="9525"/>
                    </a:lnTo>
                    <a:lnTo>
                      <a:pt x="384175" y="9525"/>
                    </a:lnTo>
                    <a:lnTo>
                      <a:pt x="384175" y="73025"/>
                    </a:lnTo>
                    <a:lnTo>
                      <a:pt x="384175" y="73025"/>
                    </a:lnTo>
                    <a:lnTo>
                      <a:pt x="415925" y="73025"/>
                    </a:lnTo>
                    <a:lnTo>
                      <a:pt x="415925" y="120650"/>
                    </a:lnTo>
                    <a:lnTo>
                      <a:pt x="447675" y="120650"/>
                    </a:lnTo>
                    <a:lnTo>
                      <a:pt x="447675" y="133350"/>
                    </a:lnTo>
                    <a:lnTo>
                      <a:pt x="492125" y="133350"/>
                    </a:lnTo>
                    <a:lnTo>
                      <a:pt x="492125" y="142875"/>
                    </a:lnTo>
                    <a:lnTo>
                      <a:pt x="511175" y="142875"/>
                    </a:lnTo>
                    <a:lnTo>
                      <a:pt x="511175" y="161925"/>
                    </a:lnTo>
                    <a:lnTo>
                      <a:pt x="733425" y="161925"/>
                    </a:lnTo>
                    <a:lnTo>
                      <a:pt x="733425" y="171450"/>
                    </a:lnTo>
                    <a:lnTo>
                      <a:pt x="800100" y="171450"/>
                    </a:lnTo>
                    <a:lnTo>
                      <a:pt x="800100" y="215900"/>
                    </a:lnTo>
                    <a:lnTo>
                      <a:pt x="1050925" y="215900"/>
                    </a:lnTo>
                    <a:lnTo>
                      <a:pt x="1050925" y="231775"/>
                    </a:lnTo>
                    <a:lnTo>
                      <a:pt x="1171575" y="231775"/>
                    </a:lnTo>
                    <a:lnTo>
                      <a:pt x="1171575" y="260350"/>
                    </a:lnTo>
                    <a:lnTo>
                      <a:pt x="1187450" y="260350"/>
                    </a:lnTo>
                    <a:lnTo>
                      <a:pt x="1187450" y="288925"/>
                    </a:lnTo>
                    <a:lnTo>
                      <a:pt x="1209675" y="288925"/>
                    </a:lnTo>
                    <a:lnTo>
                      <a:pt x="1209675" y="333375"/>
                    </a:lnTo>
                    <a:lnTo>
                      <a:pt x="1222375" y="333375"/>
                    </a:lnTo>
                    <a:lnTo>
                      <a:pt x="1222375" y="365125"/>
                    </a:lnTo>
                    <a:lnTo>
                      <a:pt x="1431925" y="365125"/>
                    </a:lnTo>
                    <a:lnTo>
                      <a:pt x="1438275" y="371475"/>
                    </a:lnTo>
                    <a:lnTo>
                      <a:pt x="1533525" y="371475"/>
                    </a:lnTo>
                    <a:lnTo>
                      <a:pt x="1533525" y="384175"/>
                    </a:lnTo>
                    <a:lnTo>
                      <a:pt x="1603375" y="384175"/>
                    </a:lnTo>
                    <a:lnTo>
                      <a:pt x="1603375" y="419100"/>
                    </a:lnTo>
                    <a:lnTo>
                      <a:pt x="1701800" y="419100"/>
                    </a:lnTo>
                    <a:lnTo>
                      <a:pt x="1701800" y="438150"/>
                    </a:lnTo>
                    <a:lnTo>
                      <a:pt x="1720850" y="438150"/>
                    </a:lnTo>
                    <a:lnTo>
                      <a:pt x="1720850" y="450850"/>
                    </a:lnTo>
                    <a:lnTo>
                      <a:pt x="1752600" y="450850"/>
                    </a:lnTo>
                    <a:lnTo>
                      <a:pt x="1752600" y="504825"/>
                    </a:lnTo>
                    <a:lnTo>
                      <a:pt x="1758950" y="504825"/>
                    </a:lnTo>
                    <a:lnTo>
                      <a:pt x="1758950" y="549275"/>
                    </a:lnTo>
                    <a:lnTo>
                      <a:pt x="1797050" y="549275"/>
                    </a:lnTo>
                    <a:lnTo>
                      <a:pt x="1797050" y="584200"/>
                    </a:lnTo>
                    <a:lnTo>
                      <a:pt x="1831975" y="58420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027AE550-8B60-7F68-7FCC-C43896EF93A9}"/>
                </a:ext>
              </a:extLst>
            </p:cNvPr>
            <p:cNvGrpSpPr/>
            <p:nvPr/>
          </p:nvGrpSpPr>
          <p:grpSpPr>
            <a:xfrm>
              <a:off x="2846539" y="1493004"/>
              <a:ext cx="6790287" cy="3534433"/>
              <a:chOff x="2846539" y="1773141"/>
              <a:chExt cx="6790287" cy="3534433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E5013E3-5467-0475-A12C-CC1BBABB3E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8214" y="1773141"/>
                <a:ext cx="0" cy="348267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6620A16A-19DA-B35E-3A46-5E20A0E021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05429" y="5247861"/>
                <a:ext cx="673139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6E06356F-5897-D225-CA60-5EFC49EFB77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46539" y="1779518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F5CA8B44-2F60-B684-A76D-8271B8813C3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46539" y="2126352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AB06448B-2C8B-4B85-6696-A1BEBA43CAE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46539" y="2473186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56153618-72F0-E356-4918-2A2D0A0FFD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46539" y="282002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FE9DF85E-E285-7F0C-D220-B4DCB148505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46539" y="3166854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40C599BD-3229-0638-0702-32D2ABCF7D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46539" y="3513688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AAF41702-5EB9-B976-0CCA-D3EFE309B36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46539" y="3860522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082A0408-CCB6-7D14-CC51-54AA10F7FD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46539" y="4207356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261F6450-0026-A443-B59F-7CFAD29EEBA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46539" y="455419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E681E740-EBD0-B3E8-8642-4696CDB95E7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46539" y="4901024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2C795DD2-5757-6693-BD93-F68886025DF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46539" y="5247861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21F6C4B0-97CE-0269-00FA-C52CE9A64E9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2876210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6FADB0E8-0DC4-BD62-5D8D-FF0B46EF8C0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3093158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53F07E4C-36E3-CD3F-372B-4FCE559CDCE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3310106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935D12C3-88A4-A063-0024-802516AF022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3527054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493769D7-47D8-9B49-F2D9-AB98EFF5A2B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3744002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0D9AC3D7-A4E2-5541-FE23-632198787E5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3960950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B1C7BD26-5DCD-C4A5-7C64-1DB7E50F76F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4177898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7A5A2A49-3B30-201E-AFD0-779EFB6F7DD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4394846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A7A076CC-00E2-ED9C-3F80-315DA886E02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4611794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835F6687-8DF2-070B-9D13-645EC519483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4828742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79675102-7CDC-061A-87A4-D0634B9C3DE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5045690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6EC0E208-34FC-B823-CA06-10B3F87692F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5262638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D36A5C55-2DD1-6AA7-F679-968DFAF2E50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5479586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F89B6752-17A8-3D68-E2A0-88841DB9AEC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5696534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BAA7CA06-BE6D-E2DD-070A-7169C1BC799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5913482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8763CEDE-72FF-E6ED-5552-566B3E4FCA6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6130430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02AA9F28-56BD-1E82-AACD-EFCBD1A9BA0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6347378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EF7D39E1-053B-019E-308A-BF4C14E7807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6564326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AC4E805C-CA82-8176-BF37-9C2FCC87967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6781274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66E5C489-3B13-F431-6DFF-DAE527104AA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6998222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3F5E12DD-2EC8-A49C-6294-919D2B029FD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7215170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E66F4F2A-C4B9-05D0-D6C9-2EDC442E333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7432118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A8142F77-A74D-C795-7DF9-9E02A60BFFD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7649066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8034878E-A653-C03E-522C-B604C19E8FC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7866014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C31B46ED-CAEC-7895-496A-06ABC92BB6B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8082962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8D99DC28-A7D1-408C-D6E8-7CE52CEE827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8299910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2EA1C8B1-EC23-04DC-2128-2358A645BB3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8516858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2D58FECF-3BD0-F54C-9674-16D71628E9A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8733806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1F55D439-9037-9E8A-A609-597A3DF09C7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8950754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E7AEFB0C-E82D-AE05-364E-DBE66A1C544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9167702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DEF6E6AE-F9FD-3C50-BBF5-936740AFDF7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9384650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73262649-48AE-48D2-A119-0C12ED7D1ED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9601602" y="527557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A56CC44-1C1D-D49B-3DD7-6A45EA36404B}"/>
                </a:ext>
              </a:extLst>
            </p:cNvPr>
            <p:cNvSpPr txBox="1"/>
            <p:nvPr/>
          </p:nvSpPr>
          <p:spPr>
            <a:xfrm rot="16200000">
              <a:off x="639784" y="3108782"/>
              <a:ext cx="3473533" cy="27016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161616"/>
                </a:buClr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Probability of No Event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2599988-0273-D373-CE8A-92ACD8796A6F}"/>
                </a:ext>
              </a:extLst>
            </p:cNvPr>
            <p:cNvSpPr txBox="1"/>
            <p:nvPr/>
          </p:nvSpPr>
          <p:spPr>
            <a:xfrm>
              <a:off x="2309752" y="1376472"/>
              <a:ext cx="516576" cy="24344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1.0</a:t>
              </a:r>
            </a:p>
          </p:txBody>
        </p:sp>
        <p:sp>
          <p:nvSpPr>
            <p:cNvPr id="1024" name="TextBox 1023">
              <a:extLst>
                <a:ext uri="{FF2B5EF4-FFF2-40B4-BE49-F238E27FC236}">
                  <a16:creationId xmlns:a16="http://schemas.microsoft.com/office/drawing/2014/main" id="{F0CB8BB5-2703-A5C0-FA50-3BCC407A5968}"/>
                </a:ext>
              </a:extLst>
            </p:cNvPr>
            <p:cNvSpPr txBox="1"/>
            <p:nvPr/>
          </p:nvSpPr>
          <p:spPr>
            <a:xfrm>
              <a:off x="2309752" y="1724815"/>
              <a:ext cx="516576" cy="24344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0.9</a:t>
              </a:r>
            </a:p>
          </p:txBody>
        </p:sp>
        <p:sp>
          <p:nvSpPr>
            <p:cNvPr id="1025" name="TextBox 1024">
              <a:extLst>
                <a:ext uri="{FF2B5EF4-FFF2-40B4-BE49-F238E27FC236}">
                  <a16:creationId xmlns:a16="http://schemas.microsoft.com/office/drawing/2014/main" id="{3883E11F-778E-0B4F-C674-49E6E2FA7C8B}"/>
                </a:ext>
              </a:extLst>
            </p:cNvPr>
            <p:cNvSpPr txBox="1"/>
            <p:nvPr/>
          </p:nvSpPr>
          <p:spPr>
            <a:xfrm>
              <a:off x="2309752" y="2073158"/>
              <a:ext cx="516576" cy="24344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0.8</a:t>
              </a:r>
            </a:p>
          </p:txBody>
        </p:sp>
        <p:sp>
          <p:nvSpPr>
            <p:cNvPr id="1027" name="TextBox 1026">
              <a:extLst>
                <a:ext uri="{FF2B5EF4-FFF2-40B4-BE49-F238E27FC236}">
                  <a16:creationId xmlns:a16="http://schemas.microsoft.com/office/drawing/2014/main" id="{C100C59D-C449-E0AD-CB3F-FFC6BF34AE19}"/>
                </a:ext>
              </a:extLst>
            </p:cNvPr>
            <p:cNvSpPr txBox="1"/>
            <p:nvPr/>
          </p:nvSpPr>
          <p:spPr>
            <a:xfrm>
              <a:off x="2309752" y="2421501"/>
              <a:ext cx="516576" cy="24344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0.7</a:t>
              </a:r>
            </a:p>
          </p:txBody>
        </p:sp>
        <p:sp>
          <p:nvSpPr>
            <p:cNvPr id="1028" name="TextBox 1027">
              <a:extLst>
                <a:ext uri="{FF2B5EF4-FFF2-40B4-BE49-F238E27FC236}">
                  <a16:creationId xmlns:a16="http://schemas.microsoft.com/office/drawing/2014/main" id="{6EA4AB19-A323-72B7-D6DE-4819B70C75F4}"/>
                </a:ext>
              </a:extLst>
            </p:cNvPr>
            <p:cNvSpPr txBox="1"/>
            <p:nvPr/>
          </p:nvSpPr>
          <p:spPr>
            <a:xfrm>
              <a:off x="2309752" y="2769844"/>
              <a:ext cx="516576" cy="24344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0.6</a:t>
              </a:r>
            </a:p>
          </p:txBody>
        </p:sp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729AC787-AB45-4DAF-1CFF-1348E8E72DAE}"/>
                </a:ext>
              </a:extLst>
            </p:cNvPr>
            <p:cNvSpPr txBox="1"/>
            <p:nvPr/>
          </p:nvSpPr>
          <p:spPr>
            <a:xfrm>
              <a:off x="2309752" y="3118187"/>
              <a:ext cx="516576" cy="24344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0.5</a:t>
              </a:r>
            </a:p>
          </p:txBody>
        </p: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D897207D-FD83-B45F-7BCE-66E46E281085}"/>
                </a:ext>
              </a:extLst>
            </p:cNvPr>
            <p:cNvSpPr txBox="1"/>
            <p:nvPr/>
          </p:nvSpPr>
          <p:spPr>
            <a:xfrm>
              <a:off x="2309752" y="3466530"/>
              <a:ext cx="516576" cy="24344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0.4</a:t>
              </a:r>
            </a:p>
          </p:txBody>
        </p:sp>
        <p:sp>
          <p:nvSpPr>
            <p:cNvPr id="1031" name="TextBox 1030">
              <a:extLst>
                <a:ext uri="{FF2B5EF4-FFF2-40B4-BE49-F238E27FC236}">
                  <a16:creationId xmlns:a16="http://schemas.microsoft.com/office/drawing/2014/main" id="{FA5DB94E-C993-7330-B1A1-129743E4E641}"/>
                </a:ext>
              </a:extLst>
            </p:cNvPr>
            <p:cNvSpPr txBox="1"/>
            <p:nvPr/>
          </p:nvSpPr>
          <p:spPr>
            <a:xfrm>
              <a:off x="2309752" y="3814873"/>
              <a:ext cx="516576" cy="24344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0.3</a:t>
              </a:r>
            </a:p>
          </p:txBody>
        </p:sp>
        <p:sp>
          <p:nvSpPr>
            <p:cNvPr id="1032" name="TextBox 1031">
              <a:extLst>
                <a:ext uri="{FF2B5EF4-FFF2-40B4-BE49-F238E27FC236}">
                  <a16:creationId xmlns:a16="http://schemas.microsoft.com/office/drawing/2014/main" id="{513B4ACC-7C5D-E16B-9723-31619B34190F}"/>
                </a:ext>
              </a:extLst>
            </p:cNvPr>
            <p:cNvSpPr txBox="1"/>
            <p:nvPr/>
          </p:nvSpPr>
          <p:spPr>
            <a:xfrm>
              <a:off x="2309752" y="4163216"/>
              <a:ext cx="516576" cy="24344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0.2</a:t>
              </a:r>
            </a:p>
          </p:txBody>
        </p:sp>
        <p:sp>
          <p:nvSpPr>
            <p:cNvPr id="1033" name="TextBox 1032">
              <a:extLst>
                <a:ext uri="{FF2B5EF4-FFF2-40B4-BE49-F238E27FC236}">
                  <a16:creationId xmlns:a16="http://schemas.microsoft.com/office/drawing/2014/main" id="{9A129F5A-9AFD-0584-50DE-2CE6D2C1B153}"/>
                </a:ext>
              </a:extLst>
            </p:cNvPr>
            <p:cNvSpPr txBox="1"/>
            <p:nvPr/>
          </p:nvSpPr>
          <p:spPr>
            <a:xfrm>
              <a:off x="2309752" y="4511559"/>
              <a:ext cx="516576" cy="24344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0.1</a:t>
              </a:r>
            </a:p>
          </p:txBody>
        </p:sp>
        <p:sp>
          <p:nvSpPr>
            <p:cNvPr id="1034" name="TextBox 1033">
              <a:extLst>
                <a:ext uri="{FF2B5EF4-FFF2-40B4-BE49-F238E27FC236}">
                  <a16:creationId xmlns:a16="http://schemas.microsoft.com/office/drawing/2014/main" id="{FC512A00-0B8D-A54D-E75B-BD9A9128C9B0}"/>
                </a:ext>
              </a:extLst>
            </p:cNvPr>
            <p:cNvSpPr txBox="1"/>
            <p:nvPr/>
          </p:nvSpPr>
          <p:spPr>
            <a:xfrm>
              <a:off x="2309752" y="4859900"/>
              <a:ext cx="516576" cy="243444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0.0</a:t>
              </a:r>
            </a:p>
          </p:txBody>
        </p:sp>
        <p:sp>
          <p:nvSpPr>
            <p:cNvPr id="1035" name="TextBox 1034">
              <a:extLst>
                <a:ext uri="{FF2B5EF4-FFF2-40B4-BE49-F238E27FC236}">
                  <a16:creationId xmlns:a16="http://schemas.microsoft.com/office/drawing/2014/main" id="{D8F14F09-74EC-504F-950F-A64C54CB0053}"/>
                </a:ext>
              </a:extLst>
            </p:cNvPr>
            <p:cNvSpPr txBox="1"/>
            <p:nvPr/>
          </p:nvSpPr>
          <p:spPr>
            <a:xfrm>
              <a:off x="2903517" y="5302691"/>
              <a:ext cx="6733309" cy="265175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161616"/>
                </a:buClr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Mo From Randomization</a:t>
              </a:r>
            </a:p>
          </p:txBody>
        </p:sp>
        <p:sp>
          <p:nvSpPr>
            <p:cNvPr id="1036" name="TextBox 1035">
              <a:extLst>
                <a:ext uri="{FF2B5EF4-FFF2-40B4-BE49-F238E27FC236}">
                  <a16:creationId xmlns:a16="http://schemas.microsoft.com/office/drawing/2014/main" id="{451CCF23-44F9-01C2-82AF-1E22E6827282}"/>
                </a:ext>
              </a:extLst>
            </p:cNvPr>
            <p:cNvSpPr txBox="1"/>
            <p:nvPr/>
          </p:nvSpPr>
          <p:spPr>
            <a:xfrm>
              <a:off x="9516096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31</a:t>
              </a:r>
            </a:p>
          </p:txBody>
        </p:sp>
        <p:sp>
          <p:nvSpPr>
            <p:cNvPr id="1037" name="TextBox 1036">
              <a:extLst>
                <a:ext uri="{FF2B5EF4-FFF2-40B4-BE49-F238E27FC236}">
                  <a16:creationId xmlns:a16="http://schemas.microsoft.com/office/drawing/2014/main" id="{7A5F1537-D27C-A287-40D9-E7161789FC7B}"/>
                </a:ext>
              </a:extLst>
            </p:cNvPr>
            <p:cNvSpPr txBox="1"/>
            <p:nvPr/>
          </p:nvSpPr>
          <p:spPr>
            <a:xfrm>
              <a:off x="2810498" y="5051095"/>
              <a:ext cx="191983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038" name="TextBox 1037">
              <a:extLst>
                <a:ext uri="{FF2B5EF4-FFF2-40B4-BE49-F238E27FC236}">
                  <a16:creationId xmlns:a16="http://schemas.microsoft.com/office/drawing/2014/main" id="{D953E7C5-506B-4EA7-5B4C-3963F4368CCE}"/>
                </a:ext>
              </a:extLst>
            </p:cNvPr>
            <p:cNvSpPr txBox="1"/>
            <p:nvPr/>
          </p:nvSpPr>
          <p:spPr>
            <a:xfrm>
              <a:off x="3027574" y="5051095"/>
              <a:ext cx="191983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039" name="TextBox 1038">
              <a:extLst>
                <a:ext uri="{FF2B5EF4-FFF2-40B4-BE49-F238E27FC236}">
                  <a16:creationId xmlns:a16="http://schemas.microsoft.com/office/drawing/2014/main" id="{9DDFF4F9-A4AE-6C6A-12FD-90EFD11AEC20}"/>
                </a:ext>
              </a:extLst>
            </p:cNvPr>
            <p:cNvSpPr txBox="1"/>
            <p:nvPr/>
          </p:nvSpPr>
          <p:spPr>
            <a:xfrm>
              <a:off x="3244650" y="5051095"/>
              <a:ext cx="191983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040" name="TextBox 1039">
              <a:extLst>
                <a:ext uri="{FF2B5EF4-FFF2-40B4-BE49-F238E27FC236}">
                  <a16:creationId xmlns:a16="http://schemas.microsoft.com/office/drawing/2014/main" id="{FF533A46-2EC2-E278-5D6B-181E6FBEF508}"/>
                </a:ext>
              </a:extLst>
            </p:cNvPr>
            <p:cNvSpPr txBox="1"/>
            <p:nvPr/>
          </p:nvSpPr>
          <p:spPr>
            <a:xfrm>
              <a:off x="3461726" y="5051095"/>
              <a:ext cx="191983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041" name="TextBox 1040">
              <a:extLst>
                <a:ext uri="{FF2B5EF4-FFF2-40B4-BE49-F238E27FC236}">
                  <a16:creationId xmlns:a16="http://schemas.microsoft.com/office/drawing/2014/main" id="{EF337F51-56F6-0D38-1C30-0D67208DF28D}"/>
                </a:ext>
              </a:extLst>
            </p:cNvPr>
            <p:cNvSpPr txBox="1"/>
            <p:nvPr/>
          </p:nvSpPr>
          <p:spPr>
            <a:xfrm>
              <a:off x="3678802" y="5051095"/>
              <a:ext cx="191983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042" name="TextBox 1041">
              <a:extLst>
                <a:ext uri="{FF2B5EF4-FFF2-40B4-BE49-F238E27FC236}">
                  <a16:creationId xmlns:a16="http://schemas.microsoft.com/office/drawing/2014/main" id="{94CB6660-AEC8-F93B-E3BD-A474CA3C7B15}"/>
                </a:ext>
              </a:extLst>
            </p:cNvPr>
            <p:cNvSpPr txBox="1"/>
            <p:nvPr/>
          </p:nvSpPr>
          <p:spPr>
            <a:xfrm>
              <a:off x="3895878" y="5051095"/>
              <a:ext cx="191983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043" name="TextBox 1042">
              <a:extLst>
                <a:ext uri="{FF2B5EF4-FFF2-40B4-BE49-F238E27FC236}">
                  <a16:creationId xmlns:a16="http://schemas.microsoft.com/office/drawing/2014/main" id="{77A0D125-EC4D-E4E4-D32D-63A59312DE1D}"/>
                </a:ext>
              </a:extLst>
            </p:cNvPr>
            <p:cNvSpPr txBox="1"/>
            <p:nvPr/>
          </p:nvSpPr>
          <p:spPr>
            <a:xfrm>
              <a:off x="4112954" y="5051095"/>
              <a:ext cx="191983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044" name="TextBox 1043">
              <a:extLst>
                <a:ext uri="{FF2B5EF4-FFF2-40B4-BE49-F238E27FC236}">
                  <a16:creationId xmlns:a16="http://schemas.microsoft.com/office/drawing/2014/main" id="{A66B1377-B141-ED34-71B6-3543B935DE9F}"/>
                </a:ext>
              </a:extLst>
            </p:cNvPr>
            <p:cNvSpPr txBox="1"/>
            <p:nvPr/>
          </p:nvSpPr>
          <p:spPr>
            <a:xfrm>
              <a:off x="4330030" y="5051095"/>
              <a:ext cx="191983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1045" name="TextBox 1044">
              <a:extLst>
                <a:ext uri="{FF2B5EF4-FFF2-40B4-BE49-F238E27FC236}">
                  <a16:creationId xmlns:a16="http://schemas.microsoft.com/office/drawing/2014/main" id="{A5DE32A8-F195-C725-CD3C-B6E244A8B35F}"/>
                </a:ext>
              </a:extLst>
            </p:cNvPr>
            <p:cNvSpPr txBox="1"/>
            <p:nvPr/>
          </p:nvSpPr>
          <p:spPr>
            <a:xfrm>
              <a:off x="4547106" y="5051095"/>
              <a:ext cx="191983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1046" name="TextBox 1045">
              <a:extLst>
                <a:ext uri="{FF2B5EF4-FFF2-40B4-BE49-F238E27FC236}">
                  <a16:creationId xmlns:a16="http://schemas.microsoft.com/office/drawing/2014/main" id="{D6A33D07-8C68-429A-FD7B-DE70337F0225}"/>
                </a:ext>
              </a:extLst>
            </p:cNvPr>
            <p:cNvSpPr txBox="1"/>
            <p:nvPr/>
          </p:nvSpPr>
          <p:spPr>
            <a:xfrm>
              <a:off x="4764182" y="5051095"/>
              <a:ext cx="191983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1047" name="TextBox 1046">
              <a:extLst>
                <a:ext uri="{FF2B5EF4-FFF2-40B4-BE49-F238E27FC236}">
                  <a16:creationId xmlns:a16="http://schemas.microsoft.com/office/drawing/2014/main" id="{4217639F-98B8-B1A2-7F33-424FB4083B4E}"/>
                </a:ext>
              </a:extLst>
            </p:cNvPr>
            <p:cNvSpPr txBox="1"/>
            <p:nvPr/>
          </p:nvSpPr>
          <p:spPr>
            <a:xfrm>
              <a:off x="4957506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1048" name="TextBox 1047">
              <a:extLst>
                <a:ext uri="{FF2B5EF4-FFF2-40B4-BE49-F238E27FC236}">
                  <a16:creationId xmlns:a16="http://schemas.microsoft.com/office/drawing/2014/main" id="{7BBECC6E-770C-C009-EA93-FC3D8EDC900F}"/>
                </a:ext>
              </a:extLst>
            </p:cNvPr>
            <p:cNvSpPr txBox="1"/>
            <p:nvPr/>
          </p:nvSpPr>
          <p:spPr>
            <a:xfrm>
              <a:off x="5174582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11</a:t>
              </a:r>
            </a:p>
          </p:txBody>
        </p:sp>
        <p:sp>
          <p:nvSpPr>
            <p:cNvPr id="1049" name="TextBox 1048">
              <a:extLst>
                <a:ext uri="{FF2B5EF4-FFF2-40B4-BE49-F238E27FC236}">
                  <a16:creationId xmlns:a16="http://schemas.microsoft.com/office/drawing/2014/main" id="{0EE3E64C-A316-C88E-A5BE-00C841F96DBD}"/>
                </a:ext>
              </a:extLst>
            </p:cNvPr>
            <p:cNvSpPr txBox="1"/>
            <p:nvPr/>
          </p:nvSpPr>
          <p:spPr>
            <a:xfrm>
              <a:off x="5391658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1050" name="TextBox 1049">
              <a:extLst>
                <a:ext uri="{FF2B5EF4-FFF2-40B4-BE49-F238E27FC236}">
                  <a16:creationId xmlns:a16="http://schemas.microsoft.com/office/drawing/2014/main" id="{5B815176-B4F1-3F36-C5F1-48D313577462}"/>
                </a:ext>
              </a:extLst>
            </p:cNvPr>
            <p:cNvSpPr txBox="1"/>
            <p:nvPr/>
          </p:nvSpPr>
          <p:spPr>
            <a:xfrm>
              <a:off x="5608734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13</a:t>
              </a:r>
            </a:p>
          </p:txBody>
        </p:sp>
        <p:sp>
          <p:nvSpPr>
            <p:cNvPr id="1051" name="TextBox 1050">
              <a:extLst>
                <a:ext uri="{FF2B5EF4-FFF2-40B4-BE49-F238E27FC236}">
                  <a16:creationId xmlns:a16="http://schemas.microsoft.com/office/drawing/2014/main" id="{38A51DFA-F8D9-E507-2E01-6B9CFDADF882}"/>
                </a:ext>
              </a:extLst>
            </p:cNvPr>
            <p:cNvSpPr txBox="1"/>
            <p:nvPr/>
          </p:nvSpPr>
          <p:spPr>
            <a:xfrm>
              <a:off x="5825810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14</a:t>
              </a:r>
            </a:p>
          </p:txBody>
        </p:sp>
        <p:sp>
          <p:nvSpPr>
            <p:cNvPr id="1052" name="TextBox 1051">
              <a:extLst>
                <a:ext uri="{FF2B5EF4-FFF2-40B4-BE49-F238E27FC236}">
                  <a16:creationId xmlns:a16="http://schemas.microsoft.com/office/drawing/2014/main" id="{F24B3B3B-B850-F309-2D4F-C60EE00398FD}"/>
                </a:ext>
              </a:extLst>
            </p:cNvPr>
            <p:cNvSpPr txBox="1"/>
            <p:nvPr/>
          </p:nvSpPr>
          <p:spPr>
            <a:xfrm>
              <a:off x="6042886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1053" name="TextBox 1052">
              <a:extLst>
                <a:ext uri="{FF2B5EF4-FFF2-40B4-BE49-F238E27FC236}">
                  <a16:creationId xmlns:a16="http://schemas.microsoft.com/office/drawing/2014/main" id="{418B9D8B-33B0-E26A-5D51-60D3708FD376}"/>
                </a:ext>
              </a:extLst>
            </p:cNvPr>
            <p:cNvSpPr txBox="1"/>
            <p:nvPr/>
          </p:nvSpPr>
          <p:spPr>
            <a:xfrm>
              <a:off x="6259962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16</a:t>
              </a:r>
            </a:p>
          </p:txBody>
        </p:sp>
        <p:sp>
          <p:nvSpPr>
            <p:cNvPr id="1054" name="TextBox 1053">
              <a:extLst>
                <a:ext uri="{FF2B5EF4-FFF2-40B4-BE49-F238E27FC236}">
                  <a16:creationId xmlns:a16="http://schemas.microsoft.com/office/drawing/2014/main" id="{0D8C059D-2E3C-8164-581D-3CD550B914AE}"/>
                </a:ext>
              </a:extLst>
            </p:cNvPr>
            <p:cNvSpPr txBox="1"/>
            <p:nvPr/>
          </p:nvSpPr>
          <p:spPr>
            <a:xfrm>
              <a:off x="6477038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17</a:t>
              </a:r>
            </a:p>
          </p:txBody>
        </p:sp>
        <p:sp>
          <p:nvSpPr>
            <p:cNvPr id="1055" name="TextBox 1054">
              <a:extLst>
                <a:ext uri="{FF2B5EF4-FFF2-40B4-BE49-F238E27FC236}">
                  <a16:creationId xmlns:a16="http://schemas.microsoft.com/office/drawing/2014/main" id="{3A453861-705C-AB1B-30DA-24694E5E083E}"/>
                </a:ext>
              </a:extLst>
            </p:cNvPr>
            <p:cNvSpPr txBox="1"/>
            <p:nvPr/>
          </p:nvSpPr>
          <p:spPr>
            <a:xfrm>
              <a:off x="6694114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18</a:t>
              </a:r>
            </a:p>
          </p:txBody>
        </p:sp>
        <p:sp>
          <p:nvSpPr>
            <p:cNvPr id="1056" name="TextBox 1055">
              <a:extLst>
                <a:ext uri="{FF2B5EF4-FFF2-40B4-BE49-F238E27FC236}">
                  <a16:creationId xmlns:a16="http://schemas.microsoft.com/office/drawing/2014/main" id="{8FFF1D5C-3134-84D5-AF86-69D8CC62B243}"/>
                </a:ext>
              </a:extLst>
            </p:cNvPr>
            <p:cNvSpPr txBox="1"/>
            <p:nvPr/>
          </p:nvSpPr>
          <p:spPr>
            <a:xfrm>
              <a:off x="6911190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19</a:t>
              </a:r>
            </a:p>
          </p:txBody>
        </p:sp>
        <p:sp>
          <p:nvSpPr>
            <p:cNvPr id="1057" name="TextBox 1056">
              <a:extLst>
                <a:ext uri="{FF2B5EF4-FFF2-40B4-BE49-F238E27FC236}">
                  <a16:creationId xmlns:a16="http://schemas.microsoft.com/office/drawing/2014/main" id="{82BC2ABA-6A90-D29A-AA5D-28AC3FB654EB}"/>
                </a:ext>
              </a:extLst>
            </p:cNvPr>
            <p:cNvSpPr txBox="1"/>
            <p:nvPr/>
          </p:nvSpPr>
          <p:spPr>
            <a:xfrm>
              <a:off x="7128266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1058" name="TextBox 1057">
              <a:extLst>
                <a:ext uri="{FF2B5EF4-FFF2-40B4-BE49-F238E27FC236}">
                  <a16:creationId xmlns:a16="http://schemas.microsoft.com/office/drawing/2014/main" id="{B0F16323-2A87-357F-CB37-4D63ADDABACB}"/>
                </a:ext>
              </a:extLst>
            </p:cNvPr>
            <p:cNvSpPr txBox="1"/>
            <p:nvPr/>
          </p:nvSpPr>
          <p:spPr>
            <a:xfrm>
              <a:off x="7345342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21</a:t>
              </a:r>
            </a:p>
          </p:txBody>
        </p:sp>
        <p:sp>
          <p:nvSpPr>
            <p:cNvPr id="1059" name="TextBox 1058">
              <a:extLst>
                <a:ext uri="{FF2B5EF4-FFF2-40B4-BE49-F238E27FC236}">
                  <a16:creationId xmlns:a16="http://schemas.microsoft.com/office/drawing/2014/main" id="{5D0A219A-65F5-7358-D618-B43DC4A1CD91}"/>
                </a:ext>
              </a:extLst>
            </p:cNvPr>
            <p:cNvSpPr txBox="1"/>
            <p:nvPr/>
          </p:nvSpPr>
          <p:spPr>
            <a:xfrm>
              <a:off x="7562418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22</a:t>
              </a:r>
            </a:p>
          </p:txBody>
        </p:sp>
        <p:sp>
          <p:nvSpPr>
            <p:cNvPr id="1060" name="TextBox 1059">
              <a:extLst>
                <a:ext uri="{FF2B5EF4-FFF2-40B4-BE49-F238E27FC236}">
                  <a16:creationId xmlns:a16="http://schemas.microsoft.com/office/drawing/2014/main" id="{CBED4068-EECB-4C14-83D2-793F61379866}"/>
                </a:ext>
              </a:extLst>
            </p:cNvPr>
            <p:cNvSpPr txBox="1"/>
            <p:nvPr/>
          </p:nvSpPr>
          <p:spPr>
            <a:xfrm>
              <a:off x="7779494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23</a:t>
              </a:r>
            </a:p>
          </p:txBody>
        </p:sp>
        <p:sp>
          <p:nvSpPr>
            <p:cNvPr id="1061" name="TextBox 1060">
              <a:extLst>
                <a:ext uri="{FF2B5EF4-FFF2-40B4-BE49-F238E27FC236}">
                  <a16:creationId xmlns:a16="http://schemas.microsoft.com/office/drawing/2014/main" id="{9E0B6973-A760-B2E1-4EFD-E3557211B8FD}"/>
                </a:ext>
              </a:extLst>
            </p:cNvPr>
            <p:cNvSpPr txBox="1"/>
            <p:nvPr/>
          </p:nvSpPr>
          <p:spPr>
            <a:xfrm>
              <a:off x="7996570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24</a:t>
              </a:r>
            </a:p>
          </p:txBody>
        </p:sp>
        <p:sp>
          <p:nvSpPr>
            <p:cNvPr id="1062" name="TextBox 1061">
              <a:extLst>
                <a:ext uri="{FF2B5EF4-FFF2-40B4-BE49-F238E27FC236}">
                  <a16:creationId xmlns:a16="http://schemas.microsoft.com/office/drawing/2014/main" id="{499BF448-135B-6027-6546-D93EE6B2D376}"/>
                </a:ext>
              </a:extLst>
            </p:cNvPr>
            <p:cNvSpPr txBox="1"/>
            <p:nvPr/>
          </p:nvSpPr>
          <p:spPr>
            <a:xfrm>
              <a:off x="8213646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1063" name="TextBox 1062">
              <a:extLst>
                <a:ext uri="{FF2B5EF4-FFF2-40B4-BE49-F238E27FC236}">
                  <a16:creationId xmlns:a16="http://schemas.microsoft.com/office/drawing/2014/main" id="{E8778C63-5238-70F4-B4D3-F13B3AB54D59}"/>
                </a:ext>
              </a:extLst>
            </p:cNvPr>
            <p:cNvSpPr txBox="1"/>
            <p:nvPr/>
          </p:nvSpPr>
          <p:spPr>
            <a:xfrm>
              <a:off x="8430722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26</a:t>
              </a:r>
            </a:p>
          </p:txBody>
        </p:sp>
        <p:sp>
          <p:nvSpPr>
            <p:cNvPr id="1064" name="TextBox 1063">
              <a:extLst>
                <a:ext uri="{FF2B5EF4-FFF2-40B4-BE49-F238E27FC236}">
                  <a16:creationId xmlns:a16="http://schemas.microsoft.com/office/drawing/2014/main" id="{69A5D5E4-5CEC-642A-C963-1B9C94BC1290}"/>
                </a:ext>
              </a:extLst>
            </p:cNvPr>
            <p:cNvSpPr txBox="1"/>
            <p:nvPr/>
          </p:nvSpPr>
          <p:spPr>
            <a:xfrm>
              <a:off x="8647798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27</a:t>
              </a:r>
            </a:p>
          </p:txBody>
        </p:sp>
        <p:sp>
          <p:nvSpPr>
            <p:cNvPr id="1065" name="TextBox 1064">
              <a:extLst>
                <a:ext uri="{FF2B5EF4-FFF2-40B4-BE49-F238E27FC236}">
                  <a16:creationId xmlns:a16="http://schemas.microsoft.com/office/drawing/2014/main" id="{0F608491-1FE1-DC0D-52B2-C3CAEF14989D}"/>
                </a:ext>
              </a:extLst>
            </p:cNvPr>
            <p:cNvSpPr txBox="1"/>
            <p:nvPr/>
          </p:nvSpPr>
          <p:spPr>
            <a:xfrm>
              <a:off x="8864874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28</a:t>
              </a:r>
            </a:p>
          </p:txBody>
        </p:sp>
        <p:sp>
          <p:nvSpPr>
            <p:cNvPr id="1066" name="TextBox 1065">
              <a:extLst>
                <a:ext uri="{FF2B5EF4-FFF2-40B4-BE49-F238E27FC236}">
                  <a16:creationId xmlns:a16="http://schemas.microsoft.com/office/drawing/2014/main" id="{B3E1D225-41FF-3375-E4FD-D9490B961C8E}"/>
                </a:ext>
              </a:extLst>
            </p:cNvPr>
            <p:cNvSpPr txBox="1"/>
            <p:nvPr/>
          </p:nvSpPr>
          <p:spPr>
            <a:xfrm>
              <a:off x="9081950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29</a:t>
              </a:r>
            </a:p>
          </p:txBody>
        </p:sp>
        <p:sp>
          <p:nvSpPr>
            <p:cNvPr id="1067" name="TextBox 1066">
              <a:extLst>
                <a:ext uri="{FF2B5EF4-FFF2-40B4-BE49-F238E27FC236}">
                  <a16:creationId xmlns:a16="http://schemas.microsoft.com/office/drawing/2014/main" id="{4F643862-0E96-63A9-6F8B-DE707DE10D3C}"/>
                </a:ext>
              </a:extLst>
            </p:cNvPr>
            <p:cNvSpPr txBox="1"/>
            <p:nvPr/>
          </p:nvSpPr>
          <p:spPr>
            <a:xfrm>
              <a:off x="9299026" y="5051095"/>
              <a:ext cx="251357" cy="24344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30</a:t>
              </a:r>
            </a:p>
          </p:txBody>
        </p:sp>
        <p:sp>
          <p:nvSpPr>
            <p:cNvPr id="1068" name="TextBox 1067">
              <a:extLst>
                <a:ext uri="{FF2B5EF4-FFF2-40B4-BE49-F238E27FC236}">
                  <a16:creationId xmlns:a16="http://schemas.microsoft.com/office/drawing/2014/main" id="{88B4E596-8673-276F-BD4A-3B2783ED67BA}"/>
                </a:ext>
              </a:extLst>
            </p:cNvPr>
            <p:cNvSpPr txBox="1"/>
            <p:nvPr/>
          </p:nvSpPr>
          <p:spPr>
            <a:xfrm>
              <a:off x="1121667" y="5578480"/>
              <a:ext cx="1627053" cy="37718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Patients at Risk</a:t>
              </a:r>
              <a:r>
                <a:rPr lang="en-US" sz="900" dirty="0">
                  <a:solidFill>
                    <a:srgbClr val="161616"/>
                  </a:solidFill>
                  <a:latin typeface="Poppins"/>
                  <a:cs typeface="+mn-cs"/>
                </a:rPr>
                <a:t>, n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E04507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Olaparib + abiraterone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Placebo + abiraterone</a:t>
              </a:r>
            </a:p>
          </p:txBody>
        </p:sp>
        <p:sp>
          <p:nvSpPr>
            <p:cNvPr id="1071" name="TextBox 1070">
              <a:extLst>
                <a:ext uri="{FF2B5EF4-FFF2-40B4-BE49-F238E27FC236}">
                  <a16:creationId xmlns:a16="http://schemas.microsoft.com/office/drawing/2014/main" id="{C0C0AD95-B9D0-0647-E833-8E57BFB09DCB}"/>
                </a:ext>
              </a:extLst>
            </p:cNvPr>
            <p:cNvSpPr txBox="1"/>
            <p:nvPr/>
          </p:nvSpPr>
          <p:spPr>
            <a:xfrm>
              <a:off x="2741250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266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294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72" name="TextBox 1071">
              <a:extLst>
                <a:ext uri="{FF2B5EF4-FFF2-40B4-BE49-F238E27FC236}">
                  <a16:creationId xmlns:a16="http://schemas.microsoft.com/office/drawing/2014/main" id="{594E835A-E3DA-86A5-8938-FB00C6E19E1D}"/>
                </a:ext>
              </a:extLst>
            </p:cNvPr>
            <p:cNvSpPr txBox="1"/>
            <p:nvPr/>
          </p:nvSpPr>
          <p:spPr>
            <a:xfrm>
              <a:off x="2958501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264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292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73" name="TextBox 1072">
              <a:extLst>
                <a:ext uri="{FF2B5EF4-FFF2-40B4-BE49-F238E27FC236}">
                  <a16:creationId xmlns:a16="http://schemas.microsoft.com/office/drawing/2014/main" id="{6436EEF0-F9E0-014F-89F3-5E8BBB37ABA4}"/>
                </a:ext>
              </a:extLst>
            </p:cNvPr>
            <p:cNvSpPr txBox="1"/>
            <p:nvPr/>
          </p:nvSpPr>
          <p:spPr>
            <a:xfrm>
              <a:off x="3175752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249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273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74" name="TextBox 1073">
              <a:extLst>
                <a:ext uri="{FF2B5EF4-FFF2-40B4-BE49-F238E27FC236}">
                  <a16:creationId xmlns:a16="http://schemas.microsoft.com/office/drawing/2014/main" id="{B69B2A28-4069-EF9F-0806-F927A1BBF5F8}"/>
                </a:ext>
              </a:extLst>
            </p:cNvPr>
            <p:cNvSpPr txBox="1"/>
            <p:nvPr/>
          </p:nvSpPr>
          <p:spPr>
            <a:xfrm>
              <a:off x="3393003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246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270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75" name="TextBox 1074">
              <a:extLst>
                <a:ext uri="{FF2B5EF4-FFF2-40B4-BE49-F238E27FC236}">
                  <a16:creationId xmlns:a16="http://schemas.microsoft.com/office/drawing/2014/main" id="{AC290B87-7DA3-A7C2-A002-A188BD3CB3FF}"/>
                </a:ext>
              </a:extLst>
            </p:cNvPr>
            <p:cNvSpPr txBox="1"/>
            <p:nvPr/>
          </p:nvSpPr>
          <p:spPr>
            <a:xfrm>
              <a:off x="3610254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240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257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76" name="TextBox 1075">
              <a:extLst>
                <a:ext uri="{FF2B5EF4-FFF2-40B4-BE49-F238E27FC236}">
                  <a16:creationId xmlns:a16="http://schemas.microsoft.com/office/drawing/2014/main" id="{557B426B-3619-1E5F-43D2-63CB73F889DF}"/>
                </a:ext>
              </a:extLst>
            </p:cNvPr>
            <p:cNvSpPr txBox="1"/>
            <p:nvPr/>
          </p:nvSpPr>
          <p:spPr>
            <a:xfrm>
              <a:off x="3827505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238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256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77" name="TextBox 1076">
              <a:extLst>
                <a:ext uri="{FF2B5EF4-FFF2-40B4-BE49-F238E27FC236}">
                  <a16:creationId xmlns:a16="http://schemas.microsoft.com/office/drawing/2014/main" id="{A2BD5CED-7968-004C-B816-F047F6DC978A}"/>
                </a:ext>
              </a:extLst>
            </p:cNvPr>
            <p:cNvSpPr txBox="1"/>
            <p:nvPr/>
          </p:nvSpPr>
          <p:spPr>
            <a:xfrm>
              <a:off x="4044756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222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237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78" name="TextBox 1077">
              <a:extLst>
                <a:ext uri="{FF2B5EF4-FFF2-40B4-BE49-F238E27FC236}">
                  <a16:creationId xmlns:a16="http://schemas.microsoft.com/office/drawing/2014/main" id="{6ACBF476-FB4F-DC83-DD2F-30716740E336}"/>
                </a:ext>
              </a:extLst>
            </p:cNvPr>
            <p:cNvSpPr txBox="1"/>
            <p:nvPr/>
          </p:nvSpPr>
          <p:spPr>
            <a:xfrm>
              <a:off x="4262007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221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234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79" name="TextBox 1078">
              <a:extLst>
                <a:ext uri="{FF2B5EF4-FFF2-40B4-BE49-F238E27FC236}">
                  <a16:creationId xmlns:a16="http://schemas.microsoft.com/office/drawing/2014/main" id="{5716E9AB-8E73-1443-8520-B49105B3B1B3}"/>
                </a:ext>
              </a:extLst>
            </p:cNvPr>
            <p:cNvSpPr txBox="1"/>
            <p:nvPr/>
          </p:nvSpPr>
          <p:spPr>
            <a:xfrm>
              <a:off x="4479258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214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231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80" name="TextBox 1079">
              <a:extLst>
                <a:ext uri="{FF2B5EF4-FFF2-40B4-BE49-F238E27FC236}">
                  <a16:creationId xmlns:a16="http://schemas.microsoft.com/office/drawing/2014/main" id="{779A5F4A-394D-4670-C739-FE3127BE927E}"/>
                </a:ext>
              </a:extLst>
            </p:cNvPr>
            <p:cNvSpPr txBox="1"/>
            <p:nvPr/>
          </p:nvSpPr>
          <p:spPr>
            <a:xfrm>
              <a:off x="4696509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202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209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81" name="TextBox 1080">
              <a:extLst>
                <a:ext uri="{FF2B5EF4-FFF2-40B4-BE49-F238E27FC236}">
                  <a16:creationId xmlns:a16="http://schemas.microsoft.com/office/drawing/2014/main" id="{F605E1F5-6E07-2C06-C49C-056F52BA05B9}"/>
                </a:ext>
              </a:extLst>
            </p:cNvPr>
            <p:cNvSpPr txBox="1"/>
            <p:nvPr/>
          </p:nvSpPr>
          <p:spPr>
            <a:xfrm>
              <a:off x="4913760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200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208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82" name="TextBox 1081">
              <a:extLst>
                <a:ext uri="{FF2B5EF4-FFF2-40B4-BE49-F238E27FC236}">
                  <a16:creationId xmlns:a16="http://schemas.microsoft.com/office/drawing/2014/main" id="{B70BFAEB-9402-A891-69C7-6BDEDC8E60E1}"/>
                </a:ext>
              </a:extLst>
            </p:cNvPr>
            <p:cNvSpPr txBox="1"/>
            <p:nvPr/>
          </p:nvSpPr>
          <p:spPr>
            <a:xfrm>
              <a:off x="5131011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193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194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83" name="TextBox 1082">
              <a:extLst>
                <a:ext uri="{FF2B5EF4-FFF2-40B4-BE49-F238E27FC236}">
                  <a16:creationId xmlns:a16="http://schemas.microsoft.com/office/drawing/2014/main" id="{FDE9ADBF-425D-2AF3-1F96-DADF3A2D08EA}"/>
                </a:ext>
              </a:extLst>
            </p:cNvPr>
            <p:cNvSpPr txBox="1"/>
            <p:nvPr/>
          </p:nvSpPr>
          <p:spPr>
            <a:xfrm>
              <a:off x="5348262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186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180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84" name="TextBox 1083">
              <a:extLst>
                <a:ext uri="{FF2B5EF4-FFF2-40B4-BE49-F238E27FC236}">
                  <a16:creationId xmlns:a16="http://schemas.microsoft.com/office/drawing/2014/main" id="{1823C882-2302-040A-1C9A-B0E74E2EE20C}"/>
                </a:ext>
              </a:extLst>
            </p:cNvPr>
            <p:cNvSpPr txBox="1"/>
            <p:nvPr/>
          </p:nvSpPr>
          <p:spPr>
            <a:xfrm>
              <a:off x="5565513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181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178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85" name="TextBox 1084">
              <a:extLst>
                <a:ext uri="{FF2B5EF4-FFF2-40B4-BE49-F238E27FC236}">
                  <a16:creationId xmlns:a16="http://schemas.microsoft.com/office/drawing/2014/main" id="{FB0DAD4D-740C-E20F-97F1-9A9A092C385A}"/>
                </a:ext>
              </a:extLst>
            </p:cNvPr>
            <p:cNvSpPr txBox="1"/>
            <p:nvPr/>
          </p:nvSpPr>
          <p:spPr>
            <a:xfrm>
              <a:off x="5782764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169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155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86" name="TextBox 1085">
              <a:extLst>
                <a:ext uri="{FF2B5EF4-FFF2-40B4-BE49-F238E27FC236}">
                  <a16:creationId xmlns:a16="http://schemas.microsoft.com/office/drawing/2014/main" id="{27682BE5-BD59-AFB4-EB26-34A6ADF83B57}"/>
                </a:ext>
              </a:extLst>
            </p:cNvPr>
            <p:cNvSpPr txBox="1"/>
            <p:nvPr/>
          </p:nvSpPr>
          <p:spPr>
            <a:xfrm>
              <a:off x="6000015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165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150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87" name="TextBox 1086">
              <a:extLst>
                <a:ext uri="{FF2B5EF4-FFF2-40B4-BE49-F238E27FC236}">
                  <a16:creationId xmlns:a16="http://schemas.microsoft.com/office/drawing/2014/main" id="{30F41C01-A5FB-1961-605C-1D24F319B341}"/>
                </a:ext>
              </a:extLst>
            </p:cNvPr>
            <p:cNvSpPr txBox="1"/>
            <p:nvPr/>
          </p:nvSpPr>
          <p:spPr>
            <a:xfrm>
              <a:off x="6217266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164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148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88" name="TextBox 1087">
              <a:extLst>
                <a:ext uri="{FF2B5EF4-FFF2-40B4-BE49-F238E27FC236}">
                  <a16:creationId xmlns:a16="http://schemas.microsoft.com/office/drawing/2014/main" id="{1CCA0688-8BE0-7561-43CB-EF1436FF688E}"/>
                </a:ext>
              </a:extLst>
            </p:cNvPr>
            <p:cNvSpPr txBox="1"/>
            <p:nvPr/>
          </p:nvSpPr>
          <p:spPr>
            <a:xfrm>
              <a:off x="6434517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127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110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89" name="TextBox 1088">
              <a:extLst>
                <a:ext uri="{FF2B5EF4-FFF2-40B4-BE49-F238E27FC236}">
                  <a16:creationId xmlns:a16="http://schemas.microsoft.com/office/drawing/2014/main" id="{626A7CBC-EF09-2097-C27F-9771E216CADC}"/>
                </a:ext>
              </a:extLst>
            </p:cNvPr>
            <p:cNvSpPr txBox="1"/>
            <p:nvPr/>
          </p:nvSpPr>
          <p:spPr>
            <a:xfrm>
              <a:off x="6651768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125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109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90" name="TextBox 1089">
              <a:extLst>
                <a:ext uri="{FF2B5EF4-FFF2-40B4-BE49-F238E27FC236}">
                  <a16:creationId xmlns:a16="http://schemas.microsoft.com/office/drawing/2014/main" id="{6B00FB12-7AE7-9AE2-5E2D-FA72C74911A2}"/>
                </a:ext>
              </a:extLst>
            </p:cNvPr>
            <p:cNvSpPr txBox="1"/>
            <p:nvPr/>
          </p:nvSpPr>
          <p:spPr>
            <a:xfrm>
              <a:off x="6869019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121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107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91" name="TextBox 1090">
              <a:extLst>
                <a:ext uri="{FF2B5EF4-FFF2-40B4-BE49-F238E27FC236}">
                  <a16:creationId xmlns:a16="http://schemas.microsoft.com/office/drawing/2014/main" id="{835EE381-65AD-520D-25B7-DE6E99CBE570}"/>
                </a:ext>
              </a:extLst>
            </p:cNvPr>
            <p:cNvSpPr txBox="1"/>
            <p:nvPr/>
          </p:nvSpPr>
          <p:spPr>
            <a:xfrm>
              <a:off x="7086270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81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73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92" name="TextBox 1091">
              <a:extLst>
                <a:ext uri="{FF2B5EF4-FFF2-40B4-BE49-F238E27FC236}">
                  <a16:creationId xmlns:a16="http://schemas.microsoft.com/office/drawing/2014/main" id="{A12CFF67-C207-E3D3-F6E2-5F27FD5DE6C5}"/>
                </a:ext>
              </a:extLst>
            </p:cNvPr>
            <p:cNvSpPr txBox="1"/>
            <p:nvPr/>
          </p:nvSpPr>
          <p:spPr>
            <a:xfrm>
              <a:off x="7303521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78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72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93" name="TextBox 1092">
              <a:extLst>
                <a:ext uri="{FF2B5EF4-FFF2-40B4-BE49-F238E27FC236}">
                  <a16:creationId xmlns:a16="http://schemas.microsoft.com/office/drawing/2014/main" id="{EE504216-3D93-1E7A-B465-0032AFDF6F23}"/>
                </a:ext>
              </a:extLst>
            </p:cNvPr>
            <p:cNvSpPr txBox="1"/>
            <p:nvPr/>
          </p:nvSpPr>
          <p:spPr>
            <a:xfrm>
              <a:off x="7520772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67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61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94" name="TextBox 1093">
              <a:extLst>
                <a:ext uri="{FF2B5EF4-FFF2-40B4-BE49-F238E27FC236}">
                  <a16:creationId xmlns:a16="http://schemas.microsoft.com/office/drawing/2014/main" id="{C4D31628-C6C9-78AF-1D4D-E975868FD15D}"/>
                </a:ext>
              </a:extLst>
            </p:cNvPr>
            <p:cNvSpPr txBox="1"/>
            <p:nvPr/>
          </p:nvSpPr>
          <p:spPr>
            <a:xfrm>
              <a:off x="7738023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46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36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95" name="TextBox 1094">
              <a:extLst>
                <a:ext uri="{FF2B5EF4-FFF2-40B4-BE49-F238E27FC236}">
                  <a16:creationId xmlns:a16="http://schemas.microsoft.com/office/drawing/2014/main" id="{BCF234D0-355B-54E4-D357-0DEA8C7B368A}"/>
                </a:ext>
              </a:extLst>
            </p:cNvPr>
            <p:cNvSpPr txBox="1"/>
            <p:nvPr/>
          </p:nvSpPr>
          <p:spPr>
            <a:xfrm>
              <a:off x="7955274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44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35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96" name="TextBox 1095">
              <a:extLst>
                <a:ext uri="{FF2B5EF4-FFF2-40B4-BE49-F238E27FC236}">
                  <a16:creationId xmlns:a16="http://schemas.microsoft.com/office/drawing/2014/main" id="{F68D017D-FBD5-1D4C-1B4A-864510A2AA82}"/>
                </a:ext>
              </a:extLst>
            </p:cNvPr>
            <p:cNvSpPr txBox="1"/>
            <p:nvPr/>
          </p:nvSpPr>
          <p:spPr>
            <a:xfrm>
              <a:off x="8172525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22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19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97" name="TextBox 1096">
              <a:extLst>
                <a:ext uri="{FF2B5EF4-FFF2-40B4-BE49-F238E27FC236}">
                  <a16:creationId xmlns:a16="http://schemas.microsoft.com/office/drawing/2014/main" id="{8AE57FEE-E9F9-BE15-8C95-F60C0D3FBC1B}"/>
                </a:ext>
              </a:extLst>
            </p:cNvPr>
            <p:cNvSpPr txBox="1"/>
            <p:nvPr/>
          </p:nvSpPr>
          <p:spPr>
            <a:xfrm>
              <a:off x="8389776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21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16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98" name="TextBox 1097">
              <a:extLst>
                <a:ext uri="{FF2B5EF4-FFF2-40B4-BE49-F238E27FC236}">
                  <a16:creationId xmlns:a16="http://schemas.microsoft.com/office/drawing/2014/main" id="{22EE7C5B-9CBD-FADD-3A6C-20A933FD8B0D}"/>
                </a:ext>
              </a:extLst>
            </p:cNvPr>
            <p:cNvSpPr txBox="1"/>
            <p:nvPr/>
          </p:nvSpPr>
          <p:spPr>
            <a:xfrm>
              <a:off x="8607027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21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15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99" name="TextBox 1098">
              <a:extLst>
                <a:ext uri="{FF2B5EF4-FFF2-40B4-BE49-F238E27FC236}">
                  <a16:creationId xmlns:a16="http://schemas.microsoft.com/office/drawing/2014/main" id="{9D23A5DF-76E8-BFC7-08D3-C51139FBC98F}"/>
                </a:ext>
              </a:extLst>
            </p:cNvPr>
            <p:cNvSpPr txBox="1"/>
            <p:nvPr/>
          </p:nvSpPr>
          <p:spPr>
            <a:xfrm>
              <a:off x="8824278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100" name="TextBox 1099">
              <a:extLst>
                <a:ext uri="{FF2B5EF4-FFF2-40B4-BE49-F238E27FC236}">
                  <a16:creationId xmlns:a16="http://schemas.microsoft.com/office/drawing/2014/main" id="{ABFD98E7-C23D-3192-8CF9-2E2C752A259E}"/>
                </a:ext>
              </a:extLst>
            </p:cNvPr>
            <p:cNvSpPr txBox="1"/>
            <p:nvPr/>
          </p:nvSpPr>
          <p:spPr>
            <a:xfrm>
              <a:off x="9041529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101" name="TextBox 1100">
              <a:extLst>
                <a:ext uri="{FF2B5EF4-FFF2-40B4-BE49-F238E27FC236}">
                  <a16:creationId xmlns:a16="http://schemas.microsoft.com/office/drawing/2014/main" id="{B4E740AC-D14A-6044-9324-0D60476A067E}"/>
                </a:ext>
              </a:extLst>
            </p:cNvPr>
            <p:cNvSpPr txBox="1"/>
            <p:nvPr/>
          </p:nvSpPr>
          <p:spPr>
            <a:xfrm>
              <a:off x="9258780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102" name="TextBox 1101">
              <a:extLst>
                <a:ext uri="{FF2B5EF4-FFF2-40B4-BE49-F238E27FC236}">
                  <a16:creationId xmlns:a16="http://schemas.microsoft.com/office/drawing/2014/main" id="{75B5D389-284E-FBA8-2C19-11D82B6F5CE5}"/>
                </a:ext>
              </a:extLst>
            </p:cNvPr>
            <p:cNvSpPr txBox="1"/>
            <p:nvPr/>
          </p:nvSpPr>
          <p:spPr>
            <a:xfrm>
              <a:off x="9476033" y="5696380"/>
              <a:ext cx="322963" cy="2496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0</a:t>
              </a:r>
              <a:b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0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grpSp>
          <p:nvGrpSpPr>
            <p:cNvPr id="1175" name="Group 1174">
              <a:extLst>
                <a:ext uri="{FF2B5EF4-FFF2-40B4-BE49-F238E27FC236}">
                  <a16:creationId xmlns:a16="http://schemas.microsoft.com/office/drawing/2014/main" id="{ED962ABD-29C7-BA81-28EC-A53CA9488237}"/>
                </a:ext>
              </a:extLst>
            </p:cNvPr>
            <p:cNvGrpSpPr/>
            <p:nvPr/>
          </p:nvGrpSpPr>
          <p:grpSpPr>
            <a:xfrm>
              <a:off x="2889066" y="1466745"/>
              <a:ext cx="6648942" cy="2356342"/>
              <a:chOff x="2889066" y="1508309"/>
              <a:chExt cx="6648942" cy="2356342"/>
            </a:xfrm>
          </p:grpSpPr>
          <p:sp>
            <p:nvSpPr>
              <p:cNvPr id="1114" name="Oval 1113">
                <a:extLst>
                  <a:ext uri="{FF2B5EF4-FFF2-40B4-BE49-F238E27FC236}">
                    <a16:creationId xmlns:a16="http://schemas.microsoft.com/office/drawing/2014/main" id="{6FDC3BC9-F3EE-2E9C-8CEE-46DECF2B8CC8}"/>
                  </a:ext>
                </a:extLst>
              </p:cNvPr>
              <p:cNvSpPr/>
              <p:nvPr/>
            </p:nvSpPr>
            <p:spPr>
              <a:xfrm>
                <a:off x="2889066" y="15083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15" name="Oval 1114">
                <a:extLst>
                  <a:ext uri="{FF2B5EF4-FFF2-40B4-BE49-F238E27FC236}">
                    <a16:creationId xmlns:a16="http://schemas.microsoft.com/office/drawing/2014/main" id="{2636B60E-ECA0-9A3B-F04C-11BFD8C7D675}"/>
                  </a:ext>
                </a:extLst>
              </p:cNvPr>
              <p:cNvSpPr/>
              <p:nvPr/>
            </p:nvSpPr>
            <p:spPr>
              <a:xfrm>
                <a:off x="3222441" y="15178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16" name="Oval 1115">
                <a:extLst>
                  <a:ext uri="{FF2B5EF4-FFF2-40B4-BE49-F238E27FC236}">
                    <a16:creationId xmlns:a16="http://schemas.microsoft.com/office/drawing/2014/main" id="{AA61D825-F7B6-8F5B-DC0B-F01E249DD460}"/>
                  </a:ext>
                </a:extLst>
              </p:cNvPr>
              <p:cNvSpPr/>
              <p:nvPr/>
            </p:nvSpPr>
            <p:spPr>
              <a:xfrm>
                <a:off x="3254191" y="15400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17" name="Oval 1116">
                <a:extLst>
                  <a:ext uri="{FF2B5EF4-FFF2-40B4-BE49-F238E27FC236}">
                    <a16:creationId xmlns:a16="http://schemas.microsoft.com/office/drawing/2014/main" id="{037B3892-58A8-F9F1-2615-64C5CBF3DE62}"/>
                  </a:ext>
                </a:extLst>
              </p:cNvPr>
              <p:cNvSpPr/>
              <p:nvPr/>
            </p:nvSpPr>
            <p:spPr>
              <a:xfrm>
                <a:off x="3295466" y="16289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18" name="Oval 1117">
                <a:extLst>
                  <a:ext uri="{FF2B5EF4-FFF2-40B4-BE49-F238E27FC236}">
                    <a16:creationId xmlns:a16="http://schemas.microsoft.com/office/drawing/2014/main" id="{518BD9C6-6DB4-1B23-6D2B-B06E5D53A38E}"/>
                  </a:ext>
                </a:extLst>
              </p:cNvPr>
              <p:cNvSpPr/>
              <p:nvPr/>
            </p:nvSpPr>
            <p:spPr>
              <a:xfrm>
                <a:off x="3651066" y="16797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19" name="Oval 1118">
                <a:extLst>
                  <a:ext uri="{FF2B5EF4-FFF2-40B4-BE49-F238E27FC236}">
                    <a16:creationId xmlns:a16="http://schemas.microsoft.com/office/drawing/2014/main" id="{371A4078-960D-B905-54EA-960EF241AC60}"/>
                  </a:ext>
                </a:extLst>
              </p:cNvPr>
              <p:cNvSpPr/>
              <p:nvPr/>
            </p:nvSpPr>
            <p:spPr>
              <a:xfrm>
                <a:off x="3765366" y="17273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20" name="Oval 1119">
                <a:extLst>
                  <a:ext uri="{FF2B5EF4-FFF2-40B4-BE49-F238E27FC236}">
                    <a16:creationId xmlns:a16="http://schemas.microsoft.com/office/drawing/2014/main" id="{FA8132E0-A033-A3FA-6E21-5C69BE2D9272}"/>
                  </a:ext>
                </a:extLst>
              </p:cNvPr>
              <p:cNvSpPr/>
              <p:nvPr/>
            </p:nvSpPr>
            <p:spPr>
              <a:xfrm>
                <a:off x="3663766" y="17210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21" name="Oval 1120">
                <a:extLst>
                  <a:ext uri="{FF2B5EF4-FFF2-40B4-BE49-F238E27FC236}">
                    <a16:creationId xmlns:a16="http://schemas.microsoft.com/office/drawing/2014/main" id="{1E7B48EC-E214-9A41-0296-DC0E778BB19B}"/>
                  </a:ext>
                </a:extLst>
              </p:cNvPr>
              <p:cNvSpPr/>
              <p:nvPr/>
            </p:nvSpPr>
            <p:spPr>
              <a:xfrm>
                <a:off x="4041591" y="17686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22" name="Oval 1121">
                <a:extLst>
                  <a:ext uri="{FF2B5EF4-FFF2-40B4-BE49-F238E27FC236}">
                    <a16:creationId xmlns:a16="http://schemas.microsoft.com/office/drawing/2014/main" id="{0DD282D6-EBF6-7DFE-E1B3-38524FA37677}"/>
                  </a:ext>
                </a:extLst>
              </p:cNvPr>
              <p:cNvSpPr/>
              <p:nvPr/>
            </p:nvSpPr>
            <p:spPr>
              <a:xfrm>
                <a:off x="4066991" y="17972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23" name="Oval 1122">
                <a:extLst>
                  <a:ext uri="{FF2B5EF4-FFF2-40B4-BE49-F238E27FC236}">
                    <a16:creationId xmlns:a16="http://schemas.microsoft.com/office/drawing/2014/main" id="{8B64F2FC-DDD7-B012-84A6-B62E06A99402}"/>
                  </a:ext>
                </a:extLst>
              </p:cNvPr>
              <p:cNvSpPr/>
              <p:nvPr/>
            </p:nvSpPr>
            <p:spPr>
              <a:xfrm>
                <a:off x="4082866" y="18512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24" name="Oval 1123">
                <a:extLst>
                  <a:ext uri="{FF2B5EF4-FFF2-40B4-BE49-F238E27FC236}">
                    <a16:creationId xmlns:a16="http://schemas.microsoft.com/office/drawing/2014/main" id="{2C503997-881E-1FC8-603E-68198C7E438A}"/>
                  </a:ext>
                </a:extLst>
              </p:cNvPr>
              <p:cNvSpPr/>
              <p:nvPr/>
            </p:nvSpPr>
            <p:spPr>
              <a:xfrm>
                <a:off x="4105091" y="18766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25" name="Oval 1124">
                <a:extLst>
                  <a:ext uri="{FF2B5EF4-FFF2-40B4-BE49-F238E27FC236}">
                    <a16:creationId xmlns:a16="http://schemas.microsoft.com/office/drawing/2014/main" id="{23FEF11B-466A-E5C3-9ACB-B8686DA2B241}"/>
                  </a:ext>
                </a:extLst>
              </p:cNvPr>
              <p:cNvSpPr/>
              <p:nvPr/>
            </p:nvSpPr>
            <p:spPr>
              <a:xfrm>
                <a:off x="4136841" y="18766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26" name="Oval 1125">
                <a:extLst>
                  <a:ext uri="{FF2B5EF4-FFF2-40B4-BE49-F238E27FC236}">
                    <a16:creationId xmlns:a16="http://schemas.microsoft.com/office/drawing/2014/main" id="{EFA1EC9B-5008-A0B9-4D53-103CEC5B2A4A}"/>
                  </a:ext>
                </a:extLst>
              </p:cNvPr>
              <p:cNvSpPr/>
              <p:nvPr/>
            </p:nvSpPr>
            <p:spPr>
              <a:xfrm>
                <a:off x="4463866" y="19337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27" name="Oval 1126">
                <a:extLst>
                  <a:ext uri="{FF2B5EF4-FFF2-40B4-BE49-F238E27FC236}">
                    <a16:creationId xmlns:a16="http://schemas.microsoft.com/office/drawing/2014/main" id="{7296A19E-43CE-0FD7-2AF4-BF72531E53B5}"/>
                  </a:ext>
                </a:extLst>
              </p:cNvPr>
              <p:cNvSpPr/>
              <p:nvPr/>
            </p:nvSpPr>
            <p:spPr>
              <a:xfrm>
                <a:off x="4581341" y="19464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28" name="Oval 1127">
                <a:extLst>
                  <a:ext uri="{FF2B5EF4-FFF2-40B4-BE49-F238E27FC236}">
                    <a16:creationId xmlns:a16="http://schemas.microsoft.com/office/drawing/2014/main" id="{26A1CBE3-61D8-2FFD-09EA-8519F481846B}"/>
                  </a:ext>
                </a:extLst>
              </p:cNvPr>
              <p:cNvSpPr/>
              <p:nvPr/>
            </p:nvSpPr>
            <p:spPr>
              <a:xfrm>
                <a:off x="4682941" y="20893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29" name="Oval 1128">
                <a:extLst>
                  <a:ext uri="{FF2B5EF4-FFF2-40B4-BE49-F238E27FC236}">
                    <a16:creationId xmlns:a16="http://schemas.microsoft.com/office/drawing/2014/main" id="{50EE4DAD-5CC7-D8F2-0C85-B7725EDAB18C}"/>
                  </a:ext>
                </a:extLst>
              </p:cNvPr>
              <p:cNvSpPr/>
              <p:nvPr/>
            </p:nvSpPr>
            <p:spPr>
              <a:xfrm>
                <a:off x="4714691" y="20988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30" name="Oval 1129">
                <a:extLst>
                  <a:ext uri="{FF2B5EF4-FFF2-40B4-BE49-F238E27FC236}">
                    <a16:creationId xmlns:a16="http://schemas.microsoft.com/office/drawing/2014/main" id="{C68094EE-7333-8756-6808-955878B04FB2}"/>
                  </a:ext>
                </a:extLst>
              </p:cNvPr>
              <p:cNvSpPr/>
              <p:nvPr/>
            </p:nvSpPr>
            <p:spPr>
              <a:xfrm>
                <a:off x="5124266" y="21306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31" name="Oval 1130">
                <a:extLst>
                  <a:ext uri="{FF2B5EF4-FFF2-40B4-BE49-F238E27FC236}">
                    <a16:creationId xmlns:a16="http://schemas.microsoft.com/office/drawing/2014/main" id="{DAB7765B-35AE-3110-9748-F956D2BDE9BC}"/>
                  </a:ext>
                </a:extLst>
              </p:cNvPr>
              <p:cNvSpPr/>
              <p:nvPr/>
            </p:nvSpPr>
            <p:spPr>
              <a:xfrm>
                <a:off x="5587816" y="22893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32" name="Oval 1131">
                <a:extLst>
                  <a:ext uri="{FF2B5EF4-FFF2-40B4-BE49-F238E27FC236}">
                    <a16:creationId xmlns:a16="http://schemas.microsoft.com/office/drawing/2014/main" id="{DA41C09C-E00A-20AC-98C4-B50F885BE3B1}"/>
                  </a:ext>
                </a:extLst>
              </p:cNvPr>
              <p:cNvSpPr/>
              <p:nvPr/>
            </p:nvSpPr>
            <p:spPr>
              <a:xfrm>
                <a:off x="5673541" y="23020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33" name="Oval 1132">
                <a:extLst>
                  <a:ext uri="{FF2B5EF4-FFF2-40B4-BE49-F238E27FC236}">
                    <a16:creationId xmlns:a16="http://schemas.microsoft.com/office/drawing/2014/main" id="{FDABEEFA-1708-8E83-D514-77038D95A58C}"/>
                  </a:ext>
                </a:extLst>
              </p:cNvPr>
              <p:cNvSpPr/>
              <p:nvPr/>
            </p:nvSpPr>
            <p:spPr>
              <a:xfrm>
                <a:off x="5244916" y="21845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34" name="Oval 1133">
                <a:extLst>
                  <a:ext uri="{FF2B5EF4-FFF2-40B4-BE49-F238E27FC236}">
                    <a16:creationId xmlns:a16="http://schemas.microsoft.com/office/drawing/2014/main" id="{C9D63AE6-ACB0-45AE-2D62-6F9C95A82F67}"/>
                  </a:ext>
                </a:extLst>
              </p:cNvPr>
              <p:cNvSpPr/>
              <p:nvPr/>
            </p:nvSpPr>
            <p:spPr>
              <a:xfrm>
                <a:off x="5292541" y="22163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35" name="Oval 1134">
                <a:extLst>
                  <a:ext uri="{FF2B5EF4-FFF2-40B4-BE49-F238E27FC236}">
                    <a16:creationId xmlns:a16="http://schemas.microsoft.com/office/drawing/2014/main" id="{39A1E0A9-54D0-EB2A-823D-AC9A3A07A1EA}"/>
                  </a:ext>
                </a:extLst>
              </p:cNvPr>
              <p:cNvSpPr/>
              <p:nvPr/>
            </p:nvSpPr>
            <p:spPr>
              <a:xfrm>
                <a:off x="5336991" y="22163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36" name="Oval 1135">
                <a:extLst>
                  <a:ext uri="{FF2B5EF4-FFF2-40B4-BE49-F238E27FC236}">
                    <a16:creationId xmlns:a16="http://schemas.microsoft.com/office/drawing/2014/main" id="{35B26669-CD42-6325-46D0-C34755D50171}"/>
                  </a:ext>
                </a:extLst>
              </p:cNvPr>
              <p:cNvSpPr/>
              <p:nvPr/>
            </p:nvSpPr>
            <p:spPr>
              <a:xfrm>
                <a:off x="5864041" y="24068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37" name="Oval 1136">
                <a:extLst>
                  <a:ext uri="{FF2B5EF4-FFF2-40B4-BE49-F238E27FC236}">
                    <a16:creationId xmlns:a16="http://schemas.microsoft.com/office/drawing/2014/main" id="{2BE13739-F317-9173-90F3-E3AB51E1153F}"/>
                  </a:ext>
                </a:extLst>
              </p:cNvPr>
              <p:cNvSpPr/>
              <p:nvPr/>
            </p:nvSpPr>
            <p:spPr>
              <a:xfrm>
                <a:off x="5892616" y="24417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38" name="Oval 1137">
                <a:extLst>
                  <a:ext uri="{FF2B5EF4-FFF2-40B4-BE49-F238E27FC236}">
                    <a16:creationId xmlns:a16="http://schemas.microsoft.com/office/drawing/2014/main" id="{7172BFCB-2733-EDEE-732E-908890D8D74F}"/>
                  </a:ext>
                </a:extLst>
              </p:cNvPr>
              <p:cNvSpPr/>
              <p:nvPr/>
            </p:nvSpPr>
            <p:spPr>
              <a:xfrm>
                <a:off x="6368866" y="25116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39" name="Oval 1138">
                <a:extLst>
                  <a:ext uri="{FF2B5EF4-FFF2-40B4-BE49-F238E27FC236}">
                    <a16:creationId xmlns:a16="http://schemas.microsoft.com/office/drawing/2014/main" id="{9FD0FA62-43FF-0C8B-4D4D-107B26A841FF}"/>
                  </a:ext>
                </a:extLst>
              </p:cNvPr>
              <p:cNvSpPr/>
              <p:nvPr/>
            </p:nvSpPr>
            <p:spPr>
              <a:xfrm>
                <a:off x="6397441" y="25116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40" name="Oval 1139">
                <a:extLst>
                  <a:ext uri="{FF2B5EF4-FFF2-40B4-BE49-F238E27FC236}">
                    <a16:creationId xmlns:a16="http://schemas.microsoft.com/office/drawing/2014/main" id="{3EB7D813-5270-10EC-645C-C4A34A7566A5}"/>
                  </a:ext>
                </a:extLst>
              </p:cNvPr>
              <p:cNvSpPr/>
              <p:nvPr/>
            </p:nvSpPr>
            <p:spPr>
              <a:xfrm>
                <a:off x="6432366" y="25401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41" name="Oval 1140">
                <a:extLst>
                  <a:ext uri="{FF2B5EF4-FFF2-40B4-BE49-F238E27FC236}">
                    <a16:creationId xmlns:a16="http://schemas.microsoft.com/office/drawing/2014/main" id="{D03CB567-712E-E9BD-2930-705D020CC034}"/>
                  </a:ext>
                </a:extLst>
              </p:cNvPr>
              <p:cNvSpPr/>
              <p:nvPr/>
            </p:nvSpPr>
            <p:spPr>
              <a:xfrm>
                <a:off x="6524441" y="26449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42" name="Oval 1141">
                <a:extLst>
                  <a:ext uri="{FF2B5EF4-FFF2-40B4-BE49-F238E27FC236}">
                    <a16:creationId xmlns:a16="http://schemas.microsoft.com/office/drawing/2014/main" id="{D14F566C-8DE2-00E6-5FA1-00BED560F8B3}"/>
                  </a:ext>
                </a:extLst>
              </p:cNvPr>
              <p:cNvSpPr/>
              <p:nvPr/>
            </p:nvSpPr>
            <p:spPr>
              <a:xfrm>
                <a:off x="6464116" y="25846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43" name="Oval 1142">
                <a:extLst>
                  <a:ext uri="{FF2B5EF4-FFF2-40B4-BE49-F238E27FC236}">
                    <a16:creationId xmlns:a16="http://schemas.microsoft.com/office/drawing/2014/main" id="{8C2E745C-4F8F-C06F-6A46-9FF9FE343368}"/>
                  </a:ext>
                </a:extLst>
              </p:cNvPr>
              <p:cNvSpPr/>
              <p:nvPr/>
            </p:nvSpPr>
            <p:spPr>
              <a:xfrm>
                <a:off x="6495866" y="26259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44" name="Oval 1143">
                <a:extLst>
                  <a:ext uri="{FF2B5EF4-FFF2-40B4-BE49-F238E27FC236}">
                    <a16:creationId xmlns:a16="http://schemas.microsoft.com/office/drawing/2014/main" id="{74DBE80E-EEB0-A7B9-38FD-610F19C9A95F}"/>
                  </a:ext>
                </a:extLst>
              </p:cNvPr>
              <p:cNvSpPr/>
              <p:nvPr/>
            </p:nvSpPr>
            <p:spPr>
              <a:xfrm>
                <a:off x="6927666" y="27052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45" name="Oval 1144">
                <a:extLst>
                  <a:ext uri="{FF2B5EF4-FFF2-40B4-BE49-F238E27FC236}">
                    <a16:creationId xmlns:a16="http://schemas.microsoft.com/office/drawing/2014/main" id="{55CC8445-8D56-76B5-D860-3EBA0E036197}"/>
                  </a:ext>
                </a:extLst>
              </p:cNvPr>
              <p:cNvSpPr/>
              <p:nvPr/>
            </p:nvSpPr>
            <p:spPr>
              <a:xfrm>
                <a:off x="6972116" y="27052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46" name="Oval 1145">
                <a:extLst>
                  <a:ext uri="{FF2B5EF4-FFF2-40B4-BE49-F238E27FC236}">
                    <a16:creationId xmlns:a16="http://schemas.microsoft.com/office/drawing/2014/main" id="{D41A3256-66A5-BEFF-873D-25F31DEFBA5A}"/>
                  </a:ext>
                </a:extLst>
              </p:cNvPr>
              <p:cNvSpPr/>
              <p:nvPr/>
            </p:nvSpPr>
            <p:spPr>
              <a:xfrm>
                <a:off x="7022916" y="27052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47" name="Oval 1146">
                <a:extLst>
                  <a:ext uri="{FF2B5EF4-FFF2-40B4-BE49-F238E27FC236}">
                    <a16:creationId xmlns:a16="http://schemas.microsoft.com/office/drawing/2014/main" id="{856CE59F-0C1D-DC3B-EC0A-016851D86EFB}"/>
                  </a:ext>
                </a:extLst>
              </p:cNvPr>
              <p:cNvSpPr/>
              <p:nvPr/>
            </p:nvSpPr>
            <p:spPr>
              <a:xfrm>
                <a:off x="7045141" y="27179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48" name="Oval 1147">
                <a:extLst>
                  <a:ext uri="{FF2B5EF4-FFF2-40B4-BE49-F238E27FC236}">
                    <a16:creationId xmlns:a16="http://schemas.microsoft.com/office/drawing/2014/main" id="{9E3D70A6-8C5E-EDD8-E75F-ABCD99F5034E}"/>
                  </a:ext>
                </a:extLst>
              </p:cNvPr>
              <p:cNvSpPr/>
              <p:nvPr/>
            </p:nvSpPr>
            <p:spPr>
              <a:xfrm>
                <a:off x="7076891" y="27592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49" name="Oval 1148">
                <a:extLst>
                  <a:ext uri="{FF2B5EF4-FFF2-40B4-BE49-F238E27FC236}">
                    <a16:creationId xmlns:a16="http://schemas.microsoft.com/office/drawing/2014/main" id="{F9ACEB6F-658C-C3DF-9A1A-D8C6331B439C}"/>
                  </a:ext>
                </a:extLst>
              </p:cNvPr>
              <p:cNvSpPr/>
              <p:nvPr/>
            </p:nvSpPr>
            <p:spPr>
              <a:xfrm>
                <a:off x="7480116" y="27973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50" name="Oval 1149">
                <a:extLst>
                  <a:ext uri="{FF2B5EF4-FFF2-40B4-BE49-F238E27FC236}">
                    <a16:creationId xmlns:a16="http://schemas.microsoft.com/office/drawing/2014/main" id="{F217EFE2-082C-E012-706B-DCC0C5789884}"/>
                  </a:ext>
                </a:extLst>
              </p:cNvPr>
              <p:cNvSpPr/>
              <p:nvPr/>
            </p:nvSpPr>
            <p:spPr>
              <a:xfrm>
                <a:off x="7118166" y="27783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51" name="Oval 1150">
                <a:extLst>
                  <a:ext uri="{FF2B5EF4-FFF2-40B4-BE49-F238E27FC236}">
                    <a16:creationId xmlns:a16="http://schemas.microsoft.com/office/drawing/2014/main" id="{7095265D-D2DA-D76F-4258-20014B439E95}"/>
                  </a:ext>
                </a:extLst>
              </p:cNvPr>
              <p:cNvSpPr/>
              <p:nvPr/>
            </p:nvSpPr>
            <p:spPr>
              <a:xfrm>
                <a:off x="7216591" y="27751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52" name="Oval 1151">
                <a:extLst>
                  <a:ext uri="{FF2B5EF4-FFF2-40B4-BE49-F238E27FC236}">
                    <a16:creationId xmlns:a16="http://schemas.microsoft.com/office/drawing/2014/main" id="{11C91EFB-8B5C-C1C4-383B-9310392CD34E}"/>
                  </a:ext>
                </a:extLst>
              </p:cNvPr>
              <p:cNvSpPr/>
              <p:nvPr/>
            </p:nvSpPr>
            <p:spPr>
              <a:xfrm>
                <a:off x="7270566" y="27751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53" name="Oval 1152">
                <a:extLst>
                  <a:ext uri="{FF2B5EF4-FFF2-40B4-BE49-F238E27FC236}">
                    <a16:creationId xmlns:a16="http://schemas.microsoft.com/office/drawing/2014/main" id="{B71F9A8F-5065-6A9E-296B-C6F31FE71989}"/>
                  </a:ext>
                </a:extLst>
              </p:cNvPr>
              <p:cNvSpPr/>
              <p:nvPr/>
            </p:nvSpPr>
            <p:spPr>
              <a:xfrm>
                <a:off x="7095941" y="27783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54" name="Oval 1153">
                <a:extLst>
                  <a:ext uri="{FF2B5EF4-FFF2-40B4-BE49-F238E27FC236}">
                    <a16:creationId xmlns:a16="http://schemas.microsoft.com/office/drawing/2014/main" id="{1D438D3D-5BC5-E9B4-BFBE-811AC2BE1FF4}"/>
                  </a:ext>
                </a:extLst>
              </p:cNvPr>
              <p:cNvSpPr/>
              <p:nvPr/>
            </p:nvSpPr>
            <p:spPr>
              <a:xfrm>
                <a:off x="8003991" y="29338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55" name="Oval 1154">
                <a:extLst>
                  <a:ext uri="{FF2B5EF4-FFF2-40B4-BE49-F238E27FC236}">
                    <a16:creationId xmlns:a16="http://schemas.microsoft.com/office/drawing/2014/main" id="{2BD8A514-44F0-EE1B-E1C0-A628C78D97AD}"/>
                  </a:ext>
                </a:extLst>
              </p:cNvPr>
              <p:cNvSpPr/>
              <p:nvPr/>
            </p:nvSpPr>
            <p:spPr>
              <a:xfrm>
                <a:off x="7775391" y="29370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56" name="Oval 1155">
                <a:extLst>
                  <a:ext uri="{FF2B5EF4-FFF2-40B4-BE49-F238E27FC236}">
                    <a16:creationId xmlns:a16="http://schemas.microsoft.com/office/drawing/2014/main" id="{7C02C7C9-6CCF-63F6-42ED-261B064BEDEA}"/>
                  </a:ext>
                </a:extLst>
              </p:cNvPr>
              <p:cNvSpPr/>
              <p:nvPr/>
            </p:nvSpPr>
            <p:spPr>
              <a:xfrm>
                <a:off x="7619816" y="28354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57" name="Oval 1156">
                <a:extLst>
                  <a:ext uri="{FF2B5EF4-FFF2-40B4-BE49-F238E27FC236}">
                    <a16:creationId xmlns:a16="http://schemas.microsoft.com/office/drawing/2014/main" id="{919AC3D8-BE2F-7C23-D5D9-0CE12606B69E}"/>
                  </a:ext>
                </a:extLst>
              </p:cNvPr>
              <p:cNvSpPr/>
              <p:nvPr/>
            </p:nvSpPr>
            <p:spPr>
              <a:xfrm>
                <a:off x="7718241" y="28926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58" name="Oval 1157">
                <a:extLst>
                  <a:ext uri="{FF2B5EF4-FFF2-40B4-BE49-F238E27FC236}">
                    <a16:creationId xmlns:a16="http://schemas.microsoft.com/office/drawing/2014/main" id="{2B8D3C33-68E4-CE14-CF41-C486CC3F1D81}"/>
                  </a:ext>
                </a:extLst>
              </p:cNvPr>
              <p:cNvSpPr/>
              <p:nvPr/>
            </p:nvSpPr>
            <p:spPr>
              <a:xfrm>
                <a:off x="7648391" y="28767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59" name="Oval 1158">
                <a:extLst>
                  <a:ext uri="{FF2B5EF4-FFF2-40B4-BE49-F238E27FC236}">
                    <a16:creationId xmlns:a16="http://schemas.microsoft.com/office/drawing/2014/main" id="{62A03995-3C80-A175-CD87-E17EC2B98901}"/>
                  </a:ext>
                </a:extLst>
              </p:cNvPr>
              <p:cNvSpPr/>
              <p:nvPr/>
            </p:nvSpPr>
            <p:spPr>
              <a:xfrm>
                <a:off x="7670616" y="28862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60" name="Oval 1159">
                <a:extLst>
                  <a:ext uri="{FF2B5EF4-FFF2-40B4-BE49-F238E27FC236}">
                    <a16:creationId xmlns:a16="http://schemas.microsoft.com/office/drawing/2014/main" id="{D0240D6D-368F-C55F-D06B-4815D75C453F}"/>
                  </a:ext>
                </a:extLst>
              </p:cNvPr>
              <p:cNvSpPr/>
              <p:nvPr/>
            </p:nvSpPr>
            <p:spPr>
              <a:xfrm>
                <a:off x="8175441" y="29783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61" name="Oval 1160">
                <a:extLst>
                  <a:ext uri="{FF2B5EF4-FFF2-40B4-BE49-F238E27FC236}">
                    <a16:creationId xmlns:a16="http://schemas.microsoft.com/office/drawing/2014/main" id="{2CD0323A-C48C-AA6B-D481-A4F545D2143C}"/>
                  </a:ext>
                </a:extLst>
              </p:cNvPr>
              <p:cNvSpPr/>
              <p:nvPr/>
            </p:nvSpPr>
            <p:spPr>
              <a:xfrm>
                <a:off x="8273866" y="31085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62" name="Oval 1161">
                <a:extLst>
                  <a:ext uri="{FF2B5EF4-FFF2-40B4-BE49-F238E27FC236}">
                    <a16:creationId xmlns:a16="http://schemas.microsoft.com/office/drawing/2014/main" id="{3E7AF87F-3E36-63C5-23A8-929C99671089}"/>
                  </a:ext>
                </a:extLst>
              </p:cNvPr>
              <p:cNvSpPr/>
              <p:nvPr/>
            </p:nvSpPr>
            <p:spPr>
              <a:xfrm>
                <a:off x="8235766" y="29783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63" name="Oval 1162">
                <a:extLst>
                  <a:ext uri="{FF2B5EF4-FFF2-40B4-BE49-F238E27FC236}">
                    <a16:creationId xmlns:a16="http://schemas.microsoft.com/office/drawing/2014/main" id="{74115E05-A97F-3496-B567-9695031A8136}"/>
                  </a:ext>
                </a:extLst>
              </p:cNvPr>
              <p:cNvSpPr/>
              <p:nvPr/>
            </p:nvSpPr>
            <p:spPr>
              <a:xfrm>
                <a:off x="8267516" y="30386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64" name="Oval 1163">
                <a:extLst>
                  <a:ext uri="{FF2B5EF4-FFF2-40B4-BE49-F238E27FC236}">
                    <a16:creationId xmlns:a16="http://schemas.microsoft.com/office/drawing/2014/main" id="{2860ADF3-BEB9-7087-2F6D-BE952DCF774E}"/>
                  </a:ext>
                </a:extLst>
              </p:cNvPr>
              <p:cNvSpPr/>
              <p:nvPr/>
            </p:nvSpPr>
            <p:spPr>
              <a:xfrm>
                <a:off x="8308791" y="31116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65" name="Oval 1164">
                <a:extLst>
                  <a:ext uri="{FF2B5EF4-FFF2-40B4-BE49-F238E27FC236}">
                    <a16:creationId xmlns:a16="http://schemas.microsoft.com/office/drawing/2014/main" id="{A245CC80-5384-FF20-D7B5-A4E0EA7918FF}"/>
                  </a:ext>
                </a:extLst>
              </p:cNvPr>
              <p:cNvSpPr/>
              <p:nvPr/>
            </p:nvSpPr>
            <p:spPr>
              <a:xfrm>
                <a:off x="8388166" y="31053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66" name="Oval 1165">
                <a:extLst>
                  <a:ext uri="{FF2B5EF4-FFF2-40B4-BE49-F238E27FC236}">
                    <a16:creationId xmlns:a16="http://schemas.microsoft.com/office/drawing/2014/main" id="{AC08817F-5247-27EB-1125-623FB4474CE0}"/>
                  </a:ext>
                </a:extLst>
              </p:cNvPr>
              <p:cNvSpPr/>
              <p:nvPr/>
            </p:nvSpPr>
            <p:spPr>
              <a:xfrm>
                <a:off x="8883466" y="35403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67" name="Oval 1166">
                <a:extLst>
                  <a:ext uri="{FF2B5EF4-FFF2-40B4-BE49-F238E27FC236}">
                    <a16:creationId xmlns:a16="http://schemas.microsoft.com/office/drawing/2014/main" id="{632695C6-15D0-4172-3621-29EE45E4242F}"/>
                  </a:ext>
                </a:extLst>
              </p:cNvPr>
              <p:cNvSpPr/>
              <p:nvPr/>
            </p:nvSpPr>
            <p:spPr>
              <a:xfrm>
                <a:off x="8832666" y="31085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68" name="Oval 1167">
                <a:extLst>
                  <a:ext uri="{FF2B5EF4-FFF2-40B4-BE49-F238E27FC236}">
                    <a16:creationId xmlns:a16="http://schemas.microsoft.com/office/drawing/2014/main" id="{B2247809-CEF5-CD98-34C4-8E71F2211D6D}"/>
                  </a:ext>
                </a:extLst>
              </p:cNvPr>
              <p:cNvSpPr/>
              <p:nvPr/>
            </p:nvSpPr>
            <p:spPr>
              <a:xfrm>
                <a:off x="8816791" y="31085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69" name="Oval 1168">
                <a:extLst>
                  <a:ext uri="{FF2B5EF4-FFF2-40B4-BE49-F238E27FC236}">
                    <a16:creationId xmlns:a16="http://schemas.microsoft.com/office/drawing/2014/main" id="{8FD6414B-72E0-FAEE-8832-8B03BA940E8B}"/>
                  </a:ext>
                </a:extLst>
              </p:cNvPr>
              <p:cNvSpPr/>
              <p:nvPr/>
            </p:nvSpPr>
            <p:spPr>
              <a:xfrm>
                <a:off x="9461316" y="37879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70" name="Oval 1169">
                <a:extLst>
                  <a:ext uri="{FF2B5EF4-FFF2-40B4-BE49-F238E27FC236}">
                    <a16:creationId xmlns:a16="http://schemas.microsoft.com/office/drawing/2014/main" id="{B14862B8-6E7B-16E4-A13F-57DC6C970E2B}"/>
                  </a:ext>
                </a:extLst>
              </p:cNvPr>
              <p:cNvSpPr/>
              <p:nvPr/>
            </p:nvSpPr>
            <p:spPr>
              <a:xfrm>
                <a:off x="9410516" y="37879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71" name="Oval 1170">
                <a:extLst>
                  <a:ext uri="{FF2B5EF4-FFF2-40B4-BE49-F238E27FC236}">
                    <a16:creationId xmlns:a16="http://schemas.microsoft.com/office/drawing/2014/main" id="{0D709A2A-28D6-B656-FB96-9DAF8B557CC2}"/>
                  </a:ext>
                </a:extLst>
              </p:cNvPr>
              <p:cNvSpPr/>
              <p:nvPr/>
            </p:nvSpPr>
            <p:spPr>
              <a:xfrm>
                <a:off x="8889816" y="37784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72" name="Oval 1171">
                <a:extLst>
                  <a:ext uri="{FF2B5EF4-FFF2-40B4-BE49-F238E27FC236}">
                    <a16:creationId xmlns:a16="http://schemas.microsoft.com/office/drawing/2014/main" id="{C46D568F-8C4C-D19B-5057-11145C19B932}"/>
                  </a:ext>
                </a:extLst>
              </p:cNvPr>
              <p:cNvSpPr/>
              <p:nvPr/>
            </p:nvSpPr>
            <p:spPr>
              <a:xfrm>
                <a:off x="8908866" y="37784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73" name="Oval 1172">
                <a:extLst>
                  <a:ext uri="{FF2B5EF4-FFF2-40B4-BE49-F238E27FC236}">
                    <a16:creationId xmlns:a16="http://schemas.microsoft.com/office/drawing/2014/main" id="{1D3E5270-B366-5D13-B009-6E9D50B9E4DF}"/>
                  </a:ext>
                </a:extLst>
              </p:cNvPr>
              <p:cNvSpPr/>
              <p:nvPr/>
            </p:nvSpPr>
            <p:spPr>
              <a:xfrm>
                <a:off x="8886641" y="37784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grpSp>
          <p:nvGrpSpPr>
            <p:cNvPr id="1226" name="Group 1225">
              <a:extLst>
                <a:ext uri="{FF2B5EF4-FFF2-40B4-BE49-F238E27FC236}">
                  <a16:creationId xmlns:a16="http://schemas.microsoft.com/office/drawing/2014/main" id="{103DA1CF-CC3B-7973-EA7B-59D66D871D64}"/>
                </a:ext>
              </a:extLst>
            </p:cNvPr>
            <p:cNvGrpSpPr/>
            <p:nvPr/>
          </p:nvGrpSpPr>
          <p:grpSpPr>
            <a:xfrm>
              <a:off x="3263716" y="1603270"/>
              <a:ext cx="6223492" cy="2213467"/>
              <a:chOff x="3263716" y="1644834"/>
              <a:chExt cx="6223492" cy="2213467"/>
            </a:xfrm>
          </p:grpSpPr>
          <p:sp>
            <p:nvSpPr>
              <p:cNvPr id="1174" name="Oval 1173">
                <a:extLst>
                  <a:ext uri="{FF2B5EF4-FFF2-40B4-BE49-F238E27FC236}">
                    <a16:creationId xmlns:a16="http://schemas.microsoft.com/office/drawing/2014/main" id="{4BFB9479-94E9-4726-AA72-C84BF6F040EA}"/>
                  </a:ext>
                </a:extLst>
              </p:cNvPr>
              <p:cNvSpPr/>
              <p:nvPr/>
            </p:nvSpPr>
            <p:spPr>
              <a:xfrm>
                <a:off x="9410516" y="37816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76" name="Oval 1175">
                <a:extLst>
                  <a:ext uri="{FF2B5EF4-FFF2-40B4-BE49-F238E27FC236}">
                    <a16:creationId xmlns:a16="http://schemas.microsoft.com/office/drawing/2014/main" id="{8C6158F0-8C88-229C-CA74-386BBE245511}"/>
                  </a:ext>
                </a:extLst>
              </p:cNvPr>
              <p:cNvSpPr/>
              <p:nvPr/>
            </p:nvSpPr>
            <p:spPr>
              <a:xfrm>
                <a:off x="9299391" y="37816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77" name="Oval 1176">
                <a:extLst>
                  <a:ext uri="{FF2B5EF4-FFF2-40B4-BE49-F238E27FC236}">
                    <a16:creationId xmlns:a16="http://schemas.microsoft.com/office/drawing/2014/main" id="{9BAE83EE-FEA1-6681-B628-0DC7FAC505D4}"/>
                  </a:ext>
                </a:extLst>
              </p:cNvPr>
              <p:cNvSpPr/>
              <p:nvPr/>
            </p:nvSpPr>
            <p:spPr>
              <a:xfrm>
                <a:off x="8524691" y="37784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78" name="Oval 1177">
                <a:extLst>
                  <a:ext uri="{FF2B5EF4-FFF2-40B4-BE49-F238E27FC236}">
                    <a16:creationId xmlns:a16="http://schemas.microsoft.com/office/drawing/2014/main" id="{5A05A60D-4FFF-20DC-D3FA-54A4DE78716D}"/>
                  </a:ext>
                </a:extLst>
              </p:cNvPr>
              <p:cNvSpPr/>
              <p:nvPr/>
            </p:nvSpPr>
            <p:spPr>
              <a:xfrm>
                <a:off x="8835841" y="37752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79" name="Oval 1178">
                <a:extLst>
                  <a:ext uri="{FF2B5EF4-FFF2-40B4-BE49-F238E27FC236}">
                    <a16:creationId xmlns:a16="http://schemas.microsoft.com/office/drawing/2014/main" id="{2FB86296-FFBF-FBBA-6A5E-D7DEDBED6FF1}"/>
                  </a:ext>
                </a:extLst>
              </p:cNvPr>
              <p:cNvSpPr/>
              <p:nvPr/>
            </p:nvSpPr>
            <p:spPr>
              <a:xfrm>
                <a:off x="8867591" y="37752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80" name="Oval 1179">
                <a:extLst>
                  <a:ext uri="{FF2B5EF4-FFF2-40B4-BE49-F238E27FC236}">
                    <a16:creationId xmlns:a16="http://schemas.microsoft.com/office/drawing/2014/main" id="{6D04794A-3BEB-8C87-DAB4-C7E4A330B90A}"/>
                  </a:ext>
                </a:extLst>
              </p:cNvPr>
              <p:cNvSpPr/>
              <p:nvPr/>
            </p:nvSpPr>
            <p:spPr>
              <a:xfrm>
                <a:off x="8912041" y="37752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81" name="Oval 1180">
                <a:extLst>
                  <a:ext uri="{FF2B5EF4-FFF2-40B4-BE49-F238E27FC236}">
                    <a16:creationId xmlns:a16="http://schemas.microsoft.com/office/drawing/2014/main" id="{A6650056-6758-0A8F-C0F1-5387926AC8BA}"/>
                  </a:ext>
                </a:extLst>
              </p:cNvPr>
              <p:cNvSpPr/>
              <p:nvPr/>
            </p:nvSpPr>
            <p:spPr>
              <a:xfrm>
                <a:off x="8216716" y="36927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82" name="Oval 1181">
                <a:extLst>
                  <a:ext uri="{FF2B5EF4-FFF2-40B4-BE49-F238E27FC236}">
                    <a16:creationId xmlns:a16="http://schemas.microsoft.com/office/drawing/2014/main" id="{DF8ECF9A-223D-3F4F-6AC3-469763A9C003}"/>
                  </a:ext>
                </a:extLst>
              </p:cNvPr>
              <p:cNvSpPr/>
              <p:nvPr/>
            </p:nvSpPr>
            <p:spPr>
              <a:xfrm>
                <a:off x="8235766" y="37784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83" name="Oval 1182">
                <a:extLst>
                  <a:ext uri="{FF2B5EF4-FFF2-40B4-BE49-F238E27FC236}">
                    <a16:creationId xmlns:a16="http://schemas.microsoft.com/office/drawing/2014/main" id="{D5FB4556-01C3-3605-2A70-C86838F463B2}"/>
                  </a:ext>
                </a:extLst>
              </p:cNvPr>
              <p:cNvSpPr/>
              <p:nvPr/>
            </p:nvSpPr>
            <p:spPr>
              <a:xfrm>
                <a:off x="8257991" y="37784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84" name="Oval 1183">
                <a:extLst>
                  <a:ext uri="{FF2B5EF4-FFF2-40B4-BE49-F238E27FC236}">
                    <a16:creationId xmlns:a16="http://schemas.microsoft.com/office/drawing/2014/main" id="{7DDD26D5-1BF5-16B8-91EF-0A275BFEA0D4}"/>
                  </a:ext>
                </a:extLst>
              </p:cNvPr>
              <p:cNvSpPr/>
              <p:nvPr/>
            </p:nvSpPr>
            <p:spPr>
              <a:xfrm>
                <a:off x="8308791" y="37752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85" name="Oval 1184">
                <a:extLst>
                  <a:ext uri="{FF2B5EF4-FFF2-40B4-BE49-F238E27FC236}">
                    <a16:creationId xmlns:a16="http://schemas.microsoft.com/office/drawing/2014/main" id="{1C20E40F-8B27-66CC-E9F1-BCDE8D13475E}"/>
                  </a:ext>
                </a:extLst>
              </p:cNvPr>
              <p:cNvSpPr/>
              <p:nvPr/>
            </p:nvSpPr>
            <p:spPr>
              <a:xfrm>
                <a:off x="8286566" y="37784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86" name="Oval 1185">
                <a:extLst>
                  <a:ext uri="{FF2B5EF4-FFF2-40B4-BE49-F238E27FC236}">
                    <a16:creationId xmlns:a16="http://schemas.microsoft.com/office/drawing/2014/main" id="{9BF82E65-56FB-AC07-6FBA-256395A8D01A}"/>
                  </a:ext>
                </a:extLst>
              </p:cNvPr>
              <p:cNvSpPr/>
              <p:nvPr/>
            </p:nvSpPr>
            <p:spPr>
              <a:xfrm>
                <a:off x="7867466" y="36958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87" name="Oval 1186">
                <a:extLst>
                  <a:ext uri="{FF2B5EF4-FFF2-40B4-BE49-F238E27FC236}">
                    <a16:creationId xmlns:a16="http://schemas.microsoft.com/office/drawing/2014/main" id="{CCBE9097-AC01-ADA9-A9F9-CE3D983C97C8}"/>
                  </a:ext>
                </a:extLst>
              </p:cNvPr>
              <p:cNvSpPr/>
              <p:nvPr/>
            </p:nvSpPr>
            <p:spPr>
              <a:xfrm>
                <a:off x="7588066" y="34958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88" name="Oval 1187">
                <a:extLst>
                  <a:ext uri="{FF2B5EF4-FFF2-40B4-BE49-F238E27FC236}">
                    <a16:creationId xmlns:a16="http://schemas.microsoft.com/office/drawing/2014/main" id="{F5308DEC-3AD9-C7B4-8B38-FD4BF8466DAC}"/>
                  </a:ext>
                </a:extLst>
              </p:cNvPr>
              <p:cNvSpPr/>
              <p:nvPr/>
            </p:nvSpPr>
            <p:spPr>
              <a:xfrm>
                <a:off x="7622991" y="35117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89" name="Oval 1188">
                <a:extLst>
                  <a:ext uri="{FF2B5EF4-FFF2-40B4-BE49-F238E27FC236}">
                    <a16:creationId xmlns:a16="http://schemas.microsoft.com/office/drawing/2014/main" id="{C96E7349-BEA1-6391-8D80-4F55F4DE287B}"/>
                  </a:ext>
                </a:extLst>
              </p:cNvPr>
              <p:cNvSpPr/>
              <p:nvPr/>
            </p:nvSpPr>
            <p:spPr>
              <a:xfrm>
                <a:off x="7648391" y="35434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90" name="Oval 1189">
                <a:extLst>
                  <a:ext uri="{FF2B5EF4-FFF2-40B4-BE49-F238E27FC236}">
                    <a16:creationId xmlns:a16="http://schemas.microsoft.com/office/drawing/2014/main" id="{10A61468-A7B3-073D-C9F3-6C9F5868C1D5}"/>
                  </a:ext>
                </a:extLst>
              </p:cNvPr>
              <p:cNvSpPr/>
              <p:nvPr/>
            </p:nvSpPr>
            <p:spPr>
              <a:xfrm>
                <a:off x="7680141" y="35847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91" name="Oval 1190">
                <a:extLst>
                  <a:ext uri="{FF2B5EF4-FFF2-40B4-BE49-F238E27FC236}">
                    <a16:creationId xmlns:a16="http://schemas.microsoft.com/office/drawing/2014/main" id="{CFB451A2-589F-EE88-B08A-97BA7AF1C4C0}"/>
                  </a:ext>
                </a:extLst>
              </p:cNvPr>
              <p:cNvSpPr/>
              <p:nvPr/>
            </p:nvSpPr>
            <p:spPr>
              <a:xfrm>
                <a:off x="7696016" y="36228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92" name="Oval 1191">
                <a:extLst>
                  <a:ext uri="{FF2B5EF4-FFF2-40B4-BE49-F238E27FC236}">
                    <a16:creationId xmlns:a16="http://schemas.microsoft.com/office/drawing/2014/main" id="{A1036809-BDFE-C0FD-0C4F-7C17535BC84E}"/>
                  </a:ext>
                </a:extLst>
              </p:cNvPr>
              <p:cNvSpPr/>
              <p:nvPr/>
            </p:nvSpPr>
            <p:spPr>
              <a:xfrm>
                <a:off x="7718241" y="36228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93" name="Oval 1192">
                <a:extLst>
                  <a:ext uri="{FF2B5EF4-FFF2-40B4-BE49-F238E27FC236}">
                    <a16:creationId xmlns:a16="http://schemas.microsoft.com/office/drawing/2014/main" id="{AD89F8E2-7B62-EE0A-067E-1B4A219D16AB}"/>
                  </a:ext>
                </a:extLst>
              </p:cNvPr>
              <p:cNvSpPr/>
              <p:nvPr/>
            </p:nvSpPr>
            <p:spPr>
              <a:xfrm>
                <a:off x="6984816" y="32386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94" name="Oval 1193">
                <a:extLst>
                  <a:ext uri="{FF2B5EF4-FFF2-40B4-BE49-F238E27FC236}">
                    <a16:creationId xmlns:a16="http://schemas.microsoft.com/office/drawing/2014/main" id="{2190ADBE-76CD-C8C8-755B-203DCC083499}"/>
                  </a:ext>
                </a:extLst>
              </p:cNvPr>
              <p:cNvSpPr/>
              <p:nvPr/>
            </p:nvSpPr>
            <p:spPr>
              <a:xfrm>
                <a:off x="7003866" y="32386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95" name="Oval 1194">
                <a:extLst>
                  <a:ext uri="{FF2B5EF4-FFF2-40B4-BE49-F238E27FC236}">
                    <a16:creationId xmlns:a16="http://schemas.microsoft.com/office/drawing/2014/main" id="{62845E3F-81B0-F942-07DE-C57086204B7B}"/>
                  </a:ext>
                </a:extLst>
              </p:cNvPr>
              <p:cNvSpPr/>
              <p:nvPr/>
            </p:nvSpPr>
            <p:spPr>
              <a:xfrm>
                <a:off x="7035616" y="33307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96" name="Oval 1195">
                <a:extLst>
                  <a:ext uri="{FF2B5EF4-FFF2-40B4-BE49-F238E27FC236}">
                    <a16:creationId xmlns:a16="http://schemas.microsoft.com/office/drawing/2014/main" id="{F317FACD-B170-9775-3473-6794F0C8D6A2}"/>
                  </a:ext>
                </a:extLst>
              </p:cNvPr>
              <p:cNvSpPr/>
              <p:nvPr/>
            </p:nvSpPr>
            <p:spPr>
              <a:xfrm>
                <a:off x="7048316" y="33498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97" name="Oval 1196">
                <a:extLst>
                  <a:ext uri="{FF2B5EF4-FFF2-40B4-BE49-F238E27FC236}">
                    <a16:creationId xmlns:a16="http://schemas.microsoft.com/office/drawing/2014/main" id="{0EC0FB43-B274-2589-60C3-59E5A837FCC5}"/>
                  </a:ext>
                </a:extLst>
              </p:cNvPr>
              <p:cNvSpPr/>
              <p:nvPr/>
            </p:nvSpPr>
            <p:spPr>
              <a:xfrm>
                <a:off x="7080066" y="34037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98" name="Oval 1197">
                <a:extLst>
                  <a:ext uri="{FF2B5EF4-FFF2-40B4-BE49-F238E27FC236}">
                    <a16:creationId xmlns:a16="http://schemas.microsoft.com/office/drawing/2014/main" id="{D88C6252-4AF1-BAEA-AE50-B349E61B9A56}"/>
                  </a:ext>
                </a:extLst>
              </p:cNvPr>
              <p:cNvSpPr/>
              <p:nvPr/>
            </p:nvSpPr>
            <p:spPr>
              <a:xfrm>
                <a:off x="7092766" y="34355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199" name="Oval 1198">
                <a:extLst>
                  <a:ext uri="{FF2B5EF4-FFF2-40B4-BE49-F238E27FC236}">
                    <a16:creationId xmlns:a16="http://schemas.microsoft.com/office/drawing/2014/main" id="{806075E1-A87C-0CAC-4E81-5B649B2A42D1}"/>
                  </a:ext>
                </a:extLst>
              </p:cNvPr>
              <p:cNvSpPr/>
              <p:nvPr/>
            </p:nvSpPr>
            <p:spPr>
              <a:xfrm>
                <a:off x="7108641" y="34514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00" name="Oval 1199">
                <a:extLst>
                  <a:ext uri="{FF2B5EF4-FFF2-40B4-BE49-F238E27FC236}">
                    <a16:creationId xmlns:a16="http://schemas.microsoft.com/office/drawing/2014/main" id="{AEA284FC-FAE3-12B9-5DDB-EE12B11D2259}"/>
                  </a:ext>
                </a:extLst>
              </p:cNvPr>
              <p:cNvSpPr/>
              <p:nvPr/>
            </p:nvSpPr>
            <p:spPr>
              <a:xfrm>
                <a:off x="7149916" y="34545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01" name="Oval 1200">
                <a:extLst>
                  <a:ext uri="{FF2B5EF4-FFF2-40B4-BE49-F238E27FC236}">
                    <a16:creationId xmlns:a16="http://schemas.microsoft.com/office/drawing/2014/main" id="{D470F590-6B91-4208-45D0-0203CE71C798}"/>
                  </a:ext>
                </a:extLst>
              </p:cNvPr>
              <p:cNvSpPr/>
              <p:nvPr/>
            </p:nvSpPr>
            <p:spPr>
              <a:xfrm>
                <a:off x="7127691" y="34514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02" name="Oval 1201">
                <a:extLst>
                  <a:ext uri="{FF2B5EF4-FFF2-40B4-BE49-F238E27FC236}">
                    <a16:creationId xmlns:a16="http://schemas.microsoft.com/office/drawing/2014/main" id="{23491CBF-568C-31B4-A059-BA155C87E3DA}"/>
                  </a:ext>
                </a:extLst>
              </p:cNvPr>
              <p:cNvSpPr/>
              <p:nvPr/>
            </p:nvSpPr>
            <p:spPr>
              <a:xfrm>
                <a:off x="6381566" y="30735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03" name="Oval 1202">
                <a:extLst>
                  <a:ext uri="{FF2B5EF4-FFF2-40B4-BE49-F238E27FC236}">
                    <a16:creationId xmlns:a16="http://schemas.microsoft.com/office/drawing/2014/main" id="{A241128F-FC97-A80E-DE39-3B68420AE7A3}"/>
                  </a:ext>
                </a:extLst>
              </p:cNvPr>
              <p:cNvSpPr/>
              <p:nvPr/>
            </p:nvSpPr>
            <p:spPr>
              <a:xfrm>
                <a:off x="6098991" y="30577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04" name="Oval 1203">
                <a:extLst>
                  <a:ext uri="{FF2B5EF4-FFF2-40B4-BE49-F238E27FC236}">
                    <a16:creationId xmlns:a16="http://schemas.microsoft.com/office/drawing/2014/main" id="{023B74CF-DC02-00DF-BE64-69A29BAC5D9B}"/>
                  </a:ext>
                </a:extLst>
              </p:cNvPr>
              <p:cNvSpPr/>
              <p:nvPr/>
            </p:nvSpPr>
            <p:spPr>
              <a:xfrm>
                <a:off x="6194241" y="30767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05" name="Oval 1204">
                <a:extLst>
                  <a:ext uri="{FF2B5EF4-FFF2-40B4-BE49-F238E27FC236}">
                    <a16:creationId xmlns:a16="http://schemas.microsoft.com/office/drawing/2014/main" id="{E5C9785D-186E-580E-3916-347CB356D491}"/>
                  </a:ext>
                </a:extLst>
              </p:cNvPr>
              <p:cNvSpPr/>
              <p:nvPr/>
            </p:nvSpPr>
            <p:spPr>
              <a:xfrm>
                <a:off x="6264091" y="30767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06" name="Oval 1205">
                <a:extLst>
                  <a:ext uri="{FF2B5EF4-FFF2-40B4-BE49-F238E27FC236}">
                    <a16:creationId xmlns:a16="http://schemas.microsoft.com/office/drawing/2014/main" id="{E01F55FF-A02E-240F-567F-974E83A7A0F7}"/>
                  </a:ext>
                </a:extLst>
              </p:cNvPr>
              <p:cNvSpPr/>
              <p:nvPr/>
            </p:nvSpPr>
            <p:spPr>
              <a:xfrm>
                <a:off x="5895791" y="30259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07" name="Oval 1206">
                <a:extLst>
                  <a:ext uri="{FF2B5EF4-FFF2-40B4-BE49-F238E27FC236}">
                    <a16:creationId xmlns:a16="http://schemas.microsoft.com/office/drawing/2014/main" id="{C315A3AE-2D70-C17E-23FE-F34B6E7E4A3E}"/>
                  </a:ext>
                </a:extLst>
              </p:cNvPr>
              <p:cNvSpPr/>
              <p:nvPr/>
            </p:nvSpPr>
            <p:spPr>
              <a:xfrm>
                <a:off x="6451416" y="31434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08" name="Oval 1207">
                <a:extLst>
                  <a:ext uri="{FF2B5EF4-FFF2-40B4-BE49-F238E27FC236}">
                    <a16:creationId xmlns:a16="http://schemas.microsoft.com/office/drawing/2014/main" id="{47DDD6A6-4C75-E1B5-BD9C-57BBC9B27F14}"/>
                  </a:ext>
                </a:extLst>
              </p:cNvPr>
              <p:cNvSpPr/>
              <p:nvPr/>
            </p:nvSpPr>
            <p:spPr>
              <a:xfrm>
                <a:off x="6556191" y="32291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09" name="Oval 1208">
                <a:extLst>
                  <a:ext uri="{FF2B5EF4-FFF2-40B4-BE49-F238E27FC236}">
                    <a16:creationId xmlns:a16="http://schemas.microsoft.com/office/drawing/2014/main" id="{69A079FA-231B-4F54-1FD3-0AAADB1A4645}"/>
                  </a:ext>
                </a:extLst>
              </p:cNvPr>
              <p:cNvSpPr/>
              <p:nvPr/>
            </p:nvSpPr>
            <p:spPr>
              <a:xfrm>
                <a:off x="6470466" y="31751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10" name="Oval 1209">
                <a:extLst>
                  <a:ext uri="{FF2B5EF4-FFF2-40B4-BE49-F238E27FC236}">
                    <a16:creationId xmlns:a16="http://schemas.microsoft.com/office/drawing/2014/main" id="{F44D9F45-91E1-1877-2915-61CCB16F2520}"/>
                  </a:ext>
                </a:extLst>
              </p:cNvPr>
              <p:cNvSpPr/>
              <p:nvPr/>
            </p:nvSpPr>
            <p:spPr>
              <a:xfrm>
                <a:off x="6499041" y="32196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11" name="Oval 1210">
                <a:extLst>
                  <a:ext uri="{FF2B5EF4-FFF2-40B4-BE49-F238E27FC236}">
                    <a16:creationId xmlns:a16="http://schemas.microsoft.com/office/drawing/2014/main" id="{583F19AF-CB4E-99F4-176D-4A6542C9EBF3}"/>
                  </a:ext>
                </a:extLst>
              </p:cNvPr>
              <p:cNvSpPr/>
              <p:nvPr/>
            </p:nvSpPr>
            <p:spPr>
              <a:xfrm>
                <a:off x="6530791" y="32259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12" name="Oval 1211">
                <a:extLst>
                  <a:ext uri="{FF2B5EF4-FFF2-40B4-BE49-F238E27FC236}">
                    <a16:creationId xmlns:a16="http://schemas.microsoft.com/office/drawing/2014/main" id="{73F72672-9336-1B39-29D2-E0809D0883A9}"/>
                  </a:ext>
                </a:extLst>
              </p:cNvPr>
              <p:cNvSpPr/>
              <p:nvPr/>
            </p:nvSpPr>
            <p:spPr>
              <a:xfrm>
                <a:off x="5241741" y="25274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13" name="Oval 1212">
                <a:extLst>
                  <a:ext uri="{FF2B5EF4-FFF2-40B4-BE49-F238E27FC236}">
                    <a16:creationId xmlns:a16="http://schemas.microsoft.com/office/drawing/2014/main" id="{3E09E115-3F20-516E-15D1-CE426A257DB9}"/>
                  </a:ext>
                </a:extLst>
              </p:cNvPr>
              <p:cNvSpPr/>
              <p:nvPr/>
            </p:nvSpPr>
            <p:spPr>
              <a:xfrm>
                <a:off x="5425891" y="27179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14" name="Oval 1213">
                <a:extLst>
                  <a:ext uri="{FF2B5EF4-FFF2-40B4-BE49-F238E27FC236}">
                    <a16:creationId xmlns:a16="http://schemas.microsoft.com/office/drawing/2014/main" id="{2E9BF125-D516-4D55-3683-697DE739B8FD}"/>
                  </a:ext>
                </a:extLst>
              </p:cNvPr>
              <p:cNvSpPr/>
              <p:nvPr/>
            </p:nvSpPr>
            <p:spPr>
              <a:xfrm>
                <a:off x="5257616" y="25878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15" name="Oval 1214">
                <a:extLst>
                  <a:ext uri="{FF2B5EF4-FFF2-40B4-BE49-F238E27FC236}">
                    <a16:creationId xmlns:a16="http://schemas.microsoft.com/office/drawing/2014/main" id="{848DCBEF-8987-B7D4-29D9-0EDCA9325C19}"/>
                  </a:ext>
                </a:extLst>
              </p:cNvPr>
              <p:cNvSpPr/>
              <p:nvPr/>
            </p:nvSpPr>
            <p:spPr>
              <a:xfrm>
                <a:off x="4673416" y="23020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16" name="Oval 1215">
                <a:extLst>
                  <a:ext uri="{FF2B5EF4-FFF2-40B4-BE49-F238E27FC236}">
                    <a16:creationId xmlns:a16="http://schemas.microsoft.com/office/drawing/2014/main" id="{AEC377FB-D8C3-E619-27C3-CF563247CB7D}"/>
                  </a:ext>
                </a:extLst>
              </p:cNvPr>
              <p:cNvSpPr/>
              <p:nvPr/>
            </p:nvSpPr>
            <p:spPr>
              <a:xfrm>
                <a:off x="4692466" y="23401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17" name="Oval 1216">
                <a:extLst>
                  <a:ext uri="{FF2B5EF4-FFF2-40B4-BE49-F238E27FC236}">
                    <a16:creationId xmlns:a16="http://schemas.microsoft.com/office/drawing/2014/main" id="{E0EF4851-358E-27D5-E1C7-AA2F4E948FD8}"/>
                  </a:ext>
                </a:extLst>
              </p:cNvPr>
              <p:cNvSpPr/>
              <p:nvPr/>
            </p:nvSpPr>
            <p:spPr>
              <a:xfrm>
                <a:off x="4422591" y="21496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18" name="Oval 1217">
                <a:extLst>
                  <a:ext uri="{FF2B5EF4-FFF2-40B4-BE49-F238E27FC236}">
                    <a16:creationId xmlns:a16="http://schemas.microsoft.com/office/drawing/2014/main" id="{354407CD-CD91-0993-CCF4-1B82048E47CD}"/>
                  </a:ext>
                </a:extLst>
              </p:cNvPr>
              <p:cNvSpPr/>
              <p:nvPr/>
            </p:nvSpPr>
            <p:spPr>
              <a:xfrm>
                <a:off x="3263716" y="16448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19" name="Oval 1218">
                <a:extLst>
                  <a:ext uri="{FF2B5EF4-FFF2-40B4-BE49-F238E27FC236}">
                    <a16:creationId xmlns:a16="http://schemas.microsoft.com/office/drawing/2014/main" id="{EF7CD263-748A-2564-F5A3-D325AF048EFB}"/>
                  </a:ext>
                </a:extLst>
              </p:cNvPr>
              <p:cNvSpPr/>
              <p:nvPr/>
            </p:nvSpPr>
            <p:spPr>
              <a:xfrm>
                <a:off x="3276416" y="16734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20" name="Oval 1219">
                <a:extLst>
                  <a:ext uri="{FF2B5EF4-FFF2-40B4-BE49-F238E27FC236}">
                    <a16:creationId xmlns:a16="http://schemas.microsoft.com/office/drawing/2014/main" id="{5EFC4170-7E2F-E5DB-252A-1A0771BAAA51}"/>
                  </a:ext>
                </a:extLst>
              </p:cNvPr>
              <p:cNvSpPr/>
              <p:nvPr/>
            </p:nvSpPr>
            <p:spPr>
              <a:xfrm>
                <a:off x="3689166" y="188613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21" name="Oval 1220">
                <a:extLst>
                  <a:ext uri="{FF2B5EF4-FFF2-40B4-BE49-F238E27FC236}">
                    <a16:creationId xmlns:a16="http://schemas.microsoft.com/office/drawing/2014/main" id="{39CC3D30-66BC-42B5-DE7D-1B45A10AE6BE}"/>
                  </a:ext>
                </a:extLst>
              </p:cNvPr>
              <p:cNvSpPr/>
              <p:nvPr/>
            </p:nvSpPr>
            <p:spPr>
              <a:xfrm>
                <a:off x="4032066" y="194010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22" name="Oval 1221">
                <a:extLst>
                  <a:ext uri="{FF2B5EF4-FFF2-40B4-BE49-F238E27FC236}">
                    <a16:creationId xmlns:a16="http://schemas.microsoft.com/office/drawing/2014/main" id="{1E783921-FFE0-2D8B-FB9E-31F522C7D20B}"/>
                  </a:ext>
                </a:extLst>
              </p:cNvPr>
              <p:cNvSpPr/>
              <p:nvPr/>
            </p:nvSpPr>
            <p:spPr>
              <a:xfrm>
                <a:off x="4082866" y="2022659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23" name="Oval 1222">
                <a:extLst>
                  <a:ext uri="{FF2B5EF4-FFF2-40B4-BE49-F238E27FC236}">
                    <a16:creationId xmlns:a16="http://schemas.microsoft.com/office/drawing/2014/main" id="{4F54814D-CF89-7042-02FE-A71BBBBF9981}"/>
                  </a:ext>
                </a:extLst>
              </p:cNvPr>
              <p:cNvSpPr/>
              <p:nvPr/>
            </p:nvSpPr>
            <p:spPr>
              <a:xfrm>
                <a:off x="4089216" y="2044884"/>
                <a:ext cx="76692" cy="76692"/>
              </a:xfrm>
              <a:prstGeom prst="ellipse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  <a:miter lim="800000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39232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5AABF-0941-1915-93EE-EA2062E0C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59659243-57D0-21E8-7305-16038702EA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TALAPRO-2: Enzalutamide ± Talazoparib in Patients With Newly Diagnosed mCRPC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6BF70E1-24E3-6242-D230-00E9C49D0A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sz="2000" dirty="0"/>
              <a:t>Double-blind, placebo-controlled, randomized phase III trial</a:t>
            </a:r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altLang="en-US" sz="20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altLang="en-US" sz="20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altLang="en-US" sz="20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altLang="en-US" sz="20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altLang="en-US" sz="2000" dirty="0"/>
          </a:p>
          <a:p>
            <a:pPr lvl="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altLang="en-US" sz="1000" dirty="0"/>
          </a:p>
          <a:p>
            <a:pPr lvl="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sz="2000" b="1" dirty="0"/>
              <a:t>Primary endpoint: </a:t>
            </a:r>
            <a:r>
              <a:rPr lang="en-US" altLang="en-US" sz="2000" dirty="0"/>
              <a:t>rPFS by BICR</a:t>
            </a:r>
          </a:p>
          <a:p>
            <a:pPr lvl="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sz="2000" b="1" dirty="0"/>
              <a:t>Key secondary endpoints: </a:t>
            </a:r>
            <a:r>
              <a:rPr lang="en-US" altLang="en-US" sz="2000" dirty="0"/>
              <a:t>OS</a:t>
            </a:r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sz="2000" b="1" dirty="0"/>
              <a:t>Other secondary endpoints: </a:t>
            </a:r>
            <a:r>
              <a:rPr lang="en-US" altLang="en-US" sz="2000" dirty="0"/>
              <a:t>time to cytotoxic chemotherapy, PFS2 by investigator, ORR, PROs, safety</a:t>
            </a:r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alt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D3260-5D6E-EDA7-FB2F-763B28BCC22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Agarwal. Lancet. 2025;406:447.</a:t>
            </a:r>
          </a:p>
        </p:txBody>
      </p:sp>
      <p:sp>
        <p:nvSpPr>
          <p:cNvPr id="6" name="Text Box 45">
            <a:extLst>
              <a:ext uri="{FF2B5EF4-FFF2-40B4-BE49-F238E27FC236}">
                <a16:creationId xmlns:a16="http://schemas.microsoft.com/office/drawing/2014/main" id="{21FBE6F1-9081-B7AF-C66C-F044C8A8D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942" y="2377234"/>
            <a:ext cx="312011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Patients with newly diagnosed mCRPC; </a:t>
            </a:r>
            <a:b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ECOG PS 0/1; samples prospectively assessed for HRR gene alterations*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805)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2F64DC5C-8178-999B-83CC-AA8EB7195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673" y="2321391"/>
            <a:ext cx="5001343" cy="90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Talazoparib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0.5 mg QD</a:t>
            </a:r>
            <a:r>
              <a:rPr kumimoji="0" lang="en-US" altLang="en-US" sz="1800" b="0" i="0" u="none" strike="noStrike" kern="120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+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Enzalutamide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160 mg QD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402)</a:t>
            </a: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18A34E92-76FF-CF2F-8C4A-C2E4F3D03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673" y="3376795"/>
            <a:ext cx="5001343" cy="90819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Placebo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+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Enzalutamide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160 mg QD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403)</a:t>
            </a:r>
          </a:p>
        </p:txBody>
      </p:sp>
      <p:sp>
        <p:nvSpPr>
          <p:cNvPr id="11" name="Line 53">
            <a:extLst>
              <a:ext uri="{FF2B5EF4-FFF2-40B4-BE49-F238E27FC236}">
                <a16:creationId xmlns:a16="http://schemas.microsoft.com/office/drawing/2014/main" id="{0A1D20C2-96F9-C435-356F-64B8A0A965D1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9567" y="3376795"/>
            <a:ext cx="903542" cy="20117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Line 54">
            <a:extLst>
              <a:ext uri="{FF2B5EF4-FFF2-40B4-BE49-F238E27FC236}">
                <a16:creationId xmlns:a16="http://schemas.microsoft.com/office/drawing/2014/main" id="{A72A3BA8-BB2B-A6CC-A9E9-7E72603E58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18701" y="2831904"/>
            <a:ext cx="914408" cy="21498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D145CC-3129-5E7E-C39B-7F020B775EA8}"/>
              </a:ext>
            </a:extLst>
          </p:cNvPr>
          <p:cNvSpPr txBox="1"/>
          <p:nvPr/>
        </p:nvSpPr>
        <p:spPr bwMode="auto">
          <a:xfrm>
            <a:off x="560890" y="1718946"/>
            <a:ext cx="63542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Stratified by prior abiraterone or docetaxel for CSPC (yes vs no), </a:t>
            </a:r>
            <a:b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HRR gene status (deficient vs nondeficient or unknown)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D3C570E-6FC0-58A5-6D37-E5160DFD5C11}"/>
              </a:ext>
            </a:extLst>
          </p:cNvPr>
          <p:cNvCxnSpPr>
            <a:cxnSpLocks/>
          </p:cNvCxnSpPr>
          <p:nvPr/>
        </p:nvCxnSpPr>
        <p:spPr>
          <a:xfrm>
            <a:off x="3490187" y="2242166"/>
            <a:ext cx="0" cy="54864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dash"/>
            <a:headEnd type="none" w="med" len="med"/>
            <a:tailEnd type="triangle" w="med" len="med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9A00A71-7154-9756-FF76-F20645115B55}"/>
              </a:ext>
            </a:extLst>
          </p:cNvPr>
          <p:cNvSpPr txBox="1"/>
          <p:nvPr/>
        </p:nvSpPr>
        <p:spPr bwMode="auto">
          <a:xfrm>
            <a:off x="4267672" y="4287706"/>
            <a:ext cx="50013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baseline="30000">
                <a:solidFill>
                  <a:srgbClr val="000000"/>
                </a:solidFill>
                <a:latin typeface="+mn-lt"/>
              </a:rPr>
              <a:t>†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0.35 mg if moderate renal impairment.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29A8D0-80EA-BB87-4A31-04356CC2780F}"/>
              </a:ext>
            </a:extLst>
          </p:cNvPr>
          <p:cNvSpPr txBox="1"/>
          <p:nvPr/>
        </p:nvSpPr>
        <p:spPr bwMode="auto">
          <a:xfrm>
            <a:off x="231077" y="3946894"/>
            <a:ext cx="38074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*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BRCA1, BRCA2, PALB2, ATM, ATR, CHEK2, FANCA, RAD51C, NBN, MLH1, MRE11A, CDK12.</a:t>
            </a:r>
          </a:p>
        </p:txBody>
      </p:sp>
    </p:spTree>
    <p:extLst>
      <p:ext uri="{BB962C8B-B14F-4D97-AF65-F5344CB8AC3E}">
        <p14:creationId xmlns:p14="http://schemas.microsoft.com/office/powerpoint/2010/main" val="2704567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20D9C-0266-3EE6-3E90-158B8B0CB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97" name="Group 7896">
            <a:extLst>
              <a:ext uri="{FF2B5EF4-FFF2-40B4-BE49-F238E27FC236}">
                <a16:creationId xmlns:a16="http://schemas.microsoft.com/office/drawing/2014/main" id="{85450C0A-B557-FC0D-047F-9DCE51D1BE7D}"/>
              </a:ext>
            </a:extLst>
          </p:cNvPr>
          <p:cNvGrpSpPr/>
          <p:nvPr/>
        </p:nvGrpSpPr>
        <p:grpSpPr>
          <a:xfrm>
            <a:off x="7256762" y="2189366"/>
            <a:ext cx="4284540" cy="1914550"/>
            <a:chOff x="7256762" y="2189366"/>
            <a:chExt cx="4284540" cy="1914550"/>
          </a:xfrm>
        </p:grpSpPr>
        <p:grpSp>
          <p:nvGrpSpPr>
            <p:cNvPr id="7699" name="Graphic 4351">
              <a:extLst>
                <a:ext uri="{FF2B5EF4-FFF2-40B4-BE49-F238E27FC236}">
                  <a16:creationId xmlns:a16="http://schemas.microsoft.com/office/drawing/2014/main" id="{F42FBE17-CBF0-2FB3-0FCF-6C8578F83B4E}"/>
                </a:ext>
              </a:extLst>
            </p:cNvPr>
            <p:cNvGrpSpPr/>
            <p:nvPr/>
          </p:nvGrpSpPr>
          <p:grpSpPr>
            <a:xfrm>
              <a:off x="7256762" y="2189366"/>
              <a:ext cx="45915" cy="54000"/>
              <a:chOff x="7973886" y="3386561"/>
              <a:chExt cx="73456" cy="54772"/>
            </a:xfrm>
          </p:grpSpPr>
          <p:sp>
            <p:nvSpPr>
              <p:cNvPr id="7700" name="Freeform: Shape 4635">
                <a:extLst>
                  <a:ext uri="{FF2B5EF4-FFF2-40B4-BE49-F238E27FC236}">
                    <a16:creationId xmlns:a16="http://schemas.microsoft.com/office/drawing/2014/main" id="{9FD541A0-4740-9DAC-6C4A-747C0BDECE3A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01" name="Freeform: Shape 4636">
                <a:extLst>
                  <a:ext uri="{FF2B5EF4-FFF2-40B4-BE49-F238E27FC236}">
                    <a16:creationId xmlns:a16="http://schemas.microsoft.com/office/drawing/2014/main" id="{0AE90505-2274-3F46-EF1A-09144B63CB11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02" name="Graphic 4351">
              <a:extLst>
                <a:ext uri="{FF2B5EF4-FFF2-40B4-BE49-F238E27FC236}">
                  <a16:creationId xmlns:a16="http://schemas.microsoft.com/office/drawing/2014/main" id="{451D6028-1DDF-58CE-DAD8-7E28C496D069}"/>
                </a:ext>
              </a:extLst>
            </p:cNvPr>
            <p:cNvGrpSpPr/>
            <p:nvPr/>
          </p:nvGrpSpPr>
          <p:grpSpPr>
            <a:xfrm>
              <a:off x="7405987" y="2195716"/>
              <a:ext cx="45915" cy="54000"/>
              <a:chOff x="7973886" y="3386561"/>
              <a:chExt cx="73456" cy="54772"/>
            </a:xfrm>
          </p:grpSpPr>
          <p:sp>
            <p:nvSpPr>
              <p:cNvPr id="7703" name="Freeform: Shape 4635">
                <a:extLst>
                  <a:ext uri="{FF2B5EF4-FFF2-40B4-BE49-F238E27FC236}">
                    <a16:creationId xmlns:a16="http://schemas.microsoft.com/office/drawing/2014/main" id="{8BC664BC-8F9B-90C0-41B8-C344CDB68051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04" name="Freeform: Shape 4636">
                <a:extLst>
                  <a:ext uri="{FF2B5EF4-FFF2-40B4-BE49-F238E27FC236}">
                    <a16:creationId xmlns:a16="http://schemas.microsoft.com/office/drawing/2014/main" id="{7D3A1F66-E67F-BE92-5884-7499F383D053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05" name="Graphic 4351">
              <a:extLst>
                <a:ext uri="{FF2B5EF4-FFF2-40B4-BE49-F238E27FC236}">
                  <a16:creationId xmlns:a16="http://schemas.microsoft.com/office/drawing/2014/main" id="{4D07DBC3-3E59-0DC2-FFD7-85310EF4AD03}"/>
                </a:ext>
              </a:extLst>
            </p:cNvPr>
            <p:cNvGrpSpPr/>
            <p:nvPr/>
          </p:nvGrpSpPr>
          <p:grpSpPr>
            <a:xfrm>
              <a:off x="7298037" y="2192541"/>
              <a:ext cx="45915" cy="54000"/>
              <a:chOff x="7973886" y="3386561"/>
              <a:chExt cx="73456" cy="54772"/>
            </a:xfrm>
          </p:grpSpPr>
          <p:sp>
            <p:nvSpPr>
              <p:cNvPr id="7706" name="Freeform: Shape 4635">
                <a:extLst>
                  <a:ext uri="{FF2B5EF4-FFF2-40B4-BE49-F238E27FC236}">
                    <a16:creationId xmlns:a16="http://schemas.microsoft.com/office/drawing/2014/main" id="{53FF058A-F552-23C6-6159-D6D67CBA5C92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07" name="Freeform: Shape 4636">
                <a:extLst>
                  <a:ext uri="{FF2B5EF4-FFF2-40B4-BE49-F238E27FC236}">
                    <a16:creationId xmlns:a16="http://schemas.microsoft.com/office/drawing/2014/main" id="{05F707ED-D3F9-1C2B-0647-A2E957DA7CE9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08" name="Graphic 4351">
              <a:extLst>
                <a:ext uri="{FF2B5EF4-FFF2-40B4-BE49-F238E27FC236}">
                  <a16:creationId xmlns:a16="http://schemas.microsoft.com/office/drawing/2014/main" id="{A3EEE189-B85B-1979-3A29-51BDB65AD394}"/>
                </a:ext>
              </a:extLst>
            </p:cNvPr>
            <p:cNvGrpSpPr/>
            <p:nvPr/>
          </p:nvGrpSpPr>
          <p:grpSpPr>
            <a:xfrm>
              <a:off x="7342487" y="2192541"/>
              <a:ext cx="45915" cy="54000"/>
              <a:chOff x="7973886" y="3386561"/>
              <a:chExt cx="73456" cy="54772"/>
            </a:xfrm>
          </p:grpSpPr>
          <p:sp>
            <p:nvSpPr>
              <p:cNvPr id="7709" name="Freeform: Shape 4635">
                <a:extLst>
                  <a:ext uri="{FF2B5EF4-FFF2-40B4-BE49-F238E27FC236}">
                    <a16:creationId xmlns:a16="http://schemas.microsoft.com/office/drawing/2014/main" id="{4ED47DC1-6B63-ABD4-1E3E-EE1C2EF7E232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10" name="Freeform: Shape 4636">
                <a:extLst>
                  <a:ext uri="{FF2B5EF4-FFF2-40B4-BE49-F238E27FC236}">
                    <a16:creationId xmlns:a16="http://schemas.microsoft.com/office/drawing/2014/main" id="{5567B4F2-AE12-28FC-640D-326F66321FF7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11" name="Graphic 4351">
              <a:extLst>
                <a:ext uri="{FF2B5EF4-FFF2-40B4-BE49-F238E27FC236}">
                  <a16:creationId xmlns:a16="http://schemas.microsoft.com/office/drawing/2014/main" id="{66E1E462-053D-CB98-361F-18E9318C79A2}"/>
                </a:ext>
              </a:extLst>
            </p:cNvPr>
            <p:cNvGrpSpPr/>
            <p:nvPr/>
          </p:nvGrpSpPr>
          <p:grpSpPr>
            <a:xfrm>
              <a:off x="7374237" y="2192541"/>
              <a:ext cx="45915" cy="54000"/>
              <a:chOff x="7973886" y="3386561"/>
              <a:chExt cx="73456" cy="54772"/>
            </a:xfrm>
          </p:grpSpPr>
          <p:sp>
            <p:nvSpPr>
              <p:cNvPr id="7712" name="Freeform: Shape 4635">
                <a:extLst>
                  <a:ext uri="{FF2B5EF4-FFF2-40B4-BE49-F238E27FC236}">
                    <a16:creationId xmlns:a16="http://schemas.microsoft.com/office/drawing/2014/main" id="{FEC8DBFD-CD78-3650-65CE-2B1BC11428A9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13" name="Freeform: Shape 4636">
                <a:extLst>
                  <a:ext uri="{FF2B5EF4-FFF2-40B4-BE49-F238E27FC236}">
                    <a16:creationId xmlns:a16="http://schemas.microsoft.com/office/drawing/2014/main" id="{C342BAE7-BD1F-CC08-3ECC-D5F34BD24540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14" name="Graphic 4351">
              <a:extLst>
                <a:ext uri="{FF2B5EF4-FFF2-40B4-BE49-F238E27FC236}">
                  <a16:creationId xmlns:a16="http://schemas.microsoft.com/office/drawing/2014/main" id="{A90CC439-3775-7927-D6CA-BE1102D90746}"/>
                </a:ext>
              </a:extLst>
            </p:cNvPr>
            <p:cNvGrpSpPr/>
            <p:nvPr/>
          </p:nvGrpSpPr>
          <p:grpSpPr>
            <a:xfrm>
              <a:off x="7532987" y="2230641"/>
              <a:ext cx="45915" cy="54000"/>
              <a:chOff x="7973886" y="3386561"/>
              <a:chExt cx="73456" cy="54772"/>
            </a:xfrm>
          </p:grpSpPr>
          <p:sp>
            <p:nvSpPr>
              <p:cNvPr id="7715" name="Freeform: Shape 4635">
                <a:extLst>
                  <a:ext uri="{FF2B5EF4-FFF2-40B4-BE49-F238E27FC236}">
                    <a16:creationId xmlns:a16="http://schemas.microsoft.com/office/drawing/2014/main" id="{A6631091-6E28-492E-9431-697505BF3020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16" name="Freeform: Shape 4636">
                <a:extLst>
                  <a:ext uri="{FF2B5EF4-FFF2-40B4-BE49-F238E27FC236}">
                    <a16:creationId xmlns:a16="http://schemas.microsoft.com/office/drawing/2014/main" id="{DAC4ACE1-E6E6-5CF8-F8B8-C688342328A7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17" name="Graphic 4351">
              <a:extLst>
                <a:ext uri="{FF2B5EF4-FFF2-40B4-BE49-F238E27FC236}">
                  <a16:creationId xmlns:a16="http://schemas.microsoft.com/office/drawing/2014/main" id="{AD38CFB2-4D5C-2B14-FFC5-5A9EE6E6130F}"/>
                </a:ext>
              </a:extLst>
            </p:cNvPr>
            <p:cNvGrpSpPr/>
            <p:nvPr/>
          </p:nvGrpSpPr>
          <p:grpSpPr>
            <a:xfrm>
              <a:off x="7539337" y="2252866"/>
              <a:ext cx="45915" cy="54000"/>
              <a:chOff x="7973886" y="3386561"/>
              <a:chExt cx="73456" cy="54772"/>
            </a:xfrm>
          </p:grpSpPr>
          <p:sp>
            <p:nvSpPr>
              <p:cNvPr id="7718" name="Freeform: Shape 4635">
                <a:extLst>
                  <a:ext uri="{FF2B5EF4-FFF2-40B4-BE49-F238E27FC236}">
                    <a16:creationId xmlns:a16="http://schemas.microsoft.com/office/drawing/2014/main" id="{4F409286-4CDC-7B91-0A94-7399A2F4932C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19" name="Freeform: Shape 4636">
                <a:extLst>
                  <a:ext uri="{FF2B5EF4-FFF2-40B4-BE49-F238E27FC236}">
                    <a16:creationId xmlns:a16="http://schemas.microsoft.com/office/drawing/2014/main" id="{6FE0975D-9238-E157-5D54-5408BB07472F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20" name="Graphic 4351">
              <a:extLst>
                <a:ext uri="{FF2B5EF4-FFF2-40B4-BE49-F238E27FC236}">
                  <a16:creationId xmlns:a16="http://schemas.microsoft.com/office/drawing/2014/main" id="{45C9DDAC-0AE6-E7A5-2ACE-919BF6DCE4A9}"/>
                </a:ext>
              </a:extLst>
            </p:cNvPr>
            <p:cNvGrpSpPr/>
            <p:nvPr/>
          </p:nvGrpSpPr>
          <p:grpSpPr>
            <a:xfrm>
              <a:off x="7647287" y="2275091"/>
              <a:ext cx="45915" cy="54000"/>
              <a:chOff x="7973886" y="3386561"/>
              <a:chExt cx="73456" cy="54772"/>
            </a:xfrm>
          </p:grpSpPr>
          <p:sp>
            <p:nvSpPr>
              <p:cNvPr id="7721" name="Freeform: Shape 4635">
                <a:extLst>
                  <a:ext uri="{FF2B5EF4-FFF2-40B4-BE49-F238E27FC236}">
                    <a16:creationId xmlns:a16="http://schemas.microsoft.com/office/drawing/2014/main" id="{B2A019D1-F731-6CAF-D753-A637D6CF40ED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22" name="Freeform: Shape 4636">
                <a:extLst>
                  <a:ext uri="{FF2B5EF4-FFF2-40B4-BE49-F238E27FC236}">
                    <a16:creationId xmlns:a16="http://schemas.microsoft.com/office/drawing/2014/main" id="{1C87B080-2C5D-1B7E-6C40-E9E2982927A3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23" name="Graphic 4351">
              <a:extLst>
                <a:ext uri="{FF2B5EF4-FFF2-40B4-BE49-F238E27FC236}">
                  <a16:creationId xmlns:a16="http://schemas.microsoft.com/office/drawing/2014/main" id="{B8CE9CA0-75F6-98E3-8048-00A6BC31EBF8}"/>
                </a:ext>
              </a:extLst>
            </p:cNvPr>
            <p:cNvGrpSpPr/>
            <p:nvPr/>
          </p:nvGrpSpPr>
          <p:grpSpPr>
            <a:xfrm>
              <a:off x="7669512" y="2271916"/>
              <a:ext cx="45915" cy="54000"/>
              <a:chOff x="7973886" y="3386561"/>
              <a:chExt cx="73456" cy="54772"/>
            </a:xfrm>
          </p:grpSpPr>
          <p:sp>
            <p:nvSpPr>
              <p:cNvPr id="7724" name="Freeform: Shape 4635">
                <a:extLst>
                  <a:ext uri="{FF2B5EF4-FFF2-40B4-BE49-F238E27FC236}">
                    <a16:creationId xmlns:a16="http://schemas.microsoft.com/office/drawing/2014/main" id="{6653EBED-59B7-5CFF-FB47-92F2A196F295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25" name="Freeform: Shape 4636">
                <a:extLst>
                  <a:ext uri="{FF2B5EF4-FFF2-40B4-BE49-F238E27FC236}">
                    <a16:creationId xmlns:a16="http://schemas.microsoft.com/office/drawing/2014/main" id="{9F9DF26D-D48D-62BC-DE6B-8B432913FE67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26" name="Graphic 4351">
              <a:extLst>
                <a:ext uri="{FF2B5EF4-FFF2-40B4-BE49-F238E27FC236}">
                  <a16:creationId xmlns:a16="http://schemas.microsoft.com/office/drawing/2014/main" id="{D57B6477-38D5-3B7E-9158-8DE14BD0C63F}"/>
                </a:ext>
              </a:extLst>
            </p:cNvPr>
            <p:cNvGrpSpPr/>
            <p:nvPr/>
          </p:nvGrpSpPr>
          <p:grpSpPr>
            <a:xfrm>
              <a:off x="7698087" y="2322716"/>
              <a:ext cx="45915" cy="54000"/>
              <a:chOff x="7973886" y="3386561"/>
              <a:chExt cx="73456" cy="54772"/>
            </a:xfrm>
          </p:grpSpPr>
          <p:sp>
            <p:nvSpPr>
              <p:cNvPr id="7727" name="Freeform: Shape 4635">
                <a:extLst>
                  <a:ext uri="{FF2B5EF4-FFF2-40B4-BE49-F238E27FC236}">
                    <a16:creationId xmlns:a16="http://schemas.microsoft.com/office/drawing/2014/main" id="{C3E81AFE-8B00-6606-283B-0184BF26D3BC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28" name="Freeform: Shape 4636">
                <a:extLst>
                  <a:ext uri="{FF2B5EF4-FFF2-40B4-BE49-F238E27FC236}">
                    <a16:creationId xmlns:a16="http://schemas.microsoft.com/office/drawing/2014/main" id="{432D6CDF-CC47-A2AA-DCEA-02EAFE5CE409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29" name="Graphic 4351">
              <a:extLst>
                <a:ext uri="{FF2B5EF4-FFF2-40B4-BE49-F238E27FC236}">
                  <a16:creationId xmlns:a16="http://schemas.microsoft.com/office/drawing/2014/main" id="{A8A0A0F5-2D2A-2095-ED96-158BBD292056}"/>
                </a:ext>
              </a:extLst>
            </p:cNvPr>
            <p:cNvGrpSpPr/>
            <p:nvPr/>
          </p:nvGrpSpPr>
          <p:grpSpPr>
            <a:xfrm>
              <a:off x="7707612" y="2370341"/>
              <a:ext cx="45915" cy="54000"/>
              <a:chOff x="7973886" y="3386561"/>
              <a:chExt cx="73456" cy="54772"/>
            </a:xfrm>
          </p:grpSpPr>
          <p:sp>
            <p:nvSpPr>
              <p:cNvPr id="7730" name="Freeform: Shape 4635">
                <a:extLst>
                  <a:ext uri="{FF2B5EF4-FFF2-40B4-BE49-F238E27FC236}">
                    <a16:creationId xmlns:a16="http://schemas.microsoft.com/office/drawing/2014/main" id="{D5CD02D4-805B-5637-934A-B4AA4A109C5D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31" name="Freeform: Shape 4636">
                <a:extLst>
                  <a:ext uri="{FF2B5EF4-FFF2-40B4-BE49-F238E27FC236}">
                    <a16:creationId xmlns:a16="http://schemas.microsoft.com/office/drawing/2014/main" id="{FC1EA800-0892-2879-C5E7-346159E1ADF8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32" name="Graphic 4351">
              <a:extLst>
                <a:ext uri="{FF2B5EF4-FFF2-40B4-BE49-F238E27FC236}">
                  <a16:creationId xmlns:a16="http://schemas.microsoft.com/office/drawing/2014/main" id="{1CEA73D4-209E-311B-5C49-9A077DB12C80}"/>
                </a:ext>
              </a:extLst>
            </p:cNvPr>
            <p:cNvGrpSpPr/>
            <p:nvPr/>
          </p:nvGrpSpPr>
          <p:grpSpPr>
            <a:xfrm>
              <a:off x="7793337" y="2389391"/>
              <a:ext cx="45915" cy="54000"/>
              <a:chOff x="7973886" y="3386561"/>
              <a:chExt cx="73456" cy="54772"/>
            </a:xfrm>
          </p:grpSpPr>
          <p:sp>
            <p:nvSpPr>
              <p:cNvPr id="7733" name="Freeform: Shape 4635">
                <a:extLst>
                  <a:ext uri="{FF2B5EF4-FFF2-40B4-BE49-F238E27FC236}">
                    <a16:creationId xmlns:a16="http://schemas.microsoft.com/office/drawing/2014/main" id="{03F19CDB-0C36-264D-7A5B-E8573EA6C46C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34" name="Freeform: Shape 4636">
                <a:extLst>
                  <a:ext uri="{FF2B5EF4-FFF2-40B4-BE49-F238E27FC236}">
                    <a16:creationId xmlns:a16="http://schemas.microsoft.com/office/drawing/2014/main" id="{EE161FB9-C581-E5CE-FD1E-F74575C7996A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35" name="Graphic 4351">
              <a:extLst>
                <a:ext uri="{FF2B5EF4-FFF2-40B4-BE49-F238E27FC236}">
                  <a16:creationId xmlns:a16="http://schemas.microsoft.com/office/drawing/2014/main" id="{96AA52A2-6DA6-6718-AD1F-4D9EB9A57474}"/>
                </a:ext>
              </a:extLst>
            </p:cNvPr>
            <p:cNvGrpSpPr/>
            <p:nvPr/>
          </p:nvGrpSpPr>
          <p:grpSpPr>
            <a:xfrm>
              <a:off x="7837787" y="2424316"/>
              <a:ext cx="45915" cy="54000"/>
              <a:chOff x="7973886" y="3386561"/>
              <a:chExt cx="73456" cy="54772"/>
            </a:xfrm>
          </p:grpSpPr>
          <p:sp>
            <p:nvSpPr>
              <p:cNvPr id="7736" name="Freeform: Shape 4635">
                <a:extLst>
                  <a:ext uri="{FF2B5EF4-FFF2-40B4-BE49-F238E27FC236}">
                    <a16:creationId xmlns:a16="http://schemas.microsoft.com/office/drawing/2014/main" id="{4931E3DC-E36A-892B-E13F-CDCDDB763689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37" name="Freeform: Shape 4636">
                <a:extLst>
                  <a:ext uri="{FF2B5EF4-FFF2-40B4-BE49-F238E27FC236}">
                    <a16:creationId xmlns:a16="http://schemas.microsoft.com/office/drawing/2014/main" id="{B2C50FDA-61D1-0D7B-242C-C9A06FCD284E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38" name="Graphic 4351">
              <a:extLst>
                <a:ext uri="{FF2B5EF4-FFF2-40B4-BE49-F238E27FC236}">
                  <a16:creationId xmlns:a16="http://schemas.microsoft.com/office/drawing/2014/main" id="{92D85447-3157-DE19-3210-AE5C1EE669C7}"/>
                </a:ext>
              </a:extLst>
            </p:cNvPr>
            <p:cNvGrpSpPr/>
            <p:nvPr/>
          </p:nvGrpSpPr>
          <p:grpSpPr>
            <a:xfrm>
              <a:off x="7872712" y="2462416"/>
              <a:ext cx="45915" cy="54000"/>
              <a:chOff x="7973886" y="3386561"/>
              <a:chExt cx="73456" cy="54772"/>
            </a:xfrm>
          </p:grpSpPr>
          <p:sp>
            <p:nvSpPr>
              <p:cNvPr id="7739" name="Freeform: Shape 4635">
                <a:extLst>
                  <a:ext uri="{FF2B5EF4-FFF2-40B4-BE49-F238E27FC236}">
                    <a16:creationId xmlns:a16="http://schemas.microsoft.com/office/drawing/2014/main" id="{C3E58823-864B-EBEC-2698-A46A03D99E0C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40" name="Freeform: Shape 4636">
                <a:extLst>
                  <a:ext uri="{FF2B5EF4-FFF2-40B4-BE49-F238E27FC236}">
                    <a16:creationId xmlns:a16="http://schemas.microsoft.com/office/drawing/2014/main" id="{921D75EB-9C63-9900-6B0B-F0A3A79039CE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41" name="Graphic 4351">
              <a:extLst>
                <a:ext uri="{FF2B5EF4-FFF2-40B4-BE49-F238E27FC236}">
                  <a16:creationId xmlns:a16="http://schemas.microsoft.com/office/drawing/2014/main" id="{003C3E7F-F35B-B07A-ECCC-544D131E803A}"/>
                </a:ext>
              </a:extLst>
            </p:cNvPr>
            <p:cNvGrpSpPr/>
            <p:nvPr/>
          </p:nvGrpSpPr>
          <p:grpSpPr>
            <a:xfrm>
              <a:off x="7901287" y="2484641"/>
              <a:ext cx="45915" cy="54000"/>
              <a:chOff x="7973886" y="3386561"/>
              <a:chExt cx="73456" cy="54772"/>
            </a:xfrm>
          </p:grpSpPr>
          <p:sp>
            <p:nvSpPr>
              <p:cNvPr id="7742" name="Freeform: Shape 4635">
                <a:extLst>
                  <a:ext uri="{FF2B5EF4-FFF2-40B4-BE49-F238E27FC236}">
                    <a16:creationId xmlns:a16="http://schemas.microsoft.com/office/drawing/2014/main" id="{98DFAC96-A6C4-5E7A-D933-815D28558EB8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43" name="Freeform: Shape 4636">
                <a:extLst>
                  <a:ext uri="{FF2B5EF4-FFF2-40B4-BE49-F238E27FC236}">
                    <a16:creationId xmlns:a16="http://schemas.microsoft.com/office/drawing/2014/main" id="{2D16637E-4207-27D5-7B84-F887FB91B2FF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44" name="Graphic 4351">
              <a:extLst>
                <a:ext uri="{FF2B5EF4-FFF2-40B4-BE49-F238E27FC236}">
                  <a16:creationId xmlns:a16="http://schemas.microsoft.com/office/drawing/2014/main" id="{C4E55D42-C29B-7ADE-9974-D8B7B24422E2}"/>
                </a:ext>
              </a:extLst>
            </p:cNvPr>
            <p:cNvGrpSpPr/>
            <p:nvPr/>
          </p:nvGrpSpPr>
          <p:grpSpPr>
            <a:xfrm>
              <a:off x="8148937" y="2630691"/>
              <a:ext cx="45915" cy="54000"/>
              <a:chOff x="7973886" y="3386561"/>
              <a:chExt cx="73456" cy="54772"/>
            </a:xfrm>
          </p:grpSpPr>
          <p:sp>
            <p:nvSpPr>
              <p:cNvPr id="7745" name="Freeform: Shape 4635">
                <a:extLst>
                  <a:ext uri="{FF2B5EF4-FFF2-40B4-BE49-F238E27FC236}">
                    <a16:creationId xmlns:a16="http://schemas.microsoft.com/office/drawing/2014/main" id="{8028C2F9-9A63-1B67-4C59-DE83A1C9D645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46" name="Freeform: Shape 4636">
                <a:extLst>
                  <a:ext uri="{FF2B5EF4-FFF2-40B4-BE49-F238E27FC236}">
                    <a16:creationId xmlns:a16="http://schemas.microsoft.com/office/drawing/2014/main" id="{F4C55205-5C5C-D6B0-4409-2209E494384E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47" name="Graphic 4351">
              <a:extLst>
                <a:ext uri="{FF2B5EF4-FFF2-40B4-BE49-F238E27FC236}">
                  <a16:creationId xmlns:a16="http://schemas.microsoft.com/office/drawing/2014/main" id="{4B64C430-2F0F-B3D8-3DC0-869999628D56}"/>
                </a:ext>
              </a:extLst>
            </p:cNvPr>
            <p:cNvGrpSpPr/>
            <p:nvPr/>
          </p:nvGrpSpPr>
          <p:grpSpPr>
            <a:xfrm>
              <a:off x="8101312" y="2617991"/>
              <a:ext cx="45915" cy="54000"/>
              <a:chOff x="7973886" y="3386561"/>
              <a:chExt cx="73456" cy="54772"/>
            </a:xfrm>
          </p:grpSpPr>
          <p:sp>
            <p:nvSpPr>
              <p:cNvPr id="7748" name="Freeform: Shape 4635">
                <a:extLst>
                  <a:ext uri="{FF2B5EF4-FFF2-40B4-BE49-F238E27FC236}">
                    <a16:creationId xmlns:a16="http://schemas.microsoft.com/office/drawing/2014/main" id="{0301AD7C-3829-03F2-1399-723608F77CB0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49" name="Freeform: Shape 4636">
                <a:extLst>
                  <a:ext uri="{FF2B5EF4-FFF2-40B4-BE49-F238E27FC236}">
                    <a16:creationId xmlns:a16="http://schemas.microsoft.com/office/drawing/2014/main" id="{1D27C4AF-2E28-2D34-81DE-CB96B3D3B6FC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50" name="Graphic 4351">
              <a:extLst>
                <a:ext uri="{FF2B5EF4-FFF2-40B4-BE49-F238E27FC236}">
                  <a16:creationId xmlns:a16="http://schemas.microsoft.com/office/drawing/2014/main" id="{CDAD90C8-7B43-9120-B207-CEECFCF3993C}"/>
                </a:ext>
              </a:extLst>
            </p:cNvPr>
            <p:cNvGrpSpPr/>
            <p:nvPr/>
          </p:nvGrpSpPr>
          <p:grpSpPr>
            <a:xfrm>
              <a:off x="8282287" y="2713241"/>
              <a:ext cx="45915" cy="54000"/>
              <a:chOff x="7973886" y="3386561"/>
              <a:chExt cx="73456" cy="54772"/>
            </a:xfrm>
          </p:grpSpPr>
          <p:sp>
            <p:nvSpPr>
              <p:cNvPr id="7751" name="Freeform: Shape 4635">
                <a:extLst>
                  <a:ext uri="{FF2B5EF4-FFF2-40B4-BE49-F238E27FC236}">
                    <a16:creationId xmlns:a16="http://schemas.microsoft.com/office/drawing/2014/main" id="{0DFA8A38-881E-02BC-36AE-E2AF12A636BF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52" name="Freeform: Shape 4636">
                <a:extLst>
                  <a:ext uri="{FF2B5EF4-FFF2-40B4-BE49-F238E27FC236}">
                    <a16:creationId xmlns:a16="http://schemas.microsoft.com/office/drawing/2014/main" id="{7E2A7F8E-2794-2505-AE8B-6F25A83229AF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53" name="Graphic 4351">
              <a:extLst>
                <a:ext uri="{FF2B5EF4-FFF2-40B4-BE49-F238E27FC236}">
                  <a16:creationId xmlns:a16="http://schemas.microsoft.com/office/drawing/2014/main" id="{7BEF38A7-4C1A-F222-B61A-D34BC5A4A4EE}"/>
                </a:ext>
              </a:extLst>
            </p:cNvPr>
            <p:cNvGrpSpPr/>
            <p:nvPr/>
          </p:nvGrpSpPr>
          <p:grpSpPr>
            <a:xfrm>
              <a:off x="8358487" y="2744991"/>
              <a:ext cx="45915" cy="54000"/>
              <a:chOff x="7973886" y="3386561"/>
              <a:chExt cx="73456" cy="54772"/>
            </a:xfrm>
          </p:grpSpPr>
          <p:sp>
            <p:nvSpPr>
              <p:cNvPr id="7754" name="Freeform: Shape 4635">
                <a:extLst>
                  <a:ext uri="{FF2B5EF4-FFF2-40B4-BE49-F238E27FC236}">
                    <a16:creationId xmlns:a16="http://schemas.microsoft.com/office/drawing/2014/main" id="{F62A43C1-55DA-8D17-7238-27938D1B914F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55" name="Freeform: Shape 4636">
                <a:extLst>
                  <a:ext uri="{FF2B5EF4-FFF2-40B4-BE49-F238E27FC236}">
                    <a16:creationId xmlns:a16="http://schemas.microsoft.com/office/drawing/2014/main" id="{B0DCD502-7B39-3E0A-9BBA-ABEF45DD7076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56" name="Graphic 4351">
              <a:extLst>
                <a:ext uri="{FF2B5EF4-FFF2-40B4-BE49-F238E27FC236}">
                  <a16:creationId xmlns:a16="http://schemas.microsoft.com/office/drawing/2014/main" id="{1B42B42F-6A98-65DA-0939-474CEB6C8264}"/>
                </a:ext>
              </a:extLst>
            </p:cNvPr>
            <p:cNvGrpSpPr/>
            <p:nvPr/>
          </p:nvGrpSpPr>
          <p:grpSpPr>
            <a:xfrm>
              <a:off x="8479137" y="2811666"/>
              <a:ext cx="45915" cy="54000"/>
              <a:chOff x="7973886" y="3386561"/>
              <a:chExt cx="73456" cy="54772"/>
            </a:xfrm>
          </p:grpSpPr>
          <p:sp>
            <p:nvSpPr>
              <p:cNvPr id="7757" name="Freeform: Shape 4635">
                <a:extLst>
                  <a:ext uri="{FF2B5EF4-FFF2-40B4-BE49-F238E27FC236}">
                    <a16:creationId xmlns:a16="http://schemas.microsoft.com/office/drawing/2014/main" id="{FEA73327-61A6-E3C7-2C65-6ED151C0F9BE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58" name="Freeform: Shape 4636">
                <a:extLst>
                  <a:ext uri="{FF2B5EF4-FFF2-40B4-BE49-F238E27FC236}">
                    <a16:creationId xmlns:a16="http://schemas.microsoft.com/office/drawing/2014/main" id="{C73C9374-57F2-BB0F-5990-A2FCA74598D6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59" name="Graphic 4351">
              <a:extLst>
                <a:ext uri="{FF2B5EF4-FFF2-40B4-BE49-F238E27FC236}">
                  <a16:creationId xmlns:a16="http://schemas.microsoft.com/office/drawing/2014/main" id="{FE4F90E0-C68F-A00F-F46F-7BAC1265ED35}"/>
                </a:ext>
              </a:extLst>
            </p:cNvPr>
            <p:cNvGrpSpPr/>
            <p:nvPr/>
          </p:nvGrpSpPr>
          <p:grpSpPr>
            <a:xfrm>
              <a:off x="8555337" y="2843416"/>
              <a:ext cx="45915" cy="54000"/>
              <a:chOff x="7973886" y="3386561"/>
              <a:chExt cx="73456" cy="54772"/>
            </a:xfrm>
          </p:grpSpPr>
          <p:sp>
            <p:nvSpPr>
              <p:cNvPr id="7760" name="Freeform: Shape 4635">
                <a:extLst>
                  <a:ext uri="{FF2B5EF4-FFF2-40B4-BE49-F238E27FC236}">
                    <a16:creationId xmlns:a16="http://schemas.microsoft.com/office/drawing/2014/main" id="{3729A92D-BB6B-7D55-BCAD-1963AA6803BD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61" name="Freeform: Shape 4636">
                <a:extLst>
                  <a:ext uri="{FF2B5EF4-FFF2-40B4-BE49-F238E27FC236}">
                    <a16:creationId xmlns:a16="http://schemas.microsoft.com/office/drawing/2014/main" id="{A0D14666-BA8A-DC2E-A4C7-424212E8F6D1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62" name="Graphic 4351">
              <a:extLst>
                <a:ext uri="{FF2B5EF4-FFF2-40B4-BE49-F238E27FC236}">
                  <a16:creationId xmlns:a16="http://schemas.microsoft.com/office/drawing/2014/main" id="{8EFA76D0-1AEE-6DC0-9A78-3DCECAE7856A}"/>
                </a:ext>
              </a:extLst>
            </p:cNvPr>
            <p:cNvGrpSpPr/>
            <p:nvPr/>
          </p:nvGrpSpPr>
          <p:grpSpPr>
            <a:xfrm>
              <a:off x="8606137" y="2856116"/>
              <a:ext cx="45915" cy="54000"/>
              <a:chOff x="7973886" y="3386561"/>
              <a:chExt cx="73456" cy="54772"/>
            </a:xfrm>
          </p:grpSpPr>
          <p:sp>
            <p:nvSpPr>
              <p:cNvPr id="7763" name="Freeform: Shape 4635">
                <a:extLst>
                  <a:ext uri="{FF2B5EF4-FFF2-40B4-BE49-F238E27FC236}">
                    <a16:creationId xmlns:a16="http://schemas.microsoft.com/office/drawing/2014/main" id="{CF1F4281-BE69-C449-C867-B278FCA581C5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64" name="Freeform: Shape 4636">
                <a:extLst>
                  <a:ext uri="{FF2B5EF4-FFF2-40B4-BE49-F238E27FC236}">
                    <a16:creationId xmlns:a16="http://schemas.microsoft.com/office/drawing/2014/main" id="{FF5EA5DC-074F-A380-F884-58746F817551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65" name="Graphic 4351">
              <a:extLst>
                <a:ext uri="{FF2B5EF4-FFF2-40B4-BE49-F238E27FC236}">
                  <a16:creationId xmlns:a16="http://schemas.microsoft.com/office/drawing/2014/main" id="{519DEFD4-C3A5-2C8B-166E-21A43DA64D88}"/>
                </a:ext>
              </a:extLst>
            </p:cNvPr>
            <p:cNvGrpSpPr/>
            <p:nvPr/>
          </p:nvGrpSpPr>
          <p:grpSpPr>
            <a:xfrm>
              <a:off x="8501362" y="2805316"/>
              <a:ext cx="45915" cy="54000"/>
              <a:chOff x="7973886" y="3386561"/>
              <a:chExt cx="73456" cy="54772"/>
            </a:xfrm>
          </p:grpSpPr>
          <p:sp>
            <p:nvSpPr>
              <p:cNvPr id="7766" name="Freeform: Shape 4635">
                <a:extLst>
                  <a:ext uri="{FF2B5EF4-FFF2-40B4-BE49-F238E27FC236}">
                    <a16:creationId xmlns:a16="http://schemas.microsoft.com/office/drawing/2014/main" id="{CC0FFA6A-8992-88E5-EDB9-22F72F3D5943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67" name="Freeform: Shape 4636">
                <a:extLst>
                  <a:ext uri="{FF2B5EF4-FFF2-40B4-BE49-F238E27FC236}">
                    <a16:creationId xmlns:a16="http://schemas.microsoft.com/office/drawing/2014/main" id="{70A93442-FFA0-4EBC-7328-9606AB64A1DA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68" name="Graphic 4351">
              <a:extLst>
                <a:ext uri="{FF2B5EF4-FFF2-40B4-BE49-F238E27FC236}">
                  <a16:creationId xmlns:a16="http://schemas.microsoft.com/office/drawing/2014/main" id="{BB794943-20CE-9408-D756-09F87E749092}"/>
                </a:ext>
              </a:extLst>
            </p:cNvPr>
            <p:cNvGrpSpPr/>
            <p:nvPr/>
          </p:nvGrpSpPr>
          <p:grpSpPr>
            <a:xfrm>
              <a:off x="8517237" y="2811666"/>
              <a:ext cx="45915" cy="54000"/>
              <a:chOff x="7973886" y="3386561"/>
              <a:chExt cx="73456" cy="54772"/>
            </a:xfrm>
          </p:grpSpPr>
          <p:sp>
            <p:nvSpPr>
              <p:cNvPr id="7769" name="Freeform: Shape 4635">
                <a:extLst>
                  <a:ext uri="{FF2B5EF4-FFF2-40B4-BE49-F238E27FC236}">
                    <a16:creationId xmlns:a16="http://schemas.microsoft.com/office/drawing/2014/main" id="{B2CA5F77-0B8F-739F-8F5A-99D845FC20D2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70" name="Freeform: Shape 4636">
                <a:extLst>
                  <a:ext uri="{FF2B5EF4-FFF2-40B4-BE49-F238E27FC236}">
                    <a16:creationId xmlns:a16="http://schemas.microsoft.com/office/drawing/2014/main" id="{D8D9A713-1A15-9A67-ED3A-B29A839065FD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71" name="Graphic 4351">
              <a:extLst>
                <a:ext uri="{FF2B5EF4-FFF2-40B4-BE49-F238E27FC236}">
                  <a16:creationId xmlns:a16="http://schemas.microsoft.com/office/drawing/2014/main" id="{6F604ED9-B5D8-AE15-2E6D-94183B8FE17B}"/>
                </a:ext>
              </a:extLst>
            </p:cNvPr>
            <p:cNvGrpSpPr/>
            <p:nvPr/>
          </p:nvGrpSpPr>
          <p:grpSpPr>
            <a:xfrm>
              <a:off x="8726787" y="2941841"/>
              <a:ext cx="45915" cy="54000"/>
              <a:chOff x="7973886" y="3386561"/>
              <a:chExt cx="73456" cy="54772"/>
            </a:xfrm>
          </p:grpSpPr>
          <p:sp>
            <p:nvSpPr>
              <p:cNvPr id="7772" name="Freeform: Shape 4635">
                <a:extLst>
                  <a:ext uri="{FF2B5EF4-FFF2-40B4-BE49-F238E27FC236}">
                    <a16:creationId xmlns:a16="http://schemas.microsoft.com/office/drawing/2014/main" id="{736DCA6B-3A9B-A037-7C07-9F7BCF7CC353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73" name="Freeform: Shape 4636">
                <a:extLst>
                  <a:ext uri="{FF2B5EF4-FFF2-40B4-BE49-F238E27FC236}">
                    <a16:creationId xmlns:a16="http://schemas.microsoft.com/office/drawing/2014/main" id="{8E3D99B6-1CB7-0669-9A90-5690246651A5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74" name="Graphic 4351">
              <a:extLst>
                <a:ext uri="{FF2B5EF4-FFF2-40B4-BE49-F238E27FC236}">
                  <a16:creationId xmlns:a16="http://schemas.microsoft.com/office/drawing/2014/main" id="{E41D3E46-FF99-8527-8F2A-E4E6D7C50403}"/>
                </a:ext>
              </a:extLst>
            </p:cNvPr>
            <p:cNvGrpSpPr/>
            <p:nvPr/>
          </p:nvGrpSpPr>
          <p:grpSpPr>
            <a:xfrm>
              <a:off x="8780762" y="2992641"/>
              <a:ext cx="45915" cy="54000"/>
              <a:chOff x="7973886" y="3386561"/>
              <a:chExt cx="73456" cy="54772"/>
            </a:xfrm>
          </p:grpSpPr>
          <p:sp>
            <p:nvSpPr>
              <p:cNvPr id="7775" name="Freeform: Shape 4635">
                <a:extLst>
                  <a:ext uri="{FF2B5EF4-FFF2-40B4-BE49-F238E27FC236}">
                    <a16:creationId xmlns:a16="http://schemas.microsoft.com/office/drawing/2014/main" id="{D8BA7902-5146-3263-F58D-DBC1CB602130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76" name="Freeform: Shape 4636">
                <a:extLst>
                  <a:ext uri="{FF2B5EF4-FFF2-40B4-BE49-F238E27FC236}">
                    <a16:creationId xmlns:a16="http://schemas.microsoft.com/office/drawing/2014/main" id="{7060D3F5-99F9-060C-AB64-DB593D046F10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77" name="Graphic 4351">
              <a:extLst>
                <a:ext uri="{FF2B5EF4-FFF2-40B4-BE49-F238E27FC236}">
                  <a16:creationId xmlns:a16="http://schemas.microsoft.com/office/drawing/2014/main" id="{5F645FBC-DB80-3063-3765-E2A38CAEBC67}"/>
                </a:ext>
              </a:extLst>
            </p:cNvPr>
            <p:cNvGrpSpPr/>
            <p:nvPr/>
          </p:nvGrpSpPr>
          <p:grpSpPr>
            <a:xfrm>
              <a:off x="8853787" y="3040266"/>
              <a:ext cx="45915" cy="54000"/>
              <a:chOff x="7973886" y="3386561"/>
              <a:chExt cx="73456" cy="54772"/>
            </a:xfrm>
          </p:grpSpPr>
          <p:sp>
            <p:nvSpPr>
              <p:cNvPr id="7778" name="Freeform: Shape 4635">
                <a:extLst>
                  <a:ext uri="{FF2B5EF4-FFF2-40B4-BE49-F238E27FC236}">
                    <a16:creationId xmlns:a16="http://schemas.microsoft.com/office/drawing/2014/main" id="{1A6608F8-F1F3-D1F6-0C10-6076C9946C3B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79" name="Freeform: Shape 4636">
                <a:extLst>
                  <a:ext uri="{FF2B5EF4-FFF2-40B4-BE49-F238E27FC236}">
                    <a16:creationId xmlns:a16="http://schemas.microsoft.com/office/drawing/2014/main" id="{1DDC214C-8C2F-F017-29CD-0E933AA26BAB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80" name="Graphic 4351">
              <a:extLst>
                <a:ext uri="{FF2B5EF4-FFF2-40B4-BE49-F238E27FC236}">
                  <a16:creationId xmlns:a16="http://schemas.microsoft.com/office/drawing/2014/main" id="{491A416F-32A7-13C0-B53C-7282DC432E26}"/>
                </a:ext>
              </a:extLst>
            </p:cNvPr>
            <p:cNvGrpSpPr/>
            <p:nvPr/>
          </p:nvGrpSpPr>
          <p:grpSpPr>
            <a:xfrm>
              <a:off x="9098262" y="3214891"/>
              <a:ext cx="45915" cy="54000"/>
              <a:chOff x="7973886" y="3386561"/>
              <a:chExt cx="73456" cy="54772"/>
            </a:xfrm>
          </p:grpSpPr>
          <p:sp>
            <p:nvSpPr>
              <p:cNvPr id="7781" name="Freeform: Shape 4635">
                <a:extLst>
                  <a:ext uri="{FF2B5EF4-FFF2-40B4-BE49-F238E27FC236}">
                    <a16:creationId xmlns:a16="http://schemas.microsoft.com/office/drawing/2014/main" id="{EA07BB3E-A8AF-F5D1-E25C-2B961463C706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82" name="Freeform: Shape 4636">
                <a:extLst>
                  <a:ext uri="{FF2B5EF4-FFF2-40B4-BE49-F238E27FC236}">
                    <a16:creationId xmlns:a16="http://schemas.microsoft.com/office/drawing/2014/main" id="{13DFDFD5-21F9-F066-2CE2-CC2E1ED3A292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83" name="Graphic 4351">
              <a:extLst>
                <a:ext uri="{FF2B5EF4-FFF2-40B4-BE49-F238E27FC236}">
                  <a16:creationId xmlns:a16="http://schemas.microsoft.com/office/drawing/2014/main" id="{B25BDB23-6C20-F532-60BB-1BAD2D979F58}"/>
                </a:ext>
              </a:extLst>
            </p:cNvPr>
            <p:cNvGrpSpPr/>
            <p:nvPr/>
          </p:nvGrpSpPr>
          <p:grpSpPr>
            <a:xfrm>
              <a:off x="9168112" y="3249816"/>
              <a:ext cx="45915" cy="54000"/>
              <a:chOff x="7973886" y="3386561"/>
              <a:chExt cx="73456" cy="54772"/>
            </a:xfrm>
          </p:grpSpPr>
          <p:sp>
            <p:nvSpPr>
              <p:cNvPr id="7784" name="Freeform: Shape 4635">
                <a:extLst>
                  <a:ext uri="{FF2B5EF4-FFF2-40B4-BE49-F238E27FC236}">
                    <a16:creationId xmlns:a16="http://schemas.microsoft.com/office/drawing/2014/main" id="{B85AC0ED-713D-7A59-C21A-05868954C8A0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85" name="Freeform: Shape 4636">
                <a:extLst>
                  <a:ext uri="{FF2B5EF4-FFF2-40B4-BE49-F238E27FC236}">
                    <a16:creationId xmlns:a16="http://schemas.microsoft.com/office/drawing/2014/main" id="{9D46775E-8899-81A2-7FFB-D229F456EE47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86" name="Graphic 4351">
              <a:extLst>
                <a:ext uri="{FF2B5EF4-FFF2-40B4-BE49-F238E27FC236}">
                  <a16:creationId xmlns:a16="http://schemas.microsoft.com/office/drawing/2014/main" id="{F9169C68-3722-8796-5C53-189C840BF7BE}"/>
                </a:ext>
              </a:extLst>
            </p:cNvPr>
            <p:cNvGrpSpPr/>
            <p:nvPr/>
          </p:nvGrpSpPr>
          <p:grpSpPr>
            <a:xfrm>
              <a:off x="9361787" y="3338716"/>
              <a:ext cx="45915" cy="54000"/>
              <a:chOff x="7973886" y="3386561"/>
              <a:chExt cx="73456" cy="54772"/>
            </a:xfrm>
          </p:grpSpPr>
          <p:sp>
            <p:nvSpPr>
              <p:cNvPr id="7787" name="Freeform: Shape 4635">
                <a:extLst>
                  <a:ext uri="{FF2B5EF4-FFF2-40B4-BE49-F238E27FC236}">
                    <a16:creationId xmlns:a16="http://schemas.microsoft.com/office/drawing/2014/main" id="{D395C65D-6130-8455-F221-702E6DFF0F49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88" name="Freeform: Shape 4636">
                <a:extLst>
                  <a:ext uri="{FF2B5EF4-FFF2-40B4-BE49-F238E27FC236}">
                    <a16:creationId xmlns:a16="http://schemas.microsoft.com/office/drawing/2014/main" id="{DFBE7AE4-C6A4-0D1B-EE5C-682432B7F61E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89" name="Graphic 4351">
              <a:extLst>
                <a:ext uri="{FF2B5EF4-FFF2-40B4-BE49-F238E27FC236}">
                  <a16:creationId xmlns:a16="http://schemas.microsoft.com/office/drawing/2014/main" id="{E2AE3911-B7BB-A4CA-77CF-23EA7E3151C5}"/>
                </a:ext>
              </a:extLst>
            </p:cNvPr>
            <p:cNvGrpSpPr/>
            <p:nvPr/>
          </p:nvGrpSpPr>
          <p:grpSpPr>
            <a:xfrm>
              <a:off x="9542762" y="3465716"/>
              <a:ext cx="45915" cy="54000"/>
              <a:chOff x="7973886" y="3386561"/>
              <a:chExt cx="73456" cy="54772"/>
            </a:xfrm>
          </p:grpSpPr>
          <p:sp>
            <p:nvSpPr>
              <p:cNvPr id="7790" name="Freeform: Shape 4635">
                <a:extLst>
                  <a:ext uri="{FF2B5EF4-FFF2-40B4-BE49-F238E27FC236}">
                    <a16:creationId xmlns:a16="http://schemas.microsoft.com/office/drawing/2014/main" id="{65788E28-9C14-7D71-C6B8-3B2B73806BAB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91" name="Freeform: Shape 4636">
                <a:extLst>
                  <a:ext uri="{FF2B5EF4-FFF2-40B4-BE49-F238E27FC236}">
                    <a16:creationId xmlns:a16="http://schemas.microsoft.com/office/drawing/2014/main" id="{6A5B2A98-11A0-5E59-DC79-6B813AF22A4B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92" name="Graphic 4351">
              <a:extLst>
                <a:ext uri="{FF2B5EF4-FFF2-40B4-BE49-F238E27FC236}">
                  <a16:creationId xmlns:a16="http://schemas.microsoft.com/office/drawing/2014/main" id="{808364EB-FC55-E1E6-DF25-CEF3A2F3B648}"/>
                </a:ext>
              </a:extLst>
            </p:cNvPr>
            <p:cNvGrpSpPr/>
            <p:nvPr/>
          </p:nvGrpSpPr>
          <p:grpSpPr>
            <a:xfrm>
              <a:off x="9990437" y="3716541"/>
              <a:ext cx="45915" cy="54000"/>
              <a:chOff x="7973886" y="3386561"/>
              <a:chExt cx="73456" cy="54772"/>
            </a:xfrm>
          </p:grpSpPr>
          <p:sp>
            <p:nvSpPr>
              <p:cNvPr id="7793" name="Freeform: Shape 4635">
                <a:extLst>
                  <a:ext uri="{FF2B5EF4-FFF2-40B4-BE49-F238E27FC236}">
                    <a16:creationId xmlns:a16="http://schemas.microsoft.com/office/drawing/2014/main" id="{3048673B-90BD-EAC4-8A98-DA6865C975AE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94" name="Freeform: Shape 4636">
                <a:extLst>
                  <a:ext uri="{FF2B5EF4-FFF2-40B4-BE49-F238E27FC236}">
                    <a16:creationId xmlns:a16="http://schemas.microsoft.com/office/drawing/2014/main" id="{9BC014D1-B3BD-3B1B-A61F-48816C0C701B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95" name="Graphic 4351">
              <a:extLst>
                <a:ext uri="{FF2B5EF4-FFF2-40B4-BE49-F238E27FC236}">
                  <a16:creationId xmlns:a16="http://schemas.microsoft.com/office/drawing/2014/main" id="{ADA0F8A2-5469-CD30-E8EB-4F2E59F3DA81}"/>
                </a:ext>
              </a:extLst>
            </p:cNvPr>
            <p:cNvGrpSpPr/>
            <p:nvPr/>
          </p:nvGrpSpPr>
          <p:grpSpPr>
            <a:xfrm>
              <a:off x="10253962" y="3770516"/>
              <a:ext cx="45915" cy="54000"/>
              <a:chOff x="7973886" y="3386561"/>
              <a:chExt cx="73456" cy="54772"/>
            </a:xfrm>
          </p:grpSpPr>
          <p:sp>
            <p:nvSpPr>
              <p:cNvPr id="7796" name="Freeform: Shape 4635">
                <a:extLst>
                  <a:ext uri="{FF2B5EF4-FFF2-40B4-BE49-F238E27FC236}">
                    <a16:creationId xmlns:a16="http://schemas.microsoft.com/office/drawing/2014/main" id="{776D9F6C-A20E-E8F6-0411-668B6191B7EF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797" name="Freeform: Shape 4636">
                <a:extLst>
                  <a:ext uri="{FF2B5EF4-FFF2-40B4-BE49-F238E27FC236}">
                    <a16:creationId xmlns:a16="http://schemas.microsoft.com/office/drawing/2014/main" id="{ED380E66-1ED8-9C61-3411-E40B8699AEBD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98" name="Graphic 4351">
              <a:extLst>
                <a:ext uri="{FF2B5EF4-FFF2-40B4-BE49-F238E27FC236}">
                  <a16:creationId xmlns:a16="http://schemas.microsoft.com/office/drawing/2014/main" id="{847C5544-DBE1-EB17-86B2-A04D652DC3C0}"/>
                </a:ext>
              </a:extLst>
            </p:cNvPr>
            <p:cNvGrpSpPr/>
            <p:nvPr/>
          </p:nvGrpSpPr>
          <p:grpSpPr>
            <a:xfrm>
              <a:off x="11495387" y="4049916"/>
              <a:ext cx="45915" cy="54000"/>
              <a:chOff x="7973886" y="3386561"/>
              <a:chExt cx="73456" cy="54772"/>
            </a:xfrm>
          </p:grpSpPr>
          <p:sp>
            <p:nvSpPr>
              <p:cNvPr id="7799" name="Freeform: Shape 4635">
                <a:extLst>
                  <a:ext uri="{FF2B5EF4-FFF2-40B4-BE49-F238E27FC236}">
                    <a16:creationId xmlns:a16="http://schemas.microsoft.com/office/drawing/2014/main" id="{514036DC-030B-B684-8734-3B5466F8DD13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00" name="Freeform: Shape 4636">
                <a:extLst>
                  <a:ext uri="{FF2B5EF4-FFF2-40B4-BE49-F238E27FC236}">
                    <a16:creationId xmlns:a16="http://schemas.microsoft.com/office/drawing/2014/main" id="{7723B643-F83A-0411-06CE-95D1DD2CB4EB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01" name="Graphic 4351">
              <a:extLst>
                <a:ext uri="{FF2B5EF4-FFF2-40B4-BE49-F238E27FC236}">
                  <a16:creationId xmlns:a16="http://schemas.microsoft.com/office/drawing/2014/main" id="{B7C11EC2-8934-087A-A172-32091C41BA0C}"/>
                </a:ext>
              </a:extLst>
            </p:cNvPr>
            <p:cNvGrpSpPr/>
            <p:nvPr/>
          </p:nvGrpSpPr>
          <p:grpSpPr>
            <a:xfrm>
              <a:off x="10269837" y="3799091"/>
              <a:ext cx="45915" cy="54000"/>
              <a:chOff x="7973886" y="3386561"/>
              <a:chExt cx="73456" cy="54772"/>
            </a:xfrm>
          </p:grpSpPr>
          <p:sp>
            <p:nvSpPr>
              <p:cNvPr id="7802" name="Freeform: Shape 4635">
                <a:extLst>
                  <a:ext uri="{FF2B5EF4-FFF2-40B4-BE49-F238E27FC236}">
                    <a16:creationId xmlns:a16="http://schemas.microsoft.com/office/drawing/2014/main" id="{695C11E8-04A4-AA86-8A56-0480ABD97A17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03" name="Freeform: Shape 4636">
                <a:extLst>
                  <a:ext uri="{FF2B5EF4-FFF2-40B4-BE49-F238E27FC236}">
                    <a16:creationId xmlns:a16="http://schemas.microsoft.com/office/drawing/2014/main" id="{2A12CD69-735D-57A0-1104-DE7405B8A62E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04" name="Graphic 4351">
              <a:extLst>
                <a:ext uri="{FF2B5EF4-FFF2-40B4-BE49-F238E27FC236}">
                  <a16:creationId xmlns:a16="http://schemas.microsoft.com/office/drawing/2014/main" id="{15F61935-58EB-9D5F-6E2A-15908E985FB2}"/>
                </a:ext>
              </a:extLst>
            </p:cNvPr>
            <p:cNvGrpSpPr/>
            <p:nvPr/>
          </p:nvGrpSpPr>
          <p:grpSpPr>
            <a:xfrm>
              <a:off x="10600037" y="3903866"/>
              <a:ext cx="45915" cy="54000"/>
              <a:chOff x="7973886" y="3386561"/>
              <a:chExt cx="73456" cy="54772"/>
            </a:xfrm>
          </p:grpSpPr>
          <p:sp>
            <p:nvSpPr>
              <p:cNvPr id="7805" name="Freeform: Shape 4635">
                <a:extLst>
                  <a:ext uri="{FF2B5EF4-FFF2-40B4-BE49-F238E27FC236}">
                    <a16:creationId xmlns:a16="http://schemas.microsoft.com/office/drawing/2014/main" id="{CD659EFF-B0CE-BEFE-6048-0960F07BA48D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06" name="Freeform: Shape 4636">
                <a:extLst>
                  <a:ext uri="{FF2B5EF4-FFF2-40B4-BE49-F238E27FC236}">
                    <a16:creationId xmlns:a16="http://schemas.microsoft.com/office/drawing/2014/main" id="{AFDAC462-8302-9CA2-28E3-DC4F3E9AC541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07" name="Graphic 4351">
              <a:extLst>
                <a:ext uri="{FF2B5EF4-FFF2-40B4-BE49-F238E27FC236}">
                  <a16:creationId xmlns:a16="http://schemas.microsoft.com/office/drawing/2014/main" id="{A7573E84-6D16-58C7-00E1-F1E5C1EF42FE}"/>
                </a:ext>
              </a:extLst>
            </p:cNvPr>
            <p:cNvGrpSpPr/>
            <p:nvPr/>
          </p:nvGrpSpPr>
          <p:grpSpPr>
            <a:xfrm>
              <a:off x="10536537" y="3897516"/>
              <a:ext cx="45915" cy="54000"/>
              <a:chOff x="7973886" y="3386561"/>
              <a:chExt cx="73456" cy="54772"/>
            </a:xfrm>
          </p:grpSpPr>
          <p:sp>
            <p:nvSpPr>
              <p:cNvPr id="7808" name="Freeform: Shape 4635">
                <a:extLst>
                  <a:ext uri="{FF2B5EF4-FFF2-40B4-BE49-F238E27FC236}">
                    <a16:creationId xmlns:a16="http://schemas.microsoft.com/office/drawing/2014/main" id="{FAC2589E-EC7A-709E-CDD6-37A0D4F7C113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09" name="Freeform: Shape 4636">
                <a:extLst>
                  <a:ext uri="{FF2B5EF4-FFF2-40B4-BE49-F238E27FC236}">
                    <a16:creationId xmlns:a16="http://schemas.microsoft.com/office/drawing/2014/main" id="{15F8ED0E-BE74-6425-4FB4-262DD666B9AA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10" name="Graphic 4351">
              <a:extLst>
                <a:ext uri="{FF2B5EF4-FFF2-40B4-BE49-F238E27FC236}">
                  <a16:creationId xmlns:a16="http://schemas.microsoft.com/office/drawing/2014/main" id="{6F600AA8-52D5-E458-9AF3-BE011BDCD321}"/>
                </a:ext>
              </a:extLst>
            </p:cNvPr>
            <p:cNvGrpSpPr/>
            <p:nvPr/>
          </p:nvGrpSpPr>
          <p:grpSpPr>
            <a:xfrm>
              <a:off x="11158837" y="4043566"/>
              <a:ext cx="45915" cy="54000"/>
              <a:chOff x="7973886" y="3386561"/>
              <a:chExt cx="73456" cy="54772"/>
            </a:xfrm>
          </p:grpSpPr>
          <p:sp>
            <p:nvSpPr>
              <p:cNvPr id="7811" name="Freeform: Shape 4635">
                <a:extLst>
                  <a:ext uri="{FF2B5EF4-FFF2-40B4-BE49-F238E27FC236}">
                    <a16:creationId xmlns:a16="http://schemas.microsoft.com/office/drawing/2014/main" id="{0C895239-69D3-F3E3-421E-E2F503F10DE4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12" name="Freeform: Shape 4636">
                <a:extLst>
                  <a:ext uri="{FF2B5EF4-FFF2-40B4-BE49-F238E27FC236}">
                    <a16:creationId xmlns:a16="http://schemas.microsoft.com/office/drawing/2014/main" id="{09D4AD1D-8733-F90D-4FEE-CC3132BA3B07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13" name="Graphic 4351">
              <a:extLst>
                <a:ext uri="{FF2B5EF4-FFF2-40B4-BE49-F238E27FC236}">
                  <a16:creationId xmlns:a16="http://schemas.microsoft.com/office/drawing/2014/main" id="{689EE12F-F5B6-6E69-323E-27816EFA3106}"/>
                </a:ext>
              </a:extLst>
            </p:cNvPr>
            <p:cNvGrpSpPr/>
            <p:nvPr/>
          </p:nvGrpSpPr>
          <p:grpSpPr>
            <a:xfrm>
              <a:off x="10339687" y="3821316"/>
              <a:ext cx="45915" cy="54000"/>
              <a:chOff x="7973886" y="3386561"/>
              <a:chExt cx="73456" cy="54772"/>
            </a:xfrm>
          </p:grpSpPr>
          <p:sp>
            <p:nvSpPr>
              <p:cNvPr id="7814" name="Freeform: Shape 4635">
                <a:extLst>
                  <a:ext uri="{FF2B5EF4-FFF2-40B4-BE49-F238E27FC236}">
                    <a16:creationId xmlns:a16="http://schemas.microsoft.com/office/drawing/2014/main" id="{682CD7DB-B8F7-4D6A-115E-C8FEC5DBB067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15" name="Freeform: Shape 4636">
                <a:extLst>
                  <a:ext uri="{FF2B5EF4-FFF2-40B4-BE49-F238E27FC236}">
                    <a16:creationId xmlns:a16="http://schemas.microsoft.com/office/drawing/2014/main" id="{1ABCD68E-049E-279E-A3BF-F506F1D2F7FB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16" name="Graphic 4351">
              <a:extLst>
                <a:ext uri="{FF2B5EF4-FFF2-40B4-BE49-F238E27FC236}">
                  <a16:creationId xmlns:a16="http://schemas.microsoft.com/office/drawing/2014/main" id="{D09CE280-AAF1-2A4E-4A1E-327C96457AEF}"/>
                </a:ext>
              </a:extLst>
            </p:cNvPr>
            <p:cNvGrpSpPr/>
            <p:nvPr/>
          </p:nvGrpSpPr>
          <p:grpSpPr>
            <a:xfrm>
              <a:off x="10307937" y="3808616"/>
              <a:ext cx="45915" cy="54000"/>
              <a:chOff x="7973886" y="3386561"/>
              <a:chExt cx="73456" cy="54772"/>
            </a:xfrm>
          </p:grpSpPr>
          <p:sp>
            <p:nvSpPr>
              <p:cNvPr id="7817" name="Freeform: Shape 4635">
                <a:extLst>
                  <a:ext uri="{FF2B5EF4-FFF2-40B4-BE49-F238E27FC236}">
                    <a16:creationId xmlns:a16="http://schemas.microsoft.com/office/drawing/2014/main" id="{84BAE807-F826-AD3D-C61C-0F7FE6E5FA27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18" name="Freeform: Shape 4636">
                <a:extLst>
                  <a:ext uri="{FF2B5EF4-FFF2-40B4-BE49-F238E27FC236}">
                    <a16:creationId xmlns:a16="http://schemas.microsoft.com/office/drawing/2014/main" id="{FA5F45E2-5632-62BE-8CD6-662A72344E97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19" name="Graphic 4351">
              <a:extLst>
                <a:ext uri="{FF2B5EF4-FFF2-40B4-BE49-F238E27FC236}">
                  <a16:creationId xmlns:a16="http://schemas.microsoft.com/office/drawing/2014/main" id="{C1E27248-B6A7-53F1-DE2E-413A8789D0E2}"/>
                </a:ext>
              </a:extLst>
            </p:cNvPr>
            <p:cNvGrpSpPr/>
            <p:nvPr/>
          </p:nvGrpSpPr>
          <p:grpSpPr>
            <a:xfrm>
              <a:off x="10473037" y="3862591"/>
              <a:ext cx="45915" cy="54000"/>
              <a:chOff x="7973886" y="3386561"/>
              <a:chExt cx="73456" cy="54772"/>
            </a:xfrm>
          </p:grpSpPr>
          <p:sp>
            <p:nvSpPr>
              <p:cNvPr id="7820" name="Freeform: Shape 4635">
                <a:extLst>
                  <a:ext uri="{FF2B5EF4-FFF2-40B4-BE49-F238E27FC236}">
                    <a16:creationId xmlns:a16="http://schemas.microsoft.com/office/drawing/2014/main" id="{1872F0E2-AF33-19D9-1541-C593B121DD14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21" name="Freeform: Shape 4636">
                <a:extLst>
                  <a:ext uri="{FF2B5EF4-FFF2-40B4-BE49-F238E27FC236}">
                    <a16:creationId xmlns:a16="http://schemas.microsoft.com/office/drawing/2014/main" id="{554EE87E-957A-1FF9-6960-97160F7DD9AC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22" name="Graphic 4351">
              <a:extLst>
                <a:ext uri="{FF2B5EF4-FFF2-40B4-BE49-F238E27FC236}">
                  <a16:creationId xmlns:a16="http://schemas.microsoft.com/office/drawing/2014/main" id="{98B9A207-FE02-62FA-777D-4A5C3C3B3479}"/>
                </a:ext>
              </a:extLst>
            </p:cNvPr>
            <p:cNvGrpSpPr/>
            <p:nvPr/>
          </p:nvGrpSpPr>
          <p:grpSpPr>
            <a:xfrm>
              <a:off x="10361912" y="3821316"/>
              <a:ext cx="45915" cy="54000"/>
              <a:chOff x="7973886" y="3386561"/>
              <a:chExt cx="73456" cy="54772"/>
            </a:xfrm>
          </p:grpSpPr>
          <p:sp>
            <p:nvSpPr>
              <p:cNvPr id="7823" name="Freeform: Shape 4635">
                <a:extLst>
                  <a:ext uri="{FF2B5EF4-FFF2-40B4-BE49-F238E27FC236}">
                    <a16:creationId xmlns:a16="http://schemas.microsoft.com/office/drawing/2014/main" id="{5EAA4A35-AB2E-5588-D1CF-AFD417CC3081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24" name="Freeform: Shape 4636">
                <a:extLst>
                  <a:ext uri="{FF2B5EF4-FFF2-40B4-BE49-F238E27FC236}">
                    <a16:creationId xmlns:a16="http://schemas.microsoft.com/office/drawing/2014/main" id="{300AF2F9-850B-AB61-D751-940C318BD2B7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25" name="Graphic 4351">
              <a:extLst>
                <a:ext uri="{FF2B5EF4-FFF2-40B4-BE49-F238E27FC236}">
                  <a16:creationId xmlns:a16="http://schemas.microsoft.com/office/drawing/2014/main" id="{F5AEE34E-C946-746D-A702-40B10D109236}"/>
                </a:ext>
              </a:extLst>
            </p:cNvPr>
            <p:cNvGrpSpPr/>
            <p:nvPr/>
          </p:nvGrpSpPr>
          <p:grpSpPr>
            <a:xfrm>
              <a:off x="10501612" y="3865766"/>
              <a:ext cx="45915" cy="54000"/>
              <a:chOff x="7973886" y="3386561"/>
              <a:chExt cx="73456" cy="54772"/>
            </a:xfrm>
          </p:grpSpPr>
          <p:sp>
            <p:nvSpPr>
              <p:cNvPr id="7826" name="Freeform: Shape 4635">
                <a:extLst>
                  <a:ext uri="{FF2B5EF4-FFF2-40B4-BE49-F238E27FC236}">
                    <a16:creationId xmlns:a16="http://schemas.microsoft.com/office/drawing/2014/main" id="{D46717F4-64B4-815C-B8EE-89231818D835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27" name="Freeform: Shape 4636">
                <a:extLst>
                  <a:ext uri="{FF2B5EF4-FFF2-40B4-BE49-F238E27FC236}">
                    <a16:creationId xmlns:a16="http://schemas.microsoft.com/office/drawing/2014/main" id="{68B85DF8-E75B-3FE6-68E8-8EE50056CC10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28" name="Graphic 4351">
              <a:extLst>
                <a:ext uri="{FF2B5EF4-FFF2-40B4-BE49-F238E27FC236}">
                  <a16:creationId xmlns:a16="http://schemas.microsoft.com/office/drawing/2014/main" id="{D0ED9C0D-F3B8-FDA6-7FC4-C5911B323CA7}"/>
                </a:ext>
              </a:extLst>
            </p:cNvPr>
            <p:cNvGrpSpPr/>
            <p:nvPr/>
          </p:nvGrpSpPr>
          <p:grpSpPr>
            <a:xfrm>
              <a:off x="10400012" y="3856241"/>
              <a:ext cx="45915" cy="54000"/>
              <a:chOff x="7973886" y="3386561"/>
              <a:chExt cx="73456" cy="54772"/>
            </a:xfrm>
          </p:grpSpPr>
          <p:sp>
            <p:nvSpPr>
              <p:cNvPr id="7829" name="Freeform: Shape 4635">
                <a:extLst>
                  <a:ext uri="{FF2B5EF4-FFF2-40B4-BE49-F238E27FC236}">
                    <a16:creationId xmlns:a16="http://schemas.microsoft.com/office/drawing/2014/main" id="{63860D8F-3C05-9CB7-E30D-B5FFB0C3D2F8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30" name="Freeform: Shape 4636">
                <a:extLst>
                  <a:ext uri="{FF2B5EF4-FFF2-40B4-BE49-F238E27FC236}">
                    <a16:creationId xmlns:a16="http://schemas.microsoft.com/office/drawing/2014/main" id="{1E0CEC60-BDDA-835A-9484-41BC26F69A51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31" name="Graphic 4351">
              <a:extLst>
                <a:ext uri="{FF2B5EF4-FFF2-40B4-BE49-F238E27FC236}">
                  <a16:creationId xmlns:a16="http://schemas.microsoft.com/office/drawing/2014/main" id="{2FF3FA90-03DE-F911-F4D8-4A9776A499C4}"/>
                </a:ext>
              </a:extLst>
            </p:cNvPr>
            <p:cNvGrpSpPr/>
            <p:nvPr/>
          </p:nvGrpSpPr>
          <p:grpSpPr>
            <a:xfrm>
              <a:off x="10422237" y="3862591"/>
              <a:ext cx="45915" cy="54000"/>
              <a:chOff x="7973886" y="3386561"/>
              <a:chExt cx="73456" cy="54772"/>
            </a:xfrm>
          </p:grpSpPr>
          <p:sp>
            <p:nvSpPr>
              <p:cNvPr id="7832" name="Freeform: Shape 4635">
                <a:extLst>
                  <a:ext uri="{FF2B5EF4-FFF2-40B4-BE49-F238E27FC236}">
                    <a16:creationId xmlns:a16="http://schemas.microsoft.com/office/drawing/2014/main" id="{625E9CCF-4B83-D5A1-1D9E-D0F9458F900E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33" name="Freeform: Shape 4636">
                <a:extLst>
                  <a:ext uri="{FF2B5EF4-FFF2-40B4-BE49-F238E27FC236}">
                    <a16:creationId xmlns:a16="http://schemas.microsoft.com/office/drawing/2014/main" id="{5685F98D-9BF4-455C-A032-FD9AB93F8F83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34" name="Graphic 4351">
              <a:extLst>
                <a:ext uri="{FF2B5EF4-FFF2-40B4-BE49-F238E27FC236}">
                  <a16:creationId xmlns:a16="http://schemas.microsoft.com/office/drawing/2014/main" id="{E78890AC-5AE4-56B7-91CF-65DC099BC0B0}"/>
                </a:ext>
              </a:extLst>
            </p:cNvPr>
            <p:cNvGrpSpPr/>
            <p:nvPr/>
          </p:nvGrpSpPr>
          <p:grpSpPr>
            <a:xfrm>
              <a:off x="10660362" y="3907041"/>
              <a:ext cx="45915" cy="54000"/>
              <a:chOff x="7973886" y="3386561"/>
              <a:chExt cx="73456" cy="54772"/>
            </a:xfrm>
          </p:grpSpPr>
          <p:sp>
            <p:nvSpPr>
              <p:cNvPr id="7835" name="Freeform: Shape 4635">
                <a:extLst>
                  <a:ext uri="{FF2B5EF4-FFF2-40B4-BE49-F238E27FC236}">
                    <a16:creationId xmlns:a16="http://schemas.microsoft.com/office/drawing/2014/main" id="{02DA1CD3-BF58-97BF-78EC-B436AA0A2D7C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36" name="Freeform: Shape 4636">
                <a:extLst>
                  <a:ext uri="{FF2B5EF4-FFF2-40B4-BE49-F238E27FC236}">
                    <a16:creationId xmlns:a16="http://schemas.microsoft.com/office/drawing/2014/main" id="{1FD4D628-3E50-5429-E9A9-66335FD20D29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37" name="Graphic 4351">
              <a:extLst>
                <a:ext uri="{FF2B5EF4-FFF2-40B4-BE49-F238E27FC236}">
                  <a16:creationId xmlns:a16="http://schemas.microsoft.com/office/drawing/2014/main" id="{601B2A23-86F3-6074-FE14-0B3FD705C151}"/>
                </a:ext>
              </a:extLst>
            </p:cNvPr>
            <p:cNvGrpSpPr/>
            <p:nvPr/>
          </p:nvGrpSpPr>
          <p:grpSpPr>
            <a:xfrm>
              <a:off x="10384137" y="3846716"/>
              <a:ext cx="45915" cy="54000"/>
              <a:chOff x="7973886" y="3386561"/>
              <a:chExt cx="73456" cy="54772"/>
            </a:xfrm>
          </p:grpSpPr>
          <p:sp>
            <p:nvSpPr>
              <p:cNvPr id="7838" name="Freeform: Shape 4635">
                <a:extLst>
                  <a:ext uri="{FF2B5EF4-FFF2-40B4-BE49-F238E27FC236}">
                    <a16:creationId xmlns:a16="http://schemas.microsoft.com/office/drawing/2014/main" id="{0DC3F6AD-8C09-D5D8-699E-5A3CFB345FF7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39" name="Freeform: Shape 4636">
                <a:extLst>
                  <a:ext uri="{FF2B5EF4-FFF2-40B4-BE49-F238E27FC236}">
                    <a16:creationId xmlns:a16="http://schemas.microsoft.com/office/drawing/2014/main" id="{96EE3F23-2003-24F3-873A-87F91FCCA0AD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40" name="Graphic 4351">
              <a:extLst>
                <a:ext uri="{FF2B5EF4-FFF2-40B4-BE49-F238E27FC236}">
                  <a16:creationId xmlns:a16="http://schemas.microsoft.com/office/drawing/2014/main" id="{97D62764-8955-26F5-1B29-DFE9B2A3258F}"/>
                </a:ext>
              </a:extLst>
            </p:cNvPr>
            <p:cNvGrpSpPr/>
            <p:nvPr/>
          </p:nvGrpSpPr>
          <p:grpSpPr>
            <a:xfrm>
              <a:off x="10673062" y="3922916"/>
              <a:ext cx="45915" cy="54000"/>
              <a:chOff x="7973886" y="3386561"/>
              <a:chExt cx="73456" cy="54772"/>
            </a:xfrm>
          </p:grpSpPr>
          <p:sp>
            <p:nvSpPr>
              <p:cNvPr id="7841" name="Freeform: Shape 4635">
                <a:extLst>
                  <a:ext uri="{FF2B5EF4-FFF2-40B4-BE49-F238E27FC236}">
                    <a16:creationId xmlns:a16="http://schemas.microsoft.com/office/drawing/2014/main" id="{D74EB034-83ED-00F9-7DD6-4F5BABA65325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42" name="Freeform: Shape 4636">
                <a:extLst>
                  <a:ext uri="{FF2B5EF4-FFF2-40B4-BE49-F238E27FC236}">
                    <a16:creationId xmlns:a16="http://schemas.microsoft.com/office/drawing/2014/main" id="{D2527D83-3B16-4C17-4694-2EBCFB56FF43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43" name="Graphic 4351">
              <a:extLst>
                <a:ext uri="{FF2B5EF4-FFF2-40B4-BE49-F238E27FC236}">
                  <a16:creationId xmlns:a16="http://schemas.microsoft.com/office/drawing/2014/main" id="{1DEB00C3-171B-2613-DC80-0C8D831F121D}"/>
                </a:ext>
              </a:extLst>
            </p:cNvPr>
            <p:cNvGrpSpPr/>
            <p:nvPr/>
          </p:nvGrpSpPr>
          <p:grpSpPr>
            <a:xfrm>
              <a:off x="10685762" y="3932441"/>
              <a:ext cx="45915" cy="54000"/>
              <a:chOff x="7973886" y="3386561"/>
              <a:chExt cx="73456" cy="54772"/>
            </a:xfrm>
          </p:grpSpPr>
          <p:sp>
            <p:nvSpPr>
              <p:cNvPr id="7844" name="Freeform: Shape 4635">
                <a:extLst>
                  <a:ext uri="{FF2B5EF4-FFF2-40B4-BE49-F238E27FC236}">
                    <a16:creationId xmlns:a16="http://schemas.microsoft.com/office/drawing/2014/main" id="{331281D9-9999-3A4A-7FF9-479C0E6A9769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45" name="Freeform: Shape 4636">
                <a:extLst>
                  <a:ext uri="{FF2B5EF4-FFF2-40B4-BE49-F238E27FC236}">
                    <a16:creationId xmlns:a16="http://schemas.microsoft.com/office/drawing/2014/main" id="{78E5ADFD-05CF-5EF4-FA9E-CF63FCB24443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46" name="Graphic 4351">
              <a:extLst>
                <a:ext uri="{FF2B5EF4-FFF2-40B4-BE49-F238E27FC236}">
                  <a16:creationId xmlns:a16="http://schemas.microsoft.com/office/drawing/2014/main" id="{203C1C2F-151A-20F7-2615-2481EF8FEFC3}"/>
                </a:ext>
              </a:extLst>
            </p:cNvPr>
            <p:cNvGrpSpPr/>
            <p:nvPr/>
          </p:nvGrpSpPr>
          <p:grpSpPr>
            <a:xfrm>
              <a:off x="11104862" y="4043566"/>
              <a:ext cx="45915" cy="54000"/>
              <a:chOff x="7973886" y="3386561"/>
              <a:chExt cx="73456" cy="54772"/>
            </a:xfrm>
          </p:grpSpPr>
          <p:sp>
            <p:nvSpPr>
              <p:cNvPr id="7847" name="Freeform: Shape 4635">
                <a:extLst>
                  <a:ext uri="{FF2B5EF4-FFF2-40B4-BE49-F238E27FC236}">
                    <a16:creationId xmlns:a16="http://schemas.microsoft.com/office/drawing/2014/main" id="{6AA4FD27-FBE6-DF1C-B54D-D42AE83F88AE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48" name="Freeform: Shape 4636">
                <a:extLst>
                  <a:ext uri="{FF2B5EF4-FFF2-40B4-BE49-F238E27FC236}">
                    <a16:creationId xmlns:a16="http://schemas.microsoft.com/office/drawing/2014/main" id="{07B349E0-AB0C-57FF-1418-E523B40D8AC1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49" name="Graphic 4351">
              <a:extLst>
                <a:ext uri="{FF2B5EF4-FFF2-40B4-BE49-F238E27FC236}">
                  <a16:creationId xmlns:a16="http://schemas.microsoft.com/office/drawing/2014/main" id="{A4760CD9-916A-CC92-89EB-B743D47D27C8}"/>
                </a:ext>
              </a:extLst>
            </p:cNvPr>
            <p:cNvGrpSpPr/>
            <p:nvPr/>
          </p:nvGrpSpPr>
          <p:grpSpPr>
            <a:xfrm>
              <a:off x="11117562" y="4040391"/>
              <a:ext cx="45915" cy="54000"/>
              <a:chOff x="7973886" y="3386561"/>
              <a:chExt cx="73456" cy="54772"/>
            </a:xfrm>
          </p:grpSpPr>
          <p:sp>
            <p:nvSpPr>
              <p:cNvPr id="7850" name="Freeform: Shape 4635">
                <a:extLst>
                  <a:ext uri="{FF2B5EF4-FFF2-40B4-BE49-F238E27FC236}">
                    <a16:creationId xmlns:a16="http://schemas.microsoft.com/office/drawing/2014/main" id="{17528E46-C51D-944C-6433-041D6E256E2F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51" name="Freeform: Shape 4636">
                <a:extLst>
                  <a:ext uri="{FF2B5EF4-FFF2-40B4-BE49-F238E27FC236}">
                    <a16:creationId xmlns:a16="http://schemas.microsoft.com/office/drawing/2014/main" id="{F2CB6F84-D219-5023-A09C-E576B2BFF9DF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52" name="Graphic 4351">
              <a:extLst>
                <a:ext uri="{FF2B5EF4-FFF2-40B4-BE49-F238E27FC236}">
                  <a16:creationId xmlns:a16="http://schemas.microsoft.com/office/drawing/2014/main" id="{0426D573-74E7-F6F5-065E-42AF99EA9BC3}"/>
                </a:ext>
              </a:extLst>
            </p:cNvPr>
            <p:cNvGrpSpPr/>
            <p:nvPr/>
          </p:nvGrpSpPr>
          <p:grpSpPr>
            <a:xfrm>
              <a:off x="10698462" y="3935616"/>
              <a:ext cx="45915" cy="54000"/>
              <a:chOff x="7973886" y="3386561"/>
              <a:chExt cx="73456" cy="54772"/>
            </a:xfrm>
          </p:grpSpPr>
          <p:sp>
            <p:nvSpPr>
              <p:cNvPr id="7853" name="Freeform: Shape 4635">
                <a:extLst>
                  <a:ext uri="{FF2B5EF4-FFF2-40B4-BE49-F238E27FC236}">
                    <a16:creationId xmlns:a16="http://schemas.microsoft.com/office/drawing/2014/main" id="{32723A97-42A5-5E09-C9D5-2C1304972DD2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54" name="Freeform: Shape 4636">
                <a:extLst>
                  <a:ext uri="{FF2B5EF4-FFF2-40B4-BE49-F238E27FC236}">
                    <a16:creationId xmlns:a16="http://schemas.microsoft.com/office/drawing/2014/main" id="{E06137F8-1FF7-FDB5-CF47-83C11F758D3E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55" name="Graphic 4351">
              <a:extLst>
                <a:ext uri="{FF2B5EF4-FFF2-40B4-BE49-F238E27FC236}">
                  <a16:creationId xmlns:a16="http://schemas.microsoft.com/office/drawing/2014/main" id="{C0DBCCFB-1F61-FAF4-CB7E-D54BECD3D5E1}"/>
                </a:ext>
              </a:extLst>
            </p:cNvPr>
            <p:cNvGrpSpPr/>
            <p:nvPr/>
          </p:nvGrpSpPr>
          <p:grpSpPr>
            <a:xfrm>
              <a:off x="10755612" y="3948316"/>
              <a:ext cx="45915" cy="54000"/>
              <a:chOff x="7973886" y="3386561"/>
              <a:chExt cx="73456" cy="54772"/>
            </a:xfrm>
          </p:grpSpPr>
          <p:sp>
            <p:nvSpPr>
              <p:cNvPr id="7856" name="Freeform: Shape 4635">
                <a:extLst>
                  <a:ext uri="{FF2B5EF4-FFF2-40B4-BE49-F238E27FC236}">
                    <a16:creationId xmlns:a16="http://schemas.microsoft.com/office/drawing/2014/main" id="{9C3499B5-743C-FE37-514C-58A591CF3BF8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57" name="Freeform: Shape 4636">
                <a:extLst>
                  <a:ext uri="{FF2B5EF4-FFF2-40B4-BE49-F238E27FC236}">
                    <a16:creationId xmlns:a16="http://schemas.microsoft.com/office/drawing/2014/main" id="{1E41C629-C1C4-037C-F257-4CF48970D717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58" name="Graphic 4351">
              <a:extLst>
                <a:ext uri="{FF2B5EF4-FFF2-40B4-BE49-F238E27FC236}">
                  <a16:creationId xmlns:a16="http://schemas.microsoft.com/office/drawing/2014/main" id="{86664C95-99E8-5FDE-2F2F-579E82853C86}"/>
                </a:ext>
              </a:extLst>
            </p:cNvPr>
            <p:cNvGrpSpPr/>
            <p:nvPr/>
          </p:nvGrpSpPr>
          <p:grpSpPr>
            <a:xfrm>
              <a:off x="10720687" y="3938791"/>
              <a:ext cx="45915" cy="54000"/>
              <a:chOff x="7973886" y="3386561"/>
              <a:chExt cx="73456" cy="54772"/>
            </a:xfrm>
          </p:grpSpPr>
          <p:sp>
            <p:nvSpPr>
              <p:cNvPr id="7859" name="Freeform: Shape 4635">
                <a:extLst>
                  <a:ext uri="{FF2B5EF4-FFF2-40B4-BE49-F238E27FC236}">
                    <a16:creationId xmlns:a16="http://schemas.microsoft.com/office/drawing/2014/main" id="{76271C88-D160-9B49-AC8A-16D22C0EF774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60" name="Freeform: Shape 4636">
                <a:extLst>
                  <a:ext uri="{FF2B5EF4-FFF2-40B4-BE49-F238E27FC236}">
                    <a16:creationId xmlns:a16="http://schemas.microsoft.com/office/drawing/2014/main" id="{D49978C5-B5A2-5303-6B70-4C20660A6DAC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61" name="Graphic 4351">
              <a:extLst>
                <a:ext uri="{FF2B5EF4-FFF2-40B4-BE49-F238E27FC236}">
                  <a16:creationId xmlns:a16="http://schemas.microsoft.com/office/drawing/2014/main" id="{76060BEF-7E17-1D7B-0A5B-88E73B2C1B87}"/>
                </a:ext>
              </a:extLst>
            </p:cNvPr>
            <p:cNvGrpSpPr/>
            <p:nvPr/>
          </p:nvGrpSpPr>
          <p:grpSpPr>
            <a:xfrm>
              <a:off x="10742912" y="3938791"/>
              <a:ext cx="45915" cy="54000"/>
              <a:chOff x="7973886" y="3386561"/>
              <a:chExt cx="73456" cy="54772"/>
            </a:xfrm>
          </p:grpSpPr>
          <p:sp>
            <p:nvSpPr>
              <p:cNvPr id="7862" name="Freeform: Shape 4635">
                <a:extLst>
                  <a:ext uri="{FF2B5EF4-FFF2-40B4-BE49-F238E27FC236}">
                    <a16:creationId xmlns:a16="http://schemas.microsoft.com/office/drawing/2014/main" id="{361A361D-88B6-8454-D469-C7E5E541F4EC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63" name="Freeform: Shape 4636">
                <a:extLst>
                  <a:ext uri="{FF2B5EF4-FFF2-40B4-BE49-F238E27FC236}">
                    <a16:creationId xmlns:a16="http://schemas.microsoft.com/office/drawing/2014/main" id="{9C797D6C-B124-797D-1B05-20FA1E955CA0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64" name="Graphic 4351">
              <a:extLst>
                <a:ext uri="{FF2B5EF4-FFF2-40B4-BE49-F238E27FC236}">
                  <a16:creationId xmlns:a16="http://schemas.microsoft.com/office/drawing/2014/main" id="{D6A8C7E5-EE5C-AED0-5D54-184B7496C6AF}"/>
                </a:ext>
              </a:extLst>
            </p:cNvPr>
            <p:cNvGrpSpPr/>
            <p:nvPr/>
          </p:nvGrpSpPr>
          <p:grpSpPr>
            <a:xfrm>
              <a:off x="10939762" y="4043566"/>
              <a:ext cx="45915" cy="54000"/>
              <a:chOff x="7973886" y="3386561"/>
              <a:chExt cx="73456" cy="54772"/>
            </a:xfrm>
          </p:grpSpPr>
          <p:sp>
            <p:nvSpPr>
              <p:cNvPr id="7865" name="Freeform: Shape 4635">
                <a:extLst>
                  <a:ext uri="{FF2B5EF4-FFF2-40B4-BE49-F238E27FC236}">
                    <a16:creationId xmlns:a16="http://schemas.microsoft.com/office/drawing/2014/main" id="{2CC8A2A9-CC1C-9CF6-EDDE-B3E6F9362D82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66" name="Freeform: Shape 4636">
                <a:extLst>
                  <a:ext uri="{FF2B5EF4-FFF2-40B4-BE49-F238E27FC236}">
                    <a16:creationId xmlns:a16="http://schemas.microsoft.com/office/drawing/2014/main" id="{7FE038D9-6E0F-FDAA-2BBA-F09304A2CBBC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67" name="Graphic 4351">
              <a:extLst>
                <a:ext uri="{FF2B5EF4-FFF2-40B4-BE49-F238E27FC236}">
                  <a16:creationId xmlns:a16="http://schemas.microsoft.com/office/drawing/2014/main" id="{5D381B93-FC95-E92F-03A1-3C3951444BD5}"/>
                </a:ext>
              </a:extLst>
            </p:cNvPr>
            <p:cNvGrpSpPr/>
            <p:nvPr/>
          </p:nvGrpSpPr>
          <p:grpSpPr>
            <a:xfrm>
              <a:off x="10987387" y="4043566"/>
              <a:ext cx="45915" cy="54000"/>
              <a:chOff x="7973886" y="3386561"/>
              <a:chExt cx="73456" cy="54772"/>
            </a:xfrm>
          </p:grpSpPr>
          <p:sp>
            <p:nvSpPr>
              <p:cNvPr id="7868" name="Freeform: Shape 4635">
                <a:extLst>
                  <a:ext uri="{FF2B5EF4-FFF2-40B4-BE49-F238E27FC236}">
                    <a16:creationId xmlns:a16="http://schemas.microsoft.com/office/drawing/2014/main" id="{52BC13E4-7AEA-7400-B5E2-D48C1DAFE73C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69" name="Freeform: Shape 4636">
                <a:extLst>
                  <a:ext uri="{FF2B5EF4-FFF2-40B4-BE49-F238E27FC236}">
                    <a16:creationId xmlns:a16="http://schemas.microsoft.com/office/drawing/2014/main" id="{85584C5E-2DC9-76ED-8BDF-12C6CF186850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70" name="Graphic 4351">
              <a:extLst>
                <a:ext uri="{FF2B5EF4-FFF2-40B4-BE49-F238E27FC236}">
                  <a16:creationId xmlns:a16="http://schemas.microsoft.com/office/drawing/2014/main" id="{1C8432A7-BADB-1D72-EC78-5C025F7A4C85}"/>
                </a:ext>
              </a:extLst>
            </p:cNvPr>
            <p:cNvGrpSpPr/>
            <p:nvPr/>
          </p:nvGrpSpPr>
          <p:grpSpPr>
            <a:xfrm>
              <a:off x="11044537" y="4043566"/>
              <a:ext cx="45915" cy="54000"/>
              <a:chOff x="7973886" y="3386561"/>
              <a:chExt cx="73456" cy="54772"/>
            </a:xfrm>
          </p:grpSpPr>
          <p:sp>
            <p:nvSpPr>
              <p:cNvPr id="7871" name="Freeform: Shape 4635">
                <a:extLst>
                  <a:ext uri="{FF2B5EF4-FFF2-40B4-BE49-F238E27FC236}">
                    <a16:creationId xmlns:a16="http://schemas.microsoft.com/office/drawing/2014/main" id="{B77B4585-A9F6-4825-4180-E945FC6D82B6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72" name="Freeform: Shape 4636">
                <a:extLst>
                  <a:ext uri="{FF2B5EF4-FFF2-40B4-BE49-F238E27FC236}">
                    <a16:creationId xmlns:a16="http://schemas.microsoft.com/office/drawing/2014/main" id="{3EC44BB3-C5C6-593C-9C86-C78601616350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73" name="Graphic 4351">
              <a:extLst>
                <a:ext uri="{FF2B5EF4-FFF2-40B4-BE49-F238E27FC236}">
                  <a16:creationId xmlns:a16="http://schemas.microsoft.com/office/drawing/2014/main" id="{8CC63E9C-198E-9393-114A-A85E858503C9}"/>
                </a:ext>
              </a:extLst>
            </p:cNvPr>
            <p:cNvGrpSpPr/>
            <p:nvPr/>
          </p:nvGrpSpPr>
          <p:grpSpPr>
            <a:xfrm>
              <a:off x="10774662" y="3961016"/>
              <a:ext cx="45915" cy="54000"/>
              <a:chOff x="7973886" y="3386561"/>
              <a:chExt cx="73456" cy="54772"/>
            </a:xfrm>
          </p:grpSpPr>
          <p:sp>
            <p:nvSpPr>
              <p:cNvPr id="7874" name="Freeform: Shape 4635">
                <a:extLst>
                  <a:ext uri="{FF2B5EF4-FFF2-40B4-BE49-F238E27FC236}">
                    <a16:creationId xmlns:a16="http://schemas.microsoft.com/office/drawing/2014/main" id="{DFC90F3A-8F87-821C-4399-0C8FF8183AF7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75" name="Freeform: Shape 4636">
                <a:extLst>
                  <a:ext uri="{FF2B5EF4-FFF2-40B4-BE49-F238E27FC236}">
                    <a16:creationId xmlns:a16="http://schemas.microsoft.com/office/drawing/2014/main" id="{1F9682D8-D32A-5C61-2411-901D5446E552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76" name="Graphic 4351">
              <a:extLst>
                <a:ext uri="{FF2B5EF4-FFF2-40B4-BE49-F238E27FC236}">
                  <a16:creationId xmlns:a16="http://schemas.microsoft.com/office/drawing/2014/main" id="{AB4764A9-59D9-702D-D734-335380F1DBD9}"/>
                </a:ext>
              </a:extLst>
            </p:cNvPr>
            <p:cNvGrpSpPr/>
            <p:nvPr/>
          </p:nvGrpSpPr>
          <p:grpSpPr>
            <a:xfrm>
              <a:off x="10882612" y="3986416"/>
              <a:ext cx="45915" cy="54000"/>
              <a:chOff x="7973886" y="3386561"/>
              <a:chExt cx="73456" cy="54772"/>
            </a:xfrm>
          </p:grpSpPr>
          <p:sp>
            <p:nvSpPr>
              <p:cNvPr id="7877" name="Freeform: Shape 4635">
                <a:extLst>
                  <a:ext uri="{FF2B5EF4-FFF2-40B4-BE49-F238E27FC236}">
                    <a16:creationId xmlns:a16="http://schemas.microsoft.com/office/drawing/2014/main" id="{70539999-3301-E79B-B15D-69FDF374062A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78" name="Freeform: Shape 4636">
                <a:extLst>
                  <a:ext uri="{FF2B5EF4-FFF2-40B4-BE49-F238E27FC236}">
                    <a16:creationId xmlns:a16="http://schemas.microsoft.com/office/drawing/2014/main" id="{279DB5D5-8CFF-A222-74C8-986760114F5A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79" name="Graphic 4351">
              <a:extLst>
                <a:ext uri="{FF2B5EF4-FFF2-40B4-BE49-F238E27FC236}">
                  <a16:creationId xmlns:a16="http://schemas.microsoft.com/office/drawing/2014/main" id="{B582EE80-1479-9019-FC06-405F701DDE20}"/>
                </a:ext>
              </a:extLst>
            </p:cNvPr>
            <p:cNvGrpSpPr/>
            <p:nvPr/>
          </p:nvGrpSpPr>
          <p:grpSpPr>
            <a:xfrm>
              <a:off x="10952462" y="4043566"/>
              <a:ext cx="45915" cy="54000"/>
              <a:chOff x="7973886" y="3386561"/>
              <a:chExt cx="73456" cy="54772"/>
            </a:xfrm>
          </p:grpSpPr>
          <p:sp>
            <p:nvSpPr>
              <p:cNvPr id="7880" name="Freeform: Shape 4635">
                <a:extLst>
                  <a:ext uri="{FF2B5EF4-FFF2-40B4-BE49-F238E27FC236}">
                    <a16:creationId xmlns:a16="http://schemas.microsoft.com/office/drawing/2014/main" id="{F7C70F69-AD65-6EB5-A703-90B1E9BBCED2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81" name="Freeform: Shape 4636">
                <a:extLst>
                  <a:ext uri="{FF2B5EF4-FFF2-40B4-BE49-F238E27FC236}">
                    <a16:creationId xmlns:a16="http://schemas.microsoft.com/office/drawing/2014/main" id="{40785C4E-47ED-582E-CB02-1713EB93BFCD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82" name="Graphic 4351">
              <a:extLst>
                <a:ext uri="{FF2B5EF4-FFF2-40B4-BE49-F238E27FC236}">
                  <a16:creationId xmlns:a16="http://schemas.microsoft.com/office/drawing/2014/main" id="{C9C242E8-86F8-2570-C72D-6C004046C588}"/>
                </a:ext>
              </a:extLst>
            </p:cNvPr>
            <p:cNvGrpSpPr/>
            <p:nvPr/>
          </p:nvGrpSpPr>
          <p:grpSpPr>
            <a:xfrm>
              <a:off x="10898487" y="4011816"/>
              <a:ext cx="45915" cy="54000"/>
              <a:chOff x="7973886" y="3386561"/>
              <a:chExt cx="73456" cy="54772"/>
            </a:xfrm>
          </p:grpSpPr>
          <p:sp>
            <p:nvSpPr>
              <p:cNvPr id="7883" name="Freeform: Shape 4635">
                <a:extLst>
                  <a:ext uri="{FF2B5EF4-FFF2-40B4-BE49-F238E27FC236}">
                    <a16:creationId xmlns:a16="http://schemas.microsoft.com/office/drawing/2014/main" id="{5042EDFE-B8C0-6273-4EE3-E9CBC56597F4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84" name="Freeform: Shape 4636">
                <a:extLst>
                  <a:ext uri="{FF2B5EF4-FFF2-40B4-BE49-F238E27FC236}">
                    <a16:creationId xmlns:a16="http://schemas.microsoft.com/office/drawing/2014/main" id="{3FE89953-B43A-1FA9-B51F-AFBC12986802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85" name="Graphic 4351">
              <a:extLst>
                <a:ext uri="{FF2B5EF4-FFF2-40B4-BE49-F238E27FC236}">
                  <a16:creationId xmlns:a16="http://schemas.microsoft.com/office/drawing/2014/main" id="{E8977F99-8814-330D-B188-C82E0ABEA830}"/>
                </a:ext>
              </a:extLst>
            </p:cNvPr>
            <p:cNvGrpSpPr/>
            <p:nvPr/>
          </p:nvGrpSpPr>
          <p:grpSpPr>
            <a:xfrm>
              <a:off x="10857212" y="3957841"/>
              <a:ext cx="45915" cy="54000"/>
              <a:chOff x="7973886" y="3386561"/>
              <a:chExt cx="73456" cy="54772"/>
            </a:xfrm>
          </p:grpSpPr>
          <p:sp>
            <p:nvSpPr>
              <p:cNvPr id="7886" name="Freeform: Shape 4635">
                <a:extLst>
                  <a:ext uri="{FF2B5EF4-FFF2-40B4-BE49-F238E27FC236}">
                    <a16:creationId xmlns:a16="http://schemas.microsoft.com/office/drawing/2014/main" id="{084785BB-A6E0-1FDB-592F-0F935B874D4C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87" name="Freeform: Shape 4636">
                <a:extLst>
                  <a:ext uri="{FF2B5EF4-FFF2-40B4-BE49-F238E27FC236}">
                    <a16:creationId xmlns:a16="http://schemas.microsoft.com/office/drawing/2014/main" id="{B17119B7-D5BD-04FC-9BEB-FB843679C3F2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88" name="Graphic 4351">
              <a:extLst>
                <a:ext uri="{FF2B5EF4-FFF2-40B4-BE49-F238E27FC236}">
                  <a16:creationId xmlns:a16="http://schemas.microsoft.com/office/drawing/2014/main" id="{EDAEDB68-40DD-C878-F275-50EC404B24DD}"/>
                </a:ext>
              </a:extLst>
            </p:cNvPr>
            <p:cNvGrpSpPr/>
            <p:nvPr/>
          </p:nvGrpSpPr>
          <p:grpSpPr>
            <a:xfrm>
              <a:off x="10819112" y="3961016"/>
              <a:ext cx="45915" cy="54000"/>
              <a:chOff x="7973886" y="3386561"/>
              <a:chExt cx="73456" cy="54772"/>
            </a:xfrm>
          </p:grpSpPr>
          <p:sp>
            <p:nvSpPr>
              <p:cNvPr id="7889" name="Freeform: Shape 4635">
                <a:extLst>
                  <a:ext uri="{FF2B5EF4-FFF2-40B4-BE49-F238E27FC236}">
                    <a16:creationId xmlns:a16="http://schemas.microsoft.com/office/drawing/2014/main" id="{F47D54A0-FCA9-0924-790E-E76B9B8B1B70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90" name="Freeform: Shape 4636">
                <a:extLst>
                  <a:ext uri="{FF2B5EF4-FFF2-40B4-BE49-F238E27FC236}">
                    <a16:creationId xmlns:a16="http://schemas.microsoft.com/office/drawing/2014/main" id="{AB305F29-9204-F265-7F6C-90759AB57BE9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91" name="Graphic 4351">
              <a:extLst>
                <a:ext uri="{FF2B5EF4-FFF2-40B4-BE49-F238E27FC236}">
                  <a16:creationId xmlns:a16="http://schemas.microsoft.com/office/drawing/2014/main" id="{BC4F9FD7-F0FE-DD5E-2CA8-F521A432300A}"/>
                </a:ext>
              </a:extLst>
            </p:cNvPr>
            <p:cNvGrpSpPr/>
            <p:nvPr/>
          </p:nvGrpSpPr>
          <p:grpSpPr>
            <a:xfrm>
              <a:off x="10809587" y="3961016"/>
              <a:ext cx="45915" cy="54000"/>
              <a:chOff x="7973886" y="3386561"/>
              <a:chExt cx="73456" cy="54772"/>
            </a:xfrm>
          </p:grpSpPr>
          <p:sp>
            <p:nvSpPr>
              <p:cNvPr id="7892" name="Freeform: Shape 4635">
                <a:extLst>
                  <a:ext uri="{FF2B5EF4-FFF2-40B4-BE49-F238E27FC236}">
                    <a16:creationId xmlns:a16="http://schemas.microsoft.com/office/drawing/2014/main" id="{688C6F8A-823E-3D55-B9BE-8A83E124C490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93" name="Freeform: Shape 4636">
                <a:extLst>
                  <a:ext uri="{FF2B5EF4-FFF2-40B4-BE49-F238E27FC236}">
                    <a16:creationId xmlns:a16="http://schemas.microsoft.com/office/drawing/2014/main" id="{45210599-12F7-12D9-3CDB-6A9E58287FC2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94" name="Graphic 4351">
              <a:extLst>
                <a:ext uri="{FF2B5EF4-FFF2-40B4-BE49-F238E27FC236}">
                  <a16:creationId xmlns:a16="http://schemas.microsoft.com/office/drawing/2014/main" id="{329F9D4E-356C-8ED7-8C47-6448D959EFC5}"/>
                </a:ext>
              </a:extLst>
            </p:cNvPr>
            <p:cNvGrpSpPr/>
            <p:nvPr/>
          </p:nvGrpSpPr>
          <p:grpSpPr>
            <a:xfrm>
              <a:off x="10793712" y="3961016"/>
              <a:ext cx="45915" cy="54000"/>
              <a:chOff x="7973886" y="3386561"/>
              <a:chExt cx="73456" cy="54772"/>
            </a:xfrm>
          </p:grpSpPr>
          <p:sp>
            <p:nvSpPr>
              <p:cNvPr id="7895" name="Freeform: Shape 4635">
                <a:extLst>
                  <a:ext uri="{FF2B5EF4-FFF2-40B4-BE49-F238E27FC236}">
                    <a16:creationId xmlns:a16="http://schemas.microsoft.com/office/drawing/2014/main" id="{74DFCB62-90B7-F9BB-EDB0-E2B1E1734772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896" name="Freeform: Shape 4636">
                <a:extLst>
                  <a:ext uri="{FF2B5EF4-FFF2-40B4-BE49-F238E27FC236}">
                    <a16:creationId xmlns:a16="http://schemas.microsoft.com/office/drawing/2014/main" id="{45CB561A-0180-4E68-B329-DDDC30685547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462" name="Group 7461">
            <a:extLst>
              <a:ext uri="{FF2B5EF4-FFF2-40B4-BE49-F238E27FC236}">
                <a16:creationId xmlns:a16="http://schemas.microsoft.com/office/drawing/2014/main" id="{849C0B3B-2F63-F22A-54EC-459682027326}"/>
              </a:ext>
            </a:extLst>
          </p:cNvPr>
          <p:cNvGrpSpPr/>
          <p:nvPr/>
        </p:nvGrpSpPr>
        <p:grpSpPr>
          <a:xfrm>
            <a:off x="7277100" y="2222500"/>
            <a:ext cx="4238625" cy="1851025"/>
            <a:chOff x="7277100" y="2222500"/>
            <a:chExt cx="4238625" cy="1851025"/>
          </a:xfrm>
        </p:grpSpPr>
        <p:sp>
          <p:nvSpPr>
            <p:cNvPr id="7460" name="Freeform 7459">
              <a:extLst>
                <a:ext uri="{FF2B5EF4-FFF2-40B4-BE49-F238E27FC236}">
                  <a16:creationId xmlns:a16="http://schemas.microsoft.com/office/drawing/2014/main" id="{03DF4803-4D29-610F-F16A-0464B965A4C9}"/>
                </a:ext>
              </a:extLst>
            </p:cNvPr>
            <p:cNvSpPr/>
            <p:nvPr/>
          </p:nvSpPr>
          <p:spPr>
            <a:xfrm>
              <a:off x="7997825" y="2574925"/>
              <a:ext cx="3517900" cy="1498600"/>
            </a:xfrm>
            <a:custGeom>
              <a:avLst/>
              <a:gdLst>
                <a:gd name="csX0" fmla="*/ 3517900 w 3517900"/>
                <a:gd name="csY0" fmla="*/ 1498600 h 1498600"/>
                <a:gd name="csX1" fmla="*/ 2946400 w 3517900"/>
                <a:gd name="csY1" fmla="*/ 1498600 h 1498600"/>
                <a:gd name="csX2" fmla="*/ 2886075 w 3517900"/>
                <a:gd name="csY2" fmla="*/ 1412875 h 1498600"/>
                <a:gd name="csX3" fmla="*/ 2784475 w 3517900"/>
                <a:gd name="csY3" fmla="*/ 1412875 h 1498600"/>
                <a:gd name="csX4" fmla="*/ 2784475 w 3517900"/>
                <a:gd name="csY4" fmla="*/ 1384300 h 1498600"/>
                <a:gd name="csX5" fmla="*/ 2698750 w 3517900"/>
                <a:gd name="csY5" fmla="*/ 1384300 h 1498600"/>
                <a:gd name="csX6" fmla="*/ 2698750 w 3517900"/>
                <a:gd name="csY6" fmla="*/ 1355725 h 1498600"/>
                <a:gd name="csX7" fmla="*/ 2555875 w 3517900"/>
                <a:gd name="csY7" fmla="*/ 1355725 h 1498600"/>
                <a:gd name="csX8" fmla="*/ 2530475 w 3517900"/>
                <a:gd name="csY8" fmla="*/ 1311275 h 1498600"/>
                <a:gd name="csX9" fmla="*/ 2397125 w 3517900"/>
                <a:gd name="csY9" fmla="*/ 1311275 h 1498600"/>
                <a:gd name="csX10" fmla="*/ 2397125 w 3517900"/>
                <a:gd name="csY10" fmla="*/ 1263650 h 1498600"/>
                <a:gd name="csX11" fmla="*/ 2330450 w 3517900"/>
                <a:gd name="csY11" fmla="*/ 1263650 h 1498600"/>
                <a:gd name="csX12" fmla="*/ 2330450 w 3517900"/>
                <a:gd name="csY12" fmla="*/ 1241425 h 1498600"/>
                <a:gd name="csX13" fmla="*/ 2292350 w 3517900"/>
                <a:gd name="csY13" fmla="*/ 1241425 h 1498600"/>
                <a:gd name="csX14" fmla="*/ 2292350 w 3517900"/>
                <a:gd name="csY14" fmla="*/ 1225550 h 1498600"/>
                <a:gd name="csX15" fmla="*/ 2238375 w 3517900"/>
                <a:gd name="csY15" fmla="*/ 1225550 h 1498600"/>
                <a:gd name="csX16" fmla="*/ 2238375 w 3517900"/>
                <a:gd name="csY16" fmla="*/ 1212850 h 1498600"/>
                <a:gd name="csX17" fmla="*/ 2187575 w 3517900"/>
                <a:gd name="csY17" fmla="*/ 1212850 h 1498600"/>
                <a:gd name="csX18" fmla="*/ 2187575 w 3517900"/>
                <a:gd name="csY18" fmla="*/ 1206500 h 1498600"/>
                <a:gd name="csX19" fmla="*/ 2139950 w 3517900"/>
                <a:gd name="csY19" fmla="*/ 1206500 h 1498600"/>
                <a:gd name="csX20" fmla="*/ 2139950 w 3517900"/>
                <a:gd name="csY20" fmla="*/ 1187450 h 1498600"/>
                <a:gd name="csX21" fmla="*/ 2051050 w 3517900"/>
                <a:gd name="csY21" fmla="*/ 1187450 h 1498600"/>
                <a:gd name="csX22" fmla="*/ 2051050 w 3517900"/>
                <a:gd name="csY22" fmla="*/ 1187450 h 1498600"/>
                <a:gd name="csX23" fmla="*/ 2032000 w 3517900"/>
                <a:gd name="csY23" fmla="*/ 1162050 h 1498600"/>
                <a:gd name="csX24" fmla="*/ 1990725 w 3517900"/>
                <a:gd name="csY24" fmla="*/ 1162050 h 1498600"/>
                <a:gd name="csX25" fmla="*/ 1990725 w 3517900"/>
                <a:gd name="csY25" fmla="*/ 1143000 h 1498600"/>
                <a:gd name="csX26" fmla="*/ 1939925 w 3517900"/>
                <a:gd name="csY26" fmla="*/ 1143000 h 1498600"/>
                <a:gd name="csX27" fmla="*/ 1939925 w 3517900"/>
                <a:gd name="csY27" fmla="*/ 1127125 h 1498600"/>
                <a:gd name="csX28" fmla="*/ 1901825 w 3517900"/>
                <a:gd name="csY28" fmla="*/ 1127125 h 1498600"/>
                <a:gd name="csX29" fmla="*/ 1901825 w 3517900"/>
                <a:gd name="csY29" fmla="*/ 1104900 h 1498600"/>
                <a:gd name="csX30" fmla="*/ 1870075 w 3517900"/>
                <a:gd name="csY30" fmla="*/ 1104900 h 1498600"/>
                <a:gd name="csX31" fmla="*/ 1870075 w 3517900"/>
                <a:gd name="csY31" fmla="*/ 1082675 h 1498600"/>
                <a:gd name="csX32" fmla="*/ 1828800 w 3517900"/>
                <a:gd name="csY32" fmla="*/ 1082675 h 1498600"/>
                <a:gd name="csX33" fmla="*/ 1828800 w 3517900"/>
                <a:gd name="csY33" fmla="*/ 1069975 h 1498600"/>
                <a:gd name="csX34" fmla="*/ 1774825 w 3517900"/>
                <a:gd name="csY34" fmla="*/ 1069975 h 1498600"/>
                <a:gd name="csX35" fmla="*/ 1774825 w 3517900"/>
                <a:gd name="csY35" fmla="*/ 1044575 h 1498600"/>
                <a:gd name="csX36" fmla="*/ 1746250 w 3517900"/>
                <a:gd name="csY36" fmla="*/ 1044575 h 1498600"/>
                <a:gd name="csX37" fmla="*/ 1746250 w 3517900"/>
                <a:gd name="csY37" fmla="*/ 1012825 h 1498600"/>
                <a:gd name="csX38" fmla="*/ 1714500 w 3517900"/>
                <a:gd name="csY38" fmla="*/ 1012825 h 1498600"/>
                <a:gd name="csX39" fmla="*/ 1714500 w 3517900"/>
                <a:gd name="csY39" fmla="*/ 984250 h 1498600"/>
                <a:gd name="csX40" fmla="*/ 1651000 w 3517900"/>
                <a:gd name="csY40" fmla="*/ 984250 h 1498600"/>
                <a:gd name="csX41" fmla="*/ 1651000 w 3517900"/>
                <a:gd name="csY41" fmla="*/ 962025 h 1498600"/>
                <a:gd name="csX42" fmla="*/ 1593850 w 3517900"/>
                <a:gd name="csY42" fmla="*/ 962025 h 1498600"/>
                <a:gd name="csX43" fmla="*/ 1562100 w 3517900"/>
                <a:gd name="csY43" fmla="*/ 901700 h 1498600"/>
                <a:gd name="csX44" fmla="*/ 1562100 w 3517900"/>
                <a:gd name="csY44" fmla="*/ 901700 h 1498600"/>
                <a:gd name="csX45" fmla="*/ 1530350 w 3517900"/>
                <a:gd name="csY45" fmla="*/ 901700 h 1498600"/>
                <a:gd name="csX46" fmla="*/ 1530350 w 3517900"/>
                <a:gd name="csY46" fmla="*/ 860425 h 1498600"/>
                <a:gd name="csX47" fmla="*/ 1492250 w 3517900"/>
                <a:gd name="csY47" fmla="*/ 860425 h 1498600"/>
                <a:gd name="csX48" fmla="*/ 1492250 w 3517900"/>
                <a:gd name="csY48" fmla="*/ 860425 h 1498600"/>
                <a:gd name="csX49" fmla="*/ 1492250 w 3517900"/>
                <a:gd name="csY49" fmla="*/ 835025 h 1498600"/>
                <a:gd name="csX50" fmla="*/ 1431925 w 3517900"/>
                <a:gd name="csY50" fmla="*/ 835025 h 1498600"/>
                <a:gd name="csX51" fmla="*/ 1431925 w 3517900"/>
                <a:gd name="csY51" fmla="*/ 793750 h 1498600"/>
                <a:gd name="csX52" fmla="*/ 1301750 w 3517900"/>
                <a:gd name="csY52" fmla="*/ 793750 h 1498600"/>
                <a:gd name="csX53" fmla="*/ 1301750 w 3517900"/>
                <a:gd name="csY53" fmla="*/ 771525 h 1498600"/>
                <a:gd name="csX54" fmla="*/ 1279525 w 3517900"/>
                <a:gd name="csY54" fmla="*/ 771525 h 1498600"/>
                <a:gd name="csX55" fmla="*/ 1279525 w 3517900"/>
                <a:gd name="csY55" fmla="*/ 742950 h 1498600"/>
                <a:gd name="csX56" fmla="*/ 1238250 w 3517900"/>
                <a:gd name="csY56" fmla="*/ 742950 h 1498600"/>
                <a:gd name="csX57" fmla="*/ 1238250 w 3517900"/>
                <a:gd name="csY57" fmla="*/ 704850 h 1498600"/>
                <a:gd name="csX58" fmla="*/ 1200150 w 3517900"/>
                <a:gd name="csY58" fmla="*/ 704850 h 1498600"/>
                <a:gd name="csX59" fmla="*/ 1181100 w 3517900"/>
                <a:gd name="csY59" fmla="*/ 679450 h 1498600"/>
                <a:gd name="csX60" fmla="*/ 1130300 w 3517900"/>
                <a:gd name="csY60" fmla="*/ 679450 h 1498600"/>
                <a:gd name="csX61" fmla="*/ 1101725 w 3517900"/>
                <a:gd name="csY61" fmla="*/ 631825 h 1498600"/>
                <a:gd name="csX62" fmla="*/ 1038225 w 3517900"/>
                <a:gd name="csY62" fmla="*/ 631825 h 1498600"/>
                <a:gd name="csX63" fmla="*/ 1038225 w 3517900"/>
                <a:gd name="csY63" fmla="*/ 584200 h 1498600"/>
                <a:gd name="csX64" fmla="*/ 1016000 w 3517900"/>
                <a:gd name="csY64" fmla="*/ 584200 h 1498600"/>
                <a:gd name="csX65" fmla="*/ 1016000 w 3517900"/>
                <a:gd name="csY65" fmla="*/ 555625 h 1498600"/>
                <a:gd name="csX66" fmla="*/ 962025 w 3517900"/>
                <a:gd name="csY66" fmla="*/ 555625 h 1498600"/>
                <a:gd name="csX67" fmla="*/ 962025 w 3517900"/>
                <a:gd name="csY67" fmla="*/ 530225 h 1498600"/>
                <a:gd name="csX68" fmla="*/ 949325 w 3517900"/>
                <a:gd name="csY68" fmla="*/ 530225 h 1498600"/>
                <a:gd name="csX69" fmla="*/ 949325 w 3517900"/>
                <a:gd name="csY69" fmla="*/ 508000 h 1498600"/>
                <a:gd name="csX70" fmla="*/ 892175 w 3517900"/>
                <a:gd name="csY70" fmla="*/ 508000 h 1498600"/>
                <a:gd name="csX71" fmla="*/ 892175 w 3517900"/>
                <a:gd name="csY71" fmla="*/ 488950 h 1498600"/>
                <a:gd name="csX72" fmla="*/ 847725 w 3517900"/>
                <a:gd name="csY72" fmla="*/ 488950 h 1498600"/>
                <a:gd name="csX73" fmla="*/ 847725 w 3517900"/>
                <a:gd name="csY73" fmla="*/ 463550 h 1498600"/>
                <a:gd name="csX74" fmla="*/ 847725 w 3517900"/>
                <a:gd name="csY74" fmla="*/ 463550 h 1498600"/>
                <a:gd name="csX75" fmla="*/ 819150 w 3517900"/>
                <a:gd name="csY75" fmla="*/ 463550 h 1498600"/>
                <a:gd name="csX76" fmla="*/ 793750 w 3517900"/>
                <a:gd name="csY76" fmla="*/ 412750 h 1498600"/>
                <a:gd name="csX77" fmla="*/ 758825 w 3517900"/>
                <a:gd name="csY77" fmla="*/ 412750 h 1498600"/>
                <a:gd name="csX78" fmla="*/ 746125 w 3517900"/>
                <a:gd name="csY78" fmla="*/ 365125 h 1498600"/>
                <a:gd name="csX79" fmla="*/ 714375 w 3517900"/>
                <a:gd name="csY79" fmla="*/ 365125 h 1498600"/>
                <a:gd name="csX80" fmla="*/ 714375 w 3517900"/>
                <a:gd name="csY80" fmla="*/ 330200 h 1498600"/>
                <a:gd name="csX81" fmla="*/ 673100 w 3517900"/>
                <a:gd name="csY81" fmla="*/ 330200 h 1498600"/>
                <a:gd name="csX82" fmla="*/ 673100 w 3517900"/>
                <a:gd name="csY82" fmla="*/ 307975 h 1498600"/>
                <a:gd name="csX83" fmla="*/ 593725 w 3517900"/>
                <a:gd name="csY83" fmla="*/ 307975 h 1498600"/>
                <a:gd name="csX84" fmla="*/ 565150 w 3517900"/>
                <a:gd name="csY84" fmla="*/ 263525 h 1498600"/>
                <a:gd name="csX85" fmla="*/ 495300 w 3517900"/>
                <a:gd name="csY85" fmla="*/ 263525 h 1498600"/>
                <a:gd name="csX86" fmla="*/ 495300 w 3517900"/>
                <a:gd name="csY86" fmla="*/ 238125 h 1498600"/>
                <a:gd name="csX87" fmla="*/ 454025 w 3517900"/>
                <a:gd name="csY87" fmla="*/ 238125 h 1498600"/>
                <a:gd name="csX88" fmla="*/ 454025 w 3517900"/>
                <a:gd name="csY88" fmla="*/ 206375 h 1498600"/>
                <a:gd name="csX89" fmla="*/ 384175 w 3517900"/>
                <a:gd name="csY89" fmla="*/ 206375 h 1498600"/>
                <a:gd name="csX90" fmla="*/ 355600 w 3517900"/>
                <a:gd name="csY90" fmla="*/ 165100 h 1498600"/>
                <a:gd name="csX91" fmla="*/ 298450 w 3517900"/>
                <a:gd name="csY91" fmla="*/ 168275 h 1498600"/>
                <a:gd name="csX92" fmla="*/ 298450 w 3517900"/>
                <a:gd name="csY92" fmla="*/ 152400 h 1498600"/>
                <a:gd name="csX93" fmla="*/ 298450 w 3517900"/>
                <a:gd name="csY93" fmla="*/ 152400 h 1498600"/>
                <a:gd name="csX94" fmla="*/ 269875 w 3517900"/>
                <a:gd name="csY94" fmla="*/ 123825 h 1498600"/>
                <a:gd name="csX95" fmla="*/ 250825 w 3517900"/>
                <a:gd name="csY95" fmla="*/ 123825 h 1498600"/>
                <a:gd name="csX96" fmla="*/ 250825 w 3517900"/>
                <a:gd name="csY96" fmla="*/ 123825 h 1498600"/>
                <a:gd name="csX97" fmla="*/ 250825 w 3517900"/>
                <a:gd name="csY97" fmla="*/ 88900 h 1498600"/>
                <a:gd name="csX98" fmla="*/ 177800 w 3517900"/>
                <a:gd name="csY98" fmla="*/ 88900 h 1498600"/>
                <a:gd name="csX99" fmla="*/ 136525 w 3517900"/>
                <a:gd name="csY99" fmla="*/ 60325 h 1498600"/>
                <a:gd name="csX100" fmla="*/ 98425 w 3517900"/>
                <a:gd name="csY100" fmla="*/ 60325 h 1498600"/>
                <a:gd name="csX101" fmla="*/ 44450 w 3517900"/>
                <a:gd name="csY101" fmla="*/ 0 h 1498600"/>
                <a:gd name="csX102" fmla="*/ 0 w 3517900"/>
                <a:gd name="csY102" fmla="*/ 0 h 1498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</a:cxnLst>
              <a:rect l="l" t="t" r="r" b="b"/>
              <a:pathLst>
                <a:path w="3517900" h="1498600">
                  <a:moveTo>
                    <a:pt x="3517900" y="1498600"/>
                  </a:moveTo>
                  <a:lnTo>
                    <a:pt x="2946400" y="1498600"/>
                  </a:lnTo>
                  <a:lnTo>
                    <a:pt x="2886075" y="1412875"/>
                  </a:lnTo>
                  <a:lnTo>
                    <a:pt x="2784475" y="1412875"/>
                  </a:lnTo>
                  <a:lnTo>
                    <a:pt x="2784475" y="1384300"/>
                  </a:lnTo>
                  <a:lnTo>
                    <a:pt x="2698750" y="1384300"/>
                  </a:lnTo>
                  <a:lnTo>
                    <a:pt x="2698750" y="1355725"/>
                  </a:lnTo>
                  <a:lnTo>
                    <a:pt x="2555875" y="1355725"/>
                  </a:lnTo>
                  <a:lnTo>
                    <a:pt x="2530475" y="1311275"/>
                  </a:lnTo>
                  <a:lnTo>
                    <a:pt x="2397125" y="1311275"/>
                  </a:lnTo>
                  <a:lnTo>
                    <a:pt x="2397125" y="1263650"/>
                  </a:lnTo>
                  <a:lnTo>
                    <a:pt x="2330450" y="1263650"/>
                  </a:lnTo>
                  <a:lnTo>
                    <a:pt x="2330450" y="1241425"/>
                  </a:lnTo>
                  <a:lnTo>
                    <a:pt x="2292350" y="1241425"/>
                  </a:lnTo>
                  <a:lnTo>
                    <a:pt x="2292350" y="1225550"/>
                  </a:lnTo>
                  <a:lnTo>
                    <a:pt x="2238375" y="1225550"/>
                  </a:lnTo>
                  <a:lnTo>
                    <a:pt x="2238375" y="1212850"/>
                  </a:lnTo>
                  <a:lnTo>
                    <a:pt x="2187575" y="1212850"/>
                  </a:lnTo>
                  <a:lnTo>
                    <a:pt x="2187575" y="1206500"/>
                  </a:lnTo>
                  <a:lnTo>
                    <a:pt x="2139950" y="1206500"/>
                  </a:lnTo>
                  <a:lnTo>
                    <a:pt x="2139950" y="1187450"/>
                  </a:lnTo>
                  <a:lnTo>
                    <a:pt x="2051050" y="1187450"/>
                  </a:lnTo>
                  <a:lnTo>
                    <a:pt x="2051050" y="1187450"/>
                  </a:lnTo>
                  <a:lnTo>
                    <a:pt x="2032000" y="1162050"/>
                  </a:lnTo>
                  <a:lnTo>
                    <a:pt x="1990725" y="1162050"/>
                  </a:lnTo>
                  <a:lnTo>
                    <a:pt x="1990725" y="1143000"/>
                  </a:lnTo>
                  <a:lnTo>
                    <a:pt x="1939925" y="1143000"/>
                  </a:lnTo>
                  <a:lnTo>
                    <a:pt x="1939925" y="1127125"/>
                  </a:lnTo>
                  <a:lnTo>
                    <a:pt x="1901825" y="1127125"/>
                  </a:lnTo>
                  <a:lnTo>
                    <a:pt x="1901825" y="1104900"/>
                  </a:lnTo>
                  <a:lnTo>
                    <a:pt x="1870075" y="1104900"/>
                  </a:lnTo>
                  <a:lnTo>
                    <a:pt x="1870075" y="1082675"/>
                  </a:lnTo>
                  <a:lnTo>
                    <a:pt x="1828800" y="1082675"/>
                  </a:lnTo>
                  <a:lnTo>
                    <a:pt x="1828800" y="1069975"/>
                  </a:lnTo>
                  <a:lnTo>
                    <a:pt x="1774825" y="1069975"/>
                  </a:lnTo>
                  <a:lnTo>
                    <a:pt x="1774825" y="1044575"/>
                  </a:lnTo>
                  <a:lnTo>
                    <a:pt x="1746250" y="1044575"/>
                  </a:lnTo>
                  <a:lnTo>
                    <a:pt x="1746250" y="1012825"/>
                  </a:lnTo>
                  <a:lnTo>
                    <a:pt x="1714500" y="1012825"/>
                  </a:lnTo>
                  <a:lnTo>
                    <a:pt x="1714500" y="984250"/>
                  </a:lnTo>
                  <a:lnTo>
                    <a:pt x="1651000" y="984250"/>
                  </a:lnTo>
                  <a:lnTo>
                    <a:pt x="1651000" y="962025"/>
                  </a:lnTo>
                  <a:lnTo>
                    <a:pt x="1593850" y="962025"/>
                  </a:lnTo>
                  <a:lnTo>
                    <a:pt x="1562100" y="901700"/>
                  </a:lnTo>
                  <a:lnTo>
                    <a:pt x="1562100" y="901700"/>
                  </a:lnTo>
                  <a:lnTo>
                    <a:pt x="1530350" y="901700"/>
                  </a:lnTo>
                  <a:lnTo>
                    <a:pt x="1530350" y="860425"/>
                  </a:lnTo>
                  <a:lnTo>
                    <a:pt x="1492250" y="860425"/>
                  </a:lnTo>
                  <a:lnTo>
                    <a:pt x="1492250" y="860425"/>
                  </a:lnTo>
                  <a:lnTo>
                    <a:pt x="1492250" y="835025"/>
                  </a:lnTo>
                  <a:lnTo>
                    <a:pt x="1431925" y="835025"/>
                  </a:lnTo>
                  <a:lnTo>
                    <a:pt x="1431925" y="793750"/>
                  </a:lnTo>
                  <a:lnTo>
                    <a:pt x="1301750" y="793750"/>
                  </a:lnTo>
                  <a:lnTo>
                    <a:pt x="1301750" y="771525"/>
                  </a:lnTo>
                  <a:lnTo>
                    <a:pt x="1279525" y="771525"/>
                  </a:lnTo>
                  <a:lnTo>
                    <a:pt x="1279525" y="742950"/>
                  </a:lnTo>
                  <a:lnTo>
                    <a:pt x="1238250" y="742950"/>
                  </a:lnTo>
                  <a:lnTo>
                    <a:pt x="1238250" y="704850"/>
                  </a:lnTo>
                  <a:lnTo>
                    <a:pt x="1200150" y="704850"/>
                  </a:lnTo>
                  <a:lnTo>
                    <a:pt x="1181100" y="679450"/>
                  </a:lnTo>
                  <a:lnTo>
                    <a:pt x="1130300" y="679450"/>
                  </a:lnTo>
                  <a:lnTo>
                    <a:pt x="1101725" y="631825"/>
                  </a:lnTo>
                  <a:lnTo>
                    <a:pt x="1038225" y="631825"/>
                  </a:lnTo>
                  <a:lnTo>
                    <a:pt x="1038225" y="584200"/>
                  </a:lnTo>
                  <a:lnTo>
                    <a:pt x="1016000" y="584200"/>
                  </a:lnTo>
                  <a:lnTo>
                    <a:pt x="1016000" y="555625"/>
                  </a:lnTo>
                  <a:lnTo>
                    <a:pt x="962025" y="555625"/>
                  </a:lnTo>
                  <a:lnTo>
                    <a:pt x="962025" y="530225"/>
                  </a:lnTo>
                  <a:lnTo>
                    <a:pt x="949325" y="530225"/>
                  </a:lnTo>
                  <a:lnTo>
                    <a:pt x="949325" y="508000"/>
                  </a:lnTo>
                  <a:lnTo>
                    <a:pt x="892175" y="508000"/>
                  </a:lnTo>
                  <a:lnTo>
                    <a:pt x="892175" y="488950"/>
                  </a:lnTo>
                  <a:lnTo>
                    <a:pt x="847725" y="488950"/>
                  </a:lnTo>
                  <a:lnTo>
                    <a:pt x="847725" y="463550"/>
                  </a:lnTo>
                  <a:lnTo>
                    <a:pt x="847725" y="463550"/>
                  </a:lnTo>
                  <a:lnTo>
                    <a:pt x="819150" y="463550"/>
                  </a:lnTo>
                  <a:lnTo>
                    <a:pt x="793750" y="412750"/>
                  </a:lnTo>
                  <a:lnTo>
                    <a:pt x="758825" y="412750"/>
                  </a:lnTo>
                  <a:lnTo>
                    <a:pt x="746125" y="365125"/>
                  </a:lnTo>
                  <a:lnTo>
                    <a:pt x="714375" y="365125"/>
                  </a:lnTo>
                  <a:lnTo>
                    <a:pt x="714375" y="330200"/>
                  </a:lnTo>
                  <a:lnTo>
                    <a:pt x="673100" y="330200"/>
                  </a:lnTo>
                  <a:lnTo>
                    <a:pt x="673100" y="307975"/>
                  </a:lnTo>
                  <a:lnTo>
                    <a:pt x="593725" y="307975"/>
                  </a:lnTo>
                  <a:lnTo>
                    <a:pt x="565150" y="263525"/>
                  </a:lnTo>
                  <a:lnTo>
                    <a:pt x="495300" y="263525"/>
                  </a:lnTo>
                  <a:lnTo>
                    <a:pt x="495300" y="238125"/>
                  </a:lnTo>
                  <a:lnTo>
                    <a:pt x="454025" y="238125"/>
                  </a:lnTo>
                  <a:lnTo>
                    <a:pt x="454025" y="206375"/>
                  </a:lnTo>
                  <a:lnTo>
                    <a:pt x="384175" y="206375"/>
                  </a:lnTo>
                  <a:lnTo>
                    <a:pt x="355600" y="165100"/>
                  </a:lnTo>
                  <a:lnTo>
                    <a:pt x="298450" y="168275"/>
                  </a:lnTo>
                  <a:lnTo>
                    <a:pt x="298450" y="152400"/>
                  </a:lnTo>
                  <a:lnTo>
                    <a:pt x="298450" y="152400"/>
                  </a:lnTo>
                  <a:lnTo>
                    <a:pt x="269875" y="123825"/>
                  </a:lnTo>
                  <a:lnTo>
                    <a:pt x="250825" y="123825"/>
                  </a:lnTo>
                  <a:lnTo>
                    <a:pt x="250825" y="123825"/>
                  </a:lnTo>
                  <a:lnTo>
                    <a:pt x="250825" y="88900"/>
                  </a:lnTo>
                  <a:lnTo>
                    <a:pt x="177800" y="88900"/>
                  </a:lnTo>
                  <a:lnTo>
                    <a:pt x="136525" y="60325"/>
                  </a:lnTo>
                  <a:lnTo>
                    <a:pt x="98425" y="60325"/>
                  </a:lnTo>
                  <a:lnTo>
                    <a:pt x="44450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461" name="Freeform 7460">
              <a:extLst>
                <a:ext uri="{FF2B5EF4-FFF2-40B4-BE49-F238E27FC236}">
                  <a16:creationId xmlns:a16="http://schemas.microsoft.com/office/drawing/2014/main" id="{A65B6331-A624-F244-5D6A-77136DA40468}"/>
                </a:ext>
              </a:extLst>
            </p:cNvPr>
            <p:cNvSpPr/>
            <p:nvPr/>
          </p:nvSpPr>
          <p:spPr>
            <a:xfrm>
              <a:off x="7277100" y="2222500"/>
              <a:ext cx="723900" cy="352425"/>
            </a:xfrm>
            <a:custGeom>
              <a:avLst/>
              <a:gdLst>
                <a:gd name="csX0" fmla="*/ 0 w 723900"/>
                <a:gd name="csY0" fmla="*/ 0 h 352425"/>
                <a:gd name="csX1" fmla="*/ 168275 w 723900"/>
                <a:gd name="csY1" fmla="*/ 0 h 352425"/>
                <a:gd name="csX2" fmla="*/ 168275 w 723900"/>
                <a:gd name="csY2" fmla="*/ 34925 h 352425"/>
                <a:gd name="csX3" fmla="*/ 279400 w 723900"/>
                <a:gd name="csY3" fmla="*/ 34925 h 352425"/>
                <a:gd name="csX4" fmla="*/ 279400 w 723900"/>
                <a:gd name="csY4" fmla="*/ 66675 h 352425"/>
                <a:gd name="csX5" fmla="*/ 374650 w 723900"/>
                <a:gd name="csY5" fmla="*/ 66675 h 352425"/>
                <a:gd name="csX6" fmla="*/ 374650 w 723900"/>
                <a:gd name="csY6" fmla="*/ 66675 h 352425"/>
                <a:gd name="csX7" fmla="*/ 447675 w 723900"/>
                <a:gd name="csY7" fmla="*/ 66675 h 352425"/>
                <a:gd name="csX8" fmla="*/ 447675 w 723900"/>
                <a:gd name="csY8" fmla="*/ 101600 h 352425"/>
                <a:gd name="csX9" fmla="*/ 447675 w 723900"/>
                <a:gd name="csY9" fmla="*/ 184150 h 352425"/>
                <a:gd name="csX10" fmla="*/ 549275 w 723900"/>
                <a:gd name="csY10" fmla="*/ 184150 h 352425"/>
                <a:gd name="csX11" fmla="*/ 549275 w 723900"/>
                <a:gd name="csY11" fmla="*/ 231775 h 352425"/>
                <a:gd name="csX12" fmla="*/ 596900 w 723900"/>
                <a:gd name="csY12" fmla="*/ 231775 h 352425"/>
                <a:gd name="csX13" fmla="*/ 654050 w 723900"/>
                <a:gd name="csY13" fmla="*/ 298450 h 352425"/>
                <a:gd name="csX14" fmla="*/ 695325 w 723900"/>
                <a:gd name="csY14" fmla="*/ 298450 h 352425"/>
                <a:gd name="csX15" fmla="*/ 695325 w 723900"/>
                <a:gd name="csY15" fmla="*/ 327025 h 352425"/>
                <a:gd name="csX16" fmla="*/ 723900 w 723900"/>
                <a:gd name="csY16" fmla="*/ 327025 h 352425"/>
                <a:gd name="csX17" fmla="*/ 723900 w 723900"/>
                <a:gd name="csY17" fmla="*/ 352425 h 3524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723900" h="352425">
                  <a:moveTo>
                    <a:pt x="0" y="0"/>
                  </a:moveTo>
                  <a:lnTo>
                    <a:pt x="168275" y="0"/>
                  </a:lnTo>
                  <a:lnTo>
                    <a:pt x="168275" y="34925"/>
                  </a:lnTo>
                  <a:lnTo>
                    <a:pt x="279400" y="34925"/>
                  </a:lnTo>
                  <a:lnTo>
                    <a:pt x="279400" y="66675"/>
                  </a:lnTo>
                  <a:lnTo>
                    <a:pt x="374650" y="66675"/>
                  </a:lnTo>
                  <a:lnTo>
                    <a:pt x="374650" y="66675"/>
                  </a:lnTo>
                  <a:lnTo>
                    <a:pt x="447675" y="66675"/>
                  </a:lnTo>
                  <a:lnTo>
                    <a:pt x="447675" y="101600"/>
                  </a:lnTo>
                  <a:lnTo>
                    <a:pt x="447675" y="184150"/>
                  </a:lnTo>
                  <a:lnTo>
                    <a:pt x="549275" y="184150"/>
                  </a:lnTo>
                  <a:lnTo>
                    <a:pt x="549275" y="231775"/>
                  </a:lnTo>
                  <a:lnTo>
                    <a:pt x="596900" y="231775"/>
                  </a:lnTo>
                  <a:lnTo>
                    <a:pt x="654050" y="298450"/>
                  </a:lnTo>
                  <a:lnTo>
                    <a:pt x="695325" y="298450"/>
                  </a:lnTo>
                  <a:lnTo>
                    <a:pt x="695325" y="327025"/>
                  </a:lnTo>
                  <a:lnTo>
                    <a:pt x="723900" y="327025"/>
                  </a:lnTo>
                  <a:lnTo>
                    <a:pt x="723900" y="352425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7459" name="Freeform 7458">
            <a:extLst>
              <a:ext uri="{FF2B5EF4-FFF2-40B4-BE49-F238E27FC236}">
                <a16:creationId xmlns:a16="http://schemas.microsoft.com/office/drawing/2014/main" id="{E343C4B5-3745-295C-4C43-7413D57DB33C}"/>
              </a:ext>
            </a:extLst>
          </p:cNvPr>
          <p:cNvSpPr/>
          <p:nvPr/>
        </p:nvSpPr>
        <p:spPr>
          <a:xfrm>
            <a:off x="7270750" y="2214309"/>
            <a:ext cx="4283075" cy="1670050"/>
          </a:xfrm>
          <a:custGeom>
            <a:avLst/>
            <a:gdLst>
              <a:gd name="csX0" fmla="*/ 0 w 4283075"/>
              <a:gd name="csY0" fmla="*/ 0 h 1670050"/>
              <a:gd name="csX1" fmla="*/ 165100 w 4283075"/>
              <a:gd name="csY1" fmla="*/ 0 h 1670050"/>
              <a:gd name="csX2" fmla="*/ 165100 w 4283075"/>
              <a:gd name="csY2" fmla="*/ 53975 h 1670050"/>
              <a:gd name="csX3" fmla="*/ 244475 w 4283075"/>
              <a:gd name="csY3" fmla="*/ 53975 h 1670050"/>
              <a:gd name="csX4" fmla="*/ 244475 w 4283075"/>
              <a:gd name="csY4" fmla="*/ 69850 h 1670050"/>
              <a:gd name="csX5" fmla="*/ 358775 w 4283075"/>
              <a:gd name="csY5" fmla="*/ 69850 h 1670050"/>
              <a:gd name="csX6" fmla="*/ 358775 w 4283075"/>
              <a:gd name="csY6" fmla="*/ 111125 h 1670050"/>
              <a:gd name="csX7" fmla="*/ 488950 w 4283075"/>
              <a:gd name="csY7" fmla="*/ 111125 h 1670050"/>
              <a:gd name="csX8" fmla="*/ 488950 w 4283075"/>
              <a:gd name="csY8" fmla="*/ 146050 h 1670050"/>
              <a:gd name="csX9" fmla="*/ 542925 w 4283075"/>
              <a:gd name="csY9" fmla="*/ 146050 h 1670050"/>
              <a:gd name="csX10" fmla="*/ 542925 w 4283075"/>
              <a:gd name="csY10" fmla="*/ 177800 h 1670050"/>
              <a:gd name="csX11" fmla="*/ 603250 w 4283075"/>
              <a:gd name="csY11" fmla="*/ 177800 h 1670050"/>
              <a:gd name="csX12" fmla="*/ 603250 w 4283075"/>
              <a:gd name="csY12" fmla="*/ 196850 h 1670050"/>
              <a:gd name="csX13" fmla="*/ 682625 w 4283075"/>
              <a:gd name="csY13" fmla="*/ 196850 h 1670050"/>
              <a:gd name="csX14" fmla="*/ 704850 w 4283075"/>
              <a:gd name="csY14" fmla="*/ 250825 h 1670050"/>
              <a:gd name="csX15" fmla="*/ 774700 w 4283075"/>
              <a:gd name="csY15" fmla="*/ 250825 h 1670050"/>
              <a:gd name="csX16" fmla="*/ 774700 w 4283075"/>
              <a:gd name="csY16" fmla="*/ 273050 h 1670050"/>
              <a:gd name="csX17" fmla="*/ 819150 w 4283075"/>
              <a:gd name="csY17" fmla="*/ 273050 h 1670050"/>
              <a:gd name="csX18" fmla="*/ 819150 w 4283075"/>
              <a:gd name="csY18" fmla="*/ 285750 h 1670050"/>
              <a:gd name="csX19" fmla="*/ 866775 w 4283075"/>
              <a:gd name="csY19" fmla="*/ 285750 h 1670050"/>
              <a:gd name="csX20" fmla="*/ 866775 w 4283075"/>
              <a:gd name="csY20" fmla="*/ 330200 h 1670050"/>
              <a:gd name="csX21" fmla="*/ 923925 w 4283075"/>
              <a:gd name="csY21" fmla="*/ 330200 h 1670050"/>
              <a:gd name="csX22" fmla="*/ 923925 w 4283075"/>
              <a:gd name="csY22" fmla="*/ 371475 h 1670050"/>
              <a:gd name="csX23" fmla="*/ 987425 w 4283075"/>
              <a:gd name="csY23" fmla="*/ 371475 h 1670050"/>
              <a:gd name="csX24" fmla="*/ 987425 w 4283075"/>
              <a:gd name="csY24" fmla="*/ 412750 h 1670050"/>
              <a:gd name="csX25" fmla="*/ 1035050 w 4283075"/>
              <a:gd name="csY25" fmla="*/ 412750 h 1670050"/>
              <a:gd name="csX26" fmla="*/ 1092200 w 4283075"/>
              <a:gd name="csY26" fmla="*/ 492125 h 1670050"/>
              <a:gd name="csX27" fmla="*/ 1152525 w 4283075"/>
              <a:gd name="csY27" fmla="*/ 492125 h 1670050"/>
              <a:gd name="csX28" fmla="*/ 1152525 w 4283075"/>
              <a:gd name="csY28" fmla="*/ 517525 h 1670050"/>
              <a:gd name="csX29" fmla="*/ 1193800 w 4283075"/>
              <a:gd name="csY29" fmla="*/ 517525 h 1670050"/>
              <a:gd name="csX30" fmla="*/ 1193800 w 4283075"/>
              <a:gd name="csY30" fmla="*/ 542925 h 1670050"/>
              <a:gd name="csX31" fmla="*/ 1235075 w 4283075"/>
              <a:gd name="csY31" fmla="*/ 542925 h 1670050"/>
              <a:gd name="csX32" fmla="*/ 1235075 w 4283075"/>
              <a:gd name="csY32" fmla="*/ 558800 h 1670050"/>
              <a:gd name="csX33" fmla="*/ 1279525 w 4283075"/>
              <a:gd name="csY33" fmla="*/ 558800 h 1670050"/>
              <a:gd name="csX34" fmla="*/ 1279525 w 4283075"/>
              <a:gd name="csY34" fmla="*/ 577850 h 1670050"/>
              <a:gd name="csX35" fmla="*/ 1333500 w 4283075"/>
              <a:gd name="csY35" fmla="*/ 577850 h 1670050"/>
              <a:gd name="csX36" fmla="*/ 1333500 w 4283075"/>
              <a:gd name="csY36" fmla="*/ 600075 h 1670050"/>
              <a:gd name="csX37" fmla="*/ 1390650 w 4283075"/>
              <a:gd name="csY37" fmla="*/ 600075 h 1670050"/>
              <a:gd name="csX38" fmla="*/ 1390650 w 4283075"/>
              <a:gd name="csY38" fmla="*/ 600075 h 1670050"/>
              <a:gd name="csX39" fmla="*/ 1390650 w 4283075"/>
              <a:gd name="csY39" fmla="*/ 631825 h 1670050"/>
              <a:gd name="csX40" fmla="*/ 1422400 w 4283075"/>
              <a:gd name="csY40" fmla="*/ 631825 h 1670050"/>
              <a:gd name="csX41" fmla="*/ 1444625 w 4283075"/>
              <a:gd name="csY41" fmla="*/ 654050 h 1670050"/>
              <a:gd name="csX42" fmla="*/ 1555750 w 4283075"/>
              <a:gd name="csY42" fmla="*/ 654050 h 1670050"/>
              <a:gd name="csX43" fmla="*/ 1622425 w 4283075"/>
              <a:gd name="csY43" fmla="*/ 752475 h 1670050"/>
              <a:gd name="csX44" fmla="*/ 1638300 w 4283075"/>
              <a:gd name="csY44" fmla="*/ 752475 h 1670050"/>
              <a:gd name="csX45" fmla="*/ 1679575 w 4283075"/>
              <a:gd name="csY45" fmla="*/ 796925 h 1670050"/>
              <a:gd name="csX46" fmla="*/ 1727200 w 4283075"/>
              <a:gd name="csY46" fmla="*/ 800100 h 1670050"/>
              <a:gd name="csX47" fmla="*/ 1752600 w 4283075"/>
              <a:gd name="csY47" fmla="*/ 847725 h 1670050"/>
              <a:gd name="csX48" fmla="*/ 1784350 w 4283075"/>
              <a:gd name="csY48" fmla="*/ 857250 h 1670050"/>
              <a:gd name="csX49" fmla="*/ 1803400 w 4283075"/>
              <a:gd name="csY49" fmla="*/ 889000 h 1670050"/>
              <a:gd name="csX50" fmla="*/ 1828800 w 4283075"/>
              <a:gd name="csY50" fmla="*/ 895350 h 1670050"/>
              <a:gd name="csX51" fmla="*/ 1860550 w 4283075"/>
              <a:gd name="csY51" fmla="*/ 936625 h 1670050"/>
              <a:gd name="csX52" fmla="*/ 1924050 w 4283075"/>
              <a:gd name="csY52" fmla="*/ 939800 h 1670050"/>
              <a:gd name="csX53" fmla="*/ 1946275 w 4283075"/>
              <a:gd name="csY53" fmla="*/ 981075 h 1670050"/>
              <a:gd name="csX54" fmla="*/ 2000250 w 4283075"/>
              <a:gd name="csY54" fmla="*/ 984250 h 1670050"/>
              <a:gd name="csX55" fmla="*/ 2000250 w 4283075"/>
              <a:gd name="csY55" fmla="*/ 1012825 h 1670050"/>
              <a:gd name="csX56" fmla="*/ 2028825 w 4283075"/>
              <a:gd name="csY56" fmla="*/ 1012825 h 1670050"/>
              <a:gd name="csX57" fmla="*/ 2028825 w 4283075"/>
              <a:gd name="csY57" fmla="*/ 1031875 h 1670050"/>
              <a:gd name="csX58" fmla="*/ 2076450 w 4283075"/>
              <a:gd name="csY58" fmla="*/ 1031875 h 1670050"/>
              <a:gd name="csX59" fmla="*/ 2076450 w 4283075"/>
              <a:gd name="csY59" fmla="*/ 1054100 h 1670050"/>
              <a:gd name="csX60" fmla="*/ 2120900 w 4283075"/>
              <a:gd name="csY60" fmla="*/ 1054100 h 1670050"/>
              <a:gd name="csX61" fmla="*/ 2120900 w 4283075"/>
              <a:gd name="csY61" fmla="*/ 1069975 h 1670050"/>
              <a:gd name="csX62" fmla="*/ 2190750 w 4283075"/>
              <a:gd name="csY62" fmla="*/ 1069975 h 1670050"/>
              <a:gd name="csX63" fmla="*/ 2190750 w 4283075"/>
              <a:gd name="csY63" fmla="*/ 1089025 h 1670050"/>
              <a:gd name="csX64" fmla="*/ 2209800 w 4283075"/>
              <a:gd name="csY64" fmla="*/ 1089025 h 1670050"/>
              <a:gd name="csX65" fmla="*/ 2209800 w 4283075"/>
              <a:gd name="csY65" fmla="*/ 1101725 h 1670050"/>
              <a:gd name="csX66" fmla="*/ 2251075 w 4283075"/>
              <a:gd name="csY66" fmla="*/ 1101725 h 1670050"/>
              <a:gd name="csX67" fmla="*/ 2251075 w 4283075"/>
              <a:gd name="csY67" fmla="*/ 1114425 h 1670050"/>
              <a:gd name="csX68" fmla="*/ 2292350 w 4283075"/>
              <a:gd name="csY68" fmla="*/ 1114425 h 1670050"/>
              <a:gd name="csX69" fmla="*/ 2292350 w 4283075"/>
              <a:gd name="csY69" fmla="*/ 1133475 h 1670050"/>
              <a:gd name="csX70" fmla="*/ 2359025 w 4283075"/>
              <a:gd name="csY70" fmla="*/ 1133475 h 1670050"/>
              <a:gd name="csX71" fmla="*/ 2387600 w 4283075"/>
              <a:gd name="csY71" fmla="*/ 1181100 h 1670050"/>
              <a:gd name="csX72" fmla="*/ 2422525 w 4283075"/>
              <a:gd name="csY72" fmla="*/ 1187450 h 1670050"/>
              <a:gd name="csX73" fmla="*/ 2428875 w 4283075"/>
              <a:gd name="csY73" fmla="*/ 1196975 h 1670050"/>
              <a:gd name="csX74" fmla="*/ 2498725 w 4283075"/>
              <a:gd name="csY74" fmla="*/ 1200150 h 1670050"/>
              <a:gd name="csX75" fmla="*/ 2498725 w 4283075"/>
              <a:gd name="csY75" fmla="*/ 1200150 h 1670050"/>
              <a:gd name="csX76" fmla="*/ 2498725 w 4283075"/>
              <a:gd name="csY76" fmla="*/ 1200150 h 1670050"/>
              <a:gd name="csX77" fmla="*/ 2498725 w 4283075"/>
              <a:gd name="csY77" fmla="*/ 1200150 h 1670050"/>
              <a:gd name="csX78" fmla="*/ 2498725 w 4283075"/>
              <a:gd name="csY78" fmla="*/ 1225550 h 1670050"/>
              <a:gd name="csX79" fmla="*/ 2660650 w 4283075"/>
              <a:gd name="csY79" fmla="*/ 1225550 h 1670050"/>
              <a:gd name="csX80" fmla="*/ 2660650 w 4283075"/>
              <a:gd name="csY80" fmla="*/ 1247775 h 1670050"/>
              <a:gd name="csX81" fmla="*/ 2720975 w 4283075"/>
              <a:gd name="csY81" fmla="*/ 1247775 h 1670050"/>
              <a:gd name="csX82" fmla="*/ 2720975 w 4283075"/>
              <a:gd name="csY82" fmla="*/ 1266825 h 1670050"/>
              <a:gd name="csX83" fmla="*/ 2759075 w 4283075"/>
              <a:gd name="csY83" fmla="*/ 1266825 h 1670050"/>
              <a:gd name="csX84" fmla="*/ 2759075 w 4283075"/>
              <a:gd name="csY84" fmla="*/ 1285875 h 1670050"/>
              <a:gd name="csX85" fmla="*/ 2895600 w 4283075"/>
              <a:gd name="csY85" fmla="*/ 1285875 h 1670050"/>
              <a:gd name="csX86" fmla="*/ 2895600 w 4283075"/>
              <a:gd name="csY86" fmla="*/ 1308100 h 1670050"/>
              <a:gd name="csX87" fmla="*/ 2914650 w 4283075"/>
              <a:gd name="csY87" fmla="*/ 1308100 h 1670050"/>
              <a:gd name="csX88" fmla="*/ 2914650 w 4283075"/>
              <a:gd name="csY88" fmla="*/ 1339850 h 1670050"/>
              <a:gd name="csX89" fmla="*/ 2984500 w 4283075"/>
              <a:gd name="csY89" fmla="*/ 1339850 h 1670050"/>
              <a:gd name="csX90" fmla="*/ 3009900 w 4283075"/>
              <a:gd name="csY90" fmla="*/ 1381125 h 1670050"/>
              <a:gd name="csX91" fmla="*/ 3117850 w 4283075"/>
              <a:gd name="csY91" fmla="*/ 1381125 h 1670050"/>
              <a:gd name="csX92" fmla="*/ 3127375 w 4283075"/>
              <a:gd name="csY92" fmla="*/ 1438275 h 1670050"/>
              <a:gd name="csX93" fmla="*/ 3238500 w 4283075"/>
              <a:gd name="csY93" fmla="*/ 1438275 h 1670050"/>
              <a:gd name="csX94" fmla="*/ 3238500 w 4283075"/>
              <a:gd name="csY94" fmla="*/ 1485900 h 1670050"/>
              <a:gd name="csX95" fmla="*/ 3432175 w 4283075"/>
              <a:gd name="csY95" fmla="*/ 1485900 h 1670050"/>
              <a:gd name="csX96" fmla="*/ 3486150 w 4283075"/>
              <a:gd name="csY96" fmla="*/ 1565275 h 1670050"/>
              <a:gd name="csX97" fmla="*/ 3600450 w 4283075"/>
              <a:gd name="csY97" fmla="*/ 1565275 h 1670050"/>
              <a:gd name="csX98" fmla="*/ 3600450 w 4283075"/>
              <a:gd name="csY98" fmla="*/ 1565275 h 1670050"/>
              <a:gd name="csX99" fmla="*/ 3600450 w 4283075"/>
              <a:gd name="csY99" fmla="*/ 1565275 h 1670050"/>
              <a:gd name="csX100" fmla="*/ 3657600 w 4283075"/>
              <a:gd name="csY100" fmla="*/ 1622425 h 1670050"/>
              <a:gd name="csX101" fmla="*/ 3736975 w 4283075"/>
              <a:gd name="csY101" fmla="*/ 1622425 h 1670050"/>
              <a:gd name="csX102" fmla="*/ 3736975 w 4283075"/>
              <a:gd name="csY102" fmla="*/ 1670050 h 1670050"/>
              <a:gd name="csX103" fmla="*/ 4283075 w 4283075"/>
              <a:gd name="csY103" fmla="*/ 1670050 h 1670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</a:cxnLst>
            <a:rect l="l" t="t" r="r" b="b"/>
            <a:pathLst>
              <a:path w="4283075" h="1670050">
                <a:moveTo>
                  <a:pt x="0" y="0"/>
                </a:moveTo>
                <a:lnTo>
                  <a:pt x="165100" y="0"/>
                </a:lnTo>
                <a:lnTo>
                  <a:pt x="165100" y="53975"/>
                </a:lnTo>
                <a:lnTo>
                  <a:pt x="244475" y="53975"/>
                </a:lnTo>
                <a:lnTo>
                  <a:pt x="244475" y="69850"/>
                </a:lnTo>
                <a:lnTo>
                  <a:pt x="358775" y="69850"/>
                </a:lnTo>
                <a:lnTo>
                  <a:pt x="358775" y="111125"/>
                </a:lnTo>
                <a:lnTo>
                  <a:pt x="488950" y="111125"/>
                </a:lnTo>
                <a:lnTo>
                  <a:pt x="488950" y="146050"/>
                </a:lnTo>
                <a:lnTo>
                  <a:pt x="542925" y="146050"/>
                </a:lnTo>
                <a:lnTo>
                  <a:pt x="542925" y="177800"/>
                </a:lnTo>
                <a:lnTo>
                  <a:pt x="603250" y="177800"/>
                </a:lnTo>
                <a:lnTo>
                  <a:pt x="603250" y="196850"/>
                </a:lnTo>
                <a:lnTo>
                  <a:pt x="682625" y="196850"/>
                </a:lnTo>
                <a:lnTo>
                  <a:pt x="704850" y="250825"/>
                </a:lnTo>
                <a:lnTo>
                  <a:pt x="774700" y="250825"/>
                </a:lnTo>
                <a:lnTo>
                  <a:pt x="774700" y="273050"/>
                </a:lnTo>
                <a:lnTo>
                  <a:pt x="819150" y="273050"/>
                </a:lnTo>
                <a:lnTo>
                  <a:pt x="819150" y="285750"/>
                </a:lnTo>
                <a:lnTo>
                  <a:pt x="866775" y="285750"/>
                </a:lnTo>
                <a:lnTo>
                  <a:pt x="866775" y="330200"/>
                </a:lnTo>
                <a:lnTo>
                  <a:pt x="923925" y="330200"/>
                </a:lnTo>
                <a:lnTo>
                  <a:pt x="923925" y="371475"/>
                </a:lnTo>
                <a:lnTo>
                  <a:pt x="987425" y="371475"/>
                </a:lnTo>
                <a:lnTo>
                  <a:pt x="987425" y="412750"/>
                </a:lnTo>
                <a:lnTo>
                  <a:pt x="1035050" y="412750"/>
                </a:lnTo>
                <a:lnTo>
                  <a:pt x="1092200" y="492125"/>
                </a:lnTo>
                <a:lnTo>
                  <a:pt x="1152525" y="492125"/>
                </a:lnTo>
                <a:lnTo>
                  <a:pt x="1152525" y="517525"/>
                </a:lnTo>
                <a:lnTo>
                  <a:pt x="1193800" y="517525"/>
                </a:lnTo>
                <a:lnTo>
                  <a:pt x="1193800" y="542925"/>
                </a:lnTo>
                <a:lnTo>
                  <a:pt x="1235075" y="542925"/>
                </a:lnTo>
                <a:lnTo>
                  <a:pt x="1235075" y="558800"/>
                </a:lnTo>
                <a:lnTo>
                  <a:pt x="1279525" y="558800"/>
                </a:lnTo>
                <a:lnTo>
                  <a:pt x="1279525" y="577850"/>
                </a:lnTo>
                <a:lnTo>
                  <a:pt x="1333500" y="577850"/>
                </a:lnTo>
                <a:lnTo>
                  <a:pt x="1333500" y="600075"/>
                </a:lnTo>
                <a:lnTo>
                  <a:pt x="1390650" y="600075"/>
                </a:lnTo>
                <a:lnTo>
                  <a:pt x="1390650" y="600075"/>
                </a:lnTo>
                <a:lnTo>
                  <a:pt x="1390650" y="631825"/>
                </a:lnTo>
                <a:lnTo>
                  <a:pt x="1422400" y="631825"/>
                </a:lnTo>
                <a:lnTo>
                  <a:pt x="1444625" y="654050"/>
                </a:lnTo>
                <a:lnTo>
                  <a:pt x="1555750" y="654050"/>
                </a:lnTo>
                <a:lnTo>
                  <a:pt x="1622425" y="752475"/>
                </a:lnTo>
                <a:lnTo>
                  <a:pt x="1638300" y="752475"/>
                </a:lnTo>
                <a:lnTo>
                  <a:pt x="1679575" y="796925"/>
                </a:lnTo>
                <a:lnTo>
                  <a:pt x="1727200" y="800100"/>
                </a:lnTo>
                <a:lnTo>
                  <a:pt x="1752600" y="847725"/>
                </a:lnTo>
                <a:lnTo>
                  <a:pt x="1784350" y="857250"/>
                </a:lnTo>
                <a:lnTo>
                  <a:pt x="1803400" y="889000"/>
                </a:lnTo>
                <a:lnTo>
                  <a:pt x="1828800" y="895350"/>
                </a:lnTo>
                <a:lnTo>
                  <a:pt x="1860550" y="936625"/>
                </a:lnTo>
                <a:lnTo>
                  <a:pt x="1924050" y="939800"/>
                </a:lnTo>
                <a:lnTo>
                  <a:pt x="1946275" y="981075"/>
                </a:lnTo>
                <a:lnTo>
                  <a:pt x="2000250" y="984250"/>
                </a:lnTo>
                <a:lnTo>
                  <a:pt x="2000250" y="1012825"/>
                </a:lnTo>
                <a:lnTo>
                  <a:pt x="2028825" y="1012825"/>
                </a:lnTo>
                <a:lnTo>
                  <a:pt x="2028825" y="1031875"/>
                </a:lnTo>
                <a:lnTo>
                  <a:pt x="2076450" y="1031875"/>
                </a:lnTo>
                <a:lnTo>
                  <a:pt x="2076450" y="1054100"/>
                </a:lnTo>
                <a:lnTo>
                  <a:pt x="2120900" y="1054100"/>
                </a:lnTo>
                <a:lnTo>
                  <a:pt x="2120900" y="1069975"/>
                </a:lnTo>
                <a:lnTo>
                  <a:pt x="2190750" y="1069975"/>
                </a:lnTo>
                <a:lnTo>
                  <a:pt x="2190750" y="1089025"/>
                </a:lnTo>
                <a:lnTo>
                  <a:pt x="2209800" y="1089025"/>
                </a:lnTo>
                <a:lnTo>
                  <a:pt x="2209800" y="1101725"/>
                </a:lnTo>
                <a:lnTo>
                  <a:pt x="2251075" y="1101725"/>
                </a:lnTo>
                <a:lnTo>
                  <a:pt x="2251075" y="1114425"/>
                </a:lnTo>
                <a:lnTo>
                  <a:pt x="2292350" y="1114425"/>
                </a:lnTo>
                <a:lnTo>
                  <a:pt x="2292350" y="1133475"/>
                </a:lnTo>
                <a:lnTo>
                  <a:pt x="2359025" y="1133475"/>
                </a:lnTo>
                <a:lnTo>
                  <a:pt x="2387600" y="1181100"/>
                </a:lnTo>
                <a:lnTo>
                  <a:pt x="2422525" y="1187450"/>
                </a:lnTo>
                <a:lnTo>
                  <a:pt x="2428875" y="1196975"/>
                </a:lnTo>
                <a:lnTo>
                  <a:pt x="2498725" y="1200150"/>
                </a:lnTo>
                <a:lnTo>
                  <a:pt x="2498725" y="1200150"/>
                </a:lnTo>
                <a:lnTo>
                  <a:pt x="2498725" y="1200150"/>
                </a:lnTo>
                <a:lnTo>
                  <a:pt x="2498725" y="1200150"/>
                </a:lnTo>
                <a:lnTo>
                  <a:pt x="2498725" y="1225550"/>
                </a:lnTo>
                <a:lnTo>
                  <a:pt x="2660650" y="1225550"/>
                </a:lnTo>
                <a:lnTo>
                  <a:pt x="2660650" y="1247775"/>
                </a:lnTo>
                <a:lnTo>
                  <a:pt x="2720975" y="1247775"/>
                </a:lnTo>
                <a:lnTo>
                  <a:pt x="2720975" y="1266825"/>
                </a:lnTo>
                <a:lnTo>
                  <a:pt x="2759075" y="1266825"/>
                </a:lnTo>
                <a:lnTo>
                  <a:pt x="2759075" y="1285875"/>
                </a:lnTo>
                <a:lnTo>
                  <a:pt x="2895600" y="1285875"/>
                </a:lnTo>
                <a:lnTo>
                  <a:pt x="2895600" y="1308100"/>
                </a:lnTo>
                <a:lnTo>
                  <a:pt x="2914650" y="1308100"/>
                </a:lnTo>
                <a:lnTo>
                  <a:pt x="2914650" y="1339850"/>
                </a:lnTo>
                <a:lnTo>
                  <a:pt x="2984500" y="1339850"/>
                </a:lnTo>
                <a:lnTo>
                  <a:pt x="3009900" y="1381125"/>
                </a:lnTo>
                <a:lnTo>
                  <a:pt x="3117850" y="1381125"/>
                </a:lnTo>
                <a:lnTo>
                  <a:pt x="3127375" y="1438275"/>
                </a:lnTo>
                <a:lnTo>
                  <a:pt x="3238500" y="1438275"/>
                </a:lnTo>
                <a:lnTo>
                  <a:pt x="3238500" y="1485900"/>
                </a:lnTo>
                <a:lnTo>
                  <a:pt x="3432175" y="1485900"/>
                </a:lnTo>
                <a:lnTo>
                  <a:pt x="3486150" y="1565275"/>
                </a:lnTo>
                <a:lnTo>
                  <a:pt x="3600450" y="1565275"/>
                </a:lnTo>
                <a:lnTo>
                  <a:pt x="3600450" y="1565275"/>
                </a:lnTo>
                <a:lnTo>
                  <a:pt x="3600450" y="1565275"/>
                </a:lnTo>
                <a:lnTo>
                  <a:pt x="3657600" y="1622425"/>
                </a:lnTo>
                <a:lnTo>
                  <a:pt x="3736975" y="1622425"/>
                </a:lnTo>
                <a:lnTo>
                  <a:pt x="3736975" y="1670050"/>
                </a:lnTo>
                <a:lnTo>
                  <a:pt x="4283075" y="167005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grpSp>
        <p:nvGrpSpPr>
          <p:cNvPr id="7900" name="Group 7899">
            <a:extLst>
              <a:ext uri="{FF2B5EF4-FFF2-40B4-BE49-F238E27FC236}">
                <a16:creationId xmlns:a16="http://schemas.microsoft.com/office/drawing/2014/main" id="{7C7DDE0C-8092-D708-916B-5BEE1911F419}"/>
              </a:ext>
            </a:extLst>
          </p:cNvPr>
          <p:cNvGrpSpPr/>
          <p:nvPr/>
        </p:nvGrpSpPr>
        <p:grpSpPr>
          <a:xfrm>
            <a:off x="7291687" y="2186228"/>
            <a:ext cx="4290890" cy="1727188"/>
            <a:chOff x="7291687" y="2186228"/>
            <a:chExt cx="4290890" cy="1727188"/>
          </a:xfrm>
        </p:grpSpPr>
        <p:grpSp>
          <p:nvGrpSpPr>
            <p:cNvPr id="7455" name="Graphic 4351">
              <a:extLst>
                <a:ext uri="{FF2B5EF4-FFF2-40B4-BE49-F238E27FC236}">
                  <a16:creationId xmlns:a16="http://schemas.microsoft.com/office/drawing/2014/main" id="{4119EF5F-DD99-F446-6F66-C7216F1893D5}"/>
                </a:ext>
              </a:extLst>
            </p:cNvPr>
            <p:cNvGrpSpPr/>
            <p:nvPr/>
          </p:nvGrpSpPr>
          <p:grpSpPr>
            <a:xfrm>
              <a:off x="11536662" y="3859416"/>
              <a:ext cx="45915" cy="54000"/>
              <a:chOff x="7973886" y="3386561"/>
              <a:chExt cx="73456" cy="54772"/>
            </a:xfrm>
          </p:grpSpPr>
          <p:sp>
            <p:nvSpPr>
              <p:cNvPr id="7456" name="Freeform: Shape 4635">
                <a:extLst>
                  <a:ext uri="{FF2B5EF4-FFF2-40B4-BE49-F238E27FC236}">
                    <a16:creationId xmlns:a16="http://schemas.microsoft.com/office/drawing/2014/main" id="{E85380E3-B2EA-F2DD-E3C6-1A7874A3EEE4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457" name="Freeform: Shape 4636">
                <a:extLst>
                  <a:ext uri="{FF2B5EF4-FFF2-40B4-BE49-F238E27FC236}">
                    <a16:creationId xmlns:a16="http://schemas.microsoft.com/office/drawing/2014/main" id="{E2549CE7-43A0-E208-63C6-81091E39168C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99" name="Group 7898">
              <a:extLst>
                <a:ext uri="{FF2B5EF4-FFF2-40B4-BE49-F238E27FC236}">
                  <a16:creationId xmlns:a16="http://schemas.microsoft.com/office/drawing/2014/main" id="{B3C09808-B285-B95A-D8F6-3C9608F5B5D4}"/>
                </a:ext>
              </a:extLst>
            </p:cNvPr>
            <p:cNvGrpSpPr/>
            <p:nvPr/>
          </p:nvGrpSpPr>
          <p:grpSpPr>
            <a:xfrm>
              <a:off x="10930237" y="3799091"/>
              <a:ext cx="430090" cy="114325"/>
              <a:chOff x="10930237" y="3799091"/>
              <a:chExt cx="430090" cy="114325"/>
            </a:xfrm>
          </p:grpSpPr>
          <p:grpSp>
            <p:nvGrpSpPr>
              <p:cNvPr id="7577" name="Graphic 4351">
                <a:extLst>
                  <a:ext uri="{FF2B5EF4-FFF2-40B4-BE49-F238E27FC236}">
                    <a16:creationId xmlns:a16="http://schemas.microsoft.com/office/drawing/2014/main" id="{C6C2D858-D604-F885-E449-BE10D1DA0B4F}"/>
                  </a:ext>
                </a:extLst>
              </p:cNvPr>
              <p:cNvGrpSpPr/>
              <p:nvPr/>
            </p:nvGrpSpPr>
            <p:grpSpPr>
              <a:xfrm>
                <a:off x="11314412" y="3859416"/>
                <a:ext cx="45915" cy="54000"/>
                <a:chOff x="7973886" y="3386561"/>
                <a:chExt cx="73456" cy="54772"/>
              </a:xfrm>
            </p:grpSpPr>
            <p:sp>
              <p:nvSpPr>
                <p:cNvPr id="7578" name="Freeform: Shape 4635">
                  <a:extLst>
                    <a:ext uri="{FF2B5EF4-FFF2-40B4-BE49-F238E27FC236}">
                      <a16:creationId xmlns:a16="http://schemas.microsoft.com/office/drawing/2014/main" id="{4107CED8-3BB2-3A3A-196F-DD3D91379E5E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79" name="Freeform: Shape 4636">
                  <a:extLst>
                    <a:ext uri="{FF2B5EF4-FFF2-40B4-BE49-F238E27FC236}">
                      <a16:creationId xmlns:a16="http://schemas.microsoft.com/office/drawing/2014/main" id="{211672E1-2B2F-0CDD-790F-B78ECEFE17B5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13" name="Graphic 4351">
                <a:extLst>
                  <a:ext uri="{FF2B5EF4-FFF2-40B4-BE49-F238E27FC236}">
                    <a16:creationId xmlns:a16="http://schemas.microsoft.com/office/drawing/2014/main" id="{9022487D-38EC-F934-5C2C-26928EC9B559}"/>
                  </a:ext>
                </a:extLst>
              </p:cNvPr>
              <p:cNvGrpSpPr/>
              <p:nvPr/>
            </p:nvGrpSpPr>
            <p:grpSpPr>
              <a:xfrm>
                <a:off x="11225512" y="3859416"/>
                <a:ext cx="45915" cy="54000"/>
                <a:chOff x="7973886" y="3386561"/>
                <a:chExt cx="73456" cy="54772"/>
              </a:xfrm>
            </p:grpSpPr>
            <p:sp>
              <p:nvSpPr>
                <p:cNvPr id="7614" name="Freeform: Shape 4635">
                  <a:extLst>
                    <a:ext uri="{FF2B5EF4-FFF2-40B4-BE49-F238E27FC236}">
                      <a16:creationId xmlns:a16="http://schemas.microsoft.com/office/drawing/2014/main" id="{6DFBCD6C-FE1F-59AB-A33D-C4B620006563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15" name="Freeform: Shape 4636">
                  <a:extLst>
                    <a:ext uri="{FF2B5EF4-FFF2-40B4-BE49-F238E27FC236}">
                      <a16:creationId xmlns:a16="http://schemas.microsoft.com/office/drawing/2014/main" id="{298A5FED-F5B8-E224-6EB9-BE6B1D387358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43" name="Graphic 4351">
                <a:extLst>
                  <a:ext uri="{FF2B5EF4-FFF2-40B4-BE49-F238E27FC236}">
                    <a16:creationId xmlns:a16="http://schemas.microsoft.com/office/drawing/2014/main" id="{1F83A0EC-DD00-841A-F2B1-914535328351}"/>
                  </a:ext>
                </a:extLst>
              </p:cNvPr>
              <p:cNvGrpSpPr/>
              <p:nvPr/>
            </p:nvGrpSpPr>
            <p:grpSpPr>
              <a:xfrm>
                <a:off x="11168362" y="3859416"/>
                <a:ext cx="45915" cy="54000"/>
                <a:chOff x="7973886" y="3386561"/>
                <a:chExt cx="73456" cy="54772"/>
              </a:xfrm>
            </p:grpSpPr>
            <p:sp>
              <p:nvSpPr>
                <p:cNvPr id="7644" name="Freeform: Shape 4635">
                  <a:extLst>
                    <a:ext uri="{FF2B5EF4-FFF2-40B4-BE49-F238E27FC236}">
                      <a16:creationId xmlns:a16="http://schemas.microsoft.com/office/drawing/2014/main" id="{AC417959-005F-507D-89BF-F511E08AED0C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45" name="Freeform: Shape 4636">
                  <a:extLst>
                    <a:ext uri="{FF2B5EF4-FFF2-40B4-BE49-F238E27FC236}">
                      <a16:creationId xmlns:a16="http://schemas.microsoft.com/office/drawing/2014/main" id="{53DB3166-02FD-A796-A9F5-E7BFA327236A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46" name="Graphic 4351">
                <a:extLst>
                  <a:ext uri="{FF2B5EF4-FFF2-40B4-BE49-F238E27FC236}">
                    <a16:creationId xmlns:a16="http://schemas.microsoft.com/office/drawing/2014/main" id="{9B50E41D-B355-D16B-4089-AC35C7B7257E}"/>
                  </a:ext>
                </a:extLst>
              </p:cNvPr>
              <p:cNvGrpSpPr/>
              <p:nvPr/>
            </p:nvGrpSpPr>
            <p:grpSpPr>
              <a:xfrm>
                <a:off x="11019137" y="3859416"/>
                <a:ext cx="45915" cy="54000"/>
                <a:chOff x="7973886" y="3386561"/>
                <a:chExt cx="73456" cy="54772"/>
              </a:xfrm>
            </p:grpSpPr>
            <p:sp>
              <p:nvSpPr>
                <p:cNvPr id="7647" name="Freeform: Shape 4635">
                  <a:extLst>
                    <a:ext uri="{FF2B5EF4-FFF2-40B4-BE49-F238E27FC236}">
                      <a16:creationId xmlns:a16="http://schemas.microsoft.com/office/drawing/2014/main" id="{7FD31460-53C3-2690-2784-DD9AA64B2295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48" name="Freeform: Shape 4636">
                  <a:extLst>
                    <a:ext uri="{FF2B5EF4-FFF2-40B4-BE49-F238E27FC236}">
                      <a16:creationId xmlns:a16="http://schemas.microsoft.com/office/drawing/2014/main" id="{DA778BF5-0C6A-7A45-5F06-4E93E3D5FDED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49" name="Graphic 4351">
                <a:extLst>
                  <a:ext uri="{FF2B5EF4-FFF2-40B4-BE49-F238E27FC236}">
                    <a16:creationId xmlns:a16="http://schemas.microsoft.com/office/drawing/2014/main" id="{A720B18C-C473-29F5-B580-A83E831CF21A}"/>
                  </a:ext>
                </a:extLst>
              </p:cNvPr>
              <p:cNvGrpSpPr/>
              <p:nvPr/>
            </p:nvGrpSpPr>
            <p:grpSpPr>
              <a:xfrm>
                <a:off x="11000087" y="3859416"/>
                <a:ext cx="45915" cy="54000"/>
                <a:chOff x="7973886" y="3386561"/>
                <a:chExt cx="73456" cy="54772"/>
              </a:xfrm>
            </p:grpSpPr>
            <p:sp>
              <p:nvSpPr>
                <p:cNvPr id="7650" name="Freeform: Shape 4635">
                  <a:extLst>
                    <a:ext uri="{FF2B5EF4-FFF2-40B4-BE49-F238E27FC236}">
                      <a16:creationId xmlns:a16="http://schemas.microsoft.com/office/drawing/2014/main" id="{991CEEB2-C2E1-A65B-DE02-9F9C79D1AC54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51" name="Freeform: Shape 4636">
                  <a:extLst>
                    <a:ext uri="{FF2B5EF4-FFF2-40B4-BE49-F238E27FC236}">
                      <a16:creationId xmlns:a16="http://schemas.microsoft.com/office/drawing/2014/main" id="{28755594-7BD9-857D-CE80-DF61570B43AC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52" name="Graphic 4351">
                <a:extLst>
                  <a:ext uri="{FF2B5EF4-FFF2-40B4-BE49-F238E27FC236}">
                    <a16:creationId xmlns:a16="http://schemas.microsoft.com/office/drawing/2014/main" id="{F7CD5EDF-1B65-CD5F-FFCD-AE202A7ADC8E}"/>
                  </a:ext>
                </a:extLst>
              </p:cNvPr>
              <p:cNvGrpSpPr/>
              <p:nvPr/>
            </p:nvGrpSpPr>
            <p:grpSpPr>
              <a:xfrm>
                <a:off x="11063587" y="3859416"/>
                <a:ext cx="45915" cy="54000"/>
                <a:chOff x="7973886" y="3386561"/>
                <a:chExt cx="73456" cy="54772"/>
              </a:xfrm>
            </p:grpSpPr>
            <p:sp>
              <p:nvSpPr>
                <p:cNvPr id="7653" name="Freeform: Shape 4635">
                  <a:extLst>
                    <a:ext uri="{FF2B5EF4-FFF2-40B4-BE49-F238E27FC236}">
                      <a16:creationId xmlns:a16="http://schemas.microsoft.com/office/drawing/2014/main" id="{B474D20D-CD8C-CAAE-E8B7-AF1DB984DC00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54" name="Freeform: Shape 4636">
                  <a:extLst>
                    <a:ext uri="{FF2B5EF4-FFF2-40B4-BE49-F238E27FC236}">
                      <a16:creationId xmlns:a16="http://schemas.microsoft.com/office/drawing/2014/main" id="{DB4BF3CA-9A95-B8B4-26CC-579DBABDAF11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55" name="Graphic 4351">
                <a:extLst>
                  <a:ext uri="{FF2B5EF4-FFF2-40B4-BE49-F238E27FC236}">
                    <a16:creationId xmlns:a16="http://schemas.microsoft.com/office/drawing/2014/main" id="{19A956B6-CBB2-AA8D-E12B-FF7AA0DB9070}"/>
                  </a:ext>
                </a:extLst>
              </p:cNvPr>
              <p:cNvGrpSpPr/>
              <p:nvPr/>
            </p:nvGrpSpPr>
            <p:grpSpPr>
              <a:xfrm>
                <a:off x="11085812" y="3859416"/>
                <a:ext cx="45915" cy="54000"/>
                <a:chOff x="7973886" y="3386561"/>
                <a:chExt cx="73456" cy="54772"/>
              </a:xfrm>
            </p:grpSpPr>
            <p:sp>
              <p:nvSpPr>
                <p:cNvPr id="7656" name="Freeform: Shape 4635">
                  <a:extLst>
                    <a:ext uri="{FF2B5EF4-FFF2-40B4-BE49-F238E27FC236}">
                      <a16:creationId xmlns:a16="http://schemas.microsoft.com/office/drawing/2014/main" id="{7954B730-F321-DFA4-F1FF-01541663C050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57" name="Freeform: Shape 4636">
                  <a:extLst>
                    <a:ext uri="{FF2B5EF4-FFF2-40B4-BE49-F238E27FC236}">
                      <a16:creationId xmlns:a16="http://schemas.microsoft.com/office/drawing/2014/main" id="{1668F369-F0DD-EED1-FA85-A2F9E99C8B16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58" name="Graphic 4351">
                <a:extLst>
                  <a:ext uri="{FF2B5EF4-FFF2-40B4-BE49-F238E27FC236}">
                    <a16:creationId xmlns:a16="http://schemas.microsoft.com/office/drawing/2014/main" id="{72214FAF-3A5D-67E3-5BE8-695609917699}"/>
                  </a:ext>
                </a:extLst>
              </p:cNvPr>
              <p:cNvGrpSpPr/>
              <p:nvPr/>
            </p:nvGrpSpPr>
            <p:grpSpPr>
              <a:xfrm>
                <a:off x="11104862" y="3859416"/>
                <a:ext cx="45915" cy="54000"/>
                <a:chOff x="7973886" y="3386561"/>
                <a:chExt cx="73456" cy="54772"/>
              </a:xfrm>
            </p:grpSpPr>
            <p:sp>
              <p:nvSpPr>
                <p:cNvPr id="7659" name="Freeform: Shape 4635">
                  <a:extLst>
                    <a:ext uri="{FF2B5EF4-FFF2-40B4-BE49-F238E27FC236}">
                      <a16:creationId xmlns:a16="http://schemas.microsoft.com/office/drawing/2014/main" id="{980F81D7-9A81-14B9-8807-7CE24E1E90F6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60" name="Freeform: Shape 4636">
                  <a:extLst>
                    <a:ext uri="{FF2B5EF4-FFF2-40B4-BE49-F238E27FC236}">
                      <a16:creationId xmlns:a16="http://schemas.microsoft.com/office/drawing/2014/main" id="{7EE567B7-7D2D-ECEB-3B00-6AF740FF6E54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61" name="Graphic 4351">
                <a:extLst>
                  <a:ext uri="{FF2B5EF4-FFF2-40B4-BE49-F238E27FC236}">
                    <a16:creationId xmlns:a16="http://schemas.microsoft.com/office/drawing/2014/main" id="{F780BE1B-72A8-7CEC-5572-0F242286972E}"/>
                  </a:ext>
                </a:extLst>
              </p:cNvPr>
              <p:cNvGrpSpPr/>
              <p:nvPr/>
            </p:nvGrpSpPr>
            <p:grpSpPr>
              <a:xfrm>
                <a:off x="11044537" y="3859416"/>
                <a:ext cx="45915" cy="54000"/>
                <a:chOff x="7973886" y="3386561"/>
                <a:chExt cx="73456" cy="54772"/>
              </a:xfrm>
            </p:grpSpPr>
            <p:sp>
              <p:nvSpPr>
                <p:cNvPr id="7662" name="Freeform: Shape 4635">
                  <a:extLst>
                    <a:ext uri="{FF2B5EF4-FFF2-40B4-BE49-F238E27FC236}">
                      <a16:creationId xmlns:a16="http://schemas.microsoft.com/office/drawing/2014/main" id="{FAF925D0-C251-FF99-B1A0-6C23733A4BA3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63" name="Freeform: Shape 4636">
                  <a:extLst>
                    <a:ext uri="{FF2B5EF4-FFF2-40B4-BE49-F238E27FC236}">
                      <a16:creationId xmlns:a16="http://schemas.microsoft.com/office/drawing/2014/main" id="{B4F8DEA1-3EC5-E631-F8D7-846F6028432F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64" name="Graphic 4351">
                <a:extLst>
                  <a:ext uri="{FF2B5EF4-FFF2-40B4-BE49-F238E27FC236}">
                    <a16:creationId xmlns:a16="http://schemas.microsoft.com/office/drawing/2014/main" id="{0A42035F-F377-03D6-FDA0-230DE30302E0}"/>
                  </a:ext>
                </a:extLst>
              </p:cNvPr>
              <p:cNvGrpSpPr/>
              <p:nvPr/>
            </p:nvGrpSpPr>
            <p:grpSpPr>
              <a:xfrm>
                <a:off x="11149312" y="3859416"/>
                <a:ext cx="45915" cy="54000"/>
                <a:chOff x="7973886" y="3386561"/>
                <a:chExt cx="73456" cy="54772"/>
              </a:xfrm>
            </p:grpSpPr>
            <p:sp>
              <p:nvSpPr>
                <p:cNvPr id="7665" name="Freeform: Shape 4635">
                  <a:extLst>
                    <a:ext uri="{FF2B5EF4-FFF2-40B4-BE49-F238E27FC236}">
                      <a16:creationId xmlns:a16="http://schemas.microsoft.com/office/drawing/2014/main" id="{84A96C7A-697C-8270-1D19-A6F7205EF36D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66" name="Freeform: Shape 4636">
                  <a:extLst>
                    <a:ext uri="{FF2B5EF4-FFF2-40B4-BE49-F238E27FC236}">
                      <a16:creationId xmlns:a16="http://schemas.microsoft.com/office/drawing/2014/main" id="{04D0CC07-210C-ABE5-E1C2-C9820E21921C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67" name="Graphic 4351">
                <a:extLst>
                  <a:ext uri="{FF2B5EF4-FFF2-40B4-BE49-F238E27FC236}">
                    <a16:creationId xmlns:a16="http://schemas.microsoft.com/office/drawing/2014/main" id="{FA7B481C-FD92-A0DA-F972-8DE7E5AEE1BD}"/>
                  </a:ext>
                </a:extLst>
              </p:cNvPr>
              <p:cNvGrpSpPr/>
              <p:nvPr/>
            </p:nvGrpSpPr>
            <p:grpSpPr>
              <a:xfrm>
                <a:off x="10930237" y="3805441"/>
                <a:ext cx="45915" cy="54000"/>
                <a:chOff x="7973886" y="3386561"/>
                <a:chExt cx="73456" cy="54772"/>
              </a:xfrm>
            </p:grpSpPr>
            <p:sp>
              <p:nvSpPr>
                <p:cNvPr id="7668" name="Freeform: Shape 4635">
                  <a:extLst>
                    <a:ext uri="{FF2B5EF4-FFF2-40B4-BE49-F238E27FC236}">
                      <a16:creationId xmlns:a16="http://schemas.microsoft.com/office/drawing/2014/main" id="{4466433C-723E-0327-000E-642BBEABA615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69" name="Freeform: Shape 4636">
                  <a:extLst>
                    <a:ext uri="{FF2B5EF4-FFF2-40B4-BE49-F238E27FC236}">
                      <a16:creationId xmlns:a16="http://schemas.microsoft.com/office/drawing/2014/main" id="{94E3507E-19AB-E5A4-DA36-995B84C8FFED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70" name="Graphic 4351">
                <a:extLst>
                  <a:ext uri="{FF2B5EF4-FFF2-40B4-BE49-F238E27FC236}">
                    <a16:creationId xmlns:a16="http://schemas.microsoft.com/office/drawing/2014/main" id="{6227D487-2D1C-D55B-A1C6-54080E211987}"/>
                  </a:ext>
                </a:extLst>
              </p:cNvPr>
              <p:cNvGrpSpPr/>
              <p:nvPr/>
            </p:nvGrpSpPr>
            <p:grpSpPr>
              <a:xfrm>
                <a:off x="11123912" y="3859416"/>
                <a:ext cx="45915" cy="54000"/>
                <a:chOff x="7973886" y="3386561"/>
                <a:chExt cx="73456" cy="54772"/>
              </a:xfrm>
            </p:grpSpPr>
            <p:sp>
              <p:nvSpPr>
                <p:cNvPr id="7671" name="Freeform: Shape 4635">
                  <a:extLst>
                    <a:ext uri="{FF2B5EF4-FFF2-40B4-BE49-F238E27FC236}">
                      <a16:creationId xmlns:a16="http://schemas.microsoft.com/office/drawing/2014/main" id="{60524469-C5F5-DF58-675E-A667B9B7FF6B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72" name="Freeform: Shape 4636">
                  <a:extLst>
                    <a:ext uri="{FF2B5EF4-FFF2-40B4-BE49-F238E27FC236}">
                      <a16:creationId xmlns:a16="http://schemas.microsoft.com/office/drawing/2014/main" id="{98DD6AF1-86BA-BD20-D233-F45D92BAE7EE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73" name="Graphic 4351">
                <a:extLst>
                  <a:ext uri="{FF2B5EF4-FFF2-40B4-BE49-F238E27FC236}">
                    <a16:creationId xmlns:a16="http://schemas.microsoft.com/office/drawing/2014/main" id="{F5EA2FBC-C776-483E-3F0D-9D4C74676ED3}"/>
                  </a:ext>
                </a:extLst>
              </p:cNvPr>
              <p:cNvGrpSpPr/>
              <p:nvPr/>
            </p:nvGrpSpPr>
            <p:grpSpPr>
              <a:xfrm>
                <a:off x="10942937" y="3799091"/>
                <a:ext cx="45915" cy="54000"/>
                <a:chOff x="7973886" y="3386561"/>
                <a:chExt cx="73456" cy="54772"/>
              </a:xfrm>
            </p:grpSpPr>
            <p:sp>
              <p:nvSpPr>
                <p:cNvPr id="7674" name="Freeform: Shape 4635">
                  <a:extLst>
                    <a:ext uri="{FF2B5EF4-FFF2-40B4-BE49-F238E27FC236}">
                      <a16:creationId xmlns:a16="http://schemas.microsoft.com/office/drawing/2014/main" id="{2B0F85EE-36EB-5A0D-8D5D-0CAC11B05F14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75" name="Freeform: Shape 4636">
                  <a:extLst>
                    <a:ext uri="{FF2B5EF4-FFF2-40B4-BE49-F238E27FC236}">
                      <a16:creationId xmlns:a16="http://schemas.microsoft.com/office/drawing/2014/main" id="{F9EBBBF3-4483-47D1-9D8D-F44DAE0299F7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76" name="Graphic 4351">
                <a:extLst>
                  <a:ext uri="{FF2B5EF4-FFF2-40B4-BE49-F238E27FC236}">
                    <a16:creationId xmlns:a16="http://schemas.microsoft.com/office/drawing/2014/main" id="{B22BE9F7-591C-E200-1632-4BDA59F5919E}"/>
                  </a:ext>
                </a:extLst>
              </p:cNvPr>
              <p:cNvGrpSpPr/>
              <p:nvPr/>
            </p:nvGrpSpPr>
            <p:grpSpPr>
              <a:xfrm>
                <a:off x="10961987" y="3805441"/>
                <a:ext cx="45915" cy="54000"/>
                <a:chOff x="7973886" y="3386561"/>
                <a:chExt cx="73456" cy="54772"/>
              </a:xfrm>
            </p:grpSpPr>
            <p:sp>
              <p:nvSpPr>
                <p:cNvPr id="7677" name="Freeform: Shape 4635">
                  <a:extLst>
                    <a:ext uri="{FF2B5EF4-FFF2-40B4-BE49-F238E27FC236}">
                      <a16:creationId xmlns:a16="http://schemas.microsoft.com/office/drawing/2014/main" id="{AD91B48F-958E-EED4-EB22-604957A2D8F5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78" name="Freeform: Shape 4636">
                  <a:extLst>
                    <a:ext uri="{FF2B5EF4-FFF2-40B4-BE49-F238E27FC236}">
                      <a16:creationId xmlns:a16="http://schemas.microsoft.com/office/drawing/2014/main" id="{26D8209F-9CF4-2F66-01A9-E924E440BDBC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7898" name="Group 7897">
              <a:extLst>
                <a:ext uri="{FF2B5EF4-FFF2-40B4-BE49-F238E27FC236}">
                  <a16:creationId xmlns:a16="http://schemas.microsoft.com/office/drawing/2014/main" id="{D67CD313-CB72-99ED-CCBE-9FBBF0DFEF8E}"/>
                </a:ext>
              </a:extLst>
            </p:cNvPr>
            <p:cNvGrpSpPr/>
            <p:nvPr/>
          </p:nvGrpSpPr>
          <p:grpSpPr>
            <a:xfrm>
              <a:off x="7291687" y="2186228"/>
              <a:ext cx="3735265" cy="1671335"/>
              <a:chOff x="7291687" y="2181756"/>
              <a:chExt cx="3735265" cy="1671335"/>
            </a:xfrm>
          </p:grpSpPr>
          <p:grpSp>
            <p:nvGrpSpPr>
              <p:cNvPr id="7463" name="Graphic 4351">
                <a:extLst>
                  <a:ext uri="{FF2B5EF4-FFF2-40B4-BE49-F238E27FC236}">
                    <a16:creationId xmlns:a16="http://schemas.microsoft.com/office/drawing/2014/main" id="{BE420D74-D7B0-F3A6-F629-4F32CBBF291A}"/>
                  </a:ext>
                </a:extLst>
              </p:cNvPr>
              <p:cNvGrpSpPr/>
              <p:nvPr/>
            </p:nvGrpSpPr>
            <p:grpSpPr>
              <a:xfrm>
                <a:off x="8841087" y="2887866"/>
                <a:ext cx="45915" cy="54000"/>
                <a:chOff x="7973886" y="3386561"/>
                <a:chExt cx="73456" cy="54772"/>
              </a:xfrm>
            </p:grpSpPr>
            <p:sp>
              <p:nvSpPr>
                <p:cNvPr id="7464" name="Freeform: Shape 4635">
                  <a:extLst>
                    <a:ext uri="{FF2B5EF4-FFF2-40B4-BE49-F238E27FC236}">
                      <a16:creationId xmlns:a16="http://schemas.microsoft.com/office/drawing/2014/main" id="{AA1EC037-5FFD-9D70-9426-BDAA89CFEE1A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65" name="Freeform: Shape 4636">
                  <a:extLst>
                    <a:ext uri="{FF2B5EF4-FFF2-40B4-BE49-F238E27FC236}">
                      <a16:creationId xmlns:a16="http://schemas.microsoft.com/office/drawing/2014/main" id="{2FBA95B5-D053-F145-9B65-F91500B070C2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466" name="Graphic 4351">
                <a:extLst>
                  <a:ext uri="{FF2B5EF4-FFF2-40B4-BE49-F238E27FC236}">
                    <a16:creationId xmlns:a16="http://schemas.microsoft.com/office/drawing/2014/main" id="{490087EE-5BAC-234C-1356-078E16B4BF25}"/>
                  </a:ext>
                </a:extLst>
              </p:cNvPr>
              <p:cNvGrpSpPr/>
              <p:nvPr/>
            </p:nvGrpSpPr>
            <p:grpSpPr>
              <a:xfrm>
                <a:off x="7291687" y="2184931"/>
                <a:ext cx="45915" cy="64822"/>
                <a:chOff x="7973886" y="3375585"/>
                <a:chExt cx="73456" cy="65748"/>
              </a:xfrm>
            </p:grpSpPr>
            <p:sp>
              <p:nvSpPr>
                <p:cNvPr id="7467" name="Freeform: Shape 4635">
                  <a:extLst>
                    <a:ext uri="{FF2B5EF4-FFF2-40B4-BE49-F238E27FC236}">
                      <a16:creationId xmlns:a16="http://schemas.microsoft.com/office/drawing/2014/main" id="{48BC1950-DCD8-00B2-0473-530CAEFD5A8A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68" name="Freeform: Shape 4636">
                  <a:extLst>
                    <a:ext uri="{FF2B5EF4-FFF2-40B4-BE49-F238E27FC236}">
                      <a16:creationId xmlns:a16="http://schemas.microsoft.com/office/drawing/2014/main" id="{6AE6DE1F-AD16-0B60-3DB4-A94E001BF369}"/>
                    </a:ext>
                  </a:extLst>
                </p:cNvPr>
                <p:cNvSpPr/>
                <p:nvPr/>
              </p:nvSpPr>
              <p:spPr>
                <a:xfrm>
                  <a:off x="7973886" y="3375585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469" name="Graphic 4351">
                <a:extLst>
                  <a:ext uri="{FF2B5EF4-FFF2-40B4-BE49-F238E27FC236}">
                    <a16:creationId xmlns:a16="http://schemas.microsoft.com/office/drawing/2014/main" id="{AD21B2A2-015B-8E43-E664-EF86AF19567A}"/>
                  </a:ext>
                </a:extLst>
              </p:cNvPr>
              <p:cNvGrpSpPr/>
              <p:nvPr/>
            </p:nvGrpSpPr>
            <p:grpSpPr>
              <a:xfrm>
                <a:off x="7367887" y="2181756"/>
                <a:ext cx="45915" cy="64822"/>
                <a:chOff x="7973886" y="3375585"/>
                <a:chExt cx="73456" cy="65748"/>
              </a:xfrm>
            </p:grpSpPr>
            <p:sp>
              <p:nvSpPr>
                <p:cNvPr id="7470" name="Freeform: Shape 4635">
                  <a:extLst>
                    <a:ext uri="{FF2B5EF4-FFF2-40B4-BE49-F238E27FC236}">
                      <a16:creationId xmlns:a16="http://schemas.microsoft.com/office/drawing/2014/main" id="{A3ED6F2C-4E5F-CF0A-35BF-CD10AAA8750D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71" name="Freeform: Shape 4636">
                  <a:extLst>
                    <a:ext uri="{FF2B5EF4-FFF2-40B4-BE49-F238E27FC236}">
                      <a16:creationId xmlns:a16="http://schemas.microsoft.com/office/drawing/2014/main" id="{9D17663E-656A-9BC2-9DFD-969C07089463}"/>
                    </a:ext>
                  </a:extLst>
                </p:cNvPr>
                <p:cNvSpPr/>
                <p:nvPr/>
              </p:nvSpPr>
              <p:spPr>
                <a:xfrm>
                  <a:off x="7973886" y="3375585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472" name="Graphic 4351">
                <a:extLst>
                  <a:ext uri="{FF2B5EF4-FFF2-40B4-BE49-F238E27FC236}">
                    <a16:creationId xmlns:a16="http://schemas.microsoft.com/office/drawing/2014/main" id="{97015A8D-8C11-CF96-6057-35898C451855}"/>
                  </a:ext>
                </a:extLst>
              </p:cNvPr>
              <p:cNvGrpSpPr/>
              <p:nvPr/>
            </p:nvGrpSpPr>
            <p:grpSpPr>
              <a:xfrm>
                <a:off x="7536162" y="2249734"/>
                <a:ext cx="45915" cy="60351"/>
                <a:chOff x="7973886" y="3386561"/>
                <a:chExt cx="73456" cy="61213"/>
              </a:xfrm>
            </p:grpSpPr>
            <p:sp>
              <p:nvSpPr>
                <p:cNvPr id="7473" name="Freeform: Shape 4635">
                  <a:extLst>
                    <a:ext uri="{FF2B5EF4-FFF2-40B4-BE49-F238E27FC236}">
                      <a16:creationId xmlns:a16="http://schemas.microsoft.com/office/drawing/2014/main" id="{86B6A842-D0D5-95EC-D9BE-B72BE467DF59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74" name="Freeform: Shape 4636">
                  <a:extLst>
                    <a:ext uri="{FF2B5EF4-FFF2-40B4-BE49-F238E27FC236}">
                      <a16:creationId xmlns:a16="http://schemas.microsoft.com/office/drawing/2014/main" id="{3607C9B9-0BCE-FF4C-0784-724AF1C53F35}"/>
                    </a:ext>
                  </a:extLst>
                </p:cNvPr>
                <p:cNvSpPr/>
                <p:nvPr/>
              </p:nvSpPr>
              <p:spPr>
                <a:xfrm>
                  <a:off x="7973886" y="3393002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475" name="Graphic 4351">
                <a:extLst>
                  <a:ext uri="{FF2B5EF4-FFF2-40B4-BE49-F238E27FC236}">
                    <a16:creationId xmlns:a16="http://schemas.microsoft.com/office/drawing/2014/main" id="{4A6723ED-EC81-0E88-DCF4-F4A6684D0506}"/>
                  </a:ext>
                </a:extLst>
              </p:cNvPr>
              <p:cNvGrpSpPr/>
              <p:nvPr/>
            </p:nvGrpSpPr>
            <p:grpSpPr>
              <a:xfrm>
                <a:off x="7599662" y="2262434"/>
                <a:ext cx="45915" cy="60351"/>
                <a:chOff x="7973886" y="3386561"/>
                <a:chExt cx="73456" cy="61213"/>
              </a:xfrm>
            </p:grpSpPr>
            <p:sp>
              <p:nvSpPr>
                <p:cNvPr id="7476" name="Freeform: Shape 4635">
                  <a:extLst>
                    <a:ext uri="{FF2B5EF4-FFF2-40B4-BE49-F238E27FC236}">
                      <a16:creationId xmlns:a16="http://schemas.microsoft.com/office/drawing/2014/main" id="{070BE794-E872-0275-5E05-08C0DAC0445A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77" name="Freeform: Shape 4636">
                  <a:extLst>
                    <a:ext uri="{FF2B5EF4-FFF2-40B4-BE49-F238E27FC236}">
                      <a16:creationId xmlns:a16="http://schemas.microsoft.com/office/drawing/2014/main" id="{F5996916-3D62-5FD6-AF9C-E478D3A0326A}"/>
                    </a:ext>
                  </a:extLst>
                </p:cNvPr>
                <p:cNvSpPr/>
                <p:nvPr/>
              </p:nvSpPr>
              <p:spPr>
                <a:xfrm>
                  <a:off x="7973886" y="3393002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478" name="Graphic 4351">
                <a:extLst>
                  <a:ext uri="{FF2B5EF4-FFF2-40B4-BE49-F238E27FC236}">
                    <a16:creationId xmlns:a16="http://schemas.microsoft.com/office/drawing/2014/main" id="{BA4C2002-89C0-36C8-0349-53307FE94F57}"/>
                  </a:ext>
                </a:extLst>
              </p:cNvPr>
              <p:cNvGrpSpPr/>
              <p:nvPr/>
            </p:nvGrpSpPr>
            <p:grpSpPr>
              <a:xfrm>
                <a:off x="7748887" y="2319541"/>
                <a:ext cx="45915" cy="54000"/>
                <a:chOff x="7973886" y="3386561"/>
                <a:chExt cx="73456" cy="54772"/>
              </a:xfrm>
            </p:grpSpPr>
            <p:sp>
              <p:nvSpPr>
                <p:cNvPr id="7479" name="Freeform: Shape 4635">
                  <a:extLst>
                    <a:ext uri="{FF2B5EF4-FFF2-40B4-BE49-F238E27FC236}">
                      <a16:creationId xmlns:a16="http://schemas.microsoft.com/office/drawing/2014/main" id="{59B5A742-8E48-226D-6DAC-0800FC6DC8FF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80" name="Freeform: Shape 4636">
                  <a:extLst>
                    <a:ext uri="{FF2B5EF4-FFF2-40B4-BE49-F238E27FC236}">
                      <a16:creationId xmlns:a16="http://schemas.microsoft.com/office/drawing/2014/main" id="{B1A4D669-8320-0FF7-C61F-2F01D5ADE54A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481" name="Graphic 4351">
                <a:extLst>
                  <a:ext uri="{FF2B5EF4-FFF2-40B4-BE49-F238E27FC236}">
                    <a16:creationId xmlns:a16="http://schemas.microsoft.com/office/drawing/2014/main" id="{53564AA2-6895-415C-05DC-7AEAC82084AB}"/>
                  </a:ext>
                </a:extLst>
              </p:cNvPr>
              <p:cNvGrpSpPr/>
              <p:nvPr/>
            </p:nvGrpSpPr>
            <p:grpSpPr>
              <a:xfrm>
                <a:off x="7786987" y="2335416"/>
                <a:ext cx="45915" cy="54000"/>
                <a:chOff x="7973886" y="3386561"/>
                <a:chExt cx="73456" cy="54772"/>
              </a:xfrm>
            </p:grpSpPr>
            <p:sp>
              <p:nvSpPr>
                <p:cNvPr id="7482" name="Freeform: Shape 4635">
                  <a:extLst>
                    <a:ext uri="{FF2B5EF4-FFF2-40B4-BE49-F238E27FC236}">
                      <a16:creationId xmlns:a16="http://schemas.microsoft.com/office/drawing/2014/main" id="{4E134BDA-938F-430D-AEC0-6CCC2AD6E401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83" name="Freeform: Shape 4636">
                  <a:extLst>
                    <a:ext uri="{FF2B5EF4-FFF2-40B4-BE49-F238E27FC236}">
                      <a16:creationId xmlns:a16="http://schemas.microsoft.com/office/drawing/2014/main" id="{E2676256-7583-6C49-781E-2117FE20C83E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484" name="Graphic 4351">
                <a:extLst>
                  <a:ext uri="{FF2B5EF4-FFF2-40B4-BE49-F238E27FC236}">
                    <a16:creationId xmlns:a16="http://schemas.microsoft.com/office/drawing/2014/main" id="{F612ABFF-5ABC-8B68-DE2B-E2CBB5CD335A}"/>
                  </a:ext>
                </a:extLst>
              </p:cNvPr>
              <p:cNvGrpSpPr/>
              <p:nvPr/>
            </p:nvGrpSpPr>
            <p:grpSpPr>
              <a:xfrm>
                <a:off x="7831437" y="2344941"/>
                <a:ext cx="45915" cy="54000"/>
                <a:chOff x="7973886" y="3386561"/>
                <a:chExt cx="73456" cy="54772"/>
              </a:xfrm>
            </p:grpSpPr>
            <p:sp>
              <p:nvSpPr>
                <p:cNvPr id="7485" name="Freeform: Shape 4635">
                  <a:extLst>
                    <a:ext uri="{FF2B5EF4-FFF2-40B4-BE49-F238E27FC236}">
                      <a16:creationId xmlns:a16="http://schemas.microsoft.com/office/drawing/2014/main" id="{F0674E22-14AE-8FAA-2E2F-2C075717FF75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86" name="Freeform: Shape 4636">
                  <a:extLst>
                    <a:ext uri="{FF2B5EF4-FFF2-40B4-BE49-F238E27FC236}">
                      <a16:creationId xmlns:a16="http://schemas.microsoft.com/office/drawing/2014/main" id="{E643EAE6-0B24-FCE1-F0B3-46E8766FAB4F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487" name="Graphic 4351">
                <a:extLst>
                  <a:ext uri="{FF2B5EF4-FFF2-40B4-BE49-F238E27FC236}">
                    <a16:creationId xmlns:a16="http://schemas.microsoft.com/office/drawing/2014/main" id="{2740397D-AF36-0C55-6FBF-4CEC6580686B}"/>
                  </a:ext>
                </a:extLst>
              </p:cNvPr>
              <p:cNvGrpSpPr/>
              <p:nvPr/>
            </p:nvGrpSpPr>
            <p:grpSpPr>
              <a:xfrm>
                <a:off x="7917162" y="2379866"/>
                <a:ext cx="45915" cy="54000"/>
                <a:chOff x="7973886" y="3386561"/>
                <a:chExt cx="73456" cy="54772"/>
              </a:xfrm>
            </p:grpSpPr>
            <p:sp>
              <p:nvSpPr>
                <p:cNvPr id="7488" name="Freeform: Shape 4635">
                  <a:extLst>
                    <a:ext uri="{FF2B5EF4-FFF2-40B4-BE49-F238E27FC236}">
                      <a16:creationId xmlns:a16="http://schemas.microsoft.com/office/drawing/2014/main" id="{004FA178-2D00-DE80-E15B-DBDDEC21B7A6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89" name="Freeform: Shape 4636">
                  <a:extLst>
                    <a:ext uri="{FF2B5EF4-FFF2-40B4-BE49-F238E27FC236}">
                      <a16:creationId xmlns:a16="http://schemas.microsoft.com/office/drawing/2014/main" id="{0573CB71-C4E4-E253-CE6E-0D2FD4B44045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490" name="Graphic 4351">
                <a:extLst>
                  <a:ext uri="{FF2B5EF4-FFF2-40B4-BE49-F238E27FC236}">
                    <a16:creationId xmlns:a16="http://schemas.microsoft.com/office/drawing/2014/main" id="{3F5E4FA9-11F1-27BB-4D36-9DCC27A24709}"/>
                  </a:ext>
                </a:extLst>
              </p:cNvPr>
              <p:cNvGrpSpPr/>
              <p:nvPr/>
            </p:nvGrpSpPr>
            <p:grpSpPr>
              <a:xfrm>
                <a:off x="7929862" y="2379866"/>
                <a:ext cx="45915" cy="54000"/>
                <a:chOff x="7973886" y="3386561"/>
                <a:chExt cx="73456" cy="54772"/>
              </a:xfrm>
            </p:grpSpPr>
            <p:sp>
              <p:nvSpPr>
                <p:cNvPr id="7491" name="Freeform: Shape 4635">
                  <a:extLst>
                    <a:ext uri="{FF2B5EF4-FFF2-40B4-BE49-F238E27FC236}">
                      <a16:creationId xmlns:a16="http://schemas.microsoft.com/office/drawing/2014/main" id="{0E82C0B9-3BAD-4FFA-9023-374FAE4049A0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92" name="Freeform: Shape 4636">
                  <a:extLst>
                    <a:ext uri="{FF2B5EF4-FFF2-40B4-BE49-F238E27FC236}">
                      <a16:creationId xmlns:a16="http://schemas.microsoft.com/office/drawing/2014/main" id="{830E0CDA-0915-C6F0-5D9E-4AFB37BCDD77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493" name="Graphic 4351">
                <a:extLst>
                  <a:ext uri="{FF2B5EF4-FFF2-40B4-BE49-F238E27FC236}">
                    <a16:creationId xmlns:a16="http://schemas.microsoft.com/office/drawing/2014/main" id="{49734F5B-EB46-0937-2E94-970FD68D2BF7}"/>
                  </a:ext>
                </a:extLst>
              </p:cNvPr>
              <p:cNvGrpSpPr/>
              <p:nvPr/>
            </p:nvGrpSpPr>
            <p:grpSpPr>
              <a:xfrm>
                <a:off x="7955262" y="2411616"/>
                <a:ext cx="45915" cy="54000"/>
                <a:chOff x="7973886" y="3386561"/>
                <a:chExt cx="73456" cy="54772"/>
              </a:xfrm>
            </p:grpSpPr>
            <p:sp>
              <p:nvSpPr>
                <p:cNvPr id="7494" name="Freeform: Shape 4635">
                  <a:extLst>
                    <a:ext uri="{FF2B5EF4-FFF2-40B4-BE49-F238E27FC236}">
                      <a16:creationId xmlns:a16="http://schemas.microsoft.com/office/drawing/2014/main" id="{A61C3C12-A395-DEC9-7E3F-84308D77BAD5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95" name="Freeform: Shape 4636">
                  <a:extLst>
                    <a:ext uri="{FF2B5EF4-FFF2-40B4-BE49-F238E27FC236}">
                      <a16:creationId xmlns:a16="http://schemas.microsoft.com/office/drawing/2014/main" id="{DF130133-F095-81A1-5DF8-BD8A579F46FF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496" name="Graphic 4351">
                <a:extLst>
                  <a:ext uri="{FF2B5EF4-FFF2-40B4-BE49-F238E27FC236}">
                    <a16:creationId xmlns:a16="http://schemas.microsoft.com/office/drawing/2014/main" id="{4ED06FF3-0A5E-941C-1944-2808DDC3E923}"/>
                  </a:ext>
                </a:extLst>
              </p:cNvPr>
              <p:cNvGrpSpPr/>
              <p:nvPr/>
            </p:nvGrpSpPr>
            <p:grpSpPr>
              <a:xfrm>
                <a:off x="7990187" y="2424316"/>
                <a:ext cx="45915" cy="54000"/>
                <a:chOff x="7973886" y="3386561"/>
                <a:chExt cx="73456" cy="54772"/>
              </a:xfrm>
            </p:grpSpPr>
            <p:sp>
              <p:nvSpPr>
                <p:cNvPr id="7497" name="Freeform: Shape 4635">
                  <a:extLst>
                    <a:ext uri="{FF2B5EF4-FFF2-40B4-BE49-F238E27FC236}">
                      <a16:creationId xmlns:a16="http://schemas.microsoft.com/office/drawing/2014/main" id="{BF29A68D-8F70-2C76-4360-652515DD4780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98" name="Freeform: Shape 4636">
                  <a:extLst>
                    <a:ext uri="{FF2B5EF4-FFF2-40B4-BE49-F238E27FC236}">
                      <a16:creationId xmlns:a16="http://schemas.microsoft.com/office/drawing/2014/main" id="{7B1EBEF3-7EC5-E274-84BF-1FCFCAA11D5D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499" name="Graphic 4351">
                <a:extLst>
                  <a:ext uri="{FF2B5EF4-FFF2-40B4-BE49-F238E27FC236}">
                    <a16:creationId xmlns:a16="http://schemas.microsoft.com/office/drawing/2014/main" id="{7785984A-7EF6-6397-C216-2FAE86D7E54F}"/>
                  </a:ext>
                </a:extLst>
              </p:cNvPr>
              <p:cNvGrpSpPr/>
              <p:nvPr/>
            </p:nvGrpSpPr>
            <p:grpSpPr>
              <a:xfrm>
                <a:off x="8015587" y="2440191"/>
                <a:ext cx="45915" cy="54000"/>
                <a:chOff x="7973886" y="3386561"/>
                <a:chExt cx="73456" cy="54772"/>
              </a:xfrm>
            </p:grpSpPr>
            <p:sp>
              <p:nvSpPr>
                <p:cNvPr id="7500" name="Freeform: Shape 4635">
                  <a:extLst>
                    <a:ext uri="{FF2B5EF4-FFF2-40B4-BE49-F238E27FC236}">
                      <a16:creationId xmlns:a16="http://schemas.microsoft.com/office/drawing/2014/main" id="{C814001D-7F4E-0C63-F0C6-E857B6358E9C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01" name="Freeform: Shape 4636">
                  <a:extLst>
                    <a:ext uri="{FF2B5EF4-FFF2-40B4-BE49-F238E27FC236}">
                      <a16:creationId xmlns:a16="http://schemas.microsoft.com/office/drawing/2014/main" id="{08728D9C-CC55-FB58-4B5F-AFCE570FB74F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02" name="Graphic 4351">
                <a:extLst>
                  <a:ext uri="{FF2B5EF4-FFF2-40B4-BE49-F238E27FC236}">
                    <a16:creationId xmlns:a16="http://schemas.microsoft.com/office/drawing/2014/main" id="{9A4A0E67-7807-36ED-ABD6-D838AF804249}"/>
                  </a:ext>
                </a:extLst>
              </p:cNvPr>
              <p:cNvGrpSpPr/>
              <p:nvPr/>
            </p:nvGrpSpPr>
            <p:grpSpPr>
              <a:xfrm>
                <a:off x="8075912" y="2462416"/>
                <a:ext cx="45915" cy="54000"/>
                <a:chOff x="7973886" y="3386561"/>
                <a:chExt cx="73456" cy="54772"/>
              </a:xfrm>
            </p:grpSpPr>
            <p:sp>
              <p:nvSpPr>
                <p:cNvPr id="7503" name="Freeform: Shape 4635">
                  <a:extLst>
                    <a:ext uri="{FF2B5EF4-FFF2-40B4-BE49-F238E27FC236}">
                      <a16:creationId xmlns:a16="http://schemas.microsoft.com/office/drawing/2014/main" id="{6C17BB93-3892-B4ED-3262-E0D53796D7B2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04" name="Freeform: Shape 4636">
                  <a:extLst>
                    <a:ext uri="{FF2B5EF4-FFF2-40B4-BE49-F238E27FC236}">
                      <a16:creationId xmlns:a16="http://schemas.microsoft.com/office/drawing/2014/main" id="{3ACDC351-3CA0-6CEE-9245-8C3C8465E489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05" name="Graphic 4351">
                <a:extLst>
                  <a:ext uri="{FF2B5EF4-FFF2-40B4-BE49-F238E27FC236}">
                    <a16:creationId xmlns:a16="http://schemas.microsoft.com/office/drawing/2014/main" id="{4B95418D-466F-C6FB-88BC-C1D2B02A8940}"/>
                  </a:ext>
                </a:extLst>
              </p:cNvPr>
              <p:cNvGrpSpPr/>
              <p:nvPr/>
            </p:nvGrpSpPr>
            <p:grpSpPr>
              <a:xfrm>
                <a:off x="8129887" y="2497341"/>
                <a:ext cx="45915" cy="54000"/>
                <a:chOff x="7973886" y="3386561"/>
                <a:chExt cx="73456" cy="54772"/>
              </a:xfrm>
            </p:grpSpPr>
            <p:sp>
              <p:nvSpPr>
                <p:cNvPr id="7506" name="Freeform: Shape 4635">
                  <a:extLst>
                    <a:ext uri="{FF2B5EF4-FFF2-40B4-BE49-F238E27FC236}">
                      <a16:creationId xmlns:a16="http://schemas.microsoft.com/office/drawing/2014/main" id="{0EFF9189-7AA1-FE49-735D-FFC4D09AD805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07" name="Freeform: Shape 4636">
                  <a:extLst>
                    <a:ext uri="{FF2B5EF4-FFF2-40B4-BE49-F238E27FC236}">
                      <a16:creationId xmlns:a16="http://schemas.microsoft.com/office/drawing/2014/main" id="{400038E1-7BB5-FAED-62D6-28D1660427B2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08" name="Graphic 4351">
                <a:extLst>
                  <a:ext uri="{FF2B5EF4-FFF2-40B4-BE49-F238E27FC236}">
                    <a16:creationId xmlns:a16="http://schemas.microsoft.com/office/drawing/2014/main" id="{96A5A915-BDF1-31A0-3F53-02034EADA56B}"/>
                  </a:ext>
                </a:extLst>
              </p:cNvPr>
              <p:cNvGrpSpPr/>
              <p:nvPr/>
            </p:nvGrpSpPr>
            <p:grpSpPr>
              <a:xfrm>
                <a:off x="8155287" y="2513216"/>
                <a:ext cx="45915" cy="54000"/>
                <a:chOff x="7973886" y="3386561"/>
                <a:chExt cx="73456" cy="54772"/>
              </a:xfrm>
            </p:grpSpPr>
            <p:sp>
              <p:nvSpPr>
                <p:cNvPr id="7509" name="Freeform: Shape 4635">
                  <a:extLst>
                    <a:ext uri="{FF2B5EF4-FFF2-40B4-BE49-F238E27FC236}">
                      <a16:creationId xmlns:a16="http://schemas.microsoft.com/office/drawing/2014/main" id="{A1243271-7F0F-8BB7-93E9-29C664D01990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10" name="Freeform: Shape 4636">
                  <a:extLst>
                    <a:ext uri="{FF2B5EF4-FFF2-40B4-BE49-F238E27FC236}">
                      <a16:creationId xmlns:a16="http://schemas.microsoft.com/office/drawing/2014/main" id="{485447E8-311F-571E-14EB-2201D6A60AC7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11" name="Graphic 4351">
                <a:extLst>
                  <a:ext uri="{FF2B5EF4-FFF2-40B4-BE49-F238E27FC236}">
                    <a16:creationId xmlns:a16="http://schemas.microsoft.com/office/drawing/2014/main" id="{77677CED-79B7-E4C5-B1EA-773998D33376}"/>
                  </a:ext>
                </a:extLst>
              </p:cNvPr>
              <p:cNvGrpSpPr/>
              <p:nvPr/>
            </p:nvGrpSpPr>
            <p:grpSpPr>
              <a:xfrm>
                <a:off x="8187037" y="2535441"/>
                <a:ext cx="45915" cy="54000"/>
                <a:chOff x="7973886" y="3386561"/>
                <a:chExt cx="73456" cy="54772"/>
              </a:xfrm>
            </p:grpSpPr>
            <p:sp>
              <p:nvSpPr>
                <p:cNvPr id="7512" name="Freeform: Shape 4635">
                  <a:extLst>
                    <a:ext uri="{FF2B5EF4-FFF2-40B4-BE49-F238E27FC236}">
                      <a16:creationId xmlns:a16="http://schemas.microsoft.com/office/drawing/2014/main" id="{E144AB91-2FD1-6DD7-AD49-60D01D234E0A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13" name="Freeform: Shape 4636">
                  <a:extLst>
                    <a:ext uri="{FF2B5EF4-FFF2-40B4-BE49-F238E27FC236}">
                      <a16:creationId xmlns:a16="http://schemas.microsoft.com/office/drawing/2014/main" id="{48760258-5B97-85A8-01F9-4B8D806B3CAD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14" name="Graphic 4351">
                <a:extLst>
                  <a:ext uri="{FF2B5EF4-FFF2-40B4-BE49-F238E27FC236}">
                    <a16:creationId xmlns:a16="http://schemas.microsoft.com/office/drawing/2014/main" id="{A899462E-A9F0-8E75-AB60-7A61EFB68B31}"/>
                  </a:ext>
                </a:extLst>
              </p:cNvPr>
              <p:cNvGrpSpPr/>
              <p:nvPr/>
            </p:nvGrpSpPr>
            <p:grpSpPr>
              <a:xfrm>
                <a:off x="8910937" y="2960891"/>
                <a:ext cx="45915" cy="54000"/>
                <a:chOff x="7973886" y="3386561"/>
                <a:chExt cx="73456" cy="54772"/>
              </a:xfrm>
            </p:grpSpPr>
            <p:sp>
              <p:nvSpPr>
                <p:cNvPr id="7515" name="Freeform: Shape 4635">
                  <a:extLst>
                    <a:ext uri="{FF2B5EF4-FFF2-40B4-BE49-F238E27FC236}">
                      <a16:creationId xmlns:a16="http://schemas.microsoft.com/office/drawing/2014/main" id="{FDD7EE72-4ED7-4E94-F3A7-022C76558F7C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16" name="Freeform: Shape 4636">
                  <a:extLst>
                    <a:ext uri="{FF2B5EF4-FFF2-40B4-BE49-F238E27FC236}">
                      <a16:creationId xmlns:a16="http://schemas.microsoft.com/office/drawing/2014/main" id="{2D465290-E710-9FD0-4142-3DBF42AB2C34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17" name="Graphic 4351">
                <a:extLst>
                  <a:ext uri="{FF2B5EF4-FFF2-40B4-BE49-F238E27FC236}">
                    <a16:creationId xmlns:a16="http://schemas.microsoft.com/office/drawing/2014/main" id="{08EED4D2-8A41-A83D-86DF-7AB1EBB99112}"/>
                  </a:ext>
                </a:extLst>
              </p:cNvPr>
              <p:cNvGrpSpPr/>
              <p:nvPr/>
            </p:nvGrpSpPr>
            <p:grpSpPr>
              <a:xfrm>
                <a:off x="8247362" y="2579891"/>
                <a:ext cx="45915" cy="54000"/>
                <a:chOff x="7973886" y="3386561"/>
                <a:chExt cx="73456" cy="54772"/>
              </a:xfrm>
            </p:grpSpPr>
            <p:sp>
              <p:nvSpPr>
                <p:cNvPr id="7518" name="Freeform: Shape 4635">
                  <a:extLst>
                    <a:ext uri="{FF2B5EF4-FFF2-40B4-BE49-F238E27FC236}">
                      <a16:creationId xmlns:a16="http://schemas.microsoft.com/office/drawing/2014/main" id="{D49659F8-824F-B460-F95C-973C72A77EB5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19" name="Freeform: Shape 4636">
                  <a:extLst>
                    <a:ext uri="{FF2B5EF4-FFF2-40B4-BE49-F238E27FC236}">
                      <a16:creationId xmlns:a16="http://schemas.microsoft.com/office/drawing/2014/main" id="{72A2E115-7F82-8AEA-635E-DD4B6B9E8582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20" name="Graphic 4351">
                <a:extLst>
                  <a:ext uri="{FF2B5EF4-FFF2-40B4-BE49-F238E27FC236}">
                    <a16:creationId xmlns:a16="http://schemas.microsoft.com/office/drawing/2014/main" id="{F297F3D4-32D3-8972-143A-978C18008334}"/>
                  </a:ext>
                </a:extLst>
              </p:cNvPr>
              <p:cNvGrpSpPr/>
              <p:nvPr/>
            </p:nvGrpSpPr>
            <p:grpSpPr>
              <a:xfrm>
                <a:off x="8974437" y="2986334"/>
                <a:ext cx="45915" cy="60351"/>
                <a:chOff x="7973886" y="3386561"/>
                <a:chExt cx="73456" cy="61213"/>
              </a:xfrm>
            </p:grpSpPr>
            <p:sp>
              <p:nvSpPr>
                <p:cNvPr id="7521" name="Freeform: Shape 4635">
                  <a:extLst>
                    <a:ext uri="{FF2B5EF4-FFF2-40B4-BE49-F238E27FC236}">
                      <a16:creationId xmlns:a16="http://schemas.microsoft.com/office/drawing/2014/main" id="{8924EB02-1C04-FE76-46E7-9C2FC4F5B3C8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22" name="Freeform: Shape 4636">
                  <a:extLst>
                    <a:ext uri="{FF2B5EF4-FFF2-40B4-BE49-F238E27FC236}">
                      <a16:creationId xmlns:a16="http://schemas.microsoft.com/office/drawing/2014/main" id="{277E792B-C48F-25A4-995A-BAD309908175}"/>
                    </a:ext>
                  </a:extLst>
                </p:cNvPr>
                <p:cNvSpPr/>
                <p:nvPr/>
              </p:nvSpPr>
              <p:spPr>
                <a:xfrm>
                  <a:off x="7973886" y="3393002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23" name="Graphic 4351">
                <a:extLst>
                  <a:ext uri="{FF2B5EF4-FFF2-40B4-BE49-F238E27FC236}">
                    <a16:creationId xmlns:a16="http://schemas.microsoft.com/office/drawing/2014/main" id="{7D58ACA3-DFDE-4F27-53F1-5A550A690139}"/>
                  </a:ext>
                </a:extLst>
              </p:cNvPr>
              <p:cNvGrpSpPr/>
              <p:nvPr/>
            </p:nvGrpSpPr>
            <p:grpSpPr>
              <a:xfrm>
                <a:off x="9142712" y="3119702"/>
                <a:ext cx="45915" cy="63526"/>
                <a:chOff x="7973886" y="3386561"/>
                <a:chExt cx="73456" cy="64433"/>
              </a:xfrm>
            </p:grpSpPr>
            <p:sp>
              <p:nvSpPr>
                <p:cNvPr id="7524" name="Freeform: Shape 4635">
                  <a:extLst>
                    <a:ext uri="{FF2B5EF4-FFF2-40B4-BE49-F238E27FC236}">
                      <a16:creationId xmlns:a16="http://schemas.microsoft.com/office/drawing/2014/main" id="{CAEB7968-55E7-E882-5E77-FC15F3568DB8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25" name="Freeform: Shape 4636">
                  <a:extLst>
                    <a:ext uri="{FF2B5EF4-FFF2-40B4-BE49-F238E27FC236}">
                      <a16:creationId xmlns:a16="http://schemas.microsoft.com/office/drawing/2014/main" id="{1B8FEE4F-F9B4-2F98-F39A-B8BF233E2510}"/>
                    </a:ext>
                  </a:extLst>
                </p:cNvPr>
                <p:cNvSpPr/>
                <p:nvPr/>
              </p:nvSpPr>
              <p:spPr>
                <a:xfrm>
                  <a:off x="7973886" y="3396222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26" name="Graphic 4351">
                <a:extLst>
                  <a:ext uri="{FF2B5EF4-FFF2-40B4-BE49-F238E27FC236}">
                    <a16:creationId xmlns:a16="http://schemas.microsoft.com/office/drawing/2014/main" id="{77123897-347B-FBD8-C04D-EC0A4B79AB1C}"/>
                  </a:ext>
                </a:extLst>
              </p:cNvPr>
              <p:cNvGrpSpPr/>
              <p:nvPr/>
            </p:nvGrpSpPr>
            <p:grpSpPr>
              <a:xfrm>
                <a:off x="9196687" y="3148277"/>
                <a:ext cx="45915" cy="63526"/>
                <a:chOff x="7973886" y="3386561"/>
                <a:chExt cx="73456" cy="64433"/>
              </a:xfrm>
            </p:grpSpPr>
            <p:sp>
              <p:nvSpPr>
                <p:cNvPr id="7527" name="Freeform: Shape 4635">
                  <a:extLst>
                    <a:ext uri="{FF2B5EF4-FFF2-40B4-BE49-F238E27FC236}">
                      <a16:creationId xmlns:a16="http://schemas.microsoft.com/office/drawing/2014/main" id="{DC4288F8-C619-C1DE-00FD-0A07B46825DF}"/>
                    </a:ext>
                  </a:extLst>
                </p:cNvPr>
                <p:cNvSpPr/>
                <p:nvPr/>
              </p:nvSpPr>
              <p:spPr>
                <a:xfrm>
                  <a:off x="7973886" y="3396222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28" name="Freeform: Shape 4636">
                  <a:extLst>
                    <a:ext uri="{FF2B5EF4-FFF2-40B4-BE49-F238E27FC236}">
                      <a16:creationId xmlns:a16="http://schemas.microsoft.com/office/drawing/2014/main" id="{0711C1CB-3D96-33B4-6725-C9764C561B91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29" name="Graphic 4351">
                <a:extLst>
                  <a:ext uri="{FF2B5EF4-FFF2-40B4-BE49-F238E27FC236}">
                    <a16:creationId xmlns:a16="http://schemas.microsoft.com/office/drawing/2014/main" id="{E5C7DD71-5749-114F-756C-0FEF39573202}"/>
                  </a:ext>
                </a:extLst>
              </p:cNvPr>
              <p:cNvGrpSpPr/>
              <p:nvPr/>
            </p:nvGrpSpPr>
            <p:grpSpPr>
              <a:xfrm>
                <a:off x="9390362" y="3249859"/>
                <a:ext cx="45915" cy="60351"/>
                <a:chOff x="7973886" y="3386561"/>
                <a:chExt cx="73456" cy="61213"/>
              </a:xfrm>
            </p:grpSpPr>
            <p:sp>
              <p:nvSpPr>
                <p:cNvPr id="7530" name="Freeform: Shape 4635">
                  <a:extLst>
                    <a:ext uri="{FF2B5EF4-FFF2-40B4-BE49-F238E27FC236}">
                      <a16:creationId xmlns:a16="http://schemas.microsoft.com/office/drawing/2014/main" id="{669FA97B-2516-20CC-D1AE-9B0A6211722F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31" name="Freeform: Shape 4636">
                  <a:extLst>
                    <a:ext uri="{FF2B5EF4-FFF2-40B4-BE49-F238E27FC236}">
                      <a16:creationId xmlns:a16="http://schemas.microsoft.com/office/drawing/2014/main" id="{303FF314-DC3A-CF47-21A8-867B839A99AC}"/>
                    </a:ext>
                  </a:extLst>
                </p:cNvPr>
                <p:cNvSpPr/>
                <p:nvPr/>
              </p:nvSpPr>
              <p:spPr>
                <a:xfrm>
                  <a:off x="7973886" y="3393002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32" name="Graphic 4351">
                <a:extLst>
                  <a:ext uri="{FF2B5EF4-FFF2-40B4-BE49-F238E27FC236}">
                    <a16:creationId xmlns:a16="http://schemas.microsoft.com/office/drawing/2014/main" id="{C876FBCC-A87F-BDBB-6FCA-DF9F9EF93C48}"/>
                  </a:ext>
                </a:extLst>
              </p:cNvPr>
              <p:cNvGrpSpPr/>
              <p:nvPr/>
            </p:nvGrpSpPr>
            <p:grpSpPr>
              <a:xfrm>
                <a:off x="9609437" y="3322884"/>
                <a:ext cx="45915" cy="60351"/>
                <a:chOff x="7973886" y="3386561"/>
                <a:chExt cx="73456" cy="61213"/>
              </a:xfrm>
            </p:grpSpPr>
            <p:sp>
              <p:nvSpPr>
                <p:cNvPr id="7533" name="Freeform: Shape 4635">
                  <a:extLst>
                    <a:ext uri="{FF2B5EF4-FFF2-40B4-BE49-F238E27FC236}">
                      <a16:creationId xmlns:a16="http://schemas.microsoft.com/office/drawing/2014/main" id="{4AE19D94-A5B6-BCE7-CC88-D84893EC481A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34" name="Freeform: Shape 4636">
                  <a:extLst>
                    <a:ext uri="{FF2B5EF4-FFF2-40B4-BE49-F238E27FC236}">
                      <a16:creationId xmlns:a16="http://schemas.microsoft.com/office/drawing/2014/main" id="{EBD26977-0D6A-5D85-A5C9-FA22EE834383}"/>
                    </a:ext>
                  </a:extLst>
                </p:cNvPr>
                <p:cNvSpPr/>
                <p:nvPr/>
              </p:nvSpPr>
              <p:spPr>
                <a:xfrm>
                  <a:off x="7973886" y="3393002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35" name="Graphic 4351">
                <a:extLst>
                  <a:ext uri="{FF2B5EF4-FFF2-40B4-BE49-F238E27FC236}">
                    <a16:creationId xmlns:a16="http://schemas.microsoft.com/office/drawing/2014/main" id="{F5E03F2C-9E2C-19D9-9447-F7AE78139F81}"/>
                  </a:ext>
                </a:extLst>
              </p:cNvPr>
              <p:cNvGrpSpPr/>
              <p:nvPr/>
            </p:nvGrpSpPr>
            <p:grpSpPr>
              <a:xfrm>
                <a:off x="9634837" y="3348284"/>
                <a:ext cx="45915" cy="60351"/>
                <a:chOff x="7973886" y="3386561"/>
                <a:chExt cx="73456" cy="61213"/>
              </a:xfrm>
            </p:grpSpPr>
            <p:sp>
              <p:nvSpPr>
                <p:cNvPr id="7536" name="Freeform: Shape 4635">
                  <a:extLst>
                    <a:ext uri="{FF2B5EF4-FFF2-40B4-BE49-F238E27FC236}">
                      <a16:creationId xmlns:a16="http://schemas.microsoft.com/office/drawing/2014/main" id="{20F98BE8-2867-1937-160F-AE53921252E9}"/>
                    </a:ext>
                  </a:extLst>
                </p:cNvPr>
                <p:cNvSpPr/>
                <p:nvPr/>
              </p:nvSpPr>
              <p:spPr>
                <a:xfrm>
                  <a:off x="7973886" y="3393002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37" name="Freeform: Shape 4636">
                  <a:extLst>
                    <a:ext uri="{FF2B5EF4-FFF2-40B4-BE49-F238E27FC236}">
                      <a16:creationId xmlns:a16="http://schemas.microsoft.com/office/drawing/2014/main" id="{140CF7D8-4EDD-0772-E022-A239BE280397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38" name="Graphic 4351">
                <a:extLst>
                  <a:ext uri="{FF2B5EF4-FFF2-40B4-BE49-F238E27FC236}">
                    <a16:creationId xmlns:a16="http://schemas.microsoft.com/office/drawing/2014/main" id="{D952EB0A-D973-95A4-2E48-58AA28CF3789}"/>
                  </a:ext>
                </a:extLst>
              </p:cNvPr>
              <p:cNvGrpSpPr/>
              <p:nvPr/>
            </p:nvGrpSpPr>
            <p:grpSpPr>
              <a:xfrm>
                <a:off x="9742787" y="3370466"/>
                <a:ext cx="45915" cy="54000"/>
                <a:chOff x="7973886" y="3386561"/>
                <a:chExt cx="73456" cy="54772"/>
              </a:xfrm>
            </p:grpSpPr>
            <p:sp>
              <p:nvSpPr>
                <p:cNvPr id="7539" name="Freeform: Shape 4635">
                  <a:extLst>
                    <a:ext uri="{FF2B5EF4-FFF2-40B4-BE49-F238E27FC236}">
                      <a16:creationId xmlns:a16="http://schemas.microsoft.com/office/drawing/2014/main" id="{162FF02F-12EE-234E-333C-DF7013531C21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40" name="Freeform: Shape 4636">
                  <a:extLst>
                    <a:ext uri="{FF2B5EF4-FFF2-40B4-BE49-F238E27FC236}">
                      <a16:creationId xmlns:a16="http://schemas.microsoft.com/office/drawing/2014/main" id="{95FE0558-F3B0-F6B0-2E70-689E2D9F0B46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41" name="Graphic 4351">
                <a:extLst>
                  <a:ext uri="{FF2B5EF4-FFF2-40B4-BE49-F238E27FC236}">
                    <a16:creationId xmlns:a16="http://schemas.microsoft.com/office/drawing/2014/main" id="{780AA186-6B98-945E-680A-C7186C7C49A0}"/>
                  </a:ext>
                </a:extLst>
              </p:cNvPr>
              <p:cNvGrpSpPr/>
              <p:nvPr/>
            </p:nvGrpSpPr>
            <p:grpSpPr>
              <a:xfrm>
                <a:off x="9755487" y="3386341"/>
                <a:ext cx="45915" cy="54000"/>
                <a:chOff x="7973886" y="3386561"/>
                <a:chExt cx="73456" cy="54772"/>
              </a:xfrm>
            </p:grpSpPr>
            <p:sp>
              <p:nvSpPr>
                <p:cNvPr id="7542" name="Freeform: Shape 4635">
                  <a:extLst>
                    <a:ext uri="{FF2B5EF4-FFF2-40B4-BE49-F238E27FC236}">
                      <a16:creationId xmlns:a16="http://schemas.microsoft.com/office/drawing/2014/main" id="{D8EC2A71-8053-CAF5-C47C-C7311D6F824A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43" name="Freeform: Shape 4636">
                  <a:extLst>
                    <a:ext uri="{FF2B5EF4-FFF2-40B4-BE49-F238E27FC236}">
                      <a16:creationId xmlns:a16="http://schemas.microsoft.com/office/drawing/2014/main" id="{95719D40-E643-6235-6754-A6BD2304F36C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44" name="Graphic 4351">
                <a:extLst>
                  <a:ext uri="{FF2B5EF4-FFF2-40B4-BE49-F238E27FC236}">
                    <a16:creationId xmlns:a16="http://schemas.microsoft.com/office/drawing/2014/main" id="{21B0163D-A6A6-7C35-FDCC-D04A5DAD96B4}"/>
                  </a:ext>
                </a:extLst>
              </p:cNvPr>
              <p:cNvGrpSpPr/>
              <p:nvPr/>
            </p:nvGrpSpPr>
            <p:grpSpPr>
              <a:xfrm>
                <a:off x="9780887" y="3402335"/>
                <a:ext cx="45915" cy="76227"/>
                <a:chOff x="7973886" y="3386561"/>
                <a:chExt cx="73456" cy="77314"/>
              </a:xfrm>
            </p:grpSpPr>
            <p:sp>
              <p:nvSpPr>
                <p:cNvPr id="7545" name="Freeform: Shape 4635">
                  <a:extLst>
                    <a:ext uri="{FF2B5EF4-FFF2-40B4-BE49-F238E27FC236}">
                      <a16:creationId xmlns:a16="http://schemas.microsoft.com/office/drawing/2014/main" id="{FBC8B657-200E-C6BE-DF48-105AC2F62326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46" name="Freeform: Shape 4636">
                  <a:extLst>
                    <a:ext uri="{FF2B5EF4-FFF2-40B4-BE49-F238E27FC236}">
                      <a16:creationId xmlns:a16="http://schemas.microsoft.com/office/drawing/2014/main" id="{94B0672C-F844-7E14-B196-C545F7F38633}"/>
                    </a:ext>
                  </a:extLst>
                </p:cNvPr>
                <p:cNvSpPr/>
                <p:nvPr/>
              </p:nvSpPr>
              <p:spPr>
                <a:xfrm>
                  <a:off x="7973886" y="3409103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47" name="Graphic 4351">
                <a:extLst>
                  <a:ext uri="{FF2B5EF4-FFF2-40B4-BE49-F238E27FC236}">
                    <a16:creationId xmlns:a16="http://schemas.microsoft.com/office/drawing/2014/main" id="{6C487294-99F2-1ABD-705C-6805A9B6D20B}"/>
                  </a:ext>
                </a:extLst>
              </p:cNvPr>
              <p:cNvGrpSpPr/>
              <p:nvPr/>
            </p:nvGrpSpPr>
            <p:grpSpPr>
              <a:xfrm>
                <a:off x="9866612" y="3411763"/>
                <a:ext cx="45915" cy="57175"/>
                <a:chOff x="7973886" y="3386561"/>
                <a:chExt cx="73456" cy="57992"/>
              </a:xfrm>
            </p:grpSpPr>
            <p:sp>
              <p:nvSpPr>
                <p:cNvPr id="7548" name="Freeform: Shape 4635">
                  <a:extLst>
                    <a:ext uri="{FF2B5EF4-FFF2-40B4-BE49-F238E27FC236}">
                      <a16:creationId xmlns:a16="http://schemas.microsoft.com/office/drawing/2014/main" id="{C3BE7010-FE03-BA55-6A46-0B3C30F95718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49" name="Freeform: Shape 4636">
                  <a:extLst>
                    <a:ext uri="{FF2B5EF4-FFF2-40B4-BE49-F238E27FC236}">
                      <a16:creationId xmlns:a16="http://schemas.microsoft.com/office/drawing/2014/main" id="{3243768A-7A7F-7B08-8D8C-E863240C6EE6}"/>
                    </a:ext>
                  </a:extLst>
                </p:cNvPr>
                <p:cNvSpPr/>
                <p:nvPr/>
              </p:nvSpPr>
              <p:spPr>
                <a:xfrm>
                  <a:off x="7973886" y="338978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50" name="Graphic 4351">
                <a:extLst>
                  <a:ext uri="{FF2B5EF4-FFF2-40B4-BE49-F238E27FC236}">
                    <a16:creationId xmlns:a16="http://schemas.microsoft.com/office/drawing/2014/main" id="{5A866CCA-71B8-F0EA-4C8C-B8BC3332FD61}"/>
                  </a:ext>
                </a:extLst>
              </p:cNvPr>
              <p:cNvGrpSpPr/>
              <p:nvPr/>
            </p:nvGrpSpPr>
            <p:grpSpPr>
              <a:xfrm>
                <a:off x="9933287" y="3427693"/>
                <a:ext cx="45915" cy="66701"/>
                <a:chOff x="7973886" y="3386561"/>
                <a:chExt cx="73456" cy="67653"/>
              </a:xfrm>
            </p:grpSpPr>
            <p:sp>
              <p:nvSpPr>
                <p:cNvPr id="7551" name="Freeform: Shape 4635">
                  <a:extLst>
                    <a:ext uri="{FF2B5EF4-FFF2-40B4-BE49-F238E27FC236}">
                      <a16:creationId xmlns:a16="http://schemas.microsoft.com/office/drawing/2014/main" id="{36E8CFE9-874A-8F74-A8DE-89EF36FF1AD3}"/>
                    </a:ext>
                  </a:extLst>
                </p:cNvPr>
                <p:cNvSpPr/>
                <p:nvPr/>
              </p:nvSpPr>
              <p:spPr>
                <a:xfrm>
                  <a:off x="7973886" y="3399442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52" name="Freeform: Shape 4636">
                  <a:extLst>
                    <a:ext uri="{FF2B5EF4-FFF2-40B4-BE49-F238E27FC236}">
                      <a16:creationId xmlns:a16="http://schemas.microsoft.com/office/drawing/2014/main" id="{2AD83BD4-DE2B-1EB4-F8D7-66552C491117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53" name="Graphic 4351">
                <a:extLst>
                  <a:ext uri="{FF2B5EF4-FFF2-40B4-BE49-F238E27FC236}">
                    <a16:creationId xmlns:a16="http://schemas.microsoft.com/office/drawing/2014/main" id="{BB63748F-EA35-B93A-E765-60847A0234DB}"/>
                  </a:ext>
                </a:extLst>
              </p:cNvPr>
              <p:cNvGrpSpPr/>
              <p:nvPr/>
            </p:nvGrpSpPr>
            <p:grpSpPr>
              <a:xfrm>
                <a:off x="10104737" y="3465776"/>
                <a:ext cx="45915" cy="73051"/>
                <a:chOff x="7973886" y="3386561"/>
                <a:chExt cx="73456" cy="74094"/>
              </a:xfrm>
            </p:grpSpPr>
            <p:sp>
              <p:nvSpPr>
                <p:cNvPr id="7554" name="Freeform: Shape 4635">
                  <a:extLst>
                    <a:ext uri="{FF2B5EF4-FFF2-40B4-BE49-F238E27FC236}">
                      <a16:creationId xmlns:a16="http://schemas.microsoft.com/office/drawing/2014/main" id="{668033A7-3000-9FD5-DDF8-FCA8640788CE}"/>
                    </a:ext>
                  </a:extLst>
                </p:cNvPr>
                <p:cNvSpPr/>
                <p:nvPr/>
              </p:nvSpPr>
              <p:spPr>
                <a:xfrm>
                  <a:off x="7973886" y="3405883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55" name="Freeform: Shape 4636">
                  <a:extLst>
                    <a:ext uri="{FF2B5EF4-FFF2-40B4-BE49-F238E27FC236}">
                      <a16:creationId xmlns:a16="http://schemas.microsoft.com/office/drawing/2014/main" id="{DD01082D-65AD-FBC0-9FA1-575BF74ADFD4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56" name="Graphic 4351">
                <a:extLst>
                  <a:ext uri="{FF2B5EF4-FFF2-40B4-BE49-F238E27FC236}">
                    <a16:creationId xmlns:a16="http://schemas.microsoft.com/office/drawing/2014/main" id="{DFE5FCB0-5843-87AB-4D5F-EDA814CB3868}"/>
                  </a:ext>
                </a:extLst>
              </p:cNvPr>
              <p:cNvGrpSpPr/>
              <p:nvPr/>
            </p:nvGrpSpPr>
            <p:grpSpPr>
              <a:xfrm>
                <a:off x="10219037" y="3519768"/>
                <a:ext cx="45915" cy="66701"/>
                <a:chOff x="7973886" y="3386561"/>
                <a:chExt cx="73456" cy="67653"/>
              </a:xfrm>
            </p:grpSpPr>
            <p:sp>
              <p:nvSpPr>
                <p:cNvPr id="7557" name="Freeform: Shape 4635">
                  <a:extLst>
                    <a:ext uri="{FF2B5EF4-FFF2-40B4-BE49-F238E27FC236}">
                      <a16:creationId xmlns:a16="http://schemas.microsoft.com/office/drawing/2014/main" id="{C44F8FDF-8F8A-827E-1955-EA10A9BCD9A5}"/>
                    </a:ext>
                  </a:extLst>
                </p:cNvPr>
                <p:cNvSpPr/>
                <p:nvPr/>
              </p:nvSpPr>
              <p:spPr>
                <a:xfrm>
                  <a:off x="7973886" y="3399442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58" name="Freeform: Shape 4636">
                  <a:extLst>
                    <a:ext uri="{FF2B5EF4-FFF2-40B4-BE49-F238E27FC236}">
                      <a16:creationId xmlns:a16="http://schemas.microsoft.com/office/drawing/2014/main" id="{D23E03A1-4FE8-2C3F-94C8-E0D23C33CA57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59" name="Graphic 4351">
                <a:extLst>
                  <a:ext uri="{FF2B5EF4-FFF2-40B4-BE49-F238E27FC236}">
                    <a16:creationId xmlns:a16="http://schemas.microsoft.com/office/drawing/2014/main" id="{3015F3F2-66B8-731F-2B6B-EB330EE331D2}"/>
                  </a:ext>
                </a:extLst>
              </p:cNvPr>
              <p:cNvGrpSpPr/>
              <p:nvPr/>
            </p:nvGrpSpPr>
            <p:grpSpPr>
              <a:xfrm>
                <a:off x="10257137" y="3554757"/>
                <a:ext cx="45915" cy="69878"/>
                <a:chOff x="7973886" y="3386561"/>
                <a:chExt cx="73456" cy="70874"/>
              </a:xfrm>
            </p:grpSpPr>
            <p:sp>
              <p:nvSpPr>
                <p:cNvPr id="7560" name="Freeform: Shape 4635">
                  <a:extLst>
                    <a:ext uri="{FF2B5EF4-FFF2-40B4-BE49-F238E27FC236}">
                      <a16:creationId xmlns:a16="http://schemas.microsoft.com/office/drawing/2014/main" id="{7476A9BB-7552-27D9-08D2-596360361DE4}"/>
                    </a:ext>
                  </a:extLst>
                </p:cNvPr>
                <p:cNvSpPr/>
                <p:nvPr/>
              </p:nvSpPr>
              <p:spPr>
                <a:xfrm>
                  <a:off x="7973886" y="3402663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61" name="Freeform: Shape 4636">
                  <a:extLst>
                    <a:ext uri="{FF2B5EF4-FFF2-40B4-BE49-F238E27FC236}">
                      <a16:creationId xmlns:a16="http://schemas.microsoft.com/office/drawing/2014/main" id="{AB996DCE-0F77-D53D-D7BD-E1CF39DFA8F0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62" name="Graphic 4351">
                <a:extLst>
                  <a:ext uri="{FF2B5EF4-FFF2-40B4-BE49-F238E27FC236}">
                    <a16:creationId xmlns:a16="http://schemas.microsoft.com/office/drawing/2014/main" id="{748B6C44-7FD8-A73D-B1F8-5020C21B6E8C}"/>
                  </a:ext>
                </a:extLst>
              </p:cNvPr>
              <p:cNvGrpSpPr/>
              <p:nvPr/>
            </p:nvGrpSpPr>
            <p:grpSpPr>
              <a:xfrm>
                <a:off x="10311112" y="3554616"/>
                <a:ext cx="45915" cy="54000"/>
                <a:chOff x="7973886" y="3386561"/>
                <a:chExt cx="73456" cy="54772"/>
              </a:xfrm>
            </p:grpSpPr>
            <p:sp>
              <p:nvSpPr>
                <p:cNvPr id="7563" name="Freeform: Shape 4635">
                  <a:extLst>
                    <a:ext uri="{FF2B5EF4-FFF2-40B4-BE49-F238E27FC236}">
                      <a16:creationId xmlns:a16="http://schemas.microsoft.com/office/drawing/2014/main" id="{80749993-8E53-15E2-657C-7EA86D05A795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64" name="Freeform: Shape 4636">
                  <a:extLst>
                    <a:ext uri="{FF2B5EF4-FFF2-40B4-BE49-F238E27FC236}">
                      <a16:creationId xmlns:a16="http://schemas.microsoft.com/office/drawing/2014/main" id="{4ED81B31-93CF-D02A-28EF-6986203360A5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65" name="Graphic 4351">
                <a:extLst>
                  <a:ext uri="{FF2B5EF4-FFF2-40B4-BE49-F238E27FC236}">
                    <a16:creationId xmlns:a16="http://schemas.microsoft.com/office/drawing/2014/main" id="{D00CEA92-5F38-B493-7E68-F8B16ECC53FA}"/>
                  </a:ext>
                </a:extLst>
              </p:cNvPr>
              <p:cNvGrpSpPr/>
              <p:nvPr/>
            </p:nvGrpSpPr>
            <p:grpSpPr>
              <a:xfrm>
                <a:off x="10326987" y="3554616"/>
                <a:ext cx="45915" cy="54000"/>
                <a:chOff x="7973886" y="3386561"/>
                <a:chExt cx="73456" cy="54772"/>
              </a:xfrm>
            </p:grpSpPr>
            <p:sp>
              <p:nvSpPr>
                <p:cNvPr id="7566" name="Freeform: Shape 4635">
                  <a:extLst>
                    <a:ext uri="{FF2B5EF4-FFF2-40B4-BE49-F238E27FC236}">
                      <a16:creationId xmlns:a16="http://schemas.microsoft.com/office/drawing/2014/main" id="{D4488AA3-F52E-9DE8-BB3E-20B3220796F3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67" name="Freeform: Shape 4636">
                  <a:extLst>
                    <a:ext uri="{FF2B5EF4-FFF2-40B4-BE49-F238E27FC236}">
                      <a16:creationId xmlns:a16="http://schemas.microsoft.com/office/drawing/2014/main" id="{405543A8-3C89-7596-DABA-A627928BE2EB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68" name="Graphic 4351">
                <a:extLst>
                  <a:ext uri="{FF2B5EF4-FFF2-40B4-BE49-F238E27FC236}">
                    <a16:creationId xmlns:a16="http://schemas.microsoft.com/office/drawing/2014/main" id="{4C5AB1D3-C88D-B5B1-C51A-5234A57E6CC9}"/>
                  </a:ext>
                </a:extLst>
              </p:cNvPr>
              <p:cNvGrpSpPr/>
              <p:nvPr/>
            </p:nvGrpSpPr>
            <p:grpSpPr>
              <a:xfrm>
                <a:off x="10342862" y="3554616"/>
                <a:ext cx="45915" cy="54000"/>
                <a:chOff x="7973886" y="3386561"/>
                <a:chExt cx="73456" cy="54772"/>
              </a:xfrm>
            </p:grpSpPr>
            <p:sp>
              <p:nvSpPr>
                <p:cNvPr id="7569" name="Freeform: Shape 4635">
                  <a:extLst>
                    <a:ext uri="{FF2B5EF4-FFF2-40B4-BE49-F238E27FC236}">
                      <a16:creationId xmlns:a16="http://schemas.microsoft.com/office/drawing/2014/main" id="{B2BCD9C1-67E3-C4E0-4F03-8D1472003E8F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70" name="Freeform: Shape 4636">
                  <a:extLst>
                    <a:ext uri="{FF2B5EF4-FFF2-40B4-BE49-F238E27FC236}">
                      <a16:creationId xmlns:a16="http://schemas.microsoft.com/office/drawing/2014/main" id="{1EC5E80B-5E1C-4074-8B9D-0FD8F2DADF91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71" name="Graphic 4351">
                <a:extLst>
                  <a:ext uri="{FF2B5EF4-FFF2-40B4-BE49-F238E27FC236}">
                    <a16:creationId xmlns:a16="http://schemas.microsoft.com/office/drawing/2014/main" id="{41985506-8467-5679-1575-DA505A8FE59B}"/>
                  </a:ext>
                </a:extLst>
              </p:cNvPr>
              <p:cNvGrpSpPr/>
              <p:nvPr/>
            </p:nvGrpSpPr>
            <p:grpSpPr>
              <a:xfrm>
                <a:off x="10352387" y="3564141"/>
                <a:ext cx="45915" cy="54000"/>
                <a:chOff x="7973886" y="3386561"/>
                <a:chExt cx="73456" cy="54772"/>
              </a:xfrm>
            </p:grpSpPr>
            <p:sp>
              <p:nvSpPr>
                <p:cNvPr id="7572" name="Freeform: Shape 4635">
                  <a:extLst>
                    <a:ext uri="{FF2B5EF4-FFF2-40B4-BE49-F238E27FC236}">
                      <a16:creationId xmlns:a16="http://schemas.microsoft.com/office/drawing/2014/main" id="{E6702E70-034C-CC16-745F-A5228389B690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73" name="Freeform: Shape 4636">
                  <a:extLst>
                    <a:ext uri="{FF2B5EF4-FFF2-40B4-BE49-F238E27FC236}">
                      <a16:creationId xmlns:a16="http://schemas.microsoft.com/office/drawing/2014/main" id="{E0E2A14A-8FC5-2EA5-45A2-DE4596EAB593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74" name="Graphic 4351">
                <a:extLst>
                  <a:ext uri="{FF2B5EF4-FFF2-40B4-BE49-F238E27FC236}">
                    <a16:creationId xmlns:a16="http://schemas.microsoft.com/office/drawing/2014/main" id="{3C424399-217B-AB93-95DF-26F1FC68C215}"/>
                  </a:ext>
                </a:extLst>
              </p:cNvPr>
              <p:cNvGrpSpPr/>
              <p:nvPr/>
            </p:nvGrpSpPr>
            <p:grpSpPr>
              <a:xfrm>
                <a:off x="10365087" y="3583191"/>
                <a:ext cx="45915" cy="54000"/>
                <a:chOff x="7973886" y="3386561"/>
                <a:chExt cx="73456" cy="54772"/>
              </a:xfrm>
            </p:grpSpPr>
            <p:sp>
              <p:nvSpPr>
                <p:cNvPr id="7575" name="Freeform: Shape 4635">
                  <a:extLst>
                    <a:ext uri="{FF2B5EF4-FFF2-40B4-BE49-F238E27FC236}">
                      <a16:creationId xmlns:a16="http://schemas.microsoft.com/office/drawing/2014/main" id="{7DF4CC94-3E96-CC77-D513-AAAD897C8215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76" name="Freeform: Shape 4636">
                  <a:extLst>
                    <a:ext uri="{FF2B5EF4-FFF2-40B4-BE49-F238E27FC236}">
                      <a16:creationId xmlns:a16="http://schemas.microsoft.com/office/drawing/2014/main" id="{B15BF395-EC0B-9807-1CC1-DF0012FA9105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80" name="Graphic 4351">
                <a:extLst>
                  <a:ext uri="{FF2B5EF4-FFF2-40B4-BE49-F238E27FC236}">
                    <a16:creationId xmlns:a16="http://schemas.microsoft.com/office/drawing/2014/main" id="{6C7FEBF0-B262-1E5F-5370-BA8D6AB828C7}"/>
                  </a:ext>
                </a:extLst>
              </p:cNvPr>
              <p:cNvGrpSpPr/>
              <p:nvPr/>
            </p:nvGrpSpPr>
            <p:grpSpPr>
              <a:xfrm>
                <a:off x="10466687" y="3618116"/>
                <a:ext cx="45915" cy="54000"/>
                <a:chOff x="7973886" y="3386561"/>
                <a:chExt cx="73456" cy="54772"/>
              </a:xfrm>
            </p:grpSpPr>
            <p:sp>
              <p:nvSpPr>
                <p:cNvPr id="7581" name="Freeform: Shape 4635">
                  <a:extLst>
                    <a:ext uri="{FF2B5EF4-FFF2-40B4-BE49-F238E27FC236}">
                      <a16:creationId xmlns:a16="http://schemas.microsoft.com/office/drawing/2014/main" id="{818FB21F-7512-0F7D-4A3D-80B7D780FC09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82" name="Freeform: Shape 4636">
                  <a:extLst>
                    <a:ext uri="{FF2B5EF4-FFF2-40B4-BE49-F238E27FC236}">
                      <a16:creationId xmlns:a16="http://schemas.microsoft.com/office/drawing/2014/main" id="{5A9ABCEE-B68A-416F-9808-2DC12B4BC56F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83" name="Graphic 4351">
                <a:extLst>
                  <a:ext uri="{FF2B5EF4-FFF2-40B4-BE49-F238E27FC236}">
                    <a16:creationId xmlns:a16="http://schemas.microsoft.com/office/drawing/2014/main" id="{3FFF24A3-CC64-C70C-B17A-453EAC7546AB}"/>
                  </a:ext>
                </a:extLst>
              </p:cNvPr>
              <p:cNvGrpSpPr/>
              <p:nvPr/>
            </p:nvGrpSpPr>
            <p:grpSpPr>
              <a:xfrm>
                <a:off x="10390487" y="3608591"/>
                <a:ext cx="45915" cy="54000"/>
                <a:chOff x="7973886" y="3386561"/>
                <a:chExt cx="73456" cy="54772"/>
              </a:xfrm>
            </p:grpSpPr>
            <p:sp>
              <p:nvSpPr>
                <p:cNvPr id="7584" name="Freeform: Shape 4635">
                  <a:extLst>
                    <a:ext uri="{FF2B5EF4-FFF2-40B4-BE49-F238E27FC236}">
                      <a16:creationId xmlns:a16="http://schemas.microsoft.com/office/drawing/2014/main" id="{FA240DD2-C209-89F8-CC2F-B3A830D45D8B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85" name="Freeform: Shape 4636">
                  <a:extLst>
                    <a:ext uri="{FF2B5EF4-FFF2-40B4-BE49-F238E27FC236}">
                      <a16:creationId xmlns:a16="http://schemas.microsoft.com/office/drawing/2014/main" id="{BFD0F08A-6DA7-630B-A856-192751FE6E26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86" name="Graphic 4351">
                <a:extLst>
                  <a:ext uri="{FF2B5EF4-FFF2-40B4-BE49-F238E27FC236}">
                    <a16:creationId xmlns:a16="http://schemas.microsoft.com/office/drawing/2014/main" id="{02ADE997-E12B-FD62-523C-3584C62C2228}"/>
                  </a:ext>
                </a:extLst>
              </p:cNvPr>
              <p:cNvGrpSpPr/>
              <p:nvPr/>
            </p:nvGrpSpPr>
            <p:grpSpPr>
              <a:xfrm>
                <a:off x="10400012" y="3618116"/>
                <a:ext cx="45915" cy="54000"/>
                <a:chOff x="7973886" y="3386561"/>
                <a:chExt cx="73456" cy="54772"/>
              </a:xfrm>
            </p:grpSpPr>
            <p:sp>
              <p:nvSpPr>
                <p:cNvPr id="7587" name="Freeform: Shape 4635">
                  <a:extLst>
                    <a:ext uri="{FF2B5EF4-FFF2-40B4-BE49-F238E27FC236}">
                      <a16:creationId xmlns:a16="http://schemas.microsoft.com/office/drawing/2014/main" id="{C2160952-BA32-0696-E426-D577C8603E09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88" name="Freeform: Shape 4636">
                  <a:extLst>
                    <a:ext uri="{FF2B5EF4-FFF2-40B4-BE49-F238E27FC236}">
                      <a16:creationId xmlns:a16="http://schemas.microsoft.com/office/drawing/2014/main" id="{1D296909-FE0B-FEE5-72E0-EF42E4AFEAD6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89" name="Graphic 4351">
                <a:extLst>
                  <a:ext uri="{FF2B5EF4-FFF2-40B4-BE49-F238E27FC236}">
                    <a16:creationId xmlns:a16="http://schemas.microsoft.com/office/drawing/2014/main" id="{E3DCE5EF-4C5F-3042-E2F4-3FD05E584B7A}"/>
                  </a:ext>
                </a:extLst>
              </p:cNvPr>
              <p:cNvGrpSpPr/>
              <p:nvPr/>
            </p:nvGrpSpPr>
            <p:grpSpPr>
              <a:xfrm>
                <a:off x="10380962" y="3599066"/>
                <a:ext cx="45915" cy="54000"/>
                <a:chOff x="7973886" y="3386561"/>
                <a:chExt cx="73456" cy="54772"/>
              </a:xfrm>
            </p:grpSpPr>
            <p:sp>
              <p:nvSpPr>
                <p:cNvPr id="7590" name="Freeform: Shape 4635">
                  <a:extLst>
                    <a:ext uri="{FF2B5EF4-FFF2-40B4-BE49-F238E27FC236}">
                      <a16:creationId xmlns:a16="http://schemas.microsoft.com/office/drawing/2014/main" id="{C3631268-400A-AB8B-EABE-313394006209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91" name="Freeform: Shape 4636">
                  <a:extLst>
                    <a:ext uri="{FF2B5EF4-FFF2-40B4-BE49-F238E27FC236}">
                      <a16:creationId xmlns:a16="http://schemas.microsoft.com/office/drawing/2014/main" id="{57FEC1B8-8D4C-C75F-A3C7-0E42CDE54E68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92" name="Graphic 4351">
                <a:extLst>
                  <a:ext uri="{FF2B5EF4-FFF2-40B4-BE49-F238E27FC236}">
                    <a16:creationId xmlns:a16="http://schemas.microsoft.com/office/drawing/2014/main" id="{FD053C93-154D-5427-A632-9EC62E1E0FC7}"/>
                  </a:ext>
                </a:extLst>
              </p:cNvPr>
              <p:cNvGrpSpPr/>
              <p:nvPr/>
            </p:nvGrpSpPr>
            <p:grpSpPr>
              <a:xfrm>
                <a:off x="10431762" y="3618116"/>
                <a:ext cx="45915" cy="54000"/>
                <a:chOff x="7973886" y="3386561"/>
                <a:chExt cx="73456" cy="54772"/>
              </a:xfrm>
            </p:grpSpPr>
            <p:sp>
              <p:nvSpPr>
                <p:cNvPr id="7593" name="Freeform: Shape 4635">
                  <a:extLst>
                    <a:ext uri="{FF2B5EF4-FFF2-40B4-BE49-F238E27FC236}">
                      <a16:creationId xmlns:a16="http://schemas.microsoft.com/office/drawing/2014/main" id="{A793A56C-C572-DF73-5D31-FAC0C90FAAB9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94" name="Freeform: Shape 4636">
                  <a:extLst>
                    <a:ext uri="{FF2B5EF4-FFF2-40B4-BE49-F238E27FC236}">
                      <a16:creationId xmlns:a16="http://schemas.microsoft.com/office/drawing/2014/main" id="{C3BA57C1-A4FE-6A53-2148-16844A95B026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95" name="Graphic 4351">
                <a:extLst>
                  <a:ext uri="{FF2B5EF4-FFF2-40B4-BE49-F238E27FC236}">
                    <a16:creationId xmlns:a16="http://schemas.microsoft.com/office/drawing/2014/main" id="{6E6D9409-3840-2310-6C9E-5CC20DA307AA}"/>
                  </a:ext>
                </a:extLst>
              </p:cNvPr>
              <p:cNvGrpSpPr/>
              <p:nvPr/>
            </p:nvGrpSpPr>
            <p:grpSpPr>
              <a:xfrm>
                <a:off x="10447637" y="3618116"/>
                <a:ext cx="45915" cy="54000"/>
                <a:chOff x="7973886" y="3386561"/>
                <a:chExt cx="73456" cy="54772"/>
              </a:xfrm>
            </p:grpSpPr>
            <p:sp>
              <p:nvSpPr>
                <p:cNvPr id="7596" name="Freeform: Shape 4635">
                  <a:extLst>
                    <a:ext uri="{FF2B5EF4-FFF2-40B4-BE49-F238E27FC236}">
                      <a16:creationId xmlns:a16="http://schemas.microsoft.com/office/drawing/2014/main" id="{9CA5E3E5-915B-E5F8-8D88-0808807E5364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97" name="Freeform: Shape 4636">
                  <a:extLst>
                    <a:ext uri="{FF2B5EF4-FFF2-40B4-BE49-F238E27FC236}">
                      <a16:creationId xmlns:a16="http://schemas.microsoft.com/office/drawing/2014/main" id="{24FF6A65-A9C4-4D60-D810-3F21C741A0A7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598" name="Graphic 4351">
                <a:extLst>
                  <a:ext uri="{FF2B5EF4-FFF2-40B4-BE49-F238E27FC236}">
                    <a16:creationId xmlns:a16="http://schemas.microsoft.com/office/drawing/2014/main" id="{116659CC-EEEA-03D6-D7C0-9AB749A825CA}"/>
                  </a:ext>
                </a:extLst>
              </p:cNvPr>
              <p:cNvGrpSpPr/>
              <p:nvPr/>
            </p:nvGrpSpPr>
            <p:grpSpPr>
              <a:xfrm>
                <a:off x="10485737" y="3640341"/>
                <a:ext cx="45915" cy="54000"/>
                <a:chOff x="7973886" y="3386561"/>
                <a:chExt cx="73456" cy="54772"/>
              </a:xfrm>
            </p:grpSpPr>
            <p:sp>
              <p:nvSpPr>
                <p:cNvPr id="7599" name="Freeform: Shape 4635">
                  <a:extLst>
                    <a:ext uri="{FF2B5EF4-FFF2-40B4-BE49-F238E27FC236}">
                      <a16:creationId xmlns:a16="http://schemas.microsoft.com/office/drawing/2014/main" id="{836F8552-78EF-1F3F-4856-3D6130B6E1AF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00" name="Freeform: Shape 4636">
                  <a:extLst>
                    <a:ext uri="{FF2B5EF4-FFF2-40B4-BE49-F238E27FC236}">
                      <a16:creationId xmlns:a16="http://schemas.microsoft.com/office/drawing/2014/main" id="{57995A5B-C61F-FD76-9723-CC6B0CE7CABC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01" name="Graphic 4351">
                <a:extLst>
                  <a:ext uri="{FF2B5EF4-FFF2-40B4-BE49-F238E27FC236}">
                    <a16:creationId xmlns:a16="http://schemas.microsoft.com/office/drawing/2014/main" id="{D4FE605D-287D-F41F-8D0C-84830F66246B}"/>
                  </a:ext>
                </a:extLst>
              </p:cNvPr>
              <p:cNvGrpSpPr/>
              <p:nvPr/>
            </p:nvGrpSpPr>
            <p:grpSpPr>
              <a:xfrm>
                <a:off x="10412712" y="3621291"/>
                <a:ext cx="45915" cy="54000"/>
                <a:chOff x="7973886" y="3386561"/>
                <a:chExt cx="73456" cy="54772"/>
              </a:xfrm>
            </p:grpSpPr>
            <p:sp>
              <p:nvSpPr>
                <p:cNvPr id="7602" name="Freeform: Shape 4635">
                  <a:extLst>
                    <a:ext uri="{FF2B5EF4-FFF2-40B4-BE49-F238E27FC236}">
                      <a16:creationId xmlns:a16="http://schemas.microsoft.com/office/drawing/2014/main" id="{2F09B5AA-37F4-783C-C0D8-B29F035ECB65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03" name="Freeform: Shape 4636">
                  <a:extLst>
                    <a:ext uri="{FF2B5EF4-FFF2-40B4-BE49-F238E27FC236}">
                      <a16:creationId xmlns:a16="http://schemas.microsoft.com/office/drawing/2014/main" id="{36234F20-BF7E-59BA-D77F-386576B148F8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04" name="Graphic 4351">
                <a:extLst>
                  <a:ext uri="{FF2B5EF4-FFF2-40B4-BE49-F238E27FC236}">
                    <a16:creationId xmlns:a16="http://schemas.microsoft.com/office/drawing/2014/main" id="{CF08A18F-6BBE-0151-A22F-9FB42466A805}"/>
                  </a:ext>
                </a:extLst>
              </p:cNvPr>
              <p:cNvGrpSpPr/>
              <p:nvPr/>
            </p:nvGrpSpPr>
            <p:grpSpPr>
              <a:xfrm>
                <a:off x="10536537" y="3656216"/>
                <a:ext cx="45915" cy="54000"/>
                <a:chOff x="7973886" y="3386561"/>
                <a:chExt cx="73456" cy="54772"/>
              </a:xfrm>
            </p:grpSpPr>
            <p:sp>
              <p:nvSpPr>
                <p:cNvPr id="7605" name="Freeform: Shape 4635">
                  <a:extLst>
                    <a:ext uri="{FF2B5EF4-FFF2-40B4-BE49-F238E27FC236}">
                      <a16:creationId xmlns:a16="http://schemas.microsoft.com/office/drawing/2014/main" id="{DFE8603A-A82F-1B47-890A-06287A50D0FF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06" name="Freeform: Shape 4636">
                  <a:extLst>
                    <a:ext uri="{FF2B5EF4-FFF2-40B4-BE49-F238E27FC236}">
                      <a16:creationId xmlns:a16="http://schemas.microsoft.com/office/drawing/2014/main" id="{A89CD293-1CBF-0C40-71AA-9233F79C274B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07" name="Graphic 4351">
                <a:extLst>
                  <a:ext uri="{FF2B5EF4-FFF2-40B4-BE49-F238E27FC236}">
                    <a16:creationId xmlns:a16="http://schemas.microsoft.com/office/drawing/2014/main" id="{0F1F9684-D2AC-C3B4-EFE9-D22F59B670E6}"/>
                  </a:ext>
                </a:extLst>
              </p:cNvPr>
              <p:cNvGrpSpPr/>
              <p:nvPr/>
            </p:nvGrpSpPr>
            <p:grpSpPr>
              <a:xfrm>
                <a:off x="10504787" y="3649866"/>
                <a:ext cx="45915" cy="54000"/>
                <a:chOff x="7973886" y="3386561"/>
                <a:chExt cx="73456" cy="54772"/>
              </a:xfrm>
            </p:grpSpPr>
            <p:sp>
              <p:nvSpPr>
                <p:cNvPr id="7608" name="Freeform: Shape 4635">
                  <a:extLst>
                    <a:ext uri="{FF2B5EF4-FFF2-40B4-BE49-F238E27FC236}">
                      <a16:creationId xmlns:a16="http://schemas.microsoft.com/office/drawing/2014/main" id="{BA13F0E9-4357-F3E2-C0D5-373AB522CCC4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09" name="Freeform: Shape 4636">
                  <a:extLst>
                    <a:ext uri="{FF2B5EF4-FFF2-40B4-BE49-F238E27FC236}">
                      <a16:creationId xmlns:a16="http://schemas.microsoft.com/office/drawing/2014/main" id="{E6EEF2E8-8767-E304-6902-88235A41FC6F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10" name="Graphic 4351">
                <a:extLst>
                  <a:ext uri="{FF2B5EF4-FFF2-40B4-BE49-F238E27FC236}">
                    <a16:creationId xmlns:a16="http://schemas.microsoft.com/office/drawing/2014/main" id="{48E71BA5-C2B0-0043-D0A0-2B5695B827DB}"/>
                  </a:ext>
                </a:extLst>
              </p:cNvPr>
              <p:cNvGrpSpPr/>
              <p:nvPr/>
            </p:nvGrpSpPr>
            <p:grpSpPr>
              <a:xfrm>
                <a:off x="10603212" y="3662566"/>
                <a:ext cx="45915" cy="54000"/>
                <a:chOff x="7973886" y="3386561"/>
                <a:chExt cx="73456" cy="54772"/>
              </a:xfrm>
            </p:grpSpPr>
            <p:sp>
              <p:nvSpPr>
                <p:cNvPr id="7611" name="Freeform: Shape 4635">
                  <a:extLst>
                    <a:ext uri="{FF2B5EF4-FFF2-40B4-BE49-F238E27FC236}">
                      <a16:creationId xmlns:a16="http://schemas.microsoft.com/office/drawing/2014/main" id="{A45F7D7E-7A98-E0C6-4B3F-E31F690CDF13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12" name="Freeform: Shape 4636">
                  <a:extLst>
                    <a:ext uri="{FF2B5EF4-FFF2-40B4-BE49-F238E27FC236}">
                      <a16:creationId xmlns:a16="http://schemas.microsoft.com/office/drawing/2014/main" id="{C6862464-6C44-62AD-90BC-4FE028B68DB1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16" name="Graphic 4351">
                <a:extLst>
                  <a:ext uri="{FF2B5EF4-FFF2-40B4-BE49-F238E27FC236}">
                    <a16:creationId xmlns:a16="http://schemas.microsoft.com/office/drawing/2014/main" id="{90815DF5-53A2-D635-35D4-3175CDFC77F7}"/>
                  </a:ext>
                </a:extLst>
              </p:cNvPr>
              <p:cNvGrpSpPr/>
              <p:nvPr/>
            </p:nvGrpSpPr>
            <p:grpSpPr>
              <a:xfrm>
                <a:off x="10622262" y="3659391"/>
                <a:ext cx="45915" cy="54000"/>
                <a:chOff x="7973886" y="3386561"/>
                <a:chExt cx="73456" cy="54772"/>
              </a:xfrm>
            </p:grpSpPr>
            <p:sp>
              <p:nvSpPr>
                <p:cNvPr id="7617" name="Freeform: Shape 4635">
                  <a:extLst>
                    <a:ext uri="{FF2B5EF4-FFF2-40B4-BE49-F238E27FC236}">
                      <a16:creationId xmlns:a16="http://schemas.microsoft.com/office/drawing/2014/main" id="{4B3268FC-4196-351C-9E29-480A56311346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18" name="Freeform: Shape 4636">
                  <a:extLst>
                    <a:ext uri="{FF2B5EF4-FFF2-40B4-BE49-F238E27FC236}">
                      <a16:creationId xmlns:a16="http://schemas.microsoft.com/office/drawing/2014/main" id="{0684FD34-7C5F-167E-3845-1F5DD5912D49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19" name="Graphic 4351">
                <a:extLst>
                  <a:ext uri="{FF2B5EF4-FFF2-40B4-BE49-F238E27FC236}">
                    <a16:creationId xmlns:a16="http://schemas.microsoft.com/office/drawing/2014/main" id="{7E105C9E-0107-3416-4F27-776688D6429C}"/>
                  </a:ext>
                </a:extLst>
              </p:cNvPr>
              <p:cNvGrpSpPr/>
              <p:nvPr/>
            </p:nvGrpSpPr>
            <p:grpSpPr>
              <a:xfrm>
                <a:off x="10669887" y="3681616"/>
                <a:ext cx="45915" cy="54000"/>
                <a:chOff x="7973886" y="3386561"/>
                <a:chExt cx="73456" cy="54772"/>
              </a:xfrm>
            </p:grpSpPr>
            <p:sp>
              <p:nvSpPr>
                <p:cNvPr id="7620" name="Freeform: Shape 4635">
                  <a:extLst>
                    <a:ext uri="{FF2B5EF4-FFF2-40B4-BE49-F238E27FC236}">
                      <a16:creationId xmlns:a16="http://schemas.microsoft.com/office/drawing/2014/main" id="{FC240700-6382-65D8-8438-DE20F1ED664A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21" name="Freeform: Shape 4636">
                  <a:extLst>
                    <a:ext uri="{FF2B5EF4-FFF2-40B4-BE49-F238E27FC236}">
                      <a16:creationId xmlns:a16="http://schemas.microsoft.com/office/drawing/2014/main" id="{09635A1B-0F1E-7195-8646-DEAE95A64E8A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22" name="Graphic 4351">
                <a:extLst>
                  <a:ext uri="{FF2B5EF4-FFF2-40B4-BE49-F238E27FC236}">
                    <a16:creationId xmlns:a16="http://schemas.microsoft.com/office/drawing/2014/main" id="{74B632B0-78F7-80FA-87A5-8DFEC7A0BD75}"/>
                  </a:ext>
                </a:extLst>
              </p:cNvPr>
              <p:cNvGrpSpPr/>
              <p:nvPr/>
            </p:nvGrpSpPr>
            <p:grpSpPr>
              <a:xfrm>
                <a:off x="10698462" y="3697491"/>
                <a:ext cx="45915" cy="54000"/>
                <a:chOff x="7973886" y="3386561"/>
                <a:chExt cx="73456" cy="54772"/>
              </a:xfrm>
            </p:grpSpPr>
            <p:sp>
              <p:nvSpPr>
                <p:cNvPr id="7623" name="Freeform: Shape 4635">
                  <a:extLst>
                    <a:ext uri="{FF2B5EF4-FFF2-40B4-BE49-F238E27FC236}">
                      <a16:creationId xmlns:a16="http://schemas.microsoft.com/office/drawing/2014/main" id="{3E355986-4E87-9AED-FF76-F22201BD966C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24" name="Freeform: Shape 4636">
                  <a:extLst>
                    <a:ext uri="{FF2B5EF4-FFF2-40B4-BE49-F238E27FC236}">
                      <a16:creationId xmlns:a16="http://schemas.microsoft.com/office/drawing/2014/main" id="{1D58ED20-CBCF-AD19-9CAF-0A192DAB0270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25" name="Graphic 4351">
                <a:extLst>
                  <a:ext uri="{FF2B5EF4-FFF2-40B4-BE49-F238E27FC236}">
                    <a16:creationId xmlns:a16="http://schemas.microsoft.com/office/drawing/2014/main" id="{BE9B6820-F043-A601-D948-8682CCD3F725}"/>
                  </a:ext>
                </a:extLst>
              </p:cNvPr>
              <p:cNvGrpSpPr/>
              <p:nvPr/>
            </p:nvGrpSpPr>
            <p:grpSpPr>
              <a:xfrm>
                <a:off x="10647662" y="3659391"/>
                <a:ext cx="45915" cy="54000"/>
                <a:chOff x="7973886" y="3386561"/>
                <a:chExt cx="73456" cy="54772"/>
              </a:xfrm>
            </p:grpSpPr>
            <p:sp>
              <p:nvSpPr>
                <p:cNvPr id="7626" name="Freeform: Shape 4635">
                  <a:extLst>
                    <a:ext uri="{FF2B5EF4-FFF2-40B4-BE49-F238E27FC236}">
                      <a16:creationId xmlns:a16="http://schemas.microsoft.com/office/drawing/2014/main" id="{99780087-6B8B-727C-F9C4-96CF82EDD024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27" name="Freeform: Shape 4636">
                  <a:extLst>
                    <a:ext uri="{FF2B5EF4-FFF2-40B4-BE49-F238E27FC236}">
                      <a16:creationId xmlns:a16="http://schemas.microsoft.com/office/drawing/2014/main" id="{385874B6-24E7-19F8-5895-3BE46E44E2DC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28" name="Graphic 4351">
                <a:extLst>
                  <a:ext uri="{FF2B5EF4-FFF2-40B4-BE49-F238E27FC236}">
                    <a16:creationId xmlns:a16="http://schemas.microsoft.com/office/drawing/2014/main" id="{4389009C-3FBB-E661-0DC3-742B7DDB1A0C}"/>
                  </a:ext>
                </a:extLst>
              </p:cNvPr>
              <p:cNvGrpSpPr/>
              <p:nvPr/>
            </p:nvGrpSpPr>
            <p:grpSpPr>
              <a:xfrm>
                <a:off x="10854037" y="3741941"/>
                <a:ext cx="45915" cy="54000"/>
                <a:chOff x="7973886" y="3386561"/>
                <a:chExt cx="73456" cy="54772"/>
              </a:xfrm>
            </p:grpSpPr>
            <p:sp>
              <p:nvSpPr>
                <p:cNvPr id="7629" name="Freeform: Shape 4635">
                  <a:extLst>
                    <a:ext uri="{FF2B5EF4-FFF2-40B4-BE49-F238E27FC236}">
                      <a16:creationId xmlns:a16="http://schemas.microsoft.com/office/drawing/2014/main" id="{D33597D4-E87A-6075-380D-88C80A969E97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30" name="Freeform: Shape 4636">
                  <a:extLst>
                    <a:ext uri="{FF2B5EF4-FFF2-40B4-BE49-F238E27FC236}">
                      <a16:creationId xmlns:a16="http://schemas.microsoft.com/office/drawing/2014/main" id="{60A10D4D-FCE9-F654-EC1F-5645A0EB2251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31" name="Graphic 4351">
                <a:extLst>
                  <a:ext uri="{FF2B5EF4-FFF2-40B4-BE49-F238E27FC236}">
                    <a16:creationId xmlns:a16="http://schemas.microsoft.com/office/drawing/2014/main" id="{2AC5696E-E3C0-81F7-240C-0B0341316E7E}"/>
                  </a:ext>
                </a:extLst>
              </p:cNvPr>
              <p:cNvGrpSpPr/>
              <p:nvPr/>
            </p:nvGrpSpPr>
            <p:grpSpPr>
              <a:xfrm>
                <a:off x="10736562" y="3735591"/>
                <a:ext cx="45915" cy="54000"/>
                <a:chOff x="7973886" y="3386561"/>
                <a:chExt cx="73456" cy="54772"/>
              </a:xfrm>
            </p:grpSpPr>
            <p:sp>
              <p:nvSpPr>
                <p:cNvPr id="7632" name="Freeform: Shape 4635">
                  <a:extLst>
                    <a:ext uri="{FF2B5EF4-FFF2-40B4-BE49-F238E27FC236}">
                      <a16:creationId xmlns:a16="http://schemas.microsoft.com/office/drawing/2014/main" id="{91D3CF5C-73D9-F426-FDE5-E980E8779DDA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33" name="Freeform: Shape 4636">
                  <a:extLst>
                    <a:ext uri="{FF2B5EF4-FFF2-40B4-BE49-F238E27FC236}">
                      <a16:creationId xmlns:a16="http://schemas.microsoft.com/office/drawing/2014/main" id="{08B34750-3759-C79A-6942-368DC15931C5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34" name="Graphic 4351">
                <a:extLst>
                  <a:ext uri="{FF2B5EF4-FFF2-40B4-BE49-F238E27FC236}">
                    <a16:creationId xmlns:a16="http://schemas.microsoft.com/office/drawing/2014/main" id="{B50D8A3C-E256-2813-446B-43C07AA37789}"/>
                  </a:ext>
                </a:extLst>
              </p:cNvPr>
              <p:cNvGrpSpPr/>
              <p:nvPr/>
            </p:nvGrpSpPr>
            <p:grpSpPr>
              <a:xfrm>
                <a:off x="10879437" y="3770516"/>
                <a:ext cx="45915" cy="54000"/>
                <a:chOff x="7973886" y="3386561"/>
                <a:chExt cx="73456" cy="54772"/>
              </a:xfrm>
            </p:grpSpPr>
            <p:sp>
              <p:nvSpPr>
                <p:cNvPr id="7635" name="Freeform: Shape 4635">
                  <a:extLst>
                    <a:ext uri="{FF2B5EF4-FFF2-40B4-BE49-F238E27FC236}">
                      <a16:creationId xmlns:a16="http://schemas.microsoft.com/office/drawing/2014/main" id="{D855523F-23CE-5A2F-3F15-3B9B83BAFD1B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36" name="Freeform: Shape 4636">
                  <a:extLst>
                    <a:ext uri="{FF2B5EF4-FFF2-40B4-BE49-F238E27FC236}">
                      <a16:creationId xmlns:a16="http://schemas.microsoft.com/office/drawing/2014/main" id="{18452D23-621C-A220-D317-B6B33DFBE375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37" name="Graphic 4351">
                <a:extLst>
                  <a:ext uri="{FF2B5EF4-FFF2-40B4-BE49-F238E27FC236}">
                    <a16:creationId xmlns:a16="http://schemas.microsoft.com/office/drawing/2014/main" id="{36F418AB-D72E-5FAC-F881-C793C13959E5}"/>
                  </a:ext>
                </a:extLst>
              </p:cNvPr>
              <p:cNvGrpSpPr/>
              <p:nvPr/>
            </p:nvGrpSpPr>
            <p:grpSpPr>
              <a:xfrm>
                <a:off x="10892137" y="3786391"/>
                <a:ext cx="45915" cy="54000"/>
                <a:chOff x="7973886" y="3386561"/>
                <a:chExt cx="73456" cy="54772"/>
              </a:xfrm>
            </p:grpSpPr>
            <p:sp>
              <p:nvSpPr>
                <p:cNvPr id="7638" name="Freeform: Shape 4635">
                  <a:extLst>
                    <a:ext uri="{FF2B5EF4-FFF2-40B4-BE49-F238E27FC236}">
                      <a16:creationId xmlns:a16="http://schemas.microsoft.com/office/drawing/2014/main" id="{7302F46F-B12F-E3B6-F648-0B792840A608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39" name="Freeform: Shape 4636">
                  <a:extLst>
                    <a:ext uri="{FF2B5EF4-FFF2-40B4-BE49-F238E27FC236}">
                      <a16:creationId xmlns:a16="http://schemas.microsoft.com/office/drawing/2014/main" id="{6319AA94-77AA-2B1B-3334-A4227DE0417B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40" name="Graphic 4351">
                <a:extLst>
                  <a:ext uri="{FF2B5EF4-FFF2-40B4-BE49-F238E27FC236}">
                    <a16:creationId xmlns:a16="http://schemas.microsoft.com/office/drawing/2014/main" id="{C0C5BBAB-3E39-5435-7938-2E9AC1650BB8}"/>
                  </a:ext>
                </a:extLst>
              </p:cNvPr>
              <p:cNvGrpSpPr/>
              <p:nvPr/>
            </p:nvGrpSpPr>
            <p:grpSpPr>
              <a:xfrm>
                <a:off x="10720687" y="3726066"/>
                <a:ext cx="45915" cy="54000"/>
                <a:chOff x="7973886" y="3386561"/>
                <a:chExt cx="73456" cy="54772"/>
              </a:xfrm>
            </p:grpSpPr>
            <p:sp>
              <p:nvSpPr>
                <p:cNvPr id="7641" name="Freeform: Shape 4635">
                  <a:extLst>
                    <a:ext uri="{FF2B5EF4-FFF2-40B4-BE49-F238E27FC236}">
                      <a16:creationId xmlns:a16="http://schemas.microsoft.com/office/drawing/2014/main" id="{77DDD329-42EB-1FF2-0859-D86F351C2CC8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42" name="Freeform: Shape 4636">
                  <a:extLst>
                    <a:ext uri="{FF2B5EF4-FFF2-40B4-BE49-F238E27FC236}">
                      <a16:creationId xmlns:a16="http://schemas.microsoft.com/office/drawing/2014/main" id="{324792FC-4BB9-825A-782C-47753EF4F9C6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79" name="Graphic 4351">
                <a:extLst>
                  <a:ext uri="{FF2B5EF4-FFF2-40B4-BE49-F238E27FC236}">
                    <a16:creationId xmlns:a16="http://schemas.microsoft.com/office/drawing/2014/main" id="{DD8E93AB-4A3D-BBAB-2537-D0BA8228A0A2}"/>
                  </a:ext>
                </a:extLst>
              </p:cNvPr>
              <p:cNvGrpSpPr/>
              <p:nvPr/>
            </p:nvGrpSpPr>
            <p:grpSpPr>
              <a:xfrm>
                <a:off x="10752437" y="3741941"/>
                <a:ext cx="45915" cy="54000"/>
                <a:chOff x="7973886" y="3386561"/>
                <a:chExt cx="73456" cy="54772"/>
              </a:xfrm>
            </p:grpSpPr>
            <p:sp>
              <p:nvSpPr>
                <p:cNvPr id="7680" name="Freeform: Shape 4635">
                  <a:extLst>
                    <a:ext uri="{FF2B5EF4-FFF2-40B4-BE49-F238E27FC236}">
                      <a16:creationId xmlns:a16="http://schemas.microsoft.com/office/drawing/2014/main" id="{8DB092D4-9819-4462-2B18-3AF73DD9AF1A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81" name="Freeform: Shape 4636">
                  <a:extLst>
                    <a:ext uri="{FF2B5EF4-FFF2-40B4-BE49-F238E27FC236}">
                      <a16:creationId xmlns:a16="http://schemas.microsoft.com/office/drawing/2014/main" id="{D94FBD6D-BA6E-7CB1-F4C4-6291EABBE590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82" name="Graphic 4351">
                <a:extLst>
                  <a:ext uri="{FF2B5EF4-FFF2-40B4-BE49-F238E27FC236}">
                    <a16:creationId xmlns:a16="http://schemas.microsoft.com/office/drawing/2014/main" id="{13C538F9-2554-3930-312B-DA2BE110EB31}"/>
                  </a:ext>
                </a:extLst>
              </p:cNvPr>
              <p:cNvGrpSpPr/>
              <p:nvPr/>
            </p:nvGrpSpPr>
            <p:grpSpPr>
              <a:xfrm>
                <a:off x="10981037" y="3799091"/>
                <a:ext cx="45915" cy="54000"/>
                <a:chOff x="7973886" y="3386561"/>
                <a:chExt cx="73456" cy="54772"/>
              </a:xfrm>
            </p:grpSpPr>
            <p:sp>
              <p:nvSpPr>
                <p:cNvPr id="7683" name="Freeform: Shape 4635">
                  <a:extLst>
                    <a:ext uri="{FF2B5EF4-FFF2-40B4-BE49-F238E27FC236}">
                      <a16:creationId xmlns:a16="http://schemas.microsoft.com/office/drawing/2014/main" id="{29ADDF9C-B6AC-A421-5026-A6C81C6946A5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84" name="Freeform: Shape 4636">
                  <a:extLst>
                    <a:ext uri="{FF2B5EF4-FFF2-40B4-BE49-F238E27FC236}">
                      <a16:creationId xmlns:a16="http://schemas.microsoft.com/office/drawing/2014/main" id="{7828DDB0-91BD-8AAE-6722-873ECEF9F680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85" name="Graphic 4351">
                <a:extLst>
                  <a:ext uri="{FF2B5EF4-FFF2-40B4-BE49-F238E27FC236}">
                    <a16:creationId xmlns:a16="http://schemas.microsoft.com/office/drawing/2014/main" id="{7C2FB1A3-B0EF-F7B1-D87C-B4E719901B9C}"/>
                  </a:ext>
                </a:extLst>
              </p:cNvPr>
              <p:cNvGrpSpPr/>
              <p:nvPr/>
            </p:nvGrpSpPr>
            <p:grpSpPr>
              <a:xfrm>
                <a:off x="10806412" y="3745116"/>
                <a:ext cx="45915" cy="54000"/>
                <a:chOff x="7973886" y="3386561"/>
                <a:chExt cx="73456" cy="54772"/>
              </a:xfrm>
            </p:grpSpPr>
            <p:sp>
              <p:nvSpPr>
                <p:cNvPr id="7686" name="Freeform: Shape 4635">
                  <a:extLst>
                    <a:ext uri="{FF2B5EF4-FFF2-40B4-BE49-F238E27FC236}">
                      <a16:creationId xmlns:a16="http://schemas.microsoft.com/office/drawing/2014/main" id="{7022909E-90D4-241C-EB54-A8F6FDB58281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87" name="Freeform: Shape 4636">
                  <a:extLst>
                    <a:ext uri="{FF2B5EF4-FFF2-40B4-BE49-F238E27FC236}">
                      <a16:creationId xmlns:a16="http://schemas.microsoft.com/office/drawing/2014/main" id="{5B0B0BD8-69EE-FD19-CF53-4147A060912B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88" name="Graphic 4351">
                <a:extLst>
                  <a:ext uri="{FF2B5EF4-FFF2-40B4-BE49-F238E27FC236}">
                    <a16:creationId xmlns:a16="http://schemas.microsoft.com/office/drawing/2014/main" id="{7EC27EE1-E171-CB43-18A5-C1E73028A553}"/>
                  </a:ext>
                </a:extLst>
              </p:cNvPr>
              <p:cNvGrpSpPr/>
              <p:nvPr/>
            </p:nvGrpSpPr>
            <p:grpSpPr>
              <a:xfrm>
                <a:off x="10777837" y="3741941"/>
                <a:ext cx="45915" cy="54000"/>
                <a:chOff x="7973886" y="3386561"/>
                <a:chExt cx="73456" cy="54772"/>
              </a:xfrm>
            </p:grpSpPr>
            <p:sp>
              <p:nvSpPr>
                <p:cNvPr id="7689" name="Freeform: Shape 4635">
                  <a:extLst>
                    <a:ext uri="{FF2B5EF4-FFF2-40B4-BE49-F238E27FC236}">
                      <a16:creationId xmlns:a16="http://schemas.microsoft.com/office/drawing/2014/main" id="{680D002F-9B0E-51B0-396E-831F2FBF3E3B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90" name="Freeform: Shape 4636">
                  <a:extLst>
                    <a:ext uri="{FF2B5EF4-FFF2-40B4-BE49-F238E27FC236}">
                      <a16:creationId xmlns:a16="http://schemas.microsoft.com/office/drawing/2014/main" id="{D8A62F8E-E97B-3289-9433-AD7F2FE5E09A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91" name="Graphic 4351">
                <a:extLst>
                  <a:ext uri="{FF2B5EF4-FFF2-40B4-BE49-F238E27FC236}">
                    <a16:creationId xmlns:a16="http://schemas.microsoft.com/office/drawing/2014/main" id="{4209FE22-79E6-5987-5FA4-F030C89D6222}"/>
                  </a:ext>
                </a:extLst>
              </p:cNvPr>
              <p:cNvGrpSpPr/>
              <p:nvPr/>
            </p:nvGrpSpPr>
            <p:grpSpPr>
              <a:xfrm>
                <a:off x="10796887" y="3741941"/>
                <a:ext cx="45915" cy="54000"/>
                <a:chOff x="7973886" y="3386561"/>
                <a:chExt cx="73456" cy="54772"/>
              </a:xfrm>
            </p:grpSpPr>
            <p:sp>
              <p:nvSpPr>
                <p:cNvPr id="7692" name="Freeform: Shape 4635">
                  <a:extLst>
                    <a:ext uri="{FF2B5EF4-FFF2-40B4-BE49-F238E27FC236}">
                      <a16:creationId xmlns:a16="http://schemas.microsoft.com/office/drawing/2014/main" id="{0E036506-596A-1B71-FFD1-9FDCB92F0331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93" name="Freeform: Shape 4636">
                  <a:extLst>
                    <a:ext uri="{FF2B5EF4-FFF2-40B4-BE49-F238E27FC236}">
                      <a16:creationId xmlns:a16="http://schemas.microsoft.com/office/drawing/2014/main" id="{D692E867-B748-C6F4-1B40-F9D88C18322D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694" name="Graphic 4351">
                <a:extLst>
                  <a:ext uri="{FF2B5EF4-FFF2-40B4-BE49-F238E27FC236}">
                    <a16:creationId xmlns:a16="http://schemas.microsoft.com/office/drawing/2014/main" id="{1304FF30-E2A2-0237-00C3-E2FDD4AF3DA4}"/>
                  </a:ext>
                </a:extLst>
              </p:cNvPr>
              <p:cNvGrpSpPr/>
              <p:nvPr/>
            </p:nvGrpSpPr>
            <p:grpSpPr>
              <a:xfrm>
                <a:off x="10831812" y="3741941"/>
                <a:ext cx="45915" cy="54000"/>
                <a:chOff x="7973886" y="3386561"/>
                <a:chExt cx="73456" cy="54772"/>
              </a:xfrm>
            </p:grpSpPr>
            <p:sp>
              <p:nvSpPr>
                <p:cNvPr id="7695" name="Freeform: Shape 4635">
                  <a:extLst>
                    <a:ext uri="{FF2B5EF4-FFF2-40B4-BE49-F238E27FC236}">
                      <a16:creationId xmlns:a16="http://schemas.microsoft.com/office/drawing/2014/main" id="{D5374C50-02CD-85B0-95DF-956B99A32C38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96" name="Freeform: Shape 4636">
                  <a:extLst>
                    <a:ext uri="{FF2B5EF4-FFF2-40B4-BE49-F238E27FC236}">
                      <a16:creationId xmlns:a16="http://schemas.microsoft.com/office/drawing/2014/main" id="{F494BF70-B75E-89ED-AD8F-43EC259066EB}"/>
                    </a:ext>
                  </a:extLst>
                </p:cNvPr>
                <p:cNvSpPr/>
                <p:nvPr/>
              </p:nvSpPr>
              <p:spPr>
                <a:xfrm>
                  <a:off x="7973886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4D33DEE9-481C-55A9-690E-36574CBDABF7}"/>
              </a:ext>
            </a:extLst>
          </p:cNvPr>
          <p:cNvSpPr txBox="1">
            <a:spLocks/>
          </p:cNvSpPr>
          <p:nvPr/>
        </p:nvSpPr>
        <p:spPr>
          <a:xfrm>
            <a:off x="8988551" y="6031992"/>
            <a:ext cx="2982787" cy="283560"/>
          </a:xfrm>
          <a:prstGeom prst="rect">
            <a:avLst/>
          </a:prstGeom>
        </p:spPr>
        <p:txBody>
          <a:bodyPr anchor="b"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Char char="§"/>
              <a:defRPr lang="en-US" sz="24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1"/>
              </a:buClr>
              <a:buFont typeface="Courier New" panose="02070309020205020404" pitchFamily="49" charset="0"/>
              <a:buChar char="o"/>
              <a:defRPr lang="en-US" sz="18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lang="en-US" sz="18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lang="en-US" sz="18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*Updated rPFS data are descriptive. </a:t>
            </a:r>
          </a:p>
        </p:txBody>
      </p:sp>
      <p:sp>
        <p:nvSpPr>
          <p:cNvPr id="2083" name="TextBox 2082">
            <a:extLst>
              <a:ext uri="{FF2B5EF4-FFF2-40B4-BE49-F238E27FC236}">
                <a16:creationId xmlns:a16="http://schemas.microsoft.com/office/drawing/2014/main" id="{C6EA8355-B877-C8FF-8B97-D6A2E45B560F}"/>
              </a:ext>
            </a:extLst>
          </p:cNvPr>
          <p:cNvSpPr txBox="1"/>
          <p:nvPr/>
        </p:nvSpPr>
        <p:spPr>
          <a:xfrm>
            <a:off x="1354874" y="1273870"/>
            <a:ext cx="4415882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rPFS by BICR (Primary Endpoint)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(DCO: Sept 3, 2024)</a:t>
            </a:r>
            <a:endParaRPr kumimoji="0" lang="en-GB" sz="1600" b="1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50" name="Title 2">
            <a:extLst>
              <a:ext uri="{FF2B5EF4-FFF2-40B4-BE49-F238E27FC236}">
                <a16:creationId xmlns:a16="http://schemas.microsoft.com/office/drawing/2014/main" id="{6E5BC387-D9F7-BA98-9E47-75ACF18C6A07}"/>
              </a:ext>
            </a:extLst>
          </p:cNvPr>
          <p:cNvSpPr txBox="1">
            <a:spLocks/>
          </p:cNvSpPr>
          <p:nvPr/>
        </p:nvSpPr>
        <p:spPr>
          <a:xfrm>
            <a:off x="640080" y="365124"/>
            <a:ext cx="10972800" cy="1371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Primary Endpoint: rPFS by BICR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7452" name="Group 7451">
            <a:extLst>
              <a:ext uri="{FF2B5EF4-FFF2-40B4-BE49-F238E27FC236}">
                <a16:creationId xmlns:a16="http://schemas.microsoft.com/office/drawing/2014/main" id="{64DA793C-DB9A-689D-F9FB-5E6F162D47AE}"/>
              </a:ext>
            </a:extLst>
          </p:cNvPr>
          <p:cNvGrpSpPr/>
          <p:nvPr/>
        </p:nvGrpSpPr>
        <p:grpSpPr>
          <a:xfrm>
            <a:off x="55756" y="5211707"/>
            <a:ext cx="5749575" cy="584762"/>
            <a:chOff x="55756" y="5165213"/>
            <a:chExt cx="5749575" cy="58476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CD10F12-E9DE-A517-CBE1-9F97DE061ADF}"/>
                </a:ext>
              </a:extLst>
            </p:cNvPr>
            <p:cNvSpPr txBox="1"/>
            <p:nvPr/>
          </p:nvSpPr>
          <p:spPr>
            <a:xfrm>
              <a:off x="1298861" y="5359010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402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61F7E42-BEEC-AC7C-6428-2B90B7D4D48B}"/>
                </a:ext>
              </a:extLst>
            </p:cNvPr>
            <p:cNvSpPr txBox="1"/>
            <p:nvPr/>
          </p:nvSpPr>
          <p:spPr>
            <a:xfrm>
              <a:off x="1554681" y="5359010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353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5B9D97C-531C-F6D6-68E0-33242CE8E8C8}"/>
                </a:ext>
              </a:extLst>
            </p:cNvPr>
            <p:cNvSpPr txBox="1"/>
            <p:nvPr/>
          </p:nvSpPr>
          <p:spPr>
            <a:xfrm>
              <a:off x="1810502" y="5359010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318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63824E6-A7FB-374C-D905-E575C9846897}"/>
                </a:ext>
              </a:extLst>
            </p:cNvPr>
            <p:cNvSpPr txBox="1"/>
            <p:nvPr/>
          </p:nvSpPr>
          <p:spPr>
            <a:xfrm>
              <a:off x="2066323" y="5359010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257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7E70AD-547D-10C2-E4DC-AF9A9556A98D}"/>
                </a:ext>
              </a:extLst>
            </p:cNvPr>
            <p:cNvSpPr txBox="1"/>
            <p:nvPr/>
          </p:nvSpPr>
          <p:spPr>
            <a:xfrm>
              <a:off x="2322144" y="5359010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228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184A50A-E92B-07BF-268D-0D1016C10197}"/>
                </a:ext>
              </a:extLst>
            </p:cNvPr>
            <p:cNvSpPr txBox="1"/>
            <p:nvPr/>
          </p:nvSpPr>
          <p:spPr>
            <a:xfrm>
              <a:off x="2577965" y="5359010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196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C7A912-D383-758D-B77E-FBD2D2A87737}"/>
                </a:ext>
              </a:extLst>
            </p:cNvPr>
            <p:cNvSpPr txBox="1"/>
            <p:nvPr/>
          </p:nvSpPr>
          <p:spPr>
            <a:xfrm>
              <a:off x="2833786" y="5359010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180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3A2843B-A345-D85F-73F5-46B967C49488}"/>
                </a:ext>
              </a:extLst>
            </p:cNvPr>
            <p:cNvSpPr txBox="1"/>
            <p:nvPr/>
          </p:nvSpPr>
          <p:spPr>
            <a:xfrm>
              <a:off x="3089607" y="5359010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155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7D921DD-AC09-30B8-F977-EB12C88D3520}"/>
                </a:ext>
              </a:extLst>
            </p:cNvPr>
            <p:cNvSpPr txBox="1"/>
            <p:nvPr/>
          </p:nvSpPr>
          <p:spPr>
            <a:xfrm>
              <a:off x="3345428" y="5359010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138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3BF5DFE-7AC8-1353-A59D-5D4CB62FC5A9}"/>
                </a:ext>
              </a:extLst>
            </p:cNvPr>
            <p:cNvSpPr txBox="1"/>
            <p:nvPr/>
          </p:nvSpPr>
          <p:spPr>
            <a:xfrm>
              <a:off x="3601249" y="5359010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</a:t>
              </a: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22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1AB48A6-058A-EEA5-0701-A5494790E838}"/>
                </a:ext>
              </a:extLst>
            </p:cNvPr>
            <p:cNvSpPr txBox="1"/>
            <p:nvPr/>
          </p:nvSpPr>
          <p:spPr>
            <a:xfrm>
              <a:off x="3857070" y="5359010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108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405136B-8405-8D41-1162-F34DE838903A}"/>
                </a:ext>
              </a:extLst>
            </p:cNvPr>
            <p:cNvSpPr txBox="1"/>
            <p:nvPr/>
          </p:nvSpPr>
          <p:spPr>
            <a:xfrm>
              <a:off x="4112891" y="5359010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101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E5DFB19-98A1-2ABB-C5D9-B9F438CE6EAB}"/>
                </a:ext>
              </a:extLst>
            </p:cNvPr>
            <p:cNvSpPr txBox="1"/>
            <p:nvPr/>
          </p:nvSpPr>
          <p:spPr>
            <a:xfrm>
              <a:off x="4368712" y="5359010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63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71E6AAF-5F1C-B2D2-B79E-7BC99A5CB893}"/>
                </a:ext>
              </a:extLst>
            </p:cNvPr>
            <p:cNvSpPr txBox="1"/>
            <p:nvPr/>
          </p:nvSpPr>
          <p:spPr>
            <a:xfrm>
              <a:off x="4624532" y="5359010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50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1958A5E-BA65-0110-55E4-89613C0CE9F8}"/>
                </a:ext>
              </a:extLst>
            </p:cNvPr>
            <p:cNvSpPr txBox="1"/>
            <p:nvPr/>
          </p:nvSpPr>
          <p:spPr>
            <a:xfrm>
              <a:off x="4880353" y="5359010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13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B4970F-3B0E-8356-98D1-CCC649B85F71}"/>
                </a:ext>
              </a:extLst>
            </p:cNvPr>
            <p:cNvSpPr txBox="1"/>
            <p:nvPr/>
          </p:nvSpPr>
          <p:spPr>
            <a:xfrm>
              <a:off x="5136174" y="5359010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7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1B49854-D8CB-5BC3-8991-EECA1A405104}"/>
                </a:ext>
              </a:extLst>
            </p:cNvPr>
            <p:cNvSpPr txBox="1"/>
            <p:nvPr/>
          </p:nvSpPr>
          <p:spPr>
            <a:xfrm>
              <a:off x="5391995" y="5359010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D701B9F-8771-EDDE-A583-8B0BEC9A9D2B}"/>
                </a:ext>
              </a:extLst>
            </p:cNvPr>
            <p:cNvSpPr txBox="1"/>
            <p:nvPr/>
          </p:nvSpPr>
          <p:spPr>
            <a:xfrm>
              <a:off x="5647814" y="5359010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1DAF90A-0A89-A2F3-9C51-15175C888E16}"/>
                </a:ext>
              </a:extLst>
            </p:cNvPr>
            <p:cNvSpPr txBox="1"/>
            <p:nvPr/>
          </p:nvSpPr>
          <p:spPr>
            <a:xfrm>
              <a:off x="1298861" y="5519143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403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1EFE7FC-5061-2242-FB11-AD7D3502BF4D}"/>
                </a:ext>
              </a:extLst>
            </p:cNvPr>
            <p:cNvSpPr txBox="1"/>
            <p:nvPr/>
          </p:nvSpPr>
          <p:spPr>
            <a:xfrm>
              <a:off x="1554681" y="5519143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312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D4C2B21-D3E6-9A3F-0C6A-720AF3CD1DE2}"/>
                </a:ext>
              </a:extLst>
            </p:cNvPr>
            <p:cNvSpPr txBox="1"/>
            <p:nvPr/>
          </p:nvSpPr>
          <p:spPr>
            <a:xfrm>
              <a:off x="1810502" y="5519143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273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520D16-ED42-3A18-E94D-BCF48CC8CB0E}"/>
                </a:ext>
              </a:extLst>
            </p:cNvPr>
            <p:cNvSpPr txBox="1"/>
            <p:nvPr/>
          </p:nvSpPr>
          <p:spPr>
            <a:xfrm>
              <a:off x="2066323" y="5519143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201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B692946-2BBB-AC5A-C2F1-9C585D52455B}"/>
                </a:ext>
              </a:extLst>
            </p:cNvPr>
            <p:cNvSpPr txBox="1"/>
            <p:nvPr/>
          </p:nvSpPr>
          <p:spPr>
            <a:xfrm>
              <a:off x="2322144" y="5519143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180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73944A2-4ED5-1701-DA86-11465063A638}"/>
                </a:ext>
              </a:extLst>
            </p:cNvPr>
            <p:cNvSpPr txBox="1"/>
            <p:nvPr/>
          </p:nvSpPr>
          <p:spPr>
            <a:xfrm>
              <a:off x="2577965" y="5519143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138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B574BC2-B07F-00F1-FE07-465A580FCB3B}"/>
                </a:ext>
              </a:extLst>
            </p:cNvPr>
            <p:cNvSpPr txBox="1"/>
            <p:nvPr/>
          </p:nvSpPr>
          <p:spPr>
            <a:xfrm>
              <a:off x="2833786" y="5519143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128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A16096-1DF1-C525-803A-DF8FDF9687C1}"/>
                </a:ext>
              </a:extLst>
            </p:cNvPr>
            <p:cNvSpPr txBox="1"/>
            <p:nvPr/>
          </p:nvSpPr>
          <p:spPr>
            <a:xfrm>
              <a:off x="3089607" y="5519143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100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D4F72C5-9ECB-F629-6162-4B38EF512D9B}"/>
                </a:ext>
              </a:extLst>
            </p:cNvPr>
            <p:cNvSpPr txBox="1"/>
            <p:nvPr/>
          </p:nvSpPr>
          <p:spPr>
            <a:xfrm>
              <a:off x="3345428" y="5519143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92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7A84C8A-1EBC-293C-D045-F9251E8A74C3}"/>
                </a:ext>
              </a:extLst>
            </p:cNvPr>
            <p:cNvSpPr txBox="1"/>
            <p:nvPr/>
          </p:nvSpPr>
          <p:spPr>
            <a:xfrm>
              <a:off x="3601249" y="5519143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81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A7625EA-7A68-D09E-A70F-855BEC297729}"/>
                </a:ext>
              </a:extLst>
            </p:cNvPr>
            <p:cNvSpPr txBox="1"/>
            <p:nvPr/>
          </p:nvSpPr>
          <p:spPr>
            <a:xfrm>
              <a:off x="3857070" y="5519143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72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149E549-2C40-5CF5-E829-BF165063EB17}"/>
                </a:ext>
              </a:extLst>
            </p:cNvPr>
            <p:cNvSpPr txBox="1"/>
            <p:nvPr/>
          </p:nvSpPr>
          <p:spPr>
            <a:xfrm>
              <a:off x="4112891" y="5519143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66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E520C78-7440-7CAF-BD5C-39867722A631}"/>
                </a:ext>
              </a:extLst>
            </p:cNvPr>
            <p:cNvSpPr txBox="1"/>
            <p:nvPr/>
          </p:nvSpPr>
          <p:spPr>
            <a:xfrm>
              <a:off x="4368712" y="5519143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44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E883A32-280A-256E-D7EF-BF13138A12DE}"/>
                </a:ext>
              </a:extLst>
            </p:cNvPr>
            <p:cNvSpPr txBox="1"/>
            <p:nvPr/>
          </p:nvSpPr>
          <p:spPr>
            <a:xfrm>
              <a:off x="4624532" y="5519143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35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FA82762-2E6A-4810-ACBB-13702974621F}"/>
                </a:ext>
              </a:extLst>
            </p:cNvPr>
            <p:cNvSpPr txBox="1"/>
            <p:nvPr/>
          </p:nvSpPr>
          <p:spPr>
            <a:xfrm>
              <a:off x="4880353" y="5519143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E24106D-F608-5F6C-2012-CFB9AE7A1294}"/>
                </a:ext>
              </a:extLst>
            </p:cNvPr>
            <p:cNvSpPr txBox="1"/>
            <p:nvPr/>
          </p:nvSpPr>
          <p:spPr>
            <a:xfrm>
              <a:off x="5136174" y="5519143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2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629F602-67F9-73AB-250A-9B4643BBA362}"/>
                </a:ext>
              </a:extLst>
            </p:cNvPr>
            <p:cNvSpPr txBox="1"/>
            <p:nvPr/>
          </p:nvSpPr>
          <p:spPr>
            <a:xfrm>
              <a:off x="5391995" y="5519143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C397F4F-DAEC-97B8-C55B-013B7BB8B427}"/>
                </a:ext>
              </a:extLst>
            </p:cNvPr>
            <p:cNvSpPr txBox="1"/>
            <p:nvPr/>
          </p:nvSpPr>
          <p:spPr>
            <a:xfrm>
              <a:off x="5647814" y="5519143"/>
              <a:ext cx="157517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0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859AAD9-B18B-76F8-EA6D-92D7C4799427}"/>
                </a:ext>
              </a:extLst>
            </p:cNvPr>
            <p:cNvSpPr txBox="1"/>
            <p:nvPr/>
          </p:nvSpPr>
          <p:spPr>
            <a:xfrm>
              <a:off x="455982" y="5519143"/>
              <a:ext cx="8322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Pbo + ENZA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AA2858B-44B2-8792-74E5-C1CC864979CC}"/>
                </a:ext>
              </a:extLst>
            </p:cNvPr>
            <p:cNvSpPr txBox="1"/>
            <p:nvPr/>
          </p:nvSpPr>
          <p:spPr>
            <a:xfrm>
              <a:off x="55756" y="5165213"/>
              <a:ext cx="123250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CE-Bold"/>
                  <a:rtl val="0"/>
                </a:rPr>
                <a:t>Patients at Risk, n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A836460-F6AB-829E-33C5-0C873CB5657E}"/>
                </a:ext>
              </a:extLst>
            </p:cNvPr>
            <p:cNvSpPr txBox="1"/>
            <p:nvPr/>
          </p:nvSpPr>
          <p:spPr>
            <a:xfrm>
              <a:off x="387053" y="5359010"/>
              <a:ext cx="90120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srgbClr val="E04507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TALA + ENZA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3978E178-DC9C-7167-1D93-B6CA02E5F0FB}"/>
              </a:ext>
            </a:extLst>
          </p:cNvPr>
          <p:cNvSpPr txBox="1"/>
          <p:nvPr/>
        </p:nvSpPr>
        <p:spPr>
          <a:xfrm rot="16200000">
            <a:off x="-441220" y="3410006"/>
            <a:ext cx="2676084" cy="291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rgbClr val="161616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  <a:sym typeface="HelveticaNeueCE-Bold"/>
              </a:rPr>
              <a:t>Probability of rPFS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B3055F1-6B3F-5457-8F3E-16F7BFA89746}"/>
              </a:ext>
            </a:extLst>
          </p:cNvPr>
          <p:cNvSpPr txBox="1"/>
          <p:nvPr/>
        </p:nvSpPr>
        <p:spPr>
          <a:xfrm>
            <a:off x="1096733" y="4741204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5858766-1CE0-9224-4618-45F9AC3F046D}"/>
              </a:ext>
            </a:extLst>
          </p:cNvPr>
          <p:cNvSpPr txBox="1"/>
          <p:nvPr/>
        </p:nvSpPr>
        <p:spPr>
          <a:xfrm>
            <a:off x="976508" y="4210460"/>
            <a:ext cx="401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0.2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C5D5189-1C2A-5B28-6D72-A9718FD52956}"/>
              </a:ext>
            </a:extLst>
          </p:cNvPr>
          <p:cNvSpPr txBox="1"/>
          <p:nvPr/>
        </p:nvSpPr>
        <p:spPr>
          <a:xfrm>
            <a:off x="968493" y="3679717"/>
            <a:ext cx="4090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0.4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2C41A6-3BA4-A628-242A-8764CABB2819}"/>
              </a:ext>
            </a:extLst>
          </p:cNvPr>
          <p:cNvSpPr txBox="1"/>
          <p:nvPr/>
        </p:nvSpPr>
        <p:spPr>
          <a:xfrm>
            <a:off x="966889" y="3148974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0.6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171E6BD-8D70-AE0F-E211-543DEF6468CE}"/>
              </a:ext>
            </a:extLst>
          </p:cNvPr>
          <p:cNvSpPr txBox="1"/>
          <p:nvPr/>
        </p:nvSpPr>
        <p:spPr>
          <a:xfrm>
            <a:off x="966889" y="2618231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0.8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ABD97CB-32EB-FE95-83E8-C6545AE254A3}"/>
              </a:ext>
            </a:extLst>
          </p:cNvPr>
          <p:cNvSpPr txBox="1"/>
          <p:nvPr/>
        </p:nvSpPr>
        <p:spPr>
          <a:xfrm>
            <a:off x="1014980" y="2087488"/>
            <a:ext cx="362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1.0</a:t>
            </a:r>
          </a:p>
        </p:txBody>
      </p:sp>
      <p:grpSp>
        <p:nvGrpSpPr>
          <p:cNvPr id="2066" name="Group 2065">
            <a:extLst>
              <a:ext uri="{FF2B5EF4-FFF2-40B4-BE49-F238E27FC236}">
                <a16:creationId xmlns:a16="http://schemas.microsoft.com/office/drawing/2014/main" id="{60B56970-C550-6F01-BE3E-490AEDB7F1EB}"/>
              </a:ext>
            </a:extLst>
          </p:cNvPr>
          <p:cNvGrpSpPr/>
          <p:nvPr/>
        </p:nvGrpSpPr>
        <p:grpSpPr>
          <a:xfrm>
            <a:off x="1380415" y="4881188"/>
            <a:ext cx="4340525" cy="64008"/>
            <a:chOff x="1380415" y="4879616"/>
            <a:chExt cx="4340525" cy="64008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B260DF2-C5D8-17B4-C0F7-625B3C4D3EF6}"/>
                </a:ext>
              </a:extLst>
            </p:cNvPr>
            <p:cNvSpPr/>
            <p:nvPr/>
          </p:nvSpPr>
          <p:spPr>
            <a:xfrm>
              <a:off x="1380415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4C29A28-653C-550C-688C-49BADD4D1C63}"/>
                </a:ext>
              </a:extLst>
            </p:cNvPr>
            <p:cNvSpPr/>
            <p:nvPr/>
          </p:nvSpPr>
          <p:spPr>
            <a:xfrm>
              <a:off x="1635739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641F6B6-13D2-ECE5-EA49-D636DB2040C9}"/>
                </a:ext>
              </a:extLst>
            </p:cNvPr>
            <p:cNvSpPr/>
            <p:nvPr/>
          </p:nvSpPr>
          <p:spPr>
            <a:xfrm>
              <a:off x="1891064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CA69405-710A-6C30-1518-A1193176436F}"/>
                </a:ext>
              </a:extLst>
            </p:cNvPr>
            <p:cNvSpPr/>
            <p:nvPr/>
          </p:nvSpPr>
          <p:spPr>
            <a:xfrm>
              <a:off x="2146389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981F6CA-A805-4058-55D7-BE54E6519A82}"/>
                </a:ext>
              </a:extLst>
            </p:cNvPr>
            <p:cNvSpPr/>
            <p:nvPr/>
          </p:nvSpPr>
          <p:spPr>
            <a:xfrm>
              <a:off x="2401714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458BF32-C57E-01E2-B0C2-934EA9C47423}"/>
                </a:ext>
              </a:extLst>
            </p:cNvPr>
            <p:cNvSpPr/>
            <p:nvPr/>
          </p:nvSpPr>
          <p:spPr>
            <a:xfrm>
              <a:off x="2657039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EA2C57A-907A-7E83-84DF-C2D765AEE2F8}"/>
                </a:ext>
              </a:extLst>
            </p:cNvPr>
            <p:cNvSpPr/>
            <p:nvPr/>
          </p:nvSpPr>
          <p:spPr>
            <a:xfrm>
              <a:off x="2912363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449855B-DCBF-1C9A-54AC-66EC251EFCB6}"/>
                </a:ext>
              </a:extLst>
            </p:cNvPr>
            <p:cNvSpPr/>
            <p:nvPr/>
          </p:nvSpPr>
          <p:spPr>
            <a:xfrm>
              <a:off x="3167688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04" name="Freeform: Shape 3903">
              <a:extLst>
                <a:ext uri="{FF2B5EF4-FFF2-40B4-BE49-F238E27FC236}">
                  <a16:creationId xmlns:a16="http://schemas.microsoft.com/office/drawing/2014/main" id="{A983E887-9BC4-5B85-E490-1FCC237CBD09}"/>
                </a:ext>
              </a:extLst>
            </p:cNvPr>
            <p:cNvSpPr/>
            <p:nvPr/>
          </p:nvSpPr>
          <p:spPr>
            <a:xfrm>
              <a:off x="3423013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05" name="Freeform: Shape 3904">
              <a:extLst>
                <a:ext uri="{FF2B5EF4-FFF2-40B4-BE49-F238E27FC236}">
                  <a16:creationId xmlns:a16="http://schemas.microsoft.com/office/drawing/2014/main" id="{5A50A8BD-EADC-9C2F-CE55-BB11CEEE977C}"/>
                </a:ext>
              </a:extLst>
            </p:cNvPr>
            <p:cNvSpPr/>
            <p:nvPr/>
          </p:nvSpPr>
          <p:spPr>
            <a:xfrm>
              <a:off x="3678338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06" name="Freeform: Shape 3905">
              <a:extLst>
                <a:ext uri="{FF2B5EF4-FFF2-40B4-BE49-F238E27FC236}">
                  <a16:creationId xmlns:a16="http://schemas.microsoft.com/office/drawing/2014/main" id="{DBF5F943-0907-4273-2807-C9B1EC674C74}"/>
                </a:ext>
              </a:extLst>
            </p:cNvPr>
            <p:cNvSpPr/>
            <p:nvPr/>
          </p:nvSpPr>
          <p:spPr>
            <a:xfrm>
              <a:off x="3933663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07" name="Freeform: Shape 3906">
              <a:extLst>
                <a:ext uri="{FF2B5EF4-FFF2-40B4-BE49-F238E27FC236}">
                  <a16:creationId xmlns:a16="http://schemas.microsoft.com/office/drawing/2014/main" id="{13DAA3CC-7A9C-A1FD-DAAC-AFCE24623710}"/>
                </a:ext>
              </a:extLst>
            </p:cNvPr>
            <p:cNvSpPr/>
            <p:nvPr/>
          </p:nvSpPr>
          <p:spPr>
            <a:xfrm>
              <a:off x="4188987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08" name="Freeform: Shape 3907">
              <a:extLst>
                <a:ext uri="{FF2B5EF4-FFF2-40B4-BE49-F238E27FC236}">
                  <a16:creationId xmlns:a16="http://schemas.microsoft.com/office/drawing/2014/main" id="{B75DFFF3-E610-1E46-64F4-2341023E2E66}"/>
                </a:ext>
              </a:extLst>
            </p:cNvPr>
            <p:cNvSpPr/>
            <p:nvPr/>
          </p:nvSpPr>
          <p:spPr>
            <a:xfrm>
              <a:off x="4444312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09" name="Freeform: Shape 3908">
              <a:extLst>
                <a:ext uri="{FF2B5EF4-FFF2-40B4-BE49-F238E27FC236}">
                  <a16:creationId xmlns:a16="http://schemas.microsoft.com/office/drawing/2014/main" id="{371CA4EF-15F6-38CD-20DF-7809230CE50E}"/>
                </a:ext>
              </a:extLst>
            </p:cNvPr>
            <p:cNvSpPr/>
            <p:nvPr/>
          </p:nvSpPr>
          <p:spPr>
            <a:xfrm>
              <a:off x="4699637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10" name="Freeform: Shape 3909">
              <a:extLst>
                <a:ext uri="{FF2B5EF4-FFF2-40B4-BE49-F238E27FC236}">
                  <a16:creationId xmlns:a16="http://schemas.microsoft.com/office/drawing/2014/main" id="{38C0EB46-D419-021E-9329-D9A1757A4304}"/>
                </a:ext>
              </a:extLst>
            </p:cNvPr>
            <p:cNvSpPr/>
            <p:nvPr/>
          </p:nvSpPr>
          <p:spPr>
            <a:xfrm>
              <a:off x="4954962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11" name="Freeform: Shape 3910">
              <a:extLst>
                <a:ext uri="{FF2B5EF4-FFF2-40B4-BE49-F238E27FC236}">
                  <a16:creationId xmlns:a16="http://schemas.microsoft.com/office/drawing/2014/main" id="{671C12CF-7617-86B0-E6A5-8948930B4C9F}"/>
                </a:ext>
              </a:extLst>
            </p:cNvPr>
            <p:cNvSpPr/>
            <p:nvPr/>
          </p:nvSpPr>
          <p:spPr>
            <a:xfrm>
              <a:off x="5210287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12" name="Freeform: Shape 3911">
              <a:extLst>
                <a:ext uri="{FF2B5EF4-FFF2-40B4-BE49-F238E27FC236}">
                  <a16:creationId xmlns:a16="http://schemas.microsoft.com/office/drawing/2014/main" id="{77CA2531-4BB6-5B34-9843-56FC3CF0424C}"/>
                </a:ext>
              </a:extLst>
            </p:cNvPr>
            <p:cNvSpPr/>
            <p:nvPr/>
          </p:nvSpPr>
          <p:spPr>
            <a:xfrm>
              <a:off x="5465611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13" name="Freeform: Shape 3912">
              <a:extLst>
                <a:ext uri="{FF2B5EF4-FFF2-40B4-BE49-F238E27FC236}">
                  <a16:creationId xmlns:a16="http://schemas.microsoft.com/office/drawing/2014/main" id="{888F30D3-0C29-B719-0447-17A6FBE990FC}"/>
                </a:ext>
              </a:extLst>
            </p:cNvPr>
            <p:cNvSpPr/>
            <p:nvPr/>
          </p:nvSpPr>
          <p:spPr>
            <a:xfrm>
              <a:off x="5720940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914" name="Freeform: Shape 3913">
            <a:extLst>
              <a:ext uri="{FF2B5EF4-FFF2-40B4-BE49-F238E27FC236}">
                <a16:creationId xmlns:a16="http://schemas.microsoft.com/office/drawing/2014/main" id="{3819A6B6-F172-3A48-5DAA-BA7551A99C31}"/>
              </a:ext>
            </a:extLst>
          </p:cNvPr>
          <p:cNvSpPr/>
          <p:nvPr/>
        </p:nvSpPr>
        <p:spPr>
          <a:xfrm>
            <a:off x="1379111" y="2212198"/>
            <a:ext cx="10522" cy="2663371"/>
          </a:xfrm>
          <a:custGeom>
            <a:avLst/>
            <a:gdLst>
              <a:gd name="connsiteX0" fmla="*/ 0 w 14808"/>
              <a:gd name="connsiteY0" fmla="*/ 2331873 h 2331872"/>
              <a:gd name="connsiteX1" fmla="*/ 0 w 14808"/>
              <a:gd name="connsiteY1" fmla="*/ 0 h 2331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08" h="2331872">
                <a:moveTo>
                  <a:pt x="0" y="2331873"/>
                </a:moveTo>
                <a:lnTo>
                  <a:pt x="0" y="0"/>
                </a:lnTo>
              </a:path>
            </a:pathLst>
          </a:custGeom>
          <a:ln w="12700" cap="sq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067" name="Group 2066">
            <a:extLst>
              <a:ext uri="{FF2B5EF4-FFF2-40B4-BE49-F238E27FC236}">
                <a16:creationId xmlns:a16="http://schemas.microsoft.com/office/drawing/2014/main" id="{F47A00BF-0716-6AB0-46C4-A64B2B7C3F7F}"/>
              </a:ext>
            </a:extLst>
          </p:cNvPr>
          <p:cNvGrpSpPr/>
          <p:nvPr/>
        </p:nvGrpSpPr>
        <p:grpSpPr>
          <a:xfrm>
            <a:off x="1319765" y="2212198"/>
            <a:ext cx="59663" cy="2664226"/>
            <a:chOff x="1319765" y="2221342"/>
            <a:chExt cx="59663" cy="2664226"/>
          </a:xfrm>
        </p:grpSpPr>
        <p:sp>
          <p:nvSpPr>
            <p:cNvPr id="3915" name="Freeform: Shape 3914">
              <a:extLst>
                <a:ext uri="{FF2B5EF4-FFF2-40B4-BE49-F238E27FC236}">
                  <a16:creationId xmlns:a16="http://schemas.microsoft.com/office/drawing/2014/main" id="{107310D5-410F-8309-508A-BF56B1D9B094}"/>
                </a:ext>
              </a:extLst>
            </p:cNvPr>
            <p:cNvSpPr/>
            <p:nvPr/>
          </p:nvSpPr>
          <p:spPr>
            <a:xfrm>
              <a:off x="1319765" y="4885568"/>
              <a:ext cx="59663" cy="0"/>
            </a:xfrm>
            <a:custGeom>
              <a:avLst/>
              <a:gdLst>
                <a:gd name="connsiteX0" fmla="*/ 83965 w 83965"/>
                <a:gd name="connsiteY0" fmla="*/ 0 h 14824"/>
                <a:gd name="connsiteX1" fmla="*/ 0 w 83965"/>
                <a:gd name="connsiteY1" fmla="*/ 0 h 1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965" h="14824">
                  <a:moveTo>
                    <a:pt x="83965" y="0"/>
                  </a:moveTo>
                  <a:lnTo>
                    <a:pt x="0" y="0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16" name="Freeform: Shape 3915">
              <a:extLst>
                <a:ext uri="{FF2B5EF4-FFF2-40B4-BE49-F238E27FC236}">
                  <a16:creationId xmlns:a16="http://schemas.microsoft.com/office/drawing/2014/main" id="{A00BB447-7C29-77D2-E3B9-0B9C9AFA1C8A}"/>
                </a:ext>
              </a:extLst>
            </p:cNvPr>
            <p:cNvSpPr/>
            <p:nvPr/>
          </p:nvSpPr>
          <p:spPr>
            <a:xfrm>
              <a:off x="1319765" y="4352722"/>
              <a:ext cx="59663" cy="0"/>
            </a:xfrm>
            <a:custGeom>
              <a:avLst/>
              <a:gdLst>
                <a:gd name="connsiteX0" fmla="*/ 83965 w 83965"/>
                <a:gd name="connsiteY0" fmla="*/ 0 h 14824"/>
                <a:gd name="connsiteX1" fmla="*/ 0 w 83965"/>
                <a:gd name="connsiteY1" fmla="*/ 0 h 1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965" h="14824">
                  <a:moveTo>
                    <a:pt x="83965" y="0"/>
                  </a:moveTo>
                  <a:lnTo>
                    <a:pt x="0" y="0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17" name="Freeform: Shape 3916">
              <a:extLst>
                <a:ext uri="{FF2B5EF4-FFF2-40B4-BE49-F238E27FC236}">
                  <a16:creationId xmlns:a16="http://schemas.microsoft.com/office/drawing/2014/main" id="{96C18D74-FC28-19BF-514A-ADBE134D1F59}"/>
                </a:ext>
              </a:extLst>
            </p:cNvPr>
            <p:cNvSpPr/>
            <p:nvPr/>
          </p:nvSpPr>
          <p:spPr>
            <a:xfrm>
              <a:off x="1319765" y="3819877"/>
              <a:ext cx="59663" cy="0"/>
            </a:xfrm>
            <a:custGeom>
              <a:avLst/>
              <a:gdLst>
                <a:gd name="connsiteX0" fmla="*/ 83965 w 83965"/>
                <a:gd name="connsiteY0" fmla="*/ 0 h 14824"/>
                <a:gd name="connsiteX1" fmla="*/ 0 w 83965"/>
                <a:gd name="connsiteY1" fmla="*/ 0 h 1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965" h="14824">
                  <a:moveTo>
                    <a:pt x="83965" y="0"/>
                  </a:moveTo>
                  <a:lnTo>
                    <a:pt x="0" y="0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18" name="Freeform: Shape 3917">
              <a:extLst>
                <a:ext uri="{FF2B5EF4-FFF2-40B4-BE49-F238E27FC236}">
                  <a16:creationId xmlns:a16="http://schemas.microsoft.com/office/drawing/2014/main" id="{3E8742D8-E35E-FE3F-D881-655275811912}"/>
                </a:ext>
              </a:extLst>
            </p:cNvPr>
            <p:cNvSpPr/>
            <p:nvPr/>
          </p:nvSpPr>
          <p:spPr>
            <a:xfrm>
              <a:off x="1319765" y="3287032"/>
              <a:ext cx="59663" cy="0"/>
            </a:xfrm>
            <a:custGeom>
              <a:avLst/>
              <a:gdLst>
                <a:gd name="connsiteX0" fmla="*/ 83965 w 83965"/>
                <a:gd name="connsiteY0" fmla="*/ 0 h 14824"/>
                <a:gd name="connsiteX1" fmla="*/ 0 w 83965"/>
                <a:gd name="connsiteY1" fmla="*/ 0 h 1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965" h="14824">
                  <a:moveTo>
                    <a:pt x="83965" y="0"/>
                  </a:moveTo>
                  <a:lnTo>
                    <a:pt x="0" y="0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19" name="Freeform: Shape 3918">
              <a:extLst>
                <a:ext uri="{FF2B5EF4-FFF2-40B4-BE49-F238E27FC236}">
                  <a16:creationId xmlns:a16="http://schemas.microsoft.com/office/drawing/2014/main" id="{009E20E1-ACE8-8680-6A16-7CBCD786BC15}"/>
                </a:ext>
              </a:extLst>
            </p:cNvPr>
            <p:cNvSpPr/>
            <p:nvPr/>
          </p:nvSpPr>
          <p:spPr>
            <a:xfrm>
              <a:off x="1319765" y="2754187"/>
              <a:ext cx="59663" cy="0"/>
            </a:xfrm>
            <a:custGeom>
              <a:avLst/>
              <a:gdLst>
                <a:gd name="connsiteX0" fmla="*/ 83965 w 83965"/>
                <a:gd name="connsiteY0" fmla="*/ 0 h 14824"/>
                <a:gd name="connsiteX1" fmla="*/ 0 w 83965"/>
                <a:gd name="connsiteY1" fmla="*/ 0 h 1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965" h="14824">
                  <a:moveTo>
                    <a:pt x="83965" y="0"/>
                  </a:moveTo>
                  <a:lnTo>
                    <a:pt x="0" y="0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20" name="Freeform: Shape 3919">
              <a:extLst>
                <a:ext uri="{FF2B5EF4-FFF2-40B4-BE49-F238E27FC236}">
                  <a16:creationId xmlns:a16="http://schemas.microsoft.com/office/drawing/2014/main" id="{F3D458AC-6E2F-ABC8-8235-7D8E8813FB13}"/>
                </a:ext>
              </a:extLst>
            </p:cNvPr>
            <p:cNvSpPr/>
            <p:nvPr/>
          </p:nvSpPr>
          <p:spPr>
            <a:xfrm>
              <a:off x="1319765" y="2221342"/>
              <a:ext cx="59663" cy="0"/>
            </a:xfrm>
            <a:custGeom>
              <a:avLst/>
              <a:gdLst>
                <a:gd name="connsiteX0" fmla="*/ 83965 w 83965"/>
                <a:gd name="connsiteY0" fmla="*/ 0 h 14824"/>
                <a:gd name="connsiteX1" fmla="*/ 0 w 83965"/>
                <a:gd name="connsiteY1" fmla="*/ 0 h 1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965" h="14824">
                  <a:moveTo>
                    <a:pt x="83965" y="0"/>
                  </a:moveTo>
                  <a:lnTo>
                    <a:pt x="0" y="0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921" name="TextBox 3920">
            <a:extLst>
              <a:ext uri="{FF2B5EF4-FFF2-40B4-BE49-F238E27FC236}">
                <a16:creationId xmlns:a16="http://schemas.microsoft.com/office/drawing/2014/main" id="{554944AD-18AD-6118-5860-A23B6EF1790A}"/>
              </a:ext>
            </a:extLst>
          </p:cNvPr>
          <p:cNvSpPr txBox="1"/>
          <p:nvPr/>
        </p:nvSpPr>
        <p:spPr>
          <a:xfrm>
            <a:off x="1249805" y="491674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0</a:t>
            </a:r>
          </a:p>
        </p:txBody>
      </p:sp>
      <p:sp>
        <p:nvSpPr>
          <p:cNvPr id="3922" name="TextBox 3921">
            <a:extLst>
              <a:ext uri="{FF2B5EF4-FFF2-40B4-BE49-F238E27FC236}">
                <a16:creationId xmlns:a16="http://schemas.microsoft.com/office/drawing/2014/main" id="{FC9A0F1A-4E19-5513-3184-707CF53BEA67}"/>
              </a:ext>
            </a:extLst>
          </p:cNvPr>
          <p:cNvSpPr txBox="1"/>
          <p:nvPr/>
        </p:nvSpPr>
        <p:spPr>
          <a:xfrm>
            <a:off x="1505034" y="491674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4</a:t>
            </a:r>
          </a:p>
        </p:txBody>
      </p:sp>
      <p:sp>
        <p:nvSpPr>
          <p:cNvPr id="3923" name="TextBox 3922">
            <a:extLst>
              <a:ext uri="{FF2B5EF4-FFF2-40B4-BE49-F238E27FC236}">
                <a16:creationId xmlns:a16="http://schemas.microsoft.com/office/drawing/2014/main" id="{0F9005BA-A006-2D8E-6806-145669FFABEE}"/>
              </a:ext>
            </a:extLst>
          </p:cNvPr>
          <p:cNvSpPr txBox="1"/>
          <p:nvPr/>
        </p:nvSpPr>
        <p:spPr>
          <a:xfrm>
            <a:off x="1760260" y="491674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8</a:t>
            </a:r>
          </a:p>
        </p:txBody>
      </p:sp>
      <p:sp>
        <p:nvSpPr>
          <p:cNvPr id="3924" name="TextBox 3923">
            <a:extLst>
              <a:ext uri="{FF2B5EF4-FFF2-40B4-BE49-F238E27FC236}">
                <a16:creationId xmlns:a16="http://schemas.microsoft.com/office/drawing/2014/main" id="{71F5FDBE-F81F-65FC-E1C5-CFF226A70C62}"/>
              </a:ext>
            </a:extLst>
          </p:cNvPr>
          <p:cNvSpPr txBox="1"/>
          <p:nvPr/>
        </p:nvSpPr>
        <p:spPr>
          <a:xfrm>
            <a:off x="1976217" y="4916740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12</a:t>
            </a:r>
          </a:p>
        </p:txBody>
      </p:sp>
      <p:sp>
        <p:nvSpPr>
          <p:cNvPr id="3925" name="TextBox 3924">
            <a:extLst>
              <a:ext uri="{FF2B5EF4-FFF2-40B4-BE49-F238E27FC236}">
                <a16:creationId xmlns:a16="http://schemas.microsoft.com/office/drawing/2014/main" id="{42827C81-F7C8-F0B2-BE87-3C5BC4D4A40A}"/>
              </a:ext>
            </a:extLst>
          </p:cNvPr>
          <p:cNvSpPr txBox="1"/>
          <p:nvPr/>
        </p:nvSpPr>
        <p:spPr>
          <a:xfrm>
            <a:off x="2231445" y="49167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16</a:t>
            </a:r>
          </a:p>
        </p:txBody>
      </p:sp>
      <p:sp>
        <p:nvSpPr>
          <p:cNvPr id="3926" name="TextBox 3925">
            <a:extLst>
              <a:ext uri="{FF2B5EF4-FFF2-40B4-BE49-F238E27FC236}">
                <a16:creationId xmlns:a16="http://schemas.microsoft.com/office/drawing/2014/main" id="{923BE0DC-2D38-CF09-008A-DB1BB6F2E41D}"/>
              </a:ext>
            </a:extLst>
          </p:cNvPr>
          <p:cNvSpPr txBox="1"/>
          <p:nvPr/>
        </p:nvSpPr>
        <p:spPr>
          <a:xfrm>
            <a:off x="2486673" y="49167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20</a:t>
            </a:r>
          </a:p>
        </p:txBody>
      </p:sp>
      <p:sp>
        <p:nvSpPr>
          <p:cNvPr id="3927" name="TextBox 3926">
            <a:extLst>
              <a:ext uri="{FF2B5EF4-FFF2-40B4-BE49-F238E27FC236}">
                <a16:creationId xmlns:a16="http://schemas.microsoft.com/office/drawing/2014/main" id="{70EF2429-5B21-C259-A1DD-7EEAE07DE4F2}"/>
              </a:ext>
            </a:extLst>
          </p:cNvPr>
          <p:cNvSpPr txBox="1"/>
          <p:nvPr/>
        </p:nvSpPr>
        <p:spPr>
          <a:xfrm>
            <a:off x="2741900" y="49167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24</a:t>
            </a:r>
          </a:p>
        </p:txBody>
      </p:sp>
      <p:sp>
        <p:nvSpPr>
          <p:cNvPr id="3928" name="TextBox 3927">
            <a:extLst>
              <a:ext uri="{FF2B5EF4-FFF2-40B4-BE49-F238E27FC236}">
                <a16:creationId xmlns:a16="http://schemas.microsoft.com/office/drawing/2014/main" id="{7BB7CA37-997A-2CB2-9F8F-FEBA98B64011}"/>
              </a:ext>
            </a:extLst>
          </p:cNvPr>
          <p:cNvSpPr txBox="1"/>
          <p:nvPr/>
        </p:nvSpPr>
        <p:spPr>
          <a:xfrm>
            <a:off x="2997129" y="49167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28</a:t>
            </a:r>
          </a:p>
        </p:txBody>
      </p:sp>
      <p:sp>
        <p:nvSpPr>
          <p:cNvPr id="3929" name="TextBox 3928">
            <a:extLst>
              <a:ext uri="{FF2B5EF4-FFF2-40B4-BE49-F238E27FC236}">
                <a16:creationId xmlns:a16="http://schemas.microsoft.com/office/drawing/2014/main" id="{802C980E-5A5D-3A46-CE0D-385331E410AD}"/>
              </a:ext>
            </a:extLst>
          </p:cNvPr>
          <p:cNvSpPr txBox="1"/>
          <p:nvPr/>
        </p:nvSpPr>
        <p:spPr>
          <a:xfrm>
            <a:off x="3252356" y="49167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32</a:t>
            </a:r>
          </a:p>
        </p:txBody>
      </p:sp>
      <p:sp>
        <p:nvSpPr>
          <p:cNvPr id="3930" name="TextBox 3929">
            <a:extLst>
              <a:ext uri="{FF2B5EF4-FFF2-40B4-BE49-F238E27FC236}">
                <a16:creationId xmlns:a16="http://schemas.microsoft.com/office/drawing/2014/main" id="{65A94545-C7DB-E977-EB54-525092D38CFE}"/>
              </a:ext>
            </a:extLst>
          </p:cNvPr>
          <p:cNvSpPr txBox="1"/>
          <p:nvPr/>
        </p:nvSpPr>
        <p:spPr>
          <a:xfrm>
            <a:off x="3507585" y="49167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36</a:t>
            </a:r>
          </a:p>
        </p:txBody>
      </p:sp>
      <p:sp>
        <p:nvSpPr>
          <p:cNvPr id="3931" name="TextBox 3930">
            <a:extLst>
              <a:ext uri="{FF2B5EF4-FFF2-40B4-BE49-F238E27FC236}">
                <a16:creationId xmlns:a16="http://schemas.microsoft.com/office/drawing/2014/main" id="{C3F0020F-DBE3-ABE7-F29B-AF04B2AC34E0}"/>
              </a:ext>
            </a:extLst>
          </p:cNvPr>
          <p:cNvSpPr txBox="1"/>
          <p:nvPr/>
        </p:nvSpPr>
        <p:spPr>
          <a:xfrm>
            <a:off x="3762813" y="49167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40</a:t>
            </a:r>
          </a:p>
        </p:txBody>
      </p:sp>
      <p:sp>
        <p:nvSpPr>
          <p:cNvPr id="3932" name="TextBox 3931">
            <a:extLst>
              <a:ext uri="{FF2B5EF4-FFF2-40B4-BE49-F238E27FC236}">
                <a16:creationId xmlns:a16="http://schemas.microsoft.com/office/drawing/2014/main" id="{A1FDB8E1-454B-BEA1-1B03-EC11D3A2F8DA}"/>
              </a:ext>
            </a:extLst>
          </p:cNvPr>
          <p:cNvSpPr txBox="1"/>
          <p:nvPr/>
        </p:nvSpPr>
        <p:spPr>
          <a:xfrm>
            <a:off x="4018041" y="49167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44</a:t>
            </a:r>
          </a:p>
        </p:txBody>
      </p:sp>
      <p:sp>
        <p:nvSpPr>
          <p:cNvPr id="3933" name="TextBox 3932">
            <a:extLst>
              <a:ext uri="{FF2B5EF4-FFF2-40B4-BE49-F238E27FC236}">
                <a16:creationId xmlns:a16="http://schemas.microsoft.com/office/drawing/2014/main" id="{9A5B09D8-C57E-F7D9-836C-8BA6A2EC7B51}"/>
              </a:ext>
            </a:extLst>
          </p:cNvPr>
          <p:cNvSpPr txBox="1"/>
          <p:nvPr/>
        </p:nvSpPr>
        <p:spPr>
          <a:xfrm>
            <a:off x="4273268" y="49167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48</a:t>
            </a:r>
          </a:p>
        </p:txBody>
      </p:sp>
      <p:sp>
        <p:nvSpPr>
          <p:cNvPr id="3934" name="TextBox 3933">
            <a:extLst>
              <a:ext uri="{FF2B5EF4-FFF2-40B4-BE49-F238E27FC236}">
                <a16:creationId xmlns:a16="http://schemas.microsoft.com/office/drawing/2014/main" id="{82783833-3A23-10CD-EA7A-D7F9D12068B2}"/>
              </a:ext>
            </a:extLst>
          </p:cNvPr>
          <p:cNvSpPr txBox="1"/>
          <p:nvPr/>
        </p:nvSpPr>
        <p:spPr>
          <a:xfrm>
            <a:off x="4528496" y="49167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52</a:t>
            </a:r>
          </a:p>
        </p:txBody>
      </p:sp>
      <p:sp>
        <p:nvSpPr>
          <p:cNvPr id="3935" name="TextBox 3934">
            <a:extLst>
              <a:ext uri="{FF2B5EF4-FFF2-40B4-BE49-F238E27FC236}">
                <a16:creationId xmlns:a16="http://schemas.microsoft.com/office/drawing/2014/main" id="{BD5BDB70-0B3C-15C2-84D1-D151FE80E990}"/>
              </a:ext>
            </a:extLst>
          </p:cNvPr>
          <p:cNvSpPr txBox="1"/>
          <p:nvPr/>
        </p:nvSpPr>
        <p:spPr>
          <a:xfrm>
            <a:off x="4783724" y="49167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56</a:t>
            </a:r>
          </a:p>
        </p:txBody>
      </p:sp>
      <p:sp>
        <p:nvSpPr>
          <p:cNvPr id="3939" name="TextBox 3938">
            <a:extLst>
              <a:ext uri="{FF2B5EF4-FFF2-40B4-BE49-F238E27FC236}">
                <a16:creationId xmlns:a16="http://schemas.microsoft.com/office/drawing/2014/main" id="{8C52838D-B6B8-A778-590A-A2CBB23D69F2}"/>
              </a:ext>
            </a:extLst>
          </p:cNvPr>
          <p:cNvSpPr txBox="1"/>
          <p:nvPr/>
        </p:nvSpPr>
        <p:spPr>
          <a:xfrm>
            <a:off x="5038952" y="49167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60</a:t>
            </a:r>
          </a:p>
        </p:txBody>
      </p:sp>
      <p:sp>
        <p:nvSpPr>
          <p:cNvPr id="2098" name="TextBox 2097">
            <a:extLst>
              <a:ext uri="{FF2B5EF4-FFF2-40B4-BE49-F238E27FC236}">
                <a16:creationId xmlns:a16="http://schemas.microsoft.com/office/drawing/2014/main" id="{4663C2B7-956F-087F-1149-ECB8B4A66563}"/>
              </a:ext>
            </a:extLst>
          </p:cNvPr>
          <p:cNvSpPr txBox="1"/>
          <p:nvPr/>
        </p:nvSpPr>
        <p:spPr>
          <a:xfrm>
            <a:off x="5294180" y="49167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64</a:t>
            </a:r>
          </a:p>
        </p:txBody>
      </p:sp>
      <p:sp>
        <p:nvSpPr>
          <p:cNvPr id="2099" name="TextBox 2098">
            <a:extLst>
              <a:ext uri="{FF2B5EF4-FFF2-40B4-BE49-F238E27FC236}">
                <a16:creationId xmlns:a16="http://schemas.microsoft.com/office/drawing/2014/main" id="{736958D3-9CE2-F22B-A969-C445E5F66D50}"/>
              </a:ext>
            </a:extLst>
          </p:cNvPr>
          <p:cNvSpPr txBox="1"/>
          <p:nvPr/>
        </p:nvSpPr>
        <p:spPr>
          <a:xfrm>
            <a:off x="5549408" y="49167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68</a:t>
            </a:r>
          </a:p>
        </p:txBody>
      </p:sp>
      <p:sp>
        <p:nvSpPr>
          <p:cNvPr id="4354" name="Freeform: Shape 4353">
            <a:extLst>
              <a:ext uri="{FF2B5EF4-FFF2-40B4-BE49-F238E27FC236}">
                <a16:creationId xmlns:a16="http://schemas.microsoft.com/office/drawing/2014/main" id="{8796AFDE-44D7-708D-2CF9-0FE960B283E6}"/>
              </a:ext>
            </a:extLst>
          </p:cNvPr>
          <p:cNvSpPr/>
          <p:nvPr/>
        </p:nvSpPr>
        <p:spPr>
          <a:xfrm>
            <a:off x="1366009" y="2207974"/>
            <a:ext cx="4275634" cy="1705218"/>
          </a:xfrm>
          <a:custGeom>
            <a:avLst/>
            <a:gdLst>
              <a:gd name="connsiteX0" fmla="*/ 0 w 6840284"/>
              <a:gd name="connsiteY0" fmla="*/ 0 h 1729590"/>
              <a:gd name="connsiteX1" fmla="*/ 175679 w 6840284"/>
              <a:gd name="connsiteY1" fmla="*/ 0 h 1729590"/>
              <a:gd name="connsiteX2" fmla="*/ 175679 w 6840284"/>
              <a:gd name="connsiteY2" fmla="*/ 56057 h 1729590"/>
              <a:gd name="connsiteX3" fmla="*/ 233409 w 6840284"/>
              <a:gd name="connsiteY3" fmla="*/ 56057 h 1729590"/>
              <a:gd name="connsiteX4" fmla="*/ 233409 w 6840284"/>
              <a:gd name="connsiteY4" fmla="*/ 67630 h 1729590"/>
              <a:gd name="connsiteX5" fmla="*/ 350113 w 6840284"/>
              <a:gd name="connsiteY5" fmla="*/ 67630 h 1729590"/>
              <a:gd name="connsiteX6" fmla="*/ 350113 w 6840284"/>
              <a:gd name="connsiteY6" fmla="*/ 99265 h 1729590"/>
              <a:gd name="connsiteX7" fmla="*/ 385236 w 6840284"/>
              <a:gd name="connsiteY7" fmla="*/ 99265 h 1729590"/>
              <a:gd name="connsiteX8" fmla="*/ 385236 w 6840284"/>
              <a:gd name="connsiteY8" fmla="*/ 129473 h 1729590"/>
              <a:gd name="connsiteX9" fmla="*/ 419114 w 6840284"/>
              <a:gd name="connsiteY9" fmla="*/ 129473 h 1729590"/>
              <a:gd name="connsiteX10" fmla="*/ 419114 w 6840284"/>
              <a:gd name="connsiteY10" fmla="*/ 164039 h 1729590"/>
              <a:gd name="connsiteX11" fmla="*/ 550890 w 6840284"/>
              <a:gd name="connsiteY11" fmla="*/ 164039 h 1729590"/>
              <a:gd name="connsiteX12" fmla="*/ 550890 w 6840284"/>
              <a:gd name="connsiteY12" fmla="*/ 201386 h 1729590"/>
              <a:gd name="connsiteX13" fmla="*/ 578477 w 6840284"/>
              <a:gd name="connsiteY13" fmla="*/ 201386 h 1729590"/>
              <a:gd name="connsiteX14" fmla="*/ 578477 w 6840284"/>
              <a:gd name="connsiteY14" fmla="*/ 286299 h 1729590"/>
              <a:gd name="connsiteX15" fmla="*/ 771717 w 6840284"/>
              <a:gd name="connsiteY15" fmla="*/ 286299 h 1729590"/>
              <a:gd name="connsiteX16" fmla="*/ 771717 w 6840284"/>
              <a:gd name="connsiteY16" fmla="*/ 310796 h 1729590"/>
              <a:gd name="connsiteX17" fmla="*/ 815621 w 6840284"/>
              <a:gd name="connsiteY17" fmla="*/ 310796 h 1729590"/>
              <a:gd name="connsiteX18" fmla="*/ 815621 w 6840284"/>
              <a:gd name="connsiteY18" fmla="*/ 335218 h 1729590"/>
              <a:gd name="connsiteX19" fmla="*/ 847009 w 6840284"/>
              <a:gd name="connsiteY19" fmla="*/ 335218 h 1729590"/>
              <a:gd name="connsiteX20" fmla="*/ 847009 w 6840284"/>
              <a:gd name="connsiteY20" fmla="*/ 402847 h 1729590"/>
              <a:gd name="connsiteX21" fmla="*/ 887177 w 6840284"/>
              <a:gd name="connsiteY21" fmla="*/ 402847 h 1729590"/>
              <a:gd name="connsiteX22" fmla="*/ 887177 w 6840284"/>
              <a:gd name="connsiteY22" fmla="*/ 458980 h 1729590"/>
              <a:gd name="connsiteX23" fmla="*/ 921055 w 6840284"/>
              <a:gd name="connsiteY23" fmla="*/ 458980 h 1729590"/>
              <a:gd name="connsiteX24" fmla="*/ 921055 w 6840284"/>
              <a:gd name="connsiteY24" fmla="*/ 482049 h 1729590"/>
              <a:gd name="connsiteX25" fmla="*/ 998836 w 6840284"/>
              <a:gd name="connsiteY25" fmla="*/ 482049 h 1729590"/>
              <a:gd name="connsiteX26" fmla="*/ 998836 w 6840284"/>
              <a:gd name="connsiteY26" fmla="*/ 505043 h 1729590"/>
              <a:gd name="connsiteX27" fmla="*/ 1108005 w 6840284"/>
              <a:gd name="connsiteY27" fmla="*/ 505043 h 1729590"/>
              <a:gd name="connsiteX28" fmla="*/ 1108005 w 6840284"/>
              <a:gd name="connsiteY28" fmla="*/ 543893 h 1729590"/>
              <a:gd name="connsiteX29" fmla="*/ 1139392 w 6840284"/>
              <a:gd name="connsiteY29" fmla="*/ 543893 h 1729590"/>
              <a:gd name="connsiteX30" fmla="*/ 1139392 w 6840284"/>
              <a:gd name="connsiteY30" fmla="*/ 665701 h 1729590"/>
              <a:gd name="connsiteX31" fmla="*/ 1301638 w 6840284"/>
              <a:gd name="connsiteY31" fmla="*/ 665701 h 1729590"/>
              <a:gd name="connsiteX32" fmla="*/ 1301638 w 6840284"/>
              <a:gd name="connsiteY32" fmla="*/ 681030 h 1729590"/>
              <a:gd name="connsiteX33" fmla="*/ 1381123 w 6840284"/>
              <a:gd name="connsiteY33" fmla="*/ 681030 h 1729590"/>
              <a:gd name="connsiteX34" fmla="*/ 1381123 w 6840284"/>
              <a:gd name="connsiteY34" fmla="*/ 701244 h 1729590"/>
              <a:gd name="connsiteX35" fmla="*/ 1417950 w 6840284"/>
              <a:gd name="connsiteY35" fmla="*/ 701244 h 1729590"/>
              <a:gd name="connsiteX36" fmla="*/ 1417950 w 6840284"/>
              <a:gd name="connsiteY36" fmla="*/ 785631 h 1729590"/>
              <a:gd name="connsiteX37" fmla="*/ 1437149 w 6840284"/>
              <a:gd name="connsiteY37" fmla="*/ 785631 h 1729590"/>
              <a:gd name="connsiteX38" fmla="*/ 1437149 w 6840284"/>
              <a:gd name="connsiteY38" fmla="*/ 809602 h 1729590"/>
              <a:gd name="connsiteX39" fmla="*/ 1506608 w 6840284"/>
              <a:gd name="connsiteY39" fmla="*/ 809602 h 1729590"/>
              <a:gd name="connsiteX40" fmla="*/ 1506608 w 6840284"/>
              <a:gd name="connsiteY40" fmla="*/ 827862 h 1729590"/>
              <a:gd name="connsiteX41" fmla="*/ 1617022 w 6840284"/>
              <a:gd name="connsiteY41" fmla="*/ 827862 h 1729590"/>
              <a:gd name="connsiteX42" fmla="*/ 1617022 w 6840284"/>
              <a:gd name="connsiteY42" fmla="*/ 846047 h 1729590"/>
              <a:gd name="connsiteX43" fmla="*/ 1688971 w 6840284"/>
              <a:gd name="connsiteY43" fmla="*/ 846047 h 1729590"/>
              <a:gd name="connsiteX44" fmla="*/ 1688971 w 6840284"/>
              <a:gd name="connsiteY44" fmla="*/ 863330 h 1729590"/>
              <a:gd name="connsiteX45" fmla="*/ 1714068 w 6840284"/>
              <a:gd name="connsiteY45" fmla="*/ 863330 h 1729590"/>
              <a:gd name="connsiteX46" fmla="*/ 1714068 w 6840284"/>
              <a:gd name="connsiteY46" fmla="*/ 885422 h 1729590"/>
              <a:gd name="connsiteX47" fmla="*/ 1728288 w 6840284"/>
              <a:gd name="connsiteY47" fmla="*/ 885422 h 1729590"/>
              <a:gd name="connsiteX48" fmla="*/ 1728288 w 6840284"/>
              <a:gd name="connsiteY48" fmla="*/ 909393 h 1729590"/>
              <a:gd name="connsiteX49" fmla="*/ 1857967 w 6840284"/>
              <a:gd name="connsiteY49" fmla="*/ 909393 h 1729590"/>
              <a:gd name="connsiteX50" fmla="*/ 1857967 w 6840284"/>
              <a:gd name="connsiteY50" fmla="*/ 926676 h 1729590"/>
              <a:gd name="connsiteX51" fmla="*/ 1893090 w 6840284"/>
              <a:gd name="connsiteY51" fmla="*/ 926676 h 1729590"/>
              <a:gd name="connsiteX52" fmla="*/ 1893090 w 6840284"/>
              <a:gd name="connsiteY52" fmla="*/ 938173 h 1729590"/>
              <a:gd name="connsiteX53" fmla="*/ 1970019 w 6840284"/>
              <a:gd name="connsiteY53" fmla="*/ 938173 h 1729590"/>
              <a:gd name="connsiteX54" fmla="*/ 1970019 w 6840284"/>
              <a:gd name="connsiteY54" fmla="*/ 978451 h 1729590"/>
              <a:gd name="connsiteX55" fmla="*/ 1998458 w 6840284"/>
              <a:gd name="connsiteY55" fmla="*/ 978451 h 1729590"/>
              <a:gd name="connsiteX56" fmla="*/ 1998458 w 6840284"/>
              <a:gd name="connsiteY56" fmla="*/ 1013919 h 1729590"/>
              <a:gd name="connsiteX57" fmla="*/ 2243596 w 6840284"/>
              <a:gd name="connsiteY57" fmla="*/ 1013919 h 1729590"/>
              <a:gd name="connsiteX58" fmla="*/ 2243596 w 6840284"/>
              <a:gd name="connsiteY58" fmla="*/ 1037890 h 1729590"/>
              <a:gd name="connsiteX59" fmla="*/ 2258602 w 6840284"/>
              <a:gd name="connsiteY59" fmla="*/ 1037890 h 1729590"/>
              <a:gd name="connsiteX60" fmla="*/ 2258602 w 6840284"/>
              <a:gd name="connsiteY60" fmla="*/ 1064791 h 1729590"/>
              <a:gd name="connsiteX61" fmla="*/ 2281209 w 6840284"/>
              <a:gd name="connsiteY61" fmla="*/ 1064791 h 1729590"/>
              <a:gd name="connsiteX62" fmla="*/ 2281209 w 6840284"/>
              <a:gd name="connsiteY62" fmla="*/ 1089739 h 1729590"/>
              <a:gd name="connsiteX63" fmla="*/ 2307158 w 6840284"/>
              <a:gd name="connsiteY63" fmla="*/ 1089739 h 1729590"/>
              <a:gd name="connsiteX64" fmla="*/ 2307158 w 6840284"/>
              <a:gd name="connsiteY64" fmla="*/ 1100259 h 1729590"/>
              <a:gd name="connsiteX65" fmla="*/ 2409184 w 6840284"/>
              <a:gd name="connsiteY65" fmla="*/ 1100259 h 1729590"/>
              <a:gd name="connsiteX66" fmla="*/ 2409184 w 6840284"/>
              <a:gd name="connsiteY66" fmla="*/ 1108901 h 1729590"/>
              <a:gd name="connsiteX67" fmla="*/ 2512914 w 6840284"/>
              <a:gd name="connsiteY67" fmla="*/ 1108901 h 1729590"/>
              <a:gd name="connsiteX68" fmla="*/ 2512914 w 6840284"/>
              <a:gd name="connsiteY68" fmla="*/ 1123328 h 1729590"/>
              <a:gd name="connsiteX69" fmla="*/ 2522154 w 6840284"/>
              <a:gd name="connsiteY69" fmla="*/ 1123328 h 1729590"/>
              <a:gd name="connsiteX70" fmla="*/ 2522154 w 6840284"/>
              <a:gd name="connsiteY70" fmla="*/ 1149178 h 1729590"/>
              <a:gd name="connsiteX71" fmla="*/ 2561470 w 6840284"/>
              <a:gd name="connsiteY71" fmla="*/ 1149178 h 1729590"/>
              <a:gd name="connsiteX72" fmla="*/ 2561470 w 6840284"/>
              <a:gd name="connsiteY72" fmla="*/ 1167438 h 1729590"/>
              <a:gd name="connsiteX73" fmla="*/ 2650129 w 6840284"/>
              <a:gd name="connsiteY73" fmla="*/ 1167438 h 1729590"/>
              <a:gd name="connsiteX74" fmla="*/ 2650129 w 6840284"/>
              <a:gd name="connsiteY74" fmla="*/ 1181790 h 1729590"/>
              <a:gd name="connsiteX75" fmla="*/ 2792324 w 6840284"/>
              <a:gd name="connsiteY75" fmla="*/ 1181790 h 1729590"/>
              <a:gd name="connsiteX76" fmla="*/ 2792324 w 6840284"/>
              <a:gd name="connsiteY76" fmla="*/ 1193287 h 1729590"/>
              <a:gd name="connsiteX77" fmla="*/ 2812440 w 6840284"/>
              <a:gd name="connsiteY77" fmla="*/ 1193287 h 1729590"/>
              <a:gd name="connsiteX78" fmla="*/ 2812440 w 6840284"/>
              <a:gd name="connsiteY78" fmla="*/ 1216357 h 1729590"/>
              <a:gd name="connsiteX79" fmla="*/ 2837472 w 6840284"/>
              <a:gd name="connsiteY79" fmla="*/ 1216357 h 1729590"/>
              <a:gd name="connsiteX80" fmla="*/ 2837472 w 6840284"/>
              <a:gd name="connsiteY80" fmla="*/ 1240328 h 1729590"/>
              <a:gd name="connsiteX81" fmla="*/ 2865976 w 6840284"/>
              <a:gd name="connsiteY81" fmla="*/ 1240328 h 1729590"/>
              <a:gd name="connsiteX82" fmla="*/ 2865976 w 6840284"/>
              <a:gd name="connsiteY82" fmla="*/ 1252802 h 1729590"/>
              <a:gd name="connsiteX83" fmla="*/ 2969706 w 6840284"/>
              <a:gd name="connsiteY83" fmla="*/ 1252802 h 1729590"/>
              <a:gd name="connsiteX84" fmla="*/ 2969706 w 6840284"/>
              <a:gd name="connsiteY84" fmla="*/ 1263322 h 1729590"/>
              <a:gd name="connsiteX85" fmla="*/ 3068391 w 6840284"/>
              <a:gd name="connsiteY85" fmla="*/ 1263322 h 1729590"/>
              <a:gd name="connsiteX86" fmla="*/ 3068391 w 6840284"/>
              <a:gd name="connsiteY86" fmla="*/ 1279628 h 1729590"/>
              <a:gd name="connsiteX87" fmla="*/ 3090146 w 6840284"/>
              <a:gd name="connsiteY87" fmla="*/ 1279628 h 1729590"/>
              <a:gd name="connsiteX88" fmla="*/ 3090146 w 6840284"/>
              <a:gd name="connsiteY88" fmla="*/ 1296911 h 1729590"/>
              <a:gd name="connsiteX89" fmla="*/ 3106856 w 6840284"/>
              <a:gd name="connsiteY89" fmla="*/ 1296911 h 1729590"/>
              <a:gd name="connsiteX90" fmla="*/ 3106856 w 6840284"/>
              <a:gd name="connsiteY90" fmla="*/ 1322836 h 1729590"/>
              <a:gd name="connsiteX91" fmla="*/ 3121927 w 6840284"/>
              <a:gd name="connsiteY91" fmla="*/ 1322836 h 1729590"/>
              <a:gd name="connsiteX92" fmla="*/ 3121927 w 6840284"/>
              <a:gd name="connsiteY92" fmla="*/ 1338165 h 1729590"/>
              <a:gd name="connsiteX93" fmla="*/ 3377877 w 6840284"/>
              <a:gd name="connsiteY93" fmla="*/ 1338165 h 1729590"/>
              <a:gd name="connsiteX94" fmla="*/ 3377877 w 6840284"/>
              <a:gd name="connsiteY94" fmla="*/ 1366945 h 1729590"/>
              <a:gd name="connsiteX95" fmla="*/ 3408020 w 6840284"/>
              <a:gd name="connsiteY95" fmla="*/ 1366945 h 1729590"/>
              <a:gd name="connsiteX96" fmla="*/ 3408020 w 6840284"/>
              <a:gd name="connsiteY96" fmla="*/ 1415864 h 1729590"/>
              <a:gd name="connsiteX97" fmla="*/ 3663970 w 6840284"/>
              <a:gd name="connsiteY97" fmla="*/ 1415864 h 1729590"/>
              <a:gd name="connsiteX98" fmla="*/ 3663970 w 6840284"/>
              <a:gd name="connsiteY98" fmla="*/ 1439835 h 1729590"/>
              <a:gd name="connsiteX99" fmla="*/ 3697455 w 6840284"/>
              <a:gd name="connsiteY99" fmla="*/ 1439835 h 1729590"/>
              <a:gd name="connsiteX100" fmla="*/ 3697455 w 6840284"/>
              <a:gd name="connsiteY100" fmla="*/ 1450430 h 1729590"/>
              <a:gd name="connsiteX101" fmla="*/ 3818746 w 6840284"/>
              <a:gd name="connsiteY101" fmla="*/ 1450430 h 1729590"/>
              <a:gd name="connsiteX102" fmla="*/ 3818746 w 6840284"/>
              <a:gd name="connsiteY102" fmla="*/ 1468615 h 1729590"/>
              <a:gd name="connsiteX103" fmla="*/ 3916644 w 6840284"/>
              <a:gd name="connsiteY103" fmla="*/ 1468615 h 1729590"/>
              <a:gd name="connsiteX104" fmla="*/ 3916644 w 6840284"/>
              <a:gd name="connsiteY104" fmla="*/ 1503182 h 1729590"/>
              <a:gd name="connsiteX105" fmla="*/ 4079742 w 6840284"/>
              <a:gd name="connsiteY105" fmla="*/ 1503182 h 1729590"/>
              <a:gd name="connsiteX106" fmla="*/ 4079742 w 6840284"/>
              <a:gd name="connsiteY106" fmla="*/ 1519488 h 1729590"/>
              <a:gd name="connsiteX107" fmla="*/ 4195202 w 6840284"/>
              <a:gd name="connsiteY107" fmla="*/ 1519488 h 1729590"/>
              <a:gd name="connsiteX108" fmla="*/ 4195202 w 6840284"/>
              <a:gd name="connsiteY108" fmla="*/ 1530985 h 1729590"/>
              <a:gd name="connsiteX109" fmla="*/ 4230325 w 6840284"/>
              <a:gd name="connsiteY109" fmla="*/ 1530985 h 1729590"/>
              <a:gd name="connsiteX110" fmla="*/ 4230325 w 6840284"/>
              <a:gd name="connsiteY110" fmla="*/ 1563597 h 1729590"/>
              <a:gd name="connsiteX111" fmla="*/ 4240350 w 6840284"/>
              <a:gd name="connsiteY111" fmla="*/ 1563597 h 1729590"/>
              <a:gd name="connsiteX112" fmla="*/ 4240350 w 6840284"/>
              <a:gd name="connsiteY112" fmla="*/ 1577048 h 1729590"/>
              <a:gd name="connsiteX113" fmla="*/ 4262106 w 6840284"/>
              <a:gd name="connsiteY113" fmla="*/ 1577048 h 1729590"/>
              <a:gd name="connsiteX114" fmla="*/ 4262106 w 6840284"/>
              <a:gd name="connsiteY114" fmla="*/ 1603874 h 1729590"/>
              <a:gd name="connsiteX115" fmla="*/ 4535617 w 6840284"/>
              <a:gd name="connsiteY115" fmla="*/ 1603874 h 1729590"/>
              <a:gd name="connsiteX116" fmla="*/ 4535617 w 6840284"/>
              <a:gd name="connsiteY116" fmla="*/ 1642273 h 1729590"/>
              <a:gd name="connsiteX117" fmla="*/ 4560714 w 6840284"/>
              <a:gd name="connsiteY117" fmla="*/ 1642273 h 1729590"/>
              <a:gd name="connsiteX118" fmla="*/ 4560714 w 6840284"/>
              <a:gd name="connsiteY118" fmla="*/ 1658579 h 1729590"/>
              <a:gd name="connsiteX119" fmla="*/ 4587515 w 6840284"/>
              <a:gd name="connsiteY119" fmla="*/ 1658579 h 1729590"/>
              <a:gd name="connsiteX120" fmla="*/ 4587515 w 6840284"/>
              <a:gd name="connsiteY120" fmla="*/ 1669100 h 1729590"/>
              <a:gd name="connsiteX121" fmla="*/ 4776562 w 6840284"/>
              <a:gd name="connsiteY121" fmla="*/ 1669100 h 1729590"/>
              <a:gd name="connsiteX122" fmla="*/ 4776562 w 6840284"/>
              <a:gd name="connsiteY122" fmla="*/ 1694047 h 1729590"/>
              <a:gd name="connsiteX123" fmla="*/ 4798317 w 6840284"/>
              <a:gd name="connsiteY123" fmla="*/ 1694047 h 1729590"/>
              <a:gd name="connsiteX124" fmla="*/ 4798317 w 6840284"/>
              <a:gd name="connsiteY124" fmla="*/ 1715163 h 1729590"/>
              <a:gd name="connsiteX125" fmla="*/ 4820072 w 6840284"/>
              <a:gd name="connsiteY125" fmla="*/ 1715163 h 1729590"/>
              <a:gd name="connsiteX126" fmla="*/ 4820072 w 6840284"/>
              <a:gd name="connsiteY126" fmla="*/ 1729591 h 1729590"/>
              <a:gd name="connsiteX127" fmla="*/ 6840285 w 6840284"/>
              <a:gd name="connsiteY127" fmla="*/ 1729591 h 1729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840284" h="1729590">
                <a:moveTo>
                  <a:pt x="0" y="0"/>
                </a:moveTo>
                <a:lnTo>
                  <a:pt x="175679" y="0"/>
                </a:lnTo>
                <a:lnTo>
                  <a:pt x="175679" y="56057"/>
                </a:lnTo>
                <a:lnTo>
                  <a:pt x="233409" y="56057"/>
                </a:lnTo>
                <a:lnTo>
                  <a:pt x="233409" y="67630"/>
                </a:lnTo>
                <a:lnTo>
                  <a:pt x="350113" y="67630"/>
                </a:lnTo>
                <a:lnTo>
                  <a:pt x="350113" y="99265"/>
                </a:lnTo>
                <a:lnTo>
                  <a:pt x="385236" y="99265"/>
                </a:lnTo>
                <a:lnTo>
                  <a:pt x="385236" y="129473"/>
                </a:lnTo>
                <a:lnTo>
                  <a:pt x="419114" y="129473"/>
                </a:lnTo>
                <a:lnTo>
                  <a:pt x="419114" y="164039"/>
                </a:lnTo>
                <a:lnTo>
                  <a:pt x="550890" y="164039"/>
                </a:lnTo>
                <a:lnTo>
                  <a:pt x="550890" y="201386"/>
                </a:lnTo>
                <a:lnTo>
                  <a:pt x="578477" y="201386"/>
                </a:lnTo>
                <a:lnTo>
                  <a:pt x="578477" y="286299"/>
                </a:lnTo>
                <a:lnTo>
                  <a:pt x="771717" y="286299"/>
                </a:lnTo>
                <a:lnTo>
                  <a:pt x="771717" y="310796"/>
                </a:lnTo>
                <a:lnTo>
                  <a:pt x="815621" y="310796"/>
                </a:lnTo>
                <a:lnTo>
                  <a:pt x="815621" y="335218"/>
                </a:lnTo>
                <a:lnTo>
                  <a:pt x="847009" y="335218"/>
                </a:lnTo>
                <a:lnTo>
                  <a:pt x="847009" y="402847"/>
                </a:lnTo>
                <a:lnTo>
                  <a:pt x="887177" y="402847"/>
                </a:lnTo>
                <a:lnTo>
                  <a:pt x="887177" y="458980"/>
                </a:lnTo>
                <a:lnTo>
                  <a:pt x="921055" y="458980"/>
                </a:lnTo>
                <a:lnTo>
                  <a:pt x="921055" y="482049"/>
                </a:lnTo>
                <a:lnTo>
                  <a:pt x="998836" y="482049"/>
                </a:lnTo>
                <a:lnTo>
                  <a:pt x="998836" y="505043"/>
                </a:lnTo>
                <a:lnTo>
                  <a:pt x="1108005" y="505043"/>
                </a:lnTo>
                <a:lnTo>
                  <a:pt x="1108005" y="543893"/>
                </a:lnTo>
                <a:lnTo>
                  <a:pt x="1139392" y="543893"/>
                </a:lnTo>
                <a:lnTo>
                  <a:pt x="1139392" y="665701"/>
                </a:lnTo>
                <a:lnTo>
                  <a:pt x="1301638" y="665701"/>
                </a:lnTo>
                <a:lnTo>
                  <a:pt x="1301638" y="681030"/>
                </a:lnTo>
                <a:lnTo>
                  <a:pt x="1381123" y="681030"/>
                </a:lnTo>
                <a:lnTo>
                  <a:pt x="1381123" y="701244"/>
                </a:lnTo>
                <a:lnTo>
                  <a:pt x="1417950" y="701244"/>
                </a:lnTo>
                <a:lnTo>
                  <a:pt x="1417950" y="785631"/>
                </a:lnTo>
                <a:lnTo>
                  <a:pt x="1437149" y="785631"/>
                </a:lnTo>
                <a:lnTo>
                  <a:pt x="1437149" y="809602"/>
                </a:lnTo>
                <a:lnTo>
                  <a:pt x="1506608" y="809602"/>
                </a:lnTo>
                <a:lnTo>
                  <a:pt x="1506608" y="827862"/>
                </a:lnTo>
                <a:lnTo>
                  <a:pt x="1617022" y="827862"/>
                </a:lnTo>
                <a:lnTo>
                  <a:pt x="1617022" y="846047"/>
                </a:lnTo>
                <a:lnTo>
                  <a:pt x="1688971" y="846047"/>
                </a:lnTo>
                <a:lnTo>
                  <a:pt x="1688971" y="863330"/>
                </a:lnTo>
                <a:lnTo>
                  <a:pt x="1714068" y="863330"/>
                </a:lnTo>
                <a:lnTo>
                  <a:pt x="1714068" y="885422"/>
                </a:lnTo>
                <a:lnTo>
                  <a:pt x="1728288" y="885422"/>
                </a:lnTo>
                <a:lnTo>
                  <a:pt x="1728288" y="909393"/>
                </a:lnTo>
                <a:lnTo>
                  <a:pt x="1857967" y="909393"/>
                </a:lnTo>
                <a:lnTo>
                  <a:pt x="1857967" y="926676"/>
                </a:lnTo>
                <a:lnTo>
                  <a:pt x="1893090" y="926676"/>
                </a:lnTo>
                <a:lnTo>
                  <a:pt x="1893090" y="938173"/>
                </a:lnTo>
                <a:lnTo>
                  <a:pt x="1970019" y="938173"/>
                </a:lnTo>
                <a:lnTo>
                  <a:pt x="1970019" y="978451"/>
                </a:lnTo>
                <a:lnTo>
                  <a:pt x="1998458" y="978451"/>
                </a:lnTo>
                <a:lnTo>
                  <a:pt x="1998458" y="1013919"/>
                </a:lnTo>
                <a:lnTo>
                  <a:pt x="2243596" y="1013919"/>
                </a:lnTo>
                <a:lnTo>
                  <a:pt x="2243596" y="1037890"/>
                </a:lnTo>
                <a:lnTo>
                  <a:pt x="2258602" y="1037890"/>
                </a:lnTo>
                <a:lnTo>
                  <a:pt x="2258602" y="1064791"/>
                </a:lnTo>
                <a:lnTo>
                  <a:pt x="2281209" y="1064791"/>
                </a:lnTo>
                <a:lnTo>
                  <a:pt x="2281209" y="1089739"/>
                </a:lnTo>
                <a:lnTo>
                  <a:pt x="2307158" y="1089739"/>
                </a:lnTo>
                <a:lnTo>
                  <a:pt x="2307158" y="1100259"/>
                </a:lnTo>
                <a:lnTo>
                  <a:pt x="2409184" y="1100259"/>
                </a:lnTo>
                <a:lnTo>
                  <a:pt x="2409184" y="1108901"/>
                </a:lnTo>
                <a:lnTo>
                  <a:pt x="2512914" y="1108901"/>
                </a:lnTo>
                <a:lnTo>
                  <a:pt x="2512914" y="1123328"/>
                </a:lnTo>
                <a:lnTo>
                  <a:pt x="2522154" y="1123328"/>
                </a:lnTo>
                <a:lnTo>
                  <a:pt x="2522154" y="1149178"/>
                </a:lnTo>
                <a:lnTo>
                  <a:pt x="2561470" y="1149178"/>
                </a:lnTo>
                <a:lnTo>
                  <a:pt x="2561470" y="1167438"/>
                </a:lnTo>
                <a:lnTo>
                  <a:pt x="2650129" y="1167438"/>
                </a:lnTo>
                <a:lnTo>
                  <a:pt x="2650129" y="1181790"/>
                </a:lnTo>
                <a:lnTo>
                  <a:pt x="2792324" y="1181790"/>
                </a:lnTo>
                <a:lnTo>
                  <a:pt x="2792324" y="1193287"/>
                </a:lnTo>
                <a:lnTo>
                  <a:pt x="2812440" y="1193287"/>
                </a:lnTo>
                <a:lnTo>
                  <a:pt x="2812440" y="1216357"/>
                </a:lnTo>
                <a:lnTo>
                  <a:pt x="2837472" y="1216357"/>
                </a:lnTo>
                <a:lnTo>
                  <a:pt x="2837472" y="1240328"/>
                </a:lnTo>
                <a:lnTo>
                  <a:pt x="2865976" y="1240328"/>
                </a:lnTo>
                <a:lnTo>
                  <a:pt x="2865976" y="1252802"/>
                </a:lnTo>
                <a:lnTo>
                  <a:pt x="2969706" y="1252802"/>
                </a:lnTo>
                <a:lnTo>
                  <a:pt x="2969706" y="1263322"/>
                </a:lnTo>
                <a:lnTo>
                  <a:pt x="3068391" y="1263322"/>
                </a:lnTo>
                <a:lnTo>
                  <a:pt x="3068391" y="1279628"/>
                </a:lnTo>
                <a:lnTo>
                  <a:pt x="3090146" y="1279628"/>
                </a:lnTo>
                <a:lnTo>
                  <a:pt x="3090146" y="1296911"/>
                </a:lnTo>
                <a:lnTo>
                  <a:pt x="3106856" y="1296911"/>
                </a:lnTo>
                <a:lnTo>
                  <a:pt x="3106856" y="1322836"/>
                </a:lnTo>
                <a:lnTo>
                  <a:pt x="3121927" y="1322836"/>
                </a:lnTo>
                <a:lnTo>
                  <a:pt x="3121927" y="1338165"/>
                </a:lnTo>
                <a:lnTo>
                  <a:pt x="3377877" y="1338165"/>
                </a:lnTo>
                <a:lnTo>
                  <a:pt x="3377877" y="1366945"/>
                </a:lnTo>
                <a:lnTo>
                  <a:pt x="3408020" y="1366945"/>
                </a:lnTo>
                <a:lnTo>
                  <a:pt x="3408020" y="1415864"/>
                </a:lnTo>
                <a:lnTo>
                  <a:pt x="3663970" y="1415864"/>
                </a:lnTo>
                <a:lnTo>
                  <a:pt x="3663970" y="1439835"/>
                </a:lnTo>
                <a:lnTo>
                  <a:pt x="3697455" y="1439835"/>
                </a:lnTo>
                <a:lnTo>
                  <a:pt x="3697455" y="1450430"/>
                </a:lnTo>
                <a:lnTo>
                  <a:pt x="3818746" y="1450430"/>
                </a:lnTo>
                <a:lnTo>
                  <a:pt x="3818746" y="1468615"/>
                </a:lnTo>
                <a:lnTo>
                  <a:pt x="3916644" y="1468615"/>
                </a:lnTo>
                <a:lnTo>
                  <a:pt x="3916644" y="1503182"/>
                </a:lnTo>
                <a:lnTo>
                  <a:pt x="4079742" y="1503182"/>
                </a:lnTo>
                <a:lnTo>
                  <a:pt x="4079742" y="1519488"/>
                </a:lnTo>
                <a:lnTo>
                  <a:pt x="4195202" y="1519488"/>
                </a:lnTo>
                <a:lnTo>
                  <a:pt x="4195202" y="1530985"/>
                </a:lnTo>
                <a:lnTo>
                  <a:pt x="4230325" y="1530985"/>
                </a:lnTo>
                <a:lnTo>
                  <a:pt x="4230325" y="1563597"/>
                </a:lnTo>
                <a:lnTo>
                  <a:pt x="4240350" y="1563597"/>
                </a:lnTo>
                <a:lnTo>
                  <a:pt x="4240350" y="1577048"/>
                </a:lnTo>
                <a:lnTo>
                  <a:pt x="4262106" y="1577048"/>
                </a:lnTo>
                <a:lnTo>
                  <a:pt x="4262106" y="1603874"/>
                </a:lnTo>
                <a:lnTo>
                  <a:pt x="4535617" y="1603874"/>
                </a:lnTo>
                <a:lnTo>
                  <a:pt x="4535617" y="1642273"/>
                </a:lnTo>
                <a:lnTo>
                  <a:pt x="4560714" y="1642273"/>
                </a:lnTo>
                <a:lnTo>
                  <a:pt x="4560714" y="1658579"/>
                </a:lnTo>
                <a:lnTo>
                  <a:pt x="4587515" y="1658579"/>
                </a:lnTo>
                <a:lnTo>
                  <a:pt x="4587515" y="1669100"/>
                </a:lnTo>
                <a:lnTo>
                  <a:pt x="4776562" y="1669100"/>
                </a:lnTo>
                <a:lnTo>
                  <a:pt x="4776562" y="1694047"/>
                </a:lnTo>
                <a:lnTo>
                  <a:pt x="4798317" y="1694047"/>
                </a:lnTo>
                <a:lnTo>
                  <a:pt x="4798317" y="1715163"/>
                </a:lnTo>
                <a:lnTo>
                  <a:pt x="4820072" y="1715163"/>
                </a:lnTo>
                <a:lnTo>
                  <a:pt x="4820072" y="1729591"/>
                </a:lnTo>
                <a:lnTo>
                  <a:pt x="6840285" y="1729591"/>
                </a:lnTo>
              </a:path>
            </a:pathLst>
          </a:custGeom>
          <a:noFill/>
          <a:ln w="28575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458" name="Group 7457">
            <a:extLst>
              <a:ext uri="{FF2B5EF4-FFF2-40B4-BE49-F238E27FC236}">
                <a16:creationId xmlns:a16="http://schemas.microsoft.com/office/drawing/2014/main" id="{465A1DF6-EF08-E9D2-CEAF-6B253A858F8D}"/>
              </a:ext>
            </a:extLst>
          </p:cNvPr>
          <p:cNvGrpSpPr/>
          <p:nvPr/>
        </p:nvGrpSpPr>
        <p:grpSpPr>
          <a:xfrm>
            <a:off x="1453409" y="2224624"/>
            <a:ext cx="4211141" cy="1717713"/>
            <a:chOff x="1453409" y="2224624"/>
            <a:chExt cx="4211141" cy="1717713"/>
          </a:xfrm>
        </p:grpSpPr>
        <p:grpSp>
          <p:nvGrpSpPr>
            <p:cNvPr id="4635" name="Graphic 4351">
              <a:extLst>
                <a:ext uri="{FF2B5EF4-FFF2-40B4-BE49-F238E27FC236}">
                  <a16:creationId xmlns:a16="http://schemas.microsoft.com/office/drawing/2014/main" id="{3D5A3FF7-1486-CCA5-9A94-3B1C22E9A3E3}"/>
                </a:ext>
              </a:extLst>
            </p:cNvPr>
            <p:cNvGrpSpPr/>
            <p:nvPr/>
          </p:nvGrpSpPr>
          <p:grpSpPr>
            <a:xfrm>
              <a:off x="5618635" y="3888337"/>
              <a:ext cx="45915" cy="54000"/>
              <a:chOff x="7973886" y="3386561"/>
              <a:chExt cx="73456" cy="54772"/>
            </a:xfrm>
          </p:grpSpPr>
          <p:sp>
            <p:nvSpPr>
              <p:cNvPr id="4636" name="Freeform: Shape 4635">
                <a:extLst>
                  <a:ext uri="{FF2B5EF4-FFF2-40B4-BE49-F238E27FC236}">
                    <a16:creationId xmlns:a16="http://schemas.microsoft.com/office/drawing/2014/main" id="{43F57C2C-0EF3-2635-4487-A1DEA632EF0A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37" name="Freeform: Shape 4636">
                <a:extLst>
                  <a:ext uri="{FF2B5EF4-FFF2-40B4-BE49-F238E27FC236}">
                    <a16:creationId xmlns:a16="http://schemas.microsoft.com/office/drawing/2014/main" id="{27321F94-31AD-CBA5-946F-00DDA86490A5}"/>
                  </a:ext>
                </a:extLst>
              </p:cNvPr>
              <p:cNvSpPr/>
              <p:nvPr/>
            </p:nvSpPr>
            <p:spPr>
              <a:xfrm>
                <a:off x="7973886" y="338656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454" name="Group 7453">
              <a:extLst>
                <a:ext uri="{FF2B5EF4-FFF2-40B4-BE49-F238E27FC236}">
                  <a16:creationId xmlns:a16="http://schemas.microsoft.com/office/drawing/2014/main" id="{EED3FDCA-A5B8-BAC0-6C1E-764DEB2B3C68}"/>
                </a:ext>
              </a:extLst>
            </p:cNvPr>
            <p:cNvGrpSpPr/>
            <p:nvPr/>
          </p:nvGrpSpPr>
          <p:grpSpPr>
            <a:xfrm>
              <a:off x="1453409" y="2224624"/>
              <a:ext cx="3995493" cy="1717713"/>
              <a:chOff x="1453409" y="2224624"/>
              <a:chExt cx="3995493" cy="1717713"/>
            </a:xfrm>
          </p:grpSpPr>
          <p:grpSp>
            <p:nvGrpSpPr>
              <p:cNvPr id="4356" name="Graphic 4351">
                <a:extLst>
                  <a:ext uri="{FF2B5EF4-FFF2-40B4-BE49-F238E27FC236}">
                    <a16:creationId xmlns:a16="http://schemas.microsoft.com/office/drawing/2014/main" id="{AAB18B0A-D958-CD66-D8DF-16A8BD5A63F3}"/>
                  </a:ext>
                </a:extLst>
              </p:cNvPr>
              <p:cNvGrpSpPr/>
              <p:nvPr/>
            </p:nvGrpSpPr>
            <p:grpSpPr>
              <a:xfrm>
                <a:off x="1453409" y="2224624"/>
                <a:ext cx="45915" cy="54000"/>
                <a:chOff x="1310198" y="1699051"/>
                <a:chExt cx="73456" cy="54772"/>
              </a:xfrm>
            </p:grpSpPr>
            <p:sp>
              <p:nvSpPr>
                <p:cNvPr id="4357" name="Freeform: Shape 4356">
                  <a:extLst>
                    <a:ext uri="{FF2B5EF4-FFF2-40B4-BE49-F238E27FC236}">
                      <a16:creationId xmlns:a16="http://schemas.microsoft.com/office/drawing/2014/main" id="{3866233E-B0CD-A50B-D7B9-2401CBF0DD82}"/>
                    </a:ext>
                  </a:extLst>
                </p:cNvPr>
                <p:cNvSpPr/>
                <p:nvPr/>
              </p:nvSpPr>
              <p:spPr>
                <a:xfrm>
                  <a:off x="1310198" y="169905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58" name="Freeform: Shape 4357">
                  <a:extLst>
                    <a:ext uri="{FF2B5EF4-FFF2-40B4-BE49-F238E27FC236}">
                      <a16:creationId xmlns:a16="http://schemas.microsoft.com/office/drawing/2014/main" id="{D22ED1D1-FE56-CF7C-60BD-C921B5EDEAC1}"/>
                    </a:ext>
                  </a:extLst>
                </p:cNvPr>
                <p:cNvSpPr/>
                <p:nvPr/>
              </p:nvSpPr>
              <p:spPr>
                <a:xfrm>
                  <a:off x="1310198" y="169905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359" name="Graphic 4351">
                <a:extLst>
                  <a:ext uri="{FF2B5EF4-FFF2-40B4-BE49-F238E27FC236}">
                    <a16:creationId xmlns:a16="http://schemas.microsoft.com/office/drawing/2014/main" id="{3B2CD86C-6DB1-18FB-C642-DDDE6AAEE21C}"/>
                  </a:ext>
                </a:extLst>
              </p:cNvPr>
              <p:cNvGrpSpPr/>
              <p:nvPr/>
            </p:nvGrpSpPr>
            <p:grpSpPr>
              <a:xfrm>
                <a:off x="1473848" y="2235292"/>
                <a:ext cx="45873" cy="54000"/>
                <a:chOff x="1342897" y="1709872"/>
                <a:chExt cx="73390" cy="54772"/>
              </a:xfrm>
            </p:grpSpPr>
            <p:sp>
              <p:nvSpPr>
                <p:cNvPr id="4360" name="Freeform: Shape 4359">
                  <a:extLst>
                    <a:ext uri="{FF2B5EF4-FFF2-40B4-BE49-F238E27FC236}">
                      <a16:creationId xmlns:a16="http://schemas.microsoft.com/office/drawing/2014/main" id="{7EE5CDB9-9909-D463-D9AF-61CF92FAA823}"/>
                    </a:ext>
                  </a:extLst>
                </p:cNvPr>
                <p:cNvSpPr/>
                <p:nvPr/>
              </p:nvSpPr>
              <p:spPr>
                <a:xfrm>
                  <a:off x="1342897" y="1709872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61" name="Freeform: Shape 4360">
                  <a:extLst>
                    <a:ext uri="{FF2B5EF4-FFF2-40B4-BE49-F238E27FC236}">
                      <a16:creationId xmlns:a16="http://schemas.microsoft.com/office/drawing/2014/main" id="{7378387E-B0FD-5090-2C9C-7BCE78BBECBE}"/>
                    </a:ext>
                  </a:extLst>
                </p:cNvPr>
                <p:cNvSpPr/>
                <p:nvPr/>
              </p:nvSpPr>
              <p:spPr>
                <a:xfrm>
                  <a:off x="1342897" y="1709872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362" name="Graphic 4351">
                <a:extLst>
                  <a:ext uri="{FF2B5EF4-FFF2-40B4-BE49-F238E27FC236}">
                    <a16:creationId xmlns:a16="http://schemas.microsoft.com/office/drawing/2014/main" id="{F7F74EDF-97C6-8763-D9B4-239C5314CCD3}"/>
                  </a:ext>
                </a:extLst>
              </p:cNvPr>
              <p:cNvGrpSpPr/>
              <p:nvPr/>
            </p:nvGrpSpPr>
            <p:grpSpPr>
              <a:xfrm>
                <a:off x="1483268" y="2235292"/>
                <a:ext cx="45873" cy="54000"/>
                <a:chOff x="1357968" y="1709872"/>
                <a:chExt cx="73390" cy="54772"/>
              </a:xfrm>
            </p:grpSpPr>
            <p:sp>
              <p:nvSpPr>
                <p:cNvPr id="4363" name="Freeform: Shape 4362">
                  <a:extLst>
                    <a:ext uri="{FF2B5EF4-FFF2-40B4-BE49-F238E27FC236}">
                      <a16:creationId xmlns:a16="http://schemas.microsoft.com/office/drawing/2014/main" id="{EE042AAF-62F7-6545-1961-7FF4CC12A7C7}"/>
                    </a:ext>
                  </a:extLst>
                </p:cNvPr>
                <p:cNvSpPr/>
                <p:nvPr/>
              </p:nvSpPr>
              <p:spPr>
                <a:xfrm>
                  <a:off x="1357968" y="1709872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64" name="Freeform: Shape 4363">
                  <a:extLst>
                    <a:ext uri="{FF2B5EF4-FFF2-40B4-BE49-F238E27FC236}">
                      <a16:creationId xmlns:a16="http://schemas.microsoft.com/office/drawing/2014/main" id="{64E01F8A-0D3C-DA90-5DC0-70CAC7A0A13F}"/>
                    </a:ext>
                  </a:extLst>
                </p:cNvPr>
                <p:cNvSpPr/>
                <p:nvPr/>
              </p:nvSpPr>
              <p:spPr>
                <a:xfrm>
                  <a:off x="1357968" y="1709872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365" name="Graphic 4351">
                <a:extLst>
                  <a:ext uri="{FF2B5EF4-FFF2-40B4-BE49-F238E27FC236}">
                    <a16:creationId xmlns:a16="http://schemas.microsoft.com/office/drawing/2014/main" id="{CA4F2E0D-3544-7622-84C6-ECAA3E78037F}"/>
                  </a:ext>
                </a:extLst>
              </p:cNvPr>
              <p:cNvGrpSpPr/>
              <p:nvPr/>
            </p:nvGrpSpPr>
            <p:grpSpPr>
              <a:xfrm>
                <a:off x="1488143" y="2246257"/>
                <a:ext cx="45873" cy="54000"/>
                <a:chOff x="1365766" y="1720993"/>
                <a:chExt cx="73390" cy="54772"/>
              </a:xfrm>
            </p:grpSpPr>
            <p:sp>
              <p:nvSpPr>
                <p:cNvPr id="4366" name="Freeform: Shape 4365">
                  <a:extLst>
                    <a:ext uri="{FF2B5EF4-FFF2-40B4-BE49-F238E27FC236}">
                      <a16:creationId xmlns:a16="http://schemas.microsoft.com/office/drawing/2014/main" id="{1B427233-8998-6D87-A560-DC5CFAD2FF5D}"/>
                    </a:ext>
                  </a:extLst>
                </p:cNvPr>
                <p:cNvSpPr/>
                <p:nvPr/>
              </p:nvSpPr>
              <p:spPr>
                <a:xfrm>
                  <a:off x="1365766" y="172099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67" name="Freeform: Shape 4366">
                  <a:extLst>
                    <a:ext uri="{FF2B5EF4-FFF2-40B4-BE49-F238E27FC236}">
                      <a16:creationId xmlns:a16="http://schemas.microsoft.com/office/drawing/2014/main" id="{C5AED453-5235-BA31-482B-DF0F272BD046}"/>
                    </a:ext>
                  </a:extLst>
                </p:cNvPr>
                <p:cNvSpPr/>
                <p:nvPr/>
              </p:nvSpPr>
              <p:spPr>
                <a:xfrm>
                  <a:off x="1365766" y="172099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368" name="Graphic 4351">
                <a:extLst>
                  <a:ext uri="{FF2B5EF4-FFF2-40B4-BE49-F238E27FC236}">
                    <a16:creationId xmlns:a16="http://schemas.microsoft.com/office/drawing/2014/main" id="{78C46443-ADF6-4878-0888-D9848F17C977}"/>
                  </a:ext>
                </a:extLst>
              </p:cNvPr>
              <p:cNvGrpSpPr/>
              <p:nvPr/>
            </p:nvGrpSpPr>
            <p:grpSpPr>
              <a:xfrm>
                <a:off x="1557936" y="2246257"/>
                <a:ext cx="45915" cy="54000"/>
                <a:chOff x="1477425" y="1720993"/>
                <a:chExt cx="73456" cy="54772"/>
              </a:xfrm>
            </p:grpSpPr>
            <p:sp>
              <p:nvSpPr>
                <p:cNvPr id="4369" name="Freeform: Shape 4368">
                  <a:extLst>
                    <a:ext uri="{FF2B5EF4-FFF2-40B4-BE49-F238E27FC236}">
                      <a16:creationId xmlns:a16="http://schemas.microsoft.com/office/drawing/2014/main" id="{5297006A-61BD-CB87-AAB2-9D5DE612A08F}"/>
                    </a:ext>
                  </a:extLst>
                </p:cNvPr>
                <p:cNvSpPr/>
                <p:nvPr/>
              </p:nvSpPr>
              <p:spPr>
                <a:xfrm>
                  <a:off x="1477425" y="1720993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70" name="Freeform: Shape 4369">
                  <a:extLst>
                    <a:ext uri="{FF2B5EF4-FFF2-40B4-BE49-F238E27FC236}">
                      <a16:creationId xmlns:a16="http://schemas.microsoft.com/office/drawing/2014/main" id="{59FB0C0B-6BD6-7063-36AD-F051520755EF}"/>
                    </a:ext>
                  </a:extLst>
                </p:cNvPr>
                <p:cNvSpPr/>
                <p:nvPr/>
              </p:nvSpPr>
              <p:spPr>
                <a:xfrm>
                  <a:off x="1477425" y="1720993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371" name="Graphic 4351">
                <a:extLst>
                  <a:ext uri="{FF2B5EF4-FFF2-40B4-BE49-F238E27FC236}">
                    <a16:creationId xmlns:a16="http://schemas.microsoft.com/office/drawing/2014/main" id="{1F6D9C46-6509-A46D-BF6D-9BE6ED32225D}"/>
                  </a:ext>
                </a:extLst>
              </p:cNvPr>
              <p:cNvGrpSpPr/>
              <p:nvPr/>
            </p:nvGrpSpPr>
            <p:grpSpPr>
              <a:xfrm>
                <a:off x="1565227" y="2257296"/>
                <a:ext cx="45873" cy="54000"/>
                <a:chOff x="1489088" y="1732190"/>
                <a:chExt cx="73390" cy="54772"/>
              </a:xfrm>
            </p:grpSpPr>
            <p:sp>
              <p:nvSpPr>
                <p:cNvPr id="4372" name="Freeform: Shape 4371">
                  <a:extLst>
                    <a:ext uri="{FF2B5EF4-FFF2-40B4-BE49-F238E27FC236}">
                      <a16:creationId xmlns:a16="http://schemas.microsoft.com/office/drawing/2014/main" id="{66F64507-56F9-D1E8-BD57-0F2535B1A278}"/>
                    </a:ext>
                  </a:extLst>
                </p:cNvPr>
                <p:cNvSpPr/>
                <p:nvPr/>
              </p:nvSpPr>
              <p:spPr>
                <a:xfrm>
                  <a:off x="1489088" y="1732190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73" name="Freeform: Shape 4372">
                  <a:extLst>
                    <a:ext uri="{FF2B5EF4-FFF2-40B4-BE49-F238E27FC236}">
                      <a16:creationId xmlns:a16="http://schemas.microsoft.com/office/drawing/2014/main" id="{ED9494EC-1387-C36B-5CBE-41E532329401}"/>
                    </a:ext>
                  </a:extLst>
                </p:cNvPr>
                <p:cNvSpPr/>
                <p:nvPr/>
              </p:nvSpPr>
              <p:spPr>
                <a:xfrm>
                  <a:off x="1489088" y="1732190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374" name="Graphic 4351">
                <a:extLst>
                  <a:ext uri="{FF2B5EF4-FFF2-40B4-BE49-F238E27FC236}">
                    <a16:creationId xmlns:a16="http://schemas.microsoft.com/office/drawing/2014/main" id="{3AC3DDED-AB4D-1691-A6CD-E3C7FAD75F29}"/>
                  </a:ext>
                </a:extLst>
              </p:cNvPr>
              <p:cNvGrpSpPr/>
              <p:nvPr/>
            </p:nvGrpSpPr>
            <p:grpSpPr>
              <a:xfrm>
                <a:off x="1580873" y="2295597"/>
                <a:ext cx="45915" cy="54000"/>
                <a:chOff x="1514120" y="1771039"/>
                <a:chExt cx="73456" cy="54772"/>
              </a:xfrm>
            </p:grpSpPr>
            <p:sp>
              <p:nvSpPr>
                <p:cNvPr id="4375" name="Freeform: Shape 4374">
                  <a:extLst>
                    <a:ext uri="{FF2B5EF4-FFF2-40B4-BE49-F238E27FC236}">
                      <a16:creationId xmlns:a16="http://schemas.microsoft.com/office/drawing/2014/main" id="{C89D8A60-E73E-BF0B-7F69-FEB456986976}"/>
                    </a:ext>
                  </a:extLst>
                </p:cNvPr>
                <p:cNvSpPr/>
                <p:nvPr/>
              </p:nvSpPr>
              <p:spPr>
                <a:xfrm>
                  <a:off x="1514120" y="1771039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76" name="Freeform: Shape 4375">
                  <a:extLst>
                    <a:ext uri="{FF2B5EF4-FFF2-40B4-BE49-F238E27FC236}">
                      <a16:creationId xmlns:a16="http://schemas.microsoft.com/office/drawing/2014/main" id="{9FC4DE88-364F-0F72-8546-B5CDF77184A0}"/>
                    </a:ext>
                  </a:extLst>
                </p:cNvPr>
                <p:cNvSpPr/>
                <p:nvPr/>
              </p:nvSpPr>
              <p:spPr>
                <a:xfrm>
                  <a:off x="1514120" y="1771039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377" name="Graphic 4351">
                <a:extLst>
                  <a:ext uri="{FF2B5EF4-FFF2-40B4-BE49-F238E27FC236}">
                    <a16:creationId xmlns:a16="http://schemas.microsoft.com/office/drawing/2014/main" id="{2234DFCF-5899-DB05-D942-C7F88376ED20}"/>
                  </a:ext>
                </a:extLst>
              </p:cNvPr>
              <p:cNvGrpSpPr/>
              <p:nvPr/>
            </p:nvGrpSpPr>
            <p:grpSpPr>
              <a:xfrm>
                <a:off x="1588164" y="2304117"/>
                <a:ext cx="45873" cy="54000"/>
                <a:chOff x="1525784" y="1779681"/>
                <a:chExt cx="73390" cy="54772"/>
              </a:xfrm>
            </p:grpSpPr>
            <p:sp>
              <p:nvSpPr>
                <p:cNvPr id="4378" name="Freeform: Shape 4377">
                  <a:extLst>
                    <a:ext uri="{FF2B5EF4-FFF2-40B4-BE49-F238E27FC236}">
                      <a16:creationId xmlns:a16="http://schemas.microsoft.com/office/drawing/2014/main" id="{D4AF7DFB-F74B-5F67-8766-24784F9349E3}"/>
                    </a:ext>
                  </a:extLst>
                </p:cNvPr>
                <p:cNvSpPr/>
                <p:nvPr/>
              </p:nvSpPr>
              <p:spPr>
                <a:xfrm>
                  <a:off x="1525784" y="177968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79" name="Freeform: Shape 4378">
                  <a:extLst>
                    <a:ext uri="{FF2B5EF4-FFF2-40B4-BE49-F238E27FC236}">
                      <a16:creationId xmlns:a16="http://schemas.microsoft.com/office/drawing/2014/main" id="{A463F873-5DE4-1CBD-58F1-257C837BE4D9}"/>
                    </a:ext>
                  </a:extLst>
                </p:cNvPr>
                <p:cNvSpPr/>
                <p:nvPr/>
              </p:nvSpPr>
              <p:spPr>
                <a:xfrm>
                  <a:off x="1525784" y="177968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380" name="Graphic 4351">
                <a:extLst>
                  <a:ext uri="{FF2B5EF4-FFF2-40B4-BE49-F238E27FC236}">
                    <a16:creationId xmlns:a16="http://schemas.microsoft.com/office/drawing/2014/main" id="{B63F4A56-DBE2-A342-72C9-8EBF51D6AA9B}"/>
                  </a:ext>
                </a:extLst>
              </p:cNvPr>
              <p:cNvGrpSpPr/>
              <p:nvPr/>
            </p:nvGrpSpPr>
            <p:grpSpPr>
              <a:xfrm>
                <a:off x="1597666" y="2318267"/>
                <a:ext cx="45873" cy="54000"/>
                <a:chOff x="1540986" y="1794033"/>
                <a:chExt cx="73390" cy="54772"/>
              </a:xfrm>
            </p:grpSpPr>
            <p:sp>
              <p:nvSpPr>
                <p:cNvPr id="4381" name="Freeform: Shape 4380">
                  <a:extLst>
                    <a:ext uri="{FF2B5EF4-FFF2-40B4-BE49-F238E27FC236}">
                      <a16:creationId xmlns:a16="http://schemas.microsoft.com/office/drawing/2014/main" id="{4319C27C-05D0-BBF7-E0A8-8B2248067114}"/>
                    </a:ext>
                  </a:extLst>
                </p:cNvPr>
                <p:cNvSpPr/>
                <p:nvPr/>
              </p:nvSpPr>
              <p:spPr>
                <a:xfrm>
                  <a:off x="1540986" y="179403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82" name="Freeform: Shape 4381">
                  <a:extLst>
                    <a:ext uri="{FF2B5EF4-FFF2-40B4-BE49-F238E27FC236}">
                      <a16:creationId xmlns:a16="http://schemas.microsoft.com/office/drawing/2014/main" id="{FEBFE1B9-A2B6-F451-BCBD-C10490176CBA}"/>
                    </a:ext>
                  </a:extLst>
                </p:cNvPr>
                <p:cNvSpPr/>
                <p:nvPr/>
              </p:nvSpPr>
              <p:spPr>
                <a:xfrm>
                  <a:off x="1540986" y="179403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383" name="Graphic 4351">
                <a:extLst>
                  <a:ext uri="{FF2B5EF4-FFF2-40B4-BE49-F238E27FC236}">
                    <a16:creationId xmlns:a16="http://schemas.microsoft.com/office/drawing/2014/main" id="{7A3FC2F8-3CE4-0EA6-C061-DF9B3F45515F}"/>
                  </a:ext>
                </a:extLst>
              </p:cNvPr>
              <p:cNvGrpSpPr/>
              <p:nvPr/>
            </p:nvGrpSpPr>
            <p:grpSpPr>
              <a:xfrm>
                <a:off x="1605571" y="2326194"/>
                <a:ext cx="45873" cy="54000"/>
                <a:chOff x="1553633" y="1802074"/>
                <a:chExt cx="73390" cy="54772"/>
              </a:xfrm>
            </p:grpSpPr>
            <p:sp>
              <p:nvSpPr>
                <p:cNvPr id="4384" name="Freeform: Shape 4383">
                  <a:extLst>
                    <a:ext uri="{FF2B5EF4-FFF2-40B4-BE49-F238E27FC236}">
                      <a16:creationId xmlns:a16="http://schemas.microsoft.com/office/drawing/2014/main" id="{028789F5-FC80-F4AA-EC2D-75136232F8A2}"/>
                    </a:ext>
                  </a:extLst>
                </p:cNvPr>
                <p:cNvSpPr/>
                <p:nvPr/>
              </p:nvSpPr>
              <p:spPr>
                <a:xfrm>
                  <a:off x="1553633" y="1802074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85" name="Freeform: Shape 4384">
                  <a:extLst>
                    <a:ext uri="{FF2B5EF4-FFF2-40B4-BE49-F238E27FC236}">
                      <a16:creationId xmlns:a16="http://schemas.microsoft.com/office/drawing/2014/main" id="{2623C085-A4B4-5E66-24FB-4DBEB296B563}"/>
                    </a:ext>
                  </a:extLst>
                </p:cNvPr>
                <p:cNvSpPr/>
                <p:nvPr/>
              </p:nvSpPr>
              <p:spPr>
                <a:xfrm>
                  <a:off x="1553633" y="1802074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386" name="Graphic 4351">
                <a:extLst>
                  <a:ext uri="{FF2B5EF4-FFF2-40B4-BE49-F238E27FC236}">
                    <a16:creationId xmlns:a16="http://schemas.microsoft.com/office/drawing/2014/main" id="{B9047805-245A-043D-98E6-BA320511A2DB}"/>
                  </a:ext>
                </a:extLst>
              </p:cNvPr>
              <p:cNvGrpSpPr/>
              <p:nvPr/>
            </p:nvGrpSpPr>
            <p:grpSpPr>
              <a:xfrm>
                <a:off x="1674178" y="2345604"/>
                <a:ext cx="45873" cy="54000"/>
                <a:chOff x="1663392" y="1821761"/>
                <a:chExt cx="73390" cy="54772"/>
              </a:xfrm>
            </p:grpSpPr>
            <p:sp>
              <p:nvSpPr>
                <p:cNvPr id="4387" name="Freeform: Shape 4386">
                  <a:extLst>
                    <a:ext uri="{FF2B5EF4-FFF2-40B4-BE49-F238E27FC236}">
                      <a16:creationId xmlns:a16="http://schemas.microsoft.com/office/drawing/2014/main" id="{73FD8BF3-3579-CB8F-7A9A-94A83EF573FD}"/>
                    </a:ext>
                  </a:extLst>
                </p:cNvPr>
                <p:cNvSpPr/>
                <p:nvPr/>
              </p:nvSpPr>
              <p:spPr>
                <a:xfrm>
                  <a:off x="1663392" y="18217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88" name="Freeform: Shape 4387">
                  <a:extLst>
                    <a:ext uri="{FF2B5EF4-FFF2-40B4-BE49-F238E27FC236}">
                      <a16:creationId xmlns:a16="http://schemas.microsoft.com/office/drawing/2014/main" id="{E98FD0C3-1F47-43B3-FB2C-9C7D628E14E1}"/>
                    </a:ext>
                  </a:extLst>
                </p:cNvPr>
                <p:cNvSpPr/>
                <p:nvPr/>
              </p:nvSpPr>
              <p:spPr>
                <a:xfrm>
                  <a:off x="1663392" y="18217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389" name="Graphic 4351">
                <a:extLst>
                  <a:ext uri="{FF2B5EF4-FFF2-40B4-BE49-F238E27FC236}">
                    <a16:creationId xmlns:a16="http://schemas.microsoft.com/office/drawing/2014/main" id="{B6B7F808-3EDE-EEB0-42ED-8DA8AEF449FF}"/>
                  </a:ext>
                </a:extLst>
              </p:cNvPr>
              <p:cNvGrpSpPr/>
              <p:nvPr/>
            </p:nvGrpSpPr>
            <p:grpSpPr>
              <a:xfrm>
                <a:off x="1684499" y="2352939"/>
                <a:ext cx="45873" cy="54000"/>
                <a:chOff x="1679904" y="1829201"/>
                <a:chExt cx="73390" cy="54772"/>
              </a:xfrm>
            </p:grpSpPr>
            <p:sp>
              <p:nvSpPr>
                <p:cNvPr id="4390" name="Freeform: Shape 4389">
                  <a:extLst>
                    <a:ext uri="{FF2B5EF4-FFF2-40B4-BE49-F238E27FC236}">
                      <a16:creationId xmlns:a16="http://schemas.microsoft.com/office/drawing/2014/main" id="{CA44ACF9-742C-1045-247C-3CC858A4348D}"/>
                    </a:ext>
                  </a:extLst>
                </p:cNvPr>
                <p:cNvSpPr/>
                <p:nvPr/>
              </p:nvSpPr>
              <p:spPr>
                <a:xfrm>
                  <a:off x="1679904" y="182920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91" name="Freeform: Shape 4390">
                  <a:extLst>
                    <a:ext uri="{FF2B5EF4-FFF2-40B4-BE49-F238E27FC236}">
                      <a16:creationId xmlns:a16="http://schemas.microsoft.com/office/drawing/2014/main" id="{275F6920-490F-0044-1B41-860467AAC8EF}"/>
                    </a:ext>
                  </a:extLst>
                </p:cNvPr>
                <p:cNvSpPr/>
                <p:nvPr/>
              </p:nvSpPr>
              <p:spPr>
                <a:xfrm>
                  <a:off x="1679904" y="182920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392" name="Graphic 4351">
                <a:extLst>
                  <a:ext uri="{FF2B5EF4-FFF2-40B4-BE49-F238E27FC236}">
                    <a16:creationId xmlns:a16="http://schemas.microsoft.com/office/drawing/2014/main" id="{753AEFF8-C01D-6833-6209-A9CA7B1A1F34}"/>
                  </a:ext>
                </a:extLst>
              </p:cNvPr>
              <p:cNvGrpSpPr/>
              <p:nvPr/>
            </p:nvGrpSpPr>
            <p:grpSpPr>
              <a:xfrm>
                <a:off x="1694862" y="2378571"/>
                <a:ext cx="45915" cy="54000"/>
                <a:chOff x="1696483" y="1855200"/>
                <a:chExt cx="73456" cy="54772"/>
              </a:xfrm>
            </p:grpSpPr>
            <p:sp>
              <p:nvSpPr>
                <p:cNvPr id="4393" name="Freeform: Shape 4392">
                  <a:extLst>
                    <a:ext uri="{FF2B5EF4-FFF2-40B4-BE49-F238E27FC236}">
                      <a16:creationId xmlns:a16="http://schemas.microsoft.com/office/drawing/2014/main" id="{71A9FA42-68B6-10B0-5D43-B378CD5EB2E2}"/>
                    </a:ext>
                  </a:extLst>
                </p:cNvPr>
                <p:cNvSpPr/>
                <p:nvPr/>
              </p:nvSpPr>
              <p:spPr>
                <a:xfrm>
                  <a:off x="1696483" y="1855200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94" name="Freeform: Shape 4393">
                  <a:extLst>
                    <a:ext uri="{FF2B5EF4-FFF2-40B4-BE49-F238E27FC236}">
                      <a16:creationId xmlns:a16="http://schemas.microsoft.com/office/drawing/2014/main" id="{7B1BBD62-01E1-DD33-21CE-714B0F533E1C}"/>
                    </a:ext>
                  </a:extLst>
                </p:cNvPr>
                <p:cNvSpPr/>
                <p:nvPr/>
              </p:nvSpPr>
              <p:spPr>
                <a:xfrm>
                  <a:off x="1696483" y="1855200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395" name="Graphic 4351">
                <a:extLst>
                  <a:ext uri="{FF2B5EF4-FFF2-40B4-BE49-F238E27FC236}">
                    <a16:creationId xmlns:a16="http://schemas.microsoft.com/office/drawing/2014/main" id="{911202D2-1678-C813-6A22-983013A7FA76}"/>
                  </a:ext>
                </a:extLst>
              </p:cNvPr>
              <p:cNvGrpSpPr/>
              <p:nvPr/>
            </p:nvGrpSpPr>
            <p:grpSpPr>
              <a:xfrm>
                <a:off x="1710057" y="2451396"/>
                <a:ext cx="45873" cy="54000"/>
                <a:chOff x="1720794" y="1929067"/>
                <a:chExt cx="73390" cy="54772"/>
              </a:xfrm>
            </p:grpSpPr>
            <p:sp>
              <p:nvSpPr>
                <p:cNvPr id="4396" name="Freeform: Shape 4395">
                  <a:extLst>
                    <a:ext uri="{FF2B5EF4-FFF2-40B4-BE49-F238E27FC236}">
                      <a16:creationId xmlns:a16="http://schemas.microsoft.com/office/drawing/2014/main" id="{CA001949-AA2E-3998-0E18-E101646C1211}"/>
                    </a:ext>
                  </a:extLst>
                </p:cNvPr>
                <p:cNvSpPr/>
                <p:nvPr/>
              </p:nvSpPr>
              <p:spPr>
                <a:xfrm>
                  <a:off x="1720794" y="1929067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97" name="Freeform: Shape 4396">
                  <a:extLst>
                    <a:ext uri="{FF2B5EF4-FFF2-40B4-BE49-F238E27FC236}">
                      <a16:creationId xmlns:a16="http://schemas.microsoft.com/office/drawing/2014/main" id="{3C29984F-8048-95EC-7919-CF1A271D2B02}"/>
                    </a:ext>
                  </a:extLst>
                </p:cNvPr>
                <p:cNvSpPr/>
                <p:nvPr/>
              </p:nvSpPr>
              <p:spPr>
                <a:xfrm>
                  <a:off x="1720794" y="1929067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398" name="Graphic 4351">
                <a:extLst>
                  <a:ext uri="{FF2B5EF4-FFF2-40B4-BE49-F238E27FC236}">
                    <a16:creationId xmlns:a16="http://schemas.microsoft.com/office/drawing/2014/main" id="{7548F9DA-3B8D-10E0-9E3C-330B3BAF1694}"/>
                  </a:ext>
                </a:extLst>
              </p:cNvPr>
              <p:cNvGrpSpPr/>
              <p:nvPr/>
            </p:nvGrpSpPr>
            <p:grpSpPr>
              <a:xfrm>
                <a:off x="1803198" y="2461546"/>
                <a:ext cx="45873" cy="54000"/>
                <a:chOff x="1869803" y="1939362"/>
                <a:chExt cx="73390" cy="54772"/>
              </a:xfrm>
            </p:grpSpPr>
            <p:sp>
              <p:nvSpPr>
                <p:cNvPr id="4399" name="Freeform: Shape 4398">
                  <a:extLst>
                    <a:ext uri="{FF2B5EF4-FFF2-40B4-BE49-F238E27FC236}">
                      <a16:creationId xmlns:a16="http://schemas.microsoft.com/office/drawing/2014/main" id="{6B96D042-477F-FE1D-B56B-4353550E8F88}"/>
                    </a:ext>
                  </a:extLst>
                </p:cNvPr>
                <p:cNvSpPr/>
                <p:nvPr/>
              </p:nvSpPr>
              <p:spPr>
                <a:xfrm>
                  <a:off x="1869803" y="1939362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00" name="Freeform: Shape 4399">
                  <a:extLst>
                    <a:ext uri="{FF2B5EF4-FFF2-40B4-BE49-F238E27FC236}">
                      <a16:creationId xmlns:a16="http://schemas.microsoft.com/office/drawing/2014/main" id="{E70B562D-D089-5D16-7B71-E4177F306270}"/>
                    </a:ext>
                  </a:extLst>
                </p:cNvPr>
                <p:cNvSpPr/>
                <p:nvPr/>
              </p:nvSpPr>
              <p:spPr>
                <a:xfrm>
                  <a:off x="1869803" y="1939362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01" name="Graphic 4351">
                <a:extLst>
                  <a:ext uri="{FF2B5EF4-FFF2-40B4-BE49-F238E27FC236}">
                    <a16:creationId xmlns:a16="http://schemas.microsoft.com/office/drawing/2014/main" id="{3A32921B-1305-2217-D122-E576FDBF7B51}"/>
                  </a:ext>
                </a:extLst>
              </p:cNvPr>
              <p:cNvGrpSpPr/>
              <p:nvPr/>
            </p:nvGrpSpPr>
            <p:grpSpPr>
              <a:xfrm>
                <a:off x="1811266" y="2461546"/>
                <a:ext cx="45873" cy="54000"/>
                <a:chOff x="1882712" y="1939362"/>
                <a:chExt cx="73390" cy="54772"/>
              </a:xfrm>
            </p:grpSpPr>
            <p:sp>
              <p:nvSpPr>
                <p:cNvPr id="4402" name="Freeform: Shape 4401">
                  <a:extLst>
                    <a:ext uri="{FF2B5EF4-FFF2-40B4-BE49-F238E27FC236}">
                      <a16:creationId xmlns:a16="http://schemas.microsoft.com/office/drawing/2014/main" id="{B8BB7CC0-1552-49BB-338B-E72C94078F89}"/>
                    </a:ext>
                  </a:extLst>
                </p:cNvPr>
                <p:cNvSpPr/>
                <p:nvPr/>
              </p:nvSpPr>
              <p:spPr>
                <a:xfrm>
                  <a:off x="1882712" y="1939362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03" name="Freeform: Shape 4402">
                  <a:extLst>
                    <a:ext uri="{FF2B5EF4-FFF2-40B4-BE49-F238E27FC236}">
                      <a16:creationId xmlns:a16="http://schemas.microsoft.com/office/drawing/2014/main" id="{00E53EA7-DC17-837A-150D-4F0A81AA99A4}"/>
                    </a:ext>
                  </a:extLst>
                </p:cNvPr>
                <p:cNvSpPr/>
                <p:nvPr/>
              </p:nvSpPr>
              <p:spPr>
                <a:xfrm>
                  <a:off x="1882712" y="1939362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04" name="Graphic 4351">
                <a:extLst>
                  <a:ext uri="{FF2B5EF4-FFF2-40B4-BE49-F238E27FC236}">
                    <a16:creationId xmlns:a16="http://schemas.microsoft.com/office/drawing/2014/main" id="{9083A463-BDC1-5601-13D0-EC3AEFB6D0CC}"/>
                  </a:ext>
                </a:extLst>
              </p:cNvPr>
              <p:cNvGrpSpPr/>
              <p:nvPr/>
            </p:nvGrpSpPr>
            <p:grpSpPr>
              <a:xfrm>
                <a:off x="1839201" y="2483771"/>
                <a:ext cx="45915" cy="54000"/>
                <a:chOff x="1927402" y="1961905"/>
                <a:chExt cx="73456" cy="54772"/>
              </a:xfrm>
            </p:grpSpPr>
            <p:sp>
              <p:nvSpPr>
                <p:cNvPr id="4405" name="Freeform: Shape 4404">
                  <a:extLst>
                    <a:ext uri="{FF2B5EF4-FFF2-40B4-BE49-F238E27FC236}">
                      <a16:creationId xmlns:a16="http://schemas.microsoft.com/office/drawing/2014/main" id="{30DBF622-7400-7AA5-161F-6EAA92D6B5F2}"/>
                    </a:ext>
                  </a:extLst>
                </p:cNvPr>
                <p:cNvSpPr/>
                <p:nvPr/>
              </p:nvSpPr>
              <p:spPr>
                <a:xfrm>
                  <a:off x="1927402" y="1961905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06" name="Freeform: Shape 4405">
                  <a:extLst>
                    <a:ext uri="{FF2B5EF4-FFF2-40B4-BE49-F238E27FC236}">
                      <a16:creationId xmlns:a16="http://schemas.microsoft.com/office/drawing/2014/main" id="{6105C1FE-7390-20EB-92CC-682B12C1928A}"/>
                    </a:ext>
                  </a:extLst>
                </p:cNvPr>
                <p:cNvSpPr/>
                <p:nvPr/>
              </p:nvSpPr>
              <p:spPr>
                <a:xfrm>
                  <a:off x="1927402" y="1961905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07" name="Graphic 4351">
                <a:extLst>
                  <a:ext uri="{FF2B5EF4-FFF2-40B4-BE49-F238E27FC236}">
                    <a16:creationId xmlns:a16="http://schemas.microsoft.com/office/drawing/2014/main" id="{DA379DDE-317B-9CE3-9F4B-76973FFBD005}"/>
                  </a:ext>
                </a:extLst>
              </p:cNvPr>
              <p:cNvGrpSpPr/>
              <p:nvPr/>
            </p:nvGrpSpPr>
            <p:grpSpPr>
              <a:xfrm>
                <a:off x="1872172" y="2516368"/>
                <a:ext cx="45873" cy="54000"/>
                <a:chOff x="1980151" y="1994968"/>
                <a:chExt cx="73390" cy="54772"/>
              </a:xfrm>
            </p:grpSpPr>
            <p:sp>
              <p:nvSpPr>
                <p:cNvPr id="4408" name="Freeform: Shape 4407">
                  <a:extLst>
                    <a:ext uri="{FF2B5EF4-FFF2-40B4-BE49-F238E27FC236}">
                      <a16:creationId xmlns:a16="http://schemas.microsoft.com/office/drawing/2014/main" id="{F10A968E-2BEC-E752-4638-9727DDAEF38D}"/>
                    </a:ext>
                  </a:extLst>
                </p:cNvPr>
                <p:cNvSpPr/>
                <p:nvPr/>
              </p:nvSpPr>
              <p:spPr>
                <a:xfrm>
                  <a:off x="1980151" y="1994968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09" name="Freeform: Shape 4408">
                  <a:extLst>
                    <a:ext uri="{FF2B5EF4-FFF2-40B4-BE49-F238E27FC236}">
                      <a16:creationId xmlns:a16="http://schemas.microsoft.com/office/drawing/2014/main" id="{ADA1AE0A-0ADE-95DE-CA66-F65B025D0EDA}"/>
                    </a:ext>
                  </a:extLst>
                </p:cNvPr>
                <p:cNvSpPr/>
                <p:nvPr/>
              </p:nvSpPr>
              <p:spPr>
                <a:xfrm>
                  <a:off x="1980151" y="1994968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10" name="Graphic 4351">
                <a:extLst>
                  <a:ext uri="{FF2B5EF4-FFF2-40B4-BE49-F238E27FC236}">
                    <a16:creationId xmlns:a16="http://schemas.microsoft.com/office/drawing/2014/main" id="{485A45B8-3856-512B-8F5A-AE5823B5108A}"/>
                  </a:ext>
                </a:extLst>
              </p:cNvPr>
              <p:cNvGrpSpPr/>
              <p:nvPr/>
            </p:nvGrpSpPr>
            <p:grpSpPr>
              <a:xfrm>
                <a:off x="1877824" y="2551485"/>
                <a:ext cx="45915" cy="54000"/>
                <a:chOff x="1989194" y="2030587"/>
                <a:chExt cx="73456" cy="54772"/>
              </a:xfrm>
            </p:grpSpPr>
            <p:sp>
              <p:nvSpPr>
                <p:cNvPr id="4411" name="Freeform: Shape 4410">
                  <a:extLst>
                    <a:ext uri="{FF2B5EF4-FFF2-40B4-BE49-F238E27FC236}">
                      <a16:creationId xmlns:a16="http://schemas.microsoft.com/office/drawing/2014/main" id="{8A6F02AC-5488-AA88-0963-4C3244E9124A}"/>
                    </a:ext>
                  </a:extLst>
                </p:cNvPr>
                <p:cNvSpPr/>
                <p:nvPr/>
              </p:nvSpPr>
              <p:spPr>
                <a:xfrm>
                  <a:off x="1989194" y="2030587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12" name="Freeform: Shape 4411">
                  <a:extLst>
                    <a:ext uri="{FF2B5EF4-FFF2-40B4-BE49-F238E27FC236}">
                      <a16:creationId xmlns:a16="http://schemas.microsoft.com/office/drawing/2014/main" id="{5E6D1C57-A92A-16F7-7A15-5588DEB35CD7}"/>
                    </a:ext>
                  </a:extLst>
                </p:cNvPr>
                <p:cNvSpPr/>
                <p:nvPr/>
              </p:nvSpPr>
              <p:spPr>
                <a:xfrm>
                  <a:off x="1989194" y="2030587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13" name="Graphic 4351">
                <a:extLst>
                  <a:ext uri="{FF2B5EF4-FFF2-40B4-BE49-F238E27FC236}">
                    <a16:creationId xmlns:a16="http://schemas.microsoft.com/office/drawing/2014/main" id="{241D4D8F-0943-96AE-4590-8B8ED88EF577}"/>
                  </a:ext>
                </a:extLst>
              </p:cNvPr>
              <p:cNvGrpSpPr/>
              <p:nvPr/>
            </p:nvGrpSpPr>
            <p:grpSpPr>
              <a:xfrm>
                <a:off x="1887245" y="2599343"/>
                <a:ext cx="45873" cy="54000"/>
                <a:chOff x="2004266" y="2079130"/>
                <a:chExt cx="73390" cy="54772"/>
              </a:xfrm>
            </p:grpSpPr>
            <p:sp>
              <p:nvSpPr>
                <p:cNvPr id="4414" name="Freeform: Shape 4413">
                  <a:extLst>
                    <a:ext uri="{FF2B5EF4-FFF2-40B4-BE49-F238E27FC236}">
                      <a16:creationId xmlns:a16="http://schemas.microsoft.com/office/drawing/2014/main" id="{F31914AC-2264-5B11-DD19-685C8D4CCFB4}"/>
                    </a:ext>
                  </a:extLst>
                </p:cNvPr>
                <p:cNvSpPr/>
                <p:nvPr/>
              </p:nvSpPr>
              <p:spPr>
                <a:xfrm>
                  <a:off x="2004266" y="2079130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236"/>
                    <a:gd name="connsiteX1" fmla="*/ 0 w 73390"/>
                    <a:gd name="connsiteY1" fmla="*/ 84236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236">
                      <a:moveTo>
                        <a:pt x="73391" y="0"/>
                      </a:moveTo>
                      <a:lnTo>
                        <a:pt x="0" y="84236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15" name="Freeform: Shape 4414">
                  <a:extLst>
                    <a:ext uri="{FF2B5EF4-FFF2-40B4-BE49-F238E27FC236}">
                      <a16:creationId xmlns:a16="http://schemas.microsoft.com/office/drawing/2014/main" id="{79FA1ED2-F17A-A206-F96E-8CEF7F7E1A5E}"/>
                    </a:ext>
                  </a:extLst>
                </p:cNvPr>
                <p:cNvSpPr/>
                <p:nvPr/>
              </p:nvSpPr>
              <p:spPr>
                <a:xfrm>
                  <a:off x="2004266" y="2079130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236 h 84236"/>
                    <a:gd name="connsiteX1" fmla="*/ 0 w 73390"/>
                    <a:gd name="connsiteY1" fmla="*/ 0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236">
                      <a:moveTo>
                        <a:pt x="73391" y="84236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16" name="Graphic 4351">
                <a:extLst>
                  <a:ext uri="{FF2B5EF4-FFF2-40B4-BE49-F238E27FC236}">
                    <a16:creationId xmlns:a16="http://schemas.microsoft.com/office/drawing/2014/main" id="{8A3FFC05-D9FC-E8E1-F613-FB317A43A5DC}"/>
                  </a:ext>
                </a:extLst>
              </p:cNvPr>
              <p:cNvGrpSpPr/>
              <p:nvPr/>
            </p:nvGrpSpPr>
            <p:grpSpPr>
              <a:xfrm>
                <a:off x="1942458" y="2655944"/>
                <a:ext cx="45873" cy="54000"/>
                <a:chOff x="2092597" y="2136540"/>
                <a:chExt cx="73390" cy="54772"/>
              </a:xfrm>
            </p:grpSpPr>
            <p:sp>
              <p:nvSpPr>
                <p:cNvPr id="4417" name="Freeform: Shape 4416">
                  <a:extLst>
                    <a:ext uri="{FF2B5EF4-FFF2-40B4-BE49-F238E27FC236}">
                      <a16:creationId xmlns:a16="http://schemas.microsoft.com/office/drawing/2014/main" id="{BA823C67-2E70-6BF5-4604-DF325AA143C3}"/>
                    </a:ext>
                  </a:extLst>
                </p:cNvPr>
                <p:cNvSpPr/>
                <p:nvPr/>
              </p:nvSpPr>
              <p:spPr>
                <a:xfrm>
                  <a:off x="2092597" y="2136540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18" name="Freeform: Shape 4417">
                  <a:extLst>
                    <a:ext uri="{FF2B5EF4-FFF2-40B4-BE49-F238E27FC236}">
                      <a16:creationId xmlns:a16="http://schemas.microsoft.com/office/drawing/2014/main" id="{C38AC281-2224-2C2D-F02C-3F99876EA6C6}"/>
                    </a:ext>
                  </a:extLst>
                </p:cNvPr>
                <p:cNvSpPr/>
                <p:nvPr/>
              </p:nvSpPr>
              <p:spPr>
                <a:xfrm>
                  <a:off x="2092597" y="2136540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19" name="Graphic 4351">
                <a:extLst>
                  <a:ext uri="{FF2B5EF4-FFF2-40B4-BE49-F238E27FC236}">
                    <a16:creationId xmlns:a16="http://schemas.microsoft.com/office/drawing/2014/main" id="{C3DCDEE9-9FF5-450D-6CB4-E6A1599A83CC}"/>
                  </a:ext>
                </a:extLst>
              </p:cNvPr>
              <p:cNvGrpSpPr/>
              <p:nvPr/>
            </p:nvGrpSpPr>
            <p:grpSpPr>
              <a:xfrm>
                <a:off x="2016552" y="2668316"/>
                <a:ext cx="45915" cy="54000"/>
                <a:chOff x="2211136" y="2149089"/>
                <a:chExt cx="73456" cy="54772"/>
              </a:xfrm>
            </p:grpSpPr>
            <p:sp>
              <p:nvSpPr>
                <p:cNvPr id="4420" name="Freeform: Shape 4419">
                  <a:extLst>
                    <a:ext uri="{FF2B5EF4-FFF2-40B4-BE49-F238E27FC236}">
                      <a16:creationId xmlns:a16="http://schemas.microsoft.com/office/drawing/2014/main" id="{7AAAF51F-F854-938A-926D-5CA38052E653}"/>
                    </a:ext>
                  </a:extLst>
                </p:cNvPr>
                <p:cNvSpPr/>
                <p:nvPr/>
              </p:nvSpPr>
              <p:spPr>
                <a:xfrm>
                  <a:off x="2211136" y="2149089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236"/>
                    <a:gd name="connsiteX1" fmla="*/ 0 w 73456"/>
                    <a:gd name="connsiteY1" fmla="*/ 84236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236">
                      <a:moveTo>
                        <a:pt x="73456" y="0"/>
                      </a:moveTo>
                      <a:lnTo>
                        <a:pt x="0" y="84236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21" name="Freeform: Shape 4420">
                  <a:extLst>
                    <a:ext uri="{FF2B5EF4-FFF2-40B4-BE49-F238E27FC236}">
                      <a16:creationId xmlns:a16="http://schemas.microsoft.com/office/drawing/2014/main" id="{81A0A096-B15C-4E3B-AC22-20D6E60BE27C}"/>
                    </a:ext>
                  </a:extLst>
                </p:cNvPr>
                <p:cNvSpPr/>
                <p:nvPr/>
              </p:nvSpPr>
              <p:spPr>
                <a:xfrm>
                  <a:off x="2211136" y="2149089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236 h 84236"/>
                    <a:gd name="connsiteX1" fmla="*/ 0 w 73456"/>
                    <a:gd name="connsiteY1" fmla="*/ 0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236">
                      <a:moveTo>
                        <a:pt x="73456" y="84236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22" name="Graphic 4351">
                <a:extLst>
                  <a:ext uri="{FF2B5EF4-FFF2-40B4-BE49-F238E27FC236}">
                    <a16:creationId xmlns:a16="http://schemas.microsoft.com/office/drawing/2014/main" id="{DFD42CAB-F36B-5595-9703-0196894A9558}"/>
                  </a:ext>
                </a:extLst>
              </p:cNvPr>
              <p:cNvGrpSpPr/>
              <p:nvPr/>
            </p:nvGrpSpPr>
            <p:grpSpPr>
              <a:xfrm>
                <a:off x="2035475" y="2691949"/>
                <a:ext cx="45915" cy="54000"/>
                <a:chOff x="2241410" y="2173060"/>
                <a:chExt cx="73456" cy="54772"/>
              </a:xfrm>
            </p:grpSpPr>
            <p:sp>
              <p:nvSpPr>
                <p:cNvPr id="4423" name="Freeform: Shape 4422">
                  <a:extLst>
                    <a:ext uri="{FF2B5EF4-FFF2-40B4-BE49-F238E27FC236}">
                      <a16:creationId xmlns:a16="http://schemas.microsoft.com/office/drawing/2014/main" id="{CE79D6D6-21DD-721D-8C2A-979546783661}"/>
                    </a:ext>
                  </a:extLst>
                </p:cNvPr>
                <p:cNvSpPr/>
                <p:nvPr/>
              </p:nvSpPr>
              <p:spPr>
                <a:xfrm>
                  <a:off x="2241410" y="2173060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24" name="Freeform: Shape 4423">
                  <a:extLst>
                    <a:ext uri="{FF2B5EF4-FFF2-40B4-BE49-F238E27FC236}">
                      <a16:creationId xmlns:a16="http://schemas.microsoft.com/office/drawing/2014/main" id="{6165AD31-0DBE-8460-923B-5E8551A0CAE7}"/>
                    </a:ext>
                  </a:extLst>
                </p:cNvPr>
                <p:cNvSpPr/>
                <p:nvPr/>
              </p:nvSpPr>
              <p:spPr>
                <a:xfrm>
                  <a:off x="2241410" y="2173060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25" name="Graphic 4351">
                <a:extLst>
                  <a:ext uri="{FF2B5EF4-FFF2-40B4-BE49-F238E27FC236}">
                    <a16:creationId xmlns:a16="http://schemas.microsoft.com/office/drawing/2014/main" id="{684C58BA-4B0F-739F-45AD-5D4DCFBA0CA5}"/>
                  </a:ext>
                </a:extLst>
              </p:cNvPr>
              <p:cNvGrpSpPr/>
              <p:nvPr/>
            </p:nvGrpSpPr>
            <p:grpSpPr>
              <a:xfrm>
                <a:off x="2039489" y="2701876"/>
                <a:ext cx="45915" cy="54000"/>
                <a:chOff x="2247831" y="2183129"/>
                <a:chExt cx="73456" cy="54772"/>
              </a:xfrm>
            </p:grpSpPr>
            <p:sp>
              <p:nvSpPr>
                <p:cNvPr id="4426" name="Freeform: Shape 4425">
                  <a:extLst>
                    <a:ext uri="{FF2B5EF4-FFF2-40B4-BE49-F238E27FC236}">
                      <a16:creationId xmlns:a16="http://schemas.microsoft.com/office/drawing/2014/main" id="{0A5F6986-AC41-74BB-BDE2-C83C84F2A276}"/>
                    </a:ext>
                  </a:extLst>
                </p:cNvPr>
                <p:cNvSpPr/>
                <p:nvPr/>
              </p:nvSpPr>
              <p:spPr>
                <a:xfrm>
                  <a:off x="2247831" y="2183129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27" name="Freeform: Shape 4426">
                  <a:extLst>
                    <a:ext uri="{FF2B5EF4-FFF2-40B4-BE49-F238E27FC236}">
                      <a16:creationId xmlns:a16="http://schemas.microsoft.com/office/drawing/2014/main" id="{341E8214-1130-FA69-B77A-A4EBEC21507D}"/>
                    </a:ext>
                  </a:extLst>
                </p:cNvPr>
                <p:cNvSpPr/>
                <p:nvPr/>
              </p:nvSpPr>
              <p:spPr>
                <a:xfrm>
                  <a:off x="2247831" y="2183129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28" name="Graphic 4351">
                <a:extLst>
                  <a:ext uri="{FF2B5EF4-FFF2-40B4-BE49-F238E27FC236}">
                    <a16:creationId xmlns:a16="http://schemas.microsoft.com/office/drawing/2014/main" id="{4D12DCD3-25A8-9F30-2C1B-F182E67F2C6F}"/>
                  </a:ext>
                </a:extLst>
              </p:cNvPr>
              <p:cNvGrpSpPr/>
              <p:nvPr/>
            </p:nvGrpSpPr>
            <p:grpSpPr>
              <a:xfrm>
                <a:off x="2046698" y="2729065"/>
                <a:ext cx="45915" cy="54000"/>
                <a:chOff x="2259364" y="2210707"/>
                <a:chExt cx="73456" cy="54772"/>
              </a:xfrm>
            </p:grpSpPr>
            <p:sp>
              <p:nvSpPr>
                <p:cNvPr id="4429" name="Freeform: Shape 4428">
                  <a:extLst>
                    <a:ext uri="{FF2B5EF4-FFF2-40B4-BE49-F238E27FC236}">
                      <a16:creationId xmlns:a16="http://schemas.microsoft.com/office/drawing/2014/main" id="{5E66A5D8-1890-073C-4F12-0FE6F1E210DC}"/>
                    </a:ext>
                  </a:extLst>
                </p:cNvPr>
                <p:cNvSpPr/>
                <p:nvPr/>
              </p:nvSpPr>
              <p:spPr>
                <a:xfrm>
                  <a:off x="2259364" y="2210707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236"/>
                    <a:gd name="connsiteX1" fmla="*/ 0 w 73456"/>
                    <a:gd name="connsiteY1" fmla="*/ 84236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236">
                      <a:moveTo>
                        <a:pt x="73456" y="0"/>
                      </a:moveTo>
                      <a:lnTo>
                        <a:pt x="0" y="84236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30" name="Freeform: Shape 4429">
                  <a:extLst>
                    <a:ext uri="{FF2B5EF4-FFF2-40B4-BE49-F238E27FC236}">
                      <a16:creationId xmlns:a16="http://schemas.microsoft.com/office/drawing/2014/main" id="{3A085348-3EBE-6EC8-DBA9-1A735AF8C558}"/>
                    </a:ext>
                  </a:extLst>
                </p:cNvPr>
                <p:cNvSpPr/>
                <p:nvPr/>
              </p:nvSpPr>
              <p:spPr>
                <a:xfrm>
                  <a:off x="2259364" y="2210707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236 h 84236"/>
                    <a:gd name="connsiteX1" fmla="*/ 0 w 73456"/>
                    <a:gd name="connsiteY1" fmla="*/ 0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236">
                      <a:moveTo>
                        <a:pt x="73456" y="84236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31" name="Graphic 4351">
                <a:extLst>
                  <a:ext uri="{FF2B5EF4-FFF2-40B4-BE49-F238E27FC236}">
                    <a16:creationId xmlns:a16="http://schemas.microsoft.com/office/drawing/2014/main" id="{34AD88E0-B58D-ACEA-ED8C-B460891A7D5E}"/>
                  </a:ext>
                </a:extLst>
              </p:cNvPr>
              <p:cNvGrpSpPr/>
              <p:nvPr/>
            </p:nvGrpSpPr>
            <p:grpSpPr>
              <a:xfrm>
                <a:off x="2054562" y="2738918"/>
                <a:ext cx="45873" cy="54000"/>
                <a:chOff x="2271945" y="2220701"/>
                <a:chExt cx="73390" cy="54772"/>
              </a:xfrm>
            </p:grpSpPr>
            <p:sp>
              <p:nvSpPr>
                <p:cNvPr id="4432" name="Freeform: Shape 4431">
                  <a:extLst>
                    <a:ext uri="{FF2B5EF4-FFF2-40B4-BE49-F238E27FC236}">
                      <a16:creationId xmlns:a16="http://schemas.microsoft.com/office/drawing/2014/main" id="{ACDC9750-8870-8141-C083-C24E2EC860D6}"/>
                    </a:ext>
                  </a:extLst>
                </p:cNvPr>
                <p:cNvSpPr/>
                <p:nvPr/>
              </p:nvSpPr>
              <p:spPr>
                <a:xfrm>
                  <a:off x="2271945" y="222070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33" name="Freeform: Shape 4432">
                  <a:extLst>
                    <a:ext uri="{FF2B5EF4-FFF2-40B4-BE49-F238E27FC236}">
                      <a16:creationId xmlns:a16="http://schemas.microsoft.com/office/drawing/2014/main" id="{441213D3-13F3-859A-865A-7D47DA16CE42}"/>
                    </a:ext>
                  </a:extLst>
                </p:cNvPr>
                <p:cNvSpPr/>
                <p:nvPr/>
              </p:nvSpPr>
              <p:spPr>
                <a:xfrm>
                  <a:off x="2271945" y="222070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34" name="Graphic 4351">
                <a:extLst>
                  <a:ext uri="{FF2B5EF4-FFF2-40B4-BE49-F238E27FC236}">
                    <a16:creationId xmlns:a16="http://schemas.microsoft.com/office/drawing/2014/main" id="{345C82D4-334C-365B-BF30-0FA2D2C0A145}"/>
                  </a:ext>
                </a:extLst>
              </p:cNvPr>
              <p:cNvGrpSpPr/>
              <p:nvPr/>
            </p:nvGrpSpPr>
            <p:grpSpPr>
              <a:xfrm>
                <a:off x="2058412" y="2780405"/>
                <a:ext cx="45915" cy="54000"/>
                <a:chOff x="2278105" y="2262782"/>
                <a:chExt cx="73456" cy="54772"/>
              </a:xfrm>
            </p:grpSpPr>
            <p:sp>
              <p:nvSpPr>
                <p:cNvPr id="4435" name="Freeform: Shape 4434">
                  <a:extLst>
                    <a:ext uri="{FF2B5EF4-FFF2-40B4-BE49-F238E27FC236}">
                      <a16:creationId xmlns:a16="http://schemas.microsoft.com/office/drawing/2014/main" id="{22B7D893-A0AC-8DD1-3504-DB589942FACF}"/>
                    </a:ext>
                  </a:extLst>
                </p:cNvPr>
                <p:cNvSpPr/>
                <p:nvPr/>
              </p:nvSpPr>
              <p:spPr>
                <a:xfrm>
                  <a:off x="2278105" y="2262782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36" name="Freeform: Shape 4435">
                  <a:extLst>
                    <a:ext uri="{FF2B5EF4-FFF2-40B4-BE49-F238E27FC236}">
                      <a16:creationId xmlns:a16="http://schemas.microsoft.com/office/drawing/2014/main" id="{39230C87-387B-972B-F893-12580A082726}"/>
                    </a:ext>
                  </a:extLst>
                </p:cNvPr>
                <p:cNvSpPr/>
                <p:nvPr/>
              </p:nvSpPr>
              <p:spPr>
                <a:xfrm>
                  <a:off x="2278105" y="2262782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37" name="Graphic 4351">
                <a:extLst>
                  <a:ext uri="{FF2B5EF4-FFF2-40B4-BE49-F238E27FC236}">
                    <a16:creationId xmlns:a16="http://schemas.microsoft.com/office/drawing/2014/main" id="{AA260724-97C6-8EA0-A958-71405F097BA3}"/>
                  </a:ext>
                </a:extLst>
              </p:cNvPr>
              <p:cNvGrpSpPr/>
              <p:nvPr/>
            </p:nvGrpSpPr>
            <p:grpSpPr>
              <a:xfrm>
                <a:off x="2083602" y="2832487"/>
                <a:ext cx="45873" cy="54000"/>
                <a:chOff x="2318404" y="2315608"/>
                <a:chExt cx="73390" cy="54772"/>
              </a:xfrm>
            </p:grpSpPr>
            <p:sp>
              <p:nvSpPr>
                <p:cNvPr id="4438" name="Freeform: Shape 4437">
                  <a:extLst>
                    <a:ext uri="{FF2B5EF4-FFF2-40B4-BE49-F238E27FC236}">
                      <a16:creationId xmlns:a16="http://schemas.microsoft.com/office/drawing/2014/main" id="{90751D1C-05ED-96C8-7157-14B2AF8C2795}"/>
                    </a:ext>
                  </a:extLst>
                </p:cNvPr>
                <p:cNvSpPr/>
                <p:nvPr/>
              </p:nvSpPr>
              <p:spPr>
                <a:xfrm>
                  <a:off x="2318404" y="2315608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39" name="Freeform: Shape 4438">
                  <a:extLst>
                    <a:ext uri="{FF2B5EF4-FFF2-40B4-BE49-F238E27FC236}">
                      <a16:creationId xmlns:a16="http://schemas.microsoft.com/office/drawing/2014/main" id="{A590E461-BA0F-15C9-F516-42655A9E34BB}"/>
                    </a:ext>
                  </a:extLst>
                </p:cNvPr>
                <p:cNvSpPr/>
                <p:nvPr/>
              </p:nvSpPr>
              <p:spPr>
                <a:xfrm>
                  <a:off x="2318404" y="2315608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40" name="Graphic 4351">
                <a:extLst>
                  <a:ext uri="{FF2B5EF4-FFF2-40B4-BE49-F238E27FC236}">
                    <a16:creationId xmlns:a16="http://schemas.microsoft.com/office/drawing/2014/main" id="{FA040134-A01F-5723-190B-2AC25CE1B099}"/>
                  </a:ext>
                </a:extLst>
              </p:cNvPr>
              <p:cNvGrpSpPr/>
              <p:nvPr/>
            </p:nvGrpSpPr>
            <p:grpSpPr>
              <a:xfrm>
                <a:off x="2126568" y="2832487"/>
                <a:ext cx="45873" cy="54000"/>
                <a:chOff x="2387143" y="2315608"/>
                <a:chExt cx="73390" cy="54772"/>
              </a:xfrm>
            </p:grpSpPr>
            <p:sp>
              <p:nvSpPr>
                <p:cNvPr id="4441" name="Freeform: Shape 4440">
                  <a:extLst>
                    <a:ext uri="{FF2B5EF4-FFF2-40B4-BE49-F238E27FC236}">
                      <a16:creationId xmlns:a16="http://schemas.microsoft.com/office/drawing/2014/main" id="{107AA317-3936-A8C5-AB8C-B16726037B2A}"/>
                    </a:ext>
                  </a:extLst>
                </p:cNvPr>
                <p:cNvSpPr/>
                <p:nvPr/>
              </p:nvSpPr>
              <p:spPr>
                <a:xfrm>
                  <a:off x="2387143" y="2315608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42" name="Freeform: Shape 4441">
                  <a:extLst>
                    <a:ext uri="{FF2B5EF4-FFF2-40B4-BE49-F238E27FC236}">
                      <a16:creationId xmlns:a16="http://schemas.microsoft.com/office/drawing/2014/main" id="{571CCB98-485E-0AF5-BFBB-47ECBC4FAC1F}"/>
                    </a:ext>
                  </a:extLst>
                </p:cNvPr>
                <p:cNvSpPr/>
                <p:nvPr/>
              </p:nvSpPr>
              <p:spPr>
                <a:xfrm>
                  <a:off x="2387143" y="2315608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43" name="Graphic 4351">
                <a:extLst>
                  <a:ext uri="{FF2B5EF4-FFF2-40B4-BE49-F238E27FC236}">
                    <a16:creationId xmlns:a16="http://schemas.microsoft.com/office/drawing/2014/main" id="{2802AF00-2F50-DFB1-5298-85C2226FBC0D}"/>
                  </a:ext>
                </a:extLst>
              </p:cNvPr>
              <p:cNvGrpSpPr/>
              <p:nvPr/>
            </p:nvGrpSpPr>
            <p:grpSpPr>
              <a:xfrm>
                <a:off x="2191406" y="2847822"/>
                <a:ext cx="45873" cy="54000"/>
                <a:chOff x="2490873" y="2331163"/>
                <a:chExt cx="73390" cy="54772"/>
              </a:xfrm>
            </p:grpSpPr>
            <p:sp>
              <p:nvSpPr>
                <p:cNvPr id="4444" name="Freeform: Shape 4443">
                  <a:extLst>
                    <a:ext uri="{FF2B5EF4-FFF2-40B4-BE49-F238E27FC236}">
                      <a16:creationId xmlns:a16="http://schemas.microsoft.com/office/drawing/2014/main" id="{4E81D0CE-57AD-2D0E-9934-D2D096C3AE26}"/>
                    </a:ext>
                  </a:extLst>
                </p:cNvPr>
                <p:cNvSpPr/>
                <p:nvPr/>
              </p:nvSpPr>
              <p:spPr>
                <a:xfrm>
                  <a:off x="2490873" y="233116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45" name="Freeform: Shape 4444">
                  <a:extLst>
                    <a:ext uri="{FF2B5EF4-FFF2-40B4-BE49-F238E27FC236}">
                      <a16:creationId xmlns:a16="http://schemas.microsoft.com/office/drawing/2014/main" id="{7FF5824F-C6C8-7CD6-291F-EC0CB8ACAC18}"/>
                    </a:ext>
                  </a:extLst>
                </p:cNvPr>
                <p:cNvSpPr/>
                <p:nvPr/>
              </p:nvSpPr>
              <p:spPr>
                <a:xfrm>
                  <a:off x="2490873" y="233116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46" name="Graphic 4351">
                <a:extLst>
                  <a:ext uri="{FF2B5EF4-FFF2-40B4-BE49-F238E27FC236}">
                    <a16:creationId xmlns:a16="http://schemas.microsoft.com/office/drawing/2014/main" id="{3B7CAF11-908C-8824-B926-A1D4BBADC603}"/>
                  </a:ext>
                </a:extLst>
              </p:cNvPr>
              <p:cNvGrpSpPr/>
              <p:nvPr/>
            </p:nvGrpSpPr>
            <p:grpSpPr>
              <a:xfrm>
                <a:off x="2216841" y="2871084"/>
                <a:ext cx="45873" cy="54000"/>
                <a:chOff x="2531565" y="2354758"/>
                <a:chExt cx="73390" cy="54772"/>
              </a:xfrm>
            </p:grpSpPr>
            <p:sp>
              <p:nvSpPr>
                <p:cNvPr id="4447" name="Freeform: Shape 4446">
                  <a:extLst>
                    <a:ext uri="{FF2B5EF4-FFF2-40B4-BE49-F238E27FC236}">
                      <a16:creationId xmlns:a16="http://schemas.microsoft.com/office/drawing/2014/main" id="{E8D37024-2D88-2769-4DC7-8D3104B92029}"/>
                    </a:ext>
                  </a:extLst>
                </p:cNvPr>
                <p:cNvSpPr/>
                <p:nvPr/>
              </p:nvSpPr>
              <p:spPr>
                <a:xfrm>
                  <a:off x="2531565" y="2354758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236"/>
                    <a:gd name="connsiteX1" fmla="*/ 0 w 73390"/>
                    <a:gd name="connsiteY1" fmla="*/ 84236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236">
                      <a:moveTo>
                        <a:pt x="73391" y="0"/>
                      </a:moveTo>
                      <a:lnTo>
                        <a:pt x="0" y="84236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48" name="Freeform: Shape 4447">
                  <a:extLst>
                    <a:ext uri="{FF2B5EF4-FFF2-40B4-BE49-F238E27FC236}">
                      <a16:creationId xmlns:a16="http://schemas.microsoft.com/office/drawing/2014/main" id="{32BC3E57-860B-0E4D-340A-D6F5097ECA4E}"/>
                    </a:ext>
                  </a:extLst>
                </p:cNvPr>
                <p:cNvSpPr/>
                <p:nvPr/>
              </p:nvSpPr>
              <p:spPr>
                <a:xfrm>
                  <a:off x="2531565" y="2354758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236 h 84236"/>
                    <a:gd name="connsiteX1" fmla="*/ 0 w 73390"/>
                    <a:gd name="connsiteY1" fmla="*/ 0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236">
                      <a:moveTo>
                        <a:pt x="73391" y="84236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49" name="Graphic 4351">
                <a:extLst>
                  <a:ext uri="{FF2B5EF4-FFF2-40B4-BE49-F238E27FC236}">
                    <a16:creationId xmlns:a16="http://schemas.microsoft.com/office/drawing/2014/main" id="{7373A8AC-D5A1-C443-13C7-00AA69A57327}"/>
                  </a:ext>
                </a:extLst>
              </p:cNvPr>
              <p:cNvGrpSpPr/>
              <p:nvPr/>
            </p:nvGrpSpPr>
            <p:grpSpPr>
              <a:xfrm>
                <a:off x="2229948" y="2942428"/>
                <a:ext cx="45873" cy="54000"/>
                <a:chOff x="2552534" y="2427122"/>
                <a:chExt cx="73390" cy="54772"/>
              </a:xfrm>
            </p:grpSpPr>
            <p:sp>
              <p:nvSpPr>
                <p:cNvPr id="4450" name="Freeform: Shape 4449">
                  <a:extLst>
                    <a:ext uri="{FF2B5EF4-FFF2-40B4-BE49-F238E27FC236}">
                      <a16:creationId xmlns:a16="http://schemas.microsoft.com/office/drawing/2014/main" id="{6B97DA1D-DED2-76BD-E508-609A78E09744}"/>
                    </a:ext>
                  </a:extLst>
                </p:cNvPr>
                <p:cNvSpPr/>
                <p:nvPr/>
              </p:nvSpPr>
              <p:spPr>
                <a:xfrm>
                  <a:off x="2552534" y="2427122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51" name="Freeform: Shape 4450">
                  <a:extLst>
                    <a:ext uri="{FF2B5EF4-FFF2-40B4-BE49-F238E27FC236}">
                      <a16:creationId xmlns:a16="http://schemas.microsoft.com/office/drawing/2014/main" id="{9672E023-F38A-1F56-DF2E-20AA589C9F32}"/>
                    </a:ext>
                  </a:extLst>
                </p:cNvPr>
                <p:cNvSpPr/>
                <p:nvPr/>
              </p:nvSpPr>
              <p:spPr>
                <a:xfrm>
                  <a:off x="2552534" y="2427122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52" name="Graphic 4351">
                <a:extLst>
                  <a:ext uri="{FF2B5EF4-FFF2-40B4-BE49-F238E27FC236}">
                    <a16:creationId xmlns:a16="http://schemas.microsoft.com/office/drawing/2014/main" id="{130C456F-EB12-FA4C-D2F9-3664D1765226}"/>
                  </a:ext>
                </a:extLst>
              </p:cNvPr>
              <p:cNvGrpSpPr/>
              <p:nvPr/>
            </p:nvGrpSpPr>
            <p:grpSpPr>
              <a:xfrm>
                <a:off x="2249362" y="2969691"/>
                <a:ext cx="45873" cy="54000"/>
                <a:chOff x="2583594" y="2454775"/>
                <a:chExt cx="73390" cy="54772"/>
              </a:xfrm>
            </p:grpSpPr>
            <p:sp>
              <p:nvSpPr>
                <p:cNvPr id="4453" name="Freeform: Shape 4452">
                  <a:extLst>
                    <a:ext uri="{FF2B5EF4-FFF2-40B4-BE49-F238E27FC236}">
                      <a16:creationId xmlns:a16="http://schemas.microsoft.com/office/drawing/2014/main" id="{85462750-BB56-25F7-4A9A-224F57772B08}"/>
                    </a:ext>
                  </a:extLst>
                </p:cNvPr>
                <p:cNvSpPr/>
                <p:nvPr/>
              </p:nvSpPr>
              <p:spPr>
                <a:xfrm>
                  <a:off x="2583594" y="2454775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54" name="Freeform: Shape 4453">
                  <a:extLst>
                    <a:ext uri="{FF2B5EF4-FFF2-40B4-BE49-F238E27FC236}">
                      <a16:creationId xmlns:a16="http://schemas.microsoft.com/office/drawing/2014/main" id="{F3EE9C76-E5B6-A334-8ADF-CEF60D11148B}"/>
                    </a:ext>
                  </a:extLst>
                </p:cNvPr>
                <p:cNvSpPr/>
                <p:nvPr/>
              </p:nvSpPr>
              <p:spPr>
                <a:xfrm>
                  <a:off x="2583594" y="2454775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55" name="Graphic 4351">
                <a:extLst>
                  <a:ext uri="{FF2B5EF4-FFF2-40B4-BE49-F238E27FC236}">
                    <a16:creationId xmlns:a16="http://schemas.microsoft.com/office/drawing/2014/main" id="{06B73326-57D3-3C17-6B4C-E05BCDBD7144}"/>
                  </a:ext>
                </a:extLst>
              </p:cNvPr>
              <p:cNvGrpSpPr/>
              <p:nvPr/>
            </p:nvGrpSpPr>
            <p:grpSpPr>
              <a:xfrm>
                <a:off x="2384281" y="3017253"/>
                <a:ext cx="45873" cy="54000"/>
                <a:chOff x="2799442" y="2503017"/>
                <a:chExt cx="73390" cy="54772"/>
              </a:xfrm>
            </p:grpSpPr>
            <p:sp>
              <p:nvSpPr>
                <p:cNvPr id="4456" name="Freeform: Shape 4455">
                  <a:extLst>
                    <a:ext uri="{FF2B5EF4-FFF2-40B4-BE49-F238E27FC236}">
                      <a16:creationId xmlns:a16="http://schemas.microsoft.com/office/drawing/2014/main" id="{7D6B0935-F76A-4FB2-5B34-44D2D040C560}"/>
                    </a:ext>
                  </a:extLst>
                </p:cNvPr>
                <p:cNvSpPr/>
                <p:nvPr/>
              </p:nvSpPr>
              <p:spPr>
                <a:xfrm>
                  <a:off x="2799442" y="2503017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57" name="Freeform: Shape 4456">
                  <a:extLst>
                    <a:ext uri="{FF2B5EF4-FFF2-40B4-BE49-F238E27FC236}">
                      <a16:creationId xmlns:a16="http://schemas.microsoft.com/office/drawing/2014/main" id="{C7D6B734-0741-C11D-9017-179CB3510E97}"/>
                    </a:ext>
                  </a:extLst>
                </p:cNvPr>
                <p:cNvSpPr/>
                <p:nvPr/>
              </p:nvSpPr>
              <p:spPr>
                <a:xfrm>
                  <a:off x="2799442" y="2503017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58" name="Graphic 4351">
                <a:extLst>
                  <a:ext uri="{FF2B5EF4-FFF2-40B4-BE49-F238E27FC236}">
                    <a16:creationId xmlns:a16="http://schemas.microsoft.com/office/drawing/2014/main" id="{38E35070-DCB3-06FB-B1A5-5A42AFA0F43A}"/>
                  </a:ext>
                </a:extLst>
              </p:cNvPr>
              <p:cNvGrpSpPr/>
              <p:nvPr/>
            </p:nvGrpSpPr>
            <p:grpSpPr>
              <a:xfrm>
                <a:off x="2392882" y="3017253"/>
                <a:ext cx="45915" cy="54000"/>
                <a:chOff x="2813203" y="2503017"/>
                <a:chExt cx="73456" cy="54772"/>
              </a:xfrm>
            </p:grpSpPr>
            <p:sp>
              <p:nvSpPr>
                <p:cNvPr id="4459" name="Freeform: Shape 4458">
                  <a:extLst>
                    <a:ext uri="{FF2B5EF4-FFF2-40B4-BE49-F238E27FC236}">
                      <a16:creationId xmlns:a16="http://schemas.microsoft.com/office/drawing/2014/main" id="{79F534BC-B76E-5CB0-0CB1-92A7D55AE58C}"/>
                    </a:ext>
                  </a:extLst>
                </p:cNvPr>
                <p:cNvSpPr/>
                <p:nvPr/>
              </p:nvSpPr>
              <p:spPr>
                <a:xfrm>
                  <a:off x="2813203" y="2503017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60" name="Freeform: Shape 4459">
                  <a:extLst>
                    <a:ext uri="{FF2B5EF4-FFF2-40B4-BE49-F238E27FC236}">
                      <a16:creationId xmlns:a16="http://schemas.microsoft.com/office/drawing/2014/main" id="{A0FC3A9B-24D8-2F68-4F86-6B738D403683}"/>
                    </a:ext>
                  </a:extLst>
                </p:cNvPr>
                <p:cNvSpPr/>
                <p:nvPr/>
              </p:nvSpPr>
              <p:spPr>
                <a:xfrm>
                  <a:off x="2813203" y="2503017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61" name="Graphic 4351">
                <a:extLst>
                  <a:ext uri="{FF2B5EF4-FFF2-40B4-BE49-F238E27FC236}">
                    <a16:creationId xmlns:a16="http://schemas.microsoft.com/office/drawing/2014/main" id="{764913F7-7FFC-58D5-E7BA-E04A9AB6CB38}"/>
                  </a:ext>
                </a:extLst>
              </p:cNvPr>
              <p:cNvGrpSpPr/>
              <p:nvPr/>
            </p:nvGrpSpPr>
            <p:grpSpPr>
              <a:xfrm>
                <a:off x="2407217" y="3045998"/>
                <a:ext cx="45873" cy="54000"/>
                <a:chOff x="2836137" y="2532173"/>
                <a:chExt cx="73390" cy="54772"/>
              </a:xfrm>
            </p:grpSpPr>
            <p:sp>
              <p:nvSpPr>
                <p:cNvPr id="4462" name="Freeform: Shape 4461">
                  <a:extLst>
                    <a:ext uri="{FF2B5EF4-FFF2-40B4-BE49-F238E27FC236}">
                      <a16:creationId xmlns:a16="http://schemas.microsoft.com/office/drawing/2014/main" id="{A394DD5C-DA19-D071-4F1E-F87BA1E20BA7}"/>
                    </a:ext>
                  </a:extLst>
                </p:cNvPr>
                <p:cNvSpPr/>
                <p:nvPr/>
              </p:nvSpPr>
              <p:spPr>
                <a:xfrm>
                  <a:off x="2836137" y="253217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63" name="Freeform: Shape 4462">
                  <a:extLst>
                    <a:ext uri="{FF2B5EF4-FFF2-40B4-BE49-F238E27FC236}">
                      <a16:creationId xmlns:a16="http://schemas.microsoft.com/office/drawing/2014/main" id="{522C15E3-D694-B1BE-7779-C732CCB1BA17}"/>
                    </a:ext>
                  </a:extLst>
                </p:cNvPr>
                <p:cNvSpPr/>
                <p:nvPr/>
              </p:nvSpPr>
              <p:spPr>
                <a:xfrm>
                  <a:off x="2836137" y="253217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64" name="Graphic 4351">
                <a:extLst>
                  <a:ext uri="{FF2B5EF4-FFF2-40B4-BE49-F238E27FC236}">
                    <a16:creationId xmlns:a16="http://schemas.microsoft.com/office/drawing/2014/main" id="{2387E08D-0D77-AC27-9E5C-3CC17703D9DC}"/>
                  </a:ext>
                </a:extLst>
              </p:cNvPr>
              <p:cNvGrpSpPr/>
              <p:nvPr/>
            </p:nvGrpSpPr>
            <p:grpSpPr>
              <a:xfrm>
                <a:off x="2417621" y="3045998"/>
                <a:ext cx="45873" cy="54000"/>
                <a:chOff x="2852781" y="2532173"/>
                <a:chExt cx="73390" cy="54772"/>
              </a:xfrm>
            </p:grpSpPr>
            <p:sp>
              <p:nvSpPr>
                <p:cNvPr id="4465" name="Freeform: Shape 4464">
                  <a:extLst>
                    <a:ext uri="{FF2B5EF4-FFF2-40B4-BE49-F238E27FC236}">
                      <a16:creationId xmlns:a16="http://schemas.microsoft.com/office/drawing/2014/main" id="{2420B09F-B198-FE0F-CD6C-6A522A71A8CB}"/>
                    </a:ext>
                  </a:extLst>
                </p:cNvPr>
                <p:cNvSpPr/>
                <p:nvPr/>
              </p:nvSpPr>
              <p:spPr>
                <a:xfrm>
                  <a:off x="2852781" y="253217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66" name="Freeform: Shape 4465">
                  <a:extLst>
                    <a:ext uri="{FF2B5EF4-FFF2-40B4-BE49-F238E27FC236}">
                      <a16:creationId xmlns:a16="http://schemas.microsoft.com/office/drawing/2014/main" id="{C61990F3-B24D-6393-6350-33105D835931}"/>
                    </a:ext>
                  </a:extLst>
                </p:cNvPr>
                <p:cNvSpPr/>
                <p:nvPr/>
              </p:nvSpPr>
              <p:spPr>
                <a:xfrm>
                  <a:off x="2852781" y="253217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67" name="Graphic 4351">
                <a:extLst>
                  <a:ext uri="{FF2B5EF4-FFF2-40B4-BE49-F238E27FC236}">
                    <a16:creationId xmlns:a16="http://schemas.microsoft.com/office/drawing/2014/main" id="{66D84D72-9960-1906-8026-63593E453BAA}"/>
                  </a:ext>
                </a:extLst>
              </p:cNvPr>
              <p:cNvGrpSpPr/>
              <p:nvPr/>
            </p:nvGrpSpPr>
            <p:grpSpPr>
              <a:xfrm>
                <a:off x="2448873" y="3070594"/>
                <a:ext cx="45873" cy="54000"/>
                <a:chOff x="2902779" y="2557121"/>
                <a:chExt cx="73390" cy="54772"/>
              </a:xfrm>
            </p:grpSpPr>
            <p:sp>
              <p:nvSpPr>
                <p:cNvPr id="4468" name="Freeform: Shape 4467">
                  <a:extLst>
                    <a:ext uri="{FF2B5EF4-FFF2-40B4-BE49-F238E27FC236}">
                      <a16:creationId xmlns:a16="http://schemas.microsoft.com/office/drawing/2014/main" id="{ADD4F9CD-C788-C9B2-CED6-A0FFC8E29ECB}"/>
                    </a:ext>
                  </a:extLst>
                </p:cNvPr>
                <p:cNvSpPr/>
                <p:nvPr/>
              </p:nvSpPr>
              <p:spPr>
                <a:xfrm>
                  <a:off x="2902779" y="255712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69" name="Freeform: Shape 4468">
                  <a:extLst>
                    <a:ext uri="{FF2B5EF4-FFF2-40B4-BE49-F238E27FC236}">
                      <a16:creationId xmlns:a16="http://schemas.microsoft.com/office/drawing/2014/main" id="{0D14D10E-0C51-7CBD-CA1F-BB18DF1EB96A}"/>
                    </a:ext>
                  </a:extLst>
                </p:cNvPr>
                <p:cNvSpPr/>
                <p:nvPr/>
              </p:nvSpPr>
              <p:spPr>
                <a:xfrm>
                  <a:off x="2902779" y="255712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70" name="Graphic 4351">
                <a:extLst>
                  <a:ext uri="{FF2B5EF4-FFF2-40B4-BE49-F238E27FC236}">
                    <a16:creationId xmlns:a16="http://schemas.microsoft.com/office/drawing/2014/main" id="{6205389D-89BB-2C3F-7D60-09EBAB497CC2}"/>
                  </a:ext>
                </a:extLst>
              </p:cNvPr>
              <p:cNvGrpSpPr/>
              <p:nvPr/>
            </p:nvGrpSpPr>
            <p:grpSpPr>
              <a:xfrm>
                <a:off x="2457106" y="3070594"/>
                <a:ext cx="45873" cy="54000"/>
                <a:chOff x="2915950" y="2557121"/>
                <a:chExt cx="73390" cy="54772"/>
              </a:xfrm>
            </p:grpSpPr>
            <p:sp>
              <p:nvSpPr>
                <p:cNvPr id="4471" name="Freeform: Shape 4470">
                  <a:extLst>
                    <a:ext uri="{FF2B5EF4-FFF2-40B4-BE49-F238E27FC236}">
                      <a16:creationId xmlns:a16="http://schemas.microsoft.com/office/drawing/2014/main" id="{7C8C9593-F3EB-C0B2-BA8B-7A22EC16E97A}"/>
                    </a:ext>
                  </a:extLst>
                </p:cNvPr>
                <p:cNvSpPr/>
                <p:nvPr/>
              </p:nvSpPr>
              <p:spPr>
                <a:xfrm>
                  <a:off x="2915950" y="255712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72" name="Freeform: Shape 4471">
                  <a:extLst>
                    <a:ext uri="{FF2B5EF4-FFF2-40B4-BE49-F238E27FC236}">
                      <a16:creationId xmlns:a16="http://schemas.microsoft.com/office/drawing/2014/main" id="{CD7C6E68-7500-CB29-138F-E7DEA35FAF41}"/>
                    </a:ext>
                  </a:extLst>
                </p:cNvPr>
                <p:cNvSpPr/>
                <p:nvPr/>
              </p:nvSpPr>
              <p:spPr>
                <a:xfrm>
                  <a:off x="2915950" y="255712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73" name="Graphic 4351">
                <a:extLst>
                  <a:ext uri="{FF2B5EF4-FFF2-40B4-BE49-F238E27FC236}">
                    <a16:creationId xmlns:a16="http://schemas.microsoft.com/office/drawing/2014/main" id="{1A87AE11-EFC9-9D3C-BA26-634837E1F8B4}"/>
                  </a:ext>
                </a:extLst>
              </p:cNvPr>
              <p:cNvGrpSpPr/>
              <p:nvPr/>
            </p:nvGrpSpPr>
            <p:grpSpPr>
              <a:xfrm>
                <a:off x="2468082" y="3070594"/>
                <a:ext cx="45915" cy="54000"/>
                <a:chOff x="2933511" y="2557121"/>
                <a:chExt cx="73456" cy="54772"/>
              </a:xfrm>
            </p:grpSpPr>
            <p:sp>
              <p:nvSpPr>
                <p:cNvPr id="4474" name="Freeform: Shape 4473">
                  <a:extLst>
                    <a:ext uri="{FF2B5EF4-FFF2-40B4-BE49-F238E27FC236}">
                      <a16:creationId xmlns:a16="http://schemas.microsoft.com/office/drawing/2014/main" id="{A43FC19D-483D-E2D3-5E67-EF41356EE2EE}"/>
                    </a:ext>
                  </a:extLst>
                </p:cNvPr>
                <p:cNvSpPr/>
                <p:nvPr/>
              </p:nvSpPr>
              <p:spPr>
                <a:xfrm>
                  <a:off x="2933511" y="255712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75" name="Freeform: Shape 4474">
                  <a:extLst>
                    <a:ext uri="{FF2B5EF4-FFF2-40B4-BE49-F238E27FC236}">
                      <a16:creationId xmlns:a16="http://schemas.microsoft.com/office/drawing/2014/main" id="{708B6634-36A6-6C2C-B9B8-14317E325E9E}"/>
                    </a:ext>
                  </a:extLst>
                </p:cNvPr>
                <p:cNvSpPr/>
                <p:nvPr/>
              </p:nvSpPr>
              <p:spPr>
                <a:xfrm>
                  <a:off x="2933511" y="255712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76" name="Graphic 4351">
                <a:extLst>
                  <a:ext uri="{FF2B5EF4-FFF2-40B4-BE49-F238E27FC236}">
                    <a16:creationId xmlns:a16="http://schemas.microsoft.com/office/drawing/2014/main" id="{E8A61E28-4E25-ED43-1935-6EC9AE5693A5}"/>
                  </a:ext>
                </a:extLst>
              </p:cNvPr>
              <p:cNvGrpSpPr/>
              <p:nvPr/>
            </p:nvGrpSpPr>
            <p:grpSpPr>
              <a:xfrm>
                <a:off x="2476315" y="3070594"/>
                <a:ext cx="45915" cy="54000"/>
                <a:chOff x="2946682" y="2557121"/>
                <a:chExt cx="73456" cy="54772"/>
              </a:xfrm>
            </p:grpSpPr>
            <p:sp>
              <p:nvSpPr>
                <p:cNvPr id="4477" name="Freeform: Shape 4476">
                  <a:extLst>
                    <a:ext uri="{FF2B5EF4-FFF2-40B4-BE49-F238E27FC236}">
                      <a16:creationId xmlns:a16="http://schemas.microsoft.com/office/drawing/2014/main" id="{110689B1-BAD3-7467-6251-2DC15ABB4850}"/>
                    </a:ext>
                  </a:extLst>
                </p:cNvPr>
                <p:cNvSpPr/>
                <p:nvPr/>
              </p:nvSpPr>
              <p:spPr>
                <a:xfrm>
                  <a:off x="2946682" y="255712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78" name="Freeform: Shape 4477">
                  <a:extLst>
                    <a:ext uri="{FF2B5EF4-FFF2-40B4-BE49-F238E27FC236}">
                      <a16:creationId xmlns:a16="http://schemas.microsoft.com/office/drawing/2014/main" id="{6A1E94D6-2BE8-F90A-CB05-5C74FB4B1C90}"/>
                    </a:ext>
                  </a:extLst>
                </p:cNvPr>
                <p:cNvSpPr/>
                <p:nvPr/>
              </p:nvSpPr>
              <p:spPr>
                <a:xfrm>
                  <a:off x="2946682" y="255712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79" name="Graphic 4351">
                <a:extLst>
                  <a:ext uri="{FF2B5EF4-FFF2-40B4-BE49-F238E27FC236}">
                    <a16:creationId xmlns:a16="http://schemas.microsoft.com/office/drawing/2014/main" id="{53A3D222-367E-5BC5-A11D-FDD9961CEFF6}"/>
                  </a:ext>
                </a:extLst>
              </p:cNvPr>
              <p:cNvGrpSpPr/>
              <p:nvPr/>
            </p:nvGrpSpPr>
            <p:grpSpPr>
              <a:xfrm>
                <a:off x="2563066" y="3106599"/>
                <a:ext cx="45915" cy="54000"/>
                <a:chOff x="3085469" y="2593641"/>
                <a:chExt cx="73456" cy="54772"/>
              </a:xfrm>
            </p:grpSpPr>
            <p:sp>
              <p:nvSpPr>
                <p:cNvPr id="4480" name="Freeform: Shape 4479">
                  <a:extLst>
                    <a:ext uri="{FF2B5EF4-FFF2-40B4-BE49-F238E27FC236}">
                      <a16:creationId xmlns:a16="http://schemas.microsoft.com/office/drawing/2014/main" id="{8AF87040-E5FB-C289-0FFD-AF026A3317C3}"/>
                    </a:ext>
                  </a:extLst>
                </p:cNvPr>
                <p:cNvSpPr/>
                <p:nvPr/>
              </p:nvSpPr>
              <p:spPr>
                <a:xfrm>
                  <a:off x="3085469" y="259364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236"/>
                    <a:gd name="connsiteX1" fmla="*/ 0 w 73456"/>
                    <a:gd name="connsiteY1" fmla="*/ 84237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236">
                      <a:moveTo>
                        <a:pt x="73456" y="0"/>
                      </a:moveTo>
                      <a:lnTo>
                        <a:pt x="0" y="84237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81" name="Freeform: Shape 4480">
                  <a:extLst>
                    <a:ext uri="{FF2B5EF4-FFF2-40B4-BE49-F238E27FC236}">
                      <a16:creationId xmlns:a16="http://schemas.microsoft.com/office/drawing/2014/main" id="{0E02B360-667E-5A40-3027-32AA6C4CA4FB}"/>
                    </a:ext>
                  </a:extLst>
                </p:cNvPr>
                <p:cNvSpPr/>
                <p:nvPr/>
              </p:nvSpPr>
              <p:spPr>
                <a:xfrm>
                  <a:off x="3085469" y="259364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237 h 84236"/>
                    <a:gd name="connsiteX1" fmla="*/ 0 w 73456"/>
                    <a:gd name="connsiteY1" fmla="*/ 0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236">
                      <a:moveTo>
                        <a:pt x="73456" y="84237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82" name="Graphic 4351">
                <a:extLst>
                  <a:ext uri="{FF2B5EF4-FFF2-40B4-BE49-F238E27FC236}">
                    <a16:creationId xmlns:a16="http://schemas.microsoft.com/office/drawing/2014/main" id="{D4DCDC71-3E71-3F68-33EA-5E189838303A}"/>
                  </a:ext>
                </a:extLst>
              </p:cNvPr>
              <p:cNvGrpSpPr/>
              <p:nvPr/>
            </p:nvGrpSpPr>
            <p:grpSpPr>
              <a:xfrm>
                <a:off x="2586044" y="3160162"/>
                <a:ext cx="45873" cy="54000"/>
                <a:chOff x="3122230" y="2647970"/>
                <a:chExt cx="73390" cy="54772"/>
              </a:xfrm>
            </p:grpSpPr>
            <p:sp>
              <p:nvSpPr>
                <p:cNvPr id="4483" name="Freeform: Shape 4482">
                  <a:extLst>
                    <a:ext uri="{FF2B5EF4-FFF2-40B4-BE49-F238E27FC236}">
                      <a16:creationId xmlns:a16="http://schemas.microsoft.com/office/drawing/2014/main" id="{6C02B8AD-6DD5-6606-6952-D5D185E14BC5}"/>
                    </a:ext>
                  </a:extLst>
                </p:cNvPr>
                <p:cNvSpPr/>
                <p:nvPr/>
              </p:nvSpPr>
              <p:spPr>
                <a:xfrm>
                  <a:off x="3122230" y="2647970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236"/>
                    <a:gd name="connsiteX1" fmla="*/ 0 w 73390"/>
                    <a:gd name="connsiteY1" fmla="*/ 84236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236">
                      <a:moveTo>
                        <a:pt x="73391" y="0"/>
                      </a:moveTo>
                      <a:lnTo>
                        <a:pt x="0" y="84236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84" name="Freeform: Shape 4483">
                  <a:extLst>
                    <a:ext uri="{FF2B5EF4-FFF2-40B4-BE49-F238E27FC236}">
                      <a16:creationId xmlns:a16="http://schemas.microsoft.com/office/drawing/2014/main" id="{04E02559-B444-18B0-2A47-AE7735E7977E}"/>
                    </a:ext>
                  </a:extLst>
                </p:cNvPr>
                <p:cNvSpPr/>
                <p:nvPr/>
              </p:nvSpPr>
              <p:spPr>
                <a:xfrm>
                  <a:off x="3122230" y="2647970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236 h 84236"/>
                    <a:gd name="connsiteX1" fmla="*/ 0 w 73390"/>
                    <a:gd name="connsiteY1" fmla="*/ 0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236">
                      <a:moveTo>
                        <a:pt x="73391" y="84236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85" name="Graphic 4351">
                <a:extLst>
                  <a:ext uri="{FF2B5EF4-FFF2-40B4-BE49-F238E27FC236}">
                    <a16:creationId xmlns:a16="http://schemas.microsoft.com/office/drawing/2014/main" id="{E21E554C-DADD-AEAA-28E9-874A9AE8602A}"/>
                  </a:ext>
                </a:extLst>
              </p:cNvPr>
              <p:cNvGrpSpPr/>
              <p:nvPr/>
            </p:nvGrpSpPr>
            <p:grpSpPr>
              <a:xfrm>
                <a:off x="2636628" y="3179349"/>
                <a:ext cx="45873" cy="54000"/>
                <a:chOff x="3203157" y="2667432"/>
                <a:chExt cx="73390" cy="54772"/>
              </a:xfrm>
            </p:grpSpPr>
            <p:sp>
              <p:nvSpPr>
                <p:cNvPr id="4486" name="Freeform: Shape 4485">
                  <a:extLst>
                    <a:ext uri="{FF2B5EF4-FFF2-40B4-BE49-F238E27FC236}">
                      <a16:creationId xmlns:a16="http://schemas.microsoft.com/office/drawing/2014/main" id="{AC936CD0-3619-944E-FBE6-F63F7DBCA60E}"/>
                    </a:ext>
                  </a:extLst>
                </p:cNvPr>
                <p:cNvSpPr/>
                <p:nvPr/>
              </p:nvSpPr>
              <p:spPr>
                <a:xfrm>
                  <a:off x="3203157" y="2667432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87" name="Freeform: Shape 4486">
                  <a:extLst>
                    <a:ext uri="{FF2B5EF4-FFF2-40B4-BE49-F238E27FC236}">
                      <a16:creationId xmlns:a16="http://schemas.microsoft.com/office/drawing/2014/main" id="{7267AE5B-A363-05A0-9803-AC97588B09F3}"/>
                    </a:ext>
                  </a:extLst>
                </p:cNvPr>
                <p:cNvSpPr/>
                <p:nvPr/>
              </p:nvSpPr>
              <p:spPr>
                <a:xfrm>
                  <a:off x="3203157" y="2667432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88" name="Graphic 4351">
                <a:extLst>
                  <a:ext uri="{FF2B5EF4-FFF2-40B4-BE49-F238E27FC236}">
                    <a16:creationId xmlns:a16="http://schemas.microsoft.com/office/drawing/2014/main" id="{C4540EBF-6535-3750-183F-2B5DCA38E7F3}"/>
                  </a:ext>
                </a:extLst>
              </p:cNvPr>
              <p:cNvGrpSpPr/>
              <p:nvPr/>
            </p:nvGrpSpPr>
            <p:grpSpPr>
              <a:xfrm>
                <a:off x="2699541" y="3179349"/>
                <a:ext cx="45915" cy="54000"/>
                <a:chOff x="3303807" y="2667432"/>
                <a:chExt cx="73456" cy="54772"/>
              </a:xfrm>
            </p:grpSpPr>
            <p:sp>
              <p:nvSpPr>
                <p:cNvPr id="4489" name="Freeform: Shape 4488">
                  <a:extLst>
                    <a:ext uri="{FF2B5EF4-FFF2-40B4-BE49-F238E27FC236}">
                      <a16:creationId xmlns:a16="http://schemas.microsoft.com/office/drawing/2014/main" id="{ADE3326B-99B5-650F-3290-AB063FF9F2F4}"/>
                    </a:ext>
                  </a:extLst>
                </p:cNvPr>
                <p:cNvSpPr/>
                <p:nvPr/>
              </p:nvSpPr>
              <p:spPr>
                <a:xfrm>
                  <a:off x="3303807" y="2667432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90" name="Freeform: Shape 4489">
                  <a:extLst>
                    <a:ext uri="{FF2B5EF4-FFF2-40B4-BE49-F238E27FC236}">
                      <a16:creationId xmlns:a16="http://schemas.microsoft.com/office/drawing/2014/main" id="{4E45A6E9-8DED-187A-7D2F-165678D3E1E0}"/>
                    </a:ext>
                  </a:extLst>
                </p:cNvPr>
                <p:cNvSpPr/>
                <p:nvPr/>
              </p:nvSpPr>
              <p:spPr>
                <a:xfrm>
                  <a:off x="3303807" y="2667432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91" name="Graphic 4351">
                <a:extLst>
                  <a:ext uri="{FF2B5EF4-FFF2-40B4-BE49-F238E27FC236}">
                    <a16:creationId xmlns:a16="http://schemas.microsoft.com/office/drawing/2014/main" id="{D6DA47F4-B510-B53C-AF57-233897576245}"/>
                  </a:ext>
                </a:extLst>
              </p:cNvPr>
              <p:cNvGrpSpPr/>
              <p:nvPr/>
            </p:nvGrpSpPr>
            <p:grpSpPr>
              <a:xfrm>
                <a:off x="2736895" y="3194759"/>
                <a:ext cx="45915" cy="54000"/>
                <a:chOff x="3363568" y="2683062"/>
                <a:chExt cx="73456" cy="54772"/>
              </a:xfrm>
            </p:grpSpPr>
            <p:sp>
              <p:nvSpPr>
                <p:cNvPr id="4492" name="Freeform: Shape 4491">
                  <a:extLst>
                    <a:ext uri="{FF2B5EF4-FFF2-40B4-BE49-F238E27FC236}">
                      <a16:creationId xmlns:a16="http://schemas.microsoft.com/office/drawing/2014/main" id="{00B89B7E-8813-0436-B6D7-01173E1D4283}"/>
                    </a:ext>
                  </a:extLst>
                </p:cNvPr>
                <p:cNvSpPr/>
                <p:nvPr/>
              </p:nvSpPr>
              <p:spPr>
                <a:xfrm>
                  <a:off x="3363568" y="2683062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93" name="Freeform: Shape 4492">
                  <a:extLst>
                    <a:ext uri="{FF2B5EF4-FFF2-40B4-BE49-F238E27FC236}">
                      <a16:creationId xmlns:a16="http://schemas.microsoft.com/office/drawing/2014/main" id="{F671EEA8-AD80-9433-9379-60A309FA2708}"/>
                    </a:ext>
                  </a:extLst>
                </p:cNvPr>
                <p:cNvSpPr/>
                <p:nvPr/>
              </p:nvSpPr>
              <p:spPr>
                <a:xfrm>
                  <a:off x="3363568" y="2683062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94" name="Graphic 4351">
                <a:extLst>
                  <a:ext uri="{FF2B5EF4-FFF2-40B4-BE49-F238E27FC236}">
                    <a16:creationId xmlns:a16="http://schemas.microsoft.com/office/drawing/2014/main" id="{7F7B9E82-C0F6-0CAE-77BC-D0D745117716}"/>
                  </a:ext>
                </a:extLst>
              </p:cNvPr>
              <p:cNvGrpSpPr/>
              <p:nvPr/>
            </p:nvGrpSpPr>
            <p:grpSpPr>
              <a:xfrm>
                <a:off x="2767778" y="3256323"/>
                <a:ext cx="45915" cy="54000"/>
                <a:chOff x="3412976" y="2745507"/>
                <a:chExt cx="73456" cy="54772"/>
              </a:xfrm>
            </p:grpSpPr>
            <p:sp>
              <p:nvSpPr>
                <p:cNvPr id="4495" name="Freeform: Shape 4494">
                  <a:extLst>
                    <a:ext uri="{FF2B5EF4-FFF2-40B4-BE49-F238E27FC236}">
                      <a16:creationId xmlns:a16="http://schemas.microsoft.com/office/drawing/2014/main" id="{86FECAF9-4652-1BDD-04DF-FE8FA41696DB}"/>
                    </a:ext>
                  </a:extLst>
                </p:cNvPr>
                <p:cNvSpPr/>
                <p:nvPr/>
              </p:nvSpPr>
              <p:spPr>
                <a:xfrm>
                  <a:off x="3412976" y="2745507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96" name="Freeform: Shape 4495">
                  <a:extLst>
                    <a:ext uri="{FF2B5EF4-FFF2-40B4-BE49-F238E27FC236}">
                      <a16:creationId xmlns:a16="http://schemas.microsoft.com/office/drawing/2014/main" id="{FA4943E4-7D4B-B1F9-D0A2-9782F55D7259}"/>
                    </a:ext>
                  </a:extLst>
                </p:cNvPr>
                <p:cNvSpPr/>
                <p:nvPr/>
              </p:nvSpPr>
              <p:spPr>
                <a:xfrm>
                  <a:off x="3412976" y="2745507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97" name="Graphic 4351">
                <a:extLst>
                  <a:ext uri="{FF2B5EF4-FFF2-40B4-BE49-F238E27FC236}">
                    <a16:creationId xmlns:a16="http://schemas.microsoft.com/office/drawing/2014/main" id="{6D37B010-5D74-C0B3-244E-9DEAC485D88F}"/>
                  </a:ext>
                </a:extLst>
              </p:cNvPr>
              <p:cNvGrpSpPr/>
              <p:nvPr/>
            </p:nvGrpSpPr>
            <p:grpSpPr>
              <a:xfrm>
                <a:off x="2787807" y="3269806"/>
                <a:ext cx="45873" cy="54000"/>
                <a:chOff x="3445019" y="2759183"/>
                <a:chExt cx="73390" cy="54772"/>
              </a:xfrm>
            </p:grpSpPr>
            <p:sp>
              <p:nvSpPr>
                <p:cNvPr id="4498" name="Freeform: Shape 4497">
                  <a:extLst>
                    <a:ext uri="{FF2B5EF4-FFF2-40B4-BE49-F238E27FC236}">
                      <a16:creationId xmlns:a16="http://schemas.microsoft.com/office/drawing/2014/main" id="{6E5F2D07-EDB5-BAE0-0D2F-A2483188F0FF}"/>
                    </a:ext>
                  </a:extLst>
                </p:cNvPr>
                <p:cNvSpPr/>
                <p:nvPr/>
              </p:nvSpPr>
              <p:spPr>
                <a:xfrm>
                  <a:off x="3445019" y="275918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99" name="Freeform: Shape 4498">
                  <a:extLst>
                    <a:ext uri="{FF2B5EF4-FFF2-40B4-BE49-F238E27FC236}">
                      <a16:creationId xmlns:a16="http://schemas.microsoft.com/office/drawing/2014/main" id="{95E05C93-407F-5548-EB27-FBC19FB08D62}"/>
                    </a:ext>
                  </a:extLst>
                </p:cNvPr>
                <p:cNvSpPr/>
                <p:nvPr/>
              </p:nvSpPr>
              <p:spPr>
                <a:xfrm>
                  <a:off x="3445019" y="275918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00" name="Graphic 4351">
                <a:extLst>
                  <a:ext uri="{FF2B5EF4-FFF2-40B4-BE49-F238E27FC236}">
                    <a16:creationId xmlns:a16="http://schemas.microsoft.com/office/drawing/2014/main" id="{CBD35C30-33A1-E123-0EBB-4119095F4B73}"/>
                  </a:ext>
                </a:extLst>
              </p:cNvPr>
              <p:cNvGrpSpPr/>
              <p:nvPr/>
            </p:nvGrpSpPr>
            <p:grpSpPr>
              <a:xfrm>
                <a:off x="2928951" y="3311294"/>
                <a:ext cx="45915" cy="54000"/>
                <a:chOff x="3670827" y="2801264"/>
                <a:chExt cx="73456" cy="54772"/>
              </a:xfrm>
            </p:grpSpPr>
            <p:sp>
              <p:nvSpPr>
                <p:cNvPr id="4501" name="Freeform: Shape 4500">
                  <a:extLst>
                    <a:ext uri="{FF2B5EF4-FFF2-40B4-BE49-F238E27FC236}">
                      <a16:creationId xmlns:a16="http://schemas.microsoft.com/office/drawing/2014/main" id="{FDF8DAF6-4F18-0771-EB6C-56464DB798D2}"/>
                    </a:ext>
                  </a:extLst>
                </p:cNvPr>
                <p:cNvSpPr/>
                <p:nvPr/>
              </p:nvSpPr>
              <p:spPr>
                <a:xfrm>
                  <a:off x="3670827" y="2801264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02" name="Freeform: Shape 4501">
                  <a:extLst>
                    <a:ext uri="{FF2B5EF4-FFF2-40B4-BE49-F238E27FC236}">
                      <a16:creationId xmlns:a16="http://schemas.microsoft.com/office/drawing/2014/main" id="{BCA135EA-DF47-8B40-8941-8D07E85C644F}"/>
                    </a:ext>
                  </a:extLst>
                </p:cNvPr>
                <p:cNvSpPr/>
                <p:nvPr/>
              </p:nvSpPr>
              <p:spPr>
                <a:xfrm>
                  <a:off x="3670827" y="2801264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03" name="Graphic 4351">
                <a:extLst>
                  <a:ext uri="{FF2B5EF4-FFF2-40B4-BE49-F238E27FC236}">
                    <a16:creationId xmlns:a16="http://schemas.microsoft.com/office/drawing/2014/main" id="{FEE5FD28-9437-E608-2A59-DB7A364C22A2}"/>
                  </a:ext>
                </a:extLst>
              </p:cNvPr>
              <p:cNvGrpSpPr/>
              <p:nvPr/>
            </p:nvGrpSpPr>
            <p:grpSpPr>
              <a:xfrm>
                <a:off x="2956312" y="3342335"/>
                <a:ext cx="45873" cy="54000"/>
                <a:chOff x="3714599" y="2832749"/>
                <a:chExt cx="73390" cy="54772"/>
              </a:xfrm>
            </p:grpSpPr>
            <p:sp>
              <p:nvSpPr>
                <p:cNvPr id="4504" name="Freeform: Shape 4503">
                  <a:extLst>
                    <a:ext uri="{FF2B5EF4-FFF2-40B4-BE49-F238E27FC236}">
                      <a16:creationId xmlns:a16="http://schemas.microsoft.com/office/drawing/2014/main" id="{E25BE45F-F45E-83BA-FC27-19ABD3BA232A}"/>
                    </a:ext>
                  </a:extLst>
                </p:cNvPr>
                <p:cNvSpPr/>
                <p:nvPr/>
              </p:nvSpPr>
              <p:spPr>
                <a:xfrm>
                  <a:off x="3714599" y="2832749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05" name="Freeform: Shape 4504">
                  <a:extLst>
                    <a:ext uri="{FF2B5EF4-FFF2-40B4-BE49-F238E27FC236}">
                      <a16:creationId xmlns:a16="http://schemas.microsoft.com/office/drawing/2014/main" id="{12C8505A-76D1-A812-6EDD-302631063936}"/>
                    </a:ext>
                  </a:extLst>
                </p:cNvPr>
                <p:cNvSpPr/>
                <p:nvPr/>
              </p:nvSpPr>
              <p:spPr>
                <a:xfrm>
                  <a:off x="3714599" y="2832749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06" name="Graphic 4351">
                <a:extLst>
                  <a:ext uri="{FF2B5EF4-FFF2-40B4-BE49-F238E27FC236}">
                    <a16:creationId xmlns:a16="http://schemas.microsoft.com/office/drawing/2014/main" id="{E83F292C-78F4-B9D3-BB55-23A5082BE7B7}"/>
                  </a:ext>
                </a:extLst>
              </p:cNvPr>
              <p:cNvGrpSpPr/>
              <p:nvPr/>
            </p:nvGrpSpPr>
            <p:grpSpPr>
              <a:xfrm>
                <a:off x="3110522" y="3391083"/>
                <a:ext cx="45915" cy="54000"/>
                <a:chOff x="3961310" y="2882194"/>
                <a:chExt cx="73456" cy="54772"/>
              </a:xfrm>
            </p:grpSpPr>
            <p:sp>
              <p:nvSpPr>
                <p:cNvPr id="4507" name="Freeform: Shape 4506">
                  <a:extLst>
                    <a:ext uri="{FF2B5EF4-FFF2-40B4-BE49-F238E27FC236}">
                      <a16:creationId xmlns:a16="http://schemas.microsoft.com/office/drawing/2014/main" id="{08BC962F-AFFA-115B-1F43-78C6495ACC10}"/>
                    </a:ext>
                  </a:extLst>
                </p:cNvPr>
                <p:cNvSpPr/>
                <p:nvPr/>
              </p:nvSpPr>
              <p:spPr>
                <a:xfrm>
                  <a:off x="3961310" y="2882194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08" name="Freeform: Shape 4507">
                  <a:extLst>
                    <a:ext uri="{FF2B5EF4-FFF2-40B4-BE49-F238E27FC236}">
                      <a16:creationId xmlns:a16="http://schemas.microsoft.com/office/drawing/2014/main" id="{80AAB2BB-95E1-6687-8F56-BA0AC299A965}"/>
                    </a:ext>
                  </a:extLst>
                </p:cNvPr>
                <p:cNvSpPr/>
                <p:nvPr/>
              </p:nvSpPr>
              <p:spPr>
                <a:xfrm>
                  <a:off x="3961310" y="2882194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09" name="Graphic 4351">
                <a:extLst>
                  <a:ext uri="{FF2B5EF4-FFF2-40B4-BE49-F238E27FC236}">
                    <a16:creationId xmlns:a16="http://schemas.microsoft.com/office/drawing/2014/main" id="{6066B268-222F-32D6-7F5D-37CB71258F40}"/>
                  </a:ext>
                </a:extLst>
              </p:cNvPr>
              <p:cNvGrpSpPr/>
              <p:nvPr/>
            </p:nvGrpSpPr>
            <p:grpSpPr>
              <a:xfrm>
                <a:off x="3121130" y="3391083"/>
                <a:ext cx="45873" cy="54000"/>
                <a:chOff x="3978282" y="2882194"/>
                <a:chExt cx="73390" cy="54772"/>
              </a:xfrm>
            </p:grpSpPr>
            <p:sp>
              <p:nvSpPr>
                <p:cNvPr id="4510" name="Freeform: Shape 4509">
                  <a:extLst>
                    <a:ext uri="{FF2B5EF4-FFF2-40B4-BE49-F238E27FC236}">
                      <a16:creationId xmlns:a16="http://schemas.microsoft.com/office/drawing/2014/main" id="{035F884B-7C4A-BB07-EC17-8F7C86A500A7}"/>
                    </a:ext>
                  </a:extLst>
                </p:cNvPr>
                <p:cNvSpPr/>
                <p:nvPr/>
              </p:nvSpPr>
              <p:spPr>
                <a:xfrm>
                  <a:off x="3978282" y="2882194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11" name="Freeform: Shape 4510">
                  <a:extLst>
                    <a:ext uri="{FF2B5EF4-FFF2-40B4-BE49-F238E27FC236}">
                      <a16:creationId xmlns:a16="http://schemas.microsoft.com/office/drawing/2014/main" id="{CA216913-CE3A-F4C2-A8C6-0F1266427BB3}"/>
                    </a:ext>
                  </a:extLst>
                </p:cNvPr>
                <p:cNvSpPr/>
                <p:nvPr/>
              </p:nvSpPr>
              <p:spPr>
                <a:xfrm>
                  <a:off x="3978282" y="2882194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12" name="Graphic 4351">
                <a:extLst>
                  <a:ext uri="{FF2B5EF4-FFF2-40B4-BE49-F238E27FC236}">
                    <a16:creationId xmlns:a16="http://schemas.microsoft.com/office/drawing/2014/main" id="{DABBE2AF-8E6F-DC32-5270-A496B4F68A76}"/>
                  </a:ext>
                </a:extLst>
              </p:cNvPr>
              <p:cNvGrpSpPr/>
              <p:nvPr/>
            </p:nvGrpSpPr>
            <p:grpSpPr>
              <a:xfrm>
                <a:off x="3158771" y="3408789"/>
                <a:ext cx="45873" cy="54000"/>
                <a:chOff x="4038501" y="2900153"/>
                <a:chExt cx="73390" cy="54772"/>
              </a:xfrm>
            </p:grpSpPr>
            <p:sp>
              <p:nvSpPr>
                <p:cNvPr id="4513" name="Freeform: Shape 4512">
                  <a:extLst>
                    <a:ext uri="{FF2B5EF4-FFF2-40B4-BE49-F238E27FC236}">
                      <a16:creationId xmlns:a16="http://schemas.microsoft.com/office/drawing/2014/main" id="{B27D9421-812A-280C-2C8B-ABEB2458340A}"/>
                    </a:ext>
                  </a:extLst>
                </p:cNvPr>
                <p:cNvSpPr/>
                <p:nvPr/>
              </p:nvSpPr>
              <p:spPr>
                <a:xfrm>
                  <a:off x="4038501" y="290015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14" name="Freeform: Shape 4513">
                  <a:extLst>
                    <a:ext uri="{FF2B5EF4-FFF2-40B4-BE49-F238E27FC236}">
                      <a16:creationId xmlns:a16="http://schemas.microsoft.com/office/drawing/2014/main" id="{5BAE7B5F-3C19-23A5-0924-8F94DCEB3656}"/>
                    </a:ext>
                  </a:extLst>
                </p:cNvPr>
                <p:cNvSpPr/>
                <p:nvPr/>
              </p:nvSpPr>
              <p:spPr>
                <a:xfrm>
                  <a:off x="4038501" y="290015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15" name="Graphic 4351">
                <a:extLst>
                  <a:ext uri="{FF2B5EF4-FFF2-40B4-BE49-F238E27FC236}">
                    <a16:creationId xmlns:a16="http://schemas.microsoft.com/office/drawing/2014/main" id="{0B0885FD-38EE-3C9A-AC58-CFD422F64E2D}"/>
                  </a:ext>
                </a:extLst>
              </p:cNvPr>
              <p:cNvGrpSpPr/>
              <p:nvPr/>
            </p:nvGrpSpPr>
            <p:grpSpPr>
              <a:xfrm>
                <a:off x="3169379" y="3408789"/>
                <a:ext cx="45873" cy="54000"/>
                <a:chOff x="4055473" y="2900153"/>
                <a:chExt cx="73390" cy="54772"/>
              </a:xfrm>
            </p:grpSpPr>
            <p:sp>
              <p:nvSpPr>
                <p:cNvPr id="4516" name="Freeform: Shape 4515">
                  <a:extLst>
                    <a:ext uri="{FF2B5EF4-FFF2-40B4-BE49-F238E27FC236}">
                      <a16:creationId xmlns:a16="http://schemas.microsoft.com/office/drawing/2014/main" id="{9ADA55CD-4251-2FA6-C74B-4982ED10F8EA}"/>
                    </a:ext>
                  </a:extLst>
                </p:cNvPr>
                <p:cNvSpPr/>
                <p:nvPr/>
              </p:nvSpPr>
              <p:spPr>
                <a:xfrm>
                  <a:off x="4055473" y="290015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17" name="Freeform: Shape 4516">
                  <a:extLst>
                    <a:ext uri="{FF2B5EF4-FFF2-40B4-BE49-F238E27FC236}">
                      <a16:creationId xmlns:a16="http://schemas.microsoft.com/office/drawing/2014/main" id="{C99250D7-6930-EAE6-FC07-709E6987CA3A}"/>
                    </a:ext>
                  </a:extLst>
                </p:cNvPr>
                <p:cNvSpPr/>
                <p:nvPr/>
              </p:nvSpPr>
              <p:spPr>
                <a:xfrm>
                  <a:off x="4055473" y="290015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18" name="Graphic 4351">
                <a:extLst>
                  <a:ext uri="{FF2B5EF4-FFF2-40B4-BE49-F238E27FC236}">
                    <a16:creationId xmlns:a16="http://schemas.microsoft.com/office/drawing/2014/main" id="{6D3C1587-9201-C93B-8201-F9B9F5BB5181}"/>
                  </a:ext>
                </a:extLst>
              </p:cNvPr>
              <p:cNvGrpSpPr/>
              <p:nvPr/>
            </p:nvGrpSpPr>
            <p:grpSpPr>
              <a:xfrm>
                <a:off x="3272677" y="3457388"/>
                <a:ext cx="45915" cy="54000"/>
                <a:chOff x="4220733" y="2949448"/>
                <a:chExt cx="73456" cy="54772"/>
              </a:xfrm>
            </p:grpSpPr>
            <p:sp>
              <p:nvSpPr>
                <p:cNvPr id="4519" name="Freeform: Shape 4518">
                  <a:extLst>
                    <a:ext uri="{FF2B5EF4-FFF2-40B4-BE49-F238E27FC236}">
                      <a16:creationId xmlns:a16="http://schemas.microsoft.com/office/drawing/2014/main" id="{5AD68A1F-2A7F-59CE-35D6-82011D5F5055}"/>
                    </a:ext>
                  </a:extLst>
                </p:cNvPr>
                <p:cNvSpPr/>
                <p:nvPr/>
              </p:nvSpPr>
              <p:spPr>
                <a:xfrm>
                  <a:off x="4220733" y="2949448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20" name="Freeform: Shape 4519">
                  <a:extLst>
                    <a:ext uri="{FF2B5EF4-FFF2-40B4-BE49-F238E27FC236}">
                      <a16:creationId xmlns:a16="http://schemas.microsoft.com/office/drawing/2014/main" id="{961C16EC-9BDE-F9A3-9C91-86A68BBA69EF}"/>
                    </a:ext>
                  </a:extLst>
                </p:cNvPr>
                <p:cNvSpPr/>
                <p:nvPr/>
              </p:nvSpPr>
              <p:spPr>
                <a:xfrm>
                  <a:off x="4220733" y="2949448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21" name="Graphic 4351">
                <a:extLst>
                  <a:ext uri="{FF2B5EF4-FFF2-40B4-BE49-F238E27FC236}">
                    <a16:creationId xmlns:a16="http://schemas.microsoft.com/office/drawing/2014/main" id="{7BAA0651-F575-CA08-CD6B-DC87C612A2C3}"/>
                  </a:ext>
                </a:extLst>
              </p:cNvPr>
              <p:cNvGrpSpPr/>
              <p:nvPr/>
            </p:nvGrpSpPr>
            <p:grpSpPr>
              <a:xfrm>
                <a:off x="3292706" y="3491764"/>
                <a:ext cx="45873" cy="54000"/>
                <a:chOff x="4252776" y="2984315"/>
                <a:chExt cx="73390" cy="54772"/>
              </a:xfrm>
            </p:grpSpPr>
            <p:sp>
              <p:nvSpPr>
                <p:cNvPr id="4522" name="Freeform: Shape 4521">
                  <a:extLst>
                    <a:ext uri="{FF2B5EF4-FFF2-40B4-BE49-F238E27FC236}">
                      <a16:creationId xmlns:a16="http://schemas.microsoft.com/office/drawing/2014/main" id="{ACDD9F67-8675-D432-829B-62BB4A1AB869}"/>
                    </a:ext>
                  </a:extLst>
                </p:cNvPr>
                <p:cNvSpPr/>
                <p:nvPr/>
              </p:nvSpPr>
              <p:spPr>
                <a:xfrm>
                  <a:off x="4252776" y="2984315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236"/>
                    <a:gd name="connsiteX1" fmla="*/ 0 w 73390"/>
                    <a:gd name="connsiteY1" fmla="*/ 84236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236">
                      <a:moveTo>
                        <a:pt x="73391" y="0"/>
                      </a:moveTo>
                      <a:lnTo>
                        <a:pt x="0" y="84236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23" name="Freeform: Shape 4522">
                  <a:extLst>
                    <a:ext uri="{FF2B5EF4-FFF2-40B4-BE49-F238E27FC236}">
                      <a16:creationId xmlns:a16="http://schemas.microsoft.com/office/drawing/2014/main" id="{AA6B5630-C315-4211-36FA-C68685491304}"/>
                    </a:ext>
                  </a:extLst>
                </p:cNvPr>
                <p:cNvSpPr/>
                <p:nvPr/>
              </p:nvSpPr>
              <p:spPr>
                <a:xfrm>
                  <a:off x="4252776" y="2984315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236 h 84236"/>
                    <a:gd name="connsiteX1" fmla="*/ 0 w 73390"/>
                    <a:gd name="connsiteY1" fmla="*/ 0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236">
                      <a:moveTo>
                        <a:pt x="73391" y="84236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24" name="Graphic 4351">
                <a:extLst>
                  <a:ext uri="{FF2B5EF4-FFF2-40B4-BE49-F238E27FC236}">
                    <a16:creationId xmlns:a16="http://schemas.microsoft.com/office/drawing/2014/main" id="{C3C8719D-A9A7-93FB-77BA-D2E82053B3C0}"/>
                  </a:ext>
                </a:extLst>
              </p:cNvPr>
              <p:cNvGrpSpPr/>
              <p:nvPr/>
            </p:nvGrpSpPr>
            <p:grpSpPr>
              <a:xfrm>
                <a:off x="3300817" y="3491764"/>
                <a:ext cx="45915" cy="54000"/>
                <a:chOff x="4265751" y="2984315"/>
                <a:chExt cx="73456" cy="54772"/>
              </a:xfrm>
            </p:grpSpPr>
            <p:sp>
              <p:nvSpPr>
                <p:cNvPr id="4525" name="Freeform: Shape 4524">
                  <a:extLst>
                    <a:ext uri="{FF2B5EF4-FFF2-40B4-BE49-F238E27FC236}">
                      <a16:creationId xmlns:a16="http://schemas.microsoft.com/office/drawing/2014/main" id="{4C70415F-F498-BBD5-65F5-0170F54CFE7C}"/>
                    </a:ext>
                  </a:extLst>
                </p:cNvPr>
                <p:cNvSpPr/>
                <p:nvPr/>
              </p:nvSpPr>
              <p:spPr>
                <a:xfrm>
                  <a:off x="4265751" y="2984315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236"/>
                    <a:gd name="connsiteX1" fmla="*/ 0 w 73456"/>
                    <a:gd name="connsiteY1" fmla="*/ 84236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236">
                      <a:moveTo>
                        <a:pt x="73456" y="0"/>
                      </a:moveTo>
                      <a:lnTo>
                        <a:pt x="0" y="84236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26" name="Freeform: Shape 4525">
                  <a:extLst>
                    <a:ext uri="{FF2B5EF4-FFF2-40B4-BE49-F238E27FC236}">
                      <a16:creationId xmlns:a16="http://schemas.microsoft.com/office/drawing/2014/main" id="{18D8CA74-3C1D-86B0-7A97-E35573274675}"/>
                    </a:ext>
                  </a:extLst>
                </p:cNvPr>
                <p:cNvSpPr/>
                <p:nvPr/>
              </p:nvSpPr>
              <p:spPr>
                <a:xfrm>
                  <a:off x="4265751" y="2984315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236 h 84236"/>
                    <a:gd name="connsiteX1" fmla="*/ 0 w 73456"/>
                    <a:gd name="connsiteY1" fmla="*/ 0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236">
                      <a:moveTo>
                        <a:pt x="73456" y="84236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27" name="Graphic 4351">
                <a:extLst>
                  <a:ext uri="{FF2B5EF4-FFF2-40B4-BE49-F238E27FC236}">
                    <a16:creationId xmlns:a16="http://schemas.microsoft.com/office/drawing/2014/main" id="{374D7791-612B-4EAD-D98C-8067FF6DC33F}"/>
                  </a:ext>
                </a:extLst>
              </p:cNvPr>
              <p:cNvGrpSpPr/>
              <p:nvPr/>
            </p:nvGrpSpPr>
            <p:grpSpPr>
              <a:xfrm>
                <a:off x="3394120" y="3491764"/>
                <a:ext cx="45873" cy="54000"/>
                <a:chOff x="4415022" y="2984315"/>
                <a:chExt cx="73390" cy="54772"/>
              </a:xfrm>
            </p:grpSpPr>
            <p:sp>
              <p:nvSpPr>
                <p:cNvPr id="4528" name="Freeform: Shape 4527">
                  <a:extLst>
                    <a:ext uri="{FF2B5EF4-FFF2-40B4-BE49-F238E27FC236}">
                      <a16:creationId xmlns:a16="http://schemas.microsoft.com/office/drawing/2014/main" id="{EC09D12E-4282-0FA7-E29D-593BF1674BEE}"/>
                    </a:ext>
                  </a:extLst>
                </p:cNvPr>
                <p:cNvSpPr/>
                <p:nvPr/>
              </p:nvSpPr>
              <p:spPr>
                <a:xfrm>
                  <a:off x="4415022" y="2984315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236"/>
                    <a:gd name="connsiteX1" fmla="*/ 0 w 73390"/>
                    <a:gd name="connsiteY1" fmla="*/ 84236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236">
                      <a:moveTo>
                        <a:pt x="73391" y="0"/>
                      </a:moveTo>
                      <a:lnTo>
                        <a:pt x="0" y="84236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29" name="Freeform: Shape 4528">
                  <a:extLst>
                    <a:ext uri="{FF2B5EF4-FFF2-40B4-BE49-F238E27FC236}">
                      <a16:creationId xmlns:a16="http://schemas.microsoft.com/office/drawing/2014/main" id="{6A19A0A3-5C08-4F5F-F9E9-930C2A353BF3}"/>
                    </a:ext>
                  </a:extLst>
                </p:cNvPr>
                <p:cNvSpPr/>
                <p:nvPr/>
              </p:nvSpPr>
              <p:spPr>
                <a:xfrm>
                  <a:off x="4415022" y="2984315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236 h 84236"/>
                    <a:gd name="connsiteX1" fmla="*/ 0 w 73390"/>
                    <a:gd name="connsiteY1" fmla="*/ 0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236">
                      <a:moveTo>
                        <a:pt x="73391" y="84236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30" name="Graphic 4351">
                <a:extLst>
                  <a:ext uri="{FF2B5EF4-FFF2-40B4-BE49-F238E27FC236}">
                    <a16:creationId xmlns:a16="http://schemas.microsoft.com/office/drawing/2014/main" id="{89DF45FA-2D81-5DC2-88B3-B0BC80BC3C1C}"/>
                  </a:ext>
                </a:extLst>
              </p:cNvPr>
              <p:cNvGrpSpPr/>
              <p:nvPr/>
            </p:nvGrpSpPr>
            <p:grpSpPr>
              <a:xfrm>
                <a:off x="3445483" y="3491764"/>
                <a:ext cx="45873" cy="54000"/>
                <a:chOff x="4497194" y="2984315"/>
                <a:chExt cx="73390" cy="54772"/>
              </a:xfrm>
            </p:grpSpPr>
            <p:sp>
              <p:nvSpPr>
                <p:cNvPr id="4531" name="Freeform: Shape 4530">
                  <a:extLst>
                    <a:ext uri="{FF2B5EF4-FFF2-40B4-BE49-F238E27FC236}">
                      <a16:creationId xmlns:a16="http://schemas.microsoft.com/office/drawing/2014/main" id="{045DE785-319C-C6C2-9D8C-41FECFB9383F}"/>
                    </a:ext>
                  </a:extLst>
                </p:cNvPr>
                <p:cNvSpPr/>
                <p:nvPr/>
              </p:nvSpPr>
              <p:spPr>
                <a:xfrm>
                  <a:off x="4497194" y="2984315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236"/>
                    <a:gd name="connsiteX1" fmla="*/ 0 w 73390"/>
                    <a:gd name="connsiteY1" fmla="*/ 84236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236">
                      <a:moveTo>
                        <a:pt x="73391" y="0"/>
                      </a:moveTo>
                      <a:lnTo>
                        <a:pt x="0" y="84236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32" name="Freeform: Shape 4531">
                  <a:extLst>
                    <a:ext uri="{FF2B5EF4-FFF2-40B4-BE49-F238E27FC236}">
                      <a16:creationId xmlns:a16="http://schemas.microsoft.com/office/drawing/2014/main" id="{57965E65-9552-D134-35FA-3EC4FA86B315}"/>
                    </a:ext>
                  </a:extLst>
                </p:cNvPr>
                <p:cNvSpPr/>
                <p:nvPr/>
              </p:nvSpPr>
              <p:spPr>
                <a:xfrm>
                  <a:off x="4497194" y="2984315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236 h 84236"/>
                    <a:gd name="connsiteX1" fmla="*/ 0 w 73390"/>
                    <a:gd name="connsiteY1" fmla="*/ 0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236">
                      <a:moveTo>
                        <a:pt x="73391" y="84236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33" name="Graphic 4351">
                <a:extLst>
                  <a:ext uri="{FF2B5EF4-FFF2-40B4-BE49-F238E27FC236}">
                    <a16:creationId xmlns:a16="http://schemas.microsoft.com/office/drawing/2014/main" id="{BEE76311-5D02-FDDA-F6CC-8162E7E636AF}"/>
                  </a:ext>
                </a:extLst>
              </p:cNvPr>
              <p:cNvGrpSpPr/>
              <p:nvPr/>
            </p:nvGrpSpPr>
            <p:grpSpPr>
              <a:xfrm>
                <a:off x="3623122" y="3588962"/>
                <a:ext cx="45873" cy="54000"/>
                <a:chOff x="4781387" y="3082904"/>
                <a:chExt cx="73390" cy="54772"/>
              </a:xfrm>
            </p:grpSpPr>
            <p:sp>
              <p:nvSpPr>
                <p:cNvPr id="4534" name="Freeform: Shape 4533">
                  <a:extLst>
                    <a:ext uri="{FF2B5EF4-FFF2-40B4-BE49-F238E27FC236}">
                      <a16:creationId xmlns:a16="http://schemas.microsoft.com/office/drawing/2014/main" id="{39832C9A-E9AF-DAB3-42A3-E0A096551A20}"/>
                    </a:ext>
                  </a:extLst>
                </p:cNvPr>
                <p:cNvSpPr/>
                <p:nvPr/>
              </p:nvSpPr>
              <p:spPr>
                <a:xfrm>
                  <a:off x="4781387" y="3082904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35" name="Freeform: Shape 4534">
                  <a:extLst>
                    <a:ext uri="{FF2B5EF4-FFF2-40B4-BE49-F238E27FC236}">
                      <a16:creationId xmlns:a16="http://schemas.microsoft.com/office/drawing/2014/main" id="{F577360A-F642-9F36-A5F7-363163B19CE4}"/>
                    </a:ext>
                  </a:extLst>
                </p:cNvPr>
                <p:cNvSpPr/>
                <p:nvPr/>
              </p:nvSpPr>
              <p:spPr>
                <a:xfrm>
                  <a:off x="4781387" y="3082904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36" name="Graphic 4351">
                <a:extLst>
                  <a:ext uri="{FF2B5EF4-FFF2-40B4-BE49-F238E27FC236}">
                    <a16:creationId xmlns:a16="http://schemas.microsoft.com/office/drawing/2014/main" id="{4BCCFFA1-636D-7F66-1CE1-8413CEF6FBE8}"/>
                  </a:ext>
                </a:extLst>
              </p:cNvPr>
              <p:cNvGrpSpPr/>
              <p:nvPr/>
            </p:nvGrpSpPr>
            <p:grpSpPr>
              <a:xfrm>
                <a:off x="3643478" y="3602446"/>
                <a:ext cx="45915" cy="54000"/>
                <a:chOff x="4813954" y="3096580"/>
                <a:chExt cx="73456" cy="54772"/>
              </a:xfrm>
            </p:grpSpPr>
            <p:sp>
              <p:nvSpPr>
                <p:cNvPr id="4537" name="Freeform: Shape 4536">
                  <a:extLst>
                    <a:ext uri="{FF2B5EF4-FFF2-40B4-BE49-F238E27FC236}">
                      <a16:creationId xmlns:a16="http://schemas.microsoft.com/office/drawing/2014/main" id="{5DF0AF8F-F941-505A-17F0-F0DC372ADA32}"/>
                    </a:ext>
                  </a:extLst>
                </p:cNvPr>
                <p:cNvSpPr/>
                <p:nvPr/>
              </p:nvSpPr>
              <p:spPr>
                <a:xfrm>
                  <a:off x="4813954" y="3096580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38" name="Freeform: Shape 4537">
                  <a:extLst>
                    <a:ext uri="{FF2B5EF4-FFF2-40B4-BE49-F238E27FC236}">
                      <a16:creationId xmlns:a16="http://schemas.microsoft.com/office/drawing/2014/main" id="{EF9500D2-E4F0-205E-B9C7-267ECF622277}"/>
                    </a:ext>
                  </a:extLst>
                </p:cNvPr>
                <p:cNvSpPr/>
                <p:nvPr/>
              </p:nvSpPr>
              <p:spPr>
                <a:xfrm>
                  <a:off x="4813954" y="3096580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39" name="Graphic 4351">
                <a:extLst>
                  <a:ext uri="{FF2B5EF4-FFF2-40B4-BE49-F238E27FC236}">
                    <a16:creationId xmlns:a16="http://schemas.microsoft.com/office/drawing/2014/main" id="{5D86A1A8-E0DB-37AC-64B8-6E5C3AD9919C}"/>
                  </a:ext>
                </a:extLst>
              </p:cNvPr>
              <p:cNvGrpSpPr/>
              <p:nvPr/>
            </p:nvGrpSpPr>
            <p:grpSpPr>
              <a:xfrm>
                <a:off x="3686649" y="3602446"/>
                <a:ext cx="45873" cy="54000"/>
                <a:chOff x="4883020" y="3096580"/>
                <a:chExt cx="73390" cy="54772"/>
              </a:xfrm>
            </p:grpSpPr>
            <p:sp>
              <p:nvSpPr>
                <p:cNvPr id="4540" name="Freeform: Shape 4539">
                  <a:extLst>
                    <a:ext uri="{FF2B5EF4-FFF2-40B4-BE49-F238E27FC236}">
                      <a16:creationId xmlns:a16="http://schemas.microsoft.com/office/drawing/2014/main" id="{D14EB879-A887-E456-1E1C-145D991392F1}"/>
                    </a:ext>
                  </a:extLst>
                </p:cNvPr>
                <p:cNvSpPr/>
                <p:nvPr/>
              </p:nvSpPr>
              <p:spPr>
                <a:xfrm>
                  <a:off x="4883020" y="3096580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41" name="Freeform: Shape 4540">
                  <a:extLst>
                    <a:ext uri="{FF2B5EF4-FFF2-40B4-BE49-F238E27FC236}">
                      <a16:creationId xmlns:a16="http://schemas.microsoft.com/office/drawing/2014/main" id="{D2A631E0-62F6-7938-31D9-32B6C03A5307}"/>
                    </a:ext>
                  </a:extLst>
                </p:cNvPr>
                <p:cNvSpPr/>
                <p:nvPr/>
              </p:nvSpPr>
              <p:spPr>
                <a:xfrm>
                  <a:off x="4883020" y="3096580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42" name="Graphic 4351">
                <a:extLst>
                  <a:ext uri="{FF2B5EF4-FFF2-40B4-BE49-F238E27FC236}">
                    <a16:creationId xmlns:a16="http://schemas.microsoft.com/office/drawing/2014/main" id="{DB99AA37-141B-F012-E960-5AFDBCE03675}"/>
                  </a:ext>
                </a:extLst>
              </p:cNvPr>
              <p:cNvGrpSpPr/>
              <p:nvPr/>
            </p:nvGrpSpPr>
            <p:grpSpPr>
              <a:xfrm>
                <a:off x="3771720" y="3643933"/>
                <a:ext cx="45873" cy="54000"/>
                <a:chOff x="5019120" y="3138661"/>
                <a:chExt cx="73390" cy="54772"/>
              </a:xfrm>
            </p:grpSpPr>
            <p:sp>
              <p:nvSpPr>
                <p:cNvPr id="4543" name="Freeform: Shape 4542">
                  <a:extLst>
                    <a:ext uri="{FF2B5EF4-FFF2-40B4-BE49-F238E27FC236}">
                      <a16:creationId xmlns:a16="http://schemas.microsoft.com/office/drawing/2014/main" id="{7585BCB4-DCC5-E2BD-041D-AC8E0B242013}"/>
                    </a:ext>
                  </a:extLst>
                </p:cNvPr>
                <p:cNvSpPr/>
                <p:nvPr/>
              </p:nvSpPr>
              <p:spPr>
                <a:xfrm>
                  <a:off x="5019120" y="31386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44" name="Freeform: Shape 4543">
                  <a:extLst>
                    <a:ext uri="{FF2B5EF4-FFF2-40B4-BE49-F238E27FC236}">
                      <a16:creationId xmlns:a16="http://schemas.microsoft.com/office/drawing/2014/main" id="{8A933378-4D0C-96A3-0FBB-FA3A955CE5DA}"/>
                    </a:ext>
                  </a:extLst>
                </p:cNvPr>
                <p:cNvSpPr/>
                <p:nvPr/>
              </p:nvSpPr>
              <p:spPr>
                <a:xfrm>
                  <a:off x="5019120" y="31386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45" name="Graphic 4351">
                <a:extLst>
                  <a:ext uri="{FF2B5EF4-FFF2-40B4-BE49-F238E27FC236}">
                    <a16:creationId xmlns:a16="http://schemas.microsoft.com/office/drawing/2014/main" id="{789D3A4E-31B0-96B2-DE4E-B09330361D1B}"/>
                  </a:ext>
                </a:extLst>
              </p:cNvPr>
              <p:cNvGrpSpPr/>
              <p:nvPr/>
            </p:nvGrpSpPr>
            <p:grpSpPr>
              <a:xfrm>
                <a:off x="3808501" y="3664306"/>
                <a:ext cx="45873" cy="54000"/>
                <a:chOff x="5077964" y="3159325"/>
                <a:chExt cx="73390" cy="54772"/>
              </a:xfrm>
            </p:grpSpPr>
            <p:sp>
              <p:nvSpPr>
                <p:cNvPr id="4546" name="Freeform: Shape 4545">
                  <a:extLst>
                    <a:ext uri="{FF2B5EF4-FFF2-40B4-BE49-F238E27FC236}">
                      <a16:creationId xmlns:a16="http://schemas.microsoft.com/office/drawing/2014/main" id="{BDDA80DB-D3B6-9F67-5C0A-C9F8995D05B6}"/>
                    </a:ext>
                  </a:extLst>
                </p:cNvPr>
                <p:cNvSpPr/>
                <p:nvPr/>
              </p:nvSpPr>
              <p:spPr>
                <a:xfrm>
                  <a:off x="5077964" y="3159325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47" name="Freeform: Shape 4546">
                  <a:extLst>
                    <a:ext uri="{FF2B5EF4-FFF2-40B4-BE49-F238E27FC236}">
                      <a16:creationId xmlns:a16="http://schemas.microsoft.com/office/drawing/2014/main" id="{7EA48685-4AAB-272F-208A-32A8D9499D62}"/>
                    </a:ext>
                  </a:extLst>
                </p:cNvPr>
                <p:cNvSpPr/>
                <p:nvPr/>
              </p:nvSpPr>
              <p:spPr>
                <a:xfrm>
                  <a:off x="5077964" y="3159325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48" name="Graphic 4351">
                <a:extLst>
                  <a:ext uri="{FF2B5EF4-FFF2-40B4-BE49-F238E27FC236}">
                    <a16:creationId xmlns:a16="http://schemas.microsoft.com/office/drawing/2014/main" id="{69EDEDA7-C50B-7E7E-AAEC-72E300C8FC7B}"/>
                  </a:ext>
                </a:extLst>
              </p:cNvPr>
              <p:cNvGrpSpPr/>
              <p:nvPr/>
            </p:nvGrpSpPr>
            <p:grpSpPr>
              <a:xfrm>
                <a:off x="3826154" y="3664306"/>
                <a:ext cx="45873" cy="54000"/>
                <a:chOff x="5106206" y="3159325"/>
                <a:chExt cx="73390" cy="54772"/>
              </a:xfrm>
            </p:grpSpPr>
            <p:sp>
              <p:nvSpPr>
                <p:cNvPr id="4549" name="Freeform: Shape 4548">
                  <a:extLst>
                    <a:ext uri="{FF2B5EF4-FFF2-40B4-BE49-F238E27FC236}">
                      <a16:creationId xmlns:a16="http://schemas.microsoft.com/office/drawing/2014/main" id="{6B55ECDC-CEEA-8B83-9B9F-6D82F167243A}"/>
                    </a:ext>
                  </a:extLst>
                </p:cNvPr>
                <p:cNvSpPr/>
                <p:nvPr/>
              </p:nvSpPr>
              <p:spPr>
                <a:xfrm>
                  <a:off x="5106206" y="3159325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50" name="Freeform: Shape 4549">
                  <a:extLst>
                    <a:ext uri="{FF2B5EF4-FFF2-40B4-BE49-F238E27FC236}">
                      <a16:creationId xmlns:a16="http://schemas.microsoft.com/office/drawing/2014/main" id="{937A27C0-5E8C-9977-0630-9374477117A6}"/>
                    </a:ext>
                  </a:extLst>
                </p:cNvPr>
                <p:cNvSpPr/>
                <p:nvPr/>
              </p:nvSpPr>
              <p:spPr>
                <a:xfrm>
                  <a:off x="5106206" y="3159325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51" name="Graphic 4351">
                <a:extLst>
                  <a:ext uri="{FF2B5EF4-FFF2-40B4-BE49-F238E27FC236}">
                    <a16:creationId xmlns:a16="http://schemas.microsoft.com/office/drawing/2014/main" id="{E45C9229-A3AB-191A-329D-21075BB9BFD0}"/>
                  </a:ext>
                </a:extLst>
              </p:cNvPr>
              <p:cNvGrpSpPr/>
              <p:nvPr/>
            </p:nvGrpSpPr>
            <p:grpSpPr>
              <a:xfrm>
                <a:off x="4162304" y="3760616"/>
                <a:ext cx="45873" cy="54000"/>
                <a:chOff x="5643991" y="3257013"/>
                <a:chExt cx="73390" cy="54772"/>
              </a:xfrm>
            </p:grpSpPr>
            <p:sp>
              <p:nvSpPr>
                <p:cNvPr id="4552" name="Freeform: Shape 4551">
                  <a:extLst>
                    <a:ext uri="{FF2B5EF4-FFF2-40B4-BE49-F238E27FC236}">
                      <a16:creationId xmlns:a16="http://schemas.microsoft.com/office/drawing/2014/main" id="{C1584CF8-BF95-D08A-6319-14CD1EDA83CF}"/>
                    </a:ext>
                  </a:extLst>
                </p:cNvPr>
                <p:cNvSpPr/>
                <p:nvPr/>
              </p:nvSpPr>
              <p:spPr>
                <a:xfrm>
                  <a:off x="5643991" y="325701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53" name="Freeform: Shape 4552">
                  <a:extLst>
                    <a:ext uri="{FF2B5EF4-FFF2-40B4-BE49-F238E27FC236}">
                      <a16:creationId xmlns:a16="http://schemas.microsoft.com/office/drawing/2014/main" id="{2EC7CAF3-11AE-0DD4-2CA0-E7F3BE200869}"/>
                    </a:ext>
                  </a:extLst>
                </p:cNvPr>
                <p:cNvSpPr/>
                <p:nvPr/>
              </p:nvSpPr>
              <p:spPr>
                <a:xfrm>
                  <a:off x="5643991" y="325701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54" name="Graphic 4351">
                <a:extLst>
                  <a:ext uri="{FF2B5EF4-FFF2-40B4-BE49-F238E27FC236}">
                    <a16:creationId xmlns:a16="http://schemas.microsoft.com/office/drawing/2014/main" id="{627F3684-36A4-0F0E-4203-C397794E23B5}"/>
                  </a:ext>
                </a:extLst>
              </p:cNvPr>
              <p:cNvGrpSpPr/>
              <p:nvPr/>
            </p:nvGrpSpPr>
            <p:grpSpPr>
              <a:xfrm>
                <a:off x="4193268" y="3802103"/>
                <a:ext cx="45915" cy="54000"/>
                <a:chOff x="5693529" y="3299093"/>
                <a:chExt cx="73456" cy="54772"/>
              </a:xfrm>
            </p:grpSpPr>
            <p:sp>
              <p:nvSpPr>
                <p:cNvPr id="4555" name="Freeform: Shape 4554">
                  <a:extLst>
                    <a:ext uri="{FF2B5EF4-FFF2-40B4-BE49-F238E27FC236}">
                      <a16:creationId xmlns:a16="http://schemas.microsoft.com/office/drawing/2014/main" id="{24126FF5-89F8-6120-678B-CF5DD8A0A868}"/>
                    </a:ext>
                  </a:extLst>
                </p:cNvPr>
                <p:cNvSpPr/>
                <p:nvPr/>
              </p:nvSpPr>
              <p:spPr>
                <a:xfrm>
                  <a:off x="5693529" y="3299093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56" name="Freeform: Shape 4555">
                  <a:extLst>
                    <a:ext uri="{FF2B5EF4-FFF2-40B4-BE49-F238E27FC236}">
                      <a16:creationId xmlns:a16="http://schemas.microsoft.com/office/drawing/2014/main" id="{B998C507-038B-E528-4C12-8FB140FE93E6}"/>
                    </a:ext>
                  </a:extLst>
                </p:cNvPr>
                <p:cNvSpPr/>
                <p:nvPr/>
              </p:nvSpPr>
              <p:spPr>
                <a:xfrm>
                  <a:off x="5693529" y="3299093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57" name="Graphic 4351">
                <a:extLst>
                  <a:ext uri="{FF2B5EF4-FFF2-40B4-BE49-F238E27FC236}">
                    <a16:creationId xmlns:a16="http://schemas.microsoft.com/office/drawing/2014/main" id="{9113CDBD-1487-4CA5-E1CD-65A8512DDE98}"/>
                  </a:ext>
                </a:extLst>
              </p:cNvPr>
              <p:cNvGrpSpPr/>
              <p:nvPr/>
            </p:nvGrpSpPr>
            <p:grpSpPr>
              <a:xfrm>
                <a:off x="4268674" y="3819291"/>
                <a:ext cx="45873" cy="54000"/>
                <a:chOff x="5814166" y="3316527"/>
                <a:chExt cx="73390" cy="54772"/>
              </a:xfrm>
            </p:grpSpPr>
            <p:sp>
              <p:nvSpPr>
                <p:cNvPr id="4558" name="Freeform: Shape 4557">
                  <a:extLst>
                    <a:ext uri="{FF2B5EF4-FFF2-40B4-BE49-F238E27FC236}">
                      <a16:creationId xmlns:a16="http://schemas.microsoft.com/office/drawing/2014/main" id="{46CD36BE-8275-8B97-6EDC-6D6C0B45F79C}"/>
                    </a:ext>
                  </a:extLst>
                </p:cNvPr>
                <p:cNvSpPr/>
                <p:nvPr/>
              </p:nvSpPr>
              <p:spPr>
                <a:xfrm>
                  <a:off x="5814166" y="3316527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236"/>
                    <a:gd name="connsiteX1" fmla="*/ 0 w 73390"/>
                    <a:gd name="connsiteY1" fmla="*/ 84236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236">
                      <a:moveTo>
                        <a:pt x="73391" y="0"/>
                      </a:moveTo>
                      <a:lnTo>
                        <a:pt x="0" y="84236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59" name="Freeform: Shape 4558">
                  <a:extLst>
                    <a:ext uri="{FF2B5EF4-FFF2-40B4-BE49-F238E27FC236}">
                      <a16:creationId xmlns:a16="http://schemas.microsoft.com/office/drawing/2014/main" id="{9E7C92B9-E934-21AA-A839-7ADADB71BC81}"/>
                    </a:ext>
                  </a:extLst>
                </p:cNvPr>
                <p:cNvSpPr/>
                <p:nvPr/>
              </p:nvSpPr>
              <p:spPr>
                <a:xfrm>
                  <a:off x="5814166" y="3316527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236 h 84236"/>
                    <a:gd name="connsiteX1" fmla="*/ 0 w 73390"/>
                    <a:gd name="connsiteY1" fmla="*/ 0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236">
                      <a:moveTo>
                        <a:pt x="73391" y="84236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60" name="Graphic 4351">
                <a:extLst>
                  <a:ext uri="{FF2B5EF4-FFF2-40B4-BE49-F238E27FC236}">
                    <a16:creationId xmlns:a16="http://schemas.microsoft.com/office/drawing/2014/main" id="{4953C743-B5E4-5802-DC6A-E55485A38FC1}"/>
                  </a:ext>
                </a:extLst>
              </p:cNvPr>
              <p:cNvGrpSpPr/>
              <p:nvPr/>
            </p:nvGrpSpPr>
            <p:grpSpPr>
              <a:xfrm>
                <a:off x="4336624" y="3856703"/>
                <a:ext cx="45873" cy="54000"/>
                <a:chOff x="5922876" y="3354474"/>
                <a:chExt cx="73390" cy="54772"/>
              </a:xfrm>
            </p:grpSpPr>
            <p:sp>
              <p:nvSpPr>
                <p:cNvPr id="4561" name="Freeform: Shape 4560">
                  <a:extLst>
                    <a:ext uri="{FF2B5EF4-FFF2-40B4-BE49-F238E27FC236}">
                      <a16:creationId xmlns:a16="http://schemas.microsoft.com/office/drawing/2014/main" id="{ACC2CCAB-106C-E32D-5C49-DCACC4290C02}"/>
                    </a:ext>
                  </a:extLst>
                </p:cNvPr>
                <p:cNvSpPr/>
                <p:nvPr/>
              </p:nvSpPr>
              <p:spPr>
                <a:xfrm>
                  <a:off x="5922876" y="3354474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236"/>
                    <a:gd name="connsiteX1" fmla="*/ 0 w 73390"/>
                    <a:gd name="connsiteY1" fmla="*/ 84237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236">
                      <a:moveTo>
                        <a:pt x="73391" y="0"/>
                      </a:moveTo>
                      <a:lnTo>
                        <a:pt x="0" y="84237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62" name="Freeform: Shape 4561">
                  <a:extLst>
                    <a:ext uri="{FF2B5EF4-FFF2-40B4-BE49-F238E27FC236}">
                      <a16:creationId xmlns:a16="http://schemas.microsoft.com/office/drawing/2014/main" id="{FF6BD880-C8A9-BE7F-8B3E-1797FAE5B678}"/>
                    </a:ext>
                  </a:extLst>
                </p:cNvPr>
                <p:cNvSpPr/>
                <p:nvPr/>
              </p:nvSpPr>
              <p:spPr>
                <a:xfrm>
                  <a:off x="5922876" y="3354474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237 h 84236"/>
                    <a:gd name="connsiteX1" fmla="*/ 0 w 73390"/>
                    <a:gd name="connsiteY1" fmla="*/ 0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236">
                      <a:moveTo>
                        <a:pt x="73391" y="84237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63" name="Graphic 4351">
                <a:extLst>
                  <a:ext uri="{FF2B5EF4-FFF2-40B4-BE49-F238E27FC236}">
                    <a16:creationId xmlns:a16="http://schemas.microsoft.com/office/drawing/2014/main" id="{7C72C4BA-8419-BA9C-9A2C-6BEE037FBBF3}"/>
                  </a:ext>
                </a:extLst>
              </p:cNvPr>
              <p:cNvGrpSpPr/>
              <p:nvPr/>
            </p:nvGrpSpPr>
            <p:grpSpPr>
              <a:xfrm>
                <a:off x="4349158" y="3856703"/>
                <a:ext cx="45915" cy="54000"/>
                <a:chOff x="5942927" y="3354474"/>
                <a:chExt cx="73456" cy="54772"/>
              </a:xfrm>
            </p:grpSpPr>
            <p:sp>
              <p:nvSpPr>
                <p:cNvPr id="4564" name="Freeform: Shape 4563">
                  <a:extLst>
                    <a:ext uri="{FF2B5EF4-FFF2-40B4-BE49-F238E27FC236}">
                      <a16:creationId xmlns:a16="http://schemas.microsoft.com/office/drawing/2014/main" id="{F2E08D58-871C-8C7C-8F87-43E25AFDC540}"/>
                    </a:ext>
                  </a:extLst>
                </p:cNvPr>
                <p:cNvSpPr/>
                <p:nvPr/>
              </p:nvSpPr>
              <p:spPr>
                <a:xfrm>
                  <a:off x="5942927" y="3354474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236"/>
                    <a:gd name="connsiteX1" fmla="*/ 0 w 73456"/>
                    <a:gd name="connsiteY1" fmla="*/ 84237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236">
                      <a:moveTo>
                        <a:pt x="73456" y="0"/>
                      </a:moveTo>
                      <a:lnTo>
                        <a:pt x="0" y="84237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65" name="Freeform: Shape 4564">
                  <a:extLst>
                    <a:ext uri="{FF2B5EF4-FFF2-40B4-BE49-F238E27FC236}">
                      <a16:creationId xmlns:a16="http://schemas.microsoft.com/office/drawing/2014/main" id="{885ECCD5-0471-99C8-BD0C-3438650F7C7F}"/>
                    </a:ext>
                  </a:extLst>
                </p:cNvPr>
                <p:cNvSpPr/>
                <p:nvPr/>
              </p:nvSpPr>
              <p:spPr>
                <a:xfrm>
                  <a:off x="5942927" y="3354474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237 h 84236"/>
                    <a:gd name="connsiteX1" fmla="*/ 0 w 73456"/>
                    <a:gd name="connsiteY1" fmla="*/ 0 h 8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236">
                      <a:moveTo>
                        <a:pt x="73456" y="84237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66" name="Graphic 4351">
                <a:extLst>
                  <a:ext uri="{FF2B5EF4-FFF2-40B4-BE49-F238E27FC236}">
                    <a16:creationId xmlns:a16="http://schemas.microsoft.com/office/drawing/2014/main" id="{70931348-E20F-1E6A-BB9C-415436EC2109}"/>
                  </a:ext>
                </a:extLst>
              </p:cNvPr>
              <p:cNvGrpSpPr/>
              <p:nvPr/>
            </p:nvGrpSpPr>
            <p:grpSpPr>
              <a:xfrm>
                <a:off x="4364067" y="3881596"/>
                <a:ext cx="45873" cy="54000"/>
                <a:chOff x="5966779" y="3379723"/>
                <a:chExt cx="73390" cy="54772"/>
              </a:xfrm>
            </p:grpSpPr>
            <p:sp>
              <p:nvSpPr>
                <p:cNvPr id="4567" name="Freeform: Shape 4566">
                  <a:extLst>
                    <a:ext uri="{FF2B5EF4-FFF2-40B4-BE49-F238E27FC236}">
                      <a16:creationId xmlns:a16="http://schemas.microsoft.com/office/drawing/2014/main" id="{7258F249-BFD4-301C-FB2D-D0701305DFCC}"/>
                    </a:ext>
                  </a:extLst>
                </p:cNvPr>
                <p:cNvSpPr/>
                <p:nvPr/>
              </p:nvSpPr>
              <p:spPr>
                <a:xfrm>
                  <a:off x="5966779" y="337972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68" name="Freeform: Shape 4567">
                  <a:extLst>
                    <a:ext uri="{FF2B5EF4-FFF2-40B4-BE49-F238E27FC236}">
                      <a16:creationId xmlns:a16="http://schemas.microsoft.com/office/drawing/2014/main" id="{A63911E7-B017-2334-F25D-0EAA40FF8C7B}"/>
                    </a:ext>
                  </a:extLst>
                </p:cNvPr>
                <p:cNvSpPr/>
                <p:nvPr/>
              </p:nvSpPr>
              <p:spPr>
                <a:xfrm>
                  <a:off x="5966779" y="337972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69" name="Graphic 4351">
                <a:extLst>
                  <a:ext uri="{FF2B5EF4-FFF2-40B4-BE49-F238E27FC236}">
                    <a16:creationId xmlns:a16="http://schemas.microsoft.com/office/drawing/2014/main" id="{996C0615-D89E-565A-188A-FC0E4A41C673}"/>
                  </a:ext>
                </a:extLst>
              </p:cNvPr>
              <p:cNvGrpSpPr/>
              <p:nvPr/>
            </p:nvGrpSpPr>
            <p:grpSpPr>
              <a:xfrm>
                <a:off x="4374675" y="3881596"/>
                <a:ext cx="45873" cy="54000"/>
                <a:chOff x="5983751" y="3379723"/>
                <a:chExt cx="73390" cy="54772"/>
              </a:xfrm>
            </p:grpSpPr>
            <p:sp>
              <p:nvSpPr>
                <p:cNvPr id="4570" name="Freeform: Shape 4569">
                  <a:extLst>
                    <a:ext uri="{FF2B5EF4-FFF2-40B4-BE49-F238E27FC236}">
                      <a16:creationId xmlns:a16="http://schemas.microsoft.com/office/drawing/2014/main" id="{541A857C-894F-5863-9342-DA18E8663421}"/>
                    </a:ext>
                  </a:extLst>
                </p:cNvPr>
                <p:cNvSpPr/>
                <p:nvPr/>
              </p:nvSpPr>
              <p:spPr>
                <a:xfrm>
                  <a:off x="5983751" y="337972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71" name="Freeform: Shape 4570">
                  <a:extLst>
                    <a:ext uri="{FF2B5EF4-FFF2-40B4-BE49-F238E27FC236}">
                      <a16:creationId xmlns:a16="http://schemas.microsoft.com/office/drawing/2014/main" id="{0AF65C18-EF57-5202-06CF-27D0DA643E8E}"/>
                    </a:ext>
                  </a:extLst>
                </p:cNvPr>
                <p:cNvSpPr/>
                <p:nvPr/>
              </p:nvSpPr>
              <p:spPr>
                <a:xfrm>
                  <a:off x="5983751" y="3379723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72" name="Graphic 4351">
                <a:extLst>
                  <a:ext uri="{FF2B5EF4-FFF2-40B4-BE49-F238E27FC236}">
                    <a16:creationId xmlns:a16="http://schemas.microsoft.com/office/drawing/2014/main" id="{18BD0B71-633A-8758-43DB-43EC050FB135}"/>
                  </a:ext>
                </a:extLst>
              </p:cNvPr>
              <p:cNvGrpSpPr/>
              <p:nvPr/>
            </p:nvGrpSpPr>
            <p:grpSpPr>
              <a:xfrm>
                <a:off x="4499763" y="3888337"/>
                <a:ext cx="45873" cy="54000"/>
                <a:chOff x="6183872" y="3386561"/>
                <a:chExt cx="73390" cy="54772"/>
              </a:xfrm>
            </p:grpSpPr>
            <p:sp>
              <p:nvSpPr>
                <p:cNvPr id="4573" name="Freeform: Shape 4572">
                  <a:extLst>
                    <a:ext uri="{FF2B5EF4-FFF2-40B4-BE49-F238E27FC236}">
                      <a16:creationId xmlns:a16="http://schemas.microsoft.com/office/drawing/2014/main" id="{0B30C6FD-567E-216C-E744-8CF94EEE5D95}"/>
                    </a:ext>
                  </a:extLst>
                </p:cNvPr>
                <p:cNvSpPr/>
                <p:nvPr/>
              </p:nvSpPr>
              <p:spPr>
                <a:xfrm>
                  <a:off x="6183872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74" name="Freeform: Shape 4573">
                  <a:extLst>
                    <a:ext uri="{FF2B5EF4-FFF2-40B4-BE49-F238E27FC236}">
                      <a16:creationId xmlns:a16="http://schemas.microsoft.com/office/drawing/2014/main" id="{046AD5EB-24F7-15B2-9218-FE4B3F27F0CE}"/>
                    </a:ext>
                  </a:extLst>
                </p:cNvPr>
                <p:cNvSpPr/>
                <p:nvPr/>
              </p:nvSpPr>
              <p:spPr>
                <a:xfrm>
                  <a:off x="6183872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75" name="Graphic 4351">
                <a:extLst>
                  <a:ext uri="{FF2B5EF4-FFF2-40B4-BE49-F238E27FC236}">
                    <a16:creationId xmlns:a16="http://schemas.microsoft.com/office/drawing/2014/main" id="{34498732-7D7C-6236-BA74-4B4FB4FC1A61}"/>
                  </a:ext>
                </a:extLst>
              </p:cNvPr>
              <p:cNvGrpSpPr/>
              <p:nvPr/>
            </p:nvGrpSpPr>
            <p:grpSpPr>
              <a:xfrm>
                <a:off x="4512215" y="3888337"/>
                <a:ext cx="45873" cy="54000"/>
                <a:chOff x="6203792" y="3386561"/>
                <a:chExt cx="73390" cy="54772"/>
              </a:xfrm>
            </p:grpSpPr>
            <p:sp>
              <p:nvSpPr>
                <p:cNvPr id="4576" name="Freeform: Shape 4575">
                  <a:extLst>
                    <a:ext uri="{FF2B5EF4-FFF2-40B4-BE49-F238E27FC236}">
                      <a16:creationId xmlns:a16="http://schemas.microsoft.com/office/drawing/2014/main" id="{0DC0EA13-1852-47F4-3E1A-40847A897E76}"/>
                    </a:ext>
                  </a:extLst>
                </p:cNvPr>
                <p:cNvSpPr/>
                <p:nvPr/>
              </p:nvSpPr>
              <p:spPr>
                <a:xfrm>
                  <a:off x="6203792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77" name="Freeform: Shape 4576">
                  <a:extLst>
                    <a:ext uri="{FF2B5EF4-FFF2-40B4-BE49-F238E27FC236}">
                      <a16:creationId xmlns:a16="http://schemas.microsoft.com/office/drawing/2014/main" id="{93C5AD6C-C54A-4791-66C4-285AACDBD1F3}"/>
                    </a:ext>
                  </a:extLst>
                </p:cNvPr>
                <p:cNvSpPr/>
                <p:nvPr/>
              </p:nvSpPr>
              <p:spPr>
                <a:xfrm>
                  <a:off x="6203792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78" name="Graphic 4351">
                <a:extLst>
                  <a:ext uri="{FF2B5EF4-FFF2-40B4-BE49-F238E27FC236}">
                    <a16:creationId xmlns:a16="http://schemas.microsoft.com/office/drawing/2014/main" id="{4EB1F22C-A21A-A0F5-F55F-4B85D2155E42}"/>
                  </a:ext>
                </a:extLst>
              </p:cNvPr>
              <p:cNvGrpSpPr/>
              <p:nvPr/>
            </p:nvGrpSpPr>
            <p:grpSpPr>
              <a:xfrm>
                <a:off x="4522700" y="3888337"/>
                <a:ext cx="45873" cy="54000"/>
                <a:chOff x="6220567" y="3386561"/>
                <a:chExt cx="73390" cy="54772"/>
              </a:xfrm>
            </p:grpSpPr>
            <p:sp>
              <p:nvSpPr>
                <p:cNvPr id="4579" name="Freeform: Shape 4578">
                  <a:extLst>
                    <a:ext uri="{FF2B5EF4-FFF2-40B4-BE49-F238E27FC236}">
                      <a16:creationId xmlns:a16="http://schemas.microsoft.com/office/drawing/2014/main" id="{D070548C-FA23-331E-3F69-E6EA62CCAA22}"/>
                    </a:ext>
                  </a:extLst>
                </p:cNvPr>
                <p:cNvSpPr/>
                <p:nvPr/>
              </p:nvSpPr>
              <p:spPr>
                <a:xfrm>
                  <a:off x="6220567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80" name="Freeform: Shape 4579">
                  <a:extLst>
                    <a:ext uri="{FF2B5EF4-FFF2-40B4-BE49-F238E27FC236}">
                      <a16:creationId xmlns:a16="http://schemas.microsoft.com/office/drawing/2014/main" id="{D3AC96AE-D2D4-B885-E098-3991898C2355}"/>
                    </a:ext>
                  </a:extLst>
                </p:cNvPr>
                <p:cNvSpPr/>
                <p:nvPr/>
              </p:nvSpPr>
              <p:spPr>
                <a:xfrm>
                  <a:off x="6220567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81" name="Graphic 4351">
                <a:extLst>
                  <a:ext uri="{FF2B5EF4-FFF2-40B4-BE49-F238E27FC236}">
                    <a16:creationId xmlns:a16="http://schemas.microsoft.com/office/drawing/2014/main" id="{3E89788A-6409-9379-7E2A-6109155E2F0E}"/>
                  </a:ext>
                </a:extLst>
              </p:cNvPr>
              <p:cNvGrpSpPr/>
              <p:nvPr/>
            </p:nvGrpSpPr>
            <p:grpSpPr>
              <a:xfrm>
                <a:off x="4535151" y="3888337"/>
                <a:ext cx="45873" cy="54000"/>
                <a:chOff x="6240487" y="3386561"/>
                <a:chExt cx="73390" cy="54772"/>
              </a:xfrm>
            </p:grpSpPr>
            <p:sp>
              <p:nvSpPr>
                <p:cNvPr id="4582" name="Freeform: Shape 4581">
                  <a:extLst>
                    <a:ext uri="{FF2B5EF4-FFF2-40B4-BE49-F238E27FC236}">
                      <a16:creationId xmlns:a16="http://schemas.microsoft.com/office/drawing/2014/main" id="{7DD9FF9B-AF23-64EC-B687-A651AF260DEE}"/>
                    </a:ext>
                  </a:extLst>
                </p:cNvPr>
                <p:cNvSpPr/>
                <p:nvPr/>
              </p:nvSpPr>
              <p:spPr>
                <a:xfrm>
                  <a:off x="6240487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83" name="Freeform: Shape 4582">
                  <a:extLst>
                    <a:ext uri="{FF2B5EF4-FFF2-40B4-BE49-F238E27FC236}">
                      <a16:creationId xmlns:a16="http://schemas.microsoft.com/office/drawing/2014/main" id="{97B95572-6C3D-EAA4-24BC-E0FE2B11F27A}"/>
                    </a:ext>
                  </a:extLst>
                </p:cNvPr>
                <p:cNvSpPr/>
                <p:nvPr/>
              </p:nvSpPr>
              <p:spPr>
                <a:xfrm>
                  <a:off x="6240487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84" name="Graphic 4351">
                <a:extLst>
                  <a:ext uri="{FF2B5EF4-FFF2-40B4-BE49-F238E27FC236}">
                    <a16:creationId xmlns:a16="http://schemas.microsoft.com/office/drawing/2014/main" id="{FC4298B9-7DDF-FC6B-4928-2A0B65927AC7}"/>
                  </a:ext>
                </a:extLst>
              </p:cNvPr>
              <p:cNvGrpSpPr/>
              <p:nvPr/>
            </p:nvGrpSpPr>
            <p:grpSpPr>
              <a:xfrm>
                <a:off x="4648935" y="3888337"/>
                <a:ext cx="45873" cy="54000"/>
                <a:chOff x="6422523" y="3386561"/>
                <a:chExt cx="73390" cy="54772"/>
              </a:xfrm>
            </p:grpSpPr>
            <p:sp>
              <p:nvSpPr>
                <p:cNvPr id="4585" name="Freeform: Shape 4584">
                  <a:extLst>
                    <a:ext uri="{FF2B5EF4-FFF2-40B4-BE49-F238E27FC236}">
                      <a16:creationId xmlns:a16="http://schemas.microsoft.com/office/drawing/2014/main" id="{9C4E2539-01F5-0FC6-3584-DED5E6B5F2EA}"/>
                    </a:ext>
                  </a:extLst>
                </p:cNvPr>
                <p:cNvSpPr/>
                <p:nvPr/>
              </p:nvSpPr>
              <p:spPr>
                <a:xfrm>
                  <a:off x="6422523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86" name="Freeform: Shape 4585">
                  <a:extLst>
                    <a:ext uri="{FF2B5EF4-FFF2-40B4-BE49-F238E27FC236}">
                      <a16:creationId xmlns:a16="http://schemas.microsoft.com/office/drawing/2014/main" id="{3F23DD4E-BB02-CE5F-B976-5E9685DDDC6B}"/>
                    </a:ext>
                  </a:extLst>
                </p:cNvPr>
                <p:cNvSpPr/>
                <p:nvPr/>
              </p:nvSpPr>
              <p:spPr>
                <a:xfrm>
                  <a:off x="6422523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87" name="Graphic 4351">
                <a:extLst>
                  <a:ext uri="{FF2B5EF4-FFF2-40B4-BE49-F238E27FC236}">
                    <a16:creationId xmlns:a16="http://schemas.microsoft.com/office/drawing/2014/main" id="{58D5D688-73B8-1DD9-123F-7D503E17137F}"/>
                  </a:ext>
                </a:extLst>
              </p:cNvPr>
              <p:cNvGrpSpPr/>
              <p:nvPr/>
            </p:nvGrpSpPr>
            <p:grpSpPr>
              <a:xfrm>
                <a:off x="4668759" y="3888337"/>
                <a:ext cx="45873" cy="54000"/>
                <a:chOff x="6454238" y="3386561"/>
                <a:chExt cx="73390" cy="54772"/>
              </a:xfrm>
            </p:grpSpPr>
            <p:sp>
              <p:nvSpPr>
                <p:cNvPr id="4588" name="Freeform: Shape 4587">
                  <a:extLst>
                    <a:ext uri="{FF2B5EF4-FFF2-40B4-BE49-F238E27FC236}">
                      <a16:creationId xmlns:a16="http://schemas.microsoft.com/office/drawing/2014/main" id="{74678980-BBF0-30ED-1104-84AFE9AD51B7}"/>
                    </a:ext>
                  </a:extLst>
                </p:cNvPr>
                <p:cNvSpPr/>
                <p:nvPr/>
              </p:nvSpPr>
              <p:spPr>
                <a:xfrm>
                  <a:off x="6454238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89" name="Freeform: Shape 4588">
                  <a:extLst>
                    <a:ext uri="{FF2B5EF4-FFF2-40B4-BE49-F238E27FC236}">
                      <a16:creationId xmlns:a16="http://schemas.microsoft.com/office/drawing/2014/main" id="{4E07E099-54D4-C89C-F68A-3E4CB995F991}"/>
                    </a:ext>
                  </a:extLst>
                </p:cNvPr>
                <p:cNvSpPr/>
                <p:nvPr/>
              </p:nvSpPr>
              <p:spPr>
                <a:xfrm>
                  <a:off x="6454238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90" name="Graphic 4351">
                <a:extLst>
                  <a:ext uri="{FF2B5EF4-FFF2-40B4-BE49-F238E27FC236}">
                    <a16:creationId xmlns:a16="http://schemas.microsoft.com/office/drawing/2014/main" id="{91BD6B3C-F691-3C75-E78E-2F9B12562B53}"/>
                  </a:ext>
                </a:extLst>
              </p:cNvPr>
              <p:cNvGrpSpPr/>
              <p:nvPr/>
            </p:nvGrpSpPr>
            <p:grpSpPr>
              <a:xfrm>
                <a:off x="4683586" y="3888337"/>
                <a:ext cx="45873" cy="54000"/>
                <a:chOff x="6477959" y="3386561"/>
                <a:chExt cx="73390" cy="54772"/>
              </a:xfrm>
            </p:grpSpPr>
            <p:sp>
              <p:nvSpPr>
                <p:cNvPr id="4591" name="Freeform: Shape 4590">
                  <a:extLst>
                    <a:ext uri="{FF2B5EF4-FFF2-40B4-BE49-F238E27FC236}">
                      <a16:creationId xmlns:a16="http://schemas.microsoft.com/office/drawing/2014/main" id="{AF887DCF-95C0-B13C-9D90-C6BA4B775AE9}"/>
                    </a:ext>
                  </a:extLst>
                </p:cNvPr>
                <p:cNvSpPr/>
                <p:nvPr/>
              </p:nvSpPr>
              <p:spPr>
                <a:xfrm>
                  <a:off x="6477959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92" name="Freeform: Shape 4591">
                  <a:extLst>
                    <a:ext uri="{FF2B5EF4-FFF2-40B4-BE49-F238E27FC236}">
                      <a16:creationId xmlns:a16="http://schemas.microsoft.com/office/drawing/2014/main" id="{31F7493A-0D62-4174-DADF-9826CDE0BEE2}"/>
                    </a:ext>
                  </a:extLst>
                </p:cNvPr>
                <p:cNvSpPr/>
                <p:nvPr/>
              </p:nvSpPr>
              <p:spPr>
                <a:xfrm>
                  <a:off x="6477959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93" name="Graphic 4351">
                <a:extLst>
                  <a:ext uri="{FF2B5EF4-FFF2-40B4-BE49-F238E27FC236}">
                    <a16:creationId xmlns:a16="http://schemas.microsoft.com/office/drawing/2014/main" id="{9C08D41B-7A63-48FB-2404-9B6500E00E54}"/>
                  </a:ext>
                </a:extLst>
              </p:cNvPr>
              <p:cNvGrpSpPr/>
              <p:nvPr/>
            </p:nvGrpSpPr>
            <p:grpSpPr>
              <a:xfrm>
                <a:off x="4696366" y="3888337"/>
                <a:ext cx="45915" cy="54000"/>
                <a:chOff x="6498404" y="3386561"/>
                <a:chExt cx="73456" cy="54772"/>
              </a:xfrm>
            </p:grpSpPr>
            <p:sp>
              <p:nvSpPr>
                <p:cNvPr id="4594" name="Freeform: Shape 4593">
                  <a:extLst>
                    <a:ext uri="{FF2B5EF4-FFF2-40B4-BE49-F238E27FC236}">
                      <a16:creationId xmlns:a16="http://schemas.microsoft.com/office/drawing/2014/main" id="{EA56893B-394A-AD0A-2FB0-0E1B31429737}"/>
                    </a:ext>
                  </a:extLst>
                </p:cNvPr>
                <p:cNvSpPr/>
                <p:nvPr/>
              </p:nvSpPr>
              <p:spPr>
                <a:xfrm>
                  <a:off x="6498404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95" name="Freeform: Shape 4594">
                  <a:extLst>
                    <a:ext uri="{FF2B5EF4-FFF2-40B4-BE49-F238E27FC236}">
                      <a16:creationId xmlns:a16="http://schemas.microsoft.com/office/drawing/2014/main" id="{11B724B4-D18D-AE98-172B-38A171FA10BA}"/>
                    </a:ext>
                  </a:extLst>
                </p:cNvPr>
                <p:cNvSpPr/>
                <p:nvPr/>
              </p:nvSpPr>
              <p:spPr>
                <a:xfrm>
                  <a:off x="6498404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96" name="Graphic 4351">
                <a:extLst>
                  <a:ext uri="{FF2B5EF4-FFF2-40B4-BE49-F238E27FC236}">
                    <a16:creationId xmlns:a16="http://schemas.microsoft.com/office/drawing/2014/main" id="{0332FA86-3B5A-4AC2-E5C2-8C6D3BACE4D8}"/>
                  </a:ext>
                </a:extLst>
              </p:cNvPr>
              <p:cNvGrpSpPr/>
              <p:nvPr/>
            </p:nvGrpSpPr>
            <p:grpSpPr>
              <a:xfrm>
                <a:off x="4712913" y="3888337"/>
                <a:ext cx="45915" cy="54000"/>
                <a:chOff x="6524877" y="3386561"/>
                <a:chExt cx="73456" cy="54772"/>
              </a:xfrm>
            </p:grpSpPr>
            <p:sp>
              <p:nvSpPr>
                <p:cNvPr id="4597" name="Freeform: Shape 4596">
                  <a:extLst>
                    <a:ext uri="{FF2B5EF4-FFF2-40B4-BE49-F238E27FC236}">
                      <a16:creationId xmlns:a16="http://schemas.microsoft.com/office/drawing/2014/main" id="{A610B1CC-3E51-1C80-91B3-A19CF03A9D8C}"/>
                    </a:ext>
                  </a:extLst>
                </p:cNvPr>
                <p:cNvSpPr/>
                <p:nvPr/>
              </p:nvSpPr>
              <p:spPr>
                <a:xfrm>
                  <a:off x="6524877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98" name="Freeform: Shape 4597">
                  <a:extLst>
                    <a:ext uri="{FF2B5EF4-FFF2-40B4-BE49-F238E27FC236}">
                      <a16:creationId xmlns:a16="http://schemas.microsoft.com/office/drawing/2014/main" id="{1B023BFF-B19F-74FB-5EC1-46F4E9D68D40}"/>
                    </a:ext>
                  </a:extLst>
                </p:cNvPr>
                <p:cNvSpPr/>
                <p:nvPr/>
              </p:nvSpPr>
              <p:spPr>
                <a:xfrm>
                  <a:off x="6524877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99" name="Graphic 4351">
                <a:extLst>
                  <a:ext uri="{FF2B5EF4-FFF2-40B4-BE49-F238E27FC236}">
                    <a16:creationId xmlns:a16="http://schemas.microsoft.com/office/drawing/2014/main" id="{645B2F37-F0EB-62F0-731B-9F0727730EAA}"/>
                  </a:ext>
                </a:extLst>
              </p:cNvPr>
              <p:cNvGrpSpPr/>
              <p:nvPr/>
            </p:nvGrpSpPr>
            <p:grpSpPr>
              <a:xfrm>
                <a:off x="4850944" y="3888337"/>
                <a:ext cx="45873" cy="54000"/>
                <a:chOff x="6745704" y="3386561"/>
                <a:chExt cx="73390" cy="54772"/>
              </a:xfrm>
            </p:grpSpPr>
            <p:sp>
              <p:nvSpPr>
                <p:cNvPr id="4600" name="Freeform: Shape 4599">
                  <a:extLst>
                    <a:ext uri="{FF2B5EF4-FFF2-40B4-BE49-F238E27FC236}">
                      <a16:creationId xmlns:a16="http://schemas.microsoft.com/office/drawing/2014/main" id="{35FBF3A4-15C8-8500-474B-4B1E118827CD}"/>
                    </a:ext>
                  </a:extLst>
                </p:cNvPr>
                <p:cNvSpPr/>
                <p:nvPr/>
              </p:nvSpPr>
              <p:spPr>
                <a:xfrm>
                  <a:off x="6745704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01" name="Freeform: Shape 4600">
                  <a:extLst>
                    <a:ext uri="{FF2B5EF4-FFF2-40B4-BE49-F238E27FC236}">
                      <a16:creationId xmlns:a16="http://schemas.microsoft.com/office/drawing/2014/main" id="{A786AB5D-B9A9-39C1-0C9C-95BCCB6EB8BF}"/>
                    </a:ext>
                  </a:extLst>
                </p:cNvPr>
                <p:cNvSpPr/>
                <p:nvPr/>
              </p:nvSpPr>
              <p:spPr>
                <a:xfrm>
                  <a:off x="6745704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602" name="Graphic 4351">
                <a:extLst>
                  <a:ext uri="{FF2B5EF4-FFF2-40B4-BE49-F238E27FC236}">
                    <a16:creationId xmlns:a16="http://schemas.microsoft.com/office/drawing/2014/main" id="{B87B5D74-4EF8-F036-F250-17A2A651F1A7}"/>
                  </a:ext>
                </a:extLst>
              </p:cNvPr>
              <p:cNvGrpSpPr/>
              <p:nvPr/>
            </p:nvGrpSpPr>
            <p:grpSpPr>
              <a:xfrm>
                <a:off x="4860365" y="3888337"/>
                <a:ext cx="45873" cy="54000"/>
                <a:chOff x="6760776" y="3386561"/>
                <a:chExt cx="73390" cy="54772"/>
              </a:xfrm>
            </p:grpSpPr>
            <p:sp>
              <p:nvSpPr>
                <p:cNvPr id="4603" name="Freeform: Shape 4602">
                  <a:extLst>
                    <a:ext uri="{FF2B5EF4-FFF2-40B4-BE49-F238E27FC236}">
                      <a16:creationId xmlns:a16="http://schemas.microsoft.com/office/drawing/2014/main" id="{FBB6BFD9-8486-908B-A3BF-8C60F2FD2C29}"/>
                    </a:ext>
                  </a:extLst>
                </p:cNvPr>
                <p:cNvSpPr/>
                <p:nvPr/>
              </p:nvSpPr>
              <p:spPr>
                <a:xfrm>
                  <a:off x="6760776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04" name="Freeform: Shape 4603">
                  <a:extLst>
                    <a:ext uri="{FF2B5EF4-FFF2-40B4-BE49-F238E27FC236}">
                      <a16:creationId xmlns:a16="http://schemas.microsoft.com/office/drawing/2014/main" id="{E8B33864-EEA5-1675-80CB-86B6918C8FE1}"/>
                    </a:ext>
                  </a:extLst>
                </p:cNvPr>
                <p:cNvSpPr/>
                <p:nvPr/>
              </p:nvSpPr>
              <p:spPr>
                <a:xfrm>
                  <a:off x="6760776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605" name="Graphic 4351">
                <a:extLst>
                  <a:ext uri="{FF2B5EF4-FFF2-40B4-BE49-F238E27FC236}">
                    <a16:creationId xmlns:a16="http://schemas.microsoft.com/office/drawing/2014/main" id="{C3F5B272-6723-36EB-E5EE-692B0E86C271}"/>
                  </a:ext>
                </a:extLst>
              </p:cNvPr>
              <p:cNvGrpSpPr/>
              <p:nvPr/>
            </p:nvGrpSpPr>
            <p:grpSpPr>
              <a:xfrm>
                <a:off x="4866058" y="3888337"/>
                <a:ext cx="45873" cy="54000"/>
                <a:chOff x="6769884" y="3386561"/>
                <a:chExt cx="73390" cy="54772"/>
              </a:xfrm>
            </p:grpSpPr>
            <p:sp>
              <p:nvSpPr>
                <p:cNvPr id="4606" name="Freeform: Shape 4605">
                  <a:extLst>
                    <a:ext uri="{FF2B5EF4-FFF2-40B4-BE49-F238E27FC236}">
                      <a16:creationId xmlns:a16="http://schemas.microsoft.com/office/drawing/2014/main" id="{98FE74C3-E384-63A4-1CF3-1626A2C7318D}"/>
                    </a:ext>
                  </a:extLst>
                </p:cNvPr>
                <p:cNvSpPr/>
                <p:nvPr/>
              </p:nvSpPr>
              <p:spPr>
                <a:xfrm>
                  <a:off x="6769884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07" name="Freeform: Shape 4606">
                  <a:extLst>
                    <a:ext uri="{FF2B5EF4-FFF2-40B4-BE49-F238E27FC236}">
                      <a16:creationId xmlns:a16="http://schemas.microsoft.com/office/drawing/2014/main" id="{19CEDED9-24B5-998D-4581-D3F93B5EF542}"/>
                    </a:ext>
                  </a:extLst>
                </p:cNvPr>
                <p:cNvSpPr/>
                <p:nvPr/>
              </p:nvSpPr>
              <p:spPr>
                <a:xfrm>
                  <a:off x="6769884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608" name="Graphic 4351">
                <a:extLst>
                  <a:ext uri="{FF2B5EF4-FFF2-40B4-BE49-F238E27FC236}">
                    <a16:creationId xmlns:a16="http://schemas.microsoft.com/office/drawing/2014/main" id="{33C0B35F-E28C-2614-DA62-22F7664CE9CF}"/>
                  </a:ext>
                </a:extLst>
              </p:cNvPr>
              <p:cNvGrpSpPr/>
              <p:nvPr/>
            </p:nvGrpSpPr>
            <p:grpSpPr>
              <a:xfrm>
                <a:off x="4878878" y="3888337"/>
                <a:ext cx="45873" cy="54000"/>
                <a:chOff x="6790394" y="3386561"/>
                <a:chExt cx="73390" cy="54772"/>
              </a:xfrm>
            </p:grpSpPr>
            <p:sp>
              <p:nvSpPr>
                <p:cNvPr id="4609" name="Freeform: Shape 4608">
                  <a:extLst>
                    <a:ext uri="{FF2B5EF4-FFF2-40B4-BE49-F238E27FC236}">
                      <a16:creationId xmlns:a16="http://schemas.microsoft.com/office/drawing/2014/main" id="{7C5F6B5F-B577-7BB7-CCEF-224513AA4FDB}"/>
                    </a:ext>
                  </a:extLst>
                </p:cNvPr>
                <p:cNvSpPr/>
                <p:nvPr/>
              </p:nvSpPr>
              <p:spPr>
                <a:xfrm>
                  <a:off x="6790394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10" name="Freeform: Shape 4609">
                  <a:extLst>
                    <a:ext uri="{FF2B5EF4-FFF2-40B4-BE49-F238E27FC236}">
                      <a16:creationId xmlns:a16="http://schemas.microsoft.com/office/drawing/2014/main" id="{D430C24F-E328-7530-4303-4FA410AE3964}"/>
                    </a:ext>
                  </a:extLst>
                </p:cNvPr>
                <p:cNvSpPr/>
                <p:nvPr/>
              </p:nvSpPr>
              <p:spPr>
                <a:xfrm>
                  <a:off x="6790394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611" name="Graphic 4351">
                <a:extLst>
                  <a:ext uri="{FF2B5EF4-FFF2-40B4-BE49-F238E27FC236}">
                    <a16:creationId xmlns:a16="http://schemas.microsoft.com/office/drawing/2014/main" id="{65DA93DC-328C-28FC-CB76-84F6C60B01AA}"/>
                  </a:ext>
                </a:extLst>
              </p:cNvPr>
              <p:cNvGrpSpPr/>
              <p:nvPr/>
            </p:nvGrpSpPr>
            <p:grpSpPr>
              <a:xfrm>
                <a:off x="4888995" y="3888337"/>
                <a:ext cx="45873" cy="54000"/>
                <a:chOff x="6806580" y="3386561"/>
                <a:chExt cx="73390" cy="54772"/>
              </a:xfrm>
            </p:grpSpPr>
            <p:sp>
              <p:nvSpPr>
                <p:cNvPr id="4612" name="Freeform: Shape 4611">
                  <a:extLst>
                    <a:ext uri="{FF2B5EF4-FFF2-40B4-BE49-F238E27FC236}">
                      <a16:creationId xmlns:a16="http://schemas.microsoft.com/office/drawing/2014/main" id="{9CE4999F-9575-98C3-89B9-13E6B0066BD4}"/>
                    </a:ext>
                  </a:extLst>
                </p:cNvPr>
                <p:cNvSpPr/>
                <p:nvPr/>
              </p:nvSpPr>
              <p:spPr>
                <a:xfrm>
                  <a:off x="6806580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13" name="Freeform: Shape 4612">
                  <a:extLst>
                    <a:ext uri="{FF2B5EF4-FFF2-40B4-BE49-F238E27FC236}">
                      <a16:creationId xmlns:a16="http://schemas.microsoft.com/office/drawing/2014/main" id="{15B0047B-F268-9138-EF4A-8E8B18A09B78}"/>
                    </a:ext>
                  </a:extLst>
                </p:cNvPr>
                <p:cNvSpPr/>
                <p:nvPr/>
              </p:nvSpPr>
              <p:spPr>
                <a:xfrm>
                  <a:off x="6806580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614" name="Graphic 4351">
                <a:extLst>
                  <a:ext uri="{FF2B5EF4-FFF2-40B4-BE49-F238E27FC236}">
                    <a16:creationId xmlns:a16="http://schemas.microsoft.com/office/drawing/2014/main" id="{A61D1C47-B5A9-F8F2-D278-926B12DEB65A}"/>
                  </a:ext>
                </a:extLst>
              </p:cNvPr>
              <p:cNvGrpSpPr/>
              <p:nvPr/>
            </p:nvGrpSpPr>
            <p:grpSpPr>
              <a:xfrm>
                <a:off x="4894975" y="3888337"/>
                <a:ext cx="45873" cy="54000"/>
                <a:chOff x="6816147" y="3386561"/>
                <a:chExt cx="73390" cy="54772"/>
              </a:xfrm>
            </p:grpSpPr>
            <p:sp>
              <p:nvSpPr>
                <p:cNvPr id="4615" name="Freeform: Shape 4614">
                  <a:extLst>
                    <a:ext uri="{FF2B5EF4-FFF2-40B4-BE49-F238E27FC236}">
                      <a16:creationId xmlns:a16="http://schemas.microsoft.com/office/drawing/2014/main" id="{E6B31FD1-42DB-5361-0658-C3EE4053ABC3}"/>
                    </a:ext>
                  </a:extLst>
                </p:cNvPr>
                <p:cNvSpPr/>
                <p:nvPr/>
              </p:nvSpPr>
              <p:spPr>
                <a:xfrm>
                  <a:off x="6816147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16" name="Freeform: Shape 4615">
                  <a:extLst>
                    <a:ext uri="{FF2B5EF4-FFF2-40B4-BE49-F238E27FC236}">
                      <a16:creationId xmlns:a16="http://schemas.microsoft.com/office/drawing/2014/main" id="{B6CCF2B8-ABAC-D5E4-735E-96A680A868DF}"/>
                    </a:ext>
                  </a:extLst>
                </p:cNvPr>
                <p:cNvSpPr/>
                <p:nvPr/>
              </p:nvSpPr>
              <p:spPr>
                <a:xfrm>
                  <a:off x="6816147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617" name="Graphic 4351">
                <a:extLst>
                  <a:ext uri="{FF2B5EF4-FFF2-40B4-BE49-F238E27FC236}">
                    <a16:creationId xmlns:a16="http://schemas.microsoft.com/office/drawing/2014/main" id="{B8409A38-8770-30AC-D354-3F38E669B564}"/>
                  </a:ext>
                </a:extLst>
              </p:cNvPr>
              <p:cNvGrpSpPr/>
              <p:nvPr/>
            </p:nvGrpSpPr>
            <p:grpSpPr>
              <a:xfrm>
                <a:off x="5029033" y="3888337"/>
                <a:ext cx="45873" cy="54000"/>
                <a:chOff x="7030618" y="3386561"/>
                <a:chExt cx="73390" cy="54772"/>
              </a:xfrm>
            </p:grpSpPr>
            <p:sp>
              <p:nvSpPr>
                <p:cNvPr id="4618" name="Freeform: Shape 4617">
                  <a:extLst>
                    <a:ext uri="{FF2B5EF4-FFF2-40B4-BE49-F238E27FC236}">
                      <a16:creationId xmlns:a16="http://schemas.microsoft.com/office/drawing/2014/main" id="{294921DB-550F-0D02-B997-C431BC2E1600}"/>
                    </a:ext>
                  </a:extLst>
                </p:cNvPr>
                <p:cNvSpPr/>
                <p:nvPr/>
              </p:nvSpPr>
              <p:spPr>
                <a:xfrm>
                  <a:off x="7030618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19" name="Freeform: Shape 4618">
                  <a:extLst>
                    <a:ext uri="{FF2B5EF4-FFF2-40B4-BE49-F238E27FC236}">
                      <a16:creationId xmlns:a16="http://schemas.microsoft.com/office/drawing/2014/main" id="{00146CBD-DB8E-4650-7A98-C38E000FD94D}"/>
                    </a:ext>
                  </a:extLst>
                </p:cNvPr>
                <p:cNvSpPr/>
                <p:nvPr/>
              </p:nvSpPr>
              <p:spPr>
                <a:xfrm>
                  <a:off x="7030618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620" name="Graphic 4351">
                <a:extLst>
                  <a:ext uri="{FF2B5EF4-FFF2-40B4-BE49-F238E27FC236}">
                    <a16:creationId xmlns:a16="http://schemas.microsoft.com/office/drawing/2014/main" id="{2D4BF28D-90A6-A343-29F7-03FDCFA95EEC}"/>
                  </a:ext>
                </a:extLst>
              </p:cNvPr>
              <p:cNvGrpSpPr/>
              <p:nvPr/>
            </p:nvGrpSpPr>
            <p:grpSpPr>
              <a:xfrm>
                <a:off x="5045867" y="3888337"/>
                <a:ext cx="45873" cy="54000"/>
                <a:chOff x="7057550" y="3386561"/>
                <a:chExt cx="73390" cy="54772"/>
              </a:xfrm>
            </p:grpSpPr>
            <p:sp>
              <p:nvSpPr>
                <p:cNvPr id="4621" name="Freeform: Shape 4620">
                  <a:extLst>
                    <a:ext uri="{FF2B5EF4-FFF2-40B4-BE49-F238E27FC236}">
                      <a16:creationId xmlns:a16="http://schemas.microsoft.com/office/drawing/2014/main" id="{DD6D22DD-5E20-52B8-CE93-6020C14E50D0}"/>
                    </a:ext>
                  </a:extLst>
                </p:cNvPr>
                <p:cNvSpPr/>
                <p:nvPr/>
              </p:nvSpPr>
              <p:spPr>
                <a:xfrm>
                  <a:off x="7057550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22" name="Freeform: Shape 4621">
                  <a:extLst>
                    <a:ext uri="{FF2B5EF4-FFF2-40B4-BE49-F238E27FC236}">
                      <a16:creationId xmlns:a16="http://schemas.microsoft.com/office/drawing/2014/main" id="{4321C53C-C4AD-CEA3-411F-EBF4EC0CC737}"/>
                    </a:ext>
                  </a:extLst>
                </p:cNvPr>
                <p:cNvSpPr/>
                <p:nvPr/>
              </p:nvSpPr>
              <p:spPr>
                <a:xfrm>
                  <a:off x="7057550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623" name="Graphic 4351">
                <a:extLst>
                  <a:ext uri="{FF2B5EF4-FFF2-40B4-BE49-F238E27FC236}">
                    <a16:creationId xmlns:a16="http://schemas.microsoft.com/office/drawing/2014/main" id="{5A30AE78-03A6-6A60-357C-19CC0792CAE7}"/>
                  </a:ext>
                </a:extLst>
              </p:cNvPr>
              <p:cNvGrpSpPr/>
              <p:nvPr/>
            </p:nvGrpSpPr>
            <p:grpSpPr>
              <a:xfrm>
                <a:off x="5056844" y="3888337"/>
                <a:ext cx="45873" cy="54000"/>
                <a:chOff x="7075111" y="3386561"/>
                <a:chExt cx="73390" cy="54772"/>
              </a:xfrm>
            </p:grpSpPr>
            <p:sp>
              <p:nvSpPr>
                <p:cNvPr id="4624" name="Freeform: Shape 4623">
                  <a:extLst>
                    <a:ext uri="{FF2B5EF4-FFF2-40B4-BE49-F238E27FC236}">
                      <a16:creationId xmlns:a16="http://schemas.microsoft.com/office/drawing/2014/main" id="{576DA161-48AD-D6E6-F9CF-75240C30C6A7}"/>
                    </a:ext>
                  </a:extLst>
                </p:cNvPr>
                <p:cNvSpPr/>
                <p:nvPr/>
              </p:nvSpPr>
              <p:spPr>
                <a:xfrm>
                  <a:off x="7075111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25" name="Freeform: Shape 4624">
                  <a:extLst>
                    <a:ext uri="{FF2B5EF4-FFF2-40B4-BE49-F238E27FC236}">
                      <a16:creationId xmlns:a16="http://schemas.microsoft.com/office/drawing/2014/main" id="{713FC08F-1FEA-63B1-8B9E-12659C3407F8}"/>
                    </a:ext>
                  </a:extLst>
                </p:cNvPr>
                <p:cNvSpPr/>
                <p:nvPr/>
              </p:nvSpPr>
              <p:spPr>
                <a:xfrm>
                  <a:off x="7075111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626" name="Graphic 4351">
                <a:extLst>
                  <a:ext uri="{FF2B5EF4-FFF2-40B4-BE49-F238E27FC236}">
                    <a16:creationId xmlns:a16="http://schemas.microsoft.com/office/drawing/2014/main" id="{680936C5-C074-2651-A7F6-7A3714E93D66}"/>
                  </a:ext>
                </a:extLst>
              </p:cNvPr>
              <p:cNvGrpSpPr/>
              <p:nvPr/>
            </p:nvGrpSpPr>
            <p:grpSpPr>
              <a:xfrm>
                <a:off x="5212119" y="3888337"/>
                <a:ext cx="45873" cy="54000"/>
                <a:chOff x="7323526" y="3386561"/>
                <a:chExt cx="73390" cy="54772"/>
              </a:xfrm>
            </p:grpSpPr>
            <p:sp>
              <p:nvSpPr>
                <p:cNvPr id="4627" name="Freeform: Shape 4626">
                  <a:extLst>
                    <a:ext uri="{FF2B5EF4-FFF2-40B4-BE49-F238E27FC236}">
                      <a16:creationId xmlns:a16="http://schemas.microsoft.com/office/drawing/2014/main" id="{A9BA2338-4272-1B06-A233-3D0AD6FF0E51}"/>
                    </a:ext>
                  </a:extLst>
                </p:cNvPr>
                <p:cNvSpPr/>
                <p:nvPr/>
              </p:nvSpPr>
              <p:spPr>
                <a:xfrm>
                  <a:off x="7323526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28" name="Freeform: Shape 4627">
                  <a:extLst>
                    <a:ext uri="{FF2B5EF4-FFF2-40B4-BE49-F238E27FC236}">
                      <a16:creationId xmlns:a16="http://schemas.microsoft.com/office/drawing/2014/main" id="{94964AAE-C263-8394-73AD-0183EF8535AD}"/>
                    </a:ext>
                  </a:extLst>
                </p:cNvPr>
                <p:cNvSpPr/>
                <p:nvPr/>
              </p:nvSpPr>
              <p:spPr>
                <a:xfrm>
                  <a:off x="7323526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629" name="Graphic 4351">
                <a:extLst>
                  <a:ext uri="{FF2B5EF4-FFF2-40B4-BE49-F238E27FC236}">
                    <a16:creationId xmlns:a16="http://schemas.microsoft.com/office/drawing/2014/main" id="{1E9849DD-5B9F-00CB-C35D-14802D1454FA}"/>
                  </a:ext>
                </a:extLst>
              </p:cNvPr>
              <p:cNvGrpSpPr/>
              <p:nvPr/>
            </p:nvGrpSpPr>
            <p:grpSpPr>
              <a:xfrm>
                <a:off x="5215437" y="3888337"/>
                <a:ext cx="45915" cy="54000"/>
                <a:chOff x="7328834" y="3386561"/>
                <a:chExt cx="73456" cy="54772"/>
              </a:xfrm>
            </p:grpSpPr>
            <p:sp>
              <p:nvSpPr>
                <p:cNvPr id="4630" name="Freeform: Shape 4629">
                  <a:extLst>
                    <a:ext uri="{FF2B5EF4-FFF2-40B4-BE49-F238E27FC236}">
                      <a16:creationId xmlns:a16="http://schemas.microsoft.com/office/drawing/2014/main" id="{7B274CF1-C20A-D462-D436-2A076851A476}"/>
                    </a:ext>
                  </a:extLst>
                </p:cNvPr>
                <p:cNvSpPr/>
                <p:nvPr/>
              </p:nvSpPr>
              <p:spPr>
                <a:xfrm>
                  <a:off x="7328834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31" name="Freeform: Shape 4630">
                  <a:extLst>
                    <a:ext uri="{FF2B5EF4-FFF2-40B4-BE49-F238E27FC236}">
                      <a16:creationId xmlns:a16="http://schemas.microsoft.com/office/drawing/2014/main" id="{116718DB-E2E2-1D21-6F69-429FAD672B2F}"/>
                    </a:ext>
                  </a:extLst>
                </p:cNvPr>
                <p:cNvSpPr/>
                <p:nvPr/>
              </p:nvSpPr>
              <p:spPr>
                <a:xfrm>
                  <a:off x="7328834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632" name="Graphic 4351">
                <a:extLst>
                  <a:ext uri="{FF2B5EF4-FFF2-40B4-BE49-F238E27FC236}">
                    <a16:creationId xmlns:a16="http://schemas.microsoft.com/office/drawing/2014/main" id="{64AA578E-38B9-0214-F5C2-DD8C3C93899D}"/>
                  </a:ext>
                </a:extLst>
              </p:cNvPr>
              <p:cNvGrpSpPr/>
              <p:nvPr/>
            </p:nvGrpSpPr>
            <p:grpSpPr>
              <a:xfrm>
                <a:off x="5402987" y="3888337"/>
                <a:ext cx="45915" cy="54000"/>
                <a:chOff x="7628884" y="3386561"/>
                <a:chExt cx="73456" cy="54772"/>
              </a:xfrm>
            </p:grpSpPr>
            <p:sp>
              <p:nvSpPr>
                <p:cNvPr id="4633" name="Freeform: Shape 4632">
                  <a:extLst>
                    <a:ext uri="{FF2B5EF4-FFF2-40B4-BE49-F238E27FC236}">
                      <a16:creationId xmlns:a16="http://schemas.microsoft.com/office/drawing/2014/main" id="{EF7E0DA1-85AA-C6A3-388A-225ECBF5E75E}"/>
                    </a:ext>
                  </a:extLst>
                </p:cNvPr>
                <p:cNvSpPr/>
                <p:nvPr/>
              </p:nvSpPr>
              <p:spPr>
                <a:xfrm>
                  <a:off x="7628884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0 h 84161"/>
                    <a:gd name="connsiteX1" fmla="*/ 0 w 73456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34" name="Freeform: Shape 4633">
                  <a:extLst>
                    <a:ext uri="{FF2B5EF4-FFF2-40B4-BE49-F238E27FC236}">
                      <a16:creationId xmlns:a16="http://schemas.microsoft.com/office/drawing/2014/main" id="{7C845B16-310A-16F3-B508-522B8CF1327A}"/>
                    </a:ext>
                  </a:extLst>
                </p:cNvPr>
                <p:cNvSpPr/>
                <p:nvPr/>
              </p:nvSpPr>
              <p:spPr>
                <a:xfrm>
                  <a:off x="7628884" y="3386561"/>
                  <a:ext cx="73456" cy="54772"/>
                </a:xfrm>
                <a:custGeom>
                  <a:avLst/>
                  <a:gdLst>
                    <a:gd name="connsiteX0" fmla="*/ 73456 w 73456"/>
                    <a:gd name="connsiteY0" fmla="*/ 84161 h 84161"/>
                    <a:gd name="connsiteX1" fmla="*/ 0 w 73456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56" h="84161">
                      <a:moveTo>
                        <a:pt x="73456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638" name="Graphic 4351">
                <a:extLst>
                  <a:ext uri="{FF2B5EF4-FFF2-40B4-BE49-F238E27FC236}">
                    <a16:creationId xmlns:a16="http://schemas.microsoft.com/office/drawing/2014/main" id="{CBB81C0C-0A1B-AD39-6419-0FCB3418DD31}"/>
                  </a:ext>
                </a:extLst>
              </p:cNvPr>
              <p:cNvGrpSpPr/>
              <p:nvPr/>
            </p:nvGrpSpPr>
            <p:grpSpPr>
              <a:xfrm>
                <a:off x="4706523" y="3888337"/>
                <a:ext cx="45873" cy="54000"/>
                <a:chOff x="6514654" y="3386561"/>
                <a:chExt cx="73390" cy="54772"/>
              </a:xfrm>
            </p:grpSpPr>
            <p:sp>
              <p:nvSpPr>
                <p:cNvPr id="4639" name="Freeform: Shape 4638">
                  <a:extLst>
                    <a:ext uri="{FF2B5EF4-FFF2-40B4-BE49-F238E27FC236}">
                      <a16:creationId xmlns:a16="http://schemas.microsoft.com/office/drawing/2014/main" id="{5CF4A5A6-2BC9-9921-E295-4F8F843C062E}"/>
                    </a:ext>
                  </a:extLst>
                </p:cNvPr>
                <p:cNvSpPr/>
                <p:nvPr/>
              </p:nvSpPr>
              <p:spPr>
                <a:xfrm>
                  <a:off x="6514654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0 h 84161"/>
                    <a:gd name="connsiteX1" fmla="*/ 0 w 73390"/>
                    <a:gd name="connsiteY1" fmla="*/ 84161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0"/>
                      </a:moveTo>
                      <a:lnTo>
                        <a:pt x="0" y="84161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40" name="Freeform: Shape 4639">
                  <a:extLst>
                    <a:ext uri="{FF2B5EF4-FFF2-40B4-BE49-F238E27FC236}">
                      <a16:creationId xmlns:a16="http://schemas.microsoft.com/office/drawing/2014/main" id="{6773F823-DA4F-03FC-DDB0-501988820BDC}"/>
                    </a:ext>
                  </a:extLst>
                </p:cNvPr>
                <p:cNvSpPr/>
                <p:nvPr/>
              </p:nvSpPr>
              <p:spPr>
                <a:xfrm>
                  <a:off x="6514654" y="3386561"/>
                  <a:ext cx="73390" cy="54772"/>
                </a:xfrm>
                <a:custGeom>
                  <a:avLst/>
                  <a:gdLst>
                    <a:gd name="connsiteX0" fmla="*/ 73391 w 73390"/>
                    <a:gd name="connsiteY0" fmla="*/ 84161 h 84161"/>
                    <a:gd name="connsiteX1" fmla="*/ 0 w 73390"/>
                    <a:gd name="connsiteY1" fmla="*/ 0 h 841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390" h="84161">
                      <a:moveTo>
                        <a:pt x="73391" y="84161"/>
                      </a:moveTo>
                      <a:lnTo>
                        <a:pt x="0" y="0"/>
                      </a:lnTo>
                    </a:path>
                  </a:pathLst>
                </a:custGeom>
                <a:ln w="1270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4641" name="Freeform: Shape 4640">
            <a:extLst>
              <a:ext uri="{FF2B5EF4-FFF2-40B4-BE49-F238E27FC236}">
                <a16:creationId xmlns:a16="http://schemas.microsoft.com/office/drawing/2014/main" id="{80B6F95A-ECE4-83B3-5D0D-7E70E4D0F85A}"/>
              </a:ext>
            </a:extLst>
          </p:cNvPr>
          <p:cNvSpPr/>
          <p:nvPr/>
        </p:nvSpPr>
        <p:spPr>
          <a:xfrm>
            <a:off x="1366992" y="2206471"/>
            <a:ext cx="4119868" cy="2009560"/>
          </a:xfrm>
          <a:custGeom>
            <a:avLst/>
            <a:gdLst>
              <a:gd name="connsiteX0" fmla="*/ 0 w 6591083"/>
              <a:gd name="connsiteY0" fmla="*/ 0 h 2038282"/>
              <a:gd name="connsiteX1" fmla="*/ 31388 w 6591083"/>
              <a:gd name="connsiteY1" fmla="*/ 0 h 2038282"/>
              <a:gd name="connsiteX2" fmla="*/ 31388 w 6591083"/>
              <a:gd name="connsiteY2" fmla="*/ 5035 h 2038282"/>
              <a:gd name="connsiteX3" fmla="*/ 141212 w 6591083"/>
              <a:gd name="connsiteY3" fmla="*/ 5035 h 2038282"/>
              <a:gd name="connsiteX4" fmla="*/ 141212 w 6591083"/>
              <a:gd name="connsiteY4" fmla="*/ 23445 h 2038282"/>
              <a:gd name="connsiteX5" fmla="*/ 161394 w 6591083"/>
              <a:gd name="connsiteY5" fmla="*/ 23445 h 2038282"/>
              <a:gd name="connsiteX6" fmla="*/ 161394 w 6591083"/>
              <a:gd name="connsiteY6" fmla="*/ 41029 h 2038282"/>
              <a:gd name="connsiteX7" fmla="*/ 161394 w 6591083"/>
              <a:gd name="connsiteY7" fmla="*/ 50422 h 2038282"/>
              <a:gd name="connsiteX8" fmla="*/ 192520 w 6591083"/>
              <a:gd name="connsiteY8" fmla="*/ 50422 h 2038282"/>
              <a:gd name="connsiteX9" fmla="*/ 192520 w 6591083"/>
              <a:gd name="connsiteY9" fmla="*/ 72664 h 2038282"/>
              <a:gd name="connsiteX10" fmla="*/ 192520 w 6591083"/>
              <a:gd name="connsiteY10" fmla="*/ 238883 h 2038282"/>
              <a:gd name="connsiteX11" fmla="*/ 213423 w 6591083"/>
              <a:gd name="connsiteY11" fmla="*/ 238883 h 2038282"/>
              <a:gd name="connsiteX12" fmla="*/ 213423 w 6591083"/>
              <a:gd name="connsiteY12" fmla="*/ 258120 h 2038282"/>
              <a:gd name="connsiteX13" fmla="*/ 234326 w 6591083"/>
              <a:gd name="connsiteY13" fmla="*/ 258120 h 2038282"/>
              <a:gd name="connsiteX14" fmla="*/ 234326 w 6591083"/>
              <a:gd name="connsiteY14" fmla="*/ 284946 h 2038282"/>
              <a:gd name="connsiteX15" fmla="*/ 255295 w 6591083"/>
              <a:gd name="connsiteY15" fmla="*/ 284946 h 2038282"/>
              <a:gd name="connsiteX16" fmla="*/ 255295 w 6591083"/>
              <a:gd name="connsiteY16" fmla="*/ 306513 h 2038282"/>
              <a:gd name="connsiteX17" fmla="*/ 314663 w 6591083"/>
              <a:gd name="connsiteY17" fmla="*/ 306513 h 2038282"/>
              <a:gd name="connsiteX18" fmla="*/ 314663 w 6591083"/>
              <a:gd name="connsiteY18" fmla="*/ 336720 h 2038282"/>
              <a:gd name="connsiteX19" fmla="*/ 357321 w 6591083"/>
              <a:gd name="connsiteY19" fmla="*/ 336720 h 2038282"/>
              <a:gd name="connsiteX20" fmla="*/ 357321 w 6591083"/>
              <a:gd name="connsiteY20" fmla="*/ 362645 h 2038282"/>
              <a:gd name="connsiteX21" fmla="*/ 378946 w 6591083"/>
              <a:gd name="connsiteY21" fmla="*/ 362645 h 2038282"/>
              <a:gd name="connsiteX22" fmla="*/ 378946 w 6591083"/>
              <a:gd name="connsiteY22" fmla="*/ 388570 h 2038282"/>
              <a:gd name="connsiteX23" fmla="*/ 390544 w 6591083"/>
              <a:gd name="connsiteY23" fmla="*/ 388570 h 2038282"/>
              <a:gd name="connsiteX24" fmla="*/ 390544 w 6591083"/>
              <a:gd name="connsiteY24" fmla="*/ 434558 h 2038282"/>
              <a:gd name="connsiteX25" fmla="*/ 520419 w 6591083"/>
              <a:gd name="connsiteY25" fmla="*/ 434558 h 2038282"/>
              <a:gd name="connsiteX26" fmla="*/ 520419 w 6591083"/>
              <a:gd name="connsiteY26" fmla="*/ 443951 h 2038282"/>
              <a:gd name="connsiteX27" fmla="*/ 544665 w 6591083"/>
              <a:gd name="connsiteY27" fmla="*/ 443951 h 2038282"/>
              <a:gd name="connsiteX28" fmla="*/ 544665 w 6591083"/>
              <a:gd name="connsiteY28" fmla="*/ 478442 h 2038282"/>
              <a:gd name="connsiteX29" fmla="*/ 564847 w 6591083"/>
              <a:gd name="connsiteY29" fmla="*/ 478442 h 2038282"/>
              <a:gd name="connsiteX30" fmla="*/ 564847 w 6591083"/>
              <a:gd name="connsiteY30" fmla="*/ 507974 h 2038282"/>
              <a:gd name="connsiteX31" fmla="*/ 590075 w 6591083"/>
              <a:gd name="connsiteY31" fmla="*/ 507974 h 2038282"/>
              <a:gd name="connsiteX32" fmla="*/ 590075 w 6591083"/>
              <a:gd name="connsiteY32" fmla="*/ 569141 h 2038282"/>
              <a:gd name="connsiteX33" fmla="*/ 734563 w 6591083"/>
              <a:gd name="connsiteY33" fmla="*/ 569141 h 2038282"/>
              <a:gd name="connsiteX34" fmla="*/ 734563 w 6591083"/>
              <a:gd name="connsiteY34" fmla="*/ 586424 h 2038282"/>
              <a:gd name="connsiteX35" fmla="*/ 784168 w 6591083"/>
              <a:gd name="connsiteY35" fmla="*/ 586424 h 2038282"/>
              <a:gd name="connsiteX36" fmla="*/ 784168 w 6591083"/>
              <a:gd name="connsiteY36" fmla="*/ 613701 h 2038282"/>
              <a:gd name="connsiteX37" fmla="*/ 828923 w 6591083"/>
              <a:gd name="connsiteY37" fmla="*/ 613701 h 2038282"/>
              <a:gd name="connsiteX38" fmla="*/ 828923 w 6591083"/>
              <a:gd name="connsiteY38" fmla="*/ 642482 h 2038282"/>
              <a:gd name="connsiteX39" fmla="*/ 853954 w 6591083"/>
              <a:gd name="connsiteY39" fmla="*/ 642482 h 2038282"/>
              <a:gd name="connsiteX40" fmla="*/ 853954 w 6591083"/>
              <a:gd name="connsiteY40" fmla="*/ 713042 h 2038282"/>
              <a:gd name="connsiteX41" fmla="*/ 865487 w 6591083"/>
              <a:gd name="connsiteY41" fmla="*/ 713042 h 2038282"/>
              <a:gd name="connsiteX42" fmla="*/ 865487 w 6591083"/>
              <a:gd name="connsiteY42" fmla="*/ 737464 h 2038282"/>
              <a:gd name="connsiteX43" fmla="*/ 881607 w 6591083"/>
              <a:gd name="connsiteY43" fmla="*/ 737464 h 2038282"/>
              <a:gd name="connsiteX44" fmla="*/ 881607 w 6591083"/>
              <a:gd name="connsiteY44" fmla="*/ 767672 h 2038282"/>
              <a:gd name="connsiteX45" fmla="*/ 1034876 w 6591083"/>
              <a:gd name="connsiteY45" fmla="*/ 767672 h 2038282"/>
              <a:gd name="connsiteX46" fmla="*/ 1034876 w 6591083"/>
              <a:gd name="connsiteY46" fmla="*/ 792920 h 2038282"/>
              <a:gd name="connsiteX47" fmla="*/ 1087429 w 6591083"/>
              <a:gd name="connsiteY47" fmla="*/ 792920 h 2038282"/>
              <a:gd name="connsiteX48" fmla="*/ 1087429 w 6591083"/>
              <a:gd name="connsiteY48" fmla="*/ 821700 h 2038282"/>
              <a:gd name="connsiteX49" fmla="*/ 1117113 w 6591083"/>
              <a:gd name="connsiteY49" fmla="*/ 821700 h 2038282"/>
              <a:gd name="connsiteX50" fmla="*/ 1117113 w 6591083"/>
              <a:gd name="connsiteY50" fmla="*/ 861226 h 2038282"/>
              <a:gd name="connsiteX51" fmla="*/ 1146469 w 6591083"/>
              <a:gd name="connsiteY51" fmla="*/ 861226 h 2038282"/>
              <a:gd name="connsiteX52" fmla="*/ 1146469 w 6591083"/>
              <a:gd name="connsiteY52" fmla="*/ 972740 h 2038282"/>
              <a:gd name="connsiteX53" fmla="*/ 1160885 w 6591083"/>
              <a:gd name="connsiteY53" fmla="*/ 972740 h 2038282"/>
              <a:gd name="connsiteX54" fmla="*/ 1160885 w 6591083"/>
              <a:gd name="connsiteY54" fmla="*/ 989271 h 2038282"/>
              <a:gd name="connsiteX55" fmla="*/ 1359630 w 6591083"/>
              <a:gd name="connsiteY55" fmla="*/ 989271 h 2038282"/>
              <a:gd name="connsiteX56" fmla="*/ 1359630 w 6591083"/>
              <a:gd name="connsiteY56" fmla="*/ 1006554 h 2038282"/>
              <a:gd name="connsiteX57" fmla="*/ 1401895 w 6591083"/>
              <a:gd name="connsiteY57" fmla="*/ 1006554 h 2038282"/>
              <a:gd name="connsiteX58" fmla="*/ 1401895 w 6591083"/>
              <a:gd name="connsiteY58" fmla="*/ 1054046 h 2038282"/>
              <a:gd name="connsiteX59" fmla="*/ 1426992 w 6591083"/>
              <a:gd name="connsiteY59" fmla="*/ 1054046 h 2038282"/>
              <a:gd name="connsiteX60" fmla="*/ 1426992 w 6591083"/>
              <a:gd name="connsiteY60" fmla="*/ 1089288 h 2038282"/>
              <a:gd name="connsiteX61" fmla="*/ 1491668 w 6591083"/>
              <a:gd name="connsiteY61" fmla="*/ 1089288 h 2038282"/>
              <a:gd name="connsiteX62" fmla="*/ 1491668 w 6591083"/>
              <a:gd name="connsiteY62" fmla="*/ 1100785 h 2038282"/>
              <a:gd name="connsiteX63" fmla="*/ 1592646 w 6591083"/>
              <a:gd name="connsiteY63" fmla="*/ 1100785 h 2038282"/>
              <a:gd name="connsiteX64" fmla="*/ 1592646 w 6591083"/>
              <a:gd name="connsiteY64" fmla="*/ 1122427 h 2038282"/>
              <a:gd name="connsiteX65" fmla="*/ 1664202 w 6591083"/>
              <a:gd name="connsiteY65" fmla="*/ 1122427 h 2038282"/>
              <a:gd name="connsiteX66" fmla="*/ 1664202 w 6591083"/>
              <a:gd name="connsiteY66" fmla="*/ 1156918 h 2038282"/>
              <a:gd name="connsiteX67" fmla="*/ 1704960 w 6591083"/>
              <a:gd name="connsiteY67" fmla="*/ 1156918 h 2038282"/>
              <a:gd name="connsiteX68" fmla="*/ 1704960 w 6591083"/>
              <a:gd name="connsiteY68" fmla="*/ 1254755 h 2038282"/>
              <a:gd name="connsiteX69" fmla="*/ 1804234 w 6591083"/>
              <a:gd name="connsiteY69" fmla="*/ 1254755 h 2038282"/>
              <a:gd name="connsiteX70" fmla="*/ 1804234 w 6591083"/>
              <a:gd name="connsiteY70" fmla="*/ 1277825 h 2038282"/>
              <a:gd name="connsiteX71" fmla="*/ 1957175 w 6591083"/>
              <a:gd name="connsiteY71" fmla="*/ 1277825 h 2038282"/>
              <a:gd name="connsiteX72" fmla="*/ 1957175 w 6591083"/>
              <a:gd name="connsiteY72" fmla="*/ 1318778 h 2038282"/>
              <a:gd name="connsiteX73" fmla="*/ 1986990 w 6591083"/>
              <a:gd name="connsiteY73" fmla="*/ 1318778 h 2038282"/>
              <a:gd name="connsiteX74" fmla="*/ 1986990 w 6591083"/>
              <a:gd name="connsiteY74" fmla="*/ 1344026 h 2038282"/>
              <a:gd name="connsiteX75" fmla="*/ 2004224 w 6591083"/>
              <a:gd name="connsiteY75" fmla="*/ 1344026 h 2038282"/>
              <a:gd name="connsiteX76" fmla="*/ 2004224 w 6591083"/>
              <a:gd name="connsiteY76" fmla="*/ 1382124 h 2038282"/>
              <a:gd name="connsiteX77" fmla="*/ 2253950 w 6591083"/>
              <a:gd name="connsiteY77" fmla="*/ 1382124 h 2038282"/>
              <a:gd name="connsiteX78" fmla="*/ 2253950 w 6591083"/>
              <a:gd name="connsiteY78" fmla="*/ 1407298 h 2038282"/>
              <a:gd name="connsiteX79" fmla="*/ 2273084 w 6591083"/>
              <a:gd name="connsiteY79" fmla="*/ 1407298 h 2038282"/>
              <a:gd name="connsiteX80" fmla="*/ 2273084 w 6591083"/>
              <a:gd name="connsiteY80" fmla="*/ 1441112 h 2038282"/>
              <a:gd name="connsiteX81" fmla="*/ 2321050 w 6591083"/>
              <a:gd name="connsiteY81" fmla="*/ 1441112 h 2038282"/>
              <a:gd name="connsiteX82" fmla="*/ 2321050 w 6591083"/>
              <a:gd name="connsiteY82" fmla="*/ 1456217 h 2038282"/>
              <a:gd name="connsiteX83" fmla="*/ 2351782 w 6591083"/>
              <a:gd name="connsiteY83" fmla="*/ 1456217 h 2038282"/>
              <a:gd name="connsiteX84" fmla="*/ 2351782 w 6591083"/>
              <a:gd name="connsiteY84" fmla="*/ 1473500 h 2038282"/>
              <a:gd name="connsiteX85" fmla="*/ 2493584 w 6591083"/>
              <a:gd name="connsiteY85" fmla="*/ 1473500 h 2038282"/>
              <a:gd name="connsiteX86" fmla="*/ 2493584 w 6591083"/>
              <a:gd name="connsiteY86" fmla="*/ 1500101 h 2038282"/>
              <a:gd name="connsiteX87" fmla="*/ 2558849 w 6591083"/>
              <a:gd name="connsiteY87" fmla="*/ 1500101 h 2038282"/>
              <a:gd name="connsiteX88" fmla="*/ 2558849 w 6591083"/>
              <a:gd name="connsiteY88" fmla="*/ 1531811 h 2038282"/>
              <a:gd name="connsiteX89" fmla="*/ 2585191 w 6591083"/>
              <a:gd name="connsiteY89" fmla="*/ 1531811 h 2038282"/>
              <a:gd name="connsiteX90" fmla="*/ 2585191 w 6591083"/>
              <a:gd name="connsiteY90" fmla="*/ 1556985 h 2038282"/>
              <a:gd name="connsiteX91" fmla="*/ 2778432 w 6591083"/>
              <a:gd name="connsiteY91" fmla="*/ 1556985 h 2038282"/>
              <a:gd name="connsiteX92" fmla="*/ 2778432 w 6591083"/>
              <a:gd name="connsiteY92" fmla="*/ 1581406 h 2038282"/>
              <a:gd name="connsiteX93" fmla="*/ 2806346 w 6591083"/>
              <a:gd name="connsiteY93" fmla="*/ 1581406 h 2038282"/>
              <a:gd name="connsiteX94" fmla="*/ 2806346 w 6591083"/>
              <a:gd name="connsiteY94" fmla="*/ 1610187 h 2038282"/>
              <a:gd name="connsiteX95" fmla="*/ 2843042 w 6591083"/>
              <a:gd name="connsiteY95" fmla="*/ 1610187 h 2038282"/>
              <a:gd name="connsiteX96" fmla="*/ 2843042 w 6591083"/>
              <a:gd name="connsiteY96" fmla="*/ 1633932 h 2038282"/>
              <a:gd name="connsiteX97" fmla="*/ 3100892 w 6591083"/>
              <a:gd name="connsiteY97" fmla="*/ 1633932 h 2038282"/>
              <a:gd name="connsiteX98" fmla="*/ 3100892 w 6591083"/>
              <a:gd name="connsiteY98" fmla="*/ 1653394 h 2038282"/>
              <a:gd name="connsiteX99" fmla="*/ 3112819 w 6591083"/>
              <a:gd name="connsiteY99" fmla="*/ 1653394 h 2038282"/>
              <a:gd name="connsiteX100" fmla="*/ 3112819 w 6591083"/>
              <a:gd name="connsiteY100" fmla="*/ 1669926 h 2038282"/>
              <a:gd name="connsiteX101" fmla="*/ 3137915 w 6591083"/>
              <a:gd name="connsiteY101" fmla="*/ 1669926 h 2038282"/>
              <a:gd name="connsiteX102" fmla="*/ 3137915 w 6591083"/>
              <a:gd name="connsiteY102" fmla="*/ 1682851 h 2038282"/>
              <a:gd name="connsiteX103" fmla="*/ 3201936 w 6591083"/>
              <a:gd name="connsiteY103" fmla="*/ 1682851 h 2038282"/>
              <a:gd name="connsiteX104" fmla="*/ 3201936 w 6591083"/>
              <a:gd name="connsiteY104" fmla="*/ 1706596 h 2038282"/>
              <a:gd name="connsiteX105" fmla="*/ 3390786 w 6591083"/>
              <a:gd name="connsiteY105" fmla="*/ 1706596 h 2038282"/>
              <a:gd name="connsiteX106" fmla="*/ 3390786 w 6591083"/>
              <a:gd name="connsiteY106" fmla="*/ 1742590 h 2038282"/>
              <a:gd name="connsiteX107" fmla="*/ 3671178 w 6591083"/>
              <a:gd name="connsiteY107" fmla="*/ 1742590 h 2038282"/>
              <a:gd name="connsiteX108" fmla="*/ 3671178 w 6591083"/>
              <a:gd name="connsiteY108" fmla="*/ 1788654 h 2038282"/>
              <a:gd name="connsiteX109" fmla="*/ 3703221 w 6591083"/>
              <a:gd name="connsiteY109" fmla="*/ 1788654 h 2038282"/>
              <a:gd name="connsiteX110" fmla="*/ 3703221 w 6591083"/>
              <a:gd name="connsiteY110" fmla="*/ 1805185 h 2038282"/>
              <a:gd name="connsiteX111" fmla="*/ 3917758 w 6591083"/>
              <a:gd name="connsiteY111" fmla="*/ 1805185 h 2038282"/>
              <a:gd name="connsiteX112" fmla="*/ 3917758 w 6591083"/>
              <a:gd name="connsiteY112" fmla="*/ 1847642 h 2038282"/>
              <a:gd name="connsiteX113" fmla="*/ 4212632 w 6591083"/>
              <a:gd name="connsiteY113" fmla="*/ 1847642 h 2038282"/>
              <a:gd name="connsiteX114" fmla="*/ 4212632 w 6591083"/>
              <a:gd name="connsiteY114" fmla="*/ 1867780 h 2038282"/>
              <a:gd name="connsiteX115" fmla="*/ 4239630 w 6591083"/>
              <a:gd name="connsiteY115" fmla="*/ 1867780 h 2038282"/>
              <a:gd name="connsiteX116" fmla="*/ 4239630 w 6591083"/>
              <a:gd name="connsiteY116" fmla="*/ 1910237 h 2038282"/>
              <a:gd name="connsiteX117" fmla="*/ 4405873 w 6591083"/>
              <a:gd name="connsiteY117" fmla="*/ 1910237 h 2038282"/>
              <a:gd name="connsiteX118" fmla="*/ 4405873 w 6591083"/>
              <a:gd name="connsiteY118" fmla="*/ 1929624 h 2038282"/>
              <a:gd name="connsiteX119" fmla="*/ 4515042 w 6591083"/>
              <a:gd name="connsiteY119" fmla="*/ 1929624 h 2038282"/>
              <a:gd name="connsiteX120" fmla="*/ 4515042 w 6591083"/>
              <a:gd name="connsiteY120" fmla="*/ 1939017 h 2038282"/>
              <a:gd name="connsiteX121" fmla="*/ 4802379 w 6591083"/>
              <a:gd name="connsiteY121" fmla="*/ 1939017 h 2038282"/>
              <a:gd name="connsiteX122" fmla="*/ 4802379 w 6591083"/>
              <a:gd name="connsiteY122" fmla="*/ 1956225 h 2038282"/>
              <a:gd name="connsiteX123" fmla="*/ 5068553 w 6591083"/>
              <a:gd name="connsiteY123" fmla="*/ 1956225 h 2038282"/>
              <a:gd name="connsiteX124" fmla="*/ 5068553 w 6591083"/>
              <a:gd name="connsiteY124" fmla="*/ 1980722 h 2038282"/>
              <a:gd name="connsiteX125" fmla="*/ 5105248 w 6591083"/>
              <a:gd name="connsiteY125" fmla="*/ 1980722 h 2038282"/>
              <a:gd name="connsiteX126" fmla="*/ 5105248 w 6591083"/>
              <a:gd name="connsiteY126" fmla="*/ 2015965 h 2038282"/>
              <a:gd name="connsiteX127" fmla="*/ 5375221 w 6591083"/>
              <a:gd name="connsiteY127" fmla="*/ 2015965 h 2038282"/>
              <a:gd name="connsiteX128" fmla="*/ 5375221 w 6591083"/>
              <a:gd name="connsiteY128" fmla="*/ 2038282 h 2038282"/>
              <a:gd name="connsiteX129" fmla="*/ 6591084 w 6591083"/>
              <a:gd name="connsiteY129" fmla="*/ 2038282 h 2038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6591083" h="2038282">
                <a:moveTo>
                  <a:pt x="0" y="0"/>
                </a:moveTo>
                <a:lnTo>
                  <a:pt x="31388" y="0"/>
                </a:lnTo>
                <a:lnTo>
                  <a:pt x="31388" y="5035"/>
                </a:lnTo>
                <a:lnTo>
                  <a:pt x="141212" y="5035"/>
                </a:lnTo>
                <a:lnTo>
                  <a:pt x="141212" y="23445"/>
                </a:lnTo>
                <a:lnTo>
                  <a:pt x="161394" y="23445"/>
                </a:lnTo>
                <a:lnTo>
                  <a:pt x="161394" y="41029"/>
                </a:lnTo>
                <a:lnTo>
                  <a:pt x="161394" y="50422"/>
                </a:lnTo>
                <a:lnTo>
                  <a:pt x="192520" y="50422"/>
                </a:lnTo>
                <a:lnTo>
                  <a:pt x="192520" y="72664"/>
                </a:lnTo>
                <a:lnTo>
                  <a:pt x="192520" y="238883"/>
                </a:lnTo>
                <a:lnTo>
                  <a:pt x="213423" y="238883"/>
                </a:lnTo>
                <a:lnTo>
                  <a:pt x="213423" y="258120"/>
                </a:lnTo>
                <a:lnTo>
                  <a:pt x="234326" y="258120"/>
                </a:lnTo>
                <a:lnTo>
                  <a:pt x="234326" y="284946"/>
                </a:lnTo>
                <a:lnTo>
                  <a:pt x="255295" y="284946"/>
                </a:lnTo>
                <a:lnTo>
                  <a:pt x="255295" y="306513"/>
                </a:lnTo>
                <a:lnTo>
                  <a:pt x="314663" y="306513"/>
                </a:lnTo>
                <a:lnTo>
                  <a:pt x="314663" y="336720"/>
                </a:lnTo>
                <a:lnTo>
                  <a:pt x="357321" y="336720"/>
                </a:lnTo>
                <a:lnTo>
                  <a:pt x="357321" y="362645"/>
                </a:lnTo>
                <a:lnTo>
                  <a:pt x="378946" y="362645"/>
                </a:lnTo>
                <a:lnTo>
                  <a:pt x="378946" y="388570"/>
                </a:lnTo>
                <a:lnTo>
                  <a:pt x="390544" y="388570"/>
                </a:lnTo>
                <a:lnTo>
                  <a:pt x="390544" y="434558"/>
                </a:lnTo>
                <a:lnTo>
                  <a:pt x="520419" y="434558"/>
                </a:lnTo>
                <a:lnTo>
                  <a:pt x="520419" y="443951"/>
                </a:lnTo>
                <a:lnTo>
                  <a:pt x="544665" y="443951"/>
                </a:lnTo>
                <a:lnTo>
                  <a:pt x="544665" y="478442"/>
                </a:lnTo>
                <a:lnTo>
                  <a:pt x="564847" y="478442"/>
                </a:lnTo>
                <a:lnTo>
                  <a:pt x="564847" y="507974"/>
                </a:lnTo>
                <a:lnTo>
                  <a:pt x="590075" y="507974"/>
                </a:lnTo>
                <a:lnTo>
                  <a:pt x="590075" y="569141"/>
                </a:lnTo>
                <a:lnTo>
                  <a:pt x="734563" y="569141"/>
                </a:lnTo>
                <a:lnTo>
                  <a:pt x="734563" y="586424"/>
                </a:lnTo>
                <a:lnTo>
                  <a:pt x="784168" y="586424"/>
                </a:lnTo>
                <a:lnTo>
                  <a:pt x="784168" y="613701"/>
                </a:lnTo>
                <a:lnTo>
                  <a:pt x="828923" y="613701"/>
                </a:lnTo>
                <a:lnTo>
                  <a:pt x="828923" y="642482"/>
                </a:lnTo>
                <a:lnTo>
                  <a:pt x="853954" y="642482"/>
                </a:lnTo>
                <a:lnTo>
                  <a:pt x="853954" y="713042"/>
                </a:lnTo>
                <a:lnTo>
                  <a:pt x="865487" y="713042"/>
                </a:lnTo>
                <a:lnTo>
                  <a:pt x="865487" y="737464"/>
                </a:lnTo>
                <a:lnTo>
                  <a:pt x="881607" y="737464"/>
                </a:lnTo>
                <a:lnTo>
                  <a:pt x="881607" y="767672"/>
                </a:lnTo>
                <a:lnTo>
                  <a:pt x="1034876" y="767672"/>
                </a:lnTo>
                <a:lnTo>
                  <a:pt x="1034876" y="792920"/>
                </a:lnTo>
                <a:lnTo>
                  <a:pt x="1087429" y="792920"/>
                </a:lnTo>
                <a:lnTo>
                  <a:pt x="1087429" y="821700"/>
                </a:lnTo>
                <a:lnTo>
                  <a:pt x="1117113" y="821700"/>
                </a:lnTo>
                <a:lnTo>
                  <a:pt x="1117113" y="861226"/>
                </a:lnTo>
                <a:lnTo>
                  <a:pt x="1146469" y="861226"/>
                </a:lnTo>
                <a:lnTo>
                  <a:pt x="1146469" y="972740"/>
                </a:lnTo>
                <a:lnTo>
                  <a:pt x="1160885" y="972740"/>
                </a:lnTo>
                <a:lnTo>
                  <a:pt x="1160885" y="989271"/>
                </a:lnTo>
                <a:lnTo>
                  <a:pt x="1359630" y="989271"/>
                </a:lnTo>
                <a:lnTo>
                  <a:pt x="1359630" y="1006554"/>
                </a:lnTo>
                <a:lnTo>
                  <a:pt x="1401895" y="1006554"/>
                </a:lnTo>
                <a:lnTo>
                  <a:pt x="1401895" y="1054046"/>
                </a:lnTo>
                <a:lnTo>
                  <a:pt x="1426992" y="1054046"/>
                </a:lnTo>
                <a:lnTo>
                  <a:pt x="1426992" y="1089288"/>
                </a:lnTo>
                <a:lnTo>
                  <a:pt x="1491668" y="1089288"/>
                </a:lnTo>
                <a:lnTo>
                  <a:pt x="1491668" y="1100785"/>
                </a:lnTo>
                <a:lnTo>
                  <a:pt x="1592646" y="1100785"/>
                </a:lnTo>
                <a:lnTo>
                  <a:pt x="1592646" y="1122427"/>
                </a:lnTo>
                <a:lnTo>
                  <a:pt x="1664202" y="1122427"/>
                </a:lnTo>
                <a:lnTo>
                  <a:pt x="1664202" y="1156918"/>
                </a:lnTo>
                <a:lnTo>
                  <a:pt x="1704960" y="1156918"/>
                </a:lnTo>
                <a:lnTo>
                  <a:pt x="1704960" y="1254755"/>
                </a:lnTo>
                <a:lnTo>
                  <a:pt x="1804234" y="1254755"/>
                </a:lnTo>
                <a:lnTo>
                  <a:pt x="1804234" y="1277825"/>
                </a:lnTo>
                <a:lnTo>
                  <a:pt x="1957175" y="1277825"/>
                </a:lnTo>
                <a:lnTo>
                  <a:pt x="1957175" y="1318778"/>
                </a:lnTo>
                <a:lnTo>
                  <a:pt x="1986990" y="1318778"/>
                </a:lnTo>
                <a:lnTo>
                  <a:pt x="1986990" y="1344026"/>
                </a:lnTo>
                <a:lnTo>
                  <a:pt x="2004224" y="1344026"/>
                </a:lnTo>
                <a:lnTo>
                  <a:pt x="2004224" y="1382124"/>
                </a:lnTo>
                <a:lnTo>
                  <a:pt x="2253950" y="1382124"/>
                </a:lnTo>
                <a:lnTo>
                  <a:pt x="2253950" y="1407298"/>
                </a:lnTo>
                <a:lnTo>
                  <a:pt x="2273084" y="1407298"/>
                </a:lnTo>
                <a:lnTo>
                  <a:pt x="2273084" y="1441112"/>
                </a:lnTo>
                <a:lnTo>
                  <a:pt x="2321050" y="1441112"/>
                </a:lnTo>
                <a:lnTo>
                  <a:pt x="2321050" y="1456217"/>
                </a:lnTo>
                <a:lnTo>
                  <a:pt x="2351782" y="1456217"/>
                </a:lnTo>
                <a:lnTo>
                  <a:pt x="2351782" y="1473500"/>
                </a:lnTo>
                <a:lnTo>
                  <a:pt x="2493584" y="1473500"/>
                </a:lnTo>
                <a:lnTo>
                  <a:pt x="2493584" y="1500101"/>
                </a:lnTo>
                <a:lnTo>
                  <a:pt x="2558849" y="1500101"/>
                </a:lnTo>
                <a:lnTo>
                  <a:pt x="2558849" y="1531811"/>
                </a:lnTo>
                <a:lnTo>
                  <a:pt x="2585191" y="1531811"/>
                </a:lnTo>
                <a:lnTo>
                  <a:pt x="2585191" y="1556985"/>
                </a:lnTo>
                <a:lnTo>
                  <a:pt x="2778432" y="1556985"/>
                </a:lnTo>
                <a:lnTo>
                  <a:pt x="2778432" y="1581406"/>
                </a:lnTo>
                <a:lnTo>
                  <a:pt x="2806346" y="1581406"/>
                </a:lnTo>
                <a:lnTo>
                  <a:pt x="2806346" y="1610187"/>
                </a:lnTo>
                <a:lnTo>
                  <a:pt x="2843042" y="1610187"/>
                </a:lnTo>
                <a:lnTo>
                  <a:pt x="2843042" y="1633932"/>
                </a:lnTo>
                <a:lnTo>
                  <a:pt x="3100892" y="1633932"/>
                </a:lnTo>
                <a:lnTo>
                  <a:pt x="3100892" y="1653394"/>
                </a:lnTo>
                <a:lnTo>
                  <a:pt x="3112819" y="1653394"/>
                </a:lnTo>
                <a:lnTo>
                  <a:pt x="3112819" y="1669926"/>
                </a:lnTo>
                <a:lnTo>
                  <a:pt x="3137915" y="1669926"/>
                </a:lnTo>
                <a:lnTo>
                  <a:pt x="3137915" y="1682851"/>
                </a:lnTo>
                <a:lnTo>
                  <a:pt x="3201936" y="1682851"/>
                </a:lnTo>
                <a:lnTo>
                  <a:pt x="3201936" y="1706596"/>
                </a:lnTo>
                <a:lnTo>
                  <a:pt x="3390786" y="1706596"/>
                </a:lnTo>
                <a:lnTo>
                  <a:pt x="3390786" y="1742590"/>
                </a:lnTo>
                <a:lnTo>
                  <a:pt x="3671178" y="1742590"/>
                </a:lnTo>
                <a:lnTo>
                  <a:pt x="3671178" y="1788654"/>
                </a:lnTo>
                <a:lnTo>
                  <a:pt x="3703221" y="1788654"/>
                </a:lnTo>
                <a:lnTo>
                  <a:pt x="3703221" y="1805185"/>
                </a:lnTo>
                <a:lnTo>
                  <a:pt x="3917758" y="1805185"/>
                </a:lnTo>
                <a:lnTo>
                  <a:pt x="3917758" y="1847642"/>
                </a:lnTo>
                <a:lnTo>
                  <a:pt x="4212632" y="1847642"/>
                </a:lnTo>
                <a:lnTo>
                  <a:pt x="4212632" y="1867780"/>
                </a:lnTo>
                <a:lnTo>
                  <a:pt x="4239630" y="1867780"/>
                </a:lnTo>
                <a:lnTo>
                  <a:pt x="4239630" y="1910237"/>
                </a:lnTo>
                <a:lnTo>
                  <a:pt x="4405873" y="1910237"/>
                </a:lnTo>
                <a:lnTo>
                  <a:pt x="4405873" y="1929624"/>
                </a:lnTo>
                <a:lnTo>
                  <a:pt x="4515042" y="1929624"/>
                </a:lnTo>
                <a:lnTo>
                  <a:pt x="4515042" y="1939017"/>
                </a:lnTo>
                <a:lnTo>
                  <a:pt x="4802379" y="1939017"/>
                </a:lnTo>
                <a:lnTo>
                  <a:pt x="4802379" y="1956225"/>
                </a:lnTo>
                <a:lnTo>
                  <a:pt x="5068553" y="1956225"/>
                </a:lnTo>
                <a:lnTo>
                  <a:pt x="5068553" y="1980722"/>
                </a:lnTo>
                <a:lnTo>
                  <a:pt x="5105248" y="1980722"/>
                </a:lnTo>
                <a:lnTo>
                  <a:pt x="5105248" y="2015965"/>
                </a:lnTo>
                <a:lnTo>
                  <a:pt x="5375221" y="2015965"/>
                </a:lnTo>
                <a:lnTo>
                  <a:pt x="5375221" y="2038282"/>
                </a:lnTo>
                <a:lnTo>
                  <a:pt x="6591084" y="2038282"/>
                </a:lnTo>
              </a:path>
            </a:pathLst>
          </a:custGeom>
          <a:noFill/>
          <a:ln w="28575" cap="flat">
            <a:solidFill>
              <a:schemeClr val="bg1">
                <a:lumMod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642" name="Graphic 4351">
            <a:extLst>
              <a:ext uri="{FF2B5EF4-FFF2-40B4-BE49-F238E27FC236}">
                <a16:creationId xmlns:a16="http://schemas.microsoft.com/office/drawing/2014/main" id="{A8B7B099-8828-C38F-BEBD-BF5D5648748C}"/>
              </a:ext>
            </a:extLst>
          </p:cNvPr>
          <p:cNvGrpSpPr/>
          <p:nvPr/>
        </p:nvGrpSpPr>
        <p:grpSpPr>
          <a:xfrm>
            <a:off x="1356797" y="2185811"/>
            <a:ext cx="4149977" cy="2055620"/>
            <a:chOff x="1155619" y="1662713"/>
            <a:chExt cx="6639245" cy="2085013"/>
          </a:xfrm>
        </p:grpSpPr>
        <p:grpSp>
          <p:nvGrpSpPr>
            <p:cNvPr id="4643" name="Graphic 4351">
              <a:extLst>
                <a:ext uri="{FF2B5EF4-FFF2-40B4-BE49-F238E27FC236}">
                  <a16:creationId xmlns:a16="http://schemas.microsoft.com/office/drawing/2014/main" id="{C346E43A-96B5-E679-E485-6DF0940D7DED}"/>
                </a:ext>
              </a:extLst>
            </p:cNvPr>
            <p:cNvGrpSpPr/>
            <p:nvPr/>
          </p:nvGrpSpPr>
          <p:grpSpPr>
            <a:xfrm>
              <a:off x="1155619" y="1662713"/>
              <a:ext cx="73456" cy="54772"/>
              <a:chOff x="1155619" y="1662713"/>
              <a:chExt cx="73456" cy="54772"/>
            </a:xfrm>
          </p:grpSpPr>
          <p:sp>
            <p:nvSpPr>
              <p:cNvPr id="4644" name="Freeform: Shape 4643">
                <a:extLst>
                  <a:ext uri="{FF2B5EF4-FFF2-40B4-BE49-F238E27FC236}">
                    <a16:creationId xmlns:a16="http://schemas.microsoft.com/office/drawing/2014/main" id="{B2148F4F-D642-7A91-4D44-4C5CA7BAB169}"/>
                  </a:ext>
                </a:extLst>
              </p:cNvPr>
              <p:cNvSpPr/>
              <p:nvPr/>
            </p:nvSpPr>
            <p:spPr>
              <a:xfrm>
                <a:off x="1155619" y="1662713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236"/>
                  <a:gd name="connsiteX1" fmla="*/ 0 w 73456"/>
                  <a:gd name="connsiteY1" fmla="*/ 842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236">
                    <a:moveTo>
                      <a:pt x="73456" y="0"/>
                    </a:moveTo>
                    <a:lnTo>
                      <a:pt x="0" y="84236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45" name="Freeform: Shape 4644">
                <a:extLst>
                  <a:ext uri="{FF2B5EF4-FFF2-40B4-BE49-F238E27FC236}">
                    <a16:creationId xmlns:a16="http://schemas.microsoft.com/office/drawing/2014/main" id="{B4229A24-9FCA-ABF0-D061-E19C3BC54899}"/>
                  </a:ext>
                </a:extLst>
              </p:cNvPr>
              <p:cNvSpPr/>
              <p:nvPr/>
            </p:nvSpPr>
            <p:spPr>
              <a:xfrm>
                <a:off x="1155619" y="1662713"/>
                <a:ext cx="73456" cy="54772"/>
              </a:xfrm>
              <a:custGeom>
                <a:avLst/>
                <a:gdLst>
                  <a:gd name="connsiteX0" fmla="*/ 73456 w 73456"/>
                  <a:gd name="connsiteY0" fmla="*/ 84236 h 84236"/>
                  <a:gd name="connsiteX1" fmla="*/ 0 w 73456"/>
                  <a:gd name="connsiteY1" fmla="*/ 0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236">
                    <a:moveTo>
                      <a:pt x="73456" y="84236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46" name="Graphic 4351">
              <a:extLst>
                <a:ext uri="{FF2B5EF4-FFF2-40B4-BE49-F238E27FC236}">
                  <a16:creationId xmlns:a16="http://schemas.microsoft.com/office/drawing/2014/main" id="{404D4F6D-A2AA-F423-080D-48D06367742E}"/>
                </a:ext>
              </a:extLst>
            </p:cNvPr>
            <p:cNvGrpSpPr/>
            <p:nvPr/>
          </p:nvGrpSpPr>
          <p:grpSpPr>
            <a:xfrm>
              <a:off x="1321272" y="1728238"/>
              <a:ext cx="73390" cy="54772"/>
              <a:chOff x="1321272" y="1728238"/>
              <a:chExt cx="73390" cy="54772"/>
            </a:xfrm>
          </p:grpSpPr>
          <p:sp>
            <p:nvSpPr>
              <p:cNvPr id="4647" name="Freeform: Shape 4646">
                <a:extLst>
                  <a:ext uri="{FF2B5EF4-FFF2-40B4-BE49-F238E27FC236}">
                    <a16:creationId xmlns:a16="http://schemas.microsoft.com/office/drawing/2014/main" id="{3D5686A7-BD82-4E7C-469E-A1B1461784B1}"/>
                  </a:ext>
                </a:extLst>
              </p:cNvPr>
              <p:cNvSpPr/>
              <p:nvPr/>
            </p:nvSpPr>
            <p:spPr>
              <a:xfrm>
                <a:off x="1321272" y="1728238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48" name="Freeform: Shape 4647">
                <a:extLst>
                  <a:ext uri="{FF2B5EF4-FFF2-40B4-BE49-F238E27FC236}">
                    <a16:creationId xmlns:a16="http://schemas.microsoft.com/office/drawing/2014/main" id="{2BD45ED6-2F58-83FA-6820-F7C89A2433CA}"/>
                  </a:ext>
                </a:extLst>
              </p:cNvPr>
              <p:cNvSpPr/>
              <p:nvPr/>
            </p:nvSpPr>
            <p:spPr>
              <a:xfrm>
                <a:off x="1321272" y="1728238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49" name="Graphic 4351">
              <a:extLst>
                <a:ext uri="{FF2B5EF4-FFF2-40B4-BE49-F238E27FC236}">
                  <a16:creationId xmlns:a16="http://schemas.microsoft.com/office/drawing/2014/main" id="{68BE3DD3-AC7F-5D09-38F1-18A56328FF2B}"/>
                </a:ext>
              </a:extLst>
            </p:cNvPr>
            <p:cNvGrpSpPr/>
            <p:nvPr/>
          </p:nvGrpSpPr>
          <p:grpSpPr>
            <a:xfrm>
              <a:off x="1331953" y="1809319"/>
              <a:ext cx="73390" cy="54772"/>
              <a:chOff x="1331953" y="1809319"/>
              <a:chExt cx="73390" cy="54772"/>
            </a:xfrm>
          </p:grpSpPr>
          <p:sp>
            <p:nvSpPr>
              <p:cNvPr id="4650" name="Freeform: Shape 4649">
                <a:extLst>
                  <a:ext uri="{FF2B5EF4-FFF2-40B4-BE49-F238E27FC236}">
                    <a16:creationId xmlns:a16="http://schemas.microsoft.com/office/drawing/2014/main" id="{265A9D0A-D8ED-56EE-6ED8-27E5CB8AF2ED}"/>
                  </a:ext>
                </a:extLst>
              </p:cNvPr>
              <p:cNvSpPr/>
              <p:nvPr/>
            </p:nvSpPr>
            <p:spPr>
              <a:xfrm>
                <a:off x="1331953" y="1809319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51" name="Freeform: Shape 4650">
                <a:extLst>
                  <a:ext uri="{FF2B5EF4-FFF2-40B4-BE49-F238E27FC236}">
                    <a16:creationId xmlns:a16="http://schemas.microsoft.com/office/drawing/2014/main" id="{CB554D65-E970-2A87-0701-02CFB5A2A35D}"/>
                  </a:ext>
                </a:extLst>
              </p:cNvPr>
              <p:cNvSpPr/>
              <p:nvPr/>
            </p:nvSpPr>
            <p:spPr>
              <a:xfrm>
                <a:off x="1331953" y="1809319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52" name="Graphic 4351">
              <a:extLst>
                <a:ext uri="{FF2B5EF4-FFF2-40B4-BE49-F238E27FC236}">
                  <a16:creationId xmlns:a16="http://schemas.microsoft.com/office/drawing/2014/main" id="{EC7BE28B-CA59-BB78-0E59-10A7ECF3AADB}"/>
                </a:ext>
              </a:extLst>
            </p:cNvPr>
            <p:cNvGrpSpPr/>
            <p:nvPr/>
          </p:nvGrpSpPr>
          <p:grpSpPr>
            <a:xfrm>
              <a:off x="1331953" y="1829006"/>
              <a:ext cx="73390" cy="54772"/>
              <a:chOff x="1331953" y="1829006"/>
              <a:chExt cx="73390" cy="54772"/>
            </a:xfrm>
          </p:grpSpPr>
          <p:sp>
            <p:nvSpPr>
              <p:cNvPr id="4653" name="Freeform: Shape 4652">
                <a:extLst>
                  <a:ext uri="{FF2B5EF4-FFF2-40B4-BE49-F238E27FC236}">
                    <a16:creationId xmlns:a16="http://schemas.microsoft.com/office/drawing/2014/main" id="{BE13FE42-8907-C93B-D43D-66971C20132B}"/>
                  </a:ext>
                </a:extLst>
              </p:cNvPr>
              <p:cNvSpPr/>
              <p:nvPr/>
            </p:nvSpPr>
            <p:spPr>
              <a:xfrm>
                <a:off x="1331953" y="1829006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54" name="Freeform: Shape 4653">
                <a:extLst>
                  <a:ext uri="{FF2B5EF4-FFF2-40B4-BE49-F238E27FC236}">
                    <a16:creationId xmlns:a16="http://schemas.microsoft.com/office/drawing/2014/main" id="{2E27810B-83F9-4D19-30DA-28178FD28724}"/>
                  </a:ext>
                </a:extLst>
              </p:cNvPr>
              <p:cNvSpPr/>
              <p:nvPr/>
            </p:nvSpPr>
            <p:spPr>
              <a:xfrm>
                <a:off x="1331953" y="1829006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55" name="Graphic 4351">
              <a:extLst>
                <a:ext uri="{FF2B5EF4-FFF2-40B4-BE49-F238E27FC236}">
                  <a16:creationId xmlns:a16="http://schemas.microsoft.com/office/drawing/2014/main" id="{7A6BE444-35E4-68C4-5C5B-D2BD3D6D00DF}"/>
                </a:ext>
              </a:extLst>
            </p:cNvPr>
            <p:cNvGrpSpPr/>
            <p:nvPr/>
          </p:nvGrpSpPr>
          <p:grpSpPr>
            <a:xfrm>
              <a:off x="1331953" y="1894231"/>
              <a:ext cx="73390" cy="54772"/>
              <a:chOff x="1331953" y="1894231"/>
              <a:chExt cx="73390" cy="54772"/>
            </a:xfrm>
          </p:grpSpPr>
          <p:sp>
            <p:nvSpPr>
              <p:cNvPr id="4656" name="Freeform: Shape 4655">
                <a:extLst>
                  <a:ext uri="{FF2B5EF4-FFF2-40B4-BE49-F238E27FC236}">
                    <a16:creationId xmlns:a16="http://schemas.microsoft.com/office/drawing/2014/main" id="{D6193E45-DB8F-B2DC-25BD-E608E2E72DA0}"/>
                  </a:ext>
                </a:extLst>
              </p:cNvPr>
              <p:cNvSpPr/>
              <p:nvPr/>
            </p:nvSpPr>
            <p:spPr>
              <a:xfrm>
                <a:off x="1331953" y="1894231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57" name="Freeform: Shape 4656">
                <a:extLst>
                  <a:ext uri="{FF2B5EF4-FFF2-40B4-BE49-F238E27FC236}">
                    <a16:creationId xmlns:a16="http://schemas.microsoft.com/office/drawing/2014/main" id="{C7B9E020-A663-9C65-97B1-4BEE0905533F}"/>
                  </a:ext>
                </a:extLst>
              </p:cNvPr>
              <p:cNvSpPr/>
              <p:nvPr/>
            </p:nvSpPr>
            <p:spPr>
              <a:xfrm>
                <a:off x="1331953" y="1894231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58" name="Graphic 4351">
              <a:extLst>
                <a:ext uri="{FF2B5EF4-FFF2-40B4-BE49-F238E27FC236}">
                  <a16:creationId xmlns:a16="http://schemas.microsoft.com/office/drawing/2014/main" id="{6861E6FD-FE26-9FED-626B-A846F86401CB}"/>
                </a:ext>
              </a:extLst>
            </p:cNvPr>
            <p:cNvGrpSpPr/>
            <p:nvPr/>
          </p:nvGrpSpPr>
          <p:grpSpPr>
            <a:xfrm>
              <a:off x="1357968" y="1927069"/>
              <a:ext cx="73390" cy="54772"/>
              <a:chOff x="1357968" y="1927069"/>
              <a:chExt cx="73390" cy="54772"/>
            </a:xfrm>
          </p:grpSpPr>
          <p:sp>
            <p:nvSpPr>
              <p:cNvPr id="4659" name="Freeform: Shape 4658">
                <a:extLst>
                  <a:ext uri="{FF2B5EF4-FFF2-40B4-BE49-F238E27FC236}">
                    <a16:creationId xmlns:a16="http://schemas.microsoft.com/office/drawing/2014/main" id="{57A1A255-0154-5550-40A5-A3E3C9BCFBC9}"/>
                  </a:ext>
                </a:extLst>
              </p:cNvPr>
              <p:cNvSpPr/>
              <p:nvPr/>
            </p:nvSpPr>
            <p:spPr>
              <a:xfrm>
                <a:off x="1357968" y="1927069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60" name="Freeform: Shape 4659">
                <a:extLst>
                  <a:ext uri="{FF2B5EF4-FFF2-40B4-BE49-F238E27FC236}">
                    <a16:creationId xmlns:a16="http://schemas.microsoft.com/office/drawing/2014/main" id="{8185548E-88B2-89BF-E341-3780E9080647}"/>
                  </a:ext>
                </a:extLst>
              </p:cNvPr>
              <p:cNvSpPr/>
              <p:nvPr/>
            </p:nvSpPr>
            <p:spPr>
              <a:xfrm>
                <a:off x="1357968" y="1927069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61" name="Graphic 4351">
              <a:extLst>
                <a:ext uri="{FF2B5EF4-FFF2-40B4-BE49-F238E27FC236}">
                  <a16:creationId xmlns:a16="http://schemas.microsoft.com/office/drawing/2014/main" id="{A4CA482A-2B34-BF4F-3CED-100520A1AC0E}"/>
                </a:ext>
              </a:extLst>
            </p:cNvPr>
            <p:cNvGrpSpPr/>
            <p:nvPr/>
          </p:nvGrpSpPr>
          <p:grpSpPr>
            <a:xfrm>
              <a:off x="1402461" y="1960133"/>
              <a:ext cx="73390" cy="54772"/>
              <a:chOff x="1402461" y="1960133"/>
              <a:chExt cx="73390" cy="54772"/>
            </a:xfrm>
          </p:grpSpPr>
          <p:sp>
            <p:nvSpPr>
              <p:cNvPr id="4662" name="Freeform: Shape 4661">
                <a:extLst>
                  <a:ext uri="{FF2B5EF4-FFF2-40B4-BE49-F238E27FC236}">
                    <a16:creationId xmlns:a16="http://schemas.microsoft.com/office/drawing/2014/main" id="{BC955A1E-2525-089D-FFBF-C897E2A142B2}"/>
                  </a:ext>
                </a:extLst>
              </p:cNvPr>
              <p:cNvSpPr/>
              <p:nvPr/>
            </p:nvSpPr>
            <p:spPr>
              <a:xfrm>
                <a:off x="1402461" y="1960133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63" name="Freeform: Shape 4662">
                <a:extLst>
                  <a:ext uri="{FF2B5EF4-FFF2-40B4-BE49-F238E27FC236}">
                    <a16:creationId xmlns:a16="http://schemas.microsoft.com/office/drawing/2014/main" id="{98260B9D-7EB2-A82C-E725-FF64CBC9AF77}"/>
                  </a:ext>
                </a:extLst>
              </p:cNvPr>
              <p:cNvSpPr/>
              <p:nvPr/>
            </p:nvSpPr>
            <p:spPr>
              <a:xfrm>
                <a:off x="1402461" y="1960133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64" name="Graphic 4351">
              <a:extLst>
                <a:ext uri="{FF2B5EF4-FFF2-40B4-BE49-F238E27FC236}">
                  <a16:creationId xmlns:a16="http://schemas.microsoft.com/office/drawing/2014/main" id="{4AA44084-3AED-52FD-3CC0-98CDD1FDF7E3}"/>
                </a:ext>
              </a:extLst>
            </p:cNvPr>
            <p:cNvGrpSpPr/>
            <p:nvPr/>
          </p:nvGrpSpPr>
          <p:grpSpPr>
            <a:xfrm>
              <a:off x="1489285" y="1997104"/>
              <a:ext cx="73390" cy="54772"/>
              <a:chOff x="1489285" y="1997104"/>
              <a:chExt cx="73390" cy="54772"/>
            </a:xfrm>
          </p:grpSpPr>
          <p:sp>
            <p:nvSpPr>
              <p:cNvPr id="4665" name="Freeform: Shape 4664">
                <a:extLst>
                  <a:ext uri="{FF2B5EF4-FFF2-40B4-BE49-F238E27FC236}">
                    <a16:creationId xmlns:a16="http://schemas.microsoft.com/office/drawing/2014/main" id="{FC3F29D6-3D85-CB1A-EB72-5F669FB299C3}"/>
                  </a:ext>
                </a:extLst>
              </p:cNvPr>
              <p:cNvSpPr/>
              <p:nvPr/>
            </p:nvSpPr>
            <p:spPr>
              <a:xfrm>
                <a:off x="1489285" y="1997104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66" name="Freeform: Shape 4665">
                <a:extLst>
                  <a:ext uri="{FF2B5EF4-FFF2-40B4-BE49-F238E27FC236}">
                    <a16:creationId xmlns:a16="http://schemas.microsoft.com/office/drawing/2014/main" id="{2741BFCC-A260-DFBB-6ECC-6FBA4D4ADD7F}"/>
                  </a:ext>
                </a:extLst>
              </p:cNvPr>
              <p:cNvSpPr/>
              <p:nvPr/>
            </p:nvSpPr>
            <p:spPr>
              <a:xfrm>
                <a:off x="1489285" y="1997104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67" name="Graphic 4351">
              <a:extLst>
                <a:ext uri="{FF2B5EF4-FFF2-40B4-BE49-F238E27FC236}">
                  <a16:creationId xmlns:a16="http://schemas.microsoft.com/office/drawing/2014/main" id="{C375E999-9C61-9B72-3BAC-F0A2B32BA788}"/>
                </a:ext>
              </a:extLst>
            </p:cNvPr>
            <p:cNvGrpSpPr/>
            <p:nvPr/>
          </p:nvGrpSpPr>
          <p:grpSpPr>
            <a:xfrm>
              <a:off x="1513727" y="2026259"/>
              <a:ext cx="73390" cy="54772"/>
              <a:chOff x="1513727" y="2026259"/>
              <a:chExt cx="73390" cy="54772"/>
            </a:xfrm>
          </p:grpSpPr>
          <p:sp>
            <p:nvSpPr>
              <p:cNvPr id="4668" name="Freeform: Shape 4667">
                <a:extLst>
                  <a:ext uri="{FF2B5EF4-FFF2-40B4-BE49-F238E27FC236}">
                    <a16:creationId xmlns:a16="http://schemas.microsoft.com/office/drawing/2014/main" id="{4C7B93F6-0C8C-7BE6-CB8D-B57C9D08857C}"/>
                  </a:ext>
                </a:extLst>
              </p:cNvPr>
              <p:cNvSpPr/>
              <p:nvPr/>
            </p:nvSpPr>
            <p:spPr>
              <a:xfrm>
                <a:off x="1513727" y="2026259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69" name="Freeform: Shape 4668">
                <a:extLst>
                  <a:ext uri="{FF2B5EF4-FFF2-40B4-BE49-F238E27FC236}">
                    <a16:creationId xmlns:a16="http://schemas.microsoft.com/office/drawing/2014/main" id="{DCE5493E-AF11-6FA0-4DAE-668E194EA8EF}"/>
                  </a:ext>
                </a:extLst>
              </p:cNvPr>
              <p:cNvSpPr/>
              <p:nvPr/>
            </p:nvSpPr>
            <p:spPr>
              <a:xfrm>
                <a:off x="1513727" y="2026259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70" name="Graphic 4351">
              <a:extLst>
                <a:ext uri="{FF2B5EF4-FFF2-40B4-BE49-F238E27FC236}">
                  <a16:creationId xmlns:a16="http://schemas.microsoft.com/office/drawing/2014/main" id="{2F846366-3CC9-7BB3-FD09-B87E45D0BF70}"/>
                </a:ext>
              </a:extLst>
            </p:cNvPr>
            <p:cNvGrpSpPr/>
            <p:nvPr/>
          </p:nvGrpSpPr>
          <p:grpSpPr>
            <a:xfrm>
              <a:off x="1522835" y="2056092"/>
              <a:ext cx="73390" cy="54772"/>
              <a:chOff x="1522835" y="2056092"/>
              <a:chExt cx="73390" cy="54772"/>
            </a:xfrm>
          </p:grpSpPr>
          <p:sp>
            <p:nvSpPr>
              <p:cNvPr id="4671" name="Freeform: Shape 4670">
                <a:extLst>
                  <a:ext uri="{FF2B5EF4-FFF2-40B4-BE49-F238E27FC236}">
                    <a16:creationId xmlns:a16="http://schemas.microsoft.com/office/drawing/2014/main" id="{E5AE3E2E-F937-6F4D-4C0F-263D769AC38C}"/>
                  </a:ext>
                </a:extLst>
              </p:cNvPr>
              <p:cNvSpPr/>
              <p:nvPr/>
            </p:nvSpPr>
            <p:spPr>
              <a:xfrm>
                <a:off x="1522835" y="2056092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72" name="Freeform: Shape 4671">
                <a:extLst>
                  <a:ext uri="{FF2B5EF4-FFF2-40B4-BE49-F238E27FC236}">
                    <a16:creationId xmlns:a16="http://schemas.microsoft.com/office/drawing/2014/main" id="{6F71C007-21FC-05E2-A4D3-5DF288C5A525}"/>
                  </a:ext>
                </a:extLst>
              </p:cNvPr>
              <p:cNvSpPr/>
              <p:nvPr/>
            </p:nvSpPr>
            <p:spPr>
              <a:xfrm>
                <a:off x="1522835" y="2056092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73" name="Graphic 4351">
              <a:extLst>
                <a:ext uri="{FF2B5EF4-FFF2-40B4-BE49-F238E27FC236}">
                  <a16:creationId xmlns:a16="http://schemas.microsoft.com/office/drawing/2014/main" id="{2D13A5F7-3027-5A8B-32C3-CDA7AD85B47C}"/>
                </a:ext>
              </a:extLst>
            </p:cNvPr>
            <p:cNvGrpSpPr/>
            <p:nvPr/>
          </p:nvGrpSpPr>
          <p:grpSpPr>
            <a:xfrm>
              <a:off x="1592163" y="2093513"/>
              <a:ext cx="73390" cy="54772"/>
              <a:chOff x="1592163" y="2093513"/>
              <a:chExt cx="73390" cy="54772"/>
            </a:xfrm>
          </p:grpSpPr>
          <p:sp>
            <p:nvSpPr>
              <p:cNvPr id="4674" name="Freeform: Shape 4673">
                <a:extLst>
                  <a:ext uri="{FF2B5EF4-FFF2-40B4-BE49-F238E27FC236}">
                    <a16:creationId xmlns:a16="http://schemas.microsoft.com/office/drawing/2014/main" id="{C674755D-A1A7-3BB7-46DB-65567E9EB5E6}"/>
                  </a:ext>
                </a:extLst>
              </p:cNvPr>
              <p:cNvSpPr/>
              <p:nvPr/>
            </p:nvSpPr>
            <p:spPr>
              <a:xfrm>
                <a:off x="1592163" y="2093513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75" name="Freeform: Shape 4674">
                <a:extLst>
                  <a:ext uri="{FF2B5EF4-FFF2-40B4-BE49-F238E27FC236}">
                    <a16:creationId xmlns:a16="http://schemas.microsoft.com/office/drawing/2014/main" id="{AF0C338C-51E9-EF4F-DA8F-0A71200B8854}"/>
                  </a:ext>
                </a:extLst>
              </p:cNvPr>
              <p:cNvSpPr/>
              <p:nvPr/>
            </p:nvSpPr>
            <p:spPr>
              <a:xfrm>
                <a:off x="1592163" y="2093513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76" name="Graphic 4351">
              <a:extLst>
                <a:ext uri="{FF2B5EF4-FFF2-40B4-BE49-F238E27FC236}">
                  <a16:creationId xmlns:a16="http://schemas.microsoft.com/office/drawing/2014/main" id="{CDE8AE27-30AA-BE76-AC44-60BF49545A57}"/>
                </a:ext>
              </a:extLst>
            </p:cNvPr>
            <p:cNvGrpSpPr/>
            <p:nvPr/>
          </p:nvGrpSpPr>
          <p:grpSpPr>
            <a:xfrm>
              <a:off x="1684098" y="2131461"/>
              <a:ext cx="73390" cy="54772"/>
              <a:chOff x="1684098" y="2131461"/>
              <a:chExt cx="73390" cy="54772"/>
            </a:xfrm>
          </p:grpSpPr>
          <p:sp>
            <p:nvSpPr>
              <p:cNvPr id="4677" name="Freeform: Shape 4676">
                <a:extLst>
                  <a:ext uri="{FF2B5EF4-FFF2-40B4-BE49-F238E27FC236}">
                    <a16:creationId xmlns:a16="http://schemas.microsoft.com/office/drawing/2014/main" id="{F97A26C4-A5E7-0F20-E401-3DE113A8F83D}"/>
                  </a:ext>
                </a:extLst>
              </p:cNvPr>
              <p:cNvSpPr/>
              <p:nvPr/>
            </p:nvSpPr>
            <p:spPr>
              <a:xfrm>
                <a:off x="1684098" y="2131461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78" name="Freeform: Shape 4677">
                <a:extLst>
                  <a:ext uri="{FF2B5EF4-FFF2-40B4-BE49-F238E27FC236}">
                    <a16:creationId xmlns:a16="http://schemas.microsoft.com/office/drawing/2014/main" id="{2FB5C96C-B2DC-4B0F-A86C-BFDEB69E315A}"/>
                  </a:ext>
                </a:extLst>
              </p:cNvPr>
              <p:cNvSpPr/>
              <p:nvPr/>
            </p:nvSpPr>
            <p:spPr>
              <a:xfrm>
                <a:off x="1684098" y="2131461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79" name="Graphic 4351">
              <a:extLst>
                <a:ext uri="{FF2B5EF4-FFF2-40B4-BE49-F238E27FC236}">
                  <a16:creationId xmlns:a16="http://schemas.microsoft.com/office/drawing/2014/main" id="{C744E7DC-D4C5-6B6F-48E8-E8DACB91F994}"/>
                </a:ext>
              </a:extLst>
            </p:cNvPr>
            <p:cNvGrpSpPr/>
            <p:nvPr/>
          </p:nvGrpSpPr>
          <p:grpSpPr>
            <a:xfrm>
              <a:off x="1692486" y="2137097"/>
              <a:ext cx="73390" cy="54772"/>
              <a:chOff x="1692486" y="2137097"/>
              <a:chExt cx="73390" cy="54772"/>
            </a:xfrm>
          </p:grpSpPr>
          <p:sp>
            <p:nvSpPr>
              <p:cNvPr id="4680" name="Freeform: Shape 4679">
                <a:extLst>
                  <a:ext uri="{FF2B5EF4-FFF2-40B4-BE49-F238E27FC236}">
                    <a16:creationId xmlns:a16="http://schemas.microsoft.com/office/drawing/2014/main" id="{38E92EE8-DE8F-09B7-BAB2-11BA91D9A7F8}"/>
                  </a:ext>
                </a:extLst>
              </p:cNvPr>
              <p:cNvSpPr/>
              <p:nvPr/>
            </p:nvSpPr>
            <p:spPr>
              <a:xfrm>
                <a:off x="1692486" y="2137097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236"/>
                  <a:gd name="connsiteX1" fmla="*/ 0 w 73390"/>
                  <a:gd name="connsiteY1" fmla="*/ 842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0"/>
                    </a:moveTo>
                    <a:lnTo>
                      <a:pt x="0" y="84236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81" name="Freeform: Shape 4680">
                <a:extLst>
                  <a:ext uri="{FF2B5EF4-FFF2-40B4-BE49-F238E27FC236}">
                    <a16:creationId xmlns:a16="http://schemas.microsoft.com/office/drawing/2014/main" id="{791C8BD7-64B1-9B01-5AAC-E518F933555C}"/>
                  </a:ext>
                </a:extLst>
              </p:cNvPr>
              <p:cNvSpPr/>
              <p:nvPr/>
            </p:nvSpPr>
            <p:spPr>
              <a:xfrm>
                <a:off x="1692486" y="2137097"/>
                <a:ext cx="73390" cy="54772"/>
              </a:xfrm>
              <a:custGeom>
                <a:avLst/>
                <a:gdLst>
                  <a:gd name="connsiteX0" fmla="*/ 73391 w 73390"/>
                  <a:gd name="connsiteY0" fmla="*/ 84236 h 84236"/>
                  <a:gd name="connsiteX1" fmla="*/ 0 w 73390"/>
                  <a:gd name="connsiteY1" fmla="*/ 0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84236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82" name="Graphic 4351">
              <a:extLst>
                <a:ext uri="{FF2B5EF4-FFF2-40B4-BE49-F238E27FC236}">
                  <a16:creationId xmlns:a16="http://schemas.microsoft.com/office/drawing/2014/main" id="{777EEB60-69DE-7424-39C3-8AB4B2B273FD}"/>
                </a:ext>
              </a:extLst>
            </p:cNvPr>
            <p:cNvGrpSpPr/>
            <p:nvPr/>
          </p:nvGrpSpPr>
          <p:grpSpPr>
            <a:xfrm>
              <a:off x="1718304" y="2167380"/>
              <a:ext cx="73390" cy="54772"/>
              <a:chOff x="1718304" y="2167380"/>
              <a:chExt cx="73390" cy="54772"/>
            </a:xfrm>
          </p:grpSpPr>
          <p:sp>
            <p:nvSpPr>
              <p:cNvPr id="4683" name="Freeform: Shape 4682">
                <a:extLst>
                  <a:ext uri="{FF2B5EF4-FFF2-40B4-BE49-F238E27FC236}">
                    <a16:creationId xmlns:a16="http://schemas.microsoft.com/office/drawing/2014/main" id="{B5E75AE2-82B0-D0F9-D33C-658D7FC04942}"/>
                  </a:ext>
                </a:extLst>
              </p:cNvPr>
              <p:cNvSpPr/>
              <p:nvPr/>
            </p:nvSpPr>
            <p:spPr>
              <a:xfrm>
                <a:off x="1718304" y="2167380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84" name="Freeform: Shape 4683">
                <a:extLst>
                  <a:ext uri="{FF2B5EF4-FFF2-40B4-BE49-F238E27FC236}">
                    <a16:creationId xmlns:a16="http://schemas.microsoft.com/office/drawing/2014/main" id="{A6AE8941-30B4-77DE-81F3-664458306C8D}"/>
                  </a:ext>
                </a:extLst>
              </p:cNvPr>
              <p:cNvSpPr/>
              <p:nvPr/>
            </p:nvSpPr>
            <p:spPr>
              <a:xfrm>
                <a:off x="1718304" y="2167380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85" name="Graphic 4351">
              <a:extLst>
                <a:ext uri="{FF2B5EF4-FFF2-40B4-BE49-F238E27FC236}">
                  <a16:creationId xmlns:a16="http://schemas.microsoft.com/office/drawing/2014/main" id="{7626B931-1443-1DA5-9728-25DB176F996B}"/>
                </a:ext>
              </a:extLst>
            </p:cNvPr>
            <p:cNvGrpSpPr/>
            <p:nvPr/>
          </p:nvGrpSpPr>
          <p:grpSpPr>
            <a:xfrm>
              <a:off x="1725774" y="2197513"/>
              <a:ext cx="73390" cy="54772"/>
              <a:chOff x="1725774" y="2197513"/>
              <a:chExt cx="73390" cy="54772"/>
            </a:xfrm>
          </p:grpSpPr>
          <p:sp>
            <p:nvSpPr>
              <p:cNvPr id="4686" name="Freeform: Shape 4685">
                <a:extLst>
                  <a:ext uri="{FF2B5EF4-FFF2-40B4-BE49-F238E27FC236}">
                    <a16:creationId xmlns:a16="http://schemas.microsoft.com/office/drawing/2014/main" id="{BE71A260-3CE0-CF19-59CA-9613FEDFB76E}"/>
                  </a:ext>
                </a:extLst>
              </p:cNvPr>
              <p:cNvSpPr/>
              <p:nvPr/>
            </p:nvSpPr>
            <p:spPr>
              <a:xfrm>
                <a:off x="1725774" y="2197513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87" name="Freeform: Shape 4686">
                <a:extLst>
                  <a:ext uri="{FF2B5EF4-FFF2-40B4-BE49-F238E27FC236}">
                    <a16:creationId xmlns:a16="http://schemas.microsoft.com/office/drawing/2014/main" id="{E767F6BA-55EB-1F3E-2F9A-445CCAC8FBA7}"/>
                  </a:ext>
                </a:extLst>
              </p:cNvPr>
              <p:cNvSpPr/>
              <p:nvPr/>
            </p:nvSpPr>
            <p:spPr>
              <a:xfrm>
                <a:off x="1725774" y="2197513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88" name="Graphic 4351">
              <a:extLst>
                <a:ext uri="{FF2B5EF4-FFF2-40B4-BE49-F238E27FC236}">
                  <a16:creationId xmlns:a16="http://schemas.microsoft.com/office/drawing/2014/main" id="{36E0E21B-BBFC-E544-07C2-CD2F7BCB8445}"/>
                </a:ext>
              </a:extLst>
            </p:cNvPr>
            <p:cNvGrpSpPr/>
            <p:nvPr/>
          </p:nvGrpSpPr>
          <p:grpSpPr>
            <a:xfrm>
              <a:off x="1854011" y="2234934"/>
              <a:ext cx="73390" cy="54772"/>
              <a:chOff x="1854011" y="2234934"/>
              <a:chExt cx="73390" cy="54772"/>
            </a:xfrm>
          </p:grpSpPr>
          <p:sp>
            <p:nvSpPr>
              <p:cNvPr id="4689" name="Freeform: Shape 4688">
                <a:extLst>
                  <a:ext uri="{FF2B5EF4-FFF2-40B4-BE49-F238E27FC236}">
                    <a16:creationId xmlns:a16="http://schemas.microsoft.com/office/drawing/2014/main" id="{CAE9EA14-807E-AE4A-7BEC-C5667AEEBAD5}"/>
                  </a:ext>
                </a:extLst>
              </p:cNvPr>
              <p:cNvSpPr/>
              <p:nvPr/>
            </p:nvSpPr>
            <p:spPr>
              <a:xfrm>
                <a:off x="1854011" y="2234934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90" name="Freeform: Shape 4689">
                <a:extLst>
                  <a:ext uri="{FF2B5EF4-FFF2-40B4-BE49-F238E27FC236}">
                    <a16:creationId xmlns:a16="http://schemas.microsoft.com/office/drawing/2014/main" id="{2E40A919-81DC-7BF9-DD16-290C27017F38}"/>
                  </a:ext>
                </a:extLst>
              </p:cNvPr>
              <p:cNvSpPr/>
              <p:nvPr/>
            </p:nvSpPr>
            <p:spPr>
              <a:xfrm>
                <a:off x="1854011" y="2234934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91" name="Graphic 4351">
              <a:extLst>
                <a:ext uri="{FF2B5EF4-FFF2-40B4-BE49-F238E27FC236}">
                  <a16:creationId xmlns:a16="http://schemas.microsoft.com/office/drawing/2014/main" id="{BA1DC579-2A88-7792-A747-59DE1C6429A7}"/>
                </a:ext>
              </a:extLst>
            </p:cNvPr>
            <p:cNvGrpSpPr/>
            <p:nvPr/>
          </p:nvGrpSpPr>
          <p:grpSpPr>
            <a:xfrm>
              <a:off x="1918490" y="2258530"/>
              <a:ext cx="73390" cy="54772"/>
              <a:chOff x="1918490" y="2258530"/>
              <a:chExt cx="73390" cy="54772"/>
            </a:xfrm>
          </p:grpSpPr>
          <p:sp>
            <p:nvSpPr>
              <p:cNvPr id="4692" name="Freeform: Shape 4691">
                <a:extLst>
                  <a:ext uri="{FF2B5EF4-FFF2-40B4-BE49-F238E27FC236}">
                    <a16:creationId xmlns:a16="http://schemas.microsoft.com/office/drawing/2014/main" id="{9AE1A9F6-3752-9A3F-D85A-EA86F3750888}"/>
                  </a:ext>
                </a:extLst>
              </p:cNvPr>
              <p:cNvSpPr/>
              <p:nvPr/>
            </p:nvSpPr>
            <p:spPr>
              <a:xfrm>
                <a:off x="1918490" y="2258530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93" name="Freeform: Shape 4692">
                <a:extLst>
                  <a:ext uri="{FF2B5EF4-FFF2-40B4-BE49-F238E27FC236}">
                    <a16:creationId xmlns:a16="http://schemas.microsoft.com/office/drawing/2014/main" id="{522151DF-984D-5C66-B5F9-844E2810137B}"/>
                  </a:ext>
                </a:extLst>
              </p:cNvPr>
              <p:cNvSpPr/>
              <p:nvPr/>
            </p:nvSpPr>
            <p:spPr>
              <a:xfrm>
                <a:off x="1918490" y="2258530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94" name="Graphic 4351">
              <a:extLst>
                <a:ext uri="{FF2B5EF4-FFF2-40B4-BE49-F238E27FC236}">
                  <a16:creationId xmlns:a16="http://schemas.microsoft.com/office/drawing/2014/main" id="{7B6396B7-0542-B35B-352D-41A1A9D9ECEE}"/>
                </a:ext>
              </a:extLst>
            </p:cNvPr>
            <p:cNvGrpSpPr/>
            <p:nvPr/>
          </p:nvGrpSpPr>
          <p:grpSpPr>
            <a:xfrm>
              <a:off x="1955186" y="2295350"/>
              <a:ext cx="73456" cy="54772"/>
              <a:chOff x="1955186" y="2295350"/>
              <a:chExt cx="73456" cy="54772"/>
            </a:xfrm>
          </p:grpSpPr>
          <p:sp>
            <p:nvSpPr>
              <p:cNvPr id="4695" name="Freeform: Shape 4694">
                <a:extLst>
                  <a:ext uri="{FF2B5EF4-FFF2-40B4-BE49-F238E27FC236}">
                    <a16:creationId xmlns:a16="http://schemas.microsoft.com/office/drawing/2014/main" id="{D0024E40-3BEA-89F7-84D6-BF0C218879AE}"/>
                  </a:ext>
                </a:extLst>
              </p:cNvPr>
              <p:cNvSpPr/>
              <p:nvPr/>
            </p:nvSpPr>
            <p:spPr>
              <a:xfrm>
                <a:off x="1955186" y="2295350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96" name="Freeform: Shape 4695">
                <a:extLst>
                  <a:ext uri="{FF2B5EF4-FFF2-40B4-BE49-F238E27FC236}">
                    <a16:creationId xmlns:a16="http://schemas.microsoft.com/office/drawing/2014/main" id="{81499EE5-9425-7BC9-2A27-FC1C2DBCBA38}"/>
                  </a:ext>
                </a:extLst>
              </p:cNvPr>
              <p:cNvSpPr/>
              <p:nvPr/>
            </p:nvSpPr>
            <p:spPr>
              <a:xfrm>
                <a:off x="1955186" y="2295350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97" name="Graphic 4351">
              <a:extLst>
                <a:ext uri="{FF2B5EF4-FFF2-40B4-BE49-F238E27FC236}">
                  <a16:creationId xmlns:a16="http://schemas.microsoft.com/office/drawing/2014/main" id="{759EC97F-5362-276A-0F7A-37A3F11CE6B1}"/>
                </a:ext>
              </a:extLst>
            </p:cNvPr>
            <p:cNvGrpSpPr/>
            <p:nvPr/>
          </p:nvGrpSpPr>
          <p:grpSpPr>
            <a:xfrm>
              <a:off x="1989194" y="2304443"/>
              <a:ext cx="73456" cy="54772"/>
              <a:chOff x="1989194" y="2304443"/>
              <a:chExt cx="73456" cy="54772"/>
            </a:xfrm>
          </p:grpSpPr>
          <p:sp>
            <p:nvSpPr>
              <p:cNvPr id="4698" name="Freeform: Shape 4697">
                <a:extLst>
                  <a:ext uri="{FF2B5EF4-FFF2-40B4-BE49-F238E27FC236}">
                    <a16:creationId xmlns:a16="http://schemas.microsoft.com/office/drawing/2014/main" id="{35A3690B-EFBC-2922-8B09-D9D61CC2D4EA}"/>
                  </a:ext>
                </a:extLst>
              </p:cNvPr>
              <p:cNvSpPr/>
              <p:nvPr/>
            </p:nvSpPr>
            <p:spPr>
              <a:xfrm>
                <a:off x="1989194" y="2304443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99" name="Freeform: Shape 4698">
                <a:extLst>
                  <a:ext uri="{FF2B5EF4-FFF2-40B4-BE49-F238E27FC236}">
                    <a16:creationId xmlns:a16="http://schemas.microsoft.com/office/drawing/2014/main" id="{5CE1E803-3115-1AE9-7EC5-E32D634EF640}"/>
                  </a:ext>
                </a:extLst>
              </p:cNvPr>
              <p:cNvSpPr/>
              <p:nvPr/>
            </p:nvSpPr>
            <p:spPr>
              <a:xfrm>
                <a:off x="1989194" y="2304443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00" name="Graphic 4351">
              <a:extLst>
                <a:ext uri="{FF2B5EF4-FFF2-40B4-BE49-F238E27FC236}">
                  <a16:creationId xmlns:a16="http://schemas.microsoft.com/office/drawing/2014/main" id="{3CF1BCA6-B8B8-A7F6-9448-7D57B79C8231}"/>
                </a:ext>
              </a:extLst>
            </p:cNvPr>
            <p:cNvGrpSpPr/>
            <p:nvPr/>
          </p:nvGrpSpPr>
          <p:grpSpPr>
            <a:xfrm>
              <a:off x="1991881" y="2322853"/>
              <a:ext cx="73456" cy="54772"/>
              <a:chOff x="1991881" y="2322853"/>
              <a:chExt cx="73456" cy="54772"/>
            </a:xfrm>
          </p:grpSpPr>
          <p:sp>
            <p:nvSpPr>
              <p:cNvPr id="4701" name="Freeform: Shape 4700">
                <a:extLst>
                  <a:ext uri="{FF2B5EF4-FFF2-40B4-BE49-F238E27FC236}">
                    <a16:creationId xmlns:a16="http://schemas.microsoft.com/office/drawing/2014/main" id="{62DC5981-94D5-B0AB-7757-8889133D850F}"/>
                  </a:ext>
                </a:extLst>
              </p:cNvPr>
              <p:cNvSpPr/>
              <p:nvPr/>
            </p:nvSpPr>
            <p:spPr>
              <a:xfrm>
                <a:off x="1991881" y="2322853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02" name="Freeform: Shape 4701">
                <a:extLst>
                  <a:ext uri="{FF2B5EF4-FFF2-40B4-BE49-F238E27FC236}">
                    <a16:creationId xmlns:a16="http://schemas.microsoft.com/office/drawing/2014/main" id="{EE4434C6-2435-F235-809C-ED25BF10921E}"/>
                  </a:ext>
                </a:extLst>
              </p:cNvPr>
              <p:cNvSpPr/>
              <p:nvPr/>
            </p:nvSpPr>
            <p:spPr>
              <a:xfrm>
                <a:off x="1991881" y="2322853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03" name="Graphic 4351">
              <a:extLst>
                <a:ext uri="{FF2B5EF4-FFF2-40B4-BE49-F238E27FC236}">
                  <a16:creationId xmlns:a16="http://schemas.microsoft.com/office/drawing/2014/main" id="{21D2CA38-CBBA-3E3D-8718-2B5947CCA7E7}"/>
                </a:ext>
              </a:extLst>
            </p:cNvPr>
            <p:cNvGrpSpPr/>
            <p:nvPr/>
          </p:nvGrpSpPr>
          <p:grpSpPr>
            <a:xfrm>
              <a:off x="1991881" y="2364934"/>
              <a:ext cx="73456" cy="54772"/>
              <a:chOff x="1991881" y="2364934"/>
              <a:chExt cx="73456" cy="54772"/>
            </a:xfrm>
          </p:grpSpPr>
          <p:sp>
            <p:nvSpPr>
              <p:cNvPr id="4704" name="Freeform: Shape 4703">
                <a:extLst>
                  <a:ext uri="{FF2B5EF4-FFF2-40B4-BE49-F238E27FC236}">
                    <a16:creationId xmlns:a16="http://schemas.microsoft.com/office/drawing/2014/main" id="{65E96C0E-86B7-940E-F12F-231E65D4B8F8}"/>
                  </a:ext>
                </a:extLst>
              </p:cNvPr>
              <p:cNvSpPr/>
              <p:nvPr/>
            </p:nvSpPr>
            <p:spPr>
              <a:xfrm>
                <a:off x="1991881" y="2364934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05" name="Freeform: Shape 4704">
                <a:extLst>
                  <a:ext uri="{FF2B5EF4-FFF2-40B4-BE49-F238E27FC236}">
                    <a16:creationId xmlns:a16="http://schemas.microsoft.com/office/drawing/2014/main" id="{0C2EC8A4-4D25-82BF-76C0-51641B37B281}"/>
                  </a:ext>
                </a:extLst>
              </p:cNvPr>
              <p:cNvSpPr/>
              <p:nvPr/>
            </p:nvSpPr>
            <p:spPr>
              <a:xfrm>
                <a:off x="1991881" y="2364934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06" name="Graphic 4351">
              <a:extLst>
                <a:ext uri="{FF2B5EF4-FFF2-40B4-BE49-F238E27FC236}">
                  <a16:creationId xmlns:a16="http://schemas.microsoft.com/office/drawing/2014/main" id="{1CDF59C2-84B7-7800-37BE-3CAE1FB4F436}"/>
                </a:ext>
              </a:extLst>
            </p:cNvPr>
            <p:cNvGrpSpPr/>
            <p:nvPr/>
          </p:nvGrpSpPr>
          <p:grpSpPr>
            <a:xfrm>
              <a:off x="2000858" y="2370494"/>
              <a:ext cx="73390" cy="54772"/>
              <a:chOff x="2000858" y="2370494"/>
              <a:chExt cx="73390" cy="54772"/>
            </a:xfrm>
          </p:grpSpPr>
          <p:sp>
            <p:nvSpPr>
              <p:cNvPr id="4707" name="Freeform: Shape 4706">
                <a:extLst>
                  <a:ext uri="{FF2B5EF4-FFF2-40B4-BE49-F238E27FC236}">
                    <a16:creationId xmlns:a16="http://schemas.microsoft.com/office/drawing/2014/main" id="{FF2A6E42-F33D-D005-CEA5-BA5987058DC2}"/>
                  </a:ext>
                </a:extLst>
              </p:cNvPr>
              <p:cNvSpPr/>
              <p:nvPr/>
            </p:nvSpPr>
            <p:spPr>
              <a:xfrm>
                <a:off x="2000858" y="2370494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08" name="Freeform: Shape 4707">
                <a:extLst>
                  <a:ext uri="{FF2B5EF4-FFF2-40B4-BE49-F238E27FC236}">
                    <a16:creationId xmlns:a16="http://schemas.microsoft.com/office/drawing/2014/main" id="{8D9004D1-72A4-B8CE-7695-FC962A47B998}"/>
                  </a:ext>
                </a:extLst>
              </p:cNvPr>
              <p:cNvSpPr/>
              <p:nvPr/>
            </p:nvSpPr>
            <p:spPr>
              <a:xfrm>
                <a:off x="2000858" y="2370494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09" name="Graphic 4351">
              <a:extLst>
                <a:ext uri="{FF2B5EF4-FFF2-40B4-BE49-F238E27FC236}">
                  <a16:creationId xmlns:a16="http://schemas.microsoft.com/office/drawing/2014/main" id="{E148A1CD-A042-224E-4814-8936D10F2227}"/>
                </a:ext>
              </a:extLst>
            </p:cNvPr>
            <p:cNvGrpSpPr/>
            <p:nvPr/>
          </p:nvGrpSpPr>
          <p:grpSpPr>
            <a:xfrm>
              <a:off x="2025890" y="2431662"/>
              <a:ext cx="73456" cy="54772"/>
              <a:chOff x="2025890" y="2431662"/>
              <a:chExt cx="73456" cy="54772"/>
            </a:xfrm>
          </p:grpSpPr>
          <p:sp>
            <p:nvSpPr>
              <p:cNvPr id="4710" name="Freeform: Shape 4709">
                <a:extLst>
                  <a:ext uri="{FF2B5EF4-FFF2-40B4-BE49-F238E27FC236}">
                    <a16:creationId xmlns:a16="http://schemas.microsoft.com/office/drawing/2014/main" id="{811050EA-BC40-A16B-89FC-7BB1A38735D8}"/>
                  </a:ext>
                </a:extLst>
              </p:cNvPr>
              <p:cNvSpPr/>
              <p:nvPr/>
            </p:nvSpPr>
            <p:spPr>
              <a:xfrm>
                <a:off x="2025890" y="2431662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236"/>
                  <a:gd name="connsiteX1" fmla="*/ 0 w 73456"/>
                  <a:gd name="connsiteY1" fmla="*/ 842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236">
                    <a:moveTo>
                      <a:pt x="73456" y="0"/>
                    </a:moveTo>
                    <a:lnTo>
                      <a:pt x="0" y="84236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11" name="Freeform: Shape 4710">
                <a:extLst>
                  <a:ext uri="{FF2B5EF4-FFF2-40B4-BE49-F238E27FC236}">
                    <a16:creationId xmlns:a16="http://schemas.microsoft.com/office/drawing/2014/main" id="{8CE34F58-8FD8-B197-93C3-2A845F489A05}"/>
                  </a:ext>
                </a:extLst>
              </p:cNvPr>
              <p:cNvSpPr/>
              <p:nvPr/>
            </p:nvSpPr>
            <p:spPr>
              <a:xfrm>
                <a:off x="2025890" y="2431662"/>
                <a:ext cx="73456" cy="54772"/>
              </a:xfrm>
              <a:custGeom>
                <a:avLst/>
                <a:gdLst>
                  <a:gd name="connsiteX0" fmla="*/ 73456 w 73456"/>
                  <a:gd name="connsiteY0" fmla="*/ 84236 h 84236"/>
                  <a:gd name="connsiteX1" fmla="*/ 0 w 73456"/>
                  <a:gd name="connsiteY1" fmla="*/ 0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236">
                    <a:moveTo>
                      <a:pt x="73456" y="84236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12" name="Graphic 4351">
              <a:extLst>
                <a:ext uri="{FF2B5EF4-FFF2-40B4-BE49-F238E27FC236}">
                  <a16:creationId xmlns:a16="http://schemas.microsoft.com/office/drawing/2014/main" id="{3FADB767-4DD8-D4E8-A27E-C6DC6E15C93B}"/>
                </a:ext>
              </a:extLst>
            </p:cNvPr>
            <p:cNvGrpSpPr/>
            <p:nvPr/>
          </p:nvGrpSpPr>
          <p:grpSpPr>
            <a:xfrm>
              <a:off x="2116842" y="2431662"/>
              <a:ext cx="73390" cy="54772"/>
              <a:chOff x="2116842" y="2431662"/>
              <a:chExt cx="73390" cy="54772"/>
            </a:xfrm>
          </p:grpSpPr>
          <p:sp>
            <p:nvSpPr>
              <p:cNvPr id="4713" name="Freeform: Shape 4712">
                <a:extLst>
                  <a:ext uri="{FF2B5EF4-FFF2-40B4-BE49-F238E27FC236}">
                    <a16:creationId xmlns:a16="http://schemas.microsoft.com/office/drawing/2014/main" id="{9760BD73-EC49-40B5-C46D-FDADF0DFB74C}"/>
                  </a:ext>
                </a:extLst>
              </p:cNvPr>
              <p:cNvSpPr/>
              <p:nvPr/>
            </p:nvSpPr>
            <p:spPr>
              <a:xfrm>
                <a:off x="2116842" y="2431662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236"/>
                  <a:gd name="connsiteX1" fmla="*/ 0 w 73390"/>
                  <a:gd name="connsiteY1" fmla="*/ 842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0"/>
                    </a:moveTo>
                    <a:lnTo>
                      <a:pt x="0" y="84236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14" name="Freeform: Shape 4713">
                <a:extLst>
                  <a:ext uri="{FF2B5EF4-FFF2-40B4-BE49-F238E27FC236}">
                    <a16:creationId xmlns:a16="http://schemas.microsoft.com/office/drawing/2014/main" id="{56FC8D88-9EDA-902A-EAC1-D0729C324777}"/>
                  </a:ext>
                </a:extLst>
              </p:cNvPr>
              <p:cNvSpPr/>
              <p:nvPr/>
            </p:nvSpPr>
            <p:spPr>
              <a:xfrm>
                <a:off x="2116842" y="2431662"/>
                <a:ext cx="73390" cy="54772"/>
              </a:xfrm>
              <a:custGeom>
                <a:avLst/>
                <a:gdLst>
                  <a:gd name="connsiteX0" fmla="*/ 73391 w 73390"/>
                  <a:gd name="connsiteY0" fmla="*/ 84236 h 84236"/>
                  <a:gd name="connsiteX1" fmla="*/ 0 w 73390"/>
                  <a:gd name="connsiteY1" fmla="*/ 0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84236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15" name="Graphic 4351">
              <a:extLst>
                <a:ext uri="{FF2B5EF4-FFF2-40B4-BE49-F238E27FC236}">
                  <a16:creationId xmlns:a16="http://schemas.microsoft.com/office/drawing/2014/main" id="{A7D2AB8D-B794-9E7A-0F9C-86A41AE3778D}"/>
                </a:ext>
              </a:extLst>
            </p:cNvPr>
            <p:cNvGrpSpPr/>
            <p:nvPr/>
          </p:nvGrpSpPr>
          <p:grpSpPr>
            <a:xfrm>
              <a:off x="2247831" y="2490274"/>
              <a:ext cx="73456" cy="54772"/>
              <a:chOff x="2247831" y="2490274"/>
              <a:chExt cx="73456" cy="54772"/>
            </a:xfrm>
          </p:grpSpPr>
          <p:sp>
            <p:nvSpPr>
              <p:cNvPr id="4716" name="Freeform: Shape 4715">
                <a:extLst>
                  <a:ext uri="{FF2B5EF4-FFF2-40B4-BE49-F238E27FC236}">
                    <a16:creationId xmlns:a16="http://schemas.microsoft.com/office/drawing/2014/main" id="{3C10119B-FE80-1FAF-250C-F6811AF57F77}"/>
                  </a:ext>
                </a:extLst>
              </p:cNvPr>
              <p:cNvSpPr/>
              <p:nvPr/>
            </p:nvSpPr>
            <p:spPr>
              <a:xfrm>
                <a:off x="2247831" y="2490274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17" name="Freeform: Shape 4716">
                <a:extLst>
                  <a:ext uri="{FF2B5EF4-FFF2-40B4-BE49-F238E27FC236}">
                    <a16:creationId xmlns:a16="http://schemas.microsoft.com/office/drawing/2014/main" id="{6AC4C1DC-A405-A139-9432-FE0E7CE63876}"/>
                  </a:ext>
                </a:extLst>
              </p:cNvPr>
              <p:cNvSpPr/>
              <p:nvPr/>
            </p:nvSpPr>
            <p:spPr>
              <a:xfrm>
                <a:off x="2247831" y="2490274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18" name="Graphic 4351">
              <a:extLst>
                <a:ext uri="{FF2B5EF4-FFF2-40B4-BE49-F238E27FC236}">
                  <a16:creationId xmlns:a16="http://schemas.microsoft.com/office/drawing/2014/main" id="{FEE97288-49B4-2574-14A3-2E9CAC920290}"/>
                </a:ext>
              </a:extLst>
            </p:cNvPr>
            <p:cNvGrpSpPr/>
            <p:nvPr/>
          </p:nvGrpSpPr>
          <p:grpSpPr>
            <a:xfrm>
              <a:off x="2269783" y="2536037"/>
              <a:ext cx="73390" cy="54772"/>
              <a:chOff x="2269783" y="2536037"/>
              <a:chExt cx="73390" cy="54772"/>
            </a:xfrm>
          </p:grpSpPr>
          <p:sp>
            <p:nvSpPr>
              <p:cNvPr id="4719" name="Freeform: Shape 4718">
                <a:extLst>
                  <a:ext uri="{FF2B5EF4-FFF2-40B4-BE49-F238E27FC236}">
                    <a16:creationId xmlns:a16="http://schemas.microsoft.com/office/drawing/2014/main" id="{A0266982-C765-0212-00A4-500CE650EC4B}"/>
                  </a:ext>
                </a:extLst>
              </p:cNvPr>
              <p:cNvSpPr/>
              <p:nvPr/>
            </p:nvSpPr>
            <p:spPr>
              <a:xfrm>
                <a:off x="2269783" y="2536037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20" name="Freeform: Shape 4719">
                <a:extLst>
                  <a:ext uri="{FF2B5EF4-FFF2-40B4-BE49-F238E27FC236}">
                    <a16:creationId xmlns:a16="http://schemas.microsoft.com/office/drawing/2014/main" id="{341777D7-CB4A-51D1-BB9B-A77A9DB10F6B}"/>
                  </a:ext>
                </a:extLst>
              </p:cNvPr>
              <p:cNvSpPr/>
              <p:nvPr/>
            </p:nvSpPr>
            <p:spPr>
              <a:xfrm>
                <a:off x="2269783" y="2536037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21" name="Graphic 4351">
              <a:extLst>
                <a:ext uri="{FF2B5EF4-FFF2-40B4-BE49-F238E27FC236}">
                  <a16:creationId xmlns:a16="http://schemas.microsoft.com/office/drawing/2014/main" id="{C5792E16-30A9-0C13-BEF3-DB4D0E3B42B4}"/>
                </a:ext>
              </a:extLst>
            </p:cNvPr>
            <p:cNvGrpSpPr/>
            <p:nvPr/>
          </p:nvGrpSpPr>
          <p:grpSpPr>
            <a:xfrm>
              <a:off x="2281644" y="2601487"/>
              <a:ext cx="73456" cy="54772"/>
              <a:chOff x="2281644" y="2601487"/>
              <a:chExt cx="73456" cy="54772"/>
            </a:xfrm>
          </p:grpSpPr>
          <p:sp>
            <p:nvSpPr>
              <p:cNvPr id="4722" name="Freeform: Shape 4721">
                <a:extLst>
                  <a:ext uri="{FF2B5EF4-FFF2-40B4-BE49-F238E27FC236}">
                    <a16:creationId xmlns:a16="http://schemas.microsoft.com/office/drawing/2014/main" id="{7FAF7F27-771E-48AC-8329-7740F5E56DCB}"/>
                  </a:ext>
                </a:extLst>
              </p:cNvPr>
              <p:cNvSpPr/>
              <p:nvPr/>
            </p:nvSpPr>
            <p:spPr>
              <a:xfrm>
                <a:off x="2281644" y="2601487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236"/>
                  <a:gd name="connsiteX1" fmla="*/ 0 w 73456"/>
                  <a:gd name="connsiteY1" fmla="*/ 84237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236">
                    <a:moveTo>
                      <a:pt x="73456" y="0"/>
                    </a:moveTo>
                    <a:lnTo>
                      <a:pt x="0" y="84237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23" name="Freeform: Shape 4722">
                <a:extLst>
                  <a:ext uri="{FF2B5EF4-FFF2-40B4-BE49-F238E27FC236}">
                    <a16:creationId xmlns:a16="http://schemas.microsoft.com/office/drawing/2014/main" id="{2290F2DC-E796-8567-9042-B40ED476D9E8}"/>
                  </a:ext>
                </a:extLst>
              </p:cNvPr>
              <p:cNvSpPr/>
              <p:nvPr/>
            </p:nvSpPr>
            <p:spPr>
              <a:xfrm>
                <a:off x="2281644" y="2601487"/>
                <a:ext cx="73456" cy="54772"/>
              </a:xfrm>
              <a:custGeom>
                <a:avLst/>
                <a:gdLst>
                  <a:gd name="connsiteX0" fmla="*/ 73456 w 73456"/>
                  <a:gd name="connsiteY0" fmla="*/ 84237 h 84236"/>
                  <a:gd name="connsiteX1" fmla="*/ 0 w 73456"/>
                  <a:gd name="connsiteY1" fmla="*/ 0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236">
                    <a:moveTo>
                      <a:pt x="73456" y="84237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24" name="Graphic 4351">
              <a:extLst>
                <a:ext uri="{FF2B5EF4-FFF2-40B4-BE49-F238E27FC236}">
                  <a16:creationId xmlns:a16="http://schemas.microsoft.com/office/drawing/2014/main" id="{563734D8-F4A4-12C7-B1D6-6AEB52A90406}"/>
                </a:ext>
              </a:extLst>
            </p:cNvPr>
            <p:cNvGrpSpPr/>
            <p:nvPr/>
          </p:nvGrpSpPr>
          <p:grpSpPr>
            <a:xfrm>
              <a:off x="2281644" y="2612834"/>
              <a:ext cx="73456" cy="54772"/>
              <a:chOff x="2281644" y="2612834"/>
              <a:chExt cx="73456" cy="54772"/>
            </a:xfrm>
          </p:grpSpPr>
          <p:sp>
            <p:nvSpPr>
              <p:cNvPr id="4725" name="Freeform: Shape 4724">
                <a:extLst>
                  <a:ext uri="{FF2B5EF4-FFF2-40B4-BE49-F238E27FC236}">
                    <a16:creationId xmlns:a16="http://schemas.microsoft.com/office/drawing/2014/main" id="{DDC9BAB7-2CC7-67C0-6EC1-D138CD50ABF8}"/>
                  </a:ext>
                </a:extLst>
              </p:cNvPr>
              <p:cNvSpPr/>
              <p:nvPr/>
            </p:nvSpPr>
            <p:spPr>
              <a:xfrm>
                <a:off x="2281644" y="2612834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26" name="Freeform: Shape 4725">
                <a:extLst>
                  <a:ext uri="{FF2B5EF4-FFF2-40B4-BE49-F238E27FC236}">
                    <a16:creationId xmlns:a16="http://schemas.microsoft.com/office/drawing/2014/main" id="{D0A7E97A-F81C-93FB-891E-22C4A96EAB94}"/>
                  </a:ext>
                </a:extLst>
              </p:cNvPr>
              <p:cNvSpPr/>
              <p:nvPr/>
            </p:nvSpPr>
            <p:spPr>
              <a:xfrm>
                <a:off x="2281644" y="2612834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27" name="Graphic 4351">
              <a:extLst>
                <a:ext uri="{FF2B5EF4-FFF2-40B4-BE49-F238E27FC236}">
                  <a16:creationId xmlns:a16="http://schemas.microsoft.com/office/drawing/2014/main" id="{29CEC808-7BBF-26F4-7FF4-F989876D77F6}"/>
                </a:ext>
              </a:extLst>
            </p:cNvPr>
            <p:cNvGrpSpPr/>
            <p:nvPr/>
          </p:nvGrpSpPr>
          <p:grpSpPr>
            <a:xfrm>
              <a:off x="2286493" y="2632221"/>
              <a:ext cx="73390" cy="54772"/>
              <a:chOff x="2286493" y="2632221"/>
              <a:chExt cx="73390" cy="54772"/>
            </a:xfrm>
          </p:grpSpPr>
          <p:sp>
            <p:nvSpPr>
              <p:cNvPr id="4728" name="Freeform: Shape 4727">
                <a:extLst>
                  <a:ext uri="{FF2B5EF4-FFF2-40B4-BE49-F238E27FC236}">
                    <a16:creationId xmlns:a16="http://schemas.microsoft.com/office/drawing/2014/main" id="{F8110B94-17A8-3764-A02F-93C02092245F}"/>
                  </a:ext>
                </a:extLst>
              </p:cNvPr>
              <p:cNvSpPr/>
              <p:nvPr/>
            </p:nvSpPr>
            <p:spPr>
              <a:xfrm>
                <a:off x="2286493" y="2632221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29" name="Freeform: Shape 4728">
                <a:extLst>
                  <a:ext uri="{FF2B5EF4-FFF2-40B4-BE49-F238E27FC236}">
                    <a16:creationId xmlns:a16="http://schemas.microsoft.com/office/drawing/2014/main" id="{4AA62C81-EC04-56E2-A520-65AB0C9C7A86}"/>
                  </a:ext>
                </a:extLst>
              </p:cNvPr>
              <p:cNvSpPr/>
              <p:nvPr/>
            </p:nvSpPr>
            <p:spPr>
              <a:xfrm>
                <a:off x="2286493" y="2632221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30" name="Graphic 4351">
              <a:extLst>
                <a:ext uri="{FF2B5EF4-FFF2-40B4-BE49-F238E27FC236}">
                  <a16:creationId xmlns:a16="http://schemas.microsoft.com/office/drawing/2014/main" id="{1D58F757-9120-1616-5E73-2B84C12FEAC7}"/>
                </a:ext>
              </a:extLst>
            </p:cNvPr>
            <p:cNvGrpSpPr/>
            <p:nvPr/>
          </p:nvGrpSpPr>
          <p:grpSpPr>
            <a:xfrm>
              <a:off x="2358049" y="2650931"/>
              <a:ext cx="73390" cy="54772"/>
              <a:chOff x="2358049" y="2650931"/>
              <a:chExt cx="73390" cy="54772"/>
            </a:xfrm>
          </p:grpSpPr>
          <p:sp>
            <p:nvSpPr>
              <p:cNvPr id="4731" name="Freeform: Shape 4730">
                <a:extLst>
                  <a:ext uri="{FF2B5EF4-FFF2-40B4-BE49-F238E27FC236}">
                    <a16:creationId xmlns:a16="http://schemas.microsoft.com/office/drawing/2014/main" id="{65C1F5E3-9F5B-FE63-0A71-96AC9FF0A5FE}"/>
                  </a:ext>
                </a:extLst>
              </p:cNvPr>
              <p:cNvSpPr/>
              <p:nvPr/>
            </p:nvSpPr>
            <p:spPr>
              <a:xfrm>
                <a:off x="2358049" y="2650931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32" name="Freeform: Shape 4731">
                <a:extLst>
                  <a:ext uri="{FF2B5EF4-FFF2-40B4-BE49-F238E27FC236}">
                    <a16:creationId xmlns:a16="http://schemas.microsoft.com/office/drawing/2014/main" id="{ABA456AD-3F52-D079-45EA-C9B56BD57326}"/>
                  </a:ext>
                </a:extLst>
              </p:cNvPr>
              <p:cNvSpPr/>
              <p:nvPr/>
            </p:nvSpPr>
            <p:spPr>
              <a:xfrm>
                <a:off x="2358049" y="2650931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33" name="Graphic 4351">
              <a:extLst>
                <a:ext uri="{FF2B5EF4-FFF2-40B4-BE49-F238E27FC236}">
                  <a16:creationId xmlns:a16="http://schemas.microsoft.com/office/drawing/2014/main" id="{0C7D5848-9EE3-E95C-9619-6C6812193C23}"/>
                </a:ext>
              </a:extLst>
            </p:cNvPr>
            <p:cNvGrpSpPr/>
            <p:nvPr/>
          </p:nvGrpSpPr>
          <p:grpSpPr>
            <a:xfrm>
              <a:off x="2409029" y="2650931"/>
              <a:ext cx="73456" cy="54772"/>
              <a:chOff x="2409029" y="2650931"/>
              <a:chExt cx="73456" cy="54772"/>
            </a:xfrm>
          </p:grpSpPr>
          <p:sp>
            <p:nvSpPr>
              <p:cNvPr id="4734" name="Freeform: Shape 4733">
                <a:extLst>
                  <a:ext uri="{FF2B5EF4-FFF2-40B4-BE49-F238E27FC236}">
                    <a16:creationId xmlns:a16="http://schemas.microsoft.com/office/drawing/2014/main" id="{9E53D709-FC13-5A8F-6C9F-FE04076946F9}"/>
                  </a:ext>
                </a:extLst>
              </p:cNvPr>
              <p:cNvSpPr/>
              <p:nvPr/>
            </p:nvSpPr>
            <p:spPr>
              <a:xfrm>
                <a:off x="2409029" y="265093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35" name="Freeform: Shape 4734">
                <a:extLst>
                  <a:ext uri="{FF2B5EF4-FFF2-40B4-BE49-F238E27FC236}">
                    <a16:creationId xmlns:a16="http://schemas.microsoft.com/office/drawing/2014/main" id="{6F671949-D511-1F67-36CB-BA999B703676}"/>
                  </a:ext>
                </a:extLst>
              </p:cNvPr>
              <p:cNvSpPr/>
              <p:nvPr/>
            </p:nvSpPr>
            <p:spPr>
              <a:xfrm>
                <a:off x="2409029" y="265093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36" name="Graphic 4351">
              <a:extLst>
                <a:ext uri="{FF2B5EF4-FFF2-40B4-BE49-F238E27FC236}">
                  <a16:creationId xmlns:a16="http://schemas.microsoft.com/office/drawing/2014/main" id="{0FD34BC5-B5EF-3F5B-3AD7-C533B326827C}"/>
                </a:ext>
              </a:extLst>
            </p:cNvPr>
            <p:cNvGrpSpPr/>
            <p:nvPr/>
          </p:nvGrpSpPr>
          <p:grpSpPr>
            <a:xfrm>
              <a:off x="2531565" y="2670319"/>
              <a:ext cx="73390" cy="54772"/>
              <a:chOff x="2531565" y="2670319"/>
              <a:chExt cx="73390" cy="54772"/>
            </a:xfrm>
          </p:grpSpPr>
          <p:sp>
            <p:nvSpPr>
              <p:cNvPr id="4737" name="Freeform: Shape 4736">
                <a:extLst>
                  <a:ext uri="{FF2B5EF4-FFF2-40B4-BE49-F238E27FC236}">
                    <a16:creationId xmlns:a16="http://schemas.microsoft.com/office/drawing/2014/main" id="{846D0618-093A-40D4-B8CE-DD5C108BBDB3}"/>
                  </a:ext>
                </a:extLst>
              </p:cNvPr>
              <p:cNvSpPr/>
              <p:nvPr/>
            </p:nvSpPr>
            <p:spPr>
              <a:xfrm>
                <a:off x="2531565" y="2670319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38" name="Freeform: Shape 4737">
                <a:extLst>
                  <a:ext uri="{FF2B5EF4-FFF2-40B4-BE49-F238E27FC236}">
                    <a16:creationId xmlns:a16="http://schemas.microsoft.com/office/drawing/2014/main" id="{40E7196C-FD9F-CC0A-4CF7-B0DA6D14587B}"/>
                  </a:ext>
                </a:extLst>
              </p:cNvPr>
              <p:cNvSpPr/>
              <p:nvPr/>
            </p:nvSpPr>
            <p:spPr>
              <a:xfrm>
                <a:off x="2531565" y="2670319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39" name="Graphic 4351">
              <a:extLst>
                <a:ext uri="{FF2B5EF4-FFF2-40B4-BE49-F238E27FC236}">
                  <a16:creationId xmlns:a16="http://schemas.microsoft.com/office/drawing/2014/main" id="{2163F792-E050-A18C-0D0C-066F4C38571D}"/>
                </a:ext>
              </a:extLst>
            </p:cNvPr>
            <p:cNvGrpSpPr/>
            <p:nvPr/>
          </p:nvGrpSpPr>
          <p:grpSpPr>
            <a:xfrm>
              <a:off x="2555811" y="2729157"/>
              <a:ext cx="73456" cy="54772"/>
              <a:chOff x="2555811" y="2729157"/>
              <a:chExt cx="73456" cy="54772"/>
            </a:xfrm>
          </p:grpSpPr>
          <p:sp>
            <p:nvSpPr>
              <p:cNvPr id="4740" name="Freeform: Shape 4739">
                <a:extLst>
                  <a:ext uri="{FF2B5EF4-FFF2-40B4-BE49-F238E27FC236}">
                    <a16:creationId xmlns:a16="http://schemas.microsoft.com/office/drawing/2014/main" id="{0649EFFC-E51B-39AF-4E42-460225683B8B}"/>
                  </a:ext>
                </a:extLst>
              </p:cNvPr>
              <p:cNvSpPr/>
              <p:nvPr/>
            </p:nvSpPr>
            <p:spPr>
              <a:xfrm>
                <a:off x="2555811" y="2729157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41" name="Freeform: Shape 4740">
                <a:extLst>
                  <a:ext uri="{FF2B5EF4-FFF2-40B4-BE49-F238E27FC236}">
                    <a16:creationId xmlns:a16="http://schemas.microsoft.com/office/drawing/2014/main" id="{8F26D0C4-D844-882C-F708-95182F00222D}"/>
                  </a:ext>
                </a:extLst>
              </p:cNvPr>
              <p:cNvSpPr/>
              <p:nvPr/>
            </p:nvSpPr>
            <p:spPr>
              <a:xfrm>
                <a:off x="2555811" y="2729157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42" name="Graphic 4351">
              <a:extLst>
                <a:ext uri="{FF2B5EF4-FFF2-40B4-BE49-F238E27FC236}">
                  <a16:creationId xmlns:a16="http://schemas.microsoft.com/office/drawing/2014/main" id="{E8ABCFD6-842A-6CBD-1C55-823C4043B8C6}"/>
                </a:ext>
              </a:extLst>
            </p:cNvPr>
            <p:cNvGrpSpPr/>
            <p:nvPr/>
          </p:nvGrpSpPr>
          <p:grpSpPr>
            <a:xfrm>
              <a:off x="2598797" y="2741030"/>
              <a:ext cx="73390" cy="54772"/>
              <a:chOff x="2598797" y="2741030"/>
              <a:chExt cx="73390" cy="54772"/>
            </a:xfrm>
          </p:grpSpPr>
          <p:sp>
            <p:nvSpPr>
              <p:cNvPr id="4743" name="Freeform: Shape 4742">
                <a:extLst>
                  <a:ext uri="{FF2B5EF4-FFF2-40B4-BE49-F238E27FC236}">
                    <a16:creationId xmlns:a16="http://schemas.microsoft.com/office/drawing/2014/main" id="{56973E0A-6894-9214-8137-6A9573C47623}"/>
                  </a:ext>
                </a:extLst>
              </p:cNvPr>
              <p:cNvSpPr/>
              <p:nvPr/>
            </p:nvSpPr>
            <p:spPr>
              <a:xfrm>
                <a:off x="2598797" y="2741030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44" name="Freeform: Shape 4743">
                <a:extLst>
                  <a:ext uri="{FF2B5EF4-FFF2-40B4-BE49-F238E27FC236}">
                    <a16:creationId xmlns:a16="http://schemas.microsoft.com/office/drawing/2014/main" id="{AD7020C8-6FE7-2ABE-661B-81C4136C827E}"/>
                  </a:ext>
                </a:extLst>
              </p:cNvPr>
              <p:cNvSpPr/>
              <p:nvPr/>
            </p:nvSpPr>
            <p:spPr>
              <a:xfrm>
                <a:off x="2598797" y="2741030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45" name="Graphic 4351">
              <a:extLst>
                <a:ext uri="{FF2B5EF4-FFF2-40B4-BE49-F238E27FC236}">
                  <a16:creationId xmlns:a16="http://schemas.microsoft.com/office/drawing/2014/main" id="{A813B102-BE3E-E32D-1EF8-FB5919CB6BDC}"/>
                </a:ext>
              </a:extLst>
            </p:cNvPr>
            <p:cNvGrpSpPr/>
            <p:nvPr/>
          </p:nvGrpSpPr>
          <p:grpSpPr>
            <a:xfrm>
              <a:off x="2656985" y="2757336"/>
              <a:ext cx="73456" cy="54772"/>
              <a:chOff x="2656985" y="2757336"/>
              <a:chExt cx="73456" cy="54772"/>
            </a:xfrm>
          </p:grpSpPr>
          <p:sp>
            <p:nvSpPr>
              <p:cNvPr id="4746" name="Freeform: Shape 4745">
                <a:extLst>
                  <a:ext uri="{FF2B5EF4-FFF2-40B4-BE49-F238E27FC236}">
                    <a16:creationId xmlns:a16="http://schemas.microsoft.com/office/drawing/2014/main" id="{581186E1-0AB3-B83F-E198-41B43D2EEF04}"/>
                  </a:ext>
                </a:extLst>
              </p:cNvPr>
              <p:cNvSpPr/>
              <p:nvPr/>
            </p:nvSpPr>
            <p:spPr>
              <a:xfrm>
                <a:off x="2656985" y="2757336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47" name="Freeform: Shape 4746">
                <a:extLst>
                  <a:ext uri="{FF2B5EF4-FFF2-40B4-BE49-F238E27FC236}">
                    <a16:creationId xmlns:a16="http://schemas.microsoft.com/office/drawing/2014/main" id="{BA79FA37-330A-43C5-EA70-35931C7545A3}"/>
                  </a:ext>
                </a:extLst>
              </p:cNvPr>
              <p:cNvSpPr/>
              <p:nvPr/>
            </p:nvSpPr>
            <p:spPr>
              <a:xfrm>
                <a:off x="2656985" y="2757336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48" name="Graphic 4351">
              <a:extLst>
                <a:ext uri="{FF2B5EF4-FFF2-40B4-BE49-F238E27FC236}">
                  <a16:creationId xmlns:a16="http://schemas.microsoft.com/office/drawing/2014/main" id="{33219FEA-0591-BA33-4BB6-5A8EE45E3C09}"/>
                </a:ext>
              </a:extLst>
            </p:cNvPr>
            <p:cNvGrpSpPr/>
            <p:nvPr/>
          </p:nvGrpSpPr>
          <p:grpSpPr>
            <a:xfrm>
              <a:off x="2811302" y="2799416"/>
              <a:ext cx="73390" cy="54772"/>
              <a:chOff x="2811302" y="2799416"/>
              <a:chExt cx="73390" cy="54772"/>
            </a:xfrm>
          </p:grpSpPr>
          <p:sp>
            <p:nvSpPr>
              <p:cNvPr id="4749" name="Freeform: Shape 4748">
                <a:extLst>
                  <a:ext uri="{FF2B5EF4-FFF2-40B4-BE49-F238E27FC236}">
                    <a16:creationId xmlns:a16="http://schemas.microsoft.com/office/drawing/2014/main" id="{ABFE517E-AB1E-A948-F916-C99AB5679EE8}"/>
                  </a:ext>
                </a:extLst>
              </p:cNvPr>
              <p:cNvSpPr/>
              <p:nvPr/>
            </p:nvSpPr>
            <p:spPr>
              <a:xfrm>
                <a:off x="2811302" y="2799416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50" name="Freeform: Shape 4749">
                <a:extLst>
                  <a:ext uri="{FF2B5EF4-FFF2-40B4-BE49-F238E27FC236}">
                    <a16:creationId xmlns:a16="http://schemas.microsoft.com/office/drawing/2014/main" id="{910B3056-E8FA-A71E-C21F-15BDA509A766}"/>
                  </a:ext>
                </a:extLst>
              </p:cNvPr>
              <p:cNvSpPr/>
              <p:nvPr/>
            </p:nvSpPr>
            <p:spPr>
              <a:xfrm>
                <a:off x="2811302" y="2799416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51" name="Graphic 4351">
              <a:extLst>
                <a:ext uri="{FF2B5EF4-FFF2-40B4-BE49-F238E27FC236}">
                  <a16:creationId xmlns:a16="http://schemas.microsoft.com/office/drawing/2014/main" id="{C2B2FFDC-52E0-8293-F367-72F71951C864}"/>
                </a:ext>
              </a:extLst>
            </p:cNvPr>
            <p:cNvGrpSpPr/>
            <p:nvPr/>
          </p:nvGrpSpPr>
          <p:grpSpPr>
            <a:xfrm>
              <a:off x="2816086" y="2806179"/>
              <a:ext cx="73390" cy="54772"/>
              <a:chOff x="2816086" y="2806179"/>
              <a:chExt cx="73390" cy="54772"/>
            </a:xfrm>
          </p:grpSpPr>
          <p:sp>
            <p:nvSpPr>
              <p:cNvPr id="4752" name="Freeform: Shape 4751">
                <a:extLst>
                  <a:ext uri="{FF2B5EF4-FFF2-40B4-BE49-F238E27FC236}">
                    <a16:creationId xmlns:a16="http://schemas.microsoft.com/office/drawing/2014/main" id="{BADFFBDA-10DF-AA6C-78AB-CE5FA19D4DBA}"/>
                  </a:ext>
                </a:extLst>
              </p:cNvPr>
              <p:cNvSpPr/>
              <p:nvPr/>
            </p:nvSpPr>
            <p:spPr>
              <a:xfrm>
                <a:off x="2816086" y="2806179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53" name="Freeform: Shape 4752">
                <a:extLst>
                  <a:ext uri="{FF2B5EF4-FFF2-40B4-BE49-F238E27FC236}">
                    <a16:creationId xmlns:a16="http://schemas.microsoft.com/office/drawing/2014/main" id="{BB8E39EE-1DC5-EA04-E8CB-0F23F258EC12}"/>
                  </a:ext>
                </a:extLst>
              </p:cNvPr>
              <p:cNvSpPr/>
              <p:nvPr/>
            </p:nvSpPr>
            <p:spPr>
              <a:xfrm>
                <a:off x="2816086" y="2806179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54" name="Graphic 4351">
              <a:extLst>
                <a:ext uri="{FF2B5EF4-FFF2-40B4-BE49-F238E27FC236}">
                  <a16:creationId xmlns:a16="http://schemas.microsoft.com/office/drawing/2014/main" id="{603413F9-AE21-8048-1C7F-CC1216034017}"/>
                </a:ext>
              </a:extLst>
            </p:cNvPr>
            <p:cNvGrpSpPr/>
            <p:nvPr/>
          </p:nvGrpSpPr>
          <p:grpSpPr>
            <a:xfrm>
              <a:off x="2842559" y="2841497"/>
              <a:ext cx="73390" cy="54772"/>
              <a:chOff x="2842559" y="2841497"/>
              <a:chExt cx="73390" cy="54772"/>
            </a:xfrm>
          </p:grpSpPr>
          <p:sp>
            <p:nvSpPr>
              <p:cNvPr id="4755" name="Freeform: Shape 4754">
                <a:extLst>
                  <a:ext uri="{FF2B5EF4-FFF2-40B4-BE49-F238E27FC236}">
                    <a16:creationId xmlns:a16="http://schemas.microsoft.com/office/drawing/2014/main" id="{270D1848-F2EA-7B3C-9E8C-097CF7097E40}"/>
                  </a:ext>
                </a:extLst>
              </p:cNvPr>
              <p:cNvSpPr/>
              <p:nvPr/>
            </p:nvSpPr>
            <p:spPr>
              <a:xfrm>
                <a:off x="2842559" y="2841497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236"/>
                  <a:gd name="connsiteX1" fmla="*/ 0 w 73390"/>
                  <a:gd name="connsiteY1" fmla="*/ 842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0"/>
                    </a:moveTo>
                    <a:lnTo>
                      <a:pt x="0" y="84236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56" name="Freeform: Shape 4755">
                <a:extLst>
                  <a:ext uri="{FF2B5EF4-FFF2-40B4-BE49-F238E27FC236}">
                    <a16:creationId xmlns:a16="http://schemas.microsoft.com/office/drawing/2014/main" id="{D8B6A6AE-97D2-AD74-0B32-AD6B40B02805}"/>
                  </a:ext>
                </a:extLst>
              </p:cNvPr>
              <p:cNvSpPr/>
              <p:nvPr/>
            </p:nvSpPr>
            <p:spPr>
              <a:xfrm>
                <a:off x="2842559" y="2841497"/>
                <a:ext cx="73390" cy="54772"/>
              </a:xfrm>
              <a:custGeom>
                <a:avLst/>
                <a:gdLst>
                  <a:gd name="connsiteX0" fmla="*/ 73391 w 73390"/>
                  <a:gd name="connsiteY0" fmla="*/ 84236 h 84236"/>
                  <a:gd name="connsiteX1" fmla="*/ 0 w 73390"/>
                  <a:gd name="connsiteY1" fmla="*/ 0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84236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57" name="Graphic 4351">
              <a:extLst>
                <a:ext uri="{FF2B5EF4-FFF2-40B4-BE49-F238E27FC236}">
                  <a16:creationId xmlns:a16="http://schemas.microsoft.com/office/drawing/2014/main" id="{E3090C32-B643-ADAA-3CD4-6EAACBA3B5E5}"/>
                </a:ext>
              </a:extLst>
            </p:cNvPr>
            <p:cNvGrpSpPr/>
            <p:nvPr/>
          </p:nvGrpSpPr>
          <p:grpSpPr>
            <a:xfrm>
              <a:off x="2844394" y="2902815"/>
              <a:ext cx="73390" cy="54772"/>
              <a:chOff x="2844394" y="2902815"/>
              <a:chExt cx="73390" cy="54772"/>
            </a:xfrm>
          </p:grpSpPr>
          <p:sp>
            <p:nvSpPr>
              <p:cNvPr id="4758" name="Freeform: Shape 4757">
                <a:extLst>
                  <a:ext uri="{FF2B5EF4-FFF2-40B4-BE49-F238E27FC236}">
                    <a16:creationId xmlns:a16="http://schemas.microsoft.com/office/drawing/2014/main" id="{9F408C27-BD64-E898-942A-98BEA14B9F6B}"/>
                  </a:ext>
                </a:extLst>
              </p:cNvPr>
              <p:cNvSpPr/>
              <p:nvPr/>
            </p:nvSpPr>
            <p:spPr>
              <a:xfrm>
                <a:off x="2844394" y="2902815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59" name="Freeform: Shape 4758">
                <a:extLst>
                  <a:ext uri="{FF2B5EF4-FFF2-40B4-BE49-F238E27FC236}">
                    <a16:creationId xmlns:a16="http://schemas.microsoft.com/office/drawing/2014/main" id="{E91667A6-FCD2-752F-4C1A-5542E6E05672}"/>
                  </a:ext>
                </a:extLst>
              </p:cNvPr>
              <p:cNvSpPr/>
              <p:nvPr/>
            </p:nvSpPr>
            <p:spPr>
              <a:xfrm>
                <a:off x="2844394" y="2902815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60" name="Graphic 4351">
              <a:extLst>
                <a:ext uri="{FF2B5EF4-FFF2-40B4-BE49-F238E27FC236}">
                  <a16:creationId xmlns:a16="http://schemas.microsoft.com/office/drawing/2014/main" id="{1C37B148-3EB9-3382-009D-8D83F1F1ACC1}"/>
                </a:ext>
              </a:extLst>
            </p:cNvPr>
            <p:cNvGrpSpPr/>
            <p:nvPr/>
          </p:nvGrpSpPr>
          <p:grpSpPr>
            <a:xfrm>
              <a:off x="2930628" y="2925734"/>
              <a:ext cx="73390" cy="54772"/>
              <a:chOff x="2930628" y="2925734"/>
              <a:chExt cx="73390" cy="54772"/>
            </a:xfrm>
          </p:grpSpPr>
          <p:sp>
            <p:nvSpPr>
              <p:cNvPr id="4761" name="Freeform: Shape 4760">
                <a:extLst>
                  <a:ext uri="{FF2B5EF4-FFF2-40B4-BE49-F238E27FC236}">
                    <a16:creationId xmlns:a16="http://schemas.microsoft.com/office/drawing/2014/main" id="{FD09AF5B-4ACF-8925-A8EB-07228506DC90}"/>
                  </a:ext>
                </a:extLst>
              </p:cNvPr>
              <p:cNvSpPr/>
              <p:nvPr/>
            </p:nvSpPr>
            <p:spPr>
              <a:xfrm>
                <a:off x="2930628" y="2925734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62" name="Freeform: Shape 4761">
                <a:extLst>
                  <a:ext uri="{FF2B5EF4-FFF2-40B4-BE49-F238E27FC236}">
                    <a16:creationId xmlns:a16="http://schemas.microsoft.com/office/drawing/2014/main" id="{42F8D553-BA64-D07A-1C28-623248839BA2}"/>
                  </a:ext>
                </a:extLst>
              </p:cNvPr>
              <p:cNvSpPr/>
              <p:nvPr/>
            </p:nvSpPr>
            <p:spPr>
              <a:xfrm>
                <a:off x="2930628" y="2925734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63" name="Graphic 4351">
              <a:extLst>
                <a:ext uri="{FF2B5EF4-FFF2-40B4-BE49-F238E27FC236}">
                  <a16:creationId xmlns:a16="http://schemas.microsoft.com/office/drawing/2014/main" id="{5E4447F3-2E1E-1C29-535A-E1E08DA1AE88}"/>
                </a:ext>
              </a:extLst>
            </p:cNvPr>
            <p:cNvGrpSpPr/>
            <p:nvPr/>
          </p:nvGrpSpPr>
          <p:grpSpPr>
            <a:xfrm>
              <a:off x="2958412" y="2934676"/>
              <a:ext cx="73390" cy="54772"/>
              <a:chOff x="2958412" y="2934676"/>
              <a:chExt cx="73390" cy="54772"/>
            </a:xfrm>
          </p:grpSpPr>
          <p:sp>
            <p:nvSpPr>
              <p:cNvPr id="4764" name="Freeform: Shape 4763">
                <a:extLst>
                  <a:ext uri="{FF2B5EF4-FFF2-40B4-BE49-F238E27FC236}">
                    <a16:creationId xmlns:a16="http://schemas.microsoft.com/office/drawing/2014/main" id="{B084C46E-B29D-2432-5742-0097BCA93117}"/>
                  </a:ext>
                </a:extLst>
              </p:cNvPr>
              <p:cNvSpPr/>
              <p:nvPr/>
            </p:nvSpPr>
            <p:spPr>
              <a:xfrm>
                <a:off x="2958412" y="2934676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65" name="Freeform: Shape 4764">
                <a:extLst>
                  <a:ext uri="{FF2B5EF4-FFF2-40B4-BE49-F238E27FC236}">
                    <a16:creationId xmlns:a16="http://schemas.microsoft.com/office/drawing/2014/main" id="{BD76DE22-842D-7D96-E3E2-B0D32512267C}"/>
                  </a:ext>
                </a:extLst>
              </p:cNvPr>
              <p:cNvSpPr/>
              <p:nvPr/>
            </p:nvSpPr>
            <p:spPr>
              <a:xfrm>
                <a:off x="2958412" y="2934676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66" name="Graphic 4351">
              <a:extLst>
                <a:ext uri="{FF2B5EF4-FFF2-40B4-BE49-F238E27FC236}">
                  <a16:creationId xmlns:a16="http://schemas.microsoft.com/office/drawing/2014/main" id="{C5498ABB-EE07-E48E-D1F5-923D937E327C}"/>
                </a:ext>
              </a:extLst>
            </p:cNvPr>
            <p:cNvGrpSpPr/>
            <p:nvPr/>
          </p:nvGrpSpPr>
          <p:grpSpPr>
            <a:xfrm>
              <a:off x="3024529" y="2940913"/>
              <a:ext cx="73390" cy="54772"/>
              <a:chOff x="3024529" y="2940913"/>
              <a:chExt cx="73390" cy="54772"/>
            </a:xfrm>
          </p:grpSpPr>
          <p:sp>
            <p:nvSpPr>
              <p:cNvPr id="4767" name="Freeform: Shape 4766">
                <a:extLst>
                  <a:ext uri="{FF2B5EF4-FFF2-40B4-BE49-F238E27FC236}">
                    <a16:creationId xmlns:a16="http://schemas.microsoft.com/office/drawing/2014/main" id="{6627A16F-9AAC-601D-21EB-717D45EBDDC5}"/>
                  </a:ext>
                </a:extLst>
              </p:cNvPr>
              <p:cNvSpPr/>
              <p:nvPr/>
            </p:nvSpPr>
            <p:spPr>
              <a:xfrm>
                <a:off x="3024529" y="2940913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68" name="Freeform: Shape 4767">
                <a:extLst>
                  <a:ext uri="{FF2B5EF4-FFF2-40B4-BE49-F238E27FC236}">
                    <a16:creationId xmlns:a16="http://schemas.microsoft.com/office/drawing/2014/main" id="{1C753E95-AC73-00EE-CCF3-75BEA1C10766}"/>
                  </a:ext>
                </a:extLst>
              </p:cNvPr>
              <p:cNvSpPr/>
              <p:nvPr/>
            </p:nvSpPr>
            <p:spPr>
              <a:xfrm>
                <a:off x="3024529" y="2940913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69" name="Graphic 4351">
              <a:extLst>
                <a:ext uri="{FF2B5EF4-FFF2-40B4-BE49-F238E27FC236}">
                  <a16:creationId xmlns:a16="http://schemas.microsoft.com/office/drawing/2014/main" id="{C1289BFA-FA61-36C6-1BAE-E2819B380E77}"/>
                </a:ext>
              </a:extLst>
            </p:cNvPr>
            <p:cNvGrpSpPr/>
            <p:nvPr/>
          </p:nvGrpSpPr>
          <p:grpSpPr>
            <a:xfrm>
              <a:off x="3085469" y="2940913"/>
              <a:ext cx="73456" cy="54772"/>
              <a:chOff x="3085469" y="2940913"/>
              <a:chExt cx="73456" cy="54772"/>
            </a:xfrm>
          </p:grpSpPr>
          <p:sp>
            <p:nvSpPr>
              <p:cNvPr id="4770" name="Freeform: Shape 4769">
                <a:extLst>
                  <a:ext uri="{FF2B5EF4-FFF2-40B4-BE49-F238E27FC236}">
                    <a16:creationId xmlns:a16="http://schemas.microsoft.com/office/drawing/2014/main" id="{8C704570-A12B-EC3E-049F-30B25ADB7918}"/>
                  </a:ext>
                </a:extLst>
              </p:cNvPr>
              <p:cNvSpPr/>
              <p:nvPr/>
            </p:nvSpPr>
            <p:spPr>
              <a:xfrm>
                <a:off x="3085469" y="2940913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71" name="Freeform: Shape 4770">
                <a:extLst>
                  <a:ext uri="{FF2B5EF4-FFF2-40B4-BE49-F238E27FC236}">
                    <a16:creationId xmlns:a16="http://schemas.microsoft.com/office/drawing/2014/main" id="{DDA6EC0E-4018-7538-F07A-AA3E566A518E}"/>
                  </a:ext>
                </a:extLst>
              </p:cNvPr>
              <p:cNvSpPr/>
              <p:nvPr/>
            </p:nvSpPr>
            <p:spPr>
              <a:xfrm>
                <a:off x="3085469" y="2940913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72" name="Graphic 4351">
              <a:extLst>
                <a:ext uri="{FF2B5EF4-FFF2-40B4-BE49-F238E27FC236}">
                  <a16:creationId xmlns:a16="http://schemas.microsoft.com/office/drawing/2014/main" id="{181D62A8-D5C3-EDB7-15C4-5AC345964E24}"/>
                </a:ext>
              </a:extLst>
            </p:cNvPr>
            <p:cNvGrpSpPr/>
            <p:nvPr/>
          </p:nvGrpSpPr>
          <p:grpSpPr>
            <a:xfrm>
              <a:off x="3114105" y="2996444"/>
              <a:ext cx="73390" cy="54772"/>
              <a:chOff x="3114105" y="2996444"/>
              <a:chExt cx="73390" cy="54772"/>
            </a:xfrm>
          </p:grpSpPr>
          <p:sp>
            <p:nvSpPr>
              <p:cNvPr id="4773" name="Freeform: Shape 4772">
                <a:extLst>
                  <a:ext uri="{FF2B5EF4-FFF2-40B4-BE49-F238E27FC236}">
                    <a16:creationId xmlns:a16="http://schemas.microsoft.com/office/drawing/2014/main" id="{3ABEB9D8-7EDC-AB1C-972F-C3C204E2DE50}"/>
                  </a:ext>
                </a:extLst>
              </p:cNvPr>
              <p:cNvSpPr/>
              <p:nvPr/>
            </p:nvSpPr>
            <p:spPr>
              <a:xfrm>
                <a:off x="3114105" y="2996444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74" name="Freeform: Shape 4773">
                <a:extLst>
                  <a:ext uri="{FF2B5EF4-FFF2-40B4-BE49-F238E27FC236}">
                    <a16:creationId xmlns:a16="http://schemas.microsoft.com/office/drawing/2014/main" id="{B3E217FD-9D3C-8891-0E21-0C941EDF3D17}"/>
                  </a:ext>
                </a:extLst>
              </p:cNvPr>
              <p:cNvSpPr/>
              <p:nvPr/>
            </p:nvSpPr>
            <p:spPr>
              <a:xfrm>
                <a:off x="3114105" y="2996444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75" name="Graphic 4351">
              <a:extLst>
                <a:ext uri="{FF2B5EF4-FFF2-40B4-BE49-F238E27FC236}">
                  <a16:creationId xmlns:a16="http://schemas.microsoft.com/office/drawing/2014/main" id="{36D82213-7E3D-597B-DFB2-56963ED04F67}"/>
                </a:ext>
              </a:extLst>
            </p:cNvPr>
            <p:cNvGrpSpPr/>
            <p:nvPr/>
          </p:nvGrpSpPr>
          <p:grpSpPr>
            <a:xfrm>
              <a:off x="3376280" y="3050773"/>
              <a:ext cx="73390" cy="54772"/>
              <a:chOff x="3376280" y="3050773"/>
              <a:chExt cx="73390" cy="54772"/>
            </a:xfrm>
          </p:grpSpPr>
          <p:sp>
            <p:nvSpPr>
              <p:cNvPr id="4776" name="Freeform: Shape 4775">
                <a:extLst>
                  <a:ext uri="{FF2B5EF4-FFF2-40B4-BE49-F238E27FC236}">
                    <a16:creationId xmlns:a16="http://schemas.microsoft.com/office/drawing/2014/main" id="{3D9E041E-FD1D-27AA-596F-8CD142C63B53}"/>
                  </a:ext>
                </a:extLst>
              </p:cNvPr>
              <p:cNvSpPr/>
              <p:nvPr/>
            </p:nvSpPr>
            <p:spPr>
              <a:xfrm>
                <a:off x="3376280" y="3050773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77" name="Freeform: Shape 4776">
                <a:extLst>
                  <a:ext uri="{FF2B5EF4-FFF2-40B4-BE49-F238E27FC236}">
                    <a16:creationId xmlns:a16="http://schemas.microsoft.com/office/drawing/2014/main" id="{ACBE178A-D2FF-8DEC-49F5-C7C920BC9F6F}"/>
                  </a:ext>
                </a:extLst>
              </p:cNvPr>
              <p:cNvSpPr/>
              <p:nvPr/>
            </p:nvSpPr>
            <p:spPr>
              <a:xfrm>
                <a:off x="3376280" y="3050773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78" name="Graphic 4351">
              <a:extLst>
                <a:ext uri="{FF2B5EF4-FFF2-40B4-BE49-F238E27FC236}">
                  <a16:creationId xmlns:a16="http://schemas.microsoft.com/office/drawing/2014/main" id="{971FAB76-A2BB-37FB-071B-DA5999EEA5AC}"/>
                </a:ext>
              </a:extLst>
            </p:cNvPr>
            <p:cNvGrpSpPr/>
            <p:nvPr/>
          </p:nvGrpSpPr>
          <p:grpSpPr>
            <a:xfrm>
              <a:off x="3604513" y="3131177"/>
              <a:ext cx="73390" cy="54772"/>
              <a:chOff x="3604513" y="3131177"/>
              <a:chExt cx="73390" cy="54772"/>
            </a:xfrm>
          </p:grpSpPr>
          <p:sp>
            <p:nvSpPr>
              <p:cNvPr id="4779" name="Freeform: Shape 4778">
                <a:extLst>
                  <a:ext uri="{FF2B5EF4-FFF2-40B4-BE49-F238E27FC236}">
                    <a16:creationId xmlns:a16="http://schemas.microsoft.com/office/drawing/2014/main" id="{2D6FB832-7EE2-56A2-7E72-8E6C044E1804}"/>
                  </a:ext>
                </a:extLst>
              </p:cNvPr>
              <p:cNvSpPr/>
              <p:nvPr/>
            </p:nvSpPr>
            <p:spPr>
              <a:xfrm>
                <a:off x="3604513" y="3131177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236"/>
                  <a:gd name="connsiteX1" fmla="*/ 0 w 73390"/>
                  <a:gd name="connsiteY1" fmla="*/ 842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0"/>
                    </a:moveTo>
                    <a:lnTo>
                      <a:pt x="0" y="84236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80" name="Freeform: Shape 4779">
                <a:extLst>
                  <a:ext uri="{FF2B5EF4-FFF2-40B4-BE49-F238E27FC236}">
                    <a16:creationId xmlns:a16="http://schemas.microsoft.com/office/drawing/2014/main" id="{8D1607E1-DDAE-5E18-A66F-4A04C5FFAEE7}"/>
                  </a:ext>
                </a:extLst>
              </p:cNvPr>
              <p:cNvSpPr/>
              <p:nvPr/>
            </p:nvSpPr>
            <p:spPr>
              <a:xfrm>
                <a:off x="3604513" y="3131177"/>
                <a:ext cx="73390" cy="54772"/>
              </a:xfrm>
              <a:custGeom>
                <a:avLst/>
                <a:gdLst>
                  <a:gd name="connsiteX0" fmla="*/ 73391 w 73390"/>
                  <a:gd name="connsiteY0" fmla="*/ 84236 h 84236"/>
                  <a:gd name="connsiteX1" fmla="*/ 0 w 73390"/>
                  <a:gd name="connsiteY1" fmla="*/ 0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84236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81" name="Graphic 4351">
              <a:extLst>
                <a:ext uri="{FF2B5EF4-FFF2-40B4-BE49-F238E27FC236}">
                  <a16:creationId xmlns:a16="http://schemas.microsoft.com/office/drawing/2014/main" id="{839DDF68-5A91-E654-14C5-3ECDA5CA1B41}"/>
                </a:ext>
              </a:extLst>
            </p:cNvPr>
            <p:cNvGrpSpPr/>
            <p:nvPr/>
          </p:nvGrpSpPr>
          <p:grpSpPr>
            <a:xfrm>
              <a:off x="3648023" y="3161911"/>
              <a:ext cx="73390" cy="54772"/>
              <a:chOff x="3648023" y="3161911"/>
              <a:chExt cx="73390" cy="54772"/>
            </a:xfrm>
          </p:grpSpPr>
          <p:sp>
            <p:nvSpPr>
              <p:cNvPr id="4782" name="Freeform: Shape 4781">
                <a:extLst>
                  <a:ext uri="{FF2B5EF4-FFF2-40B4-BE49-F238E27FC236}">
                    <a16:creationId xmlns:a16="http://schemas.microsoft.com/office/drawing/2014/main" id="{AAC16680-DD1C-2F87-7EF7-7DC7A817BEE6}"/>
                  </a:ext>
                </a:extLst>
              </p:cNvPr>
              <p:cNvSpPr/>
              <p:nvPr/>
            </p:nvSpPr>
            <p:spPr>
              <a:xfrm>
                <a:off x="3648023" y="3161911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83" name="Freeform: Shape 4782">
                <a:extLst>
                  <a:ext uri="{FF2B5EF4-FFF2-40B4-BE49-F238E27FC236}">
                    <a16:creationId xmlns:a16="http://schemas.microsoft.com/office/drawing/2014/main" id="{6CA2EB6B-3BEE-943F-50A9-D08D80238DDC}"/>
                  </a:ext>
                </a:extLst>
              </p:cNvPr>
              <p:cNvSpPr/>
              <p:nvPr/>
            </p:nvSpPr>
            <p:spPr>
              <a:xfrm>
                <a:off x="3648023" y="3161911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84" name="Graphic 4351">
              <a:extLst>
                <a:ext uri="{FF2B5EF4-FFF2-40B4-BE49-F238E27FC236}">
                  <a16:creationId xmlns:a16="http://schemas.microsoft.com/office/drawing/2014/main" id="{292C79B9-360D-7274-E8A6-18318710F4FB}"/>
                </a:ext>
              </a:extLst>
            </p:cNvPr>
            <p:cNvGrpSpPr/>
            <p:nvPr/>
          </p:nvGrpSpPr>
          <p:grpSpPr>
            <a:xfrm>
              <a:off x="3670827" y="3161911"/>
              <a:ext cx="73456" cy="54772"/>
              <a:chOff x="3670827" y="3161911"/>
              <a:chExt cx="73456" cy="54772"/>
            </a:xfrm>
          </p:grpSpPr>
          <p:sp>
            <p:nvSpPr>
              <p:cNvPr id="4785" name="Freeform: Shape 4784">
                <a:extLst>
                  <a:ext uri="{FF2B5EF4-FFF2-40B4-BE49-F238E27FC236}">
                    <a16:creationId xmlns:a16="http://schemas.microsoft.com/office/drawing/2014/main" id="{7ADC08E4-B994-5CB3-C9EC-3115BCD4FAC7}"/>
                  </a:ext>
                </a:extLst>
              </p:cNvPr>
              <p:cNvSpPr/>
              <p:nvPr/>
            </p:nvSpPr>
            <p:spPr>
              <a:xfrm>
                <a:off x="3670827" y="316191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86" name="Freeform: Shape 4785">
                <a:extLst>
                  <a:ext uri="{FF2B5EF4-FFF2-40B4-BE49-F238E27FC236}">
                    <a16:creationId xmlns:a16="http://schemas.microsoft.com/office/drawing/2014/main" id="{AE8D5EFA-13CE-78A5-0DDE-A3E2B7FFEC7A}"/>
                  </a:ext>
                </a:extLst>
              </p:cNvPr>
              <p:cNvSpPr/>
              <p:nvPr/>
            </p:nvSpPr>
            <p:spPr>
              <a:xfrm>
                <a:off x="3670827" y="316191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87" name="Graphic 4351">
              <a:extLst>
                <a:ext uri="{FF2B5EF4-FFF2-40B4-BE49-F238E27FC236}">
                  <a16:creationId xmlns:a16="http://schemas.microsoft.com/office/drawing/2014/main" id="{0DB4DCE4-0327-F7BF-2FCF-375C0D317BBF}"/>
                </a:ext>
              </a:extLst>
            </p:cNvPr>
            <p:cNvGrpSpPr/>
            <p:nvPr/>
          </p:nvGrpSpPr>
          <p:grpSpPr>
            <a:xfrm>
              <a:off x="3684718" y="3161911"/>
              <a:ext cx="73390" cy="54772"/>
              <a:chOff x="3684718" y="3161911"/>
              <a:chExt cx="73390" cy="54772"/>
            </a:xfrm>
          </p:grpSpPr>
          <p:sp>
            <p:nvSpPr>
              <p:cNvPr id="4788" name="Freeform: Shape 4787">
                <a:extLst>
                  <a:ext uri="{FF2B5EF4-FFF2-40B4-BE49-F238E27FC236}">
                    <a16:creationId xmlns:a16="http://schemas.microsoft.com/office/drawing/2014/main" id="{253CDC0A-DEDA-D4C0-76DE-E504D4C02451}"/>
                  </a:ext>
                </a:extLst>
              </p:cNvPr>
              <p:cNvSpPr/>
              <p:nvPr/>
            </p:nvSpPr>
            <p:spPr>
              <a:xfrm>
                <a:off x="3684718" y="3161911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89" name="Freeform: Shape 4788">
                <a:extLst>
                  <a:ext uri="{FF2B5EF4-FFF2-40B4-BE49-F238E27FC236}">
                    <a16:creationId xmlns:a16="http://schemas.microsoft.com/office/drawing/2014/main" id="{DCA9BB81-18D2-EDD1-C972-3FBE4BAC3B57}"/>
                  </a:ext>
                </a:extLst>
              </p:cNvPr>
              <p:cNvSpPr/>
              <p:nvPr/>
            </p:nvSpPr>
            <p:spPr>
              <a:xfrm>
                <a:off x="3684718" y="3161911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90" name="Graphic 4351">
              <a:extLst>
                <a:ext uri="{FF2B5EF4-FFF2-40B4-BE49-F238E27FC236}">
                  <a16:creationId xmlns:a16="http://schemas.microsoft.com/office/drawing/2014/main" id="{EBD856D5-9BF5-DE68-434D-9EF502762D45}"/>
                </a:ext>
              </a:extLst>
            </p:cNvPr>
            <p:cNvGrpSpPr/>
            <p:nvPr/>
          </p:nvGrpSpPr>
          <p:grpSpPr>
            <a:xfrm>
              <a:off x="3693565" y="3161911"/>
              <a:ext cx="73390" cy="54772"/>
              <a:chOff x="3693565" y="3161911"/>
              <a:chExt cx="73390" cy="54772"/>
            </a:xfrm>
          </p:grpSpPr>
          <p:sp>
            <p:nvSpPr>
              <p:cNvPr id="4791" name="Freeform: Shape 4790">
                <a:extLst>
                  <a:ext uri="{FF2B5EF4-FFF2-40B4-BE49-F238E27FC236}">
                    <a16:creationId xmlns:a16="http://schemas.microsoft.com/office/drawing/2014/main" id="{86F00AF1-A15D-4AF7-1BF7-35497C99BC55}"/>
                  </a:ext>
                </a:extLst>
              </p:cNvPr>
              <p:cNvSpPr/>
              <p:nvPr/>
            </p:nvSpPr>
            <p:spPr>
              <a:xfrm>
                <a:off x="3693565" y="3161911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92" name="Freeform: Shape 4791">
                <a:extLst>
                  <a:ext uri="{FF2B5EF4-FFF2-40B4-BE49-F238E27FC236}">
                    <a16:creationId xmlns:a16="http://schemas.microsoft.com/office/drawing/2014/main" id="{CC2EFE5A-3824-3DFD-33C3-EEACA65F06C9}"/>
                  </a:ext>
                </a:extLst>
              </p:cNvPr>
              <p:cNvSpPr/>
              <p:nvPr/>
            </p:nvSpPr>
            <p:spPr>
              <a:xfrm>
                <a:off x="3693565" y="3161911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93" name="Graphic 4351">
              <a:extLst>
                <a:ext uri="{FF2B5EF4-FFF2-40B4-BE49-F238E27FC236}">
                  <a16:creationId xmlns:a16="http://schemas.microsoft.com/office/drawing/2014/main" id="{D45F4237-0637-B15E-E5A4-C6297FDD82B1}"/>
                </a:ext>
              </a:extLst>
            </p:cNvPr>
            <p:cNvGrpSpPr/>
            <p:nvPr/>
          </p:nvGrpSpPr>
          <p:grpSpPr>
            <a:xfrm>
              <a:off x="3730260" y="3198882"/>
              <a:ext cx="73390" cy="54772"/>
              <a:chOff x="3730260" y="3198882"/>
              <a:chExt cx="73390" cy="54772"/>
            </a:xfrm>
          </p:grpSpPr>
          <p:sp>
            <p:nvSpPr>
              <p:cNvPr id="4794" name="Freeform: Shape 4793">
                <a:extLst>
                  <a:ext uri="{FF2B5EF4-FFF2-40B4-BE49-F238E27FC236}">
                    <a16:creationId xmlns:a16="http://schemas.microsoft.com/office/drawing/2014/main" id="{506DC787-4EA7-3CED-CCA5-5437CA1D1BC0}"/>
                  </a:ext>
                </a:extLst>
              </p:cNvPr>
              <p:cNvSpPr/>
              <p:nvPr/>
            </p:nvSpPr>
            <p:spPr>
              <a:xfrm>
                <a:off x="3730260" y="3198882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95" name="Freeform: Shape 4794">
                <a:extLst>
                  <a:ext uri="{FF2B5EF4-FFF2-40B4-BE49-F238E27FC236}">
                    <a16:creationId xmlns:a16="http://schemas.microsoft.com/office/drawing/2014/main" id="{C0A094F1-70AD-16EF-854A-E04DE48EED9D}"/>
                  </a:ext>
                </a:extLst>
              </p:cNvPr>
              <p:cNvSpPr/>
              <p:nvPr/>
            </p:nvSpPr>
            <p:spPr>
              <a:xfrm>
                <a:off x="3730260" y="3198882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96" name="Graphic 4351">
              <a:extLst>
                <a:ext uri="{FF2B5EF4-FFF2-40B4-BE49-F238E27FC236}">
                  <a16:creationId xmlns:a16="http://schemas.microsoft.com/office/drawing/2014/main" id="{DF1C17A1-D3D1-31D7-D275-ECEC47BB1286}"/>
                </a:ext>
              </a:extLst>
            </p:cNvPr>
            <p:cNvGrpSpPr/>
            <p:nvPr/>
          </p:nvGrpSpPr>
          <p:grpSpPr>
            <a:xfrm>
              <a:off x="3753850" y="3211657"/>
              <a:ext cx="73456" cy="54772"/>
              <a:chOff x="3753850" y="3211657"/>
              <a:chExt cx="73456" cy="54772"/>
            </a:xfrm>
          </p:grpSpPr>
          <p:sp>
            <p:nvSpPr>
              <p:cNvPr id="4797" name="Freeform: Shape 4796">
                <a:extLst>
                  <a:ext uri="{FF2B5EF4-FFF2-40B4-BE49-F238E27FC236}">
                    <a16:creationId xmlns:a16="http://schemas.microsoft.com/office/drawing/2014/main" id="{635E3820-1AA4-29ED-8FF1-1EC761A1B2B3}"/>
                  </a:ext>
                </a:extLst>
              </p:cNvPr>
              <p:cNvSpPr/>
              <p:nvPr/>
            </p:nvSpPr>
            <p:spPr>
              <a:xfrm>
                <a:off x="3753850" y="3211657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98" name="Freeform: Shape 4797">
                <a:extLst>
                  <a:ext uri="{FF2B5EF4-FFF2-40B4-BE49-F238E27FC236}">
                    <a16:creationId xmlns:a16="http://schemas.microsoft.com/office/drawing/2014/main" id="{0E737113-AF82-EA95-99D9-DB538189D33C}"/>
                  </a:ext>
                </a:extLst>
              </p:cNvPr>
              <p:cNvSpPr/>
              <p:nvPr/>
            </p:nvSpPr>
            <p:spPr>
              <a:xfrm>
                <a:off x="3753850" y="3211657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99" name="Graphic 4351">
              <a:extLst>
                <a:ext uri="{FF2B5EF4-FFF2-40B4-BE49-F238E27FC236}">
                  <a16:creationId xmlns:a16="http://schemas.microsoft.com/office/drawing/2014/main" id="{F0D4EB40-D97E-5C34-87FE-EA3EB17331AB}"/>
                </a:ext>
              </a:extLst>
            </p:cNvPr>
            <p:cNvGrpSpPr/>
            <p:nvPr/>
          </p:nvGrpSpPr>
          <p:grpSpPr>
            <a:xfrm>
              <a:off x="3803651" y="3211657"/>
              <a:ext cx="73456" cy="54772"/>
              <a:chOff x="3803651" y="3211657"/>
              <a:chExt cx="73456" cy="54772"/>
            </a:xfrm>
          </p:grpSpPr>
          <p:sp>
            <p:nvSpPr>
              <p:cNvPr id="4800" name="Freeform: Shape 4799">
                <a:extLst>
                  <a:ext uri="{FF2B5EF4-FFF2-40B4-BE49-F238E27FC236}">
                    <a16:creationId xmlns:a16="http://schemas.microsoft.com/office/drawing/2014/main" id="{EBC9312E-3767-1876-E47B-5B3C92B4B755}"/>
                  </a:ext>
                </a:extLst>
              </p:cNvPr>
              <p:cNvSpPr/>
              <p:nvPr/>
            </p:nvSpPr>
            <p:spPr>
              <a:xfrm>
                <a:off x="3803651" y="3211657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01" name="Freeform: Shape 4800">
                <a:extLst>
                  <a:ext uri="{FF2B5EF4-FFF2-40B4-BE49-F238E27FC236}">
                    <a16:creationId xmlns:a16="http://schemas.microsoft.com/office/drawing/2014/main" id="{887EA62B-DC84-37DB-C11C-2129018001AF}"/>
                  </a:ext>
                </a:extLst>
              </p:cNvPr>
              <p:cNvSpPr/>
              <p:nvPr/>
            </p:nvSpPr>
            <p:spPr>
              <a:xfrm>
                <a:off x="3803651" y="3211657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02" name="Graphic 4351">
              <a:extLst>
                <a:ext uri="{FF2B5EF4-FFF2-40B4-BE49-F238E27FC236}">
                  <a16:creationId xmlns:a16="http://schemas.microsoft.com/office/drawing/2014/main" id="{F4B791FB-0350-A5E5-FC6B-F0ADD2076B3B}"/>
                </a:ext>
              </a:extLst>
            </p:cNvPr>
            <p:cNvGrpSpPr/>
            <p:nvPr/>
          </p:nvGrpSpPr>
          <p:grpSpPr>
            <a:xfrm>
              <a:off x="3939031" y="3254339"/>
              <a:ext cx="73390" cy="54772"/>
              <a:chOff x="3939031" y="3254339"/>
              <a:chExt cx="73390" cy="54772"/>
            </a:xfrm>
          </p:grpSpPr>
          <p:sp>
            <p:nvSpPr>
              <p:cNvPr id="4803" name="Freeform: Shape 4802">
                <a:extLst>
                  <a:ext uri="{FF2B5EF4-FFF2-40B4-BE49-F238E27FC236}">
                    <a16:creationId xmlns:a16="http://schemas.microsoft.com/office/drawing/2014/main" id="{2BBEF8C3-7BFD-0E9D-6DA4-5266BFC30784}"/>
                  </a:ext>
                </a:extLst>
              </p:cNvPr>
              <p:cNvSpPr/>
              <p:nvPr/>
            </p:nvSpPr>
            <p:spPr>
              <a:xfrm>
                <a:off x="3939031" y="3254339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04" name="Freeform: Shape 4803">
                <a:extLst>
                  <a:ext uri="{FF2B5EF4-FFF2-40B4-BE49-F238E27FC236}">
                    <a16:creationId xmlns:a16="http://schemas.microsoft.com/office/drawing/2014/main" id="{E348BD7F-C8E2-BD72-E89B-4651404C8A55}"/>
                  </a:ext>
                </a:extLst>
              </p:cNvPr>
              <p:cNvSpPr/>
              <p:nvPr/>
            </p:nvSpPr>
            <p:spPr>
              <a:xfrm>
                <a:off x="3939031" y="3254339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05" name="Graphic 4351">
              <a:extLst>
                <a:ext uri="{FF2B5EF4-FFF2-40B4-BE49-F238E27FC236}">
                  <a16:creationId xmlns:a16="http://schemas.microsoft.com/office/drawing/2014/main" id="{4827A83C-F68D-8021-00B5-E3BB6A4977DC}"/>
                </a:ext>
              </a:extLst>
            </p:cNvPr>
            <p:cNvGrpSpPr/>
            <p:nvPr/>
          </p:nvGrpSpPr>
          <p:grpSpPr>
            <a:xfrm>
              <a:off x="3949777" y="3254339"/>
              <a:ext cx="73456" cy="54772"/>
              <a:chOff x="3949777" y="3254339"/>
              <a:chExt cx="73456" cy="54772"/>
            </a:xfrm>
          </p:grpSpPr>
          <p:sp>
            <p:nvSpPr>
              <p:cNvPr id="4806" name="Freeform: Shape 4805">
                <a:extLst>
                  <a:ext uri="{FF2B5EF4-FFF2-40B4-BE49-F238E27FC236}">
                    <a16:creationId xmlns:a16="http://schemas.microsoft.com/office/drawing/2014/main" id="{7E1914DA-7894-EC57-7799-B992473D109A}"/>
                  </a:ext>
                </a:extLst>
              </p:cNvPr>
              <p:cNvSpPr/>
              <p:nvPr/>
            </p:nvSpPr>
            <p:spPr>
              <a:xfrm>
                <a:off x="3949777" y="3254339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07" name="Freeform: Shape 4806">
                <a:extLst>
                  <a:ext uri="{FF2B5EF4-FFF2-40B4-BE49-F238E27FC236}">
                    <a16:creationId xmlns:a16="http://schemas.microsoft.com/office/drawing/2014/main" id="{CC1DF5AB-2435-7D24-7CD9-3E37B4CA602D}"/>
                  </a:ext>
                </a:extLst>
              </p:cNvPr>
              <p:cNvSpPr/>
              <p:nvPr/>
            </p:nvSpPr>
            <p:spPr>
              <a:xfrm>
                <a:off x="3949777" y="3254339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08" name="Graphic 4351">
              <a:extLst>
                <a:ext uri="{FF2B5EF4-FFF2-40B4-BE49-F238E27FC236}">
                  <a16:creationId xmlns:a16="http://schemas.microsoft.com/office/drawing/2014/main" id="{81D1B261-46D3-DA73-4B02-7712932BAC20}"/>
                </a:ext>
              </a:extLst>
            </p:cNvPr>
            <p:cNvGrpSpPr/>
            <p:nvPr/>
          </p:nvGrpSpPr>
          <p:grpSpPr>
            <a:xfrm>
              <a:off x="4234363" y="3309194"/>
              <a:ext cx="73456" cy="54772"/>
              <a:chOff x="4234363" y="3309194"/>
              <a:chExt cx="73456" cy="54772"/>
            </a:xfrm>
          </p:grpSpPr>
          <p:sp>
            <p:nvSpPr>
              <p:cNvPr id="4809" name="Freeform: Shape 4808">
                <a:extLst>
                  <a:ext uri="{FF2B5EF4-FFF2-40B4-BE49-F238E27FC236}">
                    <a16:creationId xmlns:a16="http://schemas.microsoft.com/office/drawing/2014/main" id="{1DDD8E1A-776D-DA23-91DD-8BFE38D95B51}"/>
                  </a:ext>
                </a:extLst>
              </p:cNvPr>
              <p:cNvSpPr/>
              <p:nvPr/>
            </p:nvSpPr>
            <p:spPr>
              <a:xfrm>
                <a:off x="4234363" y="3309194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10" name="Freeform: Shape 4809">
                <a:extLst>
                  <a:ext uri="{FF2B5EF4-FFF2-40B4-BE49-F238E27FC236}">
                    <a16:creationId xmlns:a16="http://schemas.microsoft.com/office/drawing/2014/main" id="{62EBCECA-3E4B-5804-CF5B-D13950E01878}"/>
                  </a:ext>
                </a:extLst>
              </p:cNvPr>
              <p:cNvSpPr/>
              <p:nvPr/>
            </p:nvSpPr>
            <p:spPr>
              <a:xfrm>
                <a:off x="4234363" y="3309194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11" name="Graphic 4351">
              <a:extLst>
                <a:ext uri="{FF2B5EF4-FFF2-40B4-BE49-F238E27FC236}">
                  <a16:creationId xmlns:a16="http://schemas.microsoft.com/office/drawing/2014/main" id="{B367C944-C1F5-12AE-A877-1234E4E49DB4}"/>
                </a:ext>
              </a:extLst>
            </p:cNvPr>
            <p:cNvGrpSpPr/>
            <p:nvPr/>
          </p:nvGrpSpPr>
          <p:grpSpPr>
            <a:xfrm>
              <a:off x="4523208" y="3370361"/>
              <a:ext cx="73390" cy="54772"/>
              <a:chOff x="4523208" y="3370361"/>
              <a:chExt cx="73390" cy="54772"/>
            </a:xfrm>
          </p:grpSpPr>
          <p:sp>
            <p:nvSpPr>
              <p:cNvPr id="4812" name="Freeform: Shape 4811">
                <a:extLst>
                  <a:ext uri="{FF2B5EF4-FFF2-40B4-BE49-F238E27FC236}">
                    <a16:creationId xmlns:a16="http://schemas.microsoft.com/office/drawing/2014/main" id="{8E8B3E22-D351-3A4B-AAFD-B8DD5C1C1CC8}"/>
                  </a:ext>
                </a:extLst>
              </p:cNvPr>
              <p:cNvSpPr/>
              <p:nvPr/>
            </p:nvSpPr>
            <p:spPr>
              <a:xfrm>
                <a:off x="4523208" y="3370361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13" name="Freeform: Shape 4812">
                <a:extLst>
                  <a:ext uri="{FF2B5EF4-FFF2-40B4-BE49-F238E27FC236}">
                    <a16:creationId xmlns:a16="http://schemas.microsoft.com/office/drawing/2014/main" id="{8E7C2002-11DC-6AA4-E35D-A2D1FB4057CE}"/>
                  </a:ext>
                </a:extLst>
              </p:cNvPr>
              <p:cNvSpPr/>
              <p:nvPr/>
            </p:nvSpPr>
            <p:spPr>
              <a:xfrm>
                <a:off x="4523208" y="3370361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14" name="Graphic 4351">
              <a:extLst>
                <a:ext uri="{FF2B5EF4-FFF2-40B4-BE49-F238E27FC236}">
                  <a16:creationId xmlns:a16="http://schemas.microsoft.com/office/drawing/2014/main" id="{E9F00226-D1B0-236F-4A90-8E333EA73055}"/>
                </a:ext>
              </a:extLst>
            </p:cNvPr>
            <p:cNvGrpSpPr/>
            <p:nvPr/>
          </p:nvGrpSpPr>
          <p:grpSpPr>
            <a:xfrm>
              <a:off x="4961653" y="3466696"/>
              <a:ext cx="73390" cy="54772"/>
              <a:chOff x="4961653" y="3466696"/>
              <a:chExt cx="73390" cy="54772"/>
            </a:xfrm>
          </p:grpSpPr>
          <p:sp>
            <p:nvSpPr>
              <p:cNvPr id="4815" name="Freeform: Shape 4814">
                <a:extLst>
                  <a:ext uri="{FF2B5EF4-FFF2-40B4-BE49-F238E27FC236}">
                    <a16:creationId xmlns:a16="http://schemas.microsoft.com/office/drawing/2014/main" id="{0104D8EE-1C9E-6E8A-7B66-A85015C786A2}"/>
                  </a:ext>
                </a:extLst>
              </p:cNvPr>
              <p:cNvSpPr/>
              <p:nvPr/>
            </p:nvSpPr>
            <p:spPr>
              <a:xfrm>
                <a:off x="4961653" y="3466696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16" name="Freeform: Shape 4815">
                <a:extLst>
                  <a:ext uri="{FF2B5EF4-FFF2-40B4-BE49-F238E27FC236}">
                    <a16:creationId xmlns:a16="http://schemas.microsoft.com/office/drawing/2014/main" id="{8F77A7A1-DF8B-DDA7-87B0-13311EDC6F6E}"/>
                  </a:ext>
                </a:extLst>
              </p:cNvPr>
              <p:cNvSpPr/>
              <p:nvPr/>
            </p:nvSpPr>
            <p:spPr>
              <a:xfrm>
                <a:off x="4961653" y="3466696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17" name="Graphic 4351">
              <a:extLst>
                <a:ext uri="{FF2B5EF4-FFF2-40B4-BE49-F238E27FC236}">
                  <a16:creationId xmlns:a16="http://schemas.microsoft.com/office/drawing/2014/main" id="{6BBB5E57-FC2D-6EAC-F1FA-9EB1A10F1C78}"/>
                </a:ext>
              </a:extLst>
            </p:cNvPr>
            <p:cNvGrpSpPr/>
            <p:nvPr/>
          </p:nvGrpSpPr>
          <p:grpSpPr>
            <a:xfrm>
              <a:off x="5077964" y="3498857"/>
              <a:ext cx="73390" cy="54772"/>
              <a:chOff x="5077964" y="3498857"/>
              <a:chExt cx="73390" cy="54772"/>
            </a:xfrm>
          </p:grpSpPr>
          <p:sp>
            <p:nvSpPr>
              <p:cNvPr id="4818" name="Freeform: Shape 4817">
                <a:extLst>
                  <a:ext uri="{FF2B5EF4-FFF2-40B4-BE49-F238E27FC236}">
                    <a16:creationId xmlns:a16="http://schemas.microsoft.com/office/drawing/2014/main" id="{81097E63-CDC9-FE1D-21D1-C722BF40F85C}"/>
                  </a:ext>
                </a:extLst>
              </p:cNvPr>
              <p:cNvSpPr/>
              <p:nvPr/>
            </p:nvSpPr>
            <p:spPr>
              <a:xfrm>
                <a:off x="5077964" y="3498857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19" name="Freeform: Shape 4818">
                <a:extLst>
                  <a:ext uri="{FF2B5EF4-FFF2-40B4-BE49-F238E27FC236}">
                    <a16:creationId xmlns:a16="http://schemas.microsoft.com/office/drawing/2014/main" id="{054F49CB-23BB-842C-368E-5CBCC54E6685}"/>
                  </a:ext>
                </a:extLst>
              </p:cNvPr>
              <p:cNvSpPr/>
              <p:nvPr/>
            </p:nvSpPr>
            <p:spPr>
              <a:xfrm>
                <a:off x="5077964" y="3498857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20" name="Graphic 4351">
              <a:extLst>
                <a:ext uri="{FF2B5EF4-FFF2-40B4-BE49-F238E27FC236}">
                  <a16:creationId xmlns:a16="http://schemas.microsoft.com/office/drawing/2014/main" id="{CB3C9CD1-5E16-17F3-D1F7-E091DB101574}"/>
                </a:ext>
              </a:extLst>
            </p:cNvPr>
            <p:cNvGrpSpPr/>
            <p:nvPr/>
          </p:nvGrpSpPr>
          <p:grpSpPr>
            <a:xfrm>
              <a:off x="5628592" y="3588354"/>
              <a:ext cx="73390" cy="54772"/>
              <a:chOff x="5628592" y="3588354"/>
              <a:chExt cx="73390" cy="54772"/>
            </a:xfrm>
          </p:grpSpPr>
          <p:sp>
            <p:nvSpPr>
              <p:cNvPr id="4821" name="Freeform: Shape 4820">
                <a:extLst>
                  <a:ext uri="{FF2B5EF4-FFF2-40B4-BE49-F238E27FC236}">
                    <a16:creationId xmlns:a16="http://schemas.microsoft.com/office/drawing/2014/main" id="{D299C4F0-A8BA-058E-2D34-A087AD9EDCDF}"/>
                  </a:ext>
                </a:extLst>
              </p:cNvPr>
              <p:cNvSpPr/>
              <p:nvPr/>
            </p:nvSpPr>
            <p:spPr>
              <a:xfrm>
                <a:off x="5628592" y="3588354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22" name="Freeform: Shape 4821">
                <a:extLst>
                  <a:ext uri="{FF2B5EF4-FFF2-40B4-BE49-F238E27FC236}">
                    <a16:creationId xmlns:a16="http://schemas.microsoft.com/office/drawing/2014/main" id="{EA476B71-B906-4EC1-894C-6D2F03691D88}"/>
                  </a:ext>
                </a:extLst>
              </p:cNvPr>
              <p:cNvSpPr/>
              <p:nvPr/>
            </p:nvSpPr>
            <p:spPr>
              <a:xfrm>
                <a:off x="5628592" y="3588354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23" name="Graphic 4351">
              <a:extLst>
                <a:ext uri="{FF2B5EF4-FFF2-40B4-BE49-F238E27FC236}">
                  <a16:creationId xmlns:a16="http://schemas.microsoft.com/office/drawing/2014/main" id="{BC0F4ABF-0377-0A30-B39C-261A7A7A44E3}"/>
                </a:ext>
              </a:extLst>
            </p:cNvPr>
            <p:cNvGrpSpPr/>
            <p:nvPr/>
          </p:nvGrpSpPr>
          <p:grpSpPr>
            <a:xfrm>
              <a:off x="5643991" y="3588354"/>
              <a:ext cx="73390" cy="54772"/>
              <a:chOff x="5643991" y="3588354"/>
              <a:chExt cx="73390" cy="54772"/>
            </a:xfrm>
          </p:grpSpPr>
          <p:sp>
            <p:nvSpPr>
              <p:cNvPr id="4824" name="Freeform: Shape 4823">
                <a:extLst>
                  <a:ext uri="{FF2B5EF4-FFF2-40B4-BE49-F238E27FC236}">
                    <a16:creationId xmlns:a16="http://schemas.microsoft.com/office/drawing/2014/main" id="{F1D2C900-A011-E639-FFC8-4233CEDB1BA5}"/>
                  </a:ext>
                </a:extLst>
              </p:cNvPr>
              <p:cNvSpPr/>
              <p:nvPr/>
            </p:nvSpPr>
            <p:spPr>
              <a:xfrm>
                <a:off x="5643991" y="3588354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25" name="Freeform: Shape 4824">
                <a:extLst>
                  <a:ext uri="{FF2B5EF4-FFF2-40B4-BE49-F238E27FC236}">
                    <a16:creationId xmlns:a16="http://schemas.microsoft.com/office/drawing/2014/main" id="{695458CD-CA94-D870-AEE1-A98886276E0F}"/>
                  </a:ext>
                </a:extLst>
              </p:cNvPr>
              <p:cNvSpPr/>
              <p:nvPr/>
            </p:nvSpPr>
            <p:spPr>
              <a:xfrm>
                <a:off x="5643991" y="3588354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26" name="Graphic 4351">
              <a:extLst>
                <a:ext uri="{FF2B5EF4-FFF2-40B4-BE49-F238E27FC236}">
                  <a16:creationId xmlns:a16="http://schemas.microsoft.com/office/drawing/2014/main" id="{4922F7FE-B4D2-E77B-33C7-7BE07C2719D6}"/>
                </a:ext>
              </a:extLst>
            </p:cNvPr>
            <p:cNvGrpSpPr/>
            <p:nvPr/>
          </p:nvGrpSpPr>
          <p:grpSpPr>
            <a:xfrm>
              <a:off x="5921565" y="3602331"/>
              <a:ext cx="73456" cy="54772"/>
              <a:chOff x="5921565" y="3602331"/>
              <a:chExt cx="73456" cy="54772"/>
            </a:xfrm>
          </p:grpSpPr>
          <p:sp>
            <p:nvSpPr>
              <p:cNvPr id="4827" name="Freeform: Shape 4826">
                <a:extLst>
                  <a:ext uri="{FF2B5EF4-FFF2-40B4-BE49-F238E27FC236}">
                    <a16:creationId xmlns:a16="http://schemas.microsoft.com/office/drawing/2014/main" id="{FB894368-044B-4BFE-101D-6CCDE511BF7C}"/>
                  </a:ext>
                </a:extLst>
              </p:cNvPr>
              <p:cNvSpPr/>
              <p:nvPr/>
            </p:nvSpPr>
            <p:spPr>
              <a:xfrm>
                <a:off x="5921565" y="3602331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28" name="Freeform: Shape 4827">
                <a:extLst>
                  <a:ext uri="{FF2B5EF4-FFF2-40B4-BE49-F238E27FC236}">
                    <a16:creationId xmlns:a16="http://schemas.microsoft.com/office/drawing/2014/main" id="{184847DC-1873-88DC-F5B4-E36FEBE2B7A3}"/>
                  </a:ext>
                </a:extLst>
              </p:cNvPr>
              <p:cNvSpPr/>
              <p:nvPr/>
            </p:nvSpPr>
            <p:spPr>
              <a:xfrm>
                <a:off x="5921565" y="3602331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29" name="Graphic 4351">
              <a:extLst>
                <a:ext uri="{FF2B5EF4-FFF2-40B4-BE49-F238E27FC236}">
                  <a16:creationId xmlns:a16="http://schemas.microsoft.com/office/drawing/2014/main" id="{1F69353F-7398-6F26-7B30-7D476B91725F}"/>
                </a:ext>
              </a:extLst>
            </p:cNvPr>
            <p:cNvGrpSpPr/>
            <p:nvPr/>
          </p:nvGrpSpPr>
          <p:grpSpPr>
            <a:xfrm>
              <a:off x="5930084" y="3602331"/>
              <a:ext cx="73390" cy="54772"/>
              <a:chOff x="5930084" y="3602331"/>
              <a:chExt cx="73390" cy="54772"/>
            </a:xfrm>
          </p:grpSpPr>
          <p:sp>
            <p:nvSpPr>
              <p:cNvPr id="4830" name="Freeform: Shape 4829">
                <a:extLst>
                  <a:ext uri="{FF2B5EF4-FFF2-40B4-BE49-F238E27FC236}">
                    <a16:creationId xmlns:a16="http://schemas.microsoft.com/office/drawing/2014/main" id="{3F089A16-298E-1B35-1027-58DD8C33D88E}"/>
                  </a:ext>
                </a:extLst>
              </p:cNvPr>
              <p:cNvSpPr/>
              <p:nvPr/>
            </p:nvSpPr>
            <p:spPr>
              <a:xfrm>
                <a:off x="5930084" y="3602331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31" name="Freeform: Shape 4830">
                <a:extLst>
                  <a:ext uri="{FF2B5EF4-FFF2-40B4-BE49-F238E27FC236}">
                    <a16:creationId xmlns:a16="http://schemas.microsoft.com/office/drawing/2014/main" id="{DEEEA4A6-7264-7E54-1F8B-ECA98570F9AD}"/>
                  </a:ext>
                </a:extLst>
              </p:cNvPr>
              <p:cNvSpPr/>
              <p:nvPr/>
            </p:nvSpPr>
            <p:spPr>
              <a:xfrm>
                <a:off x="5930084" y="3602331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32" name="Graphic 4351">
              <a:extLst>
                <a:ext uri="{FF2B5EF4-FFF2-40B4-BE49-F238E27FC236}">
                  <a16:creationId xmlns:a16="http://schemas.microsoft.com/office/drawing/2014/main" id="{5C10292B-794B-D436-5622-2ECF0C9F61D8}"/>
                </a:ext>
              </a:extLst>
            </p:cNvPr>
            <p:cNvGrpSpPr/>
            <p:nvPr/>
          </p:nvGrpSpPr>
          <p:grpSpPr>
            <a:xfrm>
              <a:off x="5945679" y="3602331"/>
              <a:ext cx="73390" cy="54772"/>
              <a:chOff x="5945679" y="3602331"/>
              <a:chExt cx="73390" cy="54772"/>
            </a:xfrm>
          </p:grpSpPr>
          <p:sp>
            <p:nvSpPr>
              <p:cNvPr id="4833" name="Freeform: Shape 4832">
                <a:extLst>
                  <a:ext uri="{FF2B5EF4-FFF2-40B4-BE49-F238E27FC236}">
                    <a16:creationId xmlns:a16="http://schemas.microsoft.com/office/drawing/2014/main" id="{C529F258-4B77-902A-1065-AD07CE9DDA70}"/>
                  </a:ext>
                </a:extLst>
              </p:cNvPr>
              <p:cNvSpPr/>
              <p:nvPr/>
            </p:nvSpPr>
            <p:spPr>
              <a:xfrm>
                <a:off x="5945679" y="3602331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34" name="Freeform: Shape 4833">
                <a:extLst>
                  <a:ext uri="{FF2B5EF4-FFF2-40B4-BE49-F238E27FC236}">
                    <a16:creationId xmlns:a16="http://schemas.microsoft.com/office/drawing/2014/main" id="{F878E06B-FD88-AE44-6451-BA3DBF45A711}"/>
                  </a:ext>
                </a:extLst>
              </p:cNvPr>
              <p:cNvSpPr/>
              <p:nvPr/>
            </p:nvSpPr>
            <p:spPr>
              <a:xfrm>
                <a:off x="5945679" y="3602331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35" name="Graphic 4351">
              <a:extLst>
                <a:ext uri="{FF2B5EF4-FFF2-40B4-BE49-F238E27FC236}">
                  <a16:creationId xmlns:a16="http://schemas.microsoft.com/office/drawing/2014/main" id="{F951F112-3449-B6E9-F882-A06A4536AC6E}"/>
                </a:ext>
              </a:extLst>
            </p:cNvPr>
            <p:cNvGrpSpPr/>
            <p:nvPr/>
          </p:nvGrpSpPr>
          <p:grpSpPr>
            <a:xfrm>
              <a:off x="6190424" y="3615030"/>
              <a:ext cx="73456" cy="54772"/>
              <a:chOff x="6190424" y="3615030"/>
              <a:chExt cx="73456" cy="54772"/>
            </a:xfrm>
          </p:grpSpPr>
          <p:sp>
            <p:nvSpPr>
              <p:cNvPr id="4836" name="Freeform: Shape 4835">
                <a:extLst>
                  <a:ext uri="{FF2B5EF4-FFF2-40B4-BE49-F238E27FC236}">
                    <a16:creationId xmlns:a16="http://schemas.microsoft.com/office/drawing/2014/main" id="{FA44EE62-5981-4271-BDB8-D000ECAD116A}"/>
                  </a:ext>
                </a:extLst>
              </p:cNvPr>
              <p:cNvSpPr/>
              <p:nvPr/>
            </p:nvSpPr>
            <p:spPr>
              <a:xfrm>
                <a:off x="6190424" y="3615030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37" name="Freeform: Shape 4836">
                <a:extLst>
                  <a:ext uri="{FF2B5EF4-FFF2-40B4-BE49-F238E27FC236}">
                    <a16:creationId xmlns:a16="http://schemas.microsoft.com/office/drawing/2014/main" id="{E942CEB6-AC70-FC85-6F1B-0B03BEA44309}"/>
                  </a:ext>
                </a:extLst>
              </p:cNvPr>
              <p:cNvSpPr/>
              <p:nvPr/>
            </p:nvSpPr>
            <p:spPr>
              <a:xfrm>
                <a:off x="6190424" y="3615030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38" name="Graphic 4351">
              <a:extLst>
                <a:ext uri="{FF2B5EF4-FFF2-40B4-BE49-F238E27FC236}">
                  <a16:creationId xmlns:a16="http://schemas.microsoft.com/office/drawing/2014/main" id="{A31AED10-8DAE-0927-D4A6-D4CB313F4F13}"/>
                </a:ext>
              </a:extLst>
            </p:cNvPr>
            <p:cNvGrpSpPr/>
            <p:nvPr/>
          </p:nvGrpSpPr>
          <p:grpSpPr>
            <a:xfrm>
              <a:off x="6216635" y="3636070"/>
              <a:ext cx="73390" cy="54772"/>
              <a:chOff x="6216635" y="3636070"/>
              <a:chExt cx="73390" cy="54772"/>
            </a:xfrm>
          </p:grpSpPr>
          <p:sp>
            <p:nvSpPr>
              <p:cNvPr id="4839" name="Freeform: Shape 4838">
                <a:extLst>
                  <a:ext uri="{FF2B5EF4-FFF2-40B4-BE49-F238E27FC236}">
                    <a16:creationId xmlns:a16="http://schemas.microsoft.com/office/drawing/2014/main" id="{284DB466-1517-40AA-9D80-0708B9667BCF}"/>
                  </a:ext>
                </a:extLst>
              </p:cNvPr>
              <p:cNvSpPr/>
              <p:nvPr/>
            </p:nvSpPr>
            <p:spPr>
              <a:xfrm>
                <a:off x="6216635" y="3636070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40" name="Freeform: Shape 4839">
                <a:extLst>
                  <a:ext uri="{FF2B5EF4-FFF2-40B4-BE49-F238E27FC236}">
                    <a16:creationId xmlns:a16="http://schemas.microsoft.com/office/drawing/2014/main" id="{0F02B3F9-3A8E-62AD-E7AE-17EC0722D6DE}"/>
                  </a:ext>
                </a:extLst>
              </p:cNvPr>
              <p:cNvSpPr/>
              <p:nvPr/>
            </p:nvSpPr>
            <p:spPr>
              <a:xfrm>
                <a:off x="6216635" y="3636070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41" name="Graphic 4351">
              <a:extLst>
                <a:ext uri="{FF2B5EF4-FFF2-40B4-BE49-F238E27FC236}">
                  <a16:creationId xmlns:a16="http://schemas.microsoft.com/office/drawing/2014/main" id="{29B18F74-D4E8-15F2-8118-418909D41166}"/>
                </a:ext>
              </a:extLst>
            </p:cNvPr>
            <p:cNvGrpSpPr/>
            <p:nvPr/>
          </p:nvGrpSpPr>
          <p:grpSpPr>
            <a:xfrm>
              <a:off x="6247368" y="3665527"/>
              <a:ext cx="73390" cy="54772"/>
              <a:chOff x="6247368" y="3665527"/>
              <a:chExt cx="73390" cy="54772"/>
            </a:xfrm>
          </p:grpSpPr>
          <p:sp>
            <p:nvSpPr>
              <p:cNvPr id="4842" name="Freeform: Shape 4841">
                <a:extLst>
                  <a:ext uri="{FF2B5EF4-FFF2-40B4-BE49-F238E27FC236}">
                    <a16:creationId xmlns:a16="http://schemas.microsoft.com/office/drawing/2014/main" id="{E0D79A1D-5C04-ED5B-8D2A-C027D02D503C}"/>
                  </a:ext>
                </a:extLst>
              </p:cNvPr>
              <p:cNvSpPr/>
              <p:nvPr/>
            </p:nvSpPr>
            <p:spPr>
              <a:xfrm>
                <a:off x="6247368" y="3665527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236"/>
                  <a:gd name="connsiteX1" fmla="*/ 0 w 73390"/>
                  <a:gd name="connsiteY1" fmla="*/ 842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0"/>
                    </a:moveTo>
                    <a:lnTo>
                      <a:pt x="0" y="84236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43" name="Freeform: Shape 4842">
                <a:extLst>
                  <a:ext uri="{FF2B5EF4-FFF2-40B4-BE49-F238E27FC236}">
                    <a16:creationId xmlns:a16="http://schemas.microsoft.com/office/drawing/2014/main" id="{DD465981-9BE1-64E9-B7F0-5F5801161AD0}"/>
                  </a:ext>
                </a:extLst>
              </p:cNvPr>
              <p:cNvSpPr/>
              <p:nvPr/>
            </p:nvSpPr>
            <p:spPr>
              <a:xfrm>
                <a:off x="6247368" y="3665527"/>
                <a:ext cx="73390" cy="54772"/>
              </a:xfrm>
              <a:custGeom>
                <a:avLst/>
                <a:gdLst>
                  <a:gd name="connsiteX0" fmla="*/ 73391 w 73390"/>
                  <a:gd name="connsiteY0" fmla="*/ 84236 h 84236"/>
                  <a:gd name="connsiteX1" fmla="*/ 0 w 73390"/>
                  <a:gd name="connsiteY1" fmla="*/ 0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84236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44" name="Graphic 4351">
              <a:extLst>
                <a:ext uri="{FF2B5EF4-FFF2-40B4-BE49-F238E27FC236}">
                  <a16:creationId xmlns:a16="http://schemas.microsoft.com/office/drawing/2014/main" id="{4FCA7152-3DE0-4F0B-1E3D-58605CBBDF9F}"/>
                </a:ext>
              </a:extLst>
            </p:cNvPr>
            <p:cNvGrpSpPr/>
            <p:nvPr/>
          </p:nvGrpSpPr>
          <p:grpSpPr>
            <a:xfrm>
              <a:off x="6469309" y="3674995"/>
              <a:ext cx="73390" cy="54772"/>
              <a:chOff x="6469309" y="3674995"/>
              <a:chExt cx="73390" cy="54772"/>
            </a:xfrm>
          </p:grpSpPr>
          <p:sp>
            <p:nvSpPr>
              <p:cNvPr id="4845" name="Freeform: Shape 4844">
                <a:extLst>
                  <a:ext uri="{FF2B5EF4-FFF2-40B4-BE49-F238E27FC236}">
                    <a16:creationId xmlns:a16="http://schemas.microsoft.com/office/drawing/2014/main" id="{0323156F-5811-DBEB-2273-4F6830675384}"/>
                  </a:ext>
                </a:extLst>
              </p:cNvPr>
              <p:cNvSpPr/>
              <p:nvPr/>
            </p:nvSpPr>
            <p:spPr>
              <a:xfrm>
                <a:off x="6469309" y="3674995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46" name="Freeform: Shape 4845">
                <a:extLst>
                  <a:ext uri="{FF2B5EF4-FFF2-40B4-BE49-F238E27FC236}">
                    <a16:creationId xmlns:a16="http://schemas.microsoft.com/office/drawing/2014/main" id="{315C5686-EC76-1F80-D659-02C0146A8DB4}"/>
                  </a:ext>
                </a:extLst>
              </p:cNvPr>
              <p:cNvSpPr/>
              <p:nvPr/>
            </p:nvSpPr>
            <p:spPr>
              <a:xfrm>
                <a:off x="6469309" y="3674995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47" name="Graphic 4351">
              <a:extLst>
                <a:ext uri="{FF2B5EF4-FFF2-40B4-BE49-F238E27FC236}">
                  <a16:creationId xmlns:a16="http://schemas.microsoft.com/office/drawing/2014/main" id="{1527D66F-4DDA-40F2-A785-5D4BEFA193ED}"/>
                </a:ext>
              </a:extLst>
            </p:cNvPr>
            <p:cNvGrpSpPr/>
            <p:nvPr/>
          </p:nvGrpSpPr>
          <p:grpSpPr>
            <a:xfrm>
              <a:off x="6477959" y="3674995"/>
              <a:ext cx="73390" cy="54772"/>
              <a:chOff x="6477959" y="3674995"/>
              <a:chExt cx="73390" cy="54772"/>
            </a:xfrm>
          </p:grpSpPr>
          <p:sp>
            <p:nvSpPr>
              <p:cNvPr id="4848" name="Freeform: Shape 4847">
                <a:extLst>
                  <a:ext uri="{FF2B5EF4-FFF2-40B4-BE49-F238E27FC236}">
                    <a16:creationId xmlns:a16="http://schemas.microsoft.com/office/drawing/2014/main" id="{5836CC85-5530-EC9D-C56C-EBF40727F001}"/>
                  </a:ext>
                </a:extLst>
              </p:cNvPr>
              <p:cNvSpPr/>
              <p:nvPr/>
            </p:nvSpPr>
            <p:spPr>
              <a:xfrm>
                <a:off x="6477959" y="3674995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49" name="Freeform: Shape 4848">
                <a:extLst>
                  <a:ext uri="{FF2B5EF4-FFF2-40B4-BE49-F238E27FC236}">
                    <a16:creationId xmlns:a16="http://schemas.microsoft.com/office/drawing/2014/main" id="{89945B6E-FE06-1072-B4F2-4B66A1E15A06}"/>
                  </a:ext>
                </a:extLst>
              </p:cNvPr>
              <p:cNvSpPr/>
              <p:nvPr/>
            </p:nvSpPr>
            <p:spPr>
              <a:xfrm>
                <a:off x="6477959" y="3674995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50" name="Graphic 4351">
              <a:extLst>
                <a:ext uri="{FF2B5EF4-FFF2-40B4-BE49-F238E27FC236}">
                  <a16:creationId xmlns:a16="http://schemas.microsoft.com/office/drawing/2014/main" id="{C31A19A1-C9CA-8727-3F98-22CB57E89E00}"/>
                </a:ext>
              </a:extLst>
            </p:cNvPr>
            <p:cNvGrpSpPr/>
            <p:nvPr/>
          </p:nvGrpSpPr>
          <p:grpSpPr>
            <a:xfrm>
              <a:off x="6506005" y="3687318"/>
              <a:ext cx="73390" cy="54772"/>
              <a:chOff x="6506005" y="3687318"/>
              <a:chExt cx="73390" cy="54772"/>
            </a:xfrm>
          </p:grpSpPr>
          <p:sp>
            <p:nvSpPr>
              <p:cNvPr id="4851" name="Freeform: Shape 4850">
                <a:extLst>
                  <a:ext uri="{FF2B5EF4-FFF2-40B4-BE49-F238E27FC236}">
                    <a16:creationId xmlns:a16="http://schemas.microsoft.com/office/drawing/2014/main" id="{1C9A4D08-B422-E0FD-24CC-17BFE792AD90}"/>
                  </a:ext>
                </a:extLst>
              </p:cNvPr>
              <p:cNvSpPr/>
              <p:nvPr/>
            </p:nvSpPr>
            <p:spPr>
              <a:xfrm>
                <a:off x="6506005" y="3687318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52" name="Freeform: Shape 4851">
                <a:extLst>
                  <a:ext uri="{FF2B5EF4-FFF2-40B4-BE49-F238E27FC236}">
                    <a16:creationId xmlns:a16="http://schemas.microsoft.com/office/drawing/2014/main" id="{C15CCAD3-A0DE-2C0E-5780-B2C46A9E88E6}"/>
                  </a:ext>
                </a:extLst>
              </p:cNvPr>
              <p:cNvSpPr/>
              <p:nvPr/>
            </p:nvSpPr>
            <p:spPr>
              <a:xfrm>
                <a:off x="6506005" y="3687318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53" name="Graphic 4351">
              <a:extLst>
                <a:ext uri="{FF2B5EF4-FFF2-40B4-BE49-F238E27FC236}">
                  <a16:creationId xmlns:a16="http://schemas.microsoft.com/office/drawing/2014/main" id="{C0F4A5E2-6E6C-3FE1-25C1-E23648FB7A42}"/>
                </a:ext>
              </a:extLst>
            </p:cNvPr>
            <p:cNvGrpSpPr/>
            <p:nvPr/>
          </p:nvGrpSpPr>
          <p:grpSpPr>
            <a:xfrm>
              <a:off x="6524877" y="3687318"/>
              <a:ext cx="73456" cy="54772"/>
              <a:chOff x="6524877" y="3687318"/>
              <a:chExt cx="73456" cy="54772"/>
            </a:xfrm>
          </p:grpSpPr>
          <p:sp>
            <p:nvSpPr>
              <p:cNvPr id="4854" name="Freeform: Shape 4853">
                <a:extLst>
                  <a:ext uri="{FF2B5EF4-FFF2-40B4-BE49-F238E27FC236}">
                    <a16:creationId xmlns:a16="http://schemas.microsoft.com/office/drawing/2014/main" id="{786440FC-2C8F-2CAF-2B26-83B2A2E4501A}"/>
                  </a:ext>
                </a:extLst>
              </p:cNvPr>
              <p:cNvSpPr/>
              <p:nvPr/>
            </p:nvSpPr>
            <p:spPr>
              <a:xfrm>
                <a:off x="6524877" y="3687318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55" name="Freeform: Shape 4854">
                <a:extLst>
                  <a:ext uri="{FF2B5EF4-FFF2-40B4-BE49-F238E27FC236}">
                    <a16:creationId xmlns:a16="http://schemas.microsoft.com/office/drawing/2014/main" id="{DC71CF92-8827-6BF2-CEC5-DCB1561C1B82}"/>
                  </a:ext>
                </a:extLst>
              </p:cNvPr>
              <p:cNvSpPr/>
              <p:nvPr/>
            </p:nvSpPr>
            <p:spPr>
              <a:xfrm>
                <a:off x="6524877" y="3687318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56" name="Graphic 4351">
              <a:extLst>
                <a:ext uri="{FF2B5EF4-FFF2-40B4-BE49-F238E27FC236}">
                  <a16:creationId xmlns:a16="http://schemas.microsoft.com/office/drawing/2014/main" id="{3475E331-F84A-F528-1E96-79DD035B8A82}"/>
                </a:ext>
              </a:extLst>
            </p:cNvPr>
            <p:cNvGrpSpPr/>
            <p:nvPr/>
          </p:nvGrpSpPr>
          <p:grpSpPr>
            <a:xfrm>
              <a:off x="6603837" y="3692954"/>
              <a:ext cx="73390" cy="54772"/>
              <a:chOff x="6603837" y="3692954"/>
              <a:chExt cx="73390" cy="54772"/>
            </a:xfrm>
          </p:grpSpPr>
          <p:sp>
            <p:nvSpPr>
              <p:cNvPr id="4857" name="Freeform: Shape 4856">
                <a:extLst>
                  <a:ext uri="{FF2B5EF4-FFF2-40B4-BE49-F238E27FC236}">
                    <a16:creationId xmlns:a16="http://schemas.microsoft.com/office/drawing/2014/main" id="{6B314FD1-5129-B94E-3308-F48766BB6C22}"/>
                  </a:ext>
                </a:extLst>
              </p:cNvPr>
              <p:cNvSpPr/>
              <p:nvPr/>
            </p:nvSpPr>
            <p:spPr>
              <a:xfrm>
                <a:off x="6603837" y="3692954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236"/>
                  <a:gd name="connsiteX1" fmla="*/ 0 w 73390"/>
                  <a:gd name="connsiteY1" fmla="*/ 842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0"/>
                    </a:moveTo>
                    <a:lnTo>
                      <a:pt x="0" y="84236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58" name="Freeform: Shape 4857">
                <a:extLst>
                  <a:ext uri="{FF2B5EF4-FFF2-40B4-BE49-F238E27FC236}">
                    <a16:creationId xmlns:a16="http://schemas.microsoft.com/office/drawing/2014/main" id="{25BB60E1-2AE7-0A8C-B4A7-DE3C18124233}"/>
                  </a:ext>
                </a:extLst>
              </p:cNvPr>
              <p:cNvSpPr/>
              <p:nvPr/>
            </p:nvSpPr>
            <p:spPr>
              <a:xfrm>
                <a:off x="6603837" y="3692954"/>
                <a:ext cx="73390" cy="54772"/>
              </a:xfrm>
              <a:custGeom>
                <a:avLst/>
                <a:gdLst>
                  <a:gd name="connsiteX0" fmla="*/ 73391 w 73390"/>
                  <a:gd name="connsiteY0" fmla="*/ 84236 h 84236"/>
                  <a:gd name="connsiteX1" fmla="*/ 0 w 73390"/>
                  <a:gd name="connsiteY1" fmla="*/ 0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84236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59" name="Graphic 4351">
              <a:extLst>
                <a:ext uri="{FF2B5EF4-FFF2-40B4-BE49-F238E27FC236}">
                  <a16:creationId xmlns:a16="http://schemas.microsoft.com/office/drawing/2014/main" id="{85F55967-E997-5771-388A-24C41EB6CE1C}"/>
                </a:ext>
              </a:extLst>
            </p:cNvPr>
            <p:cNvGrpSpPr/>
            <p:nvPr/>
          </p:nvGrpSpPr>
          <p:grpSpPr>
            <a:xfrm>
              <a:off x="6677228" y="3692954"/>
              <a:ext cx="73390" cy="54772"/>
              <a:chOff x="6677228" y="3692954"/>
              <a:chExt cx="73390" cy="54772"/>
            </a:xfrm>
          </p:grpSpPr>
          <p:sp>
            <p:nvSpPr>
              <p:cNvPr id="4860" name="Freeform: Shape 4859">
                <a:extLst>
                  <a:ext uri="{FF2B5EF4-FFF2-40B4-BE49-F238E27FC236}">
                    <a16:creationId xmlns:a16="http://schemas.microsoft.com/office/drawing/2014/main" id="{CE63E80C-38A8-5500-E0A0-B60E7143F3FA}"/>
                  </a:ext>
                </a:extLst>
              </p:cNvPr>
              <p:cNvSpPr/>
              <p:nvPr/>
            </p:nvSpPr>
            <p:spPr>
              <a:xfrm>
                <a:off x="6677228" y="3692954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236"/>
                  <a:gd name="connsiteX1" fmla="*/ 0 w 73390"/>
                  <a:gd name="connsiteY1" fmla="*/ 842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0"/>
                    </a:moveTo>
                    <a:lnTo>
                      <a:pt x="0" y="84236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61" name="Freeform: Shape 4860">
                <a:extLst>
                  <a:ext uri="{FF2B5EF4-FFF2-40B4-BE49-F238E27FC236}">
                    <a16:creationId xmlns:a16="http://schemas.microsoft.com/office/drawing/2014/main" id="{7AA7738B-BED9-A045-22E2-5213FDFD0AAF}"/>
                  </a:ext>
                </a:extLst>
              </p:cNvPr>
              <p:cNvSpPr/>
              <p:nvPr/>
            </p:nvSpPr>
            <p:spPr>
              <a:xfrm>
                <a:off x="6677228" y="3692954"/>
                <a:ext cx="73390" cy="54772"/>
              </a:xfrm>
              <a:custGeom>
                <a:avLst/>
                <a:gdLst>
                  <a:gd name="connsiteX0" fmla="*/ 73391 w 73390"/>
                  <a:gd name="connsiteY0" fmla="*/ 84236 h 84236"/>
                  <a:gd name="connsiteX1" fmla="*/ 0 w 73390"/>
                  <a:gd name="connsiteY1" fmla="*/ 0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84236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62" name="Graphic 4351">
              <a:extLst>
                <a:ext uri="{FF2B5EF4-FFF2-40B4-BE49-F238E27FC236}">
                  <a16:creationId xmlns:a16="http://schemas.microsoft.com/office/drawing/2014/main" id="{56FC3732-A0B8-F2EF-FDC7-A60EE943B7C7}"/>
                </a:ext>
              </a:extLst>
            </p:cNvPr>
            <p:cNvGrpSpPr/>
            <p:nvPr/>
          </p:nvGrpSpPr>
          <p:grpSpPr>
            <a:xfrm>
              <a:off x="6757630" y="3692954"/>
              <a:ext cx="73390" cy="54772"/>
              <a:chOff x="6757630" y="3692954"/>
              <a:chExt cx="73390" cy="54772"/>
            </a:xfrm>
          </p:grpSpPr>
          <p:sp>
            <p:nvSpPr>
              <p:cNvPr id="4863" name="Freeform: Shape 4862">
                <a:extLst>
                  <a:ext uri="{FF2B5EF4-FFF2-40B4-BE49-F238E27FC236}">
                    <a16:creationId xmlns:a16="http://schemas.microsoft.com/office/drawing/2014/main" id="{92AEC06A-806F-4771-E9DB-2494873F5AE3}"/>
                  </a:ext>
                </a:extLst>
              </p:cNvPr>
              <p:cNvSpPr/>
              <p:nvPr/>
            </p:nvSpPr>
            <p:spPr>
              <a:xfrm>
                <a:off x="6757630" y="3692954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236"/>
                  <a:gd name="connsiteX1" fmla="*/ 0 w 73390"/>
                  <a:gd name="connsiteY1" fmla="*/ 842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0"/>
                    </a:moveTo>
                    <a:lnTo>
                      <a:pt x="0" y="84236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64" name="Freeform: Shape 4863">
                <a:extLst>
                  <a:ext uri="{FF2B5EF4-FFF2-40B4-BE49-F238E27FC236}">
                    <a16:creationId xmlns:a16="http://schemas.microsoft.com/office/drawing/2014/main" id="{35A72E51-56E9-BFC4-CC36-6C4102F661C3}"/>
                  </a:ext>
                </a:extLst>
              </p:cNvPr>
              <p:cNvSpPr/>
              <p:nvPr/>
            </p:nvSpPr>
            <p:spPr>
              <a:xfrm>
                <a:off x="6757630" y="3692954"/>
                <a:ext cx="73390" cy="54772"/>
              </a:xfrm>
              <a:custGeom>
                <a:avLst/>
                <a:gdLst>
                  <a:gd name="connsiteX0" fmla="*/ 73391 w 73390"/>
                  <a:gd name="connsiteY0" fmla="*/ 84236 h 84236"/>
                  <a:gd name="connsiteX1" fmla="*/ 0 w 73390"/>
                  <a:gd name="connsiteY1" fmla="*/ 0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84236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65" name="Graphic 4351">
              <a:extLst>
                <a:ext uri="{FF2B5EF4-FFF2-40B4-BE49-F238E27FC236}">
                  <a16:creationId xmlns:a16="http://schemas.microsoft.com/office/drawing/2014/main" id="{DE4D423D-D380-269D-908F-F96346CAA0D9}"/>
                </a:ext>
              </a:extLst>
            </p:cNvPr>
            <p:cNvGrpSpPr/>
            <p:nvPr/>
          </p:nvGrpSpPr>
          <p:grpSpPr>
            <a:xfrm>
              <a:off x="6776830" y="3692954"/>
              <a:ext cx="73390" cy="54772"/>
              <a:chOff x="6776830" y="3692954"/>
              <a:chExt cx="73390" cy="54772"/>
            </a:xfrm>
          </p:grpSpPr>
          <p:sp>
            <p:nvSpPr>
              <p:cNvPr id="4866" name="Freeform: Shape 4865">
                <a:extLst>
                  <a:ext uri="{FF2B5EF4-FFF2-40B4-BE49-F238E27FC236}">
                    <a16:creationId xmlns:a16="http://schemas.microsoft.com/office/drawing/2014/main" id="{B7F8F455-C841-0B87-6604-5A6410C67D5B}"/>
                  </a:ext>
                </a:extLst>
              </p:cNvPr>
              <p:cNvSpPr/>
              <p:nvPr/>
            </p:nvSpPr>
            <p:spPr>
              <a:xfrm>
                <a:off x="6776830" y="3692954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236"/>
                  <a:gd name="connsiteX1" fmla="*/ 0 w 73390"/>
                  <a:gd name="connsiteY1" fmla="*/ 842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0"/>
                    </a:moveTo>
                    <a:lnTo>
                      <a:pt x="0" y="84236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67" name="Freeform: Shape 4866">
                <a:extLst>
                  <a:ext uri="{FF2B5EF4-FFF2-40B4-BE49-F238E27FC236}">
                    <a16:creationId xmlns:a16="http://schemas.microsoft.com/office/drawing/2014/main" id="{C911750B-31DB-CA07-89C8-09EA9FF38A5F}"/>
                  </a:ext>
                </a:extLst>
              </p:cNvPr>
              <p:cNvSpPr/>
              <p:nvPr/>
            </p:nvSpPr>
            <p:spPr>
              <a:xfrm>
                <a:off x="6776830" y="3692954"/>
                <a:ext cx="73390" cy="54772"/>
              </a:xfrm>
              <a:custGeom>
                <a:avLst/>
                <a:gdLst>
                  <a:gd name="connsiteX0" fmla="*/ 73391 w 73390"/>
                  <a:gd name="connsiteY0" fmla="*/ 84236 h 84236"/>
                  <a:gd name="connsiteX1" fmla="*/ 0 w 73390"/>
                  <a:gd name="connsiteY1" fmla="*/ 0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84236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68" name="Graphic 4351">
              <a:extLst>
                <a:ext uri="{FF2B5EF4-FFF2-40B4-BE49-F238E27FC236}">
                  <a16:creationId xmlns:a16="http://schemas.microsoft.com/office/drawing/2014/main" id="{EE04E894-FE95-A259-B614-163417F1259D}"/>
                </a:ext>
              </a:extLst>
            </p:cNvPr>
            <p:cNvGrpSpPr/>
            <p:nvPr/>
          </p:nvGrpSpPr>
          <p:grpSpPr>
            <a:xfrm>
              <a:off x="6790394" y="3692954"/>
              <a:ext cx="73390" cy="54772"/>
              <a:chOff x="6790394" y="3692954"/>
              <a:chExt cx="73390" cy="54772"/>
            </a:xfrm>
          </p:grpSpPr>
          <p:sp>
            <p:nvSpPr>
              <p:cNvPr id="4869" name="Freeform: Shape 4868">
                <a:extLst>
                  <a:ext uri="{FF2B5EF4-FFF2-40B4-BE49-F238E27FC236}">
                    <a16:creationId xmlns:a16="http://schemas.microsoft.com/office/drawing/2014/main" id="{7CD35EB8-BF10-59E1-467A-38F92634C0F8}"/>
                  </a:ext>
                </a:extLst>
              </p:cNvPr>
              <p:cNvSpPr/>
              <p:nvPr/>
            </p:nvSpPr>
            <p:spPr>
              <a:xfrm>
                <a:off x="6790394" y="3692954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236"/>
                  <a:gd name="connsiteX1" fmla="*/ 0 w 73390"/>
                  <a:gd name="connsiteY1" fmla="*/ 842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0"/>
                    </a:moveTo>
                    <a:lnTo>
                      <a:pt x="0" y="84236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70" name="Freeform: Shape 4869">
                <a:extLst>
                  <a:ext uri="{FF2B5EF4-FFF2-40B4-BE49-F238E27FC236}">
                    <a16:creationId xmlns:a16="http://schemas.microsoft.com/office/drawing/2014/main" id="{0234ABEA-F734-8407-9F7D-C1D4CCBDE097}"/>
                  </a:ext>
                </a:extLst>
              </p:cNvPr>
              <p:cNvSpPr/>
              <p:nvPr/>
            </p:nvSpPr>
            <p:spPr>
              <a:xfrm>
                <a:off x="6790394" y="3692954"/>
                <a:ext cx="73390" cy="54772"/>
              </a:xfrm>
              <a:custGeom>
                <a:avLst/>
                <a:gdLst>
                  <a:gd name="connsiteX0" fmla="*/ 73391 w 73390"/>
                  <a:gd name="connsiteY0" fmla="*/ 84236 h 84236"/>
                  <a:gd name="connsiteX1" fmla="*/ 0 w 73390"/>
                  <a:gd name="connsiteY1" fmla="*/ 0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84236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71" name="Graphic 4351">
              <a:extLst>
                <a:ext uri="{FF2B5EF4-FFF2-40B4-BE49-F238E27FC236}">
                  <a16:creationId xmlns:a16="http://schemas.microsoft.com/office/drawing/2014/main" id="{45711674-0F57-E61B-04C8-D09E7D90785B}"/>
                </a:ext>
              </a:extLst>
            </p:cNvPr>
            <p:cNvGrpSpPr/>
            <p:nvPr/>
          </p:nvGrpSpPr>
          <p:grpSpPr>
            <a:xfrm>
              <a:off x="6857429" y="3692954"/>
              <a:ext cx="73390" cy="54772"/>
              <a:chOff x="6857429" y="3692954"/>
              <a:chExt cx="73390" cy="54772"/>
            </a:xfrm>
          </p:grpSpPr>
          <p:sp>
            <p:nvSpPr>
              <p:cNvPr id="4872" name="Freeform: Shape 4871">
                <a:extLst>
                  <a:ext uri="{FF2B5EF4-FFF2-40B4-BE49-F238E27FC236}">
                    <a16:creationId xmlns:a16="http://schemas.microsoft.com/office/drawing/2014/main" id="{101AFF80-42DE-D2B3-929A-B81ACC632AC7}"/>
                  </a:ext>
                </a:extLst>
              </p:cNvPr>
              <p:cNvSpPr/>
              <p:nvPr/>
            </p:nvSpPr>
            <p:spPr>
              <a:xfrm>
                <a:off x="6857429" y="3692954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236"/>
                  <a:gd name="connsiteX1" fmla="*/ 0 w 73390"/>
                  <a:gd name="connsiteY1" fmla="*/ 842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0"/>
                    </a:moveTo>
                    <a:lnTo>
                      <a:pt x="0" y="84236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73" name="Freeform: Shape 4872">
                <a:extLst>
                  <a:ext uri="{FF2B5EF4-FFF2-40B4-BE49-F238E27FC236}">
                    <a16:creationId xmlns:a16="http://schemas.microsoft.com/office/drawing/2014/main" id="{C4BA4C66-5107-45CE-E9E1-F4F254FA25F8}"/>
                  </a:ext>
                </a:extLst>
              </p:cNvPr>
              <p:cNvSpPr/>
              <p:nvPr/>
            </p:nvSpPr>
            <p:spPr>
              <a:xfrm>
                <a:off x="6857429" y="3692954"/>
                <a:ext cx="73390" cy="54772"/>
              </a:xfrm>
              <a:custGeom>
                <a:avLst/>
                <a:gdLst>
                  <a:gd name="connsiteX0" fmla="*/ 73391 w 73390"/>
                  <a:gd name="connsiteY0" fmla="*/ 84236 h 84236"/>
                  <a:gd name="connsiteX1" fmla="*/ 0 w 73390"/>
                  <a:gd name="connsiteY1" fmla="*/ 0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84236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74" name="Graphic 4351">
              <a:extLst>
                <a:ext uri="{FF2B5EF4-FFF2-40B4-BE49-F238E27FC236}">
                  <a16:creationId xmlns:a16="http://schemas.microsoft.com/office/drawing/2014/main" id="{AAB1A929-1B3D-D320-EB74-10713C07015A}"/>
                </a:ext>
              </a:extLst>
            </p:cNvPr>
            <p:cNvGrpSpPr/>
            <p:nvPr/>
          </p:nvGrpSpPr>
          <p:grpSpPr>
            <a:xfrm>
              <a:off x="7046803" y="3692954"/>
              <a:ext cx="73390" cy="54772"/>
              <a:chOff x="7046803" y="3692954"/>
              <a:chExt cx="73390" cy="54772"/>
            </a:xfrm>
          </p:grpSpPr>
          <p:sp>
            <p:nvSpPr>
              <p:cNvPr id="4875" name="Freeform: Shape 4874">
                <a:extLst>
                  <a:ext uri="{FF2B5EF4-FFF2-40B4-BE49-F238E27FC236}">
                    <a16:creationId xmlns:a16="http://schemas.microsoft.com/office/drawing/2014/main" id="{585EA227-2BDB-839F-CE15-58102D00FE7F}"/>
                  </a:ext>
                </a:extLst>
              </p:cNvPr>
              <p:cNvSpPr/>
              <p:nvPr/>
            </p:nvSpPr>
            <p:spPr>
              <a:xfrm>
                <a:off x="7046803" y="3692954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236"/>
                  <a:gd name="connsiteX1" fmla="*/ 0 w 73390"/>
                  <a:gd name="connsiteY1" fmla="*/ 842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0"/>
                    </a:moveTo>
                    <a:lnTo>
                      <a:pt x="0" y="84236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76" name="Freeform: Shape 4875">
                <a:extLst>
                  <a:ext uri="{FF2B5EF4-FFF2-40B4-BE49-F238E27FC236}">
                    <a16:creationId xmlns:a16="http://schemas.microsoft.com/office/drawing/2014/main" id="{A64555C4-E421-082D-EB69-7280A4A13B43}"/>
                  </a:ext>
                </a:extLst>
              </p:cNvPr>
              <p:cNvSpPr/>
              <p:nvPr/>
            </p:nvSpPr>
            <p:spPr>
              <a:xfrm>
                <a:off x="7046803" y="3692954"/>
                <a:ext cx="73390" cy="54772"/>
              </a:xfrm>
              <a:custGeom>
                <a:avLst/>
                <a:gdLst>
                  <a:gd name="connsiteX0" fmla="*/ 73391 w 73390"/>
                  <a:gd name="connsiteY0" fmla="*/ 84236 h 84236"/>
                  <a:gd name="connsiteX1" fmla="*/ 0 w 73390"/>
                  <a:gd name="connsiteY1" fmla="*/ 0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84236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77" name="Graphic 4351">
              <a:extLst>
                <a:ext uri="{FF2B5EF4-FFF2-40B4-BE49-F238E27FC236}">
                  <a16:creationId xmlns:a16="http://schemas.microsoft.com/office/drawing/2014/main" id="{1FAF88DC-5124-290A-324C-F4918D5ADBAE}"/>
                </a:ext>
              </a:extLst>
            </p:cNvPr>
            <p:cNvGrpSpPr/>
            <p:nvPr/>
          </p:nvGrpSpPr>
          <p:grpSpPr>
            <a:xfrm>
              <a:off x="7338073" y="3692954"/>
              <a:ext cx="73390" cy="54772"/>
              <a:chOff x="7338073" y="3692954"/>
              <a:chExt cx="73390" cy="54772"/>
            </a:xfrm>
          </p:grpSpPr>
          <p:sp>
            <p:nvSpPr>
              <p:cNvPr id="4878" name="Freeform: Shape 4877">
                <a:extLst>
                  <a:ext uri="{FF2B5EF4-FFF2-40B4-BE49-F238E27FC236}">
                    <a16:creationId xmlns:a16="http://schemas.microsoft.com/office/drawing/2014/main" id="{81B34157-A603-7999-8550-0E976275968B}"/>
                  </a:ext>
                </a:extLst>
              </p:cNvPr>
              <p:cNvSpPr/>
              <p:nvPr/>
            </p:nvSpPr>
            <p:spPr>
              <a:xfrm>
                <a:off x="7338073" y="3692954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236"/>
                  <a:gd name="connsiteX1" fmla="*/ 0 w 73390"/>
                  <a:gd name="connsiteY1" fmla="*/ 842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0"/>
                    </a:moveTo>
                    <a:lnTo>
                      <a:pt x="0" y="84236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79" name="Freeform: Shape 4878">
                <a:extLst>
                  <a:ext uri="{FF2B5EF4-FFF2-40B4-BE49-F238E27FC236}">
                    <a16:creationId xmlns:a16="http://schemas.microsoft.com/office/drawing/2014/main" id="{EE4D83FA-4EC6-37C9-AAA2-5C25F7BE2BDD}"/>
                  </a:ext>
                </a:extLst>
              </p:cNvPr>
              <p:cNvSpPr/>
              <p:nvPr/>
            </p:nvSpPr>
            <p:spPr>
              <a:xfrm>
                <a:off x="7338073" y="3692954"/>
                <a:ext cx="73390" cy="54772"/>
              </a:xfrm>
              <a:custGeom>
                <a:avLst/>
                <a:gdLst>
                  <a:gd name="connsiteX0" fmla="*/ 73391 w 73390"/>
                  <a:gd name="connsiteY0" fmla="*/ 84236 h 84236"/>
                  <a:gd name="connsiteX1" fmla="*/ 0 w 73390"/>
                  <a:gd name="connsiteY1" fmla="*/ 0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84236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80" name="Graphic 4351">
              <a:extLst>
                <a:ext uri="{FF2B5EF4-FFF2-40B4-BE49-F238E27FC236}">
                  <a16:creationId xmlns:a16="http://schemas.microsoft.com/office/drawing/2014/main" id="{6A857DBE-32C4-D44D-7959-1E22279EE615}"/>
                </a:ext>
              </a:extLst>
            </p:cNvPr>
            <p:cNvGrpSpPr/>
            <p:nvPr/>
          </p:nvGrpSpPr>
          <p:grpSpPr>
            <a:xfrm>
              <a:off x="7721474" y="3692954"/>
              <a:ext cx="73390" cy="54772"/>
              <a:chOff x="7721474" y="3692954"/>
              <a:chExt cx="73390" cy="54772"/>
            </a:xfrm>
          </p:grpSpPr>
          <p:sp>
            <p:nvSpPr>
              <p:cNvPr id="4881" name="Freeform: Shape 4880">
                <a:extLst>
                  <a:ext uri="{FF2B5EF4-FFF2-40B4-BE49-F238E27FC236}">
                    <a16:creationId xmlns:a16="http://schemas.microsoft.com/office/drawing/2014/main" id="{7467F1C1-5950-5CF6-8DDF-2AFBA7B2720A}"/>
                  </a:ext>
                </a:extLst>
              </p:cNvPr>
              <p:cNvSpPr/>
              <p:nvPr/>
            </p:nvSpPr>
            <p:spPr>
              <a:xfrm>
                <a:off x="7721474" y="3692954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236"/>
                  <a:gd name="connsiteX1" fmla="*/ 0 w 73390"/>
                  <a:gd name="connsiteY1" fmla="*/ 842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0"/>
                    </a:moveTo>
                    <a:lnTo>
                      <a:pt x="0" y="84236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82" name="Freeform: Shape 4881">
                <a:extLst>
                  <a:ext uri="{FF2B5EF4-FFF2-40B4-BE49-F238E27FC236}">
                    <a16:creationId xmlns:a16="http://schemas.microsoft.com/office/drawing/2014/main" id="{D0286BC9-756D-7D17-AE7B-6B73B76CA573}"/>
                  </a:ext>
                </a:extLst>
              </p:cNvPr>
              <p:cNvSpPr/>
              <p:nvPr/>
            </p:nvSpPr>
            <p:spPr>
              <a:xfrm>
                <a:off x="7721474" y="3692954"/>
                <a:ext cx="73390" cy="54772"/>
              </a:xfrm>
              <a:custGeom>
                <a:avLst/>
                <a:gdLst>
                  <a:gd name="connsiteX0" fmla="*/ 73391 w 73390"/>
                  <a:gd name="connsiteY0" fmla="*/ 84236 h 84236"/>
                  <a:gd name="connsiteX1" fmla="*/ 0 w 73390"/>
                  <a:gd name="connsiteY1" fmla="*/ 0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84236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83" name="Graphic 4351">
              <a:extLst>
                <a:ext uri="{FF2B5EF4-FFF2-40B4-BE49-F238E27FC236}">
                  <a16:creationId xmlns:a16="http://schemas.microsoft.com/office/drawing/2014/main" id="{BD86F2E4-C8CF-2E94-D3AB-39B40D30FA66}"/>
                </a:ext>
              </a:extLst>
            </p:cNvPr>
            <p:cNvGrpSpPr/>
            <p:nvPr/>
          </p:nvGrpSpPr>
          <p:grpSpPr>
            <a:xfrm>
              <a:off x="4541163" y="3400794"/>
              <a:ext cx="73456" cy="54772"/>
              <a:chOff x="4541163" y="3400794"/>
              <a:chExt cx="73456" cy="54772"/>
            </a:xfrm>
          </p:grpSpPr>
          <p:sp>
            <p:nvSpPr>
              <p:cNvPr id="4884" name="Freeform: Shape 4883">
                <a:extLst>
                  <a:ext uri="{FF2B5EF4-FFF2-40B4-BE49-F238E27FC236}">
                    <a16:creationId xmlns:a16="http://schemas.microsoft.com/office/drawing/2014/main" id="{2E1CCAAC-D7DB-6019-C285-75BF329A42AC}"/>
                  </a:ext>
                </a:extLst>
              </p:cNvPr>
              <p:cNvSpPr/>
              <p:nvPr/>
            </p:nvSpPr>
            <p:spPr>
              <a:xfrm>
                <a:off x="4541163" y="3400794"/>
                <a:ext cx="73456" cy="54772"/>
              </a:xfrm>
              <a:custGeom>
                <a:avLst/>
                <a:gdLst>
                  <a:gd name="connsiteX0" fmla="*/ 73456 w 73456"/>
                  <a:gd name="connsiteY0" fmla="*/ 0 h 84161"/>
                  <a:gd name="connsiteX1" fmla="*/ 0 w 73456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85" name="Freeform: Shape 4884">
                <a:extLst>
                  <a:ext uri="{FF2B5EF4-FFF2-40B4-BE49-F238E27FC236}">
                    <a16:creationId xmlns:a16="http://schemas.microsoft.com/office/drawing/2014/main" id="{B7AC78A6-F6A7-8376-0E84-8C55B0419145}"/>
                  </a:ext>
                </a:extLst>
              </p:cNvPr>
              <p:cNvSpPr/>
              <p:nvPr/>
            </p:nvSpPr>
            <p:spPr>
              <a:xfrm>
                <a:off x="4541163" y="3400794"/>
                <a:ext cx="73456" cy="54772"/>
              </a:xfrm>
              <a:custGeom>
                <a:avLst/>
                <a:gdLst>
                  <a:gd name="connsiteX0" fmla="*/ 73456 w 73456"/>
                  <a:gd name="connsiteY0" fmla="*/ 84161 h 84161"/>
                  <a:gd name="connsiteX1" fmla="*/ 0 w 73456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456" h="84161">
                    <a:moveTo>
                      <a:pt x="73456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86" name="Graphic 4351">
              <a:extLst>
                <a:ext uri="{FF2B5EF4-FFF2-40B4-BE49-F238E27FC236}">
                  <a16:creationId xmlns:a16="http://schemas.microsoft.com/office/drawing/2014/main" id="{1119FBE5-B45D-9915-E366-6CE1BB501C0B}"/>
                </a:ext>
              </a:extLst>
            </p:cNvPr>
            <p:cNvGrpSpPr/>
            <p:nvPr/>
          </p:nvGrpSpPr>
          <p:grpSpPr>
            <a:xfrm>
              <a:off x="4550075" y="3400794"/>
              <a:ext cx="73390" cy="54772"/>
              <a:chOff x="4550075" y="3400794"/>
              <a:chExt cx="73390" cy="54772"/>
            </a:xfrm>
          </p:grpSpPr>
          <p:sp>
            <p:nvSpPr>
              <p:cNvPr id="4887" name="Freeform: Shape 4886">
                <a:extLst>
                  <a:ext uri="{FF2B5EF4-FFF2-40B4-BE49-F238E27FC236}">
                    <a16:creationId xmlns:a16="http://schemas.microsoft.com/office/drawing/2014/main" id="{0D7E1081-8F8D-A177-036A-0FD0977D0FDF}"/>
                  </a:ext>
                </a:extLst>
              </p:cNvPr>
              <p:cNvSpPr/>
              <p:nvPr/>
            </p:nvSpPr>
            <p:spPr>
              <a:xfrm>
                <a:off x="4550075" y="3400794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161"/>
                  <a:gd name="connsiteX1" fmla="*/ 0 w 73390"/>
                  <a:gd name="connsiteY1" fmla="*/ 84161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0"/>
                    </a:moveTo>
                    <a:lnTo>
                      <a:pt x="0" y="84161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88" name="Freeform: Shape 4887">
                <a:extLst>
                  <a:ext uri="{FF2B5EF4-FFF2-40B4-BE49-F238E27FC236}">
                    <a16:creationId xmlns:a16="http://schemas.microsoft.com/office/drawing/2014/main" id="{918E2D70-3808-278A-1930-5C78BF3D5EAA}"/>
                  </a:ext>
                </a:extLst>
              </p:cNvPr>
              <p:cNvSpPr/>
              <p:nvPr/>
            </p:nvSpPr>
            <p:spPr>
              <a:xfrm>
                <a:off x="4550075" y="3400794"/>
                <a:ext cx="73390" cy="54772"/>
              </a:xfrm>
              <a:custGeom>
                <a:avLst/>
                <a:gdLst>
                  <a:gd name="connsiteX0" fmla="*/ 73391 w 73390"/>
                  <a:gd name="connsiteY0" fmla="*/ 84161 h 84161"/>
                  <a:gd name="connsiteX1" fmla="*/ 0 w 73390"/>
                  <a:gd name="connsiteY1" fmla="*/ 0 h 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161">
                    <a:moveTo>
                      <a:pt x="73391" y="84161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889" name="Graphic 4351">
              <a:extLst>
                <a:ext uri="{FF2B5EF4-FFF2-40B4-BE49-F238E27FC236}">
                  <a16:creationId xmlns:a16="http://schemas.microsoft.com/office/drawing/2014/main" id="{D34FA16C-F83A-37C3-37DB-3E7933E98D6A}"/>
                </a:ext>
              </a:extLst>
            </p:cNvPr>
            <p:cNvGrpSpPr/>
            <p:nvPr/>
          </p:nvGrpSpPr>
          <p:grpSpPr>
            <a:xfrm>
              <a:off x="1302138" y="1704793"/>
              <a:ext cx="73390" cy="54772"/>
              <a:chOff x="1302138" y="1704793"/>
              <a:chExt cx="73390" cy="54772"/>
            </a:xfrm>
          </p:grpSpPr>
          <p:sp>
            <p:nvSpPr>
              <p:cNvPr id="4890" name="Freeform: Shape 4889">
                <a:extLst>
                  <a:ext uri="{FF2B5EF4-FFF2-40B4-BE49-F238E27FC236}">
                    <a16:creationId xmlns:a16="http://schemas.microsoft.com/office/drawing/2014/main" id="{895B968B-3DB0-5851-CE6D-98CCAF08D9B0}"/>
                  </a:ext>
                </a:extLst>
              </p:cNvPr>
              <p:cNvSpPr/>
              <p:nvPr/>
            </p:nvSpPr>
            <p:spPr>
              <a:xfrm>
                <a:off x="1302138" y="1704793"/>
                <a:ext cx="73390" cy="54772"/>
              </a:xfrm>
              <a:custGeom>
                <a:avLst/>
                <a:gdLst>
                  <a:gd name="connsiteX0" fmla="*/ 73391 w 73390"/>
                  <a:gd name="connsiteY0" fmla="*/ 0 h 84236"/>
                  <a:gd name="connsiteX1" fmla="*/ 0 w 73390"/>
                  <a:gd name="connsiteY1" fmla="*/ 84236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0"/>
                    </a:moveTo>
                    <a:lnTo>
                      <a:pt x="0" y="84236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91" name="Freeform: Shape 4890">
                <a:extLst>
                  <a:ext uri="{FF2B5EF4-FFF2-40B4-BE49-F238E27FC236}">
                    <a16:creationId xmlns:a16="http://schemas.microsoft.com/office/drawing/2014/main" id="{94ED1E8F-DE4E-4031-61E3-3BE469C705FF}"/>
                  </a:ext>
                </a:extLst>
              </p:cNvPr>
              <p:cNvSpPr/>
              <p:nvPr/>
            </p:nvSpPr>
            <p:spPr>
              <a:xfrm>
                <a:off x="1302138" y="1704793"/>
                <a:ext cx="73390" cy="54772"/>
              </a:xfrm>
              <a:custGeom>
                <a:avLst/>
                <a:gdLst>
                  <a:gd name="connsiteX0" fmla="*/ 73391 w 73390"/>
                  <a:gd name="connsiteY0" fmla="*/ 84236 h 84236"/>
                  <a:gd name="connsiteX1" fmla="*/ 0 w 73390"/>
                  <a:gd name="connsiteY1" fmla="*/ 0 h 8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390" h="84236">
                    <a:moveTo>
                      <a:pt x="73391" y="84236"/>
                    </a:moveTo>
                    <a:lnTo>
                      <a:pt x="0" y="0"/>
                    </a:lnTo>
                  </a:path>
                </a:pathLst>
              </a:custGeom>
              <a:ln w="12700" cap="flat">
                <a:solidFill>
                  <a:schemeClr val="bg1">
                    <a:lumMod val="5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055" name="TextBox 2054">
            <a:extLst>
              <a:ext uri="{FF2B5EF4-FFF2-40B4-BE49-F238E27FC236}">
                <a16:creationId xmlns:a16="http://schemas.microsoft.com/office/drawing/2014/main" id="{84EF163D-E019-137E-078A-D18A1B89564D}"/>
              </a:ext>
            </a:extLst>
          </p:cNvPr>
          <p:cNvSpPr txBox="1"/>
          <p:nvPr/>
        </p:nvSpPr>
        <p:spPr>
          <a:xfrm>
            <a:off x="1470778" y="4556128"/>
            <a:ext cx="4266524" cy="261610"/>
          </a:xfrm>
          <a:prstGeom prst="rect">
            <a:avLst/>
          </a:prstGeom>
          <a:noFill/>
          <a:ln>
            <a:noFill/>
          </a:ln>
        </p:spPr>
        <p:txBody>
          <a:bodyPr wrap="square" lIns="108000" tIns="108000" rIns="108000" bIns="10800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HR: 0.667 (95% CI: 0.551-0.807; </a:t>
            </a:r>
            <a:r>
              <a:rPr kumimoji="0" lang="en-US" sz="1400" b="0" i="1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P </a:t>
            </a:r>
            <a:r>
              <a:rPr kumimoji="0" lang="en-US" sz="14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&lt;.0001*)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089" name="Table 4">
            <a:extLst>
              <a:ext uri="{FF2B5EF4-FFF2-40B4-BE49-F238E27FC236}">
                <a16:creationId xmlns:a16="http://schemas.microsoft.com/office/drawing/2014/main" id="{DCAA45E5-7E09-09AE-F01A-B83190C622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497450"/>
              </p:ext>
            </p:extLst>
          </p:nvPr>
        </p:nvGraphicFramePr>
        <p:xfrm>
          <a:off x="2173200" y="1921143"/>
          <a:ext cx="4134609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470">
                  <a:extLst>
                    <a:ext uri="{9D8B030D-6E8A-4147-A177-3AD203B41FA5}">
                      <a16:colId xmlns:a16="http://schemas.microsoft.com/office/drawing/2014/main" val="79705069"/>
                    </a:ext>
                  </a:extLst>
                </a:gridCol>
                <a:gridCol w="723053">
                  <a:extLst>
                    <a:ext uri="{9D8B030D-6E8A-4147-A177-3AD203B41FA5}">
                      <a16:colId xmlns:a16="http://schemas.microsoft.com/office/drawing/2014/main" val="2914750878"/>
                    </a:ext>
                  </a:extLst>
                </a:gridCol>
                <a:gridCol w="1353324">
                  <a:extLst>
                    <a:ext uri="{9D8B030D-6E8A-4147-A177-3AD203B41FA5}">
                      <a16:colId xmlns:a16="http://schemas.microsoft.com/office/drawing/2014/main" val="1800720905"/>
                    </a:ext>
                  </a:extLst>
                </a:gridCol>
                <a:gridCol w="928762">
                  <a:extLst>
                    <a:ext uri="{9D8B030D-6E8A-4147-A177-3AD203B41FA5}">
                      <a16:colId xmlns:a16="http://schemas.microsoft.com/office/drawing/2014/main" val="1607801501"/>
                    </a:ext>
                  </a:extLst>
                </a:gridCol>
              </a:tblGrid>
              <a:tr h="268631">
                <a:tc>
                  <a:txBody>
                    <a:bodyPr/>
                    <a:lstStyle/>
                    <a:p>
                      <a:r>
                        <a:rPr lang="en-GB" sz="100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chemeClr val="tx1"/>
                          </a:solidFill>
                        </a:rPr>
                        <a:t>Events/</a:t>
                      </a:r>
                      <a:br>
                        <a:rPr lang="en-GB" sz="1000">
                          <a:solidFill>
                            <a:schemeClr val="tx1"/>
                          </a:solidFill>
                        </a:rPr>
                      </a:br>
                      <a:r>
                        <a:rPr lang="en-GB" sz="1000">
                          <a:solidFill>
                            <a:schemeClr val="tx1"/>
                          </a:solidFill>
                        </a:rPr>
                        <a:t>Patients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chemeClr val="tx1"/>
                          </a:solidFill>
                        </a:rPr>
                        <a:t>Median rPFS, Mo </a:t>
                      </a:r>
                      <a:br>
                        <a:rPr lang="en-GB" sz="1000">
                          <a:solidFill>
                            <a:schemeClr val="tx1"/>
                          </a:solidFill>
                        </a:rPr>
                      </a:br>
                      <a:r>
                        <a:rPr lang="en-GB" sz="1000">
                          <a:solidFill>
                            <a:schemeClr val="tx1"/>
                          </a:solidFill>
                        </a:rPr>
                        <a:t>(95% CI)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chemeClr val="tx1"/>
                          </a:solidFill>
                        </a:rPr>
                        <a:t>Median Follow-up, Mo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3587867"/>
                  </a:ext>
                </a:extLst>
              </a:tr>
              <a:tr h="161179">
                <a:tc>
                  <a:txBody>
                    <a:bodyPr/>
                    <a:lstStyle/>
                    <a:p>
                      <a:pPr algn="r"/>
                      <a:r>
                        <a:rPr lang="en-US" sz="1000" b="1">
                          <a:ln/>
                          <a:solidFill>
                            <a:schemeClr val="accent1"/>
                          </a:solidFill>
                          <a:sym typeface="HelveticaNeue-Roman"/>
                          <a:rtl val="0"/>
                        </a:rPr>
                        <a:t>TALA + ENZA</a:t>
                      </a:r>
                    </a:p>
                  </a:txBody>
                  <a:tcPr marL="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>
                          <a:solidFill>
                            <a:schemeClr val="tx1"/>
                          </a:solidFill>
                        </a:rPr>
                        <a:t>202/402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>
                          <a:solidFill>
                            <a:schemeClr val="tx1"/>
                          </a:solidFill>
                        </a:rPr>
                        <a:t>33.1  (27.4-39.0)</a:t>
                      </a:r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>
                          <a:solidFill>
                            <a:schemeClr val="tx1"/>
                          </a:solidFill>
                        </a:rPr>
                        <a:t>47.0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540918"/>
                  </a:ext>
                </a:extLst>
              </a:tr>
              <a:tr h="161179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>
                          <a:ln/>
                          <a:solidFill>
                            <a:schemeClr val="bg1">
                              <a:lumMod val="50000"/>
                            </a:schemeClr>
                          </a:solidFill>
                          <a:sym typeface="HelveticaNeue-Roman"/>
                          <a:rtl val="0"/>
                        </a:rPr>
                        <a:t>Pbo + ENZA</a:t>
                      </a:r>
                      <a:endParaRPr lang="en-GB" sz="1000" b="1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>
                          <a:solidFill>
                            <a:schemeClr val="tx1"/>
                          </a:solidFill>
                        </a:rPr>
                        <a:t>231/403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>
                          <a:solidFill>
                            <a:schemeClr val="tx1"/>
                          </a:solidFill>
                        </a:rPr>
                        <a:t>19.5  (16.6-24.7)</a:t>
                      </a:r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>
                          <a:solidFill>
                            <a:schemeClr val="tx1"/>
                          </a:solidFill>
                        </a:rPr>
                        <a:t>46.9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54266"/>
                  </a:ext>
                </a:extLst>
              </a:tr>
            </a:tbl>
          </a:graphicData>
        </a:graphic>
      </p:graphicFrame>
      <p:grpSp>
        <p:nvGrpSpPr>
          <p:cNvPr id="2069" name="Group 2068">
            <a:extLst>
              <a:ext uri="{FF2B5EF4-FFF2-40B4-BE49-F238E27FC236}">
                <a16:creationId xmlns:a16="http://schemas.microsoft.com/office/drawing/2014/main" id="{79490760-5162-4A2A-79E8-C55B1A43CD6C}"/>
              </a:ext>
            </a:extLst>
          </p:cNvPr>
          <p:cNvGrpSpPr/>
          <p:nvPr/>
        </p:nvGrpSpPr>
        <p:grpSpPr>
          <a:xfrm>
            <a:off x="3327508" y="2254331"/>
            <a:ext cx="1974057" cy="927390"/>
            <a:chOff x="3017542" y="2202366"/>
            <a:chExt cx="1974057" cy="92739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EAECB8B-59AB-FB4E-081D-EAF9745C238F}"/>
                </a:ext>
              </a:extLst>
            </p:cNvPr>
            <p:cNvSpPr/>
            <p:nvPr/>
          </p:nvSpPr>
          <p:spPr>
            <a:xfrm>
              <a:off x="3837970" y="2202366"/>
              <a:ext cx="338163" cy="524104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411" name="Group 6410">
              <a:extLst>
                <a:ext uri="{FF2B5EF4-FFF2-40B4-BE49-F238E27FC236}">
                  <a16:creationId xmlns:a16="http://schemas.microsoft.com/office/drawing/2014/main" id="{412A5B89-962B-CF5C-1F85-3DF658844A81}"/>
                </a:ext>
              </a:extLst>
            </p:cNvPr>
            <p:cNvGrpSpPr/>
            <p:nvPr/>
          </p:nvGrpSpPr>
          <p:grpSpPr>
            <a:xfrm>
              <a:off x="3017542" y="2852757"/>
              <a:ext cx="1974057" cy="276999"/>
              <a:chOff x="9103518" y="3009006"/>
              <a:chExt cx="1974057" cy="276999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092EAE5-56CD-6E2B-725C-8E48794F06B8}"/>
                  </a:ext>
                </a:extLst>
              </p:cNvPr>
              <p:cNvSpPr txBox="1"/>
              <p:nvPr/>
            </p:nvSpPr>
            <p:spPr>
              <a:xfrm>
                <a:off x="9146776" y="3009006"/>
                <a:ext cx="188705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Poppins"/>
                    <a:ea typeface="+mn-ea"/>
                    <a:cs typeface="Arial" panose="020B0604020202020204" pitchFamily="34" charset="0"/>
                  </a:rPr>
                  <a:t>13.6-mo improvement</a:t>
                </a:r>
              </a:p>
            </p:txBody>
          </p:sp>
          <p:cxnSp>
            <p:nvCxnSpPr>
              <p:cNvPr id="6406" name="Straight Connector 6405">
                <a:extLst>
                  <a:ext uri="{FF2B5EF4-FFF2-40B4-BE49-F238E27FC236}">
                    <a16:creationId xmlns:a16="http://schemas.microsoft.com/office/drawing/2014/main" id="{B2BB8E61-4246-4E66-AA58-EFD8776207E7}"/>
                  </a:ext>
                </a:extLst>
              </p:cNvPr>
              <p:cNvCxnSpPr/>
              <p:nvPr/>
            </p:nvCxnSpPr>
            <p:spPr>
              <a:xfrm>
                <a:off x="9103518" y="3035200"/>
                <a:ext cx="197405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407" name="Straight Connector 6406">
              <a:extLst>
                <a:ext uri="{FF2B5EF4-FFF2-40B4-BE49-F238E27FC236}">
                  <a16:creationId xmlns:a16="http://schemas.microsoft.com/office/drawing/2014/main" id="{124A69C3-B882-9CCB-F450-AFCE047A5E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04650" y="2748950"/>
              <a:ext cx="0" cy="111336"/>
            </a:xfrm>
            <a:prstGeom prst="line">
              <a:avLst/>
            </a:prstGeom>
            <a:ln w="12700" cap="rnd">
              <a:solidFill>
                <a:schemeClr val="tx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76" name="Title 5975">
            <a:extLst>
              <a:ext uri="{FF2B5EF4-FFF2-40B4-BE49-F238E27FC236}">
                <a16:creationId xmlns:a16="http://schemas.microsoft.com/office/drawing/2014/main" id="{C0BA7ACD-B41A-583D-7CB1-DD16AA04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TALAPRO-2: Efficacy Outcomes</a:t>
            </a:r>
            <a:endParaRPr lang="en-US"/>
          </a:p>
        </p:txBody>
      </p:sp>
      <p:sp>
        <p:nvSpPr>
          <p:cNvPr id="2058" name="Content Placeholder 2057">
            <a:extLst>
              <a:ext uri="{FF2B5EF4-FFF2-40B4-BE49-F238E27FC236}">
                <a16:creationId xmlns:a16="http://schemas.microsoft.com/office/drawing/2014/main" id="{8D23A3E4-2EFD-3A29-B60D-1B33AE936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5799295"/>
            <a:ext cx="11740260" cy="297696"/>
          </a:xfrm>
        </p:spPr>
        <p:txBody>
          <a:bodyPr anchor="t"/>
          <a:lstStyle/>
          <a:p>
            <a:pPr lvl="1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600"/>
              <a:t>Statistically significant and clinically meaningful benefit maintained with additional follow-up for ~2 yr</a:t>
            </a:r>
            <a:endParaRPr lang="en-US" sz="1600" dirty="0"/>
          </a:p>
        </p:txBody>
      </p:sp>
      <p:sp>
        <p:nvSpPr>
          <p:cNvPr id="2062" name="Content Placeholder 2061">
            <a:extLst>
              <a:ext uri="{FF2B5EF4-FFF2-40B4-BE49-F238E27FC236}">
                <a16:creationId xmlns:a16="http://schemas.microsoft.com/office/drawing/2014/main" id="{1E8FC203-58A0-D552-F690-8ECD031F667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altLang="en-US" spc="-10">
                <a:solidFill>
                  <a:srgbClr val="161616"/>
                </a:solidFill>
                <a:latin typeface="Poppins"/>
                <a:ea typeface="MS PGothic" panose="020B0600070205080204" pitchFamily="34" charset="-128"/>
                <a:cs typeface="Arial" panose="020B0604020202020204" pitchFamily="34" charset="0"/>
              </a:rPr>
              <a:t>Agarwal. Lancet. 2025;406:447.</a:t>
            </a:r>
            <a:endParaRPr lang="en-US" altLang="en-US" spc="-10" dirty="0">
              <a:solidFill>
                <a:srgbClr val="161616"/>
              </a:solidFill>
              <a:latin typeface="Poppins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409" name="TextBox 6408">
            <a:extLst>
              <a:ext uri="{FF2B5EF4-FFF2-40B4-BE49-F238E27FC236}">
                <a16:creationId xmlns:a16="http://schemas.microsoft.com/office/drawing/2014/main" id="{7D94526C-D937-E038-DE1A-C152A9F81B9A}"/>
              </a:ext>
            </a:extLst>
          </p:cNvPr>
          <p:cNvSpPr txBox="1"/>
          <p:nvPr/>
        </p:nvSpPr>
        <p:spPr>
          <a:xfrm>
            <a:off x="1389633" y="5137031"/>
            <a:ext cx="4330655" cy="291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rgbClr val="161616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  <a:sym typeface="HelveticaNeueCE-Bold"/>
              </a:rPr>
              <a:t>Mo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A052A65-2040-1AF5-2618-E6EAD6500644}"/>
              </a:ext>
            </a:extLst>
          </p:cNvPr>
          <p:cNvSpPr txBox="1"/>
          <p:nvPr/>
        </p:nvSpPr>
        <p:spPr>
          <a:xfrm>
            <a:off x="7269480" y="1520091"/>
            <a:ext cx="4233672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Final OS </a:t>
            </a:r>
          </a:p>
        </p:txBody>
      </p:sp>
      <p:cxnSp>
        <p:nvCxnSpPr>
          <p:cNvPr id="2064" name="Straight Connector 2063">
            <a:extLst>
              <a:ext uri="{FF2B5EF4-FFF2-40B4-BE49-F238E27FC236}">
                <a16:creationId xmlns:a16="http://schemas.microsoft.com/office/drawing/2014/main" id="{0BFE84EF-E7BB-1D28-766D-9AE913399D44}"/>
              </a:ext>
            </a:extLst>
          </p:cNvPr>
          <p:cNvCxnSpPr>
            <a:cxnSpLocks/>
          </p:cNvCxnSpPr>
          <p:nvPr/>
        </p:nvCxnSpPr>
        <p:spPr>
          <a:xfrm flipV="1">
            <a:off x="1370798" y="4876402"/>
            <a:ext cx="43566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70" name="Group 2069">
            <a:extLst>
              <a:ext uri="{FF2B5EF4-FFF2-40B4-BE49-F238E27FC236}">
                <a16:creationId xmlns:a16="http://schemas.microsoft.com/office/drawing/2014/main" id="{6DA9F1C3-8926-53AA-948F-0DA6BD815324}"/>
              </a:ext>
            </a:extLst>
          </p:cNvPr>
          <p:cNvGrpSpPr/>
          <p:nvPr/>
        </p:nvGrpSpPr>
        <p:grpSpPr>
          <a:xfrm>
            <a:off x="5950588" y="5208659"/>
            <a:ext cx="5749577" cy="584762"/>
            <a:chOff x="-944866" y="4967464"/>
            <a:chExt cx="9198343" cy="584762"/>
          </a:xfrm>
        </p:grpSpPr>
        <p:sp>
          <p:nvSpPr>
            <p:cNvPr id="2071" name="TextBox 2070">
              <a:extLst>
                <a:ext uri="{FF2B5EF4-FFF2-40B4-BE49-F238E27FC236}">
                  <a16:creationId xmlns:a16="http://schemas.microsoft.com/office/drawing/2014/main" id="{3AF30988-199F-CDC0-5DF5-2AFFAFD59E44}"/>
                </a:ext>
              </a:extLst>
            </p:cNvPr>
            <p:cNvSpPr txBox="1"/>
            <p:nvPr/>
          </p:nvSpPr>
          <p:spPr>
            <a:xfrm>
              <a:off x="1043890" y="5161261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402</a:t>
              </a:r>
            </a:p>
          </p:txBody>
        </p:sp>
        <p:sp>
          <p:nvSpPr>
            <p:cNvPr id="2072" name="TextBox 2071">
              <a:extLst>
                <a:ext uri="{FF2B5EF4-FFF2-40B4-BE49-F238E27FC236}">
                  <a16:creationId xmlns:a16="http://schemas.microsoft.com/office/drawing/2014/main" id="{A1BC491E-8FC8-C889-3AD4-AECF0E059D96}"/>
                </a:ext>
              </a:extLst>
            </p:cNvPr>
            <p:cNvSpPr txBox="1"/>
            <p:nvPr/>
          </p:nvSpPr>
          <p:spPr>
            <a:xfrm>
              <a:off x="1453160" y="5161261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390</a:t>
              </a:r>
            </a:p>
          </p:txBody>
        </p:sp>
        <p:sp>
          <p:nvSpPr>
            <p:cNvPr id="2073" name="TextBox 2072">
              <a:extLst>
                <a:ext uri="{FF2B5EF4-FFF2-40B4-BE49-F238E27FC236}">
                  <a16:creationId xmlns:a16="http://schemas.microsoft.com/office/drawing/2014/main" id="{BEAB8426-AE0B-C05E-8BD2-E137816E015A}"/>
                </a:ext>
              </a:extLst>
            </p:cNvPr>
            <p:cNvSpPr txBox="1"/>
            <p:nvPr/>
          </p:nvSpPr>
          <p:spPr>
            <a:xfrm>
              <a:off x="1862430" y="5161261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371</a:t>
              </a:r>
            </a:p>
          </p:txBody>
        </p:sp>
        <p:sp>
          <p:nvSpPr>
            <p:cNvPr id="2074" name="TextBox 2073">
              <a:extLst>
                <a:ext uri="{FF2B5EF4-FFF2-40B4-BE49-F238E27FC236}">
                  <a16:creationId xmlns:a16="http://schemas.microsoft.com/office/drawing/2014/main" id="{C3928A51-B051-8313-65F2-C67E53BF2176}"/>
                </a:ext>
              </a:extLst>
            </p:cNvPr>
            <p:cNvSpPr txBox="1"/>
            <p:nvPr/>
          </p:nvSpPr>
          <p:spPr>
            <a:xfrm>
              <a:off x="2271700" y="5161261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347</a:t>
              </a:r>
            </a:p>
          </p:txBody>
        </p:sp>
        <p:sp>
          <p:nvSpPr>
            <p:cNvPr id="2075" name="TextBox 2074">
              <a:extLst>
                <a:ext uri="{FF2B5EF4-FFF2-40B4-BE49-F238E27FC236}">
                  <a16:creationId xmlns:a16="http://schemas.microsoft.com/office/drawing/2014/main" id="{2671F781-CB60-F95E-F9B6-2E3F35676C61}"/>
                </a:ext>
              </a:extLst>
            </p:cNvPr>
            <p:cNvSpPr txBox="1"/>
            <p:nvPr/>
          </p:nvSpPr>
          <p:spPr>
            <a:xfrm>
              <a:off x="2680970" y="5161261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319</a:t>
              </a:r>
            </a:p>
          </p:txBody>
        </p:sp>
        <p:sp>
          <p:nvSpPr>
            <p:cNvPr id="2076" name="TextBox 2075">
              <a:extLst>
                <a:ext uri="{FF2B5EF4-FFF2-40B4-BE49-F238E27FC236}">
                  <a16:creationId xmlns:a16="http://schemas.microsoft.com/office/drawing/2014/main" id="{1DB0FAF6-8E00-B18F-51FB-B042A6D88BD8}"/>
                </a:ext>
              </a:extLst>
            </p:cNvPr>
            <p:cNvSpPr txBox="1"/>
            <p:nvPr/>
          </p:nvSpPr>
          <p:spPr>
            <a:xfrm>
              <a:off x="3090240" y="5161261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296</a:t>
              </a:r>
            </a:p>
          </p:txBody>
        </p:sp>
        <p:sp>
          <p:nvSpPr>
            <p:cNvPr id="2077" name="TextBox 2076">
              <a:extLst>
                <a:ext uri="{FF2B5EF4-FFF2-40B4-BE49-F238E27FC236}">
                  <a16:creationId xmlns:a16="http://schemas.microsoft.com/office/drawing/2014/main" id="{2B3B84E2-BB34-12F5-69F3-01DAEBE31539}"/>
                </a:ext>
              </a:extLst>
            </p:cNvPr>
            <p:cNvSpPr txBox="1"/>
            <p:nvPr/>
          </p:nvSpPr>
          <p:spPr>
            <a:xfrm>
              <a:off x="3499510" y="5161261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285</a:t>
              </a:r>
            </a:p>
          </p:txBody>
        </p:sp>
        <p:sp>
          <p:nvSpPr>
            <p:cNvPr id="2078" name="TextBox 2077">
              <a:extLst>
                <a:ext uri="{FF2B5EF4-FFF2-40B4-BE49-F238E27FC236}">
                  <a16:creationId xmlns:a16="http://schemas.microsoft.com/office/drawing/2014/main" id="{AC13BEEB-5085-3C51-D3E4-BA463EBD0CCC}"/>
                </a:ext>
              </a:extLst>
            </p:cNvPr>
            <p:cNvSpPr txBox="1"/>
            <p:nvPr/>
          </p:nvSpPr>
          <p:spPr>
            <a:xfrm>
              <a:off x="3908780" y="5161261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250</a:t>
              </a:r>
            </a:p>
          </p:txBody>
        </p:sp>
        <p:sp>
          <p:nvSpPr>
            <p:cNvPr id="2079" name="TextBox 2078">
              <a:extLst>
                <a:ext uri="{FF2B5EF4-FFF2-40B4-BE49-F238E27FC236}">
                  <a16:creationId xmlns:a16="http://schemas.microsoft.com/office/drawing/2014/main" id="{8CD3D12C-8F0D-2735-8EE0-6045CD0E316B}"/>
                </a:ext>
              </a:extLst>
            </p:cNvPr>
            <p:cNvSpPr txBox="1"/>
            <p:nvPr/>
          </p:nvSpPr>
          <p:spPr>
            <a:xfrm>
              <a:off x="4318050" y="5161261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226</a:t>
              </a:r>
            </a:p>
          </p:txBody>
        </p:sp>
        <p:sp>
          <p:nvSpPr>
            <p:cNvPr id="2080" name="TextBox 2079">
              <a:extLst>
                <a:ext uri="{FF2B5EF4-FFF2-40B4-BE49-F238E27FC236}">
                  <a16:creationId xmlns:a16="http://schemas.microsoft.com/office/drawing/2014/main" id="{DC9E17E6-1131-54B0-AB99-9366B724BF20}"/>
                </a:ext>
              </a:extLst>
            </p:cNvPr>
            <p:cNvSpPr txBox="1"/>
            <p:nvPr/>
          </p:nvSpPr>
          <p:spPr>
            <a:xfrm>
              <a:off x="4727320" y="5161261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212</a:t>
              </a:r>
              <a:endParaRPr kumimoji="0" lang="en-US" sz="9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endParaRPr>
            </a:p>
          </p:txBody>
        </p:sp>
        <p:sp>
          <p:nvSpPr>
            <p:cNvPr id="2081" name="TextBox 2080">
              <a:extLst>
                <a:ext uri="{FF2B5EF4-FFF2-40B4-BE49-F238E27FC236}">
                  <a16:creationId xmlns:a16="http://schemas.microsoft.com/office/drawing/2014/main" id="{16007B33-161D-7808-C979-AF195ED2C6F1}"/>
                </a:ext>
              </a:extLst>
            </p:cNvPr>
            <p:cNvSpPr txBox="1"/>
            <p:nvPr/>
          </p:nvSpPr>
          <p:spPr>
            <a:xfrm>
              <a:off x="5136590" y="5161261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193</a:t>
              </a:r>
            </a:p>
          </p:txBody>
        </p:sp>
        <p:sp>
          <p:nvSpPr>
            <p:cNvPr id="2082" name="TextBox 2081">
              <a:extLst>
                <a:ext uri="{FF2B5EF4-FFF2-40B4-BE49-F238E27FC236}">
                  <a16:creationId xmlns:a16="http://schemas.microsoft.com/office/drawing/2014/main" id="{C2A49691-CF75-F782-53F2-3AC753957C5F}"/>
                </a:ext>
              </a:extLst>
            </p:cNvPr>
            <p:cNvSpPr txBox="1"/>
            <p:nvPr/>
          </p:nvSpPr>
          <p:spPr>
            <a:xfrm>
              <a:off x="5545860" y="5161261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183</a:t>
              </a:r>
            </a:p>
          </p:txBody>
        </p:sp>
        <p:sp>
          <p:nvSpPr>
            <p:cNvPr id="2084" name="TextBox 2083">
              <a:extLst>
                <a:ext uri="{FF2B5EF4-FFF2-40B4-BE49-F238E27FC236}">
                  <a16:creationId xmlns:a16="http://schemas.microsoft.com/office/drawing/2014/main" id="{F854E703-244D-1E1A-5F34-CB196A893806}"/>
                </a:ext>
              </a:extLst>
            </p:cNvPr>
            <p:cNvSpPr txBox="1"/>
            <p:nvPr/>
          </p:nvSpPr>
          <p:spPr>
            <a:xfrm>
              <a:off x="5955130" y="5161261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158</a:t>
              </a:r>
            </a:p>
          </p:txBody>
        </p:sp>
        <p:sp>
          <p:nvSpPr>
            <p:cNvPr id="2085" name="TextBox 2084">
              <a:extLst>
                <a:ext uri="{FF2B5EF4-FFF2-40B4-BE49-F238E27FC236}">
                  <a16:creationId xmlns:a16="http://schemas.microsoft.com/office/drawing/2014/main" id="{F5A7DA72-21CA-F84C-45C6-C57341350A34}"/>
                </a:ext>
              </a:extLst>
            </p:cNvPr>
            <p:cNvSpPr txBox="1"/>
            <p:nvPr/>
          </p:nvSpPr>
          <p:spPr>
            <a:xfrm>
              <a:off x="6364400" y="5161261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89</a:t>
              </a:r>
            </a:p>
          </p:txBody>
        </p:sp>
        <p:sp>
          <p:nvSpPr>
            <p:cNvPr id="2086" name="TextBox 2085">
              <a:extLst>
                <a:ext uri="{FF2B5EF4-FFF2-40B4-BE49-F238E27FC236}">
                  <a16:creationId xmlns:a16="http://schemas.microsoft.com/office/drawing/2014/main" id="{5242F700-E92F-F32B-CB21-BA8ECAACEA81}"/>
                </a:ext>
              </a:extLst>
            </p:cNvPr>
            <p:cNvSpPr txBox="1"/>
            <p:nvPr/>
          </p:nvSpPr>
          <p:spPr>
            <a:xfrm>
              <a:off x="6773670" y="5161261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42</a:t>
              </a:r>
            </a:p>
          </p:txBody>
        </p:sp>
        <p:sp>
          <p:nvSpPr>
            <p:cNvPr id="2087" name="TextBox 2086">
              <a:extLst>
                <a:ext uri="{FF2B5EF4-FFF2-40B4-BE49-F238E27FC236}">
                  <a16:creationId xmlns:a16="http://schemas.microsoft.com/office/drawing/2014/main" id="{CBCCADD1-A2AF-60BC-3729-13756525A21F}"/>
                </a:ext>
              </a:extLst>
            </p:cNvPr>
            <p:cNvSpPr txBox="1"/>
            <p:nvPr/>
          </p:nvSpPr>
          <p:spPr>
            <a:xfrm>
              <a:off x="7182940" y="5161261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11</a:t>
              </a:r>
            </a:p>
          </p:txBody>
        </p:sp>
        <p:sp>
          <p:nvSpPr>
            <p:cNvPr id="2088" name="TextBox 2087">
              <a:extLst>
                <a:ext uri="{FF2B5EF4-FFF2-40B4-BE49-F238E27FC236}">
                  <a16:creationId xmlns:a16="http://schemas.microsoft.com/office/drawing/2014/main" id="{D70F84C8-108C-43FE-307B-27AFCF7316AA}"/>
                </a:ext>
              </a:extLst>
            </p:cNvPr>
            <p:cNvSpPr txBox="1"/>
            <p:nvPr/>
          </p:nvSpPr>
          <p:spPr>
            <a:xfrm>
              <a:off x="7592210" y="5161261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</a:t>
              </a:r>
            </a:p>
          </p:txBody>
        </p:sp>
        <p:sp>
          <p:nvSpPr>
            <p:cNvPr id="2089" name="TextBox 2088">
              <a:extLst>
                <a:ext uri="{FF2B5EF4-FFF2-40B4-BE49-F238E27FC236}">
                  <a16:creationId xmlns:a16="http://schemas.microsoft.com/office/drawing/2014/main" id="{D6E9423E-B0BD-BC3E-A5B4-09FFDA2922B7}"/>
                </a:ext>
              </a:extLst>
            </p:cNvPr>
            <p:cNvSpPr txBox="1"/>
            <p:nvPr/>
          </p:nvSpPr>
          <p:spPr>
            <a:xfrm>
              <a:off x="8001477" y="5161261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0</a:t>
              </a:r>
            </a:p>
          </p:txBody>
        </p:sp>
        <p:sp>
          <p:nvSpPr>
            <p:cNvPr id="2090" name="TextBox 2089">
              <a:extLst>
                <a:ext uri="{FF2B5EF4-FFF2-40B4-BE49-F238E27FC236}">
                  <a16:creationId xmlns:a16="http://schemas.microsoft.com/office/drawing/2014/main" id="{37870ADA-A46A-CD46-A121-D5591F860AE5}"/>
                </a:ext>
              </a:extLst>
            </p:cNvPr>
            <p:cNvSpPr txBox="1"/>
            <p:nvPr/>
          </p:nvSpPr>
          <p:spPr>
            <a:xfrm>
              <a:off x="1043890" y="5321394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403</a:t>
              </a:r>
            </a:p>
          </p:txBody>
        </p:sp>
        <p:sp>
          <p:nvSpPr>
            <p:cNvPr id="2091" name="TextBox 2090">
              <a:extLst>
                <a:ext uri="{FF2B5EF4-FFF2-40B4-BE49-F238E27FC236}">
                  <a16:creationId xmlns:a16="http://schemas.microsoft.com/office/drawing/2014/main" id="{E7CA5049-38DB-8858-786E-13D18EC26CF0}"/>
                </a:ext>
              </a:extLst>
            </p:cNvPr>
            <p:cNvSpPr txBox="1"/>
            <p:nvPr/>
          </p:nvSpPr>
          <p:spPr>
            <a:xfrm>
              <a:off x="1453160" y="5321394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391</a:t>
              </a:r>
            </a:p>
          </p:txBody>
        </p:sp>
        <p:sp>
          <p:nvSpPr>
            <p:cNvPr id="2092" name="TextBox 2091">
              <a:extLst>
                <a:ext uri="{FF2B5EF4-FFF2-40B4-BE49-F238E27FC236}">
                  <a16:creationId xmlns:a16="http://schemas.microsoft.com/office/drawing/2014/main" id="{37FBC456-E373-9A82-2BA7-A55A06DA84F1}"/>
                </a:ext>
              </a:extLst>
            </p:cNvPr>
            <p:cNvSpPr txBox="1"/>
            <p:nvPr/>
          </p:nvSpPr>
          <p:spPr>
            <a:xfrm>
              <a:off x="1862430" y="5321394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362</a:t>
              </a:r>
            </a:p>
          </p:txBody>
        </p:sp>
        <p:sp>
          <p:nvSpPr>
            <p:cNvPr id="2093" name="TextBox 2092">
              <a:extLst>
                <a:ext uri="{FF2B5EF4-FFF2-40B4-BE49-F238E27FC236}">
                  <a16:creationId xmlns:a16="http://schemas.microsoft.com/office/drawing/2014/main" id="{533ECC7F-615B-187A-3CC3-1D4534E77BE6}"/>
                </a:ext>
              </a:extLst>
            </p:cNvPr>
            <p:cNvSpPr txBox="1"/>
            <p:nvPr/>
          </p:nvSpPr>
          <p:spPr>
            <a:xfrm>
              <a:off x="2271700" y="5321394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331</a:t>
              </a:r>
            </a:p>
          </p:txBody>
        </p:sp>
        <p:sp>
          <p:nvSpPr>
            <p:cNvPr id="2094" name="TextBox 2093">
              <a:extLst>
                <a:ext uri="{FF2B5EF4-FFF2-40B4-BE49-F238E27FC236}">
                  <a16:creationId xmlns:a16="http://schemas.microsoft.com/office/drawing/2014/main" id="{5633357B-09D6-C2B2-8ABA-6AE5BA99996D}"/>
                </a:ext>
              </a:extLst>
            </p:cNvPr>
            <p:cNvSpPr txBox="1"/>
            <p:nvPr/>
          </p:nvSpPr>
          <p:spPr>
            <a:xfrm>
              <a:off x="2680970" y="5321394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305</a:t>
              </a:r>
            </a:p>
          </p:txBody>
        </p:sp>
        <p:sp>
          <p:nvSpPr>
            <p:cNvPr id="2095" name="TextBox 2094">
              <a:extLst>
                <a:ext uri="{FF2B5EF4-FFF2-40B4-BE49-F238E27FC236}">
                  <a16:creationId xmlns:a16="http://schemas.microsoft.com/office/drawing/2014/main" id="{A52BA00C-70B1-5734-7367-66BA37A32DB0}"/>
                </a:ext>
              </a:extLst>
            </p:cNvPr>
            <p:cNvSpPr txBox="1"/>
            <p:nvPr/>
          </p:nvSpPr>
          <p:spPr>
            <a:xfrm>
              <a:off x="3090240" y="5321394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287</a:t>
              </a:r>
            </a:p>
          </p:txBody>
        </p:sp>
        <p:sp>
          <p:nvSpPr>
            <p:cNvPr id="2096" name="TextBox 2095">
              <a:extLst>
                <a:ext uri="{FF2B5EF4-FFF2-40B4-BE49-F238E27FC236}">
                  <a16:creationId xmlns:a16="http://schemas.microsoft.com/office/drawing/2014/main" id="{0FBA14D6-8845-C4DC-EC42-FA62CBD48755}"/>
                </a:ext>
              </a:extLst>
            </p:cNvPr>
            <p:cNvSpPr txBox="1"/>
            <p:nvPr/>
          </p:nvSpPr>
          <p:spPr>
            <a:xfrm>
              <a:off x="3499510" y="5321394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257</a:t>
              </a:r>
            </a:p>
          </p:txBody>
        </p:sp>
        <p:sp>
          <p:nvSpPr>
            <p:cNvPr id="2097" name="TextBox 2096">
              <a:extLst>
                <a:ext uri="{FF2B5EF4-FFF2-40B4-BE49-F238E27FC236}">
                  <a16:creationId xmlns:a16="http://schemas.microsoft.com/office/drawing/2014/main" id="{ED6DBE5A-8358-E6AB-653D-B627D36E105C}"/>
                </a:ext>
              </a:extLst>
            </p:cNvPr>
            <p:cNvSpPr txBox="1"/>
            <p:nvPr/>
          </p:nvSpPr>
          <p:spPr>
            <a:xfrm>
              <a:off x="3908780" y="5321394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231</a:t>
              </a:r>
            </a:p>
          </p:txBody>
        </p:sp>
        <p:sp>
          <p:nvSpPr>
            <p:cNvPr id="2100" name="TextBox 2099">
              <a:extLst>
                <a:ext uri="{FF2B5EF4-FFF2-40B4-BE49-F238E27FC236}">
                  <a16:creationId xmlns:a16="http://schemas.microsoft.com/office/drawing/2014/main" id="{A5784584-E98D-21CB-6CE6-E6B271D98507}"/>
                </a:ext>
              </a:extLst>
            </p:cNvPr>
            <p:cNvSpPr txBox="1"/>
            <p:nvPr/>
          </p:nvSpPr>
          <p:spPr>
            <a:xfrm>
              <a:off x="4318050" y="5321394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207</a:t>
              </a:r>
            </a:p>
          </p:txBody>
        </p:sp>
        <p:sp>
          <p:nvSpPr>
            <p:cNvPr id="2101" name="TextBox 2100">
              <a:extLst>
                <a:ext uri="{FF2B5EF4-FFF2-40B4-BE49-F238E27FC236}">
                  <a16:creationId xmlns:a16="http://schemas.microsoft.com/office/drawing/2014/main" id="{0336FF06-9D6D-B4F9-2321-111930B0C1F5}"/>
                </a:ext>
              </a:extLst>
            </p:cNvPr>
            <p:cNvSpPr txBox="1"/>
            <p:nvPr/>
          </p:nvSpPr>
          <p:spPr>
            <a:xfrm>
              <a:off x="4727320" y="5321394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183</a:t>
              </a:r>
            </a:p>
          </p:txBody>
        </p:sp>
        <p:sp>
          <p:nvSpPr>
            <p:cNvPr id="2102" name="TextBox 2101">
              <a:extLst>
                <a:ext uri="{FF2B5EF4-FFF2-40B4-BE49-F238E27FC236}">
                  <a16:creationId xmlns:a16="http://schemas.microsoft.com/office/drawing/2014/main" id="{03CD4AF8-B08B-1968-5C45-348218CB52C8}"/>
                </a:ext>
              </a:extLst>
            </p:cNvPr>
            <p:cNvSpPr txBox="1"/>
            <p:nvPr/>
          </p:nvSpPr>
          <p:spPr>
            <a:xfrm>
              <a:off x="5136590" y="5321394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163</a:t>
              </a:r>
            </a:p>
          </p:txBody>
        </p:sp>
        <p:sp>
          <p:nvSpPr>
            <p:cNvPr id="2103" name="TextBox 2102">
              <a:extLst>
                <a:ext uri="{FF2B5EF4-FFF2-40B4-BE49-F238E27FC236}">
                  <a16:creationId xmlns:a16="http://schemas.microsoft.com/office/drawing/2014/main" id="{13622A5E-8A5A-A250-B3F9-29E76231DE84}"/>
                </a:ext>
              </a:extLst>
            </p:cNvPr>
            <p:cNvSpPr txBox="1"/>
            <p:nvPr/>
          </p:nvSpPr>
          <p:spPr>
            <a:xfrm>
              <a:off x="5545860" y="5321394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148</a:t>
              </a:r>
            </a:p>
          </p:txBody>
        </p:sp>
        <p:sp>
          <p:nvSpPr>
            <p:cNvPr id="2104" name="TextBox 2103">
              <a:extLst>
                <a:ext uri="{FF2B5EF4-FFF2-40B4-BE49-F238E27FC236}">
                  <a16:creationId xmlns:a16="http://schemas.microsoft.com/office/drawing/2014/main" id="{97DA496D-3BC0-033E-B85E-B215F1FA25C5}"/>
                </a:ext>
              </a:extLst>
            </p:cNvPr>
            <p:cNvSpPr txBox="1"/>
            <p:nvPr/>
          </p:nvSpPr>
          <p:spPr>
            <a:xfrm>
              <a:off x="5955130" y="5321394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127</a:t>
              </a:r>
            </a:p>
          </p:txBody>
        </p:sp>
        <p:sp>
          <p:nvSpPr>
            <p:cNvPr id="2105" name="TextBox 2104">
              <a:extLst>
                <a:ext uri="{FF2B5EF4-FFF2-40B4-BE49-F238E27FC236}">
                  <a16:creationId xmlns:a16="http://schemas.microsoft.com/office/drawing/2014/main" id="{60637CDD-F7CE-22F1-6A6D-51829DB4FEA2}"/>
                </a:ext>
              </a:extLst>
            </p:cNvPr>
            <p:cNvSpPr txBox="1"/>
            <p:nvPr/>
          </p:nvSpPr>
          <p:spPr>
            <a:xfrm>
              <a:off x="6364400" y="5321394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77</a:t>
              </a:r>
            </a:p>
          </p:txBody>
        </p:sp>
        <p:sp>
          <p:nvSpPr>
            <p:cNvPr id="2106" name="TextBox 2105">
              <a:extLst>
                <a:ext uri="{FF2B5EF4-FFF2-40B4-BE49-F238E27FC236}">
                  <a16:creationId xmlns:a16="http://schemas.microsoft.com/office/drawing/2014/main" id="{D16BD2B3-84D6-3F24-380E-21A93AFD91BF}"/>
                </a:ext>
              </a:extLst>
            </p:cNvPr>
            <p:cNvSpPr txBox="1"/>
            <p:nvPr/>
          </p:nvSpPr>
          <p:spPr>
            <a:xfrm>
              <a:off x="6773670" y="5321394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33</a:t>
              </a:r>
            </a:p>
          </p:txBody>
        </p:sp>
        <p:sp>
          <p:nvSpPr>
            <p:cNvPr id="2107" name="TextBox 2106">
              <a:extLst>
                <a:ext uri="{FF2B5EF4-FFF2-40B4-BE49-F238E27FC236}">
                  <a16:creationId xmlns:a16="http://schemas.microsoft.com/office/drawing/2014/main" id="{F1B6F92C-B566-5BEB-0A71-2550558119CF}"/>
                </a:ext>
              </a:extLst>
            </p:cNvPr>
            <p:cNvSpPr txBox="1"/>
            <p:nvPr/>
          </p:nvSpPr>
          <p:spPr>
            <a:xfrm>
              <a:off x="7182940" y="5321394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4</a:t>
              </a:r>
            </a:p>
          </p:txBody>
        </p:sp>
        <p:sp>
          <p:nvSpPr>
            <p:cNvPr id="2108" name="TextBox 2107">
              <a:extLst>
                <a:ext uri="{FF2B5EF4-FFF2-40B4-BE49-F238E27FC236}">
                  <a16:creationId xmlns:a16="http://schemas.microsoft.com/office/drawing/2014/main" id="{5B588A72-23F5-C5D3-0F02-BD41E5863B68}"/>
                </a:ext>
              </a:extLst>
            </p:cNvPr>
            <p:cNvSpPr txBox="1"/>
            <p:nvPr/>
          </p:nvSpPr>
          <p:spPr>
            <a:xfrm>
              <a:off x="7592210" y="5321394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1</a:t>
              </a:r>
            </a:p>
          </p:txBody>
        </p:sp>
        <p:sp>
          <p:nvSpPr>
            <p:cNvPr id="2109" name="TextBox 2108">
              <a:extLst>
                <a:ext uri="{FF2B5EF4-FFF2-40B4-BE49-F238E27FC236}">
                  <a16:creationId xmlns:a16="http://schemas.microsoft.com/office/drawing/2014/main" id="{6CFBF127-5162-8A9E-1D78-29076DC6FAE8}"/>
                </a:ext>
              </a:extLst>
            </p:cNvPr>
            <p:cNvSpPr txBox="1"/>
            <p:nvPr/>
          </p:nvSpPr>
          <p:spPr>
            <a:xfrm>
              <a:off x="8001477" y="5321394"/>
              <a:ext cx="252000" cy="2308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-Roman"/>
                  <a:rtl val="0"/>
                </a:rPr>
                <a:t>0</a:t>
              </a:r>
            </a:p>
          </p:txBody>
        </p:sp>
        <p:sp>
          <p:nvSpPr>
            <p:cNvPr id="2110" name="TextBox 2109">
              <a:extLst>
                <a:ext uri="{FF2B5EF4-FFF2-40B4-BE49-F238E27FC236}">
                  <a16:creationId xmlns:a16="http://schemas.microsoft.com/office/drawing/2014/main" id="{F15174A8-D725-CD8F-AA97-E654E210DDB7}"/>
                </a:ext>
              </a:extLst>
            </p:cNvPr>
            <p:cNvSpPr txBox="1"/>
            <p:nvPr/>
          </p:nvSpPr>
          <p:spPr>
            <a:xfrm>
              <a:off x="-304572" y="5321394"/>
              <a:ext cx="133150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Pbo + ENZA</a:t>
              </a:r>
            </a:p>
          </p:txBody>
        </p:sp>
        <p:sp>
          <p:nvSpPr>
            <p:cNvPr id="2111" name="TextBox 2110">
              <a:extLst>
                <a:ext uri="{FF2B5EF4-FFF2-40B4-BE49-F238E27FC236}">
                  <a16:creationId xmlns:a16="http://schemas.microsoft.com/office/drawing/2014/main" id="{8EE2D928-D6CC-EB8C-A0F4-D398F719C409}"/>
                </a:ext>
              </a:extLst>
            </p:cNvPr>
            <p:cNvSpPr txBox="1"/>
            <p:nvPr/>
          </p:nvSpPr>
          <p:spPr>
            <a:xfrm>
              <a:off x="-944866" y="4967464"/>
              <a:ext cx="19717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/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HelveticaNeueCE-Bold"/>
                  <a:rtl val="0"/>
                </a:rPr>
                <a:t>Patients at Risk, n</a:t>
              </a:r>
            </a:p>
          </p:txBody>
        </p:sp>
        <p:sp>
          <p:nvSpPr>
            <p:cNvPr id="3936" name="TextBox 3935">
              <a:extLst>
                <a:ext uri="{FF2B5EF4-FFF2-40B4-BE49-F238E27FC236}">
                  <a16:creationId xmlns:a16="http://schemas.microsoft.com/office/drawing/2014/main" id="{0D3E7850-47E5-EF0F-37C9-B7332439A53E}"/>
                </a:ext>
              </a:extLst>
            </p:cNvPr>
            <p:cNvSpPr txBox="1"/>
            <p:nvPr/>
          </p:nvSpPr>
          <p:spPr>
            <a:xfrm>
              <a:off x="-414847" y="5161261"/>
              <a:ext cx="144178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srgbClr val="E04507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TALA + ENZA</a:t>
              </a:r>
            </a:p>
          </p:txBody>
        </p:sp>
      </p:grpSp>
      <p:sp>
        <p:nvSpPr>
          <p:cNvPr id="3937" name="TextBox 3936">
            <a:extLst>
              <a:ext uri="{FF2B5EF4-FFF2-40B4-BE49-F238E27FC236}">
                <a16:creationId xmlns:a16="http://schemas.microsoft.com/office/drawing/2014/main" id="{E7A4E79A-8E91-8FB0-5BE5-FD8399AFDC52}"/>
              </a:ext>
            </a:extLst>
          </p:cNvPr>
          <p:cNvSpPr txBox="1"/>
          <p:nvPr/>
        </p:nvSpPr>
        <p:spPr>
          <a:xfrm rot="16200000">
            <a:off x="5453612" y="3406958"/>
            <a:ext cx="2676084" cy="291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rgbClr val="161616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  <a:sym typeface="HelveticaNeueCE-Bold"/>
              </a:rPr>
              <a:t>Probability of OS</a:t>
            </a:r>
          </a:p>
        </p:txBody>
      </p:sp>
      <p:sp>
        <p:nvSpPr>
          <p:cNvPr id="3938" name="TextBox 3937">
            <a:extLst>
              <a:ext uri="{FF2B5EF4-FFF2-40B4-BE49-F238E27FC236}">
                <a16:creationId xmlns:a16="http://schemas.microsoft.com/office/drawing/2014/main" id="{49D326B0-6D61-F11C-2A2E-92E70399F59E}"/>
              </a:ext>
            </a:extLst>
          </p:cNvPr>
          <p:cNvSpPr txBox="1"/>
          <p:nvPr/>
        </p:nvSpPr>
        <p:spPr>
          <a:xfrm>
            <a:off x="6991565" y="4738156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0</a:t>
            </a:r>
          </a:p>
        </p:txBody>
      </p:sp>
      <p:sp>
        <p:nvSpPr>
          <p:cNvPr id="3940" name="TextBox 3939">
            <a:extLst>
              <a:ext uri="{FF2B5EF4-FFF2-40B4-BE49-F238E27FC236}">
                <a16:creationId xmlns:a16="http://schemas.microsoft.com/office/drawing/2014/main" id="{76772CC2-83B6-046E-24AE-033EA2611200}"/>
              </a:ext>
            </a:extLst>
          </p:cNvPr>
          <p:cNvSpPr txBox="1"/>
          <p:nvPr/>
        </p:nvSpPr>
        <p:spPr>
          <a:xfrm>
            <a:off x="6871340" y="4207412"/>
            <a:ext cx="401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0.2</a:t>
            </a:r>
          </a:p>
        </p:txBody>
      </p:sp>
      <p:sp>
        <p:nvSpPr>
          <p:cNvPr id="3941" name="TextBox 3940">
            <a:extLst>
              <a:ext uri="{FF2B5EF4-FFF2-40B4-BE49-F238E27FC236}">
                <a16:creationId xmlns:a16="http://schemas.microsoft.com/office/drawing/2014/main" id="{7D35D2B8-B820-FE74-B32C-1B1BC9C6FE33}"/>
              </a:ext>
            </a:extLst>
          </p:cNvPr>
          <p:cNvSpPr txBox="1"/>
          <p:nvPr/>
        </p:nvSpPr>
        <p:spPr>
          <a:xfrm>
            <a:off x="6863325" y="3676669"/>
            <a:ext cx="4090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0.4</a:t>
            </a:r>
          </a:p>
        </p:txBody>
      </p:sp>
      <p:sp>
        <p:nvSpPr>
          <p:cNvPr id="3942" name="TextBox 3941">
            <a:extLst>
              <a:ext uri="{FF2B5EF4-FFF2-40B4-BE49-F238E27FC236}">
                <a16:creationId xmlns:a16="http://schemas.microsoft.com/office/drawing/2014/main" id="{233D75D6-EE10-A557-99E7-11D6CF9A47F2}"/>
              </a:ext>
            </a:extLst>
          </p:cNvPr>
          <p:cNvSpPr txBox="1"/>
          <p:nvPr/>
        </p:nvSpPr>
        <p:spPr>
          <a:xfrm>
            <a:off x="6861721" y="3145926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0.6</a:t>
            </a:r>
          </a:p>
        </p:txBody>
      </p:sp>
      <p:sp>
        <p:nvSpPr>
          <p:cNvPr id="3943" name="TextBox 3942">
            <a:extLst>
              <a:ext uri="{FF2B5EF4-FFF2-40B4-BE49-F238E27FC236}">
                <a16:creationId xmlns:a16="http://schemas.microsoft.com/office/drawing/2014/main" id="{674C0F9E-AE24-41FA-2643-B7370BF40D4B}"/>
              </a:ext>
            </a:extLst>
          </p:cNvPr>
          <p:cNvSpPr txBox="1"/>
          <p:nvPr/>
        </p:nvSpPr>
        <p:spPr>
          <a:xfrm>
            <a:off x="6861721" y="2615183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0.8</a:t>
            </a:r>
          </a:p>
        </p:txBody>
      </p:sp>
      <p:sp>
        <p:nvSpPr>
          <p:cNvPr id="3944" name="TextBox 3943">
            <a:extLst>
              <a:ext uri="{FF2B5EF4-FFF2-40B4-BE49-F238E27FC236}">
                <a16:creationId xmlns:a16="http://schemas.microsoft.com/office/drawing/2014/main" id="{2977ACF8-B45D-354A-10FB-FB6E8A2B6725}"/>
              </a:ext>
            </a:extLst>
          </p:cNvPr>
          <p:cNvSpPr txBox="1"/>
          <p:nvPr/>
        </p:nvSpPr>
        <p:spPr>
          <a:xfrm>
            <a:off x="6909812" y="2084440"/>
            <a:ext cx="362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1.0</a:t>
            </a:r>
          </a:p>
        </p:txBody>
      </p:sp>
      <p:grpSp>
        <p:nvGrpSpPr>
          <p:cNvPr id="3945" name="Group 3944">
            <a:extLst>
              <a:ext uri="{FF2B5EF4-FFF2-40B4-BE49-F238E27FC236}">
                <a16:creationId xmlns:a16="http://schemas.microsoft.com/office/drawing/2014/main" id="{B576A796-0695-3938-2566-557B23A2E061}"/>
              </a:ext>
            </a:extLst>
          </p:cNvPr>
          <p:cNvGrpSpPr/>
          <p:nvPr/>
        </p:nvGrpSpPr>
        <p:grpSpPr>
          <a:xfrm>
            <a:off x="7275247" y="4878140"/>
            <a:ext cx="4340525" cy="64008"/>
            <a:chOff x="1380415" y="4879616"/>
            <a:chExt cx="4340525" cy="64008"/>
          </a:xfrm>
        </p:grpSpPr>
        <p:sp>
          <p:nvSpPr>
            <p:cNvPr id="3946" name="Freeform: Shape 55">
              <a:extLst>
                <a:ext uri="{FF2B5EF4-FFF2-40B4-BE49-F238E27FC236}">
                  <a16:creationId xmlns:a16="http://schemas.microsoft.com/office/drawing/2014/main" id="{6FED09BF-0A16-46DB-C1DC-59291ADC10B3}"/>
                </a:ext>
              </a:extLst>
            </p:cNvPr>
            <p:cNvSpPr/>
            <p:nvPr/>
          </p:nvSpPr>
          <p:spPr>
            <a:xfrm>
              <a:off x="1380415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47" name="Freeform: Shape 56">
              <a:extLst>
                <a:ext uri="{FF2B5EF4-FFF2-40B4-BE49-F238E27FC236}">
                  <a16:creationId xmlns:a16="http://schemas.microsoft.com/office/drawing/2014/main" id="{5BDD35B3-669F-481B-71DD-77C5147546A0}"/>
                </a:ext>
              </a:extLst>
            </p:cNvPr>
            <p:cNvSpPr/>
            <p:nvPr/>
          </p:nvSpPr>
          <p:spPr>
            <a:xfrm>
              <a:off x="1635739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48" name="Freeform: Shape 57">
              <a:extLst>
                <a:ext uri="{FF2B5EF4-FFF2-40B4-BE49-F238E27FC236}">
                  <a16:creationId xmlns:a16="http://schemas.microsoft.com/office/drawing/2014/main" id="{A558233F-AA90-7738-A91A-D3B078C66EC4}"/>
                </a:ext>
              </a:extLst>
            </p:cNvPr>
            <p:cNvSpPr/>
            <p:nvPr/>
          </p:nvSpPr>
          <p:spPr>
            <a:xfrm>
              <a:off x="1891064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49" name="Freeform: Shape 58">
              <a:extLst>
                <a:ext uri="{FF2B5EF4-FFF2-40B4-BE49-F238E27FC236}">
                  <a16:creationId xmlns:a16="http://schemas.microsoft.com/office/drawing/2014/main" id="{A657C18A-81A4-E8D8-17EA-3539EDA3E7BA}"/>
                </a:ext>
              </a:extLst>
            </p:cNvPr>
            <p:cNvSpPr/>
            <p:nvPr/>
          </p:nvSpPr>
          <p:spPr>
            <a:xfrm>
              <a:off x="2146389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50" name="Freeform: Shape 59">
              <a:extLst>
                <a:ext uri="{FF2B5EF4-FFF2-40B4-BE49-F238E27FC236}">
                  <a16:creationId xmlns:a16="http://schemas.microsoft.com/office/drawing/2014/main" id="{7C71152E-C5C8-B990-2538-DEEEB3E8248A}"/>
                </a:ext>
              </a:extLst>
            </p:cNvPr>
            <p:cNvSpPr/>
            <p:nvPr/>
          </p:nvSpPr>
          <p:spPr>
            <a:xfrm>
              <a:off x="2401714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51" name="Freeform: Shape 60">
              <a:extLst>
                <a:ext uri="{FF2B5EF4-FFF2-40B4-BE49-F238E27FC236}">
                  <a16:creationId xmlns:a16="http://schemas.microsoft.com/office/drawing/2014/main" id="{0ABDCF26-9897-D8FF-1667-062FFC076068}"/>
                </a:ext>
              </a:extLst>
            </p:cNvPr>
            <p:cNvSpPr/>
            <p:nvPr/>
          </p:nvSpPr>
          <p:spPr>
            <a:xfrm>
              <a:off x="2657039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52" name="Freeform: Shape 61">
              <a:extLst>
                <a:ext uri="{FF2B5EF4-FFF2-40B4-BE49-F238E27FC236}">
                  <a16:creationId xmlns:a16="http://schemas.microsoft.com/office/drawing/2014/main" id="{B0B0033A-DAB9-58A8-07C1-A419FF2A7CA7}"/>
                </a:ext>
              </a:extLst>
            </p:cNvPr>
            <p:cNvSpPr/>
            <p:nvPr/>
          </p:nvSpPr>
          <p:spPr>
            <a:xfrm>
              <a:off x="2912363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53" name="Freeform: Shape 62">
              <a:extLst>
                <a:ext uri="{FF2B5EF4-FFF2-40B4-BE49-F238E27FC236}">
                  <a16:creationId xmlns:a16="http://schemas.microsoft.com/office/drawing/2014/main" id="{28A0038C-8976-24C1-3AA4-1E257990F87B}"/>
                </a:ext>
              </a:extLst>
            </p:cNvPr>
            <p:cNvSpPr/>
            <p:nvPr/>
          </p:nvSpPr>
          <p:spPr>
            <a:xfrm>
              <a:off x="3167688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54" name="Freeform: Shape 3903">
              <a:extLst>
                <a:ext uri="{FF2B5EF4-FFF2-40B4-BE49-F238E27FC236}">
                  <a16:creationId xmlns:a16="http://schemas.microsoft.com/office/drawing/2014/main" id="{BE241585-D237-4658-5EB1-4D9E563C93BA}"/>
                </a:ext>
              </a:extLst>
            </p:cNvPr>
            <p:cNvSpPr/>
            <p:nvPr/>
          </p:nvSpPr>
          <p:spPr>
            <a:xfrm>
              <a:off x="3423013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55" name="Freeform: Shape 3904">
              <a:extLst>
                <a:ext uri="{FF2B5EF4-FFF2-40B4-BE49-F238E27FC236}">
                  <a16:creationId xmlns:a16="http://schemas.microsoft.com/office/drawing/2014/main" id="{5484C1A9-D260-2882-6C49-5657150A1FE3}"/>
                </a:ext>
              </a:extLst>
            </p:cNvPr>
            <p:cNvSpPr/>
            <p:nvPr/>
          </p:nvSpPr>
          <p:spPr>
            <a:xfrm>
              <a:off x="3678338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56" name="Freeform: Shape 3905">
              <a:extLst>
                <a:ext uri="{FF2B5EF4-FFF2-40B4-BE49-F238E27FC236}">
                  <a16:creationId xmlns:a16="http://schemas.microsoft.com/office/drawing/2014/main" id="{E76D75D8-B1CA-24A7-FDEC-C18AC916EB7A}"/>
                </a:ext>
              </a:extLst>
            </p:cNvPr>
            <p:cNvSpPr/>
            <p:nvPr/>
          </p:nvSpPr>
          <p:spPr>
            <a:xfrm>
              <a:off x="3933663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57" name="Freeform: Shape 3906">
              <a:extLst>
                <a:ext uri="{FF2B5EF4-FFF2-40B4-BE49-F238E27FC236}">
                  <a16:creationId xmlns:a16="http://schemas.microsoft.com/office/drawing/2014/main" id="{34154045-7859-0B51-7DA6-CD49B9C17C3E}"/>
                </a:ext>
              </a:extLst>
            </p:cNvPr>
            <p:cNvSpPr/>
            <p:nvPr/>
          </p:nvSpPr>
          <p:spPr>
            <a:xfrm>
              <a:off x="4188987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58" name="Freeform: Shape 3907">
              <a:extLst>
                <a:ext uri="{FF2B5EF4-FFF2-40B4-BE49-F238E27FC236}">
                  <a16:creationId xmlns:a16="http://schemas.microsoft.com/office/drawing/2014/main" id="{C6C254EC-18CF-5AA1-D171-F13D5AC5CFBF}"/>
                </a:ext>
              </a:extLst>
            </p:cNvPr>
            <p:cNvSpPr/>
            <p:nvPr/>
          </p:nvSpPr>
          <p:spPr>
            <a:xfrm>
              <a:off x="4444312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59" name="Freeform: Shape 3908">
              <a:extLst>
                <a:ext uri="{FF2B5EF4-FFF2-40B4-BE49-F238E27FC236}">
                  <a16:creationId xmlns:a16="http://schemas.microsoft.com/office/drawing/2014/main" id="{ACF0BD90-7274-9D0D-4F86-0CE38FDF2870}"/>
                </a:ext>
              </a:extLst>
            </p:cNvPr>
            <p:cNvSpPr/>
            <p:nvPr/>
          </p:nvSpPr>
          <p:spPr>
            <a:xfrm>
              <a:off x="4699637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60" name="Freeform: Shape 3909">
              <a:extLst>
                <a:ext uri="{FF2B5EF4-FFF2-40B4-BE49-F238E27FC236}">
                  <a16:creationId xmlns:a16="http://schemas.microsoft.com/office/drawing/2014/main" id="{BAAA531F-6D63-9B42-B6EE-4A04CAB6AD86}"/>
                </a:ext>
              </a:extLst>
            </p:cNvPr>
            <p:cNvSpPr/>
            <p:nvPr/>
          </p:nvSpPr>
          <p:spPr>
            <a:xfrm>
              <a:off x="4954962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61" name="Freeform: Shape 3910">
              <a:extLst>
                <a:ext uri="{FF2B5EF4-FFF2-40B4-BE49-F238E27FC236}">
                  <a16:creationId xmlns:a16="http://schemas.microsoft.com/office/drawing/2014/main" id="{1890C160-2A64-C151-8505-E975F838EFBE}"/>
                </a:ext>
              </a:extLst>
            </p:cNvPr>
            <p:cNvSpPr/>
            <p:nvPr/>
          </p:nvSpPr>
          <p:spPr>
            <a:xfrm>
              <a:off x="5210287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62" name="Freeform: Shape 3911">
              <a:extLst>
                <a:ext uri="{FF2B5EF4-FFF2-40B4-BE49-F238E27FC236}">
                  <a16:creationId xmlns:a16="http://schemas.microsoft.com/office/drawing/2014/main" id="{01702B65-9613-8DAD-C3B7-4D7511DC7A73}"/>
                </a:ext>
              </a:extLst>
            </p:cNvPr>
            <p:cNvSpPr/>
            <p:nvPr/>
          </p:nvSpPr>
          <p:spPr>
            <a:xfrm>
              <a:off x="5465611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63" name="Freeform: Shape 3912">
              <a:extLst>
                <a:ext uri="{FF2B5EF4-FFF2-40B4-BE49-F238E27FC236}">
                  <a16:creationId xmlns:a16="http://schemas.microsoft.com/office/drawing/2014/main" id="{4D51FBF1-988D-4E82-7AB6-F81138BCE38F}"/>
                </a:ext>
              </a:extLst>
            </p:cNvPr>
            <p:cNvSpPr/>
            <p:nvPr/>
          </p:nvSpPr>
          <p:spPr>
            <a:xfrm>
              <a:off x="5720940" y="4879616"/>
              <a:ext cx="0" cy="64008"/>
            </a:xfrm>
            <a:custGeom>
              <a:avLst/>
              <a:gdLst>
                <a:gd name="connsiteX0" fmla="*/ 0 w 14808"/>
                <a:gd name="connsiteY0" fmla="*/ 0 h 84054"/>
                <a:gd name="connsiteX1" fmla="*/ 0 w 14808"/>
                <a:gd name="connsiteY1" fmla="*/ 84054 h 8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08" h="84054">
                  <a:moveTo>
                    <a:pt x="0" y="0"/>
                  </a:moveTo>
                  <a:lnTo>
                    <a:pt x="0" y="84054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964" name="Freeform: Shape 3913">
            <a:extLst>
              <a:ext uri="{FF2B5EF4-FFF2-40B4-BE49-F238E27FC236}">
                <a16:creationId xmlns:a16="http://schemas.microsoft.com/office/drawing/2014/main" id="{A0B74468-F696-5276-0E17-A18244E976CD}"/>
              </a:ext>
            </a:extLst>
          </p:cNvPr>
          <p:cNvSpPr/>
          <p:nvPr/>
        </p:nvSpPr>
        <p:spPr>
          <a:xfrm>
            <a:off x="7273943" y="2209150"/>
            <a:ext cx="10522" cy="2663371"/>
          </a:xfrm>
          <a:custGeom>
            <a:avLst/>
            <a:gdLst>
              <a:gd name="connsiteX0" fmla="*/ 0 w 14808"/>
              <a:gd name="connsiteY0" fmla="*/ 2331873 h 2331872"/>
              <a:gd name="connsiteX1" fmla="*/ 0 w 14808"/>
              <a:gd name="connsiteY1" fmla="*/ 0 h 2331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08" h="2331872">
                <a:moveTo>
                  <a:pt x="0" y="2331873"/>
                </a:moveTo>
                <a:lnTo>
                  <a:pt x="0" y="0"/>
                </a:lnTo>
              </a:path>
            </a:pathLst>
          </a:custGeom>
          <a:ln w="12700" cap="sq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965" name="Group 3964">
            <a:extLst>
              <a:ext uri="{FF2B5EF4-FFF2-40B4-BE49-F238E27FC236}">
                <a16:creationId xmlns:a16="http://schemas.microsoft.com/office/drawing/2014/main" id="{F84B4AFB-7F4E-8783-F209-E23457D9146D}"/>
              </a:ext>
            </a:extLst>
          </p:cNvPr>
          <p:cNvGrpSpPr/>
          <p:nvPr/>
        </p:nvGrpSpPr>
        <p:grpSpPr>
          <a:xfrm>
            <a:off x="7214597" y="2209150"/>
            <a:ext cx="59663" cy="2664226"/>
            <a:chOff x="1319765" y="2221342"/>
            <a:chExt cx="59663" cy="2664226"/>
          </a:xfrm>
        </p:grpSpPr>
        <p:sp>
          <p:nvSpPr>
            <p:cNvPr id="3966" name="Freeform: Shape 3914">
              <a:extLst>
                <a:ext uri="{FF2B5EF4-FFF2-40B4-BE49-F238E27FC236}">
                  <a16:creationId xmlns:a16="http://schemas.microsoft.com/office/drawing/2014/main" id="{4B333D08-7DBB-D5B1-9A8E-8584EFE708F3}"/>
                </a:ext>
              </a:extLst>
            </p:cNvPr>
            <p:cNvSpPr/>
            <p:nvPr/>
          </p:nvSpPr>
          <p:spPr>
            <a:xfrm>
              <a:off x="1319765" y="4885568"/>
              <a:ext cx="59663" cy="0"/>
            </a:xfrm>
            <a:custGeom>
              <a:avLst/>
              <a:gdLst>
                <a:gd name="connsiteX0" fmla="*/ 83965 w 83965"/>
                <a:gd name="connsiteY0" fmla="*/ 0 h 14824"/>
                <a:gd name="connsiteX1" fmla="*/ 0 w 83965"/>
                <a:gd name="connsiteY1" fmla="*/ 0 h 1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965" h="14824">
                  <a:moveTo>
                    <a:pt x="83965" y="0"/>
                  </a:moveTo>
                  <a:lnTo>
                    <a:pt x="0" y="0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67" name="Freeform: Shape 3915">
              <a:extLst>
                <a:ext uri="{FF2B5EF4-FFF2-40B4-BE49-F238E27FC236}">
                  <a16:creationId xmlns:a16="http://schemas.microsoft.com/office/drawing/2014/main" id="{C5C11153-7152-7690-2EB2-A3DA0B8CF98B}"/>
                </a:ext>
              </a:extLst>
            </p:cNvPr>
            <p:cNvSpPr/>
            <p:nvPr/>
          </p:nvSpPr>
          <p:spPr>
            <a:xfrm>
              <a:off x="1319765" y="4352722"/>
              <a:ext cx="59663" cy="0"/>
            </a:xfrm>
            <a:custGeom>
              <a:avLst/>
              <a:gdLst>
                <a:gd name="connsiteX0" fmla="*/ 83965 w 83965"/>
                <a:gd name="connsiteY0" fmla="*/ 0 h 14824"/>
                <a:gd name="connsiteX1" fmla="*/ 0 w 83965"/>
                <a:gd name="connsiteY1" fmla="*/ 0 h 1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965" h="14824">
                  <a:moveTo>
                    <a:pt x="83965" y="0"/>
                  </a:moveTo>
                  <a:lnTo>
                    <a:pt x="0" y="0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52" name="Freeform: Shape 3916">
              <a:extLst>
                <a:ext uri="{FF2B5EF4-FFF2-40B4-BE49-F238E27FC236}">
                  <a16:creationId xmlns:a16="http://schemas.microsoft.com/office/drawing/2014/main" id="{2860CCBA-B4C0-E2A9-6EFC-0365141820A2}"/>
                </a:ext>
              </a:extLst>
            </p:cNvPr>
            <p:cNvSpPr/>
            <p:nvPr/>
          </p:nvSpPr>
          <p:spPr>
            <a:xfrm>
              <a:off x="1319765" y="3819877"/>
              <a:ext cx="59663" cy="0"/>
            </a:xfrm>
            <a:custGeom>
              <a:avLst/>
              <a:gdLst>
                <a:gd name="connsiteX0" fmla="*/ 83965 w 83965"/>
                <a:gd name="connsiteY0" fmla="*/ 0 h 14824"/>
                <a:gd name="connsiteX1" fmla="*/ 0 w 83965"/>
                <a:gd name="connsiteY1" fmla="*/ 0 h 1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965" h="14824">
                  <a:moveTo>
                    <a:pt x="83965" y="0"/>
                  </a:moveTo>
                  <a:lnTo>
                    <a:pt x="0" y="0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53" name="Freeform: Shape 3917">
              <a:extLst>
                <a:ext uri="{FF2B5EF4-FFF2-40B4-BE49-F238E27FC236}">
                  <a16:creationId xmlns:a16="http://schemas.microsoft.com/office/drawing/2014/main" id="{47B8022B-CFFC-71F0-51EC-FF0C10A3DEEF}"/>
                </a:ext>
              </a:extLst>
            </p:cNvPr>
            <p:cNvSpPr/>
            <p:nvPr/>
          </p:nvSpPr>
          <p:spPr>
            <a:xfrm>
              <a:off x="1319765" y="3287032"/>
              <a:ext cx="59663" cy="0"/>
            </a:xfrm>
            <a:custGeom>
              <a:avLst/>
              <a:gdLst>
                <a:gd name="connsiteX0" fmla="*/ 83965 w 83965"/>
                <a:gd name="connsiteY0" fmla="*/ 0 h 14824"/>
                <a:gd name="connsiteX1" fmla="*/ 0 w 83965"/>
                <a:gd name="connsiteY1" fmla="*/ 0 h 1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965" h="14824">
                  <a:moveTo>
                    <a:pt x="83965" y="0"/>
                  </a:moveTo>
                  <a:lnTo>
                    <a:pt x="0" y="0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54" name="Freeform: Shape 3918">
              <a:extLst>
                <a:ext uri="{FF2B5EF4-FFF2-40B4-BE49-F238E27FC236}">
                  <a16:creationId xmlns:a16="http://schemas.microsoft.com/office/drawing/2014/main" id="{89FE69AE-8AB5-3141-E69D-8A8BA1B477B2}"/>
                </a:ext>
              </a:extLst>
            </p:cNvPr>
            <p:cNvSpPr/>
            <p:nvPr/>
          </p:nvSpPr>
          <p:spPr>
            <a:xfrm>
              <a:off x="1319765" y="2754187"/>
              <a:ext cx="59663" cy="0"/>
            </a:xfrm>
            <a:custGeom>
              <a:avLst/>
              <a:gdLst>
                <a:gd name="connsiteX0" fmla="*/ 83965 w 83965"/>
                <a:gd name="connsiteY0" fmla="*/ 0 h 14824"/>
                <a:gd name="connsiteX1" fmla="*/ 0 w 83965"/>
                <a:gd name="connsiteY1" fmla="*/ 0 h 1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965" h="14824">
                  <a:moveTo>
                    <a:pt x="83965" y="0"/>
                  </a:moveTo>
                  <a:lnTo>
                    <a:pt x="0" y="0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55" name="Freeform: Shape 3919">
              <a:extLst>
                <a:ext uri="{FF2B5EF4-FFF2-40B4-BE49-F238E27FC236}">
                  <a16:creationId xmlns:a16="http://schemas.microsoft.com/office/drawing/2014/main" id="{03086DE8-A792-0E38-706B-26595380A245}"/>
                </a:ext>
              </a:extLst>
            </p:cNvPr>
            <p:cNvSpPr/>
            <p:nvPr/>
          </p:nvSpPr>
          <p:spPr>
            <a:xfrm>
              <a:off x="1319765" y="2221342"/>
              <a:ext cx="59663" cy="0"/>
            </a:xfrm>
            <a:custGeom>
              <a:avLst/>
              <a:gdLst>
                <a:gd name="connsiteX0" fmla="*/ 83965 w 83965"/>
                <a:gd name="connsiteY0" fmla="*/ 0 h 14824"/>
                <a:gd name="connsiteX1" fmla="*/ 0 w 83965"/>
                <a:gd name="connsiteY1" fmla="*/ 0 h 1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965" h="14824">
                  <a:moveTo>
                    <a:pt x="83965" y="0"/>
                  </a:moveTo>
                  <a:lnTo>
                    <a:pt x="0" y="0"/>
                  </a:lnTo>
                </a:path>
              </a:pathLst>
            </a:custGeom>
            <a:ln w="1270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956" name="TextBox 5955">
            <a:extLst>
              <a:ext uri="{FF2B5EF4-FFF2-40B4-BE49-F238E27FC236}">
                <a16:creationId xmlns:a16="http://schemas.microsoft.com/office/drawing/2014/main" id="{17BB77E9-CDD9-804E-CC3A-0456354F50E7}"/>
              </a:ext>
            </a:extLst>
          </p:cNvPr>
          <p:cNvSpPr txBox="1"/>
          <p:nvPr/>
        </p:nvSpPr>
        <p:spPr>
          <a:xfrm>
            <a:off x="7144637" y="491369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0</a:t>
            </a:r>
          </a:p>
        </p:txBody>
      </p:sp>
      <p:sp>
        <p:nvSpPr>
          <p:cNvPr id="5957" name="TextBox 5956">
            <a:extLst>
              <a:ext uri="{FF2B5EF4-FFF2-40B4-BE49-F238E27FC236}">
                <a16:creationId xmlns:a16="http://schemas.microsoft.com/office/drawing/2014/main" id="{25066E63-D90A-2C7C-FB65-997F44B7BA2C}"/>
              </a:ext>
            </a:extLst>
          </p:cNvPr>
          <p:cNvSpPr txBox="1"/>
          <p:nvPr/>
        </p:nvSpPr>
        <p:spPr>
          <a:xfrm>
            <a:off x="7399866" y="491369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4</a:t>
            </a:r>
          </a:p>
        </p:txBody>
      </p:sp>
      <p:sp>
        <p:nvSpPr>
          <p:cNvPr id="5958" name="TextBox 5957">
            <a:extLst>
              <a:ext uri="{FF2B5EF4-FFF2-40B4-BE49-F238E27FC236}">
                <a16:creationId xmlns:a16="http://schemas.microsoft.com/office/drawing/2014/main" id="{DD4C6E98-2901-F6A9-C1C0-5A2BD4ABD081}"/>
              </a:ext>
            </a:extLst>
          </p:cNvPr>
          <p:cNvSpPr txBox="1"/>
          <p:nvPr/>
        </p:nvSpPr>
        <p:spPr>
          <a:xfrm>
            <a:off x="7655092" y="491369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8</a:t>
            </a:r>
          </a:p>
        </p:txBody>
      </p:sp>
      <p:sp>
        <p:nvSpPr>
          <p:cNvPr id="5959" name="TextBox 5958">
            <a:extLst>
              <a:ext uri="{FF2B5EF4-FFF2-40B4-BE49-F238E27FC236}">
                <a16:creationId xmlns:a16="http://schemas.microsoft.com/office/drawing/2014/main" id="{49FD82D6-4540-A5A6-C296-7E7BBECFF28C}"/>
              </a:ext>
            </a:extLst>
          </p:cNvPr>
          <p:cNvSpPr txBox="1"/>
          <p:nvPr/>
        </p:nvSpPr>
        <p:spPr>
          <a:xfrm>
            <a:off x="7871049" y="4913692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12</a:t>
            </a:r>
          </a:p>
        </p:txBody>
      </p:sp>
      <p:sp>
        <p:nvSpPr>
          <p:cNvPr id="5960" name="TextBox 5959">
            <a:extLst>
              <a:ext uri="{FF2B5EF4-FFF2-40B4-BE49-F238E27FC236}">
                <a16:creationId xmlns:a16="http://schemas.microsoft.com/office/drawing/2014/main" id="{59EB5425-B1F6-B50A-44AD-E46760661EEF}"/>
              </a:ext>
            </a:extLst>
          </p:cNvPr>
          <p:cNvSpPr txBox="1"/>
          <p:nvPr/>
        </p:nvSpPr>
        <p:spPr>
          <a:xfrm>
            <a:off x="8126277" y="49136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16</a:t>
            </a:r>
          </a:p>
        </p:txBody>
      </p:sp>
      <p:sp>
        <p:nvSpPr>
          <p:cNvPr id="5961" name="TextBox 5960">
            <a:extLst>
              <a:ext uri="{FF2B5EF4-FFF2-40B4-BE49-F238E27FC236}">
                <a16:creationId xmlns:a16="http://schemas.microsoft.com/office/drawing/2014/main" id="{497EB049-FFC3-9EDC-D9D3-27DB41943E3E}"/>
              </a:ext>
            </a:extLst>
          </p:cNvPr>
          <p:cNvSpPr txBox="1"/>
          <p:nvPr/>
        </p:nvSpPr>
        <p:spPr>
          <a:xfrm>
            <a:off x="8381505" y="49136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20</a:t>
            </a:r>
          </a:p>
        </p:txBody>
      </p:sp>
      <p:sp>
        <p:nvSpPr>
          <p:cNvPr id="5962" name="TextBox 5961">
            <a:extLst>
              <a:ext uri="{FF2B5EF4-FFF2-40B4-BE49-F238E27FC236}">
                <a16:creationId xmlns:a16="http://schemas.microsoft.com/office/drawing/2014/main" id="{2DC5F677-1989-7E68-0078-0E2D4EE8C61E}"/>
              </a:ext>
            </a:extLst>
          </p:cNvPr>
          <p:cNvSpPr txBox="1"/>
          <p:nvPr/>
        </p:nvSpPr>
        <p:spPr>
          <a:xfrm>
            <a:off x="8636732" y="49136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24</a:t>
            </a:r>
          </a:p>
        </p:txBody>
      </p:sp>
      <p:sp>
        <p:nvSpPr>
          <p:cNvPr id="5963" name="TextBox 5962">
            <a:extLst>
              <a:ext uri="{FF2B5EF4-FFF2-40B4-BE49-F238E27FC236}">
                <a16:creationId xmlns:a16="http://schemas.microsoft.com/office/drawing/2014/main" id="{00E7B1D6-9609-31E9-CFE8-468A3E08DBB2}"/>
              </a:ext>
            </a:extLst>
          </p:cNvPr>
          <p:cNvSpPr txBox="1"/>
          <p:nvPr/>
        </p:nvSpPr>
        <p:spPr>
          <a:xfrm>
            <a:off x="8891961" y="49136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28</a:t>
            </a:r>
          </a:p>
        </p:txBody>
      </p:sp>
      <p:sp>
        <p:nvSpPr>
          <p:cNvPr id="5964" name="TextBox 5963">
            <a:extLst>
              <a:ext uri="{FF2B5EF4-FFF2-40B4-BE49-F238E27FC236}">
                <a16:creationId xmlns:a16="http://schemas.microsoft.com/office/drawing/2014/main" id="{736C582D-4E7B-88AA-ED77-3436E319EDFF}"/>
              </a:ext>
            </a:extLst>
          </p:cNvPr>
          <p:cNvSpPr txBox="1"/>
          <p:nvPr/>
        </p:nvSpPr>
        <p:spPr>
          <a:xfrm>
            <a:off x="9147188" y="49136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32</a:t>
            </a:r>
          </a:p>
        </p:txBody>
      </p:sp>
      <p:sp>
        <p:nvSpPr>
          <p:cNvPr id="5965" name="TextBox 5964">
            <a:extLst>
              <a:ext uri="{FF2B5EF4-FFF2-40B4-BE49-F238E27FC236}">
                <a16:creationId xmlns:a16="http://schemas.microsoft.com/office/drawing/2014/main" id="{E40DB1ED-9FC3-8DDE-C784-7B3A011A7583}"/>
              </a:ext>
            </a:extLst>
          </p:cNvPr>
          <p:cNvSpPr txBox="1"/>
          <p:nvPr/>
        </p:nvSpPr>
        <p:spPr>
          <a:xfrm>
            <a:off x="9402417" y="49136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36</a:t>
            </a:r>
          </a:p>
        </p:txBody>
      </p:sp>
      <p:sp>
        <p:nvSpPr>
          <p:cNvPr id="5966" name="TextBox 5965">
            <a:extLst>
              <a:ext uri="{FF2B5EF4-FFF2-40B4-BE49-F238E27FC236}">
                <a16:creationId xmlns:a16="http://schemas.microsoft.com/office/drawing/2014/main" id="{9064304C-0349-7B5B-0A64-0428B8914676}"/>
              </a:ext>
            </a:extLst>
          </p:cNvPr>
          <p:cNvSpPr txBox="1"/>
          <p:nvPr/>
        </p:nvSpPr>
        <p:spPr>
          <a:xfrm>
            <a:off x="9657645" y="49136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40</a:t>
            </a:r>
          </a:p>
        </p:txBody>
      </p:sp>
      <p:sp>
        <p:nvSpPr>
          <p:cNvPr id="5967" name="TextBox 5966">
            <a:extLst>
              <a:ext uri="{FF2B5EF4-FFF2-40B4-BE49-F238E27FC236}">
                <a16:creationId xmlns:a16="http://schemas.microsoft.com/office/drawing/2014/main" id="{FF9BD701-B288-ABE9-5E8C-E73F0F8DCD20}"/>
              </a:ext>
            </a:extLst>
          </p:cNvPr>
          <p:cNvSpPr txBox="1"/>
          <p:nvPr/>
        </p:nvSpPr>
        <p:spPr>
          <a:xfrm>
            <a:off x="9912873" y="49136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44</a:t>
            </a:r>
          </a:p>
        </p:txBody>
      </p:sp>
      <p:sp>
        <p:nvSpPr>
          <p:cNvPr id="5968" name="TextBox 5967">
            <a:extLst>
              <a:ext uri="{FF2B5EF4-FFF2-40B4-BE49-F238E27FC236}">
                <a16:creationId xmlns:a16="http://schemas.microsoft.com/office/drawing/2014/main" id="{3490B371-C14E-FB4D-63DD-CDD1DF33F5D0}"/>
              </a:ext>
            </a:extLst>
          </p:cNvPr>
          <p:cNvSpPr txBox="1"/>
          <p:nvPr/>
        </p:nvSpPr>
        <p:spPr>
          <a:xfrm>
            <a:off x="10168100" y="49136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48</a:t>
            </a:r>
          </a:p>
        </p:txBody>
      </p:sp>
      <p:sp>
        <p:nvSpPr>
          <p:cNvPr id="5969" name="TextBox 5968">
            <a:extLst>
              <a:ext uri="{FF2B5EF4-FFF2-40B4-BE49-F238E27FC236}">
                <a16:creationId xmlns:a16="http://schemas.microsoft.com/office/drawing/2014/main" id="{AC1BAFE2-637F-B815-2F62-4EE2964FEBC5}"/>
              </a:ext>
            </a:extLst>
          </p:cNvPr>
          <p:cNvSpPr txBox="1"/>
          <p:nvPr/>
        </p:nvSpPr>
        <p:spPr>
          <a:xfrm>
            <a:off x="10423328" y="49136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52</a:t>
            </a:r>
          </a:p>
        </p:txBody>
      </p:sp>
      <p:sp>
        <p:nvSpPr>
          <p:cNvPr id="5970" name="TextBox 5969">
            <a:extLst>
              <a:ext uri="{FF2B5EF4-FFF2-40B4-BE49-F238E27FC236}">
                <a16:creationId xmlns:a16="http://schemas.microsoft.com/office/drawing/2014/main" id="{658FAB25-3351-A65B-0D4E-A5D23B11C22F}"/>
              </a:ext>
            </a:extLst>
          </p:cNvPr>
          <p:cNvSpPr txBox="1"/>
          <p:nvPr/>
        </p:nvSpPr>
        <p:spPr>
          <a:xfrm>
            <a:off x="10678556" y="49136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56</a:t>
            </a:r>
          </a:p>
        </p:txBody>
      </p:sp>
      <p:sp>
        <p:nvSpPr>
          <p:cNvPr id="5971" name="TextBox 5970">
            <a:extLst>
              <a:ext uri="{FF2B5EF4-FFF2-40B4-BE49-F238E27FC236}">
                <a16:creationId xmlns:a16="http://schemas.microsoft.com/office/drawing/2014/main" id="{FBDAF1E3-175D-5C2D-9239-49A9B7EF6228}"/>
              </a:ext>
            </a:extLst>
          </p:cNvPr>
          <p:cNvSpPr txBox="1"/>
          <p:nvPr/>
        </p:nvSpPr>
        <p:spPr>
          <a:xfrm>
            <a:off x="10933784" y="49136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60</a:t>
            </a:r>
          </a:p>
        </p:txBody>
      </p:sp>
      <p:sp>
        <p:nvSpPr>
          <p:cNvPr id="5972" name="TextBox 5971">
            <a:extLst>
              <a:ext uri="{FF2B5EF4-FFF2-40B4-BE49-F238E27FC236}">
                <a16:creationId xmlns:a16="http://schemas.microsoft.com/office/drawing/2014/main" id="{D8BAC021-E639-9D28-2C82-360722A2548A}"/>
              </a:ext>
            </a:extLst>
          </p:cNvPr>
          <p:cNvSpPr txBox="1"/>
          <p:nvPr/>
        </p:nvSpPr>
        <p:spPr>
          <a:xfrm>
            <a:off x="11189012" y="49136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64</a:t>
            </a:r>
          </a:p>
        </p:txBody>
      </p:sp>
      <p:sp>
        <p:nvSpPr>
          <p:cNvPr id="5973" name="TextBox 5972">
            <a:extLst>
              <a:ext uri="{FF2B5EF4-FFF2-40B4-BE49-F238E27FC236}">
                <a16:creationId xmlns:a16="http://schemas.microsoft.com/office/drawing/2014/main" id="{865B37D4-007A-734E-BFCD-D9AC4313D894}"/>
              </a:ext>
            </a:extLst>
          </p:cNvPr>
          <p:cNvSpPr txBox="1"/>
          <p:nvPr/>
        </p:nvSpPr>
        <p:spPr>
          <a:xfrm>
            <a:off x="11444240" y="49136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68</a:t>
            </a:r>
          </a:p>
        </p:txBody>
      </p:sp>
      <p:sp>
        <p:nvSpPr>
          <p:cNvPr id="7442" name="TextBox 7441">
            <a:extLst>
              <a:ext uri="{FF2B5EF4-FFF2-40B4-BE49-F238E27FC236}">
                <a16:creationId xmlns:a16="http://schemas.microsoft.com/office/drawing/2014/main" id="{C1822C61-4F5D-4984-FA3E-EFD62A22FCF7}"/>
              </a:ext>
            </a:extLst>
          </p:cNvPr>
          <p:cNvSpPr txBox="1"/>
          <p:nvPr/>
        </p:nvSpPr>
        <p:spPr>
          <a:xfrm>
            <a:off x="7365610" y="4553080"/>
            <a:ext cx="4266524" cy="261610"/>
          </a:xfrm>
          <a:prstGeom prst="rect">
            <a:avLst/>
          </a:prstGeom>
          <a:noFill/>
          <a:ln>
            <a:noFill/>
          </a:ln>
        </p:spPr>
        <p:txBody>
          <a:bodyPr wrap="square" lIns="108000" tIns="108000" rIns="108000" bIns="10800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HR: 0.796 (95% CI: 0.661-0.958; </a:t>
            </a:r>
            <a:r>
              <a:rPr kumimoji="0" lang="en-US" sz="1400" b="0" i="1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P </a:t>
            </a:r>
            <a:r>
              <a:rPr kumimoji="0" lang="en-US" sz="1400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  <a:sym typeface="HelveticaNeue-Roman"/>
                <a:rtl val="0"/>
              </a:rPr>
              <a:t>= .0155)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443" name="Table 4">
            <a:extLst>
              <a:ext uri="{FF2B5EF4-FFF2-40B4-BE49-F238E27FC236}">
                <a16:creationId xmlns:a16="http://schemas.microsoft.com/office/drawing/2014/main" id="{7A1F35E6-0633-BA08-EFC9-2BAC4EF73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788097"/>
              </p:ext>
            </p:extLst>
          </p:nvPr>
        </p:nvGraphicFramePr>
        <p:xfrm>
          <a:off x="8691840" y="1921143"/>
          <a:ext cx="3070054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628">
                  <a:extLst>
                    <a:ext uri="{9D8B030D-6E8A-4147-A177-3AD203B41FA5}">
                      <a16:colId xmlns:a16="http://schemas.microsoft.com/office/drawing/2014/main" val="79705069"/>
                    </a:ext>
                  </a:extLst>
                </a:gridCol>
                <a:gridCol w="692426">
                  <a:extLst>
                    <a:ext uri="{9D8B030D-6E8A-4147-A177-3AD203B41FA5}">
                      <a16:colId xmlns:a16="http://schemas.microsoft.com/office/drawing/2014/main" val="2914750878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1800720905"/>
                    </a:ext>
                  </a:extLst>
                </a:gridCol>
              </a:tblGrid>
              <a:tr h="240110">
                <a:tc>
                  <a:txBody>
                    <a:bodyPr/>
                    <a:lstStyle/>
                    <a:p>
                      <a:r>
                        <a:rPr lang="en-GB" sz="100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chemeClr val="tx1"/>
                          </a:solidFill>
                        </a:rPr>
                        <a:t>Events/</a:t>
                      </a:r>
                      <a:br>
                        <a:rPr lang="en-GB" sz="1000">
                          <a:solidFill>
                            <a:schemeClr val="tx1"/>
                          </a:solidFill>
                        </a:rPr>
                      </a:br>
                      <a:r>
                        <a:rPr lang="en-GB" sz="1000">
                          <a:solidFill>
                            <a:schemeClr val="tx1"/>
                          </a:solidFill>
                        </a:rPr>
                        <a:t>Patients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chemeClr val="tx1"/>
                          </a:solidFill>
                        </a:rPr>
                        <a:t>Median OS, Mo </a:t>
                      </a:r>
                      <a:br>
                        <a:rPr lang="en-GB" sz="1000">
                          <a:solidFill>
                            <a:schemeClr val="tx1"/>
                          </a:solidFill>
                        </a:rPr>
                      </a:br>
                      <a:r>
                        <a:rPr lang="en-GB" sz="1000">
                          <a:solidFill>
                            <a:schemeClr val="tx1"/>
                          </a:solidFill>
                        </a:rPr>
                        <a:t>(95% CI)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35878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000" b="1">
                          <a:ln/>
                          <a:solidFill>
                            <a:schemeClr val="accent1"/>
                          </a:solidFill>
                          <a:sym typeface="HelveticaNeue-Roman"/>
                          <a:rtl val="0"/>
                        </a:rPr>
                        <a:t>TALA + ENZA</a:t>
                      </a:r>
                    </a:p>
                  </a:txBody>
                  <a:tcPr marL="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>
                          <a:solidFill>
                            <a:schemeClr val="tx1"/>
                          </a:solidFill>
                        </a:rPr>
                        <a:t>211/402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>
                          <a:solidFill>
                            <a:schemeClr val="tx1"/>
                          </a:solidFill>
                        </a:rPr>
                        <a:t>45.8  (39.4-50.8)</a:t>
                      </a:r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5409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>
                          <a:ln/>
                          <a:solidFill>
                            <a:schemeClr val="bg1">
                              <a:lumMod val="50000"/>
                            </a:schemeClr>
                          </a:solidFill>
                          <a:sym typeface="HelveticaNeue-Roman"/>
                          <a:rtl val="0"/>
                        </a:rPr>
                        <a:t>Pbo + ENZA</a:t>
                      </a:r>
                      <a:endParaRPr lang="en-GB" sz="10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>
                          <a:solidFill>
                            <a:schemeClr val="tx1"/>
                          </a:solidFill>
                        </a:rPr>
                        <a:t>243/403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>
                          <a:solidFill>
                            <a:schemeClr val="tx1"/>
                          </a:solidFill>
                        </a:rPr>
                        <a:t>37.0  (34.1-40.4)</a:t>
                      </a:r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54266"/>
                  </a:ext>
                </a:extLst>
              </a:tr>
            </a:tbl>
          </a:graphicData>
        </a:graphic>
      </p:graphicFrame>
      <p:sp>
        <p:nvSpPr>
          <p:cNvPr id="7445" name="Rectangle 7444">
            <a:extLst>
              <a:ext uri="{FF2B5EF4-FFF2-40B4-BE49-F238E27FC236}">
                <a16:creationId xmlns:a16="http://schemas.microsoft.com/office/drawing/2014/main" id="{7C6EEF75-C2A7-7BFE-44F7-9D8034AAE6FD}"/>
              </a:ext>
            </a:extLst>
          </p:cNvPr>
          <p:cNvSpPr/>
          <p:nvPr/>
        </p:nvSpPr>
        <p:spPr>
          <a:xfrm>
            <a:off x="10545357" y="2250302"/>
            <a:ext cx="369181" cy="52410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446" name="Group 7445">
            <a:extLst>
              <a:ext uri="{FF2B5EF4-FFF2-40B4-BE49-F238E27FC236}">
                <a16:creationId xmlns:a16="http://schemas.microsoft.com/office/drawing/2014/main" id="{EDC52846-746C-6D5E-417D-5BD5F8279284}"/>
              </a:ext>
            </a:extLst>
          </p:cNvPr>
          <p:cNvGrpSpPr/>
          <p:nvPr/>
        </p:nvGrpSpPr>
        <p:grpSpPr>
          <a:xfrm>
            <a:off x="9737659" y="2900693"/>
            <a:ext cx="1974057" cy="276999"/>
            <a:chOff x="9103518" y="3009006"/>
            <a:chExt cx="1974057" cy="276999"/>
          </a:xfrm>
        </p:grpSpPr>
        <p:sp>
          <p:nvSpPr>
            <p:cNvPr id="7448" name="TextBox 7447">
              <a:extLst>
                <a:ext uri="{FF2B5EF4-FFF2-40B4-BE49-F238E27FC236}">
                  <a16:creationId xmlns:a16="http://schemas.microsoft.com/office/drawing/2014/main" id="{56597EE7-0E5B-7E9F-A398-B3ABFBBB5A53}"/>
                </a:ext>
              </a:extLst>
            </p:cNvPr>
            <p:cNvSpPr txBox="1"/>
            <p:nvPr/>
          </p:nvSpPr>
          <p:spPr>
            <a:xfrm>
              <a:off x="9168417" y="3009006"/>
              <a:ext cx="18437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8.8-mo improvement</a:t>
              </a:r>
            </a:p>
          </p:txBody>
        </p:sp>
        <p:cxnSp>
          <p:nvCxnSpPr>
            <p:cNvPr id="7449" name="Straight Connector 7448">
              <a:extLst>
                <a:ext uri="{FF2B5EF4-FFF2-40B4-BE49-F238E27FC236}">
                  <a16:creationId xmlns:a16="http://schemas.microsoft.com/office/drawing/2014/main" id="{A59EF3BE-425E-AEC3-FA87-358FA98BE9A2}"/>
                </a:ext>
              </a:extLst>
            </p:cNvPr>
            <p:cNvCxnSpPr/>
            <p:nvPr/>
          </p:nvCxnSpPr>
          <p:spPr>
            <a:xfrm>
              <a:off x="9103518" y="3035200"/>
              <a:ext cx="19740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447" name="Straight Connector 7446">
            <a:extLst>
              <a:ext uri="{FF2B5EF4-FFF2-40B4-BE49-F238E27FC236}">
                <a16:creationId xmlns:a16="http://schemas.microsoft.com/office/drawing/2014/main" id="{848C7213-E6D9-63B1-00E8-2341E7C87662}"/>
              </a:ext>
            </a:extLst>
          </p:cNvPr>
          <p:cNvCxnSpPr>
            <a:cxnSpLocks/>
          </p:cNvCxnSpPr>
          <p:nvPr/>
        </p:nvCxnSpPr>
        <p:spPr>
          <a:xfrm flipV="1">
            <a:off x="10724767" y="2796886"/>
            <a:ext cx="0" cy="111336"/>
          </a:xfrm>
          <a:prstGeom prst="line">
            <a:avLst/>
          </a:prstGeom>
          <a:ln w="12700" cap="rnd">
            <a:solidFill>
              <a:schemeClr val="tx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50" name="TextBox 7449">
            <a:extLst>
              <a:ext uri="{FF2B5EF4-FFF2-40B4-BE49-F238E27FC236}">
                <a16:creationId xmlns:a16="http://schemas.microsoft.com/office/drawing/2014/main" id="{A7E229EC-6DE2-29AE-188A-92CA28106CFE}"/>
              </a:ext>
            </a:extLst>
          </p:cNvPr>
          <p:cNvSpPr txBox="1"/>
          <p:nvPr/>
        </p:nvSpPr>
        <p:spPr>
          <a:xfrm>
            <a:off x="7284465" y="5133983"/>
            <a:ext cx="4330655" cy="291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rgbClr val="161616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  <a:sym typeface="HelveticaNeueCE-Bold"/>
              </a:rPr>
              <a:t>Mo</a:t>
            </a:r>
          </a:p>
        </p:txBody>
      </p:sp>
      <p:cxnSp>
        <p:nvCxnSpPr>
          <p:cNvPr id="7451" name="Straight Connector 7450">
            <a:extLst>
              <a:ext uri="{FF2B5EF4-FFF2-40B4-BE49-F238E27FC236}">
                <a16:creationId xmlns:a16="http://schemas.microsoft.com/office/drawing/2014/main" id="{7857A92C-EEFC-C2A6-1408-B88D7D66C6C3}"/>
              </a:ext>
            </a:extLst>
          </p:cNvPr>
          <p:cNvCxnSpPr>
            <a:cxnSpLocks/>
          </p:cNvCxnSpPr>
          <p:nvPr/>
        </p:nvCxnSpPr>
        <p:spPr>
          <a:xfrm flipV="1">
            <a:off x="7265630" y="4873354"/>
            <a:ext cx="43566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332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18AA4AF9-2C40-6129-0DC0-0D86764B2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MAGNITUDE: First-line Niraparib vs Placebo in Combination With AAP in mCRPC</a:t>
            </a:r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8E1B0F21-FBD0-4D77-D1A9-4D25FD9F1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noProof="0" dirty="0"/>
              <a:t>International, double-blind, randomized phase III trial</a:t>
            </a:r>
            <a:br>
              <a:rPr lang="en-US" sz="1800" noProof="0" dirty="0"/>
            </a:br>
            <a:br>
              <a:rPr lang="en-US" noProof="0" dirty="0"/>
            </a:br>
            <a:br>
              <a:rPr lang="en-US" noProof="0" dirty="0"/>
            </a:br>
            <a:br>
              <a:rPr lang="en-US" sz="1800" noProof="0" dirty="0"/>
            </a:br>
            <a:endParaRPr lang="en-US" sz="1800" noProof="0" dirty="0"/>
          </a:p>
          <a:p>
            <a:pPr>
              <a:spcBef>
                <a:spcPts val="600"/>
              </a:spcBef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1800" dirty="0"/>
          </a:p>
          <a:p>
            <a:pPr>
              <a:spcBef>
                <a:spcPts val="600"/>
              </a:spcBef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1800" noProof="0" dirty="0"/>
          </a:p>
          <a:p>
            <a:pPr>
              <a:spcBef>
                <a:spcPts val="600"/>
              </a:spcBef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1800" dirty="0"/>
          </a:p>
          <a:p>
            <a:pPr>
              <a:spcBef>
                <a:spcPts val="600"/>
              </a:spcBef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1800" noProof="0" dirty="0"/>
          </a:p>
          <a:p>
            <a:pPr>
              <a:spcBef>
                <a:spcPts val="600"/>
              </a:spcBef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1800" noProof="0" dirty="0"/>
          </a:p>
          <a:p>
            <a:pPr lvl="0">
              <a:spcBef>
                <a:spcPts val="600"/>
              </a:spcBef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b="1" dirty="0"/>
              <a:t>Primary endpoint: </a:t>
            </a:r>
            <a:r>
              <a:rPr lang="en-US" sz="1800" dirty="0"/>
              <a:t>rPFS by central review</a:t>
            </a:r>
          </a:p>
          <a:p>
            <a:pPr lvl="0">
              <a:spcBef>
                <a:spcPts val="600"/>
              </a:spcBef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b="1" dirty="0"/>
              <a:t>Secondary endpoints: </a:t>
            </a:r>
            <a:r>
              <a:rPr lang="en-US" sz="1800" dirty="0"/>
              <a:t>OS, time to cytotoxic CT, time to symptomatic progression</a:t>
            </a:r>
          </a:p>
          <a:p>
            <a:pPr lvl="0">
              <a:spcBef>
                <a:spcPts val="600"/>
              </a:spcBef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dirty="0"/>
              <a:t>Prior taxane in 19.3%-25.9%, prior AAP for 1L mCRPC in 22.7%-26.5%, prior ARPI for nmCRPC/mHSPC in 2.4%-5.3%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8841028-081B-EBA4-07CB-F4A22E25ED8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anchor="b"/>
          <a:lstStyle/>
          <a:p>
            <a:pPr algn="ctr"/>
            <a:r>
              <a:rPr lang="it-IT"/>
              <a:t>Chi. ASCO GU 2022. Abstr 12. Chi. JCO. 2023;41:3339. Chi. Eur Urol Oncol. 2025;8:986.</a:t>
            </a:r>
          </a:p>
        </p:txBody>
      </p:sp>
      <p:sp>
        <p:nvSpPr>
          <p:cNvPr id="19" name="Text Box 45">
            <a:extLst>
              <a:ext uri="{FF2B5EF4-FFF2-40B4-BE49-F238E27FC236}">
                <a16:creationId xmlns:a16="http://schemas.microsoft.com/office/drawing/2014/main" id="{C456C867-A9AE-F87D-2F1F-AC699C5D6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377" y="2024519"/>
            <a:ext cx="329408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Patients with mCRPC; no prior systemic tx for mCRPC, no prior PARPi; prior AAP permitted for mCRPC if 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≤4 mo; BPI-SF worst pain 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score ≤3; </a:t>
            </a:r>
            <a:r>
              <a:rPr lang="en-GB" altLang="en-US" sz="1600" b="0">
                <a:solidFill>
                  <a:srgbClr val="000000"/>
                </a:solidFill>
                <a:latin typeface="+mn-lt"/>
              </a:rPr>
              <a:t>n</a:t>
            </a: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o uncontrolled HTN, severe/unstable angina, MI, or ischemia; ECOG PS 0/1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670)</a:t>
            </a:r>
          </a:p>
        </p:txBody>
      </p:sp>
      <p:sp>
        <p:nvSpPr>
          <p:cNvPr id="25" name="Rectangle 46">
            <a:extLst>
              <a:ext uri="{FF2B5EF4-FFF2-40B4-BE49-F238E27FC236}">
                <a16:creationId xmlns:a16="http://schemas.microsoft.com/office/drawing/2014/main" id="{4841C48E-530C-FB7A-A5B8-F22349CB2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0051" y="2090666"/>
            <a:ext cx="167235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Until PD, unacceptable toxicity, death, or end of study</a:t>
            </a:r>
          </a:p>
        </p:txBody>
      </p:sp>
      <p:sp>
        <p:nvSpPr>
          <p:cNvPr id="26" name="Rectangle 49">
            <a:extLst>
              <a:ext uri="{FF2B5EF4-FFF2-40B4-BE49-F238E27FC236}">
                <a16:creationId xmlns:a16="http://schemas.microsoft.com/office/drawing/2014/main" id="{65CD9915-90A9-350F-DAE6-85B489176F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6692" y="1905367"/>
            <a:ext cx="3417706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Niraparib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200 mg PO QD + </a:t>
            </a: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AAP</a:t>
            </a:r>
            <a:r>
              <a:rPr kumimoji="0" lang="en-US" altLang="en-US" sz="1600" b="1" i="0" u="none" strike="noStrike" kern="120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†</a:t>
            </a:r>
            <a:endParaRPr kumimoji="0" lang="en-US" altLang="en-US" sz="1600" b="0" i="0" u="none" strike="noStrike" kern="1200" cap="none" spc="0" normalizeH="0" baseline="3000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Rectangle 50">
            <a:extLst>
              <a:ext uri="{FF2B5EF4-FFF2-40B4-BE49-F238E27FC236}">
                <a16:creationId xmlns:a16="http://schemas.microsoft.com/office/drawing/2014/main" id="{E0A32262-9BE2-A880-CB24-5FDBC5324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2127" y="2582970"/>
            <a:ext cx="3417706" cy="5486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Placebo 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PO QD + </a:t>
            </a: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AAP</a:t>
            </a:r>
            <a:r>
              <a:rPr kumimoji="0" lang="en-US" altLang="en-US" sz="1600" b="1" i="0" u="none" strike="noStrike" kern="120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†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Line 52">
            <a:extLst>
              <a:ext uri="{FF2B5EF4-FFF2-40B4-BE49-F238E27FC236}">
                <a16:creationId xmlns:a16="http://schemas.microsoft.com/office/drawing/2014/main" id="{C26CADE7-F09C-EE68-B989-6BEC44260AC7}"/>
              </a:ext>
            </a:extLst>
          </p:cNvPr>
          <p:cNvSpPr>
            <a:spLocks noChangeShapeType="1"/>
          </p:cNvSpPr>
          <p:nvPr/>
        </p:nvSpPr>
        <p:spPr bwMode="auto">
          <a:xfrm>
            <a:off x="9702312" y="2537702"/>
            <a:ext cx="35719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Text Box 45">
            <a:extLst>
              <a:ext uri="{FF2B5EF4-FFF2-40B4-BE49-F238E27FC236}">
                <a16:creationId xmlns:a16="http://schemas.microsoft.com/office/drawing/2014/main" id="{0A98EAF5-A146-0574-20BD-5AFFFAD1D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7654" y="3410851"/>
            <a:ext cx="1698578" cy="646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HRRm-</a:t>
            </a:r>
            <a:b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247)</a:t>
            </a:r>
          </a:p>
        </p:txBody>
      </p:sp>
      <p:sp>
        <p:nvSpPr>
          <p:cNvPr id="44" name="Text Box 45">
            <a:extLst>
              <a:ext uri="{FF2B5EF4-FFF2-40B4-BE49-F238E27FC236}">
                <a16:creationId xmlns:a16="http://schemas.microsoft.com/office/drawing/2014/main" id="{1503E8F8-7D5A-2E81-C921-648E22356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7655" y="2283013"/>
            <a:ext cx="1698577" cy="646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HRRm+</a:t>
            </a:r>
            <a:b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423)</a:t>
            </a:r>
          </a:p>
        </p:txBody>
      </p:sp>
      <p:sp>
        <p:nvSpPr>
          <p:cNvPr id="45" name="Rectangle 49">
            <a:extLst>
              <a:ext uri="{FF2B5EF4-FFF2-40B4-BE49-F238E27FC236}">
                <a16:creationId xmlns:a16="http://schemas.microsoft.com/office/drawing/2014/main" id="{FF12CFCD-7322-BDBF-F759-ECEEFA9F1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9154" y="3210100"/>
            <a:ext cx="3417706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Niraparib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200 mg PO QD + </a:t>
            </a: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AAP</a:t>
            </a:r>
            <a:r>
              <a:rPr kumimoji="0" lang="en-US" altLang="en-US" sz="1600" b="1" i="0" u="none" strike="noStrike" kern="120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†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Rectangle 50">
            <a:extLst>
              <a:ext uri="{FF2B5EF4-FFF2-40B4-BE49-F238E27FC236}">
                <a16:creationId xmlns:a16="http://schemas.microsoft.com/office/drawing/2014/main" id="{A6E82E9B-4D29-D4DC-C08C-B81E86CEA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9154" y="3861797"/>
            <a:ext cx="3417706" cy="5486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Placebo 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PO QD + </a:t>
            </a: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AAP</a:t>
            </a:r>
            <a:r>
              <a:rPr kumimoji="0" lang="en-US" altLang="en-US" sz="1600" b="1" i="0" u="none" strike="noStrike" kern="120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†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Line 52">
            <a:extLst>
              <a:ext uri="{FF2B5EF4-FFF2-40B4-BE49-F238E27FC236}">
                <a16:creationId xmlns:a16="http://schemas.microsoft.com/office/drawing/2014/main" id="{67A9E2F0-4ADA-707C-A3E4-7E4AFA0A060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4946" y="2674886"/>
            <a:ext cx="479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Line 52">
            <a:extLst>
              <a:ext uri="{FF2B5EF4-FFF2-40B4-BE49-F238E27FC236}">
                <a16:creationId xmlns:a16="http://schemas.microsoft.com/office/drawing/2014/main" id="{4DA1DD0E-39CB-FE90-FB37-5D2B82AE848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09937" y="3758740"/>
            <a:ext cx="479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9102742-9F25-A353-0B06-DB9DD5F918D0}"/>
              </a:ext>
            </a:extLst>
          </p:cNvPr>
          <p:cNvGrpSpPr/>
          <p:nvPr/>
        </p:nvGrpSpPr>
        <p:grpSpPr>
          <a:xfrm>
            <a:off x="5686284" y="2302930"/>
            <a:ext cx="420232" cy="602243"/>
            <a:chOff x="5270500" y="2429966"/>
            <a:chExt cx="420232" cy="602243"/>
          </a:xfrm>
        </p:grpSpPr>
        <p:sp>
          <p:nvSpPr>
            <p:cNvPr id="50" name="Line 54">
              <a:extLst>
                <a:ext uri="{FF2B5EF4-FFF2-40B4-BE49-F238E27FC236}">
                  <a16:creationId xmlns:a16="http://schemas.microsoft.com/office/drawing/2014/main" id="{7A4D7246-843D-C875-6890-94F3675036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70500" y="2429966"/>
              <a:ext cx="420232" cy="2347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Line 54">
              <a:extLst>
                <a:ext uri="{FF2B5EF4-FFF2-40B4-BE49-F238E27FC236}">
                  <a16:creationId xmlns:a16="http://schemas.microsoft.com/office/drawing/2014/main" id="{EE71487D-9AE4-5A5C-AA12-9E14135506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0500" y="2797437"/>
              <a:ext cx="420232" cy="2347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1DA994A-312E-BEE0-F248-4B1DE2AFE6C3}"/>
              </a:ext>
            </a:extLst>
          </p:cNvPr>
          <p:cNvGrpSpPr/>
          <p:nvPr/>
        </p:nvGrpSpPr>
        <p:grpSpPr>
          <a:xfrm>
            <a:off x="5686284" y="3432894"/>
            <a:ext cx="420232" cy="602243"/>
            <a:chOff x="5270500" y="2429966"/>
            <a:chExt cx="420232" cy="602243"/>
          </a:xfrm>
        </p:grpSpPr>
        <p:sp>
          <p:nvSpPr>
            <p:cNvPr id="53" name="Line 54">
              <a:extLst>
                <a:ext uri="{FF2B5EF4-FFF2-40B4-BE49-F238E27FC236}">
                  <a16:creationId xmlns:a16="http://schemas.microsoft.com/office/drawing/2014/main" id="{7802E0E6-6534-0EC3-1DE8-F44554A4B2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70500" y="2429966"/>
              <a:ext cx="420232" cy="2347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" name="Line 54">
              <a:extLst>
                <a:ext uri="{FF2B5EF4-FFF2-40B4-BE49-F238E27FC236}">
                  <a16:creationId xmlns:a16="http://schemas.microsoft.com/office/drawing/2014/main" id="{8F9A929D-AF4A-89DB-EB29-A2F86752FC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0500" y="2797437"/>
              <a:ext cx="420232" cy="2347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5" name="Text Box 30">
            <a:extLst>
              <a:ext uri="{FF2B5EF4-FFF2-40B4-BE49-F238E27FC236}">
                <a16:creationId xmlns:a16="http://schemas.microsoft.com/office/drawing/2014/main" id="{1BD1AE6E-8109-8FF7-F8E5-DB36FB443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078" y="4411130"/>
            <a:ext cx="10894834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*HRRm+ per tissue and/or plasma assays for </a:t>
            </a:r>
            <a:r>
              <a:rPr kumimoji="0" lang="it-IT" alt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ATM, BRCA1, BRCA2, BRIP1, CDK12, CHEK2, FANCA, HDAC2, PALB2</a:t>
            </a:r>
            <a:r>
              <a:rPr kumimoji="0" lang="it-I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.</a:t>
            </a:r>
            <a:br>
              <a:rPr kumimoji="0" lang="it-I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it-IT" alt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†</a:t>
            </a:r>
            <a:r>
              <a:rPr kumimoji="0" lang="it-IT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AAP: abiraterone acetate 1000 mg PO QD + prednisone 10 mg PO QD.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D440656-D0E5-1FED-91A2-54452693ACB3}"/>
              </a:ext>
            </a:extLst>
          </p:cNvPr>
          <p:cNvSpPr txBox="1"/>
          <p:nvPr/>
        </p:nvSpPr>
        <p:spPr bwMode="auto">
          <a:xfrm>
            <a:off x="3514658" y="1600515"/>
            <a:ext cx="22863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Prescreened for HRR Biomarker Status*</a:t>
            </a:r>
          </a:p>
        </p:txBody>
      </p:sp>
      <p:sp>
        <p:nvSpPr>
          <p:cNvPr id="2" name="Rectangle 46">
            <a:extLst>
              <a:ext uri="{FF2B5EF4-FFF2-40B4-BE49-F238E27FC236}">
                <a16:creationId xmlns:a16="http://schemas.microsoft.com/office/drawing/2014/main" id="{22B47F6D-9ED7-1406-214C-FD3DC9D60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7693" y="3323705"/>
            <a:ext cx="167235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Enrollment closed in HRRm- following preplanned futility analysis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8CFD856B-02EB-AB21-E1C3-766DFD6D841D}"/>
              </a:ext>
            </a:extLst>
          </p:cNvPr>
          <p:cNvSpPr/>
          <p:nvPr/>
        </p:nvSpPr>
        <p:spPr bwMode="auto">
          <a:xfrm>
            <a:off x="9704734" y="3410852"/>
            <a:ext cx="258019" cy="785984"/>
          </a:xfrm>
          <a:prstGeom prst="righ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16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Freeform 96">
            <a:extLst>
              <a:ext uri="{FF2B5EF4-FFF2-40B4-BE49-F238E27FC236}">
                <a16:creationId xmlns:a16="http://schemas.microsoft.com/office/drawing/2014/main" id="{36CDC6CC-82CD-343A-B131-5F9C72D7E5FC}"/>
              </a:ext>
            </a:extLst>
          </p:cNvPr>
          <p:cNvSpPr/>
          <p:nvPr/>
        </p:nvSpPr>
        <p:spPr bwMode="auto">
          <a:xfrm>
            <a:off x="1777676" y="2110591"/>
            <a:ext cx="5829300" cy="1816100"/>
          </a:xfrm>
          <a:custGeom>
            <a:avLst/>
            <a:gdLst>
              <a:gd name="connsiteX0" fmla="*/ 5819775 w 5819775"/>
              <a:gd name="connsiteY0" fmla="*/ 1816100 h 1816100"/>
              <a:gd name="connsiteX1" fmla="*/ 5172075 w 5819775"/>
              <a:gd name="connsiteY1" fmla="*/ 1816100 h 1816100"/>
              <a:gd name="connsiteX2" fmla="*/ 5172075 w 5819775"/>
              <a:gd name="connsiteY2" fmla="*/ 1641475 h 1816100"/>
              <a:gd name="connsiteX3" fmla="*/ 4432300 w 5819775"/>
              <a:gd name="connsiteY3" fmla="*/ 1641475 h 1816100"/>
              <a:gd name="connsiteX4" fmla="*/ 4432300 w 5819775"/>
              <a:gd name="connsiteY4" fmla="*/ 1581150 h 1816100"/>
              <a:gd name="connsiteX5" fmla="*/ 4222750 w 5819775"/>
              <a:gd name="connsiteY5" fmla="*/ 1581150 h 1816100"/>
              <a:gd name="connsiteX6" fmla="*/ 4222750 w 5819775"/>
              <a:gd name="connsiteY6" fmla="*/ 1539875 h 1816100"/>
              <a:gd name="connsiteX7" fmla="*/ 4165600 w 5819775"/>
              <a:gd name="connsiteY7" fmla="*/ 1539875 h 1816100"/>
              <a:gd name="connsiteX8" fmla="*/ 4165600 w 5819775"/>
              <a:gd name="connsiteY8" fmla="*/ 1504950 h 1816100"/>
              <a:gd name="connsiteX9" fmla="*/ 4079875 w 5819775"/>
              <a:gd name="connsiteY9" fmla="*/ 1504950 h 1816100"/>
              <a:gd name="connsiteX10" fmla="*/ 4079875 w 5819775"/>
              <a:gd name="connsiteY10" fmla="*/ 1463675 h 1816100"/>
              <a:gd name="connsiteX11" fmla="*/ 3736975 w 5819775"/>
              <a:gd name="connsiteY11" fmla="*/ 1463675 h 1816100"/>
              <a:gd name="connsiteX12" fmla="*/ 3736975 w 5819775"/>
              <a:gd name="connsiteY12" fmla="*/ 1425575 h 1816100"/>
              <a:gd name="connsiteX13" fmla="*/ 3670300 w 5819775"/>
              <a:gd name="connsiteY13" fmla="*/ 1425575 h 1816100"/>
              <a:gd name="connsiteX14" fmla="*/ 3670300 w 5819775"/>
              <a:gd name="connsiteY14" fmla="*/ 1416050 h 1816100"/>
              <a:gd name="connsiteX15" fmla="*/ 3606800 w 5819775"/>
              <a:gd name="connsiteY15" fmla="*/ 1416050 h 1816100"/>
              <a:gd name="connsiteX16" fmla="*/ 3606800 w 5819775"/>
              <a:gd name="connsiteY16" fmla="*/ 1330325 h 1816100"/>
              <a:gd name="connsiteX17" fmla="*/ 3565525 w 5819775"/>
              <a:gd name="connsiteY17" fmla="*/ 1330325 h 1816100"/>
              <a:gd name="connsiteX18" fmla="*/ 3565525 w 5819775"/>
              <a:gd name="connsiteY18" fmla="*/ 1298575 h 1816100"/>
              <a:gd name="connsiteX19" fmla="*/ 3517900 w 5819775"/>
              <a:gd name="connsiteY19" fmla="*/ 1298575 h 1816100"/>
              <a:gd name="connsiteX20" fmla="*/ 3517900 w 5819775"/>
              <a:gd name="connsiteY20" fmla="*/ 1254125 h 1816100"/>
              <a:gd name="connsiteX21" fmla="*/ 3498850 w 5819775"/>
              <a:gd name="connsiteY21" fmla="*/ 1254125 h 1816100"/>
              <a:gd name="connsiteX22" fmla="*/ 3498850 w 5819775"/>
              <a:gd name="connsiteY22" fmla="*/ 1216025 h 1816100"/>
              <a:gd name="connsiteX23" fmla="*/ 3413125 w 5819775"/>
              <a:gd name="connsiteY23" fmla="*/ 1216025 h 1816100"/>
              <a:gd name="connsiteX24" fmla="*/ 3413125 w 5819775"/>
              <a:gd name="connsiteY24" fmla="*/ 1171575 h 1816100"/>
              <a:gd name="connsiteX25" fmla="*/ 3368675 w 5819775"/>
              <a:gd name="connsiteY25" fmla="*/ 1171575 h 1816100"/>
              <a:gd name="connsiteX26" fmla="*/ 3368675 w 5819775"/>
              <a:gd name="connsiteY26" fmla="*/ 1139825 h 1816100"/>
              <a:gd name="connsiteX27" fmla="*/ 3267075 w 5819775"/>
              <a:gd name="connsiteY27" fmla="*/ 1139825 h 1816100"/>
              <a:gd name="connsiteX28" fmla="*/ 3267075 w 5819775"/>
              <a:gd name="connsiteY28" fmla="*/ 1069975 h 1816100"/>
              <a:gd name="connsiteX29" fmla="*/ 2965450 w 5819775"/>
              <a:gd name="connsiteY29" fmla="*/ 1069975 h 1816100"/>
              <a:gd name="connsiteX30" fmla="*/ 2965450 w 5819775"/>
              <a:gd name="connsiteY30" fmla="*/ 1057275 h 1816100"/>
              <a:gd name="connsiteX31" fmla="*/ 2886075 w 5819775"/>
              <a:gd name="connsiteY31" fmla="*/ 1057275 h 1816100"/>
              <a:gd name="connsiteX32" fmla="*/ 2886075 w 5819775"/>
              <a:gd name="connsiteY32" fmla="*/ 1022350 h 1816100"/>
              <a:gd name="connsiteX33" fmla="*/ 2822575 w 5819775"/>
              <a:gd name="connsiteY33" fmla="*/ 1022350 h 1816100"/>
              <a:gd name="connsiteX34" fmla="*/ 2822575 w 5819775"/>
              <a:gd name="connsiteY34" fmla="*/ 993775 h 1816100"/>
              <a:gd name="connsiteX35" fmla="*/ 2733675 w 5819775"/>
              <a:gd name="connsiteY35" fmla="*/ 993775 h 1816100"/>
              <a:gd name="connsiteX36" fmla="*/ 2733675 w 5819775"/>
              <a:gd name="connsiteY36" fmla="*/ 977900 h 1816100"/>
              <a:gd name="connsiteX37" fmla="*/ 2647950 w 5819775"/>
              <a:gd name="connsiteY37" fmla="*/ 977900 h 1816100"/>
              <a:gd name="connsiteX38" fmla="*/ 2647950 w 5819775"/>
              <a:gd name="connsiteY38" fmla="*/ 930275 h 1816100"/>
              <a:gd name="connsiteX39" fmla="*/ 2489200 w 5819775"/>
              <a:gd name="connsiteY39" fmla="*/ 930275 h 1816100"/>
              <a:gd name="connsiteX40" fmla="*/ 2489200 w 5819775"/>
              <a:gd name="connsiteY40" fmla="*/ 930275 h 1816100"/>
              <a:gd name="connsiteX41" fmla="*/ 2489200 w 5819775"/>
              <a:gd name="connsiteY41" fmla="*/ 898525 h 1816100"/>
              <a:gd name="connsiteX42" fmla="*/ 2406650 w 5819775"/>
              <a:gd name="connsiteY42" fmla="*/ 898525 h 1816100"/>
              <a:gd name="connsiteX43" fmla="*/ 2406650 w 5819775"/>
              <a:gd name="connsiteY43" fmla="*/ 869950 h 1816100"/>
              <a:gd name="connsiteX44" fmla="*/ 2333625 w 5819775"/>
              <a:gd name="connsiteY44" fmla="*/ 869950 h 1816100"/>
              <a:gd name="connsiteX45" fmla="*/ 2333625 w 5819775"/>
              <a:gd name="connsiteY45" fmla="*/ 847725 h 1816100"/>
              <a:gd name="connsiteX46" fmla="*/ 2292350 w 5819775"/>
              <a:gd name="connsiteY46" fmla="*/ 847725 h 1816100"/>
              <a:gd name="connsiteX47" fmla="*/ 2292350 w 5819775"/>
              <a:gd name="connsiteY47" fmla="*/ 803275 h 1816100"/>
              <a:gd name="connsiteX48" fmla="*/ 2241550 w 5819775"/>
              <a:gd name="connsiteY48" fmla="*/ 803275 h 1816100"/>
              <a:gd name="connsiteX49" fmla="*/ 2241550 w 5819775"/>
              <a:gd name="connsiteY49" fmla="*/ 771525 h 1816100"/>
              <a:gd name="connsiteX50" fmla="*/ 2124075 w 5819775"/>
              <a:gd name="connsiteY50" fmla="*/ 771525 h 1816100"/>
              <a:gd name="connsiteX51" fmla="*/ 2124075 w 5819775"/>
              <a:gd name="connsiteY51" fmla="*/ 771525 h 1816100"/>
              <a:gd name="connsiteX52" fmla="*/ 2124075 w 5819775"/>
              <a:gd name="connsiteY52" fmla="*/ 771525 h 1816100"/>
              <a:gd name="connsiteX53" fmla="*/ 2124075 w 5819775"/>
              <a:gd name="connsiteY53" fmla="*/ 746125 h 1816100"/>
              <a:gd name="connsiteX54" fmla="*/ 1962150 w 5819775"/>
              <a:gd name="connsiteY54" fmla="*/ 746125 h 1816100"/>
              <a:gd name="connsiteX55" fmla="*/ 1962150 w 5819775"/>
              <a:gd name="connsiteY55" fmla="*/ 720725 h 1816100"/>
              <a:gd name="connsiteX56" fmla="*/ 1838325 w 5819775"/>
              <a:gd name="connsiteY56" fmla="*/ 720725 h 1816100"/>
              <a:gd name="connsiteX57" fmla="*/ 1838325 w 5819775"/>
              <a:gd name="connsiteY57" fmla="*/ 650875 h 1816100"/>
              <a:gd name="connsiteX58" fmla="*/ 1838325 w 5819775"/>
              <a:gd name="connsiteY58" fmla="*/ 650875 h 1816100"/>
              <a:gd name="connsiteX59" fmla="*/ 1838325 w 5819775"/>
              <a:gd name="connsiteY59" fmla="*/ 650875 h 1816100"/>
              <a:gd name="connsiteX60" fmla="*/ 1803400 w 5819775"/>
              <a:gd name="connsiteY60" fmla="*/ 650875 h 1816100"/>
              <a:gd name="connsiteX61" fmla="*/ 1803400 w 5819775"/>
              <a:gd name="connsiteY61" fmla="*/ 612775 h 1816100"/>
              <a:gd name="connsiteX62" fmla="*/ 1803400 w 5819775"/>
              <a:gd name="connsiteY62" fmla="*/ 612775 h 1816100"/>
              <a:gd name="connsiteX63" fmla="*/ 1781175 w 5819775"/>
              <a:gd name="connsiteY63" fmla="*/ 612775 h 1816100"/>
              <a:gd name="connsiteX64" fmla="*/ 1781175 w 5819775"/>
              <a:gd name="connsiteY64" fmla="*/ 568325 h 1816100"/>
              <a:gd name="connsiteX65" fmla="*/ 1673225 w 5819775"/>
              <a:gd name="connsiteY65" fmla="*/ 568325 h 1816100"/>
              <a:gd name="connsiteX66" fmla="*/ 1673225 w 5819775"/>
              <a:gd name="connsiteY66" fmla="*/ 530225 h 1816100"/>
              <a:gd name="connsiteX67" fmla="*/ 1657350 w 5819775"/>
              <a:gd name="connsiteY67" fmla="*/ 530225 h 1816100"/>
              <a:gd name="connsiteX68" fmla="*/ 1657350 w 5819775"/>
              <a:gd name="connsiteY68" fmla="*/ 488950 h 1816100"/>
              <a:gd name="connsiteX69" fmla="*/ 1489075 w 5819775"/>
              <a:gd name="connsiteY69" fmla="*/ 488950 h 1816100"/>
              <a:gd name="connsiteX70" fmla="*/ 1489075 w 5819775"/>
              <a:gd name="connsiteY70" fmla="*/ 488950 h 1816100"/>
              <a:gd name="connsiteX71" fmla="*/ 1489075 w 5819775"/>
              <a:gd name="connsiteY71" fmla="*/ 488950 h 1816100"/>
              <a:gd name="connsiteX72" fmla="*/ 1489075 w 5819775"/>
              <a:gd name="connsiteY72" fmla="*/ 460375 h 1816100"/>
              <a:gd name="connsiteX73" fmla="*/ 1346200 w 5819775"/>
              <a:gd name="connsiteY73" fmla="*/ 460375 h 1816100"/>
              <a:gd name="connsiteX74" fmla="*/ 1346200 w 5819775"/>
              <a:gd name="connsiteY74" fmla="*/ 431800 h 1816100"/>
              <a:gd name="connsiteX75" fmla="*/ 1317625 w 5819775"/>
              <a:gd name="connsiteY75" fmla="*/ 431800 h 1816100"/>
              <a:gd name="connsiteX76" fmla="*/ 1317625 w 5819775"/>
              <a:gd name="connsiteY76" fmla="*/ 431800 h 1816100"/>
              <a:gd name="connsiteX77" fmla="*/ 1317625 w 5819775"/>
              <a:gd name="connsiteY77" fmla="*/ 400050 h 1816100"/>
              <a:gd name="connsiteX78" fmla="*/ 1196975 w 5819775"/>
              <a:gd name="connsiteY78" fmla="*/ 400050 h 1816100"/>
              <a:gd name="connsiteX79" fmla="*/ 1196975 w 5819775"/>
              <a:gd name="connsiteY79" fmla="*/ 314325 h 1816100"/>
              <a:gd name="connsiteX80" fmla="*/ 1066800 w 5819775"/>
              <a:gd name="connsiteY80" fmla="*/ 314325 h 1816100"/>
              <a:gd name="connsiteX81" fmla="*/ 1066800 w 5819775"/>
              <a:gd name="connsiteY81" fmla="*/ 285750 h 1816100"/>
              <a:gd name="connsiteX82" fmla="*/ 1012825 w 5819775"/>
              <a:gd name="connsiteY82" fmla="*/ 285750 h 1816100"/>
              <a:gd name="connsiteX83" fmla="*/ 1012825 w 5819775"/>
              <a:gd name="connsiteY83" fmla="*/ 247650 h 1816100"/>
              <a:gd name="connsiteX84" fmla="*/ 869950 w 5819775"/>
              <a:gd name="connsiteY84" fmla="*/ 247650 h 1816100"/>
              <a:gd name="connsiteX85" fmla="*/ 869950 w 5819775"/>
              <a:gd name="connsiteY85" fmla="*/ 206375 h 1816100"/>
              <a:gd name="connsiteX86" fmla="*/ 822325 w 5819775"/>
              <a:gd name="connsiteY86" fmla="*/ 206375 h 1816100"/>
              <a:gd name="connsiteX87" fmla="*/ 822325 w 5819775"/>
              <a:gd name="connsiteY87" fmla="*/ 177800 h 1816100"/>
              <a:gd name="connsiteX88" fmla="*/ 749300 w 5819775"/>
              <a:gd name="connsiteY88" fmla="*/ 177800 h 1816100"/>
              <a:gd name="connsiteX89" fmla="*/ 749300 w 5819775"/>
              <a:gd name="connsiteY89" fmla="*/ 149225 h 1816100"/>
              <a:gd name="connsiteX90" fmla="*/ 749300 w 5819775"/>
              <a:gd name="connsiteY90" fmla="*/ 149225 h 1816100"/>
              <a:gd name="connsiteX91" fmla="*/ 717550 w 5819775"/>
              <a:gd name="connsiteY91" fmla="*/ 149225 h 1816100"/>
              <a:gd name="connsiteX92" fmla="*/ 717550 w 5819775"/>
              <a:gd name="connsiteY92" fmla="*/ 127000 h 1816100"/>
              <a:gd name="connsiteX93" fmla="*/ 663575 w 5819775"/>
              <a:gd name="connsiteY93" fmla="*/ 127000 h 1816100"/>
              <a:gd name="connsiteX94" fmla="*/ 663575 w 5819775"/>
              <a:gd name="connsiteY94" fmla="*/ 104775 h 1816100"/>
              <a:gd name="connsiteX95" fmla="*/ 501650 w 5819775"/>
              <a:gd name="connsiteY95" fmla="*/ 104775 h 1816100"/>
              <a:gd name="connsiteX96" fmla="*/ 501650 w 5819775"/>
              <a:gd name="connsiteY96" fmla="*/ 76200 h 1816100"/>
              <a:gd name="connsiteX97" fmla="*/ 450850 w 5819775"/>
              <a:gd name="connsiteY97" fmla="*/ 76200 h 1816100"/>
              <a:gd name="connsiteX98" fmla="*/ 450850 w 5819775"/>
              <a:gd name="connsiteY98" fmla="*/ 76200 h 1816100"/>
              <a:gd name="connsiteX99" fmla="*/ 450850 w 5819775"/>
              <a:gd name="connsiteY99" fmla="*/ 76200 h 1816100"/>
              <a:gd name="connsiteX100" fmla="*/ 450850 w 5819775"/>
              <a:gd name="connsiteY100" fmla="*/ 76200 h 1816100"/>
              <a:gd name="connsiteX101" fmla="*/ 450850 w 5819775"/>
              <a:gd name="connsiteY101" fmla="*/ 50800 h 1816100"/>
              <a:gd name="connsiteX102" fmla="*/ 263525 w 5819775"/>
              <a:gd name="connsiteY102" fmla="*/ 50800 h 1816100"/>
              <a:gd name="connsiteX103" fmla="*/ 263525 w 5819775"/>
              <a:gd name="connsiteY103" fmla="*/ 31750 h 1816100"/>
              <a:gd name="connsiteX104" fmla="*/ 225425 w 5819775"/>
              <a:gd name="connsiteY104" fmla="*/ 31750 h 1816100"/>
              <a:gd name="connsiteX105" fmla="*/ 225425 w 5819775"/>
              <a:gd name="connsiteY105" fmla="*/ 0 h 1816100"/>
              <a:gd name="connsiteX106" fmla="*/ 0 w 5819775"/>
              <a:gd name="connsiteY106" fmla="*/ 0 h 18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5819775" h="1816100">
                <a:moveTo>
                  <a:pt x="5819775" y="1816100"/>
                </a:moveTo>
                <a:lnTo>
                  <a:pt x="5172075" y="1816100"/>
                </a:lnTo>
                <a:lnTo>
                  <a:pt x="5172075" y="1641475"/>
                </a:lnTo>
                <a:lnTo>
                  <a:pt x="4432300" y="1641475"/>
                </a:lnTo>
                <a:lnTo>
                  <a:pt x="4432300" y="1581150"/>
                </a:lnTo>
                <a:lnTo>
                  <a:pt x="4222750" y="1581150"/>
                </a:lnTo>
                <a:lnTo>
                  <a:pt x="4222750" y="1539875"/>
                </a:lnTo>
                <a:lnTo>
                  <a:pt x="4165600" y="1539875"/>
                </a:lnTo>
                <a:lnTo>
                  <a:pt x="4165600" y="1504950"/>
                </a:lnTo>
                <a:lnTo>
                  <a:pt x="4079875" y="1504950"/>
                </a:lnTo>
                <a:lnTo>
                  <a:pt x="4079875" y="1463675"/>
                </a:lnTo>
                <a:lnTo>
                  <a:pt x="3736975" y="1463675"/>
                </a:lnTo>
                <a:lnTo>
                  <a:pt x="3736975" y="1425575"/>
                </a:lnTo>
                <a:lnTo>
                  <a:pt x="3670300" y="1425575"/>
                </a:lnTo>
                <a:lnTo>
                  <a:pt x="3670300" y="1416050"/>
                </a:lnTo>
                <a:lnTo>
                  <a:pt x="3606800" y="1416050"/>
                </a:lnTo>
                <a:lnTo>
                  <a:pt x="3606800" y="1330325"/>
                </a:lnTo>
                <a:lnTo>
                  <a:pt x="3565525" y="1330325"/>
                </a:lnTo>
                <a:lnTo>
                  <a:pt x="3565525" y="1298575"/>
                </a:lnTo>
                <a:lnTo>
                  <a:pt x="3517900" y="1298575"/>
                </a:lnTo>
                <a:lnTo>
                  <a:pt x="3517900" y="1254125"/>
                </a:lnTo>
                <a:lnTo>
                  <a:pt x="3498850" y="1254125"/>
                </a:lnTo>
                <a:lnTo>
                  <a:pt x="3498850" y="1216025"/>
                </a:lnTo>
                <a:lnTo>
                  <a:pt x="3413125" y="1216025"/>
                </a:lnTo>
                <a:lnTo>
                  <a:pt x="3413125" y="1171575"/>
                </a:lnTo>
                <a:lnTo>
                  <a:pt x="3368675" y="1171575"/>
                </a:lnTo>
                <a:lnTo>
                  <a:pt x="3368675" y="1139825"/>
                </a:lnTo>
                <a:lnTo>
                  <a:pt x="3267075" y="1139825"/>
                </a:lnTo>
                <a:lnTo>
                  <a:pt x="3267075" y="1069975"/>
                </a:lnTo>
                <a:lnTo>
                  <a:pt x="2965450" y="1069975"/>
                </a:lnTo>
                <a:lnTo>
                  <a:pt x="2965450" y="1057275"/>
                </a:lnTo>
                <a:lnTo>
                  <a:pt x="2886075" y="1057275"/>
                </a:lnTo>
                <a:lnTo>
                  <a:pt x="2886075" y="1022350"/>
                </a:lnTo>
                <a:lnTo>
                  <a:pt x="2822575" y="1022350"/>
                </a:lnTo>
                <a:lnTo>
                  <a:pt x="2822575" y="993775"/>
                </a:lnTo>
                <a:lnTo>
                  <a:pt x="2733675" y="993775"/>
                </a:lnTo>
                <a:lnTo>
                  <a:pt x="2733675" y="977900"/>
                </a:lnTo>
                <a:lnTo>
                  <a:pt x="2647950" y="977900"/>
                </a:lnTo>
                <a:lnTo>
                  <a:pt x="2647950" y="930275"/>
                </a:lnTo>
                <a:lnTo>
                  <a:pt x="2489200" y="930275"/>
                </a:lnTo>
                <a:lnTo>
                  <a:pt x="2489200" y="930275"/>
                </a:lnTo>
                <a:lnTo>
                  <a:pt x="2489200" y="898525"/>
                </a:lnTo>
                <a:lnTo>
                  <a:pt x="2406650" y="898525"/>
                </a:lnTo>
                <a:lnTo>
                  <a:pt x="2406650" y="869950"/>
                </a:lnTo>
                <a:lnTo>
                  <a:pt x="2333625" y="869950"/>
                </a:lnTo>
                <a:lnTo>
                  <a:pt x="2333625" y="847725"/>
                </a:lnTo>
                <a:lnTo>
                  <a:pt x="2292350" y="847725"/>
                </a:lnTo>
                <a:lnTo>
                  <a:pt x="2292350" y="803275"/>
                </a:lnTo>
                <a:lnTo>
                  <a:pt x="2241550" y="803275"/>
                </a:lnTo>
                <a:lnTo>
                  <a:pt x="2241550" y="771525"/>
                </a:lnTo>
                <a:lnTo>
                  <a:pt x="2124075" y="771525"/>
                </a:lnTo>
                <a:lnTo>
                  <a:pt x="2124075" y="771525"/>
                </a:lnTo>
                <a:lnTo>
                  <a:pt x="2124075" y="771525"/>
                </a:lnTo>
                <a:lnTo>
                  <a:pt x="2124075" y="746125"/>
                </a:lnTo>
                <a:lnTo>
                  <a:pt x="1962150" y="746125"/>
                </a:lnTo>
                <a:lnTo>
                  <a:pt x="1962150" y="720725"/>
                </a:lnTo>
                <a:lnTo>
                  <a:pt x="1838325" y="720725"/>
                </a:lnTo>
                <a:lnTo>
                  <a:pt x="1838325" y="650875"/>
                </a:lnTo>
                <a:lnTo>
                  <a:pt x="1838325" y="650875"/>
                </a:lnTo>
                <a:lnTo>
                  <a:pt x="1838325" y="650875"/>
                </a:lnTo>
                <a:lnTo>
                  <a:pt x="1803400" y="650875"/>
                </a:lnTo>
                <a:lnTo>
                  <a:pt x="1803400" y="612775"/>
                </a:lnTo>
                <a:lnTo>
                  <a:pt x="1803400" y="612775"/>
                </a:lnTo>
                <a:lnTo>
                  <a:pt x="1781175" y="612775"/>
                </a:lnTo>
                <a:lnTo>
                  <a:pt x="1781175" y="568325"/>
                </a:lnTo>
                <a:lnTo>
                  <a:pt x="1673225" y="568325"/>
                </a:lnTo>
                <a:lnTo>
                  <a:pt x="1673225" y="530225"/>
                </a:lnTo>
                <a:lnTo>
                  <a:pt x="1657350" y="530225"/>
                </a:lnTo>
                <a:lnTo>
                  <a:pt x="1657350" y="488950"/>
                </a:lnTo>
                <a:lnTo>
                  <a:pt x="1489075" y="488950"/>
                </a:lnTo>
                <a:lnTo>
                  <a:pt x="1489075" y="488950"/>
                </a:lnTo>
                <a:lnTo>
                  <a:pt x="1489075" y="488950"/>
                </a:lnTo>
                <a:lnTo>
                  <a:pt x="1489075" y="460375"/>
                </a:lnTo>
                <a:lnTo>
                  <a:pt x="1346200" y="460375"/>
                </a:lnTo>
                <a:lnTo>
                  <a:pt x="1346200" y="431800"/>
                </a:lnTo>
                <a:lnTo>
                  <a:pt x="1317625" y="431800"/>
                </a:lnTo>
                <a:lnTo>
                  <a:pt x="1317625" y="431800"/>
                </a:lnTo>
                <a:lnTo>
                  <a:pt x="1317625" y="400050"/>
                </a:lnTo>
                <a:lnTo>
                  <a:pt x="1196975" y="400050"/>
                </a:lnTo>
                <a:lnTo>
                  <a:pt x="1196975" y="314325"/>
                </a:lnTo>
                <a:lnTo>
                  <a:pt x="1066800" y="314325"/>
                </a:lnTo>
                <a:lnTo>
                  <a:pt x="1066800" y="285750"/>
                </a:lnTo>
                <a:lnTo>
                  <a:pt x="1012825" y="285750"/>
                </a:lnTo>
                <a:lnTo>
                  <a:pt x="1012825" y="247650"/>
                </a:lnTo>
                <a:lnTo>
                  <a:pt x="869950" y="247650"/>
                </a:lnTo>
                <a:lnTo>
                  <a:pt x="869950" y="206375"/>
                </a:lnTo>
                <a:lnTo>
                  <a:pt x="822325" y="206375"/>
                </a:lnTo>
                <a:lnTo>
                  <a:pt x="822325" y="177800"/>
                </a:lnTo>
                <a:lnTo>
                  <a:pt x="749300" y="177800"/>
                </a:lnTo>
                <a:lnTo>
                  <a:pt x="749300" y="149225"/>
                </a:lnTo>
                <a:lnTo>
                  <a:pt x="749300" y="149225"/>
                </a:lnTo>
                <a:lnTo>
                  <a:pt x="717550" y="149225"/>
                </a:lnTo>
                <a:lnTo>
                  <a:pt x="717550" y="127000"/>
                </a:lnTo>
                <a:lnTo>
                  <a:pt x="663575" y="127000"/>
                </a:lnTo>
                <a:lnTo>
                  <a:pt x="663575" y="104775"/>
                </a:lnTo>
                <a:lnTo>
                  <a:pt x="501650" y="104775"/>
                </a:lnTo>
                <a:lnTo>
                  <a:pt x="501650" y="76200"/>
                </a:lnTo>
                <a:lnTo>
                  <a:pt x="450850" y="76200"/>
                </a:lnTo>
                <a:lnTo>
                  <a:pt x="450850" y="76200"/>
                </a:lnTo>
                <a:lnTo>
                  <a:pt x="450850" y="76200"/>
                </a:lnTo>
                <a:lnTo>
                  <a:pt x="450850" y="76200"/>
                </a:lnTo>
                <a:lnTo>
                  <a:pt x="450850" y="50800"/>
                </a:lnTo>
                <a:lnTo>
                  <a:pt x="263525" y="50800"/>
                </a:lnTo>
                <a:lnTo>
                  <a:pt x="263525" y="31750"/>
                </a:lnTo>
                <a:lnTo>
                  <a:pt x="225425" y="31750"/>
                </a:lnTo>
                <a:lnTo>
                  <a:pt x="22542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7BE7AD-23D5-347B-7EE2-57DF704CE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MAGNITUDE: Final OS Analysis in BRCA+ Subgroup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7DA0B00-E3B3-7E0A-9940-35B90D69D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6154" y="1335023"/>
            <a:ext cx="4015183" cy="4754880"/>
          </a:xfrm>
        </p:spPr>
        <p:txBody>
          <a:bodyPr/>
          <a:lstStyle/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/>
              <a:t>Unadjusted OS analysis numerically favored niraparib + AAP</a:t>
            </a:r>
            <a:endParaRPr lang="en-US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/>
              <a:t>In preplanned multivariate analysis incorporating prognostic factors, OS improved with niraparib + AAP</a:t>
            </a:r>
            <a:endParaRPr lang="en-US" dirty="0"/>
          </a:p>
          <a:p>
            <a:pPr lvl="2"/>
            <a:r>
              <a:rPr lang="en-US" dirty="0"/>
              <a:t>HR: 0.663 (95% CI: 0.464-0.947; nominal </a:t>
            </a:r>
            <a:r>
              <a:rPr lang="en-US" i="1" dirty="0"/>
              <a:t>P</a:t>
            </a:r>
            <a:r>
              <a:rPr lang="en-US" dirty="0"/>
              <a:t> = .0237)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896AE5-BF86-6A5F-5BD7-5203A3CFE25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it-IT" dirty="0"/>
              <a:t>Chi. Eur Urol Oncol. 2025;8:986.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92192E-E76A-CA3C-1E4A-5BAA370E592A}"/>
              </a:ext>
            </a:extLst>
          </p:cNvPr>
          <p:cNvSpPr txBox="1"/>
          <p:nvPr/>
        </p:nvSpPr>
        <p:spPr bwMode="auto">
          <a:xfrm>
            <a:off x="1884164" y="1446434"/>
            <a:ext cx="59070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Unadjusted Final Analysis of OS in </a:t>
            </a:r>
            <a:r>
              <a:rPr kumimoji="0" lang="en-US" sz="16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BRCA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 Subgroup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Median follow-up: 35.9 mo</a:t>
            </a:r>
          </a:p>
        </p:txBody>
      </p:sp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63104E16-3DA3-5DB7-6673-E8D770B0A7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171122"/>
              </p:ext>
            </p:extLst>
          </p:nvPr>
        </p:nvGraphicFramePr>
        <p:xfrm>
          <a:off x="4485567" y="2003808"/>
          <a:ext cx="3455349" cy="8839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00935">
                  <a:extLst>
                    <a:ext uri="{9D8B030D-6E8A-4147-A177-3AD203B41FA5}">
                      <a16:colId xmlns:a16="http://schemas.microsoft.com/office/drawing/2014/main" val="3638793510"/>
                    </a:ext>
                  </a:extLst>
                </a:gridCol>
                <a:gridCol w="1954414">
                  <a:extLst>
                    <a:ext uri="{9D8B030D-6E8A-4147-A177-3AD203B41FA5}">
                      <a16:colId xmlns:a16="http://schemas.microsoft.com/office/drawing/2014/main" val="16710234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600" u="none">
                          <a:solidFill>
                            <a:schemeClr val="tx1"/>
                          </a:solidFill>
                        </a:rPr>
                        <a:t>Median OS (Mo)</a:t>
                      </a:r>
                      <a:endParaRPr lang="en-US" sz="160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668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600" b="1" dirty="0">
                          <a:solidFill>
                            <a:schemeClr val="accent1"/>
                          </a:solidFill>
                        </a:rPr>
                        <a:t>Nira + AAP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30.4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1105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600" b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Pbo + AAP</a:t>
                      </a:r>
                      <a:endParaRPr lang="en-US" sz="16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28.6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7013057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A36EA379-4529-20DA-2E80-D5B465253415}"/>
              </a:ext>
            </a:extLst>
          </p:cNvPr>
          <p:cNvSpPr txBox="1"/>
          <p:nvPr/>
        </p:nvSpPr>
        <p:spPr bwMode="auto">
          <a:xfrm rot="16200000">
            <a:off x="-311809" y="3411869"/>
            <a:ext cx="29077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Patients Without Event (%)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4F78A4-B64C-E64C-B311-488EE0BC5B2B}"/>
              </a:ext>
            </a:extLst>
          </p:cNvPr>
          <p:cNvSpPr txBox="1"/>
          <p:nvPr/>
        </p:nvSpPr>
        <p:spPr bwMode="auto">
          <a:xfrm>
            <a:off x="1860910" y="5352758"/>
            <a:ext cx="59527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Mo From Randomization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35F150C-D363-70A6-A4C5-9211A27107EF}"/>
              </a:ext>
            </a:extLst>
          </p:cNvPr>
          <p:cNvGrpSpPr/>
          <p:nvPr/>
        </p:nvGrpSpPr>
        <p:grpSpPr>
          <a:xfrm>
            <a:off x="108000" y="5427746"/>
            <a:ext cx="7765973" cy="650968"/>
            <a:chOff x="308637" y="5736505"/>
            <a:chExt cx="7765973" cy="65096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FE666B2-8E86-EF36-814C-FDDCF1F23820}"/>
                </a:ext>
              </a:extLst>
            </p:cNvPr>
            <p:cNvSpPr txBox="1"/>
            <p:nvPr/>
          </p:nvSpPr>
          <p:spPr bwMode="auto">
            <a:xfrm>
              <a:off x="308637" y="5736505"/>
              <a:ext cx="15792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Patients at Risk, n</a:t>
              </a:r>
              <a:b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Nira + AAP</a:t>
              </a:r>
              <a:b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Pbo + AAP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C230849-2058-1BED-21C9-C1651D0DBD76}"/>
                </a:ext>
              </a:extLst>
            </p:cNvPr>
            <p:cNvSpPr txBox="1"/>
            <p:nvPr/>
          </p:nvSpPr>
          <p:spPr bwMode="auto">
            <a:xfrm>
              <a:off x="1784587" y="5925808"/>
              <a:ext cx="37542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113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112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B4FB702-63A7-E11B-D4DD-77561E518279}"/>
                </a:ext>
              </a:extLst>
            </p:cNvPr>
            <p:cNvSpPr txBox="1"/>
            <p:nvPr/>
          </p:nvSpPr>
          <p:spPr bwMode="auto">
            <a:xfrm>
              <a:off x="2154800" y="5925808"/>
              <a:ext cx="3802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111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110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0B41ACD-C4B7-D822-AB47-8096221D8D2C}"/>
                </a:ext>
              </a:extLst>
            </p:cNvPr>
            <p:cNvSpPr txBox="1"/>
            <p:nvPr/>
          </p:nvSpPr>
          <p:spPr bwMode="auto">
            <a:xfrm>
              <a:off x="2504175" y="5925808"/>
              <a:ext cx="42671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107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109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CE7B14C-60F7-3D17-5B16-14DCE8D504A1}"/>
                </a:ext>
              </a:extLst>
            </p:cNvPr>
            <p:cNvSpPr txBox="1"/>
            <p:nvPr/>
          </p:nvSpPr>
          <p:spPr bwMode="auto">
            <a:xfrm>
              <a:off x="2876793" y="5925808"/>
              <a:ext cx="42671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101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104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4BFDC99-0F9C-735D-119E-234F21093541}"/>
                </a:ext>
              </a:extLst>
            </p:cNvPr>
            <p:cNvSpPr txBox="1"/>
            <p:nvPr/>
          </p:nvSpPr>
          <p:spPr bwMode="auto">
            <a:xfrm>
              <a:off x="3274258" y="5925808"/>
              <a:ext cx="37702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95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94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72C18FF-2D6F-F7C9-2D82-B4A618EBF225}"/>
                </a:ext>
              </a:extLst>
            </p:cNvPr>
            <p:cNvSpPr txBox="1"/>
            <p:nvPr/>
          </p:nvSpPr>
          <p:spPr bwMode="auto">
            <a:xfrm>
              <a:off x="3645273" y="5925808"/>
              <a:ext cx="3802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86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87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2E9747D-9F6F-ED08-C22A-B6A646145DAB}"/>
                </a:ext>
              </a:extLst>
            </p:cNvPr>
            <p:cNvSpPr txBox="1"/>
            <p:nvPr/>
          </p:nvSpPr>
          <p:spPr bwMode="auto">
            <a:xfrm>
              <a:off x="4018692" y="5925808"/>
              <a:ext cx="3786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83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EEDB8FC-07B4-FB2B-B5A6-0759376F0894}"/>
                </a:ext>
              </a:extLst>
            </p:cNvPr>
            <p:cNvSpPr txBox="1"/>
            <p:nvPr/>
          </p:nvSpPr>
          <p:spPr bwMode="auto">
            <a:xfrm>
              <a:off x="4398524" y="5925808"/>
              <a:ext cx="36420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77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70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F90A44D-25A6-B5D0-B849-C8D1E79F284B}"/>
                </a:ext>
              </a:extLst>
            </p:cNvPr>
            <p:cNvSpPr txBox="1"/>
            <p:nvPr/>
          </p:nvSpPr>
          <p:spPr bwMode="auto">
            <a:xfrm>
              <a:off x="4763928" y="5925808"/>
              <a:ext cx="3786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70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E1C74A1-2C10-F6F0-E5D9-BDB6C8C61D42}"/>
                </a:ext>
              </a:extLst>
            </p:cNvPr>
            <p:cNvSpPr txBox="1"/>
            <p:nvPr/>
          </p:nvSpPr>
          <p:spPr bwMode="auto">
            <a:xfrm>
              <a:off x="5136546" y="5925808"/>
              <a:ext cx="3786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65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58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ACBA9EF-2AD2-EB24-18AD-B9353E000CD2}"/>
                </a:ext>
              </a:extLst>
            </p:cNvPr>
            <p:cNvSpPr txBox="1"/>
            <p:nvPr/>
          </p:nvSpPr>
          <p:spPr bwMode="auto">
            <a:xfrm>
              <a:off x="5514775" y="5925808"/>
              <a:ext cx="36740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47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6C40B55-0B46-4832-FB3E-B90AE9AF6B04}"/>
                </a:ext>
              </a:extLst>
            </p:cNvPr>
            <p:cNvSpPr txBox="1"/>
            <p:nvPr/>
          </p:nvSpPr>
          <p:spPr bwMode="auto">
            <a:xfrm>
              <a:off x="5884988" y="5925808"/>
              <a:ext cx="37221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35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25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1626B78-832C-0508-3BBF-DD46A5CE020D}"/>
                </a:ext>
              </a:extLst>
            </p:cNvPr>
            <p:cNvSpPr txBox="1"/>
            <p:nvPr/>
          </p:nvSpPr>
          <p:spPr bwMode="auto">
            <a:xfrm>
              <a:off x="6259209" y="5925808"/>
              <a:ext cx="36901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24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DEC787B-72DC-C71D-C664-A6C47B0CED26}"/>
                </a:ext>
              </a:extLst>
            </p:cNvPr>
            <p:cNvSpPr txBox="1"/>
            <p:nvPr/>
          </p:nvSpPr>
          <p:spPr bwMode="auto">
            <a:xfrm>
              <a:off x="6651063" y="5925808"/>
              <a:ext cx="33054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14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17EF323-DC08-5DF1-62E0-6471CC212C0D}"/>
                </a:ext>
              </a:extLst>
            </p:cNvPr>
            <p:cNvSpPr txBox="1"/>
            <p:nvPr/>
          </p:nvSpPr>
          <p:spPr bwMode="auto">
            <a:xfrm>
              <a:off x="7047726" y="5925808"/>
              <a:ext cx="2824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C7A7ECC-0C55-007E-B1E3-13AA9C9A5EA5}"/>
                </a:ext>
              </a:extLst>
            </p:cNvPr>
            <p:cNvSpPr txBox="1"/>
            <p:nvPr/>
          </p:nvSpPr>
          <p:spPr bwMode="auto">
            <a:xfrm>
              <a:off x="7793764" y="5925808"/>
              <a:ext cx="2808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0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EAE88BA-6F75-D575-E279-CE7914B25DC2}"/>
                </a:ext>
              </a:extLst>
            </p:cNvPr>
            <p:cNvSpPr txBox="1"/>
            <p:nvPr/>
          </p:nvSpPr>
          <p:spPr bwMode="auto">
            <a:xfrm>
              <a:off x="7423550" y="5925808"/>
              <a:ext cx="2760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</p:grp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B92C8D6-BCA8-5D58-477B-745DC00A4DA0}"/>
              </a:ext>
            </a:extLst>
          </p:cNvPr>
          <p:cNvCxnSpPr>
            <a:cxnSpLocks/>
          </p:cNvCxnSpPr>
          <p:nvPr/>
        </p:nvCxnSpPr>
        <p:spPr bwMode="auto">
          <a:xfrm>
            <a:off x="1764975" y="5018891"/>
            <a:ext cx="5975350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F722FD0-DFB3-5396-2FD5-FEF1226A22AE}"/>
              </a:ext>
            </a:extLst>
          </p:cNvPr>
          <p:cNvCxnSpPr>
            <a:cxnSpLocks/>
          </p:cNvCxnSpPr>
          <p:nvPr/>
        </p:nvCxnSpPr>
        <p:spPr bwMode="auto">
          <a:xfrm flipV="1">
            <a:off x="1768150" y="2091541"/>
            <a:ext cx="0" cy="292735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E75C060-865B-0C6C-879C-D7DEB3900DAD}"/>
              </a:ext>
            </a:extLst>
          </p:cNvPr>
          <p:cNvCxnSpPr/>
          <p:nvPr/>
        </p:nvCxnSpPr>
        <p:spPr bwMode="auto">
          <a:xfrm>
            <a:off x="1764975" y="3552041"/>
            <a:ext cx="5886450" cy="0"/>
          </a:xfrm>
          <a:prstGeom prst="line">
            <a:avLst/>
          </a:prstGeom>
          <a:noFill/>
          <a:ln w="28575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3C4BCE2-8630-83EF-4B82-18F826447355}"/>
              </a:ext>
            </a:extLst>
          </p:cNvPr>
          <p:cNvCxnSpPr>
            <a:cxnSpLocks/>
          </p:cNvCxnSpPr>
          <p:nvPr/>
        </p:nvCxnSpPr>
        <p:spPr bwMode="auto">
          <a:xfrm flipH="1">
            <a:off x="1701475" y="2097891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F2B15A9-36AA-DA88-43E9-D5BB00A12B9A}"/>
              </a:ext>
            </a:extLst>
          </p:cNvPr>
          <p:cNvCxnSpPr>
            <a:cxnSpLocks/>
          </p:cNvCxnSpPr>
          <p:nvPr/>
        </p:nvCxnSpPr>
        <p:spPr bwMode="auto">
          <a:xfrm flipH="1">
            <a:off x="1701475" y="2682091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E5DC14D-206D-3829-7F34-DCF13FC6294F}"/>
              </a:ext>
            </a:extLst>
          </p:cNvPr>
          <p:cNvCxnSpPr>
            <a:cxnSpLocks/>
          </p:cNvCxnSpPr>
          <p:nvPr/>
        </p:nvCxnSpPr>
        <p:spPr bwMode="auto">
          <a:xfrm flipH="1">
            <a:off x="1701475" y="3266291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CA8A333-2135-65BA-8A57-65A14AC2A968}"/>
              </a:ext>
            </a:extLst>
          </p:cNvPr>
          <p:cNvCxnSpPr>
            <a:cxnSpLocks/>
          </p:cNvCxnSpPr>
          <p:nvPr/>
        </p:nvCxnSpPr>
        <p:spPr bwMode="auto">
          <a:xfrm flipH="1">
            <a:off x="1701475" y="3850491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C3A592B-D188-F4D6-1D84-B01355D53553}"/>
              </a:ext>
            </a:extLst>
          </p:cNvPr>
          <p:cNvCxnSpPr>
            <a:cxnSpLocks/>
          </p:cNvCxnSpPr>
          <p:nvPr/>
        </p:nvCxnSpPr>
        <p:spPr bwMode="auto">
          <a:xfrm flipH="1">
            <a:off x="1701475" y="4434691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EC31525-17C1-B7D3-7B0A-4680642F15EB}"/>
              </a:ext>
            </a:extLst>
          </p:cNvPr>
          <p:cNvCxnSpPr>
            <a:cxnSpLocks/>
          </p:cNvCxnSpPr>
          <p:nvPr/>
        </p:nvCxnSpPr>
        <p:spPr bwMode="auto">
          <a:xfrm flipH="1">
            <a:off x="1701475" y="5018891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C0A5895-2E38-B182-A135-98EB34769703}"/>
              </a:ext>
            </a:extLst>
          </p:cNvPr>
          <p:cNvCxnSpPr>
            <a:cxnSpLocks/>
          </p:cNvCxnSpPr>
          <p:nvPr/>
        </p:nvCxnSpPr>
        <p:spPr bwMode="auto">
          <a:xfrm>
            <a:off x="1768150" y="501889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AA63AD8-67CE-E699-B0B5-55B213FEE86F}"/>
              </a:ext>
            </a:extLst>
          </p:cNvPr>
          <p:cNvCxnSpPr>
            <a:cxnSpLocks/>
          </p:cNvCxnSpPr>
          <p:nvPr/>
        </p:nvCxnSpPr>
        <p:spPr bwMode="auto">
          <a:xfrm>
            <a:off x="2140816" y="501889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BCB32C7-7052-5972-FB8A-671D53EF5AB3}"/>
              </a:ext>
            </a:extLst>
          </p:cNvPr>
          <p:cNvCxnSpPr>
            <a:cxnSpLocks/>
          </p:cNvCxnSpPr>
          <p:nvPr/>
        </p:nvCxnSpPr>
        <p:spPr bwMode="auto">
          <a:xfrm>
            <a:off x="2513482" y="501889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FE25599-D319-5A5F-FEE2-7DC93717320A}"/>
              </a:ext>
            </a:extLst>
          </p:cNvPr>
          <p:cNvCxnSpPr>
            <a:cxnSpLocks/>
          </p:cNvCxnSpPr>
          <p:nvPr/>
        </p:nvCxnSpPr>
        <p:spPr bwMode="auto">
          <a:xfrm>
            <a:off x="2886148" y="501889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DF3F996-4C04-F82A-C2AB-A8D3F63D1E21}"/>
              </a:ext>
            </a:extLst>
          </p:cNvPr>
          <p:cNvCxnSpPr>
            <a:cxnSpLocks/>
          </p:cNvCxnSpPr>
          <p:nvPr/>
        </p:nvCxnSpPr>
        <p:spPr bwMode="auto">
          <a:xfrm>
            <a:off x="3258814" y="501889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6CD3667-7FBA-83C4-C70F-A42164A663E5}"/>
              </a:ext>
            </a:extLst>
          </p:cNvPr>
          <p:cNvCxnSpPr>
            <a:cxnSpLocks/>
          </p:cNvCxnSpPr>
          <p:nvPr/>
        </p:nvCxnSpPr>
        <p:spPr bwMode="auto">
          <a:xfrm>
            <a:off x="3631480" y="501889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87FB321-2C67-423D-0334-2D00E653DA77}"/>
              </a:ext>
            </a:extLst>
          </p:cNvPr>
          <p:cNvCxnSpPr>
            <a:cxnSpLocks/>
          </p:cNvCxnSpPr>
          <p:nvPr/>
        </p:nvCxnSpPr>
        <p:spPr bwMode="auto">
          <a:xfrm>
            <a:off x="4004146" y="501889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4704D24-C9E6-5C59-5CE3-EEEFD050BDB9}"/>
              </a:ext>
            </a:extLst>
          </p:cNvPr>
          <p:cNvCxnSpPr>
            <a:cxnSpLocks/>
          </p:cNvCxnSpPr>
          <p:nvPr/>
        </p:nvCxnSpPr>
        <p:spPr bwMode="auto">
          <a:xfrm>
            <a:off x="4376812" y="501889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4BE77829-FC92-D04A-75AC-C455F0491D66}"/>
              </a:ext>
            </a:extLst>
          </p:cNvPr>
          <p:cNvCxnSpPr>
            <a:cxnSpLocks/>
          </p:cNvCxnSpPr>
          <p:nvPr/>
        </p:nvCxnSpPr>
        <p:spPr bwMode="auto">
          <a:xfrm>
            <a:off x="4749478" y="501889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039DB815-095E-C463-C796-4C2C90958CC2}"/>
              </a:ext>
            </a:extLst>
          </p:cNvPr>
          <p:cNvCxnSpPr>
            <a:cxnSpLocks/>
          </p:cNvCxnSpPr>
          <p:nvPr/>
        </p:nvCxnSpPr>
        <p:spPr bwMode="auto">
          <a:xfrm>
            <a:off x="5122144" y="501889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907C617-11D0-A8C2-5558-F868E71AE8C0}"/>
              </a:ext>
            </a:extLst>
          </p:cNvPr>
          <p:cNvCxnSpPr>
            <a:cxnSpLocks/>
          </p:cNvCxnSpPr>
          <p:nvPr/>
        </p:nvCxnSpPr>
        <p:spPr bwMode="auto">
          <a:xfrm>
            <a:off x="5494810" y="501889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A6816A1A-182D-0773-F759-EB2E80AF1A7A}"/>
              </a:ext>
            </a:extLst>
          </p:cNvPr>
          <p:cNvCxnSpPr>
            <a:cxnSpLocks/>
          </p:cNvCxnSpPr>
          <p:nvPr/>
        </p:nvCxnSpPr>
        <p:spPr bwMode="auto">
          <a:xfrm>
            <a:off x="5867476" y="501889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55864B8-2949-E916-6722-905F0A3154BC}"/>
              </a:ext>
            </a:extLst>
          </p:cNvPr>
          <p:cNvCxnSpPr>
            <a:cxnSpLocks/>
          </p:cNvCxnSpPr>
          <p:nvPr/>
        </p:nvCxnSpPr>
        <p:spPr bwMode="auto">
          <a:xfrm>
            <a:off x="6240142" y="501889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47A571BF-4EF3-DE59-594A-432D06EA29BB}"/>
              </a:ext>
            </a:extLst>
          </p:cNvPr>
          <p:cNvCxnSpPr>
            <a:cxnSpLocks/>
          </p:cNvCxnSpPr>
          <p:nvPr/>
        </p:nvCxnSpPr>
        <p:spPr bwMode="auto">
          <a:xfrm>
            <a:off x="6612808" y="501889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41EEE4D-D9BF-096B-1EC9-D549597289B8}"/>
              </a:ext>
            </a:extLst>
          </p:cNvPr>
          <p:cNvCxnSpPr>
            <a:cxnSpLocks/>
          </p:cNvCxnSpPr>
          <p:nvPr/>
        </p:nvCxnSpPr>
        <p:spPr bwMode="auto">
          <a:xfrm>
            <a:off x="6985474" y="501889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7C6AE9E3-B3DA-7F91-9036-43351A63FA5A}"/>
              </a:ext>
            </a:extLst>
          </p:cNvPr>
          <p:cNvCxnSpPr>
            <a:cxnSpLocks/>
          </p:cNvCxnSpPr>
          <p:nvPr/>
        </p:nvCxnSpPr>
        <p:spPr bwMode="auto">
          <a:xfrm>
            <a:off x="7358140" y="501889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CFC94325-1AE5-706E-45D1-06A6D91B47B7}"/>
              </a:ext>
            </a:extLst>
          </p:cNvPr>
          <p:cNvCxnSpPr>
            <a:cxnSpLocks/>
          </p:cNvCxnSpPr>
          <p:nvPr/>
        </p:nvCxnSpPr>
        <p:spPr bwMode="auto">
          <a:xfrm>
            <a:off x="7730800" y="5018891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2C7621E0-B2BE-5FA2-CAD8-DF3B561FF07E}"/>
              </a:ext>
            </a:extLst>
          </p:cNvPr>
          <p:cNvSpPr txBox="1"/>
          <p:nvPr/>
        </p:nvSpPr>
        <p:spPr bwMode="auto">
          <a:xfrm>
            <a:off x="1168075" y="1920091"/>
            <a:ext cx="590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E57E48F-7226-F279-BAE1-6530FBD1CC48}"/>
              </a:ext>
            </a:extLst>
          </p:cNvPr>
          <p:cNvSpPr txBox="1"/>
          <p:nvPr/>
        </p:nvSpPr>
        <p:spPr bwMode="auto">
          <a:xfrm>
            <a:off x="1168075" y="2504291"/>
            <a:ext cx="590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F29CED0-F71C-6F7A-0BA1-82BDB0FF9C77}"/>
              </a:ext>
            </a:extLst>
          </p:cNvPr>
          <p:cNvSpPr txBox="1"/>
          <p:nvPr/>
        </p:nvSpPr>
        <p:spPr bwMode="auto">
          <a:xfrm>
            <a:off x="1168075" y="3088491"/>
            <a:ext cx="590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F3EB6F0-A6B2-128F-4DFF-52D75FE72365}"/>
              </a:ext>
            </a:extLst>
          </p:cNvPr>
          <p:cNvSpPr txBox="1"/>
          <p:nvPr/>
        </p:nvSpPr>
        <p:spPr bwMode="auto">
          <a:xfrm>
            <a:off x="1168075" y="3672691"/>
            <a:ext cx="590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BF07684-985D-A975-7F0D-1118D9C184E2}"/>
              </a:ext>
            </a:extLst>
          </p:cNvPr>
          <p:cNvSpPr txBox="1"/>
          <p:nvPr/>
        </p:nvSpPr>
        <p:spPr bwMode="auto">
          <a:xfrm>
            <a:off x="1168075" y="4256891"/>
            <a:ext cx="590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F927AA8-5559-6AAF-9F74-0CF43FA031CF}"/>
              </a:ext>
            </a:extLst>
          </p:cNvPr>
          <p:cNvSpPr txBox="1"/>
          <p:nvPr/>
        </p:nvSpPr>
        <p:spPr bwMode="auto">
          <a:xfrm>
            <a:off x="1168075" y="4841091"/>
            <a:ext cx="590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610A4A6-1255-F911-1807-071DBD3E945C}"/>
              </a:ext>
            </a:extLst>
          </p:cNvPr>
          <p:cNvSpPr txBox="1"/>
          <p:nvPr/>
        </p:nvSpPr>
        <p:spPr bwMode="auto">
          <a:xfrm>
            <a:off x="7505374" y="5063341"/>
            <a:ext cx="5132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F51BDDD-1579-4B51-EA97-D5CC87927F82}"/>
              </a:ext>
            </a:extLst>
          </p:cNvPr>
          <p:cNvSpPr txBox="1"/>
          <p:nvPr/>
        </p:nvSpPr>
        <p:spPr bwMode="auto">
          <a:xfrm>
            <a:off x="1542725" y="5063341"/>
            <a:ext cx="4381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EC9DBD2-BF36-49B5-95D9-2EF7593F302E}"/>
              </a:ext>
            </a:extLst>
          </p:cNvPr>
          <p:cNvSpPr txBox="1"/>
          <p:nvPr/>
        </p:nvSpPr>
        <p:spPr bwMode="auto">
          <a:xfrm>
            <a:off x="1915391" y="5063341"/>
            <a:ext cx="4381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6C583E9-D9ED-4DBC-BB5D-B718CF144EA7}"/>
              </a:ext>
            </a:extLst>
          </p:cNvPr>
          <p:cNvSpPr txBox="1"/>
          <p:nvPr/>
        </p:nvSpPr>
        <p:spPr bwMode="auto">
          <a:xfrm>
            <a:off x="2288057" y="5063341"/>
            <a:ext cx="4381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60D0499-698B-E44B-BA55-6201BCFFD8F3}"/>
              </a:ext>
            </a:extLst>
          </p:cNvPr>
          <p:cNvSpPr txBox="1"/>
          <p:nvPr/>
        </p:nvSpPr>
        <p:spPr bwMode="auto">
          <a:xfrm>
            <a:off x="2660723" y="5063341"/>
            <a:ext cx="4381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C6E88CF-31FE-4E58-8D78-4BF642B3AD45}"/>
              </a:ext>
            </a:extLst>
          </p:cNvPr>
          <p:cNvSpPr txBox="1"/>
          <p:nvPr/>
        </p:nvSpPr>
        <p:spPr bwMode="auto">
          <a:xfrm>
            <a:off x="3033389" y="5063341"/>
            <a:ext cx="4381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EFB3C4B-D065-4224-DBB6-9231DAC2179C}"/>
              </a:ext>
            </a:extLst>
          </p:cNvPr>
          <p:cNvSpPr txBox="1"/>
          <p:nvPr/>
        </p:nvSpPr>
        <p:spPr bwMode="auto">
          <a:xfrm>
            <a:off x="3406055" y="5063341"/>
            <a:ext cx="4381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C43937F-0604-7060-D2FE-AF13C0E995CB}"/>
              </a:ext>
            </a:extLst>
          </p:cNvPr>
          <p:cNvSpPr txBox="1"/>
          <p:nvPr/>
        </p:nvSpPr>
        <p:spPr bwMode="auto">
          <a:xfrm>
            <a:off x="3778721" y="5063341"/>
            <a:ext cx="4381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6E77104-A472-86A9-CAD3-AB9AAE8258A9}"/>
              </a:ext>
            </a:extLst>
          </p:cNvPr>
          <p:cNvSpPr txBox="1"/>
          <p:nvPr/>
        </p:nvSpPr>
        <p:spPr bwMode="auto">
          <a:xfrm>
            <a:off x="4151387" y="5063341"/>
            <a:ext cx="4381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DEB2C95-5634-5B74-29B4-AA4496979B49}"/>
              </a:ext>
            </a:extLst>
          </p:cNvPr>
          <p:cNvSpPr txBox="1"/>
          <p:nvPr/>
        </p:nvSpPr>
        <p:spPr bwMode="auto">
          <a:xfrm>
            <a:off x="4524053" y="5063341"/>
            <a:ext cx="4381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887AA9D-DBC5-569B-1E82-C073A91CAB2F}"/>
              </a:ext>
            </a:extLst>
          </p:cNvPr>
          <p:cNvSpPr txBox="1"/>
          <p:nvPr/>
        </p:nvSpPr>
        <p:spPr bwMode="auto">
          <a:xfrm>
            <a:off x="4896719" y="5063341"/>
            <a:ext cx="4381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E69378F-9648-D431-BED6-4E38279F9ABD}"/>
              </a:ext>
            </a:extLst>
          </p:cNvPr>
          <p:cNvSpPr txBox="1"/>
          <p:nvPr/>
        </p:nvSpPr>
        <p:spPr bwMode="auto">
          <a:xfrm>
            <a:off x="5269385" y="5063341"/>
            <a:ext cx="4381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18DA50E-6B3C-0588-25D3-B388CD092EDB}"/>
              </a:ext>
            </a:extLst>
          </p:cNvPr>
          <p:cNvSpPr txBox="1"/>
          <p:nvPr/>
        </p:nvSpPr>
        <p:spPr bwMode="auto">
          <a:xfrm>
            <a:off x="5642051" y="5063341"/>
            <a:ext cx="4381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33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10FACDB-CBDB-F1BD-5E79-8A799602554C}"/>
              </a:ext>
            </a:extLst>
          </p:cNvPr>
          <p:cNvSpPr txBox="1"/>
          <p:nvPr/>
        </p:nvSpPr>
        <p:spPr bwMode="auto">
          <a:xfrm>
            <a:off x="6014717" y="5063341"/>
            <a:ext cx="4381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87A2022-A53B-6CAD-C479-720A625B35A5}"/>
              </a:ext>
            </a:extLst>
          </p:cNvPr>
          <p:cNvSpPr txBox="1"/>
          <p:nvPr/>
        </p:nvSpPr>
        <p:spPr bwMode="auto">
          <a:xfrm>
            <a:off x="6387383" y="5063341"/>
            <a:ext cx="4381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39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CD96140-455A-EF2D-2F76-A7DA9E40E6B5}"/>
              </a:ext>
            </a:extLst>
          </p:cNvPr>
          <p:cNvSpPr txBox="1"/>
          <p:nvPr/>
        </p:nvSpPr>
        <p:spPr bwMode="auto">
          <a:xfrm>
            <a:off x="6760049" y="5063341"/>
            <a:ext cx="4381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42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BC4DD1D-6D3F-C6D3-0599-1BDFAEC72DBC}"/>
              </a:ext>
            </a:extLst>
          </p:cNvPr>
          <p:cNvSpPr txBox="1"/>
          <p:nvPr/>
        </p:nvSpPr>
        <p:spPr bwMode="auto">
          <a:xfrm>
            <a:off x="7132714" y="5063341"/>
            <a:ext cx="4688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45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F05207B8-60BF-8B49-6739-A12C597ABDF7}"/>
              </a:ext>
            </a:extLst>
          </p:cNvPr>
          <p:cNvGrpSpPr/>
          <p:nvPr/>
        </p:nvGrpSpPr>
        <p:grpSpPr>
          <a:xfrm>
            <a:off x="1825300" y="2135990"/>
            <a:ext cx="5591175" cy="2444751"/>
            <a:chOff x="1984375" y="2355849"/>
            <a:chExt cx="5591175" cy="2444751"/>
          </a:xfrm>
          <a:solidFill>
            <a:schemeClr val="bg1">
              <a:lumMod val="50000"/>
            </a:schemeClr>
          </a:solidFill>
        </p:grpSpPr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CB48A270-0B39-8AFA-5ECE-9F2C2FA0AC51}"/>
                </a:ext>
              </a:extLst>
            </p:cNvPr>
            <p:cNvSpPr/>
            <p:nvPr/>
          </p:nvSpPr>
          <p:spPr bwMode="auto">
            <a:xfrm>
              <a:off x="1984375" y="2355849"/>
              <a:ext cx="5556250" cy="2403475"/>
            </a:xfrm>
            <a:custGeom>
              <a:avLst/>
              <a:gdLst>
                <a:gd name="connsiteX0" fmla="*/ 5556250 w 5556250"/>
                <a:gd name="connsiteY0" fmla="*/ 2413000 h 2413000"/>
                <a:gd name="connsiteX1" fmla="*/ 5289550 w 5556250"/>
                <a:gd name="connsiteY1" fmla="*/ 2413000 h 2413000"/>
                <a:gd name="connsiteX2" fmla="*/ 5289550 w 5556250"/>
                <a:gd name="connsiteY2" fmla="*/ 2263775 h 2413000"/>
                <a:gd name="connsiteX3" fmla="*/ 5168900 w 5556250"/>
                <a:gd name="connsiteY3" fmla="*/ 2263775 h 2413000"/>
                <a:gd name="connsiteX4" fmla="*/ 5168900 w 5556250"/>
                <a:gd name="connsiteY4" fmla="*/ 2101850 h 2413000"/>
                <a:gd name="connsiteX5" fmla="*/ 5051425 w 5556250"/>
                <a:gd name="connsiteY5" fmla="*/ 2101850 h 2413000"/>
                <a:gd name="connsiteX6" fmla="*/ 5051425 w 5556250"/>
                <a:gd name="connsiteY6" fmla="*/ 1971675 h 2413000"/>
                <a:gd name="connsiteX7" fmla="*/ 4613275 w 5556250"/>
                <a:gd name="connsiteY7" fmla="*/ 1971675 h 2413000"/>
                <a:gd name="connsiteX8" fmla="*/ 4613275 w 5556250"/>
                <a:gd name="connsiteY8" fmla="*/ 1905000 h 2413000"/>
                <a:gd name="connsiteX9" fmla="*/ 4603750 w 5556250"/>
                <a:gd name="connsiteY9" fmla="*/ 1905000 h 2413000"/>
                <a:gd name="connsiteX10" fmla="*/ 4603750 w 5556250"/>
                <a:gd name="connsiteY10" fmla="*/ 1844675 h 2413000"/>
                <a:gd name="connsiteX11" fmla="*/ 4232275 w 5556250"/>
                <a:gd name="connsiteY11" fmla="*/ 1844675 h 2413000"/>
                <a:gd name="connsiteX12" fmla="*/ 4232275 w 5556250"/>
                <a:gd name="connsiteY12" fmla="*/ 1803400 h 2413000"/>
                <a:gd name="connsiteX13" fmla="*/ 4114800 w 5556250"/>
                <a:gd name="connsiteY13" fmla="*/ 1803400 h 2413000"/>
                <a:gd name="connsiteX14" fmla="*/ 4114800 w 5556250"/>
                <a:gd name="connsiteY14" fmla="*/ 1758950 h 2413000"/>
                <a:gd name="connsiteX15" fmla="*/ 4038600 w 5556250"/>
                <a:gd name="connsiteY15" fmla="*/ 1758950 h 2413000"/>
                <a:gd name="connsiteX16" fmla="*/ 4038600 w 5556250"/>
                <a:gd name="connsiteY16" fmla="*/ 1704975 h 2413000"/>
                <a:gd name="connsiteX17" fmla="*/ 3981450 w 5556250"/>
                <a:gd name="connsiteY17" fmla="*/ 1704975 h 2413000"/>
                <a:gd name="connsiteX18" fmla="*/ 3981450 w 5556250"/>
                <a:gd name="connsiteY18" fmla="*/ 1616075 h 2413000"/>
                <a:gd name="connsiteX19" fmla="*/ 3943350 w 5556250"/>
                <a:gd name="connsiteY19" fmla="*/ 1616075 h 2413000"/>
                <a:gd name="connsiteX20" fmla="*/ 3943350 w 5556250"/>
                <a:gd name="connsiteY20" fmla="*/ 1565275 h 2413000"/>
                <a:gd name="connsiteX21" fmla="*/ 3835400 w 5556250"/>
                <a:gd name="connsiteY21" fmla="*/ 1565275 h 2413000"/>
                <a:gd name="connsiteX22" fmla="*/ 3835400 w 5556250"/>
                <a:gd name="connsiteY22" fmla="*/ 1524000 h 2413000"/>
                <a:gd name="connsiteX23" fmla="*/ 3508375 w 5556250"/>
                <a:gd name="connsiteY23" fmla="*/ 1524000 h 2413000"/>
                <a:gd name="connsiteX24" fmla="*/ 3508375 w 5556250"/>
                <a:gd name="connsiteY24" fmla="*/ 1457325 h 2413000"/>
                <a:gd name="connsiteX25" fmla="*/ 3457575 w 5556250"/>
                <a:gd name="connsiteY25" fmla="*/ 1457325 h 2413000"/>
                <a:gd name="connsiteX26" fmla="*/ 3457575 w 5556250"/>
                <a:gd name="connsiteY26" fmla="*/ 1384300 h 2413000"/>
                <a:gd name="connsiteX27" fmla="*/ 3349625 w 5556250"/>
                <a:gd name="connsiteY27" fmla="*/ 1384300 h 2413000"/>
                <a:gd name="connsiteX28" fmla="*/ 3349625 w 5556250"/>
                <a:gd name="connsiteY28" fmla="*/ 1336675 h 2413000"/>
                <a:gd name="connsiteX29" fmla="*/ 3038475 w 5556250"/>
                <a:gd name="connsiteY29" fmla="*/ 1336675 h 2413000"/>
                <a:gd name="connsiteX30" fmla="*/ 3038475 w 5556250"/>
                <a:gd name="connsiteY30" fmla="*/ 1336675 h 2413000"/>
                <a:gd name="connsiteX31" fmla="*/ 3019425 w 5556250"/>
                <a:gd name="connsiteY31" fmla="*/ 1317625 h 2413000"/>
                <a:gd name="connsiteX32" fmla="*/ 3019425 w 5556250"/>
                <a:gd name="connsiteY32" fmla="*/ 1292225 h 2413000"/>
                <a:gd name="connsiteX33" fmla="*/ 2927350 w 5556250"/>
                <a:gd name="connsiteY33" fmla="*/ 1292225 h 2413000"/>
                <a:gd name="connsiteX34" fmla="*/ 2927350 w 5556250"/>
                <a:gd name="connsiteY34" fmla="*/ 1231900 h 2413000"/>
                <a:gd name="connsiteX35" fmla="*/ 2905125 w 5556250"/>
                <a:gd name="connsiteY35" fmla="*/ 1231900 h 2413000"/>
                <a:gd name="connsiteX36" fmla="*/ 2905125 w 5556250"/>
                <a:gd name="connsiteY36" fmla="*/ 1152525 h 2413000"/>
                <a:gd name="connsiteX37" fmla="*/ 2806700 w 5556250"/>
                <a:gd name="connsiteY37" fmla="*/ 1152525 h 2413000"/>
                <a:gd name="connsiteX38" fmla="*/ 2806700 w 5556250"/>
                <a:gd name="connsiteY38" fmla="*/ 1120775 h 2413000"/>
                <a:gd name="connsiteX39" fmla="*/ 2790825 w 5556250"/>
                <a:gd name="connsiteY39" fmla="*/ 1120775 h 2413000"/>
                <a:gd name="connsiteX40" fmla="*/ 2790825 w 5556250"/>
                <a:gd name="connsiteY40" fmla="*/ 1101725 h 2413000"/>
                <a:gd name="connsiteX41" fmla="*/ 2619375 w 5556250"/>
                <a:gd name="connsiteY41" fmla="*/ 1101725 h 2413000"/>
                <a:gd name="connsiteX42" fmla="*/ 2619375 w 5556250"/>
                <a:gd name="connsiteY42" fmla="*/ 1069975 h 2413000"/>
                <a:gd name="connsiteX43" fmla="*/ 2527300 w 5556250"/>
                <a:gd name="connsiteY43" fmla="*/ 1069975 h 2413000"/>
                <a:gd name="connsiteX44" fmla="*/ 2527300 w 5556250"/>
                <a:gd name="connsiteY44" fmla="*/ 1038225 h 2413000"/>
                <a:gd name="connsiteX45" fmla="*/ 2527300 w 5556250"/>
                <a:gd name="connsiteY45" fmla="*/ 1038225 h 2413000"/>
                <a:gd name="connsiteX46" fmla="*/ 2527300 w 5556250"/>
                <a:gd name="connsiteY46" fmla="*/ 1038225 h 2413000"/>
                <a:gd name="connsiteX47" fmla="*/ 2501900 w 5556250"/>
                <a:gd name="connsiteY47" fmla="*/ 1038225 h 2413000"/>
                <a:gd name="connsiteX48" fmla="*/ 2501900 w 5556250"/>
                <a:gd name="connsiteY48" fmla="*/ 1016000 h 2413000"/>
                <a:gd name="connsiteX49" fmla="*/ 2466975 w 5556250"/>
                <a:gd name="connsiteY49" fmla="*/ 1016000 h 2413000"/>
                <a:gd name="connsiteX50" fmla="*/ 2466975 w 5556250"/>
                <a:gd name="connsiteY50" fmla="*/ 971550 h 2413000"/>
                <a:gd name="connsiteX51" fmla="*/ 2400300 w 5556250"/>
                <a:gd name="connsiteY51" fmla="*/ 971550 h 2413000"/>
                <a:gd name="connsiteX52" fmla="*/ 2400300 w 5556250"/>
                <a:gd name="connsiteY52" fmla="*/ 942975 h 2413000"/>
                <a:gd name="connsiteX53" fmla="*/ 2359025 w 5556250"/>
                <a:gd name="connsiteY53" fmla="*/ 942975 h 2413000"/>
                <a:gd name="connsiteX54" fmla="*/ 2359025 w 5556250"/>
                <a:gd name="connsiteY54" fmla="*/ 942975 h 2413000"/>
                <a:gd name="connsiteX55" fmla="*/ 2359025 w 5556250"/>
                <a:gd name="connsiteY55" fmla="*/ 914400 h 2413000"/>
                <a:gd name="connsiteX56" fmla="*/ 2238375 w 5556250"/>
                <a:gd name="connsiteY56" fmla="*/ 914400 h 2413000"/>
                <a:gd name="connsiteX57" fmla="*/ 2238375 w 5556250"/>
                <a:gd name="connsiteY57" fmla="*/ 914400 h 2413000"/>
                <a:gd name="connsiteX58" fmla="*/ 2238375 w 5556250"/>
                <a:gd name="connsiteY58" fmla="*/ 889000 h 2413000"/>
                <a:gd name="connsiteX59" fmla="*/ 2216150 w 5556250"/>
                <a:gd name="connsiteY59" fmla="*/ 889000 h 2413000"/>
                <a:gd name="connsiteX60" fmla="*/ 2216150 w 5556250"/>
                <a:gd name="connsiteY60" fmla="*/ 860425 h 2413000"/>
                <a:gd name="connsiteX61" fmla="*/ 2203450 w 5556250"/>
                <a:gd name="connsiteY61" fmla="*/ 860425 h 2413000"/>
                <a:gd name="connsiteX62" fmla="*/ 2203450 w 5556250"/>
                <a:gd name="connsiteY62" fmla="*/ 819150 h 2413000"/>
                <a:gd name="connsiteX63" fmla="*/ 2162175 w 5556250"/>
                <a:gd name="connsiteY63" fmla="*/ 819150 h 2413000"/>
                <a:gd name="connsiteX64" fmla="*/ 2162175 w 5556250"/>
                <a:gd name="connsiteY64" fmla="*/ 781050 h 2413000"/>
                <a:gd name="connsiteX65" fmla="*/ 2162175 w 5556250"/>
                <a:gd name="connsiteY65" fmla="*/ 781050 h 2413000"/>
                <a:gd name="connsiteX66" fmla="*/ 2162175 w 5556250"/>
                <a:gd name="connsiteY66" fmla="*/ 781050 h 2413000"/>
                <a:gd name="connsiteX67" fmla="*/ 2133600 w 5556250"/>
                <a:gd name="connsiteY67" fmla="*/ 781050 h 2413000"/>
                <a:gd name="connsiteX68" fmla="*/ 2133600 w 5556250"/>
                <a:gd name="connsiteY68" fmla="*/ 781050 h 2413000"/>
                <a:gd name="connsiteX69" fmla="*/ 2133600 w 5556250"/>
                <a:gd name="connsiteY69" fmla="*/ 752475 h 2413000"/>
                <a:gd name="connsiteX70" fmla="*/ 2082800 w 5556250"/>
                <a:gd name="connsiteY70" fmla="*/ 752475 h 2413000"/>
                <a:gd name="connsiteX71" fmla="*/ 2082800 w 5556250"/>
                <a:gd name="connsiteY71" fmla="*/ 708025 h 2413000"/>
                <a:gd name="connsiteX72" fmla="*/ 2022475 w 5556250"/>
                <a:gd name="connsiteY72" fmla="*/ 708025 h 2413000"/>
                <a:gd name="connsiteX73" fmla="*/ 2022475 w 5556250"/>
                <a:gd name="connsiteY73" fmla="*/ 708025 h 2413000"/>
                <a:gd name="connsiteX74" fmla="*/ 2022475 w 5556250"/>
                <a:gd name="connsiteY74" fmla="*/ 673100 h 2413000"/>
                <a:gd name="connsiteX75" fmla="*/ 1860550 w 5556250"/>
                <a:gd name="connsiteY75" fmla="*/ 673100 h 2413000"/>
                <a:gd name="connsiteX76" fmla="*/ 1860550 w 5556250"/>
                <a:gd name="connsiteY76" fmla="*/ 635000 h 2413000"/>
                <a:gd name="connsiteX77" fmla="*/ 1720850 w 5556250"/>
                <a:gd name="connsiteY77" fmla="*/ 635000 h 2413000"/>
                <a:gd name="connsiteX78" fmla="*/ 1720850 w 5556250"/>
                <a:gd name="connsiteY78" fmla="*/ 593725 h 2413000"/>
                <a:gd name="connsiteX79" fmla="*/ 1704975 w 5556250"/>
                <a:gd name="connsiteY79" fmla="*/ 593725 h 2413000"/>
                <a:gd name="connsiteX80" fmla="*/ 1704975 w 5556250"/>
                <a:gd name="connsiteY80" fmla="*/ 546100 h 2413000"/>
                <a:gd name="connsiteX81" fmla="*/ 1657350 w 5556250"/>
                <a:gd name="connsiteY81" fmla="*/ 546100 h 2413000"/>
                <a:gd name="connsiteX82" fmla="*/ 1657350 w 5556250"/>
                <a:gd name="connsiteY82" fmla="*/ 514350 h 2413000"/>
                <a:gd name="connsiteX83" fmla="*/ 1603375 w 5556250"/>
                <a:gd name="connsiteY83" fmla="*/ 514350 h 2413000"/>
                <a:gd name="connsiteX84" fmla="*/ 1603375 w 5556250"/>
                <a:gd name="connsiteY84" fmla="*/ 514350 h 2413000"/>
                <a:gd name="connsiteX85" fmla="*/ 1517650 w 5556250"/>
                <a:gd name="connsiteY85" fmla="*/ 514350 h 2413000"/>
                <a:gd name="connsiteX86" fmla="*/ 1517650 w 5556250"/>
                <a:gd name="connsiteY86" fmla="*/ 463550 h 2413000"/>
                <a:gd name="connsiteX87" fmla="*/ 1428750 w 5556250"/>
                <a:gd name="connsiteY87" fmla="*/ 463550 h 2413000"/>
                <a:gd name="connsiteX88" fmla="*/ 1428750 w 5556250"/>
                <a:gd name="connsiteY88" fmla="*/ 396875 h 2413000"/>
                <a:gd name="connsiteX89" fmla="*/ 1349375 w 5556250"/>
                <a:gd name="connsiteY89" fmla="*/ 396875 h 2413000"/>
                <a:gd name="connsiteX90" fmla="*/ 1349375 w 5556250"/>
                <a:gd name="connsiteY90" fmla="*/ 365125 h 2413000"/>
                <a:gd name="connsiteX91" fmla="*/ 1311275 w 5556250"/>
                <a:gd name="connsiteY91" fmla="*/ 365125 h 2413000"/>
                <a:gd name="connsiteX92" fmla="*/ 1311275 w 5556250"/>
                <a:gd name="connsiteY92" fmla="*/ 320675 h 2413000"/>
                <a:gd name="connsiteX93" fmla="*/ 1212850 w 5556250"/>
                <a:gd name="connsiteY93" fmla="*/ 320675 h 2413000"/>
                <a:gd name="connsiteX94" fmla="*/ 1212850 w 5556250"/>
                <a:gd name="connsiteY94" fmla="*/ 285750 h 2413000"/>
                <a:gd name="connsiteX95" fmla="*/ 1168400 w 5556250"/>
                <a:gd name="connsiteY95" fmla="*/ 285750 h 2413000"/>
                <a:gd name="connsiteX96" fmla="*/ 1168400 w 5556250"/>
                <a:gd name="connsiteY96" fmla="*/ 263525 h 2413000"/>
                <a:gd name="connsiteX97" fmla="*/ 1123950 w 5556250"/>
                <a:gd name="connsiteY97" fmla="*/ 263525 h 2413000"/>
                <a:gd name="connsiteX98" fmla="*/ 1123950 w 5556250"/>
                <a:gd name="connsiteY98" fmla="*/ 212725 h 2413000"/>
                <a:gd name="connsiteX99" fmla="*/ 1108075 w 5556250"/>
                <a:gd name="connsiteY99" fmla="*/ 212725 h 2413000"/>
                <a:gd name="connsiteX100" fmla="*/ 1108075 w 5556250"/>
                <a:gd name="connsiteY100" fmla="*/ 184150 h 2413000"/>
                <a:gd name="connsiteX101" fmla="*/ 1057275 w 5556250"/>
                <a:gd name="connsiteY101" fmla="*/ 184150 h 2413000"/>
                <a:gd name="connsiteX102" fmla="*/ 1057275 w 5556250"/>
                <a:gd name="connsiteY102" fmla="*/ 136525 h 2413000"/>
                <a:gd name="connsiteX103" fmla="*/ 1044575 w 5556250"/>
                <a:gd name="connsiteY103" fmla="*/ 136525 h 2413000"/>
                <a:gd name="connsiteX104" fmla="*/ 1044575 w 5556250"/>
                <a:gd name="connsiteY104" fmla="*/ 136525 h 2413000"/>
                <a:gd name="connsiteX105" fmla="*/ 1044575 w 5556250"/>
                <a:gd name="connsiteY105" fmla="*/ 111125 h 2413000"/>
                <a:gd name="connsiteX106" fmla="*/ 854075 w 5556250"/>
                <a:gd name="connsiteY106" fmla="*/ 111125 h 2413000"/>
                <a:gd name="connsiteX107" fmla="*/ 854075 w 5556250"/>
                <a:gd name="connsiteY107" fmla="*/ 82550 h 2413000"/>
                <a:gd name="connsiteX108" fmla="*/ 771525 w 5556250"/>
                <a:gd name="connsiteY108" fmla="*/ 82550 h 2413000"/>
                <a:gd name="connsiteX109" fmla="*/ 771525 w 5556250"/>
                <a:gd name="connsiteY109" fmla="*/ 60325 h 2413000"/>
                <a:gd name="connsiteX110" fmla="*/ 482600 w 5556250"/>
                <a:gd name="connsiteY110" fmla="*/ 60325 h 2413000"/>
                <a:gd name="connsiteX111" fmla="*/ 482600 w 5556250"/>
                <a:gd name="connsiteY111" fmla="*/ 31750 h 2413000"/>
                <a:gd name="connsiteX112" fmla="*/ 320675 w 5556250"/>
                <a:gd name="connsiteY112" fmla="*/ 31750 h 2413000"/>
                <a:gd name="connsiteX113" fmla="*/ 320675 w 5556250"/>
                <a:gd name="connsiteY113" fmla="*/ 31750 h 2413000"/>
                <a:gd name="connsiteX114" fmla="*/ 320675 w 5556250"/>
                <a:gd name="connsiteY114" fmla="*/ 0 h 2413000"/>
                <a:gd name="connsiteX115" fmla="*/ 0 w 5556250"/>
                <a:gd name="connsiteY115" fmla="*/ 0 h 2413000"/>
                <a:gd name="connsiteX116" fmla="*/ 0 w 5556250"/>
                <a:gd name="connsiteY116" fmla="*/ 0 h 241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5556250" h="2413000">
                  <a:moveTo>
                    <a:pt x="5556250" y="2413000"/>
                  </a:moveTo>
                  <a:lnTo>
                    <a:pt x="5289550" y="2413000"/>
                  </a:lnTo>
                  <a:lnTo>
                    <a:pt x="5289550" y="2263775"/>
                  </a:lnTo>
                  <a:lnTo>
                    <a:pt x="5168900" y="2263775"/>
                  </a:lnTo>
                  <a:lnTo>
                    <a:pt x="5168900" y="2101850"/>
                  </a:lnTo>
                  <a:lnTo>
                    <a:pt x="5051425" y="2101850"/>
                  </a:lnTo>
                  <a:lnTo>
                    <a:pt x="5051425" y="1971675"/>
                  </a:lnTo>
                  <a:lnTo>
                    <a:pt x="4613275" y="1971675"/>
                  </a:lnTo>
                  <a:lnTo>
                    <a:pt x="4613275" y="1905000"/>
                  </a:lnTo>
                  <a:lnTo>
                    <a:pt x="4603750" y="1905000"/>
                  </a:lnTo>
                  <a:lnTo>
                    <a:pt x="4603750" y="1844675"/>
                  </a:lnTo>
                  <a:lnTo>
                    <a:pt x="4232275" y="1844675"/>
                  </a:lnTo>
                  <a:lnTo>
                    <a:pt x="4232275" y="1803400"/>
                  </a:lnTo>
                  <a:lnTo>
                    <a:pt x="4114800" y="1803400"/>
                  </a:lnTo>
                  <a:lnTo>
                    <a:pt x="4114800" y="1758950"/>
                  </a:lnTo>
                  <a:lnTo>
                    <a:pt x="4038600" y="1758950"/>
                  </a:lnTo>
                  <a:lnTo>
                    <a:pt x="4038600" y="1704975"/>
                  </a:lnTo>
                  <a:lnTo>
                    <a:pt x="3981450" y="1704975"/>
                  </a:lnTo>
                  <a:lnTo>
                    <a:pt x="3981450" y="1616075"/>
                  </a:lnTo>
                  <a:lnTo>
                    <a:pt x="3943350" y="1616075"/>
                  </a:lnTo>
                  <a:lnTo>
                    <a:pt x="3943350" y="1565275"/>
                  </a:lnTo>
                  <a:lnTo>
                    <a:pt x="3835400" y="1565275"/>
                  </a:lnTo>
                  <a:lnTo>
                    <a:pt x="3835400" y="1524000"/>
                  </a:lnTo>
                  <a:lnTo>
                    <a:pt x="3508375" y="1524000"/>
                  </a:lnTo>
                  <a:lnTo>
                    <a:pt x="3508375" y="1457325"/>
                  </a:lnTo>
                  <a:lnTo>
                    <a:pt x="3457575" y="1457325"/>
                  </a:lnTo>
                  <a:lnTo>
                    <a:pt x="3457575" y="1384300"/>
                  </a:lnTo>
                  <a:lnTo>
                    <a:pt x="3349625" y="1384300"/>
                  </a:lnTo>
                  <a:lnTo>
                    <a:pt x="3349625" y="1336675"/>
                  </a:lnTo>
                  <a:lnTo>
                    <a:pt x="3038475" y="1336675"/>
                  </a:lnTo>
                  <a:lnTo>
                    <a:pt x="3038475" y="1336675"/>
                  </a:lnTo>
                  <a:lnTo>
                    <a:pt x="3019425" y="1317625"/>
                  </a:lnTo>
                  <a:lnTo>
                    <a:pt x="3019425" y="1292225"/>
                  </a:lnTo>
                  <a:lnTo>
                    <a:pt x="2927350" y="1292225"/>
                  </a:lnTo>
                  <a:lnTo>
                    <a:pt x="2927350" y="1231900"/>
                  </a:lnTo>
                  <a:lnTo>
                    <a:pt x="2905125" y="1231900"/>
                  </a:lnTo>
                  <a:lnTo>
                    <a:pt x="2905125" y="1152525"/>
                  </a:lnTo>
                  <a:lnTo>
                    <a:pt x="2806700" y="1152525"/>
                  </a:lnTo>
                  <a:lnTo>
                    <a:pt x="2806700" y="1120775"/>
                  </a:lnTo>
                  <a:lnTo>
                    <a:pt x="2790825" y="1120775"/>
                  </a:lnTo>
                  <a:lnTo>
                    <a:pt x="2790825" y="1101725"/>
                  </a:lnTo>
                  <a:lnTo>
                    <a:pt x="2619375" y="1101725"/>
                  </a:lnTo>
                  <a:lnTo>
                    <a:pt x="2619375" y="1069975"/>
                  </a:lnTo>
                  <a:lnTo>
                    <a:pt x="2527300" y="1069975"/>
                  </a:lnTo>
                  <a:lnTo>
                    <a:pt x="2527300" y="1038225"/>
                  </a:lnTo>
                  <a:lnTo>
                    <a:pt x="2527300" y="1038225"/>
                  </a:lnTo>
                  <a:lnTo>
                    <a:pt x="2527300" y="1038225"/>
                  </a:lnTo>
                  <a:lnTo>
                    <a:pt x="2501900" y="1038225"/>
                  </a:lnTo>
                  <a:lnTo>
                    <a:pt x="2501900" y="1016000"/>
                  </a:lnTo>
                  <a:lnTo>
                    <a:pt x="2466975" y="1016000"/>
                  </a:lnTo>
                  <a:lnTo>
                    <a:pt x="2466975" y="971550"/>
                  </a:lnTo>
                  <a:lnTo>
                    <a:pt x="2400300" y="971550"/>
                  </a:lnTo>
                  <a:lnTo>
                    <a:pt x="2400300" y="942975"/>
                  </a:lnTo>
                  <a:lnTo>
                    <a:pt x="2359025" y="942975"/>
                  </a:lnTo>
                  <a:lnTo>
                    <a:pt x="2359025" y="942975"/>
                  </a:lnTo>
                  <a:lnTo>
                    <a:pt x="2359025" y="914400"/>
                  </a:lnTo>
                  <a:lnTo>
                    <a:pt x="2238375" y="914400"/>
                  </a:lnTo>
                  <a:lnTo>
                    <a:pt x="2238375" y="914400"/>
                  </a:lnTo>
                  <a:lnTo>
                    <a:pt x="2238375" y="889000"/>
                  </a:lnTo>
                  <a:lnTo>
                    <a:pt x="2216150" y="889000"/>
                  </a:lnTo>
                  <a:lnTo>
                    <a:pt x="2216150" y="860425"/>
                  </a:lnTo>
                  <a:lnTo>
                    <a:pt x="2203450" y="860425"/>
                  </a:lnTo>
                  <a:lnTo>
                    <a:pt x="2203450" y="819150"/>
                  </a:lnTo>
                  <a:lnTo>
                    <a:pt x="2162175" y="819150"/>
                  </a:lnTo>
                  <a:lnTo>
                    <a:pt x="2162175" y="781050"/>
                  </a:lnTo>
                  <a:lnTo>
                    <a:pt x="2162175" y="781050"/>
                  </a:lnTo>
                  <a:lnTo>
                    <a:pt x="2162175" y="781050"/>
                  </a:lnTo>
                  <a:lnTo>
                    <a:pt x="2133600" y="781050"/>
                  </a:lnTo>
                  <a:lnTo>
                    <a:pt x="2133600" y="781050"/>
                  </a:lnTo>
                  <a:lnTo>
                    <a:pt x="2133600" y="752475"/>
                  </a:lnTo>
                  <a:lnTo>
                    <a:pt x="2082800" y="752475"/>
                  </a:lnTo>
                  <a:lnTo>
                    <a:pt x="2082800" y="708025"/>
                  </a:lnTo>
                  <a:lnTo>
                    <a:pt x="2022475" y="708025"/>
                  </a:lnTo>
                  <a:lnTo>
                    <a:pt x="2022475" y="708025"/>
                  </a:lnTo>
                  <a:lnTo>
                    <a:pt x="2022475" y="673100"/>
                  </a:lnTo>
                  <a:lnTo>
                    <a:pt x="1860550" y="673100"/>
                  </a:lnTo>
                  <a:lnTo>
                    <a:pt x="1860550" y="635000"/>
                  </a:lnTo>
                  <a:lnTo>
                    <a:pt x="1720850" y="635000"/>
                  </a:lnTo>
                  <a:lnTo>
                    <a:pt x="1720850" y="593725"/>
                  </a:lnTo>
                  <a:lnTo>
                    <a:pt x="1704975" y="593725"/>
                  </a:lnTo>
                  <a:lnTo>
                    <a:pt x="1704975" y="546100"/>
                  </a:lnTo>
                  <a:lnTo>
                    <a:pt x="1657350" y="546100"/>
                  </a:lnTo>
                  <a:lnTo>
                    <a:pt x="1657350" y="514350"/>
                  </a:lnTo>
                  <a:lnTo>
                    <a:pt x="1603375" y="514350"/>
                  </a:lnTo>
                  <a:lnTo>
                    <a:pt x="1603375" y="514350"/>
                  </a:lnTo>
                  <a:lnTo>
                    <a:pt x="1517650" y="514350"/>
                  </a:lnTo>
                  <a:lnTo>
                    <a:pt x="1517650" y="463550"/>
                  </a:lnTo>
                  <a:lnTo>
                    <a:pt x="1428750" y="463550"/>
                  </a:lnTo>
                  <a:lnTo>
                    <a:pt x="1428750" y="396875"/>
                  </a:lnTo>
                  <a:lnTo>
                    <a:pt x="1349375" y="396875"/>
                  </a:lnTo>
                  <a:lnTo>
                    <a:pt x="1349375" y="365125"/>
                  </a:lnTo>
                  <a:lnTo>
                    <a:pt x="1311275" y="365125"/>
                  </a:lnTo>
                  <a:lnTo>
                    <a:pt x="1311275" y="320675"/>
                  </a:lnTo>
                  <a:lnTo>
                    <a:pt x="1212850" y="320675"/>
                  </a:lnTo>
                  <a:lnTo>
                    <a:pt x="1212850" y="285750"/>
                  </a:lnTo>
                  <a:lnTo>
                    <a:pt x="1168400" y="285750"/>
                  </a:lnTo>
                  <a:lnTo>
                    <a:pt x="1168400" y="263525"/>
                  </a:lnTo>
                  <a:lnTo>
                    <a:pt x="1123950" y="263525"/>
                  </a:lnTo>
                  <a:lnTo>
                    <a:pt x="1123950" y="212725"/>
                  </a:lnTo>
                  <a:lnTo>
                    <a:pt x="1108075" y="212725"/>
                  </a:lnTo>
                  <a:lnTo>
                    <a:pt x="1108075" y="184150"/>
                  </a:lnTo>
                  <a:lnTo>
                    <a:pt x="1057275" y="184150"/>
                  </a:lnTo>
                  <a:lnTo>
                    <a:pt x="1057275" y="136525"/>
                  </a:lnTo>
                  <a:lnTo>
                    <a:pt x="1044575" y="136525"/>
                  </a:lnTo>
                  <a:lnTo>
                    <a:pt x="1044575" y="136525"/>
                  </a:lnTo>
                  <a:lnTo>
                    <a:pt x="1044575" y="111125"/>
                  </a:lnTo>
                  <a:lnTo>
                    <a:pt x="854075" y="111125"/>
                  </a:lnTo>
                  <a:lnTo>
                    <a:pt x="854075" y="82550"/>
                  </a:lnTo>
                  <a:lnTo>
                    <a:pt x="771525" y="82550"/>
                  </a:lnTo>
                  <a:lnTo>
                    <a:pt x="771525" y="60325"/>
                  </a:lnTo>
                  <a:lnTo>
                    <a:pt x="482600" y="60325"/>
                  </a:lnTo>
                  <a:lnTo>
                    <a:pt x="482600" y="31750"/>
                  </a:lnTo>
                  <a:lnTo>
                    <a:pt x="320675" y="31750"/>
                  </a:lnTo>
                  <a:lnTo>
                    <a:pt x="320675" y="31750"/>
                  </a:lnTo>
                  <a:lnTo>
                    <a:pt x="320675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D4A35BA8-72AA-D546-299B-6B6CB5A28A72}"/>
                </a:ext>
              </a:extLst>
            </p:cNvPr>
            <p:cNvSpPr/>
            <p:nvPr/>
          </p:nvSpPr>
          <p:spPr bwMode="auto">
            <a:xfrm>
              <a:off x="4575175" y="3403600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FFC4847D-C41A-409D-6B20-049ACA2F126E}"/>
                </a:ext>
              </a:extLst>
            </p:cNvPr>
            <p:cNvSpPr/>
            <p:nvPr/>
          </p:nvSpPr>
          <p:spPr bwMode="auto">
            <a:xfrm>
              <a:off x="4876800" y="3597275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DF648A53-968C-CC2F-8994-A86FA51DAD86}"/>
                </a:ext>
              </a:extLst>
            </p:cNvPr>
            <p:cNvSpPr/>
            <p:nvPr/>
          </p:nvSpPr>
          <p:spPr bwMode="auto">
            <a:xfrm>
              <a:off x="5254625" y="3644900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5C640DED-E4EB-8918-51FD-6562F0C275B6}"/>
                </a:ext>
              </a:extLst>
            </p:cNvPr>
            <p:cNvSpPr/>
            <p:nvPr/>
          </p:nvSpPr>
          <p:spPr bwMode="auto">
            <a:xfrm>
              <a:off x="5280025" y="3644900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E617DF4D-3C0E-10D8-69C6-A2370936C642}"/>
                </a:ext>
              </a:extLst>
            </p:cNvPr>
            <p:cNvSpPr/>
            <p:nvPr/>
          </p:nvSpPr>
          <p:spPr bwMode="auto">
            <a:xfrm>
              <a:off x="5311775" y="3686175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62008856-D56C-3F8F-4E2A-D7D0AE2FE52A}"/>
                </a:ext>
              </a:extLst>
            </p:cNvPr>
            <p:cNvSpPr/>
            <p:nvPr/>
          </p:nvSpPr>
          <p:spPr bwMode="auto">
            <a:xfrm>
              <a:off x="5365750" y="3689350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BE510D42-0FE8-3D5B-5699-F6FA55381CBC}"/>
                </a:ext>
              </a:extLst>
            </p:cNvPr>
            <p:cNvSpPr/>
            <p:nvPr/>
          </p:nvSpPr>
          <p:spPr bwMode="auto">
            <a:xfrm>
              <a:off x="5413375" y="3740150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72FCC571-B885-17A1-B7C6-2D8D80139289}"/>
                </a:ext>
              </a:extLst>
            </p:cNvPr>
            <p:cNvSpPr/>
            <p:nvPr/>
          </p:nvSpPr>
          <p:spPr bwMode="auto">
            <a:xfrm>
              <a:off x="5594350" y="3835400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D85A643F-4CF7-163E-3FE3-8D9186E2A2E2}"/>
                </a:ext>
              </a:extLst>
            </p:cNvPr>
            <p:cNvSpPr/>
            <p:nvPr/>
          </p:nvSpPr>
          <p:spPr bwMode="auto">
            <a:xfrm>
              <a:off x="5461000" y="3832225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B3A42D68-FA05-9E6B-F0EE-E57B13AFB080}"/>
                </a:ext>
              </a:extLst>
            </p:cNvPr>
            <p:cNvSpPr/>
            <p:nvPr/>
          </p:nvSpPr>
          <p:spPr bwMode="auto">
            <a:xfrm>
              <a:off x="5514975" y="3835400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5DA5D213-50DF-E34F-2510-39C7D4F7A5E7}"/>
                </a:ext>
              </a:extLst>
            </p:cNvPr>
            <p:cNvSpPr/>
            <p:nvPr/>
          </p:nvSpPr>
          <p:spPr bwMode="auto">
            <a:xfrm>
              <a:off x="5737225" y="3832225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BF25D063-B891-37D5-967B-52E8F5BA8739}"/>
                </a:ext>
              </a:extLst>
            </p:cNvPr>
            <p:cNvSpPr/>
            <p:nvPr/>
          </p:nvSpPr>
          <p:spPr bwMode="auto">
            <a:xfrm>
              <a:off x="5794375" y="3883025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94393EDF-F05C-CF3B-E1E1-0715CE834325}"/>
                </a:ext>
              </a:extLst>
            </p:cNvPr>
            <p:cNvSpPr/>
            <p:nvPr/>
          </p:nvSpPr>
          <p:spPr bwMode="auto">
            <a:xfrm>
              <a:off x="5892800" y="3921125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436BA228-BEA9-1B21-6616-D2EE272EE420}"/>
                </a:ext>
              </a:extLst>
            </p:cNvPr>
            <p:cNvSpPr/>
            <p:nvPr/>
          </p:nvSpPr>
          <p:spPr bwMode="auto">
            <a:xfrm>
              <a:off x="6169025" y="4105275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7972FB44-0BC6-3CA3-222E-710884F23D0D}"/>
                </a:ext>
              </a:extLst>
            </p:cNvPr>
            <p:cNvSpPr/>
            <p:nvPr/>
          </p:nvSpPr>
          <p:spPr bwMode="auto">
            <a:xfrm>
              <a:off x="6480175" y="4152900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3B59A8D0-9794-9C7C-A5CF-5EEBF82FE92E}"/>
                </a:ext>
              </a:extLst>
            </p:cNvPr>
            <p:cNvSpPr/>
            <p:nvPr/>
          </p:nvSpPr>
          <p:spPr bwMode="auto">
            <a:xfrm>
              <a:off x="6232525" y="4152900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DC11DA41-DD2C-97C6-F396-5B23FDF0875C}"/>
                </a:ext>
              </a:extLst>
            </p:cNvPr>
            <p:cNvSpPr/>
            <p:nvPr/>
          </p:nvSpPr>
          <p:spPr bwMode="auto">
            <a:xfrm>
              <a:off x="6308725" y="4152900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528B05E3-4AB8-1EBC-09A7-DC57CF036EBC}"/>
                </a:ext>
              </a:extLst>
            </p:cNvPr>
            <p:cNvSpPr/>
            <p:nvPr/>
          </p:nvSpPr>
          <p:spPr bwMode="auto">
            <a:xfrm>
              <a:off x="6372225" y="4152900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011DE428-CABC-49C1-DB5E-6C3C11AC97D0}"/>
                </a:ext>
              </a:extLst>
            </p:cNvPr>
            <p:cNvSpPr/>
            <p:nvPr/>
          </p:nvSpPr>
          <p:spPr bwMode="auto">
            <a:xfrm>
              <a:off x="6791325" y="4276725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E49FF318-3AD7-A5C6-109B-9565C584746C}"/>
                </a:ext>
              </a:extLst>
            </p:cNvPr>
            <p:cNvSpPr/>
            <p:nvPr/>
          </p:nvSpPr>
          <p:spPr bwMode="auto">
            <a:xfrm>
              <a:off x="7051675" y="4410075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8B7752B8-BBFF-D740-0FB3-9C8160030CF0}"/>
                </a:ext>
              </a:extLst>
            </p:cNvPr>
            <p:cNvSpPr/>
            <p:nvPr/>
          </p:nvSpPr>
          <p:spPr bwMode="auto">
            <a:xfrm>
              <a:off x="6565900" y="4276725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6ABCFCD3-C117-C6AF-0D06-206A5C49A916}"/>
                </a:ext>
              </a:extLst>
            </p:cNvPr>
            <p:cNvSpPr/>
            <p:nvPr/>
          </p:nvSpPr>
          <p:spPr bwMode="auto">
            <a:xfrm>
              <a:off x="6629400" y="4276725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BCC585A5-15EF-337C-B486-B278F8A57EF2}"/>
                </a:ext>
              </a:extLst>
            </p:cNvPr>
            <p:cNvSpPr/>
            <p:nvPr/>
          </p:nvSpPr>
          <p:spPr bwMode="auto">
            <a:xfrm>
              <a:off x="6689725" y="4279900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030A32E0-3CAA-FB2C-EAC2-1BFDF0C7326F}"/>
                </a:ext>
              </a:extLst>
            </p:cNvPr>
            <p:cNvSpPr/>
            <p:nvPr/>
          </p:nvSpPr>
          <p:spPr bwMode="auto">
            <a:xfrm>
              <a:off x="7499350" y="4724400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E8686EDF-2D9C-4D22-1659-4F0FD77CF8B1}"/>
                </a:ext>
              </a:extLst>
            </p:cNvPr>
            <p:cNvSpPr/>
            <p:nvPr/>
          </p:nvSpPr>
          <p:spPr bwMode="auto">
            <a:xfrm>
              <a:off x="7391400" y="4724400"/>
              <a:ext cx="76200" cy="76200"/>
            </a:xfrm>
            <a:prstGeom prst="ellipse">
              <a:avLst/>
            </a:prstGeom>
            <a:grpFill/>
            <a:ln w="0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ADD5291D-A527-98B8-F0FC-1ADC7949951A}"/>
              </a:ext>
            </a:extLst>
          </p:cNvPr>
          <p:cNvGrpSpPr/>
          <p:nvPr/>
        </p:nvGrpSpPr>
        <p:grpSpPr>
          <a:xfrm>
            <a:off x="4520875" y="3059916"/>
            <a:ext cx="3114802" cy="898652"/>
            <a:chOff x="4679950" y="3279775"/>
            <a:chExt cx="3114802" cy="898652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FDE540B8-F351-4E1D-2141-A6A1850EDBF6}"/>
                </a:ext>
              </a:extLst>
            </p:cNvPr>
            <p:cNvSpPr/>
            <p:nvPr/>
          </p:nvSpPr>
          <p:spPr bwMode="auto">
            <a:xfrm>
              <a:off x="4679950" y="3279775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D1533189-00FA-7EFC-433F-37E1B13F6F2D}"/>
                </a:ext>
              </a:extLst>
            </p:cNvPr>
            <p:cNvSpPr/>
            <p:nvPr/>
          </p:nvSpPr>
          <p:spPr bwMode="auto">
            <a:xfrm>
              <a:off x="4886325" y="3365373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B184840F-DA3B-7527-7503-CDB4507DA128}"/>
                </a:ext>
              </a:extLst>
            </p:cNvPr>
            <p:cNvSpPr/>
            <p:nvPr/>
          </p:nvSpPr>
          <p:spPr bwMode="auto">
            <a:xfrm>
              <a:off x="5187950" y="3401949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513219A9-7878-0C91-3CD0-F4D41CEC8E9B}"/>
                </a:ext>
              </a:extLst>
            </p:cNvPr>
            <p:cNvSpPr/>
            <p:nvPr/>
          </p:nvSpPr>
          <p:spPr bwMode="auto">
            <a:xfrm>
              <a:off x="5213350" y="3422650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E6D08556-E1B6-0AAA-2A5F-10AD8F6E67F8}"/>
                </a:ext>
              </a:extLst>
            </p:cNvPr>
            <p:cNvSpPr/>
            <p:nvPr/>
          </p:nvSpPr>
          <p:spPr bwMode="auto">
            <a:xfrm>
              <a:off x="5330825" y="3489325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E091BC45-C33C-2F03-D055-31B3E7E4BFD2}"/>
                </a:ext>
              </a:extLst>
            </p:cNvPr>
            <p:cNvSpPr/>
            <p:nvPr/>
          </p:nvSpPr>
          <p:spPr bwMode="auto">
            <a:xfrm>
              <a:off x="5353050" y="3505200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304B0BCD-60F6-1C3F-B799-35AE69A0267D}"/>
                </a:ext>
              </a:extLst>
            </p:cNvPr>
            <p:cNvSpPr/>
            <p:nvPr/>
          </p:nvSpPr>
          <p:spPr bwMode="auto">
            <a:xfrm>
              <a:off x="5429250" y="3546475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99DC45F9-F67C-9806-3B6B-1201564441A5}"/>
                </a:ext>
              </a:extLst>
            </p:cNvPr>
            <p:cNvSpPr/>
            <p:nvPr/>
          </p:nvSpPr>
          <p:spPr bwMode="auto">
            <a:xfrm>
              <a:off x="5451475" y="3571875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9EA2D6DA-5088-CE75-40F3-0280DA4B966A}"/>
                </a:ext>
              </a:extLst>
            </p:cNvPr>
            <p:cNvSpPr/>
            <p:nvPr/>
          </p:nvSpPr>
          <p:spPr bwMode="auto">
            <a:xfrm>
              <a:off x="5470525" y="3600450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576CE058-DADB-88C5-DAFE-FC39363DE330}"/>
                </a:ext>
              </a:extLst>
            </p:cNvPr>
            <p:cNvSpPr/>
            <p:nvPr/>
          </p:nvSpPr>
          <p:spPr bwMode="auto">
            <a:xfrm>
              <a:off x="5530850" y="3702050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2874C69C-F283-2914-D717-AB93A7BE0B59}"/>
                </a:ext>
              </a:extLst>
            </p:cNvPr>
            <p:cNvSpPr/>
            <p:nvPr/>
          </p:nvSpPr>
          <p:spPr bwMode="auto">
            <a:xfrm>
              <a:off x="5638800" y="3736975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56CF42D3-7F30-4C75-DDCD-F5CF716DC453}"/>
                </a:ext>
              </a:extLst>
            </p:cNvPr>
            <p:cNvSpPr/>
            <p:nvPr/>
          </p:nvSpPr>
          <p:spPr bwMode="auto">
            <a:xfrm>
              <a:off x="5730875" y="3746500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05A1CF22-4FF1-CC78-B3B7-7E46DF0F715A}"/>
                </a:ext>
              </a:extLst>
            </p:cNvPr>
            <p:cNvSpPr/>
            <p:nvPr/>
          </p:nvSpPr>
          <p:spPr bwMode="auto">
            <a:xfrm>
              <a:off x="5886450" y="3749675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175219CF-F7A2-0036-66F9-CF0326DBB931}"/>
                </a:ext>
              </a:extLst>
            </p:cNvPr>
            <p:cNvSpPr/>
            <p:nvPr/>
          </p:nvSpPr>
          <p:spPr bwMode="auto">
            <a:xfrm>
              <a:off x="5788025" y="3746500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1DD16AD4-6DA3-4D20-E205-0B4C81AAC496}"/>
                </a:ext>
              </a:extLst>
            </p:cNvPr>
            <p:cNvSpPr/>
            <p:nvPr/>
          </p:nvSpPr>
          <p:spPr bwMode="auto">
            <a:xfrm>
              <a:off x="6003925" y="3797300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DA7747B9-911D-86EA-FE6F-8FDD52C8D002}"/>
                </a:ext>
              </a:extLst>
            </p:cNvPr>
            <p:cNvSpPr/>
            <p:nvPr/>
          </p:nvSpPr>
          <p:spPr bwMode="auto">
            <a:xfrm>
              <a:off x="6076950" y="3829050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A92757E3-CEAE-F204-9DB3-6016E464B988}"/>
                </a:ext>
              </a:extLst>
            </p:cNvPr>
            <p:cNvSpPr/>
            <p:nvPr/>
          </p:nvSpPr>
          <p:spPr bwMode="auto">
            <a:xfrm>
              <a:off x="6169025" y="3879850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ADBD75B4-3908-768F-8C90-429655FF2069}"/>
                </a:ext>
              </a:extLst>
            </p:cNvPr>
            <p:cNvSpPr/>
            <p:nvPr/>
          </p:nvSpPr>
          <p:spPr bwMode="auto">
            <a:xfrm>
              <a:off x="6324600" y="3876675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88A54F82-1A2F-D67E-E186-F958F022212C}"/>
                </a:ext>
              </a:extLst>
            </p:cNvPr>
            <p:cNvSpPr/>
            <p:nvPr/>
          </p:nvSpPr>
          <p:spPr bwMode="auto">
            <a:xfrm>
              <a:off x="6245225" y="3879850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327B8ACD-F114-C323-7AD3-B4028C4561F3}"/>
                </a:ext>
              </a:extLst>
            </p:cNvPr>
            <p:cNvSpPr/>
            <p:nvPr/>
          </p:nvSpPr>
          <p:spPr bwMode="auto">
            <a:xfrm>
              <a:off x="7721600" y="4102100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0366A624-2C0F-A4E7-2A6F-178E68288FD4}"/>
                </a:ext>
              </a:extLst>
            </p:cNvPr>
            <p:cNvSpPr/>
            <p:nvPr/>
          </p:nvSpPr>
          <p:spPr bwMode="auto">
            <a:xfrm>
              <a:off x="7219950" y="4102100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899F9BE9-F892-0C1B-80F3-60FCB66F4B31}"/>
                </a:ext>
              </a:extLst>
            </p:cNvPr>
            <p:cNvSpPr/>
            <p:nvPr/>
          </p:nvSpPr>
          <p:spPr bwMode="auto">
            <a:xfrm>
              <a:off x="7181850" y="4102100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A3AA3F48-6F58-A996-1371-BBDA457D7949}"/>
                </a:ext>
              </a:extLst>
            </p:cNvPr>
            <p:cNvSpPr/>
            <p:nvPr/>
          </p:nvSpPr>
          <p:spPr bwMode="auto">
            <a:xfrm>
              <a:off x="7385050" y="4105275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D41B84D3-5505-6D63-124D-AEFFECE9CD88}"/>
                </a:ext>
              </a:extLst>
            </p:cNvPr>
            <p:cNvSpPr/>
            <p:nvPr/>
          </p:nvSpPr>
          <p:spPr bwMode="auto">
            <a:xfrm>
              <a:off x="7502525" y="4105275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BBDBD5BB-3E26-49BF-CC10-3F7E995FE2E7}"/>
                </a:ext>
              </a:extLst>
            </p:cNvPr>
            <p:cNvSpPr/>
            <p:nvPr/>
          </p:nvSpPr>
          <p:spPr bwMode="auto">
            <a:xfrm>
              <a:off x="7080250" y="3927475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9CD4B782-FF2E-051B-7BF5-15BA1EBF8B15}"/>
                </a:ext>
              </a:extLst>
            </p:cNvPr>
            <p:cNvSpPr/>
            <p:nvPr/>
          </p:nvSpPr>
          <p:spPr bwMode="auto">
            <a:xfrm>
              <a:off x="7038975" y="3927475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38A7941B-CF20-3759-AC28-917199251E47}"/>
                </a:ext>
              </a:extLst>
            </p:cNvPr>
            <p:cNvSpPr/>
            <p:nvPr/>
          </p:nvSpPr>
          <p:spPr bwMode="auto">
            <a:xfrm>
              <a:off x="6388100" y="3924300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008061B8-4E94-D6E1-3DEF-1B4A5B666BEA}"/>
                </a:ext>
              </a:extLst>
            </p:cNvPr>
            <p:cNvSpPr/>
            <p:nvPr/>
          </p:nvSpPr>
          <p:spPr bwMode="auto">
            <a:xfrm>
              <a:off x="6511925" y="3924300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3914149B-8F63-0FD8-1EF0-679525ECF06F}"/>
                </a:ext>
              </a:extLst>
            </p:cNvPr>
            <p:cNvSpPr/>
            <p:nvPr/>
          </p:nvSpPr>
          <p:spPr bwMode="auto">
            <a:xfrm>
              <a:off x="6604000" y="3921125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58C93624-F324-4787-37BD-90539CDE1631}"/>
                </a:ext>
              </a:extLst>
            </p:cNvPr>
            <p:cNvSpPr/>
            <p:nvPr/>
          </p:nvSpPr>
          <p:spPr bwMode="auto">
            <a:xfrm>
              <a:off x="6699250" y="3924300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CFF5B658-53E5-80E6-EF4A-B625D5188E3C}"/>
                </a:ext>
              </a:extLst>
            </p:cNvPr>
            <p:cNvSpPr/>
            <p:nvPr/>
          </p:nvSpPr>
          <p:spPr bwMode="auto">
            <a:xfrm>
              <a:off x="6797675" y="3924300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62FB359F-D26C-5056-D968-6F14D228561D}"/>
                </a:ext>
              </a:extLst>
            </p:cNvPr>
            <p:cNvSpPr/>
            <p:nvPr/>
          </p:nvSpPr>
          <p:spPr bwMode="auto">
            <a:xfrm>
              <a:off x="6927850" y="3927475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D7C968F9-21EA-7368-90D4-E11700D730FD}"/>
                </a:ext>
              </a:extLst>
            </p:cNvPr>
            <p:cNvSpPr/>
            <p:nvPr/>
          </p:nvSpPr>
          <p:spPr bwMode="auto">
            <a:xfrm>
              <a:off x="6832600" y="3924300"/>
              <a:ext cx="73152" cy="73152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2F1974F-7D8F-6809-049F-C3FAD8ECFA4D}"/>
              </a:ext>
            </a:extLst>
          </p:cNvPr>
          <p:cNvSpPr txBox="1"/>
          <p:nvPr/>
        </p:nvSpPr>
        <p:spPr bwMode="auto">
          <a:xfrm>
            <a:off x="1787136" y="4656355"/>
            <a:ext cx="610108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HR: 0.788 (95% CI: 0.554-1.120; nominal </a:t>
            </a:r>
            <a:r>
              <a:rPr kumimoji="0" lang="en-US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 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.1828)</a:t>
            </a:r>
          </a:p>
        </p:txBody>
      </p:sp>
    </p:spTree>
    <p:extLst>
      <p:ext uri="{BB962C8B-B14F-4D97-AF65-F5344CB8AC3E}">
        <p14:creationId xmlns:p14="http://schemas.microsoft.com/office/powerpoint/2010/main" val="145955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/>
              <a:t>Conclusion: PARP Inhibitors in Prostate Cancer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Clear role for PARP </a:t>
            </a:r>
            <a:r>
              <a:rPr lang="fr-FR" dirty="0" err="1"/>
              <a:t>inhibitors</a:t>
            </a:r>
            <a:r>
              <a:rPr lang="fr-FR" dirty="0"/>
              <a:t> in mCRPC with selected DDR alterations:</a:t>
            </a:r>
          </a:p>
          <a:p>
            <a:pPr lvl="2">
              <a:buFont typeface="Calibri" panose="020F0502020204030204" pitchFamily="34" charset="0"/>
              <a:buChar char="─"/>
            </a:pPr>
            <a:r>
              <a:rPr lang="fr-FR" sz="2200" i="1" dirty="0"/>
              <a:t>BRCA2</a:t>
            </a:r>
            <a:r>
              <a:rPr lang="fr-FR" sz="2200" dirty="0"/>
              <a:t> (improved OS, many other clinical benefits)</a:t>
            </a:r>
          </a:p>
          <a:p>
            <a:pPr lvl="2">
              <a:buFont typeface="Calibri" panose="020F0502020204030204" pitchFamily="34" charset="0"/>
              <a:buChar char="─"/>
            </a:pPr>
            <a:r>
              <a:rPr lang="fr-FR" sz="2200" dirty="0"/>
              <a:t>Likely </a:t>
            </a:r>
            <a:r>
              <a:rPr lang="fr-FR" sz="2200" i="1" dirty="0"/>
              <a:t>BRCA1, PALB2, and CDK12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Moderate efficacy and debatable benefit/risk balance in patients with mCRPC without the above-mentioned alterations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Testing is key!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Use in earlier disease stages currently being evaluated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Ongoing trials with selective PARP1 inhibitors (eg, saruparib in PETRANHA, phase III EvoPAR-Prostate01/02)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1723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18B72-2709-AC30-E1E8-FF6E31B7D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7E1BD88-B495-CD5C-01E5-ABF574F9A0DA}"/>
              </a:ext>
            </a:extLst>
          </p:cNvPr>
          <p:cNvGrpSpPr/>
          <p:nvPr/>
        </p:nvGrpSpPr>
        <p:grpSpPr>
          <a:xfrm>
            <a:off x="966322" y="5298604"/>
            <a:ext cx="3615397" cy="347726"/>
            <a:chOff x="1245787" y="4144127"/>
            <a:chExt cx="3766528" cy="27472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FC81D77-D96C-F8DD-8307-9A9C7A254562}"/>
                </a:ext>
              </a:extLst>
            </p:cNvPr>
            <p:cNvSpPr txBox="1"/>
            <p:nvPr/>
          </p:nvSpPr>
          <p:spPr bwMode="auto">
            <a:xfrm>
              <a:off x="1245787" y="4148527"/>
              <a:ext cx="325986" cy="267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75E09BF-FF92-8270-FFBE-B1C551811484}"/>
                </a:ext>
              </a:extLst>
            </p:cNvPr>
            <p:cNvSpPr txBox="1"/>
            <p:nvPr/>
          </p:nvSpPr>
          <p:spPr bwMode="auto">
            <a:xfrm>
              <a:off x="1668665" y="4145410"/>
              <a:ext cx="327657" cy="267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BFD967B-BB85-F39B-0159-F587F28F900A}"/>
                </a:ext>
              </a:extLst>
            </p:cNvPr>
            <p:cNvSpPr txBox="1"/>
            <p:nvPr/>
          </p:nvSpPr>
          <p:spPr bwMode="auto">
            <a:xfrm>
              <a:off x="2092376" y="4151373"/>
              <a:ext cx="327657" cy="267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3540F94-AC0F-DA4B-BFDE-C0E8225AB161}"/>
                </a:ext>
              </a:extLst>
            </p:cNvPr>
            <p:cNvSpPr txBox="1"/>
            <p:nvPr/>
          </p:nvSpPr>
          <p:spPr bwMode="auto">
            <a:xfrm>
              <a:off x="2497238" y="4148256"/>
              <a:ext cx="384437" cy="267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9052E0C-0117-CDA5-89EB-A89850B5B6C2}"/>
                </a:ext>
              </a:extLst>
            </p:cNvPr>
            <p:cNvSpPr txBox="1"/>
            <p:nvPr/>
          </p:nvSpPr>
          <p:spPr bwMode="auto">
            <a:xfrm>
              <a:off x="2904466" y="4148256"/>
              <a:ext cx="396126" cy="267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70A0496-82CB-FE8F-B9E6-BE655C46A9EC}"/>
                </a:ext>
              </a:extLst>
            </p:cNvPr>
            <p:cNvSpPr txBox="1"/>
            <p:nvPr/>
          </p:nvSpPr>
          <p:spPr bwMode="auto">
            <a:xfrm>
              <a:off x="3298921" y="4144127"/>
              <a:ext cx="449567" cy="267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AACE555-757F-A357-529E-25591922386F}"/>
                </a:ext>
              </a:extLst>
            </p:cNvPr>
            <p:cNvSpPr txBox="1"/>
            <p:nvPr/>
          </p:nvSpPr>
          <p:spPr bwMode="auto">
            <a:xfrm>
              <a:off x="3719051" y="4150090"/>
              <a:ext cx="451238" cy="267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A0F4929-09C1-88D0-27C9-42262BF1067D}"/>
                </a:ext>
              </a:extLst>
            </p:cNvPr>
            <p:cNvSpPr txBox="1"/>
            <p:nvPr/>
          </p:nvSpPr>
          <p:spPr bwMode="auto">
            <a:xfrm>
              <a:off x="4571097" y="4150090"/>
              <a:ext cx="441218" cy="267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5479C4-2FE8-67F3-2ADF-48431A5F1DCB}"/>
                </a:ext>
              </a:extLst>
            </p:cNvPr>
            <p:cNvSpPr txBox="1"/>
            <p:nvPr/>
          </p:nvSpPr>
          <p:spPr bwMode="auto">
            <a:xfrm>
              <a:off x="4146879" y="4146973"/>
              <a:ext cx="451238" cy="267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28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04861F96-8B59-3B2C-53AC-B3BD3CEB71FE}"/>
              </a:ext>
            </a:extLst>
          </p:cNvPr>
          <p:cNvSpPr txBox="1"/>
          <p:nvPr/>
        </p:nvSpPr>
        <p:spPr bwMode="auto">
          <a:xfrm>
            <a:off x="4974695" y="5306156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A6A5924-D48D-7E1B-CDC7-B68F89C5EFF1}"/>
              </a:ext>
            </a:extLst>
          </p:cNvPr>
          <p:cNvSpPr txBox="1"/>
          <p:nvPr/>
        </p:nvSpPr>
        <p:spPr bwMode="auto">
          <a:xfrm>
            <a:off x="4572311" y="5302211"/>
            <a:ext cx="39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9260" name="Freeform: Shape 9259">
            <a:extLst>
              <a:ext uri="{FF2B5EF4-FFF2-40B4-BE49-F238E27FC236}">
                <a16:creationId xmlns:a16="http://schemas.microsoft.com/office/drawing/2014/main" id="{6F0B028D-FA22-8D17-35F3-F3C3392DD65D}"/>
              </a:ext>
            </a:extLst>
          </p:cNvPr>
          <p:cNvSpPr/>
          <p:nvPr/>
        </p:nvSpPr>
        <p:spPr bwMode="auto">
          <a:xfrm>
            <a:off x="6563857" y="2887074"/>
            <a:ext cx="3779094" cy="2324367"/>
          </a:xfrm>
          <a:custGeom>
            <a:avLst/>
            <a:gdLst>
              <a:gd name="connsiteX0" fmla="*/ 0 w 3779094"/>
              <a:gd name="connsiteY0" fmla="*/ 0 h 2324367"/>
              <a:gd name="connsiteX1" fmla="*/ 153466 w 3779094"/>
              <a:gd name="connsiteY1" fmla="*/ 0 h 2324367"/>
              <a:gd name="connsiteX2" fmla="*/ 153466 w 3779094"/>
              <a:gd name="connsiteY2" fmla="*/ 28775 h 2324367"/>
              <a:gd name="connsiteX3" fmla="*/ 233396 w 3779094"/>
              <a:gd name="connsiteY3" fmla="*/ 28775 h 2324367"/>
              <a:gd name="connsiteX4" fmla="*/ 233396 w 3779094"/>
              <a:gd name="connsiteY4" fmla="*/ 57550 h 2324367"/>
              <a:gd name="connsiteX5" fmla="*/ 316523 w 3779094"/>
              <a:gd name="connsiteY5" fmla="*/ 57550 h 2324367"/>
              <a:gd name="connsiteX6" fmla="*/ 316523 w 3779094"/>
              <a:gd name="connsiteY6" fmla="*/ 102311 h 2324367"/>
              <a:gd name="connsiteX7" fmla="*/ 383665 w 3779094"/>
              <a:gd name="connsiteY7" fmla="*/ 102311 h 2324367"/>
              <a:gd name="connsiteX8" fmla="*/ 383665 w 3779094"/>
              <a:gd name="connsiteY8" fmla="*/ 134283 h 2324367"/>
              <a:gd name="connsiteX9" fmla="*/ 434820 w 3779094"/>
              <a:gd name="connsiteY9" fmla="*/ 134283 h 2324367"/>
              <a:gd name="connsiteX10" fmla="*/ 434820 w 3779094"/>
              <a:gd name="connsiteY10" fmla="*/ 169452 h 2324367"/>
              <a:gd name="connsiteX11" fmla="*/ 450806 w 3779094"/>
              <a:gd name="connsiteY11" fmla="*/ 169452 h 2324367"/>
              <a:gd name="connsiteX12" fmla="*/ 450806 w 3779094"/>
              <a:gd name="connsiteY12" fmla="*/ 195029 h 2324367"/>
              <a:gd name="connsiteX13" fmla="*/ 492370 w 3779094"/>
              <a:gd name="connsiteY13" fmla="*/ 195029 h 2324367"/>
              <a:gd name="connsiteX14" fmla="*/ 492370 w 3779094"/>
              <a:gd name="connsiteY14" fmla="*/ 227002 h 2324367"/>
              <a:gd name="connsiteX15" fmla="*/ 521144 w 3779094"/>
              <a:gd name="connsiteY15" fmla="*/ 227002 h 2324367"/>
              <a:gd name="connsiteX16" fmla="*/ 521144 w 3779094"/>
              <a:gd name="connsiteY16" fmla="*/ 268565 h 2324367"/>
              <a:gd name="connsiteX17" fmla="*/ 556314 w 3779094"/>
              <a:gd name="connsiteY17" fmla="*/ 268565 h 2324367"/>
              <a:gd name="connsiteX18" fmla="*/ 556314 w 3779094"/>
              <a:gd name="connsiteY18" fmla="*/ 300537 h 2324367"/>
              <a:gd name="connsiteX19" fmla="*/ 623455 w 3779094"/>
              <a:gd name="connsiteY19" fmla="*/ 300537 h 2324367"/>
              <a:gd name="connsiteX20" fmla="*/ 623455 w 3779094"/>
              <a:gd name="connsiteY20" fmla="*/ 319720 h 2324367"/>
              <a:gd name="connsiteX21" fmla="*/ 658624 w 3779094"/>
              <a:gd name="connsiteY21" fmla="*/ 319720 h 2324367"/>
              <a:gd name="connsiteX22" fmla="*/ 658624 w 3779094"/>
              <a:gd name="connsiteY22" fmla="*/ 335706 h 2324367"/>
              <a:gd name="connsiteX23" fmla="*/ 690596 w 3779094"/>
              <a:gd name="connsiteY23" fmla="*/ 335706 h 2324367"/>
              <a:gd name="connsiteX24" fmla="*/ 690596 w 3779094"/>
              <a:gd name="connsiteY24" fmla="*/ 380467 h 2324367"/>
              <a:gd name="connsiteX25" fmla="*/ 748146 w 3779094"/>
              <a:gd name="connsiteY25" fmla="*/ 380467 h 2324367"/>
              <a:gd name="connsiteX26" fmla="*/ 748146 w 3779094"/>
              <a:gd name="connsiteY26" fmla="*/ 406045 h 2324367"/>
              <a:gd name="connsiteX27" fmla="*/ 805695 w 3779094"/>
              <a:gd name="connsiteY27" fmla="*/ 406045 h 2324367"/>
              <a:gd name="connsiteX28" fmla="*/ 805695 w 3779094"/>
              <a:gd name="connsiteY28" fmla="*/ 444411 h 2324367"/>
              <a:gd name="connsiteX29" fmla="*/ 847259 w 3779094"/>
              <a:gd name="connsiteY29" fmla="*/ 444411 h 2324367"/>
              <a:gd name="connsiteX30" fmla="*/ 847259 w 3779094"/>
              <a:gd name="connsiteY30" fmla="*/ 485975 h 2324367"/>
              <a:gd name="connsiteX31" fmla="*/ 869640 w 3779094"/>
              <a:gd name="connsiteY31" fmla="*/ 485975 h 2324367"/>
              <a:gd name="connsiteX32" fmla="*/ 869640 w 3779094"/>
              <a:gd name="connsiteY32" fmla="*/ 521144 h 2324367"/>
              <a:gd name="connsiteX33" fmla="*/ 895217 w 3779094"/>
              <a:gd name="connsiteY33" fmla="*/ 521144 h 2324367"/>
              <a:gd name="connsiteX34" fmla="*/ 895217 w 3779094"/>
              <a:gd name="connsiteY34" fmla="*/ 572299 h 2324367"/>
              <a:gd name="connsiteX35" fmla="*/ 939978 w 3779094"/>
              <a:gd name="connsiteY35" fmla="*/ 572299 h 2324367"/>
              <a:gd name="connsiteX36" fmla="*/ 939978 w 3779094"/>
              <a:gd name="connsiteY36" fmla="*/ 594680 h 2324367"/>
              <a:gd name="connsiteX37" fmla="*/ 971950 w 3779094"/>
              <a:gd name="connsiteY37" fmla="*/ 594680 h 2324367"/>
              <a:gd name="connsiteX38" fmla="*/ 971950 w 3779094"/>
              <a:gd name="connsiteY38" fmla="*/ 620257 h 2324367"/>
              <a:gd name="connsiteX39" fmla="*/ 1003922 w 3779094"/>
              <a:gd name="connsiteY39" fmla="*/ 620257 h 2324367"/>
              <a:gd name="connsiteX40" fmla="*/ 1003922 w 3779094"/>
              <a:gd name="connsiteY40" fmla="*/ 636243 h 2324367"/>
              <a:gd name="connsiteX41" fmla="*/ 1023105 w 3779094"/>
              <a:gd name="connsiteY41" fmla="*/ 636243 h 2324367"/>
              <a:gd name="connsiteX42" fmla="*/ 1023105 w 3779094"/>
              <a:gd name="connsiteY42" fmla="*/ 690596 h 2324367"/>
              <a:gd name="connsiteX43" fmla="*/ 1045486 w 3779094"/>
              <a:gd name="connsiteY43" fmla="*/ 690596 h 2324367"/>
              <a:gd name="connsiteX44" fmla="*/ 1045486 w 3779094"/>
              <a:gd name="connsiteY44" fmla="*/ 725765 h 2324367"/>
              <a:gd name="connsiteX45" fmla="*/ 1096641 w 3779094"/>
              <a:gd name="connsiteY45" fmla="*/ 725765 h 2324367"/>
              <a:gd name="connsiteX46" fmla="*/ 1103035 w 3779094"/>
              <a:gd name="connsiteY46" fmla="*/ 732159 h 2324367"/>
              <a:gd name="connsiteX47" fmla="*/ 1135007 w 3779094"/>
              <a:gd name="connsiteY47" fmla="*/ 732159 h 2324367"/>
              <a:gd name="connsiteX48" fmla="*/ 1135007 w 3779094"/>
              <a:gd name="connsiteY48" fmla="*/ 754540 h 2324367"/>
              <a:gd name="connsiteX49" fmla="*/ 1135007 w 3779094"/>
              <a:gd name="connsiteY49" fmla="*/ 754540 h 2324367"/>
              <a:gd name="connsiteX50" fmla="*/ 1157388 w 3779094"/>
              <a:gd name="connsiteY50" fmla="*/ 776921 h 2324367"/>
              <a:gd name="connsiteX51" fmla="*/ 1275684 w 3779094"/>
              <a:gd name="connsiteY51" fmla="*/ 776921 h 2324367"/>
              <a:gd name="connsiteX52" fmla="*/ 1275684 w 3779094"/>
              <a:gd name="connsiteY52" fmla="*/ 808892 h 2324367"/>
              <a:gd name="connsiteX53" fmla="*/ 1288473 w 3779094"/>
              <a:gd name="connsiteY53" fmla="*/ 808892 h 2324367"/>
              <a:gd name="connsiteX54" fmla="*/ 1288473 w 3779094"/>
              <a:gd name="connsiteY54" fmla="*/ 824878 h 2324367"/>
              <a:gd name="connsiteX55" fmla="*/ 1314051 w 3779094"/>
              <a:gd name="connsiteY55" fmla="*/ 824878 h 2324367"/>
              <a:gd name="connsiteX56" fmla="*/ 1314051 w 3779094"/>
              <a:gd name="connsiteY56" fmla="*/ 850456 h 2324367"/>
              <a:gd name="connsiteX57" fmla="*/ 1377995 w 3779094"/>
              <a:gd name="connsiteY57" fmla="*/ 850456 h 2324367"/>
              <a:gd name="connsiteX58" fmla="*/ 1377995 w 3779094"/>
              <a:gd name="connsiteY58" fmla="*/ 882428 h 2324367"/>
              <a:gd name="connsiteX59" fmla="*/ 1461122 w 3779094"/>
              <a:gd name="connsiteY59" fmla="*/ 882428 h 2324367"/>
              <a:gd name="connsiteX60" fmla="*/ 1461122 w 3779094"/>
              <a:gd name="connsiteY60" fmla="*/ 917597 h 2324367"/>
              <a:gd name="connsiteX61" fmla="*/ 1505883 w 3779094"/>
              <a:gd name="connsiteY61" fmla="*/ 917597 h 2324367"/>
              <a:gd name="connsiteX62" fmla="*/ 1505883 w 3779094"/>
              <a:gd name="connsiteY62" fmla="*/ 917597 h 2324367"/>
              <a:gd name="connsiteX63" fmla="*/ 1528263 w 3779094"/>
              <a:gd name="connsiteY63" fmla="*/ 939977 h 2324367"/>
              <a:gd name="connsiteX64" fmla="*/ 1528263 w 3779094"/>
              <a:gd name="connsiteY64" fmla="*/ 962358 h 2324367"/>
              <a:gd name="connsiteX65" fmla="*/ 1553841 w 3779094"/>
              <a:gd name="connsiteY65" fmla="*/ 962358 h 2324367"/>
              <a:gd name="connsiteX66" fmla="*/ 1553841 w 3779094"/>
              <a:gd name="connsiteY66" fmla="*/ 984739 h 2324367"/>
              <a:gd name="connsiteX67" fmla="*/ 1585813 w 3779094"/>
              <a:gd name="connsiteY67" fmla="*/ 984739 h 2324367"/>
              <a:gd name="connsiteX68" fmla="*/ 1585813 w 3779094"/>
              <a:gd name="connsiteY68" fmla="*/ 1035894 h 2324367"/>
              <a:gd name="connsiteX69" fmla="*/ 1633771 w 3779094"/>
              <a:gd name="connsiteY69" fmla="*/ 1035894 h 2324367"/>
              <a:gd name="connsiteX70" fmla="*/ 1633771 w 3779094"/>
              <a:gd name="connsiteY70" fmla="*/ 1074260 h 2324367"/>
              <a:gd name="connsiteX71" fmla="*/ 1726490 w 3779094"/>
              <a:gd name="connsiteY71" fmla="*/ 1074260 h 2324367"/>
              <a:gd name="connsiteX72" fmla="*/ 1726490 w 3779094"/>
              <a:gd name="connsiteY72" fmla="*/ 1096641 h 2324367"/>
              <a:gd name="connsiteX73" fmla="*/ 1780842 w 3779094"/>
              <a:gd name="connsiteY73" fmla="*/ 1096641 h 2324367"/>
              <a:gd name="connsiteX74" fmla="*/ 1780842 w 3779094"/>
              <a:gd name="connsiteY74" fmla="*/ 1138204 h 2324367"/>
              <a:gd name="connsiteX75" fmla="*/ 1816012 w 3779094"/>
              <a:gd name="connsiteY75" fmla="*/ 1138204 h 2324367"/>
              <a:gd name="connsiteX76" fmla="*/ 1816012 w 3779094"/>
              <a:gd name="connsiteY76" fmla="*/ 1186162 h 2324367"/>
              <a:gd name="connsiteX77" fmla="*/ 1851181 w 3779094"/>
              <a:gd name="connsiteY77" fmla="*/ 1186162 h 2324367"/>
              <a:gd name="connsiteX78" fmla="*/ 1851181 w 3779094"/>
              <a:gd name="connsiteY78" fmla="*/ 1211740 h 2324367"/>
              <a:gd name="connsiteX79" fmla="*/ 1950294 w 3779094"/>
              <a:gd name="connsiteY79" fmla="*/ 1211740 h 2324367"/>
              <a:gd name="connsiteX80" fmla="*/ 1950294 w 3779094"/>
              <a:gd name="connsiteY80" fmla="*/ 1253304 h 2324367"/>
              <a:gd name="connsiteX81" fmla="*/ 1966280 w 3779094"/>
              <a:gd name="connsiteY81" fmla="*/ 1253304 h 2324367"/>
              <a:gd name="connsiteX82" fmla="*/ 1966280 w 3779094"/>
              <a:gd name="connsiteY82" fmla="*/ 1285276 h 2324367"/>
              <a:gd name="connsiteX83" fmla="*/ 1995055 w 3779094"/>
              <a:gd name="connsiteY83" fmla="*/ 1285276 h 2324367"/>
              <a:gd name="connsiteX84" fmla="*/ 1995055 w 3779094"/>
              <a:gd name="connsiteY84" fmla="*/ 1333234 h 2324367"/>
              <a:gd name="connsiteX85" fmla="*/ 2020633 w 3779094"/>
              <a:gd name="connsiteY85" fmla="*/ 1333234 h 2324367"/>
              <a:gd name="connsiteX86" fmla="*/ 2020633 w 3779094"/>
              <a:gd name="connsiteY86" fmla="*/ 1371600 h 2324367"/>
              <a:gd name="connsiteX87" fmla="*/ 2084577 w 3779094"/>
              <a:gd name="connsiteY87" fmla="*/ 1371600 h 2324367"/>
              <a:gd name="connsiteX88" fmla="*/ 2084577 w 3779094"/>
              <a:gd name="connsiteY88" fmla="*/ 1384389 h 2324367"/>
              <a:gd name="connsiteX89" fmla="*/ 2122943 w 3779094"/>
              <a:gd name="connsiteY89" fmla="*/ 1384389 h 2324367"/>
              <a:gd name="connsiteX90" fmla="*/ 2122943 w 3779094"/>
              <a:gd name="connsiteY90" fmla="*/ 1413164 h 2324367"/>
              <a:gd name="connsiteX91" fmla="*/ 2154915 w 3779094"/>
              <a:gd name="connsiteY91" fmla="*/ 1413164 h 2324367"/>
              <a:gd name="connsiteX92" fmla="*/ 2154915 w 3779094"/>
              <a:gd name="connsiteY92" fmla="*/ 1422755 h 2324367"/>
              <a:gd name="connsiteX93" fmla="*/ 2206070 w 3779094"/>
              <a:gd name="connsiteY93" fmla="*/ 1422755 h 2324367"/>
              <a:gd name="connsiteX94" fmla="*/ 2206070 w 3779094"/>
              <a:gd name="connsiteY94" fmla="*/ 1461122 h 2324367"/>
              <a:gd name="connsiteX95" fmla="*/ 2279606 w 3779094"/>
              <a:gd name="connsiteY95" fmla="*/ 1461122 h 2324367"/>
              <a:gd name="connsiteX96" fmla="*/ 2279606 w 3779094"/>
              <a:gd name="connsiteY96" fmla="*/ 1515474 h 2324367"/>
              <a:gd name="connsiteX97" fmla="*/ 2365930 w 3779094"/>
              <a:gd name="connsiteY97" fmla="*/ 1515474 h 2324367"/>
              <a:gd name="connsiteX98" fmla="*/ 2365930 w 3779094"/>
              <a:gd name="connsiteY98" fmla="*/ 1537855 h 2324367"/>
              <a:gd name="connsiteX99" fmla="*/ 2439466 w 3779094"/>
              <a:gd name="connsiteY99" fmla="*/ 1537855 h 2324367"/>
              <a:gd name="connsiteX100" fmla="*/ 2439466 w 3779094"/>
              <a:gd name="connsiteY100" fmla="*/ 1579418 h 2324367"/>
              <a:gd name="connsiteX101" fmla="*/ 2567354 w 3779094"/>
              <a:gd name="connsiteY101" fmla="*/ 1579418 h 2324367"/>
              <a:gd name="connsiteX102" fmla="*/ 2567354 w 3779094"/>
              <a:gd name="connsiteY102" fmla="*/ 1604996 h 2324367"/>
              <a:gd name="connsiteX103" fmla="*/ 2612115 w 3779094"/>
              <a:gd name="connsiteY103" fmla="*/ 1604996 h 2324367"/>
              <a:gd name="connsiteX104" fmla="*/ 2612115 w 3779094"/>
              <a:gd name="connsiteY104" fmla="*/ 1643362 h 2324367"/>
              <a:gd name="connsiteX105" fmla="*/ 2727214 w 3779094"/>
              <a:gd name="connsiteY105" fmla="*/ 1643362 h 2324367"/>
              <a:gd name="connsiteX106" fmla="*/ 2727214 w 3779094"/>
              <a:gd name="connsiteY106" fmla="*/ 1672137 h 2324367"/>
              <a:gd name="connsiteX107" fmla="*/ 3162034 w 3779094"/>
              <a:gd name="connsiteY107" fmla="*/ 1672137 h 2324367"/>
              <a:gd name="connsiteX108" fmla="*/ 3162034 w 3779094"/>
              <a:gd name="connsiteY108" fmla="*/ 1787236 h 2324367"/>
              <a:gd name="connsiteX109" fmla="*/ 3277133 w 3779094"/>
              <a:gd name="connsiteY109" fmla="*/ 1787236 h 2324367"/>
              <a:gd name="connsiteX110" fmla="*/ 3277133 w 3779094"/>
              <a:gd name="connsiteY110" fmla="*/ 1883153 h 2324367"/>
              <a:gd name="connsiteX111" fmla="*/ 3779094 w 3779094"/>
              <a:gd name="connsiteY111" fmla="*/ 1883153 h 2324367"/>
              <a:gd name="connsiteX112" fmla="*/ 3779094 w 3779094"/>
              <a:gd name="connsiteY112" fmla="*/ 2324367 h 2324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3779094" h="2324367">
                <a:moveTo>
                  <a:pt x="0" y="0"/>
                </a:moveTo>
                <a:lnTo>
                  <a:pt x="153466" y="0"/>
                </a:lnTo>
                <a:lnTo>
                  <a:pt x="153466" y="28775"/>
                </a:lnTo>
                <a:lnTo>
                  <a:pt x="233396" y="28775"/>
                </a:lnTo>
                <a:lnTo>
                  <a:pt x="233396" y="57550"/>
                </a:lnTo>
                <a:lnTo>
                  <a:pt x="316523" y="57550"/>
                </a:lnTo>
                <a:lnTo>
                  <a:pt x="316523" y="102311"/>
                </a:lnTo>
                <a:lnTo>
                  <a:pt x="383665" y="102311"/>
                </a:lnTo>
                <a:lnTo>
                  <a:pt x="383665" y="134283"/>
                </a:lnTo>
                <a:lnTo>
                  <a:pt x="434820" y="134283"/>
                </a:lnTo>
                <a:lnTo>
                  <a:pt x="434820" y="169452"/>
                </a:lnTo>
                <a:lnTo>
                  <a:pt x="450806" y="169452"/>
                </a:lnTo>
                <a:lnTo>
                  <a:pt x="450806" y="195029"/>
                </a:lnTo>
                <a:lnTo>
                  <a:pt x="492370" y="195029"/>
                </a:lnTo>
                <a:lnTo>
                  <a:pt x="492370" y="227002"/>
                </a:lnTo>
                <a:lnTo>
                  <a:pt x="521144" y="227002"/>
                </a:lnTo>
                <a:lnTo>
                  <a:pt x="521144" y="268565"/>
                </a:lnTo>
                <a:lnTo>
                  <a:pt x="556314" y="268565"/>
                </a:lnTo>
                <a:lnTo>
                  <a:pt x="556314" y="300537"/>
                </a:lnTo>
                <a:lnTo>
                  <a:pt x="623455" y="300537"/>
                </a:lnTo>
                <a:lnTo>
                  <a:pt x="623455" y="319720"/>
                </a:lnTo>
                <a:lnTo>
                  <a:pt x="658624" y="319720"/>
                </a:lnTo>
                <a:lnTo>
                  <a:pt x="658624" y="335706"/>
                </a:lnTo>
                <a:lnTo>
                  <a:pt x="690596" y="335706"/>
                </a:lnTo>
                <a:lnTo>
                  <a:pt x="690596" y="380467"/>
                </a:lnTo>
                <a:lnTo>
                  <a:pt x="748146" y="380467"/>
                </a:lnTo>
                <a:lnTo>
                  <a:pt x="748146" y="406045"/>
                </a:lnTo>
                <a:lnTo>
                  <a:pt x="805695" y="406045"/>
                </a:lnTo>
                <a:lnTo>
                  <a:pt x="805695" y="444411"/>
                </a:lnTo>
                <a:lnTo>
                  <a:pt x="847259" y="444411"/>
                </a:lnTo>
                <a:lnTo>
                  <a:pt x="847259" y="485975"/>
                </a:lnTo>
                <a:lnTo>
                  <a:pt x="869640" y="485975"/>
                </a:lnTo>
                <a:lnTo>
                  <a:pt x="869640" y="521144"/>
                </a:lnTo>
                <a:lnTo>
                  <a:pt x="895217" y="521144"/>
                </a:lnTo>
                <a:lnTo>
                  <a:pt x="895217" y="572299"/>
                </a:lnTo>
                <a:lnTo>
                  <a:pt x="939978" y="572299"/>
                </a:lnTo>
                <a:lnTo>
                  <a:pt x="939978" y="594680"/>
                </a:lnTo>
                <a:lnTo>
                  <a:pt x="971950" y="594680"/>
                </a:lnTo>
                <a:lnTo>
                  <a:pt x="971950" y="620257"/>
                </a:lnTo>
                <a:lnTo>
                  <a:pt x="1003922" y="620257"/>
                </a:lnTo>
                <a:lnTo>
                  <a:pt x="1003922" y="636243"/>
                </a:lnTo>
                <a:lnTo>
                  <a:pt x="1023105" y="636243"/>
                </a:lnTo>
                <a:lnTo>
                  <a:pt x="1023105" y="690596"/>
                </a:lnTo>
                <a:lnTo>
                  <a:pt x="1045486" y="690596"/>
                </a:lnTo>
                <a:lnTo>
                  <a:pt x="1045486" y="725765"/>
                </a:lnTo>
                <a:lnTo>
                  <a:pt x="1096641" y="725765"/>
                </a:lnTo>
                <a:lnTo>
                  <a:pt x="1103035" y="732159"/>
                </a:lnTo>
                <a:lnTo>
                  <a:pt x="1135007" y="732159"/>
                </a:lnTo>
                <a:lnTo>
                  <a:pt x="1135007" y="754540"/>
                </a:lnTo>
                <a:lnTo>
                  <a:pt x="1135007" y="754540"/>
                </a:lnTo>
                <a:lnTo>
                  <a:pt x="1157388" y="776921"/>
                </a:lnTo>
                <a:lnTo>
                  <a:pt x="1275684" y="776921"/>
                </a:lnTo>
                <a:lnTo>
                  <a:pt x="1275684" y="808892"/>
                </a:lnTo>
                <a:lnTo>
                  <a:pt x="1288473" y="808892"/>
                </a:lnTo>
                <a:lnTo>
                  <a:pt x="1288473" y="824878"/>
                </a:lnTo>
                <a:lnTo>
                  <a:pt x="1314051" y="824878"/>
                </a:lnTo>
                <a:lnTo>
                  <a:pt x="1314051" y="850456"/>
                </a:lnTo>
                <a:lnTo>
                  <a:pt x="1377995" y="850456"/>
                </a:lnTo>
                <a:lnTo>
                  <a:pt x="1377995" y="882428"/>
                </a:lnTo>
                <a:lnTo>
                  <a:pt x="1461122" y="882428"/>
                </a:lnTo>
                <a:lnTo>
                  <a:pt x="1461122" y="917597"/>
                </a:lnTo>
                <a:lnTo>
                  <a:pt x="1505883" y="917597"/>
                </a:lnTo>
                <a:lnTo>
                  <a:pt x="1505883" y="917597"/>
                </a:lnTo>
                <a:lnTo>
                  <a:pt x="1528263" y="939977"/>
                </a:lnTo>
                <a:lnTo>
                  <a:pt x="1528263" y="962358"/>
                </a:lnTo>
                <a:lnTo>
                  <a:pt x="1553841" y="962358"/>
                </a:lnTo>
                <a:lnTo>
                  <a:pt x="1553841" y="984739"/>
                </a:lnTo>
                <a:lnTo>
                  <a:pt x="1585813" y="984739"/>
                </a:lnTo>
                <a:lnTo>
                  <a:pt x="1585813" y="1035894"/>
                </a:lnTo>
                <a:lnTo>
                  <a:pt x="1633771" y="1035894"/>
                </a:lnTo>
                <a:lnTo>
                  <a:pt x="1633771" y="1074260"/>
                </a:lnTo>
                <a:lnTo>
                  <a:pt x="1726490" y="1074260"/>
                </a:lnTo>
                <a:lnTo>
                  <a:pt x="1726490" y="1096641"/>
                </a:lnTo>
                <a:lnTo>
                  <a:pt x="1780842" y="1096641"/>
                </a:lnTo>
                <a:lnTo>
                  <a:pt x="1780842" y="1138204"/>
                </a:lnTo>
                <a:lnTo>
                  <a:pt x="1816012" y="1138204"/>
                </a:lnTo>
                <a:lnTo>
                  <a:pt x="1816012" y="1186162"/>
                </a:lnTo>
                <a:lnTo>
                  <a:pt x="1851181" y="1186162"/>
                </a:lnTo>
                <a:lnTo>
                  <a:pt x="1851181" y="1211740"/>
                </a:lnTo>
                <a:lnTo>
                  <a:pt x="1950294" y="1211740"/>
                </a:lnTo>
                <a:lnTo>
                  <a:pt x="1950294" y="1253304"/>
                </a:lnTo>
                <a:lnTo>
                  <a:pt x="1966280" y="1253304"/>
                </a:lnTo>
                <a:lnTo>
                  <a:pt x="1966280" y="1285276"/>
                </a:lnTo>
                <a:lnTo>
                  <a:pt x="1995055" y="1285276"/>
                </a:lnTo>
                <a:lnTo>
                  <a:pt x="1995055" y="1333234"/>
                </a:lnTo>
                <a:lnTo>
                  <a:pt x="2020633" y="1333234"/>
                </a:lnTo>
                <a:lnTo>
                  <a:pt x="2020633" y="1371600"/>
                </a:lnTo>
                <a:lnTo>
                  <a:pt x="2084577" y="1371600"/>
                </a:lnTo>
                <a:lnTo>
                  <a:pt x="2084577" y="1384389"/>
                </a:lnTo>
                <a:lnTo>
                  <a:pt x="2122943" y="1384389"/>
                </a:lnTo>
                <a:lnTo>
                  <a:pt x="2122943" y="1413164"/>
                </a:lnTo>
                <a:lnTo>
                  <a:pt x="2154915" y="1413164"/>
                </a:lnTo>
                <a:lnTo>
                  <a:pt x="2154915" y="1422755"/>
                </a:lnTo>
                <a:lnTo>
                  <a:pt x="2206070" y="1422755"/>
                </a:lnTo>
                <a:lnTo>
                  <a:pt x="2206070" y="1461122"/>
                </a:lnTo>
                <a:lnTo>
                  <a:pt x="2279606" y="1461122"/>
                </a:lnTo>
                <a:lnTo>
                  <a:pt x="2279606" y="1515474"/>
                </a:lnTo>
                <a:lnTo>
                  <a:pt x="2365930" y="1515474"/>
                </a:lnTo>
                <a:lnTo>
                  <a:pt x="2365930" y="1537855"/>
                </a:lnTo>
                <a:lnTo>
                  <a:pt x="2439466" y="1537855"/>
                </a:lnTo>
                <a:lnTo>
                  <a:pt x="2439466" y="1579418"/>
                </a:lnTo>
                <a:lnTo>
                  <a:pt x="2567354" y="1579418"/>
                </a:lnTo>
                <a:lnTo>
                  <a:pt x="2567354" y="1604996"/>
                </a:lnTo>
                <a:lnTo>
                  <a:pt x="2612115" y="1604996"/>
                </a:lnTo>
                <a:lnTo>
                  <a:pt x="2612115" y="1643362"/>
                </a:lnTo>
                <a:lnTo>
                  <a:pt x="2727214" y="1643362"/>
                </a:lnTo>
                <a:lnTo>
                  <a:pt x="2727214" y="1672137"/>
                </a:lnTo>
                <a:lnTo>
                  <a:pt x="3162034" y="1672137"/>
                </a:lnTo>
                <a:lnTo>
                  <a:pt x="3162034" y="1787236"/>
                </a:lnTo>
                <a:lnTo>
                  <a:pt x="3277133" y="1787236"/>
                </a:lnTo>
                <a:lnTo>
                  <a:pt x="3277133" y="1883153"/>
                </a:lnTo>
                <a:lnTo>
                  <a:pt x="3779094" y="1883153"/>
                </a:lnTo>
                <a:lnTo>
                  <a:pt x="3779094" y="2324367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F0FC6E89-A033-D533-B544-E3A1D15A6885}"/>
              </a:ext>
            </a:extLst>
          </p:cNvPr>
          <p:cNvSpPr/>
          <p:nvPr/>
        </p:nvSpPr>
        <p:spPr bwMode="auto">
          <a:xfrm>
            <a:off x="1142270" y="2926080"/>
            <a:ext cx="3261360" cy="2312670"/>
          </a:xfrm>
          <a:custGeom>
            <a:avLst/>
            <a:gdLst>
              <a:gd name="connsiteX0" fmla="*/ 0 w 3261360"/>
              <a:gd name="connsiteY0" fmla="*/ 0 h 2312670"/>
              <a:gd name="connsiteX1" fmla="*/ 125730 w 3261360"/>
              <a:gd name="connsiteY1" fmla="*/ 0 h 2312670"/>
              <a:gd name="connsiteX2" fmla="*/ 125730 w 3261360"/>
              <a:gd name="connsiteY2" fmla="*/ 41910 h 2312670"/>
              <a:gd name="connsiteX3" fmla="*/ 186690 w 3261360"/>
              <a:gd name="connsiteY3" fmla="*/ 41910 h 2312670"/>
              <a:gd name="connsiteX4" fmla="*/ 186690 w 3261360"/>
              <a:gd name="connsiteY4" fmla="*/ 68580 h 2312670"/>
              <a:gd name="connsiteX5" fmla="*/ 228600 w 3261360"/>
              <a:gd name="connsiteY5" fmla="*/ 68580 h 2312670"/>
              <a:gd name="connsiteX6" fmla="*/ 228600 w 3261360"/>
              <a:gd name="connsiteY6" fmla="*/ 80010 h 2312670"/>
              <a:gd name="connsiteX7" fmla="*/ 278130 w 3261360"/>
              <a:gd name="connsiteY7" fmla="*/ 80010 h 2312670"/>
              <a:gd name="connsiteX8" fmla="*/ 278130 w 3261360"/>
              <a:gd name="connsiteY8" fmla="*/ 102870 h 2312670"/>
              <a:gd name="connsiteX9" fmla="*/ 354330 w 3261360"/>
              <a:gd name="connsiteY9" fmla="*/ 102870 h 2312670"/>
              <a:gd name="connsiteX10" fmla="*/ 354330 w 3261360"/>
              <a:gd name="connsiteY10" fmla="*/ 137160 h 2312670"/>
              <a:gd name="connsiteX11" fmla="*/ 403860 w 3261360"/>
              <a:gd name="connsiteY11" fmla="*/ 137160 h 2312670"/>
              <a:gd name="connsiteX12" fmla="*/ 403860 w 3261360"/>
              <a:gd name="connsiteY12" fmla="*/ 160020 h 2312670"/>
              <a:gd name="connsiteX13" fmla="*/ 426720 w 3261360"/>
              <a:gd name="connsiteY13" fmla="*/ 160020 h 2312670"/>
              <a:gd name="connsiteX14" fmla="*/ 426720 w 3261360"/>
              <a:gd name="connsiteY14" fmla="*/ 186690 h 2312670"/>
              <a:gd name="connsiteX15" fmla="*/ 487680 w 3261360"/>
              <a:gd name="connsiteY15" fmla="*/ 186690 h 2312670"/>
              <a:gd name="connsiteX16" fmla="*/ 487680 w 3261360"/>
              <a:gd name="connsiteY16" fmla="*/ 224790 h 2312670"/>
              <a:gd name="connsiteX17" fmla="*/ 529590 w 3261360"/>
              <a:gd name="connsiteY17" fmla="*/ 224790 h 2312670"/>
              <a:gd name="connsiteX18" fmla="*/ 529590 w 3261360"/>
              <a:gd name="connsiteY18" fmla="*/ 251460 h 2312670"/>
              <a:gd name="connsiteX19" fmla="*/ 548640 w 3261360"/>
              <a:gd name="connsiteY19" fmla="*/ 251460 h 2312670"/>
              <a:gd name="connsiteX20" fmla="*/ 548640 w 3261360"/>
              <a:gd name="connsiteY20" fmla="*/ 281940 h 2312670"/>
              <a:gd name="connsiteX21" fmla="*/ 582930 w 3261360"/>
              <a:gd name="connsiteY21" fmla="*/ 281940 h 2312670"/>
              <a:gd name="connsiteX22" fmla="*/ 582930 w 3261360"/>
              <a:gd name="connsiteY22" fmla="*/ 342900 h 2312670"/>
              <a:gd name="connsiteX23" fmla="*/ 613410 w 3261360"/>
              <a:gd name="connsiteY23" fmla="*/ 342900 h 2312670"/>
              <a:gd name="connsiteX24" fmla="*/ 613410 w 3261360"/>
              <a:gd name="connsiteY24" fmla="*/ 369570 h 2312670"/>
              <a:gd name="connsiteX25" fmla="*/ 640080 w 3261360"/>
              <a:gd name="connsiteY25" fmla="*/ 369570 h 2312670"/>
              <a:gd name="connsiteX26" fmla="*/ 640080 w 3261360"/>
              <a:gd name="connsiteY26" fmla="*/ 400050 h 2312670"/>
              <a:gd name="connsiteX27" fmla="*/ 651510 w 3261360"/>
              <a:gd name="connsiteY27" fmla="*/ 400050 h 2312670"/>
              <a:gd name="connsiteX28" fmla="*/ 651510 w 3261360"/>
              <a:gd name="connsiteY28" fmla="*/ 438150 h 2312670"/>
              <a:gd name="connsiteX29" fmla="*/ 704850 w 3261360"/>
              <a:gd name="connsiteY29" fmla="*/ 438150 h 2312670"/>
              <a:gd name="connsiteX30" fmla="*/ 704850 w 3261360"/>
              <a:gd name="connsiteY30" fmla="*/ 483870 h 2312670"/>
              <a:gd name="connsiteX31" fmla="*/ 739140 w 3261360"/>
              <a:gd name="connsiteY31" fmla="*/ 483870 h 2312670"/>
              <a:gd name="connsiteX32" fmla="*/ 739140 w 3261360"/>
              <a:gd name="connsiteY32" fmla="*/ 506730 h 2312670"/>
              <a:gd name="connsiteX33" fmla="*/ 765810 w 3261360"/>
              <a:gd name="connsiteY33" fmla="*/ 506730 h 2312670"/>
              <a:gd name="connsiteX34" fmla="*/ 765810 w 3261360"/>
              <a:gd name="connsiteY34" fmla="*/ 552450 h 2312670"/>
              <a:gd name="connsiteX35" fmla="*/ 792480 w 3261360"/>
              <a:gd name="connsiteY35" fmla="*/ 552450 h 2312670"/>
              <a:gd name="connsiteX36" fmla="*/ 792480 w 3261360"/>
              <a:gd name="connsiteY36" fmla="*/ 586740 h 2312670"/>
              <a:gd name="connsiteX37" fmla="*/ 807720 w 3261360"/>
              <a:gd name="connsiteY37" fmla="*/ 586740 h 2312670"/>
              <a:gd name="connsiteX38" fmla="*/ 807720 w 3261360"/>
              <a:gd name="connsiteY38" fmla="*/ 617220 h 2312670"/>
              <a:gd name="connsiteX39" fmla="*/ 845820 w 3261360"/>
              <a:gd name="connsiteY39" fmla="*/ 617220 h 2312670"/>
              <a:gd name="connsiteX40" fmla="*/ 845820 w 3261360"/>
              <a:gd name="connsiteY40" fmla="*/ 640080 h 2312670"/>
              <a:gd name="connsiteX41" fmla="*/ 880110 w 3261360"/>
              <a:gd name="connsiteY41" fmla="*/ 640080 h 2312670"/>
              <a:gd name="connsiteX42" fmla="*/ 880110 w 3261360"/>
              <a:gd name="connsiteY42" fmla="*/ 662940 h 2312670"/>
              <a:gd name="connsiteX43" fmla="*/ 918210 w 3261360"/>
              <a:gd name="connsiteY43" fmla="*/ 662940 h 2312670"/>
              <a:gd name="connsiteX44" fmla="*/ 918210 w 3261360"/>
              <a:gd name="connsiteY44" fmla="*/ 712470 h 2312670"/>
              <a:gd name="connsiteX45" fmla="*/ 948690 w 3261360"/>
              <a:gd name="connsiteY45" fmla="*/ 712470 h 2312670"/>
              <a:gd name="connsiteX46" fmla="*/ 948690 w 3261360"/>
              <a:gd name="connsiteY46" fmla="*/ 765810 h 2312670"/>
              <a:gd name="connsiteX47" fmla="*/ 986790 w 3261360"/>
              <a:gd name="connsiteY47" fmla="*/ 765810 h 2312670"/>
              <a:gd name="connsiteX48" fmla="*/ 986790 w 3261360"/>
              <a:gd name="connsiteY48" fmla="*/ 788670 h 2312670"/>
              <a:gd name="connsiteX49" fmla="*/ 1002030 w 3261360"/>
              <a:gd name="connsiteY49" fmla="*/ 788670 h 2312670"/>
              <a:gd name="connsiteX50" fmla="*/ 1002030 w 3261360"/>
              <a:gd name="connsiteY50" fmla="*/ 826770 h 2312670"/>
              <a:gd name="connsiteX51" fmla="*/ 1043940 w 3261360"/>
              <a:gd name="connsiteY51" fmla="*/ 826770 h 2312670"/>
              <a:gd name="connsiteX52" fmla="*/ 1043940 w 3261360"/>
              <a:gd name="connsiteY52" fmla="*/ 868680 h 2312670"/>
              <a:gd name="connsiteX53" fmla="*/ 1097280 w 3261360"/>
              <a:gd name="connsiteY53" fmla="*/ 868680 h 2312670"/>
              <a:gd name="connsiteX54" fmla="*/ 1097280 w 3261360"/>
              <a:gd name="connsiteY54" fmla="*/ 883920 h 2312670"/>
              <a:gd name="connsiteX55" fmla="*/ 1150620 w 3261360"/>
              <a:gd name="connsiteY55" fmla="*/ 883920 h 2312670"/>
              <a:gd name="connsiteX56" fmla="*/ 1150620 w 3261360"/>
              <a:gd name="connsiteY56" fmla="*/ 925830 h 2312670"/>
              <a:gd name="connsiteX57" fmla="*/ 1173480 w 3261360"/>
              <a:gd name="connsiteY57" fmla="*/ 925830 h 2312670"/>
              <a:gd name="connsiteX58" fmla="*/ 1173480 w 3261360"/>
              <a:gd name="connsiteY58" fmla="*/ 986790 h 2312670"/>
              <a:gd name="connsiteX59" fmla="*/ 1226820 w 3261360"/>
              <a:gd name="connsiteY59" fmla="*/ 986790 h 2312670"/>
              <a:gd name="connsiteX60" fmla="*/ 1226820 w 3261360"/>
              <a:gd name="connsiteY60" fmla="*/ 1032510 h 2312670"/>
              <a:gd name="connsiteX61" fmla="*/ 1268730 w 3261360"/>
              <a:gd name="connsiteY61" fmla="*/ 1032510 h 2312670"/>
              <a:gd name="connsiteX62" fmla="*/ 1268730 w 3261360"/>
              <a:gd name="connsiteY62" fmla="*/ 1036320 h 2312670"/>
              <a:gd name="connsiteX63" fmla="*/ 1310640 w 3261360"/>
              <a:gd name="connsiteY63" fmla="*/ 1036320 h 2312670"/>
              <a:gd name="connsiteX64" fmla="*/ 1310640 w 3261360"/>
              <a:gd name="connsiteY64" fmla="*/ 1070610 h 2312670"/>
              <a:gd name="connsiteX65" fmla="*/ 1341120 w 3261360"/>
              <a:gd name="connsiteY65" fmla="*/ 1070610 h 2312670"/>
              <a:gd name="connsiteX66" fmla="*/ 1341120 w 3261360"/>
              <a:gd name="connsiteY66" fmla="*/ 1097280 h 2312670"/>
              <a:gd name="connsiteX67" fmla="*/ 1390650 w 3261360"/>
              <a:gd name="connsiteY67" fmla="*/ 1097280 h 2312670"/>
              <a:gd name="connsiteX68" fmla="*/ 1390650 w 3261360"/>
              <a:gd name="connsiteY68" fmla="*/ 1131570 h 2312670"/>
              <a:gd name="connsiteX69" fmla="*/ 1413510 w 3261360"/>
              <a:gd name="connsiteY69" fmla="*/ 1131570 h 2312670"/>
              <a:gd name="connsiteX70" fmla="*/ 1413510 w 3261360"/>
              <a:gd name="connsiteY70" fmla="*/ 1154430 h 2312670"/>
              <a:gd name="connsiteX71" fmla="*/ 1459230 w 3261360"/>
              <a:gd name="connsiteY71" fmla="*/ 1154430 h 2312670"/>
              <a:gd name="connsiteX72" fmla="*/ 1459230 w 3261360"/>
              <a:gd name="connsiteY72" fmla="*/ 1188720 h 2312670"/>
              <a:gd name="connsiteX73" fmla="*/ 1489710 w 3261360"/>
              <a:gd name="connsiteY73" fmla="*/ 1188720 h 2312670"/>
              <a:gd name="connsiteX74" fmla="*/ 1489710 w 3261360"/>
              <a:gd name="connsiteY74" fmla="*/ 1245870 h 2312670"/>
              <a:gd name="connsiteX75" fmla="*/ 1543050 w 3261360"/>
              <a:gd name="connsiteY75" fmla="*/ 1245870 h 2312670"/>
              <a:gd name="connsiteX76" fmla="*/ 1543050 w 3261360"/>
              <a:gd name="connsiteY76" fmla="*/ 1306830 h 2312670"/>
              <a:gd name="connsiteX77" fmla="*/ 1581150 w 3261360"/>
              <a:gd name="connsiteY77" fmla="*/ 1306830 h 2312670"/>
              <a:gd name="connsiteX78" fmla="*/ 1581150 w 3261360"/>
              <a:gd name="connsiteY78" fmla="*/ 1306830 h 2312670"/>
              <a:gd name="connsiteX79" fmla="*/ 1611630 w 3261360"/>
              <a:gd name="connsiteY79" fmla="*/ 1337310 h 2312670"/>
              <a:gd name="connsiteX80" fmla="*/ 1611630 w 3261360"/>
              <a:gd name="connsiteY80" fmla="*/ 1371600 h 2312670"/>
              <a:gd name="connsiteX81" fmla="*/ 1672590 w 3261360"/>
              <a:gd name="connsiteY81" fmla="*/ 1371600 h 2312670"/>
              <a:gd name="connsiteX82" fmla="*/ 1672590 w 3261360"/>
              <a:gd name="connsiteY82" fmla="*/ 1386840 h 2312670"/>
              <a:gd name="connsiteX83" fmla="*/ 1691640 w 3261360"/>
              <a:gd name="connsiteY83" fmla="*/ 1386840 h 2312670"/>
              <a:gd name="connsiteX84" fmla="*/ 1691640 w 3261360"/>
              <a:gd name="connsiteY84" fmla="*/ 1405890 h 2312670"/>
              <a:gd name="connsiteX85" fmla="*/ 1725930 w 3261360"/>
              <a:gd name="connsiteY85" fmla="*/ 1405890 h 2312670"/>
              <a:gd name="connsiteX86" fmla="*/ 1725930 w 3261360"/>
              <a:gd name="connsiteY86" fmla="*/ 1436370 h 2312670"/>
              <a:gd name="connsiteX87" fmla="*/ 1798320 w 3261360"/>
              <a:gd name="connsiteY87" fmla="*/ 1436370 h 2312670"/>
              <a:gd name="connsiteX88" fmla="*/ 1798320 w 3261360"/>
              <a:gd name="connsiteY88" fmla="*/ 1482090 h 2312670"/>
              <a:gd name="connsiteX89" fmla="*/ 1901190 w 3261360"/>
              <a:gd name="connsiteY89" fmla="*/ 1482090 h 2312670"/>
              <a:gd name="connsiteX90" fmla="*/ 1901190 w 3261360"/>
              <a:gd name="connsiteY90" fmla="*/ 1508760 h 2312670"/>
              <a:gd name="connsiteX91" fmla="*/ 1946910 w 3261360"/>
              <a:gd name="connsiteY91" fmla="*/ 1508760 h 2312670"/>
              <a:gd name="connsiteX92" fmla="*/ 1946910 w 3261360"/>
              <a:gd name="connsiteY92" fmla="*/ 1524000 h 2312670"/>
              <a:gd name="connsiteX93" fmla="*/ 2061210 w 3261360"/>
              <a:gd name="connsiteY93" fmla="*/ 1524000 h 2312670"/>
              <a:gd name="connsiteX94" fmla="*/ 2061210 w 3261360"/>
              <a:gd name="connsiteY94" fmla="*/ 1554480 h 2312670"/>
              <a:gd name="connsiteX95" fmla="*/ 2289810 w 3261360"/>
              <a:gd name="connsiteY95" fmla="*/ 1554480 h 2312670"/>
              <a:gd name="connsiteX96" fmla="*/ 2289810 w 3261360"/>
              <a:gd name="connsiteY96" fmla="*/ 1573530 h 2312670"/>
              <a:gd name="connsiteX97" fmla="*/ 2388870 w 3261360"/>
              <a:gd name="connsiteY97" fmla="*/ 1573530 h 2312670"/>
              <a:gd name="connsiteX98" fmla="*/ 2388870 w 3261360"/>
              <a:gd name="connsiteY98" fmla="*/ 1604010 h 2312670"/>
              <a:gd name="connsiteX99" fmla="*/ 2434590 w 3261360"/>
              <a:gd name="connsiteY99" fmla="*/ 1604010 h 2312670"/>
              <a:gd name="connsiteX100" fmla="*/ 2434590 w 3261360"/>
              <a:gd name="connsiteY100" fmla="*/ 1661160 h 2312670"/>
              <a:gd name="connsiteX101" fmla="*/ 2491740 w 3261360"/>
              <a:gd name="connsiteY101" fmla="*/ 1661160 h 2312670"/>
              <a:gd name="connsiteX102" fmla="*/ 2491740 w 3261360"/>
              <a:gd name="connsiteY102" fmla="*/ 1706880 h 2312670"/>
              <a:gd name="connsiteX103" fmla="*/ 2575560 w 3261360"/>
              <a:gd name="connsiteY103" fmla="*/ 1706880 h 2312670"/>
              <a:gd name="connsiteX104" fmla="*/ 2575560 w 3261360"/>
              <a:gd name="connsiteY104" fmla="*/ 1737360 h 2312670"/>
              <a:gd name="connsiteX105" fmla="*/ 2682240 w 3261360"/>
              <a:gd name="connsiteY105" fmla="*/ 1737360 h 2312670"/>
              <a:gd name="connsiteX106" fmla="*/ 2682240 w 3261360"/>
              <a:gd name="connsiteY106" fmla="*/ 1783080 h 2312670"/>
              <a:gd name="connsiteX107" fmla="*/ 2708910 w 3261360"/>
              <a:gd name="connsiteY107" fmla="*/ 1783080 h 2312670"/>
              <a:gd name="connsiteX108" fmla="*/ 2708910 w 3261360"/>
              <a:gd name="connsiteY108" fmla="*/ 1824990 h 2312670"/>
              <a:gd name="connsiteX109" fmla="*/ 2747010 w 3261360"/>
              <a:gd name="connsiteY109" fmla="*/ 1824990 h 2312670"/>
              <a:gd name="connsiteX110" fmla="*/ 2747010 w 3261360"/>
              <a:gd name="connsiteY110" fmla="*/ 1885950 h 2312670"/>
              <a:gd name="connsiteX111" fmla="*/ 2762250 w 3261360"/>
              <a:gd name="connsiteY111" fmla="*/ 1885950 h 2312670"/>
              <a:gd name="connsiteX112" fmla="*/ 2762250 w 3261360"/>
              <a:gd name="connsiteY112" fmla="*/ 1935480 h 2312670"/>
              <a:gd name="connsiteX113" fmla="*/ 3009900 w 3261360"/>
              <a:gd name="connsiteY113" fmla="*/ 1935480 h 2312670"/>
              <a:gd name="connsiteX114" fmla="*/ 3009900 w 3261360"/>
              <a:gd name="connsiteY114" fmla="*/ 2057400 h 2312670"/>
              <a:gd name="connsiteX115" fmla="*/ 3261360 w 3261360"/>
              <a:gd name="connsiteY115" fmla="*/ 2057400 h 2312670"/>
              <a:gd name="connsiteX116" fmla="*/ 3261360 w 3261360"/>
              <a:gd name="connsiteY116" fmla="*/ 2312670 h 231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3261360" h="2312670">
                <a:moveTo>
                  <a:pt x="0" y="0"/>
                </a:moveTo>
                <a:lnTo>
                  <a:pt x="125730" y="0"/>
                </a:lnTo>
                <a:lnTo>
                  <a:pt x="125730" y="41910"/>
                </a:lnTo>
                <a:lnTo>
                  <a:pt x="186690" y="41910"/>
                </a:lnTo>
                <a:lnTo>
                  <a:pt x="186690" y="68580"/>
                </a:lnTo>
                <a:lnTo>
                  <a:pt x="228600" y="68580"/>
                </a:lnTo>
                <a:lnTo>
                  <a:pt x="228600" y="80010"/>
                </a:lnTo>
                <a:lnTo>
                  <a:pt x="278130" y="80010"/>
                </a:lnTo>
                <a:lnTo>
                  <a:pt x="278130" y="102870"/>
                </a:lnTo>
                <a:lnTo>
                  <a:pt x="354330" y="102870"/>
                </a:lnTo>
                <a:lnTo>
                  <a:pt x="354330" y="137160"/>
                </a:lnTo>
                <a:lnTo>
                  <a:pt x="403860" y="137160"/>
                </a:lnTo>
                <a:lnTo>
                  <a:pt x="403860" y="160020"/>
                </a:lnTo>
                <a:lnTo>
                  <a:pt x="426720" y="160020"/>
                </a:lnTo>
                <a:lnTo>
                  <a:pt x="426720" y="186690"/>
                </a:lnTo>
                <a:lnTo>
                  <a:pt x="487680" y="186690"/>
                </a:lnTo>
                <a:lnTo>
                  <a:pt x="487680" y="224790"/>
                </a:lnTo>
                <a:lnTo>
                  <a:pt x="529590" y="224790"/>
                </a:lnTo>
                <a:lnTo>
                  <a:pt x="529590" y="251460"/>
                </a:lnTo>
                <a:lnTo>
                  <a:pt x="548640" y="251460"/>
                </a:lnTo>
                <a:lnTo>
                  <a:pt x="548640" y="281940"/>
                </a:lnTo>
                <a:lnTo>
                  <a:pt x="582930" y="281940"/>
                </a:lnTo>
                <a:lnTo>
                  <a:pt x="582930" y="342900"/>
                </a:lnTo>
                <a:lnTo>
                  <a:pt x="613410" y="342900"/>
                </a:lnTo>
                <a:lnTo>
                  <a:pt x="613410" y="369570"/>
                </a:lnTo>
                <a:lnTo>
                  <a:pt x="640080" y="369570"/>
                </a:lnTo>
                <a:lnTo>
                  <a:pt x="640080" y="400050"/>
                </a:lnTo>
                <a:lnTo>
                  <a:pt x="651510" y="400050"/>
                </a:lnTo>
                <a:lnTo>
                  <a:pt x="651510" y="438150"/>
                </a:lnTo>
                <a:lnTo>
                  <a:pt x="704850" y="438150"/>
                </a:lnTo>
                <a:lnTo>
                  <a:pt x="704850" y="483870"/>
                </a:lnTo>
                <a:lnTo>
                  <a:pt x="739140" y="483870"/>
                </a:lnTo>
                <a:lnTo>
                  <a:pt x="739140" y="506730"/>
                </a:lnTo>
                <a:lnTo>
                  <a:pt x="765810" y="506730"/>
                </a:lnTo>
                <a:lnTo>
                  <a:pt x="765810" y="552450"/>
                </a:lnTo>
                <a:lnTo>
                  <a:pt x="792480" y="552450"/>
                </a:lnTo>
                <a:lnTo>
                  <a:pt x="792480" y="586740"/>
                </a:lnTo>
                <a:lnTo>
                  <a:pt x="807720" y="586740"/>
                </a:lnTo>
                <a:lnTo>
                  <a:pt x="807720" y="617220"/>
                </a:lnTo>
                <a:lnTo>
                  <a:pt x="845820" y="617220"/>
                </a:lnTo>
                <a:lnTo>
                  <a:pt x="845820" y="640080"/>
                </a:lnTo>
                <a:lnTo>
                  <a:pt x="880110" y="640080"/>
                </a:lnTo>
                <a:lnTo>
                  <a:pt x="880110" y="662940"/>
                </a:lnTo>
                <a:lnTo>
                  <a:pt x="918210" y="662940"/>
                </a:lnTo>
                <a:lnTo>
                  <a:pt x="918210" y="712470"/>
                </a:lnTo>
                <a:lnTo>
                  <a:pt x="948690" y="712470"/>
                </a:lnTo>
                <a:lnTo>
                  <a:pt x="948690" y="765810"/>
                </a:lnTo>
                <a:lnTo>
                  <a:pt x="986790" y="765810"/>
                </a:lnTo>
                <a:lnTo>
                  <a:pt x="986790" y="788670"/>
                </a:lnTo>
                <a:lnTo>
                  <a:pt x="1002030" y="788670"/>
                </a:lnTo>
                <a:lnTo>
                  <a:pt x="1002030" y="826770"/>
                </a:lnTo>
                <a:lnTo>
                  <a:pt x="1043940" y="826770"/>
                </a:lnTo>
                <a:lnTo>
                  <a:pt x="1043940" y="868680"/>
                </a:lnTo>
                <a:lnTo>
                  <a:pt x="1097280" y="868680"/>
                </a:lnTo>
                <a:lnTo>
                  <a:pt x="1097280" y="883920"/>
                </a:lnTo>
                <a:lnTo>
                  <a:pt x="1150620" y="883920"/>
                </a:lnTo>
                <a:lnTo>
                  <a:pt x="1150620" y="925830"/>
                </a:lnTo>
                <a:lnTo>
                  <a:pt x="1173480" y="925830"/>
                </a:lnTo>
                <a:lnTo>
                  <a:pt x="1173480" y="986790"/>
                </a:lnTo>
                <a:lnTo>
                  <a:pt x="1226820" y="986790"/>
                </a:lnTo>
                <a:lnTo>
                  <a:pt x="1226820" y="1032510"/>
                </a:lnTo>
                <a:lnTo>
                  <a:pt x="1268730" y="1032510"/>
                </a:lnTo>
                <a:lnTo>
                  <a:pt x="1268730" y="1036320"/>
                </a:lnTo>
                <a:lnTo>
                  <a:pt x="1310640" y="1036320"/>
                </a:lnTo>
                <a:lnTo>
                  <a:pt x="1310640" y="1070610"/>
                </a:lnTo>
                <a:lnTo>
                  <a:pt x="1341120" y="1070610"/>
                </a:lnTo>
                <a:lnTo>
                  <a:pt x="1341120" y="1097280"/>
                </a:lnTo>
                <a:lnTo>
                  <a:pt x="1390650" y="1097280"/>
                </a:lnTo>
                <a:lnTo>
                  <a:pt x="1390650" y="1131570"/>
                </a:lnTo>
                <a:lnTo>
                  <a:pt x="1413510" y="1131570"/>
                </a:lnTo>
                <a:lnTo>
                  <a:pt x="1413510" y="1154430"/>
                </a:lnTo>
                <a:lnTo>
                  <a:pt x="1459230" y="1154430"/>
                </a:lnTo>
                <a:lnTo>
                  <a:pt x="1459230" y="1188720"/>
                </a:lnTo>
                <a:lnTo>
                  <a:pt x="1489710" y="1188720"/>
                </a:lnTo>
                <a:lnTo>
                  <a:pt x="1489710" y="1245870"/>
                </a:lnTo>
                <a:lnTo>
                  <a:pt x="1543050" y="1245870"/>
                </a:lnTo>
                <a:lnTo>
                  <a:pt x="1543050" y="1306830"/>
                </a:lnTo>
                <a:lnTo>
                  <a:pt x="1581150" y="1306830"/>
                </a:lnTo>
                <a:lnTo>
                  <a:pt x="1581150" y="1306830"/>
                </a:lnTo>
                <a:lnTo>
                  <a:pt x="1611630" y="1337310"/>
                </a:lnTo>
                <a:lnTo>
                  <a:pt x="1611630" y="1371600"/>
                </a:lnTo>
                <a:lnTo>
                  <a:pt x="1672590" y="1371600"/>
                </a:lnTo>
                <a:lnTo>
                  <a:pt x="1672590" y="1386840"/>
                </a:lnTo>
                <a:lnTo>
                  <a:pt x="1691640" y="1386840"/>
                </a:lnTo>
                <a:lnTo>
                  <a:pt x="1691640" y="1405890"/>
                </a:lnTo>
                <a:lnTo>
                  <a:pt x="1725930" y="1405890"/>
                </a:lnTo>
                <a:lnTo>
                  <a:pt x="1725930" y="1436370"/>
                </a:lnTo>
                <a:lnTo>
                  <a:pt x="1798320" y="1436370"/>
                </a:lnTo>
                <a:lnTo>
                  <a:pt x="1798320" y="1482090"/>
                </a:lnTo>
                <a:lnTo>
                  <a:pt x="1901190" y="1482090"/>
                </a:lnTo>
                <a:lnTo>
                  <a:pt x="1901190" y="1508760"/>
                </a:lnTo>
                <a:lnTo>
                  <a:pt x="1946910" y="1508760"/>
                </a:lnTo>
                <a:lnTo>
                  <a:pt x="1946910" y="1524000"/>
                </a:lnTo>
                <a:lnTo>
                  <a:pt x="2061210" y="1524000"/>
                </a:lnTo>
                <a:lnTo>
                  <a:pt x="2061210" y="1554480"/>
                </a:lnTo>
                <a:lnTo>
                  <a:pt x="2289810" y="1554480"/>
                </a:lnTo>
                <a:lnTo>
                  <a:pt x="2289810" y="1573530"/>
                </a:lnTo>
                <a:lnTo>
                  <a:pt x="2388870" y="1573530"/>
                </a:lnTo>
                <a:lnTo>
                  <a:pt x="2388870" y="1604010"/>
                </a:lnTo>
                <a:lnTo>
                  <a:pt x="2434590" y="1604010"/>
                </a:lnTo>
                <a:lnTo>
                  <a:pt x="2434590" y="1661160"/>
                </a:lnTo>
                <a:lnTo>
                  <a:pt x="2491740" y="1661160"/>
                </a:lnTo>
                <a:lnTo>
                  <a:pt x="2491740" y="1706880"/>
                </a:lnTo>
                <a:lnTo>
                  <a:pt x="2575560" y="1706880"/>
                </a:lnTo>
                <a:lnTo>
                  <a:pt x="2575560" y="1737360"/>
                </a:lnTo>
                <a:lnTo>
                  <a:pt x="2682240" y="1737360"/>
                </a:lnTo>
                <a:lnTo>
                  <a:pt x="2682240" y="1783080"/>
                </a:lnTo>
                <a:lnTo>
                  <a:pt x="2708910" y="1783080"/>
                </a:lnTo>
                <a:lnTo>
                  <a:pt x="2708910" y="1824990"/>
                </a:lnTo>
                <a:lnTo>
                  <a:pt x="2747010" y="1824990"/>
                </a:lnTo>
                <a:lnTo>
                  <a:pt x="2747010" y="1885950"/>
                </a:lnTo>
                <a:lnTo>
                  <a:pt x="2762250" y="1885950"/>
                </a:lnTo>
                <a:lnTo>
                  <a:pt x="2762250" y="1935480"/>
                </a:lnTo>
                <a:lnTo>
                  <a:pt x="3009900" y="1935480"/>
                </a:lnTo>
                <a:lnTo>
                  <a:pt x="3009900" y="2057400"/>
                </a:lnTo>
                <a:lnTo>
                  <a:pt x="3261360" y="2057400"/>
                </a:lnTo>
                <a:lnTo>
                  <a:pt x="3261360" y="231267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BC1D376C-8F50-A92E-29BF-8767FF11D4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ALSYMPCA: Efficacy of Radium-223 in mCRPC</a:t>
            </a:r>
          </a:p>
        </p:txBody>
      </p:sp>
      <p:sp>
        <p:nvSpPr>
          <p:cNvPr id="45" name="Content Placeholder 44">
            <a:extLst>
              <a:ext uri="{FF2B5EF4-FFF2-40B4-BE49-F238E27FC236}">
                <a16:creationId xmlns:a16="http://schemas.microsoft.com/office/drawing/2014/main" id="{FF00E257-EAA3-DC16-FC12-9972EA783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Treatment with radium-223 improved OS in patients with mCRPC </a:t>
            </a:r>
            <a:r>
              <a:rPr lang="en-US" altLang="en-US" dirty="0"/>
              <a:t>(APMR)</a:t>
            </a:r>
            <a:endParaRPr lang="en-US" dirty="0"/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01891C02-0C52-39CD-7E5F-59CD25B93C4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anchor="b"/>
          <a:lstStyle/>
          <a:p>
            <a:pPr algn="ctr"/>
            <a:r>
              <a:rPr lang="en-US"/>
              <a:t>Radium-223 dichloride PI. Hoskin. Lancet Oncol. 2014;15:1397. 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AB84956-8758-C91B-BA40-08EB0F4BD9CE}"/>
              </a:ext>
            </a:extLst>
          </p:cNvPr>
          <p:cNvSpPr txBox="1"/>
          <p:nvPr/>
        </p:nvSpPr>
        <p:spPr>
          <a:xfrm>
            <a:off x="1254281" y="5838949"/>
            <a:ext cx="9530079" cy="374587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t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May 2013: FDA approved radium-223 for mCRPC based on the phase III ALSYMPCA trial</a:t>
            </a:r>
            <a:endParaRPr kumimoji="0" lang="en-US" sz="1600" b="1" i="0" u="none" strike="noStrike" kern="0" cap="none" spc="0" normalizeH="0" baseline="3000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+mn-ea"/>
              <a:cs typeface="+mn-cs"/>
              <a:sym typeface="Arial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2CAEA6D-3EC2-C501-C029-35601D63A7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571743"/>
              </p:ext>
            </p:extLst>
          </p:nvPr>
        </p:nvGraphicFramePr>
        <p:xfrm>
          <a:off x="2308664" y="2341449"/>
          <a:ext cx="3258210" cy="129624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86070">
                  <a:extLst>
                    <a:ext uri="{9D8B030D-6E8A-4147-A177-3AD203B41FA5}">
                      <a16:colId xmlns:a16="http://schemas.microsoft.com/office/drawing/2014/main" val="251094039"/>
                    </a:ext>
                  </a:extLst>
                </a:gridCol>
                <a:gridCol w="1086070">
                  <a:extLst>
                    <a:ext uri="{9D8B030D-6E8A-4147-A177-3AD203B41FA5}">
                      <a16:colId xmlns:a16="http://schemas.microsoft.com/office/drawing/2014/main" val="3770034840"/>
                    </a:ext>
                  </a:extLst>
                </a:gridCol>
                <a:gridCol w="1086070">
                  <a:extLst>
                    <a:ext uri="{9D8B030D-6E8A-4147-A177-3AD203B41FA5}">
                      <a16:colId xmlns:a16="http://schemas.microsoft.com/office/drawing/2014/main" val="26916649"/>
                    </a:ext>
                  </a:extLst>
                </a:gridCol>
              </a:tblGrid>
              <a:tr h="412325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bg2"/>
                          </a:solidFill>
                        </a:rPr>
                        <a:t>Radium-223</a:t>
                      </a:r>
                    </a:p>
                    <a:p>
                      <a:pPr algn="ctr"/>
                      <a:r>
                        <a:rPr lang="en-US" sz="1000">
                          <a:solidFill>
                            <a:schemeClr val="bg2"/>
                          </a:solidFill>
                        </a:rPr>
                        <a:t>(n = 352)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bg2"/>
                          </a:solidFill>
                        </a:rPr>
                        <a:t>Placebo</a:t>
                      </a:r>
                    </a:p>
                    <a:p>
                      <a:pPr algn="ctr"/>
                      <a:r>
                        <a:rPr lang="en-US" sz="1000">
                          <a:solidFill>
                            <a:schemeClr val="bg2"/>
                          </a:solidFill>
                        </a:rPr>
                        <a:t>(n = 174)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928873"/>
                  </a:ext>
                </a:extLst>
              </a:tr>
              <a:tr h="242544"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Median OS, mo (95% CI)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14.4 </a:t>
                      </a:r>
                      <a:br>
                        <a:rPr lang="en-US" sz="1000">
                          <a:solidFill>
                            <a:schemeClr val="tx1"/>
                          </a:solidFill>
                        </a:rPr>
                      </a:b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(12.5-15.5)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11.3 </a:t>
                      </a:r>
                      <a:br>
                        <a:rPr lang="en-US" sz="1000">
                          <a:solidFill>
                            <a:schemeClr val="tx1"/>
                          </a:solidFill>
                        </a:rPr>
                      </a:b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(10.0-12.9)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234256"/>
                  </a:ext>
                </a:extLst>
              </a:tr>
              <a:tr h="242544">
                <a:tc>
                  <a:txBody>
                    <a:bodyPr/>
                    <a:lstStyle/>
                    <a:p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HR: 0.70 (95% CI: 0.56-0.88)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03500"/>
                  </a:ext>
                </a:extLst>
              </a:tr>
              <a:tr h="242544">
                <a:tc>
                  <a:txBody>
                    <a:bodyPr/>
                    <a:lstStyle/>
                    <a:p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i="1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 = .002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645641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2245205-B39D-D11D-316D-D1E29F20C4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90903"/>
              </p:ext>
            </p:extLst>
          </p:nvPr>
        </p:nvGraphicFramePr>
        <p:xfrm>
          <a:off x="8163903" y="2342351"/>
          <a:ext cx="3335112" cy="1280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11704">
                  <a:extLst>
                    <a:ext uri="{9D8B030D-6E8A-4147-A177-3AD203B41FA5}">
                      <a16:colId xmlns:a16="http://schemas.microsoft.com/office/drawing/2014/main" val="251094039"/>
                    </a:ext>
                  </a:extLst>
                </a:gridCol>
                <a:gridCol w="1111704">
                  <a:extLst>
                    <a:ext uri="{9D8B030D-6E8A-4147-A177-3AD203B41FA5}">
                      <a16:colId xmlns:a16="http://schemas.microsoft.com/office/drawing/2014/main" val="3770034840"/>
                    </a:ext>
                  </a:extLst>
                </a:gridCol>
                <a:gridCol w="1111704">
                  <a:extLst>
                    <a:ext uri="{9D8B030D-6E8A-4147-A177-3AD203B41FA5}">
                      <a16:colId xmlns:a16="http://schemas.microsoft.com/office/drawing/2014/main" val="26916649"/>
                    </a:ext>
                  </a:extLst>
                </a:gridCol>
              </a:tblGrid>
              <a:tr h="353748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bg2"/>
                          </a:solidFill>
                        </a:rPr>
                        <a:t>Radium-223</a:t>
                      </a:r>
                    </a:p>
                    <a:p>
                      <a:pPr algn="ctr"/>
                      <a:r>
                        <a:rPr lang="en-US" sz="1000">
                          <a:solidFill>
                            <a:schemeClr val="bg2"/>
                          </a:solidFill>
                        </a:rPr>
                        <a:t>(n = 352)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bg2"/>
                          </a:solidFill>
                        </a:rPr>
                        <a:t>Placebo</a:t>
                      </a:r>
                    </a:p>
                    <a:p>
                      <a:pPr algn="ctr"/>
                      <a:r>
                        <a:rPr lang="en-US" sz="1000">
                          <a:solidFill>
                            <a:schemeClr val="bg2"/>
                          </a:solidFill>
                        </a:rPr>
                        <a:t>(n = 174)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928873"/>
                  </a:ext>
                </a:extLst>
              </a:tr>
              <a:tr h="353748"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Median OS, mo (95% CI)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16.1 </a:t>
                      </a:r>
                      <a:br>
                        <a:rPr lang="en-US" sz="1000">
                          <a:solidFill>
                            <a:schemeClr val="tx1"/>
                          </a:solidFill>
                        </a:rPr>
                      </a:b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(13.9-17.8)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11.5 </a:t>
                      </a:r>
                      <a:br>
                        <a:rPr lang="en-US" sz="1000">
                          <a:solidFill>
                            <a:schemeClr val="tx1"/>
                          </a:solidFill>
                        </a:rPr>
                      </a:b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(9.5-14.1)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234256"/>
                  </a:ext>
                </a:extLst>
              </a:tr>
              <a:tr h="212249">
                <a:tc>
                  <a:txBody>
                    <a:bodyPr/>
                    <a:lstStyle/>
                    <a:p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HR: 0.69 (95% CI: 0.52-0.92)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03500"/>
                  </a:ext>
                </a:extLst>
              </a:tr>
              <a:tr h="212249">
                <a:tc>
                  <a:txBody>
                    <a:bodyPr/>
                    <a:lstStyle/>
                    <a:p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 i="1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 = .01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64564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18B988A-BDC3-928A-706E-471F9F972730}"/>
              </a:ext>
            </a:extLst>
          </p:cNvPr>
          <p:cNvSpPr txBox="1"/>
          <p:nvPr/>
        </p:nvSpPr>
        <p:spPr bwMode="auto">
          <a:xfrm rot="16200000">
            <a:off x="-617721" y="3936129"/>
            <a:ext cx="24026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OS (%)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9BF51C-B105-3308-0FEB-D74F08A883C0}"/>
              </a:ext>
            </a:extLst>
          </p:cNvPr>
          <p:cNvGrpSpPr/>
          <p:nvPr/>
        </p:nvGrpSpPr>
        <p:grpSpPr>
          <a:xfrm>
            <a:off x="579175" y="2725809"/>
            <a:ext cx="506870" cy="2700720"/>
            <a:chOff x="1030802" y="2176675"/>
            <a:chExt cx="391226" cy="208454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C19AF79-792B-C5D0-8B59-307F2E2E9C45}"/>
                </a:ext>
              </a:extLst>
            </p:cNvPr>
            <p:cNvSpPr txBox="1"/>
            <p:nvPr/>
          </p:nvSpPr>
          <p:spPr bwMode="auto">
            <a:xfrm>
              <a:off x="1030802" y="2176675"/>
              <a:ext cx="391226" cy="26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8D59AA-EE58-2275-69D0-5CB8C2F837A1}"/>
                </a:ext>
              </a:extLst>
            </p:cNvPr>
            <p:cNvSpPr txBox="1"/>
            <p:nvPr/>
          </p:nvSpPr>
          <p:spPr bwMode="auto">
            <a:xfrm>
              <a:off x="1080293" y="2541321"/>
              <a:ext cx="341735" cy="26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E16AB87-C8A1-3DA5-6915-1AAC9F5B4307}"/>
                </a:ext>
              </a:extLst>
            </p:cNvPr>
            <p:cNvSpPr txBox="1"/>
            <p:nvPr/>
          </p:nvSpPr>
          <p:spPr bwMode="auto">
            <a:xfrm>
              <a:off x="1080293" y="2905967"/>
              <a:ext cx="341735" cy="26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4B17A1B-74B6-ECDD-DEEB-4BCC89165391}"/>
                </a:ext>
              </a:extLst>
            </p:cNvPr>
            <p:cNvSpPr txBox="1"/>
            <p:nvPr/>
          </p:nvSpPr>
          <p:spPr bwMode="auto">
            <a:xfrm>
              <a:off x="1080293" y="3270613"/>
              <a:ext cx="341735" cy="26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7C00D4F-9030-0243-634F-CE8CC24B38C6}"/>
                </a:ext>
              </a:extLst>
            </p:cNvPr>
            <p:cNvSpPr txBox="1"/>
            <p:nvPr/>
          </p:nvSpPr>
          <p:spPr bwMode="auto">
            <a:xfrm>
              <a:off x="1088636" y="3635259"/>
              <a:ext cx="333074" cy="26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99A1BCD-2B53-A2FF-0BC1-5B70A14ACF77}"/>
                </a:ext>
              </a:extLst>
            </p:cNvPr>
            <p:cNvSpPr txBox="1"/>
            <p:nvPr/>
          </p:nvSpPr>
          <p:spPr bwMode="auto">
            <a:xfrm>
              <a:off x="1180194" y="3999906"/>
              <a:ext cx="241516" cy="26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1E04BE5A-5278-847A-C630-BEC3702C953B}"/>
              </a:ext>
            </a:extLst>
          </p:cNvPr>
          <p:cNvSpPr txBox="1"/>
          <p:nvPr/>
        </p:nvSpPr>
        <p:spPr bwMode="auto">
          <a:xfrm>
            <a:off x="1128153" y="5534550"/>
            <a:ext cx="40533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9E82C86-0465-B94D-925F-DA1B6E2B2F56}"/>
              </a:ext>
            </a:extLst>
          </p:cNvPr>
          <p:cNvSpPr/>
          <p:nvPr/>
        </p:nvSpPr>
        <p:spPr bwMode="auto">
          <a:xfrm>
            <a:off x="1121527" y="2904068"/>
            <a:ext cx="4047066" cy="2379242"/>
          </a:xfrm>
          <a:custGeom>
            <a:avLst/>
            <a:gdLst>
              <a:gd name="connsiteX0" fmla="*/ 0 w 4047066"/>
              <a:gd name="connsiteY0" fmla="*/ 0 h 2383367"/>
              <a:gd name="connsiteX1" fmla="*/ 0 w 4047066"/>
              <a:gd name="connsiteY1" fmla="*/ 2383367 h 2383367"/>
              <a:gd name="connsiteX2" fmla="*/ 4047066 w 4047066"/>
              <a:gd name="connsiteY2" fmla="*/ 2383367 h 238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47066" h="2383367">
                <a:moveTo>
                  <a:pt x="0" y="0"/>
                </a:moveTo>
                <a:lnTo>
                  <a:pt x="0" y="2383367"/>
                </a:lnTo>
                <a:lnTo>
                  <a:pt x="4047066" y="2383367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148EDB5-668D-F6B3-F419-1C1CC6430F9E}"/>
              </a:ext>
            </a:extLst>
          </p:cNvPr>
          <p:cNvGrpSpPr/>
          <p:nvPr/>
        </p:nvGrpSpPr>
        <p:grpSpPr>
          <a:xfrm>
            <a:off x="1029670" y="2914985"/>
            <a:ext cx="93547" cy="2368325"/>
            <a:chOff x="1262810" y="2914985"/>
            <a:chExt cx="93547" cy="2368325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70C4809-BDEF-83D3-ACD1-E05C6096B7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62810" y="2914985"/>
              <a:ext cx="87109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6F4306-BD35-17E7-7A89-A7738095A3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62810" y="3383356"/>
              <a:ext cx="87109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01D799C-612B-896D-A12D-01AF84A0FA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62810" y="3851727"/>
              <a:ext cx="87109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29A4F9F-2B63-D13D-4042-86B931CF7D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62810" y="4320099"/>
              <a:ext cx="87109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FE7F279-ADB6-CEC5-C9F8-42415746B4D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62810" y="4788470"/>
              <a:ext cx="87109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44B93CE-61C3-8B79-F5FD-7EA7BE9ED4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69248" y="5283310"/>
              <a:ext cx="87109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023026B-B2D3-A619-78CB-6B82A300F8CE}"/>
              </a:ext>
            </a:extLst>
          </p:cNvPr>
          <p:cNvGrpSpPr/>
          <p:nvPr/>
        </p:nvGrpSpPr>
        <p:grpSpPr>
          <a:xfrm>
            <a:off x="1123217" y="5267811"/>
            <a:ext cx="4053343" cy="91127"/>
            <a:chOff x="1896162" y="5267629"/>
            <a:chExt cx="5403617" cy="98724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D95EDF-761E-5C1A-5822-341F4C2393E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96162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350CE85-5110-7AAF-D27D-8D73C760D57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43256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54DB6BD-DA41-5683-A15C-5C0E6044EF8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90350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128276E-C977-2C89-3CFC-C575D7C2D71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37445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CBD362D-1B8A-1380-C2EF-108FE2852E2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84539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C1E5AEC-3295-1477-F4C7-A904AA431D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31633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8247D36-6BD3-AD6A-634F-3B416B63ECD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78727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0EE8265-6713-D4F7-E580-71C3530063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25817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09DB225-644F-DD7C-DAE4-761FC31E56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05595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B86F49B-2E76-5497-4C53-AF4DD4F266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52689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E9A18D2-CD8A-454F-F293-E96A1216DB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99779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6F2F2267-D155-3876-A610-7EDFB2B63A8D}"/>
              </a:ext>
            </a:extLst>
          </p:cNvPr>
          <p:cNvSpPr txBox="1"/>
          <p:nvPr/>
        </p:nvSpPr>
        <p:spPr bwMode="auto">
          <a:xfrm>
            <a:off x="1173852" y="1928620"/>
            <a:ext cx="404706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OS, Previous Docetaxel Use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0DD83EE-161E-0530-B1D2-9B8FBFEFF107}"/>
              </a:ext>
            </a:extLst>
          </p:cNvPr>
          <p:cNvSpPr/>
          <p:nvPr/>
        </p:nvSpPr>
        <p:spPr bwMode="auto">
          <a:xfrm>
            <a:off x="1134650" y="2926080"/>
            <a:ext cx="3649980" cy="2080260"/>
          </a:xfrm>
          <a:custGeom>
            <a:avLst/>
            <a:gdLst>
              <a:gd name="connsiteX0" fmla="*/ 0 w 3649980"/>
              <a:gd name="connsiteY0" fmla="*/ 0 h 2080260"/>
              <a:gd name="connsiteX1" fmla="*/ 80010 w 3649980"/>
              <a:gd name="connsiteY1" fmla="*/ 0 h 2080260"/>
              <a:gd name="connsiteX2" fmla="*/ 80010 w 3649980"/>
              <a:gd name="connsiteY2" fmla="*/ 30480 h 2080260"/>
              <a:gd name="connsiteX3" fmla="*/ 160020 w 3649980"/>
              <a:gd name="connsiteY3" fmla="*/ 30480 h 2080260"/>
              <a:gd name="connsiteX4" fmla="*/ 160020 w 3649980"/>
              <a:gd name="connsiteY4" fmla="*/ 83820 h 2080260"/>
              <a:gd name="connsiteX5" fmla="*/ 194310 w 3649980"/>
              <a:gd name="connsiteY5" fmla="*/ 83820 h 2080260"/>
              <a:gd name="connsiteX6" fmla="*/ 194310 w 3649980"/>
              <a:gd name="connsiteY6" fmla="*/ 129540 h 2080260"/>
              <a:gd name="connsiteX7" fmla="*/ 262890 w 3649980"/>
              <a:gd name="connsiteY7" fmla="*/ 129540 h 2080260"/>
              <a:gd name="connsiteX8" fmla="*/ 262890 w 3649980"/>
              <a:gd name="connsiteY8" fmla="*/ 160020 h 2080260"/>
              <a:gd name="connsiteX9" fmla="*/ 323850 w 3649980"/>
              <a:gd name="connsiteY9" fmla="*/ 160020 h 2080260"/>
              <a:gd name="connsiteX10" fmla="*/ 323850 w 3649980"/>
              <a:gd name="connsiteY10" fmla="*/ 201930 h 2080260"/>
              <a:gd name="connsiteX11" fmla="*/ 358140 w 3649980"/>
              <a:gd name="connsiteY11" fmla="*/ 201930 h 2080260"/>
              <a:gd name="connsiteX12" fmla="*/ 358140 w 3649980"/>
              <a:gd name="connsiteY12" fmla="*/ 243840 h 2080260"/>
              <a:gd name="connsiteX13" fmla="*/ 407670 w 3649980"/>
              <a:gd name="connsiteY13" fmla="*/ 243840 h 2080260"/>
              <a:gd name="connsiteX14" fmla="*/ 407670 w 3649980"/>
              <a:gd name="connsiteY14" fmla="*/ 289560 h 2080260"/>
              <a:gd name="connsiteX15" fmla="*/ 438150 w 3649980"/>
              <a:gd name="connsiteY15" fmla="*/ 289560 h 2080260"/>
              <a:gd name="connsiteX16" fmla="*/ 438150 w 3649980"/>
              <a:gd name="connsiteY16" fmla="*/ 350520 h 2080260"/>
              <a:gd name="connsiteX17" fmla="*/ 476250 w 3649980"/>
              <a:gd name="connsiteY17" fmla="*/ 350520 h 2080260"/>
              <a:gd name="connsiteX18" fmla="*/ 476250 w 3649980"/>
              <a:gd name="connsiteY18" fmla="*/ 392430 h 2080260"/>
              <a:gd name="connsiteX19" fmla="*/ 495300 w 3649980"/>
              <a:gd name="connsiteY19" fmla="*/ 392430 h 2080260"/>
              <a:gd name="connsiteX20" fmla="*/ 495300 w 3649980"/>
              <a:gd name="connsiteY20" fmla="*/ 430530 h 2080260"/>
              <a:gd name="connsiteX21" fmla="*/ 533400 w 3649980"/>
              <a:gd name="connsiteY21" fmla="*/ 430530 h 2080260"/>
              <a:gd name="connsiteX22" fmla="*/ 533400 w 3649980"/>
              <a:gd name="connsiteY22" fmla="*/ 468630 h 2080260"/>
              <a:gd name="connsiteX23" fmla="*/ 586740 w 3649980"/>
              <a:gd name="connsiteY23" fmla="*/ 468630 h 2080260"/>
              <a:gd name="connsiteX24" fmla="*/ 586740 w 3649980"/>
              <a:gd name="connsiteY24" fmla="*/ 506730 h 2080260"/>
              <a:gd name="connsiteX25" fmla="*/ 628650 w 3649980"/>
              <a:gd name="connsiteY25" fmla="*/ 506730 h 2080260"/>
              <a:gd name="connsiteX26" fmla="*/ 628650 w 3649980"/>
              <a:gd name="connsiteY26" fmla="*/ 563880 h 2080260"/>
              <a:gd name="connsiteX27" fmla="*/ 659130 w 3649980"/>
              <a:gd name="connsiteY27" fmla="*/ 563880 h 2080260"/>
              <a:gd name="connsiteX28" fmla="*/ 659130 w 3649980"/>
              <a:gd name="connsiteY28" fmla="*/ 624840 h 2080260"/>
              <a:gd name="connsiteX29" fmla="*/ 693420 w 3649980"/>
              <a:gd name="connsiteY29" fmla="*/ 624840 h 2080260"/>
              <a:gd name="connsiteX30" fmla="*/ 693420 w 3649980"/>
              <a:gd name="connsiteY30" fmla="*/ 674370 h 2080260"/>
              <a:gd name="connsiteX31" fmla="*/ 723900 w 3649980"/>
              <a:gd name="connsiteY31" fmla="*/ 674370 h 2080260"/>
              <a:gd name="connsiteX32" fmla="*/ 723900 w 3649980"/>
              <a:gd name="connsiteY32" fmla="*/ 716280 h 2080260"/>
              <a:gd name="connsiteX33" fmla="*/ 750570 w 3649980"/>
              <a:gd name="connsiteY33" fmla="*/ 716280 h 2080260"/>
              <a:gd name="connsiteX34" fmla="*/ 750570 w 3649980"/>
              <a:gd name="connsiteY34" fmla="*/ 758190 h 2080260"/>
              <a:gd name="connsiteX35" fmla="*/ 792480 w 3649980"/>
              <a:gd name="connsiteY35" fmla="*/ 758190 h 2080260"/>
              <a:gd name="connsiteX36" fmla="*/ 792480 w 3649980"/>
              <a:gd name="connsiteY36" fmla="*/ 788670 h 2080260"/>
              <a:gd name="connsiteX37" fmla="*/ 826770 w 3649980"/>
              <a:gd name="connsiteY37" fmla="*/ 788670 h 2080260"/>
              <a:gd name="connsiteX38" fmla="*/ 826770 w 3649980"/>
              <a:gd name="connsiteY38" fmla="*/ 857250 h 2080260"/>
              <a:gd name="connsiteX39" fmla="*/ 826770 w 3649980"/>
              <a:gd name="connsiteY39" fmla="*/ 857250 h 2080260"/>
              <a:gd name="connsiteX40" fmla="*/ 857250 w 3649980"/>
              <a:gd name="connsiteY40" fmla="*/ 857250 h 2080260"/>
              <a:gd name="connsiteX41" fmla="*/ 857250 w 3649980"/>
              <a:gd name="connsiteY41" fmla="*/ 857250 h 2080260"/>
              <a:gd name="connsiteX42" fmla="*/ 857250 w 3649980"/>
              <a:gd name="connsiteY42" fmla="*/ 880110 h 2080260"/>
              <a:gd name="connsiteX43" fmla="*/ 887730 w 3649980"/>
              <a:gd name="connsiteY43" fmla="*/ 880110 h 2080260"/>
              <a:gd name="connsiteX44" fmla="*/ 887730 w 3649980"/>
              <a:gd name="connsiteY44" fmla="*/ 929640 h 2080260"/>
              <a:gd name="connsiteX45" fmla="*/ 918210 w 3649980"/>
              <a:gd name="connsiteY45" fmla="*/ 929640 h 2080260"/>
              <a:gd name="connsiteX46" fmla="*/ 918210 w 3649980"/>
              <a:gd name="connsiteY46" fmla="*/ 979170 h 2080260"/>
              <a:gd name="connsiteX47" fmla="*/ 1005840 w 3649980"/>
              <a:gd name="connsiteY47" fmla="*/ 979170 h 2080260"/>
              <a:gd name="connsiteX48" fmla="*/ 1005840 w 3649980"/>
              <a:gd name="connsiteY48" fmla="*/ 1009650 h 2080260"/>
              <a:gd name="connsiteX49" fmla="*/ 1055370 w 3649980"/>
              <a:gd name="connsiteY49" fmla="*/ 1009650 h 2080260"/>
              <a:gd name="connsiteX50" fmla="*/ 1055370 w 3649980"/>
              <a:gd name="connsiteY50" fmla="*/ 1082040 h 2080260"/>
              <a:gd name="connsiteX51" fmla="*/ 1093470 w 3649980"/>
              <a:gd name="connsiteY51" fmla="*/ 1082040 h 2080260"/>
              <a:gd name="connsiteX52" fmla="*/ 1093470 w 3649980"/>
              <a:gd name="connsiteY52" fmla="*/ 1135380 h 2080260"/>
              <a:gd name="connsiteX53" fmla="*/ 1123950 w 3649980"/>
              <a:gd name="connsiteY53" fmla="*/ 1135380 h 2080260"/>
              <a:gd name="connsiteX54" fmla="*/ 1123950 w 3649980"/>
              <a:gd name="connsiteY54" fmla="*/ 1165860 h 2080260"/>
              <a:gd name="connsiteX55" fmla="*/ 1146810 w 3649980"/>
              <a:gd name="connsiteY55" fmla="*/ 1165860 h 2080260"/>
              <a:gd name="connsiteX56" fmla="*/ 1146810 w 3649980"/>
              <a:gd name="connsiteY56" fmla="*/ 1188720 h 2080260"/>
              <a:gd name="connsiteX57" fmla="*/ 1188720 w 3649980"/>
              <a:gd name="connsiteY57" fmla="*/ 1188720 h 2080260"/>
              <a:gd name="connsiteX58" fmla="*/ 1188720 w 3649980"/>
              <a:gd name="connsiteY58" fmla="*/ 1234440 h 2080260"/>
              <a:gd name="connsiteX59" fmla="*/ 1249680 w 3649980"/>
              <a:gd name="connsiteY59" fmla="*/ 1234440 h 2080260"/>
              <a:gd name="connsiteX60" fmla="*/ 1249680 w 3649980"/>
              <a:gd name="connsiteY60" fmla="*/ 1280160 h 2080260"/>
              <a:gd name="connsiteX61" fmla="*/ 1280160 w 3649980"/>
              <a:gd name="connsiteY61" fmla="*/ 1280160 h 2080260"/>
              <a:gd name="connsiteX62" fmla="*/ 1280160 w 3649980"/>
              <a:gd name="connsiteY62" fmla="*/ 1322070 h 2080260"/>
              <a:gd name="connsiteX63" fmla="*/ 1306830 w 3649980"/>
              <a:gd name="connsiteY63" fmla="*/ 1322070 h 2080260"/>
              <a:gd name="connsiteX64" fmla="*/ 1306830 w 3649980"/>
              <a:gd name="connsiteY64" fmla="*/ 1352550 h 2080260"/>
              <a:gd name="connsiteX65" fmla="*/ 1333500 w 3649980"/>
              <a:gd name="connsiteY65" fmla="*/ 1352550 h 2080260"/>
              <a:gd name="connsiteX66" fmla="*/ 1333500 w 3649980"/>
              <a:gd name="connsiteY66" fmla="*/ 1402080 h 2080260"/>
              <a:gd name="connsiteX67" fmla="*/ 1371600 w 3649980"/>
              <a:gd name="connsiteY67" fmla="*/ 1402080 h 2080260"/>
              <a:gd name="connsiteX68" fmla="*/ 1371600 w 3649980"/>
              <a:gd name="connsiteY68" fmla="*/ 1436370 h 2080260"/>
              <a:gd name="connsiteX69" fmla="*/ 1394460 w 3649980"/>
              <a:gd name="connsiteY69" fmla="*/ 1436370 h 2080260"/>
              <a:gd name="connsiteX70" fmla="*/ 1394460 w 3649980"/>
              <a:gd name="connsiteY70" fmla="*/ 1474470 h 2080260"/>
              <a:gd name="connsiteX71" fmla="*/ 1485900 w 3649980"/>
              <a:gd name="connsiteY71" fmla="*/ 1474470 h 2080260"/>
              <a:gd name="connsiteX72" fmla="*/ 1485900 w 3649980"/>
              <a:gd name="connsiteY72" fmla="*/ 1516380 h 2080260"/>
              <a:gd name="connsiteX73" fmla="*/ 1581150 w 3649980"/>
              <a:gd name="connsiteY73" fmla="*/ 1516380 h 2080260"/>
              <a:gd name="connsiteX74" fmla="*/ 1581150 w 3649980"/>
              <a:gd name="connsiteY74" fmla="*/ 1550670 h 2080260"/>
              <a:gd name="connsiteX75" fmla="*/ 1604010 w 3649980"/>
              <a:gd name="connsiteY75" fmla="*/ 1550670 h 2080260"/>
              <a:gd name="connsiteX76" fmla="*/ 1604010 w 3649980"/>
              <a:gd name="connsiteY76" fmla="*/ 1600200 h 2080260"/>
              <a:gd name="connsiteX77" fmla="*/ 1638300 w 3649980"/>
              <a:gd name="connsiteY77" fmla="*/ 1600200 h 2080260"/>
              <a:gd name="connsiteX78" fmla="*/ 1638300 w 3649980"/>
              <a:gd name="connsiteY78" fmla="*/ 1642110 h 2080260"/>
              <a:gd name="connsiteX79" fmla="*/ 1714500 w 3649980"/>
              <a:gd name="connsiteY79" fmla="*/ 1642110 h 2080260"/>
              <a:gd name="connsiteX80" fmla="*/ 1714500 w 3649980"/>
              <a:gd name="connsiteY80" fmla="*/ 1668780 h 2080260"/>
              <a:gd name="connsiteX81" fmla="*/ 1714500 w 3649980"/>
              <a:gd name="connsiteY81" fmla="*/ 1668780 h 2080260"/>
              <a:gd name="connsiteX82" fmla="*/ 1764030 w 3649980"/>
              <a:gd name="connsiteY82" fmla="*/ 1668780 h 2080260"/>
              <a:gd name="connsiteX83" fmla="*/ 1764030 w 3649980"/>
              <a:gd name="connsiteY83" fmla="*/ 1706880 h 2080260"/>
              <a:gd name="connsiteX84" fmla="*/ 1809750 w 3649980"/>
              <a:gd name="connsiteY84" fmla="*/ 1706880 h 2080260"/>
              <a:gd name="connsiteX85" fmla="*/ 1809750 w 3649980"/>
              <a:gd name="connsiteY85" fmla="*/ 1733550 h 2080260"/>
              <a:gd name="connsiteX86" fmla="*/ 1836420 w 3649980"/>
              <a:gd name="connsiteY86" fmla="*/ 1733550 h 2080260"/>
              <a:gd name="connsiteX87" fmla="*/ 1836420 w 3649980"/>
              <a:gd name="connsiteY87" fmla="*/ 1764030 h 2080260"/>
              <a:gd name="connsiteX88" fmla="*/ 1851660 w 3649980"/>
              <a:gd name="connsiteY88" fmla="*/ 1764030 h 2080260"/>
              <a:gd name="connsiteX89" fmla="*/ 1851660 w 3649980"/>
              <a:gd name="connsiteY89" fmla="*/ 1790700 h 2080260"/>
              <a:gd name="connsiteX90" fmla="*/ 1889760 w 3649980"/>
              <a:gd name="connsiteY90" fmla="*/ 1790700 h 2080260"/>
              <a:gd name="connsiteX91" fmla="*/ 1889760 w 3649980"/>
              <a:gd name="connsiteY91" fmla="*/ 1813560 h 2080260"/>
              <a:gd name="connsiteX92" fmla="*/ 1950720 w 3649980"/>
              <a:gd name="connsiteY92" fmla="*/ 1813560 h 2080260"/>
              <a:gd name="connsiteX93" fmla="*/ 1950720 w 3649980"/>
              <a:gd name="connsiteY93" fmla="*/ 1855470 h 2080260"/>
              <a:gd name="connsiteX94" fmla="*/ 1988820 w 3649980"/>
              <a:gd name="connsiteY94" fmla="*/ 1855470 h 2080260"/>
              <a:gd name="connsiteX95" fmla="*/ 1996440 w 3649980"/>
              <a:gd name="connsiteY95" fmla="*/ 1855470 h 2080260"/>
              <a:gd name="connsiteX96" fmla="*/ 2156460 w 3649980"/>
              <a:gd name="connsiteY96" fmla="*/ 1855470 h 2080260"/>
              <a:gd name="connsiteX97" fmla="*/ 2156460 w 3649980"/>
              <a:gd name="connsiteY97" fmla="*/ 1905000 h 2080260"/>
              <a:gd name="connsiteX98" fmla="*/ 2366010 w 3649980"/>
              <a:gd name="connsiteY98" fmla="*/ 1905000 h 2080260"/>
              <a:gd name="connsiteX99" fmla="*/ 2366010 w 3649980"/>
              <a:gd name="connsiteY99" fmla="*/ 2023110 h 2080260"/>
              <a:gd name="connsiteX100" fmla="*/ 2468880 w 3649980"/>
              <a:gd name="connsiteY100" fmla="*/ 2023110 h 2080260"/>
              <a:gd name="connsiteX101" fmla="*/ 2468880 w 3649980"/>
              <a:gd name="connsiteY101" fmla="*/ 2080260 h 2080260"/>
              <a:gd name="connsiteX102" fmla="*/ 3649980 w 3649980"/>
              <a:gd name="connsiteY10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3649980" h="2080260">
                <a:moveTo>
                  <a:pt x="0" y="0"/>
                </a:moveTo>
                <a:lnTo>
                  <a:pt x="80010" y="0"/>
                </a:lnTo>
                <a:lnTo>
                  <a:pt x="80010" y="30480"/>
                </a:lnTo>
                <a:lnTo>
                  <a:pt x="160020" y="30480"/>
                </a:lnTo>
                <a:lnTo>
                  <a:pt x="160020" y="83820"/>
                </a:lnTo>
                <a:lnTo>
                  <a:pt x="194310" y="83820"/>
                </a:lnTo>
                <a:lnTo>
                  <a:pt x="194310" y="129540"/>
                </a:lnTo>
                <a:lnTo>
                  <a:pt x="262890" y="129540"/>
                </a:lnTo>
                <a:lnTo>
                  <a:pt x="262890" y="160020"/>
                </a:lnTo>
                <a:lnTo>
                  <a:pt x="323850" y="160020"/>
                </a:lnTo>
                <a:lnTo>
                  <a:pt x="323850" y="201930"/>
                </a:lnTo>
                <a:lnTo>
                  <a:pt x="358140" y="201930"/>
                </a:lnTo>
                <a:lnTo>
                  <a:pt x="358140" y="243840"/>
                </a:lnTo>
                <a:lnTo>
                  <a:pt x="407670" y="243840"/>
                </a:lnTo>
                <a:lnTo>
                  <a:pt x="407670" y="289560"/>
                </a:lnTo>
                <a:lnTo>
                  <a:pt x="438150" y="289560"/>
                </a:lnTo>
                <a:lnTo>
                  <a:pt x="438150" y="350520"/>
                </a:lnTo>
                <a:lnTo>
                  <a:pt x="476250" y="350520"/>
                </a:lnTo>
                <a:lnTo>
                  <a:pt x="476250" y="392430"/>
                </a:lnTo>
                <a:lnTo>
                  <a:pt x="495300" y="392430"/>
                </a:lnTo>
                <a:lnTo>
                  <a:pt x="495300" y="430530"/>
                </a:lnTo>
                <a:lnTo>
                  <a:pt x="533400" y="430530"/>
                </a:lnTo>
                <a:lnTo>
                  <a:pt x="533400" y="468630"/>
                </a:lnTo>
                <a:lnTo>
                  <a:pt x="586740" y="468630"/>
                </a:lnTo>
                <a:lnTo>
                  <a:pt x="586740" y="506730"/>
                </a:lnTo>
                <a:lnTo>
                  <a:pt x="628650" y="506730"/>
                </a:lnTo>
                <a:lnTo>
                  <a:pt x="628650" y="563880"/>
                </a:lnTo>
                <a:lnTo>
                  <a:pt x="659130" y="563880"/>
                </a:lnTo>
                <a:lnTo>
                  <a:pt x="659130" y="624840"/>
                </a:lnTo>
                <a:lnTo>
                  <a:pt x="693420" y="624840"/>
                </a:lnTo>
                <a:lnTo>
                  <a:pt x="693420" y="674370"/>
                </a:lnTo>
                <a:lnTo>
                  <a:pt x="723900" y="674370"/>
                </a:lnTo>
                <a:lnTo>
                  <a:pt x="723900" y="716280"/>
                </a:lnTo>
                <a:lnTo>
                  <a:pt x="750570" y="716280"/>
                </a:lnTo>
                <a:lnTo>
                  <a:pt x="750570" y="758190"/>
                </a:lnTo>
                <a:lnTo>
                  <a:pt x="792480" y="758190"/>
                </a:lnTo>
                <a:lnTo>
                  <a:pt x="792480" y="788670"/>
                </a:lnTo>
                <a:lnTo>
                  <a:pt x="826770" y="788670"/>
                </a:lnTo>
                <a:lnTo>
                  <a:pt x="826770" y="857250"/>
                </a:lnTo>
                <a:lnTo>
                  <a:pt x="826770" y="857250"/>
                </a:lnTo>
                <a:lnTo>
                  <a:pt x="857250" y="857250"/>
                </a:lnTo>
                <a:lnTo>
                  <a:pt x="857250" y="857250"/>
                </a:lnTo>
                <a:lnTo>
                  <a:pt x="857250" y="880110"/>
                </a:lnTo>
                <a:lnTo>
                  <a:pt x="887730" y="880110"/>
                </a:lnTo>
                <a:lnTo>
                  <a:pt x="887730" y="929640"/>
                </a:lnTo>
                <a:lnTo>
                  <a:pt x="918210" y="929640"/>
                </a:lnTo>
                <a:lnTo>
                  <a:pt x="918210" y="979170"/>
                </a:lnTo>
                <a:lnTo>
                  <a:pt x="1005840" y="979170"/>
                </a:lnTo>
                <a:lnTo>
                  <a:pt x="1005840" y="1009650"/>
                </a:lnTo>
                <a:lnTo>
                  <a:pt x="1055370" y="1009650"/>
                </a:lnTo>
                <a:lnTo>
                  <a:pt x="1055370" y="1082040"/>
                </a:lnTo>
                <a:lnTo>
                  <a:pt x="1093470" y="1082040"/>
                </a:lnTo>
                <a:lnTo>
                  <a:pt x="1093470" y="1135380"/>
                </a:lnTo>
                <a:lnTo>
                  <a:pt x="1123950" y="1135380"/>
                </a:lnTo>
                <a:lnTo>
                  <a:pt x="1123950" y="1165860"/>
                </a:lnTo>
                <a:lnTo>
                  <a:pt x="1146810" y="1165860"/>
                </a:lnTo>
                <a:lnTo>
                  <a:pt x="1146810" y="1188720"/>
                </a:lnTo>
                <a:lnTo>
                  <a:pt x="1188720" y="1188720"/>
                </a:lnTo>
                <a:lnTo>
                  <a:pt x="1188720" y="1234440"/>
                </a:lnTo>
                <a:lnTo>
                  <a:pt x="1249680" y="1234440"/>
                </a:lnTo>
                <a:lnTo>
                  <a:pt x="1249680" y="1280160"/>
                </a:lnTo>
                <a:lnTo>
                  <a:pt x="1280160" y="1280160"/>
                </a:lnTo>
                <a:lnTo>
                  <a:pt x="1280160" y="1322070"/>
                </a:lnTo>
                <a:lnTo>
                  <a:pt x="1306830" y="1322070"/>
                </a:lnTo>
                <a:lnTo>
                  <a:pt x="1306830" y="1352550"/>
                </a:lnTo>
                <a:lnTo>
                  <a:pt x="1333500" y="1352550"/>
                </a:lnTo>
                <a:lnTo>
                  <a:pt x="1333500" y="1402080"/>
                </a:lnTo>
                <a:lnTo>
                  <a:pt x="1371600" y="1402080"/>
                </a:lnTo>
                <a:lnTo>
                  <a:pt x="1371600" y="1436370"/>
                </a:lnTo>
                <a:lnTo>
                  <a:pt x="1394460" y="1436370"/>
                </a:lnTo>
                <a:lnTo>
                  <a:pt x="1394460" y="1474470"/>
                </a:lnTo>
                <a:lnTo>
                  <a:pt x="1485900" y="1474470"/>
                </a:lnTo>
                <a:lnTo>
                  <a:pt x="1485900" y="1516380"/>
                </a:lnTo>
                <a:lnTo>
                  <a:pt x="1581150" y="1516380"/>
                </a:lnTo>
                <a:lnTo>
                  <a:pt x="1581150" y="1550670"/>
                </a:lnTo>
                <a:lnTo>
                  <a:pt x="1604010" y="1550670"/>
                </a:lnTo>
                <a:lnTo>
                  <a:pt x="1604010" y="1600200"/>
                </a:lnTo>
                <a:lnTo>
                  <a:pt x="1638300" y="1600200"/>
                </a:lnTo>
                <a:lnTo>
                  <a:pt x="1638300" y="1642110"/>
                </a:lnTo>
                <a:lnTo>
                  <a:pt x="1714500" y="1642110"/>
                </a:lnTo>
                <a:lnTo>
                  <a:pt x="1714500" y="1668780"/>
                </a:lnTo>
                <a:lnTo>
                  <a:pt x="1714500" y="1668780"/>
                </a:lnTo>
                <a:lnTo>
                  <a:pt x="1764030" y="1668780"/>
                </a:lnTo>
                <a:lnTo>
                  <a:pt x="1764030" y="1706880"/>
                </a:lnTo>
                <a:lnTo>
                  <a:pt x="1809750" y="1706880"/>
                </a:lnTo>
                <a:lnTo>
                  <a:pt x="1809750" y="1733550"/>
                </a:lnTo>
                <a:lnTo>
                  <a:pt x="1836420" y="1733550"/>
                </a:lnTo>
                <a:lnTo>
                  <a:pt x="1836420" y="1764030"/>
                </a:lnTo>
                <a:lnTo>
                  <a:pt x="1851660" y="1764030"/>
                </a:lnTo>
                <a:lnTo>
                  <a:pt x="1851660" y="1790700"/>
                </a:lnTo>
                <a:lnTo>
                  <a:pt x="1889760" y="1790700"/>
                </a:lnTo>
                <a:lnTo>
                  <a:pt x="1889760" y="1813560"/>
                </a:lnTo>
                <a:lnTo>
                  <a:pt x="1950720" y="1813560"/>
                </a:lnTo>
                <a:lnTo>
                  <a:pt x="1950720" y="1855470"/>
                </a:lnTo>
                <a:lnTo>
                  <a:pt x="1988820" y="1855470"/>
                </a:lnTo>
                <a:lnTo>
                  <a:pt x="1996440" y="1855470"/>
                </a:lnTo>
                <a:lnTo>
                  <a:pt x="2156460" y="1855470"/>
                </a:lnTo>
                <a:lnTo>
                  <a:pt x="2156460" y="1905000"/>
                </a:lnTo>
                <a:lnTo>
                  <a:pt x="2366010" y="1905000"/>
                </a:lnTo>
                <a:lnTo>
                  <a:pt x="2366010" y="2023110"/>
                </a:lnTo>
                <a:lnTo>
                  <a:pt x="2468880" y="2023110"/>
                </a:lnTo>
                <a:lnTo>
                  <a:pt x="2468880" y="2080260"/>
                </a:lnTo>
                <a:lnTo>
                  <a:pt x="3649980" y="208026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407F632-3A89-9D2E-B127-0952222722B9}"/>
              </a:ext>
            </a:extLst>
          </p:cNvPr>
          <p:cNvCxnSpPr>
            <a:cxnSpLocks/>
          </p:cNvCxnSpPr>
          <p:nvPr/>
        </p:nvCxnSpPr>
        <p:spPr bwMode="auto">
          <a:xfrm>
            <a:off x="1153700" y="5219700"/>
            <a:ext cx="609600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49300E1E-05BF-F6C9-D92F-7E34363C1361}"/>
              </a:ext>
            </a:extLst>
          </p:cNvPr>
          <p:cNvSpPr txBox="1"/>
          <p:nvPr/>
        </p:nvSpPr>
        <p:spPr bwMode="auto">
          <a:xfrm>
            <a:off x="1061224" y="4728541"/>
            <a:ext cx="1002587" cy="42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Treatment period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E802649-F48B-4F9C-596F-506537E955FF}"/>
              </a:ext>
            </a:extLst>
          </p:cNvPr>
          <p:cNvSpPr txBox="1"/>
          <p:nvPr/>
        </p:nvSpPr>
        <p:spPr bwMode="auto">
          <a:xfrm rot="16200000">
            <a:off x="4817983" y="3912695"/>
            <a:ext cx="24026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OS (%)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A7B12FD-D810-3431-6569-A25FBD44078C}"/>
              </a:ext>
            </a:extLst>
          </p:cNvPr>
          <p:cNvGrpSpPr/>
          <p:nvPr/>
        </p:nvGrpSpPr>
        <p:grpSpPr>
          <a:xfrm>
            <a:off x="6014879" y="2702375"/>
            <a:ext cx="506870" cy="2700720"/>
            <a:chOff x="1030802" y="2176675"/>
            <a:chExt cx="391226" cy="208454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31040EC-933E-239B-CA25-08B48265B14A}"/>
                </a:ext>
              </a:extLst>
            </p:cNvPr>
            <p:cNvSpPr txBox="1"/>
            <p:nvPr/>
          </p:nvSpPr>
          <p:spPr bwMode="auto">
            <a:xfrm>
              <a:off x="1030802" y="2176675"/>
              <a:ext cx="391226" cy="26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0C855D2-F1B5-0A34-595F-2684649E110B}"/>
                </a:ext>
              </a:extLst>
            </p:cNvPr>
            <p:cNvSpPr txBox="1"/>
            <p:nvPr/>
          </p:nvSpPr>
          <p:spPr bwMode="auto">
            <a:xfrm>
              <a:off x="1080293" y="2541321"/>
              <a:ext cx="341735" cy="26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2BED78E-406E-5813-A145-35101F7BD790}"/>
                </a:ext>
              </a:extLst>
            </p:cNvPr>
            <p:cNvSpPr txBox="1"/>
            <p:nvPr/>
          </p:nvSpPr>
          <p:spPr bwMode="auto">
            <a:xfrm>
              <a:off x="1080293" y="2905967"/>
              <a:ext cx="341735" cy="26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9216" name="TextBox 9215">
              <a:extLst>
                <a:ext uri="{FF2B5EF4-FFF2-40B4-BE49-F238E27FC236}">
                  <a16:creationId xmlns:a16="http://schemas.microsoft.com/office/drawing/2014/main" id="{7E4592DE-D519-FBE7-A10D-D241294372E6}"/>
                </a:ext>
              </a:extLst>
            </p:cNvPr>
            <p:cNvSpPr txBox="1"/>
            <p:nvPr/>
          </p:nvSpPr>
          <p:spPr bwMode="auto">
            <a:xfrm>
              <a:off x="1080293" y="3270613"/>
              <a:ext cx="341735" cy="26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9217" name="TextBox 9216">
              <a:extLst>
                <a:ext uri="{FF2B5EF4-FFF2-40B4-BE49-F238E27FC236}">
                  <a16:creationId xmlns:a16="http://schemas.microsoft.com/office/drawing/2014/main" id="{E6FA30D6-4B37-4D49-050D-64C22F992F5D}"/>
                </a:ext>
              </a:extLst>
            </p:cNvPr>
            <p:cNvSpPr txBox="1"/>
            <p:nvPr/>
          </p:nvSpPr>
          <p:spPr bwMode="auto">
            <a:xfrm>
              <a:off x="1088636" y="3635259"/>
              <a:ext cx="333074" cy="26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9219" name="TextBox 9218">
              <a:extLst>
                <a:ext uri="{FF2B5EF4-FFF2-40B4-BE49-F238E27FC236}">
                  <a16:creationId xmlns:a16="http://schemas.microsoft.com/office/drawing/2014/main" id="{838744DF-7E69-BF5B-D1BB-00455DA40F21}"/>
                </a:ext>
              </a:extLst>
            </p:cNvPr>
            <p:cNvSpPr txBox="1"/>
            <p:nvPr/>
          </p:nvSpPr>
          <p:spPr bwMode="auto">
            <a:xfrm>
              <a:off x="1180194" y="3999906"/>
              <a:ext cx="241516" cy="26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9231" name="TextBox 9230">
            <a:extLst>
              <a:ext uri="{FF2B5EF4-FFF2-40B4-BE49-F238E27FC236}">
                <a16:creationId xmlns:a16="http://schemas.microsoft.com/office/drawing/2014/main" id="{8281D8B9-1A31-7EE4-C7BC-DD6CE26C6F3F}"/>
              </a:ext>
            </a:extLst>
          </p:cNvPr>
          <p:cNvSpPr txBox="1"/>
          <p:nvPr/>
        </p:nvSpPr>
        <p:spPr bwMode="auto">
          <a:xfrm>
            <a:off x="6563857" y="5534550"/>
            <a:ext cx="40533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9232" name="Freeform: Shape 9231">
            <a:extLst>
              <a:ext uri="{FF2B5EF4-FFF2-40B4-BE49-F238E27FC236}">
                <a16:creationId xmlns:a16="http://schemas.microsoft.com/office/drawing/2014/main" id="{8E38CD9F-CF10-05B4-C9C9-11FC68E274F7}"/>
              </a:ext>
            </a:extLst>
          </p:cNvPr>
          <p:cNvSpPr/>
          <p:nvPr/>
        </p:nvSpPr>
        <p:spPr bwMode="auto">
          <a:xfrm>
            <a:off x="6557230" y="2880634"/>
            <a:ext cx="4059969" cy="2379242"/>
          </a:xfrm>
          <a:custGeom>
            <a:avLst/>
            <a:gdLst>
              <a:gd name="connsiteX0" fmla="*/ 0 w 4047066"/>
              <a:gd name="connsiteY0" fmla="*/ 0 h 2383367"/>
              <a:gd name="connsiteX1" fmla="*/ 0 w 4047066"/>
              <a:gd name="connsiteY1" fmla="*/ 2383367 h 2383367"/>
              <a:gd name="connsiteX2" fmla="*/ 4047066 w 4047066"/>
              <a:gd name="connsiteY2" fmla="*/ 2383367 h 238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47066" h="2383367">
                <a:moveTo>
                  <a:pt x="0" y="0"/>
                </a:moveTo>
                <a:lnTo>
                  <a:pt x="0" y="2383367"/>
                </a:lnTo>
                <a:lnTo>
                  <a:pt x="4047066" y="2383367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233" name="Group 9232">
            <a:extLst>
              <a:ext uri="{FF2B5EF4-FFF2-40B4-BE49-F238E27FC236}">
                <a16:creationId xmlns:a16="http://schemas.microsoft.com/office/drawing/2014/main" id="{F4EFEBC3-9A48-3F99-B8BA-5AE6334B28BF}"/>
              </a:ext>
            </a:extLst>
          </p:cNvPr>
          <p:cNvGrpSpPr/>
          <p:nvPr/>
        </p:nvGrpSpPr>
        <p:grpSpPr>
          <a:xfrm>
            <a:off x="6465374" y="2891551"/>
            <a:ext cx="93547" cy="2368325"/>
            <a:chOff x="1262810" y="2914985"/>
            <a:chExt cx="93547" cy="2368325"/>
          </a:xfrm>
        </p:grpSpPr>
        <p:cxnSp>
          <p:nvCxnSpPr>
            <p:cNvPr id="9234" name="Straight Connector 9233">
              <a:extLst>
                <a:ext uri="{FF2B5EF4-FFF2-40B4-BE49-F238E27FC236}">
                  <a16:creationId xmlns:a16="http://schemas.microsoft.com/office/drawing/2014/main" id="{8CAB2751-060E-C8A1-9ABC-88DBE8C9F5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62810" y="2914985"/>
              <a:ext cx="87109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5" name="Straight Connector 9234">
              <a:extLst>
                <a:ext uri="{FF2B5EF4-FFF2-40B4-BE49-F238E27FC236}">
                  <a16:creationId xmlns:a16="http://schemas.microsoft.com/office/drawing/2014/main" id="{26EEFA5F-AB7F-54BB-F217-2DDC72B480A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62810" y="3383356"/>
              <a:ext cx="87109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6" name="Straight Connector 9235">
              <a:extLst>
                <a:ext uri="{FF2B5EF4-FFF2-40B4-BE49-F238E27FC236}">
                  <a16:creationId xmlns:a16="http://schemas.microsoft.com/office/drawing/2014/main" id="{351C5AD2-F4E8-DD3D-484F-E2F71C8922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62810" y="3851727"/>
              <a:ext cx="87109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7" name="Straight Connector 9236">
              <a:extLst>
                <a:ext uri="{FF2B5EF4-FFF2-40B4-BE49-F238E27FC236}">
                  <a16:creationId xmlns:a16="http://schemas.microsoft.com/office/drawing/2014/main" id="{35712A0D-3955-7A3F-F0EA-29043D94BD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62810" y="4320099"/>
              <a:ext cx="87109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8" name="Straight Connector 9237">
              <a:extLst>
                <a:ext uri="{FF2B5EF4-FFF2-40B4-BE49-F238E27FC236}">
                  <a16:creationId xmlns:a16="http://schemas.microsoft.com/office/drawing/2014/main" id="{8F2B63D8-5F3C-167B-CD02-26439BF53E5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62810" y="4788470"/>
              <a:ext cx="87109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9" name="Straight Connector 9238">
              <a:extLst>
                <a:ext uri="{FF2B5EF4-FFF2-40B4-BE49-F238E27FC236}">
                  <a16:creationId xmlns:a16="http://schemas.microsoft.com/office/drawing/2014/main" id="{668FB078-942B-F3AF-D2DF-B20DEA9696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69248" y="5283310"/>
              <a:ext cx="87109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259" name="Group 9258">
            <a:extLst>
              <a:ext uri="{FF2B5EF4-FFF2-40B4-BE49-F238E27FC236}">
                <a16:creationId xmlns:a16="http://schemas.microsoft.com/office/drawing/2014/main" id="{31602EAA-9359-F8F7-A31A-B8D4C618E3D0}"/>
              </a:ext>
            </a:extLst>
          </p:cNvPr>
          <p:cNvGrpSpPr/>
          <p:nvPr/>
        </p:nvGrpSpPr>
        <p:grpSpPr>
          <a:xfrm>
            <a:off x="6396867" y="5196266"/>
            <a:ext cx="4436492" cy="426630"/>
            <a:chOff x="6445482" y="5196266"/>
            <a:chExt cx="3952725" cy="426630"/>
          </a:xfrm>
        </p:grpSpPr>
        <p:grpSp>
          <p:nvGrpSpPr>
            <p:cNvPr id="9220" name="Group 9219">
              <a:extLst>
                <a:ext uri="{FF2B5EF4-FFF2-40B4-BE49-F238E27FC236}">
                  <a16:creationId xmlns:a16="http://schemas.microsoft.com/office/drawing/2014/main" id="{2595DAEE-EB29-F7CE-91F7-2F7D232ACDC8}"/>
                </a:ext>
              </a:extLst>
            </p:cNvPr>
            <p:cNvGrpSpPr/>
            <p:nvPr/>
          </p:nvGrpSpPr>
          <p:grpSpPr>
            <a:xfrm>
              <a:off x="6445482" y="5275170"/>
              <a:ext cx="3548843" cy="347726"/>
              <a:chOff x="1291063" y="4144127"/>
              <a:chExt cx="3697194" cy="274726"/>
            </a:xfrm>
          </p:grpSpPr>
          <p:sp>
            <p:nvSpPr>
              <p:cNvPr id="9222" name="TextBox 9221">
                <a:extLst>
                  <a:ext uri="{FF2B5EF4-FFF2-40B4-BE49-F238E27FC236}">
                    <a16:creationId xmlns:a16="http://schemas.microsoft.com/office/drawing/2014/main" id="{3D9D6975-92F6-F1C8-55AB-74D8779EC0B1}"/>
                  </a:ext>
                </a:extLst>
              </p:cNvPr>
              <p:cNvSpPr txBox="1"/>
              <p:nvPr/>
            </p:nvSpPr>
            <p:spPr bwMode="auto">
              <a:xfrm>
                <a:off x="1291063" y="4148527"/>
                <a:ext cx="290440" cy="267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9223" name="TextBox 9222">
                <a:extLst>
                  <a:ext uri="{FF2B5EF4-FFF2-40B4-BE49-F238E27FC236}">
                    <a16:creationId xmlns:a16="http://schemas.microsoft.com/office/drawing/2014/main" id="{C5F8A48D-8F85-3587-018C-0698C9B2D372}"/>
                  </a:ext>
                </a:extLst>
              </p:cNvPr>
              <p:cNvSpPr txBox="1"/>
              <p:nvPr/>
            </p:nvSpPr>
            <p:spPr bwMode="auto">
              <a:xfrm>
                <a:off x="1686527" y="4145410"/>
                <a:ext cx="291928" cy="267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9224" name="TextBox 9223">
                <a:extLst>
                  <a:ext uri="{FF2B5EF4-FFF2-40B4-BE49-F238E27FC236}">
                    <a16:creationId xmlns:a16="http://schemas.microsoft.com/office/drawing/2014/main" id="{5ADB2448-3A98-DDA0-28C2-28E96F2DF219}"/>
                  </a:ext>
                </a:extLst>
              </p:cNvPr>
              <p:cNvSpPr txBox="1"/>
              <p:nvPr/>
            </p:nvSpPr>
            <p:spPr bwMode="auto">
              <a:xfrm>
                <a:off x="2110241" y="4151373"/>
                <a:ext cx="291928" cy="267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8</a:t>
                </a:r>
              </a:p>
            </p:txBody>
          </p:sp>
          <p:sp>
            <p:nvSpPr>
              <p:cNvPr id="9225" name="TextBox 9224">
                <a:extLst>
                  <a:ext uri="{FF2B5EF4-FFF2-40B4-BE49-F238E27FC236}">
                    <a16:creationId xmlns:a16="http://schemas.microsoft.com/office/drawing/2014/main" id="{DFE85DB0-0142-7803-E0C9-87CC2BF44B08}"/>
                  </a:ext>
                </a:extLst>
              </p:cNvPr>
              <p:cNvSpPr txBox="1"/>
              <p:nvPr/>
            </p:nvSpPr>
            <p:spPr bwMode="auto">
              <a:xfrm>
                <a:off x="2518197" y="4148256"/>
                <a:ext cx="342517" cy="267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12</a:t>
                </a:r>
              </a:p>
            </p:txBody>
          </p:sp>
          <p:sp>
            <p:nvSpPr>
              <p:cNvPr id="9226" name="TextBox 9225">
                <a:extLst>
                  <a:ext uri="{FF2B5EF4-FFF2-40B4-BE49-F238E27FC236}">
                    <a16:creationId xmlns:a16="http://schemas.microsoft.com/office/drawing/2014/main" id="{894843F8-CF5D-B583-539F-A7575CA62669}"/>
                  </a:ext>
                </a:extLst>
              </p:cNvPr>
              <p:cNvSpPr txBox="1"/>
              <p:nvPr/>
            </p:nvSpPr>
            <p:spPr bwMode="auto">
              <a:xfrm>
                <a:off x="2926064" y="4148256"/>
                <a:ext cx="352932" cy="267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16</a:t>
                </a:r>
              </a:p>
            </p:txBody>
          </p:sp>
          <p:sp>
            <p:nvSpPr>
              <p:cNvPr id="9227" name="TextBox 9226">
                <a:extLst>
                  <a:ext uri="{FF2B5EF4-FFF2-40B4-BE49-F238E27FC236}">
                    <a16:creationId xmlns:a16="http://schemas.microsoft.com/office/drawing/2014/main" id="{F9F77449-3E49-46E8-71B6-FF492D85BEF5}"/>
                  </a:ext>
                </a:extLst>
              </p:cNvPr>
              <p:cNvSpPr txBox="1"/>
              <p:nvPr/>
            </p:nvSpPr>
            <p:spPr bwMode="auto">
              <a:xfrm>
                <a:off x="3323431" y="4144127"/>
                <a:ext cx="400545" cy="267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20</a:t>
                </a:r>
              </a:p>
            </p:txBody>
          </p:sp>
          <p:sp>
            <p:nvSpPr>
              <p:cNvPr id="9228" name="TextBox 9227">
                <a:extLst>
                  <a:ext uri="{FF2B5EF4-FFF2-40B4-BE49-F238E27FC236}">
                    <a16:creationId xmlns:a16="http://schemas.microsoft.com/office/drawing/2014/main" id="{1852AE10-75B9-D7C9-8BF5-B45B830BB221}"/>
                  </a:ext>
                </a:extLst>
              </p:cNvPr>
              <p:cNvSpPr txBox="1"/>
              <p:nvPr/>
            </p:nvSpPr>
            <p:spPr bwMode="auto">
              <a:xfrm>
                <a:off x="3743654" y="4150090"/>
                <a:ext cx="402033" cy="267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24</a:t>
                </a:r>
              </a:p>
            </p:txBody>
          </p:sp>
          <p:sp>
            <p:nvSpPr>
              <p:cNvPr id="9229" name="TextBox 9228">
                <a:extLst>
                  <a:ext uri="{FF2B5EF4-FFF2-40B4-BE49-F238E27FC236}">
                    <a16:creationId xmlns:a16="http://schemas.microsoft.com/office/drawing/2014/main" id="{73E9953B-D122-14DC-576A-8766BABB3595}"/>
                  </a:ext>
                </a:extLst>
              </p:cNvPr>
              <p:cNvSpPr txBox="1"/>
              <p:nvPr/>
            </p:nvSpPr>
            <p:spPr bwMode="auto">
              <a:xfrm>
                <a:off x="4595151" y="4150090"/>
                <a:ext cx="393106" cy="267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32</a:t>
                </a:r>
              </a:p>
            </p:txBody>
          </p:sp>
          <p:sp>
            <p:nvSpPr>
              <p:cNvPr id="9230" name="TextBox 9229">
                <a:extLst>
                  <a:ext uri="{FF2B5EF4-FFF2-40B4-BE49-F238E27FC236}">
                    <a16:creationId xmlns:a16="http://schemas.microsoft.com/office/drawing/2014/main" id="{CE49DDC7-A60B-4849-9E92-ED5CB71397B2}"/>
                  </a:ext>
                </a:extLst>
              </p:cNvPr>
              <p:cNvSpPr txBox="1"/>
              <p:nvPr/>
            </p:nvSpPr>
            <p:spPr bwMode="auto">
              <a:xfrm>
                <a:off x="4171480" y="4146973"/>
                <a:ext cx="402033" cy="267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28</a:t>
                </a:r>
              </a:p>
            </p:txBody>
          </p:sp>
        </p:grpSp>
        <p:sp>
          <p:nvSpPr>
            <p:cNvPr id="9255" name="TextBox 9254">
              <a:extLst>
                <a:ext uri="{FF2B5EF4-FFF2-40B4-BE49-F238E27FC236}">
                  <a16:creationId xmlns:a16="http://schemas.microsoft.com/office/drawing/2014/main" id="{3C4DEFA6-25D1-E3F3-A236-F2E9767DC167}"/>
                </a:ext>
              </a:extLst>
            </p:cNvPr>
            <p:cNvSpPr txBox="1"/>
            <p:nvPr/>
          </p:nvSpPr>
          <p:spPr bwMode="auto">
            <a:xfrm>
              <a:off x="10010878" y="5278777"/>
              <a:ext cx="38732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36</a:t>
              </a:r>
            </a:p>
          </p:txBody>
        </p:sp>
        <p:cxnSp>
          <p:nvCxnSpPr>
            <p:cNvPr id="9257" name="Straight Connector 9256">
              <a:extLst>
                <a:ext uri="{FF2B5EF4-FFF2-40B4-BE49-F238E27FC236}">
                  <a16:creationId xmlns:a16="http://schemas.microsoft.com/office/drawing/2014/main" id="{667ED7F0-0D2B-97EB-D607-A25F38A9F7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89404" y="5196266"/>
              <a:ext cx="609600" cy="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258" name="TextBox 9257">
            <a:extLst>
              <a:ext uri="{FF2B5EF4-FFF2-40B4-BE49-F238E27FC236}">
                <a16:creationId xmlns:a16="http://schemas.microsoft.com/office/drawing/2014/main" id="{443B9954-9D49-3449-31C2-AEB81CE94114}"/>
              </a:ext>
            </a:extLst>
          </p:cNvPr>
          <p:cNvSpPr txBox="1"/>
          <p:nvPr/>
        </p:nvSpPr>
        <p:spPr bwMode="auto">
          <a:xfrm>
            <a:off x="6479511" y="4728541"/>
            <a:ext cx="983735" cy="42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Treatment period</a:t>
            </a:r>
          </a:p>
        </p:txBody>
      </p:sp>
      <p:sp>
        <p:nvSpPr>
          <p:cNvPr id="9261" name="Freeform: Shape 9260">
            <a:extLst>
              <a:ext uri="{FF2B5EF4-FFF2-40B4-BE49-F238E27FC236}">
                <a16:creationId xmlns:a16="http://schemas.microsoft.com/office/drawing/2014/main" id="{CCBA2711-A291-C5A8-1813-16AAEB1AF8D6}"/>
              </a:ext>
            </a:extLst>
          </p:cNvPr>
          <p:cNvSpPr/>
          <p:nvPr/>
        </p:nvSpPr>
        <p:spPr bwMode="auto">
          <a:xfrm>
            <a:off x="6567055" y="2880680"/>
            <a:ext cx="3817460" cy="1975871"/>
          </a:xfrm>
          <a:custGeom>
            <a:avLst/>
            <a:gdLst>
              <a:gd name="connsiteX0" fmla="*/ 0 w 3817460"/>
              <a:gd name="connsiteY0" fmla="*/ 0 h 1975871"/>
              <a:gd name="connsiteX1" fmla="*/ 79930 w 3817460"/>
              <a:gd name="connsiteY1" fmla="*/ 0 h 1975871"/>
              <a:gd name="connsiteX2" fmla="*/ 79930 w 3817460"/>
              <a:gd name="connsiteY2" fmla="*/ 31972 h 1975871"/>
              <a:gd name="connsiteX3" fmla="*/ 121493 w 3817460"/>
              <a:gd name="connsiteY3" fmla="*/ 31972 h 1975871"/>
              <a:gd name="connsiteX4" fmla="*/ 127888 w 3817460"/>
              <a:gd name="connsiteY4" fmla="*/ 38367 h 1975871"/>
              <a:gd name="connsiteX5" fmla="*/ 175846 w 3817460"/>
              <a:gd name="connsiteY5" fmla="*/ 38367 h 1975871"/>
              <a:gd name="connsiteX6" fmla="*/ 175846 w 3817460"/>
              <a:gd name="connsiteY6" fmla="*/ 38367 h 1975871"/>
              <a:gd name="connsiteX7" fmla="*/ 175846 w 3817460"/>
              <a:gd name="connsiteY7" fmla="*/ 57549 h 1975871"/>
              <a:gd name="connsiteX8" fmla="*/ 265367 w 3817460"/>
              <a:gd name="connsiteY8" fmla="*/ 57549 h 1975871"/>
              <a:gd name="connsiteX9" fmla="*/ 265367 w 3817460"/>
              <a:gd name="connsiteY9" fmla="*/ 76733 h 1975871"/>
              <a:gd name="connsiteX10" fmla="*/ 297339 w 3817460"/>
              <a:gd name="connsiteY10" fmla="*/ 76733 h 1975871"/>
              <a:gd name="connsiteX11" fmla="*/ 297339 w 3817460"/>
              <a:gd name="connsiteY11" fmla="*/ 105507 h 1975871"/>
              <a:gd name="connsiteX12" fmla="*/ 377269 w 3817460"/>
              <a:gd name="connsiteY12" fmla="*/ 105507 h 1975871"/>
              <a:gd name="connsiteX13" fmla="*/ 377269 w 3817460"/>
              <a:gd name="connsiteY13" fmla="*/ 166254 h 1975871"/>
              <a:gd name="connsiteX14" fmla="*/ 396453 w 3817460"/>
              <a:gd name="connsiteY14" fmla="*/ 166254 h 1975871"/>
              <a:gd name="connsiteX15" fmla="*/ 396453 w 3817460"/>
              <a:gd name="connsiteY15" fmla="*/ 220607 h 1975871"/>
              <a:gd name="connsiteX16" fmla="*/ 434819 w 3817460"/>
              <a:gd name="connsiteY16" fmla="*/ 220607 h 1975871"/>
              <a:gd name="connsiteX17" fmla="*/ 434819 w 3817460"/>
              <a:gd name="connsiteY17" fmla="*/ 268565 h 1975871"/>
              <a:gd name="connsiteX18" fmla="*/ 460397 w 3817460"/>
              <a:gd name="connsiteY18" fmla="*/ 268565 h 1975871"/>
              <a:gd name="connsiteX19" fmla="*/ 460397 w 3817460"/>
              <a:gd name="connsiteY19" fmla="*/ 316523 h 1975871"/>
              <a:gd name="connsiteX20" fmla="*/ 482777 w 3817460"/>
              <a:gd name="connsiteY20" fmla="*/ 316523 h 1975871"/>
              <a:gd name="connsiteX21" fmla="*/ 482777 w 3817460"/>
              <a:gd name="connsiteY21" fmla="*/ 361284 h 1975871"/>
              <a:gd name="connsiteX22" fmla="*/ 517946 w 3817460"/>
              <a:gd name="connsiteY22" fmla="*/ 361284 h 1975871"/>
              <a:gd name="connsiteX23" fmla="*/ 517946 w 3817460"/>
              <a:gd name="connsiteY23" fmla="*/ 422030 h 1975871"/>
              <a:gd name="connsiteX24" fmla="*/ 559510 w 3817460"/>
              <a:gd name="connsiteY24" fmla="*/ 422030 h 1975871"/>
              <a:gd name="connsiteX25" fmla="*/ 559510 w 3817460"/>
              <a:gd name="connsiteY25" fmla="*/ 511552 h 1975871"/>
              <a:gd name="connsiteX26" fmla="*/ 658623 w 3817460"/>
              <a:gd name="connsiteY26" fmla="*/ 511552 h 1975871"/>
              <a:gd name="connsiteX27" fmla="*/ 658623 w 3817460"/>
              <a:gd name="connsiteY27" fmla="*/ 537130 h 1975871"/>
              <a:gd name="connsiteX28" fmla="*/ 681004 w 3817460"/>
              <a:gd name="connsiteY28" fmla="*/ 537130 h 1975871"/>
              <a:gd name="connsiteX29" fmla="*/ 681004 w 3817460"/>
              <a:gd name="connsiteY29" fmla="*/ 588285 h 1975871"/>
              <a:gd name="connsiteX30" fmla="*/ 728962 w 3817460"/>
              <a:gd name="connsiteY30" fmla="*/ 588285 h 1975871"/>
              <a:gd name="connsiteX31" fmla="*/ 728962 w 3817460"/>
              <a:gd name="connsiteY31" fmla="*/ 658623 h 1975871"/>
              <a:gd name="connsiteX32" fmla="*/ 760934 w 3817460"/>
              <a:gd name="connsiteY32" fmla="*/ 658623 h 1975871"/>
              <a:gd name="connsiteX33" fmla="*/ 760934 w 3817460"/>
              <a:gd name="connsiteY33" fmla="*/ 690596 h 1975871"/>
              <a:gd name="connsiteX34" fmla="*/ 773723 w 3817460"/>
              <a:gd name="connsiteY34" fmla="*/ 690596 h 1975871"/>
              <a:gd name="connsiteX35" fmla="*/ 773723 w 3817460"/>
              <a:gd name="connsiteY35" fmla="*/ 706582 h 1975871"/>
              <a:gd name="connsiteX36" fmla="*/ 799300 w 3817460"/>
              <a:gd name="connsiteY36" fmla="*/ 706582 h 1975871"/>
              <a:gd name="connsiteX37" fmla="*/ 799300 w 3817460"/>
              <a:gd name="connsiteY37" fmla="*/ 738554 h 1975871"/>
              <a:gd name="connsiteX38" fmla="*/ 904808 w 3817460"/>
              <a:gd name="connsiteY38" fmla="*/ 738554 h 1975871"/>
              <a:gd name="connsiteX39" fmla="*/ 904808 w 3817460"/>
              <a:gd name="connsiteY39" fmla="*/ 796103 h 1975871"/>
              <a:gd name="connsiteX40" fmla="*/ 920794 w 3817460"/>
              <a:gd name="connsiteY40" fmla="*/ 796103 h 1975871"/>
              <a:gd name="connsiteX41" fmla="*/ 920794 w 3817460"/>
              <a:gd name="connsiteY41" fmla="*/ 837667 h 1975871"/>
              <a:gd name="connsiteX42" fmla="*/ 987935 w 3817460"/>
              <a:gd name="connsiteY42" fmla="*/ 837667 h 1975871"/>
              <a:gd name="connsiteX43" fmla="*/ 987935 w 3817460"/>
              <a:gd name="connsiteY43" fmla="*/ 837667 h 1975871"/>
              <a:gd name="connsiteX44" fmla="*/ 987935 w 3817460"/>
              <a:gd name="connsiteY44" fmla="*/ 856850 h 1975871"/>
              <a:gd name="connsiteX45" fmla="*/ 1010316 w 3817460"/>
              <a:gd name="connsiteY45" fmla="*/ 856850 h 1975871"/>
              <a:gd name="connsiteX46" fmla="*/ 1010316 w 3817460"/>
              <a:gd name="connsiteY46" fmla="*/ 892019 h 1975871"/>
              <a:gd name="connsiteX47" fmla="*/ 1035893 w 3817460"/>
              <a:gd name="connsiteY47" fmla="*/ 892019 h 1975871"/>
              <a:gd name="connsiteX48" fmla="*/ 1035893 w 3817460"/>
              <a:gd name="connsiteY48" fmla="*/ 936780 h 1975871"/>
              <a:gd name="connsiteX49" fmla="*/ 1058274 w 3817460"/>
              <a:gd name="connsiteY49" fmla="*/ 936780 h 1975871"/>
              <a:gd name="connsiteX50" fmla="*/ 1058274 w 3817460"/>
              <a:gd name="connsiteY50" fmla="*/ 962358 h 1975871"/>
              <a:gd name="connsiteX51" fmla="*/ 1093443 w 3817460"/>
              <a:gd name="connsiteY51" fmla="*/ 962358 h 1975871"/>
              <a:gd name="connsiteX52" fmla="*/ 1093443 w 3817460"/>
              <a:gd name="connsiteY52" fmla="*/ 1039091 h 1975871"/>
              <a:gd name="connsiteX53" fmla="*/ 1160584 w 3817460"/>
              <a:gd name="connsiteY53" fmla="*/ 1039091 h 1975871"/>
              <a:gd name="connsiteX54" fmla="*/ 1160584 w 3817460"/>
              <a:gd name="connsiteY54" fmla="*/ 1048682 h 1975871"/>
              <a:gd name="connsiteX55" fmla="*/ 1246909 w 3817460"/>
              <a:gd name="connsiteY55" fmla="*/ 1048682 h 1975871"/>
              <a:gd name="connsiteX56" fmla="*/ 1246909 w 3817460"/>
              <a:gd name="connsiteY56" fmla="*/ 1099837 h 1975871"/>
              <a:gd name="connsiteX57" fmla="*/ 1272486 w 3817460"/>
              <a:gd name="connsiteY57" fmla="*/ 1099837 h 1975871"/>
              <a:gd name="connsiteX58" fmla="*/ 1272486 w 3817460"/>
              <a:gd name="connsiteY58" fmla="*/ 1154190 h 1975871"/>
              <a:gd name="connsiteX59" fmla="*/ 1310853 w 3817460"/>
              <a:gd name="connsiteY59" fmla="*/ 1154190 h 1975871"/>
              <a:gd name="connsiteX60" fmla="*/ 1310853 w 3817460"/>
              <a:gd name="connsiteY60" fmla="*/ 1214937 h 1975871"/>
              <a:gd name="connsiteX61" fmla="*/ 1365205 w 3817460"/>
              <a:gd name="connsiteY61" fmla="*/ 1214937 h 1975871"/>
              <a:gd name="connsiteX62" fmla="*/ 1365205 w 3817460"/>
              <a:gd name="connsiteY62" fmla="*/ 1224528 h 1975871"/>
              <a:gd name="connsiteX63" fmla="*/ 1413163 w 3817460"/>
              <a:gd name="connsiteY63" fmla="*/ 1224528 h 1975871"/>
              <a:gd name="connsiteX64" fmla="*/ 1413163 w 3817460"/>
              <a:gd name="connsiteY64" fmla="*/ 1272486 h 1975871"/>
              <a:gd name="connsiteX65" fmla="*/ 1425952 w 3817460"/>
              <a:gd name="connsiteY65" fmla="*/ 1285275 h 1975871"/>
              <a:gd name="connsiteX66" fmla="*/ 1441938 w 3817460"/>
              <a:gd name="connsiteY66" fmla="*/ 1301261 h 1975871"/>
              <a:gd name="connsiteX67" fmla="*/ 1467516 w 3817460"/>
              <a:gd name="connsiteY67" fmla="*/ 1301261 h 1975871"/>
              <a:gd name="connsiteX68" fmla="*/ 1467516 w 3817460"/>
              <a:gd name="connsiteY68" fmla="*/ 1346022 h 1975871"/>
              <a:gd name="connsiteX69" fmla="*/ 1493093 w 3817460"/>
              <a:gd name="connsiteY69" fmla="*/ 1346022 h 1975871"/>
              <a:gd name="connsiteX70" fmla="*/ 1493093 w 3817460"/>
              <a:gd name="connsiteY70" fmla="*/ 1377994 h 1975871"/>
              <a:gd name="connsiteX71" fmla="*/ 1592207 w 3817460"/>
              <a:gd name="connsiteY71" fmla="*/ 1377994 h 1975871"/>
              <a:gd name="connsiteX72" fmla="*/ 1592207 w 3817460"/>
              <a:gd name="connsiteY72" fmla="*/ 1397177 h 1975871"/>
              <a:gd name="connsiteX73" fmla="*/ 1803222 w 3817460"/>
              <a:gd name="connsiteY73" fmla="*/ 1397177 h 1975871"/>
              <a:gd name="connsiteX74" fmla="*/ 1803222 w 3817460"/>
              <a:gd name="connsiteY74" fmla="*/ 1429149 h 1975871"/>
              <a:gd name="connsiteX75" fmla="*/ 1847983 w 3817460"/>
              <a:gd name="connsiteY75" fmla="*/ 1429149 h 1975871"/>
              <a:gd name="connsiteX76" fmla="*/ 1847983 w 3817460"/>
              <a:gd name="connsiteY76" fmla="*/ 1451530 h 1975871"/>
              <a:gd name="connsiteX77" fmla="*/ 1915124 w 3817460"/>
              <a:gd name="connsiteY77" fmla="*/ 1451530 h 1975871"/>
              <a:gd name="connsiteX78" fmla="*/ 1915124 w 3817460"/>
              <a:gd name="connsiteY78" fmla="*/ 1502685 h 1975871"/>
              <a:gd name="connsiteX79" fmla="*/ 1915124 w 3817460"/>
              <a:gd name="connsiteY79" fmla="*/ 1512277 h 1975871"/>
              <a:gd name="connsiteX80" fmla="*/ 2122942 w 3817460"/>
              <a:gd name="connsiteY80" fmla="*/ 1512277 h 1975871"/>
              <a:gd name="connsiteX81" fmla="*/ 2122942 w 3817460"/>
              <a:gd name="connsiteY81" fmla="*/ 1566629 h 1975871"/>
              <a:gd name="connsiteX82" fmla="*/ 2417085 w 3817460"/>
              <a:gd name="connsiteY82" fmla="*/ 1566629 h 1975871"/>
              <a:gd name="connsiteX83" fmla="*/ 2417085 w 3817460"/>
              <a:gd name="connsiteY83" fmla="*/ 1627376 h 1975871"/>
              <a:gd name="connsiteX84" fmla="*/ 2656875 w 3817460"/>
              <a:gd name="connsiteY84" fmla="*/ 1627376 h 1975871"/>
              <a:gd name="connsiteX85" fmla="*/ 2656875 w 3817460"/>
              <a:gd name="connsiteY85" fmla="*/ 1700912 h 1975871"/>
              <a:gd name="connsiteX86" fmla="*/ 2765580 w 3817460"/>
              <a:gd name="connsiteY86" fmla="*/ 1700912 h 1975871"/>
              <a:gd name="connsiteX87" fmla="*/ 2765580 w 3817460"/>
              <a:gd name="connsiteY87" fmla="*/ 1790433 h 1975871"/>
              <a:gd name="connsiteX88" fmla="*/ 3257949 w 3817460"/>
              <a:gd name="connsiteY88" fmla="*/ 1790433 h 1975871"/>
              <a:gd name="connsiteX89" fmla="*/ 3257949 w 3817460"/>
              <a:gd name="connsiteY89" fmla="*/ 1975871 h 1975871"/>
              <a:gd name="connsiteX90" fmla="*/ 3817460 w 3817460"/>
              <a:gd name="connsiteY90" fmla="*/ 1975871 h 1975871"/>
              <a:gd name="connsiteX0" fmla="*/ 0 w 3817460"/>
              <a:gd name="connsiteY0" fmla="*/ 0 h 1975871"/>
              <a:gd name="connsiteX1" fmla="*/ 79930 w 3817460"/>
              <a:gd name="connsiteY1" fmla="*/ 0 h 1975871"/>
              <a:gd name="connsiteX2" fmla="*/ 79930 w 3817460"/>
              <a:gd name="connsiteY2" fmla="*/ 31972 h 1975871"/>
              <a:gd name="connsiteX3" fmla="*/ 121493 w 3817460"/>
              <a:gd name="connsiteY3" fmla="*/ 31972 h 1975871"/>
              <a:gd name="connsiteX4" fmla="*/ 127888 w 3817460"/>
              <a:gd name="connsiteY4" fmla="*/ 38367 h 1975871"/>
              <a:gd name="connsiteX5" fmla="*/ 175846 w 3817460"/>
              <a:gd name="connsiteY5" fmla="*/ 38367 h 1975871"/>
              <a:gd name="connsiteX6" fmla="*/ 175846 w 3817460"/>
              <a:gd name="connsiteY6" fmla="*/ 38367 h 1975871"/>
              <a:gd name="connsiteX7" fmla="*/ 175846 w 3817460"/>
              <a:gd name="connsiteY7" fmla="*/ 57549 h 1975871"/>
              <a:gd name="connsiteX8" fmla="*/ 265367 w 3817460"/>
              <a:gd name="connsiteY8" fmla="*/ 57549 h 1975871"/>
              <a:gd name="connsiteX9" fmla="*/ 265367 w 3817460"/>
              <a:gd name="connsiteY9" fmla="*/ 76733 h 1975871"/>
              <a:gd name="connsiteX10" fmla="*/ 297339 w 3817460"/>
              <a:gd name="connsiteY10" fmla="*/ 76733 h 1975871"/>
              <a:gd name="connsiteX11" fmla="*/ 297339 w 3817460"/>
              <a:gd name="connsiteY11" fmla="*/ 105507 h 1975871"/>
              <a:gd name="connsiteX12" fmla="*/ 377269 w 3817460"/>
              <a:gd name="connsiteY12" fmla="*/ 105507 h 1975871"/>
              <a:gd name="connsiteX13" fmla="*/ 377269 w 3817460"/>
              <a:gd name="connsiteY13" fmla="*/ 166254 h 1975871"/>
              <a:gd name="connsiteX14" fmla="*/ 396453 w 3817460"/>
              <a:gd name="connsiteY14" fmla="*/ 166254 h 1975871"/>
              <a:gd name="connsiteX15" fmla="*/ 396453 w 3817460"/>
              <a:gd name="connsiteY15" fmla="*/ 220607 h 1975871"/>
              <a:gd name="connsiteX16" fmla="*/ 434819 w 3817460"/>
              <a:gd name="connsiteY16" fmla="*/ 220607 h 1975871"/>
              <a:gd name="connsiteX17" fmla="*/ 434819 w 3817460"/>
              <a:gd name="connsiteY17" fmla="*/ 268565 h 1975871"/>
              <a:gd name="connsiteX18" fmla="*/ 460397 w 3817460"/>
              <a:gd name="connsiteY18" fmla="*/ 268565 h 1975871"/>
              <a:gd name="connsiteX19" fmla="*/ 460397 w 3817460"/>
              <a:gd name="connsiteY19" fmla="*/ 316523 h 1975871"/>
              <a:gd name="connsiteX20" fmla="*/ 482777 w 3817460"/>
              <a:gd name="connsiteY20" fmla="*/ 316523 h 1975871"/>
              <a:gd name="connsiteX21" fmla="*/ 482777 w 3817460"/>
              <a:gd name="connsiteY21" fmla="*/ 361284 h 1975871"/>
              <a:gd name="connsiteX22" fmla="*/ 517946 w 3817460"/>
              <a:gd name="connsiteY22" fmla="*/ 361284 h 1975871"/>
              <a:gd name="connsiteX23" fmla="*/ 517946 w 3817460"/>
              <a:gd name="connsiteY23" fmla="*/ 422030 h 1975871"/>
              <a:gd name="connsiteX24" fmla="*/ 559510 w 3817460"/>
              <a:gd name="connsiteY24" fmla="*/ 422030 h 1975871"/>
              <a:gd name="connsiteX25" fmla="*/ 559510 w 3817460"/>
              <a:gd name="connsiteY25" fmla="*/ 511552 h 1975871"/>
              <a:gd name="connsiteX26" fmla="*/ 658623 w 3817460"/>
              <a:gd name="connsiteY26" fmla="*/ 511552 h 1975871"/>
              <a:gd name="connsiteX27" fmla="*/ 658623 w 3817460"/>
              <a:gd name="connsiteY27" fmla="*/ 537130 h 1975871"/>
              <a:gd name="connsiteX28" fmla="*/ 681004 w 3817460"/>
              <a:gd name="connsiteY28" fmla="*/ 537130 h 1975871"/>
              <a:gd name="connsiteX29" fmla="*/ 681004 w 3817460"/>
              <a:gd name="connsiteY29" fmla="*/ 588285 h 1975871"/>
              <a:gd name="connsiteX30" fmla="*/ 728962 w 3817460"/>
              <a:gd name="connsiteY30" fmla="*/ 588285 h 1975871"/>
              <a:gd name="connsiteX31" fmla="*/ 728962 w 3817460"/>
              <a:gd name="connsiteY31" fmla="*/ 658623 h 1975871"/>
              <a:gd name="connsiteX32" fmla="*/ 760934 w 3817460"/>
              <a:gd name="connsiteY32" fmla="*/ 658623 h 1975871"/>
              <a:gd name="connsiteX33" fmla="*/ 760934 w 3817460"/>
              <a:gd name="connsiteY33" fmla="*/ 690596 h 1975871"/>
              <a:gd name="connsiteX34" fmla="*/ 773723 w 3817460"/>
              <a:gd name="connsiteY34" fmla="*/ 690596 h 1975871"/>
              <a:gd name="connsiteX35" fmla="*/ 773723 w 3817460"/>
              <a:gd name="connsiteY35" fmla="*/ 706582 h 1975871"/>
              <a:gd name="connsiteX36" fmla="*/ 799300 w 3817460"/>
              <a:gd name="connsiteY36" fmla="*/ 706582 h 1975871"/>
              <a:gd name="connsiteX37" fmla="*/ 799300 w 3817460"/>
              <a:gd name="connsiteY37" fmla="*/ 738554 h 1975871"/>
              <a:gd name="connsiteX38" fmla="*/ 904808 w 3817460"/>
              <a:gd name="connsiteY38" fmla="*/ 738554 h 1975871"/>
              <a:gd name="connsiteX39" fmla="*/ 904808 w 3817460"/>
              <a:gd name="connsiteY39" fmla="*/ 796103 h 1975871"/>
              <a:gd name="connsiteX40" fmla="*/ 920794 w 3817460"/>
              <a:gd name="connsiteY40" fmla="*/ 796103 h 1975871"/>
              <a:gd name="connsiteX41" fmla="*/ 920794 w 3817460"/>
              <a:gd name="connsiteY41" fmla="*/ 837667 h 1975871"/>
              <a:gd name="connsiteX42" fmla="*/ 987935 w 3817460"/>
              <a:gd name="connsiteY42" fmla="*/ 837667 h 1975871"/>
              <a:gd name="connsiteX43" fmla="*/ 987935 w 3817460"/>
              <a:gd name="connsiteY43" fmla="*/ 837667 h 1975871"/>
              <a:gd name="connsiteX44" fmla="*/ 987935 w 3817460"/>
              <a:gd name="connsiteY44" fmla="*/ 856850 h 1975871"/>
              <a:gd name="connsiteX45" fmla="*/ 1010316 w 3817460"/>
              <a:gd name="connsiteY45" fmla="*/ 856850 h 1975871"/>
              <a:gd name="connsiteX46" fmla="*/ 1010316 w 3817460"/>
              <a:gd name="connsiteY46" fmla="*/ 892019 h 1975871"/>
              <a:gd name="connsiteX47" fmla="*/ 1035893 w 3817460"/>
              <a:gd name="connsiteY47" fmla="*/ 892019 h 1975871"/>
              <a:gd name="connsiteX48" fmla="*/ 1035893 w 3817460"/>
              <a:gd name="connsiteY48" fmla="*/ 936780 h 1975871"/>
              <a:gd name="connsiteX49" fmla="*/ 1058274 w 3817460"/>
              <a:gd name="connsiteY49" fmla="*/ 936780 h 1975871"/>
              <a:gd name="connsiteX50" fmla="*/ 1058274 w 3817460"/>
              <a:gd name="connsiteY50" fmla="*/ 962358 h 1975871"/>
              <a:gd name="connsiteX51" fmla="*/ 1093443 w 3817460"/>
              <a:gd name="connsiteY51" fmla="*/ 962358 h 1975871"/>
              <a:gd name="connsiteX52" fmla="*/ 1093443 w 3817460"/>
              <a:gd name="connsiteY52" fmla="*/ 1039091 h 1975871"/>
              <a:gd name="connsiteX53" fmla="*/ 1160584 w 3817460"/>
              <a:gd name="connsiteY53" fmla="*/ 1039091 h 1975871"/>
              <a:gd name="connsiteX54" fmla="*/ 1160584 w 3817460"/>
              <a:gd name="connsiteY54" fmla="*/ 1048682 h 1975871"/>
              <a:gd name="connsiteX55" fmla="*/ 1246909 w 3817460"/>
              <a:gd name="connsiteY55" fmla="*/ 1048682 h 1975871"/>
              <a:gd name="connsiteX56" fmla="*/ 1246909 w 3817460"/>
              <a:gd name="connsiteY56" fmla="*/ 1099837 h 1975871"/>
              <a:gd name="connsiteX57" fmla="*/ 1272486 w 3817460"/>
              <a:gd name="connsiteY57" fmla="*/ 1099837 h 1975871"/>
              <a:gd name="connsiteX58" fmla="*/ 1272486 w 3817460"/>
              <a:gd name="connsiteY58" fmla="*/ 1154190 h 1975871"/>
              <a:gd name="connsiteX59" fmla="*/ 1310853 w 3817460"/>
              <a:gd name="connsiteY59" fmla="*/ 1154190 h 1975871"/>
              <a:gd name="connsiteX60" fmla="*/ 1310853 w 3817460"/>
              <a:gd name="connsiteY60" fmla="*/ 1214937 h 1975871"/>
              <a:gd name="connsiteX61" fmla="*/ 1365205 w 3817460"/>
              <a:gd name="connsiteY61" fmla="*/ 1214937 h 1975871"/>
              <a:gd name="connsiteX62" fmla="*/ 1365205 w 3817460"/>
              <a:gd name="connsiteY62" fmla="*/ 1224528 h 1975871"/>
              <a:gd name="connsiteX63" fmla="*/ 1413163 w 3817460"/>
              <a:gd name="connsiteY63" fmla="*/ 1224528 h 1975871"/>
              <a:gd name="connsiteX64" fmla="*/ 1413163 w 3817460"/>
              <a:gd name="connsiteY64" fmla="*/ 1272486 h 1975871"/>
              <a:gd name="connsiteX65" fmla="*/ 1441938 w 3817460"/>
              <a:gd name="connsiteY65" fmla="*/ 1278880 h 1975871"/>
              <a:gd name="connsiteX66" fmla="*/ 1441938 w 3817460"/>
              <a:gd name="connsiteY66" fmla="*/ 1301261 h 1975871"/>
              <a:gd name="connsiteX67" fmla="*/ 1467516 w 3817460"/>
              <a:gd name="connsiteY67" fmla="*/ 1301261 h 1975871"/>
              <a:gd name="connsiteX68" fmla="*/ 1467516 w 3817460"/>
              <a:gd name="connsiteY68" fmla="*/ 1346022 h 1975871"/>
              <a:gd name="connsiteX69" fmla="*/ 1493093 w 3817460"/>
              <a:gd name="connsiteY69" fmla="*/ 1346022 h 1975871"/>
              <a:gd name="connsiteX70" fmla="*/ 1493093 w 3817460"/>
              <a:gd name="connsiteY70" fmla="*/ 1377994 h 1975871"/>
              <a:gd name="connsiteX71" fmla="*/ 1592207 w 3817460"/>
              <a:gd name="connsiteY71" fmla="*/ 1377994 h 1975871"/>
              <a:gd name="connsiteX72" fmla="*/ 1592207 w 3817460"/>
              <a:gd name="connsiteY72" fmla="*/ 1397177 h 1975871"/>
              <a:gd name="connsiteX73" fmla="*/ 1803222 w 3817460"/>
              <a:gd name="connsiteY73" fmla="*/ 1397177 h 1975871"/>
              <a:gd name="connsiteX74" fmla="*/ 1803222 w 3817460"/>
              <a:gd name="connsiteY74" fmla="*/ 1429149 h 1975871"/>
              <a:gd name="connsiteX75" fmla="*/ 1847983 w 3817460"/>
              <a:gd name="connsiteY75" fmla="*/ 1429149 h 1975871"/>
              <a:gd name="connsiteX76" fmla="*/ 1847983 w 3817460"/>
              <a:gd name="connsiteY76" fmla="*/ 1451530 h 1975871"/>
              <a:gd name="connsiteX77" fmla="*/ 1915124 w 3817460"/>
              <a:gd name="connsiteY77" fmla="*/ 1451530 h 1975871"/>
              <a:gd name="connsiteX78" fmla="*/ 1915124 w 3817460"/>
              <a:gd name="connsiteY78" fmla="*/ 1502685 h 1975871"/>
              <a:gd name="connsiteX79" fmla="*/ 1915124 w 3817460"/>
              <a:gd name="connsiteY79" fmla="*/ 1512277 h 1975871"/>
              <a:gd name="connsiteX80" fmla="*/ 2122942 w 3817460"/>
              <a:gd name="connsiteY80" fmla="*/ 1512277 h 1975871"/>
              <a:gd name="connsiteX81" fmla="*/ 2122942 w 3817460"/>
              <a:gd name="connsiteY81" fmla="*/ 1566629 h 1975871"/>
              <a:gd name="connsiteX82" fmla="*/ 2417085 w 3817460"/>
              <a:gd name="connsiteY82" fmla="*/ 1566629 h 1975871"/>
              <a:gd name="connsiteX83" fmla="*/ 2417085 w 3817460"/>
              <a:gd name="connsiteY83" fmla="*/ 1627376 h 1975871"/>
              <a:gd name="connsiteX84" fmla="*/ 2656875 w 3817460"/>
              <a:gd name="connsiteY84" fmla="*/ 1627376 h 1975871"/>
              <a:gd name="connsiteX85" fmla="*/ 2656875 w 3817460"/>
              <a:gd name="connsiteY85" fmla="*/ 1700912 h 1975871"/>
              <a:gd name="connsiteX86" fmla="*/ 2765580 w 3817460"/>
              <a:gd name="connsiteY86" fmla="*/ 1700912 h 1975871"/>
              <a:gd name="connsiteX87" fmla="*/ 2765580 w 3817460"/>
              <a:gd name="connsiteY87" fmla="*/ 1790433 h 1975871"/>
              <a:gd name="connsiteX88" fmla="*/ 3257949 w 3817460"/>
              <a:gd name="connsiteY88" fmla="*/ 1790433 h 1975871"/>
              <a:gd name="connsiteX89" fmla="*/ 3257949 w 3817460"/>
              <a:gd name="connsiteY89" fmla="*/ 1975871 h 1975871"/>
              <a:gd name="connsiteX90" fmla="*/ 3817460 w 3817460"/>
              <a:gd name="connsiteY90" fmla="*/ 1975871 h 197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3817460" h="1975871">
                <a:moveTo>
                  <a:pt x="0" y="0"/>
                </a:moveTo>
                <a:lnTo>
                  <a:pt x="79930" y="0"/>
                </a:lnTo>
                <a:lnTo>
                  <a:pt x="79930" y="31972"/>
                </a:lnTo>
                <a:lnTo>
                  <a:pt x="121493" y="31972"/>
                </a:lnTo>
                <a:lnTo>
                  <a:pt x="127888" y="38367"/>
                </a:lnTo>
                <a:lnTo>
                  <a:pt x="175846" y="38367"/>
                </a:lnTo>
                <a:lnTo>
                  <a:pt x="175846" y="38367"/>
                </a:lnTo>
                <a:lnTo>
                  <a:pt x="175846" y="57549"/>
                </a:lnTo>
                <a:lnTo>
                  <a:pt x="265367" y="57549"/>
                </a:lnTo>
                <a:lnTo>
                  <a:pt x="265367" y="76733"/>
                </a:lnTo>
                <a:lnTo>
                  <a:pt x="297339" y="76733"/>
                </a:lnTo>
                <a:lnTo>
                  <a:pt x="297339" y="105507"/>
                </a:lnTo>
                <a:lnTo>
                  <a:pt x="377269" y="105507"/>
                </a:lnTo>
                <a:lnTo>
                  <a:pt x="377269" y="166254"/>
                </a:lnTo>
                <a:lnTo>
                  <a:pt x="396453" y="166254"/>
                </a:lnTo>
                <a:lnTo>
                  <a:pt x="396453" y="220607"/>
                </a:lnTo>
                <a:lnTo>
                  <a:pt x="434819" y="220607"/>
                </a:lnTo>
                <a:lnTo>
                  <a:pt x="434819" y="268565"/>
                </a:lnTo>
                <a:lnTo>
                  <a:pt x="460397" y="268565"/>
                </a:lnTo>
                <a:lnTo>
                  <a:pt x="460397" y="316523"/>
                </a:lnTo>
                <a:lnTo>
                  <a:pt x="482777" y="316523"/>
                </a:lnTo>
                <a:lnTo>
                  <a:pt x="482777" y="361284"/>
                </a:lnTo>
                <a:lnTo>
                  <a:pt x="517946" y="361284"/>
                </a:lnTo>
                <a:lnTo>
                  <a:pt x="517946" y="422030"/>
                </a:lnTo>
                <a:lnTo>
                  <a:pt x="559510" y="422030"/>
                </a:lnTo>
                <a:lnTo>
                  <a:pt x="559510" y="511552"/>
                </a:lnTo>
                <a:lnTo>
                  <a:pt x="658623" y="511552"/>
                </a:lnTo>
                <a:lnTo>
                  <a:pt x="658623" y="537130"/>
                </a:lnTo>
                <a:lnTo>
                  <a:pt x="681004" y="537130"/>
                </a:lnTo>
                <a:lnTo>
                  <a:pt x="681004" y="588285"/>
                </a:lnTo>
                <a:lnTo>
                  <a:pt x="728962" y="588285"/>
                </a:lnTo>
                <a:lnTo>
                  <a:pt x="728962" y="658623"/>
                </a:lnTo>
                <a:lnTo>
                  <a:pt x="760934" y="658623"/>
                </a:lnTo>
                <a:lnTo>
                  <a:pt x="760934" y="690596"/>
                </a:lnTo>
                <a:lnTo>
                  <a:pt x="773723" y="690596"/>
                </a:lnTo>
                <a:lnTo>
                  <a:pt x="773723" y="706582"/>
                </a:lnTo>
                <a:lnTo>
                  <a:pt x="799300" y="706582"/>
                </a:lnTo>
                <a:lnTo>
                  <a:pt x="799300" y="738554"/>
                </a:lnTo>
                <a:lnTo>
                  <a:pt x="904808" y="738554"/>
                </a:lnTo>
                <a:lnTo>
                  <a:pt x="904808" y="796103"/>
                </a:lnTo>
                <a:lnTo>
                  <a:pt x="920794" y="796103"/>
                </a:lnTo>
                <a:lnTo>
                  <a:pt x="920794" y="837667"/>
                </a:lnTo>
                <a:lnTo>
                  <a:pt x="987935" y="837667"/>
                </a:lnTo>
                <a:lnTo>
                  <a:pt x="987935" y="837667"/>
                </a:lnTo>
                <a:lnTo>
                  <a:pt x="987935" y="856850"/>
                </a:lnTo>
                <a:lnTo>
                  <a:pt x="1010316" y="856850"/>
                </a:lnTo>
                <a:lnTo>
                  <a:pt x="1010316" y="892019"/>
                </a:lnTo>
                <a:lnTo>
                  <a:pt x="1035893" y="892019"/>
                </a:lnTo>
                <a:lnTo>
                  <a:pt x="1035893" y="936780"/>
                </a:lnTo>
                <a:lnTo>
                  <a:pt x="1058274" y="936780"/>
                </a:lnTo>
                <a:lnTo>
                  <a:pt x="1058274" y="962358"/>
                </a:lnTo>
                <a:lnTo>
                  <a:pt x="1093443" y="962358"/>
                </a:lnTo>
                <a:lnTo>
                  <a:pt x="1093443" y="1039091"/>
                </a:lnTo>
                <a:lnTo>
                  <a:pt x="1160584" y="1039091"/>
                </a:lnTo>
                <a:lnTo>
                  <a:pt x="1160584" y="1048682"/>
                </a:lnTo>
                <a:lnTo>
                  <a:pt x="1246909" y="1048682"/>
                </a:lnTo>
                <a:lnTo>
                  <a:pt x="1246909" y="1099837"/>
                </a:lnTo>
                <a:lnTo>
                  <a:pt x="1272486" y="1099837"/>
                </a:lnTo>
                <a:lnTo>
                  <a:pt x="1272486" y="1154190"/>
                </a:lnTo>
                <a:lnTo>
                  <a:pt x="1310853" y="1154190"/>
                </a:lnTo>
                <a:lnTo>
                  <a:pt x="1310853" y="1214937"/>
                </a:lnTo>
                <a:lnTo>
                  <a:pt x="1365205" y="1214937"/>
                </a:lnTo>
                <a:lnTo>
                  <a:pt x="1365205" y="1224528"/>
                </a:lnTo>
                <a:lnTo>
                  <a:pt x="1413163" y="1224528"/>
                </a:lnTo>
                <a:lnTo>
                  <a:pt x="1413163" y="1272486"/>
                </a:lnTo>
                <a:lnTo>
                  <a:pt x="1441938" y="1278880"/>
                </a:lnTo>
                <a:lnTo>
                  <a:pt x="1441938" y="1301261"/>
                </a:lnTo>
                <a:lnTo>
                  <a:pt x="1467516" y="1301261"/>
                </a:lnTo>
                <a:lnTo>
                  <a:pt x="1467516" y="1346022"/>
                </a:lnTo>
                <a:lnTo>
                  <a:pt x="1493093" y="1346022"/>
                </a:lnTo>
                <a:lnTo>
                  <a:pt x="1493093" y="1377994"/>
                </a:lnTo>
                <a:lnTo>
                  <a:pt x="1592207" y="1377994"/>
                </a:lnTo>
                <a:lnTo>
                  <a:pt x="1592207" y="1397177"/>
                </a:lnTo>
                <a:lnTo>
                  <a:pt x="1803222" y="1397177"/>
                </a:lnTo>
                <a:lnTo>
                  <a:pt x="1803222" y="1429149"/>
                </a:lnTo>
                <a:lnTo>
                  <a:pt x="1847983" y="1429149"/>
                </a:lnTo>
                <a:lnTo>
                  <a:pt x="1847983" y="1451530"/>
                </a:lnTo>
                <a:lnTo>
                  <a:pt x="1915124" y="1451530"/>
                </a:lnTo>
                <a:lnTo>
                  <a:pt x="1915124" y="1502685"/>
                </a:lnTo>
                <a:lnTo>
                  <a:pt x="1915124" y="1512277"/>
                </a:lnTo>
                <a:lnTo>
                  <a:pt x="2122942" y="1512277"/>
                </a:lnTo>
                <a:lnTo>
                  <a:pt x="2122942" y="1566629"/>
                </a:lnTo>
                <a:lnTo>
                  <a:pt x="2417085" y="1566629"/>
                </a:lnTo>
                <a:lnTo>
                  <a:pt x="2417085" y="1627376"/>
                </a:lnTo>
                <a:lnTo>
                  <a:pt x="2656875" y="1627376"/>
                </a:lnTo>
                <a:lnTo>
                  <a:pt x="2656875" y="1700912"/>
                </a:lnTo>
                <a:lnTo>
                  <a:pt x="2765580" y="1700912"/>
                </a:lnTo>
                <a:lnTo>
                  <a:pt x="2765580" y="1790433"/>
                </a:lnTo>
                <a:lnTo>
                  <a:pt x="3257949" y="1790433"/>
                </a:lnTo>
                <a:lnTo>
                  <a:pt x="3257949" y="1975871"/>
                </a:lnTo>
                <a:lnTo>
                  <a:pt x="3817460" y="1975871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62" name="TextBox 9261">
            <a:extLst>
              <a:ext uri="{FF2B5EF4-FFF2-40B4-BE49-F238E27FC236}">
                <a16:creationId xmlns:a16="http://schemas.microsoft.com/office/drawing/2014/main" id="{60C35ED6-FE3D-A40A-755F-9021C041AF50}"/>
              </a:ext>
            </a:extLst>
          </p:cNvPr>
          <p:cNvSpPr txBox="1"/>
          <p:nvPr/>
        </p:nvSpPr>
        <p:spPr bwMode="auto">
          <a:xfrm>
            <a:off x="6557231" y="1934920"/>
            <a:ext cx="4059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OS, No Previous Docetaxel Use</a:t>
            </a:r>
          </a:p>
        </p:txBody>
      </p:sp>
      <p:grpSp>
        <p:nvGrpSpPr>
          <p:cNvPr id="9266" name="Group 9265">
            <a:extLst>
              <a:ext uri="{FF2B5EF4-FFF2-40B4-BE49-F238E27FC236}">
                <a16:creationId xmlns:a16="http://schemas.microsoft.com/office/drawing/2014/main" id="{C2388FC7-1C76-AF0E-E540-57CDFF5A6FB2}"/>
              </a:ext>
            </a:extLst>
          </p:cNvPr>
          <p:cNvGrpSpPr/>
          <p:nvPr/>
        </p:nvGrpSpPr>
        <p:grpSpPr>
          <a:xfrm>
            <a:off x="4102448" y="3881098"/>
            <a:ext cx="1486121" cy="523220"/>
            <a:chOff x="4102448" y="3810501"/>
            <a:chExt cx="1486121" cy="523220"/>
          </a:xfrm>
        </p:grpSpPr>
        <p:sp>
          <p:nvSpPr>
            <p:cNvPr id="9263" name="TextBox 9262">
              <a:extLst>
                <a:ext uri="{FF2B5EF4-FFF2-40B4-BE49-F238E27FC236}">
                  <a16:creationId xmlns:a16="http://schemas.microsoft.com/office/drawing/2014/main" id="{DA1AF7C3-ABCA-162F-61E3-5B24617B8BF1}"/>
                </a:ext>
              </a:extLst>
            </p:cNvPr>
            <p:cNvSpPr txBox="1"/>
            <p:nvPr/>
          </p:nvSpPr>
          <p:spPr bwMode="auto">
            <a:xfrm>
              <a:off x="4296228" y="3810501"/>
              <a:ext cx="12923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Radium-223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Placebo</a:t>
              </a:r>
            </a:p>
          </p:txBody>
        </p:sp>
        <p:cxnSp>
          <p:nvCxnSpPr>
            <p:cNvPr id="9264" name="Straight Connector 9263">
              <a:extLst>
                <a:ext uri="{FF2B5EF4-FFF2-40B4-BE49-F238E27FC236}">
                  <a16:creationId xmlns:a16="http://schemas.microsoft.com/office/drawing/2014/main" id="{5B2F3663-8068-D2C1-F4DD-C309B6F5187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2448" y="3943156"/>
              <a:ext cx="193780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5" name="Straight Connector 9264">
              <a:extLst>
                <a:ext uri="{FF2B5EF4-FFF2-40B4-BE49-F238E27FC236}">
                  <a16:creationId xmlns:a16="http://schemas.microsoft.com/office/drawing/2014/main" id="{8291826E-1161-C954-5157-A32BF580ED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2448" y="4191966"/>
              <a:ext cx="193780" cy="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267" name="Group 9266">
            <a:extLst>
              <a:ext uri="{FF2B5EF4-FFF2-40B4-BE49-F238E27FC236}">
                <a16:creationId xmlns:a16="http://schemas.microsoft.com/office/drawing/2014/main" id="{F2B103E6-8975-DD46-3CED-15C06184C86A}"/>
              </a:ext>
            </a:extLst>
          </p:cNvPr>
          <p:cNvGrpSpPr/>
          <p:nvPr/>
        </p:nvGrpSpPr>
        <p:grpSpPr>
          <a:xfrm>
            <a:off x="10033293" y="3865876"/>
            <a:ext cx="1486121" cy="523220"/>
            <a:chOff x="4102448" y="3820026"/>
            <a:chExt cx="1486121" cy="523220"/>
          </a:xfrm>
        </p:grpSpPr>
        <p:sp>
          <p:nvSpPr>
            <p:cNvPr id="9268" name="TextBox 9267">
              <a:extLst>
                <a:ext uri="{FF2B5EF4-FFF2-40B4-BE49-F238E27FC236}">
                  <a16:creationId xmlns:a16="http://schemas.microsoft.com/office/drawing/2014/main" id="{10A70F14-6D85-DF84-B878-800B2FA325D5}"/>
                </a:ext>
              </a:extLst>
            </p:cNvPr>
            <p:cNvSpPr txBox="1"/>
            <p:nvPr/>
          </p:nvSpPr>
          <p:spPr bwMode="auto">
            <a:xfrm>
              <a:off x="4296228" y="3820026"/>
              <a:ext cx="12923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Radium-223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Placebo</a:t>
              </a:r>
            </a:p>
          </p:txBody>
        </p:sp>
        <p:cxnSp>
          <p:nvCxnSpPr>
            <p:cNvPr id="9269" name="Straight Connector 9268">
              <a:extLst>
                <a:ext uri="{FF2B5EF4-FFF2-40B4-BE49-F238E27FC236}">
                  <a16:creationId xmlns:a16="http://schemas.microsoft.com/office/drawing/2014/main" id="{64BE12AE-47E2-707F-A36B-F5F3DF55C6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2448" y="3943156"/>
              <a:ext cx="193780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70" name="Straight Connector 9269">
              <a:extLst>
                <a:ext uri="{FF2B5EF4-FFF2-40B4-BE49-F238E27FC236}">
                  <a16:creationId xmlns:a16="http://schemas.microsoft.com/office/drawing/2014/main" id="{033C10AC-6F84-3B84-F758-95B210C446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2448" y="4191966"/>
              <a:ext cx="193780" cy="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1F8A1B2-AA10-B416-FD0A-871B9093A754}"/>
              </a:ext>
            </a:extLst>
          </p:cNvPr>
          <p:cNvGrpSpPr/>
          <p:nvPr/>
        </p:nvGrpSpPr>
        <p:grpSpPr>
          <a:xfrm>
            <a:off x="6552483" y="5247936"/>
            <a:ext cx="4064717" cy="97017"/>
            <a:chOff x="1896162" y="5267629"/>
            <a:chExt cx="4968537" cy="98724"/>
          </a:xfrm>
        </p:grpSpPr>
        <p:cxnSp>
          <p:nvCxnSpPr>
            <p:cNvPr id="9245" name="Straight Connector 9244">
              <a:extLst>
                <a:ext uri="{FF2B5EF4-FFF2-40B4-BE49-F238E27FC236}">
                  <a16:creationId xmlns:a16="http://schemas.microsoft.com/office/drawing/2014/main" id="{CEF90684-851B-2166-E446-F021C99B2F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96162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54" name="Straight Connector 9253">
              <a:extLst>
                <a:ext uri="{FF2B5EF4-FFF2-40B4-BE49-F238E27FC236}">
                  <a16:creationId xmlns:a16="http://schemas.microsoft.com/office/drawing/2014/main" id="{4AA6327D-F9EE-1627-6818-2EBB245F595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43256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56" name="Straight Connector 9255">
              <a:extLst>
                <a:ext uri="{FF2B5EF4-FFF2-40B4-BE49-F238E27FC236}">
                  <a16:creationId xmlns:a16="http://schemas.microsoft.com/office/drawing/2014/main" id="{A725CC51-06C1-4644-7E59-5BF09CF8F93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90350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71" name="Straight Connector 9270">
              <a:extLst>
                <a:ext uri="{FF2B5EF4-FFF2-40B4-BE49-F238E27FC236}">
                  <a16:creationId xmlns:a16="http://schemas.microsoft.com/office/drawing/2014/main" id="{F9406578-F3F7-C203-6432-23F89A7CA3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37445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72" name="Straight Connector 9271">
              <a:extLst>
                <a:ext uri="{FF2B5EF4-FFF2-40B4-BE49-F238E27FC236}">
                  <a16:creationId xmlns:a16="http://schemas.microsoft.com/office/drawing/2014/main" id="{5F3D2D60-D3DB-3891-A8C6-7D11547CC2B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84539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73" name="Straight Connector 9272">
              <a:extLst>
                <a:ext uri="{FF2B5EF4-FFF2-40B4-BE49-F238E27FC236}">
                  <a16:creationId xmlns:a16="http://schemas.microsoft.com/office/drawing/2014/main" id="{EB20CA22-B0B0-DDE8-8240-A7EF78256B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31633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74" name="Straight Connector 9273">
              <a:extLst>
                <a:ext uri="{FF2B5EF4-FFF2-40B4-BE49-F238E27FC236}">
                  <a16:creationId xmlns:a16="http://schemas.microsoft.com/office/drawing/2014/main" id="{93FB273D-A2E7-0F86-517B-4CDC80AAAB2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16063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75" name="Straight Connector 9274">
              <a:extLst>
                <a:ext uri="{FF2B5EF4-FFF2-40B4-BE49-F238E27FC236}">
                  <a16:creationId xmlns:a16="http://schemas.microsoft.com/office/drawing/2014/main" id="{E52BD897-0623-CE76-4C02-8C4A41AC32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69376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76" name="Straight Connector 9275">
              <a:extLst>
                <a:ext uri="{FF2B5EF4-FFF2-40B4-BE49-F238E27FC236}">
                  <a16:creationId xmlns:a16="http://schemas.microsoft.com/office/drawing/2014/main" id="{5BB7E0FC-4CD0-2AAE-B4C2-3039E1AD8C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11380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77" name="Straight Connector 9276">
              <a:extLst>
                <a:ext uri="{FF2B5EF4-FFF2-40B4-BE49-F238E27FC236}">
                  <a16:creationId xmlns:a16="http://schemas.microsoft.com/office/drawing/2014/main" id="{6BC43337-0A53-D212-BF86-BBE9D989E5E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64699" y="5267629"/>
              <a:ext cx="0" cy="98724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925370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CA8B5-A811-A764-8A48-07082C797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220736B-3986-8FFA-7941-5BC06B6A08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PEACE-3: Enzalutamide ± Radium-223 in mCRPC</a:t>
            </a:r>
          </a:p>
        </p:txBody>
      </p:sp>
      <p:sp>
        <p:nvSpPr>
          <p:cNvPr id="9280" name="Content Placeholder 9279">
            <a:extLst>
              <a:ext uri="{FF2B5EF4-FFF2-40B4-BE49-F238E27FC236}">
                <a16:creationId xmlns:a16="http://schemas.microsoft.com/office/drawing/2014/main" id="{170C868E-20FA-3967-153B-E47BA076A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/>
              <a:t>International, open-label, randomized phase III trial</a:t>
            </a:r>
            <a:br>
              <a:rPr lang="en-US" sz="1800"/>
            </a:br>
            <a:endParaRPr lang="en-US" sz="18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18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18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18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18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32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1800" dirty="0"/>
          </a:p>
          <a:p>
            <a:pPr lvl="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b="1" dirty="0"/>
              <a:t>Primary endpoint: </a:t>
            </a:r>
            <a:r>
              <a:rPr lang="en-US" sz="1800"/>
              <a:t>rPFS</a:t>
            </a:r>
            <a:endParaRPr lang="en-US" sz="1800" dirty="0"/>
          </a:p>
          <a:p>
            <a:pPr lvl="0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b="1" dirty="0"/>
              <a:t>Key secondary endpoints: </a:t>
            </a:r>
            <a:r>
              <a:rPr lang="en-US" sz="1800"/>
              <a:t>OS, prostate </a:t>
            </a:r>
            <a:r>
              <a:rPr lang="en-US" sz="1800" dirty="0"/>
              <a:t>cancer–specific </a:t>
            </a:r>
            <a:r>
              <a:rPr lang="en-US" sz="1800"/>
              <a:t>survival; first symptomatic skeletal event; time and incidence of first skeletal PFS, rate of skeletal fractures, QoL, safety</a:t>
            </a:r>
            <a:endParaRPr lang="en-US" sz="1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1B1A78-E4D7-EE47-4BCA-3FD8A8BB313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NCT02194842. Gillessen. Ann Oncol. 2024;35:S1254.</a:t>
            </a:r>
          </a:p>
        </p:txBody>
      </p:sp>
      <p:sp>
        <p:nvSpPr>
          <p:cNvPr id="6" name="Text Box 45">
            <a:extLst>
              <a:ext uri="{FF2B5EF4-FFF2-40B4-BE49-F238E27FC236}">
                <a16:creationId xmlns:a16="http://schemas.microsoft.com/office/drawing/2014/main" id="{E000135A-BECF-466F-F779-AB2004A9B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14" y="2284146"/>
            <a:ext cx="2909650" cy="208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09493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Arial" panose="020B0604020202020204" pitchFamily="34" charset="0"/>
              </a:rPr>
              <a:t>Adults with confirmed prostate adenocarcinoma; ≥4 bone mets 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±</a:t>
            </a: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EFDDE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 </a:t>
            </a: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Arial" panose="020B0604020202020204" pitchFamily="34" charset="0"/>
              </a:rPr>
              <a:t>lymph node mets; asymptomatic or mildly symptomatic; WHO PS 0/1; no known CNS or visceral mets; 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Arial" panose="020B0604020202020204" pitchFamily="34" charset="0"/>
              </a:rPr>
              <a:t>no prior or concomitant treatment with CYP17 inhibitors</a:t>
            </a:r>
            <a:endParaRPr kumimoji="0" lang="en-GB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marR="0" lvl="0" indent="0" algn="ctr" defTabSz="609493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Arial" panose="020B0604020202020204" pitchFamily="34" charset="0"/>
              </a:rPr>
              <a:t>(N = 446)</a:t>
            </a:r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D40AC82D-023C-F3B5-CE83-43BE67599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5003" y="2431178"/>
            <a:ext cx="3102380" cy="971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0949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Arial" panose="020B0604020202020204" pitchFamily="34" charset="0"/>
              </a:rPr>
              <a:t>Enzalutamide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Arial" panose="020B0604020202020204" pitchFamily="34" charset="0"/>
              </a:rPr>
              <a:t> 160 mg PO QD + </a:t>
            </a:r>
          </a:p>
          <a:p>
            <a:pPr marL="0" marR="0" lvl="0" indent="0" algn="ctr" defTabSz="60949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Arial" panose="020B0604020202020204" pitchFamily="34" charset="0"/>
              </a:rPr>
              <a:t>Radium-223 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Arial" panose="020B0604020202020204" pitchFamily="34" charset="0"/>
              </a:rPr>
              <a:t>55 kBq/kg IV Q4W x 6</a:t>
            </a:r>
          </a:p>
          <a:p>
            <a:pPr marL="0" marR="0" lvl="0" indent="0" algn="ctr" defTabSz="60949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Arial" panose="020B0604020202020204" pitchFamily="34" charset="0"/>
              </a:rPr>
              <a:t>(n = 222) </a:t>
            </a: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D660F0BF-8D59-16B8-5BDA-9A6ECB403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5003" y="3582625"/>
            <a:ext cx="3114091" cy="971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0949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Arial" panose="020B0604020202020204" pitchFamily="34" charset="0"/>
              </a:rPr>
              <a:t>Enzalutamide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Arial" panose="020B0604020202020204" pitchFamily="34" charset="0"/>
              </a:rPr>
              <a:t> 160 mg PO QD</a:t>
            </a:r>
          </a:p>
          <a:p>
            <a:pPr marL="0" marR="0" lvl="0" indent="0" algn="ctr" defTabSz="60949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Arial" panose="020B0604020202020204" pitchFamily="34" charset="0"/>
              </a:rPr>
              <a:t>(n = 224)</a:t>
            </a: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5F730C76-F3C9-8609-184D-9142B79D843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65716" y="3568530"/>
            <a:ext cx="466603" cy="35074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0" name="Line 54">
            <a:extLst>
              <a:ext uri="{FF2B5EF4-FFF2-40B4-BE49-F238E27FC236}">
                <a16:creationId xmlns:a16="http://schemas.microsoft.com/office/drawing/2014/main" id="{D1B14367-2F03-AD12-71FB-84B3E26306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65716" y="2988932"/>
            <a:ext cx="466603" cy="34757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CAA2C370-4505-F4C9-50E1-06A542F2A9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894" y="1620186"/>
            <a:ext cx="5069975" cy="5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609493" rtl="0" eaLnBrk="1" fontAlgn="base" latinLnBrk="0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rgbClr val="8B3D9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Arial" panose="020B0604020202020204" pitchFamily="34" charset="0"/>
              </a:rPr>
              <a:t>Stratified by country, baseline pain (BPI worst pain 0/1 vs 2/3), prior docetaxel (yes vs no), use of BPAs (yes vs no), prior abiraterone (yes vs no)</a:t>
            </a:r>
          </a:p>
        </p:txBody>
      </p:sp>
      <p:cxnSp>
        <p:nvCxnSpPr>
          <p:cNvPr id="12" name="Straight Arrow Connector 16">
            <a:extLst>
              <a:ext uri="{FF2B5EF4-FFF2-40B4-BE49-F238E27FC236}">
                <a16:creationId xmlns:a16="http://schemas.microsoft.com/office/drawing/2014/main" id="{AA03E1D4-1FB9-41AA-2AE7-77416100A46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13538" y="2204484"/>
            <a:ext cx="0" cy="638402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81E224DF-7B94-6903-6650-B04A8F0A44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53665" y="2748147"/>
            <a:ext cx="4604615" cy="2099163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470B3D4-0D25-88A2-B0C9-B994DCF8A7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356981"/>
              </p:ext>
            </p:extLst>
          </p:nvPr>
        </p:nvGraphicFramePr>
        <p:xfrm>
          <a:off x="7124824" y="1335886"/>
          <a:ext cx="4841510" cy="12333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98359">
                  <a:extLst>
                    <a:ext uri="{9D8B030D-6E8A-4147-A177-3AD203B41FA5}">
                      <a16:colId xmlns:a16="http://schemas.microsoft.com/office/drawing/2014/main" val="1375418643"/>
                    </a:ext>
                  </a:extLst>
                </a:gridCol>
                <a:gridCol w="1852699">
                  <a:extLst>
                    <a:ext uri="{9D8B030D-6E8A-4147-A177-3AD203B41FA5}">
                      <a16:colId xmlns:a16="http://schemas.microsoft.com/office/drawing/2014/main" val="3576487286"/>
                    </a:ext>
                  </a:extLst>
                </a:gridCol>
                <a:gridCol w="1290452">
                  <a:extLst>
                    <a:ext uri="{9D8B030D-6E8A-4147-A177-3AD203B41FA5}">
                      <a16:colId xmlns:a16="http://schemas.microsoft.com/office/drawing/2014/main" val="2859427858"/>
                    </a:ext>
                  </a:extLst>
                </a:gridCol>
              </a:tblGrid>
              <a:tr h="378228"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bg2"/>
                          </a:solidFill>
                        </a:rPr>
                        <a:t>Outcome (95% CI)</a:t>
                      </a:r>
                      <a:endParaRPr lang="en-US" sz="1000" dirty="0">
                        <a:solidFill>
                          <a:schemeClr val="bg2"/>
                        </a:solidFill>
                      </a:endParaRPr>
                    </a:p>
                  </a:txBody>
                  <a:tcPr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bg2"/>
                          </a:solidFill>
                        </a:rPr>
                        <a:t>Enza + Radium-223</a:t>
                      </a:r>
                    </a:p>
                    <a:p>
                      <a:pPr algn="ctr"/>
                      <a:r>
                        <a:rPr lang="en-US" sz="1000">
                          <a:solidFill>
                            <a:schemeClr val="bg2"/>
                          </a:solidFill>
                        </a:rPr>
                        <a:t>(n = 222)</a:t>
                      </a:r>
                    </a:p>
                  </a:txBody>
                  <a:tcPr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bg2"/>
                          </a:solidFill>
                        </a:rPr>
                        <a:t>Enza</a:t>
                      </a:r>
                    </a:p>
                    <a:p>
                      <a:pPr algn="ctr"/>
                      <a:r>
                        <a:rPr lang="en-US" sz="1000">
                          <a:solidFill>
                            <a:schemeClr val="bg2"/>
                          </a:solidFill>
                        </a:rPr>
                        <a:t>(n = 224)</a:t>
                      </a:r>
                    </a:p>
                  </a:txBody>
                  <a:tcPr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662216"/>
                  </a:ext>
                </a:extLst>
              </a:tr>
              <a:tr h="213781"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Median rPFS, mo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19.4 (17.1-25.3)</a:t>
                      </a:r>
                    </a:p>
                  </a:txBody>
                  <a:tcPr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16.4 (13.8-19.2)</a:t>
                      </a:r>
                    </a:p>
                  </a:txBody>
                  <a:tcPr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216966"/>
                  </a:ext>
                </a:extLst>
              </a:tr>
              <a:tr h="213781"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Events, n</a:t>
                      </a:r>
                    </a:p>
                  </a:txBody>
                  <a:tcPr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139</a:t>
                      </a:r>
                    </a:p>
                  </a:txBody>
                  <a:tcPr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160</a:t>
                      </a:r>
                    </a:p>
                  </a:txBody>
                  <a:tcPr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898415"/>
                  </a:ext>
                </a:extLst>
              </a:tr>
              <a:tr h="213781">
                <a:tc>
                  <a:txBody>
                    <a:bodyPr/>
                    <a:lstStyle/>
                    <a:p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HR: 0.69 (0.54-0.87)</a:t>
                      </a:r>
                    </a:p>
                  </a:txBody>
                  <a:tcPr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126577"/>
                  </a:ext>
                </a:extLst>
              </a:tr>
              <a:tr h="213781">
                <a:tc>
                  <a:txBody>
                    <a:bodyPr/>
                    <a:lstStyle/>
                    <a:p>
                      <a:endParaRPr lang="en-US" sz="1000">
                        <a:solidFill>
                          <a:schemeClr val="tx1"/>
                        </a:solidFill>
                      </a:endParaRPr>
                    </a:p>
                  </a:txBody>
                  <a:tcPr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Log-rank </a:t>
                      </a:r>
                      <a:r>
                        <a:rPr lang="en-US" sz="1000" i="1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 = .0009</a:t>
                      </a:r>
                    </a:p>
                  </a:txBody>
                  <a:tcPr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844498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D4885605-AF18-D145-58DA-D1A41227AC7B}"/>
              </a:ext>
            </a:extLst>
          </p:cNvPr>
          <p:cNvSpPr txBox="1"/>
          <p:nvPr/>
        </p:nvSpPr>
        <p:spPr bwMode="auto">
          <a:xfrm rot="16200000">
            <a:off x="5643354" y="3648372"/>
            <a:ext cx="20593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rPFS (%)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C9DEAA-F50A-1433-03F3-CF9AFF8E3EDB}"/>
              </a:ext>
            </a:extLst>
          </p:cNvPr>
          <p:cNvGrpSpPr/>
          <p:nvPr/>
        </p:nvGrpSpPr>
        <p:grpSpPr>
          <a:xfrm>
            <a:off x="6680327" y="2637035"/>
            <a:ext cx="466794" cy="2373903"/>
            <a:chOff x="955234" y="2128610"/>
            <a:chExt cx="466794" cy="23739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D5E9FE6-1423-224F-2516-28448552261E}"/>
                </a:ext>
              </a:extLst>
            </p:cNvPr>
            <p:cNvSpPr txBox="1"/>
            <p:nvPr/>
          </p:nvSpPr>
          <p:spPr bwMode="auto">
            <a:xfrm>
              <a:off x="955234" y="2128610"/>
              <a:ext cx="46679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E176719-77FC-C80C-75E5-F8A382D3FADB}"/>
                </a:ext>
              </a:extLst>
            </p:cNvPr>
            <p:cNvSpPr txBox="1"/>
            <p:nvPr/>
          </p:nvSpPr>
          <p:spPr bwMode="auto">
            <a:xfrm>
              <a:off x="1011338" y="2541321"/>
              <a:ext cx="41069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A6070BD-9044-B0E9-E88A-F1C066FC01BD}"/>
                </a:ext>
              </a:extLst>
            </p:cNvPr>
            <p:cNvSpPr txBox="1"/>
            <p:nvPr/>
          </p:nvSpPr>
          <p:spPr bwMode="auto">
            <a:xfrm>
              <a:off x="1011338" y="2955299"/>
              <a:ext cx="41069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3A7F1BE-A78C-D736-1E95-A0310390B1AD}"/>
                </a:ext>
              </a:extLst>
            </p:cNvPr>
            <p:cNvSpPr txBox="1"/>
            <p:nvPr/>
          </p:nvSpPr>
          <p:spPr bwMode="auto">
            <a:xfrm>
              <a:off x="1012942" y="3364825"/>
              <a:ext cx="4090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01713CC-A97B-5218-8F31-914B865B53F5}"/>
                </a:ext>
              </a:extLst>
            </p:cNvPr>
            <p:cNvSpPr txBox="1"/>
            <p:nvPr/>
          </p:nvSpPr>
          <p:spPr bwMode="auto">
            <a:xfrm>
              <a:off x="1022242" y="3774351"/>
              <a:ext cx="39946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F29124B-2BCA-045C-4D26-B9173B4A216A}"/>
                </a:ext>
              </a:extLst>
            </p:cNvPr>
            <p:cNvSpPr txBox="1"/>
            <p:nvPr/>
          </p:nvSpPr>
          <p:spPr bwMode="auto">
            <a:xfrm>
              <a:off x="1124834" y="4194736"/>
              <a:ext cx="2968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FA96625-90D7-E76B-9C2E-A016DD52E356}"/>
              </a:ext>
            </a:extLst>
          </p:cNvPr>
          <p:cNvCxnSpPr>
            <a:cxnSpLocks/>
          </p:cNvCxnSpPr>
          <p:nvPr/>
        </p:nvCxnSpPr>
        <p:spPr bwMode="auto">
          <a:xfrm>
            <a:off x="7064122" y="3210631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8047A45-0A93-DEAF-D8A1-6FC7D86B18AD}"/>
              </a:ext>
            </a:extLst>
          </p:cNvPr>
          <p:cNvCxnSpPr>
            <a:cxnSpLocks/>
          </p:cNvCxnSpPr>
          <p:nvPr/>
        </p:nvCxnSpPr>
        <p:spPr bwMode="auto">
          <a:xfrm>
            <a:off x="7064122" y="3621629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B44291E-B676-4F41-8745-AB60FAB9D5EC}"/>
              </a:ext>
            </a:extLst>
          </p:cNvPr>
          <p:cNvCxnSpPr>
            <a:cxnSpLocks/>
          </p:cNvCxnSpPr>
          <p:nvPr/>
        </p:nvCxnSpPr>
        <p:spPr bwMode="auto">
          <a:xfrm>
            <a:off x="7064122" y="4032627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BAF4149-64AB-B184-B872-5309DA5E0F6C}"/>
              </a:ext>
            </a:extLst>
          </p:cNvPr>
          <p:cNvCxnSpPr>
            <a:cxnSpLocks/>
          </p:cNvCxnSpPr>
          <p:nvPr/>
        </p:nvCxnSpPr>
        <p:spPr bwMode="auto">
          <a:xfrm>
            <a:off x="7064122" y="4443625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E15AA8F-BD7C-F7A3-0F10-A4C35871BD3D}"/>
              </a:ext>
            </a:extLst>
          </p:cNvPr>
          <p:cNvCxnSpPr>
            <a:cxnSpLocks/>
          </p:cNvCxnSpPr>
          <p:nvPr/>
        </p:nvCxnSpPr>
        <p:spPr bwMode="auto">
          <a:xfrm>
            <a:off x="7064122" y="4854623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E2FB115-86C8-D5B7-C6D9-29DD0803B3A3}"/>
              </a:ext>
            </a:extLst>
          </p:cNvPr>
          <p:cNvSpPr txBox="1"/>
          <p:nvPr/>
        </p:nvSpPr>
        <p:spPr bwMode="auto">
          <a:xfrm>
            <a:off x="7136373" y="5079038"/>
            <a:ext cx="46027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D3FA9A-3497-9DA6-47AA-750AE81A4540}"/>
              </a:ext>
            </a:extLst>
          </p:cNvPr>
          <p:cNvSpPr txBox="1"/>
          <p:nvPr/>
        </p:nvSpPr>
        <p:spPr bwMode="auto">
          <a:xfrm>
            <a:off x="8319567" y="3391962"/>
            <a:ext cx="115179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24-mo rPFS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1545B71-7966-0247-9D82-CBEAA7AE7C46}"/>
              </a:ext>
            </a:extLst>
          </p:cNvPr>
          <p:cNvSpPr txBox="1"/>
          <p:nvPr/>
        </p:nvSpPr>
        <p:spPr bwMode="auto">
          <a:xfrm>
            <a:off x="10618439" y="2878745"/>
            <a:ext cx="10618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Enzalutamide 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 radium-223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Enzalutamide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445B3FB-6470-1EE0-23FD-F055B0B8125F}"/>
              </a:ext>
            </a:extLst>
          </p:cNvPr>
          <p:cNvCxnSpPr>
            <a:cxnSpLocks/>
          </p:cNvCxnSpPr>
          <p:nvPr/>
        </p:nvCxnSpPr>
        <p:spPr bwMode="auto">
          <a:xfrm>
            <a:off x="10424659" y="3006857"/>
            <a:ext cx="193780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1F209A6-E868-70D6-F04F-E3C2C1A64908}"/>
              </a:ext>
            </a:extLst>
          </p:cNvPr>
          <p:cNvCxnSpPr>
            <a:cxnSpLocks/>
          </p:cNvCxnSpPr>
          <p:nvPr/>
        </p:nvCxnSpPr>
        <p:spPr bwMode="auto">
          <a:xfrm>
            <a:off x="10424659" y="3377874"/>
            <a:ext cx="193780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657AD87-AB1B-4731-8B7D-A24E997BF5DD}"/>
              </a:ext>
            </a:extLst>
          </p:cNvPr>
          <p:cNvSpPr txBox="1"/>
          <p:nvPr/>
        </p:nvSpPr>
        <p:spPr bwMode="auto">
          <a:xfrm>
            <a:off x="6993338" y="4868246"/>
            <a:ext cx="2760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E3B919A-C24E-AADF-505F-B53B4218F6E8}"/>
              </a:ext>
            </a:extLst>
          </p:cNvPr>
          <p:cNvSpPr txBox="1"/>
          <p:nvPr/>
        </p:nvSpPr>
        <p:spPr bwMode="auto">
          <a:xfrm>
            <a:off x="7385597" y="4868246"/>
            <a:ext cx="2760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6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1F29607-4ACE-6795-A0CB-B139B38AE379}"/>
              </a:ext>
            </a:extLst>
          </p:cNvPr>
          <p:cNvGrpSpPr/>
          <p:nvPr/>
        </p:nvGrpSpPr>
        <p:grpSpPr>
          <a:xfrm>
            <a:off x="7135410" y="4852890"/>
            <a:ext cx="4642282" cy="72735"/>
            <a:chOff x="995280" y="5557692"/>
            <a:chExt cx="4642282" cy="72735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0C114C0-474C-2025-CEFA-5B2B34DE613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5280" y="5557692"/>
              <a:ext cx="0" cy="7273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E792A99-71C0-82A9-DC68-A16EEC6E54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82137" y="5557692"/>
              <a:ext cx="0" cy="7273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F0B151B-1972-6767-4614-6A52A29BE3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68994" y="5557692"/>
              <a:ext cx="0" cy="7273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D473B16-DC19-C5C7-2B6F-E2C11AF7E3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55851" y="5557692"/>
              <a:ext cx="0" cy="7273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4D9A8DF-FEEA-3018-5AC0-06855909C1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42708" y="5557692"/>
              <a:ext cx="0" cy="7273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E05D3B4-26F0-886D-D126-C56D0531A6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29565" y="5557692"/>
              <a:ext cx="0" cy="7273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539E299-A2A2-EE74-C28C-7E83AFBD53A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16422" y="5557692"/>
              <a:ext cx="0" cy="7273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86739D5-B311-BE6F-9BEC-304E7EEA06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03279" y="5557692"/>
              <a:ext cx="0" cy="7273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FF0A8D9-987C-B638-0860-F43EC2B090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90136" y="5557692"/>
              <a:ext cx="0" cy="7273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FB05E0B-DB09-19A9-6676-E9E55EE4FD9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76993" y="5557692"/>
              <a:ext cx="0" cy="7273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BC37FA-2725-0597-62D1-014FD4B46D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63850" y="5557692"/>
              <a:ext cx="0" cy="7273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EEA5984-9FD2-D60F-D552-E92CAB87B6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50707" y="5557692"/>
              <a:ext cx="0" cy="7273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47F5FF4-6582-570B-0B17-6B639ED48E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37562" y="5557692"/>
              <a:ext cx="0" cy="7273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E73F8B9F-EC2E-780E-4FDC-D32CF7645BA6}"/>
              </a:ext>
            </a:extLst>
          </p:cNvPr>
          <p:cNvSpPr txBox="1"/>
          <p:nvPr/>
        </p:nvSpPr>
        <p:spPr bwMode="auto">
          <a:xfrm>
            <a:off x="7727417" y="4868246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0C681F7-D5F9-DD45-B5E5-BD636117CDDD}"/>
              </a:ext>
            </a:extLst>
          </p:cNvPr>
          <p:cNvSpPr txBox="1"/>
          <p:nvPr/>
        </p:nvSpPr>
        <p:spPr bwMode="auto">
          <a:xfrm>
            <a:off x="8119676" y="4868246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B4B985E-B7A5-C88A-87C6-F309028BA0EF}"/>
              </a:ext>
            </a:extLst>
          </p:cNvPr>
          <p:cNvSpPr txBox="1"/>
          <p:nvPr/>
        </p:nvSpPr>
        <p:spPr bwMode="auto">
          <a:xfrm>
            <a:off x="8502247" y="4868246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7FD4880-855D-6DE2-BFD9-3804A896A029}"/>
              </a:ext>
            </a:extLst>
          </p:cNvPr>
          <p:cNvSpPr txBox="1"/>
          <p:nvPr/>
        </p:nvSpPr>
        <p:spPr bwMode="auto">
          <a:xfrm>
            <a:off x="8894506" y="4868246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EC43AFC-802B-E28C-E7C5-CCA79C318742}"/>
              </a:ext>
            </a:extLst>
          </p:cNvPr>
          <p:cNvSpPr txBox="1"/>
          <p:nvPr/>
        </p:nvSpPr>
        <p:spPr bwMode="auto">
          <a:xfrm>
            <a:off x="9282011" y="4868246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4091768-198B-DDA0-F599-BF8C9EC825C5}"/>
              </a:ext>
            </a:extLst>
          </p:cNvPr>
          <p:cNvSpPr txBox="1"/>
          <p:nvPr/>
        </p:nvSpPr>
        <p:spPr bwMode="auto">
          <a:xfrm>
            <a:off x="9674270" y="4868246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E425AB4-3B47-0138-D92A-D268B53D489E}"/>
              </a:ext>
            </a:extLst>
          </p:cNvPr>
          <p:cNvSpPr txBox="1"/>
          <p:nvPr/>
        </p:nvSpPr>
        <p:spPr bwMode="auto">
          <a:xfrm>
            <a:off x="10045250" y="4868246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0EF801F-128F-EF40-D5E9-1B8720738F5B}"/>
              </a:ext>
            </a:extLst>
          </p:cNvPr>
          <p:cNvSpPr txBox="1"/>
          <p:nvPr/>
        </p:nvSpPr>
        <p:spPr bwMode="auto">
          <a:xfrm>
            <a:off x="10427821" y="4868246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54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B1DD79-6E17-6D46-F00D-C9DA18B29484}"/>
              </a:ext>
            </a:extLst>
          </p:cNvPr>
          <p:cNvSpPr txBox="1"/>
          <p:nvPr/>
        </p:nvSpPr>
        <p:spPr bwMode="auto">
          <a:xfrm>
            <a:off x="10820079" y="4868246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53CA4FA-18E1-B18A-016C-344F41502B7D}"/>
              </a:ext>
            </a:extLst>
          </p:cNvPr>
          <p:cNvSpPr txBox="1"/>
          <p:nvPr/>
        </p:nvSpPr>
        <p:spPr bwMode="auto">
          <a:xfrm>
            <a:off x="11207584" y="4868246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66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9EB7A0D-8939-BFE7-800D-75DBBC25B191}"/>
              </a:ext>
            </a:extLst>
          </p:cNvPr>
          <p:cNvSpPr txBox="1"/>
          <p:nvPr/>
        </p:nvSpPr>
        <p:spPr bwMode="auto">
          <a:xfrm>
            <a:off x="11599844" y="4868246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72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D102CDCE-3BB9-52F0-2EA3-DD7B8AA5E797}"/>
              </a:ext>
            </a:extLst>
          </p:cNvPr>
          <p:cNvCxnSpPr/>
          <p:nvPr/>
        </p:nvCxnSpPr>
        <p:spPr bwMode="auto">
          <a:xfrm flipV="1">
            <a:off x="8682838" y="3917998"/>
            <a:ext cx="0" cy="934892"/>
          </a:xfrm>
          <a:prstGeom prst="line">
            <a:avLst/>
          </a:prstGeom>
          <a:noFill/>
          <a:ln w="28575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96E98119-5625-C4FB-1CD1-D40E9E186E8D}"/>
              </a:ext>
            </a:extLst>
          </p:cNvPr>
          <p:cNvSpPr txBox="1"/>
          <p:nvPr/>
        </p:nvSpPr>
        <p:spPr bwMode="auto">
          <a:xfrm>
            <a:off x="8703262" y="3671665"/>
            <a:ext cx="5405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45%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26C080A-92C3-E6CB-4F78-EB6FA2EC530F}"/>
              </a:ext>
            </a:extLst>
          </p:cNvPr>
          <p:cNvSpPr txBox="1"/>
          <p:nvPr/>
        </p:nvSpPr>
        <p:spPr bwMode="auto">
          <a:xfrm>
            <a:off x="8692368" y="4353105"/>
            <a:ext cx="5405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36%</a:t>
            </a:r>
          </a:p>
        </p:txBody>
      </p:sp>
      <p:pic>
        <p:nvPicPr>
          <p:cNvPr id="9276" name="Graphic 9275">
            <a:extLst>
              <a:ext uri="{FF2B5EF4-FFF2-40B4-BE49-F238E27FC236}">
                <a16:creationId xmlns:a16="http://schemas.microsoft.com/office/drawing/2014/main" id="{690F8E3B-4A00-B2E6-2714-B2F3053B5E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31328" y="2741621"/>
            <a:ext cx="4800381" cy="1882835"/>
          </a:xfrm>
          <a:prstGeom prst="rect">
            <a:avLst/>
          </a:prstGeom>
        </p:spPr>
      </p:pic>
      <p:cxnSp>
        <p:nvCxnSpPr>
          <p:cNvPr id="9277" name="Straight Connector 9276">
            <a:extLst>
              <a:ext uri="{FF2B5EF4-FFF2-40B4-BE49-F238E27FC236}">
                <a16:creationId xmlns:a16="http://schemas.microsoft.com/office/drawing/2014/main" id="{71065656-B384-D3F1-DB25-16046437C9FF}"/>
              </a:ext>
            </a:extLst>
          </p:cNvPr>
          <p:cNvCxnSpPr>
            <a:cxnSpLocks/>
          </p:cNvCxnSpPr>
          <p:nvPr/>
        </p:nvCxnSpPr>
        <p:spPr bwMode="auto">
          <a:xfrm>
            <a:off x="7079568" y="2799633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278" name="Freeform 15">
            <a:extLst>
              <a:ext uri="{FF2B5EF4-FFF2-40B4-BE49-F238E27FC236}">
                <a16:creationId xmlns:a16="http://schemas.microsoft.com/office/drawing/2014/main" id="{00D691CA-2D4B-A38B-6E83-99694A273F4C}"/>
              </a:ext>
            </a:extLst>
          </p:cNvPr>
          <p:cNvSpPr/>
          <p:nvPr/>
        </p:nvSpPr>
        <p:spPr bwMode="auto">
          <a:xfrm>
            <a:off x="7137085" y="2794048"/>
            <a:ext cx="4689281" cy="2060575"/>
          </a:xfrm>
          <a:custGeom>
            <a:avLst/>
            <a:gdLst>
              <a:gd name="connsiteX0" fmla="*/ 0 w 2613025"/>
              <a:gd name="connsiteY0" fmla="*/ 0 h 2073275"/>
              <a:gd name="connsiteX1" fmla="*/ 0 w 2613025"/>
              <a:gd name="connsiteY1" fmla="*/ 2073275 h 2073275"/>
              <a:gd name="connsiteX2" fmla="*/ 2613025 w 2613025"/>
              <a:gd name="connsiteY2" fmla="*/ 2073275 h 2073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13025" h="2073275">
                <a:moveTo>
                  <a:pt x="0" y="0"/>
                </a:moveTo>
                <a:lnTo>
                  <a:pt x="0" y="2073275"/>
                </a:lnTo>
                <a:lnTo>
                  <a:pt x="2613025" y="2073275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79" name="TextBox 9278">
            <a:extLst>
              <a:ext uri="{FF2B5EF4-FFF2-40B4-BE49-F238E27FC236}">
                <a16:creationId xmlns:a16="http://schemas.microsoft.com/office/drawing/2014/main" id="{E734BBD2-8F79-8F92-C1E8-324232120C13}"/>
              </a:ext>
            </a:extLst>
          </p:cNvPr>
          <p:cNvSpPr txBox="1"/>
          <p:nvPr/>
        </p:nvSpPr>
        <p:spPr bwMode="auto">
          <a:xfrm>
            <a:off x="1480639" y="5967816"/>
            <a:ext cx="92307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Assumption of proportional hazard achieved.</a:t>
            </a:r>
            <a:r>
              <a:rPr kumimoji="0" lang="en-US" sz="1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Preset level of significance for interim analysis was ≤.0034. Due to nonproportional hazards plus lack of unequivocal significance for RMST (restricted mean survival time) sensitivity analysis, study will continue to final OS analysis. </a:t>
            </a:r>
          </a:p>
        </p:txBody>
      </p:sp>
    </p:spTree>
    <p:extLst>
      <p:ext uri="{BB962C8B-B14F-4D97-AF65-F5344CB8AC3E}">
        <p14:creationId xmlns:p14="http://schemas.microsoft.com/office/powerpoint/2010/main" val="3258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Freeform 141">
            <a:extLst>
              <a:ext uri="{FF2B5EF4-FFF2-40B4-BE49-F238E27FC236}">
                <a16:creationId xmlns:a16="http://schemas.microsoft.com/office/drawing/2014/main" id="{66579F2B-F95A-50E4-7AED-70B4E3CCE8B7}"/>
              </a:ext>
            </a:extLst>
          </p:cNvPr>
          <p:cNvSpPr/>
          <p:nvPr/>
        </p:nvSpPr>
        <p:spPr bwMode="auto">
          <a:xfrm>
            <a:off x="2981671" y="2824053"/>
            <a:ext cx="2957696" cy="1800225"/>
          </a:xfrm>
          <a:custGeom>
            <a:avLst/>
            <a:gdLst>
              <a:gd name="connsiteX0" fmla="*/ 0 w 3159125"/>
              <a:gd name="connsiteY0" fmla="*/ 1790700 h 1800225"/>
              <a:gd name="connsiteX1" fmla="*/ 0 w 3159125"/>
              <a:gd name="connsiteY1" fmla="*/ 1428750 h 1800225"/>
              <a:gd name="connsiteX2" fmla="*/ 38100 w 3159125"/>
              <a:gd name="connsiteY2" fmla="*/ 1428750 h 1800225"/>
              <a:gd name="connsiteX3" fmla="*/ 38100 w 3159125"/>
              <a:gd name="connsiteY3" fmla="*/ 1270000 h 1800225"/>
              <a:gd name="connsiteX4" fmla="*/ 139700 w 3159125"/>
              <a:gd name="connsiteY4" fmla="*/ 1270000 h 1800225"/>
              <a:gd name="connsiteX5" fmla="*/ 139700 w 3159125"/>
              <a:gd name="connsiteY5" fmla="*/ 996950 h 1800225"/>
              <a:gd name="connsiteX6" fmla="*/ 187325 w 3159125"/>
              <a:gd name="connsiteY6" fmla="*/ 996950 h 1800225"/>
              <a:gd name="connsiteX7" fmla="*/ 187325 w 3159125"/>
              <a:gd name="connsiteY7" fmla="*/ 920750 h 1800225"/>
              <a:gd name="connsiteX8" fmla="*/ 330200 w 3159125"/>
              <a:gd name="connsiteY8" fmla="*/ 920750 h 1800225"/>
              <a:gd name="connsiteX9" fmla="*/ 327025 w 3159125"/>
              <a:gd name="connsiteY9" fmla="*/ 866775 h 1800225"/>
              <a:gd name="connsiteX10" fmla="*/ 327025 w 3159125"/>
              <a:gd name="connsiteY10" fmla="*/ 742950 h 1800225"/>
              <a:gd name="connsiteX11" fmla="*/ 327025 w 3159125"/>
              <a:gd name="connsiteY11" fmla="*/ 742950 h 1800225"/>
              <a:gd name="connsiteX12" fmla="*/ 342900 w 3159125"/>
              <a:gd name="connsiteY12" fmla="*/ 742950 h 1800225"/>
              <a:gd name="connsiteX13" fmla="*/ 342900 w 3159125"/>
              <a:gd name="connsiteY13" fmla="*/ 669925 h 1800225"/>
              <a:gd name="connsiteX14" fmla="*/ 403225 w 3159125"/>
              <a:gd name="connsiteY14" fmla="*/ 669925 h 1800225"/>
              <a:gd name="connsiteX15" fmla="*/ 403225 w 3159125"/>
              <a:gd name="connsiteY15" fmla="*/ 577850 h 1800225"/>
              <a:gd name="connsiteX16" fmla="*/ 501650 w 3159125"/>
              <a:gd name="connsiteY16" fmla="*/ 577850 h 1800225"/>
              <a:gd name="connsiteX17" fmla="*/ 501650 w 3159125"/>
              <a:gd name="connsiteY17" fmla="*/ 450850 h 1800225"/>
              <a:gd name="connsiteX18" fmla="*/ 746125 w 3159125"/>
              <a:gd name="connsiteY18" fmla="*/ 450850 h 1800225"/>
              <a:gd name="connsiteX19" fmla="*/ 746125 w 3159125"/>
              <a:gd name="connsiteY19" fmla="*/ 419100 h 1800225"/>
              <a:gd name="connsiteX20" fmla="*/ 746125 w 3159125"/>
              <a:gd name="connsiteY20" fmla="*/ 346075 h 1800225"/>
              <a:gd name="connsiteX21" fmla="*/ 796925 w 3159125"/>
              <a:gd name="connsiteY21" fmla="*/ 346075 h 1800225"/>
              <a:gd name="connsiteX22" fmla="*/ 796925 w 3159125"/>
              <a:gd name="connsiteY22" fmla="*/ 307975 h 1800225"/>
              <a:gd name="connsiteX23" fmla="*/ 879475 w 3159125"/>
              <a:gd name="connsiteY23" fmla="*/ 307975 h 1800225"/>
              <a:gd name="connsiteX24" fmla="*/ 879475 w 3159125"/>
              <a:gd name="connsiteY24" fmla="*/ 228600 h 1800225"/>
              <a:gd name="connsiteX25" fmla="*/ 1282700 w 3159125"/>
              <a:gd name="connsiteY25" fmla="*/ 228600 h 1800225"/>
              <a:gd name="connsiteX26" fmla="*/ 1282700 w 3159125"/>
              <a:gd name="connsiteY26" fmla="*/ 139700 h 1800225"/>
              <a:gd name="connsiteX27" fmla="*/ 1368425 w 3159125"/>
              <a:gd name="connsiteY27" fmla="*/ 139700 h 1800225"/>
              <a:gd name="connsiteX28" fmla="*/ 1368425 w 3159125"/>
              <a:gd name="connsiteY28" fmla="*/ 69850 h 1800225"/>
              <a:gd name="connsiteX29" fmla="*/ 2025650 w 3159125"/>
              <a:gd name="connsiteY29" fmla="*/ 69850 h 1800225"/>
              <a:gd name="connsiteX30" fmla="*/ 2025650 w 3159125"/>
              <a:gd name="connsiteY30" fmla="*/ 0 h 1800225"/>
              <a:gd name="connsiteX31" fmla="*/ 2943225 w 3159125"/>
              <a:gd name="connsiteY31" fmla="*/ 0 h 1800225"/>
              <a:gd name="connsiteX32" fmla="*/ 3140075 w 3159125"/>
              <a:gd name="connsiteY32" fmla="*/ 0 h 1800225"/>
              <a:gd name="connsiteX33" fmla="*/ 3140075 w 3159125"/>
              <a:gd name="connsiteY33" fmla="*/ 542925 h 1800225"/>
              <a:gd name="connsiteX34" fmla="*/ 3101975 w 3159125"/>
              <a:gd name="connsiteY34" fmla="*/ 542925 h 1800225"/>
              <a:gd name="connsiteX35" fmla="*/ 3159125 w 3159125"/>
              <a:gd name="connsiteY35" fmla="*/ 939800 h 1800225"/>
              <a:gd name="connsiteX36" fmla="*/ 2968625 w 3159125"/>
              <a:gd name="connsiteY36" fmla="*/ 847725 h 1800225"/>
              <a:gd name="connsiteX37" fmla="*/ 2019300 w 3159125"/>
              <a:gd name="connsiteY37" fmla="*/ 847725 h 1800225"/>
              <a:gd name="connsiteX38" fmla="*/ 2019300 w 3159125"/>
              <a:gd name="connsiteY38" fmla="*/ 923925 h 1800225"/>
              <a:gd name="connsiteX39" fmla="*/ 1352550 w 3159125"/>
              <a:gd name="connsiteY39" fmla="*/ 923925 h 1800225"/>
              <a:gd name="connsiteX40" fmla="*/ 1352550 w 3159125"/>
              <a:gd name="connsiteY40" fmla="*/ 955675 h 1800225"/>
              <a:gd name="connsiteX41" fmla="*/ 1352550 w 3159125"/>
              <a:gd name="connsiteY41" fmla="*/ 993775 h 1800225"/>
              <a:gd name="connsiteX42" fmla="*/ 1273175 w 3159125"/>
              <a:gd name="connsiteY42" fmla="*/ 993775 h 1800225"/>
              <a:gd name="connsiteX43" fmla="*/ 1273175 w 3159125"/>
              <a:gd name="connsiteY43" fmla="*/ 1050925 h 1800225"/>
              <a:gd name="connsiteX44" fmla="*/ 863600 w 3159125"/>
              <a:gd name="connsiteY44" fmla="*/ 1050925 h 1800225"/>
              <a:gd name="connsiteX45" fmla="*/ 863600 w 3159125"/>
              <a:gd name="connsiteY45" fmla="*/ 1117600 h 1800225"/>
              <a:gd name="connsiteX46" fmla="*/ 796925 w 3159125"/>
              <a:gd name="connsiteY46" fmla="*/ 1117600 h 1800225"/>
              <a:gd name="connsiteX47" fmla="*/ 796925 w 3159125"/>
              <a:gd name="connsiteY47" fmla="*/ 1184275 h 1800225"/>
              <a:gd name="connsiteX48" fmla="*/ 730250 w 3159125"/>
              <a:gd name="connsiteY48" fmla="*/ 1184275 h 1800225"/>
              <a:gd name="connsiteX49" fmla="*/ 730250 w 3159125"/>
              <a:gd name="connsiteY49" fmla="*/ 1244600 h 1800225"/>
              <a:gd name="connsiteX50" fmla="*/ 530225 w 3159125"/>
              <a:gd name="connsiteY50" fmla="*/ 1244600 h 1800225"/>
              <a:gd name="connsiteX51" fmla="*/ 530225 w 3159125"/>
              <a:gd name="connsiteY51" fmla="*/ 1365250 h 1800225"/>
              <a:gd name="connsiteX52" fmla="*/ 390525 w 3159125"/>
              <a:gd name="connsiteY52" fmla="*/ 1365250 h 1800225"/>
              <a:gd name="connsiteX53" fmla="*/ 390525 w 3159125"/>
              <a:gd name="connsiteY53" fmla="*/ 1425575 h 1800225"/>
              <a:gd name="connsiteX54" fmla="*/ 333375 w 3159125"/>
              <a:gd name="connsiteY54" fmla="*/ 1425575 h 1800225"/>
              <a:gd name="connsiteX55" fmla="*/ 333375 w 3159125"/>
              <a:gd name="connsiteY55" fmla="*/ 1552575 h 1800225"/>
              <a:gd name="connsiteX56" fmla="*/ 155575 w 3159125"/>
              <a:gd name="connsiteY56" fmla="*/ 1552575 h 1800225"/>
              <a:gd name="connsiteX57" fmla="*/ 155575 w 3159125"/>
              <a:gd name="connsiteY57" fmla="*/ 1800225 h 1800225"/>
              <a:gd name="connsiteX58" fmla="*/ 120650 w 3159125"/>
              <a:gd name="connsiteY58" fmla="*/ 1800225 h 1800225"/>
              <a:gd name="connsiteX59" fmla="*/ 0 w 3159125"/>
              <a:gd name="connsiteY59" fmla="*/ 1790700 h 1800225"/>
              <a:gd name="connsiteX0" fmla="*/ 0 w 3140075"/>
              <a:gd name="connsiteY0" fmla="*/ 1790700 h 1800225"/>
              <a:gd name="connsiteX1" fmla="*/ 0 w 3140075"/>
              <a:gd name="connsiteY1" fmla="*/ 1428750 h 1800225"/>
              <a:gd name="connsiteX2" fmla="*/ 38100 w 3140075"/>
              <a:gd name="connsiteY2" fmla="*/ 1428750 h 1800225"/>
              <a:gd name="connsiteX3" fmla="*/ 38100 w 3140075"/>
              <a:gd name="connsiteY3" fmla="*/ 1270000 h 1800225"/>
              <a:gd name="connsiteX4" fmla="*/ 139700 w 3140075"/>
              <a:gd name="connsiteY4" fmla="*/ 1270000 h 1800225"/>
              <a:gd name="connsiteX5" fmla="*/ 139700 w 3140075"/>
              <a:gd name="connsiteY5" fmla="*/ 996950 h 1800225"/>
              <a:gd name="connsiteX6" fmla="*/ 187325 w 3140075"/>
              <a:gd name="connsiteY6" fmla="*/ 996950 h 1800225"/>
              <a:gd name="connsiteX7" fmla="*/ 187325 w 3140075"/>
              <a:gd name="connsiteY7" fmla="*/ 920750 h 1800225"/>
              <a:gd name="connsiteX8" fmla="*/ 330200 w 3140075"/>
              <a:gd name="connsiteY8" fmla="*/ 920750 h 1800225"/>
              <a:gd name="connsiteX9" fmla="*/ 327025 w 3140075"/>
              <a:gd name="connsiteY9" fmla="*/ 866775 h 1800225"/>
              <a:gd name="connsiteX10" fmla="*/ 327025 w 3140075"/>
              <a:gd name="connsiteY10" fmla="*/ 742950 h 1800225"/>
              <a:gd name="connsiteX11" fmla="*/ 327025 w 3140075"/>
              <a:gd name="connsiteY11" fmla="*/ 742950 h 1800225"/>
              <a:gd name="connsiteX12" fmla="*/ 342900 w 3140075"/>
              <a:gd name="connsiteY12" fmla="*/ 742950 h 1800225"/>
              <a:gd name="connsiteX13" fmla="*/ 342900 w 3140075"/>
              <a:gd name="connsiteY13" fmla="*/ 669925 h 1800225"/>
              <a:gd name="connsiteX14" fmla="*/ 403225 w 3140075"/>
              <a:gd name="connsiteY14" fmla="*/ 669925 h 1800225"/>
              <a:gd name="connsiteX15" fmla="*/ 403225 w 3140075"/>
              <a:gd name="connsiteY15" fmla="*/ 577850 h 1800225"/>
              <a:gd name="connsiteX16" fmla="*/ 501650 w 3140075"/>
              <a:gd name="connsiteY16" fmla="*/ 577850 h 1800225"/>
              <a:gd name="connsiteX17" fmla="*/ 501650 w 3140075"/>
              <a:gd name="connsiteY17" fmla="*/ 450850 h 1800225"/>
              <a:gd name="connsiteX18" fmla="*/ 746125 w 3140075"/>
              <a:gd name="connsiteY18" fmla="*/ 450850 h 1800225"/>
              <a:gd name="connsiteX19" fmla="*/ 746125 w 3140075"/>
              <a:gd name="connsiteY19" fmla="*/ 419100 h 1800225"/>
              <a:gd name="connsiteX20" fmla="*/ 746125 w 3140075"/>
              <a:gd name="connsiteY20" fmla="*/ 346075 h 1800225"/>
              <a:gd name="connsiteX21" fmla="*/ 796925 w 3140075"/>
              <a:gd name="connsiteY21" fmla="*/ 346075 h 1800225"/>
              <a:gd name="connsiteX22" fmla="*/ 796925 w 3140075"/>
              <a:gd name="connsiteY22" fmla="*/ 307975 h 1800225"/>
              <a:gd name="connsiteX23" fmla="*/ 879475 w 3140075"/>
              <a:gd name="connsiteY23" fmla="*/ 307975 h 1800225"/>
              <a:gd name="connsiteX24" fmla="*/ 879475 w 3140075"/>
              <a:gd name="connsiteY24" fmla="*/ 228600 h 1800225"/>
              <a:gd name="connsiteX25" fmla="*/ 1282700 w 3140075"/>
              <a:gd name="connsiteY25" fmla="*/ 228600 h 1800225"/>
              <a:gd name="connsiteX26" fmla="*/ 1282700 w 3140075"/>
              <a:gd name="connsiteY26" fmla="*/ 139700 h 1800225"/>
              <a:gd name="connsiteX27" fmla="*/ 1368425 w 3140075"/>
              <a:gd name="connsiteY27" fmla="*/ 139700 h 1800225"/>
              <a:gd name="connsiteX28" fmla="*/ 1368425 w 3140075"/>
              <a:gd name="connsiteY28" fmla="*/ 69850 h 1800225"/>
              <a:gd name="connsiteX29" fmla="*/ 2025650 w 3140075"/>
              <a:gd name="connsiteY29" fmla="*/ 69850 h 1800225"/>
              <a:gd name="connsiteX30" fmla="*/ 2025650 w 3140075"/>
              <a:gd name="connsiteY30" fmla="*/ 0 h 1800225"/>
              <a:gd name="connsiteX31" fmla="*/ 2943225 w 3140075"/>
              <a:gd name="connsiteY31" fmla="*/ 0 h 1800225"/>
              <a:gd name="connsiteX32" fmla="*/ 3140075 w 3140075"/>
              <a:gd name="connsiteY32" fmla="*/ 0 h 1800225"/>
              <a:gd name="connsiteX33" fmla="*/ 3140075 w 3140075"/>
              <a:gd name="connsiteY33" fmla="*/ 542925 h 1800225"/>
              <a:gd name="connsiteX34" fmla="*/ 3101975 w 3140075"/>
              <a:gd name="connsiteY34" fmla="*/ 542925 h 1800225"/>
              <a:gd name="connsiteX35" fmla="*/ 2968625 w 3140075"/>
              <a:gd name="connsiteY35" fmla="*/ 847725 h 1800225"/>
              <a:gd name="connsiteX36" fmla="*/ 2019300 w 3140075"/>
              <a:gd name="connsiteY36" fmla="*/ 847725 h 1800225"/>
              <a:gd name="connsiteX37" fmla="*/ 2019300 w 3140075"/>
              <a:gd name="connsiteY37" fmla="*/ 923925 h 1800225"/>
              <a:gd name="connsiteX38" fmla="*/ 1352550 w 3140075"/>
              <a:gd name="connsiteY38" fmla="*/ 923925 h 1800225"/>
              <a:gd name="connsiteX39" fmla="*/ 1352550 w 3140075"/>
              <a:gd name="connsiteY39" fmla="*/ 955675 h 1800225"/>
              <a:gd name="connsiteX40" fmla="*/ 1352550 w 3140075"/>
              <a:gd name="connsiteY40" fmla="*/ 993775 h 1800225"/>
              <a:gd name="connsiteX41" fmla="*/ 1273175 w 3140075"/>
              <a:gd name="connsiteY41" fmla="*/ 993775 h 1800225"/>
              <a:gd name="connsiteX42" fmla="*/ 1273175 w 3140075"/>
              <a:gd name="connsiteY42" fmla="*/ 1050925 h 1800225"/>
              <a:gd name="connsiteX43" fmla="*/ 863600 w 3140075"/>
              <a:gd name="connsiteY43" fmla="*/ 1050925 h 1800225"/>
              <a:gd name="connsiteX44" fmla="*/ 863600 w 3140075"/>
              <a:gd name="connsiteY44" fmla="*/ 1117600 h 1800225"/>
              <a:gd name="connsiteX45" fmla="*/ 796925 w 3140075"/>
              <a:gd name="connsiteY45" fmla="*/ 1117600 h 1800225"/>
              <a:gd name="connsiteX46" fmla="*/ 796925 w 3140075"/>
              <a:gd name="connsiteY46" fmla="*/ 1184275 h 1800225"/>
              <a:gd name="connsiteX47" fmla="*/ 730250 w 3140075"/>
              <a:gd name="connsiteY47" fmla="*/ 1184275 h 1800225"/>
              <a:gd name="connsiteX48" fmla="*/ 730250 w 3140075"/>
              <a:gd name="connsiteY48" fmla="*/ 1244600 h 1800225"/>
              <a:gd name="connsiteX49" fmla="*/ 530225 w 3140075"/>
              <a:gd name="connsiteY49" fmla="*/ 1244600 h 1800225"/>
              <a:gd name="connsiteX50" fmla="*/ 530225 w 3140075"/>
              <a:gd name="connsiteY50" fmla="*/ 1365250 h 1800225"/>
              <a:gd name="connsiteX51" fmla="*/ 390525 w 3140075"/>
              <a:gd name="connsiteY51" fmla="*/ 1365250 h 1800225"/>
              <a:gd name="connsiteX52" fmla="*/ 390525 w 3140075"/>
              <a:gd name="connsiteY52" fmla="*/ 1425575 h 1800225"/>
              <a:gd name="connsiteX53" fmla="*/ 333375 w 3140075"/>
              <a:gd name="connsiteY53" fmla="*/ 1425575 h 1800225"/>
              <a:gd name="connsiteX54" fmla="*/ 333375 w 3140075"/>
              <a:gd name="connsiteY54" fmla="*/ 1552575 h 1800225"/>
              <a:gd name="connsiteX55" fmla="*/ 155575 w 3140075"/>
              <a:gd name="connsiteY55" fmla="*/ 1552575 h 1800225"/>
              <a:gd name="connsiteX56" fmla="*/ 155575 w 3140075"/>
              <a:gd name="connsiteY56" fmla="*/ 1800225 h 1800225"/>
              <a:gd name="connsiteX57" fmla="*/ 120650 w 3140075"/>
              <a:gd name="connsiteY57" fmla="*/ 1800225 h 1800225"/>
              <a:gd name="connsiteX58" fmla="*/ 0 w 3140075"/>
              <a:gd name="connsiteY58" fmla="*/ 1790700 h 1800225"/>
              <a:gd name="connsiteX0" fmla="*/ 0 w 3140075"/>
              <a:gd name="connsiteY0" fmla="*/ 1790700 h 1800225"/>
              <a:gd name="connsiteX1" fmla="*/ 0 w 3140075"/>
              <a:gd name="connsiteY1" fmla="*/ 1428750 h 1800225"/>
              <a:gd name="connsiteX2" fmla="*/ 38100 w 3140075"/>
              <a:gd name="connsiteY2" fmla="*/ 1428750 h 1800225"/>
              <a:gd name="connsiteX3" fmla="*/ 38100 w 3140075"/>
              <a:gd name="connsiteY3" fmla="*/ 1270000 h 1800225"/>
              <a:gd name="connsiteX4" fmla="*/ 139700 w 3140075"/>
              <a:gd name="connsiteY4" fmla="*/ 1270000 h 1800225"/>
              <a:gd name="connsiteX5" fmla="*/ 139700 w 3140075"/>
              <a:gd name="connsiteY5" fmla="*/ 996950 h 1800225"/>
              <a:gd name="connsiteX6" fmla="*/ 187325 w 3140075"/>
              <a:gd name="connsiteY6" fmla="*/ 996950 h 1800225"/>
              <a:gd name="connsiteX7" fmla="*/ 187325 w 3140075"/>
              <a:gd name="connsiteY7" fmla="*/ 920750 h 1800225"/>
              <a:gd name="connsiteX8" fmla="*/ 330200 w 3140075"/>
              <a:gd name="connsiteY8" fmla="*/ 920750 h 1800225"/>
              <a:gd name="connsiteX9" fmla="*/ 327025 w 3140075"/>
              <a:gd name="connsiteY9" fmla="*/ 866775 h 1800225"/>
              <a:gd name="connsiteX10" fmla="*/ 327025 w 3140075"/>
              <a:gd name="connsiteY10" fmla="*/ 742950 h 1800225"/>
              <a:gd name="connsiteX11" fmla="*/ 327025 w 3140075"/>
              <a:gd name="connsiteY11" fmla="*/ 742950 h 1800225"/>
              <a:gd name="connsiteX12" fmla="*/ 342900 w 3140075"/>
              <a:gd name="connsiteY12" fmla="*/ 742950 h 1800225"/>
              <a:gd name="connsiteX13" fmla="*/ 342900 w 3140075"/>
              <a:gd name="connsiteY13" fmla="*/ 669925 h 1800225"/>
              <a:gd name="connsiteX14" fmla="*/ 403225 w 3140075"/>
              <a:gd name="connsiteY14" fmla="*/ 669925 h 1800225"/>
              <a:gd name="connsiteX15" fmla="*/ 403225 w 3140075"/>
              <a:gd name="connsiteY15" fmla="*/ 577850 h 1800225"/>
              <a:gd name="connsiteX16" fmla="*/ 501650 w 3140075"/>
              <a:gd name="connsiteY16" fmla="*/ 577850 h 1800225"/>
              <a:gd name="connsiteX17" fmla="*/ 501650 w 3140075"/>
              <a:gd name="connsiteY17" fmla="*/ 450850 h 1800225"/>
              <a:gd name="connsiteX18" fmla="*/ 746125 w 3140075"/>
              <a:gd name="connsiteY18" fmla="*/ 450850 h 1800225"/>
              <a:gd name="connsiteX19" fmla="*/ 746125 w 3140075"/>
              <a:gd name="connsiteY19" fmla="*/ 419100 h 1800225"/>
              <a:gd name="connsiteX20" fmla="*/ 746125 w 3140075"/>
              <a:gd name="connsiteY20" fmla="*/ 346075 h 1800225"/>
              <a:gd name="connsiteX21" fmla="*/ 796925 w 3140075"/>
              <a:gd name="connsiteY21" fmla="*/ 346075 h 1800225"/>
              <a:gd name="connsiteX22" fmla="*/ 796925 w 3140075"/>
              <a:gd name="connsiteY22" fmla="*/ 307975 h 1800225"/>
              <a:gd name="connsiteX23" fmla="*/ 879475 w 3140075"/>
              <a:gd name="connsiteY23" fmla="*/ 307975 h 1800225"/>
              <a:gd name="connsiteX24" fmla="*/ 879475 w 3140075"/>
              <a:gd name="connsiteY24" fmla="*/ 228600 h 1800225"/>
              <a:gd name="connsiteX25" fmla="*/ 1282700 w 3140075"/>
              <a:gd name="connsiteY25" fmla="*/ 228600 h 1800225"/>
              <a:gd name="connsiteX26" fmla="*/ 1282700 w 3140075"/>
              <a:gd name="connsiteY26" fmla="*/ 139700 h 1800225"/>
              <a:gd name="connsiteX27" fmla="*/ 1368425 w 3140075"/>
              <a:gd name="connsiteY27" fmla="*/ 139700 h 1800225"/>
              <a:gd name="connsiteX28" fmla="*/ 1368425 w 3140075"/>
              <a:gd name="connsiteY28" fmla="*/ 69850 h 1800225"/>
              <a:gd name="connsiteX29" fmla="*/ 2025650 w 3140075"/>
              <a:gd name="connsiteY29" fmla="*/ 69850 h 1800225"/>
              <a:gd name="connsiteX30" fmla="*/ 2025650 w 3140075"/>
              <a:gd name="connsiteY30" fmla="*/ 0 h 1800225"/>
              <a:gd name="connsiteX31" fmla="*/ 2943225 w 3140075"/>
              <a:gd name="connsiteY31" fmla="*/ 0 h 1800225"/>
              <a:gd name="connsiteX32" fmla="*/ 3140075 w 3140075"/>
              <a:gd name="connsiteY32" fmla="*/ 0 h 1800225"/>
              <a:gd name="connsiteX33" fmla="*/ 3140075 w 3140075"/>
              <a:gd name="connsiteY33" fmla="*/ 542925 h 1800225"/>
              <a:gd name="connsiteX34" fmla="*/ 2968625 w 3140075"/>
              <a:gd name="connsiteY34" fmla="*/ 847725 h 1800225"/>
              <a:gd name="connsiteX35" fmla="*/ 2019300 w 3140075"/>
              <a:gd name="connsiteY35" fmla="*/ 847725 h 1800225"/>
              <a:gd name="connsiteX36" fmla="*/ 2019300 w 3140075"/>
              <a:gd name="connsiteY36" fmla="*/ 923925 h 1800225"/>
              <a:gd name="connsiteX37" fmla="*/ 1352550 w 3140075"/>
              <a:gd name="connsiteY37" fmla="*/ 923925 h 1800225"/>
              <a:gd name="connsiteX38" fmla="*/ 1352550 w 3140075"/>
              <a:gd name="connsiteY38" fmla="*/ 955675 h 1800225"/>
              <a:gd name="connsiteX39" fmla="*/ 1352550 w 3140075"/>
              <a:gd name="connsiteY39" fmla="*/ 993775 h 1800225"/>
              <a:gd name="connsiteX40" fmla="*/ 1273175 w 3140075"/>
              <a:gd name="connsiteY40" fmla="*/ 993775 h 1800225"/>
              <a:gd name="connsiteX41" fmla="*/ 1273175 w 3140075"/>
              <a:gd name="connsiteY41" fmla="*/ 1050925 h 1800225"/>
              <a:gd name="connsiteX42" fmla="*/ 863600 w 3140075"/>
              <a:gd name="connsiteY42" fmla="*/ 1050925 h 1800225"/>
              <a:gd name="connsiteX43" fmla="*/ 863600 w 3140075"/>
              <a:gd name="connsiteY43" fmla="*/ 1117600 h 1800225"/>
              <a:gd name="connsiteX44" fmla="*/ 796925 w 3140075"/>
              <a:gd name="connsiteY44" fmla="*/ 1117600 h 1800225"/>
              <a:gd name="connsiteX45" fmla="*/ 796925 w 3140075"/>
              <a:gd name="connsiteY45" fmla="*/ 1184275 h 1800225"/>
              <a:gd name="connsiteX46" fmla="*/ 730250 w 3140075"/>
              <a:gd name="connsiteY46" fmla="*/ 1184275 h 1800225"/>
              <a:gd name="connsiteX47" fmla="*/ 730250 w 3140075"/>
              <a:gd name="connsiteY47" fmla="*/ 1244600 h 1800225"/>
              <a:gd name="connsiteX48" fmla="*/ 530225 w 3140075"/>
              <a:gd name="connsiteY48" fmla="*/ 1244600 h 1800225"/>
              <a:gd name="connsiteX49" fmla="*/ 530225 w 3140075"/>
              <a:gd name="connsiteY49" fmla="*/ 1365250 h 1800225"/>
              <a:gd name="connsiteX50" fmla="*/ 390525 w 3140075"/>
              <a:gd name="connsiteY50" fmla="*/ 1365250 h 1800225"/>
              <a:gd name="connsiteX51" fmla="*/ 390525 w 3140075"/>
              <a:gd name="connsiteY51" fmla="*/ 1425575 h 1800225"/>
              <a:gd name="connsiteX52" fmla="*/ 333375 w 3140075"/>
              <a:gd name="connsiteY52" fmla="*/ 1425575 h 1800225"/>
              <a:gd name="connsiteX53" fmla="*/ 333375 w 3140075"/>
              <a:gd name="connsiteY53" fmla="*/ 1552575 h 1800225"/>
              <a:gd name="connsiteX54" fmla="*/ 155575 w 3140075"/>
              <a:gd name="connsiteY54" fmla="*/ 1552575 h 1800225"/>
              <a:gd name="connsiteX55" fmla="*/ 155575 w 3140075"/>
              <a:gd name="connsiteY55" fmla="*/ 1800225 h 1800225"/>
              <a:gd name="connsiteX56" fmla="*/ 120650 w 3140075"/>
              <a:gd name="connsiteY56" fmla="*/ 1800225 h 1800225"/>
              <a:gd name="connsiteX57" fmla="*/ 0 w 3140075"/>
              <a:gd name="connsiteY57" fmla="*/ 1790700 h 1800225"/>
              <a:gd name="connsiteX0" fmla="*/ 0 w 3140075"/>
              <a:gd name="connsiteY0" fmla="*/ 1790700 h 1800225"/>
              <a:gd name="connsiteX1" fmla="*/ 0 w 3140075"/>
              <a:gd name="connsiteY1" fmla="*/ 1428750 h 1800225"/>
              <a:gd name="connsiteX2" fmla="*/ 38100 w 3140075"/>
              <a:gd name="connsiteY2" fmla="*/ 1428750 h 1800225"/>
              <a:gd name="connsiteX3" fmla="*/ 38100 w 3140075"/>
              <a:gd name="connsiteY3" fmla="*/ 1270000 h 1800225"/>
              <a:gd name="connsiteX4" fmla="*/ 139700 w 3140075"/>
              <a:gd name="connsiteY4" fmla="*/ 1270000 h 1800225"/>
              <a:gd name="connsiteX5" fmla="*/ 139700 w 3140075"/>
              <a:gd name="connsiteY5" fmla="*/ 996950 h 1800225"/>
              <a:gd name="connsiteX6" fmla="*/ 187325 w 3140075"/>
              <a:gd name="connsiteY6" fmla="*/ 996950 h 1800225"/>
              <a:gd name="connsiteX7" fmla="*/ 187325 w 3140075"/>
              <a:gd name="connsiteY7" fmla="*/ 920750 h 1800225"/>
              <a:gd name="connsiteX8" fmla="*/ 330200 w 3140075"/>
              <a:gd name="connsiteY8" fmla="*/ 920750 h 1800225"/>
              <a:gd name="connsiteX9" fmla="*/ 327025 w 3140075"/>
              <a:gd name="connsiteY9" fmla="*/ 866775 h 1800225"/>
              <a:gd name="connsiteX10" fmla="*/ 327025 w 3140075"/>
              <a:gd name="connsiteY10" fmla="*/ 742950 h 1800225"/>
              <a:gd name="connsiteX11" fmla="*/ 327025 w 3140075"/>
              <a:gd name="connsiteY11" fmla="*/ 742950 h 1800225"/>
              <a:gd name="connsiteX12" fmla="*/ 342900 w 3140075"/>
              <a:gd name="connsiteY12" fmla="*/ 742950 h 1800225"/>
              <a:gd name="connsiteX13" fmla="*/ 342900 w 3140075"/>
              <a:gd name="connsiteY13" fmla="*/ 669925 h 1800225"/>
              <a:gd name="connsiteX14" fmla="*/ 403225 w 3140075"/>
              <a:gd name="connsiteY14" fmla="*/ 669925 h 1800225"/>
              <a:gd name="connsiteX15" fmla="*/ 403225 w 3140075"/>
              <a:gd name="connsiteY15" fmla="*/ 577850 h 1800225"/>
              <a:gd name="connsiteX16" fmla="*/ 501650 w 3140075"/>
              <a:gd name="connsiteY16" fmla="*/ 577850 h 1800225"/>
              <a:gd name="connsiteX17" fmla="*/ 501650 w 3140075"/>
              <a:gd name="connsiteY17" fmla="*/ 450850 h 1800225"/>
              <a:gd name="connsiteX18" fmla="*/ 746125 w 3140075"/>
              <a:gd name="connsiteY18" fmla="*/ 450850 h 1800225"/>
              <a:gd name="connsiteX19" fmla="*/ 746125 w 3140075"/>
              <a:gd name="connsiteY19" fmla="*/ 419100 h 1800225"/>
              <a:gd name="connsiteX20" fmla="*/ 746125 w 3140075"/>
              <a:gd name="connsiteY20" fmla="*/ 346075 h 1800225"/>
              <a:gd name="connsiteX21" fmla="*/ 796925 w 3140075"/>
              <a:gd name="connsiteY21" fmla="*/ 346075 h 1800225"/>
              <a:gd name="connsiteX22" fmla="*/ 796925 w 3140075"/>
              <a:gd name="connsiteY22" fmla="*/ 307975 h 1800225"/>
              <a:gd name="connsiteX23" fmla="*/ 879475 w 3140075"/>
              <a:gd name="connsiteY23" fmla="*/ 307975 h 1800225"/>
              <a:gd name="connsiteX24" fmla="*/ 879475 w 3140075"/>
              <a:gd name="connsiteY24" fmla="*/ 228600 h 1800225"/>
              <a:gd name="connsiteX25" fmla="*/ 1282700 w 3140075"/>
              <a:gd name="connsiteY25" fmla="*/ 228600 h 1800225"/>
              <a:gd name="connsiteX26" fmla="*/ 1282700 w 3140075"/>
              <a:gd name="connsiteY26" fmla="*/ 139700 h 1800225"/>
              <a:gd name="connsiteX27" fmla="*/ 1368425 w 3140075"/>
              <a:gd name="connsiteY27" fmla="*/ 139700 h 1800225"/>
              <a:gd name="connsiteX28" fmla="*/ 1368425 w 3140075"/>
              <a:gd name="connsiteY28" fmla="*/ 69850 h 1800225"/>
              <a:gd name="connsiteX29" fmla="*/ 2025650 w 3140075"/>
              <a:gd name="connsiteY29" fmla="*/ 69850 h 1800225"/>
              <a:gd name="connsiteX30" fmla="*/ 2025650 w 3140075"/>
              <a:gd name="connsiteY30" fmla="*/ 0 h 1800225"/>
              <a:gd name="connsiteX31" fmla="*/ 2943225 w 3140075"/>
              <a:gd name="connsiteY31" fmla="*/ 0 h 1800225"/>
              <a:gd name="connsiteX32" fmla="*/ 3140075 w 3140075"/>
              <a:gd name="connsiteY32" fmla="*/ 0 h 1800225"/>
              <a:gd name="connsiteX33" fmla="*/ 2968625 w 3140075"/>
              <a:gd name="connsiteY33" fmla="*/ 847725 h 1800225"/>
              <a:gd name="connsiteX34" fmla="*/ 2019300 w 3140075"/>
              <a:gd name="connsiteY34" fmla="*/ 847725 h 1800225"/>
              <a:gd name="connsiteX35" fmla="*/ 2019300 w 3140075"/>
              <a:gd name="connsiteY35" fmla="*/ 923925 h 1800225"/>
              <a:gd name="connsiteX36" fmla="*/ 1352550 w 3140075"/>
              <a:gd name="connsiteY36" fmla="*/ 923925 h 1800225"/>
              <a:gd name="connsiteX37" fmla="*/ 1352550 w 3140075"/>
              <a:gd name="connsiteY37" fmla="*/ 955675 h 1800225"/>
              <a:gd name="connsiteX38" fmla="*/ 1352550 w 3140075"/>
              <a:gd name="connsiteY38" fmla="*/ 993775 h 1800225"/>
              <a:gd name="connsiteX39" fmla="*/ 1273175 w 3140075"/>
              <a:gd name="connsiteY39" fmla="*/ 993775 h 1800225"/>
              <a:gd name="connsiteX40" fmla="*/ 1273175 w 3140075"/>
              <a:gd name="connsiteY40" fmla="*/ 1050925 h 1800225"/>
              <a:gd name="connsiteX41" fmla="*/ 863600 w 3140075"/>
              <a:gd name="connsiteY41" fmla="*/ 1050925 h 1800225"/>
              <a:gd name="connsiteX42" fmla="*/ 863600 w 3140075"/>
              <a:gd name="connsiteY42" fmla="*/ 1117600 h 1800225"/>
              <a:gd name="connsiteX43" fmla="*/ 796925 w 3140075"/>
              <a:gd name="connsiteY43" fmla="*/ 1117600 h 1800225"/>
              <a:gd name="connsiteX44" fmla="*/ 796925 w 3140075"/>
              <a:gd name="connsiteY44" fmla="*/ 1184275 h 1800225"/>
              <a:gd name="connsiteX45" fmla="*/ 730250 w 3140075"/>
              <a:gd name="connsiteY45" fmla="*/ 1184275 h 1800225"/>
              <a:gd name="connsiteX46" fmla="*/ 730250 w 3140075"/>
              <a:gd name="connsiteY46" fmla="*/ 1244600 h 1800225"/>
              <a:gd name="connsiteX47" fmla="*/ 530225 w 3140075"/>
              <a:gd name="connsiteY47" fmla="*/ 1244600 h 1800225"/>
              <a:gd name="connsiteX48" fmla="*/ 530225 w 3140075"/>
              <a:gd name="connsiteY48" fmla="*/ 1365250 h 1800225"/>
              <a:gd name="connsiteX49" fmla="*/ 390525 w 3140075"/>
              <a:gd name="connsiteY49" fmla="*/ 1365250 h 1800225"/>
              <a:gd name="connsiteX50" fmla="*/ 390525 w 3140075"/>
              <a:gd name="connsiteY50" fmla="*/ 1425575 h 1800225"/>
              <a:gd name="connsiteX51" fmla="*/ 333375 w 3140075"/>
              <a:gd name="connsiteY51" fmla="*/ 1425575 h 1800225"/>
              <a:gd name="connsiteX52" fmla="*/ 333375 w 3140075"/>
              <a:gd name="connsiteY52" fmla="*/ 1552575 h 1800225"/>
              <a:gd name="connsiteX53" fmla="*/ 155575 w 3140075"/>
              <a:gd name="connsiteY53" fmla="*/ 1552575 h 1800225"/>
              <a:gd name="connsiteX54" fmla="*/ 155575 w 3140075"/>
              <a:gd name="connsiteY54" fmla="*/ 1800225 h 1800225"/>
              <a:gd name="connsiteX55" fmla="*/ 120650 w 3140075"/>
              <a:gd name="connsiteY55" fmla="*/ 1800225 h 1800225"/>
              <a:gd name="connsiteX56" fmla="*/ 0 w 3140075"/>
              <a:gd name="connsiteY56" fmla="*/ 1790700 h 1800225"/>
              <a:gd name="connsiteX0" fmla="*/ 0 w 2968625"/>
              <a:gd name="connsiteY0" fmla="*/ 1790700 h 1800225"/>
              <a:gd name="connsiteX1" fmla="*/ 0 w 2968625"/>
              <a:gd name="connsiteY1" fmla="*/ 1428750 h 1800225"/>
              <a:gd name="connsiteX2" fmla="*/ 38100 w 2968625"/>
              <a:gd name="connsiteY2" fmla="*/ 1428750 h 1800225"/>
              <a:gd name="connsiteX3" fmla="*/ 38100 w 2968625"/>
              <a:gd name="connsiteY3" fmla="*/ 1270000 h 1800225"/>
              <a:gd name="connsiteX4" fmla="*/ 139700 w 2968625"/>
              <a:gd name="connsiteY4" fmla="*/ 1270000 h 1800225"/>
              <a:gd name="connsiteX5" fmla="*/ 139700 w 2968625"/>
              <a:gd name="connsiteY5" fmla="*/ 996950 h 1800225"/>
              <a:gd name="connsiteX6" fmla="*/ 187325 w 2968625"/>
              <a:gd name="connsiteY6" fmla="*/ 996950 h 1800225"/>
              <a:gd name="connsiteX7" fmla="*/ 187325 w 2968625"/>
              <a:gd name="connsiteY7" fmla="*/ 920750 h 1800225"/>
              <a:gd name="connsiteX8" fmla="*/ 330200 w 2968625"/>
              <a:gd name="connsiteY8" fmla="*/ 920750 h 1800225"/>
              <a:gd name="connsiteX9" fmla="*/ 327025 w 2968625"/>
              <a:gd name="connsiteY9" fmla="*/ 866775 h 1800225"/>
              <a:gd name="connsiteX10" fmla="*/ 327025 w 2968625"/>
              <a:gd name="connsiteY10" fmla="*/ 742950 h 1800225"/>
              <a:gd name="connsiteX11" fmla="*/ 327025 w 2968625"/>
              <a:gd name="connsiteY11" fmla="*/ 742950 h 1800225"/>
              <a:gd name="connsiteX12" fmla="*/ 342900 w 2968625"/>
              <a:gd name="connsiteY12" fmla="*/ 742950 h 1800225"/>
              <a:gd name="connsiteX13" fmla="*/ 342900 w 2968625"/>
              <a:gd name="connsiteY13" fmla="*/ 669925 h 1800225"/>
              <a:gd name="connsiteX14" fmla="*/ 403225 w 2968625"/>
              <a:gd name="connsiteY14" fmla="*/ 669925 h 1800225"/>
              <a:gd name="connsiteX15" fmla="*/ 403225 w 2968625"/>
              <a:gd name="connsiteY15" fmla="*/ 577850 h 1800225"/>
              <a:gd name="connsiteX16" fmla="*/ 501650 w 2968625"/>
              <a:gd name="connsiteY16" fmla="*/ 577850 h 1800225"/>
              <a:gd name="connsiteX17" fmla="*/ 501650 w 2968625"/>
              <a:gd name="connsiteY17" fmla="*/ 450850 h 1800225"/>
              <a:gd name="connsiteX18" fmla="*/ 746125 w 2968625"/>
              <a:gd name="connsiteY18" fmla="*/ 450850 h 1800225"/>
              <a:gd name="connsiteX19" fmla="*/ 746125 w 2968625"/>
              <a:gd name="connsiteY19" fmla="*/ 419100 h 1800225"/>
              <a:gd name="connsiteX20" fmla="*/ 746125 w 2968625"/>
              <a:gd name="connsiteY20" fmla="*/ 346075 h 1800225"/>
              <a:gd name="connsiteX21" fmla="*/ 796925 w 2968625"/>
              <a:gd name="connsiteY21" fmla="*/ 346075 h 1800225"/>
              <a:gd name="connsiteX22" fmla="*/ 796925 w 2968625"/>
              <a:gd name="connsiteY22" fmla="*/ 307975 h 1800225"/>
              <a:gd name="connsiteX23" fmla="*/ 879475 w 2968625"/>
              <a:gd name="connsiteY23" fmla="*/ 307975 h 1800225"/>
              <a:gd name="connsiteX24" fmla="*/ 879475 w 2968625"/>
              <a:gd name="connsiteY24" fmla="*/ 228600 h 1800225"/>
              <a:gd name="connsiteX25" fmla="*/ 1282700 w 2968625"/>
              <a:gd name="connsiteY25" fmla="*/ 228600 h 1800225"/>
              <a:gd name="connsiteX26" fmla="*/ 1282700 w 2968625"/>
              <a:gd name="connsiteY26" fmla="*/ 139700 h 1800225"/>
              <a:gd name="connsiteX27" fmla="*/ 1368425 w 2968625"/>
              <a:gd name="connsiteY27" fmla="*/ 139700 h 1800225"/>
              <a:gd name="connsiteX28" fmla="*/ 1368425 w 2968625"/>
              <a:gd name="connsiteY28" fmla="*/ 69850 h 1800225"/>
              <a:gd name="connsiteX29" fmla="*/ 2025650 w 2968625"/>
              <a:gd name="connsiteY29" fmla="*/ 69850 h 1800225"/>
              <a:gd name="connsiteX30" fmla="*/ 2025650 w 2968625"/>
              <a:gd name="connsiteY30" fmla="*/ 0 h 1800225"/>
              <a:gd name="connsiteX31" fmla="*/ 2943225 w 2968625"/>
              <a:gd name="connsiteY31" fmla="*/ 0 h 1800225"/>
              <a:gd name="connsiteX32" fmla="*/ 2968625 w 2968625"/>
              <a:gd name="connsiteY32" fmla="*/ 847725 h 1800225"/>
              <a:gd name="connsiteX33" fmla="*/ 2019300 w 2968625"/>
              <a:gd name="connsiteY33" fmla="*/ 847725 h 1800225"/>
              <a:gd name="connsiteX34" fmla="*/ 2019300 w 2968625"/>
              <a:gd name="connsiteY34" fmla="*/ 923925 h 1800225"/>
              <a:gd name="connsiteX35" fmla="*/ 1352550 w 2968625"/>
              <a:gd name="connsiteY35" fmla="*/ 923925 h 1800225"/>
              <a:gd name="connsiteX36" fmla="*/ 1352550 w 2968625"/>
              <a:gd name="connsiteY36" fmla="*/ 955675 h 1800225"/>
              <a:gd name="connsiteX37" fmla="*/ 1352550 w 2968625"/>
              <a:gd name="connsiteY37" fmla="*/ 993775 h 1800225"/>
              <a:gd name="connsiteX38" fmla="*/ 1273175 w 2968625"/>
              <a:gd name="connsiteY38" fmla="*/ 993775 h 1800225"/>
              <a:gd name="connsiteX39" fmla="*/ 1273175 w 2968625"/>
              <a:gd name="connsiteY39" fmla="*/ 1050925 h 1800225"/>
              <a:gd name="connsiteX40" fmla="*/ 863600 w 2968625"/>
              <a:gd name="connsiteY40" fmla="*/ 1050925 h 1800225"/>
              <a:gd name="connsiteX41" fmla="*/ 863600 w 2968625"/>
              <a:gd name="connsiteY41" fmla="*/ 1117600 h 1800225"/>
              <a:gd name="connsiteX42" fmla="*/ 796925 w 2968625"/>
              <a:gd name="connsiteY42" fmla="*/ 1117600 h 1800225"/>
              <a:gd name="connsiteX43" fmla="*/ 796925 w 2968625"/>
              <a:gd name="connsiteY43" fmla="*/ 1184275 h 1800225"/>
              <a:gd name="connsiteX44" fmla="*/ 730250 w 2968625"/>
              <a:gd name="connsiteY44" fmla="*/ 1184275 h 1800225"/>
              <a:gd name="connsiteX45" fmla="*/ 730250 w 2968625"/>
              <a:gd name="connsiteY45" fmla="*/ 1244600 h 1800225"/>
              <a:gd name="connsiteX46" fmla="*/ 530225 w 2968625"/>
              <a:gd name="connsiteY46" fmla="*/ 1244600 h 1800225"/>
              <a:gd name="connsiteX47" fmla="*/ 530225 w 2968625"/>
              <a:gd name="connsiteY47" fmla="*/ 1365250 h 1800225"/>
              <a:gd name="connsiteX48" fmla="*/ 390525 w 2968625"/>
              <a:gd name="connsiteY48" fmla="*/ 1365250 h 1800225"/>
              <a:gd name="connsiteX49" fmla="*/ 390525 w 2968625"/>
              <a:gd name="connsiteY49" fmla="*/ 1425575 h 1800225"/>
              <a:gd name="connsiteX50" fmla="*/ 333375 w 2968625"/>
              <a:gd name="connsiteY50" fmla="*/ 1425575 h 1800225"/>
              <a:gd name="connsiteX51" fmla="*/ 333375 w 2968625"/>
              <a:gd name="connsiteY51" fmla="*/ 1552575 h 1800225"/>
              <a:gd name="connsiteX52" fmla="*/ 155575 w 2968625"/>
              <a:gd name="connsiteY52" fmla="*/ 1552575 h 1800225"/>
              <a:gd name="connsiteX53" fmla="*/ 155575 w 2968625"/>
              <a:gd name="connsiteY53" fmla="*/ 1800225 h 1800225"/>
              <a:gd name="connsiteX54" fmla="*/ 120650 w 2968625"/>
              <a:gd name="connsiteY54" fmla="*/ 1800225 h 1800225"/>
              <a:gd name="connsiteX55" fmla="*/ 0 w 2968625"/>
              <a:gd name="connsiteY55" fmla="*/ 1790700 h 1800225"/>
              <a:gd name="connsiteX0" fmla="*/ 0 w 2957696"/>
              <a:gd name="connsiteY0" fmla="*/ 1790700 h 1800225"/>
              <a:gd name="connsiteX1" fmla="*/ 0 w 2957696"/>
              <a:gd name="connsiteY1" fmla="*/ 1428750 h 1800225"/>
              <a:gd name="connsiteX2" fmla="*/ 38100 w 2957696"/>
              <a:gd name="connsiteY2" fmla="*/ 1428750 h 1800225"/>
              <a:gd name="connsiteX3" fmla="*/ 38100 w 2957696"/>
              <a:gd name="connsiteY3" fmla="*/ 1270000 h 1800225"/>
              <a:gd name="connsiteX4" fmla="*/ 139700 w 2957696"/>
              <a:gd name="connsiteY4" fmla="*/ 1270000 h 1800225"/>
              <a:gd name="connsiteX5" fmla="*/ 139700 w 2957696"/>
              <a:gd name="connsiteY5" fmla="*/ 996950 h 1800225"/>
              <a:gd name="connsiteX6" fmla="*/ 187325 w 2957696"/>
              <a:gd name="connsiteY6" fmla="*/ 996950 h 1800225"/>
              <a:gd name="connsiteX7" fmla="*/ 187325 w 2957696"/>
              <a:gd name="connsiteY7" fmla="*/ 920750 h 1800225"/>
              <a:gd name="connsiteX8" fmla="*/ 330200 w 2957696"/>
              <a:gd name="connsiteY8" fmla="*/ 920750 h 1800225"/>
              <a:gd name="connsiteX9" fmla="*/ 327025 w 2957696"/>
              <a:gd name="connsiteY9" fmla="*/ 866775 h 1800225"/>
              <a:gd name="connsiteX10" fmla="*/ 327025 w 2957696"/>
              <a:gd name="connsiteY10" fmla="*/ 742950 h 1800225"/>
              <a:gd name="connsiteX11" fmla="*/ 327025 w 2957696"/>
              <a:gd name="connsiteY11" fmla="*/ 742950 h 1800225"/>
              <a:gd name="connsiteX12" fmla="*/ 342900 w 2957696"/>
              <a:gd name="connsiteY12" fmla="*/ 742950 h 1800225"/>
              <a:gd name="connsiteX13" fmla="*/ 342900 w 2957696"/>
              <a:gd name="connsiteY13" fmla="*/ 669925 h 1800225"/>
              <a:gd name="connsiteX14" fmla="*/ 403225 w 2957696"/>
              <a:gd name="connsiteY14" fmla="*/ 669925 h 1800225"/>
              <a:gd name="connsiteX15" fmla="*/ 403225 w 2957696"/>
              <a:gd name="connsiteY15" fmla="*/ 577850 h 1800225"/>
              <a:gd name="connsiteX16" fmla="*/ 501650 w 2957696"/>
              <a:gd name="connsiteY16" fmla="*/ 577850 h 1800225"/>
              <a:gd name="connsiteX17" fmla="*/ 501650 w 2957696"/>
              <a:gd name="connsiteY17" fmla="*/ 450850 h 1800225"/>
              <a:gd name="connsiteX18" fmla="*/ 746125 w 2957696"/>
              <a:gd name="connsiteY18" fmla="*/ 450850 h 1800225"/>
              <a:gd name="connsiteX19" fmla="*/ 746125 w 2957696"/>
              <a:gd name="connsiteY19" fmla="*/ 419100 h 1800225"/>
              <a:gd name="connsiteX20" fmla="*/ 746125 w 2957696"/>
              <a:gd name="connsiteY20" fmla="*/ 346075 h 1800225"/>
              <a:gd name="connsiteX21" fmla="*/ 796925 w 2957696"/>
              <a:gd name="connsiteY21" fmla="*/ 346075 h 1800225"/>
              <a:gd name="connsiteX22" fmla="*/ 796925 w 2957696"/>
              <a:gd name="connsiteY22" fmla="*/ 307975 h 1800225"/>
              <a:gd name="connsiteX23" fmla="*/ 879475 w 2957696"/>
              <a:gd name="connsiteY23" fmla="*/ 307975 h 1800225"/>
              <a:gd name="connsiteX24" fmla="*/ 879475 w 2957696"/>
              <a:gd name="connsiteY24" fmla="*/ 228600 h 1800225"/>
              <a:gd name="connsiteX25" fmla="*/ 1282700 w 2957696"/>
              <a:gd name="connsiteY25" fmla="*/ 228600 h 1800225"/>
              <a:gd name="connsiteX26" fmla="*/ 1282700 w 2957696"/>
              <a:gd name="connsiteY26" fmla="*/ 139700 h 1800225"/>
              <a:gd name="connsiteX27" fmla="*/ 1368425 w 2957696"/>
              <a:gd name="connsiteY27" fmla="*/ 139700 h 1800225"/>
              <a:gd name="connsiteX28" fmla="*/ 1368425 w 2957696"/>
              <a:gd name="connsiteY28" fmla="*/ 69850 h 1800225"/>
              <a:gd name="connsiteX29" fmla="*/ 2025650 w 2957696"/>
              <a:gd name="connsiteY29" fmla="*/ 69850 h 1800225"/>
              <a:gd name="connsiteX30" fmla="*/ 2025650 w 2957696"/>
              <a:gd name="connsiteY30" fmla="*/ 0 h 1800225"/>
              <a:gd name="connsiteX31" fmla="*/ 2943225 w 2957696"/>
              <a:gd name="connsiteY31" fmla="*/ 0 h 1800225"/>
              <a:gd name="connsiteX32" fmla="*/ 2957696 w 2957696"/>
              <a:gd name="connsiteY32" fmla="*/ 847725 h 1800225"/>
              <a:gd name="connsiteX33" fmla="*/ 2019300 w 2957696"/>
              <a:gd name="connsiteY33" fmla="*/ 847725 h 1800225"/>
              <a:gd name="connsiteX34" fmla="*/ 2019300 w 2957696"/>
              <a:gd name="connsiteY34" fmla="*/ 923925 h 1800225"/>
              <a:gd name="connsiteX35" fmla="*/ 1352550 w 2957696"/>
              <a:gd name="connsiteY35" fmla="*/ 923925 h 1800225"/>
              <a:gd name="connsiteX36" fmla="*/ 1352550 w 2957696"/>
              <a:gd name="connsiteY36" fmla="*/ 955675 h 1800225"/>
              <a:gd name="connsiteX37" fmla="*/ 1352550 w 2957696"/>
              <a:gd name="connsiteY37" fmla="*/ 993775 h 1800225"/>
              <a:gd name="connsiteX38" fmla="*/ 1273175 w 2957696"/>
              <a:gd name="connsiteY38" fmla="*/ 993775 h 1800225"/>
              <a:gd name="connsiteX39" fmla="*/ 1273175 w 2957696"/>
              <a:gd name="connsiteY39" fmla="*/ 1050925 h 1800225"/>
              <a:gd name="connsiteX40" fmla="*/ 863600 w 2957696"/>
              <a:gd name="connsiteY40" fmla="*/ 1050925 h 1800225"/>
              <a:gd name="connsiteX41" fmla="*/ 863600 w 2957696"/>
              <a:gd name="connsiteY41" fmla="*/ 1117600 h 1800225"/>
              <a:gd name="connsiteX42" fmla="*/ 796925 w 2957696"/>
              <a:gd name="connsiteY42" fmla="*/ 1117600 h 1800225"/>
              <a:gd name="connsiteX43" fmla="*/ 796925 w 2957696"/>
              <a:gd name="connsiteY43" fmla="*/ 1184275 h 1800225"/>
              <a:gd name="connsiteX44" fmla="*/ 730250 w 2957696"/>
              <a:gd name="connsiteY44" fmla="*/ 1184275 h 1800225"/>
              <a:gd name="connsiteX45" fmla="*/ 730250 w 2957696"/>
              <a:gd name="connsiteY45" fmla="*/ 1244600 h 1800225"/>
              <a:gd name="connsiteX46" fmla="*/ 530225 w 2957696"/>
              <a:gd name="connsiteY46" fmla="*/ 1244600 h 1800225"/>
              <a:gd name="connsiteX47" fmla="*/ 530225 w 2957696"/>
              <a:gd name="connsiteY47" fmla="*/ 1365250 h 1800225"/>
              <a:gd name="connsiteX48" fmla="*/ 390525 w 2957696"/>
              <a:gd name="connsiteY48" fmla="*/ 1365250 h 1800225"/>
              <a:gd name="connsiteX49" fmla="*/ 390525 w 2957696"/>
              <a:gd name="connsiteY49" fmla="*/ 1425575 h 1800225"/>
              <a:gd name="connsiteX50" fmla="*/ 333375 w 2957696"/>
              <a:gd name="connsiteY50" fmla="*/ 1425575 h 1800225"/>
              <a:gd name="connsiteX51" fmla="*/ 333375 w 2957696"/>
              <a:gd name="connsiteY51" fmla="*/ 1552575 h 1800225"/>
              <a:gd name="connsiteX52" fmla="*/ 155575 w 2957696"/>
              <a:gd name="connsiteY52" fmla="*/ 1552575 h 1800225"/>
              <a:gd name="connsiteX53" fmla="*/ 155575 w 2957696"/>
              <a:gd name="connsiteY53" fmla="*/ 1800225 h 1800225"/>
              <a:gd name="connsiteX54" fmla="*/ 120650 w 2957696"/>
              <a:gd name="connsiteY54" fmla="*/ 1800225 h 1800225"/>
              <a:gd name="connsiteX55" fmla="*/ 0 w 2957696"/>
              <a:gd name="connsiteY55" fmla="*/ 1790700 h 180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957696" h="1800225">
                <a:moveTo>
                  <a:pt x="0" y="1790700"/>
                </a:moveTo>
                <a:lnTo>
                  <a:pt x="0" y="1428750"/>
                </a:lnTo>
                <a:lnTo>
                  <a:pt x="38100" y="1428750"/>
                </a:lnTo>
                <a:lnTo>
                  <a:pt x="38100" y="1270000"/>
                </a:lnTo>
                <a:lnTo>
                  <a:pt x="139700" y="1270000"/>
                </a:lnTo>
                <a:lnTo>
                  <a:pt x="139700" y="996950"/>
                </a:lnTo>
                <a:lnTo>
                  <a:pt x="187325" y="996950"/>
                </a:lnTo>
                <a:lnTo>
                  <a:pt x="187325" y="920750"/>
                </a:lnTo>
                <a:lnTo>
                  <a:pt x="330200" y="920750"/>
                </a:lnTo>
                <a:cubicBezTo>
                  <a:pt x="326959" y="868894"/>
                  <a:pt x="327025" y="886916"/>
                  <a:pt x="327025" y="866775"/>
                </a:cubicBezTo>
                <a:lnTo>
                  <a:pt x="327025" y="742950"/>
                </a:lnTo>
                <a:lnTo>
                  <a:pt x="327025" y="742950"/>
                </a:lnTo>
                <a:lnTo>
                  <a:pt x="342900" y="742950"/>
                </a:lnTo>
                <a:lnTo>
                  <a:pt x="342900" y="669925"/>
                </a:lnTo>
                <a:lnTo>
                  <a:pt x="403225" y="669925"/>
                </a:lnTo>
                <a:lnTo>
                  <a:pt x="403225" y="577850"/>
                </a:lnTo>
                <a:lnTo>
                  <a:pt x="501650" y="577850"/>
                </a:lnTo>
                <a:lnTo>
                  <a:pt x="501650" y="450850"/>
                </a:lnTo>
                <a:lnTo>
                  <a:pt x="746125" y="450850"/>
                </a:lnTo>
                <a:lnTo>
                  <a:pt x="746125" y="419100"/>
                </a:lnTo>
                <a:lnTo>
                  <a:pt x="746125" y="346075"/>
                </a:lnTo>
                <a:lnTo>
                  <a:pt x="796925" y="346075"/>
                </a:lnTo>
                <a:lnTo>
                  <a:pt x="796925" y="307975"/>
                </a:lnTo>
                <a:lnTo>
                  <a:pt x="879475" y="307975"/>
                </a:lnTo>
                <a:lnTo>
                  <a:pt x="879475" y="228600"/>
                </a:lnTo>
                <a:lnTo>
                  <a:pt x="1282700" y="228600"/>
                </a:lnTo>
                <a:lnTo>
                  <a:pt x="1282700" y="139700"/>
                </a:lnTo>
                <a:lnTo>
                  <a:pt x="1368425" y="139700"/>
                </a:lnTo>
                <a:lnTo>
                  <a:pt x="1368425" y="69850"/>
                </a:lnTo>
                <a:lnTo>
                  <a:pt x="2025650" y="69850"/>
                </a:lnTo>
                <a:lnTo>
                  <a:pt x="2025650" y="0"/>
                </a:lnTo>
                <a:lnTo>
                  <a:pt x="2943225" y="0"/>
                </a:lnTo>
                <a:lnTo>
                  <a:pt x="2957696" y="847725"/>
                </a:lnTo>
                <a:lnTo>
                  <a:pt x="2019300" y="847725"/>
                </a:lnTo>
                <a:lnTo>
                  <a:pt x="2019300" y="923925"/>
                </a:lnTo>
                <a:lnTo>
                  <a:pt x="1352550" y="923925"/>
                </a:lnTo>
                <a:lnTo>
                  <a:pt x="1352550" y="955675"/>
                </a:lnTo>
                <a:lnTo>
                  <a:pt x="1352550" y="993775"/>
                </a:lnTo>
                <a:lnTo>
                  <a:pt x="1273175" y="993775"/>
                </a:lnTo>
                <a:lnTo>
                  <a:pt x="1273175" y="1050925"/>
                </a:lnTo>
                <a:lnTo>
                  <a:pt x="863600" y="1050925"/>
                </a:lnTo>
                <a:lnTo>
                  <a:pt x="863600" y="1117600"/>
                </a:lnTo>
                <a:lnTo>
                  <a:pt x="796925" y="1117600"/>
                </a:lnTo>
                <a:lnTo>
                  <a:pt x="796925" y="1184275"/>
                </a:lnTo>
                <a:lnTo>
                  <a:pt x="730250" y="1184275"/>
                </a:lnTo>
                <a:lnTo>
                  <a:pt x="730250" y="1244600"/>
                </a:lnTo>
                <a:lnTo>
                  <a:pt x="530225" y="1244600"/>
                </a:lnTo>
                <a:lnTo>
                  <a:pt x="530225" y="1365250"/>
                </a:lnTo>
                <a:lnTo>
                  <a:pt x="390525" y="1365250"/>
                </a:lnTo>
                <a:lnTo>
                  <a:pt x="390525" y="1425575"/>
                </a:lnTo>
                <a:lnTo>
                  <a:pt x="333375" y="1425575"/>
                </a:lnTo>
                <a:lnTo>
                  <a:pt x="333375" y="1552575"/>
                </a:lnTo>
                <a:lnTo>
                  <a:pt x="155575" y="1552575"/>
                </a:lnTo>
                <a:lnTo>
                  <a:pt x="155575" y="1800225"/>
                </a:lnTo>
                <a:lnTo>
                  <a:pt x="120650" y="1800225"/>
                </a:lnTo>
                <a:lnTo>
                  <a:pt x="0" y="1790700"/>
                </a:lnTo>
                <a:close/>
              </a:path>
            </a:pathLst>
          </a:custGeom>
          <a:solidFill>
            <a:srgbClr val="4DA1BB">
              <a:alpha val="13000"/>
            </a:srgb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A75A6688-8B77-1CF5-0D94-E63F1A5A2836}"/>
              </a:ext>
            </a:extLst>
          </p:cNvPr>
          <p:cNvSpPr/>
          <p:nvPr/>
        </p:nvSpPr>
        <p:spPr bwMode="auto">
          <a:xfrm>
            <a:off x="2874348" y="3966264"/>
            <a:ext cx="3057707" cy="652311"/>
          </a:xfrm>
          <a:custGeom>
            <a:avLst/>
            <a:gdLst>
              <a:gd name="connsiteX0" fmla="*/ 0 w 3057707"/>
              <a:gd name="connsiteY0" fmla="*/ 652311 h 652311"/>
              <a:gd name="connsiteX1" fmla="*/ 0 w 3057707"/>
              <a:gd name="connsiteY1" fmla="*/ 489233 h 652311"/>
              <a:gd name="connsiteX2" fmla="*/ 381485 w 3057707"/>
              <a:gd name="connsiteY2" fmla="*/ 489233 h 652311"/>
              <a:gd name="connsiteX3" fmla="*/ 381485 w 3057707"/>
              <a:gd name="connsiteY3" fmla="*/ 428079 h 652311"/>
              <a:gd name="connsiteX4" fmla="*/ 719289 w 3057707"/>
              <a:gd name="connsiteY4" fmla="*/ 428079 h 652311"/>
              <a:gd name="connsiteX5" fmla="*/ 719289 w 3057707"/>
              <a:gd name="connsiteY5" fmla="*/ 372749 h 652311"/>
              <a:gd name="connsiteX6" fmla="*/ 1942372 w 3057707"/>
              <a:gd name="connsiteY6" fmla="*/ 372749 h 652311"/>
              <a:gd name="connsiteX7" fmla="*/ 1942372 w 3057707"/>
              <a:gd name="connsiteY7" fmla="*/ 212584 h 652311"/>
              <a:gd name="connsiteX8" fmla="*/ 2018087 w 3057707"/>
              <a:gd name="connsiteY8" fmla="*/ 212584 h 652311"/>
              <a:gd name="connsiteX9" fmla="*/ 2018087 w 3057707"/>
              <a:gd name="connsiteY9" fmla="*/ 107748 h 652311"/>
              <a:gd name="connsiteX10" fmla="*/ 2087977 w 3057707"/>
              <a:gd name="connsiteY10" fmla="*/ 107748 h 652311"/>
              <a:gd name="connsiteX11" fmla="*/ 2087977 w 3057707"/>
              <a:gd name="connsiteY11" fmla="*/ 0 h 652311"/>
              <a:gd name="connsiteX12" fmla="*/ 3057707 w 3057707"/>
              <a:gd name="connsiteY12" fmla="*/ 0 h 652311"/>
              <a:gd name="connsiteX13" fmla="*/ 3057707 w 3057707"/>
              <a:gd name="connsiteY13" fmla="*/ 515442 h 652311"/>
              <a:gd name="connsiteX14" fmla="*/ 2035559 w 3057707"/>
              <a:gd name="connsiteY14" fmla="*/ 515442 h 652311"/>
              <a:gd name="connsiteX15" fmla="*/ 2035559 w 3057707"/>
              <a:gd name="connsiteY15" fmla="*/ 591157 h 652311"/>
              <a:gd name="connsiteX16" fmla="*/ 1954020 w 3057707"/>
              <a:gd name="connsiteY16" fmla="*/ 591157 h 652311"/>
              <a:gd name="connsiteX17" fmla="*/ 1954020 w 3057707"/>
              <a:gd name="connsiteY17" fmla="*/ 611542 h 652311"/>
              <a:gd name="connsiteX18" fmla="*/ 381485 w 3057707"/>
              <a:gd name="connsiteY18" fmla="*/ 611542 h 652311"/>
              <a:gd name="connsiteX19" fmla="*/ 381485 w 3057707"/>
              <a:gd name="connsiteY19" fmla="*/ 643575 h 652311"/>
              <a:gd name="connsiteX20" fmla="*/ 0 w 3057707"/>
              <a:gd name="connsiteY20" fmla="*/ 652311 h 65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057707" h="652311">
                <a:moveTo>
                  <a:pt x="0" y="652311"/>
                </a:moveTo>
                <a:lnTo>
                  <a:pt x="0" y="489233"/>
                </a:lnTo>
                <a:lnTo>
                  <a:pt x="381485" y="489233"/>
                </a:lnTo>
                <a:lnTo>
                  <a:pt x="381485" y="428079"/>
                </a:lnTo>
                <a:lnTo>
                  <a:pt x="719289" y="428079"/>
                </a:lnTo>
                <a:lnTo>
                  <a:pt x="719289" y="372749"/>
                </a:lnTo>
                <a:lnTo>
                  <a:pt x="1942372" y="372749"/>
                </a:lnTo>
                <a:lnTo>
                  <a:pt x="1942372" y="212584"/>
                </a:lnTo>
                <a:lnTo>
                  <a:pt x="2018087" y="212584"/>
                </a:lnTo>
                <a:lnTo>
                  <a:pt x="2018087" y="107748"/>
                </a:lnTo>
                <a:lnTo>
                  <a:pt x="2087977" y="107748"/>
                </a:lnTo>
                <a:lnTo>
                  <a:pt x="2087977" y="0"/>
                </a:lnTo>
                <a:lnTo>
                  <a:pt x="3057707" y="0"/>
                </a:lnTo>
                <a:lnTo>
                  <a:pt x="3057707" y="515442"/>
                </a:lnTo>
                <a:lnTo>
                  <a:pt x="2035559" y="515442"/>
                </a:lnTo>
                <a:lnTo>
                  <a:pt x="2035559" y="591157"/>
                </a:lnTo>
                <a:lnTo>
                  <a:pt x="1954020" y="591157"/>
                </a:lnTo>
                <a:lnTo>
                  <a:pt x="1954020" y="611542"/>
                </a:lnTo>
                <a:lnTo>
                  <a:pt x="381485" y="611542"/>
                </a:lnTo>
                <a:lnTo>
                  <a:pt x="381485" y="643575"/>
                </a:lnTo>
                <a:lnTo>
                  <a:pt x="0" y="652311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1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AAD1358-1DCF-A9DB-4FE2-26F98CC9E04C}"/>
              </a:ext>
            </a:extLst>
          </p:cNvPr>
          <p:cNvSpPr/>
          <p:nvPr/>
        </p:nvSpPr>
        <p:spPr bwMode="auto">
          <a:xfrm>
            <a:off x="2687973" y="3360547"/>
            <a:ext cx="3235346" cy="1246380"/>
          </a:xfrm>
          <a:custGeom>
            <a:avLst/>
            <a:gdLst>
              <a:gd name="connsiteX0" fmla="*/ 0 w 3235346"/>
              <a:gd name="connsiteY0" fmla="*/ 1246380 h 1246380"/>
              <a:gd name="connsiteX1" fmla="*/ 0 w 3235346"/>
              <a:gd name="connsiteY1" fmla="*/ 1144456 h 1246380"/>
              <a:gd name="connsiteX2" fmla="*/ 23297 w 3235346"/>
              <a:gd name="connsiteY2" fmla="*/ 1144456 h 1246380"/>
              <a:gd name="connsiteX3" fmla="*/ 23297 w 3235346"/>
              <a:gd name="connsiteY3" fmla="*/ 894015 h 1246380"/>
              <a:gd name="connsiteX4" fmla="*/ 37858 w 3235346"/>
              <a:gd name="connsiteY4" fmla="*/ 894015 h 1246380"/>
              <a:gd name="connsiteX5" fmla="*/ 37858 w 3235346"/>
              <a:gd name="connsiteY5" fmla="*/ 795004 h 1246380"/>
              <a:gd name="connsiteX6" fmla="*/ 160166 w 3235346"/>
              <a:gd name="connsiteY6" fmla="*/ 795004 h 1246380"/>
              <a:gd name="connsiteX7" fmla="*/ 160166 w 3235346"/>
              <a:gd name="connsiteY7" fmla="*/ 687256 h 1246380"/>
              <a:gd name="connsiteX8" fmla="*/ 774619 w 3235346"/>
              <a:gd name="connsiteY8" fmla="*/ 687256 h 1246380"/>
              <a:gd name="connsiteX9" fmla="*/ 774619 w 3235346"/>
              <a:gd name="connsiteY9" fmla="*/ 480497 h 1246380"/>
              <a:gd name="connsiteX10" fmla="*/ 888191 w 3235346"/>
              <a:gd name="connsiteY10" fmla="*/ 480497 h 1246380"/>
              <a:gd name="connsiteX11" fmla="*/ 888191 w 3235346"/>
              <a:gd name="connsiteY11" fmla="*/ 384398 h 1246380"/>
              <a:gd name="connsiteX12" fmla="*/ 1068742 w 3235346"/>
              <a:gd name="connsiteY12" fmla="*/ 384398 h 1246380"/>
              <a:gd name="connsiteX13" fmla="*/ 1068742 w 3235346"/>
              <a:gd name="connsiteY13" fmla="*/ 311595 h 1246380"/>
              <a:gd name="connsiteX14" fmla="*/ 1956933 w 3235346"/>
              <a:gd name="connsiteY14" fmla="*/ 311595 h 1246380"/>
              <a:gd name="connsiteX15" fmla="*/ 1956933 w 3235346"/>
              <a:gd name="connsiteY15" fmla="*/ 209671 h 1246380"/>
              <a:gd name="connsiteX16" fmla="*/ 2198637 w 3235346"/>
              <a:gd name="connsiteY16" fmla="*/ 209671 h 1246380"/>
              <a:gd name="connsiteX17" fmla="*/ 2198637 w 3235346"/>
              <a:gd name="connsiteY17" fmla="*/ 110660 h 1246380"/>
              <a:gd name="connsiteX18" fmla="*/ 3081004 w 3235346"/>
              <a:gd name="connsiteY18" fmla="*/ 110660 h 1246380"/>
              <a:gd name="connsiteX19" fmla="*/ 3081004 w 3235346"/>
              <a:gd name="connsiteY19" fmla="*/ 0 h 1246380"/>
              <a:gd name="connsiteX20" fmla="*/ 3235346 w 3235346"/>
              <a:gd name="connsiteY20" fmla="*/ 0 h 1246380"/>
              <a:gd name="connsiteX21" fmla="*/ 3235346 w 3235346"/>
              <a:gd name="connsiteY21" fmla="*/ 800828 h 1246380"/>
              <a:gd name="connsiteX22" fmla="*/ 2556826 w 3235346"/>
              <a:gd name="connsiteY22" fmla="*/ 800828 h 1246380"/>
              <a:gd name="connsiteX23" fmla="*/ 2556826 w 3235346"/>
              <a:gd name="connsiteY23" fmla="*/ 902752 h 1246380"/>
              <a:gd name="connsiteX24" fmla="*/ 2186989 w 3235346"/>
              <a:gd name="connsiteY24" fmla="*/ 902752 h 1246380"/>
              <a:gd name="connsiteX25" fmla="*/ 2186989 w 3235346"/>
              <a:gd name="connsiteY25" fmla="*/ 1057093 h 1246380"/>
              <a:gd name="connsiteX26" fmla="*/ 2122923 w 3235346"/>
              <a:gd name="connsiteY26" fmla="*/ 1057093 h 1246380"/>
              <a:gd name="connsiteX27" fmla="*/ 2122923 w 3235346"/>
              <a:gd name="connsiteY27" fmla="*/ 1208522 h 1246380"/>
              <a:gd name="connsiteX28" fmla="*/ 0 w 3235346"/>
              <a:gd name="connsiteY28" fmla="*/ 1246380 h 124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235346" h="1246380">
                <a:moveTo>
                  <a:pt x="0" y="1246380"/>
                </a:moveTo>
                <a:lnTo>
                  <a:pt x="0" y="1144456"/>
                </a:lnTo>
                <a:lnTo>
                  <a:pt x="23297" y="1144456"/>
                </a:lnTo>
                <a:lnTo>
                  <a:pt x="23297" y="894015"/>
                </a:lnTo>
                <a:lnTo>
                  <a:pt x="37858" y="894015"/>
                </a:lnTo>
                <a:lnTo>
                  <a:pt x="37858" y="795004"/>
                </a:lnTo>
                <a:lnTo>
                  <a:pt x="160166" y="795004"/>
                </a:lnTo>
                <a:lnTo>
                  <a:pt x="160166" y="687256"/>
                </a:lnTo>
                <a:lnTo>
                  <a:pt x="774619" y="687256"/>
                </a:lnTo>
                <a:lnTo>
                  <a:pt x="774619" y="480497"/>
                </a:lnTo>
                <a:lnTo>
                  <a:pt x="888191" y="480497"/>
                </a:lnTo>
                <a:lnTo>
                  <a:pt x="888191" y="384398"/>
                </a:lnTo>
                <a:lnTo>
                  <a:pt x="1068742" y="384398"/>
                </a:lnTo>
                <a:lnTo>
                  <a:pt x="1068742" y="311595"/>
                </a:lnTo>
                <a:lnTo>
                  <a:pt x="1956933" y="311595"/>
                </a:lnTo>
                <a:lnTo>
                  <a:pt x="1956933" y="209671"/>
                </a:lnTo>
                <a:lnTo>
                  <a:pt x="2198637" y="209671"/>
                </a:lnTo>
                <a:lnTo>
                  <a:pt x="2198637" y="110660"/>
                </a:lnTo>
                <a:lnTo>
                  <a:pt x="3081004" y="110660"/>
                </a:lnTo>
                <a:lnTo>
                  <a:pt x="3081004" y="0"/>
                </a:lnTo>
                <a:lnTo>
                  <a:pt x="3235346" y="0"/>
                </a:lnTo>
                <a:lnTo>
                  <a:pt x="3235346" y="800828"/>
                </a:lnTo>
                <a:lnTo>
                  <a:pt x="2556826" y="800828"/>
                </a:lnTo>
                <a:lnTo>
                  <a:pt x="2556826" y="902752"/>
                </a:lnTo>
                <a:lnTo>
                  <a:pt x="2186989" y="902752"/>
                </a:lnTo>
                <a:lnTo>
                  <a:pt x="2186989" y="1057093"/>
                </a:lnTo>
                <a:lnTo>
                  <a:pt x="2122923" y="1057093"/>
                </a:lnTo>
                <a:lnTo>
                  <a:pt x="2122923" y="1208522"/>
                </a:lnTo>
                <a:lnTo>
                  <a:pt x="0" y="1246380"/>
                </a:lnTo>
                <a:close/>
              </a:path>
            </a:pathLst>
          </a:custGeom>
          <a:solidFill>
            <a:schemeClr val="accent4">
              <a:alpha val="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2B30877C-3928-D664-42FC-40E0A9145697}"/>
              </a:ext>
            </a:extLst>
          </p:cNvPr>
          <p:cNvSpPr/>
          <p:nvPr/>
        </p:nvSpPr>
        <p:spPr bwMode="auto">
          <a:xfrm>
            <a:off x="2976271" y="4207969"/>
            <a:ext cx="2947048" cy="401870"/>
          </a:xfrm>
          <a:custGeom>
            <a:avLst/>
            <a:gdLst>
              <a:gd name="connsiteX0" fmla="*/ 2947048 w 2947048"/>
              <a:gd name="connsiteY0" fmla="*/ 340716 h 401870"/>
              <a:gd name="connsiteX1" fmla="*/ 2947048 w 2947048"/>
              <a:gd name="connsiteY1" fmla="*/ 0 h 401870"/>
              <a:gd name="connsiteX2" fmla="*/ 2792706 w 2947048"/>
              <a:gd name="connsiteY2" fmla="*/ 0 h 401870"/>
              <a:gd name="connsiteX3" fmla="*/ 2792706 w 2947048"/>
              <a:gd name="connsiteY3" fmla="*/ 55330 h 401870"/>
              <a:gd name="connsiteX4" fmla="*/ 2041384 w 2947048"/>
              <a:gd name="connsiteY4" fmla="*/ 55330 h 401870"/>
              <a:gd name="connsiteX5" fmla="*/ 2041384 w 2947048"/>
              <a:gd name="connsiteY5" fmla="*/ 104835 h 401870"/>
              <a:gd name="connsiteX6" fmla="*/ 1758910 w 2947048"/>
              <a:gd name="connsiteY6" fmla="*/ 104835 h 401870"/>
              <a:gd name="connsiteX7" fmla="*/ 1758910 w 2947048"/>
              <a:gd name="connsiteY7" fmla="*/ 198023 h 401870"/>
              <a:gd name="connsiteX8" fmla="*/ 631927 w 2947048"/>
              <a:gd name="connsiteY8" fmla="*/ 198023 h 401870"/>
              <a:gd name="connsiteX9" fmla="*/ 631927 w 2947048"/>
              <a:gd name="connsiteY9" fmla="*/ 250441 h 401870"/>
              <a:gd name="connsiteX10" fmla="*/ 503794 w 2947048"/>
              <a:gd name="connsiteY10" fmla="*/ 250441 h 401870"/>
              <a:gd name="connsiteX11" fmla="*/ 503794 w 2947048"/>
              <a:gd name="connsiteY11" fmla="*/ 352364 h 401870"/>
              <a:gd name="connsiteX12" fmla="*/ 0 w 2947048"/>
              <a:gd name="connsiteY12" fmla="*/ 352364 h 401870"/>
              <a:gd name="connsiteX13" fmla="*/ 0 w 2947048"/>
              <a:gd name="connsiteY13" fmla="*/ 401870 h 401870"/>
              <a:gd name="connsiteX14" fmla="*/ 320332 w 2947048"/>
              <a:gd name="connsiteY14" fmla="*/ 401870 h 401870"/>
              <a:gd name="connsiteX15" fmla="*/ 320332 w 2947048"/>
              <a:gd name="connsiteY15" fmla="*/ 375661 h 401870"/>
              <a:gd name="connsiteX16" fmla="*/ 2268528 w 2947048"/>
              <a:gd name="connsiteY16" fmla="*/ 375661 h 401870"/>
              <a:gd name="connsiteX17" fmla="*/ 2268528 w 2947048"/>
              <a:gd name="connsiteY17" fmla="*/ 340716 h 401870"/>
              <a:gd name="connsiteX18" fmla="*/ 2947048 w 2947048"/>
              <a:gd name="connsiteY18" fmla="*/ 340716 h 40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947048" h="401870">
                <a:moveTo>
                  <a:pt x="2947048" y="340716"/>
                </a:moveTo>
                <a:lnTo>
                  <a:pt x="2947048" y="0"/>
                </a:lnTo>
                <a:lnTo>
                  <a:pt x="2792706" y="0"/>
                </a:lnTo>
                <a:lnTo>
                  <a:pt x="2792706" y="55330"/>
                </a:lnTo>
                <a:lnTo>
                  <a:pt x="2041384" y="55330"/>
                </a:lnTo>
                <a:lnTo>
                  <a:pt x="2041384" y="104835"/>
                </a:lnTo>
                <a:lnTo>
                  <a:pt x="1758910" y="104835"/>
                </a:lnTo>
                <a:lnTo>
                  <a:pt x="1758910" y="198023"/>
                </a:lnTo>
                <a:lnTo>
                  <a:pt x="631927" y="198023"/>
                </a:lnTo>
                <a:lnTo>
                  <a:pt x="631927" y="250441"/>
                </a:lnTo>
                <a:lnTo>
                  <a:pt x="503794" y="250441"/>
                </a:lnTo>
                <a:lnTo>
                  <a:pt x="503794" y="352364"/>
                </a:lnTo>
                <a:lnTo>
                  <a:pt x="0" y="352364"/>
                </a:lnTo>
                <a:lnTo>
                  <a:pt x="0" y="401870"/>
                </a:lnTo>
                <a:lnTo>
                  <a:pt x="320332" y="401870"/>
                </a:lnTo>
                <a:lnTo>
                  <a:pt x="320332" y="375661"/>
                </a:lnTo>
                <a:lnTo>
                  <a:pt x="2268528" y="375661"/>
                </a:lnTo>
                <a:lnTo>
                  <a:pt x="2268528" y="340716"/>
                </a:lnTo>
                <a:lnTo>
                  <a:pt x="2947048" y="34071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73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B3339D-9737-F620-87B0-4A2C2A028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PEACE-3: Fracture Rates by Mandating Use of BPAs With Enzalutamide ± Radium-223</a:t>
            </a:r>
            <a:endParaRPr lang="en-US" sz="32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3BAAE38-FEEA-5355-F3C7-70A29E5A8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1016" y="1335023"/>
            <a:ext cx="5460322" cy="4754880"/>
          </a:xfrm>
        </p:spPr>
        <p:txBody>
          <a:bodyPr/>
          <a:lstStyle/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Without a BPA, fracture risk is increased </a:t>
            </a:r>
            <a:endParaRPr lang="en-US" altLang="en-US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With a BPA, the cumulative fracture incidence is low for patients treated with either combination therapy or enzalutamide alone</a:t>
            </a:r>
            <a:endParaRPr lang="en-US" altLang="en-US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71CB4E-441B-D54B-744E-E503DD0F28B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Gillessen. Eur Urol. 2025;87:285.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8498F6-FFD3-7B63-306F-54ED9E2A80BE}"/>
              </a:ext>
            </a:extLst>
          </p:cNvPr>
          <p:cNvSpPr/>
          <p:nvPr/>
        </p:nvSpPr>
        <p:spPr bwMode="auto">
          <a:xfrm>
            <a:off x="2476846" y="2058390"/>
            <a:ext cx="3613638" cy="2567353"/>
          </a:xfrm>
          <a:custGeom>
            <a:avLst/>
            <a:gdLst>
              <a:gd name="connsiteX0" fmla="*/ 0 w 3613638"/>
              <a:gd name="connsiteY0" fmla="*/ 0 h 2567353"/>
              <a:gd name="connsiteX1" fmla="*/ 0 w 3613638"/>
              <a:gd name="connsiteY1" fmla="*/ 2567353 h 2567353"/>
              <a:gd name="connsiteX2" fmla="*/ 3613638 w 3613638"/>
              <a:gd name="connsiteY2" fmla="*/ 2567353 h 2567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13638" h="2567353">
                <a:moveTo>
                  <a:pt x="0" y="0"/>
                </a:moveTo>
                <a:lnTo>
                  <a:pt x="0" y="2567353"/>
                </a:lnTo>
                <a:lnTo>
                  <a:pt x="3613638" y="2567353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2CEBC3-7057-44E3-06A7-39C4272998F4}"/>
              </a:ext>
            </a:extLst>
          </p:cNvPr>
          <p:cNvSpPr txBox="1"/>
          <p:nvPr/>
        </p:nvSpPr>
        <p:spPr bwMode="auto">
          <a:xfrm>
            <a:off x="2474673" y="4926266"/>
            <a:ext cx="34573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Mo Since Randomization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F3B09D-E155-7A69-AB70-1E9413BFF76E}"/>
              </a:ext>
            </a:extLst>
          </p:cNvPr>
          <p:cNvSpPr txBox="1"/>
          <p:nvPr/>
        </p:nvSpPr>
        <p:spPr bwMode="auto">
          <a:xfrm rot="16200000">
            <a:off x="409863" y="3064350"/>
            <a:ext cx="29322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Cumulative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Incidence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 (%)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EF109D1-426B-6B39-A107-1DF2473B364C}"/>
              </a:ext>
            </a:extLst>
          </p:cNvPr>
          <p:cNvGrpSpPr/>
          <p:nvPr/>
        </p:nvGrpSpPr>
        <p:grpSpPr>
          <a:xfrm>
            <a:off x="2023643" y="1887171"/>
            <a:ext cx="466794" cy="2872275"/>
            <a:chOff x="955234" y="1630238"/>
            <a:chExt cx="466794" cy="287227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0B5B031-01FC-BFBA-8744-EDC26BEF6AAA}"/>
                </a:ext>
              </a:extLst>
            </p:cNvPr>
            <p:cNvSpPr txBox="1"/>
            <p:nvPr/>
          </p:nvSpPr>
          <p:spPr bwMode="auto">
            <a:xfrm>
              <a:off x="955234" y="1630238"/>
              <a:ext cx="46679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E498550-DDE6-BF5C-BBBD-E7B662D3B954}"/>
                </a:ext>
              </a:extLst>
            </p:cNvPr>
            <p:cNvSpPr txBox="1"/>
            <p:nvPr/>
          </p:nvSpPr>
          <p:spPr bwMode="auto">
            <a:xfrm>
              <a:off x="1011338" y="2143138"/>
              <a:ext cx="41069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332AC85-9A34-88D1-CDD0-979326F055C1}"/>
                </a:ext>
              </a:extLst>
            </p:cNvPr>
            <p:cNvSpPr txBox="1"/>
            <p:nvPr/>
          </p:nvSpPr>
          <p:spPr bwMode="auto">
            <a:xfrm>
              <a:off x="1011338" y="2656038"/>
              <a:ext cx="41069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D746659-3D86-3F4A-77C5-FD580BE2FF03}"/>
                </a:ext>
              </a:extLst>
            </p:cNvPr>
            <p:cNvSpPr txBox="1"/>
            <p:nvPr/>
          </p:nvSpPr>
          <p:spPr bwMode="auto">
            <a:xfrm>
              <a:off x="1012942" y="3168938"/>
              <a:ext cx="4090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BA55AD-C6D1-F5D3-7E2A-162431896D95}"/>
                </a:ext>
              </a:extLst>
            </p:cNvPr>
            <p:cNvSpPr txBox="1"/>
            <p:nvPr/>
          </p:nvSpPr>
          <p:spPr bwMode="auto">
            <a:xfrm>
              <a:off x="1022242" y="3681838"/>
              <a:ext cx="39946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12905E-2CB9-CCBE-DA18-E112B70FAECC}"/>
                </a:ext>
              </a:extLst>
            </p:cNvPr>
            <p:cNvSpPr txBox="1"/>
            <p:nvPr/>
          </p:nvSpPr>
          <p:spPr bwMode="auto">
            <a:xfrm>
              <a:off x="1124834" y="4194736"/>
              <a:ext cx="2968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E02F177-AF0D-F4B3-CBA9-9B621B67928B}"/>
              </a:ext>
            </a:extLst>
          </p:cNvPr>
          <p:cNvCxnSpPr>
            <a:cxnSpLocks/>
          </p:cNvCxnSpPr>
          <p:nvPr/>
        </p:nvCxnSpPr>
        <p:spPr bwMode="auto">
          <a:xfrm>
            <a:off x="2407438" y="2582649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2CA326-91AB-448D-E888-218CFE47ACA5}"/>
              </a:ext>
            </a:extLst>
          </p:cNvPr>
          <p:cNvCxnSpPr>
            <a:cxnSpLocks/>
          </p:cNvCxnSpPr>
          <p:nvPr/>
        </p:nvCxnSpPr>
        <p:spPr bwMode="auto">
          <a:xfrm>
            <a:off x="2407438" y="3092918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B4D42D3-DC08-EAB7-D8AC-04C864FF79F4}"/>
              </a:ext>
            </a:extLst>
          </p:cNvPr>
          <p:cNvCxnSpPr>
            <a:cxnSpLocks/>
          </p:cNvCxnSpPr>
          <p:nvPr/>
        </p:nvCxnSpPr>
        <p:spPr bwMode="auto">
          <a:xfrm>
            <a:off x="2407438" y="3603187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DA49A23-0131-E744-8EF1-196D34DE6A66}"/>
              </a:ext>
            </a:extLst>
          </p:cNvPr>
          <p:cNvCxnSpPr>
            <a:cxnSpLocks/>
          </p:cNvCxnSpPr>
          <p:nvPr/>
        </p:nvCxnSpPr>
        <p:spPr bwMode="auto">
          <a:xfrm>
            <a:off x="2407438" y="4113456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883F340-7D27-8E17-C3CB-12847D2B06D7}"/>
              </a:ext>
            </a:extLst>
          </p:cNvPr>
          <p:cNvCxnSpPr>
            <a:cxnSpLocks/>
          </p:cNvCxnSpPr>
          <p:nvPr/>
        </p:nvCxnSpPr>
        <p:spPr bwMode="auto">
          <a:xfrm>
            <a:off x="2407438" y="4623724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2F8165E-85EB-4A9D-8B82-FD645F0E65FA}"/>
              </a:ext>
            </a:extLst>
          </p:cNvPr>
          <p:cNvCxnSpPr>
            <a:cxnSpLocks/>
          </p:cNvCxnSpPr>
          <p:nvPr/>
        </p:nvCxnSpPr>
        <p:spPr bwMode="auto">
          <a:xfrm>
            <a:off x="2422884" y="2072380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A9DC12F-CE78-2B67-B20B-B552DBF5EF6B}"/>
              </a:ext>
            </a:extLst>
          </p:cNvPr>
          <p:cNvSpPr txBox="1"/>
          <p:nvPr/>
        </p:nvSpPr>
        <p:spPr bwMode="auto">
          <a:xfrm>
            <a:off x="2339829" y="4639733"/>
            <a:ext cx="2760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4F3A6B-E456-9109-5569-A676ABB4C4CE}"/>
              </a:ext>
            </a:extLst>
          </p:cNvPr>
          <p:cNvSpPr txBox="1"/>
          <p:nvPr/>
        </p:nvSpPr>
        <p:spPr bwMode="auto">
          <a:xfrm>
            <a:off x="2903074" y="4639733"/>
            <a:ext cx="2760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C2E52F8-591D-3796-4CB4-1AC29ED99CFF}"/>
              </a:ext>
            </a:extLst>
          </p:cNvPr>
          <p:cNvSpPr txBox="1"/>
          <p:nvPr/>
        </p:nvSpPr>
        <p:spPr bwMode="auto">
          <a:xfrm>
            <a:off x="3370424" y="4639733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E2AC2B4-35CC-E24F-D207-C41FF63EFFB7}"/>
              </a:ext>
            </a:extLst>
          </p:cNvPr>
          <p:cNvSpPr txBox="1"/>
          <p:nvPr/>
        </p:nvSpPr>
        <p:spPr bwMode="auto">
          <a:xfrm>
            <a:off x="3903903" y="4639733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7824F1B-62EA-4C8A-1D1C-8050DEDA9FE1}"/>
              </a:ext>
            </a:extLst>
          </p:cNvPr>
          <p:cNvSpPr txBox="1"/>
          <p:nvPr/>
        </p:nvSpPr>
        <p:spPr bwMode="auto">
          <a:xfrm>
            <a:off x="4451908" y="4639733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605A31F-B300-74CB-B9CF-C7FD94B1576E}"/>
              </a:ext>
            </a:extLst>
          </p:cNvPr>
          <p:cNvSpPr txBox="1"/>
          <p:nvPr/>
        </p:nvSpPr>
        <p:spPr bwMode="auto">
          <a:xfrm>
            <a:off x="5025903" y="4639733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3626E7-127E-8E5A-1610-3439D54A271A}"/>
              </a:ext>
            </a:extLst>
          </p:cNvPr>
          <p:cNvSpPr txBox="1"/>
          <p:nvPr/>
        </p:nvSpPr>
        <p:spPr bwMode="auto">
          <a:xfrm>
            <a:off x="5549262" y="4639733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77A05F8-FCA8-3D61-344F-E7EE57A89ED8}"/>
              </a:ext>
            </a:extLst>
          </p:cNvPr>
          <p:cNvSpPr txBox="1"/>
          <p:nvPr/>
        </p:nvSpPr>
        <p:spPr bwMode="auto">
          <a:xfrm>
            <a:off x="5781339" y="4639733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38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848E094-ADAA-B486-5363-B698478C65C6}"/>
              </a:ext>
            </a:extLst>
          </p:cNvPr>
          <p:cNvCxnSpPr>
            <a:cxnSpLocks/>
          </p:cNvCxnSpPr>
          <p:nvPr/>
        </p:nvCxnSpPr>
        <p:spPr bwMode="auto">
          <a:xfrm>
            <a:off x="5926829" y="4625934"/>
            <a:ext cx="0" cy="6902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020771D-7D58-EB7C-22A5-A0152CB86509}"/>
              </a:ext>
            </a:extLst>
          </p:cNvPr>
          <p:cNvCxnSpPr>
            <a:cxnSpLocks/>
          </p:cNvCxnSpPr>
          <p:nvPr/>
        </p:nvCxnSpPr>
        <p:spPr bwMode="auto">
          <a:xfrm>
            <a:off x="5773633" y="4625934"/>
            <a:ext cx="0" cy="6902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562D289-4934-3AA3-386A-74EE4E6916D9}"/>
              </a:ext>
            </a:extLst>
          </p:cNvPr>
          <p:cNvCxnSpPr>
            <a:cxnSpLocks/>
          </p:cNvCxnSpPr>
          <p:nvPr/>
        </p:nvCxnSpPr>
        <p:spPr bwMode="auto">
          <a:xfrm>
            <a:off x="5153727" y="4625934"/>
            <a:ext cx="0" cy="6902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258F527-188E-2BDA-156D-F62C9F1C0388}"/>
              </a:ext>
            </a:extLst>
          </p:cNvPr>
          <p:cNvCxnSpPr>
            <a:cxnSpLocks/>
          </p:cNvCxnSpPr>
          <p:nvPr/>
        </p:nvCxnSpPr>
        <p:spPr bwMode="auto">
          <a:xfrm>
            <a:off x="4655932" y="4625934"/>
            <a:ext cx="0" cy="6902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61C0737-5947-41A5-82FC-E00047E683A0}"/>
              </a:ext>
            </a:extLst>
          </p:cNvPr>
          <p:cNvCxnSpPr>
            <a:cxnSpLocks/>
          </p:cNvCxnSpPr>
          <p:nvPr/>
        </p:nvCxnSpPr>
        <p:spPr bwMode="auto">
          <a:xfrm>
            <a:off x="4113007" y="4625934"/>
            <a:ext cx="0" cy="6902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B20E17F-308D-E5EE-53C3-50A1B1101ADB}"/>
              </a:ext>
            </a:extLst>
          </p:cNvPr>
          <p:cNvCxnSpPr>
            <a:cxnSpLocks/>
          </p:cNvCxnSpPr>
          <p:nvPr/>
        </p:nvCxnSpPr>
        <p:spPr bwMode="auto">
          <a:xfrm>
            <a:off x="3569368" y="4625934"/>
            <a:ext cx="0" cy="6902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903D662-3472-6C35-D251-E04359C73D4A}"/>
              </a:ext>
            </a:extLst>
          </p:cNvPr>
          <p:cNvCxnSpPr>
            <a:cxnSpLocks/>
          </p:cNvCxnSpPr>
          <p:nvPr/>
        </p:nvCxnSpPr>
        <p:spPr bwMode="auto">
          <a:xfrm>
            <a:off x="3041092" y="4625934"/>
            <a:ext cx="0" cy="6902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3622A09-D029-4751-E341-557182966DA2}"/>
              </a:ext>
            </a:extLst>
          </p:cNvPr>
          <p:cNvCxnSpPr>
            <a:cxnSpLocks/>
          </p:cNvCxnSpPr>
          <p:nvPr/>
        </p:nvCxnSpPr>
        <p:spPr bwMode="auto">
          <a:xfrm>
            <a:off x="2474673" y="4625934"/>
            <a:ext cx="0" cy="6902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6F883BC4-6C30-ACB2-3EAE-0DB3404D2527}"/>
              </a:ext>
            </a:extLst>
          </p:cNvPr>
          <p:cNvSpPr txBox="1"/>
          <p:nvPr/>
        </p:nvSpPr>
        <p:spPr bwMode="auto">
          <a:xfrm>
            <a:off x="2838892" y="1478661"/>
            <a:ext cx="332815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BPA and treatment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Enza with BPA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Enza without BPA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Enza + Rad with BPA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Enza + Rad without BPA + censored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B95FC9F-71D3-1B1B-D4CF-A91E34721879}"/>
              </a:ext>
            </a:extLst>
          </p:cNvPr>
          <p:cNvCxnSpPr>
            <a:cxnSpLocks/>
          </p:cNvCxnSpPr>
          <p:nvPr/>
        </p:nvCxnSpPr>
        <p:spPr bwMode="auto">
          <a:xfrm>
            <a:off x="2691298" y="1837557"/>
            <a:ext cx="180975" cy="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E5EA4D8-05CC-1C20-3AE0-28118E867515}"/>
              </a:ext>
            </a:extLst>
          </p:cNvPr>
          <p:cNvCxnSpPr>
            <a:cxnSpLocks/>
          </p:cNvCxnSpPr>
          <p:nvPr/>
        </p:nvCxnSpPr>
        <p:spPr bwMode="auto">
          <a:xfrm>
            <a:off x="2691298" y="2061313"/>
            <a:ext cx="180975" cy="0"/>
          </a:xfrm>
          <a:prstGeom prst="line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E353E18-DDED-6AC2-8283-76F02992411A}"/>
              </a:ext>
            </a:extLst>
          </p:cNvPr>
          <p:cNvCxnSpPr>
            <a:cxnSpLocks/>
          </p:cNvCxnSpPr>
          <p:nvPr/>
        </p:nvCxnSpPr>
        <p:spPr bwMode="auto">
          <a:xfrm>
            <a:off x="2691298" y="2266019"/>
            <a:ext cx="180975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2D360F7-DE9D-D168-83CA-381E4721C4D6}"/>
              </a:ext>
            </a:extLst>
          </p:cNvPr>
          <p:cNvCxnSpPr>
            <a:cxnSpLocks/>
          </p:cNvCxnSpPr>
          <p:nvPr/>
        </p:nvCxnSpPr>
        <p:spPr bwMode="auto">
          <a:xfrm>
            <a:off x="2691298" y="2499300"/>
            <a:ext cx="180975" cy="0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C5B3BD79-6946-8D6A-8E2E-8FC2606DCB06}"/>
              </a:ext>
            </a:extLst>
          </p:cNvPr>
          <p:cNvSpPr txBox="1"/>
          <p:nvPr/>
        </p:nvSpPr>
        <p:spPr bwMode="auto">
          <a:xfrm>
            <a:off x="201971" y="5106085"/>
            <a:ext cx="203453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Patients at Risk, n</a:t>
            </a:r>
            <a:b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Enza with BPA</a:t>
            </a:r>
            <a:b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Enza without BPA</a:t>
            </a:r>
            <a:b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Enza + Rad with BPA</a:t>
            </a:r>
            <a:b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Enda + Rad without BPA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3DE6305-9783-2D50-148B-DD9917684095}"/>
              </a:ext>
            </a:extLst>
          </p:cNvPr>
          <p:cNvGrpSpPr/>
          <p:nvPr/>
        </p:nvGrpSpPr>
        <p:grpSpPr>
          <a:xfrm>
            <a:off x="2285328" y="5321529"/>
            <a:ext cx="3616656" cy="830997"/>
            <a:chOff x="1865882" y="5907624"/>
            <a:chExt cx="3616656" cy="83099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2467A8E-E5ED-22B4-C7DF-3E7C6037E1A9}"/>
                </a:ext>
              </a:extLst>
            </p:cNvPr>
            <p:cNvSpPr txBox="1"/>
            <p:nvPr/>
          </p:nvSpPr>
          <p:spPr bwMode="auto">
            <a:xfrm>
              <a:off x="1865882" y="5907624"/>
              <a:ext cx="372218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97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32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87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35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A41F1E9-E11A-C5CB-545E-55FDF7986E8E}"/>
                </a:ext>
              </a:extLst>
            </p:cNvPr>
            <p:cNvSpPr txBox="1"/>
            <p:nvPr/>
          </p:nvSpPr>
          <p:spPr bwMode="auto">
            <a:xfrm>
              <a:off x="2408006" y="5907624"/>
              <a:ext cx="37382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83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29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DA1BB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74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DA1BB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41BC10B-C613-9DB6-4AB8-5A3C6F7CA7A7}"/>
                </a:ext>
              </a:extLst>
            </p:cNvPr>
            <p:cNvSpPr txBox="1"/>
            <p:nvPr/>
          </p:nvSpPr>
          <p:spPr bwMode="auto">
            <a:xfrm>
              <a:off x="2953395" y="5907624"/>
              <a:ext cx="38023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68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26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59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8919A10-A235-22E8-CEBC-8696A2C6B15E}"/>
                </a:ext>
              </a:extLst>
            </p:cNvPr>
            <p:cNvSpPr txBox="1"/>
            <p:nvPr/>
          </p:nvSpPr>
          <p:spPr bwMode="auto">
            <a:xfrm>
              <a:off x="3497836" y="5907624"/>
              <a:ext cx="378629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48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21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46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622487F-54F4-F903-13E2-D284AD73D366}"/>
                </a:ext>
              </a:extLst>
            </p:cNvPr>
            <p:cNvSpPr txBox="1"/>
            <p:nvPr/>
          </p:nvSpPr>
          <p:spPr bwMode="auto">
            <a:xfrm>
              <a:off x="4043166" y="5907624"/>
              <a:ext cx="37382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36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13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36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78BCAC3-1D85-E0E1-3588-B73C427ED9FF}"/>
                </a:ext>
              </a:extLst>
            </p:cNvPr>
            <p:cNvSpPr txBox="1"/>
            <p:nvPr/>
          </p:nvSpPr>
          <p:spPr bwMode="auto">
            <a:xfrm>
              <a:off x="4612599" y="5907624"/>
              <a:ext cx="33214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21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5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18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410DCF7-213B-EE9D-3E06-2357842687BB}"/>
                </a:ext>
              </a:extLst>
            </p:cNvPr>
            <p:cNvSpPr txBox="1"/>
            <p:nvPr/>
          </p:nvSpPr>
          <p:spPr bwMode="auto">
            <a:xfrm>
              <a:off x="5151998" y="5907624"/>
              <a:ext cx="33054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14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5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12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54" name="Freeform 53">
            <a:extLst>
              <a:ext uri="{FF2B5EF4-FFF2-40B4-BE49-F238E27FC236}">
                <a16:creationId xmlns:a16="http://schemas.microsoft.com/office/drawing/2014/main" id="{AEF6D5E7-36DB-03AD-0C9F-C61C5EC0DCF6}"/>
              </a:ext>
            </a:extLst>
          </p:cNvPr>
          <p:cNvSpPr/>
          <p:nvPr/>
        </p:nvSpPr>
        <p:spPr bwMode="auto">
          <a:xfrm>
            <a:off x="2702271" y="3792428"/>
            <a:ext cx="3241675" cy="828675"/>
          </a:xfrm>
          <a:custGeom>
            <a:avLst/>
            <a:gdLst>
              <a:gd name="connsiteX0" fmla="*/ 0 w 3241675"/>
              <a:gd name="connsiteY0" fmla="*/ 828675 h 828675"/>
              <a:gd name="connsiteX1" fmla="*/ 0 w 3241675"/>
              <a:gd name="connsiteY1" fmla="*/ 739775 h 828675"/>
              <a:gd name="connsiteX2" fmla="*/ 41275 w 3241675"/>
              <a:gd name="connsiteY2" fmla="*/ 739775 h 828675"/>
              <a:gd name="connsiteX3" fmla="*/ 41275 w 3241675"/>
              <a:gd name="connsiteY3" fmla="*/ 669925 h 828675"/>
              <a:gd name="connsiteX4" fmla="*/ 146050 w 3241675"/>
              <a:gd name="connsiteY4" fmla="*/ 669925 h 828675"/>
              <a:gd name="connsiteX5" fmla="*/ 146050 w 3241675"/>
              <a:gd name="connsiteY5" fmla="*/ 577850 h 828675"/>
              <a:gd name="connsiteX6" fmla="*/ 755650 w 3241675"/>
              <a:gd name="connsiteY6" fmla="*/ 577850 h 828675"/>
              <a:gd name="connsiteX7" fmla="*/ 768350 w 3241675"/>
              <a:gd name="connsiteY7" fmla="*/ 577850 h 828675"/>
              <a:gd name="connsiteX8" fmla="*/ 768350 w 3241675"/>
              <a:gd name="connsiteY8" fmla="*/ 501650 h 828675"/>
              <a:gd name="connsiteX9" fmla="*/ 768350 w 3241675"/>
              <a:gd name="connsiteY9" fmla="*/ 501650 h 828675"/>
              <a:gd name="connsiteX10" fmla="*/ 768350 w 3241675"/>
              <a:gd name="connsiteY10" fmla="*/ 501650 h 828675"/>
              <a:gd name="connsiteX11" fmla="*/ 793750 w 3241675"/>
              <a:gd name="connsiteY11" fmla="*/ 501650 h 828675"/>
              <a:gd name="connsiteX12" fmla="*/ 793750 w 3241675"/>
              <a:gd name="connsiteY12" fmla="*/ 431800 h 828675"/>
              <a:gd name="connsiteX13" fmla="*/ 885825 w 3241675"/>
              <a:gd name="connsiteY13" fmla="*/ 431800 h 828675"/>
              <a:gd name="connsiteX14" fmla="*/ 885825 w 3241675"/>
              <a:gd name="connsiteY14" fmla="*/ 349250 h 828675"/>
              <a:gd name="connsiteX15" fmla="*/ 1057275 w 3241675"/>
              <a:gd name="connsiteY15" fmla="*/ 349250 h 828675"/>
              <a:gd name="connsiteX16" fmla="*/ 1057275 w 3241675"/>
              <a:gd name="connsiteY16" fmla="*/ 269875 h 828675"/>
              <a:gd name="connsiteX17" fmla="*/ 1943100 w 3241675"/>
              <a:gd name="connsiteY17" fmla="*/ 269875 h 828675"/>
              <a:gd name="connsiteX18" fmla="*/ 1943100 w 3241675"/>
              <a:gd name="connsiteY18" fmla="*/ 190500 h 828675"/>
              <a:gd name="connsiteX19" fmla="*/ 2178050 w 3241675"/>
              <a:gd name="connsiteY19" fmla="*/ 190500 h 828675"/>
              <a:gd name="connsiteX20" fmla="*/ 2178050 w 3241675"/>
              <a:gd name="connsiteY20" fmla="*/ 98425 h 828675"/>
              <a:gd name="connsiteX21" fmla="*/ 3063875 w 3241675"/>
              <a:gd name="connsiteY21" fmla="*/ 98425 h 828675"/>
              <a:gd name="connsiteX22" fmla="*/ 3063875 w 3241675"/>
              <a:gd name="connsiteY22" fmla="*/ 0 h 828675"/>
              <a:gd name="connsiteX23" fmla="*/ 3241675 w 3241675"/>
              <a:gd name="connsiteY23" fmla="*/ 0 h 82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241675" h="828675">
                <a:moveTo>
                  <a:pt x="0" y="828675"/>
                </a:moveTo>
                <a:lnTo>
                  <a:pt x="0" y="739775"/>
                </a:lnTo>
                <a:lnTo>
                  <a:pt x="41275" y="739775"/>
                </a:lnTo>
                <a:lnTo>
                  <a:pt x="41275" y="669925"/>
                </a:lnTo>
                <a:lnTo>
                  <a:pt x="146050" y="669925"/>
                </a:lnTo>
                <a:lnTo>
                  <a:pt x="146050" y="577850"/>
                </a:lnTo>
                <a:lnTo>
                  <a:pt x="755650" y="577850"/>
                </a:lnTo>
                <a:lnTo>
                  <a:pt x="768350" y="577850"/>
                </a:lnTo>
                <a:lnTo>
                  <a:pt x="768350" y="501650"/>
                </a:lnTo>
                <a:lnTo>
                  <a:pt x="768350" y="501650"/>
                </a:lnTo>
                <a:lnTo>
                  <a:pt x="768350" y="501650"/>
                </a:lnTo>
                <a:lnTo>
                  <a:pt x="793750" y="501650"/>
                </a:lnTo>
                <a:lnTo>
                  <a:pt x="793750" y="431800"/>
                </a:lnTo>
                <a:lnTo>
                  <a:pt x="885825" y="431800"/>
                </a:lnTo>
                <a:lnTo>
                  <a:pt x="885825" y="349250"/>
                </a:lnTo>
                <a:lnTo>
                  <a:pt x="1057275" y="349250"/>
                </a:lnTo>
                <a:lnTo>
                  <a:pt x="1057275" y="269875"/>
                </a:lnTo>
                <a:lnTo>
                  <a:pt x="1943100" y="269875"/>
                </a:lnTo>
                <a:lnTo>
                  <a:pt x="1943100" y="190500"/>
                </a:lnTo>
                <a:lnTo>
                  <a:pt x="2178050" y="190500"/>
                </a:lnTo>
                <a:lnTo>
                  <a:pt x="2178050" y="98425"/>
                </a:lnTo>
                <a:lnTo>
                  <a:pt x="3063875" y="98425"/>
                </a:lnTo>
                <a:lnTo>
                  <a:pt x="3063875" y="0"/>
                </a:lnTo>
                <a:lnTo>
                  <a:pt x="3241675" y="0"/>
                </a:lnTo>
              </a:path>
            </a:pathLst>
          </a:custGeom>
          <a:noFill/>
          <a:ln w="28575">
            <a:solidFill>
              <a:schemeClr val="accent4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C13E2207-0D78-7AB4-711B-9EA1F9B06B23}"/>
              </a:ext>
            </a:extLst>
          </p:cNvPr>
          <p:cNvSpPr/>
          <p:nvPr/>
        </p:nvSpPr>
        <p:spPr bwMode="auto">
          <a:xfrm>
            <a:off x="2978496" y="3201878"/>
            <a:ext cx="2962275" cy="1425575"/>
          </a:xfrm>
          <a:custGeom>
            <a:avLst/>
            <a:gdLst>
              <a:gd name="connsiteX0" fmla="*/ 0 w 2962275"/>
              <a:gd name="connsiteY0" fmla="*/ 1425575 h 1425575"/>
              <a:gd name="connsiteX1" fmla="*/ 0 w 2962275"/>
              <a:gd name="connsiteY1" fmla="*/ 1343025 h 1425575"/>
              <a:gd name="connsiteX2" fmla="*/ 34925 w 2962275"/>
              <a:gd name="connsiteY2" fmla="*/ 1343025 h 1425575"/>
              <a:gd name="connsiteX3" fmla="*/ 34925 w 2962275"/>
              <a:gd name="connsiteY3" fmla="*/ 1270000 h 1425575"/>
              <a:gd name="connsiteX4" fmla="*/ 34925 w 2962275"/>
              <a:gd name="connsiteY4" fmla="*/ 1200150 h 1425575"/>
              <a:gd name="connsiteX5" fmla="*/ 133350 w 2962275"/>
              <a:gd name="connsiteY5" fmla="*/ 1200150 h 1425575"/>
              <a:gd name="connsiteX6" fmla="*/ 133350 w 2962275"/>
              <a:gd name="connsiteY6" fmla="*/ 1133475 h 1425575"/>
              <a:gd name="connsiteX7" fmla="*/ 146050 w 2962275"/>
              <a:gd name="connsiteY7" fmla="*/ 1133475 h 1425575"/>
              <a:gd name="connsiteX8" fmla="*/ 146050 w 2962275"/>
              <a:gd name="connsiteY8" fmla="*/ 977900 h 1425575"/>
              <a:gd name="connsiteX9" fmla="*/ 177800 w 2962275"/>
              <a:gd name="connsiteY9" fmla="*/ 977900 h 1425575"/>
              <a:gd name="connsiteX10" fmla="*/ 177800 w 2962275"/>
              <a:gd name="connsiteY10" fmla="*/ 917575 h 1425575"/>
              <a:gd name="connsiteX11" fmla="*/ 301625 w 2962275"/>
              <a:gd name="connsiteY11" fmla="*/ 917575 h 1425575"/>
              <a:gd name="connsiteX12" fmla="*/ 301625 w 2962275"/>
              <a:gd name="connsiteY12" fmla="*/ 841375 h 1425575"/>
              <a:gd name="connsiteX13" fmla="*/ 323850 w 2962275"/>
              <a:gd name="connsiteY13" fmla="*/ 841375 h 1425575"/>
              <a:gd name="connsiteX14" fmla="*/ 323850 w 2962275"/>
              <a:gd name="connsiteY14" fmla="*/ 762000 h 1425575"/>
              <a:gd name="connsiteX15" fmla="*/ 342900 w 2962275"/>
              <a:gd name="connsiteY15" fmla="*/ 762000 h 1425575"/>
              <a:gd name="connsiteX16" fmla="*/ 342900 w 2962275"/>
              <a:gd name="connsiteY16" fmla="*/ 688975 h 1425575"/>
              <a:gd name="connsiteX17" fmla="*/ 396875 w 2962275"/>
              <a:gd name="connsiteY17" fmla="*/ 688975 h 1425575"/>
              <a:gd name="connsiteX18" fmla="*/ 396875 w 2962275"/>
              <a:gd name="connsiteY18" fmla="*/ 619125 h 1425575"/>
              <a:gd name="connsiteX19" fmla="*/ 517525 w 2962275"/>
              <a:gd name="connsiteY19" fmla="*/ 619125 h 1425575"/>
              <a:gd name="connsiteX20" fmla="*/ 517525 w 2962275"/>
              <a:gd name="connsiteY20" fmla="*/ 536575 h 1425575"/>
              <a:gd name="connsiteX21" fmla="*/ 517525 w 2962275"/>
              <a:gd name="connsiteY21" fmla="*/ 536575 h 1425575"/>
              <a:gd name="connsiteX22" fmla="*/ 530225 w 2962275"/>
              <a:gd name="connsiteY22" fmla="*/ 536575 h 1425575"/>
              <a:gd name="connsiteX23" fmla="*/ 530225 w 2962275"/>
              <a:gd name="connsiteY23" fmla="*/ 466725 h 1425575"/>
              <a:gd name="connsiteX24" fmla="*/ 736600 w 2962275"/>
              <a:gd name="connsiteY24" fmla="*/ 466725 h 1425575"/>
              <a:gd name="connsiteX25" fmla="*/ 736600 w 2962275"/>
              <a:gd name="connsiteY25" fmla="*/ 396875 h 1425575"/>
              <a:gd name="connsiteX26" fmla="*/ 796925 w 2962275"/>
              <a:gd name="connsiteY26" fmla="*/ 396875 h 1425575"/>
              <a:gd name="connsiteX27" fmla="*/ 796925 w 2962275"/>
              <a:gd name="connsiteY27" fmla="*/ 320675 h 1425575"/>
              <a:gd name="connsiteX28" fmla="*/ 879475 w 2962275"/>
              <a:gd name="connsiteY28" fmla="*/ 320675 h 1425575"/>
              <a:gd name="connsiteX29" fmla="*/ 879475 w 2962275"/>
              <a:gd name="connsiteY29" fmla="*/ 238125 h 1425575"/>
              <a:gd name="connsiteX30" fmla="*/ 1270000 w 2962275"/>
              <a:gd name="connsiteY30" fmla="*/ 238125 h 1425575"/>
              <a:gd name="connsiteX31" fmla="*/ 1270000 w 2962275"/>
              <a:gd name="connsiteY31" fmla="*/ 168275 h 1425575"/>
              <a:gd name="connsiteX32" fmla="*/ 1374775 w 2962275"/>
              <a:gd name="connsiteY32" fmla="*/ 168275 h 1425575"/>
              <a:gd name="connsiteX33" fmla="*/ 1374775 w 2962275"/>
              <a:gd name="connsiteY33" fmla="*/ 85725 h 1425575"/>
              <a:gd name="connsiteX34" fmla="*/ 2028825 w 2962275"/>
              <a:gd name="connsiteY34" fmla="*/ 85725 h 1425575"/>
              <a:gd name="connsiteX35" fmla="*/ 2028825 w 2962275"/>
              <a:gd name="connsiteY35" fmla="*/ 0 h 1425575"/>
              <a:gd name="connsiteX36" fmla="*/ 2962275 w 2962275"/>
              <a:gd name="connsiteY36" fmla="*/ 0 h 1425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62275" h="1425575">
                <a:moveTo>
                  <a:pt x="0" y="1425575"/>
                </a:moveTo>
                <a:lnTo>
                  <a:pt x="0" y="1343025"/>
                </a:lnTo>
                <a:lnTo>
                  <a:pt x="34925" y="1343025"/>
                </a:lnTo>
                <a:lnTo>
                  <a:pt x="34925" y="1270000"/>
                </a:lnTo>
                <a:lnTo>
                  <a:pt x="34925" y="1200150"/>
                </a:lnTo>
                <a:lnTo>
                  <a:pt x="133350" y="1200150"/>
                </a:lnTo>
                <a:lnTo>
                  <a:pt x="133350" y="1133475"/>
                </a:lnTo>
                <a:lnTo>
                  <a:pt x="146050" y="1133475"/>
                </a:lnTo>
                <a:lnTo>
                  <a:pt x="146050" y="977900"/>
                </a:lnTo>
                <a:lnTo>
                  <a:pt x="177800" y="977900"/>
                </a:lnTo>
                <a:lnTo>
                  <a:pt x="177800" y="917575"/>
                </a:lnTo>
                <a:lnTo>
                  <a:pt x="301625" y="917575"/>
                </a:lnTo>
                <a:lnTo>
                  <a:pt x="301625" y="841375"/>
                </a:lnTo>
                <a:lnTo>
                  <a:pt x="323850" y="841375"/>
                </a:lnTo>
                <a:lnTo>
                  <a:pt x="323850" y="762000"/>
                </a:lnTo>
                <a:lnTo>
                  <a:pt x="342900" y="762000"/>
                </a:lnTo>
                <a:lnTo>
                  <a:pt x="342900" y="688975"/>
                </a:lnTo>
                <a:lnTo>
                  <a:pt x="396875" y="688975"/>
                </a:lnTo>
                <a:lnTo>
                  <a:pt x="396875" y="619125"/>
                </a:lnTo>
                <a:lnTo>
                  <a:pt x="517525" y="619125"/>
                </a:lnTo>
                <a:lnTo>
                  <a:pt x="517525" y="536575"/>
                </a:lnTo>
                <a:lnTo>
                  <a:pt x="517525" y="536575"/>
                </a:lnTo>
                <a:lnTo>
                  <a:pt x="530225" y="536575"/>
                </a:lnTo>
                <a:lnTo>
                  <a:pt x="530225" y="466725"/>
                </a:lnTo>
                <a:lnTo>
                  <a:pt x="736600" y="466725"/>
                </a:lnTo>
                <a:lnTo>
                  <a:pt x="736600" y="396875"/>
                </a:lnTo>
                <a:lnTo>
                  <a:pt x="796925" y="396875"/>
                </a:lnTo>
                <a:lnTo>
                  <a:pt x="796925" y="320675"/>
                </a:lnTo>
                <a:lnTo>
                  <a:pt x="879475" y="320675"/>
                </a:lnTo>
                <a:lnTo>
                  <a:pt x="879475" y="238125"/>
                </a:lnTo>
                <a:lnTo>
                  <a:pt x="1270000" y="238125"/>
                </a:lnTo>
                <a:lnTo>
                  <a:pt x="1270000" y="168275"/>
                </a:lnTo>
                <a:lnTo>
                  <a:pt x="1374775" y="168275"/>
                </a:lnTo>
                <a:lnTo>
                  <a:pt x="1374775" y="85725"/>
                </a:lnTo>
                <a:lnTo>
                  <a:pt x="2028825" y="85725"/>
                </a:lnTo>
                <a:lnTo>
                  <a:pt x="2028825" y="0"/>
                </a:lnTo>
                <a:lnTo>
                  <a:pt x="2962275" y="0"/>
                </a:lnTo>
              </a:path>
            </a:pathLst>
          </a:cu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3" name="Freeform 102">
            <a:extLst>
              <a:ext uri="{FF2B5EF4-FFF2-40B4-BE49-F238E27FC236}">
                <a16:creationId xmlns:a16="http://schemas.microsoft.com/office/drawing/2014/main" id="{3CB79B38-93C5-6424-3434-854ED1F2E39B}"/>
              </a:ext>
            </a:extLst>
          </p:cNvPr>
          <p:cNvSpPr/>
          <p:nvPr/>
        </p:nvSpPr>
        <p:spPr bwMode="auto">
          <a:xfrm>
            <a:off x="2892771" y="4281378"/>
            <a:ext cx="3057525" cy="349250"/>
          </a:xfrm>
          <a:custGeom>
            <a:avLst/>
            <a:gdLst>
              <a:gd name="connsiteX0" fmla="*/ 0 w 3057525"/>
              <a:gd name="connsiteY0" fmla="*/ 349250 h 349250"/>
              <a:gd name="connsiteX1" fmla="*/ 0 w 3057525"/>
              <a:gd name="connsiteY1" fmla="*/ 304800 h 349250"/>
              <a:gd name="connsiteX2" fmla="*/ 381000 w 3057525"/>
              <a:gd name="connsiteY2" fmla="*/ 304800 h 349250"/>
              <a:gd name="connsiteX3" fmla="*/ 381000 w 3057525"/>
              <a:gd name="connsiteY3" fmla="*/ 263525 h 349250"/>
              <a:gd name="connsiteX4" fmla="*/ 723900 w 3057525"/>
              <a:gd name="connsiteY4" fmla="*/ 263525 h 349250"/>
              <a:gd name="connsiteX5" fmla="*/ 723900 w 3057525"/>
              <a:gd name="connsiteY5" fmla="*/ 228600 h 349250"/>
              <a:gd name="connsiteX6" fmla="*/ 1949450 w 3057525"/>
              <a:gd name="connsiteY6" fmla="*/ 228600 h 349250"/>
              <a:gd name="connsiteX7" fmla="*/ 1949450 w 3057525"/>
              <a:gd name="connsiteY7" fmla="*/ 158750 h 349250"/>
              <a:gd name="connsiteX8" fmla="*/ 2025650 w 3057525"/>
              <a:gd name="connsiteY8" fmla="*/ 158750 h 349250"/>
              <a:gd name="connsiteX9" fmla="*/ 2025650 w 3057525"/>
              <a:gd name="connsiteY9" fmla="*/ 76200 h 349250"/>
              <a:gd name="connsiteX10" fmla="*/ 2070100 w 3057525"/>
              <a:gd name="connsiteY10" fmla="*/ 76200 h 349250"/>
              <a:gd name="connsiteX11" fmla="*/ 2070100 w 3057525"/>
              <a:gd name="connsiteY11" fmla="*/ 0 h 349250"/>
              <a:gd name="connsiteX12" fmla="*/ 3057525 w 3057525"/>
              <a:gd name="connsiteY12" fmla="*/ 0 h 34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57525" h="349250">
                <a:moveTo>
                  <a:pt x="0" y="349250"/>
                </a:moveTo>
                <a:lnTo>
                  <a:pt x="0" y="304800"/>
                </a:lnTo>
                <a:lnTo>
                  <a:pt x="381000" y="304800"/>
                </a:lnTo>
                <a:lnTo>
                  <a:pt x="381000" y="263525"/>
                </a:lnTo>
                <a:lnTo>
                  <a:pt x="723900" y="263525"/>
                </a:lnTo>
                <a:lnTo>
                  <a:pt x="723900" y="228600"/>
                </a:lnTo>
                <a:lnTo>
                  <a:pt x="1949450" y="228600"/>
                </a:lnTo>
                <a:lnTo>
                  <a:pt x="1949450" y="158750"/>
                </a:lnTo>
                <a:lnTo>
                  <a:pt x="2025650" y="158750"/>
                </a:lnTo>
                <a:lnTo>
                  <a:pt x="2025650" y="76200"/>
                </a:lnTo>
                <a:lnTo>
                  <a:pt x="2070100" y="76200"/>
                </a:lnTo>
                <a:lnTo>
                  <a:pt x="2070100" y="0"/>
                </a:lnTo>
                <a:lnTo>
                  <a:pt x="3057525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41" name="Freeform 140">
            <a:extLst>
              <a:ext uri="{FF2B5EF4-FFF2-40B4-BE49-F238E27FC236}">
                <a16:creationId xmlns:a16="http://schemas.microsoft.com/office/drawing/2014/main" id="{1C65FA90-6C33-D9A8-C2CC-AE619816811A}"/>
              </a:ext>
            </a:extLst>
          </p:cNvPr>
          <p:cNvSpPr/>
          <p:nvPr/>
        </p:nvSpPr>
        <p:spPr bwMode="auto">
          <a:xfrm>
            <a:off x="3276946" y="4427428"/>
            <a:ext cx="2663825" cy="193675"/>
          </a:xfrm>
          <a:custGeom>
            <a:avLst/>
            <a:gdLst>
              <a:gd name="connsiteX0" fmla="*/ 2663825 w 2663825"/>
              <a:gd name="connsiteY0" fmla="*/ 0 h 193675"/>
              <a:gd name="connsiteX1" fmla="*/ 1971675 w 2663825"/>
              <a:gd name="connsiteY1" fmla="*/ 0 h 193675"/>
              <a:gd name="connsiteX2" fmla="*/ 1971675 w 2663825"/>
              <a:gd name="connsiteY2" fmla="*/ 69850 h 193675"/>
              <a:gd name="connsiteX3" fmla="*/ 1470025 w 2663825"/>
              <a:gd name="connsiteY3" fmla="*/ 69850 h 193675"/>
              <a:gd name="connsiteX4" fmla="*/ 1470025 w 2663825"/>
              <a:gd name="connsiteY4" fmla="*/ 133350 h 193675"/>
              <a:gd name="connsiteX5" fmla="*/ 241300 w 2663825"/>
              <a:gd name="connsiteY5" fmla="*/ 133350 h 193675"/>
              <a:gd name="connsiteX6" fmla="*/ 241300 w 2663825"/>
              <a:gd name="connsiteY6" fmla="*/ 155575 h 193675"/>
              <a:gd name="connsiteX7" fmla="*/ 0 w 2663825"/>
              <a:gd name="connsiteY7" fmla="*/ 155575 h 193675"/>
              <a:gd name="connsiteX8" fmla="*/ 0 w 2663825"/>
              <a:gd name="connsiteY8" fmla="*/ 193675 h 19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63825" h="193675">
                <a:moveTo>
                  <a:pt x="2663825" y="0"/>
                </a:moveTo>
                <a:lnTo>
                  <a:pt x="1971675" y="0"/>
                </a:lnTo>
                <a:lnTo>
                  <a:pt x="1971675" y="69850"/>
                </a:lnTo>
                <a:lnTo>
                  <a:pt x="1470025" y="69850"/>
                </a:lnTo>
                <a:lnTo>
                  <a:pt x="1470025" y="133350"/>
                </a:lnTo>
                <a:lnTo>
                  <a:pt x="241300" y="133350"/>
                </a:lnTo>
                <a:lnTo>
                  <a:pt x="241300" y="155575"/>
                </a:lnTo>
                <a:lnTo>
                  <a:pt x="0" y="155575"/>
                </a:lnTo>
                <a:lnTo>
                  <a:pt x="0" y="193675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828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A2AAE-AFFD-7558-84B4-65703EE19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A1AF939-6ED3-3835-C90E-DCA9C5E6F5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Key Ongoing Trials Assessing Radium-223 in mCRPC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5BC8F3-7AF3-17E8-746A-75C380BD0A1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ClinicalTrials.gov.​ 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68871273-2212-2CC5-B86F-CBAABDBEF9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077771"/>
              </p:ext>
            </p:extLst>
          </p:nvPr>
        </p:nvGraphicFramePr>
        <p:xfrm>
          <a:off x="231078" y="1331606"/>
          <a:ext cx="11742387" cy="3962496"/>
        </p:xfrm>
        <a:graphic>
          <a:graphicData uri="http://schemas.openxmlformats.org/drawingml/2006/table">
            <a:tbl>
              <a:tblPr/>
              <a:tblGrid>
                <a:gridCol w="168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6231">
                  <a:extLst>
                    <a:ext uri="{9D8B030D-6E8A-4147-A177-3AD203B41FA5}">
                      <a16:colId xmlns:a16="http://schemas.microsoft.com/office/drawing/2014/main" val="1210478886"/>
                    </a:ext>
                  </a:extLst>
                </a:gridCol>
                <a:gridCol w="2115425">
                  <a:extLst>
                    <a:ext uri="{9D8B030D-6E8A-4147-A177-3AD203B41FA5}">
                      <a16:colId xmlns:a16="http://schemas.microsoft.com/office/drawing/2014/main" val="656975423"/>
                    </a:ext>
                  </a:extLst>
                </a:gridCol>
                <a:gridCol w="1338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52700">
                  <a:extLst>
                    <a:ext uri="{9D8B030D-6E8A-4147-A177-3AD203B41FA5}">
                      <a16:colId xmlns:a16="http://schemas.microsoft.com/office/drawing/2014/main" val="3278379493"/>
                    </a:ext>
                  </a:extLst>
                </a:gridCol>
                <a:gridCol w="2889127">
                  <a:extLst>
                    <a:ext uri="{9D8B030D-6E8A-4147-A177-3AD203B41FA5}">
                      <a16:colId xmlns:a16="http://schemas.microsoft.com/office/drawing/2014/main" val="30552669"/>
                    </a:ext>
                  </a:extLst>
                </a:gridCol>
              </a:tblGrid>
              <a:tr h="1508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Trial*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Phase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Status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Estimated 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Patient Population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Treatment Arm(s)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8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RAPSON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4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NCT03230734)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Active, not recruiting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Symptomatic </a:t>
                      </a:r>
                      <a:b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</a:b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bone-only mCRPC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Radium-223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followed by docetaxel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Docetaxel followed by 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Radium-223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DORA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14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NCT03574571)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Active, not recruiting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738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Documented progressive mCRPC with ≥2 bone lesions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Radium-223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+ docetaxel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Docetaxel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156587"/>
                  </a:ext>
                </a:extLst>
              </a:tr>
              <a:tr h="260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RADIANT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(NCT04122469)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IV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Recruiting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mCRPC with </a:t>
                      </a:r>
                      <a:b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oligo-progression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Radium-223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post ARPI and docetaxel 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773025"/>
                  </a:ext>
                </a:extLst>
              </a:tr>
              <a:tr h="370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AlphaBet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(NCT05383079)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I/II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Active, not recruiting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mCRPC after progression on ≥1 second-generation AR-targeted agent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Radium-223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+ </a:t>
                      </a:r>
                      <a:r>
                        <a:rPr kumimoji="0" 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177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Lu-PSMA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760040"/>
                  </a:ext>
                </a:extLst>
              </a:tr>
              <a:tr h="260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Rad2Nivo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(NCT04109729)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Active, not recruiting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mCRPC with evidence of visceral mets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Radium-223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+ nivolumab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33020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76C562B-DD17-2696-5812-2EB034180CAD}"/>
              </a:ext>
            </a:extLst>
          </p:cNvPr>
          <p:cNvSpPr txBox="1"/>
          <p:nvPr/>
        </p:nvSpPr>
        <p:spPr bwMode="auto">
          <a:xfrm>
            <a:off x="231078" y="5347454"/>
            <a:ext cx="23672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*As of </a:t>
            </a:r>
            <a:r>
              <a:rPr lang="en-US" sz="1200" b="0">
                <a:solidFill>
                  <a:srgbClr val="000000"/>
                </a:solidFill>
                <a:latin typeface="+mn-lt"/>
              </a:rPr>
              <a:t>December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2025.</a:t>
            </a:r>
          </a:p>
        </p:txBody>
      </p:sp>
    </p:spTree>
    <p:extLst>
      <p:ext uri="{BB962C8B-B14F-4D97-AF65-F5344CB8AC3E}">
        <p14:creationId xmlns:p14="http://schemas.microsoft.com/office/powerpoint/2010/main" val="3003074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C1B66-C19E-3593-9509-4D3F1A3A4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Right 6">
            <a:extLst>
              <a:ext uri="{FF2B5EF4-FFF2-40B4-BE49-F238E27FC236}">
                <a16:creationId xmlns:a16="http://schemas.microsoft.com/office/drawing/2014/main" id="{5019F895-F5DA-E8DC-C7C1-251D4C8F5DE8}"/>
              </a:ext>
            </a:extLst>
          </p:cNvPr>
          <p:cNvSpPr/>
          <p:nvPr/>
        </p:nvSpPr>
        <p:spPr bwMode="auto">
          <a:xfrm>
            <a:off x="1364720" y="2162176"/>
            <a:ext cx="10228838" cy="1948388"/>
          </a:xfrm>
          <a:prstGeom prst="rightArrow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076DD596-550C-5364-37EF-88D1E4A477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Evolution of PSMA-Based Radioligand Therapy </a:t>
            </a:r>
            <a:br>
              <a:rPr lang="en-US" altLang="en-US" sz="3200"/>
            </a:br>
            <a:r>
              <a:rPr lang="en-US" altLang="en-US" sz="3200"/>
              <a:t>Phase III Trials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E289CF3D-E84D-0933-EDF4-8125500E544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1. NCT05939414. 2. NCT04720157. 3. Tagawa. ESMO 2025. Abstr LBA6. 4. NCT04689828. 5. Morris. Lancet. 2024;404:1227. 6. Fizazi. Ann Oncol. 2025;36:1319. 7. NCT04647526. 8. Sartor. ESMO 2024. Abstr LBA65. 9. NCT05204927. 10. NCT03511664. 11. Morris. ASCO 2021. Abstr LBA4. 12. Fizazi. Lancet Oncol. 2023;24:597.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83DB89-DA1C-D94E-BF33-991695E4B188}"/>
              </a:ext>
            </a:extLst>
          </p:cNvPr>
          <p:cNvSpPr txBox="1"/>
          <p:nvPr/>
        </p:nvSpPr>
        <p:spPr bwMode="auto">
          <a:xfrm>
            <a:off x="3396789" y="3983593"/>
            <a:ext cx="1658363" cy="3385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PSMA-DC</a:t>
            </a:r>
            <a:r>
              <a:rPr kumimoji="0" lang="en-US" sz="1600" b="0" i="0" u="none" strike="noStrike" kern="120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59F9F6-20B3-94DA-26A5-A5D349BF0C36}"/>
              </a:ext>
            </a:extLst>
          </p:cNvPr>
          <p:cNvSpPr txBox="1"/>
          <p:nvPr/>
        </p:nvSpPr>
        <p:spPr bwMode="auto">
          <a:xfrm>
            <a:off x="5217078" y="3983593"/>
            <a:ext cx="1658363" cy="3385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PSMAddition</a:t>
            </a:r>
            <a:r>
              <a:rPr kumimoji="0" lang="en-US" sz="1600" b="0" i="0" u="none" strike="noStrike" kern="120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2,3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B4A2D8-E42D-C032-9181-94366F22BBCF}"/>
              </a:ext>
            </a:extLst>
          </p:cNvPr>
          <p:cNvSpPr txBox="1"/>
          <p:nvPr/>
        </p:nvSpPr>
        <p:spPr bwMode="auto">
          <a:xfrm>
            <a:off x="7135047" y="3731737"/>
            <a:ext cx="1658363" cy="830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PSMAfore</a:t>
            </a:r>
            <a:r>
              <a:rPr kumimoji="0" lang="en-US" sz="1600" b="0" i="0" u="none" strike="noStrike" kern="120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4-6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SPLASH</a:t>
            </a:r>
            <a:r>
              <a:rPr lang="en-US" sz="1600" b="0" baseline="30000">
                <a:solidFill>
                  <a:schemeClr val="bg2"/>
                </a:solidFill>
                <a:latin typeface="+mn-lt"/>
              </a:rPr>
              <a:t>7</a:t>
            </a:r>
            <a:r>
              <a:rPr kumimoji="0" lang="en-US" sz="1600" b="0" i="0" u="none" strike="noStrike" kern="120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,8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ECLIPSE</a:t>
            </a:r>
            <a:r>
              <a:rPr lang="en-US" sz="1600" b="0" baseline="30000">
                <a:solidFill>
                  <a:schemeClr val="bg2"/>
                </a:solidFill>
                <a:latin typeface="+mn-lt"/>
              </a:rPr>
              <a:t>9</a:t>
            </a:r>
            <a:endParaRPr kumimoji="0" lang="en-US" sz="1600" b="0" i="0" u="none" strike="noStrike" kern="1200" cap="none" spc="0" normalizeH="0" baseline="3000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CF192-7FF9-7027-01FD-4B3B6A666FE1}"/>
              </a:ext>
            </a:extLst>
          </p:cNvPr>
          <p:cNvSpPr txBox="1"/>
          <p:nvPr/>
        </p:nvSpPr>
        <p:spPr bwMode="auto">
          <a:xfrm>
            <a:off x="8983404" y="3959174"/>
            <a:ext cx="1496438" cy="3385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VISION</a:t>
            </a:r>
            <a:r>
              <a:rPr kumimoji="0" lang="en-US" sz="1600" b="0" i="0" u="none" strike="noStrike" kern="120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10-12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5BC3AC-F663-ADF0-47A0-9F35D3128CB2}"/>
              </a:ext>
            </a:extLst>
          </p:cNvPr>
          <p:cNvSpPr txBox="1"/>
          <p:nvPr/>
        </p:nvSpPr>
        <p:spPr bwMode="auto">
          <a:xfrm>
            <a:off x="1933991" y="2001460"/>
            <a:ext cx="18764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Localized prostate cancer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C14EA2-F372-DE18-C4C5-AAC8711DE1B0}"/>
              </a:ext>
            </a:extLst>
          </p:cNvPr>
          <p:cNvSpPr txBox="1"/>
          <p:nvPr/>
        </p:nvSpPr>
        <p:spPr bwMode="auto">
          <a:xfrm>
            <a:off x="5045424" y="2139959"/>
            <a:ext cx="18764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mHSPC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F665BA-D4D5-C8D4-671E-DFE93ADABEEC}"/>
              </a:ext>
            </a:extLst>
          </p:cNvPr>
          <p:cNvSpPr txBox="1"/>
          <p:nvPr/>
        </p:nvSpPr>
        <p:spPr bwMode="auto">
          <a:xfrm>
            <a:off x="7820441" y="2157216"/>
            <a:ext cx="18764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mCRPC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E412C2-B96A-5492-DF2D-49A95426850D}"/>
              </a:ext>
            </a:extLst>
          </p:cNvPr>
          <p:cNvSpPr txBox="1"/>
          <p:nvPr/>
        </p:nvSpPr>
        <p:spPr bwMode="auto">
          <a:xfrm>
            <a:off x="9212100" y="2800277"/>
            <a:ext cx="1237135" cy="33855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Docetaxel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E9B43F-CD2A-60A2-AB70-CF51F22384B2}"/>
              </a:ext>
            </a:extLst>
          </p:cNvPr>
          <p:cNvSpPr txBox="1"/>
          <p:nvPr/>
        </p:nvSpPr>
        <p:spPr bwMode="auto">
          <a:xfrm>
            <a:off x="6503003" y="3261668"/>
            <a:ext cx="4107475" cy="3385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Castration resistant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A22FE7-A697-C39B-CE37-F451AAE1473D}"/>
              </a:ext>
            </a:extLst>
          </p:cNvPr>
          <p:cNvSpPr txBox="1"/>
          <p:nvPr/>
        </p:nvSpPr>
        <p:spPr bwMode="auto">
          <a:xfrm>
            <a:off x="1887583" y="3256009"/>
            <a:ext cx="4615420" cy="33855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Hormone sensitive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C40B29-9C3A-5473-B8CD-61AB25905A0D}"/>
              </a:ext>
            </a:extLst>
          </p:cNvPr>
          <p:cNvSpPr txBox="1"/>
          <p:nvPr/>
        </p:nvSpPr>
        <p:spPr bwMode="auto">
          <a:xfrm>
            <a:off x="314790" y="2813204"/>
            <a:ext cx="12732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Tumor burden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4EEA5E8-756F-4257-522D-7CF1D75C37CC}"/>
              </a:ext>
            </a:extLst>
          </p:cNvPr>
          <p:cNvSpPr/>
          <p:nvPr/>
        </p:nvSpPr>
        <p:spPr bwMode="auto">
          <a:xfrm>
            <a:off x="2591420" y="2713572"/>
            <a:ext cx="527118" cy="507570"/>
          </a:xfrm>
          <a:prstGeom prst="ellipse">
            <a:avLst/>
          </a:prstGeom>
          <a:solidFill>
            <a:schemeClr val="bg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EEC1962-9B70-68F7-B824-BDB101583979}"/>
              </a:ext>
            </a:extLst>
          </p:cNvPr>
          <p:cNvSpPr/>
          <p:nvPr/>
        </p:nvSpPr>
        <p:spPr bwMode="auto">
          <a:xfrm>
            <a:off x="5764537" y="2713572"/>
            <a:ext cx="527118" cy="507570"/>
          </a:xfrm>
          <a:prstGeom prst="ellipse">
            <a:avLst/>
          </a:prstGeom>
          <a:solidFill>
            <a:schemeClr val="bg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33B5A01-EA53-AB18-C71A-C675CFCE75E4}"/>
              </a:ext>
            </a:extLst>
          </p:cNvPr>
          <p:cNvSpPr/>
          <p:nvPr/>
        </p:nvSpPr>
        <p:spPr bwMode="auto">
          <a:xfrm>
            <a:off x="8529851" y="2713572"/>
            <a:ext cx="527118" cy="507570"/>
          </a:xfrm>
          <a:prstGeom prst="ellipse">
            <a:avLst/>
          </a:prstGeom>
          <a:solidFill>
            <a:schemeClr val="bg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ight Bracket 3">
            <a:extLst>
              <a:ext uri="{FF2B5EF4-FFF2-40B4-BE49-F238E27FC236}">
                <a16:creationId xmlns:a16="http://schemas.microsoft.com/office/drawing/2014/main" id="{ACB79C93-A8E8-72B3-CD0B-0782C009A2D5}"/>
              </a:ext>
            </a:extLst>
          </p:cNvPr>
          <p:cNvSpPr/>
          <p:nvPr/>
        </p:nvSpPr>
        <p:spPr bwMode="auto">
          <a:xfrm rot="5400000">
            <a:off x="6862806" y="1289864"/>
            <a:ext cx="151020" cy="7083053"/>
          </a:xfrm>
          <a:prstGeom prst="rightBracke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B364FE9-A901-BF06-09A5-C4E2E756BDB8}"/>
              </a:ext>
            </a:extLst>
          </p:cNvPr>
          <p:cNvSpPr/>
          <p:nvPr/>
        </p:nvSpPr>
        <p:spPr bwMode="auto">
          <a:xfrm>
            <a:off x="6004032" y="4930428"/>
            <a:ext cx="2377968" cy="462641"/>
          </a:xfrm>
          <a:prstGeom prst="roundRect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PSMA-based Trials</a:t>
            </a:r>
          </a:p>
        </p:txBody>
      </p:sp>
    </p:spTree>
    <p:extLst>
      <p:ext uri="{BB962C8B-B14F-4D97-AF65-F5344CB8AC3E}">
        <p14:creationId xmlns:p14="http://schemas.microsoft.com/office/powerpoint/2010/main" val="10608883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>
            <a:extLst>
              <a:ext uri="{FF2B5EF4-FFF2-40B4-BE49-F238E27FC236}">
                <a16:creationId xmlns:a16="http://schemas.microsoft.com/office/drawing/2014/main" id="{6B313BBC-36F2-184D-AE52-B81254B58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Phase III VISION: </a:t>
            </a:r>
            <a:r>
              <a:rPr lang="en-US" altLang="en-US" sz="3200" baseline="30000"/>
              <a:t>177</a:t>
            </a:r>
            <a:r>
              <a:rPr lang="en-US" altLang="en-US" sz="3200"/>
              <a:t>Lu-PSMA-617 + SoC vs SoC Alone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27488B6-4204-D56F-B43C-40AF20E49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200">
                <a:latin typeface="+mn-lt"/>
              </a:rPr>
              <a:t>International, open-label, randomized phase III trial</a:t>
            </a:r>
            <a:endParaRPr lang="en-US" sz="2200" dirty="0">
              <a:latin typeface="+mn-lt"/>
            </a:endParaRPr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2200" dirty="0">
              <a:latin typeface="+mn-lt"/>
            </a:endParaRPr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2200" dirty="0">
              <a:latin typeface="+mn-lt"/>
            </a:endParaRPr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2200" dirty="0">
              <a:latin typeface="+mn-lt"/>
            </a:endParaRPr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2200" dirty="0">
              <a:latin typeface="+mn-lt"/>
            </a:endParaRPr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2200" dirty="0">
              <a:latin typeface="+mn-lt"/>
            </a:endParaRPr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2200" dirty="0">
              <a:latin typeface="+mn-lt"/>
            </a:endParaRPr>
          </a:p>
          <a:p>
            <a:pPr lvl="0" fontAlgn="base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en-US" altLang="en-US" sz="2200" b="1" kern="0" dirty="0">
                <a:solidFill>
                  <a:srgbClr val="000000"/>
                </a:solidFill>
                <a:latin typeface="+mn-lt"/>
              </a:rPr>
              <a:t>Coprimary</a:t>
            </a:r>
            <a:r>
              <a:rPr lang="en-US" altLang="en-US" sz="2200" b="1" kern="0">
                <a:solidFill>
                  <a:srgbClr val="000000"/>
                </a:solidFill>
                <a:latin typeface="+mn-lt"/>
              </a:rPr>
              <a:t> endpoints:</a:t>
            </a:r>
            <a:r>
              <a:rPr lang="en-US" altLang="en-US" sz="2200" kern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n-US" sz="2200" kern="0" dirty="0">
                <a:solidFill>
                  <a:srgbClr val="000000"/>
                </a:solidFill>
                <a:latin typeface="+mn-lt"/>
              </a:rPr>
              <a:t>rPFS</a:t>
            </a:r>
            <a:r>
              <a:rPr lang="en-US" altLang="en-US" sz="2200" kern="0">
                <a:solidFill>
                  <a:srgbClr val="000000"/>
                </a:solidFill>
                <a:latin typeface="+mn-lt"/>
              </a:rPr>
              <a:t>, OS</a:t>
            </a:r>
            <a:endParaRPr lang="en-US" altLang="en-US" sz="2200" kern="0" dirty="0">
              <a:solidFill>
                <a:srgbClr val="000000"/>
              </a:solidFill>
              <a:latin typeface="+mn-lt"/>
            </a:endParaRPr>
          </a:p>
          <a:p>
            <a:pPr lvl="0" fontAlgn="base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en-US" altLang="en-US" sz="2200" b="1" kern="0">
                <a:solidFill>
                  <a:srgbClr val="000000"/>
                </a:solidFill>
                <a:latin typeface="+mn-lt"/>
              </a:rPr>
              <a:t>Key secondary endpoints: </a:t>
            </a:r>
            <a:r>
              <a:rPr lang="en-US" altLang="en-US" sz="2200" kern="0">
                <a:solidFill>
                  <a:srgbClr val="000000"/>
                </a:solidFill>
                <a:latin typeface="+mn-lt"/>
              </a:rPr>
              <a:t>objective response, disease control, time to symptomatic skeletal events</a:t>
            </a:r>
            <a:endParaRPr lang="en-US" altLang="en-US" sz="2200" kern="0" dirty="0">
              <a:solidFill>
                <a:srgbClr val="000000"/>
              </a:solidFill>
              <a:latin typeface="+mn-lt"/>
            </a:endParaRPr>
          </a:p>
          <a:p>
            <a:pPr>
              <a:spcAft>
                <a:spcPts val="400"/>
              </a:spcAft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altLang="en-US" sz="2000" b="1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10680D-BBBE-FDDF-A2A4-F3162DD4C2F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NCT03511664. Sartor. NEJM. 2021;385:1091. </a:t>
            </a:r>
          </a:p>
        </p:txBody>
      </p:sp>
      <p:grpSp>
        <p:nvGrpSpPr>
          <p:cNvPr id="10732" name="Group 10731">
            <a:extLst>
              <a:ext uri="{FF2B5EF4-FFF2-40B4-BE49-F238E27FC236}">
                <a16:creationId xmlns:a16="http://schemas.microsoft.com/office/drawing/2014/main" id="{49C7D8C0-210F-67C5-ACDC-AD1C4B6AA585}"/>
              </a:ext>
            </a:extLst>
          </p:cNvPr>
          <p:cNvGrpSpPr/>
          <p:nvPr/>
        </p:nvGrpSpPr>
        <p:grpSpPr>
          <a:xfrm>
            <a:off x="814652" y="1958183"/>
            <a:ext cx="7072048" cy="2860827"/>
            <a:chOff x="1373383" y="1836145"/>
            <a:chExt cx="6261461" cy="2860827"/>
          </a:xfrm>
        </p:grpSpPr>
        <p:sp>
          <p:nvSpPr>
            <p:cNvPr id="10244" name="Text Box 45">
              <a:extLst>
                <a:ext uri="{FF2B5EF4-FFF2-40B4-BE49-F238E27FC236}">
                  <a16:creationId xmlns:a16="http://schemas.microsoft.com/office/drawing/2014/main" id="{B40D0EA7-4DE3-744E-BABD-9DEC9BFCAD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3383" y="2242495"/>
              <a:ext cx="2444142" cy="1815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MS PGothic" panose="020B0600070205080204" pitchFamily="34" charset="-128"/>
                  <a:cs typeface="Calibri" panose="020F0502020204030204" pitchFamily="34" charset="0"/>
                </a:rPr>
                <a:t>Patients with PSMA+ mCRPC on PET/CT with </a:t>
              </a:r>
              <a:r>
                <a:rPr kumimoji="0" lang="en-GB" altLang="en-US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MS PGothic" panose="020B0600070205080204" pitchFamily="34" charset="-128"/>
                  <a:cs typeface="Calibri" panose="020F0502020204030204" pitchFamily="34" charset="0"/>
                </a:rPr>
                <a:t>68</a:t>
              </a:r>
              <a:r>
                <a:rPr kumimoji="0" lang="en-GB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MS PGothic" panose="020B0600070205080204" pitchFamily="34" charset="-128"/>
                  <a:cs typeface="Calibri" panose="020F0502020204030204" pitchFamily="34" charset="0"/>
                </a:rPr>
                <a:t>Ga-PSMA-11; ≥1 prior </a:t>
              </a:r>
              <a:br>
                <a:rPr kumimoji="0" lang="en-GB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MS PGothic" panose="020B0600070205080204" pitchFamily="34" charset="-128"/>
                  <a:cs typeface="Calibri" panose="020F0502020204030204" pitchFamily="34" charset="0"/>
                </a:rPr>
              </a:br>
              <a:r>
                <a:rPr kumimoji="0" lang="en-GB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MS PGothic" panose="020B0600070205080204" pitchFamily="34" charset="-128"/>
                  <a:cs typeface="Calibri" panose="020F0502020204030204" pitchFamily="34" charset="0"/>
                </a:rPr>
                <a:t>AR pathway inhibitor and prior ≥1 taxane; </a:t>
              </a:r>
              <a:br>
                <a:rPr kumimoji="0" lang="en-GB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MS PGothic" panose="020B0600070205080204" pitchFamily="34" charset="-128"/>
                  <a:cs typeface="Calibri" panose="020F0502020204030204" pitchFamily="34" charset="0"/>
                </a:rPr>
              </a:br>
              <a:r>
                <a:rPr kumimoji="0" lang="en-GB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MS PGothic" panose="020B0600070205080204" pitchFamily="34" charset="-128"/>
                  <a:cs typeface="Calibri" panose="020F0502020204030204" pitchFamily="34" charset="0"/>
                </a:rPr>
                <a:t>ECOG PS 0-2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MS PGothic" panose="020B0600070205080204" pitchFamily="34" charset="-128"/>
                  <a:cs typeface="Calibri" panose="020F0502020204030204" pitchFamily="34" charset="0"/>
                </a:rPr>
                <a:t>(N = 831)</a:t>
              </a:r>
              <a:endPara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MS PGothic" panose="020B0600070205080204" pitchFamily="34" charset="-128"/>
                <a:cs typeface="Calibri" panose="020F0502020204030204" pitchFamily="34" charset="0"/>
              </a:endParaRPr>
            </a:p>
          </p:txBody>
        </p:sp>
        <p:sp>
          <p:nvSpPr>
            <p:cNvPr id="10245" name="Rectangle 49">
              <a:extLst>
                <a:ext uri="{FF2B5EF4-FFF2-40B4-BE49-F238E27FC236}">
                  <a16:creationId xmlns:a16="http://schemas.microsoft.com/office/drawing/2014/main" id="{81D90018-AB1A-654F-877D-1C906067C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7086" y="1836145"/>
              <a:ext cx="2927758" cy="10972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anchor="ctr" anchorCtr="1"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3000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MS PGothic" panose="020B0600070205080204" pitchFamily="34" charset="-128"/>
                  <a:cs typeface="Calibri" panose="020F0502020204030204" pitchFamily="34" charset="0"/>
                </a:rPr>
                <a:t>177</a:t>
              </a: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MS PGothic" panose="020B0600070205080204" pitchFamily="34" charset="-128"/>
                  <a:cs typeface="Calibri" panose="020F0502020204030204" pitchFamily="34" charset="0"/>
                </a:rPr>
                <a:t>Lu-PSMA-617 </a:t>
              </a: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MS PGothic" panose="020B0600070205080204" pitchFamily="34" charset="-128"/>
                  <a:cs typeface="Calibri" panose="020F0502020204030204" pitchFamily="34" charset="0"/>
                </a:rPr>
                <a:t>7.4 GBq (200 mCi) Q6W x 4-6 cycles + </a:t>
              </a:r>
              <a:b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MS PGothic" panose="020B0600070205080204" pitchFamily="34" charset="-128"/>
                  <a:cs typeface="Calibri" panose="020F0502020204030204" pitchFamily="34" charset="0"/>
                </a:rPr>
              </a:b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MS PGothic" panose="020B0600070205080204" pitchFamily="34" charset="-128"/>
                  <a:cs typeface="Calibri" panose="020F0502020204030204" pitchFamily="34" charset="0"/>
                </a:rPr>
                <a:t>Protocol-Permitted SoC*</a:t>
              </a:r>
              <a:endParaRPr kumimoji="0" lang="en-US" altLang="en-US" sz="1600" b="1" i="0" u="none" strike="noStrike" kern="120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MS PGothic" panose="020B0600070205080204" pitchFamily="34" charset="-128"/>
                <a:cs typeface="Calibri" panose="020F050202020403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MS PGothic" panose="020B0600070205080204" pitchFamily="34" charset="-128"/>
                  <a:cs typeface="Calibri" panose="020F0502020204030204" pitchFamily="34" charset="0"/>
                </a:rPr>
                <a:t>(n = 551)</a:t>
              </a:r>
            </a:p>
          </p:txBody>
        </p:sp>
        <p:sp>
          <p:nvSpPr>
            <p:cNvPr id="10246" name="Rectangle 50">
              <a:extLst>
                <a:ext uri="{FF2B5EF4-FFF2-40B4-BE49-F238E27FC236}">
                  <a16:creationId xmlns:a16="http://schemas.microsoft.com/office/drawing/2014/main" id="{BBF59B4D-6052-6140-B22D-A992D73FAC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265" y="3121224"/>
              <a:ext cx="2927758" cy="10972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 anchorCtr="1"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MS PGothic" panose="020B0600070205080204" pitchFamily="34" charset="-128"/>
                  <a:cs typeface="Calibri" panose="020F0502020204030204" pitchFamily="34" charset="0"/>
                </a:rPr>
                <a:t>Protocol-Permitted SoC*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MS PGothic" panose="020B0600070205080204" pitchFamily="34" charset="-128"/>
                  <a:cs typeface="Calibri" panose="020F0502020204030204" pitchFamily="34" charset="0"/>
                </a:rPr>
                <a:t>(n = 280)</a:t>
              </a:r>
            </a:p>
          </p:txBody>
        </p:sp>
        <p:sp>
          <p:nvSpPr>
            <p:cNvPr id="17" name="Line 54">
              <a:extLst>
                <a:ext uri="{FF2B5EF4-FFF2-40B4-BE49-F238E27FC236}">
                  <a16:creationId xmlns:a16="http://schemas.microsoft.com/office/drawing/2014/main" id="{6202F99C-C3DF-41B1-BF88-2FA1D3FC3F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3128" y="2384785"/>
              <a:ext cx="547829" cy="30605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F33292D-B6AF-4A4A-8D0C-34919C92ABBC}"/>
                </a:ext>
              </a:extLst>
            </p:cNvPr>
            <p:cNvSpPr txBox="1"/>
            <p:nvPr/>
          </p:nvSpPr>
          <p:spPr bwMode="auto">
            <a:xfrm>
              <a:off x="4586768" y="4235307"/>
              <a:ext cx="304125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*Excludes CT, immunotherapy, systemic radioisotopes, and investigational drugs.</a:t>
              </a:r>
            </a:p>
          </p:txBody>
        </p:sp>
        <p:sp>
          <p:nvSpPr>
            <p:cNvPr id="5" name="Line 54">
              <a:extLst>
                <a:ext uri="{FF2B5EF4-FFF2-40B4-BE49-F238E27FC236}">
                  <a16:creationId xmlns:a16="http://schemas.microsoft.com/office/drawing/2014/main" id="{BAA01466-D0DB-5973-6AF7-A79445FE54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3128" y="3363807"/>
              <a:ext cx="547829" cy="30605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BF7F1B8-22A8-40A7-BEF7-D15274C6F221}"/>
              </a:ext>
            </a:extLst>
          </p:cNvPr>
          <p:cNvSpPr txBox="1"/>
          <p:nvPr/>
        </p:nvSpPr>
        <p:spPr>
          <a:xfrm>
            <a:off x="8275632" y="1958183"/>
            <a:ext cx="3306774" cy="111480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71450" indent="-1714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en-US" sz="1600" b="0">
                <a:latin typeface="+mn-lt"/>
              </a:rPr>
              <a:t>PSMA+ mCRPC defined as ≥1 PSMA+ metastatic lesion with </a:t>
            </a:r>
            <a:r>
              <a:rPr lang="en-US" altLang="en-US" sz="1600" b="0" baseline="30000">
                <a:latin typeface="+mn-lt"/>
              </a:rPr>
              <a:t>68</a:t>
            </a:r>
            <a:r>
              <a:rPr lang="en-US" altLang="en-US" sz="1600" b="0">
                <a:latin typeface="+mn-lt"/>
              </a:rPr>
              <a:t>Ga uptake &gt; liver </a:t>
            </a:r>
            <a:r>
              <a:rPr lang="en-US" altLang="en-US" sz="1600" b="0" i="1">
                <a:latin typeface="+mn-lt"/>
              </a:rPr>
              <a:t>and</a:t>
            </a:r>
            <a:r>
              <a:rPr lang="en-US" altLang="en-US" sz="1600" b="0">
                <a:latin typeface="+mn-lt"/>
              </a:rPr>
              <a:t> no PSMA- lesions in bone with soft tissue component ≥1 cm, lymph nodes ≥2.5 cm, or solid organ ≥1 cm</a:t>
            </a:r>
          </a:p>
          <a:p>
            <a:pPr marL="171450" indent="-1714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en-US" sz="1600" b="0">
                <a:latin typeface="+mn-lt"/>
              </a:rPr>
              <a:t>Of 1003 patients who underwent scanning for VISION, 12.6% did not meet PSMA+ criteria</a:t>
            </a:r>
          </a:p>
          <a:p>
            <a:pPr algn="l"/>
            <a:endParaRPr lang="en-US" sz="16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03016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360B-4D9B-3CE2-77CA-2E66364D0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76C6504E-0E7B-94C8-391D-EB8128F202CA}"/>
              </a:ext>
            </a:extLst>
          </p:cNvPr>
          <p:cNvGrpSpPr/>
          <p:nvPr/>
        </p:nvGrpSpPr>
        <p:grpSpPr>
          <a:xfrm>
            <a:off x="1306571" y="4415346"/>
            <a:ext cx="3751135" cy="345800"/>
            <a:chOff x="1252328" y="4144127"/>
            <a:chExt cx="3751135" cy="34580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983F4E8-31A8-C93B-A769-959B4586B057}"/>
                </a:ext>
              </a:extLst>
            </p:cNvPr>
            <p:cNvSpPr txBox="1"/>
            <p:nvPr/>
          </p:nvSpPr>
          <p:spPr bwMode="auto">
            <a:xfrm>
              <a:off x="1252328" y="4148527"/>
              <a:ext cx="3129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083BD44-403B-2A51-7A9C-BEC5C65026E7}"/>
                </a:ext>
              </a:extLst>
            </p:cNvPr>
            <p:cNvSpPr txBox="1"/>
            <p:nvPr/>
          </p:nvSpPr>
          <p:spPr bwMode="auto">
            <a:xfrm>
              <a:off x="1675238" y="4145410"/>
              <a:ext cx="31451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F3109C6-784E-9CEF-35A7-C0F7642A1CAB}"/>
                </a:ext>
              </a:extLst>
            </p:cNvPr>
            <p:cNvSpPr txBox="1"/>
            <p:nvPr/>
          </p:nvSpPr>
          <p:spPr bwMode="auto">
            <a:xfrm>
              <a:off x="2098950" y="4151373"/>
              <a:ext cx="31451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5664903-A672-7F13-72E4-DBC7AFEE7028}"/>
                </a:ext>
              </a:extLst>
            </p:cNvPr>
            <p:cNvSpPr txBox="1"/>
            <p:nvPr/>
          </p:nvSpPr>
          <p:spPr bwMode="auto">
            <a:xfrm>
              <a:off x="2504950" y="4148256"/>
              <a:ext cx="36901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34FCFB3-7015-9854-BC53-288928776035}"/>
                </a:ext>
              </a:extLst>
            </p:cNvPr>
            <p:cNvSpPr txBox="1"/>
            <p:nvPr/>
          </p:nvSpPr>
          <p:spPr bwMode="auto">
            <a:xfrm>
              <a:off x="2912413" y="4148256"/>
              <a:ext cx="3802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0EC3BA8-DC8D-6144-88FF-8091D6B2420C}"/>
                </a:ext>
              </a:extLst>
            </p:cNvPr>
            <p:cNvSpPr txBox="1"/>
            <p:nvPr/>
          </p:nvSpPr>
          <p:spPr bwMode="auto">
            <a:xfrm>
              <a:off x="3307941" y="4144127"/>
              <a:ext cx="4315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ED5F9CF-6EAE-3148-B9D1-AA36D51F0154}"/>
                </a:ext>
              </a:extLst>
            </p:cNvPr>
            <p:cNvSpPr txBox="1"/>
            <p:nvPr/>
          </p:nvSpPr>
          <p:spPr bwMode="auto">
            <a:xfrm>
              <a:off x="3728104" y="4150090"/>
              <a:ext cx="4331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24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1D5AA18-E698-DC92-6E64-C61E7244D12B}"/>
                </a:ext>
              </a:extLst>
            </p:cNvPr>
            <p:cNvSpPr txBox="1"/>
            <p:nvPr/>
          </p:nvSpPr>
          <p:spPr bwMode="auto">
            <a:xfrm>
              <a:off x="4579949" y="4150090"/>
              <a:ext cx="4235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32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C5E9BB3-97D5-30EC-0114-D7E717638369}"/>
                </a:ext>
              </a:extLst>
            </p:cNvPr>
            <p:cNvSpPr txBox="1"/>
            <p:nvPr/>
          </p:nvSpPr>
          <p:spPr bwMode="auto">
            <a:xfrm>
              <a:off x="4155933" y="4146973"/>
              <a:ext cx="4331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28</a:t>
              </a:r>
            </a:p>
          </p:txBody>
        </p:sp>
      </p:grpSp>
      <p:grpSp>
        <p:nvGrpSpPr>
          <p:cNvPr id="9225" name="Group 9224">
            <a:extLst>
              <a:ext uri="{FF2B5EF4-FFF2-40B4-BE49-F238E27FC236}">
                <a16:creationId xmlns:a16="http://schemas.microsoft.com/office/drawing/2014/main" id="{E132ECC9-BBD7-C3D2-3427-4B58C7ADB1B3}"/>
              </a:ext>
            </a:extLst>
          </p:cNvPr>
          <p:cNvGrpSpPr/>
          <p:nvPr/>
        </p:nvGrpSpPr>
        <p:grpSpPr>
          <a:xfrm>
            <a:off x="7163617" y="4414795"/>
            <a:ext cx="3954532" cy="344517"/>
            <a:chOff x="1252328" y="4144127"/>
            <a:chExt cx="3954532" cy="344517"/>
          </a:xfrm>
        </p:grpSpPr>
        <p:sp>
          <p:nvSpPr>
            <p:cNvPr id="9226" name="TextBox 9225">
              <a:extLst>
                <a:ext uri="{FF2B5EF4-FFF2-40B4-BE49-F238E27FC236}">
                  <a16:creationId xmlns:a16="http://schemas.microsoft.com/office/drawing/2014/main" id="{549D5128-E196-F992-A868-C0FA7F4C7FDC}"/>
                </a:ext>
              </a:extLst>
            </p:cNvPr>
            <p:cNvSpPr txBox="1"/>
            <p:nvPr/>
          </p:nvSpPr>
          <p:spPr bwMode="auto">
            <a:xfrm>
              <a:off x="1252328" y="4148527"/>
              <a:ext cx="3129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9227" name="TextBox 9226">
              <a:extLst>
                <a:ext uri="{FF2B5EF4-FFF2-40B4-BE49-F238E27FC236}">
                  <a16:creationId xmlns:a16="http://schemas.microsoft.com/office/drawing/2014/main" id="{A619B0D1-FEB6-5C94-DDCD-44BEB5AA1438}"/>
                </a:ext>
              </a:extLst>
            </p:cNvPr>
            <p:cNvSpPr txBox="1"/>
            <p:nvPr/>
          </p:nvSpPr>
          <p:spPr bwMode="auto">
            <a:xfrm>
              <a:off x="1777034" y="4145410"/>
              <a:ext cx="30489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9229" name="TextBox 9228">
              <a:extLst>
                <a:ext uri="{FF2B5EF4-FFF2-40B4-BE49-F238E27FC236}">
                  <a16:creationId xmlns:a16="http://schemas.microsoft.com/office/drawing/2014/main" id="{06A6AD2A-F83C-AEDE-ECCE-64223B71F4E8}"/>
                </a:ext>
              </a:extLst>
            </p:cNvPr>
            <p:cNvSpPr txBox="1"/>
            <p:nvPr/>
          </p:nvSpPr>
          <p:spPr bwMode="auto">
            <a:xfrm>
              <a:off x="2291342" y="4148256"/>
              <a:ext cx="31451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9230" name="TextBox 9229">
              <a:extLst>
                <a:ext uri="{FF2B5EF4-FFF2-40B4-BE49-F238E27FC236}">
                  <a16:creationId xmlns:a16="http://schemas.microsoft.com/office/drawing/2014/main" id="{58530728-CE3B-2815-BCDA-2AC87A2E105A}"/>
                </a:ext>
              </a:extLst>
            </p:cNvPr>
            <p:cNvSpPr txBox="1"/>
            <p:nvPr/>
          </p:nvSpPr>
          <p:spPr bwMode="auto">
            <a:xfrm>
              <a:off x="2800757" y="4148256"/>
              <a:ext cx="31451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9231" name="TextBox 9230">
              <a:extLst>
                <a:ext uri="{FF2B5EF4-FFF2-40B4-BE49-F238E27FC236}">
                  <a16:creationId xmlns:a16="http://schemas.microsoft.com/office/drawing/2014/main" id="{15074267-C549-FD0B-88EF-2273C336779A}"/>
                </a:ext>
              </a:extLst>
            </p:cNvPr>
            <p:cNvSpPr txBox="1"/>
            <p:nvPr/>
          </p:nvSpPr>
          <p:spPr bwMode="auto">
            <a:xfrm>
              <a:off x="3287616" y="4144127"/>
              <a:ext cx="36901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9232" name="TextBox 9231">
              <a:extLst>
                <a:ext uri="{FF2B5EF4-FFF2-40B4-BE49-F238E27FC236}">
                  <a16:creationId xmlns:a16="http://schemas.microsoft.com/office/drawing/2014/main" id="{EEB66D5C-6160-1D1C-D990-63CF26CC321B}"/>
                </a:ext>
              </a:extLst>
            </p:cNvPr>
            <p:cNvSpPr txBox="1"/>
            <p:nvPr/>
          </p:nvSpPr>
          <p:spPr bwMode="auto">
            <a:xfrm>
              <a:off x="3803910" y="4150090"/>
              <a:ext cx="37862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9233" name="TextBox 9232">
              <a:extLst>
                <a:ext uri="{FF2B5EF4-FFF2-40B4-BE49-F238E27FC236}">
                  <a16:creationId xmlns:a16="http://schemas.microsoft.com/office/drawing/2014/main" id="{A358D0AF-3EBF-B32E-442C-06E3798F7A08}"/>
                </a:ext>
              </a:extLst>
            </p:cNvPr>
            <p:cNvSpPr txBox="1"/>
            <p:nvPr/>
          </p:nvSpPr>
          <p:spPr bwMode="auto">
            <a:xfrm>
              <a:off x="4837848" y="4150090"/>
              <a:ext cx="36901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9234" name="TextBox 9233">
              <a:extLst>
                <a:ext uri="{FF2B5EF4-FFF2-40B4-BE49-F238E27FC236}">
                  <a16:creationId xmlns:a16="http://schemas.microsoft.com/office/drawing/2014/main" id="{D1A2BBF5-0A22-B36D-B0BA-31DDF6AFF536}"/>
                </a:ext>
              </a:extLst>
            </p:cNvPr>
            <p:cNvSpPr txBox="1"/>
            <p:nvPr/>
          </p:nvSpPr>
          <p:spPr bwMode="auto">
            <a:xfrm>
              <a:off x="4314721" y="4146973"/>
              <a:ext cx="3802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18</a:t>
              </a:r>
            </a:p>
          </p:txBody>
        </p:sp>
      </p:grpSp>
      <p:sp>
        <p:nvSpPr>
          <p:cNvPr id="9218" name="Rectangle 2">
            <a:extLst>
              <a:ext uri="{FF2B5EF4-FFF2-40B4-BE49-F238E27FC236}">
                <a16:creationId xmlns:a16="http://schemas.microsoft.com/office/drawing/2014/main" id="{CC74F083-C83A-4B59-DDB7-D66F5DA84F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VISION: Efficacy of </a:t>
            </a:r>
            <a:r>
              <a:rPr lang="en-US" altLang="en-US" sz="3200" baseline="30000"/>
              <a:t>177</a:t>
            </a:r>
            <a:r>
              <a:rPr lang="en-US" altLang="en-US" sz="3200"/>
              <a:t>Lu-PSMA-617 + Best SoC in mCRPC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4BB8EFE-F81C-4A78-6FC2-2A66FC1055A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Lutetium Lu 177 vipivotide tetraxetan PI. Sartor. NEJM. 2021;385:1091.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E7E12E-96EB-1C06-66FB-E7482F8AE51A}"/>
              </a:ext>
            </a:extLst>
          </p:cNvPr>
          <p:cNvSpPr txBox="1"/>
          <p:nvPr/>
        </p:nvSpPr>
        <p:spPr bwMode="auto">
          <a:xfrm>
            <a:off x="231078" y="5043535"/>
            <a:ext cx="6717402" cy="1103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Both primary endpoints met: improved OS and rPFS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in patients receiving </a:t>
            </a:r>
            <a:r>
              <a:rPr kumimoji="0" lang="en-US" sz="16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177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Lu-PSMA-617 + best SoC vs best SoC alone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Delayed time to worsening HRQoL and time to skeletal events</a:t>
            </a:r>
          </a:p>
        </p:txBody>
      </p:sp>
      <p:sp>
        <p:nvSpPr>
          <p:cNvPr id="6" name="Snip Diagonal Corner Rectangle 9">
            <a:extLst>
              <a:ext uri="{FF2B5EF4-FFF2-40B4-BE49-F238E27FC236}">
                <a16:creationId xmlns:a16="http://schemas.microsoft.com/office/drawing/2014/main" id="{ADF42F56-0273-CCBC-88B9-88EC6724FAB4}"/>
              </a:ext>
            </a:extLst>
          </p:cNvPr>
          <p:cNvSpPr/>
          <p:nvPr/>
        </p:nvSpPr>
        <p:spPr>
          <a:xfrm>
            <a:off x="6948484" y="5043535"/>
            <a:ext cx="4624204" cy="1366784"/>
          </a:xfrm>
          <a:prstGeom prst="roundRect">
            <a:avLst>
              <a:gd name="adj" fmla="val 6911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>
                <a:solidFill>
                  <a:schemeClr val="bg2"/>
                </a:solidFill>
              </a:rPr>
              <a:t>March 23, 2022: </a:t>
            </a:r>
            <a:r>
              <a:rPr lang="en-US" sz="1600" b="0">
                <a:solidFill>
                  <a:schemeClr val="bg2"/>
                </a:solidFill>
              </a:rPr>
              <a:t>​</a:t>
            </a:r>
            <a:br>
              <a:rPr lang="en-US" sz="1600" b="0">
                <a:solidFill>
                  <a:schemeClr val="bg2"/>
                </a:solidFill>
              </a:rPr>
            </a:br>
            <a:r>
              <a:rPr lang="en-US" sz="1600">
                <a:solidFill>
                  <a:schemeClr val="bg2"/>
                </a:solidFill>
              </a:rPr>
              <a:t>FDA approved for </a:t>
            </a:r>
            <a:r>
              <a:rPr lang="en-US" sz="1600" baseline="30000" dirty="0">
                <a:solidFill>
                  <a:schemeClr val="bg2"/>
                </a:solidFill>
              </a:rPr>
              <a:t>177</a:t>
            </a:r>
            <a:r>
              <a:rPr lang="en-US" sz="1600">
                <a:solidFill>
                  <a:schemeClr val="bg2"/>
                </a:solidFill>
              </a:rPr>
              <a:t>Lu-PSMA-617 for patients with PSMA-positive mCRPC who have been treated with ARPI and </a:t>
            </a:r>
            <a:br>
              <a:rPr lang="en-US" sz="1600" dirty="0">
                <a:solidFill>
                  <a:schemeClr val="bg2"/>
                </a:solidFill>
              </a:rPr>
            </a:br>
            <a:r>
              <a:rPr lang="en-US" sz="1600">
                <a:solidFill>
                  <a:schemeClr val="bg2"/>
                </a:solidFill>
              </a:rPr>
              <a:t>taxane-based chemotherapy</a:t>
            </a:r>
            <a:r>
              <a:rPr lang="en-US" sz="1600" b="0">
                <a:solidFill>
                  <a:schemeClr val="bg2"/>
                </a:solidFill>
              </a:rPr>
              <a:t>​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2" name="Table 32">
            <a:extLst>
              <a:ext uri="{FF2B5EF4-FFF2-40B4-BE49-F238E27FC236}">
                <a16:creationId xmlns:a16="http://schemas.microsoft.com/office/drawing/2014/main" id="{AB08F81B-75BD-0EAA-DA7D-2F0AE1088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166582"/>
              </p:ext>
            </p:extLst>
          </p:nvPr>
        </p:nvGraphicFramePr>
        <p:xfrm>
          <a:off x="1414207" y="1192300"/>
          <a:ext cx="4406711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4467">
                  <a:extLst>
                    <a:ext uri="{9D8B030D-6E8A-4147-A177-3AD203B41FA5}">
                      <a16:colId xmlns:a16="http://schemas.microsoft.com/office/drawing/2014/main" val="664156614"/>
                    </a:ext>
                  </a:extLst>
                </a:gridCol>
                <a:gridCol w="2177460">
                  <a:extLst>
                    <a:ext uri="{9D8B030D-6E8A-4147-A177-3AD203B41FA5}">
                      <a16:colId xmlns:a16="http://schemas.microsoft.com/office/drawing/2014/main" val="2465840782"/>
                    </a:ext>
                  </a:extLst>
                </a:gridCol>
                <a:gridCol w="964784">
                  <a:extLst>
                    <a:ext uri="{9D8B030D-6E8A-4147-A177-3AD203B41FA5}">
                      <a16:colId xmlns:a16="http://schemas.microsoft.com/office/drawing/2014/main" val="1100212243"/>
                    </a:ext>
                  </a:extLst>
                </a:gridCol>
              </a:tblGrid>
              <a:tr h="214117"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bg2"/>
                          </a:solidFill>
                        </a:rPr>
                        <a:t>Outcome</a:t>
                      </a:r>
                    </a:p>
                  </a:txBody>
                  <a:tcPr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baseline="30000" dirty="0">
                          <a:solidFill>
                            <a:schemeClr val="bg2"/>
                          </a:solidFill>
                        </a:rPr>
                        <a:t>177</a:t>
                      </a:r>
                      <a:r>
                        <a:rPr lang="en-US" sz="1200" b="1" dirty="0">
                          <a:solidFill>
                            <a:schemeClr val="bg2"/>
                          </a:solidFill>
                        </a:rPr>
                        <a:t>Lu-PSMA-617 + SoC </a:t>
                      </a:r>
                      <a:br>
                        <a:rPr lang="en-US" sz="1200" b="1" dirty="0">
                          <a:solidFill>
                            <a:schemeClr val="bg2"/>
                          </a:solidFill>
                        </a:rPr>
                      </a:br>
                      <a:r>
                        <a:rPr lang="en-US" sz="1200" b="1" dirty="0">
                          <a:solidFill>
                            <a:schemeClr val="bg2"/>
                          </a:solidFill>
                        </a:rPr>
                        <a:t>(n = 551)</a:t>
                      </a:r>
                    </a:p>
                  </a:txBody>
                  <a:tcPr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2"/>
                          </a:solidFill>
                        </a:rPr>
                        <a:t>SoC</a:t>
                      </a:r>
                    </a:p>
                    <a:p>
                      <a:pPr algn="ctr"/>
                      <a:r>
                        <a:rPr lang="en-US" sz="1200" b="1" i="0">
                          <a:solidFill>
                            <a:schemeClr val="bg2"/>
                          </a:solidFill>
                        </a:rPr>
                        <a:t>(n = 280)</a:t>
                      </a:r>
                    </a:p>
                  </a:txBody>
                  <a:tcPr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074978"/>
                  </a:ext>
                </a:extLst>
              </a:tr>
              <a:tr h="125951">
                <a:tc>
                  <a:txBody>
                    <a:bodyPr/>
                    <a:lstStyle/>
                    <a:p>
                      <a:pPr algn="l"/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mOS, mo</a:t>
                      </a:r>
                    </a:p>
                  </a:txBody>
                  <a:tcPr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15.3</a:t>
                      </a:r>
                    </a:p>
                  </a:txBody>
                  <a:tcPr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11.3</a:t>
                      </a:r>
                    </a:p>
                  </a:txBody>
                  <a:tcPr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294675"/>
                  </a:ext>
                </a:extLst>
              </a:tr>
              <a:tr h="125951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HR: 0.62 (95% CI: 0.52-0.74; </a:t>
                      </a:r>
                      <a:r>
                        <a:rPr lang="en-US" sz="1200" i="1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 &lt;.001)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536607"/>
                  </a:ext>
                </a:extLst>
              </a:tr>
            </a:tbl>
          </a:graphicData>
        </a:graphic>
      </p:graphicFrame>
      <p:graphicFrame>
        <p:nvGraphicFramePr>
          <p:cNvPr id="3" name="Table 32">
            <a:extLst>
              <a:ext uri="{FF2B5EF4-FFF2-40B4-BE49-F238E27FC236}">
                <a16:creationId xmlns:a16="http://schemas.microsoft.com/office/drawing/2014/main" id="{BF8E39A3-0917-F397-CA50-2CE6E710B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311963"/>
              </p:ext>
            </p:extLst>
          </p:nvPr>
        </p:nvGraphicFramePr>
        <p:xfrm>
          <a:off x="7105762" y="1192300"/>
          <a:ext cx="4406711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4467">
                  <a:extLst>
                    <a:ext uri="{9D8B030D-6E8A-4147-A177-3AD203B41FA5}">
                      <a16:colId xmlns:a16="http://schemas.microsoft.com/office/drawing/2014/main" val="664156614"/>
                    </a:ext>
                  </a:extLst>
                </a:gridCol>
                <a:gridCol w="2177460">
                  <a:extLst>
                    <a:ext uri="{9D8B030D-6E8A-4147-A177-3AD203B41FA5}">
                      <a16:colId xmlns:a16="http://schemas.microsoft.com/office/drawing/2014/main" val="2465840782"/>
                    </a:ext>
                  </a:extLst>
                </a:gridCol>
                <a:gridCol w="964784">
                  <a:extLst>
                    <a:ext uri="{9D8B030D-6E8A-4147-A177-3AD203B41FA5}">
                      <a16:colId xmlns:a16="http://schemas.microsoft.com/office/drawing/2014/main" val="1100212243"/>
                    </a:ext>
                  </a:extLst>
                </a:gridCol>
              </a:tblGrid>
              <a:tr h="174007"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bg2"/>
                          </a:solidFill>
                        </a:rPr>
                        <a:t>Outcome</a:t>
                      </a:r>
                    </a:p>
                  </a:txBody>
                  <a:tcPr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baseline="30000">
                          <a:solidFill>
                            <a:schemeClr val="bg2"/>
                          </a:solidFill>
                        </a:rPr>
                        <a:t>177</a:t>
                      </a:r>
                      <a:r>
                        <a:rPr lang="en-US" sz="1200" b="1">
                          <a:solidFill>
                            <a:schemeClr val="bg2"/>
                          </a:solidFill>
                        </a:rPr>
                        <a:t>Lu-PSMA-617 + SoC </a:t>
                      </a:r>
                      <a:br>
                        <a:rPr lang="en-US" sz="1200" b="1">
                          <a:solidFill>
                            <a:schemeClr val="bg2"/>
                          </a:solidFill>
                        </a:rPr>
                      </a:br>
                      <a:r>
                        <a:rPr lang="en-US" sz="1200" b="1">
                          <a:solidFill>
                            <a:schemeClr val="bg2"/>
                          </a:solidFill>
                        </a:rPr>
                        <a:t>(n = 385)</a:t>
                      </a:r>
                    </a:p>
                  </a:txBody>
                  <a:tcPr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2"/>
                          </a:solidFill>
                        </a:rPr>
                        <a:t>SoC</a:t>
                      </a:r>
                    </a:p>
                    <a:p>
                      <a:pPr algn="ctr"/>
                      <a:r>
                        <a:rPr lang="en-US" sz="1200" b="1" i="0">
                          <a:solidFill>
                            <a:schemeClr val="bg2"/>
                          </a:solidFill>
                        </a:rPr>
                        <a:t>(n = 196)</a:t>
                      </a:r>
                    </a:p>
                  </a:txBody>
                  <a:tcPr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0749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mrPFS, mo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8.7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3.4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294675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HR: 0.40 (95% CI: 0.29-0.57; </a:t>
                      </a:r>
                      <a:r>
                        <a:rPr lang="en-US" sz="1200" i="1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 &lt;.001)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53660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1F965EA-EA81-E7F6-A0DE-4E58E4159268}"/>
              </a:ext>
            </a:extLst>
          </p:cNvPr>
          <p:cNvSpPr txBox="1"/>
          <p:nvPr/>
        </p:nvSpPr>
        <p:spPr bwMode="auto">
          <a:xfrm>
            <a:off x="1469524" y="2251231"/>
            <a:ext cx="33781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177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Lu-PSMA-617 Improved 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4F0299-0216-900D-D395-774678C9ADDF}"/>
              </a:ext>
            </a:extLst>
          </p:cNvPr>
          <p:cNvSpPr txBox="1"/>
          <p:nvPr/>
        </p:nvSpPr>
        <p:spPr bwMode="auto">
          <a:xfrm>
            <a:off x="7316895" y="2295613"/>
            <a:ext cx="36099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177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Lu-PSMA-617 Improved rPFS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3462A9-CB03-68D2-6BA6-4A33FDC251E7}"/>
              </a:ext>
            </a:extLst>
          </p:cNvPr>
          <p:cNvSpPr txBox="1"/>
          <p:nvPr/>
        </p:nvSpPr>
        <p:spPr bwMode="auto">
          <a:xfrm>
            <a:off x="3188031" y="2656269"/>
            <a:ext cx="248337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177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Lu-PSMA-617 + SoC (n = 551)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SoC (n = 280)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Censored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1D15023-C804-3124-D617-6D096887FE04}"/>
              </a:ext>
            </a:extLst>
          </p:cNvPr>
          <p:cNvGrpSpPr/>
          <p:nvPr/>
        </p:nvGrpSpPr>
        <p:grpSpPr>
          <a:xfrm>
            <a:off x="3022126" y="2797909"/>
            <a:ext cx="222978" cy="234045"/>
            <a:chOff x="3238570" y="2843247"/>
            <a:chExt cx="133350" cy="234045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8DA602B-8057-47CF-8CC0-10E47828798D}"/>
                </a:ext>
              </a:extLst>
            </p:cNvPr>
            <p:cNvCxnSpPr/>
            <p:nvPr/>
          </p:nvCxnSpPr>
          <p:spPr bwMode="auto">
            <a:xfrm>
              <a:off x="3238570" y="2843247"/>
              <a:ext cx="133350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0B65B02-0000-8026-748F-18DAAF75C548}"/>
                </a:ext>
              </a:extLst>
            </p:cNvPr>
            <p:cNvCxnSpPr/>
            <p:nvPr/>
          </p:nvCxnSpPr>
          <p:spPr bwMode="auto">
            <a:xfrm>
              <a:off x="3238570" y="3077292"/>
              <a:ext cx="133350" cy="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9694450-DDCE-9F96-DF2C-FDCA2FF0E94F}"/>
              </a:ext>
            </a:extLst>
          </p:cNvPr>
          <p:cNvSpPr txBox="1"/>
          <p:nvPr/>
        </p:nvSpPr>
        <p:spPr bwMode="auto">
          <a:xfrm>
            <a:off x="2989256" y="3079652"/>
            <a:ext cx="2872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74F954-7137-F37C-36FA-08A6E98B3EB6}"/>
              </a:ext>
            </a:extLst>
          </p:cNvPr>
          <p:cNvSpPr txBox="1"/>
          <p:nvPr/>
        </p:nvSpPr>
        <p:spPr bwMode="auto">
          <a:xfrm>
            <a:off x="9260586" y="2651521"/>
            <a:ext cx="248337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177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Lu-PSMA-617 + SoC (n = 385)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SoC (n = 196)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Censored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C25A872-5F99-24D5-7DDD-4EA87C21C4BF}"/>
              </a:ext>
            </a:extLst>
          </p:cNvPr>
          <p:cNvGrpSpPr/>
          <p:nvPr/>
        </p:nvGrpSpPr>
        <p:grpSpPr>
          <a:xfrm>
            <a:off x="9063152" y="2802686"/>
            <a:ext cx="218716" cy="204653"/>
            <a:chOff x="8899856" y="2838499"/>
            <a:chExt cx="133350" cy="204653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3C42492-B181-CA26-2416-69DF611665BA}"/>
                </a:ext>
              </a:extLst>
            </p:cNvPr>
            <p:cNvCxnSpPr/>
            <p:nvPr/>
          </p:nvCxnSpPr>
          <p:spPr bwMode="auto">
            <a:xfrm>
              <a:off x="8899856" y="2838499"/>
              <a:ext cx="133350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2FFB404-32D6-D935-95AD-5C261DA15073}"/>
                </a:ext>
              </a:extLst>
            </p:cNvPr>
            <p:cNvCxnSpPr/>
            <p:nvPr/>
          </p:nvCxnSpPr>
          <p:spPr bwMode="auto">
            <a:xfrm>
              <a:off x="8899856" y="3043152"/>
              <a:ext cx="133350" cy="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8E990E9-70C3-EDAD-F362-5758FE21997E}"/>
              </a:ext>
            </a:extLst>
          </p:cNvPr>
          <p:cNvSpPr txBox="1"/>
          <p:nvPr/>
        </p:nvSpPr>
        <p:spPr bwMode="auto">
          <a:xfrm>
            <a:off x="9026020" y="3057126"/>
            <a:ext cx="2872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FE84B9-BF8A-34F1-AD65-92AAA7819C3D}"/>
              </a:ext>
            </a:extLst>
          </p:cNvPr>
          <p:cNvSpPr txBox="1"/>
          <p:nvPr/>
        </p:nvSpPr>
        <p:spPr bwMode="auto">
          <a:xfrm rot="16200000">
            <a:off x="-193561" y="3200490"/>
            <a:ext cx="2099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Patients Alive (%)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1BFFE5-83F0-044E-92A5-877DD8F5140B}"/>
              </a:ext>
            </a:extLst>
          </p:cNvPr>
          <p:cNvSpPr txBox="1"/>
          <p:nvPr/>
        </p:nvSpPr>
        <p:spPr bwMode="auto">
          <a:xfrm rot="16200000">
            <a:off x="5157771" y="3142961"/>
            <a:ext cx="27558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Patients Without Disease Progression (%)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FF337C90-58A8-3DF0-F4BD-29B502CA69EC}"/>
              </a:ext>
            </a:extLst>
          </p:cNvPr>
          <p:cNvSpPr/>
          <p:nvPr/>
        </p:nvSpPr>
        <p:spPr bwMode="auto">
          <a:xfrm>
            <a:off x="1459850" y="2586875"/>
            <a:ext cx="3378176" cy="1833151"/>
          </a:xfrm>
          <a:custGeom>
            <a:avLst/>
            <a:gdLst>
              <a:gd name="connsiteX0" fmla="*/ 0 w 3937210"/>
              <a:gd name="connsiteY0" fmla="*/ 0 h 1534076"/>
              <a:gd name="connsiteX1" fmla="*/ 0 w 3937210"/>
              <a:gd name="connsiteY1" fmla="*/ 1534076 h 1534076"/>
              <a:gd name="connsiteX2" fmla="*/ 3937210 w 3937210"/>
              <a:gd name="connsiteY2" fmla="*/ 1534076 h 1534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37210" h="1534076">
                <a:moveTo>
                  <a:pt x="0" y="0"/>
                </a:moveTo>
                <a:lnTo>
                  <a:pt x="0" y="1534076"/>
                </a:lnTo>
                <a:lnTo>
                  <a:pt x="3937210" y="1534076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C9C9095-6E50-C666-34FD-159BE0197CA8}"/>
              </a:ext>
            </a:extLst>
          </p:cNvPr>
          <p:cNvGrpSpPr/>
          <p:nvPr/>
        </p:nvGrpSpPr>
        <p:grpSpPr>
          <a:xfrm>
            <a:off x="969401" y="2404349"/>
            <a:ext cx="506870" cy="2161785"/>
            <a:chOff x="915158" y="2176675"/>
            <a:chExt cx="506870" cy="21617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76D51F1-002B-208C-2E5B-5224873C70BC}"/>
                </a:ext>
              </a:extLst>
            </p:cNvPr>
            <p:cNvSpPr txBox="1"/>
            <p:nvPr/>
          </p:nvSpPr>
          <p:spPr bwMode="auto">
            <a:xfrm>
              <a:off x="915158" y="2176675"/>
              <a:ext cx="50687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CF0D5CB-5A98-40EB-B4F5-9EA9C0BE6EC0}"/>
                </a:ext>
              </a:extLst>
            </p:cNvPr>
            <p:cNvSpPr txBox="1"/>
            <p:nvPr/>
          </p:nvSpPr>
          <p:spPr bwMode="auto">
            <a:xfrm>
              <a:off x="979278" y="2541321"/>
              <a:ext cx="4427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918CC3B-720F-9F14-F7C7-65CBACCBACB6}"/>
                </a:ext>
              </a:extLst>
            </p:cNvPr>
            <p:cNvSpPr txBox="1"/>
            <p:nvPr/>
          </p:nvSpPr>
          <p:spPr bwMode="auto">
            <a:xfrm>
              <a:off x="979278" y="2905967"/>
              <a:ext cx="4427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AD57B7C-3A7F-8D26-EC6C-35955C0A0B61}"/>
                </a:ext>
              </a:extLst>
            </p:cNvPr>
            <p:cNvSpPr txBox="1"/>
            <p:nvPr/>
          </p:nvSpPr>
          <p:spPr bwMode="auto">
            <a:xfrm>
              <a:off x="979278" y="3270613"/>
              <a:ext cx="4427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90A83CB-3C28-FD12-3D8D-8957F3095E4F}"/>
                </a:ext>
              </a:extLst>
            </p:cNvPr>
            <p:cNvSpPr txBox="1"/>
            <p:nvPr/>
          </p:nvSpPr>
          <p:spPr bwMode="auto">
            <a:xfrm>
              <a:off x="990182" y="3635259"/>
              <a:ext cx="4315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7A0AF0F-1EDA-A7FD-9ADF-04C28351867B}"/>
                </a:ext>
              </a:extLst>
            </p:cNvPr>
            <p:cNvSpPr txBox="1"/>
            <p:nvPr/>
          </p:nvSpPr>
          <p:spPr bwMode="auto">
            <a:xfrm>
              <a:off x="1108804" y="3999906"/>
              <a:ext cx="3129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C41EA54-1F5F-3309-5527-FC35C7C686F6}"/>
              </a:ext>
            </a:extLst>
          </p:cNvPr>
          <p:cNvCxnSpPr>
            <a:cxnSpLocks/>
          </p:cNvCxnSpPr>
          <p:nvPr/>
        </p:nvCxnSpPr>
        <p:spPr bwMode="auto">
          <a:xfrm>
            <a:off x="1393272" y="2604957"/>
            <a:ext cx="6723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60E6E84-82B2-5D63-AEC5-15020668180B}"/>
              </a:ext>
            </a:extLst>
          </p:cNvPr>
          <p:cNvCxnSpPr>
            <a:cxnSpLocks/>
          </p:cNvCxnSpPr>
          <p:nvPr/>
        </p:nvCxnSpPr>
        <p:spPr bwMode="auto">
          <a:xfrm>
            <a:off x="1393272" y="2966468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AAFADF1-72B4-3E27-6D3E-7021A70F13A3}"/>
              </a:ext>
            </a:extLst>
          </p:cNvPr>
          <p:cNvCxnSpPr>
            <a:cxnSpLocks/>
          </p:cNvCxnSpPr>
          <p:nvPr/>
        </p:nvCxnSpPr>
        <p:spPr bwMode="auto">
          <a:xfrm>
            <a:off x="1393272" y="3327979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CE2926F-EE2D-1D11-7D8E-099CBBAFD85E}"/>
              </a:ext>
            </a:extLst>
          </p:cNvPr>
          <p:cNvCxnSpPr>
            <a:cxnSpLocks/>
          </p:cNvCxnSpPr>
          <p:nvPr/>
        </p:nvCxnSpPr>
        <p:spPr bwMode="auto">
          <a:xfrm>
            <a:off x="1393272" y="3689490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ABF3ADB-57ED-244E-BC0D-377C48E1F316}"/>
              </a:ext>
            </a:extLst>
          </p:cNvPr>
          <p:cNvCxnSpPr>
            <a:cxnSpLocks/>
          </p:cNvCxnSpPr>
          <p:nvPr/>
        </p:nvCxnSpPr>
        <p:spPr bwMode="auto">
          <a:xfrm>
            <a:off x="1393272" y="4051001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B511851-F9D7-3375-2BF1-8DEE1C3B7EEB}"/>
              </a:ext>
            </a:extLst>
          </p:cNvPr>
          <p:cNvCxnSpPr>
            <a:cxnSpLocks/>
          </p:cNvCxnSpPr>
          <p:nvPr/>
        </p:nvCxnSpPr>
        <p:spPr bwMode="auto">
          <a:xfrm>
            <a:off x="1393272" y="4412510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C2D2C34-5E7D-20D8-1C83-B91273025F45}"/>
              </a:ext>
            </a:extLst>
          </p:cNvPr>
          <p:cNvCxnSpPr>
            <a:cxnSpLocks/>
          </p:cNvCxnSpPr>
          <p:nvPr/>
        </p:nvCxnSpPr>
        <p:spPr bwMode="auto">
          <a:xfrm>
            <a:off x="1459850" y="4420839"/>
            <a:ext cx="0" cy="762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4118DA0-70A6-F521-3D58-DD4DB8F2AF00}"/>
              </a:ext>
            </a:extLst>
          </p:cNvPr>
          <p:cNvCxnSpPr>
            <a:cxnSpLocks/>
          </p:cNvCxnSpPr>
          <p:nvPr/>
        </p:nvCxnSpPr>
        <p:spPr bwMode="auto">
          <a:xfrm>
            <a:off x="1882123" y="4420839"/>
            <a:ext cx="0" cy="762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D24D706-8888-FDB2-353E-B8CCB267B7E6}"/>
              </a:ext>
            </a:extLst>
          </p:cNvPr>
          <p:cNvCxnSpPr>
            <a:cxnSpLocks/>
          </p:cNvCxnSpPr>
          <p:nvPr/>
        </p:nvCxnSpPr>
        <p:spPr bwMode="auto">
          <a:xfrm>
            <a:off x="2304396" y="4420839"/>
            <a:ext cx="0" cy="762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3E58A13-6A21-F778-875C-DA2771AF2C5E}"/>
              </a:ext>
            </a:extLst>
          </p:cNvPr>
          <p:cNvCxnSpPr>
            <a:cxnSpLocks/>
          </p:cNvCxnSpPr>
          <p:nvPr/>
        </p:nvCxnSpPr>
        <p:spPr bwMode="auto">
          <a:xfrm>
            <a:off x="2726669" y="4420839"/>
            <a:ext cx="0" cy="762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709471FF-D20E-61C3-1125-02DCE1A5A3BE}"/>
              </a:ext>
            </a:extLst>
          </p:cNvPr>
          <p:cNvCxnSpPr>
            <a:cxnSpLocks/>
          </p:cNvCxnSpPr>
          <p:nvPr/>
        </p:nvCxnSpPr>
        <p:spPr bwMode="auto">
          <a:xfrm>
            <a:off x="3148942" y="4420839"/>
            <a:ext cx="0" cy="762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8F5CAC3-541F-9E65-A8FC-99CF07EE100D}"/>
              </a:ext>
            </a:extLst>
          </p:cNvPr>
          <p:cNvCxnSpPr>
            <a:cxnSpLocks/>
          </p:cNvCxnSpPr>
          <p:nvPr/>
        </p:nvCxnSpPr>
        <p:spPr bwMode="auto">
          <a:xfrm>
            <a:off x="3571215" y="4420839"/>
            <a:ext cx="0" cy="762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B934AFC-2DCD-6172-CD9E-FD51E3CEE68A}"/>
              </a:ext>
            </a:extLst>
          </p:cNvPr>
          <p:cNvCxnSpPr>
            <a:cxnSpLocks/>
          </p:cNvCxnSpPr>
          <p:nvPr/>
        </p:nvCxnSpPr>
        <p:spPr bwMode="auto">
          <a:xfrm>
            <a:off x="3993488" y="4420839"/>
            <a:ext cx="0" cy="762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DA2727C7-843C-E302-CC5F-50AF88E5F225}"/>
              </a:ext>
            </a:extLst>
          </p:cNvPr>
          <p:cNvCxnSpPr>
            <a:cxnSpLocks/>
          </p:cNvCxnSpPr>
          <p:nvPr/>
        </p:nvCxnSpPr>
        <p:spPr bwMode="auto">
          <a:xfrm>
            <a:off x="4415761" y="4420839"/>
            <a:ext cx="0" cy="762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1B1AF02-8912-585D-F595-ABF763B9A50C}"/>
              </a:ext>
            </a:extLst>
          </p:cNvPr>
          <p:cNvCxnSpPr>
            <a:cxnSpLocks/>
          </p:cNvCxnSpPr>
          <p:nvPr/>
        </p:nvCxnSpPr>
        <p:spPr bwMode="auto">
          <a:xfrm>
            <a:off x="4838031" y="4420839"/>
            <a:ext cx="0" cy="762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Freeform 62">
            <a:extLst>
              <a:ext uri="{FF2B5EF4-FFF2-40B4-BE49-F238E27FC236}">
                <a16:creationId xmlns:a16="http://schemas.microsoft.com/office/drawing/2014/main" id="{E27FD4DF-6481-DACF-9D10-DCF7B1F9D1EE}"/>
              </a:ext>
            </a:extLst>
          </p:cNvPr>
          <p:cNvSpPr/>
          <p:nvPr/>
        </p:nvSpPr>
        <p:spPr bwMode="auto">
          <a:xfrm>
            <a:off x="7316896" y="2586324"/>
            <a:ext cx="3609952" cy="1833151"/>
          </a:xfrm>
          <a:custGeom>
            <a:avLst/>
            <a:gdLst>
              <a:gd name="connsiteX0" fmla="*/ 0 w 3937210"/>
              <a:gd name="connsiteY0" fmla="*/ 0 h 1534076"/>
              <a:gd name="connsiteX1" fmla="*/ 0 w 3937210"/>
              <a:gd name="connsiteY1" fmla="*/ 1534076 h 1534076"/>
              <a:gd name="connsiteX2" fmla="*/ 3937210 w 3937210"/>
              <a:gd name="connsiteY2" fmla="*/ 1534076 h 1534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37210" h="1534076">
                <a:moveTo>
                  <a:pt x="0" y="0"/>
                </a:moveTo>
                <a:lnTo>
                  <a:pt x="0" y="1534076"/>
                </a:lnTo>
                <a:lnTo>
                  <a:pt x="3937210" y="1534076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216" name="Group 9215">
            <a:extLst>
              <a:ext uri="{FF2B5EF4-FFF2-40B4-BE49-F238E27FC236}">
                <a16:creationId xmlns:a16="http://schemas.microsoft.com/office/drawing/2014/main" id="{CDDDA3BB-BFC1-5389-D95D-22698203B1F9}"/>
              </a:ext>
            </a:extLst>
          </p:cNvPr>
          <p:cNvGrpSpPr/>
          <p:nvPr/>
        </p:nvGrpSpPr>
        <p:grpSpPr>
          <a:xfrm>
            <a:off x="6791611" y="2412508"/>
            <a:ext cx="506870" cy="2161785"/>
            <a:chOff x="915158" y="2176675"/>
            <a:chExt cx="506870" cy="2161785"/>
          </a:xfrm>
        </p:grpSpPr>
        <p:sp>
          <p:nvSpPr>
            <p:cNvPr id="9217" name="TextBox 9216">
              <a:extLst>
                <a:ext uri="{FF2B5EF4-FFF2-40B4-BE49-F238E27FC236}">
                  <a16:creationId xmlns:a16="http://schemas.microsoft.com/office/drawing/2014/main" id="{B9730D12-C8CB-FCA6-3105-17E82A9A7C3B}"/>
                </a:ext>
              </a:extLst>
            </p:cNvPr>
            <p:cNvSpPr txBox="1"/>
            <p:nvPr/>
          </p:nvSpPr>
          <p:spPr bwMode="auto">
            <a:xfrm>
              <a:off x="915158" y="2176675"/>
              <a:ext cx="50687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9219" name="TextBox 9218">
              <a:extLst>
                <a:ext uri="{FF2B5EF4-FFF2-40B4-BE49-F238E27FC236}">
                  <a16:creationId xmlns:a16="http://schemas.microsoft.com/office/drawing/2014/main" id="{BCE374DE-4071-EB7D-C4B5-C5C1447F8F36}"/>
                </a:ext>
              </a:extLst>
            </p:cNvPr>
            <p:cNvSpPr txBox="1"/>
            <p:nvPr/>
          </p:nvSpPr>
          <p:spPr bwMode="auto">
            <a:xfrm>
              <a:off x="979278" y="2541321"/>
              <a:ext cx="4427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9220" name="TextBox 9219">
              <a:extLst>
                <a:ext uri="{FF2B5EF4-FFF2-40B4-BE49-F238E27FC236}">
                  <a16:creationId xmlns:a16="http://schemas.microsoft.com/office/drawing/2014/main" id="{116CB07A-5F6F-D2DC-089D-23295FD220B5}"/>
                </a:ext>
              </a:extLst>
            </p:cNvPr>
            <p:cNvSpPr txBox="1"/>
            <p:nvPr/>
          </p:nvSpPr>
          <p:spPr bwMode="auto">
            <a:xfrm>
              <a:off x="979278" y="2905967"/>
              <a:ext cx="4427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9222" name="TextBox 9221">
              <a:extLst>
                <a:ext uri="{FF2B5EF4-FFF2-40B4-BE49-F238E27FC236}">
                  <a16:creationId xmlns:a16="http://schemas.microsoft.com/office/drawing/2014/main" id="{104C2107-6CD8-D059-F955-A2C9B4F6155D}"/>
                </a:ext>
              </a:extLst>
            </p:cNvPr>
            <p:cNvSpPr txBox="1"/>
            <p:nvPr/>
          </p:nvSpPr>
          <p:spPr bwMode="auto">
            <a:xfrm>
              <a:off x="979278" y="3270613"/>
              <a:ext cx="4427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9223" name="TextBox 9222">
              <a:extLst>
                <a:ext uri="{FF2B5EF4-FFF2-40B4-BE49-F238E27FC236}">
                  <a16:creationId xmlns:a16="http://schemas.microsoft.com/office/drawing/2014/main" id="{65E90534-86CC-2AD8-D9F7-6E8E019058D1}"/>
                </a:ext>
              </a:extLst>
            </p:cNvPr>
            <p:cNvSpPr txBox="1"/>
            <p:nvPr/>
          </p:nvSpPr>
          <p:spPr bwMode="auto">
            <a:xfrm>
              <a:off x="990182" y="3635259"/>
              <a:ext cx="4315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9224" name="TextBox 9223">
              <a:extLst>
                <a:ext uri="{FF2B5EF4-FFF2-40B4-BE49-F238E27FC236}">
                  <a16:creationId xmlns:a16="http://schemas.microsoft.com/office/drawing/2014/main" id="{9147A540-CC2C-C027-A613-03DE7436396F}"/>
                </a:ext>
              </a:extLst>
            </p:cNvPr>
            <p:cNvSpPr txBox="1"/>
            <p:nvPr/>
          </p:nvSpPr>
          <p:spPr bwMode="auto">
            <a:xfrm>
              <a:off x="1108804" y="3999906"/>
              <a:ext cx="3129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  <p:cxnSp>
        <p:nvCxnSpPr>
          <p:cNvPr id="9235" name="Straight Connector 9234">
            <a:extLst>
              <a:ext uri="{FF2B5EF4-FFF2-40B4-BE49-F238E27FC236}">
                <a16:creationId xmlns:a16="http://schemas.microsoft.com/office/drawing/2014/main" id="{A8B29BEE-3240-DB86-C714-DE774C8EF539}"/>
              </a:ext>
            </a:extLst>
          </p:cNvPr>
          <p:cNvCxnSpPr>
            <a:cxnSpLocks/>
          </p:cNvCxnSpPr>
          <p:nvPr/>
        </p:nvCxnSpPr>
        <p:spPr bwMode="auto">
          <a:xfrm>
            <a:off x="7250318" y="2604406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36" name="Straight Connector 9235">
            <a:extLst>
              <a:ext uri="{FF2B5EF4-FFF2-40B4-BE49-F238E27FC236}">
                <a16:creationId xmlns:a16="http://schemas.microsoft.com/office/drawing/2014/main" id="{0605A4A2-3CF0-81BA-6F0C-7CF13B0D714B}"/>
              </a:ext>
            </a:extLst>
          </p:cNvPr>
          <p:cNvCxnSpPr>
            <a:cxnSpLocks/>
          </p:cNvCxnSpPr>
          <p:nvPr/>
        </p:nvCxnSpPr>
        <p:spPr bwMode="auto">
          <a:xfrm>
            <a:off x="7250318" y="2965917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37" name="Straight Connector 9236">
            <a:extLst>
              <a:ext uri="{FF2B5EF4-FFF2-40B4-BE49-F238E27FC236}">
                <a16:creationId xmlns:a16="http://schemas.microsoft.com/office/drawing/2014/main" id="{BB22A708-3093-B060-71C5-DC02ABEC306E}"/>
              </a:ext>
            </a:extLst>
          </p:cNvPr>
          <p:cNvCxnSpPr>
            <a:cxnSpLocks/>
          </p:cNvCxnSpPr>
          <p:nvPr/>
        </p:nvCxnSpPr>
        <p:spPr bwMode="auto">
          <a:xfrm>
            <a:off x="7250318" y="3327428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38" name="Straight Connector 9237">
            <a:extLst>
              <a:ext uri="{FF2B5EF4-FFF2-40B4-BE49-F238E27FC236}">
                <a16:creationId xmlns:a16="http://schemas.microsoft.com/office/drawing/2014/main" id="{B09D7CAA-DA5D-D1BB-8081-C259DAD9A70D}"/>
              </a:ext>
            </a:extLst>
          </p:cNvPr>
          <p:cNvCxnSpPr>
            <a:cxnSpLocks/>
          </p:cNvCxnSpPr>
          <p:nvPr/>
        </p:nvCxnSpPr>
        <p:spPr bwMode="auto">
          <a:xfrm>
            <a:off x="7250318" y="3688939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39" name="Straight Connector 9238">
            <a:extLst>
              <a:ext uri="{FF2B5EF4-FFF2-40B4-BE49-F238E27FC236}">
                <a16:creationId xmlns:a16="http://schemas.microsoft.com/office/drawing/2014/main" id="{0430FD08-AF0E-9B61-B9C1-70C5DD07A4FE}"/>
              </a:ext>
            </a:extLst>
          </p:cNvPr>
          <p:cNvCxnSpPr>
            <a:cxnSpLocks/>
          </p:cNvCxnSpPr>
          <p:nvPr/>
        </p:nvCxnSpPr>
        <p:spPr bwMode="auto">
          <a:xfrm>
            <a:off x="7250318" y="4050450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40" name="Straight Connector 9239">
            <a:extLst>
              <a:ext uri="{FF2B5EF4-FFF2-40B4-BE49-F238E27FC236}">
                <a16:creationId xmlns:a16="http://schemas.microsoft.com/office/drawing/2014/main" id="{735311D0-BA8E-10DB-0DFA-511E023DE63E}"/>
              </a:ext>
            </a:extLst>
          </p:cNvPr>
          <p:cNvCxnSpPr>
            <a:cxnSpLocks/>
          </p:cNvCxnSpPr>
          <p:nvPr/>
        </p:nvCxnSpPr>
        <p:spPr bwMode="auto">
          <a:xfrm>
            <a:off x="7250318" y="4411959"/>
            <a:ext cx="672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41" name="Straight Connector 9240">
            <a:extLst>
              <a:ext uri="{FF2B5EF4-FFF2-40B4-BE49-F238E27FC236}">
                <a16:creationId xmlns:a16="http://schemas.microsoft.com/office/drawing/2014/main" id="{4AC513D3-3215-2BE3-19A0-9303B953CDDA}"/>
              </a:ext>
            </a:extLst>
          </p:cNvPr>
          <p:cNvCxnSpPr>
            <a:cxnSpLocks/>
          </p:cNvCxnSpPr>
          <p:nvPr/>
        </p:nvCxnSpPr>
        <p:spPr bwMode="auto">
          <a:xfrm>
            <a:off x="7316896" y="4403354"/>
            <a:ext cx="0" cy="762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42" name="Straight Connector 9241">
            <a:extLst>
              <a:ext uri="{FF2B5EF4-FFF2-40B4-BE49-F238E27FC236}">
                <a16:creationId xmlns:a16="http://schemas.microsoft.com/office/drawing/2014/main" id="{1288160E-ECBA-78EB-ACA4-BD0D2F1C7509}"/>
              </a:ext>
            </a:extLst>
          </p:cNvPr>
          <p:cNvCxnSpPr>
            <a:cxnSpLocks/>
          </p:cNvCxnSpPr>
          <p:nvPr/>
        </p:nvCxnSpPr>
        <p:spPr bwMode="auto">
          <a:xfrm>
            <a:off x="7840769" y="4409704"/>
            <a:ext cx="0" cy="762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44" name="Straight Connector 9243">
            <a:extLst>
              <a:ext uri="{FF2B5EF4-FFF2-40B4-BE49-F238E27FC236}">
                <a16:creationId xmlns:a16="http://schemas.microsoft.com/office/drawing/2014/main" id="{6A6F19F7-0FD9-E5F3-5701-B0101DC69486}"/>
              </a:ext>
            </a:extLst>
          </p:cNvPr>
          <p:cNvCxnSpPr>
            <a:cxnSpLocks/>
          </p:cNvCxnSpPr>
          <p:nvPr/>
        </p:nvCxnSpPr>
        <p:spPr bwMode="auto">
          <a:xfrm>
            <a:off x="8351940" y="4409704"/>
            <a:ext cx="0" cy="762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45" name="Straight Connector 9244">
            <a:extLst>
              <a:ext uri="{FF2B5EF4-FFF2-40B4-BE49-F238E27FC236}">
                <a16:creationId xmlns:a16="http://schemas.microsoft.com/office/drawing/2014/main" id="{8736C7B7-5EDE-B905-3AB0-3FC26DB7AC28}"/>
              </a:ext>
            </a:extLst>
          </p:cNvPr>
          <p:cNvCxnSpPr>
            <a:cxnSpLocks/>
          </p:cNvCxnSpPr>
          <p:nvPr/>
        </p:nvCxnSpPr>
        <p:spPr bwMode="auto">
          <a:xfrm>
            <a:off x="8869463" y="4409704"/>
            <a:ext cx="0" cy="762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46" name="Straight Connector 9245">
            <a:extLst>
              <a:ext uri="{FF2B5EF4-FFF2-40B4-BE49-F238E27FC236}">
                <a16:creationId xmlns:a16="http://schemas.microsoft.com/office/drawing/2014/main" id="{D6D34BD2-53CE-0D84-C5C4-533CFC9C91BB}"/>
              </a:ext>
            </a:extLst>
          </p:cNvPr>
          <p:cNvCxnSpPr>
            <a:cxnSpLocks/>
          </p:cNvCxnSpPr>
          <p:nvPr/>
        </p:nvCxnSpPr>
        <p:spPr bwMode="auto">
          <a:xfrm>
            <a:off x="9385317" y="4409704"/>
            <a:ext cx="0" cy="762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47" name="Straight Connector 9246">
            <a:extLst>
              <a:ext uri="{FF2B5EF4-FFF2-40B4-BE49-F238E27FC236}">
                <a16:creationId xmlns:a16="http://schemas.microsoft.com/office/drawing/2014/main" id="{EDDB84CD-1EF0-0B2B-97F5-E2369309B8DB}"/>
              </a:ext>
            </a:extLst>
          </p:cNvPr>
          <p:cNvCxnSpPr>
            <a:cxnSpLocks/>
          </p:cNvCxnSpPr>
          <p:nvPr/>
        </p:nvCxnSpPr>
        <p:spPr bwMode="auto">
          <a:xfrm>
            <a:off x="9901334" y="4409704"/>
            <a:ext cx="0" cy="762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48" name="Straight Connector 9247">
            <a:extLst>
              <a:ext uri="{FF2B5EF4-FFF2-40B4-BE49-F238E27FC236}">
                <a16:creationId xmlns:a16="http://schemas.microsoft.com/office/drawing/2014/main" id="{7508792A-486C-C004-A587-76ED66522D20}"/>
              </a:ext>
            </a:extLst>
          </p:cNvPr>
          <p:cNvCxnSpPr>
            <a:cxnSpLocks/>
          </p:cNvCxnSpPr>
          <p:nvPr/>
        </p:nvCxnSpPr>
        <p:spPr bwMode="auto">
          <a:xfrm>
            <a:off x="10415682" y="4409704"/>
            <a:ext cx="0" cy="762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49" name="Straight Connector 9248">
            <a:extLst>
              <a:ext uri="{FF2B5EF4-FFF2-40B4-BE49-F238E27FC236}">
                <a16:creationId xmlns:a16="http://schemas.microsoft.com/office/drawing/2014/main" id="{BAC30DA8-0B60-23C0-C71E-2B9D8F340FB9}"/>
              </a:ext>
            </a:extLst>
          </p:cNvPr>
          <p:cNvCxnSpPr>
            <a:cxnSpLocks/>
          </p:cNvCxnSpPr>
          <p:nvPr/>
        </p:nvCxnSpPr>
        <p:spPr bwMode="auto">
          <a:xfrm>
            <a:off x="10926852" y="4409704"/>
            <a:ext cx="0" cy="7620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250" name="TextBox 9249">
            <a:extLst>
              <a:ext uri="{FF2B5EF4-FFF2-40B4-BE49-F238E27FC236}">
                <a16:creationId xmlns:a16="http://schemas.microsoft.com/office/drawing/2014/main" id="{FF24BA03-790A-C387-0173-B23F603607FE}"/>
              </a:ext>
            </a:extLst>
          </p:cNvPr>
          <p:cNvSpPr txBox="1"/>
          <p:nvPr/>
        </p:nvSpPr>
        <p:spPr bwMode="auto">
          <a:xfrm>
            <a:off x="1459850" y="4708104"/>
            <a:ext cx="33781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Mo From Randomization</a:t>
            </a:r>
          </a:p>
        </p:txBody>
      </p:sp>
      <p:sp>
        <p:nvSpPr>
          <p:cNvPr id="9251" name="TextBox 9250">
            <a:extLst>
              <a:ext uri="{FF2B5EF4-FFF2-40B4-BE49-F238E27FC236}">
                <a16:creationId xmlns:a16="http://schemas.microsoft.com/office/drawing/2014/main" id="{E8FC6DD1-AE37-288D-DDFE-EAD60AE66A6E}"/>
              </a:ext>
            </a:extLst>
          </p:cNvPr>
          <p:cNvSpPr txBox="1"/>
          <p:nvPr/>
        </p:nvSpPr>
        <p:spPr bwMode="auto">
          <a:xfrm>
            <a:off x="7316895" y="4708104"/>
            <a:ext cx="36099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Mo From Randomization</a:t>
            </a:r>
          </a:p>
        </p:txBody>
      </p:sp>
      <p:sp>
        <p:nvSpPr>
          <p:cNvPr id="9252" name="TextBox 9251">
            <a:extLst>
              <a:ext uri="{FF2B5EF4-FFF2-40B4-BE49-F238E27FC236}">
                <a16:creationId xmlns:a16="http://schemas.microsoft.com/office/drawing/2014/main" id="{15C2CF50-9E6D-B9DC-0910-44B7F0153C7E}"/>
              </a:ext>
            </a:extLst>
          </p:cNvPr>
          <p:cNvSpPr txBox="1"/>
          <p:nvPr/>
        </p:nvSpPr>
        <p:spPr bwMode="auto">
          <a:xfrm>
            <a:off x="1612401" y="256454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53" name="TextBox 9252">
            <a:extLst>
              <a:ext uri="{FF2B5EF4-FFF2-40B4-BE49-F238E27FC236}">
                <a16:creationId xmlns:a16="http://schemas.microsoft.com/office/drawing/2014/main" id="{E7895C11-B257-80DB-2453-DA8B9376A685}"/>
              </a:ext>
            </a:extLst>
          </p:cNvPr>
          <p:cNvSpPr txBox="1"/>
          <p:nvPr/>
        </p:nvSpPr>
        <p:spPr bwMode="auto">
          <a:xfrm>
            <a:off x="1708447" y="259584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54" name="TextBox 9253">
            <a:extLst>
              <a:ext uri="{FF2B5EF4-FFF2-40B4-BE49-F238E27FC236}">
                <a16:creationId xmlns:a16="http://schemas.microsoft.com/office/drawing/2014/main" id="{78D3C70E-D505-EB2E-250B-614D89608F34}"/>
              </a:ext>
            </a:extLst>
          </p:cNvPr>
          <p:cNvSpPr txBox="1"/>
          <p:nvPr/>
        </p:nvSpPr>
        <p:spPr bwMode="auto">
          <a:xfrm>
            <a:off x="1864075" y="267340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55" name="TextBox 9254">
            <a:extLst>
              <a:ext uri="{FF2B5EF4-FFF2-40B4-BE49-F238E27FC236}">
                <a16:creationId xmlns:a16="http://schemas.microsoft.com/office/drawing/2014/main" id="{1DF59B04-D0BF-452F-C484-FA3F7D68183D}"/>
              </a:ext>
            </a:extLst>
          </p:cNvPr>
          <p:cNvSpPr txBox="1"/>
          <p:nvPr/>
        </p:nvSpPr>
        <p:spPr bwMode="auto">
          <a:xfrm>
            <a:off x="2609974" y="318190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56" name="TextBox 9255">
            <a:extLst>
              <a:ext uri="{FF2B5EF4-FFF2-40B4-BE49-F238E27FC236}">
                <a16:creationId xmlns:a16="http://schemas.microsoft.com/office/drawing/2014/main" id="{E94FC2B3-3043-9B81-C6B7-CACE4E2E9BA7}"/>
              </a:ext>
            </a:extLst>
          </p:cNvPr>
          <p:cNvSpPr txBox="1"/>
          <p:nvPr/>
        </p:nvSpPr>
        <p:spPr bwMode="auto">
          <a:xfrm>
            <a:off x="1753841" y="261817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57" name="TextBox 9256">
            <a:extLst>
              <a:ext uri="{FF2B5EF4-FFF2-40B4-BE49-F238E27FC236}">
                <a16:creationId xmlns:a16="http://schemas.microsoft.com/office/drawing/2014/main" id="{4963F462-765A-6F7C-8877-447EE8ED7A8C}"/>
              </a:ext>
            </a:extLst>
          </p:cNvPr>
          <p:cNvSpPr txBox="1"/>
          <p:nvPr/>
        </p:nvSpPr>
        <p:spPr bwMode="auto">
          <a:xfrm>
            <a:off x="2663595" y="321972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58" name="TextBox 9257">
            <a:extLst>
              <a:ext uri="{FF2B5EF4-FFF2-40B4-BE49-F238E27FC236}">
                <a16:creationId xmlns:a16="http://schemas.microsoft.com/office/drawing/2014/main" id="{E5BE9BC9-E43D-4460-06BA-D9EA3DC2500A}"/>
              </a:ext>
            </a:extLst>
          </p:cNvPr>
          <p:cNvSpPr txBox="1"/>
          <p:nvPr/>
        </p:nvSpPr>
        <p:spPr bwMode="auto">
          <a:xfrm>
            <a:off x="2363430" y="300291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59" name="TextBox 9258">
            <a:extLst>
              <a:ext uri="{FF2B5EF4-FFF2-40B4-BE49-F238E27FC236}">
                <a16:creationId xmlns:a16="http://schemas.microsoft.com/office/drawing/2014/main" id="{B51E8A0B-0FC6-E2FB-8D9F-B509561D4FBB}"/>
              </a:ext>
            </a:extLst>
          </p:cNvPr>
          <p:cNvSpPr txBox="1"/>
          <p:nvPr/>
        </p:nvSpPr>
        <p:spPr bwMode="auto">
          <a:xfrm>
            <a:off x="2779574" y="328429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60" name="TextBox 9259">
            <a:extLst>
              <a:ext uri="{FF2B5EF4-FFF2-40B4-BE49-F238E27FC236}">
                <a16:creationId xmlns:a16="http://schemas.microsoft.com/office/drawing/2014/main" id="{DB5406E1-1127-096B-2A5C-A272CBA05820}"/>
              </a:ext>
            </a:extLst>
          </p:cNvPr>
          <p:cNvSpPr txBox="1"/>
          <p:nvPr/>
        </p:nvSpPr>
        <p:spPr bwMode="auto">
          <a:xfrm>
            <a:off x="2818609" y="330405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61" name="TextBox 9260">
            <a:extLst>
              <a:ext uri="{FF2B5EF4-FFF2-40B4-BE49-F238E27FC236}">
                <a16:creationId xmlns:a16="http://schemas.microsoft.com/office/drawing/2014/main" id="{518157C3-72AE-332E-DC88-D70C450B2978}"/>
              </a:ext>
            </a:extLst>
          </p:cNvPr>
          <p:cNvSpPr txBox="1"/>
          <p:nvPr/>
        </p:nvSpPr>
        <p:spPr bwMode="auto">
          <a:xfrm>
            <a:off x="1935837" y="270749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62" name="TextBox 9261">
            <a:extLst>
              <a:ext uri="{FF2B5EF4-FFF2-40B4-BE49-F238E27FC236}">
                <a16:creationId xmlns:a16="http://schemas.microsoft.com/office/drawing/2014/main" id="{F3833E4A-4E47-5E01-E15B-CA69C51EA739}"/>
              </a:ext>
            </a:extLst>
          </p:cNvPr>
          <p:cNvSpPr txBox="1"/>
          <p:nvPr/>
        </p:nvSpPr>
        <p:spPr bwMode="auto">
          <a:xfrm>
            <a:off x="2253197" y="291512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63" name="TextBox 9262">
            <a:extLst>
              <a:ext uri="{FF2B5EF4-FFF2-40B4-BE49-F238E27FC236}">
                <a16:creationId xmlns:a16="http://schemas.microsoft.com/office/drawing/2014/main" id="{8AF17B96-F281-ED27-5DB7-BF00219B208A}"/>
              </a:ext>
            </a:extLst>
          </p:cNvPr>
          <p:cNvSpPr txBox="1"/>
          <p:nvPr/>
        </p:nvSpPr>
        <p:spPr bwMode="auto">
          <a:xfrm>
            <a:off x="2278495" y="293745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64" name="TextBox 9263">
            <a:extLst>
              <a:ext uri="{FF2B5EF4-FFF2-40B4-BE49-F238E27FC236}">
                <a16:creationId xmlns:a16="http://schemas.microsoft.com/office/drawing/2014/main" id="{AAB73ACD-EA05-8CC7-C759-5819E49B2CBE}"/>
              </a:ext>
            </a:extLst>
          </p:cNvPr>
          <p:cNvSpPr txBox="1"/>
          <p:nvPr/>
        </p:nvSpPr>
        <p:spPr bwMode="auto">
          <a:xfrm>
            <a:off x="2504187" y="311238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65" name="TextBox 9264">
            <a:extLst>
              <a:ext uri="{FF2B5EF4-FFF2-40B4-BE49-F238E27FC236}">
                <a16:creationId xmlns:a16="http://schemas.microsoft.com/office/drawing/2014/main" id="{C0A3DB25-25E6-C1CE-723A-C5E21F14AA3A}"/>
              </a:ext>
            </a:extLst>
          </p:cNvPr>
          <p:cNvSpPr txBox="1"/>
          <p:nvPr/>
        </p:nvSpPr>
        <p:spPr bwMode="auto">
          <a:xfrm>
            <a:off x="2463657" y="307862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66" name="TextBox 9265">
            <a:extLst>
              <a:ext uri="{FF2B5EF4-FFF2-40B4-BE49-F238E27FC236}">
                <a16:creationId xmlns:a16="http://schemas.microsoft.com/office/drawing/2014/main" id="{E12C8F98-6679-BEE3-FDF8-D54C9E3E50E7}"/>
              </a:ext>
            </a:extLst>
          </p:cNvPr>
          <p:cNvSpPr txBox="1"/>
          <p:nvPr/>
        </p:nvSpPr>
        <p:spPr bwMode="auto">
          <a:xfrm>
            <a:off x="2837564" y="331242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67" name="TextBox 9266">
            <a:extLst>
              <a:ext uri="{FF2B5EF4-FFF2-40B4-BE49-F238E27FC236}">
                <a16:creationId xmlns:a16="http://schemas.microsoft.com/office/drawing/2014/main" id="{764DCBA0-D3DB-D0F8-3618-4933E54A4B97}"/>
              </a:ext>
            </a:extLst>
          </p:cNvPr>
          <p:cNvSpPr txBox="1"/>
          <p:nvPr/>
        </p:nvSpPr>
        <p:spPr bwMode="auto">
          <a:xfrm>
            <a:off x="2872715" y="333475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68" name="TextBox 9267">
            <a:extLst>
              <a:ext uri="{FF2B5EF4-FFF2-40B4-BE49-F238E27FC236}">
                <a16:creationId xmlns:a16="http://schemas.microsoft.com/office/drawing/2014/main" id="{BA4F63D4-BBD7-3C06-06A4-74C9BCDCCABC}"/>
              </a:ext>
            </a:extLst>
          </p:cNvPr>
          <p:cNvSpPr txBox="1"/>
          <p:nvPr/>
        </p:nvSpPr>
        <p:spPr bwMode="auto">
          <a:xfrm>
            <a:off x="2929967" y="336442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69" name="TextBox 9268">
            <a:extLst>
              <a:ext uri="{FF2B5EF4-FFF2-40B4-BE49-F238E27FC236}">
                <a16:creationId xmlns:a16="http://schemas.microsoft.com/office/drawing/2014/main" id="{556DA1CC-61DC-8AB3-72CE-20240FC05F8E}"/>
              </a:ext>
            </a:extLst>
          </p:cNvPr>
          <p:cNvSpPr txBox="1"/>
          <p:nvPr/>
        </p:nvSpPr>
        <p:spPr bwMode="auto">
          <a:xfrm>
            <a:off x="2975058" y="339790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70" name="TextBox 9269">
            <a:extLst>
              <a:ext uri="{FF2B5EF4-FFF2-40B4-BE49-F238E27FC236}">
                <a16:creationId xmlns:a16="http://schemas.microsoft.com/office/drawing/2014/main" id="{5E68FA33-E9A3-45A0-9FFD-3217F70C796B}"/>
              </a:ext>
            </a:extLst>
          </p:cNvPr>
          <p:cNvSpPr txBox="1"/>
          <p:nvPr/>
        </p:nvSpPr>
        <p:spPr bwMode="auto">
          <a:xfrm>
            <a:off x="3016236" y="342023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71" name="TextBox 9270">
            <a:extLst>
              <a:ext uri="{FF2B5EF4-FFF2-40B4-BE49-F238E27FC236}">
                <a16:creationId xmlns:a16="http://schemas.microsoft.com/office/drawing/2014/main" id="{069E435A-D401-3925-8F3C-C7C257382A2A}"/>
              </a:ext>
            </a:extLst>
          </p:cNvPr>
          <p:cNvSpPr txBox="1"/>
          <p:nvPr/>
        </p:nvSpPr>
        <p:spPr bwMode="auto">
          <a:xfrm>
            <a:off x="3101010" y="346640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72" name="TextBox 9271">
            <a:extLst>
              <a:ext uri="{FF2B5EF4-FFF2-40B4-BE49-F238E27FC236}">
                <a16:creationId xmlns:a16="http://schemas.microsoft.com/office/drawing/2014/main" id="{EF24CDAE-6668-7E42-65A2-2240926D99D8}"/>
              </a:ext>
            </a:extLst>
          </p:cNvPr>
          <p:cNvSpPr txBox="1"/>
          <p:nvPr/>
        </p:nvSpPr>
        <p:spPr bwMode="auto">
          <a:xfrm>
            <a:off x="3139482" y="347877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73" name="TextBox 9272">
            <a:extLst>
              <a:ext uri="{FF2B5EF4-FFF2-40B4-BE49-F238E27FC236}">
                <a16:creationId xmlns:a16="http://schemas.microsoft.com/office/drawing/2014/main" id="{8E89826F-F999-8EE8-74B2-6EF70FF1BF48}"/>
              </a:ext>
            </a:extLst>
          </p:cNvPr>
          <p:cNvSpPr txBox="1"/>
          <p:nvPr/>
        </p:nvSpPr>
        <p:spPr bwMode="auto">
          <a:xfrm>
            <a:off x="3177954" y="349113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74" name="TextBox 9273">
            <a:extLst>
              <a:ext uri="{FF2B5EF4-FFF2-40B4-BE49-F238E27FC236}">
                <a16:creationId xmlns:a16="http://schemas.microsoft.com/office/drawing/2014/main" id="{2FC1F440-F2D6-0735-1891-A478E411F573}"/>
              </a:ext>
            </a:extLst>
          </p:cNvPr>
          <p:cNvSpPr txBox="1"/>
          <p:nvPr/>
        </p:nvSpPr>
        <p:spPr bwMode="auto">
          <a:xfrm>
            <a:off x="3204011" y="350110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75" name="TextBox 9274">
            <a:extLst>
              <a:ext uri="{FF2B5EF4-FFF2-40B4-BE49-F238E27FC236}">
                <a16:creationId xmlns:a16="http://schemas.microsoft.com/office/drawing/2014/main" id="{BC048467-62C7-95AE-8444-C2DE5B482884}"/>
              </a:ext>
            </a:extLst>
          </p:cNvPr>
          <p:cNvSpPr txBox="1"/>
          <p:nvPr/>
        </p:nvSpPr>
        <p:spPr bwMode="auto">
          <a:xfrm>
            <a:off x="3271348" y="353619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76" name="TextBox 9275">
            <a:extLst>
              <a:ext uri="{FF2B5EF4-FFF2-40B4-BE49-F238E27FC236}">
                <a16:creationId xmlns:a16="http://schemas.microsoft.com/office/drawing/2014/main" id="{3DBE2DAF-89AE-688C-72F3-4F93CF65B621}"/>
              </a:ext>
            </a:extLst>
          </p:cNvPr>
          <p:cNvSpPr txBox="1"/>
          <p:nvPr/>
        </p:nvSpPr>
        <p:spPr bwMode="auto">
          <a:xfrm>
            <a:off x="3291261" y="354576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77" name="TextBox 9276">
            <a:extLst>
              <a:ext uri="{FF2B5EF4-FFF2-40B4-BE49-F238E27FC236}">
                <a16:creationId xmlns:a16="http://schemas.microsoft.com/office/drawing/2014/main" id="{44BD74AC-B26A-9459-39D4-878B84EE69B2}"/>
              </a:ext>
            </a:extLst>
          </p:cNvPr>
          <p:cNvSpPr txBox="1"/>
          <p:nvPr/>
        </p:nvSpPr>
        <p:spPr bwMode="auto">
          <a:xfrm>
            <a:off x="3320126" y="355534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78" name="TextBox 9277">
            <a:extLst>
              <a:ext uri="{FF2B5EF4-FFF2-40B4-BE49-F238E27FC236}">
                <a16:creationId xmlns:a16="http://schemas.microsoft.com/office/drawing/2014/main" id="{99D685BD-C61B-FFAD-1A64-AE65585343FF}"/>
              </a:ext>
            </a:extLst>
          </p:cNvPr>
          <p:cNvSpPr txBox="1"/>
          <p:nvPr/>
        </p:nvSpPr>
        <p:spPr bwMode="auto">
          <a:xfrm>
            <a:off x="3369392" y="357767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79" name="TextBox 9278">
            <a:extLst>
              <a:ext uri="{FF2B5EF4-FFF2-40B4-BE49-F238E27FC236}">
                <a16:creationId xmlns:a16="http://schemas.microsoft.com/office/drawing/2014/main" id="{A6558182-5B3D-0816-E689-9620EAA20050}"/>
              </a:ext>
            </a:extLst>
          </p:cNvPr>
          <p:cNvSpPr txBox="1"/>
          <p:nvPr/>
        </p:nvSpPr>
        <p:spPr bwMode="auto">
          <a:xfrm>
            <a:off x="3440102" y="360771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80" name="TextBox 9279">
            <a:extLst>
              <a:ext uri="{FF2B5EF4-FFF2-40B4-BE49-F238E27FC236}">
                <a16:creationId xmlns:a16="http://schemas.microsoft.com/office/drawing/2014/main" id="{3B60847A-2718-9E6D-9DE6-CD6523DCD364}"/>
              </a:ext>
            </a:extLst>
          </p:cNvPr>
          <p:cNvSpPr txBox="1"/>
          <p:nvPr/>
        </p:nvSpPr>
        <p:spPr bwMode="auto">
          <a:xfrm>
            <a:off x="3517046" y="363324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81" name="TextBox 9280">
            <a:extLst>
              <a:ext uri="{FF2B5EF4-FFF2-40B4-BE49-F238E27FC236}">
                <a16:creationId xmlns:a16="http://schemas.microsoft.com/office/drawing/2014/main" id="{DC6E9F74-A6C6-4F0D-7E39-23DF3763886C}"/>
              </a:ext>
            </a:extLst>
          </p:cNvPr>
          <p:cNvSpPr txBox="1"/>
          <p:nvPr/>
        </p:nvSpPr>
        <p:spPr bwMode="auto">
          <a:xfrm>
            <a:off x="3564663" y="366290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82" name="TextBox 9281">
            <a:extLst>
              <a:ext uri="{FF2B5EF4-FFF2-40B4-BE49-F238E27FC236}">
                <a16:creationId xmlns:a16="http://schemas.microsoft.com/office/drawing/2014/main" id="{57F4E854-861E-8EBF-CF01-E18C8E6D96E2}"/>
              </a:ext>
            </a:extLst>
          </p:cNvPr>
          <p:cNvSpPr txBox="1"/>
          <p:nvPr/>
        </p:nvSpPr>
        <p:spPr bwMode="auto">
          <a:xfrm>
            <a:off x="3603135" y="368523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83" name="TextBox 9282">
            <a:extLst>
              <a:ext uri="{FF2B5EF4-FFF2-40B4-BE49-F238E27FC236}">
                <a16:creationId xmlns:a16="http://schemas.microsoft.com/office/drawing/2014/main" id="{9A4ABCB1-2D38-FA59-C97C-BD286D15BACB}"/>
              </a:ext>
            </a:extLst>
          </p:cNvPr>
          <p:cNvSpPr txBox="1"/>
          <p:nvPr/>
        </p:nvSpPr>
        <p:spPr bwMode="auto">
          <a:xfrm>
            <a:off x="3629192" y="369822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84" name="TextBox 9283">
            <a:extLst>
              <a:ext uri="{FF2B5EF4-FFF2-40B4-BE49-F238E27FC236}">
                <a16:creationId xmlns:a16="http://schemas.microsoft.com/office/drawing/2014/main" id="{F7A5FD8E-477E-9A27-E5FD-64332D036599}"/>
              </a:ext>
            </a:extLst>
          </p:cNvPr>
          <p:cNvSpPr txBox="1"/>
          <p:nvPr/>
        </p:nvSpPr>
        <p:spPr bwMode="auto">
          <a:xfrm>
            <a:off x="3650752" y="370570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85" name="TextBox 9284">
            <a:extLst>
              <a:ext uri="{FF2B5EF4-FFF2-40B4-BE49-F238E27FC236}">
                <a16:creationId xmlns:a16="http://schemas.microsoft.com/office/drawing/2014/main" id="{7DD747A9-59DB-F232-C3DD-B5950BE33402}"/>
              </a:ext>
            </a:extLst>
          </p:cNvPr>
          <p:cNvSpPr txBox="1"/>
          <p:nvPr/>
        </p:nvSpPr>
        <p:spPr bwMode="auto">
          <a:xfrm>
            <a:off x="3680079" y="370755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86" name="TextBox 9285">
            <a:extLst>
              <a:ext uri="{FF2B5EF4-FFF2-40B4-BE49-F238E27FC236}">
                <a16:creationId xmlns:a16="http://schemas.microsoft.com/office/drawing/2014/main" id="{BA0C1578-AA88-A671-9421-5A7ED6C1BFD3}"/>
              </a:ext>
            </a:extLst>
          </p:cNvPr>
          <p:cNvSpPr txBox="1"/>
          <p:nvPr/>
        </p:nvSpPr>
        <p:spPr bwMode="auto">
          <a:xfrm>
            <a:off x="3667664" y="370930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87" name="TextBox 9286">
            <a:extLst>
              <a:ext uri="{FF2B5EF4-FFF2-40B4-BE49-F238E27FC236}">
                <a16:creationId xmlns:a16="http://schemas.microsoft.com/office/drawing/2014/main" id="{A52869AE-6F99-FF9A-7EEF-B68CEE00E439}"/>
              </a:ext>
            </a:extLst>
          </p:cNvPr>
          <p:cNvSpPr txBox="1"/>
          <p:nvPr/>
        </p:nvSpPr>
        <p:spPr bwMode="auto">
          <a:xfrm>
            <a:off x="3740828" y="374001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88" name="TextBox 9287">
            <a:extLst>
              <a:ext uri="{FF2B5EF4-FFF2-40B4-BE49-F238E27FC236}">
                <a16:creationId xmlns:a16="http://schemas.microsoft.com/office/drawing/2014/main" id="{F9EBDF45-1220-FAF4-2D49-142AA6F188B5}"/>
              </a:ext>
            </a:extLst>
          </p:cNvPr>
          <p:cNvSpPr txBox="1"/>
          <p:nvPr/>
        </p:nvSpPr>
        <p:spPr bwMode="auto">
          <a:xfrm>
            <a:off x="3759294" y="374001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89" name="TextBox 9288">
            <a:extLst>
              <a:ext uri="{FF2B5EF4-FFF2-40B4-BE49-F238E27FC236}">
                <a16:creationId xmlns:a16="http://schemas.microsoft.com/office/drawing/2014/main" id="{DEA28109-E235-BD20-5643-49304828E1B5}"/>
              </a:ext>
            </a:extLst>
          </p:cNvPr>
          <p:cNvSpPr txBox="1"/>
          <p:nvPr/>
        </p:nvSpPr>
        <p:spPr bwMode="auto">
          <a:xfrm>
            <a:off x="3801578" y="375523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0" name="TextBox 9289">
            <a:extLst>
              <a:ext uri="{FF2B5EF4-FFF2-40B4-BE49-F238E27FC236}">
                <a16:creationId xmlns:a16="http://schemas.microsoft.com/office/drawing/2014/main" id="{60C33657-9D3F-C6A8-6BAD-F994EADA01C4}"/>
              </a:ext>
            </a:extLst>
          </p:cNvPr>
          <p:cNvSpPr txBox="1"/>
          <p:nvPr/>
        </p:nvSpPr>
        <p:spPr bwMode="auto">
          <a:xfrm>
            <a:off x="3833648" y="375523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1" name="TextBox 9290">
            <a:extLst>
              <a:ext uri="{FF2B5EF4-FFF2-40B4-BE49-F238E27FC236}">
                <a16:creationId xmlns:a16="http://schemas.microsoft.com/office/drawing/2014/main" id="{7CBA5631-16F3-C8C6-D93C-BBC89EC4E075}"/>
              </a:ext>
            </a:extLst>
          </p:cNvPr>
          <p:cNvSpPr txBox="1"/>
          <p:nvPr/>
        </p:nvSpPr>
        <p:spPr bwMode="auto">
          <a:xfrm>
            <a:off x="3904358" y="378063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2" name="TextBox 9291">
            <a:extLst>
              <a:ext uri="{FF2B5EF4-FFF2-40B4-BE49-F238E27FC236}">
                <a16:creationId xmlns:a16="http://schemas.microsoft.com/office/drawing/2014/main" id="{24764EF9-F687-645E-7F70-DF3CB255008B}"/>
              </a:ext>
            </a:extLst>
          </p:cNvPr>
          <p:cNvSpPr txBox="1"/>
          <p:nvPr/>
        </p:nvSpPr>
        <p:spPr bwMode="auto">
          <a:xfrm>
            <a:off x="3925618" y="378381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3" name="TextBox 9292">
            <a:extLst>
              <a:ext uri="{FF2B5EF4-FFF2-40B4-BE49-F238E27FC236}">
                <a16:creationId xmlns:a16="http://schemas.microsoft.com/office/drawing/2014/main" id="{0C295285-8544-5B45-CBEA-BD6B47565572}"/>
              </a:ext>
            </a:extLst>
          </p:cNvPr>
          <p:cNvSpPr txBox="1"/>
          <p:nvPr/>
        </p:nvSpPr>
        <p:spPr bwMode="auto">
          <a:xfrm>
            <a:off x="3946005" y="378698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4" name="TextBox 9293">
            <a:extLst>
              <a:ext uri="{FF2B5EF4-FFF2-40B4-BE49-F238E27FC236}">
                <a16:creationId xmlns:a16="http://schemas.microsoft.com/office/drawing/2014/main" id="{8CB29629-7DFA-109A-6741-3F43F36023CC}"/>
              </a:ext>
            </a:extLst>
          </p:cNvPr>
          <p:cNvSpPr txBox="1"/>
          <p:nvPr/>
        </p:nvSpPr>
        <p:spPr bwMode="auto">
          <a:xfrm>
            <a:off x="3993037" y="378941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5" name="TextBox 9294">
            <a:extLst>
              <a:ext uri="{FF2B5EF4-FFF2-40B4-BE49-F238E27FC236}">
                <a16:creationId xmlns:a16="http://schemas.microsoft.com/office/drawing/2014/main" id="{C3685160-8977-D4FD-CACE-29AB3059EA1C}"/>
              </a:ext>
            </a:extLst>
          </p:cNvPr>
          <p:cNvSpPr txBox="1"/>
          <p:nvPr/>
        </p:nvSpPr>
        <p:spPr bwMode="auto">
          <a:xfrm>
            <a:off x="4005663" y="379237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6" name="TextBox 9295">
            <a:extLst>
              <a:ext uri="{FF2B5EF4-FFF2-40B4-BE49-F238E27FC236}">
                <a16:creationId xmlns:a16="http://schemas.microsoft.com/office/drawing/2014/main" id="{432B203A-21E2-E36B-B28E-847B27C42523}"/>
              </a:ext>
            </a:extLst>
          </p:cNvPr>
          <p:cNvSpPr txBox="1"/>
          <p:nvPr/>
        </p:nvSpPr>
        <p:spPr bwMode="auto">
          <a:xfrm>
            <a:off x="4017539" y="379618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7" name="TextBox 9296">
            <a:extLst>
              <a:ext uri="{FF2B5EF4-FFF2-40B4-BE49-F238E27FC236}">
                <a16:creationId xmlns:a16="http://schemas.microsoft.com/office/drawing/2014/main" id="{76493A0E-2579-F7E3-CCF9-080D5A8D5694}"/>
              </a:ext>
            </a:extLst>
          </p:cNvPr>
          <p:cNvSpPr txBox="1"/>
          <p:nvPr/>
        </p:nvSpPr>
        <p:spPr bwMode="auto">
          <a:xfrm>
            <a:off x="4052836" y="382839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8" name="TextBox 9297">
            <a:extLst>
              <a:ext uri="{FF2B5EF4-FFF2-40B4-BE49-F238E27FC236}">
                <a16:creationId xmlns:a16="http://schemas.microsoft.com/office/drawing/2014/main" id="{2B3A474B-91AC-5FA6-2DC6-B3776784246B}"/>
              </a:ext>
            </a:extLst>
          </p:cNvPr>
          <p:cNvSpPr txBox="1"/>
          <p:nvPr/>
        </p:nvSpPr>
        <p:spPr bwMode="auto">
          <a:xfrm>
            <a:off x="4105863" y="385858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9" name="TextBox 9298">
            <a:extLst>
              <a:ext uri="{FF2B5EF4-FFF2-40B4-BE49-F238E27FC236}">
                <a16:creationId xmlns:a16="http://schemas.microsoft.com/office/drawing/2014/main" id="{A52785A2-5C3E-4B9A-D095-DE7BDE778CC4}"/>
              </a:ext>
            </a:extLst>
          </p:cNvPr>
          <p:cNvSpPr txBox="1"/>
          <p:nvPr/>
        </p:nvSpPr>
        <p:spPr bwMode="auto">
          <a:xfrm>
            <a:off x="4149460" y="385634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0" name="TextBox 9299">
            <a:extLst>
              <a:ext uri="{FF2B5EF4-FFF2-40B4-BE49-F238E27FC236}">
                <a16:creationId xmlns:a16="http://schemas.microsoft.com/office/drawing/2014/main" id="{EAFE98B1-A984-246B-81D7-DC31E60A90E1}"/>
              </a:ext>
            </a:extLst>
          </p:cNvPr>
          <p:cNvSpPr txBox="1"/>
          <p:nvPr/>
        </p:nvSpPr>
        <p:spPr bwMode="auto">
          <a:xfrm>
            <a:off x="4174860" y="385858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1" name="TextBox 9300">
            <a:extLst>
              <a:ext uri="{FF2B5EF4-FFF2-40B4-BE49-F238E27FC236}">
                <a16:creationId xmlns:a16="http://schemas.microsoft.com/office/drawing/2014/main" id="{AA8C9BA9-2248-4A05-4C56-1C6063B0F377}"/>
              </a:ext>
            </a:extLst>
          </p:cNvPr>
          <p:cNvSpPr txBox="1"/>
          <p:nvPr/>
        </p:nvSpPr>
        <p:spPr bwMode="auto">
          <a:xfrm>
            <a:off x="4200818" y="385624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2" name="TextBox 9301">
            <a:extLst>
              <a:ext uri="{FF2B5EF4-FFF2-40B4-BE49-F238E27FC236}">
                <a16:creationId xmlns:a16="http://schemas.microsoft.com/office/drawing/2014/main" id="{BB5ED616-41DC-937B-4F10-9B91A374A630}"/>
              </a:ext>
            </a:extLst>
          </p:cNvPr>
          <p:cNvSpPr txBox="1"/>
          <p:nvPr/>
        </p:nvSpPr>
        <p:spPr bwMode="auto">
          <a:xfrm>
            <a:off x="4226404" y="385858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3" name="TextBox 9302">
            <a:extLst>
              <a:ext uri="{FF2B5EF4-FFF2-40B4-BE49-F238E27FC236}">
                <a16:creationId xmlns:a16="http://schemas.microsoft.com/office/drawing/2014/main" id="{B24902FF-FE01-4E21-564D-08C3D48455BB}"/>
              </a:ext>
            </a:extLst>
          </p:cNvPr>
          <p:cNvSpPr txBox="1"/>
          <p:nvPr/>
        </p:nvSpPr>
        <p:spPr bwMode="auto">
          <a:xfrm>
            <a:off x="4136574" y="385624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4" name="TextBox 9303">
            <a:extLst>
              <a:ext uri="{FF2B5EF4-FFF2-40B4-BE49-F238E27FC236}">
                <a16:creationId xmlns:a16="http://schemas.microsoft.com/office/drawing/2014/main" id="{3336E36A-D51D-CA62-8EAE-96EB7A01BABC}"/>
              </a:ext>
            </a:extLst>
          </p:cNvPr>
          <p:cNvSpPr txBox="1"/>
          <p:nvPr/>
        </p:nvSpPr>
        <p:spPr bwMode="auto">
          <a:xfrm>
            <a:off x="4115388" y="385624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5" name="TextBox 9304">
            <a:extLst>
              <a:ext uri="{FF2B5EF4-FFF2-40B4-BE49-F238E27FC236}">
                <a16:creationId xmlns:a16="http://schemas.microsoft.com/office/drawing/2014/main" id="{BEEBE7C6-6DF8-8405-A471-349370636B5B}"/>
              </a:ext>
            </a:extLst>
          </p:cNvPr>
          <p:cNvSpPr txBox="1"/>
          <p:nvPr/>
        </p:nvSpPr>
        <p:spPr bwMode="auto">
          <a:xfrm>
            <a:off x="4124913" y="385858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6" name="TextBox 9305">
            <a:extLst>
              <a:ext uri="{FF2B5EF4-FFF2-40B4-BE49-F238E27FC236}">
                <a16:creationId xmlns:a16="http://schemas.microsoft.com/office/drawing/2014/main" id="{FF812934-CBE4-8B14-D3AA-92F865A15F28}"/>
              </a:ext>
            </a:extLst>
          </p:cNvPr>
          <p:cNvSpPr txBox="1"/>
          <p:nvPr/>
        </p:nvSpPr>
        <p:spPr bwMode="auto">
          <a:xfrm>
            <a:off x="4281401" y="390865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7" name="TextBox 9306">
            <a:extLst>
              <a:ext uri="{FF2B5EF4-FFF2-40B4-BE49-F238E27FC236}">
                <a16:creationId xmlns:a16="http://schemas.microsoft.com/office/drawing/2014/main" id="{97F2D333-A5E0-7B7A-7649-1B5F1FAAA52B}"/>
              </a:ext>
            </a:extLst>
          </p:cNvPr>
          <p:cNvSpPr txBox="1"/>
          <p:nvPr/>
        </p:nvSpPr>
        <p:spPr bwMode="auto">
          <a:xfrm>
            <a:off x="4355170" y="396129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8" name="TextBox 9307">
            <a:extLst>
              <a:ext uri="{FF2B5EF4-FFF2-40B4-BE49-F238E27FC236}">
                <a16:creationId xmlns:a16="http://schemas.microsoft.com/office/drawing/2014/main" id="{1490D541-AAE7-FE0F-C30F-FD94BAB64B35}"/>
              </a:ext>
            </a:extLst>
          </p:cNvPr>
          <p:cNvSpPr txBox="1"/>
          <p:nvPr/>
        </p:nvSpPr>
        <p:spPr bwMode="auto">
          <a:xfrm>
            <a:off x="4375562" y="396231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9" name="TextBox 9308">
            <a:extLst>
              <a:ext uri="{FF2B5EF4-FFF2-40B4-BE49-F238E27FC236}">
                <a16:creationId xmlns:a16="http://schemas.microsoft.com/office/drawing/2014/main" id="{59997D70-32F1-3786-8CF0-E2066DABEAE9}"/>
              </a:ext>
            </a:extLst>
          </p:cNvPr>
          <p:cNvSpPr txBox="1"/>
          <p:nvPr/>
        </p:nvSpPr>
        <p:spPr bwMode="auto">
          <a:xfrm>
            <a:off x="4410859" y="396128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10" name="TextBox 9309">
            <a:extLst>
              <a:ext uri="{FF2B5EF4-FFF2-40B4-BE49-F238E27FC236}">
                <a16:creationId xmlns:a16="http://schemas.microsoft.com/office/drawing/2014/main" id="{8344B5B3-B0D0-C369-7CC6-85FCBB2A6E82}"/>
              </a:ext>
            </a:extLst>
          </p:cNvPr>
          <p:cNvSpPr txBox="1"/>
          <p:nvPr/>
        </p:nvSpPr>
        <p:spPr bwMode="auto">
          <a:xfrm>
            <a:off x="4446423" y="396129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11" name="TextBox 9310">
            <a:extLst>
              <a:ext uri="{FF2B5EF4-FFF2-40B4-BE49-F238E27FC236}">
                <a16:creationId xmlns:a16="http://schemas.microsoft.com/office/drawing/2014/main" id="{807511F9-C991-C247-6DB9-D0A06BCF78EE}"/>
              </a:ext>
            </a:extLst>
          </p:cNvPr>
          <p:cNvSpPr txBox="1"/>
          <p:nvPr/>
        </p:nvSpPr>
        <p:spPr bwMode="auto">
          <a:xfrm>
            <a:off x="4740608" y="396129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9313" name="Graphic 9312">
            <a:extLst>
              <a:ext uri="{FF2B5EF4-FFF2-40B4-BE49-F238E27FC236}">
                <a16:creationId xmlns:a16="http://schemas.microsoft.com/office/drawing/2014/main" id="{098BA0C7-47DA-4A96-3A9E-7B93920FE4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96489" y="2595849"/>
            <a:ext cx="3542135" cy="1739910"/>
          </a:xfrm>
          <a:prstGeom prst="rect">
            <a:avLst/>
          </a:prstGeom>
        </p:spPr>
      </p:pic>
      <p:pic>
        <p:nvPicPr>
          <p:cNvPr id="9317" name="Graphic 9316">
            <a:extLst>
              <a:ext uri="{FF2B5EF4-FFF2-40B4-BE49-F238E27FC236}">
                <a16:creationId xmlns:a16="http://schemas.microsoft.com/office/drawing/2014/main" id="{3A54E110-0BC0-D74C-E359-ED88286C67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3797" y="2601681"/>
            <a:ext cx="3366214" cy="1484587"/>
          </a:xfrm>
          <a:prstGeom prst="rect">
            <a:avLst/>
          </a:prstGeom>
        </p:spPr>
      </p:pic>
      <p:sp>
        <p:nvSpPr>
          <p:cNvPr id="9319" name="TextBox 9318">
            <a:extLst>
              <a:ext uri="{FF2B5EF4-FFF2-40B4-BE49-F238E27FC236}">
                <a16:creationId xmlns:a16="http://schemas.microsoft.com/office/drawing/2014/main" id="{2445382F-FBEA-90DC-97B8-85A88C27CAE5}"/>
              </a:ext>
            </a:extLst>
          </p:cNvPr>
          <p:cNvSpPr txBox="1"/>
          <p:nvPr/>
        </p:nvSpPr>
        <p:spPr bwMode="auto">
          <a:xfrm>
            <a:off x="4271876" y="418864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20" name="TextBox 9319">
            <a:extLst>
              <a:ext uri="{FF2B5EF4-FFF2-40B4-BE49-F238E27FC236}">
                <a16:creationId xmlns:a16="http://schemas.microsoft.com/office/drawing/2014/main" id="{2830FFD0-6B24-4628-CF42-05B17C7B0387}"/>
              </a:ext>
            </a:extLst>
          </p:cNvPr>
          <p:cNvSpPr txBox="1"/>
          <p:nvPr/>
        </p:nvSpPr>
        <p:spPr bwMode="auto">
          <a:xfrm>
            <a:off x="4231093" y="418864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21" name="TextBox 9320">
            <a:extLst>
              <a:ext uri="{FF2B5EF4-FFF2-40B4-BE49-F238E27FC236}">
                <a16:creationId xmlns:a16="http://schemas.microsoft.com/office/drawing/2014/main" id="{3E98E9C0-C9DE-D2FC-0B39-FD8F01E93853}"/>
              </a:ext>
            </a:extLst>
          </p:cNvPr>
          <p:cNvSpPr txBox="1"/>
          <p:nvPr/>
        </p:nvSpPr>
        <p:spPr bwMode="auto">
          <a:xfrm>
            <a:off x="4063667" y="403196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22" name="TextBox 9321">
            <a:extLst>
              <a:ext uri="{FF2B5EF4-FFF2-40B4-BE49-F238E27FC236}">
                <a16:creationId xmlns:a16="http://schemas.microsoft.com/office/drawing/2014/main" id="{3EE0516E-FC12-A154-1420-6731F4857522}"/>
              </a:ext>
            </a:extLst>
          </p:cNvPr>
          <p:cNvSpPr txBox="1"/>
          <p:nvPr/>
        </p:nvSpPr>
        <p:spPr bwMode="auto">
          <a:xfrm>
            <a:off x="4004820" y="403518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23" name="TextBox 9322">
            <a:extLst>
              <a:ext uri="{FF2B5EF4-FFF2-40B4-BE49-F238E27FC236}">
                <a16:creationId xmlns:a16="http://schemas.microsoft.com/office/drawing/2014/main" id="{A458DC75-4A37-AC2E-1C07-5815B0314B29}"/>
              </a:ext>
            </a:extLst>
          </p:cNvPr>
          <p:cNvSpPr txBox="1"/>
          <p:nvPr/>
        </p:nvSpPr>
        <p:spPr bwMode="auto">
          <a:xfrm>
            <a:off x="3902117" y="403413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24" name="TextBox 9323">
            <a:extLst>
              <a:ext uri="{FF2B5EF4-FFF2-40B4-BE49-F238E27FC236}">
                <a16:creationId xmlns:a16="http://schemas.microsoft.com/office/drawing/2014/main" id="{54C0C248-6101-8377-4B60-D85CAF218DB3}"/>
              </a:ext>
            </a:extLst>
          </p:cNvPr>
          <p:cNvSpPr txBox="1"/>
          <p:nvPr/>
        </p:nvSpPr>
        <p:spPr bwMode="auto">
          <a:xfrm>
            <a:off x="3883364" y="403518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25" name="TextBox 9324">
            <a:extLst>
              <a:ext uri="{FF2B5EF4-FFF2-40B4-BE49-F238E27FC236}">
                <a16:creationId xmlns:a16="http://schemas.microsoft.com/office/drawing/2014/main" id="{A9BAFFA3-CD89-241B-8E68-BC48E70AADA7}"/>
              </a:ext>
            </a:extLst>
          </p:cNvPr>
          <p:cNvSpPr txBox="1"/>
          <p:nvPr/>
        </p:nvSpPr>
        <p:spPr bwMode="auto">
          <a:xfrm>
            <a:off x="3810384" y="399511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26" name="TextBox 9325">
            <a:extLst>
              <a:ext uri="{FF2B5EF4-FFF2-40B4-BE49-F238E27FC236}">
                <a16:creationId xmlns:a16="http://schemas.microsoft.com/office/drawing/2014/main" id="{7897E288-B058-A5FD-BB30-2E35DCC60105}"/>
              </a:ext>
            </a:extLst>
          </p:cNvPr>
          <p:cNvSpPr txBox="1"/>
          <p:nvPr/>
        </p:nvSpPr>
        <p:spPr bwMode="auto">
          <a:xfrm>
            <a:off x="3794285" y="399511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27" name="TextBox 9326">
            <a:extLst>
              <a:ext uri="{FF2B5EF4-FFF2-40B4-BE49-F238E27FC236}">
                <a16:creationId xmlns:a16="http://schemas.microsoft.com/office/drawing/2014/main" id="{37FE647E-27CE-B659-638C-37EBC55A76B5}"/>
              </a:ext>
            </a:extLst>
          </p:cNvPr>
          <p:cNvSpPr txBox="1"/>
          <p:nvPr/>
        </p:nvSpPr>
        <p:spPr bwMode="auto">
          <a:xfrm>
            <a:off x="3778186" y="399511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28" name="TextBox 9327">
            <a:extLst>
              <a:ext uri="{FF2B5EF4-FFF2-40B4-BE49-F238E27FC236}">
                <a16:creationId xmlns:a16="http://schemas.microsoft.com/office/drawing/2014/main" id="{7D046D8F-474E-7D8C-97CD-9BAD8D5543EE}"/>
              </a:ext>
            </a:extLst>
          </p:cNvPr>
          <p:cNvSpPr txBox="1"/>
          <p:nvPr/>
        </p:nvSpPr>
        <p:spPr bwMode="auto">
          <a:xfrm>
            <a:off x="3654319" y="396238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29" name="TextBox 9328">
            <a:extLst>
              <a:ext uri="{FF2B5EF4-FFF2-40B4-BE49-F238E27FC236}">
                <a16:creationId xmlns:a16="http://schemas.microsoft.com/office/drawing/2014/main" id="{D1FB675D-AB94-1141-28A4-6A385B97F5E8}"/>
              </a:ext>
            </a:extLst>
          </p:cNvPr>
          <p:cNvSpPr txBox="1"/>
          <p:nvPr/>
        </p:nvSpPr>
        <p:spPr bwMode="auto">
          <a:xfrm>
            <a:off x="3635167" y="396475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0" name="TextBox 9329">
            <a:extLst>
              <a:ext uri="{FF2B5EF4-FFF2-40B4-BE49-F238E27FC236}">
                <a16:creationId xmlns:a16="http://schemas.microsoft.com/office/drawing/2014/main" id="{B06A1809-9779-5DBA-12A0-E81C2CD00D32}"/>
              </a:ext>
            </a:extLst>
          </p:cNvPr>
          <p:cNvSpPr txBox="1"/>
          <p:nvPr/>
        </p:nvSpPr>
        <p:spPr bwMode="auto">
          <a:xfrm>
            <a:off x="3686519" y="396455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1" name="TextBox 9330">
            <a:extLst>
              <a:ext uri="{FF2B5EF4-FFF2-40B4-BE49-F238E27FC236}">
                <a16:creationId xmlns:a16="http://schemas.microsoft.com/office/drawing/2014/main" id="{B5A417AA-815F-2ED1-58E3-0273D940E51B}"/>
              </a:ext>
            </a:extLst>
          </p:cNvPr>
          <p:cNvSpPr txBox="1"/>
          <p:nvPr/>
        </p:nvSpPr>
        <p:spPr bwMode="auto">
          <a:xfrm>
            <a:off x="3710573" y="396455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2" name="TextBox 9331">
            <a:extLst>
              <a:ext uri="{FF2B5EF4-FFF2-40B4-BE49-F238E27FC236}">
                <a16:creationId xmlns:a16="http://schemas.microsoft.com/office/drawing/2014/main" id="{274FB54F-9395-28C8-354A-AAC601163DB7}"/>
              </a:ext>
            </a:extLst>
          </p:cNvPr>
          <p:cNvSpPr txBox="1"/>
          <p:nvPr/>
        </p:nvSpPr>
        <p:spPr bwMode="auto">
          <a:xfrm>
            <a:off x="3517046" y="390312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3" name="TextBox 9332">
            <a:extLst>
              <a:ext uri="{FF2B5EF4-FFF2-40B4-BE49-F238E27FC236}">
                <a16:creationId xmlns:a16="http://schemas.microsoft.com/office/drawing/2014/main" id="{89197291-3A98-44FD-031E-D0541034C148}"/>
              </a:ext>
            </a:extLst>
          </p:cNvPr>
          <p:cNvSpPr txBox="1"/>
          <p:nvPr/>
        </p:nvSpPr>
        <p:spPr bwMode="auto">
          <a:xfrm>
            <a:off x="3555518" y="391113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4" name="TextBox 9333">
            <a:extLst>
              <a:ext uri="{FF2B5EF4-FFF2-40B4-BE49-F238E27FC236}">
                <a16:creationId xmlns:a16="http://schemas.microsoft.com/office/drawing/2014/main" id="{2D316B37-6777-10E0-0D6E-75C1A5044B24}"/>
              </a:ext>
            </a:extLst>
          </p:cNvPr>
          <p:cNvSpPr txBox="1"/>
          <p:nvPr/>
        </p:nvSpPr>
        <p:spPr bwMode="auto">
          <a:xfrm>
            <a:off x="3564663" y="391947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5" name="TextBox 9334">
            <a:extLst>
              <a:ext uri="{FF2B5EF4-FFF2-40B4-BE49-F238E27FC236}">
                <a16:creationId xmlns:a16="http://schemas.microsoft.com/office/drawing/2014/main" id="{1CC7C80B-25F2-0A05-B163-D90551813F02}"/>
              </a:ext>
            </a:extLst>
          </p:cNvPr>
          <p:cNvSpPr txBox="1"/>
          <p:nvPr/>
        </p:nvSpPr>
        <p:spPr bwMode="auto">
          <a:xfrm>
            <a:off x="3577890" y="392946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6" name="TextBox 9335">
            <a:extLst>
              <a:ext uri="{FF2B5EF4-FFF2-40B4-BE49-F238E27FC236}">
                <a16:creationId xmlns:a16="http://schemas.microsoft.com/office/drawing/2014/main" id="{2C85BA22-788F-E3F2-CBD1-A32548728F13}"/>
              </a:ext>
            </a:extLst>
          </p:cNvPr>
          <p:cNvSpPr txBox="1"/>
          <p:nvPr/>
        </p:nvSpPr>
        <p:spPr bwMode="auto">
          <a:xfrm>
            <a:off x="3603135" y="394208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7" name="TextBox 9336">
            <a:extLst>
              <a:ext uri="{FF2B5EF4-FFF2-40B4-BE49-F238E27FC236}">
                <a16:creationId xmlns:a16="http://schemas.microsoft.com/office/drawing/2014/main" id="{F420C207-A074-91BF-DDCC-D07579BD0F5E}"/>
              </a:ext>
            </a:extLst>
          </p:cNvPr>
          <p:cNvSpPr txBox="1"/>
          <p:nvPr/>
        </p:nvSpPr>
        <p:spPr bwMode="auto">
          <a:xfrm>
            <a:off x="3421786" y="386456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8" name="TextBox 9337">
            <a:extLst>
              <a:ext uri="{FF2B5EF4-FFF2-40B4-BE49-F238E27FC236}">
                <a16:creationId xmlns:a16="http://schemas.microsoft.com/office/drawing/2014/main" id="{4AC96A76-91F3-E069-146C-4BF80589DE68}"/>
              </a:ext>
            </a:extLst>
          </p:cNvPr>
          <p:cNvSpPr txBox="1"/>
          <p:nvPr/>
        </p:nvSpPr>
        <p:spPr bwMode="auto">
          <a:xfrm>
            <a:off x="3438859" y="386342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9" name="TextBox 9338">
            <a:extLst>
              <a:ext uri="{FF2B5EF4-FFF2-40B4-BE49-F238E27FC236}">
                <a16:creationId xmlns:a16="http://schemas.microsoft.com/office/drawing/2014/main" id="{A4D9B583-73BA-41F4-955D-04C24C46674A}"/>
              </a:ext>
            </a:extLst>
          </p:cNvPr>
          <p:cNvSpPr txBox="1"/>
          <p:nvPr/>
        </p:nvSpPr>
        <p:spPr bwMode="auto">
          <a:xfrm>
            <a:off x="3454430" y="386456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0" name="TextBox 9339">
            <a:extLst>
              <a:ext uri="{FF2B5EF4-FFF2-40B4-BE49-F238E27FC236}">
                <a16:creationId xmlns:a16="http://schemas.microsoft.com/office/drawing/2014/main" id="{6E12497F-3E8D-D856-ED30-494BA973B0BC}"/>
              </a:ext>
            </a:extLst>
          </p:cNvPr>
          <p:cNvSpPr txBox="1"/>
          <p:nvPr/>
        </p:nvSpPr>
        <p:spPr bwMode="auto">
          <a:xfrm>
            <a:off x="3475354" y="386456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1" name="TextBox 9340">
            <a:extLst>
              <a:ext uri="{FF2B5EF4-FFF2-40B4-BE49-F238E27FC236}">
                <a16:creationId xmlns:a16="http://schemas.microsoft.com/office/drawing/2014/main" id="{06893271-1DCA-8D49-5967-2D1705394077}"/>
              </a:ext>
            </a:extLst>
          </p:cNvPr>
          <p:cNvSpPr txBox="1"/>
          <p:nvPr/>
        </p:nvSpPr>
        <p:spPr bwMode="auto">
          <a:xfrm>
            <a:off x="3492902" y="386456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2" name="TextBox 9341">
            <a:extLst>
              <a:ext uri="{FF2B5EF4-FFF2-40B4-BE49-F238E27FC236}">
                <a16:creationId xmlns:a16="http://schemas.microsoft.com/office/drawing/2014/main" id="{AB30CE76-36A6-0D56-AF28-028A27D1DA8F}"/>
              </a:ext>
            </a:extLst>
          </p:cNvPr>
          <p:cNvSpPr txBox="1"/>
          <p:nvPr/>
        </p:nvSpPr>
        <p:spPr bwMode="auto">
          <a:xfrm>
            <a:off x="3513826" y="386323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3" name="TextBox 9342">
            <a:extLst>
              <a:ext uri="{FF2B5EF4-FFF2-40B4-BE49-F238E27FC236}">
                <a16:creationId xmlns:a16="http://schemas.microsoft.com/office/drawing/2014/main" id="{6B9693BA-6036-42B0-CC68-5ACD78015F37}"/>
              </a:ext>
            </a:extLst>
          </p:cNvPr>
          <p:cNvSpPr txBox="1"/>
          <p:nvPr/>
        </p:nvSpPr>
        <p:spPr bwMode="auto">
          <a:xfrm>
            <a:off x="3529411" y="386323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4" name="TextBox 9343">
            <a:extLst>
              <a:ext uri="{FF2B5EF4-FFF2-40B4-BE49-F238E27FC236}">
                <a16:creationId xmlns:a16="http://schemas.microsoft.com/office/drawing/2014/main" id="{78494CD9-EB6F-8DA3-CB0B-2675E7132A61}"/>
              </a:ext>
            </a:extLst>
          </p:cNvPr>
          <p:cNvSpPr txBox="1"/>
          <p:nvPr/>
        </p:nvSpPr>
        <p:spPr bwMode="auto">
          <a:xfrm>
            <a:off x="3366220" y="382166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5" name="TextBox 9344">
            <a:extLst>
              <a:ext uri="{FF2B5EF4-FFF2-40B4-BE49-F238E27FC236}">
                <a16:creationId xmlns:a16="http://schemas.microsoft.com/office/drawing/2014/main" id="{29E8F8CA-EA64-1B33-C252-C76268BCD0B5}"/>
              </a:ext>
            </a:extLst>
          </p:cNvPr>
          <p:cNvSpPr txBox="1"/>
          <p:nvPr/>
        </p:nvSpPr>
        <p:spPr bwMode="auto">
          <a:xfrm>
            <a:off x="3350026" y="381407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6" name="TextBox 9345">
            <a:extLst>
              <a:ext uri="{FF2B5EF4-FFF2-40B4-BE49-F238E27FC236}">
                <a16:creationId xmlns:a16="http://schemas.microsoft.com/office/drawing/2014/main" id="{4F548F6F-F132-5093-8BEC-00D7042B5AEF}"/>
              </a:ext>
            </a:extLst>
          </p:cNvPr>
          <p:cNvSpPr txBox="1"/>
          <p:nvPr/>
        </p:nvSpPr>
        <p:spPr bwMode="auto">
          <a:xfrm>
            <a:off x="3311043" y="381407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7" name="TextBox 9346">
            <a:extLst>
              <a:ext uri="{FF2B5EF4-FFF2-40B4-BE49-F238E27FC236}">
                <a16:creationId xmlns:a16="http://schemas.microsoft.com/office/drawing/2014/main" id="{CEE40D06-8E6B-ABB6-A8CE-776BDFB458E9}"/>
              </a:ext>
            </a:extLst>
          </p:cNvPr>
          <p:cNvSpPr txBox="1"/>
          <p:nvPr/>
        </p:nvSpPr>
        <p:spPr bwMode="auto">
          <a:xfrm>
            <a:off x="3218621" y="376233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8" name="TextBox 9347">
            <a:extLst>
              <a:ext uri="{FF2B5EF4-FFF2-40B4-BE49-F238E27FC236}">
                <a16:creationId xmlns:a16="http://schemas.microsoft.com/office/drawing/2014/main" id="{E9BE4CE1-AF99-F3F1-4502-7AEA83CB1B47}"/>
              </a:ext>
            </a:extLst>
          </p:cNvPr>
          <p:cNvSpPr txBox="1"/>
          <p:nvPr/>
        </p:nvSpPr>
        <p:spPr bwMode="auto">
          <a:xfrm>
            <a:off x="3232876" y="377499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9" name="TextBox 9348">
            <a:extLst>
              <a:ext uri="{FF2B5EF4-FFF2-40B4-BE49-F238E27FC236}">
                <a16:creationId xmlns:a16="http://schemas.microsoft.com/office/drawing/2014/main" id="{AF45B3B6-2359-E98D-D5F6-B4E2B4B7B606}"/>
              </a:ext>
            </a:extLst>
          </p:cNvPr>
          <p:cNvSpPr txBox="1"/>
          <p:nvPr/>
        </p:nvSpPr>
        <p:spPr bwMode="auto">
          <a:xfrm>
            <a:off x="3250346" y="378655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0" name="TextBox 9349">
            <a:extLst>
              <a:ext uri="{FF2B5EF4-FFF2-40B4-BE49-F238E27FC236}">
                <a16:creationId xmlns:a16="http://schemas.microsoft.com/office/drawing/2014/main" id="{E0FCEC54-C447-6B3E-225B-94C8AC531A7D}"/>
              </a:ext>
            </a:extLst>
          </p:cNvPr>
          <p:cNvSpPr txBox="1"/>
          <p:nvPr/>
        </p:nvSpPr>
        <p:spPr bwMode="auto">
          <a:xfrm>
            <a:off x="3271348" y="379541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1" name="TextBox 9350">
            <a:extLst>
              <a:ext uri="{FF2B5EF4-FFF2-40B4-BE49-F238E27FC236}">
                <a16:creationId xmlns:a16="http://schemas.microsoft.com/office/drawing/2014/main" id="{6AEE9AEA-FBF7-6EE5-6C34-C41EB091565B}"/>
              </a:ext>
            </a:extLst>
          </p:cNvPr>
          <p:cNvSpPr txBox="1"/>
          <p:nvPr/>
        </p:nvSpPr>
        <p:spPr bwMode="auto">
          <a:xfrm>
            <a:off x="3176718" y="376182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2" name="TextBox 9351">
            <a:extLst>
              <a:ext uri="{FF2B5EF4-FFF2-40B4-BE49-F238E27FC236}">
                <a16:creationId xmlns:a16="http://schemas.microsoft.com/office/drawing/2014/main" id="{6056F7E4-4FBD-FAAE-572B-4A3D117503CA}"/>
              </a:ext>
            </a:extLst>
          </p:cNvPr>
          <p:cNvSpPr txBox="1"/>
          <p:nvPr/>
        </p:nvSpPr>
        <p:spPr bwMode="auto">
          <a:xfrm>
            <a:off x="3107426" y="373278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3" name="TextBox 9352">
            <a:extLst>
              <a:ext uri="{FF2B5EF4-FFF2-40B4-BE49-F238E27FC236}">
                <a16:creationId xmlns:a16="http://schemas.microsoft.com/office/drawing/2014/main" id="{1F933698-6DBB-26A2-A753-9FAD2762B698}"/>
              </a:ext>
            </a:extLst>
          </p:cNvPr>
          <p:cNvSpPr txBox="1"/>
          <p:nvPr/>
        </p:nvSpPr>
        <p:spPr bwMode="auto">
          <a:xfrm>
            <a:off x="3071391" y="372038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4" name="TextBox 9353">
            <a:extLst>
              <a:ext uri="{FF2B5EF4-FFF2-40B4-BE49-F238E27FC236}">
                <a16:creationId xmlns:a16="http://schemas.microsoft.com/office/drawing/2014/main" id="{9318806F-4CF6-9E9A-ADA5-4605204B8809}"/>
              </a:ext>
            </a:extLst>
          </p:cNvPr>
          <p:cNvSpPr txBox="1"/>
          <p:nvPr/>
        </p:nvSpPr>
        <p:spPr bwMode="auto">
          <a:xfrm>
            <a:off x="3044739" y="369331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5" name="TextBox 9354">
            <a:extLst>
              <a:ext uri="{FF2B5EF4-FFF2-40B4-BE49-F238E27FC236}">
                <a16:creationId xmlns:a16="http://schemas.microsoft.com/office/drawing/2014/main" id="{D68DB6F7-DD5C-440F-3E8B-27969818A258}"/>
              </a:ext>
            </a:extLst>
          </p:cNvPr>
          <p:cNvSpPr txBox="1"/>
          <p:nvPr/>
        </p:nvSpPr>
        <p:spPr bwMode="auto">
          <a:xfrm>
            <a:off x="3005568" y="367068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6" name="TextBox 9355">
            <a:extLst>
              <a:ext uri="{FF2B5EF4-FFF2-40B4-BE49-F238E27FC236}">
                <a16:creationId xmlns:a16="http://schemas.microsoft.com/office/drawing/2014/main" id="{3D910158-75F3-CBF1-D481-53DFFD024150}"/>
              </a:ext>
            </a:extLst>
          </p:cNvPr>
          <p:cNvSpPr txBox="1"/>
          <p:nvPr/>
        </p:nvSpPr>
        <p:spPr bwMode="auto">
          <a:xfrm>
            <a:off x="2967096" y="362324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7" name="TextBox 9356">
            <a:extLst>
              <a:ext uri="{FF2B5EF4-FFF2-40B4-BE49-F238E27FC236}">
                <a16:creationId xmlns:a16="http://schemas.microsoft.com/office/drawing/2014/main" id="{756F1E27-C2CC-AC4F-C6DE-6C0FC2FDBCFA}"/>
              </a:ext>
            </a:extLst>
          </p:cNvPr>
          <p:cNvSpPr txBox="1"/>
          <p:nvPr/>
        </p:nvSpPr>
        <p:spPr bwMode="auto">
          <a:xfrm>
            <a:off x="2783189" y="352171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8" name="TextBox 9357">
            <a:extLst>
              <a:ext uri="{FF2B5EF4-FFF2-40B4-BE49-F238E27FC236}">
                <a16:creationId xmlns:a16="http://schemas.microsoft.com/office/drawing/2014/main" id="{9AA50B04-2310-70E9-5709-FBAE55502352}"/>
              </a:ext>
            </a:extLst>
          </p:cNvPr>
          <p:cNvSpPr txBox="1"/>
          <p:nvPr/>
        </p:nvSpPr>
        <p:spPr bwMode="auto">
          <a:xfrm>
            <a:off x="2719442" y="349045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9" name="TextBox 9358">
            <a:extLst>
              <a:ext uri="{FF2B5EF4-FFF2-40B4-BE49-F238E27FC236}">
                <a16:creationId xmlns:a16="http://schemas.microsoft.com/office/drawing/2014/main" id="{98CCB850-B919-BFBD-1802-8761CC0051F1}"/>
              </a:ext>
            </a:extLst>
          </p:cNvPr>
          <p:cNvSpPr txBox="1"/>
          <p:nvPr/>
        </p:nvSpPr>
        <p:spPr bwMode="auto">
          <a:xfrm>
            <a:off x="2296359" y="321972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0" name="TextBox 9359">
            <a:extLst>
              <a:ext uri="{FF2B5EF4-FFF2-40B4-BE49-F238E27FC236}">
                <a16:creationId xmlns:a16="http://schemas.microsoft.com/office/drawing/2014/main" id="{F04E0056-1B18-2F13-822A-401E80844E85}"/>
              </a:ext>
            </a:extLst>
          </p:cNvPr>
          <p:cNvSpPr txBox="1"/>
          <p:nvPr/>
        </p:nvSpPr>
        <p:spPr bwMode="auto">
          <a:xfrm>
            <a:off x="2227251" y="317505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1" name="TextBox 9360">
            <a:extLst>
              <a:ext uri="{FF2B5EF4-FFF2-40B4-BE49-F238E27FC236}">
                <a16:creationId xmlns:a16="http://schemas.microsoft.com/office/drawing/2014/main" id="{A8E3AD3B-BB7F-16B1-D25F-8ADEBF14DB74}"/>
              </a:ext>
            </a:extLst>
          </p:cNvPr>
          <p:cNvSpPr txBox="1"/>
          <p:nvPr/>
        </p:nvSpPr>
        <p:spPr bwMode="auto">
          <a:xfrm>
            <a:off x="1911719" y="297221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2" name="TextBox 9361">
            <a:extLst>
              <a:ext uri="{FF2B5EF4-FFF2-40B4-BE49-F238E27FC236}">
                <a16:creationId xmlns:a16="http://schemas.microsoft.com/office/drawing/2014/main" id="{E1ACC07D-76DB-1AA7-AFC5-A2A348F62C71}"/>
              </a:ext>
            </a:extLst>
          </p:cNvPr>
          <p:cNvSpPr txBox="1"/>
          <p:nvPr/>
        </p:nvSpPr>
        <p:spPr bwMode="auto">
          <a:xfrm>
            <a:off x="1950324" y="299165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3" name="TextBox 9362">
            <a:extLst>
              <a:ext uri="{FF2B5EF4-FFF2-40B4-BE49-F238E27FC236}">
                <a16:creationId xmlns:a16="http://schemas.microsoft.com/office/drawing/2014/main" id="{8E88A28C-51AA-DD0B-E505-CA9B6F975D50}"/>
              </a:ext>
            </a:extLst>
          </p:cNvPr>
          <p:cNvSpPr txBox="1"/>
          <p:nvPr/>
        </p:nvSpPr>
        <p:spPr bwMode="auto">
          <a:xfrm>
            <a:off x="1788372" y="284675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4" name="TextBox 9363">
            <a:extLst>
              <a:ext uri="{FF2B5EF4-FFF2-40B4-BE49-F238E27FC236}">
                <a16:creationId xmlns:a16="http://schemas.microsoft.com/office/drawing/2014/main" id="{3444E6F9-1B97-0D70-646E-E132A586C597}"/>
              </a:ext>
            </a:extLst>
          </p:cNvPr>
          <p:cNvSpPr txBox="1"/>
          <p:nvPr/>
        </p:nvSpPr>
        <p:spPr bwMode="auto">
          <a:xfrm>
            <a:off x="1830785" y="289087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5" name="TextBox 9364">
            <a:extLst>
              <a:ext uri="{FF2B5EF4-FFF2-40B4-BE49-F238E27FC236}">
                <a16:creationId xmlns:a16="http://schemas.microsoft.com/office/drawing/2014/main" id="{05A72E5F-84DA-1D83-33F5-A9F85379A04F}"/>
              </a:ext>
            </a:extLst>
          </p:cNvPr>
          <p:cNvSpPr txBox="1"/>
          <p:nvPr/>
        </p:nvSpPr>
        <p:spPr bwMode="auto">
          <a:xfrm>
            <a:off x="1856916" y="290751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6" name="TextBox 9365">
            <a:extLst>
              <a:ext uri="{FF2B5EF4-FFF2-40B4-BE49-F238E27FC236}">
                <a16:creationId xmlns:a16="http://schemas.microsoft.com/office/drawing/2014/main" id="{E77C9274-7D46-D938-D7D8-F1D31879FF5E}"/>
              </a:ext>
            </a:extLst>
          </p:cNvPr>
          <p:cNvSpPr txBox="1"/>
          <p:nvPr/>
        </p:nvSpPr>
        <p:spPr bwMode="auto">
          <a:xfrm>
            <a:off x="1734987" y="275044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7" name="TextBox 9366">
            <a:extLst>
              <a:ext uri="{FF2B5EF4-FFF2-40B4-BE49-F238E27FC236}">
                <a16:creationId xmlns:a16="http://schemas.microsoft.com/office/drawing/2014/main" id="{88CFCED1-0DE6-11A5-B374-44525B26E69C}"/>
              </a:ext>
            </a:extLst>
          </p:cNvPr>
          <p:cNvSpPr txBox="1"/>
          <p:nvPr/>
        </p:nvSpPr>
        <p:spPr bwMode="auto">
          <a:xfrm>
            <a:off x="1599115" y="263388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8" name="TextBox 9367">
            <a:extLst>
              <a:ext uri="{FF2B5EF4-FFF2-40B4-BE49-F238E27FC236}">
                <a16:creationId xmlns:a16="http://schemas.microsoft.com/office/drawing/2014/main" id="{BD517630-43B5-D640-FAE0-A6723CA3A5EF}"/>
              </a:ext>
            </a:extLst>
          </p:cNvPr>
          <p:cNvSpPr txBox="1"/>
          <p:nvPr/>
        </p:nvSpPr>
        <p:spPr bwMode="auto">
          <a:xfrm>
            <a:off x="1626242" y="265688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9" name="TextBox 9368">
            <a:extLst>
              <a:ext uri="{FF2B5EF4-FFF2-40B4-BE49-F238E27FC236}">
                <a16:creationId xmlns:a16="http://schemas.microsoft.com/office/drawing/2014/main" id="{BC1A6FDA-B37D-E71E-8F2D-D77BCDC68B18}"/>
              </a:ext>
            </a:extLst>
          </p:cNvPr>
          <p:cNvSpPr txBox="1"/>
          <p:nvPr/>
        </p:nvSpPr>
        <p:spPr bwMode="auto">
          <a:xfrm>
            <a:off x="1559741" y="259195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70" name="TextBox 9369">
            <a:extLst>
              <a:ext uri="{FF2B5EF4-FFF2-40B4-BE49-F238E27FC236}">
                <a16:creationId xmlns:a16="http://schemas.microsoft.com/office/drawing/2014/main" id="{71198FBC-BEDF-1F0D-16D3-54FBD3BF41A2}"/>
              </a:ext>
            </a:extLst>
          </p:cNvPr>
          <p:cNvSpPr txBox="1"/>
          <p:nvPr/>
        </p:nvSpPr>
        <p:spPr bwMode="auto">
          <a:xfrm>
            <a:off x="1399199" y="250590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71" name="TextBox 9370">
            <a:extLst>
              <a:ext uri="{FF2B5EF4-FFF2-40B4-BE49-F238E27FC236}">
                <a16:creationId xmlns:a16="http://schemas.microsoft.com/office/drawing/2014/main" id="{E79C792A-DD9C-D0DB-6731-A5DCF1935724}"/>
              </a:ext>
            </a:extLst>
          </p:cNvPr>
          <p:cNvSpPr txBox="1"/>
          <p:nvPr/>
        </p:nvSpPr>
        <p:spPr bwMode="auto">
          <a:xfrm>
            <a:off x="1424253" y="251207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72" name="TextBox 9371">
            <a:extLst>
              <a:ext uri="{FF2B5EF4-FFF2-40B4-BE49-F238E27FC236}">
                <a16:creationId xmlns:a16="http://schemas.microsoft.com/office/drawing/2014/main" id="{6C999CD5-A73D-71D6-F582-ED2B13337715}"/>
              </a:ext>
            </a:extLst>
          </p:cNvPr>
          <p:cNvSpPr txBox="1"/>
          <p:nvPr/>
        </p:nvSpPr>
        <p:spPr bwMode="auto">
          <a:xfrm>
            <a:off x="1440898" y="252123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73" name="TextBox 9372">
            <a:extLst>
              <a:ext uri="{FF2B5EF4-FFF2-40B4-BE49-F238E27FC236}">
                <a16:creationId xmlns:a16="http://schemas.microsoft.com/office/drawing/2014/main" id="{396933F6-1D4E-9F85-7946-8FB5A4AFAC16}"/>
              </a:ext>
            </a:extLst>
          </p:cNvPr>
          <p:cNvSpPr txBox="1"/>
          <p:nvPr/>
        </p:nvSpPr>
        <p:spPr bwMode="auto">
          <a:xfrm>
            <a:off x="1477572" y="252679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9376" name="Graphic 9375">
            <a:extLst>
              <a:ext uri="{FF2B5EF4-FFF2-40B4-BE49-F238E27FC236}">
                <a16:creationId xmlns:a16="http://schemas.microsoft.com/office/drawing/2014/main" id="{95C8813D-1CD0-A8E3-BBED-E534370A7D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36797" y="2604406"/>
            <a:ext cx="2959821" cy="1725153"/>
          </a:xfrm>
          <a:prstGeom prst="rect">
            <a:avLst/>
          </a:prstGeom>
        </p:spPr>
      </p:pic>
      <p:sp>
        <p:nvSpPr>
          <p:cNvPr id="9377" name="TextBox 9376">
            <a:extLst>
              <a:ext uri="{FF2B5EF4-FFF2-40B4-BE49-F238E27FC236}">
                <a16:creationId xmlns:a16="http://schemas.microsoft.com/office/drawing/2014/main" id="{F889418A-DFB4-333C-7E98-70BC878E4491}"/>
              </a:ext>
            </a:extLst>
          </p:cNvPr>
          <p:cNvSpPr txBox="1"/>
          <p:nvPr/>
        </p:nvSpPr>
        <p:spPr bwMode="auto">
          <a:xfrm>
            <a:off x="7592944" y="262783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78" name="TextBox 9377">
            <a:extLst>
              <a:ext uri="{FF2B5EF4-FFF2-40B4-BE49-F238E27FC236}">
                <a16:creationId xmlns:a16="http://schemas.microsoft.com/office/drawing/2014/main" id="{59CD94A6-F547-6687-EEA3-1325A44431EB}"/>
              </a:ext>
            </a:extLst>
          </p:cNvPr>
          <p:cNvSpPr txBox="1"/>
          <p:nvPr/>
        </p:nvSpPr>
        <p:spPr bwMode="auto">
          <a:xfrm>
            <a:off x="7572291" y="258557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79" name="TextBox 9378">
            <a:extLst>
              <a:ext uri="{FF2B5EF4-FFF2-40B4-BE49-F238E27FC236}">
                <a16:creationId xmlns:a16="http://schemas.microsoft.com/office/drawing/2014/main" id="{0B640654-F69F-D1F6-0EC4-3F77849B5A82}"/>
              </a:ext>
            </a:extLst>
          </p:cNvPr>
          <p:cNvSpPr txBox="1"/>
          <p:nvPr/>
        </p:nvSpPr>
        <p:spPr bwMode="auto">
          <a:xfrm>
            <a:off x="7606896" y="267980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80" name="TextBox 9379">
            <a:extLst>
              <a:ext uri="{FF2B5EF4-FFF2-40B4-BE49-F238E27FC236}">
                <a16:creationId xmlns:a16="http://schemas.microsoft.com/office/drawing/2014/main" id="{7DC48261-2BCD-1E4E-CC9F-7E47EDC7B7D5}"/>
              </a:ext>
            </a:extLst>
          </p:cNvPr>
          <p:cNvSpPr txBox="1"/>
          <p:nvPr/>
        </p:nvSpPr>
        <p:spPr bwMode="auto">
          <a:xfrm>
            <a:off x="7616555" y="269911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81" name="TextBox 9380">
            <a:extLst>
              <a:ext uri="{FF2B5EF4-FFF2-40B4-BE49-F238E27FC236}">
                <a16:creationId xmlns:a16="http://schemas.microsoft.com/office/drawing/2014/main" id="{51B2CF69-3362-4C24-4A42-02CD806EC8B7}"/>
              </a:ext>
            </a:extLst>
          </p:cNvPr>
          <p:cNvSpPr txBox="1"/>
          <p:nvPr/>
        </p:nvSpPr>
        <p:spPr bwMode="auto">
          <a:xfrm>
            <a:off x="7622995" y="279983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82" name="TextBox 9381">
            <a:extLst>
              <a:ext uri="{FF2B5EF4-FFF2-40B4-BE49-F238E27FC236}">
                <a16:creationId xmlns:a16="http://schemas.microsoft.com/office/drawing/2014/main" id="{14E4E603-F3E7-A583-8F89-386AAF262E54}"/>
              </a:ext>
            </a:extLst>
          </p:cNvPr>
          <p:cNvSpPr txBox="1"/>
          <p:nvPr/>
        </p:nvSpPr>
        <p:spPr bwMode="auto">
          <a:xfrm>
            <a:off x="7651966" y="284291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83" name="TextBox 9382">
            <a:extLst>
              <a:ext uri="{FF2B5EF4-FFF2-40B4-BE49-F238E27FC236}">
                <a16:creationId xmlns:a16="http://schemas.microsoft.com/office/drawing/2014/main" id="{FC76FC4F-59CF-AFCB-C931-8E2F27090F77}"/>
              </a:ext>
            </a:extLst>
          </p:cNvPr>
          <p:cNvSpPr txBox="1"/>
          <p:nvPr/>
        </p:nvSpPr>
        <p:spPr bwMode="auto">
          <a:xfrm>
            <a:off x="7826342" y="293222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84" name="TextBox 9383">
            <a:extLst>
              <a:ext uri="{FF2B5EF4-FFF2-40B4-BE49-F238E27FC236}">
                <a16:creationId xmlns:a16="http://schemas.microsoft.com/office/drawing/2014/main" id="{82727CE3-A214-89FB-9E7E-7BD5D66D9109}"/>
              </a:ext>
            </a:extLst>
          </p:cNvPr>
          <p:cNvSpPr txBox="1"/>
          <p:nvPr/>
        </p:nvSpPr>
        <p:spPr bwMode="auto">
          <a:xfrm>
            <a:off x="7857499" y="294834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85" name="TextBox 9384">
            <a:extLst>
              <a:ext uri="{FF2B5EF4-FFF2-40B4-BE49-F238E27FC236}">
                <a16:creationId xmlns:a16="http://schemas.microsoft.com/office/drawing/2014/main" id="{E4798C48-8C42-03D2-2FD2-956DDECC9A6F}"/>
              </a:ext>
            </a:extLst>
          </p:cNvPr>
          <p:cNvSpPr txBox="1"/>
          <p:nvPr/>
        </p:nvSpPr>
        <p:spPr bwMode="auto">
          <a:xfrm>
            <a:off x="7970724" y="307024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86" name="TextBox 9385">
            <a:extLst>
              <a:ext uri="{FF2B5EF4-FFF2-40B4-BE49-F238E27FC236}">
                <a16:creationId xmlns:a16="http://schemas.microsoft.com/office/drawing/2014/main" id="{C1F287D0-5A52-7AB4-DF46-258E2FC66E28}"/>
              </a:ext>
            </a:extLst>
          </p:cNvPr>
          <p:cNvSpPr txBox="1"/>
          <p:nvPr/>
        </p:nvSpPr>
        <p:spPr bwMode="auto">
          <a:xfrm>
            <a:off x="7920118" y="300291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87" name="TextBox 9386">
            <a:extLst>
              <a:ext uri="{FF2B5EF4-FFF2-40B4-BE49-F238E27FC236}">
                <a16:creationId xmlns:a16="http://schemas.microsoft.com/office/drawing/2014/main" id="{24713FFA-F1E8-8AC7-770B-B7307E8CD392}"/>
              </a:ext>
            </a:extLst>
          </p:cNvPr>
          <p:cNvSpPr txBox="1"/>
          <p:nvPr/>
        </p:nvSpPr>
        <p:spPr bwMode="auto">
          <a:xfrm>
            <a:off x="8205875" y="318318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88" name="TextBox 9387">
            <a:extLst>
              <a:ext uri="{FF2B5EF4-FFF2-40B4-BE49-F238E27FC236}">
                <a16:creationId xmlns:a16="http://schemas.microsoft.com/office/drawing/2014/main" id="{C9B3E7BB-9AC4-945E-E827-780AA312C660}"/>
              </a:ext>
            </a:extLst>
          </p:cNvPr>
          <p:cNvSpPr txBox="1"/>
          <p:nvPr/>
        </p:nvSpPr>
        <p:spPr bwMode="auto">
          <a:xfrm>
            <a:off x="8258959" y="323509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89" name="TextBox 9388">
            <a:extLst>
              <a:ext uri="{FF2B5EF4-FFF2-40B4-BE49-F238E27FC236}">
                <a16:creationId xmlns:a16="http://schemas.microsoft.com/office/drawing/2014/main" id="{A184E00D-6EA6-7644-3A83-D06099B3E5E8}"/>
              </a:ext>
            </a:extLst>
          </p:cNvPr>
          <p:cNvSpPr txBox="1"/>
          <p:nvPr/>
        </p:nvSpPr>
        <p:spPr bwMode="auto">
          <a:xfrm>
            <a:off x="8244347" y="323509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90" name="TextBox 9389">
            <a:extLst>
              <a:ext uri="{FF2B5EF4-FFF2-40B4-BE49-F238E27FC236}">
                <a16:creationId xmlns:a16="http://schemas.microsoft.com/office/drawing/2014/main" id="{F63ACB17-9777-33A1-7850-14E36FBB13EB}"/>
              </a:ext>
            </a:extLst>
          </p:cNvPr>
          <p:cNvSpPr txBox="1"/>
          <p:nvPr/>
        </p:nvSpPr>
        <p:spPr bwMode="auto">
          <a:xfrm>
            <a:off x="8369315" y="327101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91" name="TextBox 9390">
            <a:extLst>
              <a:ext uri="{FF2B5EF4-FFF2-40B4-BE49-F238E27FC236}">
                <a16:creationId xmlns:a16="http://schemas.microsoft.com/office/drawing/2014/main" id="{7A3BD68A-C961-06C7-73A4-F1EF6D5DB13F}"/>
              </a:ext>
            </a:extLst>
          </p:cNvPr>
          <p:cNvSpPr txBox="1"/>
          <p:nvPr/>
        </p:nvSpPr>
        <p:spPr bwMode="auto">
          <a:xfrm>
            <a:off x="8306391" y="326032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92" name="TextBox 9391">
            <a:extLst>
              <a:ext uri="{FF2B5EF4-FFF2-40B4-BE49-F238E27FC236}">
                <a16:creationId xmlns:a16="http://schemas.microsoft.com/office/drawing/2014/main" id="{95232997-61CB-23A0-B21B-8D9F4CD9ACB9}"/>
              </a:ext>
            </a:extLst>
          </p:cNvPr>
          <p:cNvSpPr txBox="1"/>
          <p:nvPr/>
        </p:nvSpPr>
        <p:spPr bwMode="auto">
          <a:xfrm>
            <a:off x="8582471" y="340476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93" name="TextBox 9392">
            <a:extLst>
              <a:ext uri="{FF2B5EF4-FFF2-40B4-BE49-F238E27FC236}">
                <a16:creationId xmlns:a16="http://schemas.microsoft.com/office/drawing/2014/main" id="{82A51117-958A-5B74-D1E2-462AA6D61CC4}"/>
              </a:ext>
            </a:extLst>
          </p:cNvPr>
          <p:cNvSpPr txBox="1"/>
          <p:nvPr/>
        </p:nvSpPr>
        <p:spPr bwMode="auto">
          <a:xfrm>
            <a:off x="8569592" y="337663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94" name="TextBox 9393">
            <a:extLst>
              <a:ext uri="{FF2B5EF4-FFF2-40B4-BE49-F238E27FC236}">
                <a16:creationId xmlns:a16="http://schemas.microsoft.com/office/drawing/2014/main" id="{FC97BBC1-DA59-3784-FA0B-165F3F56D7E1}"/>
              </a:ext>
            </a:extLst>
          </p:cNvPr>
          <p:cNvSpPr txBox="1"/>
          <p:nvPr/>
        </p:nvSpPr>
        <p:spPr bwMode="auto">
          <a:xfrm>
            <a:off x="8653305" y="348871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95" name="TextBox 9394">
            <a:extLst>
              <a:ext uri="{FF2B5EF4-FFF2-40B4-BE49-F238E27FC236}">
                <a16:creationId xmlns:a16="http://schemas.microsoft.com/office/drawing/2014/main" id="{AB29B839-C6E1-0DFE-8D06-EE457340839A}"/>
              </a:ext>
            </a:extLst>
          </p:cNvPr>
          <p:cNvSpPr txBox="1"/>
          <p:nvPr/>
        </p:nvSpPr>
        <p:spPr bwMode="auto">
          <a:xfrm>
            <a:off x="8682282" y="348999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96" name="TextBox 9395">
            <a:extLst>
              <a:ext uri="{FF2B5EF4-FFF2-40B4-BE49-F238E27FC236}">
                <a16:creationId xmlns:a16="http://schemas.microsoft.com/office/drawing/2014/main" id="{35CB68DC-639D-A13A-6B93-EA7C83393AD6}"/>
              </a:ext>
            </a:extLst>
          </p:cNvPr>
          <p:cNvSpPr txBox="1"/>
          <p:nvPr/>
        </p:nvSpPr>
        <p:spPr bwMode="auto">
          <a:xfrm>
            <a:off x="8841024" y="351860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97" name="TextBox 9396">
            <a:extLst>
              <a:ext uri="{FF2B5EF4-FFF2-40B4-BE49-F238E27FC236}">
                <a16:creationId xmlns:a16="http://schemas.microsoft.com/office/drawing/2014/main" id="{A9EF3D29-FCB0-A337-3B3D-842186997259}"/>
              </a:ext>
            </a:extLst>
          </p:cNvPr>
          <p:cNvSpPr txBox="1"/>
          <p:nvPr/>
        </p:nvSpPr>
        <p:spPr bwMode="auto">
          <a:xfrm>
            <a:off x="8743151" y="349321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98" name="TextBox 9397">
            <a:extLst>
              <a:ext uri="{FF2B5EF4-FFF2-40B4-BE49-F238E27FC236}">
                <a16:creationId xmlns:a16="http://schemas.microsoft.com/office/drawing/2014/main" id="{19E3D843-F161-C651-F673-65EE8F523025}"/>
              </a:ext>
            </a:extLst>
          </p:cNvPr>
          <p:cNvSpPr txBox="1"/>
          <p:nvPr/>
        </p:nvSpPr>
        <p:spPr bwMode="auto">
          <a:xfrm>
            <a:off x="9018947" y="370004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99" name="TextBox 9398">
            <a:extLst>
              <a:ext uri="{FF2B5EF4-FFF2-40B4-BE49-F238E27FC236}">
                <a16:creationId xmlns:a16="http://schemas.microsoft.com/office/drawing/2014/main" id="{5487EC5A-A262-D7A8-C800-6224DBB987C2}"/>
              </a:ext>
            </a:extLst>
          </p:cNvPr>
          <p:cNvSpPr txBox="1"/>
          <p:nvPr/>
        </p:nvSpPr>
        <p:spPr bwMode="auto">
          <a:xfrm>
            <a:off x="9134388" y="375329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00" name="TextBox 9399">
            <a:extLst>
              <a:ext uri="{FF2B5EF4-FFF2-40B4-BE49-F238E27FC236}">
                <a16:creationId xmlns:a16="http://schemas.microsoft.com/office/drawing/2014/main" id="{05F41763-96CC-B063-0273-7C9C3C5ECE39}"/>
              </a:ext>
            </a:extLst>
          </p:cNvPr>
          <p:cNvSpPr txBox="1"/>
          <p:nvPr/>
        </p:nvSpPr>
        <p:spPr bwMode="auto">
          <a:xfrm>
            <a:off x="9351738" y="379043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01" name="TextBox 9400">
            <a:extLst>
              <a:ext uri="{FF2B5EF4-FFF2-40B4-BE49-F238E27FC236}">
                <a16:creationId xmlns:a16="http://schemas.microsoft.com/office/drawing/2014/main" id="{70D28722-7B44-C1F8-2957-8FEAB5F7B4D0}"/>
              </a:ext>
            </a:extLst>
          </p:cNvPr>
          <p:cNvSpPr txBox="1"/>
          <p:nvPr/>
        </p:nvSpPr>
        <p:spPr bwMode="auto">
          <a:xfrm>
            <a:off x="9258611" y="377756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02" name="TextBox 9401">
            <a:extLst>
              <a:ext uri="{FF2B5EF4-FFF2-40B4-BE49-F238E27FC236}">
                <a16:creationId xmlns:a16="http://schemas.microsoft.com/office/drawing/2014/main" id="{ACD58C1B-ED33-7B7B-0E44-20B3BD4C76CF}"/>
              </a:ext>
            </a:extLst>
          </p:cNvPr>
          <p:cNvSpPr txBox="1"/>
          <p:nvPr/>
        </p:nvSpPr>
        <p:spPr bwMode="auto">
          <a:xfrm>
            <a:off x="9542846" y="389631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03" name="TextBox 9402">
            <a:extLst>
              <a:ext uri="{FF2B5EF4-FFF2-40B4-BE49-F238E27FC236}">
                <a16:creationId xmlns:a16="http://schemas.microsoft.com/office/drawing/2014/main" id="{C70A2F36-836D-B061-BA3D-57D662CA7788}"/>
              </a:ext>
            </a:extLst>
          </p:cNvPr>
          <p:cNvSpPr txBox="1"/>
          <p:nvPr/>
        </p:nvSpPr>
        <p:spPr bwMode="auto">
          <a:xfrm>
            <a:off x="9477400" y="387826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04" name="TextBox 9403">
            <a:extLst>
              <a:ext uri="{FF2B5EF4-FFF2-40B4-BE49-F238E27FC236}">
                <a16:creationId xmlns:a16="http://schemas.microsoft.com/office/drawing/2014/main" id="{4BB9D797-B453-4EAF-7F19-730FCB1F0004}"/>
              </a:ext>
            </a:extLst>
          </p:cNvPr>
          <p:cNvSpPr txBox="1"/>
          <p:nvPr/>
        </p:nvSpPr>
        <p:spPr bwMode="auto">
          <a:xfrm>
            <a:off x="9594198" y="389693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05" name="TextBox 9404">
            <a:extLst>
              <a:ext uri="{FF2B5EF4-FFF2-40B4-BE49-F238E27FC236}">
                <a16:creationId xmlns:a16="http://schemas.microsoft.com/office/drawing/2014/main" id="{162D3CCA-1044-3F73-440F-738059614EF5}"/>
              </a:ext>
            </a:extLst>
          </p:cNvPr>
          <p:cNvSpPr txBox="1"/>
          <p:nvPr/>
        </p:nvSpPr>
        <p:spPr bwMode="auto">
          <a:xfrm>
            <a:off x="9605467" y="389631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06" name="TextBox 9405">
            <a:extLst>
              <a:ext uri="{FF2B5EF4-FFF2-40B4-BE49-F238E27FC236}">
                <a16:creationId xmlns:a16="http://schemas.microsoft.com/office/drawing/2014/main" id="{888CD5E5-FF8F-ACF6-6DA3-2FDD8D83072F}"/>
              </a:ext>
            </a:extLst>
          </p:cNvPr>
          <p:cNvSpPr txBox="1"/>
          <p:nvPr/>
        </p:nvSpPr>
        <p:spPr bwMode="auto">
          <a:xfrm>
            <a:off x="9767327" y="390659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07" name="TextBox 9406">
            <a:extLst>
              <a:ext uri="{FF2B5EF4-FFF2-40B4-BE49-F238E27FC236}">
                <a16:creationId xmlns:a16="http://schemas.microsoft.com/office/drawing/2014/main" id="{C413B702-8D52-FC9E-2870-D6B194BCB1D9}"/>
              </a:ext>
            </a:extLst>
          </p:cNvPr>
          <p:cNvSpPr txBox="1"/>
          <p:nvPr/>
        </p:nvSpPr>
        <p:spPr bwMode="auto">
          <a:xfrm>
            <a:off x="10727877" y="419305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08" name="TextBox 9407">
            <a:extLst>
              <a:ext uri="{FF2B5EF4-FFF2-40B4-BE49-F238E27FC236}">
                <a16:creationId xmlns:a16="http://schemas.microsoft.com/office/drawing/2014/main" id="{9266B7B5-EFE1-B7FF-4F34-E3D8517E4C74}"/>
              </a:ext>
            </a:extLst>
          </p:cNvPr>
          <p:cNvSpPr txBox="1"/>
          <p:nvPr/>
        </p:nvSpPr>
        <p:spPr bwMode="auto">
          <a:xfrm>
            <a:off x="10434882" y="419305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09" name="TextBox 9408">
            <a:extLst>
              <a:ext uri="{FF2B5EF4-FFF2-40B4-BE49-F238E27FC236}">
                <a16:creationId xmlns:a16="http://schemas.microsoft.com/office/drawing/2014/main" id="{90171D07-7D84-B67F-99D2-E76E2B1514C2}"/>
              </a:ext>
            </a:extLst>
          </p:cNvPr>
          <p:cNvSpPr txBox="1"/>
          <p:nvPr/>
        </p:nvSpPr>
        <p:spPr bwMode="auto">
          <a:xfrm>
            <a:off x="10372443" y="403948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10" name="TextBox 9409">
            <a:extLst>
              <a:ext uri="{FF2B5EF4-FFF2-40B4-BE49-F238E27FC236}">
                <a16:creationId xmlns:a16="http://schemas.microsoft.com/office/drawing/2014/main" id="{C41F34D1-340C-CA82-D1CA-0A0CBD7F9AA0}"/>
              </a:ext>
            </a:extLst>
          </p:cNvPr>
          <p:cNvSpPr txBox="1"/>
          <p:nvPr/>
        </p:nvSpPr>
        <p:spPr bwMode="auto">
          <a:xfrm>
            <a:off x="10333971" y="403626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11" name="TextBox 9410">
            <a:extLst>
              <a:ext uri="{FF2B5EF4-FFF2-40B4-BE49-F238E27FC236}">
                <a16:creationId xmlns:a16="http://schemas.microsoft.com/office/drawing/2014/main" id="{94343A45-B94C-C2B2-E2DD-EC62A378F440}"/>
              </a:ext>
            </a:extLst>
          </p:cNvPr>
          <p:cNvSpPr txBox="1"/>
          <p:nvPr/>
        </p:nvSpPr>
        <p:spPr bwMode="auto">
          <a:xfrm>
            <a:off x="10314651" y="403304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12" name="TextBox 9411">
            <a:extLst>
              <a:ext uri="{FF2B5EF4-FFF2-40B4-BE49-F238E27FC236}">
                <a16:creationId xmlns:a16="http://schemas.microsoft.com/office/drawing/2014/main" id="{9FB5D045-1C29-DCC3-F1A7-6A1EE86EC2D7}"/>
              </a:ext>
            </a:extLst>
          </p:cNvPr>
          <p:cNvSpPr txBox="1"/>
          <p:nvPr/>
        </p:nvSpPr>
        <p:spPr bwMode="auto">
          <a:xfrm>
            <a:off x="10074274" y="397898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13" name="TextBox 9412">
            <a:extLst>
              <a:ext uri="{FF2B5EF4-FFF2-40B4-BE49-F238E27FC236}">
                <a16:creationId xmlns:a16="http://schemas.microsoft.com/office/drawing/2014/main" id="{08AD6D61-725E-28E7-A8BC-B6F129E577B5}"/>
              </a:ext>
            </a:extLst>
          </p:cNvPr>
          <p:cNvSpPr txBox="1"/>
          <p:nvPr/>
        </p:nvSpPr>
        <p:spPr bwMode="auto">
          <a:xfrm>
            <a:off x="10058175" y="397850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14" name="TextBox 9413">
            <a:extLst>
              <a:ext uri="{FF2B5EF4-FFF2-40B4-BE49-F238E27FC236}">
                <a16:creationId xmlns:a16="http://schemas.microsoft.com/office/drawing/2014/main" id="{F80F26FF-7AB3-781E-E41A-D6D70FECEE7C}"/>
              </a:ext>
            </a:extLst>
          </p:cNvPr>
          <p:cNvSpPr txBox="1"/>
          <p:nvPr/>
        </p:nvSpPr>
        <p:spPr bwMode="auto">
          <a:xfrm>
            <a:off x="10148327" y="397743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15" name="TextBox 9414">
            <a:extLst>
              <a:ext uri="{FF2B5EF4-FFF2-40B4-BE49-F238E27FC236}">
                <a16:creationId xmlns:a16="http://schemas.microsoft.com/office/drawing/2014/main" id="{CD08CE19-376C-F414-5242-AAD0652957FD}"/>
              </a:ext>
            </a:extLst>
          </p:cNvPr>
          <p:cNvSpPr txBox="1"/>
          <p:nvPr/>
        </p:nvSpPr>
        <p:spPr bwMode="auto">
          <a:xfrm>
            <a:off x="10283555" y="403488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16" name="TextBox 9415">
            <a:extLst>
              <a:ext uri="{FF2B5EF4-FFF2-40B4-BE49-F238E27FC236}">
                <a16:creationId xmlns:a16="http://schemas.microsoft.com/office/drawing/2014/main" id="{289D2642-CC85-11A8-CCF4-13D9A88C0565}"/>
              </a:ext>
            </a:extLst>
          </p:cNvPr>
          <p:cNvSpPr txBox="1"/>
          <p:nvPr/>
        </p:nvSpPr>
        <p:spPr bwMode="auto">
          <a:xfrm>
            <a:off x="10293214" y="403488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17" name="TextBox 9416">
            <a:extLst>
              <a:ext uri="{FF2B5EF4-FFF2-40B4-BE49-F238E27FC236}">
                <a16:creationId xmlns:a16="http://schemas.microsoft.com/office/drawing/2014/main" id="{80B59A70-0846-BB40-4CB9-83B1F6893973}"/>
              </a:ext>
            </a:extLst>
          </p:cNvPr>
          <p:cNvSpPr txBox="1"/>
          <p:nvPr/>
        </p:nvSpPr>
        <p:spPr bwMode="auto">
          <a:xfrm>
            <a:off x="9809963" y="391065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18" name="TextBox 9417">
            <a:extLst>
              <a:ext uri="{FF2B5EF4-FFF2-40B4-BE49-F238E27FC236}">
                <a16:creationId xmlns:a16="http://schemas.microsoft.com/office/drawing/2014/main" id="{A0F17AF6-EAA3-F08B-BE31-F64C22402540}"/>
              </a:ext>
            </a:extLst>
          </p:cNvPr>
          <p:cNvSpPr txBox="1"/>
          <p:nvPr/>
        </p:nvSpPr>
        <p:spPr bwMode="auto">
          <a:xfrm>
            <a:off x="9829115" y="391065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19" name="TextBox 9418">
            <a:extLst>
              <a:ext uri="{FF2B5EF4-FFF2-40B4-BE49-F238E27FC236}">
                <a16:creationId xmlns:a16="http://schemas.microsoft.com/office/drawing/2014/main" id="{5866DE72-40AE-D909-08AC-D331D5CF79ED}"/>
              </a:ext>
            </a:extLst>
          </p:cNvPr>
          <p:cNvSpPr txBox="1"/>
          <p:nvPr/>
        </p:nvSpPr>
        <p:spPr bwMode="auto">
          <a:xfrm>
            <a:off x="9870807" y="394203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20" name="TextBox 9419">
            <a:extLst>
              <a:ext uri="{FF2B5EF4-FFF2-40B4-BE49-F238E27FC236}">
                <a16:creationId xmlns:a16="http://schemas.microsoft.com/office/drawing/2014/main" id="{DBB92F83-6911-0D9C-FF0A-2BE7D1582D72}"/>
              </a:ext>
            </a:extLst>
          </p:cNvPr>
          <p:cNvSpPr txBox="1"/>
          <p:nvPr/>
        </p:nvSpPr>
        <p:spPr bwMode="auto">
          <a:xfrm>
            <a:off x="9906390" y="393932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21" name="TextBox 9420">
            <a:extLst>
              <a:ext uri="{FF2B5EF4-FFF2-40B4-BE49-F238E27FC236}">
                <a16:creationId xmlns:a16="http://schemas.microsoft.com/office/drawing/2014/main" id="{CAFC7FFF-C95F-004E-26A9-76F2241AF5B9}"/>
              </a:ext>
            </a:extLst>
          </p:cNvPr>
          <p:cNvSpPr txBox="1"/>
          <p:nvPr/>
        </p:nvSpPr>
        <p:spPr bwMode="auto">
          <a:xfrm>
            <a:off x="9861315" y="391065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22" name="TextBox 9421">
            <a:extLst>
              <a:ext uri="{FF2B5EF4-FFF2-40B4-BE49-F238E27FC236}">
                <a16:creationId xmlns:a16="http://schemas.microsoft.com/office/drawing/2014/main" id="{63D49DF6-831A-E4F9-EF4D-AE29F761F3D7}"/>
              </a:ext>
            </a:extLst>
          </p:cNvPr>
          <p:cNvSpPr txBox="1"/>
          <p:nvPr/>
        </p:nvSpPr>
        <p:spPr bwMode="auto">
          <a:xfrm>
            <a:off x="9896567" y="412859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23" name="TextBox 9422">
            <a:extLst>
              <a:ext uri="{FF2B5EF4-FFF2-40B4-BE49-F238E27FC236}">
                <a16:creationId xmlns:a16="http://schemas.microsoft.com/office/drawing/2014/main" id="{38DDBF21-A05E-A673-630E-A66474ADB665}"/>
              </a:ext>
            </a:extLst>
          </p:cNvPr>
          <p:cNvSpPr txBox="1"/>
          <p:nvPr/>
        </p:nvSpPr>
        <p:spPr bwMode="auto">
          <a:xfrm>
            <a:off x="9659545" y="412721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24" name="TextBox 9423">
            <a:extLst>
              <a:ext uri="{FF2B5EF4-FFF2-40B4-BE49-F238E27FC236}">
                <a16:creationId xmlns:a16="http://schemas.microsoft.com/office/drawing/2014/main" id="{F33BD8F8-9CD0-E0AA-C37B-7C2F0ABF5EF6}"/>
              </a:ext>
            </a:extLst>
          </p:cNvPr>
          <p:cNvSpPr txBox="1"/>
          <p:nvPr/>
        </p:nvSpPr>
        <p:spPr bwMode="auto">
          <a:xfrm>
            <a:off x="10242454" y="412912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25" name="TextBox 9424">
            <a:extLst>
              <a:ext uri="{FF2B5EF4-FFF2-40B4-BE49-F238E27FC236}">
                <a16:creationId xmlns:a16="http://schemas.microsoft.com/office/drawing/2014/main" id="{A15BB7C4-BC09-B33F-E14A-7D488FD4C7B5}"/>
              </a:ext>
            </a:extLst>
          </p:cNvPr>
          <p:cNvSpPr txBox="1"/>
          <p:nvPr/>
        </p:nvSpPr>
        <p:spPr bwMode="auto">
          <a:xfrm>
            <a:off x="10275585" y="412912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26" name="TextBox 9425">
            <a:extLst>
              <a:ext uri="{FF2B5EF4-FFF2-40B4-BE49-F238E27FC236}">
                <a16:creationId xmlns:a16="http://schemas.microsoft.com/office/drawing/2014/main" id="{BB25AA6D-6CD6-8653-0FFA-81BBBC3ACAE5}"/>
              </a:ext>
            </a:extLst>
          </p:cNvPr>
          <p:cNvSpPr txBox="1"/>
          <p:nvPr/>
        </p:nvSpPr>
        <p:spPr bwMode="auto">
          <a:xfrm>
            <a:off x="9467740" y="406291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27" name="TextBox 9426">
            <a:extLst>
              <a:ext uri="{FF2B5EF4-FFF2-40B4-BE49-F238E27FC236}">
                <a16:creationId xmlns:a16="http://schemas.microsoft.com/office/drawing/2014/main" id="{BF7AA696-0421-5C05-5F57-6261F076C6A5}"/>
              </a:ext>
            </a:extLst>
          </p:cNvPr>
          <p:cNvSpPr txBox="1"/>
          <p:nvPr/>
        </p:nvSpPr>
        <p:spPr bwMode="auto">
          <a:xfrm>
            <a:off x="9088357" y="401041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28" name="TextBox 9427">
            <a:extLst>
              <a:ext uri="{FF2B5EF4-FFF2-40B4-BE49-F238E27FC236}">
                <a16:creationId xmlns:a16="http://schemas.microsoft.com/office/drawing/2014/main" id="{5A3635CC-0CC0-C8E6-A067-01D3F3E66C21}"/>
              </a:ext>
            </a:extLst>
          </p:cNvPr>
          <p:cNvSpPr txBox="1"/>
          <p:nvPr/>
        </p:nvSpPr>
        <p:spPr bwMode="auto">
          <a:xfrm>
            <a:off x="9049556" y="400839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29" name="TextBox 9428">
            <a:extLst>
              <a:ext uri="{FF2B5EF4-FFF2-40B4-BE49-F238E27FC236}">
                <a16:creationId xmlns:a16="http://schemas.microsoft.com/office/drawing/2014/main" id="{ECCEFC26-F248-009F-E4DD-98047600E450}"/>
              </a:ext>
            </a:extLst>
          </p:cNvPr>
          <p:cNvSpPr txBox="1"/>
          <p:nvPr/>
        </p:nvSpPr>
        <p:spPr bwMode="auto">
          <a:xfrm>
            <a:off x="9011413" y="400796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30" name="TextBox 9429">
            <a:extLst>
              <a:ext uri="{FF2B5EF4-FFF2-40B4-BE49-F238E27FC236}">
                <a16:creationId xmlns:a16="http://schemas.microsoft.com/office/drawing/2014/main" id="{84D98168-4348-CEBB-DCF9-3B7236F3963F}"/>
              </a:ext>
            </a:extLst>
          </p:cNvPr>
          <p:cNvSpPr txBox="1"/>
          <p:nvPr/>
        </p:nvSpPr>
        <p:spPr bwMode="auto">
          <a:xfrm>
            <a:off x="8911416" y="397421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31" name="TextBox 9430">
            <a:extLst>
              <a:ext uri="{FF2B5EF4-FFF2-40B4-BE49-F238E27FC236}">
                <a16:creationId xmlns:a16="http://schemas.microsoft.com/office/drawing/2014/main" id="{54BDBE7F-41B6-C5BE-E4C6-141CBD1D1A42}"/>
              </a:ext>
            </a:extLst>
          </p:cNvPr>
          <p:cNvSpPr txBox="1"/>
          <p:nvPr/>
        </p:nvSpPr>
        <p:spPr bwMode="auto">
          <a:xfrm>
            <a:off x="8327853" y="388108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32" name="TextBox 9431">
            <a:extLst>
              <a:ext uri="{FF2B5EF4-FFF2-40B4-BE49-F238E27FC236}">
                <a16:creationId xmlns:a16="http://schemas.microsoft.com/office/drawing/2014/main" id="{5DEF96A4-EE6B-C35B-4499-1DC54C3F3505}"/>
              </a:ext>
            </a:extLst>
          </p:cNvPr>
          <p:cNvSpPr txBox="1"/>
          <p:nvPr/>
        </p:nvSpPr>
        <p:spPr bwMode="auto">
          <a:xfrm>
            <a:off x="8260569" y="387633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33" name="TextBox 9432">
            <a:extLst>
              <a:ext uri="{FF2B5EF4-FFF2-40B4-BE49-F238E27FC236}">
                <a16:creationId xmlns:a16="http://schemas.microsoft.com/office/drawing/2014/main" id="{2E55D916-0977-5C33-1D28-C27B8759D03E}"/>
              </a:ext>
            </a:extLst>
          </p:cNvPr>
          <p:cNvSpPr txBox="1"/>
          <p:nvPr/>
        </p:nvSpPr>
        <p:spPr bwMode="auto">
          <a:xfrm>
            <a:off x="8194349" y="384756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34" name="TextBox 9433">
            <a:extLst>
              <a:ext uri="{FF2B5EF4-FFF2-40B4-BE49-F238E27FC236}">
                <a16:creationId xmlns:a16="http://schemas.microsoft.com/office/drawing/2014/main" id="{960C568E-A929-881B-B5FF-664BDDAD6C83}"/>
              </a:ext>
            </a:extLst>
          </p:cNvPr>
          <p:cNvSpPr txBox="1"/>
          <p:nvPr/>
        </p:nvSpPr>
        <p:spPr bwMode="auto">
          <a:xfrm>
            <a:off x="8169664" y="383744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35" name="TextBox 9434">
            <a:extLst>
              <a:ext uri="{FF2B5EF4-FFF2-40B4-BE49-F238E27FC236}">
                <a16:creationId xmlns:a16="http://schemas.microsoft.com/office/drawing/2014/main" id="{FB4092B8-CE23-31F0-328D-0A088083CAFF}"/>
              </a:ext>
            </a:extLst>
          </p:cNvPr>
          <p:cNvSpPr txBox="1"/>
          <p:nvPr/>
        </p:nvSpPr>
        <p:spPr bwMode="auto">
          <a:xfrm>
            <a:off x="8143906" y="382974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36" name="TextBox 9435">
            <a:extLst>
              <a:ext uri="{FF2B5EF4-FFF2-40B4-BE49-F238E27FC236}">
                <a16:creationId xmlns:a16="http://schemas.microsoft.com/office/drawing/2014/main" id="{18F8C676-A76B-6E31-CD09-7935650A3661}"/>
              </a:ext>
            </a:extLst>
          </p:cNvPr>
          <p:cNvSpPr txBox="1"/>
          <p:nvPr/>
        </p:nvSpPr>
        <p:spPr bwMode="auto">
          <a:xfrm>
            <a:off x="8085952" y="381100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37" name="TextBox 9436">
            <a:extLst>
              <a:ext uri="{FF2B5EF4-FFF2-40B4-BE49-F238E27FC236}">
                <a16:creationId xmlns:a16="http://schemas.microsoft.com/office/drawing/2014/main" id="{95BB9E9B-4BD8-291A-E0AF-3157304CAF95}"/>
              </a:ext>
            </a:extLst>
          </p:cNvPr>
          <p:cNvSpPr txBox="1"/>
          <p:nvPr/>
        </p:nvSpPr>
        <p:spPr bwMode="auto">
          <a:xfrm>
            <a:off x="8102050" y="382008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38" name="TextBox 9437">
            <a:extLst>
              <a:ext uri="{FF2B5EF4-FFF2-40B4-BE49-F238E27FC236}">
                <a16:creationId xmlns:a16="http://schemas.microsoft.com/office/drawing/2014/main" id="{66230A41-4CA0-4E10-329E-A1847AD90D74}"/>
              </a:ext>
            </a:extLst>
          </p:cNvPr>
          <p:cNvSpPr txBox="1"/>
          <p:nvPr/>
        </p:nvSpPr>
        <p:spPr bwMode="auto">
          <a:xfrm>
            <a:off x="8121368" y="382652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39" name="TextBox 9438">
            <a:extLst>
              <a:ext uri="{FF2B5EF4-FFF2-40B4-BE49-F238E27FC236}">
                <a16:creationId xmlns:a16="http://schemas.microsoft.com/office/drawing/2014/main" id="{55E9054A-0FB3-AAA0-5308-3339540BBEC0}"/>
              </a:ext>
            </a:extLst>
          </p:cNvPr>
          <p:cNvSpPr txBox="1"/>
          <p:nvPr/>
        </p:nvSpPr>
        <p:spPr bwMode="auto">
          <a:xfrm>
            <a:off x="7992580" y="375155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40" name="TextBox 9439">
            <a:extLst>
              <a:ext uri="{FF2B5EF4-FFF2-40B4-BE49-F238E27FC236}">
                <a16:creationId xmlns:a16="http://schemas.microsoft.com/office/drawing/2014/main" id="{934507C9-F88C-D76A-D7DA-6203374F646F}"/>
              </a:ext>
            </a:extLst>
          </p:cNvPr>
          <p:cNvSpPr txBox="1"/>
          <p:nvPr/>
        </p:nvSpPr>
        <p:spPr bwMode="auto">
          <a:xfrm>
            <a:off x="7932833" y="374001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41" name="TextBox 9440">
            <a:extLst>
              <a:ext uri="{FF2B5EF4-FFF2-40B4-BE49-F238E27FC236}">
                <a16:creationId xmlns:a16="http://schemas.microsoft.com/office/drawing/2014/main" id="{86A8F4E7-797A-1A02-4739-65A18A5D9852}"/>
              </a:ext>
            </a:extLst>
          </p:cNvPr>
          <p:cNvSpPr txBox="1"/>
          <p:nvPr/>
        </p:nvSpPr>
        <p:spPr bwMode="auto">
          <a:xfrm>
            <a:off x="7932833" y="368523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42" name="TextBox 9441">
            <a:extLst>
              <a:ext uri="{FF2B5EF4-FFF2-40B4-BE49-F238E27FC236}">
                <a16:creationId xmlns:a16="http://schemas.microsoft.com/office/drawing/2014/main" id="{98AFF40C-C6D2-08C0-54C2-9B8A9F3C5FD5}"/>
              </a:ext>
            </a:extLst>
          </p:cNvPr>
          <p:cNvSpPr txBox="1"/>
          <p:nvPr/>
        </p:nvSpPr>
        <p:spPr bwMode="auto">
          <a:xfrm>
            <a:off x="7878261" y="363329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43" name="TextBox 9442">
            <a:extLst>
              <a:ext uri="{FF2B5EF4-FFF2-40B4-BE49-F238E27FC236}">
                <a16:creationId xmlns:a16="http://schemas.microsoft.com/office/drawing/2014/main" id="{23CA0019-866A-D313-E916-B6CA12593636}"/>
              </a:ext>
            </a:extLst>
          </p:cNvPr>
          <p:cNvSpPr txBox="1"/>
          <p:nvPr/>
        </p:nvSpPr>
        <p:spPr bwMode="auto">
          <a:xfrm>
            <a:off x="7871989" y="359025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44" name="TextBox 9443">
            <a:extLst>
              <a:ext uri="{FF2B5EF4-FFF2-40B4-BE49-F238E27FC236}">
                <a16:creationId xmlns:a16="http://schemas.microsoft.com/office/drawing/2014/main" id="{F59CB4F9-FBF3-3A4A-5859-47C8DBB9D2A0}"/>
              </a:ext>
            </a:extLst>
          </p:cNvPr>
          <p:cNvSpPr txBox="1"/>
          <p:nvPr/>
        </p:nvSpPr>
        <p:spPr bwMode="auto">
          <a:xfrm>
            <a:off x="7862329" y="357056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45" name="TextBox 9444">
            <a:extLst>
              <a:ext uri="{FF2B5EF4-FFF2-40B4-BE49-F238E27FC236}">
                <a16:creationId xmlns:a16="http://schemas.microsoft.com/office/drawing/2014/main" id="{37A1F240-479C-4183-7C45-CEAC961D8393}"/>
              </a:ext>
            </a:extLst>
          </p:cNvPr>
          <p:cNvSpPr txBox="1"/>
          <p:nvPr/>
        </p:nvSpPr>
        <p:spPr bwMode="auto">
          <a:xfrm>
            <a:off x="7855889" y="351942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46" name="TextBox 9445">
            <a:extLst>
              <a:ext uri="{FF2B5EF4-FFF2-40B4-BE49-F238E27FC236}">
                <a16:creationId xmlns:a16="http://schemas.microsoft.com/office/drawing/2014/main" id="{45D9E272-4BCD-FEA4-381A-0B9AAC5F2153}"/>
              </a:ext>
            </a:extLst>
          </p:cNvPr>
          <p:cNvSpPr txBox="1"/>
          <p:nvPr/>
        </p:nvSpPr>
        <p:spPr bwMode="auto">
          <a:xfrm>
            <a:off x="7826342" y="349391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47" name="TextBox 9446">
            <a:extLst>
              <a:ext uri="{FF2B5EF4-FFF2-40B4-BE49-F238E27FC236}">
                <a16:creationId xmlns:a16="http://schemas.microsoft.com/office/drawing/2014/main" id="{CDE783B6-E9FE-40AF-87AF-149841CFEFF7}"/>
              </a:ext>
            </a:extLst>
          </p:cNvPr>
          <p:cNvSpPr txBox="1"/>
          <p:nvPr/>
        </p:nvSpPr>
        <p:spPr bwMode="auto">
          <a:xfrm>
            <a:off x="7734267" y="336110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48" name="TextBox 9447">
            <a:extLst>
              <a:ext uri="{FF2B5EF4-FFF2-40B4-BE49-F238E27FC236}">
                <a16:creationId xmlns:a16="http://schemas.microsoft.com/office/drawing/2014/main" id="{F391F677-8D3B-A497-DFBE-DB08A86A6FEF}"/>
              </a:ext>
            </a:extLst>
          </p:cNvPr>
          <p:cNvSpPr txBox="1"/>
          <p:nvPr/>
        </p:nvSpPr>
        <p:spPr bwMode="auto">
          <a:xfrm>
            <a:off x="7668066" y="330087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49" name="TextBox 9448">
            <a:extLst>
              <a:ext uri="{FF2B5EF4-FFF2-40B4-BE49-F238E27FC236}">
                <a16:creationId xmlns:a16="http://schemas.microsoft.com/office/drawing/2014/main" id="{26D4CBAE-4898-EA77-C808-3C6C47EAB5C1}"/>
              </a:ext>
            </a:extLst>
          </p:cNvPr>
          <p:cNvSpPr txBox="1"/>
          <p:nvPr/>
        </p:nvSpPr>
        <p:spPr bwMode="auto">
          <a:xfrm>
            <a:off x="7651966" y="327299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50" name="TextBox 9449">
            <a:extLst>
              <a:ext uri="{FF2B5EF4-FFF2-40B4-BE49-F238E27FC236}">
                <a16:creationId xmlns:a16="http://schemas.microsoft.com/office/drawing/2014/main" id="{30F9F9D9-A2D4-89CC-A580-00AB70C35054}"/>
              </a:ext>
            </a:extLst>
          </p:cNvPr>
          <p:cNvSpPr txBox="1"/>
          <p:nvPr/>
        </p:nvSpPr>
        <p:spPr bwMode="auto">
          <a:xfrm>
            <a:off x="7623386" y="323586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51" name="TextBox 9450">
            <a:extLst>
              <a:ext uri="{FF2B5EF4-FFF2-40B4-BE49-F238E27FC236}">
                <a16:creationId xmlns:a16="http://schemas.microsoft.com/office/drawing/2014/main" id="{3D6DD205-B5B6-19E9-1224-404629A61AD0}"/>
              </a:ext>
            </a:extLst>
          </p:cNvPr>
          <p:cNvSpPr txBox="1"/>
          <p:nvPr/>
        </p:nvSpPr>
        <p:spPr bwMode="auto">
          <a:xfrm>
            <a:off x="7626606" y="318879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52" name="TextBox 9451">
            <a:extLst>
              <a:ext uri="{FF2B5EF4-FFF2-40B4-BE49-F238E27FC236}">
                <a16:creationId xmlns:a16="http://schemas.microsoft.com/office/drawing/2014/main" id="{21DD2BD1-417B-D3D0-5010-29802646B1BF}"/>
              </a:ext>
            </a:extLst>
          </p:cNvPr>
          <p:cNvSpPr txBox="1"/>
          <p:nvPr/>
        </p:nvSpPr>
        <p:spPr bwMode="auto">
          <a:xfrm>
            <a:off x="7624459" y="315008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53" name="TextBox 9452">
            <a:extLst>
              <a:ext uri="{FF2B5EF4-FFF2-40B4-BE49-F238E27FC236}">
                <a16:creationId xmlns:a16="http://schemas.microsoft.com/office/drawing/2014/main" id="{44F2F36E-7800-0875-588D-0D0AF989EFD7}"/>
              </a:ext>
            </a:extLst>
          </p:cNvPr>
          <p:cNvSpPr txBox="1"/>
          <p:nvPr/>
        </p:nvSpPr>
        <p:spPr bwMode="auto">
          <a:xfrm>
            <a:off x="7608361" y="309672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54" name="TextBox 9453">
            <a:extLst>
              <a:ext uri="{FF2B5EF4-FFF2-40B4-BE49-F238E27FC236}">
                <a16:creationId xmlns:a16="http://schemas.microsoft.com/office/drawing/2014/main" id="{D1F07A34-265B-A820-D0B4-826187B97936}"/>
              </a:ext>
            </a:extLst>
          </p:cNvPr>
          <p:cNvSpPr txBox="1"/>
          <p:nvPr/>
        </p:nvSpPr>
        <p:spPr bwMode="auto">
          <a:xfrm>
            <a:off x="7598702" y="306081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55" name="TextBox 9454">
            <a:extLst>
              <a:ext uri="{FF2B5EF4-FFF2-40B4-BE49-F238E27FC236}">
                <a16:creationId xmlns:a16="http://schemas.microsoft.com/office/drawing/2014/main" id="{8E87F380-0C65-A5D3-FDF2-7F7340FB16DC}"/>
              </a:ext>
            </a:extLst>
          </p:cNvPr>
          <p:cNvSpPr txBox="1"/>
          <p:nvPr/>
        </p:nvSpPr>
        <p:spPr bwMode="auto">
          <a:xfrm>
            <a:off x="7601921" y="301831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56" name="TextBox 9455">
            <a:extLst>
              <a:ext uri="{FF2B5EF4-FFF2-40B4-BE49-F238E27FC236}">
                <a16:creationId xmlns:a16="http://schemas.microsoft.com/office/drawing/2014/main" id="{D106B1A0-6E30-00C0-5630-7BCD29D7BFCF}"/>
              </a:ext>
            </a:extLst>
          </p:cNvPr>
          <p:cNvSpPr txBox="1"/>
          <p:nvPr/>
        </p:nvSpPr>
        <p:spPr bwMode="auto">
          <a:xfrm>
            <a:off x="7589043" y="295157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57" name="TextBox 9456">
            <a:extLst>
              <a:ext uri="{FF2B5EF4-FFF2-40B4-BE49-F238E27FC236}">
                <a16:creationId xmlns:a16="http://schemas.microsoft.com/office/drawing/2014/main" id="{4E9A62D7-4AC1-D3F7-07F9-4871C209A2F2}"/>
              </a:ext>
            </a:extLst>
          </p:cNvPr>
          <p:cNvSpPr txBox="1"/>
          <p:nvPr/>
        </p:nvSpPr>
        <p:spPr bwMode="auto">
          <a:xfrm>
            <a:off x="7582603" y="291016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58" name="TextBox 9457">
            <a:extLst>
              <a:ext uri="{FF2B5EF4-FFF2-40B4-BE49-F238E27FC236}">
                <a16:creationId xmlns:a16="http://schemas.microsoft.com/office/drawing/2014/main" id="{C2BC3039-C342-1FBC-FFC9-6EB4DD68D516}"/>
              </a:ext>
            </a:extLst>
          </p:cNvPr>
          <p:cNvSpPr txBox="1"/>
          <p:nvPr/>
        </p:nvSpPr>
        <p:spPr bwMode="auto">
          <a:xfrm>
            <a:off x="7572944" y="284512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59" name="TextBox 9458">
            <a:extLst>
              <a:ext uri="{FF2B5EF4-FFF2-40B4-BE49-F238E27FC236}">
                <a16:creationId xmlns:a16="http://schemas.microsoft.com/office/drawing/2014/main" id="{DF7B1AC5-C3CA-6671-2B13-FA4CC5403341}"/>
              </a:ext>
            </a:extLst>
          </p:cNvPr>
          <p:cNvSpPr txBox="1"/>
          <p:nvPr/>
        </p:nvSpPr>
        <p:spPr bwMode="auto">
          <a:xfrm>
            <a:off x="7569724" y="274921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60" name="TextBox 9459">
            <a:extLst>
              <a:ext uri="{FF2B5EF4-FFF2-40B4-BE49-F238E27FC236}">
                <a16:creationId xmlns:a16="http://schemas.microsoft.com/office/drawing/2014/main" id="{718C3E2F-CD3A-2787-D535-25024EA63735}"/>
              </a:ext>
            </a:extLst>
          </p:cNvPr>
          <p:cNvSpPr txBox="1"/>
          <p:nvPr/>
        </p:nvSpPr>
        <p:spPr bwMode="auto">
          <a:xfrm>
            <a:off x="7572944" y="279649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61" name="TextBox 9460">
            <a:extLst>
              <a:ext uri="{FF2B5EF4-FFF2-40B4-BE49-F238E27FC236}">
                <a16:creationId xmlns:a16="http://schemas.microsoft.com/office/drawing/2014/main" id="{BE570AF7-D1E3-A645-9242-BFDF050BF7B2}"/>
              </a:ext>
            </a:extLst>
          </p:cNvPr>
          <p:cNvSpPr txBox="1"/>
          <p:nvPr/>
        </p:nvSpPr>
        <p:spPr bwMode="auto">
          <a:xfrm>
            <a:off x="7560065" y="269825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62" name="TextBox 9461">
            <a:extLst>
              <a:ext uri="{FF2B5EF4-FFF2-40B4-BE49-F238E27FC236}">
                <a16:creationId xmlns:a16="http://schemas.microsoft.com/office/drawing/2014/main" id="{2D92C452-D0E9-27EF-7069-F073AB961865}"/>
              </a:ext>
            </a:extLst>
          </p:cNvPr>
          <p:cNvSpPr txBox="1"/>
          <p:nvPr/>
        </p:nvSpPr>
        <p:spPr bwMode="auto">
          <a:xfrm>
            <a:off x="7544236" y="2653334"/>
            <a:ext cx="7694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63" name="TextBox 9462">
            <a:extLst>
              <a:ext uri="{FF2B5EF4-FFF2-40B4-BE49-F238E27FC236}">
                <a16:creationId xmlns:a16="http://schemas.microsoft.com/office/drawing/2014/main" id="{F4B3C24A-4C32-3696-8ADB-2CED84523E11}"/>
              </a:ext>
            </a:extLst>
          </p:cNvPr>
          <p:cNvSpPr txBox="1"/>
          <p:nvPr/>
        </p:nvSpPr>
        <p:spPr bwMode="auto">
          <a:xfrm>
            <a:off x="7549128" y="267340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64" name="TextBox 9463">
            <a:extLst>
              <a:ext uri="{FF2B5EF4-FFF2-40B4-BE49-F238E27FC236}">
                <a16:creationId xmlns:a16="http://schemas.microsoft.com/office/drawing/2014/main" id="{C122D8CC-74F4-C599-DDBC-5039B800200D}"/>
              </a:ext>
            </a:extLst>
          </p:cNvPr>
          <p:cNvSpPr txBox="1"/>
          <p:nvPr/>
        </p:nvSpPr>
        <p:spPr bwMode="auto">
          <a:xfrm>
            <a:off x="7494384" y="2587260"/>
            <a:ext cx="7694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466" name="TextBox 9465">
            <a:extLst>
              <a:ext uri="{FF2B5EF4-FFF2-40B4-BE49-F238E27FC236}">
                <a16:creationId xmlns:a16="http://schemas.microsoft.com/office/drawing/2014/main" id="{BBD03617-0FEA-6DF2-6167-1500C85F3BEA}"/>
              </a:ext>
            </a:extLst>
          </p:cNvPr>
          <p:cNvSpPr txBox="1"/>
          <p:nvPr/>
        </p:nvSpPr>
        <p:spPr bwMode="auto">
          <a:xfrm>
            <a:off x="7291648" y="251976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9468" name="Graphic 9467">
            <a:extLst>
              <a:ext uri="{FF2B5EF4-FFF2-40B4-BE49-F238E27FC236}">
                <a16:creationId xmlns:a16="http://schemas.microsoft.com/office/drawing/2014/main" id="{7B76DE0F-860E-20A4-582D-8282DB1864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24743" y="2595799"/>
            <a:ext cx="3042341" cy="166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0290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E604A-6B6A-5517-6FE1-5A39DAF23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PSMAfore: </a:t>
            </a:r>
            <a:r>
              <a:rPr lang="en-US" altLang="en-US" sz="3200"/>
              <a:t>177Lu-PSMA-617 vs ARPI in Taxane-Naive PSMA+ mCRPC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45820-291E-D52D-2E69-3141D82B9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200"/>
              <a:t>International, open-label, randomized phase III trial</a:t>
            </a:r>
            <a:br>
              <a:rPr lang="en-US" sz="2200"/>
            </a:b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br>
              <a:rPr lang="en-US" sz="2200"/>
            </a:br>
            <a:br>
              <a:rPr lang="en-US" sz="2200"/>
            </a:br>
            <a:br>
              <a:rPr lang="en-US" sz="2200"/>
            </a:br>
            <a:br>
              <a:rPr lang="en-US" sz="2200"/>
            </a:br>
            <a:br>
              <a:rPr lang="en-US" sz="2200"/>
            </a:br>
            <a:br>
              <a:rPr lang="en-US" sz="2200"/>
            </a:br>
            <a:br>
              <a:rPr lang="en-US" sz="2200"/>
            </a:br>
            <a:endParaRPr lang="en-US" sz="2200" dirty="0"/>
          </a:p>
          <a:p>
            <a:pPr lvl="0">
              <a:buClr>
                <a:srgbClr val="000000"/>
              </a:buCl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en-US" sz="2200" b="1">
                <a:solidFill>
                  <a:srgbClr val="000000"/>
                </a:solidFill>
              </a:rPr>
              <a:t>Primary endpoint:</a:t>
            </a:r>
            <a:r>
              <a:rPr lang="en-US" sz="2200">
                <a:solidFill>
                  <a:srgbClr val="000000"/>
                </a:solidFill>
              </a:rPr>
              <a:t> rPFS per BICR (RECIST v1.1)</a:t>
            </a:r>
            <a:endParaRPr lang="en-US" sz="2200" dirty="0">
              <a:solidFill>
                <a:srgbClr val="000000"/>
              </a:solidFill>
            </a:endParaRPr>
          </a:p>
          <a:p>
            <a:pPr lvl="0">
              <a:buClr>
                <a:srgbClr val="000000"/>
              </a:buCl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en-US" sz="2200" b="1">
                <a:solidFill>
                  <a:srgbClr val="000000"/>
                </a:solidFill>
              </a:rPr>
              <a:t>Key secondary endpoints: </a:t>
            </a:r>
            <a:r>
              <a:rPr lang="en-US" sz="2200">
                <a:solidFill>
                  <a:srgbClr val="000000"/>
                </a:solidFill>
              </a:rPr>
              <a:t>OS, rPFS2, PFS by investigator</a:t>
            </a:r>
            <a:endParaRPr lang="en-US" sz="2200" dirty="0">
              <a:solidFill>
                <a:srgbClr val="0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D7643-BCDF-B61F-34A2-FAE739C694B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NCT04689828. Morris. Lancet. 2024;404:1227. </a:t>
            </a:r>
          </a:p>
        </p:txBody>
      </p:sp>
      <p:sp>
        <p:nvSpPr>
          <p:cNvPr id="4" name="Text Box 45">
            <a:extLst>
              <a:ext uri="{FF2B5EF4-FFF2-40B4-BE49-F238E27FC236}">
                <a16:creationId xmlns:a16="http://schemas.microsoft.com/office/drawing/2014/main" id="{F0364772-AD93-9C31-8607-EFCF9DB67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764" y="2791759"/>
            <a:ext cx="37909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Adults with taxane-naive confirmed mCRPC that progressed once on prior ARPI; ≥1 PSMA+ metastasis on </a:t>
            </a:r>
            <a:r>
              <a:rPr kumimoji="0" lang="en-GB" altLang="en-US" sz="16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68</a:t>
            </a: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Ga-PSMA-11 PET/CT with no exclusionary PET- lesions; ineligible for PARP inhibitor; ECOG PS 0/1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468)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615B33BF-3A8B-9DF0-952E-2A37CF7B3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1411" y="3256878"/>
            <a:ext cx="21114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Crossover permitted at radiographic PD per BICR</a:t>
            </a:r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46CA748A-C9FD-BB3B-1334-6514BFD1C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2705" y="2656714"/>
            <a:ext cx="37909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177</a:t>
            </a: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Lu-PSMA-617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7.4 GBq (200 mCi) IV ± 10% Q6W x 6 cycles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234)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4C4DCA82-FF73-AB8F-307C-5E7D3EBDE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2705" y="3773639"/>
            <a:ext cx="3790950" cy="91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ARPI switch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to abiraterone or enzalutamide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234)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Line 53">
            <a:extLst>
              <a:ext uri="{FF2B5EF4-FFF2-40B4-BE49-F238E27FC236}">
                <a16:creationId xmlns:a16="http://schemas.microsoft.com/office/drawing/2014/main" id="{7FAD7C24-1AFF-8776-7140-1D93BDC30BE2}"/>
              </a:ext>
            </a:extLst>
          </p:cNvPr>
          <p:cNvSpPr>
            <a:spLocks noChangeShapeType="1"/>
          </p:cNvSpPr>
          <p:nvPr/>
        </p:nvSpPr>
        <p:spPr bwMode="auto">
          <a:xfrm>
            <a:off x="4312611" y="3880002"/>
            <a:ext cx="622300" cy="3508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Line 54">
            <a:extLst>
              <a:ext uri="{FF2B5EF4-FFF2-40B4-BE49-F238E27FC236}">
                <a16:creationId xmlns:a16="http://schemas.microsoft.com/office/drawing/2014/main" id="{7A41DE87-C0F3-ECA4-0414-CEB40E30AA7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12611" y="3113914"/>
            <a:ext cx="622300" cy="3476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6202F635-8E11-EA5D-956A-2D7D7D4BB270}"/>
              </a:ext>
            </a:extLst>
          </p:cNvPr>
          <p:cNvCxnSpPr>
            <a:cxnSpLocks/>
          </p:cNvCxnSpPr>
          <p:nvPr/>
        </p:nvCxnSpPr>
        <p:spPr bwMode="auto">
          <a:xfrm rot="5400000" flipH="1" flipV="1">
            <a:off x="8314243" y="3672377"/>
            <a:ext cx="1116925" cy="12700"/>
          </a:xfrm>
          <a:prstGeom prst="bentConnector4">
            <a:avLst>
              <a:gd name="adj1" fmla="val 26"/>
              <a:gd name="adj2" fmla="val 190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548E086-23DF-B3A1-0128-70E069F9E064}"/>
              </a:ext>
            </a:extLst>
          </p:cNvPr>
          <p:cNvCxnSpPr/>
          <p:nvPr/>
        </p:nvCxnSpPr>
        <p:spPr bwMode="auto">
          <a:xfrm>
            <a:off x="4391192" y="2592945"/>
            <a:ext cx="0" cy="61776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0E18F62-3710-F1F7-FB58-FF4F9CC163B6}"/>
              </a:ext>
            </a:extLst>
          </p:cNvPr>
          <p:cNvSpPr txBox="1"/>
          <p:nvPr/>
        </p:nvSpPr>
        <p:spPr bwMode="auto">
          <a:xfrm>
            <a:off x="2364748" y="1884618"/>
            <a:ext cx="38957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Stratified by prior ARPI setting (castration-resistant vs hormone-sensitive), BPI-SF worse pain intensity score (0-3 vs &gt;3)</a:t>
            </a:r>
          </a:p>
        </p:txBody>
      </p:sp>
    </p:spTree>
    <p:extLst>
      <p:ext uri="{BB962C8B-B14F-4D97-AF65-F5344CB8AC3E}">
        <p14:creationId xmlns:p14="http://schemas.microsoft.com/office/powerpoint/2010/main" val="27933530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51C3D-C2E7-4D58-25C4-7CC222576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35" name="Graphic 9434">
            <a:extLst>
              <a:ext uri="{FF2B5EF4-FFF2-40B4-BE49-F238E27FC236}">
                <a16:creationId xmlns:a16="http://schemas.microsoft.com/office/drawing/2014/main" id="{95D5080F-D4CD-FEBF-990C-ADAB42E986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97336" y="2862754"/>
            <a:ext cx="3930792" cy="1568943"/>
          </a:xfrm>
          <a:prstGeom prst="rect">
            <a:avLst/>
          </a:prstGeom>
        </p:spPr>
      </p:pic>
      <p:sp>
        <p:nvSpPr>
          <p:cNvPr id="9322" name="TextBox 9321">
            <a:extLst>
              <a:ext uri="{FF2B5EF4-FFF2-40B4-BE49-F238E27FC236}">
                <a16:creationId xmlns:a16="http://schemas.microsoft.com/office/drawing/2014/main" id="{F2DD9B5D-7A4B-0E5B-55CB-E7054DA776E7}"/>
              </a:ext>
            </a:extLst>
          </p:cNvPr>
          <p:cNvSpPr txBox="1"/>
          <p:nvPr/>
        </p:nvSpPr>
        <p:spPr bwMode="auto">
          <a:xfrm>
            <a:off x="1368068" y="2795532"/>
            <a:ext cx="105799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9CD28E73-2D3D-85D5-1718-9A1619E3FC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PSMAfore: rPFS and OS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E3CF3E-25E1-818E-44BB-BF082E5105F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Lutetium Lu 177 vipivotide tetraxetan PI. Morris. Lancet. 2024;404:1227.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1D3BDB-0A8E-885E-777A-40FD9EED7C06}"/>
              </a:ext>
            </a:extLst>
          </p:cNvPr>
          <p:cNvSpPr txBox="1"/>
          <p:nvPr/>
        </p:nvSpPr>
        <p:spPr bwMode="auto">
          <a:xfrm>
            <a:off x="1274563" y="4753697"/>
            <a:ext cx="45505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*Median follow-up: 8.77 mo (¹⁷⁷Lu-PSMA-617 group) vs 4.27 mo (ARPI change group).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A7D283-CC3D-25C5-B498-A2CBDBD5C2F6}"/>
              </a:ext>
            </a:extLst>
          </p:cNvPr>
          <p:cNvSpPr txBox="1"/>
          <p:nvPr/>
        </p:nvSpPr>
        <p:spPr bwMode="auto">
          <a:xfrm>
            <a:off x="6454965" y="4753697"/>
            <a:ext cx="46533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Median follow-up: 17.94 mo (¹⁷⁷Lu-PSMA-617 group) vs 18.45 mo (ARPI change group).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7FB1D4-388C-B0B4-E48F-3A3BD648102F}"/>
              </a:ext>
            </a:extLst>
          </p:cNvPr>
          <p:cNvSpPr txBox="1"/>
          <p:nvPr/>
        </p:nvSpPr>
        <p:spPr bwMode="auto">
          <a:xfrm flipH="1">
            <a:off x="6731724" y="2454359"/>
            <a:ext cx="41452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OS in ITT Population</a:t>
            </a:r>
            <a:r>
              <a:rPr kumimoji="0" lang="en-US" sz="16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1AD047-6F7B-574A-416F-443CCA1A81A8}"/>
              </a:ext>
            </a:extLst>
          </p:cNvPr>
          <p:cNvSpPr txBox="1"/>
          <p:nvPr/>
        </p:nvSpPr>
        <p:spPr bwMode="auto">
          <a:xfrm>
            <a:off x="1419497" y="2454359"/>
            <a:ext cx="39362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rPFS by BICR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*</a:t>
            </a:r>
          </a:p>
        </p:txBody>
      </p:sp>
      <p:graphicFrame>
        <p:nvGraphicFramePr>
          <p:cNvPr id="13" name="Table 32">
            <a:extLst>
              <a:ext uri="{FF2B5EF4-FFF2-40B4-BE49-F238E27FC236}">
                <a16:creationId xmlns:a16="http://schemas.microsoft.com/office/drawing/2014/main" id="{D7B3B97F-90EC-E1FB-F4C6-FD0CE35B7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494198"/>
              </p:ext>
            </p:extLst>
          </p:nvPr>
        </p:nvGraphicFramePr>
        <p:xfrm>
          <a:off x="1210491" y="1323382"/>
          <a:ext cx="4397830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7707">
                  <a:extLst>
                    <a:ext uri="{9D8B030D-6E8A-4147-A177-3AD203B41FA5}">
                      <a16:colId xmlns:a16="http://schemas.microsoft.com/office/drawing/2014/main" val="664156614"/>
                    </a:ext>
                  </a:extLst>
                </a:gridCol>
                <a:gridCol w="1698518">
                  <a:extLst>
                    <a:ext uri="{9D8B030D-6E8A-4147-A177-3AD203B41FA5}">
                      <a16:colId xmlns:a16="http://schemas.microsoft.com/office/drawing/2014/main" val="2465840782"/>
                    </a:ext>
                  </a:extLst>
                </a:gridCol>
                <a:gridCol w="1301605">
                  <a:extLst>
                    <a:ext uri="{9D8B030D-6E8A-4147-A177-3AD203B41FA5}">
                      <a16:colId xmlns:a16="http://schemas.microsoft.com/office/drawing/2014/main" val="1100212243"/>
                    </a:ext>
                  </a:extLst>
                </a:gridCol>
              </a:tblGrid>
              <a:tr h="324578"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bg2"/>
                          </a:solidFill>
                        </a:rPr>
                        <a:t>Outcome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baseline="30000">
                          <a:solidFill>
                            <a:schemeClr val="bg2"/>
                          </a:solidFill>
                        </a:rPr>
                        <a:t>177</a:t>
                      </a:r>
                      <a:r>
                        <a:rPr lang="en-US" sz="1200" b="1">
                          <a:solidFill>
                            <a:schemeClr val="bg2"/>
                          </a:solidFill>
                        </a:rPr>
                        <a:t>Lu-PSMA-617 </a:t>
                      </a:r>
                      <a:br>
                        <a:rPr lang="en-US" sz="1200" b="1">
                          <a:solidFill>
                            <a:schemeClr val="bg2"/>
                          </a:solidFill>
                        </a:rPr>
                      </a:br>
                      <a:r>
                        <a:rPr lang="en-US" sz="1200" b="1">
                          <a:solidFill>
                            <a:schemeClr val="bg2"/>
                          </a:solidFill>
                        </a:rPr>
                        <a:t>(n = 234)</a:t>
                      </a:r>
                      <a:endParaRPr lang="en-US" sz="1200" b="1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2"/>
                          </a:solidFill>
                        </a:rPr>
                        <a:t>ARPI Change</a:t>
                      </a:r>
                    </a:p>
                    <a:p>
                      <a:pPr algn="ctr"/>
                      <a:r>
                        <a:rPr lang="en-US" sz="1200" b="1" i="0">
                          <a:solidFill>
                            <a:schemeClr val="bg2"/>
                          </a:solidFill>
                        </a:rPr>
                        <a:t>(n = 234)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074978"/>
                  </a:ext>
                </a:extLst>
              </a:tr>
              <a:tr h="190928">
                <a:tc>
                  <a:txBody>
                    <a:bodyPr/>
                    <a:lstStyle/>
                    <a:p>
                      <a:pPr algn="l"/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mrPFS, mo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11.6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5.59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294675"/>
                  </a:ext>
                </a:extLst>
              </a:tr>
              <a:tr h="190928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HR: 0.49 (95% CI: 0.39-0.61)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536607"/>
                  </a:ext>
                </a:extLst>
              </a:tr>
            </a:tbl>
          </a:graphicData>
        </a:graphic>
      </p:graphicFrame>
      <p:graphicFrame>
        <p:nvGraphicFramePr>
          <p:cNvPr id="14" name="Table 32">
            <a:extLst>
              <a:ext uri="{FF2B5EF4-FFF2-40B4-BE49-F238E27FC236}">
                <a16:creationId xmlns:a16="http://schemas.microsoft.com/office/drawing/2014/main" id="{F5D829DA-FEE8-4EE6-787C-917786E705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568401"/>
              </p:ext>
            </p:extLst>
          </p:nvPr>
        </p:nvGraphicFramePr>
        <p:xfrm>
          <a:off x="6656898" y="1319254"/>
          <a:ext cx="4304847" cy="10541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8155">
                  <a:extLst>
                    <a:ext uri="{9D8B030D-6E8A-4147-A177-3AD203B41FA5}">
                      <a16:colId xmlns:a16="http://schemas.microsoft.com/office/drawing/2014/main" val="664156614"/>
                    </a:ext>
                  </a:extLst>
                </a:gridCol>
                <a:gridCol w="1548765">
                  <a:extLst>
                    <a:ext uri="{9D8B030D-6E8A-4147-A177-3AD203B41FA5}">
                      <a16:colId xmlns:a16="http://schemas.microsoft.com/office/drawing/2014/main" val="2465840782"/>
                    </a:ext>
                  </a:extLst>
                </a:gridCol>
                <a:gridCol w="1387927">
                  <a:extLst>
                    <a:ext uri="{9D8B030D-6E8A-4147-A177-3AD203B41FA5}">
                      <a16:colId xmlns:a16="http://schemas.microsoft.com/office/drawing/2014/main" val="1100212243"/>
                    </a:ext>
                  </a:extLst>
                </a:gridCol>
              </a:tblGrid>
              <a:tr h="484333"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bg2"/>
                          </a:solidFill>
                        </a:rPr>
                        <a:t>Outcome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baseline="30000">
                          <a:solidFill>
                            <a:schemeClr val="bg2"/>
                          </a:solidFill>
                        </a:rPr>
                        <a:t>177</a:t>
                      </a:r>
                      <a:r>
                        <a:rPr lang="en-US" sz="1200" b="1">
                          <a:solidFill>
                            <a:schemeClr val="bg2"/>
                          </a:solidFill>
                        </a:rPr>
                        <a:t>Lu-PSMA-617 </a:t>
                      </a:r>
                      <a:br>
                        <a:rPr lang="en-US" sz="1200" b="1">
                          <a:solidFill>
                            <a:schemeClr val="bg2"/>
                          </a:solidFill>
                        </a:rPr>
                      </a:br>
                      <a:r>
                        <a:rPr lang="en-US" sz="1200" b="1">
                          <a:solidFill>
                            <a:schemeClr val="bg2"/>
                          </a:solidFill>
                        </a:rPr>
                        <a:t>(n = 234)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bg2"/>
                          </a:solidFill>
                        </a:rPr>
                        <a:t>ARPI Change</a:t>
                      </a:r>
                    </a:p>
                    <a:p>
                      <a:pPr algn="ctr"/>
                      <a:r>
                        <a:rPr lang="en-US" sz="1200" b="1" i="0">
                          <a:solidFill>
                            <a:schemeClr val="bg2"/>
                          </a:solidFill>
                        </a:rPr>
                        <a:t>(n = 234)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074978"/>
                  </a:ext>
                </a:extLst>
              </a:tr>
              <a:tr h="284902">
                <a:tc>
                  <a:txBody>
                    <a:bodyPr/>
                    <a:lstStyle/>
                    <a:p>
                      <a:pPr algn="l"/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mOS, mo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23.66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23.85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294675"/>
                  </a:ext>
                </a:extLst>
              </a:tr>
              <a:tr h="284902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HR: 0.98 (95% CI: 0.75-1.28; </a:t>
                      </a:r>
                      <a:r>
                        <a:rPr lang="en-US" sz="1200" i="1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 = .44)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536607"/>
                  </a:ext>
                </a:extLst>
              </a:tr>
            </a:tbl>
          </a:graphicData>
        </a:graphic>
      </p:graphicFrame>
      <p:sp>
        <p:nvSpPr>
          <p:cNvPr id="15" name="Snip Diagonal Corner Rectangle 9">
            <a:extLst>
              <a:ext uri="{FF2B5EF4-FFF2-40B4-BE49-F238E27FC236}">
                <a16:creationId xmlns:a16="http://schemas.microsoft.com/office/drawing/2014/main" id="{07027229-6FB9-3BBB-9D35-38B94762B7FD}"/>
              </a:ext>
            </a:extLst>
          </p:cNvPr>
          <p:cNvSpPr/>
          <p:nvPr/>
        </p:nvSpPr>
        <p:spPr>
          <a:xfrm>
            <a:off x="368850" y="5246628"/>
            <a:ext cx="11602488" cy="870082"/>
          </a:xfrm>
          <a:prstGeom prst="roundRect">
            <a:avLst>
              <a:gd name="adj" fmla="val 10099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March 28, 2025: 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</a:b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FDA expanded the indication for </a:t>
            </a:r>
            <a:r>
              <a:rPr kumimoji="0" lang="en-US" sz="1600" b="1" i="0" u="none" strike="noStrike" kern="120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177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Lu-PSMA-617 to include adults with PSMA+ mCRPC who have been treated with ARPI therapy and are considered appropriate candidates to delay taxane-based chemotherapy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47987D-1D9B-CDC4-F0DE-9AFF0D126649}"/>
              </a:ext>
            </a:extLst>
          </p:cNvPr>
          <p:cNvSpPr txBox="1"/>
          <p:nvPr/>
        </p:nvSpPr>
        <p:spPr bwMode="auto">
          <a:xfrm rot="16200000">
            <a:off x="-269786" y="3363064"/>
            <a:ext cx="18004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Patients 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Without Event (%)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F397E8-4613-BB42-D968-FC903DD8A6D0}"/>
              </a:ext>
            </a:extLst>
          </p:cNvPr>
          <p:cNvSpPr txBox="1"/>
          <p:nvPr/>
        </p:nvSpPr>
        <p:spPr bwMode="auto">
          <a:xfrm rot="16200000">
            <a:off x="5179626" y="3358936"/>
            <a:ext cx="18004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Patients 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Without Event (%)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185F1C78-875F-1E5D-E8D1-DF32D354A3BF}"/>
              </a:ext>
            </a:extLst>
          </p:cNvPr>
          <p:cNvSpPr/>
          <p:nvPr/>
        </p:nvSpPr>
        <p:spPr bwMode="auto">
          <a:xfrm>
            <a:off x="1405607" y="2874344"/>
            <a:ext cx="3937210" cy="1534076"/>
          </a:xfrm>
          <a:custGeom>
            <a:avLst/>
            <a:gdLst>
              <a:gd name="connsiteX0" fmla="*/ 0 w 3937210"/>
              <a:gd name="connsiteY0" fmla="*/ 0 h 1534076"/>
              <a:gd name="connsiteX1" fmla="*/ 0 w 3937210"/>
              <a:gd name="connsiteY1" fmla="*/ 1534076 h 1534076"/>
              <a:gd name="connsiteX2" fmla="*/ 3937210 w 3937210"/>
              <a:gd name="connsiteY2" fmla="*/ 1534076 h 1534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37210" h="1534076">
                <a:moveTo>
                  <a:pt x="0" y="0"/>
                </a:moveTo>
                <a:lnTo>
                  <a:pt x="0" y="1534076"/>
                </a:lnTo>
                <a:lnTo>
                  <a:pt x="3937210" y="1534076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A79D132-3AAA-3DF3-1AA3-B5BCA1D93FA6}"/>
              </a:ext>
            </a:extLst>
          </p:cNvPr>
          <p:cNvGrpSpPr/>
          <p:nvPr/>
        </p:nvGrpSpPr>
        <p:grpSpPr>
          <a:xfrm>
            <a:off x="1333217" y="2883869"/>
            <a:ext cx="75406" cy="1524000"/>
            <a:chOff x="1333217" y="2624256"/>
            <a:chExt cx="75406" cy="15240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4921F0A-4FC9-D9C8-E32D-41EDBED077AA}"/>
                </a:ext>
              </a:extLst>
            </p:cNvPr>
            <p:cNvCxnSpPr/>
            <p:nvPr/>
          </p:nvCxnSpPr>
          <p:spPr bwMode="auto">
            <a:xfrm>
              <a:off x="1342265" y="2624256"/>
              <a:ext cx="663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C3DC9CD-82C4-E269-D47C-AEB4AA0038ED}"/>
                </a:ext>
              </a:extLst>
            </p:cNvPr>
            <p:cNvCxnSpPr/>
            <p:nvPr/>
          </p:nvCxnSpPr>
          <p:spPr bwMode="auto">
            <a:xfrm>
              <a:off x="1339249" y="2935406"/>
              <a:ext cx="663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1B72C47-42DB-0CED-2377-79870706FDB2}"/>
                </a:ext>
              </a:extLst>
            </p:cNvPr>
            <p:cNvCxnSpPr/>
            <p:nvPr/>
          </p:nvCxnSpPr>
          <p:spPr bwMode="auto">
            <a:xfrm>
              <a:off x="1339249" y="3224331"/>
              <a:ext cx="663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A092A1D-19B8-52DB-57CC-9CF85274F421}"/>
                </a:ext>
              </a:extLst>
            </p:cNvPr>
            <p:cNvCxnSpPr/>
            <p:nvPr/>
          </p:nvCxnSpPr>
          <p:spPr bwMode="auto">
            <a:xfrm>
              <a:off x="1336233" y="3535481"/>
              <a:ext cx="663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BEFA5A6-C4AF-FD3F-640F-269DECF0AAFF}"/>
                </a:ext>
              </a:extLst>
            </p:cNvPr>
            <p:cNvCxnSpPr/>
            <p:nvPr/>
          </p:nvCxnSpPr>
          <p:spPr bwMode="auto">
            <a:xfrm>
              <a:off x="1336233" y="3837106"/>
              <a:ext cx="663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7EC1188-D82D-863D-AC48-AD6D656B478A}"/>
                </a:ext>
              </a:extLst>
            </p:cNvPr>
            <p:cNvCxnSpPr/>
            <p:nvPr/>
          </p:nvCxnSpPr>
          <p:spPr bwMode="auto">
            <a:xfrm>
              <a:off x="1333217" y="4148256"/>
              <a:ext cx="663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87366A2-B413-217D-DE0D-5043E9B5B6C0}"/>
              </a:ext>
            </a:extLst>
          </p:cNvPr>
          <p:cNvGrpSpPr/>
          <p:nvPr/>
        </p:nvGrpSpPr>
        <p:grpSpPr>
          <a:xfrm>
            <a:off x="1405925" y="4405516"/>
            <a:ext cx="3936892" cy="66675"/>
            <a:chOff x="1405925" y="4145903"/>
            <a:chExt cx="3936892" cy="66675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EBE3A75-C64F-53DA-8E59-7BA5DBA8AEF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05925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6E53047-73D6-FACB-A46C-6628436A50E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68384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24AC0CF-1DED-8809-6D52-362D40E3C8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30843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BF7B29B-8E9E-125A-C83C-CCD3F8CCDD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93302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C6E8027-2BA4-1761-22D1-0B5332A8A6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55761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711949E-763C-BA81-FE6C-139807CE21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18220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892E23F-0B18-EF8F-3146-C5CE30A0E0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80679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0082A80-7B87-83F9-BBCD-130D35E3340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43138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3B4F23E-4E37-AFDA-EE0E-71641FAF91A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05597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977400D-9188-FEE1-0CC1-71157AC363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68056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F009D48-522D-B1A4-9033-DA9F34ACEF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30515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D37EC5A-F4E8-36BB-2601-A4C20965F9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92974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8766296-5CC1-1B9F-4EDC-B2E8E106C4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55433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23DA172-84E2-2896-4253-272C409292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17892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2960DDE-853D-29D9-4E24-8C7BFA19A4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80351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BBD34CB-1B0C-CD67-75EC-6692E13856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42817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403C29A-C589-CCC6-1154-04E2B8011EC0}"/>
              </a:ext>
            </a:extLst>
          </p:cNvPr>
          <p:cNvGrpSpPr/>
          <p:nvPr/>
        </p:nvGrpSpPr>
        <p:grpSpPr>
          <a:xfrm>
            <a:off x="6633563" y="2883318"/>
            <a:ext cx="75406" cy="1524000"/>
            <a:chOff x="1333217" y="2624256"/>
            <a:chExt cx="75406" cy="1524000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A835EB9-CE5F-03E3-BA1D-370C4BD846F7}"/>
                </a:ext>
              </a:extLst>
            </p:cNvPr>
            <p:cNvCxnSpPr/>
            <p:nvPr/>
          </p:nvCxnSpPr>
          <p:spPr bwMode="auto">
            <a:xfrm>
              <a:off x="1342265" y="2624256"/>
              <a:ext cx="663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B8C35AA-62F5-199F-1881-69303B052E30}"/>
                </a:ext>
              </a:extLst>
            </p:cNvPr>
            <p:cNvCxnSpPr/>
            <p:nvPr/>
          </p:nvCxnSpPr>
          <p:spPr bwMode="auto">
            <a:xfrm>
              <a:off x="1339249" y="2935406"/>
              <a:ext cx="663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DBB1B4E-4F5A-56D4-EB7F-A3DC8D21436F}"/>
                </a:ext>
              </a:extLst>
            </p:cNvPr>
            <p:cNvCxnSpPr/>
            <p:nvPr/>
          </p:nvCxnSpPr>
          <p:spPr bwMode="auto">
            <a:xfrm>
              <a:off x="1339249" y="3224331"/>
              <a:ext cx="663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FAA6821-AB33-863E-CC3A-B36291F0EEB0}"/>
                </a:ext>
              </a:extLst>
            </p:cNvPr>
            <p:cNvCxnSpPr/>
            <p:nvPr/>
          </p:nvCxnSpPr>
          <p:spPr bwMode="auto">
            <a:xfrm>
              <a:off x="1336233" y="3535481"/>
              <a:ext cx="663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DD066DD-A4B2-1429-6D82-C08F8F815B69}"/>
                </a:ext>
              </a:extLst>
            </p:cNvPr>
            <p:cNvCxnSpPr/>
            <p:nvPr/>
          </p:nvCxnSpPr>
          <p:spPr bwMode="auto">
            <a:xfrm>
              <a:off x="1336233" y="3837106"/>
              <a:ext cx="663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FA9D253-93D6-8B8A-80CA-7E9D04096B6B}"/>
                </a:ext>
              </a:extLst>
            </p:cNvPr>
            <p:cNvCxnSpPr/>
            <p:nvPr/>
          </p:nvCxnSpPr>
          <p:spPr bwMode="auto">
            <a:xfrm>
              <a:off x="1333217" y="4148256"/>
              <a:ext cx="6635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72B84C3-1775-27DD-7572-1F964263345B}"/>
              </a:ext>
            </a:extLst>
          </p:cNvPr>
          <p:cNvGrpSpPr/>
          <p:nvPr/>
        </p:nvGrpSpPr>
        <p:grpSpPr>
          <a:xfrm>
            <a:off x="6706271" y="4404965"/>
            <a:ext cx="3936892" cy="66675"/>
            <a:chOff x="1405925" y="4145903"/>
            <a:chExt cx="3936892" cy="66675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73BEDD0-D3F9-307C-B6AF-13E90CC7B5C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05925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445F2D8-6889-C7CC-46CE-084A7313A4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68384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B6188DA-77D8-7C66-6BCE-D16F5C527F5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30843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74F0DB3-E3C5-16B7-A33D-DB356D6070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93302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25F81795-EF89-950B-E421-AD7BD92334A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55761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55E569A-D7C5-76B3-9C87-0FC0EF0655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18220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15E4ACA-03E6-3852-CF26-582F52142D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80679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427F76D8-02CA-01D1-80C7-CB88D1E2EF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43138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D643417-93EF-13F6-5822-D4CE8FFD69D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05597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5C4DF1C-A620-FF73-719E-F27A4208BE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68056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22EF98E-AF42-0EE7-6A3B-76DC1230831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30515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77FE8E9-7C0F-C6C6-CB7C-05E1058C03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92974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A473745-ED91-A32B-F75B-A912210A3D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55433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DA75A31-75B1-A02C-0833-138D67C398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17892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16" name="Straight Connector 9215">
              <a:extLst>
                <a:ext uri="{FF2B5EF4-FFF2-40B4-BE49-F238E27FC236}">
                  <a16:creationId xmlns:a16="http://schemas.microsoft.com/office/drawing/2014/main" id="{31F90AD5-E3FB-8BDA-E799-72708C83EB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80351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17" name="Straight Connector 9216">
              <a:extLst>
                <a:ext uri="{FF2B5EF4-FFF2-40B4-BE49-F238E27FC236}">
                  <a16:creationId xmlns:a16="http://schemas.microsoft.com/office/drawing/2014/main" id="{6BC710D7-0C18-BCF4-D5B6-2E5B353C52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42817" y="4145903"/>
              <a:ext cx="0" cy="6667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9219" name="Straight Connector 9218">
            <a:extLst>
              <a:ext uri="{FF2B5EF4-FFF2-40B4-BE49-F238E27FC236}">
                <a16:creationId xmlns:a16="http://schemas.microsoft.com/office/drawing/2014/main" id="{F38C9FD3-78A2-E181-B67B-86676EFB9E99}"/>
              </a:ext>
            </a:extLst>
          </p:cNvPr>
          <p:cNvCxnSpPr>
            <a:cxnSpLocks/>
          </p:cNvCxnSpPr>
          <p:nvPr/>
        </p:nvCxnSpPr>
        <p:spPr bwMode="auto">
          <a:xfrm>
            <a:off x="10897163" y="4404965"/>
            <a:ext cx="0" cy="66675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9226" name="Group 9225">
            <a:extLst>
              <a:ext uri="{FF2B5EF4-FFF2-40B4-BE49-F238E27FC236}">
                <a16:creationId xmlns:a16="http://schemas.microsoft.com/office/drawing/2014/main" id="{1DAA0854-C08F-56CB-060B-DB02952B7F8D}"/>
              </a:ext>
            </a:extLst>
          </p:cNvPr>
          <p:cNvGrpSpPr/>
          <p:nvPr/>
        </p:nvGrpSpPr>
        <p:grpSpPr>
          <a:xfrm>
            <a:off x="889032" y="2693345"/>
            <a:ext cx="506870" cy="1869892"/>
            <a:chOff x="915158" y="2468568"/>
            <a:chExt cx="506870" cy="1869892"/>
          </a:xfrm>
        </p:grpSpPr>
        <p:sp>
          <p:nvSpPr>
            <p:cNvPr id="9220" name="TextBox 9219">
              <a:extLst>
                <a:ext uri="{FF2B5EF4-FFF2-40B4-BE49-F238E27FC236}">
                  <a16:creationId xmlns:a16="http://schemas.microsoft.com/office/drawing/2014/main" id="{B660D667-13E9-82D7-C480-403EA86D46B8}"/>
                </a:ext>
              </a:extLst>
            </p:cNvPr>
            <p:cNvSpPr txBox="1"/>
            <p:nvPr/>
          </p:nvSpPr>
          <p:spPr bwMode="auto">
            <a:xfrm>
              <a:off x="915158" y="2468568"/>
              <a:ext cx="50687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9221" name="TextBox 9220">
              <a:extLst>
                <a:ext uri="{FF2B5EF4-FFF2-40B4-BE49-F238E27FC236}">
                  <a16:creationId xmlns:a16="http://schemas.microsoft.com/office/drawing/2014/main" id="{9F4E2A25-B233-8DD8-1852-F9CA8D935CDC}"/>
                </a:ext>
              </a:extLst>
            </p:cNvPr>
            <p:cNvSpPr txBox="1"/>
            <p:nvPr/>
          </p:nvSpPr>
          <p:spPr bwMode="auto">
            <a:xfrm>
              <a:off x="979278" y="2786045"/>
              <a:ext cx="4427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9222" name="TextBox 9221">
              <a:extLst>
                <a:ext uri="{FF2B5EF4-FFF2-40B4-BE49-F238E27FC236}">
                  <a16:creationId xmlns:a16="http://schemas.microsoft.com/office/drawing/2014/main" id="{7E80B5BD-E354-CBC6-D3AB-FACD6968F5FF}"/>
                </a:ext>
              </a:extLst>
            </p:cNvPr>
            <p:cNvSpPr txBox="1"/>
            <p:nvPr/>
          </p:nvSpPr>
          <p:spPr bwMode="auto">
            <a:xfrm>
              <a:off x="979278" y="3071057"/>
              <a:ext cx="4427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9223" name="TextBox 9222">
              <a:extLst>
                <a:ext uri="{FF2B5EF4-FFF2-40B4-BE49-F238E27FC236}">
                  <a16:creationId xmlns:a16="http://schemas.microsoft.com/office/drawing/2014/main" id="{51CAF40C-BF72-055B-C96A-FF937CB99F25}"/>
                </a:ext>
              </a:extLst>
            </p:cNvPr>
            <p:cNvSpPr txBox="1"/>
            <p:nvPr/>
          </p:nvSpPr>
          <p:spPr bwMode="auto">
            <a:xfrm>
              <a:off x="979278" y="3388534"/>
              <a:ext cx="4427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9224" name="TextBox 9223">
              <a:extLst>
                <a:ext uri="{FF2B5EF4-FFF2-40B4-BE49-F238E27FC236}">
                  <a16:creationId xmlns:a16="http://schemas.microsoft.com/office/drawing/2014/main" id="{6C12F552-D871-5DAC-BD65-C4F8BFA3616B}"/>
                </a:ext>
              </a:extLst>
            </p:cNvPr>
            <p:cNvSpPr txBox="1"/>
            <p:nvPr/>
          </p:nvSpPr>
          <p:spPr bwMode="auto">
            <a:xfrm>
              <a:off x="990182" y="3682429"/>
              <a:ext cx="4315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9225" name="TextBox 9224">
              <a:extLst>
                <a:ext uri="{FF2B5EF4-FFF2-40B4-BE49-F238E27FC236}">
                  <a16:creationId xmlns:a16="http://schemas.microsoft.com/office/drawing/2014/main" id="{86C96BB4-0C6A-492C-3E2F-8CE059572137}"/>
                </a:ext>
              </a:extLst>
            </p:cNvPr>
            <p:cNvSpPr txBox="1"/>
            <p:nvPr/>
          </p:nvSpPr>
          <p:spPr bwMode="auto">
            <a:xfrm>
              <a:off x="1108804" y="3999906"/>
              <a:ext cx="3129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9227" name="Group 9226">
            <a:extLst>
              <a:ext uri="{FF2B5EF4-FFF2-40B4-BE49-F238E27FC236}">
                <a16:creationId xmlns:a16="http://schemas.microsoft.com/office/drawing/2014/main" id="{9BC71CDC-06A0-3EB9-DD78-1CED0D15DEDC}"/>
              </a:ext>
            </a:extLst>
          </p:cNvPr>
          <p:cNvGrpSpPr/>
          <p:nvPr/>
        </p:nvGrpSpPr>
        <p:grpSpPr>
          <a:xfrm>
            <a:off x="6198594" y="2696119"/>
            <a:ext cx="506870" cy="1869892"/>
            <a:chOff x="915158" y="2468568"/>
            <a:chExt cx="506870" cy="1869892"/>
          </a:xfrm>
        </p:grpSpPr>
        <p:sp>
          <p:nvSpPr>
            <p:cNvPr id="9228" name="TextBox 9227">
              <a:extLst>
                <a:ext uri="{FF2B5EF4-FFF2-40B4-BE49-F238E27FC236}">
                  <a16:creationId xmlns:a16="http://schemas.microsoft.com/office/drawing/2014/main" id="{9494C17F-9AC0-31ED-96F1-6DA2D9FB41FB}"/>
                </a:ext>
              </a:extLst>
            </p:cNvPr>
            <p:cNvSpPr txBox="1"/>
            <p:nvPr/>
          </p:nvSpPr>
          <p:spPr bwMode="auto">
            <a:xfrm>
              <a:off x="915158" y="2468568"/>
              <a:ext cx="50687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9229" name="TextBox 9228">
              <a:extLst>
                <a:ext uri="{FF2B5EF4-FFF2-40B4-BE49-F238E27FC236}">
                  <a16:creationId xmlns:a16="http://schemas.microsoft.com/office/drawing/2014/main" id="{261727A9-C45D-163A-8C61-E32C51A7FE12}"/>
                </a:ext>
              </a:extLst>
            </p:cNvPr>
            <p:cNvSpPr txBox="1"/>
            <p:nvPr/>
          </p:nvSpPr>
          <p:spPr bwMode="auto">
            <a:xfrm>
              <a:off x="979278" y="2786045"/>
              <a:ext cx="4427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9230" name="TextBox 9229">
              <a:extLst>
                <a:ext uri="{FF2B5EF4-FFF2-40B4-BE49-F238E27FC236}">
                  <a16:creationId xmlns:a16="http://schemas.microsoft.com/office/drawing/2014/main" id="{055229A1-3284-2452-B083-EF1DD7C92398}"/>
                </a:ext>
              </a:extLst>
            </p:cNvPr>
            <p:cNvSpPr txBox="1"/>
            <p:nvPr/>
          </p:nvSpPr>
          <p:spPr bwMode="auto">
            <a:xfrm>
              <a:off x="979278" y="3071057"/>
              <a:ext cx="4427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9231" name="TextBox 9230">
              <a:extLst>
                <a:ext uri="{FF2B5EF4-FFF2-40B4-BE49-F238E27FC236}">
                  <a16:creationId xmlns:a16="http://schemas.microsoft.com/office/drawing/2014/main" id="{7757D1C9-32F4-1DC4-1889-F9D16F131CED}"/>
                </a:ext>
              </a:extLst>
            </p:cNvPr>
            <p:cNvSpPr txBox="1"/>
            <p:nvPr/>
          </p:nvSpPr>
          <p:spPr bwMode="auto">
            <a:xfrm>
              <a:off x="979278" y="3388534"/>
              <a:ext cx="4427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9232" name="TextBox 9231">
              <a:extLst>
                <a:ext uri="{FF2B5EF4-FFF2-40B4-BE49-F238E27FC236}">
                  <a16:creationId xmlns:a16="http://schemas.microsoft.com/office/drawing/2014/main" id="{372B8FE5-0D1C-A58D-9F04-C03EAFEAA33E}"/>
                </a:ext>
              </a:extLst>
            </p:cNvPr>
            <p:cNvSpPr txBox="1"/>
            <p:nvPr/>
          </p:nvSpPr>
          <p:spPr bwMode="auto">
            <a:xfrm>
              <a:off x="990182" y="3682429"/>
              <a:ext cx="4315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9233" name="TextBox 9232">
              <a:extLst>
                <a:ext uri="{FF2B5EF4-FFF2-40B4-BE49-F238E27FC236}">
                  <a16:creationId xmlns:a16="http://schemas.microsoft.com/office/drawing/2014/main" id="{AC9E4F5B-6AA8-E8BE-9D16-4917409DD5CE}"/>
                </a:ext>
              </a:extLst>
            </p:cNvPr>
            <p:cNvSpPr txBox="1"/>
            <p:nvPr/>
          </p:nvSpPr>
          <p:spPr bwMode="auto">
            <a:xfrm>
              <a:off x="1108804" y="3999906"/>
              <a:ext cx="3129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9259" name="Group 9258">
            <a:extLst>
              <a:ext uri="{FF2B5EF4-FFF2-40B4-BE49-F238E27FC236}">
                <a16:creationId xmlns:a16="http://schemas.microsoft.com/office/drawing/2014/main" id="{B3EF1031-CDEC-EF88-26C5-EF8F7DCE8A6E}"/>
              </a:ext>
            </a:extLst>
          </p:cNvPr>
          <p:cNvGrpSpPr/>
          <p:nvPr/>
        </p:nvGrpSpPr>
        <p:grpSpPr>
          <a:xfrm>
            <a:off x="1252328" y="4403740"/>
            <a:ext cx="4305548" cy="345800"/>
            <a:chOff x="1252328" y="4144127"/>
            <a:chExt cx="4305548" cy="345800"/>
          </a:xfrm>
        </p:grpSpPr>
        <p:sp>
          <p:nvSpPr>
            <p:cNvPr id="9243" name="TextBox 9242">
              <a:extLst>
                <a:ext uri="{FF2B5EF4-FFF2-40B4-BE49-F238E27FC236}">
                  <a16:creationId xmlns:a16="http://schemas.microsoft.com/office/drawing/2014/main" id="{47271C34-F06F-D89F-A808-A93BDD61A02C}"/>
                </a:ext>
              </a:extLst>
            </p:cNvPr>
            <p:cNvSpPr txBox="1"/>
            <p:nvPr/>
          </p:nvSpPr>
          <p:spPr bwMode="auto">
            <a:xfrm>
              <a:off x="1252328" y="4148527"/>
              <a:ext cx="3129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9244" name="TextBox 9243">
              <a:extLst>
                <a:ext uri="{FF2B5EF4-FFF2-40B4-BE49-F238E27FC236}">
                  <a16:creationId xmlns:a16="http://schemas.microsoft.com/office/drawing/2014/main" id="{6C1F1C2B-9B41-95D6-CAFB-3E3B3071092C}"/>
                </a:ext>
              </a:extLst>
            </p:cNvPr>
            <p:cNvSpPr txBox="1"/>
            <p:nvPr/>
          </p:nvSpPr>
          <p:spPr bwMode="auto">
            <a:xfrm>
              <a:off x="1517203" y="4148527"/>
              <a:ext cx="30328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245" name="TextBox 9244">
              <a:extLst>
                <a:ext uri="{FF2B5EF4-FFF2-40B4-BE49-F238E27FC236}">
                  <a16:creationId xmlns:a16="http://schemas.microsoft.com/office/drawing/2014/main" id="{B791E65D-4463-1933-8B55-A7E34A221219}"/>
                </a:ext>
              </a:extLst>
            </p:cNvPr>
            <p:cNvSpPr txBox="1"/>
            <p:nvPr/>
          </p:nvSpPr>
          <p:spPr bwMode="auto">
            <a:xfrm>
              <a:off x="1774931" y="4145410"/>
              <a:ext cx="31451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9246" name="TextBox 9245">
              <a:extLst>
                <a:ext uri="{FF2B5EF4-FFF2-40B4-BE49-F238E27FC236}">
                  <a16:creationId xmlns:a16="http://schemas.microsoft.com/office/drawing/2014/main" id="{B1321A6D-5033-7116-B59E-0C46C9419B13}"/>
                </a:ext>
              </a:extLst>
            </p:cNvPr>
            <p:cNvSpPr txBox="1"/>
            <p:nvPr/>
          </p:nvSpPr>
          <p:spPr bwMode="auto">
            <a:xfrm>
              <a:off x="2034997" y="4145410"/>
              <a:ext cx="31451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9247" name="TextBox 9246">
              <a:extLst>
                <a:ext uri="{FF2B5EF4-FFF2-40B4-BE49-F238E27FC236}">
                  <a16:creationId xmlns:a16="http://schemas.microsoft.com/office/drawing/2014/main" id="{1EDD3A9C-F0E5-1870-0478-F5AE935DE324}"/>
                </a:ext>
              </a:extLst>
            </p:cNvPr>
            <p:cNvSpPr txBox="1"/>
            <p:nvPr/>
          </p:nvSpPr>
          <p:spPr bwMode="auto">
            <a:xfrm>
              <a:off x="2298335" y="4151373"/>
              <a:ext cx="31451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9248" name="TextBox 9247">
              <a:extLst>
                <a:ext uri="{FF2B5EF4-FFF2-40B4-BE49-F238E27FC236}">
                  <a16:creationId xmlns:a16="http://schemas.microsoft.com/office/drawing/2014/main" id="{27419BE7-7364-B8FE-C266-C5D00499E246}"/>
                </a:ext>
              </a:extLst>
            </p:cNvPr>
            <p:cNvSpPr txBox="1"/>
            <p:nvPr/>
          </p:nvSpPr>
          <p:spPr bwMode="auto">
            <a:xfrm>
              <a:off x="2526342" y="4151373"/>
              <a:ext cx="37862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9249" name="TextBox 9248">
              <a:extLst>
                <a:ext uri="{FF2B5EF4-FFF2-40B4-BE49-F238E27FC236}">
                  <a16:creationId xmlns:a16="http://schemas.microsoft.com/office/drawing/2014/main" id="{22792D61-502A-3299-5DA7-1FA4222D78DC}"/>
                </a:ext>
              </a:extLst>
            </p:cNvPr>
            <p:cNvSpPr txBox="1"/>
            <p:nvPr/>
          </p:nvSpPr>
          <p:spPr bwMode="auto">
            <a:xfrm>
              <a:off x="2794489" y="4148256"/>
              <a:ext cx="36901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9250" name="TextBox 9249">
              <a:extLst>
                <a:ext uri="{FF2B5EF4-FFF2-40B4-BE49-F238E27FC236}">
                  <a16:creationId xmlns:a16="http://schemas.microsoft.com/office/drawing/2014/main" id="{3F011ECF-DD1F-FA63-6349-232467F79945}"/>
                </a:ext>
              </a:extLst>
            </p:cNvPr>
            <p:cNvSpPr txBox="1"/>
            <p:nvPr/>
          </p:nvSpPr>
          <p:spPr bwMode="auto">
            <a:xfrm>
              <a:off x="3048945" y="4148256"/>
              <a:ext cx="3802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9251" name="TextBox 9250">
              <a:extLst>
                <a:ext uri="{FF2B5EF4-FFF2-40B4-BE49-F238E27FC236}">
                  <a16:creationId xmlns:a16="http://schemas.microsoft.com/office/drawing/2014/main" id="{A0B6FCE9-125C-4C3A-BEBB-7F81F9C04AB1}"/>
                </a:ext>
              </a:extLst>
            </p:cNvPr>
            <p:cNvSpPr txBox="1"/>
            <p:nvPr/>
          </p:nvSpPr>
          <p:spPr bwMode="auto">
            <a:xfrm>
              <a:off x="3320914" y="4147244"/>
              <a:ext cx="3802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9252" name="TextBox 9251">
              <a:extLst>
                <a:ext uri="{FF2B5EF4-FFF2-40B4-BE49-F238E27FC236}">
                  <a16:creationId xmlns:a16="http://schemas.microsoft.com/office/drawing/2014/main" id="{DD174B59-BCA3-395A-E84A-3DD56CADCCFA}"/>
                </a:ext>
              </a:extLst>
            </p:cNvPr>
            <p:cNvSpPr txBox="1"/>
            <p:nvPr/>
          </p:nvSpPr>
          <p:spPr bwMode="auto">
            <a:xfrm>
              <a:off x="3580980" y="4147244"/>
              <a:ext cx="3802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9253" name="TextBox 9252">
              <a:extLst>
                <a:ext uri="{FF2B5EF4-FFF2-40B4-BE49-F238E27FC236}">
                  <a16:creationId xmlns:a16="http://schemas.microsoft.com/office/drawing/2014/main" id="{C78A0954-97BD-EEFA-8234-80691C195947}"/>
                </a:ext>
              </a:extLst>
            </p:cNvPr>
            <p:cNvSpPr txBox="1"/>
            <p:nvPr/>
          </p:nvSpPr>
          <p:spPr bwMode="auto">
            <a:xfrm>
              <a:off x="3818672" y="4144127"/>
              <a:ext cx="4315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9254" name="TextBox 9253">
              <a:extLst>
                <a:ext uri="{FF2B5EF4-FFF2-40B4-BE49-F238E27FC236}">
                  <a16:creationId xmlns:a16="http://schemas.microsoft.com/office/drawing/2014/main" id="{6D98F603-85C4-E754-9AC1-B378CAEBB1AF}"/>
                </a:ext>
              </a:extLst>
            </p:cNvPr>
            <p:cNvSpPr txBox="1"/>
            <p:nvPr/>
          </p:nvSpPr>
          <p:spPr bwMode="auto">
            <a:xfrm>
              <a:off x="4083546" y="4144127"/>
              <a:ext cx="42191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22</a:t>
              </a:r>
            </a:p>
          </p:txBody>
        </p:sp>
        <p:sp>
          <p:nvSpPr>
            <p:cNvPr id="9255" name="TextBox 9254">
              <a:extLst>
                <a:ext uri="{FF2B5EF4-FFF2-40B4-BE49-F238E27FC236}">
                  <a16:creationId xmlns:a16="http://schemas.microsoft.com/office/drawing/2014/main" id="{795592C7-01EA-723F-D3E5-CB82B12ECA79}"/>
                </a:ext>
              </a:extLst>
            </p:cNvPr>
            <p:cNvSpPr txBox="1"/>
            <p:nvPr/>
          </p:nvSpPr>
          <p:spPr bwMode="auto">
            <a:xfrm>
              <a:off x="4341273" y="4150090"/>
              <a:ext cx="4331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24</a:t>
              </a:r>
            </a:p>
          </p:txBody>
        </p:sp>
        <p:sp>
          <p:nvSpPr>
            <p:cNvPr id="9256" name="TextBox 9255">
              <a:extLst>
                <a:ext uri="{FF2B5EF4-FFF2-40B4-BE49-F238E27FC236}">
                  <a16:creationId xmlns:a16="http://schemas.microsoft.com/office/drawing/2014/main" id="{C1880663-97E4-24BE-2376-7F7ABE745651}"/>
                </a:ext>
              </a:extLst>
            </p:cNvPr>
            <p:cNvSpPr txBox="1"/>
            <p:nvPr/>
          </p:nvSpPr>
          <p:spPr bwMode="auto">
            <a:xfrm>
              <a:off x="4601339" y="4150090"/>
              <a:ext cx="4331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26</a:t>
              </a:r>
            </a:p>
          </p:txBody>
        </p:sp>
        <p:sp>
          <p:nvSpPr>
            <p:cNvPr id="9257" name="TextBox 9256">
              <a:extLst>
                <a:ext uri="{FF2B5EF4-FFF2-40B4-BE49-F238E27FC236}">
                  <a16:creationId xmlns:a16="http://schemas.microsoft.com/office/drawing/2014/main" id="{D45035E8-3832-57D6-581F-0955B60071E5}"/>
                </a:ext>
              </a:extLst>
            </p:cNvPr>
            <p:cNvSpPr txBox="1"/>
            <p:nvPr/>
          </p:nvSpPr>
          <p:spPr bwMode="auto">
            <a:xfrm>
              <a:off x="4864678" y="4146973"/>
              <a:ext cx="4331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28</a:t>
              </a:r>
            </a:p>
          </p:txBody>
        </p:sp>
        <p:sp>
          <p:nvSpPr>
            <p:cNvPr id="9258" name="TextBox 9257">
              <a:extLst>
                <a:ext uri="{FF2B5EF4-FFF2-40B4-BE49-F238E27FC236}">
                  <a16:creationId xmlns:a16="http://schemas.microsoft.com/office/drawing/2014/main" id="{A2904BD0-CEBF-B9A3-CA26-AAE7FDE28AD6}"/>
                </a:ext>
              </a:extLst>
            </p:cNvPr>
            <p:cNvSpPr txBox="1"/>
            <p:nvPr/>
          </p:nvSpPr>
          <p:spPr bwMode="auto">
            <a:xfrm>
              <a:off x="5124745" y="4146973"/>
              <a:ext cx="43313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30</a:t>
              </a:r>
            </a:p>
          </p:txBody>
        </p:sp>
      </p:grpSp>
      <p:grpSp>
        <p:nvGrpSpPr>
          <p:cNvPr id="9260" name="Group 9259">
            <a:extLst>
              <a:ext uri="{FF2B5EF4-FFF2-40B4-BE49-F238E27FC236}">
                <a16:creationId xmlns:a16="http://schemas.microsoft.com/office/drawing/2014/main" id="{92320D29-D501-9979-59B1-95787D37E88E}"/>
              </a:ext>
            </a:extLst>
          </p:cNvPr>
          <p:cNvGrpSpPr/>
          <p:nvPr/>
        </p:nvGrpSpPr>
        <p:grpSpPr>
          <a:xfrm>
            <a:off x="6560801" y="4404965"/>
            <a:ext cx="4305548" cy="345800"/>
            <a:chOff x="1252328" y="4144127"/>
            <a:chExt cx="4305548" cy="345800"/>
          </a:xfrm>
        </p:grpSpPr>
        <p:sp>
          <p:nvSpPr>
            <p:cNvPr id="9261" name="TextBox 9260">
              <a:extLst>
                <a:ext uri="{FF2B5EF4-FFF2-40B4-BE49-F238E27FC236}">
                  <a16:creationId xmlns:a16="http://schemas.microsoft.com/office/drawing/2014/main" id="{5F56BB7D-E06A-E12D-2B8A-9941EBFDDE33}"/>
                </a:ext>
              </a:extLst>
            </p:cNvPr>
            <p:cNvSpPr txBox="1"/>
            <p:nvPr/>
          </p:nvSpPr>
          <p:spPr bwMode="auto">
            <a:xfrm>
              <a:off x="1252328" y="4148527"/>
              <a:ext cx="3129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9262" name="TextBox 9261">
              <a:extLst>
                <a:ext uri="{FF2B5EF4-FFF2-40B4-BE49-F238E27FC236}">
                  <a16:creationId xmlns:a16="http://schemas.microsoft.com/office/drawing/2014/main" id="{B004CD67-AA07-9BA2-3CD7-028290120A47}"/>
                </a:ext>
              </a:extLst>
            </p:cNvPr>
            <p:cNvSpPr txBox="1"/>
            <p:nvPr/>
          </p:nvSpPr>
          <p:spPr bwMode="auto">
            <a:xfrm>
              <a:off x="1517203" y="4148527"/>
              <a:ext cx="30328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263" name="TextBox 9262">
              <a:extLst>
                <a:ext uri="{FF2B5EF4-FFF2-40B4-BE49-F238E27FC236}">
                  <a16:creationId xmlns:a16="http://schemas.microsoft.com/office/drawing/2014/main" id="{07CBB1C1-D87D-3638-4D08-EC4BD643218B}"/>
                </a:ext>
              </a:extLst>
            </p:cNvPr>
            <p:cNvSpPr txBox="1"/>
            <p:nvPr/>
          </p:nvSpPr>
          <p:spPr bwMode="auto">
            <a:xfrm>
              <a:off x="1774931" y="4145410"/>
              <a:ext cx="31451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9264" name="TextBox 9263">
              <a:extLst>
                <a:ext uri="{FF2B5EF4-FFF2-40B4-BE49-F238E27FC236}">
                  <a16:creationId xmlns:a16="http://schemas.microsoft.com/office/drawing/2014/main" id="{D1107D78-E982-913A-CAEE-CD67723730C2}"/>
                </a:ext>
              </a:extLst>
            </p:cNvPr>
            <p:cNvSpPr txBox="1"/>
            <p:nvPr/>
          </p:nvSpPr>
          <p:spPr bwMode="auto">
            <a:xfrm>
              <a:off x="2034997" y="4145410"/>
              <a:ext cx="31451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9265" name="TextBox 9264">
              <a:extLst>
                <a:ext uri="{FF2B5EF4-FFF2-40B4-BE49-F238E27FC236}">
                  <a16:creationId xmlns:a16="http://schemas.microsoft.com/office/drawing/2014/main" id="{78F9847F-7840-993D-D5F1-4892EE0B2243}"/>
                </a:ext>
              </a:extLst>
            </p:cNvPr>
            <p:cNvSpPr txBox="1"/>
            <p:nvPr/>
          </p:nvSpPr>
          <p:spPr bwMode="auto">
            <a:xfrm>
              <a:off x="2298335" y="4151373"/>
              <a:ext cx="31451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9266" name="TextBox 9265">
              <a:extLst>
                <a:ext uri="{FF2B5EF4-FFF2-40B4-BE49-F238E27FC236}">
                  <a16:creationId xmlns:a16="http://schemas.microsoft.com/office/drawing/2014/main" id="{7DA409C5-2C0F-2ADC-340E-1285F38EF245}"/>
                </a:ext>
              </a:extLst>
            </p:cNvPr>
            <p:cNvSpPr txBox="1"/>
            <p:nvPr/>
          </p:nvSpPr>
          <p:spPr bwMode="auto">
            <a:xfrm>
              <a:off x="2526342" y="4151373"/>
              <a:ext cx="37862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9267" name="TextBox 9266">
              <a:extLst>
                <a:ext uri="{FF2B5EF4-FFF2-40B4-BE49-F238E27FC236}">
                  <a16:creationId xmlns:a16="http://schemas.microsoft.com/office/drawing/2014/main" id="{08875BCE-DE00-5CEA-8663-59CEE69717A7}"/>
                </a:ext>
              </a:extLst>
            </p:cNvPr>
            <p:cNvSpPr txBox="1"/>
            <p:nvPr/>
          </p:nvSpPr>
          <p:spPr bwMode="auto">
            <a:xfrm>
              <a:off x="2794489" y="4148256"/>
              <a:ext cx="36901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9268" name="TextBox 9267">
              <a:extLst>
                <a:ext uri="{FF2B5EF4-FFF2-40B4-BE49-F238E27FC236}">
                  <a16:creationId xmlns:a16="http://schemas.microsoft.com/office/drawing/2014/main" id="{345D9381-54CC-3579-0D93-9C6B890BED0E}"/>
                </a:ext>
              </a:extLst>
            </p:cNvPr>
            <p:cNvSpPr txBox="1"/>
            <p:nvPr/>
          </p:nvSpPr>
          <p:spPr bwMode="auto">
            <a:xfrm>
              <a:off x="3048945" y="4148256"/>
              <a:ext cx="3802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9269" name="TextBox 9268">
              <a:extLst>
                <a:ext uri="{FF2B5EF4-FFF2-40B4-BE49-F238E27FC236}">
                  <a16:creationId xmlns:a16="http://schemas.microsoft.com/office/drawing/2014/main" id="{CE565E41-81D5-10EA-1539-B29D8373196B}"/>
                </a:ext>
              </a:extLst>
            </p:cNvPr>
            <p:cNvSpPr txBox="1"/>
            <p:nvPr/>
          </p:nvSpPr>
          <p:spPr bwMode="auto">
            <a:xfrm>
              <a:off x="3320914" y="4147244"/>
              <a:ext cx="3802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9270" name="TextBox 9269">
              <a:extLst>
                <a:ext uri="{FF2B5EF4-FFF2-40B4-BE49-F238E27FC236}">
                  <a16:creationId xmlns:a16="http://schemas.microsoft.com/office/drawing/2014/main" id="{370BDD83-CAF2-A3EC-6C46-4E6939CC845C}"/>
                </a:ext>
              </a:extLst>
            </p:cNvPr>
            <p:cNvSpPr txBox="1"/>
            <p:nvPr/>
          </p:nvSpPr>
          <p:spPr bwMode="auto">
            <a:xfrm>
              <a:off x="3580980" y="4147244"/>
              <a:ext cx="3802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9271" name="TextBox 9270">
              <a:extLst>
                <a:ext uri="{FF2B5EF4-FFF2-40B4-BE49-F238E27FC236}">
                  <a16:creationId xmlns:a16="http://schemas.microsoft.com/office/drawing/2014/main" id="{BE2D1E62-02D1-1B1D-3658-ACEDD3918EE0}"/>
                </a:ext>
              </a:extLst>
            </p:cNvPr>
            <p:cNvSpPr txBox="1"/>
            <p:nvPr/>
          </p:nvSpPr>
          <p:spPr bwMode="auto">
            <a:xfrm>
              <a:off x="3818672" y="4144127"/>
              <a:ext cx="4315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9272" name="TextBox 9271">
              <a:extLst>
                <a:ext uri="{FF2B5EF4-FFF2-40B4-BE49-F238E27FC236}">
                  <a16:creationId xmlns:a16="http://schemas.microsoft.com/office/drawing/2014/main" id="{AE59F032-2B3B-FB0F-7009-A2D95049FDCC}"/>
                </a:ext>
              </a:extLst>
            </p:cNvPr>
            <p:cNvSpPr txBox="1"/>
            <p:nvPr/>
          </p:nvSpPr>
          <p:spPr bwMode="auto">
            <a:xfrm>
              <a:off x="4083546" y="4144127"/>
              <a:ext cx="42191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22</a:t>
              </a:r>
            </a:p>
          </p:txBody>
        </p:sp>
        <p:sp>
          <p:nvSpPr>
            <p:cNvPr id="9273" name="TextBox 9272">
              <a:extLst>
                <a:ext uri="{FF2B5EF4-FFF2-40B4-BE49-F238E27FC236}">
                  <a16:creationId xmlns:a16="http://schemas.microsoft.com/office/drawing/2014/main" id="{3D59F898-C0C1-28BD-ADD8-8048997A23E8}"/>
                </a:ext>
              </a:extLst>
            </p:cNvPr>
            <p:cNvSpPr txBox="1"/>
            <p:nvPr/>
          </p:nvSpPr>
          <p:spPr bwMode="auto">
            <a:xfrm>
              <a:off x="4341273" y="4150090"/>
              <a:ext cx="4331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24</a:t>
              </a:r>
            </a:p>
          </p:txBody>
        </p:sp>
        <p:sp>
          <p:nvSpPr>
            <p:cNvPr id="9274" name="TextBox 9273">
              <a:extLst>
                <a:ext uri="{FF2B5EF4-FFF2-40B4-BE49-F238E27FC236}">
                  <a16:creationId xmlns:a16="http://schemas.microsoft.com/office/drawing/2014/main" id="{31FD6950-2C47-8AF6-EE1F-36C13DD91946}"/>
                </a:ext>
              </a:extLst>
            </p:cNvPr>
            <p:cNvSpPr txBox="1"/>
            <p:nvPr/>
          </p:nvSpPr>
          <p:spPr bwMode="auto">
            <a:xfrm>
              <a:off x="4601339" y="4150090"/>
              <a:ext cx="4331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26</a:t>
              </a:r>
            </a:p>
          </p:txBody>
        </p:sp>
        <p:sp>
          <p:nvSpPr>
            <p:cNvPr id="9275" name="TextBox 9274">
              <a:extLst>
                <a:ext uri="{FF2B5EF4-FFF2-40B4-BE49-F238E27FC236}">
                  <a16:creationId xmlns:a16="http://schemas.microsoft.com/office/drawing/2014/main" id="{41B9A23B-9653-924F-5878-A93061D4E1E5}"/>
                </a:ext>
              </a:extLst>
            </p:cNvPr>
            <p:cNvSpPr txBox="1"/>
            <p:nvPr/>
          </p:nvSpPr>
          <p:spPr bwMode="auto">
            <a:xfrm>
              <a:off x="4864678" y="4146973"/>
              <a:ext cx="4331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28</a:t>
              </a:r>
            </a:p>
          </p:txBody>
        </p:sp>
        <p:sp>
          <p:nvSpPr>
            <p:cNvPr id="9276" name="TextBox 9275">
              <a:extLst>
                <a:ext uri="{FF2B5EF4-FFF2-40B4-BE49-F238E27FC236}">
                  <a16:creationId xmlns:a16="http://schemas.microsoft.com/office/drawing/2014/main" id="{7DB306D1-7AC0-4B64-0DFA-A52A0B903051}"/>
                </a:ext>
              </a:extLst>
            </p:cNvPr>
            <p:cNvSpPr txBox="1"/>
            <p:nvPr/>
          </p:nvSpPr>
          <p:spPr bwMode="auto">
            <a:xfrm>
              <a:off x="5124745" y="4146973"/>
              <a:ext cx="43313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30</a:t>
              </a:r>
            </a:p>
          </p:txBody>
        </p:sp>
      </p:grpSp>
      <p:sp>
        <p:nvSpPr>
          <p:cNvPr id="9277" name="TextBox 9276">
            <a:extLst>
              <a:ext uri="{FF2B5EF4-FFF2-40B4-BE49-F238E27FC236}">
                <a16:creationId xmlns:a16="http://schemas.microsoft.com/office/drawing/2014/main" id="{7B06B9E0-174C-1B84-0307-BD35AC852BF7}"/>
              </a:ext>
            </a:extLst>
          </p:cNvPr>
          <p:cNvSpPr txBox="1"/>
          <p:nvPr/>
        </p:nvSpPr>
        <p:spPr bwMode="auto">
          <a:xfrm>
            <a:off x="10687812" y="4411997"/>
            <a:ext cx="418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32</a:t>
            </a:r>
          </a:p>
        </p:txBody>
      </p:sp>
      <p:grpSp>
        <p:nvGrpSpPr>
          <p:cNvPr id="9239" name="Group 9238">
            <a:extLst>
              <a:ext uri="{FF2B5EF4-FFF2-40B4-BE49-F238E27FC236}">
                <a16:creationId xmlns:a16="http://schemas.microsoft.com/office/drawing/2014/main" id="{3D902846-BBC4-74C6-1A26-A78D500D6C5F}"/>
              </a:ext>
            </a:extLst>
          </p:cNvPr>
          <p:cNvGrpSpPr/>
          <p:nvPr/>
        </p:nvGrpSpPr>
        <p:grpSpPr>
          <a:xfrm>
            <a:off x="9676993" y="2673301"/>
            <a:ext cx="1636367" cy="523220"/>
            <a:chOff x="3969553" y="2480816"/>
            <a:chExt cx="1636367" cy="523220"/>
          </a:xfrm>
        </p:grpSpPr>
        <p:sp>
          <p:nvSpPr>
            <p:cNvPr id="9240" name="TextBox 9239">
              <a:extLst>
                <a:ext uri="{FF2B5EF4-FFF2-40B4-BE49-F238E27FC236}">
                  <a16:creationId xmlns:a16="http://schemas.microsoft.com/office/drawing/2014/main" id="{6A78F79E-A26B-834E-6DBE-639972ADA4B8}"/>
                </a:ext>
              </a:extLst>
            </p:cNvPr>
            <p:cNvSpPr txBox="1"/>
            <p:nvPr/>
          </p:nvSpPr>
          <p:spPr bwMode="auto">
            <a:xfrm>
              <a:off x="4106792" y="2480816"/>
              <a:ext cx="149912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177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Lu-PSMA-617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ARPI change</a:t>
              </a:r>
            </a:p>
          </p:txBody>
        </p:sp>
        <p:cxnSp>
          <p:nvCxnSpPr>
            <p:cNvPr id="9241" name="Straight Connector 9240">
              <a:extLst>
                <a:ext uri="{FF2B5EF4-FFF2-40B4-BE49-F238E27FC236}">
                  <a16:creationId xmlns:a16="http://schemas.microsoft.com/office/drawing/2014/main" id="{A1AD3D82-F41E-E577-14E7-97AD05CCA880}"/>
                </a:ext>
              </a:extLst>
            </p:cNvPr>
            <p:cNvCxnSpPr/>
            <p:nvPr/>
          </p:nvCxnSpPr>
          <p:spPr bwMode="auto">
            <a:xfrm>
              <a:off x="3969553" y="2614563"/>
              <a:ext cx="182880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42" name="Straight Connector 9241">
              <a:extLst>
                <a:ext uri="{FF2B5EF4-FFF2-40B4-BE49-F238E27FC236}">
                  <a16:creationId xmlns:a16="http://schemas.microsoft.com/office/drawing/2014/main" id="{F112F9DE-7BCD-540B-7CAE-19FD20511262}"/>
                </a:ext>
              </a:extLst>
            </p:cNvPr>
            <p:cNvCxnSpPr/>
            <p:nvPr/>
          </p:nvCxnSpPr>
          <p:spPr bwMode="auto">
            <a:xfrm>
              <a:off x="3969553" y="2856500"/>
              <a:ext cx="182880" cy="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282" name="TextBox 9281">
            <a:extLst>
              <a:ext uri="{FF2B5EF4-FFF2-40B4-BE49-F238E27FC236}">
                <a16:creationId xmlns:a16="http://schemas.microsoft.com/office/drawing/2014/main" id="{8DAE8B95-BB6F-B88F-B836-E3994A403768}"/>
              </a:ext>
            </a:extLst>
          </p:cNvPr>
          <p:cNvSpPr txBox="1"/>
          <p:nvPr/>
        </p:nvSpPr>
        <p:spPr bwMode="auto">
          <a:xfrm>
            <a:off x="1354363" y="2791404"/>
            <a:ext cx="105799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83" name="TextBox 9282">
            <a:extLst>
              <a:ext uri="{FF2B5EF4-FFF2-40B4-BE49-F238E27FC236}">
                <a16:creationId xmlns:a16="http://schemas.microsoft.com/office/drawing/2014/main" id="{5710909E-C2DB-0989-08CF-5F0053884458}"/>
              </a:ext>
            </a:extLst>
          </p:cNvPr>
          <p:cNvSpPr txBox="1"/>
          <p:nvPr/>
        </p:nvSpPr>
        <p:spPr bwMode="auto">
          <a:xfrm>
            <a:off x="1453332" y="2791404"/>
            <a:ext cx="105799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84" name="TextBox 9283">
            <a:extLst>
              <a:ext uri="{FF2B5EF4-FFF2-40B4-BE49-F238E27FC236}">
                <a16:creationId xmlns:a16="http://schemas.microsoft.com/office/drawing/2014/main" id="{64758C6E-EB35-0678-7289-2F729AA63CA0}"/>
              </a:ext>
            </a:extLst>
          </p:cNvPr>
          <p:cNvSpPr txBox="1"/>
          <p:nvPr/>
        </p:nvSpPr>
        <p:spPr bwMode="auto">
          <a:xfrm>
            <a:off x="1570215" y="2804200"/>
            <a:ext cx="76944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85" name="TextBox 9284">
            <a:extLst>
              <a:ext uri="{FF2B5EF4-FFF2-40B4-BE49-F238E27FC236}">
                <a16:creationId xmlns:a16="http://schemas.microsoft.com/office/drawing/2014/main" id="{A0AD94B1-F5B0-5243-8D54-CA40C576E541}"/>
              </a:ext>
            </a:extLst>
          </p:cNvPr>
          <p:cNvSpPr txBox="1"/>
          <p:nvPr/>
        </p:nvSpPr>
        <p:spPr bwMode="auto">
          <a:xfrm>
            <a:off x="1564013" y="2842835"/>
            <a:ext cx="105799" cy="1846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86" name="TextBox 9285">
            <a:extLst>
              <a:ext uri="{FF2B5EF4-FFF2-40B4-BE49-F238E27FC236}">
                <a16:creationId xmlns:a16="http://schemas.microsoft.com/office/drawing/2014/main" id="{5227636F-3DC6-FD11-13A8-C20394170456}"/>
              </a:ext>
            </a:extLst>
          </p:cNvPr>
          <p:cNvSpPr txBox="1"/>
          <p:nvPr/>
        </p:nvSpPr>
        <p:spPr bwMode="auto">
          <a:xfrm>
            <a:off x="1615120" y="307414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87" name="TextBox 9286">
            <a:extLst>
              <a:ext uri="{FF2B5EF4-FFF2-40B4-BE49-F238E27FC236}">
                <a16:creationId xmlns:a16="http://schemas.microsoft.com/office/drawing/2014/main" id="{DA614859-0977-00D3-E8B0-F2B69C0EB3E5}"/>
              </a:ext>
            </a:extLst>
          </p:cNvPr>
          <p:cNvSpPr txBox="1"/>
          <p:nvPr/>
        </p:nvSpPr>
        <p:spPr bwMode="auto">
          <a:xfrm>
            <a:off x="1637145" y="311908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88" name="TextBox 9287">
            <a:extLst>
              <a:ext uri="{FF2B5EF4-FFF2-40B4-BE49-F238E27FC236}">
                <a16:creationId xmlns:a16="http://schemas.microsoft.com/office/drawing/2014/main" id="{45BB7727-7AF2-1BCE-4538-42ABB8D5D093}"/>
              </a:ext>
            </a:extLst>
          </p:cNvPr>
          <p:cNvSpPr txBox="1"/>
          <p:nvPr/>
        </p:nvSpPr>
        <p:spPr bwMode="auto">
          <a:xfrm>
            <a:off x="1679442" y="325209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89" name="TextBox 9288">
            <a:extLst>
              <a:ext uri="{FF2B5EF4-FFF2-40B4-BE49-F238E27FC236}">
                <a16:creationId xmlns:a16="http://schemas.microsoft.com/office/drawing/2014/main" id="{6ABF4890-3EC7-941D-DFB2-A5353C85714B}"/>
              </a:ext>
            </a:extLst>
          </p:cNvPr>
          <p:cNvSpPr txBox="1"/>
          <p:nvPr/>
        </p:nvSpPr>
        <p:spPr bwMode="auto">
          <a:xfrm>
            <a:off x="1742681" y="326736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0" name="TextBox 9289">
            <a:extLst>
              <a:ext uri="{FF2B5EF4-FFF2-40B4-BE49-F238E27FC236}">
                <a16:creationId xmlns:a16="http://schemas.microsoft.com/office/drawing/2014/main" id="{3204D1F5-D2FD-988B-5057-E0679EECD8A2}"/>
              </a:ext>
            </a:extLst>
          </p:cNvPr>
          <p:cNvSpPr txBox="1"/>
          <p:nvPr/>
        </p:nvSpPr>
        <p:spPr bwMode="auto">
          <a:xfrm>
            <a:off x="1841650" y="331772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1" name="TextBox 9290">
            <a:extLst>
              <a:ext uri="{FF2B5EF4-FFF2-40B4-BE49-F238E27FC236}">
                <a16:creationId xmlns:a16="http://schemas.microsoft.com/office/drawing/2014/main" id="{E3D738C4-F534-FB15-7F36-668E3226AFB4}"/>
              </a:ext>
            </a:extLst>
          </p:cNvPr>
          <p:cNvSpPr txBox="1"/>
          <p:nvPr/>
        </p:nvSpPr>
        <p:spPr bwMode="auto">
          <a:xfrm>
            <a:off x="1850137" y="334590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2" name="TextBox 9291">
            <a:extLst>
              <a:ext uri="{FF2B5EF4-FFF2-40B4-BE49-F238E27FC236}">
                <a16:creationId xmlns:a16="http://schemas.microsoft.com/office/drawing/2014/main" id="{A7DEA8DD-EFC9-A66C-7CD6-94F0AF35C929}"/>
              </a:ext>
            </a:extLst>
          </p:cNvPr>
          <p:cNvSpPr txBox="1"/>
          <p:nvPr/>
        </p:nvSpPr>
        <p:spPr bwMode="auto">
          <a:xfrm>
            <a:off x="1868049" y="337573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3" name="TextBox 9292">
            <a:extLst>
              <a:ext uri="{FF2B5EF4-FFF2-40B4-BE49-F238E27FC236}">
                <a16:creationId xmlns:a16="http://schemas.microsoft.com/office/drawing/2014/main" id="{92EFA5A8-2362-A3BD-B9D3-413A7AAA84A8}"/>
              </a:ext>
            </a:extLst>
          </p:cNvPr>
          <p:cNvSpPr txBox="1"/>
          <p:nvPr/>
        </p:nvSpPr>
        <p:spPr bwMode="auto">
          <a:xfrm>
            <a:off x="1884366" y="340615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4" name="TextBox 9293">
            <a:extLst>
              <a:ext uri="{FF2B5EF4-FFF2-40B4-BE49-F238E27FC236}">
                <a16:creationId xmlns:a16="http://schemas.microsoft.com/office/drawing/2014/main" id="{90F975C6-1C6E-0EF4-4A9E-4E2CB39C4388}"/>
              </a:ext>
            </a:extLst>
          </p:cNvPr>
          <p:cNvSpPr txBox="1"/>
          <p:nvPr/>
        </p:nvSpPr>
        <p:spPr bwMode="auto">
          <a:xfrm>
            <a:off x="1918183" y="345780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5" name="TextBox 9294">
            <a:extLst>
              <a:ext uri="{FF2B5EF4-FFF2-40B4-BE49-F238E27FC236}">
                <a16:creationId xmlns:a16="http://schemas.microsoft.com/office/drawing/2014/main" id="{492793DC-649C-BC32-1375-99700EE601E5}"/>
              </a:ext>
            </a:extLst>
          </p:cNvPr>
          <p:cNvSpPr txBox="1"/>
          <p:nvPr/>
        </p:nvSpPr>
        <p:spPr bwMode="auto">
          <a:xfrm>
            <a:off x="1978415" y="347714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6" name="TextBox 9295">
            <a:extLst>
              <a:ext uri="{FF2B5EF4-FFF2-40B4-BE49-F238E27FC236}">
                <a16:creationId xmlns:a16="http://schemas.microsoft.com/office/drawing/2014/main" id="{AE7B72AD-E2EC-4117-A275-8E8AA7046815}"/>
              </a:ext>
            </a:extLst>
          </p:cNvPr>
          <p:cNvSpPr txBox="1"/>
          <p:nvPr/>
        </p:nvSpPr>
        <p:spPr bwMode="auto">
          <a:xfrm>
            <a:off x="2051116" y="348275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7" name="TextBox 9296">
            <a:extLst>
              <a:ext uri="{FF2B5EF4-FFF2-40B4-BE49-F238E27FC236}">
                <a16:creationId xmlns:a16="http://schemas.microsoft.com/office/drawing/2014/main" id="{DE579F7C-9DBD-B359-64B8-7BEF3CE6DD9C}"/>
              </a:ext>
            </a:extLst>
          </p:cNvPr>
          <p:cNvSpPr txBox="1"/>
          <p:nvPr/>
        </p:nvSpPr>
        <p:spPr bwMode="auto">
          <a:xfrm>
            <a:off x="2067021" y="350756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8" name="TextBox 9297">
            <a:extLst>
              <a:ext uri="{FF2B5EF4-FFF2-40B4-BE49-F238E27FC236}">
                <a16:creationId xmlns:a16="http://schemas.microsoft.com/office/drawing/2014/main" id="{77F35C8D-2329-D926-E38C-47BB30E63599}"/>
              </a:ext>
            </a:extLst>
          </p:cNvPr>
          <p:cNvSpPr txBox="1"/>
          <p:nvPr/>
        </p:nvSpPr>
        <p:spPr bwMode="auto">
          <a:xfrm>
            <a:off x="2078683" y="354326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299" name="TextBox 9298">
            <a:extLst>
              <a:ext uri="{FF2B5EF4-FFF2-40B4-BE49-F238E27FC236}">
                <a16:creationId xmlns:a16="http://schemas.microsoft.com/office/drawing/2014/main" id="{49DB70A2-97D6-5200-50A1-05DFB0882A16}"/>
              </a:ext>
            </a:extLst>
          </p:cNvPr>
          <p:cNvSpPr txBox="1"/>
          <p:nvPr/>
        </p:nvSpPr>
        <p:spPr bwMode="auto">
          <a:xfrm>
            <a:off x="2105493" y="357896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0" name="TextBox 9299">
            <a:extLst>
              <a:ext uri="{FF2B5EF4-FFF2-40B4-BE49-F238E27FC236}">
                <a16:creationId xmlns:a16="http://schemas.microsoft.com/office/drawing/2014/main" id="{FE0C1454-2F05-9FA4-396D-E2A930EDADF9}"/>
              </a:ext>
            </a:extLst>
          </p:cNvPr>
          <p:cNvSpPr txBox="1"/>
          <p:nvPr/>
        </p:nvSpPr>
        <p:spPr bwMode="auto">
          <a:xfrm>
            <a:off x="2475138" y="387060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1" name="TextBox 9300">
            <a:extLst>
              <a:ext uri="{FF2B5EF4-FFF2-40B4-BE49-F238E27FC236}">
                <a16:creationId xmlns:a16="http://schemas.microsoft.com/office/drawing/2014/main" id="{927B94DA-EE4F-3F9D-0472-8D750FBD3DA4}"/>
              </a:ext>
            </a:extLst>
          </p:cNvPr>
          <p:cNvSpPr txBox="1"/>
          <p:nvPr/>
        </p:nvSpPr>
        <p:spPr bwMode="auto">
          <a:xfrm>
            <a:off x="2535635" y="391220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2" name="TextBox 9301">
            <a:extLst>
              <a:ext uri="{FF2B5EF4-FFF2-40B4-BE49-F238E27FC236}">
                <a16:creationId xmlns:a16="http://schemas.microsoft.com/office/drawing/2014/main" id="{AEA74B4F-9FAC-6EDE-D535-BE030ECB29AC}"/>
              </a:ext>
            </a:extLst>
          </p:cNvPr>
          <p:cNvSpPr txBox="1"/>
          <p:nvPr/>
        </p:nvSpPr>
        <p:spPr bwMode="auto">
          <a:xfrm>
            <a:off x="2575144" y="391633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3" name="TextBox 9302">
            <a:extLst>
              <a:ext uri="{FF2B5EF4-FFF2-40B4-BE49-F238E27FC236}">
                <a16:creationId xmlns:a16="http://schemas.microsoft.com/office/drawing/2014/main" id="{3965CC80-9FF7-00F9-8088-20B6D4B15641}"/>
              </a:ext>
            </a:extLst>
          </p:cNvPr>
          <p:cNvSpPr txBox="1"/>
          <p:nvPr/>
        </p:nvSpPr>
        <p:spPr bwMode="auto">
          <a:xfrm>
            <a:off x="3178223" y="405039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4" name="TextBox 9303">
            <a:extLst>
              <a:ext uri="{FF2B5EF4-FFF2-40B4-BE49-F238E27FC236}">
                <a16:creationId xmlns:a16="http://schemas.microsoft.com/office/drawing/2014/main" id="{9F170752-57F7-C885-2C63-6D463AECBE57}"/>
              </a:ext>
            </a:extLst>
          </p:cNvPr>
          <p:cNvSpPr txBox="1"/>
          <p:nvPr/>
        </p:nvSpPr>
        <p:spPr bwMode="auto">
          <a:xfrm>
            <a:off x="3490322" y="411146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5" name="TextBox 9304">
            <a:extLst>
              <a:ext uri="{FF2B5EF4-FFF2-40B4-BE49-F238E27FC236}">
                <a16:creationId xmlns:a16="http://schemas.microsoft.com/office/drawing/2014/main" id="{E879DF29-6F14-6576-B22A-AB1E63DC3385}"/>
              </a:ext>
            </a:extLst>
          </p:cNvPr>
          <p:cNvSpPr txBox="1"/>
          <p:nvPr/>
        </p:nvSpPr>
        <p:spPr bwMode="auto">
          <a:xfrm>
            <a:off x="3518914" y="411146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6" name="TextBox 9305">
            <a:extLst>
              <a:ext uri="{FF2B5EF4-FFF2-40B4-BE49-F238E27FC236}">
                <a16:creationId xmlns:a16="http://schemas.microsoft.com/office/drawing/2014/main" id="{B23057CF-D1C7-7361-6520-21CACFD2E7D9}"/>
              </a:ext>
            </a:extLst>
          </p:cNvPr>
          <p:cNvSpPr txBox="1"/>
          <p:nvPr/>
        </p:nvSpPr>
        <p:spPr bwMode="auto">
          <a:xfrm>
            <a:off x="3557386" y="411146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7" name="TextBox 9306">
            <a:extLst>
              <a:ext uri="{FF2B5EF4-FFF2-40B4-BE49-F238E27FC236}">
                <a16:creationId xmlns:a16="http://schemas.microsoft.com/office/drawing/2014/main" id="{76A57785-EB18-7D5C-85FE-D26245D1EB9E}"/>
              </a:ext>
            </a:extLst>
          </p:cNvPr>
          <p:cNvSpPr txBox="1"/>
          <p:nvPr/>
        </p:nvSpPr>
        <p:spPr bwMode="auto">
          <a:xfrm>
            <a:off x="3575491" y="411559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8" name="TextBox 9307">
            <a:extLst>
              <a:ext uri="{FF2B5EF4-FFF2-40B4-BE49-F238E27FC236}">
                <a16:creationId xmlns:a16="http://schemas.microsoft.com/office/drawing/2014/main" id="{D0E4293C-6A55-2C1A-03FD-E9ADF3E6DC94}"/>
              </a:ext>
            </a:extLst>
          </p:cNvPr>
          <p:cNvSpPr txBox="1"/>
          <p:nvPr/>
        </p:nvSpPr>
        <p:spPr bwMode="auto">
          <a:xfrm>
            <a:off x="3617883" y="412476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09" name="TextBox 9308">
            <a:extLst>
              <a:ext uri="{FF2B5EF4-FFF2-40B4-BE49-F238E27FC236}">
                <a16:creationId xmlns:a16="http://schemas.microsoft.com/office/drawing/2014/main" id="{57CC3A55-FD3A-5A77-300C-15DB0627B95D}"/>
              </a:ext>
            </a:extLst>
          </p:cNvPr>
          <p:cNvSpPr txBox="1"/>
          <p:nvPr/>
        </p:nvSpPr>
        <p:spPr bwMode="auto">
          <a:xfrm>
            <a:off x="3646371" y="412683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10" name="TextBox 9309">
            <a:extLst>
              <a:ext uri="{FF2B5EF4-FFF2-40B4-BE49-F238E27FC236}">
                <a16:creationId xmlns:a16="http://schemas.microsoft.com/office/drawing/2014/main" id="{DD4D2609-47FE-FDAC-AD1D-3A5013CA32EF}"/>
              </a:ext>
            </a:extLst>
          </p:cNvPr>
          <p:cNvSpPr txBox="1"/>
          <p:nvPr/>
        </p:nvSpPr>
        <p:spPr bwMode="auto">
          <a:xfrm>
            <a:off x="3892710" y="413348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11" name="TextBox 9310">
            <a:extLst>
              <a:ext uri="{FF2B5EF4-FFF2-40B4-BE49-F238E27FC236}">
                <a16:creationId xmlns:a16="http://schemas.microsoft.com/office/drawing/2014/main" id="{81460718-479C-9979-36F0-C94027AEF571}"/>
              </a:ext>
            </a:extLst>
          </p:cNvPr>
          <p:cNvSpPr txBox="1"/>
          <p:nvPr/>
        </p:nvSpPr>
        <p:spPr bwMode="auto">
          <a:xfrm>
            <a:off x="3930722" y="414801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12" name="TextBox 9311">
            <a:extLst>
              <a:ext uri="{FF2B5EF4-FFF2-40B4-BE49-F238E27FC236}">
                <a16:creationId xmlns:a16="http://schemas.microsoft.com/office/drawing/2014/main" id="{32823538-B52B-7C46-A1DF-23A9F743F69B}"/>
              </a:ext>
            </a:extLst>
          </p:cNvPr>
          <p:cNvSpPr txBox="1"/>
          <p:nvPr/>
        </p:nvSpPr>
        <p:spPr bwMode="auto">
          <a:xfrm>
            <a:off x="3956302" y="415009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13" name="TextBox 9312">
            <a:extLst>
              <a:ext uri="{FF2B5EF4-FFF2-40B4-BE49-F238E27FC236}">
                <a16:creationId xmlns:a16="http://schemas.microsoft.com/office/drawing/2014/main" id="{F30DC88D-38F9-4760-65C9-C05ADE2549FA}"/>
              </a:ext>
            </a:extLst>
          </p:cNvPr>
          <p:cNvSpPr txBox="1"/>
          <p:nvPr/>
        </p:nvSpPr>
        <p:spPr bwMode="auto">
          <a:xfrm>
            <a:off x="4250297" y="415009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14" name="TextBox 9313">
            <a:extLst>
              <a:ext uri="{FF2B5EF4-FFF2-40B4-BE49-F238E27FC236}">
                <a16:creationId xmlns:a16="http://schemas.microsoft.com/office/drawing/2014/main" id="{3F05B12E-2593-5CB3-4DDE-16BF37790B8B}"/>
              </a:ext>
            </a:extLst>
          </p:cNvPr>
          <p:cNvSpPr txBox="1"/>
          <p:nvPr/>
        </p:nvSpPr>
        <p:spPr bwMode="auto">
          <a:xfrm>
            <a:off x="4281753" y="415009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15" name="TextBox 9314">
            <a:extLst>
              <a:ext uri="{FF2B5EF4-FFF2-40B4-BE49-F238E27FC236}">
                <a16:creationId xmlns:a16="http://schemas.microsoft.com/office/drawing/2014/main" id="{534DD9F8-7CC5-9F6D-E142-E1DB5ACD75C2}"/>
              </a:ext>
            </a:extLst>
          </p:cNvPr>
          <p:cNvSpPr txBox="1"/>
          <p:nvPr/>
        </p:nvSpPr>
        <p:spPr bwMode="auto">
          <a:xfrm>
            <a:off x="4299379" y="415009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16" name="TextBox 9315">
            <a:extLst>
              <a:ext uri="{FF2B5EF4-FFF2-40B4-BE49-F238E27FC236}">
                <a16:creationId xmlns:a16="http://schemas.microsoft.com/office/drawing/2014/main" id="{2CFF28BD-92A7-0067-AD0C-70781E37F4DB}"/>
              </a:ext>
            </a:extLst>
          </p:cNvPr>
          <p:cNvSpPr txBox="1"/>
          <p:nvPr/>
        </p:nvSpPr>
        <p:spPr bwMode="auto">
          <a:xfrm>
            <a:off x="4609085" y="415009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17" name="TextBox 9316">
            <a:extLst>
              <a:ext uri="{FF2B5EF4-FFF2-40B4-BE49-F238E27FC236}">
                <a16:creationId xmlns:a16="http://schemas.microsoft.com/office/drawing/2014/main" id="{95245AB2-93AE-AFDF-1E9F-571CEE9864E6}"/>
              </a:ext>
            </a:extLst>
          </p:cNvPr>
          <p:cNvSpPr txBox="1"/>
          <p:nvPr/>
        </p:nvSpPr>
        <p:spPr bwMode="auto">
          <a:xfrm>
            <a:off x="4643460" y="415009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18" name="TextBox 9317">
            <a:extLst>
              <a:ext uri="{FF2B5EF4-FFF2-40B4-BE49-F238E27FC236}">
                <a16:creationId xmlns:a16="http://schemas.microsoft.com/office/drawing/2014/main" id="{50A0EBDD-5BF7-0683-1BC4-45C9B679876D}"/>
              </a:ext>
            </a:extLst>
          </p:cNvPr>
          <p:cNvSpPr txBox="1"/>
          <p:nvPr/>
        </p:nvSpPr>
        <p:spPr bwMode="auto">
          <a:xfrm>
            <a:off x="4997639" y="415009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19" name="TextBox 9318">
            <a:extLst>
              <a:ext uri="{FF2B5EF4-FFF2-40B4-BE49-F238E27FC236}">
                <a16:creationId xmlns:a16="http://schemas.microsoft.com/office/drawing/2014/main" id="{A464E70C-7601-E7E7-6FCD-6AB39263C560}"/>
              </a:ext>
            </a:extLst>
          </p:cNvPr>
          <p:cNvSpPr txBox="1"/>
          <p:nvPr/>
        </p:nvSpPr>
        <p:spPr bwMode="auto">
          <a:xfrm>
            <a:off x="5118980" y="415009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9321" name="Graphic 9320">
            <a:extLst>
              <a:ext uri="{FF2B5EF4-FFF2-40B4-BE49-F238E27FC236}">
                <a16:creationId xmlns:a16="http://schemas.microsoft.com/office/drawing/2014/main" id="{E386B481-957F-2A38-DEAC-4760BEDE51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78440" y="2883737"/>
            <a:ext cx="3663211" cy="1309777"/>
          </a:xfrm>
          <a:prstGeom prst="rect">
            <a:avLst/>
          </a:prstGeom>
        </p:spPr>
      </p:pic>
      <p:pic>
        <p:nvPicPr>
          <p:cNvPr id="9281" name="Graphic 9280">
            <a:extLst>
              <a:ext uri="{FF2B5EF4-FFF2-40B4-BE49-F238E27FC236}">
                <a16:creationId xmlns:a16="http://schemas.microsoft.com/office/drawing/2014/main" id="{AE655C0C-E5B1-3A07-5456-47C8CD4A4E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97382" y="2869326"/>
            <a:ext cx="3791086" cy="1400311"/>
          </a:xfrm>
          <a:prstGeom prst="rect">
            <a:avLst/>
          </a:prstGeom>
        </p:spPr>
      </p:pic>
      <p:sp>
        <p:nvSpPr>
          <p:cNvPr id="9323" name="TextBox 9322">
            <a:extLst>
              <a:ext uri="{FF2B5EF4-FFF2-40B4-BE49-F238E27FC236}">
                <a16:creationId xmlns:a16="http://schemas.microsoft.com/office/drawing/2014/main" id="{D8486430-BE39-3B94-DC6A-62768924D669}"/>
              </a:ext>
            </a:extLst>
          </p:cNvPr>
          <p:cNvSpPr txBox="1"/>
          <p:nvPr/>
        </p:nvSpPr>
        <p:spPr bwMode="auto">
          <a:xfrm>
            <a:off x="1623973" y="282746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24" name="TextBox 9323">
            <a:extLst>
              <a:ext uri="{FF2B5EF4-FFF2-40B4-BE49-F238E27FC236}">
                <a16:creationId xmlns:a16="http://schemas.microsoft.com/office/drawing/2014/main" id="{E8497DFE-16BD-840D-3E43-BC8807D0D942}"/>
              </a:ext>
            </a:extLst>
          </p:cNvPr>
          <p:cNvSpPr txBox="1"/>
          <p:nvPr/>
        </p:nvSpPr>
        <p:spPr bwMode="auto">
          <a:xfrm>
            <a:off x="1627986" y="284606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25" name="TextBox 9324">
            <a:extLst>
              <a:ext uri="{FF2B5EF4-FFF2-40B4-BE49-F238E27FC236}">
                <a16:creationId xmlns:a16="http://schemas.microsoft.com/office/drawing/2014/main" id="{420F15CB-E057-F071-4224-08B1C7C91EEE}"/>
              </a:ext>
            </a:extLst>
          </p:cNvPr>
          <p:cNvSpPr txBox="1"/>
          <p:nvPr/>
        </p:nvSpPr>
        <p:spPr bwMode="auto">
          <a:xfrm>
            <a:off x="1674741" y="295776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26" name="TextBox 9325">
            <a:extLst>
              <a:ext uri="{FF2B5EF4-FFF2-40B4-BE49-F238E27FC236}">
                <a16:creationId xmlns:a16="http://schemas.microsoft.com/office/drawing/2014/main" id="{30176F22-C60F-D177-F6C7-A3C21D53CFB5}"/>
              </a:ext>
            </a:extLst>
          </p:cNvPr>
          <p:cNvSpPr txBox="1"/>
          <p:nvPr/>
        </p:nvSpPr>
        <p:spPr bwMode="auto">
          <a:xfrm>
            <a:off x="1864897" y="307291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27" name="TextBox 9326">
            <a:extLst>
              <a:ext uri="{FF2B5EF4-FFF2-40B4-BE49-F238E27FC236}">
                <a16:creationId xmlns:a16="http://schemas.microsoft.com/office/drawing/2014/main" id="{BA75453A-FBD9-97C9-8A75-95C3C76A0568}"/>
              </a:ext>
            </a:extLst>
          </p:cNvPr>
          <p:cNvSpPr txBox="1"/>
          <p:nvPr/>
        </p:nvSpPr>
        <p:spPr bwMode="auto">
          <a:xfrm>
            <a:off x="1940001" y="313942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28" name="TextBox 9327">
            <a:extLst>
              <a:ext uri="{FF2B5EF4-FFF2-40B4-BE49-F238E27FC236}">
                <a16:creationId xmlns:a16="http://schemas.microsoft.com/office/drawing/2014/main" id="{5389CE80-02BF-3432-1042-728F351382D2}"/>
              </a:ext>
            </a:extLst>
          </p:cNvPr>
          <p:cNvSpPr txBox="1"/>
          <p:nvPr/>
        </p:nvSpPr>
        <p:spPr bwMode="auto">
          <a:xfrm>
            <a:off x="1953952" y="3138220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29" name="TextBox 9328">
            <a:extLst>
              <a:ext uri="{FF2B5EF4-FFF2-40B4-BE49-F238E27FC236}">
                <a16:creationId xmlns:a16="http://schemas.microsoft.com/office/drawing/2014/main" id="{D0FD9BFB-6102-1F42-4AC6-A664F365F26F}"/>
              </a:ext>
            </a:extLst>
          </p:cNvPr>
          <p:cNvSpPr txBox="1"/>
          <p:nvPr/>
        </p:nvSpPr>
        <p:spPr bwMode="auto">
          <a:xfrm>
            <a:off x="2050285" y="316092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0" name="TextBox 9329">
            <a:extLst>
              <a:ext uri="{FF2B5EF4-FFF2-40B4-BE49-F238E27FC236}">
                <a16:creationId xmlns:a16="http://schemas.microsoft.com/office/drawing/2014/main" id="{F1C53D01-E3F1-3932-97EA-D813A64028DB}"/>
              </a:ext>
            </a:extLst>
          </p:cNvPr>
          <p:cNvSpPr txBox="1"/>
          <p:nvPr/>
        </p:nvSpPr>
        <p:spPr bwMode="auto">
          <a:xfrm>
            <a:off x="2142116" y="324884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1" name="TextBox 9330">
            <a:extLst>
              <a:ext uri="{FF2B5EF4-FFF2-40B4-BE49-F238E27FC236}">
                <a16:creationId xmlns:a16="http://schemas.microsoft.com/office/drawing/2014/main" id="{D91B96A3-6A82-E470-0967-DA79C8DB21DB}"/>
              </a:ext>
            </a:extLst>
          </p:cNvPr>
          <p:cNvSpPr txBox="1"/>
          <p:nvPr/>
        </p:nvSpPr>
        <p:spPr bwMode="auto">
          <a:xfrm>
            <a:off x="2115628" y="317333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2" name="TextBox 9331">
            <a:extLst>
              <a:ext uri="{FF2B5EF4-FFF2-40B4-BE49-F238E27FC236}">
                <a16:creationId xmlns:a16="http://schemas.microsoft.com/office/drawing/2014/main" id="{1CAC23B9-1EF9-EC77-6DB2-496FC683E932}"/>
              </a:ext>
            </a:extLst>
          </p:cNvPr>
          <p:cNvSpPr txBox="1"/>
          <p:nvPr/>
        </p:nvSpPr>
        <p:spPr bwMode="auto">
          <a:xfrm>
            <a:off x="2208693" y="329070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3" name="TextBox 9332">
            <a:extLst>
              <a:ext uri="{FF2B5EF4-FFF2-40B4-BE49-F238E27FC236}">
                <a16:creationId xmlns:a16="http://schemas.microsoft.com/office/drawing/2014/main" id="{3E888FAA-849E-44AC-6731-647527454E5F}"/>
              </a:ext>
            </a:extLst>
          </p:cNvPr>
          <p:cNvSpPr txBox="1"/>
          <p:nvPr/>
        </p:nvSpPr>
        <p:spPr bwMode="auto">
          <a:xfrm>
            <a:off x="2310326" y="3322903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4" name="TextBox 9333">
            <a:extLst>
              <a:ext uri="{FF2B5EF4-FFF2-40B4-BE49-F238E27FC236}">
                <a16:creationId xmlns:a16="http://schemas.microsoft.com/office/drawing/2014/main" id="{02D89028-A4B5-3E70-EF20-EF13466DAB46}"/>
              </a:ext>
            </a:extLst>
          </p:cNvPr>
          <p:cNvSpPr txBox="1"/>
          <p:nvPr/>
        </p:nvSpPr>
        <p:spPr bwMode="auto">
          <a:xfrm>
            <a:off x="2353854" y="334424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5" name="TextBox 9334">
            <a:extLst>
              <a:ext uri="{FF2B5EF4-FFF2-40B4-BE49-F238E27FC236}">
                <a16:creationId xmlns:a16="http://schemas.microsoft.com/office/drawing/2014/main" id="{E400EE6B-A755-1530-4B7C-794DFBD0B276}"/>
              </a:ext>
            </a:extLst>
          </p:cNvPr>
          <p:cNvSpPr txBox="1"/>
          <p:nvPr/>
        </p:nvSpPr>
        <p:spPr bwMode="auto">
          <a:xfrm>
            <a:off x="2427903" y="337770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6" name="TextBox 9335">
            <a:extLst>
              <a:ext uri="{FF2B5EF4-FFF2-40B4-BE49-F238E27FC236}">
                <a16:creationId xmlns:a16="http://schemas.microsoft.com/office/drawing/2014/main" id="{5A7AA4E8-29C5-B6C9-3897-5AFCC0B0A499}"/>
              </a:ext>
            </a:extLst>
          </p:cNvPr>
          <p:cNvSpPr txBox="1"/>
          <p:nvPr/>
        </p:nvSpPr>
        <p:spPr bwMode="auto">
          <a:xfrm>
            <a:off x="2492407" y="341492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7" name="TextBox 9336">
            <a:extLst>
              <a:ext uri="{FF2B5EF4-FFF2-40B4-BE49-F238E27FC236}">
                <a16:creationId xmlns:a16="http://schemas.microsoft.com/office/drawing/2014/main" id="{4CC48404-10FB-5226-3E0E-FD72A0C39BDF}"/>
              </a:ext>
            </a:extLst>
          </p:cNvPr>
          <p:cNvSpPr txBox="1"/>
          <p:nvPr/>
        </p:nvSpPr>
        <p:spPr bwMode="auto">
          <a:xfrm>
            <a:off x="2595607" y="3446292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8" name="TextBox 9337">
            <a:extLst>
              <a:ext uri="{FF2B5EF4-FFF2-40B4-BE49-F238E27FC236}">
                <a16:creationId xmlns:a16="http://schemas.microsoft.com/office/drawing/2014/main" id="{8FE7CEAE-C491-C202-3847-173CBD697131}"/>
              </a:ext>
            </a:extLst>
          </p:cNvPr>
          <p:cNvSpPr txBox="1"/>
          <p:nvPr/>
        </p:nvSpPr>
        <p:spPr bwMode="auto">
          <a:xfrm>
            <a:off x="2830026" y="349956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39" name="TextBox 9338">
            <a:extLst>
              <a:ext uri="{FF2B5EF4-FFF2-40B4-BE49-F238E27FC236}">
                <a16:creationId xmlns:a16="http://schemas.microsoft.com/office/drawing/2014/main" id="{42F834A6-7F50-C80B-6E90-DC0FA772D1F1}"/>
              </a:ext>
            </a:extLst>
          </p:cNvPr>
          <p:cNvSpPr txBox="1"/>
          <p:nvPr/>
        </p:nvSpPr>
        <p:spPr bwMode="auto">
          <a:xfrm>
            <a:off x="2858520" y="352460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0" name="TextBox 9339">
            <a:extLst>
              <a:ext uri="{FF2B5EF4-FFF2-40B4-BE49-F238E27FC236}">
                <a16:creationId xmlns:a16="http://schemas.microsoft.com/office/drawing/2014/main" id="{254591E2-E9E2-F2B0-9964-923973A803F8}"/>
              </a:ext>
            </a:extLst>
          </p:cNvPr>
          <p:cNvSpPr txBox="1"/>
          <p:nvPr/>
        </p:nvSpPr>
        <p:spPr bwMode="auto">
          <a:xfrm>
            <a:off x="3111470" y="360810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1" name="TextBox 9340">
            <a:extLst>
              <a:ext uri="{FF2B5EF4-FFF2-40B4-BE49-F238E27FC236}">
                <a16:creationId xmlns:a16="http://schemas.microsoft.com/office/drawing/2014/main" id="{52ED356E-22EE-3659-F943-FEE77C12C7D4}"/>
              </a:ext>
            </a:extLst>
          </p:cNvPr>
          <p:cNvSpPr txBox="1"/>
          <p:nvPr/>
        </p:nvSpPr>
        <p:spPr bwMode="auto">
          <a:xfrm>
            <a:off x="3211261" y="363299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2" name="TextBox 9341">
            <a:extLst>
              <a:ext uri="{FF2B5EF4-FFF2-40B4-BE49-F238E27FC236}">
                <a16:creationId xmlns:a16="http://schemas.microsoft.com/office/drawing/2014/main" id="{4DD0C3EE-5471-7C02-DCE7-EAA5B22C5694}"/>
              </a:ext>
            </a:extLst>
          </p:cNvPr>
          <p:cNvSpPr txBox="1"/>
          <p:nvPr/>
        </p:nvSpPr>
        <p:spPr bwMode="auto">
          <a:xfrm>
            <a:off x="3226972" y="367361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3" name="TextBox 9342">
            <a:extLst>
              <a:ext uri="{FF2B5EF4-FFF2-40B4-BE49-F238E27FC236}">
                <a16:creationId xmlns:a16="http://schemas.microsoft.com/office/drawing/2014/main" id="{AD90DC6B-37CE-0EBC-C5DE-E444905404C4}"/>
              </a:ext>
            </a:extLst>
          </p:cNvPr>
          <p:cNvSpPr txBox="1"/>
          <p:nvPr/>
        </p:nvSpPr>
        <p:spPr bwMode="auto">
          <a:xfrm>
            <a:off x="3255167" y="372014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4" name="TextBox 9343">
            <a:extLst>
              <a:ext uri="{FF2B5EF4-FFF2-40B4-BE49-F238E27FC236}">
                <a16:creationId xmlns:a16="http://schemas.microsoft.com/office/drawing/2014/main" id="{AF5E3EBE-C8DA-E546-E307-7EB5267DD525}"/>
              </a:ext>
            </a:extLst>
          </p:cNvPr>
          <p:cNvSpPr txBox="1"/>
          <p:nvPr/>
        </p:nvSpPr>
        <p:spPr bwMode="auto">
          <a:xfrm>
            <a:off x="3276491" y="371889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5" name="TextBox 9344">
            <a:extLst>
              <a:ext uri="{FF2B5EF4-FFF2-40B4-BE49-F238E27FC236}">
                <a16:creationId xmlns:a16="http://schemas.microsoft.com/office/drawing/2014/main" id="{67F6ACF8-627F-4D5E-A401-C48A4E190000}"/>
              </a:ext>
            </a:extLst>
          </p:cNvPr>
          <p:cNvSpPr txBox="1"/>
          <p:nvPr/>
        </p:nvSpPr>
        <p:spPr bwMode="auto">
          <a:xfrm>
            <a:off x="3428710" y="372753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6" name="TextBox 9345">
            <a:extLst>
              <a:ext uri="{FF2B5EF4-FFF2-40B4-BE49-F238E27FC236}">
                <a16:creationId xmlns:a16="http://schemas.microsoft.com/office/drawing/2014/main" id="{394B8EA3-4F6F-6E64-9C7E-C2F8118D0827}"/>
              </a:ext>
            </a:extLst>
          </p:cNvPr>
          <p:cNvSpPr txBox="1"/>
          <p:nvPr/>
        </p:nvSpPr>
        <p:spPr bwMode="auto">
          <a:xfrm>
            <a:off x="3557386" y="375054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7" name="TextBox 9346">
            <a:extLst>
              <a:ext uri="{FF2B5EF4-FFF2-40B4-BE49-F238E27FC236}">
                <a16:creationId xmlns:a16="http://schemas.microsoft.com/office/drawing/2014/main" id="{4BA2F803-343A-2C74-34AE-1A1A5D80B6CE}"/>
              </a:ext>
            </a:extLst>
          </p:cNvPr>
          <p:cNvSpPr txBox="1"/>
          <p:nvPr/>
        </p:nvSpPr>
        <p:spPr bwMode="auto">
          <a:xfrm>
            <a:off x="3579893" y="376894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8" name="TextBox 9347">
            <a:extLst>
              <a:ext uri="{FF2B5EF4-FFF2-40B4-BE49-F238E27FC236}">
                <a16:creationId xmlns:a16="http://schemas.microsoft.com/office/drawing/2014/main" id="{4B4D72FA-669A-D5D8-DAE0-5C253CA260E9}"/>
              </a:ext>
            </a:extLst>
          </p:cNvPr>
          <p:cNvSpPr txBox="1"/>
          <p:nvPr/>
        </p:nvSpPr>
        <p:spPr bwMode="auto">
          <a:xfrm>
            <a:off x="3596340" y="380760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49" name="TextBox 9348">
            <a:extLst>
              <a:ext uri="{FF2B5EF4-FFF2-40B4-BE49-F238E27FC236}">
                <a16:creationId xmlns:a16="http://schemas.microsoft.com/office/drawing/2014/main" id="{F6FE2806-F2D5-017A-826A-87A42C1F7B08}"/>
              </a:ext>
            </a:extLst>
          </p:cNvPr>
          <p:cNvSpPr txBox="1"/>
          <p:nvPr/>
        </p:nvSpPr>
        <p:spPr bwMode="auto">
          <a:xfrm>
            <a:off x="3653662" y="384776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0" name="TextBox 9349">
            <a:extLst>
              <a:ext uri="{FF2B5EF4-FFF2-40B4-BE49-F238E27FC236}">
                <a16:creationId xmlns:a16="http://schemas.microsoft.com/office/drawing/2014/main" id="{C3BA6DDD-2622-4782-7264-04E2976DC49E}"/>
              </a:ext>
            </a:extLst>
          </p:cNvPr>
          <p:cNvSpPr txBox="1"/>
          <p:nvPr/>
        </p:nvSpPr>
        <p:spPr bwMode="auto">
          <a:xfrm>
            <a:off x="3680073" y="384726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1" name="TextBox 9350">
            <a:extLst>
              <a:ext uri="{FF2B5EF4-FFF2-40B4-BE49-F238E27FC236}">
                <a16:creationId xmlns:a16="http://schemas.microsoft.com/office/drawing/2014/main" id="{5A174E5D-B034-25E8-B90A-778A05D79E68}"/>
              </a:ext>
            </a:extLst>
          </p:cNvPr>
          <p:cNvSpPr txBox="1"/>
          <p:nvPr/>
        </p:nvSpPr>
        <p:spPr bwMode="auto">
          <a:xfrm>
            <a:off x="3702004" y="384827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2" name="TextBox 9351">
            <a:extLst>
              <a:ext uri="{FF2B5EF4-FFF2-40B4-BE49-F238E27FC236}">
                <a16:creationId xmlns:a16="http://schemas.microsoft.com/office/drawing/2014/main" id="{FB9F31AD-D98B-0C31-6263-61CE25F1E051}"/>
              </a:ext>
            </a:extLst>
          </p:cNvPr>
          <p:cNvSpPr txBox="1"/>
          <p:nvPr/>
        </p:nvSpPr>
        <p:spPr bwMode="auto">
          <a:xfrm>
            <a:off x="3829215" y="3875871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3" name="TextBox 9352">
            <a:extLst>
              <a:ext uri="{FF2B5EF4-FFF2-40B4-BE49-F238E27FC236}">
                <a16:creationId xmlns:a16="http://schemas.microsoft.com/office/drawing/2014/main" id="{85A86944-CA0A-D50C-6B3F-C5A0FA9238BD}"/>
              </a:ext>
            </a:extLst>
          </p:cNvPr>
          <p:cNvSpPr txBox="1"/>
          <p:nvPr/>
        </p:nvSpPr>
        <p:spPr bwMode="auto">
          <a:xfrm>
            <a:off x="3854238" y="3876855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4" name="TextBox 9353">
            <a:extLst>
              <a:ext uri="{FF2B5EF4-FFF2-40B4-BE49-F238E27FC236}">
                <a16:creationId xmlns:a16="http://schemas.microsoft.com/office/drawing/2014/main" id="{A9AE6CD6-3B9C-9CD2-ACB4-49ED965FBBAB}"/>
              </a:ext>
            </a:extLst>
          </p:cNvPr>
          <p:cNvSpPr txBox="1"/>
          <p:nvPr/>
        </p:nvSpPr>
        <p:spPr bwMode="auto">
          <a:xfrm>
            <a:off x="3905130" y="3878208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5" name="TextBox 9354">
            <a:extLst>
              <a:ext uri="{FF2B5EF4-FFF2-40B4-BE49-F238E27FC236}">
                <a16:creationId xmlns:a16="http://schemas.microsoft.com/office/drawing/2014/main" id="{8690F28A-30CD-5C5C-9B0C-6B31F6028F84}"/>
              </a:ext>
            </a:extLst>
          </p:cNvPr>
          <p:cNvSpPr txBox="1"/>
          <p:nvPr/>
        </p:nvSpPr>
        <p:spPr bwMode="auto">
          <a:xfrm>
            <a:off x="3928029" y="3918579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6" name="TextBox 9355">
            <a:extLst>
              <a:ext uri="{FF2B5EF4-FFF2-40B4-BE49-F238E27FC236}">
                <a16:creationId xmlns:a16="http://schemas.microsoft.com/office/drawing/2014/main" id="{1DA3246F-5C53-9D08-22F0-9311134BA814}"/>
              </a:ext>
            </a:extLst>
          </p:cNvPr>
          <p:cNvSpPr txBox="1"/>
          <p:nvPr/>
        </p:nvSpPr>
        <p:spPr bwMode="auto">
          <a:xfrm>
            <a:off x="3968454" y="395333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7" name="TextBox 9356">
            <a:extLst>
              <a:ext uri="{FF2B5EF4-FFF2-40B4-BE49-F238E27FC236}">
                <a16:creationId xmlns:a16="http://schemas.microsoft.com/office/drawing/2014/main" id="{5D1D7073-68ED-A2C5-2C3F-B8C928BAD05A}"/>
              </a:ext>
            </a:extLst>
          </p:cNvPr>
          <p:cNvSpPr txBox="1"/>
          <p:nvPr/>
        </p:nvSpPr>
        <p:spPr bwMode="auto">
          <a:xfrm>
            <a:off x="4070004" y="398677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8" name="TextBox 9357">
            <a:extLst>
              <a:ext uri="{FF2B5EF4-FFF2-40B4-BE49-F238E27FC236}">
                <a16:creationId xmlns:a16="http://schemas.microsoft.com/office/drawing/2014/main" id="{13B3B59F-4B3A-A741-1020-14EFA521C10F}"/>
              </a:ext>
            </a:extLst>
          </p:cNvPr>
          <p:cNvSpPr txBox="1"/>
          <p:nvPr/>
        </p:nvSpPr>
        <p:spPr bwMode="auto">
          <a:xfrm>
            <a:off x="4097547" y="398677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59" name="TextBox 9358">
            <a:extLst>
              <a:ext uri="{FF2B5EF4-FFF2-40B4-BE49-F238E27FC236}">
                <a16:creationId xmlns:a16="http://schemas.microsoft.com/office/drawing/2014/main" id="{3772D31F-3FA4-50E7-04C5-F97AECA51F1F}"/>
              </a:ext>
            </a:extLst>
          </p:cNvPr>
          <p:cNvSpPr txBox="1"/>
          <p:nvPr/>
        </p:nvSpPr>
        <p:spPr bwMode="auto">
          <a:xfrm>
            <a:off x="4128076" y="398555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0" name="TextBox 9359">
            <a:extLst>
              <a:ext uri="{FF2B5EF4-FFF2-40B4-BE49-F238E27FC236}">
                <a16:creationId xmlns:a16="http://schemas.microsoft.com/office/drawing/2014/main" id="{E8057EDB-6A15-C2BD-6232-E7B2E8896F82}"/>
              </a:ext>
            </a:extLst>
          </p:cNvPr>
          <p:cNvSpPr txBox="1"/>
          <p:nvPr/>
        </p:nvSpPr>
        <p:spPr bwMode="auto">
          <a:xfrm>
            <a:off x="4249853" y="398410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1" name="TextBox 9360">
            <a:extLst>
              <a:ext uri="{FF2B5EF4-FFF2-40B4-BE49-F238E27FC236}">
                <a16:creationId xmlns:a16="http://schemas.microsoft.com/office/drawing/2014/main" id="{F33BB6E5-C4D5-4404-DC50-37D3D2811CA4}"/>
              </a:ext>
            </a:extLst>
          </p:cNvPr>
          <p:cNvSpPr txBox="1"/>
          <p:nvPr/>
        </p:nvSpPr>
        <p:spPr bwMode="auto">
          <a:xfrm>
            <a:off x="4276442" y="398410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2" name="TextBox 9361">
            <a:extLst>
              <a:ext uri="{FF2B5EF4-FFF2-40B4-BE49-F238E27FC236}">
                <a16:creationId xmlns:a16="http://schemas.microsoft.com/office/drawing/2014/main" id="{16625D77-73F5-D603-791E-54808645904D}"/>
              </a:ext>
            </a:extLst>
          </p:cNvPr>
          <p:cNvSpPr txBox="1"/>
          <p:nvPr/>
        </p:nvSpPr>
        <p:spPr bwMode="auto">
          <a:xfrm>
            <a:off x="4317005" y="401417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3" name="TextBox 9362">
            <a:extLst>
              <a:ext uri="{FF2B5EF4-FFF2-40B4-BE49-F238E27FC236}">
                <a16:creationId xmlns:a16="http://schemas.microsoft.com/office/drawing/2014/main" id="{121885D7-1B5D-564B-84E8-E3CD4640D75D}"/>
              </a:ext>
            </a:extLst>
          </p:cNvPr>
          <p:cNvSpPr txBox="1"/>
          <p:nvPr/>
        </p:nvSpPr>
        <p:spPr bwMode="auto">
          <a:xfrm>
            <a:off x="4364485" y="401417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4" name="TextBox 9363">
            <a:extLst>
              <a:ext uri="{FF2B5EF4-FFF2-40B4-BE49-F238E27FC236}">
                <a16:creationId xmlns:a16="http://schemas.microsoft.com/office/drawing/2014/main" id="{C0105DF0-E116-AFF8-E4BA-F428102A8D02}"/>
              </a:ext>
            </a:extLst>
          </p:cNvPr>
          <p:cNvSpPr txBox="1"/>
          <p:nvPr/>
        </p:nvSpPr>
        <p:spPr bwMode="auto">
          <a:xfrm>
            <a:off x="4387696" y="401417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5" name="TextBox 9364">
            <a:extLst>
              <a:ext uri="{FF2B5EF4-FFF2-40B4-BE49-F238E27FC236}">
                <a16:creationId xmlns:a16="http://schemas.microsoft.com/office/drawing/2014/main" id="{0DEE94F1-B63A-BE5F-4EBD-BDB826F43A1C}"/>
              </a:ext>
            </a:extLst>
          </p:cNvPr>
          <p:cNvSpPr txBox="1"/>
          <p:nvPr/>
        </p:nvSpPr>
        <p:spPr bwMode="auto">
          <a:xfrm>
            <a:off x="4679488" y="401417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6" name="TextBox 9365">
            <a:extLst>
              <a:ext uri="{FF2B5EF4-FFF2-40B4-BE49-F238E27FC236}">
                <a16:creationId xmlns:a16="http://schemas.microsoft.com/office/drawing/2014/main" id="{5BF0BB07-FE6D-668B-4D2D-88A738721F02}"/>
              </a:ext>
            </a:extLst>
          </p:cNvPr>
          <p:cNvSpPr txBox="1"/>
          <p:nvPr/>
        </p:nvSpPr>
        <p:spPr bwMode="auto">
          <a:xfrm>
            <a:off x="4704573" y="401417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7" name="TextBox 9366">
            <a:extLst>
              <a:ext uri="{FF2B5EF4-FFF2-40B4-BE49-F238E27FC236}">
                <a16:creationId xmlns:a16="http://schemas.microsoft.com/office/drawing/2014/main" id="{3A4E79BC-9877-6139-1B28-37D663315FCA}"/>
              </a:ext>
            </a:extLst>
          </p:cNvPr>
          <p:cNvSpPr txBox="1"/>
          <p:nvPr/>
        </p:nvSpPr>
        <p:spPr bwMode="auto">
          <a:xfrm>
            <a:off x="4728629" y="4014177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8" name="TextBox 9367">
            <a:extLst>
              <a:ext uri="{FF2B5EF4-FFF2-40B4-BE49-F238E27FC236}">
                <a16:creationId xmlns:a16="http://schemas.microsoft.com/office/drawing/2014/main" id="{4BF15A8C-9E27-2502-67CB-A4A1975AF0B5}"/>
              </a:ext>
            </a:extLst>
          </p:cNvPr>
          <p:cNvSpPr txBox="1"/>
          <p:nvPr/>
        </p:nvSpPr>
        <p:spPr bwMode="auto">
          <a:xfrm>
            <a:off x="5018072" y="407480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69" name="TextBox 9368">
            <a:extLst>
              <a:ext uri="{FF2B5EF4-FFF2-40B4-BE49-F238E27FC236}">
                <a16:creationId xmlns:a16="http://schemas.microsoft.com/office/drawing/2014/main" id="{9562D6EA-7C84-D0AE-1457-803ADEED4BE3}"/>
              </a:ext>
            </a:extLst>
          </p:cNvPr>
          <p:cNvSpPr txBox="1"/>
          <p:nvPr/>
        </p:nvSpPr>
        <p:spPr bwMode="auto">
          <a:xfrm>
            <a:off x="5043157" y="407480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70" name="TextBox 9369">
            <a:extLst>
              <a:ext uri="{FF2B5EF4-FFF2-40B4-BE49-F238E27FC236}">
                <a16:creationId xmlns:a16="http://schemas.microsoft.com/office/drawing/2014/main" id="{EEC5A58C-20F8-EA47-DB2B-24321910FD39}"/>
              </a:ext>
            </a:extLst>
          </p:cNvPr>
          <p:cNvSpPr txBox="1"/>
          <p:nvPr/>
        </p:nvSpPr>
        <p:spPr bwMode="auto">
          <a:xfrm>
            <a:off x="5067213" y="4074806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71" name="TextBox 9370">
            <a:extLst>
              <a:ext uri="{FF2B5EF4-FFF2-40B4-BE49-F238E27FC236}">
                <a16:creationId xmlns:a16="http://schemas.microsoft.com/office/drawing/2014/main" id="{13054363-EBAA-4600-E765-2991039CE237}"/>
              </a:ext>
            </a:extLst>
          </p:cNvPr>
          <p:cNvSpPr txBox="1"/>
          <p:nvPr/>
        </p:nvSpPr>
        <p:spPr bwMode="auto">
          <a:xfrm>
            <a:off x="5146439" y="407397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9372" name="TextBox 9371">
            <a:extLst>
              <a:ext uri="{FF2B5EF4-FFF2-40B4-BE49-F238E27FC236}">
                <a16:creationId xmlns:a16="http://schemas.microsoft.com/office/drawing/2014/main" id="{69FED650-1923-3D69-A900-0546589632C7}"/>
              </a:ext>
            </a:extLst>
          </p:cNvPr>
          <p:cNvSpPr txBox="1"/>
          <p:nvPr/>
        </p:nvSpPr>
        <p:spPr bwMode="auto">
          <a:xfrm>
            <a:off x="5171524" y="4073974"/>
            <a:ext cx="10579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9375" name="Graphic 9374">
            <a:extLst>
              <a:ext uri="{FF2B5EF4-FFF2-40B4-BE49-F238E27FC236}">
                <a16:creationId xmlns:a16="http://schemas.microsoft.com/office/drawing/2014/main" id="{C00D765E-50B0-656A-F585-D7EE446853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91395" y="2867427"/>
            <a:ext cx="4026442" cy="1048905"/>
          </a:xfrm>
          <a:prstGeom prst="rect">
            <a:avLst/>
          </a:prstGeom>
        </p:spPr>
      </p:pic>
      <p:sp>
        <p:nvSpPr>
          <p:cNvPr id="41" name="Freeform 40">
            <a:extLst>
              <a:ext uri="{FF2B5EF4-FFF2-40B4-BE49-F238E27FC236}">
                <a16:creationId xmlns:a16="http://schemas.microsoft.com/office/drawing/2014/main" id="{A959B3A1-EC6C-AB23-C236-7CC4C95CF9F5}"/>
              </a:ext>
            </a:extLst>
          </p:cNvPr>
          <p:cNvSpPr/>
          <p:nvPr/>
        </p:nvSpPr>
        <p:spPr bwMode="auto">
          <a:xfrm>
            <a:off x="6705952" y="2873793"/>
            <a:ext cx="4206741" cy="1534076"/>
          </a:xfrm>
          <a:custGeom>
            <a:avLst/>
            <a:gdLst>
              <a:gd name="connsiteX0" fmla="*/ 0 w 3937210"/>
              <a:gd name="connsiteY0" fmla="*/ 0 h 1534076"/>
              <a:gd name="connsiteX1" fmla="*/ 0 w 3937210"/>
              <a:gd name="connsiteY1" fmla="*/ 1534076 h 1534076"/>
              <a:gd name="connsiteX2" fmla="*/ 3937210 w 3937210"/>
              <a:gd name="connsiteY2" fmla="*/ 1534076 h 1534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37210" h="1534076">
                <a:moveTo>
                  <a:pt x="0" y="0"/>
                </a:moveTo>
                <a:lnTo>
                  <a:pt x="0" y="1534076"/>
                </a:lnTo>
                <a:lnTo>
                  <a:pt x="3937210" y="1534076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BCB9471-7B39-FFA0-00C1-192F86B02398}"/>
              </a:ext>
            </a:extLst>
          </p:cNvPr>
          <p:cNvGrpSpPr/>
          <p:nvPr/>
        </p:nvGrpSpPr>
        <p:grpSpPr>
          <a:xfrm>
            <a:off x="4107712" y="2669045"/>
            <a:ext cx="1698495" cy="750687"/>
            <a:chOff x="9614865" y="2673301"/>
            <a:chExt cx="1698495" cy="75068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6CEC562-F71C-19BD-DC40-8724E8428A99}"/>
                </a:ext>
              </a:extLst>
            </p:cNvPr>
            <p:cNvGrpSpPr/>
            <p:nvPr/>
          </p:nvGrpSpPr>
          <p:grpSpPr>
            <a:xfrm>
              <a:off x="9676993" y="2673301"/>
              <a:ext cx="1636367" cy="738664"/>
              <a:chOff x="3969553" y="2480816"/>
              <a:chExt cx="1636367" cy="738664"/>
            </a:xfrm>
          </p:grpSpPr>
          <p:sp>
            <p:nvSpPr>
              <p:cNvPr id="9494" name="TextBox 9493">
                <a:extLst>
                  <a:ext uri="{FF2B5EF4-FFF2-40B4-BE49-F238E27FC236}">
                    <a16:creationId xmlns:a16="http://schemas.microsoft.com/office/drawing/2014/main" id="{530BD031-899C-D72A-5139-5A8F9C130589}"/>
                  </a:ext>
                </a:extLst>
              </p:cNvPr>
              <p:cNvSpPr txBox="1"/>
              <p:nvPr/>
            </p:nvSpPr>
            <p:spPr bwMode="auto">
              <a:xfrm>
                <a:off x="4106792" y="2480816"/>
                <a:ext cx="1499128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30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177</a:t>
                </a: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Lu-PSMA-617</a:t>
                </a:r>
                <a:b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ARPI change</a:t>
                </a:r>
                <a:b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Censored</a:t>
                </a:r>
              </a:p>
            </p:txBody>
          </p:sp>
          <p:cxnSp>
            <p:nvCxnSpPr>
              <p:cNvPr id="9495" name="Straight Connector 9494">
                <a:extLst>
                  <a:ext uri="{FF2B5EF4-FFF2-40B4-BE49-F238E27FC236}">
                    <a16:creationId xmlns:a16="http://schemas.microsoft.com/office/drawing/2014/main" id="{C750A336-F08B-893D-51C8-339E7B75B77D}"/>
                  </a:ext>
                </a:extLst>
              </p:cNvPr>
              <p:cNvCxnSpPr/>
              <p:nvPr/>
            </p:nvCxnSpPr>
            <p:spPr bwMode="auto">
              <a:xfrm>
                <a:off x="3969553" y="2614563"/>
                <a:ext cx="18288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496" name="Straight Connector 9495">
                <a:extLst>
                  <a:ext uri="{FF2B5EF4-FFF2-40B4-BE49-F238E27FC236}">
                    <a16:creationId xmlns:a16="http://schemas.microsoft.com/office/drawing/2014/main" id="{DF774497-3477-ABCB-03A9-A37A4F5CFA23}"/>
                  </a:ext>
                </a:extLst>
              </p:cNvPr>
              <p:cNvCxnSpPr/>
              <p:nvPr/>
            </p:nvCxnSpPr>
            <p:spPr bwMode="auto">
              <a:xfrm>
                <a:off x="3969553" y="2837450"/>
                <a:ext cx="18288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9434" name="TextBox 9433">
              <a:extLst>
                <a:ext uri="{FF2B5EF4-FFF2-40B4-BE49-F238E27FC236}">
                  <a16:creationId xmlns:a16="http://schemas.microsoft.com/office/drawing/2014/main" id="{5892B2CE-A1F5-35C4-FBE1-1A4BC9B6D5FA}"/>
                </a:ext>
              </a:extLst>
            </p:cNvPr>
            <p:cNvSpPr txBox="1"/>
            <p:nvPr/>
          </p:nvSpPr>
          <p:spPr bwMode="auto">
            <a:xfrm>
              <a:off x="9614865" y="3085434"/>
              <a:ext cx="3241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10611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CB3DB-2351-B894-0017-4504334AB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ECLIPSE: </a:t>
            </a:r>
            <a:r>
              <a:rPr lang="en-US" sz="3200" baseline="30000"/>
              <a:t>177</a:t>
            </a:r>
            <a:r>
              <a:rPr lang="en-US" sz="3200"/>
              <a:t>Lu-PSMA-I&amp;T vs SoC in mCRPC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F978B-1B8E-50A1-1503-BAF7EA19D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400"/>
              <a:t>International, open-label, randomized phase III study</a:t>
            </a:r>
            <a:endParaRPr lang="en-US" sz="24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24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24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24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24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24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400" b="1"/>
              <a:t>Primary endpoint: </a:t>
            </a:r>
            <a:r>
              <a:rPr lang="en-US" sz="2400"/>
              <a:t>rPFS </a:t>
            </a:r>
            <a:endParaRPr lang="en-US" sz="24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400" b="1"/>
              <a:t>Key secondary endpoints: </a:t>
            </a:r>
            <a:r>
              <a:rPr lang="en-US" sz="2400"/>
              <a:t>OS, PFS, PSA response, QoL, safety</a:t>
            </a:r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CCD601-D946-9FFB-212A-C28D04C849D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NCT05204927.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6AC872-B36A-9956-DC42-CAA853DA7AC6}"/>
              </a:ext>
            </a:extLst>
          </p:cNvPr>
          <p:cNvSpPr txBox="1"/>
          <p:nvPr/>
        </p:nvSpPr>
        <p:spPr bwMode="auto">
          <a:xfrm>
            <a:off x="1209675" y="2225301"/>
            <a:ext cx="33690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Patients with progressive mCRPC; previously treated with ARPI in hormone-sensitive or castration-resistant setting; PSMA-PET scan positive by central reader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439)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86E41BE-4F8C-2777-EB5D-D39A323A59F1}"/>
              </a:ext>
            </a:extLst>
          </p:cNvPr>
          <p:cNvCxnSpPr/>
          <p:nvPr/>
        </p:nvCxnSpPr>
        <p:spPr bwMode="auto">
          <a:xfrm flipV="1">
            <a:off x="4600575" y="2525894"/>
            <a:ext cx="628650" cy="28575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3807368-6501-A39E-0BB5-A792447B1A86}"/>
              </a:ext>
            </a:extLst>
          </p:cNvPr>
          <p:cNvCxnSpPr/>
          <p:nvPr/>
        </p:nvCxnSpPr>
        <p:spPr bwMode="auto">
          <a:xfrm>
            <a:off x="4600575" y="3049768"/>
            <a:ext cx="561975" cy="409391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Rectangle 49">
            <a:extLst>
              <a:ext uri="{FF2B5EF4-FFF2-40B4-BE49-F238E27FC236}">
                <a16:creationId xmlns:a16="http://schemas.microsoft.com/office/drawing/2014/main" id="{658FEF73-B69B-77A0-1DC6-005695B6F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1963660"/>
            <a:ext cx="37909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177</a:t>
            </a: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Lu-PSMA-I&amp;T 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7.4 GBq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(200 mCi) (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± 10%) 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IV Q6W up to 6 cycles</a:t>
            </a:r>
          </a:p>
        </p:txBody>
      </p:sp>
      <p:sp>
        <p:nvSpPr>
          <p:cNvPr id="11" name="Rectangle 50">
            <a:extLst>
              <a:ext uri="{FF2B5EF4-FFF2-40B4-BE49-F238E27FC236}">
                <a16:creationId xmlns:a16="http://schemas.microsoft.com/office/drawing/2014/main" id="{64F3866F-B651-8337-8DAC-CCBDD346E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3096577"/>
            <a:ext cx="379095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ARPI</a:t>
            </a: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* switch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to abiraterone</a:t>
            </a:r>
            <a:r>
              <a:rPr kumimoji="0" lang="en-US" altLang="en-US" sz="1800" b="0" i="0" u="none" strike="noStrike" kern="120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or enzalutamide</a:t>
            </a:r>
            <a:endParaRPr kumimoji="0" lang="en-US" altLang="en-US" sz="1800" b="0" i="0" u="none" strike="noStrike" kern="1200" cap="none" spc="0" normalizeH="0" baseline="3000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0386392D-54A7-C156-B1A8-308FB0826979}"/>
              </a:ext>
            </a:extLst>
          </p:cNvPr>
          <p:cNvCxnSpPr>
            <a:cxnSpLocks/>
          </p:cNvCxnSpPr>
          <p:nvPr/>
        </p:nvCxnSpPr>
        <p:spPr bwMode="auto">
          <a:xfrm rot="5400000" flipH="1" flipV="1">
            <a:off x="8560138" y="3023246"/>
            <a:ext cx="1116925" cy="12700"/>
          </a:xfrm>
          <a:prstGeom prst="bentConnector4">
            <a:avLst>
              <a:gd name="adj1" fmla="val 26"/>
              <a:gd name="adj2" fmla="val 190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Rectangle 46">
            <a:extLst>
              <a:ext uri="{FF2B5EF4-FFF2-40B4-BE49-F238E27FC236}">
                <a16:creationId xmlns:a16="http://schemas.microsoft.com/office/drawing/2014/main" id="{D261CB67-BC11-E117-AE42-1A0724E16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3164" y="2767985"/>
            <a:ext cx="21114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Crossover permitted at radiographic PD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79791B-463B-F3E5-8A09-20E223BBB1D5}"/>
              </a:ext>
            </a:extLst>
          </p:cNvPr>
          <p:cNvSpPr txBox="1"/>
          <p:nvPr/>
        </p:nvSpPr>
        <p:spPr bwMode="auto">
          <a:xfrm>
            <a:off x="5229224" y="3990295"/>
            <a:ext cx="39243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*Based on investigator’s judgment or first-line therapy received. 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With prednisone.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35A3E1-5F02-D39F-A79E-B3ECAC841E4C}"/>
              </a:ext>
            </a:extLst>
          </p:cNvPr>
          <p:cNvSpPr txBox="1"/>
          <p:nvPr/>
        </p:nvSpPr>
        <p:spPr bwMode="auto">
          <a:xfrm>
            <a:off x="4333210" y="4565368"/>
            <a:ext cx="1658679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Endpoint met</a:t>
            </a:r>
          </a:p>
        </p:txBody>
      </p:sp>
    </p:spTree>
    <p:extLst>
      <p:ext uri="{BB962C8B-B14F-4D97-AF65-F5344CB8AC3E}">
        <p14:creationId xmlns:p14="http://schemas.microsoft.com/office/powerpoint/2010/main" val="30432850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7180D-7C07-98C3-65C8-352C8DF7D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Multiple Current Pathways to the Onset of mCRPC </a:t>
            </a:r>
            <a:r>
              <a:rPr lang="en-US" altLang="en-US" sz="3200" dirty="0"/>
              <a:t>(APMR)</a:t>
            </a:r>
            <a:endParaRPr lang="en-US" sz="3200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3A1BC34-F798-2267-5CD3-18A18476AA4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Adapted from Swami. Cancers (Basel). 2021;13:4951. Courtesy of Neal Shore, MD.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8321B7C-0CA7-EF35-3346-664C882E966D}"/>
              </a:ext>
            </a:extLst>
          </p:cNvPr>
          <p:cNvGrpSpPr/>
          <p:nvPr/>
        </p:nvGrpSpPr>
        <p:grpSpPr>
          <a:xfrm>
            <a:off x="210066" y="1261101"/>
            <a:ext cx="11611819" cy="4790445"/>
            <a:chOff x="-9337" y="1262672"/>
            <a:chExt cx="11611819" cy="4790445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8C76A68-7EE4-1ADC-68F0-4EA519FEBE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8588" y="4828755"/>
              <a:ext cx="0" cy="45720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3EE8F3F-3EDF-3E8F-7984-0482D20F5A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89213" y="4817028"/>
              <a:ext cx="0" cy="45720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6A22ED9-8342-3947-6542-757A69EF9B42}"/>
                </a:ext>
              </a:extLst>
            </p:cNvPr>
            <p:cNvCxnSpPr/>
            <p:nvPr/>
          </p:nvCxnSpPr>
          <p:spPr>
            <a:xfrm flipH="1">
              <a:off x="2081550" y="3731124"/>
              <a:ext cx="1" cy="22860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8084422-3571-452D-0127-1D58A55823BA}"/>
                </a:ext>
              </a:extLst>
            </p:cNvPr>
            <p:cNvSpPr txBox="1"/>
            <p:nvPr/>
          </p:nvSpPr>
          <p:spPr>
            <a:xfrm>
              <a:off x="914169" y="1262672"/>
              <a:ext cx="23227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Localized prostate cancer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174067F-F5F9-8C46-1BD0-D79ED6E37459}"/>
                </a:ext>
              </a:extLst>
            </p:cNvPr>
            <p:cNvSpPr txBox="1"/>
            <p:nvPr/>
          </p:nvSpPr>
          <p:spPr>
            <a:xfrm>
              <a:off x="3890057" y="1267148"/>
              <a:ext cx="25686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Locally advanced prostate cancer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E31AE8E-4C1F-ACA4-F551-ED182E5E2D36}"/>
                </a:ext>
              </a:extLst>
            </p:cNvPr>
            <p:cNvSpPr txBox="1"/>
            <p:nvPr/>
          </p:nvSpPr>
          <p:spPr>
            <a:xfrm>
              <a:off x="8220316" y="1302690"/>
              <a:ext cx="18269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mCSPC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D532C5B-A3DF-F8FD-E47F-4B72D1E7FC7F}"/>
                </a:ext>
              </a:extLst>
            </p:cNvPr>
            <p:cNvSpPr txBox="1"/>
            <p:nvPr/>
          </p:nvSpPr>
          <p:spPr>
            <a:xfrm>
              <a:off x="4260919" y="2281768"/>
              <a:ext cx="1826964" cy="52322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Radiation + ADT ± abiraterone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66D173C-B667-A39A-C0C4-1612E16C4C96}"/>
                </a:ext>
              </a:extLst>
            </p:cNvPr>
            <p:cNvSpPr txBox="1"/>
            <p:nvPr/>
          </p:nvSpPr>
          <p:spPr>
            <a:xfrm>
              <a:off x="773854" y="3278525"/>
              <a:ext cx="2667035" cy="52322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Biochemically recurrent prostate cancer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CB0B670-8C0E-3E81-E7BD-2822BBFA6D2F}"/>
                </a:ext>
              </a:extLst>
            </p:cNvPr>
            <p:cNvSpPr txBox="1"/>
            <p:nvPr/>
          </p:nvSpPr>
          <p:spPr>
            <a:xfrm>
              <a:off x="1501587" y="2264710"/>
              <a:ext cx="1197603" cy="52322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Surgery/ radiation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BD57CF-D4A7-84D9-BBC0-B54D2CB1B0B6}"/>
                </a:ext>
              </a:extLst>
            </p:cNvPr>
            <p:cNvSpPr txBox="1"/>
            <p:nvPr/>
          </p:nvSpPr>
          <p:spPr>
            <a:xfrm>
              <a:off x="-9337" y="4332897"/>
              <a:ext cx="1434416" cy="52322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ADT + enzalutamide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70DBA8B-6C0F-F060-4982-43ABA6FBC195}"/>
                </a:ext>
              </a:extLst>
            </p:cNvPr>
            <p:cNvSpPr txBox="1"/>
            <p:nvPr/>
          </p:nvSpPr>
          <p:spPr>
            <a:xfrm>
              <a:off x="963639" y="5071793"/>
              <a:ext cx="2065664" cy="307777"/>
            </a:xfrm>
            <a:prstGeom prst="rect">
              <a:avLst/>
            </a:prstGeom>
            <a:solidFill>
              <a:schemeClr val="accent1"/>
            </a:solidFill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nmCRPC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3AEF892-49E6-33CA-786B-40DFD3D01290}"/>
                </a:ext>
              </a:extLst>
            </p:cNvPr>
            <p:cNvSpPr txBox="1"/>
            <p:nvPr/>
          </p:nvSpPr>
          <p:spPr>
            <a:xfrm>
              <a:off x="4498883" y="3660115"/>
              <a:ext cx="1507121" cy="1077218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PSA increase without testosterone recovery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80D01BB-2EBF-60AA-8FDA-DFDD0B5C41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75532" y="1893219"/>
              <a:ext cx="1" cy="32948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92D38BC-0DA1-1A71-178F-6102451653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1722" y="4791892"/>
              <a:ext cx="1" cy="2286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1113418-D9D4-A0E7-73BE-25E6E64216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66717" y="1888514"/>
              <a:ext cx="1" cy="32948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4485CA90-408D-B6BB-4B24-ED345579D0B9}"/>
                </a:ext>
              </a:extLst>
            </p:cNvPr>
            <p:cNvCxnSpPr>
              <a:cxnSpLocks/>
            </p:cNvCxnSpPr>
            <p:nvPr/>
          </p:nvCxnSpPr>
          <p:spPr>
            <a:xfrm>
              <a:off x="5205994" y="2958904"/>
              <a:ext cx="0" cy="60885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37EFA2F-49A9-A0EF-AB8C-9DAC7FFBFDCB}"/>
                </a:ext>
              </a:extLst>
            </p:cNvPr>
            <p:cNvCxnSpPr>
              <a:cxnSpLocks/>
            </p:cNvCxnSpPr>
            <p:nvPr/>
          </p:nvCxnSpPr>
          <p:spPr>
            <a:xfrm>
              <a:off x="3236893" y="4577097"/>
              <a:ext cx="838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C2835AB-FCC2-EFF0-C5C4-95399BD90AA2}"/>
                </a:ext>
              </a:extLst>
            </p:cNvPr>
            <p:cNvSpPr txBox="1"/>
            <p:nvPr/>
          </p:nvSpPr>
          <p:spPr>
            <a:xfrm>
              <a:off x="6483101" y="2366104"/>
              <a:ext cx="1675820" cy="52322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ADT monotherapy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1046D3F-60B4-27C8-8872-14A805D9EF57}"/>
                </a:ext>
              </a:extLst>
            </p:cNvPr>
            <p:cNvSpPr txBox="1"/>
            <p:nvPr/>
          </p:nvSpPr>
          <p:spPr>
            <a:xfrm>
              <a:off x="8256439" y="2442320"/>
              <a:ext cx="1675820" cy="307777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ADT + ARPI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F397C89-E53B-BE7C-967F-4A448573FFDD}"/>
                </a:ext>
              </a:extLst>
            </p:cNvPr>
            <p:cNvSpPr txBox="1"/>
            <p:nvPr/>
          </p:nvSpPr>
          <p:spPr>
            <a:xfrm>
              <a:off x="10047282" y="2432954"/>
              <a:ext cx="1555200" cy="52322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ADT + docetaxel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356A821-D3CC-77A0-4AAF-8AF0BE942484}"/>
                </a:ext>
              </a:extLst>
            </p:cNvPr>
            <p:cNvSpPr txBox="1"/>
            <p:nvPr/>
          </p:nvSpPr>
          <p:spPr>
            <a:xfrm>
              <a:off x="7667390" y="3474128"/>
              <a:ext cx="2943209" cy="1077218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ARPI discontinued due to:</a:t>
              </a:r>
            </a:p>
            <a:p>
              <a:pPr marL="380990" marR="0" lvl="0" indent="-38099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Exceptional response</a:t>
              </a:r>
            </a:p>
            <a:p>
              <a:pPr marL="380990" marR="0" lvl="0" indent="-38099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Adverse effects</a:t>
              </a:r>
            </a:p>
            <a:p>
              <a:pPr marL="380990" marR="0" lvl="0" indent="-38099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Financial toxicity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8E73D72B-703A-DFDA-02E9-6A4BBC968A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01371" y="1894919"/>
              <a:ext cx="1" cy="3810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3D36DD8-E85C-6E04-D918-735800E6FD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34948" y="1894919"/>
              <a:ext cx="1" cy="3810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5F49A5F8-DA4C-2BFA-20DC-881F643A02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32862" y="1884439"/>
              <a:ext cx="1" cy="3810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B5413327-0CBF-2312-49FB-16FC44E88D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33798" y="2963604"/>
              <a:ext cx="1" cy="4572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E6DFD55-B398-B572-2059-DF6ED2435D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05329" y="5486964"/>
              <a:ext cx="1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38FBDEB-4850-3B50-C256-AEF0763CEA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05327" y="5623688"/>
              <a:ext cx="7162800" cy="4448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2920C18-6C65-22B9-7350-DC5C39D070F0}"/>
                </a:ext>
              </a:extLst>
            </p:cNvPr>
            <p:cNvCxnSpPr/>
            <p:nvPr/>
          </p:nvCxnSpPr>
          <p:spPr>
            <a:xfrm flipH="1">
              <a:off x="9249805" y="5047389"/>
              <a:ext cx="1" cy="57150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CA2F459-B00E-1F10-C7B8-871C9C5A65BA}"/>
                </a:ext>
              </a:extLst>
            </p:cNvPr>
            <p:cNvSpPr txBox="1"/>
            <p:nvPr/>
          </p:nvSpPr>
          <p:spPr>
            <a:xfrm>
              <a:off x="3533622" y="5714563"/>
              <a:ext cx="3302468" cy="338554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mCRPC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031E590-3BA0-FCCE-AE1B-041C4E8CB5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99309" y="1884439"/>
              <a:ext cx="35433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404A51F-BFB6-5447-9494-76ACD5687CB2}"/>
                </a:ext>
              </a:extLst>
            </p:cNvPr>
            <p:cNvCxnSpPr/>
            <p:nvPr/>
          </p:nvCxnSpPr>
          <p:spPr>
            <a:xfrm flipH="1">
              <a:off x="9134946" y="1660047"/>
              <a:ext cx="1" cy="22860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A19D696A-0893-A748-37A8-219803F8FE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45887" y="4812897"/>
              <a:ext cx="1" cy="7620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54779EB-9BE8-0368-6EE5-0EA26BBB3D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99309" y="5005956"/>
              <a:ext cx="35433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CCF09E3-93E2-DDA6-5850-073FEFA78B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21983" y="3032931"/>
              <a:ext cx="0" cy="198120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C957B00-894D-DE4E-EAE4-F6E20D4BBF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42608" y="2961736"/>
              <a:ext cx="0" cy="205740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6713A5A-3DD8-DD9E-C682-4E9A1D8F7324}"/>
                </a:ext>
              </a:extLst>
            </p:cNvPr>
            <p:cNvCxnSpPr>
              <a:cxnSpLocks/>
            </p:cNvCxnSpPr>
            <p:nvPr/>
          </p:nvCxnSpPr>
          <p:spPr>
            <a:xfrm>
              <a:off x="5252443" y="5373666"/>
              <a:ext cx="450703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0C747AC-E7E5-45B1-2FAA-0A95EAB46105}"/>
                </a:ext>
              </a:extLst>
            </p:cNvPr>
            <p:cNvSpPr txBox="1"/>
            <p:nvPr/>
          </p:nvSpPr>
          <p:spPr>
            <a:xfrm>
              <a:off x="9389230" y="5132852"/>
              <a:ext cx="1833888" cy="738664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By PSMA PET scan or conventional imaging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B457A9F-9B62-5ECE-24E0-E1CA32D8E0D2}"/>
                </a:ext>
              </a:extLst>
            </p:cNvPr>
            <p:cNvSpPr txBox="1"/>
            <p:nvPr/>
          </p:nvSpPr>
          <p:spPr>
            <a:xfrm>
              <a:off x="1459153" y="4421479"/>
              <a:ext cx="1413189" cy="307777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Enzalutamide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52E6454-E90E-573E-D776-6B2223A80021}"/>
                </a:ext>
              </a:extLst>
            </p:cNvPr>
            <p:cNvSpPr txBox="1"/>
            <p:nvPr/>
          </p:nvSpPr>
          <p:spPr>
            <a:xfrm>
              <a:off x="2933230" y="4313788"/>
              <a:ext cx="1426228" cy="52322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ADT monotherapy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5DC98C9-88CF-6C5E-8531-7413A27DBD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4355" y="3965995"/>
              <a:ext cx="1" cy="32948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23F4791-A979-4A1B-5B59-E3327990D4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81552" y="3965995"/>
              <a:ext cx="1" cy="32948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3B34412-886B-5A9B-AB8A-1DD268DB0C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79468" y="3955517"/>
              <a:ext cx="1" cy="32948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6AF21E3-1004-141D-AE0F-1EC86DCA0E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3819" y="3955516"/>
              <a:ext cx="35021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9D71A8FA-BA96-566D-3EBE-5DE548F3DF9C}"/>
                </a:ext>
              </a:extLst>
            </p:cNvPr>
            <p:cNvCxnSpPr>
              <a:cxnSpLocks/>
            </p:cNvCxnSpPr>
            <p:nvPr/>
          </p:nvCxnSpPr>
          <p:spPr>
            <a:xfrm>
              <a:off x="272281" y="5272161"/>
              <a:ext cx="6858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F78F7B84-AA91-AC1D-8484-56A9334B27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36624" y="5264152"/>
              <a:ext cx="762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AC6CD4EE-4EED-DA77-CCCE-0F517C2E5E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75531" y="2865772"/>
              <a:ext cx="1" cy="32948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  <a:effectLst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567696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1C7B140-7D84-BAD9-670C-D49E516B3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Radioligand Therapy Evolving Pipeline and Trial Landscape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DB389F0-B10F-677B-AF3A-46722A09CF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1567787"/>
              </p:ext>
            </p:extLst>
          </p:nvPr>
        </p:nvGraphicFramePr>
        <p:xfrm>
          <a:off x="231775" y="1335088"/>
          <a:ext cx="11739560" cy="47609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47913">
                  <a:extLst>
                    <a:ext uri="{9D8B030D-6E8A-4147-A177-3AD203B41FA5}">
                      <a16:colId xmlns:a16="http://schemas.microsoft.com/office/drawing/2014/main" val="3777238266"/>
                    </a:ext>
                  </a:extLst>
                </a:gridCol>
                <a:gridCol w="1679329">
                  <a:extLst>
                    <a:ext uri="{9D8B030D-6E8A-4147-A177-3AD203B41FA5}">
                      <a16:colId xmlns:a16="http://schemas.microsoft.com/office/drawing/2014/main" val="2480900033"/>
                    </a:ext>
                  </a:extLst>
                </a:gridCol>
                <a:gridCol w="1307163">
                  <a:extLst>
                    <a:ext uri="{9D8B030D-6E8A-4147-A177-3AD203B41FA5}">
                      <a16:colId xmlns:a16="http://schemas.microsoft.com/office/drawing/2014/main" val="2309953558"/>
                    </a:ext>
                  </a:extLst>
                </a:gridCol>
                <a:gridCol w="2985956">
                  <a:extLst>
                    <a:ext uri="{9D8B030D-6E8A-4147-A177-3AD203B41FA5}">
                      <a16:colId xmlns:a16="http://schemas.microsoft.com/office/drawing/2014/main" val="1111507436"/>
                    </a:ext>
                  </a:extLst>
                </a:gridCol>
                <a:gridCol w="3419199">
                  <a:extLst>
                    <a:ext uri="{9D8B030D-6E8A-4147-A177-3AD203B41FA5}">
                      <a16:colId xmlns:a16="http://schemas.microsoft.com/office/drawing/2014/main" val="304479821"/>
                    </a:ext>
                  </a:extLst>
                </a:gridCol>
              </a:tblGrid>
              <a:tr h="22112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Isotope and Agent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Key Target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Phase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Representative Clinical Trials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Clinical Setting/Strategic Value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498405"/>
                  </a:ext>
                </a:extLst>
              </a:tr>
              <a:tr h="6485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177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Lu-PSMA-617 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PSMA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Phase III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PSMAddition, PSMAfore, SPLASH, ECLIPSE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Frontline metastatic hormone-sensitive (mHSPC) and prechemotherapy mCRPC expansion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987019"/>
                  </a:ext>
                </a:extLst>
              </a:tr>
              <a:tr h="6485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0" i="0" u="none" strike="noStrike" baseline="30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225</a:t>
                      </a: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Ac-PSMA-617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PSMA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Phase I/III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AcTION (NCT04597411)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High-potency targeted alpha therapy; addresses </a:t>
                      </a:r>
                      <a:r>
                        <a:rPr lang="en-US" sz="1200" b="0" i="0" u="none" strike="noStrike" baseline="30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177</a:t>
                      </a: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Lu-refractory progressive disease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372124"/>
                  </a:ext>
                </a:extLst>
              </a:tr>
              <a:tr h="6485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0" i="0" u="none" strike="noStrike" baseline="30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225</a:t>
                      </a: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Ac-PSMA-Trillium </a:t>
                      </a:r>
                    </a:p>
                    <a:p>
                      <a:pPr algn="l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(BAY 3563254)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PSMA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Phase I/II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PAnTHA (NCT06217822)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Next-generation custom albumin-binding small molecule engineered to minimize salivary gland toxicity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535826"/>
                  </a:ext>
                </a:extLst>
              </a:tr>
              <a:tr h="6485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0" i="0" u="none" strike="noStrike" baseline="30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225</a:t>
                      </a: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Ac-pelgifatamab </a:t>
                      </a:r>
                    </a:p>
                    <a:p>
                      <a:pPr algn="l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(PSMA-TAC/BAY 3546828)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PSMA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Phase I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NCT06052306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Alpha-emitting antibody conjugate with </a:t>
                      </a:r>
                      <a:r>
                        <a:rPr lang="en-US" sz="1200" b="0" i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Macropa</a:t>
                      </a: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chelator demonstrating enhanced darolutamide combination synergy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50198"/>
                  </a:ext>
                </a:extLst>
              </a:tr>
              <a:tr h="6485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FPI-2265 </a:t>
                      </a:r>
                    </a:p>
                    <a:p>
                      <a:pPr algn="l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1200" b="0" i="0" u="none" strike="noStrike" baseline="30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225</a:t>
                      </a: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Ac-PSMA-I\&amp;T)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PSMA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Phase II/III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AlphaBreak (NCT06402331), TATCIST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Randomized multicenter global registrational trial explicitly designed for post-</a:t>
                      </a:r>
                      <a:r>
                        <a:rPr lang="en-US" sz="1200" b="0" i="0" u="none" strike="noStrike" baseline="30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177</a:t>
                      </a: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Lu progressive populations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109931"/>
                  </a:ext>
                </a:extLst>
              </a:tr>
              <a:tr h="6485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0" i="0" u="none" strike="noStrike" baseline="30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225</a:t>
                      </a: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Ac-J591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PSMA Ext. Domain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Phase I/II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NCT03276572, NCT04506567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Monoclonal antibody vehicle optimizing short-range alpha-delivery while minimizing off-target marrow exposure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202145"/>
                  </a:ext>
                </a:extLst>
              </a:tr>
              <a:tr h="6485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0" i="0" u="none" strike="noStrike" baseline="30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131</a:t>
                      </a: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I-PSMA-1095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PSMA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Phase I/II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ARROW, CROSSBOW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Iodine-131–based </a:t>
                      </a:r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theranostic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option investigating combinations with modern hormonal agents (</a:t>
                      </a:r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eg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enzalutamide)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752010"/>
                  </a:ext>
                </a:extLst>
              </a:tr>
            </a:tbl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4CAEE6-A7C3-4A1E-8064-0860E2A7E51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137495" y="6302375"/>
            <a:ext cx="7056117" cy="327025"/>
          </a:xfrm>
        </p:spPr>
        <p:txBody>
          <a:bodyPr/>
          <a:lstStyle/>
          <a:p>
            <a:r>
              <a:rPr lang="en-US" dirty="0"/>
              <a:t>NCT04720157. NCT03939689. NCT06402331. Sartor. NEJM. 2021;385:1091. Emmett. ASCO. 2026;Abs 5001. </a:t>
            </a:r>
            <a:br>
              <a:rPr lang="en-US" dirty="0"/>
            </a:br>
            <a:r>
              <a:rPr lang="en-US" dirty="0"/>
              <a:t>Saad. ASCO GU. 2026;Abs 19. Tagawa. JCO. 2020;38:5019. Enzalutamide + I-131-MIP-1095.</a:t>
            </a:r>
          </a:p>
        </p:txBody>
      </p:sp>
    </p:spTree>
    <p:extLst>
      <p:ext uri="{BB962C8B-B14F-4D97-AF65-F5344CB8AC3E}">
        <p14:creationId xmlns:p14="http://schemas.microsoft.com/office/powerpoint/2010/main" val="6600397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E326B-0D84-E842-4E31-7E93B7D99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5" name="Freeform 9444">
            <a:extLst>
              <a:ext uri="{FF2B5EF4-FFF2-40B4-BE49-F238E27FC236}">
                <a16:creationId xmlns:a16="http://schemas.microsoft.com/office/drawing/2014/main" id="{A918FE35-0E20-EC35-EBB2-AD81D1E6146B}"/>
              </a:ext>
            </a:extLst>
          </p:cNvPr>
          <p:cNvSpPr/>
          <p:nvPr/>
        </p:nvSpPr>
        <p:spPr bwMode="auto">
          <a:xfrm>
            <a:off x="4398303" y="2458720"/>
            <a:ext cx="7377138" cy="3728720"/>
          </a:xfrm>
          <a:custGeom>
            <a:avLst/>
            <a:gdLst>
              <a:gd name="connsiteX0" fmla="*/ 0 w 7467600"/>
              <a:gd name="connsiteY0" fmla="*/ 3749040 h 3749040"/>
              <a:gd name="connsiteX1" fmla="*/ 0 w 7467600"/>
              <a:gd name="connsiteY1" fmla="*/ 1168400 h 3749040"/>
              <a:gd name="connsiteX2" fmla="*/ 3708400 w 7467600"/>
              <a:gd name="connsiteY2" fmla="*/ 0 h 3749040"/>
              <a:gd name="connsiteX3" fmla="*/ 7467600 w 7467600"/>
              <a:gd name="connsiteY3" fmla="*/ 1076960 h 3749040"/>
              <a:gd name="connsiteX4" fmla="*/ 7467600 w 7467600"/>
              <a:gd name="connsiteY4" fmla="*/ 3749040 h 3749040"/>
              <a:gd name="connsiteX5" fmla="*/ 0 w 7467600"/>
              <a:gd name="connsiteY5" fmla="*/ 3749040 h 3749040"/>
              <a:gd name="connsiteX0" fmla="*/ 0 w 7467600"/>
              <a:gd name="connsiteY0" fmla="*/ 3749040 h 3749040"/>
              <a:gd name="connsiteX1" fmla="*/ 0 w 7467600"/>
              <a:gd name="connsiteY1" fmla="*/ 1168400 h 3749040"/>
              <a:gd name="connsiteX2" fmla="*/ 3708400 w 7467600"/>
              <a:gd name="connsiteY2" fmla="*/ 0 h 3749040"/>
              <a:gd name="connsiteX3" fmla="*/ 7467600 w 7467600"/>
              <a:gd name="connsiteY3" fmla="*/ 1076960 h 3749040"/>
              <a:gd name="connsiteX4" fmla="*/ 7467600 w 7467600"/>
              <a:gd name="connsiteY4" fmla="*/ 3749040 h 3749040"/>
              <a:gd name="connsiteX5" fmla="*/ 0 w 7467600"/>
              <a:gd name="connsiteY5" fmla="*/ 3749040 h 3749040"/>
              <a:gd name="connsiteX0" fmla="*/ 0 w 7467600"/>
              <a:gd name="connsiteY0" fmla="*/ 3749040 h 3749040"/>
              <a:gd name="connsiteX1" fmla="*/ 0 w 7467600"/>
              <a:gd name="connsiteY1" fmla="*/ 1168400 h 3749040"/>
              <a:gd name="connsiteX2" fmla="*/ 3708400 w 7467600"/>
              <a:gd name="connsiteY2" fmla="*/ 0 h 3749040"/>
              <a:gd name="connsiteX3" fmla="*/ 7467600 w 7467600"/>
              <a:gd name="connsiteY3" fmla="*/ 1076960 h 3749040"/>
              <a:gd name="connsiteX4" fmla="*/ 7467600 w 7467600"/>
              <a:gd name="connsiteY4" fmla="*/ 3749040 h 3749040"/>
              <a:gd name="connsiteX5" fmla="*/ 0 w 7467600"/>
              <a:gd name="connsiteY5" fmla="*/ 3749040 h 3749040"/>
              <a:gd name="connsiteX0" fmla="*/ 0 w 7467600"/>
              <a:gd name="connsiteY0" fmla="*/ 3749040 h 3749040"/>
              <a:gd name="connsiteX1" fmla="*/ 0 w 7467600"/>
              <a:gd name="connsiteY1" fmla="*/ 1168400 h 3749040"/>
              <a:gd name="connsiteX2" fmla="*/ 3708400 w 7467600"/>
              <a:gd name="connsiteY2" fmla="*/ 0 h 3749040"/>
              <a:gd name="connsiteX3" fmla="*/ 7467600 w 7467600"/>
              <a:gd name="connsiteY3" fmla="*/ 1076960 h 3749040"/>
              <a:gd name="connsiteX4" fmla="*/ 7467600 w 7467600"/>
              <a:gd name="connsiteY4" fmla="*/ 3749040 h 3749040"/>
              <a:gd name="connsiteX5" fmla="*/ 0 w 7467600"/>
              <a:gd name="connsiteY5" fmla="*/ 3749040 h 3749040"/>
              <a:gd name="connsiteX0" fmla="*/ 0 w 7467600"/>
              <a:gd name="connsiteY0" fmla="*/ 3749040 h 3749040"/>
              <a:gd name="connsiteX1" fmla="*/ 0 w 7467600"/>
              <a:gd name="connsiteY1" fmla="*/ 1168400 h 3749040"/>
              <a:gd name="connsiteX2" fmla="*/ 3708400 w 7467600"/>
              <a:gd name="connsiteY2" fmla="*/ 0 h 3749040"/>
              <a:gd name="connsiteX3" fmla="*/ 7467600 w 7467600"/>
              <a:gd name="connsiteY3" fmla="*/ 1076960 h 3749040"/>
              <a:gd name="connsiteX4" fmla="*/ 7467600 w 7467600"/>
              <a:gd name="connsiteY4" fmla="*/ 3749040 h 3749040"/>
              <a:gd name="connsiteX5" fmla="*/ 0 w 7467600"/>
              <a:gd name="connsiteY5" fmla="*/ 3749040 h 3749040"/>
              <a:gd name="connsiteX0" fmla="*/ 0 w 7467600"/>
              <a:gd name="connsiteY0" fmla="*/ 3749040 h 3749040"/>
              <a:gd name="connsiteX1" fmla="*/ 0 w 7467600"/>
              <a:gd name="connsiteY1" fmla="*/ 1168400 h 3749040"/>
              <a:gd name="connsiteX2" fmla="*/ 3708400 w 7467600"/>
              <a:gd name="connsiteY2" fmla="*/ 0 h 3749040"/>
              <a:gd name="connsiteX3" fmla="*/ 7467600 w 7467600"/>
              <a:gd name="connsiteY3" fmla="*/ 1076960 h 3749040"/>
              <a:gd name="connsiteX4" fmla="*/ 7467600 w 7467600"/>
              <a:gd name="connsiteY4" fmla="*/ 3749040 h 3749040"/>
              <a:gd name="connsiteX5" fmla="*/ 0 w 7467600"/>
              <a:gd name="connsiteY5" fmla="*/ 3749040 h 3749040"/>
              <a:gd name="connsiteX0" fmla="*/ 10160 w 7477760"/>
              <a:gd name="connsiteY0" fmla="*/ 3749040 h 3749040"/>
              <a:gd name="connsiteX1" fmla="*/ 0 w 7477760"/>
              <a:gd name="connsiteY1" fmla="*/ 1320800 h 3749040"/>
              <a:gd name="connsiteX2" fmla="*/ 3718560 w 7477760"/>
              <a:gd name="connsiteY2" fmla="*/ 0 h 3749040"/>
              <a:gd name="connsiteX3" fmla="*/ 7477760 w 7477760"/>
              <a:gd name="connsiteY3" fmla="*/ 1076960 h 3749040"/>
              <a:gd name="connsiteX4" fmla="*/ 7477760 w 7477760"/>
              <a:gd name="connsiteY4" fmla="*/ 3749040 h 3749040"/>
              <a:gd name="connsiteX5" fmla="*/ 10160 w 7477760"/>
              <a:gd name="connsiteY5" fmla="*/ 3749040 h 3749040"/>
              <a:gd name="connsiteX0" fmla="*/ 86 w 7467686"/>
              <a:gd name="connsiteY0" fmla="*/ 3749040 h 3749040"/>
              <a:gd name="connsiteX1" fmla="*/ 91526 w 7467686"/>
              <a:gd name="connsiteY1" fmla="*/ 1280160 h 3749040"/>
              <a:gd name="connsiteX2" fmla="*/ 3708486 w 7467686"/>
              <a:gd name="connsiteY2" fmla="*/ 0 h 3749040"/>
              <a:gd name="connsiteX3" fmla="*/ 7467686 w 7467686"/>
              <a:gd name="connsiteY3" fmla="*/ 1076960 h 3749040"/>
              <a:gd name="connsiteX4" fmla="*/ 7467686 w 7467686"/>
              <a:gd name="connsiteY4" fmla="*/ 3749040 h 3749040"/>
              <a:gd name="connsiteX5" fmla="*/ 86 w 7467686"/>
              <a:gd name="connsiteY5" fmla="*/ 3749040 h 3749040"/>
              <a:gd name="connsiteX0" fmla="*/ 451 w 7386771"/>
              <a:gd name="connsiteY0" fmla="*/ 3749040 h 3749040"/>
              <a:gd name="connsiteX1" fmla="*/ 10611 w 7386771"/>
              <a:gd name="connsiteY1" fmla="*/ 1280160 h 3749040"/>
              <a:gd name="connsiteX2" fmla="*/ 3627571 w 7386771"/>
              <a:gd name="connsiteY2" fmla="*/ 0 h 3749040"/>
              <a:gd name="connsiteX3" fmla="*/ 7386771 w 7386771"/>
              <a:gd name="connsiteY3" fmla="*/ 1076960 h 3749040"/>
              <a:gd name="connsiteX4" fmla="*/ 7386771 w 7386771"/>
              <a:gd name="connsiteY4" fmla="*/ 3749040 h 3749040"/>
              <a:gd name="connsiteX5" fmla="*/ 451 w 7386771"/>
              <a:gd name="connsiteY5" fmla="*/ 3749040 h 3749040"/>
              <a:gd name="connsiteX0" fmla="*/ 978 w 7377138"/>
              <a:gd name="connsiteY0" fmla="*/ 3718560 h 3749040"/>
              <a:gd name="connsiteX1" fmla="*/ 978 w 7377138"/>
              <a:gd name="connsiteY1" fmla="*/ 1280160 h 3749040"/>
              <a:gd name="connsiteX2" fmla="*/ 3617938 w 7377138"/>
              <a:gd name="connsiteY2" fmla="*/ 0 h 3749040"/>
              <a:gd name="connsiteX3" fmla="*/ 7377138 w 7377138"/>
              <a:gd name="connsiteY3" fmla="*/ 1076960 h 3749040"/>
              <a:gd name="connsiteX4" fmla="*/ 7377138 w 7377138"/>
              <a:gd name="connsiteY4" fmla="*/ 3749040 h 3749040"/>
              <a:gd name="connsiteX5" fmla="*/ 978 w 7377138"/>
              <a:gd name="connsiteY5" fmla="*/ 3718560 h 3749040"/>
              <a:gd name="connsiteX0" fmla="*/ 978 w 7377138"/>
              <a:gd name="connsiteY0" fmla="*/ 3718560 h 3728720"/>
              <a:gd name="connsiteX1" fmla="*/ 978 w 7377138"/>
              <a:gd name="connsiteY1" fmla="*/ 1280160 h 3728720"/>
              <a:gd name="connsiteX2" fmla="*/ 3617938 w 7377138"/>
              <a:gd name="connsiteY2" fmla="*/ 0 h 3728720"/>
              <a:gd name="connsiteX3" fmla="*/ 7377138 w 7377138"/>
              <a:gd name="connsiteY3" fmla="*/ 1076960 h 3728720"/>
              <a:gd name="connsiteX4" fmla="*/ 7366978 w 7377138"/>
              <a:gd name="connsiteY4" fmla="*/ 3728720 h 3728720"/>
              <a:gd name="connsiteX5" fmla="*/ 978 w 7377138"/>
              <a:gd name="connsiteY5" fmla="*/ 3718560 h 3728720"/>
              <a:gd name="connsiteX0" fmla="*/ 978 w 7377138"/>
              <a:gd name="connsiteY0" fmla="*/ 3718560 h 3728720"/>
              <a:gd name="connsiteX1" fmla="*/ 978 w 7377138"/>
              <a:gd name="connsiteY1" fmla="*/ 1280160 h 3728720"/>
              <a:gd name="connsiteX2" fmla="*/ 3617938 w 7377138"/>
              <a:gd name="connsiteY2" fmla="*/ 0 h 3728720"/>
              <a:gd name="connsiteX3" fmla="*/ 7377138 w 7377138"/>
              <a:gd name="connsiteY3" fmla="*/ 1076960 h 3728720"/>
              <a:gd name="connsiteX4" fmla="*/ 7366978 w 7377138"/>
              <a:gd name="connsiteY4" fmla="*/ 3728720 h 3728720"/>
              <a:gd name="connsiteX5" fmla="*/ 978 w 7377138"/>
              <a:gd name="connsiteY5" fmla="*/ 3718560 h 372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77138" h="3728720">
                <a:moveTo>
                  <a:pt x="978" y="3718560"/>
                </a:moveTo>
                <a:cubicBezTo>
                  <a:pt x="-2409" y="2909147"/>
                  <a:pt x="4365" y="2089573"/>
                  <a:pt x="978" y="1280160"/>
                </a:cubicBezTo>
                <a:cubicBezTo>
                  <a:pt x="2019431" y="27093"/>
                  <a:pt x="2300525" y="196427"/>
                  <a:pt x="3617938" y="0"/>
                </a:cubicBezTo>
                <a:cubicBezTo>
                  <a:pt x="6100365" y="74507"/>
                  <a:pt x="6164711" y="636693"/>
                  <a:pt x="7377138" y="1076960"/>
                </a:cubicBezTo>
                <a:cubicBezTo>
                  <a:pt x="7373751" y="1960880"/>
                  <a:pt x="7370365" y="2844800"/>
                  <a:pt x="7366978" y="3728720"/>
                </a:cubicBezTo>
                <a:lnTo>
                  <a:pt x="978" y="3718560"/>
                </a:lnTo>
                <a:close/>
              </a:path>
            </a:pathLst>
          </a:custGeom>
          <a:solidFill>
            <a:schemeClr val="bg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DD6C958-7FF9-7DE9-1362-144A18C2F153}"/>
              </a:ext>
            </a:extLst>
          </p:cNvPr>
          <p:cNvSpPr/>
          <p:nvPr/>
        </p:nvSpPr>
        <p:spPr bwMode="auto">
          <a:xfrm>
            <a:off x="4361629" y="4964890"/>
            <a:ext cx="7414822" cy="1204001"/>
          </a:xfrm>
          <a:custGeom>
            <a:avLst/>
            <a:gdLst>
              <a:gd name="connsiteX0" fmla="*/ 2285620 w 4571239"/>
              <a:gd name="connsiteY0" fmla="*/ 0 h 1459298"/>
              <a:gd name="connsiteX1" fmla="*/ 4567043 w 4571239"/>
              <a:gd name="connsiteY1" fmla="*/ 1438037 h 1459298"/>
              <a:gd name="connsiteX2" fmla="*/ 4571239 w 4571239"/>
              <a:gd name="connsiteY2" fmla="*/ 1459298 h 1459298"/>
              <a:gd name="connsiteX3" fmla="*/ 0 w 4571239"/>
              <a:gd name="connsiteY3" fmla="*/ 1459298 h 1459298"/>
              <a:gd name="connsiteX4" fmla="*/ 4196 w 4571239"/>
              <a:gd name="connsiteY4" fmla="*/ 1438037 h 1459298"/>
              <a:gd name="connsiteX5" fmla="*/ 2285620 w 4571239"/>
              <a:gd name="connsiteY5" fmla="*/ 0 h 1459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1239" h="1459298">
                <a:moveTo>
                  <a:pt x="2285620" y="0"/>
                </a:moveTo>
                <a:cubicBezTo>
                  <a:pt x="3410980" y="0"/>
                  <a:pt x="4349898" y="617351"/>
                  <a:pt x="4567043" y="1438037"/>
                </a:cubicBezTo>
                <a:lnTo>
                  <a:pt x="4571239" y="1459298"/>
                </a:lnTo>
                <a:lnTo>
                  <a:pt x="0" y="1459298"/>
                </a:lnTo>
                <a:lnTo>
                  <a:pt x="4196" y="1438037"/>
                </a:lnTo>
                <a:cubicBezTo>
                  <a:pt x="221342" y="617351"/>
                  <a:pt x="1160260" y="0"/>
                  <a:pt x="2285620" y="0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E78511F5-8382-467E-3B22-A95EB81BCA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</a:rPr>
              <a:t>Capivasertib: Mechanism of Action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BA6C741-39BE-7E1F-72DA-8A0FA89F8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3713387" cy="4754880"/>
          </a:xfrm>
          <a:noFill/>
        </p:spPr>
        <p:txBody>
          <a:bodyPr/>
          <a:lstStyle/>
          <a:p>
            <a:pPr marL="466344" indent="-342900" algn="l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200" b="0">
                <a:solidFill>
                  <a:sysClr val="windowText" lastClr="000000"/>
                </a:solidFill>
                <a:latin typeface="+mn-lt"/>
              </a:rPr>
              <a:t>The PI3K/AKT/mTOR signaling pathway is often overactive in cancer and causes increased cell growth and survival</a:t>
            </a:r>
            <a:endParaRPr lang="en-US" sz="2200" b="0" dirty="0">
              <a:solidFill>
                <a:sysClr val="windowText" lastClr="000000"/>
              </a:solidFill>
              <a:latin typeface="+mn-lt"/>
            </a:endParaRPr>
          </a:p>
          <a:p>
            <a:pPr marL="466344" indent="-342900" algn="l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200" b="0">
                <a:solidFill>
                  <a:sysClr val="windowText" lastClr="000000"/>
                </a:solidFill>
                <a:latin typeface="+mn-lt"/>
              </a:rPr>
              <a:t>PTEN deficiency leads to overactivation of the PI3K/AKT pathway</a:t>
            </a:r>
            <a:endParaRPr lang="en-US" sz="2200" b="0" dirty="0">
              <a:solidFill>
                <a:sysClr val="windowText" lastClr="000000"/>
              </a:solidFill>
              <a:latin typeface="+mn-lt"/>
            </a:endParaRPr>
          </a:p>
          <a:p>
            <a:pPr marL="466344" indent="-342900" algn="l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200" b="0">
                <a:solidFill>
                  <a:sysClr val="windowText" lastClr="000000"/>
                </a:solidFill>
                <a:latin typeface="+mn-lt"/>
              </a:rPr>
              <a:t>Capivasertib is an orally available pan-AKT kinase inhibitor</a:t>
            </a:r>
            <a:endParaRPr lang="en-US" sz="2200" b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43259C8-0E7E-FB98-3198-932828DA210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Davies. Mol Cancer Ther. 2012;11:873. Andrikopoulou. Breast. 2022;63:157.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D3B2B42-333F-4590-6B1E-98F03BD8FCDB}"/>
              </a:ext>
            </a:extLst>
          </p:cNvPr>
          <p:cNvSpPr txBox="1"/>
          <p:nvPr/>
        </p:nvSpPr>
        <p:spPr>
          <a:xfrm>
            <a:off x="6488937" y="5557321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DNA</a:t>
            </a: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4A1ED3-DC60-BEA7-9D6A-5A14A05FC904}"/>
              </a:ext>
            </a:extLst>
          </p:cNvPr>
          <p:cNvSpPr txBox="1"/>
          <p:nvPr/>
        </p:nvSpPr>
        <p:spPr>
          <a:xfrm rot="19926589">
            <a:off x="4573884" y="556932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Nucleus</a:t>
            </a:r>
          </a:p>
        </p:txBody>
      </p:sp>
      <p:sp>
        <p:nvSpPr>
          <p:cNvPr id="9385" name="TextBox 9384">
            <a:extLst>
              <a:ext uri="{FF2B5EF4-FFF2-40B4-BE49-F238E27FC236}">
                <a16:creationId xmlns:a16="http://schemas.microsoft.com/office/drawing/2014/main" id="{4AB23CB1-EFC5-BD38-0D48-CD14DFEA326E}"/>
              </a:ext>
            </a:extLst>
          </p:cNvPr>
          <p:cNvSpPr txBox="1"/>
          <p:nvPr/>
        </p:nvSpPr>
        <p:spPr bwMode="auto">
          <a:xfrm>
            <a:off x="7253699" y="1703159"/>
            <a:ext cx="19253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Growth factors</a:t>
            </a:r>
          </a:p>
        </p:txBody>
      </p:sp>
      <p:sp>
        <p:nvSpPr>
          <p:cNvPr id="9386" name="TextBox 9385">
            <a:extLst>
              <a:ext uri="{FF2B5EF4-FFF2-40B4-BE49-F238E27FC236}">
                <a16:creationId xmlns:a16="http://schemas.microsoft.com/office/drawing/2014/main" id="{1AD34243-E82A-9D15-7530-B7C1B1A7B8B1}"/>
              </a:ext>
            </a:extLst>
          </p:cNvPr>
          <p:cNvSpPr txBox="1"/>
          <p:nvPr/>
        </p:nvSpPr>
        <p:spPr bwMode="auto">
          <a:xfrm rot="20447439">
            <a:off x="5654149" y="2134571"/>
            <a:ext cx="11739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RTK</a:t>
            </a:r>
          </a:p>
        </p:txBody>
      </p:sp>
      <p:sp>
        <p:nvSpPr>
          <p:cNvPr id="9387" name="TextBox 9386">
            <a:extLst>
              <a:ext uri="{FF2B5EF4-FFF2-40B4-BE49-F238E27FC236}">
                <a16:creationId xmlns:a16="http://schemas.microsoft.com/office/drawing/2014/main" id="{87AAAF96-625D-4E55-333B-26B5FF1EDD96}"/>
              </a:ext>
            </a:extLst>
          </p:cNvPr>
          <p:cNvSpPr txBox="1"/>
          <p:nvPr/>
        </p:nvSpPr>
        <p:spPr bwMode="auto">
          <a:xfrm>
            <a:off x="7788382" y="5419668"/>
            <a:ext cx="313361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Cell survival, proliferation,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protein synthesis, metabolism, autophagy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,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and angiogenesis</a:t>
            </a:r>
          </a:p>
        </p:txBody>
      </p:sp>
      <p:sp>
        <p:nvSpPr>
          <p:cNvPr id="9394" name="Freeform 9393">
            <a:extLst>
              <a:ext uri="{FF2B5EF4-FFF2-40B4-BE49-F238E27FC236}">
                <a16:creationId xmlns:a16="http://schemas.microsoft.com/office/drawing/2014/main" id="{68653335-41D4-2D6C-B0D0-0FAF38765AC9}"/>
              </a:ext>
            </a:extLst>
          </p:cNvPr>
          <p:cNvSpPr/>
          <p:nvPr/>
        </p:nvSpPr>
        <p:spPr bwMode="auto">
          <a:xfrm>
            <a:off x="7088553" y="5485216"/>
            <a:ext cx="746535" cy="280855"/>
          </a:xfrm>
          <a:custGeom>
            <a:avLst/>
            <a:gdLst>
              <a:gd name="connsiteX0" fmla="*/ 0 w 314960"/>
              <a:gd name="connsiteY0" fmla="*/ 254000 h 254000"/>
              <a:gd name="connsiteX1" fmla="*/ 0 w 314960"/>
              <a:gd name="connsiteY1" fmla="*/ 0 h 254000"/>
              <a:gd name="connsiteX2" fmla="*/ 314960 w 314960"/>
              <a:gd name="connsiteY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4960" h="254000">
                <a:moveTo>
                  <a:pt x="0" y="254000"/>
                </a:moveTo>
                <a:lnTo>
                  <a:pt x="0" y="0"/>
                </a:lnTo>
                <a:lnTo>
                  <a:pt x="314960" y="0"/>
                </a:lnTo>
              </a:path>
            </a:pathLst>
          </a:custGeom>
          <a:noFill/>
          <a:ln w="28575">
            <a:solidFill>
              <a:schemeClr val="tx1"/>
            </a:solidFill>
            <a:miter lim="800000"/>
            <a:headEnd type="none" w="med" len="med"/>
            <a:tailEnd type="triangle" w="med" len="med"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400" name="Group 9399">
            <a:extLst>
              <a:ext uri="{FF2B5EF4-FFF2-40B4-BE49-F238E27FC236}">
                <a16:creationId xmlns:a16="http://schemas.microsoft.com/office/drawing/2014/main" id="{A3722AE3-9C87-1A55-161F-93340B732172}"/>
              </a:ext>
            </a:extLst>
          </p:cNvPr>
          <p:cNvGrpSpPr/>
          <p:nvPr/>
        </p:nvGrpSpPr>
        <p:grpSpPr>
          <a:xfrm>
            <a:off x="9002014" y="4789060"/>
            <a:ext cx="2331210" cy="412474"/>
            <a:chOff x="9468265" y="273146"/>
            <a:chExt cx="2331210" cy="412474"/>
          </a:xfrm>
        </p:grpSpPr>
        <p:sp>
          <p:nvSpPr>
            <p:cNvPr id="9397" name="TextBox 9396">
              <a:extLst>
                <a:ext uri="{FF2B5EF4-FFF2-40B4-BE49-F238E27FC236}">
                  <a16:creationId xmlns:a16="http://schemas.microsoft.com/office/drawing/2014/main" id="{244DC879-CDA1-78B6-EAC3-073C77ED27B6}"/>
                </a:ext>
              </a:extLst>
            </p:cNvPr>
            <p:cNvSpPr txBox="1"/>
            <p:nvPr/>
          </p:nvSpPr>
          <p:spPr bwMode="auto">
            <a:xfrm>
              <a:off x="9468265" y="273146"/>
              <a:ext cx="221941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823B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Capivasertib</a:t>
              </a:r>
            </a:p>
          </p:txBody>
        </p:sp>
        <p:pic>
          <p:nvPicPr>
            <p:cNvPr id="9399" name="Picture 9398">
              <a:extLst>
                <a:ext uri="{FF2B5EF4-FFF2-40B4-BE49-F238E27FC236}">
                  <a16:creationId xmlns:a16="http://schemas.microsoft.com/office/drawing/2014/main" id="{616CAD59-16DD-6651-4036-4767E38C1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99656" y="347512"/>
              <a:ext cx="599819" cy="338108"/>
            </a:xfrm>
            <a:prstGeom prst="rect">
              <a:avLst/>
            </a:prstGeom>
          </p:spPr>
        </p:pic>
      </p:grpSp>
      <p:grpSp>
        <p:nvGrpSpPr>
          <p:cNvPr id="9419" name="Group 9418">
            <a:extLst>
              <a:ext uri="{FF2B5EF4-FFF2-40B4-BE49-F238E27FC236}">
                <a16:creationId xmlns:a16="http://schemas.microsoft.com/office/drawing/2014/main" id="{F433616D-6F7F-B79B-A8FB-A913F7A3C89A}"/>
              </a:ext>
            </a:extLst>
          </p:cNvPr>
          <p:cNvGrpSpPr/>
          <p:nvPr/>
        </p:nvGrpSpPr>
        <p:grpSpPr>
          <a:xfrm>
            <a:off x="5540664" y="5795176"/>
            <a:ext cx="2122348" cy="256716"/>
            <a:chOff x="5469544" y="5874521"/>
            <a:chExt cx="2122348" cy="256716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556A70F-4239-866D-76F7-94485D90FE51}"/>
                </a:ext>
              </a:extLst>
            </p:cNvPr>
            <p:cNvGrpSpPr/>
            <p:nvPr/>
          </p:nvGrpSpPr>
          <p:grpSpPr>
            <a:xfrm rot="5400000">
              <a:off x="5871587" y="5472479"/>
              <a:ext cx="256715" cy="1060801"/>
              <a:chOff x="855158" y="4484102"/>
              <a:chExt cx="437557" cy="1201737"/>
            </a:xfrm>
          </p:grpSpPr>
          <p:sp>
            <p:nvSpPr>
              <p:cNvPr id="28" name="Freeform 5">
                <a:extLst>
                  <a:ext uri="{FF2B5EF4-FFF2-40B4-BE49-F238E27FC236}">
                    <a16:creationId xmlns:a16="http://schemas.microsoft.com/office/drawing/2014/main" id="{0268EB71-04F6-4634-247A-047A06F79E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223" y="4495694"/>
                <a:ext cx="317296" cy="23185"/>
              </a:xfrm>
              <a:custGeom>
                <a:avLst/>
                <a:gdLst>
                  <a:gd name="T0" fmla="*/ 1183 w 1183"/>
                  <a:gd name="T1" fmla="*/ 54 h 54"/>
                  <a:gd name="T2" fmla="*/ 1183 w 1183"/>
                  <a:gd name="T3" fmla="*/ 54 h 54"/>
                  <a:gd name="T4" fmla="*/ 1147 w 1183"/>
                  <a:gd name="T5" fmla="*/ 40 h 54"/>
                  <a:gd name="T6" fmla="*/ 1111 w 1183"/>
                  <a:gd name="T7" fmla="*/ 26 h 54"/>
                  <a:gd name="T8" fmla="*/ 1034 w 1183"/>
                  <a:gd name="T9" fmla="*/ 0 h 54"/>
                  <a:gd name="T10" fmla="*/ 0 w 1183"/>
                  <a:gd name="T11" fmla="*/ 0 h 54"/>
                  <a:gd name="T12" fmla="*/ 0 w 1183"/>
                  <a:gd name="T13" fmla="*/ 0 h 54"/>
                  <a:gd name="T14" fmla="*/ 6 w 1183"/>
                  <a:gd name="T15" fmla="*/ 13 h 54"/>
                  <a:gd name="T16" fmla="*/ 16 w 1183"/>
                  <a:gd name="T17" fmla="*/ 27 h 54"/>
                  <a:gd name="T18" fmla="*/ 26 w 1183"/>
                  <a:gd name="T19" fmla="*/ 40 h 54"/>
                  <a:gd name="T20" fmla="*/ 39 w 1183"/>
                  <a:gd name="T21" fmla="*/ 54 h 54"/>
                  <a:gd name="T22" fmla="*/ 1183 w 1183"/>
                  <a:gd name="T23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83" h="54">
                    <a:moveTo>
                      <a:pt x="1183" y="54"/>
                    </a:moveTo>
                    <a:lnTo>
                      <a:pt x="1183" y="54"/>
                    </a:lnTo>
                    <a:lnTo>
                      <a:pt x="1147" y="40"/>
                    </a:lnTo>
                    <a:lnTo>
                      <a:pt x="1111" y="26"/>
                    </a:lnTo>
                    <a:lnTo>
                      <a:pt x="103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3"/>
                    </a:lnTo>
                    <a:lnTo>
                      <a:pt x="16" y="27"/>
                    </a:lnTo>
                    <a:lnTo>
                      <a:pt x="26" y="40"/>
                    </a:lnTo>
                    <a:lnTo>
                      <a:pt x="39" y="54"/>
                    </a:lnTo>
                    <a:lnTo>
                      <a:pt x="1183" y="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9" name="Freeform 6">
                <a:extLst>
                  <a:ext uri="{FF2B5EF4-FFF2-40B4-BE49-F238E27FC236}">
                    <a16:creationId xmlns:a16="http://schemas.microsoft.com/office/drawing/2014/main" id="{A1A32102-BFDF-9118-0960-FA2FCFB44C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6428" y="4561384"/>
                <a:ext cx="316759" cy="27049"/>
              </a:xfrm>
              <a:custGeom>
                <a:avLst/>
                <a:gdLst>
                  <a:gd name="T0" fmla="*/ 1141 w 1180"/>
                  <a:gd name="T1" fmla="*/ 0 h 55"/>
                  <a:gd name="T2" fmla="*/ 0 w 1180"/>
                  <a:gd name="T3" fmla="*/ 0 h 55"/>
                  <a:gd name="T4" fmla="*/ 0 w 1180"/>
                  <a:gd name="T5" fmla="*/ 0 h 55"/>
                  <a:gd name="T6" fmla="*/ 36 w 1180"/>
                  <a:gd name="T7" fmla="*/ 14 h 55"/>
                  <a:gd name="T8" fmla="*/ 72 w 1180"/>
                  <a:gd name="T9" fmla="*/ 28 h 55"/>
                  <a:gd name="T10" fmla="*/ 149 w 1180"/>
                  <a:gd name="T11" fmla="*/ 55 h 55"/>
                  <a:gd name="T12" fmla="*/ 1180 w 1180"/>
                  <a:gd name="T13" fmla="*/ 55 h 55"/>
                  <a:gd name="T14" fmla="*/ 1180 w 1180"/>
                  <a:gd name="T15" fmla="*/ 55 h 55"/>
                  <a:gd name="T16" fmla="*/ 1173 w 1180"/>
                  <a:gd name="T17" fmla="*/ 41 h 55"/>
                  <a:gd name="T18" fmla="*/ 1165 w 1180"/>
                  <a:gd name="T19" fmla="*/ 27 h 55"/>
                  <a:gd name="T20" fmla="*/ 1154 w 1180"/>
                  <a:gd name="T21" fmla="*/ 14 h 55"/>
                  <a:gd name="T22" fmla="*/ 1141 w 1180"/>
                  <a:gd name="T23" fmla="*/ 0 h 55"/>
                  <a:gd name="T24" fmla="*/ 1141 w 1180"/>
                  <a:gd name="T25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0" h="55">
                    <a:moveTo>
                      <a:pt x="1141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6" y="14"/>
                    </a:lnTo>
                    <a:lnTo>
                      <a:pt x="72" y="28"/>
                    </a:lnTo>
                    <a:lnTo>
                      <a:pt x="149" y="55"/>
                    </a:lnTo>
                    <a:lnTo>
                      <a:pt x="1180" y="55"/>
                    </a:lnTo>
                    <a:lnTo>
                      <a:pt x="1180" y="55"/>
                    </a:lnTo>
                    <a:lnTo>
                      <a:pt x="1173" y="41"/>
                    </a:lnTo>
                    <a:lnTo>
                      <a:pt x="1165" y="27"/>
                    </a:lnTo>
                    <a:lnTo>
                      <a:pt x="1154" y="14"/>
                    </a:lnTo>
                    <a:lnTo>
                      <a:pt x="1141" y="0"/>
                    </a:lnTo>
                    <a:lnTo>
                      <a:pt x="114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0" name="Freeform 7">
                <a:extLst>
                  <a:ext uri="{FF2B5EF4-FFF2-40B4-BE49-F238E27FC236}">
                    <a16:creationId xmlns:a16="http://schemas.microsoft.com/office/drawing/2014/main" id="{33B1D42F-73D9-DBD1-DA77-A843304717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4205" y="4630938"/>
                <a:ext cx="180392" cy="23185"/>
              </a:xfrm>
              <a:custGeom>
                <a:avLst/>
                <a:gdLst>
                  <a:gd name="T0" fmla="*/ 595 w 672"/>
                  <a:gd name="T1" fmla="*/ 54 h 54"/>
                  <a:gd name="T2" fmla="*/ 595 w 672"/>
                  <a:gd name="T3" fmla="*/ 54 h 54"/>
                  <a:gd name="T4" fmla="*/ 619 w 672"/>
                  <a:gd name="T5" fmla="*/ 41 h 54"/>
                  <a:gd name="T6" fmla="*/ 638 w 672"/>
                  <a:gd name="T7" fmla="*/ 28 h 54"/>
                  <a:gd name="T8" fmla="*/ 658 w 672"/>
                  <a:gd name="T9" fmla="*/ 14 h 54"/>
                  <a:gd name="T10" fmla="*/ 672 w 672"/>
                  <a:gd name="T11" fmla="*/ 0 h 54"/>
                  <a:gd name="T12" fmla="*/ 0 w 672"/>
                  <a:gd name="T13" fmla="*/ 0 h 54"/>
                  <a:gd name="T14" fmla="*/ 0 w 672"/>
                  <a:gd name="T15" fmla="*/ 0 h 54"/>
                  <a:gd name="T16" fmla="*/ 84 w 672"/>
                  <a:gd name="T17" fmla="*/ 27 h 54"/>
                  <a:gd name="T18" fmla="*/ 167 w 672"/>
                  <a:gd name="T19" fmla="*/ 54 h 54"/>
                  <a:gd name="T20" fmla="*/ 595 w 672"/>
                  <a:gd name="T2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2" h="54">
                    <a:moveTo>
                      <a:pt x="595" y="54"/>
                    </a:moveTo>
                    <a:lnTo>
                      <a:pt x="595" y="54"/>
                    </a:lnTo>
                    <a:lnTo>
                      <a:pt x="619" y="41"/>
                    </a:lnTo>
                    <a:lnTo>
                      <a:pt x="638" y="28"/>
                    </a:lnTo>
                    <a:lnTo>
                      <a:pt x="658" y="14"/>
                    </a:lnTo>
                    <a:lnTo>
                      <a:pt x="67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4" y="27"/>
                    </a:lnTo>
                    <a:lnTo>
                      <a:pt x="167" y="54"/>
                    </a:lnTo>
                    <a:lnTo>
                      <a:pt x="595" y="5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1" name="Freeform 8">
                <a:extLst>
                  <a:ext uri="{FF2B5EF4-FFF2-40B4-BE49-F238E27FC236}">
                    <a16:creationId xmlns:a16="http://schemas.microsoft.com/office/drawing/2014/main" id="{9DF098E8-BF29-EF34-1C63-AFE309549F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668" y="4828007"/>
                <a:ext cx="180928" cy="23185"/>
              </a:xfrm>
              <a:custGeom>
                <a:avLst/>
                <a:gdLst>
                  <a:gd name="T0" fmla="*/ 597 w 674"/>
                  <a:gd name="T1" fmla="*/ 0 h 53"/>
                  <a:gd name="T2" fmla="*/ 167 w 674"/>
                  <a:gd name="T3" fmla="*/ 0 h 53"/>
                  <a:gd name="T4" fmla="*/ 167 w 674"/>
                  <a:gd name="T5" fmla="*/ 0 h 53"/>
                  <a:gd name="T6" fmla="*/ 85 w 674"/>
                  <a:gd name="T7" fmla="*/ 27 h 53"/>
                  <a:gd name="T8" fmla="*/ 0 w 674"/>
                  <a:gd name="T9" fmla="*/ 53 h 53"/>
                  <a:gd name="T10" fmla="*/ 674 w 674"/>
                  <a:gd name="T11" fmla="*/ 53 h 53"/>
                  <a:gd name="T12" fmla="*/ 674 w 674"/>
                  <a:gd name="T13" fmla="*/ 53 h 53"/>
                  <a:gd name="T14" fmla="*/ 660 w 674"/>
                  <a:gd name="T15" fmla="*/ 40 h 53"/>
                  <a:gd name="T16" fmla="*/ 642 w 674"/>
                  <a:gd name="T17" fmla="*/ 26 h 53"/>
                  <a:gd name="T18" fmla="*/ 621 w 674"/>
                  <a:gd name="T19" fmla="*/ 12 h 53"/>
                  <a:gd name="T20" fmla="*/ 597 w 674"/>
                  <a:gd name="T21" fmla="*/ 0 h 53"/>
                  <a:gd name="T22" fmla="*/ 597 w 674"/>
                  <a:gd name="T2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74" h="53">
                    <a:moveTo>
                      <a:pt x="597" y="0"/>
                    </a:moveTo>
                    <a:lnTo>
                      <a:pt x="167" y="0"/>
                    </a:lnTo>
                    <a:lnTo>
                      <a:pt x="167" y="0"/>
                    </a:lnTo>
                    <a:lnTo>
                      <a:pt x="85" y="27"/>
                    </a:lnTo>
                    <a:lnTo>
                      <a:pt x="0" y="53"/>
                    </a:lnTo>
                    <a:lnTo>
                      <a:pt x="674" y="53"/>
                    </a:lnTo>
                    <a:lnTo>
                      <a:pt x="674" y="53"/>
                    </a:lnTo>
                    <a:lnTo>
                      <a:pt x="660" y="40"/>
                    </a:lnTo>
                    <a:lnTo>
                      <a:pt x="642" y="26"/>
                    </a:lnTo>
                    <a:lnTo>
                      <a:pt x="621" y="12"/>
                    </a:lnTo>
                    <a:lnTo>
                      <a:pt x="597" y="0"/>
                    </a:lnTo>
                    <a:lnTo>
                      <a:pt x="59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1D313C08-27BE-B4BE-F058-D1E7CD04BF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6428" y="4897561"/>
                <a:ext cx="316759" cy="23185"/>
              </a:xfrm>
              <a:custGeom>
                <a:avLst/>
                <a:gdLst>
                  <a:gd name="T0" fmla="*/ 0 w 1180"/>
                  <a:gd name="T1" fmla="*/ 55 h 55"/>
                  <a:gd name="T2" fmla="*/ 1139 w 1180"/>
                  <a:gd name="T3" fmla="*/ 55 h 55"/>
                  <a:gd name="T4" fmla="*/ 1139 w 1180"/>
                  <a:gd name="T5" fmla="*/ 55 h 55"/>
                  <a:gd name="T6" fmla="*/ 1154 w 1180"/>
                  <a:gd name="T7" fmla="*/ 41 h 55"/>
                  <a:gd name="T8" fmla="*/ 1165 w 1180"/>
                  <a:gd name="T9" fmla="*/ 27 h 55"/>
                  <a:gd name="T10" fmla="*/ 1173 w 1180"/>
                  <a:gd name="T11" fmla="*/ 13 h 55"/>
                  <a:gd name="T12" fmla="*/ 1180 w 1180"/>
                  <a:gd name="T13" fmla="*/ 0 h 55"/>
                  <a:gd name="T14" fmla="*/ 149 w 1180"/>
                  <a:gd name="T15" fmla="*/ 0 h 55"/>
                  <a:gd name="T16" fmla="*/ 149 w 1180"/>
                  <a:gd name="T17" fmla="*/ 0 h 55"/>
                  <a:gd name="T18" fmla="*/ 110 w 1180"/>
                  <a:gd name="T19" fmla="*/ 12 h 55"/>
                  <a:gd name="T20" fmla="*/ 72 w 1180"/>
                  <a:gd name="T21" fmla="*/ 26 h 55"/>
                  <a:gd name="T22" fmla="*/ 36 w 1180"/>
                  <a:gd name="T23" fmla="*/ 40 h 55"/>
                  <a:gd name="T24" fmla="*/ 0 w 1180"/>
                  <a:gd name="T25" fmla="*/ 55 h 55"/>
                  <a:gd name="T26" fmla="*/ 0 w 1180"/>
                  <a:gd name="T27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80" h="55">
                    <a:moveTo>
                      <a:pt x="0" y="55"/>
                    </a:moveTo>
                    <a:lnTo>
                      <a:pt x="1139" y="55"/>
                    </a:lnTo>
                    <a:lnTo>
                      <a:pt x="1139" y="55"/>
                    </a:lnTo>
                    <a:lnTo>
                      <a:pt x="1154" y="41"/>
                    </a:lnTo>
                    <a:lnTo>
                      <a:pt x="1165" y="27"/>
                    </a:lnTo>
                    <a:lnTo>
                      <a:pt x="1173" y="13"/>
                    </a:lnTo>
                    <a:lnTo>
                      <a:pt x="1180" y="0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110" y="12"/>
                    </a:lnTo>
                    <a:lnTo>
                      <a:pt x="72" y="26"/>
                    </a:lnTo>
                    <a:lnTo>
                      <a:pt x="36" y="40"/>
                    </a:lnTo>
                    <a:lnTo>
                      <a:pt x="0" y="55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3" name="Freeform 10">
                <a:extLst>
                  <a:ext uri="{FF2B5EF4-FFF2-40B4-BE49-F238E27FC236}">
                    <a16:creationId xmlns:a16="http://schemas.microsoft.com/office/drawing/2014/main" id="{930FD319-E442-9F86-2ED6-CA08B15C9B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686" y="4963251"/>
                <a:ext cx="316759" cy="23185"/>
              </a:xfrm>
              <a:custGeom>
                <a:avLst/>
                <a:gdLst>
                  <a:gd name="T0" fmla="*/ 0 w 1180"/>
                  <a:gd name="T1" fmla="*/ 56 h 56"/>
                  <a:gd name="T2" fmla="*/ 1031 w 1180"/>
                  <a:gd name="T3" fmla="*/ 56 h 56"/>
                  <a:gd name="T4" fmla="*/ 1031 w 1180"/>
                  <a:gd name="T5" fmla="*/ 56 h 56"/>
                  <a:gd name="T6" fmla="*/ 1071 w 1180"/>
                  <a:gd name="T7" fmla="*/ 42 h 56"/>
                  <a:gd name="T8" fmla="*/ 1108 w 1180"/>
                  <a:gd name="T9" fmla="*/ 28 h 56"/>
                  <a:gd name="T10" fmla="*/ 1146 w 1180"/>
                  <a:gd name="T11" fmla="*/ 14 h 56"/>
                  <a:gd name="T12" fmla="*/ 1180 w 1180"/>
                  <a:gd name="T13" fmla="*/ 0 h 56"/>
                  <a:gd name="T14" fmla="*/ 41 w 1180"/>
                  <a:gd name="T15" fmla="*/ 0 h 56"/>
                  <a:gd name="T16" fmla="*/ 41 w 1180"/>
                  <a:gd name="T17" fmla="*/ 0 h 56"/>
                  <a:gd name="T18" fmla="*/ 28 w 1180"/>
                  <a:gd name="T19" fmla="*/ 14 h 56"/>
                  <a:gd name="T20" fmla="*/ 16 w 1180"/>
                  <a:gd name="T21" fmla="*/ 27 h 56"/>
                  <a:gd name="T22" fmla="*/ 7 w 1180"/>
                  <a:gd name="T23" fmla="*/ 41 h 56"/>
                  <a:gd name="T24" fmla="*/ 0 w 1180"/>
                  <a:gd name="T25" fmla="*/ 56 h 56"/>
                  <a:gd name="T26" fmla="*/ 0 w 1180"/>
                  <a:gd name="T2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80" h="56">
                    <a:moveTo>
                      <a:pt x="0" y="56"/>
                    </a:moveTo>
                    <a:lnTo>
                      <a:pt x="1031" y="56"/>
                    </a:lnTo>
                    <a:lnTo>
                      <a:pt x="1031" y="56"/>
                    </a:lnTo>
                    <a:lnTo>
                      <a:pt x="1071" y="42"/>
                    </a:lnTo>
                    <a:lnTo>
                      <a:pt x="1108" y="28"/>
                    </a:lnTo>
                    <a:lnTo>
                      <a:pt x="1146" y="14"/>
                    </a:lnTo>
                    <a:lnTo>
                      <a:pt x="1180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28" y="14"/>
                    </a:lnTo>
                    <a:lnTo>
                      <a:pt x="16" y="27"/>
                    </a:lnTo>
                    <a:lnTo>
                      <a:pt x="7" y="41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BF3CDF27-038F-B6CC-3463-4E50F1194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740" y="5028941"/>
                <a:ext cx="183076" cy="23185"/>
              </a:xfrm>
              <a:custGeom>
                <a:avLst/>
                <a:gdLst>
                  <a:gd name="T0" fmla="*/ 79 w 680"/>
                  <a:gd name="T1" fmla="*/ 55 h 55"/>
                  <a:gd name="T2" fmla="*/ 509 w 680"/>
                  <a:gd name="T3" fmla="*/ 55 h 55"/>
                  <a:gd name="T4" fmla="*/ 509 w 680"/>
                  <a:gd name="T5" fmla="*/ 55 h 55"/>
                  <a:gd name="T6" fmla="*/ 595 w 680"/>
                  <a:gd name="T7" fmla="*/ 27 h 55"/>
                  <a:gd name="T8" fmla="*/ 680 w 680"/>
                  <a:gd name="T9" fmla="*/ 0 h 55"/>
                  <a:gd name="T10" fmla="*/ 0 w 680"/>
                  <a:gd name="T11" fmla="*/ 0 h 55"/>
                  <a:gd name="T12" fmla="*/ 0 w 680"/>
                  <a:gd name="T13" fmla="*/ 0 h 55"/>
                  <a:gd name="T14" fmla="*/ 16 w 680"/>
                  <a:gd name="T15" fmla="*/ 14 h 55"/>
                  <a:gd name="T16" fmla="*/ 34 w 680"/>
                  <a:gd name="T17" fmla="*/ 27 h 55"/>
                  <a:gd name="T18" fmla="*/ 55 w 680"/>
                  <a:gd name="T19" fmla="*/ 42 h 55"/>
                  <a:gd name="T20" fmla="*/ 79 w 680"/>
                  <a:gd name="T21" fmla="*/ 55 h 55"/>
                  <a:gd name="T22" fmla="*/ 79 w 680"/>
                  <a:gd name="T2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80" h="55">
                    <a:moveTo>
                      <a:pt x="79" y="55"/>
                    </a:moveTo>
                    <a:lnTo>
                      <a:pt x="509" y="55"/>
                    </a:lnTo>
                    <a:lnTo>
                      <a:pt x="509" y="55"/>
                    </a:lnTo>
                    <a:lnTo>
                      <a:pt x="595" y="27"/>
                    </a:lnTo>
                    <a:lnTo>
                      <a:pt x="68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6" y="14"/>
                    </a:lnTo>
                    <a:lnTo>
                      <a:pt x="34" y="27"/>
                    </a:lnTo>
                    <a:lnTo>
                      <a:pt x="55" y="42"/>
                    </a:lnTo>
                    <a:lnTo>
                      <a:pt x="79" y="55"/>
                    </a:lnTo>
                    <a:lnTo>
                      <a:pt x="79" y="5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5" name="Freeform 12">
                <a:extLst>
                  <a:ext uri="{FF2B5EF4-FFF2-40B4-BE49-F238E27FC236}">
                    <a16:creationId xmlns:a16="http://schemas.microsoft.com/office/drawing/2014/main" id="{9232F637-E3B5-25DD-A383-C782B65E0D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740" y="5229874"/>
                <a:ext cx="182539" cy="23185"/>
              </a:xfrm>
              <a:custGeom>
                <a:avLst/>
                <a:gdLst>
                  <a:gd name="T0" fmla="*/ 79 w 679"/>
                  <a:gd name="T1" fmla="*/ 0 h 54"/>
                  <a:gd name="T2" fmla="*/ 79 w 679"/>
                  <a:gd name="T3" fmla="*/ 0 h 54"/>
                  <a:gd name="T4" fmla="*/ 55 w 679"/>
                  <a:gd name="T5" fmla="*/ 12 h 54"/>
                  <a:gd name="T6" fmla="*/ 34 w 679"/>
                  <a:gd name="T7" fmla="*/ 26 h 54"/>
                  <a:gd name="T8" fmla="*/ 16 w 679"/>
                  <a:gd name="T9" fmla="*/ 40 h 54"/>
                  <a:gd name="T10" fmla="*/ 0 w 679"/>
                  <a:gd name="T11" fmla="*/ 54 h 54"/>
                  <a:gd name="T12" fmla="*/ 679 w 679"/>
                  <a:gd name="T13" fmla="*/ 54 h 54"/>
                  <a:gd name="T14" fmla="*/ 679 w 679"/>
                  <a:gd name="T15" fmla="*/ 54 h 54"/>
                  <a:gd name="T16" fmla="*/ 593 w 679"/>
                  <a:gd name="T17" fmla="*/ 27 h 54"/>
                  <a:gd name="T18" fmla="*/ 507 w 679"/>
                  <a:gd name="T19" fmla="*/ 0 h 54"/>
                  <a:gd name="T20" fmla="*/ 79 w 679"/>
                  <a:gd name="T2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9" h="54">
                    <a:moveTo>
                      <a:pt x="79" y="0"/>
                    </a:moveTo>
                    <a:lnTo>
                      <a:pt x="79" y="0"/>
                    </a:lnTo>
                    <a:lnTo>
                      <a:pt x="55" y="12"/>
                    </a:lnTo>
                    <a:lnTo>
                      <a:pt x="34" y="26"/>
                    </a:lnTo>
                    <a:lnTo>
                      <a:pt x="16" y="40"/>
                    </a:lnTo>
                    <a:lnTo>
                      <a:pt x="0" y="54"/>
                    </a:lnTo>
                    <a:lnTo>
                      <a:pt x="679" y="54"/>
                    </a:lnTo>
                    <a:lnTo>
                      <a:pt x="679" y="54"/>
                    </a:lnTo>
                    <a:lnTo>
                      <a:pt x="593" y="27"/>
                    </a:lnTo>
                    <a:lnTo>
                      <a:pt x="507" y="0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6" name="Freeform 13">
                <a:extLst>
                  <a:ext uri="{FF2B5EF4-FFF2-40B4-BE49-F238E27FC236}">
                    <a16:creationId xmlns:a16="http://schemas.microsoft.com/office/drawing/2014/main" id="{4C82EEC2-067F-3327-254B-2BA44AC5FB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686" y="5295564"/>
                <a:ext cx="317833" cy="27049"/>
              </a:xfrm>
              <a:custGeom>
                <a:avLst/>
                <a:gdLst>
                  <a:gd name="T0" fmla="*/ 0 w 1185"/>
                  <a:gd name="T1" fmla="*/ 0 h 55"/>
                  <a:gd name="T2" fmla="*/ 0 w 1185"/>
                  <a:gd name="T3" fmla="*/ 0 h 55"/>
                  <a:gd name="T4" fmla="*/ 7 w 1185"/>
                  <a:gd name="T5" fmla="*/ 13 h 55"/>
                  <a:gd name="T6" fmla="*/ 16 w 1185"/>
                  <a:gd name="T7" fmla="*/ 27 h 55"/>
                  <a:gd name="T8" fmla="*/ 28 w 1185"/>
                  <a:gd name="T9" fmla="*/ 41 h 55"/>
                  <a:gd name="T10" fmla="*/ 41 w 1185"/>
                  <a:gd name="T11" fmla="*/ 55 h 55"/>
                  <a:gd name="T12" fmla="*/ 1185 w 1185"/>
                  <a:gd name="T13" fmla="*/ 55 h 55"/>
                  <a:gd name="T14" fmla="*/ 1185 w 1185"/>
                  <a:gd name="T15" fmla="*/ 55 h 55"/>
                  <a:gd name="T16" fmla="*/ 1147 w 1185"/>
                  <a:gd name="T17" fmla="*/ 40 h 55"/>
                  <a:gd name="T18" fmla="*/ 1110 w 1185"/>
                  <a:gd name="T19" fmla="*/ 26 h 55"/>
                  <a:gd name="T20" fmla="*/ 1071 w 1185"/>
                  <a:gd name="T21" fmla="*/ 12 h 55"/>
                  <a:gd name="T22" fmla="*/ 1031 w 1185"/>
                  <a:gd name="T23" fmla="*/ 0 h 55"/>
                  <a:gd name="T24" fmla="*/ 0 w 1185"/>
                  <a:gd name="T25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5" h="55">
                    <a:moveTo>
                      <a:pt x="0" y="0"/>
                    </a:moveTo>
                    <a:lnTo>
                      <a:pt x="0" y="0"/>
                    </a:lnTo>
                    <a:lnTo>
                      <a:pt x="7" y="13"/>
                    </a:lnTo>
                    <a:lnTo>
                      <a:pt x="16" y="27"/>
                    </a:lnTo>
                    <a:lnTo>
                      <a:pt x="28" y="41"/>
                    </a:lnTo>
                    <a:lnTo>
                      <a:pt x="41" y="55"/>
                    </a:lnTo>
                    <a:lnTo>
                      <a:pt x="1185" y="55"/>
                    </a:lnTo>
                    <a:lnTo>
                      <a:pt x="1185" y="55"/>
                    </a:lnTo>
                    <a:lnTo>
                      <a:pt x="1147" y="40"/>
                    </a:lnTo>
                    <a:lnTo>
                      <a:pt x="1110" y="26"/>
                    </a:lnTo>
                    <a:lnTo>
                      <a:pt x="1071" y="12"/>
                    </a:lnTo>
                    <a:lnTo>
                      <a:pt x="10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7" name="Freeform 14">
                <a:extLst>
                  <a:ext uri="{FF2B5EF4-FFF2-40B4-BE49-F238E27FC236}">
                    <a16:creationId xmlns:a16="http://schemas.microsoft.com/office/drawing/2014/main" id="{9C9CB6AB-F0F9-84E2-9348-84D072F119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891" y="5365118"/>
                <a:ext cx="317296" cy="23185"/>
              </a:xfrm>
              <a:custGeom>
                <a:avLst/>
                <a:gdLst>
                  <a:gd name="T0" fmla="*/ 1142 w 1183"/>
                  <a:gd name="T1" fmla="*/ 0 h 56"/>
                  <a:gd name="T2" fmla="*/ 0 w 1183"/>
                  <a:gd name="T3" fmla="*/ 0 h 56"/>
                  <a:gd name="T4" fmla="*/ 0 w 1183"/>
                  <a:gd name="T5" fmla="*/ 0 h 56"/>
                  <a:gd name="T6" fmla="*/ 36 w 1183"/>
                  <a:gd name="T7" fmla="*/ 14 h 56"/>
                  <a:gd name="T8" fmla="*/ 73 w 1183"/>
                  <a:gd name="T9" fmla="*/ 28 h 56"/>
                  <a:gd name="T10" fmla="*/ 112 w 1183"/>
                  <a:gd name="T11" fmla="*/ 42 h 56"/>
                  <a:gd name="T12" fmla="*/ 152 w 1183"/>
                  <a:gd name="T13" fmla="*/ 56 h 56"/>
                  <a:gd name="T14" fmla="*/ 1183 w 1183"/>
                  <a:gd name="T15" fmla="*/ 56 h 56"/>
                  <a:gd name="T16" fmla="*/ 1183 w 1183"/>
                  <a:gd name="T17" fmla="*/ 56 h 56"/>
                  <a:gd name="T18" fmla="*/ 1176 w 1183"/>
                  <a:gd name="T19" fmla="*/ 41 h 56"/>
                  <a:gd name="T20" fmla="*/ 1168 w 1183"/>
                  <a:gd name="T21" fmla="*/ 27 h 56"/>
                  <a:gd name="T22" fmla="*/ 1157 w 1183"/>
                  <a:gd name="T23" fmla="*/ 14 h 56"/>
                  <a:gd name="T24" fmla="*/ 1142 w 1183"/>
                  <a:gd name="T25" fmla="*/ 0 h 56"/>
                  <a:gd name="T26" fmla="*/ 1142 w 1183"/>
                  <a:gd name="T2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83" h="56">
                    <a:moveTo>
                      <a:pt x="114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6" y="14"/>
                    </a:lnTo>
                    <a:lnTo>
                      <a:pt x="73" y="28"/>
                    </a:lnTo>
                    <a:lnTo>
                      <a:pt x="112" y="42"/>
                    </a:lnTo>
                    <a:lnTo>
                      <a:pt x="152" y="56"/>
                    </a:lnTo>
                    <a:lnTo>
                      <a:pt x="1183" y="56"/>
                    </a:lnTo>
                    <a:lnTo>
                      <a:pt x="1183" y="56"/>
                    </a:lnTo>
                    <a:lnTo>
                      <a:pt x="1176" y="41"/>
                    </a:lnTo>
                    <a:lnTo>
                      <a:pt x="1168" y="27"/>
                    </a:lnTo>
                    <a:lnTo>
                      <a:pt x="1157" y="14"/>
                    </a:lnTo>
                    <a:lnTo>
                      <a:pt x="1142" y="0"/>
                    </a:lnTo>
                    <a:lnTo>
                      <a:pt x="114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8" name="Freeform 15">
                <a:extLst>
                  <a:ext uri="{FF2B5EF4-FFF2-40B4-BE49-F238E27FC236}">
                    <a16:creationId xmlns:a16="http://schemas.microsoft.com/office/drawing/2014/main" id="{4D0E1756-3EB1-82FA-6ADA-EAA010BD79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131" y="5430808"/>
                <a:ext cx="182002" cy="23185"/>
              </a:xfrm>
              <a:custGeom>
                <a:avLst/>
                <a:gdLst>
                  <a:gd name="T0" fmla="*/ 598 w 677"/>
                  <a:gd name="T1" fmla="*/ 55 h 55"/>
                  <a:gd name="T2" fmla="*/ 598 w 677"/>
                  <a:gd name="T3" fmla="*/ 55 h 55"/>
                  <a:gd name="T4" fmla="*/ 622 w 677"/>
                  <a:gd name="T5" fmla="*/ 42 h 55"/>
                  <a:gd name="T6" fmla="*/ 645 w 677"/>
                  <a:gd name="T7" fmla="*/ 28 h 55"/>
                  <a:gd name="T8" fmla="*/ 662 w 677"/>
                  <a:gd name="T9" fmla="*/ 14 h 55"/>
                  <a:gd name="T10" fmla="*/ 677 w 677"/>
                  <a:gd name="T11" fmla="*/ 0 h 55"/>
                  <a:gd name="T12" fmla="*/ 0 w 677"/>
                  <a:gd name="T13" fmla="*/ 0 h 55"/>
                  <a:gd name="T14" fmla="*/ 0 w 677"/>
                  <a:gd name="T15" fmla="*/ 0 h 55"/>
                  <a:gd name="T16" fmla="*/ 84 w 677"/>
                  <a:gd name="T17" fmla="*/ 27 h 55"/>
                  <a:gd name="T18" fmla="*/ 170 w 677"/>
                  <a:gd name="T19" fmla="*/ 55 h 55"/>
                  <a:gd name="T20" fmla="*/ 598 w 677"/>
                  <a:gd name="T21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7" h="55">
                    <a:moveTo>
                      <a:pt x="598" y="55"/>
                    </a:moveTo>
                    <a:lnTo>
                      <a:pt x="598" y="55"/>
                    </a:lnTo>
                    <a:lnTo>
                      <a:pt x="622" y="42"/>
                    </a:lnTo>
                    <a:lnTo>
                      <a:pt x="645" y="28"/>
                    </a:lnTo>
                    <a:lnTo>
                      <a:pt x="662" y="14"/>
                    </a:lnTo>
                    <a:lnTo>
                      <a:pt x="677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4" y="27"/>
                    </a:lnTo>
                    <a:lnTo>
                      <a:pt x="170" y="55"/>
                    </a:lnTo>
                    <a:lnTo>
                      <a:pt x="598" y="55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9" name="Freeform 16">
                <a:extLst>
                  <a:ext uri="{FF2B5EF4-FFF2-40B4-BE49-F238E27FC236}">
                    <a16:creationId xmlns:a16="http://schemas.microsoft.com/office/drawing/2014/main" id="{2011D8A0-E26E-1AF2-2A0F-23019E43A1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2057" y="5631742"/>
                <a:ext cx="183076" cy="23185"/>
              </a:xfrm>
              <a:custGeom>
                <a:avLst/>
                <a:gdLst>
                  <a:gd name="T0" fmla="*/ 601 w 680"/>
                  <a:gd name="T1" fmla="*/ 0 h 54"/>
                  <a:gd name="T2" fmla="*/ 171 w 680"/>
                  <a:gd name="T3" fmla="*/ 0 h 54"/>
                  <a:gd name="T4" fmla="*/ 171 w 680"/>
                  <a:gd name="T5" fmla="*/ 0 h 54"/>
                  <a:gd name="T6" fmla="*/ 85 w 680"/>
                  <a:gd name="T7" fmla="*/ 27 h 54"/>
                  <a:gd name="T8" fmla="*/ 0 w 680"/>
                  <a:gd name="T9" fmla="*/ 54 h 54"/>
                  <a:gd name="T10" fmla="*/ 680 w 680"/>
                  <a:gd name="T11" fmla="*/ 54 h 54"/>
                  <a:gd name="T12" fmla="*/ 680 w 680"/>
                  <a:gd name="T13" fmla="*/ 54 h 54"/>
                  <a:gd name="T14" fmla="*/ 665 w 680"/>
                  <a:gd name="T15" fmla="*/ 41 h 54"/>
                  <a:gd name="T16" fmla="*/ 648 w 680"/>
                  <a:gd name="T17" fmla="*/ 27 h 54"/>
                  <a:gd name="T18" fmla="*/ 625 w 680"/>
                  <a:gd name="T19" fmla="*/ 13 h 54"/>
                  <a:gd name="T20" fmla="*/ 601 w 680"/>
                  <a:gd name="T21" fmla="*/ 0 h 54"/>
                  <a:gd name="T22" fmla="*/ 601 w 680"/>
                  <a:gd name="T2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80" h="54">
                    <a:moveTo>
                      <a:pt x="601" y="0"/>
                    </a:moveTo>
                    <a:lnTo>
                      <a:pt x="171" y="0"/>
                    </a:lnTo>
                    <a:lnTo>
                      <a:pt x="171" y="0"/>
                    </a:lnTo>
                    <a:lnTo>
                      <a:pt x="85" y="27"/>
                    </a:lnTo>
                    <a:lnTo>
                      <a:pt x="0" y="54"/>
                    </a:lnTo>
                    <a:lnTo>
                      <a:pt x="680" y="54"/>
                    </a:lnTo>
                    <a:lnTo>
                      <a:pt x="680" y="54"/>
                    </a:lnTo>
                    <a:lnTo>
                      <a:pt x="665" y="41"/>
                    </a:lnTo>
                    <a:lnTo>
                      <a:pt x="648" y="27"/>
                    </a:lnTo>
                    <a:lnTo>
                      <a:pt x="625" y="13"/>
                    </a:lnTo>
                    <a:lnTo>
                      <a:pt x="601" y="0"/>
                    </a:lnTo>
                    <a:lnTo>
                      <a:pt x="60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0" name="Freeform 17">
                <a:extLst>
                  <a:ext uri="{FF2B5EF4-FFF2-40B4-BE49-F238E27FC236}">
                    <a16:creationId xmlns:a16="http://schemas.microsoft.com/office/drawing/2014/main" id="{E53A24A0-39F2-1CBF-1F1B-FF7B7831A9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695" y="4754589"/>
                <a:ext cx="437020" cy="776685"/>
              </a:xfrm>
              <a:custGeom>
                <a:avLst/>
                <a:gdLst>
                  <a:gd name="T0" fmla="*/ 50 w 1628"/>
                  <a:gd name="T1" fmla="*/ 1278 h 1817"/>
                  <a:gd name="T2" fmla="*/ 105 w 1628"/>
                  <a:gd name="T3" fmla="*/ 1349 h 1817"/>
                  <a:gd name="T4" fmla="*/ 205 w 1628"/>
                  <a:gd name="T5" fmla="*/ 1414 h 1817"/>
                  <a:gd name="T6" fmla="*/ 343 w 1628"/>
                  <a:gd name="T7" fmla="*/ 1472 h 1817"/>
                  <a:gd name="T8" fmla="*/ 782 w 1628"/>
                  <a:gd name="T9" fmla="*/ 1614 h 1817"/>
                  <a:gd name="T10" fmla="*/ 1108 w 1628"/>
                  <a:gd name="T11" fmla="*/ 1723 h 1817"/>
                  <a:gd name="T12" fmla="*/ 1033 w 1628"/>
                  <a:gd name="T13" fmla="*/ 1779 h 1817"/>
                  <a:gd name="T14" fmla="*/ 747 w 1628"/>
                  <a:gd name="T15" fmla="*/ 1766 h 1817"/>
                  <a:gd name="T16" fmla="*/ 432 w 1628"/>
                  <a:gd name="T17" fmla="*/ 1653 h 1817"/>
                  <a:gd name="T18" fmla="*/ 293 w 1628"/>
                  <a:gd name="T19" fmla="*/ 1588 h 1817"/>
                  <a:gd name="T20" fmla="*/ 173 w 1628"/>
                  <a:gd name="T21" fmla="*/ 1516 h 1817"/>
                  <a:gd name="T22" fmla="*/ 81 w 1628"/>
                  <a:gd name="T23" fmla="*/ 1434 h 1817"/>
                  <a:gd name="T24" fmla="*/ 21 w 1628"/>
                  <a:gd name="T25" fmla="*/ 1343 h 1817"/>
                  <a:gd name="T26" fmla="*/ 0 w 1628"/>
                  <a:gd name="T27" fmla="*/ 1240 h 1817"/>
                  <a:gd name="T28" fmla="*/ 9 w 1628"/>
                  <a:gd name="T29" fmla="*/ 1168 h 1817"/>
                  <a:gd name="T30" fmla="*/ 51 w 1628"/>
                  <a:gd name="T31" fmla="*/ 1081 h 1817"/>
                  <a:gd name="T32" fmla="*/ 123 w 1628"/>
                  <a:gd name="T33" fmla="*/ 1003 h 1817"/>
                  <a:gd name="T34" fmla="*/ 220 w 1628"/>
                  <a:gd name="T35" fmla="*/ 933 h 1817"/>
                  <a:gd name="T36" fmla="*/ 335 w 1628"/>
                  <a:gd name="T37" fmla="*/ 870 h 1817"/>
                  <a:gd name="T38" fmla="*/ 572 w 1628"/>
                  <a:gd name="T39" fmla="*/ 772 h 1817"/>
                  <a:gd name="T40" fmla="*/ 792 w 1628"/>
                  <a:gd name="T41" fmla="*/ 698 h 1817"/>
                  <a:gd name="T42" fmla="*/ 1216 w 1628"/>
                  <a:gd name="T43" fmla="*/ 563 h 1817"/>
                  <a:gd name="T44" fmla="*/ 1416 w 1628"/>
                  <a:gd name="T45" fmla="*/ 482 h 1817"/>
                  <a:gd name="T46" fmla="*/ 1500 w 1628"/>
                  <a:gd name="T47" fmla="*/ 433 h 1817"/>
                  <a:gd name="T48" fmla="*/ 1558 w 1628"/>
                  <a:gd name="T49" fmla="*/ 380 h 1817"/>
                  <a:gd name="T50" fmla="*/ 1584 w 1628"/>
                  <a:gd name="T51" fmla="*/ 322 h 1817"/>
                  <a:gd name="T52" fmla="*/ 1579 w 1628"/>
                  <a:gd name="T53" fmla="*/ 272 h 1817"/>
                  <a:gd name="T54" fmla="*/ 1534 w 1628"/>
                  <a:gd name="T55" fmla="*/ 208 h 1817"/>
                  <a:gd name="T56" fmla="*/ 1451 w 1628"/>
                  <a:gd name="T57" fmla="*/ 150 h 1817"/>
                  <a:gd name="T58" fmla="*/ 1336 w 1628"/>
                  <a:gd name="T59" fmla="*/ 96 h 1817"/>
                  <a:gd name="T60" fmla="*/ 1343 w 1628"/>
                  <a:gd name="T61" fmla="*/ 36 h 1817"/>
                  <a:gd name="T62" fmla="*/ 1435 w 1628"/>
                  <a:gd name="T63" fmla="*/ 15 h 1817"/>
                  <a:gd name="T64" fmla="*/ 1519 w 1628"/>
                  <a:gd name="T65" fmla="*/ 82 h 1817"/>
                  <a:gd name="T66" fmla="*/ 1583 w 1628"/>
                  <a:gd name="T67" fmla="*/ 156 h 1817"/>
                  <a:gd name="T68" fmla="*/ 1620 w 1628"/>
                  <a:gd name="T69" fmla="*/ 239 h 1817"/>
                  <a:gd name="T70" fmla="*/ 1628 w 1628"/>
                  <a:gd name="T71" fmla="*/ 307 h 1817"/>
                  <a:gd name="T72" fmla="*/ 1610 w 1628"/>
                  <a:gd name="T73" fmla="*/ 401 h 1817"/>
                  <a:gd name="T74" fmla="*/ 1560 w 1628"/>
                  <a:gd name="T75" fmla="*/ 486 h 1817"/>
                  <a:gd name="T76" fmla="*/ 1482 w 1628"/>
                  <a:gd name="T77" fmla="*/ 563 h 1817"/>
                  <a:gd name="T78" fmla="*/ 1380 w 1628"/>
                  <a:gd name="T79" fmla="*/ 631 h 1817"/>
                  <a:gd name="T80" fmla="*/ 1260 w 1628"/>
                  <a:gd name="T81" fmla="*/ 693 h 1817"/>
                  <a:gd name="T82" fmla="*/ 983 w 1628"/>
                  <a:gd name="T83" fmla="*/ 800 h 1817"/>
                  <a:gd name="T84" fmla="*/ 544 w 1628"/>
                  <a:gd name="T85" fmla="*/ 938 h 1817"/>
                  <a:gd name="T86" fmla="*/ 290 w 1628"/>
                  <a:gd name="T87" fmla="*/ 1027 h 1817"/>
                  <a:gd name="T88" fmla="*/ 167 w 1628"/>
                  <a:gd name="T89" fmla="*/ 1087 h 1817"/>
                  <a:gd name="T90" fmla="*/ 95 w 1628"/>
                  <a:gd name="T91" fmla="*/ 1138 h 1817"/>
                  <a:gd name="T92" fmla="*/ 51 w 1628"/>
                  <a:gd name="T93" fmla="*/ 1194 h 1817"/>
                  <a:gd name="T94" fmla="*/ 42 w 1628"/>
                  <a:gd name="T95" fmla="*/ 124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28" h="1817">
                    <a:moveTo>
                      <a:pt x="42" y="1240"/>
                    </a:moveTo>
                    <a:lnTo>
                      <a:pt x="42" y="1240"/>
                    </a:lnTo>
                    <a:lnTo>
                      <a:pt x="43" y="1259"/>
                    </a:lnTo>
                    <a:lnTo>
                      <a:pt x="50" y="1278"/>
                    </a:lnTo>
                    <a:lnTo>
                      <a:pt x="58" y="1297"/>
                    </a:lnTo>
                    <a:lnTo>
                      <a:pt x="71" y="1315"/>
                    </a:lnTo>
                    <a:lnTo>
                      <a:pt x="85" y="1332"/>
                    </a:lnTo>
                    <a:lnTo>
                      <a:pt x="105" y="1349"/>
                    </a:lnTo>
                    <a:lnTo>
                      <a:pt x="126" y="1366"/>
                    </a:lnTo>
                    <a:lnTo>
                      <a:pt x="150" y="1382"/>
                    </a:lnTo>
                    <a:lnTo>
                      <a:pt x="176" y="1398"/>
                    </a:lnTo>
                    <a:lnTo>
                      <a:pt x="205" y="1414"/>
                    </a:lnTo>
                    <a:lnTo>
                      <a:pt x="236" y="1429"/>
                    </a:lnTo>
                    <a:lnTo>
                      <a:pt x="270" y="1444"/>
                    </a:lnTo>
                    <a:lnTo>
                      <a:pt x="306" y="1458"/>
                    </a:lnTo>
                    <a:lnTo>
                      <a:pt x="343" y="1472"/>
                    </a:lnTo>
                    <a:lnTo>
                      <a:pt x="423" y="1501"/>
                    </a:lnTo>
                    <a:lnTo>
                      <a:pt x="507" y="1529"/>
                    </a:lnTo>
                    <a:lnTo>
                      <a:pt x="596" y="1557"/>
                    </a:lnTo>
                    <a:lnTo>
                      <a:pt x="782" y="1614"/>
                    </a:lnTo>
                    <a:lnTo>
                      <a:pt x="876" y="1644"/>
                    </a:lnTo>
                    <a:lnTo>
                      <a:pt x="970" y="1675"/>
                    </a:lnTo>
                    <a:lnTo>
                      <a:pt x="1063" y="1707"/>
                    </a:lnTo>
                    <a:lnTo>
                      <a:pt x="1108" y="1723"/>
                    </a:lnTo>
                    <a:lnTo>
                      <a:pt x="1152" y="1740"/>
                    </a:lnTo>
                    <a:lnTo>
                      <a:pt x="1152" y="1740"/>
                    </a:lnTo>
                    <a:lnTo>
                      <a:pt x="1093" y="1760"/>
                    </a:lnTo>
                    <a:lnTo>
                      <a:pt x="1033" y="1779"/>
                    </a:lnTo>
                    <a:lnTo>
                      <a:pt x="910" y="1817"/>
                    </a:lnTo>
                    <a:lnTo>
                      <a:pt x="910" y="1817"/>
                    </a:lnTo>
                    <a:lnTo>
                      <a:pt x="828" y="1791"/>
                    </a:lnTo>
                    <a:lnTo>
                      <a:pt x="747" y="1766"/>
                    </a:lnTo>
                    <a:lnTo>
                      <a:pt x="666" y="1739"/>
                    </a:lnTo>
                    <a:lnTo>
                      <a:pt x="585" y="1712"/>
                    </a:lnTo>
                    <a:lnTo>
                      <a:pt x="507" y="1683"/>
                    </a:lnTo>
                    <a:lnTo>
                      <a:pt x="432" y="1653"/>
                    </a:lnTo>
                    <a:lnTo>
                      <a:pt x="395" y="1638"/>
                    </a:lnTo>
                    <a:lnTo>
                      <a:pt x="359" y="1622"/>
                    </a:lnTo>
                    <a:lnTo>
                      <a:pt x="325" y="1605"/>
                    </a:lnTo>
                    <a:lnTo>
                      <a:pt x="293" y="1588"/>
                    </a:lnTo>
                    <a:lnTo>
                      <a:pt x="260" y="1571"/>
                    </a:lnTo>
                    <a:lnTo>
                      <a:pt x="230" y="1553"/>
                    </a:lnTo>
                    <a:lnTo>
                      <a:pt x="201" y="1535"/>
                    </a:lnTo>
                    <a:lnTo>
                      <a:pt x="173" y="1516"/>
                    </a:lnTo>
                    <a:lnTo>
                      <a:pt x="147" y="1497"/>
                    </a:lnTo>
                    <a:lnTo>
                      <a:pt x="123" y="1476"/>
                    </a:lnTo>
                    <a:lnTo>
                      <a:pt x="100" y="1455"/>
                    </a:lnTo>
                    <a:lnTo>
                      <a:pt x="81" y="1434"/>
                    </a:lnTo>
                    <a:lnTo>
                      <a:pt x="63" y="1413"/>
                    </a:lnTo>
                    <a:lnTo>
                      <a:pt x="47" y="1389"/>
                    </a:lnTo>
                    <a:lnTo>
                      <a:pt x="32" y="1366"/>
                    </a:lnTo>
                    <a:lnTo>
                      <a:pt x="21" y="1343"/>
                    </a:lnTo>
                    <a:lnTo>
                      <a:pt x="11" y="1318"/>
                    </a:lnTo>
                    <a:lnTo>
                      <a:pt x="4" y="1293"/>
                    </a:lnTo>
                    <a:lnTo>
                      <a:pt x="0" y="1267"/>
                    </a:lnTo>
                    <a:lnTo>
                      <a:pt x="0" y="1240"/>
                    </a:lnTo>
                    <a:lnTo>
                      <a:pt x="0" y="1240"/>
                    </a:lnTo>
                    <a:lnTo>
                      <a:pt x="0" y="1215"/>
                    </a:lnTo>
                    <a:lnTo>
                      <a:pt x="3" y="1191"/>
                    </a:lnTo>
                    <a:lnTo>
                      <a:pt x="9" y="1168"/>
                    </a:lnTo>
                    <a:lnTo>
                      <a:pt x="17" y="1146"/>
                    </a:lnTo>
                    <a:lnTo>
                      <a:pt x="27" y="1123"/>
                    </a:lnTo>
                    <a:lnTo>
                      <a:pt x="39" y="1102"/>
                    </a:lnTo>
                    <a:lnTo>
                      <a:pt x="51" y="1081"/>
                    </a:lnTo>
                    <a:lnTo>
                      <a:pt x="68" y="1061"/>
                    </a:lnTo>
                    <a:lnTo>
                      <a:pt x="84" y="1041"/>
                    </a:lnTo>
                    <a:lnTo>
                      <a:pt x="103" y="1022"/>
                    </a:lnTo>
                    <a:lnTo>
                      <a:pt x="123" y="1003"/>
                    </a:lnTo>
                    <a:lnTo>
                      <a:pt x="145" y="984"/>
                    </a:lnTo>
                    <a:lnTo>
                      <a:pt x="168" y="968"/>
                    </a:lnTo>
                    <a:lnTo>
                      <a:pt x="194" y="949"/>
                    </a:lnTo>
                    <a:lnTo>
                      <a:pt x="220" y="933"/>
                    </a:lnTo>
                    <a:lnTo>
                      <a:pt x="248" y="917"/>
                    </a:lnTo>
                    <a:lnTo>
                      <a:pt x="275" y="901"/>
                    </a:lnTo>
                    <a:lnTo>
                      <a:pt x="304" y="885"/>
                    </a:lnTo>
                    <a:lnTo>
                      <a:pt x="335" y="870"/>
                    </a:lnTo>
                    <a:lnTo>
                      <a:pt x="367" y="855"/>
                    </a:lnTo>
                    <a:lnTo>
                      <a:pt x="432" y="827"/>
                    </a:lnTo>
                    <a:lnTo>
                      <a:pt x="500" y="799"/>
                    </a:lnTo>
                    <a:lnTo>
                      <a:pt x="572" y="772"/>
                    </a:lnTo>
                    <a:lnTo>
                      <a:pt x="644" y="747"/>
                    </a:lnTo>
                    <a:lnTo>
                      <a:pt x="717" y="723"/>
                    </a:lnTo>
                    <a:lnTo>
                      <a:pt x="792" y="698"/>
                    </a:lnTo>
                    <a:lnTo>
                      <a:pt x="792" y="698"/>
                    </a:lnTo>
                    <a:lnTo>
                      <a:pt x="939" y="653"/>
                    </a:lnTo>
                    <a:lnTo>
                      <a:pt x="1084" y="607"/>
                    </a:lnTo>
                    <a:lnTo>
                      <a:pt x="1152" y="585"/>
                    </a:lnTo>
                    <a:lnTo>
                      <a:pt x="1216" y="563"/>
                    </a:lnTo>
                    <a:lnTo>
                      <a:pt x="1280" y="540"/>
                    </a:lnTo>
                    <a:lnTo>
                      <a:pt x="1338" y="518"/>
                    </a:lnTo>
                    <a:lnTo>
                      <a:pt x="1391" y="494"/>
                    </a:lnTo>
                    <a:lnTo>
                      <a:pt x="1416" y="482"/>
                    </a:lnTo>
                    <a:lnTo>
                      <a:pt x="1438" y="470"/>
                    </a:lnTo>
                    <a:lnTo>
                      <a:pt x="1461" y="458"/>
                    </a:lnTo>
                    <a:lnTo>
                      <a:pt x="1482" y="446"/>
                    </a:lnTo>
                    <a:lnTo>
                      <a:pt x="1500" y="433"/>
                    </a:lnTo>
                    <a:lnTo>
                      <a:pt x="1518" y="419"/>
                    </a:lnTo>
                    <a:lnTo>
                      <a:pt x="1532" y="407"/>
                    </a:lnTo>
                    <a:lnTo>
                      <a:pt x="1547" y="393"/>
                    </a:lnTo>
                    <a:lnTo>
                      <a:pt x="1558" y="380"/>
                    </a:lnTo>
                    <a:lnTo>
                      <a:pt x="1568" y="365"/>
                    </a:lnTo>
                    <a:lnTo>
                      <a:pt x="1576" y="352"/>
                    </a:lnTo>
                    <a:lnTo>
                      <a:pt x="1581" y="337"/>
                    </a:lnTo>
                    <a:lnTo>
                      <a:pt x="1584" y="322"/>
                    </a:lnTo>
                    <a:lnTo>
                      <a:pt x="1586" y="307"/>
                    </a:lnTo>
                    <a:lnTo>
                      <a:pt x="1586" y="307"/>
                    </a:lnTo>
                    <a:lnTo>
                      <a:pt x="1584" y="289"/>
                    </a:lnTo>
                    <a:lnTo>
                      <a:pt x="1579" y="272"/>
                    </a:lnTo>
                    <a:lnTo>
                      <a:pt x="1573" y="255"/>
                    </a:lnTo>
                    <a:lnTo>
                      <a:pt x="1563" y="239"/>
                    </a:lnTo>
                    <a:lnTo>
                      <a:pt x="1550" y="223"/>
                    </a:lnTo>
                    <a:lnTo>
                      <a:pt x="1534" y="208"/>
                    </a:lnTo>
                    <a:lnTo>
                      <a:pt x="1518" y="194"/>
                    </a:lnTo>
                    <a:lnTo>
                      <a:pt x="1497" y="179"/>
                    </a:lnTo>
                    <a:lnTo>
                      <a:pt x="1476" y="164"/>
                    </a:lnTo>
                    <a:lnTo>
                      <a:pt x="1451" y="150"/>
                    </a:lnTo>
                    <a:lnTo>
                      <a:pt x="1425" y="136"/>
                    </a:lnTo>
                    <a:lnTo>
                      <a:pt x="1398" y="123"/>
                    </a:lnTo>
                    <a:lnTo>
                      <a:pt x="1367" y="109"/>
                    </a:lnTo>
                    <a:lnTo>
                      <a:pt x="1336" y="96"/>
                    </a:lnTo>
                    <a:lnTo>
                      <a:pt x="1270" y="70"/>
                    </a:lnTo>
                    <a:lnTo>
                      <a:pt x="1270" y="70"/>
                    </a:lnTo>
                    <a:lnTo>
                      <a:pt x="1307" y="53"/>
                    </a:lnTo>
                    <a:lnTo>
                      <a:pt x="1343" y="36"/>
                    </a:lnTo>
                    <a:lnTo>
                      <a:pt x="1377" y="18"/>
                    </a:lnTo>
                    <a:lnTo>
                      <a:pt x="1411" y="0"/>
                    </a:lnTo>
                    <a:lnTo>
                      <a:pt x="1411" y="0"/>
                    </a:lnTo>
                    <a:lnTo>
                      <a:pt x="1435" y="15"/>
                    </a:lnTo>
                    <a:lnTo>
                      <a:pt x="1458" y="31"/>
                    </a:lnTo>
                    <a:lnTo>
                      <a:pt x="1481" y="48"/>
                    </a:lnTo>
                    <a:lnTo>
                      <a:pt x="1500" y="65"/>
                    </a:lnTo>
                    <a:lnTo>
                      <a:pt x="1519" y="82"/>
                    </a:lnTo>
                    <a:lnTo>
                      <a:pt x="1537" y="100"/>
                    </a:lnTo>
                    <a:lnTo>
                      <a:pt x="1553" y="118"/>
                    </a:lnTo>
                    <a:lnTo>
                      <a:pt x="1570" y="137"/>
                    </a:lnTo>
                    <a:lnTo>
                      <a:pt x="1583" y="156"/>
                    </a:lnTo>
                    <a:lnTo>
                      <a:pt x="1594" y="177"/>
                    </a:lnTo>
                    <a:lnTo>
                      <a:pt x="1605" y="197"/>
                    </a:lnTo>
                    <a:lnTo>
                      <a:pt x="1613" y="218"/>
                    </a:lnTo>
                    <a:lnTo>
                      <a:pt x="1620" y="239"/>
                    </a:lnTo>
                    <a:lnTo>
                      <a:pt x="1625" y="260"/>
                    </a:lnTo>
                    <a:lnTo>
                      <a:pt x="1628" y="284"/>
                    </a:lnTo>
                    <a:lnTo>
                      <a:pt x="1628" y="307"/>
                    </a:lnTo>
                    <a:lnTo>
                      <a:pt x="1628" y="307"/>
                    </a:lnTo>
                    <a:lnTo>
                      <a:pt x="1628" y="331"/>
                    </a:lnTo>
                    <a:lnTo>
                      <a:pt x="1623" y="356"/>
                    </a:lnTo>
                    <a:lnTo>
                      <a:pt x="1618" y="379"/>
                    </a:lnTo>
                    <a:lnTo>
                      <a:pt x="1610" y="401"/>
                    </a:lnTo>
                    <a:lnTo>
                      <a:pt x="1600" y="424"/>
                    </a:lnTo>
                    <a:lnTo>
                      <a:pt x="1589" y="446"/>
                    </a:lnTo>
                    <a:lnTo>
                      <a:pt x="1576" y="466"/>
                    </a:lnTo>
                    <a:lnTo>
                      <a:pt x="1560" y="486"/>
                    </a:lnTo>
                    <a:lnTo>
                      <a:pt x="1544" y="506"/>
                    </a:lnTo>
                    <a:lnTo>
                      <a:pt x="1524" y="525"/>
                    </a:lnTo>
                    <a:lnTo>
                      <a:pt x="1503" y="544"/>
                    </a:lnTo>
                    <a:lnTo>
                      <a:pt x="1482" y="563"/>
                    </a:lnTo>
                    <a:lnTo>
                      <a:pt x="1458" y="581"/>
                    </a:lnTo>
                    <a:lnTo>
                      <a:pt x="1434" y="598"/>
                    </a:lnTo>
                    <a:lnTo>
                      <a:pt x="1408" y="614"/>
                    </a:lnTo>
                    <a:lnTo>
                      <a:pt x="1380" y="631"/>
                    </a:lnTo>
                    <a:lnTo>
                      <a:pt x="1353" y="647"/>
                    </a:lnTo>
                    <a:lnTo>
                      <a:pt x="1322" y="663"/>
                    </a:lnTo>
                    <a:lnTo>
                      <a:pt x="1293" y="678"/>
                    </a:lnTo>
                    <a:lnTo>
                      <a:pt x="1260" y="693"/>
                    </a:lnTo>
                    <a:lnTo>
                      <a:pt x="1195" y="722"/>
                    </a:lnTo>
                    <a:lnTo>
                      <a:pt x="1126" y="749"/>
                    </a:lnTo>
                    <a:lnTo>
                      <a:pt x="1056" y="775"/>
                    </a:lnTo>
                    <a:lnTo>
                      <a:pt x="983" y="800"/>
                    </a:lnTo>
                    <a:lnTo>
                      <a:pt x="909" y="824"/>
                    </a:lnTo>
                    <a:lnTo>
                      <a:pt x="836" y="848"/>
                    </a:lnTo>
                    <a:lnTo>
                      <a:pt x="687" y="893"/>
                    </a:lnTo>
                    <a:lnTo>
                      <a:pt x="544" y="938"/>
                    </a:lnTo>
                    <a:lnTo>
                      <a:pt x="476" y="960"/>
                    </a:lnTo>
                    <a:lnTo>
                      <a:pt x="410" y="982"/>
                    </a:lnTo>
                    <a:lnTo>
                      <a:pt x="348" y="1005"/>
                    </a:lnTo>
                    <a:lnTo>
                      <a:pt x="290" y="1027"/>
                    </a:lnTo>
                    <a:lnTo>
                      <a:pt x="236" y="1050"/>
                    </a:lnTo>
                    <a:lnTo>
                      <a:pt x="212" y="1063"/>
                    </a:lnTo>
                    <a:lnTo>
                      <a:pt x="188" y="1075"/>
                    </a:lnTo>
                    <a:lnTo>
                      <a:pt x="167" y="1087"/>
                    </a:lnTo>
                    <a:lnTo>
                      <a:pt x="145" y="1099"/>
                    </a:lnTo>
                    <a:lnTo>
                      <a:pt x="128" y="1112"/>
                    </a:lnTo>
                    <a:lnTo>
                      <a:pt x="110" y="1125"/>
                    </a:lnTo>
                    <a:lnTo>
                      <a:pt x="95" y="1138"/>
                    </a:lnTo>
                    <a:lnTo>
                      <a:pt x="81" y="1152"/>
                    </a:lnTo>
                    <a:lnTo>
                      <a:pt x="69" y="1166"/>
                    </a:lnTo>
                    <a:lnTo>
                      <a:pt x="60" y="1180"/>
                    </a:lnTo>
                    <a:lnTo>
                      <a:pt x="51" y="1194"/>
                    </a:lnTo>
                    <a:lnTo>
                      <a:pt x="47" y="1209"/>
                    </a:lnTo>
                    <a:lnTo>
                      <a:pt x="43" y="1224"/>
                    </a:lnTo>
                    <a:lnTo>
                      <a:pt x="42" y="1240"/>
                    </a:lnTo>
                    <a:lnTo>
                      <a:pt x="42" y="124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18">
                <a:extLst>
                  <a:ext uri="{FF2B5EF4-FFF2-40B4-BE49-F238E27FC236}">
                    <a16:creationId xmlns:a16="http://schemas.microsoft.com/office/drawing/2014/main" id="{BC2B714A-22A7-131E-9597-EA1D1F0707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6614" y="5554459"/>
                <a:ext cx="96101" cy="131380"/>
              </a:xfrm>
              <a:custGeom>
                <a:avLst/>
                <a:gdLst>
                  <a:gd name="T0" fmla="*/ 0 w 358"/>
                  <a:gd name="T1" fmla="*/ 70 h 307"/>
                  <a:gd name="T2" fmla="*/ 0 w 358"/>
                  <a:gd name="T3" fmla="*/ 70 h 307"/>
                  <a:gd name="T4" fmla="*/ 66 w 358"/>
                  <a:gd name="T5" fmla="*/ 96 h 307"/>
                  <a:gd name="T6" fmla="*/ 97 w 358"/>
                  <a:gd name="T7" fmla="*/ 109 h 307"/>
                  <a:gd name="T8" fmla="*/ 126 w 358"/>
                  <a:gd name="T9" fmla="*/ 123 h 307"/>
                  <a:gd name="T10" fmla="*/ 155 w 358"/>
                  <a:gd name="T11" fmla="*/ 136 h 307"/>
                  <a:gd name="T12" fmla="*/ 181 w 358"/>
                  <a:gd name="T13" fmla="*/ 150 h 307"/>
                  <a:gd name="T14" fmla="*/ 206 w 358"/>
                  <a:gd name="T15" fmla="*/ 164 h 307"/>
                  <a:gd name="T16" fmla="*/ 227 w 358"/>
                  <a:gd name="T17" fmla="*/ 179 h 307"/>
                  <a:gd name="T18" fmla="*/ 246 w 358"/>
                  <a:gd name="T19" fmla="*/ 194 h 307"/>
                  <a:gd name="T20" fmla="*/ 264 w 358"/>
                  <a:gd name="T21" fmla="*/ 208 h 307"/>
                  <a:gd name="T22" fmla="*/ 279 w 358"/>
                  <a:gd name="T23" fmla="*/ 223 h 307"/>
                  <a:gd name="T24" fmla="*/ 292 w 358"/>
                  <a:gd name="T25" fmla="*/ 239 h 307"/>
                  <a:gd name="T26" fmla="*/ 301 w 358"/>
                  <a:gd name="T27" fmla="*/ 255 h 307"/>
                  <a:gd name="T28" fmla="*/ 309 w 358"/>
                  <a:gd name="T29" fmla="*/ 272 h 307"/>
                  <a:gd name="T30" fmla="*/ 314 w 358"/>
                  <a:gd name="T31" fmla="*/ 289 h 307"/>
                  <a:gd name="T32" fmla="*/ 316 w 358"/>
                  <a:gd name="T33" fmla="*/ 307 h 307"/>
                  <a:gd name="T34" fmla="*/ 358 w 358"/>
                  <a:gd name="T35" fmla="*/ 307 h 307"/>
                  <a:gd name="T36" fmla="*/ 358 w 358"/>
                  <a:gd name="T37" fmla="*/ 307 h 307"/>
                  <a:gd name="T38" fmla="*/ 356 w 358"/>
                  <a:gd name="T39" fmla="*/ 284 h 307"/>
                  <a:gd name="T40" fmla="*/ 355 w 358"/>
                  <a:gd name="T41" fmla="*/ 260 h 307"/>
                  <a:gd name="T42" fmla="*/ 350 w 358"/>
                  <a:gd name="T43" fmla="*/ 239 h 307"/>
                  <a:gd name="T44" fmla="*/ 343 w 358"/>
                  <a:gd name="T45" fmla="*/ 218 h 307"/>
                  <a:gd name="T46" fmla="*/ 334 w 358"/>
                  <a:gd name="T47" fmla="*/ 197 h 307"/>
                  <a:gd name="T48" fmla="*/ 324 w 358"/>
                  <a:gd name="T49" fmla="*/ 177 h 307"/>
                  <a:gd name="T50" fmla="*/ 313 w 358"/>
                  <a:gd name="T51" fmla="*/ 156 h 307"/>
                  <a:gd name="T52" fmla="*/ 298 w 358"/>
                  <a:gd name="T53" fmla="*/ 137 h 307"/>
                  <a:gd name="T54" fmla="*/ 283 w 358"/>
                  <a:gd name="T55" fmla="*/ 118 h 307"/>
                  <a:gd name="T56" fmla="*/ 267 w 358"/>
                  <a:gd name="T57" fmla="*/ 100 h 307"/>
                  <a:gd name="T58" fmla="*/ 249 w 358"/>
                  <a:gd name="T59" fmla="*/ 82 h 307"/>
                  <a:gd name="T60" fmla="*/ 230 w 358"/>
                  <a:gd name="T61" fmla="*/ 65 h 307"/>
                  <a:gd name="T62" fmla="*/ 209 w 358"/>
                  <a:gd name="T63" fmla="*/ 48 h 307"/>
                  <a:gd name="T64" fmla="*/ 188 w 358"/>
                  <a:gd name="T65" fmla="*/ 31 h 307"/>
                  <a:gd name="T66" fmla="*/ 165 w 358"/>
                  <a:gd name="T67" fmla="*/ 15 h 307"/>
                  <a:gd name="T68" fmla="*/ 141 w 358"/>
                  <a:gd name="T69" fmla="*/ 0 h 307"/>
                  <a:gd name="T70" fmla="*/ 141 w 358"/>
                  <a:gd name="T71" fmla="*/ 0 h 307"/>
                  <a:gd name="T72" fmla="*/ 107 w 358"/>
                  <a:gd name="T73" fmla="*/ 18 h 307"/>
                  <a:gd name="T74" fmla="*/ 73 w 358"/>
                  <a:gd name="T75" fmla="*/ 36 h 307"/>
                  <a:gd name="T76" fmla="*/ 37 w 358"/>
                  <a:gd name="T77" fmla="*/ 53 h 307"/>
                  <a:gd name="T78" fmla="*/ 0 w 358"/>
                  <a:gd name="T79" fmla="*/ 70 h 307"/>
                  <a:gd name="T80" fmla="*/ 0 w 358"/>
                  <a:gd name="T81" fmla="*/ 7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8" h="307">
                    <a:moveTo>
                      <a:pt x="0" y="70"/>
                    </a:moveTo>
                    <a:lnTo>
                      <a:pt x="0" y="70"/>
                    </a:lnTo>
                    <a:lnTo>
                      <a:pt x="66" y="96"/>
                    </a:lnTo>
                    <a:lnTo>
                      <a:pt x="97" y="109"/>
                    </a:lnTo>
                    <a:lnTo>
                      <a:pt x="126" y="123"/>
                    </a:lnTo>
                    <a:lnTo>
                      <a:pt x="155" y="136"/>
                    </a:lnTo>
                    <a:lnTo>
                      <a:pt x="181" y="150"/>
                    </a:lnTo>
                    <a:lnTo>
                      <a:pt x="206" y="164"/>
                    </a:lnTo>
                    <a:lnTo>
                      <a:pt x="227" y="179"/>
                    </a:lnTo>
                    <a:lnTo>
                      <a:pt x="246" y="194"/>
                    </a:lnTo>
                    <a:lnTo>
                      <a:pt x="264" y="208"/>
                    </a:lnTo>
                    <a:lnTo>
                      <a:pt x="279" y="223"/>
                    </a:lnTo>
                    <a:lnTo>
                      <a:pt x="292" y="239"/>
                    </a:lnTo>
                    <a:lnTo>
                      <a:pt x="301" y="255"/>
                    </a:lnTo>
                    <a:lnTo>
                      <a:pt x="309" y="272"/>
                    </a:lnTo>
                    <a:lnTo>
                      <a:pt x="314" y="289"/>
                    </a:lnTo>
                    <a:lnTo>
                      <a:pt x="316" y="307"/>
                    </a:lnTo>
                    <a:lnTo>
                      <a:pt x="358" y="307"/>
                    </a:lnTo>
                    <a:lnTo>
                      <a:pt x="358" y="307"/>
                    </a:lnTo>
                    <a:lnTo>
                      <a:pt x="356" y="284"/>
                    </a:lnTo>
                    <a:lnTo>
                      <a:pt x="355" y="260"/>
                    </a:lnTo>
                    <a:lnTo>
                      <a:pt x="350" y="239"/>
                    </a:lnTo>
                    <a:lnTo>
                      <a:pt x="343" y="218"/>
                    </a:lnTo>
                    <a:lnTo>
                      <a:pt x="334" y="197"/>
                    </a:lnTo>
                    <a:lnTo>
                      <a:pt x="324" y="177"/>
                    </a:lnTo>
                    <a:lnTo>
                      <a:pt x="313" y="156"/>
                    </a:lnTo>
                    <a:lnTo>
                      <a:pt x="298" y="137"/>
                    </a:lnTo>
                    <a:lnTo>
                      <a:pt x="283" y="118"/>
                    </a:lnTo>
                    <a:lnTo>
                      <a:pt x="267" y="100"/>
                    </a:lnTo>
                    <a:lnTo>
                      <a:pt x="249" y="82"/>
                    </a:lnTo>
                    <a:lnTo>
                      <a:pt x="230" y="65"/>
                    </a:lnTo>
                    <a:lnTo>
                      <a:pt x="209" y="48"/>
                    </a:lnTo>
                    <a:lnTo>
                      <a:pt x="188" y="31"/>
                    </a:lnTo>
                    <a:lnTo>
                      <a:pt x="165" y="15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07" y="18"/>
                    </a:lnTo>
                    <a:lnTo>
                      <a:pt x="73" y="36"/>
                    </a:lnTo>
                    <a:lnTo>
                      <a:pt x="37" y="53"/>
                    </a:lnTo>
                    <a:lnTo>
                      <a:pt x="0" y="7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19">
                <a:extLst>
                  <a:ext uri="{FF2B5EF4-FFF2-40B4-BE49-F238E27FC236}">
                    <a16:creationId xmlns:a16="http://schemas.microsoft.com/office/drawing/2014/main" id="{1A95A5D2-5901-C55E-90BC-9757207A0D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158" y="4484102"/>
                <a:ext cx="309780" cy="247303"/>
              </a:xfrm>
              <a:custGeom>
                <a:avLst/>
                <a:gdLst>
                  <a:gd name="T0" fmla="*/ 911 w 1154"/>
                  <a:gd name="T1" fmla="*/ 577 h 577"/>
                  <a:gd name="T2" fmla="*/ 911 w 1154"/>
                  <a:gd name="T3" fmla="*/ 577 h 577"/>
                  <a:gd name="T4" fmla="*/ 1035 w 1154"/>
                  <a:gd name="T5" fmla="*/ 539 h 577"/>
                  <a:gd name="T6" fmla="*/ 1095 w 1154"/>
                  <a:gd name="T7" fmla="*/ 520 h 577"/>
                  <a:gd name="T8" fmla="*/ 1154 w 1154"/>
                  <a:gd name="T9" fmla="*/ 500 h 577"/>
                  <a:gd name="T10" fmla="*/ 1154 w 1154"/>
                  <a:gd name="T11" fmla="*/ 500 h 577"/>
                  <a:gd name="T12" fmla="*/ 1110 w 1154"/>
                  <a:gd name="T13" fmla="*/ 483 h 577"/>
                  <a:gd name="T14" fmla="*/ 1065 w 1154"/>
                  <a:gd name="T15" fmla="*/ 467 h 577"/>
                  <a:gd name="T16" fmla="*/ 972 w 1154"/>
                  <a:gd name="T17" fmla="*/ 435 h 577"/>
                  <a:gd name="T18" fmla="*/ 878 w 1154"/>
                  <a:gd name="T19" fmla="*/ 404 h 577"/>
                  <a:gd name="T20" fmla="*/ 783 w 1154"/>
                  <a:gd name="T21" fmla="*/ 374 h 577"/>
                  <a:gd name="T22" fmla="*/ 598 w 1154"/>
                  <a:gd name="T23" fmla="*/ 317 h 577"/>
                  <a:gd name="T24" fmla="*/ 509 w 1154"/>
                  <a:gd name="T25" fmla="*/ 289 h 577"/>
                  <a:gd name="T26" fmla="*/ 423 w 1154"/>
                  <a:gd name="T27" fmla="*/ 261 h 577"/>
                  <a:gd name="T28" fmla="*/ 343 w 1154"/>
                  <a:gd name="T29" fmla="*/ 233 h 577"/>
                  <a:gd name="T30" fmla="*/ 306 w 1154"/>
                  <a:gd name="T31" fmla="*/ 218 h 577"/>
                  <a:gd name="T32" fmla="*/ 272 w 1154"/>
                  <a:gd name="T33" fmla="*/ 204 h 577"/>
                  <a:gd name="T34" fmla="*/ 238 w 1154"/>
                  <a:gd name="T35" fmla="*/ 189 h 577"/>
                  <a:gd name="T36" fmla="*/ 207 w 1154"/>
                  <a:gd name="T37" fmla="*/ 174 h 577"/>
                  <a:gd name="T38" fmla="*/ 178 w 1154"/>
                  <a:gd name="T39" fmla="*/ 158 h 577"/>
                  <a:gd name="T40" fmla="*/ 151 w 1154"/>
                  <a:gd name="T41" fmla="*/ 142 h 577"/>
                  <a:gd name="T42" fmla="*/ 126 w 1154"/>
                  <a:gd name="T43" fmla="*/ 126 h 577"/>
                  <a:gd name="T44" fmla="*/ 105 w 1154"/>
                  <a:gd name="T45" fmla="*/ 109 h 577"/>
                  <a:gd name="T46" fmla="*/ 87 w 1154"/>
                  <a:gd name="T47" fmla="*/ 92 h 577"/>
                  <a:gd name="T48" fmla="*/ 71 w 1154"/>
                  <a:gd name="T49" fmla="*/ 75 h 577"/>
                  <a:gd name="T50" fmla="*/ 60 w 1154"/>
                  <a:gd name="T51" fmla="*/ 57 h 577"/>
                  <a:gd name="T52" fmla="*/ 50 w 1154"/>
                  <a:gd name="T53" fmla="*/ 38 h 577"/>
                  <a:gd name="T54" fmla="*/ 45 w 1154"/>
                  <a:gd name="T55" fmla="*/ 19 h 577"/>
                  <a:gd name="T56" fmla="*/ 44 w 1154"/>
                  <a:gd name="T57" fmla="*/ 0 h 577"/>
                  <a:gd name="T58" fmla="*/ 0 w 1154"/>
                  <a:gd name="T59" fmla="*/ 0 h 577"/>
                  <a:gd name="T60" fmla="*/ 0 w 1154"/>
                  <a:gd name="T61" fmla="*/ 0 h 577"/>
                  <a:gd name="T62" fmla="*/ 2 w 1154"/>
                  <a:gd name="T63" fmla="*/ 27 h 577"/>
                  <a:gd name="T64" fmla="*/ 6 w 1154"/>
                  <a:gd name="T65" fmla="*/ 53 h 577"/>
                  <a:gd name="T66" fmla="*/ 13 w 1154"/>
                  <a:gd name="T67" fmla="*/ 78 h 577"/>
                  <a:gd name="T68" fmla="*/ 23 w 1154"/>
                  <a:gd name="T69" fmla="*/ 103 h 577"/>
                  <a:gd name="T70" fmla="*/ 34 w 1154"/>
                  <a:gd name="T71" fmla="*/ 127 h 577"/>
                  <a:gd name="T72" fmla="*/ 47 w 1154"/>
                  <a:gd name="T73" fmla="*/ 149 h 577"/>
                  <a:gd name="T74" fmla="*/ 63 w 1154"/>
                  <a:gd name="T75" fmla="*/ 173 h 577"/>
                  <a:gd name="T76" fmla="*/ 83 w 1154"/>
                  <a:gd name="T77" fmla="*/ 194 h 577"/>
                  <a:gd name="T78" fmla="*/ 102 w 1154"/>
                  <a:gd name="T79" fmla="*/ 215 h 577"/>
                  <a:gd name="T80" fmla="*/ 125 w 1154"/>
                  <a:gd name="T81" fmla="*/ 236 h 577"/>
                  <a:gd name="T82" fmla="*/ 149 w 1154"/>
                  <a:gd name="T83" fmla="*/ 257 h 577"/>
                  <a:gd name="T84" fmla="*/ 175 w 1154"/>
                  <a:gd name="T85" fmla="*/ 276 h 577"/>
                  <a:gd name="T86" fmla="*/ 203 w 1154"/>
                  <a:gd name="T87" fmla="*/ 295 h 577"/>
                  <a:gd name="T88" fmla="*/ 232 w 1154"/>
                  <a:gd name="T89" fmla="*/ 313 h 577"/>
                  <a:gd name="T90" fmla="*/ 262 w 1154"/>
                  <a:gd name="T91" fmla="*/ 331 h 577"/>
                  <a:gd name="T92" fmla="*/ 293 w 1154"/>
                  <a:gd name="T93" fmla="*/ 348 h 577"/>
                  <a:gd name="T94" fmla="*/ 327 w 1154"/>
                  <a:gd name="T95" fmla="*/ 365 h 577"/>
                  <a:gd name="T96" fmla="*/ 361 w 1154"/>
                  <a:gd name="T97" fmla="*/ 382 h 577"/>
                  <a:gd name="T98" fmla="*/ 397 w 1154"/>
                  <a:gd name="T99" fmla="*/ 398 h 577"/>
                  <a:gd name="T100" fmla="*/ 433 w 1154"/>
                  <a:gd name="T101" fmla="*/ 413 h 577"/>
                  <a:gd name="T102" fmla="*/ 509 w 1154"/>
                  <a:gd name="T103" fmla="*/ 443 h 577"/>
                  <a:gd name="T104" fmla="*/ 587 w 1154"/>
                  <a:gd name="T105" fmla="*/ 472 h 577"/>
                  <a:gd name="T106" fmla="*/ 666 w 1154"/>
                  <a:gd name="T107" fmla="*/ 499 h 577"/>
                  <a:gd name="T108" fmla="*/ 749 w 1154"/>
                  <a:gd name="T109" fmla="*/ 526 h 577"/>
                  <a:gd name="T110" fmla="*/ 830 w 1154"/>
                  <a:gd name="T111" fmla="*/ 551 h 577"/>
                  <a:gd name="T112" fmla="*/ 911 w 1154"/>
                  <a:gd name="T113" fmla="*/ 577 h 577"/>
                  <a:gd name="T114" fmla="*/ 911 w 1154"/>
                  <a:gd name="T115" fmla="*/ 577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54" h="577">
                    <a:moveTo>
                      <a:pt x="911" y="577"/>
                    </a:moveTo>
                    <a:lnTo>
                      <a:pt x="911" y="577"/>
                    </a:lnTo>
                    <a:lnTo>
                      <a:pt x="1035" y="539"/>
                    </a:lnTo>
                    <a:lnTo>
                      <a:pt x="1095" y="520"/>
                    </a:lnTo>
                    <a:lnTo>
                      <a:pt x="1154" y="500"/>
                    </a:lnTo>
                    <a:lnTo>
                      <a:pt x="1154" y="500"/>
                    </a:lnTo>
                    <a:lnTo>
                      <a:pt x="1110" y="483"/>
                    </a:lnTo>
                    <a:lnTo>
                      <a:pt x="1065" y="467"/>
                    </a:lnTo>
                    <a:lnTo>
                      <a:pt x="972" y="435"/>
                    </a:lnTo>
                    <a:lnTo>
                      <a:pt x="878" y="404"/>
                    </a:lnTo>
                    <a:lnTo>
                      <a:pt x="783" y="374"/>
                    </a:lnTo>
                    <a:lnTo>
                      <a:pt x="598" y="317"/>
                    </a:lnTo>
                    <a:lnTo>
                      <a:pt x="509" y="289"/>
                    </a:lnTo>
                    <a:lnTo>
                      <a:pt x="423" y="261"/>
                    </a:lnTo>
                    <a:lnTo>
                      <a:pt x="343" y="233"/>
                    </a:lnTo>
                    <a:lnTo>
                      <a:pt x="306" y="218"/>
                    </a:lnTo>
                    <a:lnTo>
                      <a:pt x="272" y="204"/>
                    </a:lnTo>
                    <a:lnTo>
                      <a:pt x="238" y="189"/>
                    </a:lnTo>
                    <a:lnTo>
                      <a:pt x="207" y="174"/>
                    </a:lnTo>
                    <a:lnTo>
                      <a:pt x="178" y="158"/>
                    </a:lnTo>
                    <a:lnTo>
                      <a:pt x="151" y="142"/>
                    </a:lnTo>
                    <a:lnTo>
                      <a:pt x="126" y="126"/>
                    </a:lnTo>
                    <a:lnTo>
                      <a:pt x="105" y="109"/>
                    </a:lnTo>
                    <a:lnTo>
                      <a:pt x="87" y="92"/>
                    </a:lnTo>
                    <a:lnTo>
                      <a:pt x="71" y="75"/>
                    </a:lnTo>
                    <a:lnTo>
                      <a:pt x="60" y="57"/>
                    </a:lnTo>
                    <a:lnTo>
                      <a:pt x="50" y="38"/>
                    </a:lnTo>
                    <a:lnTo>
                      <a:pt x="45" y="19"/>
                    </a:lnTo>
                    <a:lnTo>
                      <a:pt x="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27"/>
                    </a:lnTo>
                    <a:lnTo>
                      <a:pt x="6" y="53"/>
                    </a:lnTo>
                    <a:lnTo>
                      <a:pt x="13" y="78"/>
                    </a:lnTo>
                    <a:lnTo>
                      <a:pt x="23" y="103"/>
                    </a:lnTo>
                    <a:lnTo>
                      <a:pt x="34" y="127"/>
                    </a:lnTo>
                    <a:lnTo>
                      <a:pt x="47" y="149"/>
                    </a:lnTo>
                    <a:lnTo>
                      <a:pt x="63" y="173"/>
                    </a:lnTo>
                    <a:lnTo>
                      <a:pt x="83" y="194"/>
                    </a:lnTo>
                    <a:lnTo>
                      <a:pt x="102" y="215"/>
                    </a:lnTo>
                    <a:lnTo>
                      <a:pt x="125" y="236"/>
                    </a:lnTo>
                    <a:lnTo>
                      <a:pt x="149" y="257"/>
                    </a:lnTo>
                    <a:lnTo>
                      <a:pt x="175" y="276"/>
                    </a:lnTo>
                    <a:lnTo>
                      <a:pt x="203" y="295"/>
                    </a:lnTo>
                    <a:lnTo>
                      <a:pt x="232" y="313"/>
                    </a:lnTo>
                    <a:lnTo>
                      <a:pt x="262" y="331"/>
                    </a:lnTo>
                    <a:lnTo>
                      <a:pt x="293" y="348"/>
                    </a:lnTo>
                    <a:lnTo>
                      <a:pt x="327" y="365"/>
                    </a:lnTo>
                    <a:lnTo>
                      <a:pt x="361" y="382"/>
                    </a:lnTo>
                    <a:lnTo>
                      <a:pt x="397" y="398"/>
                    </a:lnTo>
                    <a:lnTo>
                      <a:pt x="433" y="413"/>
                    </a:lnTo>
                    <a:lnTo>
                      <a:pt x="509" y="443"/>
                    </a:lnTo>
                    <a:lnTo>
                      <a:pt x="587" y="472"/>
                    </a:lnTo>
                    <a:lnTo>
                      <a:pt x="666" y="499"/>
                    </a:lnTo>
                    <a:lnTo>
                      <a:pt x="749" y="526"/>
                    </a:lnTo>
                    <a:lnTo>
                      <a:pt x="830" y="551"/>
                    </a:lnTo>
                    <a:lnTo>
                      <a:pt x="911" y="577"/>
                    </a:lnTo>
                    <a:lnTo>
                      <a:pt x="911" y="57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20">
                <a:extLst>
                  <a:ext uri="{FF2B5EF4-FFF2-40B4-BE49-F238E27FC236}">
                    <a16:creationId xmlns:a16="http://schemas.microsoft.com/office/drawing/2014/main" id="{795775A1-2BA4-FD44-7F29-C2D386312D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8645" y="5152592"/>
                <a:ext cx="394070" cy="533247"/>
              </a:xfrm>
              <a:custGeom>
                <a:avLst/>
                <a:gdLst>
                  <a:gd name="T0" fmla="*/ 557 w 1468"/>
                  <a:gd name="T1" fmla="*/ 0 h 1244"/>
                  <a:gd name="T2" fmla="*/ 373 w 1468"/>
                  <a:gd name="T3" fmla="*/ 57 h 1244"/>
                  <a:gd name="T4" fmla="*/ 316 w 1468"/>
                  <a:gd name="T5" fmla="*/ 76 h 1244"/>
                  <a:gd name="T6" fmla="*/ 405 w 1468"/>
                  <a:gd name="T7" fmla="*/ 110 h 1244"/>
                  <a:gd name="T8" fmla="*/ 591 w 1468"/>
                  <a:gd name="T9" fmla="*/ 173 h 1244"/>
                  <a:gd name="T10" fmla="*/ 872 w 1468"/>
                  <a:gd name="T11" fmla="*/ 259 h 1244"/>
                  <a:gd name="T12" fmla="*/ 1045 w 1468"/>
                  <a:gd name="T13" fmla="*/ 315 h 1244"/>
                  <a:gd name="T14" fmla="*/ 1162 w 1468"/>
                  <a:gd name="T15" fmla="*/ 359 h 1244"/>
                  <a:gd name="T16" fmla="*/ 1230 w 1468"/>
                  <a:gd name="T17" fmla="*/ 388 h 1244"/>
                  <a:gd name="T18" fmla="*/ 1291 w 1468"/>
                  <a:gd name="T19" fmla="*/ 418 h 1244"/>
                  <a:gd name="T20" fmla="*/ 1342 w 1468"/>
                  <a:gd name="T21" fmla="*/ 451 h 1244"/>
                  <a:gd name="T22" fmla="*/ 1381 w 1468"/>
                  <a:gd name="T23" fmla="*/ 484 h 1244"/>
                  <a:gd name="T24" fmla="*/ 1410 w 1468"/>
                  <a:gd name="T25" fmla="*/ 520 h 1244"/>
                  <a:gd name="T26" fmla="*/ 1423 w 1468"/>
                  <a:gd name="T27" fmla="*/ 557 h 1244"/>
                  <a:gd name="T28" fmla="*/ 1426 w 1468"/>
                  <a:gd name="T29" fmla="*/ 577 h 1244"/>
                  <a:gd name="T30" fmla="*/ 1424 w 1468"/>
                  <a:gd name="T31" fmla="*/ 590 h 1244"/>
                  <a:gd name="T32" fmla="*/ 1419 w 1468"/>
                  <a:gd name="T33" fmla="*/ 614 h 1244"/>
                  <a:gd name="T34" fmla="*/ 1408 w 1468"/>
                  <a:gd name="T35" fmla="*/ 638 h 1244"/>
                  <a:gd name="T36" fmla="*/ 1390 w 1468"/>
                  <a:gd name="T37" fmla="*/ 660 h 1244"/>
                  <a:gd name="T38" fmla="*/ 1369 w 1468"/>
                  <a:gd name="T39" fmla="*/ 681 h 1244"/>
                  <a:gd name="T40" fmla="*/ 1343 w 1468"/>
                  <a:gd name="T41" fmla="*/ 702 h 1244"/>
                  <a:gd name="T42" fmla="*/ 1296 w 1468"/>
                  <a:gd name="T43" fmla="*/ 733 h 1244"/>
                  <a:gd name="T44" fmla="*/ 1218 w 1468"/>
                  <a:gd name="T45" fmla="*/ 771 h 1244"/>
                  <a:gd name="T46" fmla="*/ 1129 w 1468"/>
                  <a:gd name="T47" fmla="*/ 808 h 1244"/>
                  <a:gd name="T48" fmla="*/ 1029 w 1468"/>
                  <a:gd name="T49" fmla="*/ 844 h 1244"/>
                  <a:gd name="T50" fmla="*/ 864 w 1468"/>
                  <a:gd name="T51" fmla="*/ 897 h 1244"/>
                  <a:gd name="T52" fmla="*/ 509 w 1468"/>
                  <a:gd name="T53" fmla="*/ 1009 h 1244"/>
                  <a:gd name="T54" fmla="*/ 392 w 1468"/>
                  <a:gd name="T55" fmla="*/ 1049 h 1244"/>
                  <a:gd name="T56" fmla="*/ 280 w 1468"/>
                  <a:gd name="T57" fmla="*/ 1092 h 1244"/>
                  <a:gd name="T58" fmla="*/ 177 w 1468"/>
                  <a:gd name="T59" fmla="*/ 1139 h 1244"/>
                  <a:gd name="T60" fmla="*/ 83 w 1468"/>
                  <a:gd name="T61" fmla="*/ 1189 h 1244"/>
                  <a:gd name="T62" fmla="*/ 0 w 1468"/>
                  <a:gd name="T63" fmla="*/ 1244 h 1244"/>
                  <a:gd name="T64" fmla="*/ 280 w 1468"/>
                  <a:gd name="T65" fmla="*/ 1244 h 1244"/>
                  <a:gd name="T66" fmla="*/ 467 w 1468"/>
                  <a:gd name="T67" fmla="*/ 1184 h 1244"/>
                  <a:gd name="T68" fmla="*/ 763 w 1468"/>
                  <a:gd name="T69" fmla="*/ 1090 h 1244"/>
                  <a:gd name="T70" fmla="*/ 911 w 1468"/>
                  <a:gd name="T71" fmla="*/ 1039 h 1244"/>
                  <a:gd name="T72" fmla="*/ 1005 w 1468"/>
                  <a:gd name="T73" fmla="*/ 1003 h 1244"/>
                  <a:gd name="T74" fmla="*/ 1094 w 1468"/>
                  <a:gd name="T75" fmla="*/ 965 h 1244"/>
                  <a:gd name="T76" fmla="*/ 1178 w 1468"/>
                  <a:gd name="T77" fmla="*/ 924 h 1244"/>
                  <a:gd name="T78" fmla="*/ 1253 w 1468"/>
                  <a:gd name="T79" fmla="*/ 880 h 1244"/>
                  <a:gd name="T80" fmla="*/ 1319 w 1468"/>
                  <a:gd name="T81" fmla="*/ 834 h 1244"/>
                  <a:gd name="T82" fmla="*/ 1376 w 1468"/>
                  <a:gd name="T83" fmla="*/ 784 h 1244"/>
                  <a:gd name="T84" fmla="*/ 1419 w 1468"/>
                  <a:gd name="T85" fmla="*/ 730 h 1244"/>
                  <a:gd name="T86" fmla="*/ 1444 w 1468"/>
                  <a:gd name="T87" fmla="*/ 687 h 1244"/>
                  <a:gd name="T88" fmla="*/ 1455 w 1468"/>
                  <a:gd name="T89" fmla="*/ 657 h 1244"/>
                  <a:gd name="T90" fmla="*/ 1463 w 1468"/>
                  <a:gd name="T91" fmla="*/ 626 h 1244"/>
                  <a:gd name="T92" fmla="*/ 1468 w 1468"/>
                  <a:gd name="T93" fmla="*/ 594 h 1244"/>
                  <a:gd name="T94" fmla="*/ 1468 w 1468"/>
                  <a:gd name="T95" fmla="*/ 577 h 1244"/>
                  <a:gd name="T96" fmla="*/ 1466 w 1468"/>
                  <a:gd name="T97" fmla="*/ 551 h 1244"/>
                  <a:gd name="T98" fmla="*/ 1457 w 1468"/>
                  <a:gd name="T99" fmla="*/ 499 h 1244"/>
                  <a:gd name="T100" fmla="*/ 1436 w 1468"/>
                  <a:gd name="T101" fmla="*/ 450 h 1244"/>
                  <a:gd name="T102" fmla="*/ 1405 w 1468"/>
                  <a:gd name="T103" fmla="*/ 404 h 1244"/>
                  <a:gd name="T104" fmla="*/ 1366 w 1468"/>
                  <a:gd name="T105" fmla="*/ 361 h 1244"/>
                  <a:gd name="T106" fmla="*/ 1319 w 1468"/>
                  <a:gd name="T107" fmla="*/ 321 h 1244"/>
                  <a:gd name="T108" fmla="*/ 1267 w 1468"/>
                  <a:gd name="T109" fmla="*/ 282 h 1244"/>
                  <a:gd name="T110" fmla="*/ 1207 w 1468"/>
                  <a:gd name="T111" fmla="*/ 246 h 1244"/>
                  <a:gd name="T112" fmla="*/ 1142 w 1468"/>
                  <a:gd name="T113" fmla="*/ 211 h 1244"/>
                  <a:gd name="T114" fmla="*/ 1071 w 1468"/>
                  <a:gd name="T115" fmla="*/ 180 h 1244"/>
                  <a:gd name="T116" fmla="*/ 961 w 1468"/>
                  <a:gd name="T117" fmla="*/ 134 h 1244"/>
                  <a:gd name="T118" fmla="*/ 802 w 1468"/>
                  <a:gd name="T119" fmla="*/ 78 h 1244"/>
                  <a:gd name="T120" fmla="*/ 638 w 1468"/>
                  <a:gd name="T121" fmla="*/ 25 h 1244"/>
                  <a:gd name="T122" fmla="*/ 557 w 1468"/>
                  <a:gd name="T123" fmla="*/ 0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68" h="1244">
                    <a:moveTo>
                      <a:pt x="557" y="0"/>
                    </a:moveTo>
                    <a:lnTo>
                      <a:pt x="557" y="0"/>
                    </a:lnTo>
                    <a:lnTo>
                      <a:pt x="433" y="39"/>
                    </a:lnTo>
                    <a:lnTo>
                      <a:pt x="373" y="57"/>
                    </a:lnTo>
                    <a:lnTo>
                      <a:pt x="316" y="76"/>
                    </a:lnTo>
                    <a:lnTo>
                      <a:pt x="316" y="76"/>
                    </a:lnTo>
                    <a:lnTo>
                      <a:pt x="360" y="94"/>
                    </a:lnTo>
                    <a:lnTo>
                      <a:pt x="405" y="110"/>
                    </a:lnTo>
                    <a:lnTo>
                      <a:pt x="497" y="142"/>
                    </a:lnTo>
                    <a:lnTo>
                      <a:pt x="591" y="173"/>
                    </a:lnTo>
                    <a:lnTo>
                      <a:pt x="685" y="202"/>
                    </a:lnTo>
                    <a:lnTo>
                      <a:pt x="872" y="259"/>
                    </a:lnTo>
                    <a:lnTo>
                      <a:pt x="961" y="288"/>
                    </a:lnTo>
                    <a:lnTo>
                      <a:pt x="1045" y="315"/>
                    </a:lnTo>
                    <a:lnTo>
                      <a:pt x="1125" y="344"/>
                    </a:lnTo>
                    <a:lnTo>
                      <a:pt x="1162" y="359"/>
                    </a:lnTo>
                    <a:lnTo>
                      <a:pt x="1197" y="374"/>
                    </a:lnTo>
                    <a:lnTo>
                      <a:pt x="1230" y="388"/>
                    </a:lnTo>
                    <a:lnTo>
                      <a:pt x="1262" y="403"/>
                    </a:lnTo>
                    <a:lnTo>
                      <a:pt x="1291" y="418"/>
                    </a:lnTo>
                    <a:lnTo>
                      <a:pt x="1317" y="434"/>
                    </a:lnTo>
                    <a:lnTo>
                      <a:pt x="1342" y="451"/>
                    </a:lnTo>
                    <a:lnTo>
                      <a:pt x="1363" y="467"/>
                    </a:lnTo>
                    <a:lnTo>
                      <a:pt x="1381" y="484"/>
                    </a:lnTo>
                    <a:lnTo>
                      <a:pt x="1397" y="502"/>
                    </a:lnTo>
                    <a:lnTo>
                      <a:pt x="1410" y="520"/>
                    </a:lnTo>
                    <a:lnTo>
                      <a:pt x="1418" y="538"/>
                    </a:lnTo>
                    <a:lnTo>
                      <a:pt x="1423" y="557"/>
                    </a:lnTo>
                    <a:lnTo>
                      <a:pt x="1426" y="577"/>
                    </a:lnTo>
                    <a:lnTo>
                      <a:pt x="1426" y="577"/>
                    </a:lnTo>
                    <a:lnTo>
                      <a:pt x="1426" y="577"/>
                    </a:lnTo>
                    <a:lnTo>
                      <a:pt x="1424" y="590"/>
                    </a:lnTo>
                    <a:lnTo>
                      <a:pt x="1423" y="602"/>
                    </a:lnTo>
                    <a:lnTo>
                      <a:pt x="1419" y="614"/>
                    </a:lnTo>
                    <a:lnTo>
                      <a:pt x="1415" y="626"/>
                    </a:lnTo>
                    <a:lnTo>
                      <a:pt x="1408" y="638"/>
                    </a:lnTo>
                    <a:lnTo>
                      <a:pt x="1400" y="648"/>
                    </a:lnTo>
                    <a:lnTo>
                      <a:pt x="1390" y="660"/>
                    </a:lnTo>
                    <a:lnTo>
                      <a:pt x="1381" y="670"/>
                    </a:lnTo>
                    <a:lnTo>
                      <a:pt x="1369" y="681"/>
                    </a:lnTo>
                    <a:lnTo>
                      <a:pt x="1356" y="692"/>
                    </a:lnTo>
                    <a:lnTo>
                      <a:pt x="1343" y="702"/>
                    </a:lnTo>
                    <a:lnTo>
                      <a:pt x="1329" y="713"/>
                    </a:lnTo>
                    <a:lnTo>
                      <a:pt x="1296" y="733"/>
                    </a:lnTo>
                    <a:lnTo>
                      <a:pt x="1259" y="752"/>
                    </a:lnTo>
                    <a:lnTo>
                      <a:pt x="1218" y="771"/>
                    </a:lnTo>
                    <a:lnTo>
                      <a:pt x="1176" y="790"/>
                    </a:lnTo>
                    <a:lnTo>
                      <a:pt x="1129" y="808"/>
                    </a:lnTo>
                    <a:lnTo>
                      <a:pt x="1081" y="826"/>
                    </a:lnTo>
                    <a:lnTo>
                      <a:pt x="1029" y="844"/>
                    </a:lnTo>
                    <a:lnTo>
                      <a:pt x="975" y="862"/>
                    </a:lnTo>
                    <a:lnTo>
                      <a:pt x="864" y="897"/>
                    </a:lnTo>
                    <a:lnTo>
                      <a:pt x="627" y="970"/>
                    </a:lnTo>
                    <a:lnTo>
                      <a:pt x="509" y="1009"/>
                    </a:lnTo>
                    <a:lnTo>
                      <a:pt x="449" y="1029"/>
                    </a:lnTo>
                    <a:lnTo>
                      <a:pt x="392" y="1049"/>
                    </a:lnTo>
                    <a:lnTo>
                      <a:pt x="335" y="1070"/>
                    </a:lnTo>
                    <a:lnTo>
                      <a:pt x="280" y="1092"/>
                    </a:lnTo>
                    <a:lnTo>
                      <a:pt x="227" y="1115"/>
                    </a:lnTo>
                    <a:lnTo>
                      <a:pt x="177" y="1139"/>
                    </a:lnTo>
                    <a:lnTo>
                      <a:pt x="128" y="1163"/>
                    </a:lnTo>
                    <a:lnTo>
                      <a:pt x="83" y="1189"/>
                    </a:lnTo>
                    <a:lnTo>
                      <a:pt x="39" y="1215"/>
                    </a:lnTo>
                    <a:lnTo>
                      <a:pt x="0" y="1244"/>
                    </a:lnTo>
                    <a:lnTo>
                      <a:pt x="280" y="1244"/>
                    </a:lnTo>
                    <a:lnTo>
                      <a:pt x="280" y="1244"/>
                    </a:lnTo>
                    <a:lnTo>
                      <a:pt x="371" y="1213"/>
                    </a:lnTo>
                    <a:lnTo>
                      <a:pt x="467" y="1184"/>
                    </a:lnTo>
                    <a:lnTo>
                      <a:pt x="664" y="1122"/>
                    </a:lnTo>
                    <a:lnTo>
                      <a:pt x="763" y="1090"/>
                    </a:lnTo>
                    <a:lnTo>
                      <a:pt x="862" y="1056"/>
                    </a:lnTo>
                    <a:lnTo>
                      <a:pt x="911" y="1039"/>
                    </a:lnTo>
                    <a:lnTo>
                      <a:pt x="959" y="1021"/>
                    </a:lnTo>
                    <a:lnTo>
                      <a:pt x="1005" y="1003"/>
                    </a:lnTo>
                    <a:lnTo>
                      <a:pt x="1050" y="984"/>
                    </a:lnTo>
                    <a:lnTo>
                      <a:pt x="1094" y="965"/>
                    </a:lnTo>
                    <a:lnTo>
                      <a:pt x="1137" y="945"/>
                    </a:lnTo>
                    <a:lnTo>
                      <a:pt x="1178" y="924"/>
                    </a:lnTo>
                    <a:lnTo>
                      <a:pt x="1217" y="903"/>
                    </a:lnTo>
                    <a:lnTo>
                      <a:pt x="1253" y="880"/>
                    </a:lnTo>
                    <a:lnTo>
                      <a:pt x="1288" y="858"/>
                    </a:lnTo>
                    <a:lnTo>
                      <a:pt x="1319" y="834"/>
                    </a:lnTo>
                    <a:lnTo>
                      <a:pt x="1348" y="809"/>
                    </a:lnTo>
                    <a:lnTo>
                      <a:pt x="1376" y="784"/>
                    </a:lnTo>
                    <a:lnTo>
                      <a:pt x="1398" y="757"/>
                    </a:lnTo>
                    <a:lnTo>
                      <a:pt x="1419" y="730"/>
                    </a:lnTo>
                    <a:lnTo>
                      <a:pt x="1437" y="702"/>
                    </a:lnTo>
                    <a:lnTo>
                      <a:pt x="1444" y="687"/>
                    </a:lnTo>
                    <a:lnTo>
                      <a:pt x="1450" y="673"/>
                    </a:lnTo>
                    <a:lnTo>
                      <a:pt x="1455" y="657"/>
                    </a:lnTo>
                    <a:lnTo>
                      <a:pt x="1460" y="642"/>
                    </a:lnTo>
                    <a:lnTo>
                      <a:pt x="1463" y="626"/>
                    </a:lnTo>
                    <a:lnTo>
                      <a:pt x="1466" y="610"/>
                    </a:lnTo>
                    <a:lnTo>
                      <a:pt x="1468" y="594"/>
                    </a:lnTo>
                    <a:lnTo>
                      <a:pt x="1468" y="577"/>
                    </a:lnTo>
                    <a:lnTo>
                      <a:pt x="1468" y="577"/>
                    </a:lnTo>
                    <a:lnTo>
                      <a:pt x="1468" y="577"/>
                    </a:lnTo>
                    <a:lnTo>
                      <a:pt x="1466" y="551"/>
                    </a:lnTo>
                    <a:lnTo>
                      <a:pt x="1463" y="524"/>
                    </a:lnTo>
                    <a:lnTo>
                      <a:pt x="1457" y="499"/>
                    </a:lnTo>
                    <a:lnTo>
                      <a:pt x="1447" y="474"/>
                    </a:lnTo>
                    <a:lnTo>
                      <a:pt x="1436" y="450"/>
                    </a:lnTo>
                    <a:lnTo>
                      <a:pt x="1421" y="427"/>
                    </a:lnTo>
                    <a:lnTo>
                      <a:pt x="1405" y="404"/>
                    </a:lnTo>
                    <a:lnTo>
                      <a:pt x="1387" y="382"/>
                    </a:lnTo>
                    <a:lnTo>
                      <a:pt x="1366" y="361"/>
                    </a:lnTo>
                    <a:lnTo>
                      <a:pt x="1343" y="341"/>
                    </a:lnTo>
                    <a:lnTo>
                      <a:pt x="1319" y="321"/>
                    </a:lnTo>
                    <a:lnTo>
                      <a:pt x="1295" y="301"/>
                    </a:lnTo>
                    <a:lnTo>
                      <a:pt x="1267" y="282"/>
                    </a:lnTo>
                    <a:lnTo>
                      <a:pt x="1238" y="263"/>
                    </a:lnTo>
                    <a:lnTo>
                      <a:pt x="1207" y="246"/>
                    </a:lnTo>
                    <a:lnTo>
                      <a:pt x="1175" y="228"/>
                    </a:lnTo>
                    <a:lnTo>
                      <a:pt x="1142" y="211"/>
                    </a:lnTo>
                    <a:lnTo>
                      <a:pt x="1107" y="195"/>
                    </a:lnTo>
                    <a:lnTo>
                      <a:pt x="1071" y="180"/>
                    </a:lnTo>
                    <a:lnTo>
                      <a:pt x="1035" y="164"/>
                    </a:lnTo>
                    <a:lnTo>
                      <a:pt x="961" y="134"/>
                    </a:lnTo>
                    <a:lnTo>
                      <a:pt x="881" y="105"/>
                    </a:lnTo>
                    <a:lnTo>
                      <a:pt x="802" y="78"/>
                    </a:lnTo>
                    <a:lnTo>
                      <a:pt x="721" y="51"/>
                    </a:lnTo>
                    <a:lnTo>
                      <a:pt x="638" y="25"/>
                    </a:lnTo>
                    <a:lnTo>
                      <a:pt x="557" y="0"/>
                    </a:lnTo>
                    <a:lnTo>
                      <a:pt x="55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21">
                <a:extLst>
                  <a:ext uri="{FF2B5EF4-FFF2-40B4-BE49-F238E27FC236}">
                    <a16:creationId xmlns:a16="http://schemas.microsoft.com/office/drawing/2014/main" id="{13CD8F3B-B404-D926-04EF-A5B5070EBC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695" y="4484102"/>
                <a:ext cx="437020" cy="645306"/>
              </a:xfrm>
              <a:custGeom>
                <a:avLst/>
                <a:gdLst>
                  <a:gd name="T0" fmla="*/ 43 w 1628"/>
                  <a:gd name="T1" fmla="*/ 1217 h 1506"/>
                  <a:gd name="T2" fmla="*/ 64 w 1628"/>
                  <a:gd name="T3" fmla="*/ 1266 h 1506"/>
                  <a:gd name="T4" fmla="*/ 110 w 1628"/>
                  <a:gd name="T5" fmla="*/ 1313 h 1506"/>
                  <a:gd name="T6" fmla="*/ 176 w 1628"/>
                  <a:gd name="T7" fmla="*/ 1356 h 1506"/>
                  <a:gd name="T8" fmla="*/ 259 w 1628"/>
                  <a:gd name="T9" fmla="*/ 1397 h 1506"/>
                  <a:gd name="T10" fmla="*/ 358 w 1628"/>
                  <a:gd name="T11" fmla="*/ 1437 h 1506"/>
                  <a:gd name="T12" fmla="*/ 251 w 1628"/>
                  <a:gd name="T13" fmla="*/ 1487 h 1506"/>
                  <a:gd name="T14" fmla="*/ 192 w 1628"/>
                  <a:gd name="T15" fmla="*/ 1490 h 1506"/>
                  <a:gd name="T16" fmla="*/ 128 w 1628"/>
                  <a:gd name="T17" fmla="*/ 1441 h 1506"/>
                  <a:gd name="T18" fmla="*/ 73 w 1628"/>
                  <a:gd name="T19" fmla="*/ 1387 h 1506"/>
                  <a:gd name="T20" fmla="*/ 34 w 1628"/>
                  <a:gd name="T21" fmla="*/ 1330 h 1506"/>
                  <a:gd name="T22" fmla="*/ 8 w 1628"/>
                  <a:gd name="T23" fmla="*/ 1267 h 1506"/>
                  <a:gd name="T24" fmla="*/ 0 w 1628"/>
                  <a:gd name="T25" fmla="*/ 1199 h 1506"/>
                  <a:gd name="T26" fmla="*/ 3 w 1628"/>
                  <a:gd name="T27" fmla="*/ 1150 h 1506"/>
                  <a:gd name="T28" fmla="*/ 27 w 1628"/>
                  <a:gd name="T29" fmla="*/ 1081 h 1506"/>
                  <a:gd name="T30" fmla="*/ 68 w 1628"/>
                  <a:gd name="T31" fmla="*/ 1019 h 1506"/>
                  <a:gd name="T32" fmla="*/ 123 w 1628"/>
                  <a:gd name="T33" fmla="*/ 962 h 1506"/>
                  <a:gd name="T34" fmla="*/ 194 w 1628"/>
                  <a:gd name="T35" fmla="*/ 908 h 1506"/>
                  <a:gd name="T36" fmla="*/ 275 w 1628"/>
                  <a:gd name="T37" fmla="*/ 859 h 1506"/>
                  <a:gd name="T38" fmla="*/ 367 w 1628"/>
                  <a:gd name="T39" fmla="*/ 813 h 1506"/>
                  <a:gd name="T40" fmla="*/ 572 w 1628"/>
                  <a:gd name="T41" fmla="*/ 730 h 1506"/>
                  <a:gd name="T42" fmla="*/ 792 w 1628"/>
                  <a:gd name="T43" fmla="*/ 657 h 1506"/>
                  <a:gd name="T44" fmla="*/ 1152 w 1628"/>
                  <a:gd name="T45" fmla="*/ 546 h 1506"/>
                  <a:gd name="T46" fmla="*/ 1338 w 1628"/>
                  <a:gd name="T47" fmla="*/ 478 h 1506"/>
                  <a:gd name="T48" fmla="*/ 1440 w 1628"/>
                  <a:gd name="T49" fmla="*/ 432 h 1506"/>
                  <a:gd name="T50" fmla="*/ 1500 w 1628"/>
                  <a:gd name="T51" fmla="*/ 393 h 1506"/>
                  <a:gd name="T52" fmla="*/ 1547 w 1628"/>
                  <a:gd name="T53" fmla="*/ 354 h 1506"/>
                  <a:gd name="T54" fmla="*/ 1576 w 1628"/>
                  <a:gd name="T55" fmla="*/ 312 h 1506"/>
                  <a:gd name="T56" fmla="*/ 1586 w 1628"/>
                  <a:gd name="T57" fmla="*/ 266 h 1506"/>
                  <a:gd name="T58" fmla="*/ 1584 w 1628"/>
                  <a:gd name="T59" fmla="*/ 246 h 1506"/>
                  <a:gd name="T60" fmla="*/ 1555 w 1628"/>
                  <a:gd name="T61" fmla="*/ 189 h 1506"/>
                  <a:gd name="T62" fmla="*/ 1498 w 1628"/>
                  <a:gd name="T63" fmla="*/ 137 h 1506"/>
                  <a:gd name="T64" fmla="*/ 1414 w 1628"/>
                  <a:gd name="T65" fmla="*/ 88 h 1506"/>
                  <a:gd name="T66" fmla="*/ 1310 w 1628"/>
                  <a:gd name="T67" fmla="*/ 43 h 1506"/>
                  <a:gd name="T68" fmla="*/ 1189 w 1628"/>
                  <a:gd name="T69" fmla="*/ 0 h 1506"/>
                  <a:gd name="T70" fmla="*/ 1484 w 1628"/>
                  <a:gd name="T71" fmla="*/ 14 h 1506"/>
                  <a:gd name="T72" fmla="*/ 1532 w 1628"/>
                  <a:gd name="T73" fmla="*/ 58 h 1506"/>
                  <a:gd name="T74" fmla="*/ 1573 w 1628"/>
                  <a:gd name="T75" fmla="*/ 105 h 1506"/>
                  <a:gd name="T76" fmla="*/ 1604 w 1628"/>
                  <a:gd name="T77" fmla="*/ 155 h 1506"/>
                  <a:gd name="T78" fmla="*/ 1622 w 1628"/>
                  <a:gd name="T79" fmla="*/ 209 h 1506"/>
                  <a:gd name="T80" fmla="*/ 1628 w 1628"/>
                  <a:gd name="T81" fmla="*/ 266 h 1506"/>
                  <a:gd name="T82" fmla="*/ 1623 w 1628"/>
                  <a:gd name="T83" fmla="*/ 315 h 1506"/>
                  <a:gd name="T84" fmla="*/ 1600 w 1628"/>
                  <a:gd name="T85" fmla="*/ 383 h 1506"/>
                  <a:gd name="T86" fmla="*/ 1560 w 1628"/>
                  <a:gd name="T87" fmla="*/ 445 h 1506"/>
                  <a:gd name="T88" fmla="*/ 1503 w 1628"/>
                  <a:gd name="T89" fmla="*/ 503 h 1506"/>
                  <a:gd name="T90" fmla="*/ 1434 w 1628"/>
                  <a:gd name="T91" fmla="*/ 556 h 1506"/>
                  <a:gd name="T92" fmla="*/ 1353 w 1628"/>
                  <a:gd name="T93" fmla="*/ 605 h 1506"/>
                  <a:gd name="T94" fmla="*/ 1260 w 1628"/>
                  <a:gd name="T95" fmla="*/ 651 h 1506"/>
                  <a:gd name="T96" fmla="*/ 1056 w 1628"/>
                  <a:gd name="T97" fmla="*/ 734 h 1506"/>
                  <a:gd name="T98" fmla="*/ 836 w 1628"/>
                  <a:gd name="T99" fmla="*/ 808 h 1506"/>
                  <a:gd name="T100" fmla="*/ 476 w 1628"/>
                  <a:gd name="T101" fmla="*/ 920 h 1506"/>
                  <a:gd name="T102" fmla="*/ 290 w 1628"/>
                  <a:gd name="T103" fmla="*/ 988 h 1506"/>
                  <a:gd name="T104" fmla="*/ 188 w 1628"/>
                  <a:gd name="T105" fmla="*/ 1036 h 1506"/>
                  <a:gd name="T106" fmla="*/ 128 w 1628"/>
                  <a:gd name="T107" fmla="*/ 1073 h 1506"/>
                  <a:gd name="T108" fmla="*/ 81 w 1628"/>
                  <a:gd name="T109" fmla="*/ 1112 h 1506"/>
                  <a:gd name="T110" fmla="*/ 51 w 1628"/>
                  <a:gd name="T111" fmla="*/ 1155 h 1506"/>
                  <a:gd name="T112" fmla="*/ 42 w 1628"/>
                  <a:gd name="T113" fmla="*/ 1199 h 1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28" h="1506">
                    <a:moveTo>
                      <a:pt x="42" y="1199"/>
                    </a:moveTo>
                    <a:lnTo>
                      <a:pt x="42" y="1199"/>
                    </a:lnTo>
                    <a:lnTo>
                      <a:pt x="43" y="1217"/>
                    </a:lnTo>
                    <a:lnTo>
                      <a:pt x="48" y="1234"/>
                    </a:lnTo>
                    <a:lnTo>
                      <a:pt x="55" y="1250"/>
                    </a:lnTo>
                    <a:lnTo>
                      <a:pt x="64" y="1266"/>
                    </a:lnTo>
                    <a:lnTo>
                      <a:pt x="77" y="1282"/>
                    </a:lnTo>
                    <a:lnTo>
                      <a:pt x="92" y="1298"/>
                    </a:lnTo>
                    <a:lnTo>
                      <a:pt x="110" y="1313"/>
                    </a:lnTo>
                    <a:lnTo>
                      <a:pt x="131" y="1327"/>
                    </a:lnTo>
                    <a:lnTo>
                      <a:pt x="152" y="1341"/>
                    </a:lnTo>
                    <a:lnTo>
                      <a:pt x="176" y="1356"/>
                    </a:lnTo>
                    <a:lnTo>
                      <a:pt x="202" y="1370"/>
                    </a:lnTo>
                    <a:lnTo>
                      <a:pt x="230" y="1384"/>
                    </a:lnTo>
                    <a:lnTo>
                      <a:pt x="259" y="1397"/>
                    </a:lnTo>
                    <a:lnTo>
                      <a:pt x="291" y="1410"/>
                    </a:lnTo>
                    <a:lnTo>
                      <a:pt x="358" y="1437"/>
                    </a:lnTo>
                    <a:lnTo>
                      <a:pt x="358" y="1437"/>
                    </a:lnTo>
                    <a:lnTo>
                      <a:pt x="320" y="1453"/>
                    </a:lnTo>
                    <a:lnTo>
                      <a:pt x="285" y="1471"/>
                    </a:lnTo>
                    <a:lnTo>
                      <a:pt x="251" y="1487"/>
                    </a:lnTo>
                    <a:lnTo>
                      <a:pt x="217" y="1506"/>
                    </a:lnTo>
                    <a:lnTo>
                      <a:pt x="217" y="1506"/>
                    </a:lnTo>
                    <a:lnTo>
                      <a:pt x="192" y="1490"/>
                    </a:lnTo>
                    <a:lnTo>
                      <a:pt x="170" y="1474"/>
                    </a:lnTo>
                    <a:lnTo>
                      <a:pt x="147" y="1458"/>
                    </a:lnTo>
                    <a:lnTo>
                      <a:pt x="128" y="1441"/>
                    </a:lnTo>
                    <a:lnTo>
                      <a:pt x="108" y="1423"/>
                    </a:lnTo>
                    <a:lnTo>
                      <a:pt x="90" y="1406"/>
                    </a:lnTo>
                    <a:lnTo>
                      <a:pt x="73" y="1387"/>
                    </a:lnTo>
                    <a:lnTo>
                      <a:pt x="58" y="1369"/>
                    </a:lnTo>
                    <a:lnTo>
                      <a:pt x="45" y="1350"/>
                    </a:lnTo>
                    <a:lnTo>
                      <a:pt x="34" y="1330"/>
                    </a:lnTo>
                    <a:lnTo>
                      <a:pt x="22" y="1309"/>
                    </a:lnTo>
                    <a:lnTo>
                      <a:pt x="14" y="1288"/>
                    </a:lnTo>
                    <a:lnTo>
                      <a:pt x="8" y="1267"/>
                    </a:lnTo>
                    <a:lnTo>
                      <a:pt x="3" y="1245"/>
                    </a:lnTo>
                    <a:lnTo>
                      <a:pt x="0" y="1222"/>
                    </a:lnTo>
                    <a:lnTo>
                      <a:pt x="0" y="1199"/>
                    </a:lnTo>
                    <a:lnTo>
                      <a:pt x="0" y="1199"/>
                    </a:lnTo>
                    <a:lnTo>
                      <a:pt x="0" y="1175"/>
                    </a:lnTo>
                    <a:lnTo>
                      <a:pt x="3" y="1150"/>
                    </a:lnTo>
                    <a:lnTo>
                      <a:pt x="9" y="1127"/>
                    </a:lnTo>
                    <a:lnTo>
                      <a:pt x="17" y="1104"/>
                    </a:lnTo>
                    <a:lnTo>
                      <a:pt x="27" y="1081"/>
                    </a:lnTo>
                    <a:lnTo>
                      <a:pt x="39" y="1060"/>
                    </a:lnTo>
                    <a:lnTo>
                      <a:pt x="51" y="1039"/>
                    </a:lnTo>
                    <a:lnTo>
                      <a:pt x="68" y="1019"/>
                    </a:lnTo>
                    <a:lnTo>
                      <a:pt x="84" y="999"/>
                    </a:lnTo>
                    <a:lnTo>
                      <a:pt x="103" y="980"/>
                    </a:lnTo>
                    <a:lnTo>
                      <a:pt x="123" y="962"/>
                    </a:lnTo>
                    <a:lnTo>
                      <a:pt x="145" y="943"/>
                    </a:lnTo>
                    <a:lnTo>
                      <a:pt x="168" y="926"/>
                    </a:lnTo>
                    <a:lnTo>
                      <a:pt x="194" y="908"/>
                    </a:lnTo>
                    <a:lnTo>
                      <a:pt x="220" y="891"/>
                    </a:lnTo>
                    <a:lnTo>
                      <a:pt x="248" y="875"/>
                    </a:lnTo>
                    <a:lnTo>
                      <a:pt x="275" y="859"/>
                    </a:lnTo>
                    <a:lnTo>
                      <a:pt x="304" y="843"/>
                    </a:lnTo>
                    <a:lnTo>
                      <a:pt x="335" y="828"/>
                    </a:lnTo>
                    <a:lnTo>
                      <a:pt x="367" y="813"/>
                    </a:lnTo>
                    <a:lnTo>
                      <a:pt x="432" y="785"/>
                    </a:lnTo>
                    <a:lnTo>
                      <a:pt x="500" y="757"/>
                    </a:lnTo>
                    <a:lnTo>
                      <a:pt x="572" y="730"/>
                    </a:lnTo>
                    <a:lnTo>
                      <a:pt x="644" y="706"/>
                    </a:lnTo>
                    <a:lnTo>
                      <a:pt x="717" y="682"/>
                    </a:lnTo>
                    <a:lnTo>
                      <a:pt x="792" y="657"/>
                    </a:lnTo>
                    <a:lnTo>
                      <a:pt x="941" y="612"/>
                    </a:lnTo>
                    <a:lnTo>
                      <a:pt x="1084" y="567"/>
                    </a:lnTo>
                    <a:lnTo>
                      <a:pt x="1152" y="546"/>
                    </a:lnTo>
                    <a:lnTo>
                      <a:pt x="1218" y="524"/>
                    </a:lnTo>
                    <a:lnTo>
                      <a:pt x="1280" y="501"/>
                    </a:lnTo>
                    <a:lnTo>
                      <a:pt x="1338" y="478"/>
                    </a:lnTo>
                    <a:lnTo>
                      <a:pt x="1391" y="455"/>
                    </a:lnTo>
                    <a:lnTo>
                      <a:pt x="1416" y="443"/>
                    </a:lnTo>
                    <a:lnTo>
                      <a:pt x="1440" y="432"/>
                    </a:lnTo>
                    <a:lnTo>
                      <a:pt x="1461" y="419"/>
                    </a:lnTo>
                    <a:lnTo>
                      <a:pt x="1482" y="406"/>
                    </a:lnTo>
                    <a:lnTo>
                      <a:pt x="1500" y="393"/>
                    </a:lnTo>
                    <a:lnTo>
                      <a:pt x="1518" y="381"/>
                    </a:lnTo>
                    <a:lnTo>
                      <a:pt x="1532" y="368"/>
                    </a:lnTo>
                    <a:lnTo>
                      <a:pt x="1547" y="354"/>
                    </a:lnTo>
                    <a:lnTo>
                      <a:pt x="1558" y="340"/>
                    </a:lnTo>
                    <a:lnTo>
                      <a:pt x="1568" y="327"/>
                    </a:lnTo>
                    <a:lnTo>
                      <a:pt x="1576" y="312"/>
                    </a:lnTo>
                    <a:lnTo>
                      <a:pt x="1581" y="297"/>
                    </a:lnTo>
                    <a:lnTo>
                      <a:pt x="1584" y="282"/>
                    </a:lnTo>
                    <a:lnTo>
                      <a:pt x="1586" y="266"/>
                    </a:lnTo>
                    <a:lnTo>
                      <a:pt x="1586" y="266"/>
                    </a:lnTo>
                    <a:lnTo>
                      <a:pt x="1586" y="256"/>
                    </a:lnTo>
                    <a:lnTo>
                      <a:pt x="1584" y="246"/>
                    </a:lnTo>
                    <a:lnTo>
                      <a:pt x="1578" y="227"/>
                    </a:lnTo>
                    <a:lnTo>
                      <a:pt x="1568" y="208"/>
                    </a:lnTo>
                    <a:lnTo>
                      <a:pt x="1555" y="189"/>
                    </a:lnTo>
                    <a:lnTo>
                      <a:pt x="1539" y="171"/>
                    </a:lnTo>
                    <a:lnTo>
                      <a:pt x="1519" y="154"/>
                    </a:lnTo>
                    <a:lnTo>
                      <a:pt x="1498" y="137"/>
                    </a:lnTo>
                    <a:lnTo>
                      <a:pt x="1472" y="121"/>
                    </a:lnTo>
                    <a:lnTo>
                      <a:pt x="1445" y="104"/>
                    </a:lnTo>
                    <a:lnTo>
                      <a:pt x="1414" y="88"/>
                    </a:lnTo>
                    <a:lnTo>
                      <a:pt x="1382" y="73"/>
                    </a:lnTo>
                    <a:lnTo>
                      <a:pt x="1346" y="58"/>
                    </a:lnTo>
                    <a:lnTo>
                      <a:pt x="1310" y="43"/>
                    </a:lnTo>
                    <a:lnTo>
                      <a:pt x="1272" y="29"/>
                    </a:lnTo>
                    <a:lnTo>
                      <a:pt x="1231" y="14"/>
                    </a:lnTo>
                    <a:lnTo>
                      <a:pt x="1189" y="0"/>
                    </a:lnTo>
                    <a:lnTo>
                      <a:pt x="1466" y="0"/>
                    </a:lnTo>
                    <a:lnTo>
                      <a:pt x="1466" y="0"/>
                    </a:lnTo>
                    <a:lnTo>
                      <a:pt x="1484" y="14"/>
                    </a:lnTo>
                    <a:lnTo>
                      <a:pt x="1502" y="29"/>
                    </a:lnTo>
                    <a:lnTo>
                      <a:pt x="1518" y="42"/>
                    </a:lnTo>
                    <a:lnTo>
                      <a:pt x="1532" y="58"/>
                    </a:lnTo>
                    <a:lnTo>
                      <a:pt x="1547" y="73"/>
                    </a:lnTo>
                    <a:lnTo>
                      <a:pt x="1562" y="89"/>
                    </a:lnTo>
                    <a:lnTo>
                      <a:pt x="1573" y="105"/>
                    </a:lnTo>
                    <a:lnTo>
                      <a:pt x="1584" y="121"/>
                    </a:lnTo>
                    <a:lnTo>
                      <a:pt x="1594" y="138"/>
                    </a:lnTo>
                    <a:lnTo>
                      <a:pt x="1604" y="155"/>
                    </a:lnTo>
                    <a:lnTo>
                      <a:pt x="1610" y="173"/>
                    </a:lnTo>
                    <a:lnTo>
                      <a:pt x="1617" y="191"/>
                    </a:lnTo>
                    <a:lnTo>
                      <a:pt x="1622" y="209"/>
                    </a:lnTo>
                    <a:lnTo>
                      <a:pt x="1625" y="228"/>
                    </a:lnTo>
                    <a:lnTo>
                      <a:pt x="1628" y="247"/>
                    </a:lnTo>
                    <a:lnTo>
                      <a:pt x="1628" y="266"/>
                    </a:lnTo>
                    <a:lnTo>
                      <a:pt x="1628" y="266"/>
                    </a:lnTo>
                    <a:lnTo>
                      <a:pt x="1628" y="291"/>
                    </a:lnTo>
                    <a:lnTo>
                      <a:pt x="1623" y="315"/>
                    </a:lnTo>
                    <a:lnTo>
                      <a:pt x="1618" y="338"/>
                    </a:lnTo>
                    <a:lnTo>
                      <a:pt x="1610" y="360"/>
                    </a:lnTo>
                    <a:lnTo>
                      <a:pt x="1600" y="383"/>
                    </a:lnTo>
                    <a:lnTo>
                      <a:pt x="1589" y="404"/>
                    </a:lnTo>
                    <a:lnTo>
                      <a:pt x="1576" y="425"/>
                    </a:lnTo>
                    <a:lnTo>
                      <a:pt x="1560" y="445"/>
                    </a:lnTo>
                    <a:lnTo>
                      <a:pt x="1544" y="464"/>
                    </a:lnTo>
                    <a:lnTo>
                      <a:pt x="1524" y="483"/>
                    </a:lnTo>
                    <a:lnTo>
                      <a:pt x="1503" y="503"/>
                    </a:lnTo>
                    <a:lnTo>
                      <a:pt x="1482" y="521"/>
                    </a:lnTo>
                    <a:lnTo>
                      <a:pt x="1458" y="539"/>
                    </a:lnTo>
                    <a:lnTo>
                      <a:pt x="1434" y="556"/>
                    </a:lnTo>
                    <a:lnTo>
                      <a:pt x="1408" y="573"/>
                    </a:lnTo>
                    <a:lnTo>
                      <a:pt x="1380" y="589"/>
                    </a:lnTo>
                    <a:lnTo>
                      <a:pt x="1353" y="605"/>
                    </a:lnTo>
                    <a:lnTo>
                      <a:pt x="1322" y="621"/>
                    </a:lnTo>
                    <a:lnTo>
                      <a:pt x="1293" y="636"/>
                    </a:lnTo>
                    <a:lnTo>
                      <a:pt x="1260" y="651"/>
                    </a:lnTo>
                    <a:lnTo>
                      <a:pt x="1195" y="680"/>
                    </a:lnTo>
                    <a:lnTo>
                      <a:pt x="1126" y="707"/>
                    </a:lnTo>
                    <a:lnTo>
                      <a:pt x="1056" y="734"/>
                    </a:lnTo>
                    <a:lnTo>
                      <a:pt x="983" y="759"/>
                    </a:lnTo>
                    <a:lnTo>
                      <a:pt x="909" y="784"/>
                    </a:lnTo>
                    <a:lnTo>
                      <a:pt x="836" y="808"/>
                    </a:lnTo>
                    <a:lnTo>
                      <a:pt x="687" y="853"/>
                    </a:lnTo>
                    <a:lnTo>
                      <a:pt x="544" y="898"/>
                    </a:lnTo>
                    <a:lnTo>
                      <a:pt x="476" y="920"/>
                    </a:lnTo>
                    <a:lnTo>
                      <a:pt x="410" y="944"/>
                    </a:lnTo>
                    <a:lnTo>
                      <a:pt x="348" y="966"/>
                    </a:lnTo>
                    <a:lnTo>
                      <a:pt x="290" y="988"/>
                    </a:lnTo>
                    <a:lnTo>
                      <a:pt x="236" y="1011"/>
                    </a:lnTo>
                    <a:lnTo>
                      <a:pt x="212" y="1024"/>
                    </a:lnTo>
                    <a:lnTo>
                      <a:pt x="188" y="1036"/>
                    </a:lnTo>
                    <a:lnTo>
                      <a:pt x="167" y="1048"/>
                    </a:lnTo>
                    <a:lnTo>
                      <a:pt x="145" y="1060"/>
                    </a:lnTo>
                    <a:lnTo>
                      <a:pt x="128" y="1073"/>
                    </a:lnTo>
                    <a:lnTo>
                      <a:pt x="110" y="1086"/>
                    </a:lnTo>
                    <a:lnTo>
                      <a:pt x="95" y="1099"/>
                    </a:lnTo>
                    <a:lnTo>
                      <a:pt x="81" y="1112"/>
                    </a:lnTo>
                    <a:lnTo>
                      <a:pt x="69" y="1126"/>
                    </a:lnTo>
                    <a:lnTo>
                      <a:pt x="60" y="1140"/>
                    </a:lnTo>
                    <a:lnTo>
                      <a:pt x="51" y="1155"/>
                    </a:lnTo>
                    <a:lnTo>
                      <a:pt x="47" y="1168"/>
                    </a:lnTo>
                    <a:lnTo>
                      <a:pt x="43" y="1184"/>
                    </a:lnTo>
                    <a:lnTo>
                      <a:pt x="42" y="1199"/>
                    </a:lnTo>
                    <a:lnTo>
                      <a:pt x="42" y="119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401" name="Group 9400">
              <a:extLst>
                <a:ext uri="{FF2B5EF4-FFF2-40B4-BE49-F238E27FC236}">
                  <a16:creationId xmlns:a16="http://schemas.microsoft.com/office/drawing/2014/main" id="{61609EF0-9371-7138-5D83-06A794D757C4}"/>
                </a:ext>
              </a:extLst>
            </p:cNvPr>
            <p:cNvGrpSpPr/>
            <p:nvPr/>
          </p:nvGrpSpPr>
          <p:grpSpPr>
            <a:xfrm rot="16200000" flipV="1">
              <a:off x="6933134" y="5472478"/>
              <a:ext cx="256715" cy="1060801"/>
              <a:chOff x="855158" y="4484102"/>
              <a:chExt cx="437557" cy="1201737"/>
            </a:xfrm>
          </p:grpSpPr>
          <p:sp>
            <p:nvSpPr>
              <p:cNvPr id="9402" name="Freeform 5">
                <a:extLst>
                  <a:ext uri="{FF2B5EF4-FFF2-40B4-BE49-F238E27FC236}">
                    <a16:creationId xmlns:a16="http://schemas.microsoft.com/office/drawing/2014/main" id="{C0643521-801C-1E08-7EB8-45B163746E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223" y="4495694"/>
                <a:ext cx="317296" cy="23185"/>
              </a:xfrm>
              <a:custGeom>
                <a:avLst/>
                <a:gdLst>
                  <a:gd name="T0" fmla="*/ 1183 w 1183"/>
                  <a:gd name="T1" fmla="*/ 54 h 54"/>
                  <a:gd name="T2" fmla="*/ 1183 w 1183"/>
                  <a:gd name="T3" fmla="*/ 54 h 54"/>
                  <a:gd name="T4" fmla="*/ 1147 w 1183"/>
                  <a:gd name="T5" fmla="*/ 40 h 54"/>
                  <a:gd name="T6" fmla="*/ 1111 w 1183"/>
                  <a:gd name="T7" fmla="*/ 26 h 54"/>
                  <a:gd name="T8" fmla="*/ 1034 w 1183"/>
                  <a:gd name="T9" fmla="*/ 0 h 54"/>
                  <a:gd name="T10" fmla="*/ 0 w 1183"/>
                  <a:gd name="T11" fmla="*/ 0 h 54"/>
                  <a:gd name="T12" fmla="*/ 0 w 1183"/>
                  <a:gd name="T13" fmla="*/ 0 h 54"/>
                  <a:gd name="T14" fmla="*/ 6 w 1183"/>
                  <a:gd name="T15" fmla="*/ 13 h 54"/>
                  <a:gd name="T16" fmla="*/ 16 w 1183"/>
                  <a:gd name="T17" fmla="*/ 27 h 54"/>
                  <a:gd name="T18" fmla="*/ 26 w 1183"/>
                  <a:gd name="T19" fmla="*/ 40 h 54"/>
                  <a:gd name="T20" fmla="*/ 39 w 1183"/>
                  <a:gd name="T21" fmla="*/ 54 h 54"/>
                  <a:gd name="T22" fmla="*/ 1183 w 1183"/>
                  <a:gd name="T23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83" h="54">
                    <a:moveTo>
                      <a:pt x="1183" y="54"/>
                    </a:moveTo>
                    <a:lnTo>
                      <a:pt x="1183" y="54"/>
                    </a:lnTo>
                    <a:lnTo>
                      <a:pt x="1147" y="40"/>
                    </a:lnTo>
                    <a:lnTo>
                      <a:pt x="1111" y="26"/>
                    </a:lnTo>
                    <a:lnTo>
                      <a:pt x="103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3"/>
                    </a:lnTo>
                    <a:lnTo>
                      <a:pt x="16" y="27"/>
                    </a:lnTo>
                    <a:lnTo>
                      <a:pt x="26" y="40"/>
                    </a:lnTo>
                    <a:lnTo>
                      <a:pt x="39" y="54"/>
                    </a:lnTo>
                    <a:lnTo>
                      <a:pt x="1183" y="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403" name="Freeform 6">
                <a:extLst>
                  <a:ext uri="{FF2B5EF4-FFF2-40B4-BE49-F238E27FC236}">
                    <a16:creationId xmlns:a16="http://schemas.microsoft.com/office/drawing/2014/main" id="{B5451EB5-23A1-C3FE-B08F-6FFF87F66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6428" y="4561384"/>
                <a:ext cx="316759" cy="27049"/>
              </a:xfrm>
              <a:custGeom>
                <a:avLst/>
                <a:gdLst>
                  <a:gd name="T0" fmla="*/ 1141 w 1180"/>
                  <a:gd name="T1" fmla="*/ 0 h 55"/>
                  <a:gd name="T2" fmla="*/ 0 w 1180"/>
                  <a:gd name="T3" fmla="*/ 0 h 55"/>
                  <a:gd name="T4" fmla="*/ 0 w 1180"/>
                  <a:gd name="T5" fmla="*/ 0 h 55"/>
                  <a:gd name="T6" fmla="*/ 36 w 1180"/>
                  <a:gd name="T7" fmla="*/ 14 h 55"/>
                  <a:gd name="T8" fmla="*/ 72 w 1180"/>
                  <a:gd name="T9" fmla="*/ 28 h 55"/>
                  <a:gd name="T10" fmla="*/ 149 w 1180"/>
                  <a:gd name="T11" fmla="*/ 55 h 55"/>
                  <a:gd name="T12" fmla="*/ 1180 w 1180"/>
                  <a:gd name="T13" fmla="*/ 55 h 55"/>
                  <a:gd name="T14" fmla="*/ 1180 w 1180"/>
                  <a:gd name="T15" fmla="*/ 55 h 55"/>
                  <a:gd name="T16" fmla="*/ 1173 w 1180"/>
                  <a:gd name="T17" fmla="*/ 41 h 55"/>
                  <a:gd name="T18" fmla="*/ 1165 w 1180"/>
                  <a:gd name="T19" fmla="*/ 27 h 55"/>
                  <a:gd name="T20" fmla="*/ 1154 w 1180"/>
                  <a:gd name="T21" fmla="*/ 14 h 55"/>
                  <a:gd name="T22" fmla="*/ 1141 w 1180"/>
                  <a:gd name="T23" fmla="*/ 0 h 55"/>
                  <a:gd name="T24" fmla="*/ 1141 w 1180"/>
                  <a:gd name="T25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0" h="55">
                    <a:moveTo>
                      <a:pt x="1141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6" y="14"/>
                    </a:lnTo>
                    <a:lnTo>
                      <a:pt x="72" y="28"/>
                    </a:lnTo>
                    <a:lnTo>
                      <a:pt x="149" y="55"/>
                    </a:lnTo>
                    <a:lnTo>
                      <a:pt x="1180" y="55"/>
                    </a:lnTo>
                    <a:lnTo>
                      <a:pt x="1180" y="55"/>
                    </a:lnTo>
                    <a:lnTo>
                      <a:pt x="1173" y="41"/>
                    </a:lnTo>
                    <a:lnTo>
                      <a:pt x="1165" y="27"/>
                    </a:lnTo>
                    <a:lnTo>
                      <a:pt x="1154" y="14"/>
                    </a:lnTo>
                    <a:lnTo>
                      <a:pt x="1141" y="0"/>
                    </a:lnTo>
                    <a:lnTo>
                      <a:pt x="114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404" name="Freeform 7">
                <a:extLst>
                  <a:ext uri="{FF2B5EF4-FFF2-40B4-BE49-F238E27FC236}">
                    <a16:creationId xmlns:a16="http://schemas.microsoft.com/office/drawing/2014/main" id="{E56CDD80-9984-888F-C582-68C5A457C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4205" y="4630938"/>
                <a:ext cx="180392" cy="23185"/>
              </a:xfrm>
              <a:custGeom>
                <a:avLst/>
                <a:gdLst>
                  <a:gd name="T0" fmla="*/ 595 w 672"/>
                  <a:gd name="T1" fmla="*/ 54 h 54"/>
                  <a:gd name="T2" fmla="*/ 595 w 672"/>
                  <a:gd name="T3" fmla="*/ 54 h 54"/>
                  <a:gd name="T4" fmla="*/ 619 w 672"/>
                  <a:gd name="T5" fmla="*/ 41 h 54"/>
                  <a:gd name="T6" fmla="*/ 638 w 672"/>
                  <a:gd name="T7" fmla="*/ 28 h 54"/>
                  <a:gd name="T8" fmla="*/ 658 w 672"/>
                  <a:gd name="T9" fmla="*/ 14 h 54"/>
                  <a:gd name="T10" fmla="*/ 672 w 672"/>
                  <a:gd name="T11" fmla="*/ 0 h 54"/>
                  <a:gd name="T12" fmla="*/ 0 w 672"/>
                  <a:gd name="T13" fmla="*/ 0 h 54"/>
                  <a:gd name="T14" fmla="*/ 0 w 672"/>
                  <a:gd name="T15" fmla="*/ 0 h 54"/>
                  <a:gd name="T16" fmla="*/ 84 w 672"/>
                  <a:gd name="T17" fmla="*/ 27 h 54"/>
                  <a:gd name="T18" fmla="*/ 167 w 672"/>
                  <a:gd name="T19" fmla="*/ 54 h 54"/>
                  <a:gd name="T20" fmla="*/ 595 w 672"/>
                  <a:gd name="T2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2" h="54">
                    <a:moveTo>
                      <a:pt x="595" y="54"/>
                    </a:moveTo>
                    <a:lnTo>
                      <a:pt x="595" y="54"/>
                    </a:lnTo>
                    <a:lnTo>
                      <a:pt x="619" y="41"/>
                    </a:lnTo>
                    <a:lnTo>
                      <a:pt x="638" y="28"/>
                    </a:lnTo>
                    <a:lnTo>
                      <a:pt x="658" y="14"/>
                    </a:lnTo>
                    <a:lnTo>
                      <a:pt x="67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4" y="27"/>
                    </a:lnTo>
                    <a:lnTo>
                      <a:pt x="167" y="54"/>
                    </a:lnTo>
                    <a:lnTo>
                      <a:pt x="595" y="5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405" name="Freeform 8">
                <a:extLst>
                  <a:ext uri="{FF2B5EF4-FFF2-40B4-BE49-F238E27FC236}">
                    <a16:creationId xmlns:a16="http://schemas.microsoft.com/office/drawing/2014/main" id="{0CD4EA75-5EE4-AFDA-8D3A-E9C79FF71C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668" y="4828007"/>
                <a:ext cx="180928" cy="23185"/>
              </a:xfrm>
              <a:custGeom>
                <a:avLst/>
                <a:gdLst>
                  <a:gd name="T0" fmla="*/ 597 w 674"/>
                  <a:gd name="T1" fmla="*/ 0 h 53"/>
                  <a:gd name="T2" fmla="*/ 167 w 674"/>
                  <a:gd name="T3" fmla="*/ 0 h 53"/>
                  <a:gd name="T4" fmla="*/ 167 w 674"/>
                  <a:gd name="T5" fmla="*/ 0 h 53"/>
                  <a:gd name="T6" fmla="*/ 85 w 674"/>
                  <a:gd name="T7" fmla="*/ 27 h 53"/>
                  <a:gd name="T8" fmla="*/ 0 w 674"/>
                  <a:gd name="T9" fmla="*/ 53 h 53"/>
                  <a:gd name="T10" fmla="*/ 674 w 674"/>
                  <a:gd name="T11" fmla="*/ 53 h 53"/>
                  <a:gd name="T12" fmla="*/ 674 w 674"/>
                  <a:gd name="T13" fmla="*/ 53 h 53"/>
                  <a:gd name="T14" fmla="*/ 660 w 674"/>
                  <a:gd name="T15" fmla="*/ 40 h 53"/>
                  <a:gd name="T16" fmla="*/ 642 w 674"/>
                  <a:gd name="T17" fmla="*/ 26 h 53"/>
                  <a:gd name="T18" fmla="*/ 621 w 674"/>
                  <a:gd name="T19" fmla="*/ 12 h 53"/>
                  <a:gd name="T20" fmla="*/ 597 w 674"/>
                  <a:gd name="T21" fmla="*/ 0 h 53"/>
                  <a:gd name="T22" fmla="*/ 597 w 674"/>
                  <a:gd name="T2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74" h="53">
                    <a:moveTo>
                      <a:pt x="597" y="0"/>
                    </a:moveTo>
                    <a:lnTo>
                      <a:pt x="167" y="0"/>
                    </a:lnTo>
                    <a:lnTo>
                      <a:pt x="167" y="0"/>
                    </a:lnTo>
                    <a:lnTo>
                      <a:pt x="85" y="27"/>
                    </a:lnTo>
                    <a:lnTo>
                      <a:pt x="0" y="53"/>
                    </a:lnTo>
                    <a:lnTo>
                      <a:pt x="674" y="53"/>
                    </a:lnTo>
                    <a:lnTo>
                      <a:pt x="674" y="53"/>
                    </a:lnTo>
                    <a:lnTo>
                      <a:pt x="660" y="40"/>
                    </a:lnTo>
                    <a:lnTo>
                      <a:pt x="642" y="26"/>
                    </a:lnTo>
                    <a:lnTo>
                      <a:pt x="621" y="12"/>
                    </a:lnTo>
                    <a:lnTo>
                      <a:pt x="597" y="0"/>
                    </a:lnTo>
                    <a:lnTo>
                      <a:pt x="59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406" name="Freeform 9">
                <a:extLst>
                  <a:ext uri="{FF2B5EF4-FFF2-40B4-BE49-F238E27FC236}">
                    <a16:creationId xmlns:a16="http://schemas.microsoft.com/office/drawing/2014/main" id="{2B4D9E38-603E-6180-FC44-36C341AAF2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6428" y="4897561"/>
                <a:ext cx="316759" cy="23185"/>
              </a:xfrm>
              <a:custGeom>
                <a:avLst/>
                <a:gdLst>
                  <a:gd name="T0" fmla="*/ 0 w 1180"/>
                  <a:gd name="T1" fmla="*/ 55 h 55"/>
                  <a:gd name="T2" fmla="*/ 1139 w 1180"/>
                  <a:gd name="T3" fmla="*/ 55 h 55"/>
                  <a:gd name="T4" fmla="*/ 1139 w 1180"/>
                  <a:gd name="T5" fmla="*/ 55 h 55"/>
                  <a:gd name="T6" fmla="*/ 1154 w 1180"/>
                  <a:gd name="T7" fmla="*/ 41 h 55"/>
                  <a:gd name="T8" fmla="*/ 1165 w 1180"/>
                  <a:gd name="T9" fmla="*/ 27 h 55"/>
                  <a:gd name="T10" fmla="*/ 1173 w 1180"/>
                  <a:gd name="T11" fmla="*/ 13 h 55"/>
                  <a:gd name="T12" fmla="*/ 1180 w 1180"/>
                  <a:gd name="T13" fmla="*/ 0 h 55"/>
                  <a:gd name="T14" fmla="*/ 149 w 1180"/>
                  <a:gd name="T15" fmla="*/ 0 h 55"/>
                  <a:gd name="T16" fmla="*/ 149 w 1180"/>
                  <a:gd name="T17" fmla="*/ 0 h 55"/>
                  <a:gd name="T18" fmla="*/ 110 w 1180"/>
                  <a:gd name="T19" fmla="*/ 12 h 55"/>
                  <a:gd name="T20" fmla="*/ 72 w 1180"/>
                  <a:gd name="T21" fmla="*/ 26 h 55"/>
                  <a:gd name="T22" fmla="*/ 36 w 1180"/>
                  <a:gd name="T23" fmla="*/ 40 h 55"/>
                  <a:gd name="T24" fmla="*/ 0 w 1180"/>
                  <a:gd name="T25" fmla="*/ 55 h 55"/>
                  <a:gd name="T26" fmla="*/ 0 w 1180"/>
                  <a:gd name="T27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80" h="55">
                    <a:moveTo>
                      <a:pt x="0" y="55"/>
                    </a:moveTo>
                    <a:lnTo>
                      <a:pt x="1139" y="55"/>
                    </a:lnTo>
                    <a:lnTo>
                      <a:pt x="1139" y="55"/>
                    </a:lnTo>
                    <a:lnTo>
                      <a:pt x="1154" y="41"/>
                    </a:lnTo>
                    <a:lnTo>
                      <a:pt x="1165" y="27"/>
                    </a:lnTo>
                    <a:lnTo>
                      <a:pt x="1173" y="13"/>
                    </a:lnTo>
                    <a:lnTo>
                      <a:pt x="1180" y="0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110" y="12"/>
                    </a:lnTo>
                    <a:lnTo>
                      <a:pt x="72" y="26"/>
                    </a:lnTo>
                    <a:lnTo>
                      <a:pt x="36" y="40"/>
                    </a:lnTo>
                    <a:lnTo>
                      <a:pt x="0" y="55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407" name="Freeform 10">
                <a:extLst>
                  <a:ext uri="{FF2B5EF4-FFF2-40B4-BE49-F238E27FC236}">
                    <a16:creationId xmlns:a16="http://schemas.microsoft.com/office/drawing/2014/main" id="{58D2D759-918C-51D4-F22A-F49DED1EEC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686" y="4963251"/>
                <a:ext cx="316759" cy="23185"/>
              </a:xfrm>
              <a:custGeom>
                <a:avLst/>
                <a:gdLst>
                  <a:gd name="T0" fmla="*/ 0 w 1180"/>
                  <a:gd name="T1" fmla="*/ 56 h 56"/>
                  <a:gd name="T2" fmla="*/ 1031 w 1180"/>
                  <a:gd name="T3" fmla="*/ 56 h 56"/>
                  <a:gd name="T4" fmla="*/ 1031 w 1180"/>
                  <a:gd name="T5" fmla="*/ 56 h 56"/>
                  <a:gd name="T6" fmla="*/ 1071 w 1180"/>
                  <a:gd name="T7" fmla="*/ 42 h 56"/>
                  <a:gd name="T8" fmla="*/ 1108 w 1180"/>
                  <a:gd name="T9" fmla="*/ 28 h 56"/>
                  <a:gd name="T10" fmla="*/ 1146 w 1180"/>
                  <a:gd name="T11" fmla="*/ 14 h 56"/>
                  <a:gd name="T12" fmla="*/ 1180 w 1180"/>
                  <a:gd name="T13" fmla="*/ 0 h 56"/>
                  <a:gd name="T14" fmla="*/ 41 w 1180"/>
                  <a:gd name="T15" fmla="*/ 0 h 56"/>
                  <a:gd name="T16" fmla="*/ 41 w 1180"/>
                  <a:gd name="T17" fmla="*/ 0 h 56"/>
                  <a:gd name="T18" fmla="*/ 28 w 1180"/>
                  <a:gd name="T19" fmla="*/ 14 h 56"/>
                  <a:gd name="T20" fmla="*/ 16 w 1180"/>
                  <a:gd name="T21" fmla="*/ 27 h 56"/>
                  <a:gd name="T22" fmla="*/ 7 w 1180"/>
                  <a:gd name="T23" fmla="*/ 41 h 56"/>
                  <a:gd name="T24" fmla="*/ 0 w 1180"/>
                  <a:gd name="T25" fmla="*/ 56 h 56"/>
                  <a:gd name="T26" fmla="*/ 0 w 1180"/>
                  <a:gd name="T2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80" h="56">
                    <a:moveTo>
                      <a:pt x="0" y="56"/>
                    </a:moveTo>
                    <a:lnTo>
                      <a:pt x="1031" y="56"/>
                    </a:lnTo>
                    <a:lnTo>
                      <a:pt x="1031" y="56"/>
                    </a:lnTo>
                    <a:lnTo>
                      <a:pt x="1071" y="42"/>
                    </a:lnTo>
                    <a:lnTo>
                      <a:pt x="1108" y="28"/>
                    </a:lnTo>
                    <a:lnTo>
                      <a:pt x="1146" y="14"/>
                    </a:lnTo>
                    <a:lnTo>
                      <a:pt x="1180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28" y="14"/>
                    </a:lnTo>
                    <a:lnTo>
                      <a:pt x="16" y="27"/>
                    </a:lnTo>
                    <a:lnTo>
                      <a:pt x="7" y="41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408" name="Freeform 11">
                <a:extLst>
                  <a:ext uri="{FF2B5EF4-FFF2-40B4-BE49-F238E27FC236}">
                    <a16:creationId xmlns:a16="http://schemas.microsoft.com/office/drawing/2014/main" id="{977CCC49-4C2A-4BC9-D3D3-A03DA33C2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740" y="5028941"/>
                <a:ext cx="183076" cy="23185"/>
              </a:xfrm>
              <a:custGeom>
                <a:avLst/>
                <a:gdLst>
                  <a:gd name="T0" fmla="*/ 79 w 680"/>
                  <a:gd name="T1" fmla="*/ 55 h 55"/>
                  <a:gd name="T2" fmla="*/ 509 w 680"/>
                  <a:gd name="T3" fmla="*/ 55 h 55"/>
                  <a:gd name="T4" fmla="*/ 509 w 680"/>
                  <a:gd name="T5" fmla="*/ 55 h 55"/>
                  <a:gd name="T6" fmla="*/ 595 w 680"/>
                  <a:gd name="T7" fmla="*/ 27 h 55"/>
                  <a:gd name="T8" fmla="*/ 680 w 680"/>
                  <a:gd name="T9" fmla="*/ 0 h 55"/>
                  <a:gd name="T10" fmla="*/ 0 w 680"/>
                  <a:gd name="T11" fmla="*/ 0 h 55"/>
                  <a:gd name="T12" fmla="*/ 0 w 680"/>
                  <a:gd name="T13" fmla="*/ 0 h 55"/>
                  <a:gd name="T14" fmla="*/ 16 w 680"/>
                  <a:gd name="T15" fmla="*/ 14 h 55"/>
                  <a:gd name="T16" fmla="*/ 34 w 680"/>
                  <a:gd name="T17" fmla="*/ 27 h 55"/>
                  <a:gd name="T18" fmla="*/ 55 w 680"/>
                  <a:gd name="T19" fmla="*/ 42 h 55"/>
                  <a:gd name="T20" fmla="*/ 79 w 680"/>
                  <a:gd name="T21" fmla="*/ 55 h 55"/>
                  <a:gd name="T22" fmla="*/ 79 w 680"/>
                  <a:gd name="T2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80" h="55">
                    <a:moveTo>
                      <a:pt x="79" y="55"/>
                    </a:moveTo>
                    <a:lnTo>
                      <a:pt x="509" y="55"/>
                    </a:lnTo>
                    <a:lnTo>
                      <a:pt x="509" y="55"/>
                    </a:lnTo>
                    <a:lnTo>
                      <a:pt x="595" y="27"/>
                    </a:lnTo>
                    <a:lnTo>
                      <a:pt x="68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6" y="14"/>
                    </a:lnTo>
                    <a:lnTo>
                      <a:pt x="34" y="27"/>
                    </a:lnTo>
                    <a:lnTo>
                      <a:pt x="55" y="42"/>
                    </a:lnTo>
                    <a:lnTo>
                      <a:pt x="79" y="55"/>
                    </a:lnTo>
                    <a:lnTo>
                      <a:pt x="79" y="5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409" name="Freeform 12">
                <a:extLst>
                  <a:ext uri="{FF2B5EF4-FFF2-40B4-BE49-F238E27FC236}">
                    <a16:creationId xmlns:a16="http://schemas.microsoft.com/office/drawing/2014/main" id="{02755E6B-853C-7F3B-2FDE-EE20B648D5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740" y="5229874"/>
                <a:ext cx="182539" cy="23185"/>
              </a:xfrm>
              <a:custGeom>
                <a:avLst/>
                <a:gdLst>
                  <a:gd name="T0" fmla="*/ 79 w 679"/>
                  <a:gd name="T1" fmla="*/ 0 h 54"/>
                  <a:gd name="T2" fmla="*/ 79 w 679"/>
                  <a:gd name="T3" fmla="*/ 0 h 54"/>
                  <a:gd name="T4" fmla="*/ 55 w 679"/>
                  <a:gd name="T5" fmla="*/ 12 h 54"/>
                  <a:gd name="T6" fmla="*/ 34 w 679"/>
                  <a:gd name="T7" fmla="*/ 26 h 54"/>
                  <a:gd name="T8" fmla="*/ 16 w 679"/>
                  <a:gd name="T9" fmla="*/ 40 h 54"/>
                  <a:gd name="T10" fmla="*/ 0 w 679"/>
                  <a:gd name="T11" fmla="*/ 54 h 54"/>
                  <a:gd name="T12" fmla="*/ 679 w 679"/>
                  <a:gd name="T13" fmla="*/ 54 h 54"/>
                  <a:gd name="T14" fmla="*/ 679 w 679"/>
                  <a:gd name="T15" fmla="*/ 54 h 54"/>
                  <a:gd name="T16" fmla="*/ 593 w 679"/>
                  <a:gd name="T17" fmla="*/ 27 h 54"/>
                  <a:gd name="T18" fmla="*/ 507 w 679"/>
                  <a:gd name="T19" fmla="*/ 0 h 54"/>
                  <a:gd name="T20" fmla="*/ 79 w 679"/>
                  <a:gd name="T2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9" h="54">
                    <a:moveTo>
                      <a:pt x="79" y="0"/>
                    </a:moveTo>
                    <a:lnTo>
                      <a:pt x="79" y="0"/>
                    </a:lnTo>
                    <a:lnTo>
                      <a:pt x="55" y="12"/>
                    </a:lnTo>
                    <a:lnTo>
                      <a:pt x="34" y="26"/>
                    </a:lnTo>
                    <a:lnTo>
                      <a:pt x="16" y="40"/>
                    </a:lnTo>
                    <a:lnTo>
                      <a:pt x="0" y="54"/>
                    </a:lnTo>
                    <a:lnTo>
                      <a:pt x="679" y="54"/>
                    </a:lnTo>
                    <a:lnTo>
                      <a:pt x="679" y="54"/>
                    </a:lnTo>
                    <a:lnTo>
                      <a:pt x="593" y="27"/>
                    </a:lnTo>
                    <a:lnTo>
                      <a:pt x="507" y="0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410" name="Freeform 13">
                <a:extLst>
                  <a:ext uri="{FF2B5EF4-FFF2-40B4-BE49-F238E27FC236}">
                    <a16:creationId xmlns:a16="http://schemas.microsoft.com/office/drawing/2014/main" id="{1796D746-E4AE-918F-80B8-2C70B65C1E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686" y="5295564"/>
                <a:ext cx="317833" cy="27049"/>
              </a:xfrm>
              <a:custGeom>
                <a:avLst/>
                <a:gdLst>
                  <a:gd name="T0" fmla="*/ 0 w 1185"/>
                  <a:gd name="T1" fmla="*/ 0 h 55"/>
                  <a:gd name="T2" fmla="*/ 0 w 1185"/>
                  <a:gd name="T3" fmla="*/ 0 h 55"/>
                  <a:gd name="T4" fmla="*/ 7 w 1185"/>
                  <a:gd name="T5" fmla="*/ 13 h 55"/>
                  <a:gd name="T6" fmla="*/ 16 w 1185"/>
                  <a:gd name="T7" fmla="*/ 27 h 55"/>
                  <a:gd name="T8" fmla="*/ 28 w 1185"/>
                  <a:gd name="T9" fmla="*/ 41 h 55"/>
                  <a:gd name="T10" fmla="*/ 41 w 1185"/>
                  <a:gd name="T11" fmla="*/ 55 h 55"/>
                  <a:gd name="T12" fmla="*/ 1185 w 1185"/>
                  <a:gd name="T13" fmla="*/ 55 h 55"/>
                  <a:gd name="T14" fmla="*/ 1185 w 1185"/>
                  <a:gd name="T15" fmla="*/ 55 h 55"/>
                  <a:gd name="T16" fmla="*/ 1147 w 1185"/>
                  <a:gd name="T17" fmla="*/ 40 h 55"/>
                  <a:gd name="T18" fmla="*/ 1110 w 1185"/>
                  <a:gd name="T19" fmla="*/ 26 h 55"/>
                  <a:gd name="T20" fmla="*/ 1071 w 1185"/>
                  <a:gd name="T21" fmla="*/ 12 h 55"/>
                  <a:gd name="T22" fmla="*/ 1031 w 1185"/>
                  <a:gd name="T23" fmla="*/ 0 h 55"/>
                  <a:gd name="T24" fmla="*/ 0 w 1185"/>
                  <a:gd name="T25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5" h="55">
                    <a:moveTo>
                      <a:pt x="0" y="0"/>
                    </a:moveTo>
                    <a:lnTo>
                      <a:pt x="0" y="0"/>
                    </a:lnTo>
                    <a:lnTo>
                      <a:pt x="7" y="13"/>
                    </a:lnTo>
                    <a:lnTo>
                      <a:pt x="16" y="27"/>
                    </a:lnTo>
                    <a:lnTo>
                      <a:pt x="28" y="41"/>
                    </a:lnTo>
                    <a:lnTo>
                      <a:pt x="41" y="55"/>
                    </a:lnTo>
                    <a:lnTo>
                      <a:pt x="1185" y="55"/>
                    </a:lnTo>
                    <a:lnTo>
                      <a:pt x="1185" y="55"/>
                    </a:lnTo>
                    <a:lnTo>
                      <a:pt x="1147" y="40"/>
                    </a:lnTo>
                    <a:lnTo>
                      <a:pt x="1110" y="26"/>
                    </a:lnTo>
                    <a:lnTo>
                      <a:pt x="1071" y="12"/>
                    </a:lnTo>
                    <a:lnTo>
                      <a:pt x="10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411" name="Freeform 14">
                <a:extLst>
                  <a:ext uri="{FF2B5EF4-FFF2-40B4-BE49-F238E27FC236}">
                    <a16:creationId xmlns:a16="http://schemas.microsoft.com/office/drawing/2014/main" id="{FA3A60BB-10D1-2D5B-4B21-634712FAE8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891" y="5365118"/>
                <a:ext cx="317296" cy="23185"/>
              </a:xfrm>
              <a:custGeom>
                <a:avLst/>
                <a:gdLst>
                  <a:gd name="T0" fmla="*/ 1142 w 1183"/>
                  <a:gd name="T1" fmla="*/ 0 h 56"/>
                  <a:gd name="T2" fmla="*/ 0 w 1183"/>
                  <a:gd name="T3" fmla="*/ 0 h 56"/>
                  <a:gd name="T4" fmla="*/ 0 w 1183"/>
                  <a:gd name="T5" fmla="*/ 0 h 56"/>
                  <a:gd name="T6" fmla="*/ 36 w 1183"/>
                  <a:gd name="T7" fmla="*/ 14 h 56"/>
                  <a:gd name="T8" fmla="*/ 73 w 1183"/>
                  <a:gd name="T9" fmla="*/ 28 h 56"/>
                  <a:gd name="T10" fmla="*/ 112 w 1183"/>
                  <a:gd name="T11" fmla="*/ 42 h 56"/>
                  <a:gd name="T12" fmla="*/ 152 w 1183"/>
                  <a:gd name="T13" fmla="*/ 56 h 56"/>
                  <a:gd name="T14" fmla="*/ 1183 w 1183"/>
                  <a:gd name="T15" fmla="*/ 56 h 56"/>
                  <a:gd name="T16" fmla="*/ 1183 w 1183"/>
                  <a:gd name="T17" fmla="*/ 56 h 56"/>
                  <a:gd name="T18" fmla="*/ 1176 w 1183"/>
                  <a:gd name="T19" fmla="*/ 41 h 56"/>
                  <a:gd name="T20" fmla="*/ 1168 w 1183"/>
                  <a:gd name="T21" fmla="*/ 27 h 56"/>
                  <a:gd name="T22" fmla="*/ 1157 w 1183"/>
                  <a:gd name="T23" fmla="*/ 14 h 56"/>
                  <a:gd name="T24" fmla="*/ 1142 w 1183"/>
                  <a:gd name="T25" fmla="*/ 0 h 56"/>
                  <a:gd name="T26" fmla="*/ 1142 w 1183"/>
                  <a:gd name="T2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83" h="56">
                    <a:moveTo>
                      <a:pt x="114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6" y="14"/>
                    </a:lnTo>
                    <a:lnTo>
                      <a:pt x="73" y="28"/>
                    </a:lnTo>
                    <a:lnTo>
                      <a:pt x="112" y="42"/>
                    </a:lnTo>
                    <a:lnTo>
                      <a:pt x="152" y="56"/>
                    </a:lnTo>
                    <a:lnTo>
                      <a:pt x="1183" y="56"/>
                    </a:lnTo>
                    <a:lnTo>
                      <a:pt x="1183" y="56"/>
                    </a:lnTo>
                    <a:lnTo>
                      <a:pt x="1176" y="41"/>
                    </a:lnTo>
                    <a:lnTo>
                      <a:pt x="1168" y="27"/>
                    </a:lnTo>
                    <a:lnTo>
                      <a:pt x="1157" y="14"/>
                    </a:lnTo>
                    <a:lnTo>
                      <a:pt x="1142" y="0"/>
                    </a:lnTo>
                    <a:lnTo>
                      <a:pt x="114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412" name="Freeform 15">
                <a:extLst>
                  <a:ext uri="{FF2B5EF4-FFF2-40B4-BE49-F238E27FC236}">
                    <a16:creationId xmlns:a16="http://schemas.microsoft.com/office/drawing/2014/main" id="{341F23EF-60A6-F6EB-A40D-DD9C67560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131" y="5430808"/>
                <a:ext cx="182002" cy="23185"/>
              </a:xfrm>
              <a:custGeom>
                <a:avLst/>
                <a:gdLst>
                  <a:gd name="T0" fmla="*/ 598 w 677"/>
                  <a:gd name="T1" fmla="*/ 55 h 55"/>
                  <a:gd name="T2" fmla="*/ 598 w 677"/>
                  <a:gd name="T3" fmla="*/ 55 h 55"/>
                  <a:gd name="T4" fmla="*/ 622 w 677"/>
                  <a:gd name="T5" fmla="*/ 42 h 55"/>
                  <a:gd name="T6" fmla="*/ 645 w 677"/>
                  <a:gd name="T7" fmla="*/ 28 h 55"/>
                  <a:gd name="T8" fmla="*/ 662 w 677"/>
                  <a:gd name="T9" fmla="*/ 14 h 55"/>
                  <a:gd name="T10" fmla="*/ 677 w 677"/>
                  <a:gd name="T11" fmla="*/ 0 h 55"/>
                  <a:gd name="T12" fmla="*/ 0 w 677"/>
                  <a:gd name="T13" fmla="*/ 0 h 55"/>
                  <a:gd name="T14" fmla="*/ 0 w 677"/>
                  <a:gd name="T15" fmla="*/ 0 h 55"/>
                  <a:gd name="T16" fmla="*/ 84 w 677"/>
                  <a:gd name="T17" fmla="*/ 27 h 55"/>
                  <a:gd name="T18" fmla="*/ 170 w 677"/>
                  <a:gd name="T19" fmla="*/ 55 h 55"/>
                  <a:gd name="T20" fmla="*/ 598 w 677"/>
                  <a:gd name="T21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7" h="55">
                    <a:moveTo>
                      <a:pt x="598" y="55"/>
                    </a:moveTo>
                    <a:lnTo>
                      <a:pt x="598" y="55"/>
                    </a:lnTo>
                    <a:lnTo>
                      <a:pt x="622" y="42"/>
                    </a:lnTo>
                    <a:lnTo>
                      <a:pt x="645" y="28"/>
                    </a:lnTo>
                    <a:lnTo>
                      <a:pt x="662" y="14"/>
                    </a:lnTo>
                    <a:lnTo>
                      <a:pt x="677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4" y="27"/>
                    </a:lnTo>
                    <a:lnTo>
                      <a:pt x="170" y="55"/>
                    </a:lnTo>
                    <a:lnTo>
                      <a:pt x="598" y="55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413" name="Freeform 16">
                <a:extLst>
                  <a:ext uri="{FF2B5EF4-FFF2-40B4-BE49-F238E27FC236}">
                    <a16:creationId xmlns:a16="http://schemas.microsoft.com/office/drawing/2014/main" id="{EF560BBD-E32F-D87F-AA73-DF2FBDF6B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2057" y="5631742"/>
                <a:ext cx="183076" cy="23185"/>
              </a:xfrm>
              <a:custGeom>
                <a:avLst/>
                <a:gdLst>
                  <a:gd name="T0" fmla="*/ 601 w 680"/>
                  <a:gd name="T1" fmla="*/ 0 h 54"/>
                  <a:gd name="T2" fmla="*/ 171 w 680"/>
                  <a:gd name="T3" fmla="*/ 0 h 54"/>
                  <a:gd name="T4" fmla="*/ 171 w 680"/>
                  <a:gd name="T5" fmla="*/ 0 h 54"/>
                  <a:gd name="T6" fmla="*/ 85 w 680"/>
                  <a:gd name="T7" fmla="*/ 27 h 54"/>
                  <a:gd name="T8" fmla="*/ 0 w 680"/>
                  <a:gd name="T9" fmla="*/ 54 h 54"/>
                  <a:gd name="T10" fmla="*/ 680 w 680"/>
                  <a:gd name="T11" fmla="*/ 54 h 54"/>
                  <a:gd name="T12" fmla="*/ 680 w 680"/>
                  <a:gd name="T13" fmla="*/ 54 h 54"/>
                  <a:gd name="T14" fmla="*/ 665 w 680"/>
                  <a:gd name="T15" fmla="*/ 41 h 54"/>
                  <a:gd name="T16" fmla="*/ 648 w 680"/>
                  <a:gd name="T17" fmla="*/ 27 h 54"/>
                  <a:gd name="T18" fmla="*/ 625 w 680"/>
                  <a:gd name="T19" fmla="*/ 13 h 54"/>
                  <a:gd name="T20" fmla="*/ 601 w 680"/>
                  <a:gd name="T21" fmla="*/ 0 h 54"/>
                  <a:gd name="T22" fmla="*/ 601 w 680"/>
                  <a:gd name="T2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80" h="54">
                    <a:moveTo>
                      <a:pt x="601" y="0"/>
                    </a:moveTo>
                    <a:lnTo>
                      <a:pt x="171" y="0"/>
                    </a:lnTo>
                    <a:lnTo>
                      <a:pt x="171" y="0"/>
                    </a:lnTo>
                    <a:lnTo>
                      <a:pt x="85" y="27"/>
                    </a:lnTo>
                    <a:lnTo>
                      <a:pt x="0" y="54"/>
                    </a:lnTo>
                    <a:lnTo>
                      <a:pt x="680" y="54"/>
                    </a:lnTo>
                    <a:lnTo>
                      <a:pt x="680" y="54"/>
                    </a:lnTo>
                    <a:lnTo>
                      <a:pt x="665" y="41"/>
                    </a:lnTo>
                    <a:lnTo>
                      <a:pt x="648" y="27"/>
                    </a:lnTo>
                    <a:lnTo>
                      <a:pt x="625" y="13"/>
                    </a:lnTo>
                    <a:lnTo>
                      <a:pt x="601" y="0"/>
                    </a:lnTo>
                    <a:lnTo>
                      <a:pt x="60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414" name="Freeform 17">
                <a:extLst>
                  <a:ext uri="{FF2B5EF4-FFF2-40B4-BE49-F238E27FC236}">
                    <a16:creationId xmlns:a16="http://schemas.microsoft.com/office/drawing/2014/main" id="{3E1A71D1-AFA5-3F86-54FE-87A26496B5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695" y="4754589"/>
                <a:ext cx="437020" cy="776685"/>
              </a:xfrm>
              <a:custGeom>
                <a:avLst/>
                <a:gdLst>
                  <a:gd name="T0" fmla="*/ 50 w 1628"/>
                  <a:gd name="T1" fmla="*/ 1278 h 1817"/>
                  <a:gd name="T2" fmla="*/ 105 w 1628"/>
                  <a:gd name="T3" fmla="*/ 1349 h 1817"/>
                  <a:gd name="T4" fmla="*/ 205 w 1628"/>
                  <a:gd name="T5" fmla="*/ 1414 h 1817"/>
                  <a:gd name="T6" fmla="*/ 343 w 1628"/>
                  <a:gd name="T7" fmla="*/ 1472 h 1817"/>
                  <a:gd name="T8" fmla="*/ 782 w 1628"/>
                  <a:gd name="T9" fmla="*/ 1614 h 1817"/>
                  <a:gd name="T10" fmla="*/ 1108 w 1628"/>
                  <a:gd name="T11" fmla="*/ 1723 h 1817"/>
                  <a:gd name="T12" fmla="*/ 1033 w 1628"/>
                  <a:gd name="T13" fmla="*/ 1779 h 1817"/>
                  <a:gd name="T14" fmla="*/ 747 w 1628"/>
                  <a:gd name="T15" fmla="*/ 1766 h 1817"/>
                  <a:gd name="T16" fmla="*/ 432 w 1628"/>
                  <a:gd name="T17" fmla="*/ 1653 h 1817"/>
                  <a:gd name="T18" fmla="*/ 293 w 1628"/>
                  <a:gd name="T19" fmla="*/ 1588 h 1817"/>
                  <a:gd name="T20" fmla="*/ 173 w 1628"/>
                  <a:gd name="T21" fmla="*/ 1516 h 1817"/>
                  <a:gd name="T22" fmla="*/ 81 w 1628"/>
                  <a:gd name="T23" fmla="*/ 1434 h 1817"/>
                  <a:gd name="T24" fmla="*/ 21 w 1628"/>
                  <a:gd name="T25" fmla="*/ 1343 h 1817"/>
                  <a:gd name="T26" fmla="*/ 0 w 1628"/>
                  <a:gd name="T27" fmla="*/ 1240 h 1817"/>
                  <a:gd name="T28" fmla="*/ 9 w 1628"/>
                  <a:gd name="T29" fmla="*/ 1168 h 1817"/>
                  <a:gd name="T30" fmla="*/ 51 w 1628"/>
                  <a:gd name="T31" fmla="*/ 1081 h 1817"/>
                  <a:gd name="T32" fmla="*/ 123 w 1628"/>
                  <a:gd name="T33" fmla="*/ 1003 h 1817"/>
                  <a:gd name="T34" fmla="*/ 220 w 1628"/>
                  <a:gd name="T35" fmla="*/ 933 h 1817"/>
                  <a:gd name="T36" fmla="*/ 335 w 1628"/>
                  <a:gd name="T37" fmla="*/ 870 h 1817"/>
                  <a:gd name="T38" fmla="*/ 572 w 1628"/>
                  <a:gd name="T39" fmla="*/ 772 h 1817"/>
                  <a:gd name="T40" fmla="*/ 792 w 1628"/>
                  <a:gd name="T41" fmla="*/ 698 h 1817"/>
                  <a:gd name="T42" fmla="*/ 1216 w 1628"/>
                  <a:gd name="T43" fmla="*/ 563 h 1817"/>
                  <a:gd name="T44" fmla="*/ 1416 w 1628"/>
                  <a:gd name="T45" fmla="*/ 482 h 1817"/>
                  <a:gd name="T46" fmla="*/ 1500 w 1628"/>
                  <a:gd name="T47" fmla="*/ 433 h 1817"/>
                  <a:gd name="T48" fmla="*/ 1558 w 1628"/>
                  <a:gd name="T49" fmla="*/ 380 h 1817"/>
                  <a:gd name="T50" fmla="*/ 1584 w 1628"/>
                  <a:gd name="T51" fmla="*/ 322 h 1817"/>
                  <a:gd name="T52" fmla="*/ 1579 w 1628"/>
                  <a:gd name="T53" fmla="*/ 272 h 1817"/>
                  <a:gd name="T54" fmla="*/ 1534 w 1628"/>
                  <a:gd name="T55" fmla="*/ 208 h 1817"/>
                  <a:gd name="T56" fmla="*/ 1451 w 1628"/>
                  <a:gd name="T57" fmla="*/ 150 h 1817"/>
                  <a:gd name="T58" fmla="*/ 1336 w 1628"/>
                  <a:gd name="T59" fmla="*/ 96 h 1817"/>
                  <a:gd name="T60" fmla="*/ 1343 w 1628"/>
                  <a:gd name="T61" fmla="*/ 36 h 1817"/>
                  <a:gd name="T62" fmla="*/ 1435 w 1628"/>
                  <a:gd name="T63" fmla="*/ 15 h 1817"/>
                  <a:gd name="T64" fmla="*/ 1519 w 1628"/>
                  <a:gd name="T65" fmla="*/ 82 h 1817"/>
                  <a:gd name="T66" fmla="*/ 1583 w 1628"/>
                  <a:gd name="T67" fmla="*/ 156 h 1817"/>
                  <a:gd name="T68" fmla="*/ 1620 w 1628"/>
                  <a:gd name="T69" fmla="*/ 239 h 1817"/>
                  <a:gd name="T70" fmla="*/ 1628 w 1628"/>
                  <a:gd name="T71" fmla="*/ 307 h 1817"/>
                  <a:gd name="T72" fmla="*/ 1610 w 1628"/>
                  <a:gd name="T73" fmla="*/ 401 h 1817"/>
                  <a:gd name="T74" fmla="*/ 1560 w 1628"/>
                  <a:gd name="T75" fmla="*/ 486 h 1817"/>
                  <a:gd name="T76" fmla="*/ 1482 w 1628"/>
                  <a:gd name="T77" fmla="*/ 563 h 1817"/>
                  <a:gd name="T78" fmla="*/ 1380 w 1628"/>
                  <a:gd name="T79" fmla="*/ 631 h 1817"/>
                  <a:gd name="T80" fmla="*/ 1260 w 1628"/>
                  <a:gd name="T81" fmla="*/ 693 h 1817"/>
                  <a:gd name="T82" fmla="*/ 983 w 1628"/>
                  <a:gd name="T83" fmla="*/ 800 h 1817"/>
                  <a:gd name="T84" fmla="*/ 544 w 1628"/>
                  <a:gd name="T85" fmla="*/ 938 h 1817"/>
                  <a:gd name="T86" fmla="*/ 290 w 1628"/>
                  <a:gd name="T87" fmla="*/ 1027 h 1817"/>
                  <a:gd name="T88" fmla="*/ 167 w 1628"/>
                  <a:gd name="T89" fmla="*/ 1087 h 1817"/>
                  <a:gd name="T90" fmla="*/ 95 w 1628"/>
                  <a:gd name="T91" fmla="*/ 1138 h 1817"/>
                  <a:gd name="T92" fmla="*/ 51 w 1628"/>
                  <a:gd name="T93" fmla="*/ 1194 h 1817"/>
                  <a:gd name="T94" fmla="*/ 42 w 1628"/>
                  <a:gd name="T95" fmla="*/ 124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28" h="1817">
                    <a:moveTo>
                      <a:pt x="42" y="1240"/>
                    </a:moveTo>
                    <a:lnTo>
                      <a:pt x="42" y="1240"/>
                    </a:lnTo>
                    <a:lnTo>
                      <a:pt x="43" y="1259"/>
                    </a:lnTo>
                    <a:lnTo>
                      <a:pt x="50" y="1278"/>
                    </a:lnTo>
                    <a:lnTo>
                      <a:pt x="58" y="1297"/>
                    </a:lnTo>
                    <a:lnTo>
                      <a:pt x="71" y="1315"/>
                    </a:lnTo>
                    <a:lnTo>
                      <a:pt x="85" y="1332"/>
                    </a:lnTo>
                    <a:lnTo>
                      <a:pt x="105" y="1349"/>
                    </a:lnTo>
                    <a:lnTo>
                      <a:pt x="126" y="1366"/>
                    </a:lnTo>
                    <a:lnTo>
                      <a:pt x="150" y="1382"/>
                    </a:lnTo>
                    <a:lnTo>
                      <a:pt x="176" y="1398"/>
                    </a:lnTo>
                    <a:lnTo>
                      <a:pt x="205" y="1414"/>
                    </a:lnTo>
                    <a:lnTo>
                      <a:pt x="236" y="1429"/>
                    </a:lnTo>
                    <a:lnTo>
                      <a:pt x="270" y="1444"/>
                    </a:lnTo>
                    <a:lnTo>
                      <a:pt x="306" y="1458"/>
                    </a:lnTo>
                    <a:lnTo>
                      <a:pt x="343" y="1472"/>
                    </a:lnTo>
                    <a:lnTo>
                      <a:pt x="423" y="1501"/>
                    </a:lnTo>
                    <a:lnTo>
                      <a:pt x="507" y="1529"/>
                    </a:lnTo>
                    <a:lnTo>
                      <a:pt x="596" y="1557"/>
                    </a:lnTo>
                    <a:lnTo>
                      <a:pt x="782" y="1614"/>
                    </a:lnTo>
                    <a:lnTo>
                      <a:pt x="876" y="1644"/>
                    </a:lnTo>
                    <a:lnTo>
                      <a:pt x="970" y="1675"/>
                    </a:lnTo>
                    <a:lnTo>
                      <a:pt x="1063" y="1707"/>
                    </a:lnTo>
                    <a:lnTo>
                      <a:pt x="1108" y="1723"/>
                    </a:lnTo>
                    <a:lnTo>
                      <a:pt x="1152" y="1740"/>
                    </a:lnTo>
                    <a:lnTo>
                      <a:pt x="1152" y="1740"/>
                    </a:lnTo>
                    <a:lnTo>
                      <a:pt x="1093" y="1760"/>
                    </a:lnTo>
                    <a:lnTo>
                      <a:pt x="1033" y="1779"/>
                    </a:lnTo>
                    <a:lnTo>
                      <a:pt x="910" y="1817"/>
                    </a:lnTo>
                    <a:lnTo>
                      <a:pt x="910" y="1817"/>
                    </a:lnTo>
                    <a:lnTo>
                      <a:pt x="828" y="1791"/>
                    </a:lnTo>
                    <a:lnTo>
                      <a:pt x="747" y="1766"/>
                    </a:lnTo>
                    <a:lnTo>
                      <a:pt x="666" y="1739"/>
                    </a:lnTo>
                    <a:lnTo>
                      <a:pt x="585" y="1712"/>
                    </a:lnTo>
                    <a:lnTo>
                      <a:pt x="507" y="1683"/>
                    </a:lnTo>
                    <a:lnTo>
                      <a:pt x="432" y="1653"/>
                    </a:lnTo>
                    <a:lnTo>
                      <a:pt x="395" y="1638"/>
                    </a:lnTo>
                    <a:lnTo>
                      <a:pt x="359" y="1622"/>
                    </a:lnTo>
                    <a:lnTo>
                      <a:pt x="325" y="1605"/>
                    </a:lnTo>
                    <a:lnTo>
                      <a:pt x="293" y="1588"/>
                    </a:lnTo>
                    <a:lnTo>
                      <a:pt x="260" y="1571"/>
                    </a:lnTo>
                    <a:lnTo>
                      <a:pt x="230" y="1553"/>
                    </a:lnTo>
                    <a:lnTo>
                      <a:pt x="201" y="1535"/>
                    </a:lnTo>
                    <a:lnTo>
                      <a:pt x="173" y="1516"/>
                    </a:lnTo>
                    <a:lnTo>
                      <a:pt x="147" y="1497"/>
                    </a:lnTo>
                    <a:lnTo>
                      <a:pt x="123" y="1476"/>
                    </a:lnTo>
                    <a:lnTo>
                      <a:pt x="100" y="1455"/>
                    </a:lnTo>
                    <a:lnTo>
                      <a:pt x="81" y="1434"/>
                    </a:lnTo>
                    <a:lnTo>
                      <a:pt x="63" y="1413"/>
                    </a:lnTo>
                    <a:lnTo>
                      <a:pt x="47" y="1389"/>
                    </a:lnTo>
                    <a:lnTo>
                      <a:pt x="32" y="1366"/>
                    </a:lnTo>
                    <a:lnTo>
                      <a:pt x="21" y="1343"/>
                    </a:lnTo>
                    <a:lnTo>
                      <a:pt x="11" y="1318"/>
                    </a:lnTo>
                    <a:lnTo>
                      <a:pt x="4" y="1293"/>
                    </a:lnTo>
                    <a:lnTo>
                      <a:pt x="0" y="1267"/>
                    </a:lnTo>
                    <a:lnTo>
                      <a:pt x="0" y="1240"/>
                    </a:lnTo>
                    <a:lnTo>
                      <a:pt x="0" y="1240"/>
                    </a:lnTo>
                    <a:lnTo>
                      <a:pt x="0" y="1215"/>
                    </a:lnTo>
                    <a:lnTo>
                      <a:pt x="3" y="1191"/>
                    </a:lnTo>
                    <a:lnTo>
                      <a:pt x="9" y="1168"/>
                    </a:lnTo>
                    <a:lnTo>
                      <a:pt x="17" y="1146"/>
                    </a:lnTo>
                    <a:lnTo>
                      <a:pt x="27" y="1123"/>
                    </a:lnTo>
                    <a:lnTo>
                      <a:pt x="39" y="1102"/>
                    </a:lnTo>
                    <a:lnTo>
                      <a:pt x="51" y="1081"/>
                    </a:lnTo>
                    <a:lnTo>
                      <a:pt x="68" y="1061"/>
                    </a:lnTo>
                    <a:lnTo>
                      <a:pt x="84" y="1041"/>
                    </a:lnTo>
                    <a:lnTo>
                      <a:pt x="103" y="1022"/>
                    </a:lnTo>
                    <a:lnTo>
                      <a:pt x="123" y="1003"/>
                    </a:lnTo>
                    <a:lnTo>
                      <a:pt x="145" y="984"/>
                    </a:lnTo>
                    <a:lnTo>
                      <a:pt x="168" y="968"/>
                    </a:lnTo>
                    <a:lnTo>
                      <a:pt x="194" y="949"/>
                    </a:lnTo>
                    <a:lnTo>
                      <a:pt x="220" y="933"/>
                    </a:lnTo>
                    <a:lnTo>
                      <a:pt x="248" y="917"/>
                    </a:lnTo>
                    <a:lnTo>
                      <a:pt x="275" y="901"/>
                    </a:lnTo>
                    <a:lnTo>
                      <a:pt x="304" y="885"/>
                    </a:lnTo>
                    <a:lnTo>
                      <a:pt x="335" y="870"/>
                    </a:lnTo>
                    <a:lnTo>
                      <a:pt x="367" y="855"/>
                    </a:lnTo>
                    <a:lnTo>
                      <a:pt x="432" y="827"/>
                    </a:lnTo>
                    <a:lnTo>
                      <a:pt x="500" y="799"/>
                    </a:lnTo>
                    <a:lnTo>
                      <a:pt x="572" y="772"/>
                    </a:lnTo>
                    <a:lnTo>
                      <a:pt x="644" y="747"/>
                    </a:lnTo>
                    <a:lnTo>
                      <a:pt x="717" y="723"/>
                    </a:lnTo>
                    <a:lnTo>
                      <a:pt x="792" y="698"/>
                    </a:lnTo>
                    <a:lnTo>
                      <a:pt x="792" y="698"/>
                    </a:lnTo>
                    <a:lnTo>
                      <a:pt x="939" y="653"/>
                    </a:lnTo>
                    <a:lnTo>
                      <a:pt x="1084" y="607"/>
                    </a:lnTo>
                    <a:lnTo>
                      <a:pt x="1152" y="585"/>
                    </a:lnTo>
                    <a:lnTo>
                      <a:pt x="1216" y="563"/>
                    </a:lnTo>
                    <a:lnTo>
                      <a:pt x="1280" y="540"/>
                    </a:lnTo>
                    <a:lnTo>
                      <a:pt x="1338" y="518"/>
                    </a:lnTo>
                    <a:lnTo>
                      <a:pt x="1391" y="494"/>
                    </a:lnTo>
                    <a:lnTo>
                      <a:pt x="1416" y="482"/>
                    </a:lnTo>
                    <a:lnTo>
                      <a:pt x="1438" y="470"/>
                    </a:lnTo>
                    <a:lnTo>
                      <a:pt x="1461" y="458"/>
                    </a:lnTo>
                    <a:lnTo>
                      <a:pt x="1482" y="446"/>
                    </a:lnTo>
                    <a:lnTo>
                      <a:pt x="1500" y="433"/>
                    </a:lnTo>
                    <a:lnTo>
                      <a:pt x="1518" y="419"/>
                    </a:lnTo>
                    <a:lnTo>
                      <a:pt x="1532" y="407"/>
                    </a:lnTo>
                    <a:lnTo>
                      <a:pt x="1547" y="393"/>
                    </a:lnTo>
                    <a:lnTo>
                      <a:pt x="1558" y="380"/>
                    </a:lnTo>
                    <a:lnTo>
                      <a:pt x="1568" y="365"/>
                    </a:lnTo>
                    <a:lnTo>
                      <a:pt x="1576" y="352"/>
                    </a:lnTo>
                    <a:lnTo>
                      <a:pt x="1581" y="337"/>
                    </a:lnTo>
                    <a:lnTo>
                      <a:pt x="1584" y="322"/>
                    </a:lnTo>
                    <a:lnTo>
                      <a:pt x="1586" y="307"/>
                    </a:lnTo>
                    <a:lnTo>
                      <a:pt x="1586" y="307"/>
                    </a:lnTo>
                    <a:lnTo>
                      <a:pt x="1584" y="289"/>
                    </a:lnTo>
                    <a:lnTo>
                      <a:pt x="1579" y="272"/>
                    </a:lnTo>
                    <a:lnTo>
                      <a:pt x="1573" y="255"/>
                    </a:lnTo>
                    <a:lnTo>
                      <a:pt x="1563" y="239"/>
                    </a:lnTo>
                    <a:lnTo>
                      <a:pt x="1550" y="223"/>
                    </a:lnTo>
                    <a:lnTo>
                      <a:pt x="1534" y="208"/>
                    </a:lnTo>
                    <a:lnTo>
                      <a:pt x="1518" y="194"/>
                    </a:lnTo>
                    <a:lnTo>
                      <a:pt x="1497" y="179"/>
                    </a:lnTo>
                    <a:lnTo>
                      <a:pt x="1476" y="164"/>
                    </a:lnTo>
                    <a:lnTo>
                      <a:pt x="1451" y="150"/>
                    </a:lnTo>
                    <a:lnTo>
                      <a:pt x="1425" y="136"/>
                    </a:lnTo>
                    <a:lnTo>
                      <a:pt x="1398" y="123"/>
                    </a:lnTo>
                    <a:lnTo>
                      <a:pt x="1367" y="109"/>
                    </a:lnTo>
                    <a:lnTo>
                      <a:pt x="1336" y="96"/>
                    </a:lnTo>
                    <a:lnTo>
                      <a:pt x="1270" y="70"/>
                    </a:lnTo>
                    <a:lnTo>
                      <a:pt x="1270" y="70"/>
                    </a:lnTo>
                    <a:lnTo>
                      <a:pt x="1307" y="53"/>
                    </a:lnTo>
                    <a:lnTo>
                      <a:pt x="1343" y="36"/>
                    </a:lnTo>
                    <a:lnTo>
                      <a:pt x="1377" y="18"/>
                    </a:lnTo>
                    <a:lnTo>
                      <a:pt x="1411" y="0"/>
                    </a:lnTo>
                    <a:lnTo>
                      <a:pt x="1411" y="0"/>
                    </a:lnTo>
                    <a:lnTo>
                      <a:pt x="1435" y="15"/>
                    </a:lnTo>
                    <a:lnTo>
                      <a:pt x="1458" y="31"/>
                    </a:lnTo>
                    <a:lnTo>
                      <a:pt x="1481" y="48"/>
                    </a:lnTo>
                    <a:lnTo>
                      <a:pt x="1500" y="65"/>
                    </a:lnTo>
                    <a:lnTo>
                      <a:pt x="1519" y="82"/>
                    </a:lnTo>
                    <a:lnTo>
                      <a:pt x="1537" y="100"/>
                    </a:lnTo>
                    <a:lnTo>
                      <a:pt x="1553" y="118"/>
                    </a:lnTo>
                    <a:lnTo>
                      <a:pt x="1570" y="137"/>
                    </a:lnTo>
                    <a:lnTo>
                      <a:pt x="1583" y="156"/>
                    </a:lnTo>
                    <a:lnTo>
                      <a:pt x="1594" y="177"/>
                    </a:lnTo>
                    <a:lnTo>
                      <a:pt x="1605" y="197"/>
                    </a:lnTo>
                    <a:lnTo>
                      <a:pt x="1613" y="218"/>
                    </a:lnTo>
                    <a:lnTo>
                      <a:pt x="1620" y="239"/>
                    </a:lnTo>
                    <a:lnTo>
                      <a:pt x="1625" y="260"/>
                    </a:lnTo>
                    <a:lnTo>
                      <a:pt x="1628" y="284"/>
                    </a:lnTo>
                    <a:lnTo>
                      <a:pt x="1628" y="307"/>
                    </a:lnTo>
                    <a:lnTo>
                      <a:pt x="1628" y="307"/>
                    </a:lnTo>
                    <a:lnTo>
                      <a:pt x="1628" y="331"/>
                    </a:lnTo>
                    <a:lnTo>
                      <a:pt x="1623" y="356"/>
                    </a:lnTo>
                    <a:lnTo>
                      <a:pt x="1618" y="379"/>
                    </a:lnTo>
                    <a:lnTo>
                      <a:pt x="1610" y="401"/>
                    </a:lnTo>
                    <a:lnTo>
                      <a:pt x="1600" y="424"/>
                    </a:lnTo>
                    <a:lnTo>
                      <a:pt x="1589" y="446"/>
                    </a:lnTo>
                    <a:lnTo>
                      <a:pt x="1576" y="466"/>
                    </a:lnTo>
                    <a:lnTo>
                      <a:pt x="1560" y="486"/>
                    </a:lnTo>
                    <a:lnTo>
                      <a:pt x="1544" y="506"/>
                    </a:lnTo>
                    <a:lnTo>
                      <a:pt x="1524" y="525"/>
                    </a:lnTo>
                    <a:lnTo>
                      <a:pt x="1503" y="544"/>
                    </a:lnTo>
                    <a:lnTo>
                      <a:pt x="1482" y="563"/>
                    </a:lnTo>
                    <a:lnTo>
                      <a:pt x="1458" y="581"/>
                    </a:lnTo>
                    <a:lnTo>
                      <a:pt x="1434" y="598"/>
                    </a:lnTo>
                    <a:lnTo>
                      <a:pt x="1408" y="614"/>
                    </a:lnTo>
                    <a:lnTo>
                      <a:pt x="1380" y="631"/>
                    </a:lnTo>
                    <a:lnTo>
                      <a:pt x="1353" y="647"/>
                    </a:lnTo>
                    <a:lnTo>
                      <a:pt x="1322" y="663"/>
                    </a:lnTo>
                    <a:lnTo>
                      <a:pt x="1293" y="678"/>
                    </a:lnTo>
                    <a:lnTo>
                      <a:pt x="1260" y="693"/>
                    </a:lnTo>
                    <a:lnTo>
                      <a:pt x="1195" y="722"/>
                    </a:lnTo>
                    <a:lnTo>
                      <a:pt x="1126" y="749"/>
                    </a:lnTo>
                    <a:lnTo>
                      <a:pt x="1056" y="775"/>
                    </a:lnTo>
                    <a:lnTo>
                      <a:pt x="983" y="800"/>
                    </a:lnTo>
                    <a:lnTo>
                      <a:pt x="909" y="824"/>
                    </a:lnTo>
                    <a:lnTo>
                      <a:pt x="836" y="848"/>
                    </a:lnTo>
                    <a:lnTo>
                      <a:pt x="687" y="893"/>
                    </a:lnTo>
                    <a:lnTo>
                      <a:pt x="544" y="938"/>
                    </a:lnTo>
                    <a:lnTo>
                      <a:pt x="476" y="960"/>
                    </a:lnTo>
                    <a:lnTo>
                      <a:pt x="410" y="982"/>
                    </a:lnTo>
                    <a:lnTo>
                      <a:pt x="348" y="1005"/>
                    </a:lnTo>
                    <a:lnTo>
                      <a:pt x="290" y="1027"/>
                    </a:lnTo>
                    <a:lnTo>
                      <a:pt x="236" y="1050"/>
                    </a:lnTo>
                    <a:lnTo>
                      <a:pt x="212" y="1063"/>
                    </a:lnTo>
                    <a:lnTo>
                      <a:pt x="188" y="1075"/>
                    </a:lnTo>
                    <a:lnTo>
                      <a:pt x="167" y="1087"/>
                    </a:lnTo>
                    <a:lnTo>
                      <a:pt x="145" y="1099"/>
                    </a:lnTo>
                    <a:lnTo>
                      <a:pt x="128" y="1112"/>
                    </a:lnTo>
                    <a:lnTo>
                      <a:pt x="110" y="1125"/>
                    </a:lnTo>
                    <a:lnTo>
                      <a:pt x="95" y="1138"/>
                    </a:lnTo>
                    <a:lnTo>
                      <a:pt x="81" y="1152"/>
                    </a:lnTo>
                    <a:lnTo>
                      <a:pt x="69" y="1166"/>
                    </a:lnTo>
                    <a:lnTo>
                      <a:pt x="60" y="1180"/>
                    </a:lnTo>
                    <a:lnTo>
                      <a:pt x="51" y="1194"/>
                    </a:lnTo>
                    <a:lnTo>
                      <a:pt x="47" y="1209"/>
                    </a:lnTo>
                    <a:lnTo>
                      <a:pt x="43" y="1224"/>
                    </a:lnTo>
                    <a:lnTo>
                      <a:pt x="42" y="1240"/>
                    </a:lnTo>
                    <a:lnTo>
                      <a:pt x="42" y="124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415" name="Freeform 18">
                <a:extLst>
                  <a:ext uri="{FF2B5EF4-FFF2-40B4-BE49-F238E27FC236}">
                    <a16:creationId xmlns:a16="http://schemas.microsoft.com/office/drawing/2014/main" id="{B67C9F81-7F08-78FD-08B3-DBCB74847E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6614" y="5554459"/>
                <a:ext cx="96101" cy="131380"/>
              </a:xfrm>
              <a:custGeom>
                <a:avLst/>
                <a:gdLst>
                  <a:gd name="T0" fmla="*/ 0 w 358"/>
                  <a:gd name="T1" fmla="*/ 70 h 307"/>
                  <a:gd name="T2" fmla="*/ 0 w 358"/>
                  <a:gd name="T3" fmla="*/ 70 h 307"/>
                  <a:gd name="T4" fmla="*/ 66 w 358"/>
                  <a:gd name="T5" fmla="*/ 96 h 307"/>
                  <a:gd name="T6" fmla="*/ 97 w 358"/>
                  <a:gd name="T7" fmla="*/ 109 h 307"/>
                  <a:gd name="T8" fmla="*/ 126 w 358"/>
                  <a:gd name="T9" fmla="*/ 123 h 307"/>
                  <a:gd name="T10" fmla="*/ 155 w 358"/>
                  <a:gd name="T11" fmla="*/ 136 h 307"/>
                  <a:gd name="T12" fmla="*/ 181 w 358"/>
                  <a:gd name="T13" fmla="*/ 150 h 307"/>
                  <a:gd name="T14" fmla="*/ 206 w 358"/>
                  <a:gd name="T15" fmla="*/ 164 h 307"/>
                  <a:gd name="T16" fmla="*/ 227 w 358"/>
                  <a:gd name="T17" fmla="*/ 179 h 307"/>
                  <a:gd name="T18" fmla="*/ 246 w 358"/>
                  <a:gd name="T19" fmla="*/ 194 h 307"/>
                  <a:gd name="T20" fmla="*/ 264 w 358"/>
                  <a:gd name="T21" fmla="*/ 208 h 307"/>
                  <a:gd name="T22" fmla="*/ 279 w 358"/>
                  <a:gd name="T23" fmla="*/ 223 h 307"/>
                  <a:gd name="T24" fmla="*/ 292 w 358"/>
                  <a:gd name="T25" fmla="*/ 239 h 307"/>
                  <a:gd name="T26" fmla="*/ 301 w 358"/>
                  <a:gd name="T27" fmla="*/ 255 h 307"/>
                  <a:gd name="T28" fmla="*/ 309 w 358"/>
                  <a:gd name="T29" fmla="*/ 272 h 307"/>
                  <a:gd name="T30" fmla="*/ 314 w 358"/>
                  <a:gd name="T31" fmla="*/ 289 h 307"/>
                  <a:gd name="T32" fmla="*/ 316 w 358"/>
                  <a:gd name="T33" fmla="*/ 307 h 307"/>
                  <a:gd name="T34" fmla="*/ 358 w 358"/>
                  <a:gd name="T35" fmla="*/ 307 h 307"/>
                  <a:gd name="T36" fmla="*/ 358 w 358"/>
                  <a:gd name="T37" fmla="*/ 307 h 307"/>
                  <a:gd name="T38" fmla="*/ 356 w 358"/>
                  <a:gd name="T39" fmla="*/ 284 h 307"/>
                  <a:gd name="T40" fmla="*/ 355 w 358"/>
                  <a:gd name="T41" fmla="*/ 260 h 307"/>
                  <a:gd name="T42" fmla="*/ 350 w 358"/>
                  <a:gd name="T43" fmla="*/ 239 h 307"/>
                  <a:gd name="T44" fmla="*/ 343 w 358"/>
                  <a:gd name="T45" fmla="*/ 218 h 307"/>
                  <a:gd name="T46" fmla="*/ 334 w 358"/>
                  <a:gd name="T47" fmla="*/ 197 h 307"/>
                  <a:gd name="T48" fmla="*/ 324 w 358"/>
                  <a:gd name="T49" fmla="*/ 177 h 307"/>
                  <a:gd name="T50" fmla="*/ 313 w 358"/>
                  <a:gd name="T51" fmla="*/ 156 h 307"/>
                  <a:gd name="T52" fmla="*/ 298 w 358"/>
                  <a:gd name="T53" fmla="*/ 137 h 307"/>
                  <a:gd name="T54" fmla="*/ 283 w 358"/>
                  <a:gd name="T55" fmla="*/ 118 h 307"/>
                  <a:gd name="T56" fmla="*/ 267 w 358"/>
                  <a:gd name="T57" fmla="*/ 100 h 307"/>
                  <a:gd name="T58" fmla="*/ 249 w 358"/>
                  <a:gd name="T59" fmla="*/ 82 h 307"/>
                  <a:gd name="T60" fmla="*/ 230 w 358"/>
                  <a:gd name="T61" fmla="*/ 65 h 307"/>
                  <a:gd name="T62" fmla="*/ 209 w 358"/>
                  <a:gd name="T63" fmla="*/ 48 h 307"/>
                  <a:gd name="T64" fmla="*/ 188 w 358"/>
                  <a:gd name="T65" fmla="*/ 31 h 307"/>
                  <a:gd name="T66" fmla="*/ 165 w 358"/>
                  <a:gd name="T67" fmla="*/ 15 h 307"/>
                  <a:gd name="T68" fmla="*/ 141 w 358"/>
                  <a:gd name="T69" fmla="*/ 0 h 307"/>
                  <a:gd name="T70" fmla="*/ 141 w 358"/>
                  <a:gd name="T71" fmla="*/ 0 h 307"/>
                  <a:gd name="T72" fmla="*/ 107 w 358"/>
                  <a:gd name="T73" fmla="*/ 18 h 307"/>
                  <a:gd name="T74" fmla="*/ 73 w 358"/>
                  <a:gd name="T75" fmla="*/ 36 h 307"/>
                  <a:gd name="T76" fmla="*/ 37 w 358"/>
                  <a:gd name="T77" fmla="*/ 53 h 307"/>
                  <a:gd name="T78" fmla="*/ 0 w 358"/>
                  <a:gd name="T79" fmla="*/ 70 h 307"/>
                  <a:gd name="T80" fmla="*/ 0 w 358"/>
                  <a:gd name="T81" fmla="*/ 7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58" h="307">
                    <a:moveTo>
                      <a:pt x="0" y="70"/>
                    </a:moveTo>
                    <a:lnTo>
                      <a:pt x="0" y="70"/>
                    </a:lnTo>
                    <a:lnTo>
                      <a:pt x="66" y="96"/>
                    </a:lnTo>
                    <a:lnTo>
                      <a:pt x="97" y="109"/>
                    </a:lnTo>
                    <a:lnTo>
                      <a:pt x="126" y="123"/>
                    </a:lnTo>
                    <a:lnTo>
                      <a:pt x="155" y="136"/>
                    </a:lnTo>
                    <a:lnTo>
                      <a:pt x="181" y="150"/>
                    </a:lnTo>
                    <a:lnTo>
                      <a:pt x="206" y="164"/>
                    </a:lnTo>
                    <a:lnTo>
                      <a:pt x="227" y="179"/>
                    </a:lnTo>
                    <a:lnTo>
                      <a:pt x="246" y="194"/>
                    </a:lnTo>
                    <a:lnTo>
                      <a:pt x="264" y="208"/>
                    </a:lnTo>
                    <a:lnTo>
                      <a:pt x="279" y="223"/>
                    </a:lnTo>
                    <a:lnTo>
                      <a:pt x="292" y="239"/>
                    </a:lnTo>
                    <a:lnTo>
                      <a:pt x="301" y="255"/>
                    </a:lnTo>
                    <a:lnTo>
                      <a:pt x="309" y="272"/>
                    </a:lnTo>
                    <a:lnTo>
                      <a:pt x="314" y="289"/>
                    </a:lnTo>
                    <a:lnTo>
                      <a:pt x="316" y="307"/>
                    </a:lnTo>
                    <a:lnTo>
                      <a:pt x="358" y="307"/>
                    </a:lnTo>
                    <a:lnTo>
                      <a:pt x="358" y="307"/>
                    </a:lnTo>
                    <a:lnTo>
                      <a:pt x="356" y="284"/>
                    </a:lnTo>
                    <a:lnTo>
                      <a:pt x="355" y="260"/>
                    </a:lnTo>
                    <a:lnTo>
                      <a:pt x="350" y="239"/>
                    </a:lnTo>
                    <a:lnTo>
                      <a:pt x="343" y="218"/>
                    </a:lnTo>
                    <a:lnTo>
                      <a:pt x="334" y="197"/>
                    </a:lnTo>
                    <a:lnTo>
                      <a:pt x="324" y="177"/>
                    </a:lnTo>
                    <a:lnTo>
                      <a:pt x="313" y="156"/>
                    </a:lnTo>
                    <a:lnTo>
                      <a:pt x="298" y="137"/>
                    </a:lnTo>
                    <a:lnTo>
                      <a:pt x="283" y="118"/>
                    </a:lnTo>
                    <a:lnTo>
                      <a:pt x="267" y="100"/>
                    </a:lnTo>
                    <a:lnTo>
                      <a:pt x="249" y="82"/>
                    </a:lnTo>
                    <a:lnTo>
                      <a:pt x="230" y="65"/>
                    </a:lnTo>
                    <a:lnTo>
                      <a:pt x="209" y="48"/>
                    </a:lnTo>
                    <a:lnTo>
                      <a:pt x="188" y="31"/>
                    </a:lnTo>
                    <a:lnTo>
                      <a:pt x="165" y="15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07" y="18"/>
                    </a:lnTo>
                    <a:lnTo>
                      <a:pt x="73" y="36"/>
                    </a:lnTo>
                    <a:lnTo>
                      <a:pt x="37" y="53"/>
                    </a:lnTo>
                    <a:lnTo>
                      <a:pt x="0" y="7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416" name="Freeform 19">
                <a:extLst>
                  <a:ext uri="{FF2B5EF4-FFF2-40B4-BE49-F238E27FC236}">
                    <a16:creationId xmlns:a16="http://schemas.microsoft.com/office/drawing/2014/main" id="{BE21C2AE-6C18-23FA-AAC7-ADCDC26878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158" y="4484102"/>
                <a:ext cx="309780" cy="247303"/>
              </a:xfrm>
              <a:custGeom>
                <a:avLst/>
                <a:gdLst>
                  <a:gd name="T0" fmla="*/ 911 w 1154"/>
                  <a:gd name="T1" fmla="*/ 577 h 577"/>
                  <a:gd name="T2" fmla="*/ 911 w 1154"/>
                  <a:gd name="T3" fmla="*/ 577 h 577"/>
                  <a:gd name="T4" fmla="*/ 1035 w 1154"/>
                  <a:gd name="T5" fmla="*/ 539 h 577"/>
                  <a:gd name="T6" fmla="*/ 1095 w 1154"/>
                  <a:gd name="T7" fmla="*/ 520 h 577"/>
                  <a:gd name="T8" fmla="*/ 1154 w 1154"/>
                  <a:gd name="T9" fmla="*/ 500 h 577"/>
                  <a:gd name="T10" fmla="*/ 1154 w 1154"/>
                  <a:gd name="T11" fmla="*/ 500 h 577"/>
                  <a:gd name="T12" fmla="*/ 1110 w 1154"/>
                  <a:gd name="T13" fmla="*/ 483 h 577"/>
                  <a:gd name="T14" fmla="*/ 1065 w 1154"/>
                  <a:gd name="T15" fmla="*/ 467 h 577"/>
                  <a:gd name="T16" fmla="*/ 972 w 1154"/>
                  <a:gd name="T17" fmla="*/ 435 h 577"/>
                  <a:gd name="T18" fmla="*/ 878 w 1154"/>
                  <a:gd name="T19" fmla="*/ 404 h 577"/>
                  <a:gd name="T20" fmla="*/ 783 w 1154"/>
                  <a:gd name="T21" fmla="*/ 374 h 577"/>
                  <a:gd name="T22" fmla="*/ 598 w 1154"/>
                  <a:gd name="T23" fmla="*/ 317 h 577"/>
                  <a:gd name="T24" fmla="*/ 509 w 1154"/>
                  <a:gd name="T25" fmla="*/ 289 h 577"/>
                  <a:gd name="T26" fmla="*/ 423 w 1154"/>
                  <a:gd name="T27" fmla="*/ 261 h 577"/>
                  <a:gd name="T28" fmla="*/ 343 w 1154"/>
                  <a:gd name="T29" fmla="*/ 233 h 577"/>
                  <a:gd name="T30" fmla="*/ 306 w 1154"/>
                  <a:gd name="T31" fmla="*/ 218 h 577"/>
                  <a:gd name="T32" fmla="*/ 272 w 1154"/>
                  <a:gd name="T33" fmla="*/ 204 h 577"/>
                  <a:gd name="T34" fmla="*/ 238 w 1154"/>
                  <a:gd name="T35" fmla="*/ 189 h 577"/>
                  <a:gd name="T36" fmla="*/ 207 w 1154"/>
                  <a:gd name="T37" fmla="*/ 174 h 577"/>
                  <a:gd name="T38" fmla="*/ 178 w 1154"/>
                  <a:gd name="T39" fmla="*/ 158 h 577"/>
                  <a:gd name="T40" fmla="*/ 151 w 1154"/>
                  <a:gd name="T41" fmla="*/ 142 h 577"/>
                  <a:gd name="T42" fmla="*/ 126 w 1154"/>
                  <a:gd name="T43" fmla="*/ 126 h 577"/>
                  <a:gd name="T44" fmla="*/ 105 w 1154"/>
                  <a:gd name="T45" fmla="*/ 109 h 577"/>
                  <a:gd name="T46" fmla="*/ 87 w 1154"/>
                  <a:gd name="T47" fmla="*/ 92 h 577"/>
                  <a:gd name="T48" fmla="*/ 71 w 1154"/>
                  <a:gd name="T49" fmla="*/ 75 h 577"/>
                  <a:gd name="T50" fmla="*/ 60 w 1154"/>
                  <a:gd name="T51" fmla="*/ 57 h 577"/>
                  <a:gd name="T52" fmla="*/ 50 w 1154"/>
                  <a:gd name="T53" fmla="*/ 38 h 577"/>
                  <a:gd name="T54" fmla="*/ 45 w 1154"/>
                  <a:gd name="T55" fmla="*/ 19 h 577"/>
                  <a:gd name="T56" fmla="*/ 44 w 1154"/>
                  <a:gd name="T57" fmla="*/ 0 h 577"/>
                  <a:gd name="T58" fmla="*/ 0 w 1154"/>
                  <a:gd name="T59" fmla="*/ 0 h 577"/>
                  <a:gd name="T60" fmla="*/ 0 w 1154"/>
                  <a:gd name="T61" fmla="*/ 0 h 577"/>
                  <a:gd name="T62" fmla="*/ 2 w 1154"/>
                  <a:gd name="T63" fmla="*/ 27 h 577"/>
                  <a:gd name="T64" fmla="*/ 6 w 1154"/>
                  <a:gd name="T65" fmla="*/ 53 h 577"/>
                  <a:gd name="T66" fmla="*/ 13 w 1154"/>
                  <a:gd name="T67" fmla="*/ 78 h 577"/>
                  <a:gd name="T68" fmla="*/ 23 w 1154"/>
                  <a:gd name="T69" fmla="*/ 103 h 577"/>
                  <a:gd name="T70" fmla="*/ 34 w 1154"/>
                  <a:gd name="T71" fmla="*/ 127 h 577"/>
                  <a:gd name="T72" fmla="*/ 47 w 1154"/>
                  <a:gd name="T73" fmla="*/ 149 h 577"/>
                  <a:gd name="T74" fmla="*/ 63 w 1154"/>
                  <a:gd name="T75" fmla="*/ 173 h 577"/>
                  <a:gd name="T76" fmla="*/ 83 w 1154"/>
                  <a:gd name="T77" fmla="*/ 194 h 577"/>
                  <a:gd name="T78" fmla="*/ 102 w 1154"/>
                  <a:gd name="T79" fmla="*/ 215 h 577"/>
                  <a:gd name="T80" fmla="*/ 125 w 1154"/>
                  <a:gd name="T81" fmla="*/ 236 h 577"/>
                  <a:gd name="T82" fmla="*/ 149 w 1154"/>
                  <a:gd name="T83" fmla="*/ 257 h 577"/>
                  <a:gd name="T84" fmla="*/ 175 w 1154"/>
                  <a:gd name="T85" fmla="*/ 276 h 577"/>
                  <a:gd name="T86" fmla="*/ 203 w 1154"/>
                  <a:gd name="T87" fmla="*/ 295 h 577"/>
                  <a:gd name="T88" fmla="*/ 232 w 1154"/>
                  <a:gd name="T89" fmla="*/ 313 h 577"/>
                  <a:gd name="T90" fmla="*/ 262 w 1154"/>
                  <a:gd name="T91" fmla="*/ 331 h 577"/>
                  <a:gd name="T92" fmla="*/ 293 w 1154"/>
                  <a:gd name="T93" fmla="*/ 348 h 577"/>
                  <a:gd name="T94" fmla="*/ 327 w 1154"/>
                  <a:gd name="T95" fmla="*/ 365 h 577"/>
                  <a:gd name="T96" fmla="*/ 361 w 1154"/>
                  <a:gd name="T97" fmla="*/ 382 h 577"/>
                  <a:gd name="T98" fmla="*/ 397 w 1154"/>
                  <a:gd name="T99" fmla="*/ 398 h 577"/>
                  <a:gd name="T100" fmla="*/ 433 w 1154"/>
                  <a:gd name="T101" fmla="*/ 413 h 577"/>
                  <a:gd name="T102" fmla="*/ 509 w 1154"/>
                  <a:gd name="T103" fmla="*/ 443 h 577"/>
                  <a:gd name="T104" fmla="*/ 587 w 1154"/>
                  <a:gd name="T105" fmla="*/ 472 h 577"/>
                  <a:gd name="T106" fmla="*/ 666 w 1154"/>
                  <a:gd name="T107" fmla="*/ 499 h 577"/>
                  <a:gd name="T108" fmla="*/ 749 w 1154"/>
                  <a:gd name="T109" fmla="*/ 526 h 577"/>
                  <a:gd name="T110" fmla="*/ 830 w 1154"/>
                  <a:gd name="T111" fmla="*/ 551 h 577"/>
                  <a:gd name="T112" fmla="*/ 911 w 1154"/>
                  <a:gd name="T113" fmla="*/ 577 h 577"/>
                  <a:gd name="T114" fmla="*/ 911 w 1154"/>
                  <a:gd name="T115" fmla="*/ 577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54" h="577">
                    <a:moveTo>
                      <a:pt x="911" y="577"/>
                    </a:moveTo>
                    <a:lnTo>
                      <a:pt x="911" y="577"/>
                    </a:lnTo>
                    <a:lnTo>
                      <a:pt x="1035" y="539"/>
                    </a:lnTo>
                    <a:lnTo>
                      <a:pt x="1095" y="520"/>
                    </a:lnTo>
                    <a:lnTo>
                      <a:pt x="1154" y="500"/>
                    </a:lnTo>
                    <a:lnTo>
                      <a:pt x="1154" y="500"/>
                    </a:lnTo>
                    <a:lnTo>
                      <a:pt x="1110" y="483"/>
                    </a:lnTo>
                    <a:lnTo>
                      <a:pt x="1065" y="467"/>
                    </a:lnTo>
                    <a:lnTo>
                      <a:pt x="972" y="435"/>
                    </a:lnTo>
                    <a:lnTo>
                      <a:pt x="878" y="404"/>
                    </a:lnTo>
                    <a:lnTo>
                      <a:pt x="783" y="374"/>
                    </a:lnTo>
                    <a:lnTo>
                      <a:pt x="598" y="317"/>
                    </a:lnTo>
                    <a:lnTo>
                      <a:pt x="509" y="289"/>
                    </a:lnTo>
                    <a:lnTo>
                      <a:pt x="423" y="261"/>
                    </a:lnTo>
                    <a:lnTo>
                      <a:pt x="343" y="233"/>
                    </a:lnTo>
                    <a:lnTo>
                      <a:pt x="306" y="218"/>
                    </a:lnTo>
                    <a:lnTo>
                      <a:pt x="272" y="204"/>
                    </a:lnTo>
                    <a:lnTo>
                      <a:pt x="238" y="189"/>
                    </a:lnTo>
                    <a:lnTo>
                      <a:pt x="207" y="174"/>
                    </a:lnTo>
                    <a:lnTo>
                      <a:pt x="178" y="158"/>
                    </a:lnTo>
                    <a:lnTo>
                      <a:pt x="151" y="142"/>
                    </a:lnTo>
                    <a:lnTo>
                      <a:pt x="126" y="126"/>
                    </a:lnTo>
                    <a:lnTo>
                      <a:pt x="105" y="109"/>
                    </a:lnTo>
                    <a:lnTo>
                      <a:pt x="87" y="92"/>
                    </a:lnTo>
                    <a:lnTo>
                      <a:pt x="71" y="75"/>
                    </a:lnTo>
                    <a:lnTo>
                      <a:pt x="60" y="57"/>
                    </a:lnTo>
                    <a:lnTo>
                      <a:pt x="50" y="38"/>
                    </a:lnTo>
                    <a:lnTo>
                      <a:pt x="45" y="19"/>
                    </a:lnTo>
                    <a:lnTo>
                      <a:pt x="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27"/>
                    </a:lnTo>
                    <a:lnTo>
                      <a:pt x="6" y="53"/>
                    </a:lnTo>
                    <a:lnTo>
                      <a:pt x="13" y="78"/>
                    </a:lnTo>
                    <a:lnTo>
                      <a:pt x="23" y="103"/>
                    </a:lnTo>
                    <a:lnTo>
                      <a:pt x="34" y="127"/>
                    </a:lnTo>
                    <a:lnTo>
                      <a:pt x="47" y="149"/>
                    </a:lnTo>
                    <a:lnTo>
                      <a:pt x="63" y="173"/>
                    </a:lnTo>
                    <a:lnTo>
                      <a:pt x="83" y="194"/>
                    </a:lnTo>
                    <a:lnTo>
                      <a:pt x="102" y="215"/>
                    </a:lnTo>
                    <a:lnTo>
                      <a:pt x="125" y="236"/>
                    </a:lnTo>
                    <a:lnTo>
                      <a:pt x="149" y="257"/>
                    </a:lnTo>
                    <a:lnTo>
                      <a:pt x="175" y="276"/>
                    </a:lnTo>
                    <a:lnTo>
                      <a:pt x="203" y="295"/>
                    </a:lnTo>
                    <a:lnTo>
                      <a:pt x="232" y="313"/>
                    </a:lnTo>
                    <a:lnTo>
                      <a:pt x="262" y="331"/>
                    </a:lnTo>
                    <a:lnTo>
                      <a:pt x="293" y="348"/>
                    </a:lnTo>
                    <a:lnTo>
                      <a:pt x="327" y="365"/>
                    </a:lnTo>
                    <a:lnTo>
                      <a:pt x="361" y="382"/>
                    </a:lnTo>
                    <a:lnTo>
                      <a:pt x="397" y="398"/>
                    </a:lnTo>
                    <a:lnTo>
                      <a:pt x="433" y="413"/>
                    </a:lnTo>
                    <a:lnTo>
                      <a:pt x="509" y="443"/>
                    </a:lnTo>
                    <a:lnTo>
                      <a:pt x="587" y="472"/>
                    </a:lnTo>
                    <a:lnTo>
                      <a:pt x="666" y="499"/>
                    </a:lnTo>
                    <a:lnTo>
                      <a:pt x="749" y="526"/>
                    </a:lnTo>
                    <a:lnTo>
                      <a:pt x="830" y="551"/>
                    </a:lnTo>
                    <a:lnTo>
                      <a:pt x="911" y="577"/>
                    </a:lnTo>
                    <a:lnTo>
                      <a:pt x="911" y="57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417" name="Freeform 20">
                <a:extLst>
                  <a:ext uri="{FF2B5EF4-FFF2-40B4-BE49-F238E27FC236}">
                    <a16:creationId xmlns:a16="http://schemas.microsoft.com/office/drawing/2014/main" id="{F63C2DE3-125D-F9B8-7B89-74345D22F0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8645" y="5152592"/>
                <a:ext cx="394070" cy="533247"/>
              </a:xfrm>
              <a:custGeom>
                <a:avLst/>
                <a:gdLst>
                  <a:gd name="T0" fmla="*/ 557 w 1468"/>
                  <a:gd name="T1" fmla="*/ 0 h 1244"/>
                  <a:gd name="T2" fmla="*/ 373 w 1468"/>
                  <a:gd name="T3" fmla="*/ 57 h 1244"/>
                  <a:gd name="T4" fmla="*/ 316 w 1468"/>
                  <a:gd name="T5" fmla="*/ 76 h 1244"/>
                  <a:gd name="T6" fmla="*/ 405 w 1468"/>
                  <a:gd name="T7" fmla="*/ 110 h 1244"/>
                  <a:gd name="T8" fmla="*/ 591 w 1468"/>
                  <a:gd name="T9" fmla="*/ 173 h 1244"/>
                  <a:gd name="T10" fmla="*/ 872 w 1468"/>
                  <a:gd name="T11" fmla="*/ 259 h 1244"/>
                  <a:gd name="T12" fmla="*/ 1045 w 1468"/>
                  <a:gd name="T13" fmla="*/ 315 h 1244"/>
                  <a:gd name="T14" fmla="*/ 1162 w 1468"/>
                  <a:gd name="T15" fmla="*/ 359 h 1244"/>
                  <a:gd name="T16" fmla="*/ 1230 w 1468"/>
                  <a:gd name="T17" fmla="*/ 388 h 1244"/>
                  <a:gd name="T18" fmla="*/ 1291 w 1468"/>
                  <a:gd name="T19" fmla="*/ 418 h 1244"/>
                  <a:gd name="T20" fmla="*/ 1342 w 1468"/>
                  <a:gd name="T21" fmla="*/ 451 h 1244"/>
                  <a:gd name="T22" fmla="*/ 1381 w 1468"/>
                  <a:gd name="T23" fmla="*/ 484 h 1244"/>
                  <a:gd name="T24" fmla="*/ 1410 w 1468"/>
                  <a:gd name="T25" fmla="*/ 520 h 1244"/>
                  <a:gd name="T26" fmla="*/ 1423 w 1468"/>
                  <a:gd name="T27" fmla="*/ 557 h 1244"/>
                  <a:gd name="T28" fmla="*/ 1426 w 1468"/>
                  <a:gd name="T29" fmla="*/ 577 h 1244"/>
                  <a:gd name="T30" fmla="*/ 1424 w 1468"/>
                  <a:gd name="T31" fmla="*/ 590 h 1244"/>
                  <a:gd name="T32" fmla="*/ 1419 w 1468"/>
                  <a:gd name="T33" fmla="*/ 614 h 1244"/>
                  <a:gd name="T34" fmla="*/ 1408 w 1468"/>
                  <a:gd name="T35" fmla="*/ 638 h 1244"/>
                  <a:gd name="T36" fmla="*/ 1390 w 1468"/>
                  <a:gd name="T37" fmla="*/ 660 h 1244"/>
                  <a:gd name="T38" fmla="*/ 1369 w 1468"/>
                  <a:gd name="T39" fmla="*/ 681 h 1244"/>
                  <a:gd name="T40" fmla="*/ 1343 w 1468"/>
                  <a:gd name="T41" fmla="*/ 702 h 1244"/>
                  <a:gd name="T42" fmla="*/ 1296 w 1468"/>
                  <a:gd name="T43" fmla="*/ 733 h 1244"/>
                  <a:gd name="T44" fmla="*/ 1218 w 1468"/>
                  <a:gd name="T45" fmla="*/ 771 h 1244"/>
                  <a:gd name="T46" fmla="*/ 1129 w 1468"/>
                  <a:gd name="T47" fmla="*/ 808 h 1244"/>
                  <a:gd name="T48" fmla="*/ 1029 w 1468"/>
                  <a:gd name="T49" fmla="*/ 844 h 1244"/>
                  <a:gd name="T50" fmla="*/ 864 w 1468"/>
                  <a:gd name="T51" fmla="*/ 897 h 1244"/>
                  <a:gd name="T52" fmla="*/ 509 w 1468"/>
                  <a:gd name="T53" fmla="*/ 1009 h 1244"/>
                  <a:gd name="T54" fmla="*/ 392 w 1468"/>
                  <a:gd name="T55" fmla="*/ 1049 h 1244"/>
                  <a:gd name="T56" fmla="*/ 280 w 1468"/>
                  <a:gd name="T57" fmla="*/ 1092 h 1244"/>
                  <a:gd name="T58" fmla="*/ 177 w 1468"/>
                  <a:gd name="T59" fmla="*/ 1139 h 1244"/>
                  <a:gd name="T60" fmla="*/ 83 w 1468"/>
                  <a:gd name="T61" fmla="*/ 1189 h 1244"/>
                  <a:gd name="T62" fmla="*/ 0 w 1468"/>
                  <a:gd name="T63" fmla="*/ 1244 h 1244"/>
                  <a:gd name="T64" fmla="*/ 280 w 1468"/>
                  <a:gd name="T65" fmla="*/ 1244 h 1244"/>
                  <a:gd name="T66" fmla="*/ 467 w 1468"/>
                  <a:gd name="T67" fmla="*/ 1184 h 1244"/>
                  <a:gd name="T68" fmla="*/ 763 w 1468"/>
                  <a:gd name="T69" fmla="*/ 1090 h 1244"/>
                  <a:gd name="T70" fmla="*/ 911 w 1468"/>
                  <a:gd name="T71" fmla="*/ 1039 h 1244"/>
                  <a:gd name="T72" fmla="*/ 1005 w 1468"/>
                  <a:gd name="T73" fmla="*/ 1003 h 1244"/>
                  <a:gd name="T74" fmla="*/ 1094 w 1468"/>
                  <a:gd name="T75" fmla="*/ 965 h 1244"/>
                  <a:gd name="T76" fmla="*/ 1178 w 1468"/>
                  <a:gd name="T77" fmla="*/ 924 h 1244"/>
                  <a:gd name="T78" fmla="*/ 1253 w 1468"/>
                  <a:gd name="T79" fmla="*/ 880 h 1244"/>
                  <a:gd name="T80" fmla="*/ 1319 w 1468"/>
                  <a:gd name="T81" fmla="*/ 834 h 1244"/>
                  <a:gd name="T82" fmla="*/ 1376 w 1468"/>
                  <a:gd name="T83" fmla="*/ 784 h 1244"/>
                  <a:gd name="T84" fmla="*/ 1419 w 1468"/>
                  <a:gd name="T85" fmla="*/ 730 h 1244"/>
                  <a:gd name="T86" fmla="*/ 1444 w 1468"/>
                  <a:gd name="T87" fmla="*/ 687 h 1244"/>
                  <a:gd name="T88" fmla="*/ 1455 w 1468"/>
                  <a:gd name="T89" fmla="*/ 657 h 1244"/>
                  <a:gd name="T90" fmla="*/ 1463 w 1468"/>
                  <a:gd name="T91" fmla="*/ 626 h 1244"/>
                  <a:gd name="T92" fmla="*/ 1468 w 1468"/>
                  <a:gd name="T93" fmla="*/ 594 h 1244"/>
                  <a:gd name="T94" fmla="*/ 1468 w 1468"/>
                  <a:gd name="T95" fmla="*/ 577 h 1244"/>
                  <a:gd name="T96" fmla="*/ 1466 w 1468"/>
                  <a:gd name="T97" fmla="*/ 551 h 1244"/>
                  <a:gd name="T98" fmla="*/ 1457 w 1468"/>
                  <a:gd name="T99" fmla="*/ 499 h 1244"/>
                  <a:gd name="T100" fmla="*/ 1436 w 1468"/>
                  <a:gd name="T101" fmla="*/ 450 h 1244"/>
                  <a:gd name="T102" fmla="*/ 1405 w 1468"/>
                  <a:gd name="T103" fmla="*/ 404 h 1244"/>
                  <a:gd name="T104" fmla="*/ 1366 w 1468"/>
                  <a:gd name="T105" fmla="*/ 361 h 1244"/>
                  <a:gd name="T106" fmla="*/ 1319 w 1468"/>
                  <a:gd name="T107" fmla="*/ 321 h 1244"/>
                  <a:gd name="T108" fmla="*/ 1267 w 1468"/>
                  <a:gd name="T109" fmla="*/ 282 h 1244"/>
                  <a:gd name="T110" fmla="*/ 1207 w 1468"/>
                  <a:gd name="T111" fmla="*/ 246 h 1244"/>
                  <a:gd name="T112" fmla="*/ 1142 w 1468"/>
                  <a:gd name="T113" fmla="*/ 211 h 1244"/>
                  <a:gd name="T114" fmla="*/ 1071 w 1468"/>
                  <a:gd name="T115" fmla="*/ 180 h 1244"/>
                  <a:gd name="T116" fmla="*/ 961 w 1468"/>
                  <a:gd name="T117" fmla="*/ 134 h 1244"/>
                  <a:gd name="T118" fmla="*/ 802 w 1468"/>
                  <a:gd name="T119" fmla="*/ 78 h 1244"/>
                  <a:gd name="T120" fmla="*/ 638 w 1468"/>
                  <a:gd name="T121" fmla="*/ 25 h 1244"/>
                  <a:gd name="T122" fmla="*/ 557 w 1468"/>
                  <a:gd name="T123" fmla="*/ 0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68" h="1244">
                    <a:moveTo>
                      <a:pt x="557" y="0"/>
                    </a:moveTo>
                    <a:lnTo>
                      <a:pt x="557" y="0"/>
                    </a:lnTo>
                    <a:lnTo>
                      <a:pt x="433" y="39"/>
                    </a:lnTo>
                    <a:lnTo>
                      <a:pt x="373" y="57"/>
                    </a:lnTo>
                    <a:lnTo>
                      <a:pt x="316" y="76"/>
                    </a:lnTo>
                    <a:lnTo>
                      <a:pt x="316" y="76"/>
                    </a:lnTo>
                    <a:lnTo>
                      <a:pt x="360" y="94"/>
                    </a:lnTo>
                    <a:lnTo>
                      <a:pt x="405" y="110"/>
                    </a:lnTo>
                    <a:lnTo>
                      <a:pt x="497" y="142"/>
                    </a:lnTo>
                    <a:lnTo>
                      <a:pt x="591" y="173"/>
                    </a:lnTo>
                    <a:lnTo>
                      <a:pt x="685" y="202"/>
                    </a:lnTo>
                    <a:lnTo>
                      <a:pt x="872" y="259"/>
                    </a:lnTo>
                    <a:lnTo>
                      <a:pt x="961" y="288"/>
                    </a:lnTo>
                    <a:lnTo>
                      <a:pt x="1045" y="315"/>
                    </a:lnTo>
                    <a:lnTo>
                      <a:pt x="1125" y="344"/>
                    </a:lnTo>
                    <a:lnTo>
                      <a:pt x="1162" y="359"/>
                    </a:lnTo>
                    <a:lnTo>
                      <a:pt x="1197" y="374"/>
                    </a:lnTo>
                    <a:lnTo>
                      <a:pt x="1230" y="388"/>
                    </a:lnTo>
                    <a:lnTo>
                      <a:pt x="1262" y="403"/>
                    </a:lnTo>
                    <a:lnTo>
                      <a:pt x="1291" y="418"/>
                    </a:lnTo>
                    <a:lnTo>
                      <a:pt x="1317" y="434"/>
                    </a:lnTo>
                    <a:lnTo>
                      <a:pt x="1342" y="451"/>
                    </a:lnTo>
                    <a:lnTo>
                      <a:pt x="1363" y="467"/>
                    </a:lnTo>
                    <a:lnTo>
                      <a:pt x="1381" y="484"/>
                    </a:lnTo>
                    <a:lnTo>
                      <a:pt x="1397" y="502"/>
                    </a:lnTo>
                    <a:lnTo>
                      <a:pt x="1410" y="520"/>
                    </a:lnTo>
                    <a:lnTo>
                      <a:pt x="1418" y="538"/>
                    </a:lnTo>
                    <a:lnTo>
                      <a:pt x="1423" y="557"/>
                    </a:lnTo>
                    <a:lnTo>
                      <a:pt x="1426" y="577"/>
                    </a:lnTo>
                    <a:lnTo>
                      <a:pt x="1426" y="577"/>
                    </a:lnTo>
                    <a:lnTo>
                      <a:pt x="1426" y="577"/>
                    </a:lnTo>
                    <a:lnTo>
                      <a:pt x="1424" y="590"/>
                    </a:lnTo>
                    <a:lnTo>
                      <a:pt x="1423" y="602"/>
                    </a:lnTo>
                    <a:lnTo>
                      <a:pt x="1419" y="614"/>
                    </a:lnTo>
                    <a:lnTo>
                      <a:pt x="1415" y="626"/>
                    </a:lnTo>
                    <a:lnTo>
                      <a:pt x="1408" y="638"/>
                    </a:lnTo>
                    <a:lnTo>
                      <a:pt x="1400" y="648"/>
                    </a:lnTo>
                    <a:lnTo>
                      <a:pt x="1390" y="660"/>
                    </a:lnTo>
                    <a:lnTo>
                      <a:pt x="1381" y="670"/>
                    </a:lnTo>
                    <a:lnTo>
                      <a:pt x="1369" y="681"/>
                    </a:lnTo>
                    <a:lnTo>
                      <a:pt x="1356" y="692"/>
                    </a:lnTo>
                    <a:lnTo>
                      <a:pt x="1343" y="702"/>
                    </a:lnTo>
                    <a:lnTo>
                      <a:pt x="1329" y="713"/>
                    </a:lnTo>
                    <a:lnTo>
                      <a:pt x="1296" y="733"/>
                    </a:lnTo>
                    <a:lnTo>
                      <a:pt x="1259" y="752"/>
                    </a:lnTo>
                    <a:lnTo>
                      <a:pt x="1218" y="771"/>
                    </a:lnTo>
                    <a:lnTo>
                      <a:pt x="1176" y="790"/>
                    </a:lnTo>
                    <a:lnTo>
                      <a:pt x="1129" y="808"/>
                    </a:lnTo>
                    <a:lnTo>
                      <a:pt x="1081" y="826"/>
                    </a:lnTo>
                    <a:lnTo>
                      <a:pt x="1029" y="844"/>
                    </a:lnTo>
                    <a:lnTo>
                      <a:pt x="975" y="862"/>
                    </a:lnTo>
                    <a:lnTo>
                      <a:pt x="864" y="897"/>
                    </a:lnTo>
                    <a:lnTo>
                      <a:pt x="627" y="970"/>
                    </a:lnTo>
                    <a:lnTo>
                      <a:pt x="509" y="1009"/>
                    </a:lnTo>
                    <a:lnTo>
                      <a:pt x="449" y="1029"/>
                    </a:lnTo>
                    <a:lnTo>
                      <a:pt x="392" y="1049"/>
                    </a:lnTo>
                    <a:lnTo>
                      <a:pt x="335" y="1070"/>
                    </a:lnTo>
                    <a:lnTo>
                      <a:pt x="280" y="1092"/>
                    </a:lnTo>
                    <a:lnTo>
                      <a:pt x="227" y="1115"/>
                    </a:lnTo>
                    <a:lnTo>
                      <a:pt x="177" y="1139"/>
                    </a:lnTo>
                    <a:lnTo>
                      <a:pt x="128" y="1163"/>
                    </a:lnTo>
                    <a:lnTo>
                      <a:pt x="83" y="1189"/>
                    </a:lnTo>
                    <a:lnTo>
                      <a:pt x="39" y="1215"/>
                    </a:lnTo>
                    <a:lnTo>
                      <a:pt x="0" y="1244"/>
                    </a:lnTo>
                    <a:lnTo>
                      <a:pt x="280" y="1244"/>
                    </a:lnTo>
                    <a:lnTo>
                      <a:pt x="280" y="1244"/>
                    </a:lnTo>
                    <a:lnTo>
                      <a:pt x="371" y="1213"/>
                    </a:lnTo>
                    <a:lnTo>
                      <a:pt x="467" y="1184"/>
                    </a:lnTo>
                    <a:lnTo>
                      <a:pt x="664" y="1122"/>
                    </a:lnTo>
                    <a:lnTo>
                      <a:pt x="763" y="1090"/>
                    </a:lnTo>
                    <a:lnTo>
                      <a:pt x="862" y="1056"/>
                    </a:lnTo>
                    <a:lnTo>
                      <a:pt x="911" y="1039"/>
                    </a:lnTo>
                    <a:lnTo>
                      <a:pt x="959" y="1021"/>
                    </a:lnTo>
                    <a:lnTo>
                      <a:pt x="1005" y="1003"/>
                    </a:lnTo>
                    <a:lnTo>
                      <a:pt x="1050" y="984"/>
                    </a:lnTo>
                    <a:lnTo>
                      <a:pt x="1094" y="965"/>
                    </a:lnTo>
                    <a:lnTo>
                      <a:pt x="1137" y="945"/>
                    </a:lnTo>
                    <a:lnTo>
                      <a:pt x="1178" y="924"/>
                    </a:lnTo>
                    <a:lnTo>
                      <a:pt x="1217" y="903"/>
                    </a:lnTo>
                    <a:lnTo>
                      <a:pt x="1253" y="880"/>
                    </a:lnTo>
                    <a:lnTo>
                      <a:pt x="1288" y="858"/>
                    </a:lnTo>
                    <a:lnTo>
                      <a:pt x="1319" y="834"/>
                    </a:lnTo>
                    <a:lnTo>
                      <a:pt x="1348" y="809"/>
                    </a:lnTo>
                    <a:lnTo>
                      <a:pt x="1376" y="784"/>
                    </a:lnTo>
                    <a:lnTo>
                      <a:pt x="1398" y="757"/>
                    </a:lnTo>
                    <a:lnTo>
                      <a:pt x="1419" y="730"/>
                    </a:lnTo>
                    <a:lnTo>
                      <a:pt x="1437" y="702"/>
                    </a:lnTo>
                    <a:lnTo>
                      <a:pt x="1444" y="687"/>
                    </a:lnTo>
                    <a:lnTo>
                      <a:pt x="1450" y="673"/>
                    </a:lnTo>
                    <a:lnTo>
                      <a:pt x="1455" y="657"/>
                    </a:lnTo>
                    <a:lnTo>
                      <a:pt x="1460" y="642"/>
                    </a:lnTo>
                    <a:lnTo>
                      <a:pt x="1463" y="626"/>
                    </a:lnTo>
                    <a:lnTo>
                      <a:pt x="1466" y="610"/>
                    </a:lnTo>
                    <a:lnTo>
                      <a:pt x="1468" y="594"/>
                    </a:lnTo>
                    <a:lnTo>
                      <a:pt x="1468" y="577"/>
                    </a:lnTo>
                    <a:lnTo>
                      <a:pt x="1468" y="577"/>
                    </a:lnTo>
                    <a:lnTo>
                      <a:pt x="1468" y="577"/>
                    </a:lnTo>
                    <a:lnTo>
                      <a:pt x="1466" y="551"/>
                    </a:lnTo>
                    <a:lnTo>
                      <a:pt x="1463" y="524"/>
                    </a:lnTo>
                    <a:lnTo>
                      <a:pt x="1457" y="499"/>
                    </a:lnTo>
                    <a:lnTo>
                      <a:pt x="1447" y="474"/>
                    </a:lnTo>
                    <a:lnTo>
                      <a:pt x="1436" y="450"/>
                    </a:lnTo>
                    <a:lnTo>
                      <a:pt x="1421" y="427"/>
                    </a:lnTo>
                    <a:lnTo>
                      <a:pt x="1405" y="404"/>
                    </a:lnTo>
                    <a:lnTo>
                      <a:pt x="1387" y="382"/>
                    </a:lnTo>
                    <a:lnTo>
                      <a:pt x="1366" y="361"/>
                    </a:lnTo>
                    <a:lnTo>
                      <a:pt x="1343" y="341"/>
                    </a:lnTo>
                    <a:lnTo>
                      <a:pt x="1319" y="321"/>
                    </a:lnTo>
                    <a:lnTo>
                      <a:pt x="1295" y="301"/>
                    </a:lnTo>
                    <a:lnTo>
                      <a:pt x="1267" y="282"/>
                    </a:lnTo>
                    <a:lnTo>
                      <a:pt x="1238" y="263"/>
                    </a:lnTo>
                    <a:lnTo>
                      <a:pt x="1207" y="246"/>
                    </a:lnTo>
                    <a:lnTo>
                      <a:pt x="1175" y="228"/>
                    </a:lnTo>
                    <a:lnTo>
                      <a:pt x="1142" y="211"/>
                    </a:lnTo>
                    <a:lnTo>
                      <a:pt x="1107" y="195"/>
                    </a:lnTo>
                    <a:lnTo>
                      <a:pt x="1071" y="180"/>
                    </a:lnTo>
                    <a:lnTo>
                      <a:pt x="1035" y="164"/>
                    </a:lnTo>
                    <a:lnTo>
                      <a:pt x="961" y="134"/>
                    </a:lnTo>
                    <a:lnTo>
                      <a:pt x="881" y="105"/>
                    </a:lnTo>
                    <a:lnTo>
                      <a:pt x="802" y="78"/>
                    </a:lnTo>
                    <a:lnTo>
                      <a:pt x="721" y="51"/>
                    </a:lnTo>
                    <a:lnTo>
                      <a:pt x="638" y="25"/>
                    </a:lnTo>
                    <a:lnTo>
                      <a:pt x="557" y="0"/>
                    </a:lnTo>
                    <a:lnTo>
                      <a:pt x="55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418" name="Freeform 21">
                <a:extLst>
                  <a:ext uri="{FF2B5EF4-FFF2-40B4-BE49-F238E27FC236}">
                    <a16:creationId xmlns:a16="http://schemas.microsoft.com/office/drawing/2014/main" id="{45A753D4-7305-B4EE-4EE6-35E4E6DA64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695" y="4484102"/>
                <a:ext cx="437020" cy="645306"/>
              </a:xfrm>
              <a:custGeom>
                <a:avLst/>
                <a:gdLst>
                  <a:gd name="T0" fmla="*/ 43 w 1628"/>
                  <a:gd name="T1" fmla="*/ 1217 h 1506"/>
                  <a:gd name="T2" fmla="*/ 64 w 1628"/>
                  <a:gd name="T3" fmla="*/ 1266 h 1506"/>
                  <a:gd name="T4" fmla="*/ 110 w 1628"/>
                  <a:gd name="T5" fmla="*/ 1313 h 1506"/>
                  <a:gd name="T6" fmla="*/ 176 w 1628"/>
                  <a:gd name="T7" fmla="*/ 1356 h 1506"/>
                  <a:gd name="T8" fmla="*/ 259 w 1628"/>
                  <a:gd name="T9" fmla="*/ 1397 h 1506"/>
                  <a:gd name="T10" fmla="*/ 358 w 1628"/>
                  <a:gd name="T11" fmla="*/ 1437 h 1506"/>
                  <a:gd name="T12" fmla="*/ 251 w 1628"/>
                  <a:gd name="T13" fmla="*/ 1487 h 1506"/>
                  <a:gd name="T14" fmla="*/ 192 w 1628"/>
                  <a:gd name="T15" fmla="*/ 1490 h 1506"/>
                  <a:gd name="T16" fmla="*/ 128 w 1628"/>
                  <a:gd name="T17" fmla="*/ 1441 h 1506"/>
                  <a:gd name="T18" fmla="*/ 73 w 1628"/>
                  <a:gd name="T19" fmla="*/ 1387 h 1506"/>
                  <a:gd name="T20" fmla="*/ 34 w 1628"/>
                  <a:gd name="T21" fmla="*/ 1330 h 1506"/>
                  <a:gd name="T22" fmla="*/ 8 w 1628"/>
                  <a:gd name="T23" fmla="*/ 1267 h 1506"/>
                  <a:gd name="T24" fmla="*/ 0 w 1628"/>
                  <a:gd name="T25" fmla="*/ 1199 h 1506"/>
                  <a:gd name="T26" fmla="*/ 3 w 1628"/>
                  <a:gd name="T27" fmla="*/ 1150 h 1506"/>
                  <a:gd name="T28" fmla="*/ 27 w 1628"/>
                  <a:gd name="T29" fmla="*/ 1081 h 1506"/>
                  <a:gd name="T30" fmla="*/ 68 w 1628"/>
                  <a:gd name="T31" fmla="*/ 1019 h 1506"/>
                  <a:gd name="T32" fmla="*/ 123 w 1628"/>
                  <a:gd name="T33" fmla="*/ 962 h 1506"/>
                  <a:gd name="T34" fmla="*/ 194 w 1628"/>
                  <a:gd name="T35" fmla="*/ 908 h 1506"/>
                  <a:gd name="T36" fmla="*/ 275 w 1628"/>
                  <a:gd name="T37" fmla="*/ 859 h 1506"/>
                  <a:gd name="T38" fmla="*/ 367 w 1628"/>
                  <a:gd name="T39" fmla="*/ 813 h 1506"/>
                  <a:gd name="T40" fmla="*/ 572 w 1628"/>
                  <a:gd name="T41" fmla="*/ 730 h 1506"/>
                  <a:gd name="T42" fmla="*/ 792 w 1628"/>
                  <a:gd name="T43" fmla="*/ 657 h 1506"/>
                  <a:gd name="T44" fmla="*/ 1152 w 1628"/>
                  <a:gd name="T45" fmla="*/ 546 h 1506"/>
                  <a:gd name="T46" fmla="*/ 1338 w 1628"/>
                  <a:gd name="T47" fmla="*/ 478 h 1506"/>
                  <a:gd name="T48" fmla="*/ 1440 w 1628"/>
                  <a:gd name="T49" fmla="*/ 432 h 1506"/>
                  <a:gd name="T50" fmla="*/ 1500 w 1628"/>
                  <a:gd name="T51" fmla="*/ 393 h 1506"/>
                  <a:gd name="T52" fmla="*/ 1547 w 1628"/>
                  <a:gd name="T53" fmla="*/ 354 h 1506"/>
                  <a:gd name="T54" fmla="*/ 1576 w 1628"/>
                  <a:gd name="T55" fmla="*/ 312 h 1506"/>
                  <a:gd name="T56" fmla="*/ 1586 w 1628"/>
                  <a:gd name="T57" fmla="*/ 266 h 1506"/>
                  <a:gd name="T58" fmla="*/ 1584 w 1628"/>
                  <a:gd name="T59" fmla="*/ 246 h 1506"/>
                  <a:gd name="T60" fmla="*/ 1555 w 1628"/>
                  <a:gd name="T61" fmla="*/ 189 h 1506"/>
                  <a:gd name="T62" fmla="*/ 1498 w 1628"/>
                  <a:gd name="T63" fmla="*/ 137 h 1506"/>
                  <a:gd name="T64" fmla="*/ 1414 w 1628"/>
                  <a:gd name="T65" fmla="*/ 88 h 1506"/>
                  <a:gd name="T66" fmla="*/ 1310 w 1628"/>
                  <a:gd name="T67" fmla="*/ 43 h 1506"/>
                  <a:gd name="T68" fmla="*/ 1189 w 1628"/>
                  <a:gd name="T69" fmla="*/ 0 h 1506"/>
                  <a:gd name="T70" fmla="*/ 1484 w 1628"/>
                  <a:gd name="T71" fmla="*/ 14 h 1506"/>
                  <a:gd name="T72" fmla="*/ 1532 w 1628"/>
                  <a:gd name="T73" fmla="*/ 58 h 1506"/>
                  <a:gd name="T74" fmla="*/ 1573 w 1628"/>
                  <a:gd name="T75" fmla="*/ 105 h 1506"/>
                  <a:gd name="T76" fmla="*/ 1604 w 1628"/>
                  <a:gd name="T77" fmla="*/ 155 h 1506"/>
                  <a:gd name="T78" fmla="*/ 1622 w 1628"/>
                  <a:gd name="T79" fmla="*/ 209 h 1506"/>
                  <a:gd name="T80" fmla="*/ 1628 w 1628"/>
                  <a:gd name="T81" fmla="*/ 266 h 1506"/>
                  <a:gd name="T82" fmla="*/ 1623 w 1628"/>
                  <a:gd name="T83" fmla="*/ 315 h 1506"/>
                  <a:gd name="T84" fmla="*/ 1600 w 1628"/>
                  <a:gd name="T85" fmla="*/ 383 h 1506"/>
                  <a:gd name="T86" fmla="*/ 1560 w 1628"/>
                  <a:gd name="T87" fmla="*/ 445 h 1506"/>
                  <a:gd name="T88" fmla="*/ 1503 w 1628"/>
                  <a:gd name="T89" fmla="*/ 503 h 1506"/>
                  <a:gd name="T90" fmla="*/ 1434 w 1628"/>
                  <a:gd name="T91" fmla="*/ 556 h 1506"/>
                  <a:gd name="T92" fmla="*/ 1353 w 1628"/>
                  <a:gd name="T93" fmla="*/ 605 h 1506"/>
                  <a:gd name="T94" fmla="*/ 1260 w 1628"/>
                  <a:gd name="T95" fmla="*/ 651 h 1506"/>
                  <a:gd name="T96" fmla="*/ 1056 w 1628"/>
                  <a:gd name="T97" fmla="*/ 734 h 1506"/>
                  <a:gd name="T98" fmla="*/ 836 w 1628"/>
                  <a:gd name="T99" fmla="*/ 808 h 1506"/>
                  <a:gd name="T100" fmla="*/ 476 w 1628"/>
                  <a:gd name="T101" fmla="*/ 920 h 1506"/>
                  <a:gd name="T102" fmla="*/ 290 w 1628"/>
                  <a:gd name="T103" fmla="*/ 988 h 1506"/>
                  <a:gd name="T104" fmla="*/ 188 w 1628"/>
                  <a:gd name="T105" fmla="*/ 1036 h 1506"/>
                  <a:gd name="T106" fmla="*/ 128 w 1628"/>
                  <a:gd name="T107" fmla="*/ 1073 h 1506"/>
                  <a:gd name="T108" fmla="*/ 81 w 1628"/>
                  <a:gd name="T109" fmla="*/ 1112 h 1506"/>
                  <a:gd name="T110" fmla="*/ 51 w 1628"/>
                  <a:gd name="T111" fmla="*/ 1155 h 1506"/>
                  <a:gd name="T112" fmla="*/ 42 w 1628"/>
                  <a:gd name="T113" fmla="*/ 1199 h 1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28" h="1506">
                    <a:moveTo>
                      <a:pt x="42" y="1199"/>
                    </a:moveTo>
                    <a:lnTo>
                      <a:pt x="42" y="1199"/>
                    </a:lnTo>
                    <a:lnTo>
                      <a:pt x="43" y="1217"/>
                    </a:lnTo>
                    <a:lnTo>
                      <a:pt x="48" y="1234"/>
                    </a:lnTo>
                    <a:lnTo>
                      <a:pt x="55" y="1250"/>
                    </a:lnTo>
                    <a:lnTo>
                      <a:pt x="64" y="1266"/>
                    </a:lnTo>
                    <a:lnTo>
                      <a:pt x="77" y="1282"/>
                    </a:lnTo>
                    <a:lnTo>
                      <a:pt x="92" y="1298"/>
                    </a:lnTo>
                    <a:lnTo>
                      <a:pt x="110" y="1313"/>
                    </a:lnTo>
                    <a:lnTo>
                      <a:pt x="131" y="1327"/>
                    </a:lnTo>
                    <a:lnTo>
                      <a:pt x="152" y="1341"/>
                    </a:lnTo>
                    <a:lnTo>
                      <a:pt x="176" y="1356"/>
                    </a:lnTo>
                    <a:lnTo>
                      <a:pt x="202" y="1370"/>
                    </a:lnTo>
                    <a:lnTo>
                      <a:pt x="230" y="1384"/>
                    </a:lnTo>
                    <a:lnTo>
                      <a:pt x="259" y="1397"/>
                    </a:lnTo>
                    <a:lnTo>
                      <a:pt x="291" y="1410"/>
                    </a:lnTo>
                    <a:lnTo>
                      <a:pt x="358" y="1437"/>
                    </a:lnTo>
                    <a:lnTo>
                      <a:pt x="358" y="1437"/>
                    </a:lnTo>
                    <a:lnTo>
                      <a:pt x="320" y="1453"/>
                    </a:lnTo>
                    <a:lnTo>
                      <a:pt x="285" y="1471"/>
                    </a:lnTo>
                    <a:lnTo>
                      <a:pt x="251" y="1487"/>
                    </a:lnTo>
                    <a:lnTo>
                      <a:pt x="217" y="1506"/>
                    </a:lnTo>
                    <a:lnTo>
                      <a:pt x="217" y="1506"/>
                    </a:lnTo>
                    <a:lnTo>
                      <a:pt x="192" y="1490"/>
                    </a:lnTo>
                    <a:lnTo>
                      <a:pt x="170" y="1474"/>
                    </a:lnTo>
                    <a:lnTo>
                      <a:pt x="147" y="1458"/>
                    </a:lnTo>
                    <a:lnTo>
                      <a:pt x="128" y="1441"/>
                    </a:lnTo>
                    <a:lnTo>
                      <a:pt x="108" y="1423"/>
                    </a:lnTo>
                    <a:lnTo>
                      <a:pt x="90" y="1406"/>
                    </a:lnTo>
                    <a:lnTo>
                      <a:pt x="73" y="1387"/>
                    </a:lnTo>
                    <a:lnTo>
                      <a:pt x="58" y="1369"/>
                    </a:lnTo>
                    <a:lnTo>
                      <a:pt x="45" y="1350"/>
                    </a:lnTo>
                    <a:lnTo>
                      <a:pt x="34" y="1330"/>
                    </a:lnTo>
                    <a:lnTo>
                      <a:pt x="22" y="1309"/>
                    </a:lnTo>
                    <a:lnTo>
                      <a:pt x="14" y="1288"/>
                    </a:lnTo>
                    <a:lnTo>
                      <a:pt x="8" y="1267"/>
                    </a:lnTo>
                    <a:lnTo>
                      <a:pt x="3" y="1245"/>
                    </a:lnTo>
                    <a:lnTo>
                      <a:pt x="0" y="1222"/>
                    </a:lnTo>
                    <a:lnTo>
                      <a:pt x="0" y="1199"/>
                    </a:lnTo>
                    <a:lnTo>
                      <a:pt x="0" y="1199"/>
                    </a:lnTo>
                    <a:lnTo>
                      <a:pt x="0" y="1175"/>
                    </a:lnTo>
                    <a:lnTo>
                      <a:pt x="3" y="1150"/>
                    </a:lnTo>
                    <a:lnTo>
                      <a:pt x="9" y="1127"/>
                    </a:lnTo>
                    <a:lnTo>
                      <a:pt x="17" y="1104"/>
                    </a:lnTo>
                    <a:lnTo>
                      <a:pt x="27" y="1081"/>
                    </a:lnTo>
                    <a:lnTo>
                      <a:pt x="39" y="1060"/>
                    </a:lnTo>
                    <a:lnTo>
                      <a:pt x="51" y="1039"/>
                    </a:lnTo>
                    <a:lnTo>
                      <a:pt x="68" y="1019"/>
                    </a:lnTo>
                    <a:lnTo>
                      <a:pt x="84" y="999"/>
                    </a:lnTo>
                    <a:lnTo>
                      <a:pt x="103" y="980"/>
                    </a:lnTo>
                    <a:lnTo>
                      <a:pt x="123" y="962"/>
                    </a:lnTo>
                    <a:lnTo>
                      <a:pt x="145" y="943"/>
                    </a:lnTo>
                    <a:lnTo>
                      <a:pt x="168" y="926"/>
                    </a:lnTo>
                    <a:lnTo>
                      <a:pt x="194" y="908"/>
                    </a:lnTo>
                    <a:lnTo>
                      <a:pt x="220" y="891"/>
                    </a:lnTo>
                    <a:lnTo>
                      <a:pt x="248" y="875"/>
                    </a:lnTo>
                    <a:lnTo>
                      <a:pt x="275" y="859"/>
                    </a:lnTo>
                    <a:lnTo>
                      <a:pt x="304" y="843"/>
                    </a:lnTo>
                    <a:lnTo>
                      <a:pt x="335" y="828"/>
                    </a:lnTo>
                    <a:lnTo>
                      <a:pt x="367" y="813"/>
                    </a:lnTo>
                    <a:lnTo>
                      <a:pt x="432" y="785"/>
                    </a:lnTo>
                    <a:lnTo>
                      <a:pt x="500" y="757"/>
                    </a:lnTo>
                    <a:lnTo>
                      <a:pt x="572" y="730"/>
                    </a:lnTo>
                    <a:lnTo>
                      <a:pt x="644" y="706"/>
                    </a:lnTo>
                    <a:lnTo>
                      <a:pt x="717" y="682"/>
                    </a:lnTo>
                    <a:lnTo>
                      <a:pt x="792" y="657"/>
                    </a:lnTo>
                    <a:lnTo>
                      <a:pt x="941" y="612"/>
                    </a:lnTo>
                    <a:lnTo>
                      <a:pt x="1084" y="567"/>
                    </a:lnTo>
                    <a:lnTo>
                      <a:pt x="1152" y="546"/>
                    </a:lnTo>
                    <a:lnTo>
                      <a:pt x="1218" y="524"/>
                    </a:lnTo>
                    <a:lnTo>
                      <a:pt x="1280" y="501"/>
                    </a:lnTo>
                    <a:lnTo>
                      <a:pt x="1338" y="478"/>
                    </a:lnTo>
                    <a:lnTo>
                      <a:pt x="1391" y="455"/>
                    </a:lnTo>
                    <a:lnTo>
                      <a:pt x="1416" y="443"/>
                    </a:lnTo>
                    <a:lnTo>
                      <a:pt x="1440" y="432"/>
                    </a:lnTo>
                    <a:lnTo>
                      <a:pt x="1461" y="419"/>
                    </a:lnTo>
                    <a:lnTo>
                      <a:pt x="1482" y="406"/>
                    </a:lnTo>
                    <a:lnTo>
                      <a:pt x="1500" y="393"/>
                    </a:lnTo>
                    <a:lnTo>
                      <a:pt x="1518" y="381"/>
                    </a:lnTo>
                    <a:lnTo>
                      <a:pt x="1532" y="368"/>
                    </a:lnTo>
                    <a:lnTo>
                      <a:pt x="1547" y="354"/>
                    </a:lnTo>
                    <a:lnTo>
                      <a:pt x="1558" y="340"/>
                    </a:lnTo>
                    <a:lnTo>
                      <a:pt x="1568" y="327"/>
                    </a:lnTo>
                    <a:lnTo>
                      <a:pt x="1576" y="312"/>
                    </a:lnTo>
                    <a:lnTo>
                      <a:pt x="1581" y="297"/>
                    </a:lnTo>
                    <a:lnTo>
                      <a:pt x="1584" y="282"/>
                    </a:lnTo>
                    <a:lnTo>
                      <a:pt x="1586" y="266"/>
                    </a:lnTo>
                    <a:lnTo>
                      <a:pt x="1586" y="266"/>
                    </a:lnTo>
                    <a:lnTo>
                      <a:pt x="1586" y="256"/>
                    </a:lnTo>
                    <a:lnTo>
                      <a:pt x="1584" y="246"/>
                    </a:lnTo>
                    <a:lnTo>
                      <a:pt x="1578" y="227"/>
                    </a:lnTo>
                    <a:lnTo>
                      <a:pt x="1568" y="208"/>
                    </a:lnTo>
                    <a:lnTo>
                      <a:pt x="1555" y="189"/>
                    </a:lnTo>
                    <a:lnTo>
                      <a:pt x="1539" y="171"/>
                    </a:lnTo>
                    <a:lnTo>
                      <a:pt x="1519" y="154"/>
                    </a:lnTo>
                    <a:lnTo>
                      <a:pt x="1498" y="137"/>
                    </a:lnTo>
                    <a:lnTo>
                      <a:pt x="1472" y="121"/>
                    </a:lnTo>
                    <a:lnTo>
                      <a:pt x="1445" y="104"/>
                    </a:lnTo>
                    <a:lnTo>
                      <a:pt x="1414" y="88"/>
                    </a:lnTo>
                    <a:lnTo>
                      <a:pt x="1382" y="73"/>
                    </a:lnTo>
                    <a:lnTo>
                      <a:pt x="1346" y="58"/>
                    </a:lnTo>
                    <a:lnTo>
                      <a:pt x="1310" y="43"/>
                    </a:lnTo>
                    <a:lnTo>
                      <a:pt x="1272" y="29"/>
                    </a:lnTo>
                    <a:lnTo>
                      <a:pt x="1231" y="14"/>
                    </a:lnTo>
                    <a:lnTo>
                      <a:pt x="1189" y="0"/>
                    </a:lnTo>
                    <a:lnTo>
                      <a:pt x="1466" y="0"/>
                    </a:lnTo>
                    <a:lnTo>
                      <a:pt x="1466" y="0"/>
                    </a:lnTo>
                    <a:lnTo>
                      <a:pt x="1484" y="14"/>
                    </a:lnTo>
                    <a:lnTo>
                      <a:pt x="1502" y="29"/>
                    </a:lnTo>
                    <a:lnTo>
                      <a:pt x="1518" y="42"/>
                    </a:lnTo>
                    <a:lnTo>
                      <a:pt x="1532" y="58"/>
                    </a:lnTo>
                    <a:lnTo>
                      <a:pt x="1547" y="73"/>
                    </a:lnTo>
                    <a:lnTo>
                      <a:pt x="1562" y="89"/>
                    </a:lnTo>
                    <a:lnTo>
                      <a:pt x="1573" y="105"/>
                    </a:lnTo>
                    <a:lnTo>
                      <a:pt x="1584" y="121"/>
                    </a:lnTo>
                    <a:lnTo>
                      <a:pt x="1594" y="138"/>
                    </a:lnTo>
                    <a:lnTo>
                      <a:pt x="1604" y="155"/>
                    </a:lnTo>
                    <a:lnTo>
                      <a:pt x="1610" y="173"/>
                    </a:lnTo>
                    <a:lnTo>
                      <a:pt x="1617" y="191"/>
                    </a:lnTo>
                    <a:lnTo>
                      <a:pt x="1622" y="209"/>
                    </a:lnTo>
                    <a:lnTo>
                      <a:pt x="1625" y="228"/>
                    </a:lnTo>
                    <a:lnTo>
                      <a:pt x="1628" y="247"/>
                    </a:lnTo>
                    <a:lnTo>
                      <a:pt x="1628" y="266"/>
                    </a:lnTo>
                    <a:lnTo>
                      <a:pt x="1628" y="266"/>
                    </a:lnTo>
                    <a:lnTo>
                      <a:pt x="1628" y="291"/>
                    </a:lnTo>
                    <a:lnTo>
                      <a:pt x="1623" y="315"/>
                    </a:lnTo>
                    <a:lnTo>
                      <a:pt x="1618" y="338"/>
                    </a:lnTo>
                    <a:lnTo>
                      <a:pt x="1610" y="360"/>
                    </a:lnTo>
                    <a:lnTo>
                      <a:pt x="1600" y="383"/>
                    </a:lnTo>
                    <a:lnTo>
                      <a:pt x="1589" y="404"/>
                    </a:lnTo>
                    <a:lnTo>
                      <a:pt x="1576" y="425"/>
                    </a:lnTo>
                    <a:lnTo>
                      <a:pt x="1560" y="445"/>
                    </a:lnTo>
                    <a:lnTo>
                      <a:pt x="1544" y="464"/>
                    </a:lnTo>
                    <a:lnTo>
                      <a:pt x="1524" y="483"/>
                    </a:lnTo>
                    <a:lnTo>
                      <a:pt x="1503" y="503"/>
                    </a:lnTo>
                    <a:lnTo>
                      <a:pt x="1482" y="521"/>
                    </a:lnTo>
                    <a:lnTo>
                      <a:pt x="1458" y="539"/>
                    </a:lnTo>
                    <a:lnTo>
                      <a:pt x="1434" y="556"/>
                    </a:lnTo>
                    <a:lnTo>
                      <a:pt x="1408" y="573"/>
                    </a:lnTo>
                    <a:lnTo>
                      <a:pt x="1380" y="589"/>
                    </a:lnTo>
                    <a:lnTo>
                      <a:pt x="1353" y="605"/>
                    </a:lnTo>
                    <a:lnTo>
                      <a:pt x="1322" y="621"/>
                    </a:lnTo>
                    <a:lnTo>
                      <a:pt x="1293" y="636"/>
                    </a:lnTo>
                    <a:lnTo>
                      <a:pt x="1260" y="651"/>
                    </a:lnTo>
                    <a:lnTo>
                      <a:pt x="1195" y="680"/>
                    </a:lnTo>
                    <a:lnTo>
                      <a:pt x="1126" y="707"/>
                    </a:lnTo>
                    <a:lnTo>
                      <a:pt x="1056" y="734"/>
                    </a:lnTo>
                    <a:lnTo>
                      <a:pt x="983" y="759"/>
                    </a:lnTo>
                    <a:lnTo>
                      <a:pt x="909" y="784"/>
                    </a:lnTo>
                    <a:lnTo>
                      <a:pt x="836" y="808"/>
                    </a:lnTo>
                    <a:lnTo>
                      <a:pt x="687" y="853"/>
                    </a:lnTo>
                    <a:lnTo>
                      <a:pt x="544" y="898"/>
                    </a:lnTo>
                    <a:lnTo>
                      <a:pt x="476" y="920"/>
                    </a:lnTo>
                    <a:lnTo>
                      <a:pt x="410" y="944"/>
                    </a:lnTo>
                    <a:lnTo>
                      <a:pt x="348" y="966"/>
                    </a:lnTo>
                    <a:lnTo>
                      <a:pt x="290" y="988"/>
                    </a:lnTo>
                    <a:lnTo>
                      <a:pt x="236" y="1011"/>
                    </a:lnTo>
                    <a:lnTo>
                      <a:pt x="212" y="1024"/>
                    </a:lnTo>
                    <a:lnTo>
                      <a:pt x="188" y="1036"/>
                    </a:lnTo>
                    <a:lnTo>
                      <a:pt x="167" y="1048"/>
                    </a:lnTo>
                    <a:lnTo>
                      <a:pt x="145" y="1060"/>
                    </a:lnTo>
                    <a:lnTo>
                      <a:pt x="128" y="1073"/>
                    </a:lnTo>
                    <a:lnTo>
                      <a:pt x="110" y="1086"/>
                    </a:lnTo>
                    <a:lnTo>
                      <a:pt x="95" y="1099"/>
                    </a:lnTo>
                    <a:lnTo>
                      <a:pt x="81" y="1112"/>
                    </a:lnTo>
                    <a:lnTo>
                      <a:pt x="69" y="1126"/>
                    </a:lnTo>
                    <a:lnTo>
                      <a:pt x="60" y="1140"/>
                    </a:lnTo>
                    <a:lnTo>
                      <a:pt x="51" y="1155"/>
                    </a:lnTo>
                    <a:lnTo>
                      <a:pt x="47" y="1168"/>
                    </a:lnTo>
                    <a:lnTo>
                      <a:pt x="43" y="1184"/>
                    </a:lnTo>
                    <a:lnTo>
                      <a:pt x="42" y="1199"/>
                    </a:lnTo>
                    <a:lnTo>
                      <a:pt x="42" y="119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9420" name="Freeform 9419">
            <a:extLst>
              <a:ext uri="{FF2B5EF4-FFF2-40B4-BE49-F238E27FC236}">
                <a16:creationId xmlns:a16="http://schemas.microsoft.com/office/drawing/2014/main" id="{63A17507-6613-71AF-E4B4-8C1E7A1F840C}"/>
              </a:ext>
            </a:extLst>
          </p:cNvPr>
          <p:cNvSpPr/>
          <p:nvPr/>
        </p:nvSpPr>
        <p:spPr bwMode="auto">
          <a:xfrm>
            <a:off x="7218837" y="4795520"/>
            <a:ext cx="345440" cy="447040"/>
          </a:xfrm>
          <a:custGeom>
            <a:avLst/>
            <a:gdLst>
              <a:gd name="connsiteX0" fmla="*/ 345440 w 345440"/>
              <a:gd name="connsiteY0" fmla="*/ 0 h 447040"/>
              <a:gd name="connsiteX1" fmla="*/ 203200 w 345440"/>
              <a:gd name="connsiteY1" fmla="*/ 254000 h 447040"/>
              <a:gd name="connsiteX2" fmla="*/ 0 w 345440"/>
              <a:gd name="connsiteY2" fmla="*/ 447040 h 44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440" h="447040">
                <a:moveTo>
                  <a:pt x="345440" y="0"/>
                </a:moveTo>
                <a:cubicBezTo>
                  <a:pt x="303106" y="89746"/>
                  <a:pt x="260773" y="179493"/>
                  <a:pt x="203200" y="254000"/>
                </a:cubicBezTo>
                <a:cubicBezTo>
                  <a:pt x="145627" y="328507"/>
                  <a:pt x="72813" y="387773"/>
                  <a:pt x="0" y="447040"/>
                </a:cubicBezTo>
              </a:path>
            </a:pathLst>
          </a:custGeom>
          <a:noFill/>
          <a:ln w="28575">
            <a:solidFill>
              <a:schemeClr val="tx1"/>
            </a:solidFill>
            <a:miter lim="800000"/>
            <a:headEnd type="none" w="med" len="med"/>
            <a:tailEnd type="triangle" w="med" len="med"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421" name="Freeform 9420">
            <a:extLst>
              <a:ext uri="{FF2B5EF4-FFF2-40B4-BE49-F238E27FC236}">
                <a16:creationId xmlns:a16="http://schemas.microsoft.com/office/drawing/2014/main" id="{58406592-BF00-4D1B-DEFF-785FAF72D023}"/>
              </a:ext>
            </a:extLst>
          </p:cNvPr>
          <p:cNvSpPr/>
          <p:nvPr/>
        </p:nvSpPr>
        <p:spPr bwMode="auto">
          <a:xfrm>
            <a:off x="8171701" y="4813922"/>
            <a:ext cx="675640" cy="489678"/>
          </a:xfrm>
          <a:custGeom>
            <a:avLst/>
            <a:gdLst>
              <a:gd name="connsiteX0" fmla="*/ 345440 w 345440"/>
              <a:gd name="connsiteY0" fmla="*/ 0 h 447040"/>
              <a:gd name="connsiteX1" fmla="*/ 203200 w 345440"/>
              <a:gd name="connsiteY1" fmla="*/ 254000 h 447040"/>
              <a:gd name="connsiteX2" fmla="*/ 0 w 345440"/>
              <a:gd name="connsiteY2" fmla="*/ 447040 h 44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440" h="447040">
                <a:moveTo>
                  <a:pt x="345440" y="0"/>
                </a:moveTo>
                <a:cubicBezTo>
                  <a:pt x="303106" y="89746"/>
                  <a:pt x="260773" y="179493"/>
                  <a:pt x="203200" y="254000"/>
                </a:cubicBezTo>
                <a:cubicBezTo>
                  <a:pt x="145627" y="328507"/>
                  <a:pt x="72813" y="387773"/>
                  <a:pt x="0" y="447040"/>
                </a:cubicBezTo>
              </a:path>
            </a:pathLst>
          </a:custGeom>
          <a:noFill/>
          <a:ln w="28575">
            <a:solidFill>
              <a:schemeClr val="tx1"/>
            </a:solidFill>
            <a:miter lim="800000"/>
            <a:headEnd type="none" w="med" len="med"/>
            <a:tailEnd type="triangle" w="med" len="med"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422" name="Freeform 9421">
            <a:extLst>
              <a:ext uri="{FF2B5EF4-FFF2-40B4-BE49-F238E27FC236}">
                <a16:creationId xmlns:a16="http://schemas.microsoft.com/office/drawing/2014/main" id="{6BC51132-D5E0-0A1E-F505-18E809CE9072}"/>
              </a:ext>
            </a:extLst>
          </p:cNvPr>
          <p:cNvSpPr/>
          <p:nvPr/>
        </p:nvSpPr>
        <p:spPr bwMode="auto">
          <a:xfrm rot="14400000">
            <a:off x="8598413" y="2652711"/>
            <a:ext cx="602847" cy="580855"/>
          </a:xfrm>
          <a:custGeom>
            <a:avLst/>
            <a:gdLst>
              <a:gd name="connsiteX0" fmla="*/ 345440 w 345440"/>
              <a:gd name="connsiteY0" fmla="*/ 0 h 447040"/>
              <a:gd name="connsiteX1" fmla="*/ 203200 w 345440"/>
              <a:gd name="connsiteY1" fmla="*/ 254000 h 447040"/>
              <a:gd name="connsiteX2" fmla="*/ 0 w 345440"/>
              <a:gd name="connsiteY2" fmla="*/ 447040 h 44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440" h="447040">
                <a:moveTo>
                  <a:pt x="345440" y="0"/>
                </a:moveTo>
                <a:cubicBezTo>
                  <a:pt x="303106" y="89746"/>
                  <a:pt x="260773" y="179493"/>
                  <a:pt x="203200" y="254000"/>
                </a:cubicBezTo>
                <a:cubicBezTo>
                  <a:pt x="145627" y="328507"/>
                  <a:pt x="72813" y="387773"/>
                  <a:pt x="0" y="447040"/>
                </a:cubicBezTo>
              </a:path>
            </a:pathLst>
          </a:custGeom>
          <a:noFill/>
          <a:ln w="28575">
            <a:solidFill>
              <a:schemeClr val="tx1"/>
            </a:solidFill>
            <a:miter lim="800000"/>
            <a:headEnd type="none" w="med" len="med"/>
            <a:tailEnd type="triangle" w="med" len="med"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423" name="Freeform 9422">
            <a:extLst>
              <a:ext uri="{FF2B5EF4-FFF2-40B4-BE49-F238E27FC236}">
                <a16:creationId xmlns:a16="http://schemas.microsoft.com/office/drawing/2014/main" id="{528084EC-03A0-0E72-D343-39068B13BE4B}"/>
              </a:ext>
            </a:extLst>
          </p:cNvPr>
          <p:cNvSpPr/>
          <p:nvPr/>
        </p:nvSpPr>
        <p:spPr bwMode="auto">
          <a:xfrm rot="9292042" flipV="1">
            <a:off x="8517410" y="2809487"/>
            <a:ext cx="602847" cy="580855"/>
          </a:xfrm>
          <a:custGeom>
            <a:avLst/>
            <a:gdLst>
              <a:gd name="connsiteX0" fmla="*/ 345440 w 345440"/>
              <a:gd name="connsiteY0" fmla="*/ 0 h 447040"/>
              <a:gd name="connsiteX1" fmla="*/ 203200 w 345440"/>
              <a:gd name="connsiteY1" fmla="*/ 254000 h 447040"/>
              <a:gd name="connsiteX2" fmla="*/ 0 w 345440"/>
              <a:gd name="connsiteY2" fmla="*/ 447040 h 44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440" h="447040">
                <a:moveTo>
                  <a:pt x="345440" y="0"/>
                </a:moveTo>
                <a:cubicBezTo>
                  <a:pt x="303106" y="89746"/>
                  <a:pt x="260773" y="179493"/>
                  <a:pt x="203200" y="254000"/>
                </a:cubicBezTo>
                <a:cubicBezTo>
                  <a:pt x="145627" y="328507"/>
                  <a:pt x="72813" y="387773"/>
                  <a:pt x="0" y="44704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miter lim="800000"/>
            <a:headEnd type="triangle" w="med" len="med"/>
            <a:tailEnd type="none" w="med" len="med"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424" name="Freeform 9423">
            <a:extLst>
              <a:ext uri="{FF2B5EF4-FFF2-40B4-BE49-F238E27FC236}">
                <a16:creationId xmlns:a16="http://schemas.microsoft.com/office/drawing/2014/main" id="{69DC20C2-B74E-DA5F-9250-70BBBF8ABA63}"/>
              </a:ext>
            </a:extLst>
          </p:cNvPr>
          <p:cNvSpPr/>
          <p:nvPr/>
        </p:nvSpPr>
        <p:spPr bwMode="auto">
          <a:xfrm rot="19217767">
            <a:off x="8936465" y="3685092"/>
            <a:ext cx="773808" cy="489678"/>
          </a:xfrm>
          <a:custGeom>
            <a:avLst/>
            <a:gdLst>
              <a:gd name="connsiteX0" fmla="*/ 345440 w 345440"/>
              <a:gd name="connsiteY0" fmla="*/ 0 h 447040"/>
              <a:gd name="connsiteX1" fmla="*/ 203200 w 345440"/>
              <a:gd name="connsiteY1" fmla="*/ 254000 h 447040"/>
              <a:gd name="connsiteX2" fmla="*/ 0 w 345440"/>
              <a:gd name="connsiteY2" fmla="*/ 447040 h 44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440" h="447040">
                <a:moveTo>
                  <a:pt x="345440" y="0"/>
                </a:moveTo>
                <a:cubicBezTo>
                  <a:pt x="303106" y="89746"/>
                  <a:pt x="260773" y="179493"/>
                  <a:pt x="203200" y="254000"/>
                </a:cubicBezTo>
                <a:cubicBezTo>
                  <a:pt x="145627" y="328507"/>
                  <a:pt x="72813" y="387773"/>
                  <a:pt x="0" y="447040"/>
                </a:cubicBezTo>
              </a:path>
            </a:pathLst>
          </a:custGeom>
          <a:noFill/>
          <a:ln w="28575">
            <a:solidFill>
              <a:schemeClr val="tx1"/>
            </a:solidFill>
            <a:miter lim="800000"/>
            <a:headEnd type="none" w="med" len="med"/>
            <a:tailEnd type="triangle" w="med" len="med"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426" name="Straight Arrow Connector 9425">
            <a:extLst>
              <a:ext uri="{FF2B5EF4-FFF2-40B4-BE49-F238E27FC236}">
                <a16:creationId xmlns:a16="http://schemas.microsoft.com/office/drawing/2014/main" id="{FCFBD00D-5300-22A5-86E0-B868D2B85278}"/>
              </a:ext>
            </a:extLst>
          </p:cNvPr>
          <p:cNvCxnSpPr/>
          <p:nvPr/>
        </p:nvCxnSpPr>
        <p:spPr bwMode="auto">
          <a:xfrm flipV="1">
            <a:off x="7572084" y="3055917"/>
            <a:ext cx="342783" cy="31510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427" name="Straight Arrow Connector 9426">
            <a:extLst>
              <a:ext uri="{FF2B5EF4-FFF2-40B4-BE49-F238E27FC236}">
                <a16:creationId xmlns:a16="http://schemas.microsoft.com/office/drawing/2014/main" id="{F2CCDE14-8633-C0D4-D139-B30165862653}"/>
              </a:ext>
            </a:extLst>
          </p:cNvPr>
          <p:cNvCxnSpPr>
            <a:cxnSpLocks/>
          </p:cNvCxnSpPr>
          <p:nvPr/>
        </p:nvCxnSpPr>
        <p:spPr bwMode="auto">
          <a:xfrm flipH="1">
            <a:off x="7950486" y="4564657"/>
            <a:ext cx="559035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9433" name="Group 9432">
            <a:extLst>
              <a:ext uri="{FF2B5EF4-FFF2-40B4-BE49-F238E27FC236}">
                <a16:creationId xmlns:a16="http://schemas.microsoft.com/office/drawing/2014/main" id="{A3BC6556-71DC-D73D-CE26-35AA36FE637F}"/>
              </a:ext>
            </a:extLst>
          </p:cNvPr>
          <p:cNvGrpSpPr/>
          <p:nvPr/>
        </p:nvGrpSpPr>
        <p:grpSpPr>
          <a:xfrm rot="13483912">
            <a:off x="8595150" y="3255305"/>
            <a:ext cx="245799" cy="257826"/>
            <a:chOff x="7006725" y="3198674"/>
            <a:chExt cx="624051" cy="654583"/>
          </a:xfrm>
        </p:grpSpPr>
        <p:cxnSp>
          <p:nvCxnSpPr>
            <p:cNvPr id="9431" name="Straight Connector 9430">
              <a:extLst>
                <a:ext uri="{FF2B5EF4-FFF2-40B4-BE49-F238E27FC236}">
                  <a16:creationId xmlns:a16="http://schemas.microsoft.com/office/drawing/2014/main" id="{957990A6-A522-73BB-456B-0ADB122403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06725" y="3198674"/>
              <a:ext cx="396107" cy="616707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32" name="Straight Connector 9431">
              <a:extLst>
                <a:ext uri="{FF2B5EF4-FFF2-40B4-BE49-F238E27FC236}">
                  <a16:creationId xmlns:a16="http://schemas.microsoft.com/office/drawing/2014/main" id="{DA0D984D-6585-9955-0DA6-A384FB1EC625}"/>
                </a:ext>
              </a:extLst>
            </p:cNvPr>
            <p:cNvCxnSpPr>
              <a:cxnSpLocks/>
            </p:cNvCxnSpPr>
            <p:nvPr/>
          </p:nvCxnSpPr>
          <p:spPr bwMode="auto">
            <a:xfrm rot="8116088" flipH="1" flipV="1">
              <a:off x="7113729" y="3730866"/>
              <a:ext cx="517047" cy="12239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435" name="Group 9434">
            <a:extLst>
              <a:ext uri="{FF2B5EF4-FFF2-40B4-BE49-F238E27FC236}">
                <a16:creationId xmlns:a16="http://schemas.microsoft.com/office/drawing/2014/main" id="{EAF042E7-432E-52D9-D2C9-9C97788781DB}"/>
              </a:ext>
            </a:extLst>
          </p:cNvPr>
          <p:cNvGrpSpPr/>
          <p:nvPr/>
        </p:nvGrpSpPr>
        <p:grpSpPr>
          <a:xfrm rot="8074372">
            <a:off x="9435724" y="4598966"/>
            <a:ext cx="245799" cy="257826"/>
            <a:chOff x="7006725" y="3198674"/>
            <a:chExt cx="624051" cy="654583"/>
          </a:xfrm>
        </p:grpSpPr>
        <p:cxnSp>
          <p:nvCxnSpPr>
            <p:cNvPr id="9436" name="Straight Connector 9435">
              <a:extLst>
                <a:ext uri="{FF2B5EF4-FFF2-40B4-BE49-F238E27FC236}">
                  <a16:creationId xmlns:a16="http://schemas.microsoft.com/office/drawing/2014/main" id="{627FDA43-2A77-7E60-C852-0164DFDE2D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06725" y="3198674"/>
              <a:ext cx="396107" cy="616707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37" name="Straight Connector 9436">
              <a:extLst>
                <a:ext uri="{FF2B5EF4-FFF2-40B4-BE49-F238E27FC236}">
                  <a16:creationId xmlns:a16="http://schemas.microsoft.com/office/drawing/2014/main" id="{0A898398-D982-E0BF-DDE5-B46A9291FB30}"/>
                </a:ext>
              </a:extLst>
            </p:cNvPr>
            <p:cNvCxnSpPr>
              <a:cxnSpLocks/>
            </p:cNvCxnSpPr>
            <p:nvPr/>
          </p:nvCxnSpPr>
          <p:spPr bwMode="auto">
            <a:xfrm rot="8116088" flipH="1" flipV="1">
              <a:off x="7113729" y="3730866"/>
              <a:ext cx="517047" cy="12239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438" name="Group 9437">
            <a:extLst>
              <a:ext uri="{FF2B5EF4-FFF2-40B4-BE49-F238E27FC236}">
                <a16:creationId xmlns:a16="http://schemas.microsoft.com/office/drawing/2014/main" id="{8BB7A618-830F-042D-9D4D-7DF5DDF8B6E4}"/>
              </a:ext>
            </a:extLst>
          </p:cNvPr>
          <p:cNvGrpSpPr/>
          <p:nvPr/>
        </p:nvGrpSpPr>
        <p:grpSpPr>
          <a:xfrm rot="8831564">
            <a:off x="9099652" y="4729764"/>
            <a:ext cx="373045" cy="365962"/>
            <a:chOff x="6683664" y="2924128"/>
            <a:chExt cx="947112" cy="929129"/>
          </a:xfrm>
        </p:grpSpPr>
        <p:cxnSp>
          <p:nvCxnSpPr>
            <p:cNvPr id="9439" name="Straight Connector 9438">
              <a:extLst>
                <a:ext uri="{FF2B5EF4-FFF2-40B4-BE49-F238E27FC236}">
                  <a16:creationId xmlns:a16="http://schemas.microsoft.com/office/drawing/2014/main" id="{4ED9BF1E-2489-3B95-5968-3BCF6B398FF6}"/>
                </a:ext>
              </a:extLst>
            </p:cNvPr>
            <p:cNvCxnSpPr>
              <a:cxnSpLocks/>
            </p:cNvCxnSpPr>
            <p:nvPr/>
          </p:nvCxnSpPr>
          <p:spPr bwMode="auto">
            <a:xfrm rot="11542603" flipH="1" flipV="1">
              <a:off x="6683664" y="2924128"/>
              <a:ext cx="815804" cy="813272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40" name="Straight Connector 9439">
              <a:extLst>
                <a:ext uri="{FF2B5EF4-FFF2-40B4-BE49-F238E27FC236}">
                  <a16:creationId xmlns:a16="http://schemas.microsoft.com/office/drawing/2014/main" id="{A31A4FD7-D668-4512-932B-195E47623FD8}"/>
                </a:ext>
              </a:extLst>
            </p:cNvPr>
            <p:cNvCxnSpPr>
              <a:cxnSpLocks/>
            </p:cNvCxnSpPr>
            <p:nvPr/>
          </p:nvCxnSpPr>
          <p:spPr bwMode="auto">
            <a:xfrm rot="8116088" flipH="1" flipV="1">
              <a:off x="7113729" y="3730866"/>
              <a:ext cx="517047" cy="122391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442" name="TextBox 9441">
            <a:extLst>
              <a:ext uri="{FF2B5EF4-FFF2-40B4-BE49-F238E27FC236}">
                <a16:creationId xmlns:a16="http://schemas.microsoft.com/office/drawing/2014/main" id="{D900BB88-71FA-235A-A932-E3F0244F89DC}"/>
              </a:ext>
            </a:extLst>
          </p:cNvPr>
          <p:cNvSpPr txBox="1"/>
          <p:nvPr/>
        </p:nvSpPr>
        <p:spPr bwMode="auto">
          <a:xfrm>
            <a:off x="9790267" y="4474620"/>
            <a:ext cx="1255909" cy="276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AKT inhibitors</a:t>
            </a:r>
          </a:p>
        </p:txBody>
      </p:sp>
      <p:sp>
        <p:nvSpPr>
          <p:cNvPr id="9446" name="Right Bracket 9445">
            <a:extLst>
              <a:ext uri="{FF2B5EF4-FFF2-40B4-BE49-F238E27FC236}">
                <a16:creationId xmlns:a16="http://schemas.microsoft.com/office/drawing/2014/main" id="{BB1D50F8-D935-53E2-EBEA-86BE42F9D627}"/>
              </a:ext>
            </a:extLst>
          </p:cNvPr>
          <p:cNvSpPr/>
          <p:nvPr/>
        </p:nvSpPr>
        <p:spPr bwMode="auto">
          <a:xfrm rot="5400000">
            <a:off x="7439415" y="3384983"/>
            <a:ext cx="103028" cy="919114"/>
          </a:xfrm>
          <a:prstGeom prst="rightBracke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447" name="TextBox 9446">
            <a:extLst>
              <a:ext uri="{FF2B5EF4-FFF2-40B4-BE49-F238E27FC236}">
                <a16:creationId xmlns:a16="http://schemas.microsoft.com/office/drawing/2014/main" id="{413190A4-528C-DE2E-92D1-B493C8F2B381}"/>
              </a:ext>
            </a:extLst>
          </p:cNvPr>
          <p:cNvSpPr txBox="1"/>
          <p:nvPr/>
        </p:nvSpPr>
        <p:spPr>
          <a:xfrm>
            <a:off x="6828509" y="3889470"/>
            <a:ext cx="1385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Class IA PI3K</a:t>
            </a: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451" name="Group 9450">
            <a:extLst>
              <a:ext uri="{FF2B5EF4-FFF2-40B4-BE49-F238E27FC236}">
                <a16:creationId xmlns:a16="http://schemas.microsoft.com/office/drawing/2014/main" id="{029BF09A-55B0-F84F-237D-FC7C819FDE2E}"/>
              </a:ext>
            </a:extLst>
          </p:cNvPr>
          <p:cNvGrpSpPr/>
          <p:nvPr/>
        </p:nvGrpSpPr>
        <p:grpSpPr>
          <a:xfrm>
            <a:off x="8796496" y="2739076"/>
            <a:ext cx="276723" cy="316475"/>
            <a:chOff x="9332939" y="-866861"/>
            <a:chExt cx="322943" cy="369332"/>
          </a:xfrm>
        </p:grpSpPr>
        <p:sp>
          <p:nvSpPr>
            <p:cNvPr id="9449" name="Oval 9448">
              <a:extLst>
                <a:ext uri="{FF2B5EF4-FFF2-40B4-BE49-F238E27FC236}">
                  <a16:creationId xmlns:a16="http://schemas.microsoft.com/office/drawing/2014/main" id="{4F9953BC-15F2-711F-C0DF-3981055675AE}"/>
                </a:ext>
              </a:extLst>
            </p:cNvPr>
            <p:cNvSpPr/>
            <p:nvPr/>
          </p:nvSpPr>
          <p:spPr bwMode="auto">
            <a:xfrm>
              <a:off x="9342366" y="-838986"/>
              <a:ext cx="282805" cy="282805"/>
            </a:xfrm>
            <a:prstGeom prst="ellipse">
              <a:avLst/>
            </a:prstGeom>
            <a:solidFill>
              <a:schemeClr val="accent5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50" name="TextBox 9449">
              <a:extLst>
                <a:ext uri="{FF2B5EF4-FFF2-40B4-BE49-F238E27FC236}">
                  <a16:creationId xmlns:a16="http://schemas.microsoft.com/office/drawing/2014/main" id="{2D143D7C-4A56-A83C-0D3D-CB34A3CE6BF8}"/>
                </a:ext>
              </a:extLst>
            </p:cNvPr>
            <p:cNvSpPr txBox="1"/>
            <p:nvPr/>
          </p:nvSpPr>
          <p:spPr bwMode="auto">
            <a:xfrm>
              <a:off x="9332939" y="-866861"/>
              <a:ext cx="32294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</a:t>
              </a:r>
            </a:p>
          </p:txBody>
        </p:sp>
      </p:grpSp>
      <p:cxnSp>
        <p:nvCxnSpPr>
          <p:cNvPr id="9491" name="Straight Connector 9490">
            <a:extLst>
              <a:ext uri="{FF2B5EF4-FFF2-40B4-BE49-F238E27FC236}">
                <a16:creationId xmlns:a16="http://schemas.microsoft.com/office/drawing/2014/main" id="{4DC1D0EC-8AB5-162B-4520-CBB19764000D}"/>
              </a:ext>
            </a:extLst>
          </p:cNvPr>
          <p:cNvCxnSpPr>
            <a:cxnSpLocks/>
          </p:cNvCxnSpPr>
          <p:nvPr/>
        </p:nvCxnSpPr>
        <p:spPr bwMode="auto">
          <a:xfrm flipV="1">
            <a:off x="8125616" y="2477067"/>
            <a:ext cx="26399" cy="299345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94" name="Straight Connector 9493">
            <a:extLst>
              <a:ext uri="{FF2B5EF4-FFF2-40B4-BE49-F238E27FC236}">
                <a16:creationId xmlns:a16="http://schemas.microsoft.com/office/drawing/2014/main" id="{7AD4AE23-05EB-B3C3-0FDD-9BC86EC8310D}"/>
              </a:ext>
            </a:extLst>
          </p:cNvPr>
          <p:cNvCxnSpPr>
            <a:cxnSpLocks/>
          </p:cNvCxnSpPr>
          <p:nvPr/>
        </p:nvCxnSpPr>
        <p:spPr bwMode="auto">
          <a:xfrm flipV="1">
            <a:off x="9666180" y="2643609"/>
            <a:ext cx="152540" cy="551341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9486" name="Group 9485">
            <a:extLst>
              <a:ext uri="{FF2B5EF4-FFF2-40B4-BE49-F238E27FC236}">
                <a16:creationId xmlns:a16="http://schemas.microsoft.com/office/drawing/2014/main" id="{60476A45-1A35-4012-B68F-3126FF181FD0}"/>
              </a:ext>
            </a:extLst>
          </p:cNvPr>
          <p:cNvGrpSpPr/>
          <p:nvPr/>
        </p:nvGrpSpPr>
        <p:grpSpPr>
          <a:xfrm>
            <a:off x="7656117" y="2744726"/>
            <a:ext cx="869361" cy="310381"/>
            <a:chOff x="8419259" y="-395926"/>
            <a:chExt cx="869361" cy="310381"/>
          </a:xfrm>
        </p:grpSpPr>
        <p:sp>
          <p:nvSpPr>
            <p:cNvPr id="9484" name="Oval 9483">
              <a:extLst>
                <a:ext uri="{FF2B5EF4-FFF2-40B4-BE49-F238E27FC236}">
                  <a16:creationId xmlns:a16="http://schemas.microsoft.com/office/drawing/2014/main" id="{0B60BD3B-C912-478F-3877-B152E05A22E9}"/>
                </a:ext>
              </a:extLst>
            </p:cNvPr>
            <p:cNvSpPr/>
            <p:nvPr/>
          </p:nvSpPr>
          <p:spPr bwMode="auto">
            <a:xfrm>
              <a:off x="8506422" y="-395926"/>
              <a:ext cx="688223" cy="305662"/>
            </a:xfrm>
            <a:prstGeom prst="ellipse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85" name="TextBox 9484">
              <a:extLst>
                <a:ext uri="{FF2B5EF4-FFF2-40B4-BE49-F238E27FC236}">
                  <a16:creationId xmlns:a16="http://schemas.microsoft.com/office/drawing/2014/main" id="{4C066F5A-840D-107D-4BF3-2A6BFA5EE30C}"/>
                </a:ext>
              </a:extLst>
            </p:cNvPr>
            <p:cNvSpPr txBox="1"/>
            <p:nvPr/>
          </p:nvSpPr>
          <p:spPr bwMode="auto">
            <a:xfrm>
              <a:off x="8419259" y="-393322"/>
              <a:ext cx="869361" cy="3077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PIP2</a:t>
              </a:r>
            </a:p>
          </p:txBody>
        </p:sp>
      </p:grpSp>
      <p:grpSp>
        <p:nvGrpSpPr>
          <p:cNvPr id="9487" name="Group 9486">
            <a:extLst>
              <a:ext uri="{FF2B5EF4-FFF2-40B4-BE49-F238E27FC236}">
                <a16:creationId xmlns:a16="http://schemas.microsoft.com/office/drawing/2014/main" id="{2D78C715-0579-00FD-56AB-6D87B7666177}"/>
              </a:ext>
            </a:extLst>
          </p:cNvPr>
          <p:cNvGrpSpPr/>
          <p:nvPr/>
        </p:nvGrpSpPr>
        <p:grpSpPr>
          <a:xfrm rot="1004125">
            <a:off x="9158277" y="3181251"/>
            <a:ext cx="869361" cy="307777"/>
            <a:chOff x="8419259" y="-396984"/>
            <a:chExt cx="869361" cy="307777"/>
          </a:xfrm>
        </p:grpSpPr>
        <p:sp>
          <p:nvSpPr>
            <p:cNvPr id="9488" name="Oval 9487">
              <a:extLst>
                <a:ext uri="{FF2B5EF4-FFF2-40B4-BE49-F238E27FC236}">
                  <a16:creationId xmlns:a16="http://schemas.microsoft.com/office/drawing/2014/main" id="{FC04B019-FB75-CF09-D3ED-6F78AA01A847}"/>
                </a:ext>
              </a:extLst>
            </p:cNvPr>
            <p:cNvSpPr/>
            <p:nvPr/>
          </p:nvSpPr>
          <p:spPr bwMode="auto">
            <a:xfrm>
              <a:off x="8506422" y="-395926"/>
              <a:ext cx="688223" cy="305662"/>
            </a:xfrm>
            <a:prstGeom prst="ellipse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89" name="TextBox 9488">
              <a:extLst>
                <a:ext uri="{FF2B5EF4-FFF2-40B4-BE49-F238E27FC236}">
                  <a16:creationId xmlns:a16="http://schemas.microsoft.com/office/drawing/2014/main" id="{F9655469-8C1B-AAA1-8B22-C821059ECFB9}"/>
                </a:ext>
              </a:extLst>
            </p:cNvPr>
            <p:cNvSpPr txBox="1"/>
            <p:nvPr/>
          </p:nvSpPr>
          <p:spPr bwMode="auto">
            <a:xfrm>
              <a:off x="8419259" y="-396984"/>
              <a:ext cx="869361" cy="3077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PIP3</a:t>
              </a:r>
            </a:p>
          </p:txBody>
        </p:sp>
      </p:grpSp>
      <p:grpSp>
        <p:nvGrpSpPr>
          <p:cNvPr id="9383" name="Group 9382">
            <a:extLst>
              <a:ext uri="{FF2B5EF4-FFF2-40B4-BE49-F238E27FC236}">
                <a16:creationId xmlns:a16="http://schemas.microsoft.com/office/drawing/2014/main" id="{D2D22B3B-6CDC-01BF-F218-529B86AC70AA}"/>
              </a:ext>
            </a:extLst>
          </p:cNvPr>
          <p:cNvGrpSpPr/>
          <p:nvPr/>
        </p:nvGrpSpPr>
        <p:grpSpPr>
          <a:xfrm>
            <a:off x="4307838" y="1869537"/>
            <a:ext cx="7444377" cy="1895456"/>
            <a:chOff x="4307838" y="1808577"/>
            <a:chExt cx="7444377" cy="1895456"/>
          </a:xfrm>
        </p:grpSpPr>
        <p:grpSp>
          <p:nvGrpSpPr>
            <p:cNvPr id="9250" name="Group 9249">
              <a:extLst>
                <a:ext uri="{FF2B5EF4-FFF2-40B4-BE49-F238E27FC236}">
                  <a16:creationId xmlns:a16="http://schemas.microsoft.com/office/drawing/2014/main" id="{DB10B93A-EF33-BFB8-36F5-5BA6EDF7EB5C}"/>
                </a:ext>
              </a:extLst>
            </p:cNvPr>
            <p:cNvGrpSpPr/>
            <p:nvPr/>
          </p:nvGrpSpPr>
          <p:grpSpPr>
            <a:xfrm>
              <a:off x="4307838" y="1904171"/>
              <a:ext cx="3623234" cy="1799862"/>
              <a:chOff x="4307838" y="1904171"/>
              <a:chExt cx="3623234" cy="1799862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3FCBFC48-C828-A988-54F4-5697A776492E}"/>
                  </a:ext>
                </a:extLst>
              </p:cNvPr>
              <p:cNvGrpSpPr/>
              <p:nvPr/>
            </p:nvGrpSpPr>
            <p:grpSpPr>
              <a:xfrm>
                <a:off x="4307838" y="2557884"/>
                <a:ext cx="1768512" cy="1146149"/>
                <a:chOff x="4307838" y="2557884"/>
                <a:chExt cx="1768512" cy="1146149"/>
              </a:xfrm>
            </p:grpSpPr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9FC50DCD-1BDD-5D48-D3DF-756CB8487C31}"/>
                    </a:ext>
                  </a:extLst>
                </p:cNvPr>
                <p:cNvGrpSpPr/>
                <p:nvPr/>
              </p:nvGrpSpPr>
              <p:grpSpPr>
                <a:xfrm rot="15284888">
                  <a:off x="4305136" y="3318006"/>
                  <a:ext cx="388729" cy="383325"/>
                  <a:chOff x="9464884" y="3654609"/>
                  <a:chExt cx="650555" cy="604395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143" name="Group 142">
                    <a:extLst>
                      <a:ext uri="{FF2B5EF4-FFF2-40B4-BE49-F238E27FC236}">
                        <a16:creationId xmlns:a16="http://schemas.microsoft.com/office/drawing/2014/main" id="{16810ADC-263C-F3E3-98F0-27FCB311F44F}"/>
                      </a:ext>
                    </a:extLst>
                  </p:cNvPr>
                  <p:cNvGrpSpPr/>
                  <p:nvPr/>
                </p:nvGrpSpPr>
                <p:grpSpPr>
                  <a:xfrm rot="3925055">
                    <a:off x="9616501" y="350299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152" name="Rectangle 151">
                      <a:extLst>
                        <a:ext uri="{FF2B5EF4-FFF2-40B4-BE49-F238E27FC236}">
                          <a16:creationId xmlns:a16="http://schemas.microsoft.com/office/drawing/2014/main" id="{D61BB191-7B88-B534-6BEF-6ABAB4294E2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3" name="Oval 152">
                      <a:extLst>
                        <a:ext uri="{FF2B5EF4-FFF2-40B4-BE49-F238E27FC236}">
                          <a16:creationId xmlns:a16="http://schemas.microsoft.com/office/drawing/2014/main" id="{D0F7C182-9E04-1196-BEE9-95CB0F2007D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4" name="Oval 153">
                      <a:extLst>
                        <a:ext uri="{FF2B5EF4-FFF2-40B4-BE49-F238E27FC236}">
                          <a16:creationId xmlns:a16="http://schemas.microsoft.com/office/drawing/2014/main" id="{D1871886-6746-14C8-21B4-61393718B46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44" name="Group 143">
                    <a:extLst>
                      <a:ext uri="{FF2B5EF4-FFF2-40B4-BE49-F238E27FC236}">
                        <a16:creationId xmlns:a16="http://schemas.microsoft.com/office/drawing/2014/main" id="{0EDD79DF-A402-6CFE-CBF7-989A0684815E}"/>
                      </a:ext>
                    </a:extLst>
                  </p:cNvPr>
                  <p:cNvGrpSpPr/>
                  <p:nvPr/>
                </p:nvGrpSpPr>
                <p:grpSpPr>
                  <a:xfrm rot="4126599">
                    <a:off x="9697297" y="3701323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149" name="Rectangle 148">
                      <a:extLst>
                        <a:ext uri="{FF2B5EF4-FFF2-40B4-BE49-F238E27FC236}">
                          <a16:creationId xmlns:a16="http://schemas.microsoft.com/office/drawing/2014/main" id="{920AEF47-1DAF-EEE3-78DF-216CA44D19E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0" name="Oval 149">
                      <a:extLst>
                        <a:ext uri="{FF2B5EF4-FFF2-40B4-BE49-F238E27FC236}">
                          <a16:creationId xmlns:a16="http://schemas.microsoft.com/office/drawing/2014/main" id="{73858F8A-37C5-06F6-16B3-BA710B0D0BC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1" name="Oval 150">
                      <a:extLst>
                        <a:ext uri="{FF2B5EF4-FFF2-40B4-BE49-F238E27FC236}">
                          <a16:creationId xmlns:a16="http://schemas.microsoft.com/office/drawing/2014/main" id="{855089A8-6A5B-0859-4B75-535EF0B43D6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45" name="Group 144">
                    <a:extLst>
                      <a:ext uri="{FF2B5EF4-FFF2-40B4-BE49-F238E27FC236}">
                        <a16:creationId xmlns:a16="http://schemas.microsoft.com/office/drawing/2014/main" id="{89CC6F62-FBBD-5A6F-6D05-B60C3C11765E}"/>
                      </a:ext>
                    </a:extLst>
                  </p:cNvPr>
                  <p:cNvGrpSpPr/>
                  <p:nvPr/>
                </p:nvGrpSpPr>
                <p:grpSpPr>
                  <a:xfrm rot="4288009">
                    <a:off x="9767048" y="3910614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146" name="Rectangle 145">
                      <a:extLst>
                        <a:ext uri="{FF2B5EF4-FFF2-40B4-BE49-F238E27FC236}">
                          <a16:creationId xmlns:a16="http://schemas.microsoft.com/office/drawing/2014/main" id="{96D3C085-B64A-FFA9-3CC7-36CC653641E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7" name="Oval 146">
                      <a:extLst>
                        <a:ext uri="{FF2B5EF4-FFF2-40B4-BE49-F238E27FC236}">
                          <a16:creationId xmlns:a16="http://schemas.microsoft.com/office/drawing/2014/main" id="{5502498D-195D-90CD-CF96-AB4F751A575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8" name="Oval 147">
                      <a:extLst>
                        <a:ext uri="{FF2B5EF4-FFF2-40B4-BE49-F238E27FC236}">
                          <a16:creationId xmlns:a16="http://schemas.microsoft.com/office/drawing/2014/main" id="{1295FF39-9CE6-7CAB-46D8-76BCD18E33C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3D80DEA8-E2EC-8877-9857-9D64CDE8675E}"/>
                    </a:ext>
                  </a:extLst>
                </p:cNvPr>
                <p:cNvGrpSpPr/>
                <p:nvPr/>
              </p:nvGrpSpPr>
              <p:grpSpPr>
                <a:xfrm rot="13902330">
                  <a:off x="4615347" y="3190362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115" name="Group 114">
                    <a:extLst>
                      <a:ext uri="{FF2B5EF4-FFF2-40B4-BE49-F238E27FC236}">
                        <a16:creationId xmlns:a16="http://schemas.microsoft.com/office/drawing/2014/main" id="{0F7BB898-A543-7991-A518-02BF7A1BFB40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120" name="Rectangle 119">
                      <a:extLst>
                        <a:ext uri="{FF2B5EF4-FFF2-40B4-BE49-F238E27FC236}">
                          <a16:creationId xmlns:a16="http://schemas.microsoft.com/office/drawing/2014/main" id="{36329588-178D-DA77-79A1-3120EB8214F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1" name="Oval 120">
                      <a:extLst>
                        <a:ext uri="{FF2B5EF4-FFF2-40B4-BE49-F238E27FC236}">
                          <a16:creationId xmlns:a16="http://schemas.microsoft.com/office/drawing/2014/main" id="{C96F2267-A9F7-3FC1-5855-DE32C4D2D80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2" name="Oval 121">
                      <a:extLst>
                        <a:ext uri="{FF2B5EF4-FFF2-40B4-BE49-F238E27FC236}">
                          <a16:creationId xmlns:a16="http://schemas.microsoft.com/office/drawing/2014/main" id="{92A3DDF5-FA67-5409-0B38-FE05B1C4FE1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16" name="Group 115">
                    <a:extLst>
                      <a:ext uri="{FF2B5EF4-FFF2-40B4-BE49-F238E27FC236}">
                        <a16:creationId xmlns:a16="http://schemas.microsoft.com/office/drawing/2014/main" id="{E8B27B82-9189-5858-1A51-8FC664F360CD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117" name="Rectangle 116">
                      <a:extLst>
                        <a:ext uri="{FF2B5EF4-FFF2-40B4-BE49-F238E27FC236}">
                          <a16:creationId xmlns:a16="http://schemas.microsoft.com/office/drawing/2014/main" id="{1A3C4EC8-A971-C1C7-9E24-089D51EED00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8" name="Oval 117">
                      <a:extLst>
                        <a:ext uri="{FF2B5EF4-FFF2-40B4-BE49-F238E27FC236}">
                          <a16:creationId xmlns:a16="http://schemas.microsoft.com/office/drawing/2014/main" id="{8A373546-2FCE-5993-9FE2-818BF09FF65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9" name="Oval 118">
                      <a:extLst>
                        <a:ext uri="{FF2B5EF4-FFF2-40B4-BE49-F238E27FC236}">
                          <a16:creationId xmlns:a16="http://schemas.microsoft.com/office/drawing/2014/main" id="{9AE394B7-695A-9DEE-2B11-C3CA64282FD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2CBF6C49-8ED6-8685-2698-712CBB462428}"/>
                    </a:ext>
                  </a:extLst>
                </p:cNvPr>
                <p:cNvGrpSpPr/>
                <p:nvPr/>
              </p:nvGrpSpPr>
              <p:grpSpPr>
                <a:xfrm rot="13902330">
                  <a:off x="4858679" y="3046846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6" name="Group 5">
                    <a:extLst>
                      <a:ext uri="{FF2B5EF4-FFF2-40B4-BE49-F238E27FC236}">
                        <a16:creationId xmlns:a16="http://schemas.microsoft.com/office/drawing/2014/main" id="{D876775D-9DA2-CFE2-868F-A40A14D1B0DB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11" name="Rectangle 10">
                      <a:extLst>
                        <a:ext uri="{FF2B5EF4-FFF2-40B4-BE49-F238E27FC236}">
                          <a16:creationId xmlns:a16="http://schemas.microsoft.com/office/drawing/2014/main" id="{234DE560-AB5F-4DB7-515D-1AD83979668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" name="Oval 11">
                      <a:extLst>
                        <a:ext uri="{FF2B5EF4-FFF2-40B4-BE49-F238E27FC236}">
                          <a16:creationId xmlns:a16="http://schemas.microsoft.com/office/drawing/2014/main" id="{6DBBB0A1-C851-4CC8-305B-478B6C95418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" name="Oval 12">
                      <a:extLst>
                        <a:ext uri="{FF2B5EF4-FFF2-40B4-BE49-F238E27FC236}">
                          <a16:creationId xmlns:a16="http://schemas.microsoft.com/office/drawing/2014/main" id="{5FED9DC1-D556-E961-45E0-C49F1EEACBA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2B43DBC1-21EE-E9A3-F8C6-3F68B08EDB40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8" name="Rectangle 7">
                      <a:extLst>
                        <a:ext uri="{FF2B5EF4-FFF2-40B4-BE49-F238E27FC236}">
                          <a16:creationId xmlns:a16="http://schemas.microsoft.com/office/drawing/2014/main" id="{F8111C40-AFB0-CEF2-E07B-66D4471C8E7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" name="Oval 8">
                      <a:extLst>
                        <a:ext uri="{FF2B5EF4-FFF2-40B4-BE49-F238E27FC236}">
                          <a16:creationId xmlns:a16="http://schemas.microsoft.com/office/drawing/2014/main" id="{2CBAA962-D77D-2D58-C2C8-BA3B061A429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" name="Oval 9">
                      <a:extLst>
                        <a:ext uri="{FF2B5EF4-FFF2-40B4-BE49-F238E27FC236}">
                          <a16:creationId xmlns:a16="http://schemas.microsoft.com/office/drawing/2014/main" id="{9870A229-725C-6E29-954D-1623B5DB9AA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9CA822D2-5922-71E3-3674-E73596187688}"/>
                    </a:ext>
                  </a:extLst>
                </p:cNvPr>
                <p:cNvGrpSpPr/>
                <p:nvPr/>
              </p:nvGrpSpPr>
              <p:grpSpPr>
                <a:xfrm rot="13902330">
                  <a:off x="5095543" y="2915285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04438F6D-C9C3-8041-0B57-B80D69E14682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FB779033-C244-15D0-E871-BD649AB71EA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" name="Oval 20">
                      <a:extLst>
                        <a:ext uri="{FF2B5EF4-FFF2-40B4-BE49-F238E27FC236}">
                          <a16:creationId xmlns:a16="http://schemas.microsoft.com/office/drawing/2014/main" id="{359CEB12-F192-2DA3-E84D-EAA69173D4B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" name="Oval 21">
                      <a:extLst>
                        <a:ext uri="{FF2B5EF4-FFF2-40B4-BE49-F238E27FC236}">
                          <a16:creationId xmlns:a16="http://schemas.microsoft.com/office/drawing/2014/main" id="{C3257AE9-6670-415C-38FA-D238A178513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1AA574F7-5645-EBD7-5DB3-D2B1A99CFB0E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AE707AA6-B51C-E990-141D-20674172A9B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8" name="Oval 17">
                      <a:extLst>
                        <a:ext uri="{FF2B5EF4-FFF2-40B4-BE49-F238E27FC236}">
                          <a16:creationId xmlns:a16="http://schemas.microsoft.com/office/drawing/2014/main" id="{4779F99D-F7B1-80DC-64A4-503081099EF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" name="Oval 18">
                      <a:extLst>
                        <a:ext uri="{FF2B5EF4-FFF2-40B4-BE49-F238E27FC236}">
                          <a16:creationId xmlns:a16="http://schemas.microsoft.com/office/drawing/2014/main" id="{6F5D9D0B-90CA-3347-E9CC-6506CA20BBA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A6E5045F-B38B-C911-8356-7736DD0C8D2B}"/>
                    </a:ext>
                  </a:extLst>
                </p:cNvPr>
                <p:cNvGrpSpPr/>
                <p:nvPr/>
              </p:nvGrpSpPr>
              <p:grpSpPr>
                <a:xfrm rot="14236001">
                  <a:off x="5548466" y="2680216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B2EBD38F-111D-95E2-8F60-CD209173D6E9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50" name="Rectangle 49">
                      <a:extLst>
                        <a:ext uri="{FF2B5EF4-FFF2-40B4-BE49-F238E27FC236}">
                          <a16:creationId xmlns:a16="http://schemas.microsoft.com/office/drawing/2014/main" id="{FB2123B8-3224-F330-0154-3875390D778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1" name="Oval 50">
                      <a:extLst>
                        <a:ext uri="{FF2B5EF4-FFF2-40B4-BE49-F238E27FC236}">
                          <a16:creationId xmlns:a16="http://schemas.microsoft.com/office/drawing/2014/main" id="{341734B9-02E4-98F1-175B-23ACF1E4E49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65774B64-42F5-F55B-7DC4-CEC11179302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9582339E-633C-8FA0-2C6A-D4AAC5F0C220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47" name="Rectangle 46">
                      <a:extLst>
                        <a:ext uri="{FF2B5EF4-FFF2-40B4-BE49-F238E27FC236}">
                          <a16:creationId xmlns:a16="http://schemas.microsoft.com/office/drawing/2014/main" id="{291240BE-89C7-F411-9719-56140DA02E1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8" name="Oval 47">
                      <a:extLst>
                        <a:ext uri="{FF2B5EF4-FFF2-40B4-BE49-F238E27FC236}">
                          <a16:creationId xmlns:a16="http://schemas.microsoft.com/office/drawing/2014/main" id="{D92F6AAB-9EB5-D3CF-67E5-D8F96EB2242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9" name="Oval 48">
                      <a:extLst>
                        <a:ext uri="{FF2B5EF4-FFF2-40B4-BE49-F238E27FC236}">
                          <a16:creationId xmlns:a16="http://schemas.microsoft.com/office/drawing/2014/main" id="{DD90A7EE-0CFD-36D5-1886-517FD0D6B0D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3CBECF9A-8992-2975-85FD-DC16E2A6C724}"/>
                    </a:ext>
                  </a:extLst>
                </p:cNvPr>
                <p:cNvGrpSpPr/>
                <p:nvPr/>
              </p:nvGrpSpPr>
              <p:grpSpPr>
                <a:xfrm rot="14448637">
                  <a:off x="5786758" y="2587727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54" name="Group 53">
                    <a:extLst>
                      <a:ext uri="{FF2B5EF4-FFF2-40B4-BE49-F238E27FC236}">
                        <a16:creationId xmlns:a16="http://schemas.microsoft.com/office/drawing/2014/main" id="{63478AB4-DEC5-486D-C680-0A555503D55F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59" name="Rectangle 58">
                      <a:extLst>
                        <a:ext uri="{FF2B5EF4-FFF2-40B4-BE49-F238E27FC236}">
                          <a16:creationId xmlns:a16="http://schemas.microsoft.com/office/drawing/2014/main" id="{3AE974C3-E7AA-872C-BCAA-684D0E85BC0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0" name="Oval 59">
                      <a:extLst>
                        <a:ext uri="{FF2B5EF4-FFF2-40B4-BE49-F238E27FC236}">
                          <a16:creationId xmlns:a16="http://schemas.microsoft.com/office/drawing/2014/main" id="{BC9B582E-69F1-3D50-8B4E-68F88D18DC9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1" name="Oval 60">
                      <a:extLst>
                        <a:ext uri="{FF2B5EF4-FFF2-40B4-BE49-F238E27FC236}">
                          <a16:creationId xmlns:a16="http://schemas.microsoft.com/office/drawing/2014/main" id="{46FD1D06-887C-A9BF-0F65-C9419513BC1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55" name="Group 54">
                    <a:extLst>
                      <a:ext uri="{FF2B5EF4-FFF2-40B4-BE49-F238E27FC236}">
                        <a16:creationId xmlns:a16="http://schemas.microsoft.com/office/drawing/2014/main" id="{21612C44-459F-D04C-098D-E5D999C02FF9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56" name="Rectangle 55">
                      <a:extLst>
                        <a:ext uri="{FF2B5EF4-FFF2-40B4-BE49-F238E27FC236}">
                          <a16:creationId xmlns:a16="http://schemas.microsoft.com/office/drawing/2014/main" id="{8A2B1ACC-62E0-D304-B6B1-A392546181C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7" name="Oval 56">
                      <a:extLst>
                        <a:ext uri="{FF2B5EF4-FFF2-40B4-BE49-F238E27FC236}">
                          <a16:creationId xmlns:a16="http://schemas.microsoft.com/office/drawing/2014/main" id="{C61C1A00-0D82-70C3-28AF-0E3495C96DF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8" name="Oval 57">
                      <a:extLst>
                        <a:ext uri="{FF2B5EF4-FFF2-40B4-BE49-F238E27FC236}">
                          <a16:creationId xmlns:a16="http://schemas.microsoft.com/office/drawing/2014/main" id="{AEA33C38-F559-C869-5651-56F264040F2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B1F1EE4C-B88B-FF03-1DD2-0863E32B65CA}"/>
                    </a:ext>
                  </a:extLst>
                </p:cNvPr>
                <p:cNvGrpSpPr/>
                <p:nvPr/>
              </p:nvGrpSpPr>
              <p:grpSpPr>
                <a:xfrm rot="14079313">
                  <a:off x="5316546" y="2791072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63" name="Group 62">
                    <a:extLst>
                      <a:ext uri="{FF2B5EF4-FFF2-40B4-BE49-F238E27FC236}">
                        <a16:creationId xmlns:a16="http://schemas.microsoft.com/office/drawing/2014/main" id="{773D0803-8E91-57DD-9DA1-F2762CA12327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68" name="Rectangle 67">
                      <a:extLst>
                        <a:ext uri="{FF2B5EF4-FFF2-40B4-BE49-F238E27FC236}">
                          <a16:creationId xmlns:a16="http://schemas.microsoft.com/office/drawing/2014/main" id="{CCA1A4D5-99F3-15DF-1605-48E0E54CFBF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9" name="Oval 68">
                      <a:extLst>
                        <a:ext uri="{FF2B5EF4-FFF2-40B4-BE49-F238E27FC236}">
                          <a16:creationId xmlns:a16="http://schemas.microsoft.com/office/drawing/2014/main" id="{3343E42A-758D-55F9-5BDC-8200AA81E8C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0" name="Oval 69">
                      <a:extLst>
                        <a:ext uri="{FF2B5EF4-FFF2-40B4-BE49-F238E27FC236}">
                          <a16:creationId xmlns:a16="http://schemas.microsoft.com/office/drawing/2014/main" id="{72964304-9234-7FE5-6E6C-3E1074E7DA9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64" name="Group 63">
                    <a:extLst>
                      <a:ext uri="{FF2B5EF4-FFF2-40B4-BE49-F238E27FC236}">
                        <a16:creationId xmlns:a16="http://schemas.microsoft.com/office/drawing/2014/main" id="{3E03BA65-DC62-210F-FFA1-1DF3ADB05FF2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65" name="Rectangle 64">
                      <a:extLst>
                        <a:ext uri="{FF2B5EF4-FFF2-40B4-BE49-F238E27FC236}">
                          <a16:creationId xmlns:a16="http://schemas.microsoft.com/office/drawing/2014/main" id="{3225760E-9B8D-3791-51F9-CBEEFFAE0BD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6" name="Oval 65">
                      <a:extLst>
                        <a:ext uri="{FF2B5EF4-FFF2-40B4-BE49-F238E27FC236}">
                          <a16:creationId xmlns:a16="http://schemas.microsoft.com/office/drawing/2014/main" id="{5FE91A99-EC1C-AA80-7552-8846033E458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7" name="Oval 66">
                      <a:extLst>
                        <a:ext uri="{FF2B5EF4-FFF2-40B4-BE49-F238E27FC236}">
                          <a16:creationId xmlns:a16="http://schemas.microsoft.com/office/drawing/2014/main" id="{75FF7CD0-21BF-5634-4863-A008B452000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2322A7AF-4491-5806-785F-261AD054DE32}"/>
                  </a:ext>
                </a:extLst>
              </p:cNvPr>
              <p:cNvGrpSpPr/>
              <p:nvPr/>
            </p:nvGrpSpPr>
            <p:grpSpPr>
              <a:xfrm rot="1119742">
                <a:off x="6162560" y="1904171"/>
                <a:ext cx="1768512" cy="1146149"/>
                <a:chOff x="4307838" y="2557884"/>
                <a:chExt cx="1768512" cy="1146149"/>
              </a:xfrm>
            </p:grpSpPr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A1B73CF2-5272-1F00-98F5-A617FFA4FAED}"/>
                    </a:ext>
                  </a:extLst>
                </p:cNvPr>
                <p:cNvGrpSpPr/>
                <p:nvPr/>
              </p:nvGrpSpPr>
              <p:grpSpPr>
                <a:xfrm rot="15284888">
                  <a:off x="4305136" y="3318006"/>
                  <a:ext cx="388729" cy="383325"/>
                  <a:chOff x="9464884" y="3654609"/>
                  <a:chExt cx="650555" cy="604395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9238" name="Group 9237">
                    <a:extLst>
                      <a:ext uri="{FF2B5EF4-FFF2-40B4-BE49-F238E27FC236}">
                        <a16:creationId xmlns:a16="http://schemas.microsoft.com/office/drawing/2014/main" id="{2A5B802B-2A79-579C-AD4F-59B77E066B23}"/>
                      </a:ext>
                    </a:extLst>
                  </p:cNvPr>
                  <p:cNvGrpSpPr/>
                  <p:nvPr/>
                </p:nvGrpSpPr>
                <p:grpSpPr>
                  <a:xfrm rot="3925055">
                    <a:off x="9616501" y="350299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247" name="Rectangle 9246">
                      <a:extLst>
                        <a:ext uri="{FF2B5EF4-FFF2-40B4-BE49-F238E27FC236}">
                          <a16:creationId xmlns:a16="http://schemas.microsoft.com/office/drawing/2014/main" id="{5AA2A55C-0D12-2644-95FD-236B4FD4363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48" name="Oval 9247">
                      <a:extLst>
                        <a:ext uri="{FF2B5EF4-FFF2-40B4-BE49-F238E27FC236}">
                          <a16:creationId xmlns:a16="http://schemas.microsoft.com/office/drawing/2014/main" id="{AA857CE2-6F9E-77D3-5C28-9884915764B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49" name="Oval 9248">
                      <a:extLst>
                        <a:ext uri="{FF2B5EF4-FFF2-40B4-BE49-F238E27FC236}">
                          <a16:creationId xmlns:a16="http://schemas.microsoft.com/office/drawing/2014/main" id="{4FE38F08-B474-92CA-C248-4E78AF39F59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239" name="Group 9238">
                    <a:extLst>
                      <a:ext uri="{FF2B5EF4-FFF2-40B4-BE49-F238E27FC236}">
                        <a16:creationId xmlns:a16="http://schemas.microsoft.com/office/drawing/2014/main" id="{43F984F9-8974-A540-433C-6DE3116AC9F7}"/>
                      </a:ext>
                    </a:extLst>
                  </p:cNvPr>
                  <p:cNvGrpSpPr/>
                  <p:nvPr/>
                </p:nvGrpSpPr>
                <p:grpSpPr>
                  <a:xfrm rot="4126599">
                    <a:off x="9697297" y="3701323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244" name="Rectangle 9243">
                      <a:extLst>
                        <a:ext uri="{FF2B5EF4-FFF2-40B4-BE49-F238E27FC236}">
                          <a16:creationId xmlns:a16="http://schemas.microsoft.com/office/drawing/2014/main" id="{0A53AC99-9455-6B2E-2048-CBA157D8CA4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45" name="Oval 9244">
                      <a:extLst>
                        <a:ext uri="{FF2B5EF4-FFF2-40B4-BE49-F238E27FC236}">
                          <a16:creationId xmlns:a16="http://schemas.microsoft.com/office/drawing/2014/main" id="{1BB89AAF-D79E-D231-9718-6896CA7150B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46" name="Oval 9245">
                      <a:extLst>
                        <a:ext uri="{FF2B5EF4-FFF2-40B4-BE49-F238E27FC236}">
                          <a16:creationId xmlns:a16="http://schemas.microsoft.com/office/drawing/2014/main" id="{D8C78FCD-487C-65C8-FE2B-FC688E718E6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240" name="Group 9239">
                    <a:extLst>
                      <a:ext uri="{FF2B5EF4-FFF2-40B4-BE49-F238E27FC236}">
                        <a16:creationId xmlns:a16="http://schemas.microsoft.com/office/drawing/2014/main" id="{58473417-7F8F-5B60-B1D0-102A16EF9FD6}"/>
                      </a:ext>
                    </a:extLst>
                  </p:cNvPr>
                  <p:cNvGrpSpPr/>
                  <p:nvPr/>
                </p:nvGrpSpPr>
                <p:grpSpPr>
                  <a:xfrm rot="4288009">
                    <a:off x="9767048" y="3910614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241" name="Rectangle 9240">
                      <a:extLst>
                        <a:ext uri="{FF2B5EF4-FFF2-40B4-BE49-F238E27FC236}">
                          <a16:creationId xmlns:a16="http://schemas.microsoft.com/office/drawing/2014/main" id="{7A9531CA-07B3-14D3-BBB5-99E3C700FC5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42" name="Oval 9241">
                      <a:extLst>
                        <a:ext uri="{FF2B5EF4-FFF2-40B4-BE49-F238E27FC236}">
                          <a16:creationId xmlns:a16="http://schemas.microsoft.com/office/drawing/2014/main" id="{4252EE5E-4B1D-39ED-3B47-04DFE5BC8B8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43" name="Oval 9242">
                      <a:extLst>
                        <a:ext uri="{FF2B5EF4-FFF2-40B4-BE49-F238E27FC236}">
                          <a16:creationId xmlns:a16="http://schemas.microsoft.com/office/drawing/2014/main" id="{5CD04EC8-5ED1-A9DC-F346-F41961BDD16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431BF968-211C-D258-D3D3-1136C23CE60B}"/>
                    </a:ext>
                  </a:extLst>
                </p:cNvPr>
                <p:cNvGrpSpPr/>
                <p:nvPr/>
              </p:nvGrpSpPr>
              <p:grpSpPr>
                <a:xfrm rot="13902330">
                  <a:off x="4615347" y="3190362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9230" name="Group 9229">
                    <a:extLst>
                      <a:ext uri="{FF2B5EF4-FFF2-40B4-BE49-F238E27FC236}">
                        <a16:creationId xmlns:a16="http://schemas.microsoft.com/office/drawing/2014/main" id="{E9A1C022-A026-2AB0-AA69-4ED2FB75E604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235" name="Rectangle 9234">
                      <a:extLst>
                        <a:ext uri="{FF2B5EF4-FFF2-40B4-BE49-F238E27FC236}">
                          <a16:creationId xmlns:a16="http://schemas.microsoft.com/office/drawing/2014/main" id="{850AB0F2-A8D2-C950-D789-D640A261214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36" name="Oval 9235">
                      <a:extLst>
                        <a:ext uri="{FF2B5EF4-FFF2-40B4-BE49-F238E27FC236}">
                          <a16:creationId xmlns:a16="http://schemas.microsoft.com/office/drawing/2014/main" id="{26595EF2-DA9F-CC54-B6F9-81CCFEDEA65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37" name="Oval 9236">
                      <a:extLst>
                        <a:ext uri="{FF2B5EF4-FFF2-40B4-BE49-F238E27FC236}">
                          <a16:creationId xmlns:a16="http://schemas.microsoft.com/office/drawing/2014/main" id="{E986E8E2-B121-D9AC-EFBE-03A2235454E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231" name="Group 9230">
                    <a:extLst>
                      <a:ext uri="{FF2B5EF4-FFF2-40B4-BE49-F238E27FC236}">
                        <a16:creationId xmlns:a16="http://schemas.microsoft.com/office/drawing/2014/main" id="{0F7F3D99-8790-7899-E0EA-100B8A57B74D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232" name="Rectangle 9231">
                      <a:extLst>
                        <a:ext uri="{FF2B5EF4-FFF2-40B4-BE49-F238E27FC236}">
                          <a16:creationId xmlns:a16="http://schemas.microsoft.com/office/drawing/2014/main" id="{8626C310-C6E9-AC86-D5D8-CF595C40AEE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33" name="Oval 9232">
                      <a:extLst>
                        <a:ext uri="{FF2B5EF4-FFF2-40B4-BE49-F238E27FC236}">
                          <a16:creationId xmlns:a16="http://schemas.microsoft.com/office/drawing/2014/main" id="{7D26E3CA-BE1E-28F5-A3B8-903F359B550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34" name="Oval 9233">
                      <a:extLst>
                        <a:ext uri="{FF2B5EF4-FFF2-40B4-BE49-F238E27FC236}">
                          <a16:creationId xmlns:a16="http://schemas.microsoft.com/office/drawing/2014/main" id="{2A25348F-3E37-BEF8-4E14-D95C5C7AD6E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390201B5-EDC6-3252-B7B7-A3F5D46CD14E}"/>
                    </a:ext>
                  </a:extLst>
                </p:cNvPr>
                <p:cNvGrpSpPr/>
                <p:nvPr/>
              </p:nvGrpSpPr>
              <p:grpSpPr>
                <a:xfrm rot="13902330">
                  <a:off x="4858679" y="3046846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9222" name="Group 9221">
                    <a:extLst>
                      <a:ext uri="{FF2B5EF4-FFF2-40B4-BE49-F238E27FC236}">
                        <a16:creationId xmlns:a16="http://schemas.microsoft.com/office/drawing/2014/main" id="{DAD5BDC6-F320-72A3-5C72-D474E3A3C5F7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227" name="Rectangle 9226">
                      <a:extLst>
                        <a:ext uri="{FF2B5EF4-FFF2-40B4-BE49-F238E27FC236}">
                          <a16:creationId xmlns:a16="http://schemas.microsoft.com/office/drawing/2014/main" id="{2F00CA19-ED1E-3668-F203-57D051D8703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28" name="Oval 9227">
                      <a:extLst>
                        <a:ext uri="{FF2B5EF4-FFF2-40B4-BE49-F238E27FC236}">
                          <a16:creationId xmlns:a16="http://schemas.microsoft.com/office/drawing/2014/main" id="{29F837A0-1DB7-18B3-15B8-74EBDF6E3E1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29" name="Oval 9228">
                      <a:extLst>
                        <a:ext uri="{FF2B5EF4-FFF2-40B4-BE49-F238E27FC236}">
                          <a16:creationId xmlns:a16="http://schemas.microsoft.com/office/drawing/2014/main" id="{F31CB9DC-1667-F03C-7DE9-61941925335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223" name="Group 9222">
                    <a:extLst>
                      <a:ext uri="{FF2B5EF4-FFF2-40B4-BE49-F238E27FC236}">
                        <a16:creationId xmlns:a16="http://schemas.microsoft.com/office/drawing/2014/main" id="{CC204995-6158-74AB-8D2B-60C2A4C12383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224" name="Rectangle 9223">
                      <a:extLst>
                        <a:ext uri="{FF2B5EF4-FFF2-40B4-BE49-F238E27FC236}">
                          <a16:creationId xmlns:a16="http://schemas.microsoft.com/office/drawing/2014/main" id="{4CF4FD87-162F-0EAF-401D-BCF1B3B02D0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25" name="Oval 9224">
                      <a:extLst>
                        <a:ext uri="{FF2B5EF4-FFF2-40B4-BE49-F238E27FC236}">
                          <a16:creationId xmlns:a16="http://schemas.microsoft.com/office/drawing/2014/main" id="{B543F312-C928-38B5-090A-75AB5C9A379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26" name="Oval 9225">
                      <a:extLst>
                        <a:ext uri="{FF2B5EF4-FFF2-40B4-BE49-F238E27FC236}">
                          <a16:creationId xmlns:a16="http://schemas.microsoft.com/office/drawing/2014/main" id="{1F394F36-AC49-0423-9BDB-9D50AEBDA0F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D940AF7D-4010-BE80-28FA-5684854A5F6D}"/>
                    </a:ext>
                  </a:extLst>
                </p:cNvPr>
                <p:cNvGrpSpPr/>
                <p:nvPr/>
              </p:nvGrpSpPr>
              <p:grpSpPr>
                <a:xfrm rot="13902330">
                  <a:off x="5095543" y="2915285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104" name="Group 103">
                    <a:extLst>
                      <a:ext uri="{FF2B5EF4-FFF2-40B4-BE49-F238E27FC236}">
                        <a16:creationId xmlns:a16="http://schemas.microsoft.com/office/drawing/2014/main" id="{2DE0C2D9-04AE-897D-DDDF-55EE0F5265E8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217" name="Rectangle 9216">
                      <a:extLst>
                        <a:ext uri="{FF2B5EF4-FFF2-40B4-BE49-F238E27FC236}">
                          <a16:creationId xmlns:a16="http://schemas.microsoft.com/office/drawing/2014/main" id="{C304DF8A-F3BE-D3D1-F01D-6605E811D3F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19" name="Oval 9218">
                      <a:extLst>
                        <a:ext uri="{FF2B5EF4-FFF2-40B4-BE49-F238E27FC236}">
                          <a16:creationId xmlns:a16="http://schemas.microsoft.com/office/drawing/2014/main" id="{31536A76-068F-1C66-CF71-406003453A7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20" name="Oval 9219">
                      <a:extLst>
                        <a:ext uri="{FF2B5EF4-FFF2-40B4-BE49-F238E27FC236}">
                          <a16:creationId xmlns:a16="http://schemas.microsoft.com/office/drawing/2014/main" id="{0635E661-EA0B-CB11-CDB2-B967175C8CC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05" name="Group 104">
                    <a:extLst>
                      <a:ext uri="{FF2B5EF4-FFF2-40B4-BE49-F238E27FC236}">
                        <a16:creationId xmlns:a16="http://schemas.microsoft.com/office/drawing/2014/main" id="{84BB76A0-6E2A-E4A1-C7B7-34F29890B81B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106" name="Rectangle 105">
                      <a:extLst>
                        <a:ext uri="{FF2B5EF4-FFF2-40B4-BE49-F238E27FC236}">
                          <a16:creationId xmlns:a16="http://schemas.microsoft.com/office/drawing/2014/main" id="{EE93365B-7E00-6121-FEB6-B554D5D0D63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7" name="Oval 106">
                      <a:extLst>
                        <a:ext uri="{FF2B5EF4-FFF2-40B4-BE49-F238E27FC236}">
                          <a16:creationId xmlns:a16="http://schemas.microsoft.com/office/drawing/2014/main" id="{338F3C93-53D5-4D16-0281-A5C9A824B8F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16" name="Oval 9215">
                      <a:extLst>
                        <a:ext uri="{FF2B5EF4-FFF2-40B4-BE49-F238E27FC236}">
                          <a16:creationId xmlns:a16="http://schemas.microsoft.com/office/drawing/2014/main" id="{FE5CD52F-0FB3-FC7A-AAF9-828FBFDE45C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FB935249-C80D-3017-F7B2-6BC36BC7BB1A}"/>
                    </a:ext>
                  </a:extLst>
                </p:cNvPr>
                <p:cNvGrpSpPr/>
                <p:nvPr/>
              </p:nvGrpSpPr>
              <p:grpSpPr>
                <a:xfrm rot="14236001">
                  <a:off x="5548466" y="2680216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33CBE9BD-0753-EEFE-ED60-2BDA4A892A19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101" name="Rectangle 100">
                      <a:extLst>
                        <a:ext uri="{FF2B5EF4-FFF2-40B4-BE49-F238E27FC236}">
                          <a16:creationId xmlns:a16="http://schemas.microsoft.com/office/drawing/2014/main" id="{EFB81F2D-56E4-2BE7-1746-AD36A5792E6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2" name="Oval 101">
                      <a:extLst>
                        <a:ext uri="{FF2B5EF4-FFF2-40B4-BE49-F238E27FC236}">
                          <a16:creationId xmlns:a16="http://schemas.microsoft.com/office/drawing/2014/main" id="{D8EF1733-669A-7470-B62C-7422CE7CA46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" name="Oval 102">
                      <a:extLst>
                        <a:ext uri="{FF2B5EF4-FFF2-40B4-BE49-F238E27FC236}">
                          <a16:creationId xmlns:a16="http://schemas.microsoft.com/office/drawing/2014/main" id="{80C4FBF1-23C8-136B-663F-5FFE18126A2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7" name="Group 96">
                    <a:extLst>
                      <a:ext uri="{FF2B5EF4-FFF2-40B4-BE49-F238E27FC236}">
                        <a16:creationId xmlns:a16="http://schemas.microsoft.com/office/drawing/2014/main" id="{F636A555-9526-4022-EC05-4357849AAAF6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8" name="Rectangle 97">
                      <a:extLst>
                        <a:ext uri="{FF2B5EF4-FFF2-40B4-BE49-F238E27FC236}">
                          <a16:creationId xmlns:a16="http://schemas.microsoft.com/office/drawing/2014/main" id="{EB20AF13-527B-37B2-3517-224F1D6A94D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9" name="Oval 98">
                      <a:extLst>
                        <a:ext uri="{FF2B5EF4-FFF2-40B4-BE49-F238E27FC236}">
                          <a16:creationId xmlns:a16="http://schemas.microsoft.com/office/drawing/2014/main" id="{B8A3F6A7-212A-375B-0A89-58C19F6AB18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0" name="Oval 99">
                      <a:extLst>
                        <a:ext uri="{FF2B5EF4-FFF2-40B4-BE49-F238E27FC236}">
                          <a16:creationId xmlns:a16="http://schemas.microsoft.com/office/drawing/2014/main" id="{8083619C-E159-D832-5DFE-D2D52F29E40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82BB5844-B879-53D7-D2F7-2A6EC99C2EB2}"/>
                    </a:ext>
                  </a:extLst>
                </p:cNvPr>
                <p:cNvGrpSpPr/>
                <p:nvPr/>
              </p:nvGrpSpPr>
              <p:grpSpPr>
                <a:xfrm rot="14448637">
                  <a:off x="5786758" y="2587727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88" name="Group 87">
                    <a:extLst>
                      <a:ext uri="{FF2B5EF4-FFF2-40B4-BE49-F238E27FC236}">
                        <a16:creationId xmlns:a16="http://schemas.microsoft.com/office/drawing/2014/main" id="{0002EEE0-464E-B95C-6ED6-7B4CF5E2CF6A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" name="Rectangle 92">
                      <a:extLst>
                        <a:ext uri="{FF2B5EF4-FFF2-40B4-BE49-F238E27FC236}">
                          <a16:creationId xmlns:a16="http://schemas.microsoft.com/office/drawing/2014/main" id="{B70251F7-4170-0359-39CE-5811CF2C10B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4" name="Oval 93">
                      <a:extLst>
                        <a:ext uri="{FF2B5EF4-FFF2-40B4-BE49-F238E27FC236}">
                          <a16:creationId xmlns:a16="http://schemas.microsoft.com/office/drawing/2014/main" id="{0B5B6FD0-92B0-E748-897F-7F2A1A7754D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5" name="Oval 94">
                      <a:extLst>
                        <a:ext uri="{FF2B5EF4-FFF2-40B4-BE49-F238E27FC236}">
                          <a16:creationId xmlns:a16="http://schemas.microsoft.com/office/drawing/2014/main" id="{F58FA39F-752C-3CEE-2CFA-4A2B412BCD9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89" name="Group 88">
                    <a:extLst>
                      <a:ext uri="{FF2B5EF4-FFF2-40B4-BE49-F238E27FC236}">
                        <a16:creationId xmlns:a16="http://schemas.microsoft.com/office/drawing/2014/main" id="{22642C88-62DE-7D82-C374-137231138582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0" name="Rectangle 89">
                      <a:extLst>
                        <a:ext uri="{FF2B5EF4-FFF2-40B4-BE49-F238E27FC236}">
                          <a16:creationId xmlns:a16="http://schemas.microsoft.com/office/drawing/2014/main" id="{04F351A6-C416-6401-E784-AD447338883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1" name="Oval 90">
                      <a:extLst>
                        <a:ext uri="{FF2B5EF4-FFF2-40B4-BE49-F238E27FC236}">
                          <a16:creationId xmlns:a16="http://schemas.microsoft.com/office/drawing/2014/main" id="{66D8D56B-9E52-E472-C17F-98C63E6E673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6BB5EF01-5B7D-86CF-8913-39BE14CF907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32A9C062-B3AF-0AAB-4D42-DCCA69A797BF}"/>
                    </a:ext>
                  </a:extLst>
                </p:cNvPr>
                <p:cNvGrpSpPr/>
                <p:nvPr/>
              </p:nvGrpSpPr>
              <p:grpSpPr>
                <a:xfrm rot="14079313">
                  <a:off x="5316546" y="2791072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80" name="Group 79">
                    <a:extLst>
                      <a:ext uri="{FF2B5EF4-FFF2-40B4-BE49-F238E27FC236}">
                        <a16:creationId xmlns:a16="http://schemas.microsoft.com/office/drawing/2014/main" id="{52B46EDC-A80C-8FEE-7574-853544DD93F9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85" name="Rectangle 84">
                      <a:extLst>
                        <a:ext uri="{FF2B5EF4-FFF2-40B4-BE49-F238E27FC236}">
                          <a16:creationId xmlns:a16="http://schemas.microsoft.com/office/drawing/2014/main" id="{2217680E-E9A3-1CBD-8F75-0501887AAAB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6" name="Oval 85">
                      <a:extLst>
                        <a:ext uri="{FF2B5EF4-FFF2-40B4-BE49-F238E27FC236}">
                          <a16:creationId xmlns:a16="http://schemas.microsoft.com/office/drawing/2014/main" id="{1ADAA33E-4529-DB61-0FE9-D0CBE08CE9A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7" name="Oval 86">
                      <a:extLst>
                        <a:ext uri="{FF2B5EF4-FFF2-40B4-BE49-F238E27FC236}">
                          <a16:creationId xmlns:a16="http://schemas.microsoft.com/office/drawing/2014/main" id="{505897B3-B773-7433-9E72-0CDF78205E0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81" name="Group 80">
                    <a:extLst>
                      <a:ext uri="{FF2B5EF4-FFF2-40B4-BE49-F238E27FC236}">
                        <a16:creationId xmlns:a16="http://schemas.microsoft.com/office/drawing/2014/main" id="{F3D86749-90B6-6344-0117-97F3731B988D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82" name="Rectangle 81">
                      <a:extLst>
                        <a:ext uri="{FF2B5EF4-FFF2-40B4-BE49-F238E27FC236}">
                          <a16:creationId xmlns:a16="http://schemas.microsoft.com/office/drawing/2014/main" id="{4E888E44-225A-D813-D453-B7A0E05D5E1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3" name="Oval 82">
                      <a:extLst>
                        <a:ext uri="{FF2B5EF4-FFF2-40B4-BE49-F238E27FC236}">
                          <a16:creationId xmlns:a16="http://schemas.microsoft.com/office/drawing/2014/main" id="{9633586D-B6E2-CAA3-B6F2-5F025B01DC3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4" name="Oval 83">
                      <a:extLst>
                        <a:ext uri="{FF2B5EF4-FFF2-40B4-BE49-F238E27FC236}">
                          <a16:creationId xmlns:a16="http://schemas.microsoft.com/office/drawing/2014/main" id="{FECAF99D-DD1C-3C18-B54C-132E8C5C076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9251" name="Group 9250">
              <a:extLst>
                <a:ext uri="{FF2B5EF4-FFF2-40B4-BE49-F238E27FC236}">
                  <a16:creationId xmlns:a16="http://schemas.microsoft.com/office/drawing/2014/main" id="{A3055F63-49D5-9FBF-8838-80E58F7386ED}"/>
                </a:ext>
              </a:extLst>
            </p:cNvPr>
            <p:cNvGrpSpPr/>
            <p:nvPr/>
          </p:nvGrpSpPr>
          <p:grpSpPr>
            <a:xfrm rot="2164935">
              <a:off x="8128981" y="1808577"/>
              <a:ext cx="3623234" cy="1799862"/>
              <a:chOff x="4307838" y="1904171"/>
              <a:chExt cx="3623234" cy="1799862"/>
            </a:xfrm>
          </p:grpSpPr>
          <p:grpSp>
            <p:nvGrpSpPr>
              <p:cNvPr id="9252" name="Group 9251">
                <a:extLst>
                  <a:ext uri="{FF2B5EF4-FFF2-40B4-BE49-F238E27FC236}">
                    <a16:creationId xmlns:a16="http://schemas.microsoft.com/office/drawing/2014/main" id="{22467FC6-C8D6-B72D-8F57-C9649915D0B5}"/>
                  </a:ext>
                </a:extLst>
              </p:cNvPr>
              <p:cNvGrpSpPr/>
              <p:nvPr/>
            </p:nvGrpSpPr>
            <p:grpSpPr>
              <a:xfrm>
                <a:off x="4307838" y="2557884"/>
                <a:ext cx="1768512" cy="1146149"/>
                <a:chOff x="4307838" y="2557884"/>
                <a:chExt cx="1768512" cy="1146149"/>
              </a:xfrm>
            </p:grpSpPr>
            <p:grpSp>
              <p:nvGrpSpPr>
                <p:cNvPr id="9316" name="Group 9315">
                  <a:extLst>
                    <a:ext uri="{FF2B5EF4-FFF2-40B4-BE49-F238E27FC236}">
                      <a16:creationId xmlns:a16="http://schemas.microsoft.com/office/drawing/2014/main" id="{B64741DF-2C46-0DAE-DD71-46495ACC9D3E}"/>
                    </a:ext>
                  </a:extLst>
                </p:cNvPr>
                <p:cNvGrpSpPr/>
                <p:nvPr/>
              </p:nvGrpSpPr>
              <p:grpSpPr>
                <a:xfrm rot="15284888">
                  <a:off x="4305136" y="3318006"/>
                  <a:ext cx="388729" cy="383325"/>
                  <a:chOff x="9464884" y="3654609"/>
                  <a:chExt cx="650555" cy="604395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9371" name="Group 9370">
                    <a:extLst>
                      <a:ext uri="{FF2B5EF4-FFF2-40B4-BE49-F238E27FC236}">
                        <a16:creationId xmlns:a16="http://schemas.microsoft.com/office/drawing/2014/main" id="{1CD05106-F587-DBAC-6A29-25C77B830058}"/>
                      </a:ext>
                    </a:extLst>
                  </p:cNvPr>
                  <p:cNvGrpSpPr/>
                  <p:nvPr/>
                </p:nvGrpSpPr>
                <p:grpSpPr>
                  <a:xfrm rot="3925055">
                    <a:off x="9616501" y="350299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80" name="Rectangle 9379">
                      <a:extLst>
                        <a:ext uri="{FF2B5EF4-FFF2-40B4-BE49-F238E27FC236}">
                          <a16:creationId xmlns:a16="http://schemas.microsoft.com/office/drawing/2014/main" id="{415EC06E-B3CE-F5C5-6BCF-D115B89AC29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81" name="Oval 9380">
                      <a:extLst>
                        <a:ext uri="{FF2B5EF4-FFF2-40B4-BE49-F238E27FC236}">
                          <a16:creationId xmlns:a16="http://schemas.microsoft.com/office/drawing/2014/main" id="{943A9763-48FD-CAF4-A300-3BDEB58EFA5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82" name="Oval 9381">
                      <a:extLst>
                        <a:ext uri="{FF2B5EF4-FFF2-40B4-BE49-F238E27FC236}">
                          <a16:creationId xmlns:a16="http://schemas.microsoft.com/office/drawing/2014/main" id="{67123EE8-A1E7-6C42-DA58-9558D1238DA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372" name="Group 9371">
                    <a:extLst>
                      <a:ext uri="{FF2B5EF4-FFF2-40B4-BE49-F238E27FC236}">
                        <a16:creationId xmlns:a16="http://schemas.microsoft.com/office/drawing/2014/main" id="{84B53884-3190-56DE-B0BA-51EFD08FD7B3}"/>
                      </a:ext>
                    </a:extLst>
                  </p:cNvPr>
                  <p:cNvGrpSpPr/>
                  <p:nvPr/>
                </p:nvGrpSpPr>
                <p:grpSpPr>
                  <a:xfrm rot="4126599">
                    <a:off x="9697297" y="3701323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77" name="Rectangle 9376">
                      <a:extLst>
                        <a:ext uri="{FF2B5EF4-FFF2-40B4-BE49-F238E27FC236}">
                          <a16:creationId xmlns:a16="http://schemas.microsoft.com/office/drawing/2014/main" id="{827B9D3D-5EC9-506A-BD73-39746081283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78" name="Oval 9377">
                      <a:extLst>
                        <a:ext uri="{FF2B5EF4-FFF2-40B4-BE49-F238E27FC236}">
                          <a16:creationId xmlns:a16="http://schemas.microsoft.com/office/drawing/2014/main" id="{0FD2B081-4D2E-1FD1-2806-F44232CF8DE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79" name="Oval 9378">
                      <a:extLst>
                        <a:ext uri="{FF2B5EF4-FFF2-40B4-BE49-F238E27FC236}">
                          <a16:creationId xmlns:a16="http://schemas.microsoft.com/office/drawing/2014/main" id="{B0C41A01-ECA5-8452-5428-D519A09024F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373" name="Group 9372">
                    <a:extLst>
                      <a:ext uri="{FF2B5EF4-FFF2-40B4-BE49-F238E27FC236}">
                        <a16:creationId xmlns:a16="http://schemas.microsoft.com/office/drawing/2014/main" id="{B2FEDC60-447C-BC44-0221-56750B545938}"/>
                      </a:ext>
                    </a:extLst>
                  </p:cNvPr>
                  <p:cNvGrpSpPr/>
                  <p:nvPr/>
                </p:nvGrpSpPr>
                <p:grpSpPr>
                  <a:xfrm rot="4288009">
                    <a:off x="9767048" y="3910614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74" name="Rectangle 9373">
                      <a:extLst>
                        <a:ext uri="{FF2B5EF4-FFF2-40B4-BE49-F238E27FC236}">
                          <a16:creationId xmlns:a16="http://schemas.microsoft.com/office/drawing/2014/main" id="{B2B220CD-4D48-D195-22FB-0C497511AA5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75" name="Oval 9374">
                      <a:extLst>
                        <a:ext uri="{FF2B5EF4-FFF2-40B4-BE49-F238E27FC236}">
                          <a16:creationId xmlns:a16="http://schemas.microsoft.com/office/drawing/2014/main" id="{6DA1D544-FEC8-51F0-E565-025E39FC9F7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76" name="Oval 9375">
                      <a:extLst>
                        <a:ext uri="{FF2B5EF4-FFF2-40B4-BE49-F238E27FC236}">
                          <a16:creationId xmlns:a16="http://schemas.microsoft.com/office/drawing/2014/main" id="{9DA5EB4F-2DD2-3CF4-106F-F80F4326332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9317" name="Group 9316">
                  <a:extLst>
                    <a:ext uri="{FF2B5EF4-FFF2-40B4-BE49-F238E27FC236}">
                      <a16:creationId xmlns:a16="http://schemas.microsoft.com/office/drawing/2014/main" id="{B1B53DAA-2956-51AE-A5E7-40B9717B24F1}"/>
                    </a:ext>
                  </a:extLst>
                </p:cNvPr>
                <p:cNvGrpSpPr/>
                <p:nvPr/>
              </p:nvGrpSpPr>
              <p:grpSpPr>
                <a:xfrm rot="13902330">
                  <a:off x="4615347" y="3190362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9363" name="Group 9362">
                    <a:extLst>
                      <a:ext uri="{FF2B5EF4-FFF2-40B4-BE49-F238E27FC236}">
                        <a16:creationId xmlns:a16="http://schemas.microsoft.com/office/drawing/2014/main" id="{53590242-AFCF-AE87-CB0B-1076519B0F4E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68" name="Rectangle 9367">
                      <a:extLst>
                        <a:ext uri="{FF2B5EF4-FFF2-40B4-BE49-F238E27FC236}">
                          <a16:creationId xmlns:a16="http://schemas.microsoft.com/office/drawing/2014/main" id="{4C893A72-A97B-297C-5F50-AFE03E05F4E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69" name="Oval 9368">
                      <a:extLst>
                        <a:ext uri="{FF2B5EF4-FFF2-40B4-BE49-F238E27FC236}">
                          <a16:creationId xmlns:a16="http://schemas.microsoft.com/office/drawing/2014/main" id="{DEFF0A97-FFDA-4A3C-E324-BF8A1444081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70" name="Oval 9369">
                      <a:extLst>
                        <a:ext uri="{FF2B5EF4-FFF2-40B4-BE49-F238E27FC236}">
                          <a16:creationId xmlns:a16="http://schemas.microsoft.com/office/drawing/2014/main" id="{402A1A9A-F2BF-2337-1B80-AC3D78CC3DB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364" name="Group 9363">
                    <a:extLst>
                      <a:ext uri="{FF2B5EF4-FFF2-40B4-BE49-F238E27FC236}">
                        <a16:creationId xmlns:a16="http://schemas.microsoft.com/office/drawing/2014/main" id="{ABC44E36-CCB8-9914-AC54-BD1A2EBCF942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65" name="Rectangle 9364">
                      <a:extLst>
                        <a:ext uri="{FF2B5EF4-FFF2-40B4-BE49-F238E27FC236}">
                          <a16:creationId xmlns:a16="http://schemas.microsoft.com/office/drawing/2014/main" id="{B3F7AEC3-9DFC-46BF-F559-A76CB683983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66" name="Oval 9365">
                      <a:extLst>
                        <a:ext uri="{FF2B5EF4-FFF2-40B4-BE49-F238E27FC236}">
                          <a16:creationId xmlns:a16="http://schemas.microsoft.com/office/drawing/2014/main" id="{73A2466D-F743-AE1F-5D61-88162B3CCDE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67" name="Oval 9366">
                      <a:extLst>
                        <a:ext uri="{FF2B5EF4-FFF2-40B4-BE49-F238E27FC236}">
                          <a16:creationId xmlns:a16="http://schemas.microsoft.com/office/drawing/2014/main" id="{3902E1A3-C2DA-0A9A-922A-7C9630F21E8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9318" name="Group 9317">
                  <a:extLst>
                    <a:ext uri="{FF2B5EF4-FFF2-40B4-BE49-F238E27FC236}">
                      <a16:creationId xmlns:a16="http://schemas.microsoft.com/office/drawing/2014/main" id="{A1CE74F7-F2F9-90CB-704B-D28214B32692}"/>
                    </a:ext>
                  </a:extLst>
                </p:cNvPr>
                <p:cNvGrpSpPr/>
                <p:nvPr/>
              </p:nvGrpSpPr>
              <p:grpSpPr>
                <a:xfrm rot="13902330">
                  <a:off x="4858679" y="3046846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9355" name="Group 9354">
                    <a:extLst>
                      <a:ext uri="{FF2B5EF4-FFF2-40B4-BE49-F238E27FC236}">
                        <a16:creationId xmlns:a16="http://schemas.microsoft.com/office/drawing/2014/main" id="{E5E20230-0F2E-C9AE-49F3-9FE0D2F91E9D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60" name="Rectangle 9359">
                      <a:extLst>
                        <a:ext uri="{FF2B5EF4-FFF2-40B4-BE49-F238E27FC236}">
                          <a16:creationId xmlns:a16="http://schemas.microsoft.com/office/drawing/2014/main" id="{CB1B854B-DF8B-5634-4406-E31AF990C19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61" name="Oval 9360">
                      <a:extLst>
                        <a:ext uri="{FF2B5EF4-FFF2-40B4-BE49-F238E27FC236}">
                          <a16:creationId xmlns:a16="http://schemas.microsoft.com/office/drawing/2014/main" id="{011E8CF8-3A0E-CD1F-DB2B-9513966B579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62" name="Oval 9361">
                      <a:extLst>
                        <a:ext uri="{FF2B5EF4-FFF2-40B4-BE49-F238E27FC236}">
                          <a16:creationId xmlns:a16="http://schemas.microsoft.com/office/drawing/2014/main" id="{36BF578D-AF02-BCB7-7EFF-0495789CE0F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356" name="Group 9355">
                    <a:extLst>
                      <a:ext uri="{FF2B5EF4-FFF2-40B4-BE49-F238E27FC236}">
                        <a16:creationId xmlns:a16="http://schemas.microsoft.com/office/drawing/2014/main" id="{A7CBE04B-CF9D-2368-9218-F97529C86519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57" name="Rectangle 9356">
                      <a:extLst>
                        <a:ext uri="{FF2B5EF4-FFF2-40B4-BE49-F238E27FC236}">
                          <a16:creationId xmlns:a16="http://schemas.microsoft.com/office/drawing/2014/main" id="{3D085303-0CC8-EB52-4802-0F0B42051DB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58" name="Oval 9357">
                      <a:extLst>
                        <a:ext uri="{FF2B5EF4-FFF2-40B4-BE49-F238E27FC236}">
                          <a16:creationId xmlns:a16="http://schemas.microsoft.com/office/drawing/2014/main" id="{FC69CD93-BE3E-2B09-554C-D1008767D84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59" name="Oval 9358">
                      <a:extLst>
                        <a:ext uri="{FF2B5EF4-FFF2-40B4-BE49-F238E27FC236}">
                          <a16:creationId xmlns:a16="http://schemas.microsoft.com/office/drawing/2014/main" id="{89E8F844-5158-F606-CC9E-8E95BAF421D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9319" name="Group 9318">
                  <a:extLst>
                    <a:ext uri="{FF2B5EF4-FFF2-40B4-BE49-F238E27FC236}">
                      <a16:creationId xmlns:a16="http://schemas.microsoft.com/office/drawing/2014/main" id="{3388C2DF-EADA-9D9F-7F60-B40079E3ADF1}"/>
                    </a:ext>
                  </a:extLst>
                </p:cNvPr>
                <p:cNvGrpSpPr/>
                <p:nvPr/>
              </p:nvGrpSpPr>
              <p:grpSpPr>
                <a:xfrm rot="13902330">
                  <a:off x="5095543" y="2915285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9347" name="Group 9346">
                    <a:extLst>
                      <a:ext uri="{FF2B5EF4-FFF2-40B4-BE49-F238E27FC236}">
                        <a16:creationId xmlns:a16="http://schemas.microsoft.com/office/drawing/2014/main" id="{EE545E43-4F91-4A2A-5820-2EF2C10A6988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52" name="Rectangle 9351">
                      <a:extLst>
                        <a:ext uri="{FF2B5EF4-FFF2-40B4-BE49-F238E27FC236}">
                          <a16:creationId xmlns:a16="http://schemas.microsoft.com/office/drawing/2014/main" id="{3CF5FE03-4806-CE59-ED5B-7DE01458EBE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53" name="Oval 9352">
                      <a:extLst>
                        <a:ext uri="{FF2B5EF4-FFF2-40B4-BE49-F238E27FC236}">
                          <a16:creationId xmlns:a16="http://schemas.microsoft.com/office/drawing/2014/main" id="{F6D3202B-92A8-8343-A98C-174BBE4D70E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54" name="Oval 9353">
                      <a:extLst>
                        <a:ext uri="{FF2B5EF4-FFF2-40B4-BE49-F238E27FC236}">
                          <a16:creationId xmlns:a16="http://schemas.microsoft.com/office/drawing/2014/main" id="{19F7B114-2574-5824-6856-39E1434EDC3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348" name="Group 9347">
                    <a:extLst>
                      <a:ext uri="{FF2B5EF4-FFF2-40B4-BE49-F238E27FC236}">
                        <a16:creationId xmlns:a16="http://schemas.microsoft.com/office/drawing/2014/main" id="{CCEF197C-6683-5534-85CB-D8B61E64C4B3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49" name="Rectangle 9348">
                      <a:extLst>
                        <a:ext uri="{FF2B5EF4-FFF2-40B4-BE49-F238E27FC236}">
                          <a16:creationId xmlns:a16="http://schemas.microsoft.com/office/drawing/2014/main" id="{836EE28C-5793-C1AF-136C-93C09E5BC80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50" name="Oval 9349">
                      <a:extLst>
                        <a:ext uri="{FF2B5EF4-FFF2-40B4-BE49-F238E27FC236}">
                          <a16:creationId xmlns:a16="http://schemas.microsoft.com/office/drawing/2014/main" id="{7F64B6FE-7D64-54DD-0A54-6E05ED29FA5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51" name="Oval 9350">
                      <a:extLst>
                        <a:ext uri="{FF2B5EF4-FFF2-40B4-BE49-F238E27FC236}">
                          <a16:creationId xmlns:a16="http://schemas.microsoft.com/office/drawing/2014/main" id="{DAE06220-A0B4-C574-72B8-E29095F510A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9320" name="Group 9319">
                  <a:extLst>
                    <a:ext uri="{FF2B5EF4-FFF2-40B4-BE49-F238E27FC236}">
                      <a16:creationId xmlns:a16="http://schemas.microsoft.com/office/drawing/2014/main" id="{8A5352CA-2618-E49A-437D-6676CEADD784}"/>
                    </a:ext>
                  </a:extLst>
                </p:cNvPr>
                <p:cNvGrpSpPr/>
                <p:nvPr/>
              </p:nvGrpSpPr>
              <p:grpSpPr>
                <a:xfrm rot="14236001">
                  <a:off x="5548466" y="2680216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9339" name="Group 9338">
                    <a:extLst>
                      <a:ext uri="{FF2B5EF4-FFF2-40B4-BE49-F238E27FC236}">
                        <a16:creationId xmlns:a16="http://schemas.microsoft.com/office/drawing/2014/main" id="{2D5F2566-0FDB-B850-4001-5BA24F124EC5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44" name="Rectangle 9343">
                      <a:extLst>
                        <a:ext uri="{FF2B5EF4-FFF2-40B4-BE49-F238E27FC236}">
                          <a16:creationId xmlns:a16="http://schemas.microsoft.com/office/drawing/2014/main" id="{DCD12411-0C44-846D-82D8-FCB76BC0846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45" name="Oval 9344">
                      <a:extLst>
                        <a:ext uri="{FF2B5EF4-FFF2-40B4-BE49-F238E27FC236}">
                          <a16:creationId xmlns:a16="http://schemas.microsoft.com/office/drawing/2014/main" id="{E769BF2B-A70D-5D0E-2935-E179391437E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46" name="Oval 9345">
                      <a:extLst>
                        <a:ext uri="{FF2B5EF4-FFF2-40B4-BE49-F238E27FC236}">
                          <a16:creationId xmlns:a16="http://schemas.microsoft.com/office/drawing/2014/main" id="{EF763A81-A3A4-10B6-0DD9-1197E7C646D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340" name="Group 9339">
                    <a:extLst>
                      <a:ext uri="{FF2B5EF4-FFF2-40B4-BE49-F238E27FC236}">
                        <a16:creationId xmlns:a16="http://schemas.microsoft.com/office/drawing/2014/main" id="{EE1A6193-E2C6-0C9E-B7B5-A551D7FE6E9A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41" name="Rectangle 9340">
                      <a:extLst>
                        <a:ext uri="{FF2B5EF4-FFF2-40B4-BE49-F238E27FC236}">
                          <a16:creationId xmlns:a16="http://schemas.microsoft.com/office/drawing/2014/main" id="{BF7E73CB-CA7A-6D9C-6ADF-A9D7F7E3419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42" name="Oval 9341">
                      <a:extLst>
                        <a:ext uri="{FF2B5EF4-FFF2-40B4-BE49-F238E27FC236}">
                          <a16:creationId xmlns:a16="http://schemas.microsoft.com/office/drawing/2014/main" id="{DB220D8E-1C2F-94DB-A9E0-28928EB2C76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43" name="Oval 9342">
                      <a:extLst>
                        <a:ext uri="{FF2B5EF4-FFF2-40B4-BE49-F238E27FC236}">
                          <a16:creationId xmlns:a16="http://schemas.microsoft.com/office/drawing/2014/main" id="{473BE642-8623-034A-339E-5B42433B64F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9321" name="Group 9320">
                  <a:extLst>
                    <a:ext uri="{FF2B5EF4-FFF2-40B4-BE49-F238E27FC236}">
                      <a16:creationId xmlns:a16="http://schemas.microsoft.com/office/drawing/2014/main" id="{493BD914-9714-05A6-195D-BFA78E29DFF7}"/>
                    </a:ext>
                  </a:extLst>
                </p:cNvPr>
                <p:cNvGrpSpPr/>
                <p:nvPr/>
              </p:nvGrpSpPr>
              <p:grpSpPr>
                <a:xfrm rot="14448637">
                  <a:off x="5786758" y="2587727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9331" name="Group 9330">
                    <a:extLst>
                      <a:ext uri="{FF2B5EF4-FFF2-40B4-BE49-F238E27FC236}">
                        <a16:creationId xmlns:a16="http://schemas.microsoft.com/office/drawing/2014/main" id="{27769352-78E2-FBC2-909A-C7802B7028D7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36" name="Rectangle 9335">
                      <a:extLst>
                        <a:ext uri="{FF2B5EF4-FFF2-40B4-BE49-F238E27FC236}">
                          <a16:creationId xmlns:a16="http://schemas.microsoft.com/office/drawing/2014/main" id="{25AC176A-000B-9BF1-98D5-46A8BDF05BC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37" name="Oval 9336">
                      <a:extLst>
                        <a:ext uri="{FF2B5EF4-FFF2-40B4-BE49-F238E27FC236}">
                          <a16:creationId xmlns:a16="http://schemas.microsoft.com/office/drawing/2014/main" id="{89D2BDE4-222C-2BF6-9F83-208EC977B8A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38" name="Oval 9337">
                      <a:extLst>
                        <a:ext uri="{FF2B5EF4-FFF2-40B4-BE49-F238E27FC236}">
                          <a16:creationId xmlns:a16="http://schemas.microsoft.com/office/drawing/2014/main" id="{E7A14423-AC4E-A665-6477-332C4F8104D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332" name="Group 9331">
                    <a:extLst>
                      <a:ext uri="{FF2B5EF4-FFF2-40B4-BE49-F238E27FC236}">
                        <a16:creationId xmlns:a16="http://schemas.microsoft.com/office/drawing/2014/main" id="{EBB01A34-AD84-677C-A77B-6774A3DB3822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33" name="Rectangle 9332">
                      <a:extLst>
                        <a:ext uri="{FF2B5EF4-FFF2-40B4-BE49-F238E27FC236}">
                          <a16:creationId xmlns:a16="http://schemas.microsoft.com/office/drawing/2014/main" id="{C30554E0-38F4-16DF-6A1C-63BF3EA242F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34" name="Oval 9333">
                      <a:extLst>
                        <a:ext uri="{FF2B5EF4-FFF2-40B4-BE49-F238E27FC236}">
                          <a16:creationId xmlns:a16="http://schemas.microsoft.com/office/drawing/2014/main" id="{9F58D80D-4E9F-8FDC-A2ED-CA87DACBCF5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35" name="Oval 9334">
                      <a:extLst>
                        <a:ext uri="{FF2B5EF4-FFF2-40B4-BE49-F238E27FC236}">
                          <a16:creationId xmlns:a16="http://schemas.microsoft.com/office/drawing/2014/main" id="{3767D0DA-639C-F5CA-7B43-794DE371D7A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9322" name="Group 9321">
                  <a:extLst>
                    <a:ext uri="{FF2B5EF4-FFF2-40B4-BE49-F238E27FC236}">
                      <a16:creationId xmlns:a16="http://schemas.microsoft.com/office/drawing/2014/main" id="{E7235812-788B-B616-CDBC-70F2F6528E63}"/>
                    </a:ext>
                  </a:extLst>
                </p:cNvPr>
                <p:cNvGrpSpPr/>
                <p:nvPr/>
              </p:nvGrpSpPr>
              <p:grpSpPr>
                <a:xfrm rot="14079313">
                  <a:off x="5316546" y="2791072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9323" name="Group 9322">
                    <a:extLst>
                      <a:ext uri="{FF2B5EF4-FFF2-40B4-BE49-F238E27FC236}">
                        <a16:creationId xmlns:a16="http://schemas.microsoft.com/office/drawing/2014/main" id="{13565954-69A8-0B2E-A1E4-5463B7F13C3F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28" name="Rectangle 9327">
                      <a:extLst>
                        <a:ext uri="{FF2B5EF4-FFF2-40B4-BE49-F238E27FC236}">
                          <a16:creationId xmlns:a16="http://schemas.microsoft.com/office/drawing/2014/main" id="{01EF4CDE-E8DE-C853-843B-FEB650D71C4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29" name="Oval 9328">
                      <a:extLst>
                        <a:ext uri="{FF2B5EF4-FFF2-40B4-BE49-F238E27FC236}">
                          <a16:creationId xmlns:a16="http://schemas.microsoft.com/office/drawing/2014/main" id="{B2187E74-C1BE-8C30-9DE4-4FBAF5C5DB3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30" name="Oval 9329">
                      <a:extLst>
                        <a:ext uri="{FF2B5EF4-FFF2-40B4-BE49-F238E27FC236}">
                          <a16:creationId xmlns:a16="http://schemas.microsoft.com/office/drawing/2014/main" id="{BB73D57D-E7C6-D8B9-B526-0DCFC5A0091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324" name="Group 9323">
                    <a:extLst>
                      <a:ext uri="{FF2B5EF4-FFF2-40B4-BE49-F238E27FC236}">
                        <a16:creationId xmlns:a16="http://schemas.microsoft.com/office/drawing/2014/main" id="{3348FB18-F150-7692-591F-1B394C002B91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25" name="Rectangle 9324">
                      <a:extLst>
                        <a:ext uri="{FF2B5EF4-FFF2-40B4-BE49-F238E27FC236}">
                          <a16:creationId xmlns:a16="http://schemas.microsoft.com/office/drawing/2014/main" id="{1A31B99F-A051-C45A-91EA-E2B3305EEB5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26" name="Oval 9325">
                      <a:extLst>
                        <a:ext uri="{FF2B5EF4-FFF2-40B4-BE49-F238E27FC236}">
                          <a16:creationId xmlns:a16="http://schemas.microsoft.com/office/drawing/2014/main" id="{59D8A40D-7DC7-FA39-5A96-096D7BD4DDC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27" name="Oval 9326">
                      <a:extLst>
                        <a:ext uri="{FF2B5EF4-FFF2-40B4-BE49-F238E27FC236}">
                          <a16:creationId xmlns:a16="http://schemas.microsoft.com/office/drawing/2014/main" id="{C8810110-BF2C-59F1-A32D-61949E4827F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9253" name="Group 9252">
                <a:extLst>
                  <a:ext uri="{FF2B5EF4-FFF2-40B4-BE49-F238E27FC236}">
                    <a16:creationId xmlns:a16="http://schemas.microsoft.com/office/drawing/2014/main" id="{F7F959D9-7F45-2B25-C66C-68FC71E19227}"/>
                  </a:ext>
                </a:extLst>
              </p:cNvPr>
              <p:cNvGrpSpPr/>
              <p:nvPr/>
            </p:nvGrpSpPr>
            <p:grpSpPr>
              <a:xfrm rot="1119742">
                <a:off x="6162560" y="1904171"/>
                <a:ext cx="1768512" cy="1146149"/>
                <a:chOff x="4307838" y="2557884"/>
                <a:chExt cx="1768512" cy="1146149"/>
              </a:xfrm>
            </p:grpSpPr>
            <p:grpSp>
              <p:nvGrpSpPr>
                <p:cNvPr id="9254" name="Group 9253">
                  <a:extLst>
                    <a:ext uri="{FF2B5EF4-FFF2-40B4-BE49-F238E27FC236}">
                      <a16:creationId xmlns:a16="http://schemas.microsoft.com/office/drawing/2014/main" id="{95E61766-A7AE-C64E-0C9A-BF0DE5E47276}"/>
                    </a:ext>
                  </a:extLst>
                </p:cNvPr>
                <p:cNvGrpSpPr/>
                <p:nvPr/>
              </p:nvGrpSpPr>
              <p:grpSpPr>
                <a:xfrm rot="15284888">
                  <a:off x="4305136" y="3318006"/>
                  <a:ext cx="388729" cy="383325"/>
                  <a:chOff x="9464884" y="3654609"/>
                  <a:chExt cx="650555" cy="604395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9304" name="Group 9303">
                    <a:extLst>
                      <a:ext uri="{FF2B5EF4-FFF2-40B4-BE49-F238E27FC236}">
                        <a16:creationId xmlns:a16="http://schemas.microsoft.com/office/drawing/2014/main" id="{EFE5D4CC-24A3-056C-9E4B-483BC9EFF056}"/>
                      </a:ext>
                    </a:extLst>
                  </p:cNvPr>
                  <p:cNvGrpSpPr/>
                  <p:nvPr/>
                </p:nvGrpSpPr>
                <p:grpSpPr>
                  <a:xfrm rot="3925055">
                    <a:off x="9616501" y="350299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13" name="Rectangle 9312">
                      <a:extLst>
                        <a:ext uri="{FF2B5EF4-FFF2-40B4-BE49-F238E27FC236}">
                          <a16:creationId xmlns:a16="http://schemas.microsoft.com/office/drawing/2014/main" id="{706D898A-C0A9-FA2A-168B-962C103650B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14" name="Oval 9313">
                      <a:extLst>
                        <a:ext uri="{FF2B5EF4-FFF2-40B4-BE49-F238E27FC236}">
                          <a16:creationId xmlns:a16="http://schemas.microsoft.com/office/drawing/2014/main" id="{A410553D-B863-E5A6-4254-BB8FAA42229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15" name="Oval 9314">
                      <a:extLst>
                        <a:ext uri="{FF2B5EF4-FFF2-40B4-BE49-F238E27FC236}">
                          <a16:creationId xmlns:a16="http://schemas.microsoft.com/office/drawing/2014/main" id="{5C8702FD-F7DC-A6AD-70BC-D2A4D727DF8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305" name="Group 9304">
                    <a:extLst>
                      <a:ext uri="{FF2B5EF4-FFF2-40B4-BE49-F238E27FC236}">
                        <a16:creationId xmlns:a16="http://schemas.microsoft.com/office/drawing/2014/main" id="{185995BC-CA58-65B7-D9C0-8ED278CA70DD}"/>
                      </a:ext>
                    </a:extLst>
                  </p:cNvPr>
                  <p:cNvGrpSpPr/>
                  <p:nvPr/>
                </p:nvGrpSpPr>
                <p:grpSpPr>
                  <a:xfrm rot="4126599">
                    <a:off x="9697297" y="3701323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10" name="Rectangle 9309">
                      <a:extLst>
                        <a:ext uri="{FF2B5EF4-FFF2-40B4-BE49-F238E27FC236}">
                          <a16:creationId xmlns:a16="http://schemas.microsoft.com/office/drawing/2014/main" id="{38DB519C-604B-95D7-2A08-63C53A95FB4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11" name="Oval 9310">
                      <a:extLst>
                        <a:ext uri="{FF2B5EF4-FFF2-40B4-BE49-F238E27FC236}">
                          <a16:creationId xmlns:a16="http://schemas.microsoft.com/office/drawing/2014/main" id="{552E4483-6296-BC08-7ADB-FEEEC8FB30F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12" name="Oval 9311">
                      <a:extLst>
                        <a:ext uri="{FF2B5EF4-FFF2-40B4-BE49-F238E27FC236}">
                          <a16:creationId xmlns:a16="http://schemas.microsoft.com/office/drawing/2014/main" id="{8214592A-4317-B7E6-A008-36C1E88D864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306" name="Group 9305">
                    <a:extLst>
                      <a:ext uri="{FF2B5EF4-FFF2-40B4-BE49-F238E27FC236}">
                        <a16:creationId xmlns:a16="http://schemas.microsoft.com/office/drawing/2014/main" id="{EBE73329-DEDA-2572-5414-41363B001C08}"/>
                      </a:ext>
                    </a:extLst>
                  </p:cNvPr>
                  <p:cNvGrpSpPr/>
                  <p:nvPr/>
                </p:nvGrpSpPr>
                <p:grpSpPr>
                  <a:xfrm rot="4288009">
                    <a:off x="9767048" y="3910614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07" name="Rectangle 9306">
                      <a:extLst>
                        <a:ext uri="{FF2B5EF4-FFF2-40B4-BE49-F238E27FC236}">
                          <a16:creationId xmlns:a16="http://schemas.microsoft.com/office/drawing/2014/main" id="{7DAA11F9-FE17-F049-CFA0-FB1344D54A6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08" name="Oval 9307">
                      <a:extLst>
                        <a:ext uri="{FF2B5EF4-FFF2-40B4-BE49-F238E27FC236}">
                          <a16:creationId xmlns:a16="http://schemas.microsoft.com/office/drawing/2014/main" id="{519568E0-E310-CB89-6A03-5B30E4624ED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09" name="Oval 9308">
                      <a:extLst>
                        <a:ext uri="{FF2B5EF4-FFF2-40B4-BE49-F238E27FC236}">
                          <a16:creationId xmlns:a16="http://schemas.microsoft.com/office/drawing/2014/main" id="{6EDD3B2D-2CAA-DCC6-D382-803BED421AB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9255" name="Group 9254">
                  <a:extLst>
                    <a:ext uri="{FF2B5EF4-FFF2-40B4-BE49-F238E27FC236}">
                      <a16:creationId xmlns:a16="http://schemas.microsoft.com/office/drawing/2014/main" id="{BFDBD953-42DE-4816-C68B-43C8B6EE53DA}"/>
                    </a:ext>
                  </a:extLst>
                </p:cNvPr>
                <p:cNvGrpSpPr/>
                <p:nvPr/>
              </p:nvGrpSpPr>
              <p:grpSpPr>
                <a:xfrm rot="13902330">
                  <a:off x="4615347" y="3190362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9296" name="Group 9295">
                    <a:extLst>
                      <a:ext uri="{FF2B5EF4-FFF2-40B4-BE49-F238E27FC236}">
                        <a16:creationId xmlns:a16="http://schemas.microsoft.com/office/drawing/2014/main" id="{F4DE03E1-6EDA-9C18-BD76-35AF69772533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301" name="Rectangle 9300">
                      <a:extLst>
                        <a:ext uri="{FF2B5EF4-FFF2-40B4-BE49-F238E27FC236}">
                          <a16:creationId xmlns:a16="http://schemas.microsoft.com/office/drawing/2014/main" id="{2A0CD19B-6F4D-A8B9-3B73-2B3582A0808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02" name="Oval 9301">
                      <a:extLst>
                        <a:ext uri="{FF2B5EF4-FFF2-40B4-BE49-F238E27FC236}">
                          <a16:creationId xmlns:a16="http://schemas.microsoft.com/office/drawing/2014/main" id="{FB5EC8CB-6F58-516D-93CE-4A7FE9EB99F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03" name="Oval 9302">
                      <a:extLst>
                        <a:ext uri="{FF2B5EF4-FFF2-40B4-BE49-F238E27FC236}">
                          <a16:creationId xmlns:a16="http://schemas.microsoft.com/office/drawing/2014/main" id="{92C5AE47-726E-5A29-EA63-4A93781C94B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297" name="Group 9296">
                    <a:extLst>
                      <a:ext uri="{FF2B5EF4-FFF2-40B4-BE49-F238E27FC236}">
                        <a16:creationId xmlns:a16="http://schemas.microsoft.com/office/drawing/2014/main" id="{D43B36B9-4120-626F-1BFD-C22C20AE9F4F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298" name="Rectangle 9297">
                      <a:extLst>
                        <a:ext uri="{FF2B5EF4-FFF2-40B4-BE49-F238E27FC236}">
                          <a16:creationId xmlns:a16="http://schemas.microsoft.com/office/drawing/2014/main" id="{19B1646C-271E-1ACB-D5F8-DB3CE8B3ED7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99" name="Oval 9298">
                      <a:extLst>
                        <a:ext uri="{FF2B5EF4-FFF2-40B4-BE49-F238E27FC236}">
                          <a16:creationId xmlns:a16="http://schemas.microsoft.com/office/drawing/2014/main" id="{C0B55122-C5B2-E0EA-0E17-7B4336480F9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00" name="Oval 9299">
                      <a:extLst>
                        <a:ext uri="{FF2B5EF4-FFF2-40B4-BE49-F238E27FC236}">
                          <a16:creationId xmlns:a16="http://schemas.microsoft.com/office/drawing/2014/main" id="{DDC182CC-37DB-FE48-7C6E-EADB3AD487D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9256" name="Group 9255">
                  <a:extLst>
                    <a:ext uri="{FF2B5EF4-FFF2-40B4-BE49-F238E27FC236}">
                      <a16:creationId xmlns:a16="http://schemas.microsoft.com/office/drawing/2014/main" id="{B672B904-5316-115C-4F9D-AADCBF929CE8}"/>
                    </a:ext>
                  </a:extLst>
                </p:cNvPr>
                <p:cNvGrpSpPr/>
                <p:nvPr/>
              </p:nvGrpSpPr>
              <p:grpSpPr>
                <a:xfrm rot="13902330">
                  <a:off x="4858679" y="3046846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9288" name="Group 9287">
                    <a:extLst>
                      <a:ext uri="{FF2B5EF4-FFF2-40B4-BE49-F238E27FC236}">
                        <a16:creationId xmlns:a16="http://schemas.microsoft.com/office/drawing/2014/main" id="{6E530EA5-8FFC-D56F-CB8C-CB5A5F934633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293" name="Rectangle 9292">
                      <a:extLst>
                        <a:ext uri="{FF2B5EF4-FFF2-40B4-BE49-F238E27FC236}">
                          <a16:creationId xmlns:a16="http://schemas.microsoft.com/office/drawing/2014/main" id="{C6EDA510-EECF-5ED5-9226-13D4C8AC95A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94" name="Oval 9293">
                      <a:extLst>
                        <a:ext uri="{FF2B5EF4-FFF2-40B4-BE49-F238E27FC236}">
                          <a16:creationId xmlns:a16="http://schemas.microsoft.com/office/drawing/2014/main" id="{00CE37C0-1A58-08B2-2B4D-38FD6C7B329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95" name="Oval 9294">
                      <a:extLst>
                        <a:ext uri="{FF2B5EF4-FFF2-40B4-BE49-F238E27FC236}">
                          <a16:creationId xmlns:a16="http://schemas.microsoft.com/office/drawing/2014/main" id="{E32F760C-3D67-E334-D6F1-CB1E9A5AD42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289" name="Group 9288">
                    <a:extLst>
                      <a:ext uri="{FF2B5EF4-FFF2-40B4-BE49-F238E27FC236}">
                        <a16:creationId xmlns:a16="http://schemas.microsoft.com/office/drawing/2014/main" id="{B1090EB0-329D-360E-1866-1303C04100DC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290" name="Rectangle 9289">
                      <a:extLst>
                        <a:ext uri="{FF2B5EF4-FFF2-40B4-BE49-F238E27FC236}">
                          <a16:creationId xmlns:a16="http://schemas.microsoft.com/office/drawing/2014/main" id="{50732F72-4E3A-0200-D3E1-0165A572229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91" name="Oval 9290">
                      <a:extLst>
                        <a:ext uri="{FF2B5EF4-FFF2-40B4-BE49-F238E27FC236}">
                          <a16:creationId xmlns:a16="http://schemas.microsoft.com/office/drawing/2014/main" id="{51784DB4-C2B9-2630-DAD9-F0BCBB4A996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92" name="Oval 9291">
                      <a:extLst>
                        <a:ext uri="{FF2B5EF4-FFF2-40B4-BE49-F238E27FC236}">
                          <a16:creationId xmlns:a16="http://schemas.microsoft.com/office/drawing/2014/main" id="{327F7817-0513-5C67-CE71-1D45D80E3B1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9257" name="Group 9256">
                  <a:extLst>
                    <a:ext uri="{FF2B5EF4-FFF2-40B4-BE49-F238E27FC236}">
                      <a16:creationId xmlns:a16="http://schemas.microsoft.com/office/drawing/2014/main" id="{6873B61C-07B4-2864-A7E4-70D08D8ABFCD}"/>
                    </a:ext>
                  </a:extLst>
                </p:cNvPr>
                <p:cNvGrpSpPr/>
                <p:nvPr/>
              </p:nvGrpSpPr>
              <p:grpSpPr>
                <a:xfrm rot="13902330">
                  <a:off x="5095543" y="2915285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9280" name="Group 9279">
                    <a:extLst>
                      <a:ext uri="{FF2B5EF4-FFF2-40B4-BE49-F238E27FC236}">
                        <a16:creationId xmlns:a16="http://schemas.microsoft.com/office/drawing/2014/main" id="{CD9CFE8D-B04D-558E-B82A-06020D10E332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285" name="Rectangle 9284">
                      <a:extLst>
                        <a:ext uri="{FF2B5EF4-FFF2-40B4-BE49-F238E27FC236}">
                          <a16:creationId xmlns:a16="http://schemas.microsoft.com/office/drawing/2014/main" id="{843BA310-D10B-484A-C75E-A8E4BF3E565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86" name="Oval 9285">
                      <a:extLst>
                        <a:ext uri="{FF2B5EF4-FFF2-40B4-BE49-F238E27FC236}">
                          <a16:creationId xmlns:a16="http://schemas.microsoft.com/office/drawing/2014/main" id="{C06484C6-97C3-11D7-67BF-75743B50770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87" name="Oval 9286">
                      <a:extLst>
                        <a:ext uri="{FF2B5EF4-FFF2-40B4-BE49-F238E27FC236}">
                          <a16:creationId xmlns:a16="http://schemas.microsoft.com/office/drawing/2014/main" id="{AD191482-59ED-FB19-4A69-568B08A5149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281" name="Group 9280">
                    <a:extLst>
                      <a:ext uri="{FF2B5EF4-FFF2-40B4-BE49-F238E27FC236}">
                        <a16:creationId xmlns:a16="http://schemas.microsoft.com/office/drawing/2014/main" id="{433780BD-C444-9B17-716D-B39DC77E85C4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282" name="Rectangle 9281">
                      <a:extLst>
                        <a:ext uri="{FF2B5EF4-FFF2-40B4-BE49-F238E27FC236}">
                          <a16:creationId xmlns:a16="http://schemas.microsoft.com/office/drawing/2014/main" id="{AB0BECB5-6F56-D03C-3F8F-DFE43A70D0A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83" name="Oval 9282">
                      <a:extLst>
                        <a:ext uri="{FF2B5EF4-FFF2-40B4-BE49-F238E27FC236}">
                          <a16:creationId xmlns:a16="http://schemas.microsoft.com/office/drawing/2014/main" id="{756415E5-7381-9AED-A886-E7A3DDE3B93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84" name="Oval 9283">
                      <a:extLst>
                        <a:ext uri="{FF2B5EF4-FFF2-40B4-BE49-F238E27FC236}">
                          <a16:creationId xmlns:a16="http://schemas.microsoft.com/office/drawing/2014/main" id="{41D27BE6-4999-03CA-EA59-A21500BCE58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9258" name="Group 9257">
                  <a:extLst>
                    <a:ext uri="{FF2B5EF4-FFF2-40B4-BE49-F238E27FC236}">
                      <a16:creationId xmlns:a16="http://schemas.microsoft.com/office/drawing/2014/main" id="{CCA2FADC-21E8-7CC1-981B-CAF6DA7DD6F7}"/>
                    </a:ext>
                  </a:extLst>
                </p:cNvPr>
                <p:cNvGrpSpPr/>
                <p:nvPr/>
              </p:nvGrpSpPr>
              <p:grpSpPr>
                <a:xfrm rot="14236001">
                  <a:off x="5548466" y="2680216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9277" name="Group 9276">
                    <a:extLst>
                      <a:ext uri="{FF2B5EF4-FFF2-40B4-BE49-F238E27FC236}">
                        <a16:creationId xmlns:a16="http://schemas.microsoft.com/office/drawing/2014/main" id="{A864A7A5-1227-CF3D-DABE-DAA440DD61B6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381" name="Rectangle 380">
                      <a:extLst>
                        <a:ext uri="{FF2B5EF4-FFF2-40B4-BE49-F238E27FC236}">
                          <a16:creationId xmlns:a16="http://schemas.microsoft.com/office/drawing/2014/main" id="{69B6B8A7-AC6A-CF9A-F3A2-C7814FDB660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82" name="Oval 381">
                      <a:extLst>
                        <a:ext uri="{FF2B5EF4-FFF2-40B4-BE49-F238E27FC236}">
                          <a16:creationId xmlns:a16="http://schemas.microsoft.com/office/drawing/2014/main" id="{F3C6D65D-8AE5-A8C8-94E4-4070D02F08E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83" name="Oval 382">
                      <a:extLst>
                        <a:ext uri="{FF2B5EF4-FFF2-40B4-BE49-F238E27FC236}">
                          <a16:creationId xmlns:a16="http://schemas.microsoft.com/office/drawing/2014/main" id="{ACAAD266-C5BA-C500-B8D6-49EF51305B8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278" name="Group 9277">
                    <a:extLst>
                      <a:ext uri="{FF2B5EF4-FFF2-40B4-BE49-F238E27FC236}">
                        <a16:creationId xmlns:a16="http://schemas.microsoft.com/office/drawing/2014/main" id="{658C5846-F290-DF68-4C7D-7DAC8599E390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279" name="Rectangle 9278">
                      <a:extLst>
                        <a:ext uri="{FF2B5EF4-FFF2-40B4-BE49-F238E27FC236}">
                          <a16:creationId xmlns:a16="http://schemas.microsoft.com/office/drawing/2014/main" id="{76EC4753-4D3E-E92D-FCDF-C03A92BDABC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79" name="Oval 378">
                      <a:extLst>
                        <a:ext uri="{FF2B5EF4-FFF2-40B4-BE49-F238E27FC236}">
                          <a16:creationId xmlns:a16="http://schemas.microsoft.com/office/drawing/2014/main" id="{71274F8E-6B38-A1E4-9580-1288029F548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80" name="Oval 379">
                      <a:extLst>
                        <a:ext uri="{FF2B5EF4-FFF2-40B4-BE49-F238E27FC236}">
                          <a16:creationId xmlns:a16="http://schemas.microsoft.com/office/drawing/2014/main" id="{752DF2CC-DEC0-E3B0-16BD-F8A977524A2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9259" name="Group 9258">
                  <a:extLst>
                    <a:ext uri="{FF2B5EF4-FFF2-40B4-BE49-F238E27FC236}">
                      <a16:creationId xmlns:a16="http://schemas.microsoft.com/office/drawing/2014/main" id="{207A3B08-B6B3-36C3-1DBE-B5799FDFEFBB}"/>
                    </a:ext>
                  </a:extLst>
                </p:cNvPr>
                <p:cNvGrpSpPr/>
                <p:nvPr/>
              </p:nvGrpSpPr>
              <p:grpSpPr>
                <a:xfrm rot="14448637">
                  <a:off x="5786758" y="2587727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9269" name="Group 9268">
                    <a:extLst>
                      <a:ext uri="{FF2B5EF4-FFF2-40B4-BE49-F238E27FC236}">
                        <a16:creationId xmlns:a16="http://schemas.microsoft.com/office/drawing/2014/main" id="{026669CC-EC65-9E51-B147-7422194739BC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274" name="Rectangle 9273">
                      <a:extLst>
                        <a:ext uri="{FF2B5EF4-FFF2-40B4-BE49-F238E27FC236}">
                          <a16:creationId xmlns:a16="http://schemas.microsoft.com/office/drawing/2014/main" id="{4BD17417-4915-24C2-19A1-E0B14BF0D47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75" name="Oval 9274">
                      <a:extLst>
                        <a:ext uri="{FF2B5EF4-FFF2-40B4-BE49-F238E27FC236}">
                          <a16:creationId xmlns:a16="http://schemas.microsoft.com/office/drawing/2014/main" id="{AFD46111-415D-BF29-7397-C4645BFF6D4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76" name="Oval 9275">
                      <a:extLst>
                        <a:ext uri="{FF2B5EF4-FFF2-40B4-BE49-F238E27FC236}">
                          <a16:creationId xmlns:a16="http://schemas.microsoft.com/office/drawing/2014/main" id="{0800244B-5A79-E06A-769C-A8E54FB056A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270" name="Group 9269">
                    <a:extLst>
                      <a:ext uri="{FF2B5EF4-FFF2-40B4-BE49-F238E27FC236}">
                        <a16:creationId xmlns:a16="http://schemas.microsoft.com/office/drawing/2014/main" id="{BDE6867E-E4E8-FE41-B9AC-7CAEE564CB3D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271" name="Rectangle 9270">
                      <a:extLst>
                        <a:ext uri="{FF2B5EF4-FFF2-40B4-BE49-F238E27FC236}">
                          <a16:creationId xmlns:a16="http://schemas.microsoft.com/office/drawing/2014/main" id="{5366FB97-4CE3-E9B5-DFD5-3926BB40D29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72" name="Oval 9271">
                      <a:extLst>
                        <a:ext uri="{FF2B5EF4-FFF2-40B4-BE49-F238E27FC236}">
                          <a16:creationId xmlns:a16="http://schemas.microsoft.com/office/drawing/2014/main" id="{A6FE7AC8-DFCF-054E-EAF9-1B35AFB1B24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73" name="Oval 9272">
                      <a:extLst>
                        <a:ext uri="{FF2B5EF4-FFF2-40B4-BE49-F238E27FC236}">
                          <a16:creationId xmlns:a16="http://schemas.microsoft.com/office/drawing/2014/main" id="{54AC7FEA-9AED-8B71-3D87-A62E4AEF4BE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9260" name="Group 9259">
                  <a:extLst>
                    <a:ext uri="{FF2B5EF4-FFF2-40B4-BE49-F238E27FC236}">
                      <a16:creationId xmlns:a16="http://schemas.microsoft.com/office/drawing/2014/main" id="{433FB60D-2DB3-53FD-E197-A9BAB46A0489}"/>
                    </a:ext>
                  </a:extLst>
                </p:cNvPr>
                <p:cNvGrpSpPr/>
                <p:nvPr/>
              </p:nvGrpSpPr>
              <p:grpSpPr>
                <a:xfrm rot="14079313">
                  <a:off x="5316546" y="2791072"/>
                  <a:ext cx="319435" cy="259749"/>
                  <a:chOff x="9637205" y="5343649"/>
                  <a:chExt cx="534594" cy="409553"/>
                </a:xfrm>
                <a:solidFill>
                  <a:schemeClr val="accent2">
                    <a:lumMod val="20000"/>
                    <a:lumOff val="80000"/>
                  </a:schemeClr>
                </a:solidFill>
              </p:grpSpPr>
              <p:grpSp>
                <p:nvGrpSpPr>
                  <p:cNvPr id="9261" name="Group 9260">
                    <a:extLst>
                      <a:ext uri="{FF2B5EF4-FFF2-40B4-BE49-F238E27FC236}">
                        <a16:creationId xmlns:a16="http://schemas.microsoft.com/office/drawing/2014/main" id="{6CEF162D-DA73-C044-477B-8812146F71EF}"/>
                      </a:ext>
                    </a:extLst>
                  </p:cNvPr>
                  <p:cNvGrpSpPr/>
                  <p:nvPr/>
                </p:nvGrpSpPr>
                <p:grpSpPr>
                  <a:xfrm rot="5835679">
                    <a:off x="9788822" y="540481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266" name="Rectangle 9265">
                      <a:extLst>
                        <a:ext uri="{FF2B5EF4-FFF2-40B4-BE49-F238E27FC236}">
                          <a16:creationId xmlns:a16="http://schemas.microsoft.com/office/drawing/2014/main" id="{C58DB1C2-DE83-89A0-D567-4647DA3ECAC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67" name="Oval 9266">
                      <a:extLst>
                        <a:ext uri="{FF2B5EF4-FFF2-40B4-BE49-F238E27FC236}">
                          <a16:creationId xmlns:a16="http://schemas.microsoft.com/office/drawing/2014/main" id="{F31D1501-8B01-6BFF-1138-3AE1B98B250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68" name="Oval 9267">
                      <a:extLst>
                        <a:ext uri="{FF2B5EF4-FFF2-40B4-BE49-F238E27FC236}">
                          <a16:creationId xmlns:a16="http://schemas.microsoft.com/office/drawing/2014/main" id="{6E87398D-E52C-277D-DFD2-FEC344E816B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9262" name="Group 9261">
                    <a:extLst>
                      <a:ext uri="{FF2B5EF4-FFF2-40B4-BE49-F238E27FC236}">
                        <a16:creationId xmlns:a16="http://schemas.microsoft.com/office/drawing/2014/main" id="{22F71B08-C08C-B0A7-31D4-EB7F8B51D780}"/>
                      </a:ext>
                    </a:extLst>
                  </p:cNvPr>
                  <p:cNvGrpSpPr/>
                  <p:nvPr/>
                </p:nvGrpSpPr>
                <p:grpSpPr>
                  <a:xfrm rot="5630925">
                    <a:off x="9823408" y="5192032"/>
                    <a:ext cx="196773" cy="500008"/>
                    <a:chOff x="7172365" y="1815660"/>
                    <a:chExt cx="148338" cy="409744"/>
                  </a:xfrm>
                  <a:grpFill/>
                </p:grpSpPr>
                <p:sp>
                  <p:nvSpPr>
                    <p:cNvPr id="9263" name="Rectangle 9262">
                      <a:extLst>
                        <a:ext uri="{FF2B5EF4-FFF2-40B4-BE49-F238E27FC236}">
                          <a16:creationId xmlns:a16="http://schemas.microsoft.com/office/drawing/2014/main" id="{362E5942-AEF2-9B96-B50E-E1EA8F70E9E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05797" y="1868049"/>
                      <a:ext cx="81475" cy="297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accent2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64" name="Oval 9263">
                      <a:extLst>
                        <a:ext uri="{FF2B5EF4-FFF2-40B4-BE49-F238E27FC236}">
                          <a16:creationId xmlns:a16="http://schemas.microsoft.com/office/drawing/2014/main" id="{6691AEB3-120C-F8EF-2181-98D5A49D448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1815660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65" name="Oval 9264">
                      <a:extLst>
                        <a:ext uri="{FF2B5EF4-FFF2-40B4-BE49-F238E27FC236}">
                          <a16:creationId xmlns:a16="http://schemas.microsoft.com/office/drawing/2014/main" id="{273AB16C-CD1D-0004-90EB-63FD25D8A34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72365" y="2077066"/>
                      <a:ext cx="148338" cy="148338"/>
                    </a:xfrm>
                    <a:prstGeom prst="ellips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</p:spPr>
                  <p:txBody>
                    <a:bodyPr rtlCol="0" anchor="b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015873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9496" name="Group 9495">
            <a:extLst>
              <a:ext uri="{FF2B5EF4-FFF2-40B4-BE49-F238E27FC236}">
                <a16:creationId xmlns:a16="http://schemas.microsoft.com/office/drawing/2014/main" id="{B4AB77FB-4863-805A-5796-7A8B4B6F3CC8}"/>
              </a:ext>
            </a:extLst>
          </p:cNvPr>
          <p:cNvGrpSpPr/>
          <p:nvPr/>
        </p:nvGrpSpPr>
        <p:grpSpPr>
          <a:xfrm>
            <a:off x="7129596" y="4330846"/>
            <a:ext cx="869361" cy="429925"/>
            <a:chOff x="7872591" y="-216775"/>
            <a:chExt cx="869361" cy="429925"/>
          </a:xfrm>
        </p:grpSpPr>
        <p:sp>
          <p:nvSpPr>
            <p:cNvPr id="9497" name="Rounded Rectangle 9496">
              <a:extLst>
                <a:ext uri="{FF2B5EF4-FFF2-40B4-BE49-F238E27FC236}">
                  <a16:creationId xmlns:a16="http://schemas.microsoft.com/office/drawing/2014/main" id="{CAD7E0DD-BCC1-CD51-3694-B8F1CD3CEB2E}"/>
                </a:ext>
              </a:extLst>
            </p:cNvPr>
            <p:cNvSpPr/>
            <p:nvPr/>
          </p:nvSpPr>
          <p:spPr bwMode="auto">
            <a:xfrm>
              <a:off x="7963160" y="-216775"/>
              <a:ext cx="688223" cy="429925"/>
            </a:xfrm>
            <a:prstGeom prst="roundRect">
              <a:avLst>
                <a:gd name="adj" fmla="val 34651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98" name="TextBox 9497">
              <a:extLst>
                <a:ext uri="{FF2B5EF4-FFF2-40B4-BE49-F238E27FC236}">
                  <a16:creationId xmlns:a16="http://schemas.microsoft.com/office/drawing/2014/main" id="{5DACB4DC-4F8F-D873-DE8C-DD53840E3DE7}"/>
                </a:ext>
              </a:extLst>
            </p:cNvPr>
            <p:cNvSpPr txBox="1"/>
            <p:nvPr/>
          </p:nvSpPr>
          <p:spPr bwMode="auto">
            <a:xfrm>
              <a:off x="7872591" y="-165321"/>
              <a:ext cx="86936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mTOR</a:t>
              </a:r>
            </a:p>
          </p:txBody>
        </p:sp>
      </p:grpSp>
      <p:sp>
        <p:nvSpPr>
          <p:cNvPr id="9499" name="TextBox 9498">
            <a:extLst>
              <a:ext uri="{FF2B5EF4-FFF2-40B4-BE49-F238E27FC236}">
                <a16:creationId xmlns:a16="http://schemas.microsoft.com/office/drawing/2014/main" id="{027FBDAD-2A54-043D-A89E-93EA69FD2DC9}"/>
              </a:ext>
            </a:extLst>
          </p:cNvPr>
          <p:cNvSpPr txBox="1"/>
          <p:nvPr/>
        </p:nvSpPr>
        <p:spPr bwMode="auto">
          <a:xfrm>
            <a:off x="8578189" y="4397003"/>
            <a:ext cx="777000" cy="30777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AKT</a:t>
            </a:r>
          </a:p>
        </p:txBody>
      </p:sp>
      <p:grpSp>
        <p:nvGrpSpPr>
          <p:cNvPr id="9452" name="Group 9451">
            <a:extLst>
              <a:ext uri="{FF2B5EF4-FFF2-40B4-BE49-F238E27FC236}">
                <a16:creationId xmlns:a16="http://schemas.microsoft.com/office/drawing/2014/main" id="{F873A395-5D5F-2A10-0743-EF98C7C86D0C}"/>
              </a:ext>
            </a:extLst>
          </p:cNvPr>
          <p:cNvGrpSpPr/>
          <p:nvPr/>
        </p:nvGrpSpPr>
        <p:grpSpPr>
          <a:xfrm>
            <a:off x="9279674" y="4316751"/>
            <a:ext cx="276723" cy="316475"/>
            <a:chOff x="9332939" y="-866861"/>
            <a:chExt cx="322943" cy="369332"/>
          </a:xfrm>
        </p:grpSpPr>
        <p:sp>
          <p:nvSpPr>
            <p:cNvPr id="9453" name="Oval 9452">
              <a:extLst>
                <a:ext uri="{FF2B5EF4-FFF2-40B4-BE49-F238E27FC236}">
                  <a16:creationId xmlns:a16="http://schemas.microsoft.com/office/drawing/2014/main" id="{42823CDC-4A43-9C63-43DF-E74D96DB5177}"/>
                </a:ext>
              </a:extLst>
            </p:cNvPr>
            <p:cNvSpPr/>
            <p:nvPr/>
          </p:nvSpPr>
          <p:spPr bwMode="auto">
            <a:xfrm>
              <a:off x="9342366" y="-838986"/>
              <a:ext cx="282805" cy="282805"/>
            </a:xfrm>
            <a:prstGeom prst="ellipse">
              <a:avLst/>
            </a:prstGeom>
            <a:solidFill>
              <a:schemeClr val="accent5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54" name="TextBox 9453">
              <a:extLst>
                <a:ext uri="{FF2B5EF4-FFF2-40B4-BE49-F238E27FC236}">
                  <a16:creationId xmlns:a16="http://schemas.microsoft.com/office/drawing/2014/main" id="{3737E2E3-0D4E-C034-E15F-4603FDF608D2}"/>
                </a:ext>
              </a:extLst>
            </p:cNvPr>
            <p:cNvSpPr txBox="1"/>
            <p:nvPr/>
          </p:nvSpPr>
          <p:spPr bwMode="auto">
            <a:xfrm>
              <a:off x="9332939" y="-866861"/>
              <a:ext cx="32294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</a:t>
              </a:r>
            </a:p>
          </p:txBody>
        </p:sp>
      </p:grpSp>
      <p:grpSp>
        <p:nvGrpSpPr>
          <p:cNvPr id="9509" name="Group 9508">
            <a:extLst>
              <a:ext uri="{FF2B5EF4-FFF2-40B4-BE49-F238E27FC236}">
                <a16:creationId xmlns:a16="http://schemas.microsoft.com/office/drawing/2014/main" id="{3F9A9A34-7298-35B2-4478-FB4EA9447BBC}"/>
              </a:ext>
            </a:extLst>
          </p:cNvPr>
          <p:cNvGrpSpPr/>
          <p:nvPr/>
        </p:nvGrpSpPr>
        <p:grpSpPr>
          <a:xfrm>
            <a:off x="6544651" y="1913904"/>
            <a:ext cx="563474" cy="1460280"/>
            <a:chOff x="7657014" y="1913904"/>
            <a:chExt cx="563474" cy="1460280"/>
          </a:xfrm>
        </p:grpSpPr>
        <p:grpSp>
          <p:nvGrpSpPr>
            <p:cNvPr id="9502" name="Group 9501">
              <a:extLst>
                <a:ext uri="{FF2B5EF4-FFF2-40B4-BE49-F238E27FC236}">
                  <a16:creationId xmlns:a16="http://schemas.microsoft.com/office/drawing/2014/main" id="{D0641E01-F588-F1E9-02AB-2DAFC9E8C444}"/>
                </a:ext>
              </a:extLst>
            </p:cNvPr>
            <p:cNvGrpSpPr/>
            <p:nvPr/>
          </p:nvGrpSpPr>
          <p:grpSpPr>
            <a:xfrm>
              <a:off x="7985690" y="2158127"/>
              <a:ext cx="234798" cy="1216057"/>
              <a:chOff x="7985690" y="2158127"/>
              <a:chExt cx="234798" cy="1216057"/>
            </a:xfrm>
          </p:grpSpPr>
          <p:sp>
            <p:nvSpPr>
              <p:cNvPr id="9500" name="Freeform 9499">
                <a:extLst>
                  <a:ext uri="{FF2B5EF4-FFF2-40B4-BE49-F238E27FC236}">
                    <a16:creationId xmlns:a16="http://schemas.microsoft.com/office/drawing/2014/main" id="{A0D35425-B134-E44E-2A12-73351DDB04DF}"/>
                  </a:ext>
                </a:extLst>
              </p:cNvPr>
              <p:cNvSpPr/>
              <p:nvPr/>
            </p:nvSpPr>
            <p:spPr bwMode="auto">
              <a:xfrm>
                <a:off x="7985690" y="2158127"/>
                <a:ext cx="216035" cy="1216057"/>
              </a:xfrm>
              <a:custGeom>
                <a:avLst/>
                <a:gdLst>
                  <a:gd name="connsiteX0" fmla="*/ 27499 w 216035"/>
                  <a:gd name="connsiteY0" fmla="*/ 0 h 1216057"/>
                  <a:gd name="connsiteX1" fmla="*/ 8646 w 216035"/>
                  <a:gd name="connsiteY1" fmla="*/ 320511 h 1216057"/>
                  <a:gd name="connsiteX2" fmla="*/ 150048 w 216035"/>
                  <a:gd name="connsiteY2" fmla="*/ 659876 h 1216057"/>
                  <a:gd name="connsiteX3" fmla="*/ 216035 w 216035"/>
                  <a:gd name="connsiteY3" fmla="*/ 1216057 h 1216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035" h="1216057">
                    <a:moveTo>
                      <a:pt x="27499" y="0"/>
                    </a:moveTo>
                    <a:cubicBezTo>
                      <a:pt x="7860" y="105266"/>
                      <a:pt x="-11779" y="210532"/>
                      <a:pt x="8646" y="320511"/>
                    </a:cubicBezTo>
                    <a:cubicBezTo>
                      <a:pt x="29071" y="430490"/>
                      <a:pt x="115483" y="510618"/>
                      <a:pt x="150048" y="659876"/>
                    </a:cubicBezTo>
                    <a:cubicBezTo>
                      <a:pt x="184613" y="809134"/>
                      <a:pt x="200324" y="1012595"/>
                      <a:pt x="216035" y="1216057"/>
                    </a:cubicBezTo>
                  </a:path>
                </a:pathLst>
              </a:custGeom>
              <a:noFill/>
              <a:ln w="28575">
                <a:solidFill>
                  <a:schemeClr val="accent3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501" name="Rounded Rectangle 9500">
                <a:extLst>
                  <a:ext uri="{FF2B5EF4-FFF2-40B4-BE49-F238E27FC236}">
                    <a16:creationId xmlns:a16="http://schemas.microsoft.com/office/drawing/2014/main" id="{CD7E29F2-AD96-8FB7-1F2E-34A0AA551473}"/>
                  </a:ext>
                </a:extLst>
              </p:cNvPr>
              <p:cNvSpPr/>
              <p:nvPr/>
            </p:nvSpPr>
            <p:spPr bwMode="auto">
              <a:xfrm rot="21247508">
                <a:off x="8097700" y="2829218"/>
                <a:ext cx="122788" cy="236296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  <a:ln w="0">
                <a:solidFill>
                  <a:schemeClr val="accent3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507" name="Oval 9506">
              <a:extLst>
                <a:ext uri="{FF2B5EF4-FFF2-40B4-BE49-F238E27FC236}">
                  <a16:creationId xmlns:a16="http://schemas.microsoft.com/office/drawing/2014/main" id="{AF96EAE7-9350-A874-9593-EEBE0431EFAB}"/>
                </a:ext>
              </a:extLst>
            </p:cNvPr>
            <p:cNvSpPr/>
            <p:nvPr/>
          </p:nvSpPr>
          <p:spPr bwMode="auto">
            <a:xfrm>
              <a:off x="7675868" y="1913904"/>
              <a:ext cx="388186" cy="388186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0">
              <a:solidFill>
                <a:schemeClr val="accent3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08" name="Oval 9507">
              <a:extLst>
                <a:ext uri="{FF2B5EF4-FFF2-40B4-BE49-F238E27FC236}">
                  <a16:creationId xmlns:a16="http://schemas.microsoft.com/office/drawing/2014/main" id="{DFE678DB-4300-65E8-7A8E-E81B5BF1CE0F}"/>
                </a:ext>
              </a:extLst>
            </p:cNvPr>
            <p:cNvSpPr/>
            <p:nvPr/>
          </p:nvSpPr>
          <p:spPr bwMode="auto">
            <a:xfrm>
              <a:off x="7657014" y="2001057"/>
              <a:ext cx="237069" cy="237069"/>
            </a:xfrm>
            <a:prstGeom prst="ellips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510" name="Group 9509">
            <a:extLst>
              <a:ext uri="{FF2B5EF4-FFF2-40B4-BE49-F238E27FC236}">
                <a16:creationId xmlns:a16="http://schemas.microsoft.com/office/drawing/2014/main" id="{1CF2C290-316B-BF65-1807-7DBECA0D9D64}"/>
              </a:ext>
            </a:extLst>
          </p:cNvPr>
          <p:cNvGrpSpPr/>
          <p:nvPr/>
        </p:nvGrpSpPr>
        <p:grpSpPr>
          <a:xfrm rot="21366464" flipH="1">
            <a:off x="6819156" y="1906245"/>
            <a:ext cx="563474" cy="1460280"/>
            <a:chOff x="7657014" y="1913904"/>
            <a:chExt cx="563474" cy="1460280"/>
          </a:xfrm>
        </p:grpSpPr>
        <p:grpSp>
          <p:nvGrpSpPr>
            <p:cNvPr id="9511" name="Group 9510">
              <a:extLst>
                <a:ext uri="{FF2B5EF4-FFF2-40B4-BE49-F238E27FC236}">
                  <a16:creationId xmlns:a16="http://schemas.microsoft.com/office/drawing/2014/main" id="{33C95879-17C8-364C-1F46-4EFF40FA6334}"/>
                </a:ext>
              </a:extLst>
            </p:cNvPr>
            <p:cNvGrpSpPr/>
            <p:nvPr/>
          </p:nvGrpSpPr>
          <p:grpSpPr>
            <a:xfrm>
              <a:off x="7985690" y="2158127"/>
              <a:ext cx="234798" cy="1216057"/>
              <a:chOff x="7985690" y="2158127"/>
              <a:chExt cx="234798" cy="1216057"/>
            </a:xfrm>
          </p:grpSpPr>
          <p:sp>
            <p:nvSpPr>
              <p:cNvPr id="9514" name="Freeform 9513">
                <a:extLst>
                  <a:ext uri="{FF2B5EF4-FFF2-40B4-BE49-F238E27FC236}">
                    <a16:creationId xmlns:a16="http://schemas.microsoft.com/office/drawing/2014/main" id="{088DFDC3-5B1C-34FF-06AD-12D08A102E10}"/>
                  </a:ext>
                </a:extLst>
              </p:cNvPr>
              <p:cNvSpPr/>
              <p:nvPr/>
            </p:nvSpPr>
            <p:spPr bwMode="auto">
              <a:xfrm>
                <a:off x="7985690" y="2158127"/>
                <a:ext cx="216035" cy="1216057"/>
              </a:xfrm>
              <a:custGeom>
                <a:avLst/>
                <a:gdLst>
                  <a:gd name="connsiteX0" fmla="*/ 27499 w 216035"/>
                  <a:gd name="connsiteY0" fmla="*/ 0 h 1216057"/>
                  <a:gd name="connsiteX1" fmla="*/ 8646 w 216035"/>
                  <a:gd name="connsiteY1" fmla="*/ 320511 h 1216057"/>
                  <a:gd name="connsiteX2" fmla="*/ 150048 w 216035"/>
                  <a:gd name="connsiteY2" fmla="*/ 659876 h 1216057"/>
                  <a:gd name="connsiteX3" fmla="*/ 216035 w 216035"/>
                  <a:gd name="connsiteY3" fmla="*/ 1216057 h 1216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035" h="1216057">
                    <a:moveTo>
                      <a:pt x="27499" y="0"/>
                    </a:moveTo>
                    <a:cubicBezTo>
                      <a:pt x="7860" y="105266"/>
                      <a:pt x="-11779" y="210532"/>
                      <a:pt x="8646" y="320511"/>
                    </a:cubicBezTo>
                    <a:cubicBezTo>
                      <a:pt x="29071" y="430490"/>
                      <a:pt x="115483" y="510618"/>
                      <a:pt x="150048" y="659876"/>
                    </a:cubicBezTo>
                    <a:cubicBezTo>
                      <a:pt x="184613" y="809134"/>
                      <a:pt x="200324" y="1012595"/>
                      <a:pt x="216035" y="1216057"/>
                    </a:cubicBezTo>
                  </a:path>
                </a:pathLst>
              </a:custGeom>
              <a:noFill/>
              <a:ln w="28575">
                <a:solidFill>
                  <a:schemeClr val="accent5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515" name="Rounded Rectangle 9514">
                <a:extLst>
                  <a:ext uri="{FF2B5EF4-FFF2-40B4-BE49-F238E27FC236}">
                    <a16:creationId xmlns:a16="http://schemas.microsoft.com/office/drawing/2014/main" id="{DA823870-ADBD-28CB-E4F2-A29D123CB1BE}"/>
                  </a:ext>
                </a:extLst>
              </p:cNvPr>
              <p:cNvSpPr/>
              <p:nvPr/>
            </p:nvSpPr>
            <p:spPr bwMode="auto">
              <a:xfrm rot="21247508">
                <a:off x="8097700" y="2829218"/>
                <a:ext cx="122788" cy="236296"/>
              </a:xfrm>
              <a:prstGeom prst="roundRect">
                <a:avLst/>
              </a:pr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3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512" name="Oval 9511">
              <a:extLst>
                <a:ext uri="{FF2B5EF4-FFF2-40B4-BE49-F238E27FC236}">
                  <a16:creationId xmlns:a16="http://schemas.microsoft.com/office/drawing/2014/main" id="{C3DDEFC8-1929-C023-B22B-B41FAFFBE23F}"/>
                </a:ext>
              </a:extLst>
            </p:cNvPr>
            <p:cNvSpPr/>
            <p:nvPr/>
          </p:nvSpPr>
          <p:spPr bwMode="auto">
            <a:xfrm>
              <a:off x="7675868" y="1913904"/>
              <a:ext cx="388186" cy="388186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0">
              <a:solidFill>
                <a:schemeClr val="accent3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13" name="Oval 9512">
              <a:extLst>
                <a:ext uri="{FF2B5EF4-FFF2-40B4-BE49-F238E27FC236}">
                  <a16:creationId xmlns:a16="http://schemas.microsoft.com/office/drawing/2014/main" id="{2DBE5B58-C53E-45D8-5C7B-DCB721DEED8B}"/>
                </a:ext>
              </a:extLst>
            </p:cNvPr>
            <p:cNvSpPr/>
            <p:nvPr/>
          </p:nvSpPr>
          <p:spPr bwMode="auto">
            <a:xfrm>
              <a:off x="7657014" y="2001057"/>
              <a:ext cx="237069" cy="237069"/>
            </a:xfrm>
            <a:prstGeom prst="ellips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9473" name="Oval 9472">
            <a:extLst>
              <a:ext uri="{FF2B5EF4-FFF2-40B4-BE49-F238E27FC236}">
                <a16:creationId xmlns:a16="http://schemas.microsoft.com/office/drawing/2014/main" id="{41453F09-4D04-B83C-ADB3-A94D7A97E712}"/>
              </a:ext>
            </a:extLst>
          </p:cNvPr>
          <p:cNvSpPr/>
          <p:nvPr/>
        </p:nvSpPr>
        <p:spPr bwMode="auto">
          <a:xfrm>
            <a:off x="6236877" y="1753385"/>
            <a:ext cx="181406" cy="181406"/>
          </a:xfrm>
          <a:prstGeom prst="ellipse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474" name="Oval 9473">
            <a:extLst>
              <a:ext uri="{FF2B5EF4-FFF2-40B4-BE49-F238E27FC236}">
                <a16:creationId xmlns:a16="http://schemas.microsoft.com/office/drawing/2014/main" id="{8B4A6A37-714F-1543-EA6D-8ED455AEE950}"/>
              </a:ext>
            </a:extLst>
          </p:cNvPr>
          <p:cNvSpPr/>
          <p:nvPr/>
        </p:nvSpPr>
        <p:spPr bwMode="auto">
          <a:xfrm>
            <a:off x="6853230" y="1753385"/>
            <a:ext cx="121279" cy="121279"/>
          </a:xfrm>
          <a:prstGeom prst="ellipse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475" name="Oval 9474">
            <a:extLst>
              <a:ext uri="{FF2B5EF4-FFF2-40B4-BE49-F238E27FC236}">
                <a16:creationId xmlns:a16="http://schemas.microsoft.com/office/drawing/2014/main" id="{E1FFA77E-4E7F-D4EF-E64A-A78B4A26C070}"/>
              </a:ext>
            </a:extLst>
          </p:cNvPr>
          <p:cNvSpPr/>
          <p:nvPr/>
        </p:nvSpPr>
        <p:spPr bwMode="auto">
          <a:xfrm>
            <a:off x="7145549" y="1724929"/>
            <a:ext cx="121279" cy="121279"/>
          </a:xfrm>
          <a:prstGeom prst="ellipse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476" name="Oval 9475">
            <a:extLst>
              <a:ext uri="{FF2B5EF4-FFF2-40B4-BE49-F238E27FC236}">
                <a16:creationId xmlns:a16="http://schemas.microsoft.com/office/drawing/2014/main" id="{B4227153-57F6-C97E-75EF-BA7D0ADC089F}"/>
              </a:ext>
            </a:extLst>
          </p:cNvPr>
          <p:cNvSpPr/>
          <p:nvPr/>
        </p:nvSpPr>
        <p:spPr bwMode="auto">
          <a:xfrm>
            <a:off x="7218837" y="2020708"/>
            <a:ext cx="160578" cy="160578"/>
          </a:xfrm>
          <a:prstGeom prst="ellipse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477" name="Oval 9476">
            <a:extLst>
              <a:ext uri="{FF2B5EF4-FFF2-40B4-BE49-F238E27FC236}">
                <a16:creationId xmlns:a16="http://schemas.microsoft.com/office/drawing/2014/main" id="{BE4C71FA-7E11-58EE-9EEF-EC425D6938D9}"/>
              </a:ext>
            </a:extLst>
          </p:cNvPr>
          <p:cNvSpPr/>
          <p:nvPr/>
        </p:nvSpPr>
        <p:spPr bwMode="auto">
          <a:xfrm>
            <a:off x="7460062" y="1622081"/>
            <a:ext cx="93607" cy="93607"/>
          </a:xfrm>
          <a:prstGeom prst="ellipse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516" name="TextBox 9515">
            <a:extLst>
              <a:ext uri="{FF2B5EF4-FFF2-40B4-BE49-F238E27FC236}">
                <a16:creationId xmlns:a16="http://schemas.microsoft.com/office/drawing/2014/main" id="{A7BED8A1-AF45-9FBE-EDCB-DFCE5FEA5E72}"/>
              </a:ext>
            </a:extLst>
          </p:cNvPr>
          <p:cNvSpPr txBox="1"/>
          <p:nvPr/>
        </p:nvSpPr>
        <p:spPr bwMode="auto">
          <a:xfrm>
            <a:off x="8324643" y="3585935"/>
            <a:ext cx="777000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PTEN</a:t>
            </a:r>
          </a:p>
        </p:txBody>
      </p:sp>
      <p:grpSp>
        <p:nvGrpSpPr>
          <p:cNvPr id="9480" name="Group 9479">
            <a:extLst>
              <a:ext uri="{FF2B5EF4-FFF2-40B4-BE49-F238E27FC236}">
                <a16:creationId xmlns:a16="http://schemas.microsoft.com/office/drawing/2014/main" id="{8C6692B5-AAF8-EC5F-0DAC-154CCB9AD5A2}"/>
              </a:ext>
            </a:extLst>
          </p:cNvPr>
          <p:cNvGrpSpPr/>
          <p:nvPr/>
        </p:nvGrpSpPr>
        <p:grpSpPr>
          <a:xfrm>
            <a:off x="6807463" y="3288892"/>
            <a:ext cx="869361" cy="308927"/>
            <a:chOff x="7872591" y="-246403"/>
            <a:chExt cx="869361" cy="308927"/>
          </a:xfrm>
        </p:grpSpPr>
        <p:sp>
          <p:nvSpPr>
            <p:cNvPr id="9478" name="Rounded Rectangle 9477">
              <a:extLst>
                <a:ext uri="{FF2B5EF4-FFF2-40B4-BE49-F238E27FC236}">
                  <a16:creationId xmlns:a16="http://schemas.microsoft.com/office/drawing/2014/main" id="{EAB1F0B0-36B2-D278-6981-3A59E0ECFCA5}"/>
                </a:ext>
              </a:extLst>
            </p:cNvPr>
            <p:cNvSpPr/>
            <p:nvPr/>
          </p:nvSpPr>
          <p:spPr bwMode="auto">
            <a:xfrm>
              <a:off x="7963160" y="-216775"/>
              <a:ext cx="688223" cy="279299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79" name="TextBox 9478">
              <a:extLst>
                <a:ext uri="{FF2B5EF4-FFF2-40B4-BE49-F238E27FC236}">
                  <a16:creationId xmlns:a16="http://schemas.microsoft.com/office/drawing/2014/main" id="{AA5BA584-6D2D-D776-E5D4-87560A05D2DB}"/>
                </a:ext>
              </a:extLst>
            </p:cNvPr>
            <p:cNvSpPr txBox="1"/>
            <p:nvPr/>
          </p:nvSpPr>
          <p:spPr bwMode="auto">
            <a:xfrm>
              <a:off x="7872591" y="-246403"/>
              <a:ext cx="869361" cy="3077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p85</a:t>
              </a:r>
            </a:p>
          </p:txBody>
        </p:sp>
      </p:grpSp>
      <p:grpSp>
        <p:nvGrpSpPr>
          <p:cNvPr id="9481" name="Group 9480">
            <a:extLst>
              <a:ext uri="{FF2B5EF4-FFF2-40B4-BE49-F238E27FC236}">
                <a16:creationId xmlns:a16="http://schemas.microsoft.com/office/drawing/2014/main" id="{A70777CA-C7BC-B47F-0D31-175B6E59CF09}"/>
              </a:ext>
            </a:extLst>
          </p:cNvPr>
          <p:cNvGrpSpPr/>
          <p:nvPr/>
        </p:nvGrpSpPr>
        <p:grpSpPr>
          <a:xfrm>
            <a:off x="7303490" y="3450655"/>
            <a:ext cx="869361" cy="308927"/>
            <a:chOff x="7872591" y="-246403"/>
            <a:chExt cx="869361" cy="308927"/>
          </a:xfrm>
        </p:grpSpPr>
        <p:sp>
          <p:nvSpPr>
            <p:cNvPr id="9482" name="Rounded Rectangle 9481">
              <a:extLst>
                <a:ext uri="{FF2B5EF4-FFF2-40B4-BE49-F238E27FC236}">
                  <a16:creationId xmlns:a16="http://schemas.microsoft.com/office/drawing/2014/main" id="{501EA513-B6E3-8527-68B1-AD8169C0D68C}"/>
                </a:ext>
              </a:extLst>
            </p:cNvPr>
            <p:cNvSpPr/>
            <p:nvPr/>
          </p:nvSpPr>
          <p:spPr bwMode="auto">
            <a:xfrm>
              <a:off x="7963160" y="-216775"/>
              <a:ext cx="688223" cy="279299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83" name="TextBox 9482">
              <a:extLst>
                <a:ext uri="{FF2B5EF4-FFF2-40B4-BE49-F238E27FC236}">
                  <a16:creationId xmlns:a16="http://schemas.microsoft.com/office/drawing/2014/main" id="{D801337B-CE3F-A151-370F-FFA67CFD6DCB}"/>
                </a:ext>
              </a:extLst>
            </p:cNvPr>
            <p:cNvSpPr txBox="1"/>
            <p:nvPr/>
          </p:nvSpPr>
          <p:spPr bwMode="auto">
            <a:xfrm>
              <a:off x="7872591" y="-246403"/>
              <a:ext cx="869361" cy="3077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p110</a:t>
              </a:r>
            </a:p>
          </p:txBody>
        </p:sp>
      </p:grpSp>
      <p:grpSp>
        <p:nvGrpSpPr>
          <p:cNvPr id="9455" name="Group 9454">
            <a:extLst>
              <a:ext uri="{FF2B5EF4-FFF2-40B4-BE49-F238E27FC236}">
                <a16:creationId xmlns:a16="http://schemas.microsoft.com/office/drawing/2014/main" id="{DC20A27C-36C9-F276-456C-FDF8676AB43D}"/>
              </a:ext>
            </a:extLst>
          </p:cNvPr>
          <p:cNvGrpSpPr/>
          <p:nvPr/>
        </p:nvGrpSpPr>
        <p:grpSpPr>
          <a:xfrm>
            <a:off x="7034154" y="3030589"/>
            <a:ext cx="276723" cy="316475"/>
            <a:chOff x="9332939" y="-866861"/>
            <a:chExt cx="322943" cy="369332"/>
          </a:xfrm>
        </p:grpSpPr>
        <p:sp>
          <p:nvSpPr>
            <p:cNvPr id="9456" name="Oval 9455">
              <a:extLst>
                <a:ext uri="{FF2B5EF4-FFF2-40B4-BE49-F238E27FC236}">
                  <a16:creationId xmlns:a16="http://schemas.microsoft.com/office/drawing/2014/main" id="{0F40DA00-5B78-2106-7722-57CA71EA9F9C}"/>
                </a:ext>
              </a:extLst>
            </p:cNvPr>
            <p:cNvSpPr/>
            <p:nvPr/>
          </p:nvSpPr>
          <p:spPr bwMode="auto">
            <a:xfrm>
              <a:off x="9342366" y="-838986"/>
              <a:ext cx="282805" cy="282805"/>
            </a:xfrm>
            <a:prstGeom prst="ellipse">
              <a:avLst/>
            </a:prstGeom>
            <a:solidFill>
              <a:schemeClr val="accent5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57" name="TextBox 9456">
              <a:extLst>
                <a:ext uri="{FF2B5EF4-FFF2-40B4-BE49-F238E27FC236}">
                  <a16:creationId xmlns:a16="http://schemas.microsoft.com/office/drawing/2014/main" id="{8152B04F-A3C2-06F6-4033-EFEC4EB1BAD1}"/>
                </a:ext>
              </a:extLst>
            </p:cNvPr>
            <p:cNvSpPr txBox="1"/>
            <p:nvPr/>
          </p:nvSpPr>
          <p:spPr bwMode="auto">
            <a:xfrm>
              <a:off x="9332939" y="-866861"/>
              <a:ext cx="32294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</a:t>
              </a:r>
            </a:p>
          </p:txBody>
        </p:sp>
      </p:grpSp>
      <p:grpSp>
        <p:nvGrpSpPr>
          <p:cNvPr id="9458" name="Group 9457">
            <a:extLst>
              <a:ext uri="{FF2B5EF4-FFF2-40B4-BE49-F238E27FC236}">
                <a16:creationId xmlns:a16="http://schemas.microsoft.com/office/drawing/2014/main" id="{5C4A67A5-D67B-408B-7412-9E1C0BD55BE6}"/>
              </a:ext>
            </a:extLst>
          </p:cNvPr>
          <p:cNvGrpSpPr/>
          <p:nvPr/>
        </p:nvGrpSpPr>
        <p:grpSpPr>
          <a:xfrm>
            <a:off x="6667918" y="3077926"/>
            <a:ext cx="276723" cy="316475"/>
            <a:chOff x="9332939" y="-866861"/>
            <a:chExt cx="322943" cy="369332"/>
          </a:xfrm>
        </p:grpSpPr>
        <p:sp>
          <p:nvSpPr>
            <p:cNvPr id="9459" name="Oval 9458">
              <a:extLst>
                <a:ext uri="{FF2B5EF4-FFF2-40B4-BE49-F238E27FC236}">
                  <a16:creationId xmlns:a16="http://schemas.microsoft.com/office/drawing/2014/main" id="{45A37786-E3E9-C426-752D-86A4C16D3478}"/>
                </a:ext>
              </a:extLst>
            </p:cNvPr>
            <p:cNvSpPr/>
            <p:nvPr/>
          </p:nvSpPr>
          <p:spPr bwMode="auto">
            <a:xfrm>
              <a:off x="9342366" y="-838986"/>
              <a:ext cx="282805" cy="282805"/>
            </a:xfrm>
            <a:prstGeom prst="ellipse">
              <a:avLst/>
            </a:prstGeom>
            <a:solidFill>
              <a:schemeClr val="accent5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60" name="TextBox 9459">
              <a:extLst>
                <a:ext uri="{FF2B5EF4-FFF2-40B4-BE49-F238E27FC236}">
                  <a16:creationId xmlns:a16="http://schemas.microsoft.com/office/drawing/2014/main" id="{75A22CE2-D0D9-1E9D-E82F-2F4928EE9F71}"/>
                </a:ext>
              </a:extLst>
            </p:cNvPr>
            <p:cNvSpPr txBox="1"/>
            <p:nvPr/>
          </p:nvSpPr>
          <p:spPr bwMode="auto">
            <a:xfrm>
              <a:off x="9332939" y="-866861"/>
              <a:ext cx="32294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82915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018BF-C5EC-231E-8E76-68E6D2D9E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514F82F-3B29-A247-2D8C-5EAE919B3476}"/>
              </a:ext>
            </a:extLst>
          </p:cNvPr>
          <p:cNvGrpSpPr/>
          <p:nvPr/>
        </p:nvGrpSpPr>
        <p:grpSpPr>
          <a:xfrm>
            <a:off x="3488267" y="3867830"/>
            <a:ext cx="2118716" cy="1256782"/>
            <a:chOff x="3488267" y="3867830"/>
            <a:chExt cx="2118716" cy="1256782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991111-C127-9E29-1390-E1BD9DE217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88267" y="3867830"/>
              <a:ext cx="2118716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5789FC2-1B47-73F9-62D3-52C0654D3AA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23481" y="3888478"/>
              <a:ext cx="0" cy="1236134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896059F-D258-DE45-1FCE-491F8967351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06983" y="3879016"/>
              <a:ext cx="0" cy="1245596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233" name="Freeform 9232">
            <a:extLst>
              <a:ext uri="{FF2B5EF4-FFF2-40B4-BE49-F238E27FC236}">
                <a16:creationId xmlns:a16="http://schemas.microsoft.com/office/drawing/2014/main" id="{D4CFE16C-6CB8-7C8A-18C1-3CD8A0E01AA4}"/>
              </a:ext>
            </a:extLst>
          </p:cNvPr>
          <p:cNvSpPr/>
          <p:nvPr/>
        </p:nvSpPr>
        <p:spPr bwMode="auto">
          <a:xfrm>
            <a:off x="3476625" y="2594075"/>
            <a:ext cx="3324225" cy="2139950"/>
          </a:xfrm>
          <a:custGeom>
            <a:avLst/>
            <a:gdLst>
              <a:gd name="connsiteX0" fmla="*/ 3324225 w 3324225"/>
              <a:gd name="connsiteY0" fmla="*/ 2139950 h 2139950"/>
              <a:gd name="connsiteX1" fmla="*/ 3089275 w 3324225"/>
              <a:gd name="connsiteY1" fmla="*/ 2139950 h 2139950"/>
              <a:gd name="connsiteX2" fmla="*/ 3089275 w 3324225"/>
              <a:gd name="connsiteY2" fmla="*/ 1990725 h 2139950"/>
              <a:gd name="connsiteX3" fmla="*/ 2863850 w 3324225"/>
              <a:gd name="connsiteY3" fmla="*/ 1990725 h 2139950"/>
              <a:gd name="connsiteX4" fmla="*/ 2863850 w 3324225"/>
              <a:gd name="connsiteY4" fmla="*/ 1876425 h 2139950"/>
              <a:gd name="connsiteX5" fmla="*/ 2533650 w 3324225"/>
              <a:gd name="connsiteY5" fmla="*/ 1876425 h 2139950"/>
              <a:gd name="connsiteX6" fmla="*/ 2533650 w 3324225"/>
              <a:gd name="connsiteY6" fmla="*/ 1816100 h 2139950"/>
              <a:gd name="connsiteX7" fmla="*/ 2206625 w 3324225"/>
              <a:gd name="connsiteY7" fmla="*/ 1816100 h 2139950"/>
              <a:gd name="connsiteX8" fmla="*/ 2206625 w 3324225"/>
              <a:gd name="connsiteY8" fmla="*/ 1755775 h 2139950"/>
              <a:gd name="connsiteX9" fmla="*/ 2190750 w 3324225"/>
              <a:gd name="connsiteY9" fmla="*/ 1755775 h 2139950"/>
              <a:gd name="connsiteX10" fmla="*/ 2190750 w 3324225"/>
              <a:gd name="connsiteY10" fmla="*/ 1698625 h 2139950"/>
              <a:gd name="connsiteX11" fmla="*/ 2092325 w 3324225"/>
              <a:gd name="connsiteY11" fmla="*/ 1698625 h 2139950"/>
              <a:gd name="connsiteX12" fmla="*/ 2092325 w 3324225"/>
              <a:gd name="connsiteY12" fmla="*/ 1644650 h 2139950"/>
              <a:gd name="connsiteX13" fmla="*/ 2092325 w 3324225"/>
              <a:gd name="connsiteY13" fmla="*/ 1644650 h 2139950"/>
              <a:gd name="connsiteX14" fmla="*/ 2070100 w 3324225"/>
              <a:gd name="connsiteY14" fmla="*/ 1644650 h 2139950"/>
              <a:gd name="connsiteX15" fmla="*/ 2070100 w 3324225"/>
              <a:gd name="connsiteY15" fmla="*/ 1587500 h 2139950"/>
              <a:gd name="connsiteX16" fmla="*/ 1955800 w 3324225"/>
              <a:gd name="connsiteY16" fmla="*/ 1587500 h 2139950"/>
              <a:gd name="connsiteX17" fmla="*/ 1955800 w 3324225"/>
              <a:gd name="connsiteY17" fmla="*/ 1539875 h 2139950"/>
              <a:gd name="connsiteX18" fmla="*/ 1955800 w 3324225"/>
              <a:gd name="connsiteY18" fmla="*/ 1539875 h 2139950"/>
              <a:gd name="connsiteX19" fmla="*/ 1924050 w 3324225"/>
              <a:gd name="connsiteY19" fmla="*/ 1539875 h 2139950"/>
              <a:gd name="connsiteX20" fmla="*/ 1924050 w 3324225"/>
              <a:gd name="connsiteY20" fmla="*/ 1498600 h 2139950"/>
              <a:gd name="connsiteX21" fmla="*/ 1879600 w 3324225"/>
              <a:gd name="connsiteY21" fmla="*/ 1498600 h 2139950"/>
              <a:gd name="connsiteX22" fmla="*/ 1879600 w 3324225"/>
              <a:gd name="connsiteY22" fmla="*/ 1454150 h 2139950"/>
              <a:gd name="connsiteX23" fmla="*/ 1825625 w 3324225"/>
              <a:gd name="connsiteY23" fmla="*/ 1454150 h 2139950"/>
              <a:gd name="connsiteX24" fmla="*/ 1825625 w 3324225"/>
              <a:gd name="connsiteY24" fmla="*/ 1374775 h 2139950"/>
              <a:gd name="connsiteX25" fmla="*/ 1790700 w 3324225"/>
              <a:gd name="connsiteY25" fmla="*/ 1374775 h 2139950"/>
              <a:gd name="connsiteX26" fmla="*/ 1790700 w 3324225"/>
              <a:gd name="connsiteY26" fmla="*/ 1330325 h 2139950"/>
              <a:gd name="connsiteX27" fmla="*/ 1641475 w 3324225"/>
              <a:gd name="connsiteY27" fmla="*/ 1330325 h 2139950"/>
              <a:gd name="connsiteX28" fmla="*/ 1641475 w 3324225"/>
              <a:gd name="connsiteY28" fmla="*/ 1254125 h 2139950"/>
              <a:gd name="connsiteX29" fmla="*/ 1597025 w 3324225"/>
              <a:gd name="connsiteY29" fmla="*/ 1254125 h 2139950"/>
              <a:gd name="connsiteX30" fmla="*/ 1597025 w 3324225"/>
              <a:gd name="connsiteY30" fmla="*/ 1168400 h 2139950"/>
              <a:gd name="connsiteX31" fmla="*/ 1539875 w 3324225"/>
              <a:gd name="connsiteY31" fmla="*/ 1168400 h 2139950"/>
              <a:gd name="connsiteX32" fmla="*/ 1539875 w 3324225"/>
              <a:gd name="connsiteY32" fmla="*/ 1114425 h 2139950"/>
              <a:gd name="connsiteX33" fmla="*/ 1530350 w 3324225"/>
              <a:gd name="connsiteY33" fmla="*/ 1114425 h 2139950"/>
              <a:gd name="connsiteX34" fmla="*/ 1530350 w 3324225"/>
              <a:gd name="connsiteY34" fmla="*/ 1063625 h 2139950"/>
              <a:gd name="connsiteX35" fmla="*/ 1431925 w 3324225"/>
              <a:gd name="connsiteY35" fmla="*/ 1063625 h 2139950"/>
              <a:gd name="connsiteX36" fmla="*/ 1431925 w 3324225"/>
              <a:gd name="connsiteY36" fmla="*/ 917575 h 2139950"/>
              <a:gd name="connsiteX37" fmla="*/ 1397000 w 3324225"/>
              <a:gd name="connsiteY37" fmla="*/ 917575 h 2139950"/>
              <a:gd name="connsiteX38" fmla="*/ 1397000 w 3324225"/>
              <a:gd name="connsiteY38" fmla="*/ 885825 h 2139950"/>
              <a:gd name="connsiteX39" fmla="*/ 1365250 w 3324225"/>
              <a:gd name="connsiteY39" fmla="*/ 885825 h 2139950"/>
              <a:gd name="connsiteX40" fmla="*/ 1365250 w 3324225"/>
              <a:gd name="connsiteY40" fmla="*/ 850900 h 2139950"/>
              <a:gd name="connsiteX41" fmla="*/ 1276350 w 3324225"/>
              <a:gd name="connsiteY41" fmla="*/ 850900 h 2139950"/>
              <a:gd name="connsiteX42" fmla="*/ 1276350 w 3324225"/>
              <a:gd name="connsiteY42" fmla="*/ 781050 h 2139950"/>
              <a:gd name="connsiteX43" fmla="*/ 1216025 w 3324225"/>
              <a:gd name="connsiteY43" fmla="*/ 781050 h 2139950"/>
              <a:gd name="connsiteX44" fmla="*/ 1216025 w 3324225"/>
              <a:gd name="connsiteY44" fmla="*/ 742950 h 2139950"/>
              <a:gd name="connsiteX45" fmla="*/ 1171575 w 3324225"/>
              <a:gd name="connsiteY45" fmla="*/ 742950 h 2139950"/>
              <a:gd name="connsiteX46" fmla="*/ 1171575 w 3324225"/>
              <a:gd name="connsiteY46" fmla="*/ 704850 h 2139950"/>
              <a:gd name="connsiteX47" fmla="*/ 1133475 w 3324225"/>
              <a:gd name="connsiteY47" fmla="*/ 704850 h 2139950"/>
              <a:gd name="connsiteX48" fmla="*/ 1133475 w 3324225"/>
              <a:gd name="connsiteY48" fmla="*/ 666750 h 2139950"/>
              <a:gd name="connsiteX49" fmla="*/ 1092200 w 3324225"/>
              <a:gd name="connsiteY49" fmla="*/ 666750 h 2139950"/>
              <a:gd name="connsiteX50" fmla="*/ 1092200 w 3324225"/>
              <a:gd name="connsiteY50" fmla="*/ 635000 h 2139950"/>
              <a:gd name="connsiteX51" fmla="*/ 1057275 w 3324225"/>
              <a:gd name="connsiteY51" fmla="*/ 635000 h 2139950"/>
              <a:gd name="connsiteX52" fmla="*/ 1057275 w 3324225"/>
              <a:gd name="connsiteY52" fmla="*/ 600075 h 2139950"/>
              <a:gd name="connsiteX53" fmla="*/ 1006475 w 3324225"/>
              <a:gd name="connsiteY53" fmla="*/ 600075 h 2139950"/>
              <a:gd name="connsiteX54" fmla="*/ 1006475 w 3324225"/>
              <a:gd name="connsiteY54" fmla="*/ 561975 h 2139950"/>
              <a:gd name="connsiteX55" fmla="*/ 971550 w 3324225"/>
              <a:gd name="connsiteY55" fmla="*/ 561975 h 2139950"/>
              <a:gd name="connsiteX56" fmla="*/ 971550 w 3324225"/>
              <a:gd name="connsiteY56" fmla="*/ 473075 h 2139950"/>
              <a:gd name="connsiteX57" fmla="*/ 908050 w 3324225"/>
              <a:gd name="connsiteY57" fmla="*/ 473075 h 2139950"/>
              <a:gd name="connsiteX58" fmla="*/ 908050 w 3324225"/>
              <a:gd name="connsiteY58" fmla="*/ 428625 h 2139950"/>
              <a:gd name="connsiteX59" fmla="*/ 889000 w 3324225"/>
              <a:gd name="connsiteY59" fmla="*/ 428625 h 2139950"/>
              <a:gd name="connsiteX60" fmla="*/ 889000 w 3324225"/>
              <a:gd name="connsiteY60" fmla="*/ 381000 h 2139950"/>
              <a:gd name="connsiteX61" fmla="*/ 742950 w 3324225"/>
              <a:gd name="connsiteY61" fmla="*/ 381000 h 2139950"/>
              <a:gd name="connsiteX62" fmla="*/ 742950 w 3324225"/>
              <a:gd name="connsiteY62" fmla="*/ 381000 h 2139950"/>
              <a:gd name="connsiteX63" fmla="*/ 723900 w 3324225"/>
              <a:gd name="connsiteY63" fmla="*/ 361950 h 2139950"/>
              <a:gd name="connsiteX64" fmla="*/ 723900 w 3324225"/>
              <a:gd name="connsiteY64" fmla="*/ 311150 h 2139950"/>
              <a:gd name="connsiteX65" fmla="*/ 685800 w 3324225"/>
              <a:gd name="connsiteY65" fmla="*/ 311150 h 2139950"/>
              <a:gd name="connsiteX66" fmla="*/ 685800 w 3324225"/>
              <a:gd name="connsiteY66" fmla="*/ 273050 h 2139950"/>
              <a:gd name="connsiteX67" fmla="*/ 673100 w 3324225"/>
              <a:gd name="connsiteY67" fmla="*/ 260350 h 2139950"/>
              <a:gd name="connsiteX68" fmla="*/ 673100 w 3324225"/>
              <a:gd name="connsiteY68" fmla="*/ 222250 h 2139950"/>
              <a:gd name="connsiteX69" fmla="*/ 641350 w 3324225"/>
              <a:gd name="connsiteY69" fmla="*/ 222250 h 2139950"/>
              <a:gd name="connsiteX70" fmla="*/ 641350 w 3324225"/>
              <a:gd name="connsiteY70" fmla="*/ 177800 h 2139950"/>
              <a:gd name="connsiteX71" fmla="*/ 590550 w 3324225"/>
              <a:gd name="connsiteY71" fmla="*/ 177800 h 2139950"/>
              <a:gd name="connsiteX72" fmla="*/ 590550 w 3324225"/>
              <a:gd name="connsiteY72" fmla="*/ 146050 h 2139950"/>
              <a:gd name="connsiteX73" fmla="*/ 571500 w 3324225"/>
              <a:gd name="connsiteY73" fmla="*/ 146050 h 2139950"/>
              <a:gd name="connsiteX74" fmla="*/ 571500 w 3324225"/>
              <a:gd name="connsiteY74" fmla="*/ 104775 h 2139950"/>
              <a:gd name="connsiteX75" fmla="*/ 508000 w 3324225"/>
              <a:gd name="connsiteY75" fmla="*/ 104775 h 2139950"/>
              <a:gd name="connsiteX76" fmla="*/ 508000 w 3324225"/>
              <a:gd name="connsiteY76" fmla="*/ 66675 h 2139950"/>
              <a:gd name="connsiteX77" fmla="*/ 457200 w 3324225"/>
              <a:gd name="connsiteY77" fmla="*/ 66675 h 2139950"/>
              <a:gd name="connsiteX78" fmla="*/ 457200 w 3324225"/>
              <a:gd name="connsiteY78" fmla="*/ 38100 h 2139950"/>
              <a:gd name="connsiteX79" fmla="*/ 390525 w 3324225"/>
              <a:gd name="connsiteY79" fmla="*/ 38100 h 2139950"/>
              <a:gd name="connsiteX80" fmla="*/ 390525 w 3324225"/>
              <a:gd name="connsiteY80" fmla="*/ 0 h 2139950"/>
              <a:gd name="connsiteX81" fmla="*/ 0 w 3324225"/>
              <a:gd name="connsiteY81" fmla="*/ 0 h 2139950"/>
              <a:gd name="connsiteX0" fmla="*/ 3324225 w 3324225"/>
              <a:gd name="connsiteY0" fmla="*/ 2139950 h 2139950"/>
              <a:gd name="connsiteX1" fmla="*/ 3089275 w 3324225"/>
              <a:gd name="connsiteY1" fmla="*/ 2139950 h 2139950"/>
              <a:gd name="connsiteX2" fmla="*/ 3089275 w 3324225"/>
              <a:gd name="connsiteY2" fmla="*/ 1990725 h 2139950"/>
              <a:gd name="connsiteX3" fmla="*/ 2863850 w 3324225"/>
              <a:gd name="connsiteY3" fmla="*/ 1990725 h 2139950"/>
              <a:gd name="connsiteX4" fmla="*/ 2863850 w 3324225"/>
              <a:gd name="connsiteY4" fmla="*/ 1876425 h 2139950"/>
              <a:gd name="connsiteX5" fmla="*/ 2533650 w 3324225"/>
              <a:gd name="connsiteY5" fmla="*/ 1876425 h 2139950"/>
              <a:gd name="connsiteX6" fmla="*/ 2533650 w 3324225"/>
              <a:gd name="connsiteY6" fmla="*/ 1816100 h 2139950"/>
              <a:gd name="connsiteX7" fmla="*/ 2206625 w 3324225"/>
              <a:gd name="connsiteY7" fmla="*/ 1816100 h 2139950"/>
              <a:gd name="connsiteX8" fmla="*/ 2206625 w 3324225"/>
              <a:gd name="connsiteY8" fmla="*/ 1755775 h 2139950"/>
              <a:gd name="connsiteX9" fmla="*/ 2190750 w 3324225"/>
              <a:gd name="connsiteY9" fmla="*/ 1755775 h 2139950"/>
              <a:gd name="connsiteX10" fmla="*/ 2190750 w 3324225"/>
              <a:gd name="connsiteY10" fmla="*/ 1698625 h 2139950"/>
              <a:gd name="connsiteX11" fmla="*/ 2092325 w 3324225"/>
              <a:gd name="connsiteY11" fmla="*/ 1698625 h 2139950"/>
              <a:gd name="connsiteX12" fmla="*/ 2092325 w 3324225"/>
              <a:gd name="connsiteY12" fmla="*/ 1644650 h 2139950"/>
              <a:gd name="connsiteX13" fmla="*/ 2092325 w 3324225"/>
              <a:gd name="connsiteY13" fmla="*/ 1644650 h 2139950"/>
              <a:gd name="connsiteX14" fmla="*/ 2070100 w 3324225"/>
              <a:gd name="connsiteY14" fmla="*/ 1644650 h 2139950"/>
              <a:gd name="connsiteX15" fmla="*/ 2070100 w 3324225"/>
              <a:gd name="connsiteY15" fmla="*/ 1587500 h 2139950"/>
              <a:gd name="connsiteX16" fmla="*/ 1955800 w 3324225"/>
              <a:gd name="connsiteY16" fmla="*/ 1587500 h 2139950"/>
              <a:gd name="connsiteX17" fmla="*/ 1955800 w 3324225"/>
              <a:gd name="connsiteY17" fmla="*/ 1539875 h 2139950"/>
              <a:gd name="connsiteX18" fmla="*/ 1955800 w 3324225"/>
              <a:gd name="connsiteY18" fmla="*/ 1539875 h 2139950"/>
              <a:gd name="connsiteX19" fmla="*/ 1924050 w 3324225"/>
              <a:gd name="connsiteY19" fmla="*/ 1539875 h 2139950"/>
              <a:gd name="connsiteX20" fmla="*/ 1924050 w 3324225"/>
              <a:gd name="connsiteY20" fmla="*/ 1498600 h 2139950"/>
              <a:gd name="connsiteX21" fmla="*/ 1879600 w 3324225"/>
              <a:gd name="connsiteY21" fmla="*/ 1498600 h 2139950"/>
              <a:gd name="connsiteX22" fmla="*/ 1879600 w 3324225"/>
              <a:gd name="connsiteY22" fmla="*/ 1454150 h 2139950"/>
              <a:gd name="connsiteX23" fmla="*/ 1825625 w 3324225"/>
              <a:gd name="connsiteY23" fmla="*/ 1454150 h 2139950"/>
              <a:gd name="connsiteX24" fmla="*/ 1825625 w 3324225"/>
              <a:gd name="connsiteY24" fmla="*/ 1374775 h 2139950"/>
              <a:gd name="connsiteX25" fmla="*/ 1790700 w 3324225"/>
              <a:gd name="connsiteY25" fmla="*/ 1374775 h 2139950"/>
              <a:gd name="connsiteX26" fmla="*/ 1790700 w 3324225"/>
              <a:gd name="connsiteY26" fmla="*/ 1330325 h 2139950"/>
              <a:gd name="connsiteX27" fmla="*/ 1641475 w 3324225"/>
              <a:gd name="connsiteY27" fmla="*/ 1330325 h 2139950"/>
              <a:gd name="connsiteX28" fmla="*/ 1641475 w 3324225"/>
              <a:gd name="connsiteY28" fmla="*/ 1254125 h 2139950"/>
              <a:gd name="connsiteX29" fmla="*/ 1597025 w 3324225"/>
              <a:gd name="connsiteY29" fmla="*/ 1254125 h 2139950"/>
              <a:gd name="connsiteX30" fmla="*/ 1597025 w 3324225"/>
              <a:gd name="connsiteY30" fmla="*/ 1168400 h 2139950"/>
              <a:gd name="connsiteX31" fmla="*/ 1539875 w 3324225"/>
              <a:gd name="connsiteY31" fmla="*/ 1168400 h 2139950"/>
              <a:gd name="connsiteX32" fmla="*/ 1539875 w 3324225"/>
              <a:gd name="connsiteY32" fmla="*/ 1114425 h 2139950"/>
              <a:gd name="connsiteX33" fmla="*/ 1530350 w 3324225"/>
              <a:gd name="connsiteY33" fmla="*/ 1114425 h 2139950"/>
              <a:gd name="connsiteX34" fmla="*/ 1530350 w 3324225"/>
              <a:gd name="connsiteY34" fmla="*/ 1063625 h 2139950"/>
              <a:gd name="connsiteX35" fmla="*/ 1431925 w 3324225"/>
              <a:gd name="connsiteY35" fmla="*/ 1063625 h 2139950"/>
              <a:gd name="connsiteX36" fmla="*/ 1431925 w 3324225"/>
              <a:gd name="connsiteY36" fmla="*/ 917575 h 2139950"/>
              <a:gd name="connsiteX37" fmla="*/ 1397000 w 3324225"/>
              <a:gd name="connsiteY37" fmla="*/ 917575 h 2139950"/>
              <a:gd name="connsiteX38" fmla="*/ 1397000 w 3324225"/>
              <a:gd name="connsiteY38" fmla="*/ 885825 h 2139950"/>
              <a:gd name="connsiteX39" fmla="*/ 1365250 w 3324225"/>
              <a:gd name="connsiteY39" fmla="*/ 885825 h 2139950"/>
              <a:gd name="connsiteX40" fmla="*/ 1365250 w 3324225"/>
              <a:gd name="connsiteY40" fmla="*/ 850900 h 2139950"/>
              <a:gd name="connsiteX41" fmla="*/ 1276350 w 3324225"/>
              <a:gd name="connsiteY41" fmla="*/ 850900 h 2139950"/>
              <a:gd name="connsiteX42" fmla="*/ 1276350 w 3324225"/>
              <a:gd name="connsiteY42" fmla="*/ 781050 h 2139950"/>
              <a:gd name="connsiteX43" fmla="*/ 1216025 w 3324225"/>
              <a:gd name="connsiteY43" fmla="*/ 781050 h 2139950"/>
              <a:gd name="connsiteX44" fmla="*/ 1216025 w 3324225"/>
              <a:gd name="connsiteY44" fmla="*/ 742950 h 2139950"/>
              <a:gd name="connsiteX45" fmla="*/ 1171575 w 3324225"/>
              <a:gd name="connsiteY45" fmla="*/ 742950 h 2139950"/>
              <a:gd name="connsiteX46" fmla="*/ 1171575 w 3324225"/>
              <a:gd name="connsiteY46" fmla="*/ 704850 h 2139950"/>
              <a:gd name="connsiteX47" fmla="*/ 1133475 w 3324225"/>
              <a:gd name="connsiteY47" fmla="*/ 704850 h 2139950"/>
              <a:gd name="connsiteX48" fmla="*/ 1133475 w 3324225"/>
              <a:gd name="connsiteY48" fmla="*/ 666750 h 2139950"/>
              <a:gd name="connsiteX49" fmla="*/ 1092200 w 3324225"/>
              <a:gd name="connsiteY49" fmla="*/ 666750 h 2139950"/>
              <a:gd name="connsiteX50" fmla="*/ 1092200 w 3324225"/>
              <a:gd name="connsiteY50" fmla="*/ 635000 h 2139950"/>
              <a:gd name="connsiteX51" fmla="*/ 1057275 w 3324225"/>
              <a:gd name="connsiteY51" fmla="*/ 635000 h 2139950"/>
              <a:gd name="connsiteX52" fmla="*/ 1057275 w 3324225"/>
              <a:gd name="connsiteY52" fmla="*/ 600075 h 2139950"/>
              <a:gd name="connsiteX53" fmla="*/ 1006475 w 3324225"/>
              <a:gd name="connsiteY53" fmla="*/ 600075 h 2139950"/>
              <a:gd name="connsiteX54" fmla="*/ 1006475 w 3324225"/>
              <a:gd name="connsiteY54" fmla="*/ 561975 h 2139950"/>
              <a:gd name="connsiteX55" fmla="*/ 971550 w 3324225"/>
              <a:gd name="connsiteY55" fmla="*/ 561975 h 2139950"/>
              <a:gd name="connsiteX56" fmla="*/ 971550 w 3324225"/>
              <a:gd name="connsiteY56" fmla="*/ 473075 h 2139950"/>
              <a:gd name="connsiteX57" fmla="*/ 908050 w 3324225"/>
              <a:gd name="connsiteY57" fmla="*/ 473075 h 2139950"/>
              <a:gd name="connsiteX58" fmla="*/ 908050 w 3324225"/>
              <a:gd name="connsiteY58" fmla="*/ 428625 h 2139950"/>
              <a:gd name="connsiteX59" fmla="*/ 889000 w 3324225"/>
              <a:gd name="connsiteY59" fmla="*/ 428625 h 2139950"/>
              <a:gd name="connsiteX60" fmla="*/ 889000 w 3324225"/>
              <a:gd name="connsiteY60" fmla="*/ 381000 h 2139950"/>
              <a:gd name="connsiteX61" fmla="*/ 742950 w 3324225"/>
              <a:gd name="connsiteY61" fmla="*/ 381000 h 2139950"/>
              <a:gd name="connsiteX62" fmla="*/ 739775 w 3324225"/>
              <a:gd name="connsiteY62" fmla="*/ 358775 h 2139950"/>
              <a:gd name="connsiteX63" fmla="*/ 723900 w 3324225"/>
              <a:gd name="connsiteY63" fmla="*/ 361950 h 2139950"/>
              <a:gd name="connsiteX64" fmla="*/ 723900 w 3324225"/>
              <a:gd name="connsiteY64" fmla="*/ 311150 h 2139950"/>
              <a:gd name="connsiteX65" fmla="*/ 685800 w 3324225"/>
              <a:gd name="connsiteY65" fmla="*/ 311150 h 2139950"/>
              <a:gd name="connsiteX66" fmla="*/ 685800 w 3324225"/>
              <a:gd name="connsiteY66" fmla="*/ 273050 h 2139950"/>
              <a:gd name="connsiteX67" fmla="*/ 673100 w 3324225"/>
              <a:gd name="connsiteY67" fmla="*/ 260350 h 2139950"/>
              <a:gd name="connsiteX68" fmla="*/ 673100 w 3324225"/>
              <a:gd name="connsiteY68" fmla="*/ 222250 h 2139950"/>
              <a:gd name="connsiteX69" fmla="*/ 641350 w 3324225"/>
              <a:gd name="connsiteY69" fmla="*/ 222250 h 2139950"/>
              <a:gd name="connsiteX70" fmla="*/ 641350 w 3324225"/>
              <a:gd name="connsiteY70" fmla="*/ 177800 h 2139950"/>
              <a:gd name="connsiteX71" fmla="*/ 590550 w 3324225"/>
              <a:gd name="connsiteY71" fmla="*/ 177800 h 2139950"/>
              <a:gd name="connsiteX72" fmla="*/ 590550 w 3324225"/>
              <a:gd name="connsiteY72" fmla="*/ 146050 h 2139950"/>
              <a:gd name="connsiteX73" fmla="*/ 571500 w 3324225"/>
              <a:gd name="connsiteY73" fmla="*/ 146050 h 2139950"/>
              <a:gd name="connsiteX74" fmla="*/ 571500 w 3324225"/>
              <a:gd name="connsiteY74" fmla="*/ 104775 h 2139950"/>
              <a:gd name="connsiteX75" fmla="*/ 508000 w 3324225"/>
              <a:gd name="connsiteY75" fmla="*/ 104775 h 2139950"/>
              <a:gd name="connsiteX76" fmla="*/ 508000 w 3324225"/>
              <a:gd name="connsiteY76" fmla="*/ 66675 h 2139950"/>
              <a:gd name="connsiteX77" fmla="*/ 457200 w 3324225"/>
              <a:gd name="connsiteY77" fmla="*/ 66675 h 2139950"/>
              <a:gd name="connsiteX78" fmla="*/ 457200 w 3324225"/>
              <a:gd name="connsiteY78" fmla="*/ 38100 h 2139950"/>
              <a:gd name="connsiteX79" fmla="*/ 390525 w 3324225"/>
              <a:gd name="connsiteY79" fmla="*/ 38100 h 2139950"/>
              <a:gd name="connsiteX80" fmla="*/ 390525 w 3324225"/>
              <a:gd name="connsiteY80" fmla="*/ 0 h 2139950"/>
              <a:gd name="connsiteX81" fmla="*/ 0 w 3324225"/>
              <a:gd name="connsiteY81" fmla="*/ 0 h 2139950"/>
              <a:gd name="connsiteX0" fmla="*/ 3324225 w 3324225"/>
              <a:gd name="connsiteY0" fmla="*/ 2139950 h 2139950"/>
              <a:gd name="connsiteX1" fmla="*/ 3089275 w 3324225"/>
              <a:gd name="connsiteY1" fmla="*/ 2139950 h 2139950"/>
              <a:gd name="connsiteX2" fmla="*/ 3089275 w 3324225"/>
              <a:gd name="connsiteY2" fmla="*/ 1990725 h 2139950"/>
              <a:gd name="connsiteX3" fmla="*/ 2863850 w 3324225"/>
              <a:gd name="connsiteY3" fmla="*/ 1990725 h 2139950"/>
              <a:gd name="connsiteX4" fmla="*/ 2863850 w 3324225"/>
              <a:gd name="connsiteY4" fmla="*/ 1876425 h 2139950"/>
              <a:gd name="connsiteX5" fmla="*/ 2533650 w 3324225"/>
              <a:gd name="connsiteY5" fmla="*/ 1876425 h 2139950"/>
              <a:gd name="connsiteX6" fmla="*/ 2533650 w 3324225"/>
              <a:gd name="connsiteY6" fmla="*/ 1816100 h 2139950"/>
              <a:gd name="connsiteX7" fmla="*/ 2206625 w 3324225"/>
              <a:gd name="connsiteY7" fmla="*/ 1816100 h 2139950"/>
              <a:gd name="connsiteX8" fmla="*/ 2206625 w 3324225"/>
              <a:gd name="connsiteY8" fmla="*/ 1755775 h 2139950"/>
              <a:gd name="connsiteX9" fmla="*/ 2190750 w 3324225"/>
              <a:gd name="connsiteY9" fmla="*/ 1755775 h 2139950"/>
              <a:gd name="connsiteX10" fmla="*/ 2190750 w 3324225"/>
              <a:gd name="connsiteY10" fmla="*/ 1698625 h 2139950"/>
              <a:gd name="connsiteX11" fmla="*/ 2092325 w 3324225"/>
              <a:gd name="connsiteY11" fmla="*/ 1698625 h 2139950"/>
              <a:gd name="connsiteX12" fmla="*/ 2092325 w 3324225"/>
              <a:gd name="connsiteY12" fmla="*/ 1644650 h 2139950"/>
              <a:gd name="connsiteX13" fmla="*/ 2092325 w 3324225"/>
              <a:gd name="connsiteY13" fmla="*/ 1644650 h 2139950"/>
              <a:gd name="connsiteX14" fmla="*/ 2070100 w 3324225"/>
              <a:gd name="connsiteY14" fmla="*/ 1644650 h 2139950"/>
              <a:gd name="connsiteX15" fmla="*/ 2070100 w 3324225"/>
              <a:gd name="connsiteY15" fmla="*/ 1587500 h 2139950"/>
              <a:gd name="connsiteX16" fmla="*/ 1955800 w 3324225"/>
              <a:gd name="connsiteY16" fmla="*/ 1587500 h 2139950"/>
              <a:gd name="connsiteX17" fmla="*/ 1955800 w 3324225"/>
              <a:gd name="connsiteY17" fmla="*/ 1539875 h 2139950"/>
              <a:gd name="connsiteX18" fmla="*/ 1955800 w 3324225"/>
              <a:gd name="connsiteY18" fmla="*/ 1539875 h 2139950"/>
              <a:gd name="connsiteX19" fmla="*/ 1924050 w 3324225"/>
              <a:gd name="connsiteY19" fmla="*/ 1539875 h 2139950"/>
              <a:gd name="connsiteX20" fmla="*/ 1924050 w 3324225"/>
              <a:gd name="connsiteY20" fmla="*/ 1498600 h 2139950"/>
              <a:gd name="connsiteX21" fmla="*/ 1879600 w 3324225"/>
              <a:gd name="connsiteY21" fmla="*/ 1498600 h 2139950"/>
              <a:gd name="connsiteX22" fmla="*/ 1879600 w 3324225"/>
              <a:gd name="connsiteY22" fmla="*/ 1454150 h 2139950"/>
              <a:gd name="connsiteX23" fmla="*/ 1825625 w 3324225"/>
              <a:gd name="connsiteY23" fmla="*/ 1454150 h 2139950"/>
              <a:gd name="connsiteX24" fmla="*/ 1825625 w 3324225"/>
              <a:gd name="connsiteY24" fmla="*/ 1374775 h 2139950"/>
              <a:gd name="connsiteX25" fmla="*/ 1790700 w 3324225"/>
              <a:gd name="connsiteY25" fmla="*/ 1374775 h 2139950"/>
              <a:gd name="connsiteX26" fmla="*/ 1790700 w 3324225"/>
              <a:gd name="connsiteY26" fmla="*/ 1330325 h 2139950"/>
              <a:gd name="connsiteX27" fmla="*/ 1641475 w 3324225"/>
              <a:gd name="connsiteY27" fmla="*/ 1330325 h 2139950"/>
              <a:gd name="connsiteX28" fmla="*/ 1641475 w 3324225"/>
              <a:gd name="connsiteY28" fmla="*/ 1254125 h 2139950"/>
              <a:gd name="connsiteX29" fmla="*/ 1597025 w 3324225"/>
              <a:gd name="connsiteY29" fmla="*/ 1254125 h 2139950"/>
              <a:gd name="connsiteX30" fmla="*/ 1597025 w 3324225"/>
              <a:gd name="connsiteY30" fmla="*/ 1168400 h 2139950"/>
              <a:gd name="connsiteX31" fmla="*/ 1539875 w 3324225"/>
              <a:gd name="connsiteY31" fmla="*/ 1168400 h 2139950"/>
              <a:gd name="connsiteX32" fmla="*/ 1539875 w 3324225"/>
              <a:gd name="connsiteY32" fmla="*/ 1114425 h 2139950"/>
              <a:gd name="connsiteX33" fmla="*/ 1530350 w 3324225"/>
              <a:gd name="connsiteY33" fmla="*/ 1114425 h 2139950"/>
              <a:gd name="connsiteX34" fmla="*/ 1530350 w 3324225"/>
              <a:gd name="connsiteY34" fmla="*/ 1063625 h 2139950"/>
              <a:gd name="connsiteX35" fmla="*/ 1431925 w 3324225"/>
              <a:gd name="connsiteY35" fmla="*/ 1063625 h 2139950"/>
              <a:gd name="connsiteX36" fmla="*/ 1431925 w 3324225"/>
              <a:gd name="connsiteY36" fmla="*/ 917575 h 2139950"/>
              <a:gd name="connsiteX37" fmla="*/ 1397000 w 3324225"/>
              <a:gd name="connsiteY37" fmla="*/ 917575 h 2139950"/>
              <a:gd name="connsiteX38" fmla="*/ 1397000 w 3324225"/>
              <a:gd name="connsiteY38" fmla="*/ 885825 h 2139950"/>
              <a:gd name="connsiteX39" fmla="*/ 1365250 w 3324225"/>
              <a:gd name="connsiteY39" fmla="*/ 885825 h 2139950"/>
              <a:gd name="connsiteX40" fmla="*/ 1365250 w 3324225"/>
              <a:gd name="connsiteY40" fmla="*/ 850900 h 2139950"/>
              <a:gd name="connsiteX41" fmla="*/ 1276350 w 3324225"/>
              <a:gd name="connsiteY41" fmla="*/ 850900 h 2139950"/>
              <a:gd name="connsiteX42" fmla="*/ 1276350 w 3324225"/>
              <a:gd name="connsiteY42" fmla="*/ 781050 h 2139950"/>
              <a:gd name="connsiteX43" fmla="*/ 1216025 w 3324225"/>
              <a:gd name="connsiteY43" fmla="*/ 781050 h 2139950"/>
              <a:gd name="connsiteX44" fmla="*/ 1216025 w 3324225"/>
              <a:gd name="connsiteY44" fmla="*/ 742950 h 2139950"/>
              <a:gd name="connsiteX45" fmla="*/ 1171575 w 3324225"/>
              <a:gd name="connsiteY45" fmla="*/ 742950 h 2139950"/>
              <a:gd name="connsiteX46" fmla="*/ 1171575 w 3324225"/>
              <a:gd name="connsiteY46" fmla="*/ 704850 h 2139950"/>
              <a:gd name="connsiteX47" fmla="*/ 1133475 w 3324225"/>
              <a:gd name="connsiteY47" fmla="*/ 704850 h 2139950"/>
              <a:gd name="connsiteX48" fmla="*/ 1133475 w 3324225"/>
              <a:gd name="connsiteY48" fmla="*/ 666750 h 2139950"/>
              <a:gd name="connsiteX49" fmla="*/ 1092200 w 3324225"/>
              <a:gd name="connsiteY49" fmla="*/ 666750 h 2139950"/>
              <a:gd name="connsiteX50" fmla="*/ 1092200 w 3324225"/>
              <a:gd name="connsiteY50" fmla="*/ 635000 h 2139950"/>
              <a:gd name="connsiteX51" fmla="*/ 1057275 w 3324225"/>
              <a:gd name="connsiteY51" fmla="*/ 635000 h 2139950"/>
              <a:gd name="connsiteX52" fmla="*/ 1057275 w 3324225"/>
              <a:gd name="connsiteY52" fmla="*/ 600075 h 2139950"/>
              <a:gd name="connsiteX53" fmla="*/ 1006475 w 3324225"/>
              <a:gd name="connsiteY53" fmla="*/ 600075 h 2139950"/>
              <a:gd name="connsiteX54" fmla="*/ 1006475 w 3324225"/>
              <a:gd name="connsiteY54" fmla="*/ 561975 h 2139950"/>
              <a:gd name="connsiteX55" fmla="*/ 971550 w 3324225"/>
              <a:gd name="connsiteY55" fmla="*/ 561975 h 2139950"/>
              <a:gd name="connsiteX56" fmla="*/ 971550 w 3324225"/>
              <a:gd name="connsiteY56" fmla="*/ 473075 h 2139950"/>
              <a:gd name="connsiteX57" fmla="*/ 908050 w 3324225"/>
              <a:gd name="connsiteY57" fmla="*/ 473075 h 2139950"/>
              <a:gd name="connsiteX58" fmla="*/ 908050 w 3324225"/>
              <a:gd name="connsiteY58" fmla="*/ 428625 h 2139950"/>
              <a:gd name="connsiteX59" fmla="*/ 889000 w 3324225"/>
              <a:gd name="connsiteY59" fmla="*/ 428625 h 2139950"/>
              <a:gd name="connsiteX60" fmla="*/ 889000 w 3324225"/>
              <a:gd name="connsiteY60" fmla="*/ 381000 h 2139950"/>
              <a:gd name="connsiteX61" fmla="*/ 742950 w 3324225"/>
              <a:gd name="connsiteY61" fmla="*/ 381000 h 2139950"/>
              <a:gd name="connsiteX62" fmla="*/ 739775 w 3324225"/>
              <a:gd name="connsiteY62" fmla="*/ 358775 h 2139950"/>
              <a:gd name="connsiteX63" fmla="*/ 727075 w 3324225"/>
              <a:gd name="connsiteY63" fmla="*/ 361950 h 2139950"/>
              <a:gd name="connsiteX64" fmla="*/ 723900 w 3324225"/>
              <a:gd name="connsiteY64" fmla="*/ 311150 h 2139950"/>
              <a:gd name="connsiteX65" fmla="*/ 685800 w 3324225"/>
              <a:gd name="connsiteY65" fmla="*/ 311150 h 2139950"/>
              <a:gd name="connsiteX66" fmla="*/ 685800 w 3324225"/>
              <a:gd name="connsiteY66" fmla="*/ 273050 h 2139950"/>
              <a:gd name="connsiteX67" fmla="*/ 673100 w 3324225"/>
              <a:gd name="connsiteY67" fmla="*/ 260350 h 2139950"/>
              <a:gd name="connsiteX68" fmla="*/ 673100 w 3324225"/>
              <a:gd name="connsiteY68" fmla="*/ 222250 h 2139950"/>
              <a:gd name="connsiteX69" fmla="*/ 641350 w 3324225"/>
              <a:gd name="connsiteY69" fmla="*/ 222250 h 2139950"/>
              <a:gd name="connsiteX70" fmla="*/ 641350 w 3324225"/>
              <a:gd name="connsiteY70" fmla="*/ 177800 h 2139950"/>
              <a:gd name="connsiteX71" fmla="*/ 590550 w 3324225"/>
              <a:gd name="connsiteY71" fmla="*/ 177800 h 2139950"/>
              <a:gd name="connsiteX72" fmla="*/ 590550 w 3324225"/>
              <a:gd name="connsiteY72" fmla="*/ 146050 h 2139950"/>
              <a:gd name="connsiteX73" fmla="*/ 571500 w 3324225"/>
              <a:gd name="connsiteY73" fmla="*/ 146050 h 2139950"/>
              <a:gd name="connsiteX74" fmla="*/ 571500 w 3324225"/>
              <a:gd name="connsiteY74" fmla="*/ 104775 h 2139950"/>
              <a:gd name="connsiteX75" fmla="*/ 508000 w 3324225"/>
              <a:gd name="connsiteY75" fmla="*/ 104775 h 2139950"/>
              <a:gd name="connsiteX76" fmla="*/ 508000 w 3324225"/>
              <a:gd name="connsiteY76" fmla="*/ 66675 h 2139950"/>
              <a:gd name="connsiteX77" fmla="*/ 457200 w 3324225"/>
              <a:gd name="connsiteY77" fmla="*/ 66675 h 2139950"/>
              <a:gd name="connsiteX78" fmla="*/ 457200 w 3324225"/>
              <a:gd name="connsiteY78" fmla="*/ 38100 h 2139950"/>
              <a:gd name="connsiteX79" fmla="*/ 390525 w 3324225"/>
              <a:gd name="connsiteY79" fmla="*/ 38100 h 2139950"/>
              <a:gd name="connsiteX80" fmla="*/ 390525 w 3324225"/>
              <a:gd name="connsiteY80" fmla="*/ 0 h 2139950"/>
              <a:gd name="connsiteX81" fmla="*/ 0 w 3324225"/>
              <a:gd name="connsiteY81" fmla="*/ 0 h 2139950"/>
              <a:gd name="connsiteX0" fmla="*/ 3324225 w 3324225"/>
              <a:gd name="connsiteY0" fmla="*/ 2139950 h 2139950"/>
              <a:gd name="connsiteX1" fmla="*/ 3089275 w 3324225"/>
              <a:gd name="connsiteY1" fmla="*/ 2139950 h 2139950"/>
              <a:gd name="connsiteX2" fmla="*/ 3089275 w 3324225"/>
              <a:gd name="connsiteY2" fmla="*/ 1990725 h 2139950"/>
              <a:gd name="connsiteX3" fmla="*/ 2863850 w 3324225"/>
              <a:gd name="connsiteY3" fmla="*/ 1990725 h 2139950"/>
              <a:gd name="connsiteX4" fmla="*/ 2863850 w 3324225"/>
              <a:gd name="connsiteY4" fmla="*/ 1876425 h 2139950"/>
              <a:gd name="connsiteX5" fmla="*/ 2533650 w 3324225"/>
              <a:gd name="connsiteY5" fmla="*/ 1876425 h 2139950"/>
              <a:gd name="connsiteX6" fmla="*/ 2533650 w 3324225"/>
              <a:gd name="connsiteY6" fmla="*/ 1816100 h 2139950"/>
              <a:gd name="connsiteX7" fmla="*/ 2206625 w 3324225"/>
              <a:gd name="connsiteY7" fmla="*/ 1816100 h 2139950"/>
              <a:gd name="connsiteX8" fmla="*/ 2206625 w 3324225"/>
              <a:gd name="connsiteY8" fmla="*/ 1755775 h 2139950"/>
              <a:gd name="connsiteX9" fmla="*/ 2190750 w 3324225"/>
              <a:gd name="connsiteY9" fmla="*/ 1755775 h 2139950"/>
              <a:gd name="connsiteX10" fmla="*/ 2190750 w 3324225"/>
              <a:gd name="connsiteY10" fmla="*/ 1698625 h 2139950"/>
              <a:gd name="connsiteX11" fmla="*/ 2092325 w 3324225"/>
              <a:gd name="connsiteY11" fmla="*/ 1698625 h 2139950"/>
              <a:gd name="connsiteX12" fmla="*/ 2092325 w 3324225"/>
              <a:gd name="connsiteY12" fmla="*/ 1644650 h 2139950"/>
              <a:gd name="connsiteX13" fmla="*/ 2092325 w 3324225"/>
              <a:gd name="connsiteY13" fmla="*/ 1644650 h 2139950"/>
              <a:gd name="connsiteX14" fmla="*/ 2070100 w 3324225"/>
              <a:gd name="connsiteY14" fmla="*/ 1644650 h 2139950"/>
              <a:gd name="connsiteX15" fmla="*/ 2070100 w 3324225"/>
              <a:gd name="connsiteY15" fmla="*/ 1587500 h 2139950"/>
              <a:gd name="connsiteX16" fmla="*/ 1955800 w 3324225"/>
              <a:gd name="connsiteY16" fmla="*/ 1587500 h 2139950"/>
              <a:gd name="connsiteX17" fmla="*/ 1955800 w 3324225"/>
              <a:gd name="connsiteY17" fmla="*/ 1539875 h 2139950"/>
              <a:gd name="connsiteX18" fmla="*/ 1955800 w 3324225"/>
              <a:gd name="connsiteY18" fmla="*/ 1539875 h 2139950"/>
              <a:gd name="connsiteX19" fmla="*/ 1924050 w 3324225"/>
              <a:gd name="connsiteY19" fmla="*/ 1539875 h 2139950"/>
              <a:gd name="connsiteX20" fmla="*/ 1924050 w 3324225"/>
              <a:gd name="connsiteY20" fmla="*/ 1498600 h 2139950"/>
              <a:gd name="connsiteX21" fmla="*/ 1879600 w 3324225"/>
              <a:gd name="connsiteY21" fmla="*/ 1498600 h 2139950"/>
              <a:gd name="connsiteX22" fmla="*/ 1879600 w 3324225"/>
              <a:gd name="connsiteY22" fmla="*/ 1454150 h 2139950"/>
              <a:gd name="connsiteX23" fmla="*/ 1825625 w 3324225"/>
              <a:gd name="connsiteY23" fmla="*/ 1454150 h 2139950"/>
              <a:gd name="connsiteX24" fmla="*/ 1825625 w 3324225"/>
              <a:gd name="connsiteY24" fmla="*/ 1374775 h 2139950"/>
              <a:gd name="connsiteX25" fmla="*/ 1790700 w 3324225"/>
              <a:gd name="connsiteY25" fmla="*/ 1374775 h 2139950"/>
              <a:gd name="connsiteX26" fmla="*/ 1790700 w 3324225"/>
              <a:gd name="connsiteY26" fmla="*/ 1330325 h 2139950"/>
              <a:gd name="connsiteX27" fmla="*/ 1641475 w 3324225"/>
              <a:gd name="connsiteY27" fmla="*/ 1330325 h 2139950"/>
              <a:gd name="connsiteX28" fmla="*/ 1641475 w 3324225"/>
              <a:gd name="connsiteY28" fmla="*/ 1254125 h 2139950"/>
              <a:gd name="connsiteX29" fmla="*/ 1597025 w 3324225"/>
              <a:gd name="connsiteY29" fmla="*/ 1254125 h 2139950"/>
              <a:gd name="connsiteX30" fmla="*/ 1597025 w 3324225"/>
              <a:gd name="connsiteY30" fmla="*/ 1168400 h 2139950"/>
              <a:gd name="connsiteX31" fmla="*/ 1539875 w 3324225"/>
              <a:gd name="connsiteY31" fmla="*/ 1168400 h 2139950"/>
              <a:gd name="connsiteX32" fmla="*/ 1539875 w 3324225"/>
              <a:gd name="connsiteY32" fmla="*/ 1114425 h 2139950"/>
              <a:gd name="connsiteX33" fmla="*/ 1530350 w 3324225"/>
              <a:gd name="connsiteY33" fmla="*/ 1114425 h 2139950"/>
              <a:gd name="connsiteX34" fmla="*/ 1530350 w 3324225"/>
              <a:gd name="connsiteY34" fmla="*/ 1063625 h 2139950"/>
              <a:gd name="connsiteX35" fmla="*/ 1431925 w 3324225"/>
              <a:gd name="connsiteY35" fmla="*/ 1063625 h 2139950"/>
              <a:gd name="connsiteX36" fmla="*/ 1431925 w 3324225"/>
              <a:gd name="connsiteY36" fmla="*/ 917575 h 2139950"/>
              <a:gd name="connsiteX37" fmla="*/ 1397000 w 3324225"/>
              <a:gd name="connsiteY37" fmla="*/ 917575 h 2139950"/>
              <a:gd name="connsiteX38" fmla="*/ 1397000 w 3324225"/>
              <a:gd name="connsiteY38" fmla="*/ 885825 h 2139950"/>
              <a:gd name="connsiteX39" fmla="*/ 1365250 w 3324225"/>
              <a:gd name="connsiteY39" fmla="*/ 885825 h 2139950"/>
              <a:gd name="connsiteX40" fmla="*/ 1365250 w 3324225"/>
              <a:gd name="connsiteY40" fmla="*/ 850900 h 2139950"/>
              <a:gd name="connsiteX41" fmla="*/ 1276350 w 3324225"/>
              <a:gd name="connsiteY41" fmla="*/ 850900 h 2139950"/>
              <a:gd name="connsiteX42" fmla="*/ 1276350 w 3324225"/>
              <a:gd name="connsiteY42" fmla="*/ 781050 h 2139950"/>
              <a:gd name="connsiteX43" fmla="*/ 1216025 w 3324225"/>
              <a:gd name="connsiteY43" fmla="*/ 781050 h 2139950"/>
              <a:gd name="connsiteX44" fmla="*/ 1216025 w 3324225"/>
              <a:gd name="connsiteY44" fmla="*/ 742950 h 2139950"/>
              <a:gd name="connsiteX45" fmla="*/ 1171575 w 3324225"/>
              <a:gd name="connsiteY45" fmla="*/ 742950 h 2139950"/>
              <a:gd name="connsiteX46" fmla="*/ 1171575 w 3324225"/>
              <a:gd name="connsiteY46" fmla="*/ 704850 h 2139950"/>
              <a:gd name="connsiteX47" fmla="*/ 1133475 w 3324225"/>
              <a:gd name="connsiteY47" fmla="*/ 704850 h 2139950"/>
              <a:gd name="connsiteX48" fmla="*/ 1133475 w 3324225"/>
              <a:gd name="connsiteY48" fmla="*/ 666750 h 2139950"/>
              <a:gd name="connsiteX49" fmla="*/ 1092200 w 3324225"/>
              <a:gd name="connsiteY49" fmla="*/ 666750 h 2139950"/>
              <a:gd name="connsiteX50" fmla="*/ 1092200 w 3324225"/>
              <a:gd name="connsiteY50" fmla="*/ 635000 h 2139950"/>
              <a:gd name="connsiteX51" fmla="*/ 1057275 w 3324225"/>
              <a:gd name="connsiteY51" fmla="*/ 635000 h 2139950"/>
              <a:gd name="connsiteX52" fmla="*/ 1057275 w 3324225"/>
              <a:gd name="connsiteY52" fmla="*/ 600075 h 2139950"/>
              <a:gd name="connsiteX53" fmla="*/ 1006475 w 3324225"/>
              <a:gd name="connsiteY53" fmla="*/ 600075 h 2139950"/>
              <a:gd name="connsiteX54" fmla="*/ 1006475 w 3324225"/>
              <a:gd name="connsiteY54" fmla="*/ 561975 h 2139950"/>
              <a:gd name="connsiteX55" fmla="*/ 971550 w 3324225"/>
              <a:gd name="connsiteY55" fmla="*/ 561975 h 2139950"/>
              <a:gd name="connsiteX56" fmla="*/ 971550 w 3324225"/>
              <a:gd name="connsiteY56" fmla="*/ 473075 h 2139950"/>
              <a:gd name="connsiteX57" fmla="*/ 908050 w 3324225"/>
              <a:gd name="connsiteY57" fmla="*/ 473075 h 2139950"/>
              <a:gd name="connsiteX58" fmla="*/ 908050 w 3324225"/>
              <a:gd name="connsiteY58" fmla="*/ 428625 h 2139950"/>
              <a:gd name="connsiteX59" fmla="*/ 889000 w 3324225"/>
              <a:gd name="connsiteY59" fmla="*/ 428625 h 2139950"/>
              <a:gd name="connsiteX60" fmla="*/ 889000 w 3324225"/>
              <a:gd name="connsiteY60" fmla="*/ 381000 h 2139950"/>
              <a:gd name="connsiteX61" fmla="*/ 742950 w 3324225"/>
              <a:gd name="connsiteY61" fmla="*/ 381000 h 2139950"/>
              <a:gd name="connsiteX62" fmla="*/ 742950 w 3324225"/>
              <a:gd name="connsiteY62" fmla="*/ 358775 h 2139950"/>
              <a:gd name="connsiteX63" fmla="*/ 727075 w 3324225"/>
              <a:gd name="connsiteY63" fmla="*/ 361950 h 2139950"/>
              <a:gd name="connsiteX64" fmla="*/ 723900 w 3324225"/>
              <a:gd name="connsiteY64" fmla="*/ 311150 h 2139950"/>
              <a:gd name="connsiteX65" fmla="*/ 685800 w 3324225"/>
              <a:gd name="connsiteY65" fmla="*/ 311150 h 2139950"/>
              <a:gd name="connsiteX66" fmla="*/ 685800 w 3324225"/>
              <a:gd name="connsiteY66" fmla="*/ 273050 h 2139950"/>
              <a:gd name="connsiteX67" fmla="*/ 673100 w 3324225"/>
              <a:gd name="connsiteY67" fmla="*/ 260350 h 2139950"/>
              <a:gd name="connsiteX68" fmla="*/ 673100 w 3324225"/>
              <a:gd name="connsiteY68" fmla="*/ 222250 h 2139950"/>
              <a:gd name="connsiteX69" fmla="*/ 641350 w 3324225"/>
              <a:gd name="connsiteY69" fmla="*/ 222250 h 2139950"/>
              <a:gd name="connsiteX70" fmla="*/ 641350 w 3324225"/>
              <a:gd name="connsiteY70" fmla="*/ 177800 h 2139950"/>
              <a:gd name="connsiteX71" fmla="*/ 590550 w 3324225"/>
              <a:gd name="connsiteY71" fmla="*/ 177800 h 2139950"/>
              <a:gd name="connsiteX72" fmla="*/ 590550 w 3324225"/>
              <a:gd name="connsiteY72" fmla="*/ 146050 h 2139950"/>
              <a:gd name="connsiteX73" fmla="*/ 571500 w 3324225"/>
              <a:gd name="connsiteY73" fmla="*/ 146050 h 2139950"/>
              <a:gd name="connsiteX74" fmla="*/ 571500 w 3324225"/>
              <a:gd name="connsiteY74" fmla="*/ 104775 h 2139950"/>
              <a:gd name="connsiteX75" fmla="*/ 508000 w 3324225"/>
              <a:gd name="connsiteY75" fmla="*/ 104775 h 2139950"/>
              <a:gd name="connsiteX76" fmla="*/ 508000 w 3324225"/>
              <a:gd name="connsiteY76" fmla="*/ 66675 h 2139950"/>
              <a:gd name="connsiteX77" fmla="*/ 457200 w 3324225"/>
              <a:gd name="connsiteY77" fmla="*/ 66675 h 2139950"/>
              <a:gd name="connsiteX78" fmla="*/ 457200 w 3324225"/>
              <a:gd name="connsiteY78" fmla="*/ 38100 h 2139950"/>
              <a:gd name="connsiteX79" fmla="*/ 390525 w 3324225"/>
              <a:gd name="connsiteY79" fmla="*/ 38100 h 2139950"/>
              <a:gd name="connsiteX80" fmla="*/ 390525 w 3324225"/>
              <a:gd name="connsiteY80" fmla="*/ 0 h 2139950"/>
              <a:gd name="connsiteX81" fmla="*/ 0 w 3324225"/>
              <a:gd name="connsiteY81" fmla="*/ 0 h 2139950"/>
              <a:gd name="connsiteX0" fmla="*/ 3324225 w 3324225"/>
              <a:gd name="connsiteY0" fmla="*/ 2139950 h 2139950"/>
              <a:gd name="connsiteX1" fmla="*/ 3089275 w 3324225"/>
              <a:gd name="connsiteY1" fmla="*/ 2139950 h 2139950"/>
              <a:gd name="connsiteX2" fmla="*/ 3089275 w 3324225"/>
              <a:gd name="connsiteY2" fmla="*/ 1990725 h 2139950"/>
              <a:gd name="connsiteX3" fmla="*/ 2863850 w 3324225"/>
              <a:gd name="connsiteY3" fmla="*/ 1990725 h 2139950"/>
              <a:gd name="connsiteX4" fmla="*/ 2863850 w 3324225"/>
              <a:gd name="connsiteY4" fmla="*/ 1876425 h 2139950"/>
              <a:gd name="connsiteX5" fmla="*/ 2533650 w 3324225"/>
              <a:gd name="connsiteY5" fmla="*/ 1876425 h 2139950"/>
              <a:gd name="connsiteX6" fmla="*/ 2533650 w 3324225"/>
              <a:gd name="connsiteY6" fmla="*/ 1816100 h 2139950"/>
              <a:gd name="connsiteX7" fmla="*/ 2206625 w 3324225"/>
              <a:gd name="connsiteY7" fmla="*/ 1816100 h 2139950"/>
              <a:gd name="connsiteX8" fmla="*/ 2206625 w 3324225"/>
              <a:gd name="connsiteY8" fmla="*/ 1755775 h 2139950"/>
              <a:gd name="connsiteX9" fmla="*/ 2190750 w 3324225"/>
              <a:gd name="connsiteY9" fmla="*/ 1755775 h 2139950"/>
              <a:gd name="connsiteX10" fmla="*/ 2190750 w 3324225"/>
              <a:gd name="connsiteY10" fmla="*/ 1698625 h 2139950"/>
              <a:gd name="connsiteX11" fmla="*/ 2092325 w 3324225"/>
              <a:gd name="connsiteY11" fmla="*/ 1698625 h 2139950"/>
              <a:gd name="connsiteX12" fmla="*/ 2092325 w 3324225"/>
              <a:gd name="connsiteY12" fmla="*/ 1644650 h 2139950"/>
              <a:gd name="connsiteX13" fmla="*/ 2092325 w 3324225"/>
              <a:gd name="connsiteY13" fmla="*/ 1644650 h 2139950"/>
              <a:gd name="connsiteX14" fmla="*/ 2070100 w 3324225"/>
              <a:gd name="connsiteY14" fmla="*/ 1644650 h 2139950"/>
              <a:gd name="connsiteX15" fmla="*/ 2070100 w 3324225"/>
              <a:gd name="connsiteY15" fmla="*/ 1587500 h 2139950"/>
              <a:gd name="connsiteX16" fmla="*/ 1955800 w 3324225"/>
              <a:gd name="connsiteY16" fmla="*/ 1587500 h 2139950"/>
              <a:gd name="connsiteX17" fmla="*/ 1955800 w 3324225"/>
              <a:gd name="connsiteY17" fmla="*/ 1539875 h 2139950"/>
              <a:gd name="connsiteX18" fmla="*/ 1955800 w 3324225"/>
              <a:gd name="connsiteY18" fmla="*/ 1539875 h 2139950"/>
              <a:gd name="connsiteX19" fmla="*/ 1924050 w 3324225"/>
              <a:gd name="connsiteY19" fmla="*/ 1539875 h 2139950"/>
              <a:gd name="connsiteX20" fmla="*/ 1924050 w 3324225"/>
              <a:gd name="connsiteY20" fmla="*/ 1498600 h 2139950"/>
              <a:gd name="connsiteX21" fmla="*/ 1879600 w 3324225"/>
              <a:gd name="connsiteY21" fmla="*/ 1498600 h 2139950"/>
              <a:gd name="connsiteX22" fmla="*/ 1879600 w 3324225"/>
              <a:gd name="connsiteY22" fmla="*/ 1454150 h 2139950"/>
              <a:gd name="connsiteX23" fmla="*/ 1825625 w 3324225"/>
              <a:gd name="connsiteY23" fmla="*/ 1454150 h 2139950"/>
              <a:gd name="connsiteX24" fmla="*/ 1825625 w 3324225"/>
              <a:gd name="connsiteY24" fmla="*/ 1374775 h 2139950"/>
              <a:gd name="connsiteX25" fmla="*/ 1790700 w 3324225"/>
              <a:gd name="connsiteY25" fmla="*/ 1374775 h 2139950"/>
              <a:gd name="connsiteX26" fmla="*/ 1790700 w 3324225"/>
              <a:gd name="connsiteY26" fmla="*/ 1330325 h 2139950"/>
              <a:gd name="connsiteX27" fmla="*/ 1641475 w 3324225"/>
              <a:gd name="connsiteY27" fmla="*/ 1330325 h 2139950"/>
              <a:gd name="connsiteX28" fmla="*/ 1641475 w 3324225"/>
              <a:gd name="connsiteY28" fmla="*/ 1254125 h 2139950"/>
              <a:gd name="connsiteX29" fmla="*/ 1597025 w 3324225"/>
              <a:gd name="connsiteY29" fmla="*/ 1254125 h 2139950"/>
              <a:gd name="connsiteX30" fmla="*/ 1597025 w 3324225"/>
              <a:gd name="connsiteY30" fmla="*/ 1168400 h 2139950"/>
              <a:gd name="connsiteX31" fmla="*/ 1539875 w 3324225"/>
              <a:gd name="connsiteY31" fmla="*/ 1168400 h 2139950"/>
              <a:gd name="connsiteX32" fmla="*/ 1539875 w 3324225"/>
              <a:gd name="connsiteY32" fmla="*/ 1114425 h 2139950"/>
              <a:gd name="connsiteX33" fmla="*/ 1530350 w 3324225"/>
              <a:gd name="connsiteY33" fmla="*/ 1114425 h 2139950"/>
              <a:gd name="connsiteX34" fmla="*/ 1530350 w 3324225"/>
              <a:gd name="connsiteY34" fmla="*/ 1063625 h 2139950"/>
              <a:gd name="connsiteX35" fmla="*/ 1431925 w 3324225"/>
              <a:gd name="connsiteY35" fmla="*/ 1063625 h 2139950"/>
              <a:gd name="connsiteX36" fmla="*/ 1431925 w 3324225"/>
              <a:gd name="connsiteY36" fmla="*/ 917575 h 2139950"/>
              <a:gd name="connsiteX37" fmla="*/ 1397000 w 3324225"/>
              <a:gd name="connsiteY37" fmla="*/ 917575 h 2139950"/>
              <a:gd name="connsiteX38" fmla="*/ 1397000 w 3324225"/>
              <a:gd name="connsiteY38" fmla="*/ 885825 h 2139950"/>
              <a:gd name="connsiteX39" fmla="*/ 1365250 w 3324225"/>
              <a:gd name="connsiteY39" fmla="*/ 885825 h 2139950"/>
              <a:gd name="connsiteX40" fmla="*/ 1365250 w 3324225"/>
              <a:gd name="connsiteY40" fmla="*/ 850900 h 2139950"/>
              <a:gd name="connsiteX41" fmla="*/ 1276350 w 3324225"/>
              <a:gd name="connsiteY41" fmla="*/ 850900 h 2139950"/>
              <a:gd name="connsiteX42" fmla="*/ 1276350 w 3324225"/>
              <a:gd name="connsiteY42" fmla="*/ 781050 h 2139950"/>
              <a:gd name="connsiteX43" fmla="*/ 1216025 w 3324225"/>
              <a:gd name="connsiteY43" fmla="*/ 781050 h 2139950"/>
              <a:gd name="connsiteX44" fmla="*/ 1216025 w 3324225"/>
              <a:gd name="connsiteY44" fmla="*/ 742950 h 2139950"/>
              <a:gd name="connsiteX45" fmla="*/ 1171575 w 3324225"/>
              <a:gd name="connsiteY45" fmla="*/ 742950 h 2139950"/>
              <a:gd name="connsiteX46" fmla="*/ 1171575 w 3324225"/>
              <a:gd name="connsiteY46" fmla="*/ 704850 h 2139950"/>
              <a:gd name="connsiteX47" fmla="*/ 1133475 w 3324225"/>
              <a:gd name="connsiteY47" fmla="*/ 704850 h 2139950"/>
              <a:gd name="connsiteX48" fmla="*/ 1133475 w 3324225"/>
              <a:gd name="connsiteY48" fmla="*/ 666750 h 2139950"/>
              <a:gd name="connsiteX49" fmla="*/ 1092200 w 3324225"/>
              <a:gd name="connsiteY49" fmla="*/ 666750 h 2139950"/>
              <a:gd name="connsiteX50" fmla="*/ 1092200 w 3324225"/>
              <a:gd name="connsiteY50" fmla="*/ 635000 h 2139950"/>
              <a:gd name="connsiteX51" fmla="*/ 1057275 w 3324225"/>
              <a:gd name="connsiteY51" fmla="*/ 635000 h 2139950"/>
              <a:gd name="connsiteX52" fmla="*/ 1057275 w 3324225"/>
              <a:gd name="connsiteY52" fmla="*/ 600075 h 2139950"/>
              <a:gd name="connsiteX53" fmla="*/ 1006475 w 3324225"/>
              <a:gd name="connsiteY53" fmla="*/ 600075 h 2139950"/>
              <a:gd name="connsiteX54" fmla="*/ 1006475 w 3324225"/>
              <a:gd name="connsiteY54" fmla="*/ 561975 h 2139950"/>
              <a:gd name="connsiteX55" fmla="*/ 971550 w 3324225"/>
              <a:gd name="connsiteY55" fmla="*/ 561975 h 2139950"/>
              <a:gd name="connsiteX56" fmla="*/ 971550 w 3324225"/>
              <a:gd name="connsiteY56" fmla="*/ 473075 h 2139950"/>
              <a:gd name="connsiteX57" fmla="*/ 908050 w 3324225"/>
              <a:gd name="connsiteY57" fmla="*/ 473075 h 2139950"/>
              <a:gd name="connsiteX58" fmla="*/ 908050 w 3324225"/>
              <a:gd name="connsiteY58" fmla="*/ 428625 h 2139950"/>
              <a:gd name="connsiteX59" fmla="*/ 889000 w 3324225"/>
              <a:gd name="connsiteY59" fmla="*/ 428625 h 2139950"/>
              <a:gd name="connsiteX60" fmla="*/ 889000 w 3324225"/>
              <a:gd name="connsiteY60" fmla="*/ 381000 h 2139950"/>
              <a:gd name="connsiteX61" fmla="*/ 742950 w 3324225"/>
              <a:gd name="connsiteY61" fmla="*/ 381000 h 2139950"/>
              <a:gd name="connsiteX62" fmla="*/ 739775 w 3324225"/>
              <a:gd name="connsiteY62" fmla="*/ 361950 h 2139950"/>
              <a:gd name="connsiteX63" fmla="*/ 727075 w 3324225"/>
              <a:gd name="connsiteY63" fmla="*/ 361950 h 2139950"/>
              <a:gd name="connsiteX64" fmla="*/ 723900 w 3324225"/>
              <a:gd name="connsiteY64" fmla="*/ 311150 h 2139950"/>
              <a:gd name="connsiteX65" fmla="*/ 685800 w 3324225"/>
              <a:gd name="connsiteY65" fmla="*/ 311150 h 2139950"/>
              <a:gd name="connsiteX66" fmla="*/ 685800 w 3324225"/>
              <a:gd name="connsiteY66" fmla="*/ 273050 h 2139950"/>
              <a:gd name="connsiteX67" fmla="*/ 673100 w 3324225"/>
              <a:gd name="connsiteY67" fmla="*/ 260350 h 2139950"/>
              <a:gd name="connsiteX68" fmla="*/ 673100 w 3324225"/>
              <a:gd name="connsiteY68" fmla="*/ 222250 h 2139950"/>
              <a:gd name="connsiteX69" fmla="*/ 641350 w 3324225"/>
              <a:gd name="connsiteY69" fmla="*/ 222250 h 2139950"/>
              <a:gd name="connsiteX70" fmla="*/ 641350 w 3324225"/>
              <a:gd name="connsiteY70" fmla="*/ 177800 h 2139950"/>
              <a:gd name="connsiteX71" fmla="*/ 590550 w 3324225"/>
              <a:gd name="connsiteY71" fmla="*/ 177800 h 2139950"/>
              <a:gd name="connsiteX72" fmla="*/ 590550 w 3324225"/>
              <a:gd name="connsiteY72" fmla="*/ 146050 h 2139950"/>
              <a:gd name="connsiteX73" fmla="*/ 571500 w 3324225"/>
              <a:gd name="connsiteY73" fmla="*/ 146050 h 2139950"/>
              <a:gd name="connsiteX74" fmla="*/ 571500 w 3324225"/>
              <a:gd name="connsiteY74" fmla="*/ 104775 h 2139950"/>
              <a:gd name="connsiteX75" fmla="*/ 508000 w 3324225"/>
              <a:gd name="connsiteY75" fmla="*/ 104775 h 2139950"/>
              <a:gd name="connsiteX76" fmla="*/ 508000 w 3324225"/>
              <a:gd name="connsiteY76" fmla="*/ 66675 h 2139950"/>
              <a:gd name="connsiteX77" fmla="*/ 457200 w 3324225"/>
              <a:gd name="connsiteY77" fmla="*/ 66675 h 2139950"/>
              <a:gd name="connsiteX78" fmla="*/ 457200 w 3324225"/>
              <a:gd name="connsiteY78" fmla="*/ 38100 h 2139950"/>
              <a:gd name="connsiteX79" fmla="*/ 390525 w 3324225"/>
              <a:gd name="connsiteY79" fmla="*/ 38100 h 2139950"/>
              <a:gd name="connsiteX80" fmla="*/ 390525 w 3324225"/>
              <a:gd name="connsiteY80" fmla="*/ 0 h 2139950"/>
              <a:gd name="connsiteX81" fmla="*/ 0 w 3324225"/>
              <a:gd name="connsiteY81" fmla="*/ 0 h 2139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324225" h="2139950">
                <a:moveTo>
                  <a:pt x="3324225" y="2139950"/>
                </a:moveTo>
                <a:lnTo>
                  <a:pt x="3089275" y="2139950"/>
                </a:lnTo>
                <a:lnTo>
                  <a:pt x="3089275" y="1990725"/>
                </a:lnTo>
                <a:lnTo>
                  <a:pt x="2863850" y="1990725"/>
                </a:lnTo>
                <a:lnTo>
                  <a:pt x="2863850" y="1876425"/>
                </a:lnTo>
                <a:lnTo>
                  <a:pt x="2533650" y="1876425"/>
                </a:lnTo>
                <a:lnTo>
                  <a:pt x="2533650" y="1816100"/>
                </a:lnTo>
                <a:lnTo>
                  <a:pt x="2206625" y="1816100"/>
                </a:lnTo>
                <a:lnTo>
                  <a:pt x="2206625" y="1755775"/>
                </a:lnTo>
                <a:lnTo>
                  <a:pt x="2190750" y="1755775"/>
                </a:lnTo>
                <a:lnTo>
                  <a:pt x="2190750" y="1698625"/>
                </a:lnTo>
                <a:lnTo>
                  <a:pt x="2092325" y="1698625"/>
                </a:lnTo>
                <a:lnTo>
                  <a:pt x="2092325" y="1644650"/>
                </a:lnTo>
                <a:lnTo>
                  <a:pt x="2092325" y="1644650"/>
                </a:lnTo>
                <a:lnTo>
                  <a:pt x="2070100" y="1644650"/>
                </a:lnTo>
                <a:lnTo>
                  <a:pt x="2070100" y="1587500"/>
                </a:lnTo>
                <a:lnTo>
                  <a:pt x="1955800" y="1587500"/>
                </a:lnTo>
                <a:lnTo>
                  <a:pt x="1955800" y="1539875"/>
                </a:lnTo>
                <a:lnTo>
                  <a:pt x="1955800" y="1539875"/>
                </a:lnTo>
                <a:lnTo>
                  <a:pt x="1924050" y="1539875"/>
                </a:lnTo>
                <a:lnTo>
                  <a:pt x="1924050" y="1498600"/>
                </a:lnTo>
                <a:lnTo>
                  <a:pt x="1879600" y="1498600"/>
                </a:lnTo>
                <a:lnTo>
                  <a:pt x="1879600" y="1454150"/>
                </a:lnTo>
                <a:lnTo>
                  <a:pt x="1825625" y="1454150"/>
                </a:lnTo>
                <a:lnTo>
                  <a:pt x="1825625" y="1374775"/>
                </a:lnTo>
                <a:lnTo>
                  <a:pt x="1790700" y="1374775"/>
                </a:lnTo>
                <a:lnTo>
                  <a:pt x="1790700" y="1330325"/>
                </a:lnTo>
                <a:lnTo>
                  <a:pt x="1641475" y="1330325"/>
                </a:lnTo>
                <a:lnTo>
                  <a:pt x="1641475" y="1254125"/>
                </a:lnTo>
                <a:lnTo>
                  <a:pt x="1597025" y="1254125"/>
                </a:lnTo>
                <a:lnTo>
                  <a:pt x="1597025" y="1168400"/>
                </a:lnTo>
                <a:lnTo>
                  <a:pt x="1539875" y="1168400"/>
                </a:lnTo>
                <a:lnTo>
                  <a:pt x="1539875" y="1114425"/>
                </a:lnTo>
                <a:lnTo>
                  <a:pt x="1530350" y="1114425"/>
                </a:lnTo>
                <a:lnTo>
                  <a:pt x="1530350" y="1063625"/>
                </a:lnTo>
                <a:lnTo>
                  <a:pt x="1431925" y="1063625"/>
                </a:lnTo>
                <a:lnTo>
                  <a:pt x="1431925" y="917575"/>
                </a:lnTo>
                <a:lnTo>
                  <a:pt x="1397000" y="917575"/>
                </a:lnTo>
                <a:lnTo>
                  <a:pt x="1397000" y="885825"/>
                </a:lnTo>
                <a:lnTo>
                  <a:pt x="1365250" y="885825"/>
                </a:lnTo>
                <a:lnTo>
                  <a:pt x="1365250" y="850900"/>
                </a:lnTo>
                <a:lnTo>
                  <a:pt x="1276350" y="850900"/>
                </a:lnTo>
                <a:lnTo>
                  <a:pt x="1276350" y="781050"/>
                </a:lnTo>
                <a:lnTo>
                  <a:pt x="1216025" y="781050"/>
                </a:lnTo>
                <a:lnTo>
                  <a:pt x="1216025" y="742950"/>
                </a:lnTo>
                <a:lnTo>
                  <a:pt x="1171575" y="742950"/>
                </a:lnTo>
                <a:lnTo>
                  <a:pt x="1171575" y="704850"/>
                </a:lnTo>
                <a:lnTo>
                  <a:pt x="1133475" y="704850"/>
                </a:lnTo>
                <a:lnTo>
                  <a:pt x="1133475" y="666750"/>
                </a:lnTo>
                <a:lnTo>
                  <a:pt x="1092200" y="666750"/>
                </a:lnTo>
                <a:lnTo>
                  <a:pt x="1092200" y="635000"/>
                </a:lnTo>
                <a:lnTo>
                  <a:pt x="1057275" y="635000"/>
                </a:lnTo>
                <a:lnTo>
                  <a:pt x="1057275" y="600075"/>
                </a:lnTo>
                <a:lnTo>
                  <a:pt x="1006475" y="600075"/>
                </a:lnTo>
                <a:lnTo>
                  <a:pt x="1006475" y="561975"/>
                </a:lnTo>
                <a:lnTo>
                  <a:pt x="971550" y="561975"/>
                </a:lnTo>
                <a:lnTo>
                  <a:pt x="971550" y="473075"/>
                </a:lnTo>
                <a:lnTo>
                  <a:pt x="908050" y="473075"/>
                </a:lnTo>
                <a:lnTo>
                  <a:pt x="908050" y="428625"/>
                </a:lnTo>
                <a:lnTo>
                  <a:pt x="889000" y="428625"/>
                </a:lnTo>
                <a:lnTo>
                  <a:pt x="889000" y="381000"/>
                </a:lnTo>
                <a:lnTo>
                  <a:pt x="742950" y="381000"/>
                </a:lnTo>
                <a:lnTo>
                  <a:pt x="739775" y="361950"/>
                </a:lnTo>
                <a:lnTo>
                  <a:pt x="727075" y="361950"/>
                </a:lnTo>
                <a:lnTo>
                  <a:pt x="723900" y="311150"/>
                </a:lnTo>
                <a:lnTo>
                  <a:pt x="685800" y="311150"/>
                </a:lnTo>
                <a:lnTo>
                  <a:pt x="685800" y="273050"/>
                </a:lnTo>
                <a:lnTo>
                  <a:pt x="673100" y="260350"/>
                </a:lnTo>
                <a:lnTo>
                  <a:pt x="673100" y="222250"/>
                </a:lnTo>
                <a:lnTo>
                  <a:pt x="641350" y="222250"/>
                </a:lnTo>
                <a:lnTo>
                  <a:pt x="641350" y="177800"/>
                </a:lnTo>
                <a:lnTo>
                  <a:pt x="590550" y="177800"/>
                </a:lnTo>
                <a:lnTo>
                  <a:pt x="590550" y="146050"/>
                </a:lnTo>
                <a:lnTo>
                  <a:pt x="571500" y="146050"/>
                </a:lnTo>
                <a:lnTo>
                  <a:pt x="571500" y="104775"/>
                </a:lnTo>
                <a:lnTo>
                  <a:pt x="508000" y="104775"/>
                </a:lnTo>
                <a:lnTo>
                  <a:pt x="508000" y="66675"/>
                </a:lnTo>
                <a:lnTo>
                  <a:pt x="457200" y="66675"/>
                </a:lnTo>
                <a:lnTo>
                  <a:pt x="457200" y="38100"/>
                </a:lnTo>
                <a:lnTo>
                  <a:pt x="390525" y="38100"/>
                </a:lnTo>
                <a:lnTo>
                  <a:pt x="39052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231" name="Freeform 9230">
            <a:extLst>
              <a:ext uri="{FF2B5EF4-FFF2-40B4-BE49-F238E27FC236}">
                <a16:creationId xmlns:a16="http://schemas.microsoft.com/office/drawing/2014/main" id="{D9CA8AE2-36A9-0017-DD09-39FEDF5683D3}"/>
              </a:ext>
            </a:extLst>
          </p:cNvPr>
          <p:cNvSpPr/>
          <p:nvPr/>
        </p:nvSpPr>
        <p:spPr bwMode="auto">
          <a:xfrm>
            <a:off x="3479800" y="2597250"/>
            <a:ext cx="4191000" cy="2530475"/>
          </a:xfrm>
          <a:custGeom>
            <a:avLst/>
            <a:gdLst>
              <a:gd name="connsiteX0" fmla="*/ 4191000 w 4191000"/>
              <a:gd name="connsiteY0" fmla="*/ 2530475 h 2530475"/>
              <a:gd name="connsiteX1" fmla="*/ 4191000 w 4191000"/>
              <a:gd name="connsiteY1" fmla="*/ 2270125 h 2530475"/>
              <a:gd name="connsiteX2" fmla="*/ 3292475 w 4191000"/>
              <a:gd name="connsiteY2" fmla="*/ 2270125 h 2530475"/>
              <a:gd name="connsiteX3" fmla="*/ 3292475 w 4191000"/>
              <a:gd name="connsiteY3" fmla="*/ 2127250 h 2530475"/>
              <a:gd name="connsiteX4" fmla="*/ 3127375 w 4191000"/>
              <a:gd name="connsiteY4" fmla="*/ 2127250 h 2530475"/>
              <a:gd name="connsiteX5" fmla="*/ 3127375 w 4191000"/>
              <a:gd name="connsiteY5" fmla="*/ 2057400 h 2530475"/>
              <a:gd name="connsiteX6" fmla="*/ 2987675 w 4191000"/>
              <a:gd name="connsiteY6" fmla="*/ 2057400 h 2530475"/>
              <a:gd name="connsiteX7" fmla="*/ 2987675 w 4191000"/>
              <a:gd name="connsiteY7" fmla="*/ 1974850 h 2530475"/>
              <a:gd name="connsiteX8" fmla="*/ 2924175 w 4191000"/>
              <a:gd name="connsiteY8" fmla="*/ 1974850 h 2530475"/>
              <a:gd name="connsiteX9" fmla="*/ 2924175 w 4191000"/>
              <a:gd name="connsiteY9" fmla="*/ 1895475 h 2530475"/>
              <a:gd name="connsiteX10" fmla="*/ 2813050 w 4191000"/>
              <a:gd name="connsiteY10" fmla="*/ 1895475 h 2530475"/>
              <a:gd name="connsiteX11" fmla="*/ 2813050 w 4191000"/>
              <a:gd name="connsiteY11" fmla="*/ 1825625 h 2530475"/>
              <a:gd name="connsiteX12" fmla="*/ 2695575 w 4191000"/>
              <a:gd name="connsiteY12" fmla="*/ 1825625 h 2530475"/>
              <a:gd name="connsiteX13" fmla="*/ 2695575 w 4191000"/>
              <a:gd name="connsiteY13" fmla="*/ 1746250 h 2530475"/>
              <a:gd name="connsiteX14" fmla="*/ 2676525 w 4191000"/>
              <a:gd name="connsiteY14" fmla="*/ 1746250 h 2530475"/>
              <a:gd name="connsiteX15" fmla="*/ 2676525 w 4191000"/>
              <a:gd name="connsiteY15" fmla="*/ 1695450 h 2530475"/>
              <a:gd name="connsiteX16" fmla="*/ 2603500 w 4191000"/>
              <a:gd name="connsiteY16" fmla="*/ 1695450 h 2530475"/>
              <a:gd name="connsiteX17" fmla="*/ 2603500 w 4191000"/>
              <a:gd name="connsiteY17" fmla="*/ 1622425 h 2530475"/>
              <a:gd name="connsiteX18" fmla="*/ 2508250 w 4191000"/>
              <a:gd name="connsiteY18" fmla="*/ 1622425 h 2530475"/>
              <a:gd name="connsiteX19" fmla="*/ 2508250 w 4191000"/>
              <a:gd name="connsiteY19" fmla="*/ 1504950 h 2530475"/>
              <a:gd name="connsiteX20" fmla="*/ 2479675 w 4191000"/>
              <a:gd name="connsiteY20" fmla="*/ 1504950 h 2530475"/>
              <a:gd name="connsiteX21" fmla="*/ 2479675 w 4191000"/>
              <a:gd name="connsiteY21" fmla="*/ 1444625 h 2530475"/>
              <a:gd name="connsiteX22" fmla="*/ 2419350 w 4191000"/>
              <a:gd name="connsiteY22" fmla="*/ 1444625 h 2530475"/>
              <a:gd name="connsiteX23" fmla="*/ 2419350 w 4191000"/>
              <a:gd name="connsiteY23" fmla="*/ 1397000 h 2530475"/>
              <a:gd name="connsiteX24" fmla="*/ 2359025 w 4191000"/>
              <a:gd name="connsiteY24" fmla="*/ 1397000 h 2530475"/>
              <a:gd name="connsiteX25" fmla="*/ 2359025 w 4191000"/>
              <a:gd name="connsiteY25" fmla="*/ 1327150 h 2530475"/>
              <a:gd name="connsiteX26" fmla="*/ 2162175 w 4191000"/>
              <a:gd name="connsiteY26" fmla="*/ 1327150 h 2530475"/>
              <a:gd name="connsiteX27" fmla="*/ 2162175 w 4191000"/>
              <a:gd name="connsiteY27" fmla="*/ 1276350 h 2530475"/>
              <a:gd name="connsiteX28" fmla="*/ 2044700 w 4191000"/>
              <a:gd name="connsiteY28" fmla="*/ 1276350 h 2530475"/>
              <a:gd name="connsiteX29" fmla="*/ 2044700 w 4191000"/>
              <a:gd name="connsiteY29" fmla="*/ 1228725 h 2530475"/>
              <a:gd name="connsiteX30" fmla="*/ 2009775 w 4191000"/>
              <a:gd name="connsiteY30" fmla="*/ 1228725 h 2530475"/>
              <a:gd name="connsiteX31" fmla="*/ 2009775 w 4191000"/>
              <a:gd name="connsiteY31" fmla="*/ 1181100 h 2530475"/>
              <a:gd name="connsiteX32" fmla="*/ 1743075 w 4191000"/>
              <a:gd name="connsiteY32" fmla="*/ 1181100 h 2530475"/>
              <a:gd name="connsiteX33" fmla="*/ 1743075 w 4191000"/>
              <a:gd name="connsiteY33" fmla="*/ 1136650 h 2530475"/>
              <a:gd name="connsiteX34" fmla="*/ 1730375 w 4191000"/>
              <a:gd name="connsiteY34" fmla="*/ 1136650 h 2530475"/>
              <a:gd name="connsiteX35" fmla="*/ 1730375 w 4191000"/>
              <a:gd name="connsiteY35" fmla="*/ 1060450 h 2530475"/>
              <a:gd name="connsiteX36" fmla="*/ 1666875 w 4191000"/>
              <a:gd name="connsiteY36" fmla="*/ 1060450 h 2530475"/>
              <a:gd name="connsiteX37" fmla="*/ 1666875 w 4191000"/>
              <a:gd name="connsiteY37" fmla="*/ 1016000 h 2530475"/>
              <a:gd name="connsiteX38" fmla="*/ 1619250 w 4191000"/>
              <a:gd name="connsiteY38" fmla="*/ 1016000 h 2530475"/>
              <a:gd name="connsiteX39" fmla="*/ 1619250 w 4191000"/>
              <a:gd name="connsiteY39" fmla="*/ 930275 h 2530475"/>
              <a:gd name="connsiteX40" fmla="*/ 1555750 w 4191000"/>
              <a:gd name="connsiteY40" fmla="*/ 930275 h 2530475"/>
              <a:gd name="connsiteX41" fmla="*/ 1555750 w 4191000"/>
              <a:gd name="connsiteY41" fmla="*/ 860425 h 2530475"/>
              <a:gd name="connsiteX42" fmla="*/ 1492250 w 4191000"/>
              <a:gd name="connsiteY42" fmla="*/ 860425 h 2530475"/>
              <a:gd name="connsiteX43" fmla="*/ 1492250 w 4191000"/>
              <a:gd name="connsiteY43" fmla="*/ 822325 h 2530475"/>
              <a:gd name="connsiteX44" fmla="*/ 1457325 w 4191000"/>
              <a:gd name="connsiteY44" fmla="*/ 822325 h 2530475"/>
              <a:gd name="connsiteX45" fmla="*/ 1457325 w 4191000"/>
              <a:gd name="connsiteY45" fmla="*/ 787400 h 2530475"/>
              <a:gd name="connsiteX46" fmla="*/ 1425575 w 4191000"/>
              <a:gd name="connsiteY46" fmla="*/ 787400 h 2530475"/>
              <a:gd name="connsiteX47" fmla="*/ 1425575 w 4191000"/>
              <a:gd name="connsiteY47" fmla="*/ 711200 h 2530475"/>
              <a:gd name="connsiteX48" fmla="*/ 1381125 w 4191000"/>
              <a:gd name="connsiteY48" fmla="*/ 711200 h 2530475"/>
              <a:gd name="connsiteX49" fmla="*/ 1381125 w 4191000"/>
              <a:gd name="connsiteY49" fmla="*/ 606425 h 2530475"/>
              <a:gd name="connsiteX50" fmla="*/ 1368425 w 4191000"/>
              <a:gd name="connsiteY50" fmla="*/ 606425 h 2530475"/>
              <a:gd name="connsiteX51" fmla="*/ 1368425 w 4191000"/>
              <a:gd name="connsiteY51" fmla="*/ 565150 h 2530475"/>
              <a:gd name="connsiteX52" fmla="*/ 1177925 w 4191000"/>
              <a:gd name="connsiteY52" fmla="*/ 565150 h 2530475"/>
              <a:gd name="connsiteX53" fmla="*/ 1177925 w 4191000"/>
              <a:gd name="connsiteY53" fmla="*/ 504825 h 2530475"/>
              <a:gd name="connsiteX54" fmla="*/ 1114425 w 4191000"/>
              <a:gd name="connsiteY54" fmla="*/ 504825 h 2530475"/>
              <a:gd name="connsiteX55" fmla="*/ 1114425 w 4191000"/>
              <a:gd name="connsiteY55" fmla="*/ 425450 h 2530475"/>
              <a:gd name="connsiteX56" fmla="*/ 990600 w 4191000"/>
              <a:gd name="connsiteY56" fmla="*/ 425450 h 2530475"/>
              <a:gd name="connsiteX57" fmla="*/ 990600 w 4191000"/>
              <a:gd name="connsiteY57" fmla="*/ 361950 h 2530475"/>
              <a:gd name="connsiteX58" fmla="*/ 962025 w 4191000"/>
              <a:gd name="connsiteY58" fmla="*/ 361950 h 2530475"/>
              <a:gd name="connsiteX59" fmla="*/ 962025 w 4191000"/>
              <a:gd name="connsiteY59" fmla="*/ 314325 h 2530475"/>
              <a:gd name="connsiteX60" fmla="*/ 895350 w 4191000"/>
              <a:gd name="connsiteY60" fmla="*/ 314325 h 2530475"/>
              <a:gd name="connsiteX61" fmla="*/ 895350 w 4191000"/>
              <a:gd name="connsiteY61" fmla="*/ 285750 h 2530475"/>
              <a:gd name="connsiteX62" fmla="*/ 746125 w 4191000"/>
              <a:gd name="connsiteY62" fmla="*/ 285750 h 2530475"/>
              <a:gd name="connsiteX63" fmla="*/ 746125 w 4191000"/>
              <a:gd name="connsiteY63" fmla="*/ 250825 h 2530475"/>
              <a:gd name="connsiteX64" fmla="*/ 746125 w 4191000"/>
              <a:gd name="connsiteY64" fmla="*/ 250825 h 2530475"/>
              <a:gd name="connsiteX65" fmla="*/ 717550 w 4191000"/>
              <a:gd name="connsiteY65" fmla="*/ 250825 h 2530475"/>
              <a:gd name="connsiteX66" fmla="*/ 717550 w 4191000"/>
              <a:gd name="connsiteY66" fmla="*/ 206375 h 2530475"/>
              <a:gd name="connsiteX67" fmla="*/ 641350 w 4191000"/>
              <a:gd name="connsiteY67" fmla="*/ 206375 h 2530475"/>
              <a:gd name="connsiteX68" fmla="*/ 641350 w 4191000"/>
              <a:gd name="connsiteY68" fmla="*/ 174625 h 2530475"/>
              <a:gd name="connsiteX69" fmla="*/ 606425 w 4191000"/>
              <a:gd name="connsiteY69" fmla="*/ 174625 h 2530475"/>
              <a:gd name="connsiteX70" fmla="*/ 606425 w 4191000"/>
              <a:gd name="connsiteY70" fmla="*/ 139700 h 2530475"/>
              <a:gd name="connsiteX71" fmla="*/ 508000 w 4191000"/>
              <a:gd name="connsiteY71" fmla="*/ 139700 h 2530475"/>
              <a:gd name="connsiteX72" fmla="*/ 508000 w 4191000"/>
              <a:gd name="connsiteY72" fmla="*/ 114300 h 2530475"/>
              <a:gd name="connsiteX73" fmla="*/ 476250 w 4191000"/>
              <a:gd name="connsiteY73" fmla="*/ 114300 h 2530475"/>
              <a:gd name="connsiteX74" fmla="*/ 476250 w 4191000"/>
              <a:gd name="connsiteY74" fmla="*/ 60325 h 2530475"/>
              <a:gd name="connsiteX75" fmla="*/ 476250 w 4191000"/>
              <a:gd name="connsiteY75" fmla="*/ 60325 h 2530475"/>
              <a:gd name="connsiteX76" fmla="*/ 450850 w 4191000"/>
              <a:gd name="connsiteY76" fmla="*/ 60325 h 2530475"/>
              <a:gd name="connsiteX77" fmla="*/ 450850 w 4191000"/>
              <a:gd name="connsiteY77" fmla="*/ 28575 h 2530475"/>
              <a:gd name="connsiteX78" fmla="*/ 409575 w 4191000"/>
              <a:gd name="connsiteY78" fmla="*/ 28575 h 2530475"/>
              <a:gd name="connsiteX79" fmla="*/ 409575 w 4191000"/>
              <a:gd name="connsiteY79" fmla="*/ 0 h 2530475"/>
              <a:gd name="connsiteX80" fmla="*/ 0 w 4191000"/>
              <a:gd name="connsiteY80" fmla="*/ 0 h 253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4191000" h="2530475">
                <a:moveTo>
                  <a:pt x="4191000" y="2530475"/>
                </a:moveTo>
                <a:lnTo>
                  <a:pt x="4191000" y="2270125"/>
                </a:lnTo>
                <a:lnTo>
                  <a:pt x="3292475" y="2270125"/>
                </a:lnTo>
                <a:lnTo>
                  <a:pt x="3292475" y="2127250"/>
                </a:lnTo>
                <a:lnTo>
                  <a:pt x="3127375" y="2127250"/>
                </a:lnTo>
                <a:lnTo>
                  <a:pt x="3127375" y="2057400"/>
                </a:lnTo>
                <a:lnTo>
                  <a:pt x="2987675" y="2057400"/>
                </a:lnTo>
                <a:lnTo>
                  <a:pt x="2987675" y="1974850"/>
                </a:lnTo>
                <a:lnTo>
                  <a:pt x="2924175" y="1974850"/>
                </a:lnTo>
                <a:lnTo>
                  <a:pt x="2924175" y="1895475"/>
                </a:lnTo>
                <a:lnTo>
                  <a:pt x="2813050" y="1895475"/>
                </a:lnTo>
                <a:lnTo>
                  <a:pt x="2813050" y="1825625"/>
                </a:lnTo>
                <a:lnTo>
                  <a:pt x="2695575" y="1825625"/>
                </a:lnTo>
                <a:lnTo>
                  <a:pt x="2695575" y="1746250"/>
                </a:lnTo>
                <a:lnTo>
                  <a:pt x="2676525" y="1746250"/>
                </a:lnTo>
                <a:lnTo>
                  <a:pt x="2676525" y="1695450"/>
                </a:lnTo>
                <a:lnTo>
                  <a:pt x="2603500" y="1695450"/>
                </a:lnTo>
                <a:lnTo>
                  <a:pt x="2603500" y="1622425"/>
                </a:lnTo>
                <a:lnTo>
                  <a:pt x="2508250" y="1622425"/>
                </a:lnTo>
                <a:lnTo>
                  <a:pt x="2508250" y="1504950"/>
                </a:lnTo>
                <a:lnTo>
                  <a:pt x="2479675" y="1504950"/>
                </a:lnTo>
                <a:lnTo>
                  <a:pt x="2479675" y="1444625"/>
                </a:lnTo>
                <a:lnTo>
                  <a:pt x="2419350" y="1444625"/>
                </a:lnTo>
                <a:lnTo>
                  <a:pt x="2419350" y="1397000"/>
                </a:lnTo>
                <a:lnTo>
                  <a:pt x="2359025" y="1397000"/>
                </a:lnTo>
                <a:lnTo>
                  <a:pt x="2359025" y="1327150"/>
                </a:lnTo>
                <a:lnTo>
                  <a:pt x="2162175" y="1327150"/>
                </a:lnTo>
                <a:lnTo>
                  <a:pt x="2162175" y="1276350"/>
                </a:lnTo>
                <a:lnTo>
                  <a:pt x="2044700" y="1276350"/>
                </a:lnTo>
                <a:lnTo>
                  <a:pt x="2044700" y="1228725"/>
                </a:lnTo>
                <a:lnTo>
                  <a:pt x="2009775" y="1228725"/>
                </a:lnTo>
                <a:lnTo>
                  <a:pt x="2009775" y="1181100"/>
                </a:lnTo>
                <a:lnTo>
                  <a:pt x="1743075" y="1181100"/>
                </a:lnTo>
                <a:lnTo>
                  <a:pt x="1743075" y="1136650"/>
                </a:lnTo>
                <a:lnTo>
                  <a:pt x="1730375" y="1136650"/>
                </a:lnTo>
                <a:lnTo>
                  <a:pt x="1730375" y="1060450"/>
                </a:lnTo>
                <a:lnTo>
                  <a:pt x="1666875" y="1060450"/>
                </a:lnTo>
                <a:lnTo>
                  <a:pt x="1666875" y="1016000"/>
                </a:lnTo>
                <a:lnTo>
                  <a:pt x="1619250" y="1016000"/>
                </a:lnTo>
                <a:lnTo>
                  <a:pt x="1619250" y="930275"/>
                </a:lnTo>
                <a:lnTo>
                  <a:pt x="1555750" y="930275"/>
                </a:lnTo>
                <a:lnTo>
                  <a:pt x="1555750" y="860425"/>
                </a:lnTo>
                <a:lnTo>
                  <a:pt x="1492250" y="860425"/>
                </a:lnTo>
                <a:lnTo>
                  <a:pt x="1492250" y="822325"/>
                </a:lnTo>
                <a:lnTo>
                  <a:pt x="1457325" y="822325"/>
                </a:lnTo>
                <a:lnTo>
                  <a:pt x="1457325" y="787400"/>
                </a:lnTo>
                <a:lnTo>
                  <a:pt x="1425575" y="787400"/>
                </a:lnTo>
                <a:lnTo>
                  <a:pt x="1425575" y="711200"/>
                </a:lnTo>
                <a:lnTo>
                  <a:pt x="1381125" y="711200"/>
                </a:lnTo>
                <a:lnTo>
                  <a:pt x="1381125" y="606425"/>
                </a:lnTo>
                <a:lnTo>
                  <a:pt x="1368425" y="606425"/>
                </a:lnTo>
                <a:lnTo>
                  <a:pt x="1368425" y="565150"/>
                </a:lnTo>
                <a:lnTo>
                  <a:pt x="1177925" y="565150"/>
                </a:lnTo>
                <a:lnTo>
                  <a:pt x="1177925" y="504825"/>
                </a:lnTo>
                <a:lnTo>
                  <a:pt x="1114425" y="504825"/>
                </a:lnTo>
                <a:lnTo>
                  <a:pt x="1114425" y="425450"/>
                </a:lnTo>
                <a:lnTo>
                  <a:pt x="990600" y="425450"/>
                </a:lnTo>
                <a:lnTo>
                  <a:pt x="990600" y="361950"/>
                </a:lnTo>
                <a:lnTo>
                  <a:pt x="962025" y="361950"/>
                </a:lnTo>
                <a:lnTo>
                  <a:pt x="962025" y="314325"/>
                </a:lnTo>
                <a:lnTo>
                  <a:pt x="895350" y="314325"/>
                </a:lnTo>
                <a:lnTo>
                  <a:pt x="895350" y="285750"/>
                </a:lnTo>
                <a:lnTo>
                  <a:pt x="746125" y="285750"/>
                </a:lnTo>
                <a:lnTo>
                  <a:pt x="746125" y="250825"/>
                </a:lnTo>
                <a:lnTo>
                  <a:pt x="746125" y="250825"/>
                </a:lnTo>
                <a:lnTo>
                  <a:pt x="717550" y="250825"/>
                </a:lnTo>
                <a:lnTo>
                  <a:pt x="717550" y="206375"/>
                </a:lnTo>
                <a:lnTo>
                  <a:pt x="641350" y="206375"/>
                </a:lnTo>
                <a:lnTo>
                  <a:pt x="641350" y="174625"/>
                </a:lnTo>
                <a:lnTo>
                  <a:pt x="606425" y="174625"/>
                </a:lnTo>
                <a:lnTo>
                  <a:pt x="606425" y="139700"/>
                </a:lnTo>
                <a:lnTo>
                  <a:pt x="508000" y="139700"/>
                </a:lnTo>
                <a:lnTo>
                  <a:pt x="508000" y="114300"/>
                </a:lnTo>
                <a:lnTo>
                  <a:pt x="476250" y="114300"/>
                </a:lnTo>
                <a:lnTo>
                  <a:pt x="476250" y="60325"/>
                </a:lnTo>
                <a:lnTo>
                  <a:pt x="476250" y="60325"/>
                </a:lnTo>
                <a:lnTo>
                  <a:pt x="450850" y="60325"/>
                </a:lnTo>
                <a:lnTo>
                  <a:pt x="450850" y="28575"/>
                </a:lnTo>
                <a:lnTo>
                  <a:pt x="409575" y="28575"/>
                </a:lnTo>
                <a:lnTo>
                  <a:pt x="40957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32CB2A94-5804-A1E2-F3F0-8049EEEE90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ProCAID Trial of Docetaxel ± Capivasertib in mCRPC:</a:t>
            </a:r>
            <a:br>
              <a:rPr lang="en-US" altLang="en-US" dirty="0"/>
            </a:br>
            <a:r>
              <a:rPr lang="en-US" altLang="en-US" dirty="0"/>
              <a:t>OS Results in ITT Population</a:t>
            </a: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6F4752BE-4D9B-562D-C3EF-63A425579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826152"/>
          </a:xfrm>
        </p:spPr>
        <p:txBody>
          <a:bodyPr/>
          <a:lstStyle/>
          <a:p>
            <a:r>
              <a:rPr lang="en-US" sz="2400" dirty="0"/>
              <a:t>Randomized, open-label, double-blind, placebo-controlled phase I/II trial of docetaxel ± capivasertib in mCRPC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E0812D-6F9D-F2CE-1513-8265C7296AA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Crabb. Eur Urol. 2022;82:512.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1F88C4-3D0B-6C5C-32D3-6000D115F870}"/>
              </a:ext>
            </a:extLst>
          </p:cNvPr>
          <p:cNvSpPr txBox="1"/>
          <p:nvPr/>
        </p:nvSpPr>
        <p:spPr bwMode="auto">
          <a:xfrm>
            <a:off x="8536063" y="3964715"/>
            <a:ext cx="30478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HR: 0.70 (95% CI: 0.47-1.05; nominal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= .09)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1438FC-E0F3-413B-4B49-746871AC0521}"/>
              </a:ext>
            </a:extLst>
          </p:cNvPr>
          <p:cNvSpPr txBox="1"/>
          <p:nvPr/>
        </p:nvSpPr>
        <p:spPr bwMode="auto">
          <a:xfrm>
            <a:off x="8458384" y="2723065"/>
            <a:ext cx="3350843" cy="104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Median follow-up: </a:t>
            </a:r>
          </a:p>
          <a:p>
            <a:pPr marL="520700" marR="0" lvl="0" indent="-285750" algn="l" defTabSz="914400" rtl="0" eaLnBrk="0" fontAlgn="base" latinLnBrk="0" hangingPunct="0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Capivasertib arm: 35.0 </a:t>
            </a:r>
          </a:p>
          <a:p>
            <a:pPr marL="520700" marR="0" lvl="0" indent="-285750" algn="l" defTabSz="914400" rtl="0" eaLnBrk="0" fontAlgn="base" latinLnBrk="0" hangingPunct="0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Placebo arm: 32.0 mo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E3006E-3975-243A-127D-AA74F9F0A57F}"/>
              </a:ext>
            </a:extLst>
          </p:cNvPr>
          <p:cNvSpPr txBox="1"/>
          <p:nvPr/>
        </p:nvSpPr>
        <p:spPr bwMode="auto">
          <a:xfrm>
            <a:off x="3488267" y="2214133"/>
            <a:ext cx="4241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ITT population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ADA241A-5104-D8B4-E85E-635E009EEFB0}"/>
              </a:ext>
            </a:extLst>
          </p:cNvPr>
          <p:cNvGrpSpPr/>
          <p:nvPr/>
        </p:nvGrpSpPr>
        <p:grpSpPr>
          <a:xfrm>
            <a:off x="6282266" y="2712529"/>
            <a:ext cx="2043468" cy="646331"/>
            <a:chOff x="6350000" y="2852129"/>
            <a:chExt cx="2043468" cy="64633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FE7B501-2462-250A-DA04-10C8BB2B4B46}"/>
                </a:ext>
              </a:extLst>
            </p:cNvPr>
            <p:cNvSpPr txBox="1"/>
            <p:nvPr/>
          </p:nvSpPr>
          <p:spPr bwMode="auto">
            <a:xfrm>
              <a:off x="6685592" y="2852129"/>
              <a:ext cx="170787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Capivasertib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Placebo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A47978B-C38A-978F-9C3D-DB6999F57D5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50000" y="3039534"/>
              <a:ext cx="355600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5BA6041-D126-AB6F-8B77-E90950DC411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50000" y="3318933"/>
              <a:ext cx="355600" cy="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9D4F4BC-213F-FF12-DEB7-E913A7DA2C47}"/>
              </a:ext>
            </a:extLst>
          </p:cNvPr>
          <p:cNvGrpSpPr/>
          <p:nvPr/>
        </p:nvGrpSpPr>
        <p:grpSpPr>
          <a:xfrm>
            <a:off x="3429000" y="2595133"/>
            <a:ext cx="59267" cy="2540000"/>
            <a:chOff x="3429000" y="2595133"/>
            <a:chExt cx="59267" cy="2540000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F129B1C-8997-0D82-73AD-A47E2DE0EF68}"/>
                </a:ext>
              </a:extLst>
            </p:cNvPr>
            <p:cNvCxnSpPr/>
            <p:nvPr/>
          </p:nvCxnSpPr>
          <p:spPr bwMode="auto">
            <a:xfrm>
              <a:off x="3488267" y="2595133"/>
              <a:ext cx="0" cy="254000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833A709-DE9B-D6D7-880A-66BBBC08937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429000" y="2603600"/>
              <a:ext cx="5926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1008375-2555-D5B2-E190-512632C0D95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429000" y="3236483"/>
              <a:ext cx="5926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EB21FD6-069D-129F-26E9-832C1BADB6A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429000" y="3869366"/>
              <a:ext cx="5926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30AF7F4-C4A9-35A1-B6C7-B5FEC0A9005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429000" y="4502249"/>
              <a:ext cx="5926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57BA65D-A133-03BE-AA66-8F93E275FEA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429000" y="5135133"/>
              <a:ext cx="59267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61FA160-CA5E-DF05-C137-C72A05008B76}"/>
              </a:ext>
            </a:extLst>
          </p:cNvPr>
          <p:cNvGrpSpPr/>
          <p:nvPr/>
        </p:nvGrpSpPr>
        <p:grpSpPr>
          <a:xfrm>
            <a:off x="3488267" y="5135133"/>
            <a:ext cx="4318000" cy="59267"/>
            <a:chOff x="3488267" y="5135133"/>
            <a:chExt cx="4318000" cy="5926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841F5DC-66EA-B81D-B8BD-F942B1401AB8}"/>
                </a:ext>
              </a:extLst>
            </p:cNvPr>
            <p:cNvCxnSpPr/>
            <p:nvPr/>
          </p:nvCxnSpPr>
          <p:spPr bwMode="auto">
            <a:xfrm>
              <a:off x="3488267" y="5135133"/>
              <a:ext cx="4318000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A3CFDA1-86AA-03F4-F6B0-E2A4143D29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88267" y="5135133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3EE3001-CFE8-A76A-5F32-6D2B3CB0F4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67104" y="5135133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DA7969-4F0C-B180-B839-F2B124033D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45941" y="5135133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B158E04-32A8-7E30-BD96-464737580F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24778" y="5135133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DACFCF4-1239-6841-E81F-CA04A3F24C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03615" y="5135133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174E276-4514-21B7-0C0A-18183B8960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82452" y="5135133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901169D-68E7-0678-F559-506334B48AD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61289" y="5135133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54900F1-FD08-1090-4DB9-BF8442610F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40126" y="5135133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AA535F4-B210-C121-A7E0-CD596400B6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18963" y="5135133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1E8E638-E78E-B4F5-26AC-544455F77D7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97800" y="5135133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DC26B6F8-CE41-D875-C146-EBB9E9E81B69}"/>
              </a:ext>
            </a:extLst>
          </p:cNvPr>
          <p:cNvSpPr txBox="1"/>
          <p:nvPr/>
        </p:nvSpPr>
        <p:spPr bwMode="auto">
          <a:xfrm>
            <a:off x="2691053" y="2427232"/>
            <a:ext cx="7758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1.00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840EB9C-C243-36C1-8E0B-CCA48D9B1084}"/>
              </a:ext>
            </a:extLst>
          </p:cNvPr>
          <p:cNvSpPr txBox="1"/>
          <p:nvPr/>
        </p:nvSpPr>
        <p:spPr bwMode="auto">
          <a:xfrm>
            <a:off x="2691053" y="3058041"/>
            <a:ext cx="7758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0.75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4036CEE-B562-C487-6308-6C78C37031EC}"/>
              </a:ext>
            </a:extLst>
          </p:cNvPr>
          <p:cNvSpPr txBox="1"/>
          <p:nvPr/>
        </p:nvSpPr>
        <p:spPr bwMode="auto">
          <a:xfrm>
            <a:off x="2691053" y="3688850"/>
            <a:ext cx="7758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0.50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4F7F17E-FEE0-968D-8418-A7C731257CEC}"/>
              </a:ext>
            </a:extLst>
          </p:cNvPr>
          <p:cNvSpPr txBox="1"/>
          <p:nvPr/>
        </p:nvSpPr>
        <p:spPr bwMode="auto">
          <a:xfrm>
            <a:off x="2691053" y="4319659"/>
            <a:ext cx="7758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0.25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E48D462-8C60-0986-3E0E-C38509166349}"/>
              </a:ext>
            </a:extLst>
          </p:cNvPr>
          <p:cNvSpPr txBox="1"/>
          <p:nvPr/>
        </p:nvSpPr>
        <p:spPr bwMode="auto">
          <a:xfrm>
            <a:off x="2691053" y="4950466"/>
            <a:ext cx="7758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24F3461-0271-FC35-7273-C794FCBEE4AC}"/>
              </a:ext>
            </a:extLst>
          </p:cNvPr>
          <p:cNvSpPr txBox="1"/>
          <p:nvPr/>
        </p:nvSpPr>
        <p:spPr bwMode="auto">
          <a:xfrm rot="16200000">
            <a:off x="1339246" y="3719887"/>
            <a:ext cx="2601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Overall Survival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596A466-FA6A-E60B-2E82-24FF8EB35AD5}"/>
              </a:ext>
            </a:extLst>
          </p:cNvPr>
          <p:cNvSpPr txBox="1"/>
          <p:nvPr/>
        </p:nvSpPr>
        <p:spPr bwMode="auto">
          <a:xfrm>
            <a:off x="3488267" y="5443177"/>
            <a:ext cx="4318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Mo Since Randomization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A540EC2-0396-4407-6101-F711C9EC5FC1}"/>
              </a:ext>
            </a:extLst>
          </p:cNvPr>
          <p:cNvSpPr txBox="1"/>
          <p:nvPr/>
        </p:nvSpPr>
        <p:spPr bwMode="auto">
          <a:xfrm>
            <a:off x="7563014" y="5138284"/>
            <a:ext cx="486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9784B79-1AAE-8D51-5822-9A5948B8F983}"/>
              </a:ext>
            </a:extLst>
          </p:cNvPr>
          <p:cNvSpPr txBox="1"/>
          <p:nvPr/>
        </p:nvSpPr>
        <p:spPr bwMode="auto">
          <a:xfrm>
            <a:off x="3245015" y="5138284"/>
            <a:ext cx="486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3AF464B-7A9A-6A43-ABED-52D1C7CC3040}"/>
              </a:ext>
            </a:extLst>
          </p:cNvPr>
          <p:cNvSpPr txBox="1"/>
          <p:nvPr/>
        </p:nvSpPr>
        <p:spPr bwMode="auto">
          <a:xfrm>
            <a:off x="3724793" y="5138284"/>
            <a:ext cx="486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9F48ED8-BDF2-0F81-97E9-4D7D7C6C169F}"/>
              </a:ext>
            </a:extLst>
          </p:cNvPr>
          <p:cNvSpPr txBox="1"/>
          <p:nvPr/>
        </p:nvSpPr>
        <p:spPr bwMode="auto">
          <a:xfrm>
            <a:off x="4204571" y="5138284"/>
            <a:ext cx="486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B4641D8-F4B2-8700-D47B-B17C96A79D8D}"/>
              </a:ext>
            </a:extLst>
          </p:cNvPr>
          <p:cNvSpPr txBox="1"/>
          <p:nvPr/>
        </p:nvSpPr>
        <p:spPr bwMode="auto">
          <a:xfrm>
            <a:off x="4684349" y="5138284"/>
            <a:ext cx="486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18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0D6C4A8-6383-6E3D-DED0-B3B7AF2F786E}"/>
              </a:ext>
            </a:extLst>
          </p:cNvPr>
          <p:cNvSpPr txBox="1"/>
          <p:nvPr/>
        </p:nvSpPr>
        <p:spPr bwMode="auto">
          <a:xfrm>
            <a:off x="5164127" y="5138284"/>
            <a:ext cx="486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4DB1DA2-227B-BDE9-660F-C3221F8B8729}"/>
              </a:ext>
            </a:extLst>
          </p:cNvPr>
          <p:cNvSpPr txBox="1"/>
          <p:nvPr/>
        </p:nvSpPr>
        <p:spPr bwMode="auto">
          <a:xfrm>
            <a:off x="5643905" y="5138284"/>
            <a:ext cx="486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D4D6119-BC3E-A75B-9588-BE08C4D2FA71}"/>
              </a:ext>
            </a:extLst>
          </p:cNvPr>
          <p:cNvSpPr txBox="1"/>
          <p:nvPr/>
        </p:nvSpPr>
        <p:spPr bwMode="auto">
          <a:xfrm>
            <a:off x="6123683" y="5138284"/>
            <a:ext cx="486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36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CFA0DEC-B447-4E9B-B809-FCF10D1DC3D9}"/>
              </a:ext>
            </a:extLst>
          </p:cNvPr>
          <p:cNvSpPr txBox="1"/>
          <p:nvPr/>
        </p:nvSpPr>
        <p:spPr bwMode="auto">
          <a:xfrm>
            <a:off x="6603461" y="5138284"/>
            <a:ext cx="486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80F72DB-7776-DD73-5E38-4445F2974DF3}"/>
              </a:ext>
            </a:extLst>
          </p:cNvPr>
          <p:cNvSpPr txBox="1"/>
          <p:nvPr/>
        </p:nvSpPr>
        <p:spPr bwMode="auto">
          <a:xfrm>
            <a:off x="7083239" y="5138284"/>
            <a:ext cx="486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48</a:t>
            </a:r>
          </a:p>
        </p:txBody>
      </p:sp>
      <p:sp>
        <p:nvSpPr>
          <p:cNvPr id="9216" name="TextBox 9215">
            <a:extLst>
              <a:ext uri="{FF2B5EF4-FFF2-40B4-BE49-F238E27FC236}">
                <a16:creationId xmlns:a16="http://schemas.microsoft.com/office/drawing/2014/main" id="{BCD9E587-DE7C-865E-BDF7-9D131B3BF0F8}"/>
              </a:ext>
            </a:extLst>
          </p:cNvPr>
          <p:cNvSpPr txBox="1"/>
          <p:nvPr/>
        </p:nvSpPr>
        <p:spPr bwMode="auto">
          <a:xfrm>
            <a:off x="5564273" y="3532584"/>
            <a:ext cx="12082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25.3 mo</a:t>
            </a:r>
          </a:p>
        </p:txBody>
      </p:sp>
      <p:sp>
        <p:nvSpPr>
          <p:cNvPr id="9217" name="TextBox 9216">
            <a:extLst>
              <a:ext uri="{FF2B5EF4-FFF2-40B4-BE49-F238E27FC236}">
                <a16:creationId xmlns:a16="http://schemas.microsoft.com/office/drawing/2014/main" id="{D2C1FD99-3B63-B636-6A1C-9B7E3B8EFD8A}"/>
              </a:ext>
            </a:extLst>
          </p:cNvPr>
          <p:cNvSpPr txBox="1"/>
          <p:nvPr/>
        </p:nvSpPr>
        <p:spPr bwMode="auto">
          <a:xfrm>
            <a:off x="4015211" y="3877543"/>
            <a:ext cx="12082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20.3 mo</a:t>
            </a:r>
          </a:p>
        </p:txBody>
      </p:sp>
      <p:sp>
        <p:nvSpPr>
          <p:cNvPr id="9219" name="TextBox 9218">
            <a:extLst>
              <a:ext uri="{FF2B5EF4-FFF2-40B4-BE49-F238E27FC236}">
                <a16:creationId xmlns:a16="http://schemas.microsoft.com/office/drawing/2014/main" id="{0D902676-CCB4-C664-8CDA-167BF5D64B8A}"/>
              </a:ext>
            </a:extLst>
          </p:cNvPr>
          <p:cNvSpPr txBox="1"/>
          <p:nvPr/>
        </p:nvSpPr>
        <p:spPr bwMode="auto">
          <a:xfrm>
            <a:off x="3245015" y="5877275"/>
            <a:ext cx="4865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75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75</a:t>
            </a:r>
          </a:p>
        </p:txBody>
      </p:sp>
      <p:sp>
        <p:nvSpPr>
          <p:cNvPr id="9220" name="TextBox 9219">
            <a:extLst>
              <a:ext uri="{FF2B5EF4-FFF2-40B4-BE49-F238E27FC236}">
                <a16:creationId xmlns:a16="http://schemas.microsoft.com/office/drawing/2014/main" id="{435FB519-0A64-0F25-8DA5-E169D3AD3B8B}"/>
              </a:ext>
            </a:extLst>
          </p:cNvPr>
          <p:cNvSpPr txBox="1"/>
          <p:nvPr/>
        </p:nvSpPr>
        <p:spPr bwMode="auto">
          <a:xfrm>
            <a:off x="1109609" y="5631053"/>
            <a:ext cx="21947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Patients at Risk, n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Capivasertib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Placebo</a:t>
            </a:r>
          </a:p>
        </p:txBody>
      </p:sp>
      <p:sp>
        <p:nvSpPr>
          <p:cNvPr id="9222" name="TextBox 9221">
            <a:extLst>
              <a:ext uri="{FF2B5EF4-FFF2-40B4-BE49-F238E27FC236}">
                <a16:creationId xmlns:a16="http://schemas.microsoft.com/office/drawing/2014/main" id="{903C1726-B731-C1A7-5ACD-3E19915E37D7}"/>
              </a:ext>
            </a:extLst>
          </p:cNvPr>
          <p:cNvSpPr txBox="1"/>
          <p:nvPr/>
        </p:nvSpPr>
        <p:spPr bwMode="auto">
          <a:xfrm>
            <a:off x="3723301" y="5877275"/>
            <a:ext cx="4865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69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71</a:t>
            </a:r>
          </a:p>
        </p:txBody>
      </p:sp>
      <p:sp>
        <p:nvSpPr>
          <p:cNvPr id="9223" name="TextBox 9222">
            <a:extLst>
              <a:ext uri="{FF2B5EF4-FFF2-40B4-BE49-F238E27FC236}">
                <a16:creationId xmlns:a16="http://schemas.microsoft.com/office/drawing/2014/main" id="{D69D4232-4470-D081-E4FA-3C7C886AB28B}"/>
              </a:ext>
            </a:extLst>
          </p:cNvPr>
          <p:cNvSpPr txBox="1"/>
          <p:nvPr/>
        </p:nvSpPr>
        <p:spPr bwMode="auto">
          <a:xfrm>
            <a:off x="4201587" y="5877275"/>
            <a:ext cx="4865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61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56</a:t>
            </a:r>
          </a:p>
        </p:txBody>
      </p:sp>
      <p:sp>
        <p:nvSpPr>
          <p:cNvPr id="9224" name="TextBox 9223">
            <a:extLst>
              <a:ext uri="{FF2B5EF4-FFF2-40B4-BE49-F238E27FC236}">
                <a16:creationId xmlns:a16="http://schemas.microsoft.com/office/drawing/2014/main" id="{59BD3130-D063-176D-5E09-5C7ABD6D4ADF}"/>
              </a:ext>
            </a:extLst>
          </p:cNvPr>
          <p:cNvSpPr txBox="1"/>
          <p:nvPr/>
        </p:nvSpPr>
        <p:spPr bwMode="auto">
          <a:xfrm>
            <a:off x="4679873" y="5877275"/>
            <a:ext cx="4865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47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41</a:t>
            </a:r>
          </a:p>
        </p:txBody>
      </p:sp>
      <p:sp>
        <p:nvSpPr>
          <p:cNvPr id="9225" name="TextBox 9224">
            <a:extLst>
              <a:ext uri="{FF2B5EF4-FFF2-40B4-BE49-F238E27FC236}">
                <a16:creationId xmlns:a16="http://schemas.microsoft.com/office/drawing/2014/main" id="{27DA7E14-B9DC-7BCE-2FD2-C6CBCAF6A780}"/>
              </a:ext>
            </a:extLst>
          </p:cNvPr>
          <p:cNvSpPr txBox="1"/>
          <p:nvPr/>
        </p:nvSpPr>
        <p:spPr bwMode="auto">
          <a:xfrm>
            <a:off x="5158159" y="5877275"/>
            <a:ext cx="4865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30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22</a:t>
            </a:r>
          </a:p>
        </p:txBody>
      </p:sp>
      <p:sp>
        <p:nvSpPr>
          <p:cNvPr id="9226" name="TextBox 9225">
            <a:extLst>
              <a:ext uri="{FF2B5EF4-FFF2-40B4-BE49-F238E27FC236}">
                <a16:creationId xmlns:a16="http://schemas.microsoft.com/office/drawing/2014/main" id="{05EEF6FF-959E-FC9D-8A26-8FB2D6E3F344}"/>
              </a:ext>
            </a:extLst>
          </p:cNvPr>
          <p:cNvSpPr txBox="1"/>
          <p:nvPr/>
        </p:nvSpPr>
        <p:spPr bwMode="auto">
          <a:xfrm>
            <a:off x="5636445" y="5877275"/>
            <a:ext cx="4865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19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9227" name="TextBox 9226">
            <a:extLst>
              <a:ext uri="{FF2B5EF4-FFF2-40B4-BE49-F238E27FC236}">
                <a16:creationId xmlns:a16="http://schemas.microsoft.com/office/drawing/2014/main" id="{06A47A1C-1284-A5FC-FB3D-13C7D5F36B80}"/>
              </a:ext>
            </a:extLst>
          </p:cNvPr>
          <p:cNvSpPr txBox="1"/>
          <p:nvPr/>
        </p:nvSpPr>
        <p:spPr bwMode="auto">
          <a:xfrm>
            <a:off x="6114731" y="5877275"/>
            <a:ext cx="4865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</a:t>
            </a:r>
          </a:p>
        </p:txBody>
      </p:sp>
      <p:sp>
        <p:nvSpPr>
          <p:cNvPr id="9228" name="TextBox 9227">
            <a:extLst>
              <a:ext uri="{FF2B5EF4-FFF2-40B4-BE49-F238E27FC236}">
                <a16:creationId xmlns:a16="http://schemas.microsoft.com/office/drawing/2014/main" id="{F3FA99A2-44A2-7469-82FC-69C2D9E4C3E0}"/>
              </a:ext>
            </a:extLst>
          </p:cNvPr>
          <p:cNvSpPr txBox="1"/>
          <p:nvPr/>
        </p:nvSpPr>
        <p:spPr bwMode="auto">
          <a:xfrm>
            <a:off x="6593017" y="5877275"/>
            <a:ext cx="4865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229" name="TextBox 9228">
            <a:extLst>
              <a:ext uri="{FF2B5EF4-FFF2-40B4-BE49-F238E27FC236}">
                <a16:creationId xmlns:a16="http://schemas.microsoft.com/office/drawing/2014/main" id="{F7795BE0-2684-19D5-0884-2CB1450C9961}"/>
              </a:ext>
            </a:extLst>
          </p:cNvPr>
          <p:cNvSpPr txBox="1"/>
          <p:nvPr/>
        </p:nvSpPr>
        <p:spPr bwMode="auto">
          <a:xfrm>
            <a:off x="7071303" y="5877275"/>
            <a:ext cx="4865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230" name="TextBox 9229">
            <a:extLst>
              <a:ext uri="{FF2B5EF4-FFF2-40B4-BE49-F238E27FC236}">
                <a16:creationId xmlns:a16="http://schemas.microsoft.com/office/drawing/2014/main" id="{C43E9A98-56E8-5241-1FEF-61D6A52A7F9C}"/>
              </a:ext>
            </a:extLst>
          </p:cNvPr>
          <p:cNvSpPr txBox="1"/>
          <p:nvPr/>
        </p:nvSpPr>
        <p:spPr bwMode="auto">
          <a:xfrm>
            <a:off x="7549587" y="5877275"/>
            <a:ext cx="4865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3376460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AD3CB-DFF2-87B5-6CDA-2D9B3C90D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B1B528B-0FF0-D994-5E35-B34A998BAF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ProCAID Trial of Docetaxel ± Capivasertib in mCRPC:</a:t>
            </a:r>
            <a:br>
              <a:rPr lang="en-US" altLang="en-US" dirty="0"/>
            </a:br>
            <a:r>
              <a:rPr lang="en-US" altLang="en-US" dirty="0"/>
              <a:t>OS Results With or Without Prior ARPI Exposure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FE05A3-DFBA-2B1D-A963-E2A03AAD713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Crabb. Eur Urol. 2022;82:512.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3B46555-2CE0-DDBA-CE4D-F07228905760}"/>
              </a:ext>
            </a:extLst>
          </p:cNvPr>
          <p:cNvSpPr/>
          <p:nvPr/>
        </p:nvSpPr>
        <p:spPr bwMode="auto">
          <a:xfrm>
            <a:off x="1055013" y="5943637"/>
            <a:ext cx="4250621" cy="812762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19FC4F-8FD8-2D07-F302-001196597BED}"/>
              </a:ext>
            </a:extLst>
          </p:cNvPr>
          <p:cNvSpPr txBox="1"/>
          <p:nvPr/>
        </p:nvSpPr>
        <p:spPr bwMode="auto">
          <a:xfrm>
            <a:off x="1781518" y="1467791"/>
            <a:ext cx="3762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Prior ARPI* Treatment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538EB9E-FCCD-B3F6-1DBC-F2EC3A66D5FF}"/>
              </a:ext>
            </a:extLst>
          </p:cNvPr>
          <p:cNvGrpSpPr/>
          <p:nvPr/>
        </p:nvGrpSpPr>
        <p:grpSpPr>
          <a:xfrm>
            <a:off x="4260021" y="2025395"/>
            <a:ext cx="1834637" cy="584775"/>
            <a:chOff x="6350000" y="2852129"/>
            <a:chExt cx="2068173" cy="58477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65B5A5A-3BB9-8664-8670-DC0D85944664}"/>
                </a:ext>
              </a:extLst>
            </p:cNvPr>
            <p:cNvSpPr txBox="1"/>
            <p:nvPr/>
          </p:nvSpPr>
          <p:spPr bwMode="auto">
            <a:xfrm>
              <a:off x="6685591" y="2852129"/>
              <a:ext cx="173258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Capivasertib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Placebo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BA085BB-AA06-D46E-458F-20DBCD48BCC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50000" y="3025134"/>
              <a:ext cx="355600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369E911-E670-3CFA-EBE9-913B36816E2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50000" y="3261333"/>
              <a:ext cx="355600" cy="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C031E13-C3DF-78B9-6B36-C7EC5B83204B}"/>
              </a:ext>
            </a:extLst>
          </p:cNvPr>
          <p:cNvGrpSpPr/>
          <p:nvPr/>
        </p:nvGrpSpPr>
        <p:grpSpPr>
          <a:xfrm>
            <a:off x="1728944" y="1907999"/>
            <a:ext cx="52575" cy="2540000"/>
            <a:chOff x="1728944" y="1907999"/>
            <a:chExt cx="52575" cy="254000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4670E6D-B4AB-8221-4A83-9AAB526128D8}"/>
                </a:ext>
              </a:extLst>
            </p:cNvPr>
            <p:cNvCxnSpPr/>
            <p:nvPr/>
          </p:nvCxnSpPr>
          <p:spPr bwMode="auto">
            <a:xfrm>
              <a:off x="1781518" y="1907999"/>
              <a:ext cx="0" cy="254000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7FE4189-EBF0-89FC-6335-8C281A09528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728944" y="1916466"/>
              <a:ext cx="5257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29020F2-4C4F-816B-87E3-F444E059B9B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728944" y="2549349"/>
              <a:ext cx="5257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8927818-84A5-99AF-12D3-E2B0E89DB0A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728944" y="3182232"/>
              <a:ext cx="5257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D99BE37-ED7C-9AA4-5238-E5E08F79270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728944" y="3815115"/>
              <a:ext cx="5257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1603C63-E30E-2D11-3A32-6F071F64511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728944" y="4447999"/>
              <a:ext cx="5257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97EE7F0-23AA-49A8-F645-8AEE071693AB}"/>
              </a:ext>
            </a:extLst>
          </p:cNvPr>
          <p:cNvGrpSpPr/>
          <p:nvPr/>
        </p:nvGrpSpPr>
        <p:grpSpPr>
          <a:xfrm>
            <a:off x="1781518" y="4447999"/>
            <a:ext cx="3830415" cy="59267"/>
            <a:chOff x="1781518" y="4447999"/>
            <a:chExt cx="3830415" cy="5926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01859D1-4E00-2EBA-0338-9D675A87BC7A}"/>
                </a:ext>
              </a:extLst>
            </p:cNvPr>
            <p:cNvCxnSpPr/>
            <p:nvPr/>
          </p:nvCxnSpPr>
          <p:spPr bwMode="auto">
            <a:xfrm>
              <a:off x="1781518" y="4447999"/>
              <a:ext cx="383041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4C61CE1-4DB1-216C-138D-C2E9DDF5D0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81518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BF635B5-7AC8-0BCB-28D9-306411D13E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06285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73DC1C6-E9BA-FD73-8864-38ECA0B1CD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31053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266415B-6D90-1DAB-807F-B07096E453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55820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F44C2-4409-002E-5777-9BCB984E51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80587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913EBD6-9E63-94D3-5B5C-4CC020E2A3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05354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C4A404C-4607-369B-F890-3867539F95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30121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5C80EBA-00BD-684F-74B3-7E66FC3E1B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54888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C560393-48F5-373D-4B2A-97A2F47129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79655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108FE6-C6EA-6693-D3CC-D34ED6BE43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04423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D4F38C69-D6F2-8174-2C86-C686698D6FA8}"/>
              </a:ext>
            </a:extLst>
          </p:cNvPr>
          <p:cNvSpPr txBox="1"/>
          <p:nvPr/>
        </p:nvSpPr>
        <p:spPr bwMode="auto">
          <a:xfrm>
            <a:off x="1074326" y="1740098"/>
            <a:ext cx="688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1.00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12BA262-1517-2EEC-DFBD-0A8F92109B08}"/>
              </a:ext>
            </a:extLst>
          </p:cNvPr>
          <p:cNvSpPr txBox="1"/>
          <p:nvPr/>
        </p:nvSpPr>
        <p:spPr bwMode="auto">
          <a:xfrm>
            <a:off x="1074326" y="2370907"/>
            <a:ext cx="688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0.75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E62F3C8-B20E-20A1-44E5-33DB7160D431}"/>
              </a:ext>
            </a:extLst>
          </p:cNvPr>
          <p:cNvSpPr txBox="1"/>
          <p:nvPr/>
        </p:nvSpPr>
        <p:spPr bwMode="auto">
          <a:xfrm>
            <a:off x="1074326" y="3001716"/>
            <a:ext cx="688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0.50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DE40694-C0D1-F603-074C-70CC0E491316}"/>
              </a:ext>
            </a:extLst>
          </p:cNvPr>
          <p:cNvSpPr txBox="1"/>
          <p:nvPr/>
        </p:nvSpPr>
        <p:spPr bwMode="auto">
          <a:xfrm>
            <a:off x="1074326" y="3632525"/>
            <a:ext cx="688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0.25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F06ED5B-F013-491D-5306-3BBBB1AA5002}"/>
              </a:ext>
            </a:extLst>
          </p:cNvPr>
          <p:cNvSpPr txBox="1"/>
          <p:nvPr/>
        </p:nvSpPr>
        <p:spPr bwMode="auto">
          <a:xfrm>
            <a:off x="1074326" y="4263332"/>
            <a:ext cx="688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1470706-7DA3-1A56-059E-4D47F31995C5}"/>
              </a:ext>
            </a:extLst>
          </p:cNvPr>
          <p:cNvSpPr txBox="1"/>
          <p:nvPr/>
        </p:nvSpPr>
        <p:spPr bwMode="auto">
          <a:xfrm rot="16200000">
            <a:off x="-271740" y="3048142"/>
            <a:ext cx="26019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Overall Survival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614DB22-20E3-B1A3-ABA3-CD6B20F639C9}"/>
              </a:ext>
            </a:extLst>
          </p:cNvPr>
          <p:cNvSpPr txBox="1"/>
          <p:nvPr/>
        </p:nvSpPr>
        <p:spPr bwMode="auto">
          <a:xfrm>
            <a:off x="1781518" y="4756043"/>
            <a:ext cx="38304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Mo Since Randomization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9F6B95D-B998-119E-3F01-DC607F0E4101}"/>
              </a:ext>
            </a:extLst>
          </p:cNvPr>
          <p:cNvSpPr txBox="1"/>
          <p:nvPr/>
        </p:nvSpPr>
        <p:spPr bwMode="auto">
          <a:xfrm>
            <a:off x="5345748" y="4451150"/>
            <a:ext cx="4973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DFA4452-B68B-9E15-7274-C38785CE32E6}"/>
              </a:ext>
            </a:extLst>
          </p:cNvPr>
          <p:cNvSpPr txBox="1"/>
          <p:nvPr/>
        </p:nvSpPr>
        <p:spPr bwMode="auto">
          <a:xfrm>
            <a:off x="1565734" y="4451150"/>
            <a:ext cx="43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28BBD31-9766-7E5F-8A8D-DD262D8FE3C7}"/>
              </a:ext>
            </a:extLst>
          </p:cNvPr>
          <p:cNvSpPr txBox="1"/>
          <p:nvPr/>
        </p:nvSpPr>
        <p:spPr bwMode="auto">
          <a:xfrm>
            <a:off x="1991336" y="4451150"/>
            <a:ext cx="43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7D17E1B-925E-CD0E-63C7-EA24D68E4BEA}"/>
              </a:ext>
            </a:extLst>
          </p:cNvPr>
          <p:cNvSpPr txBox="1"/>
          <p:nvPr/>
        </p:nvSpPr>
        <p:spPr bwMode="auto">
          <a:xfrm>
            <a:off x="2416938" y="4451150"/>
            <a:ext cx="43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FCB92D8-DE14-C46A-D368-64CB4C3706EC}"/>
              </a:ext>
            </a:extLst>
          </p:cNvPr>
          <p:cNvSpPr txBox="1"/>
          <p:nvPr/>
        </p:nvSpPr>
        <p:spPr bwMode="auto">
          <a:xfrm>
            <a:off x="2842540" y="4451150"/>
            <a:ext cx="43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18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B379725-60A6-9029-FB7B-17D4C85DB5D5}"/>
              </a:ext>
            </a:extLst>
          </p:cNvPr>
          <p:cNvSpPr txBox="1"/>
          <p:nvPr/>
        </p:nvSpPr>
        <p:spPr bwMode="auto">
          <a:xfrm>
            <a:off x="3268142" y="4451150"/>
            <a:ext cx="43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0C79D6A-AC98-B66C-12BB-A7E04BF0D290}"/>
              </a:ext>
            </a:extLst>
          </p:cNvPr>
          <p:cNvSpPr txBox="1"/>
          <p:nvPr/>
        </p:nvSpPr>
        <p:spPr bwMode="auto">
          <a:xfrm>
            <a:off x="3693744" y="4451150"/>
            <a:ext cx="43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5FD7F7C-6F95-155D-B41F-855FBCA8AC55}"/>
              </a:ext>
            </a:extLst>
          </p:cNvPr>
          <p:cNvSpPr txBox="1"/>
          <p:nvPr/>
        </p:nvSpPr>
        <p:spPr bwMode="auto">
          <a:xfrm>
            <a:off x="4119345" y="4451150"/>
            <a:ext cx="43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466366A-F53F-C710-C0C4-A0BC8C805DA0}"/>
              </a:ext>
            </a:extLst>
          </p:cNvPr>
          <p:cNvSpPr txBox="1"/>
          <p:nvPr/>
        </p:nvSpPr>
        <p:spPr bwMode="auto">
          <a:xfrm>
            <a:off x="4544947" y="4451150"/>
            <a:ext cx="43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B1CC248-B61A-38E6-8100-63B4E3FCC5D3}"/>
              </a:ext>
            </a:extLst>
          </p:cNvPr>
          <p:cNvSpPr txBox="1"/>
          <p:nvPr/>
        </p:nvSpPr>
        <p:spPr bwMode="auto">
          <a:xfrm>
            <a:off x="4927349" y="4451150"/>
            <a:ext cx="4973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3AB0D59-529D-DCD1-CAA6-5E37E3F1073B}"/>
              </a:ext>
            </a:extLst>
          </p:cNvPr>
          <p:cNvSpPr txBox="1"/>
          <p:nvPr/>
        </p:nvSpPr>
        <p:spPr bwMode="auto">
          <a:xfrm>
            <a:off x="3518239" y="2923074"/>
            <a:ext cx="10718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25.0 mo</a:t>
            </a:r>
          </a:p>
        </p:txBody>
      </p:sp>
      <p:sp>
        <p:nvSpPr>
          <p:cNvPr id="9216" name="TextBox 9215">
            <a:extLst>
              <a:ext uri="{FF2B5EF4-FFF2-40B4-BE49-F238E27FC236}">
                <a16:creationId xmlns:a16="http://schemas.microsoft.com/office/drawing/2014/main" id="{DF438D0E-9A3C-3053-E2F8-30A725756899}"/>
              </a:ext>
            </a:extLst>
          </p:cNvPr>
          <p:cNvSpPr txBox="1"/>
          <p:nvPr/>
        </p:nvSpPr>
        <p:spPr bwMode="auto">
          <a:xfrm>
            <a:off x="1948936" y="3190409"/>
            <a:ext cx="10718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17.6 mo</a:t>
            </a:r>
          </a:p>
        </p:txBody>
      </p:sp>
      <p:sp>
        <p:nvSpPr>
          <p:cNvPr id="9217" name="TextBox 9216">
            <a:extLst>
              <a:ext uri="{FF2B5EF4-FFF2-40B4-BE49-F238E27FC236}">
                <a16:creationId xmlns:a16="http://schemas.microsoft.com/office/drawing/2014/main" id="{AE8EA057-D95E-AD41-5312-73145F63F590}"/>
              </a:ext>
            </a:extLst>
          </p:cNvPr>
          <p:cNvSpPr txBox="1"/>
          <p:nvPr/>
        </p:nvSpPr>
        <p:spPr bwMode="auto">
          <a:xfrm>
            <a:off x="1565734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51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50</a:t>
            </a:r>
          </a:p>
        </p:txBody>
      </p:sp>
      <p:sp>
        <p:nvSpPr>
          <p:cNvPr id="9219" name="TextBox 9218">
            <a:extLst>
              <a:ext uri="{FF2B5EF4-FFF2-40B4-BE49-F238E27FC236}">
                <a16:creationId xmlns:a16="http://schemas.microsoft.com/office/drawing/2014/main" id="{56BCD4B5-ECC4-E33C-5A36-C380DDB10B62}"/>
              </a:ext>
            </a:extLst>
          </p:cNvPr>
          <p:cNvSpPr txBox="1"/>
          <p:nvPr/>
        </p:nvSpPr>
        <p:spPr bwMode="auto">
          <a:xfrm>
            <a:off x="171420" y="4691520"/>
            <a:ext cx="153694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b" anchorCtr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Patients at Risk, n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Capivasertib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Placebo</a:t>
            </a:r>
          </a:p>
        </p:txBody>
      </p:sp>
      <p:sp>
        <p:nvSpPr>
          <p:cNvPr id="9220" name="TextBox 9219">
            <a:extLst>
              <a:ext uri="{FF2B5EF4-FFF2-40B4-BE49-F238E27FC236}">
                <a16:creationId xmlns:a16="http://schemas.microsoft.com/office/drawing/2014/main" id="{D0BC6769-99DA-CCC4-2F99-5CE4735E2ACF}"/>
              </a:ext>
            </a:extLst>
          </p:cNvPr>
          <p:cNvSpPr txBox="1"/>
          <p:nvPr/>
        </p:nvSpPr>
        <p:spPr bwMode="auto">
          <a:xfrm>
            <a:off x="1990012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46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47</a:t>
            </a:r>
          </a:p>
        </p:txBody>
      </p:sp>
      <p:sp>
        <p:nvSpPr>
          <p:cNvPr id="9221" name="TextBox 9220">
            <a:extLst>
              <a:ext uri="{FF2B5EF4-FFF2-40B4-BE49-F238E27FC236}">
                <a16:creationId xmlns:a16="http://schemas.microsoft.com/office/drawing/2014/main" id="{C8E271FA-56A2-5C08-8EC3-6457D4C5284D}"/>
              </a:ext>
            </a:extLst>
          </p:cNvPr>
          <p:cNvSpPr txBox="1"/>
          <p:nvPr/>
        </p:nvSpPr>
        <p:spPr bwMode="auto">
          <a:xfrm>
            <a:off x="2414291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41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35</a:t>
            </a:r>
          </a:p>
        </p:txBody>
      </p:sp>
      <p:sp>
        <p:nvSpPr>
          <p:cNvPr id="9222" name="TextBox 9221">
            <a:extLst>
              <a:ext uri="{FF2B5EF4-FFF2-40B4-BE49-F238E27FC236}">
                <a16:creationId xmlns:a16="http://schemas.microsoft.com/office/drawing/2014/main" id="{1F1054EF-7C62-322F-8D63-4066C14A7BEB}"/>
              </a:ext>
            </a:extLst>
          </p:cNvPr>
          <p:cNvSpPr txBox="1"/>
          <p:nvPr/>
        </p:nvSpPr>
        <p:spPr bwMode="auto">
          <a:xfrm>
            <a:off x="2838568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29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21</a:t>
            </a:r>
          </a:p>
        </p:txBody>
      </p:sp>
      <p:sp>
        <p:nvSpPr>
          <p:cNvPr id="9223" name="TextBox 9222">
            <a:extLst>
              <a:ext uri="{FF2B5EF4-FFF2-40B4-BE49-F238E27FC236}">
                <a16:creationId xmlns:a16="http://schemas.microsoft.com/office/drawing/2014/main" id="{9558F647-9A02-AE59-6CBF-80D0FC71E5AD}"/>
              </a:ext>
            </a:extLst>
          </p:cNvPr>
          <p:cNvSpPr txBox="1"/>
          <p:nvPr/>
        </p:nvSpPr>
        <p:spPr bwMode="auto">
          <a:xfrm>
            <a:off x="3262848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19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9</a:t>
            </a:r>
          </a:p>
        </p:txBody>
      </p:sp>
      <p:sp>
        <p:nvSpPr>
          <p:cNvPr id="9224" name="TextBox 9223">
            <a:extLst>
              <a:ext uri="{FF2B5EF4-FFF2-40B4-BE49-F238E27FC236}">
                <a16:creationId xmlns:a16="http://schemas.microsoft.com/office/drawing/2014/main" id="{28C360A5-C363-94B4-C324-2459E858C537}"/>
              </a:ext>
            </a:extLst>
          </p:cNvPr>
          <p:cNvSpPr txBox="1"/>
          <p:nvPr/>
        </p:nvSpPr>
        <p:spPr bwMode="auto">
          <a:xfrm>
            <a:off x="3687126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</a:t>
            </a:r>
          </a:p>
        </p:txBody>
      </p:sp>
      <p:sp>
        <p:nvSpPr>
          <p:cNvPr id="9225" name="TextBox 9224">
            <a:extLst>
              <a:ext uri="{FF2B5EF4-FFF2-40B4-BE49-F238E27FC236}">
                <a16:creationId xmlns:a16="http://schemas.microsoft.com/office/drawing/2014/main" id="{2B626DED-6890-9D43-4966-B75933FF5175}"/>
              </a:ext>
            </a:extLst>
          </p:cNvPr>
          <p:cNvSpPr txBox="1"/>
          <p:nvPr/>
        </p:nvSpPr>
        <p:spPr bwMode="auto">
          <a:xfrm>
            <a:off x="4111405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</a:p>
        </p:txBody>
      </p:sp>
      <p:sp>
        <p:nvSpPr>
          <p:cNvPr id="9226" name="TextBox 9225">
            <a:extLst>
              <a:ext uri="{FF2B5EF4-FFF2-40B4-BE49-F238E27FC236}">
                <a16:creationId xmlns:a16="http://schemas.microsoft.com/office/drawing/2014/main" id="{0B42C54C-1D64-A874-5BEC-9E801A57FFBB}"/>
              </a:ext>
            </a:extLst>
          </p:cNvPr>
          <p:cNvSpPr txBox="1"/>
          <p:nvPr/>
        </p:nvSpPr>
        <p:spPr bwMode="auto">
          <a:xfrm>
            <a:off x="4535683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227" name="TextBox 9226">
            <a:extLst>
              <a:ext uri="{FF2B5EF4-FFF2-40B4-BE49-F238E27FC236}">
                <a16:creationId xmlns:a16="http://schemas.microsoft.com/office/drawing/2014/main" id="{ECF1CA11-51D6-91C3-0236-A79FF7E7C16B}"/>
              </a:ext>
            </a:extLst>
          </p:cNvPr>
          <p:cNvSpPr txBox="1"/>
          <p:nvPr/>
        </p:nvSpPr>
        <p:spPr bwMode="auto">
          <a:xfrm>
            <a:off x="4959961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228" name="TextBox 9227">
            <a:extLst>
              <a:ext uri="{FF2B5EF4-FFF2-40B4-BE49-F238E27FC236}">
                <a16:creationId xmlns:a16="http://schemas.microsoft.com/office/drawing/2014/main" id="{FCC29960-CD8E-1DDC-BDC0-0FC136186450}"/>
              </a:ext>
            </a:extLst>
          </p:cNvPr>
          <p:cNvSpPr txBox="1"/>
          <p:nvPr/>
        </p:nvSpPr>
        <p:spPr bwMode="auto">
          <a:xfrm>
            <a:off x="5384238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CE88DEF-6F06-9DDE-7430-8F2C021E8E32}"/>
              </a:ext>
            </a:extLst>
          </p:cNvPr>
          <p:cNvCxnSpPr>
            <a:cxnSpLocks/>
          </p:cNvCxnSpPr>
          <p:nvPr/>
        </p:nvCxnSpPr>
        <p:spPr bwMode="auto">
          <a:xfrm>
            <a:off x="1781518" y="3180696"/>
            <a:ext cx="1773315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700C836B-38EE-F5FF-B0B7-612ACF3F447E}"/>
              </a:ext>
            </a:extLst>
          </p:cNvPr>
          <p:cNvCxnSpPr>
            <a:cxnSpLocks/>
          </p:cNvCxnSpPr>
          <p:nvPr/>
        </p:nvCxnSpPr>
        <p:spPr bwMode="auto">
          <a:xfrm>
            <a:off x="3007529" y="3201344"/>
            <a:ext cx="0" cy="1236134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A972FE3-2714-A33E-5FD4-F9C4BEA2473C}"/>
              </a:ext>
            </a:extLst>
          </p:cNvPr>
          <p:cNvCxnSpPr>
            <a:cxnSpLocks/>
          </p:cNvCxnSpPr>
          <p:nvPr/>
        </p:nvCxnSpPr>
        <p:spPr bwMode="auto">
          <a:xfrm>
            <a:off x="3554834" y="3191882"/>
            <a:ext cx="0" cy="1245596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9288" name="TextBox 9287">
            <a:extLst>
              <a:ext uri="{FF2B5EF4-FFF2-40B4-BE49-F238E27FC236}">
                <a16:creationId xmlns:a16="http://schemas.microsoft.com/office/drawing/2014/main" id="{52750D59-DF96-0D89-F170-D9FA57749227}"/>
              </a:ext>
            </a:extLst>
          </p:cNvPr>
          <p:cNvSpPr txBox="1"/>
          <p:nvPr/>
        </p:nvSpPr>
        <p:spPr bwMode="auto">
          <a:xfrm>
            <a:off x="1507501" y="5683384"/>
            <a:ext cx="416866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HR: 0.57 (95% CI: 0.36-0.91; </a:t>
            </a:r>
            <a:r>
              <a:rPr kumimoji="0" lang="it-IT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 = .02)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291" name="TextBox 9290">
            <a:extLst>
              <a:ext uri="{FF2B5EF4-FFF2-40B4-BE49-F238E27FC236}">
                <a16:creationId xmlns:a16="http://schemas.microsoft.com/office/drawing/2014/main" id="{FC99181B-0836-376D-D176-FCE6911B0F13}"/>
              </a:ext>
            </a:extLst>
          </p:cNvPr>
          <p:cNvSpPr txBox="1"/>
          <p:nvPr/>
        </p:nvSpPr>
        <p:spPr bwMode="auto">
          <a:xfrm>
            <a:off x="7446862" y="1467791"/>
            <a:ext cx="3762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No Prior ARPI* Treatment</a:t>
            </a:r>
          </a:p>
        </p:txBody>
      </p:sp>
      <p:grpSp>
        <p:nvGrpSpPr>
          <p:cNvPr id="9292" name="Group 9291">
            <a:extLst>
              <a:ext uri="{FF2B5EF4-FFF2-40B4-BE49-F238E27FC236}">
                <a16:creationId xmlns:a16="http://schemas.microsoft.com/office/drawing/2014/main" id="{B3AC61E4-8F6B-A810-18B3-1B90729BE284}"/>
              </a:ext>
            </a:extLst>
          </p:cNvPr>
          <p:cNvGrpSpPr/>
          <p:nvPr/>
        </p:nvGrpSpPr>
        <p:grpSpPr>
          <a:xfrm>
            <a:off x="10120099" y="2025395"/>
            <a:ext cx="1851239" cy="584775"/>
            <a:chOff x="6569522" y="2852129"/>
            <a:chExt cx="2086888" cy="584775"/>
          </a:xfrm>
        </p:grpSpPr>
        <p:sp>
          <p:nvSpPr>
            <p:cNvPr id="9343" name="TextBox 9342">
              <a:extLst>
                <a:ext uri="{FF2B5EF4-FFF2-40B4-BE49-F238E27FC236}">
                  <a16:creationId xmlns:a16="http://schemas.microsoft.com/office/drawing/2014/main" id="{C1203D94-EC96-CE92-9CBC-1683D8B22F3A}"/>
                </a:ext>
              </a:extLst>
            </p:cNvPr>
            <p:cNvSpPr txBox="1"/>
            <p:nvPr/>
          </p:nvSpPr>
          <p:spPr bwMode="auto">
            <a:xfrm>
              <a:off x="6905114" y="2852129"/>
              <a:ext cx="17512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Capivasertib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Placebo</a:t>
              </a:r>
            </a:p>
          </p:txBody>
        </p:sp>
        <p:cxnSp>
          <p:nvCxnSpPr>
            <p:cNvPr id="9344" name="Straight Connector 9343">
              <a:extLst>
                <a:ext uri="{FF2B5EF4-FFF2-40B4-BE49-F238E27FC236}">
                  <a16:creationId xmlns:a16="http://schemas.microsoft.com/office/drawing/2014/main" id="{E4EF8BE1-B6A6-BA27-5278-EE6725B121C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569522" y="3017934"/>
              <a:ext cx="355600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5" name="Straight Connector 9344">
              <a:extLst>
                <a:ext uri="{FF2B5EF4-FFF2-40B4-BE49-F238E27FC236}">
                  <a16:creationId xmlns:a16="http://schemas.microsoft.com/office/drawing/2014/main" id="{D2769290-DC82-0EDF-C70D-ECD81749B1D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569522" y="3261333"/>
              <a:ext cx="355600" cy="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9BA1433-9EEC-101B-75A1-FC3BBD7278B7}"/>
              </a:ext>
            </a:extLst>
          </p:cNvPr>
          <p:cNvGrpSpPr/>
          <p:nvPr/>
        </p:nvGrpSpPr>
        <p:grpSpPr>
          <a:xfrm>
            <a:off x="7394288" y="1907999"/>
            <a:ext cx="52575" cy="2540000"/>
            <a:chOff x="7394288" y="1907999"/>
            <a:chExt cx="52575" cy="2540000"/>
          </a:xfrm>
        </p:grpSpPr>
        <p:cxnSp>
          <p:nvCxnSpPr>
            <p:cNvPr id="9293" name="Straight Connector 9292">
              <a:extLst>
                <a:ext uri="{FF2B5EF4-FFF2-40B4-BE49-F238E27FC236}">
                  <a16:creationId xmlns:a16="http://schemas.microsoft.com/office/drawing/2014/main" id="{2C247424-F6AB-FE4E-D499-EE87FC1D9BA0}"/>
                </a:ext>
              </a:extLst>
            </p:cNvPr>
            <p:cNvCxnSpPr/>
            <p:nvPr/>
          </p:nvCxnSpPr>
          <p:spPr bwMode="auto">
            <a:xfrm>
              <a:off x="7446862" y="1907999"/>
              <a:ext cx="0" cy="254000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95" name="Straight Connector 9294">
              <a:extLst>
                <a:ext uri="{FF2B5EF4-FFF2-40B4-BE49-F238E27FC236}">
                  <a16:creationId xmlns:a16="http://schemas.microsoft.com/office/drawing/2014/main" id="{0888155A-9389-5BBB-BD8E-2E73D51A7C9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394288" y="1916466"/>
              <a:ext cx="5257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96" name="Straight Connector 9295">
              <a:extLst>
                <a:ext uri="{FF2B5EF4-FFF2-40B4-BE49-F238E27FC236}">
                  <a16:creationId xmlns:a16="http://schemas.microsoft.com/office/drawing/2014/main" id="{94A7FEEC-13E8-2641-DDF5-CA9E2308EBD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394288" y="2549349"/>
              <a:ext cx="5257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97" name="Straight Connector 9296">
              <a:extLst>
                <a:ext uri="{FF2B5EF4-FFF2-40B4-BE49-F238E27FC236}">
                  <a16:creationId xmlns:a16="http://schemas.microsoft.com/office/drawing/2014/main" id="{EE74F41D-07C7-2D10-DFF4-46F950EBC89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394288" y="3182232"/>
              <a:ext cx="5257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98" name="Straight Connector 9297">
              <a:extLst>
                <a:ext uri="{FF2B5EF4-FFF2-40B4-BE49-F238E27FC236}">
                  <a16:creationId xmlns:a16="http://schemas.microsoft.com/office/drawing/2014/main" id="{0246997F-14E7-3CE9-A8AC-ACA30A456F6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394288" y="3815115"/>
              <a:ext cx="5257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99" name="Straight Connector 9298">
              <a:extLst>
                <a:ext uri="{FF2B5EF4-FFF2-40B4-BE49-F238E27FC236}">
                  <a16:creationId xmlns:a16="http://schemas.microsoft.com/office/drawing/2014/main" id="{E521E31D-21A5-6FDA-5B4D-D8F19A51818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394288" y="4447999"/>
              <a:ext cx="5257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4DC1E6-8445-191A-49AF-BF02BFF9D8E7}"/>
              </a:ext>
            </a:extLst>
          </p:cNvPr>
          <p:cNvGrpSpPr/>
          <p:nvPr/>
        </p:nvGrpSpPr>
        <p:grpSpPr>
          <a:xfrm>
            <a:off x="7446862" y="4447999"/>
            <a:ext cx="3830415" cy="59267"/>
            <a:chOff x="7446862" y="4447999"/>
            <a:chExt cx="3830415" cy="59267"/>
          </a:xfrm>
        </p:grpSpPr>
        <p:cxnSp>
          <p:nvCxnSpPr>
            <p:cNvPr id="9294" name="Straight Connector 9293">
              <a:extLst>
                <a:ext uri="{FF2B5EF4-FFF2-40B4-BE49-F238E27FC236}">
                  <a16:creationId xmlns:a16="http://schemas.microsoft.com/office/drawing/2014/main" id="{1ABC2162-6C05-93DF-0496-AFE8F0B3113F}"/>
                </a:ext>
              </a:extLst>
            </p:cNvPr>
            <p:cNvCxnSpPr/>
            <p:nvPr/>
          </p:nvCxnSpPr>
          <p:spPr bwMode="auto">
            <a:xfrm>
              <a:off x="7446862" y="4447999"/>
              <a:ext cx="383041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0" name="Straight Connector 9299">
              <a:extLst>
                <a:ext uri="{FF2B5EF4-FFF2-40B4-BE49-F238E27FC236}">
                  <a16:creationId xmlns:a16="http://schemas.microsoft.com/office/drawing/2014/main" id="{9814A088-8436-8E93-875C-591A7E322D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46862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1" name="Straight Connector 9300">
              <a:extLst>
                <a:ext uri="{FF2B5EF4-FFF2-40B4-BE49-F238E27FC236}">
                  <a16:creationId xmlns:a16="http://schemas.microsoft.com/office/drawing/2014/main" id="{407831DD-F1C0-483F-E641-EB9D99CA4D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71630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2" name="Straight Connector 9301">
              <a:extLst>
                <a:ext uri="{FF2B5EF4-FFF2-40B4-BE49-F238E27FC236}">
                  <a16:creationId xmlns:a16="http://schemas.microsoft.com/office/drawing/2014/main" id="{81E0F59B-4A27-94C0-8679-ED9E11F53A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96397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3" name="Straight Connector 9302">
              <a:extLst>
                <a:ext uri="{FF2B5EF4-FFF2-40B4-BE49-F238E27FC236}">
                  <a16:creationId xmlns:a16="http://schemas.microsoft.com/office/drawing/2014/main" id="{EFAEF545-6F6D-AA6D-F5EC-70F8C1C1B1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21164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4" name="Straight Connector 9303">
              <a:extLst>
                <a:ext uri="{FF2B5EF4-FFF2-40B4-BE49-F238E27FC236}">
                  <a16:creationId xmlns:a16="http://schemas.microsoft.com/office/drawing/2014/main" id="{7123800E-DF2C-730E-ED19-AE6CABDF9D5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145931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5" name="Straight Connector 9304">
              <a:extLst>
                <a:ext uri="{FF2B5EF4-FFF2-40B4-BE49-F238E27FC236}">
                  <a16:creationId xmlns:a16="http://schemas.microsoft.com/office/drawing/2014/main" id="{21D9CF8F-C754-E36D-18C2-09030E7D2A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70698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6" name="Straight Connector 9305">
              <a:extLst>
                <a:ext uri="{FF2B5EF4-FFF2-40B4-BE49-F238E27FC236}">
                  <a16:creationId xmlns:a16="http://schemas.microsoft.com/office/drawing/2014/main" id="{D4D73569-63DA-1F44-A567-24BDE8C70C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95465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7" name="Straight Connector 9306">
              <a:extLst>
                <a:ext uri="{FF2B5EF4-FFF2-40B4-BE49-F238E27FC236}">
                  <a16:creationId xmlns:a16="http://schemas.microsoft.com/office/drawing/2014/main" id="{699A4B2F-1326-7FDE-E2BC-9B19EB00C5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20233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8" name="Straight Connector 9307">
              <a:extLst>
                <a:ext uri="{FF2B5EF4-FFF2-40B4-BE49-F238E27FC236}">
                  <a16:creationId xmlns:a16="http://schemas.microsoft.com/office/drawing/2014/main" id="{74B90375-C621-FC31-0EA8-12BF68ED87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845000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9" name="Straight Connector 9308">
              <a:extLst>
                <a:ext uri="{FF2B5EF4-FFF2-40B4-BE49-F238E27FC236}">
                  <a16:creationId xmlns:a16="http://schemas.microsoft.com/office/drawing/2014/main" id="{44EC5E8F-AA7F-BFBF-C692-C714632E097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269767" y="4447999"/>
              <a:ext cx="0" cy="5926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310" name="TextBox 9309">
            <a:extLst>
              <a:ext uri="{FF2B5EF4-FFF2-40B4-BE49-F238E27FC236}">
                <a16:creationId xmlns:a16="http://schemas.microsoft.com/office/drawing/2014/main" id="{D5BCA9D6-F3F4-8B24-627C-36F550DCF201}"/>
              </a:ext>
            </a:extLst>
          </p:cNvPr>
          <p:cNvSpPr txBox="1"/>
          <p:nvPr/>
        </p:nvSpPr>
        <p:spPr bwMode="auto">
          <a:xfrm>
            <a:off x="6739670" y="1740098"/>
            <a:ext cx="688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1.00</a:t>
            </a:r>
          </a:p>
        </p:txBody>
      </p:sp>
      <p:sp>
        <p:nvSpPr>
          <p:cNvPr id="9311" name="TextBox 9310">
            <a:extLst>
              <a:ext uri="{FF2B5EF4-FFF2-40B4-BE49-F238E27FC236}">
                <a16:creationId xmlns:a16="http://schemas.microsoft.com/office/drawing/2014/main" id="{B4483B70-EBCA-4F75-6C10-40319263121D}"/>
              </a:ext>
            </a:extLst>
          </p:cNvPr>
          <p:cNvSpPr txBox="1"/>
          <p:nvPr/>
        </p:nvSpPr>
        <p:spPr bwMode="auto">
          <a:xfrm>
            <a:off x="6739670" y="2370907"/>
            <a:ext cx="688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0.75</a:t>
            </a:r>
          </a:p>
        </p:txBody>
      </p:sp>
      <p:sp>
        <p:nvSpPr>
          <p:cNvPr id="9312" name="TextBox 9311">
            <a:extLst>
              <a:ext uri="{FF2B5EF4-FFF2-40B4-BE49-F238E27FC236}">
                <a16:creationId xmlns:a16="http://schemas.microsoft.com/office/drawing/2014/main" id="{F5235909-BA47-E109-C9A2-E192347B1356}"/>
              </a:ext>
            </a:extLst>
          </p:cNvPr>
          <p:cNvSpPr txBox="1"/>
          <p:nvPr/>
        </p:nvSpPr>
        <p:spPr bwMode="auto">
          <a:xfrm>
            <a:off x="6739670" y="3001716"/>
            <a:ext cx="688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0.50</a:t>
            </a:r>
          </a:p>
        </p:txBody>
      </p:sp>
      <p:sp>
        <p:nvSpPr>
          <p:cNvPr id="9313" name="TextBox 9312">
            <a:extLst>
              <a:ext uri="{FF2B5EF4-FFF2-40B4-BE49-F238E27FC236}">
                <a16:creationId xmlns:a16="http://schemas.microsoft.com/office/drawing/2014/main" id="{489B1FC6-D427-86D0-8393-71AB1956FFDC}"/>
              </a:ext>
            </a:extLst>
          </p:cNvPr>
          <p:cNvSpPr txBox="1"/>
          <p:nvPr/>
        </p:nvSpPr>
        <p:spPr bwMode="auto">
          <a:xfrm>
            <a:off x="6739670" y="3632525"/>
            <a:ext cx="688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0.25</a:t>
            </a:r>
          </a:p>
        </p:txBody>
      </p:sp>
      <p:sp>
        <p:nvSpPr>
          <p:cNvPr id="9314" name="TextBox 9313">
            <a:extLst>
              <a:ext uri="{FF2B5EF4-FFF2-40B4-BE49-F238E27FC236}">
                <a16:creationId xmlns:a16="http://schemas.microsoft.com/office/drawing/2014/main" id="{9332D1AF-475F-6724-4091-1E1E3DCD2650}"/>
              </a:ext>
            </a:extLst>
          </p:cNvPr>
          <p:cNvSpPr txBox="1"/>
          <p:nvPr/>
        </p:nvSpPr>
        <p:spPr bwMode="auto">
          <a:xfrm>
            <a:off x="6739670" y="4263332"/>
            <a:ext cx="688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315" name="TextBox 9314">
            <a:extLst>
              <a:ext uri="{FF2B5EF4-FFF2-40B4-BE49-F238E27FC236}">
                <a16:creationId xmlns:a16="http://schemas.microsoft.com/office/drawing/2014/main" id="{ADD66271-DB16-53BF-2BEA-C0CD5C531251}"/>
              </a:ext>
            </a:extLst>
          </p:cNvPr>
          <p:cNvSpPr txBox="1"/>
          <p:nvPr/>
        </p:nvSpPr>
        <p:spPr bwMode="auto">
          <a:xfrm rot="16200000">
            <a:off x="5393604" y="3048142"/>
            <a:ext cx="26019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Overall Survival</a:t>
            </a:r>
          </a:p>
        </p:txBody>
      </p:sp>
      <p:sp>
        <p:nvSpPr>
          <p:cNvPr id="9316" name="TextBox 9315">
            <a:extLst>
              <a:ext uri="{FF2B5EF4-FFF2-40B4-BE49-F238E27FC236}">
                <a16:creationId xmlns:a16="http://schemas.microsoft.com/office/drawing/2014/main" id="{9C1F1611-69B1-B12A-BDEE-008677F6DCE9}"/>
              </a:ext>
            </a:extLst>
          </p:cNvPr>
          <p:cNvSpPr txBox="1"/>
          <p:nvPr/>
        </p:nvSpPr>
        <p:spPr bwMode="auto">
          <a:xfrm>
            <a:off x="7446862" y="4756043"/>
            <a:ext cx="38304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Mo Since Randomization</a:t>
            </a:r>
          </a:p>
        </p:txBody>
      </p:sp>
      <p:sp>
        <p:nvSpPr>
          <p:cNvPr id="9317" name="TextBox 9316">
            <a:extLst>
              <a:ext uri="{FF2B5EF4-FFF2-40B4-BE49-F238E27FC236}">
                <a16:creationId xmlns:a16="http://schemas.microsoft.com/office/drawing/2014/main" id="{4BA60FDB-9FA6-1A5D-28C3-9FBE2EEA45A9}"/>
              </a:ext>
            </a:extLst>
          </p:cNvPr>
          <p:cNvSpPr txBox="1"/>
          <p:nvPr/>
        </p:nvSpPr>
        <p:spPr bwMode="auto">
          <a:xfrm>
            <a:off x="11018292" y="4451150"/>
            <a:ext cx="4973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54</a:t>
            </a:r>
          </a:p>
        </p:txBody>
      </p:sp>
      <p:sp>
        <p:nvSpPr>
          <p:cNvPr id="9318" name="TextBox 9317">
            <a:extLst>
              <a:ext uri="{FF2B5EF4-FFF2-40B4-BE49-F238E27FC236}">
                <a16:creationId xmlns:a16="http://schemas.microsoft.com/office/drawing/2014/main" id="{7AD63083-6AC3-64BA-4C02-FFAACC82CAFD}"/>
              </a:ext>
            </a:extLst>
          </p:cNvPr>
          <p:cNvSpPr txBox="1"/>
          <p:nvPr/>
        </p:nvSpPr>
        <p:spPr bwMode="auto">
          <a:xfrm>
            <a:off x="7231078" y="4451150"/>
            <a:ext cx="43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319" name="TextBox 9318">
            <a:extLst>
              <a:ext uri="{FF2B5EF4-FFF2-40B4-BE49-F238E27FC236}">
                <a16:creationId xmlns:a16="http://schemas.microsoft.com/office/drawing/2014/main" id="{63CB8733-495D-B4CE-F63F-387BEC4F1A15}"/>
              </a:ext>
            </a:extLst>
          </p:cNvPr>
          <p:cNvSpPr txBox="1"/>
          <p:nvPr/>
        </p:nvSpPr>
        <p:spPr bwMode="auto">
          <a:xfrm>
            <a:off x="7656680" y="4451150"/>
            <a:ext cx="43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</a:p>
        </p:txBody>
      </p:sp>
      <p:sp>
        <p:nvSpPr>
          <p:cNvPr id="9320" name="TextBox 9319">
            <a:extLst>
              <a:ext uri="{FF2B5EF4-FFF2-40B4-BE49-F238E27FC236}">
                <a16:creationId xmlns:a16="http://schemas.microsoft.com/office/drawing/2014/main" id="{F3673813-83E2-9936-7425-A92C159E4DB8}"/>
              </a:ext>
            </a:extLst>
          </p:cNvPr>
          <p:cNvSpPr txBox="1"/>
          <p:nvPr/>
        </p:nvSpPr>
        <p:spPr bwMode="auto">
          <a:xfrm>
            <a:off x="8082282" y="4451150"/>
            <a:ext cx="43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9321" name="TextBox 9320">
            <a:extLst>
              <a:ext uri="{FF2B5EF4-FFF2-40B4-BE49-F238E27FC236}">
                <a16:creationId xmlns:a16="http://schemas.microsoft.com/office/drawing/2014/main" id="{8D723746-AD43-F888-BEFB-8A73475965E7}"/>
              </a:ext>
            </a:extLst>
          </p:cNvPr>
          <p:cNvSpPr txBox="1"/>
          <p:nvPr/>
        </p:nvSpPr>
        <p:spPr bwMode="auto">
          <a:xfrm>
            <a:off x="8507884" y="4451150"/>
            <a:ext cx="43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18</a:t>
            </a:r>
          </a:p>
        </p:txBody>
      </p:sp>
      <p:sp>
        <p:nvSpPr>
          <p:cNvPr id="9322" name="TextBox 9321">
            <a:extLst>
              <a:ext uri="{FF2B5EF4-FFF2-40B4-BE49-F238E27FC236}">
                <a16:creationId xmlns:a16="http://schemas.microsoft.com/office/drawing/2014/main" id="{7D29382B-B061-1F34-1DDA-E9ECD13EBD28}"/>
              </a:ext>
            </a:extLst>
          </p:cNvPr>
          <p:cNvSpPr txBox="1"/>
          <p:nvPr/>
        </p:nvSpPr>
        <p:spPr bwMode="auto">
          <a:xfrm>
            <a:off x="8933486" y="4451150"/>
            <a:ext cx="43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24</a:t>
            </a:r>
          </a:p>
        </p:txBody>
      </p:sp>
      <p:sp>
        <p:nvSpPr>
          <p:cNvPr id="9323" name="TextBox 9322">
            <a:extLst>
              <a:ext uri="{FF2B5EF4-FFF2-40B4-BE49-F238E27FC236}">
                <a16:creationId xmlns:a16="http://schemas.microsoft.com/office/drawing/2014/main" id="{871D5096-66B8-D6CE-FD4C-CA0B857770FC}"/>
              </a:ext>
            </a:extLst>
          </p:cNvPr>
          <p:cNvSpPr txBox="1"/>
          <p:nvPr/>
        </p:nvSpPr>
        <p:spPr bwMode="auto">
          <a:xfrm>
            <a:off x="9359088" y="4451150"/>
            <a:ext cx="43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30</a:t>
            </a:r>
          </a:p>
        </p:txBody>
      </p:sp>
      <p:sp>
        <p:nvSpPr>
          <p:cNvPr id="9324" name="TextBox 9323">
            <a:extLst>
              <a:ext uri="{FF2B5EF4-FFF2-40B4-BE49-F238E27FC236}">
                <a16:creationId xmlns:a16="http://schemas.microsoft.com/office/drawing/2014/main" id="{1AC7E0D5-9798-5443-5A4E-98D787999978}"/>
              </a:ext>
            </a:extLst>
          </p:cNvPr>
          <p:cNvSpPr txBox="1"/>
          <p:nvPr/>
        </p:nvSpPr>
        <p:spPr bwMode="auto">
          <a:xfrm>
            <a:off x="9784690" y="4451150"/>
            <a:ext cx="43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36</a:t>
            </a:r>
          </a:p>
        </p:txBody>
      </p:sp>
      <p:sp>
        <p:nvSpPr>
          <p:cNvPr id="9325" name="TextBox 9324">
            <a:extLst>
              <a:ext uri="{FF2B5EF4-FFF2-40B4-BE49-F238E27FC236}">
                <a16:creationId xmlns:a16="http://schemas.microsoft.com/office/drawing/2014/main" id="{5C5CCFB7-9803-500B-95C1-3A78C10525DB}"/>
              </a:ext>
            </a:extLst>
          </p:cNvPr>
          <p:cNvSpPr txBox="1"/>
          <p:nvPr/>
        </p:nvSpPr>
        <p:spPr bwMode="auto">
          <a:xfrm>
            <a:off x="10210292" y="4451150"/>
            <a:ext cx="431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42</a:t>
            </a:r>
          </a:p>
        </p:txBody>
      </p:sp>
      <p:sp>
        <p:nvSpPr>
          <p:cNvPr id="9326" name="TextBox 9325">
            <a:extLst>
              <a:ext uri="{FF2B5EF4-FFF2-40B4-BE49-F238E27FC236}">
                <a16:creationId xmlns:a16="http://schemas.microsoft.com/office/drawing/2014/main" id="{56F542C1-6D5B-1AFC-C2BF-1BA8611F5383}"/>
              </a:ext>
            </a:extLst>
          </p:cNvPr>
          <p:cNvSpPr txBox="1"/>
          <p:nvPr/>
        </p:nvSpPr>
        <p:spPr bwMode="auto">
          <a:xfrm>
            <a:off x="10592693" y="4451150"/>
            <a:ext cx="4973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48</a:t>
            </a:r>
          </a:p>
        </p:txBody>
      </p:sp>
      <p:cxnSp>
        <p:nvCxnSpPr>
          <p:cNvPr id="9327" name="Straight Connector 9326">
            <a:extLst>
              <a:ext uri="{FF2B5EF4-FFF2-40B4-BE49-F238E27FC236}">
                <a16:creationId xmlns:a16="http://schemas.microsoft.com/office/drawing/2014/main" id="{4EC3D826-BC65-2F43-205A-63C3D9AAADBB}"/>
              </a:ext>
            </a:extLst>
          </p:cNvPr>
          <p:cNvCxnSpPr>
            <a:cxnSpLocks/>
          </p:cNvCxnSpPr>
          <p:nvPr/>
        </p:nvCxnSpPr>
        <p:spPr bwMode="auto">
          <a:xfrm>
            <a:off x="7446862" y="3180696"/>
            <a:ext cx="2162805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329" name="Straight Connector 9328">
            <a:extLst>
              <a:ext uri="{FF2B5EF4-FFF2-40B4-BE49-F238E27FC236}">
                <a16:creationId xmlns:a16="http://schemas.microsoft.com/office/drawing/2014/main" id="{79031B0E-264F-2386-ED8F-78789A65A173}"/>
              </a:ext>
            </a:extLst>
          </p:cNvPr>
          <p:cNvCxnSpPr>
            <a:cxnSpLocks/>
          </p:cNvCxnSpPr>
          <p:nvPr/>
        </p:nvCxnSpPr>
        <p:spPr bwMode="auto">
          <a:xfrm>
            <a:off x="9601178" y="3191882"/>
            <a:ext cx="0" cy="1245596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9330" name="TextBox 9329">
            <a:extLst>
              <a:ext uri="{FF2B5EF4-FFF2-40B4-BE49-F238E27FC236}">
                <a16:creationId xmlns:a16="http://schemas.microsoft.com/office/drawing/2014/main" id="{FDDF7F7A-93E5-C958-E9F0-7AA469E68521}"/>
              </a:ext>
            </a:extLst>
          </p:cNvPr>
          <p:cNvSpPr txBox="1"/>
          <p:nvPr/>
        </p:nvSpPr>
        <p:spPr bwMode="auto">
          <a:xfrm>
            <a:off x="9600511" y="2842142"/>
            <a:ext cx="6512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NR</a:t>
            </a:r>
          </a:p>
        </p:txBody>
      </p:sp>
      <p:sp>
        <p:nvSpPr>
          <p:cNvPr id="9331" name="TextBox 9330">
            <a:extLst>
              <a:ext uri="{FF2B5EF4-FFF2-40B4-BE49-F238E27FC236}">
                <a16:creationId xmlns:a16="http://schemas.microsoft.com/office/drawing/2014/main" id="{EAC16358-844C-4AB4-A146-47DB46FEF251}"/>
              </a:ext>
            </a:extLst>
          </p:cNvPr>
          <p:cNvSpPr txBox="1"/>
          <p:nvPr/>
        </p:nvSpPr>
        <p:spPr bwMode="auto">
          <a:xfrm>
            <a:off x="8528678" y="3181942"/>
            <a:ext cx="10718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31.1 mo</a:t>
            </a:r>
          </a:p>
        </p:txBody>
      </p:sp>
      <p:sp>
        <p:nvSpPr>
          <p:cNvPr id="9332" name="TextBox 9331">
            <a:extLst>
              <a:ext uri="{FF2B5EF4-FFF2-40B4-BE49-F238E27FC236}">
                <a16:creationId xmlns:a16="http://schemas.microsoft.com/office/drawing/2014/main" id="{B0909984-0292-8EB3-237C-58B9C91C8BEF}"/>
              </a:ext>
            </a:extLst>
          </p:cNvPr>
          <p:cNvSpPr txBox="1"/>
          <p:nvPr/>
        </p:nvSpPr>
        <p:spPr bwMode="auto">
          <a:xfrm>
            <a:off x="7231078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24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25</a:t>
            </a:r>
          </a:p>
        </p:txBody>
      </p:sp>
      <p:sp>
        <p:nvSpPr>
          <p:cNvPr id="9333" name="TextBox 9332">
            <a:extLst>
              <a:ext uri="{FF2B5EF4-FFF2-40B4-BE49-F238E27FC236}">
                <a16:creationId xmlns:a16="http://schemas.microsoft.com/office/drawing/2014/main" id="{797116C6-7A3B-FB33-050A-379B11FD74A9}"/>
              </a:ext>
            </a:extLst>
          </p:cNvPr>
          <p:cNvSpPr txBox="1"/>
          <p:nvPr/>
        </p:nvSpPr>
        <p:spPr bwMode="auto">
          <a:xfrm>
            <a:off x="5836764" y="4691520"/>
            <a:ext cx="153694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b" anchorCtr="0">
            <a:spAutoFit/>
          </a:bodyPr>
          <a:lstStyle/>
          <a:p>
            <a:pPr lvl="0" algn="r">
              <a:spcBef>
                <a:spcPct val="50000"/>
              </a:spcBef>
              <a:defRPr/>
            </a:pPr>
            <a:r>
              <a:rPr lang="en-U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Patients at Risk, n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Capivasertib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Placebo</a:t>
            </a:r>
          </a:p>
        </p:txBody>
      </p:sp>
      <p:sp>
        <p:nvSpPr>
          <p:cNvPr id="9334" name="TextBox 9333">
            <a:extLst>
              <a:ext uri="{FF2B5EF4-FFF2-40B4-BE49-F238E27FC236}">
                <a16:creationId xmlns:a16="http://schemas.microsoft.com/office/drawing/2014/main" id="{5D78C439-5FFE-2236-BA66-2C4E192C3361}"/>
              </a:ext>
            </a:extLst>
          </p:cNvPr>
          <p:cNvSpPr txBox="1"/>
          <p:nvPr/>
        </p:nvSpPr>
        <p:spPr bwMode="auto">
          <a:xfrm>
            <a:off x="7655357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23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24</a:t>
            </a:r>
          </a:p>
        </p:txBody>
      </p:sp>
      <p:sp>
        <p:nvSpPr>
          <p:cNvPr id="9335" name="TextBox 9334">
            <a:extLst>
              <a:ext uri="{FF2B5EF4-FFF2-40B4-BE49-F238E27FC236}">
                <a16:creationId xmlns:a16="http://schemas.microsoft.com/office/drawing/2014/main" id="{1EEEB5D5-F2E0-DEDD-014B-14F21C202101}"/>
              </a:ext>
            </a:extLst>
          </p:cNvPr>
          <p:cNvSpPr txBox="1"/>
          <p:nvPr/>
        </p:nvSpPr>
        <p:spPr bwMode="auto">
          <a:xfrm>
            <a:off x="8079635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21</a:t>
            </a:r>
          </a:p>
        </p:txBody>
      </p:sp>
      <p:sp>
        <p:nvSpPr>
          <p:cNvPr id="9336" name="TextBox 9335">
            <a:extLst>
              <a:ext uri="{FF2B5EF4-FFF2-40B4-BE49-F238E27FC236}">
                <a16:creationId xmlns:a16="http://schemas.microsoft.com/office/drawing/2014/main" id="{FEB6EF96-33F5-435C-74B1-A6885B443EC9}"/>
              </a:ext>
            </a:extLst>
          </p:cNvPr>
          <p:cNvSpPr txBox="1"/>
          <p:nvPr/>
        </p:nvSpPr>
        <p:spPr bwMode="auto">
          <a:xfrm>
            <a:off x="8503912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18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9337" name="TextBox 9336">
            <a:extLst>
              <a:ext uri="{FF2B5EF4-FFF2-40B4-BE49-F238E27FC236}">
                <a16:creationId xmlns:a16="http://schemas.microsoft.com/office/drawing/2014/main" id="{98F67377-1D53-820A-CC5F-ECB5E2E3D9A7}"/>
              </a:ext>
            </a:extLst>
          </p:cNvPr>
          <p:cNvSpPr txBox="1"/>
          <p:nvPr/>
        </p:nvSpPr>
        <p:spPr bwMode="auto">
          <a:xfrm>
            <a:off x="8928192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13</a:t>
            </a:r>
          </a:p>
        </p:txBody>
      </p:sp>
      <p:sp>
        <p:nvSpPr>
          <p:cNvPr id="9338" name="TextBox 9337">
            <a:extLst>
              <a:ext uri="{FF2B5EF4-FFF2-40B4-BE49-F238E27FC236}">
                <a16:creationId xmlns:a16="http://schemas.microsoft.com/office/drawing/2014/main" id="{DA34FB44-B6D7-8A38-997B-612C10A130B4}"/>
              </a:ext>
            </a:extLst>
          </p:cNvPr>
          <p:cNvSpPr txBox="1"/>
          <p:nvPr/>
        </p:nvSpPr>
        <p:spPr bwMode="auto">
          <a:xfrm>
            <a:off x="9352469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</a:t>
            </a:r>
          </a:p>
        </p:txBody>
      </p:sp>
      <p:sp>
        <p:nvSpPr>
          <p:cNvPr id="9339" name="TextBox 9338">
            <a:extLst>
              <a:ext uri="{FF2B5EF4-FFF2-40B4-BE49-F238E27FC236}">
                <a16:creationId xmlns:a16="http://schemas.microsoft.com/office/drawing/2014/main" id="{60A2D35A-AC2C-45D1-E11B-E6F97B44727F}"/>
              </a:ext>
            </a:extLst>
          </p:cNvPr>
          <p:cNvSpPr txBox="1"/>
          <p:nvPr/>
        </p:nvSpPr>
        <p:spPr bwMode="auto">
          <a:xfrm>
            <a:off x="9776749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</a:p>
        </p:txBody>
      </p:sp>
      <p:sp>
        <p:nvSpPr>
          <p:cNvPr id="9340" name="TextBox 9339">
            <a:extLst>
              <a:ext uri="{FF2B5EF4-FFF2-40B4-BE49-F238E27FC236}">
                <a16:creationId xmlns:a16="http://schemas.microsoft.com/office/drawing/2014/main" id="{848AC482-F6BC-6E78-C82D-559C5B17FAA8}"/>
              </a:ext>
            </a:extLst>
          </p:cNvPr>
          <p:cNvSpPr txBox="1"/>
          <p:nvPr/>
        </p:nvSpPr>
        <p:spPr bwMode="auto">
          <a:xfrm>
            <a:off x="10201027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341" name="TextBox 9340">
            <a:extLst>
              <a:ext uri="{FF2B5EF4-FFF2-40B4-BE49-F238E27FC236}">
                <a16:creationId xmlns:a16="http://schemas.microsoft.com/office/drawing/2014/main" id="{84ECF20D-8F53-745B-47C4-0425FD1D36E1}"/>
              </a:ext>
            </a:extLst>
          </p:cNvPr>
          <p:cNvSpPr txBox="1"/>
          <p:nvPr/>
        </p:nvSpPr>
        <p:spPr bwMode="auto">
          <a:xfrm>
            <a:off x="10625305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342" name="TextBox 9341">
            <a:extLst>
              <a:ext uri="{FF2B5EF4-FFF2-40B4-BE49-F238E27FC236}">
                <a16:creationId xmlns:a16="http://schemas.microsoft.com/office/drawing/2014/main" id="{5F523B66-2F76-F7E9-A241-C95DEAD79C21}"/>
              </a:ext>
            </a:extLst>
          </p:cNvPr>
          <p:cNvSpPr txBox="1"/>
          <p:nvPr/>
        </p:nvSpPr>
        <p:spPr bwMode="auto">
          <a:xfrm>
            <a:off x="11049582" y="5122407"/>
            <a:ext cx="4315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346" name="TextBox 9345">
            <a:extLst>
              <a:ext uri="{FF2B5EF4-FFF2-40B4-BE49-F238E27FC236}">
                <a16:creationId xmlns:a16="http://schemas.microsoft.com/office/drawing/2014/main" id="{3DA42E52-3042-121B-6904-E152ED84D503}"/>
              </a:ext>
            </a:extLst>
          </p:cNvPr>
          <p:cNvSpPr txBox="1"/>
          <p:nvPr/>
        </p:nvSpPr>
        <p:spPr bwMode="auto">
          <a:xfrm>
            <a:off x="6509676" y="5656439"/>
            <a:ext cx="51166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HR: 1.43 (95% CI: 0.63-3.23)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349" name="Freeform 9348">
            <a:extLst>
              <a:ext uri="{FF2B5EF4-FFF2-40B4-BE49-F238E27FC236}">
                <a16:creationId xmlns:a16="http://schemas.microsoft.com/office/drawing/2014/main" id="{B805CDCA-24E6-1557-1802-01BF36F9D1BC}"/>
              </a:ext>
            </a:extLst>
          </p:cNvPr>
          <p:cNvSpPr/>
          <p:nvPr/>
        </p:nvSpPr>
        <p:spPr bwMode="auto">
          <a:xfrm>
            <a:off x="1765300" y="1911943"/>
            <a:ext cx="2740025" cy="2530475"/>
          </a:xfrm>
          <a:custGeom>
            <a:avLst/>
            <a:gdLst>
              <a:gd name="connsiteX0" fmla="*/ 2740025 w 2740025"/>
              <a:gd name="connsiteY0" fmla="*/ 2530475 h 2530475"/>
              <a:gd name="connsiteX1" fmla="*/ 2740025 w 2740025"/>
              <a:gd name="connsiteY1" fmla="*/ 2355850 h 2530475"/>
              <a:gd name="connsiteX2" fmla="*/ 2540000 w 2740025"/>
              <a:gd name="connsiteY2" fmla="*/ 2355850 h 2530475"/>
              <a:gd name="connsiteX3" fmla="*/ 2540000 w 2740025"/>
              <a:gd name="connsiteY3" fmla="*/ 2184400 h 2530475"/>
              <a:gd name="connsiteX4" fmla="*/ 2241550 w 2740025"/>
              <a:gd name="connsiteY4" fmla="*/ 2184400 h 2530475"/>
              <a:gd name="connsiteX5" fmla="*/ 2241550 w 2740025"/>
              <a:gd name="connsiteY5" fmla="*/ 2105025 h 2530475"/>
              <a:gd name="connsiteX6" fmla="*/ 1958975 w 2740025"/>
              <a:gd name="connsiteY6" fmla="*/ 2105025 h 2530475"/>
              <a:gd name="connsiteX7" fmla="*/ 1958975 w 2740025"/>
              <a:gd name="connsiteY7" fmla="*/ 2016125 h 2530475"/>
              <a:gd name="connsiteX8" fmla="*/ 1866900 w 2740025"/>
              <a:gd name="connsiteY8" fmla="*/ 2016125 h 2530475"/>
              <a:gd name="connsiteX9" fmla="*/ 1866900 w 2740025"/>
              <a:gd name="connsiteY9" fmla="*/ 1927225 h 2530475"/>
              <a:gd name="connsiteX10" fmla="*/ 1733550 w 2740025"/>
              <a:gd name="connsiteY10" fmla="*/ 1927225 h 2530475"/>
              <a:gd name="connsiteX11" fmla="*/ 1733550 w 2740025"/>
              <a:gd name="connsiteY11" fmla="*/ 1851025 h 2530475"/>
              <a:gd name="connsiteX12" fmla="*/ 1657350 w 2740025"/>
              <a:gd name="connsiteY12" fmla="*/ 1851025 h 2530475"/>
              <a:gd name="connsiteX13" fmla="*/ 1657350 w 2740025"/>
              <a:gd name="connsiteY13" fmla="*/ 1774825 h 2530475"/>
              <a:gd name="connsiteX14" fmla="*/ 1577975 w 2740025"/>
              <a:gd name="connsiteY14" fmla="*/ 1774825 h 2530475"/>
              <a:gd name="connsiteX15" fmla="*/ 1577975 w 2740025"/>
              <a:gd name="connsiteY15" fmla="*/ 1708150 h 2530475"/>
              <a:gd name="connsiteX16" fmla="*/ 1444625 w 2740025"/>
              <a:gd name="connsiteY16" fmla="*/ 1708150 h 2530475"/>
              <a:gd name="connsiteX17" fmla="*/ 1444625 w 2740025"/>
              <a:gd name="connsiteY17" fmla="*/ 1584325 h 2530475"/>
              <a:gd name="connsiteX18" fmla="*/ 1416050 w 2740025"/>
              <a:gd name="connsiteY18" fmla="*/ 1584325 h 2530475"/>
              <a:gd name="connsiteX19" fmla="*/ 1416050 w 2740025"/>
              <a:gd name="connsiteY19" fmla="*/ 1533525 h 2530475"/>
              <a:gd name="connsiteX20" fmla="*/ 1406525 w 2740025"/>
              <a:gd name="connsiteY20" fmla="*/ 1533525 h 2530475"/>
              <a:gd name="connsiteX21" fmla="*/ 1406525 w 2740025"/>
              <a:gd name="connsiteY21" fmla="*/ 1482725 h 2530475"/>
              <a:gd name="connsiteX22" fmla="*/ 1371600 w 2740025"/>
              <a:gd name="connsiteY22" fmla="*/ 1482725 h 2530475"/>
              <a:gd name="connsiteX23" fmla="*/ 1371600 w 2740025"/>
              <a:gd name="connsiteY23" fmla="*/ 1425575 h 2530475"/>
              <a:gd name="connsiteX24" fmla="*/ 1355725 w 2740025"/>
              <a:gd name="connsiteY24" fmla="*/ 1425575 h 2530475"/>
              <a:gd name="connsiteX25" fmla="*/ 1355725 w 2740025"/>
              <a:gd name="connsiteY25" fmla="*/ 1374775 h 2530475"/>
              <a:gd name="connsiteX26" fmla="*/ 1260475 w 2740025"/>
              <a:gd name="connsiteY26" fmla="*/ 1374775 h 2530475"/>
              <a:gd name="connsiteX27" fmla="*/ 1260475 w 2740025"/>
              <a:gd name="connsiteY27" fmla="*/ 1162050 h 2530475"/>
              <a:gd name="connsiteX28" fmla="*/ 1225550 w 2740025"/>
              <a:gd name="connsiteY28" fmla="*/ 1162050 h 2530475"/>
              <a:gd name="connsiteX29" fmla="*/ 1225550 w 2740025"/>
              <a:gd name="connsiteY29" fmla="*/ 1117600 h 2530475"/>
              <a:gd name="connsiteX30" fmla="*/ 1225550 w 2740025"/>
              <a:gd name="connsiteY30" fmla="*/ 1117600 h 2530475"/>
              <a:gd name="connsiteX31" fmla="*/ 1206500 w 2740025"/>
              <a:gd name="connsiteY31" fmla="*/ 1117600 h 2530475"/>
              <a:gd name="connsiteX32" fmla="*/ 1206500 w 2740025"/>
              <a:gd name="connsiteY32" fmla="*/ 1050925 h 2530475"/>
              <a:gd name="connsiteX33" fmla="*/ 1130300 w 2740025"/>
              <a:gd name="connsiteY33" fmla="*/ 1050925 h 2530475"/>
              <a:gd name="connsiteX34" fmla="*/ 1130300 w 2740025"/>
              <a:gd name="connsiteY34" fmla="*/ 952500 h 2530475"/>
              <a:gd name="connsiteX35" fmla="*/ 1069975 w 2740025"/>
              <a:gd name="connsiteY35" fmla="*/ 952500 h 2530475"/>
              <a:gd name="connsiteX36" fmla="*/ 1069975 w 2740025"/>
              <a:gd name="connsiteY36" fmla="*/ 885825 h 2530475"/>
              <a:gd name="connsiteX37" fmla="*/ 1028700 w 2740025"/>
              <a:gd name="connsiteY37" fmla="*/ 885825 h 2530475"/>
              <a:gd name="connsiteX38" fmla="*/ 1028700 w 2740025"/>
              <a:gd name="connsiteY38" fmla="*/ 838200 h 2530475"/>
              <a:gd name="connsiteX39" fmla="*/ 968375 w 2740025"/>
              <a:gd name="connsiteY39" fmla="*/ 838200 h 2530475"/>
              <a:gd name="connsiteX40" fmla="*/ 968375 w 2740025"/>
              <a:gd name="connsiteY40" fmla="*/ 790575 h 2530475"/>
              <a:gd name="connsiteX41" fmla="*/ 923925 w 2740025"/>
              <a:gd name="connsiteY41" fmla="*/ 790575 h 2530475"/>
              <a:gd name="connsiteX42" fmla="*/ 923925 w 2740025"/>
              <a:gd name="connsiteY42" fmla="*/ 736600 h 2530475"/>
              <a:gd name="connsiteX43" fmla="*/ 885825 w 2740025"/>
              <a:gd name="connsiteY43" fmla="*/ 736600 h 2530475"/>
              <a:gd name="connsiteX44" fmla="*/ 885825 w 2740025"/>
              <a:gd name="connsiteY44" fmla="*/ 679450 h 2530475"/>
              <a:gd name="connsiteX45" fmla="*/ 885825 w 2740025"/>
              <a:gd name="connsiteY45" fmla="*/ 679450 h 2530475"/>
              <a:gd name="connsiteX46" fmla="*/ 857250 w 2740025"/>
              <a:gd name="connsiteY46" fmla="*/ 679450 h 2530475"/>
              <a:gd name="connsiteX47" fmla="*/ 857250 w 2740025"/>
              <a:gd name="connsiteY47" fmla="*/ 581025 h 2530475"/>
              <a:gd name="connsiteX48" fmla="*/ 847725 w 2740025"/>
              <a:gd name="connsiteY48" fmla="*/ 581025 h 2530475"/>
              <a:gd name="connsiteX49" fmla="*/ 847725 w 2740025"/>
              <a:gd name="connsiteY49" fmla="*/ 527050 h 2530475"/>
              <a:gd name="connsiteX50" fmla="*/ 806450 w 2740025"/>
              <a:gd name="connsiteY50" fmla="*/ 527050 h 2530475"/>
              <a:gd name="connsiteX51" fmla="*/ 806450 w 2740025"/>
              <a:gd name="connsiteY51" fmla="*/ 469900 h 2530475"/>
              <a:gd name="connsiteX52" fmla="*/ 787400 w 2740025"/>
              <a:gd name="connsiteY52" fmla="*/ 469900 h 2530475"/>
              <a:gd name="connsiteX53" fmla="*/ 787400 w 2740025"/>
              <a:gd name="connsiteY53" fmla="*/ 428625 h 2530475"/>
              <a:gd name="connsiteX54" fmla="*/ 660400 w 2740025"/>
              <a:gd name="connsiteY54" fmla="*/ 428625 h 2530475"/>
              <a:gd name="connsiteX55" fmla="*/ 660400 w 2740025"/>
              <a:gd name="connsiteY55" fmla="*/ 355600 h 2530475"/>
              <a:gd name="connsiteX56" fmla="*/ 609600 w 2740025"/>
              <a:gd name="connsiteY56" fmla="*/ 355600 h 2530475"/>
              <a:gd name="connsiteX57" fmla="*/ 609600 w 2740025"/>
              <a:gd name="connsiteY57" fmla="*/ 314325 h 2530475"/>
              <a:gd name="connsiteX58" fmla="*/ 587375 w 2740025"/>
              <a:gd name="connsiteY58" fmla="*/ 314325 h 2530475"/>
              <a:gd name="connsiteX59" fmla="*/ 587375 w 2740025"/>
              <a:gd name="connsiteY59" fmla="*/ 206375 h 2530475"/>
              <a:gd name="connsiteX60" fmla="*/ 482600 w 2740025"/>
              <a:gd name="connsiteY60" fmla="*/ 206375 h 2530475"/>
              <a:gd name="connsiteX61" fmla="*/ 482600 w 2740025"/>
              <a:gd name="connsiteY61" fmla="*/ 152400 h 2530475"/>
              <a:gd name="connsiteX62" fmla="*/ 447675 w 2740025"/>
              <a:gd name="connsiteY62" fmla="*/ 152400 h 2530475"/>
              <a:gd name="connsiteX63" fmla="*/ 447675 w 2740025"/>
              <a:gd name="connsiteY63" fmla="*/ 111125 h 2530475"/>
              <a:gd name="connsiteX64" fmla="*/ 415925 w 2740025"/>
              <a:gd name="connsiteY64" fmla="*/ 111125 h 2530475"/>
              <a:gd name="connsiteX65" fmla="*/ 415925 w 2740025"/>
              <a:gd name="connsiteY65" fmla="*/ 53975 h 2530475"/>
              <a:gd name="connsiteX66" fmla="*/ 330200 w 2740025"/>
              <a:gd name="connsiteY66" fmla="*/ 53975 h 2530475"/>
              <a:gd name="connsiteX67" fmla="*/ 330200 w 2740025"/>
              <a:gd name="connsiteY67" fmla="*/ 0 h 2530475"/>
              <a:gd name="connsiteX68" fmla="*/ 0 w 2740025"/>
              <a:gd name="connsiteY68" fmla="*/ 0 h 253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2740025" h="2530475">
                <a:moveTo>
                  <a:pt x="2740025" y="2530475"/>
                </a:moveTo>
                <a:lnTo>
                  <a:pt x="2740025" y="2355850"/>
                </a:lnTo>
                <a:lnTo>
                  <a:pt x="2540000" y="2355850"/>
                </a:lnTo>
                <a:lnTo>
                  <a:pt x="2540000" y="2184400"/>
                </a:lnTo>
                <a:lnTo>
                  <a:pt x="2241550" y="2184400"/>
                </a:lnTo>
                <a:lnTo>
                  <a:pt x="2241550" y="2105025"/>
                </a:lnTo>
                <a:lnTo>
                  <a:pt x="1958975" y="2105025"/>
                </a:lnTo>
                <a:lnTo>
                  <a:pt x="1958975" y="2016125"/>
                </a:lnTo>
                <a:lnTo>
                  <a:pt x="1866900" y="2016125"/>
                </a:lnTo>
                <a:lnTo>
                  <a:pt x="1866900" y="1927225"/>
                </a:lnTo>
                <a:lnTo>
                  <a:pt x="1733550" y="1927225"/>
                </a:lnTo>
                <a:lnTo>
                  <a:pt x="1733550" y="1851025"/>
                </a:lnTo>
                <a:lnTo>
                  <a:pt x="1657350" y="1851025"/>
                </a:lnTo>
                <a:lnTo>
                  <a:pt x="1657350" y="1774825"/>
                </a:lnTo>
                <a:lnTo>
                  <a:pt x="1577975" y="1774825"/>
                </a:lnTo>
                <a:lnTo>
                  <a:pt x="1577975" y="1708150"/>
                </a:lnTo>
                <a:lnTo>
                  <a:pt x="1444625" y="1708150"/>
                </a:lnTo>
                <a:lnTo>
                  <a:pt x="1444625" y="1584325"/>
                </a:lnTo>
                <a:lnTo>
                  <a:pt x="1416050" y="1584325"/>
                </a:lnTo>
                <a:lnTo>
                  <a:pt x="1416050" y="1533525"/>
                </a:lnTo>
                <a:lnTo>
                  <a:pt x="1406525" y="1533525"/>
                </a:lnTo>
                <a:lnTo>
                  <a:pt x="1406525" y="1482725"/>
                </a:lnTo>
                <a:lnTo>
                  <a:pt x="1371600" y="1482725"/>
                </a:lnTo>
                <a:lnTo>
                  <a:pt x="1371600" y="1425575"/>
                </a:lnTo>
                <a:lnTo>
                  <a:pt x="1355725" y="1425575"/>
                </a:lnTo>
                <a:lnTo>
                  <a:pt x="1355725" y="1374775"/>
                </a:lnTo>
                <a:lnTo>
                  <a:pt x="1260475" y="1374775"/>
                </a:lnTo>
                <a:lnTo>
                  <a:pt x="1260475" y="1162050"/>
                </a:lnTo>
                <a:lnTo>
                  <a:pt x="1225550" y="1162050"/>
                </a:lnTo>
                <a:lnTo>
                  <a:pt x="1225550" y="1117600"/>
                </a:lnTo>
                <a:lnTo>
                  <a:pt x="1225550" y="1117600"/>
                </a:lnTo>
                <a:lnTo>
                  <a:pt x="1206500" y="1117600"/>
                </a:lnTo>
                <a:lnTo>
                  <a:pt x="1206500" y="1050925"/>
                </a:lnTo>
                <a:lnTo>
                  <a:pt x="1130300" y="1050925"/>
                </a:lnTo>
                <a:lnTo>
                  <a:pt x="1130300" y="952500"/>
                </a:lnTo>
                <a:lnTo>
                  <a:pt x="1069975" y="952500"/>
                </a:lnTo>
                <a:lnTo>
                  <a:pt x="1069975" y="885825"/>
                </a:lnTo>
                <a:lnTo>
                  <a:pt x="1028700" y="885825"/>
                </a:lnTo>
                <a:lnTo>
                  <a:pt x="1028700" y="838200"/>
                </a:lnTo>
                <a:lnTo>
                  <a:pt x="968375" y="838200"/>
                </a:lnTo>
                <a:lnTo>
                  <a:pt x="968375" y="790575"/>
                </a:lnTo>
                <a:lnTo>
                  <a:pt x="923925" y="790575"/>
                </a:lnTo>
                <a:lnTo>
                  <a:pt x="923925" y="736600"/>
                </a:lnTo>
                <a:lnTo>
                  <a:pt x="885825" y="736600"/>
                </a:lnTo>
                <a:lnTo>
                  <a:pt x="885825" y="679450"/>
                </a:lnTo>
                <a:lnTo>
                  <a:pt x="885825" y="679450"/>
                </a:lnTo>
                <a:lnTo>
                  <a:pt x="857250" y="679450"/>
                </a:lnTo>
                <a:lnTo>
                  <a:pt x="857250" y="581025"/>
                </a:lnTo>
                <a:lnTo>
                  <a:pt x="847725" y="581025"/>
                </a:lnTo>
                <a:lnTo>
                  <a:pt x="847725" y="527050"/>
                </a:lnTo>
                <a:lnTo>
                  <a:pt x="806450" y="527050"/>
                </a:lnTo>
                <a:lnTo>
                  <a:pt x="806450" y="469900"/>
                </a:lnTo>
                <a:lnTo>
                  <a:pt x="787400" y="469900"/>
                </a:lnTo>
                <a:lnTo>
                  <a:pt x="787400" y="428625"/>
                </a:lnTo>
                <a:lnTo>
                  <a:pt x="660400" y="428625"/>
                </a:lnTo>
                <a:lnTo>
                  <a:pt x="660400" y="355600"/>
                </a:lnTo>
                <a:lnTo>
                  <a:pt x="609600" y="355600"/>
                </a:lnTo>
                <a:lnTo>
                  <a:pt x="609600" y="314325"/>
                </a:lnTo>
                <a:lnTo>
                  <a:pt x="587375" y="314325"/>
                </a:lnTo>
                <a:lnTo>
                  <a:pt x="587375" y="206375"/>
                </a:lnTo>
                <a:lnTo>
                  <a:pt x="482600" y="206375"/>
                </a:lnTo>
                <a:lnTo>
                  <a:pt x="482600" y="152400"/>
                </a:lnTo>
                <a:lnTo>
                  <a:pt x="447675" y="152400"/>
                </a:lnTo>
                <a:lnTo>
                  <a:pt x="447675" y="111125"/>
                </a:lnTo>
                <a:lnTo>
                  <a:pt x="415925" y="111125"/>
                </a:lnTo>
                <a:lnTo>
                  <a:pt x="415925" y="53975"/>
                </a:lnTo>
                <a:lnTo>
                  <a:pt x="330200" y="53975"/>
                </a:lnTo>
                <a:lnTo>
                  <a:pt x="330200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C2CA149E-6545-8106-3013-A15C70C8E9BF}"/>
              </a:ext>
            </a:extLst>
          </p:cNvPr>
          <p:cNvSpPr/>
          <p:nvPr/>
        </p:nvSpPr>
        <p:spPr bwMode="auto">
          <a:xfrm>
            <a:off x="1771650" y="1908768"/>
            <a:ext cx="3105150" cy="2203450"/>
          </a:xfrm>
          <a:custGeom>
            <a:avLst/>
            <a:gdLst>
              <a:gd name="connsiteX0" fmla="*/ 3105150 w 3105150"/>
              <a:gd name="connsiteY0" fmla="*/ 2203450 h 2203450"/>
              <a:gd name="connsiteX1" fmla="*/ 2762250 w 3105150"/>
              <a:gd name="connsiteY1" fmla="*/ 2203450 h 2203450"/>
              <a:gd name="connsiteX2" fmla="*/ 2762250 w 3105150"/>
              <a:gd name="connsiteY2" fmla="*/ 2092325 h 2203450"/>
              <a:gd name="connsiteX3" fmla="*/ 2498725 w 3105150"/>
              <a:gd name="connsiteY3" fmla="*/ 2092325 h 2203450"/>
              <a:gd name="connsiteX4" fmla="*/ 2498725 w 3105150"/>
              <a:gd name="connsiteY4" fmla="*/ 2003425 h 2203450"/>
              <a:gd name="connsiteX5" fmla="*/ 2387600 w 3105150"/>
              <a:gd name="connsiteY5" fmla="*/ 2003425 h 2203450"/>
              <a:gd name="connsiteX6" fmla="*/ 2387600 w 3105150"/>
              <a:gd name="connsiteY6" fmla="*/ 1905000 h 2203450"/>
              <a:gd name="connsiteX7" fmla="*/ 2365375 w 3105150"/>
              <a:gd name="connsiteY7" fmla="*/ 1905000 h 2203450"/>
              <a:gd name="connsiteX8" fmla="*/ 2365375 w 3105150"/>
              <a:gd name="connsiteY8" fmla="*/ 1822450 h 2203450"/>
              <a:gd name="connsiteX9" fmla="*/ 2301875 w 3105150"/>
              <a:gd name="connsiteY9" fmla="*/ 1822450 h 2203450"/>
              <a:gd name="connsiteX10" fmla="*/ 2301875 w 3105150"/>
              <a:gd name="connsiteY10" fmla="*/ 1736725 h 2203450"/>
              <a:gd name="connsiteX11" fmla="*/ 2216150 w 3105150"/>
              <a:gd name="connsiteY11" fmla="*/ 1736725 h 2203450"/>
              <a:gd name="connsiteX12" fmla="*/ 2216150 w 3105150"/>
              <a:gd name="connsiteY12" fmla="*/ 1638300 h 2203450"/>
              <a:gd name="connsiteX13" fmla="*/ 2193925 w 3105150"/>
              <a:gd name="connsiteY13" fmla="*/ 1638300 h 2203450"/>
              <a:gd name="connsiteX14" fmla="*/ 2193925 w 3105150"/>
              <a:gd name="connsiteY14" fmla="*/ 1562100 h 2203450"/>
              <a:gd name="connsiteX15" fmla="*/ 2139950 w 3105150"/>
              <a:gd name="connsiteY15" fmla="*/ 1562100 h 2203450"/>
              <a:gd name="connsiteX16" fmla="*/ 2139950 w 3105150"/>
              <a:gd name="connsiteY16" fmla="*/ 1473200 h 2203450"/>
              <a:gd name="connsiteX17" fmla="*/ 1901825 w 3105150"/>
              <a:gd name="connsiteY17" fmla="*/ 1473200 h 2203450"/>
              <a:gd name="connsiteX18" fmla="*/ 1901825 w 3105150"/>
              <a:gd name="connsiteY18" fmla="*/ 1397000 h 2203450"/>
              <a:gd name="connsiteX19" fmla="*/ 1809750 w 3105150"/>
              <a:gd name="connsiteY19" fmla="*/ 1397000 h 2203450"/>
              <a:gd name="connsiteX20" fmla="*/ 1809750 w 3105150"/>
              <a:gd name="connsiteY20" fmla="*/ 1320800 h 2203450"/>
              <a:gd name="connsiteX21" fmla="*/ 1781175 w 3105150"/>
              <a:gd name="connsiteY21" fmla="*/ 1320800 h 2203450"/>
              <a:gd name="connsiteX22" fmla="*/ 1781175 w 3105150"/>
              <a:gd name="connsiteY22" fmla="*/ 1254125 h 2203450"/>
              <a:gd name="connsiteX23" fmla="*/ 1536700 w 3105150"/>
              <a:gd name="connsiteY23" fmla="*/ 1254125 h 2203450"/>
              <a:gd name="connsiteX24" fmla="*/ 1536700 w 3105150"/>
              <a:gd name="connsiteY24" fmla="*/ 1127125 h 2203450"/>
              <a:gd name="connsiteX25" fmla="*/ 1428750 w 3105150"/>
              <a:gd name="connsiteY25" fmla="*/ 1127125 h 2203450"/>
              <a:gd name="connsiteX26" fmla="*/ 1428750 w 3105150"/>
              <a:gd name="connsiteY26" fmla="*/ 1069975 h 2203450"/>
              <a:gd name="connsiteX27" fmla="*/ 1371600 w 3105150"/>
              <a:gd name="connsiteY27" fmla="*/ 1069975 h 2203450"/>
              <a:gd name="connsiteX28" fmla="*/ 1371600 w 3105150"/>
              <a:gd name="connsiteY28" fmla="*/ 1019175 h 2203450"/>
              <a:gd name="connsiteX29" fmla="*/ 1320800 w 3105150"/>
              <a:gd name="connsiteY29" fmla="*/ 1019175 h 2203450"/>
              <a:gd name="connsiteX30" fmla="*/ 1320800 w 3105150"/>
              <a:gd name="connsiteY30" fmla="*/ 952500 h 2203450"/>
              <a:gd name="connsiteX31" fmla="*/ 1285875 w 3105150"/>
              <a:gd name="connsiteY31" fmla="*/ 952500 h 2203450"/>
              <a:gd name="connsiteX32" fmla="*/ 1285875 w 3105150"/>
              <a:gd name="connsiteY32" fmla="*/ 895350 h 2203450"/>
              <a:gd name="connsiteX33" fmla="*/ 1285875 w 3105150"/>
              <a:gd name="connsiteY33" fmla="*/ 895350 h 2203450"/>
              <a:gd name="connsiteX34" fmla="*/ 1257300 w 3105150"/>
              <a:gd name="connsiteY34" fmla="*/ 895350 h 2203450"/>
              <a:gd name="connsiteX35" fmla="*/ 1257300 w 3105150"/>
              <a:gd name="connsiteY35" fmla="*/ 790575 h 2203450"/>
              <a:gd name="connsiteX36" fmla="*/ 1219200 w 3105150"/>
              <a:gd name="connsiteY36" fmla="*/ 790575 h 2203450"/>
              <a:gd name="connsiteX37" fmla="*/ 1219200 w 3105150"/>
              <a:gd name="connsiteY37" fmla="*/ 698500 h 2203450"/>
              <a:gd name="connsiteX38" fmla="*/ 1200150 w 3105150"/>
              <a:gd name="connsiteY38" fmla="*/ 698500 h 2203450"/>
              <a:gd name="connsiteX39" fmla="*/ 1200150 w 3105150"/>
              <a:gd name="connsiteY39" fmla="*/ 638175 h 2203450"/>
              <a:gd name="connsiteX40" fmla="*/ 1041400 w 3105150"/>
              <a:gd name="connsiteY40" fmla="*/ 638175 h 2203450"/>
              <a:gd name="connsiteX41" fmla="*/ 1041400 w 3105150"/>
              <a:gd name="connsiteY41" fmla="*/ 533400 h 2203450"/>
              <a:gd name="connsiteX42" fmla="*/ 1016000 w 3105150"/>
              <a:gd name="connsiteY42" fmla="*/ 533400 h 2203450"/>
              <a:gd name="connsiteX43" fmla="*/ 977900 w 3105150"/>
              <a:gd name="connsiteY43" fmla="*/ 533400 h 2203450"/>
              <a:gd name="connsiteX44" fmla="*/ 977900 w 3105150"/>
              <a:gd name="connsiteY44" fmla="*/ 466725 h 2203450"/>
              <a:gd name="connsiteX45" fmla="*/ 962025 w 3105150"/>
              <a:gd name="connsiteY45" fmla="*/ 466725 h 2203450"/>
              <a:gd name="connsiteX46" fmla="*/ 962025 w 3105150"/>
              <a:gd name="connsiteY46" fmla="*/ 425450 h 2203450"/>
              <a:gd name="connsiteX47" fmla="*/ 863600 w 3105150"/>
              <a:gd name="connsiteY47" fmla="*/ 425450 h 2203450"/>
              <a:gd name="connsiteX48" fmla="*/ 863600 w 3105150"/>
              <a:gd name="connsiteY48" fmla="*/ 365125 h 2203450"/>
              <a:gd name="connsiteX49" fmla="*/ 831850 w 3105150"/>
              <a:gd name="connsiteY49" fmla="*/ 365125 h 2203450"/>
              <a:gd name="connsiteX50" fmla="*/ 831850 w 3105150"/>
              <a:gd name="connsiteY50" fmla="*/ 317500 h 2203450"/>
              <a:gd name="connsiteX51" fmla="*/ 650875 w 3105150"/>
              <a:gd name="connsiteY51" fmla="*/ 317500 h 2203450"/>
              <a:gd name="connsiteX52" fmla="*/ 650875 w 3105150"/>
              <a:gd name="connsiteY52" fmla="*/ 260350 h 2203450"/>
              <a:gd name="connsiteX53" fmla="*/ 625475 w 3105150"/>
              <a:gd name="connsiteY53" fmla="*/ 260350 h 2203450"/>
              <a:gd name="connsiteX54" fmla="*/ 625475 w 3105150"/>
              <a:gd name="connsiteY54" fmla="*/ 206375 h 2203450"/>
              <a:gd name="connsiteX55" fmla="*/ 555625 w 3105150"/>
              <a:gd name="connsiteY55" fmla="*/ 206375 h 2203450"/>
              <a:gd name="connsiteX56" fmla="*/ 555625 w 3105150"/>
              <a:gd name="connsiteY56" fmla="*/ 161925 h 2203450"/>
              <a:gd name="connsiteX57" fmla="*/ 409575 w 3105150"/>
              <a:gd name="connsiteY57" fmla="*/ 161925 h 2203450"/>
              <a:gd name="connsiteX58" fmla="*/ 409575 w 3105150"/>
              <a:gd name="connsiteY58" fmla="*/ 101600 h 2203450"/>
              <a:gd name="connsiteX59" fmla="*/ 409575 w 3105150"/>
              <a:gd name="connsiteY59" fmla="*/ 101600 h 2203450"/>
              <a:gd name="connsiteX60" fmla="*/ 409575 w 3105150"/>
              <a:gd name="connsiteY60" fmla="*/ 101600 h 2203450"/>
              <a:gd name="connsiteX61" fmla="*/ 387350 w 3105150"/>
              <a:gd name="connsiteY61" fmla="*/ 101600 h 2203450"/>
              <a:gd name="connsiteX62" fmla="*/ 387350 w 3105150"/>
              <a:gd name="connsiteY62" fmla="*/ 50800 h 2203450"/>
              <a:gd name="connsiteX63" fmla="*/ 346075 w 3105150"/>
              <a:gd name="connsiteY63" fmla="*/ 50800 h 2203450"/>
              <a:gd name="connsiteX64" fmla="*/ 346075 w 3105150"/>
              <a:gd name="connsiteY64" fmla="*/ 0 h 2203450"/>
              <a:gd name="connsiteX65" fmla="*/ 0 w 3105150"/>
              <a:gd name="connsiteY65" fmla="*/ 0 h 220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105150" h="2203450">
                <a:moveTo>
                  <a:pt x="3105150" y="2203450"/>
                </a:moveTo>
                <a:lnTo>
                  <a:pt x="2762250" y="2203450"/>
                </a:lnTo>
                <a:lnTo>
                  <a:pt x="2762250" y="2092325"/>
                </a:lnTo>
                <a:lnTo>
                  <a:pt x="2498725" y="2092325"/>
                </a:lnTo>
                <a:lnTo>
                  <a:pt x="2498725" y="2003425"/>
                </a:lnTo>
                <a:lnTo>
                  <a:pt x="2387600" y="2003425"/>
                </a:lnTo>
                <a:lnTo>
                  <a:pt x="2387600" y="1905000"/>
                </a:lnTo>
                <a:lnTo>
                  <a:pt x="2365375" y="1905000"/>
                </a:lnTo>
                <a:lnTo>
                  <a:pt x="2365375" y="1822450"/>
                </a:lnTo>
                <a:lnTo>
                  <a:pt x="2301875" y="1822450"/>
                </a:lnTo>
                <a:lnTo>
                  <a:pt x="2301875" y="1736725"/>
                </a:lnTo>
                <a:lnTo>
                  <a:pt x="2216150" y="1736725"/>
                </a:lnTo>
                <a:lnTo>
                  <a:pt x="2216150" y="1638300"/>
                </a:lnTo>
                <a:lnTo>
                  <a:pt x="2193925" y="1638300"/>
                </a:lnTo>
                <a:lnTo>
                  <a:pt x="2193925" y="1562100"/>
                </a:lnTo>
                <a:lnTo>
                  <a:pt x="2139950" y="1562100"/>
                </a:lnTo>
                <a:lnTo>
                  <a:pt x="2139950" y="1473200"/>
                </a:lnTo>
                <a:lnTo>
                  <a:pt x="1901825" y="1473200"/>
                </a:lnTo>
                <a:lnTo>
                  <a:pt x="1901825" y="1397000"/>
                </a:lnTo>
                <a:lnTo>
                  <a:pt x="1809750" y="1397000"/>
                </a:lnTo>
                <a:lnTo>
                  <a:pt x="1809750" y="1320800"/>
                </a:lnTo>
                <a:lnTo>
                  <a:pt x="1781175" y="1320800"/>
                </a:lnTo>
                <a:lnTo>
                  <a:pt x="1781175" y="1254125"/>
                </a:lnTo>
                <a:lnTo>
                  <a:pt x="1536700" y="1254125"/>
                </a:lnTo>
                <a:lnTo>
                  <a:pt x="1536700" y="1127125"/>
                </a:lnTo>
                <a:lnTo>
                  <a:pt x="1428750" y="1127125"/>
                </a:lnTo>
                <a:lnTo>
                  <a:pt x="1428750" y="1069975"/>
                </a:lnTo>
                <a:lnTo>
                  <a:pt x="1371600" y="1069975"/>
                </a:lnTo>
                <a:lnTo>
                  <a:pt x="1371600" y="1019175"/>
                </a:lnTo>
                <a:lnTo>
                  <a:pt x="1320800" y="1019175"/>
                </a:lnTo>
                <a:lnTo>
                  <a:pt x="1320800" y="952500"/>
                </a:lnTo>
                <a:lnTo>
                  <a:pt x="1285875" y="952500"/>
                </a:lnTo>
                <a:lnTo>
                  <a:pt x="1285875" y="895350"/>
                </a:lnTo>
                <a:lnTo>
                  <a:pt x="1285875" y="895350"/>
                </a:lnTo>
                <a:lnTo>
                  <a:pt x="1257300" y="895350"/>
                </a:lnTo>
                <a:lnTo>
                  <a:pt x="1257300" y="790575"/>
                </a:lnTo>
                <a:lnTo>
                  <a:pt x="1219200" y="790575"/>
                </a:lnTo>
                <a:lnTo>
                  <a:pt x="1219200" y="698500"/>
                </a:lnTo>
                <a:lnTo>
                  <a:pt x="1200150" y="698500"/>
                </a:lnTo>
                <a:lnTo>
                  <a:pt x="1200150" y="638175"/>
                </a:lnTo>
                <a:lnTo>
                  <a:pt x="1041400" y="638175"/>
                </a:lnTo>
                <a:lnTo>
                  <a:pt x="1041400" y="533400"/>
                </a:lnTo>
                <a:lnTo>
                  <a:pt x="1016000" y="533400"/>
                </a:lnTo>
                <a:lnTo>
                  <a:pt x="977900" y="533400"/>
                </a:lnTo>
                <a:lnTo>
                  <a:pt x="977900" y="466725"/>
                </a:lnTo>
                <a:lnTo>
                  <a:pt x="962025" y="466725"/>
                </a:lnTo>
                <a:lnTo>
                  <a:pt x="962025" y="425450"/>
                </a:lnTo>
                <a:lnTo>
                  <a:pt x="863600" y="425450"/>
                </a:lnTo>
                <a:lnTo>
                  <a:pt x="863600" y="365125"/>
                </a:lnTo>
                <a:lnTo>
                  <a:pt x="831850" y="365125"/>
                </a:lnTo>
                <a:lnTo>
                  <a:pt x="831850" y="317500"/>
                </a:lnTo>
                <a:lnTo>
                  <a:pt x="650875" y="317500"/>
                </a:lnTo>
                <a:lnTo>
                  <a:pt x="650875" y="260350"/>
                </a:lnTo>
                <a:lnTo>
                  <a:pt x="625475" y="260350"/>
                </a:lnTo>
                <a:lnTo>
                  <a:pt x="625475" y="206375"/>
                </a:lnTo>
                <a:lnTo>
                  <a:pt x="555625" y="206375"/>
                </a:lnTo>
                <a:lnTo>
                  <a:pt x="555625" y="161925"/>
                </a:lnTo>
                <a:lnTo>
                  <a:pt x="409575" y="161925"/>
                </a:lnTo>
                <a:lnTo>
                  <a:pt x="409575" y="101600"/>
                </a:lnTo>
                <a:lnTo>
                  <a:pt x="409575" y="101600"/>
                </a:lnTo>
                <a:lnTo>
                  <a:pt x="409575" y="101600"/>
                </a:lnTo>
                <a:lnTo>
                  <a:pt x="387350" y="101600"/>
                </a:lnTo>
                <a:lnTo>
                  <a:pt x="387350" y="50800"/>
                </a:lnTo>
                <a:lnTo>
                  <a:pt x="346075" y="50800"/>
                </a:lnTo>
                <a:lnTo>
                  <a:pt x="34607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822F2A1A-E73E-6CC3-3A94-7C65B795DE52}"/>
              </a:ext>
            </a:extLst>
          </p:cNvPr>
          <p:cNvSpPr/>
          <p:nvPr/>
        </p:nvSpPr>
        <p:spPr bwMode="auto">
          <a:xfrm>
            <a:off x="7870825" y="1937343"/>
            <a:ext cx="3244850" cy="2505075"/>
          </a:xfrm>
          <a:custGeom>
            <a:avLst/>
            <a:gdLst>
              <a:gd name="connsiteX0" fmla="*/ 3244850 w 3244850"/>
              <a:gd name="connsiteY0" fmla="*/ 2505075 h 2505075"/>
              <a:gd name="connsiteX1" fmla="*/ 3244850 w 3244850"/>
              <a:gd name="connsiteY1" fmla="*/ 2219325 h 2505075"/>
              <a:gd name="connsiteX2" fmla="*/ 2457450 w 3244850"/>
              <a:gd name="connsiteY2" fmla="*/ 2219325 h 2505075"/>
              <a:gd name="connsiteX3" fmla="*/ 2457450 w 3244850"/>
              <a:gd name="connsiteY3" fmla="*/ 1936750 h 2505075"/>
              <a:gd name="connsiteX4" fmla="*/ 2190750 w 3244850"/>
              <a:gd name="connsiteY4" fmla="*/ 1936750 h 2505075"/>
              <a:gd name="connsiteX5" fmla="*/ 2190750 w 3244850"/>
              <a:gd name="connsiteY5" fmla="*/ 1635125 h 2505075"/>
              <a:gd name="connsiteX6" fmla="*/ 2136775 w 3244850"/>
              <a:gd name="connsiteY6" fmla="*/ 1635125 h 2505075"/>
              <a:gd name="connsiteX7" fmla="*/ 2136775 w 3244850"/>
              <a:gd name="connsiteY7" fmla="*/ 1346200 h 2505075"/>
              <a:gd name="connsiteX8" fmla="*/ 1762125 w 3244850"/>
              <a:gd name="connsiteY8" fmla="*/ 1346200 h 2505075"/>
              <a:gd name="connsiteX9" fmla="*/ 1762125 w 3244850"/>
              <a:gd name="connsiteY9" fmla="*/ 1155700 h 2505075"/>
              <a:gd name="connsiteX10" fmla="*/ 1644650 w 3244850"/>
              <a:gd name="connsiteY10" fmla="*/ 1155700 h 2505075"/>
              <a:gd name="connsiteX11" fmla="*/ 1644650 w 3244850"/>
              <a:gd name="connsiteY11" fmla="*/ 987425 h 2505075"/>
              <a:gd name="connsiteX12" fmla="*/ 1089025 w 3244850"/>
              <a:gd name="connsiteY12" fmla="*/ 987425 h 2505075"/>
              <a:gd name="connsiteX13" fmla="*/ 1089025 w 3244850"/>
              <a:gd name="connsiteY13" fmla="*/ 869950 h 2505075"/>
              <a:gd name="connsiteX14" fmla="*/ 1022350 w 3244850"/>
              <a:gd name="connsiteY14" fmla="*/ 869950 h 2505075"/>
              <a:gd name="connsiteX15" fmla="*/ 1022350 w 3244850"/>
              <a:gd name="connsiteY15" fmla="*/ 768350 h 2505075"/>
              <a:gd name="connsiteX16" fmla="*/ 987425 w 3244850"/>
              <a:gd name="connsiteY16" fmla="*/ 768350 h 2505075"/>
              <a:gd name="connsiteX17" fmla="*/ 987425 w 3244850"/>
              <a:gd name="connsiteY17" fmla="*/ 654050 h 2505075"/>
              <a:gd name="connsiteX18" fmla="*/ 930275 w 3244850"/>
              <a:gd name="connsiteY18" fmla="*/ 654050 h 2505075"/>
              <a:gd name="connsiteX19" fmla="*/ 930275 w 3244850"/>
              <a:gd name="connsiteY19" fmla="*/ 549275 h 2505075"/>
              <a:gd name="connsiteX20" fmla="*/ 781050 w 3244850"/>
              <a:gd name="connsiteY20" fmla="*/ 549275 h 2505075"/>
              <a:gd name="connsiteX21" fmla="*/ 781050 w 3244850"/>
              <a:gd name="connsiteY21" fmla="*/ 444500 h 2505075"/>
              <a:gd name="connsiteX22" fmla="*/ 419100 w 3244850"/>
              <a:gd name="connsiteY22" fmla="*/ 444500 h 2505075"/>
              <a:gd name="connsiteX23" fmla="*/ 419100 w 3244850"/>
              <a:gd name="connsiteY23" fmla="*/ 317500 h 2505075"/>
              <a:gd name="connsiteX24" fmla="*/ 336550 w 3244850"/>
              <a:gd name="connsiteY24" fmla="*/ 317500 h 2505075"/>
              <a:gd name="connsiteX25" fmla="*/ 336550 w 3244850"/>
              <a:gd name="connsiteY25" fmla="*/ 209550 h 2505075"/>
              <a:gd name="connsiteX26" fmla="*/ 88900 w 3244850"/>
              <a:gd name="connsiteY26" fmla="*/ 209550 h 2505075"/>
              <a:gd name="connsiteX27" fmla="*/ 88900 w 3244850"/>
              <a:gd name="connsiteY27" fmla="*/ 111125 h 2505075"/>
              <a:gd name="connsiteX28" fmla="*/ 0 w 3244850"/>
              <a:gd name="connsiteY28" fmla="*/ 111125 h 2505075"/>
              <a:gd name="connsiteX29" fmla="*/ 0 w 3244850"/>
              <a:gd name="connsiteY29" fmla="*/ 0 h 250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244850" h="2505075">
                <a:moveTo>
                  <a:pt x="3244850" y="2505075"/>
                </a:moveTo>
                <a:lnTo>
                  <a:pt x="3244850" y="2219325"/>
                </a:lnTo>
                <a:lnTo>
                  <a:pt x="2457450" y="2219325"/>
                </a:lnTo>
                <a:lnTo>
                  <a:pt x="2457450" y="1936750"/>
                </a:lnTo>
                <a:lnTo>
                  <a:pt x="2190750" y="1936750"/>
                </a:lnTo>
                <a:lnTo>
                  <a:pt x="2190750" y="1635125"/>
                </a:lnTo>
                <a:lnTo>
                  <a:pt x="2136775" y="1635125"/>
                </a:lnTo>
                <a:lnTo>
                  <a:pt x="2136775" y="1346200"/>
                </a:lnTo>
                <a:lnTo>
                  <a:pt x="1762125" y="1346200"/>
                </a:lnTo>
                <a:lnTo>
                  <a:pt x="1762125" y="1155700"/>
                </a:lnTo>
                <a:lnTo>
                  <a:pt x="1644650" y="1155700"/>
                </a:lnTo>
                <a:lnTo>
                  <a:pt x="1644650" y="987425"/>
                </a:lnTo>
                <a:lnTo>
                  <a:pt x="1089025" y="987425"/>
                </a:lnTo>
                <a:lnTo>
                  <a:pt x="1089025" y="869950"/>
                </a:lnTo>
                <a:lnTo>
                  <a:pt x="1022350" y="869950"/>
                </a:lnTo>
                <a:lnTo>
                  <a:pt x="1022350" y="768350"/>
                </a:lnTo>
                <a:lnTo>
                  <a:pt x="987425" y="768350"/>
                </a:lnTo>
                <a:lnTo>
                  <a:pt x="987425" y="654050"/>
                </a:lnTo>
                <a:lnTo>
                  <a:pt x="930275" y="654050"/>
                </a:lnTo>
                <a:lnTo>
                  <a:pt x="930275" y="549275"/>
                </a:lnTo>
                <a:lnTo>
                  <a:pt x="781050" y="549275"/>
                </a:lnTo>
                <a:lnTo>
                  <a:pt x="781050" y="444500"/>
                </a:lnTo>
                <a:lnTo>
                  <a:pt x="419100" y="444500"/>
                </a:lnTo>
                <a:lnTo>
                  <a:pt x="419100" y="317500"/>
                </a:lnTo>
                <a:lnTo>
                  <a:pt x="336550" y="317500"/>
                </a:lnTo>
                <a:lnTo>
                  <a:pt x="336550" y="209550"/>
                </a:lnTo>
                <a:lnTo>
                  <a:pt x="88900" y="209550"/>
                </a:lnTo>
                <a:lnTo>
                  <a:pt x="88900" y="111125"/>
                </a:lnTo>
                <a:lnTo>
                  <a:pt x="0" y="111125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0445C39-FA7C-CA7B-9293-B4804B450A31}"/>
              </a:ext>
            </a:extLst>
          </p:cNvPr>
          <p:cNvSpPr/>
          <p:nvPr/>
        </p:nvSpPr>
        <p:spPr bwMode="auto">
          <a:xfrm>
            <a:off x="7451725" y="1930993"/>
            <a:ext cx="2911475" cy="1209675"/>
          </a:xfrm>
          <a:custGeom>
            <a:avLst/>
            <a:gdLst>
              <a:gd name="connsiteX0" fmla="*/ 2911475 w 2911475"/>
              <a:gd name="connsiteY0" fmla="*/ 1209675 h 1209675"/>
              <a:gd name="connsiteX1" fmla="*/ 1911350 w 2911475"/>
              <a:gd name="connsiteY1" fmla="*/ 1209675 h 1209675"/>
              <a:gd name="connsiteX2" fmla="*/ 1911350 w 2911475"/>
              <a:gd name="connsiteY2" fmla="*/ 1044575 h 1209675"/>
              <a:gd name="connsiteX3" fmla="*/ 1790700 w 2911475"/>
              <a:gd name="connsiteY3" fmla="*/ 1044575 h 1209675"/>
              <a:gd name="connsiteX4" fmla="*/ 1790700 w 2911475"/>
              <a:gd name="connsiteY4" fmla="*/ 885825 h 1209675"/>
              <a:gd name="connsiteX5" fmla="*/ 1670050 w 2911475"/>
              <a:gd name="connsiteY5" fmla="*/ 885825 h 1209675"/>
              <a:gd name="connsiteX6" fmla="*/ 1670050 w 2911475"/>
              <a:gd name="connsiteY6" fmla="*/ 758825 h 1209675"/>
              <a:gd name="connsiteX7" fmla="*/ 1587500 w 2911475"/>
              <a:gd name="connsiteY7" fmla="*/ 758825 h 1209675"/>
              <a:gd name="connsiteX8" fmla="*/ 1587500 w 2911475"/>
              <a:gd name="connsiteY8" fmla="*/ 644525 h 1209675"/>
              <a:gd name="connsiteX9" fmla="*/ 1571625 w 2911475"/>
              <a:gd name="connsiteY9" fmla="*/ 644525 h 1209675"/>
              <a:gd name="connsiteX10" fmla="*/ 1571625 w 2911475"/>
              <a:gd name="connsiteY10" fmla="*/ 527050 h 1209675"/>
              <a:gd name="connsiteX11" fmla="*/ 1314450 w 2911475"/>
              <a:gd name="connsiteY11" fmla="*/ 527050 h 1209675"/>
              <a:gd name="connsiteX12" fmla="*/ 1314450 w 2911475"/>
              <a:gd name="connsiteY12" fmla="*/ 422275 h 1209675"/>
              <a:gd name="connsiteX13" fmla="*/ 974725 w 2911475"/>
              <a:gd name="connsiteY13" fmla="*/ 422275 h 1209675"/>
              <a:gd name="connsiteX14" fmla="*/ 974725 w 2911475"/>
              <a:gd name="connsiteY14" fmla="*/ 320675 h 1209675"/>
              <a:gd name="connsiteX15" fmla="*/ 612775 w 2911475"/>
              <a:gd name="connsiteY15" fmla="*/ 320675 h 1209675"/>
              <a:gd name="connsiteX16" fmla="*/ 612775 w 2911475"/>
              <a:gd name="connsiteY16" fmla="*/ 209550 h 1209675"/>
              <a:gd name="connsiteX17" fmla="*/ 533400 w 2911475"/>
              <a:gd name="connsiteY17" fmla="*/ 209550 h 1209675"/>
              <a:gd name="connsiteX18" fmla="*/ 533400 w 2911475"/>
              <a:gd name="connsiteY18" fmla="*/ 104775 h 1209675"/>
              <a:gd name="connsiteX19" fmla="*/ 492125 w 2911475"/>
              <a:gd name="connsiteY19" fmla="*/ 104775 h 1209675"/>
              <a:gd name="connsiteX20" fmla="*/ 492125 w 2911475"/>
              <a:gd name="connsiteY20" fmla="*/ 0 h 1209675"/>
              <a:gd name="connsiteX21" fmla="*/ 0 w 2911475"/>
              <a:gd name="connsiteY21" fmla="*/ 0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911475" h="1209675">
                <a:moveTo>
                  <a:pt x="2911475" y="1209675"/>
                </a:moveTo>
                <a:lnTo>
                  <a:pt x="1911350" y="1209675"/>
                </a:lnTo>
                <a:lnTo>
                  <a:pt x="1911350" y="1044575"/>
                </a:lnTo>
                <a:lnTo>
                  <a:pt x="1790700" y="1044575"/>
                </a:lnTo>
                <a:lnTo>
                  <a:pt x="1790700" y="885825"/>
                </a:lnTo>
                <a:lnTo>
                  <a:pt x="1670050" y="885825"/>
                </a:lnTo>
                <a:lnTo>
                  <a:pt x="1670050" y="758825"/>
                </a:lnTo>
                <a:lnTo>
                  <a:pt x="1587500" y="758825"/>
                </a:lnTo>
                <a:lnTo>
                  <a:pt x="1587500" y="644525"/>
                </a:lnTo>
                <a:lnTo>
                  <a:pt x="1571625" y="644525"/>
                </a:lnTo>
                <a:lnTo>
                  <a:pt x="1571625" y="527050"/>
                </a:lnTo>
                <a:lnTo>
                  <a:pt x="1314450" y="527050"/>
                </a:lnTo>
                <a:lnTo>
                  <a:pt x="1314450" y="422275"/>
                </a:lnTo>
                <a:lnTo>
                  <a:pt x="974725" y="422275"/>
                </a:lnTo>
                <a:lnTo>
                  <a:pt x="974725" y="320675"/>
                </a:lnTo>
                <a:lnTo>
                  <a:pt x="612775" y="320675"/>
                </a:lnTo>
                <a:lnTo>
                  <a:pt x="612775" y="209550"/>
                </a:lnTo>
                <a:lnTo>
                  <a:pt x="533400" y="209550"/>
                </a:lnTo>
                <a:lnTo>
                  <a:pt x="533400" y="104775"/>
                </a:lnTo>
                <a:lnTo>
                  <a:pt x="492125" y="104775"/>
                </a:lnTo>
                <a:lnTo>
                  <a:pt x="49212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835AE6-DD9F-1669-5C62-66840DD53575}"/>
              </a:ext>
            </a:extLst>
          </p:cNvPr>
          <p:cNvSpPr txBox="1"/>
          <p:nvPr/>
        </p:nvSpPr>
        <p:spPr bwMode="auto">
          <a:xfrm>
            <a:off x="1497012" y="6096000"/>
            <a:ext cx="3276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*Abiraterone and/or enzalutamide. </a:t>
            </a:r>
          </a:p>
        </p:txBody>
      </p:sp>
    </p:spTree>
    <p:extLst>
      <p:ext uri="{BB962C8B-B14F-4D97-AF65-F5344CB8AC3E}">
        <p14:creationId xmlns:p14="http://schemas.microsoft.com/office/powerpoint/2010/main" val="16727416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42029-1B34-3E08-7911-935A98E09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B4478F4-8B40-9EB7-5DA8-2C4105226A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CAPItello-281: Abiraterone ± Capivasertib in PTEN-Deficient mHSPC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BCD23CD9-89D1-6CDA-FC72-2625EEFEB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dirty="0">
                <a:latin typeface="+mn-lt"/>
              </a:rPr>
              <a:t>Double-blind, placebo-controlled, randomized phase III study</a:t>
            </a:r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1800" dirty="0">
              <a:latin typeface="+mn-lt"/>
            </a:endParaRPr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1800" dirty="0">
              <a:latin typeface="+mn-lt"/>
            </a:endParaRPr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1800" dirty="0">
              <a:latin typeface="+mn-lt"/>
            </a:endParaRPr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dirty="0">
              <a:latin typeface="+mn-lt"/>
            </a:endParaRPr>
          </a:p>
          <a:p>
            <a:pPr lvl="0" fontAlgn="base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endParaRPr lang="en-US" b="1" kern="0" dirty="0">
              <a:solidFill>
                <a:srgbClr val="000000"/>
              </a:solidFill>
              <a:latin typeface="+mn-lt"/>
            </a:endParaRPr>
          </a:p>
          <a:p>
            <a:pPr lvl="0" fontAlgn="base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endParaRPr lang="en-US" sz="1800" b="1" kern="0" dirty="0">
              <a:solidFill>
                <a:srgbClr val="000000"/>
              </a:solidFill>
              <a:latin typeface="+mn-lt"/>
            </a:endParaRPr>
          </a:p>
          <a:p>
            <a:pPr lvl="0" fontAlgn="base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en-US" sz="1800" b="1" kern="0" dirty="0">
                <a:solidFill>
                  <a:srgbClr val="000000"/>
                </a:solidFill>
                <a:latin typeface="+mn-lt"/>
              </a:rPr>
              <a:t>Primary endpoint: </a:t>
            </a:r>
            <a:r>
              <a:rPr lang="en-US" sz="1800" kern="0" dirty="0">
                <a:solidFill>
                  <a:srgbClr val="000000"/>
                </a:solidFill>
                <a:latin typeface="+mn-lt"/>
              </a:rPr>
              <a:t>rPFS</a:t>
            </a:r>
          </a:p>
          <a:p>
            <a:pPr lvl="0" fontAlgn="base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en-US" sz="1800" b="1" kern="0" dirty="0">
                <a:solidFill>
                  <a:srgbClr val="000000"/>
                </a:solidFill>
                <a:latin typeface="+mn-lt"/>
              </a:rPr>
              <a:t>Key secondary endpoints: </a:t>
            </a:r>
            <a:r>
              <a:rPr lang="en-US" sz="1800" kern="0" dirty="0">
                <a:solidFill>
                  <a:srgbClr val="000000"/>
                </a:solidFill>
                <a:latin typeface="+mn-lt"/>
              </a:rPr>
              <a:t>OS, TFST, SSE-FS, TTPP, time to PSA progression/ca</a:t>
            </a:r>
            <a:r>
              <a:rPr lang="en-US" sz="1800" kern="0" dirty="0">
                <a:latin typeface="+mn-lt"/>
              </a:rPr>
              <a:t>stration resistance</a:t>
            </a:r>
          </a:p>
          <a:p>
            <a:pPr lvl="0" fontAlgn="base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en-US" sz="1800" b="1" kern="0" dirty="0">
                <a:latin typeface="+mn-lt"/>
              </a:rPr>
              <a:t>CAPItello-280: </a:t>
            </a:r>
            <a:r>
              <a:rPr lang="en-US" sz="1800" kern="0" dirty="0">
                <a:latin typeface="+mn-lt"/>
              </a:rPr>
              <a:t>Discontinued at prespecified interim analysis in 2025 after IDMC review concluded that combination was unlikely to meet dual primary endpoints of OS and rPFS vs comparator</a:t>
            </a:r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1800" dirty="0">
              <a:latin typeface="+mn-lt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3C683B-84B2-7F92-B8CE-7C5D0B5A1A6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it-IT" dirty="0"/>
              <a:t>NCT04493853. Fizazi. Ann Oncol. 2026;37:53.</a:t>
            </a:r>
          </a:p>
        </p:txBody>
      </p:sp>
      <p:sp>
        <p:nvSpPr>
          <p:cNvPr id="4" name="Text Box 45">
            <a:extLst>
              <a:ext uri="{FF2B5EF4-FFF2-40B4-BE49-F238E27FC236}">
                <a16:creationId xmlns:a16="http://schemas.microsoft.com/office/drawing/2014/main" id="{E8D504C8-6C05-3A14-CDED-8EB7F9048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8170" y="1764307"/>
            <a:ext cx="256038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800" b="0">
                <a:solidFill>
                  <a:srgbClr val="000000"/>
                </a:solidFill>
                <a:latin typeface="+mn-lt"/>
              </a:rPr>
              <a:t>Patients with de novo mHSPC; PTEN loss determined by central IHC testing; receiving ADT ± abiraterone for </a:t>
            </a:r>
            <a:br>
              <a:rPr lang="en-GB" altLang="en-US" sz="1800" b="0" dirty="0">
                <a:solidFill>
                  <a:srgbClr val="000000"/>
                </a:solidFill>
                <a:latin typeface="+mn-lt"/>
              </a:rPr>
            </a:br>
            <a:r>
              <a:rPr lang="en-GB" altLang="en-US" sz="1800" b="0">
                <a:solidFill>
                  <a:srgbClr val="000000"/>
                </a:solidFill>
                <a:latin typeface="+mn-lt"/>
              </a:rPr>
              <a:t>≤3 mo; ECOG PS 0/1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1012)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9">
            <a:extLst>
              <a:ext uri="{FF2B5EF4-FFF2-40B4-BE49-F238E27FC236}">
                <a16:creationId xmlns:a16="http://schemas.microsoft.com/office/drawing/2014/main" id="{33501DA3-8547-307C-D460-1D749A4AB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6496" y="1663087"/>
            <a:ext cx="4076863" cy="113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Capivasertib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400 mg PO BID on D1-4 of each wk of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28-day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cycle 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800">
                <a:solidFill>
                  <a:schemeClr val="bg2"/>
                </a:solidFill>
                <a:latin typeface="+mn-lt"/>
              </a:rPr>
              <a:t>Abiraterone*</a:t>
            </a:r>
            <a:r>
              <a:rPr lang="en-US" altLang="en-US" sz="1800" b="0">
                <a:solidFill>
                  <a:schemeClr val="bg2"/>
                </a:solidFill>
                <a:latin typeface="+mn-lt"/>
              </a:rPr>
              <a:t> 1000 mg PO QD</a:t>
            </a:r>
          </a:p>
        </p:txBody>
      </p:sp>
      <p:sp>
        <p:nvSpPr>
          <p:cNvPr id="6" name="Rectangle 50">
            <a:extLst>
              <a:ext uri="{FF2B5EF4-FFF2-40B4-BE49-F238E27FC236}">
                <a16:creationId xmlns:a16="http://schemas.microsoft.com/office/drawing/2014/main" id="{76A853DF-8D33-7244-6F90-744CF7A61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6496" y="2997316"/>
            <a:ext cx="4076862" cy="115827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Placebo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800" b="0">
                <a:solidFill>
                  <a:schemeClr val="bg2"/>
                </a:solidFill>
                <a:latin typeface="+mn-lt"/>
              </a:rPr>
              <a:t>PO 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BID on D1-4 of each wk of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28-day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cycle 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800">
                <a:solidFill>
                  <a:schemeClr val="bg2"/>
                </a:solidFill>
                <a:latin typeface="+mn-lt"/>
              </a:rPr>
              <a:t>Abiraterone* </a:t>
            </a:r>
            <a:r>
              <a:rPr lang="en-US" altLang="en-US" sz="1800" b="0">
                <a:solidFill>
                  <a:schemeClr val="bg2"/>
                </a:solidFill>
                <a:latin typeface="+mn-lt"/>
              </a:rPr>
              <a:t>1000 mg PO QD</a:t>
            </a:r>
          </a:p>
        </p:txBody>
      </p:sp>
      <p:sp>
        <p:nvSpPr>
          <p:cNvPr id="7" name="Line 53">
            <a:extLst>
              <a:ext uri="{FF2B5EF4-FFF2-40B4-BE49-F238E27FC236}">
                <a16:creationId xmlns:a16="http://schemas.microsoft.com/office/drawing/2014/main" id="{78C5C028-5E54-5229-6EB9-2F5165CBFFC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8234" y="2865064"/>
            <a:ext cx="526685" cy="49492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Line 54">
            <a:extLst>
              <a:ext uri="{FF2B5EF4-FFF2-40B4-BE49-F238E27FC236}">
                <a16:creationId xmlns:a16="http://schemas.microsoft.com/office/drawing/2014/main" id="{059A30DF-1919-B2CC-1837-D343364A55E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8235" y="2316711"/>
            <a:ext cx="526685" cy="36933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0E6E54-2DD3-5784-BC31-B161EDB2CAA9}"/>
              </a:ext>
            </a:extLst>
          </p:cNvPr>
          <p:cNvSpPr txBox="1"/>
          <p:nvPr/>
        </p:nvSpPr>
        <p:spPr bwMode="auto">
          <a:xfrm>
            <a:off x="3422672" y="4215324"/>
            <a:ext cx="41625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latin typeface="+mn-lt"/>
              </a:rPr>
              <a:t>*Patients continue to receive ADT.</a:t>
            </a:r>
          </a:p>
        </p:txBody>
      </p:sp>
    </p:spTree>
    <p:extLst>
      <p:ext uri="{BB962C8B-B14F-4D97-AF65-F5344CB8AC3E}">
        <p14:creationId xmlns:p14="http://schemas.microsoft.com/office/powerpoint/2010/main" val="38753487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roup 194">
            <a:extLst>
              <a:ext uri="{FF2B5EF4-FFF2-40B4-BE49-F238E27FC236}">
                <a16:creationId xmlns:a16="http://schemas.microsoft.com/office/drawing/2014/main" id="{027E3DB3-B81C-3379-E8CA-2D266025FB39}"/>
              </a:ext>
            </a:extLst>
          </p:cNvPr>
          <p:cNvGrpSpPr/>
          <p:nvPr/>
        </p:nvGrpSpPr>
        <p:grpSpPr>
          <a:xfrm>
            <a:off x="3194802" y="1589206"/>
            <a:ext cx="6371803" cy="2503455"/>
            <a:chOff x="3194802" y="1589206"/>
            <a:chExt cx="6371803" cy="2503455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C316019C-6682-3359-73DD-4D9B62E4B454}"/>
                </a:ext>
              </a:extLst>
            </p:cNvPr>
            <p:cNvCxnSpPr/>
            <p:nvPr/>
          </p:nvCxnSpPr>
          <p:spPr>
            <a:xfrm>
              <a:off x="3194802" y="1589206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142F2AAE-2F2D-063F-8FED-8DE7D7787F92}"/>
                </a:ext>
              </a:extLst>
            </p:cNvPr>
            <p:cNvCxnSpPr/>
            <p:nvPr/>
          </p:nvCxnSpPr>
          <p:spPr>
            <a:xfrm>
              <a:off x="3559287" y="1704395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6FD2459-F92D-C97C-D78C-B8ECBBDE2D44}"/>
                </a:ext>
              </a:extLst>
            </p:cNvPr>
            <p:cNvCxnSpPr/>
            <p:nvPr/>
          </p:nvCxnSpPr>
          <p:spPr>
            <a:xfrm>
              <a:off x="3641571" y="1723310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6B025D6D-498F-3A0C-1896-A3C060CF878E}"/>
                </a:ext>
              </a:extLst>
            </p:cNvPr>
            <p:cNvCxnSpPr/>
            <p:nvPr/>
          </p:nvCxnSpPr>
          <p:spPr>
            <a:xfrm>
              <a:off x="3697200" y="1746669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5755F55-5AE2-5926-0E29-8FBFCFD251BF}"/>
                </a:ext>
              </a:extLst>
            </p:cNvPr>
            <p:cNvCxnSpPr/>
            <p:nvPr/>
          </p:nvCxnSpPr>
          <p:spPr>
            <a:xfrm>
              <a:off x="3759204" y="1797309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6A8FB9FA-43E3-8B9A-79DF-26F49A203A97}"/>
                </a:ext>
              </a:extLst>
            </p:cNvPr>
            <p:cNvCxnSpPr/>
            <p:nvPr/>
          </p:nvCxnSpPr>
          <p:spPr>
            <a:xfrm>
              <a:off x="3782961" y="1851426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AA16A265-A216-4E66-0C30-320B7A385718}"/>
                </a:ext>
              </a:extLst>
            </p:cNvPr>
            <p:cNvCxnSpPr/>
            <p:nvPr/>
          </p:nvCxnSpPr>
          <p:spPr>
            <a:xfrm>
              <a:off x="3810394" y="1902066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043E7466-9AED-E0FA-7515-D4E03A77AE1F}"/>
                </a:ext>
              </a:extLst>
            </p:cNvPr>
            <p:cNvCxnSpPr/>
            <p:nvPr/>
          </p:nvCxnSpPr>
          <p:spPr>
            <a:xfrm>
              <a:off x="3830477" y="1950921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69C27CBE-38C1-5B2A-EE3D-3541592DCF85}"/>
                </a:ext>
              </a:extLst>
            </p:cNvPr>
            <p:cNvCxnSpPr/>
            <p:nvPr/>
          </p:nvCxnSpPr>
          <p:spPr>
            <a:xfrm>
              <a:off x="3861190" y="1979964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FA51E46-3F9E-263C-F92F-32C9F7BEC003}"/>
                </a:ext>
              </a:extLst>
            </p:cNvPr>
            <p:cNvCxnSpPr/>
            <p:nvPr/>
          </p:nvCxnSpPr>
          <p:spPr>
            <a:xfrm>
              <a:off x="3933624" y="2012525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03E7BEAA-7EA3-6EEF-2E1A-24629504EF83}"/>
                </a:ext>
              </a:extLst>
            </p:cNvPr>
            <p:cNvCxnSpPr/>
            <p:nvPr/>
          </p:nvCxnSpPr>
          <p:spPr>
            <a:xfrm>
              <a:off x="4033872" y="2034081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45C4356-28B8-301D-653A-96E450DDD6CC}"/>
                </a:ext>
              </a:extLst>
            </p:cNvPr>
            <p:cNvCxnSpPr/>
            <p:nvPr/>
          </p:nvCxnSpPr>
          <p:spPr>
            <a:xfrm>
              <a:off x="4224517" y="2070380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3076A62-4A9A-253B-390C-AE0826946501}"/>
                </a:ext>
              </a:extLst>
            </p:cNvPr>
            <p:cNvCxnSpPr/>
            <p:nvPr/>
          </p:nvCxnSpPr>
          <p:spPr>
            <a:xfrm>
              <a:off x="4258706" y="2077334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D34BD862-CAD0-58BC-4BF8-7F027F5C3143}"/>
                </a:ext>
              </a:extLst>
            </p:cNvPr>
            <p:cNvCxnSpPr/>
            <p:nvPr/>
          </p:nvCxnSpPr>
          <p:spPr>
            <a:xfrm>
              <a:off x="4292894" y="2096421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4486AFF9-0579-C917-DA78-CD7E77A2D7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99714" y="1831545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B7497060-C180-A613-978B-22FCDDDDBB43}"/>
                </a:ext>
              </a:extLst>
            </p:cNvPr>
            <p:cNvCxnSpPr/>
            <p:nvPr/>
          </p:nvCxnSpPr>
          <p:spPr>
            <a:xfrm>
              <a:off x="4435824" y="2367477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8AE84AE1-4DD3-43EB-65E4-B3658AAA847D}"/>
                </a:ext>
              </a:extLst>
            </p:cNvPr>
            <p:cNvCxnSpPr/>
            <p:nvPr/>
          </p:nvCxnSpPr>
          <p:spPr>
            <a:xfrm>
              <a:off x="4337611" y="2164484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38E44867-0D45-C23B-D573-31474329EAF3}"/>
                </a:ext>
              </a:extLst>
            </p:cNvPr>
            <p:cNvCxnSpPr/>
            <p:nvPr/>
          </p:nvCxnSpPr>
          <p:spPr>
            <a:xfrm>
              <a:off x="4662016" y="2428548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AB469467-C70E-D52D-0E82-029CEBA63C1D}"/>
                </a:ext>
              </a:extLst>
            </p:cNvPr>
            <p:cNvCxnSpPr/>
            <p:nvPr/>
          </p:nvCxnSpPr>
          <p:spPr>
            <a:xfrm>
              <a:off x="4783122" y="2435502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67C25123-828A-30B9-1287-BE3B1183F5BE}"/>
                </a:ext>
              </a:extLst>
            </p:cNvPr>
            <p:cNvCxnSpPr/>
            <p:nvPr/>
          </p:nvCxnSpPr>
          <p:spPr>
            <a:xfrm>
              <a:off x="4852080" y="2445932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83BB9D1A-B76F-6E28-8142-A5CD213A1424}"/>
                </a:ext>
              </a:extLst>
            </p:cNvPr>
            <p:cNvCxnSpPr/>
            <p:nvPr/>
          </p:nvCxnSpPr>
          <p:spPr>
            <a:xfrm>
              <a:off x="4896699" y="2452794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89C78147-CDC3-4E90-2BD0-ECF19B12C327}"/>
                </a:ext>
              </a:extLst>
            </p:cNvPr>
            <p:cNvCxnSpPr/>
            <p:nvPr/>
          </p:nvCxnSpPr>
          <p:spPr>
            <a:xfrm>
              <a:off x="4923934" y="2466122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9EDDAAEA-E40B-5441-F7A7-268A8425D7C8}"/>
                </a:ext>
              </a:extLst>
            </p:cNvPr>
            <p:cNvCxnSpPr/>
            <p:nvPr/>
          </p:nvCxnSpPr>
          <p:spPr>
            <a:xfrm>
              <a:off x="4958123" y="2536783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180FF2BA-C106-57BF-81BC-FFBBDD9E2A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13622" y="1851426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B4AD06FF-64AA-56DF-36D1-91F185A84E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58920" y="1943967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7B545D5A-718A-0191-ACBF-7440652451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92894" y="2218602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504420E5-7634-299B-EA46-377BDA3E75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92894" y="2246383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7614DD26-5C4D-169F-A894-67B00DEE16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99848" y="2290456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3B96958-5614-FED6-5260-8B3D557E30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06220" y="2314214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FE0FD822-6E3D-DB9A-C298-A5CEB04183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15492" y="2367477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E7DE85E9-1374-2923-EAA9-0D0E7BB7A8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52080" y="2507003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E5C24FD4-A997-AFD0-72F4-52668FB62A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65506" y="2526752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9BDB0207-B874-430D-C3B6-133156B649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9992" y="2557464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E3A4F5F5-C063-F028-8D74-ECB03A755C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0507" y="2590982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49B2EFF3-38E9-7742-706C-174065769A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44974" y="2719450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597FEEB1-A71E-7F75-3608-9AC53717D2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66513" y="2782081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9ECF2927-0081-2774-ECCE-AE622B49E7CE}"/>
                </a:ext>
              </a:extLst>
            </p:cNvPr>
            <p:cNvCxnSpPr/>
            <p:nvPr/>
          </p:nvCxnSpPr>
          <p:spPr>
            <a:xfrm>
              <a:off x="4989033" y="2570880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CE7DDAF3-5C78-F420-A79D-3627FFF27DDC}"/>
                </a:ext>
              </a:extLst>
            </p:cNvPr>
            <p:cNvCxnSpPr/>
            <p:nvPr/>
          </p:nvCxnSpPr>
          <p:spPr>
            <a:xfrm>
              <a:off x="5054894" y="2570880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46C97C72-6EF4-E863-862A-277E81FBF406}"/>
                </a:ext>
              </a:extLst>
            </p:cNvPr>
            <p:cNvCxnSpPr/>
            <p:nvPr/>
          </p:nvCxnSpPr>
          <p:spPr>
            <a:xfrm>
              <a:off x="5144133" y="2574357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A4CF1082-DC18-F658-C041-91F409191D91}"/>
                </a:ext>
              </a:extLst>
            </p:cNvPr>
            <p:cNvCxnSpPr/>
            <p:nvPr/>
          </p:nvCxnSpPr>
          <p:spPr>
            <a:xfrm>
              <a:off x="5366068" y="2633767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9F1D6E4F-81EE-4EA7-88CD-4724CB6FA1B3}"/>
                </a:ext>
              </a:extLst>
            </p:cNvPr>
            <p:cNvCxnSpPr/>
            <p:nvPr/>
          </p:nvCxnSpPr>
          <p:spPr>
            <a:xfrm>
              <a:off x="5459362" y="2633767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85380CC0-05AC-8426-AF99-B3667589FA39}"/>
                </a:ext>
              </a:extLst>
            </p:cNvPr>
            <p:cNvCxnSpPr/>
            <p:nvPr/>
          </p:nvCxnSpPr>
          <p:spPr>
            <a:xfrm>
              <a:off x="5469990" y="2648495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143B1580-E641-AFDE-CE31-625AB8E7109C}"/>
                </a:ext>
              </a:extLst>
            </p:cNvPr>
            <p:cNvCxnSpPr/>
            <p:nvPr/>
          </p:nvCxnSpPr>
          <p:spPr>
            <a:xfrm>
              <a:off x="5503402" y="2665333"/>
              <a:ext cx="0" cy="108235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B9059550-B328-2B1C-0F03-6C8E504FCBF9}"/>
                </a:ext>
              </a:extLst>
            </p:cNvPr>
            <p:cNvCxnSpPr/>
            <p:nvPr/>
          </p:nvCxnSpPr>
          <p:spPr>
            <a:xfrm>
              <a:off x="5567920" y="2777045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2A73E62B-6285-5ED7-3A4C-429800B2292B}"/>
                </a:ext>
              </a:extLst>
            </p:cNvPr>
            <p:cNvCxnSpPr/>
            <p:nvPr/>
          </p:nvCxnSpPr>
          <p:spPr>
            <a:xfrm>
              <a:off x="5669907" y="2811821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615726A6-6F8D-B635-A723-A7C84AE5455D}"/>
                </a:ext>
              </a:extLst>
            </p:cNvPr>
            <p:cNvCxnSpPr/>
            <p:nvPr/>
          </p:nvCxnSpPr>
          <p:spPr>
            <a:xfrm>
              <a:off x="6011410" y="2853870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788D8E06-839D-AC0E-6BB7-3B4B76B7434C}"/>
                </a:ext>
              </a:extLst>
            </p:cNvPr>
            <p:cNvCxnSpPr/>
            <p:nvPr/>
          </p:nvCxnSpPr>
          <p:spPr>
            <a:xfrm>
              <a:off x="6031691" y="2853291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B337B48D-3280-01AC-47CD-22E9DACFF596}"/>
                </a:ext>
              </a:extLst>
            </p:cNvPr>
            <p:cNvCxnSpPr/>
            <p:nvPr/>
          </p:nvCxnSpPr>
          <p:spPr>
            <a:xfrm>
              <a:off x="6056786" y="2856767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E3D14CC5-009C-A9F1-C888-35F89ECCCB67}"/>
                </a:ext>
              </a:extLst>
            </p:cNvPr>
            <p:cNvCxnSpPr/>
            <p:nvPr/>
          </p:nvCxnSpPr>
          <p:spPr>
            <a:xfrm>
              <a:off x="6079306" y="2952580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E64BB7BC-0568-683F-6A32-43EAAB0C1859}"/>
                </a:ext>
              </a:extLst>
            </p:cNvPr>
            <p:cNvCxnSpPr/>
            <p:nvPr/>
          </p:nvCxnSpPr>
          <p:spPr>
            <a:xfrm>
              <a:off x="5534113" y="2757704"/>
              <a:ext cx="0" cy="108235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114411D3-F010-C122-F85D-78CC9C81F02A}"/>
                </a:ext>
              </a:extLst>
            </p:cNvPr>
            <p:cNvCxnSpPr/>
            <p:nvPr/>
          </p:nvCxnSpPr>
          <p:spPr>
            <a:xfrm>
              <a:off x="6618298" y="3010821"/>
              <a:ext cx="0" cy="108235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21BA92F1-D656-AC1A-B228-F9CDBA8D8B35}"/>
                </a:ext>
              </a:extLst>
            </p:cNvPr>
            <p:cNvCxnSpPr/>
            <p:nvPr/>
          </p:nvCxnSpPr>
          <p:spPr>
            <a:xfrm>
              <a:off x="7260927" y="3101025"/>
              <a:ext cx="0" cy="108235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B7B4034C-5A69-55C2-AAE0-A44123EB70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68731" y="2791009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62EE308B-9E5C-97A6-F5A0-178F6ABE6D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82639" y="2815278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AC3FE591-F8DF-593C-1EDF-24797A711E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18364" y="2980564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404FF293-E972-4575-3D45-AD4BB7F913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31691" y="3003221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974A0620-6CE2-932D-09F9-A09AE4037EC1}"/>
                </a:ext>
              </a:extLst>
            </p:cNvPr>
            <p:cNvCxnSpPr/>
            <p:nvPr/>
          </p:nvCxnSpPr>
          <p:spPr>
            <a:xfrm>
              <a:off x="6115627" y="3003221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080E28DA-1246-B679-0EDF-EBA0A8118C46}"/>
                </a:ext>
              </a:extLst>
            </p:cNvPr>
            <p:cNvCxnSpPr/>
            <p:nvPr/>
          </p:nvCxnSpPr>
          <p:spPr>
            <a:xfrm>
              <a:off x="6141507" y="3010175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8F0C6EE-E8E0-8127-EE16-80BA1C8BDCCA}"/>
                </a:ext>
              </a:extLst>
            </p:cNvPr>
            <p:cNvCxnSpPr/>
            <p:nvPr/>
          </p:nvCxnSpPr>
          <p:spPr>
            <a:xfrm>
              <a:off x="6169518" y="3010175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058C9943-95A7-D416-ACAE-99556C3E4670}"/>
                </a:ext>
              </a:extLst>
            </p:cNvPr>
            <p:cNvCxnSpPr/>
            <p:nvPr/>
          </p:nvCxnSpPr>
          <p:spPr>
            <a:xfrm>
              <a:off x="6261925" y="3010175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2AF0D9F0-CD71-301C-B7BD-DA924DEE7822}"/>
                </a:ext>
              </a:extLst>
            </p:cNvPr>
            <p:cNvCxnSpPr/>
            <p:nvPr/>
          </p:nvCxnSpPr>
          <p:spPr>
            <a:xfrm>
              <a:off x="6296099" y="3010821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24D6A6B5-CF91-4762-2C04-7503DA1F6A06}"/>
                </a:ext>
              </a:extLst>
            </p:cNvPr>
            <p:cNvCxnSpPr/>
            <p:nvPr/>
          </p:nvCxnSpPr>
          <p:spPr>
            <a:xfrm>
              <a:off x="6374834" y="3010821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4CF677F6-4BE0-5C00-A631-F736D4D19E1B}"/>
                </a:ext>
              </a:extLst>
            </p:cNvPr>
            <p:cNvCxnSpPr/>
            <p:nvPr/>
          </p:nvCxnSpPr>
          <p:spPr>
            <a:xfrm>
              <a:off x="6551572" y="3010821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CA86F86E-AB3E-2FAC-AF5F-ADB774DF8567}"/>
                </a:ext>
              </a:extLst>
            </p:cNvPr>
            <p:cNvCxnSpPr/>
            <p:nvPr/>
          </p:nvCxnSpPr>
          <p:spPr>
            <a:xfrm>
              <a:off x="6585761" y="3011753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4FA3BF80-AF23-A92A-7FEF-B57763ECCDCE}"/>
                </a:ext>
              </a:extLst>
            </p:cNvPr>
            <p:cNvCxnSpPr/>
            <p:nvPr/>
          </p:nvCxnSpPr>
          <p:spPr>
            <a:xfrm>
              <a:off x="6647763" y="3058984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54551A9E-1A7F-756B-195D-6CDFC61C4CBB}"/>
                </a:ext>
              </a:extLst>
            </p:cNvPr>
            <p:cNvCxnSpPr/>
            <p:nvPr/>
          </p:nvCxnSpPr>
          <p:spPr>
            <a:xfrm>
              <a:off x="6671522" y="3060693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77844FDD-8BA6-3FC5-A4DE-3D25E57FF815}"/>
                </a:ext>
              </a:extLst>
            </p:cNvPr>
            <p:cNvCxnSpPr/>
            <p:nvPr/>
          </p:nvCxnSpPr>
          <p:spPr>
            <a:xfrm>
              <a:off x="6723094" y="3060693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D2CA97EC-8982-6BCF-1808-9DB4347FC3CA}"/>
                </a:ext>
              </a:extLst>
            </p:cNvPr>
            <p:cNvCxnSpPr/>
            <p:nvPr/>
          </p:nvCxnSpPr>
          <p:spPr>
            <a:xfrm>
              <a:off x="7143209" y="3081371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02ED4A49-30A4-62B2-A95B-1D7EA59F773E}"/>
                </a:ext>
              </a:extLst>
            </p:cNvPr>
            <p:cNvCxnSpPr/>
            <p:nvPr/>
          </p:nvCxnSpPr>
          <p:spPr>
            <a:xfrm>
              <a:off x="7184351" y="3081371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D3696B09-F7AA-E4B6-D705-6459E0281FDB}"/>
                </a:ext>
              </a:extLst>
            </p:cNvPr>
            <p:cNvCxnSpPr/>
            <p:nvPr/>
          </p:nvCxnSpPr>
          <p:spPr>
            <a:xfrm>
              <a:off x="7228970" y="3078646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EBEB6761-3ED2-BE0D-A30F-8D6F350D85CF}"/>
                </a:ext>
              </a:extLst>
            </p:cNvPr>
            <p:cNvCxnSpPr/>
            <p:nvPr/>
          </p:nvCxnSpPr>
          <p:spPr>
            <a:xfrm>
              <a:off x="7391794" y="3111334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D907848D-2269-F040-D165-01335C242384}"/>
                </a:ext>
              </a:extLst>
            </p:cNvPr>
            <p:cNvCxnSpPr/>
            <p:nvPr/>
          </p:nvCxnSpPr>
          <p:spPr>
            <a:xfrm>
              <a:off x="7672842" y="3158212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8BAF4BB9-F0D5-5C4E-9D87-5D208BF6790E}"/>
                </a:ext>
              </a:extLst>
            </p:cNvPr>
            <p:cNvCxnSpPr/>
            <p:nvPr/>
          </p:nvCxnSpPr>
          <p:spPr>
            <a:xfrm>
              <a:off x="7731369" y="3158386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A0A6B7B8-1F63-93DB-9F0D-95C4FA3D87D1}"/>
                </a:ext>
              </a:extLst>
            </p:cNvPr>
            <p:cNvCxnSpPr/>
            <p:nvPr/>
          </p:nvCxnSpPr>
          <p:spPr>
            <a:xfrm>
              <a:off x="7759482" y="3158619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A7E615FA-2471-135C-B42B-96942CF73F93}"/>
                </a:ext>
              </a:extLst>
            </p:cNvPr>
            <p:cNvCxnSpPr/>
            <p:nvPr/>
          </p:nvCxnSpPr>
          <p:spPr>
            <a:xfrm>
              <a:off x="7810176" y="3214017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EDE0DF28-CA5F-73D3-C130-C8E51EA93620}"/>
                </a:ext>
              </a:extLst>
            </p:cNvPr>
            <p:cNvCxnSpPr/>
            <p:nvPr/>
          </p:nvCxnSpPr>
          <p:spPr>
            <a:xfrm>
              <a:off x="7833934" y="3214017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2CB11DD6-242F-E1B6-323B-6693000869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57634" y="3242541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3B9136A9-70D2-440D-ABC5-9D255E3893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49750" y="4033169"/>
              <a:ext cx="11685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F6599C5E-C58A-852F-EA4B-4894B32D667E}"/>
                </a:ext>
              </a:extLst>
            </p:cNvPr>
            <p:cNvCxnSpPr/>
            <p:nvPr/>
          </p:nvCxnSpPr>
          <p:spPr>
            <a:xfrm>
              <a:off x="7858272" y="3217338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0DDEC0E2-C6E5-47F1-1438-76E30E81F863}"/>
                </a:ext>
              </a:extLst>
            </p:cNvPr>
            <p:cNvCxnSpPr/>
            <p:nvPr/>
          </p:nvCxnSpPr>
          <p:spPr>
            <a:xfrm>
              <a:off x="7930705" y="3261180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FAD199AD-E321-2547-2231-12A558F2E5BB}"/>
                </a:ext>
              </a:extLst>
            </p:cNvPr>
            <p:cNvCxnSpPr/>
            <p:nvPr/>
          </p:nvCxnSpPr>
          <p:spPr>
            <a:xfrm>
              <a:off x="8333436" y="3306388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6BED26D5-8022-8DE8-B48A-355265F7CC50}"/>
                </a:ext>
              </a:extLst>
            </p:cNvPr>
            <p:cNvCxnSpPr/>
            <p:nvPr/>
          </p:nvCxnSpPr>
          <p:spPr>
            <a:xfrm>
              <a:off x="8346764" y="3355263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7F9F0C1-0E5E-BC4C-F2FD-D72D29A25890}"/>
                </a:ext>
              </a:extLst>
            </p:cNvPr>
            <p:cNvCxnSpPr/>
            <p:nvPr/>
          </p:nvCxnSpPr>
          <p:spPr>
            <a:xfrm>
              <a:off x="8373997" y="3354684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3DBCE779-DF57-3D3F-1ED8-3BBCE6502D2B}"/>
                </a:ext>
              </a:extLst>
            </p:cNvPr>
            <p:cNvCxnSpPr/>
            <p:nvPr/>
          </p:nvCxnSpPr>
          <p:spPr>
            <a:xfrm>
              <a:off x="8408186" y="3355768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998D957C-FBB7-F8F0-F1C4-4700AEE1CF5D}"/>
                </a:ext>
              </a:extLst>
            </p:cNvPr>
            <p:cNvCxnSpPr/>
            <p:nvPr/>
          </p:nvCxnSpPr>
          <p:spPr>
            <a:xfrm>
              <a:off x="8473666" y="3356978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C4161BE5-7BD9-C4B5-8039-54F362E0C31D}"/>
                </a:ext>
              </a:extLst>
            </p:cNvPr>
            <p:cNvCxnSpPr/>
            <p:nvPr/>
          </p:nvCxnSpPr>
          <p:spPr>
            <a:xfrm>
              <a:off x="8786000" y="3429587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A9E781C7-8CF6-3EBE-3FF3-6F3074D8625F}"/>
                </a:ext>
              </a:extLst>
            </p:cNvPr>
            <p:cNvCxnSpPr/>
            <p:nvPr/>
          </p:nvCxnSpPr>
          <p:spPr>
            <a:xfrm>
              <a:off x="8907109" y="3427333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AD0D0319-260A-F6B0-D023-754D859D3312}"/>
                </a:ext>
              </a:extLst>
            </p:cNvPr>
            <p:cNvCxnSpPr/>
            <p:nvPr/>
          </p:nvCxnSpPr>
          <p:spPr>
            <a:xfrm>
              <a:off x="8937821" y="3427333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FF810D92-FB1F-1DAF-15EF-35C0517486A7}"/>
                </a:ext>
              </a:extLst>
            </p:cNvPr>
            <p:cNvCxnSpPr/>
            <p:nvPr/>
          </p:nvCxnSpPr>
          <p:spPr>
            <a:xfrm>
              <a:off x="8989393" y="3427333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E9BCCB85-2D3A-0509-4D17-382CAA5C3C0C}"/>
                </a:ext>
              </a:extLst>
            </p:cNvPr>
            <p:cNvCxnSpPr/>
            <p:nvPr/>
          </p:nvCxnSpPr>
          <p:spPr>
            <a:xfrm>
              <a:off x="9013152" y="3427332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45422C18-F14A-B26A-5FDF-AAEC6B8F1833}"/>
                </a:ext>
              </a:extLst>
            </p:cNvPr>
            <p:cNvCxnSpPr/>
            <p:nvPr/>
          </p:nvCxnSpPr>
          <p:spPr>
            <a:xfrm>
              <a:off x="9494831" y="3984426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CF6454F1-FA19-F1E2-F8B6-08DCF3389577}"/>
                </a:ext>
              </a:extLst>
            </p:cNvPr>
            <p:cNvCxnSpPr/>
            <p:nvPr/>
          </p:nvCxnSpPr>
          <p:spPr>
            <a:xfrm>
              <a:off x="9515802" y="3984426"/>
              <a:ext cx="0" cy="10823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0D631C-A5D5-6055-A39F-B85595176413}"/>
              </a:ext>
            </a:extLst>
          </p:cNvPr>
          <p:cNvCxnSpPr>
            <a:cxnSpLocks/>
          </p:cNvCxnSpPr>
          <p:nvPr/>
        </p:nvCxnSpPr>
        <p:spPr bwMode="auto">
          <a:xfrm>
            <a:off x="2648928" y="3270098"/>
            <a:ext cx="6978296" cy="0"/>
          </a:xfrm>
          <a:prstGeom prst="line">
            <a:avLst/>
          </a:prstGeom>
          <a:noFill/>
          <a:ln w="28575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F7AB5DB8-BC3B-D207-E5F9-1A944AD7EDC9}"/>
              </a:ext>
            </a:extLst>
          </p:cNvPr>
          <p:cNvSpPr/>
          <p:nvPr/>
        </p:nvSpPr>
        <p:spPr>
          <a:xfrm>
            <a:off x="2649894" y="1526488"/>
            <a:ext cx="6971833" cy="2101254"/>
          </a:xfrm>
          <a:custGeom>
            <a:avLst/>
            <a:gdLst>
              <a:gd name="csX0" fmla="*/ 0 w 6971833"/>
              <a:gd name="csY0" fmla="*/ 0 h 2101254"/>
              <a:gd name="csX1" fmla="*/ 130628 w 6971833"/>
              <a:gd name="csY1" fmla="*/ 0 h 2101254"/>
              <a:gd name="csX2" fmla="*/ 130628 w 6971833"/>
              <a:gd name="csY2" fmla="*/ 11197 h 2101254"/>
              <a:gd name="csX3" fmla="*/ 264989 w 6971833"/>
              <a:gd name="csY3" fmla="*/ 11197 h 2101254"/>
              <a:gd name="csX4" fmla="*/ 264989 w 6971833"/>
              <a:gd name="csY4" fmla="*/ 37323 h 2101254"/>
              <a:gd name="csX5" fmla="*/ 384421 w 6971833"/>
              <a:gd name="csY5" fmla="*/ 37323 h 2101254"/>
              <a:gd name="csX6" fmla="*/ 384421 w 6971833"/>
              <a:gd name="csY6" fmla="*/ 59716 h 2101254"/>
              <a:gd name="csX7" fmla="*/ 418011 w 6971833"/>
              <a:gd name="csY7" fmla="*/ 59716 h 2101254"/>
              <a:gd name="csX8" fmla="*/ 418011 w 6971833"/>
              <a:gd name="csY8" fmla="*/ 70913 h 2101254"/>
              <a:gd name="csX9" fmla="*/ 496388 w 6971833"/>
              <a:gd name="csY9" fmla="*/ 70913 h 2101254"/>
              <a:gd name="csX10" fmla="*/ 496388 w 6971833"/>
              <a:gd name="csY10" fmla="*/ 111968 h 2101254"/>
              <a:gd name="csX11" fmla="*/ 574766 w 6971833"/>
              <a:gd name="csY11" fmla="*/ 111968 h 2101254"/>
              <a:gd name="csX12" fmla="*/ 574766 w 6971833"/>
              <a:gd name="csY12" fmla="*/ 261257 h 2101254"/>
              <a:gd name="csX13" fmla="*/ 653143 w 6971833"/>
              <a:gd name="csY13" fmla="*/ 261257 h 2101254"/>
              <a:gd name="csX14" fmla="*/ 653143 w 6971833"/>
              <a:gd name="csY14" fmla="*/ 279919 h 2101254"/>
              <a:gd name="csX15" fmla="*/ 787504 w 6971833"/>
              <a:gd name="csY15" fmla="*/ 279919 h 2101254"/>
              <a:gd name="csX16" fmla="*/ 787504 w 6971833"/>
              <a:gd name="csY16" fmla="*/ 287383 h 2101254"/>
              <a:gd name="csX17" fmla="*/ 880810 w 6971833"/>
              <a:gd name="csY17" fmla="*/ 287383 h 2101254"/>
              <a:gd name="csX18" fmla="*/ 880810 w 6971833"/>
              <a:gd name="csY18" fmla="*/ 309776 h 2101254"/>
              <a:gd name="csX19" fmla="*/ 914400 w 6971833"/>
              <a:gd name="csY19" fmla="*/ 309776 h 2101254"/>
              <a:gd name="csX20" fmla="*/ 914400 w 6971833"/>
              <a:gd name="csY20" fmla="*/ 324705 h 2101254"/>
              <a:gd name="csX21" fmla="*/ 1030099 w 6971833"/>
              <a:gd name="csY21" fmla="*/ 324705 h 2101254"/>
              <a:gd name="csX22" fmla="*/ 1030099 w 6971833"/>
              <a:gd name="csY22" fmla="*/ 388154 h 2101254"/>
              <a:gd name="csX23" fmla="*/ 1097280 w 6971833"/>
              <a:gd name="csY23" fmla="*/ 388154 h 2101254"/>
              <a:gd name="csX24" fmla="*/ 1097280 w 6971833"/>
              <a:gd name="csY24" fmla="*/ 459066 h 2101254"/>
              <a:gd name="csX25" fmla="*/ 1138335 w 6971833"/>
              <a:gd name="csY25" fmla="*/ 459066 h 2101254"/>
              <a:gd name="csX26" fmla="*/ 1138335 w 6971833"/>
              <a:gd name="csY26" fmla="*/ 526247 h 2101254"/>
              <a:gd name="csX27" fmla="*/ 1168193 w 6971833"/>
              <a:gd name="csY27" fmla="*/ 526247 h 2101254"/>
              <a:gd name="csX28" fmla="*/ 1168193 w 6971833"/>
              <a:gd name="csY28" fmla="*/ 630750 h 2101254"/>
              <a:gd name="csX29" fmla="*/ 1224176 w 6971833"/>
              <a:gd name="csY29" fmla="*/ 630750 h 2101254"/>
              <a:gd name="csX30" fmla="*/ 1224176 w 6971833"/>
              <a:gd name="csY30" fmla="*/ 645679 h 2101254"/>
              <a:gd name="csX31" fmla="*/ 1302553 w 6971833"/>
              <a:gd name="csY31" fmla="*/ 645679 h 2101254"/>
              <a:gd name="csX32" fmla="*/ 1302553 w 6971833"/>
              <a:gd name="csY32" fmla="*/ 675536 h 2101254"/>
              <a:gd name="csX33" fmla="*/ 1455575 w 6971833"/>
              <a:gd name="csY33" fmla="*/ 675536 h 2101254"/>
              <a:gd name="csX34" fmla="*/ 1455575 w 6971833"/>
              <a:gd name="csY34" fmla="*/ 697930 h 2101254"/>
              <a:gd name="csX35" fmla="*/ 1567543 w 6971833"/>
              <a:gd name="csY35" fmla="*/ 697930 h 2101254"/>
              <a:gd name="csX36" fmla="*/ 1567543 w 6971833"/>
              <a:gd name="csY36" fmla="*/ 724056 h 2101254"/>
              <a:gd name="csX37" fmla="*/ 1597401 w 6971833"/>
              <a:gd name="csY37" fmla="*/ 724056 h 2101254"/>
              <a:gd name="csX38" fmla="*/ 1597401 w 6971833"/>
              <a:gd name="csY38" fmla="*/ 757646 h 2101254"/>
              <a:gd name="csX39" fmla="*/ 1679510 w 6971833"/>
              <a:gd name="csY39" fmla="*/ 757646 h 2101254"/>
              <a:gd name="csX40" fmla="*/ 1679510 w 6971833"/>
              <a:gd name="csY40" fmla="*/ 828559 h 2101254"/>
              <a:gd name="csX41" fmla="*/ 1709368 w 6971833"/>
              <a:gd name="csY41" fmla="*/ 828559 h 2101254"/>
              <a:gd name="csX42" fmla="*/ 1709368 w 6971833"/>
              <a:gd name="csY42" fmla="*/ 966652 h 2101254"/>
              <a:gd name="csX43" fmla="*/ 1769084 w 6971833"/>
              <a:gd name="csY43" fmla="*/ 966652 h 2101254"/>
              <a:gd name="csX44" fmla="*/ 1769084 w 6971833"/>
              <a:gd name="csY44" fmla="*/ 989045 h 2101254"/>
              <a:gd name="csX45" fmla="*/ 1806406 w 6971833"/>
              <a:gd name="csY45" fmla="*/ 989045 h 2101254"/>
              <a:gd name="csX46" fmla="*/ 1806406 w 6971833"/>
              <a:gd name="csY46" fmla="*/ 1022635 h 2101254"/>
              <a:gd name="csX47" fmla="*/ 1948232 w 6971833"/>
              <a:gd name="csY47" fmla="*/ 1022635 h 2101254"/>
              <a:gd name="csX48" fmla="*/ 1948232 w 6971833"/>
              <a:gd name="csY48" fmla="*/ 1041296 h 2101254"/>
              <a:gd name="csX49" fmla="*/ 2034073 w 6971833"/>
              <a:gd name="csY49" fmla="*/ 1041296 h 2101254"/>
              <a:gd name="csX50" fmla="*/ 2034073 w 6971833"/>
              <a:gd name="csY50" fmla="*/ 1074887 h 2101254"/>
              <a:gd name="csX51" fmla="*/ 2123647 w 6971833"/>
              <a:gd name="csY51" fmla="*/ 1074887 h 2101254"/>
              <a:gd name="csX52" fmla="*/ 2123647 w 6971833"/>
              <a:gd name="csY52" fmla="*/ 1093548 h 2101254"/>
              <a:gd name="csX53" fmla="*/ 2224418 w 6971833"/>
              <a:gd name="csY53" fmla="*/ 1093548 h 2101254"/>
              <a:gd name="csX54" fmla="*/ 2224418 w 6971833"/>
              <a:gd name="csY54" fmla="*/ 1130870 h 2101254"/>
              <a:gd name="csX55" fmla="*/ 2302795 w 6971833"/>
              <a:gd name="csY55" fmla="*/ 1130870 h 2101254"/>
              <a:gd name="csX56" fmla="*/ 2302795 w 6971833"/>
              <a:gd name="csY56" fmla="*/ 1235373 h 2101254"/>
              <a:gd name="csX57" fmla="*/ 2340117 w 6971833"/>
              <a:gd name="csY57" fmla="*/ 1235373 h 2101254"/>
              <a:gd name="csX58" fmla="*/ 2340117 w 6971833"/>
              <a:gd name="csY58" fmla="*/ 1310018 h 2101254"/>
              <a:gd name="csX59" fmla="*/ 2437156 w 6971833"/>
              <a:gd name="csY59" fmla="*/ 1310018 h 2101254"/>
              <a:gd name="csX60" fmla="*/ 2437156 w 6971833"/>
              <a:gd name="csY60" fmla="*/ 1328679 h 2101254"/>
              <a:gd name="csX61" fmla="*/ 2560320 w 6971833"/>
              <a:gd name="csY61" fmla="*/ 1328679 h 2101254"/>
              <a:gd name="csX62" fmla="*/ 2560320 w 6971833"/>
              <a:gd name="csY62" fmla="*/ 1354805 h 2101254"/>
              <a:gd name="csX63" fmla="*/ 2657358 w 6971833"/>
              <a:gd name="csY63" fmla="*/ 1354805 h 2101254"/>
              <a:gd name="csX64" fmla="*/ 2657358 w 6971833"/>
              <a:gd name="csY64" fmla="*/ 1388395 h 2101254"/>
              <a:gd name="csX65" fmla="*/ 2795451 w 6971833"/>
              <a:gd name="csY65" fmla="*/ 1388395 h 2101254"/>
              <a:gd name="csX66" fmla="*/ 2795451 w 6971833"/>
              <a:gd name="csY66" fmla="*/ 1425718 h 2101254"/>
              <a:gd name="csX67" fmla="*/ 2858899 w 6971833"/>
              <a:gd name="csY67" fmla="*/ 1425718 h 2101254"/>
              <a:gd name="csX68" fmla="*/ 2858899 w 6971833"/>
              <a:gd name="csY68" fmla="*/ 1477969 h 2101254"/>
              <a:gd name="csX69" fmla="*/ 2896222 w 6971833"/>
              <a:gd name="csY69" fmla="*/ 1477969 h 2101254"/>
              <a:gd name="csX70" fmla="*/ 2896222 w 6971833"/>
              <a:gd name="csY70" fmla="*/ 1511559 h 2101254"/>
              <a:gd name="csX71" fmla="*/ 2948473 w 6971833"/>
              <a:gd name="csY71" fmla="*/ 1511559 h 2101254"/>
              <a:gd name="csX72" fmla="*/ 2948473 w 6971833"/>
              <a:gd name="csY72" fmla="*/ 1530221 h 2101254"/>
              <a:gd name="csX73" fmla="*/ 3243321 w 6971833"/>
              <a:gd name="csY73" fmla="*/ 1530221 h 2101254"/>
              <a:gd name="csX74" fmla="*/ 3243321 w 6971833"/>
              <a:gd name="csY74" fmla="*/ 1567543 h 2101254"/>
              <a:gd name="csX75" fmla="*/ 3415004 w 6971833"/>
              <a:gd name="csY75" fmla="*/ 1567543 h 2101254"/>
              <a:gd name="csX76" fmla="*/ 3415004 w 6971833"/>
              <a:gd name="csY76" fmla="*/ 1604865 h 2101254"/>
              <a:gd name="csX77" fmla="*/ 3463523 w 6971833"/>
              <a:gd name="csY77" fmla="*/ 1604865 h 2101254"/>
              <a:gd name="csX78" fmla="*/ 3463523 w 6971833"/>
              <a:gd name="csY78" fmla="*/ 1653385 h 2101254"/>
              <a:gd name="csX79" fmla="*/ 3568026 w 6971833"/>
              <a:gd name="csY79" fmla="*/ 1653385 h 2101254"/>
              <a:gd name="csX80" fmla="*/ 3568026 w 6971833"/>
              <a:gd name="csY80" fmla="*/ 1679510 h 2101254"/>
              <a:gd name="csX81" fmla="*/ 3765835 w 6971833"/>
              <a:gd name="csY81" fmla="*/ 1679510 h 2101254"/>
              <a:gd name="csX82" fmla="*/ 3765835 w 6971833"/>
              <a:gd name="csY82" fmla="*/ 1698172 h 2101254"/>
              <a:gd name="csX83" fmla="*/ 3915125 w 6971833"/>
              <a:gd name="csY83" fmla="*/ 1698172 h 2101254"/>
              <a:gd name="csX84" fmla="*/ 3915125 w 6971833"/>
              <a:gd name="csY84" fmla="*/ 1720565 h 2101254"/>
              <a:gd name="csX85" fmla="*/ 3971108 w 6971833"/>
              <a:gd name="csY85" fmla="*/ 1720565 h 2101254"/>
              <a:gd name="csX86" fmla="*/ 3971108 w 6971833"/>
              <a:gd name="csY86" fmla="*/ 1798942 h 2101254"/>
              <a:gd name="csX87" fmla="*/ 4038289 w 6971833"/>
              <a:gd name="csY87" fmla="*/ 1798942 h 2101254"/>
              <a:gd name="csX88" fmla="*/ 4038289 w 6971833"/>
              <a:gd name="csY88" fmla="*/ 1839997 h 2101254"/>
              <a:gd name="csX89" fmla="*/ 4086808 w 6971833"/>
              <a:gd name="csY89" fmla="*/ 1839997 h 2101254"/>
              <a:gd name="csX90" fmla="*/ 4086808 w 6971833"/>
              <a:gd name="csY90" fmla="*/ 1869855 h 2101254"/>
              <a:gd name="csX91" fmla="*/ 4586929 w 6971833"/>
              <a:gd name="csY91" fmla="*/ 1869855 h 2101254"/>
              <a:gd name="csX92" fmla="*/ 4586929 w 6971833"/>
              <a:gd name="csY92" fmla="*/ 1899713 h 2101254"/>
              <a:gd name="csX93" fmla="*/ 4631716 w 6971833"/>
              <a:gd name="csY93" fmla="*/ 1899713 h 2101254"/>
              <a:gd name="csX94" fmla="*/ 4631716 w 6971833"/>
              <a:gd name="csY94" fmla="*/ 1966893 h 2101254"/>
              <a:gd name="csX95" fmla="*/ 4892973 w 6971833"/>
              <a:gd name="csY95" fmla="*/ 1966893 h 2101254"/>
              <a:gd name="csX96" fmla="*/ 4892973 w 6971833"/>
              <a:gd name="csY96" fmla="*/ 1993019 h 2101254"/>
              <a:gd name="csX97" fmla="*/ 5143033 w 6971833"/>
              <a:gd name="csY97" fmla="*/ 1993019 h 2101254"/>
              <a:gd name="csX98" fmla="*/ 5143033 w 6971833"/>
              <a:gd name="csY98" fmla="*/ 2101254 h 2101254"/>
              <a:gd name="csX99" fmla="*/ 6971833 w 6971833"/>
              <a:gd name="csY99" fmla="*/ 2101254 h 21012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</a:cxnLst>
            <a:rect l="l" t="t" r="r" b="b"/>
            <a:pathLst>
              <a:path w="6971833" h="2101254">
                <a:moveTo>
                  <a:pt x="0" y="0"/>
                </a:moveTo>
                <a:lnTo>
                  <a:pt x="130628" y="0"/>
                </a:lnTo>
                <a:lnTo>
                  <a:pt x="130628" y="11197"/>
                </a:lnTo>
                <a:lnTo>
                  <a:pt x="264989" y="11197"/>
                </a:lnTo>
                <a:lnTo>
                  <a:pt x="264989" y="37323"/>
                </a:lnTo>
                <a:lnTo>
                  <a:pt x="384421" y="37323"/>
                </a:lnTo>
                <a:lnTo>
                  <a:pt x="384421" y="59716"/>
                </a:lnTo>
                <a:lnTo>
                  <a:pt x="418011" y="59716"/>
                </a:lnTo>
                <a:lnTo>
                  <a:pt x="418011" y="70913"/>
                </a:lnTo>
                <a:lnTo>
                  <a:pt x="496388" y="70913"/>
                </a:lnTo>
                <a:lnTo>
                  <a:pt x="496388" y="111968"/>
                </a:lnTo>
                <a:lnTo>
                  <a:pt x="574766" y="111968"/>
                </a:lnTo>
                <a:lnTo>
                  <a:pt x="574766" y="261257"/>
                </a:lnTo>
                <a:lnTo>
                  <a:pt x="653143" y="261257"/>
                </a:lnTo>
                <a:lnTo>
                  <a:pt x="653143" y="279919"/>
                </a:lnTo>
                <a:lnTo>
                  <a:pt x="787504" y="279919"/>
                </a:lnTo>
                <a:lnTo>
                  <a:pt x="787504" y="287383"/>
                </a:lnTo>
                <a:lnTo>
                  <a:pt x="880810" y="287383"/>
                </a:lnTo>
                <a:lnTo>
                  <a:pt x="880810" y="309776"/>
                </a:lnTo>
                <a:lnTo>
                  <a:pt x="914400" y="309776"/>
                </a:lnTo>
                <a:lnTo>
                  <a:pt x="914400" y="324705"/>
                </a:lnTo>
                <a:lnTo>
                  <a:pt x="1030099" y="324705"/>
                </a:lnTo>
                <a:lnTo>
                  <a:pt x="1030099" y="388154"/>
                </a:lnTo>
                <a:lnTo>
                  <a:pt x="1097280" y="388154"/>
                </a:lnTo>
                <a:lnTo>
                  <a:pt x="1097280" y="459066"/>
                </a:lnTo>
                <a:lnTo>
                  <a:pt x="1138335" y="459066"/>
                </a:lnTo>
                <a:lnTo>
                  <a:pt x="1138335" y="526247"/>
                </a:lnTo>
                <a:lnTo>
                  <a:pt x="1168193" y="526247"/>
                </a:lnTo>
                <a:lnTo>
                  <a:pt x="1168193" y="630750"/>
                </a:lnTo>
                <a:lnTo>
                  <a:pt x="1224176" y="630750"/>
                </a:lnTo>
                <a:lnTo>
                  <a:pt x="1224176" y="645679"/>
                </a:lnTo>
                <a:lnTo>
                  <a:pt x="1302553" y="645679"/>
                </a:lnTo>
                <a:lnTo>
                  <a:pt x="1302553" y="675536"/>
                </a:lnTo>
                <a:lnTo>
                  <a:pt x="1455575" y="675536"/>
                </a:lnTo>
                <a:lnTo>
                  <a:pt x="1455575" y="697930"/>
                </a:lnTo>
                <a:lnTo>
                  <a:pt x="1567543" y="697930"/>
                </a:lnTo>
                <a:lnTo>
                  <a:pt x="1567543" y="724056"/>
                </a:lnTo>
                <a:lnTo>
                  <a:pt x="1597401" y="724056"/>
                </a:lnTo>
                <a:lnTo>
                  <a:pt x="1597401" y="757646"/>
                </a:lnTo>
                <a:lnTo>
                  <a:pt x="1679510" y="757646"/>
                </a:lnTo>
                <a:lnTo>
                  <a:pt x="1679510" y="828559"/>
                </a:lnTo>
                <a:lnTo>
                  <a:pt x="1709368" y="828559"/>
                </a:lnTo>
                <a:lnTo>
                  <a:pt x="1709368" y="966652"/>
                </a:lnTo>
                <a:lnTo>
                  <a:pt x="1769084" y="966652"/>
                </a:lnTo>
                <a:lnTo>
                  <a:pt x="1769084" y="989045"/>
                </a:lnTo>
                <a:lnTo>
                  <a:pt x="1806406" y="989045"/>
                </a:lnTo>
                <a:lnTo>
                  <a:pt x="1806406" y="1022635"/>
                </a:lnTo>
                <a:lnTo>
                  <a:pt x="1948232" y="1022635"/>
                </a:lnTo>
                <a:lnTo>
                  <a:pt x="1948232" y="1041296"/>
                </a:lnTo>
                <a:lnTo>
                  <a:pt x="2034073" y="1041296"/>
                </a:lnTo>
                <a:lnTo>
                  <a:pt x="2034073" y="1074887"/>
                </a:lnTo>
                <a:lnTo>
                  <a:pt x="2123647" y="1074887"/>
                </a:lnTo>
                <a:lnTo>
                  <a:pt x="2123647" y="1093548"/>
                </a:lnTo>
                <a:lnTo>
                  <a:pt x="2224418" y="1093548"/>
                </a:lnTo>
                <a:lnTo>
                  <a:pt x="2224418" y="1130870"/>
                </a:lnTo>
                <a:lnTo>
                  <a:pt x="2302795" y="1130870"/>
                </a:lnTo>
                <a:lnTo>
                  <a:pt x="2302795" y="1235373"/>
                </a:lnTo>
                <a:lnTo>
                  <a:pt x="2340117" y="1235373"/>
                </a:lnTo>
                <a:lnTo>
                  <a:pt x="2340117" y="1310018"/>
                </a:lnTo>
                <a:lnTo>
                  <a:pt x="2437156" y="1310018"/>
                </a:lnTo>
                <a:lnTo>
                  <a:pt x="2437156" y="1328679"/>
                </a:lnTo>
                <a:lnTo>
                  <a:pt x="2560320" y="1328679"/>
                </a:lnTo>
                <a:lnTo>
                  <a:pt x="2560320" y="1354805"/>
                </a:lnTo>
                <a:lnTo>
                  <a:pt x="2657358" y="1354805"/>
                </a:lnTo>
                <a:lnTo>
                  <a:pt x="2657358" y="1388395"/>
                </a:lnTo>
                <a:lnTo>
                  <a:pt x="2795451" y="1388395"/>
                </a:lnTo>
                <a:lnTo>
                  <a:pt x="2795451" y="1425718"/>
                </a:lnTo>
                <a:lnTo>
                  <a:pt x="2858899" y="1425718"/>
                </a:lnTo>
                <a:lnTo>
                  <a:pt x="2858899" y="1477969"/>
                </a:lnTo>
                <a:lnTo>
                  <a:pt x="2896222" y="1477969"/>
                </a:lnTo>
                <a:lnTo>
                  <a:pt x="2896222" y="1511559"/>
                </a:lnTo>
                <a:lnTo>
                  <a:pt x="2948473" y="1511559"/>
                </a:lnTo>
                <a:lnTo>
                  <a:pt x="2948473" y="1530221"/>
                </a:lnTo>
                <a:lnTo>
                  <a:pt x="3243321" y="1530221"/>
                </a:lnTo>
                <a:lnTo>
                  <a:pt x="3243321" y="1567543"/>
                </a:lnTo>
                <a:lnTo>
                  <a:pt x="3415004" y="1567543"/>
                </a:lnTo>
                <a:lnTo>
                  <a:pt x="3415004" y="1604865"/>
                </a:lnTo>
                <a:lnTo>
                  <a:pt x="3463523" y="1604865"/>
                </a:lnTo>
                <a:lnTo>
                  <a:pt x="3463523" y="1653385"/>
                </a:lnTo>
                <a:lnTo>
                  <a:pt x="3568026" y="1653385"/>
                </a:lnTo>
                <a:lnTo>
                  <a:pt x="3568026" y="1679510"/>
                </a:lnTo>
                <a:lnTo>
                  <a:pt x="3765835" y="1679510"/>
                </a:lnTo>
                <a:lnTo>
                  <a:pt x="3765835" y="1698172"/>
                </a:lnTo>
                <a:lnTo>
                  <a:pt x="3915125" y="1698172"/>
                </a:lnTo>
                <a:lnTo>
                  <a:pt x="3915125" y="1720565"/>
                </a:lnTo>
                <a:lnTo>
                  <a:pt x="3971108" y="1720565"/>
                </a:lnTo>
                <a:lnTo>
                  <a:pt x="3971108" y="1798942"/>
                </a:lnTo>
                <a:lnTo>
                  <a:pt x="4038289" y="1798942"/>
                </a:lnTo>
                <a:lnTo>
                  <a:pt x="4038289" y="1839997"/>
                </a:lnTo>
                <a:lnTo>
                  <a:pt x="4086808" y="1839997"/>
                </a:lnTo>
                <a:lnTo>
                  <a:pt x="4086808" y="1869855"/>
                </a:lnTo>
                <a:lnTo>
                  <a:pt x="4586929" y="1869855"/>
                </a:lnTo>
                <a:lnTo>
                  <a:pt x="4586929" y="1899713"/>
                </a:lnTo>
                <a:lnTo>
                  <a:pt x="4631716" y="1899713"/>
                </a:lnTo>
                <a:lnTo>
                  <a:pt x="4631716" y="1966893"/>
                </a:lnTo>
                <a:lnTo>
                  <a:pt x="4892973" y="1966893"/>
                </a:lnTo>
                <a:lnTo>
                  <a:pt x="4892973" y="1993019"/>
                </a:lnTo>
                <a:lnTo>
                  <a:pt x="5143033" y="1993019"/>
                </a:lnTo>
                <a:lnTo>
                  <a:pt x="5143033" y="2101254"/>
                </a:lnTo>
                <a:lnTo>
                  <a:pt x="6971833" y="2101254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8BB9E906-39AB-09F2-5912-F56C9ACCAD0D}"/>
              </a:ext>
            </a:extLst>
          </p:cNvPr>
          <p:cNvSpPr/>
          <p:nvPr/>
        </p:nvSpPr>
        <p:spPr>
          <a:xfrm>
            <a:off x="2646162" y="1519024"/>
            <a:ext cx="6848669" cy="2522997"/>
          </a:xfrm>
          <a:custGeom>
            <a:avLst/>
            <a:gdLst>
              <a:gd name="csX0" fmla="*/ 0 w 6848669"/>
              <a:gd name="csY0" fmla="*/ 0 h 2522997"/>
              <a:gd name="csX1" fmla="*/ 70912 w 6848669"/>
              <a:gd name="csY1" fmla="*/ 0 h 2522997"/>
              <a:gd name="csX2" fmla="*/ 70912 w 6848669"/>
              <a:gd name="csY2" fmla="*/ 48519 h 2522997"/>
              <a:gd name="csX3" fmla="*/ 111967 w 6848669"/>
              <a:gd name="csY3" fmla="*/ 48519 h 2522997"/>
              <a:gd name="csX4" fmla="*/ 111967 w 6848669"/>
              <a:gd name="csY4" fmla="*/ 70912 h 2522997"/>
              <a:gd name="csX5" fmla="*/ 190344 w 6848669"/>
              <a:gd name="csY5" fmla="*/ 70912 h 2522997"/>
              <a:gd name="csX6" fmla="*/ 190344 w 6848669"/>
              <a:gd name="csY6" fmla="*/ 93306 h 2522997"/>
              <a:gd name="csX7" fmla="*/ 309776 w 6848669"/>
              <a:gd name="csY7" fmla="*/ 93306 h 2522997"/>
              <a:gd name="csX8" fmla="*/ 309776 w 6848669"/>
              <a:gd name="csY8" fmla="*/ 104503 h 2522997"/>
              <a:gd name="csX9" fmla="*/ 500120 w 6848669"/>
              <a:gd name="csY9" fmla="*/ 104503 h 2522997"/>
              <a:gd name="csX10" fmla="*/ 500120 w 6848669"/>
              <a:gd name="csY10" fmla="*/ 145557 h 2522997"/>
              <a:gd name="csX11" fmla="*/ 574765 w 6848669"/>
              <a:gd name="csY11" fmla="*/ 145557 h 2522997"/>
              <a:gd name="csX12" fmla="*/ 574765 w 6848669"/>
              <a:gd name="csY12" fmla="*/ 212738 h 2522997"/>
              <a:gd name="csX13" fmla="*/ 798700 w 6848669"/>
              <a:gd name="csY13" fmla="*/ 212738 h 2522997"/>
              <a:gd name="csX14" fmla="*/ 798700 w 6848669"/>
              <a:gd name="csY14" fmla="*/ 220202 h 2522997"/>
              <a:gd name="csX15" fmla="*/ 877077 w 6848669"/>
              <a:gd name="csY15" fmla="*/ 220202 h 2522997"/>
              <a:gd name="csX16" fmla="*/ 877077 w 6848669"/>
              <a:gd name="csY16" fmla="*/ 235131 h 2522997"/>
              <a:gd name="csX17" fmla="*/ 951722 w 6848669"/>
              <a:gd name="csY17" fmla="*/ 235131 h 2522997"/>
              <a:gd name="csX18" fmla="*/ 951722 w 6848669"/>
              <a:gd name="csY18" fmla="*/ 257525 h 2522997"/>
              <a:gd name="csX19" fmla="*/ 1037564 w 6848669"/>
              <a:gd name="csY19" fmla="*/ 257525 h 2522997"/>
              <a:gd name="csX20" fmla="*/ 1056225 w 6848669"/>
              <a:gd name="csY20" fmla="*/ 276186 h 2522997"/>
              <a:gd name="csX21" fmla="*/ 1082351 w 6848669"/>
              <a:gd name="csY21" fmla="*/ 276186 h 2522997"/>
              <a:gd name="csX22" fmla="*/ 1082351 w 6848669"/>
              <a:gd name="csY22" fmla="*/ 320973 h 2522997"/>
              <a:gd name="csX23" fmla="*/ 1119673 w 6848669"/>
              <a:gd name="csY23" fmla="*/ 320973 h 2522997"/>
              <a:gd name="csX24" fmla="*/ 1119673 w 6848669"/>
              <a:gd name="csY24" fmla="*/ 399350 h 2522997"/>
              <a:gd name="csX25" fmla="*/ 1149531 w 6848669"/>
              <a:gd name="csY25" fmla="*/ 399350 h 2522997"/>
              <a:gd name="csX26" fmla="*/ 1149531 w 6848669"/>
              <a:gd name="csY26" fmla="*/ 440405 h 2522997"/>
              <a:gd name="csX27" fmla="*/ 1179389 w 6848669"/>
              <a:gd name="csY27" fmla="*/ 440405 h 2522997"/>
              <a:gd name="csX28" fmla="*/ 1179389 w 6848669"/>
              <a:gd name="csY28" fmla="*/ 473995 h 2522997"/>
              <a:gd name="csX29" fmla="*/ 1201782 w 6848669"/>
              <a:gd name="csY29" fmla="*/ 473995 h 2522997"/>
              <a:gd name="csX30" fmla="*/ 1201782 w 6848669"/>
              <a:gd name="csY30" fmla="*/ 515049 h 2522997"/>
              <a:gd name="csX31" fmla="*/ 1265231 w 6848669"/>
              <a:gd name="csY31" fmla="*/ 515049 h 2522997"/>
              <a:gd name="csX32" fmla="*/ 1265231 w 6848669"/>
              <a:gd name="csY32" fmla="*/ 541175 h 2522997"/>
              <a:gd name="csX33" fmla="*/ 1287624 w 6848669"/>
              <a:gd name="csY33" fmla="*/ 541175 h 2522997"/>
              <a:gd name="csX34" fmla="*/ 1287624 w 6848669"/>
              <a:gd name="csY34" fmla="*/ 563569 h 2522997"/>
              <a:gd name="csX35" fmla="*/ 1496630 w 6848669"/>
              <a:gd name="csY35" fmla="*/ 563569 h 2522997"/>
              <a:gd name="csX36" fmla="*/ 1496630 w 6848669"/>
              <a:gd name="csY36" fmla="*/ 582230 h 2522997"/>
              <a:gd name="csX37" fmla="*/ 1526488 w 6848669"/>
              <a:gd name="csY37" fmla="*/ 582230 h 2522997"/>
              <a:gd name="csX38" fmla="*/ 1526488 w 6848669"/>
              <a:gd name="csY38" fmla="*/ 597159 h 2522997"/>
              <a:gd name="csX39" fmla="*/ 1616062 w 6848669"/>
              <a:gd name="csY39" fmla="*/ 597159 h 2522997"/>
              <a:gd name="csX40" fmla="*/ 1616062 w 6848669"/>
              <a:gd name="csY40" fmla="*/ 634481 h 2522997"/>
              <a:gd name="csX41" fmla="*/ 1664581 w 6848669"/>
              <a:gd name="csY41" fmla="*/ 634481 h 2522997"/>
              <a:gd name="csX42" fmla="*/ 1664581 w 6848669"/>
              <a:gd name="csY42" fmla="*/ 686733 h 2522997"/>
              <a:gd name="csX43" fmla="*/ 1690707 w 6848669"/>
              <a:gd name="csY43" fmla="*/ 686733 h 2522997"/>
              <a:gd name="csX44" fmla="*/ 1690707 w 6848669"/>
              <a:gd name="csY44" fmla="*/ 750181 h 2522997"/>
              <a:gd name="csX45" fmla="*/ 1720565 w 6848669"/>
              <a:gd name="csY45" fmla="*/ 750181 h 2522997"/>
              <a:gd name="csX46" fmla="*/ 1720565 w 6848669"/>
              <a:gd name="csY46" fmla="*/ 832290 h 2522997"/>
              <a:gd name="csX47" fmla="*/ 1739226 w 6848669"/>
              <a:gd name="csY47" fmla="*/ 832290 h 2522997"/>
              <a:gd name="csX48" fmla="*/ 1739226 w 6848669"/>
              <a:gd name="csY48" fmla="*/ 862148 h 2522997"/>
              <a:gd name="csX49" fmla="*/ 1765351 w 6848669"/>
              <a:gd name="csY49" fmla="*/ 862148 h 2522997"/>
              <a:gd name="csX50" fmla="*/ 1765351 w 6848669"/>
              <a:gd name="csY50" fmla="*/ 910667 h 2522997"/>
              <a:gd name="csX51" fmla="*/ 1907177 w 6848669"/>
              <a:gd name="csY51" fmla="*/ 910667 h 2522997"/>
              <a:gd name="csX52" fmla="*/ 1907177 w 6848669"/>
              <a:gd name="csY52" fmla="*/ 947990 h 2522997"/>
              <a:gd name="csX53" fmla="*/ 2004215 w 6848669"/>
              <a:gd name="csY53" fmla="*/ 947990 h 2522997"/>
              <a:gd name="csX54" fmla="*/ 2004215 w 6848669"/>
              <a:gd name="csY54" fmla="*/ 959187 h 2522997"/>
              <a:gd name="csX55" fmla="*/ 2172166 w 6848669"/>
              <a:gd name="csY55" fmla="*/ 959187 h 2522997"/>
              <a:gd name="csX56" fmla="*/ 2172166 w 6848669"/>
              <a:gd name="csY56" fmla="*/ 996509 h 2522997"/>
              <a:gd name="csX57" fmla="*/ 2269205 w 6848669"/>
              <a:gd name="csY57" fmla="*/ 996509 h 2522997"/>
              <a:gd name="csX58" fmla="*/ 2269205 w 6848669"/>
              <a:gd name="csY58" fmla="*/ 1041296 h 2522997"/>
              <a:gd name="csX59" fmla="*/ 2317724 w 6848669"/>
              <a:gd name="csY59" fmla="*/ 1041296 h 2522997"/>
              <a:gd name="csX60" fmla="*/ 2317724 w 6848669"/>
              <a:gd name="csY60" fmla="*/ 1093547 h 2522997"/>
              <a:gd name="csX61" fmla="*/ 2526729 w 6848669"/>
              <a:gd name="csY61" fmla="*/ 1093547 h 2522997"/>
              <a:gd name="csX62" fmla="*/ 2526729 w 6848669"/>
              <a:gd name="csY62" fmla="*/ 1127138 h 2522997"/>
              <a:gd name="csX63" fmla="*/ 2601374 w 6848669"/>
              <a:gd name="csY63" fmla="*/ 1127138 h 2522997"/>
              <a:gd name="csX64" fmla="*/ 2601374 w 6848669"/>
              <a:gd name="csY64" fmla="*/ 1138334 h 2522997"/>
              <a:gd name="csX65" fmla="*/ 2661090 w 6848669"/>
              <a:gd name="csY65" fmla="*/ 1138334 h 2522997"/>
              <a:gd name="csX66" fmla="*/ 2661090 w 6848669"/>
              <a:gd name="csY66" fmla="*/ 1156996 h 2522997"/>
              <a:gd name="csX67" fmla="*/ 2720806 w 6848669"/>
              <a:gd name="csY67" fmla="*/ 1156996 h 2522997"/>
              <a:gd name="csX68" fmla="*/ 2720806 w 6848669"/>
              <a:gd name="csY68" fmla="*/ 1175657 h 2522997"/>
              <a:gd name="csX69" fmla="*/ 2843970 w 6848669"/>
              <a:gd name="csY69" fmla="*/ 1175657 h 2522997"/>
              <a:gd name="csX70" fmla="*/ 2843970 w 6848669"/>
              <a:gd name="csY70" fmla="*/ 1239105 h 2522997"/>
              <a:gd name="csX71" fmla="*/ 2855167 w 6848669"/>
              <a:gd name="csY71" fmla="*/ 1239105 h 2522997"/>
              <a:gd name="csX72" fmla="*/ 2855167 w 6848669"/>
              <a:gd name="csY72" fmla="*/ 1276427 h 2522997"/>
              <a:gd name="csX73" fmla="*/ 2888757 w 6848669"/>
              <a:gd name="csY73" fmla="*/ 1276427 h 2522997"/>
              <a:gd name="csX74" fmla="*/ 2888757 w 6848669"/>
              <a:gd name="csY74" fmla="*/ 1313750 h 2522997"/>
              <a:gd name="csX75" fmla="*/ 2978331 w 6848669"/>
              <a:gd name="csY75" fmla="*/ 1313750 h 2522997"/>
              <a:gd name="csX76" fmla="*/ 2978331 w 6848669"/>
              <a:gd name="csY76" fmla="*/ 1343608 h 2522997"/>
              <a:gd name="csX77" fmla="*/ 3187337 w 6848669"/>
              <a:gd name="csY77" fmla="*/ 1343608 h 2522997"/>
              <a:gd name="csX78" fmla="*/ 3187337 w 6848669"/>
              <a:gd name="csY78" fmla="*/ 1362269 h 2522997"/>
              <a:gd name="csX79" fmla="*/ 3329162 w 6848669"/>
              <a:gd name="csY79" fmla="*/ 1362269 h 2522997"/>
              <a:gd name="csX80" fmla="*/ 3329162 w 6848669"/>
              <a:gd name="csY80" fmla="*/ 1388395 h 2522997"/>
              <a:gd name="csX81" fmla="*/ 3422468 w 6848669"/>
              <a:gd name="csY81" fmla="*/ 1388395 h 2522997"/>
              <a:gd name="csX82" fmla="*/ 3422468 w 6848669"/>
              <a:gd name="csY82" fmla="*/ 1474236 h 2522997"/>
              <a:gd name="csX83" fmla="*/ 3459791 w 6848669"/>
              <a:gd name="csY83" fmla="*/ 1474236 h 2522997"/>
              <a:gd name="csX84" fmla="*/ 3459791 w 6848669"/>
              <a:gd name="csY84" fmla="*/ 1511559 h 2522997"/>
              <a:gd name="csX85" fmla="*/ 3482184 w 6848669"/>
              <a:gd name="csY85" fmla="*/ 1511559 h 2522997"/>
              <a:gd name="csX86" fmla="*/ 3482184 w 6848669"/>
              <a:gd name="csY86" fmla="*/ 1545149 h 2522997"/>
              <a:gd name="csX87" fmla="*/ 4004698 w 6848669"/>
              <a:gd name="csY87" fmla="*/ 1545149 h 2522997"/>
              <a:gd name="csX88" fmla="*/ 4004698 w 6848669"/>
              <a:gd name="csY88" fmla="*/ 1593668 h 2522997"/>
              <a:gd name="csX89" fmla="*/ 4471229 w 6848669"/>
              <a:gd name="csY89" fmla="*/ 1593668 h 2522997"/>
              <a:gd name="csX90" fmla="*/ 4471229 w 6848669"/>
              <a:gd name="csY90" fmla="*/ 1593668 h 2522997"/>
              <a:gd name="csX91" fmla="*/ 4471229 w 6848669"/>
              <a:gd name="csY91" fmla="*/ 1593668 h 2522997"/>
              <a:gd name="csX92" fmla="*/ 4471229 w 6848669"/>
              <a:gd name="csY92" fmla="*/ 1623526 h 2522997"/>
              <a:gd name="csX93" fmla="*/ 4613054 w 6848669"/>
              <a:gd name="csY93" fmla="*/ 1623526 h 2522997"/>
              <a:gd name="csX94" fmla="*/ 4613054 w 6848669"/>
              <a:gd name="csY94" fmla="*/ 1638455 h 2522997"/>
              <a:gd name="csX95" fmla="*/ 4881776 w 6848669"/>
              <a:gd name="csY95" fmla="*/ 1638455 h 2522997"/>
              <a:gd name="csX96" fmla="*/ 4881776 w 6848669"/>
              <a:gd name="csY96" fmla="*/ 1660849 h 2522997"/>
              <a:gd name="csX97" fmla="*/ 4997476 w 6848669"/>
              <a:gd name="csY97" fmla="*/ 1660849 h 2522997"/>
              <a:gd name="csX98" fmla="*/ 4997476 w 6848669"/>
              <a:gd name="csY98" fmla="*/ 1690707 h 2522997"/>
              <a:gd name="csX99" fmla="*/ 5154230 w 6848669"/>
              <a:gd name="csY99" fmla="*/ 1690707 h 2522997"/>
              <a:gd name="csX100" fmla="*/ 5154230 w 6848669"/>
              <a:gd name="csY100" fmla="*/ 1739226 h 2522997"/>
              <a:gd name="csX101" fmla="*/ 5206481 w 6848669"/>
              <a:gd name="csY101" fmla="*/ 1739226 h 2522997"/>
              <a:gd name="csX102" fmla="*/ 5206481 w 6848669"/>
              <a:gd name="csY102" fmla="*/ 1798942 h 2522997"/>
              <a:gd name="csX103" fmla="*/ 5635689 w 6848669"/>
              <a:gd name="csY103" fmla="*/ 1798942 h 2522997"/>
              <a:gd name="csX104" fmla="*/ 5635689 w 6848669"/>
              <a:gd name="csY104" fmla="*/ 1836264 h 2522997"/>
              <a:gd name="csX105" fmla="*/ 5706602 w 6848669"/>
              <a:gd name="csY105" fmla="*/ 1836264 h 2522997"/>
              <a:gd name="csX106" fmla="*/ 5706602 w 6848669"/>
              <a:gd name="csY106" fmla="*/ 1884783 h 2522997"/>
              <a:gd name="csX107" fmla="*/ 5870821 w 6848669"/>
              <a:gd name="csY107" fmla="*/ 1884783 h 2522997"/>
              <a:gd name="csX108" fmla="*/ 5870821 w 6848669"/>
              <a:gd name="csY108" fmla="*/ 1955696 h 2522997"/>
              <a:gd name="csX109" fmla="*/ 6482909 w 6848669"/>
              <a:gd name="csY109" fmla="*/ 1955696 h 2522997"/>
              <a:gd name="csX110" fmla="*/ 6482909 w 6848669"/>
              <a:gd name="csY110" fmla="*/ 2175898 h 2522997"/>
              <a:gd name="csX111" fmla="*/ 6848669 w 6848669"/>
              <a:gd name="csY111" fmla="*/ 2175898 h 2522997"/>
              <a:gd name="csX112" fmla="*/ 6848669 w 6848669"/>
              <a:gd name="csY112" fmla="*/ 2522997 h 2522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</a:cxnLst>
            <a:rect l="l" t="t" r="r" b="b"/>
            <a:pathLst>
              <a:path w="6848669" h="2522997">
                <a:moveTo>
                  <a:pt x="0" y="0"/>
                </a:moveTo>
                <a:lnTo>
                  <a:pt x="70912" y="0"/>
                </a:lnTo>
                <a:lnTo>
                  <a:pt x="70912" y="48519"/>
                </a:lnTo>
                <a:lnTo>
                  <a:pt x="111967" y="48519"/>
                </a:lnTo>
                <a:lnTo>
                  <a:pt x="111967" y="70912"/>
                </a:lnTo>
                <a:lnTo>
                  <a:pt x="190344" y="70912"/>
                </a:lnTo>
                <a:lnTo>
                  <a:pt x="190344" y="93306"/>
                </a:lnTo>
                <a:lnTo>
                  <a:pt x="309776" y="93306"/>
                </a:lnTo>
                <a:lnTo>
                  <a:pt x="309776" y="104503"/>
                </a:lnTo>
                <a:lnTo>
                  <a:pt x="500120" y="104503"/>
                </a:lnTo>
                <a:lnTo>
                  <a:pt x="500120" y="145557"/>
                </a:lnTo>
                <a:lnTo>
                  <a:pt x="574765" y="145557"/>
                </a:lnTo>
                <a:lnTo>
                  <a:pt x="574765" y="212738"/>
                </a:lnTo>
                <a:lnTo>
                  <a:pt x="798700" y="212738"/>
                </a:lnTo>
                <a:lnTo>
                  <a:pt x="798700" y="220202"/>
                </a:lnTo>
                <a:lnTo>
                  <a:pt x="877077" y="220202"/>
                </a:lnTo>
                <a:lnTo>
                  <a:pt x="877077" y="235131"/>
                </a:lnTo>
                <a:lnTo>
                  <a:pt x="951722" y="235131"/>
                </a:lnTo>
                <a:lnTo>
                  <a:pt x="951722" y="257525"/>
                </a:lnTo>
                <a:lnTo>
                  <a:pt x="1037564" y="257525"/>
                </a:lnTo>
                <a:lnTo>
                  <a:pt x="1056225" y="276186"/>
                </a:lnTo>
                <a:lnTo>
                  <a:pt x="1082351" y="276186"/>
                </a:lnTo>
                <a:lnTo>
                  <a:pt x="1082351" y="320973"/>
                </a:lnTo>
                <a:lnTo>
                  <a:pt x="1119673" y="320973"/>
                </a:lnTo>
                <a:lnTo>
                  <a:pt x="1119673" y="399350"/>
                </a:lnTo>
                <a:lnTo>
                  <a:pt x="1149531" y="399350"/>
                </a:lnTo>
                <a:lnTo>
                  <a:pt x="1149531" y="440405"/>
                </a:lnTo>
                <a:lnTo>
                  <a:pt x="1179389" y="440405"/>
                </a:lnTo>
                <a:lnTo>
                  <a:pt x="1179389" y="473995"/>
                </a:lnTo>
                <a:lnTo>
                  <a:pt x="1201782" y="473995"/>
                </a:lnTo>
                <a:lnTo>
                  <a:pt x="1201782" y="515049"/>
                </a:lnTo>
                <a:lnTo>
                  <a:pt x="1265231" y="515049"/>
                </a:lnTo>
                <a:lnTo>
                  <a:pt x="1265231" y="541175"/>
                </a:lnTo>
                <a:lnTo>
                  <a:pt x="1287624" y="541175"/>
                </a:lnTo>
                <a:lnTo>
                  <a:pt x="1287624" y="563569"/>
                </a:lnTo>
                <a:lnTo>
                  <a:pt x="1496630" y="563569"/>
                </a:lnTo>
                <a:lnTo>
                  <a:pt x="1496630" y="582230"/>
                </a:lnTo>
                <a:lnTo>
                  <a:pt x="1526488" y="582230"/>
                </a:lnTo>
                <a:lnTo>
                  <a:pt x="1526488" y="597159"/>
                </a:lnTo>
                <a:lnTo>
                  <a:pt x="1616062" y="597159"/>
                </a:lnTo>
                <a:lnTo>
                  <a:pt x="1616062" y="634481"/>
                </a:lnTo>
                <a:lnTo>
                  <a:pt x="1664581" y="634481"/>
                </a:lnTo>
                <a:lnTo>
                  <a:pt x="1664581" y="686733"/>
                </a:lnTo>
                <a:lnTo>
                  <a:pt x="1690707" y="686733"/>
                </a:lnTo>
                <a:lnTo>
                  <a:pt x="1690707" y="750181"/>
                </a:lnTo>
                <a:lnTo>
                  <a:pt x="1720565" y="750181"/>
                </a:lnTo>
                <a:lnTo>
                  <a:pt x="1720565" y="832290"/>
                </a:lnTo>
                <a:lnTo>
                  <a:pt x="1739226" y="832290"/>
                </a:lnTo>
                <a:lnTo>
                  <a:pt x="1739226" y="862148"/>
                </a:lnTo>
                <a:lnTo>
                  <a:pt x="1765351" y="862148"/>
                </a:lnTo>
                <a:lnTo>
                  <a:pt x="1765351" y="910667"/>
                </a:lnTo>
                <a:lnTo>
                  <a:pt x="1907177" y="910667"/>
                </a:lnTo>
                <a:lnTo>
                  <a:pt x="1907177" y="947990"/>
                </a:lnTo>
                <a:lnTo>
                  <a:pt x="2004215" y="947990"/>
                </a:lnTo>
                <a:lnTo>
                  <a:pt x="2004215" y="959187"/>
                </a:lnTo>
                <a:lnTo>
                  <a:pt x="2172166" y="959187"/>
                </a:lnTo>
                <a:lnTo>
                  <a:pt x="2172166" y="996509"/>
                </a:lnTo>
                <a:lnTo>
                  <a:pt x="2269205" y="996509"/>
                </a:lnTo>
                <a:lnTo>
                  <a:pt x="2269205" y="1041296"/>
                </a:lnTo>
                <a:lnTo>
                  <a:pt x="2317724" y="1041296"/>
                </a:lnTo>
                <a:lnTo>
                  <a:pt x="2317724" y="1093547"/>
                </a:lnTo>
                <a:lnTo>
                  <a:pt x="2526729" y="1093547"/>
                </a:lnTo>
                <a:lnTo>
                  <a:pt x="2526729" y="1127138"/>
                </a:lnTo>
                <a:lnTo>
                  <a:pt x="2601374" y="1127138"/>
                </a:lnTo>
                <a:lnTo>
                  <a:pt x="2601374" y="1138334"/>
                </a:lnTo>
                <a:lnTo>
                  <a:pt x="2661090" y="1138334"/>
                </a:lnTo>
                <a:lnTo>
                  <a:pt x="2661090" y="1156996"/>
                </a:lnTo>
                <a:lnTo>
                  <a:pt x="2720806" y="1156996"/>
                </a:lnTo>
                <a:lnTo>
                  <a:pt x="2720806" y="1175657"/>
                </a:lnTo>
                <a:lnTo>
                  <a:pt x="2843970" y="1175657"/>
                </a:lnTo>
                <a:lnTo>
                  <a:pt x="2843970" y="1239105"/>
                </a:lnTo>
                <a:lnTo>
                  <a:pt x="2855167" y="1239105"/>
                </a:lnTo>
                <a:lnTo>
                  <a:pt x="2855167" y="1276427"/>
                </a:lnTo>
                <a:lnTo>
                  <a:pt x="2888757" y="1276427"/>
                </a:lnTo>
                <a:lnTo>
                  <a:pt x="2888757" y="1313750"/>
                </a:lnTo>
                <a:lnTo>
                  <a:pt x="2978331" y="1313750"/>
                </a:lnTo>
                <a:lnTo>
                  <a:pt x="2978331" y="1343608"/>
                </a:lnTo>
                <a:lnTo>
                  <a:pt x="3187337" y="1343608"/>
                </a:lnTo>
                <a:lnTo>
                  <a:pt x="3187337" y="1362269"/>
                </a:lnTo>
                <a:lnTo>
                  <a:pt x="3329162" y="1362269"/>
                </a:lnTo>
                <a:lnTo>
                  <a:pt x="3329162" y="1388395"/>
                </a:lnTo>
                <a:lnTo>
                  <a:pt x="3422468" y="1388395"/>
                </a:lnTo>
                <a:lnTo>
                  <a:pt x="3422468" y="1474236"/>
                </a:lnTo>
                <a:lnTo>
                  <a:pt x="3459791" y="1474236"/>
                </a:lnTo>
                <a:lnTo>
                  <a:pt x="3459791" y="1511559"/>
                </a:lnTo>
                <a:lnTo>
                  <a:pt x="3482184" y="1511559"/>
                </a:lnTo>
                <a:lnTo>
                  <a:pt x="3482184" y="1545149"/>
                </a:lnTo>
                <a:lnTo>
                  <a:pt x="4004698" y="1545149"/>
                </a:lnTo>
                <a:lnTo>
                  <a:pt x="4004698" y="1593668"/>
                </a:lnTo>
                <a:lnTo>
                  <a:pt x="4471229" y="1593668"/>
                </a:lnTo>
                <a:lnTo>
                  <a:pt x="4471229" y="1593668"/>
                </a:lnTo>
                <a:lnTo>
                  <a:pt x="4471229" y="1593668"/>
                </a:lnTo>
                <a:lnTo>
                  <a:pt x="4471229" y="1623526"/>
                </a:lnTo>
                <a:lnTo>
                  <a:pt x="4613054" y="1623526"/>
                </a:lnTo>
                <a:lnTo>
                  <a:pt x="4613054" y="1638455"/>
                </a:lnTo>
                <a:lnTo>
                  <a:pt x="4881776" y="1638455"/>
                </a:lnTo>
                <a:lnTo>
                  <a:pt x="4881776" y="1660849"/>
                </a:lnTo>
                <a:lnTo>
                  <a:pt x="4997476" y="1660849"/>
                </a:lnTo>
                <a:lnTo>
                  <a:pt x="4997476" y="1690707"/>
                </a:lnTo>
                <a:lnTo>
                  <a:pt x="5154230" y="1690707"/>
                </a:lnTo>
                <a:lnTo>
                  <a:pt x="5154230" y="1739226"/>
                </a:lnTo>
                <a:lnTo>
                  <a:pt x="5206481" y="1739226"/>
                </a:lnTo>
                <a:lnTo>
                  <a:pt x="5206481" y="1798942"/>
                </a:lnTo>
                <a:lnTo>
                  <a:pt x="5635689" y="1798942"/>
                </a:lnTo>
                <a:lnTo>
                  <a:pt x="5635689" y="1836264"/>
                </a:lnTo>
                <a:lnTo>
                  <a:pt x="5706602" y="1836264"/>
                </a:lnTo>
                <a:lnTo>
                  <a:pt x="5706602" y="1884783"/>
                </a:lnTo>
                <a:lnTo>
                  <a:pt x="5870821" y="1884783"/>
                </a:lnTo>
                <a:lnTo>
                  <a:pt x="5870821" y="1955696"/>
                </a:lnTo>
                <a:lnTo>
                  <a:pt x="6482909" y="1955696"/>
                </a:lnTo>
                <a:lnTo>
                  <a:pt x="6482909" y="2175898"/>
                </a:lnTo>
                <a:lnTo>
                  <a:pt x="6848669" y="2175898"/>
                </a:lnTo>
                <a:lnTo>
                  <a:pt x="6848669" y="2522997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8370726-10B7-DFFD-773E-355DE91ED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CAPItello-281: </a:t>
            </a:r>
            <a:r>
              <a:rPr lang="en-US" dirty="0"/>
              <a:t>Radiographic progression-free survival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E5558F-CB41-B8E0-3171-5B9301D53C9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NCT04493853. Fizazi. Ann Oncol. 2026;V37:53.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EBC46A-1CBA-D001-2F5A-DDAB01930352}"/>
              </a:ext>
            </a:extLst>
          </p:cNvPr>
          <p:cNvSpPr txBox="1"/>
          <p:nvPr/>
        </p:nvSpPr>
        <p:spPr bwMode="auto">
          <a:xfrm rot="16200000">
            <a:off x="142684" y="3130632"/>
            <a:ext cx="34716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Probability of rPFS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B19BBCC-204D-6092-795D-151F33026E23}"/>
              </a:ext>
            </a:extLst>
          </p:cNvPr>
          <p:cNvGrpSpPr/>
          <p:nvPr/>
        </p:nvGrpSpPr>
        <p:grpSpPr>
          <a:xfrm>
            <a:off x="2574692" y="1512995"/>
            <a:ext cx="77947" cy="3495027"/>
            <a:chOff x="2574692" y="1512995"/>
            <a:chExt cx="77947" cy="349502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BD47B8C-C022-ECC8-EE48-C303DC544CA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652639" y="1512995"/>
              <a:ext cx="0" cy="349502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7DB003F-F1C2-B693-928C-AF7DC237443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74692" y="1520576"/>
              <a:ext cx="74830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99C98FD-8C8E-3226-D458-E9877E577C0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74692" y="2218065"/>
              <a:ext cx="74830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F06B3B8-52D0-539C-75E0-0805E268134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74692" y="2915555"/>
              <a:ext cx="74830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ACC5DE4-783E-5867-4FCC-2DA6BBCAE79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74692" y="3613044"/>
              <a:ext cx="74830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ADFE387-CA58-DC2B-00AD-CDAF1DB5DEB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74692" y="4310533"/>
              <a:ext cx="74830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10360C7-645E-B519-B5B1-D4E307BC037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74692" y="5008022"/>
              <a:ext cx="74830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6151415-D392-077D-EB47-627548D76F6D}"/>
              </a:ext>
            </a:extLst>
          </p:cNvPr>
          <p:cNvGrpSpPr/>
          <p:nvPr/>
        </p:nvGrpSpPr>
        <p:grpSpPr>
          <a:xfrm>
            <a:off x="2648928" y="3457993"/>
            <a:ext cx="6968480" cy="76421"/>
            <a:chOff x="2648928" y="5008022"/>
            <a:chExt cx="6538815" cy="76421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9E1AC61-4402-7608-33CC-965781D748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48928" y="5008022"/>
              <a:ext cx="653881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95CE3A6-BE52-C5F7-2CC1-F8B807EC40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52639" y="5008022"/>
              <a:ext cx="0" cy="7642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24480AF-4E8F-EEAC-D902-7196880B91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88313" y="5008022"/>
              <a:ext cx="0" cy="7642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7CFC66F-B356-4E55-63E2-3B973835DF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23987" y="5008022"/>
              <a:ext cx="0" cy="7642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1768439-E269-D748-C481-7FCC5CC7C5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59660" y="5008022"/>
              <a:ext cx="0" cy="7642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A0644E2-A2F5-9637-6B32-A4A3931BAE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95334" y="5008022"/>
              <a:ext cx="0" cy="7642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93AA46D-AFBD-CEEB-FDA3-DC31754D488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31007" y="5008022"/>
              <a:ext cx="0" cy="7642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1EE7BDE-9841-E32A-0ADF-E5663D70B6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66681" y="5008022"/>
              <a:ext cx="0" cy="7642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C41B8D4-CCEE-CD8D-6A03-5886C794D3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02354" y="5008022"/>
              <a:ext cx="0" cy="7642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B629DED-F659-C859-D21A-D69DB7ED8C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38028" y="5008022"/>
              <a:ext cx="0" cy="7642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1203D6B-8F9F-04B1-26C4-66E7D26720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73702" y="5008022"/>
              <a:ext cx="0" cy="7642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CB51CA6-A5FF-88B2-D954-D77416D0402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09375" y="5008022"/>
              <a:ext cx="0" cy="7642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A329341-E985-F554-2A36-D5E8F939430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45049" y="5008022"/>
              <a:ext cx="0" cy="7642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E76A77D-6086-4908-002B-507D510778A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80722" y="5008022"/>
              <a:ext cx="0" cy="7642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46078C5-92E9-4DFB-0A3A-8BF6FA73F8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16396" y="5008022"/>
              <a:ext cx="0" cy="7642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ECE2FD0-32FE-EBDC-5307-95D89B6AAB1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52070" y="5008022"/>
              <a:ext cx="0" cy="7642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2DC973D-84B2-CD9C-2F64-BFB2092745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187743" y="5008022"/>
              <a:ext cx="0" cy="7642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CD5696F3-1C38-1B37-2A78-BB91C92DE10B}"/>
              </a:ext>
            </a:extLst>
          </p:cNvPr>
          <p:cNvSpPr txBox="1"/>
          <p:nvPr/>
        </p:nvSpPr>
        <p:spPr bwMode="auto">
          <a:xfrm>
            <a:off x="1908904" y="1350501"/>
            <a:ext cx="6903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B64524C-257A-5AE8-5FDD-D4F2B8EFD46C}"/>
              </a:ext>
            </a:extLst>
          </p:cNvPr>
          <p:cNvSpPr txBox="1"/>
          <p:nvPr/>
        </p:nvSpPr>
        <p:spPr bwMode="auto">
          <a:xfrm>
            <a:off x="1908904" y="2047990"/>
            <a:ext cx="6903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537C984-C5EF-CC75-B92A-DE1379C125A8}"/>
              </a:ext>
            </a:extLst>
          </p:cNvPr>
          <p:cNvSpPr txBox="1"/>
          <p:nvPr/>
        </p:nvSpPr>
        <p:spPr bwMode="auto">
          <a:xfrm>
            <a:off x="1908904" y="2745479"/>
            <a:ext cx="6903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56BA65-2AA6-4CBE-0DBE-22D54BBB092B}"/>
              </a:ext>
            </a:extLst>
          </p:cNvPr>
          <p:cNvSpPr txBox="1"/>
          <p:nvPr/>
        </p:nvSpPr>
        <p:spPr bwMode="auto">
          <a:xfrm>
            <a:off x="1908904" y="3442968"/>
            <a:ext cx="6903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FF2BEFB-B8E8-C27C-00AB-43598184B92E}"/>
              </a:ext>
            </a:extLst>
          </p:cNvPr>
          <p:cNvSpPr txBox="1"/>
          <p:nvPr/>
        </p:nvSpPr>
        <p:spPr bwMode="auto">
          <a:xfrm>
            <a:off x="1908904" y="4140458"/>
            <a:ext cx="6903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EDF06A2-20FE-16F9-3446-361B987552D0}"/>
              </a:ext>
            </a:extLst>
          </p:cNvPr>
          <p:cNvSpPr txBox="1"/>
          <p:nvPr/>
        </p:nvSpPr>
        <p:spPr bwMode="auto">
          <a:xfrm>
            <a:off x="1908904" y="4837947"/>
            <a:ext cx="6903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E591DBE-C9BA-436C-4456-001B34E6C71D}"/>
              </a:ext>
            </a:extLst>
          </p:cNvPr>
          <p:cNvGrpSpPr/>
          <p:nvPr/>
        </p:nvGrpSpPr>
        <p:grpSpPr>
          <a:xfrm>
            <a:off x="2375030" y="5061092"/>
            <a:ext cx="7521583" cy="369332"/>
            <a:chOff x="2389101" y="5061092"/>
            <a:chExt cx="7083186" cy="36933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E65D512-CF1D-6DDE-6AFB-E3A8B63A3CE8}"/>
                </a:ext>
              </a:extLst>
            </p:cNvPr>
            <p:cNvSpPr txBox="1"/>
            <p:nvPr/>
          </p:nvSpPr>
          <p:spPr bwMode="auto">
            <a:xfrm>
              <a:off x="2389101" y="5061092"/>
              <a:ext cx="5122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13624A1-8E86-DD31-FDD9-86CC9F4BE7EA}"/>
                </a:ext>
              </a:extLst>
            </p:cNvPr>
            <p:cNvSpPr txBox="1"/>
            <p:nvPr/>
          </p:nvSpPr>
          <p:spPr bwMode="auto">
            <a:xfrm>
              <a:off x="2824775" y="5061092"/>
              <a:ext cx="5122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A4906D2-EAFE-BBAD-75A0-D8B1CB1A460C}"/>
                </a:ext>
              </a:extLst>
            </p:cNvPr>
            <p:cNvSpPr txBox="1"/>
            <p:nvPr/>
          </p:nvSpPr>
          <p:spPr bwMode="auto">
            <a:xfrm>
              <a:off x="3260448" y="5061092"/>
              <a:ext cx="5122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E149A68-19D7-AA67-799B-1BEA73062C04}"/>
                </a:ext>
              </a:extLst>
            </p:cNvPr>
            <p:cNvSpPr txBox="1"/>
            <p:nvPr/>
          </p:nvSpPr>
          <p:spPr bwMode="auto">
            <a:xfrm>
              <a:off x="3696122" y="5061092"/>
              <a:ext cx="5122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3087DAB-2E87-BA97-1DEE-8C16DCD382E9}"/>
                </a:ext>
              </a:extLst>
            </p:cNvPr>
            <p:cNvSpPr txBox="1"/>
            <p:nvPr/>
          </p:nvSpPr>
          <p:spPr bwMode="auto">
            <a:xfrm>
              <a:off x="4131796" y="5061092"/>
              <a:ext cx="5122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FA54FA9-3B75-8A40-E81B-0D22985A8748}"/>
                </a:ext>
              </a:extLst>
            </p:cNvPr>
            <p:cNvSpPr txBox="1"/>
            <p:nvPr/>
          </p:nvSpPr>
          <p:spPr bwMode="auto">
            <a:xfrm>
              <a:off x="4567469" y="5061092"/>
              <a:ext cx="5122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F214B4C-2E45-F705-5827-D8C959C93FAC}"/>
                </a:ext>
              </a:extLst>
            </p:cNvPr>
            <p:cNvSpPr txBox="1"/>
            <p:nvPr/>
          </p:nvSpPr>
          <p:spPr bwMode="auto">
            <a:xfrm>
              <a:off x="5003143" y="5061092"/>
              <a:ext cx="5122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A76A388-3165-DE56-4484-B7A6E926A878}"/>
                </a:ext>
              </a:extLst>
            </p:cNvPr>
            <p:cNvSpPr txBox="1"/>
            <p:nvPr/>
          </p:nvSpPr>
          <p:spPr bwMode="auto">
            <a:xfrm>
              <a:off x="5438816" y="5061092"/>
              <a:ext cx="5122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1E43A74-A194-E49A-839A-0434DF84253C}"/>
                </a:ext>
              </a:extLst>
            </p:cNvPr>
            <p:cNvSpPr txBox="1"/>
            <p:nvPr/>
          </p:nvSpPr>
          <p:spPr bwMode="auto">
            <a:xfrm>
              <a:off x="5874490" y="5061092"/>
              <a:ext cx="5122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24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CE3F534-3F44-17DB-0EBD-36A6716D596E}"/>
                </a:ext>
              </a:extLst>
            </p:cNvPr>
            <p:cNvSpPr txBox="1"/>
            <p:nvPr/>
          </p:nvSpPr>
          <p:spPr bwMode="auto">
            <a:xfrm>
              <a:off x="6310163" y="5061092"/>
              <a:ext cx="5122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27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F1AD783-903E-0086-8398-6AB076B7A7B8}"/>
                </a:ext>
              </a:extLst>
            </p:cNvPr>
            <p:cNvSpPr txBox="1"/>
            <p:nvPr/>
          </p:nvSpPr>
          <p:spPr bwMode="auto">
            <a:xfrm>
              <a:off x="6745837" y="5061092"/>
              <a:ext cx="5122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2C15703-8ED1-D22E-3F68-E355224E59A3}"/>
                </a:ext>
              </a:extLst>
            </p:cNvPr>
            <p:cNvSpPr txBox="1"/>
            <p:nvPr/>
          </p:nvSpPr>
          <p:spPr bwMode="auto">
            <a:xfrm>
              <a:off x="7181511" y="5061092"/>
              <a:ext cx="5122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33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B1A2AD1-165F-38DE-324E-CF844567940E}"/>
                </a:ext>
              </a:extLst>
            </p:cNvPr>
            <p:cNvSpPr txBox="1"/>
            <p:nvPr/>
          </p:nvSpPr>
          <p:spPr bwMode="auto">
            <a:xfrm>
              <a:off x="7617184" y="5061092"/>
              <a:ext cx="5122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36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587B246-B9FD-891E-1F9F-31A3DBE940E1}"/>
                </a:ext>
              </a:extLst>
            </p:cNvPr>
            <p:cNvSpPr txBox="1"/>
            <p:nvPr/>
          </p:nvSpPr>
          <p:spPr bwMode="auto">
            <a:xfrm>
              <a:off x="8052858" y="5061092"/>
              <a:ext cx="5122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39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82382FC-99D7-3182-FC78-325106AF6FD2}"/>
                </a:ext>
              </a:extLst>
            </p:cNvPr>
            <p:cNvSpPr txBox="1"/>
            <p:nvPr/>
          </p:nvSpPr>
          <p:spPr bwMode="auto">
            <a:xfrm>
              <a:off x="8488531" y="5061092"/>
              <a:ext cx="5122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CBE78DA-A93B-65F1-44AB-33276BB0B4CB}"/>
                </a:ext>
              </a:extLst>
            </p:cNvPr>
            <p:cNvSpPr txBox="1"/>
            <p:nvPr/>
          </p:nvSpPr>
          <p:spPr bwMode="auto">
            <a:xfrm>
              <a:off x="8924204" y="5061092"/>
              <a:ext cx="5480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45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80E69450-EEA9-BEF8-D7EA-35CFE93CE1F1}"/>
              </a:ext>
            </a:extLst>
          </p:cNvPr>
          <p:cNvSpPr txBox="1"/>
          <p:nvPr/>
        </p:nvSpPr>
        <p:spPr bwMode="auto">
          <a:xfrm>
            <a:off x="7485668" y="2808847"/>
            <a:ext cx="366626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Capivasertib + abiraterone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80B98B-AB6C-A870-9CD2-687781E7F515}"/>
              </a:ext>
            </a:extLst>
          </p:cNvPr>
          <p:cNvSpPr txBox="1"/>
          <p:nvPr/>
        </p:nvSpPr>
        <p:spPr bwMode="auto">
          <a:xfrm>
            <a:off x="4060201" y="5390594"/>
            <a:ext cx="40318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Mo From Randomization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BAF9186-785F-BDF5-2FC5-B36778D4F817}"/>
              </a:ext>
            </a:extLst>
          </p:cNvPr>
          <p:cNvGrpSpPr/>
          <p:nvPr/>
        </p:nvGrpSpPr>
        <p:grpSpPr>
          <a:xfrm>
            <a:off x="2396640" y="5705510"/>
            <a:ext cx="7521583" cy="630942"/>
            <a:chOff x="2389101" y="5061092"/>
            <a:chExt cx="7083186" cy="630942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82D8E78-8B4D-9C7D-4B78-845B7B59ECFE}"/>
                </a:ext>
              </a:extLst>
            </p:cNvPr>
            <p:cNvSpPr txBox="1"/>
            <p:nvPr/>
          </p:nvSpPr>
          <p:spPr bwMode="auto">
            <a:xfrm>
              <a:off x="2389101" y="5061092"/>
              <a:ext cx="51222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507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dirty="0">
                  <a:solidFill>
                    <a:srgbClr val="000000"/>
                  </a:solidFill>
                  <a:latin typeface="+mn-lt"/>
                </a:rPr>
                <a:t>505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B7D5917-EB77-30A5-44EE-DCDDC6C22A90}"/>
                </a:ext>
              </a:extLst>
            </p:cNvPr>
            <p:cNvSpPr txBox="1"/>
            <p:nvPr/>
          </p:nvSpPr>
          <p:spPr bwMode="auto">
            <a:xfrm>
              <a:off x="2824775" y="5061092"/>
              <a:ext cx="51222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460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dirty="0">
                  <a:solidFill>
                    <a:srgbClr val="000000"/>
                  </a:solidFill>
                  <a:latin typeface="+mn-lt"/>
                </a:rPr>
                <a:t>479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2872E21-85C9-0E60-C8DE-658286642A21}"/>
                </a:ext>
              </a:extLst>
            </p:cNvPr>
            <p:cNvSpPr txBox="1"/>
            <p:nvPr/>
          </p:nvSpPr>
          <p:spPr bwMode="auto">
            <a:xfrm>
              <a:off x="3260448" y="5061092"/>
              <a:ext cx="51222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435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dirty="0">
                  <a:solidFill>
                    <a:srgbClr val="000000"/>
                  </a:solidFill>
                  <a:latin typeface="+mn-lt"/>
                </a:rPr>
                <a:t>440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4FCEB0A-43BF-E35E-B606-F5231D9EF192}"/>
                </a:ext>
              </a:extLst>
            </p:cNvPr>
            <p:cNvSpPr txBox="1"/>
            <p:nvPr/>
          </p:nvSpPr>
          <p:spPr bwMode="auto">
            <a:xfrm>
              <a:off x="3696122" y="5061092"/>
              <a:ext cx="51222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353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dirty="0">
                  <a:solidFill>
                    <a:srgbClr val="000000"/>
                  </a:solidFill>
                  <a:latin typeface="+mn-lt"/>
                </a:rPr>
                <a:t>359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6FDFA37-6CDD-D5BE-8640-B2FC6251616E}"/>
                </a:ext>
              </a:extLst>
            </p:cNvPr>
            <p:cNvSpPr txBox="1"/>
            <p:nvPr/>
          </p:nvSpPr>
          <p:spPr bwMode="auto">
            <a:xfrm>
              <a:off x="4131796" y="5061092"/>
              <a:ext cx="51222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282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dirty="0">
                  <a:solidFill>
                    <a:srgbClr val="000000"/>
                  </a:solidFill>
                  <a:latin typeface="+mn-lt"/>
                </a:rPr>
                <a:t>276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7AAE2EF-D3CE-59FD-01F6-C26115700E23}"/>
                </a:ext>
              </a:extLst>
            </p:cNvPr>
            <p:cNvSpPr txBox="1"/>
            <p:nvPr/>
          </p:nvSpPr>
          <p:spPr bwMode="auto">
            <a:xfrm>
              <a:off x="4567469" y="5061092"/>
              <a:ext cx="51222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233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dirty="0">
                  <a:solidFill>
                    <a:srgbClr val="000000"/>
                  </a:solidFill>
                  <a:latin typeface="+mn-lt"/>
                </a:rPr>
                <a:t>215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920E47A-B3F2-A905-5106-A1B21CD2C941}"/>
                </a:ext>
              </a:extLst>
            </p:cNvPr>
            <p:cNvSpPr txBox="1"/>
            <p:nvPr/>
          </p:nvSpPr>
          <p:spPr bwMode="auto">
            <a:xfrm>
              <a:off x="5003143" y="5061092"/>
              <a:ext cx="51222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217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dirty="0">
                  <a:solidFill>
                    <a:srgbClr val="000000"/>
                  </a:solidFill>
                  <a:latin typeface="+mn-lt"/>
                </a:rPr>
                <a:t>198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EDC82C0-A715-5497-0BCB-274ECCE6F800}"/>
                </a:ext>
              </a:extLst>
            </p:cNvPr>
            <p:cNvSpPr txBox="1"/>
            <p:nvPr/>
          </p:nvSpPr>
          <p:spPr bwMode="auto">
            <a:xfrm>
              <a:off x="5438816" y="5061092"/>
              <a:ext cx="51222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165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154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6FB89BA-9865-46C9-E971-D409AAA7488E}"/>
                </a:ext>
              </a:extLst>
            </p:cNvPr>
            <p:cNvSpPr txBox="1"/>
            <p:nvPr/>
          </p:nvSpPr>
          <p:spPr bwMode="auto">
            <a:xfrm>
              <a:off x="5874490" y="5061092"/>
              <a:ext cx="51222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123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dirty="0">
                  <a:solidFill>
                    <a:srgbClr val="000000"/>
                  </a:solidFill>
                  <a:latin typeface="+mn-lt"/>
                </a:rPr>
                <a:t>113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F1784D3-26A8-6FC9-70FA-CCCC78D08603}"/>
                </a:ext>
              </a:extLst>
            </p:cNvPr>
            <p:cNvSpPr txBox="1"/>
            <p:nvPr/>
          </p:nvSpPr>
          <p:spPr bwMode="auto">
            <a:xfrm>
              <a:off x="6310163" y="5061092"/>
              <a:ext cx="51222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93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dirty="0">
                  <a:solidFill>
                    <a:srgbClr val="000000"/>
                  </a:solidFill>
                  <a:latin typeface="+mn-lt"/>
                </a:rPr>
                <a:t>83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EB9DB6B-515E-FD0F-1764-83AEDCC3A4BD}"/>
                </a:ext>
              </a:extLst>
            </p:cNvPr>
            <p:cNvSpPr txBox="1"/>
            <p:nvPr/>
          </p:nvSpPr>
          <p:spPr bwMode="auto">
            <a:xfrm>
              <a:off x="6745837" y="5061092"/>
              <a:ext cx="51222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69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dirty="0">
                  <a:solidFill>
                    <a:srgbClr val="000000"/>
                  </a:solidFill>
                  <a:latin typeface="+mn-lt"/>
                </a:rPr>
                <a:t>59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BA99981-9649-2591-8121-828077A0EEDA}"/>
                </a:ext>
              </a:extLst>
            </p:cNvPr>
            <p:cNvSpPr txBox="1"/>
            <p:nvPr/>
          </p:nvSpPr>
          <p:spPr bwMode="auto">
            <a:xfrm>
              <a:off x="7181511" y="5061092"/>
              <a:ext cx="51222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dirty="0">
                  <a:solidFill>
                    <a:srgbClr val="000000"/>
                  </a:solidFill>
                  <a:latin typeface="+mn-lt"/>
                </a:rPr>
                <a:t>51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EBF89FF-4E90-77BA-74AC-F59766762D57}"/>
                </a:ext>
              </a:extLst>
            </p:cNvPr>
            <p:cNvSpPr txBox="1"/>
            <p:nvPr/>
          </p:nvSpPr>
          <p:spPr bwMode="auto">
            <a:xfrm>
              <a:off x="7617184" y="5061092"/>
              <a:ext cx="51222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41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dirty="0">
                  <a:solidFill>
                    <a:srgbClr val="000000"/>
                  </a:solidFill>
                  <a:latin typeface="+mn-lt"/>
                </a:rPr>
                <a:t>37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D6C6778-AAA9-ED90-E7CA-DAC40DD74397}"/>
                </a:ext>
              </a:extLst>
            </p:cNvPr>
            <p:cNvSpPr txBox="1"/>
            <p:nvPr/>
          </p:nvSpPr>
          <p:spPr bwMode="auto">
            <a:xfrm>
              <a:off x="8052858" y="5061092"/>
              <a:ext cx="51222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21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dirty="0">
                  <a:solidFill>
                    <a:srgbClr val="000000"/>
                  </a:solidFill>
                  <a:latin typeface="+mn-lt"/>
                </a:rPr>
                <a:t>23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17CA10C-D22A-CC8B-B611-12269C94EC82}"/>
                </a:ext>
              </a:extLst>
            </p:cNvPr>
            <p:cNvSpPr txBox="1"/>
            <p:nvPr/>
          </p:nvSpPr>
          <p:spPr bwMode="auto">
            <a:xfrm>
              <a:off x="8488531" y="5061092"/>
              <a:ext cx="512229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dirty="0">
                  <a:solidFill>
                    <a:srgbClr val="000000"/>
                  </a:solidFill>
                  <a:latin typeface="+mn-lt"/>
                </a:rPr>
                <a:t>8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49DABE0-4092-C26D-26D0-C54B1B29B2CC}"/>
                </a:ext>
              </a:extLst>
            </p:cNvPr>
            <p:cNvSpPr txBox="1"/>
            <p:nvPr/>
          </p:nvSpPr>
          <p:spPr bwMode="auto">
            <a:xfrm>
              <a:off x="8924204" y="5061092"/>
              <a:ext cx="548083" cy="630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dirty="0">
                  <a:solidFill>
                    <a:srgbClr val="000000"/>
                  </a:solidFill>
                  <a:latin typeface="+mn-lt"/>
                </a:rPr>
                <a:t>0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FAC6BBD8-BC83-DA7B-2243-4EBA9CFBFE24}"/>
              </a:ext>
            </a:extLst>
          </p:cNvPr>
          <p:cNvSpPr txBox="1"/>
          <p:nvPr/>
        </p:nvSpPr>
        <p:spPr bwMode="auto">
          <a:xfrm>
            <a:off x="536028" y="5379656"/>
            <a:ext cx="195695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Patients at Risk, n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Capi + abi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Pbo + abi</a:t>
            </a:r>
          </a:p>
        </p:txBody>
      </p:sp>
      <p:graphicFrame>
        <p:nvGraphicFramePr>
          <p:cNvPr id="85" name="Table 4">
            <a:extLst>
              <a:ext uri="{FF2B5EF4-FFF2-40B4-BE49-F238E27FC236}">
                <a16:creationId xmlns:a16="http://schemas.microsoft.com/office/drawing/2014/main" id="{F37E56D2-A5BB-AB77-5CA3-55CEC597E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3754"/>
              </p:ext>
            </p:extLst>
          </p:nvPr>
        </p:nvGraphicFramePr>
        <p:xfrm>
          <a:off x="5358927" y="1306072"/>
          <a:ext cx="6536365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9058">
                  <a:extLst>
                    <a:ext uri="{9D8B030D-6E8A-4147-A177-3AD203B41FA5}">
                      <a16:colId xmlns:a16="http://schemas.microsoft.com/office/drawing/2014/main" val="2914750878"/>
                    </a:ext>
                  </a:extLst>
                </a:gridCol>
                <a:gridCol w="1987191">
                  <a:extLst>
                    <a:ext uri="{9D8B030D-6E8A-4147-A177-3AD203B41FA5}">
                      <a16:colId xmlns:a16="http://schemas.microsoft.com/office/drawing/2014/main" val="1800720905"/>
                    </a:ext>
                  </a:extLst>
                </a:gridCol>
                <a:gridCol w="2020116">
                  <a:extLst>
                    <a:ext uri="{9D8B030D-6E8A-4147-A177-3AD203B41FA5}">
                      <a16:colId xmlns:a16="http://schemas.microsoft.com/office/drawing/2014/main" val="16078015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Capi + Abi (n = 507)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Pbo + Abi (n = 505)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35878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Events, n (%)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183 (36.1)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215 (42.6)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5409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Median rPFS, mo (95% CI)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33.2 (25.8-44.2)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25.7 (22.0-29.9)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542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HR (95% CI)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0.81 (0.66-0.98)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0506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1400" b="0" i="1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 value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.034</a:t>
                      </a: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1738535"/>
                  </a:ext>
                </a:extLst>
              </a:tr>
            </a:tbl>
          </a:graphicData>
        </a:graphic>
      </p:graphicFrame>
      <p:sp>
        <p:nvSpPr>
          <p:cNvPr id="87" name="TextBox 86">
            <a:extLst>
              <a:ext uri="{FF2B5EF4-FFF2-40B4-BE49-F238E27FC236}">
                <a16:creationId xmlns:a16="http://schemas.microsoft.com/office/drawing/2014/main" id="{D7393CEC-BFE2-B622-C6EC-EA601B295F7E}"/>
              </a:ext>
            </a:extLst>
          </p:cNvPr>
          <p:cNvSpPr txBox="1"/>
          <p:nvPr/>
        </p:nvSpPr>
        <p:spPr bwMode="auto">
          <a:xfrm>
            <a:off x="6437456" y="3726320"/>
            <a:ext cx="288134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Placebo + abiraterone</a:t>
            </a:r>
          </a:p>
        </p:txBody>
      </p: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7AF1A06E-C1FC-7BF1-06D2-B8E371ACBA03}"/>
              </a:ext>
            </a:extLst>
          </p:cNvPr>
          <p:cNvGrpSpPr/>
          <p:nvPr/>
        </p:nvGrpSpPr>
        <p:grpSpPr>
          <a:xfrm>
            <a:off x="2646162" y="1464906"/>
            <a:ext cx="6902353" cy="2222576"/>
            <a:chOff x="2646162" y="1464906"/>
            <a:chExt cx="6902353" cy="2222576"/>
          </a:xfrm>
        </p:grpSpPr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296B30BC-C8BC-EB4E-6AAD-812FBCC8BA15}"/>
                </a:ext>
              </a:extLst>
            </p:cNvPr>
            <p:cNvCxnSpPr/>
            <p:nvPr/>
          </p:nvCxnSpPr>
          <p:spPr>
            <a:xfrm>
              <a:off x="2646162" y="1464906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A9652CFA-1C53-784E-0411-F9250969BC15}"/>
                </a:ext>
              </a:extLst>
            </p:cNvPr>
            <p:cNvCxnSpPr/>
            <p:nvPr/>
          </p:nvCxnSpPr>
          <p:spPr>
            <a:xfrm>
              <a:off x="3234477" y="1743270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1CB54BD4-E0B7-3EB4-5C61-DB5386F1ED0A}"/>
                </a:ext>
              </a:extLst>
            </p:cNvPr>
            <p:cNvCxnSpPr/>
            <p:nvPr/>
          </p:nvCxnSpPr>
          <p:spPr>
            <a:xfrm>
              <a:off x="3284677" y="1743269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C39B05E9-D654-ACC4-BC55-63AA2FDB8DE8}"/>
                </a:ext>
              </a:extLst>
            </p:cNvPr>
            <p:cNvCxnSpPr/>
            <p:nvPr/>
          </p:nvCxnSpPr>
          <p:spPr>
            <a:xfrm>
              <a:off x="3780789" y="1993872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BCB8D2F2-E83D-EFF0-3DEA-3B025BEE1A1F}"/>
                </a:ext>
              </a:extLst>
            </p:cNvPr>
            <p:cNvCxnSpPr/>
            <p:nvPr/>
          </p:nvCxnSpPr>
          <p:spPr>
            <a:xfrm>
              <a:off x="3871416" y="2118452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8F19D71F-CCD7-5F66-FABD-545D1692DD23}"/>
                </a:ext>
              </a:extLst>
            </p:cNvPr>
            <p:cNvCxnSpPr/>
            <p:nvPr/>
          </p:nvCxnSpPr>
          <p:spPr>
            <a:xfrm>
              <a:off x="3804661" y="2073615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95DDAB81-0AF1-1C55-6671-6522192FF7AB}"/>
                </a:ext>
              </a:extLst>
            </p:cNvPr>
            <p:cNvCxnSpPr/>
            <p:nvPr/>
          </p:nvCxnSpPr>
          <p:spPr>
            <a:xfrm>
              <a:off x="3952280" y="2131743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066A6125-4478-9350-A957-494A3966FAE1}"/>
                </a:ext>
              </a:extLst>
            </p:cNvPr>
            <p:cNvCxnSpPr/>
            <p:nvPr/>
          </p:nvCxnSpPr>
          <p:spPr>
            <a:xfrm>
              <a:off x="4047298" y="2151330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C398D356-E3D3-491B-ACF0-E94543FF6E1B}"/>
                </a:ext>
              </a:extLst>
            </p:cNvPr>
            <p:cNvCxnSpPr/>
            <p:nvPr/>
          </p:nvCxnSpPr>
          <p:spPr>
            <a:xfrm>
              <a:off x="4290360" y="2226687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59348A9E-9A67-EEA6-E2F2-49E3D1F8A3A1}"/>
                </a:ext>
              </a:extLst>
            </p:cNvPr>
            <p:cNvCxnSpPr/>
            <p:nvPr/>
          </p:nvCxnSpPr>
          <p:spPr>
            <a:xfrm>
              <a:off x="4338731" y="2294688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A3CA04A7-3CAD-6F91-0A14-CEE004C3D6F6}"/>
                </a:ext>
              </a:extLst>
            </p:cNvPr>
            <p:cNvCxnSpPr/>
            <p:nvPr/>
          </p:nvCxnSpPr>
          <p:spPr>
            <a:xfrm>
              <a:off x="4364606" y="2440366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6DD8BD78-234A-1A84-9A07-903CBFE9D1F0}"/>
                </a:ext>
              </a:extLst>
            </p:cNvPr>
            <p:cNvCxnSpPr/>
            <p:nvPr/>
          </p:nvCxnSpPr>
          <p:spPr>
            <a:xfrm>
              <a:off x="4406862" y="2456346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26A04A5D-3098-275A-F173-C6D6E31F501C}"/>
                </a:ext>
              </a:extLst>
            </p:cNvPr>
            <p:cNvCxnSpPr/>
            <p:nvPr/>
          </p:nvCxnSpPr>
          <p:spPr>
            <a:xfrm>
              <a:off x="4785801" y="2560634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7A1E2E36-1CF7-C00B-84F4-7BBC4D0FE757}"/>
                </a:ext>
              </a:extLst>
            </p:cNvPr>
            <p:cNvCxnSpPr/>
            <p:nvPr/>
          </p:nvCxnSpPr>
          <p:spPr>
            <a:xfrm>
              <a:off x="4815549" y="2556997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B3254E64-3877-99B8-0084-50DA467523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74434" y="1786721"/>
              <a:ext cx="116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B2E22FFA-108A-5436-D3E8-87B8A4C3CAD0}"/>
                </a:ext>
              </a:extLst>
            </p:cNvPr>
            <p:cNvCxnSpPr/>
            <p:nvPr/>
          </p:nvCxnSpPr>
          <p:spPr>
            <a:xfrm>
              <a:off x="4883719" y="2603348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B529BC1E-4529-5F83-1251-E61A6C471941}"/>
                </a:ext>
              </a:extLst>
            </p:cNvPr>
            <p:cNvCxnSpPr/>
            <p:nvPr/>
          </p:nvCxnSpPr>
          <p:spPr>
            <a:xfrm>
              <a:off x="4865715" y="2564581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7441A92E-4F3D-2FD2-F988-7BE959FA6F7F}"/>
                </a:ext>
              </a:extLst>
            </p:cNvPr>
            <p:cNvCxnSpPr/>
            <p:nvPr/>
          </p:nvCxnSpPr>
          <p:spPr>
            <a:xfrm>
              <a:off x="4909609" y="2603348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54DDA01A-9EEB-DE43-F78E-980B1631182A}"/>
                </a:ext>
              </a:extLst>
            </p:cNvPr>
            <p:cNvCxnSpPr/>
            <p:nvPr/>
          </p:nvCxnSpPr>
          <p:spPr>
            <a:xfrm>
              <a:off x="4932279" y="2710463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B7CFC2D0-05CB-7F43-1639-B9B0BC260BB2}"/>
                </a:ext>
              </a:extLst>
            </p:cNvPr>
            <p:cNvCxnSpPr/>
            <p:nvPr/>
          </p:nvCxnSpPr>
          <p:spPr>
            <a:xfrm>
              <a:off x="4955729" y="2710463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70D2A100-C9D2-7213-BA8A-E744B94B8B24}"/>
                </a:ext>
              </a:extLst>
            </p:cNvPr>
            <p:cNvCxnSpPr/>
            <p:nvPr/>
          </p:nvCxnSpPr>
          <p:spPr>
            <a:xfrm>
              <a:off x="4979683" y="2710463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38823104-094C-9E08-BED2-F7DDBEC3FBFA}"/>
                </a:ext>
              </a:extLst>
            </p:cNvPr>
            <p:cNvCxnSpPr/>
            <p:nvPr/>
          </p:nvCxnSpPr>
          <p:spPr>
            <a:xfrm>
              <a:off x="4982746" y="2772500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FC4538C8-3281-F50F-3476-499558B6DC0D}"/>
                </a:ext>
              </a:extLst>
            </p:cNvPr>
            <p:cNvCxnSpPr/>
            <p:nvPr/>
          </p:nvCxnSpPr>
          <p:spPr>
            <a:xfrm>
              <a:off x="7280260" y="3408872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DA16F085-6DE8-7E88-D15D-F0ECC1DEFE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67822" y="1754882"/>
              <a:ext cx="116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0B3A3725-D6E1-4C47-9AF0-052A2A807D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90740" y="1969048"/>
              <a:ext cx="116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2F6AB442-2902-63DF-E358-3559E9A653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53178" y="2122463"/>
              <a:ext cx="116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7CA29AFB-A789-E17D-7C60-541C6AC6A0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25048" y="2010780"/>
              <a:ext cx="116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8920EE2D-22A9-29E5-DEF6-F52F2C6694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95222" y="2410945"/>
              <a:ext cx="116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818ABF57-A002-F9B3-0AC5-0AE8192DE8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85996" y="2376186"/>
              <a:ext cx="116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DE5B4AC2-F405-2B4F-423C-6939470863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04658" y="2482695"/>
              <a:ext cx="116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3DCA99E0-9089-352A-CB7C-087D41ADF9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7507" y="2747588"/>
              <a:ext cx="116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E0280C6A-3A7E-7195-DE25-B7A81B1B77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83406" y="2688093"/>
              <a:ext cx="116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46E839A5-7E68-DE04-16E4-A7C74986F3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86873" y="2772499"/>
              <a:ext cx="116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85276C5D-8790-698C-4D53-BF92ED0FE9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83977" y="3324692"/>
              <a:ext cx="116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A8A5BBD4-6D47-8E86-0682-B42D0DA29C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31376" y="3348715"/>
              <a:ext cx="116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44E37709-94DA-BC25-2C6F-288B51B116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40526" y="3587269"/>
              <a:ext cx="116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3A28EF93-0C67-1DF1-1DE6-802ACA4685BE}"/>
                </a:ext>
              </a:extLst>
            </p:cNvPr>
            <p:cNvCxnSpPr/>
            <p:nvPr/>
          </p:nvCxnSpPr>
          <p:spPr>
            <a:xfrm>
              <a:off x="5007739" y="2772499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7085059-AC6E-37AF-AA4A-6237559899AE}"/>
                </a:ext>
              </a:extLst>
            </p:cNvPr>
            <p:cNvCxnSpPr/>
            <p:nvPr/>
          </p:nvCxnSpPr>
          <p:spPr>
            <a:xfrm>
              <a:off x="5435938" y="2876027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9D5CD673-8D72-CAAB-4ECC-656E787D1631}"/>
                </a:ext>
              </a:extLst>
            </p:cNvPr>
            <p:cNvCxnSpPr/>
            <p:nvPr/>
          </p:nvCxnSpPr>
          <p:spPr>
            <a:xfrm>
              <a:off x="5456995" y="2892637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956429D3-18F4-DFE0-7FB4-37E41A12F7D7}"/>
                </a:ext>
              </a:extLst>
            </p:cNvPr>
            <p:cNvCxnSpPr/>
            <p:nvPr/>
          </p:nvCxnSpPr>
          <p:spPr>
            <a:xfrm>
              <a:off x="5481088" y="2916311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1312CF22-4A0F-BD0B-D5AC-E4CB17E43320}"/>
                </a:ext>
              </a:extLst>
            </p:cNvPr>
            <p:cNvCxnSpPr/>
            <p:nvPr/>
          </p:nvCxnSpPr>
          <p:spPr>
            <a:xfrm>
              <a:off x="5547636" y="2987004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9BCFC7B3-D685-8EDF-8C5C-F21CD0D20289}"/>
                </a:ext>
              </a:extLst>
            </p:cNvPr>
            <p:cNvCxnSpPr/>
            <p:nvPr/>
          </p:nvCxnSpPr>
          <p:spPr>
            <a:xfrm>
              <a:off x="5512849" y="2936898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18527776-EEDA-FF4B-3366-2141B8919AF7}"/>
                </a:ext>
              </a:extLst>
            </p:cNvPr>
            <p:cNvCxnSpPr/>
            <p:nvPr/>
          </p:nvCxnSpPr>
          <p:spPr>
            <a:xfrm>
              <a:off x="5571568" y="2987003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79424452-B1AD-C8A4-018E-26A141E43518}"/>
                </a:ext>
              </a:extLst>
            </p:cNvPr>
            <p:cNvCxnSpPr/>
            <p:nvPr/>
          </p:nvCxnSpPr>
          <p:spPr>
            <a:xfrm>
              <a:off x="5618344" y="3011070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1114053D-F4FD-C202-5A9C-167915A975F3}"/>
                </a:ext>
              </a:extLst>
            </p:cNvPr>
            <p:cNvCxnSpPr/>
            <p:nvPr/>
          </p:nvCxnSpPr>
          <p:spPr>
            <a:xfrm>
              <a:off x="5897782" y="3023546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429F4765-9BFC-D8C5-F845-D67B6268344B}"/>
                </a:ext>
              </a:extLst>
            </p:cNvPr>
            <p:cNvCxnSpPr/>
            <p:nvPr/>
          </p:nvCxnSpPr>
          <p:spPr>
            <a:xfrm>
              <a:off x="6011168" y="3044649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DDC70C0-D7C4-64F5-B368-1D94A6FB5CE0}"/>
                </a:ext>
              </a:extLst>
            </p:cNvPr>
            <p:cNvCxnSpPr/>
            <p:nvPr/>
          </p:nvCxnSpPr>
          <p:spPr>
            <a:xfrm>
              <a:off x="8354769" y="3575236"/>
              <a:ext cx="0" cy="108235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9EDC33E6-683A-103B-6902-FB1515D5BABC}"/>
                </a:ext>
              </a:extLst>
            </p:cNvPr>
            <p:cNvCxnSpPr/>
            <p:nvPr/>
          </p:nvCxnSpPr>
          <p:spPr>
            <a:xfrm>
              <a:off x="6630372" y="3222990"/>
              <a:ext cx="0" cy="108235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D17121CD-6173-640D-F143-79CBD5482F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21832" y="3466100"/>
              <a:ext cx="116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901FF60D-CC4C-7DCA-1F49-B061D4AC24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53001" y="3369196"/>
              <a:ext cx="11685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D4422618-3E3E-7217-3048-8D63BE5F2B27}"/>
                </a:ext>
              </a:extLst>
            </p:cNvPr>
            <p:cNvCxnSpPr/>
            <p:nvPr/>
          </p:nvCxnSpPr>
          <p:spPr>
            <a:xfrm>
              <a:off x="5973210" y="3037469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483571E-974A-1CA1-8DAF-E0A9C37A1340}"/>
                </a:ext>
              </a:extLst>
            </p:cNvPr>
            <p:cNvCxnSpPr/>
            <p:nvPr/>
          </p:nvCxnSpPr>
          <p:spPr>
            <a:xfrm>
              <a:off x="6068754" y="3072726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148B811B-22C6-6AAB-1ABA-7E532C37972F}"/>
                </a:ext>
              </a:extLst>
            </p:cNvPr>
            <p:cNvCxnSpPr/>
            <p:nvPr/>
          </p:nvCxnSpPr>
          <p:spPr>
            <a:xfrm>
              <a:off x="6039245" y="3045491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3484A7E-0B09-A58B-E556-A2169D578529}"/>
                </a:ext>
              </a:extLst>
            </p:cNvPr>
            <p:cNvCxnSpPr/>
            <p:nvPr/>
          </p:nvCxnSpPr>
          <p:spPr>
            <a:xfrm>
              <a:off x="6113581" y="3114810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74B79E2A-AC83-42A3-23FA-F6F4D3FCD214}"/>
                </a:ext>
              </a:extLst>
            </p:cNvPr>
            <p:cNvCxnSpPr/>
            <p:nvPr/>
          </p:nvCxnSpPr>
          <p:spPr>
            <a:xfrm>
              <a:off x="6091799" y="3085478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2EF0A639-E9E6-C571-8F5A-4504CF09CC37}"/>
                </a:ext>
              </a:extLst>
            </p:cNvPr>
            <p:cNvCxnSpPr/>
            <p:nvPr/>
          </p:nvCxnSpPr>
          <p:spPr>
            <a:xfrm>
              <a:off x="6135810" y="3126059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0E455EF8-8F5B-5E1E-C105-FE53C8C000DD}"/>
                </a:ext>
              </a:extLst>
            </p:cNvPr>
            <p:cNvCxnSpPr/>
            <p:nvPr/>
          </p:nvCxnSpPr>
          <p:spPr>
            <a:xfrm>
              <a:off x="6162299" y="3126059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58BB74A1-1C51-9D6D-86D8-E356620B05F9}"/>
                </a:ext>
              </a:extLst>
            </p:cNvPr>
            <p:cNvCxnSpPr/>
            <p:nvPr/>
          </p:nvCxnSpPr>
          <p:spPr>
            <a:xfrm>
              <a:off x="6305068" y="3149715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8E58ACC5-1637-03F7-4C6F-41304E753D3B}"/>
                </a:ext>
              </a:extLst>
            </p:cNvPr>
            <p:cNvCxnSpPr/>
            <p:nvPr/>
          </p:nvCxnSpPr>
          <p:spPr>
            <a:xfrm>
              <a:off x="6531501" y="3176950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582C78AD-6278-B55F-6F03-638E3356D706}"/>
                </a:ext>
              </a:extLst>
            </p:cNvPr>
            <p:cNvCxnSpPr/>
            <p:nvPr/>
          </p:nvCxnSpPr>
          <p:spPr>
            <a:xfrm>
              <a:off x="6459008" y="3175816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86AED3A9-9BC9-C4F3-E972-949B4C95E1CF}"/>
                </a:ext>
              </a:extLst>
            </p:cNvPr>
            <p:cNvCxnSpPr/>
            <p:nvPr/>
          </p:nvCxnSpPr>
          <p:spPr>
            <a:xfrm>
              <a:off x="6570737" y="3184187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D4D19AB2-3E3C-3002-78DB-C460025EE5BF}"/>
                </a:ext>
              </a:extLst>
            </p:cNvPr>
            <p:cNvCxnSpPr/>
            <p:nvPr/>
          </p:nvCxnSpPr>
          <p:spPr>
            <a:xfrm>
              <a:off x="6597821" y="3184187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F31BE7E4-4B98-D9DB-D526-C772E8ED07E3}"/>
                </a:ext>
              </a:extLst>
            </p:cNvPr>
            <p:cNvCxnSpPr/>
            <p:nvPr/>
          </p:nvCxnSpPr>
          <p:spPr>
            <a:xfrm>
              <a:off x="6634383" y="3277107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4F8F407C-430D-0A52-0EBE-7D25772194A7}"/>
                </a:ext>
              </a:extLst>
            </p:cNvPr>
            <p:cNvCxnSpPr/>
            <p:nvPr/>
          </p:nvCxnSpPr>
          <p:spPr>
            <a:xfrm>
              <a:off x="6660493" y="3277224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718EEDA0-7EC4-D61A-989B-103AA1E7CA31}"/>
                </a:ext>
              </a:extLst>
            </p:cNvPr>
            <p:cNvCxnSpPr/>
            <p:nvPr/>
          </p:nvCxnSpPr>
          <p:spPr>
            <a:xfrm>
              <a:off x="6694006" y="3296433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632E48B2-6747-24D2-791A-68C9ACD4118B}"/>
                </a:ext>
              </a:extLst>
            </p:cNvPr>
            <p:cNvCxnSpPr/>
            <p:nvPr/>
          </p:nvCxnSpPr>
          <p:spPr>
            <a:xfrm>
              <a:off x="6726401" y="3315298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E52BD27C-A87C-0169-077B-B3315068F1BF}"/>
                </a:ext>
              </a:extLst>
            </p:cNvPr>
            <p:cNvCxnSpPr/>
            <p:nvPr/>
          </p:nvCxnSpPr>
          <p:spPr>
            <a:xfrm>
              <a:off x="7051373" y="3338744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46415EE0-D4CD-3134-100B-777F9CD24F68}"/>
                </a:ext>
              </a:extLst>
            </p:cNvPr>
            <p:cNvCxnSpPr/>
            <p:nvPr/>
          </p:nvCxnSpPr>
          <p:spPr>
            <a:xfrm>
              <a:off x="7173988" y="3336782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1456FBB0-773A-6AD9-D457-D6A5980BFD52}"/>
                </a:ext>
              </a:extLst>
            </p:cNvPr>
            <p:cNvCxnSpPr/>
            <p:nvPr/>
          </p:nvCxnSpPr>
          <p:spPr>
            <a:xfrm>
              <a:off x="7236714" y="3346540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E15EB868-F60B-6E57-500D-D6D6BF3D1179}"/>
                </a:ext>
              </a:extLst>
            </p:cNvPr>
            <p:cNvCxnSpPr/>
            <p:nvPr/>
          </p:nvCxnSpPr>
          <p:spPr>
            <a:xfrm>
              <a:off x="7204325" y="3338518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CCEAE8BF-F91B-5F7E-81FE-6078C3C2286C}"/>
                </a:ext>
              </a:extLst>
            </p:cNvPr>
            <p:cNvCxnSpPr/>
            <p:nvPr/>
          </p:nvCxnSpPr>
          <p:spPr>
            <a:xfrm>
              <a:off x="7346709" y="3450956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F97EB702-201C-F334-F75F-D0E368B735CC}"/>
                </a:ext>
              </a:extLst>
            </p:cNvPr>
            <p:cNvCxnSpPr/>
            <p:nvPr/>
          </p:nvCxnSpPr>
          <p:spPr>
            <a:xfrm>
              <a:off x="7381306" y="3450569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6DD6BE0D-9376-4951-7848-E1BE32A9ACC4}"/>
                </a:ext>
              </a:extLst>
            </p:cNvPr>
            <p:cNvCxnSpPr/>
            <p:nvPr/>
          </p:nvCxnSpPr>
          <p:spPr>
            <a:xfrm>
              <a:off x="7755963" y="3467000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75FB97DA-A1C1-6F45-1E33-A164D12A89D0}"/>
                </a:ext>
              </a:extLst>
            </p:cNvPr>
            <p:cNvCxnSpPr/>
            <p:nvPr/>
          </p:nvCxnSpPr>
          <p:spPr>
            <a:xfrm>
              <a:off x="8206439" y="3573516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777E9201-C682-FD96-FABB-7B102C0930AE}"/>
                </a:ext>
              </a:extLst>
            </p:cNvPr>
            <p:cNvCxnSpPr/>
            <p:nvPr/>
          </p:nvCxnSpPr>
          <p:spPr>
            <a:xfrm>
              <a:off x="7847143" y="3575236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CA1B436C-DC59-B621-402C-959881F514B8}"/>
                </a:ext>
              </a:extLst>
            </p:cNvPr>
            <p:cNvCxnSpPr/>
            <p:nvPr/>
          </p:nvCxnSpPr>
          <p:spPr>
            <a:xfrm>
              <a:off x="8315987" y="3575236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5A93DD79-8630-F6E9-C0B0-0583A1F2DCAD}"/>
                </a:ext>
              </a:extLst>
            </p:cNvPr>
            <p:cNvCxnSpPr/>
            <p:nvPr/>
          </p:nvCxnSpPr>
          <p:spPr>
            <a:xfrm>
              <a:off x="8401519" y="3575236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6D4BA356-5C88-8177-2272-59612415D57F}"/>
                </a:ext>
              </a:extLst>
            </p:cNvPr>
            <p:cNvCxnSpPr/>
            <p:nvPr/>
          </p:nvCxnSpPr>
          <p:spPr>
            <a:xfrm>
              <a:off x="8433118" y="3573516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F1A9062B-FD5E-3044-5C4D-2F602EBE5553}"/>
                </a:ext>
              </a:extLst>
            </p:cNvPr>
            <p:cNvCxnSpPr/>
            <p:nvPr/>
          </p:nvCxnSpPr>
          <p:spPr>
            <a:xfrm>
              <a:off x="8842984" y="3573516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81E550E3-D505-874C-E149-86239EC08832}"/>
                </a:ext>
              </a:extLst>
            </p:cNvPr>
            <p:cNvCxnSpPr/>
            <p:nvPr/>
          </p:nvCxnSpPr>
          <p:spPr>
            <a:xfrm>
              <a:off x="8893748" y="3575236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B4DEB25E-A1F2-5C77-995D-F11DDCAB5C42}"/>
                </a:ext>
              </a:extLst>
            </p:cNvPr>
            <p:cNvCxnSpPr/>
            <p:nvPr/>
          </p:nvCxnSpPr>
          <p:spPr>
            <a:xfrm>
              <a:off x="8961363" y="3575236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48659919-749C-1AA0-4D33-956C0A5DFA79}"/>
                </a:ext>
              </a:extLst>
            </p:cNvPr>
            <p:cNvCxnSpPr/>
            <p:nvPr/>
          </p:nvCxnSpPr>
          <p:spPr>
            <a:xfrm>
              <a:off x="8936995" y="3573516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DF33F6BB-2B55-F7F9-AA2F-2E32AF02546D}"/>
                </a:ext>
              </a:extLst>
            </p:cNvPr>
            <p:cNvCxnSpPr/>
            <p:nvPr/>
          </p:nvCxnSpPr>
          <p:spPr>
            <a:xfrm>
              <a:off x="9300708" y="3569505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2781BCEC-7A29-B897-FA75-C55F0E84612B}"/>
                </a:ext>
              </a:extLst>
            </p:cNvPr>
            <p:cNvCxnSpPr/>
            <p:nvPr/>
          </p:nvCxnSpPr>
          <p:spPr>
            <a:xfrm>
              <a:off x="9010519" y="3573516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F0E7AE55-03F1-7CEA-AB3A-9EC48A054922}"/>
                </a:ext>
              </a:extLst>
            </p:cNvPr>
            <p:cNvCxnSpPr/>
            <p:nvPr/>
          </p:nvCxnSpPr>
          <p:spPr>
            <a:xfrm>
              <a:off x="9455022" y="3577527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108DB61F-BF6E-6C90-83CF-1793EC079DBD}"/>
                </a:ext>
              </a:extLst>
            </p:cNvPr>
            <p:cNvCxnSpPr/>
            <p:nvPr/>
          </p:nvCxnSpPr>
          <p:spPr>
            <a:xfrm>
              <a:off x="9479086" y="3579247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EBB9DC28-6ACA-F4D5-49F2-4E64AF246743}"/>
                </a:ext>
              </a:extLst>
            </p:cNvPr>
            <p:cNvCxnSpPr/>
            <p:nvPr/>
          </p:nvCxnSpPr>
          <p:spPr>
            <a:xfrm>
              <a:off x="9496708" y="3579247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F9E367E2-C4A4-1330-B521-0BCBBDE1EFAD}"/>
                </a:ext>
              </a:extLst>
            </p:cNvPr>
            <p:cNvCxnSpPr/>
            <p:nvPr/>
          </p:nvCxnSpPr>
          <p:spPr>
            <a:xfrm>
              <a:off x="9520951" y="3579247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213B086B-43F7-4E70-97A8-4FA87752E49B}"/>
                </a:ext>
              </a:extLst>
            </p:cNvPr>
            <p:cNvCxnSpPr/>
            <p:nvPr/>
          </p:nvCxnSpPr>
          <p:spPr>
            <a:xfrm>
              <a:off x="9548515" y="3579247"/>
              <a:ext cx="0" cy="108235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84871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DA13C-A6AE-0FE0-A595-3AC79F645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3F0838E-E835-9197-2C73-D04A4E8C0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CAPItello-281: </a:t>
            </a:r>
            <a:r>
              <a:rPr lang="en-US" dirty="0"/>
              <a:t>Most Common TEAEs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9D0C57-DE90-3465-2319-DF11E54AA4C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NCT04493853. Fizazi. Ann Oncol. 2026;V37:53.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E97F3F6-C51B-4F7C-090B-9EA32C1F7E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053479"/>
              </p:ext>
            </p:extLst>
          </p:nvPr>
        </p:nvGraphicFramePr>
        <p:xfrm>
          <a:off x="228600" y="1333498"/>
          <a:ext cx="11740261" cy="4762503"/>
        </p:xfrm>
        <a:graphic>
          <a:graphicData uri="http://schemas.openxmlformats.org/drawingml/2006/table">
            <a:tbl>
              <a:tblPr/>
              <a:tblGrid>
                <a:gridCol w="2819089">
                  <a:extLst>
                    <a:ext uri="{9D8B030D-6E8A-4147-A177-3AD203B41FA5}">
                      <a16:colId xmlns:a16="http://schemas.microsoft.com/office/drawing/2014/main" val="1780727159"/>
                    </a:ext>
                  </a:extLst>
                </a:gridCol>
                <a:gridCol w="2230293">
                  <a:extLst>
                    <a:ext uri="{9D8B030D-6E8A-4147-A177-3AD203B41FA5}">
                      <a16:colId xmlns:a16="http://schemas.microsoft.com/office/drawing/2014/main" val="2476215871"/>
                    </a:ext>
                  </a:extLst>
                </a:gridCol>
                <a:gridCol w="2230293">
                  <a:extLst>
                    <a:ext uri="{9D8B030D-6E8A-4147-A177-3AD203B41FA5}">
                      <a16:colId xmlns:a16="http://schemas.microsoft.com/office/drawing/2014/main" val="4200096539"/>
                    </a:ext>
                  </a:extLst>
                </a:gridCol>
                <a:gridCol w="2230293">
                  <a:extLst>
                    <a:ext uri="{9D8B030D-6E8A-4147-A177-3AD203B41FA5}">
                      <a16:colId xmlns:a16="http://schemas.microsoft.com/office/drawing/2014/main" val="3944946418"/>
                    </a:ext>
                  </a:extLst>
                </a:gridCol>
                <a:gridCol w="2230293">
                  <a:extLst>
                    <a:ext uri="{9D8B030D-6E8A-4147-A177-3AD203B41FA5}">
                      <a16:colId xmlns:a16="http://schemas.microsoft.com/office/drawing/2014/main" val="600561984"/>
                    </a:ext>
                  </a:extLst>
                </a:gridCol>
              </a:tblGrid>
              <a:tr h="25235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4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Capivasertib + Abiraterone (n = 503)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4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4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Placebo + Abiraterone (n = 503)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4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4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380113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Adverse Event, n (%)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4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All Grades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64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Grade ≥3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64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All Grades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64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Grade ≥3</a:t>
                      </a:r>
                      <a:endParaRPr lang="en-US" sz="1200" b="1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64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060606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Any adverse event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497 (98.8)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337 (67.0)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463 (92.0)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203 (40.4)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646118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Diarrhea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261 (51.9)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31 (6.2)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40 (8.0)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2 (0.4)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079459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Hyperglycemia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191 (38.0)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52 (10.3)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65 (12.9)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3 (0.6)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319115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Rash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178 (35.4)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62 (12.3)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35 (7.0)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1 (0.2)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656844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Anemia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120 (23.9)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26 (5.2)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64 (12.7)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5 (1.0)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287327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Hypokalemia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111 (22.1)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44 (8.7)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64 (12.7)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24 (4.8)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049982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Hypertension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100 (19.9)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29 (5.8)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120 (23.9)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39 (7.8)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935154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Fatigue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80 (15.9)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2 (0.4)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63 (12.5)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4 (0.8)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032067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ALT increased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71 (14.1)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22 (4.4)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67 (13.3)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17 (3.4)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901244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Urinary tract infection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69 (13.7)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21 (4.2)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51 (10.1)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6 (1.2)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270972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AST increased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65 (12.9)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13 (2.6)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59 (11.7)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10 (2.0)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918279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Nausea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61 (12.1)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3 (0.6)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22 (4.4)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514680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COVID-19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59 (11.7)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4 (0.8)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44 (8.7)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3 (0.6)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025277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Asthenia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57 (11.3)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4 (0.8)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25 (5.0)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2 (0.4)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563253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Pyrexia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55 (10.9)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6 (1.2)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14 (2.8)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048839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Hot flush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53 (10.5)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1 (0.2)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68 (13.5)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775735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Pruritus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53 (10.5)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1 (0.2)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13 (2.6)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956568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Back pain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50 (9.9)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3 (0.6)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55 (10.9)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893171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Constipation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42 (8.3)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1 (0.2)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60 (11.9)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68452"/>
                  </a:ext>
                </a:extLst>
              </a:tr>
              <a:tr h="2121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222222"/>
                          </a:solidFill>
                          <a:effectLst/>
                          <a:latin typeface="+mn-lt"/>
                        </a:rPr>
                        <a:t>Arthralgia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38 (7.6)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2 (0.4)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51 (10.1)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2 (0.4)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158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9701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12292E-1C28-DE93-A348-9C524A6C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F4A990D-74E8-D6D0-37F1-C97527A390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Mevrometostat: Epigenetic Therapy via EZH2 Inhibition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BE16B89-319B-5BF9-2EF1-8546F6E99F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5018651" cy="4754880"/>
          </a:xfrm>
        </p:spPr>
        <p:txBody>
          <a:bodyPr/>
          <a:lstStyle/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EZH2: overexpressed in CRPC and associated with a poor prognosis</a:t>
            </a:r>
            <a:r>
              <a:rPr lang="en-US" altLang="en-US" baseline="30000"/>
              <a:t>1</a:t>
            </a:r>
            <a:endParaRPr lang="en-US" altLang="en-US" baseline="300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Mevrometostat: a selective EZH2 inhibitor</a:t>
            </a:r>
            <a:r>
              <a:rPr lang="en-US" altLang="en-US" baseline="30000"/>
              <a:t>2</a:t>
            </a:r>
            <a:endParaRPr lang="en-US" altLang="en-US" baseline="300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Early studies of </a:t>
            </a:r>
            <a:r>
              <a:rPr lang="en-US" altLang="en-US" dirty="0"/>
              <a:t>mevrometostat</a:t>
            </a:r>
            <a:r>
              <a:rPr lang="en-US" altLang="en-US"/>
              <a:t> + enzalutamide suggested manageable safety and promising clinical activity</a:t>
            </a:r>
            <a:r>
              <a:rPr lang="en-US" altLang="en-US" baseline="30000"/>
              <a:t>3,4</a:t>
            </a:r>
            <a:endParaRPr lang="en-US" altLang="en-US" baseline="30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A77D3-7A86-DCD8-8479-73CFB790E7A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133597" y="6302375"/>
            <a:ext cx="6709179" cy="3270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1. Varambally. Nature. 2002;419:624. 2. Kung. J Med Chem. 2018;61:650. 3. Schweizer. ASCO 2024. Abstr 5061. 4. Schweizer. ASCO GU 2025. Abstr LBA138. </a:t>
            </a:r>
          </a:p>
        </p:txBody>
      </p:sp>
      <p:grpSp>
        <p:nvGrpSpPr>
          <p:cNvPr id="9232" name="Group 9231">
            <a:extLst>
              <a:ext uri="{FF2B5EF4-FFF2-40B4-BE49-F238E27FC236}">
                <a16:creationId xmlns:a16="http://schemas.microsoft.com/office/drawing/2014/main" id="{0F704F6D-4CD6-F0FE-3CA3-66CB49011D62}"/>
              </a:ext>
            </a:extLst>
          </p:cNvPr>
          <p:cNvGrpSpPr/>
          <p:nvPr/>
        </p:nvGrpSpPr>
        <p:grpSpPr>
          <a:xfrm>
            <a:off x="5505979" y="1262825"/>
            <a:ext cx="6352096" cy="4389595"/>
            <a:chOff x="5505979" y="1603063"/>
            <a:chExt cx="6352096" cy="4389595"/>
          </a:xfrm>
        </p:grpSpPr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3D99BC8E-45C5-0638-9CDA-E33C1F6CBB1D}"/>
                </a:ext>
              </a:extLst>
            </p:cNvPr>
            <p:cNvSpPr/>
            <p:nvPr/>
          </p:nvSpPr>
          <p:spPr bwMode="auto">
            <a:xfrm>
              <a:off x="5514857" y="2063578"/>
              <a:ext cx="6266921" cy="3868676"/>
            </a:xfrm>
            <a:custGeom>
              <a:avLst/>
              <a:gdLst>
                <a:gd name="connsiteX0" fmla="*/ 0 w 6107837"/>
                <a:gd name="connsiteY0" fmla="*/ 195309 h 4065973"/>
                <a:gd name="connsiteX1" fmla="*/ 0 w 6107837"/>
                <a:gd name="connsiteY1" fmla="*/ 195309 h 4065973"/>
                <a:gd name="connsiteX2" fmla="*/ 0 w 6107837"/>
                <a:gd name="connsiteY2" fmla="*/ 4065973 h 4065973"/>
                <a:gd name="connsiteX3" fmla="*/ 6107837 w 6107837"/>
                <a:gd name="connsiteY3" fmla="*/ 4065973 h 4065973"/>
                <a:gd name="connsiteX4" fmla="*/ 6107837 w 6107837"/>
                <a:gd name="connsiteY4" fmla="*/ 79899 h 4065973"/>
                <a:gd name="connsiteX5" fmla="*/ 4935985 w 6107837"/>
                <a:gd name="connsiteY5" fmla="*/ 53266 h 4065973"/>
                <a:gd name="connsiteX6" fmla="*/ 4270159 w 6107837"/>
                <a:gd name="connsiteY6" fmla="*/ 8877 h 4065973"/>
                <a:gd name="connsiteX7" fmla="*/ 3515557 w 6107837"/>
                <a:gd name="connsiteY7" fmla="*/ 177553 h 4065973"/>
                <a:gd name="connsiteX8" fmla="*/ 2796466 w 6107837"/>
                <a:gd name="connsiteY8" fmla="*/ 17755 h 4065973"/>
                <a:gd name="connsiteX9" fmla="*/ 2024109 w 6107837"/>
                <a:gd name="connsiteY9" fmla="*/ 124287 h 4065973"/>
                <a:gd name="connsiteX10" fmla="*/ 1402672 w 6107837"/>
                <a:gd name="connsiteY10" fmla="*/ 71021 h 4065973"/>
                <a:gd name="connsiteX11" fmla="*/ 1003177 w 6107837"/>
                <a:gd name="connsiteY11" fmla="*/ 150920 h 4065973"/>
                <a:gd name="connsiteX12" fmla="*/ 266330 w 6107837"/>
                <a:gd name="connsiteY12" fmla="*/ 0 h 4065973"/>
                <a:gd name="connsiteX13" fmla="*/ 0 w 6107837"/>
                <a:gd name="connsiteY13" fmla="*/ 195309 h 4065973"/>
                <a:gd name="connsiteX0" fmla="*/ 0 w 6107837"/>
                <a:gd name="connsiteY0" fmla="*/ 195309 h 4065973"/>
                <a:gd name="connsiteX1" fmla="*/ 0 w 6107837"/>
                <a:gd name="connsiteY1" fmla="*/ 195309 h 4065973"/>
                <a:gd name="connsiteX2" fmla="*/ 0 w 6107837"/>
                <a:gd name="connsiteY2" fmla="*/ 4065973 h 4065973"/>
                <a:gd name="connsiteX3" fmla="*/ 6107837 w 6107837"/>
                <a:gd name="connsiteY3" fmla="*/ 4065973 h 4065973"/>
                <a:gd name="connsiteX4" fmla="*/ 6107837 w 6107837"/>
                <a:gd name="connsiteY4" fmla="*/ 79899 h 4065973"/>
                <a:gd name="connsiteX5" fmla="*/ 4935985 w 6107837"/>
                <a:gd name="connsiteY5" fmla="*/ 53266 h 4065973"/>
                <a:gd name="connsiteX6" fmla="*/ 4270159 w 6107837"/>
                <a:gd name="connsiteY6" fmla="*/ 8877 h 4065973"/>
                <a:gd name="connsiteX7" fmla="*/ 3515557 w 6107837"/>
                <a:gd name="connsiteY7" fmla="*/ 177553 h 4065973"/>
                <a:gd name="connsiteX8" fmla="*/ 2796466 w 6107837"/>
                <a:gd name="connsiteY8" fmla="*/ 17755 h 4065973"/>
                <a:gd name="connsiteX9" fmla="*/ 2024109 w 6107837"/>
                <a:gd name="connsiteY9" fmla="*/ 124287 h 4065973"/>
                <a:gd name="connsiteX10" fmla="*/ 1402672 w 6107837"/>
                <a:gd name="connsiteY10" fmla="*/ 71021 h 4065973"/>
                <a:gd name="connsiteX11" fmla="*/ 1003177 w 6107837"/>
                <a:gd name="connsiteY11" fmla="*/ 150920 h 4065973"/>
                <a:gd name="connsiteX12" fmla="*/ 266330 w 6107837"/>
                <a:gd name="connsiteY12" fmla="*/ 0 h 4065973"/>
                <a:gd name="connsiteX13" fmla="*/ 0 w 6107837"/>
                <a:gd name="connsiteY13" fmla="*/ 195309 h 4065973"/>
                <a:gd name="connsiteX0" fmla="*/ 0 w 6107837"/>
                <a:gd name="connsiteY0" fmla="*/ 195309 h 4065973"/>
                <a:gd name="connsiteX1" fmla="*/ 0 w 6107837"/>
                <a:gd name="connsiteY1" fmla="*/ 195309 h 4065973"/>
                <a:gd name="connsiteX2" fmla="*/ 0 w 6107837"/>
                <a:gd name="connsiteY2" fmla="*/ 4065973 h 4065973"/>
                <a:gd name="connsiteX3" fmla="*/ 6107837 w 6107837"/>
                <a:gd name="connsiteY3" fmla="*/ 4065973 h 4065973"/>
                <a:gd name="connsiteX4" fmla="*/ 6107837 w 6107837"/>
                <a:gd name="connsiteY4" fmla="*/ 79899 h 4065973"/>
                <a:gd name="connsiteX5" fmla="*/ 4935985 w 6107837"/>
                <a:gd name="connsiteY5" fmla="*/ 53266 h 4065973"/>
                <a:gd name="connsiteX6" fmla="*/ 4270159 w 6107837"/>
                <a:gd name="connsiteY6" fmla="*/ 8877 h 4065973"/>
                <a:gd name="connsiteX7" fmla="*/ 3515557 w 6107837"/>
                <a:gd name="connsiteY7" fmla="*/ 177553 h 4065973"/>
                <a:gd name="connsiteX8" fmla="*/ 2796466 w 6107837"/>
                <a:gd name="connsiteY8" fmla="*/ 17755 h 4065973"/>
                <a:gd name="connsiteX9" fmla="*/ 2024109 w 6107837"/>
                <a:gd name="connsiteY9" fmla="*/ 124287 h 4065973"/>
                <a:gd name="connsiteX10" fmla="*/ 1402672 w 6107837"/>
                <a:gd name="connsiteY10" fmla="*/ 71021 h 4065973"/>
                <a:gd name="connsiteX11" fmla="*/ 1003177 w 6107837"/>
                <a:gd name="connsiteY11" fmla="*/ 150920 h 4065973"/>
                <a:gd name="connsiteX12" fmla="*/ 266330 w 6107837"/>
                <a:gd name="connsiteY12" fmla="*/ 0 h 4065973"/>
                <a:gd name="connsiteX13" fmla="*/ 0 w 6107837"/>
                <a:gd name="connsiteY13" fmla="*/ 195309 h 4065973"/>
                <a:gd name="connsiteX0" fmla="*/ 0 w 6107837"/>
                <a:gd name="connsiteY0" fmla="*/ 195758 h 4066422"/>
                <a:gd name="connsiteX1" fmla="*/ 0 w 6107837"/>
                <a:gd name="connsiteY1" fmla="*/ 195758 h 4066422"/>
                <a:gd name="connsiteX2" fmla="*/ 0 w 6107837"/>
                <a:gd name="connsiteY2" fmla="*/ 4066422 h 4066422"/>
                <a:gd name="connsiteX3" fmla="*/ 6107837 w 6107837"/>
                <a:gd name="connsiteY3" fmla="*/ 4066422 h 4066422"/>
                <a:gd name="connsiteX4" fmla="*/ 6107837 w 6107837"/>
                <a:gd name="connsiteY4" fmla="*/ 80348 h 4066422"/>
                <a:gd name="connsiteX5" fmla="*/ 4935985 w 6107837"/>
                <a:gd name="connsiteY5" fmla="*/ 53715 h 4066422"/>
                <a:gd name="connsiteX6" fmla="*/ 4270159 w 6107837"/>
                <a:gd name="connsiteY6" fmla="*/ 9326 h 4066422"/>
                <a:gd name="connsiteX7" fmla="*/ 3515557 w 6107837"/>
                <a:gd name="connsiteY7" fmla="*/ 178002 h 4066422"/>
                <a:gd name="connsiteX8" fmla="*/ 2796466 w 6107837"/>
                <a:gd name="connsiteY8" fmla="*/ 18204 h 4066422"/>
                <a:gd name="connsiteX9" fmla="*/ 2024109 w 6107837"/>
                <a:gd name="connsiteY9" fmla="*/ 124736 h 4066422"/>
                <a:gd name="connsiteX10" fmla="*/ 1402672 w 6107837"/>
                <a:gd name="connsiteY10" fmla="*/ 71470 h 4066422"/>
                <a:gd name="connsiteX11" fmla="*/ 1003177 w 6107837"/>
                <a:gd name="connsiteY11" fmla="*/ 151369 h 4066422"/>
                <a:gd name="connsiteX12" fmla="*/ 266330 w 6107837"/>
                <a:gd name="connsiteY12" fmla="*/ 449 h 4066422"/>
                <a:gd name="connsiteX13" fmla="*/ 0 w 6107837"/>
                <a:gd name="connsiteY13" fmla="*/ 195758 h 4066422"/>
                <a:gd name="connsiteX0" fmla="*/ 0 w 6107837"/>
                <a:gd name="connsiteY0" fmla="*/ 195758 h 4066422"/>
                <a:gd name="connsiteX1" fmla="*/ 0 w 6107837"/>
                <a:gd name="connsiteY1" fmla="*/ 195758 h 4066422"/>
                <a:gd name="connsiteX2" fmla="*/ 0 w 6107837"/>
                <a:gd name="connsiteY2" fmla="*/ 4066422 h 4066422"/>
                <a:gd name="connsiteX3" fmla="*/ 6107837 w 6107837"/>
                <a:gd name="connsiteY3" fmla="*/ 4066422 h 4066422"/>
                <a:gd name="connsiteX4" fmla="*/ 6107837 w 6107837"/>
                <a:gd name="connsiteY4" fmla="*/ 80348 h 4066422"/>
                <a:gd name="connsiteX5" fmla="*/ 4935985 w 6107837"/>
                <a:gd name="connsiteY5" fmla="*/ 53715 h 4066422"/>
                <a:gd name="connsiteX6" fmla="*/ 4270159 w 6107837"/>
                <a:gd name="connsiteY6" fmla="*/ 9326 h 4066422"/>
                <a:gd name="connsiteX7" fmla="*/ 3515557 w 6107837"/>
                <a:gd name="connsiteY7" fmla="*/ 178002 h 4066422"/>
                <a:gd name="connsiteX8" fmla="*/ 2796466 w 6107837"/>
                <a:gd name="connsiteY8" fmla="*/ 18204 h 4066422"/>
                <a:gd name="connsiteX9" fmla="*/ 2024109 w 6107837"/>
                <a:gd name="connsiteY9" fmla="*/ 124736 h 4066422"/>
                <a:gd name="connsiteX10" fmla="*/ 1402672 w 6107837"/>
                <a:gd name="connsiteY10" fmla="*/ 71470 h 4066422"/>
                <a:gd name="connsiteX11" fmla="*/ 1003177 w 6107837"/>
                <a:gd name="connsiteY11" fmla="*/ 151369 h 4066422"/>
                <a:gd name="connsiteX12" fmla="*/ 266330 w 6107837"/>
                <a:gd name="connsiteY12" fmla="*/ 449 h 4066422"/>
                <a:gd name="connsiteX13" fmla="*/ 0 w 6107837"/>
                <a:gd name="connsiteY13" fmla="*/ 195758 h 4066422"/>
                <a:gd name="connsiteX0" fmla="*/ 0 w 6107837"/>
                <a:gd name="connsiteY0" fmla="*/ 195758 h 4066422"/>
                <a:gd name="connsiteX1" fmla="*/ 0 w 6107837"/>
                <a:gd name="connsiteY1" fmla="*/ 195758 h 4066422"/>
                <a:gd name="connsiteX2" fmla="*/ 0 w 6107837"/>
                <a:gd name="connsiteY2" fmla="*/ 4066422 h 4066422"/>
                <a:gd name="connsiteX3" fmla="*/ 6107837 w 6107837"/>
                <a:gd name="connsiteY3" fmla="*/ 4066422 h 4066422"/>
                <a:gd name="connsiteX4" fmla="*/ 6107837 w 6107837"/>
                <a:gd name="connsiteY4" fmla="*/ 80348 h 4066422"/>
                <a:gd name="connsiteX5" fmla="*/ 4935985 w 6107837"/>
                <a:gd name="connsiteY5" fmla="*/ 53715 h 4066422"/>
                <a:gd name="connsiteX6" fmla="*/ 4270159 w 6107837"/>
                <a:gd name="connsiteY6" fmla="*/ 9326 h 4066422"/>
                <a:gd name="connsiteX7" fmla="*/ 3515557 w 6107837"/>
                <a:gd name="connsiteY7" fmla="*/ 178002 h 4066422"/>
                <a:gd name="connsiteX8" fmla="*/ 2796466 w 6107837"/>
                <a:gd name="connsiteY8" fmla="*/ 18204 h 4066422"/>
                <a:gd name="connsiteX9" fmla="*/ 2024109 w 6107837"/>
                <a:gd name="connsiteY9" fmla="*/ 124736 h 4066422"/>
                <a:gd name="connsiteX10" fmla="*/ 1402672 w 6107837"/>
                <a:gd name="connsiteY10" fmla="*/ 71470 h 4066422"/>
                <a:gd name="connsiteX11" fmla="*/ 1003177 w 6107837"/>
                <a:gd name="connsiteY11" fmla="*/ 151369 h 4066422"/>
                <a:gd name="connsiteX12" fmla="*/ 266330 w 6107837"/>
                <a:gd name="connsiteY12" fmla="*/ 449 h 4066422"/>
                <a:gd name="connsiteX13" fmla="*/ 0 w 6107837"/>
                <a:gd name="connsiteY13" fmla="*/ 195758 h 4066422"/>
                <a:gd name="connsiteX0" fmla="*/ 0 w 6107837"/>
                <a:gd name="connsiteY0" fmla="*/ 195758 h 4066422"/>
                <a:gd name="connsiteX1" fmla="*/ 0 w 6107837"/>
                <a:gd name="connsiteY1" fmla="*/ 195758 h 4066422"/>
                <a:gd name="connsiteX2" fmla="*/ 0 w 6107837"/>
                <a:gd name="connsiteY2" fmla="*/ 4066422 h 4066422"/>
                <a:gd name="connsiteX3" fmla="*/ 6107837 w 6107837"/>
                <a:gd name="connsiteY3" fmla="*/ 4066422 h 4066422"/>
                <a:gd name="connsiteX4" fmla="*/ 6107837 w 6107837"/>
                <a:gd name="connsiteY4" fmla="*/ 80348 h 4066422"/>
                <a:gd name="connsiteX5" fmla="*/ 4935985 w 6107837"/>
                <a:gd name="connsiteY5" fmla="*/ 53715 h 4066422"/>
                <a:gd name="connsiteX6" fmla="*/ 4270159 w 6107837"/>
                <a:gd name="connsiteY6" fmla="*/ 9326 h 4066422"/>
                <a:gd name="connsiteX7" fmla="*/ 3515557 w 6107837"/>
                <a:gd name="connsiteY7" fmla="*/ 178002 h 4066422"/>
                <a:gd name="connsiteX8" fmla="*/ 2796466 w 6107837"/>
                <a:gd name="connsiteY8" fmla="*/ 18204 h 4066422"/>
                <a:gd name="connsiteX9" fmla="*/ 2024109 w 6107837"/>
                <a:gd name="connsiteY9" fmla="*/ 124736 h 4066422"/>
                <a:gd name="connsiteX10" fmla="*/ 1402672 w 6107837"/>
                <a:gd name="connsiteY10" fmla="*/ 71470 h 4066422"/>
                <a:gd name="connsiteX11" fmla="*/ 1003177 w 6107837"/>
                <a:gd name="connsiteY11" fmla="*/ 151369 h 4066422"/>
                <a:gd name="connsiteX12" fmla="*/ 266330 w 6107837"/>
                <a:gd name="connsiteY12" fmla="*/ 449 h 4066422"/>
                <a:gd name="connsiteX13" fmla="*/ 0 w 6107837"/>
                <a:gd name="connsiteY13" fmla="*/ 195758 h 4066422"/>
                <a:gd name="connsiteX0" fmla="*/ 0 w 6107837"/>
                <a:gd name="connsiteY0" fmla="*/ 195758 h 4066422"/>
                <a:gd name="connsiteX1" fmla="*/ 0 w 6107837"/>
                <a:gd name="connsiteY1" fmla="*/ 195758 h 4066422"/>
                <a:gd name="connsiteX2" fmla="*/ 0 w 6107837"/>
                <a:gd name="connsiteY2" fmla="*/ 4066422 h 4066422"/>
                <a:gd name="connsiteX3" fmla="*/ 6107837 w 6107837"/>
                <a:gd name="connsiteY3" fmla="*/ 4066422 h 4066422"/>
                <a:gd name="connsiteX4" fmla="*/ 6107837 w 6107837"/>
                <a:gd name="connsiteY4" fmla="*/ 80348 h 4066422"/>
                <a:gd name="connsiteX5" fmla="*/ 4935985 w 6107837"/>
                <a:gd name="connsiteY5" fmla="*/ 53715 h 4066422"/>
                <a:gd name="connsiteX6" fmla="*/ 4270159 w 6107837"/>
                <a:gd name="connsiteY6" fmla="*/ 9326 h 4066422"/>
                <a:gd name="connsiteX7" fmla="*/ 3515557 w 6107837"/>
                <a:gd name="connsiteY7" fmla="*/ 178002 h 4066422"/>
                <a:gd name="connsiteX8" fmla="*/ 2796466 w 6107837"/>
                <a:gd name="connsiteY8" fmla="*/ 18204 h 4066422"/>
                <a:gd name="connsiteX9" fmla="*/ 2024109 w 6107837"/>
                <a:gd name="connsiteY9" fmla="*/ 124736 h 4066422"/>
                <a:gd name="connsiteX10" fmla="*/ 1402672 w 6107837"/>
                <a:gd name="connsiteY10" fmla="*/ 71470 h 4066422"/>
                <a:gd name="connsiteX11" fmla="*/ 1003177 w 6107837"/>
                <a:gd name="connsiteY11" fmla="*/ 151369 h 4066422"/>
                <a:gd name="connsiteX12" fmla="*/ 266330 w 6107837"/>
                <a:gd name="connsiteY12" fmla="*/ 449 h 4066422"/>
                <a:gd name="connsiteX13" fmla="*/ 0 w 6107837"/>
                <a:gd name="connsiteY13" fmla="*/ 195758 h 4066422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07837" h="4066503">
                  <a:moveTo>
                    <a:pt x="0" y="195839"/>
                  </a:moveTo>
                  <a:lnTo>
                    <a:pt x="0" y="195839"/>
                  </a:lnTo>
                  <a:lnTo>
                    <a:pt x="0" y="4066503"/>
                  </a:lnTo>
                  <a:lnTo>
                    <a:pt x="6107837" y="4066503"/>
                  </a:lnTo>
                  <a:lnTo>
                    <a:pt x="6107837" y="80429"/>
                  </a:lnTo>
                  <a:cubicBezTo>
                    <a:pt x="5717220" y="71551"/>
                    <a:pt x="5420386" y="-25249"/>
                    <a:pt x="4935985" y="53796"/>
                  </a:cubicBezTo>
                  <a:cubicBezTo>
                    <a:pt x="4725766" y="80031"/>
                    <a:pt x="4568301" y="-16828"/>
                    <a:pt x="4270159" y="9407"/>
                  </a:cubicBezTo>
                  <a:cubicBezTo>
                    <a:pt x="4018625" y="65632"/>
                    <a:pt x="3843290" y="198058"/>
                    <a:pt x="3515557" y="178083"/>
                  </a:cubicBezTo>
                  <a:cubicBezTo>
                    <a:pt x="3316891" y="77924"/>
                    <a:pt x="3094778" y="36381"/>
                    <a:pt x="2796466" y="18285"/>
                  </a:cubicBezTo>
                  <a:cubicBezTo>
                    <a:pt x="2468675" y="30349"/>
                    <a:pt x="2281561" y="89306"/>
                    <a:pt x="2024109" y="124817"/>
                  </a:cubicBezTo>
                  <a:cubicBezTo>
                    <a:pt x="1816963" y="107062"/>
                    <a:pt x="1686018" y="65860"/>
                    <a:pt x="1402672" y="71551"/>
                  </a:cubicBezTo>
                  <a:cubicBezTo>
                    <a:pt x="1216753" y="74738"/>
                    <a:pt x="1130481" y="124818"/>
                    <a:pt x="944562" y="133866"/>
                  </a:cubicBezTo>
                  <a:cubicBezTo>
                    <a:pt x="698946" y="83559"/>
                    <a:pt x="711237" y="-7778"/>
                    <a:pt x="266330" y="530"/>
                  </a:cubicBezTo>
                  <a:cubicBezTo>
                    <a:pt x="95492" y="65633"/>
                    <a:pt x="88777" y="130736"/>
                    <a:pt x="0" y="195839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E4E7581A-CA99-1A3F-30E0-1610432D4980}"/>
                </a:ext>
              </a:extLst>
            </p:cNvPr>
            <p:cNvSpPr/>
            <p:nvPr/>
          </p:nvSpPr>
          <p:spPr bwMode="auto">
            <a:xfrm>
              <a:off x="5514857" y="2103477"/>
              <a:ext cx="6266921" cy="3889181"/>
            </a:xfrm>
            <a:custGeom>
              <a:avLst/>
              <a:gdLst>
                <a:gd name="connsiteX0" fmla="*/ 0 w 6107837"/>
                <a:gd name="connsiteY0" fmla="*/ 195309 h 4065973"/>
                <a:gd name="connsiteX1" fmla="*/ 0 w 6107837"/>
                <a:gd name="connsiteY1" fmla="*/ 195309 h 4065973"/>
                <a:gd name="connsiteX2" fmla="*/ 0 w 6107837"/>
                <a:gd name="connsiteY2" fmla="*/ 4065973 h 4065973"/>
                <a:gd name="connsiteX3" fmla="*/ 6107837 w 6107837"/>
                <a:gd name="connsiteY3" fmla="*/ 4065973 h 4065973"/>
                <a:gd name="connsiteX4" fmla="*/ 6107837 w 6107837"/>
                <a:gd name="connsiteY4" fmla="*/ 79899 h 4065973"/>
                <a:gd name="connsiteX5" fmla="*/ 4935985 w 6107837"/>
                <a:gd name="connsiteY5" fmla="*/ 53266 h 4065973"/>
                <a:gd name="connsiteX6" fmla="*/ 4270159 w 6107837"/>
                <a:gd name="connsiteY6" fmla="*/ 8877 h 4065973"/>
                <a:gd name="connsiteX7" fmla="*/ 3515557 w 6107837"/>
                <a:gd name="connsiteY7" fmla="*/ 177553 h 4065973"/>
                <a:gd name="connsiteX8" fmla="*/ 2796466 w 6107837"/>
                <a:gd name="connsiteY8" fmla="*/ 17755 h 4065973"/>
                <a:gd name="connsiteX9" fmla="*/ 2024109 w 6107837"/>
                <a:gd name="connsiteY9" fmla="*/ 124287 h 4065973"/>
                <a:gd name="connsiteX10" fmla="*/ 1402672 w 6107837"/>
                <a:gd name="connsiteY10" fmla="*/ 71021 h 4065973"/>
                <a:gd name="connsiteX11" fmla="*/ 1003177 w 6107837"/>
                <a:gd name="connsiteY11" fmla="*/ 150920 h 4065973"/>
                <a:gd name="connsiteX12" fmla="*/ 266330 w 6107837"/>
                <a:gd name="connsiteY12" fmla="*/ 0 h 4065973"/>
                <a:gd name="connsiteX13" fmla="*/ 0 w 6107837"/>
                <a:gd name="connsiteY13" fmla="*/ 195309 h 4065973"/>
                <a:gd name="connsiteX0" fmla="*/ 0 w 6107837"/>
                <a:gd name="connsiteY0" fmla="*/ 195309 h 4065973"/>
                <a:gd name="connsiteX1" fmla="*/ 0 w 6107837"/>
                <a:gd name="connsiteY1" fmla="*/ 195309 h 4065973"/>
                <a:gd name="connsiteX2" fmla="*/ 0 w 6107837"/>
                <a:gd name="connsiteY2" fmla="*/ 4065973 h 4065973"/>
                <a:gd name="connsiteX3" fmla="*/ 6107837 w 6107837"/>
                <a:gd name="connsiteY3" fmla="*/ 4065973 h 4065973"/>
                <a:gd name="connsiteX4" fmla="*/ 6107837 w 6107837"/>
                <a:gd name="connsiteY4" fmla="*/ 79899 h 4065973"/>
                <a:gd name="connsiteX5" fmla="*/ 4935985 w 6107837"/>
                <a:gd name="connsiteY5" fmla="*/ 53266 h 4065973"/>
                <a:gd name="connsiteX6" fmla="*/ 4270159 w 6107837"/>
                <a:gd name="connsiteY6" fmla="*/ 8877 h 4065973"/>
                <a:gd name="connsiteX7" fmla="*/ 3515557 w 6107837"/>
                <a:gd name="connsiteY7" fmla="*/ 177553 h 4065973"/>
                <a:gd name="connsiteX8" fmla="*/ 2796466 w 6107837"/>
                <a:gd name="connsiteY8" fmla="*/ 17755 h 4065973"/>
                <a:gd name="connsiteX9" fmla="*/ 2024109 w 6107837"/>
                <a:gd name="connsiteY9" fmla="*/ 124287 h 4065973"/>
                <a:gd name="connsiteX10" fmla="*/ 1402672 w 6107837"/>
                <a:gd name="connsiteY10" fmla="*/ 71021 h 4065973"/>
                <a:gd name="connsiteX11" fmla="*/ 1003177 w 6107837"/>
                <a:gd name="connsiteY11" fmla="*/ 150920 h 4065973"/>
                <a:gd name="connsiteX12" fmla="*/ 266330 w 6107837"/>
                <a:gd name="connsiteY12" fmla="*/ 0 h 4065973"/>
                <a:gd name="connsiteX13" fmla="*/ 0 w 6107837"/>
                <a:gd name="connsiteY13" fmla="*/ 195309 h 4065973"/>
                <a:gd name="connsiteX0" fmla="*/ 0 w 6107837"/>
                <a:gd name="connsiteY0" fmla="*/ 195309 h 4065973"/>
                <a:gd name="connsiteX1" fmla="*/ 0 w 6107837"/>
                <a:gd name="connsiteY1" fmla="*/ 195309 h 4065973"/>
                <a:gd name="connsiteX2" fmla="*/ 0 w 6107837"/>
                <a:gd name="connsiteY2" fmla="*/ 4065973 h 4065973"/>
                <a:gd name="connsiteX3" fmla="*/ 6107837 w 6107837"/>
                <a:gd name="connsiteY3" fmla="*/ 4065973 h 4065973"/>
                <a:gd name="connsiteX4" fmla="*/ 6107837 w 6107837"/>
                <a:gd name="connsiteY4" fmla="*/ 79899 h 4065973"/>
                <a:gd name="connsiteX5" fmla="*/ 4935985 w 6107837"/>
                <a:gd name="connsiteY5" fmla="*/ 53266 h 4065973"/>
                <a:gd name="connsiteX6" fmla="*/ 4270159 w 6107837"/>
                <a:gd name="connsiteY6" fmla="*/ 8877 h 4065973"/>
                <a:gd name="connsiteX7" fmla="*/ 3515557 w 6107837"/>
                <a:gd name="connsiteY7" fmla="*/ 177553 h 4065973"/>
                <a:gd name="connsiteX8" fmla="*/ 2796466 w 6107837"/>
                <a:gd name="connsiteY8" fmla="*/ 17755 h 4065973"/>
                <a:gd name="connsiteX9" fmla="*/ 2024109 w 6107837"/>
                <a:gd name="connsiteY9" fmla="*/ 124287 h 4065973"/>
                <a:gd name="connsiteX10" fmla="*/ 1402672 w 6107837"/>
                <a:gd name="connsiteY10" fmla="*/ 71021 h 4065973"/>
                <a:gd name="connsiteX11" fmla="*/ 1003177 w 6107837"/>
                <a:gd name="connsiteY11" fmla="*/ 150920 h 4065973"/>
                <a:gd name="connsiteX12" fmla="*/ 266330 w 6107837"/>
                <a:gd name="connsiteY12" fmla="*/ 0 h 4065973"/>
                <a:gd name="connsiteX13" fmla="*/ 0 w 6107837"/>
                <a:gd name="connsiteY13" fmla="*/ 195309 h 4065973"/>
                <a:gd name="connsiteX0" fmla="*/ 0 w 6107837"/>
                <a:gd name="connsiteY0" fmla="*/ 195758 h 4066422"/>
                <a:gd name="connsiteX1" fmla="*/ 0 w 6107837"/>
                <a:gd name="connsiteY1" fmla="*/ 195758 h 4066422"/>
                <a:gd name="connsiteX2" fmla="*/ 0 w 6107837"/>
                <a:gd name="connsiteY2" fmla="*/ 4066422 h 4066422"/>
                <a:gd name="connsiteX3" fmla="*/ 6107837 w 6107837"/>
                <a:gd name="connsiteY3" fmla="*/ 4066422 h 4066422"/>
                <a:gd name="connsiteX4" fmla="*/ 6107837 w 6107837"/>
                <a:gd name="connsiteY4" fmla="*/ 80348 h 4066422"/>
                <a:gd name="connsiteX5" fmla="*/ 4935985 w 6107837"/>
                <a:gd name="connsiteY5" fmla="*/ 53715 h 4066422"/>
                <a:gd name="connsiteX6" fmla="*/ 4270159 w 6107837"/>
                <a:gd name="connsiteY6" fmla="*/ 9326 h 4066422"/>
                <a:gd name="connsiteX7" fmla="*/ 3515557 w 6107837"/>
                <a:gd name="connsiteY7" fmla="*/ 178002 h 4066422"/>
                <a:gd name="connsiteX8" fmla="*/ 2796466 w 6107837"/>
                <a:gd name="connsiteY8" fmla="*/ 18204 h 4066422"/>
                <a:gd name="connsiteX9" fmla="*/ 2024109 w 6107837"/>
                <a:gd name="connsiteY9" fmla="*/ 124736 h 4066422"/>
                <a:gd name="connsiteX10" fmla="*/ 1402672 w 6107837"/>
                <a:gd name="connsiteY10" fmla="*/ 71470 h 4066422"/>
                <a:gd name="connsiteX11" fmla="*/ 1003177 w 6107837"/>
                <a:gd name="connsiteY11" fmla="*/ 151369 h 4066422"/>
                <a:gd name="connsiteX12" fmla="*/ 266330 w 6107837"/>
                <a:gd name="connsiteY12" fmla="*/ 449 h 4066422"/>
                <a:gd name="connsiteX13" fmla="*/ 0 w 6107837"/>
                <a:gd name="connsiteY13" fmla="*/ 195758 h 4066422"/>
                <a:gd name="connsiteX0" fmla="*/ 0 w 6107837"/>
                <a:gd name="connsiteY0" fmla="*/ 195758 h 4066422"/>
                <a:gd name="connsiteX1" fmla="*/ 0 w 6107837"/>
                <a:gd name="connsiteY1" fmla="*/ 195758 h 4066422"/>
                <a:gd name="connsiteX2" fmla="*/ 0 w 6107837"/>
                <a:gd name="connsiteY2" fmla="*/ 4066422 h 4066422"/>
                <a:gd name="connsiteX3" fmla="*/ 6107837 w 6107837"/>
                <a:gd name="connsiteY3" fmla="*/ 4066422 h 4066422"/>
                <a:gd name="connsiteX4" fmla="*/ 6107837 w 6107837"/>
                <a:gd name="connsiteY4" fmla="*/ 80348 h 4066422"/>
                <a:gd name="connsiteX5" fmla="*/ 4935985 w 6107837"/>
                <a:gd name="connsiteY5" fmla="*/ 53715 h 4066422"/>
                <a:gd name="connsiteX6" fmla="*/ 4270159 w 6107837"/>
                <a:gd name="connsiteY6" fmla="*/ 9326 h 4066422"/>
                <a:gd name="connsiteX7" fmla="*/ 3515557 w 6107837"/>
                <a:gd name="connsiteY7" fmla="*/ 178002 h 4066422"/>
                <a:gd name="connsiteX8" fmla="*/ 2796466 w 6107837"/>
                <a:gd name="connsiteY8" fmla="*/ 18204 h 4066422"/>
                <a:gd name="connsiteX9" fmla="*/ 2024109 w 6107837"/>
                <a:gd name="connsiteY9" fmla="*/ 124736 h 4066422"/>
                <a:gd name="connsiteX10" fmla="*/ 1402672 w 6107837"/>
                <a:gd name="connsiteY10" fmla="*/ 71470 h 4066422"/>
                <a:gd name="connsiteX11" fmla="*/ 1003177 w 6107837"/>
                <a:gd name="connsiteY11" fmla="*/ 151369 h 4066422"/>
                <a:gd name="connsiteX12" fmla="*/ 266330 w 6107837"/>
                <a:gd name="connsiteY12" fmla="*/ 449 h 4066422"/>
                <a:gd name="connsiteX13" fmla="*/ 0 w 6107837"/>
                <a:gd name="connsiteY13" fmla="*/ 195758 h 4066422"/>
                <a:gd name="connsiteX0" fmla="*/ 0 w 6107837"/>
                <a:gd name="connsiteY0" fmla="*/ 195758 h 4066422"/>
                <a:gd name="connsiteX1" fmla="*/ 0 w 6107837"/>
                <a:gd name="connsiteY1" fmla="*/ 195758 h 4066422"/>
                <a:gd name="connsiteX2" fmla="*/ 0 w 6107837"/>
                <a:gd name="connsiteY2" fmla="*/ 4066422 h 4066422"/>
                <a:gd name="connsiteX3" fmla="*/ 6107837 w 6107837"/>
                <a:gd name="connsiteY3" fmla="*/ 4066422 h 4066422"/>
                <a:gd name="connsiteX4" fmla="*/ 6107837 w 6107837"/>
                <a:gd name="connsiteY4" fmla="*/ 80348 h 4066422"/>
                <a:gd name="connsiteX5" fmla="*/ 4935985 w 6107837"/>
                <a:gd name="connsiteY5" fmla="*/ 53715 h 4066422"/>
                <a:gd name="connsiteX6" fmla="*/ 4270159 w 6107837"/>
                <a:gd name="connsiteY6" fmla="*/ 9326 h 4066422"/>
                <a:gd name="connsiteX7" fmla="*/ 3515557 w 6107837"/>
                <a:gd name="connsiteY7" fmla="*/ 178002 h 4066422"/>
                <a:gd name="connsiteX8" fmla="*/ 2796466 w 6107837"/>
                <a:gd name="connsiteY8" fmla="*/ 18204 h 4066422"/>
                <a:gd name="connsiteX9" fmla="*/ 2024109 w 6107837"/>
                <a:gd name="connsiteY9" fmla="*/ 124736 h 4066422"/>
                <a:gd name="connsiteX10" fmla="*/ 1402672 w 6107837"/>
                <a:gd name="connsiteY10" fmla="*/ 71470 h 4066422"/>
                <a:gd name="connsiteX11" fmla="*/ 1003177 w 6107837"/>
                <a:gd name="connsiteY11" fmla="*/ 151369 h 4066422"/>
                <a:gd name="connsiteX12" fmla="*/ 266330 w 6107837"/>
                <a:gd name="connsiteY12" fmla="*/ 449 h 4066422"/>
                <a:gd name="connsiteX13" fmla="*/ 0 w 6107837"/>
                <a:gd name="connsiteY13" fmla="*/ 195758 h 4066422"/>
                <a:gd name="connsiteX0" fmla="*/ 0 w 6107837"/>
                <a:gd name="connsiteY0" fmla="*/ 195758 h 4066422"/>
                <a:gd name="connsiteX1" fmla="*/ 0 w 6107837"/>
                <a:gd name="connsiteY1" fmla="*/ 195758 h 4066422"/>
                <a:gd name="connsiteX2" fmla="*/ 0 w 6107837"/>
                <a:gd name="connsiteY2" fmla="*/ 4066422 h 4066422"/>
                <a:gd name="connsiteX3" fmla="*/ 6107837 w 6107837"/>
                <a:gd name="connsiteY3" fmla="*/ 4066422 h 4066422"/>
                <a:gd name="connsiteX4" fmla="*/ 6107837 w 6107837"/>
                <a:gd name="connsiteY4" fmla="*/ 80348 h 4066422"/>
                <a:gd name="connsiteX5" fmla="*/ 4935985 w 6107837"/>
                <a:gd name="connsiteY5" fmla="*/ 53715 h 4066422"/>
                <a:gd name="connsiteX6" fmla="*/ 4270159 w 6107837"/>
                <a:gd name="connsiteY6" fmla="*/ 9326 h 4066422"/>
                <a:gd name="connsiteX7" fmla="*/ 3515557 w 6107837"/>
                <a:gd name="connsiteY7" fmla="*/ 178002 h 4066422"/>
                <a:gd name="connsiteX8" fmla="*/ 2796466 w 6107837"/>
                <a:gd name="connsiteY8" fmla="*/ 18204 h 4066422"/>
                <a:gd name="connsiteX9" fmla="*/ 2024109 w 6107837"/>
                <a:gd name="connsiteY9" fmla="*/ 124736 h 4066422"/>
                <a:gd name="connsiteX10" fmla="*/ 1402672 w 6107837"/>
                <a:gd name="connsiteY10" fmla="*/ 71470 h 4066422"/>
                <a:gd name="connsiteX11" fmla="*/ 1003177 w 6107837"/>
                <a:gd name="connsiteY11" fmla="*/ 151369 h 4066422"/>
                <a:gd name="connsiteX12" fmla="*/ 266330 w 6107837"/>
                <a:gd name="connsiteY12" fmla="*/ 449 h 4066422"/>
                <a:gd name="connsiteX13" fmla="*/ 0 w 6107837"/>
                <a:gd name="connsiteY13" fmla="*/ 195758 h 4066422"/>
                <a:gd name="connsiteX0" fmla="*/ 0 w 6107837"/>
                <a:gd name="connsiteY0" fmla="*/ 195758 h 4066422"/>
                <a:gd name="connsiteX1" fmla="*/ 0 w 6107837"/>
                <a:gd name="connsiteY1" fmla="*/ 195758 h 4066422"/>
                <a:gd name="connsiteX2" fmla="*/ 0 w 6107837"/>
                <a:gd name="connsiteY2" fmla="*/ 4066422 h 4066422"/>
                <a:gd name="connsiteX3" fmla="*/ 6107837 w 6107837"/>
                <a:gd name="connsiteY3" fmla="*/ 4066422 h 4066422"/>
                <a:gd name="connsiteX4" fmla="*/ 6107837 w 6107837"/>
                <a:gd name="connsiteY4" fmla="*/ 80348 h 4066422"/>
                <a:gd name="connsiteX5" fmla="*/ 4935985 w 6107837"/>
                <a:gd name="connsiteY5" fmla="*/ 53715 h 4066422"/>
                <a:gd name="connsiteX6" fmla="*/ 4270159 w 6107837"/>
                <a:gd name="connsiteY6" fmla="*/ 9326 h 4066422"/>
                <a:gd name="connsiteX7" fmla="*/ 3515557 w 6107837"/>
                <a:gd name="connsiteY7" fmla="*/ 178002 h 4066422"/>
                <a:gd name="connsiteX8" fmla="*/ 2796466 w 6107837"/>
                <a:gd name="connsiteY8" fmla="*/ 18204 h 4066422"/>
                <a:gd name="connsiteX9" fmla="*/ 2024109 w 6107837"/>
                <a:gd name="connsiteY9" fmla="*/ 124736 h 4066422"/>
                <a:gd name="connsiteX10" fmla="*/ 1402672 w 6107837"/>
                <a:gd name="connsiteY10" fmla="*/ 71470 h 4066422"/>
                <a:gd name="connsiteX11" fmla="*/ 1003177 w 6107837"/>
                <a:gd name="connsiteY11" fmla="*/ 151369 h 4066422"/>
                <a:gd name="connsiteX12" fmla="*/ 266330 w 6107837"/>
                <a:gd name="connsiteY12" fmla="*/ 449 h 4066422"/>
                <a:gd name="connsiteX13" fmla="*/ 0 w 6107837"/>
                <a:gd name="connsiteY13" fmla="*/ 195758 h 4066422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  <a:gd name="connsiteX0" fmla="*/ 0 w 6107837"/>
                <a:gd name="connsiteY0" fmla="*/ 195839 h 4066503"/>
                <a:gd name="connsiteX1" fmla="*/ 0 w 6107837"/>
                <a:gd name="connsiteY1" fmla="*/ 195839 h 4066503"/>
                <a:gd name="connsiteX2" fmla="*/ 0 w 6107837"/>
                <a:gd name="connsiteY2" fmla="*/ 4066503 h 4066503"/>
                <a:gd name="connsiteX3" fmla="*/ 6107837 w 6107837"/>
                <a:gd name="connsiteY3" fmla="*/ 4066503 h 4066503"/>
                <a:gd name="connsiteX4" fmla="*/ 6107837 w 6107837"/>
                <a:gd name="connsiteY4" fmla="*/ 80429 h 4066503"/>
                <a:gd name="connsiteX5" fmla="*/ 4935985 w 6107837"/>
                <a:gd name="connsiteY5" fmla="*/ 53796 h 4066503"/>
                <a:gd name="connsiteX6" fmla="*/ 4270159 w 6107837"/>
                <a:gd name="connsiteY6" fmla="*/ 9407 h 4066503"/>
                <a:gd name="connsiteX7" fmla="*/ 3515557 w 6107837"/>
                <a:gd name="connsiteY7" fmla="*/ 178083 h 4066503"/>
                <a:gd name="connsiteX8" fmla="*/ 2796466 w 6107837"/>
                <a:gd name="connsiteY8" fmla="*/ 18285 h 4066503"/>
                <a:gd name="connsiteX9" fmla="*/ 2024109 w 6107837"/>
                <a:gd name="connsiteY9" fmla="*/ 124817 h 4066503"/>
                <a:gd name="connsiteX10" fmla="*/ 1402672 w 6107837"/>
                <a:gd name="connsiteY10" fmla="*/ 71551 h 4066503"/>
                <a:gd name="connsiteX11" fmla="*/ 944562 w 6107837"/>
                <a:gd name="connsiteY11" fmla="*/ 133866 h 4066503"/>
                <a:gd name="connsiteX12" fmla="*/ 266330 w 6107837"/>
                <a:gd name="connsiteY12" fmla="*/ 530 h 4066503"/>
                <a:gd name="connsiteX13" fmla="*/ 0 w 6107837"/>
                <a:gd name="connsiteY13" fmla="*/ 195839 h 4066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07837" h="4066503">
                  <a:moveTo>
                    <a:pt x="0" y="195839"/>
                  </a:moveTo>
                  <a:lnTo>
                    <a:pt x="0" y="195839"/>
                  </a:lnTo>
                  <a:lnTo>
                    <a:pt x="0" y="4066503"/>
                  </a:lnTo>
                  <a:lnTo>
                    <a:pt x="6107837" y="4066503"/>
                  </a:lnTo>
                  <a:lnTo>
                    <a:pt x="6107837" y="80429"/>
                  </a:lnTo>
                  <a:cubicBezTo>
                    <a:pt x="5717220" y="71551"/>
                    <a:pt x="5420386" y="-25249"/>
                    <a:pt x="4935985" y="53796"/>
                  </a:cubicBezTo>
                  <a:cubicBezTo>
                    <a:pt x="4725766" y="80031"/>
                    <a:pt x="4568301" y="-16828"/>
                    <a:pt x="4270159" y="9407"/>
                  </a:cubicBezTo>
                  <a:cubicBezTo>
                    <a:pt x="4018625" y="65632"/>
                    <a:pt x="3843290" y="198058"/>
                    <a:pt x="3515557" y="178083"/>
                  </a:cubicBezTo>
                  <a:cubicBezTo>
                    <a:pt x="3316891" y="77924"/>
                    <a:pt x="3094778" y="36381"/>
                    <a:pt x="2796466" y="18285"/>
                  </a:cubicBezTo>
                  <a:cubicBezTo>
                    <a:pt x="2468675" y="30349"/>
                    <a:pt x="2281561" y="89306"/>
                    <a:pt x="2024109" y="124817"/>
                  </a:cubicBezTo>
                  <a:cubicBezTo>
                    <a:pt x="1816963" y="107062"/>
                    <a:pt x="1686018" y="65860"/>
                    <a:pt x="1402672" y="71551"/>
                  </a:cubicBezTo>
                  <a:cubicBezTo>
                    <a:pt x="1216753" y="74738"/>
                    <a:pt x="1130481" y="124818"/>
                    <a:pt x="944562" y="133866"/>
                  </a:cubicBezTo>
                  <a:cubicBezTo>
                    <a:pt x="698946" y="83559"/>
                    <a:pt x="711237" y="-7778"/>
                    <a:pt x="266330" y="530"/>
                  </a:cubicBezTo>
                  <a:cubicBezTo>
                    <a:pt x="95492" y="65633"/>
                    <a:pt x="88777" y="130736"/>
                    <a:pt x="0" y="195839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27DFFD9-1AB6-5F0B-57E4-C246F5CC32DF}"/>
                </a:ext>
              </a:extLst>
            </p:cNvPr>
            <p:cNvSpPr txBox="1"/>
            <p:nvPr/>
          </p:nvSpPr>
          <p:spPr bwMode="auto">
            <a:xfrm>
              <a:off x="5505979" y="1603063"/>
              <a:ext cx="626692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MoA of Mevrometostat</a:t>
              </a:r>
              <a:r>
                <a:rPr kumimoji="0" lang="en-US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3,4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227226A-A90C-E9C4-2197-99F29E87B1DB}"/>
                </a:ext>
              </a:extLst>
            </p:cNvPr>
            <p:cNvSpPr txBox="1"/>
            <p:nvPr/>
          </p:nvSpPr>
          <p:spPr bwMode="auto">
            <a:xfrm>
              <a:off x="5505979" y="2399917"/>
              <a:ext cx="221941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Mevrometostat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F785F3B-B3D2-C350-2A50-7A804044005F}"/>
                </a:ext>
              </a:extLst>
            </p:cNvPr>
            <p:cNvSpPr txBox="1"/>
            <p:nvPr/>
          </p:nvSpPr>
          <p:spPr bwMode="auto">
            <a:xfrm>
              <a:off x="9617491" y="2207755"/>
              <a:ext cx="200794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Cell Nucleus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7235CA4-5086-82F2-CD4C-6FDA1BEE21CE}"/>
                </a:ext>
              </a:extLst>
            </p:cNvPr>
            <p:cNvSpPr txBox="1"/>
            <p:nvPr/>
          </p:nvSpPr>
          <p:spPr bwMode="auto">
            <a:xfrm>
              <a:off x="7769302" y="2873325"/>
              <a:ext cx="200794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Open chromatin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E0C40DF-6C0D-97D3-3ABE-25A9A45BB2C7}"/>
                </a:ext>
              </a:extLst>
            </p:cNvPr>
            <p:cNvSpPr txBox="1"/>
            <p:nvPr/>
          </p:nvSpPr>
          <p:spPr bwMode="auto">
            <a:xfrm>
              <a:off x="9795733" y="4993066"/>
              <a:ext cx="1236469" cy="30777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NEPC state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E24437F-4D5E-0546-848E-D4B00C6CE784}"/>
                </a:ext>
              </a:extLst>
            </p:cNvPr>
            <p:cNvSpPr txBox="1"/>
            <p:nvPr/>
          </p:nvSpPr>
          <p:spPr bwMode="auto">
            <a:xfrm>
              <a:off x="5582426" y="3353841"/>
              <a:ext cx="1588835" cy="592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176213" marR="0" lvl="0" indent="-176213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A.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Mevrometostat binds and inhibits EZH2</a:t>
              </a:r>
              <a:endPara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CFF9364-3CAA-A7F2-D5C3-DAFF84CF516B}"/>
                </a:ext>
              </a:extLst>
            </p:cNvPr>
            <p:cNvSpPr txBox="1"/>
            <p:nvPr/>
          </p:nvSpPr>
          <p:spPr bwMode="auto">
            <a:xfrm>
              <a:off x="5582426" y="5452122"/>
              <a:ext cx="3840726" cy="426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176213" marR="0" lvl="0" indent="-176213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C.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Mevrometostat + ARPI may restore genes to sensitize cancer to antiandrogens</a:t>
              </a:r>
              <a:endPara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3A03EC9-8773-1A01-F2E8-7A77880A1F87}"/>
                </a:ext>
              </a:extLst>
            </p:cNvPr>
            <p:cNvSpPr txBox="1"/>
            <p:nvPr/>
          </p:nvSpPr>
          <p:spPr bwMode="auto">
            <a:xfrm>
              <a:off x="8362055" y="3935384"/>
              <a:ext cx="2421573" cy="426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176213" marR="0" lvl="0" indent="-166688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B.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EZH2 inhibition decreases cancer cell proliferation</a:t>
              </a:r>
              <a:endPara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B9F935D-9402-23F9-FA14-75CD0BE30643}"/>
                </a:ext>
              </a:extLst>
            </p:cNvPr>
            <p:cNvSpPr txBox="1"/>
            <p:nvPr/>
          </p:nvSpPr>
          <p:spPr bwMode="auto">
            <a:xfrm>
              <a:off x="10025497" y="2969440"/>
              <a:ext cx="1599940" cy="924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Tumor suppressor gene transcription 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ON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 </a:t>
              </a:r>
            </a:p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Tumor cell inhibition</a:t>
              </a:r>
              <a:endPara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052DD58-141B-16E8-75EC-B78C1EB1A6B8}"/>
                </a:ext>
              </a:extLst>
            </p:cNvPr>
            <p:cNvSpPr txBox="1"/>
            <p:nvPr/>
          </p:nvSpPr>
          <p:spPr bwMode="auto">
            <a:xfrm>
              <a:off x="5836852" y="4455312"/>
              <a:ext cx="162509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15873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Enzalutamide</a:t>
              </a:r>
            </a:p>
          </p:txBody>
        </p:sp>
        <p:sp>
          <p:nvSpPr>
            <p:cNvPr id="20" name="Right Arrow 19">
              <a:extLst>
                <a:ext uri="{FF2B5EF4-FFF2-40B4-BE49-F238E27FC236}">
                  <a16:creationId xmlns:a16="http://schemas.microsoft.com/office/drawing/2014/main" id="{DD37DBDC-FBCD-D7A8-C1D2-769788C09E01}"/>
                </a:ext>
              </a:extLst>
            </p:cNvPr>
            <p:cNvSpPr/>
            <p:nvPr/>
          </p:nvSpPr>
          <p:spPr bwMode="auto">
            <a:xfrm>
              <a:off x="9423152" y="3311701"/>
              <a:ext cx="506648" cy="201674"/>
            </a:xfrm>
            <a:prstGeom prst="rightArrow">
              <a:avLst/>
            </a:prstGeom>
            <a:solidFill>
              <a:schemeClr val="tx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Right Arrow 20">
              <a:extLst>
                <a:ext uri="{FF2B5EF4-FFF2-40B4-BE49-F238E27FC236}">
                  <a16:creationId xmlns:a16="http://schemas.microsoft.com/office/drawing/2014/main" id="{D91DFF3D-F6AF-4AD2-2943-E7119B394327}"/>
                </a:ext>
              </a:extLst>
            </p:cNvPr>
            <p:cNvSpPr/>
            <p:nvPr/>
          </p:nvSpPr>
          <p:spPr bwMode="auto">
            <a:xfrm rot="19310247">
              <a:off x="7821098" y="3571392"/>
              <a:ext cx="506648" cy="201674"/>
            </a:xfrm>
            <a:prstGeom prst="rightArrow">
              <a:avLst/>
            </a:prstGeom>
            <a:solidFill>
              <a:schemeClr val="tx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27F599-C586-73E8-6603-34C0EE259F0C}"/>
                </a:ext>
              </a:extLst>
            </p:cNvPr>
            <p:cNvSpPr/>
            <p:nvPr/>
          </p:nvSpPr>
          <p:spPr bwMode="auto">
            <a:xfrm>
              <a:off x="8053870" y="4350058"/>
              <a:ext cx="1723377" cy="346229"/>
            </a:xfrm>
            <a:custGeom>
              <a:avLst/>
              <a:gdLst>
                <a:gd name="connsiteX0" fmla="*/ 0 w 1651246"/>
                <a:gd name="connsiteY0" fmla="*/ 0 h 346229"/>
                <a:gd name="connsiteX1" fmla="*/ 443883 w 1651246"/>
                <a:gd name="connsiteY1" fmla="*/ 346229 h 346229"/>
                <a:gd name="connsiteX2" fmla="*/ 1651246 w 1651246"/>
                <a:gd name="connsiteY2" fmla="*/ 346229 h 346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1246" h="346229">
                  <a:moveTo>
                    <a:pt x="0" y="0"/>
                  </a:moveTo>
                  <a:lnTo>
                    <a:pt x="443883" y="346229"/>
                  </a:lnTo>
                  <a:lnTo>
                    <a:pt x="1651246" y="346229"/>
                  </a:lnTo>
                </a:path>
              </a:pathLst>
            </a:custGeom>
            <a:noFill/>
            <a:ln w="571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EC9CDC1F-DA4C-91F9-73AC-DC6AB1F84BED}"/>
                </a:ext>
              </a:extLst>
            </p:cNvPr>
            <p:cNvSpPr/>
            <p:nvPr/>
          </p:nvSpPr>
          <p:spPr bwMode="auto">
            <a:xfrm>
              <a:off x="7849684" y="4465468"/>
              <a:ext cx="1927563" cy="665825"/>
            </a:xfrm>
            <a:custGeom>
              <a:avLst/>
              <a:gdLst>
                <a:gd name="connsiteX0" fmla="*/ 0 w 1819923"/>
                <a:gd name="connsiteY0" fmla="*/ 0 h 665825"/>
                <a:gd name="connsiteX1" fmla="*/ 550416 w 1819923"/>
                <a:gd name="connsiteY1" fmla="*/ 665825 h 665825"/>
                <a:gd name="connsiteX2" fmla="*/ 1819923 w 1819923"/>
                <a:gd name="connsiteY2" fmla="*/ 665825 h 66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9923" h="665825">
                  <a:moveTo>
                    <a:pt x="0" y="0"/>
                  </a:moveTo>
                  <a:lnTo>
                    <a:pt x="550416" y="665825"/>
                  </a:lnTo>
                  <a:lnTo>
                    <a:pt x="1819923" y="665825"/>
                  </a:lnTo>
                </a:path>
              </a:pathLst>
            </a:custGeom>
            <a:noFill/>
            <a:ln w="571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D17E637-C0EF-1716-D10B-32EEB946BC79}"/>
                </a:ext>
              </a:extLst>
            </p:cNvPr>
            <p:cNvGrpSpPr/>
            <p:nvPr/>
          </p:nvGrpSpPr>
          <p:grpSpPr>
            <a:xfrm>
              <a:off x="6988571" y="3180350"/>
              <a:ext cx="500627" cy="667103"/>
              <a:chOff x="7146545" y="3180350"/>
              <a:chExt cx="500627" cy="667103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14DDCE6-2C54-7021-9005-AF2A3EABAA2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146545" y="3180350"/>
                <a:ext cx="396108" cy="616706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501C1D91-68F1-8A66-C612-29CE7D97130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7448364" y="3726030"/>
                <a:ext cx="198808" cy="121423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42321C8-2609-09C9-66F8-4FB213B2AAD4}"/>
                </a:ext>
              </a:extLst>
            </p:cNvPr>
            <p:cNvGrpSpPr/>
            <p:nvPr/>
          </p:nvGrpSpPr>
          <p:grpSpPr>
            <a:xfrm rot="15370411">
              <a:off x="7457148" y="4346064"/>
              <a:ext cx="242001" cy="294565"/>
              <a:chOff x="7405171" y="3552888"/>
              <a:chExt cx="242001" cy="294565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1E2CBC48-72CA-BA6F-20F7-7CE8D559C33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6229589" flipV="1">
                <a:off x="7387202" y="3570857"/>
                <a:ext cx="206339" cy="170401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E75B0EC9-D5B8-49A3-1936-C8A808CCB07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7448364" y="3726030"/>
                <a:ext cx="198808" cy="121423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E0A41F2-F3D4-00DA-19BA-C50C1DA16351}"/>
                </a:ext>
              </a:extLst>
            </p:cNvPr>
            <p:cNvGrpSpPr/>
            <p:nvPr/>
          </p:nvGrpSpPr>
          <p:grpSpPr>
            <a:xfrm>
              <a:off x="7270516" y="3789719"/>
              <a:ext cx="792171" cy="506433"/>
              <a:chOff x="7863758" y="-736847"/>
              <a:chExt cx="792171" cy="506433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771B6D06-1B08-CF82-AB05-14CA41FC7D39}"/>
                  </a:ext>
                </a:extLst>
              </p:cNvPr>
              <p:cNvSpPr/>
              <p:nvPr/>
            </p:nvSpPr>
            <p:spPr bwMode="auto">
              <a:xfrm>
                <a:off x="7905900" y="-736847"/>
                <a:ext cx="684411" cy="506433"/>
              </a:xfrm>
              <a:prstGeom prst="ellipse">
                <a:avLst/>
              </a:prstGeom>
              <a:solidFill>
                <a:schemeClr val="accent2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4693772-22BF-8682-6B46-7271B7E85FDB}"/>
                  </a:ext>
                </a:extLst>
              </p:cNvPr>
              <p:cNvSpPr txBox="1"/>
              <p:nvPr/>
            </p:nvSpPr>
            <p:spPr bwMode="auto">
              <a:xfrm>
                <a:off x="7863758" y="-665059"/>
                <a:ext cx="79217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EZH2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F87B642-1BB2-0069-5FA2-897DD0D7650E}"/>
                </a:ext>
              </a:extLst>
            </p:cNvPr>
            <p:cNvGrpSpPr/>
            <p:nvPr/>
          </p:nvGrpSpPr>
          <p:grpSpPr>
            <a:xfrm>
              <a:off x="7445208" y="4099303"/>
              <a:ext cx="792171" cy="309646"/>
              <a:chOff x="7603182" y="4099303"/>
              <a:chExt cx="792171" cy="309646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69D40FB3-69D2-4B43-BFAA-840B666A557F}"/>
                  </a:ext>
                </a:extLst>
              </p:cNvPr>
              <p:cNvSpPr/>
              <p:nvPr/>
            </p:nvSpPr>
            <p:spPr bwMode="auto">
              <a:xfrm>
                <a:off x="7802047" y="4109794"/>
                <a:ext cx="404288" cy="299155"/>
              </a:xfrm>
              <a:prstGeom prst="ellipse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F01F75C-375C-B76A-4E2B-F7E02FBB2CFD}"/>
                  </a:ext>
                </a:extLst>
              </p:cNvPr>
              <p:cNvSpPr txBox="1"/>
              <p:nvPr/>
            </p:nvSpPr>
            <p:spPr bwMode="auto">
              <a:xfrm>
                <a:off x="7603182" y="4099303"/>
                <a:ext cx="79217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AR</a:t>
                </a:r>
              </a:p>
            </p:txBody>
          </p:sp>
        </p:grp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7A9FF172-104E-2B7C-87D8-59AC2C14A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63267" y="2727929"/>
              <a:ext cx="693010" cy="390638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B4A50B33-528C-B84A-4C1C-AF5BF59BA9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93706" y="4793866"/>
              <a:ext cx="749561" cy="422515"/>
            </a:xfrm>
            <a:prstGeom prst="rect">
              <a:avLst/>
            </a:prstGeom>
          </p:spPr>
        </p:pic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63FAC3C-9120-5AD6-5D09-9C5C58384662}"/>
                </a:ext>
              </a:extLst>
            </p:cNvPr>
            <p:cNvGrpSpPr/>
            <p:nvPr/>
          </p:nvGrpSpPr>
          <p:grpSpPr>
            <a:xfrm>
              <a:off x="10538099" y="4508739"/>
              <a:ext cx="1319976" cy="426271"/>
              <a:chOff x="10576574" y="4434837"/>
              <a:chExt cx="1319976" cy="426271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098A9DA-81CB-6087-0A69-7304E9CF4143}"/>
                  </a:ext>
                </a:extLst>
              </p:cNvPr>
              <p:cNvSpPr txBox="1"/>
              <p:nvPr/>
            </p:nvSpPr>
            <p:spPr bwMode="auto">
              <a:xfrm>
                <a:off x="10752259" y="4434837"/>
                <a:ext cx="1144291" cy="426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Reduced </a:t>
                </a:r>
                <a:b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AR signaling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522E217-AEB5-4C71-8D49-258A0ADBA12E}"/>
                  </a:ext>
                </a:extLst>
              </p:cNvPr>
              <p:cNvSpPr txBox="1"/>
              <p:nvPr/>
            </p:nvSpPr>
            <p:spPr bwMode="auto">
              <a:xfrm>
                <a:off x="10576574" y="4486584"/>
                <a:ext cx="38470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↓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83FE9FA5-8D9A-D196-4A76-150D12A2AE85}"/>
                </a:ext>
              </a:extLst>
            </p:cNvPr>
            <p:cNvGrpSpPr/>
            <p:nvPr/>
          </p:nvGrpSpPr>
          <p:grpSpPr>
            <a:xfrm>
              <a:off x="9826695" y="4524987"/>
              <a:ext cx="746808" cy="350337"/>
              <a:chOff x="7784819" y="7128543"/>
              <a:chExt cx="875946" cy="410917"/>
            </a:xfrm>
          </p:grpSpPr>
          <p:sp>
            <p:nvSpPr>
              <p:cNvPr id="53" name="Arc 52">
                <a:extLst>
                  <a:ext uri="{FF2B5EF4-FFF2-40B4-BE49-F238E27FC236}">
                    <a16:creationId xmlns:a16="http://schemas.microsoft.com/office/drawing/2014/main" id="{1DD40E67-0F09-1188-9835-2A0123756653}"/>
                  </a:ext>
                </a:extLst>
              </p:cNvPr>
              <p:cNvSpPr/>
              <p:nvPr/>
            </p:nvSpPr>
            <p:spPr bwMode="auto">
              <a:xfrm>
                <a:off x="8117046" y="7132510"/>
                <a:ext cx="402983" cy="402983"/>
              </a:xfrm>
              <a:prstGeom prst="arc">
                <a:avLst>
                  <a:gd name="adj1" fmla="val 16200000"/>
                  <a:gd name="adj2" fmla="val 5086778"/>
                </a:avLst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Arc 53">
                <a:extLst>
                  <a:ext uri="{FF2B5EF4-FFF2-40B4-BE49-F238E27FC236}">
                    <a16:creationId xmlns:a16="http://schemas.microsoft.com/office/drawing/2014/main" id="{386DA615-59EF-1940-4052-88279C6CB3E3}"/>
                  </a:ext>
                </a:extLst>
              </p:cNvPr>
              <p:cNvSpPr/>
              <p:nvPr/>
            </p:nvSpPr>
            <p:spPr bwMode="auto">
              <a:xfrm>
                <a:off x="8257782" y="7128543"/>
                <a:ext cx="402983" cy="402983"/>
              </a:xfrm>
              <a:prstGeom prst="arc">
                <a:avLst>
                  <a:gd name="adj1" fmla="val 16200000"/>
                  <a:gd name="adj2" fmla="val 5086778"/>
                </a:avLst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6" name="Arc 55">
                <a:extLst>
                  <a:ext uri="{FF2B5EF4-FFF2-40B4-BE49-F238E27FC236}">
                    <a16:creationId xmlns:a16="http://schemas.microsoft.com/office/drawing/2014/main" id="{D877BD25-39F7-DBFF-1039-C74D39878253}"/>
                  </a:ext>
                </a:extLst>
              </p:cNvPr>
              <p:cNvSpPr/>
              <p:nvPr/>
            </p:nvSpPr>
            <p:spPr bwMode="auto">
              <a:xfrm rot="10800000">
                <a:off x="7784819" y="7136477"/>
                <a:ext cx="402983" cy="402983"/>
              </a:xfrm>
              <a:prstGeom prst="arc">
                <a:avLst>
                  <a:gd name="adj1" fmla="val 16200000"/>
                  <a:gd name="adj2" fmla="val 5086778"/>
                </a:avLst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7" name="Arc 56">
                <a:extLst>
                  <a:ext uri="{FF2B5EF4-FFF2-40B4-BE49-F238E27FC236}">
                    <a16:creationId xmlns:a16="http://schemas.microsoft.com/office/drawing/2014/main" id="{5956D028-F384-0A8B-A9F1-2969FA676661}"/>
                  </a:ext>
                </a:extLst>
              </p:cNvPr>
              <p:cNvSpPr/>
              <p:nvPr/>
            </p:nvSpPr>
            <p:spPr bwMode="auto">
              <a:xfrm rot="10800000">
                <a:off x="7936065" y="7132510"/>
                <a:ext cx="402983" cy="402983"/>
              </a:xfrm>
              <a:prstGeom prst="arc">
                <a:avLst>
                  <a:gd name="adj1" fmla="val 16200000"/>
                  <a:gd name="adj2" fmla="val 5086778"/>
                </a:avLst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FFF542FE-4E1E-1714-1125-6184740FF8B5}"/>
                </a:ext>
              </a:extLst>
            </p:cNvPr>
            <p:cNvGrpSpPr/>
            <p:nvPr/>
          </p:nvGrpSpPr>
          <p:grpSpPr>
            <a:xfrm>
              <a:off x="9803838" y="4538205"/>
              <a:ext cx="792171" cy="309646"/>
              <a:chOff x="7603182" y="4099303"/>
              <a:chExt cx="792171" cy="309646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4DF2570D-B950-DBD6-BDCF-9287A296813C}"/>
                  </a:ext>
                </a:extLst>
              </p:cNvPr>
              <p:cNvSpPr/>
              <p:nvPr/>
            </p:nvSpPr>
            <p:spPr bwMode="auto">
              <a:xfrm>
                <a:off x="7802047" y="4109794"/>
                <a:ext cx="404288" cy="299155"/>
              </a:xfrm>
              <a:prstGeom prst="ellipse">
                <a:avLst/>
              </a:prstGeom>
              <a:solidFill>
                <a:schemeClr val="accent4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71A974D-C34B-3F40-ACBF-9B6D1BFD206D}"/>
                  </a:ext>
                </a:extLst>
              </p:cNvPr>
              <p:cNvSpPr txBox="1"/>
              <p:nvPr/>
            </p:nvSpPr>
            <p:spPr bwMode="auto">
              <a:xfrm>
                <a:off x="7603182" y="4099303"/>
                <a:ext cx="79217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AR</a:t>
                </a:r>
              </a:p>
            </p:txBody>
          </p:sp>
        </p:grpSp>
        <p:grpSp>
          <p:nvGrpSpPr>
            <p:cNvPr id="9230" name="Group 9229">
              <a:extLst>
                <a:ext uri="{FF2B5EF4-FFF2-40B4-BE49-F238E27FC236}">
                  <a16:creationId xmlns:a16="http://schemas.microsoft.com/office/drawing/2014/main" id="{DF1B08BD-5B45-E0A2-8157-95988E6F081E}"/>
                </a:ext>
              </a:extLst>
            </p:cNvPr>
            <p:cNvGrpSpPr/>
            <p:nvPr/>
          </p:nvGrpSpPr>
          <p:grpSpPr>
            <a:xfrm rot="165351">
              <a:off x="8355255" y="3246926"/>
              <a:ext cx="916420" cy="345128"/>
              <a:chOff x="8048361" y="-1335354"/>
              <a:chExt cx="1566135" cy="589815"/>
            </a:xfrm>
            <a:solidFill>
              <a:schemeClr val="accent6">
                <a:lumMod val="60000"/>
                <a:lumOff val="40000"/>
              </a:schemeClr>
            </a:solidFill>
          </p:grpSpPr>
          <p:grpSp>
            <p:nvGrpSpPr>
              <p:cNvPr id="9217" name="Group 9216">
                <a:extLst>
                  <a:ext uri="{FF2B5EF4-FFF2-40B4-BE49-F238E27FC236}">
                    <a16:creationId xmlns:a16="http://schemas.microsoft.com/office/drawing/2014/main" id="{BF839ADB-7B61-BD10-16CC-7AF1CFA95302}"/>
                  </a:ext>
                </a:extLst>
              </p:cNvPr>
              <p:cNvGrpSpPr/>
              <p:nvPr/>
            </p:nvGrpSpPr>
            <p:grpSpPr>
              <a:xfrm rot="21063811">
                <a:off x="8048361" y="-1299315"/>
                <a:ext cx="365330" cy="511039"/>
                <a:chOff x="8048361" y="-1299315"/>
                <a:chExt cx="365330" cy="511039"/>
              </a:xfrm>
              <a:grpFill/>
            </p:grpSpPr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EB7C11BE-AE57-D079-C8E9-795C154A28EB}"/>
                    </a:ext>
                  </a:extLst>
                </p:cNvPr>
                <p:cNvSpPr/>
                <p:nvPr/>
              </p:nvSpPr>
              <p:spPr bwMode="auto">
                <a:xfrm>
                  <a:off x="8048361" y="-1292772"/>
                  <a:ext cx="287547" cy="504496"/>
                </a:xfrm>
                <a:prstGeom prst="ellipse">
                  <a:avLst/>
                </a:prstGeom>
                <a:grpFill/>
                <a:ln w="19050">
                  <a:solidFill>
                    <a:schemeClr val="accent6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216" name="Oval 9215">
                  <a:extLst>
                    <a:ext uri="{FF2B5EF4-FFF2-40B4-BE49-F238E27FC236}">
                      <a16:creationId xmlns:a16="http://schemas.microsoft.com/office/drawing/2014/main" id="{E0BAAF65-C045-25CD-2AF8-25191FBCAF0E}"/>
                    </a:ext>
                  </a:extLst>
                </p:cNvPr>
                <p:cNvSpPr/>
                <p:nvPr/>
              </p:nvSpPr>
              <p:spPr bwMode="auto">
                <a:xfrm>
                  <a:off x="8126144" y="-1299315"/>
                  <a:ext cx="287547" cy="504496"/>
                </a:xfrm>
                <a:prstGeom prst="ellipse">
                  <a:avLst/>
                </a:prstGeom>
                <a:grpFill/>
                <a:ln w="19050">
                  <a:solidFill>
                    <a:schemeClr val="accent6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9220" name="Group 9219">
                <a:extLst>
                  <a:ext uri="{FF2B5EF4-FFF2-40B4-BE49-F238E27FC236}">
                    <a16:creationId xmlns:a16="http://schemas.microsoft.com/office/drawing/2014/main" id="{5318B90A-234A-2C9C-0EBB-F414A2BBC741}"/>
                  </a:ext>
                </a:extLst>
              </p:cNvPr>
              <p:cNvGrpSpPr/>
              <p:nvPr/>
            </p:nvGrpSpPr>
            <p:grpSpPr>
              <a:xfrm rot="21063811">
                <a:off x="8531267" y="-1317861"/>
                <a:ext cx="365330" cy="511039"/>
                <a:chOff x="8048361" y="-1299315"/>
                <a:chExt cx="365330" cy="511039"/>
              </a:xfrm>
              <a:grpFill/>
            </p:grpSpPr>
            <p:sp>
              <p:nvSpPr>
                <p:cNvPr id="9222" name="Oval 9221">
                  <a:extLst>
                    <a:ext uri="{FF2B5EF4-FFF2-40B4-BE49-F238E27FC236}">
                      <a16:creationId xmlns:a16="http://schemas.microsoft.com/office/drawing/2014/main" id="{1B6C9B1C-0020-B020-7F5C-9F7113E9C4A4}"/>
                    </a:ext>
                  </a:extLst>
                </p:cNvPr>
                <p:cNvSpPr/>
                <p:nvPr/>
              </p:nvSpPr>
              <p:spPr bwMode="auto">
                <a:xfrm>
                  <a:off x="8048361" y="-1292772"/>
                  <a:ext cx="287547" cy="504496"/>
                </a:xfrm>
                <a:prstGeom prst="ellipse">
                  <a:avLst/>
                </a:prstGeom>
                <a:grpFill/>
                <a:ln w="19050">
                  <a:solidFill>
                    <a:schemeClr val="accent6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223" name="Oval 9222">
                  <a:extLst>
                    <a:ext uri="{FF2B5EF4-FFF2-40B4-BE49-F238E27FC236}">
                      <a16:creationId xmlns:a16="http://schemas.microsoft.com/office/drawing/2014/main" id="{5131A657-2B23-7A18-1231-F753D3A5276D}"/>
                    </a:ext>
                  </a:extLst>
                </p:cNvPr>
                <p:cNvSpPr/>
                <p:nvPr/>
              </p:nvSpPr>
              <p:spPr bwMode="auto">
                <a:xfrm>
                  <a:off x="8126144" y="-1299315"/>
                  <a:ext cx="287547" cy="504496"/>
                </a:xfrm>
                <a:prstGeom prst="ellipse">
                  <a:avLst/>
                </a:prstGeom>
                <a:grpFill/>
                <a:ln w="19050">
                  <a:solidFill>
                    <a:schemeClr val="accent6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9224" name="Group 9223">
                <a:extLst>
                  <a:ext uri="{FF2B5EF4-FFF2-40B4-BE49-F238E27FC236}">
                    <a16:creationId xmlns:a16="http://schemas.microsoft.com/office/drawing/2014/main" id="{06A534F1-ACA7-57B7-45E4-CEED92E30254}"/>
                  </a:ext>
                </a:extLst>
              </p:cNvPr>
              <p:cNvGrpSpPr/>
              <p:nvPr/>
            </p:nvGrpSpPr>
            <p:grpSpPr>
              <a:xfrm rot="21063811">
                <a:off x="9011301" y="-1335354"/>
                <a:ext cx="365330" cy="511039"/>
                <a:chOff x="8048361" y="-1299315"/>
                <a:chExt cx="365330" cy="511039"/>
              </a:xfrm>
              <a:grpFill/>
            </p:grpSpPr>
            <p:sp>
              <p:nvSpPr>
                <p:cNvPr id="9225" name="Oval 9224">
                  <a:extLst>
                    <a:ext uri="{FF2B5EF4-FFF2-40B4-BE49-F238E27FC236}">
                      <a16:creationId xmlns:a16="http://schemas.microsoft.com/office/drawing/2014/main" id="{083F3C68-2A10-61A9-D68E-7A28D66516C5}"/>
                    </a:ext>
                  </a:extLst>
                </p:cNvPr>
                <p:cNvSpPr/>
                <p:nvPr/>
              </p:nvSpPr>
              <p:spPr bwMode="auto">
                <a:xfrm>
                  <a:off x="8048361" y="-1292772"/>
                  <a:ext cx="287547" cy="504496"/>
                </a:xfrm>
                <a:prstGeom prst="ellipse">
                  <a:avLst/>
                </a:prstGeom>
                <a:grpFill/>
                <a:ln w="19050">
                  <a:solidFill>
                    <a:schemeClr val="accent6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226" name="Oval 9225">
                  <a:extLst>
                    <a:ext uri="{FF2B5EF4-FFF2-40B4-BE49-F238E27FC236}">
                      <a16:creationId xmlns:a16="http://schemas.microsoft.com/office/drawing/2014/main" id="{9E782A27-0542-7784-B446-6C238D4DDC28}"/>
                    </a:ext>
                  </a:extLst>
                </p:cNvPr>
                <p:cNvSpPr/>
                <p:nvPr/>
              </p:nvSpPr>
              <p:spPr bwMode="auto">
                <a:xfrm>
                  <a:off x="8126144" y="-1299315"/>
                  <a:ext cx="287547" cy="504496"/>
                </a:xfrm>
                <a:prstGeom prst="ellipse">
                  <a:avLst/>
                </a:prstGeom>
                <a:grpFill/>
                <a:ln w="19050">
                  <a:solidFill>
                    <a:schemeClr val="accent6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9229" name="Freeform 9228">
                <a:extLst>
                  <a:ext uri="{FF2B5EF4-FFF2-40B4-BE49-F238E27FC236}">
                    <a16:creationId xmlns:a16="http://schemas.microsoft.com/office/drawing/2014/main" id="{33259EE2-15DC-2B36-CEA6-5613BDEE90E0}"/>
                  </a:ext>
                </a:extLst>
              </p:cNvPr>
              <p:cNvSpPr/>
              <p:nvPr/>
            </p:nvSpPr>
            <p:spPr bwMode="auto">
              <a:xfrm>
                <a:off x="8216620" y="-913740"/>
                <a:ext cx="1397876" cy="168201"/>
              </a:xfrm>
              <a:custGeom>
                <a:avLst/>
                <a:gdLst>
                  <a:gd name="connsiteX0" fmla="*/ 0 w 1397876"/>
                  <a:gd name="connsiteY0" fmla="*/ 94593 h 168201"/>
                  <a:gd name="connsiteX1" fmla="*/ 210207 w 1397876"/>
                  <a:gd name="connsiteY1" fmla="*/ 168166 h 168201"/>
                  <a:gd name="connsiteX2" fmla="*/ 515007 w 1397876"/>
                  <a:gd name="connsiteY2" fmla="*/ 105104 h 168201"/>
                  <a:gd name="connsiteX3" fmla="*/ 819807 w 1397876"/>
                  <a:gd name="connsiteY3" fmla="*/ 157656 h 168201"/>
                  <a:gd name="connsiteX4" fmla="*/ 987973 w 1397876"/>
                  <a:gd name="connsiteY4" fmla="*/ 73573 h 168201"/>
                  <a:gd name="connsiteX5" fmla="*/ 1261242 w 1397876"/>
                  <a:gd name="connsiteY5" fmla="*/ 115614 h 168201"/>
                  <a:gd name="connsiteX6" fmla="*/ 1397876 w 1397876"/>
                  <a:gd name="connsiteY6" fmla="*/ 0 h 168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97876" h="168201">
                    <a:moveTo>
                      <a:pt x="0" y="94593"/>
                    </a:moveTo>
                    <a:cubicBezTo>
                      <a:pt x="62186" y="130503"/>
                      <a:pt x="124373" y="166414"/>
                      <a:pt x="210207" y="168166"/>
                    </a:cubicBezTo>
                    <a:cubicBezTo>
                      <a:pt x="296041" y="169918"/>
                      <a:pt x="413407" y="106856"/>
                      <a:pt x="515007" y="105104"/>
                    </a:cubicBezTo>
                    <a:cubicBezTo>
                      <a:pt x="616607" y="103352"/>
                      <a:pt x="740980" y="162911"/>
                      <a:pt x="819807" y="157656"/>
                    </a:cubicBezTo>
                    <a:cubicBezTo>
                      <a:pt x="898634" y="152401"/>
                      <a:pt x="914401" y="80580"/>
                      <a:pt x="987973" y="73573"/>
                    </a:cubicBezTo>
                    <a:cubicBezTo>
                      <a:pt x="1061545" y="66566"/>
                      <a:pt x="1192925" y="127876"/>
                      <a:pt x="1261242" y="115614"/>
                    </a:cubicBezTo>
                    <a:cubicBezTo>
                      <a:pt x="1329559" y="103352"/>
                      <a:pt x="1363717" y="51676"/>
                      <a:pt x="1397876" y="0"/>
                    </a:cubicBezTo>
                  </a:path>
                </a:pathLst>
              </a:custGeom>
              <a:noFill/>
              <a:ln w="19050">
                <a:solidFill>
                  <a:schemeClr val="accent6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A98A06-6B11-CBBF-AFC6-0F12BF2A0D94}"/>
              </a:ext>
            </a:extLst>
          </p:cNvPr>
          <p:cNvCxnSpPr/>
          <p:nvPr/>
        </p:nvCxnSpPr>
        <p:spPr bwMode="auto">
          <a:xfrm flipH="1">
            <a:off x="8668295" y="4535086"/>
            <a:ext cx="435283" cy="557721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933186-1894-FBE2-C71B-54C43001C8FB}"/>
              </a:ext>
            </a:extLst>
          </p:cNvPr>
          <p:cNvCxnSpPr/>
          <p:nvPr/>
        </p:nvCxnSpPr>
        <p:spPr bwMode="auto">
          <a:xfrm>
            <a:off x="7821800" y="3088807"/>
            <a:ext cx="387695" cy="475784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25506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F864C22F-1996-157E-D633-E41F7726C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2"/>
            <a:ext cx="11740260" cy="5058689"/>
          </a:xfrm>
        </p:spPr>
        <p:txBody>
          <a:bodyPr/>
          <a:lstStyle/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000">
                <a:latin typeface="+mn-lt"/>
              </a:rPr>
              <a:t>International, open-label, dose-escalation and randomized dose-expansion phase I study for R/R SCLC, CRPC and FL (parts 1/2: </a:t>
            </a:r>
            <a:r>
              <a:rPr lang="en-US" sz="2000" dirty="0">
                <a:latin typeface="+mn-lt"/>
              </a:rPr>
              <a:t>mevrometostat</a:t>
            </a:r>
            <a:r>
              <a:rPr lang="en-US" sz="2000">
                <a:latin typeface="+mn-lt"/>
              </a:rPr>
              <a:t> ± enzalutamide vs enzalutamide alone)</a:t>
            </a:r>
            <a:endParaRPr lang="en-US" sz="2000" dirty="0">
              <a:latin typeface="+mn-lt"/>
            </a:endParaRPr>
          </a:p>
          <a:p>
            <a:pPr marL="0" indent="0">
              <a:buNone/>
            </a:pPr>
            <a:r>
              <a:rPr lang="en-US" sz="1600" b="1">
                <a:latin typeface="+mn-lt"/>
              </a:rPr>
              <a:t>Part 2: randomized dose-expansion part in patients with mCRPC (data cutoff: September 2, 2024)</a:t>
            </a:r>
            <a:endParaRPr lang="en-US" sz="1600" b="1" dirty="0">
              <a:latin typeface="+mn-lt"/>
            </a:endParaRPr>
          </a:p>
          <a:p>
            <a:pPr lvl="1"/>
            <a:endParaRPr lang="en-US" sz="2800" b="1" dirty="0">
              <a:latin typeface="+mn-lt"/>
            </a:endParaRPr>
          </a:p>
          <a:p>
            <a:pPr lvl="1"/>
            <a:endParaRPr lang="en-US" sz="2800" b="1" dirty="0">
              <a:latin typeface="+mn-lt"/>
            </a:endParaRPr>
          </a:p>
          <a:p>
            <a:pPr lvl="1"/>
            <a:endParaRPr lang="en-US" sz="1600" b="1">
              <a:latin typeface="+mn-lt"/>
            </a:endParaRPr>
          </a:p>
          <a:p>
            <a:pPr lvl="1"/>
            <a:endParaRPr lang="en-US" sz="1600" b="1">
              <a:latin typeface="+mn-lt"/>
            </a:endParaRPr>
          </a:p>
          <a:p>
            <a:pPr lvl="1"/>
            <a:endParaRPr lang="en-US" sz="1600" b="1">
              <a:latin typeface="+mn-lt"/>
            </a:endParaRPr>
          </a:p>
          <a:p>
            <a:pPr marL="342900" lvl="0" indent="-342900" fontAlgn="base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endParaRPr lang="en-US" sz="2000" b="1" kern="0">
              <a:solidFill>
                <a:srgbClr val="000000"/>
              </a:solidFill>
              <a:latin typeface="+mn-lt"/>
            </a:endParaRPr>
          </a:p>
          <a:p>
            <a:pPr lvl="0" fontAlgn="base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sz="2000" b="1" kern="0" dirty="0">
                <a:solidFill>
                  <a:srgbClr val="000000"/>
                </a:solidFill>
                <a:latin typeface="+mn-lt"/>
              </a:rPr>
              <a:t>Coprimary</a:t>
            </a:r>
            <a:r>
              <a:rPr lang="en-US" sz="2000" b="1" kern="0">
                <a:solidFill>
                  <a:srgbClr val="000000"/>
                </a:solidFill>
                <a:latin typeface="+mn-lt"/>
              </a:rPr>
              <a:t> endpoints: </a:t>
            </a:r>
            <a:r>
              <a:rPr lang="en-US" sz="2000" kern="0">
                <a:solidFill>
                  <a:srgbClr val="000000"/>
                </a:solidFill>
                <a:latin typeface="+mn-lt"/>
              </a:rPr>
              <a:t>rPFS by investigator, safety</a:t>
            </a:r>
            <a:endParaRPr lang="en-US" sz="2000" kern="0" dirty="0">
              <a:solidFill>
                <a:srgbClr val="000000"/>
              </a:solidFill>
              <a:latin typeface="+mn-lt"/>
            </a:endParaRPr>
          </a:p>
          <a:p>
            <a:pPr lvl="0" fontAlgn="base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sz="2000" b="1" kern="0">
                <a:solidFill>
                  <a:srgbClr val="000000"/>
                </a:solidFill>
                <a:latin typeface="+mn-lt"/>
              </a:rPr>
              <a:t>Secondary endpoints: </a:t>
            </a:r>
            <a:r>
              <a:rPr lang="en-US" sz="2000" kern="0">
                <a:solidFill>
                  <a:srgbClr val="000000"/>
                </a:solidFill>
                <a:latin typeface="+mn-lt"/>
              </a:rPr>
              <a:t>OR by RECIST v1.1, PSA</a:t>
            </a:r>
            <a:r>
              <a:rPr lang="en-US" sz="2000" kern="0" baseline="-25000">
                <a:solidFill>
                  <a:srgbClr val="000000"/>
                </a:solidFill>
                <a:latin typeface="+mn-lt"/>
              </a:rPr>
              <a:t>50</a:t>
            </a:r>
            <a:r>
              <a:rPr lang="en-US" sz="2000" kern="0">
                <a:solidFill>
                  <a:srgbClr val="000000"/>
                </a:solidFill>
                <a:latin typeface="+mn-lt"/>
              </a:rPr>
              <a:t>, PK</a:t>
            </a:r>
            <a:endParaRPr lang="en-US" sz="2000" kern="0" dirty="0">
              <a:solidFill>
                <a:srgbClr val="000000"/>
              </a:solidFill>
              <a:latin typeface="+mn-lt"/>
            </a:endParaRPr>
          </a:p>
          <a:p>
            <a:pPr lvl="1"/>
            <a:endParaRPr lang="en-US" sz="1600" b="1">
              <a:latin typeface="+mn-lt"/>
            </a:endParaRPr>
          </a:p>
        </p:txBody>
      </p:sp>
      <p:pic>
        <p:nvPicPr>
          <p:cNvPr id="4" name="Picture 3" descr="A graph of a number of events&#10;&#10;AI-generated content may be incorrect.">
            <a:extLst>
              <a:ext uri="{FF2B5EF4-FFF2-40B4-BE49-F238E27FC236}">
                <a16:creationId xmlns:a16="http://schemas.microsoft.com/office/drawing/2014/main" id="{087734C0-F77C-72DD-2564-65EFEBA1C1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9112" y="2609365"/>
            <a:ext cx="5043708" cy="3357542"/>
          </a:xfrm>
          <a:prstGeom prst="rect">
            <a:avLst/>
          </a:prstGeom>
        </p:spPr>
      </p:pic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Multipart, Phase I Trial of Mevrometostat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A98C50-48C7-F676-ACCA-38768F6E08D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de-DE" dirty="0"/>
              <a:t>NCT03460977. Schweizer. ASCO GU 2025. Abstr LBA138. </a:t>
            </a:r>
          </a:p>
        </p:txBody>
      </p:sp>
      <p:sp>
        <p:nvSpPr>
          <p:cNvPr id="5" name="Text Box 45">
            <a:extLst>
              <a:ext uri="{FF2B5EF4-FFF2-40B4-BE49-F238E27FC236}">
                <a16:creationId xmlns:a16="http://schemas.microsoft.com/office/drawing/2014/main" id="{6E286FAE-9F43-5CD8-DCCB-5AC3B90912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47" y="3059329"/>
            <a:ext cx="2622884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Patients with mCRPC</a:t>
            </a: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no prior abiraterone; </a:t>
            </a:r>
            <a:b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≤1 prior CT regimen in any setting; evidence of PD per modified PCWG3 criteria; currently receiving ADT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</a:t>
            </a: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81</a:t>
            </a: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)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49">
            <a:extLst>
              <a:ext uri="{FF2B5EF4-FFF2-40B4-BE49-F238E27FC236}">
                <a16:creationId xmlns:a16="http://schemas.microsoft.com/office/drawing/2014/main" id="{5F34CF28-D84E-AC7F-7962-12FF76665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9427" y="3083038"/>
            <a:ext cx="3567286" cy="895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Mevrometostat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 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1250 mg PO BID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+ </a:t>
            </a:r>
            <a:r>
              <a:rPr kumimoji="0" lang="en-US" altLang="en-US" sz="160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Enzalutamide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160 mg PO QD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 = 41)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15EE552A-98C0-C88F-CBA6-6C02842EE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5155" y="4090381"/>
            <a:ext cx="3551557" cy="7864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Enzalutamide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160 mg PO QD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40)</a:t>
            </a:r>
          </a:p>
        </p:txBody>
      </p:sp>
      <p:sp>
        <p:nvSpPr>
          <p:cNvPr id="10" name="Line 53">
            <a:extLst>
              <a:ext uri="{FF2B5EF4-FFF2-40B4-BE49-F238E27FC236}">
                <a16:creationId xmlns:a16="http://schemas.microsoft.com/office/drawing/2014/main" id="{16B447F7-38F5-9375-77F4-B11C97DB8BA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15940" y="3978849"/>
            <a:ext cx="510956" cy="45980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Line 54">
            <a:extLst>
              <a:ext uri="{FF2B5EF4-FFF2-40B4-BE49-F238E27FC236}">
                <a16:creationId xmlns:a16="http://schemas.microsoft.com/office/drawing/2014/main" id="{86D4DF43-B944-AC67-292A-9C492483F04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14104" y="3495485"/>
            <a:ext cx="634157" cy="27879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46">
            <a:extLst>
              <a:ext uri="{FF2B5EF4-FFF2-40B4-BE49-F238E27FC236}">
                <a16:creationId xmlns:a16="http://schemas.microsoft.com/office/drawing/2014/main" id="{8F4E8D2F-B092-9702-C093-0D2330FB9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1325" y="2650107"/>
            <a:ext cx="18976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Stratified by prior CT</a:t>
            </a:r>
          </a:p>
        </p:txBody>
      </p:sp>
      <p:sp>
        <p:nvSpPr>
          <p:cNvPr id="18" name="Line 52">
            <a:extLst>
              <a:ext uri="{FF2B5EF4-FFF2-40B4-BE49-F238E27FC236}">
                <a16:creationId xmlns:a16="http://schemas.microsoft.com/office/drawing/2014/main" id="{D2EBD4D1-B981-6505-F72E-D910586E360D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2505844" y="3227181"/>
            <a:ext cx="54864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AE2D7D-2276-F777-A929-7590846CE6E6}"/>
              </a:ext>
            </a:extLst>
          </p:cNvPr>
          <p:cNvSpPr txBox="1"/>
          <p:nvPr/>
        </p:nvSpPr>
        <p:spPr bwMode="auto">
          <a:xfrm>
            <a:off x="3273552" y="4890617"/>
            <a:ext cx="26228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*Given on an empty stomach.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6866FF-90D4-99CC-4BFE-465AC160AE1A}"/>
              </a:ext>
            </a:extLst>
          </p:cNvPr>
          <p:cNvSpPr txBox="1"/>
          <p:nvPr/>
        </p:nvSpPr>
        <p:spPr bwMode="auto">
          <a:xfrm>
            <a:off x="8475560" y="5980752"/>
            <a:ext cx="313206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Median follow-up: 9.6 mo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21959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1118A3-96FC-D29A-0446-D91E2E560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7ED4697-3764-2850-EBCE-899D9637D9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Enzalutamide ± Mevrometostat in mCRPC: Safety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091AFF6-2254-7C4C-142B-ABE3DBC09C5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de-DE" dirty="0"/>
              <a:t>Schweizer. ASCO GU 2025. Abstr LBA138.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2E8FD-EC6A-BF17-0959-3C56B0AA0E6A}"/>
              </a:ext>
            </a:extLst>
          </p:cNvPr>
          <p:cNvSpPr txBox="1"/>
          <p:nvPr/>
        </p:nvSpPr>
        <p:spPr bwMode="auto">
          <a:xfrm>
            <a:off x="365832" y="4124374"/>
            <a:ext cx="43215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*No treatment-related deaths were reported.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368EA7-D2C7-CDE7-ED8B-67A1C095C384}"/>
              </a:ext>
            </a:extLst>
          </p:cNvPr>
          <p:cNvGrpSpPr/>
          <p:nvPr/>
        </p:nvGrpSpPr>
        <p:grpSpPr>
          <a:xfrm>
            <a:off x="3650400" y="4701600"/>
            <a:ext cx="5688000" cy="1331208"/>
            <a:chOff x="3650400" y="4701600"/>
            <a:chExt cx="5688000" cy="1331208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93C2DE0-86F9-2133-9F76-A68AFC44C5CB}"/>
                </a:ext>
              </a:extLst>
            </p:cNvPr>
            <p:cNvCxnSpPr/>
            <p:nvPr/>
          </p:nvCxnSpPr>
          <p:spPr bwMode="auto">
            <a:xfrm>
              <a:off x="3708000" y="5976000"/>
              <a:ext cx="5630400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E652D92-0A3C-0790-7196-4B16DE022849}"/>
                </a:ext>
              </a:extLst>
            </p:cNvPr>
            <p:cNvCxnSpPr/>
            <p:nvPr/>
          </p:nvCxnSpPr>
          <p:spPr bwMode="auto">
            <a:xfrm flipV="1">
              <a:off x="3715200" y="4701600"/>
              <a:ext cx="0" cy="127440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43C623F-D61F-DDDE-AA4E-84A75065FD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15200" y="596880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B815B79-DFF8-3477-301C-B8682A3340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77520" y="596880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E2538C4-190C-1374-5847-EB33F6A7D1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39840" y="596880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FD20230-C58D-CA4C-4DCE-32C3A7E0CAA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02160" y="596880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C6AC7FC-3D46-8BD1-0C7A-124A78110F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964480" y="596880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658DC24-F02A-9B6C-1302-42545AAE32E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25600" y="596880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DC7C93C-67B3-0DE5-BBFF-03F59D15C3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89120" y="596880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A7518E2-FF3F-2E60-EA91-2E3502A8A2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51440" y="596880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B657CAD-3D0A-6941-2D43-E102190DE6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13760" y="596880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38F52C-0C8A-87E9-D383-167F7696FB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76080" y="596880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DEDCE32-6286-18D1-2AC7-9B5CA7E991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38400" y="5968800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9F95165-E1C6-04ED-BECD-77C42155E45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650400" y="4788000"/>
              <a:ext cx="64800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93D7017-41A8-AB59-435F-741BA159A7C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650400" y="4963200"/>
              <a:ext cx="64800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E679F93-C191-2F46-3994-DE344059439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650400" y="5138400"/>
              <a:ext cx="64800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02CB06D-757F-7028-E8C1-E9EB3B46063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650400" y="5313600"/>
              <a:ext cx="64800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18CB176-71D1-57B0-5DC1-58FF7163C5B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650400" y="5488800"/>
              <a:ext cx="64800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D4A24ED-BA07-C4FD-86CA-C85BCE180AD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650400" y="5664000"/>
              <a:ext cx="64800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CC60D23-3BE7-19FB-15A9-DCBDCF41F34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650400" y="5839200"/>
              <a:ext cx="64800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E548B628-F880-A255-C08D-804B3BCA53FE}"/>
              </a:ext>
            </a:extLst>
          </p:cNvPr>
          <p:cNvSpPr txBox="1"/>
          <p:nvPr/>
        </p:nvSpPr>
        <p:spPr bwMode="auto">
          <a:xfrm>
            <a:off x="3715200" y="6200128"/>
            <a:ext cx="56232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Incidence (%)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0265990-59CF-7E35-D8B9-D18BB41D9ECD}"/>
              </a:ext>
            </a:extLst>
          </p:cNvPr>
          <p:cNvSpPr txBox="1"/>
          <p:nvPr/>
        </p:nvSpPr>
        <p:spPr bwMode="auto">
          <a:xfrm rot="16200000">
            <a:off x="745479" y="4990435"/>
            <a:ext cx="20226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Most Common TEAEs (&gt;30% of Patients in Either Group)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AF51CE8-DAC6-83FA-94A8-2C0987D895D3}"/>
              </a:ext>
            </a:extLst>
          </p:cNvPr>
          <p:cNvSpPr txBox="1"/>
          <p:nvPr/>
        </p:nvSpPr>
        <p:spPr bwMode="auto">
          <a:xfrm>
            <a:off x="9033190" y="5988594"/>
            <a:ext cx="5996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C03AFE8-091B-8CDF-C4E7-346DEF71A076}"/>
              </a:ext>
            </a:extLst>
          </p:cNvPr>
          <p:cNvSpPr txBox="1"/>
          <p:nvPr/>
        </p:nvSpPr>
        <p:spPr bwMode="auto">
          <a:xfrm>
            <a:off x="3408158" y="5988594"/>
            <a:ext cx="5996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F41B28E-2578-FBE2-42C5-066899008571}"/>
              </a:ext>
            </a:extLst>
          </p:cNvPr>
          <p:cNvSpPr txBox="1"/>
          <p:nvPr/>
        </p:nvSpPr>
        <p:spPr bwMode="auto">
          <a:xfrm>
            <a:off x="3970661" y="5988594"/>
            <a:ext cx="5996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F5F580-8A38-2B7C-50D5-9B6C91255680}"/>
              </a:ext>
            </a:extLst>
          </p:cNvPr>
          <p:cNvSpPr txBox="1"/>
          <p:nvPr/>
        </p:nvSpPr>
        <p:spPr bwMode="auto">
          <a:xfrm>
            <a:off x="4533164" y="5988594"/>
            <a:ext cx="5996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316BD07-D5D9-9E35-1584-092D9A3CD57F}"/>
              </a:ext>
            </a:extLst>
          </p:cNvPr>
          <p:cNvSpPr txBox="1"/>
          <p:nvPr/>
        </p:nvSpPr>
        <p:spPr bwMode="auto">
          <a:xfrm>
            <a:off x="5095667" y="5988594"/>
            <a:ext cx="5996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D44D4A9-8853-EE23-F55D-2E682B81D680}"/>
              </a:ext>
            </a:extLst>
          </p:cNvPr>
          <p:cNvSpPr txBox="1"/>
          <p:nvPr/>
        </p:nvSpPr>
        <p:spPr bwMode="auto">
          <a:xfrm>
            <a:off x="5658170" y="5988594"/>
            <a:ext cx="5996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A21EF0A-D346-A213-95ED-C9941BB79C07}"/>
              </a:ext>
            </a:extLst>
          </p:cNvPr>
          <p:cNvSpPr txBox="1"/>
          <p:nvPr/>
        </p:nvSpPr>
        <p:spPr bwMode="auto">
          <a:xfrm>
            <a:off x="6783176" y="5988594"/>
            <a:ext cx="5996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BE68138-5A7E-C11A-5A23-89EB9E0E7E78}"/>
              </a:ext>
            </a:extLst>
          </p:cNvPr>
          <p:cNvSpPr txBox="1"/>
          <p:nvPr/>
        </p:nvSpPr>
        <p:spPr bwMode="auto">
          <a:xfrm>
            <a:off x="7345679" y="5988594"/>
            <a:ext cx="5996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7731444-33DA-D1D1-F636-6BC9003D6121}"/>
              </a:ext>
            </a:extLst>
          </p:cNvPr>
          <p:cNvSpPr txBox="1"/>
          <p:nvPr/>
        </p:nvSpPr>
        <p:spPr bwMode="auto">
          <a:xfrm>
            <a:off x="6220673" y="5976000"/>
            <a:ext cx="5996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B983C79-BFB6-E4F4-0AF3-92363FC3683C}"/>
              </a:ext>
            </a:extLst>
          </p:cNvPr>
          <p:cNvSpPr txBox="1"/>
          <p:nvPr/>
        </p:nvSpPr>
        <p:spPr bwMode="auto">
          <a:xfrm>
            <a:off x="7908182" y="5988594"/>
            <a:ext cx="5996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9DBD0BB-1CE7-F12D-83D2-BE6F62607B06}"/>
              </a:ext>
            </a:extLst>
          </p:cNvPr>
          <p:cNvSpPr txBox="1"/>
          <p:nvPr/>
        </p:nvSpPr>
        <p:spPr bwMode="auto">
          <a:xfrm>
            <a:off x="8470685" y="5988594"/>
            <a:ext cx="5996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B8FD7AF-A9BC-C338-C7BA-F9977F6D0B4A}"/>
              </a:ext>
            </a:extLst>
          </p:cNvPr>
          <p:cNvSpPr txBox="1"/>
          <p:nvPr/>
        </p:nvSpPr>
        <p:spPr bwMode="auto">
          <a:xfrm>
            <a:off x="2004674" y="4634111"/>
            <a:ext cx="16883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Asthenic conditions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EC1BAF5-ED65-9B97-D286-AE19F5C69A31}"/>
              </a:ext>
            </a:extLst>
          </p:cNvPr>
          <p:cNvSpPr txBox="1"/>
          <p:nvPr/>
        </p:nvSpPr>
        <p:spPr bwMode="auto">
          <a:xfrm>
            <a:off x="2004674" y="4809058"/>
            <a:ext cx="16883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Diarrhea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B678563-43FB-1468-F8F8-6B0F7A6063E4}"/>
              </a:ext>
            </a:extLst>
          </p:cNvPr>
          <p:cNvSpPr txBox="1"/>
          <p:nvPr/>
        </p:nvSpPr>
        <p:spPr bwMode="auto">
          <a:xfrm>
            <a:off x="1820975" y="4984005"/>
            <a:ext cx="18720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Decreased appetite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0CDAC44-1C15-9E10-4E11-14169D9AB12A}"/>
              </a:ext>
            </a:extLst>
          </p:cNvPr>
          <p:cNvSpPr txBox="1"/>
          <p:nvPr/>
        </p:nvSpPr>
        <p:spPr bwMode="auto">
          <a:xfrm>
            <a:off x="2004674" y="5158952"/>
            <a:ext cx="16883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Anemia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4B230E6-A9C3-444B-527B-46B4C74A694A}"/>
              </a:ext>
            </a:extLst>
          </p:cNvPr>
          <p:cNvSpPr txBox="1"/>
          <p:nvPr/>
        </p:nvSpPr>
        <p:spPr bwMode="auto">
          <a:xfrm>
            <a:off x="2004674" y="5333899"/>
            <a:ext cx="16883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Nausea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650BD79-2BB9-BBD2-2B20-0C5AFE8120C5}"/>
              </a:ext>
            </a:extLst>
          </p:cNvPr>
          <p:cNvSpPr txBox="1"/>
          <p:nvPr/>
        </p:nvSpPr>
        <p:spPr bwMode="auto">
          <a:xfrm>
            <a:off x="2004674" y="5508846"/>
            <a:ext cx="16883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Dysgeusia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D8EAD98-562E-B7C5-4BF5-6FBA8FC9475C}"/>
              </a:ext>
            </a:extLst>
          </p:cNvPr>
          <p:cNvSpPr txBox="1"/>
          <p:nvPr/>
        </p:nvSpPr>
        <p:spPr bwMode="auto">
          <a:xfrm>
            <a:off x="2004674" y="5683794"/>
            <a:ext cx="16883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Alopecia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04B8311-43D2-1354-FED8-89A4E4A2C8DC}"/>
              </a:ext>
            </a:extLst>
          </p:cNvPr>
          <p:cNvGrpSpPr/>
          <p:nvPr/>
        </p:nvGrpSpPr>
        <p:grpSpPr>
          <a:xfrm>
            <a:off x="8507866" y="5446484"/>
            <a:ext cx="1258104" cy="523220"/>
            <a:chOff x="8507866" y="4965580"/>
            <a:chExt cx="1258104" cy="523220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66359FC-0436-AF02-8712-DE47DB5DEA6C}"/>
                </a:ext>
              </a:extLst>
            </p:cNvPr>
            <p:cNvSpPr txBox="1"/>
            <p:nvPr/>
          </p:nvSpPr>
          <p:spPr bwMode="auto">
            <a:xfrm>
              <a:off x="8594836" y="4965580"/>
              <a:ext cx="117113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Grade 1/2</a:t>
              </a:r>
              <a:b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Grade ≥3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F63CC39-178B-34EB-A31E-755D8665C28F}"/>
                </a:ext>
              </a:extLst>
            </p:cNvPr>
            <p:cNvSpPr/>
            <p:nvPr/>
          </p:nvSpPr>
          <p:spPr bwMode="auto">
            <a:xfrm>
              <a:off x="8507866" y="5063652"/>
              <a:ext cx="117734" cy="11773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DE23D15-82E1-4DBA-D0AF-28772D5B8009}"/>
                </a:ext>
              </a:extLst>
            </p:cNvPr>
            <p:cNvSpPr/>
            <p:nvPr/>
          </p:nvSpPr>
          <p:spPr bwMode="auto">
            <a:xfrm>
              <a:off x="8507866" y="5282468"/>
              <a:ext cx="117734" cy="117734"/>
            </a:xfrm>
            <a:prstGeom prst="rect">
              <a:avLst/>
            </a:prstGeom>
            <a:solidFill>
              <a:schemeClr val="tx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9FEF354-D779-0CC1-B94C-C9662E96DB23}"/>
              </a:ext>
            </a:extLst>
          </p:cNvPr>
          <p:cNvGrpSpPr/>
          <p:nvPr/>
        </p:nvGrpSpPr>
        <p:grpSpPr>
          <a:xfrm>
            <a:off x="3803240" y="5446967"/>
            <a:ext cx="1258104" cy="523220"/>
            <a:chOff x="8507866" y="4965580"/>
            <a:chExt cx="1258104" cy="523220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6037E22-6B7F-147E-3193-5BD339BF6798}"/>
                </a:ext>
              </a:extLst>
            </p:cNvPr>
            <p:cNvSpPr txBox="1"/>
            <p:nvPr/>
          </p:nvSpPr>
          <p:spPr bwMode="auto">
            <a:xfrm>
              <a:off x="8594836" y="4965580"/>
              <a:ext cx="117113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Grade 1/2</a:t>
              </a:r>
              <a:b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Grade ≥3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3BC8733-81EF-1A38-98E7-75CDD974EC53}"/>
                </a:ext>
              </a:extLst>
            </p:cNvPr>
            <p:cNvSpPr/>
            <p:nvPr/>
          </p:nvSpPr>
          <p:spPr bwMode="auto">
            <a:xfrm>
              <a:off x="8507866" y="5059235"/>
              <a:ext cx="117734" cy="11773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D925E6D9-5287-557E-FCAE-0D0224C0AA3C}"/>
                </a:ext>
              </a:extLst>
            </p:cNvPr>
            <p:cNvSpPr/>
            <p:nvPr/>
          </p:nvSpPr>
          <p:spPr bwMode="auto">
            <a:xfrm>
              <a:off x="8507866" y="5282468"/>
              <a:ext cx="117734" cy="117734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2FE1DA0-2AA7-7672-3FAE-70DC24F1F492}"/>
              </a:ext>
            </a:extLst>
          </p:cNvPr>
          <p:cNvGrpSpPr/>
          <p:nvPr/>
        </p:nvGrpSpPr>
        <p:grpSpPr>
          <a:xfrm>
            <a:off x="4934226" y="4720770"/>
            <a:ext cx="1600462" cy="136761"/>
            <a:chOff x="4934226" y="4771857"/>
            <a:chExt cx="1600462" cy="136761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7C0D0596-1D7C-CE5F-3C29-ECA29CD06110}"/>
                </a:ext>
              </a:extLst>
            </p:cNvPr>
            <p:cNvSpPr/>
            <p:nvPr/>
          </p:nvSpPr>
          <p:spPr bwMode="auto">
            <a:xfrm>
              <a:off x="4934226" y="4771857"/>
              <a:ext cx="1600462" cy="13676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A36912C-BDC9-C2EF-14C2-71E534E59B94}"/>
                </a:ext>
              </a:extLst>
            </p:cNvPr>
            <p:cNvSpPr/>
            <p:nvPr/>
          </p:nvSpPr>
          <p:spPr bwMode="auto">
            <a:xfrm>
              <a:off x="6383132" y="4771857"/>
              <a:ext cx="151550" cy="136761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268FA7E-86FE-1A79-FC3F-FDC044B46C38}"/>
              </a:ext>
            </a:extLst>
          </p:cNvPr>
          <p:cNvGrpSpPr/>
          <p:nvPr/>
        </p:nvGrpSpPr>
        <p:grpSpPr>
          <a:xfrm rot="10800000">
            <a:off x="6525599" y="4718194"/>
            <a:ext cx="1200311" cy="136763"/>
            <a:chOff x="5356966" y="4771859"/>
            <a:chExt cx="1200311" cy="136763"/>
          </a:xfrm>
        </p:grpSpPr>
        <p:sp>
          <p:nvSpPr>
            <p:cNvPr id="9216" name="Rectangle 9215">
              <a:extLst>
                <a:ext uri="{FF2B5EF4-FFF2-40B4-BE49-F238E27FC236}">
                  <a16:creationId xmlns:a16="http://schemas.microsoft.com/office/drawing/2014/main" id="{41412099-D0E7-9F8A-3D83-67C2CBBB4A27}"/>
                </a:ext>
              </a:extLst>
            </p:cNvPr>
            <p:cNvSpPr/>
            <p:nvPr/>
          </p:nvSpPr>
          <p:spPr bwMode="auto">
            <a:xfrm>
              <a:off x="5356966" y="4771859"/>
              <a:ext cx="1168888" cy="13676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17" name="Rectangle 9216">
              <a:extLst>
                <a:ext uri="{FF2B5EF4-FFF2-40B4-BE49-F238E27FC236}">
                  <a16:creationId xmlns:a16="http://schemas.microsoft.com/office/drawing/2014/main" id="{0E70AC57-D2FE-67E5-CD15-5DE00E00BCB6}"/>
                </a:ext>
              </a:extLst>
            </p:cNvPr>
            <p:cNvSpPr/>
            <p:nvPr/>
          </p:nvSpPr>
          <p:spPr bwMode="auto">
            <a:xfrm>
              <a:off x="6489225" y="4771861"/>
              <a:ext cx="68052" cy="136761"/>
            </a:xfrm>
            <a:prstGeom prst="rect">
              <a:avLst/>
            </a:prstGeom>
            <a:solidFill>
              <a:schemeClr val="tx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219" name="Group 9218">
            <a:extLst>
              <a:ext uri="{FF2B5EF4-FFF2-40B4-BE49-F238E27FC236}">
                <a16:creationId xmlns:a16="http://schemas.microsoft.com/office/drawing/2014/main" id="{F0D392EC-B6A2-5DF6-E6E4-3016D908281A}"/>
              </a:ext>
            </a:extLst>
          </p:cNvPr>
          <p:cNvGrpSpPr/>
          <p:nvPr/>
        </p:nvGrpSpPr>
        <p:grpSpPr>
          <a:xfrm>
            <a:off x="4324635" y="4888889"/>
            <a:ext cx="2207719" cy="136761"/>
            <a:chOff x="4326963" y="4771857"/>
            <a:chExt cx="2207719" cy="136761"/>
          </a:xfrm>
        </p:grpSpPr>
        <p:sp>
          <p:nvSpPr>
            <p:cNvPr id="9220" name="Rectangle 9219">
              <a:extLst>
                <a:ext uri="{FF2B5EF4-FFF2-40B4-BE49-F238E27FC236}">
                  <a16:creationId xmlns:a16="http://schemas.microsoft.com/office/drawing/2014/main" id="{5ABF888B-C0F6-1D8F-14B3-E2B622150311}"/>
                </a:ext>
              </a:extLst>
            </p:cNvPr>
            <p:cNvSpPr/>
            <p:nvPr/>
          </p:nvSpPr>
          <p:spPr bwMode="auto">
            <a:xfrm>
              <a:off x="4326963" y="4771857"/>
              <a:ext cx="2190057" cy="13676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21" name="Rectangle 9220">
              <a:extLst>
                <a:ext uri="{FF2B5EF4-FFF2-40B4-BE49-F238E27FC236}">
                  <a16:creationId xmlns:a16="http://schemas.microsoft.com/office/drawing/2014/main" id="{327CBA06-F69C-C970-29C4-32C8713C1CDE}"/>
                </a:ext>
              </a:extLst>
            </p:cNvPr>
            <p:cNvSpPr/>
            <p:nvPr/>
          </p:nvSpPr>
          <p:spPr bwMode="auto">
            <a:xfrm>
              <a:off x="6036486" y="4771857"/>
              <a:ext cx="498196" cy="136761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9223" name="Rectangle 9222">
            <a:extLst>
              <a:ext uri="{FF2B5EF4-FFF2-40B4-BE49-F238E27FC236}">
                <a16:creationId xmlns:a16="http://schemas.microsoft.com/office/drawing/2014/main" id="{D8886957-4528-34B0-9386-763F51F218CA}"/>
              </a:ext>
            </a:extLst>
          </p:cNvPr>
          <p:cNvSpPr/>
          <p:nvPr/>
        </p:nvSpPr>
        <p:spPr bwMode="auto">
          <a:xfrm rot="10800000">
            <a:off x="6520523" y="4888887"/>
            <a:ext cx="428032" cy="1367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6" name="Rectangle 9225">
            <a:extLst>
              <a:ext uri="{FF2B5EF4-FFF2-40B4-BE49-F238E27FC236}">
                <a16:creationId xmlns:a16="http://schemas.microsoft.com/office/drawing/2014/main" id="{EAF7AF96-C758-0617-28F3-37186932ECE7}"/>
              </a:ext>
            </a:extLst>
          </p:cNvPr>
          <p:cNvSpPr/>
          <p:nvPr/>
        </p:nvSpPr>
        <p:spPr bwMode="auto">
          <a:xfrm>
            <a:off x="4872388" y="5068141"/>
            <a:ext cx="1659978" cy="1367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9" name="Rectangle 9228">
            <a:extLst>
              <a:ext uri="{FF2B5EF4-FFF2-40B4-BE49-F238E27FC236}">
                <a16:creationId xmlns:a16="http://schemas.microsoft.com/office/drawing/2014/main" id="{DC84A84C-1D47-05E3-5558-B21D1F49F242}"/>
              </a:ext>
            </a:extLst>
          </p:cNvPr>
          <p:cNvSpPr/>
          <p:nvPr/>
        </p:nvSpPr>
        <p:spPr bwMode="auto">
          <a:xfrm rot="10800000">
            <a:off x="6519109" y="5068139"/>
            <a:ext cx="428034" cy="1367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231" name="Group 9230">
            <a:extLst>
              <a:ext uri="{FF2B5EF4-FFF2-40B4-BE49-F238E27FC236}">
                <a16:creationId xmlns:a16="http://schemas.microsoft.com/office/drawing/2014/main" id="{D10DA787-0620-0AE1-6C8E-5F9A14A1A57D}"/>
              </a:ext>
            </a:extLst>
          </p:cNvPr>
          <p:cNvGrpSpPr/>
          <p:nvPr/>
        </p:nvGrpSpPr>
        <p:grpSpPr>
          <a:xfrm>
            <a:off x="5150679" y="5241010"/>
            <a:ext cx="1372596" cy="136761"/>
            <a:chOff x="5153001" y="4771857"/>
            <a:chExt cx="1372596" cy="136761"/>
          </a:xfrm>
        </p:grpSpPr>
        <p:sp>
          <p:nvSpPr>
            <p:cNvPr id="9232" name="Rectangle 9231">
              <a:extLst>
                <a:ext uri="{FF2B5EF4-FFF2-40B4-BE49-F238E27FC236}">
                  <a16:creationId xmlns:a16="http://schemas.microsoft.com/office/drawing/2014/main" id="{A8447E93-2C38-E081-19F8-12C04331A78F}"/>
                </a:ext>
              </a:extLst>
            </p:cNvPr>
            <p:cNvSpPr/>
            <p:nvPr/>
          </p:nvSpPr>
          <p:spPr bwMode="auto">
            <a:xfrm>
              <a:off x="5153001" y="4771857"/>
              <a:ext cx="1368436" cy="13676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33" name="Rectangle 9232">
              <a:extLst>
                <a:ext uri="{FF2B5EF4-FFF2-40B4-BE49-F238E27FC236}">
                  <a16:creationId xmlns:a16="http://schemas.microsoft.com/office/drawing/2014/main" id="{5F0136D3-5FCB-B4AD-F09F-A97FAEED1E4F}"/>
                </a:ext>
              </a:extLst>
            </p:cNvPr>
            <p:cNvSpPr/>
            <p:nvPr/>
          </p:nvSpPr>
          <p:spPr bwMode="auto">
            <a:xfrm>
              <a:off x="6396389" y="4771857"/>
              <a:ext cx="129208" cy="136761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234" name="Group 9233">
            <a:extLst>
              <a:ext uri="{FF2B5EF4-FFF2-40B4-BE49-F238E27FC236}">
                <a16:creationId xmlns:a16="http://schemas.microsoft.com/office/drawing/2014/main" id="{D0F87857-C32D-66EB-3136-90D597E7F132}"/>
              </a:ext>
            </a:extLst>
          </p:cNvPr>
          <p:cNvGrpSpPr/>
          <p:nvPr/>
        </p:nvGrpSpPr>
        <p:grpSpPr>
          <a:xfrm rot="10800000">
            <a:off x="6523277" y="5241008"/>
            <a:ext cx="638004" cy="136762"/>
            <a:chOff x="5919273" y="4771860"/>
            <a:chExt cx="638004" cy="13676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9235" name="Rectangle 9234">
              <a:extLst>
                <a:ext uri="{FF2B5EF4-FFF2-40B4-BE49-F238E27FC236}">
                  <a16:creationId xmlns:a16="http://schemas.microsoft.com/office/drawing/2014/main" id="{92911414-2390-5006-1FB7-3BB6CAD65989}"/>
                </a:ext>
              </a:extLst>
            </p:cNvPr>
            <p:cNvSpPr/>
            <p:nvPr/>
          </p:nvSpPr>
          <p:spPr bwMode="auto">
            <a:xfrm>
              <a:off x="5919273" y="4771860"/>
              <a:ext cx="597747" cy="136761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36" name="Rectangle 9235">
              <a:extLst>
                <a:ext uri="{FF2B5EF4-FFF2-40B4-BE49-F238E27FC236}">
                  <a16:creationId xmlns:a16="http://schemas.microsoft.com/office/drawing/2014/main" id="{3F1F8C57-EDCE-23DE-F784-88CA3127D603}"/>
                </a:ext>
              </a:extLst>
            </p:cNvPr>
            <p:cNvSpPr/>
            <p:nvPr/>
          </p:nvSpPr>
          <p:spPr bwMode="auto">
            <a:xfrm>
              <a:off x="6489225" y="4771861"/>
              <a:ext cx="68052" cy="136761"/>
            </a:xfrm>
            <a:prstGeom prst="rect">
              <a:avLst/>
            </a:prstGeom>
            <a:solidFill>
              <a:schemeClr val="tx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9238" name="Rectangle 9237">
            <a:extLst>
              <a:ext uri="{FF2B5EF4-FFF2-40B4-BE49-F238E27FC236}">
                <a16:creationId xmlns:a16="http://schemas.microsoft.com/office/drawing/2014/main" id="{E1606628-94F6-B3C0-C635-49E7CA68C8EC}"/>
              </a:ext>
            </a:extLst>
          </p:cNvPr>
          <p:cNvSpPr/>
          <p:nvPr/>
        </p:nvSpPr>
        <p:spPr bwMode="auto">
          <a:xfrm>
            <a:off x="5361236" y="5417360"/>
            <a:ext cx="1171135" cy="1367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41" name="Rectangle 9240">
            <a:extLst>
              <a:ext uri="{FF2B5EF4-FFF2-40B4-BE49-F238E27FC236}">
                <a16:creationId xmlns:a16="http://schemas.microsoft.com/office/drawing/2014/main" id="{683A7832-AB6F-8998-F1A4-1DCE84738370}"/>
              </a:ext>
            </a:extLst>
          </p:cNvPr>
          <p:cNvSpPr/>
          <p:nvPr/>
        </p:nvSpPr>
        <p:spPr bwMode="auto">
          <a:xfrm rot="10800000">
            <a:off x="6530678" y="5417358"/>
            <a:ext cx="709421" cy="1367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44" name="Rectangle 9243">
            <a:extLst>
              <a:ext uri="{FF2B5EF4-FFF2-40B4-BE49-F238E27FC236}">
                <a16:creationId xmlns:a16="http://schemas.microsoft.com/office/drawing/2014/main" id="{2399EA33-419B-9DDD-682C-E9416CB486FA}"/>
              </a:ext>
            </a:extLst>
          </p:cNvPr>
          <p:cNvSpPr/>
          <p:nvPr/>
        </p:nvSpPr>
        <p:spPr bwMode="auto">
          <a:xfrm>
            <a:off x="4872388" y="5597273"/>
            <a:ext cx="1659984" cy="1367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47" name="Rectangle 9246">
            <a:extLst>
              <a:ext uri="{FF2B5EF4-FFF2-40B4-BE49-F238E27FC236}">
                <a16:creationId xmlns:a16="http://schemas.microsoft.com/office/drawing/2014/main" id="{B35CFA0B-8443-F14D-1041-1C9D7A0E2076}"/>
              </a:ext>
            </a:extLst>
          </p:cNvPr>
          <p:cNvSpPr/>
          <p:nvPr/>
        </p:nvSpPr>
        <p:spPr bwMode="auto">
          <a:xfrm rot="10800000">
            <a:off x="6527691" y="5597270"/>
            <a:ext cx="208824" cy="1367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50" name="Rectangle 9249">
            <a:extLst>
              <a:ext uri="{FF2B5EF4-FFF2-40B4-BE49-F238E27FC236}">
                <a16:creationId xmlns:a16="http://schemas.microsoft.com/office/drawing/2014/main" id="{183377F5-7937-ED69-2522-FA838827149C}"/>
              </a:ext>
            </a:extLst>
          </p:cNvPr>
          <p:cNvSpPr/>
          <p:nvPr/>
        </p:nvSpPr>
        <p:spPr bwMode="auto">
          <a:xfrm>
            <a:off x="5432258" y="5773621"/>
            <a:ext cx="1102429" cy="1367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58E8F71-90D4-64EC-C539-4327A7854A9A}"/>
              </a:ext>
            </a:extLst>
          </p:cNvPr>
          <p:cNvCxnSpPr>
            <a:cxnSpLocks/>
          </p:cNvCxnSpPr>
          <p:nvPr/>
        </p:nvCxnSpPr>
        <p:spPr bwMode="auto">
          <a:xfrm flipV="1">
            <a:off x="6525600" y="4701600"/>
            <a:ext cx="0" cy="127440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8752C67-580B-F7C8-1686-737CE7E22EA9}"/>
              </a:ext>
            </a:extLst>
          </p:cNvPr>
          <p:cNvSpPr txBox="1"/>
          <p:nvPr/>
        </p:nvSpPr>
        <p:spPr bwMode="auto">
          <a:xfrm>
            <a:off x="6523200" y="4314026"/>
            <a:ext cx="22190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Enzalutamide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E3C15A-CD7F-42FD-8B73-E8E19E8F12BE}"/>
              </a:ext>
            </a:extLst>
          </p:cNvPr>
          <p:cNvSpPr txBox="1"/>
          <p:nvPr/>
        </p:nvSpPr>
        <p:spPr bwMode="auto">
          <a:xfrm>
            <a:off x="3582955" y="4307805"/>
            <a:ext cx="31535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Mevrometostat + Enzalutamide</a:t>
            </a:r>
          </a:p>
        </p:txBody>
      </p:sp>
      <p:graphicFrame>
        <p:nvGraphicFramePr>
          <p:cNvPr id="8" name="Group 32">
            <a:extLst>
              <a:ext uri="{FF2B5EF4-FFF2-40B4-BE49-F238E27FC236}">
                <a16:creationId xmlns:a16="http://schemas.microsoft.com/office/drawing/2014/main" id="{5349EBC3-8006-9F3C-4B4E-17A3DD3C90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516145"/>
              </p:ext>
            </p:extLst>
          </p:nvPr>
        </p:nvGraphicFramePr>
        <p:xfrm>
          <a:off x="228600" y="1327063"/>
          <a:ext cx="11742739" cy="2682336"/>
        </p:xfrm>
        <a:graphic>
          <a:graphicData uri="http://schemas.openxmlformats.org/drawingml/2006/table">
            <a:tbl>
              <a:tblPr/>
              <a:tblGrid>
                <a:gridCol w="2763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1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4359">
                  <a:extLst>
                    <a:ext uri="{9D8B030D-6E8A-4147-A177-3AD203B41FA5}">
                      <a16:colId xmlns:a16="http://schemas.microsoft.com/office/drawing/2014/main" val="670797267"/>
                    </a:ext>
                  </a:extLst>
                </a:gridCol>
                <a:gridCol w="2094359">
                  <a:extLst>
                    <a:ext uri="{9D8B030D-6E8A-4147-A177-3AD203B41FA5}">
                      <a16:colId xmlns:a16="http://schemas.microsoft.com/office/drawing/2014/main" val="3584199240"/>
                    </a:ext>
                  </a:extLst>
                </a:gridCol>
                <a:gridCol w="21289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220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Poppins" pitchFamily="2" charset="77"/>
                        </a:rPr>
                        <a:t>Event, n (%)</a:t>
                      </a:r>
                      <a:endParaRPr kumimoji="0" lang="en-US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  <a:ea typeface="+mn-ea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0000"/>
                        <a:lumOff val="1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Poppins" pitchFamily="2" charset="77"/>
                        </a:rPr>
                        <a:t>Mevrometostat + Enzalutamide (n = 41)</a:t>
                      </a:r>
                      <a:endParaRPr kumimoji="0" lang="en-US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  <a:ea typeface="+mn-ea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Poppins" pitchFamily="2" charset="77"/>
                        </a:rPr>
                        <a:t>Enzalutamide (n = 40)</a:t>
                      </a:r>
                      <a:endParaRPr kumimoji="0" lang="en-US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  <a:ea typeface="+mn-ea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13382"/>
                  </a:ext>
                </a:extLst>
              </a:tr>
              <a:tr h="1646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All Grades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Grade ≥3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All Grades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Grade ≥3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3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Any TEAE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Treatment related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40 (97.6)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39 (95.1)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22 (53.7)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20 (48.8)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37 (92.5)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33 (82.5)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17 (42.5)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9 (22.5)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3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Serious AE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Treatment related*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14 (34.1)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10 (24.4)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13 (31.7)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10 (24.4)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11 (27.5)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 (2.5)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10 (25.0)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 (2.5)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3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TEAE leading to dose reduction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15 (36.6)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 (17.1)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 (7.5)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3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TEAE leading to study discontinuation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 (2.4)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0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 (5.0)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 (2.5)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59975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Box 45">
            <a:extLst>
              <a:ext uri="{FF2B5EF4-FFF2-40B4-BE49-F238E27FC236}">
                <a16:creationId xmlns:a16="http://schemas.microsoft.com/office/drawing/2014/main" id="{DEDB98B1-30D6-91D7-AA46-BCB3407D4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107" y="1561455"/>
            <a:ext cx="5143767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Men aged ≥18 yr with prostate adenocarcinoma without small cell features; PD after castration and abiraterone for mCSPC or 1L mCRPC; ECOG PS 0-2; life expectancy ≥6 mo by INV assessment; no prior CT for mCRPC, no prior radioligand therapy, ARPI or other systemic 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anticancer </a:t>
            </a: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tx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(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target</a:t>
            </a: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N = 600)</a:t>
            </a: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80" name="Rectangle 49">
            <a:extLst>
              <a:ext uri="{FF2B5EF4-FFF2-40B4-BE49-F238E27FC236}">
                <a16:creationId xmlns:a16="http://schemas.microsoft.com/office/drawing/2014/main" id="{29BFEF0A-9D41-A390-E040-AE4E8C856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204" y="4070270"/>
            <a:ext cx="2339284" cy="11033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Mevrometostat</a:t>
            </a: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875 mg BID +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Enzalutamide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160 mg QD</a:t>
            </a:r>
          </a:p>
        </p:txBody>
      </p:sp>
      <p:sp>
        <p:nvSpPr>
          <p:cNvPr id="81" name="Rectangle 50">
            <a:extLst>
              <a:ext uri="{FF2B5EF4-FFF2-40B4-BE49-F238E27FC236}">
                <a16:creationId xmlns:a16="http://schemas.microsoft.com/office/drawing/2014/main" id="{96528F96-C829-2BC2-5337-1BC87B913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537" y="4070270"/>
            <a:ext cx="2339284" cy="11033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Docetaxel</a:t>
            </a: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75 mg/m</a:t>
            </a:r>
            <a:r>
              <a:rPr kumimoji="0" lang="en-US" altLang="en-US" sz="1600" b="0" i="0" u="none" strike="noStrike" kern="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IV Q3W +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Enzalutamide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160 mg QD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015C3E34-0890-2620-E592-2470CFB4113A}"/>
              </a:ext>
            </a:extLst>
          </p:cNvPr>
          <p:cNvSpPr txBox="1">
            <a:spLocks/>
          </p:cNvSpPr>
          <p:nvPr/>
        </p:nvSpPr>
        <p:spPr bwMode="auto">
          <a:xfrm>
            <a:off x="428010" y="5285632"/>
            <a:ext cx="5431053" cy="94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R="0" lvl="0" algn="l" defTabSz="1219114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4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Primary endpoint: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rPFS by BICR</a:t>
            </a:r>
          </a:p>
          <a:p>
            <a:pPr marR="0" lvl="0" algn="l" defTabSz="1219114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4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Key secondary endpoints: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OS, ORR, time to PSA progression, PSA response and safety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8AF9FC9-095A-CA56-712E-DB823A09668C}"/>
              </a:ext>
            </a:extLst>
          </p:cNvPr>
          <p:cNvSpPr txBox="1"/>
          <p:nvPr/>
        </p:nvSpPr>
        <p:spPr>
          <a:xfrm>
            <a:off x="914400" y="1269790"/>
            <a:ext cx="4162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Randomized MEVPRO-1 Trial</a:t>
            </a:r>
            <a:r>
              <a:rPr kumimoji="0" lang="en-US" b="1" i="0" u="none" strike="noStrike" kern="1200" cap="none" spc="0" normalizeH="0" baseline="3000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51628B6-BE95-1F62-6DCC-929447B9D51E}"/>
              </a:ext>
            </a:extLst>
          </p:cNvPr>
          <p:cNvSpPr txBox="1"/>
          <p:nvPr/>
        </p:nvSpPr>
        <p:spPr>
          <a:xfrm>
            <a:off x="6400800" y="1259938"/>
            <a:ext cx="4427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Randomized MEVPRO-2 Trial</a:t>
            </a:r>
            <a:r>
              <a:rPr kumimoji="0" lang="en-US" b="1" i="0" u="none" strike="noStrike" kern="1200" cap="none" spc="0" normalizeH="0" baseline="3000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7F64B77-9422-5D6A-65A2-F6361996D7A6}"/>
              </a:ext>
            </a:extLst>
          </p:cNvPr>
          <p:cNvCxnSpPr>
            <a:cxnSpLocks/>
          </p:cNvCxnSpPr>
          <p:nvPr/>
        </p:nvCxnSpPr>
        <p:spPr bwMode="auto">
          <a:xfrm flipH="1">
            <a:off x="2190635" y="3157878"/>
            <a:ext cx="711853" cy="822091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BCE1B7A-4AC7-473C-A53E-884348ACD99F}"/>
              </a:ext>
            </a:extLst>
          </p:cNvPr>
          <p:cNvCxnSpPr>
            <a:cxnSpLocks/>
          </p:cNvCxnSpPr>
          <p:nvPr/>
        </p:nvCxnSpPr>
        <p:spPr bwMode="auto">
          <a:xfrm>
            <a:off x="3505200" y="3157878"/>
            <a:ext cx="682983" cy="822091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Text Box 45">
            <a:extLst>
              <a:ext uri="{FF2B5EF4-FFF2-40B4-BE49-F238E27FC236}">
                <a16:creationId xmlns:a16="http://schemas.microsoft.com/office/drawing/2014/main" id="{1B2F2D73-3AF0-2B64-405E-403307811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757" y="1557440"/>
            <a:ext cx="5291586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Men aged ≥18 yr with prostate adenocarcinoma without small cell features; mCRPC with bone and soft tissue involvement; castrate testosterone ≤50 ng/dL; ECOG PS 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0/1</a:t>
            </a: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; life expectancy ≥12 mo by INV assessment; no prior treatment for mCRPC except ADT or 1G antiandrogen; no prior ARPI, EZH2 inhibitor or other systemic tx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(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target</a:t>
            </a: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N = 900)</a:t>
            </a: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id="{4B5977CC-AEE6-58D4-50D1-300B2ED83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6395" y="4066256"/>
            <a:ext cx="2339284" cy="11033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Mevrometostat</a:t>
            </a: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875 mg BID +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Enzalutamide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160 mg QD</a:t>
            </a:r>
          </a:p>
        </p:txBody>
      </p:sp>
      <p:sp>
        <p:nvSpPr>
          <p:cNvPr id="13" name="Rectangle 50">
            <a:extLst>
              <a:ext uri="{FF2B5EF4-FFF2-40B4-BE49-F238E27FC236}">
                <a16:creationId xmlns:a16="http://schemas.microsoft.com/office/drawing/2014/main" id="{908499D0-9193-1B17-8390-499789506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6728" y="4066256"/>
            <a:ext cx="2339284" cy="110331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Placebo</a:t>
            </a:r>
            <a:endParaRPr kumimoji="0" lang="en-US" altLang="en-US" sz="1600" b="0" i="0" u="none" strike="noStrike" kern="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+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Enzalutamide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160 mg QD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9AE5FCE-D703-F618-86FB-0795BE212C71}"/>
              </a:ext>
            </a:extLst>
          </p:cNvPr>
          <p:cNvCxnSpPr>
            <a:cxnSpLocks/>
          </p:cNvCxnSpPr>
          <p:nvPr/>
        </p:nvCxnSpPr>
        <p:spPr bwMode="auto">
          <a:xfrm flipH="1">
            <a:off x="7952878" y="3157878"/>
            <a:ext cx="486272" cy="822091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9BCEA0D-067B-50E8-9BCA-9488797F4BBA}"/>
              </a:ext>
            </a:extLst>
          </p:cNvPr>
          <p:cNvCxnSpPr>
            <a:cxnSpLocks/>
          </p:cNvCxnSpPr>
          <p:nvPr/>
        </p:nvCxnSpPr>
        <p:spPr bwMode="auto">
          <a:xfrm>
            <a:off x="9067800" y="3157878"/>
            <a:ext cx="623971" cy="822091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1D34D69-80B6-203B-6C74-3B220192E4D5}"/>
              </a:ext>
            </a:extLst>
          </p:cNvPr>
          <p:cNvSpPr txBox="1">
            <a:spLocks/>
          </p:cNvSpPr>
          <p:nvPr/>
        </p:nvSpPr>
        <p:spPr bwMode="auto">
          <a:xfrm>
            <a:off x="6105757" y="5304008"/>
            <a:ext cx="5431053" cy="9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R="0" lvl="0" algn="l" defTabSz="1219114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4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Primary endpoint: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rPFS</a:t>
            </a:r>
          </a:p>
          <a:p>
            <a:pPr marR="0" lvl="0" algn="l" defTabSz="1219114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4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Key secondary endpoints: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OS, DoR, time to PSA progression, PSA response and safety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8DEFE66-3AFE-6645-3ABF-FC056158B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kern="0" spc="0"/>
              <a:t>Key Ongoing Phase III Trials of Mevrometostat in mCRPC</a:t>
            </a:r>
            <a:endParaRPr lang="en-US" sz="32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DE9F90E-3EEF-3EB5-81B9-E30754074EF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NCT06551324. 2. NCT06629779. </a:t>
            </a:r>
          </a:p>
        </p:txBody>
      </p:sp>
    </p:spTree>
    <p:extLst>
      <p:ext uri="{BB962C8B-B14F-4D97-AF65-F5344CB8AC3E}">
        <p14:creationId xmlns:p14="http://schemas.microsoft.com/office/powerpoint/2010/main" val="63326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77180-6814-C514-9672-FB86B584A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42" name="Straight Arrow Connector 9341">
            <a:extLst>
              <a:ext uri="{FF2B5EF4-FFF2-40B4-BE49-F238E27FC236}">
                <a16:creationId xmlns:a16="http://schemas.microsoft.com/office/drawing/2014/main" id="{92646142-D4AC-C12A-A74E-34402B505889}"/>
              </a:ext>
            </a:extLst>
          </p:cNvPr>
          <p:cNvCxnSpPr>
            <a:cxnSpLocks/>
          </p:cNvCxnSpPr>
          <p:nvPr/>
        </p:nvCxnSpPr>
        <p:spPr bwMode="auto">
          <a:xfrm>
            <a:off x="10701956" y="3352553"/>
            <a:ext cx="0" cy="34397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343" name="Straight Arrow Connector 9342">
            <a:extLst>
              <a:ext uri="{FF2B5EF4-FFF2-40B4-BE49-F238E27FC236}">
                <a16:creationId xmlns:a16="http://schemas.microsoft.com/office/drawing/2014/main" id="{D17A18EC-F906-2086-D22E-7D8A10BF73C3}"/>
              </a:ext>
            </a:extLst>
          </p:cNvPr>
          <p:cNvCxnSpPr>
            <a:cxnSpLocks/>
          </p:cNvCxnSpPr>
          <p:nvPr/>
        </p:nvCxnSpPr>
        <p:spPr bwMode="auto">
          <a:xfrm>
            <a:off x="10701956" y="3841102"/>
            <a:ext cx="0" cy="34397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339" name="Straight Arrow Connector 9338">
            <a:extLst>
              <a:ext uri="{FF2B5EF4-FFF2-40B4-BE49-F238E27FC236}">
                <a16:creationId xmlns:a16="http://schemas.microsoft.com/office/drawing/2014/main" id="{00343D7C-B4A5-6675-E128-113EFFF1A47A}"/>
              </a:ext>
            </a:extLst>
          </p:cNvPr>
          <p:cNvCxnSpPr>
            <a:cxnSpLocks/>
          </p:cNvCxnSpPr>
          <p:nvPr/>
        </p:nvCxnSpPr>
        <p:spPr bwMode="auto">
          <a:xfrm>
            <a:off x="8110399" y="3352553"/>
            <a:ext cx="0" cy="34397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340" name="Straight Arrow Connector 9339">
            <a:extLst>
              <a:ext uri="{FF2B5EF4-FFF2-40B4-BE49-F238E27FC236}">
                <a16:creationId xmlns:a16="http://schemas.microsoft.com/office/drawing/2014/main" id="{EB2958A1-95F6-1C48-C3A0-2D8289F23FE0}"/>
              </a:ext>
            </a:extLst>
          </p:cNvPr>
          <p:cNvCxnSpPr>
            <a:cxnSpLocks/>
          </p:cNvCxnSpPr>
          <p:nvPr/>
        </p:nvCxnSpPr>
        <p:spPr bwMode="auto">
          <a:xfrm>
            <a:off x="8110399" y="3841102"/>
            <a:ext cx="0" cy="34397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318" name="Straight Arrow Connector 9317">
            <a:extLst>
              <a:ext uri="{FF2B5EF4-FFF2-40B4-BE49-F238E27FC236}">
                <a16:creationId xmlns:a16="http://schemas.microsoft.com/office/drawing/2014/main" id="{E7F05294-737C-F1B5-9881-0FADA5C4E43C}"/>
              </a:ext>
            </a:extLst>
          </p:cNvPr>
          <p:cNvCxnSpPr>
            <a:cxnSpLocks/>
          </p:cNvCxnSpPr>
          <p:nvPr/>
        </p:nvCxnSpPr>
        <p:spPr bwMode="auto">
          <a:xfrm>
            <a:off x="5677254" y="3352553"/>
            <a:ext cx="0" cy="34397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319" name="Straight Arrow Connector 9318">
            <a:extLst>
              <a:ext uri="{FF2B5EF4-FFF2-40B4-BE49-F238E27FC236}">
                <a16:creationId xmlns:a16="http://schemas.microsoft.com/office/drawing/2014/main" id="{787FCD03-6A8D-4907-4E0B-1E0F08334C27}"/>
              </a:ext>
            </a:extLst>
          </p:cNvPr>
          <p:cNvCxnSpPr>
            <a:cxnSpLocks/>
          </p:cNvCxnSpPr>
          <p:nvPr/>
        </p:nvCxnSpPr>
        <p:spPr bwMode="auto">
          <a:xfrm>
            <a:off x="5677254" y="3841102"/>
            <a:ext cx="0" cy="34397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320" name="Straight Arrow Connector 9319">
            <a:extLst>
              <a:ext uri="{FF2B5EF4-FFF2-40B4-BE49-F238E27FC236}">
                <a16:creationId xmlns:a16="http://schemas.microsoft.com/office/drawing/2014/main" id="{0700BB87-4A6A-4FB2-DC9B-81212088C0C7}"/>
              </a:ext>
            </a:extLst>
          </p:cNvPr>
          <p:cNvCxnSpPr>
            <a:cxnSpLocks/>
          </p:cNvCxnSpPr>
          <p:nvPr/>
        </p:nvCxnSpPr>
        <p:spPr bwMode="auto">
          <a:xfrm>
            <a:off x="5677254" y="4329651"/>
            <a:ext cx="0" cy="34397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307" name="Straight Arrow Connector 9306">
            <a:extLst>
              <a:ext uri="{FF2B5EF4-FFF2-40B4-BE49-F238E27FC236}">
                <a16:creationId xmlns:a16="http://schemas.microsoft.com/office/drawing/2014/main" id="{F5BE7459-0866-387A-B0B2-75D3B9A661F2}"/>
              </a:ext>
            </a:extLst>
          </p:cNvPr>
          <p:cNvCxnSpPr>
            <a:cxnSpLocks/>
          </p:cNvCxnSpPr>
          <p:nvPr/>
        </p:nvCxnSpPr>
        <p:spPr bwMode="auto">
          <a:xfrm>
            <a:off x="3244109" y="3337262"/>
            <a:ext cx="0" cy="34397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309" name="Straight Arrow Connector 9308">
            <a:extLst>
              <a:ext uri="{FF2B5EF4-FFF2-40B4-BE49-F238E27FC236}">
                <a16:creationId xmlns:a16="http://schemas.microsoft.com/office/drawing/2014/main" id="{38DAB2CF-436E-104E-82BC-06AA62BA7D29}"/>
              </a:ext>
            </a:extLst>
          </p:cNvPr>
          <p:cNvCxnSpPr>
            <a:cxnSpLocks/>
          </p:cNvCxnSpPr>
          <p:nvPr/>
        </p:nvCxnSpPr>
        <p:spPr bwMode="auto">
          <a:xfrm>
            <a:off x="3244109" y="3825811"/>
            <a:ext cx="0" cy="34397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310" name="Straight Arrow Connector 9309">
            <a:extLst>
              <a:ext uri="{FF2B5EF4-FFF2-40B4-BE49-F238E27FC236}">
                <a16:creationId xmlns:a16="http://schemas.microsoft.com/office/drawing/2014/main" id="{F1F52E7A-520F-C14F-EE70-B74CD9AA2847}"/>
              </a:ext>
            </a:extLst>
          </p:cNvPr>
          <p:cNvCxnSpPr>
            <a:cxnSpLocks/>
          </p:cNvCxnSpPr>
          <p:nvPr/>
        </p:nvCxnSpPr>
        <p:spPr bwMode="auto">
          <a:xfrm>
            <a:off x="3244109" y="4802909"/>
            <a:ext cx="0" cy="34397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311" name="Straight Arrow Connector 9310">
            <a:extLst>
              <a:ext uri="{FF2B5EF4-FFF2-40B4-BE49-F238E27FC236}">
                <a16:creationId xmlns:a16="http://schemas.microsoft.com/office/drawing/2014/main" id="{5ABC7666-9A5B-9A5F-4C3E-04527EA9E4C8}"/>
              </a:ext>
            </a:extLst>
          </p:cNvPr>
          <p:cNvCxnSpPr>
            <a:cxnSpLocks/>
          </p:cNvCxnSpPr>
          <p:nvPr/>
        </p:nvCxnSpPr>
        <p:spPr bwMode="auto">
          <a:xfrm>
            <a:off x="3244109" y="4314360"/>
            <a:ext cx="0" cy="34397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218" name="Rectangle 2">
            <a:extLst>
              <a:ext uri="{FF2B5EF4-FFF2-40B4-BE49-F238E27FC236}">
                <a16:creationId xmlns:a16="http://schemas.microsoft.com/office/drawing/2014/main" id="{9B1F0410-CDEA-9D16-13C0-41B427766E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Opevesostat: Mechanism of Action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863B8B-5F18-FD03-8451-6743795C1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Opevesostat, an oral inhibitor of CYP11A1, acts by inhibiting the production of all adrenal steroid hormones and precursors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D15C39-58DD-3C39-509D-3144CE1785D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anchor="b"/>
          <a:lstStyle/>
          <a:p>
            <a:pPr algn="ctr"/>
            <a:r>
              <a:rPr lang="pt-BR" dirty="0"/>
              <a:t>Fizazi. ESMO 2024. Abstr 1605P.</a:t>
            </a:r>
          </a:p>
        </p:txBody>
      </p:sp>
      <p:grpSp>
        <p:nvGrpSpPr>
          <p:cNvPr id="9265" name="Group 9264">
            <a:extLst>
              <a:ext uri="{FF2B5EF4-FFF2-40B4-BE49-F238E27FC236}">
                <a16:creationId xmlns:a16="http://schemas.microsoft.com/office/drawing/2014/main" id="{F6DD7171-8929-8C68-1687-5E5B94504A67}"/>
              </a:ext>
            </a:extLst>
          </p:cNvPr>
          <p:cNvGrpSpPr/>
          <p:nvPr/>
        </p:nvGrpSpPr>
        <p:grpSpPr>
          <a:xfrm>
            <a:off x="8551302" y="5327910"/>
            <a:ext cx="2048037" cy="646331"/>
            <a:chOff x="8587120" y="5567527"/>
            <a:chExt cx="2048037" cy="64633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3C444C8-5D44-50AE-5343-88424799F90C}"/>
                </a:ext>
              </a:extLst>
            </p:cNvPr>
            <p:cNvSpPr txBox="1"/>
            <p:nvPr/>
          </p:nvSpPr>
          <p:spPr bwMode="auto">
            <a:xfrm>
              <a:off x="8692057" y="5567527"/>
              <a:ext cx="19431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Androgen/precursors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Glucocorticoid</a:t>
              </a:r>
              <a:b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Mineralocorticoid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8D450E1-8B71-EC40-C52F-46217541D561}"/>
                </a:ext>
              </a:extLst>
            </p:cNvPr>
            <p:cNvSpPr/>
            <p:nvPr/>
          </p:nvSpPr>
          <p:spPr bwMode="auto">
            <a:xfrm>
              <a:off x="8587120" y="5633545"/>
              <a:ext cx="136635" cy="136635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B3CD313-57D3-FA95-8A2D-A991A2B0963F}"/>
                </a:ext>
              </a:extLst>
            </p:cNvPr>
            <p:cNvSpPr/>
            <p:nvPr/>
          </p:nvSpPr>
          <p:spPr bwMode="auto">
            <a:xfrm>
              <a:off x="8587120" y="6001540"/>
              <a:ext cx="136635" cy="136635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B350043-E5C9-A6AA-0D24-DE1E49BCAD28}"/>
                </a:ext>
              </a:extLst>
            </p:cNvPr>
            <p:cNvSpPr/>
            <p:nvPr/>
          </p:nvSpPr>
          <p:spPr bwMode="auto">
            <a:xfrm>
              <a:off x="8587120" y="5817542"/>
              <a:ext cx="136635" cy="136635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E7A384F-2E85-646B-CA53-99B50945A0D1}"/>
              </a:ext>
            </a:extLst>
          </p:cNvPr>
          <p:cNvSpPr txBox="1"/>
          <p:nvPr/>
        </p:nvSpPr>
        <p:spPr bwMode="auto">
          <a:xfrm>
            <a:off x="2414176" y="2053912"/>
            <a:ext cx="20383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Adrenal glands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7F0BEC-FA5F-305F-FCE6-DE6040ADA680}"/>
              </a:ext>
            </a:extLst>
          </p:cNvPr>
          <p:cNvSpPr txBox="1"/>
          <p:nvPr/>
        </p:nvSpPr>
        <p:spPr bwMode="auto">
          <a:xfrm>
            <a:off x="2414176" y="5449966"/>
            <a:ext cx="23936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Prostate cancer tissue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F72B4E-E4B2-BC39-0FA4-CC34BE29CBA2}"/>
              </a:ext>
            </a:extLst>
          </p:cNvPr>
          <p:cNvSpPr txBox="1"/>
          <p:nvPr/>
        </p:nvSpPr>
        <p:spPr bwMode="auto">
          <a:xfrm>
            <a:off x="2414176" y="5699936"/>
            <a:ext cx="23936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Testis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B89398-EE67-E4B4-4866-30DE224A7C10}"/>
              </a:ext>
            </a:extLst>
          </p:cNvPr>
          <p:cNvSpPr txBox="1"/>
          <p:nvPr/>
        </p:nvSpPr>
        <p:spPr bwMode="auto">
          <a:xfrm>
            <a:off x="5513669" y="6043993"/>
            <a:ext cx="30427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Androgen deprivation therapy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DA1ADBE-D381-EC8E-1285-CB78F8A78DE6}"/>
              </a:ext>
            </a:extLst>
          </p:cNvPr>
          <p:cNvGrpSpPr/>
          <p:nvPr/>
        </p:nvGrpSpPr>
        <p:grpSpPr>
          <a:xfrm>
            <a:off x="2456059" y="4175641"/>
            <a:ext cx="1620236" cy="315311"/>
            <a:chOff x="6064469" y="-840183"/>
            <a:chExt cx="1620236" cy="315311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448C1890-3E50-B4DF-E6B2-4D02F93C4F45}"/>
                </a:ext>
              </a:extLst>
            </p:cNvPr>
            <p:cNvSpPr/>
            <p:nvPr/>
          </p:nvSpPr>
          <p:spPr bwMode="auto">
            <a:xfrm>
              <a:off x="6095999" y="-840183"/>
              <a:ext cx="1522685" cy="315311"/>
            </a:xfrm>
            <a:prstGeom prst="roundRect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979D942-F56C-BD6A-FE81-5C15641BAB3A}"/>
                </a:ext>
              </a:extLst>
            </p:cNvPr>
            <p:cNvSpPr txBox="1"/>
            <p:nvPr/>
          </p:nvSpPr>
          <p:spPr bwMode="auto">
            <a:xfrm>
              <a:off x="6064469" y="-822119"/>
              <a:ext cx="162023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11-deoxycortisone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73E3457-3D0D-6966-1C46-E5BF0C307398}"/>
              </a:ext>
            </a:extLst>
          </p:cNvPr>
          <p:cNvGrpSpPr/>
          <p:nvPr/>
        </p:nvGrpSpPr>
        <p:grpSpPr>
          <a:xfrm>
            <a:off x="2456059" y="4661264"/>
            <a:ext cx="1620236" cy="315311"/>
            <a:chOff x="6064469" y="-840183"/>
            <a:chExt cx="1620236" cy="315311"/>
          </a:xfrm>
        </p:grpSpPr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299B65E2-D0AE-261F-6113-DB0DB5F18898}"/>
                </a:ext>
              </a:extLst>
            </p:cNvPr>
            <p:cNvSpPr/>
            <p:nvPr/>
          </p:nvSpPr>
          <p:spPr bwMode="auto">
            <a:xfrm>
              <a:off x="6095999" y="-840183"/>
              <a:ext cx="1522685" cy="315311"/>
            </a:xfrm>
            <a:prstGeom prst="roundRect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017384E-4F1E-B6E0-75DA-70CF2CD96716}"/>
                </a:ext>
              </a:extLst>
            </p:cNvPr>
            <p:cNvSpPr txBox="1"/>
            <p:nvPr/>
          </p:nvSpPr>
          <p:spPr bwMode="auto">
            <a:xfrm>
              <a:off x="6064469" y="-812594"/>
              <a:ext cx="162023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Corticosterone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E625109-3C75-6B83-15CA-857A7AD5EB3D}"/>
              </a:ext>
            </a:extLst>
          </p:cNvPr>
          <p:cNvGrpSpPr/>
          <p:nvPr/>
        </p:nvGrpSpPr>
        <p:grpSpPr>
          <a:xfrm>
            <a:off x="2456059" y="5146886"/>
            <a:ext cx="1620236" cy="315311"/>
            <a:chOff x="6064469" y="-840183"/>
            <a:chExt cx="1620236" cy="315311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8D76DFE3-95BB-C07A-110F-1CAAE2181BFC}"/>
                </a:ext>
              </a:extLst>
            </p:cNvPr>
            <p:cNvSpPr/>
            <p:nvPr/>
          </p:nvSpPr>
          <p:spPr bwMode="auto">
            <a:xfrm>
              <a:off x="6095999" y="-840183"/>
              <a:ext cx="1522685" cy="315311"/>
            </a:xfrm>
            <a:prstGeom prst="roundRect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96A27E6-5945-9188-EE41-8BC165FAC6AC}"/>
                </a:ext>
              </a:extLst>
            </p:cNvPr>
            <p:cNvSpPr txBox="1"/>
            <p:nvPr/>
          </p:nvSpPr>
          <p:spPr bwMode="auto">
            <a:xfrm>
              <a:off x="6064469" y="-812594"/>
              <a:ext cx="162023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Aldosterone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D2D9258-AB8F-4D95-0505-9BDAFF6BD366}"/>
              </a:ext>
            </a:extLst>
          </p:cNvPr>
          <p:cNvGrpSpPr/>
          <p:nvPr/>
        </p:nvGrpSpPr>
        <p:grpSpPr>
          <a:xfrm>
            <a:off x="2456059" y="2376927"/>
            <a:ext cx="1620236" cy="315311"/>
            <a:chOff x="6064469" y="-840183"/>
            <a:chExt cx="1620236" cy="315311"/>
          </a:xfrm>
        </p:grpSpPr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F3C0DED2-3A5F-F59D-C853-6B70E6BBA4A7}"/>
                </a:ext>
              </a:extLst>
            </p:cNvPr>
            <p:cNvSpPr/>
            <p:nvPr/>
          </p:nvSpPr>
          <p:spPr bwMode="auto">
            <a:xfrm>
              <a:off x="6095999" y="-840183"/>
              <a:ext cx="1522685" cy="315311"/>
            </a:xfrm>
            <a:prstGeom prst="roundRect">
              <a:avLst/>
            </a:prstGeom>
            <a:solidFill>
              <a:schemeClr val="accent6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BB5ACAA-117D-F8D5-9756-35495404D18C}"/>
                </a:ext>
              </a:extLst>
            </p:cNvPr>
            <p:cNvSpPr txBox="1"/>
            <p:nvPr/>
          </p:nvSpPr>
          <p:spPr bwMode="auto">
            <a:xfrm>
              <a:off x="6064469" y="-821134"/>
              <a:ext cx="162023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Cholesterol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669A07C-57CC-7106-BDEE-B4A76D37A091}"/>
              </a:ext>
            </a:extLst>
          </p:cNvPr>
          <p:cNvGrpSpPr/>
          <p:nvPr/>
        </p:nvGrpSpPr>
        <p:grpSpPr>
          <a:xfrm>
            <a:off x="2456059" y="3204395"/>
            <a:ext cx="1620236" cy="315311"/>
            <a:chOff x="6064469" y="-840183"/>
            <a:chExt cx="1620236" cy="315311"/>
          </a:xfrm>
        </p:grpSpPr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25647792-4F1C-F8EA-610B-C91F770071C1}"/>
                </a:ext>
              </a:extLst>
            </p:cNvPr>
            <p:cNvSpPr/>
            <p:nvPr/>
          </p:nvSpPr>
          <p:spPr bwMode="auto">
            <a:xfrm>
              <a:off x="6095999" y="-840183"/>
              <a:ext cx="1522685" cy="315311"/>
            </a:xfrm>
            <a:prstGeom prst="roundRect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C76759A-BDAC-7EC0-44CA-9A79F2D2FE1C}"/>
                </a:ext>
              </a:extLst>
            </p:cNvPr>
            <p:cNvSpPr txBox="1"/>
            <p:nvPr/>
          </p:nvSpPr>
          <p:spPr bwMode="auto">
            <a:xfrm>
              <a:off x="6064469" y="-822119"/>
              <a:ext cx="162023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Pregnenolone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249C3B7-F785-8092-DD2E-F8CD6FDC5882}"/>
              </a:ext>
            </a:extLst>
          </p:cNvPr>
          <p:cNvGrpSpPr/>
          <p:nvPr/>
        </p:nvGrpSpPr>
        <p:grpSpPr>
          <a:xfrm>
            <a:off x="2456059" y="3677015"/>
            <a:ext cx="1620236" cy="315311"/>
            <a:chOff x="6064469" y="-840183"/>
            <a:chExt cx="1620236" cy="315311"/>
          </a:xfrm>
        </p:grpSpPr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8C54C145-A306-E745-67BA-9514B9C90259}"/>
                </a:ext>
              </a:extLst>
            </p:cNvPr>
            <p:cNvSpPr/>
            <p:nvPr/>
          </p:nvSpPr>
          <p:spPr bwMode="auto">
            <a:xfrm>
              <a:off x="6095999" y="-840183"/>
              <a:ext cx="1522685" cy="315311"/>
            </a:xfrm>
            <a:prstGeom prst="roundRect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8D2911E-4D2C-9B00-6251-AC4F400D9F9A}"/>
                </a:ext>
              </a:extLst>
            </p:cNvPr>
            <p:cNvSpPr txBox="1"/>
            <p:nvPr/>
          </p:nvSpPr>
          <p:spPr bwMode="auto">
            <a:xfrm>
              <a:off x="6064469" y="-822119"/>
              <a:ext cx="162023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Progesterone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D005726-AE06-5711-7C12-2A66A19F8AFA}"/>
              </a:ext>
            </a:extLst>
          </p:cNvPr>
          <p:cNvGrpSpPr/>
          <p:nvPr/>
        </p:nvGrpSpPr>
        <p:grpSpPr>
          <a:xfrm>
            <a:off x="2489070" y="6023694"/>
            <a:ext cx="1554215" cy="323723"/>
            <a:chOff x="6064469" y="-840183"/>
            <a:chExt cx="1554215" cy="323723"/>
          </a:xfrm>
        </p:grpSpPr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DB1A0881-6BB7-354B-7501-2A3A79E59180}"/>
                </a:ext>
              </a:extLst>
            </p:cNvPr>
            <p:cNvSpPr/>
            <p:nvPr/>
          </p:nvSpPr>
          <p:spPr bwMode="auto">
            <a:xfrm>
              <a:off x="6095999" y="-840183"/>
              <a:ext cx="1522685" cy="315311"/>
            </a:xfrm>
            <a:prstGeom prst="round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CD51001-CA1E-8B09-2DB2-D84735A5B4E9}"/>
                </a:ext>
              </a:extLst>
            </p:cNvPr>
            <p:cNvSpPr txBox="1"/>
            <p:nvPr/>
          </p:nvSpPr>
          <p:spPr bwMode="auto">
            <a:xfrm>
              <a:off x="6064469" y="-824237"/>
              <a:ext cx="155421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Testosterone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D65CD402-DC51-AB8A-F552-1666D885A981}"/>
              </a:ext>
            </a:extLst>
          </p:cNvPr>
          <p:cNvSpPr txBox="1"/>
          <p:nvPr/>
        </p:nvSpPr>
        <p:spPr bwMode="auto">
          <a:xfrm>
            <a:off x="1743211" y="2807756"/>
            <a:ext cx="119883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DB338">
                    <a:lumMod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Opevesostat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29FFC81-D8C4-555B-5530-7122A3204159}"/>
              </a:ext>
            </a:extLst>
          </p:cNvPr>
          <p:cNvSpPr txBox="1"/>
          <p:nvPr/>
        </p:nvSpPr>
        <p:spPr bwMode="auto">
          <a:xfrm>
            <a:off x="3087767" y="2808938"/>
            <a:ext cx="914947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>
                <a:ln>
                  <a:noFill/>
                </a:ln>
                <a:solidFill>
                  <a:srgbClr val="FDB338">
                    <a:lumMod val="75000"/>
                  </a:srgbClr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CYP11A1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5E0BB41-B137-003E-B1ED-5B9A7FC5176E}"/>
              </a:ext>
            </a:extLst>
          </p:cNvPr>
          <p:cNvGrpSpPr/>
          <p:nvPr/>
        </p:nvGrpSpPr>
        <p:grpSpPr>
          <a:xfrm>
            <a:off x="4692790" y="3193884"/>
            <a:ext cx="1982844" cy="315311"/>
            <a:chOff x="6095998" y="-840183"/>
            <a:chExt cx="1982844" cy="315311"/>
          </a:xfrm>
        </p:grpSpPr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AF328705-A20A-35FF-0E2B-9DCC557C15C7}"/>
                </a:ext>
              </a:extLst>
            </p:cNvPr>
            <p:cNvSpPr/>
            <p:nvPr/>
          </p:nvSpPr>
          <p:spPr bwMode="auto">
            <a:xfrm>
              <a:off x="6095999" y="-840183"/>
              <a:ext cx="1982843" cy="315311"/>
            </a:xfrm>
            <a:prstGeom prst="round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E29EAA4-91C7-BF96-B7AB-C1EB78CAF0CF}"/>
                </a:ext>
              </a:extLst>
            </p:cNvPr>
            <p:cNvSpPr txBox="1"/>
            <p:nvPr/>
          </p:nvSpPr>
          <p:spPr bwMode="auto">
            <a:xfrm>
              <a:off x="6095998" y="-830309"/>
              <a:ext cx="198284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17α-OH-pregnenolone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335028F-9802-3471-1C3B-4C8EDD95FCFD}"/>
              </a:ext>
            </a:extLst>
          </p:cNvPr>
          <p:cNvGrpSpPr/>
          <p:nvPr/>
        </p:nvGrpSpPr>
        <p:grpSpPr>
          <a:xfrm>
            <a:off x="4692790" y="3670590"/>
            <a:ext cx="1982844" cy="315311"/>
            <a:chOff x="6095998" y="-840183"/>
            <a:chExt cx="1982844" cy="315311"/>
          </a:xfrm>
        </p:grpSpPr>
        <p:sp>
          <p:nvSpPr>
            <p:cNvPr id="9216" name="Rounded Rectangle 9215">
              <a:extLst>
                <a:ext uri="{FF2B5EF4-FFF2-40B4-BE49-F238E27FC236}">
                  <a16:creationId xmlns:a16="http://schemas.microsoft.com/office/drawing/2014/main" id="{CBBBFB05-657E-57C9-243E-D9E402734DF6}"/>
                </a:ext>
              </a:extLst>
            </p:cNvPr>
            <p:cNvSpPr/>
            <p:nvPr/>
          </p:nvSpPr>
          <p:spPr bwMode="auto">
            <a:xfrm>
              <a:off x="6095999" y="-840183"/>
              <a:ext cx="1982843" cy="315311"/>
            </a:xfrm>
            <a:prstGeom prst="round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17" name="TextBox 9216">
              <a:extLst>
                <a:ext uri="{FF2B5EF4-FFF2-40B4-BE49-F238E27FC236}">
                  <a16:creationId xmlns:a16="http://schemas.microsoft.com/office/drawing/2014/main" id="{DC298395-740C-0EE9-4D79-02AF75A0D1A7}"/>
                </a:ext>
              </a:extLst>
            </p:cNvPr>
            <p:cNvSpPr txBox="1"/>
            <p:nvPr/>
          </p:nvSpPr>
          <p:spPr bwMode="auto">
            <a:xfrm>
              <a:off x="6095998" y="-811259"/>
              <a:ext cx="198284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17α-OH-progesterone</a:t>
              </a:r>
            </a:p>
          </p:txBody>
        </p:sp>
      </p:grpSp>
      <p:grpSp>
        <p:nvGrpSpPr>
          <p:cNvPr id="9219" name="Group 9218">
            <a:extLst>
              <a:ext uri="{FF2B5EF4-FFF2-40B4-BE49-F238E27FC236}">
                <a16:creationId xmlns:a16="http://schemas.microsoft.com/office/drawing/2014/main" id="{69F8411D-556D-3CD4-44C7-3420DFB772DE}"/>
              </a:ext>
            </a:extLst>
          </p:cNvPr>
          <p:cNvGrpSpPr/>
          <p:nvPr/>
        </p:nvGrpSpPr>
        <p:grpSpPr>
          <a:xfrm>
            <a:off x="4692790" y="4175205"/>
            <a:ext cx="1982844" cy="315311"/>
            <a:chOff x="6095998" y="-840183"/>
            <a:chExt cx="1982844" cy="315311"/>
          </a:xfrm>
        </p:grpSpPr>
        <p:sp>
          <p:nvSpPr>
            <p:cNvPr id="9220" name="Rounded Rectangle 9219">
              <a:extLst>
                <a:ext uri="{FF2B5EF4-FFF2-40B4-BE49-F238E27FC236}">
                  <a16:creationId xmlns:a16="http://schemas.microsoft.com/office/drawing/2014/main" id="{8C51E66D-5FCA-E2BF-4809-7A3C36B79438}"/>
                </a:ext>
              </a:extLst>
            </p:cNvPr>
            <p:cNvSpPr/>
            <p:nvPr/>
          </p:nvSpPr>
          <p:spPr bwMode="auto">
            <a:xfrm>
              <a:off x="6095999" y="-840183"/>
              <a:ext cx="1982843" cy="315311"/>
            </a:xfrm>
            <a:prstGeom prst="round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22" name="TextBox 9221">
              <a:extLst>
                <a:ext uri="{FF2B5EF4-FFF2-40B4-BE49-F238E27FC236}">
                  <a16:creationId xmlns:a16="http://schemas.microsoft.com/office/drawing/2014/main" id="{34D310F8-51C6-8526-C770-925675846FA5}"/>
                </a:ext>
              </a:extLst>
            </p:cNvPr>
            <p:cNvSpPr txBox="1"/>
            <p:nvPr/>
          </p:nvSpPr>
          <p:spPr bwMode="auto">
            <a:xfrm>
              <a:off x="6095998" y="-811259"/>
              <a:ext cx="198284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11-deoxycortisol</a:t>
              </a:r>
            </a:p>
          </p:txBody>
        </p:sp>
      </p:grpSp>
      <p:grpSp>
        <p:nvGrpSpPr>
          <p:cNvPr id="9223" name="Group 9222">
            <a:extLst>
              <a:ext uri="{FF2B5EF4-FFF2-40B4-BE49-F238E27FC236}">
                <a16:creationId xmlns:a16="http://schemas.microsoft.com/office/drawing/2014/main" id="{F9F2D11A-D6F3-B228-590F-9A5C56FD54A1}"/>
              </a:ext>
            </a:extLst>
          </p:cNvPr>
          <p:cNvGrpSpPr/>
          <p:nvPr/>
        </p:nvGrpSpPr>
        <p:grpSpPr>
          <a:xfrm>
            <a:off x="4692790" y="4665103"/>
            <a:ext cx="1982844" cy="315311"/>
            <a:chOff x="6095998" y="-840183"/>
            <a:chExt cx="1982844" cy="315311"/>
          </a:xfrm>
        </p:grpSpPr>
        <p:sp>
          <p:nvSpPr>
            <p:cNvPr id="9224" name="Rounded Rectangle 9223">
              <a:extLst>
                <a:ext uri="{FF2B5EF4-FFF2-40B4-BE49-F238E27FC236}">
                  <a16:creationId xmlns:a16="http://schemas.microsoft.com/office/drawing/2014/main" id="{0252EE42-751B-D4D2-5D1E-F0E8421B7591}"/>
                </a:ext>
              </a:extLst>
            </p:cNvPr>
            <p:cNvSpPr/>
            <p:nvPr/>
          </p:nvSpPr>
          <p:spPr bwMode="auto">
            <a:xfrm>
              <a:off x="6095999" y="-840183"/>
              <a:ext cx="1982843" cy="315311"/>
            </a:xfrm>
            <a:prstGeom prst="round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25" name="TextBox 9224">
              <a:extLst>
                <a:ext uri="{FF2B5EF4-FFF2-40B4-BE49-F238E27FC236}">
                  <a16:creationId xmlns:a16="http://schemas.microsoft.com/office/drawing/2014/main" id="{0E91F9D9-05F4-A683-C992-FBC2C3BA1D8D}"/>
                </a:ext>
              </a:extLst>
            </p:cNvPr>
            <p:cNvSpPr txBox="1"/>
            <p:nvPr/>
          </p:nvSpPr>
          <p:spPr bwMode="auto">
            <a:xfrm>
              <a:off x="6095998" y="-830309"/>
              <a:ext cx="198284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Cortisol</a:t>
              </a:r>
            </a:p>
          </p:txBody>
        </p:sp>
      </p:grpSp>
      <p:grpSp>
        <p:nvGrpSpPr>
          <p:cNvPr id="9241" name="Group 9240">
            <a:extLst>
              <a:ext uri="{FF2B5EF4-FFF2-40B4-BE49-F238E27FC236}">
                <a16:creationId xmlns:a16="http://schemas.microsoft.com/office/drawing/2014/main" id="{69E94BE1-04F9-83C1-2783-06239885B395}"/>
              </a:ext>
            </a:extLst>
          </p:cNvPr>
          <p:cNvGrpSpPr/>
          <p:nvPr/>
        </p:nvGrpSpPr>
        <p:grpSpPr>
          <a:xfrm>
            <a:off x="7332561" y="3193884"/>
            <a:ext cx="1550438" cy="315311"/>
            <a:chOff x="6095996" y="-840183"/>
            <a:chExt cx="1550438" cy="315311"/>
          </a:xfrm>
        </p:grpSpPr>
        <p:sp>
          <p:nvSpPr>
            <p:cNvPr id="9242" name="Rounded Rectangle 9241">
              <a:extLst>
                <a:ext uri="{FF2B5EF4-FFF2-40B4-BE49-F238E27FC236}">
                  <a16:creationId xmlns:a16="http://schemas.microsoft.com/office/drawing/2014/main" id="{50094D97-C76E-9FCF-54E1-B81EF39E044B}"/>
                </a:ext>
              </a:extLst>
            </p:cNvPr>
            <p:cNvSpPr/>
            <p:nvPr/>
          </p:nvSpPr>
          <p:spPr bwMode="auto">
            <a:xfrm>
              <a:off x="6096000" y="-840183"/>
              <a:ext cx="1550434" cy="315311"/>
            </a:xfrm>
            <a:prstGeom prst="round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43" name="TextBox 9242">
              <a:extLst>
                <a:ext uri="{FF2B5EF4-FFF2-40B4-BE49-F238E27FC236}">
                  <a16:creationId xmlns:a16="http://schemas.microsoft.com/office/drawing/2014/main" id="{BC2879AE-82B4-41DC-AC3D-893D291CA581}"/>
                </a:ext>
              </a:extLst>
            </p:cNvPr>
            <p:cNvSpPr txBox="1"/>
            <p:nvPr/>
          </p:nvSpPr>
          <p:spPr bwMode="auto">
            <a:xfrm>
              <a:off x="6095996" y="-819593"/>
              <a:ext cx="155043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DHEA-S</a:t>
              </a:r>
            </a:p>
          </p:txBody>
        </p:sp>
      </p:grpSp>
      <p:grpSp>
        <p:nvGrpSpPr>
          <p:cNvPr id="9244" name="Group 9243">
            <a:extLst>
              <a:ext uri="{FF2B5EF4-FFF2-40B4-BE49-F238E27FC236}">
                <a16:creationId xmlns:a16="http://schemas.microsoft.com/office/drawing/2014/main" id="{09E85276-75DF-B75F-6BBB-7FBEFF31CB30}"/>
              </a:ext>
            </a:extLst>
          </p:cNvPr>
          <p:cNvGrpSpPr/>
          <p:nvPr/>
        </p:nvGrpSpPr>
        <p:grpSpPr>
          <a:xfrm>
            <a:off x="7332553" y="4175205"/>
            <a:ext cx="1550438" cy="315311"/>
            <a:chOff x="6095996" y="-840183"/>
            <a:chExt cx="1550438" cy="315311"/>
          </a:xfrm>
        </p:grpSpPr>
        <p:sp>
          <p:nvSpPr>
            <p:cNvPr id="9245" name="Rounded Rectangle 9244">
              <a:extLst>
                <a:ext uri="{FF2B5EF4-FFF2-40B4-BE49-F238E27FC236}">
                  <a16:creationId xmlns:a16="http://schemas.microsoft.com/office/drawing/2014/main" id="{3F0D2B36-3DB0-A7F8-56A4-3DC82811B2E5}"/>
                </a:ext>
              </a:extLst>
            </p:cNvPr>
            <p:cNvSpPr/>
            <p:nvPr/>
          </p:nvSpPr>
          <p:spPr bwMode="auto">
            <a:xfrm>
              <a:off x="6096000" y="-840183"/>
              <a:ext cx="1550434" cy="315311"/>
            </a:xfrm>
            <a:prstGeom prst="round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46" name="TextBox 9245">
              <a:extLst>
                <a:ext uri="{FF2B5EF4-FFF2-40B4-BE49-F238E27FC236}">
                  <a16:creationId xmlns:a16="http://schemas.microsoft.com/office/drawing/2014/main" id="{820D0000-4B0B-89B5-60C0-51BE5234CB64}"/>
                </a:ext>
              </a:extLst>
            </p:cNvPr>
            <p:cNvSpPr txBox="1"/>
            <p:nvPr/>
          </p:nvSpPr>
          <p:spPr bwMode="auto">
            <a:xfrm>
              <a:off x="6095996" y="-819593"/>
              <a:ext cx="155043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Androstenedione</a:t>
              </a:r>
            </a:p>
          </p:txBody>
        </p:sp>
      </p:grpSp>
      <p:grpSp>
        <p:nvGrpSpPr>
          <p:cNvPr id="9247" name="Group 9246">
            <a:extLst>
              <a:ext uri="{FF2B5EF4-FFF2-40B4-BE49-F238E27FC236}">
                <a16:creationId xmlns:a16="http://schemas.microsoft.com/office/drawing/2014/main" id="{3BFCB787-965A-9226-B3B6-BE4434700BB0}"/>
              </a:ext>
            </a:extLst>
          </p:cNvPr>
          <p:cNvGrpSpPr/>
          <p:nvPr/>
        </p:nvGrpSpPr>
        <p:grpSpPr>
          <a:xfrm>
            <a:off x="7332557" y="3671760"/>
            <a:ext cx="1550438" cy="315311"/>
            <a:chOff x="6095996" y="-840183"/>
            <a:chExt cx="1550438" cy="315311"/>
          </a:xfrm>
        </p:grpSpPr>
        <p:sp>
          <p:nvSpPr>
            <p:cNvPr id="9248" name="Rounded Rectangle 9247">
              <a:extLst>
                <a:ext uri="{FF2B5EF4-FFF2-40B4-BE49-F238E27FC236}">
                  <a16:creationId xmlns:a16="http://schemas.microsoft.com/office/drawing/2014/main" id="{AD72EA84-85C3-7ADE-3A82-57D44FFA432F}"/>
                </a:ext>
              </a:extLst>
            </p:cNvPr>
            <p:cNvSpPr/>
            <p:nvPr/>
          </p:nvSpPr>
          <p:spPr bwMode="auto">
            <a:xfrm>
              <a:off x="6096000" y="-840183"/>
              <a:ext cx="1550434" cy="315311"/>
            </a:xfrm>
            <a:prstGeom prst="round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49" name="TextBox 9248">
              <a:extLst>
                <a:ext uri="{FF2B5EF4-FFF2-40B4-BE49-F238E27FC236}">
                  <a16:creationId xmlns:a16="http://schemas.microsoft.com/office/drawing/2014/main" id="{0A2B5829-8B5F-E915-BD1B-7342583CE2E5}"/>
                </a:ext>
              </a:extLst>
            </p:cNvPr>
            <p:cNvSpPr txBox="1"/>
            <p:nvPr/>
          </p:nvSpPr>
          <p:spPr bwMode="auto">
            <a:xfrm>
              <a:off x="6095996" y="-819593"/>
              <a:ext cx="155043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DHEA-S</a:t>
              </a:r>
            </a:p>
          </p:txBody>
        </p:sp>
      </p:grpSp>
      <p:grpSp>
        <p:nvGrpSpPr>
          <p:cNvPr id="9250" name="Group 9249">
            <a:extLst>
              <a:ext uri="{FF2B5EF4-FFF2-40B4-BE49-F238E27FC236}">
                <a16:creationId xmlns:a16="http://schemas.microsoft.com/office/drawing/2014/main" id="{E3925CC1-4A2F-C28E-F485-1AD55B29B845}"/>
              </a:ext>
            </a:extLst>
          </p:cNvPr>
          <p:cNvGrpSpPr/>
          <p:nvPr/>
        </p:nvGrpSpPr>
        <p:grpSpPr>
          <a:xfrm>
            <a:off x="9539906" y="3193884"/>
            <a:ext cx="2324100" cy="315311"/>
            <a:chOff x="6095996" y="-840183"/>
            <a:chExt cx="2442504" cy="315311"/>
          </a:xfrm>
        </p:grpSpPr>
        <p:sp>
          <p:nvSpPr>
            <p:cNvPr id="9251" name="Rounded Rectangle 9250">
              <a:extLst>
                <a:ext uri="{FF2B5EF4-FFF2-40B4-BE49-F238E27FC236}">
                  <a16:creationId xmlns:a16="http://schemas.microsoft.com/office/drawing/2014/main" id="{E4BD3304-8B5F-606F-4B59-877A2BFB6E84}"/>
                </a:ext>
              </a:extLst>
            </p:cNvPr>
            <p:cNvSpPr/>
            <p:nvPr/>
          </p:nvSpPr>
          <p:spPr bwMode="auto">
            <a:xfrm>
              <a:off x="6096000" y="-840183"/>
              <a:ext cx="2442500" cy="315311"/>
            </a:xfrm>
            <a:prstGeom prst="round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52" name="TextBox 9251">
              <a:extLst>
                <a:ext uri="{FF2B5EF4-FFF2-40B4-BE49-F238E27FC236}">
                  <a16:creationId xmlns:a16="http://schemas.microsoft.com/office/drawing/2014/main" id="{53D5B7F5-3E02-4785-9CD6-59D4B8E73AD2}"/>
                </a:ext>
              </a:extLst>
            </p:cNvPr>
            <p:cNvSpPr txBox="1"/>
            <p:nvPr/>
          </p:nvSpPr>
          <p:spPr bwMode="auto">
            <a:xfrm>
              <a:off x="6095996" y="-836525"/>
              <a:ext cx="24425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Androsta-5-ene 3β, 17β-diol</a:t>
              </a:r>
            </a:p>
          </p:txBody>
        </p:sp>
      </p:grpSp>
      <p:grpSp>
        <p:nvGrpSpPr>
          <p:cNvPr id="9259" name="Group 9258">
            <a:extLst>
              <a:ext uri="{FF2B5EF4-FFF2-40B4-BE49-F238E27FC236}">
                <a16:creationId xmlns:a16="http://schemas.microsoft.com/office/drawing/2014/main" id="{0C3E2253-F4FD-440A-904D-4040656402F5}"/>
              </a:ext>
            </a:extLst>
          </p:cNvPr>
          <p:cNvGrpSpPr/>
          <p:nvPr/>
        </p:nvGrpSpPr>
        <p:grpSpPr>
          <a:xfrm>
            <a:off x="9539906" y="3671760"/>
            <a:ext cx="2324100" cy="315311"/>
            <a:chOff x="6095996" y="-840183"/>
            <a:chExt cx="2442504" cy="315311"/>
          </a:xfrm>
        </p:grpSpPr>
        <p:sp>
          <p:nvSpPr>
            <p:cNvPr id="9260" name="Rounded Rectangle 9259">
              <a:extLst>
                <a:ext uri="{FF2B5EF4-FFF2-40B4-BE49-F238E27FC236}">
                  <a16:creationId xmlns:a16="http://schemas.microsoft.com/office/drawing/2014/main" id="{601AA256-4269-0DA5-39FA-04718A9143E8}"/>
                </a:ext>
              </a:extLst>
            </p:cNvPr>
            <p:cNvSpPr/>
            <p:nvPr/>
          </p:nvSpPr>
          <p:spPr bwMode="auto">
            <a:xfrm>
              <a:off x="6096000" y="-840183"/>
              <a:ext cx="2442500" cy="315311"/>
            </a:xfrm>
            <a:prstGeom prst="round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61" name="TextBox 9260">
              <a:extLst>
                <a:ext uri="{FF2B5EF4-FFF2-40B4-BE49-F238E27FC236}">
                  <a16:creationId xmlns:a16="http://schemas.microsoft.com/office/drawing/2014/main" id="{ABCB1FD1-096F-7929-06A2-0C1427E06896}"/>
                </a:ext>
              </a:extLst>
            </p:cNvPr>
            <p:cNvSpPr txBox="1"/>
            <p:nvPr/>
          </p:nvSpPr>
          <p:spPr bwMode="auto">
            <a:xfrm>
              <a:off x="6095996" y="-836525"/>
              <a:ext cx="24425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Testosterone</a:t>
              </a:r>
            </a:p>
          </p:txBody>
        </p:sp>
      </p:grpSp>
      <p:grpSp>
        <p:nvGrpSpPr>
          <p:cNvPr id="9262" name="Group 9261">
            <a:extLst>
              <a:ext uri="{FF2B5EF4-FFF2-40B4-BE49-F238E27FC236}">
                <a16:creationId xmlns:a16="http://schemas.microsoft.com/office/drawing/2014/main" id="{213221CA-CF1D-9FA5-A246-F9834513C795}"/>
              </a:ext>
            </a:extLst>
          </p:cNvPr>
          <p:cNvGrpSpPr/>
          <p:nvPr/>
        </p:nvGrpSpPr>
        <p:grpSpPr>
          <a:xfrm>
            <a:off x="9539906" y="4175205"/>
            <a:ext cx="2324100" cy="315311"/>
            <a:chOff x="6095996" y="-840183"/>
            <a:chExt cx="2442504" cy="315311"/>
          </a:xfrm>
        </p:grpSpPr>
        <p:sp>
          <p:nvSpPr>
            <p:cNvPr id="9263" name="Rounded Rectangle 9262">
              <a:extLst>
                <a:ext uri="{FF2B5EF4-FFF2-40B4-BE49-F238E27FC236}">
                  <a16:creationId xmlns:a16="http://schemas.microsoft.com/office/drawing/2014/main" id="{DF44738E-699E-693F-2EB5-5A2A20DDC76F}"/>
                </a:ext>
              </a:extLst>
            </p:cNvPr>
            <p:cNvSpPr/>
            <p:nvPr/>
          </p:nvSpPr>
          <p:spPr bwMode="auto">
            <a:xfrm>
              <a:off x="6096000" y="-840183"/>
              <a:ext cx="2442500" cy="315311"/>
            </a:xfrm>
            <a:prstGeom prst="round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64" name="TextBox 9263">
              <a:extLst>
                <a:ext uri="{FF2B5EF4-FFF2-40B4-BE49-F238E27FC236}">
                  <a16:creationId xmlns:a16="http://schemas.microsoft.com/office/drawing/2014/main" id="{EC1416F3-F4E1-23C5-EC4C-A8F62E8A0942}"/>
                </a:ext>
              </a:extLst>
            </p:cNvPr>
            <p:cNvSpPr txBox="1"/>
            <p:nvPr/>
          </p:nvSpPr>
          <p:spPr bwMode="auto">
            <a:xfrm>
              <a:off x="6095996" y="-836525"/>
              <a:ext cx="24425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Dihydrotestosterone</a:t>
              </a:r>
            </a:p>
          </p:txBody>
        </p:sp>
      </p:grpSp>
      <p:grpSp>
        <p:nvGrpSpPr>
          <p:cNvPr id="9272" name="Group 9271">
            <a:extLst>
              <a:ext uri="{FF2B5EF4-FFF2-40B4-BE49-F238E27FC236}">
                <a16:creationId xmlns:a16="http://schemas.microsoft.com/office/drawing/2014/main" id="{5ECF57D2-D18A-1FA2-8D35-62D4EBA4D3B8}"/>
              </a:ext>
            </a:extLst>
          </p:cNvPr>
          <p:cNvGrpSpPr/>
          <p:nvPr/>
        </p:nvGrpSpPr>
        <p:grpSpPr>
          <a:xfrm>
            <a:off x="4076295" y="6011485"/>
            <a:ext cx="1437374" cy="369332"/>
            <a:chOff x="4509103" y="6082397"/>
            <a:chExt cx="1437374" cy="369332"/>
          </a:xfrm>
        </p:grpSpPr>
        <p:cxnSp>
          <p:nvCxnSpPr>
            <p:cNvPr id="9267" name="Straight Arrow Connector 9266">
              <a:extLst>
                <a:ext uri="{FF2B5EF4-FFF2-40B4-BE49-F238E27FC236}">
                  <a16:creationId xmlns:a16="http://schemas.microsoft.com/office/drawing/2014/main" id="{DEB44856-FCC0-587F-1372-4B8ED69E0A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09103" y="6267063"/>
              <a:ext cx="1437374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9271" name="Group 9270">
              <a:extLst>
                <a:ext uri="{FF2B5EF4-FFF2-40B4-BE49-F238E27FC236}">
                  <a16:creationId xmlns:a16="http://schemas.microsoft.com/office/drawing/2014/main" id="{144FED04-2F5F-ECDE-9B87-70B0A88CA7A6}"/>
                </a:ext>
              </a:extLst>
            </p:cNvPr>
            <p:cNvGrpSpPr/>
            <p:nvPr/>
          </p:nvGrpSpPr>
          <p:grpSpPr>
            <a:xfrm>
              <a:off x="5054369" y="6082397"/>
              <a:ext cx="346842" cy="369332"/>
              <a:chOff x="11833992" y="2626195"/>
              <a:chExt cx="346842" cy="369332"/>
            </a:xfrm>
          </p:grpSpPr>
          <p:sp>
            <p:nvSpPr>
              <p:cNvPr id="9269" name="Oval 9268">
                <a:extLst>
                  <a:ext uri="{FF2B5EF4-FFF2-40B4-BE49-F238E27FC236}">
                    <a16:creationId xmlns:a16="http://schemas.microsoft.com/office/drawing/2014/main" id="{BF915385-F2C5-5699-C67F-0D7AAC3470EC}"/>
                  </a:ext>
                </a:extLst>
              </p:cNvPr>
              <p:cNvSpPr/>
              <p:nvPr/>
            </p:nvSpPr>
            <p:spPr bwMode="auto">
              <a:xfrm>
                <a:off x="11908221" y="2722179"/>
                <a:ext cx="198384" cy="198384"/>
              </a:xfrm>
              <a:prstGeom prst="ellipse">
                <a:avLst/>
              </a:prstGeom>
              <a:solidFill>
                <a:schemeClr val="accent5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70" name="TextBox 9269">
                <a:extLst>
                  <a:ext uri="{FF2B5EF4-FFF2-40B4-BE49-F238E27FC236}">
                    <a16:creationId xmlns:a16="http://schemas.microsoft.com/office/drawing/2014/main" id="{F0697661-D938-E36D-DD79-7CCE79879EC8}"/>
                  </a:ext>
                </a:extLst>
              </p:cNvPr>
              <p:cNvSpPr txBox="1"/>
              <p:nvPr/>
            </p:nvSpPr>
            <p:spPr bwMode="auto">
              <a:xfrm>
                <a:off x="11833992" y="2626195"/>
                <a:ext cx="3468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x</a:t>
                </a:r>
              </a:p>
            </p:txBody>
          </p:sp>
        </p:grpSp>
      </p:grpSp>
      <p:grpSp>
        <p:nvGrpSpPr>
          <p:cNvPr id="9298" name="Group 9297">
            <a:extLst>
              <a:ext uri="{FF2B5EF4-FFF2-40B4-BE49-F238E27FC236}">
                <a16:creationId xmlns:a16="http://schemas.microsoft.com/office/drawing/2014/main" id="{67505909-EB37-F571-10B0-9267619BFCDF}"/>
              </a:ext>
            </a:extLst>
          </p:cNvPr>
          <p:cNvGrpSpPr/>
          <p:nvPr/>
        </p:nvGrpSpPr>
        <p:grpSpPr>
          <a:xfrm>
            <a:off x="4010274" y="3173714"/>
            <a:ext cx="685516" cy="369332"/>
            <a:chOff x="4443082" y="3444322"/>
            <a:chExt cx="685516" cy="369332"/>
          </a:xfrm>
        </p:grpSpPr>
        <p:cxnSp>
          <p:nvCxnSpPr>
            <p:cNvPr id="9279" name="Straight Arrow Connector 9278">
              <a:extLst>
                <a:ext uri="{FF2B5EF4-FFF2-40B4-BE49-F238E27FC236}">
                  <a16:creationId xmlns:a16="http://schemas.microsoft.com/office/drawing/2014/main" id="{F93D44AA-41F7-17E9-8253-E2B77C644FC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43082" y="3639498"/>
              <a:ext cx="685516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9280" name="Group 9279">
              <a:extLst>
                <a:ext uri="{FF2B5EF4-FFF2-40B4-BE49-F238E27FC236}">
                  <a16:creationId xmlns:a16="http://schemas.microsoft.com/office/drawing/2014/main" id="{BF7F86F2-26F2-6277-F9DD-EDE00626B766}"/>
                </a:ext>
              </a:extLst>
            </p:cNvPr>
            <p:cNvGrpSpPr/>
            <p:nvPr/>
          </p:nvGrpSpPr>
          <p:grpSpPr>
            <a:xfrm>
              <a:off x="4587265" y="3444322"/>
              <a:ext cx="346842" cy="369332"/>
              <a:chOff x="11833992" y="2626195"/>
              <a:chExt cx="346842" cy="369332"/>
            </a:xfrm>
          </p:grpSpPr>
          <p:sp>
            <p:nvSpPr>
              <p:cNvPr id="9281" name="Oval 9280">
                <a:extLst>
                  <a:ext uri="{FF2B5EF4-FFF2-40B4-BE49-F238E27FC236}">
                    <a16:creationId xmlns:a16="http://schemas.microsoft.com/office/drawing/2014/main" id="{60875667-44E5-6287-359A-B0CE1DF56C6F}"/>
                  </a:ext>
                </a:extLst>
              </p:cNvPr>
              <p:cNvSpPr/>
              <p:nvPr/>
            </p:nvSpPr>
            <p:spPr bwMode="auto">
              <a:xfrm>
                <a:off x="11908221" y="2722179"/>
                <a:ext cx="198384" cy="198384"/>
              </a:xfrm>
              <a:prstGeom prst="ellipse">
                <a:avLst/>
              </a:prstGeom>
              <a:solidFill>
                <a:schemeClr val="accent5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82" name="TextBox 9281">
                <a:extLst>
                  <a:ext uri="{FF2B5EF4-FFF2-40B4-BE49-F238E27FC236}">
                    <a16:creationId xmlns:a16="http://schemas.microsoft.com/office/drawing/2014/main" id="{45B6E063-ED36-07A0-C402-F9747AB3D794}"/>
                  </a:ext>
                </a:extLst>
              </p:cNvPr>
              <p:cNvSpPr txBox="1"/>
              <p:nvPr/>
            </p:nvSpPr>
            <p:spPr bwMode="auto">
              <a:xfrm>
                <a:off x="11833992" y="2626195"/>
                <a:ext cx="3468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x</a:t>
                </a:r>
              </a:p>
            </p:txBody>
          </p:sp>
        </p:grpSp>
      </p:grpSp>
      <p:sp>
        <p:nvSpPr>
          <p:cNvPr id="9283" name="TextBox 9282">
            <a:extLst>
              <a:ext uri="{FF2B5EF4-FFF2-40B4-BE49-F238E27FC236}">
                <a16:creationId xmlns:a16="http://schemas.microsoft.com/office/drawing/2014/main" id="{18DD5E62-684F-4D2D-6194-E90DAB6035FB}"/>
              </a:ext>
            </a:extLst>
          </p:cNvPr>
          <p:cNvSpPr txBox="1"/>
          <p:nvPr/>
        </p:nvSpPr>
        <p:spPr bwMode="auto">
          <a:xfrm>
            <a:off x="349597" y="2217827"/>
            <a:ext cx="15852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Tissues producing steroid hormones in a male body</a:t>
            </a:r>
          </a:p>
        </p:txBody>
      </p:sp>
      <p:cxnSp>
        <p:nvCxnSpPr>
          <p:cNvPr id="9284" name="Straight Arrow Connector 9283">
            <a:extLst>
              <a:ext uri="{FF2B5EF4-FFF2-40B4-BE49-F238E27FC236}">
                <a16:creationId xmlns:a16="http://schemas.microsoft.com/office/drawing/2014/main" id="{4E2B42C2-C9AC-68B2-2D31-FD16E808ACB5}"/>
              </a:ext>
            </a:extLst>
          </p:cNvPr>
          <p:cNvCxnSpPr>
            <a:cxnSpLocks/>
          </p:cNvCxnSpPr>
          <p:nvPr/>
        </p:nvCxnSpPr>
        <p:spPr bwMode="auto">
          <a:xfrm>
            <a:off x="2808488" y="2921581"/>
            <a:ext cx="319295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286" name="Straight Arrow Connector 9285">
            <a:extLst>
              <a:ext uri="{FF2B5EF4-FFF2-40B4-BE49-F238E27FC236}">
                <a16:creationId xmlns:a16="http://schemas.microsoft.com/office/drawing/2014/main" id="{3A9EB803-A994-7F42-EBEB-E6BD58B9EFCA}"/>
              </a:ext>
            </a:extLst>
          </p:cNvPr>
          <p:cNvCxnSpPr>
            <a:cxnSpLocks/>
          </p:cNvCxnSpPr>
          <p:nvPr/>
        </p:nvCxnSpPr>
        <p:spPr bwMode="auto">
          <a:xfrm>
            <a:off x="3248931" y="2715155"/>
            <a:ext cx="0" cy="48527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9289" name="Group 9288">
            <a:extLst>
              <a:ext uri="{FF2B5EF4-FFF2-40B4-BE49-F238E27FC236}">
                <a16:creationId xmlns:a16="http://schemas.microsoft.com/office/drawing/2014/main" id="{97C69838-803C-A7E5-7DF8-43DF6D5DE429}"/>
              </a:ext>
            </a:extLst>
          </p:cNvPr>
          <p:cNvGrpSpPr/>
          <p:nvPr/>
        </p:nvGrpSpPr>
        <p:grpSpPr>
          <a:xfrm>
            <a:off x="3070688" y="2727730"/>
            <a:ext cx="346842" cy="369332"/>
            <a:chOff x="11833992" y="2627193"/>
            <a:chExt cx="346842" cy="369332"/>
          </a:xfrm>
        </p:grpSpPr>
        <p:sp>
          <p:nvSpPr>
            <p:cNvPr id="9290" name="Oval 9289">
              <a:extLst>
                <a:ext uri="{FF2B5EF4-FFF2-40B4-BE49-F238E27FC236}">
                  <a16:creationId xmlns:a16="http://schemas.microsoft.com/office/drawing/2014/main" id="{C3F7E481-99A2-5F54-F4FC-AACCC86EEE6B}"/>
                </a:ext>
              </a:extLst>
            </p:cNvPr>
            <p:cNvSpPr/>
            <p:nvPr/>
          </p:nvSpPr>
          <p:spPr bwMode="auto">
            <a:xfrm>
              <a:off x="11908221" y="2722179"/>
              <a:ext cx="198384" cy="198384"/>
            </a:xfrm>
            <a:prstGeom prst="ellipse">
              <a:avLst/>
            </a:prstGeom>
            <a:solidFill>
              <a:srgbClr val="C00000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91" name="TextBox 9290">
              <a:extLst>
                <a:ext uri="{FF2B5EF4-FFF2-40B4-BE49-F238E27FC236}">
                  <a16:creationId xmlns:a16="http://schemas.microsoft.com/office/drawing/2014/main" id="{9A70C1C0-69BE-4AB3-CEF5-5D7438AC249E}"/>
                </a:ext>
              </a:extLst>
            </p:cNvPr>
            <p:cNvSpPr txBox="1"/>
            <p:nvPr/>
          </p:nvSpPr>
          <p:spPr bwMode="auto">
            <a:xfrm>
              <a:off x="11833992" y="2627193"/>
              <a:ext cx="346842" cy="3693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x</a:t>
              </a:r>
            </a:p>
          </p:txBody>
        </p:sp>
      </p:grpSp>
      <p:grpSp>
        <p:nvGrpSpPr>
          <p:cNvPr id="9299" name="Group 9298">
            <a:extLst>
              <a:ext uri="{FF2B5EF4-FFF2-40B4-BE49-F238E27FC236}">
                <a16:creationId xmlns:a16="http://schemas.microsoft.com/office/drawing/2014/main" id="{E642E0DC-8F6D-F8F2-E871-91360DAB7F29}"/>
              </a:ext>
            </a:extLst>
          </p:cNvPr>
          <p:cNvGrpSpPr/>
          <p:nvPr/>
        </p:nvGrpSpPr>
        <p:grpSpPr>
          <a:xfrm>
            <a:off x="4010274" y="3644749"/>
            <a:ext cx="685516" cy="369332"/>
            <a:chOff x="4443082" y="3444322"/>
            <a:chExt cx="685516" cy="369332"/>
          </a:xfrm>
        </p:grpSpPr>
        <p:cxnSp>
          <p:nvCxnSpPr>
            <p:cNvPr id="9300" name="Straight Arrow Connector 9299">
              <a:extLst>
                <a:ext uri="{FF2B5EF4-FFF2-40B4-BE49-F238E27FC236}">
                  <a16:creationId xmlns:a16="http://schemas.microsoft.com/office/drawing/2014/main" id="{71B2E801-6892-8B37-804A-AC5C8E1B08E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43082" y="3639498"/>
              <a:ext cx="685516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9301" name="Group 9300">
              <a:extLst>
                <a:ext uri="{FF2B5EF4-FFF2-40B4-BE49-F238E27FC236}">
                  <a16:creationId xmlns:a16="http://schemas.microsoft.com/office/drawing/2014/main" id="{83EFFF4F-01E3-470A-5780-A9905FC9EE3A}"/>
                </a:ext>
              </a:extLst>
            </p:cNvPr>
            <p:cNvGrpSpPr/>
            <p:nvPr/>
          </p:nvGrpSpPr>
          <p:grpSpPr>
            <a:xfrm>
              <a:off x="4587265" y="3444322"/>
              <a:ext cx="346842" cy="369332"/>
              <a:chOff x="11833992" y="2626195"/>
              <a:chExt cx="346842" cy="369332"/>
            </a:xfrm>
          </p:grpSpPr>
          <p:sp>
            <p:nvSpPr>
              <p:cNvPr id="9302" name="Oval 9301">
                <a:extLst>
                  <a:ext uri="{FF2B5EF4-FFF2-40B4-BE49-F238E27FC236}">
                    <a16:creationId xmlns:a16="http://schemas.microsoft.com/office/drawing/2014/main" id="{9EEA05D2-1E56-31EF-7EA0-1CAFDBBE362C}"/>
                  </a:ext>
                </a:extLst>
              </p:cNvPr>
              <p:cNvSpPr/>
              <p:nvPr/>
            </p:nvSpPr>
            <p:spPr bwMode="auto">
              <a:xfrm>
                <a:off x="11908221" y="2722179"/>
                <a:ext cx="198384" cy="198384"/>
              </a:xfrm>
              <a:prstGeom prst="ellipse">
                <a:avLst/>
              </a:prstGeom>
              <a:solidFill>
                <a:schemeClr val="accent5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303" name="TextBox 9302">
                <a:extLst>
                  <a:ext uri="{FF2B5EF4-FFF2-40B4-BE49-F238E27FC236}">
                    <a16:creationId xmlns:a16="http://schemas.microsoft.com/office/drawing/2014/main" id="{987FE9C1-1CCE-2828-6AD9-0E1B3EE8D8A4}"/>
                  </a:ext>
                </a:extLst>
              </p:cNvPr>
              <p:cNvSpPr txBox="1"/>
              <p:nvPr/>
            </p:nvSpPr>
            <p:spPr bwMode="auto">
              <a:xfrm>
                <a:off x="11833992" y="2626195"/>
                <a:ext cx="3468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Arial" panose="020B0604020202020204" pitchFamily="34" charset="0"/>
                  </a:rPr>
                  <a:t>x</a:t>
                </a:r>
              </a:p>
            </p:txBody>
          </p:sp>
        </p:grpSp>
      </p:grpSp>
      <p:sp>
        <p:nvSpPr>
          <p:cNvPr id="9312" name="TextBox 9311">
            <a:extLst>
              <a:ext uri="{FF2B5EF4-FFF2-40B4-BE49-F238E27FC236}">
                <a16:creationId xmlns:a16="http://schemas.microsoft.com/office/drawing/2014/main" id="{6D4542C6-46E6-1387-F43F-22F11768A4F2}"/>
              </a:ext>
            </a:extLst>
          </p:cNvPr>
          <p:cNvSpPr txBox="1"/>
          <p:nvPr/>
        </p:nvSpPr>
        <p:spPr bwMode="auto">
          <a:xfrm>
            <a:off x="2759047" y="3465741"/>
            <a:ext cx="119883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HSD3B</a:t>
            </a:r>
          </a:p>
        </p:txBody>
      </p:sp>
      <p:sp>
        <p:nvSpPr>
          <p:cNvPr id="9313" name="TextBox 9312">
            <a:extLst>
              <a:ext uri="{FF2B5EF4-FFF2-40B4-BE49-F238E27FC236}">
                <a16:creationId xmlns:a16="http://schemas.microsoft.com/office/drawing/2014/main" id="{6395CD99-AEB9-3AC4-B0DA-D4FD9C33CB95}"/>
              </a:ext>
            </a:extLst>
          </p:cNvPr>
          <p:cNvSpPr txBox="1"/>
          <p:nvPr/>
        </p:nvSpPr>
        <p:spPr bwMode="auto">
          <a:xfrm>
            <a:off x="2759047" y="3976186"/>
            <a:ext cx="119883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CYP21A1</a:t>
            </a:r>
          </a:p>
        </p:txBody>
      </p:sp>
      <p:sp>
        <p:nvSpPr>
          <p:cNvPr id="9314" name="TextBox 9313">
            <a:extLst>
              <a:ext uri="{FF2B5EF4-FFF2-40B4-BE49-F238E27FC236}">
                <a16:creationId xmlns:a16="http://schemas.microsoft.com/office/drawing/2014/main" id="{CFE5B704-E206-1EEE-8E51-9614A20B84BE}"/>
              </a:ext>
            </a:extLst>
          </p:cNvPr>
          <p:cNvSpPr txBox="1"/>
          <p:nvPr/>
        </p:nvSpPr>
        <p:spPr bwMode="auto">
          <a:xfrm>
            <a:off x="2759047" y="4458056"/>
            <a:ext cx="119883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CYP11B1</a:t>
            </a:r>
          </a:p>
        </p:txBody>
      </p:sp>
      <p:sp>
        <p:nvSpPr>
          <p:cNvPr id="9315" name="TextBox 9314">
            <a:extLst>
              <a:ext uri="{FF2B5EF4-FFF2-40B4-BE49-F238E27FC236}">
                <a16:creationId xmlns:a16="http://schemas.microsoft.com/office/drawing/2014/main" id="{EF8B4321-7129-8C65-5535-9BC3E475DC75}"/>
              </a:ext>
            </a:extLst>
          </p:cNvPr>
          <p:cNvSpPr txBox="1"/>
          <p:nvPr/>
        </p:nvSpPr>
        <p:spPr bwMode="auto">
          <a:xfrm>
            <a:off x="2759047" y="4939927"/>
            <a:ext cx="119883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CYP11B2</a:t>
            </a:r>
          </a:p>
        </p:txBody>
      </p:sp>
      <p:sp>
        <p:nvSpPr>
          <p:cNvPr id="9316" name="TextBox 9315">
            <a:extLst>
              <a:ext uri="{FF2B5EF4-FFF2-40B4-BE49-F238E27FC236}">
                <a16:creationId xmlns:a16="http://schemas.microsoft.com/office/drawing/2014/main" id="{5A80DCD8-CCBC-0A16-84E1-5F0F109A3ED4}"/>
              </a:ext>
            </a:extLst>
          </p:cNvPr>
          <p:cNvSpPr txBox="1"/>
          <p:nvPr/>
        </p:nvSpPr>
        <p:spPr bwMode="auto">
          <a:xfrm>
            <a:off x="3726087" y="2951679"/>
            <a:ext cx="1198836" cy="3706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Abiraterone</a:t>
            </a:r>
            <a:b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CYP17A1</a:t>
            </a:r>
          </a:p>
        </p:txBody>
      </p:sp>
      <p:sp>
        <p:nvSpPr>
          <p:cNvPr id="9317" name="TextBox 9316">
            <a:extLst>
              <a:ext uri="{FF2B5EF4-FFF2-40B4-BE49-F238E27FC236}">
                <a16:creationId xmlns:a16="http://schemas.microsoft.com/office/drawing/2014/main" id="{2348B0D7-9035-683C-AC42-7F5B18715929}"/>
              </a:ext>
            </a:extLst>
          </p:cNvPr>
          <p:cNvSpPr txBox="1"/>
          <p:nvPr/>
        </p:nvSpPr>
        <p:spPr bwMode="auto">
          <a:xfrm>
            <a:off x="6391617" y="3140166"/>
            <a:ext cx="1198836" cy="2321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CYP17A1</a:t>
            </a:r>
          </a:p>
        </p:txBody>
      </p:sp>
      <p:sp>
        <p:nvSpPr>
          <p:cNvPr id="9321" name="TextBox 9320">
            <a:extLst>
              <a:ext uri="{FF2B5EF4-FFF2-40B4-BE49-F238E27FC236}">
                <a16:creationId xmlns:a16="http://schemas.microsoft.com/office/drawing/2014/main" id="{C58B1CDB-C219-C8A3-5C68-C5525A7E51D7}"/>
              </a:ext>
            </a:extLst>
          </p:cNvPr>
          <p:cNvSpPr txBox="1"/>
          <p:nvPr/>
        </p:nvSpPr>
        <p:spPr bwMode="auto">
          <a:xfrm>
            <a:off x="5513669" y="3477104"/>
            <a:ext cx="119883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HSD3B</a:t>
            </a:r>
          </a:p>
        </p:txBody>
      </p:sp>
      <p:sp>
        <p:nvSpPr>
          <p:cNvPr id="9322" name="TextBox 9321">
            <a:extLst>
              <a:ext uri="{FF2B5EF4-FFF2-40B4-BE49-F238E27FC236}">
                <a16:creationId xmlns:a16="http://schemas.microsoft.com/office/drawing/2014/main" id="{1485F396-14FA-608C-023F-DFDE519B06EF}"/>
              </a:ext>
            </a:extLst>
          </p:cNvPr>
          <p:cNvSpPr txBox="1"/>
          <p:nvPr/>
        </p:nvSpPr>
        <p:spPr bwMode="auto">
          <a:xfrm>
            <a:off x="5513669" y="3958974"/>
            <a:ext cx="119883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CYP21A1</a:t>
            </a:r>
          </a:p>
        </p:txBody>
      </p:sp>
      <p:sp>
        <p:nvSpPr>
          <p:cNvPr id="9323" name="TextBox 9322">
            <a:extLst>
              <a:ext uri="{FF2B5EF4-FFF2-40B4-BE49-F238E27FC236}">
                <a16:creationId xmlns:a16="http://schemas.microsoft.com/office/drawing/2014/main" id="{3631BC27-8C15-F55D-6255-76AD8E28F067}"/>
              </a:ext>
            </a:extLst>
          </p:cNvPr>
          <p:cNvSpPr txBox="1"/>
          <p:nvPr/>
        </p:nvSpPr>
        <p:spPr bwMode="auto">
          <a:xfrm>
            <a:off x="5513669" y="4460879"/>
            <a:ext cx="119883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CYP11B1</a:t>
            </a:r>
          </a:p>
        </p:txBody>
      </p:sp>
      <p:grpSp>
        <p:nvGrpSpPr>
          <p:cNvPr id="9329" name="Group 9328">
            <a:extLst>
              <a:ext uri="{FF2B5EF4-FFF2-40B4-BE49-F238E27FC236}">
                <a16:creationId xmlns:a16="http://schemas.microsoft.com/office/drawing/2014/main" id="{1539DA2D-6E76-CB3E-3CF5-E813F53EF640}"/>
              </a:ext>
            </a:extLst>
          </p:cNvPr>
          <p:cNvGrpSpPr/>
          <p:nvPr/>
        </p:nvGrpSpPr>
        <p:grpSpPr>
          <a:xfrm>
            <a:off x="6696654" y="3366458"/>
            <a:ext cx="603072" cy="479210"/>
            <a:chOff x="7129462" y="3595026"/>
            <a:chExt cx="381852" cy="479210"/>
          </a:xfrm>
        </p:grpSpPr>
        <p:cxnSp>
          <p:nvCxnSpPr>
            <p:cNvPr id="9324" name="Straight Arrow Connector 9323">
              <a:extLst>
                <a:ext uri="{FF2B5EF4-FFF2-40B4-BE49-F238E27FC236}">
                  <a16:creationId xmlns:a16="http://schemas.microsoft.com/office/drawing/2014/main" id="{34A916ED-FC46-CD66-17AA-515CE3BA6B7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34803" y="3595026"/>
              <a:ext cx="376511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326" name="Straight Arrow Connector 9325">
              <a:extLst>
                <a:ext uri="{FF2B5EF4-FFF2-40B4-BE49-F238E27FC236}">
                  <a16:creationId xmlns:a16="http://schemas.microsoft.com/office/drawing/2014/main" id="{F14924A4-EC78-0851-62E6-6B5D9B8C947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29462" y="4074236"/>
              <a:ext cx="376511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9327" name="TextBox 9326">
            <a:extLst>
              <a:ext uri="{FF2B5EF4-FFF2-40B4-BE49-F238E27FC236}">
                <a16:creationId xmlns:a16="http://schemas.microsoft.com/office/drawing/2014/main" id="{6558FE6D-10E4-3F72-DD69-8AE840CEB5B2}"/>
              </a:ext>
            </a:extLst>
          </p:cNvPr>
          <p:cNvSpPr txBox="1"/>
          <p:nvPr/>
        </p:nvSpPr>
        <p:spPr bwMode="auto">
          <a:xfrm>
            <a:off x="3740451" y="3458293"/>
            <a:ext cx="1198836" cy="3706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Abiraterone</a:t>
            </a:r>
            <a:b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CYP17A1</a:t>
            </a:r>
          </a:p>
        </p:txBody>
      </p:sp>
      <p:sp>
        <p:nvSpPr>
          <p:cNvPr id="9328" name="TextBox 9327">
            <a:extLst>
              <a:ext uri="{FF2B5EF4-FFF2-40B4-BE49-F238E27FC236}">
                <a16:creationId xmlns:a16="http://schemas.microsoft.com/office/drawing/2014/main" id="{FE864D1E-5F11-F9F1-9F4D-ED72CF03D7C7}"/>
              </a:ext>
            </a:extLst>
          </p:cNvPr>
          <p:cNvSpPr txBox="1"/>
          <p:nvPr/>
        </p:nvSpPr>
        <p:spPr bwMode="auto">
          <a:xfrm>
            <a:off x="6387098" y="3618021"/>
            <a:ext cx="1198836" cy="2321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CYP17A1</a:t>
            </a:r>
          </a:p>
        </p:txBody>
      </p:sp>
      <p:sp>
        <p:nvSpPr>
          <p:cNvPr id="9330" name="TextBox 9329">
            <a:extLst>
              <a:ext uri="{FF2B5EF4-FFF2-40B4-BE49-F238E27FC236}">
                <a16:creationId xmlns:a16="http://schemas.microsoft.com/office/drawing/2014/main" id="{66671B10-E72C-F9D6-1AA1-60D0EDC8B14A}"/>
              </a:ext>
            </a:extLst>
          </p:cNvPr>
          <p:cNvSpPr txBox="1"/>
          <p:nvPr/>
        </p:nvSpPr>
        <p:spPr bwMode="auto">
          <a:xfrm>
            <a:off x="8594934" y="3136323"/>
            <a:ext cx="1198836" cy="2321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HSD17B3</a:t>
            </a:r>
          </a:p>
        </p:txBody>
      </p:sp>
      <p:grpSp>
        <p:nvGrpSpPr>
          <p:cNvPr id="9331" name="Group 9330">
            <a:extLst>
              <a:ext uri="{FF2B5EF4-FFF2-40B4-BE49-F238E27FC236}">
                <a16:creationId xmlns:a16="http://schemas.microsoft.com/office/drawing/2014/main" id="{5B94BBAC-088B-608F-F9CA-497B82DCA35D}"/>
              </a:ext>
            </a:extLst>
          </p:cNvPr>
          <p:cNvGrpSpPr/>
          <p:nvPr/>
        </p:nvGrpSpPr>
        <p:grpSpPr>
          <a:xfrm>
            <a:off x="8899971" y="3362615"/>
            <a:ext cx="603072" cy="479210"/>
            <a:chOff x="7129462" y="3595026"/>
            <a:chExt cx="381852" cy="479210"/>
          </a:xfrm>
        </p:grpSpPr>
        <p:cxnSp>
          <p:nvCxnSpPr>
            <p:cNvPr id="9332" name="Straight Arrow Connector 9331">
              <a:extLst>
                <a:ext uri="{FF2B5EF4-FFF2-40B4-BE49-F238E27FC236}">
                  <a16:creationId xmlns:a16="http://schemas.microsoft.com/office/drawing/2014/main" id="{AEAA75F4-42E3-B7DE-61E8-F3D84B98E01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34803" y="3595026"/>
              <a:ext cx="376511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333" name="Straight Arrow Connector 9332">
              <a:extLst>
                <a:ext uri="{FF2B5EF4-FFF2-40B4-BE49-F238E27FC236}">
                  <a16:creationId xmlns:a16="http://schemas.microsoft.com/office/drawing/2014/main" id="{756AE49F-261F-430E-940B-36EAE423EB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29462" y="4074236"/>
              <a:ext cx="376511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9334" name="TextBox 9333">
            <a:extLst>
              <a:ext uri="{FF2B5EF4-FFF2-40B4-BE49-F238E27FC236}">
                <a16:creationId xmlns:a16="http://schemas.microsoft.com/office/drawing/2014/main" id="{EB5D9227-4CC7-6F5B-C367-ED0AB94D24AA}"/>
              </a:ext>
            </a:extLst>
          </p:cNvPr>
          <p:cNvSpPr txBox="1"/>
          <p:nvPr/>
        </p:nvSpPr>
        <p:spPr bwMode="auto">
          <a:xfrm>
            <a:off x="8590415" y="3614178"/>
            <a:ext cx="1198836" cy="2321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HSD17B3</a:t>
            </a:r>
          </a:p>
        </p:txBody>
      </p:sp>
      <p:sp>
        <p:nvSpPr>
          <p:cNvPr id="9335" name="TextBox 9334">
            <a:extLst>
              <a:ext uri="{FF2B5EF4-FFF2-40B4-BE49-F238E27FC236}">
                <a16:creationId xmlns:a16="http://schemas.microsoft.com/office/drawing/2014/main" id="{76D21105-EFFB-982A-45A5-837594B543C9}"/>
              </a:ext>
            </a:extLst>
          </p:cNvPr>
          <p:cNvSpPr txBox="1"/>
          <p:nvPr/>
        </p:nvSpPr>
        <p:spPr bwMode="auto">
          <a:xfrm>
            <a:off x="7696359" y="3477104"/>
            <a:ext cx="119883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SULT2A</a:t>
            </a:r>
          </a:p>
        </p:txBody>
      </p:sp>
      <p:sp>
        <p:nvSpPr>
          <p:cNvPr id="9336" name="TextBox 9335">
            <a:extLst>
              <a:ext uri="{FF2B5EF4-FFF2-40B4-BE49-F238E27FC236}">
                <a16:creationId xmlns:a16="http://schemas.microsoft.com/office/drawing/2014/main" id="{6CF2DC8C-5329-B4DF-6624-47DA70C5481C}"/>
              </a:ext>
            </a:extLst>
          </p:cNvPr>
          <p:cNvSpPr txBox="1"/>
          <p:nvPr/>
        </p:nvSpPr>
        <p:spPr bwMode="auto">
          <a:xfrm>
            <a:off x="7696359" y="3958974"/>
            <a:ext cx="119883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HSD3B</a:t>
            </a:r>
          </a:p>
        </p:txBody>
      </p:sp>
      <p:sp>
        <p:nvSpPr>
          <p:cNvPr id="9337" name="TextBox 9336">
            <a:extLst>
              <a:ext uri="{FF2B5EF4-FFF2-40B4-BE49-F238E27FC236}">
                <a16:creationId xmlns:a16="http://schemas.microsoft.com/office/drawing/2014/main" id="{1D6620F3-E22C-2B4F-D673-48FF4B2E0027}"/>
              </a:ext>
            </a:extLst>
          </p:cNvPr>
          <p:cNvSpPr txBox="1"/>
          <p:nvPr/>
        </p:nvSpPr>
        <p:spPr bwMode="auto">
          <a:xfrm>
            <a:off x="10657103" y="3464756"/>
            <a:ext cx="119883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HSD3B</a:t>
            </a:r>
          </a:p>
        </p:txBody>
      </p:sp>
      <p:sp>
        <p:nvSpPr>
          <p:cNvPr id="9338" name="TextBox 9337">
            <a:extLst>
              <a:ext uri="{FF2B5EF4-FFF2-40B4-BE49-F238E27FC236}">
                <a16:creationId xmlns:a16="http://schemas.microsoft.com/office/drawing/2014/main" id="{40EEC1F9-67FE-D52D-6D6A-9A72492ADB72}"/>
              </a:ext>
            </a:extLst>
          </p:cNvPr>
          <p:cNvSpPr txBox="1"/>
          <p:nvPr/>
        </p:nvSpPr>
        <p:spPr bwMode="auto">
          <a:xfrm>
            <a:off x="10657103" y="3965676"/>
            <a:ext cx="119883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5-α reductase</a:t>
            </a:r>
          </a:p>
        </p:txBody>
      </p:sp>
      <p:pic>
        <p:nvPicPr>
          <p:cNvPr id="9349" name="Picture 9348">
            <a:extLst>
              <a:ext uri="{FF2B5EF4-FFF2-40B4-BE49-F238E27FC236}">
                <a16:creationId xmlns:a16="http://schemas.microsoft.com/office/drawing/2014/main" id="{EFB56F8C-3440-7433-1185-EA73662B7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478" y="3037130"/>
            <a:ext cx="1534708" cy="2577964"/>
          </a:xfrm>
          <a:prstGeom prst="rect">
            <a:avLst/>
          </a:prstGeom>
        </p:spPr>
      </p:pic>
      <p:sp>
        <p:nvSpPr>
          <p:cNvPr id="9356" name="Freeform 9355">
            <a:extLst>
              <a:ext uri="{FF2B5EF4-FFF2-40B4-BE49-F238E27FC236}">
                <a16:creationId xmlns:a16="http://schemas.microsoft.com/office/drawing/2014/main" id="{1B4883A8-21E3-797F-967A-F7A5DB8D660E}"/>
              </a:ext>
            </a:extLst>
          </p:cNvPr>
          <p:cNvSpPr/>
          <p:nvPr/>
        </p:nvSpPr>
        <p:spPr bwMode="auto">
          <a:xfrm>
            <a:off x="1518668" y="3005997"/>
            <a:ext cx="156509" cy="161862"/>
          </a:xfrm>
          <a:custGeom>
            <a:avLst/>
            <a:gdLst>
              <a:gd name="connsiteX0" fmla="*/ 89248 w 156509"/>
              <a:gd name="connsiteY0" fmla="*/ 126 h 161862"/>
              <a:gd name="connsiteX1" fmla="*/ 1842 w 156509"/>
              <a:gd name="connsiteY1" fmla="*/ 53915 h 161862"/>
              <a:gd name="connsiteX2" fmla="*/ 35460 w 156509"/>
              <a:gd name="connsiteY2" fmla="*/ 161491 h 161862"/>
              <a:gd name="connsiteX3" fmla="*/ 102695 w 156509"/>
              <a:gd name="connsiteY3" fmla="*/ 87532 h 161862"/>
              <a:gd name="connsiteX4" fmla="*/ 156483 w 156509"/>
              <a:gd name="connsiteY4" fmla="*/ 40468 h 161862"/>
              <a:gd name="connsiteX5" fmla="*/ 89248 w 156509"/>
              <a:gd name="connsiteY5" fmla="*/ 126 h 161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09" h="161862">
                <a:moveTo>
                  <a:pt x="89248" y="126"/>
                </a:moveTo>
                <a:cubicBezTo>
                  <a:pt x="63474" y="2367"/>
                  <a:pt x="10807" y="27021"/>
                  <a:pt x="1842" y="53915"/>
                </a:cubicBezTo>
                <a:cubicBezTo>
                  <a:pt x="-7123" y="80809"/>
                  <a:pt x="18651" y="155888"/>
                  <a:pt x="35460" y="161491"/>
                </a:cubicBezTo>
                <a:cubicBezTo>
                  <a:pt x="52269" y="167094"/>
                  <a:pt x="82525" y="107702"/>
                  <a:pt x="102695" y="87532"/>
                </a:cubicBezTo>
                <a:cubicBezTo>
                  <a:pt x="122865" y="67362"/>
                  <a:pt x="157604" y="55036"/>
                  <a:pt x="156483" y="40468"/>
                </a:cubicBezTo>
                <a:cubicBezTo>
                  <a:pt x="155362" y="25900"/>
                  <a:pt x="115022" y="-2115"/>
                  <a:pt x="89248" y="12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57" name="Freeform 9356">
            <a:extLst>
              <a:ext uri="{FF2B5EF4-FFF2-40B4-BE49-F238E27FC236}">
                <a16:creationId xmlns:a16="http://schemas.microsoft.com/office/drawing/2014/main" id="{CE063381-5AB1-04B9-E33F-433EA2697F3E}"/>
              </a:ext>
            </a:extLst>
          </p:cNvPr>
          <p:cNvSpPr/>
          <p:nvPr/>
        </p:nvSpPr>
        <p:spPr bwMode="auto">
          <a:xfrm flipH="1">
            <a:off x="540513" y="3011031"/>
            <a:ext cx="156509" cy="161862"/>
          </a:xfrm>
          <a:custGeom>
            <a:avLst/>
            <a:gdLst>
              <a:gd name="connsiteX0" fmla="*/ 89248 w 156509"/>
              <a:gd name="connsiteY0" fmla="*/ 126 h 161862"/>
              <a:gd name="connsiteX1" fmla="*/ 1842 w 156509"/>
              <a:gd name="connsiteY1" fmla="*/ 53915 h 161862"/>
              <a:gd name="connsiteX2" fmla="*/ 35460 w 156509"/>
              <a:gd name="connsiteY2" fmla="*/ 161491 h 161862"/>
              <a:gd name="connsiteX3" fmla="*/ 102695 w 156509"/>
              <a:gd name="connsiteY3" fmla="*/ 87532 h 161862"/>
              <a:gd name="connsiteX4" fmla="*/ 156483 w 156509"/>
              <a:gd name="connsiteY4" fmla="*/ 40468 h 161862"/>
              <a:gd name="connsiteX5" fmla="*/ 89248 w 156509"/>
              <a:gd name="connsiteY5" fmla="*/ 126 h 161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09" h="161862">
                <a:moveTo>
                  <a:pt x="89248" y="126"/>
                </a:moveTo>
                <a:cubicBezTo>
                  <a:pt x="63474" y="2367"/>
                  <a:pt x="10807" y="27021"/>
                  <a:pt x="1842" y="53915"/>
                </a:cubicBezTo>
                <a:cubicBezTo>
                  <a:pt x="-7123" y="80809"/>
                  <a:pt x="18651" y="155888"/>
                  <a:pt x="35460" y="161491"/>
                </a:cubicBezTo>
                <a:cubicBezTo>
                  <a:pt x="52269" y="167094"/>
                  <a:pt x="82525" y="107702"/>
                  <a:pt x="102695" y="87532"/>
                </a:cubicBezTo>
                <a:cubicBezTo>
                  <a:pt x="122865" y="67362"/>
                  <a:pt x="157604" y="55036"/>
                  <a:pt x="156483" y="40468"/>
                </a:cubicBezTo>
                <a:cubicBezTo>
                  <a:pt x="155362" y="25900"/>
                  <a:pt x="115022" y="-2115"/>
                  <a:pt x="89248" y="12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353" name="Straight Connector 9352">
            <a:extLst>
              <a:ext uri="{FF2B5EF4-FFF2-40B4-BE49-F238E27FC236}">
                <a16:creationId xmlns:a16="http://schemas.microsoft.com/office/drawing/2014/main" id="{F512E2B4-90A8-D648-3629-57E2B18AEEAC}"/>
              </a:ext>
            </a:extLst>
          </p:cNvPr>
          <p:cNvCxnSpPr>
            <a:cxnSpLocks/>
            <a:stCxn id="13" idx="1"/>
          </p:cNvCxnSpPr>
          <p:nvPr/>
        </p:nvCxnSpPr>
        <p:spPr bwMode="auto">
          <a:xfrm flipH="1">
            <a:off x="1654359" y="2207801"/>
            <a:ext cx="759817" cy="806662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oval" w="med" len="med"/>
          </a:ln>
          <a:effectLst/>
        </p:spPr>
      </p:cxnSp>
      <p:sp>
        <p:nvSpPr>
          <p:cNvPr id="9364" name="Freeform 9363">
            <a:extLst>
              <a:ext uri="{FF2B5EF4-FFF2-40B4-BE49-F238E27FC236}">
                <a16:creationId xmlns:a16="http://schemas.microsoft.com/office/drawing/2014/main" id="{1D48DE48-1120-4944-ADCA-85CF175404D7}"/>
              </a:ext>
            </a:extLst>
          </p:cNvPr>
          <p:cNvSpPr/>
          <p:nvPr/>
        </p:nvSpPr>
        <p:spPr bwMode="auto">
          <a:xfrm>
            <a:off x="1106563" y="4964548"/>
            <a:ext cx="141854" cy="153122"/>
          </a:xfrm>
          <a:custGeom>
            <a:avLst/>
            <a:gdLst>
              <a:gd name="connsiteX0" fmla="*/ 2090 w 141854"/>
              <a:gd name="connsiteY0" fmla="*/ 149176 h 153122"/>
              <a:gd name="connsiteX1" fmla="*/ 47485 w 141854"/>
              <a:gd name="connsiteY1" fmla="*/ 25959 h 153122"/>
              <a:gd name="connsiteX2" fmla="*/ 138277 w 141854"/>
              <a:gd name="connsiteY2" fmla="*/ 6504 h 153122"/>
              <a:gd name="connsiteX3" fmla="*/ 112337 w 141854"/>
              <a:gd name="connsiteY3" fmla="*/ 110266 h 153122"/>
              <a:gd name="connsiteX4" fmla="*/ 2090 w 141854"/>
              <a:gd name="connsiteY4" fmla="*/ 149176 h 153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854" h="153122">
                <a:moveTo>
                  <a:pt x="2090" y="149176"/>
                </a:moveTo>
                <a:cubicBezTo>
                  <a:pt x="-8718" y="135125"/>
                  <a:pt x="24787" y="49738"/>
                  <a:pt x="47485" y="25959"/>
                </a:cubicBezTo>
                <a:cubicBezTo>
                  <a:pt x="70183" y="2180"/>
                  <a:pt x="127469" y="-7547"/>
                  <a:pt x="138277" y="6504"/>
                </a:cubicBezTo>
                <a:cubicBezTo>
                  <a:pt x="149085" y="20555"/>
                  <a:pt x="133954" y="83245"/>
                  <a:pt x="112337" y="110266"/>
                </a:cubicBezTo>
                <a:cubicBezTo>
                  <a:pt x="90720" y="137287"/>
                  <a:pt x="12898" y="163227"/>
                  <a:pt x="2090" y="149176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65" name="Freeform 9364">
            <a:extLst>
              <a:ext uri="{FF2B5EF4-FFF2-40B4-BE49-F238E27FC236}">
                <a16:creationId xmlns:a16="http://schemas.microsoft.com/office/drawing/2014/main" id="{B8A0ED13-9132-F104-415C-14888C496815}"/>
              </a:ext>
            </a:extLst>
          </p:cNvPr>
          <p:cNvSpPr/>
          <p:nvPr/>
        </p:nvSpPr>
        <p:spPr bwMode="auto">
          <a:xfrm flipH="1">
            <a:off x="945541" y="4964548"/>
            <a:ext cx="141854" cy="153122"/>
          </a:xfrm>
          <a:custGeom>
            <a:avLst/>
            <a:gdLst>
              <a:gd name="connsiteX0" fmla="*/ 2090 w 141854"/>
              <a:gd name="connsiteY0" fmla="*/ 149176 h 153122"/>
              <a:gd name="connsiteX1" fmla="*/ 47485 w 141854"/>
              <a:gd name="connsiteY1" fmla="*/ 25959 h 153122"/>
              <a:gd name="connsiteX2" fmla="*/ 138277 w 141854"/>
              <a:gd name="connsiteY2" fmla="*/ 6504 h 153122"/>
              <a:gd name="connsiteX3" fmla="*/ 112337 w 141854"/>
              <a:gd name="connsiteY3" fmla="*/ 110266 h 153122"/>
              <a:gd name="connsiteX4" fmla="*/ 2090 w 141854"/>
              <a:gd name="connsiteY4" fmla="*/ 149176 h 153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854" h="153122">
                <a:moveTo>
                  <a:pt x="2090" y="149176"/>
                </a:moveTo>
                <a:cubicBezTo>
                  <a:pt x="-8718" y="135125"/>
                  <a:pt x="24787" y="49738"/>
                  <a:pt x="47485" y="25959"/>
                </a:cubicBezTo>
                <a:cubicBezTo>
                  <a:pt x="70183" y="2180"/>
                  <a:pt x="127469" y="-7547"/>
                  <a:pt x="138277" y="6504"/>
                </a:cubicBezTo>
                <a:cubicBezTo>
                  <a:pt x="149085" y="20555"/>
                  <a:pt x="133954" y="83245"/>
                  <a:pt x="112337" y="110266"/>
                </a:cubicBezTo>
                <a:cubicBezTo>
                  <a:pt x="90720" y="137287"/>
                  <a:pt x="12898" y="163227"/>
                  <a:pt x="2090" y="149176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361" name="Straight Connector 9360">
            <a:extLst>
              <a:ext uri="{FF2B5EF4-FFF2-40B4-BE49-F238E27FC236}">
                <a16:creationId xmlns:a16="http://schemas.microsoft.com/office/drawing/2014/main" id="{CF88F6FE-A9E9-7FA2-49E2-4DE8D7CAD510}"/>
              </a:ext>
            </a:extLst>
          </p:cNvPr>
          <p:cNvCxnSpPr>
            <a:cxnSpLocks/>
            <a:stCxn id="14" idx="1"/>
            <a:endCxn id="9364" idx="2"/>
          </p:cNvCxnSpPr>
          <p:nvPr/>
        </p:nvCxnSpPr>
        <p:spPr bwMode="auto">
          <a:xfrm flipH="1" flipV="1">
            <a:off x="1244840" y="4971052"/>
            <a:ext cx="1169336" cy="632803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oval" w="med" len="med"/>
          </a:ln>
          <a:effectLst/>
        </p:spPr>
      </p:cxnSp>
      <p:cxnSp>
        <p:nvCxnSpPr>
          <p:cNvPr id="9359" name="Straight Connector 9358">
            <a:extLst>
              <a:ext uri="{FF2B5EF4-FFF2-40B4-BE49-F238E27FC236}">
                <a16:creationId xmlns:a16="http://schemas.microsoft.com/office/drawing/2014/main" id="{5A987C88-CC06-7C83-7CF0-A6CB3494CF8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241856" y="5411466"/>
            <a:ext cx="1146456" cy="475518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oval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528327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B44B1-0E26-7656-CAC2-B73FCC725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1E65D10-B38E-5BF9-E546-D49A707E0F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CYPIDES Phase II Trial of Opevesostat in mCRPC:</a:t>
            </a:r>
            <a:br>
              <a:rPr lang="en-US" altLang="en-US" sz="3200"/>
            </a:br>
            <a:r>
              <a:rPr lang="en-US" altLang="en-US" sz="3200"/>
              <a:t>Unconfirmed Best PSA Change</a:t>
            </a:r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F7B4C410-1B7B-01E9-8387-18A5C034501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pt-BR" dirty="0"/>
              <a:t>Fizazi. ESMO 2024. Abstr 1605P.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25C55C-CF90-D588-4DB1-A44ABBC1CF02}"/>
              </a:ext>
            </a:extLst>
          </p:cNvPr>
          <p:cNvSpPr txBox="1"/>
          <p:nvPr/>
        </p:nvSpPr>
        <p:spPr bwMode="auto">
          <a:xfrm>
            <a:off x="1524001" y="1807028"/>
            <a:ext cx="457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AR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-LBD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Activating 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M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utation</a:t>
            </a:r>
            <a:endParaRPr kumimoji="0" lang="en-US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99A899-95E0-C628-FB8B-786AB494FAA7}"/>
              </a:ext>
            </a:extLst>
          </p:cNvPr>
          <p:cNvSpPr txBox="1"/>
          <p:nvPr/>
        </p:nvSpPr>
        <p:spPr bwMode="auto">
          <a:xfrm>
            <a:off x="7200900" y="1807028"/>
            <a:ext cx="457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AR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-LBD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Wild Type</a:t>
            </a:r>
            <a:endParaRPr kumimoji="0" lang="en-US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17A0B4-3BB0-E5BC-4F76-5B2ACBB02642}"/>
              </a:ext>
            </a:extLst>
          </p:cNvPr>
          <p:cNvCxnSpPr/>
          <p:nvPr/>
        </p:nvCxnSpPr>
        <p:spPr bwMode="auto">
          <a:xfrm>
            <a:off x="1182965" y="2781566"/>
            <a:ext cx="0" cy="268565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6A73C59-B245-1B1A-3936-6B5CAB710ED1}"/>
              </a:ext>
            </a:extLst>
          </p:cNvPr>
          <p:cNvCxnSpPr>
            <a:cxnSpLocks/>
          </p:cNvCxnSpPr>
          <p:nvPr/>
        </p:nvCxnSpPr>
        <p:spPr bwMode="auto">
          <a:xfrm flipH="1">
            <a:off x="1119020" y="2794354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F444835-D82E-9F2B-D826-33C9784B11FA}"/>
              </a:ext>
            </a:extLst>
          </p:cNvPr>
          <p:cNvCxnSpPr>
            <a:cxnSpLocks/>
          </p:cNvCxnSpPr>
          <p:nvPr/>
        </p:nvCxnSpPr>
        <p:spPr bwMode="auto">
          <a:xfrm flipH="1">
            <a:off x="1119020" y="3322533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A54083B-0C26-00DA-BF67-56E3A4F6E521}"/>
              </a:ext>
            </a:extLst>
          </p:cNvPr>
          <p:cNvCxnSpPr>
            <a:cxnSpLocks/>
          </p:cNvCxnSpPr>
          <p:nvPr/>
        </p:nvCxnSpPr>
        <p:spPr bwMode="auto">
          <a:xfrm flipH="1">
            <a:off x="1119020" y="3858384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99BA5D7-D938-5634-8B01-1B7441FEF735}"/>
              </a:ext>
            </a:extLst>
          </p:cNvPr>
          <p:cNvCxnSpPr>
            <a:cxnSpLocks/>
          </p:cNvCxnSpPr>
          <p:nvPr/>
        </p:nvCxnSpPr>
        <p:spPr bwMode="auto">
          <a:xfrm flipH="1">
            <a:off x="1119020" y="4390399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1D7F4D-D0BC-6120-E84F-317A1D926CE7}"/>
              </a:ext>
            </a:extLst>
          </p:cNvPr>
          <p:cNvCxnSpPr>
            <a:cxnSpLocks/>
          </p:cNvCxnSpPr>
          <p:nvPr/>
        </p:nvCxnSpPr>
        <p:spPr bwMode="auto">
          <a:xfrm flipH="1">
            <a:off x="1119020" y="4922414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1266040-C3F2-6D48-33FD-3C46722AA514}"/>
              </a:ext>
            </a:extLst>
          </p:cNvPr>
          <p:cNvCxnSpPr>
            <a:cxnSpLocks/>
          </p:cNvCxnSpPr>
          <p:nvPr/>
        </p:nvCxnSpPr>
        <p:spPr bwMode="auto">
          <a:xfrm flipH="1">
            <a:off x="1119020" y="5454429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CF84EFC-03E9-20F1-A1A6-CEDC720E68C5}"/>
              </a:ext>
            </a:extLst>
          </p:cNvPr>
          <p:cNvSpPr txBox="1"/>
          <p:nvPr/>
        </p:nvSpPr>
        <p:spPr bwMode="auto">
          <a:xfrm>
            <a:off x="631992" y="2605853"/>
            <a:ext cx="5509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0EB98B-E233-512F-3043-004AAB1B9F3B}"/>
              </a:ext>
            </a:extLst>
          </p:cNvPr>
          <p:cNvSpPr txBox="1"/>
          <p:nvPr/>
        </p:nvSpPr>
        <p:spPr bwMode="auto">
          <a:xfrm>
            <a:off x="631992" y="3137582"/>
            <a:ext cx="5509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216A269-3C17-788B-7EF9-50CB0792FCCD}"/>
              </a:ext>
            </a:extLst>
          </p:cNvPr>
          <p:cNvSpPr txBox="1"/>
          <p:nvPr/>
        </p:nvSpPr>
        <p:spPr bwMode="auto">
          <a:xfrm>
            <a:off x="631992" y="3669311"/>
            <a:ext cx="5509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-25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73B3C0-9D7E-78C3-1CB3-1B01310B178E}"/>
              </a:ext>
            </a:extLst>
          </p:cNvPr>
          <p:cNvSpPr txBox="1"/>
          <p:nvPr/>
        </p:nvSpPr>
        <p:spPr bwMode="auto">
          <a:xfrm>
            <a:off x="631992" y="4201040"/>
            <a:ext cx="5509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-50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2C6A09-90AD-D4C1-CE7C-584AE1CE687C}"/>
              </a:ext>
            </a:extLst>
          </p:cNvPr>
          <p:cNvSpPr txBox="1"/>
          <p:nvPr/>
        </p:nvSpPr>
        <p:spPr bwMode="auto">
          <a:xfrm>
            <a:off x="631992" y="4732769"/>
            <a:ext cx="5509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-75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024899-D46B-C547-85A7-0156D59607BF}"/>
              </a:ext>
            </a:extLst>
          </p:cNvPr>
          <p:cNvSpPr txBox="1"/>
          <p:nvPr/>
        </p:nvSpPr>
        <p:spPr bwMode="auto">
          <a:xfrm>
            <a:off x="556313" y="5264500"/>
            <a:ext cx="6266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-100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C8F2E7-97B6-001A-742B-BBA984F173E7}"/>
              </a:ext>
            </a:extLst>
          </p:cNvPr>
          <p:cNvSpPr txBox="1"/>
          <p:nvPr/>
        </p:nvSpPr>
        <p:spPr bwMode="auto">
          <a:xfrm rot="16200000">
            <a:off x="-866676" y="3763894"/>
            <a:ext cx="26856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Best PSA Change (%)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93D3B46-3E67-7965-2BC5-A5A928155FCC}"/>
              </a:ext>
            </a:extLst>
          </p:cNvPr>
          <p:cNvGrpSpPr/>
          <p:nvPr/>
        </p:nvGrpSpPr>
        <p:grpSpPr>
          <a:xfrm>
            <a:off x="1340120" y="4377068"/>
            <a:ext cx="1752203" cy="1169551"/>
            <a:chOff x="1412708" y="4507056"/>
            <a:chExt cx="1752203" cy="116955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622E1BA-013F-AFC3-26DA-B820CFA65AA1}"/>
                </a:ext>
              </a:extLst>
            </p:cNvPr>
            <p:cNvSpPr txBox="1"/>
            <p:nvPr/>
          </p:nvSpPr>
          <p:spPr bwMode="auto">
            <a:xfrm>
              <a:off x="1412708" y="4507056"/>
              <a:ext cx="1752203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228600" marR="0" lvl="0" indent="-22225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Prior medication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Both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Enzalutamide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Abiraterone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Other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888A8D5-AEE4-854C-0EA9-BD0E679D8233}"/>
                </a:ext>
              </a:extLst>
            </p:cNvPr>
            <p:cNvSpPr/>
            <p:nvPr/>
          </p:nvSpPr>
          <p:spPr bwMode="auto">
            <a:xfrm>
              <a:off x="1524001" y="4789410"/>
              <a:ext cx="133004" cy="133004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0F3AE21-0AB9-A229-3470-E81D7E914779}"/>
                </a:ext>
              </a:extLst>
            </p:cNvPr>
            <p:cNvSpPr/>
            <p:nvPr/>
          </p:nvSpPr>
          <p:spPr bwMode="auto">
            <a:xfrm>
              <a:off x="1524001" y="5458467"/>
              <a:ext cx="133004" cy="133004"/>
            </a:xfrm>
            <a:prstGeom prst="rect">
              <a:avLst/>
            </a:prstGeom>
            <a:solidFill>
              <a:schemeClr val="accent5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69A3F5B-497F-43DD-8C82-A23E5642FDD1}"/>
                </a:ext>
              </a:extLst>
            </p:cNvPr>
            <p:cNvSpPr/>
            <p:nvPr/>
          </p:nvSpPr>
          <p:spPr bwMode="auto">
            <a:xfrm>
              <a:off x="1524001" y="4993379"/>
              <a:ext cx="133004" cy="133004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A38AC7A-3B9C-7C8A-8335-06BA97AE1A3D}"/>
                </a:ext>
              </a:extLst>
            </p:cNvPr>
            <p:cNvSpPr/>
            <p:nvPr/>
          </p:nvSpPr>
          <p:spPr bwMode="auto">
            <a:xfrm>
              <a:off x="1524001" y="5225923"/>
              <a:ext cx="133004" cy="133004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6C634E72-A62A-0F05-59EC-2BD03BCBC3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534061"/>
              </p:ext>
            </p:extLst>
          </p:nvPr>
        </p:nvGraphicFramePr>
        <p:xfrm>
          <a:off x="4408923" y="2307000"/>
          <a:ext cx="1637058" cy="914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18529">
                  <a:extLst>
                    <a:ext uri="{9D8B030D-6E8A-4147-A177-3AD203B41FA5}">
                      <a16:colId xmlns:a16="http://schemas.microsoft.com/office/drawing/2014/main" val="2159607274"/>
                    </a:ext>
                  </a:extLst>
                </a:gridCol>
                <a:gridCol w="818529">
                  <a:extLst>
                    <a:ext uri="{9D8B030D-6E8A-4147-A177-3AD203B41FA5}">
                      <a16:colId xmlns:a16="http://schemas.microsoft.com/office/drawing/2014/main" val="1362760933"/>
                    </a:ext>
                  </a:extLst>
                </a:gridCol>
              </a:tblGrid>
              <a:tr h="177243">
                <a:tc gridSpan="2"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Response Level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429278"/>
                  </a:ext>
                </a:extLst>
              </a:tr>
              <a:tr h="17724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PSA</a:t>
                      </a:r>
                      <a:r>
                        <a:rPr lang="en-US" sz="1400" baseline="-2500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68.2%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357344"/>
                  </a:ext>
                </a:extLst>
              </a:tr>
              <a:tr h="17724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PSA</a:t>
                      </a:r>
                      <a:r>
                        <a:rPr lang="en-US" sz="1400" baseline="-2500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53.0%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988252"/>
                  </a:ext>
                </a:extLst>
              </a:tr>
            </a:tbl>
          </a:graphicData>
        </a:graphic>
      </p:graphicFrame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0F89BA3-F921-7882-971D-AEE22B2316BE}"/>
              </a:ext>
            </a:extLst>
          </p:cNvPr>
          <p:cNvCxnSpPr/>
          <p:nvPr/>
        </p:nvCxnSpPr>
        <p:spPr bwMode="auto">
          <a:xfrm>
            <a:off x="7094555" y="2790275"/>
            <a:ext cx="0" cy="268565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6158C8E-B6DB-E8B6-7539-AF17E5F9E86C}"/>
              </a:ext>
            </a:extLst>
          </p:cNvPr>
          <p:cNvCxnSpPr>
            <a:cxnSpLocks/>
          </p:cNvCxnSpPr>
          <p:nvPr/>
        </p:nvCxnSpPr>
        <p:spPr bwMode="auto">
          <a:xfrm flipH="1">
            <a:off x="7030610" y="2803063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4A15F9B-3560-C0EC-0F5B-9EA7A0176E20}"/>
              </a:ext>
            </a:extLst>
          </p:cNvPr>
          <p:cNvCxnSpPr>
            <a:cxnSpLocks/>
          </p:cNvCxnSpPr>
          <p:nvPr/>
        </p:nvCxnSpPr>
        <p:spPr bwMode="auto">
          <a:xfrm flipH="1">
            <a:off x="7030610" y="333124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D4ADC10-EFD0-F830-3AD7-6173D01F8464}"/>
              </a:ext>
            </a:extLst>
          </p:cNvPr>
          <p:cNvCxnSpPr>
            <a:cxnSpLocks/>
          </p:cNvCxnSpPr>
          <p:nvPr/>
        </p:nvCxnSpPr>
        <p:spPr bwMode="auto">
          <a:xfrm flipH="1">
            <a:off x="7030610" y="3867093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079A741-17DA-4A5D-6F11-8563AF7336FB}"/>
              </a:ext>
            </a:extLst>
          </p:cNvPr>
          <p:cNvCxnSpPr>
            <a:cxnSpLocks/>
          </p:cNvCxnSpPr>
          <p:nvPr/>
        </p:nvCxnSpPr>
        <p:spPr bwMode="auto">
          <a:xfrm flipH="1">
            <a:off x="7030610" y="4399108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A08CEBD-7E64-B48A-608C-CF896092E78D}"/>
              </a:ext>
            </a:extLst>
          </p:cNvPr>
          <p:cNvCxnSpPr>
            <a:cxnSpLocks/>
          </p:cNvCxnSpPr>
          <p:nvPr/>
        </p:nvCxnSpPr>
        <p:spPr bwMode="auto">
          <a:xfrm flipH="1">
            <a:off x="7030610" y="4931123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972EE64-B9A1-8822-62AF-98F87F201578}"/>
              </a:ext>
            </a:extLst>
          </p:cNvPr>
          <p:cNvCxnSpPr>
            <a:cxnSpLocks/>
          </p:cNvCxnSpPr>
          <p:nvPr/>
        </p:nvCxnSpPr>
        <p:spPr bwMode="auto">
          <a:xfrm flipH="1">
            <a:off x="7030610" y="5463138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48B16C77-AA60-C095-165A-54BBDF6FD919}"/>
              </a:ext>
            </a:extLst>
          </p:cNvPr>
          <p:cNvSpPr txBox="1"/>
          <p:nvPr/>
        </p:nvSpPr>
        <p:spPr bwMode="auto">
          <a:xfrm>
            <a:off x="6543582" y="2614562"/>
            <a:ext cx="5509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E1B2C84-CC96-CF7C-400B-D9977083F646}"/>
              </a:ext>
            </a:extLst>
          </p:cNvPr>
          <p:cNvSpPr txBox="1"/>
          <p:nvPr/>
        </p:nvSpPr>
        <p:spPr bwMode="auto">
          <a:xfrm>
            <a:off x="6543582" y="3146291"/>
            <a:ext cx="5509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D9A9639-9232-02BD-933C-49A0C52B6D34}"/>
              </a:ext>
            </a:extLst>
          </p:cNvPr>
          <p:cNvSpPr txBox="1"/>
          <p:nvPr/>
        </p:nvSpPr>
        <p:spPr bwMode="auto">
          <a:xfrm>
            <a:off x="6543582" y="3678020"/>
            <a:ext cx="5509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-25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86C1549-02E6-89B1-BAC5-E0B4DF857A5D}"/>
              </a:ext>
            </a:extLst>
          </p:cNvPr>
          <p:cNvSpPr txBox="1"/>
          <p:nvPr/>
        </p:nvSpPr>
        <p:spPr bwMode="auto">
          <a:xfrm>
            <a:off x="6543582" y="4209749"/>
            <a:ext cx="5509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-50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06F0403-E6A8-D0AC-6B69-73C1F2013587}"/>
              </a:ext>
            </a:extLst>
          </p:cNvPr>
          <p:cNvSpPr txBox="1"/>
          <p:nvPr/>
        </p:nvSpPr>
        <p:spPr bwMode="auto">
          <a:xfrm>
            <a:off x="6543582" y="4741478"/>
            <a:ext cx="5509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-75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CF3D658-2456-814E-5540-9ED908917FA6}"/>
              </a:ext>
            </a:extLst>
          </p:cNvPr>
          <p:cNvSpPr txBox="1"/>
          <p:nvPr/>
        </p:nvSpPr>
        <p:spPr bwMode="auto">
          <a:xfrm>
            <a:off x="6467903" y="5273209"/>
            <a:ext cx="6266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-100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2C7BE1E-A31B-B936-7524-1A14368CE725}"/>
              </a:ext>
            </a:extLst>
          </p:cNvPr>
          <p:cNvSpPr txBox="1"/>
          <p:nvPr/>
        </p:nvSpPr>
        <p:spPr bwMode="auto">
          <a:xfrm rot="16200000">
            <a:off x="5044914" y="3772603"/>
            <a:ext cx="26856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Best PSA Change (%)</a:t>
            </a:r>
          </a:p>
        </p:txBody>
      </p:sp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A3EAA8A4-46C2-2CCF-8B3B-377078AE21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216401"/>
              </p:ext>
            </p:extLst>
          </p:nvPr>
        </p:nvGraphicFramePr>
        <p:xfrm>
          <a:off x="10135842" y="2315709"/>
          <a:ext cx="1637058" cy="914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18529">
                  <a:extLst>
                    <a:ext uri="{9D8B030D-6E8A-4147-A177-3AD203B41FA5}">
                      <a16:colId xmlns:a16="http://schemas.microsoft.com/office/drawing/2014/main" val="2159607274"/>
                    </a:ext>
                  </a:extLst>
                </a:gridCol>
                <a:gridCol w="818529">
                  <a:extLst>
                    <a:ext uri="{9D8B030D-6E8A-4147-A177-3AD203B41FA5}">
                      <a16:colId xmlns:a16="http://schemas.microsoft.com/office/drawing/2014/main" val="1362760933"/>
                    </a:ext>
                  </a:extLst>
                </a:gridCol>
              </a:tblGrid>
              <a:tr h="177243">
                <a:tc gridSpan="2"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Response Level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429278"/>
                  </a:ext>
                </a:extLst>
              </a:tr>
              <a:tr h="17724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PSA</a:t>
                      </a:r>
                      <a:r>
                        <a:rPr lang="en-US" sz="1400" baseline="-2500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29.4%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357344"/>
                  </a:ext>
                </a:extLst>
              </a:tr>
              <a:tr h="17724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PSA</a:t>
                      </a:r>
                      <a:r>
                        <a:rPr lang="en-US" sz="1400" baseline="-2500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14.7%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988252"/>
                  </a:ext>
                </a:extLst>
              </a:tr>
            </a:tbl>
          </a:graphicData>
        </a:graphic>
      </p:graphicFrame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201E5C4C-C014-AA45-8AE8-CCC67FF9D634}"/>
              </a:ext>
            </a:extLst>
          </p:cNvPr>
          <p:cNvCxnSpPr/>
          <p:nvPr/>
        </p:nvCxnSpPr>
        <p:spPr bwMode="auto">
          <a:xfrm flipV="1">
            <a:off x="2484427" y="3322248"/>
            <a:ext cx="0" cy="378380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566C5CC-A586-2F72-0EB1-B6F82BB1119F}"/>
              </a:ext>
            </a:extLst>
          </p:cNvPr>
          <p:cNvCxnSpPr/>
          <p:nvPr/>
        </p:nvCxnSpPr>
        <p:spPr bwMode="auto">
          <a:xfrm>
            <a:off x="1279187" y="2441643"/>
            <a:ext cx="0" cy="889314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6FE1F5A-87A9-EB3F-4A89-A42A353E19E1}"/>
              </a:ext>
            </a:extLst>
          </p:cNvPr>
          <p:cNvCxnSpPr/>
          <p:nvPr/>
        </p:nvCxnSpPr>
        <p:spPr bwMode="auto">
          <a:xfrm>
            <a:off x="1420239" y="2441643"/>
            <a:ext cx="0" cy="885469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A5A672F-64B8-B4B1-F910-4362BED36F94}"/>
              </a:ext>
            </a:extLst>
          </p:cNvPr>
          <p:cNvCxnSpPr/>
          <p:nvPr/>
        </p:nvCxnSpPr>
        <p:spPr bwMode="auto">
          <a:xfrm>
            <a:off x="1702343" y="2850204"/>
            <a:ext cx="0" cy="472044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6F2DF60-37B5-B832-2115-D2F4329F922F}"/>
              </a:ext>
            </a:extLst>
          </p:cNvPr>
          <p:cNvCxnSpPr>
            <a:cxnSpLocks/>
          </p:cNvCxnSpPr>
          <p:nvPr/>
        </p:nvCxnSpPr>
        <p:spPr bwMode="auto">
          <a:xfrm>
            <a:off x="1772869" y="3015634"/>
            <a:ext cx="0" cy="306614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17" name="Straight Connector 9216">
            <a:extLst>
              <a:ext uri="{FF2B5EF4-FFF2-40B4-BE49-F238E27FC236}">
                <a16:creationId xmlns:a16="http://schemas.microsoft.com/office/drawing/2014/main" id="{986AFC6B-BDB3-3AEC-45DC-21FF919CFCB5}"/>
              </a:ext>
            </a:extLst>
          </p:cNvPr>
          <p:cNvCxnSpPr>
            <a:cxnSpLocks/>
          </p:cNvCxnSpPr>
          <p:nvPr/>
        </p:nvCxnSpPr>
        <p:spPr bwMode="auto">
          <a:xfrm flipV="1">
            <a:off x="2775099" y="3322248"/>
            <a:ext cx="0" cy="759152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22" name="Straight Connector 9221">
            <a:extLst>
              <a:ext uri="{FF2B5EF4-FFF2-40B4-BE49-F238E27FC236}">
                <a16:creationId xmlns:a16="http://schemas.microsoft.com/office/drawing/2014/main" id="{F808B597-63DC-D95C-27D0-F30E63D70FF0}"/>
              </a:ext>
            </a:extLst>
          </p:cNvPr>
          <p:cNvCxnSpPr/>
          <p:nvPr/>
        </p:nvCxnSpPr>
        <p:spPr bwMode="auto">
          <a:xfrm flipV="1">
            <a:off x="2920435" y="3330957"/>
            <a:ext cx="0" cy="793434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24" name="Straight Connector 9223">
            <a:extLst>
              <a:ext uri="{FF2B5EF4-FFF2-40B4-BE49-F238E27FC236}">
                <a16:creationId xmlns:a16="http://schemas.microsoft.com/office/drawing/2014/main" id="{BB95CB7D-5E57-FDCE-F41B-19A1A36CBAEE}"/>
              </a:ext>
            </a:extLst>
          </p:cNvPr>
          <p:cNvCxnSpPr/>
          <p:nvPr/>
        </p:nvCxnSpPr>
        <p:spPr bwMode="auto">
          <a:xfrm flipV="1">
            <a:off x="3283775" y="3322248"/>
            <a:ext cx="0" cy="988145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26" name="Straight Connector 9225">
            <a:extLst>
              <a:ext uri="{FF2B5EF4-FFF2-40B4-BE49-F238E27FC236}">
                <a16:creationId xmlns:a16="http://schemas.microsoft.com/office/drawing/2014/main" id="{0D723341-3054-6341-EA1C-33BBA36679FA}"/>
              </a:ext>
            </a:extLst>
          </p:cNvPr>
          <p:cNvCxnSpPr/>
          <p:nvPr/>
        </p:nvCxnSpPr>
        <p:spPr bwMode="auto">
          <a:xfrm flipV="1">
            <a:off x="3501779" y="3330957"/>
            <a:ext cx="0" cy="1124311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28" name="Straight Connector 9227">
            <a:extLst>
              <a:ext uri="{FF2B5EF4-FFF2-40B4-BE49-F238E27FC236}">
                <a16:creationId xmlns:a16="http://schemas.microsoft.com/office/drawing/2014/main" id="{918F14C2-2BEB-E7BD-187D-C9B2A2F61CF8}"/>
              </a:ext>
            </a:extLst>
          </p:cNvPr>
          <p:cNvCxnSpPr>
            <a:cxnSpLocks/>
          </p:cNvCxnSpPr>
          <p:nvPr/>
        </p:nvCxnSpPr>
        <p:spPr bwMode="auto">
          <a:xfrm flipV="1">
            <a:off x="3647115" y="3322248"/>
            <a:ext cx="0" cy="1223804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30" name="Straight Connector 9229">
            <a:extLst>
              <a:ext uri="{FF2B5EF4-FFF2-40B4-BE49-F238E27FC236}">
                <a16:creationId xmlns:a16="http://schemas.microsoft.com/office/drawing/2014/main" id="{CD8BA46C-3857-33F3-48C0-446F757BC40D}"/>
              </a:ext>
            </a:extLst>
          </p:cNvPr>
          <p:cNvCxnSpPr>
            <a:cxnSpLocks/>
          </p:cNvCxnSpPr>
          <p:nvPr/>
        </p:nvCxnSpPr>
        <p:spPr bwMode="auto">
          <a:xfrm flipV="1">
            <a:off x="3719783" y="3326093"/>
            <a:ext cx="0" cy="1224823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33" name="Straight Connector 9232">
            <a:extLst>
              <a:ext uri="{FF2B5EF4-FFF2-40B4-BE49-F238E27FC236}">
                <a16:creationId xmlns:a16="http://schemas.microsoft.com/office/drawing/2014/main" id="{CC81F9E0-A6D1-0981-687F-DD00F1E7B817}"/>
              </a:ext>
            </a:extLst>
          </p:cNvPr>
          <p:cNvCxnSpPr>
            <a:cxnSpLocks/>
          </p:cNvCxnSpPr>
          <p:nvPr/>
        </p:nvCxnSpPr>
        <p:spPr bwMode="auto">
          <a:xfrm flipV="1">
            <a:off x="3937787" y="3330957"/>
            <a:ext cx="0" cy="1373185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35" name="Straight Connector 9234">
            <a:extLst>
              <a:ext uri="{FF2B5EF4-FFF2-40B4-BE49-F238E27FC236}">
                <a16:creationId xmlns:a16="http://schemas.microsoft.com/office/drawing/2014/main" id="{F4FAA9C0-4A0B-172F-D074-06F9838ABFAA}"/>
              </a:ext>
            </a:extLst>
          </p:cNvPr>
          <p:cNvCxnSpPr>
            <a:cxnSpLocks/>
          </p:cNvCxnSpPr>
          <p:nvPr/>
        </p:nvCxnSpPr>
        <p:spPr bwMode="auto">
          <a:xfrm flipV="1">
            <a:off x="4301127" y="3322248"/>
            <a:ext cx="0" cy="1720248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37" name="Straight Connector 9236">
            <a:extLst>
              <a:ext uri="{FF2B5EF4-FFF2-40B4-BE49-F238E27FC236}">
                <a16:creationId xmlns:a16="http://schemas.microsoft.com/office/drawing/2014/main" id="{8A06CD10-F9FD-F7C3-12FF-0092F0FC3DE0}"/>
              </a:ext>
            </a:extLst>
          </p:cNvPr>
          <p:cNvCxnSpPr>
            <a:cxnSpLocks/>
          </p:cNvCxnSpPr>
          <p:nvPr/>
        </p:nvCxnSpPr>
        <p:spPr bwMode="auto">
          <a:xfrm flipV="1">
            <a:off x="4519131" y="3322248"/>
            <a:ext cx="0" cy="1799529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39" name="Straight Connector 9238">
            <a:extLst>
              <a:ext uri="{FF2B5EF4-FFF2-40B4-BE49-F238E27FC236}">
                <a16:creationId xmlns:a16="http://schemas.microsoft.com/office/drawing/2014/main" id="{D124B1AD-4090-3209-6098-9D397A0FA7B5}"/>
              </a:ext>
            </a:extLst>
          </p:cNvPr>
          <p:cNvCxnSpPr>
            <a:cxnSpLocks/>
          </p:cNvCxnSpPr>
          <p:nvPr/>
        </p:nvCxnSpPr>
        <p:spPr bwMode="auto">
          <a:xfrm flipV="1">
            <a:off x="4664467" y="3322248"/>
            <a:ext cx="0" cy="1915702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41" name="Straight Connector 9240">
            <a:extLst>
              <a:ext uri="{FF2B5EF4-FFF2-40B4-BE49-F238E27FC236}">
                <a16:creationId xmlns:a16="http://schemas.microsoft.com/office/drawing/2014/main" id="{93B01DA7-1AE9-4D44-FC71-EF6CA318BBEA}"/>
              </a:ext>
            </a:extLst>
          </p:cNvPr>
          <p:cNvCxnSpPr>
            <a:cxnSpLocks/>
          </p:cNvCxnSpPr>
          <p:nvPr/>
        </p:nvCxnSpPr>
        <p:spPr bwMode="auto">
          <a:xfrm flipV="1">
            <a:off x="4882471" y="3330957"/>
            <a:ext cx="0" cy="1945996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43" name="Straight Connector 9242">
            <a:extLst>
              <a:ext uri="{FF2B5EF4-FFF2-40B4-BE49-F238E27FC236}">
                <a16:creationId xmlns:a16="http://schemas.microsoft.com/office/drawing/2014/main" id="{5D4B3320-CEBA-4E75-C225-65EE7B20CD0F}"/>
              </a:ext>
            </a:extLst>
          </p:cNvPr>
          <p:cNvCxnSpPr>
            <a:cxnSpLocks/>
          </p:cNvCxnSpPr>
          <p:nvPr/>
        </p:nvCxnSpPr>
        <p:spPr bwMode="auto">
          <a:xfrm flipV="1">
            <a:off x="4809803" y="3322248"/>
            <a:ext cx="0" cy="1945996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44" name="Straight Connector 9243">
            <a:extLst>
              <a:ext uri="{FF2B5EF4-FFF2-40B4-BE49-F238E27FC236}">
                <a16:creationId xmlns:a16="http://schemas.microsoft.com/office/drawing/2014/main" id="{9A5307F0-632A-1F89-D6EF-0CB1307766D5}"/>
              </a:ext>
            </a:extLst>
          </p:cNvPr>
          <p:cNvCxnSpPr>
            <a:cxnSpLocks/>
          </p:cNvCxnSpPr>
          <p:nvPr/>
        </p:nvCxnSpPr>
        <p:spPr bwMode="auto">
          <a:xfrm flipV="1">
            <a:off x="5245811" y="3330957"/>
            <a:ext cx="0" cy="2075631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46" name="Straight Connector 9245">
            <a:extLst>
              <a:ext uri="{FF2B5EF4-FFF2-40B4-BE49-F238E27FC236}">
                <a16:creationId xmlns:a16="http://schemas.microsoft.com/office/drawing/2014/main" id="{FE0903ED-0E3C-AC4B-B354-B61E76F9EE1D}"/>
              </a:ext>
            </a:extLst>
          </p:cNvPr>
          <p:cNvCxnSpPr>
            <a:cxnSpLocks/>
          </p:cNvCxnSpPr>
          <p:nvPr/>
        </p:nvCxnSpPr>
        <p:spPr bwMode="auto">
          <a:xfrm flipV="1">
            <a:off x="5318479" y="3330957"/>
            <a:ext cx="0" cy="2092564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48" name="Straight Connector 9247">
            <a:extLst>
              <a:ext uri="{FF2B5EF4-FFF2-40B4-BE49-F238E27FC236}">
                <a16:creationId xmlns:a16="http://schemas.microsoft.com/office/drawing/2014/main" id="{BD9D7C34-D5AD-888A-EBE8-BC366099DD14}"/>
              </a:ext>
            </a:extLst>
          </p:cNvPr>
          <p:cNvCxnSpPr>
            <a:cxnSpLocks/>
          </p:cNvCxnSpPr>
          <p:nvPr/>
        </p:nvCxnSpPr>
        <p:spPr bwMode="auto">
          <a:xfrm flipV="1">
            <a:off x="5391147" y="3330957"/>
            <a:ext cx="0" cy="2078519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50" name="Straight Connector 9249">
            <a:extLst>
              <a:ext uri="{FF2B5EF4-FFF2-40B4-BE49-F238E27FC236}">
                <a16:creationId xmlns:a16="http://schemas.microsoft.com/office/drawing/2014/main" id="{C2915EF3-484A-1AC4-C3F1-DD37121C6972}"/>
              </a:ext>
            </a:extLst>
          </p:cNvPr>
          <p:cNvCxnSpPr>
            <a:cxnSpLocks/>
          </p:cNvCxnSpPr>
          <p:nvPr/>
        </p:nvCxnSpPr>
        <p:spPr bwMode="auto">
          <a:xfrm flipV="1">
            <a:off x="5463815" y="3322248"/>
            <a:ext cx="0" cy="2111426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52" name="Straight Connector 9251">
            <a:extLst>
              <a:ext uri="{FF2B5EF4-FFF2-40B4-BE49-F238E27FC236}">
                <a16:creationId xmlns:a16="http://schemas.microsoft.com/office/drawing/2014/main" id="{1C64A61A-68A5-9B61-1EAB-13AB4CD93166}"/>
              </a:ext>
            </a:extLst>
          </p:cNvPr>
          <p:cNvCxnSpPr>
            <a:cxnSpLocks/>
          </p:cNvCxnSpPr>
          <p:nvPr/>
        </p:nvCxnSpPr>
        <p:spPr bwMode="auto">
          <a:xfrm flipV="1">
            <a:off x="5536483" y="3322248"/>
            <a:ext cx="0" cy="2127880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54" name="Straight Connector 9253">
            <a:extLst>
              <a:ext uri="{FF2B5EF4-FFF2-40B4-BE49-F238E27FC236}">
                <a16:creationId xmlns:a16="http://schemas.microsoft.com/office/drawing/2014/main" id="{26B7E3F2-ACD5-5681-896B-950332538A45}"/>
              </a:ext>
            </a:extLst>
          </p:cNvPr>
          <p:cNvCxnSpPr>
            <a:cxnSpLocks/>
          </p:cNvCxnSpPr>
          <p:nvPr/>
        </p:nvCxnSpPr>
        <p:spPr bwMode="auto">
          <a:xfrm flipV="1">
            <a:off x="5609151" y="3322248"/>
            <a:ext cx="0" cy="2118931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57" name="Straight Connector 9256">
            <a:extLst>
              <a:ext uri="{FF2B5EF4-FFF2-40B4-BE49-F238E27FC236}">
                <a16:creationId xmlns:a16="http://schemas.microsoft.com/office/drawing/2014/main" id="{5252B6C7-353E-7071-0DB5-B9DE235888C2}"/>
              </a:ext>
            </a:extLst>
          </p:cNvPr>
          <p:cNvCxnSpPr>
            <a:cxnSpLocks/>
          </p:cNvCxnSpPr>
          <p:nvPr/>
        </p:nvCxnSpPr>
        <p:spPr bwMode="auto">
          <a:xfrm flipV="1">
            <a:off x="1631817" y="2701325"/>
            <a:ext cx="0" cy="620923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59" name="Straight Connector 9258">
            <a:extLst>
              <a:ext uri="{FF2B5EF4-FFF2-40B4-BE49-F238E27FC236}">
                <a16:creationId xmlns:a16="http://schemas.microsoft.com/office/drawing/2014/main" id="{F79652D1-47B2-03AB-8150-A749CEA00AF8}"/>
              </a:ext>
            </a:extLst>
          </p:cNvPr>
          <p:cNvCxnSpPr>
            <a:cxnSpLocks/>
          </p:cNvCxnSpPr>
          <p:nvPr/>
        </p:nvCxnSpPr>
        <p:spPr bwMode="auto">
          <a:xfrm flipV="1">
            <a:off x="1913921" y="3146291"/>
            <a:ext cx="0" cy="184666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61" name="Straight Connector 9260">
            <a:extLst>
              <a:ext uri="{FF2B5EF4-FFF2-40B4-BE49-F238E27FC236}">
                <a16:creationId xmlns:a16="http://schemas.microsoft.com/office/drawing/2014/main" id="{1EE414C5-6070-7E36-C63E-A515F5A4BE36}"/>
              </a:ext>
            </a:extLst>
          </p:cNvPr>
          <p:cNvCxnSpPr>
            <a:cxnSpLocks/>
          </p:cNvCxnSpPr>
          <p:nvPr/>
        </p:nvCxnSpPr>
        <p:spPr bwMode="auto">
          <a:xfrm flipV="1">
            <a:off x="2121087" y="3322248"/>
            <a:ext cx="0" cy="55726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63" name="Straight Connector 9262">
            <a:extLst>
              <a:ext uri="{FF2B5EF4-FFF2-40B4-BE49-F238E27FC236}">
                <a16:creationId xmlns:a16="http://schemas.microsoft.com/office/drawing/2014/main" id="{B3463DB9-B894-46D2-1023-42E33E3FB679}"/>
              </a:ext>
            </a:extLst>
          </p:cNvPr>
          <p:cNvCxnSpPr>
            <a:cxnSpLocks/>
          </p:cNvCxnSpPr>
          <p:nvPr/>
        </p:nvCxnSpPr>
        <p:spPr bwMode="auto">
          <a:xfrm flipV="1">
            <a:off x="2411759" y="3317384"/>
            <a:ext cx="0" cy="382008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66" name="Straight Connector 9265">
            <a:extLst>
              <a:ext uri="{FF2B5EF4-FFF2-40B4-BE49-F238E27FC236}">
                <a16:creationId xmlns:a16="http://schemas.microsoft.com/office/drawing/2014/main" id="{7703F5D9-6B0E-64A7-E1EC-430691054A1D}"/>
              </a:ext>
            </a:extLst>
          </p:cNvPr>
          <p:cNvCxnSpPr>
            <a:cxnSpLocks/>
          </p:cNvCxnSpPr>
          <p:nvPr/>
        </p:nvCxnSpPr>
        <p:spPr bwMode="auto">
          <a:xfrm flipV="1">
            <a:off x="2629763" y="3330957"/>
            <a:ext cx="0" cy="514547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68" name="Straight Connector 9267">
            <a:extLst>
              <a:ext uri="{FF2B5EF4-FFF2-40B4-BE49-F238E27FC236}">
                <a16:creationId xmlns:a16="http://schemas.microsoft.com/office/drawing/2014/main" id="{9D6C2604-DFB7-01A7-451A-98402FB26208}"/>
              </a:ext>
            </a:extLst>
          </p:cNvPr>
          <p:cNvCxnSpPr>
            <a:cxnSpLocks/>
          </p:cNvCxnSpPr>
          <p:nvPr/>
        </p:nvCxnSpPr>
        <p:spPr bwMode="auto">
          <a:xfrm flipV="1">
            <a:off x="3211107" y="3322248"/>
            <a:ext cx="0" cy="935041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72" name="Straight Connector 9271">
            <a:extLst>
              <a:ext uri="{FF2B5EF4-FFF2-40B4-BE49-F238E27FC236}">
                <a16:creationId xmlns:a16="http://schemas.microsoft.com/office/drawing/2014/main" id="{C2B704F7-D2EE-B189-972E-DAFB53E646CA}"/>
              </a:ext>
            </a:extLst>
          </p:cNvPr>
          <p:cNvCxnSpPr>
            <a:cxnSpLocks/>
          </p:cNvCxnSpPr>
          <p:nvPr/>
        </p:nvCxnSpPr>
        <p:spPr bwMode="auto">
          <a:xfrm flipV="1">
            <a:off x="2266423" y="3322248"/>
            <a:ext cx="0" cy="291563"/>
          </a:xfrm>
          <a:prstGeom prst="line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75" name="Straight Connector 9274">
            <a:extLst>
              <a:ext uri="{FF2B5EF4-FFF2-40B4-BE49-F238E27FC236}">
                <a16:creationId xmlns:a16="http://schemas.microsoft.com/office/drawing/2014/main" id="{D5E062D4-7533-F485-97A5-0AD5BCFF8BC2}"/>
              </a:ext>
            </a:extLst>
          </p:cNvPr>
          <p:cNvCxnSpPr>
            <a:cxnSpLocks/>
          </p:cNvCxnSpPr>
          <p:nvPr/>
        </p:nvCxnSpPr>
        <p:spPr bwMode="auto">
          <a:xfrm flipV="1">
            <a:off x="1349713" y="2441643"/>
            <a:ext cx="0" cy="889314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77" name="Straight Connector 9276">
            <a:extLst>
              <a:ext uri="{FF2B5EF4-FFF2-40B4-BE49-F238E27FC236}">
                <a16:creationId xmlns:a16="http://schemas.microsoft.com/office/drawing/2014/main" id="{3ECC9580-0952-726A-81F7-3DB176DB5DE9}"/>
              </a:ext>
            </a:extLst>
          </p:cNvPr>
          <p:cNvCxnSpPr>
            <a:cxnSpLocks/>
          </p:cNvCxnSpPr>
          <p:nvPr/>
        </p:nvCxnSpPr>
        <p:spPr bwMode="auto">
          <a:xfrm flipV="1">
            <a:off x="1490765" y="2436779"/>
            <a:ext cx="0" cy="889314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78" name="Straight Connector 9277">
            <a:extLst>
              <a:ext uri="{FF2B5EF4-FFF2-40B4-BE49-F238E27FC236}">
                <a16:creationId xmlns:a16="http://schemas.microsoft.com/office/drawing/2014/main" id="{F2F11FE3-6B84-9806-8E47-C1F4DB64C56D}"/>
              </a:ext>
            </a:extLst>
          </p:cNvPr>
          <p:cNvCxnSpPr>
            <a:cxnSpLocks/>
          </p:cNvCxnSpPr>
          <p:nvPr/>
        </p:nvCxnSpPr>
        <p:spPr bwMode="auto">
          <a:xfrm flipV="1">
            <a:off x="1561291" y="2591261"/>
            <a:ext cx="0" cy="730987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80" name="Straight Connector 9279">
            <a:extLst>
              <a:ext uri="{FF2B5EF4-FFF2-40B4-BE49-F238E27FC236}">
                <a16:creationId xmlns:a16="http://schemas.microsoft.com/office/drawing/2014/main" id="{E6EC92DC-3905-4B76-63EF-629578F6C1A1}"/>
              </a:ext>
            </a:extLst>
          </p:cNvPr>
          <p:cNvCxnSpPr>
            <a:cxnSpLocks/>
          </p:cNvCxnSpPr>
          <p:nvPr/>
        </p:nvCxnSpPr>
        <p:spPr bwMode="auto">
          <a:xfrm flipV="1">
            <a:off x="1843395" y="3063506"/>
            <a:ext cx="0" cy="258742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82" name="Straight Connector 9281">
            <a:extLst>
              <a:ext uri="{FF2B5EF4-FFF2-40B4-BE49-F238E27FC236}">
                <a16:creationId xmlns:a16="http://schemas.microsoft.com/office/drawing/2014/main" id="{60986AED-D3B2-CF86-C9A3-E7F62F738917}"/>
              </a:ext>
            </a:extLst>
          </p:cNvPr>
          <p:cNvCxnSpPr>
            <a:cxnSpLocks/>
          </p:cNvCxnSpPr>
          <p:nvPr/>
        </p:nvCxnSpPr>
        <p:spPr bwMode="auto">
          <a:xfrm flipV="1">
            <a:off x="1984446" y="3239459"/>
            <a:ext cx="0" cy="91498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84" name="Straight Connector 9283">
            <a:extLst>
              <a:ext uri="{FF2B5EF4-FFF2-40B4-BE49-F238E27FC236}">
                <a16:creationId xmlns:a16="http://schemas.microsoft.com/office/drawing/2014/main" id="{B28E0AFE-A5AE-3AC4-1988-4BD5B808FE38}"/>
              </a:ext>
            </a:extLst>
          </p:cNvPr>
          <p:cNvCxnSpPr>
            <a:cxnSpLocks/>
          </p:cNvCxnSpPr>
          <p:nvPr/>
        </p:nvCxnSpPr>
        <p:spPr bwMode="auto">
          <a:xfrm flipV="1">
            <a:off x="2193755" y="3322248"/>
            <a:ext cx="0" cy="59221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86" name="Straight Connector 9285">
            <a:extLst>
              <a:ext uri="{FF2B5EF4-FFF2-40B4-BE49-F238E27FC236}">
                <a16:creationId xmlns:a16="http://schemas.microsoft.com/office/drawing/2014/main" id="{D26B6B64-1F2F-8A2D-7A08-C1DC18B5F602}"/>
              </a:ext>
            </a:extLst>
          </p:cNvPr>
          <p:cNvCxnSpPr>
            <a:cxnSpLocks/>
          </p:cNvCxnSpPr>
          <p:nvPr/>
        </p:nvCxnSpPr>
        <p:spPr bwMode="auto">
          <a:xfrm flipV="1">
            <a:off x="2339091" y="3322248"/>
            <a:ext cx="0" cy="337335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89" name="Straight Connector 9288">
            <a:extLst>
              <a:ext uri="{FF2B5EF4-FFF2-40B4-BE49-F238E27FC236}">
                <a16:creationId xmlns:a16="http://schemas.microsoft.com/office/drawing/2014/main" id="{0AD08215-4ADE-B71B-4083-F4BDA5921CB4}"/>
              </a:ext>
            </a:extLst>
          </p:cNvPr>
          <p:cNvCxnSpPr>
            <a:cxnSpLocks/>
          </p:cNvCxnSpPr>
          <p:nvPr/>
        </p:nvCxnSpPr>
        <p:spPr bwMode="auto">
          <a:xfrm flipV="1">
            <a:off x="2557095" y="3327112"/>
            <a:ext cx="0" cy="506002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91" name="Straight Connector 9290">
            <a:extLst>
              <a:ext uri="{FF2B5EF4-FFF2-40B4-BE49-F238E27FC236}">
                <a16:creationId xmlns:a16="http://schemas.microsoft.com/office/drawing/2014/main" id="{1199ABA5-BDDA-31EA-1735-81AD6D8AB32E}"/>
              </a:ext>
            </a:extLst>
          </p:cNvPr>
          <p:cNvCxnSpPr>
            <a:cxnSpLocks/>
          </p:cNvCxnSpPr>
          <p:nvPr/>
        </p:nvCxnSpPr>
        <p:spPr bwMode="auto">
          <a:xfrm flipV="1">
            <a:off x="2702431" y="3317384"/>
            <a:ext cx="0" cy="754139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93" name="Straight Connector 9292">
            <a:extLst>
              <a:ext uri="{FF2B5EF4-FFF2-40B4-BE49-F238E27FC236}">
                <a16:creationId xmlns:a16="http://schemas.microsoft.com/office/drawing/2014/main" id="{885D2D7C-1109-F0F3-D7B0-959D39489B29}"/>
              </a:ext>
            </a:extLst>
          </p:cNvPr>
          <p:cNvCxnSpPr>
            <a:cxnSpLocks/>
          </p:cNvCxnSpPr>
          <p:nvPr/>
        </p:nvCxnSpPr>
        <p:spPr bwMode="auto">
          <a:xfrm flipV="1">
            <a:off x="2847767" y="3317384"/>
            <a:ext cx="0" cy="788613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95" name="Straight Connector 9294">
            <a:extLst>
              <a:ext uri="{FF2B5EF4-FFF2-40B4-BE49-F238E27FC236}">
                <a16:creationId xmlns:a16="http://schemas.microsoft.com/office/drawing/2014/main" id="{1342A2C7-3B32-A521-F5AC-536215ECFC09}"/>
              </a:ext>
            </a:extLst>
          </p:cNvPr>
          <p:cNvCxnSpPr>
            <a:cxnSpLocks/>
          </p:cNvCxnSpPr>
          <p:nvPr/>
        </p:nvCxnSpPr>
        <p:spPr bwMode="auto">
          <a:xfrm flipV="1">
            <a:off x="3138439" y="3326093"/>
            <a:ext cx="0" cy="850035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97" name="Straight Connector 9296">
            <a:extLst>
              <a:ext uri="{FF2B5EF4-FFF2-40B4-BE49-F238E27FC236}">
                <a16:creationId xmlns:a16="http://schemas.microsoft.com/office/drawing/2014/main" id="{3BAE61A6-B13A-A640-AD45-F659E3679A48}"/>
              </a:ext>
            </a:extLst>
          </p:cNvPr>
          <p:cNvCxnSpPr>
            <a:cxnSpLocks/>
          </p:cNvCxnSpPr>
          <p:nvPr/>
        </p:nvCxnSpPr>
        <p:spPr bwMode="auto">
          <a:xfrm flipV="1">
            <a:off x="2993103" y="3326093"/>
            <a:ext cx="0" cy="807007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99" name="Straight Connector 9298">
            <a:extLst>
              <a:ext uri="{FF2B5EF4-FFF2-40B4-BE49-F238E27FC236}">
                <a16:creationId xmlns:a16="http://schemas.microsoft.com/office/drawing/2014/main" id="{5786A154-E6B6-5A72-1DD2-3CDD6EBBB389}"/>
              </a:ext>
            </a:extLst>
          </p:cNvPr>
          <p:cNvCxnSpPr>
            <a:cxnSpLocks/>
          </p:cNvCxnSpPr>
          <p:nvPr/>
        </p:nvCxnSpPr>
        <p:spPr bwMode="auto">
          <a:xfrm flipV="1">
            <a:off x="3065771" y="3326093"/>
            <a:ext cx="0" cy="807007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00" name="Straight Connector 9299">
            <a:extLst>
              <a:ext uri="{FF2B5EF4-FFF2-40B4-BE49-F238E27FC236}">
                <a16:creationId xmlns:a16="http://schemas.microsoft.com/office/drawing/2014/main" id="{DF0D9405-B04C-B94D-5456-0503CD614488}"/>
              </a:ext>
            </a:extLst>
          </p:cNvPr>
          <p:cNvCxnSpPr>
            <a:cxnSpLocks/>
          </p:cNvCxnSpPr>
          <p:nvPr/>
        </p:nvCxnSpPr>
        <p:spPr bwMode="auto">
          <a:xfrm flipV="1">
            <a:off x="3356443" y="3326093"/>
            <a:ext cx="0" cy="1011129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02" name="Straight Connector 9301">
            <a:extLst>
              <a:ext uri="{FF2B5EF4-FFF2-40B4-BE49-F238E27FC236}">
                <a16:creationId xmlns:a16="http://schemas.microsoft.com/office/drawing/2014/main" id="{2BB67E6E-3F9A-070A-A813-328D00424200}"/>
              </a:ext>
            </a:extLst>
          </p:cNvPr>
          <p:cNvCxnSpPr>
            <a:cxnSpLocks/>
          </p:cNvCxnSpPr>
          <p:nvPr/>
        </p:nvCxnSpPr>
        <p:spPr bwMode="auto">
          <a:xfrm flipV="1">
            <a:off x="3429111" y="3326093"/>
            <a:ext cx="0" cy="1076905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04" name="Straight Connector 9303">
            <a:extLst>
              <a:ext uri="{FF2B5EF4-FFF2-40B4-BE49-F238E27FC236}">
                <a16:creationId xmlns:a16="http://schemas.microsoft.com/office/drawing/2014/main" id="{8DEE4871-49D4-4F46-6908-319C960E43D5}"/>
              </a:ext>
            </a:extLst>
          </p:cNvPr>
          <p:cNvCxnSpPr>
            <a:cxnSpLocks/>
          </p:cNvCxnSpPr>
          <p:nvPr/>
        </p:nvCxnSpPr>
        <p:spPr bwMode="auto">
          <a:xfrm flipV="1">
            <a:off x="3574447" y="3326093"/>
            <a:ext cx="0" cy="1160057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06" name="Straight Connector 9305">
            <a:extLst>
              <a:ext uri="{FF2B5EF4-FFF2-40B4-BE49-F238E27FC236}">
                <a16:creationId xmlns:a16="http://schemas.microsoft.com/office/drawing/2014/main" id="{30D7BACB-544B-ACFE-E1B6-ECE607101762}"/>
              </a:ext>
            </a:extLst>
          </p:cNvPr>
          <p:cNvCxnSpPr>
            <a:cxnSpLocks/>
          </p:cNvCxnSpPr>
          <p:nvPr/>
        </p:nvCxnSpPr>
        <p:spPr bwMode="auto">
          <a:xfrm flipV="1">
            <a:off x="3792451" y="3317384"/>
            <a:ext cx="0" cy="1252988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08" name="Straight Connector 9307">
            <a:extLst>
              <a:ext uri="{FF2B5EF4-FFF2-40B4-BE49-F238E27FC236}">
                <a16:creationId xmlns:a16="http://schemas.microsoft.com/office/drawing/2014/main" id="{E2FEB1A9-5374-F175-AF4D-CC578DE4A6BD}"/>
              </a:ext>
            </a:extLst>
          </p:cNvPr>
          <p:cNvCxnSpPr>
            <a:cxnSpLocks/>
          </p:cNvCxnSpPr>
          <p:nvPr/>
        </p:nvCxnSpPr>
        <p:spPr bwMode="auto">
          <a:xfrm flipV="1">
            <a:off x="3865119" y="3326093"/>
            <a:ext cx="0" cy="1339044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10" name="Straight Connector 9309">
            <a:extLst>
              <a:ext uri="{FF2B5EF4-FFF2-40B4-BE49-F238E27FC236}">
                <a16:creationId xmlns:a16="http://schemas.microsoft.com/office/drawing/2014/main" id="{EAF87F8B-C9AF-AEF9-421B-49DED5B4E943}"/>
              </a:ext>
            </a:extLst>
          </p:cNvPr>
          <p:cNvCxnSpPr>
            <a:cxnSpLocks/>
          </p:cNvCxnSpPr>
          <p:nvPr/>
        </p:nvCxnSpPr>
        <p:spPr bwMode="auto">
          <a:xfrm flipV="1">
            <a:off x="5899826" y="3326093"/>
            <a:ext cx="0" cy="2137342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12" name="Straight Connector 9311">
            <a:extLst>
              <a:ext uri="{FF2B5EF4-FFF2-40B4-BE49-F238E27FC236}">
                <a16:creationId xmlns:a16="http://schemas.microsoft.com/office/drawing/2014/main" id="{B7972E68-AAC4-639A-40D1-4941E61B073A}"/>
              </a:ext>
            </a:extLst>
          </p:cNvPr>
          <p:cNvCxnSpPr>
            <a:cxnSpLocks/>
          </p:cNvCxnSpPr>
          <p:nvPr/>
        </p:nvCxnSpPr>
        <p:spPr bwMode="auto">
          <a:xfrm flipV="1">
            <a:off x="4010455" y="3326093"/>
            <a:ext cx="0" cy="1484757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14" name="Straight Connector 9313">
            <a:extLst>
              <a:ext uri="{FF2B5EF4-FFF2-40B4-BE49-F238E27FC236}">
                <a16:creationId xmlns:a16="http://schemas.microsoft.com/office/drawing/2014/main" id="{043AD037-1A65-3DA0-9362-CCB5A1022075}"/>
              </a:ext>
            </a:extLst>
          </p:cNvPr>
          <p:cNvCxnSpPr>
            <a:cxnSpLocks/>
          </p:cNvCxnSpPr>
          <p:nvPr/>
        </p:nvCxnSpPr>
        <p:spPr bwMode="auto">
          <a:xfrm flipV="1">
            <a:off x="4083123" y="3317384"/>
            <a:ext cx="0" cy="1596373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16" name="Straight Connector 9315">
            <a:extLst>
              <a:ext uri="{FF2B5EF4-FFF2-40B4-BE49-F238E27FC236}">
                <a16:creationId xmlns:a16="http://schemas.microsoft.com/office/drawing/2014/main" id="{C8BCE66D-CAB1-83CA-5F05-6E751786FE8C}"/>
              </a:ext>
            </a:extLst>
          </p:cNvPr>
          <p:cNvCxnSpPr>
            <a:cxnSpLocks/>
          </p:cNvCxnSpPr>
          <p:nvPr/>
        </p:nvCxnSpPr>
        <p:spPr bwMode="auto">
          <a:xfrm flipV="1">
            <a:off x="4155791" y="3317384"/>
            <a:ext cx="0" cy="1664763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18" name="Straight Connector 9317">
            <a:extLst>
              <a:ext uri="{FF2B5EF4-FFF2-40B4-BE49-F238E27FC236}">
                <a16:creationId xmlns:a16="http://schemas.microsoft.com/office/drawing/2014/main" id="{1BF6E3E1-529B-8F73-6612-2AD786AAD51D}"/>
              </a:ext>
            </a:extLst>
          </p:cNvPr>
          <p:cNvCxnSpPr>
            <a:cxnSpLocks/>
          </p:cNvCxnSpPr>
          <p:nvPr/>
        </p:nvCxnSpPr>
        <p:spPr bwMode="auto">
          <a:xfrm flipV="1">
            <a:off x="4228459" y="3326093"/>
            <a:ext cx="0" cy="1682416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20" name="Straight Connector 9319">
            <a:extLst>
              <a:ext uri="{FF2B5EF4-FFF2-40B4-BE49-F238E27FC236}">
                <a16:creationId xmlns:a16="http://schemas.microsoft.com/office/drawing/2014/main" id="{E15B4E49-AC02-7514-5F46-6F9321681AEA}"/>
              </a:ext>
            </a:extLst>
          </p:cNvPr>
          <p:cNvCxnSpPr>
            <a:cxnSpLocks/>
          </p:cNvCxnSpPr>
          <p:nvPr/>
        </p:nvCxnSpPr>
        <p:spPr bwMode="auto">
          <a:xfrm flipV="1">
            <a:off x="4446463" y="3317384"/>
            <a:ext cx="0" cy="1794032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22" name="Straight Connector 9321">
            <a:extLst>
              <a:ext uri="{FF2B5EF4-FFF2-40B4-BE49-F238E27FC236}">
                <a16:creationId xmlns:a16="http://schemas.microsoft.com/office/drawing/2014/main" id="{8D35E518-D952-9247-27E3-A6898C08D0EE}"/>
              </a:ext>
            </a:extLst>
          </p:cNvPr>
          <p:cNvCxnSpPr>
            <a:cxnSpLocks/>
          </p:cNvCxnSpPr>
          <p:nvPr/>
        </p:nvCxnSpPr>
        <p:spPr bwMode="auto">
          <a:xfrm flipV="1">
            <a:off x="4373795" y="3326093"/>
            <a:ext cx="0" cy="1754561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24" name="Straight Connector 9323">
            <a:extLst>
              <a:ext uri="{FF2B5EF4-FFF2-40B4-BE49-F238E27FC236}">
                <a16:creationId xmlns:a16="http://schemas.microsoft.com/office/drawing/2014/main" id="{50FA8260-5C02-A69E-B79E-7DC76E657462}"/>
              </a:ext>
            </a:extLst>
          </p:cNvPr>
          <p:cNvCxnSpPr>
            <a:cxnSpLocks/>
          </p:cNvCxnSpPr>
          <p:nvPr/>
        </p:nvCxnSpPr>
        <p:spPr bwMode="auto">
          <a:xfrm flipV="1">
            <a:off x="4591799" y="3326093"/>
            <a:ext cx="0" cy="1825373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26" name="Straight Connector 9325">
            <a:extLst>
              <a:ext uri="{FF2B5EF4-FFF2-40B4-BE49-F238E27FC236}">
                <a16:creationId xmlns:a16="http://schemas.microsoft.com/office/drawing/2014/main" id="{78CB3662-F6EE-1170-94A5-9B1F48841B4A}"/>
              </a:ext>
            </a:extLst>
          </p:cNvPr>
          <p:cNvCxnSpPr>
            <a:cxnSpLocks/>
          </p:cNvCxnSpPr>
          <p:nvPr/>
        </p:nvCxnSpPr>
        <p:spPr bwMode="auto">
          <a:xfrm flipV="1">
            <a:off x="4737135" y="3326093"/>
            <a:ext cx="0" cy="1938008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28" name="Straight Connector 9327">
            <a:extLst>
              <a:ext uri="{FF2B5EF4-FFF2-40B4-BE49-F238E27FC236}">
                <a16:creationId xmlns:a16="http://schemas.microsoft.com/office/drawing/2014/main" id="{FD979547-1FD4-9AB0-2A9C-51EF81E5B1AA}"/>
              </a:ext>
            </a:extLst>
          </p:cNvPr>
          <p:cNvCxnSpPr>
            <a:cxnSpLocks/>
          </p:cNvCxnSpPr>
          <p:nvPr/>
        </p:nvCxnSpPr>
        <p:spPr bwMode="auto">
          <a:xfrm flipV="1">
            <a:off x="4955139" y="3326093"/>
            <a:ext cx="0" cy="1963773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30" name="Straight Connector 9329">
            <a:extLst>
              <a:ext uri="{FF2B5EF4-FFF2-40B4-BE49-F238E27FC236}">
                <a16:creationId xmlns:a16="http://schemas.microsoft.com/office/drawing/2014/main" id="{B45A05E3-1D8B-E67F-49A4-FE9F05A011A3}"/>
              </a:ext>
            </a:extLst>
          </p:cNvPr>
          <p:cNvCxnSpPr>
            <a:cxnSpLocks/>
          </p:cNvCxnSpPr>
          <p:nvPr/>
        </p:nvCxnSpPr>
        <p:spPr bwMode="auto">
          <a:xfrm flipV="1">
            <a:off x="5027807" y="3326093"/>
            <a:ext cx="0" cy="1989538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32" name="Straight Connector 9331">
            <a:extLst>
              <a:ext uri="{FF2B5EF4-FFF2-40B4-BE49-F238E27FC236}">
                <a16:creationId xmlns:a16="http://schemas.microsoft.com/office/drawing/2014/main" id="{2E4AC9E5-9F17-5E18-A032-AF1A5F897234}"/>
              </a:ext>
            </a:extLst>
          </p:cNvPr>
          <p:cNvCxnSpPr>
            <a:cxnSpLocks/>
          </p:cNvCxnSpPr>
          <p:nvPr/>
        </p:nvCxnSpPr>
        <p:spPr bwMode="auto">
          <a:xfrm flipV="1">
            <a:off x="5100475" y="3326093"/>
            <a:ext cx="0" cy="2059506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35" name="Straight Connector 9334">
            <a:extLst>
              <a:ext uri="{FF2B5EF4-FFF2-40B4-BE49-F238E27FC236}">
                <a16:creationId xmlns:a16="http://schemas.microsoft.com/office/drawing/2014/main" id="{9DCAD716-B450-2B53-A3F7-279421B0E2CD}"/>
              </a:ext>
            </a:extLst>
          </p:cNvPr>
          <p:cNvCxnSpPr>
            <a:cxnSpLocks/>
          </p:cNvCxnSpPr>
          <p:nvPr/>
        </p:nvCxnSpPr>
        <p:spPr bwMode="auto">
          <a:xfrm flipV="1">
            <a:off x="5173143" y="3321229"/>
            <a:ext cx="0" cy="2085271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37" name="Straight Connector 9336">
            <a:extLst>
              <a:ext uri="{FF2B5EF4-FFF2-40B4-BE49-F238E27FC236}">
                <a16:creationId xmlns:a16="http://schemas.microsoft.com/office/drawing/2014/main" id="{D5110306-0D55-D9A8-BE5A-788D98BEC6A7}"/>
              </a:ext>
            </a:extLst>
          </p:cNvPr>
          <p:cNvCxnSpPr>
            <a:cxnSpLocks/>
          </p:cNvCxnSpPr>
          <p:nvPr/>
        </p:nvCxnSpPr>
        <p:spPr bwMode="auto">
          <a:xfrm flipV="1">
            <a:off x="5681819" y="3317384"/>
            <a:ext cx="0" cy="2128249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39" name="Straight Connector 9338">
            <a:extLst>
              <a:ext uri="{FF2B5EF4-FFF2-40B4-BE49-F238E27FC236}">
                <a16:creationId xmlns:a16="http://schemas.microsoft.com/office/drawing/2014/main" id="{542BF5E6-8DC2-80AC-8D1E-F199CFD34C02}"/>
              </a:ext>
            </a:extLst>
          </p:cNvPr>
          <p:cNvCxnSpPr>
            <a:cxnSpLocks/>
          </p:cNvCxnSpPr>
          <p:nvPr/>
        </p:nvCxnSpPr>
        <p:spPr bwMode="auto">
          <a:xfrm flipV="1">
            <a:off x="5754487" y="3326093"/>
            <a:ext cx="0" cy="2137042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41" name="Straight Connector 9340">
            <a:extLst>
              <a:ext uri="{FF2B5EF4-FFF2-40B4-BE49-F238E27FC236}">
                <a16:creationId xmlns:a16="http://schemas.microsoft.com/office/drawing/2014/main" id="{FED78C6F-DBA9-CEFB-FE4D-152BA1FB7916}"/>
              </a:ext>
            </a:extLst>
          </p:cNvPr>
          <p:cNvCxnSpPr>
            <a:cxnSpLocks/>
          </p:cNvCxnSpPr>
          <p:nvPr/>
        </p:nvCxnSpPr>
        <p:spPr bwMode="auto">
          <a:xfrm flipV="1">
            <a:off x="5827155" y="3321878"/>
            <a:ext cx="0" cy="2137042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6AE01F-E04F-B2C1-BED8-F19907AD824C}"/>
              </a:ext>
            </a:extLst>
          </p:cNvPr>
          <p:cNvCxnSpPr>
            <a:cxnSpLocks/>
          </p:cNvCxnSpPr>
          <p:nvPr/>
        </p:nvCxnSpPr>
        <p:spPr bwMode="auto">
          <a:xfrm>
            <a:off x="1176571" y="3322533"/>
            <a:ext cx="4869410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42" name="Straight Connector 9341">
            <a:extLst>
              <a:ext uri="{FF2B5EF4-FFF2-40B4-BE49-F238E27FC236}">
                <a16:creationId xmlns:a16="http://schemas.microsoft.com/office/drawing/2014/main" id="{CB4D8102-D31D-E614-6224-9B1E8F815744}"/>
              </a:ext>
            </a:extLst>
          </p:cNvPr>
          <p:cNvCxnSpPr>
            <a:cxnSpLocks/>
          </p:cNvCxnSpPr>
          <p:nvPr/>
        </p:nvCxnSpPr>
        <p:spPr bwMode="auto">
          <a:xfrm flipV="1">
            <a:off x="9166842" y="3241722"/>
            <a:ext cx="0" cy="89235"/>
          </a:xfrm>
          <a:prstGeom prst="line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44" name="Straight Connector 9343">
            <a:extLst>
              <a:ext uri="{FF2B5EF4-FFF2-40B4-BE49-F238E27FC236}">
                <a16:creationId xmlns:a16="http://schemas.microsoft.com/office/drawing/2014/main" id="{185EA1FD-DFD4-1120-A2C4-1629A2B83EF8}"/>
              </a:ext>
            </a:extLst>
          </p:cNvPr>
          <p:cNvCxnSpPr>
            <a:cxnSpLocks/>
          </p:cNvCxnSpPr>
          <p:nvPr/>
        </p:nvCxnSpPr>
        <p:spPr bwMode="auto">
          <a:xfrm flipV="1">
            <a:off x="11173298" y="3330957"/>
            <a:ext cx="0" cy="1270234"/>
          </a:xfrm>
          <a:prstGeom prst="line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47" name="Straight Connector 9346">
            <a:extLst>
              <a:ext uri="{FF2B5EF4-FFF2-40B4-BE49-F238E27FC236}">
                <a16:creationId xmlns:a16="http://schemas.microsoft.com/office/drawing/2014/main" id="{2FE879FC-D7EF-A430-D979-95FF61C5E893}"/>
              </a:ext>
            </a:extLst>
          </p:cNvPr>
          <p:cNvCxnSpPr>
            <a:cxnSpLocks/>
          </p:cNvCxnSpPr>
          <p:nvPr/>
        </p:nvCxnSpPr>
        <p:spPr bwMode="auto">
          <a:xfrm flipV="1">
            <a:off x="11311844" y="3330957"/>
            <a:ext cx="0" cy="1681399"/>
          </a:xfrm>
          <a:prstGeom prst="line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49" name="Straight Connector 9348">
            <a:extLst>
              <a:ext uri="{FF2B5EF4-FFF2-40B4-BE49-F238E27FC236}">
                <a16:creationId xmlns:a16="http://schemas.microsoft.com/office/drawing/2014/main" id="{BF708BF7-304E-7EE7-783C-BCE49531F9FA}"/>
              </a:ext>
            </a:extLst>
          </p:cNvPr>
          <p:cNvCxnSpPr>
            <a:cxnSpLocks/>
          </p:cNvCxnSpPr>
          <p:nvPr/>
        </p:nvCxnSpPr>
        <p:spPr bwMode="auto">
          <a:xfrm flipV="1">
            <a:off x="11658200" y="3330957"/>
            <a:ext cx="0" cy="2136260"/>
          </a:xfrm>
          <a:prstGeom prst="line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52" name="Straight Connector 9351">
            <a:extLst>
              <a:ext uri="{FF2B5EF4-FFF2-40B4-BE49-F238E27FC236}">
                <a16:creationId xmlns:a16="http://schemas.microsoft.com/office/drawing/2014/main" id="{884BFB65-58D7-0621-DD47-07E95C515FB1}"/>
              </a:ext>
            </a:extLst>
          </p:cNvPr>
          <p:cNvCxnSpPr>
            <a:cxnSpLocks/>
          </p:cNvCxnSpPr>
          <p:nvPr/>
        </p:nvCxnSpPr>
        <p:spPr bwMode="auto">
          <a:xfrm flipV="1">
            <a:off x="7447367" y="2451701"/>
            <a:ext cx="0" cy="879256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54" name="Straight Connector 9353">
            <a:extLst>
              <a:ext uri="{FF2B5EF4-FFF2-40B4-BE49-F238E27FC236}">
                <a16:creationId xmlns:a16="http://schemas.microsoft.com/office/drawing/2014/main" id="{4BBEC9DC-4683-D0D3-27EB-28227FF371E9}"/>
              </a:ext>
            </a:extLst>
          </p:cNvPr>
          <p:cNvCxnSpPr>
            <a:cxnSpLocks/>
          </p:cNvCxnSpPr>
          <p:nvPr/>
        </p:nvCxnSpPr>
        <p:spPr bwMode="auto">
          <a:xfrm flipV="1">
            <a:off x="8203936" y="2790055"/>
            <a:ext cx="0" cy="540902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56" name="Straight Connector 9355">
            <a:extLst>
              <a:ext uri="{FF2B5EF4-FFF2-40B4-BE49-F238E27FC236}">
                <a16:creationId xmlns:a16="http://schemas.microsoft.com/office/drawing/2014/main" id="{88E5603C-ADB9-DAB4-5336-38F167F06711}"/>
              </a:ext>
            </a:extLst>
          </p:cNvPr>
          <p:cNvCxnSpPr>
            <a:cxnSpLocks/>
          </p:cNvCxnSpPr>
          <p:nvPr/>
        </p:nvCxnSpPr>
        <p:spPr bwMode="auto">
          <a:xfrm flipV="1">
            <a:off x="8272715" y="2826663"/>
            <a:ext cx="0" cy="502619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58" name="Straight Connector 9357">
            <a:extLst>
              <a:ext uri="{FF2B5EF4-FFF2-40B4-BE49-F238E27FC236}">
                <a16:creationId xmlns:a16="http://schemas.microsoft.com/office/drawing/2014/main" id="{DD9EF401-BEF3-DC1E-457B-47864D734CE7}"/>
              </a:ext>
            </a:extLst>
          </p:cNvPr>
          <p:cNvCxnSpPr>
            <a:cxnSpLocks/>
          </p:cNvCxnSpPr>
          <p:nvPr/>
        </p:nvCxnSpPr>
        <p:spPr bwMode="auto">
          <a:xfrm flipV="1">
            <a:off x="8547831" y="3049803"/>
            <a:ext cx="0" cy="276290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60" name="Straight Connector 9359">
            <a:extLst>
              <a:ext uri="{FF2B5EF4-FFF2-40B4-BE49-F238E27FC236}">
                <a16:creationId xmlns:a16="http://schemas.microsoft.com/office/drawing/2014/main" id="{857E2E7D-4D7D-DC2D-228C-48106C191113}"/>
              </a:ext>
            </a:extLst>
          </p:cNvPr>
          <p:cNvCxnSpPr>
            <a:cxnSpLocks/>
          </p:cNvCxnSpPr>
          <p:nvPr/>
        </p:nvCxnSpPr>
        <p:spPr bwMode="auto">
          <a:xfrm flipV="1">
            <a:off x="8616610" y="3049620"/>
            <a:ext cx="0" cy="276473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61" name="Straight Connector 9360">
            <a:extLst>
              <a:ext uri="{FF2B5EF4-FFF2-40B4-BE49-F238E27FC236}">
                <a16:creationId xmlns:a16="http://schemas.microsoft.com/office/drawing/2014/main" id="{04097A39-24C0-DA90-3FA2-89BA5AA014FF}"/>
              </a:ext>
            </a:extLst>
          </p:cNvPr>
          <p:cNvCxnSpPr>
            <a:cxnSpLocks/>
          </p:cNvCxnSpPr>
          <p:nvPr/>
        </p:nvCxnSpPr>
        <p:spPr bwMode="auto">
          <a:xfrm flipV="1">
            <a:off x="8960505" y="3194734"/>
            <a:ext cx="0" cy="136223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63" name="Straight Connector 9362">
            <a:extLst>
              <a:ext uri="{FF2B5EF4-FFF2-40B4-BE49-F238E27FC236}">
                <a16:creationId xmlns:a16="http://schemas.microsoft.com/office/drawing/2014/main" id="{96D19207-1F23-BF18-8E9F-DE364E7FBF6F}"/>
              </a:ext>
            </a:extLst>
          </p:cNvPr>
          <p:cNvCxnSpPr>
            <a:cxnSpLocks/>
          </p:cNvCxnSpPr>
          <p:nvPr/>
        </p:nvCxnSpPr>
        <p:spPr bwMode="auto">
          <a:xfrm flipV="1">
            <a:off x="9372200" y="3326093"/>
            <a:ext cx="0" cy="41515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68" name="Straight Connector 9367">
            <a:extLst>
              <a:ext uri="{FF2B5EF4-FFF2-40B4-BE49-F238E27FC236}">
                <a16:creationId xmlns:a16="http://schemas.microsoft.com/office/drawing/2014/main" id="{3E1A5B5E-A979-E7BA-D168-22AED09336FF}"/>
              </a:ext>
            </a:extLst>
          </p:cNvPr>
          <p:cNvCxnSpPr>
            <a:cxnSpLocks/>
          </p:cNvCxnSpPr>
          <p:nvPr/>
        </p:nvCxnSpPr>
        <p:spPr bwMode="auto">
          <a:xfrm flipV="1">
            <a:off x="9649292" y="3330957"/>
            <a:ext cx="0" cy="273295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70" name="Straight Connector 9369">
            <a:extLst>
              <a:ext uri="{FF2B5EF4-FFF2-40B4-BE49-F238E27FC236}">
                <a16:creationId xmlns:a16="http://schemas.microsoft.com/office/drawing/2014/main" id="{762C66F6-97A9-4849-16FE-2B3224AAF7DA}"/>
              </a:ext>
            </a:extLst>
          </p:cNvPr>
          <p:cNvCxnSpPr>
            <a:cxnSpLocks/>
          </p:cNvCxnSpPr>
          <p:nvPr/>
        </p:nvCxnSpPr>
        <p:spPr bwMode="auto">
          <a:xfrm flipV="1">
            <a:off x="11519663" y="3330957"/>
            <a:ext cx="0" cy="1995380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72" name="Straight Connector 9371">
            <a:extLst>
              <a:ext uri="{FF2B5EF4-FFF2-40B4-BE49-F238E27FC236}">
                <a16:creationId xmlns:a16="http://schemas.microsoft.com/office/drawing/2014/main" id="{3DB9FDEB-4B47-1D3A-A45A-FC615BA68938}"/>
              </a:ext>
            </a:extLst>
          </p:cNvPr>
          <p:cNvCxnSpPr>
            <a:cxnSpLocks/>
          </p:cNvCxnSpPr>
          <p:nvPr/>
        </p:nvCxnSpPr>
        <p:spPr bwMode="auto">
          <a:xfrm flipV="1">
            <a:off x="11104025" y="3330957"/>
            <a:ext cx="0" cy="1239415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74" name="Straight Connector 9373">
            <a:extLst>
              <a:ext uri="{FF2B5EF4-FFF2-40B4-BE49-F238E27FC236}">
                <a16:creationId xmlns:a16="http://schemas.microsoft.com/office/drawing/2014/main" id="{4174B86F-A2BC-1030-24CA-E0B74599CD83}"/>
              </a:ext>
            </a:extLst>
          </p:cNvPr>
          <p:cNvCxnSpPr>
            <a:cxnSpLocks/>
          </p:cNvCxnSpPr>
          <p:nvPr/>
        </p:nvCxnSpPr>
        <p:spPr bwMode="auto">
          <a:xfrm flipV="1">
            <a:off x="10896206" y="3330957"/>
            <a:ext cx="0" cy="1055874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76" name="Straight Connector 9375">
            <a:extLst>
              <a:ext uri="{FF2B5EF4-FFF2-40B4-BE49-F238E27FC236}">
                <a16:creationId xmlns:a16="http://schemas.microsoft.com/office/drawing/2014/main" id="{6C2DA0E6-E6BC-7A34-0061-A29FFD97A0D3}"/>
              </a:ext>
            </a:extLst>
          </p:cNvPr>
          <p:cNvCxnSpPr>
            <a:cxnSpLocks/>
          </p:cNvCxnSpPr>
          <p:nvPr/>
        </p:nvCxnSpPr>
        <p:spPr bwMode="auto">
          <a:xfrm flipV="1">
            <a:off x="10203476" y="3330957"/>
            <a:ext cx="0" cy="552686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78" name="Straight Connector 9377">
            <a:extLst>
              <a:ext uri="{FF2B5EF4-FFF2-40B4-BE49-F238E27FC236}">
                <a16:creationId xmlns:a16="http://schemas.microsoft.com/office/drawing/2014/main" id="{D0699056-97C6-001D-4C15-1AE1E3F1AB26}"/>
              </a:ext>
            </a:extLst>
          </p:cNvPr>
          <p:cNvCxnSpPr>
            <a:cxnSpLocks/>
          </p:cNvCxnSpPr>
          <p:nvPr/>
        </p:nvCxnSpPr>
        <p:spPr bwMode="auto">
          <a:xfrm flipV="1">
            <a:off x="9857111" y="3330957"/>
            <a:ext cx="0" cy="443129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80" name="Straight Connector 9379">
            <a:extLst>
              <a:ext uri="{FF2B5EF4-FFF2-40B4-BE49-F238E27FC236}">
                <a16:creationId xmlns:a16="http://schemas.microsoft.com/office/drawing/2014/main" id="{F2D07C46-52E3-B44C-EF6F-E1E0E9C1AE3D}"/>
              </a:ext>
            </a:extLst>
          </p:cNvPr>
          <p:cNvCxnSpPr>
            <a:cxnSpLocks/>
          </p:cNvCxnSpPr>
          <p:nvPr/>
        </p:nvCxnSpPr>
        <p:spPr bwMode="auto">
          <a:xfrm flipV="1">
            <a:off x="9718565" y="3330957"/>
            <a:ext cx="0" cy="319607"/>
          </a:xfrm>
          <a:prstGeom prst="lin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83" name="Straight Connector 9382">
            <a:extLst>
              <a:ext uri="{FF2B5EF4-FFF2-40B4-BE49-F238E27FC236}">
                <a16:creationId xmlns:a16="http://schemas.microsoft.com/office/drawing/2014/main" id="{3097077F-0903-6D33-4EC9-FB1D95B922A2}"/>
              </a:ext>
            </a:extLst>
          </p:cNvPr>
          <p:cNvCxnSpPr>
            <a:cxnSpLocks/>
          </p:cNvCxnSpPr>
          <p:nvPr/>
        </p:nvCxnSpPr>
        <p:spPr bwMode="auto">
          <a:xfrm flipV="1">
            <a:off x="7241030" y="2452375"/>
            <a:ext cx="0" cy="878582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85" name="Straight Connector 9384">
            <a:extLst>
              <a:ext uri="{FF2B5EF4-FFF2-40B4-BE49-F238E27FC236}">
                <a16:creationId xmlns:a16="http://schemas.microsoft.com/office/drawing/2014/main" id="{140B3401-934C-A012-FB1A-CAE6D6E6FD5A}"/>
              </a:ext>
            </a:extLst>
          </p:cNvPr>
          <p:cNvCxnSpPr>
            <a:cxnSpLocks/>
          </p:cNvCxnSpPr>
          <p:nvPr/>
        </p:nvCxnSpPr>
        <p:spPr bwMode="auto">
          <a:xfrm flipV="1">
            <a:off x="7516146" y="2452375"/>
            <a:ext cx="0" cy="878582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86" name="Straight Connector 9385">
            <a:extLst>
              <a:ext uri="{FF2B5EF4-FFF2-40B4-BE49-F238E27FC236}">
                <a16:creationId xmlns:a16="http://schemas.microsoft.com/office/drawing/2014/main" id="{F85AC9EF-606F-9748-5CC6-FB0311F535DC}"/>
              </a:ext>
            </a:extLst>
          </p:cNvPr>
          <p:cNvCxnSpPr>
            <a:cxnSpLocks/>
          </p:cNvCxnSpPr>
          <p:nvPr/>
        </p:nvCxnSpPr>
        <p:spPr bwMode="auto">
          <a:xfrm flipV="1">
            <a:off x="7860041" y="2452375"/>
            <a:ext cx="0" cy="878582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87" name="Straight Connector 9386">
            <a:extLst>
              <a:ext uri="{FF2B5EF4-FFF2-40B4-BE49-F238E27FC236}">
                <a16:creationId xmlns:a16="http://schemas.microsoft.com/office/drawing/2014/main" id="{E3EDF758-A6B6-E1AB-637D-857AAB138031}"/>
              </a:ext>
            </a:extLst>
          </p:cNvPr>
          <p:cNvCxnSpPr>
            <a:cxnSpLocks/>
          </p:cNvCxnSpPr>
          <p:nvPr/>
        </p:nvCxnSpPr>
        <p:spPr bwMode="auto">
          <a:xfrm flipV="1">
            <a:off x="7584925" y="2452375"/>
            <a:ext cx="0" cy="878582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88" name="Straight Connector 9387">
            <a:extLst>
              <a:ext uri="{FF2B5EF4-FFF2-40B4-BE49-F238E27FC236}">
                <a16:creationId xmlns:a16="http://schemas.microsoft.com/office/drawing/2014/main" id="{9FAA8985-46C8-B812-CD17-5F21569F3C56}"/>
              </a:ext>
            </a:extLst>
          </p:cNvPr>
          <p:cNvCxnSpPr>
            <a:cxnSpLocks/>
          </p:cNvCxnSpPr>
          <p:nvPr/>
        </p:nvCxnSpPr>
        <p:spPr bwMode="auto">
          <a:xfrm flipV="1">
            <a:off x="7653704" y="2449898"/>
            <a:ext cx="0" cy="878582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89" name="Straight Connector 9388">
            <a:extLst>
              <a:ext uri="{FF2B5EF4-FFF2-40B4-BE49-F238E27FC236}">
                <a16:creationId xmlns:a16="http://schemas.microsoft.com/office/drawing/2014/main" id="{EBC607C9-A4A3-FA64-9C33-8E76A38F30B3}"/>
              </a:ext>
            </a:extLst>
          </p:cNvPr>
          <p:cNvCxnSpPr>
            <a:cxnSpLocks/>
          </p:cNvCxnSpPr>
          <p:nvPr/>
        </p:nvCxnSpPr>
        <p:spPr bwMode="auto">
          <a:xfrm flipV="1">
            <a:off x="7722483" y="2452375"/>
            <a:ext cx="0" cy="878582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90" name="Straight Connector 9389">
            <a:extLst>
              <a:ext uri="{FF2B5EF4-FFF2-40B4-BE49-F238E27FC236}">
                <a16:creationId xmlns:a16="http://schemas.microsoft.com/office/drawing/2014/main" id="{9F4A503D-777C-09AC-C9A4-4AB9496D59BB}"/>
              </a:ext>
            </a:extLst>
          </p:cNvPr>
          <p:cNvCxnSpPr>
            <a:cxnSpLocks/>
          </p:cNvCxnSpPr>
          <p:nvPr/>
        </p:nvCxnSpPr>
        <p:spPr bwMode="auto">
          <a:xfrm flipV="1">
            <a:off x="8066378" y="2605853"/>
            <a:ext cx="0" cy="725104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92" name="Straight Connector 9391">
            <a:extLst>
              <a:ext uri="{FF2B5EF4-FFF2-40B4-BE49-F238E27FC236}">
                <a16:creationId xmlns:a16="http://schemas.microsoft.com/office/drawing/2014/main" id="{5FD22F1F-A3D6-511F-EEA6-A78649F29EF4}"/>
              </a:ext>
            </a:extLst>
          </p:cNvPr>
          <p:cNvCxnSpPr>
            <a:cxnSpLocks/>
          </p:cNvCxnSpPr>
          <p:nvPr/>
        </p:nvCxnSpPr>
        <p:spPr bwMode="auto">
          <a:xfrm flipV="1">
            <a:off x="8135157" y="2649234"/>
            <a:ext cx="0" cy="681723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94" name="Straight Connector 9393">
            <a:extLst>
              <a:ext uri="{FF2B5EF4-FFF2-40B4-BE49-F238E27FC236}">
                <a16:creationId xmlns:a16="http://schemas.microsoft.com/office/drawing/2014/main" id="{F1204B6C-B300-F33E-5B71-7B1391EA3413}"/>
              </a:ext>
            </a:extLst>
          </p:cNvPr>
          <p:cNvCxnSpPr>
            <a:cxnSpLocks/>
          </p:cNvCxnSpPr>
          <p:nvPr/>
        </p:nvCxnSpPr>
        <p:spPr bwMode="auto">
          <a:xfrm flipV="1">
            <a:off x="8479052" y="2928142"/>
            <a:ext cx="0" cy="402815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96" name="Straight Connector 9395">
            <a:extLst>
              <a:ext uri="{FF2B5EF4-FFF2-40B4-BE49-F238E27FC236}">
                <a16:creationId xmlns:a16="http://schemas.microsoft.com/office/drawing/2014/main" id="{76FFA59B-B055-CEFC-A521-D1FBA27D5097}"/>
              </a:ext>
            </a:extLst>
          </p:cNvPr>
          <p:cNvCxnSpPr>
            <a:cxnSpLocks/>
          </p:cNvCxnSpPr>
          <p:nvPr/>
        </p:nvCxnSpPr>
        <p:spPr bwMode="auto">
          <a:xfrm flipV="1">
            <a:off x="8754168" y="3110093"/>
            <a:ext cx="0" cy="220864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98" name="Straight Connector 9397">
            <a:extLst>
              <a:ext uri="{FF2B5EF4-FFF2-40B4-BE49-F238E27FC236}">
                <a16:creationId xmlns:a16="http://schemas.microsoft.com/office/drawing/2014/main" id="{9DA9EEFD-55B4-ACE0-6BC4-E82EDFAEC8D6}"/>
              </a:ext>
            </a:extLst>
          </p:cNvPr>
          <p:cNvCxnSpPr>
            <a:cxnSpLocks/>
          </p:cNvCxnSpPr>
          <p:nvPr/>
        </p:nvCxnSpPr>
        <p:spPr bwMode="auto">
          <a:xfrm flipV="1">
            <a:off x="8891726" y="3185119"/>
            <a:ext cx="0" cy="145838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00" name="Straight Connector 9399">
            <a:extLst>
              <a:ext uri="{FF2B5EF4-FFF2-40B4-BE49-F238E27FC236}">
                <a16:creationId xmlns:a16="http://schemas.microsoft.com/office/drawing/2014/main" id="{5F0760F2-FA74-B9E8-D396-9EEEB4DA9086}"/>
              </a:ext>
            </a:extLst>
          </p:cNvPr>
          <p:cNvCxnSpPr>
            <a:cxnSpLocks/>
          </p:cNvCxnSpPr>
          <p:nvPr/>
        </p:nvCxnSpPr>
        <p:spPr bwMode="auto">
          <a:xfrm flipV="1">
            <a:off x="9098063" y="3224975"/>
            <a:ext cx="0" cy="105982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02" name="Straight Connector 9401">
            <a:extLst>
              <a:ext uri="{FF2B5EF4-FFF2-40B4-BE49-F238E27FC236}">
                <a16:creationId xmlns:a16="http://schemas.microsoft.com/office/drawing/2014/main" id="{5990AD56-88BC-6F62-FA86-F3072758B6F5}"/>
              </a:ext>
            </a:extLst>
          </p:cNvPr>
          <p:cNvCxnSpPr>
            <a:cxnSpLocks/>
          </p:cNvCxnSpPr>
          <p:nvPr/>
        </p:nvCxnSpPr>
        <p:spPr bwMode="auto">
          <a:xfrm flipV="1">
            <a:off x="9235628" y="3292967"/>
            <a:ext cx="0" cy="37990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04" name="Straight Connector 9403">
            <a:extLst>
              <a:ext uri="{FF2B5EF4-FFF2-40B4-BE49-F238E27FC236}">
                <a16:creationId xmlns:a16="http://schemas.microsoft.com/office/drawing/2014/main" id="{FA171B5C-0705-A51E-C968-05ED055647DD}"/>
              </a:ext>
            </a:extLst>
          </p:cNvPr>
          <p:cNvCxnSpPr>
            <a:cxnSpLocks/>
          </p:cNvCxnSpPr>
          <p:nvPr/>
        </p:nvCxnSpPr>
        <p:spPr bwMode="auto">
          <a:xfrm flipV="1">
            <a:off x="9441473" y="3326093"/>
            <a:ext cx="0" cy="65949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07" name="Straight Connector 9406">
            <a:extLst>
              <a:ext uri="{FF2B5EF4-FFF2-40B4-BE49-F238E27FC236}">
                <a16:creationId xmlns:a16="http://schemas.microsoft.com/office/drawing/2014/main" id="{FBE87941-D903-BC8C-990B-3A952911BFCA}"/>
              </a:ext>
            </a:extLst>
          </p:cNvPr>
          <p:cNvCxnSpPr>
            <a:cxnSpLocks/>
          </p:cNvCxnSpPr>
          <p:nvPr/>
        </p:nvCxnSpPr>
        <p:spPr bwMode="auto">
          <a:xfrm flipV="1">
            <a:off x="9787838" y="3330957"/>
            <a:ext cx="0" cy="332045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10" name="Straight Connector 9409">
            <a:extLst>
              <a:ext uri="{FF2B5EF4-FFF2-40B4-BE49-F238E27FC236}">
                <a16:creationId xmlns:a16="http://schemas.microsoft.com/office/drawing/2014/main" id="{E1E69B5A-D064-59DE-F2E0-13F1D3C9B911}"/>
              </a:ext>
            </a:extLst>
          </p:cNvPr>
          <p:cNvCxnSpPr>
            <a:cxnSpLocks/>
          </p:cNvCxnSpPr>
          <p:nvPr/>
        </p:nvCxnSpPr>
        <p:spPr bwMode="auto">
          <a:xfrm flipV="1">
            <a:off x="10064930" y="3330957"/>
            <a:ext cx="0" cy="547068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12" name="Straight Connector 9411">
            <a:extLst>
              <a:ext uri="{FF2B5EF4-FFF2-40B4-BE49-F238E27FC236}">
                <a16:creationId xmlns:a16="http://schemas.microsoft.com/office/drawing/2014/main" id="{438B762E-9920-CAD8-31C1-5DA506F30B49}"/>
              </a:ext>
            </a:extLst>
          </p:cNvPr>
          <p:cNvCxnSpPr>
            <a:cxnSpLocks/>
          </p:cNvCxnSpPr>
          <p:nvPr/>
        </p:nvCxnSpPr>
        <p:spPr bwMode="auto">
          <a:xfrm flipV="1">
            <a:off x="10134203" y="3330957"/>
            <a:ext cx="0" cy="556388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14" name="Straight Connector 9413">
            <a:extLst>
              <a:ext uri="{FF2B5EF4-FFF2-40B4-BE49-F238E27FC236}">
                <a16:creationId xmlns:a16="http://schemas.microsoft.com/office/drawing/2014/main" id="{3E8AA48F-AF6E-3FAF-76A0-426F924C315E}"/>
              </a:ext>
            </a:extLst>
          </p:cNvPr>
          <p:cNvCxnSpPr>
            <a:cxnSpLocks/>
          </p:cNvCxnSpPr>
          <p:nvPr/>
        </p:nvCxnSpPr>
        <p:spPr bwMode="auto">
          <a:xfrm flipV="1">
            <a:off x="10549841" y="3330957"/>
            <a:ext cx="0" cy="780351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16" name="Straight Connector 9415">
            <a:extLst>
              <a:ext uri="{FF2B5EF4-FFF2-40B4-BE49-F238E27FC236}">
                <a16:creationId xmlns:a16="http://schemas.microsoft.com/office/drawing/2014/main" id="{DA507C92-2C97-0D04-FD38-4C3C95FA73D7}"/>
              </a:ext>
            </a:extLst>
          </p:cNvPr>
          <p:cNvCxnSpPr>
            <a:cxnSpLocks/>
          </p:cNvCxnSpPr>
          <p:nvPr/>
        </p:nvCxnSpPr>
        <p:spPr bwMode="auto">
          <a:xfrm flipV="1">
            <a:off x="10272749" y="3326093"/>
            <a:ext cx="0" cy="591840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18" name="Straight Connector 9417">
            <a:extLst>
              <a:ext uri="{FF2B5EF4-FFF2-40B4-BE49-F238E27FC236}">
                <a16:creationId xmlns:a16="http://schemas.microsoft.com/office/drawing/2014/main" id="{8A5DF7B4-FF04-2ECE-9F69-5659DE5C845F}"/>
              </a:ext>
            </a:extLst>
          </p:cNvPr>
          <p:cNvCxnSpPr>
            <a:cxnSpLocks/>
          </p:cNvCxnSpPr>
          <p:nvPr/>
        </p:nvCxnSpPr>
        <p:spPr bwMode="auto">
          <a:xfrm flipV="1">
            <a:off x="10342022" y="3330957"/>
            <a:ext cx="0" cy="714830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20" name="Straight Connector 9419">
            <a:extLst>
              <a:ext uri="{FF2B5EF4-FFF2-40B4-BE49-F238E27FC236}">
                <a16:creationId xmlns:a16="http://schemas.microsoft.com/office/drawing/2014/main" id="{6D3FCD54-EFE1-137A-0755-56869C3F629A}"/>
              </a:ext>
            </a:extLst>
          </p:cNvPr>
          <p:cNvCxnSpPr>
            <a:cxnSpLocks/>
          </p:cNvCxnSpPr>
          <p:nvPr/>
        </p:nvCxnSpPr>
        <p:spPr bwMode="auto">
          <a:xfrm flipV="1">
            <a:off x="10826933" y="3330957"/>
            <a:ext cx="0" cy="997684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22" name="Straight Connector 9421">
            <a:extLst>
              <a:ext uri="{FF2B5EF4-FFF2-40B4-BE49-F238E27FC236}">
                <a16:creationId xmlns:a16="http://schemas.microsoft.com/office/drawing/2014/main" id="{31C5E377-2CDA-CEBE-FD15-8007CA54CA1C}"/>
              </a:ext>
            </a:extLst>
          </p:cNvPr>
          <p:cNvCxnSpPr>
            <a:cxnSpLocks/>
          </p:cNvCxnSpPr>
          <p:nvPr/>
        </p:nvCxnSpPr>
        <p:spPr bwMode="auto">
          <a:xfrm flipV="1">
            <a:off x="11034752" y="3330957"/>
            <a:ext cx="0" cy="1095727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24" name="Straight Connector 9423">
            <a:extLst>
              <a:ext uri="{FF2B5EF4-FFF2-40B4-BE49-F238E27FC236}">
                <a16:creationId xmlns:a16="http://schemas.microsoft.com/office/drawing/2014/main" id="{F7026089-5552-47C6-FF38-056AAFA409A5}"/>
              </a:ext>
            </a:extLst>
          </p:cNvPr>
          <p:cNvCxnSpPr>
            <a:cxnSpLocks/>
          </p:cNvCxnSpPr>
          <p:nvPr/>
        </p:nvCxnSpPr>
        <p:spPr bwMode="auto">
          <a:xfrm flipV="1">
            <a:off x="11242571" y="3330957"/>
            <a:ext cx="0" cy="1510567"/>
          </a:xfrm>
          <a:prstGeom prst="lin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26" name="Straight Connector 9425">
            <a:extLst>
              <a:ext uri="{FF2B5EF4-FFF2-40B4-BE49-F238E27FC236}">
                <a16:creationId xmlns:a16="http://schemas.microsoft.com/office/drawing/2014/main" id="{1164CF73-206E-F14A-178F-B471C4C9CFD0}"/>
              </a:ext>
            </a:extLst>
          </p:cNvPr>
          <p:cNvCxnSpPr>
            <a:cxnSpLocks/>
          </p:cNvCxnSpPr>
          <p:nvPr/>
        </p:nvCxnSpPr>
        <p:spPr bwMode="auto">
          <a:xfrm flipV="1">
            <a:off x="7172251" y="2450674"/>
            <a:ext cx="0" cy="880283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29" name="Straight Connector 9428">
            <a:extLst>
              <a:ext uri="{FF2B5EF4-FFF2-40B4-BE49-F238E27FC236}">
                <a16:creationId xmlns:a16="http://schemas.microsoft.com/office/drawing/2014/main" id="{D9BDB1FA-E23B-C7B6-CD28-D4D085E8AE5A}"/>
              </a:ext>
            </a:extLst>
          </p:cNvPr>
          <p:cNvCxnSpPr>
            <a:cxnSpLocks/>
          </p:cNvCxnSpPr>
          <p:nvPr/>
        </p:nvCxnSpPr>
        <p:spPr bwMode="auto">
          <a:xfrm flipV="1">
            <a:off x="7309809" y="2453299"/>
            <a:ext cx="0" cy="880283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30" name="Straight Connector 9429">
            <a:extLst>
              <a:ext uri="{FF2B5EF4-FFF2-40B4-BE49-F238E27FC236}">
                <a16:creationId xmlns:a16="http://schemas.microsoft.com/office/drawing/2014/main" id="{E97A60E8-2655-3FA7-7A8D-517A3951BD57}"/>
              </a:ext>
            </a:extLst>
          </p:cNvPr>
          <p:cNvCxnSpPr>
            <a:cxnSpLocks/>
          </p:cNvCxnSpPr>
          <p:nvPr/>
        </p:nvCxnSpPr>
        <p:spPr bwMode="auto">
          <a:xfrm flipV="1">
            <a:off x="7378588" y="2450674"/>
            <a:ext cx="0" cy="880283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31" name="Straight Connector 9430">
            <a:extLst>
              <a:ext uri="{FF2B5EF4-FFF2-40B4-BE49-F238E27FC236}">
                <a16:creationId xmlns:a16="http://schemas.microsoft.com/office/drawing/2014/main" id="{8B0E41D1-891D-29C1-640F-9E8D9E165CDD}"/>
              </a:ext>
            </a:extLst>
          </p:cNvPr>
          <p:cNvCxnSpPr>
            <a:cxnSpLocks/>
          </p:cNvCxnSpPr>
          <p:nvPr/>
        </p:nvCxnSpPr>
        <p:spPr bwMode="auto">
          <a:xfrm flipV="1">
            <a:off x="7791262" y="2450674"/>
            <a:ext cx="0" cy="880283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32" name="Straight Connector 9431">
            <a:extLst>
              <a:ext uri="{FF2B5EF4-FFF2-40B4-BE49-F238E27FC236}">
                <a16:creationId xmlns:a16="http://schemas.microsoft.com/office/drawing/2014/main" id="{1895AB12-9E00-B3A8-1EBE-CB312F0D1C0F}"/>
              </a:ext>
            </a:extLst>
          </p:cNvPr>
          <p:cNvCxnSpPr>
            <a:cxnSpLocks/>
          </p:cNvCxnSpPr>
          <p:nvPr/>
        </p:nvCxnSpPr>
        <p:spPr bwMode="auto">
          <a:xfrm flipV="1">
            <a:off x="7928820" y="2474436"/>
            <a:ext cx="0" cy="856521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34" name="Straight Connector 9433">
            <a:extLst>
              <a:ext uri="{FF2B5EF4-FFF2-40B4-BE49-F238E27FC236}">
                <a16:creationId xmlns:a16="http://schemas.microsoft.com/office/drawing/2014/main" id="{522DAF3E-F1A6-9420-E1D2-8417186BCD57}"/>
              </a:ext>
            </a:extLst>
          </p:cNvPr>
          <p:cNvCxnSpPr>
            <a:cxnSpLocks/>
          </p:cNvCxnSpPr>
          <p:nvPr/>
        </p:nvCxnSpPr>
        <p:spPr bwMode="auto">
          <a:xfrm flipV="1">
            <a:off x="7997599" y="2572479"/>
            <a:ext cx="0" cy="758478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36" name="Straight Connector 9435">
            <a:extLst>
              <a:ext uri="{FF2B5EF4-FFF2-40B4-BE49-F238E27FC236}">
                <a16:creationId xmlns:a16="http://schemas.microsoft.com/office/drawing/2014/main" id="{06DE7ACC-F990-0417-C006-06081AE837E6}"/>
              </a:ext>
            </a:extLst>
          </p:cNvPr>
          <p:cNvCxnSpPr>
            <a:cxnSpLocks/>
          </p:cNvCxnSpPr>
          <p:nvPr/>
        </p:nvCxnSpPr>
        <p:spPr bwMode="auto">
          <a:xfrm flipV="1">
            <a:off x="8341494" y="2850204"/>
            <a:ext cx="0" cy="480753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38" name="Straight Connector 9437">
            <a:extLst>
              <a:ext uri="{FF2B5EF4-FFF2-40B4-BE49-F238E27FC236}">
                <a16:creationId xmlns:a16="http://schemas.microsoft.com/office/drawing/2014/main" id="{4A814A0C-389A-31A4-8B59-73EEE64EF94F}"/>
              </a:ext>
            </a:extLst>
          </p:cNvPr>
          <p:cNvCxnSpPr>
            <a:cxnSpLocks/>
          </p:cNvCxnSpPr>
          <p:nvPr/>
        </p:nvCxnSpPr>
        <p:spPr bwMode="auto">
          <a:xfrm flipV="1">
            <a:off x="8410273" y="2887935"/>
            <a:ext cx="0" cy="443022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40" name="Straight Connector 9439">
            <a:extLst>
              <a:ext uri="{FF2B5EF4-FFF2-40B4-BE49-F238E27FC236}">
                <a16:creationId xmlns:a16="http://schemas.microsoft.com/office/drawing/2014/main" id="{D1789DB0-AF50-FA1B-D9C4-1D66358F04DF}"/>
              </a:ext>
            </a:extLst>
          </p:cNvPr>
          <p:cNvCxnSpPr>
            <a:cxnSpLocks/>
          </p:cNvCxnSpPr>
          <p:nvPr/>
        </p:nvCxnSpPr>
        <p:spPr bwMode="auto">
          <a:xfrm flipV="1">
            <a:off x="8685389" y="3066251"/>
            <a:ext cx="0" cy="264706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42" name="Straight Connector 9441">
            <a:extLst>
              <a:ext uri="{FF2B5EF4-FFF2-40B4-BE49-F238E27FC236}">
                <a16:creationId xmlns:a16="http://schemas.microsoft.com/office/drawing/2014/main" id="{BCDC0EE2-9C96-AD3C-1F68-E45AE295C62F}"/>
              </a:ext>
            </a:extLst>
          </p:cNvPr>
          <p:cNvCxnSpPr>
            <a:cxnSpLocks/>
          </p:cNvCxnSpPr>
          <p:nvPr/>
        </p:nvCxnSpPr>
        <p:spPr bwMode="auto">
          <a:xfrm flipV="1">
            <a:off x="8822947" y="3161119"/>
            <a:ext cx="0" cy="169838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44" name="Straight Connector 9443">
            <a:extLst>
              <a:ext uri="{FF2B5EF4-FFF2-40B4-BE49-F238E27FC236}">
                <a16:creationId xmlns:a16="http://schemas.microsoft.com/office/drawing/2014/main" id="{28A25B4C-9471-5773-38AC-A1B6232FD2F2}"/>
              </a:ext>
            </a:extLst>
          </p:cNvPr>
          <p:cNvCxnSpPr>
            <a:cxnSpLocks/>
          </p:cNvCxnSpPr>
          <p:nvPr/>
        </p:nvCxnSpPr>
        <p:spPr bwMode="auto">
          <a:xfrm flipV="1">
            <a:off x="9029284" y="3226582"/>
            <a:ext cx="0" cy="104375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46" name="Straight Connector 9445">
            <a:extLst>
              <a:ext uri="{FF2B5EF4-FFF2-40B4-BE49-F238E27FC236}">
                <a16:creationId xmlns:a16="http://schemas.microsoft.com/office/drawing/2014/main" id="{F5FEA655-FEDD-B3A1-515B-DD9D6C1371A2}"/>
              </a:ext>
            </a:extLst>
          </p:cNvPr>
          <p:cNvCxnSpPr>
            <a:cxnSpLocks/>
          </p:cNvCxnSpPr>
          <p:nvPr/>
        </p:nvCxnSpPr>
        <p:spPr bwMode="auto">
          <a:xfrm flipV="1">
            <a:off x="9510746" y="3330975"/>
            <a:ext cx="0" cy="244075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48" name="Straight Connector 9447">
            <a:extLst>
              <a:ext uri="{FF2B5EF4-FFF2-40B4-BE49-F238E27FC236}">
                <a16:creationId xmlns:a16="http://schemas.microsoft.com/office/drawing/2014/main" id="{B089B6E7-8C33-33C1-5F39-1E19951F93A7}"/>
              </a:ext>
            </a:extLst>
          </p:cNvPr>
          <p:cNvCxnSpPr>
            <a:cxnSpLocks/>
          </p:cNvCxnSpPr>
          <p:nvPr/>
        </p:nvCxnSpPr>
        <p:spPr bwMode="auto">
          <a:xfrm flipV="1">
            <a:off x="9580019" y="3330957"/>
            <a:ext cx="0" cy="269475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50" name="Straight Connector 9449">
            <a:extLst>
              <a:ext uri="{FF2B5EF4-FFF2-40B4-BE49-F238E27FC236}">
                <a16:creationId xmlns:a16="http://schemas.microsoft.com/office/drawing/2014/main" id="{8B6AB65D-892E-CD3B-EB9A-86C277B32BA5}"/>
              </a:ext>
            </a:extLst>
          </p:cNvPr>
          <p:cNvCxnSpPr>
            <a:cxnSpLocks/>
          </p:cNvCxnSpPr>
          <p:nvPr/>
        </p:nvCxnSpPr>
        <p:spPr bwMode="auto">
          <a:xfrm flipV="1">
            <a:off x="9926384" y="3330957"/>
            <a:ext cx="0" cy="448607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52" name="Straight Connector 9451">
            <a:extLst>
              <a:ext uri="{FF2B5EF4-FFF2-40B4-BE49-F238E27FC236}">
                <a16:creationId xmlns:a16="http://schemas.microsoft.com/office/drawing/2014/main" id="{3BD9FFED-D71B-9698-0C5E-D97A7DF8DEAF}"/>
              </a:ext>
            </a:extLst>
          </p:cNvPr>
          <p:cNvCxnSpPr>
            <a:cxnSpLocks/>
          </p:cNvCxnSpPr>
          <p:nvPr/>
        </p:nvCxnSpPr>
        <p:spPr bwMode="auto">
          <a:xfrm flipV="1">
            <a:off x="9995657" y="3330957"/>
            <a:ext cx="0" cy="513507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54" name="Straight Connector 9453">
            <a:extLst>
              <a:ext uri="{FF2B5EF4-FFF2-40B4-BE49-F238E27FC236}">
                <a16:creationId xmlns:a16="http://schemas.microsoft.com/office/drawing/2014/main" id="{E7DC7DC0-4806-42BB-A492-57B82096BA15}"/>
              </a:ext>
            </a:extLst>
          </p:cNvPr>
          <p:cNvCxnSpPr>
            <a:cxnSpLocks/>
          </p:cNvCxnSpPr>
          <p:nvPr/>
        </p:nvCxnSpPr>
        <p:spPr bwMode="auto">
          <a:xfrm flipV="1">
            <a:off x="10411295" y="3337307"/>
            <a:ext cx="0" cy="740566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56" name="Straight Connector 9455">
            <a:extLst>
              <a:ext uri="{FF2B5EF4-FFF2-40B4-BE49-F238E27FC236}">
                <a16:creationId xmlns:a16="http://schemas.microsoft.com/office/drawing/2014/main" id="{E8653DBE-764D-EC38-B2ED-B3D236D01CE5}"/>
              </a:ext>
            </a:extLst>
          </p:cNvPr>
          <p:cNvCxnSpPr>
            <a:cxnSpLocks/>
          </p:cNvCxnSpPr>
          <p:nvPr/>
        </p:nvCxnSpPr>
        <p:spPr bwMode="auto">
          <a:xfrm flipV="1">
            <a:off x="10480568" y="3330957"/>
            <a:ext cx="0" cy="771865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58" name="Straight Connector 9457">
            <a:extLst>
              <a:ext uri="{FF2B5EF4-FFF2-40B4-BE49-F238E27FC236}">
                <a16:creationId xmlns:a16="http://schemas.microsoft.com/office/drawing/2014/main" id="{F4D64702-048F-BF5C-4270-692FD5BFEA85}"/>
              </a:ext>
            </a:extLst>
          </p:cNvPr>
          <p:cNvCxnSpPr>
            <a:cxnSpLocks/>
          </p:cNvCxnSpPr>
          <p:nvPr/>
        </p:nvCxnSpPr>
        <p:spPr bwMode="auto">
          <a:xfrm flipV="1">
            <a:off x="10619114" y="3330957"/>
            <a:ext cx="0" cy="900479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60" name="Straight Connector 9459">
            <a:extLst>
              <a:ext uri="{FF2B5EF4-FFF2-40B4-BE49-F238E27FC236}">
                <a16:creationId xmlns:a16="http://schemas.microsoft.com/office/drawing/2014/main" id="{A0922361-9F20-B334-2154-8065324D5B8E}"/>
              </a:ext>
            </a:extLst>
          </p:cNvPr>
          <p:cNvCxnSpPr>
            <a:cxnSpLocks/>
          </p:cNvCxnSpPr>
          <p:nvPr/>
        </p:nvCxnSpPr>
        <p:spPr bwMode="auto">
          <a:xfrm flipV="1">
            <a:off x="10688387" y="3334854"/>
            <a:ext cx="0" cy="900479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61" name="Straight Connector 9460">
            <a:extLst>
              <a:ext uri="{FF2B5EF4-FFF2-40B4-BE49-F238E27FC236}">
                <a16:creationId xmlns:a16="http://schemas.microsoft.com/office/drawing/2014/main" id="{00A97E86-3091-4FC0-A482-F2291E96FAF3}"/>
              </a:ext>
            </a:extLst>
          </p:cNvPr>
          <p:cNvCxnSpPr>
            <a:cxnSpLocks/>
          </p:cNvCxnSpPr>
          <p:nvPr/>
        </p:nvCxnSpPr>
        <p:spPr bwMode="auto">
          <a:xfrm flipV="1">
            <a:off x="10757660" y="3330957"/>
            <a:ext cx="0" cy="926332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63" name="Straight Connector 9462">
            <a:extLst>
              <a:ext uri="{FF2B5EF4-FFF2-40B4-BE49-F238E27FC236}">
                <a16:creationId xmlns:a16="http://schemas.microsoft.com/office/drawing/2014/main" id="{84DEDCEE-DD69-32AF-8C6A-21560BB75CB9}"/>
              </a:ext>
            </a:extLst>
          </p:cNvPr>
          <p:cNvCxnSpPr>
            <a:cxnSpLocks/>
          </p:cNvCxnSpPr>
          <p:nvPr/>
        </p:nvCxnSpPr>
        <p:spPr bwMode="auto">
          <a:xfrm flipV="1">
            <a:off x="10965479" y="3330957"/>
            <a:ext cx="0" cy="1062617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66" name="Straight Connector 9465">
            <a:extLst>
              <a:ext uri="{FF2B5EF4-FFF2-40B4-BE49-F238E27FC236}">
                <a16:creationId xmlns:a16="http://schemas.microsoft.com/office/drawing/2014/main" id="{6030D09D-946A-8858-6083-C84A724CF987}"/>
              </a:ext>
            </a:extLst>
          </p:cNvPr>
          <p:cNvCxnSpPr>
            <a:cxnSpLocks/>
          </p:cNvCxnSpPr>
          <p:nvPr/>
        </p:nvCxnSpPr>
        <p:spPr bwMode="auto">
          <a:xfrm flipV="1">
            <a:off x="11381117" y="3330957"/>
            <a:ext cx="0" cy="1929525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68" name="Straight Connector 9467">
            <a:extLst>
              <a:ext uri="{FF2B5EF4-FFF2-40B4-BE49-F238E27FC236}">
                <a16:creationId xmlns:a16="http://schemas.microsoft.com/office/drawing/2014/main" id="{68C63220-648B-907C-1142-BBAE39127A7A}"/>
              </a:ext>
            </a:extLst>
          </p:cNvPr>
          <p:cNvCxnSpPr>
            <a:cxnSpLocks/>
          </p:cNvCxnSpPr>
          <p:nvPr/>
        </p:nvCxnSpPr>
        <p:spPr bwMode="auto">
          <a:xfrm flipV="1">
            <a:off x="11450390" y="3326093"/>
            <a:ext cx="0" cy="1963312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70" name="Straight Connector 9469">
            <a:extLst>
              <a:ext uri="{FF2B5EF4-FFF2-40B4-BE49-F238E27FC236}">
                <a16:creationId xmlns:a16="http://schemas.microsoft.com/office/drawing/2014/main" id="{F0CFF30F-283A-AD63-6FA1-F4C03A40E364}"/>
              </a:ext>
            </a:extLst>
          </p:cNvPr>
          <p:cNvCxnSpPr>
            <a:cxnSpLocks/>
          </p:cNvCxnSpPr>
          <p:nvPr/>
        </p:nvCxnSpPr>
        <p:spPr bwMode="auto">
          <a:xfrm flipV="1">
            <a:off x="11588936" y="3330957"/>
            <a:ext cx="0" cy="2119171"/>
          </a:xfrm>
          <a:prstGeom prst="lin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4FEA1F7-1E7B-3508-BE85-2CCB2C640237}"/>
              </a:ext>
            </a:extLst>
          </p:cNvPr>
          <p:cNvCxnSpPr>
            <a:cxnSpLocks/>
          </p:cNvCxnSpPr>
          <p:nvPr/>
        </p:nvCxnSpPr>
        <p:spPr bwMode="auto">
          <a:xfrm>
            <a:off x="7088161" y="3331242"/>
            <a:ext cx="4684739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E78434FB-D93A-7FB4-F172-59DBB602E238}"/>
              </a:ext>
            </a:extLst>
          </p:cNvPr>
          <p:cNvGrpSpPr/>
          <p:nvPr/>
        </p:nvGrpSpPr>
        <p:grpSpPr>
          <a:xfrm>
            <a:off x="7187530" y="4337638"/>
            <a:ext cx="1752203" cy="1169551"/>
            <a:chOff x="1412708" y="4507056"/>
            <a:chExt cx="1752203" cy="116955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4AFBE6C-E260-9F7B-188B-C433CF645AEC}"/>
                </a:ext>
              </a:extLst>
            </p:cNvPr>
            <p:cNvSpPr txBox="1"/>
            <p:nvPr/>
          </p:nvSpPr>
          <p:spPr bwMode="auto">
            <a:xfrm>
              <a:off x="1412708" y="4507056"/>
              <a:ext cx="1752203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228600" marR="0" lvl="0" indent="-22225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Prior medication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Both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Enzalutamide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Abiraterone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Other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C534AB-6652-E042-9B6E-B22A9F6099ED}"/>
                </a:ext>
              </a:extLst>
            </p:cNvPr>
            <p:cNvSpPr/>
            <p:nvPr/>
          </p:nvSpPr>
          <p:spPr bwMode="auto">
            <a:xfrm>
              <a:off x="1524001" y="4789410"/>
              <a:ext cx="133004" cy="133004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E4C9C42-AABF-B631-51F6-614578EEF922}"/>
                </a:ext>
              </a:extLst>
            </p:cNvPr>
            <p:cNvSpPr/>
            <p:nvPr/>
          </p:nvSpPr>
          <p:spPr bwMode="auto">
            <a:xfrm>
              <a:off x="1524001" y="5458467"/>
              <a:ext cx="133004" cy="133004"/>
            </a:xfrm>
            <a:prstGeom prst="rect">
              <a:avLst/>
            </a:prstGeom>
            <a:solidFill>
              <a:schemeClr val="accent5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4D73D3F-631C-CE9B-C37F-A71C2D96CF15}"/>
                </a:ext>
              </a:extLst>
            </p:cNvPr>
            <p:cNvSpPr/>
            <p:nvPr/>
          </p:nvSpPr>
          <p:spPr bwMode="auto">
            <a:xfrm>
              <a:off x="1524001" y="4993379"/>
              <a:ext cx="133004" cy="133004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EE3F6C82-36DA-E318-CA41-64A3885AE052}"/>
                </a:ext>
              </a:extLst>
            </p:cNvPr>
            <p:cNvSpPr/>
            <p:nvPr/>
          </p:nvSpPr>
          <p:spPr bwMode="auto">
            <a:xfrm>
              <a:off x="1524001" y="5225923"/>
              <a:ext cx="133004" cy="133004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91694C82-89E8-1AD0-1F93-16D80B284B81}"/>
              </a:ext>
            </a:extLst>
          </p:cNvPr>
          <p:cNvSpPr txBox="1"/>
          <p:nvPr/>
        </p:nvSpPr>
        <p:spPr>
          <a:xfrm>
            <a:off x="3337652" y="5639871"/>
            <a:ext cx="610017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000" b="0" dirty="0">
                <a:latin typeface="+mn-lt"/>
              </a:rPr>
              <a:t>Both indicate prior abiraterone and enzalutamide.</a:t>
            </a:r>
          </a:p>
        </p:txBody>
      </p:sp>
    </p:spTree>
    <p:extLst>
      <p:ext uri="{BB962C8B-B14F-4D97-AF65-F5344CB8AC3E}">
        <p14:creationId xmlns:p14="http://schemas.microsoft.com/office/powerpoint/2010/main" val="3053479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75A84-A62B-CB0E-C02F-7AAAACFCD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4E6234E-B73B-1262-71DF-089183C8DC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CYPIDES Phase II Trial of Opevesostat in mCRPC: Safety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74896B-7605-9C5A-84F4-70FB9104048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pt-BR" dirty="0"/>
              <a:t>Fizazi. ESMO 2024. Abstr 1605P.</a:t>
            </a:r>
          </a:p>
        </p:txBody>
      </p:sp>
      <p:graphicFrame>
        <p:nvGraphicFramePr>
          <p:cNvPr id="4" name="Group 32">
            <a:extLst>
              <a:ext uri="{FF2B5EF4-FFF2-40B4-BE49-F238E27FC236}">
                <a16:creationId xmlns:a16="http://schemas.microsoft.com/office/drawing/2014/main" id="{0DBF3178-8CE7-743E-FF0F-A178A1642C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671398"/>
              </p:ext>
            </p:extLst>
          </p:nvPr>
        </p:nvGraphicFramePr>
        <p:xfrm>
          <a:off x="561976" y="1336648"/>
          <a:ext cx="5200650" cy="4389328"/>
        </p:xfrm>
        <a:graphic>
          <a:graphicData uri="http://schemas.openxmlformats.org/drawingml/2006/table">
            <a:tbl>
              <a:tblPr/>
              <a:tblGrid>
                <a:gridCol w="3927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2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4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Patients Reporting AEs, n (%)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 = 134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4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All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Grade ≥3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132 (98.5)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92 (68.7)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Most Common Serious AE, n (%)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 = 134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Adrenal insufficiency causing hospitalization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 (5.2)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Prostate cancer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 (5.2)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Pulmonary embolism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 (4.5)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887357"/>
                  </a:ext>
                </a:extLst>
              </a:tr>
              <a:tr h="264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Dyspnea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 (3.0)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225262"/>
                  </a:ext>
                </a:extLst>
              </a:tr>
              <a:tr h="264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Sepsis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 (3.0)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811208"/>
                  </a:ext>
                </a:extLst>
              </a:tr>
              <a:tr h="264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Pain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 (2.2)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771501"/>
                  </a:ext>
                </a:extLst>
              </a:tr>
              <a:tr h="264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Back pain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(2.2)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747352"/>
                  </a:ext>
                </a:extLst>
              </a:tr>
              <a:tr h="264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COVID-19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(2.2)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35858"/>
                  </a:ext>
                </a:extLst>
              </a:tr>
              <a:tr h="264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Confusional state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(2.2)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631166"/>
                  </a:ext>
                </a:extLst>
              </a:tr>
              <a:tr h="264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General physical health deterioration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(2.2)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591573"/>
                  </a:ext>
                </a:extLst>
              </a:tr>
            </a:tbl>
          </a:graphicData>
        </a:graphic>
      </p:graphicFrame>
      <p:graphicFrame>
        <p:nvGraphicFramePr>
          <p:cNvPr id="5" name="Group 32">
            <a:extLst>
              <a:ext uri="{FF2B5EF4-FFF2-40B4-BE49-F238E27FC236}">
                <a16:creationId xmlns:a16="http://schemas.microsoft.com/office/drawing/2014/main" id="{6421DEDD-6DAD-8F79-C9E0-D1AF5FA55F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027775"/>
              </p:ext>
            </p:extLst>
          </p:nvPr>
        </p:nvGraphicFramePr>
        <p:xfrm>
          <a:off x="6257924" y="1336648"/>
          <a:ext cx="4848225" cy="4572240"/>
        </p:xfrm>
        <a:graphic>
          <a:graphicData uri="http://schemas.openxmlformats.org/drawingml/2006/table">
            <a:tbl>
              <a:tblPr/>
              <a:tblGrid>
                <a:gridCol w="3661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6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2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Preferred Term for AE, n (%)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 = 134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Acute coronary syndrome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 (1.5)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Anemia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(1.5)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Asthenia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(1.5)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887357"/>
                  </a:ext>
                </a:extLst>
              </a:tr>
              <a:tr h="152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Chest pain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(1.5)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225262"/>
                  </a:ext>
                </a:extLst>
              </a:tr>
              <a:tr h="152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Fall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(1.5)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811208"/>
                  </a:ext>
                </a:extLst>
              </a:tr>
              <a:tr h="152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Hematuria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(1.5)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771501"/>
                  </a:ext>
                </a:extLst>
              </a:tr>
              <a:tr h="152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Hyperkalemia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(1.5)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072138"/>
                  </a:ext>
                </a:extLst>
              </a:tr>
              <a:tr h="152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Hyponatremia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(1.5)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747352"/>
                  </a:ext>
                </a:extLst>
              </a:tr>
              <a:tr h="152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Decreased oxygen saturation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(1.5)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35858"/>
                  </a:ext>
                </a:extLst>
              </a:tr>
              <a:tr h="152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Pleural effusion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(1.5)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631166"/>
                  </a:ext>
                </a:extLst>
              </a:tr>
              <a:tr h="152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Pneumonia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(1.5)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591573"/>
                  </a:ext>
                </a:extLst>
              </a:tr>
              <a:tr h="152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Renal failure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(1.5)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529546"/>
                  </a:ext>
                </a:extLst>
              </a:tr>
              <a:tr h="152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Tumor pain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(1.5)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587165"/>
                  </a:ext>
                </a:extLst>
              </a:tr>
              <a:tr h="152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Urosepsis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 (1.5)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6395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3C11C61-A540-CD34-0997-F96ADDB095AC}"/>
              </a:ext>
            </a:extLst>
          </p:cNvPr>
          <p:cNvSpPr txBox="1"/>
          <p:nvPr/>
        </p:nvSpPr>
        <p:spPr bwMode="auto">
          <a:xfrm>
            <a:off x="561977" y="5832924"/>
            <a:ext cx="5200649" cy="33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2"/>
                </a:solidFill>
                <a:latin typeface="+mn-lt"/>
              </a:rPr>
              <a:t>Of 1633 reported AEs, 1399 (85.7%) were grade 1/2 </a:t>
            </a:r>
          </a:p>
        </p:txBody>
      </p:sp>
    </p:spTree>
    <p:extLst>
      <p:ext uri="{BB962C8B-B14F-4D97-AF65-F5344CB8AC3E}">
        <p14:creationId xmlns:p14="http://schemas.microsoft.com/office/powerpoint/2010/main" val="29817310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71B50-BFBC-92B5-FC9A-B83566CD6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Box 45">
            <a:extLst>
              <a:ext uri="{FF2B5EF4-FFF2-40B4-BE49-F238E27FC236}">
                <a16:creationId xmlns:a16="http://schemas.microsoft.com/office/drawing/2014/main" id="{88EDA598-7BEA-CE6B-77B7-EBAA0D0BC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107" y="1561455"/>
            <a:ext cx="491961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Men with prostate adenocarcinoma without small cell features; PD on ADT or post bilateral orchiectomy ≤6 mo before screening; bone and/or soft tissue involvement; PD on 1 novel hormonal tx; received 1-2 prior CT lines for mCRPC; ongoing androgen deprivation with testosterone &lt;50 ng/dL; </a:t>
            </a:r>
            <a:b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</a:b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ECOG PS 0/1; received </a:t>
            </a:r>
            <a:r>
              <a:rPr kumimoji="0" lang="en-GB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177</a:t>
            </a: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Lu-PSMA-617; </a:t>
            </a:r>
            <a:b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</a:b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received or ineligible for PARPi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(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estimated</a:t>
            </a: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N = 1310)</a:t>
            </a: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80" name="Rectangle 49">
            <a:extLst>
              <a:ext uri="{FF2B5EF4-FFF2-40B4-BE49-F238E27FC236}">
                <a16:creationId xmlns:a16="http://schemas.microsoft.com/office/drawing/2014/main" id="{D547C15E-CA16-496B-CB12-D13DBBF07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203" y="3975020"/>
            <a:ext cx="2487241" cy="11033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Opevesostat* </a:t>
            </a:r>
            <a:r>
              <a:rPr kumimoji="0" lang="en-US" altLang="en-US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5 mg BID +</a:t>
            </a:r>
            <a:r>
              <a:rPr kumimoji="0" lang="en-US" altLang="en-US" sz="14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 Dexamethasone </a:t>
            </a:r>
            <a:r>
              <a:rPr kumimoji="0" lang="en-US" altLang="en-US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1.5 mg QD</a:t>
            </a:r>
            <a:r>
              <a:rPr kumimoji="0" lang="en-US" altLang="en-US" sz="14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 + Fludrocortisone acetate </a:t>
            </a:r>
            <a:r>
              <a:rPr kumimoji="0" lang="en-US" altLang="en-US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0.1 mg QD</a:t>
            </a:r>
          </a:p>
        </p:txBody>
      </p:sp>
      <p:sp>
        <p:nvSpPr>
          <p:cNvPr id="81" name="Rectangle 50">
            <a:extLst>
              <a:ext uri="{FF2B5EF4-FFF2-40B4-BE49-F238E27FC236}">
                <a16:creationId xmlns:a16="http://schemas.microsoft.com/office/drawing/2014/main" id="{181A23E3-7B12-B91B-4F66-9B71C977D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536" y="3975020"/>
            <a:ext cx="2487241" cy="11033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Abiraterone </a:t>
            </a:r>
            <a:r>
              <a:rPr kumimoji="0" lang="en-US" altLang="en-US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1000 mg QD + </a:t>
            </a:r>
            <a:r>
              <a:rPr kumimoji="0" lang="en-US" altLang="en-US" sz="14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Prednisone </a:t>
            </a:r>
            <a:r>
              <a:rPr lang="en-US" altLang="en-US" sz="1400" b="0" kern="0">
                <a:solidFill>
                  <a:schemeClr val="bg2"/>
                </a:solidFill>
                <a:latin typeface="+mn-lt"/>
                <a:cs typeface="Calibri" panose="020F0502020204030204" pitchFamily="34" charset="0"/>
              </a:rPr>
              <a:t>5 mg BID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i="1" u="sng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OR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Enzalutamide</a:t>
            </a:r>
            <a:r>
              <a:rPr kumimoji="0" lang="en-US" altLang="en-US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 160 mg QD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55BA3FA7-CFC3-2A69-CD30-1FC9DEE44FBA}"/>
              </a:ext>
            </a:extLst>
          </p:cNvPr>
          <p:cNvSpPr txBox="1">
            <a:spLocks/>
          </p:cNvSpPr>
          <p:nvPr/>
        </p:nvSpPr>
        <p:spPr bwMode="auto">
          <a:xfrm>
            <a:off x="478523" y="5206865"/>
            <a:ext cx="5417416" cy="94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R="0" lvl="0" algn="l" defTabSz="1219114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4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kern="0" dirty="0">
                <a:solidFill>
                  <a:srgbClr val="000000"/>
                </a:solidFill>
                <a:latin typeface="+mn-lt"/>
                <a:cs typeface="Calibri" panose="020F0502020204030204" pitchFamily="34" charset="0"/>
              </a:rPr>
              <a:t>Cop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rimary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endpoints: </a:t>
            </a:r>
            <a:r>
              <a:rPr lang="en-US" sz="1600" b="0" kern="0">
                <a:solidFill>
                  <a:srgbClr val="000000"/>
                </a:solidFill>
                <a:latin typeface="+mn-lt"/>
                <a:cs typeface="Calibri" panose="020F0502020204030204" pitchFamily="34" charset="0"/>
              </a:rPr>
              <a:t>OS in </a:t>
            </a:r>
            <a:r>
              <a:rPr lang="en-US" sz="1600" b="0" i="1" kern="0">
                <a:solidFill>
                  <a:srgbClr val="000000"/>
                </a:solidFill>
                <a:latin typeface="+mn-lt"/>
                <a:cs typeface="Calibri" panose="020F0502020204030204" pitchFamily="34" charset="0"/>
              </a:rPr>
              <a:t>AR</a:t>
            </a:r>
            <a:r>
              <a:rPr lang="en-US" sz="1600" b="0" kern="0">
                <a:solidFill>
                  <a:srgbClr val="000000"/>
                </a:solidFill>
                <a:latin typeface="+mn-lt"/>
                <a:cs typeface="Calibri" panose="020F0502020204030204" pitchFamily="34" charset="0"/>
              </a:rPr>
              <a:t>-LBD mutant and </a:t>
            </a:r>
            <a:r>
              <a:rPr lang="en-US" sz="1600" b="0" i="1" kern="0">
                <a:solidFill>
                  <a:srgbClr val="000000"/>
                </a:solidFill>
                <a:latin typeface="+mn-lt"/>
                <a:cs typeface="Calibri" panose="020F0502020204030204" pitchFamily="34" charset="0"/>
              </a:rPr>
              <a:t>AR</a:t>
            </a:r>
            <a:r>
              <a:rPr lang="en-US" sz="1600" b="0" kern="0">
                <a:solidFill>
                  <a:srgbClr val="000000"/>
                </a:solidFill>
                <a:latin typeface="+mn-lt"/>
                <a:cs typeface="Calibri" panose="020F0502020204030204" pitchFamily="34" charset="0"/>
              </a:rPr>
              <a:t>-LBD wild-type populations</a:t>
            </a:r>
          </a:p>
          <a:p>
            <a:pPr defTabSz="1219114" fontAlgn="auto">
              <a:spcBef>
                <a:spcPts val="700"/>
              </a:spcBef>
              <a:spcAft>
                <a:spcPts val="4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kern="0">
                <a:solidFill>
                  <a:srgbClr val="000000"/>
                </a:solidFill>
                <a:latin typeface="+mn-lt"/>
                <a:cs typeface="Calibri" panose="020F0502020204030204" pitchFamily="34" charset="0"/>
              </a:rPr>
              <a:t>Key secondary endpoints: </a:t>
            </a:r>
            <a:r>
              <a:rPr lang="en-US" sz="1600" b="0" kern="0">
                <a:solidFill>
                  <a:srgbClr val="000000"/>
                </a:solidFill>
                <a:latin typeface="+mn-lt"/>
                <a:cs typeface="Calibri" panose="020F0502020204030204" pitchFamily="34" charset="0"/>
              </a:rPr>
              <a:t>rPFS, ORR, TFST, TTPP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F5E1B72-CBDC-322B-D7C4-EC20ADC58891}"/>
              </a:ext>
            </a:extLst>
          </p:cNvPr>
          <p:cNvSpPr txBox="1"/>
          <p:nvPr/>
        </p:nvSpPr>
        <p:spPr>
          <a:xfrm>
            <a:off x="1008087" y="1251761"/>
            <a:ext cx="4162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Randomized OMAHA-003 Trial</a:t>
            </a:r>
            <a:r>
              <a:rPr lang="en-US" b="1" baseline="3000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DF47210-F6F2-47A3-2AD4-D9CCDE4A5F32}"/>
              </a:ext>
            </a:extLst>
          </p:cNvPr>
          <p:cNvSpPr txBox="1"/>
          <p:nvPr/>
        </p:nvSpPr>
        <p:spPr>
          <a:xfrm>
            <a:off x="6671465" y="1241909"/>
            <a:ext cx="4427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Randomized OMAHA-004 Trial</a:t>
            </a:r>
            <a:r>
              <a:rPr lang="en-US" b="1" baseline="3000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F98BFDC-1949-5A74-EBD2-966F1E68F2F8}"/>
              </a:ext>
            </a:extLst>
          </p:cNvPr>
          <p:cNvCxnSpPr>
            <a:cxnSpLocks/>
          </p:cNvCxnSpPr>
          <p:nvPr/>
        </p:nvCxnSpPr>
        <p:spPr bwMode="auto">
          <a:xfrm flipH="1">
            <a:off x="2228850" y="3575933"/>
            <a:ext cx="884641" cy="375461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F576A03-CB71-3128-BE32-E51A85836080}"/>
              </a:ext>
            </a:extLst>
          </p:cNvPr>
          <p:cNvCxnSpPr>
            <a:cxnSpLocks/>
          </p:cNvCxnSpPr>
          <p:nvPr/>
        </p:nvCxnSpPr>
        <p:spPr bwMode="auto">
          <a:xfrm>
            <a:off x="3314700" y="3575933"/>
            <a:ext cx="835383" cy="356411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1D0F030-FE39-275E-C1D7-63BB3BA881F0}"/>
              </a:ext>
            </a:extLst>
          </p:cNvPr>
          <p:cNvSpPr txBox="1">
            <a:spLocks/>
          </p:cNvSpPr>
          <p:nvPr/>
        </p:nvSpPr>
        <p:spPr bwMode="auto">
          <a:xfrm>
            <a:off x="6363279" y="5206865"/>
            <a:ext cx="5023715" cy="9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R="0" lvl="0" algn="l" defTabSz="1219114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4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Primary endpoint: </a:t>
            </a:r>
            <a:r>
              <a:rPr lang="en-US" sz="1600" b="0" kern="0" dirty="0" err="1">
                <a:solidFill>
                  <a:srgbClr val="000000"/>
                </a:solidFill>
                <a:latin typeface="+mn-lt"/>
                <a:cs typeface="Calibri" panose="020F0502020204030204" pitchFamily="34" charset="0"/>
              </a:rPr>
              <a:t>rP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FS</a:t>
            </a:r>
          </a:p>
          <a:p>
            <a:pPr marR="0" lvl="0" algn="l" defTabSz="1219114" rtl="0" eaLnBrk="1" fontAlgn="auto" latinLnBrk="0" hangingPunct="1">
              <a:lnSpc>
                <a:spcPct val="90000"/>
              </a:lnSpc>
              <a:spcBef>
                <a:spcPts val="700"/>
              </a:spcBef>
              <a:spcAft>
                <a:spcPts val="4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kern="0">
                <a:solidFill>
                  <a:srgbClr val="000000"/>
                </a:solidFill>
                <a:latin typeface="+mn-lt"/>
                <a:cs typeface="Calibri" panose="020F0502020204030204" pitchFamily="34" charset="0"/>
              </a:rPr>
              <a:t>Key secondary endpoints: </a:t>
            </a:r>
            <a:r>
              <a:rPr lang="en-US" sz="1600" b="0" kern="0">
                <a:solidFill>
                  <a:srgbClr val="000000"/>
                </a:solidFill>
                <a:latin typeface="+mn-lt"/>
                <a:cs typeface="Calibri" panose="020F0502020204030204" pitchFamily="34" charset="0"/>
              </a:rPr>
              <a:t>OS, ORR, DoR, TFST, TTPP, PSA response, safety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594255-AC8E-EDC5-F57D-34045A6858CE}"/>
              </a:ext>
            </a:extLst>
          </p:cNvPr>
          <p:cNvSpPr txBox="1"/>
          <p:nvPr/>
        </p:nvSpPr>
        <p:spPr bwMode="auto">
          <a:xfrm>
            <a:off x="3342577" y="5069682"/>
            <a:ext cx="56874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*Hydrocortisone 100 mg (oral or IM) will also be available for use as rescue medication.</a:t>
            </a:r>
          </a:p>
        </p:txBody>
      </p:sp>
      <p:sp>
        <p:nvSpPr>
          <p:cNvPr id="9" name="Text Box 45">
            <a:extLst>
              <a:ext uri="{FF2B5EF4-FFF2-40B4-BE49-F238E27FC236}">
                <a16:creationId xmlns:a16="http://schemas.microsoft.com/office/drawing/2014/main" id="{0C19A668-1A7A-8688-538C-34D1DFBF9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3885" y="1570980"/>
            <a:ext cx="5413008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Men with prostate adenocarcinoma without small cell features; PD on ADT or post bilateral orchiectomy ≤6 mo before screening; bone and/or soft tissue involvement; </a:t>
            </a:r>
            <a:b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</a:b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PD on 1 next-generation hormonal tx for mHSPC, nmHSPC,</a:t>
            </a:r>
            <a:r>
              <a:rPr lang="en-GB" altLang="en-US" sz="1400" b="0">
                <a:solidFill>
                  <a:srgbClr val="000000"/>
                </a:solidFill>
                <a:latin typeface="+mn-lt"/>
                <a:cs typeface="Calibri" panose="020F0502020204030204" pitchFamily="34" charset="0"/>
              </a:rPr>
              <a:t> mCRPC or nmCRPC</a:t>
            </a: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; received ≤6 cycles of docetaxel without radiographic PD; ECOG PS 0/1; ongoing androgen deprivation with testosterone &lt;50 ng/dL; received or ineligible for PARPi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(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estimated</a:t>
            </a: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 N = 1314)</a:t>
            </a: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0" name="Rectangle 49">
            <a:extLst>
              <a:ext uri="{FF2B5EF4-FFF2-40B4-BE49-F238E27FC236}">
                <a16:creationId xmlns:a16="http://schemas.microsoft.com/office/drawing/2014/main" id="{09E4AD54-DA01-985C-F171-1B5012593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9653" y="3984545"/>
            <a:ext cx="2487241" cy="11033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Opevesostat* </a:t>
            </a:r>
            <a:r>
              <a:rPr kumimoji="0" lang="en-US" altLang="en-US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5 mg BID +</a:t>
            </a:r>
            <a:r>
              <a:rPr kumimoji="0" lang="en-US" altLang="en-US" sz="14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 Dexamethasone </a:t>
            </a:r>
            <a:r>
              <a:rPr kumimoji="0" lang="en-US" altLang="en-US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1.5 mg QD</a:t>
            </a:r>
            <a:r>
              <a:rPr kumimoji="0" lang="en-US" altLang="en-US" sz="14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 + Fludrocortisone acetate </a:t>
            </a:r>
            <a:r>
              <a:rPr kumimoji="0" lang="en-US" altLang="en-US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0.1 mg QD</a:t>
            </a:r>
          </a:p>
        </p:txBody>
      </p:sp>
      <p:sp>
        <p:nvSpPr>
          <p:cNvPr id="16" name="Rectangle 50">
            <a:extLst>
              <a:ext uri="{FF2B5EF4-FFF2-40B4-BE49-F238E27FC236}">
                <a16:creationId xmlns:a16="http://schemas.microsoft.com/office/drawing/2014/main" id="{7AE8C0BA-9E33-D32A-C6BD-24C5EAD04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9986" y="3984545"/>
            <a:ext cx="2487241" cy="11033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Abiraterone </a:t>
            </a:r>
            <a:r>
              <a:rPr kumimoji="0" lang="en-US" altLang="en-US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1000 mg QD + </a:t>
            </a:r>
            <a:r>
              <a:rPr kumimoji="0" lang="en-US" altLang="en-US" sz="14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Prednisone </a:t>
            </a:r>
            <a:r>
              <a:rPr lang="en-US" altLang="en-US" sz="1400" b="0" kern="0">
                <a:solidFill>
                  <a:schemeClr val="bg2"/>
                </a:solidFill>
                <a:latin typeface="+mn-lt"/>
                <a:cs typeface="Calibri" panose="020F0502020204030204" pitchFamily="34" charset="0"/>
              </a:rPr>
              <a:t>5 mg BID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i="1" u="sng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OR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Enzalutamide</a:t>
            </a:r>
            <a:r>
              <a:rPr kumimoji="0" lang="en-US" altLang="en-US" sz="14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 160 mg QD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F6FC4AE-8A28-0BBB-78D2-D7037E017FFB}"/>
              </a:ext>
            </a:extLst>
          </p:cNvPr>
          <p:cNvCxnSpPr>
            <a:cxnSpLocks/>
          </p:cNvCxnSpPr>
          <p:nvPr/>
        </p:nvCxnSpPr>
        <p:spPr bwMode="auto">
          <a:xfrm flipH="1">
            <a:off x="8115300" y="3585458"/>
            <a:ext cx="884641" cy="375461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51351C2-4632-8FC6-D69E-F5B7E319F3C6}"/>
              </a:ext>
            </a:extLst>
          </p:cNvPr>
          <p:cNvCxnSpPr>
            <a:cxnSpLocks/>
          </p:cNvCxnSpPr>
          <p:nvPr/>
        </p:nvCxnSpPr>
        <p:spPr bwMode="auto">
          <a:xfrm>
            <a:off x="9201150" y="3585458"/>
            <a:ext cx="835383" cy="356411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960C7B1F-AAC9-131A-8C74-F3C6603C7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kern="0" spc="0"/>
              <a:t>Key Ongoing Phase III Trials of </a:t>
            </a:r>
            <a:r>
              <a:rPr lang="en-US" altLang="en-US" sz="3200"/>
              <a:t>Opevesostat </a:t>
            </a:r>
            <a:r>
              <a:rPr lang="en-US" sz="3200" kern="0" spc="0"/>
              <a:t>in mCRPC</a:t>
            </a:r>
            <a:endParaRPr lang="en-US" sz="32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272BE6-94DF-176A-41FB-33F9F621A1B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NCT06136624. 2. NCT06136650. </a:t>
            </a:r>
          </a:p>
        </p:txBody>
      </p:sp>
    </p:spTree>
    <p:extLst>
      <p:ext uri="{BB962C8B-B14F-4D97-AF65-F5344CB8AC3E}">
        <p14:creationId xmlns:p14="http://schemas.microsoft.com/office/powerpoint/2010/main" val="5683507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666818B-BB89-73F8-166B-B69138AEB8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5219" y="4125937"/>
            <a:ext cx="1157462" cy="1543283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DDB5BC9F-A916-E38F-019C-CAA3F6BA6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Mechanism of Action: BMS-986365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0522DD8-8871-F081-298F-D09A237A2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3603023" cy="237171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595454"/>
                </a:solidFill>
              </a:rPr>
              <a:t>BMS-986365 is an orally bioavailable, </a:t>
            </a:r>
            <a:br>
              <a:rPr lang="en-US" dirty="0">
                <a:solidFill>
                  <a:srgbClr val="595454"/>
                </a:solidFill>
              </a:rPr>
            </a:br>
            <a:r>
              <a:rPr lang="en-US" dirty="0">
                <a:solidFill>
                  <a:srgbClr val="595454"/>
                </a:solidFill>
              </a:rPr>
              <a:t>heterobifunctional molecule with a dual MoA that degrades and competitively inhibits AR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A45AA-6F8B-576B-A7C0-B734C252204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Xu. Cancer Res. 2024;84(7 suppl):ND02.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246E3-3739-9FA0-1309-5A66364706C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28A6DF-40E8-6A38-143E-5EFD72A93437}"/>
              </a:ext>
            </a:extLst>
          </p:cNvPr>
          <p:cNvSpPr/>
          <p:nvPr/>
        </p:nvSpPr>
        <p:spPr>
          <a:xfrm>
            <a:off x="7645528" y="5635694"/>
            <a:ext cx="1524709" cy="39944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  <a:alpha val="0"/>
                </a:schemeClr>
              </a:gs>
              <a:gs pos="50000">
                <a:schemeClr val="bg1">
                  <a:lumMod val="50000"/>
                </a:schemeClr>
              </a:gs>
              <a:gs pos="100000">
                <a:schemeClr val="bg1">
                  <a:lumMod val="5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r>
              <a:rPr lang="en-US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CUL4</a:t>
            </a:r>
          </a:p>
        </p:txBody>
      </p:sp>
      <p:sp>
        <p:nvSpPr>
          <p:cNvPr id="14" name="Diamond 13">
            <a:extLst>
              <a:ext uri="{FF2B5EF4-FFF2-40B4-BE49-F238E27FC236}">
                <a16:creationId xmlns:a16="http://schemas.microsoft.com/office/drawing/2014/main" id="{E8A4A65F-175D-8052-062C-5B3AA5E87DA6}"/>
              </a:ext>
            </a:extLst>
          </p:cNvPr>
          <p:cNvSpPr/>
          <p:nvPr/>
        </p:nvSpPr>
        <p:spPr>
          <a:xfrm>
            <a:off x="5983772" y="4115444"/>
            <a:ext cx="862568" cy="949577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1218987"/>
            <a:r>
              <a:rPr lang="en-US" sz="1200" b="1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804BDF-7592-F233-D53A-D7A80CA1DFC2}"/>
              </a:ext>
            </a:extLst>
          </p:cNvPr>
          <p:cNvSpPr txBox="1"/>
          <p:nvPr/>
        </p:nvSpPr>
        <p:spPr>
          <a:xfrm>
            <a:off x="5033799" y="3463763"/>
            <a:ext cx="156653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en-US" sz="1200" b="1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Competitive </a:t>
            </a:r>
            <a:br>
              <a:rPr lang="en-US" sz="1200" b="1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200" b="1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 inhibition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1BDC21-D6B4-202B-25E4-860A42B457A3}"/>
              </a:ext>
            </a:extLst>
          </p:cNvPr>
          <p:cNvSpPr txBox="1"/>
          <p:nvPr/>
        </p:nvSpPr>
        <p:spPr>
          <a:xfrm>
            <a:off x="7804898" y="1588061"/>
            <a:ext cx="3284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en-US" sz="1200" b="1" u="sng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CRBN binding moiety</a:t>
            </a:r>
            <a:r>
              <a:rPr lang="en-US" sz="1200" u="sng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</a:p>
          <a:p>
            <a:pPr algn="ctr" defTabSz="1218987">
              <a:defRPr/>
            </a:pPr>
            <a:r>
              <a:rPr lang="en-US" sz="1200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Facilitates targeted ubiquitination </a:t>
            </a:r>
          </a:p>
          <a:p>
            <a:pPr algn="ctr" defTabSz="1218987">
              <a:defRPr/>
            </a:pPr>
            <a:r>
              <a:rPr lang="en-US" sz="1200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subsequent proteosome </a:t>
            </a:r>
          </a:p>
          <a:p>
            <a:pPr algn="ctr" defTabSz="1218987">
              <a:defRPr/>
            </a:pPr>
            <a:r>
              <a:rPr lang="en-US" sz="1200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system-mediated AR degradation</a:t>
            </a:r>
            <a:endParaRPr lang="en-US" sz="1200" baseline="30000" dirty="0">
              <a:solidFill>
                <a:schemeClr val="accent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E9800C-CB59-8AE8-DECB-78C5DEA96109}"/>
              </a:ext>
            </a:extLst>
          </p:cNvPr>
          <p:cNvSpPr txBox="1"/>
          <p:nvPr/>
        </p:nvSpPr>
        <p:spPr>
          <a:xfrm>
            <a:off x="7990525" y="3430949"/>
            <a:ext cx="300542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en-US" sz="1200" b="1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Irreversible </a:t>
            </a:r>
            <a:br>
              <a:rPr lang="en-US" sz="1200" b="1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200" b="1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 degradation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21A8EE-6BC7-7EA4-1DA5-D1024E0F867F}"/>
              </a:ext>
            </a:extLst>
          </p:cNvPr>
          <p:cNvSpPr txBox="1"/>
          <p:nvPr/>
        </p:nvSpPr>
        <p:spPr>
          <a:xfrm>
            <a:off x="4310743" y="1588061"/>
            <a:ext cx="3600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en-US" sz="1200" b="1" u="sng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 binding moiety</a:t>
            </a:r>
            <a:r>
              <a:rPr lang="en-US" sz="1200" u="sng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  <a:p>
            <a:pPr algn="ctr" defTabSz="1218987"/>
            <a:r>
              <a:rPr lang="en-US" sz="12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Binds and antagonizes the </a:t>
            </a:r>
            <a:br>
              <a:rPr lang="en-US" sz="12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2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 LBD with low agonism potential</a:t>
            </a:r>
            <a:endParaRPr lang="en-US" sz="1200" baseline="30000" dirty="0">
              <a:solidFill>
                <a:schemeClr val="accent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B3DEEB-8054-3CA8-5281-A7B6D32DA348}"/>
              </a:ext>
            </a:extLst>
          </p:cNvPr>
          <p:cNvSpPr txBox="1"/>
          <p:nvPr/>
        </p:nvSpPr>
        <p:spPr>
          <a:xfrm>
            <a:off x="5056125" y="5472813"/>
            <a:ext cx="16228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8987"/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CRL4</a:t>
            </a:r>
            <a:r>
              <a:rPr lang="en-US" sz="1200" baseline="30000" dirty="0">
                <a:latin typeface="Poppins" panose="00000500000000000000" pitchFamily="2" charset="0"/>
                <a:cs typeface="Poppins" panose="00000500000000000000" pitchFamily="2" charset="0"/>
              </a:rPr>
              <a:t>CRBN </a:t>
            </a:r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E3 ligase</a:t>
            </a:r>
            <a:endParaRPr lang="en-US" sz="1200" baseline="30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1D1FC9B9-2183-E701-B3EB-0EC7A55613F0}"/>
              </a:ext>
            </a:extLst>
          </p:cNvPr>
          <p:cNvSpPr/>
          <p:nvPr/>
        </p:nvSpPr>
        <p:spPr>
          <a:xfrm flipV="1">
            <a:off x="10031835" y="4339825"/>
            <a:ext cx="1052909" cy="717503"/>
          </a:xfrm>
          <a:prstGeom prst="arc">
            <a:avLst/>
          </a:prstGeom>
          <a:ln w="19050">
            <a:solidFill>
              <a:schemeClr val="tx1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8987"/>
            <a:endParaRPr lang="en-US" sz="1400" dirty="0">
              <a:solidFill>
                <a:srgbClr val="59545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5A896D3F-5D17-CF47-3FE7-F6D6E0FEAFBD}"/>
              </a:ext>
            </a:extLst>
          </p:cNvPr>
          <p:cNvSpPr/>
          <p:nvPr/>
        </p:nvSpPr>
        <p:spPr>
          <a:xfrm rot="20061264">
            <a:off x="10819052" y="4294965"/>
            <a:ext cx="140881" cy="180537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140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FF3A606D-F2D7-4C40-AFE9-B56E3695C332}"/>
              </a:ext>
            </a:extLst>
          </p:cNvPr>
          <p:cNvSpPr/>
          <p:nvPr/>
        </p:nvSpPr>
        <p:spPr>
          <a:xfrm rot="1382879" flipV="1">
            <a:off x="11150158" y="4187960"/>
            <a:ext cx="140881" cy="180537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140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47827787-E30A-6CAF-C42E-46E7213B29FF}"/>
              </a:ext>
            </a:extLst>
          </p:cNvPr>
          <p:cNvSpPr/>
          <p:nvPr/>
        </p:nvSpPr>
        <p:spPr>
          <a:xfrm rot="19423593">
            <a:off x="11125064" y="4378000"/>
            <a:ext cx="140881" cy="180537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140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74FA577D-E3CF-0DEF-EE8C-24776E225DF7}"/>
              </a:ext>
            </a:extLst>
          </p:cNvPr>
          <p:cNvSpPr/>
          <p:nvPr/>
        </p:nvSpPr>
        <p:spPr>
          <a:xfrm rot="3495796">
            <a:off x="10969479" y="4145834"/>
            <a:ext cx="155093" cy="163995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140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1E21B9A9-400A-3398-3083-8A7399A759FC}"/>
              </a:ext>
            </a:extLst>
          </p:cNvPr>
          <p:cNvSpPr/>
          <p:nvPr/>
        </p:nvSpPr>
        <p:spPr>
          <a:xfrm rot="17418235">
            <a:off x="10894047" y="4523174"/>
            <a:ext cx="155093" cy="163995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140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0EDCBF86-286E-872E-BF71-C977C4E57EED}"/>
              </a:ext>
            </a:extLst>
          </p:cNvPr>
          <p:cNvSpPr/>
          <p:nvPr/>
        </p:nvSpPr>
        <p:spPr>
          <a:xfrm rot="7972626">
            <a:off x="11265994" y="4631870"/>
            <a:ext cx="155093" cy="163995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140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665CB7AB-28AE-A294-237E-56EF09CF7E74}"/>
              </a:ext>
            </a:extLst>
          </p:cNvPr>
          <p:cNvSpPr/>
          <p:nvPr/>
        </p:nvSpPr>
        <p:spPr>
          <a:xfrm rot="16200000">
            <a:off x="11239973" y="4243728"/>
            <a:ext cx="155093" cy="163995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140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Down Arrow 10">
            <a:extLst>
              <a:ext uri="{FF2B5EF4-FFF2-40B4-BE49-F238E27FC236}">
                <a16:creationId xmlns:a16="http://schemas.microsoft.com/office/drawing/2014/main" id="{2CB8ED40-186D-711C-05B4-EA587FCF4135}"/>
              </a:ext>
            </a:extLst>
          </p:cNvPr>
          <p:cNvSpPr/>
          <p:nvPr/>
        </p:nvSpPr>
        <p:spPr>
          <a:xfrm>
            <a:off x="8650527" y="3348018"/>
            <a:ext cx="152866" cy="600969"/>
          </a:xfrm>
          <a:prstGeom prst="downArrow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1100" dirty="0">
              <a:ln>
                <a:solidFill>
                  <a:srgbClr val="FF0000"/>
                </a:solidFill>
              </a:ln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6E8ECCD-5544-CE33-89A8-8CA2B88E8715}"/>
              </a:ext>
            </a:extLst>
          </p:cNvPr>
          <p:cNvGrpSpPr/>
          <p:nvPr/>
        </p:nvGrpSpPr>
        <p:grpSpPr>
          <a:xfrm>
            <a:off x="8605784" y="2830360"/>
            <a:ext cx="1148199" cy="401329"/>
            <a:chOff x="7605714" y="-1085850"/>
            <a:chExt cx="1804988" cy="573088"/>
          </a:xfrm>
        </p:grpSpPr>
        <p:sp>
          <p:nvSpPr>
            <p:cNvPr id="133" name="Line 5">
              <a:extLst>
                <a:ext uri="{FF2B5EF4-FFF2-40B4-BE49-F238E27FC236}">
                  <a16:creationId xmlns:a16="http://schemas.microsoft.com/office/drawing/2014/main" id="{146E9FFE-AFE1-7102-1958-BCA8586CF7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51764" y="-1085850"/>
              <a:ext cx="249238" cy="139700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34" name="Line 6">
              <a:extLst>
                <a:ext uri="{FF2B5EF4-FFF2-40B4-BE49-F238E27FC236}">
                  <a16:creationId xmlns:a16="http://schemas.microsoft.com/office/drawing/2014/main" id="{4460CC3D-EBAB-F037-3C55-3A7B0F4B41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16851" y="-1014413"/>
              <a:ext cx="184150" cy="106363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35" name="Line 7">
              <a:extLst>
                <a:ext uri="{FF2B5EF4-FFF2-40B4-BE49-F238E27FC236}">
                  <a16:creationId xmlns:a16="http://schemas.microsoft.com/office/drawing/2014/main" id="{24F0211B-93B7-D264-3E03-41D76F8139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01001" y="-1085850"/>
              <a:ext cx="244475" cy="139700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36" name="Line 8">
              <a:extLst>
                <a:ext uri="{FF2B5EF4-FFF2-40B4-BE49-F238E27FC236}">
                  <a16:creationId xmlns:a16="http://schemas.microsoft.com/office/drawing/2014/main" id="{855D1678-B44C-9FE1-7835-288CEEB3EC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45476" y="-946150"/>
              <a:ext cx="0" cy="288925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37" name="Line 9">
              <a:extLst>
                <a:ext uri="{FF2B5EF4-FFF2-40B4-BE49-F238E27FC236}">
                  <a16:creationId xmlns:a16="http://schemas.microsoft.com/office/drawing/2014/main" id="{A006A83A-F1FE-6630-38AC-1D1FE9D59A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81976" y="-908050"/>
              <a:ext cx="0" cy="212725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38" name="Line 10">
              <a:extLst>
                <a:ext uri="{FF2B5EF4-FFF2-40B4-BE49-F238E27FC236}">
                  <a16:creationId xmlns:a16="http://schemas.microsoft.com/office/drawing/2014/main" id="{B28EA557-D16B-935B-71D7-6398AD5D8E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01001" y="-657225"/>
              <a:ext cx="244475" cy="144463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39" name="Line 11">
              <a:extLst>
                <a:ext uri="{FF2B5EF4-FFF2-40B4-BE49-F238E27FC236}">
                  <a16:creationId xmlns:a16="http://schemas.microsoft.com/office/drawing/2014/main" id="{854815F5-C6BD-D7D1-3ADE-B5CEDF7C4E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751764" y="-657225"/>
              <a:ext cx="249238" cy="144463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40" name="Line 12">
              <a:extLst>
                <a:ext uri="{FF2B5EF4-FFF2-40B4-BE49-F238E27FC236}">
                  <a16:creationId xmlns:a16="http://schemas.microsoft.com/office/drawing/2014/main" id="{42F99676-366C-9A25-22D2-7F7C4F37BE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816851" y="-695325"/>
              <a:ext cx="184150" cy="106363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41" name="Line 13">
              <a:extLst>
                <a:ext uri="{FF2B5EF4-FFF2-40B4-BE49-F238E27FC236}">
                  <a16:creationId xmlns:a16="http://schemas.microsoft.com/office/drawing/2014/main" id="{D36B28D7-87F7-4ED2-45FB-D91DC8A9A4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51764" y="-946150"/>
              <a:ext cx="0" cy="288925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42" name="Line 14">
              <a:extLst>
                <a:ext uri="{FF2B5EF4-FFF2-40B4-BE49-F238E27FC236}">
                  <a16:creationId xmlns:a16="http://schemas.microsoft.com/office/drawing/2014/main" id="{9B3EDA65-51AE-B8BD-7C2D-0E4D1B9C41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43951" y="-946150"/>
              <a:ext cx="0" cy="288925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43" name="Line 15">
              <a:extLst>
                <a:ext uri="{FF2B5EF4-FFF2-40B4-BE49-F238E27FC236}">
                  <a16:creationId xmlns:a16="http://schemas.microsoft.com/office/drawing/2014/main" id="{21D56A88-7F30-770F-76CF-7D6CC5AB42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43951" y="-657225"/>
              <a:ext cx="146050" cy="84138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44" name="Line 16">
              <a:extLst>
                <a:ext uri="{FF2B5EF4-FFF2-40B4-BE49-F238E27FC236}">
                  <a16:creationId xmlns:a16="http://schemas.microsoft.com/office/drawing/2014/main" id="{34DCECD3-2631-2127-0973-E9C17960C1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86851" y="-657225"/>
              <a:ext cx="150813" cy="87313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45" name="Line 17">
              <a:extLst>
                <a:ext uri="{FF2B5EF4-FFF2-40B4-BE49-F238E27FC236}">
                  <a16:creationId xmlns:a16="http://schemas.microsoft.com/office/drawing/2014/main" id="{970F8451-B615-CE9D-6E88-B3AF4CE89C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237664" y="-946150"/>
              <a:ext cx="0" cy="288925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46" name="Line 18">
              <a:extLst>
                <a:ext uri="{FF2B5EF4-FFF2-40B4-BE49-F238E27FC236}">
                  <a16:creationId xmlns:a16="http://schemas.microsoft.com/office/drawing/2014/main" id="{120486D2-5C04-186A-51CD-A5E669F850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988426" y="-1085850"/>
              <a:ext cx="249238" cy="139700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47" name="Line 19">
              <a:extLst>
                <a:ext uri="{FF2B5EF4-FFF2-40B4-BE49-F238E27FC236}">
                  <a16:creationId xmlns:a16="http://schemas.microsoft.com/office/drawing/2014/main" id="{8BD5D1F2-6E3F-1F24-A63F-1F5AE6FA72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743951" y="-1085850"/>
              <a:ext cx="244475" cy="139700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48" name="Line 20">
              <a:extLst>
                <a:ext uri="{FF2B5EF4-FFF2-40B4-BE49-F238E27FC236}">
                  <a16:creationId xmlns:a16="http://schemas.microsoft.com/office/drawing/2014/main" id="{629D2764-62C2-62BD-B075-F2A7159295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601076" y="-638175"/>
              <a:ext cx="173038" cy="103188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49" name="Line 21">
              <a:extLst>
                <a:ext uri="{FF2B5EF4-FFF2-40B4-BE49-F238E27FC236}">
                  <a16:creationId xmlns:a16="http://schemas.microsoft.com/office/drawing/2014/main" id="{95C9E13A-1FD3-17D2-5CEF-EBAAF7DF84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566151" y="-695325"/>
              <a:ext cx="177800" cy="103188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50" name="Line 22">
              <a:extLst>
                <a:ext uri="{FF2B5EF4-FFF2-40B4-BE49-F238E27FC236}">
                  <a16:creationId xmlns:a16="http://schemas.microsoft.com/office/drawing/2014/main" id="{C93C1658-A554-1EC5-7E3B-7B0CD92DB5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37664" y="-695325"/>
              <a:ext cx="173038" cy="103188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51" name="Line 23">
              <a:extLst>
                <a:ext uri="{FF2B5EF4-FFF2-40B4-BE49-F238E27FC236}">
                  <a16:creationId xmlns:a16="http://schemas.microsoft.com/office/drawing/2014/main" id="{61977124-858F-9287-F7DD-5254D27332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02739" y="-638175"/>
              <a:ext cx="177800" cy="98425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52" name="Line 79">
              <a:extLst>
                <a:ext uri="{FF2B5EF4-FFF2-40B4-BE49-F238E27FC236}">
                  <a16:creationId xmlns:a16="http://schemas.microsoft.com/office/drawing/2014/main" id="{2B3A0B02-45D9-D80F-CE31-4FB9FBDC8F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605714" y="-1028700"/>
              <a:ext cx="146050" cy="82550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53" name="Line 80">
              <a:extLst>
                <a:ext uri="{FF2B5EF4-FFF2-40B4-BE49-F238E27FC236}">
                  <a16:creationId xmlns:a16="http://schemas.microsoft.com/office/drawing/2014/main" id="{EF16C298-3716-A0F7-46E3-0D6CEE250B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45476" y="-1025525"/>
              <a:ext cx="144463" cy="79375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54" name="Line 81">
              <a:extLst>
                <a:ext uri="{FF2B5EF4-FFF2-40B4-BE49-F238E27FC236}">
                  <a16:creationId xmlns:a16="http://schemas.microsoft.com/office/drawing/2014/main" id="{E1CD6B8D-C8BB-4ADC-F8BA-DDB82E6B3D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596314" y="-1028700"/>
              <a:ext cx="147638" cy="82550"/>
            </a:xfrm>
            <a:prstGeom prst="line">
              <a:avLst/>
            </a:prstGeom>
            <a:noFill/>
            <a:ln w="25400" cap="rnd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323D258-9018-D6AD-B049-EFCBCEE4079A}"/>
              </a:ext>
            </a:extLst>
          </p:cNvPr>
          <p:cNvGrpSpPr/>
          <p:nvPr/>
        </p:nvGrpSpPr>
        <p:grpSpPr>
          <a:xfrm>
            <a:off x="5512616" y="2353437"/>
            <a:ext cx="1927808" cy="878253"/>
            <a:chOff x="2743201" y="-1766888"/>
            <a:chExt cx="3030538" cy="1254126"/>
          </a:xfrm>
        </p:grpSpPr>
        <p:sp>
          <p:nvSpPr>
            <p:cNvPr id="90" name="Line 30">
              <a:extLst>
                <a:ext uri="{FF2B5EF4-FFF2-40B4-BE49-F238E27FC236}">
                  <a16:creationId xmlns:a16="http://schemas.microsoft.com/office/drawing/2014/main" id="{183442D7-684B-7B72-1DC2-ACA79AC69E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14989" y="-657225"/>
              <a:ext cx="158750" cy="90488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1" name="Line 31">
              <a:extLst>
                <a:ext uri="{FF2B5EF4-FFF2-40B4-BE49-F238E27FC236}">
                  <a16:creationId xmlns:a16="http://schemas.microsoft.com/office/drawing/2014/main" id="{A66B4B35-2EB6-99AA-4679-2A46D383AA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80026" y="-657225"/>
              <a:ext cx="157163" cy="90488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2" name="Line 32">
              <a:extLst>
                <a:ext uri="{FF2B5EF4-FFF2-40B4-BE49-F238E27FC236}">
                  <a16:creationId xmlns:a16="http://schemas.microsoft.com/office/drawing/2014/main" id="{143B4AFF-97B3-F097-FEEA-93B18BE703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0026" y="-946150"/>
              <a:ext cx="0" cy="288925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3" name="Line 33">
              <a:extLst>
                <a:ext uri="{FF2B5EF4-FFF2-40B4-BE49-F238E27FC236}">
                  <a16:creationId xmlns:a16="http://schemas.microsoft.com/office/drawing/2014/main" id="{B7893A3B-A406-2284-959D-0A9ED7070B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14939" y="-908050"/>
              <a:ext cx="0" cy="212725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4" name="Line 34">
              <a:extLst>
                <a:ext uri="{FF2B5EF4-FFF2-40B4-BE49-F238E27FC236}">
                  <a16:creationId xmlns:a16="http://schemas.microsoft.com/office/drawing/2014/main" id="{BFE1D317-DA84-745E-6966-ED821A6CA0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030789" y="-1085850"/>
              <a:ext cx="249238" cy="139700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5" name="Line 35">
              <a:extLst>
                <a:ext uri="{FF2B5EF4-FFF2-40B4-BE49-F238E27FC236}">
                  <a16:creationId xmlns:a16="http://schemas.microsoft.com/office/drawing/2014/main" id="{5D1D8DB1-D030-7F7B-642D-DBDB05702A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86314" y="-1085850"/>
              <a:ext cx="244475" cy="139700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6" name="Line 36">
              <a:extLst>
                <a:ext uri="{FF2B5EF4-FFF2-40B4-BE49-F238E27FC236}">
                  <a16:creationId xmlns:a16="http://schemas.microsoft.com/office/drawing/2014/main" id="{F2A22B17-6ABC-2885-3E5F-2BDD016CAE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49814" y="-1014413"/>
              <a:ext cx="180975" cy="106363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7" name="Line 37">
              <a:extLst>
                <a:ext uri="{FF2B5EF4-FFF2-40B4-BE49-F238E27FC236}">
                  <a16:creationId xmlns:a16="http://schemas.microsoft.com/office/drawing/2014/main" id="{B126DBE6-A97B-7FB7-0357-D01F67B3B6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38676" y="-1028700"/>
              <a:ext cx="147638" cy="82550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8" name="Line 38">
              <a:extLst>
                <a:ext uri="{FF2B5EF4-FFF2-40B4-BE49-F238E27FC236}">
                  <a16:creationId xmlns:a16="http://schemas.microsoft.com/office/drawing/2014/main" id="{918289C5-7705-C305-7B62-CFDC80B2CF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76726" y="-1041400"/>
              <a:ext cx="153988" cy="68263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99" name="Line 39">
              <a:extLst>
                <a:ext uri="{FF2B5EF4-FFF2-40B4-BE49-F238E27FC236}">
                  <a16:creationId xmlns:a16="http://schemas.microsoft.com/office/drawing/2014/main" id="{72C078D0-CE0F-BCD1-BB12-4136590C1C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68789" y="-987425"/>
              <a:ext cx="41275" cy="204788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0" name="Line 40">
              <a:extLst>
                <a:ext uri="{FF2B5EF4-FFF2-40B4-BE49-F238E27FC236}">
                  <a16:creationId xmlns:a16="http://schemas.microsoft.com/office/drawing/2014/main" id="{01BB2EB1-5541-4B94-4F18-7D173FF3F8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05289" y="-1003300"/>
              <a:ext cx="44450" cy="204788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1" name="Line 41">
              <a:extLst>
                <a:ext uri="{FF2B5EF4-FFF2-40B4-BE49-F238E27FC236}">
                  <a16:creationId xmlns:a16="http://schemas.microsoft.com/office/drawing/2014/main" id="{2BF25396-E1BA-1A07-D7C2-8C43DFBF70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67189" y="-1090613"/>
              <a:ext cx="109538" cy="117475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2" name="Line 42">
              <a:extLst>
                <a:ext uri="{FF2B5EF4-FFF2-40B4-BE49-F238E27FC236}">
                  <a16:creationId xmlns:a16="http://schemas.microsoft.com/office/drawing/2014/main" id="{D48FF890-DF7C-77F1-98E0-928EED9160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2064" y="-1173163"/>
              <a:ext cx="192088" cy="19050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3" name="Line 43">
              <a:extLst>
                <a:ext uri="{FF2B5EF4-FFF2-40B4-BE49-F238E27FC236}">
                  <a16:creationId xmlns:a16="http://schemas.microsoft.com/office/drawing/2014/main" id="{C206993E-6917-2A74-7795-66036A0120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32201" y="-1385888"/>
              <a:ext cx="169863" cy="231775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4" name="Line 44">
              <a:extLst>
                <a:ext uri="{FF2B5EF4-FFF2-40B4-BE49-F238E27FC236}">
                  <a16:creationId xmlns:a16="http://schemas.microsoft.com/office/drawing/2014/main" id="{5C366022-8794-B147-E0A5-3D681E64FB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02039" y="-1317625"/>
              <a:ext cx="123825" cy="169863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5" name="Line 45">
              <a:extLst>
                <a:ext uri="{FF2B5EF4-FFF2-40B4-BE49-F238E27FC236}">
                  <a16:creationId xmlns:a16="http://schemas.microsoft.com/office/drawing/2014/main" id="{FC74AC52-0449-98B9-8D02-C5599E5432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49626" y="-1385888"/>
              <a:ext cx="282575" cy="30163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6" name="Line 46">
              <a:extLst>
                <a:ext uri="{FF2B5EF4-FFF2-40B4-BE49-F238E27FC236}">
                  <a16:creationId xmlns:a16="http://schemas.microsoft.com/office/drawing/2014/main" id="{68E54561-A97A-BFA9-AA18-1C119393AD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79764" y="-1587500"/>
              <a:ext cx="169863" cy="231775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7" name="Line 47">
              <a:extLst>
                <a:ext uri="{FF2B5EF4-FFF2-40B4-BE49-F238E27FC236}">
                  <a16:creationId xmlns:a16="http://schemas.microsoft.com/office/drawing/2014/main" id="{E8B7E71B-FBB3-5560-F043-226A309B32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79764" y="-1739900"/>
              <a:ext cx="68263" cy="152400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8" name="Line 48">
              <a:extLst>
                <a:ext uri="{FF2B5EF4-FFF2-40B4-BE49-F238E27FC236}">
                  <a16:creationId xmlns:a16="http://schemas.microsoft.com/office/drawing/2014/main" id="{AE0361CA-20CF-3715-4C23-BA60CCBEFF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051176" y="-1766888"/>
              <a:ext cx="128588" cy="179388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09" name="Line 49">
              <a:extLst>
                <a:ext uri="{FF2B5EF4-FFF2-40B4-BE49-F238E27FC236}">
                  <a16:creationId xmlns:a16="http://schemas.microsoft.com/office/drawing/2014/main" id="{1C3F549B-E69B-3EB6-966F-3E4FD7AF98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79739" y="-1587500"/>
              <a:ext cx="200025" cy="19050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10" name="Line 50">
              <a:extLst>
                <a:ext uri="{FF2B5EF4-FFF2-40B4-BE49-F238E27FC236}">
                  <a16:creationId xmlns:a16="http://schemas.microsoft.com/office/drawing/2014/main" id="{11479C2D-4565-1364-420C-C0249CCBBD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2151" y="-1355725"/>
              <a:ext cx="117475" cy="261938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11" name="Line 51">
              <a:extLst>
                <a:ext uri="{FF2B5EF4-FFF2-40B4-BE49-F238E27FC236}">
                  <a16:creationId xmlns:a16="http://schemas.microsoft.com/office/drawing/2014/main" id="{9FCDAEF2-71D5-3486-2B3B-ED3B7DF0D1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03589" y="-1295400"/>
              <a:ext cx="87313" cy="193675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12" name="Line 52">
              <a:extLst>
                <a:ext uri="{FF2B5EF4-FFF2-40B4-BE49-F238E27FC236}">
                  <a16:creationId xmlns:a16="http://schemas.microsoft.com/office/drawing/2014/main" id="{2C26B63A-7696-6947-8A01-179D01933A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49576" y="-1093788"/>
              <a:ext cx="282575" cy="30163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13" name="Line 53">
              <a:extLst>
                <a:ext uri="{FF2B5EF4-FFF2-40B4-BE49-F238E27FC236}">
                  <a16:creationId xmlns:a16="http://schemas.microsoft.com/office/drawing/2014/main" id="{2E11D848-4644-E1F8-C414-846A4915F4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7489" y="-998538"/>
              <a:ext cx="196850" cy="19050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14" name="Line 54">
              <a:extLst>
                <a:ext uri="{FF2B5EF4-FFF2-40B4-BE49-F238E27FC236}">
                  <a16:creationId xmlns:a16="http://schemas.microsoft.com/office/drawing/2014/main" id="{12075535-07D2-A330-73FB-E3388B778E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49551" y="-1063625"/>
              <a:ext cx="200025" cy="19050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15" name="Line 55">
              <a:extLst>
                <a:ext uri="{FF2B5EF4-FFF2-40B4-BE49-F238E27FC236}">
                  <a16:creationId xmlns:a16="http://schemas.microsoft.com/office/drawing/2014/main" id="{BAC726B2-E960-6C90-5E3D-453B3076AE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43201" y="-1128713"/>
              <a:ext cx="200025" cy="19050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16" name="Line 56">
              <a:extLst>
                <a:ext uri="{FF2B5EF4-FFF2-40B4-BE49-F238E27FC236}">
                  <a16:creationId xmlns:a16="http://schemas.microsoft.com/office/drawing/2014/main" id="{AFA72F95-8899-8BEB-0A8B-5E34A59469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2151" y="-1093788"/>
              <a:ext cx="166688" cy="231775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17" name="Line 57">
              <a:extLst>
                <a:ext uri="{FF2B5EF4-FFF2-40B4-BE49-F238E27FC236}">
                  <a16:creationId xmlns:a16="http://schemas.microsoft.com/office/drawing/2014/main" id="{59806262-C85F-CCA6-2614-688AC7581D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98839" y="-892175"/>
              <a:ext cx="285750" cy="30163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18" name="Line 58">
              <a:extLst>
                <a:ext uri="{FF2B5EF4-FFF2-40B4-BE49-F238E27FC236}">
                  <a16:creationId xmlns:a16="http://schemas.microsoft.com/office/drawing/2014/main" id="{6F34C275-678B-79B8-E65E-A7F32CE593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9001" y="-954088"/>
              <a:ext cx="211138" cy="23813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19" name="Line 59">
              <a:extLst>
                <a:ext uri="{FF2B5EF4-FFF2-40B4-BE49-F238E27FC236}">
                  <a16:creationId xmlns:a16="http://schemas.microsoft.com/office/drawing/2014/main" id="{D96798E3-3163-816E-BEEE-69F649F621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84589" y="-1154113"/>
              <a:ext cx="117475" cy="261938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20" name="Line 60">
              <a:extLst>
                <a:ext uri="{FF2B5EF4-FFF2-40B4-BE49-F238E27FC236}">
                  <a16:creationId xmlns:a16="http://schemas.microsoft.com/office/drawing/2014/main" id="{AC11C993-FF09-2AD9-14DC-C8141F7162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41789" y="-1431925"/>
              <a:ext cx="85725" cy="147638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21" name="Line 61">
              <a:extLst>
                <a:ext uri="{FF2B5EF4-FFF2-40B4-BE49-F238E27FC236}">
                  <a16:creationId xmlns:a16="http://schemas.microsoft.com/office/drawing/2014/main" id="{C4A55DB7-D3A9-5388-955E-54E3184B47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25914" y="-1579563"/>
              <a:ext cx="82550" cy="182563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22" name="Line 62">
              <a:extLst>
                <a:ext uri="{FF2B5EF4-FFF2-40B4-BE49-F238E27FC236}">
                  <a16:creationId xmlns:a16="http://schemas.microsoft.com/office/drawing/2014/main" id="{FAD5CFA5-DC4D-8CFE-1DB8-C9C680A447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86239" y="-1606550"/>
              <a:ext cx="79375" cy="182563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23" name="Line 63">
              <a:extLst>
                <a:ext uri="{FF2B5EF4-FFF2-40B4-BE49-F238E27FC236}">
                  <a16:creationId xmlns:a16="http://schemas.microsoft.com/office/drawing/2014/main" id="{D557931D-8B2F-742D-8B2B-3A9D98B602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7514" y="-1431925"/>
              <a:ext cx="279400" cy="57150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24" name="Line 64">
              <a:extLst>
                <a:ext uri="{FF2B5EF4-FFF2-40B4-BE49-F238E27FC236}">
                  <a16:creationId xmlns:a16="http://schemas.microsoft.com/office/drawing/2014/main" id="{ACAC0F5A-7E2D-1D3F-3777-6CA3F7BD68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06914" y="-1374775"/>
              <a:ext cx="19050" cy="193675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25" name="Line 65">
              <a:extLst>
                <a:ext uri="{FF2B5EF4-FFF2-40B4-BE49-F238E27FC236}">
                  <a16:creationId xmlns:a16="http://schemas.microsoft.com/office/drawing/2014/main" id="{9F2E8B01-3C23-6BBB-5FF9-8B41479B58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06914" y="-1644650"/>
              <a:ext cx="87313" cy="269875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26" name="Line 66">
              <a:extLst>
                <a:ext uri="{FF2B5EF4-FFF2-40B4-BE49-F238E27FC236}">
                  <a16:creationId xmlns:a16="http://schemas.microsoft.com/office/drawing/2014/main" id="{D75D7280-D40C-0465-5374-0F66492F11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06914" y="-1431925"/>
              <a:ext cx="279400" cy="57150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27" name="Line 67">
              <a:extLst>
                <a:ext uri="{FF2B5EF4-FFF2-40B4-BE49-F238E27FC236}">
                  <a16:creationId xmlns:a16="http://schemas.microsoft.com/office/drawing/2014/main" id="{30453AB1-B664-A80C-E512-E092D2153A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6314" y="-946150"/>
              <a:ext cx="0" cy="288925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28" name="Line 68">
              <a:extLst>
                <a:ext uri="{FF2B5EF4-FFF2-40B4-BE49-F238E27FC236}">
                  <a16:creationId xmlns:a16="http://schemas.microsoft.com/office/drawing/2014/main" id="{F8D76E6D-D5A5-BFCD-9EEB-B18C291A74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6314" y="-657225"/>
              <a:ext cx="244475" cy="144463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29" name="Line 69">
              <a:extLst>
                <a:ext uri="{FF2B5EF4-FFF2-40B4-BE49-F238E27FC236}">
                  <a16:creationId xmlns:a16="http://schemas.microsoft.com/office/drawing/2014/main" id="{8877F14B-28F5-2651-F6CB-0FD3ECC31F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9814" y="-695325"/>
              <a:ext cx="180975" cy="106363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30" name="Line 70">
              <a:extLst>
                <a:ext uri="{FF2B5EF4-FFF2-40B4-BE49-F238E27FC236}">
                  <a16:creationId xmlns:a16="http://schemas.microsoft.com/office/drawing/2014/main" id="{CB8D2D1F-E977-F662-AD3E-29E7FC5DC5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30789" y="-657225"/>
              <a:ext cx="249238" cy="144463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31" name="Line 75">
              <a:extLst>
                <a:ext uri="{FF2B5EF4-FFF2-40B4-BE49-F238E27FC236}">
                  <a16:creationId xmlns:a16="http://schemas.microsoft.com/office/drawing/2014/main" id="{025C0C88-3DA7-CCBC-28D3-B730D1867F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0026" y="-1085850"/>
              <a:ext cx="244475" cy="139700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32" name="Line 82">
              <a:extLst>
                <a:ext uri="{FF2B5EF4-FFF2-40B4-BE49-F238E27FC236}">
                  <a16:creationId xmlns:a16="http://schemas.microsoft.com/office/drawing/2014/main" id="{AE65354E-B026-27D9-713B-3AA0A3003C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4501" y="-1085850"/>
              <a:ext cx="249238" cy="139700"/>
            </a:xfrm>
            <a:prstGeom prst="line">
              <a:avLst/>
            </a:prstGeom>
            <a:noFill/>
            <a:ln w="25400" cap="rnd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8C72875-5379-69BD-9E55-76B92B828F01}"/>
              </a:ext>
            </a:extLst>
          </p:cNvPr>
          <p:cNvGrpSpPr/>
          <p:nvPr/>
        </p:nvGrpSpPr>
        <p:grpSpPr>
          <a:xfrm>
            <a:off x="7440424" y="2830360"/>
            <a:ext cx="1035097" cy="411334"/>
            <a:chOff x="5773739" y="-1085850"/>
            <a:chExt cx="1627187" cy="587375"/>
          </a:xfrm>
        </p:grpSpPr>
        <p:sp>
          <p:nvSpPr>
            <p:cNvPr id="72" name="Line 24">
              <a:extLst>
                <a:ext uri="{FF2B5EF4-FFF2-40B4-BE49-F238E27FC236}">
                  <a16:creationId xmlns:a16="http://schemas.microsoft.com/office/drawing/2014/main" id="{A1870129-D22A-3E00-F480-AFDDDA9DD0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010401" y="-1085850"/>
              <a:ext cx="247650" cy="139700"/>
            </a:xfrm>
            <a:prstGeom prst="line">
              <a:avLst/>
            </a:prstGeom>
            <a:noFill/>
            <a:ln w="25400" cap="rnd">
              <a:solidFill>
                <a:srgbClr val="01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3" name="Line 25">
              <a:extLst>
                <a:ext uri="{FF2B5EF4-FFF2-40B4-BE49-F238E27FC236}">
                  <a16:creationId xmlns:a16="http://schemas.microsoft.com/office/drawing/2014/main" id="{46AA57B8-9C60-CB76-74B9-9F4529E672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64339" y="-835025"/>
              <a:ext cx="0" cy="177800"/>
            </a:xfrm>
            <a:prstGeom prst="line">
              <a:avLst/>
            </a:prstGeom>
            <a:noFill/>
            <a:ln w="25400" cap="rnd">
              <a:solidFill>
                <a:srgbClr val="01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4" name="Line 26">
              <a:extLst>
                <a:ext uri="{FF2B5EF4-FFF2-40B4-BE49-F238E27FC236}">
                  <a16:creationId xmlns:a16="http://schemas.microsoft.com/office/drawing/2014/main" id="{5D67842E-8203-C182-916F-534012BDE3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5101" y="-657225"/>
              <a:ext cx="249238" cy="144463"/>
            </a:xfrm>
            <a:prstGeom prst="line">
              <a:avLst/>
            </a:prstGeom>
            <a:noFill/>
            <a:ln w="25400" cap="rnd">
              <a:solidFill>
                <a:srgbClr val="01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5" name="Line 27">
              <a:extLst>
                <a:ext uri="{FF2B5EF4-FFF2-40B4-BE49-F238E27FC236}">
                  <a16:creationId xmlns:a16="http://schemas.microsoft.com/office/drawing/2014/main" id="{72893211-8A58-808D-C406-E63A9CD08A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69051" y="-600075"/>
              <a:ext cx="146050" cy="87313"/>
            </a:xfrm>
            <a:prstGeom prst="line">
              <a:avLst/>
            </a:prstGeom>
            <a:noFill/>
            <a:ln w="25400" cap="rnd">
              <a:solidFill>
                <a:srgbClr val="01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6" name="Line 28">
              <a:extLst>
                <a:ext uri="{FF2B5EF4-FFF2-40B4-BE49-F238E27FC236}">
                  <a16:creationId xmlns:a16="http://schemas.microsoft.com/office/drawing/2014/main" id="{BE226D53-CD41-9E3F-C678-E583BC76BD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21389" y="-596900"/>
              <a:ext cx="139700" cy="84138"/>
            </a:xfrm>
            <a:prstGeom prst="line">
              <a:avLst/>
            </a:prstGeom>
            <a:noFill/>
            <a:ln w="25400" cap="rnd">
              <a:solidFill>
                <a:srgbClr val="01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7" name="Line 29">
              <a:extLst>
                <a:ext uri="{FF2B5EF4-FFF2-40B4-BE49-F238E27FC236}">
                  <a16:creationId xmlns:a16="http://schemas.microsoft.com/office/drawing/2014/main" id="{17D9BA02-EBEA-2288-D0AF-3282C5672B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773739" y="-657225"/>
              <a:ext cx="247650" cy="144463"/>
            </a:xfrm>
            <a:prstGeom prst="line">
              <a:avLst/>
            </a:prstGeom>
            <a:noFill/>
            <a:ln w="25400" cap="rnd">
              <a:solidFill>
                <a:srgbClr val="01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8" name="Line 71">
              <a:extLst>
                <a:ext uri="{FF2B5EF4-FFF2-40B4-BE49-F238E27FC236}">
                  <a16:creationId xmlns:a16="http://schemas.microsoft.com/office/drawing/2014/main" id="{DA4CD5F7-6A6B-63C1-007A-3A39EBB3D1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67451" y="-946150"/>
              <a:ext cx="0" cy="193675"/>
            </a:xfrm>
            <a:prstGeom prst="line">
              <a:avLst/>
            </a:prstGeom>
            <a:noFill/>
            <a:ln w="25400" cap="rnd">
              <a:solidFill>
                <a:srgbClr val="01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79" name="Line 72">
              <a:extLst>
                <a:ext uri="{FF2B5EF4-FFF2-40B4-BE49-F238E27FC236}">
                  <a16:creationId xmlns:a16="http://schemas.microsoft.com/office/drawing/2014/main" id="{8AEA1B26-E48D-410B-9CE6-E4B1FCA6F3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67451" y="-1085850"/>
              <a:ext cx="247650" cy="139700"/>
            </a:xfrm>
            <a:prstGeom prst="line">
              <a:avLst/>
            </a:prstGeom>
            <a:noFill/>
            <a:ln w="25400" cap="rnd">
              <a:solidFill>
                <a:srgbClr val="01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0" name="Line 73">
              <a:extLst>
                <a:ext uri="{FF2B5EF4-FFF2-40B4-BE49-F238E27FC236}">
                  <a16:creationId xmlns:a16="http://schemas.microsoft.com/office/drawing/2014/main" id="{55273961-0CAD-4D77-1BA8-E77D08774E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15101" y="-1085850"/>
              <a:ext cx="147638" cy="82550"/>
            </a:xfrm>
            <a:prstGeom prst="line">
              <a:avLst/>
            </a:prstGeom>
            <a:noFill/>
            <a:ln w="25400" cap="rnd">
              <a:solidFill>
                <a:srgbClr val="01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1" name="Line 74">
              <a:extLst>
                <a:ext uri="{FF2B5EF4-FFF2-40B4-BE49-F238E27FC236}">
                  <a16:creationId xmlns:a16="http://schemas.microsoft.com/office/drawing/2014/main" id="{F073598D-15B9-EB3C-04DE-31D339B872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59589" y="-1085850"/>
              <a:ext cx="150813" cy="87313"/>
            </a:xfrm>
            <a:prstGeom prst="line">
              <a:avLst/>
            </a:prstGeom>
            <a:noFill/>
            <a:ln w="25400" cap="rnd">
              <a:solidFill>
                <a:srgbClr val="01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2" name="Line 76">
              <a:extLst>
                <a:ext uri="{FF2B5EF4-FFF2-40B4-BE49-F238E27FC236}">
                  <a16:creationId xmlns:a16="http://schemas.microsoft.com/office/drawing/2014/main" id="{C7DA6BD1-FA2A-8A5C-A886-DE001A5896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88214" y="-954541"/>
              <a:ext cx="0" cy="209550"/>
            </a:xfrm>
            <a:prstGeom prst="line">
              <a:avLst/>
            </a:prstGeom>
            <a:noFill/>
            <a:ln w="25400" cap="rnd">
              <a:solidFill>
                <a:srgbClr val="01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3" name="Line 77">
              <a:extLst>
                <a:ext uri="{FF2B5EF4-FFF2-40B4-BE49-F238E27FC236}">
                  <a16:creationId xmlns:a16="http://schemas.microsoft.com/office/drawing/2014/main" id="{BAF6B072-5B20-655F-40EE-8602B10B04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24714" y="-954541"/>
              <a:ext cx="0" cy="209550"/>
            </a:xfrm>
            <a:prstGeom prst="line">
              <a:avLst/>
            </a:prstGeom>
            <a:noFill/>
            <a:ln w="25400" cap="rnd">
              <a:solidFill>
                <a:srgbClr val="01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4" name="Line 78">
              <a:extLst>
                <a:ext uri="{FF2B5EF4-FFF2-40B4-BE49-F238E27FC236}">
                  <a16:creationId xmlns:a16="http://schemas.microsoft.com/office/drawing/2014/main" id="{D4DFF7E4-FB56-2851-E116-E5E77A0E99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58051" y="-1025525"/>
              <a:ext cx="142875" cy="79375"/>
            </a:xfrm>
            <a:prstGeom prst="line">
              <a:avLst/>
            </a:prstGeom>
            <a:noFill/>
            <a:ln w="25400" cap="rnd">
              <a:solidFill>
                <a:srgbClr val="01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5" name="Line 83">
              <a:extLst>
                <a:ext uri="{FF2B5EF4-FFF2-40B4-BE49-F238E27FC236}">
                  <a16:creationId xmlns:a16="http://schemas.microsoft.com/office/drawing/2014/main" id="{969EFD26-B0BD-6ABA-F9B4-1EEEC630F8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86589" y="-547688"/>
              <a:ext cx="26988" cy="49213"/>
            </a:xfrm>
            <a:prstGeom prst="line">
              <a:avLst/>
            </a:prstGeom>
            <a:noFill/>
            <a:ln w="25400" cap="rnd">
              <a:solidFill>
                <a:srgbClr val="01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6" name="Line 84">
              <a:extLst>
                <a:ext uri="{FF2B5EF4-FFF2-40B4-BE49-F238E27FC236}">
                  <a16:creationId xmlns:a16="http://schemas.microsoft.com/office/drawing/2014/main" id="{BC123AA8-A011-6700-A15A-2D57B17B32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42139" y="-569913"/>
              <a:ext cx="25400" cy="46038"/>
            </a:xfrm>
            <a:prstGeom prst="line">
              <a:avLst/>
            </a:prstGeom>
            <a:noFill/>
            <a:ln w="25400" cap="rnd">
              <a:solidFill>
                <a:srgbClr val="01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7" name="Line 85">
              <a:extLst>
                <a:ext uri="{FF2B5EF4-FFF2-40B4-BE49-F238E27FC236}">
                  <a16:creationId xmlns:a16="http://schemas.microsoft.com/office/drawing/2014/main" id="{9062A779-A596-B7BC-45B0-98CD2BD2D9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96101" y="-592138"/>
              <a:ext cx="23813" cy="38100"/>
            </a:xfrm>
            <a:prstGeom prst="line">
              <a:avLst/>
            </a:prstGeom>
            <a:noFill/>
            <a:ln w="25400" cap="rnd">
              <a:solidFill>
                <a:srgbClr val="01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8" name="Line 86">
              <a:extLst>
                <a:ext uri="{FF2B5EF4-FFF2-40B4-BE49-F238E27FC236}">
                  <a16:creationId xmlns:a16="http://schemas.microsoft.com/office/drawing/2014/main" id="{CA49FFD5-0660-22B5-3DA5-D0D29CE7C2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54826" y="-615950"/>
              <a:ext cx="15875" cy="30163"/>
            </a:xfrm>
            <a:prstGeom prst="line">
              <a:avLst/>
            </a:prstGeom>
            <a:noFill/>
            <a:ln w="25400" cap="rnd">
              <a:solidFill>
                <a:srgbClr val="01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9" name="Line 87">
              <a:extLst>
                <a:ext uri="{FF2B5EF4-FFF2-40B4-BE49-F238E27FC236}">
                  <a16:creationId xmlns:a16="http://schemas.microsoft.com/office/drawing/2014/main" id="{D204A6AC-445F-13EE-506D-F62F145415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10376" y="-638175"/>
              <a:ext cx="14288" cy="22225"/>
            </a:xfrm>
            <a:prstGeom prst="line">
              <a:avLst/>
            </a:prstGeom>
            <a:noFill/>
            <a:ln w="25400" cap="rnd">
              <a:solidFill>
                <a:srgbClr val="01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1400" dirty="0">
                <a:solidFill>
                  <a:srgbClr val="595454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66F9B34A-411C-2771-3EEE-7C8287C88637}"/>
              </a:ext>
            </a:extLst>
          </p:cNvPr>
          <p:cNvSpPr txBox="1"/>
          <p:nvPr/>
        </p:nvSpPr>
        <p:spPr>
          <a:xfrm>
            <a:off x="5745801" y="2183323"/>
            <a:ext cx="245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n-US" sz="9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18F9C7A-9261-1428-3845-8A2BCDFCF1F2}"/>
              </a:ext>
            </a:extLst>
          </p:cNvPr>
          <p:cNvSpPr txBox="1"/>
          <p:nvPr/>
        </p:nvSpPr>
        <p:spPr>
          <a:xfrm>
            <a:off x="5550339" y="2174369"/>
            <a:ext cx="245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n-US" sz="9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72C0ADB-4090-5E38-380A-931EB3EB918B}"/>
              </a:ext>
            </a:extLst>
          </p:cNvPr>
          <p:cNvSpPr txBox="1"/>
          <p:nvPr/>
        </p:nvSpPr>
        <p:spPr>
          <a:xfrm>
            <a:off x="5466752" y="2385359"/>
            <a:ext cx="2455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n-US" sz="9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0E31222-09FC-92A7-896F-5704A3FB2546}"/>
              </a:ext>
            </a:extLst>
          </p:cNvPr>
          <p:cNvSpPr txBox="1"/>
          <p:nvPr/>
        </p:nvSpPr>
        <p:spPr>
          <a:xfrm>
            <a:off x="5293392" y="2757099"/>
            <a:ext cx="2712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n-US" sz="9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3EF2A08-B90A-DC42-5A84-D6A14342B304}"/>
              </a:ext>
            </a:extLst>
          </p:cNvPr>
          <p:cNvSpPr txBox="1"/>
          <p:nvPr/>
        </p:nvSpPr>
        <p:spPr>
          <a:xfrm>
            <a:off x="6200637" y="2597239"/>
            <a:ext cx="2712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n-US" sz="9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587A97A-CB0C-E3E8-188B-D40618806785}"/>
              </a:ext>
            </a:extLst>
          </p:cNvPr>
          <p:cNvSpPr txBox="1"/>
          <p:nvPr/>
        </p:nvSpPr>
        <p:spPr>
          <a:xfrm>
            <a:off x="6512798" y="2717189"/>
            <a:ext cx="2712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n-US" sz="9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CEA9A10-F90C-989D-7E0C-F88F8AB54D1C}"/>
              </a:ext>
            </a:extLst>
          </p:cNvPr>
          <p:cNvSpPr txBox="1"/>
          <p:nvPr/>
        </p:nvSpPr>
        <p:spPr>
          <a:xfrm>
            <a:off x="6243652" y="2297912"/>
            <a:ext cx="276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n-US" sz="9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F65D208-061F-FB7C-4923-8A994C0ADC74}"/>
              </a:ext>
            </a:extLst>
          </p:cNvPr>
          <p:cNvSpPr txBox="1"/>
          <p:nvPr/>
        </p:nvSpPr>
        <p:spPr>
          <a:xfrm>
            <a:off x="6320289" y="2994686"/>
            <a:ext cx="2551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n-US" sz="9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81C9C50-B4F4-2323-602B-375DAEB98096}"/>
              </a:ext>
            </a:extLst>
          </p:cNvPr>
          <p:cNvSpPr txBox="1"/>
          <p:nvPr/>
        </p:nvSpPr>
        <p:spPr>
          <a:xfrm>
            <a:off x="7144987" y="3130304"/>
            <a:ext cx="276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n-US" sz="9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32F227A-FDB7-BDC6-F6D9-7C2E6A0CA49A}"/>
              </a:ext>
            </a:extLst>
          </p:cNvPr>
          <p:cNvSpPr txBox="1"/>
          <p:nvPr/>
        </p:nvSpPr>
        <p:spPr>
          <a:xfrm>
            <a:off x="7618885" y="3025429"/>
            <a:ext cx="2712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n-US" sz="9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3BB1596-CB9C-3205-5310-8FC4E17DB219}"/>
              </a:ext>
            </a:extLst>
          </p:cNvPr>
          <p:cNvSpPr txBox="1"/>
          <p:nvPr/>
        </p:nvSpPr>
        <p:spPr>
          <a:xfrm>
            <a:off x="7933956" y="2823729"/>
            <a:ext cx="2712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n-US" sz="9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20E4C2A-7246-99C8-C903-2A9469D900F4}"/>
              </a:ext>
            </a:extLst>
          </p:cNvPr>
          <p:cNvSpPr txBox="1"/>
          <p:nvPr/>
        </p:nvSpPr>
        <p:spPr>
          <a:xfrm>
            <a:off x="8248054" y="3037490"/>
            <a:ext cx="276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n-US" sz="9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DD64946-1AAB-CA0C-3008-B1EDCF8C0EA7}"/>
              </a:ext>
            </a:extLst>
          </p:cNvPr>
          <p:cNvSpPr txBox="1"/>
          <p:nvPr/>
        </p:nvSpPr>
        <p:spPr>
          <a:xfrm>
            <a:off x="8403969" y="2549421"/>
            <a:ext cx="271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n-US" sz="900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</a:t>
            </a:r>
          </a:p>
          <a:p>
            <a:pPr defTabSz="1218987"/>
            <a:r>
              <a:rPr lang="en-US" sz="900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FCA8EE5-88EC-9A75-FF3E-75D84AB254C1}"/>
              </a:ext>
            </a:extLst>
          </p:cNvPr>
          <p:cNvSpPr txBox="1"/>
          <p:nvPr/>
        </p:nvSpPr>
        <p:spPr>
          <a:xfrm>
            <a:off x="9035756" y="2539636"/>
            <a:ext cx="271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n-US" sz="900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</a:t>
            </a:r>
          </a:p>
          <a:p>
            <a:pPr defTabSz="1218987"/>
            <a:r>
              <a:rPr lang="en-US" sz="900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1D2EE6D-8175-5BA7-E208-43C9BE4C36C7}"/>
              </a:ext>
            </a:extLst>
          </p:cNvPr>
          <p:cNvSpPr txBox="1"/>
          <p:nvPr/>
        </p:nvSpPr>
        <p:spPr>
          <a:xfrm>
            <a:off x="9352726" y="3147058"/>
            <a:ext cx="271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n-US" sz="900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</a:t>
            </a:r>
          </a:p>
          <a:p>
            <a:pPr defTabSz="1218987"/>
            <a:r>
              <a:rPr lang="en-US" sz="900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0238EEC-F1DA-FA11-01BB-C934CCCA1A78}"/>
              </a:ext>
            </a:extLst>
          </p:cNvPr>
          <p:cNvSpPr txBox="1"/>
          <p:nvPr/>
        </p:nvSpPr>
        <p:spPr>
          <a:xfrm>
            <a:off x="9022256" y="3126048"/>
            <a:ext cx="276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n-US" sz="900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E125920-288B-59C3-7227-AC12397CEBE8}"/>
              </a:ext>
            </a:extLst>
          </p:cNvPr>
          <p:cNvSpPr txBox="1"/>
          <p:nvPr/>
        </p:nvSpPr>
        <p:spPr>
          <a:xfrm>
            <a:off x="9679271" y="3128398"/>
            <a:ext cx="2760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n-US" sz="900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7AA9639-FEAF-5AC4-DEEB-49271063FC05}"/>
              </a:ext>
            </a:extLst>
          </p:cNvPr>
          <p:cNvSpPr txBox="1"/>
          <p:nvPr/>
        </p:nvSpPr>
        <p:spPr>
          <a:xfrm>
            <a:off x="9731381" y="5509578"/>
            <a:ext cx="128096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1218987"/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Proteasome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21F4448-C30A-6325-768D-1A0B1A1B90CB}"/>
              </a:ext>
            </a:extLst>
          </p:cNvPr>
          <p:cNvGrpSpPr/>
          <p:nvPr/>
        </p:nvGrpSpPr>
        <p:grpSpPr>
          <a:xfrm>
            <a:off x="5824221" y="4703168"/>
            <a:ext cx="598737" cy="701928"/>
            <a:chOff x="820958" y="3507774"/>
            <a:chExt cx="1309834" cy="1394875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71C37B0-49D9-2410-A657-ADED1D6D7148}"/>
                </a:ext>
              </a:extLst>
            </p:cNvPr>
            <p:cNvSpPr/>
            <p:nvPr/>
          </p:nvSpPr>
          <p:spPr>
            <a:xfrm>
              <a:off x="1303512" y="4014186"/>
              <a:ext cx="374650" cy="271462"/>
            </a:xfrm>
            <a:custGeom>
              <a:avLst/>
              <a:gdLst>
                <a:gd name="connsiteX0" fmla="*/ 374650 w 374650"/>
                <a:gd name="connsiteY0" fmla="*/ 49212 h 284162"/>
                <a:gd name="connsiteX1" fmla="*/ 107950 w 374650"/>
                <a:gd name="connsiteY1" fmla="*/ 0 h 284162"/>
                <a:gd name="connsiteX2" fmla="*/ 0 w 374650"/>
                <a:gd name="connsiteY2" fmla="*/ 284162 h 284162"/>
                <a:gd name="connsiteX0" fmla="*/ 374650 w 374650"/>
                <a:gd name="connsiteY0" fmla="*/ 46037 h 280987"/>
                <a:gd name="connsiteX1" fmla="*/ 103187 w 374650"/>
                <a:gd name="connsiteY1" fmla="*/ 0 h 280987"/>
                <a:gd name="connsiteX2" fmla="*/ 0 w 374650"/>
                <a:gd name="connsiteY2" fmla="*/ 280987 h 280987"/>
                <a:gd name="connsiteX0" fmla="*/ 374650 w 374650"/>
                <a:gd name="connsiteY0" fmla="*/ 36512 h 271462"/>
                <a:gd name="connsiteX1" fmla="*/ 107949 w 374650"/>
                <a:gd name="connsiteY1" fmla="*/ 0 h 271462"/>
                <a:gd name="connsiteX2" fmla="*/ 0 w 374650"/>
                <a:gd name="connsiteY2" fmla="*/ 271462 h 27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4650" h="271462">
                  <a:moveTo>
                    <a:pt x="374650" y="36512"/>
                  </a:moveTo>
                  <a:lnTo>
                    <a:pt x="107949" y="0"/>
                  </a:lnTo>
                  <a:cubicBezTo>
                    <a:pt x="71966" y="94721"/>
                    <a:pt x="35983" y="176741"/>
                    <a:pt x="0" y="271462"/>
                  </a:cubicBezTo>
                </a:path>
              </a:pathLst>
            </a:custGeom>
            <a:noFill/>
            <a:ln w="28575"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87"/>
              <a:endParaRPr lang="en-US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49" name="Pentagon 48">
              <a:extLst>
                <a:ext uri="{FF2B5EF4-FFF2-40B4-BE49-F238E27FC236}">
                  <a16:creationId xmlns:a16="http://schemas.microsoft.com/office/drawing/2014/main" id="{92EF5421-8A07-09EC-8187-49A83F823C49}"/>
                </a:ext>
              </a:extLst>
            </p:cNvPr>
            <p:cNvSpPr/>
            <p:nvPr/>
          </p:nvSpPr>
          <p:spPr>
            <a:xfrm rot="475619">
              <a:off x="1518138" y="3507774"/>
              <a:ext cx="612654" cy="620359"/>
            </a:xfrm>
            <a:prstGeom prst="pent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87"/>
              <a:endParaRPr lang="en-US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50" name="Hexagon 49">
              <a:extLst>
                <a:ext uri="{FF2B5EF4-FFF2-40B4-BE49-F238E27FC236}">
                  <a16:creationId xmlns:a16="http://schemas.microsoft.com/office/drawing/2014/main" id="{5700D608-8C57-0904-C36D-DC20A22E7D35}"/>
                </a:ext>
              </a:extLst>
            </p:cNvPr>
            <p:cNvSpPr/>
            <p:nvPr/>
          </p:nvSpPr>
          <p:spPr>
            <a:xfrm rot="19883271">
              <a:off x="820958" y="4322695"/>
              <a:ext cx="796786" cy="579954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87"/>
              <a:endParaRPr lang="en-US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33" name="Diamond 32">
            <a:extLst>
              <a:ext uri="{FF2B5EF4-FFF2-40B4-BE49-F238E27FC236}">
                <a16:creationId xmlns:a16="http://schemas.microsoft.com/office/drawing/2014/main" id="{CE199A93-7861-36E2-22D5-D000A745E2E9}"/>
              </a:ext>
            </a:extLst>
          </p:cNvPr>
          <p:cNvSpPr/>
          <p:nvPr/>
        </p:nvSpPr>
        <p:spPr>
          <a:xfrm>
            <a:off x="8202030" y="3988516"/>
            <a:ext cx="576576" cy="634736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1218987"/>
            <a:r>
              <a:rPr lang="en-US" sz="1000" b="1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</a:t>
            </a:r>
          </a:p>
        </p:txBody>
      </p:sp>
      <p:sp>
        <p:nvSpPr>
          <p:cNvPr id="34" name="Diamond 33">
            <a:extLst>
              <a:ext uri="{FF2B5EF4-FFF2-40B4-BE49-F238E27FC236}">
                <a16:creationId xmlns:a16="http://schemas.microsoft.com/office/drawing/2014/main" id="{5137808B-5346-6895-0D11-ADD3F29C5962}"/>
              </a:ext>
            </a:extLst>
          </p:cNvPr>
          <p:cNvSpPr/>
          <p:nvPr/>
        </p:nvSpPr>
        <p:spPr>
          <a:xfrm>
            <a:off x="8842281" y="4567153"/>
            <a:ext cx="576576" cy="634736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1218987"/>
            <a:r>
              <a:rPr lang="en-US" sz="1000" b="1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D22528D-5B24-BE73-2322-3EB53FDEED20}"/>
              </a:ext>
            </a:extLst>
          </p:cNvPr>
          <p:cNvSpPr/>
          <p:nvPr/>
        </p:nvSpPr>
        <p:spPr>
          <a:xfrm>
            <a:off x="9170237" y="4511825"/>
            <a:ext cx="235786" cy="25957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1218987"/>
            <a:r>
              <a:rPr lang="en-US" sz="900" b="1" dirty="0">
                <a:solidFill>
                  <a:srgbClr val="595454">
                    <a:lumMod val="50000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Ub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B23D341-A130-0234-988C-40858053AED7}"/>
              </a:ext>
            </a:extLst>
          </p:cNvPr>
          <p:cNvSpPr/>
          <p:nvPr/>
        </p:nvSpPr>
        <p:spPr>
          <a:xfrm>
            <a:off x="9175696" y="4289519"/>
            <a:ext cx="235786" cy="25957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1218987"/>
            <a:r>
              <a:rPr lang="en-US" sz="900" b="1" dirty="0">
                <a:solidFill>
                  <a:srgbClr val="595454">
                    <a:lumMod val="50000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Ub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D695A44-0E29-1DB8-7346-ACD426613D66}"/>
              </a:ext>
            </a:extLst>
          </p:cNvPr>
          <p:cNvSpPr/>
          <p:nvPr/>
        </p:nvSpPr>
        <p:spPr>
          <a:xfrm>
            <a:off x="9077269" y="4086292"/>
            <a:ext cx="235786" cy="25957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1218987"/>
            <a:r>
              <a:rPr lang="en-US" sz="900" b="1" dirty="0">
                <a:solidFill>
                  <a:srgbClr val="595454">
                    <a:lumMod val="50000"/>
                  </a:srgb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Ub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F674A48-B969-9C29-A2FD-81F29A08DA7C}"/>
              </a:ext>
            </a:extLst>
          </p:cNvPr>
          <p:cNvSpPr/>
          <p:nvPr/>
        </p:nvSpPr>
        <p:spPr>
          <a:xfrm>
            <a:off x="7630718" y="5225609"/>
            <a:ext cx="570734" cy="62830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1218987"/>
            <a:r>
              <a:rPr lang="en-US" sz="1000" b="1" dirty="0">
                <a:solidFill>
                  <a:schemeClr val="bg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DDB1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085625D-88D2-765C-0B37-1A86F661846B}"/>
              </a:ext>
            </a:extLst>
          </p:cNvPr>
          <p:cNvSpPr/>
          <p:nvPr/>
        </p:nvSpPr>
        <p:spPr>
          <a:xfrm>
            <a:off x="7854456" y="4739179"/>
            <a:ext cx="570734" cy="62830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1218987"/>
            <a:r>
              <a:rPr lang="en-US" sz="1000" b="1" dirty="0">
                <a:solidFill>
                  <a:schemeClr val="bg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CRBN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9F9FCFD-F719-E946-A678-5FE0AA6DB88D}"/>
              </a:ext>
            </a:extLst>
          </p:cNvPr>
          <p:cNvSpPr/>
          <p:nvPr/>
        </p:nvSpPr>
        <p:spPr>
          <a:xfrm>
            <a:off x="8643286" y="5225609"/>
            <a:ext cx="570734" cy="628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defTabSz="1218987"/>
            <a:r>
              <a:rPr lang="en-US" sz="1000" b="1" dirty="0">
                <a:solidFill>
                  <a:schemeClr val="bg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ROC1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696A0C7-8B3F-EBEF-1D1E-830C7031DEF2}"/>
              </a:ext>
            </a:extLst>
          </p:cNvPr>
          <p:cNvGrpSpPr/>
          <p:nvPr/>
        </p:nvGrpSpPr>
        <p:grpSpPr>
          <a:xfrm>
            <a:off x="8076063" y="4426432"/>
            <a:ext cx="412773" cy="483917"/>
            <a:chOff x="820958" y="3507774"/>
            <a:chExt cx="1309834" cy="1394875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3E9ECF8-D7D9-83DD-85F3-B9520084EE2B}"/>
                </a:ext>
              </a:extLst>
            </p:cNvPr>
            <p:cNvSpPr/>
            <p:nvPr/>
          </p:nvSpPr>
          <p:spPr>
            <a:xfrm>
              <a:off x="1303512" y="4014186"/>
              <a:ext cx="374650" cy="271462"/>
            </a:xfrm>
            <a:custGeom>
              <a:avLst/>
              <a:gdLst>
                <a:gd name="connsiteX0" fmla="*/ 374650 w 374650"/>
                <a:gd name="connsiteY0" fmla="*/ 49212 h 284162"/>
                <a:gd name="connsiteX1" fmla="*/ 107950 w 374650"/>
                <a:gd name="connsiteY1" fmla="*/ 0 h 284162"/>
                <a:gd name="connsiteX2" fmla="*/ 0 w 374650"/>
                <a:gd name="connsiteY2" fmla="*/ 284162 h 284162"/>
                <a:gd name="connsiteX0" fmla="*/ 374650 w 374650"/>
                <a:gd name="connsiteY0" fmla="*/ 46037 h 280987"/>
                <a:gd name="connsiteX1" fmla="*/ 103187 w 374650"/>
                <a:gd name="connsiteY1" fmla="*/ 0 h 280987"/>
                <a:gd name="connsiteX2" fmla="*/ 0 w 374650"/>
                <a:gd name="connsiteY2" fmla="*/ 280987 h 280987"/>
                <a:gd name="connsiteX0" fmla="*/ 374650 w 374650"/>
                <a:gd name="connsiteY0" fmla="*/ 36512 h 271462"/>
                <a:gd name="connsiteX1" fmla="*/ 107949 w 374650"/>
                <a:gd name="connsiteY1" fmla="*/ 0 h 271462"/>
                <a:gd name="connsiteX2" fmla="*/ 0 w 374650"/>
                <a:gd name="connsiteY2" fmla="*/ 271462 h 27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4650" h="271462">
                  <a:moveTo>
                    <a:pt x="374650" y="36512"/>
                  </a:moveTo>
                  <a:lnTo>
                    <a:pt x="107949" y="0"/>
                  </a:lnTo>
                  <a:cubicBezTo>
                    <a:pt x="71966" y="94721"/>
                    <a:pt x="35983" y="176741"/>
                    <a:pt x="0" y="271462"/>
                  </a:cubicBezTo>
                </a:path>
              </a:pathLst>
            </a:custGeom>
            <a:noFill/>
            <a:ln w="28575">
              <a:solidFill>
                <a:schemeClr val="tx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87"/>
              <a:endParaRPr lang="en-US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46" name="Pentagon 45">
              <a:extLst>
                <a:ext uri="{FF2B5EF4-FFF2-40B4-BE49-F238E27FC236}">
                  <a16:creationId xmlns:a16="http://schemas.microsoft.com/office/drawing/2014/main" id="{4FF496E2-5C8B-BC8E-287B-9265F49060DE}"/>
                </a:ext>
              </a:extLst>
            </p:cNvPr>
            <p:cNvSpPr/>
            <p:nvPr/>
          </p:nvSpPr>
          <p:spPr>
            <a:xfrm rot="475619">
              <a:off x="1518138" y="3507774"/>
              <a:ext cx="612654" cy="620359"/>
            </a:xfrm>
            <a:prstGeom prst="pent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87"/>
              <a:endParaRPr lang="en-US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47" name="Hexagon 46">
              <a:extLst>
                <a:ext uri="{FF2B5EF4-FFF2-40B4-BE49-F238E27FC236}">
                  <a16:creationId xmlns:a16="http://schemas.microsoft.com/office/drawing/2014/main" id="{2D6615B7-E5A6-35E5-6226-872A77ED1E7A}"/>
                </a:ext>
              </a:extLst>
            </p:cNvPr>
            <p:cNvSpPr/>
            <p:nvPr/>
          </p:nvSpPr>
          <p:spPr>
            <a:xfrm rot="19883271">
              <a:off x="820958" y="4322695"/>
              <a:ext cx="796786" cy="579954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87"/>
              <a:endParaRPr lang="en-US" sz="140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42" name="Arc 41">
            <a:extLst>
              <a:ext uri="{FF2B5EF4-FFF2-40B4-BE49-F238E27FC236}">
                <a16:creationId xmlns:a16="http://schemas.microsoft.com/office/drawing/2014/main" id="{5DD043E0-21DA-297F-EEBA-85003CD88506}"/>
              </a:ext>
            </a:extLst>
          </p:cNvPr>
          <p:cNvSpPr/>
          <p:nvPr/>
        </p:nvSpPr>
        <p:spPr>
          <a:xfrm rot="11263516" flipV="1">
            <a:off x="9443100" y="4565950"/>
            <a:ext cx="1052909" cy="717503"/>
          </a:xfrm>
          <a:prstGeom prst="arc">
            <a:avLst/>
          </a:prstGeom>
          <a:ln w="19050">
            <a:solidFill>
              <a:schemeClr val="tx1"/>
            </a:solidFill>
            <a:headEnd type="stealth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8987"/>
            <a:endParaRPr lang="en-US" sz="1400" dirty="0">
              <a:solidFill>
                <a:srgbClr val="59545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3" name="Arc 42">
            <a:extLst>
              <a:ext uri="{FF2B5EF4-FFF2-40B4-BE49-F238E27FC236}">
                <a16:creationId xmlns:a16="http://schemas.microsoft.com/office/drawing/2014/main" id="{1D38F062-95BD-340C-4FAB-AB641CD2F993}"/>
              </a:ext>
            </a:extLst>
          </p:cNvPr>
          <p:cNvSpPr/>
          <p:nvPr/>
        </p:nvSpPr>
        <p:spPr>
          <a:xfrm rot="4427073" flipV="1">
            <a:off x="8512601" y="4246801"/>
            <a:ext cx="653371" cy="367383"/>
          </a:xfrm>
          <a:prstGeom prst="arc">
            <a:avLst>
              <a:gd name="adj1" fmla="val 16200000"/>
              <a:gd name="adj2" fmla="val 21565518"/>
            </a:avLst>
          </a:prstGeom>
          <a:ln w="19050">
            <a:solidFill>
              <a:schemeClr val="tx1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8987"/>
            <a:endParaRPr lang="en-US" sz="1400" dirty="0">
              <a:solidFill>
                <a:srgbClr val="59545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3410976-800B-2248-C295-9D98D36ECDE5}"/>
              </a:ext>
            </a:extLst>
          </p:cNvPr>
          <p:cNvSpPr/>
          <p:nvPr/>
        </p:nvSpPr>
        <p:spPr>
          <a:xfrm>
            <a:off x="4659723" y="1289975"/>
            <a:ext cx="6930904" cy="28166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 defTabSz="1218987">
              <a:tabLst>
                <a:tab pos="0" algn="l"/>
                <a:tab pos="542925" algn="l"/>
              </a:tabLst>
            </a:pPr>
            <a:r>
              <a:rPr lang="en-US" sz="17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BMS-986365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4487AB-552F-6A66-93B8-9F6986B43CAD}"/>
              </a:ext>
            </a:extLst>
          </p:cNvPr>
          <p:cNvSpPr txBox="1"/>
          <p:nvPr/>
        </p:nvSpPr>
        <p:spPr>
          <a:xfrm>
            <a:off x="167023" y="4121496"/>
            <a:ext cx="39015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Poppins" panose="00000500000000000000" pitchFamily="2" charset="0"/>
                <a:cs typeface="Poppins" panose="00000500000000000000" pitchFamily="2" charset="0"/>
              </a:rPr>
              <a:t>The MOA described is based on preclinical data; the clinical relevance of this mechanism has not been established and remains under investigation</a:t>
            </a:r>
          </a:p>
        </p:txBody>
      </p:sp>
      <p:sp>
        <p:nvSpPr>
          <p:cNvPr id="16" name="Down Arrow 10">
            <a:extLst>
              <a:ext uri="{FF2B5EF4-FFF2-40B4-BE49-F238E27FC236}">
                <a16:creationId xmlns:a16="http://schemas.microsoft.com/office/drawing/2014/main" id="{BD60C216-F10E-A501-641C-CD5ED46F1A37}"/>
              </a:ext>
            </a:extLst>
          </p:cNvPr>
          <p:cNvSpPr/>
          <p:nvPr/>
        </p:nvSpPr>
        <p:spPr>
          <a:xfrm>
            <a:off x="6422621" y="3348018"/>
            <a:ext cx="152866" cy="600969"/>
          </a:xfrm>
          <a:prstGeom prst="down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n-US" sz="1100" dirty="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3228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15BEB-F860-58BF-2C82-7D66F2A78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C052023-3A7B-8331-F400-318EFCA53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BMS-986365: PROTAC Protein Degrader Targeting AR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6B992BB-58B0-B95C-C712-DA360AE3469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Multicenter phase I study of oral BMS-986365 in patients with progressive mCRPC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3C2122A-5552-532C-5422-B950CE27F42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Rathkopf. Ann Oncol. 2025;36:76.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054DAC6-64C7-8189-0A57-9FE84AA5A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097" y="2341509"/>
            <a:ext cx="3517334" cy="29203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BMS-986365 is a first-in-class dual AR degrader and antagonist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PSA responses seen at BID dosing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2"/>
              </a:buClr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MTD not reached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BF611F-A4E3-394F-696C-390D08E245FF}"/>
              </a:ext>
            </a:extLst>
          </p:cNvPr>
          <p:cNvSpPr txBox="1"/>
          <p:nvPr/>
        </p:nvSpPr>
        <p:spPr bwMode="auto">
          <a:xfrm>
            <a:off x="5262992" y="1805585"/>
            <a:ext cx="56218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PSA Response by Prior Therapy and Dose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E739EA1-2E8A-753C-C395-DB91611B9B70}"/>
              </a:ext>
            </a:extLst>
          </p:cNvPr>
          <p:cNvCxnSpPr/>
          <p:nvPr/>
        </p:nvCxnSpPr>
        <p:spPr bwMode="auto">
          <a:xfrm>
            <a:off x="5262992" y="2821464"/>
            <a:ext cx="0" cy="3234267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813FBA-B4CF-5C35-112D-753A5453CA60}"/>
              </a:ext>
            </a:extLst>
          </p:cNvPr>
          <p:cNvCxnSpPr>
            <a:cxnSpLocks/>
          </p:cNvCxnSpPr>
          <p:nvPr/>
        </p:nvCxnSpPr>
        <p:spPr bwMode="auto">
          <a:xfrm>
            <a:off x="7173605" y="2609688"/>
            <a:ext cx="0" cy="360679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3A9B512-6665-5121-A95F-3A72CD86EC07}"/>
              </a:ext>
            </a:extLst>
          </p:cNvPr>
          <p:cNvSpPr txBox="1"/>
          <p:nvPr/>
        </p:nvSpPr>
        <p:spPr bwMode="auto">
          <a:xfrm>
            <a:off x="10772059" y="4747896"/>
            <a:ext cx="4268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EA85FF-EBE1-E90D-BDC9-EA295261FEF9}"/>
              </a:ext>
            </a:extLst>
          </p:cNvPr>
          <p:cNvSpPr txBox="1"/>
          <p:nvPr/>
        </p:nvSpPr>
        <p:spPr bwMode="auto">
          <a:xfrm>
            <a:off x="10772059" y="5078030"/>
            <a:ext cx="4268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323757-55ED-2519-BEEC-69C8F0B62D83}"/>
              </a:ext>
            </a:extLst>
          </p:cNvPr>
          <p:cNvSpPr txBox="1"/>
          <p:nvPr/>
        </p:nvSpPr>
        <p:spPr bwMode="auto">
          <a:xfrm>
            <a:off x="10772059" y="5703333"/>
            <a:ext cx="4268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90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67697F-DDB4-AFBB-4948-4DCD1E4D75F5}"/>
              </a:ext>
            </a:extLst>
          </p:cNvPr>
          <p:cNvSpPr txBox="1"/>
          <p:nvPr/>
        </p:nvSpPr>
        <p:spPr bwMode="auto">
          <a:xfrm>
            <a:off x="5262992" y="2592405"/>
            <a:ext cx="19106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400 mg BID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8FD48C-3D41-3666-D207-63815BDBDEDC}"/>
              </a:ext>
            </a:extLst>
          </p:cNvPr>
          <p:cNvSpPr txBox="1"/>
          <p:nvPr/>
        </p:nvSpPr>
        <p:spPr bwMode="auto">
          <a:xfrm>
            <a:off x="4679964" y="2670037"/>
            <a:ext cx="5757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100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5029012-DD1D-0B42-E9FC-E6E2D9B6B88F}"/>
              </a:ext>
            </a:extLst>
          </p:cNvPr>
          <p:cNvCxnSpPr>
            <a:cxnSpLocks/>
          </p:cNvCxnSpPr>
          <p:nvPr/>
        </p:nvCxnSpPr>
        <p:spPr bwMode="auto">
          <a:xfrm flipH="1">
            <a:off x="5203728" y="282890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E80491C-4CB7-9B7F-5565-34E7D0A8E237}"/>
              </a:ext>
            </a:extLst>
          </p:cNvPr>
          <p:cNvCxnSpPr>
            <a:cxnSpLocks/>
          </p:cNvCxnSpPr>
          <p:nvPr/>
        </p:nvCxnSpPr>
        <p:spPr bwMode="auto">
          <a:xfrm flipH="1">
            <a:off x="5203728" y="314989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D8FF019-435C-0515-01DB-79CE0F52E34A}"/>
              </a:ext>
            </a:extLst>
          </p:cNvPr>
          <p:cNvCxnSpPr>
            <a:cxnSpLocks/>
          </p:cNvCxnSpPr>
          <p:nvPr/>
        </p:nvCxnSpPr>
        <p:spPr bwMode="auto">
          <a:xfrm flipH="1">
            <a:off x="5203728" y="347088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A349C8C-958D-7265-FEB7-B843D1AD94FF}"/>
              </a:ext>
            </a:extLst>
          </p:cNvPr>
          <p:cNvCxnSpPr>
            <a:cxnSpLocks/>
          </p:cNvCxnSpPr>
          <p:nvPr/>
        </p:nvCxnSpPr>
        <p:spPr bwMode="auto">
          <a:xfrm flipH="1">
            <a:off x="5203728" y="379187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B742F2B-D093-7B15-68E2-EDF42958197B}"/>
              </a:ext>
            </a:extLst>
          </p:cNvPr>
          <p:cNvCxnSpPr>
            <a:cxnSpLocks/>
          </p:cNvCxnSpPr>
          <p:nvPr/>
        </p:nvCxnSpPr>
        <p:spPr bwMode="auto">
          <a:xfrm flipH="1">
            <a:off x="5203728" y="411286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C609468-7448-1D5B-BF38-176FEC947B72}"/>
              </a:ext>
            </a:extLst>
          </p:cNvPr>
          <p:cNvCxnSpPr>
            <a:cxnSpLocks/>
          </p:cNvCxnSpPr>
          <p:nvPr/>
        </p:nvCxnSpPr>
        <p:spPr bwMode="auto">
          <a:xfrm flipH="1">
            <a:off x="5203728" y="444469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D62197F-A0E0-95C7-AB07-EB1AC932C8EC}"/>
              </a:ext>
            </a:extLst>
          </p:cNvPr>
          <p:cNvCxnSpPr>
            <a:cxnSpLocks/>
          </p:cNvCxnSpPr>
          <p:nvPr/>
        </p:nvCxnSpPr>
        <p:spPr bwMode="auto">
          <a:xfrm flipH="1">
            <a:off x="5203728" y="475484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4FB045E-27D7-BDF9-B770-749840C36BEA}"/>
              </a:ext>
            </a:extLst>
          </p:cNvPr>
          <p:cNvCxnSpPr>
            <a:cxnSpLocks/>
          </p:cNvCxnSpPr>
          <p:nvPr/>
        </p:nvCxnSpPr>
        <p:spPr bwMode="auto">
          <a:xfrm flipH="1">
            <a:off x="5203728" y="507583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BD8FB7C-5F5B-F650-5B12-CA53AD893BF2}"/>
              </a:ext>
            </a:extLst>
          </p:cNvPr>
          <p:cNvCxnSpPr>
            <a:cxnSpLocks/>
          </p:cNvCxnSpPr>
          <p:nvPr/>
        </p:nvCxnSpPr>
        <p:spPr bwMode="auto">
          <a:xfrm flipH="1">
            <a:off x="5203728" y="539682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2A977D5-3AC6-D063-72F5-475A8F240D3E}"/>
              </a:ext>
            </a:extLst>
          </p:cNvPr>
          <p:cNvCxnSpPr>
            <a:cxnSpLocks/>
          </p:cNvCxnSpPr>
          <p:nvPr/>
        </p:nvCxnSpPr>
        <p:spPr bwMode="auto">
          <a:xfrm flipH="1">
            <a:off x="5203728" y="571781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03B4090-1B2A-FAAD-7925-10490B98A9B6}"/>
              </a:ext>
            </a:extLst>
          </p:cNvPr>
          <p:cNvCxnSpPr>
            <a:cxnSpLocks/>
          </p:cNvCxnSpPr>
          <p:nvPr/>
        </p:nvCxnSpPr>
        <p:spPr bwMode="auto">
          <a:xfrm flipH="1">
            <a:off x="5203728" y="6038797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9E95644-646B-D3D3-536B-E9DD19A071A6}"/>
              </a:ext>
            </a:extLst>
          </p:cNvPr>
          <p:cNvSpPr txBox="1"/>
          <p:nvPr/>
        </p:nvSpPr>
        <p:spPr bwMode="auto">
          <a:xfrm>
            <a:off x="4679964" y="2990827"/>
            <a:ext cx="5757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D954358-593C-83B0-15B3-6E2757A48EFE}"/>
              </a:ext>
            </a:extLst>
          </p:cNvPr>
          <p:cNvSpPr txBox="1"/>
          <p:nvPr/>
        </p:nvSpPr>
        <p:spPr bwMode="auto">
          <a:xfrm>
            <a:off x="4679964" y="3311617"/>
            <a:ext cx="5757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EDE867-8810-8159-F633-020FAF25E885}"/>
              </a:ext>
            </a:extLst>
          </p:cNvPr>
          <p:cNvSpPr txBox="1"/>
          <p:nvPr/>
        </p:nvSpPr>
        <p:spPr bwMode="auto">
          <a:xfrm>
            <a:off x="4679964" y="3632407"/>
            <a:ext cx="5757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1897060-D464-1A31-3D4C-47D4099CDA3E}"/>
              </a:ext>
            </a:extLst>
          </p:cNvPr>
          <p:cNvSpPr txBox="1"/>
          <p:nvPr/>
        </p:nvSpPr>
        <p:spPr bwMode="auto">
          <a:xfrm>
            <a:off x="4679964" y="3953197"/>
            <a:ext cx="5757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0126493-450C-BE5D-8254-39D2053EF56C}"/>
              </a:ext>
            </a:extLst>
          </p:cNvPr>
          <p:cNvSpPr txBox="1"/>
          <p:nvPr/>
        </p:nvSpPr>
        <p:spPr bwMode="auto">
          <a:xfrm>
            <a:off x="4679964" y="4273987"/>
            <a:ext cx="5757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0FE2CBD-A8FC-D0EE-4200-D66DE19EE29D}"/>
              </a:ext>
            </a:extLst>
          </p:cNvPr>
          <p:cNvSpPr txBox="1"/>
          <p:nvPr/>
        </p:nvSpPr>
        <p:spPr bwMode="auto">
          <a:xfrm>
            <a:off x="4580762" y="4594777"/>
            <a:ext cx="6749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-20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F8989DE-FD08-B2CC-D4D5-FA616B6735AF}"/>
              </a:ext>
            </a:extLst>
          </p:cNvPr>
          <p:cNvSpPr txBox="1"/>
          <p:nvPr/>
        </p:nvSpPr>
        <p:spPr bwMode="auto">
          <a:xfrm>
            <a:off x="4580762" y="4915567"/>
            <a:ext cx="6749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-40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9890BC6-D2A3-0FEA-443B-C97081598BFC}"/>
              </a:ext>
            </a:extLst>
          </p:cNvPr>
          <p:cNvSpPr txBox="1"/>
          <p:nvPr/>
        </p:nvSpPr>
        <p:spPr bwMode="auto">
          <a:xfrm>
            <a:off x="4580762" y="5236357"/>
            <a:ext cx="6749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-60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FCA8A3E-BFA6-435F-010B-0F2ECB008071}"/>
              </a:ext>
            </a:extLst>
          </p:cNvPr>
          <p:cNvSpPr txBox="1"/>
          <p:nvPr/>
        </p:nvSpPr>
        <p:spPr bwMode="auto">
          <a:xfrm>
            <a:off x="4580762" y="5557147"/>
            <a:ext cx="6749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-80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1FA6A8E-3089-1CFD-A1CF-EF2595D88821}"/>
              </a:ext>
            </a:extLst>
          </p:cNvPr>
          <p:cNvSpPr txBox="1"/>
          <p:nvPr/>
        </p:nvSpPr>
        <p:spPr bwMode="auto">
          <a:xfrm>
            <a:off x="4580762" y="5877932"/>
            <a:ext cx="6749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-100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1429EB5-C11C-7972-9DE7-AB9F77A291DC}"/>
              </a:ext>
            </a:extLst>
          </p:cNvPr>
          <p:cNvGrpSpPr/>
          <p:nvPr/>
        </p:nvGrpSpPr>
        <p:grpSpPr>
          <a:xfrm>
            <a:off x="5474494" y="2146726"/>
            <a:ext cx="5869555" cy="342803"/>
            <a:chOff x="5474494" y="2146726"/>
            <a:chExt cx="5869555" cy="3428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68B0FD0-30A5-35EB-AEE9-5FB9ED6ED024}"/>
                </a:ext>
              </a:extLst>
            </p:cNvPr>
            <p:cNvSpPr txBox="1"/>
            <p:nvPr/>
          </p:nvSpPr>
          <p:spPr bwMode="auto">
            <a:xfrm>
              <a:off x="5567659" y="2146726"/>
              <a:ext cx="151518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Prior ARI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4715F99-E69E-80B3-13D6-3E42A8CB3B6F}"/>
                </a:ext>
              </a:extLst>
            </p:cNvPr>
            <p:cNvSpPr txBox="1"/>
            <p:nvPr/>
          </p:nvSpPr>
          <p:spPr bwMode="auto">
            <a:xfrm>
              <a:off x="6736448" y="2146726"/>
              <a:ext cx="151518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Prior ABI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8076EA9-DD05-F282-5F74-4D04833505D6}"/>
                </a:ext>
              </a:extLst>
            </p:cNvPr>
            <p:cNvSpPr txBox="1"/>
            <p:nvPr/>
          </p:nvSpPr>
          <p:spPr bwMode="auto">
            <a:xfrm>
              <a:off x="7921903" y="2146726"/>
              <a:ext cx="188330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Prior ARI and ABI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1879B3F-4862-0E0D-2818-FD7E98A445ED}"/>
                </a:ext>
              </a:extLst>
            </p:cNvPr>
            <p:cNvSpPr/>
            <p:nvPr/>
          </p:nvSpPr>
          <p:spPr bwMode="auto">
            <a:xfrm>
              <a:off x="5474494" y="2237405"/>
              <a:ext cx="132877" cy="132877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F2019A7-34D9-41B3-3D80-985647107880}"/>
                </a:ext>
              </a:extLst>
            </p:cNvPr>
            <p:cNvSpPr/>
            <p:nvPr/>
          </p:nvSpPr>
          <p:spPr bwMode="auto">
            <a:xfrm>
              <a:off x="6651615" y="2237405"/>
              <a:ext cx="132877" cy="132877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91D0E21-156D-31AB-E07C-C0C9EBBC63B1}"/>
                </a:ext>
              </a:extLst>
            </p:cNvPr>
            <p:cNvSpPr/>
            <p:nvPr/>
          </p:nvSpPr>
          <p:spPr bwMode="auto">
            <a:xfrm>
              <a:off x="7813733" y="2237405"/>
              <a:ext cx="132877" cy="132877"/>
            </a:xfrm>
            <a:prstGeom prst="rect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63" name="TextBox 9262">
              <a:extLst>
                <a:ext uri="{FF2B5EF4-FFF2-40B4-BE49-F238E27FC236}">
                  <a16:creationId xmlns:a16="http://schemas.microsoft.com/office/drawing/2014/main" id="{6D0B3460-0B00-3756-363D-5C0C438B4560}"/>
                </a:ext>
              </a:extLst>
            </p:cNvPr>
            <p:cNvSpPr txBox="1"/>
            <p:nvPr/>
          </p:nvSpPr>
          <p:spPr bwMode="auto">
            <a:xfrm>
              <a:off x="9904398" y="2150975"/>
              <a:ext cx="143965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Prior chemo</a:t>
              </a:r>
            </a:p>
          </p:txBody>
        </p:sp>
        <p:sp>
          <p:nvSpPr>
            <p:cNvPr id="9264" name="Rectangle 9263">
              <a:extLst>
                <a:ext uri="{FF2B5EF4-FFF2-40B4-BE49-F238E27FC236}">
                  <a16:creationId xmlns:a16="http://schemas.microsoft.com/office/drawing/2014/main" id="{168EA193-F274-A6D7-7715-C3F5DE016004}"/>
                </a:ext>
              </a:extLst>
            </p:cNvPr>
            <p:cNvSpPr/>
            <p:nvPr/>
          </p:nvSpPr>
          <p:spPr bwMode="auto">
            <a:xfrm>
              <a:off x="9803602" y="2233187"/>
              <a:ext cx="132877" cy="132877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9266" name="Straight Connector 9265">
            <a:extLst>
              <a:ext uri="{FF2B5EF4-FFF2-40B4-BE49-F238E27FC236}">
                <a16:creationId xmlns:a16="http://schemas.microsoft.com/office/drawing/2014/main" id="{A594F644-1104-DE8A-C63D-CF55E1C0FB83}"/>
              </a:ext>
            </a:extLst>
          </p:cNvPr>
          <p:cNvCxnSpPr>
            <a:cxnSpLocks/>
          </p:cNvCxnSpPr>
          <p:nvPr/>
        </p:nvCxnSpPr>
        <p:spPr bwMode="auto">
          <a:xfrm>
            <a:off x="9036271" y="2609688"/>
            <a:ext cx="0" cy="360679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9267" name="TextBox 9266">
            <a:extLst>
              <a:ext uri="{FF2B5EF4-FFF2-40B4-BE49-F238E27FC236}">
                <a16:creationId xmlns:a16="http://schemas.microsoft.com/office/drawing/2014/main" id="{44F43042-55A2-F7C0-001F-6CC5AB191F74}"/>
              </a:ext>
            </a:extLst>
          </p:cNvPr>
          <p:cNvSpPr txBox="1"/>
          <p:nvPr/>
        </p:nvSpPr>
        <p:spPr bwMode="auto">
          <a:xfrm rot="16200000">
            <a:off x="2807707" y="3981597"/>
            <a:ext cx="32078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Best Percentage Change From Baseline PSA</a:t>
            </a:r>
          </a:p>
        </p:txBody>
      </p:sp>
      <p:sp>
        <p:nvSpPr>
          <p:cNvPr id="9268" name="TextBox 9267">
            <a:extLst>
              <a:ext uri="{FF2B5EF4-FFF2-40B4-BE49-F238E27FC236}">
                <a16:creationId xmlns:a16="http://schemas.microsoft.com/office/drawing/2014/main" id="{3A7F608D-9C76-39B9-F672-659054023B26}"/>
              </a:ext>
            </a:extLst>
          </p:cNvPr>
          <p:cNvSpPr txBox="1"/>
          <p:nvPr/>
        </p:nvSpPr>
        <p:spPr bwMode="auto">
          <a:xfrm>
            <a:off x="7154659" y="2592405"/>
            <a:ext cx="19106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600 mg BID</a:t>
            </a:r>
          </a:p>
        </p:txBody>
      </p:sp>
      <p:sp>
        <p:nvSpPr>
          <p:cNvPr id="9269" name="TextBox 9268">
            <a:extLst>
              <a:ext uri="{FF2B5EF4-FFF2-40B4-BE49-F238E27FC236}">
                <a16:creationId xmlns:a16="http://schemas.microsoft.com/office/drawing/2014/main" id="{885C32A1-729E-467C-537F-DF98D9F6A154}"/>
              </a:ext>
            </a:extLst>
          </p:cNvPr>
          <p:cNvSpPr txBox="1"/>
          <p:nvPr/>
        </p:nvSpPr>
        <p:spPr bwMode="auto">
          <a:xfrm>
            <a:off x="9046325" y="2592405"/>
            <a:ext cx="19106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900 mg BID</a:t>
            </a:r>
          </a:p>
        </p:txBody>
      </p:sp>
      <p:sp>
        <p:nvSpPr>
          <p:cNvPr id="9270" name="Rectangle 9269">
            <a:extLst>
              <a:ext uri="{FF2B5EF4-FFF2-40B4-BE49-F238E27FC236}">
                <a16:creationId xmlns:a16="http://schemas.microsoft.com/office/drawing/2014/main" id="{C1EF3191-9A6B-C7EA-51E4-E787D0BC62E0}"/>
              </a:ext>
            </a:extLst>
          </p:cNvPr>
          <p:cNvSpPr/>
          <p:nvPr/>
        </p:nvSpPr>
        <p:spPr bwMode="auto">
          <a:xfrm>
            <a:off x="5503645" y="3863685"/>
            <a:ext cx="64008" cy="589570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71" name="Rectangle 9270">
            <a:extLst>
              <a:ext uri="{FF2B5EF4-FFF2-40B4-BE49-F238E27FC236}">
                <a16:creationId xmlns:a16="http://schemas.microsoft.com/office/drawing/2014/main" id="{D753643A-5E75-E98D-D3A0-629711F11A25}"/>
              </a:ext>
            </a:extLst>
          </p:cNvPr>
          <p:cNvSpPr/>
          <p:nvPr/>
        </p:nvSpPr>
        <p:spPr bwMode="auto">
          <a:xfrm>
            <a:off x="5422321" y="3658741"/>
            <a:ext cx="64008" cy="794520"/>
          </a:xfrm>
          <a:prstGeom prst="rect">
            <a:avLst/>
          </a:prstGeom>
          <a:pattFill prst="wdDnDiag">
            <a:fgClr>
              <a:schemeClr val="accent4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72" name="Rectangle 9271">
            <a:extLst>
              <a:ext uri="{FF2B5EF4-FFF2-40B4-BE49-F238E27FC236}">
                <a16:creationId xmlns:a16="http://schemas.microsoft.com/office/drawing/2014/main" id="{BEAF06E1-F307-8E57-1D16-6D235A58BB43}"/>
              </a:ext>
            </a:extLst>
          </p:cNvPr>
          <p:cNvSpPr/>
          <p:nvPr/>
        </p:nvSpPr>
        <p:spPr bwMode="auto">
          <a:xfrm>
            <a:off x="5584969" y="4001043"/>
            <a:ext cx="64008" cy="452214"/>
          </a:xfrm>
          <a:prstGeom prst="rect">
            <a:avLst/>
          </a:prstGeom>
          <a:pattFill prst="wdDnDiag">
            <a:fgClr>
              <a:schemeClr val="accent4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73" name="Rectangle 9272">
            <a:extLst>
              <a:ext uri="{FF2B5EF4-FFF2-40B4-BE49-F238E27FC236}">
                <a16:creationId xmlns:a16="http://schemas.microsoft.com/office/drawing/2014/main" id="{3748C924-F05F-B6C8-7430-2FE68D0AE90E}"/>
              </a:ext>
            </a:extLst>
          </p:cNvPr>
          <p:cNvSpPr/>
          <p:nvPr/>
        </p:nvSpPr>
        <p:spPr bwMode="auto">
          <a:xfrm>
            <a:off x="5666293" y="4157491"/>
            <a:ext cx="64008" cy="295769"/>
          </a:xfrm>
          <a:prstGeom prst="rect">
            <a:avLst/>
          </a:prstGeom>
          <a:pattFill prst="wdDnDiag">
            <a:fgClr>
              <a:schemeClr val="accent4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74" name="Rectangle 9273">
            <a:extLst>
              <a:ext uri="{FF2B5EF4-FFF2-40B4-BE49-F238E27FC236}">
                <a16:creationId xmlns:a16="http://schemas.microsoft.com/office/drawing/2014/main" id="{40C94BA7-CB3D-8830-1D51-87519E72F514}"/>
              </a:ext>
            </a:extLst>
          </p:cNvPr>
          <p:cNvSpPr/>
          <p:nvPr/>
        </p:nvSpPr>
        <p:spPr bwMode="auto">
          <a:xfrm>
            <a:off x="5747617" y="4236135"/>
            <a:ext cx="64008" cy="208557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75" name="Rectangle 9274">
            <a:extLst>
              <a:ext uri="{FF2B5EF4-FFF2-40B4-BE49-F238E27FC236}">
                <a16:creationId xmlns:a16="http://schemas.microsoft.com/office/drawing/2014/main" id="{E5C1F78F-7A18-BB77-829D-117750693CF0}"/>
              </a:ext>
            </a:extLst>
          </p:cNvPr>
          <p:cNvSpPr/>
          <p:nvPr/>
        </p:nvSpPr>
        <p:spPr bwMode="auto">
          <a:xfrm>
            <a:off x="5828941" y="4342274"/>
            <a:ext cx="64008" cy="102418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76" name="Rectangle 9275">
            <a:extLst>
              <a:ext uri="{FF2B5EF4-FFF2-40B4-BE49-F238E27FC236}">
                <a16:creationId xmlns:a16="http://schemas.microsoft.com/office/drawing/2014/main" id="{147678F8-3211-123E-79EA-3AE3C5061F12}"/>
              </a:ext>
            </a:extLst>
          </p:cNvPr>
          <p:cNvSpPr/>
          <p:nvPr/>
        </p:nvSpPr>
        <p:spPr bwMode="auto">
          <a:xfrm>
            <a:off x="5910265" y="4441839"/>
            <a:ext cx="64008" cy="27432"/>
          </a:xfrm>
          <a:prstGeom prst="rect">
            <a:avLst/>
          </a:prstGeom>
          <a:pattFill prst="wdDnDiag">
            <a:fgClr>
              <a:schemeClr val="accent4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77" name="Rectangle 9276">
            <a:extLst>
              <a:ext uri="{FF2B5EF4-FFF2-40B4-BE49-F238E27FC236}">
                <a16:creationId xmlns:a16="http://schemas.microsoft.com/office/drawing/2014/main" id="{9ED807D3-4829-C7A8-5D64-C61A09BC1515}"/>
              </a:ext>
            </a:extLst>
          </p:cNvPr>
          <p:cNvSpPr/>
          <p:nvPr/>
        </p:nvSpPr>
        <p:spPr bwMode="auto">
          <a:xfrm>
            <a:off x="5991589" y="4433508"/>
            <a:ext cx="64008" cy="50329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78" name="Rectangle 9277">
            <a:extLst>
              <a:ext uri="{FF2B5EF4-FFF2-40B4-BE49-F238E27FC236}">
                <a16:creationId xmlns:a16="http://schemas.microsoft.com/office/drawing/2014/main" id="{D240B666-D5B8-851F-41EB-A38DBA68862A}"/>
              </a:ext>
            </a:extLst>
          </p:cNvPr>
          <p:cNvSpPr/>
          <p:nvPr/>
        </p:nvSpPr>
        <p:spPr bwMode="auto">
          <a:xfrm>
            <a:off x="6235561" y="4444692"/>
            <a:ext cx="64008" cy="160784"/>
          </a:xfrm>
          <a:prstGeom prst="rect">
            <a:avLst/>
          </a:prstGeom>
          <a:pattFill prst="wdDnDiag">
            <a:fgClr>
              <a:schemeClr val="accent4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79" name="Rectangle 9278">
            <a:extLst>
              <a:ext uri="{FF2B5EF4-FFF2-40B4-BE49-F238E27FC236}">
                <a16:creationId xmlns:a16="http://schemas.microsoft.com/office/drawing/2014/main" id="{5B3EFF99-99F2-65DC-0EDB-C73CC6273A30}"/>
              </a:ext>
            </a:extLst>
          </p:cNvPr>
          <p:cNvSpPr/>
          <p:nvPr/>
        </p:nvSpPr>
        <p:spPr bwMode="auto">
          <a:xfrm>
            <a:off x="6398209" y="4433508"/>
            <a:ext cx="64008" cy="219158"/>
          </a:xfrm>
          <a:prstGeom prst="rect">
            <a:avLst/>
          </a:prstGeom>
          <a:pattFill prst="wdDnDiag">
            <a:fgClr>
              <a:schemeClr val="accent4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80" name="Rectangle 9279">
            <a:extLst>
              <a:ext uri="{FF2B5EF4-FFF2-40B4-BE49-F238E27FC236}">
                <a16:creationId xmlns:a16="http://schemas.microsoft.com/office/drawing/2014/main" id="{79E91B4A-4D14-AAD6-0117-E6E2C40A6C62}"/>
              </a:ext>
            </a:extLst>
          </p:cNvPr>
          <p:cNvSpPr/>
          <p:nvPr/>
        </p:nvSpPr>
        <p:spPr bwMode="auto">
          <a:xfrm>
            <a:off x="6479533" y="4433508"/>
            <a:ext cx="64008" cy="344042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81" name="Rectangle 9280">
            <a:extLst>
              <a:ext uri="{FF2B5EF4-FFF2-40B4-BE49-F238E27FC236}">
                <a16:creationId xmlns:a16="http://schemas.microsoft.com/office/drawing/2014/main" id="{2405AF57-9A98-DE19-2028-4929225000C2}"/>
              </a:ext>
            </a:extLst>
          </p:cNvPr>
          <p:cNvSpPr/>
          <p:nvPr/>
        </p:nvSpPr>
        <p:spPr bwMode="auto">
          <a:xfrm>
            <a:off x="6642181" y="4444692"/>
            <a:ext cx="64008" cy="1105933"/>
          </a:xfrm>
          <a:prstGeom prst="rect">
            <a:avLst/>
          </a:prstGeom>
          <a:pattFill prst="wdDnDiag">
            <a:fgClr>
              <a:schemeClr val="accent4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82" name="Rectangle 9281">
            <a:extLst>
              <a:ext uri="{FF2B5EF4-FFF2-40B4-BE49-F238E27FC236}">
                <a16:creationId xmlns:a16="http://schemas.microsoft.com/office/drawing/2014/main" id="{68BE93DD-68C8-1B69-0B72-77D258E0521F}"/>
              </a:ext>
            </a:extLst>
          </p:cNvPr>
          <p:cNvSpPr/>
          <p:nvPr/>
        </p:nvSpPr>
        <p:spPr bwMode="auto">
          <a:xfrm>
            <a:off x="6967473" y="4441839"/>
            <a:ext cx="64008" cy="157966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83" name="Rectangle 9282">
            <a:extLst>
              <a:ext uri="{FF2B5EF4-FFF2-40B4-BE49-F238E27FC236}">
                <a16:creationId xmlns:a16="http://schemas.microsoft.com/office/drawing/2014/main" id="{9C11C440-A607-4B64-694C-CB99B6E01D64}"/>
              </a:ext>
            </a:extLst>
          </p:cNvPr>
          <p:cNvSpPr/>
          <p:nvPr/>
        </p:nvSpPr>
        <p:spPr bwMode="auto">
          <a:xfrm>
            <a:off x="6723505" y="4441839"/>
            <a:ext cx="64008" cy="1311918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84" name="Rectangle 9283">
            <a:extLst>
              <a:ext uri="{FF2B5EF4-FFF2-40B4-BE49-F238E27FC236}">
                <a16:creationId xmlns:a16="http://schemas.microsoft.com/office/drawing/2014/main" id="{3FA7A5E2-0405-B5A2-DA42-5E2F2A680394}"/>
              </a:ext>
            </a:extLst>
          </p:cNvPr>
          <p:cNvSpPr/>
          <p:nvPr/>
        </p:nvSpPr>
        <p:spPr bwMode="auto">
          <a:xfrm>
            <a:off x="6560857" y="4441838"/>
            <a:ext cx="64008" cy="49394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85" name="Rectangle 9284">
            <a:extLst>
              <a:ext uri="{FF2B5EF4-FFF2-40B4-BE49-F238E27FC236}">
                <a16:creationId xmlns:a16="http://schemas.microsoft.com/office/drawing/2014/main" id="{55914324-944F-FD52-424E-27CAFF9363DD}"/>
              </a:ext>
            </a:extLst>
          </p:cNvPr>
          <p:cNvSpPr/>
          <p:nvPr/>
        </p:nvSpPr>
        <p:spPr bwMode="auto">
          <a:xfrm>
            <a:off x="6316885" y="4441838"/>
            <a:ext cx="64008" cy="199188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86" name="Rectangle 9285">
            <a:extLst>
              <a:ext uri="{FF2B5EF4-FFF2-40B4-BE49-F238E27FC236}">
                <a16:creationId xmlns:a16="http://schemas.microsoft.com/office/drawing/2014/main" id="{C77320F6-B50E-A515-B519-BA8BB73146E3}"/>
              </a:ext>
            </a:extLst>
          </p:cNvPr>
          <p:cNvSpPr/>
          <p:nvPr/>
        </p:nvSpPr>
        <p:spPr bwMode="auto">
          <a:xfrm>
            <a:off x="6804829" y="4441838"/>
            <a:ext cx="64008" cy="1441217"/>
          </a:xfrm>
          <a:prstGeom prst="rect">
            <a:avLst/>
          </a:prstGeom>
          <a:pattFill prst="wdDnDiag">
            <a:fgClr>
              <a:schemeClr val="accent3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87" name="Rectangle 9286">
            <a:extLst>
              <a:ext uri="{FF2B5EF4-FFF2-40B4-BE49-F238E27FC236}">
                <a16:creationId xmlns:a16="http://schemas.microsoft.com/office/drawing/2014/main" id="{70860C34-0B7D-7842-7AF7-170B49279B4F}"/>
              </a:ext>
            </a:extLst>
          </p:cNvPr>
          <p:cNvSpPr/>
          <p:nvPr/>
        </p:nvSpPr>
        <p:spPr bwMode="auto">
          <a:xfrm>
            <a:off x="6886153" y="4433508"/>
            <a:ext cx="64008" cy="156434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88" name="Rectangle 9287">
            <a:extLst>
              <a:ext uri="{FF2B5EF4-FFF2-40B4-BE49-F238E27FC236}">
                <a16:creationId xmlns:a16="http://schemas.microsoft.com/office/drawing/2014/main" id="{DF17984C-7EC0-FB5C-B9D1-DD3CE533231B}"/>
              </a:ext>
            </a:extLst>
          </p:cNvPr>
          <p:cNvSpPr/>
          <p:nvPr/>
        </p:nvSpPr>
        <p:spPr bwMode="auto">
          <a:xfrm>
            <a:off x="6072913" y="4441837"/>
            <a:ext cx="64008" cy="12702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89" name="Rectangle 9288">
            <a:extLst>
              <a:ext uri="{FF2B5EF4-FFF2-40B4-BE49-F238E27FC236}">
                <a16:creationId xmlns:a16="http://schemas.microsoft.com/office/drawing/2014/main" id="{EBB583D7-6B6B-7F35-40A2-8D5FB1D6CA1D}"/>
              </a:ext>
            </a:extLst>
          </p:cNvPr>
          <p:cNvSpPr/>
          <p:nvPr/>
        </p:nvSpPr>
        <p:spPr bwMode="auto">
          <a:xfrm>
            <a:off x="6154237" y="4441837"/>
            <a:ext cx="64008" cy="166097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90" name="Rectangle 9289">
            <a:extLst>
              <a:ext uri="{FF2B5EF4-FFF2-40B4-BE49-F238E27FC236}">
                <a16:creationId xmlns:a16="http://schemas.microsoft.com/office/drawing/2014/main" id="{1B72138D-567C-BA87-81B5-519EC1ABA08B}"/>
              </a:ext>
            </a:extLst>
          </p:cNvPr>
          <p:cNvSpPr/>
          <p:nvPr/>
        </p:nvSpPr>
        <p:spPr bwMode="auto">
          <a:xfrm>
            <a:off x="7333041" y="2930971"/>
            <a:ext cx="64008" cy="1519345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91" name="Rectangle 9290">
            <a:extLst>
              <a:ext uri="{FF2B5EF4-FFF2-40B4-BE49-F238E27FC236}">
                <a16:creationId xmlns:a16="http://schemas.microsoft.com/office/drawing/2014/main" id="{D23334C5-64A4-69BA-FD37-25707BBF544B}"/>
              </a:ext>
            </a:extLst>
          </p:cNvPr>
          <p:cNvSpPr/>
          <p:nvPr/>
        </p:nvSpPr>
        <p:spPr bwMode="auto">
          <a:xfrm>
            <a:off x="7414938" y="4029083"/>
            <a:ext cx="64008" cy="404422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92" name="Rectangle 9291">
            <a:extLst>
              <a:ext uri="{FF2B5EF4-FFF2-40B4-BE49-F238E27FC236}">
                <a16:creationId xmlns:a16="http://schemas.microsoft.com/office/drawing/2014/main" id="{525A75F1-E882-CF6F-4D69-0CA86A318E56}"/>
              </a:ext>
            </a:extLst>
          </p:cNvPr>
          <p:cNvSpPr/>
          <p:nvPr/>
        </p:nvSpPr>
        <p:spPr bwMode="auto">
          <a:xfrm>
            <a:off x="7496835" y="4029083"/>
            <a:ext cx="64008" cy="421231"/>
          </a:xfrm>
          <a:prstGeom prst="rect">
            <a:avLst/>
          </a:prstGeom>
          <a:pattFill prst="wdDnDiag">
            <a:fgClr>
              <a:schemeClr val="accent4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93" name="Rectangle 9292">
            <a:extLst>
              <a:ext uri="{FF2B5EF4-FFF2-40B4-BE49-F238E27FC236}">
                <a16:creationId xmlns:a16="http://schemas.microsoft.com/office/drawing/2014/main" id="{D3B1B837-BAB6-64CB-07F7-27FE398D9FEF}"/>
              </a:ext>
            </a:extLst>
          </p:cNvPr>
          <p:cNvSpPr/>
          <p:nvPr/>
        </p:nvSpPr>
        <p:spPr bwMode="auto">
          <a:xfrm>
            <a:off x="7578732" y="4200668"/>
            <a:ext cx="64008" cy="241020"/>
          </a:xfrm>
          <a:prstGeom prst="rect">
            <a:avLst/>
          </a:prstGeom>
          <a:pattFill prst="wdDnDiag">
            <a:fgClr>
              <a:schemeClr val="accent4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94" name="Rectangle 9293">
            <a:extLst>
              <a:ext uri="{FF2B5EF4-FFF2-40B4-BE49-F238E27FC236}">
                <a16:creationId xmlns:a16="http://schemas.microsoft.com/office/drawing/2014/main" id="{FD798451-12A7-9754-4FFA-4E2FE9E7D8DD}"/>
              </a:ext>
            </a:extLst>
          </p:cNvPr>
          <p:cNvSpPr/>
          <p:nvPr/>
        </p:nvSpPr>
        <p:spPr bwMode="auto">
          <a:xfrm>
            <a:off x="7660629" y="4288263"/>
            <a:ext cx="64008" cy="14926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95" name="Rectangle 9294">
            <a:extLst>
              <a:ext uri="{FF2B5EF4-FFF2-40B4-BE49-F238E27FC236}">
                <a16:creationId xmlns:a16="http://schemas.microsoft.com/office/drawing/2014/main" id="{BE808E57-1464-9AFB-9929-C780A94B81E2}"/>
              </a:ext>
            </a:extLst>
          </p:cNvPr>
          <p:cNvSpPr/>
          <p:nvPr/>
        </p:nvSpPr>
        <p:spPr bwMode="auto">
          <a:xfrm>
            <a:off x="7742526" y="4417758"/>
            <a:ext cx="64008" cy="2743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96" name="Rectangle 9295">
            <a:extLst>
              <a:ext uri="{FF2B5EF4-FFF2-40B4-BE49-F238E27FC236}">
                <a16:creationId xmlns:a16="http://schemas.microsoft.com/office/drawing/2014/main" id="{BABB6DC9-519A-EDFB-0D20-004CA10D0CC5}"/>
              </a:ext>
            </a:extLst>
          </p:cNvPr>
          <p:cNvSpPr/>
          <p:nvPr/>
        </p:nvSpPr>
        <p:spPr bwMode="auto">
          <a:xfrm>
            <a:off x="7824423" y="4425235"/>
            <a:ext cx="64008" cy="1828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98" name="Rectangle 9297">
            <a:extLst>
              <a:ext uri="{FF2B5EF4-FFF2-40B4-BE49-F238E27FC236}">
                <a16:creationId xmlns:a16="http://schemas.microsoft.com/office/drawing/2014/main" id="{3F0F3391-B8A3-CACC-F0A4-DF699EEF92D5}"/>
              </a:ext>
            </a:extLst>
          </p:cNvPr>
          <p:cNvSpPr/>
          <p:nvPr/>
        </p:nvSpPr>
        <p:spPr bwMode="auto">
          <a:xfrm>
            <a:off x="7988217" y="4441836"/>
            <a:ext cx="64008" cy="334061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99" name="Rectangle 9298">
            <a:extLst>
              <a:ext uri="{FF2B5EF4-FFF2-40B4-BE49-F238E27FC236}">
                <a16:creationId xmlns:a16="http://schemas.microsoft.com/office/drawing/2014/main" id="{BB9FECD8-F854-EB18-3A09-89F94AAEF34B}"/>
              </a:ext>
            </a:extLst>
          </p:cNvPr>
          <p:cNvSpPr/>
          <p:nvPr/>
        </p:nvSpPr>
        <p:spPr bwMode="auto">
          <a:xfrm>
            <a:off x="8070114" y="4445862"/>
            <a:ext cx="64008" cy="39990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01" name="Rectangle 9300">
            <a:extLst>
              <a:ext uri="{FF2B5EF4-FFF2-40B4-BE49-F238E27FC236}">
                <a16:creationId xmlns:a16="http://schemas.microsoft.com/office/drawing/2014/main" id="{AC208ED3-5AD8-7B2A-FD6B-742148E5FD5F}"/>
              </a:ext>
            </a:extLst>
          </p:cNvPr>
          <p:cNvSpPr/>
          <p:nvPr/>
        </p:nvSpPr>
        <p:spPr bwMode="auto">
          <a:xfrm>
            <a:off x="8233908" y="4450314"/>
            <a:ext cx="64008" cy="605599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02" name="Rectangle 9301">
            <a:extLst>
              <a:ext uri="{FF2B5EF4-FFF2-40B4-BE49-F238E27FC236}">
                <a16:creationId xmlns:a16="http://schemas.microsoft.com/office/drawing/2014/main" id="{C9227D19-2E1F-2879-6AE7-6E0754E16803}"/>
              </a:ext>
            </a:extLst>
          </p:cNvPr>
          <p:cNvSpPr/>
          <p:nvPr/>
        </p:nvSpPr>
        <p:spPr bwMode="auto">
          <a:xfrm>
            <a:off x="8315805" y="4450314"/>
            <a:ext cx="64008" cy="703389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03" name="Rectangle 9302">
            <a:extLst>
              <a:ext uri="{FF2B5EF4-FFF2-40B4-BE49-F238E27FC236}">
                <a16:creationId xmlns:a16="http://schemas.microsoft.com/office/drawing/2014/main" id="{AE94D040-A8FA-768D-F722-F9383BA9CA77}"/>
              </a:ext>
            </a:extLst>
          </p:cNvPr>
          <p:cNvSpPr/>
          <p:nvPr/>
        </p:nvSpPr>
        <p:spPr bwMode="auto">
          <a:xfrm>
            <a:off x="8397702" y="4441836"/>
            <a:ext cx="64008" cy="739009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04" name="Rectangle 9303">
            <a:extLst>
              <a:ext uri="{FF2B5EF4-FFF2-40B4-BE49-F238E27FC236}">
                <a16:creationId xmlns:a16="http://schemas.microsoft.com/office/drawing/2014/main" id="{AE05BC1F-7894-E700-B331-6D80C38C2229}"/>
              </a:ext>
            </a:extLst>
          </p:cNvPr>
          <p:cNvSpPr/>
          <p:nvPr/>
        </p:nvSpPr>
        <p:spPr bwMode="auto">
          <a:xfrm>
            <a:off x="8725290" y="4450314"/>
            <a:ext cx="64008" cy="1267329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05" name="Rectangle 9304">
            <a:extLst>
              <a:ext uri="{FF2B5EF4-FFF2-40B4-BE49-F238E27FC236}">
                <a16:creationId xmlns:a16="http://schemas.microsoft.com/office/drawing/2014/main" id="{3ADE6627-7A95-623D-ACBA-F8431A320D47}"/>
              </a:ext>
            </a:extLst>
          </p:cNvPr>
          <p:cNvSpPr/>
          <p:nvPr/>
        </p:nvSpPr>
        <p:spPr bwMode="auto">
          <a:xfrm>
            <a:off x="8643393" y="4450315"/>
            <a:ext cx="64008" cy="988692"/>
          </a:xfrm>
          <a:prstGeom prst="rect">
            <a:avLst/>
          </a:prstGeom>
          <a:pattFill prst="wdDnDiag">
            <a:fgClr>
              <a:schemeClr val="accent4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06" name="Rectangle 9305">
            <a:extLst>
              <a:ext uri="{FF2B5EF4-FFF2-40B4-BE49-F238E27FC236}">
                <a16:creationId xmlns:a16="http://schemas.microsoft.com/office/drawing/2014/main" id="{6BA473E8-60FD-3212-3994-F3CCD5717B0B}"/>
              </a:ext>
            </a:extLst>
          </p:cNvPr>
          <p:cNvSpPr/>
          <p:nvPr/>
        </p:nvSpPr>
        <p:spPr bwMode="auto">
          <a:xfrm>
            <a:off x="8561496" y="4433505"/>
            <a:ext cx="64008" cy="928129"/>
          </a:xfrm>
          <a:prstGeom prst="rect">
            <a:avLst/>
          </a:prstGeom>
          <a:pattFill prst="wdDnDiag">
            <a:fgClr>
              <a:schemeClr val="accent3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07" name="Rectangle 9306">
            <a:extLst>
              <a:ext uri="{FF2B5EF4-FFF2-40B4-BE49-F238E27FC236}">
                <a16:creationId xmlns:a16="http://schemas.microsoft.com/office/drawing/2014/main" id="{0410CBA0-9E08-AF99-8BB7-1B562C23599F}"/>
              </a:ext>
            </a:extLst>
          </p:cNvPr>
          <p:cNvSpPr/>
          <p:nvPr/>
        </p:nvSpPr>
        <p:spPr bwMode="auto">
          <a:xfrm>
            <a:off x="8807181" y="4450315"/>
            <a:ext cx="64008" cy="1323582"/>
          </a:xfrm>
          <a:prstGeom prst="rect">
            <a:avLst/>
          </a:prstGeom>
          <a:pattFill prst="wdDnDiag">
            <a:fgClr>
              <a:schemeClr val="accent3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08" name="Rectangle 9307">
            <a:extLst>
              <a:ext uri="{FF2B5EF4-FFF2-40B4-BE49-F238E27FC236}">
                <a16:creationId xmlns:a16="http://schemas.microsoft.com/office/drawing/2014/main" id="{21312451-1F56-CC4C-3973-AF58D762D0B7}"/>
              </a:ext>
            </a:extLst>
          </p:cNvPr>
          <p:cNvSpPr/>
          <p:nvPr/>
        </p:nvSpPr>
        <p:spPr bwMode="auto">
          <a:xfrm>
            <a:off x="8479599" y="4450315"/>
            <a:ext cx="64008" cy="733866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09" name="Rectangle 9308">
            <a:extLst>
              <a:ext uri="{FF2B5EF4-FFF2-40B4-BE49-F238E27FC236}">
                <a16:creationId xmlns:a16="http://schemas.microsoft.com/office/drawing/2014/main" id="{64950D51-4763-1F0F-FBD5-B16B34731B82}"/>
              </a:ext>
            </a:extLst>
          </p:cNvPr>
          <p:cNvSpPr/>
          <p:nvPr/>
        </p:nvSpPr>
        <p:spPr bwMode="auto">
          <a:xfrm>
            <a:off x="8152011" y="4441835"/>
            <a:ext cx="64008" cy="560123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10" name="Rectangle 9309">
            <a:extLst>
              <a:ext uri="{FF2B5EF4-FFF2-40B4-BE49-F238E27FC236}">
                <a16:creationId xmlns:a16="http://schemas.microsoft.com/office/drawing/2014/main" id="{B62330AF-87D6-7189-804F-05D27DE1C39D}"/>
              </a:ext>
            </a:extLst>
          </p:cNvPr>
          <p:cNvSpPr/>
          <p:nvPr/>
        </p:nvSpPr>
        <p:spPr bwMode="auto">
          <a:xfrm>
            <a:off x="7906320" y="4433505"/>
            <a:ext cx="64008" cy="288391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11" name="Rectangle 9310">
            <a:extLst>
              <a:ext uri="{FF2B5EF4-FFF2-40B4-BE49-F238E27FC236}">
                <a16:creationId xmlns:a16="http://schemas.microsoft.com/office/drawing/2014/main" id="{F5A0A004-EDFC-576A-37C9-D3C77ECE2915}"/>
              </a:ext>
            </a:extLst>
          </p:cNvPr>
          <p:cNvSpPr/>
          <p:nvPr/>
        </p:nvSpPr>
        <p:spPr bwMode="auto">
          <a:xfrm>
            <a:off x="9171333" y="4012540"/>
            <a:ext cx="64008" cy="429147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12" name="Rectangle 9311">
            <a:extLst>
              <a:ext uri="{FF2B5EF4-FFF2-40B4-BE49-F238E27FC236}">
                <a16:creationId xmlns:a16="http://schemas.microsoft.com/office/drawing/2014/main" id="{6E6A89F6-213B-4670-20CF-E0A8BB63C836}"/>
              </a:ext>
            </a:extLst>
          </p:cNvPr>
          <p:cNvSpPr/>
          <p:nvPr/>
        </p:nvSpPr>
        <p:spPr bwMode="auto">
          <a:xfrm>
            <a:off x="9252564" y="4039034"/>
            <a:ext cx="64008" cy="404422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13" name="Rectangle 9312">
            <a:extLst>
              <a:ext uri="{FF2B5EF4-FFF2-40B4-BE49-F238E27FC236}">
                <a16:creationId xmlns:a16="http://schemas.microsoft.com/office/drawing/2014/main" id="{80FE9D57-56D9-5B6B-D0B4-73B1A79BFCE3}"/>
              </a:ext>
            </a:extLst>
          </p:cNvPr>
          <p:cNvSpPr/>
          <p:nvPr/>
        </p:nvSpPr>
        <p:spPr bwMode="auto">
          <a:xfrm>
            <a:off x="9577488" y="4450314"/>
            <a:ext cx="64008" cy="380754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14" name="Rectangle 9313">
            <a:extLst>
              <a:ext uri="{FF2B5EF4-FFF2-40B4-BE49-F238E27FC236}">
                <a16:creationId xmlns:a16="http://schemas.microsoft.com/office/drawing/2014/main" id="{527C720F-73F6-5560-5890-2B1CC9A4564A}"/>
              </a:ext>
            </a:extLst>
          </p:cNvPr>
          <p:cNvSpPr/>
          <p:nvPr/>
        </p:nvSpPr>
        <p:spPr bwMode="auto">
          <a:xfrm>
            <a:off x="9333795" y="4112863"/>
            <a:ext cx="64008" cy="337452"/>
          </a:xfrm>
          <a:prstGeom prst="rect">
            <a:avLst/>
          </a:prstGeom>
          <a:pattFill prst="wdDnDiag">
            <a:fgClr>
              <a:schemeClr val="accent3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15" name="Rectangle 9314">
            <a:extLst>
              <a:ext uri="{FF2B5EF4-FFF2-40B4-BE49-F238E27FC236}">
                <a16:creationId xmlns:a16="http://schemas.microsoft.com/office/drawing/2014/main" id="{0DE30B9F-ECBD-1CCB-D3E6-01382A18C576}"/>
              </a:ext>
            </a:extLst>
          </p:cNvPr>
          <p:cNvSpPr/>
          <p:nvPr/>
        </p:nvSpPr>
        <p:spPr bwMode="auto">
          <a:xfrm>
            <a:off x="9415026" y="4441688"/>
            <a:ext cx="64008" cy="19876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16" name="Rectangle 9315">
            <a:extLst>
              <a:ext uri="{FF2B5EF4-FFF2-40B4-BE49-F238E27FC236}">
                <a16:creationId xmlns:a16="http://schemas.microsoft.com/office/drawing/2014/main" id="{BDB556A1-5F15-9B41-7EEB-1AAC40D832BF}"/>
              </a:ext>
            </a:extLst>
          </p:cNvPr>
          <p:cNvSpPr/>
          <p:nvPr/>
        </p:nvSpPr>
        <p:spPr bwMode="auto">
          <a:xfrm>
            <a:off x="9496257" y="4433505"/>
            <a:ext cx="64008" cy="377178"/>
          </a:xfrm>
          <a:prstGeom prst="rect">
            <a:avLst/>
          </a:prstGeom>
          <a:pattFill prst="wdDnDiag">
            <a:fgClr>
              <a:schemeClr val="accent3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17" name="Rectangle 9316">
            <a:extLst>
              <a:ext uri="{FF2B5EF4-FFF2-40B4-BE49-F238E27FC236}">
                <a16:creationId xmlns:a16="http://schemas.microsoft.com/office/drawing/2014/main" id="{DB8FA3F3-0F43-92D5-D361-47B8B533B1BA}"/>
              </a:ext>
            </a:extLst>
          </p:cNvPr>
          <p:cNvSpPr/>
          <p:nvPr/>
        </p:nvSpPr>
        <p:spPr bwMode="auto">
          <a:xfrm>
            <a:off x="9983643" y="4441688"/>
            <a:ext cx="64008" cy="894467"/>
          </a:xfrm>
          <a:prstGeom prst="rect">
            <a:avLst/>
          </a:prstGeom>
          <a:pattFill prst="wdDnDiag">
            <a:fgClr>
              <a:schemeClr val="accent3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18" name="Rectangle 9317">
            <a:extLst>
              <a:ext uri="{FF2B5EF4-FFF2-40B4-BE49-F238E27FC236}">
                <a16:creationId xmlns:a16="http://schemas.microsoft.com/office/drawing/2014/main" id="{266012E2-D3F0-295D-9533-B265885F4012}"/>
              </a:ext>
            </a:extLst>
          </p:cNvPr>
          <p:cNvSpPr/>
          <p:nvPr/>
        </p:nvSpPr>
        <p:spPr bwMode="auto">
          <a:xfrm>
            <a:off x="10471029" y="4450314"/>
            <a:ext cx="64008" cy="1146309"/>
          </a:xfrm>
          <a:prstGeom prst="rect">
            <a:avLst/>
          </a:prstGeom>
          <a:pattFill prst="wdDnDiag">
            <a:fgClr>
              <a:schemeClr val="accent3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19" name="Rectangle 9318">
            <a:extLst>
              <a:ext uri="{FF2B5EF4-FFF2-40B4-BE49-F238E27FC236}">
                <a16:creationId xmlns:a16="http://schemas.microsoft.com/office/drawing/2014/main" id="{AE43E8B1-919E-AD68-54A7-96ECFD9B3B1A}"/>
              </a:ext>
            </a:extLst>
          </p:cNvPr>
          <p:cNvSpPr/>
          <p:nvPr/>
        </p:nvSpPr>
        <p:spPr bwMode="auto">
          <a:xfrm>
            <a:off x="10146105" y="4450314"/>
            <a:ext cx="64008" cy="1001370"/>
          </a:xfrm>
          <a:prstGeom prst="rect">
            <a:avLst/>
          </a:prstGeom>
          <a:pattFill prst="wdDnDiag">
            <a:fgClr>
              <a:schemeClr val="accent3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20" name="Rectangle 9319">
            <a:extLst>
              <a:ext uri="{FF2B5EF4-FFF2-40B4-BE49-F238E27FC236}">
                <a16:creationId xmlns:a16="http://schemas.microsoft.com/office/drawing/2014/main" id="{A7CC35A5-DD1C-F00C-9A14-9D7B454C2829}"/>
              </a:ext>
            </a:extLst>
          </p:cNvPr>
          <p:cNvSpPr/>
          <p:nvPr/>
        </p:nvSpPr>
        <p:spPr bwMode="auto">
          <a:xfrm>
            <a:off x="9658719" y="4450314"/>
            <a:ext cx="64008" cy="508140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21" name="Rectangle 9320">
            <a:extLst>
              <a:ext uri="{FF2B5EF4-FFF2-40B4-BE49-F238E27FC236}">
                <a16:creationId xmlns:a16="http://schemas.microsoft.com/office/drawing/2014/main" id="{6BD679C6-DF3D-3CA1-BBB7-9756E7978360}"/>
              </a:ext>
            </a:extLst>
          </p:cNvPr>
          <p:cNvSpPr/>
          <p:nvPr/>
        </p:nvSpPr>
        <p:spPr bwMode="auto">
          <a:xfrm>
            <a:off x="9739950" y="4450314"/>
            <a:ext cx="64008" cy="541238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22" name="Rectangle 9321">
            <a:extLst>
              <a:ext uri="{FF2B5EF4-FFF2-40B4-BE49-F238E27FC236}">
                <a16:creationId xmlns:a16="http://schemas.microsoft.com/office/drawing/2014/main" id="{ACE11CA7-0CD2-9AE8-69B9-CAC429530C82}"/>
              </a:ext>
            </a:extLst>
          </p:cNvPr>
          <p:cNvSpPr/>
          <p:nvPr/>
        </p:nvSpPr>
        <p:spPr bwMode="auto">
          <a:xfrm>
            <a:off x="9821181" y="4450314"/>
            <a:ext cx="64008" cy="58327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23" name="Rectangle 9322">
            <a:extLst>
              <a:ext uri="{FF2B5EF4-FFF2-40B4-BE49-F238E27FC236}">
                <a16:creationId xmlns:a16="http://schemas.microsoft.com/office/drawing/2014/main" id="{F5706C36-EAB8-C93D-B8E3-FE7A2522BF78}"/>
              </a:ext>
            </a:extLst>
          </p:cNvPr>
          <p:cNvSpPr/>
          <p:nvPr/>
        </p:nvSpPr>
        <p:spPr bwMode="auto">
          <a:xfrm>
            <a:off x="9902412" y="4450314"/>
            <a:ext cx="64008" cy="677383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24" name="Rectangle 9323">
            <a:extLst>
              <a:ext uri="{FF2B5EF4-FFF2-40B4-BE49-F238E27FC236}">
                <a16:creationId xmlns:a16="http://schemas.microsoft.com/office/drawing/2014/main" id="{E105D6F1-60AB-18F8-1ADF-5D8367439024}"/>
              </a:ext>
            </a:extLst>
          </p:cNvPr>
          <p:cNvSpPr/>
          <p:nvPr/>
        </p:nvSpPr>
        <p:spPr bwMode="auto">
          <a:xfrm>
            <a:off x="10064874" y="4433505"/>
            <a:ext cx="64008" cy="944852"/>
          </a:xfrm>
          <a:prstGeom prst="rect">
            <a:avLst/>
          </a:prstGeom>
          <a:pattFill prst="wdDnDiag">
            <a:fgClr>
              <a:schemeClr val="accent4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25" name="Rectangle 9324">
            <a:extLst>
              <a:ext uri="{FF2B5EF4-FFF2-40B4-BE49-F238E27FC236}">
                <a16:creationId xmlns:a16="http://schemas.microsoft.com/office/drawing/2014/main" id="{036B54C6-EC83-3FAC-A02D-4695008C701C}"/>
              </a:ext>
            </a:extLst>
          </p:cNvPr>
          <p:cNvSpPr/>
          <p:nvPr/>
        </p:nvSpPr>
        <p:spPr bwMode="auto">
          <a:xfrm>
            <a:off x="10552260" y="4441688"/>
            <a:ext cx="64008" cy="1392372"/>
          </a:xfrm>
          <a:prstGeom prst="rect">
            <a:avLst/>
          </a:prstGeom>
          <a:pattFill prst="wdDnDiag">
            <a:fgClr>
              <a:schemeClr val="accent4"/>
            </a:fgClr>
            <a:bgClr>
              <a:schemeClr val="bg1"/>
            </a:bgClr>
          </a:patt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26" name="Rectangle 9325">
            <a:extLst>
              <a:ext uri="{FF2B5EF4-FFF2-40B4-BE49-F238E27FC236}">
                <a16:creationId xmlns:a16="http://schemas.microsoft.com/office/drawing/2014/main" id="{0821DE3B-A68F-691D-4A45-95EFF67DCBB0}"/>
              </a:ext>
            </a:extLst>
          </p:cNvPr>
          <p:cNvSpPr/>
          <p:nvPr/>
        </p:nvSpPr>
        <p:spPr bwMode="auto">
          <a:xfrm>
            <a:off x="10227336" y="4441689"/>
            <a:ext cx="64008" cy="1011294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27" name="Rectangle 9326">
            <a:extLst>
              <a:ext uri="{FF2B5EF4-FFF2-40B4-BE49-F238E27FC236}">
                <a16:creationId xmlns:a16="http://schemas.microsoft.com/office/drawing/2014/main" id="{0826F0BD-3C3B-DA51-36D8-6CC706288F0D}"/>
              </a:ext>
            </a:extLst>
          </p:cNvPr>
          <p:cNvSpPr/>
          <p:nvPr/>
        </p:nvSpPr>
        <p:spPr bwMode="auto">
          <a:xfrm>
            <a:off x="10308567" y="4450314"/>
            <a:ext cx="64008" cy="1032204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28" name="Rectangle 9327">
            <a:extLst>
              <a:ext uri="{FF2B5EF4-FFF2-40B4-BE49-F238E27FC236}">
                <a16:creationId xmlns:a16="http://schemas.microsoft.com/office/drawing/2014/main" id="{B9D25E4C-1D27-6C6D-C7C4-1FC7E8B60CB8}"/>
              </a:ext>
            </a:extLst>
          </p:cNvPr>
          <p:cNvSpPr/>
          <p:nvPr/>
        </p:nvSpPr>
        <p:spPr bwMode="auto">
          <a:xfrm>
            <a:off x="10389798" y="4450314"/>
            <a:ext cx="64008" cy="1100311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29" name="Rectangle 9328">
            <a:extLst>
              <a:ext uri="{FF2B5EF4-FFF2-40B4-BE49-F238E27FC236}">
                <a16:creationId xmlns:a16="http://schemas.microsoft.com/office/drawing/2014/main" id="{484FCA70-6710-C293-7F2A-9220B021CA67}"/>
              </a:ext>
            </a:extLst>
          </p:cNvPr>
          <p:cNvSpPr/>
          <p:nvPr/>
        </p:nvSpPr>
        <p:spPr bwMode="auto">
          <a:xfrm>
            <a:off x="10633491" y="4450314"/>
            <a:ext cx="64008" cy="1452005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30" name="Rectangle 9329">
            <a:extLst>
              <a:ext uri="{FF2B5EF4-FFF2-40B4-BE49-F238E27FC236}">
                <a16:creationId xmlns:a16="http://schemas.microsoft.com/office/drawing/2014/main" id="{E3D441D7-24B3-33C8-AEA8-79484D85B146}"/>
              </a:ext>
            </a:extLst>
          </p:cNvPr>
          <p:cNvSpPr/>
          <p:nvPr/>
        </p:nvSpPr>
        <p:spPr bwMode="auto">
          <a:xfrm>
            <a:off x="10714721" y="4450314"/>
            <a:ext cx="64008" cy="1507041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262" name="Straight Connector 9261">
            <a:extLst>
              <a:ext uri="{FF2B5EF4-FFF2-40B4-BE49-F238E27FC236}">
                <a16:creationId xmlns:a16="http://schemas.microsoft.com/office/drawing/2014/main" id="{22600A08-1F44-30B7-8EDB-E155CB22E693}"/>
              </a:ext>
            </a:extLst>
          </p:cNvPr>
          <p:cNvCxnSpPr>
            <a:cxnSpLocks/>
          </p:cNvCxnSpPr>
          <p:nvPr/>
        </p:nvCxnSpPr>
        <p:spPr bwMode="auto">
          <a:xfrm>
            <a:off x="5254525" y="4444692"/>
            <a:ext cx="56049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9258" name="Group 9257">
            <a:extLst>
              <a:ext uri="{FF2B5EF4-FFF2-40B4-BE49-F238E27FC236}">
                <a16:creationId xmlns:a16="http://schemas.microsoft.com/office/drawing/2014/main" id="{027D3DE3-8F1E-0D0F-8EC9-1692174F8E77}"/>
              </a:ext>
            </a:extLst>
          </p:cNvPr>
          <p:cNvGrpSpPr/>
          <p:nvPr/>
        </p:nvGrpSpPr>
        <p:grpSpPr>
          <a:xfrm>
            <a:off x="5254526" y="4921198"/>
            <a:ext cx="5600956" cy="956733"/>
            <a:chOff x="1058332" y="4809067"/>
            <a:chExt cx="5604935" cy="956733"/>
          </a:xfrm>
        </p:grpSpPr>
        <p:cxnSp>
          <p:nvCxnSpPr>
            <p:cNvPr id="9259" name="Straight Connector 9258">
              <a:extLst>
                <a:ext uri="{FF2B5EF4-FFF2-40B4-BE49-F238E27FC236}">
                  <a16:creationId xmlns:a16="http://schemas.microsoft.com/office/drawing/2014/main" id="{25403AFC-8F69-A930-7843-DC37E56753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8332" y="4809067"/>
              <a:ext cx="560493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0" name="Straight Connector 9259">
              <a:extLst>
                <a:ext uri="{FF2B5EF4-FFF2-40B4-BE49-F238E27FC236}">
                  <a16:creationId xmlns:a16="http://schemas.microsoft.com/office/drawing/2014/main" id="{52AA6611-8FE4-3499-64DA-F67D812E1B3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8332" y="5130801"/>
              <a:ext cx="560493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1" name="Straight Connector 9260">
              <a:extLst>
                <a:ext uri="{FF2B5EF4-FFF2-40B4-BE49-F238E27FC236}">
                  <a16:creationId xmlns:a16="http://schemas.microsoft.com/office/drawing/2014/main" id="{1C8846D0-0DF9-EAC9-D837-BCAEDBC8D0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8332" y="5765800"/>
              <a:ext cx="560493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3624078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A4D40-F3A7-5F5F-62A6-0C6B9A3AC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4099EA99-581D-F917-96C7-9936E086E3EF}"/>
              </a:ext>
            </a:extLst>
          </p:cNvPr>
          <p:cNvSpPr/>
          <p:nvPr/>
        </p:nvSpPr>
        <p:spPr>
          <a:xfrm>
            <a:off x="7284405" y="3352790"/>
            <a:ext cx="442118" cy="28286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endParaRPr lang="en-US" sz="1600" dirty="0">
              <a:solidFill>
                <a:schemeClr val="tx1"/>
              </a:solidFill>
              <a:latin typeface="Poppins" panose="00000500000000000000" pitchFamily="2" charset="0"/>
              <a:ea typeface="Tahoma" panose="020B0604030504040204" pitchFamily="34" charset="0"/>
              <a:cs typeface="Poppins" panose="000005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A2B3D0D-3725-C668-1B89-C4B7566EBB3B}"/>
              </a:ext>
            </a:extLst>
          </p:cNvPr>
          <p:cNvSpPr txBox="1"/>
          <p:nvPr/>
        </p:nvSpPr>
        <p:spPr>
          <a:xfrm>
            <a:off x="7280452" y="3375388"/>
            <a:ext cx="469702" cy="261610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100" b="1" dirty="0"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1:1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CB41B9D6-1FB6-CB59-4194-7F2FDBA9C95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it-IT" dirty="0"/>
              <a:t>NCT06764485. Chi. Future Oncol. 2025;21:1771.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0C6C16-0ED5-21D5-8FF5-5E4469229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rechARge: Study Design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0692E2-6BC0-136D-9099-0485F272E09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defTabSz="1218987"/>
            <a:endParaRPr lang="en-US" dirty="0">
              <a:solidFill>
                <a:srgbClr val="595454"/>
              </a:solidFill>
              <a:latin typeface="Trebuchet MS" panose="020B060302020202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676F12-CCD3-1437-E820-61346B594D5D}"/>
              </a:ext>
            </a:extLst>
          </p:cNvPr>
          <p:cNvSpPr/>
          <p:nvPr/>
        </p:nvSpPr>
        <p:spPr>
          <a:xfrm>
            <a:off x="7692738" y="1483248"/>
            <a:ext cx="2273270" cy="280399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  <a:sym typeface="Trebuchet MS" panose="020B0603020202020204" pitchFamily="34" charset="0"/>
              </a:rPr>
              <a:t>Part 2: confirmatory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F4E201-F260-7062-0ECF-018929AED13C}"/>
              </a:ext>
            </a:extLst>
          </p:cNvPr>
          <p:cNvSpPr/>
          <p:nvPr/>
        </p:nvSpPr>
        <p:spPr>
          <a:xfrm>
            <a:off x="325868" y="2455223"/>
            <a:ext cx="2489682" cy="2030259"/>
          </a:xfrm>
          <a:prstGeom prst="rect">
            <a:avLst/>
          </a:prstGeom>
          <a:solidFill>
            <a:srgbClr val="DEDCDC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  <p:txBody>
          <a:bodyPr rIns="0" rtlCol="0" anchor="ctr" anchorCtr="0"/>
          <a:lstStyle/>
          <a:p>
            <a:pPr algn="ctr">
              <a:spcAft>
                <a:spcPts val="800"/>
              </a:spcAft>
              <a:defRPr/>
            </a:pPr>
            <a:r>
              <a:rPr lang="en-US" sz="1400" b="1" u="sng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  <a:sym typeface="Trebuchet MS" panose="020B0603020202020204" pitchFamily="34" charset="0"/>
              </a:rPr>
              <a:t>Key Eligibility </a:t>
            </a:r>
            <a:r>
              <a:rPr lang="en-US" sz="1400" u="sng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  <a:sym typeface="Trebuchet MS" panose="020B0603020202020204" pitchFamily="34" charset="0"/>
              </a:rPr>
              <a:t>C</a:t>
            </a:r>
            <a:r>
              <a:rPr lang="en-US" sz="1400" b="1" u="sng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  <a:sym typeface="Trebuchet MS" panose="020B0603020202020204" pitchFamily="34" charset="0"/>
              </a:rPr>
              <a:t>riteria</a:t>
            </a:r>
            <a:endParaRPr lang="en-US" sz="1400" b="1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  <a:sym typeface="Trebuchet MS" panose="020B0603020202020204" pitchFamily="34" charset="0"/>
            </a:endParaRPr>
          </a:p>
          <a:p>
            <a:pPr marL="233363" indent="-233363">
              <a:spcAft>
                <a:spcPts val="600"/>
              </a:spcAft>
              <a:buFont typeface="Arial"/>
              <a:buChar char="•"/>
              <a:defRPr/>
            </a:pPr>
            <a:r>
              <a:rPr lang="en-US" sz="1400" spc="15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Confirmed mCRPC</a:t>
            </a:r>
          </a:p>
          <a:p>
            <a:pPr marL="233363" indent="-233363">
              <a:spcAft>
                <a:spcPts val="600"/>
              </a:spcAft>
              <a:buFont typeface="Arial"/>
              <a:buChar char="•"/>
              <a:defRPr/>
            </a:pPr>
            <a:r>
              <a:rPr lang="en-US" sz="1400" spc="15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Post 1 ARPI</a:t>
            </a:r>
          </a:p>
          <a:p>
            <a:pPr marL="233363" indent="-233363">
              <a:spcAft>
                <a:spcPts val="600"/>
              </a:spcAft>
              <a:buFont typeface="Arial"/>
              <a:buChar char="•"/>
              <a:defRPr/>
            </a:pPr>
            <a:r>
              <a:rPr lang="en-US" sz="1400" spc="15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Mildly symptomatic, asymptomatic </a:t>
            </a:r>
          </a:p>
          <a:p>
            <a:pPr marL="233363" indent="-233363">
              <a:spcAft>
                <a:spcPts val="600"/>
              </a:spcAft>
              <a:buFont typeface="Arial"/>
              <a:buChar char="•"/>
              <a:defRPr/>
            </a:pPr>
            <a:r>
              <a:rPr lang="en-US" sz="1400" spc="15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 liver or brain metastasis</a:t>
            </a:r>
            <a:endParaRPr lang="en-US" sz="1400" spc="15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  <a:sym typeface="Trebuchet MS" panose="020B0603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377500-CFF0-110B-18AA-A264B8C37F5A}"/>
              </a:ext>
            </a:extLst>
          </p:cNvPr>
          <p:cNvSpPr/>
          <p:nvPr/>
        </p:nvSpPr>
        <p:spPr>
          <a:xfrm>
            <a:off x="2900943" y="1485804"/>
            <a:ext cx="4706043" cy="277842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  <a:prstDash val="solid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 b="1" dirty="0">
                <a:solidFill>
                  <a:schemeClr val="bg2"/>
                </a:solidFill>
                <a:latin typeface="Poppins" panose="00000500000000000000" pitchFamily="2" charset="0"/>
                <a:cs typeface="Poppins" panose="00000500000000000000" pitchFamily="2" charset="0"/>
                <a:sym typeface="Trebuchet MS" panose="020B0603020202020204" pitchFamily="34" charset="0"/>
              </a:rPr>
              <a:t>Part 1: Dose selection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CD8D78-9227-53A4-A5C1-AEBFFE111243}"/>
              </a:ext>
            </a:extLst>
          </p:cNvPr>
          <p:cNvSpPr/>
          <p:nvPr/>
        </p:nvSpPr>
        <p:spPr>
          <a:xfrm>
            <a:off x="3458271" y="3914582"/>
            <a:ext cx="3319290" cy="1141801"/>
          </a:xfrm>
          <a:prstGeom prst="rect">
            <a:avLst/>
          </a:prstGeom>
          <a:solidFill>
            <a:schemeClr val="bg1">
              <a:lumMod val="50000"/>
            </a:schemeClr>
          </a:solidFill>
          <a:ln w="158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1100" b="1" dirty="0">
                <a:solidFill>
                  <a:schemeClr val="bg2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Investigator’s choice of 1 of either: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chemeClr val="bg2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Docetaxel + prednisone/prednisolone</a:t>
            </a:r>
            <a:r>
              <a:rPr lang="en-US" sz="1100" baseline="30000" dirty="0">
                <a:solidFill>
                  <a:schemeClr val="bg2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a</a:t>
            </a:r>
            <a:endParaRPr lang="en-US" sz="1100" dirty="0">
              <a:solidFill>
                <a:schemeClr val="bg2"/>
              </a:solidFill>
              <a:latin typeface="Poppins" panose="00000500000000000000" pitchFamily="2" charset="0"/>
              <a:ea typeface="Tahoma" panose="020B0604030504040204" pitchFamily="34" charset="0"/>
              <a:cs typeface="Poppins" panose="000005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chemeClr val="bg2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Second ARPI (abiraterone + prednisone/</a:t>
            </a:r>
            <a:br>
              <a:rPr lang="en-US" sz="1100" dirty="0">
                <a:solidFill>
                  <a:schemeClr val="bg2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</a:br>
            <a:r>
              <a:rPr lang="en-US" sz="1100" dirty="0">
                <a:solidFill>
                  <a:schemeClr val="bg2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prednisolone or enzalutamide)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C0FE78-5BAC-ADD9-8A25-87F3B2558FD5}"/>
              </a:ext>
            </a:extLst>
          </p:cNvPr>
          <p:cNvSpPr/>
          <p:nvPr/>
        </p:nvSpPr>
        <p:spPr>
          <a:xfrm>
            <a:off x="3458272" y="2451892"/>
            <a:ext cx="2260015" cy="397316"/>
          </a:xfrm>
          <a:prstGeom prst="rect">
            <a:avLst/>
          </a:prstGeom>
          <a:solidFill>
            <a:schemeClr val="accent1"/>
          </a:solidFill>
          <a:ln w="15875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b="1" dirty="0">
                <a:solidFill>
                  <a:schemeClr val="bg2"/>
                </a:solidFill>
                <a:latin typeface="Poppins" panose="00000500000000000000" pitchFamily="2" charset="0"/>
                <a:ea typeface="Tahoma"/>
                <a:cs typeface="Poppins" panose="00000500000000000000" pitchFamily="2" charset="0"/>
              </a:rPr>
              <a:t>BMS-986365 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2F162108-BE7B-8FDC-8E2B-1BAA10369352}"/>
              </a:ext>
            </a:extLst>
          </p:cNvPr>
          <p:cNvCxnSpPr>
            <a:cxnSpLocks/>
            <a:stCxn id="24" idx="0"/>
            <a:endCxn id="11" idx="1"/>
          </p:cNvCxnSpPr>
          <p:nvPr/>
        </p:nvCxnSpPr>
        <p:spPr>
          <a:xfrm rot="5400000" flipH="1" flipV="1">
            <a:off x="2984849" y="2770056"/>
            <a:ext cx="592929" cy="353918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F6AC981-8449-3A15-21D3-826BAB6C37BC}"/>
              </a:ext>
            </a:extLst>
          </p:cNvPr>
          <p:cNvSpPr/>
          <p:nvPr/>
        </p:nvSpPr>
        <p:spPr>
          <a:xfrm>
            <a:off x="3549272" y="1888376"/>
            <a:ext cx="2169015" cy="322282"/>
          </a:xfrm>
          <a:prstGeom prst="roundRect">
            <a:avLst/>
          </a:prstGeom>
          <a:solidFill>
            <a:schemeClr val="accent2">
              <a:lumMod val="10000"/>
              <a:lumOff val="9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en-US" sz="1100" b="1" dirty="0">
                <a:solidFill>
                  <a:schemeClr val="tx1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Treatment period</a:t>
            </a:r>
            <a:endParaRPr lang="en-US" sz="2000" b="1" baseline="30000" dirty="0">
              <a:solidFill>
                <a:schemeClr val="tx1"/>
              </a:solidFill>
              <a:latin typeface="Poppins" panose="00000500000000000000" pitchFamily="2" charset="0"/>
              <a:ea typeface="Tahoma" panose="020B0604030504040204" pitchFamily="34" charset="0"/>
              <a:cs typeface="Poppins" panose="000005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F3C112-D48C-8311-3CF7-932EBDC40253}"/>
              </a:ext>
            </a:extLst>
          </p:cNvPr>
          <p:cNvSpPr/>
          <p:nvPr/>
        </p:nvSpPr>
        <p:spPr>
          <a:xfrm>
            <a:off x="3458271" y="3156400"/>
            <a:ext cx="2286924" cy="4707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5875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b="1" dirty="0">
                <a:solidFill>
                  <a:schemeClr val="bg2"/>
                </a:solidFill>
                <a:latin typeface="Poppins" panose="00000500000000000000" pitchFamily="2" charset="0"/>
                <a:ea typeface="Tahoma"/>
                <a:cs typeface="Poppins" panose="00000500000000000000" pitchFamily="2" charset="0"/>
              </a:rPr>
              <a:t>BMS-986365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628529-273A-1185-8808-B9E44E0D619E}"/>
              </a:ext>
            </a:extLst>
          </p:cNvPr>
          <p:cNvSpPr/>
          <p:nvPr/>
        </p:nvSpPr>
        <p:spPr>
          <a:xfrm>
            <a:off x="3505154" y="2232956"/>
            <a:ext cx="2335153" cy="2222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91440" rIns="91440" bIns="91440" rtlCol="0" anchor="ctr"/>
          <a:lstStyle/>
          <a:p>
            <a:pPr>
              <a:defRPr/>
            </a:pPr>
            <a:r>
              <a:rPr lang="en-US" sz="1100" b="1" dirty="0">
                <a:solidFill>
                  <a:schemeClr val="tx1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Experimental dose 1 </a:t>
            </a:r>
            <a:endParaRPr lang="en-US" sz="1100" dirty="0">
              <a:solidFill>
                <a:schemeClr val="tx1"/>
              </a:solidFill>
              <a:latin typeface="Poppins" panose="00000500000000000000" pitchFamily="2" charset="0"/>
              <a:ea typeface="Tahoma"/>
              <a:cs typeface="Poppins" panose="000005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90AE52-5FB9-5724-3370-B447C07FEF05}"/>
              </a:ext>
            </a:extLst>
          </p:cNvPr>
          <p:cNvSpPr/>
          <p:nvPr/>
        </p:nvSpPr>
        <p:spPr>
          <a:xfrm>
            <a:off x="3505154" y="2935132"/>
            <a:ext cx="2204027" cy="2115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91440" rIns="91440" bIns="91440" rtlCol="0" anchor="ctr"/>
          <a:lstStyle/>
          <a:p>
            <a:pPr>
              <a:defRPr/>
            </a:pPr>
            <a:r>
              <a:rPr lang="en-US" sz="1100" b="1" dirty="0">
                <a:solidFill>
                  <a:schemeClr val="tx1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Experimental dose </a:t>
            </a:r>
            <a:r>
              <a:rPr lang="en-US" sz="1050" b="1" dirty="0">
                <a:solidFill>
                  <a:schemeClr val="tx1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2 </a:t>
            </a:r>
            <a:endParaRPr lang="en-US" sz="1050" b="1" kern="0" dirty="0">
              <a:solidFill>
                <a:schemeClr val="tx1"/>
              </a:solidFill>
              <a:latin typeface="Poppins" panose="00000500000000000000" pitchFamily="2" charset="0"/>
              <a:ea typeface="Tahoma" panose="020B0604030504040204" pitchFamily="34" charset="0"/>
              <a:cs typeface="Poppins" panose="00000500000000000000" pitchFamily="2" charset="0"/>
            </a:endParaRPr>
          </a:p>
        </p:txBody>
      </p: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6CD626AC-55E5-D881-26F1-0DDD1F774B8C}"/>
              </a:ext>
            </a:extLst>
          </p:cNvPr>
          <p:cNvCxnSpPr>
            <a:cxnSpLocks/>
            <a:stCxn id="24" idx="4"/>
            <a:endCxn id="10" idx="1"/>
          </p:cNvCxnSpPr>
          <p:nvPr/>
        </p:nvCxnSpPr>
        <p:spPr>
          <a:xfrm rot="16200000" flipH="1">
            <a:off x="2822332" y="3849542"/>
            <a:ext cx="917963" cy="353917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0B8152AE-5C57-CD69-583E-501F288C2A1C}"/>
              </a:ext>
            </a:extLst>
          </p:cNvPr>
          <p:cNvSpPr/>
          <p:nvPr/>
        </p:nvSpPr>
        <p:spPr>
          <a:xfrm>
            <a:off x="3438605" y="3925994"/>
            <a:ext cx="2158018" cy="97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91440" rIns="91440" bIns="91440" rtlCol="0" anchor="ctr"/>
          <a:lstStyle/>
          <a:p>
            <a:pPr>
              <a:defRPr/>
            </a:pPr>
            <a:endParaRPr lang="en-US" sz="1050" b="1" dirty="0">
              <a:solidFill>
                <a:schemeClr val="tx1"/>
              </a:solidFill>
              <a:latin typeface="Poppins" panose="00000500000000000000" pitchFamily="2" charset="0"/>
              <a:ea typeface="Tahoma" panose="020B0604030504040204" pitchFamily="34" charset="0"/>
              <a:cs typeface="Poppins" panose="00000500000000000000" pitchFamily="2" charset="0"/>
            </a:endParaRPr>
          </a:p>
          <a:p>
            <a:pPr>
              <a:defRPr/>
            </a:pPr>
            <a:endParaRPr lang="en-US" sz="1050" b="1" kern="0" dirty="0">
              <a:solidFill>
                <a:schemeClr val="tx1"/>
              </a:solidFill>
              <a:latin typeface="Poppins" panose="00000500000000000000" pitchFamily="2" charset="0"/>
              <a:ea typeface="Tahoma" panose="020B0604030504040204" pitchFamily="34" charset="0"/>
              <a:cs typeface="Poppins" panose="00000500000000000000" pitchFamily="2" charset="0"/>
            </a:endParaRPr>
          </a:p>
          <a:p>
            <a:pPr>
              <a:defRPr/>
            </a:pPr>
            <a:endParaRPr lang="en-US" sz="1050" b="1" kern="0" dirty="0">
              <a:solidFill>
                <a:schemeClr val="tx1"/>
              </a:solidFill>
              <a:latin typeface="Poppins" panose="00000500000000000000" pitchFamily="2" charset="0"/>
              <a:ea typeface="Tahoma" panose="020B0604030504040204" pitchFamily="34" charset="0"/>
              <a:cs typeface="Poppins" panose="00000500000000000000" pitchFamily="2" charset="0"/>
            </a:endParaRPr>
          </a:p>
          <a:p>
            <a:pPr>
              <a:defRPr/>
            </a:pPr>
            <a:endParaRPr lang="en-US" sz="1050" b="1" kern="0" dirty="0">
              <a:solidFill>
                <a:schemeClr val="tx1"/>
              </a:solidFill>
              <a:latin typeface="Poppins" panose="00000500000000000000" pitchFamily="2" charset="0"/>
              <a:ea typeface="Tahoma" panose="020B0604030504040204" pitchFamily="34" charset="0"/>
              <a:cs typeface="Poppins" panose="00000500000000000000" pitchFamily="2" charset="0"/>
            </a:endParaRPr>
          </a:p>
          <a:p>
            <a:pPr>
              <a:defRPr/>
            </a:pPr>
            <a:endParaRPr lang="en-US" sz="1050" b="1" kern="0" dirty="0">
              <a:solidFill>
                <a:schemeClr val="tx1"/>
              </a:solidFill>
              <a:latin typeface="Poppins" panose="00000500000000000000" pitchFamily="2" charset="0"/>
              <a:ea typeface="Tahoma" panose="020B0604030504040204" pitchFamily="34" charset="0"/>
              <a:cs typeface="Poppins" panose="00000500000000000000" pitchFamily="2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114A26B-160F-6DBA-51D2-9F6E19AA2394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3320631" y="3391777"/>
            <a:ext cx="137640" cy="4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62921731-17B2-08EC-4E9C-71655ED5BD10}"/>
              </a:ext>
            </a:extLst>
          </p:cNvPr>
          <p:cNvSpPr/>
          <p:nvPr/>
        </p:nvSpPr>
        <p:spPr>
          <a:xfrm>
            <a:off x="3505154" y="3688346"/>
            <a:ext cx="1927945" cy="2115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91440" rIns="91440" bIns="91440" rtlCol="0" anchor="ctr"/>
          <a:lstStyle/>
          <a:p>
            <a:pPr>
              <a:defRPr/>
            </a:pPr>
            <a:r>
              <a:rPr lang="en-US" sz="1100" b="1" dirty="0">
                <a:solidFill>
                  <a:schemeClr val="tx1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Control arm </a:t>
            </a:r>
            <a:endParaRPr lang="en-US" sz="1100" b="1" kern="0" dirty="0">
              <a:solidFill>
                <a:schemeClr val="tx1"/>
              </a:solidFill>
              <a:latin typeface="Poppins" panose="00000500000000000000" pitchFamily="2" charset="0"/>
              <a:ea typeface="Tahoma" panose="020B0604030504040204" pitchFamily="34" charset="0"/>
              <a:cs typeface="Poppins" panose="00000500000000000000" pitchFamily="2" charset="0"/>
            </a:endParaRPr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32D6DBB1-36E3-724E-4D21-6BC309FAACA5}"/>
              </a:ext>
            </a:extLst>
          </p:cNvPr>
          <p:cNvCxnSpPr>
            <a:cxnSpLocks/>
            <a:stCxn id="11" idx="3"/>
            <a:endCxn id="25" idx="0"/>
          </p:cNvCxnSpPr>
          <p:nvPr/>
        </p:nvCxnSpPr>
        <p:spPr>
          <a:xfrm>
            <a:off x="5718287" y="2650550"/>
            <a:ext cx="832495" cy="158905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950BD4F6-260A-A129-C84B-6DA2C0C925F1}"/>
              </a:ext>
            </a:extLst>
          </p:cNvPr>
          <p:cNvCxnSpPr>
            <a:cxnSpLocks/>
            <a:stCxn id="14" idx="3"/>
            <a:endCxn id="25" idx="2"/>
          </p:cNvCxnSpPr>
          <p:nvPr/>
        </p:nvCxnSpPr>
        <p:spPr>
          <a:xfrm flipV="1">
            <a:off x="5745195" y="3195221"/>
            <a:ext cx="805587" cy="196556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65021DD-41BA-0F4C-C649-8ED7A41A704D}"/>
              </a:ext>
            </a:extLst>
          </p:cNvPr>
          <p:cNvSpPr txBox="1"/>
          <p:nvPr/>
        </p:nvSpPr>
        <p:spPr>
          <a:xfrm>
            <a:off x="2827361" y="3284753"/>
            <a:ext cx="550069" cy="261610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100" b="1" dirty="0"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1:1:1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3A48A29-2E74-8939-24ED-7F67EFE98862}"/>
              </a:ext>
            </a:extLst>
          </p:cNvPr>
          <p:cNvSpPr/>
          <p:nvPr/>
        </p:nvSpPr>
        <p:spPr>
          <a:xfrm>
            <a:off x="2890907" y="3243479"/>
            <a:ext cx="426894" cy="324040"/>
          </a:xfrm>
          <a:prstGeom prst="ellips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endParaRPr lang="en-US" sz="1600" dirty="0">
              <a:solidFill>
                <a:schemeClr val="tx1"/>
              </a:solidFill>
              <a:latin typeface="Poppins" panose="00000500000000000000" pitchFamily="2" charset="0"/>
              <a:ea typeface="Tahoma" panose="020B0604030504040204" pitchFamily="34" charset="0"/>
              <a:cs typeface="Poppins" panose="00000500000000000000" pitchFamily="2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4E517E9-F07B-11A1-7717-D3560C13B953}"/>
              </a:ext>
            </a:extLst>
          </p:cNvPr>
          <p:cNvSpPr/>
          <p:nvPr/>
        </p:nvSpPr>
        <p:spPr>
          <a:xfrm>
            <a:off x="5821112" y="2809455"/>
            <a:ext cx="1459340" cy="385766"/>
          </a:xfrm>
          <a:prstGeom prst="roundRect">
            <a:avLst/>
          </a:prstGeom>
          <a:solidFill>
            <a:schemeClr val="accent2">
              <a:lumMod val="10000"/>
              <a:lumOff val="9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en-US" sz="1050" b="1" dirty="0">
                <a:solidFill>
                  <a:schemeClr val="tx1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Recommended dose selected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0E7C7BE-A020-B81D-063E-903FA36CF2BB}"/>
              </a:ext>
            </a:extLst>
          </p:cNvPr>
          <p:cNvSpPr/>
          <p:nvPr/>
        </p:nvSpPr>
        <p:spPr>
          <a:xfrm>
            <a:off x="7702676" y="3677882"/>
            <a:ext cx="1927945" cy="2115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91440" rIns="91440" bIns="91440" rtlCol="0" anchor="ctr"/>
          <a:lstStyle/>
          <a:p>
            <a:pPr>
              <a:defRPr/>
            </a:pPr>
            <a:r>
              <a:rPr lang="en-US" sz="1100" b="1" dirty="0">
                <a:solidFill>
                  <a:schemeClr val="tx1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Control arm</a:t>
            </a:r>
            <a:endParaRPr lang="en-US" sz="1100" b="1" kern="0" dirty="0">
              <a:solidFill>
                <a:schemeClr val="tx1"/>
              </a:solidFill>
              <a:latin typeface="Poppins" panose="00000500000000000000" pitchFamily="2" charset="0"/>
              <a:ea typeface="Tahoma" panose="020B0604030504040204" pitchFamily="34" charset="0"/>
              <a:cs typeface="Poppins" panose="00000500000000000000" pitchFamily="2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7A32334-D3C4-8677-8F35-4870738A5778}"/>
              </a:ext>
            </a:extLst>
          </p:cNvPr>
          <p:cNvSpPr/>
          <p:nvPr/>
        </p:nvSpPr>
        <p:spPr>
          <a:xfrm>
            <a:off x="7739996" y="1873404"/>
            <a:ext cx="2122172" cy="358216"/>
          </a:xfrm>
          <a:prstGeom prst="roundRect">
            <a:avLst/>
          </a:prstGeom>
          <a:solidFill>
            <a:schemeClr val="accent2">
              <a:lumMod val="10000"/>
              <a:lumOff val="9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en-US" sz="1100" b="1" dirty="0">
                <a:solidFill>
                  <a:schemeClr val="tx1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Treatment perio</a:t>
            </a:r>
            <a:r>
              <a:rPr lang="en-US" sz="1050" b="1" dirty="0">
                <a:solidFill>
                  <a:schemeClr val="tx1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d</a:t>
            </a:r>
            <a:endParaRPr lang="en-US" sz="2400" b="1" dirty="0">
              <a:solidFill>
                <a:schemeClr val="tx1"/>
              </a:solidFill>
              <a:latin typeface="Poppins" panose="00000500000000000000" pitchFamily="2" charset="0"/>
              <a:ea typeface="Tahoma" panose="020B0604030504040204" pitchFamily="34" charset="0"/>
              <a:cs typeface="Poppins" panose="00000500000000000000" pitchFamily="2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E2AAC3A-A76F-1A59-0909-5BE2DF669F17}"/>
              </a:ext>
            </a:extLst>
          </p:cNvPr>
          <p:cNvSpPr/>
          <p:nvPr/>
        </p:nvSpPr>
        <p:spPr>
          <a:xfrm>
            <a:off x="7726522" y="2608396"/>
            <a:ext cx="2141340" cy="732498"/>
          </a:xfrm>
          <a:prstGeom prst="rect">
            <a:avLst/>
          </a:prstGeom>
          <a:solidFill>
            <a:schemeClr val="accent1"/>
          </a:solidFill>
          <a:ln w="15875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b="1" dirty="0">
                <a:solidFill>
                  <a:schemeClr val="bg2"/>
                </a:solidFill>
                <a:latin typeface="Poppins" panose="00000500000000000000" pitchFamily="2" charset="0"/>
                <a:ea typeface="Tahoma"/>
                <a:cs typeface="Poppins" panose="00000500000000000000" pitchFamily="2" charset="0"/>
              </a:rPr>
              <a:t>BMS-986365 </a:t>
            </a:r>
            <a:r>
              <a:rPr lang="en-US" sz="1100" dirty="0">
                <a:solidFill>
                  <a:schemeClr val="bg2"/>
                </a:solidFill>
                <a:latin typeface="Poppins" panose="00000500000000000000" pitchFamily="2" charset="0"/>
                <a:ea typeface="Tahoma"/>
                <a:cs typeface="Poppins" panose="00000500000000000000" pitchFamily="2" charset="0"/>
              </a:rPr>
              <a:t>(experimental dose selected from Part 1) </a:t>
            </a:r>
          </a:p>
        </p:txBody>
      </p: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4AE3F679-91DA-78B0-2847-14AE7A09D299}"/>
              </a:ext>
            </a:extLst>
          </p:cNvPr>
          <p:cNvCxnSpPr>
            <a:cxnSpLocks/>
            <a:stCxn id="29" idx="4"/>
            <a:endCxn id="34" idx="1"/>
          </p:cNvCxnSpPr>
          <p:nvPr/>
        </p:nvCxnSpPr>
        <p:spPr>
          <a:xfrm rot="16200000" flipH="1">
            <a:off x="7373036" y="3768086"/>
            <a:ext cx="557038" cy="292183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D8D206E7-985D-5506-ADA2-D1BA89BC741A}"/>
              </a:ext>
            </a:extLst>
          </p:cNvPr>
          <p:cNvCxnSpPr>
            <a:cxnSpLocks/>
            <a:stCxn id="29" idx="0"/>
            <a:endCxn id="28" idx="1"/>
          </p:cNvCxnSpPr>
          <p:nvPr/>
        </p:nvCxnSpPr>
        <p:spPr>
          <a:xfrm rot="5400000" flipH="1" flipV="1">
            <a:off x="7426921" y="3053189"/>
            <a:ext cx="378144" cy="221058"/>
          </a:xfrm>
          <a:prstGeom prst="bent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8F705AE7-80C5-7EBA-FEF0-A20910F38F08}"/>
              </a:ext>
            </a:extLst>
          </p:cNvPr>
          <p:cNvSpPr/>
          <p:nvPr/>
        </p:nvSpPr>
        <p:spPr>
          <a:xfrm>
            <a:off x="7647326" y="2389003"/>
            <a:ext cx="2260015" cy="2115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91440" rIns="91440" bIns="91440" rtlCol="0" anchor="ctr"/>
          <a:lstStyle/>
          <a:p>
            <a:pPr>
              <a:defRPr/>
            </a:pPr>
            <a:r>
              <a:rPr lang="en-US" sz="1100" b="1" dirty="0">
                <a:solidFill>
                  <a:schemeClr val="tx1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Experimental dose selected </a:t>
            </a:r>
            <a:endParaRPr lang="en-US" sz="1100" b="1" kern="0" dirty="0">
              <a:solidFill>
                <a:schemeClr val="tx1"/>
              </a:solidFill>
              <a:latin typeface="Poppins" panose="00000500000000000000" pitchFamily="2" charset="0"/>
              <a:ea typeface="Tahoma" panose="020B0604030504040204" pitchFamily="34" charset="0"/>
              <a:cs typeface="Poppins" panose="00000500000000000000" pitchFamily="2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71B5C09-F46B-AA98-6C21-F27E4480A9EA}"/>
              </a:ext>
            </a:extLst>
          </p:cNvPr>
          <p:cNvSpPr/>
          <p:nvPr/>
        </p:nvSpPr>
        <p:spPr>
          <a:xfrm>
            <a:off x="7797648" y="3899911"/>
            <a:ext cx="2075213" cy="585571"/>
          </a:xfrm>
          <a:prstGeom prst="rect">
            <a:avLst/>
          </a:prstGeom>
          <a:solidFill>
            <a:schemeClr val="bg1">
              <a:lumMod val="50000"/>
            </a:schemeClr>
          </a:solidFill>
          <a:ln w="158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1100" b="1" dirty="0">
                <a:solidFill>
                  <a:schemeClr val="bg2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Investigator’s choice: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chemeClr val="bg2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Same as Part 1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3382BF5-1695-CF23-2189-63F7973FB2B4}"/>
              </a:ext>
            </a:extLst>
          </p:cNvPr>
          <p:cNvSpPr/>
          <p:nvPr/>
        </p:nvSpPr>
        <p:spPr>
          <a:xfrm>
            <a:off x="10088922" y="1844658"/>
            <a:ext cx="1723129" cy="366001"/>
          </a:xfrm>
          <a:prstGeom prst="roundRect">
            <a:avLst/>
          </a:prstGeom>
          <a:solidFill>
            <a:schemeClr val="accent2">
              <a:lumMod val="10000"/>
              <a:lumOff val="9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en-US" sz="1100" b="1" dirty="0">
                <a:solidFill>
                  <a:schemeClr val="tx1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Post-treatment period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DDBF71F-7622-5D2D-FEA7-E7D926A30A80}"/>
              </a:ext>
            </a:extLst>
          </p:cNvPr>
          <p:cNvSpPr/>
          <p:nvPr/>
        </p:nvSpPr>
        <p:spPr>
          <a:xfrm>
            <a:off x="10088921" y="2271662"/>
            <a:ext cx="1723130" cy="22138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 cap="flat" cmpd="sng" algn="ctr">
            <a:noFill/>
            <a:prstDash val="solid"/>
            <a:miter lim="800000"/>
          </a:ln>
          <a:effectLst/>
        </p:spPr>
        <p:txBody>
          <a:bodyPr lIns="45720" rIns="45720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kern="0" dirty="0"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End of treatment and follow-up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kern="0" dirty="0"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 (safety and survival)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08D12E5-9A82-1429-D3DC-512529E92814}"/>
              </a:ext>
            </a:extLst>
          </p:cNvPr>
          <p:cNvSpPr txBox="1"/>
          <p:nvPr/>
        </p:nvSpPr>
        <p:spPr>
          <a:xfrm>
            <a:off x="3412570" y="5066279"/>
            <a:ext cx="646029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8987"/>
            <a:r>
              <a:rPr lang="en-US" sz="1000" b="1" dirty="0"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All patients will continue to receive ADT (luteinizing hormone-releasing hormone agonists/antagonists) as part of the standard of care unless they have undergone surgical castration</a:t>
            </a:r>
            <a:endParaRPr lang="en-US" sz="1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C263AC-7495-A4AD-15D3-52D33013FCF8}"/>
              </a:ext>
            </a:extLst>
          </p:cNvPr>
          <p:cNvSpPr/>
          <p:nvPr/>
        </p:nvSpPr>
        <p:spPr>
          <a:xfrm>
            <a:off x="343077" y="2232259"/>
            <a:ext cx="2425292" cy="2222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91440" rIns="91440" bIns="91440" rtlCol="0" anchor="ctr"/>
          <a:lstStyle/>
          <a:p>
            <a:pPr algn="ctr">
              <a:defRPr/>
            </a:pPr>
            <a:r>
              <a:rPr lang="en-US" sz="1100" b="1" dirty="0">
                <a:solidFill>
                  <a:schemeClr val="tx1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Estimated enrollment: N = 960</a:t>
            </a:r>
            <a:endParaRPr lang="en-US" sz="1100" dirty="0">
              <a:solidFill>
                <a:schemeClr val="tx1"/>
              </a:solidFill>
              <a:latin typeface="Poppins" panose="00000500000000000000" pitchFamily="2" charset="0"/>
              <a:ea typeface="Tahom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0252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11A29-CBCC-2F36-4C2F-EA99CEEC2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7F68884-AD94-7FD5-3187-3FE67D9B09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Phase I Trial of BMS-986365 in mCRPC: PSA Response by AR Status and Dose; rPFS by AR-LBD Status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D8F29463-A96A-6AC3-8EAD-F8366F1024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704664" y="1335023"/>
            <a:ext cx="4266673" cy="1007434"/>
          </a:xfrm>
          <a:solidFill>
            <a:schemeClr val="accent4"/>
          </a:solidFill>
        </p:spPr>
        <p:txBody>
          <a:bodyPr anchor="ctr"/>
          <a:lstStyle/>
          <a:p>
            <a:pPr marL="0" indent="0" algn="ctr">
              <a:buNone/>
            </a:pPr>
            <a:r>
              <a:rPr lang="en-US" altLang="en-US" sz="2000">
                <a:solidFill>
                  <a:schemeClr val="bg2"/>
                </a:solidFill>
                <a:latin typeface="+mn-lt"/>
              </a:rPr>
              <a:t>PSA response observed regardless of the presence or absence of </a:t>
            </a:r>
            <a:r>
              <a:rPr lang="en-US" altLang="en-US" sz="2000" i="1">
                <a:solidFill>
                  <a:schemeClr val="bg2"/>
                </a:solidFill>
                <a:latin typeface="+mn-lt"/>
              </a:rPr>
              <a:t>AR</a:t>
            </a:r>
            <a:r>
              <a:rPr lang="en-US" altLang="en-US" sz="2000">
                <a:solidFill>
                  <a:schemeClr val="bg2"/>
                </a:solidFill>
                <a:latin typeface="+mn-lt"/>
              </a:rPr>
              <a:t>-LBD mutations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37D79FA-0AC3-7A7E-4C41-D4023A90517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Rathkopf. Ann Oncol. 2025;36:76.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D64214-944F-5A83-5D5A-C388607E69F2}"/>
              </a:ext>
            </a:extLst>
          </p:cNvPr>
          <p:cNvSpPr txBox="1"/>
          <p:nvPr/>
        </p:nvSpPr>
        <p:spPr bwMode="auto">
          <a:xfrm>
            <a:off x="1083733" y="1513527"/>
            <a:ext cx="55033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PSA Response by </a:t>
            </a:r>
            <a:r>
              <a:rPr kumimoji="0" lang="en-US" sz="16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AR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-LBD</a:t>
            </a:r>
            <a:r>
              <a:rPr kumimoji="0" lang="en-US" sz="16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Status and Dose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70124E-A803-8789-B383-7EE5EEB0C2B2}"/>
              </a:ext>
            </a:extLst>
          </p:cNvPr>
          <p:cNvSpPr txBox="1"/>
          <p:nvPr/>
        </p:nvSpPr>
        <p:spPr bwMode="auto">
          <a:xfrm>
            <a:off x="8038283" y="2732413"/>
            <a:ext cx="36033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rPFS by </a:t>
            </a:r>
            <a:r>
              <a:rPr kumimoji="0" lang="en-US" sz="16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AR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-LBD Status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B458C59-C88B-598B-2109-9119010FD706}"/>
              </a:ext>
            </a:extLst>
          </p:cNvPr>
          <p:cNvCxnSpPr/>
          <p:nvPr/>
        </p:nvCxnSpPr>
        <p:spPr bwMode="auto">
          <a:xfrm>
            <a:off x="1066799" y="2493884"/>
            <a:ext cx="0" cy="3234267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265A620-CC23-97F3-42EE-DA47ED375863}"/>
              </a:ext>
            </a:extLst>
          </p:cNvPr>
          <p:cNvCxnSpPr>
            <a:cxnSpLocks/>
          </p:cNvCxnSpPr>
          <p:nvPr/>
        </p:nvCxnSpPr>
        <p:spPr bwMode="auto">
          <a:xfrm>
            <a:off x="4919132" y="2239884"/>
            <a:ext cx="0" cy="360679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00385F6-BD29-E96B-7D0C-BA9E1B136266}"/>
              </a:ext>
            </a:extLst>
          </p:cNvPr>
          <p:cNvCxnSpPr>
            <a:cxnSpLocks/>
          </p:cNvCxnSpPr>
          <p:nvPr/>
        </p:nvCxnSpPr>
        <p:spPr bwMode="auto">
          <a:xfrm>
            <a:off x="6036732" y="2239884"/>
            <a:ext cx="0" cy="360679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CC46341-C680-48EA-A66C-9080B51E6874}"/>
              </a:ext>
            </a:extLst>
          </p:cNvPr>
          <p:cNvSpPr txBox="1"/>
          <p:nvPr/>
        </p:nvSpPr>
        <p:spPr bwMode="auto">
          <a:xfrm>
            <a:off x="6575866" y="4420316"/>
            <a:ext cx="4268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731A50-7F86-1345-C15D-E67B01833A80}"/>
              </a:ext>
            </a:extLst>
          </p:cNvPr>
          <p:cNvSpPr txBox="1"/>
          <p:nvPr/>
        </p:nvSpPr>
        <p:spPr bwMode="auto">
          <a:xfrm>
            <a:off x="6575866" y="4750450"/>
            <a:ext cx="4268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52EC759-F4E6-5DC1-F1F8-61D9EABDA459}"/>
              </a:ext>
            </a:extLst>
          </p:cNvPr>
          <p:cNvSpPr txBox="1"/>
          <p:nvPr/>
        </p:nvSpPr>
        <p:spPr bwMode="auto">
          <a:xfrm>
            <a:off x="6575866" y="5375753"/>
            <a:ext cx="4268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90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F017E1-163B-DF7A-CDE6-75D0A719DAE4}"/>
              </a:ext>
            </a:extLst>
          </p:cNvPr>
          <p:cNvSpPr txBox="1"/>
          <p:nvPr/>
        </p:nvSpPr>
        <p:spPr bwMode="auto">
          <a:xfrm>
            <a:off x="1066799" y="2179702"/>
            <a:ext cx="38523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LBD WT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493D8C-70E4-98D2-2BBC-C92B92BF0938}"/>
              </a:ext>
            </a:extLst>
          </p:cNvPr>
          <p:cNvSpPr txBox="1"/>
          <p:nvPr/>
        </p:nvSpPr>
        <p:spPr bwMode="auto">
          <a:xfrm>
            <a:off x="4919132" y="2179702"/>
            <a:ext cx="112608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LBD MUT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C1D78B-3D11-198F-FDA9-2F5BCAC28E3F}"/>
              </a:ext>
            </a:extLst>
          </p:cNvPr>
          <p:cNvSpPr txBox="1"/>
          <p:nvPr/>
        </p:nvSpPr>
        <p:spPr bwMode="auto">
          <a:xfrm>
            <a:off x="5995767" y="2179702"/>
            <a:ext cx="11175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Unknown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D6B514-64C5-B5E9-0928-D1F1028D712D}"/>
              </a:ext>
            </a:extLst>
          </p:cNvPr>
          <p:cNvSpPr txBox="1"/>
          <p:nvPr/>
        </p:nvSpPr>
        <p:spPr bwMode="auto">
          <a:xfrm>
            <a:off x="483771" y="2342457"/>
            <a:ext cx="5757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100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4DB7D9F-2EBA-D0CC-BAC9-2CD8AC63786F}"/>
              </a:ext>
            </a:extLst>
          </p:cNvPr>
          <p:cNvCxnSpPr>
            <a:cxnSpLocks/>
          </p:cNvCxnSpPr>
          <p:nvPr/>
        </p:nvCxnSpPr>
        <p:spPr bwMode="auto">
          <a:xfrm flipH="1">
            <a:off x="1007535" y="250132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AEBC35B-A9EC-4F22-ED25-94978D33512E}"/>
              </a:ext>
            </a:extLst>
          </p:cNvPr>
          <p:cNvCxnSpPr>
            <a:cxnSpLocks/>
          </p:cNvCxnSpPr>
          <p:nvPr/>
        </p:nvCxnSpPr>
        <p:spPr bwMode="auto">
          <a:xfrm flipH="1">
            <a:off x="1007535" y="282231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22D8E62-6249-E229-41E8-BDFA848025D8}"/>
              </a:ext>
            </a:extLst>
          </p:cNvPr>
          <p:cNvCxnSpPr>
            <a:cxnSpLocks/>
          </p:cNvCxnSpPr>
          <p:nvPr/>
        </p:nvCxnSpPr>
        <p:spPr bwMode="auto">
          <a:xfrm flipH="1">
            <a:off x="1007535" y="314330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9EB7DC7-3398-7B85-616F-9A1B890840DB}"/>
              </a:ext>
            </a:extLst>
          </p:cNvPr>
          <p:cNvCxnSpPr>
            <a:cxnSpLocks/>
          </p:cNvCxnSpPr>
          <p:nvPr/>
        </p:nvCxnSpPr>
        <p:spPr bwMode="auto">
          <a:xfrm flipH="1">
            <a:off x="1007535" y="346429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7C71B8B-79AA-D611-87A7-4471DA620F84}"/>
              </a:ext>
            </a:extLst>
          </p:cNvPr>
          <p:cNvCxnSpPr>
            <a:cxnSpLocks/>
          </p:cNvCxnSpPr>
          <p:nvPr/>
        </p:nvCxnSpPr>
        <p:spPr bwMode="auto">
          <a:xfrm flipH="1">
            <a:off x="1007535" y="378528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30C30F3-79F4-A212-9C62-B49E195335F4}"/>
              </a:ext>
            </a:extLst>
          </p:cNvPr>
          <p:cNvCxnSpPr>
            <a:cxnSpLocks/>
          </p:cNvCxnSpPr>
          <p:nvPr/>
        </p:nvCxnSpPr>
        <p:spPr bwMode="auto">
          <a:xfrm flipH="1">
            <a:off x="1007535" y="411711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C102BFC-0B47-FE00-7FEB-07716562CB51}"/>
              </a:ext>
            </a:extLst>
          </p:cNvPr>
          <p:cNvCxnSpPr>
            <a:cxnSpLocks/>
          </p:cNvCxnSpPr>
          <p:nvPr/>
        </p:nvCxnSpPr>
        <p:spPr bwMode="auto">
          <a:xfrm flipH="1">
            <a:off x="1007535" y="442726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E3943BB-77FB-FF19-E08C-20D9F4DA7DA0}"/>
              </a:ext>
            </a:extLst>
          </p:cNvPr>
          <p:cNvCxnSpPr>
            <a:cxnSpLocks/>
          </p:cNvCxnSpPr>
          <p:nvPr/>
        </p:nvCxnSpPr>
        <p:spPr bwMode="auto">
          <a:xfrm flipH="1">
            <a:off x="1007535" y="474825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7F7BA8E-9790-5B9F-EB09-EAC15C3C6C6F}"/>
              </a:ext>
            </a:extLst>
          </p:cNvPr>
          <p:cNvCxnSpPr>
            <a:cxnSpLocks/>
          </p:cNvCxnSpPr>
          <p:nvPr/>
        </p:nvCxnSpPr>
        <p:spPr bwMode="auto">
          <a:xfrm flipH="1">
            <a:off x="1007535" y="506924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1651B74-2C8F-F0FD-3124-BD849500BE7F}"/>
              </a:ext>
            </a:extLst>
          </p:cNvPr>
          <p:cNvCxnSpPr>
            <a:cxnSpLocks/>
          </p:cNvCxnSpPr>
          <p:nvPr/>
        </p:nvCxnSpPr>
        <p:spPr bwMode="auto">
          <a:xfrm flipH="1">
            <a:off x="1007535" y="5390232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6DAC0B7-0A58-EE94-CC02-F5D2B086254B}"/>
              </a:ext>
            </a:extLst>
          </p:cNvPr>
          <p:cNvCxnSpPr>
            <a:cxnSpLocks/>
          </p:cNvCxnSpPr>
          <p:nvPr/>
        </p:nvCxnSpPr>
        <p:spPr bwMode="auto">
          <a:xfrm flipH="1">
            <a:off x="1007535" y="5711217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65FF78B-EB71-BF67-A9C0-4BEDEC73C19F}"/>
              </a:ext>
            </a:extLst>
          </p:cNvPr>
          <p:cNvSpPr txBox="1"/>
          <p:nvPr/>
        </p:nvSpPr>
        <p:spPr bwMode="auto">
          <a:xfrm>
            <a:off x="483771" y="2663247"/>
            <a:ext cx="5757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9845E9A-6507-DEE2-5B84-2B0D35BD658B}"/>
              </a:ext>
            </a:extLst>
          </p:cNvPr>
          <p:cNvSpPr txBox="1"/>
          <p:nvPr/>
        </p:nvSpPr>
        <p:spPr bwMode="auto">
          <a:xfrm>
            <a:off x="483771" y="2984037"/>
            <a:ext cx="5757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5789972-A078-7EB4-1F80-12BF1A9AB1FD}"/>
              </a:ext>
            </a:extLst>
          </p:cNvPr>
          <p:cNvSpPr txBox="1"/>
          <p:nvPr/>
        </p:nvSpPr>
        <p:spPr bwMode="auto">
          <a:xfrm>
            <a:off x="483771" y="3304827"/>
            <a:ext cx="5757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4F0E02F-4E85-9334-46F9-18876D1A8BCD}"/>
              </a:ext>
            </a:extLst>
          </p:cNvPr>
          <p:cNvSpPr txBox="1"/>
          <p:nvPr/>
        </p:nvSpPr>
        <p:spPr bwMode="auto">
          <a:xfrm>
            <a:off x="483771" y="3625617"/>
            <a:ext cx="5757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7AE0E52-CCAE-5774-7F13-8EC887D32D17}"/>
              </a:ext>
            </a:extLst>
          </p:cNvPr>
          <p:cNvSpPr txBox="1"/>
          <p:nvPr/>
        </p:nvSpPr>
        <p:spPr bwMode="auto">
          <a:xfrm>
            <a:off x="483771" y="3946407"/>
            <a:ext cx="5757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9A6E106-22FD-B69B-ED45-798E9AEE4A04}"/>
              </a:ext>
            </a:extLst>
          </p:cNvPr>
          <p:cNvSpPr txBox="1"/>
          <p:nvPr/>
        </p:nvSpPr>
        <p:spPr bwMode="auto">
          <a:xfrm>
            <a:off x="384569" y="4267197"/>
            <a:ext cx="6749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-20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5D70889-E1AF-28EA-4A44-3C3EA197A0CA}"/>
              </a:ext>
            </a:extLst>
          </p:cNvPr>
          <p:cNvSpPr txBox="1"/>
          <p:nvPr/>
        </p:nvSpPr>
        <p:spPr bwMode="auto">
          <a:xfrm>
            <a:off x="384569" y="4587987"/>
            <a:ext cx="6749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-40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46ACD79-474B-6B04-F8F8-BEE0E183E26A}"/>
              </a:ext>
            </a:extLst>
          </p:cNvPr>
          <p:cNvSpPr txBox="1"/>
          <p:nvPr/>
        </p:nvSpPr>
        <p:spPr bwMode="auto">
          <a:xfrm>
            <a:off x="384569" y="4908777"/>
            <a:ext cx="6749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-60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62BB69E-C779-5ADB-F14E-032199BB1FE7}"/>
              </a:ext>
            </a:extLst>
          </p:cNvPr>
          <p:cNvSpPr txBox="1"/>
          <p:nvPr/>
        </p:nvSpPr>
        <p:spPr bwMode="auto">
          <a:xfrm>
            <a:off x="384569" y="5229567"/>
            <a:ext cx="6749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-80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AD85152-B583-42BE-0DE1-4F5A319B5A1E}"/>
              </a:ext>
            </a:extLst>
          </p:cNvPr>
          <p:cNvSpPr txBox="1"/>
          <p:nvPr/>
        </p:nvSpPr>
        <p:spPr bwMode="auto">
          <a:xfrm>
            <a:off x="384569" y="5550352"/>
            <a:ext cx="6749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-100</a:t>
            </a:r>
          </a:p>
        </p:txBody>
      </p:sp>
      <p:grpSp>
        <p:nvGrpSpPr>
          <p:cNvPr id="9269" name="Group 9268">
            <a:extLst>
              <a:ext uri="{FF2B5EF4-FFF2-40B4-BE49-F238E27FC236}">
                <a16:creationId xmlns:a16="http://schemas.microsoft.com/office/drawing/2014/main" id="{A4C270B5-E256-6991-0813-E24E4448C5D1}"/>
              </a:ext>
            </a:extLst>
          </p:cNvPr>
          <p:cNvGrpSpPr/>
          <p:nvPr/>
        </p:nvGrpSpPr>
        <p:grpSpPr>
          <a:xfrm>
            <a:off x="1358436" y="1874382"/>
            <a:ext cx="5049309" cy="317696"/>
            <a:chOff x="1162181" y="2089831"/>
            <a:chExt cx="5049309" cy="31769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6BCC63E-BA1F-5214-360D-218A408ACA2C}"/>
                </a:ext>
              </a:extLst>
            </p:cNvPr>
            <p:cNvSpPr txBox="1"/>
            <p:nvPr/>
          </p:nvSpPr>
          <p:spPr bwMode="auto">
            <a:xfrm>
              <a:off x="1162181" y="2093342"/>
              <a:ext cx="7142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Poppins Medium" panose="00000600000000000000" pitchFamily="2" charset="0"/>
                  <a:cs typeface="Poppins Medium" panose="00000600000000000000" pitchFamily="2" charset="0"/>
                </a:rPr>
                <a:t>Dose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1A9EA1B-66C4-2151-CFA6-743892F2D8B0}"/>
                </a:ext>
              </a:extLst>
            </p:cNvPr>
            <p:cNvSpPr txBox="1"/>
            <p:nvPr/>
          </p:nvSpPr>
          <p:spPr bwMode="auto">
            <a:xfrm>
              <a:off x="2066873" y="2089831"/>
              <a:ext cx="133618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400 mg BID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7D01E1C-85B6-BB0A-5708-A0ADA8C8F1AF}"/>
                </a:ext>
              </a:extLst>
            </p:cNvPr>
            <p:cNvSpPr txBox="1"/>
            <p:nvPr/>
          </p:nvSpPr>
          <p:spPr bwMode="auto">
            <a:xfrm>
              <a:off x="3465200" y="2099750"/>
              <a:ext cx="133618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600 mg BID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8DA662E-77E2-ACB4-7E64-262316904DDB}"/>
                </a:ext>
              </a:extLst>
            </p:cNvPr>
            <p:cNvSpPr txBox="1"/>
            <p:nvPr/>
          </p:nvSpPr>
          <p:spPr bwMode="auto">
            <a:xfrm>
              <a:off x="4875309" y="2099750"/>
              <a:ext cx="133618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900 mg BID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C39DF02-F84A-EADB-58C1-45182EEB439A}"/>
                </a:ext>
              </a:extLst>
            </p:cNvPr>
            <p:cNvSpPr/>
            <p:nvPr/>
          </p:nvSpPr>
          <p:spPr bwMode="auto">
            <a:xfrm>
              <a:off x="1955133" y="2164926"/>
              <a:ext cx="132877" cy="132877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FCCF400-9820-3B58-4E13-4F4B05769380}"/>
                </a:ext>
              </a:extLst>
            </p:cNvPr>
            <p:cNvSpPr/>
            <p:nvPr/>
          </p:nvSpPr>
          <p:spPr bwMode="auto">
            <a:xfrm>
              <a:off x="3380367" y="2164926"/>
              <a:ext cx="132877" cy="132877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90734C86-BC85-44FC-2C8A-3B4754C5AEAD}"/>
                </a:ext>
              </a:extLst>
            </p:cNvPr>
            <p:cNvSpPr/>
            <p:nvPr/>
          </p:nvSpPr>
          <p:spPr bwMode="auto">
            <a:xfrm>
              <a:off x="4767139" y="2164926"/>
              <a:ext cx="132877" cy="132877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0E8FAFFA-7BDF-D915-0B33-D4ABA085B7BC}"/>
              </a:ext>
            </a:extLst>
          </p:cNvPr>
          <p:cNvSpPr/>
          <p:nvPr/>
        </p:nvSpPr>
        <p:spPr bwMode="auto">
          <a:xfrm>
            <a:off x="1113375" y="2594952"/>
            <a:ext cx="64008" cy="1522153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C03F8F6-98A9-6A6F-DC08-FBA3A71660C1}"/>
              </a:ext>
            </a:extLst>
          </p:cNvPr>
          <p:cNvSpPr/>
          <p:nvPr/>
        </p:nvSpPr>
        <p:spPr bwMode="auto">
          <a:xfrm>
            <a:off x="1525690" y="3704754"/>
            <a:ext cx="64008" cy="41235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1EB37B2-0C47-8202-3BCF-337F6D46C116}"/>
              </a:ext>
            </a:extLst>
          </p:cNvPr>
          <p:cNvSpPr/>
          <p:nvPr/>
        </p:nvSpPr>
        <p:spPr bwMode="auto">
          <a:xfrm>
            <a:off x="1608153" y="3704720"/>
            <a:ext cx="64008" cy="41235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EB35C4F-626F-0F05-18E0-BA1D2C3B79E7}"/>
              </a:ext>
            </a:extLst>
          </p:cNvPr>
          <p:cNvSpPr/>
          <p:nvPr/>
        </p:nvSpPr>
        <p:spPr bwMode="auto">
          <a:xfrm>
            <a:off x="1938005" y="3879259"/>
            <a:ext cx="64008" cy="237814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5CE9EC2-47B1-5798-54F1-32FD188F1734}"/>
              </a:ext>
            </a:extLst>
          </p:cNvPr>
          <p:cNvSpPr/>
          <p:nvPr/>
        </p:nvSpPr>
        <p:spPr bwMode="auto">
          <a:xfrm>
            <a:off x="2267852" y="4094566"/>
            <a:ext cx="64008" cy="18288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1BA769C-5BD2-E835-C9CA-80941B7AD8D7}"/>
              </a:ext>
            </a:extLst>
          </p:cNvPr>
          <p:cNvSpPr/>
          <p:nvPr/>
        </p:nvSpPr>
        <p:spPr bwMode="auto">
          <a:xfrm>
            <a:off x="2102931" y="3978016"/>
            <a:ext cx="64008" cy="139056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862C657-6801-5D50-2A47-B47F6F626E9B}"/>
              </a:ext>
            </a:extLst>
          </p:cNvPr>
          <p:cNvSpPr/>
          <p:nvPr/>
        </p:nvSpPr>
        <p:spPr bwMode="auto">
          <a:xfrm>
            <a:off x="1195838" y="3341090"/>
            <a:ext cx="64008" cy="78028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9C4238C-03DF-4251-44EF-3DCE7326B803}"/>
              </a:ext>
            </a:extLst>
          </p:cNvPr>
          <p:cNvSpPr/>
          <p:nvPr/>
        </p:nvSpPr>
        <p:spPr bwMode="auto">
          <a:xfrm>
            <a:off x="1278301" y="3558111"/>
            <a:ext cx="64008" cy="56326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16" name="Rectangle 9215">
            <a:extLst>
              <a:ext uri="{FF2B5EF4-FFF2-40B4-BE49-F238E27FC236}">
                <a16:creationId xmlns:a16="http://schemas.microsoft.com/office/drawing/2014/main" id="{D319D6D7-9CFC-F548-12A3-E006B28C3D7D}"/>
              </a:ext>
            </a:extLst>
          </p:cNvPr>
          <p:cNvSpPr/>
          <p:nvPr/>
        </p:nvSpPr>
        <p:spPr bwMode="auto">
          <a:xfrm>
            <a:off x="1360764" y="3691959"/>
            <a:ext cx="64008" cy="42089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17" name="Rectangle 9216">
            <a:extLst>
              <a:ext uri="{FF2B5EF4-FFF2-40B4-BE49-F238E27FC236}">
                <a16:creationId xmlns:a16="http://schemas.microsoft.com/office/drawing/2014/main" id="{52524A72-9559-B212-9309-B4C19F64406A}"/>
              </a:ext>
            </a:extLst>
          </p:cNvPr>
          <p:cNvSpPr/>
          <p:nvPr/>
        </p:nvSpPr>
        <p:spPr bwMode="auto">
          <a:xfrm>
            <a:off x="1855542" y="3841766"/>
            <a:ext cx="64008" cy="27108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19" name="Rectangle 9218">
            <a:extLst>
              <a:ext uri="{FF2B5EF4-FFF2-40B4-BE49-F238E27FC236}">
                <a16:creationId xmlns:a16="http://schemas.microsoft.com/office/drawing/2014/main" id="{2213884C-754E-807F-2500-A8E316360EFF}"/>
              </a:ext>
            </a:extLst>
          </p:cNvPr>
          <p:cNvSpPr/>
          <p:nvPr/>
        </p:nvSpPr>
        <p:spPr bwMode="auto">
          <a:xfrm>
            <a:off x="2020468" y="3916533"/>
            <a:ext cx="64008" cy="20053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0" name="Rectangle 9219">
            <a:extLst>
              <a:ext uri="{FF2B5EF4-FFF2-40B4-BE49-F238E27FC236}">
                <a16:creationId xmlns:a16="http://schemas.microsoft.com/office/drawing/2014/main" id="{92D00A02-B2A9-B764-6C42-CFC1D2F3EB00}"/>
              </a:ext>
            </a:extLst>
          </p:cNvPr>
          <p:cNvSpPr/>
          <p:nvPr/>
        </p:nvSpPr>
        <p:spPr bwMode="auto">
          <a:xfrm>
            <a:off x="2185394" y="4038723"/>
            <a:ext cx="64008" cy="7413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2" name="Rectangle 9221">
            <a:extLst>
              <a:ext uri="{FF2B5EF4-FFF2-40B4-BE49-F238E27FC236}">
                <a16:creationId xmlns:a16="http://schemas.microsoft.com/office/drawing/2014/main" id="{81251971-8B1D-9B9B-FAFC-A55961D36071}"/>
              </a:ext>
            </a:extLst>
          </p:cNvPr>
          <p:cNvSpPr/>
          <p:nvPr/>
        </p:nvSpPr>
        <p:spPr bwMode="auto">
          <a:xfrm>
            <a:off x="1443227" y="3701671"/>
            <a:ext cx="64008" cy="419699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3" name="Rectangle 9222">
            <a:extLst>
              <a:ext uri="{FF2B5EF4-FFF2-40B4-BE49-F238E27FC236}">
                <a16:creationId xmlns:a16="http://schemas.microsoft.com/office/drawing/2014/main" id="{8204D88B-5BD7-2AE4-1F18-B96BC1168E73}"/>
              </a:ext>
            </a:extLst>
          </p:cNvPr>
          <p:cNvSpPr/>
          <p:nvPr/>
        </p:nvSpPr>
        <p:spPr bwMode="auto">
          <a:xfrm>
            <a:off x="1690616" y="3724975"/>
            <a:ext cx="64008" cy="387880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4" name="Rectangle 9223">
            <a:extLst>
              <a:ext uri="{FF2B5EF4-FFF2-40B4-BE49-F238E27FC236}">
                <a16:creationId xmlns:a16="http://schemas.microsoft.com/office/drawing/2014/main" id="{B432DA62-5E3F-28BF-92BF-8784DF502EDD}"/>
              </a:ext>
            </a:extLst>
          </p:cNvPr>
          <p:cNvSpPr/>
          <p:nvPr/>
        </p:nvSpPr>
        <p:spPr bwMode="auto">
          <a:xfrm>
            <a:off x="1773079" y="3795335"/>
            <a:ext cx="64008" cy="326036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88F6BAAD-FA11-6C37-7A0A-8243EECF080E}"/>
              </a:ext>
            </a:extLst>
          </p:cNvPr>
          <p:cNvSpPr/>
          <p:nvPr/>
        </p:nvSpPr>
        <p:spPr bwMode="auto">
          <a:xfrm>
            <a:off x="2434401" y="4114270"/>
            <a:ext cx="64008" cy="4571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6" name="Rectangle 9225">
            <a:extLst>
              <a:ext uri="{FF2B5EF4-FFF2-40B4-BE49-F238E27FC236}">
                <a16:creationId xmlns:a16="http://schemas.microsoft.com/office/drawing/2014/main" id="{662FD0AF-13A2-20F9-E9E6-399CF57C002E}"/>
              </a:ext>
            </a:extLst>
          </p:cNvPr>
          <p:cNvSpPr/>
          <p:nvPr/>
        </p:nvSpPr>
        <p:spPr bwMode="auto">
          <a:xfrm>
            <a:off x="2517204" y="4119954"/>
            <a:ext cx="64008" cy="14429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3E47CD73-AB01-BC84-C0FF-A99CAE1428E5}"/>
              </a:ext>
            </a:extLst>
          </p:cNvPr>
          <p:cNvSpPr/>
          <p:nvPr/>
        </p:nvSpPr>
        <p:spPr bwMode="auto">
          <a:xfrm>
            <a:off x="2682810" y="4123111"/>
            <a:ext cx="64008" cy="1756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8" name="Rectangle 9227">
            <a:extLst>
              <a:ext uri="{FF2B5EF4-FFF2-40B4-BE49-F238E27FC236}">
                <a16:creationId xmlns:a16="http://schemas.microsoft.com/office/drawing/2014/main" id="{18878F05-2435-5457-85F2-C4DD9FC54271}"/>
              </a:ext>
            </a:extLst>
          </p:cNvPr>
          <p:cNvSpPr/>
          <p:nvPr/>
        </p:nvSpPr>
        <p:spPr bwMode="auto">
          <a:xfrm>
            <a:off x="2600007" y="4122699"/>
            <a:ext cx="64008" cy="17158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9" name="Rectangle 9228">
            <a:extLst>
              <a:ext uri="{FF2B5EF4-FFF2-40B4-BE49-F238E27FC236}">
                <a16:creationId xmlns:a16="http://schemas.microsoft.com/office/drawing/2014/main" id="{70331937-1456-4689-8183-5339DA65749E}"/>
              </a:ext>
            </a:extLst>
          </p:cNvPr>
          <p:cNvSpPr/>
          <p:nvPr/>
        </p:nvSpPr>
        <p:spPr bwMode="auto">
          <a:xfrm>
            <a:off x="2848416" y="4119954"/>
            <a:ext cx="64008" cy="21884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0" name="Rectangle 9229">
            <a:extLst>
              <a:ext uri="{FF2B5EF4-FFF2-40B4-BE49-F238E27FC236}">
                <a16:creationId xmlns:a16="http://schemas.microsoft.com/office/drawing/2014/main" id="{FF566B25-8038-029B-D5B2-A2DFF6F26193}"/>
              </a:ext>
            </a:extLst>
          </p:cNvPr>
          <p:cNvSpPr/>
          <p:nvPr/>
        </p:nvSpPr>
        <p:spPr bwMode="auto">
          <a:xfrm>
            <a:off x="3014022" y="4121370"/>
            <a:ext cx="64008" cy="35279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1" name="Rectangle 9230">
            <a:extLst>
              <a:ext uri="{FF2B5EF4-FFF2-40B4-BE49-F238E27FC236}">
                <a16:creationId xmlns:a16="http://schemas.microsoft.com/office/drawing/2014/main" id="{C16E5024-9DE3-9190-68A1-5390BE17DAAF}"/>
              </a:ext>
            </a:extLst>
          </p:cNvPr>
          <p:cNvSpPr/>
          <p:nvPr/>
        </p:nvSpPr>
        <p:spPr bwMode="auto">
          <a:xfrm>
            <a:off x="3262431" y="4119954"/>
            <a:ext cx="64008" cy="51287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2" name="Rectangle 9231">
            <a:extLst>
              <a:ext uri="{FF2B5EF4-FFF2-40B4-BE49-F238E27FC236}">
                <a16:creationId xmlns:a16="http://schemas.microsoft.com/office/drawing/2014/main" id="{93CD0504-624D-A4E1-16BE-218F2F8B39B1}"/>
              </a:ext>
            </a:extLst>
          </p:cNvPr>
          <p:cNvSpPr/>
          <p:nvPr/>
        </p:nvSpPr>
        <p:spPr bwMode="auto">
          <a:xfrm>
            <a:off x="4090461" y="4121371"/>
            <a:ext cx="64008" cy="112098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3" name="Rectangle 9232">
            <a:extLst>
              <a:ext uri="{FF2B5EF4-FFF2-40B4-BE49-F238E27FC236}">
                <a16:creationId xmlns:a16="http://schemas.microsoft.com/office/drawing/2014/main" id="{164F50ED-6DC7-E83E-7EC0-C9FB59031014}"/>
              </a:ext>
            </a:extLst>
          </p:cNvPr>
          <p:cNvSpPr/>
          <p:nvPr/>
        </p:nvSpPr>
        <p:spPr bwMode="auto">
          <a:xfrm>
            <a:off x="4752895" y="4121370"/>
            <a:ext cx="64008" cy="157208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4" name="Rectangle 9233">
            <a:extLst>
              <a:ext uri="{FF2B5EF4-FFF2-40B4-BE49-F238E27FC236}">
                <a16:creationId xmlns:a16="http://schemas.microsoft.com/office/drawing/2014/main" id="{9DB79B4F-A1FF-5395-F415-250C69A764D9}"/>
              </a:ext>
            </a:extLst>
          </p:cNvPr>
          <p:cNvSpPr/>
          <p:nvPr/>
        </p:nvSpPr>
        <p:spPr bwMode="auto">
          <a:xfrm>
            <a:off x="4587279" y="4112855"/>
            <a:ext cx="64008" cy="146283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5" name="Rectangle 9234">
            <a:extLst>
              <a:ext uri="{FF2B5EF4-FFF2-40B4-BE49-F238E27FC236}">
                <a16:creationId xmlns:a16="http://schemas.microsoft.com/office/drawing/2014/main" id="{CA1EDF1F-E1E6-A2B6-9B5D-07B7C12A69B1}"/>
              </a:ext>
            </a:extLst>
          </p:cNvPr>
          <p:cNvSpPr/>
          <p:nvPr/>
        </p:nvSpPr>
        <p:spPr bwMode="auto">
          <a:xfrm>
            <a:off x="2931219" y="4112853"/>
            <a:ext cx="64008" cy="34400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6" name="Rectangle 9235">
            <a:extLst>
              <a:ext uri="{FF2B5EF4-FFF2-40B4-BE49-F238E27FC236}">
                <a16:creationId xmlns:a16="http://schemas.microsoft.com/office/drawing/2014/main" id="{4254DE22-5255-8C9F-E8CA-67EB279C1F32}"/>
              </a:ext>
            </a:extLst>
          </p:cNvPr>
          <p:cNvSpPr/>
          <p:nvPr/>
        </p:nvSpPr>
        <p:spPr bwMode="auto">
          <a:xfrm>
            <a:off x="3676446" y="4119955"/>
            <a:ext cx="64008" cy="715533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7" name="Rectangle 9236">
            <a:extLst>
              <a:ext uri="{FF2B5EF4-FFF2-40B4-BE49-F238E27FC236}">
                <a16:creationId xmlns:a16="http://schemas.microsoft.com/office/drawing/2014/main" id="{20AF0D37-DDDC-18F2-D4DA-4A42C8C690A0}"/>
              </a:ext>
            </a:extLst>
          </p:cNvPr>
          <p:cNvSpPr/>
          <p:nvPr/>
        </p:nvSpPr>
        <p:spPr bwMode="auto">
          <a:xfrm>
            <a:off x="3759249" y="4119956"/>
            <a:ext cx="64008" cy="755588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8" name="Rectangle 9237">
            <a:extLst>
              <a:ext uri="{FF2B5EF4-FFF2-40B4-BE49-F238E27FC236}">
                <a16:creationId xmlns:a16="http://schemas.microsoft.com/office/drawing/2014/main" id="{D5B2F4B6-57D2-9E51-58D5-5F631EB1D548}"/>
              </a:ext>
            </a:extLst>
          </p:cNvPr>
          <p:cNvSpPr/>
          <p:nvPr/>
        </p:nvSpPr>
        <p:spPr bwMode="auto">
          <a:xfrm>
            <a:off x="4338870" y="4113617"/>
            <a:ext cx="64008" cy="1285986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9" name="Rectangle 9238">
            <a:extLst>
              <a:ext uri="{FF2B5EF4-FFF2-40B4-BE49-F238E27FC236}">
                <a16:creationId xmlns:a16="http://schemas.microsoft.com/office/drawing/2014/main" id="{246B2B05-549A-7653-0D8B-91572D29C12C}"/>
              </a:ext>
            </a:extLst>
          </p:cNvPr>
          <p:cNvSpPr/>
          <p:nvPr/>
        </p:nvSpPr>
        <p:spPr bwMode="auto">
          <a:xfrm>
            <a:off x="4421673" y="4112844"/>
            <a:ext cx="64008" cy="1351548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40" name="Rectangle 9239">
            <a:extLst>
              <a:ext uri="{FF2B5EF4-FFF2-40B4-BE49-F238E27FC236}">
                <a16:creationId xmlns:a16="http://schemas.microsoft.com/office/drawing/2014/main" id="{BAE0BA0D-FE73-9FF1-31BD-4072986EDAAF}"/>
              </a:ext>
            </a:extLst>
          </p:cNvPr>
          <p:cNvSpPr/>
          <p:nvPr/>
        </p:nvSpPr>
        <p:spPr bwMode="auto">
          <a:xfrm>
            <a:off x="2765613" y="4119954"/>
            <a:ext cx="64008" cy="209577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41" name="Rectangle 9240">
            <a:extLst>
              <a:ext uri="{FF2B5EF4-FFF2-40B4-BE49-F238E27FC236}">
                <a16:creationId xmlns:a16="http://schemas.microsoft.com/office/drawing/2014/main" id="{D07CCD9A-3EF5-C0EF-2B15-79CBFC175049}"/>
              </a:ext>
            </a:extLst>
          </p:cNvPr>
          <p:cNvSpPr/>
          <p:nvPr/>
        </p:nvSpPr>
        <p:spPr bwMode="auto">
          <a:xfrm>
            <a:off x="3096825" y="4112854"/>
            <a:ext cx="64008" cy="395580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42" name="Rectangle 9241">
            <a:extLst>
              <a:ext uri="{FF2B5EF4-FFF2-40B4-BE49-F238E27FC236}">
                <a16:creationId xmlns:a16="http://schemas.microsoft.com/office/drawing/2014/main" id="{E08623DC-E6EF-59BA-9037-DBF97DD8A971}"/>
              </a:ext>
            </a:extLst>
          </p:cNvPr>
          <p:cNvSpPr/>
          <p:nvPr/>
        </p:nvSpPr>
        <p:spPr bwMode="auto">
          <a:xfrm>
            <a:off x="3179628" y="4112853"/>
            <a:ext cx="64008" cy="412634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43" name="Rectangle 9242">
            <a:extLst>
              <a:ext uri="{FF2B5EF4-FFF2-40B4-BE49-F238E27FC236}">
                <a16:creationId xmlns:a16="http://schemas.microsoft.com/office/drawing/2014/main" id="{647D8A67-7FF5-DBC4-A1EA-662EBAB6B092}"/>
              </a:ext>
            </a:extLst>
          </p:cNvPr>
          <p:cNvSpPr/>
          <p:nvPr/>
        </p:nvSpPr>
        <p:spPr bwMode="auto">
          <a:xfrm>
            <a:off x="3593643" y="4112853"/>
            <a:ext cx="64008" cy="708346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44" name="Rectangle 9243">
            <a:extLst>
              <a:ext uri="{FF2B5EF4-FFF2-40B4-BE49-F238E27FC236}">
                <a16:creationId xmlns:a16="http://schemas.microsoft.com/office/drawing/2014/main" id="{BA8DFB54-9E5D-6EB1-915F-3C979A09F724}"/>
              </a:ext>
            </a:extLst>
          </p:cNvPr>
          <p:cNvSpPr/>
          <p:nvPr/>
        </p:nvSpPr>
        <p:spPr bwMode="auto">
          <a:xfrm>
            <a:off x="3345234" y="4112852"/>
            <a:ext cx="64008" cy="537227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45" name="Rectangle 9244">
            <a:extLst>
              <a:ext uri="{FF2B5EF4-FFF2-40B4-BE49-F238E27FC236}">
                <a16:creationId xmlns:a16="http://schemas.microsoft.com/office/drawing/2014/main" id="{520B07F2-0C12-E043-8835-3CD6CE760037}"/>
              </a:ext>
            </a:extLst>
          </p:cNvPr>
          <p:cNvSpPr/>
          <p:nvPr/>
        </p:nvSpPr>
        <p:spPr bwMode="auto">
          <a:xfrm>
            <a:off x="3428037" y="4119956"/>
            <a:ext cx="64008" cy="557054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46" name="Rectangle 9245">
            <a:extLst>
              <a:ext uri="{FF2B5EF4-FFF2-40B4-BE49-F238E27FC236}">
                <a16:creationId xmlns:a16="http://schemas.microsoft.com/office/drawing/2014/main" id="{30B77F85-4036-CB47-F5E7-06CDDCA9FC11}"/>
              </a:ext>
            </a:extLst>
          </p:cNvPr>
          <p:cNvSpPr/>
          <p:nvPr/>
        </p:nvSpPr>
        <p:spPr bwMode="auto">
          <a:xfrm>
            <a:off x="3510840" y="4119955"/>
            <a:ext cx="64008" cy="593184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47" name="Rectangle 9246">
            <a:extLst>
              <a:ext uri="{FF2B5EF4-FFF2-40B4-BE49-F238E27FC236}">
                <a16:creationId xmlns:a16="http://schemas.microsoft.com/office/drawing/2014/main" id="{95ABDFEF-073F-693D-FBF4-2E9636ED2C95}"/>
              </a:ext>
            </a:extLst>
          </p:cNvPr>
          <p:cNvSpPr/>
          <p:nvPr/>
        </p:nvSpPr>
        <p:spPr bwMode="auto">
          <a:xfrm>
            <a:off x="3842052" y="4119955"/>
            <a:ext cx="64008" cy="903716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48" name="Rectangle 9247">
            <a:extLst>
              <a:ext uri="{FF2B5EF4-FFF2-40B4-BE49-F238E27FC236}">
                <a16:creationId xmlns:a16="http://schemas.microsoft.com/office/drawing/2014/main" id="{FACAB1C6-8F12-8516-F1A7-0C2F98A52F28}"/>
              </a:ext>
            </a:extLst>
          </p:cNvPr>
          <p:cNvSpPr/>
          <p:nvPr/>
        </p:nvSpPr>
        <p:spPr bwMode="auto">
          <a:xfrm>
            <a:off x="3924855" y="4112853"/>
            <a:ext cx="64008" cy="1033070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49" name="Rectangle 9248">
            <a:extLst>
              <a:ext uri="{FF2B5EF4-FFF2-40B4-BE49-F238E27FC236}">
                <a16:creationId xmlns:a16="http://schemas.microsoft.com/office/drawing/2014/main" id="{68D08848-AC9C-F5B6-91A9-242757916B4C}"/>
              </a:ext>
            </a:extLst>
          </p:cNvPr>
          <p:cNvSpPr/>
          <p:nvPr/>
        </p:nvSpPr>
        <p:spPr bwMode="auto">
          <a:xfrm>
            <a:off x="4007658" y="4119955"/>
            <a:ext cx="64008" cy="1033070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50" name="Rectangle 9249">
            <a:extLst>
              <a:ext uri="{FF2B5EF4-FFF2-40B4-BE49-F238E27FC236}">
                <a16:creationId xmlns:a16="http://schemas.microsoft.com/office/drawing/2014/main" id="{E4F807FC-5457-05D5-24CF-83C293102027}"/>
              </a:ext>
            </a:extLst>
          </p:cNvPr>
          <p:cNvSpPr/>
          <p:nvPr/>
        </p:nvSpPr>
        <p:spPr bwMode="auto">
          <a:xfrm>
            <a:off x="4256067" y="4119955"/>
            <a:ext cx="64008" cy="1177365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51" name="Rectangle 9250">
            <a:extLst>
              <a:ext uri="{FF2B5EF4-FFF2-40B4-BE49-F238E27FC236}">
                <a16:creationId xmlns:a16="http://schemas.microsoft.com/office/drawing/2014/main" id="{8E7D8435-C26B-DAB1-0788-24EC62F8C22C}"/>
              </a:ext>
            </a:extLst>
          </p:cNvPr>
          <p:cNvSpPr/>
          <p:nvPr/>
        </p:nvSpPr>
        <p:spPr bwMode="auto">
          <a:xfrm>
            <a:off x="4173264" y="4119955"/>
            <a:ext cx="64008" cy="1122404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52" name="Rectangle 9251">
            <a:extLst>
              <a:ext uri="{FF2B5EF4-FFF2-40B4-BE49-F238E27FC236}">
                <a16:creationId xmlns:a16="http://schemas.microsoft.com/office/drawing/2014/main" id="{FB24F1AB-A6C5-5311-3D6E-BC2007E2D9F8}"/>
              </a:ext>
            </a:extLst>
          </p:cNvPr>
          <p:cNvSpPr/>
          <p:nvPr/>
        </p:nvSpPr>
        <p:spPr bwMode="auto">
          <a:xfrm>
            <a:off x="4504476" y="4119955"/>
            <a:ext cx="64008" cy="1405057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53" name="Rectangle 9252">
            <a:extLst>
              <a:ext uri="{FF2B5EF4-FFF2-40B4-BE49-F238E27FC236}">
                <a16:creationId xmlns:a16="http://schemas.microsoft.com/office/drawing/2014/main" id="{CCAB1136-74C2-63AF-04CA-FDA273040ADB}"/>
              </a:ext>
            </a:extLst>
          </p:cNvPr>
          <p:cNvSpPr/>
          <p:nvPr/>
        </p:nvSpPr>
        <p:spPr bwMode="auto">
          <a:xfrm>
            <a:off x="4670082" y="4119956"/>
            <a:ext cx="64008" cy="1538552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54" name="Rectangle 9253">
            <a:extLst>
              <a:ext uri="{FF2B5EF4-FFF2-40B4-BE49-F238E27FC236}">
                <a16:creationId xmlns:a16="http://schemas.microsoft.com/office/drawing/2014/main" id="{FC640079-FF0D-95AD-0EDB-6BB38E6FA549}"/>
              </a:ext>
            </a:extLst>
          </p:cNvPr>
          <p:cNvSpPr/>
          <p:nvPr/>
        </p:nvSpPr>
        <p:spPr bwMode="auto">
          <a:xfrm>
            <a:off x="5120804" y="4112853"/>
            <a:ext cx="64008" cy="6940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55" name="Rectangle 9254">
            <a:extLst>
              <a:ext uri="{FF2B5EF4-FFF2-40B4-BE49-F238E27FC236}">
                <a16:creationId xmlns:a16="http://schemas.microsoft.com/office/drawing/2014/main" id="{369D4B4A-532F-A0F9-2AF0-2170EEBCBD82}"/>
              </a:ext>
            </a:extLst>
          </p:cNvPr>
          <p:cNvSpPr/>
          <p:nvPr/>
        </p:nvSpPr>
        <p:spPr bwMode="auto">
          <a:xfrm>
            <a:off x="5696008" y="4119955"/>
            <a:ext cx="64008" cy="133451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56" name="Rectangle 9255">
            <a:extLst>
              <a:ext uri="{FF2B5EF4-FFF2-40B4-BE49-F238E27FC236}">
                <a16:creationId xmlns:a16="http://schemas.microsoft.com/office/drawing/2014/main" id="{DC956FD8-BB65-B891-5CC4-CDAE9B84DF9C}"/>
              </a:ext>
            </a:extLst>
          </p:cNvPr>
          <p:cNvSpPr/>
          <p:nvPr/>
        </p:nvSpPr>
        <p:spPr bwMode="auto">
          <a:xfrm>
            <a:off x="5860352" y="4119956"/>
            <a:ext cx="64008" cy="160819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57" name="Rectangle 9256">
            <a:extLst>
              <a:ext uri="{FF2B5EF4-FFF2-40B4-BE49-F238E27FC236}">
                <a16:creationId xmlns:a16="http://schemas.microsoft.com/office/drawing/2014/main" id="{C1041AB2-C991-F71C-4A80-7A965F7AAF1B}"/>
              </a:ext>
            </a:extLst>
          </p:cNvPr>
          <p:cNvSpPr/>
          <p:nvPr/>
        </p:nvSpPr>
        <p:spPr bwMode="auto">
          <a:xfrm>
            <a:off x="5202976" y="4119955"/>
            <a:ext cx="64008" cy="416343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58" name="Rectangle 9257">
            <a:extLst>
              <a:ext uri="{FF2B5EF4-FFF2-40B4-BE49-F238E27FC236}">
                <a16:creationId xmlns:a16="http://schemas.microsoft.com/office/drawing/2014/main" id="{B79A917F-622E-6B29-8057-52DE6D099F17}"/>
              </a:ext>
            </a:extLst>
          </p:cNvPr>
          <p:cNvSpPr/>
          <p:nvPr/>
        </p:nvSpPr>
        <p:spPr bwMode="auto">
          <a:xfrm>
            <a:off x="5285148" y="4119956"/>
            <a:ext cx="64008" cy="579236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59" name="Rectangle 9258">
            <a:extLst>
              <a:ext uri="{FF2B5EF4-FFF2-40B4-BE49-F238E27FC236}">
                <a16:creationId xmlns:a16="http://schemas.microsoft.com/office/drawing/2014/main" id="{7E57E988-B100-6CBB-A994-C700AD46A0F1}"/>
              </a:ext>
            </a:extLst>
          </p:cNvPr>
          <p:cNvSpPr/>
          <p:nvPr/>
        </p:nvSpPr>
        <p:spPr bwMode="auto">
          <a:xfrm>
            <a:off x="5367320" y="4119955"/>
            <a:ext cx="64008" cy="634531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60" name="Rectangle 9259">
            <a:extLst>
              <a:ext uri="{FF2B5EF4-FFF2-40B4-BE49-F238E27FC236}">
                <a16:creationId xmlns:a16="http://schemas.microsoft.com/office/drawing/2014/main" id="{F2D0DC3F-DCCE-9967-5F00-EC9C2054CD5F}"/>
              </a:ext>
            </a:extLst>
          </p:cNvPr>
          <p:cNvSpPr/>
          <p:nvPr/>
        </p:nvSpPr>
        <p:spPr bwMode="auto">
          <a:xfrm>
            <a:off x="5531664" y="4119955"/>
            <a:ext cx="64008" cy="1005701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61" name="Rectangle 9260">
            <a:extLst>
              <a:ext uri="{FF2B5EF4-FFF2-40B4-BE49-F238E27FC236}">
                <a16:creationId xmlns:a16="http://schemas.microsoft.com/office/drawing/2014/main" id="{7DFBB887-D11D-EA00-654F-1EBFF2B8B55F}"/>
              </a:ext>
            </a:extLst>
          </p:cNvPr>
          <p:cNvSpPr/>
          <p:nvPr/>
        </p:nvSpPr>
        <p:spPr bwMode="auto">
          <a:xfrm>
            <a:off x="5449492" y="4119954"/>
            <a:ext cx="64008" cy="953565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62" name="Rectangle 9261">
            <a:extLst>
              <a:ext uri="{FF2B5EF4-FFF2-40B4-BE49-F238E27FC236}">
                <a16:creationId xmlns:a16="http://schemas.microsoft.com/office/drawing/2014/main" id="{3D624019-F51C-0471-41AD-7708765037DD}"/>
              </a:ext>
            </a:extLst>
          </p:cNvPr>
          <p:cNvSpPr/>
          <p:nvPr/>
        </p:nvSpPr>
        <p:spPr bwMode="auto">
          <a:xfrm>
            <a:off x="5778180" y="4119956"/>
            <a:ext cx="64008" cy="1483812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63" name="Rectangle 9262">
            <a:extLst>
              <a:ext uri="{FF2B5EF4-FFF2-40B4-BE49-F238E27FC236}">
                <a16:creationId xmlns:a16="http://schemas.microsoft.com/office/drawing/2014/main" id="{18D19323-ADF0-5FEA-E740-14C2282674A0}"/>
              </a:ext>
            </a:extLst>
          </p:cNvPr>
          <p:cNvSpPr/>
          <p:nvPr/>
        </p:nvSpPr>
        <p:spPr bwMode="auto">
          <a:xfrm>
            <a:off x="5613836" y="4112853"/>
            <a:ext cx="64008" cy="1072630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64" name="Rectangle 9263">
            <a:extLst>
              <a:ext uri="{FF2B5EF4-FFF2-40B4-BE49-F238E27FC236}">
                <a16:creationId xmlns:a16="http://schemas.microsoft.com/office/drawing/2014/main" id="{64A547B7-07AC-7C60-1FA3-4B113BC33C3E}"/>
              </a:ext>
            </a:extLst>
          </p:cNvPr>
          <p:cNvSpPr/>
          <p:nvPr/>
        </p:nvSpPr>
        <p:spPr bwMode="auto">
          <a:xfrm>
            <a:off x="6150036" y="4119955"/>
            <a:ext cx="64008" cy="21357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65" name="Rectangle 9264">
            <a:extLst>
              <a:ext uri="{FF2B5EF4-FFF2-40B4-BE49-F238E27FC236}">
                <a16:creationId xmlns:a16="http://schemas.microsoft.com/office/drawing/2014/main" id="{DFAA282D-4DDD-D084-4449-5D4533A9CB34}"/>
              </a:ext>
            </a:extLst>
          </p:cNvPr>
          <p:cNvSpPr/>
          <p:nvPr/>
        </p:nvSpPr>
        <p:spPr bwMode="auto">
          <a:xfrm>
            <a:off x="6399538" y="4112853"/>
            <a:ext cx="64008" cy="926181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66" name="Rectangle 9265">
            <a:extLst>
              <a:ext uri="{FF2B5EF4-FFF2-40B4-BE49-F238E27FC236}">
                <a16:creationId xmlns:a16="http://schemas.microsoft.com/office/drawing/2014/main" id="{0D9CB5CF-5C6B-8543-6FCC-8BC47A189A4D}"/>
              </a:ext>
            </a:extLst>
          </p:cNvPr>
          <p:cNvSpPr/>
          <p:nvPr/>
        </p:nvSpPr>
        <p:spPr bwMode="auto">
          <a:xfrm>
            <a:off x="6316370" y="4112853"/>
            <a:ext cx="64008" cy="750389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67" name="Rectangle 9266">
            <a:extLst>
              <a:ext uri="{FF2B5EF4-FFF2-40B4-BE49-F238E27FC236}">
                <a16:creationId xmlns:a16="http://schemas.microsoft.com/office/drawing/2014/main" id="{0D94BC98-B873-C42F-E6F5-8AEAD79A11B0}"/>
              </a:ext>
            </a:extLst>
          </p:cNvPr>
          <p:cNvSpPr/>
          <p:nvPr/>
        </p:nvSpPr>
        <p:spPr bwMode="auto">
          <a:xfrm>
            <a:off x="6233203" y="4112853"/>
            <a:ext cx="64008" cy="301670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268" name="Group 9267">
            <a:extLst>
              <a:ext uri="{FF2B5EF4-FFF2-40B4-BE49-F238E27FC236}">
                <a16:creationId xmlns:a16="http://schemas.microsoft.com/office/drawing/2014/main" id="{3B40C35F-3793-38B0-F877-3550A7E64EC9}"/>
              </a:ext>
            </a:extLst>
          </p:cNvPr>
          <p:cNvGrpSpPr/>
          <p:nvPr/>
        </p:nvGrpSpPr>
        <p:grpSpPr>
          <a:xfrm>
            <a:off x="1058333" y="4593618"/>
            <a:ext cx="5600956" cy="956733"/>
            <a:chOff x="1058332" y="4809067"/>
            <a:chExt cx="5604935" cy="956733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B58D5EF-840D-0A0C-29AD-BBE42D46DBF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8332" y="4809067"/>
              <a:ext cx="560493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EC2FB51-2C08-00BC-8606-C9BF7A2388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8332" y="5130801"/>
              <a:ext cx="560493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72BD5D0-44CB-15ED-18EC-CA1F897736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8332" y="5765800"/>
              <a:ext cx="5604935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AE69A32-372D-6C8F-DB53-D8AE8B8DFAD8}"/>
              </a:ext>
            </a:extLst>
          </p:cNvPr>
          <p:cNvCxnSpPr>
            <a:cxnSpLocks/>
          </p:cNvCxnSpPr>
          <p:nvPr/>
        </p:nvCxnSpPr>
        <p:spPr bwMode="auto">
          <a:xfrm>
            <a:off x="1058332" y="4117112"/>
            <a:ext cx="5604935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71" name="Straight Connector 9270">
            <a:extLst>
              <a:ext uri="{FF2B5EF4-FFF2-40B4-BE49-F238E27FC236}">
                <a16:creationId xmlns:a16="http://schemas.microsoft.com/office/drawing/2014/main" id="{261A15A2-48CD-FAF7-59BD-EA90C78E73ED}"/>
              </a:ext>
            </a:extLst>
          </p:cNvPr>
          <p:cNvCxnSpPr>
            <a:cxnSpLocks/>
          </p:cNvCxnSpPr>
          <p:nvPr/>
        </p:nvCxnSpPr>
        <p:spPr bwMode="auto">
          <a:xfrm flipV="1">
            <a:off x="8050630" y="3174998"/>
            <a:ext cx="0" cy="2041417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74" name="Straight Connector 9273">
            <a:extLst>
              <a:ext uri="{FF2B5EF4-FFF2-40B4-BE49-F238E27FC236}">
                <a16:creationId xmlns:a16="http://schemas.microsoft.com/office/drawing/2014/main" id="{5CAA3DBC-824C-FFD0-62C0-D4E30738AD65}"/>
              </a:ext>
            </a:extLst>
          </p:cNvPr>
          <p:cNvCxnSpPr>
            <a:cxnSpLocks/>
          </p:cNvCxnSpPr>
          <p:nvPr/>
        </p:nvCxnSpPr>
        <p:spPr bwMode="auto">
          <a:xfrm>
            <a:off x="8042163" y="5229207"/>
            <a:ext cx="3657600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76" name="Straight Connector 9275">
            <a:extLst>
              <a:ext uri="{FF2B5EF4-FFF2-40B4-BE49-F238E27FC236}">
                <a16:creationId xmlns:a16="http://schemas.microsoft.com/office/drawing/2014/main" id="{7BCE2994-1277-E2A9-3F2D-42836125E766}"/>
              </a:ext>
            </a:extLst>
          </p:cNvPr>
          <p:cNvCxnSpPr>
            <a:cxnSpLocks/>
          </p:cNvCxnSpPr>
          <p:nvPr/>
        </p:nvCxnSpPr>
        <p:spPr bwMode="auto">
          <a:xfrm flipH="1">
            <a:off x="7982897" y="3183465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78" name="Straight Connector 9277">
            <a:extLst>
              <a:ext uri="{FF2B5EF4-FFF2-40B4-BE49-F238E27FC236}">
                <a16:creationId xmlns:a16="http://schemas.microsoft.com/office/drawing/2014/main" id="{F033E52A-B84A-DF81-5EC0-B8B586943805}"/>
              </a:ext>
            </a:extLst>
          </p:cNvPr>
          <p:cNvCxnSpPr>
            <a:cxnSpLocks/>
          </p:cNvCxnSpPr>
          <p:nvPr/>
        </p:nvCxnSpPr>
        <p:spPr bwMode="auto">
          <a:xfrm flipH="1">
            <a:off x="7982897" y="3592613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80" name="Straight Connector 9279">
            <a:extLst>
              <a:ext uri="{FF2B5EF4-FFF2-40B4-BE49-F238E27FC236}">
                <a16:creationId xmlns:a16="http://schemas.microsoft.com/office/drawing/2014/main" id="{167C5792-E379-ED5F-F03F-3A7E3FB2E03F}"/>
              </a:ext>
            </a:extLst>
          </p:cNvPr>
          <p:cNvCxnSpPr>
            <a:cxnSpLocks/>
          </p:cNvCxnSpPr>
          <p:nvPr/>
        </p:nvCxnSpPr>
        <p:spPr bwMode="auto">
          <a:xfrm flipH="1">
            <a:off x="7982897" y="4001761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82" name="Straight Connector 9281">
            <a:extLst>
              <a:ext uri="{FF2B5EF4-FFF2-40B4-BE49-F238E27FC236}">
                <a16:creationId xmlns:a16="http://schemas.microsoft.com/office/drawing/2014/main" id="{47BA5319-AAE3-70D3-FA34-A2E7B9F384A0}"/>
              </a:ext>
            </a:extLst>
          </p:cNvPr>
          <p:cNvCxnSpPr>
            <a:cxnSpLocks/>
          </p:cNvCxnSpPr>
          <p:nvPr/>
        </p:nvCxnSpPr>
        <p:spPr bwMode="auto">
          <a:xfrm flipH="1">
            <a:off x="7982897" y="4410909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84" name="Straight Connector 9283">
            <a:extLst>
              <a:ext uri="{FF2B5EF4-FFF2-40B4-BE49-F238E27FC236}">
                <a16:creationId xmlns:a16="http://schemas.microsoft.com/office/drawing/2014/main" id="{ABEBD172-1DA1-74E3-3DE3-AF98649969A7}"/>
              </a:ext>
            </a:extLst>
          </p:cNvPr>
          <p:cNvCxnSpPr>
            <a:cxnSpLocks/>
          </p:cNvCxnSpPr>
          <p:nvPr/>
        </p:nvCxnSpPr>
        <p:spPr bwMode="auto">
          <a:xfrm flipH="1">
            <a:off x="7982897" y="4820057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86" name="Straight Connector 9285">
            <a:extLst>
              <a:ext uri="{FF2B5EF4-FFF2-40B4-BE49-F238E27FC236}">
                <a16:creationId xmlns:a16="http://schemas.microsoft.com/office/drawing/2014/main" id="{AC51B5A9-DF83-24F4-157F-F2E942D1B418}"/>
              </a:ext>
            </a:extLst>
          </p:cNvPr>
          <p:cNvCxnSpPr>
            <a:cxnSpLocks/>
          </p:cNvCxnSpPr>
          <p:nvPr/>
        </p:nvCxnSpPr>
        <p:spPr bwMode="auto">
          <a:xfrm flipH="1">
            <a:off x="7982897" y="5229207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88" name="Straight Connector 9287">
            <a:extLst>
              <a:ext uri="{FF2B5EF4-FFF2-40B4-BE49-F238E27FC236}">
                <a16:creationId xmlns:a16="http://schemas.microsoft.com/office/drawing/2014/main" id="{4C02CA02-9F42-D9E0-FD64-632E5CDBC986}"/>
              </a:ext>
            </a:extLst>
          </p:cNvPr>
          <p:cNvCxnSpPr>
            <a:cxnSpLocks/>
          </p:cNvCxnSpPr>
          <p:nvPr/>
        </p:nvCxnSpPr>
        <p:spPr bwMode="auto">
          <a:xfrm>
            <a:off x="8050630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89" name="Straight Connector 9288">
            <a:extLst>
              <a:ext uri="{FF2B5EF4-FFF2-40B4-BE49-F238E27FC236}">
                <a16:creationId xmlns:a16="http://schemas.microsoft.com/office/drawing/2014/main" id="{4279669A-F8AE-CC6E-C254-5C317F9BD7B4}"/>
              </a:ext>
            </a:extLst>
          </p:cNvPr>
          <p:cNvCxnSpPr>
            <a:cxnSpLocks/>
          </p:cNvCxnSpPr>
          <p:nvPr/>
        </p:nvCxnSpPr>
        <p:spPr bwMode="auto">
          <a:xfrm>
            <a:off x="8232663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90" name="Straight Connector 9289">
            <a:extLst>
              <a:ext uri="{FF2B5EF4-FFF2-40B4-BE49-F238E27FC236}">
                <a16:creationId xmlns:a16="http://schemas.microsoft.com/office/drawing/2014/main" id="{624DB2D8-E8B9-6F2F-667E-A5DC0BBA4952}"/>
              </a:ext>
            </a:extLst>
          </p:cNvPr>
          <p:cNvCxnSpPr>
            <a:cxnSpLocks/>
          </p:cNvCxnSpPr>
          <p:nvPr/>
        </p:nvCxnSpPr>
        <p:spPr bwMode="auto">
          <a:xfrm>
            <a:off x="8414696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91" name="Straight Connector 9290">
            <a:extLst>
              <a:ext uri="{FF2B5EF4-FFF2-40B4-BE49-F238E27FC236}">
                <a16:creationId xmlns:a16="http://schemas.microsoft.com/office/drawing/2014/main" id="{4C99BB7B-2480-6AE8-3F1A-1EE73B1016A9}"/>
              </a:ext>
            </a:extLst>
          </p:cNvPr>
          <p:cNvCxnSpPr>
            <a:cxnSpLocks/>
          </p:cNvCxnSpPr>
          <p:nvPr/>
        </p:nvCxnSpPr>
        <p:spPr bwMode="auto">
          <a:xfrm>
            <a:off x="8596729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92" name="Straight Connector 9291">
            <a:extLst>
              <a:ext uri="{FF2B5EF4-FFF2-40B4-BE49-F238E27FC236}">
                <a16:creationId xmlns:a16="http://schemas.microsoft.com/office/drawing/2014/main" id="{2C5F6B16-6579-CEED-5953-ECE1EE870D29}"/>
              </a:ext>
            </a:extLst>
          </p:cNvPr>
          <p:cNvCxnSpPr>
            <a:cxnSpLocks/>
          </p:cNvCxnSpPr>
          <p:nvPr/>
        </p:nvCxnSpPr>
        <p:spPr bwMode="auto">
          <a:xfrm>
            <a:off x="8778762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93" name="Straight Connector 9292">
            <a:extLst>
              <a:ext uri="{FF2B5EF4-FFF2-40B4-BE49-F238E27FC236}">
                <a16:creationId xmlns:a16="http://schemas.microsoft.com/office/drawing/2014/main" id="{9915D787-73A3-C214-D81E-E4C56DBC0E06}"/>
              </a:ext>
            </a:extLst>
          </p:cNvPr>
          <p:cNvCxnSpPr>
            <a:cxnSpLocks/>
          </p:cNvCxnSpPr>
          <p:nvPr/>
        </p:nvCxnSpPr>
        <p:spPr bwMode="auto">
          <a:xfrm>
            <a:off x="8960795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94" name="Straight Connector 9293">
            <a:extLst>
              <a:ext uri="{FF2B5EF4-FFF2-40B4-BE49-F238E27FC236}">
                <a16:creationId xmlns:a16="http://schemas.microsoft.com/office/drawing/2014/main" id="{B0F33C48-EDF2-A632-08F6-CA761AD59867}"/>
              </a:ext>
            </a:extLst>
          </p:cNvPr>
          <p:cNvCxnSpPr>
            <a:cxnSpLocks/>
          </p:cNvCxnSpPr>
          <p:nvPr/>
        </p:nvCxnSpPr>
        <p:spPr bwMode="auto">
          <a:xfrm>
            <a:off x="9142828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95" name="Straight Connector 9294">
            <a:extLst>
              <a:ext uri="{FF2B5EF4-FFF2-40B4-BE49-F238E27FC236}">
                <a16:creationId xmlns:a16="http://schemas.microsoft.com/office/drawing/2014/main" id="{B73D4411-4176-B3FE-18D6-82FF6A615403}"/>
              </a:ext>
            </a:extLst>
          </p:cNvPr>
          <p:cNvCxnSpPr>
            <a:cxnSpLocks/>
          </p:cNvCxnSpPr>
          <p:nvPr/>
        </p:nvCxnSpPr>
        <p:spPr bwMode="auto">
          <a:xfrm>
            <a:off x="9324861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96" name="Straight Connector 9295">
            <a:extLst>
              <a:ext uri="{FF2B5EF4-FFF2-40B4-BE49-F238E27FC236}">
                <a16:creationId xmlns:a16="http://schemas.microsoft.com/office/drawing/2014/main" id="{4D81B67B-80D4-7064-E755-315BC7C792E2}"/>
              </a:ext>
            </a:extLst>
          </p:cNvPr>
          <p:cNvCxnSpPr>
            <a:cxnSpLocks/>
          </p:cNvCxnSpPr>
          <p:nvPr/>
        </p:nvCxnSpPr>
        <p:spPr bwMode="auto">
          <a:xfrm>
            <a:off x="9506894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97" name="Straight Connector 9296">
            <a:extLst>
              <a:ext uri="{FF2B5EF4-FFF2-40B4-BE49-F238E27FC236}">
                <a16:creationId xmlns:a16="http://schemas.microsoft.com/office/drawing/2014/main" id="{D20FBDEA-3E0B-19C6-0023-CD1F5BC6A35E}"/>
              </a:ext>
            </a:extLst>
          </p:cNvPr>
          <p:cNvCxnSpPr>
            <a:cxnSpLocks/>
          </p:cNvCxnSpPr>
          <p:nvPr/>
        </p:nvCxnSpPr>
        <p:spPr bwMode="auto">
          <a:xfrm>
            <a:off x="9688927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98" name="Straight Connector 9297">
            <a:extLst>
              <a:ext uri="{FF2B5EF4-FFF2-40B4-BE49-F238E27FC236}">
                <a16:creationId xmlns:a16="http://schemas.microsoft.com/office/drawing/2014/main" id="{30D600B5-EBB3-188D-EC53-030A570EAABD}"/>
              </a:ext>
            </a:extLst>
          </p:cNvPr>
          <p:cNvCxnSpPr>
            <a:cxnSpLocks/>
          </p:cNvCxnSpPr>
          <p:nvPr/>
        </p:nvCxnSpPr>
        <p:spPr bwMode="auto">
          <a:xfrm>
            <a:off x="9870960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99" name="Straight Connector 9298">
            <a:extLst>
              <a:ext uri="{FF2B5EF4-FFF2-40B4-BE49-F238E27FC236}">
                <a16:creationId xmlns:a16="http://schemas.microsoft.com/office/drawing/2014/main" id="{80B1A8A4-6EF0-1EE9-036E-B269BB631673}"/>
              </a:ext>
            </a:extLst>
          </p:cNvPr>
          <p:cNvCxnSpPr>
            <a:cxnSpLocks/>
          </p:cNvCxnSpPr>
          <p:nvPr/>
        </p:nvCxnSpPr>
        <p:spPr bwMode="auto">
          <a:xfrm>
            <a:off x="10052993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00" name="Straight Connector 9299">
            <a:extLst>
              <a:ext uri="{FF2B5EF4-FFF2-40B4-BE49-F238E27FC236}">
                <a16:creationId xmlns:a16="http://schemas.microsoft.com/office/drawing/2014/main" id="{E24FD921-BD76-40B3-D10F-904EB99B7CE3}"/>
              </a:ext>
            </a:extLst>
          </p:cNvPr>
          <p:cNvCxnSpPr>
            <a:cxnSpLocks/>
          </p:cNvCxnSpPr>
          <p:nvPr/>
        </p:nvCxnSpPr>
        <p:spPr bwMode="auto">
          <a:xfrm>
            <a:off x="10235026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01" name="Straight Connector 9300">
            <a:extLst>
              <a:ext uri="{FF2B5EF4-FFF2-40B4-BE49-F238E27FC236}">
                <a16:creationId xmlns:a16="http://schemas.microsoft.com/office/drawing/2014/main" id="{67A8A071-E088-716E-3047-B499A6E74613}"/>
              </a:ext>
            </a:extLst>
          </p:cNvPr>
          <p:cNvCxnSpPr>
            <a:cxnSpLocks/>
          </p:cNvCxnSpPr>
          <p:nvPr/>
        </p:nvCxnSpPr>
        <p:spPr bwMode="auto">
          <a:xfrm>
            <a:off x="10417059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02" name="Straight Connector 9301">
            <a:extLst>
              <a:ext uri="{FF2B5EF4-FFF2-40B4-BE49-F238E27FC236}">
                <a16:creationId xmlns:a16="http://schemas.microsoft.com/office/drawing/2014/main" id="{88FABB0E-A83E-73D9-06CC-C480BEF707CF}"/>
              </a:ext>
            </a:extLst>
          </p:cNvPr>
          <p:cNvCxnSpPr>
            <a:cxnSpLocks/>
          </p:cNvCxnSpPr>
          <p:nvPr/>
        </p:nvCxnSpPr>
        <p:spPr bwMode="auto">
          <a:xfrm>
            <a:off x="10599092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03" name="Straight Connector 9302">
            <a:extLst>
              <a:ext uri="{FF2B5EF4-FFF2-40B4-BE49-F238E27FC236}">
                <a16:creationId xmlns:a16="http://schemas.microsoft.com/office/drawing/2014/main" id="{09186BBB-FBFF-8ADB-C9B8-AFD1A9F66CFE}"/>
              </a:ext>
            </a:extLst>
          </p:cNvPr>
          <p:cNvCxnSpPr>
            <a:cxnSpLocks/>
          </p:cNvCxnSpPr>
          <p:nvPr/>
        </p:nvCxnSpPr>
        <p:spPr bwMode="auto">
          <a:xfrm>
            <a:off x="10781125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04" name="Straight Connector 9303">
            <a:extLst>
              <a:ext uri="{FF2B5EF4-FFF2-40B4-BE49-F238E27FC236}">
                <a16:creationId xmlns:a16="http://schemas.microsoft.com/office/drawing/2014/main" id="{9E48DA79-E3F4-889C-A3F8-A358C6765BFF}"/>
              </a:ext>
            </a:extLst>
          </p:cNvPr>
          <p:cNvCxnSpPr>
            <a:cxnSpLocks/>
          </p:cNvCxnSpPr>
          <p:nvPr/>
        </p:nvCxnSpPr>
        <p:spPr bwMode="auto">
          <a:xfrm>
            <a:off x="10963158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05" name="Straight Connector 9304">
            <a:extLst>
              <a:ext uri="{FF2B5EF4-FFF2-40B4-BE49-F238E27FC236}">
                <a16:creationId xmlns:a16="http://schemas.microsoft.com/office/drawing/2014/main" id="{0E347924-495F-4100-2C99-B708B1E7966C}"/>
              </a:ext>
            </a:extLst>
          </p:cNvPr>
          <p:cNvCxnSpPr>
            <a:cxnSpLocks/>
          </p:cNvCxnSpPr>
          <p:nvPr/>
        </p:nvCxnSpPr>
        <p:spPr bwMode="auto">
          <a:xfrm>
            <a:off x="11145191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06" name="Straight Connector 9305">
            <a:extLst>
              <a:ext uri="{FF2B5EF4-FFF2-40B4-BE49-F238E27FC236}">
                <a16:creationId xmlns:a16="http://schemas.microsoft.com/office/drawing/2014/main" id="{EC5E8EC9-CEC7-446F-C5B4-B23E01EEDAE9}"/>
              </a:ext>
            </a:extLst>
          </p:cNvPr>
          <p:cNvCxnSpPr>
            <a:cxnSpLocks/>
          </p:cNvCxnSpPr>
          <p:nvPr/>
        </p:nvCxnSpPr>
        <p:spPr bwMode="auto">
          <a:xfrm>
            <a:off x="11327224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07" name="Straight Connector 9306">
            <a:extLst>
              <a:ext uri="{FF2B5EF4-FFF2-40B4-BE49-F238E27FC236}">
                <a16:creationId xmlns:a16="http://schemas.microsoft.com/office/drawing/2014/main" id="{5D7C8261-59C9-B17D-FF6F-DAE5E5219476}"/>
              </a:ext>
            </a:extLst>
          </p:cNvPr>
          <p:cNvCxnSpPr>
            <a:cxnSpLocks/>
          </p:cNvCxnSpPr>
          <p:nvPr/>
        </p:nvCxnSpPr>
        <p:spPr bwMode="auto">
          <a:xfrm>
            <a:off x="11509257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08" name="Straight Connector 9307">
            <a:extLst>
              <a:ext uri="{FF2B5EF4-FFF2-40B4-BE49-F238E27FC236}">
                <a16:creationId xmlns:a16="http://schemas.microsoft.com/office/drawing/2014/main" id="{EFBF316C-16F9-57E6-5C91-FD0C77C150E8}"/>
              </a:ext>
            </a:extLst>
          </p:cNvPr>
          <p:cNvCxnSpPr>
            <a:cxnSpLocks/>
          </p:cNvCxnSpPr>
          <p:nvPr/>
        </p:nvCxnSpPr>
        <p:spPr bwMode="auto">
          <a:xfrm>
            <a:off x="11691296" y="5224882"/>
            <a:ext cx="0" cy="6400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309" name="TextBox 9308">
            <a:extLst>
              <a:ext uri="{FF2B5EF4-FFF2-40B4-BE49-F238E27FC236}">
                <a16:creationId xmlns:a16="http://schemas.microsoft.com/office/drawing/2014/main" id="{FFB9ADCB-B836-73DF-5936-69EA52EC73F2}"/>
              </a:ext>
            </a:extLst>
          </p:cNvPr>
          <p:cNvSpPr txBox="1"/>
          <p:nvPr/>
        </p:nvSpPr>
        <p:spPr bwMode="auto">
          <a:xfrm>
            <a:off x="8059097" y="5452472"/>
            <a:ext cx="36491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9310" name="TextBox 9309">
            <a:extLst>
              <a:ext uri="{FF2B5EF4-FFF2-40B4-BE49-F238E27FC236}">
                <a16:creationId xmlns:a16="http://schemas.microsoft.com/office/drawing/2014/main" id="{CBFE69A4-7315-ACA0-DFED-8CC66760B050}"/>
              </a:ext>
            </a:extLst>
          </p:cNvPr>
          <p:cNvSpPr txBox="1"/>
          <p:nvPr/>
        </p:nvSpPr>
        <p:spPr bwMode="auto">
          <a:xfrm rot="16200000">
            <a:off x="6456615" y="4016977"/>
            <a:ext cx="20859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Probability of rPFS</a:t>
            </a:r>
          </a:p>
        </p:txBody>
      </p:sp>
      <p:sp>
        <p:nvSpPr>
          <p:cNvPr id="9311" name="TextBox 9310">
            <a:extLst>
              <a:ext uri="{FF2B5EF4-FFF2-40B4-BE49-F238E27FC236}">
                <a16:creationId xmlns:a16="http://schemas.microsoft.com/office/drawing/2014/main" id="{F2822864-9C5E-514B-88C1-BD894927D8AF}"/>
              </a:ext>
            </a:extLst>
          </p:cNvPr>
          <p:cNvSpPr txBox="1"/>
          <p:nvPr/>
        </p:nvSpPr>
        <p:spPr bwMode="auto">
          <a:xfrm>
            <a:off x="7506310" y="3031523"/>
            <a:ext cx="5240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1.0</a:t>
            </a:r>
          </a:p>
        </p:txBody>
      </p:sp>
      <p:sp>
        <p:nvSpPr>
          <p:cNvPr id="9313" name="TextBox 9312">
            <a:extLst>
              <a:ext uri="{FF2B5EF4-FFF2-40B4-BE49-F238E27FC236}">
                <a16:creationId xmlns:a16="http://schemas.microsoft.com/office/drawing/2014/main" id="{21CE830F-0DC3-C68B-318E-F8699F9971AC}"/>
              </a:ext>
            </a:extLst>
          </p:cNvPr>
          <p:cNvSpPr txBox="1"/>
          <p:nvPr/>
        </p:nvSpPr>
        <p:spPr bwMode="auto">
          <a:xfrm>
            <a:off x="7506310" y="3439615"/>
            <a:ext cx="5240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0.8</a:t>
            </a:r>
          </a:p>
        </p:txBody>
      </p:sp>
      <p:sp>
        <p:nvSpPr>
          <p:cNvPr id="9315" name="TextBox 9314">
            <a:extLst>
              <a:ext uri="{FF2B5EF4-FFF2-40B4-BE49-F238E27FC236}">
                <a16:creationId xmlns:a16="http://schemas.microsoft.com/office/drawing/2014/main" id="{6DC1A173-87C4-C5AE-C0C1-3139FA9B254B}"/>
              </a:ext>
            </a:extLst>
          </p:cNvPr>
          <p:cNvSpPr txBox="1"/>
          <p:nvPr/>
        </p:nvSpPr>
        <p:spPr bwMode="auto">
          <a:xfrm>
            <a:off x="7506310" y="3847707"/>
            <a:ext cx="5240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0.6</a:t>
            </a:r>
          </a:p>
        </p:txBody>
      </p:sp>
      <p:sp>
        <p:nvSpPr>
          <p:cNvPr id="9317" name="TextBox 9316">
            <a:extLst>
              <a:ext uri="{FF2B5EF4-FFF2-40B4-BE49-F238E27FC236}">
                <a16:creationId xmlns:a16="http://schemas.microsoft.com/office/drawing/2014/main" id="{F770DFCC-D584-7ADB-02F4-FE5B74DB61E1}"/>
              </a:ext>
            </a:extLst>
          </p:cNvPr>
          <p:cNvSpPr txBox="1"/>
          <p:nvPr/>
        </p:nvSpPr>
        <p:spPr bwMode="auto">
          <a:xfrm>
            <a:off x="7506310" y="4255799"/>
            <a:ext cx="5240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0.4</a:t>
            </a:r>
          </a:p>
        </p:txBody>
      </p:sp>
      <p:sp>
        <p:nvSpPr>
          <p:cNvPr id="9319" name="TextBox 9318">
            <a:extLst>
              <a:ext uri="{FF2B5EF4-FFF2-40B4-BE49-F238E27FC236}">
                <a16:creationId xmlns:a16="http://schemas.microsoft.com/office/drawing/2014/main" id="{1FB8B2D2-20FB-1043-B28A-3A22330A0998}"/>
              </a:ext>
            </a:extLst>
          </p:cNvPr>
          <p:cNvSpPr txBox="1"/>
          <p:nvPr/>
        </p:nvSpPr>
        <p:spPr bwMode="auto">
          <a:xfrm>
            <a:off x="7506310" y="4663891"/>
            <a:ext cx="5240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0.2</a:t>
            </a:r>
          </a:p>
        </p:txBody>
      </p:sp>
      <p:sp>
        <p:nvSpPr>
          <p:cNvPr id="9321" name="TextBox 9320">
            <a:extLst>
              <a:ext uri="{FF2B5EF4-FFF2-40B4-BE49-F238E27FC236}">
                <a16:creationId xmlns:a16="http://schemas.microsoft.com/office/drawing/2014/main" id="{1135B89E-252D-35FD-4A58-53E421C6DC83}"/>
              </a:ext>
            </a:extLst>
          </p:cNvPr>
          <p:cNvSpPr txBox="1"/>
          <p:nvPr/>
        </p:nvSpPr>
        <p:spPr bwMode="auto">
          <a:xfrm>
            <a:off x="7506310" y="5071985"/>
            <a:ext cx="5240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322" name="TextBox 9321">
            <a:extLst>
              <a:ext uri="{FF2B5EF4-FFF2-40B4-BE49-F238E27FC236}">
                <a16:creationId xmlns:a16="http://schemas.microsoft.com/office/drawing/2014/main" id="{5335EB6C-64A8-610E-B757-E6D0D366ECF8}"/>
              </a:ext>
            </a:extLst>
          </p:cNvPr>
          <p:cNvSpPr txBox="1"/>
          <p:nvPr/>
        </p:nvSpPr>
        <p:spPr bwMode="auto">
          <a:xfrm>
            <a:off x="11501488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9323" name="TextBox 9322">
            <a:extLst>
              <a:ext uri="{FF2B5EF4-FFF2-40B4-BE49-F238E27FC236}">
                <a16:creationId xmlns:a16="http://schemas.microsoft.com/office/drawing/2014/main" id="{79B87B87-61B0-E48B-1673-0AC4C5AF40CC}"/>
              </a:ext>
            </a:extLst>
          </p:cNvPr>
          <p:cNvSpPr txBox="1"/>
          <p:nvPr/>
        </p:nvSpPr>
        <p:spPr bwMode="auto">
          <a:xfrm>
            <a:off x="7853118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324" name="TextBox 9323">
            <a:extLst>
              <a:ext uri="{FF2B5EF4-FFF2-40B4-BE49-F238E27FC236}">
                <a16:creationId xmlns:a16="http://schemas.microsoft.com/office/drawing/2014/main" id="{EFC3C728-1FD5-B03F-4B86-9691199797C9}"/>
              </a:ext>
            </a:extLst>
          </p:cNvPr>
          <p:cNvSpPr txBox="1"/>
          <p:nvPr/>
        </p:nvSpPr>
        <p:spPr bwMode="auto">
          <a:xfrm>
            <a:off x="8035537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326" name="TextBox 9325">
            <a:extLst>
              <a:ext uri="{FF2B5EF4-FFF2-40B4-BE49-F238E27FC236}">
                <a16:creationId xmlns:a16="http://schemas.microsoft.com/office/drawing/2014/main" id="{881C77C5-391C-3B9E-5848-2B0285F20E3B}"/>
              </a:ext>
            </a:extLst>
          </p:cNvPr>
          <p:cNvSpPr txBox="1"/>
          <p:nvPr/>
        </p:nvSpPr>
        <p:spPr bwMode="auto">
          <a:xfrm>
            <a:off x="8217955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327" name="TextBox 9326">
            <a:extLst>
              <a:ext uri="{FF2B5EF4-FFF2-40B4-BE49-F238E27FC236}">
                <a16:creationId xmlns:a16="http://schemas.microsoft.com/office/drawing/2014/main" id="{C535B74E-B6DB-9EA1-6094-FCDCB0DF43A1}"/>
              </a:ext>
            </a:extLst>
          </p:cNvPr>
          <p:cNvSpPr txBox="1"/>
          <p:nvPr/>
        </p:nvSpPr>
        <p:spPr bwMode="auto">
          <a:xfrm>
            <a:off x="8400373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328" name="TextBox 9327">
            <a:extLst>
              <a:ext uri="{FF2B5EF4-FFF2-40B4-BE49-F238E27FC236}">
                <a16:creationId xmlns:a16="http://schemas.microsoft.com/office/drawing/2014/main" id="{6A771870-C897-8843-2917-B3D621D52248}"/>
              </a:ext>
            </a:extLst>
          </p:cNvPr>
          <p:cNvSpPr txBox="1"/>
          <p:nvPr/>
        </p:nvSpPr>
        <p:spPr bwMode="auto">
          <a:xfrm>
            <a:off x="8582791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329" name="TextBox 9328">
            <a:extLst>
              <a:ext uri="{FF2B5EF4-FFF2-40B4-BE49-F238E27FC236}">
                <a16:creationId xmlns:a16="http://schemas.microsoft.com/office/drawing/2014/main" id="{8D43A980-5CB2-6EB7-F94A-7AC0CD0296DA}"/>
              </a:ext>
            </a:extLst>
          </p:cNvPr>
          <p:cNvSpPr txBox="1"/>
          <p:nvPr/>
        </p:nvSpPr>
        <p:spPr bwMode="auto">
          <a:xfrm>
            <a:off x="8765209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330" name="TextBox 9329">
            <a:extLst>
              <a:ext uri="{FF2B5EF4-FFF2-40B4-BE49-F238E27FC236}">
                <a16:creationId xmlns:a16="http://schemas.microsoft.com/office/drawing/2014/main" id="{E5A5109C-7686-15AF-42B0-3104F7C6BE6B}"/>
              </a:ext>
            </a:extLst>
          </p:cNvPr>
          <p:cNvSpPr txBox="1"/>
          <p:nvPr/>
        </p:nvSpPr>
        <p:spPr bwMode="auto">
          <a:xfrm>
            <a:off x="8947628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331" name="TextBox 9330">
            <a:extLst>
              <a:ext uri="{FF2B5EF4-FFF2-40B4-BE49-F238E27FC236}">
                <a16:creationId xmlns:a16="http://schemas.microsoft.com/office/drawing/2014/main" id="{BEB7EC93-1078-76D5-F051-59BCAF034CC5}"/>
              </a:ext>
            </a:extLst>
          </p:cNvPr>
          <p:cNvSpPr txBox="1"/>
          <p:nvPr/>
        </p:nvSpPr>
        <p:spPr bwMode="auto">
          <a:xfrm>
            <a:off x="9130047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332" name="TextBox 9331">
            <a:extLst>
              <a:ext uri="{FF2B5EF4-FFF2-40B4-BE49-F238E27FC236}">
                <a16:creationId xmlns:a16="http://schemas.microsoft.com/office/drawing/2014/main" id="{B84E8AA8-DB3F-49B2-3623-D4A91B7DFC73}"/>
              </a:ext>
            </a:extLst>
          </p:cNvPr>
          <p:cNvSpPr txBox="1"/>
          <p:nvPr/>
        </p:nvSpPr>
        <p:spPr bwMode="auto">
          <a:xfrm>
            <a:off x="9312466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9333" name="TextBox 9332">
            <a:extLst>
              <a:ext uri="{FF2B5EF4-FFF2-40B4-BE49-F238E27FC236}">
                <a16:creationId xmlns:a16="http://schemas.microsoft.com/office/drawing/2014/main" id="{EC7E548C-A50D-F50C-56E1-5D7CE0563B1F}"/>
              </a:ext>
            </a:extLst>
          </p:cNvPr>
          <p:cNvSpPr txBox="1"/>
          <p:nvPr/>
        </p:nvSpPr>
        <p:spPr bwMode="auto">
          <a:xfrm>
            <a:off x="9494885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9334" name="TextBox 9333">
            <a:extLst>
              <a:ext uri="{FF2B5EF4-FFF2-40B4-BE49-F238E27FC236}">
                <a16:creationId xmlns:a16="http://schemas.microsoft.com/office/drawing/2014/main" id="{8B8573F6-66A8-C6F3-6634-6686CB370032}"/>
              </a:ext>
            </a:extLst>
          </p:cNvPr>
          <p:cNvSpPr txBox="1"/>
          <p:nvPr/>
        </p:nvSpPr>
        <p:spPr bwMode="auto">
          <a:xfrm>
            <a:off x="9677304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9335" name="TextBox 9334">
            <a:extLst>
              <a:ext uri="{FF2B5EF4-FFF2-40B4-BE49-F238E27FC236}">
                <a16:creationId xmlns:a16="http://schemas.microsoft.com/office/drawing/2014/main" id="{412F7391-FBE3-7CDD-5A8D-FAF2B3731AC5}"/>
              </a:ext>
            </a:extLst>
          </p:cNvPr>
          <p:cNvSpPr txBox="1"/>
          <p:nvPr/>
        </p:nvSpPr>
        <p:spPr bwMode="auto">
          <a:xfrm>
            <a:off x="9859723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9336" name="TextBox 9335">
            <a:extLst>
              <a:ext uri="{FF2B5EF4-FFF2-40B4-BE49-F238E27FC236}">
                <a16:creationId xmlns:a16="http://schemas.microsoft.com/office/drawing/2014/main" id="{D6DECE11-5374-C437-B22B-6513156040E4}"/>
              </a:ext>
            </a:extLst>
          </p:cNvPr>
          <p:cNvSpPr txBox="1"/>
          <p:nvPr/>
        </p:nvSpPr>
        <p:spPr bwMode="auto">
          <a:xfrm>
            <a:off x="10042142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9337" name="TextBox 9336">
            <a:extLst>
              <a:ext uri="{FF2B5EF4-FFF2-40B4-BE49-F238E27FC236}">
                <a16:creationId xmlns:a16="http://schemas.microsoft.com/office/drawing/2014/main" id="{A7E517CC-7372-C2D7-EDF0-EA77CB29C630}"/>
              </a:ext>
            </a:extLst>
          </p:cNvPr>
          <p:cNvSpPr txBox="1"/>
          <p:nvPr/>
        </p:nvSpPr>
        <p:spPr bwMode="auto">
          <a:xfrm>
            <a:off x="10224561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9338" name="TextBox 9337">
            <a:extLst>
              <a:ext uri="{FF2B5EF4-FFF2-40B4-BE49-F238E27FC236}">
                <a16:creationId xmlns:a16="http://schemas.microsoft.com/office/drawing/2014/main" id="{F5D2A9F0-EA8B-004E-9199-1963F16F32EC}"/>
              </a:ext>
            </a:extLst>
          </p:cNvPr>
          <p:cNvSpPr txBox="1"/>
          <p:nvPr/>
        </p:nvSpPr>
        <p:spPr bwMode="auto">
          <a:xfrm>
            <a:off x="10406980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9339" name="TextBox 9338">
            <a:extLst>
              <a:ext uri="{FF2B5EF4-FFF2-40B4-BE49-F238E27FC236}">
                <a16:creationId xmlns:a16="http://schemas.microsoft.com/office/drawing/2014/main" id="{14BAA458-BD0C-BB03-2269-7AC227834430}"/>
              </a:ext>
            </a:extLst>
          </p:cNvPr>
          <p:cNvSpPr txBox="1"/>
          <p:nvPr/>
        </p:nvSpPr>
        <p:spPr bwMode="auto">
          <a:xfrm>
            <a:off x="10589399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9340" name="TextBox 9339">
            <a:extLst>
              <a:ext uri="{FF2B5EF4-FFF2-40B4-BE49-F238E27FC236}">
                <a16:creationId xmlns:a16="http://schemas.microsoft.com/office/drawing/2014/main" id="{459FDED0-8EEF-E484-A4F6-2F0794AE7527}"/>
              </a:ext>
            </a:extLst>
          </p:cNvPr>
          <p:cNvSpPr txBox="1"/>
          <p:nvPr/>
        </p:nvSpPr>
        <p:spPr bwMode="auto">
          <a:xfrm>
            <a:off x="10771818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9341" name="TextBox 9340">
            <a:extLst>
              <a:ext uri="{FF2B5EF4-FFF2-40B4-BE49-F238E27FC236}">
                <a16:creationId xmlns:a16="http://schemas.microsoft.com/office/drawing/2014/main" id="{05CCAB82-F856-D7D2-24B3-51F9E0ED3CC7}"/>
              </a:ext>
            </a:extLst>
          </p:cNvPr>
          <p:cNvSpPr txBox="1"/>
          <p:nvPr/>
        </p:nvSpPr>
        <p:spPr bwMode="auto">
          <a:xfrm>
            <a:off x="10954237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9342" name="TextBox 9341">
            <a:extLst>
              <a:ext uri="{FF2B5EF4-FFF2-40B4-BE49-F238E27FC236}">
                <a16:creationId xmlns:a16="http://schemas.microsoft.com/office/drawing/2014/main" id="{E54768CA-7833-447C-B690-E8E07234B89B}"/>
              </a:ext>
            </a:extLst>
          </p:cNvPr>
          <p:cNvSpPr txBox="1"/>
          <p:nvPr/>
        </p:nvSpPr>
        <p:spPr bwMode="auto">
          <a:xfrm>
            <a:off x="11136656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9343" name="TextBox 9342">
            <a:extLst>
              <a:ext uri="{FF2B5EF4-FFF2-40B4-BE49-F238E27FC236}">
                <a16:creationId xmlns:a16="http://schemas.microsoft.com/office/drawing/2014/main" id="{87E5BBEE-96EF-FFCD-9050-92F4E20B398D}"/>
              </a:ext>
            </a:extLst>
          </p:cNvPr>
          <p:cNvSpPr txBox="1"/>
          <p:nvPr/>
        </p:nvSpPr>
        <p:spPr bwMode="auto">
          <a:xfrm>
            <a:off x="11319075" y="5238722"/>
            <a:ext cx="3983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9345" name="TextBox 9344">
            <a:extLst>
              <a:ext uri="{FF2B5EF4-FFF2-40B4-BE49-F238E27FC236}">
                <a16:creationId xmlns:a16="http://schemas.microsoft.com/office/drawing/2014/main" id="{DC13458C-B117-853C-A426-FCF073DD1F47}"/>
              </a:ext>
            </a:extLst>
          </p:cNvPr>
          <p:cNvSpPr txBox="1"/>
          <p:nvPr/>
        </p:nvSpPr>
        <p:spPr bwMode="auto">
          <a:xfrm>
            <a:off x="9331441" y="3197102"/>
            <a:ext cx="887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LBD MUT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LBD WT</a:t>
            </a:r>
          </a:p>
        </p:txBody>
      </p:sp>
      <p:sp>
        <p:nvSpPr>
          <p:cNvPr id="9346" name="TextBox 9345">
            <a:extLst>
              <a:ext uri="{FF2B5EF4-FFF2-40B4-BE49-F238E27FC236}">
                <a16:creationId xmlns:a16="http://schemas.microsoft.com/office/drawing/2014/main" id="{1AB5A227-867C-4161-EC5A-5475F0851653}"/>
              </a:ext>
            </a:extLst>
          </p:cNvPr>
          <p:cNvSpPr txBox="1"/>
          <p:nvPr/>
        </p:nvSpPr>
        <p:spPr bwMode="auto">
          <a:xfrm>
            <a:off x="10002118" y="3016834"/>
            <a:ext cx="21898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Median rPFS,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Mo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(95% CI)</a:t>
            </a:r>
            <a:b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6.3 (1.87-NA)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8.3 (5.3-NA)</a:t>
            </a:r>
          </a:p>
        </p:txBody>
      </p:sp>
      <p:cxnSp>
        <p:nvCxnSpPr>
          <p:cNvPr id="9348" name="Straight Connector 9347">
            <a:extLst>
              <a:ext uri="{FF2B5EF4-FFF2-40B4-BE49-F238E27FC236}">
                <a16:creationId xmlns:a16="http://schemas.microsoft.com/office/drawing/2014/main" id="{39AEF22B-F1DD-EEFD-66A9-8AE7F486680F}"/>
              </a:ext>
            </a:extLst>
          </p:cNvPr>
          <p:cNvCxnSpPr>
            <a:cxnSpLocks/>
          </p:cNvCxnSpPr>
          <p:nvPr/>
        </p:nvCxnSpPr>
        <p:spPr bwMode="auto">
          <a:xfrm flipH="1">
            <a:off x="9165056" y="3337075"/>
            <a:ext cx="182880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351" name="TextBox 9350">
            <a:extLst>
              <a:ext uri="{FF2B5EF4-FFF2-40B4-BE49-F238E27FC236}">
                <a16:creationId xmlns:a16="http://schemas.microsoft.com/office/drawing/2014/main" id="{1E8A4FA9-9B8E-D20E-C19F-B0F5C4021D90}"/>
              </a:ext>
            </a:extLst>
          </p:cNvPr>
          <p:cNvSpPr txBox="1"/>
          <p:nvPr/>
        </p:nvSpPr>
        <p:spPr bwMode="auto">
          <a:xfrm>
            <a:off x="6677432" y="5658534"/>
            <a:ext cx="136493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Patients at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Risk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, n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LBD MUT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LBD WT</a:t>
            </a:r>
          </a:p>
        </p:txBody>
      </p:sp>
      <p:sp>
        <p:nvSpPr>
          <p:cNvPr id="9352" name="TextBox 9351">
            <a:extLst>
              <a:ext uri="{FF2B5EF4-FFF2-40B4-BE49-F238E27FC236}">
                <a16:creationId xmlns:a16="http://schemas.microsoft.com/office/drawing/2014/main" id="{654E9FCF-8B1A-C28D-0837-ED525FE01160}"/>
              </a:ext>
            </a:extLst>
          </p:cNvPr>
          <p:cNvSpPr txBox="1"/>
          <p:nvPr/>
        </p:nvSpPr>
        <p:spPr bwMode="auto">
          <a:xfrm>
            <a:off x="7888873" y="5805100"/>
            <a:ext cx="3596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11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45</a:t>
            </a:r>
          </a:p>
        </p:txBody>
      </p:sp>
      <p:sp>
        <p:nvSpPr>
          <p:cNvPr id="9353" name="TextBox 9352">
            <a:extLst>
              <a:ext uri="{FF2B5EF4-FFF2-40B4-BE49-F238E27FC236}">
                <a16:creationId xmlns:a16="http://schemas.microsoft.com/office/drawing/2014/main" id="{1970629B-982F-6583-9C84-FBAF06089F4F}"/>
              </a:ext>
            </a:extLst>
          </p:cNvPr>
          <p:cNvSpPr txBox="1"/>
          <p:nvPr/>
        </p:nvSpPr>
        <p:spPr bwMode="auto">
          <a:xfrm>
            <a:off x="8070587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10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42</a:t>
            </a:r>
          </a:p>
        </p:txBody>
      </p:sp>
      <p:sp>
        <p:nvSpPr>
          <p:cNvPr id="9354" name="TextBox 9353">
            <a:extLst>
              <a:ext uri="{FF2B5EF4-FFF2-40B4-BE49-F238E27FC236}">
                <a16:creationId xmlns:a16="http://schemas.microsoft.com/office/drawing/2014/main" id="{C9B80D79-59D2-AD88-48BC-0998D22F1D3C}"/>
              </a:ext>
            </a:extLst>
          </p:cNvPr>
          <p:cNvSpPr txBox="1"/>
          <p:nvPr/>
        </p:nvSpPr>
        <p:spPr bwMode="auto">
          <a:xfrm>
            <a:off x="8252300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8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31</a:t>
            </a:r>
          </a:p>
        </p:txBody>
      </p:sp>
      <p:sp>
        <p:nvSpPr>
          <p:cNvPr id="9355" name="TextBox 9354">
            <a:extLst>
              <a:ext uri="{FF2B5EF4-FFF2-40B4-BE49-F238E27FC236}">
                <a16:creationId xmlns:a16="http://schemas.microsoft.com/office/drawing/2014/main" id="{37D08C7C-FA29-4750-9FA8-3196AEF073DB}"/>
              </a:ext>
            </a:extLst>
          </p:cNvPr>
          <p:cNvSpPr txBox="1"/>
          <p:nvPr/>
        </p:nvSpPr>
        <p:spPr bwMode="auto">
          <a:xfrm>
            <a:off x="8434013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8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9356" name="TextBox 9355">
            <a:extLst>
              <a:ext uri="{FF2B5EF4-FFF2-40B4-BE49-F238E27FC236}">
                <a16:creationId xmlns:a16="http://schemas.microsoft.com/office/drawing/2014/main" id="{1719225E-CE68-C61A-B223-15D0FA022113}"/>
              </a:ext>
            </a:extLst>
          </p:cNvPr>
          <p:cNvSpPr txBox="1"/>
          <p:nvPr/>
        </p:nvSpPr>
        <p:spPr bwMode="auto">
          <a:xfrm>
            <a:off x="8615726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5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9357" name="TextBox 9356">
            <a:extLst>
              <a:ext uri="{FF2B5EF4-FFF2-40B4-BE49-F238E27FC236}">
                <a16:creationId xmlns:a16="http://schemas.microsoft.com/office/drawing/2014/main" id="{EBC97CA0-0021-F060-DF15-7E7B3A35A9D8}"/>
              </a:ext>
            </a:extLst>
          </p:cNvPr>
          <p:cNvSpPr txBox="1"/>
          <p:nvPr/>
        </p:nvSpPr>
        <p:spPr bwMode="auto">
          <a:xfrm>
            <a:off x="8797439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5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9358" name="TextBox 9357">
            <a:extLst>
              <a:ext uri="{FF2B5EF4-FFF2-40B4-BE49-F238E27FC236}">
                <a16:creationId xmlns:a16="http://schemas.microsoft.com/office/drawing/2014/main" id="{C28D30B9-0991-5831-401A-DF7C2E23917B}"/>
              </a:ext>
            </a:extLst>
          </p:cNvPr>
          <p:cNvSpPr txBox="1"/>
          <p:nvPr/>
        </p:nvSpPr>
        <p:spPr bwMode="auto">
          <a:xfrm>
            <a:off x="8979152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9359" name="TextBox 9358">
            <a:extLst>
              <a:ext uri="{FF2B5EF4-FFF2-40B4-BE49-F238E27FC236}">
                <a16:creationId xmlns:a16="http://schemas.microsoft.com/office/drawing/2014/main" id="{C93BD01F-F19C-36E9-A982-A560BDDD199D}"/>
              </a:ext>
            </a:extLst>
          </p:cNvPr>
          <p:cNvSpPr txBox="1"/>
          <p:nvPr/>
        </p:nvSpPr>
        <p:spPr bwMode="auto">
          <a:xfrm>
            <a:off x="9160865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9360" name="TextBox 9359">
            <a:extLst>
              <a:ext uri="{FF2B5EF4-FFF2-40B4-BE49-F238E27FC236}">
                <a16:creationId xmlns:a16="http://schemas.microsoft.com/office/drawing/2014/main" id="{B98D9ED2-2F61-B6E4-A533-A412963390AA}"/>
              </a:ext>
            </a:extLst>
          </p:cNvPr>
          <p:cNvSpPr txBox="1"/>
          <p:nvPr/>
        </p:nvSpPr>
        <p:spPr bwMode="auto">
          <a:xfrm>
            <a:off x="9342578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9361" name="TextBox 9360">
            <a:extLst>
              <a:ext uri="{FF2B5EF4-FFF2-40B4-BE49-F238E27FC236}">
                <a16:creationId xmlns:a16="http://schemas.microsoft.com/office/drawing/2014/main" id="{05E6C36C-9B27-1192-7A3E-7675E9C67267}"/>
              </a:ext>
            </a:extLst>
          </p:cNvPr>
          <p:cNvSpPr txBox="1"/>
          <p:nvPr/>
        </p:nvSpPr>
        <p:spPr bwMode="auto">
          <a:xfrm>
            <a:off x="9524291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9362" name="TextBox 9361">
            <a:extLst>
              <a:ext uri="{FF2B5EF4-FFF2-40B4-BE49-F238E27FC236}">
                <a16:creationId xmlns:a16="http://schemas.microsoft.com/office/drawing/2014/main" id="{FB81D06A-2748-25F8-1464-8A1CDC5B1EB6}"/>
              </a:ext>
            </a:extLst>
          </p:cNvPr>
          <p:cNvSpPr txBox="1"/>
          <p:nvPr/>
        </p:nvSpPr>
        <p:spPr bwMode="auto">
          <a:xfrm>
            <a:off x="9706004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9363" name="TextBox 9362">
            <a:extLst>
              <a:ext uri="{FF2B5EF4-FFF2-40B4-BE49-F238E27FC236}">
                <a16:creationId xmlns:a16="http://schemas.microsoft.com/office/drawing/2014/main" id="{6DACEF5C-D0A6-1F49-A3B7-792F3348F976}"/>
              </a:ext>
            </a:extLst>
          </p:cNvPr>
          <p:cNvSpPr txBox="1"/>
          <p:nvPr/>
        </p:nvSpPr>
        <p:spPr bwMode="auto">
          <a:xfrm>
            <a:off x="9887717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9364" name="TextBox 9363">
            <a:extLst>
              <a:ext uri="{FF2B5EF4-FFF2-40B4-BE49-F238E27FC236}">
                <a16:creationId xmlns:a16="http://schemas.microsoft.com/office/drawing/2014/main" id="{C8566E0B-53F9-BC4C-A9F4-7EDBBD8C4054}"/>
              </a:ext>
            </a:extLst>
          </p:cNvPr>
          <p:cNvSpPr txBox="1"/>
          <p:nvPr/>
        </p:nvSpPr>
        <p:spPr bwMode="auto">
          <a:xfrm>
            <a:off x="10069430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9365" name="TextBox 9364">
            <a:extLst>
              <a:ext uri="{FF2B5EF4-FFF2-40B4-BE49-F238E27FC236}">
                <a16:creationId xmlns:a16="http://schemas.microsoft.com/office/drawing/2014/main" id="{8856436A-98AD-8F26-4498-18DBBD803E26}"/>
              </a:ext>
            </a:extLst>
          </p:cNvPr>
          <p:cNvSpPr txBox="1"/>
          <p:nvPr/>
        </p:nvSpPr>
        <p:spPr bwMode="auto">
          <a:xfrm>
            <a:off x="10251143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366" name="TextBox 9365">
            <a:extLst>
              <a:ext uri="{FF2B5EF4-FFF2-40B4-BE49-F238E27FC236}">
                <a16:creationId xmlns:a16="http://schemas.microsoft.com/office/drawing/2014/main" id="{A0892692-D5E1-13E6-2281-6B1076B6BBB2}"/>
              </a:ext>
            </a:extLst>
          </p:cNvPr>
          <p:cNvSpPr txBox="1"/>
          <p:nvPr/>
        </p:nvSpPr>
        <p:spPr bwMode="auto">
          <a:xfrm>
            <a:off x="10432856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367" name="TextBox 9366">
            <a:extLst>
              <a:ext uri="{FF2B5EF4-FFF2-40B4-BE49-F238E27FC236}">
                <a16:creationId xmlns:a16="http://schemas.microsoft.com/office/drawing/2014/main" id="{459BB305-A25B-CD9A-05D9-3E918880A427}"/>
              </a:ext>
            </a:extLst>
          </p:cNvPr>
          <p:cNvSpPr txBox="1"/>
          <p:nvPr/>
        </p:nvSpPr>
        <p:spPr bwMode="auto">
          <a:xfrm>
            <a:off x="10614569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368" name="TextBox 9367">
            <a:extLst>
              <a:ext uri="{FF2B5EF4-FFF2-40B4-BE49-F238E27FC236}">
                <a16:creationId xmlns:a16="http://schemas.microsoft.com/office/drawing/2014/main" id="{9B490707-98C0-F28F-668B-6019C58BC558}"/>
              </a:ext>
            </a:extLst>
          </p:cNvPr>
          <p:cNvSpPr txBox="1"/>
          <p:nvPr/>
        </p:nvSpPr>
        <p:spPr bwMode="auto">
          <a:xfrm>
            <a:off x="10796282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369" name="TextBox 9368">
            <a:extLst>
              <a:ext uri="{FF2B5EF4-FFF2-40B4-BE49-F238E27FC236}">
                <a16:creationId xmlns:a16="http://schemas.microsoft.com/office/drawing/2014/main" id="{F8EBA593-B8F4-8038-9C65-C97C159173A1}"/>
              </a:ext>
            </a:extLst>
          </p:cNvPr>
          <p:cNvSpPr txBox="1"/>
          <p:nvPr/>
        </p:nvSpPr>
        <p:spPr bwMode="auto">
          <a:xfrm>
            <a:off x="10977995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370" name="TextBox 9369">
            <a:extLst>
              <a:ext uri="{FF2B5EF4-FFF2-40B4-BE49-F238E27FC236}">
                <a16:creationId xmlns:a16="http://schemas.microsoft.com/office/drawing/2014/main" id="{4C257BF9-F48B-EA22-0806-FBEEFB11FB64}"/>
              </a:ext>
            </a:extLst>
          </p:cNvPr>
          <p:cNvSpPr txBox="1"/>
          <p:nvPr/>
        </p:nvSpPr>
        <p:spPr bwMode="auto">
          <a:xfrm>
            <a:off x="11159708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371" name="TextBox 9370">
            <a:extLst>
              <a:ext uri="{FF2B5EF4-FFF2-40B4-BE49-F238E27FC236}">
                <a16:creationId xmlns:a16="http://schemas.microsoft.com/office/drawing/2014/main" id="{F1247562-96AE-8E11-2358-51B1F6E76F3B}"/>
              </a:ext>
            </a:extLst>
          </p:cNvPr>
          <p:cNvSpPr txBox="1"/>
          <p:nvPr/>
        </p:nvSpPr>
        <p:spPr bwMode="auto">
          <a:xfrm>
            <a:off x="11341421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372" name="TextBox 9371">
            <a:extLst>
              <a:ext uri="{FF2B5EF4-FFF2-40B4-BE49-F238E27FC236}">
                <a16:creationId xmlns:a16="http://schemas.microsoft.com/office/drawing/2014/main" id="{A257320A-329B-594B-D33E-0FA7DB2AF4A0}"/>
              </a:ext>
            </a:extLst>
          </p:cNvPr>
          <p:cNvSpPr txBox="1"/>
          <p:nvPr/>
        </p:nvSpPr>
        <p:spPr bwMode="auto">
          <a:xfrm>
            <a:off x="11523134" y="5805100"/>
            <a:ext cx="3385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374" name="Freeform 9373">
            <a:extLst>
              <a:ext uri="{FF2B5EF4-FFF2-40B4-BE49-F238E27FC236}">
                <a16:creationId xmlns:a16="http://schemas.microsoft.com/office/drawing/2014/main" id="{F92C1D27-3FAF-3AEB-BFDD-322440BAD6CF}"/>
              </a:ext>
            </a:extLst>
          </p:cNvPr>
          <p:cNvSpPr/>
          <p:nvPr/>
        </p:nvSpPr>
        <p:spPr bwMode="auto">
          <a:xfrm>
            <a:off x="8175625" y="3181350"/>
            <a:ext cx="3384550" cy="2041525"/>
          </a:xfrm>
          <a:custGeom>
            <a:avLst/>
            <a:gdLst>
              <a:gd name="connsiteX0" fmla="*/ 3384550 w 3384550"/>
              <a:gd name="connsiteY0" fmla="*/ 2041525 h 2041525"/>
              <a:gd name="connsiteX1" fmla="*/ 3384550 w 3384550"/>
              <a:gd name="connsiteY1" fmla="*/ 1431925 h 2041525"/>
              <a:gd name="connsiteX2" fmla="*/ 2924175 w 3384550"/>
              <a:gd name="connsiteY2" fmla="*/ 1431925 h 2041525"/>
              <a:gd name="connsiteX3" fmla="*/ 2924175 w 3384550"/>
              <a:gd name="connsiteY3" fmla="*/ 1231900 h 2041525"/>
              <a:gd name="connsiteX4" fmla="*/ 2197100 w 3384550"/>
              <a:gd name="connsiteY4" fmla="*/ 1231900 h 2041525"/>
              <a:gd name="connsiteX5" fmla="*/ 2197100 w 3384550"/>
              <a:gd name="connsiteY5" fmla="*/ 1117600 h 2041525"/>
              <a:gd name="connsiteX6" fmla="*/ 1527175 w 3384550"/>
              <a:gd name="connsiteY6" fmla="*/ 1117600 h 2041525"/>
              <a:gd name="connsiteX7" fmla="*/ 1527175 w 3384550"/>
              <a:gd name="connsiteY7" fmla="*/ 1041400 h 2041525"/>
              <a:gd name="connsiteX8" fmla="*/ 1403350 w 3384550"/>
              <a:gd name="connsiteY8" fmla="*/ 1041400 h 2041525"/>
              <a:gd name="connsiteX9" fmla="*/ 1403350 w 3384550"/>
              <a:gd name="connsiteY9" fmla="*/ 968375 h 2041525"/>
              <a:gd name="connsiteX10" fmla="*/ 1390650 w 3384550"/>
              <a:gd name="connsiteY10" fmla="*/ 968375 h 2041525"/>
              <a:gd name="connsiteX11" fmla="*/ 1390650 w 3384550"/>
              <a:gd name="connsiteY11" fmla="*/ 892175 h 2041525"/>
              <a:gd name="connsiteX12" fmla="*/ 965200 w 3384550"/>
              <a:gd name="connsiteY12" fmla="*/ 892175 h 2041525"/>
              <a:gd name="connsiteX13" fmla="*/ 965200 w 3384550"/>
              <a:gd name="connsiteY13" fmla="*/ 828675 h 2041525"/>
              <a:gd name="connsiteX14" fmla="*/ 863600 w 3384550"/>
              <a:gd name="connsiteY14" fmla="*/ 828675 h 2041525"/>
              <a:gd name="connsiteX15" fmla="*/ 863600 w 3384550"/>
              <a:gd name="connsiteY15" fmla="*/ 762000 h 2041525"/>
              <a:gd name="connsiteX16" fmla="*/ 857250 w 3384550"/>
              <a:gd name="connsiteY16" fmla="*/ 762000 h 2041525"/>
              <a:gd name="connsiteX17" fmla="*/ 857250 w 3384550"/>
              <a:gd name="connsiteY17" fmla="*/ 698500 h 2041525"/>
              <a:gd name="connsiteX18" fmla="*/ 847725 w 3384550"/>
              <a:gd name="connsiteY18" fmla="*/ 698500 h 2041525"/>
              <a:gd name="connsiteX19" fmla="*/ 847725 w 3384550"/>
              <a:gd name="connsiteY19" fmla="*/ 638175 h 2041525"/>
              <a:gd name="connsiteX20" fmla="*/ 615950 w 3384550"/>
              <a:gd name="connsiteY20" fmla="*/ 638175 h 2041525"/>
              <a:gd name="connsiteX21" fmla="*/ 615950 w 3384550"/>
              <a:gd name="connsiteY21" fmla="*/ 568325 h 2041525"/>
              <a:gd name="connsiteX22" fmla="*/ 577850 w 3384550"/>
              <a:gd name="connsiteY22" fmla="*/ 568325 h 2041525"/>
              <a:gd name="connsiteX23" fmla="*/ 577850 w 3384550"/>
              <a:gd name="connsiteY23" fmla="*/ 511175 h 2041525"/>
              <a:gd name="connsiteX24" fmla="*/ 539750 w 3384550"/>
              <a:gd name="connsiteY24" fmla="*/ 511175 h 2041525"/>
              <a:gd name="connsiteX25" fmla="*/ 539750 w 3384550"/>
              <a:gd name="connsiteY25" fmla="*/ 450850 h 2041525"/>
              <a:gd name="connsiteX26" fmla="*/ 361950 w 3384550"/>
              <a:gd name="connsiteY26" fmla="*/ 450850 h 2041525"/>
              <a:gd name="connsiteX27" fmla="*/ 361950 w 3384550"/>
              <a:gd name="connsiteY27" fmla="*/ 396875 h 2041525"/>
              <a:gd name="connsiteX28" fmla="*/ 219075 w 3384550"/>
              <a:gd name="connsiteY28" fmla="*/ 396875 h 2041525"/>
              <a:gd name="connsiteX29" fmla="*/ 219075 w 3384550"/>
              <a:gd name="connsiteY29" fmla="*/ 139700 h 2041525"/>
              <a:gd name="connsiteX30" fmla="*/ 193675 w 3384550"/>
              <a:gd name="connsiteY30" fmla="*/ 139700 h 2041525"/>
              <a:gd name="connsiteX31" fmla="*/ 193675 w 3384550"/>
              <a:gd name="connsiteY31" fmla="*/ 95250 h 2041525"/>
              <a:gd name="connsiteX32" fmla="*/ 130175 w 3384550"/>
              <a:gd name="connsiteY32" fmla="*/ 95250 h 2041525"/>
              <a:gd name="connsiteX33" fmla="*/ 130175 w 3384550"/>
              <a:gd name="connsiteY33" fmla="*/ 41275 h 2041525"/>
              <a:gd name="connsiteX34" fmla="*/ 0 w 3384550"/>
              <a:gd name="connsiteY34" fmla="*/ 41275 h 2041525"/>
              <a:gd name="connsiteX35" fmla="*/ 0 w 3384550"/>
              <a:gd name="connsiteY35" fmla="*/ 0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384550" h="2041525">
                <a:moveTo>
                  <a:pt x="3384550" y="2041525"/>
                </a:moveTo>
                <a:lnTo>
                  <a:pt x="3384550" y="1431925"/>
                </a:lnTo>
                <a:lnTo>
                  <a:pt x="2924175" y="1431925"/>
                </a:lnTo>
                <a:lnTo>
                  <a:pt x="2924175" y="1231900"/>
                </a:lnTo>
                <a:lnTo>
                  <a:pt x="2197100" y="1231900"/>
                </a:lnTo>
                <a:lnTo>
                  <a:pt x="2197100" y="1117600"/>
                </a:lnTo>
                <a:lnTo>
                  <a:pt x="1527175" y="1117600"/>
                </a:lnTo>
                <a:lnTo>
                  <a:pt x="1527175" y="1041400"/>
                </a:lnTo>
                <a:lnTo>
                  <a:pt x="1403350" y="1041400"/>
                </a:lnTo>
                <a:lnTo>
                  <a:pt x="1403350" y="968375"/>
                </a:lnTo>
                <a:lnTo>
                  <a:pt x="1390650" y="968375"/>
                </a:lnTo>
                <a:lnTo>
                  <a:pt x="1390650" y="892175"/>
                </a:lnTo>
                <a:lnTo>
                  <a:pt x="965200" y="892175"/>
                </a:lnTo>
                <a:lnTo>
                  <a:pt x="965200" y="828675"/>
                </a:lnTo>
                <a:lnTo>
                  <a:pt x="863600" y="828675"/>
                </a:lnTo>
                <a:lnTo>
                  <a:pt x="863600" y="762000"/>
                </a:lnTo>
                <a:lnTo>
                  <a:pt x="857250" y="762000"/>
                </a:lnTo>
                <a:lnTo>
                  <a:pt x="857250" y="698500"/>
                </a:lnTo>
                <a:lnTo>
                  <a:pt x="847725" y="698500"/>
                </a:lnTo>
                <a:lnTo>
                  <a:pt x="847725" y="638175"/>
                </a:lnTo>
                <a:lnTo>
                  <a:pt x="615950" y="638175"/>
                </a:lnTo>
                <a:lnTo>
                  <a:pt x="615950" y="568325"/>
                </a:lnTo>
                <a:lnTo>
                  <a:pt x="577850" y="568325"/>
                </a:lnTo>
                <a:lnTo>
                  <a:pt x="577850" y="511175"/>
                </a:lnTo>
                <a:lnTo>
                  <a:pt x="539750" y="511175"/>
                </a:lnTo>
                <a:lnTo>
                  <a:pt x="539750" y="450850"/>
                </a:lnTo>
                <a:lnTo>
                  <a:pt x="361950" y="450850"/>
                </a:lnTo>
                <a:lnTo>
                  <a:pt x="361950" y="396875"/>
                </a:lnTo>
                <a:lnTo>
                  <a:pt x="219075" y="396875"/>
                </a:lnTo>
                <a:lnTo>
                  <a:pt x="219075" y="139700"/>
                </a:lnTo>
                <a:lnTo>
                  <a:pt x="193675" y="139700"/>
                </a:lnTo>
                <a:lnTo>
                  <a:pt x="193675" y="95250"/>
                </a:lnTo>
                <a:lnTo>
                  <a:pt x="130175" y="95250"/>
                </a:lnTo>
                <a:lnTo>
                  <a:pt x="130175" y="41275"/>
                </a:lnTo>
                <a:lnTo>
                  <a:pt x="0" y="41275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73" name="Freeform 9372">
            <a:extLst>
              <a:ext uri="{FF2B5EF4-FFF2-40B4-BE49-F238E27FC236}">
                <a16:creationId xmlns:a16="http://schemas.microsoft.com/office/drawing/2014/main" id="{EA672745-D833-096B-A073-19C5F0FF2E1B}"/>
              </a:ext>
            </a:extLst>
          </p:cNvPr>
          <p:cNvSpPr/>
          <p:nvPr/>
        </p:nvSpPr>
        <p:spPr bwMode="auto">
          <a:xfrm>
            <a:off x="8058150" y="3178175"/>
            <a:ext cx="3032125" cy="2044700"/>
          </a:xfrm>
          <a:custGeom>
            <a:avLst/>
            <a:gdLst>
              <a:gd name="connsiteX0" fmla="*/ 3032125 w 3032125"/>
              <a:gd name="connsiteY0" fmla="*/ 2044700 h 2044700"/>
              <a:gd name="connsiteX1" fmla="*/ 3032125 w 3032125"/>
              <a:gd name="connsiteY1" fmla="*/ 1400175 h 2044700"/>
              <a:gd name="connsiteX2" fmla="*/ 1320800 w 3032125"/>
              <a:gd name="connsiteY2" fmla="*/ 1400175 h 2044700"/>
              <a:gd name="connsiteX3" fmla="*/ 1320800 w 3032125"/>
              <a:gd name="connsiteY3" fmla="*/ 1079500 h 2044700"/>
              <a:gd name="connsiteX4" fmla="*/ 1143000 w 3032125"/>
              <a:gd name="connsiteY4" fmla="*/ 1079500 h 2044700"/>
              <a:gd name="connsiteX5" fmla="*/ 1143000 w 3032125"/>
              <a:gd name="connsiteY5" fmla="*/ 752475 h 2044700"/>
              <a:gd name="connsiteX6" fmla="*/ 1009650 w 3032125"/>
              <a:gd name="connsiteY6" fmla="*/ 752475 h 2044700"/>
              <a:gd name="connsiteX7" fmla="*/ 1009650 w 3032125"/>
              <a:gd name="connsiteY7" fmla="*/ 438150 h 2044700"/>
              <a:gd name="connsiteX8" fmla="*/ 663575 w 3032125"/>
              <a:gd name="connsiteY8" fmla="*/ 438150 h 2044700"/>
              <a:gd name="connsiteX9" fmla="*/ 663575 w 3032125"/>
              <a:gd name="connsiteY9" fmla="*/ 206375 h 2044700"/>
              <a:gd name="connsiteX10" fmla="*/ 339725 w 3032125"/>
              <a:gd name="connsiteY10" fmla="*/ 206375 h 2044700"/>
              <a:gd name="connsiteX11" fmla="*/ 339725 w 3032125"/>
              <a:gd name="connsiteY11" fmla="*/ 0 h 2044700"/>
              <a:gd name="connsiteX12" fmla="*/ 0 w 3032125"/>
              <a:gd name="connsiteY12" fmla="*/ 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32125" h="2044700">
                <a:moveTo>
                  <a:pt x="3032125" y="2044700"/>
                </a:moveTo>
                <a:lnTo>
                  <a:pt x="3032125" y="1400175"/>
                </a:lnTo>
                <a:lnTo>
                  <a:pt x="1320800" y="1400175"/>
                </a:lnTo>
                <a:lnTo>
                  <a:pt x="1320800" y="1079500"/>
                </a:lnTo>
                <a:lnTo>
                  <a:pt x="1143000" y="1079500"/>
                </a:lnTo>
                <a:lnTo>
                  <a:pt x="1143000" y="752475"/>
                </a:lnTo>
                <a:lnTo>
                  <a:pt x="1009650" y="752475"/>
                </a:lnTo>
                <a:lnTo>
                  <a:pt x="1009650" y="438150"/>
                </a:lnTo>
                <a:lnTo>
                  <a:pt x="663575" y="438150"/>
                </a:lnTo>
                <a:lnTo>
                  <a:pt x="663575" y="206375"/>
                </a:lnTo>
                <a:lnTo>
                  <a:pt x="339725" y="206375"/>
                </a:lnTo>
                <a:lnTo>
                  <a:pt x="33972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DDBB79-B0E6-87D9-BF65-5C7736E3B593}"/>
              </a:ext>
            </a:extLst>
          </p:cNvPr>
          <p:cNvSpPr txBox="1"/>
          <p:nvPr/>
        </p:nvSpPr>
        <p:spPr bwMode="auto">
          <a:xfrm rot="16200000">
            <a:off x="-1198940" y="3733729"/>
            <a:ext cx="32078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Best Percentage Change From Baseline PSA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311B3CA-33A5-A051-D173-0A40CDBC99FE}"/>
              </a:ext>
            </a:extLst>
          </p:cNvPr>
          <p:cNvCxnSpPr>
            <a:cxnSpLocks/>
          </p:cNvCxnSpPr>
          <p:nvPr/>
        </p:nvCxnSpPr>
        <p:spPr bwMode="auto">
          <a:xfrm flipH="1">
            <a:off x="9174445" y="3515477"/>
            <a:ext cx="182880" cy="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267395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97BF7-FBEF-CD55-A4E3-F5DBA46A7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738B8C0-5A94-1331-7F29-AEC9C12563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I Trial of BMS-986365 in mCRPC: rPFS by Prior chemotherapy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C08A178-AE9A-B49C-A3F7-61E78BD633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349099" y="2309846"/>
            <a:ext cx="2622239" cy="1877685"/>
          </a:xfrm>
          <a:solidFill>
            <a:schemeClr val="accent5"/>
          </a:solidFill>
        </p:spPr>
        <p:txBody>
          <a:bodyPr anchor="ctr"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bg2"/>
                </a:solidFill>
              </a:rPr>
              <a:t>rPFS may be more pronounced in patients who have not previously received chemotherapy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05708D-0DA9-B5DA-D73F-F86A0E8C837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Rathkopf. Ann Oncol. 2025;36:76.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27D5C3D-BE8D-0792-BD1C-E01015AD4E77}"/>
              </a:ext>
            </a:extLst>
          </p:cNvPr>
          <p:cNvGrpSpPr/>
          <p:nvPr/>
        </p:nvGrpSpPr>
        <p:grpSpPr>
          <a:xfrm>
            <a:off x="2533039" y="1712344"/>
            <a:ext cx="6292312" cy="3318650"/>
            <a:chOff x="2533039" y="1712344"/>
            <a:chExt cx="6292312" cy="331865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1CEE65F7-D49C-DA4A-74C8-9053C989E2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5032" y="1712344"/>
              <a:ext cx="0" cy="3254643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0191AFD-D6E7-EE97-B136-D9D6267D97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5032" y="4966987"/>
              <a:ext cx="6230319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8623014-1736-FEE3-5ABA-B76DED48C6E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33039" y="1720092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F872EE2-1577-4CB1-90B9-82D15035AF4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33039" y="2369472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545F787-D697-9B38-B22C-33F1490062C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33039" y="3018852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E46ACDF-A620-9AFA-D885-2D3BD43229D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33039" y="3668232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6702B44-18F8-2F7F-1BF1-92C0E1C8EDC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33039" y="4317612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2B0ABCA-BFD6-8F84-E09C-81C713AD3C5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33039" y="4966987"/>
              <a:ext cx="6400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88A9DF3-89DB-3B07-6DF2-E42B7CD1775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503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8F9D830-3144-364C-9256-81C046C2CD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0590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1D37D0B-BFAA-D7A8-41D3-F38C7868B02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1677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CF60F86-0F70-58D0-3F89-43EF1503C65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2764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CA0E621-F032-151C-C475-958EFE49FCF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3851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BCC170-E98F-AE91-9585-83DF4620CE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4938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1D5807-F729-E7B4-9B2E-D5650C7864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6025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D1737B3-8FD2-02C8-10E0-5038991732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7112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9ED4E48-D8D3-726E-512E-FBB051D3F3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8199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B21EC75-A3A1-5F3E-FA86-BA52493EE75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9286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E25FE68-4483-3440-24D5-3C98B3C839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0373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91DA5A9-5483-2E45-F2B4-63DA65585F6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1460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4F6434B-9D48-AF1B-35D1-47EB139A1A3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2547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9A16A31-A17D-F940-2A76-FB72B215B3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3634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CE90D00-01ED-25F6-D75A-B4A59BD358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4721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B29A357-C549-D349-D9C4-3FD638A9FDE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5808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9E3AD05-217B-6326-F8F6-DA90045CFC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6895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B4453CB-4FCE-33D6-A5A0-01D714802A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7982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9ECE5E2-3F5E-0AAF-2157-0DF826FD60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9069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FD57E68-5920-45EB-372E-C5F8EC004E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01562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51549FF-715F-607C-7E31-E65C977ECA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12436" y="4966986"/>
              <a:ext cx="0" cy="6400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4108DF0A-D77D-CB00-2872-F71C5D1B235F}"/>
              </a:ext>
            </a:extLst>
          </p:cNvPr>
          <p:cNvSpPr txBox="1"/>
          <p:nvPr/>
        </p:nvSpPr>
        <p:spPr bwMode="auto">
          <a:xfrm>
            <a:off x="2595032" y="5314310"/>
            <a:ext cx="62303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F5B409B-E905-86C4-90B5-8AFB645845BB}"/>
              </a:ext>
            </a:extLst>
          </p:cNvPr>
          <p:cNvSpPr txBox="1"/>
          <p:nvPr/>
        </p:nvSpPr>
        <p:spPr bwMode="auto">
          <a:xfrm rot="16200000">
            <a:off x="345977" y="3170384"/>
            <a:ext cx="32546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Probability of rPFS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9EFCB64-A072-540C-E50D-3FE4CB339795}"/>
              </a:ext>
            </a:extLst>
          </p:cNvPr>
          <p:cNvSpPr txBox="1"/>
          <p:nvPr/>
        </p:nvSpPr>
        <p:spPr bwMode="auto">
          <a:xfrm>
            <a:off x="2113682" y="1543717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1.0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823DB2E-C081-0B05-B09F-A63DF46736A4}"/>
              </a:ext>
            </a:extLst>
          </p:cNvPr>
          <p:cNvSpPr txBox="1"/>
          <p:nvPr/>
        </p:nvSpPr>
        <p:spPr bwMode="auto">
          <a:xfrm>
            <a:off x="2010335" y="2191437"/>
            <a:ext cx="5824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14DF2A3-B2AE-8AA7-75F3-9E7A72A3218E}"/>
              </a:ext>
            </a:extLst>
          </p:cNvPr>
          <p:cNvSpPr txBox="1"/>
          <p:nvPr/>
        </p:nvSpPr>
        <p:spPr bwMode="auto">
          <a:xfrm>
            <a:off x="2010335" y="2839157"/>
            <a:ext cx="5824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0.6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1FFAFA8-5F35-2244-F227-0C976FD969E7}"/>
              </a:ext>
            </a:extLst>
          </p:cNvPr>
          <p:cNvSpPr txBox="1"/>
          <p:nvPr/>
        </p:nvSpPr>
        <p:spPr bwMode="auto">
          <a:xfrm>
            <a:off x="2010335" y="3486877"/>
            <a:ext cx="5824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F8BCB65-EEA0-AAA3-B794-D2EC6B54B766}"/>
              </a:ext>
            </a:extLst>
          </p:cNvPr>
          <p:cNvSpPr txBox="1"/>
          <p:nvPr/>
        </p:nvSpPr>
        <p:spPr bwMode="auto">
          <a:xfrm>
            <a:off x="2113682" y="4134597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0.2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1149CA8-C8A0-8843-4124-361FB77F2038}"/>
              </a:ext>
            </a:extLst>
          </p:cNvPr>
          <p:cNvSpPr txBox="1"/>
          <p:nvPr/>
        </p:nvSpPr>
        <p:spPr bwMode="auto">
          <a:xfrm>
            <a:off x="2113682" y="4782312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21E442D-9092-A2C3-5D76-336FB5F6A209}"/>
              </a:ext>
            </a:extLst>
          </p:cNvPr>
          <p:cNvSpPr txBox="1"/>
          <p:nvPr/>
        </p:nvSpPr>
        <p:spPr bwMode="auto">
          <a:xfrm>
            <a:off x="2359007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CB2E20A-F3F7-12F6-18B3-0A5676200E0C}"/>
              </a:ext>
            </a:extLst>
          </p:cNvPr>
          <p:cNvSpPr txBox="1"/>
          <p:nvPr/>
        </p:nvSpPr>
        <p:spPr bwMode="auto">
          <a:xfrm>
            <a:off x="8585785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C65976C-4B1E-571A-9B27-D8114EC80CFA}"/>
              </a:ext>
            </a:extLst>
          </p:cNvPr>
          <p:cNvSpPr txBox="1"/>
          <p:nvPr/>
        </p:nvSpPr>
        <p:spPr bwMode="auto">
          <a:xfrm>
            <a:off x="2670346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5CB9A03-B27A-4E46-1DE9-E14421D25F8C}"/>
              </a:ext>
            </a:extLst>
          </p:cNvPr>
          <p:cNvSpPr txBox="1"/>
          <p:nvPr/>
        </p:nvSpPr>
        <p:spPr bwMode="auto">
          <a:xfrm>
            <a:off x="2981685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F214043-E4D3-6607-42CB-2D3B4770D7FC}"/>
              </a:ext>
            </a:extLst>
          </p:cNvPr>
          <p:cNvSpPr txBox="1"/>
          <p:nvPr/>
        </p:nvSpPr>
        <p:spPr bwMode="auto">
          <a:xfrm>
            <a:off x="3293024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DE6847A-950A-24FE-2493-450EC86F4A65}"/>
              </a:ext>
            </a:extLst>
          </p:cNvPr>
          <p:cNvSpPr txBox="1"/>
          <p:nvPr/>
        </p:nvSpPr>
        <p:spPr bwMode="auto">
          <a:xfrm>
            <a:off x="3604363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7E46357-FA0E-41B3-4355-B84D92128C9A}"/>
              </a:ext>
            </a:extLst>
          </p:cNvPr>
          <p:cNvSpPr txBox="1"/>
          <p:nvPr/>
        </p:nvSpPr>
        <p:spPr bwMode="auto">
          <a:xfrm>
            <a:off x="3915702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</a:t>
            </a:r>
          </a:p>
        </p:txBody>
      </p:sp>
      <p:sp>
        <p:nvSpPr>
          <p:cNvPr id="9216" name="TextBox 9215">
            <a:extLst>
              <a:ext uri="{FF2B5EF4-FFF2-40B4-BE49-F238E27FC236}">
                <a16:creationId xmlns:a16="http://schemas.microsoft.com/office/drawing/2014/main" id="{9AB24F3F-70D4-DF19-D2B4-755AD51F3F19}"/>
              </a:ext>
            </a:extLst>
          </p:cNvPr>
          <p:cNvSpPr txBox="1"/>
          <p:nvPr/>
        </p:nvSpPr>
        <p:spPr bwMode="auto">
          <a:xfrm>
            <a:off x="4227041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</a:p>
        </p:txBody>
      </p:sp>
      <p:sp>
        <p:nvSpPr>
          <p:cNvPr id="9217" name="TextBox 9216">
            <a:extLst>
              <a:ext uri="{FF2B5EF4-FFF2-40B4-BE49-F238E27FC236}">
                <a16:creationId xmlns:a16="http://schemas.microsoft.com/office/drawing/2014/main" id="{A0D90DCA-B176-2079-C96A-1C3C8F7FE25F}"/>
              </a:ext>
            </a:extLst>
          </p:cNvPr>
          <p:cNvSpPr txBox="1"/>
          <p:nvPr/>
        </p:nvSpPr>
        <p:spPr bwMode="auto">
          <a:xfrm>
            <a:off x="4538380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</a:t>
            </a:r>
          </a:p>
        </p:txBody>
      </p:sp>
      <p:sp>
        <p:nvSpPr>
          <p:cNvPr id="9219" name="TextBox 9218">
            <a:extLst>
              <a:ext uri="{FF2B5EF4-FFF2-40B4-BE49-F238E27FC236}">
                <a16:creationId xmlns:a16="http://schemas.microsoft.com/office/drawing/2014/main" id="{3AADFFF0-B146-F93A-B36F-B90D867BA666}"/>
              </a:ext>
            </a:extLst>
          </p:cNvPr>
          <p:cNvSpPr txBox="1"/>
          <p:nvPr/>
        </p:nvSpPr>
        <p:spPr bwMode="auto">
          <a:xfrm>
            <a:off x="4849719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8</a:t>
            </a:r>
          </a:p>
        </p:txBody>
      </p:sp>
      <p:sp>
        <p:nvSpPr>
          <p:cNvPr id="9220" name="TextBox 9219">
            <a:extLst>
              <a:ext uri="{FF2B5EF4-FFF2-40B4-BE49-F238E27FC236}">
                <a16:creationId xmlns:a16="http://schemas.microsoft.com/office/drawing/2014/main" id="{B780AF4F-EA8C-5C26-D767-B87C2A68C046}"/>
              </a:ext>
            </a:extLst>
          </p:cNvPr>
          <p:cNvSpPr txBox="1"/>
          <p:nvPr/>
        </p:nvSpPr>
        <p:spPr bwMode="auto">
          <a:xfrm>
            <a:off x="5161058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9</a:t>
            </a:r>
          </a:p>
        </p:txBody>
      </p:sp>
      <p:sp>
        <p:nvSpPr>
          <p:cNvPr id="9222" name="TextBox 9221">
            <a:extLst>
              <a:ext uri="{FF2B5EF4-FFF2-40B4-BE49-F238E27FC236}">
                <a16:creationId xmlns:a16="http://schemas.microsoft.com/office/drawing/2014/main" id="{5FE09901-99C9-28FC-2B88-971380184F1F}"/>
              </a:ext>
            </a:extLst>
          </p:cNvPr>
          <p:cNvSpPr txBox="1"/>
          <p:nvPr/>
        </p:nvSpPr>
        <p:spPr bwMode="auto">
          <a:xfrm>
            <a:off x="5472397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9223" name="TextBox 9222">
            <a:extLst>
              <a:ext uri="{FF2B5EF4-FFF2-40B4-BE49-F238E27FC236}">
                <a16:creationId xmlns:a16="http://schemas.microsoft.com/office/drawing/2014/main" id="{FA420474-6EAF-4655-9EFB-A19F7FF9C371}"/>
              </a:ext>
            </a:extLst>
          </p:cNvPr>
          <p:cNvSpPr txBox="1"/>
          <p:nvPr/>
        </p:nvSpPr>
        <p:spPr bwMode="auto">
          <a:xfrm>
            <a:off x="5783736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</a:p>
        </p:txBody>
      </p:sp>
      <p:sp>
        <p:nvSpPr>
          <p:cNvPr id="9224" name="TextBox 9223">
            <a:extLst>
              <a:ext uri="{FF2B5EF4-FFF2-40B4-BE49-F238E27FC236}">
                <a16:creationId xmlns:a16="http://schemas.microsoft.com/office/drawing/2014/main" id="{F72132FD-4472-7338-FFD6-FD92B96BE831}"/>
              </a:ext>
            </a:extLst>
          </p:cNvPr>
          <p:cNvSpPr txBox="1"/>
          <p:nvPr/>
        </p:nvSpPr>
        <p:spPr bwMode="auto">
          <a:xfrm>
            <a:off x="6095075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9225" name="TextBox 9224">
            <a:extLst>
              <a:ext uri="{FF2B5EF4-FFF2-40B4-BE49-F238E27FC236}">
                <a16:creationId xmlns:a16="http://schemas.microsoft.com/office/drawing/2014/main" id="{5774503D-C8F4-E101-959E-24DC489940B7}"/>
              </a:ext>
            </a:extLst>
          </p:cNvPr>
          <p:cNvSpPr txBox="1"/>
          <p:nvPr/>
        </p:nvSpPr>
        <p:spPr bwMode="auto">
          <a:xfrm>
            <a:off x="6406414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13</a:t>
            </a:r>
          </a:p>
        </p:txBody>
      </p:sp>
      <p:sp>
        <p:nvSpPr>
          <p:cNvPr id="9226" name="TextBox 9225">
            <a:extLst>
              <a:ext uri="{FF2B5EF4-FFF2-40B4-BE49-F238E27FC236}">
                <a16:creationId xmlns:a16="http://schemas.microsoft.com/office/drawing/2014/main" id="{D27D5CAD-C0AD-07D2-ECDA-5E8559249733}"/>
              </a:ext>
            </a:extLst>
          </p:cNvPr>
          <p:cNvSpPr txBox="1"/>
          <p:nvPr/>
        </p:nvSpPr>
        <p:spPr bwMode="auto">
          <a:xfrm>
            <a:off x="6717753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14</a:t>
            </a:r>
          </a:p>
        </p:txBody>
      </p:sp>
      <p:sp>
        <p:nvSpPr>
          <p:cNvPr id="9227" name="TextBox 9226">
            <a:extLst>
              <a:ext uri="{FF2B5EF4-FFF2-40B4-BE49-F238E27FC236}">
                <a16:creationId xmlns:a16="http://schemas.microsoft.com/office/drawing/2014/main" id="{419D640E-039A-6F43-300E-9C5B8E74A066}"/>
              </a:ext>
            </a:extLst>
          </p:cNvPr>
          <p:cNvSpPr txBox="1"/>
          <p:nvPr/>
        </p:nvSpPr>
        <p:spPr bwMode="auto">
          <a:xfrm>
            <a:off x="7029092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15</a:t>
            </a:r>
          </a:p>
        </p:txBody>
      </p:sp>
      <p:sp>
        <p:nvSpPr>
          <p:cNvPr id="9228" name="TextBox 9227">
            <a:extLst>
              <a:ext uri="{FF2B5EF4-FFF2-40B4-BE49-F238E27FC236}">
                <a16:creationId xmlns:a16="http://schemas.microsoft.com/office/drawing/2014/main" id="{3E800C6D-2DDC-63BB-6A8E-E1B04EDFD95F}"/>
              </a:ext>
            </a:extLst>
          </p:cNvPr>
          <p:cNvSpPr txBox="1"/>
          <p:nvPr/>
        </p:nvSpPr>
        <p:spPr bwMode="auto">
          <a:xfrm>
            <a:off x="7340431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16</a:t>
            </a:r>
          </a:p>
        </p:txBody>
      </p:sp>
      <p:sp>
        <p:nvSpPr>
          <p:cNvPr id="9229" name="TextBox 9228">
            <a:extLst>
              <a:ext uri="{FF2B5EF4-FFF2-40B4-BE49-F238E27FC236}">
                <a16:creationId xmlns:a16="http://schemas.microsoft.com/office/drawing/2014/main" id="{8832E343-B7F8-E1EF-A1A9-19622393731A}"/>
              </a:ext>
            </a:extLst>
          </p:cNvPr>
          <p:cNvSpPr txBox="1"/>
          <p:nvPr/>
        </p:nvSpPr>
        <p:spPr bwMode="auto">
          <a:xfrm>
            <a:off x="7651770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17</a:t>
            </a:r>
          </a:p>
        </p:txBody>
      </p:sp>
      <p:sp>
        <p:nvSpPr>
          <p:cNvPr id="9230" name="TextBox 9229">
            <a:extLst>
              <a:ext uri="{FF2B5EF4-FFF2-40B4-BE49-F238E27FC236}">
                <a16:creationId xmlns:a16="http://schemas.microsoft.com/office/drawing/2014/main" id="{13DDE77B-E8F8-B621-ACAE-2F130E44EE55}"/>
              </a:ext>
            </a:extLst>
          </p:cNvPr>
          <p:cNvSpPr txBox="1"/>
          <p:nvPr/>
        </p:nvSpPr>
        <p:spPr bwMode="auto">
          <a:xfrm>
            <a:off x="7963109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18</a:t>
            </a:r>
          </a:p>
        </p:txBody>
      </p:sp>
      <p:sp>
        <p:nvSpPr>
          <p:cNvPr id="9231" name="TextBox 9230">
            <a:extLst>
              <a:ext uri="{FF2B5EF4-FFF2-40B4-BE49-F238E27FC236}">
                <a16:creationId xmlns:a16="http://schemas.microsoft.com/office/drawing/2014/main" id="{F55E6E9B-7D67-7F27-3DB2-160AB81980CD}"/>
              </a:ext>
            </a:extLst>
          </p:cNvPr>
          <p:cNvSpPr txBox="1"/>
          <p:nvPr/>
        </p:nvSpPr>
        <p:spPr bwMode="auto">
          <a:xfrm>
            <a:off x="8274448" y="4982963"/>
            <a:ext cx="4791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19</a:t>
            </a:r>
          </a:p>
        </p:txBody>
      </p:sp>
      <p:sp>
        <p:nvSpPr>
          <p:cNvPr id="9232" name="TextBox 9231">
            <a:extLst>
              <a:ext uri="{FF2B5EF4-FFF2-40B4-BE49-F238E27FC236}">
                <a16:creationId xmlns:a16="http://schemas.microsoft.com/office/drawing/2014/main" id="{FB7FFDFE-A5EF-C301-3AC7-EDC4EF568C81}"/>
              </a:ext>
            </a:extLst>
          </p:cNvPr>
          <p:cNvSpPr txBox="1"/>
          <p:nvPr/>
        </p:nvSpPr>
        <p:spPr bwMode="auto">
          <a:xfrm>
            <a:off x="5181612" y="1673564"/>
            <a:ext cx="22851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No prior chemotherapy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Prior chemotherapy</a:t>
            </a:r>
          </a:p>
        </p:txBody>
      </p:sp>
      <p:sp>
        <p:nvSpPr>
          <p:cNvPr id="9233" name="TextBox 9232">
            <a:extLst>
              <a:ext uri="{FF2B5EF4-FFF2-40B4-BE49-F238E27FC236}">
                <a16:creationId xmlns:a16="http://schemas.microsoft.com/office/drawing/2014/main" id="{923EF5FD-906C-F7ED-7F8C-1DCB2007FCCD}"/>
              </a:ext>
            </a:extLst>
          </p:cNvPr>
          <p:cNvSpPr txBox="1"/>
          <p:nvPr/>
        </p:nvSpPr>
        <p:spPr bwMode="auto">
          <a:xfrm>
            <a:off x="7455712" y="1476746"/>
            <a:ext cx="290707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Median rPFS, Mo (95% CI)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16.5 (5.5-NA)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5.5 (2.7-8.3)</a:t>
            </a:r>
          </a:p>
        </p:txBody>
      </p:sp>
      <p:cxnSp>
        <p:nvCxnSpPr>
          <p:cNvPr id="9235" name="Straight Connector 9234">
            <a:extLst>
              <a:ext uri="{FF2B5EF4-FFF2-40B4-BE49-F238E27FC236}">
                <a16:creationId xmlns:a16="http://schemas.microsoft.com/office/drawing/2014/main" id="{0AFB54BD-A174-0411-3618-8C84EA90D7B4}"/>
              </a:ext>
            </a:extLst>
          </p:cNvPr>
          <p:cNvCxnSpPr>
            <a:cxnSpLocks/>
          </p:cNvCxnSpPr>
          <p:nvPr/>
        </p:nvCxnSpPr>
        <p:spPr bwMode="auto">
          <a:xfrm flipH="1">
            <a:off x="4899438" y="1824588"/>
            <a:ext cx="274320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37" name="Straight Connector 9236">
            <a:extLst>
              <a:ext uri="{FF2B5EF4-FFF2-40B4-BE49-F238E27FC236}">
                <a16:creationId xmlns:a16="http://schemas.microsoft.com/office/drawing/2014/main" id="{81D878F6-E3B6-11C9-9AEB-5A66E7A618A7}"/>
              </a:ext>
            </a:extLst>
          </p:cNvPr>
          <p:cNvCxnSpPr>
            <a:cxnSpLocks/>
          </p:cNvCxnSpPr>
          <p:nvPr/>
        </p:nvCxnSpPr>
        <p:spPr bwMode="auto">
          <a:xfrm flipH="1">
            <a:off x="4899438" y="2046547"/>
            <a:ext cx="274320" cy="0"/>
          </a:xfrm>
          <a:prstGeom prst="line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238" name="TextBox 9237">
            <a:extLst>
              <a:ext uri="{FF2B5EF4-FFF2-40B4-BE49-F238E27FC236}">
                <a16:creationId xmlns:a16="http://schemas.microsoft.com/office/drawing/2014/main" id="{C5EEF44D-AD18-9756-EA7B-A295736D09F7}"/>
              </a:ext>
            </a:extLst>
          </p:cNvPr>
          <p:cNvSpPr txBox="1"/>
          <p:nvPr/>
        </p:nvSpPr>
        <p:spPr bwMode="auto">
          <a:xfrm>
            <a:off x="444499" y="5453723"/>
            <a:ext cx="20409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Patients at Risk, n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No prior chemotherapy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Prior chemotherapy</a:t>
            </a:r>
          </a:p>
        </p:txBody>
      </p:sp>
      <p:sp>
        <p:nvSpPr>
          <p:cNvPr id="9239" name="TextBox 9238">
            <a:extLst>
              <a:ext uri="{FF2B5EF4-FFF2-40B4-BE49-F238E27FC236}">
                <a16:creationId xmlns:a16="http://schemas.microsoft.com/office/drawing/2014/main" id="{78D65A99-40EF-848B-4703-057DB96C38D6}"/>
              </a:ext>
            </a:extLst>
          </p:cNvPr>
          <p:cNvSpPr txBox="1"/>
          <p:nvPr/>
        </p:nvSpPr>
        <p:spPr bwMode="auto">
          <a:xfrm>
            <a:off x="2398024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32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28</a:t>
            </a:r>
          </a:p>
        </p:txBody>
      </p:sp>
      <p:sp>
        <p:nvSpPr>
          <p:cNvPr id="9240" name="TextBox 9239">
            <a:extLst>
              <a:ext uri="{FF2B5EF4-FFF2-40B4-BE49-F238E27FC236}">
                <a16:creationId xmlns:a16="http://schemas.microsoft.com/office/drawing/2014/main" id="{AEDFF049-2894-5F19-F701-7F08178ACF9E}"/>
              </a:ext>
            </a:extLst>
          </p:cNvPr>
          <p:cNvSpPr txBox="1"/>
          <p:nvPr/>
        </p:nvSpPr>
        <p:spPr bwMode="auto">
          <a:xfrm>
            <a:off x="2710053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29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27</a:t>
            </a:r>
          </a:p>
        </p:txBody>
      </p:sp>
      <p:sp>
        <p:nvSpPr>
          <p:cNvPr id="9241" name="TextBox 9240">
            <a:extLst>
              <a:ext uri="{FF2B5EF4-FFF2-40B4-BE49-F238E27FC236}">
                <a16:creationId xmlns:a16="http://schemas.microsoft.com/office/drawing/2014/main" id="{956F5B8B-4064-DB54-91C0-D46BFFA3ED90}"/>
              </a:ext>
            </a:extLst>
          </p:cNvPr>
          <p:cNvSpPr txBox="1"/>
          <p:nvPr/>
        </p:nvSpPr>
        <p:spPr bwMode="auto">
          <a:xfrm>
            <a:off x="3022082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23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18</a:t>
            </a:r>
          </a:p>
        </p:txBody>
      </p:sp>
      <p:sp>
        <p:nvSpPr>
          <p:cNvPr id="9242" name="TextBox 9241">
            <a:extLst>
              <a:ext uri="{FF2B5EF4-FFF2-40B4-BE49-F238E27FC236}">
                <a16:creationId xmlns:a16="http://schemas.microsoft.com/office/drawing/2014/main" id="{93F2B466-AFC6-AF61-A94E-B426F9C7B779}"/>
              </a:ext>
            </a:extLst>
          </p:cNvPr>
          <p:cNvSpPr txBox="1"/>
          <p:nvPr/>
        </p:nvSpPr>
        <p:spPr bwMode="auto">
          <a:xfrm>
            <a:off x="3334111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23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17</a:t>
            </a:r>
          </a:p>
        </p:txBody>
      </p:sp>
      <p:sp>
        <p:nvSpPr>
          <p:cNvPr id="9243" name="TextBox 9242">
            <a:extLst>
              <a:ext uri="{FF2B5EF4-FFF2-40B4-BE49-F238E27FC236}">
                <a16:creationId xmlns:a16="http://schemas.microsoft.com/office/drawing/2014/main" id="{F33404B4-F40A-B9AD-7A67-D4B634BA18F8}"/>
              </a:ext>
            </a:extLst>
          </p:cNvPr>
          <p:cNvSpPr txBox="1"/>
          <p:nvPr/>
        </p:nvSpPr>
        <p:spPr bwMode="auto">
          <a:xfrm>
            <a:off x="3646140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18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9244" name="TextBox 9243">
            <a:extLst>
              <a:ext uri="{FF2B5EF4-FFF2-40B4-BE49-F238E27FC236}">
                <a16:creationId xmlns:a16="http://schemas.microsoft.com/office/drawing/2014/main" id="{D25DB5D1-611E-406C-C216-8164887EC634}"/>
              </a:ext>
            </a:extLst>
          </p:cNvPr>
          <p:cNvSpPr txBox="1"/>
          <p:nvPr/>
        </p:nvSpPr>
        <p:spPr bwMode="auto">
          <a:xfrm>
            <a:off x="3958169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18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</a:p>
        </p:txBody>
      </p:sp>
      <p:sp>
        <p:nvSpPr>
          <p:cNvPr id="9245" name="TextBox 9244">
            <a:extLst>
              <a:ext uri="{FF2B5EF4-FFF2-40B4-BE49-F238E27FC236}">
                <a16:creationId xmlns:a16="http://schemas.microsoft.com/office/drawing/2014/main" id="{D3BF745E-A4D0-F12B-9906-B12A80456305}"/>
              </a:ext>
            </a:extLst>
          </p:cNvPr>
          <p:cNvSpPr txBox="1"/>
          <p:nvPr/>
        </p:nvSpPr>
        <p:spPr bwMode="auto">
          <a:xfrm>
            <a:off x="4270198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13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9</a:t>
            </a:r>
          </a:p>
        </p:txBody>
      </p:sp>
      <p:sp>
        <p:nvSpPr>
          <p:cNvPr id="9246" name="TextBox 9245">
            <a:extLst>
              <a:ext uri="{FF2B5EF4-FFF2-40B4-BE49-F238E27FC236}">
                <a16:creationId xmlns:a16="http://schemas.microsoft.com/office/drawing/2014/main" id="{65754BBC-392D-A717-7220-8609591BA4DD}"/>
              </a:ext>
            </a:extLst>
          </p:cNvPr>
          <p:cNvSpPr txBox="1"/>
          <p:nvPr/>
        </p:nvSpPr>
        <p:spPr bwMode="auto">
          <a:xfrm>
            <a:off x="4582227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13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7</a:t>
            </a:r>
          </a:p>
        </p:txBody>
      </p:sp>
      <p:sp>
        <p:nvSpPr>
          <p:cNvPr id="9247" name="TextBox 9246">
            <a:extLst>
              <a:ext uri="{FF2B5EF4-FFF2-40B4-BE49-F238E27FC236}">
                <a16:creationId xmlns:a16="http://schemas.microsoft.com/office/drawing/2014/main" id="{5BD2E9EB-4D2F-35D3-7D7B-293D78CB8549}"/>
              </a:ext>
            </a:extLst>
          </p:cNvPr>
          <p:cNvSpPr txBox="1"/>
          <p:nvPr/>
        </p:nvSpPr>
        <p:spPr bwMode="auto">
          <a:xfrm>
            <a:off x="4894256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</a:p>
        </p:txBody>
      </p:sp>
      <p:sp>
        <p:nvSpPr>
          <p:cNvPr id="9248" name="TextBox 9247">
            <a:extLst>
              <a:ext uri="{FF2B5EF4-FFF2-40B4-BE49-F238E27FC236}">
                <a16:creationId xmlns:a16="http://schemas.microsoft.com/office/drawing/2014/main" id="{381C5BFE-B60E-49ED-E51C-EDE1CF261588}"/>
              </a:ext>
            </a:extLst>
          </p:cNvPr>
          <p:cNvSpPr txBox="1"/>
          <p:nvPr/>
        </p:nvSpPr>
        <p:spPr bwMode="auto">
          <a:xfrm>
            <a:off x="5206285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9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4</a:t>
            </a:r>
          </a:p>
        </p:txBody>
      </p:sp>
      <p:sp>
        <p:nvSpPr>
          <p:cNvPr id="9249" name="TextBox 9248">
            <a:extLst>
              <a:ext uri="{FF2B5EF4-FFF2-40B4-BE49-F238E27FC236}">
                <a16:creationId xmlns:a16="http://schemas.microsoft.com/office/drawing/2014/main" id="{AFC62D3A-E763-86CF-F2EC-B43A6FDCB0D5}"/>
              </a:ext>
            </a:extLst>
          </p:cNvPr>
          <p:cNvSpPr txBox="1"/>
          <p:nvPr/>
        </p:nvSpPr>
        <p:spPr bwMode="auto">
          <a:xfrm>
            <a:off x="5518314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9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</a:p>
        </p:txBody>
      </p:sp>
      <p:sp>
        <p:nvSpPr>
          <p:cNvPr id="9250" name="TextBox 9249">
            <a:extLst>
              <a:ext uri="{FF2B5EF4-FFF2-40B4-BE49-F238E27FC236}">
                <a16:creationId xmlns:a16="http://schemas.microsoft.com/office/drawing/2014/main" id="{E5226EA6-8F3E-C17D-DFC2-12C88A4E1F50}"/>
              </a:ext>
            </a:extLst>
          </p:cNvPr>
          <p:cNvSpPr txBox="1"/>
          <p:nvPr/>
        </p:nvSpPr>
        <p:spPr bwMode="auto">
          <a:xfrm>
            <a:off x="5830343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9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</a:p>
        </p:txBody>
      </p:sp>
      <p:sp>
        <p:nvSpPr>
          <p:cNvPr id="9251" name="TextBox 9250">
            <a:extLst>
              <a:ext uri="{FF2B5EF4-FFF2-40B4-BE49-F238E27FC236}">
                <a16:creationId xmlns:a16="http://schemas.microsoft.com/office/drawing/2014/main" id="{46C85692-A0EA-9975-1221-FFBE0C23BFFB}"/>
              </a:ext>
            </a:extLst>
          </p:cNvPr>
          <p:cNvSpPr txBox="1"/>
          <p:nvPr/>
        </p:nvSpPr>
        <p:spPr bwMode="auto">
          <a:xfrm>
            <a:off x="6142372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</a:p>
        </p:txBody>
      </p:sp>
      <p:sp>
        <p:nvSpPr>
          <p:cNvPr id="9252" name="TextBox 9251">
            <a:extLst>
              <a:ext uri="{FF2B5EF4-FFF2-40B4-BE49-F238E27FC236}">
                <a16:creationId xmlns:a16="http://schemas.microsoft.com/office/drawing/2014/main" id="{3C341BE3-64DE-7822-7624-248B7D6E3460}"/>
              </a:ext>
            </a:extLst>
          </p:cNvPr>
          <p:cNvSpPr txBox="1"/>
          <p:nvPr/>
        </p:nvSpPr>
        <p:spPr bwMode="auto">
          <a:xfrm>
            <a:off x="6454401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</a:t>
            </a:r>
          </a:p>
        </p:txBody>
      </p:sp>
      <p:sp>
        <p:nvSpPr>
          <p:cNvPr id="9253" name="TextBox 9252">
            <a:extLst>
              <a:ext uri="{FF2B5EF4-FFF2-40B4-BE49-F238E27FC236}">
                <a16:creationId xmlns:a16="http://schemas.microsoft.com/office/drawing/2014/main" id="{F9A268F4-B27C-3DBD-43BD-C714E7CB59FC}"/>
              </a:ext>
            </a:extLst>
          </p:cNvPr>
          <p:cNvSpPr txBox="1"/>
          <p:nvPr/>
        </p:nvSpPr>
        <p:spPr bwMode="auto">
          <a:xfrm>
            <a:off x="6766430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2</a:t>
            </a:r>
          </a:p>
        </p:txBody>
      </p:sp>
      <p:sp>
        <p:nvSpPr>
          <p:cNvPr id="9254" name="TextBox 9253">
            <a:extLst>
              <a:ext uri="{FF2B5EF4-FFF2-40B4-BE49-F238E27FC236}">
                <a16:creationId xmlns:a16="http://schemas.microsoft.com/office/drawing/2014/main" id="{9FD4A76E-2385-E6D5-81AE-C01B42AF687A}"/>
              </a:ext>
            </a:extLst>
          </p:cNvPr>
          <p:cNvSpPr txBox="1"/>
          <p:nvPr/>
        </p:nvSpPr>
        <p:spPr bwMode="auto">
          <a:xfrm>
            <a:off x="7078459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</a:p>
        </p:txBody>
      </p:sp>
      <p:sp>
        <p:nvSpPr>
          <p:cNvPr id="9255" name="TextBox 9254">
            <a:extLst>
              <a:ext uri="{FF2B5EF4-FFF2-40B4-BE49-F238E27FC236}">
                <a16:creationId xmlns:a16="http://schemas.microsoft.com/office/drawing/2014/main" id="{709A9C1A-A2A7-4E29-14AD-A1FF53D39BB9}"/>
              </a:ext>
            </a:extLst>
          </p:cNvPr>
          <p:cNvSpPr txBox="1"/>
          <p:nvPr/>
        </p:nvSpPr>
        <p:spPr bwMode="auto">
          <a:xfrm>
            <a:off x="7390488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5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</a:p>
        </p:txBody>
      </p:sp>
      <p:sp>
        <p:nvSpPr>
          <p:cNvPr id="9256" name="TextBox 9255">
            <a:extLst>
              <a:ext uri="{FF2B5EF4-FFF2-40B4-BE49-F238E27FC236}">
                <a16:creationId xmlns:a16="http://schemas.microsoft.com/office/drawing/2014/main" id="{D18543F9-17AD-A0E5-A25C-C002331BE40A}"/>
              </a:ext>
            </a:extLst>
          </p:cNvPr>
          <p:cNvSpPr txBox="1"/>
          <p:nvPr/>
        </p:nvSpPr>
        <p:spPr bwMode="auto">
          <a:xfrm>
            <a:off x="7702517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257" name="TextBox 9256">
            <a:extLst>
              <a:ext uri="{FF2B5EF4-FFF2-40B4-BE49-F238E27FC236}">
                <a16:creationId xmlns:a16="http://schemas.microsoft.com/office/drawing/2014/main" id="{FB47E600-3A2E-DA2C-EFA0-0E7CA6140A22}"/>
              </a:ext>
            </a:extLst>
          </p:cNvPr>
          <p:cNvSpPr txBox="1"/>
          <p:nvPr/>
        </p:nvSpPr>
        <p:spPr bwMode="auto">
          <a:xfrm>
            <a:off x="8014546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258" name="TextBox 9257">
            <a:extLst>
              <a:ext uri="{FF2B5EF4-FFF2-40B4-BE49-F238E27FC236}">
                <a16:creationId xmlns:a16="http://schemas.microsoft.com/office/drawing/2014/main" id="{D8DF2604-3C43-67C9-A525-988902CA2A1E}"/>
              </a:ext>
            </a:extLst>
          </p:cNvPr>
          <p:cNvSpPr txBox="1"/>
          <p:nvPr/>
        </p:nvSpPr>
        <p:spPr bwMode="auto">
          <a:xfrm>
            <a:off x="8326575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259" name="TextBox 9258">
            <a:extLst>
              <a:ext uri="{FF2B5EF4-FFF2-40B4-BE49-F238E27FC236}">
                <a16:creationId xmlns:a16="http://schemas.microsoft.com/office/drawing/2014/main" id="{A5C07540-E7E9-5412-7A1B-8FFD87F780C7}"/>
              </a:ext>
            </a:extLst>
          </p:cNvPr>
          <p:cNvSpPr txBox="1"/>
          <p:nvPr/>
        </p:nvSpPr>
        <p:spPr bwMode="auto">
          <a:xfrm>
            <a:off x="8638604" y="5669167"/>
            <a:ext cx="3883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9261" name="Freeform 9260">
            <a:extLst>
              <a:ext uri="{FF2B5EF4-FFF2-40B4-BE49-F238E27FC236}">
                <a16:creationId xmlns:a16="http://schemas.microsoft.com/office/drawing/2014/main" id="{7EE79C6E-E659-6954-DA97-4C65AC611310}"/>
              </a:ext>
            </a:extLst>
          </p:cNvPr>
          <p:cNvSpPr/>
          <p:nvPr/>
        </p:nvSpPr>
        <p:spPr bwMode="auto">
          <a:xfrm>
            <a:off x="2832235" y="1743340"/>
            <a:ext cx="4941758" cy="2708223"/>
          </a:xfrm>
          <a:custGeom>
            <a:avLst/>
            <a:gdLst>
              <a:gd name="connsiteX0" fmla="*/ 4941758 w 4941758"/>
              <a:gd name="connsiteY0" fmla="*/ 2708223 h 2708223"/>
              <a:gd name="connsiteX1" fmla="*/ 3702571 w 4941758"/>
              <a:gd name="connsiteY1" fmla="*/ 2708223 h 2708223"/>
              <a:gd name="connsiteX2" fmla="*/ 3702571 w 4941758"/>
              <a:gd name="connsiteY2" fmla="*/ 2463384 h 2708223"/>
              <a:gd name="connsiteX3" fmla="*/ 2563318 w 4941758"/>
              <a:gd name="connsiteY3" fmla="*/ 2463384 h 2708223"/>
              <a:gd name="connsiteX4" fmla="*/ 2563318 w 4941758"/>
              <a:gd name="connsiteY4" fmla="*/ 2278505 h 2708223"/>
              <a:gd name="connsiteX5" fmla="*/ 2343462 w 4941758"/>
              <a:gd name="connsiteY5" fmla="*/ 2278505 h 2708223"/>
              <a:gd name="connsiteX6" fmla="*/ 2343462 w 4941758"/>
              <a:gd name="connsiteY6" fmla="*/ 2083633 h 2708223"/>
              <a:gd name="connsiteX7" fmla="*/ 1718872 w 4941758"/>
              <a:gd name="connsiteY7" fmla="*/ 2083633 h 2708223"/>
              <a:gd name="connsiteX8" fmla="*/ 1718872 w 4941758"/>
              <a:gd name="connsiteY8" fmla="*/ 1928734 h 2708223"/>
              <a:gd name="connsiteX9" fmla="*/ 1643921 w 4941758"/>
              <a:gd name="connsiteY9" fmla="*/ 1928734 h 2708223"/>
              <a:gd name="connsiteX10" fmla="*/ 1643921 w 4941758"/>
              <a:gd name="connsiteY10" fmla="*/ 1753849 h 2708223"/>
              <a:gd name="connsiteX11" fmla="*/ 1494020 w 4941758"/>
              <a:gd name="connsiteY11" fmla="*/ 1753849 h 2708223"/>
              <a:gd name="connsiteX12" fmla="*/ 1494020 w 4941758"/>
              <a:gd name="connsiteY12" fmla="*/ 1608944 h 2708223"/>
              <a:gd name="connsiteX13" fmla="*/ 1424066 w 4941758"/>
              <a:gd name="connsiteY13" fmla="*/ 1608944 h 2708223"/>
              <a:gd name="connsiteX14" fmla="*/ 1424066 w 4941758"/>
              <a:gd name="connsiteY14" fmla="*/ 1434059 h 2708223"/>
              <a:gd name="connsiteX15" fmla="*/ 1029325 w 4941758"/>
              <a:gd name="connsiteY15" fmla="*/ 1434059 h 2708223"/>
              <a:gd name="connsiteX16" fmla="*/ 1029325 w 4941758"/>
              <a:gd name="connsiteY16" fmla="*/ 1284157 h 2708223"/>
              <a:gd name="connsiteX17" fmla="*/ 974361 w 4941758"/>
              <a:gd name="connsiteY17" fmla="*/ 1284157 h 2708223"/>
              <a:gd name="connsiteX18" fmla="*/ 974361 w 4941758"/>
              <a:gd name="connsiteY18" fmla="*/ 1129259 h 2708223"/>
              <a:gd name="connsiteX19" fmla="*/ 894413 w 4941758"/>
              <a:gd name="connsiteY19" fmla="*/ 1129259 h 2708223"/>
              <a:gd name="connsiteX20" fmla="*/ 894413 w 4941758"/>
              <a:gd name="connsiteY20" fmla="*/ 989351 h 2708223"/>
              <a:gd name="connsiteX21" fmla="*/ 594610 w 4941758"/>
              <a:gd name="connsiteY21" fmla="*/ 989351 h 2708223"/>
              <a:gd name="connsiteX22" fmla="*/ 594610 w 4941758"/>
              <a:gd name="connsiteY22" fmla="*/ 859436 h 2708223"/>
              <a:gd name="connsiteX23" fmla="*/ 354767 w 4941758"/>
              <a:gd name="connsiteY23" fmla="*/ 859436 h 2708223"/>
              <a:gd name="connsiteX24" fmla="*/ 354767 w 4941758"/>
              <a:gd name="connsiteY24" fmla="*/ 454702 h 2708223"/>
              <a:gd name="connsiteX25" fmla="*/ 339777 w 4941758"/>
              <a:gd name="connsiteY25" fmla="*/ 454702 h 2708223"/>
              <a:gd name="connsiteX26" fmla="*/ 339777 w 4941758"/>
              <a:gd name="connsiteY26" fmla="*/ 334780 h 2708223"/>
              <a:gd name="connsiteX27" fmla="*/ 314794 w 4941758"/>
              <a:gd name="connsiteY27" fmla="*/ 334780 h 2708223"/>
              <a:gd name="connsiteX28" fmla="*/ 314794 w 4941758"/>
              <a:gd name="connsiteY28" fmla="*/ 219856 h 2708223"/>
              <a:gd name="connsiteX29" fmla="*/ 214859 w 4941758"/>
              <a:gd name="connsiteY29" fmla="*/ 219856 h 2708223"/>
              <a:gd name="connsiteX30" fmla="*/ 214859 w 4941758"/>
              <a:gd name="connsiteY30" fmla="*/ 109928 h 2708223"/>
              <a:gd name="connsiteX31" fmla="*/ 0 w 4941758"/>
              <a:gd name="connsiteY31" fmla="*/ 109928 h 2708223"/>
              <a:gd name="connsiteX32" fmla="*/ 0 w 4941758"/>
              <a:gd name="connsiteY32" fmla="*/ 0 h 2708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941758" h="2708223">
                <a:moveTo>
                  <a:pt x="4941758" y="2708223"/>
                </a:moveTo>
                <a:lnTo>
                  <a:pt x="3702571" y="2708223"/>
                </a:lnTo>
                <a:lnTo>
                  <a:pt x="3702571" y="2463384"/>
                </a:lnTo>
                <a:lnTo>
                  <a:pt x="2563318" y="2463384"/>
                </a:lnTo>
                <a:lnTo>
                  <a:pt x="2563318" y="2278505"/>
                </a:lnTo>
                <a:lnTo>
                  <a:pt x="2343462" y="2278505"/>
                </a:lnTo>
                <a:lnTo>
                  <a:pt x="2343462" y="2083633"/>
                </a:lnTo>
                <a:lnTo>
                  <a:pt x="1718872" y="2083633"/>
                </a:lnTo>
                <a:lnTo>
                  <a:pt x="1718872" y="1928734"/>
                </a:lnTo>
                <a:lnTo>
                  <a:pt x="1643921" y="1928734"/>
                </a:lnTo>
                <a:lnTo>
                  <a:pt x="1643921" y="1753849"/>
                </a:lnTo>
                <a:lnTo>
                  <a:pt x="1494020" y="1753849"/>
                </a:lnTo>
                <a:lnTo>
                  <a:pt x="1494020" y="1608944"/>
                </a:lnTo>
                <a:lnTo>
                  <a:pt x="1424066" y="1608944"/>
                </a:lnTo>
                <a:lnTo>
                  <a:pt x="1424066" y="1434059"/>
                </a:lnTo>
                <a:lnTo>
                  <a:pt x="1029325" y="1434059"/>
                </a:lnTo>
                <a:lnTo>
                  <a:pt x="1029325" y="1284157"/>
                </a:lnTo>
                <a:lnTo>
                  <a:pt x="974361" y="1284157"/>
                </a:lnTo>
                <a:lnTo>
                  <a:pt x="974361" y="1129259"/>
                </a:lnTo>
                <a:lnTo>
                  <a:pt x="894413" y="1129259"/>
                </a:lnTo>
                <a:lnTo>
                  <a:pt x="894413" y="989351"/>
                </a:lnTo>
                <a:lnTo>
                  <a:pt x="594610" y="989351"/>
                </a:lnTo>
                <a:lnTo>
                  <a:pt x="594610" y="859436"/>
                </a:lnTo>
                <a:lnTo>
                  <a:pt x="354767" y="859436"/>
                </a:lnTo>
                <a:lnTo>
                  <a:pt x="354767" y="454702"/>
                </a:lnTo>
                <a:lnTo>
                  <a:pt x="339777" y="454702"/>
                </a:lnTo>
                <a:lnTo>
                  <a:pt x="339777" y="334780"/>
                </a:lnTo>
                <a:lnTo>
                  <a:pt x="314794" y="334780"/>
                </a:lnTo>
                <a:lnTo>
                  <a:pt x="314794" y="219856"/>
                </a:lnTo>
                <a:lnTo>
                  <a:pt x="214859" y="219856"/>
                </a:lnTo>
                <a:lnTo>
                  <a:pt x="214859" y="109928"/>
                </a:lnTo>
                <a:lnTo>
                  <a:pt x="0" y="109928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260" name="Freeform 9259">
            <a:extLst>
              <a:ext uri="{FF2B5EF4-FFF2-40B4-BE49-F238E27FC236}">
                <a16:creationId xmlns:a16="http://schemas.microsoft.com/office/drawing/2014/main" id="{9CF0D63F-DE61-3F77-A88F-BA6959AE631E}"/>
              </a:ext>
            </a:extLst>
          </p:cNvPr>
          <p:cNvSpPr/>
          <p:nvPr/>
        </p:nvSpPr>
        <p:spPr bwMode="auto">
          <a:xfrm>
            <a:off x="2607383" y="1738343"/>
            <a:ext cx="5936105" cy="3227882"/>
          </a:xfrm>
          <a:custGeom>
            <a:avLst/>
            <a:gdLst>
              <a:gd name="connsiteX0" fmla="*/ 5936105 w 5936105"/>
              <a:gd name="connsiteY0" fmla="*/ 3227882 h 3227882"/>
              <a:gd name="connsiteX1" fmla="*/ 5936105 w 5936105"/>
              <a:gd name="connsiteY1" fmla="*/ 2313482 h 3227882"/>
              <a:gd name="connsiteX2" fmla="*/ 5166610 w 5936105"/>
              <a:gd name="connsiteY2" fmla="*/ 2313482 h 3227882"/>
              <a:gd name="connsiteX3" fmla="*/ 5166610 w 5936105"/>
              <a:gd name="connsiteY3" fmla="*/ 1853784 h 3227882"/>
              <a:gd name="connsiteX4" fmla="*/ 5166610 w 5936105"/>
              <a:gd name="connsiteY4" fmla="*/ 1853784 h 3227882"/>
              <a:gd name="connsiteX5" fmla="*/ 5136629 w 5936105"/>
              <a:gd name="connsiteY5" fmla="*/ 1853784 h 3227882"/>
              <a:gd name="connsiteX6" fmla="*/ 5136629 w 5936105"/>
              <a:gd name="connsiteY6" fmla="*/ 1514007 h 3227882"/>
              <a:gd name="connsiteX7" fmla="*/ 2568314 w 5936105"/>
              <a:gd name="connsiteY7" fmla="*/ 1514007 h 3227882"/>
              <a:gd name="connsiteX8" fmla="*/ 2568314 w 5936105"/>
              <a:gd name="connsiteY8" fmla="*/ 1334125 h 3227882"/>
              <a:gd name="connsiteX9" fmla="*/ 2253521 w 5936105"/>
              <a:gd name="connsiteY9" fmla="*/ 1334125 h 3227882"/>
              <a:gd name="connsiteX10" fmla="*/ 2253521 w 5936105"/>
              <a:gd name="connsiteY10" fmla="*/ 1184223 h 3227882"/>
              <a:gd name="connsiteX11" fmla="*/ 1848787 w 5936105"/>
              <a:gd name="connsiteY11" fmla="*/ 1184223 h 3227882"/>
              <a:gd name="connsiteX12" fmla="*/ 1848787 w 5936105"/>
              <a:gd name="connsiteY12" fmla="*/ 1029325 h 3227882"/>
              <a:gd name="connsiteX13" fmla="*/ 1723869 w 5936105"/>
              <a:gd name="connsiteY13" fmla="*/ 1029325 h 3227882"/>
              <a:gd name="connsiteX14" fmla="*/ 1723869 w 5936105"/>
              <a:gd name="connsiteY14" fmla="*/ 874427 h 3227882"/>
              <a:gd name="connsiteX15" fmla="*/ 1678898 w 5936105"/>
              <a:gd name="connsiteY15" fmla="*/ 874427 h 3227882"/>
              <a:gd name="connsiteX16" fmla="*/ 1678898 w 5936105"/>
              <a:gd name="connsiteY16" fmla="*/ 734518 h 3227882"/>
              <a:gd name="connsiteX17" fmla="*/ 1658911 w 5936105"/>
              <a:gd name="connsiteY17" fmla="*/ 734518 h 3227882"/>
              <a:gd name="connsiteX18" fmla="*/ 1658911 w 5936105"/>
              <a:gd name="connsiteY18" fmla="*/ 584617 h 3227882"/>
              <a:gd name="connsiteX19" fmla="*/ 1139252 w 5936105"/>
              <a:gd name="connsiteY19" fmla="*/ 584617 h 3227882"/>
              <a:gd name="connsiteX20" fmla="*/ 1139252 w 5936105"/>
              <a:gd name="connsiteY20" fmla="*/ 449705 h 3227882"/>
              <a:gd name="connsiteX21" fmla="*/ 599606 w 5936105"/>
              <a:gd name="connsiteY21" fmla="*/ 449705 h 3227882"/>
              <a:gd name="connsiteX22" fmla="*/ 599606 w 5936105"/>
              <a:gd name="connsiteY22" fmla="*/ 229849 h 3227882"/>
              <a:gd name="connsiteX23" fmla="*/ 574623 w 5936105"/>
              <a:gd name="connsiteY23" fmla="*/ 229849 h 3227882"/>
              <a:gd name="connsiteX24" fmla="*/ 574623 w 5936105"/>
              <a:gd name="connsiteY24" fmla="*/ 104931 h 3227882"/>
              <a:gd name="connsiteX25" fmla="*/ 569626 w 5936105"/>
              <a:gd name="connsiteY25" fmla="*/ 104931 h 3227882"/>
              <a:gd name="connsiteX26" fmla="*/ 569626 w 5936105"/>
              <a:gd name="connsiteY26" fmla="*/ 0 h 3227882"/>
              <a:gd name="connsiteX27" fmla="*/ 0 w 5936105"/>
              <a:gd name="connsiteY27" fmla="*/ 0 h 3227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936105" h="3227882">
                <a:moveTo>
                  <a:pt x="5936105" y="3227882"/>
                </a:moveTo>
                <a:lnTo>
                  <a:pt x="5936105" y="2313482"/>
                </a:lnTo>
                <a:lnTo>
                  <a:pt x="5166610" y="2313482"/>
                </a:lnTo>
                <a:lnTo>
                  <a:pt x="5166610" y="1853784"/>
                </a:lnTo>
                <a:lnTo>
                  <a:pt x="5166610" y="1853784"/>
                </a:lnTo>
                <a:lnTo>
                  <a:pt x="5136629" y="1853784"/>
                </a:lnTo>
                <a:lnTo>
                  <a:pt x="5136629" y="1514007"/>
                </a:lnTo>
                <a:lnTo>
                  <a:pt x="2568314" y="1514007"/>
                </a:lnTo>
                <a:lnTo>
                  <a:pt x="2568314" y="1334125"/>
                </a:lnTo>
                <a:lnTo>
                  <a:pt x="2253521" y="1334125"/>
                </a:lnTo>
                <a:lnTo>
                  <a:pt x="2253521" y="1184223"/>
                </a:lnTo>
                <a:lnTo>
                  <a:pt x="1848787" y="1184223"/>
                </a:lnTo>
                <a:lnTo>
                  <a:pt x="1848787" y="1029325"/>
                </a:lnTo>
                <a:lnTo>
                  <a:pt x="1723869" y="1029325"/>
                </a:lnTo>
                <a:lnTo>
                  <a:pt x="1723869" y="874427"/>
                </a:lnTo>
                <a:lnTo>
                  <a:pt x="1678898" y="874427"/>
                </a:lnTo>
                <a:lnTo>
                  <a:pt x="1678898" y="734518"/>
                </a:lnTo>
                <a:lnTo>
                  <a:pt x="1658911" y="734518"/>
                </a:lnTo>
                <a:lnTo>
                  <a:pt x="1658911" y="584617"/>
                </a:lnTo>
                <a:lnTo>
                  <a:pt x="1139252" y="584617"/>
                </a:lnTo>
                <a:lnTo>
                  <a:pt x="1139252" y="449705"/>
                </a:lnTo>
                <a:lnTo>
                  <a:pt x="599606" y="449705"/>
                </a:lnTo>
                <a:lnTo>
                  <a:pt x="599606" y="229849"/>
                </a:lnTo>
                <a:lnTo>
                  <a:pt x="574623" y="229849"/>
                </a:lnTo>
                <a:lnTo>
                  <a:pt x="574623" y="104931"/>
                </a:lnTo>
                <a:lnTo>
                  <a:pt x="569626" y="104931"/>
                </a:lnTo>
                <a:lnTo>
                  <a:pt x="569626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9279" name="Group 9278">
            <a:extLst>
              <a:ext uri="{FF2B5EF4-FFF2-40B4-BE49-F238E27FC236}">
                <a16:creationId xmlns:a16="http://schemas.microsoft.com/office/drawing/2014/main" id="{86E7A957-A505-1DF8-565F-F30E62342319}"/>
              </a:ext>
            </a:extLst>
          </p:cNvPr>
          <p:cNvGrpSpPr/>
          <p:nvPr/>
        </p:nvGrpSpPr>
        <p:grpSpPr>
          <a:xfrm>
            <a:off x="2502003" y="1581597"/>
            <a:ext cx="5461106" cy="2650795"/>
            <a:chOff x="2303040" y="1626713"/>
            <a:chExt cx="5461106" cy="2650795"/>
          </a:xfrm>
        </p:grpSpPr>
        <p:sp>
          <p:nvSpPr>
            <p:cNvPr id="9262" name="TextBox 9261">
              <a:extLst>
                <a:ext uri="{FF2B5EF4-FFF2-40B4-BE49-F238E27FC236}">
                  <a16:creationId xmlns:a16="http://schemas.microsoft.com/office/drawing/2014/main" id="{58684A9F-84C0-45E9-1FBB-5A2D345AE99C}"/>
                </a:ext>
              </a:extLst>
            </p:cNvPr>
            <p:cNvSpPr txBox="1"/>
            <p:nvPr/>
          </p:nvSpPr>
          <p:spPr bwMode="auto">
            <a:xfrm>
              <a:off x="2303040" y="1626713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63" name="TextBox 9262">
              <a:extLst>
                <a:ext uri="{FF2B5EF4-FFF2-40B4-BE49-F238E27FC236}">
                  <a16:creationId xmlns:a16="http://schemas.microsoft.com/office/drawing/2014/main" id="{04003AE0-9F21-DEE2-08C2-AC2113CC2613}"/>
                </a:ext>
              </a:extLst>
            </p:cNvPr>
            <p:cNvSpPr txBox="1"/>
            <p:nvPr/>
          </p:nvSpPr>
          <p:spPr bwMode="auto">
            <a:xfrm>
              <a:off x="3291828" y="2082886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64" name="TextBox 9263">
              <a:extLst>
                <a:ext uri="{FF2B5EF4-FFF2-40B4-BE49-F238E27FC236}">
                  <a16:creationId xmlns:a16="http://schemas.microsoft.com/office/drawing/2014/main" id="{77BFEFA9-6B5B-23D8-5ECD-D9D5B95EE7C0}"/>
                </a:ext>
              </a:extLst>
            </p:cNvPr>
            <p:cNvSpPr txBox="1"/>
            <p:nvPr/>
          </p:nvSpPr>
          <p:spPr bwMode="auto">
            <a:xfrm>
              <a:off x="3257630" y="2082886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65" name="TextBox 9264">
              <a:extLst>
                <a:ext uri="{FF2B5EF4-FFF2-40B4-BE49-F238E27FC236}">
                  <a16:creationId xmlns:a16="http://schemas.microsoft.com/office/drawing/2014/main" id="{9E3FAF93-3572-2621-0D08-6085665678CD}"/>
                </a:ext>
              </a:extLst>
            </p:cNvPr>
            <p:cNvSpPr txBox="1"/>
            <p:nvPr/>
          </p:nvSpPr>
          <p:spPr bwMode="auto">
            <a:xfrm>
              <a:off x="2900683" y="2082886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66" name="TextBox 9265">
              <a:extLst>
                <a:ext uri="{FF2B5EF4-FFF2-40B4-BE49-F238E27FC236}">
                  <a16:creationId xmlns:a16="http://schemas.microsoft.com/office/drawing/2014/main" id="{AA6A372C-33C6-57C0-565F-2B0A04B0BE4D}"/>
                </a:ext>
              </a:extLst>
            </p:cNvPr>
            <p:cNvSpPr txBox="1"/>
            <p:nvPr/>
          </p:nvSpPr>
          <p:spPr bwMode="auto">
            <a:xfrm>
              <a:off x="2877898" y="1866745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67" name="TextBox 9266">
              <a:extLst>
                <a:ext uri="{FF2B5EF4-FFF2-40B4-BE49-F238E27FC236}">
                  <a16:creationId xmlns:a16="http://schemas.microsoft.com/office/drawing/2014/main" id="{7E7F24F7-895A-D3B3-F27C-97AF37CBFE17}"/>
                </a:ext>
              </a:extLst>
            </p:cNvPr>
            <p:cNvSpPr txBox="1"/>
            <p:nvPr/>
          </p:nvSpPr>
          <p:spPr bwMode="auto">
            <a:xfrm>
              <a:off x="3440026" y="2216434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68" name="TextBox 9267">
              <a:extLst>
                <a:ext uri="{FF2B5EF4-FFF2-40B4-BE49-F238E27FC236}">
                  <a16:creationId xmlns:a16="http://schemas.microsoft.com/office/drawing/2014/main" id="{1F77CE75-09C4-EEAB-928B-DA886ADD3CF0}"/>
                </a:ext>
              </a:extLst>
            </p:cNvPr>
            <p:cNvSpPr txBox="1"/>
            <p:nvPr/>
          </p:nvSpPr>
          <p:spPr bwMode="auto">
            <a:xfrm>
              <a:off x="3488241" y="2216434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69" name="TextBox 9268">
              <a:extLst>
                <a:ext uri="{FF2B5EF4-FFF2-40B4-BE49-F238E27FC236}">
                  <a16:creationId xmlns:a16="http://schemas.microsoft.com/office/drawing/2014/main" id="{CA4505BE-C0C9-D401-F198-493D3F3EFBF9}"/>
                </a:ext>
              </a:extLst>
            </p:cNvPr>
            <p:cNvSpPr txBox="1"/>
            <p:nvPr/>
          </p:nvSpPr>
          <p:spPr bwMode="auto">
            <a:xfrm>
              <a:off x="4020837" y="2655185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70" name="TextBox 9269">
              <a:extLst>
                <a:ext uri="{FF2B5EF4-FFF2-40B4-BE49-F238E27FC236}">
                  <a16:creationId xmlns:a16="http://schemas.microsoft.com/office/drawing/2014/main" id="{4CD86E7D-6319-548A-D4DD-5E022076F5B9}"/>
                </a:ext>
              </a:extLst>
            </p:cNvPr>
            <p:cNvSpPr txBox="1"/>
            <p:nvPr/>
          </p:nvSpPr>
          <p:spPr bwMode="auto">
            <a:xfrm>
              <a:off x="6383908" y="3143191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71" name="TextBox 9270">
              <a:extLst>
                <a:ext uri="{FF2B5EF4-FFF2-40B4-BE49-F238E27FC236}">
                  <a16:creationId xmlns:a16="http://schemas.microsoft.com/office/drawing/2014/main" id="{80288FC8-DD3C-B219-5E31-12BCCD86D825}"/>
                </a:ext>
              </a:extLst>
            </p:cNvPr>
            <p:cNvSpPr txBox="1"/>
            <p:nvPr/>
          </p:nvSpPr>
          <p:spPr bwMode="auto">
            <a:xfrm>
              <a:off x="5753772" y="3140442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72" name="TextBox 9271">
              <a:extLst>
                <a:ext uri="{FF2B5EF4-FFF2-40B4-BE49-F238E27FC236}">
                  <a16:creationId xmlns:a16="http://schemas.microsoft.com/office/drawing/2014/main" id="{EEF6840E-97E3-0BC9-8B38-EA755D835922}"/>
                </a:ext>
              </a:extLst>
            </p:cNvPr>
            <p:cNvSpPr txBox="1"/>
            <p:nvPr/>
          </p:nvSpPr>
          <p:spPr bwMode="auto">
            <a:xfrm>
              <a:off x="4867802" y="3133197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73" name="TextBox 9272">
              <a:extLst>
                <a:ext uri="{FF2B5EF4-FFF2-40B4-BE49-F238E27FC236}">
                  <a16:creationId xmlns:a16="http://schemas.microsoft.com/office/drawing/2014/main" id="{C9A8483E-023D-052F-2FC1-102A9B49E46D}"/>
                </a:ext>
              </a:extLst>
            </p:cNvPr>
            <p:cNvSpPr txBox="1"/>
            <p:nvPr/>
          </p:nvSpPr>
          <p:spPr bwMode="auto">
            <a:xfrm>
              <a:off x="4824707" y="2971479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74" name="TextBox 9273">
              <a:extLst>
                <a:ext uri="{FF2B5EF4-FFF2-40B4-BE49-F238E27FC236}">
                  <a16:creationId xmlns:a16="http://schemas.microsoft.com/office/drawing/2014/main" id="{BDE8FA76-3191-8BD3-9352-AF95A217EF03}"/>
                </a:ext>
              </a:extLst>
            </p:cNvPr>
            <p:cNvSpPr txBox="1"/>
            <p:nvPr/>
          </p:nvSpPr>
          <p:spPr bwMode="auto">
            <a:xfrm>
              <a:off x="7435764" y="3480006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75" name="TextBox 9274">
              <a:extLst>
                <a:ext uri="{FF2B5EF4-FFF2-40B4-BE49-F238E27FC236}">
                  <a16:creationId xmlns:a16="http://schemas.microsoft.com/office/drawing/2014/main" id="{33C325AC-4D31-2FCB-C251-96E67E564578}"/>
                </a:ext>
              </a:extLst>
            </p:cNvPr>
            <p:cNvSpPr txBox="1"/>
            <p:nvPr/>
          </p:nvSpPr>
          <p:spPr bwMode="auto">
            <a:xfrm>
              <a:off x="5786860" y="3138406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76" name="TextBox 9275">
              <a:extLst>
                <a:ext uri="{FF2B5EF4-FFF2-40B4-BE49-F238E27FC236}">
                  <a16:creationId xmlns:a16="http://schemas.microsoft.com/office/drawing/2014/main" id="{A644E374-5FB1-CCE6-94B9-9D2B756FA501}"/>
                </a:ext>
              </a:extLst>
            </p:cNvPr>
            <p:cNvSpPr txBox="1"/>
            <p:nvPr/>
          </p:nvSpPr>
          <p:spPr bwMode="auto">
            <a:xfrm>
              <a:off x="5776866" y="3140893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77" name="TextBox 9276">
              <a:extLst>
                <a:ext uri="{FF2B5EF4-FFF2-40B4-BE49-F238E27FC236}">
                  <a16:creationId xmlns:a16="http://schemas.microsoft.com/office/drawing/2014/main" id="{BF463989-3573-0CB4-3221-2C0638A3ACD1}"/>
                </a:ext>
              </a:extLst>
            </p:cNvPr>
            <p:cNvSpPr txBox="1"/>
            <p:nvPr/>
          </p:nvSpPr>
          <p:spPr bwMode="auto">
            <a:xfrm>
              <a:off x="7535648" y="3938954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1A94223-33BD-6EA2-9259-6B7DA957C594}"/>
              </a:ext>
            </a:extLst>
          </p:cNvPr>
          <p:cNvGrpSpPr/>
          <p:nvPr/>
        </p:nvGrpSpPr>
        <p:grpSpPr>
          <a:xfrm>
            <a:off x="2997281" y="1801831"/>
            <a:ext cx="4892014" cy="2826911"/>
            <a:chOff x="2997281" y="1774935"/>
            <a:chExt cx="4892014" cy="2826911"/>
          </a:xfrm>
        </p:grpSpPr>
        <p:sp>
          <p:nvSpPr>
            <p:cNvPr id="9278" name="TextBox 9277">
              <a:extLst>
                <a:ext uri="{FF2B5EF4-FFF2-40B4-BE49-F238E27FC236}">
                  <a16:creationId xmlns:a16="http://schemas.microsoft.com/office/drawing/2014/main" id="{07DD7699-4398-FE03-3809-4C726AA7D6F8}"/>
                </a:ext>
              </a:extLst>
            </p:cNvPr>
            <p:cNvSpPr txBox="1"/>
            <p:nvPr/>
          </p:nvSpPr>
          <p:spPr bwMode="auto">
            <a:xfrm>
              <a:off x="2997281" y="1774935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80" name="TextBox 9279">
              <a:extLst>
                <a:ext uri="{FF2B5EF4-FFF2-40B4-BE49-F238E27FC236}">
                  <a16:creationId xmlns:a16="http://schemas.microsoft.com/office/drawing/2014/main" id="{A7132EBC-1264-0AB3-A5F8-3E9CD76DC63A}"/>
                </a:ext>
              </a:extLst>
            </p:cNvPr>
            <p:cNvSpPr txBox="1"/>
            <p:nvPr/>
          </p:nvSpPr>
          <p:spPr bwMode="auto">
            <a:xfrm>
              <a:off x="3058692" y="2006771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81" name="TextBox 9280">
              <a:extLst>
                <a:ext uri="{FF2B5EF4-FFF2-40B4-BE49-F238E27FC236}">
                  <a16:creationId xmlns:a16="http://schemas.microsoft.com/office/drawing/2014/main" id="{733CA7FE-A7F1-5279-E9D2-A7F9A8B8EEB1}"/>
                </a:ext>
              </a:extLst>
            </p:cNvPr>
            <p:cNvSpPr txBox="1"/>
            <p:nvPr/>
          </p:nvSpPr>
          <p:spPr bwMode="auto">
            <a:xfrm>
              <a:off x="3577267" y="2532118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82" name="TextBox 9281">
              <a:extLst>
                <a:ext uri="{FF2B5EF4-FFF2-40B4-BE49-F238E27FC236}">
                  <a16:creationId xmlns:a16="http://schemas.microsoft.com/office/drawing/2014/main" id="{AA04F32D-7733-6ABE-D3CC-F9205E3735EB}"/>
                </a:ext>
              </a:extLst>
            </p:cNvPr>
            <p:cNvSpPr txBox="1"/>
            <p:nvPr/>
          </p:nvSpPr>
          <p:spPr bwMode="auto">
            <a:xfrm>
              <a:off x="3696729" y="2829812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83" name="TextBox 9282">
              <a:extLst>
                <a:ext uri="{FF2B5EF4-FFF2-40B4-BE49-F238E27FC236}">
                  <a16:creationId xmlns:a16="http://schemas.microsoft.com/office/drawing/2014/main" id="{B63B1BBB-8930-240F-6E01-7D887B09E1E9}"/>
                </a:ext>
              </a:extLst>
            </p:cNvPr>
            <p:cNvSpPr txBox="1"/>
            <p:nvPr/>
          </p:nvSpPr>
          <p:spPr bwMode="auto">
            <a:xfrm>
              <a:off x="3627594" y="2673541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84" name="TextBox 9283">
              <a:extLst>
                <a:ext uri="{FF2B5EF4-FFF2-40B4-BE49-F238E27FC236}">
                  <a16:creationId xmlns:a16="http://schemas.microsoft.com/office/drawing/2014/main" id="{0FE2BFB5-4A3B-3F96-846D-830ABB3CF4FC}"/>
                </a:ext>
              </a:extLst>
            </p:cNvPr>
            <p:cNvSpPr txBox="1"/>
            <p:nvPr/>
          </p:nvSpPr>
          <p:spPr bwMode="auto">
            <a:xfrm>
              <a:off x="4835028" y="3623590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85" name="TextBox 9284">
              <a:extLst>
                <a:ext uri="{FF2B5EF4-FFF2-40B4-BE49-F238E27FC236}">
                  <a16:creationId xmlns:a16="http://schemas.microsoft.com/office/drawing/2014/main" id="{C9A2CFC0-F5EF-01F8-522E-11D56E414270}"/>
                </a:ext>
              </a:extLst>
            </p:cNvPr>
            <p:cNvSpPr txBox="1"/>
            <p:nvPr/>
          </p:nvSpPr>
          <p:spPr bwMode="auto">
            <a:xfrm>
              <a:off x="5440678" y="4010794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86" name="TextBox 9285">
              <a:extLst>
                <a:ext uri="{FF2B5EF4-FFF2-40B4-BE49-F238E27FC236}">
                  <a16:creationId xmlns:a16="http://schemas.microsoft.com/office/drawing/2014/main" id="{ABEBDA45-C8B0-D06E-8CA0-6A9FA72A1B5E}"/>
                </a:ext>
              </a:extLst>
            </p:cNvPr>
            <p:cNvSpPr txBox="1"/>
            <p:nvPr/>
          </p:nvSpPr>
          <p:spPr bwMode="auto">
            <a:xfrm>
              <a:off x="7660797" y="4263292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  <p:sp>
          <p:nvSpPr>
            <p:cNvPr id="9287" name="TextBox 9286">
              <a:extLst>
                <a:ext uri="{FF2B5EF4-FFF2-40B4-BE49-F238E27FC236}">
                  <a16:creationId xmlns:a16="http://schemas.microsoft.com/office/drawing/2014/main" id="{E685229B-A7B2-46A0-EF34-1329A2A8B9A9}"/>
                </a:ext>
              </a:extLst>
            </p:cNvPr>
            <p:cNvSpPr txBox="1"/>
            <p:nvPr/>
          </p:nvSpPr>
          <p:spPr bwMode="auto">
            <a:xfrm>
              <a:off x="6960495" y="4263292"/>
              <a:ext cx="2284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Poppins" panose="00000500000000000000" pitchFamily="2" charset="0"/>
                  <a:cs typeface="Poppins" panose="00000500000000000000" pitchFamily="2" charset="0"/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02633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FA05D-97CC-57A9-2ED3-21DBF97A3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6AD110D-DE83-4846-D712-6FB9D1813E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ARV-766: PROTAC Protein Degrader Targeting 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D44A4-E0C4-3DBB-8AD6-2943F3562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4786596" cy="4754880"/>
          </a:xfrm>
        </p:spPr>
        <p:txBody>
          <a:bodyPr/>
          <a:lstStyle/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200"/>
              <a:t>ARV-766 is a novel, potent, orally bioavailable PROTAC AR degrader that targets wild-type </a:t>
            </a:r>
            <a:r>
              <a:rPr lang="en-US" sz="2200" i="1"/>
              <a:t>AR</a:t>
            </a:r>
            <a:r>
              <a:rPr lang="en-US" sz="2200"/>
              <a:t> and clinically relevant </a:t>
            </a:r>
            <a:r>
              <a:rPr lang="en-US" sz="2200" i="1"/>
              <a:t>AR</a:t>
            </a:r>
            <a:r>
              <a:rPr lang="en-US" sz="2200"/>
              <a:t>-LBD mutants, including </a:t>
            </a:r>
            <a:r>
              <a:rPr lang="en-US" sz="2200" i="1"/>
              <a:t>AR</a:t>
            </a:r>
            <a:r>
              <a:rPr lang="en-US" sz="2200"/>
              <a:t> L702H, H875Y, and T878A mutations</a:t>
            </a:r>
            <a:endParaRPr lang="en-US" sz="220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200" i="1"/>
              <a:t>AR</a:t>
            </a:r>
            <a:r>
              <a:rPr lang="en-US" sz="2200"/>
              <a:t> L702H, H875Y, and T878A are the most common </a:t>
            </a:r>
            <a:r>
              <a:rPr lang="en-US" sz="2200" i="1"/>
              <a:t>AR-</a:t>
            </a:r>
            <a:r>
              <a:rPr lang="en-US" sz="2200"/>
              <a:t>LBD mutations and are associated with poor prognosis in men with CRPC</a:t>
            </a:r>
            <a:endParaRPr lang="en-US" sz="2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B27ED1-FB4E-4D7F-9B19-EAF79BED868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90165" y="6302375"/>
            <a:ext cx="7534324" cy="327025"/>
          </a:xfrm>
        </p:spPr>
        <p:txBody>
          <a:bodyPr/>
          <a:lstStyle/>
          <a:p>
            <a:r>
              <a:rPr lang="en-US" dirty="0"/>
              <a:t>Lallous. Genome Biol. 2016;17:10. Snaterse. Prostate Cancer Prostatic Dis. 2023;26:293. Shiota. Endocr Relat Cancer. 2022;29:R143. Petrylak. ASCO 2024. Abstr 5011. Liu. Front Endocrinol. 2022;13:839857. CC BY 4.0. No changes made.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4C8F5B-599A-85D6-0C24-CBA924B583EB}"/>
              </a:ext>
            </a:extLst>
          </p:cNvPr>
          <p:cNvSpPr txBox="1"/>
          <p:nvPr/>
        </p:nvSpPr>
        <p:spPr bwMode="auto">
          <a:xfrm>
            <a:off x="5134649" y="1271656"/>
            <a:ext cx="68366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Mechanism of Action of ARV-766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464EA52-99D6-7571-F228-305D5863B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58" y="1942909"/>
            <a:ext cx="5997987" cy="297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0F71C4-D271-4C43-0E52-8A1BAA6C92E1}"/>
              </a:ext>
            </a:extLst>
          </p:cNvPr>
          <p:cNvSpPr txBox="1"/>
          <p:nvPr/>
        </p:nvSpPr>
        <p:spPr bwMode="auto">
          <a:xfrm>
            <a:off x="7623969" y="2050482"/>
            <a:ext cx="2175669" cy="6463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b="1" i="0" u="none">
                <a:solidFill>
                  <a:schemeClr val="bg2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In development: ARV-766</a:t>
            </a:r>
            <a:endParaRPr lang="en-US" b="1">
              <a:solidFill>
                <a:schemeClr val="bg2"/>
              </a:solidFill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7778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3E24E-BB49-7D29-B84D-26DF5A173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A428E9F-7768-50C6-CFA8-327D8B9637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Phase I/II Trial of ARV-766 in mCRPC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EEF66897-719C-7AB7-7FE4-729960D6C2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sz="2400"/>
              <a:t>Open-label, multipart, dose-escalation and cohort expansion phase I/II trial</a:t>
            </a:r>
            <a:endParaRPr lang="en-US" altLang="en-US" sz="2400" dirty="0"/>
          </a:p>
          <a:p>
            <a:pPr marL="574675" lvl="1" indent="-342900">
              <a:buFont typeface="Arial" panose="020B0604020202020204" pitchFamily="34" charset="0"/>
              <a:buChar char="•"/>
            </a:pPr>
            <a:r>
              <a:rPr lang="en-US" altLang="en-US" sz="1800"/>
              <a:t>Cohort of patients with mCRPC and disease progression on prior therapy with novel hormonal agents who received ARV-766 monotherapy</a:t>
            </a:r>
            <a:endParaRPr lang="en-US" altLang="en-US" sz="18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8C6787-BBAE-4F02-C889-EDB84A00686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NCT05067140. Petrylak. ASCO 2024. Abstr 5011.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4107C4-1B79-B924-456A-1FB7083D2253}"/>
              </a:ext>
            </a:extLst>
          </p:cNvPr>
          <p:cNvSpPr txBox="1"/>
          <p:nvPr/>
        </p:nvSpPr>
        <p:spPr bwMode="auto">
          <a:xfrm>
            <a:off x="2754086" y="2860137"/>
            <a:ext cx="68986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PSA Response With ARV-766 Monotherapy in </a:t>
            </a:r>
            <a:r>
              <a:rPr lang="en-US" sz="1600">
                <a:solidFill>
                  <a:srgbClr val="000000"/>
                </a:solidFill>
                <a:latin typeface="+mn-lt"/>
              </a:rPr>
              <a:t>P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atients With 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</a:br>
            <a:r>
              <a:rPr kumimoji="0" lang="en-US" sz="16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AR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-LBD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Mutation–Positive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mCRPC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289B381-DCBE-1586-EDE4-E1497397D231}"/>
              </a:ext>
            </a:extLst>
          </p:cNvPr>
          <p:cNvCxnSpPr>
            <a:cxnSpLocks/>
          </p:cNvCxnSpPr>
          <p:nvPr/>
        </p:nvCxnSpPr>
        <p:spPr bwMode="auto">
          <a:xfrm flipV="1">
            <a:off x="2725963" y="3336744"/>
            <a:ext cx="0" cy="2835456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4AB65FD-3BD3-1BC8-B8BB-8D5268C35FF0}"/>
              </a:ext>
            </a:extLst>
          </p:cNvPr>
          <p:cNvSpPr txBox="1"/>
          <p:nvPr/>
        </p:nvSpPr>
        <p:spPr bwMode="auto">
          <a:xfrm>
            <a:off x="9716042" y="5007094"/>
            <a:ext cx="7823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PSA</a:t>
            </a:r>
            <a:r>
              <a:rPr kumimoji="0" lang="en-US" sz="16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296409-310D-1269-C48C-C15A242E6BA0}"/>
              </a:ext>
            </a:extLst>
          </p:cNvPr>
          <p:cNvSpPr txBox="1"/>
          <p:nvPr/>
        </p:nvSpPr>
        <p:spPr bwMode="auto">
          <a:xfrm>
            <a:off x="9716042" y="5291574"/>
            <a:ext cx="7823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PSA</a:t>
            </a:r>
            <a:r>
              <a:rPr kumimoji="0" lang="en-US" sz="16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E3046D-83ED-0F6B-72F9-9286CD1E28AF}"/>
              </a:ext>
            </a:extLst>
          </p:cNvPr>
          <p:cNvSpPr txBox="1"/>
          <p:nvPr/>
        </p:nvSpPr>
        <p:spPr bwMode="auto">
          <a:xfrm rot="16200000">
            <a:off x="456501" y="4451064"/>
            <a:ext cx="30098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Best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Percentage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PSA Change From Baseline</a:t>
            </a:r>
            <a:endParaRPr kumimoji="0" lang="en-US" sz="1600" b="0" i="0" u="none" strike="noStrike" kern="1200" cap="none" spc="0" normalizeH="0" baseline="-2500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0C29789-A765-6C9E-B879-F8E80FF0798D}"/>
              </a:ext>
            </a:extLst>
          </p:cNvPr>
          <p:cNvCxnSpPr>
            <a:cxnSpLocks/>
          </p:cNvCxnSpPr>
          <p:nvPr/>
        </p:nvCxnSpPr>
        <p:spPr bwMode="auto">
          <a:xfrm flipH="1">
            <a:off x="2665002" y="3346904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F3BD795-63C0-732A-0F14-FF139723CC11}"/>
              </a:ext>
            </a:extLst>
          </p:cNvPr>
          <p:cNvCxnSpPr>
            <a:cxnSpLocks/>
          </p:cNvCxnSpPr>
          <p:nvPr/>
        </p:nvCxnSpPr>
        <p:spPr bwMode="auto">
          <a:xfrm flipH="1">
            <a:off x="2665002" y="3629434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D7ACBAD-C448-19DD-7F34-89333D22F1A3}"/>
              </a:ext>
            </a:extLst>
          </p:cNvPr>
          <p:cNvCxnSpPr>
            <a:cxnSpLocks/>
          </p:cNvCxnSpPr>
          <p:nvPr/>
        </p:nvCxnSpPr>
        <p:spPr bwMode="auto">
          <a:xfrm flipH="1">
            <a:off x="2665002" y="3911964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A588683-7E9A-78B1-9AEE-B8D856CF3220}"/>
              </a:ext>
            </a:extLst>
          </p:cNvPr>
          <p:cNvCxnSpPr>
            <a:cxnSpLocks/>
          </p:cNvCxnSpPr>
          <p:nvPr/>
        </p:nvCxnSpPr>
        <p:spPr bwMode="auto">
          <a:xfrm flipH="1">
            <a:off x="2665002" y="4194494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047FE82-75FD-30B1-9F09-56694A8B28F8}"/>
              </a:ext>
            </a:extLst>
          </p:cNvPr>
          <p:cNvCxnSpPr>
            <a:cxnSpLocks/>
          </p:cNvCxnSpPr>
          <p:nvPr/>
        </p:nvCxnSpPr>
        <p:spPr bwMode="auto">
          <a:xfrm flipH="1">
            <a:off x="2665002" y="4477024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B2FE91-F9DE-2755-C03E-43AFCC2A515B}"/>
              </a:ext>
            </a:extLst>
          </p:cNvPr>
          <p:cNvCxnSpPr>
            <a:cxnSpLocks/>
          </p:cNvCxnSpPr>
          <p:nvPr/>
        </p:nvCxnSpPr>
        <p:spPr bwMode="auto">
          <a:xfrm flipH="1">
            <a:off x="2665002" y="4759554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14E03D3-2AAB-9FA9-B5E4-D47B6CB4A55E}"/>
              </a:ext>
            </a:extLst>
          </p:cNvPr>
          <p:cNvCxnSpPr>
            <a:cxnSpLocks/>
          </p:cNvCxnSpPr>
          <p:nvPr/>
        </p:nvCxnSpPr>
        <p:spPr bwMode="auto">
          <a:xfrm flipH="1">
            <a:off x="2665002" y="5042084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DB12871-7149-7436-B2EF-8710A4DF5ED7}"/>
              </a:ext>
            </a:extLst>
          </p:cNvPr>
          <p:cNvCxnSpPr>
            <a:cxnSpLocks/>
          </p:cNvCxnSpPr>
          <p:nvPr/>
        </p:nvCxnSpPr>
        <p:spPr bwMode="auto">
          <a:xfrm flipH="1">
            <a:off x="2665002" y="5324614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25683DA-095D-BD1C-699E-9EEFFA3627D6}"/>
              </a:ext>
            </a:extLst>
          </p:cNvPr>
          <p:cNvCxnSpPr>
            <a:cxnSpLocks/>
          </p:cNvCxnSpPr>
          <p:nvPr/>
        </p:nvCxnSpPr>
        <p:spPr bwMode="auto">
          <a:xfrm flipH="1">
            <a:off x="2665002" y="5607144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5CA3A69-B2D1-4FD7-14C4-78FEE949F0F7}"/>
              </a:ext>
            </a:extLst>
          </p:cNvPr>
          <p:cNvCxnSpPr>
            <a:cxnSpLocks/>
          </p:cNvCxnSpPr>
          <p:nvPr/>
        </p:nvCxnSpPr>
        <p:spPr bwMode="auto">
          <a:xfrm flipH="1">
            <a:off x="2665002" y="5889674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BF3CA70-A026-5DD2-8B39-BBC9889DA796}"/>
              </a:ext>
            </a:extLst>
          </p:cNvPr>
          <p:cNvCxnSpPr>
            <a:cxnSpLocks/>
          </p:cNvCxnSpPr>
          <p:nvPr/>
        </p:nvCxnSpPr>
        <p:spPr bwMode="auto">
          <a:xfrm flipH="1">
            <a:off x="2665002" y="6172200"/>
            <a:ext cx="64008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5006A0D-546D-D117-5212-2ACDA6C42A37}"/>
              </a:ext>
            </a:extLst>
          </p:cNvPr>
          <p:cNvSpPr txBox="1"/>
          <p:nvPr/>
        </p:nvSpPr>
        <p:spPr bwMode="auto">
          <a:xfrm>
            <a:off x="1900374" y="3171639"/>
            <a:ext cx="7940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EBC0182-5995-CF44-9D43-B8BE2C6B3F7B}"/>
              </a:ext>
            </a:extLst>
          </p:cNvPr>
          <p:cNvSpPr txBox="1"/>
          <p:nvPr/>
        </p:nvSpPr>
        <p:spPr bwMode="auto">
          <a:xfrm>
            <a:off x="1900374" y="3454188"/>
            <a:ext cx="7940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8FB1D53-B767-26A7-1544-A19685C582EC}"/>
              </a:ext>
            </a:extLst>
          </p:cNvPr>
          <p:cNvSpPr txBox="1"/>
          <p:nvPr/>
        </p:nvSpPr>
        <p:spPr bwMode="auto">
          <a:xfrm>
            <a:off x="1900374" y="3736737"/>
            <a:ext cx="7940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1B1D65C-9B3A-B897-F03F-FD6A03ADA17A}"/>
              </a:ext>
            </a:extLst>
          </p:cNvPr>
          <p:cNvSpPr txBox="1"/>
          <p:nvPr/>
        </p:nvSpPr>
        <p:spPr bwMode="auto">
          <a:xfrm>
            <a:off x="1900374" y="4019286"/>
            <a:ext cx="7940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92F9CE4-8441-315E-5BB0-077371C2AAF7}"/>
              </a:ext>
            </a:extLst>
          </p:cNvPr>
          <p:cNvSpPr txBox="1"/>
          <p:nvPr/>
        </p:nvSpPr>
        <p:spPr bwMode="auto">
          <a:xfrm>
            <a:off x="1900374" y="4301835"/>
            <a:ext cx="7940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3211E1C-D51A-D19F-AFAF-46277DC92F66}"/>
              </a:ext>
            </a:extLst>
          </p:cNvPr>
          <p:cNvSpPr txBox="1"/>
          <p:nvPr/>
        </p:nvSpPr>
        <p:spPr bwMode="auto">
          <a:xfrm>
            <a:off x="1900374" y="4584384"/>
            <a:ext cx="7940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A80B540-AB50-396C-CCBA-14D6B0C70D79}"/>
              </a:ext>
            </a:extLst>
          </p:cNvPr>
          <p:cNvSpPr txBox="1"/>
          <p:nvPr/>
        </p:nvSpPr>
        <p:spPr bwMode="auto">
          <a:xfrm>
            <a:off x="1900374" y="4866933"/>
            <a:ext cx="7940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-20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B9DF65B-49E4-3C44-276F-1C7DA4AE1226}"/>
              </a:ext>
            </a:extLst>
          </p:cNvPr>
          <p:cNvSpPr txBox="1"/>
          <p:nvPr/>
        </p:nvSpPr>
        <p:spPr bwMode="auto">
          <a:xfrm>
            <a:off x="1900374" y="5149482"/>
            <a:ext cx="7940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-40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0834E4D-588C-C82F-01C7-28DC96C4F002}"/>
              </a:ext>
            </a:extLst>
          </p:cNvPr>
          <p:cNvSpPr txBox="1"/>
          <p:nvPr/>
        </p:nvSpPr>
        <p:spPr bwMode="auto">
          <a:xfrm>
            <a:off x="1900374" y="5432031"/>
            <a:ext cx="7940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-60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FF1AFA4-9627-8DD3-D0DF-3CC1F104A259}"/>
              </a:ext>
            </a:extLst>
          </p:cNvPr>
          <p:cNvSpPr txBox="1"/>
          <p:nvPr/>
        </p:nvSpPr>
        <p:spPr bwMode="auto">
          <a:xfrm>
            <a:off x="1900374" y="5714580"/>
            <a:ext cx="7940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-80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01F9442-2822-2BC2-EC17-F05958FA2742}"/>
              </a:ext>
            </a:extLst>
          </p:cNvPr>
          <p:cNvSpPr txBox="1"/>
          <p:nvPr/>
        </p:nvSpPr>
        <p:spPr bwMode="auto">
          <a:xfrm>
            <a:off x="1900374" y="5997130"/>
            <a:ext cx="7940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-100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6AA5720-0263-88E5-1DD2-E7FA1D9A658F}"/>
              </a:ext>
            </a:extLst>
          </p:cNvPr>
          <p:cNvSpPr txBox="1"/>
          <p:nvPr/>
        </p:nvSpPr>
        <p:spPr bwMode="auto">
          <a:xfrm>
            <a:off x="5228108" y="3662035"/>
            <a:ext cx="1808355" cy="830997"/>
          </a:xfrm>
          <a:prstGeom prst="rect">
            <a:avLst/>
          </a:prstGeom>
          <a:noFill/>
          <a:ln w="19050" algn="ctr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</a:rPr>
              <a:t>AR</a:t>
            </a:r>
            <a:r>
              <a:rPr lang="en-US" sz="1600" b="0">
                <a:solidFill>
                  <a:schemeClr val="accent1"/>
                </a:solidFill>
                <a:latin typeface="+mn-lt"/>
              </a:rPr>
              <a:t>-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</a:rPr>
              <a:t>LBD (n = 47)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+mn-lt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PSA</a:t>
            </a:r>
            <a:r>
              <a:rPr kumimoji="0" lang="en-US" sz="16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50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= 43%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PSA</a:t>
            </a:r>
            <a:r>
              <a:rPr kumimoji="0" lang="en-US" sz="16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30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= 51%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27F6E4B-F90C-FF98-B344-15A0B2AFF221}"/>
              </a:ext>
            </a:extLst>
          </p:cNvPr>
          <p:cNvSpPr/>
          <p:nvPr/>
        </p:nvSpPr>
        <p:spPr bwMode="auto">
          <a:xfrm>
            <a:off x="2818386" y="3743050"/>
            <a:ext cx="109728" cy="102199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CD96EC5-CB6B-394A-83F2-B97D72199D6D}"/>
              </a:ext>
            </a:extLst>
          </p:cNvPr>
          <p:cNvSpPr/>
          <p:nvPr/>
        </p:nvSpPr>
        <p:spPr bwMode="auto">
          <a:xfrm>
            <a:off x="2965772" y="3749400"/>
            <a:ext cx="109728" cy="102199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0FD41D7-9623-441B-20B2-27075CE76E69}"/>
              </a:ext>
            </a:extLst>
          </p:cNvPr>
          <p:cNvSpPr/>
          <p:nvPr/>
        </p:nvSpPr>
        <p:spPr bwMode="auto">
          <a:xfrm>
            <a:off x="3113158" y="4388618"/>
            <a:ext cx="109728" cy="37642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0899C38-B336-66E4-3A35-BD1810668464}"/>
              </a:ext>
            </a:extLst>
          </p:cNvPr>
          <p:cNvSpPr/>
          <p:nvPr/>
        </p:nvSpPr>
        <p:spPr bwMode="auto">
          <a:xfrm>
            <a:off x="3260544" y="4477024"/>
            <a:ext cx="109728" cy="28801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48FCF20-FE7C-3FED-F912-307F1F33AD41}"/>
              </a:ext>
            </a:extLst>
          </p:cNvPr>
          <p:cNvSpPr/>
          <p:nvPr/>
        </p:nvSpPr>
        <p:spPr bwMode="auto">
          <a:xfrm>
            <a:off x="3407930" y="4505324"/>
            <a:ext cx="109728" cy="25971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9A5E56A-3112-5082-8A26-3E7D23458EB3}"/>
              </a:ext>
            </a:extLst>
          </p:cNvPr>
          <p:cNvSpPr/>
          <p:nvPr/>
        </p:nvSpPr>
        <p:spPr bwMode="auto">
          <a:xfrm>
            <a:off x="3555316" y="4603532"/>
            <a:ext cx="109728" cy="15602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C454D4B-C1D9-80FB-A093-A1F516328453}"/>
              </a:ext>
            </a:extLst>
          </p:cNvPr>
          <p:cNvSpPr/>
          <p:nvPr/>
        </p:nvSpPr>
        <p:spPr bwMode="auto">
          <a:xfrm>
            <a:off x="3702702" y="4625757"/>
            <a:ext cx="109728" cy="13827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72AE10E-6322-DA34-84D8-72DE3F29F1D0}"/>
              </a:ext>
            </a:extLst>
          </p:cNvPr>
          <p:cNvSpPr/>
          <p:nvPr/>
        </p:nvSpPr>
        <p:spPr bwMode="auto">
          <a:xfrm>
            <a:off x="3850088" y="4664816"/>
            <a:ext cx="109728" cy="9387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3D08B16-3329-C694-D58A-4AC078A5EDFC}"/>
              </a:ext>
            </a:extLst>
          </p:cNvPr>
          <p:cNvSpPr/>
          <p:nvPr/>
        </p:nvSpPr>
        <p:spPr bwMode="auto">
          <a:xfrm>
            <a:off x="3997474" y="4687041"/>
            <a:ext cx="109728" cy="7699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0D7954F-F050-D6DB-8383-91B1854D3FB1}"/>
              </a:ext>
            </a:extLst>
          </p:cNvPr>
          <p:cNvSpPr/>
          <p:nvPr/>
        </p:nvSpPr>
        <p:spPr bwMode="auto">
          <a:xfrm>
            <a:off x="4144860" y="4716516"/>
            <a:ext cx="109728" cy="4852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A516BEF-4A79-0475-B982-812F5A3B7875}"/>
              </a:ext>
            </a:extLst>
          </p:cNvPr>
          <p:cNvSpPr/>
          <p:nvPr/>
        </p:nvSpPr>
        <p:spPr bwMode="auto">
          <a:xfrm>
            <a:off x="4292251" y="4719320"/>
            <a:ext cx="109728" cy="4571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B84BD7F-F03C-718A-EC0F-C2A6B2EE2CC9}"/>
              </a:ext>
            </a:extLst>
          </p:cNvPr>
          <p:cNvSpPr/>
          <p:nvPr/>
        </p:nvSpPr>
        <p:spPr bwMode="auto">
          <a:xfrm>
            <a:off x="4442367" y="4756666"/>
            <a:ext cx="109728" cy="2743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1126117-74DE-0975-6BB2-A510D757767F}"/>
              </a:ext>
            </a:extLst>
          </p:cNvPr>
          <p:cNvSpPr/>
          <p:nvPr/>
        </p:nvSpPr>
        <p:spPr bwMode="auto">
          <a:xfrm>
            <a:off x="4584580" y="4764033"/>
            <a:ext cx="109728" cy="7699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CEF6F31-8623-5542-3E8E-DEDC2D9323A9}"/>
              </a:ext>
            </a:extLst>
          </p:cNvPr>
          <p:cNvSpPr/>
          <p:nvPr/>
        </p:nvSpPr>
        <p:spPr bwMode="auto">
          <a:xfrm>
            <a:off x="4731746" y="4757683"/>
            <a:ext cx="109728" cy="8969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A3B2DAF-3C30-64C5-52A8-D27152AEA8CF}"/>
              </a:ext>
            </a:extLst>
          </p:cNvPr>
          <p:cNvSpPr/>
          <p:nvPr/>
        </p:nvSpPr>
        <p:spPr bwMode="auto">
          <a:xfrm>
            <a:off x="4878912" y="4764033"/>
            <a:ext cx="109728" cy="9655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3B7773D-3917-4504-3043-89EFFB273F93}"/>
              </a:ext>
            </a:extLst>
          </p:cNvPr>
          <p:cNvSpPr/>
          <p:nvPr/>
        </p:nvSpPr>
        <p:spPr bwMode="auto">
          <a:xfrm>
            <a:off x="5026078" y="4764033"/>
            <a:ext cx="109728" cy="11877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EF0B2F2-EFB9-757C-25FA-452BAF097D8C}"/>
              </a:ext>
            </a:extLst>
          </p:cNvPr>
          <p:cNvSpPr/>
          <p:nvPr/>
        </p:nvSpPr>
        <p:spPr bwMode="auto">
          <a:xfrm>
            <a:off x="5173244" y="4755515"/>
            <a:ext cx="109728" cy="13364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2A55618-8C5D-DC3C-A1CA-16ED5927AEAD}"/>
              </a:ext>
            </a:extLst>
          </p:cNvPr>
          <p:cNvSpPr/>
          <p:nvPr/>
        </p:nvSpPr>
        <p:spPr bwMode="auto">
          <a:xfrm>
            <a:off x="5320410" y="4755515"/>
            <a:ext cx="109728" cy="13999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C359DA3-5A71-060C-3E7A-7201AB4F2711}"/>
              </a:ext>
            </a:extLst>
          </p:cNvPr>
          <p:cNvSpPr/>
          <p:nvPr/>
        </p:nvSpPr>
        <p:spPr bwMode="auto">
          <a:xfrm>
            <a:off x="5467576" y="4764033"/>
            <a:ext cx="109728" cy="15379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154F999-8797-1BC9-599B-5BB502E160C3}"/>
              </a:ext>
            </a:extLst>
          </p:cNvPr>
          <p:cNvSpPr/>
          <p:nvPr/>
        </p:nvSpPr>
        <p:spPr bwMode="auto">
          <a:xfrm>
            <a:off x="5614742" y="4764033"/>
            <a:ext cx="109728" cy="18333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CEA5104-F3D1-AE97-AB37-ECE9FC175A3D}"/>
              </a:ext>
            </a:extLst>
          </p:cNvPr>
          <p:cNvSpPr/>
          <p:nvPr/>
        </p:nvSpPr>
        <p:spPr bwMode="auto">
          <a:xfrm>
            <a:off x="5761908" y="4764033"/>
            <a:ext cx="109728" cy="26211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26A1962-0A01-EE97-8D5A-40021748D315}"/>
              </a:ext>
            </a:extLst>
          </p:cNvPr>
          <p:cNvSpPr/>
          <p:nvPr/>
        </p:nvSpPr>
        <p:spPr bwMode="auto">
          <a:xfrm>
            <a:off x="5909074" y="4755515"/>
            <a:ext cx="109728" cy="36258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16" name="Rectangle 9215">
            <a:extLst>
              <a:ext uri="{FF2B5EF4-FFF2-40B4-BE49-F238E27FC236}">
                <a16:creationId xmlns:a16="http://schemas.microsoft.com/office/drawing/2014/main" id="{A0BC13CA-2C82-E813-B687-4063C6FA4BA0}"/>
              </a:ext>
            </a:extLst>
          </p:cNvPr>
          <p:cNvSpPr/>
          <p:nvPr/>
        </p:nvSpPr>
        <p:spPr bwMode="auto">
          <a:xfrm>
            <a:off x="6056240" y="4755515"/>
            <a:ext cx="109728" cy="41301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17" name="Rectangle 9216">
            <a:extLst>
              <a:ext uri="{FF2B5EF4-FFF2-40B4-BE49-F238E27FC236}">
                <a16:creationId xmlns:a16="http://schemas.microsoft.com/office/drawing/2014/main" id="{166EF066-AA53-1748-3201-52E5A4ED2F46}"/>
              </a:ext>
            </a:extLst>
          </p:cNvPr>
          <p:cNvSpPr/>
          <p:nvPr/>
        </p:nvSpPr>
        <p:spPr bwMode="auto">
          <a:xfrm>
            <a:off x="6203406" y="4764034"/>
            <a:ext cx="109728" cy="56058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0" name="Rectangle 9219">
            <a:extLst>
              <a:ext uri="{FF2B5EF4-FFF2-40B4-BE49-F238E27FC236}">
                <a16:creationId xmlns:a16="http://schemas.microsoft.com/office/drawing/2014/main" id="{4A15CA97-FE8E-F249-61E3-09E460E7B8B9}"/>
              </a:ext>
            </a:extLst>
          </p:cNvPr>
          <p:cNvSpPr/>
          <p:nvPr/>
        </p:nvSpPr>
        <p:spPr bwMode="auto">
          <a:xfrm>
            <a:off x="6350572" y="4764033"/>
            <a:ext cx="109728" cy="56058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1" name="Rectangle 9220">
            <a:extLst>
              <a:ext uri="{FF2B5EF4-FFF2-40B4-BE49-F238E27FC236}">
                <a16:creationId xmlns:a16="http://schemas.microsoft.com/office/drawing/2014/main" id="{51A026EC-F248-C3E6-4BA3-2D19E93693C3}"/>
              </a:ext>
            </a:extLst>
          </p:cNvPr>
          <p:cNvSpPr/>
          <p:nvPr/>
        </p:nvSpPr>
        <p:spPr bwMode="auto">
          <a:xfrm>
            <a:off x="6500913" y="4764032"/>
            <a:ext cx="109728" cy="57010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2" name="Rectangle 9221">
            <a:extLst>
              <a:ext uri="{FF2B5EF4-FFF2-40B4-BE49-F238E27FC236}">
                <a16:creationId xmlns:a16="http://schemas.microsoft.com/office/drawing/2014/main" id="{3362104E-1AE2-73B4-7A83-50506F4CD198}"/>
              </a:ext>
            </a:extLst>
          </p:cNvPr>
          <p:cNvSpPr/>
          <p:nvPr/>
        </p:nvSpPr>
        <p:spPr bwMode="auto">
          <a:xfrm>
            <a:off x="6644904" y="4764034"/>
            <a:ext cx="109728" cy="64096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3" name="Rectangle 9222">
            <a:extLst>
              <a:ext uri="{FF2B5EF4-FFF2-40B4-BE49-F238E27FC236}">
                <a16:creationId xmlns:a16="http://schemas.microsoft.com/office/drawing/2014/main" id="{67359AA0-B040-BA51-46D1-C71F32A8D426}"/>
              </a:ext>
            </a:extLst>
          </p:cNvPr>
          <p:cNvSpPr/>
          <p:nvPr/>
        </p:nvSpPr>
        <p:spPr bwMode="auto">
          <a:xfrm>
            <a:off x="6792070" y="4764034"/>
            <a:ext cx="109728" cy="73477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4" name="Rectangle 9223">
            <a:extLst>
              <a:ext uri="{FF2B5EF4-FFF2-40B4-BE49-F238E27FC236}">
                <a16:creationId xmlns:a16="http://schemas.microsoft.com/office/drawing/2014/main" id="{9A2FBC03-7DC1-3C26-1C83-2E9A389A2962}"/>
              </a:ext>
            </a:extLst>
          </p:cNvPr>
          <p:cNvSpPr/>
          <p:nvPr/>
        </p:nvSpPr>
        <p:spPr bwMode="auto">
          <a:xfrm>
            <a:off x="6939236" y="4764033"/>
            <a:ext cx="109728" cy="75478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DCE3F4C2-DD55-342D-15E9-3029FCF7A44C}"/>
              </a:ext>
            </a:extLst>
          </p:cNvPr>
          <p:cNvSpPr/>
          <p:nvPr/>
        </p:nvSpPr>
        <p:spPr bwMode="auto">
          <a:xfrm>
            <a:off x="7086402" y="4764033"/>
            <a:ext cx="109728" cy="80013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6" name="Rectangle 9225">
            <a:extLst>
              <a:ext uri="{FF2B5EF4-FFF2-40B4-BE49-F238E27FC236}">
                <a16:creationId xmlns:a16="http://schemas.microsoft.com/office/drawing/2014/main" id="{BF50B52A-0E72-99B6-CABD-0C9E70CEB686}"/>
              </a:ext>
            </a:extLst>
          </p:cNvPr>
          <p:cNvSpPr/>
          <p:nvPr/>
        </p:nvSpPr>
        <p:spPr bwMode="auto">
          <a:xfrm>
            <a:off x="7233568" y="4755515"/>
            <a:ext cx="109728" cy="81817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D45010CA-22AE-2978-0C2B-09D3D82CB441}"/>
              </a:ext>
            </a:extLst>
          </p:cNvPr>
          <p:cNvSpPr/>
          <p:nvPr/>
        </p:nvSpPr>
        <p:spPr bwMode="auto">
          <a:xfrm>
            <a:off x="7380734" y="4764032"/>
            <a:ext cx="109728" cy="91286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8" name="Rectangle 9227">
            <a:extLst>
              <a:ext uri="{FF2B5EF4-FFF2-40B4-BE49-F238E27FC236}">
                <a16:creationId xmlns:a16="http://schemas.microsoft.com/office/drawing/2014/main" id="{2EA5065A-C5B7-A9E1-00E4-E9BF73A84F8B}"/>
              </a:ext>
            </a:extLst>
          </p:cNvPr>
          <p:cNvSpPr/>
          <p:nvPr/>
        </p:nvSpPr>
        <p:spPr bwMode="auto">
          <a:xfrm>
            <a:off x="7527900" y="4764032"/>
            <a:ext cx="109728" cy="92238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29" name="Rectangle 9228">
            <a:extLst>
              <a:ext uri="{FF2B5EF4-FFF2-40B4-BE49-F238E27FC236}">
                <a16:creationId xmlns:a16="http://schemas.microsoft.com/office/drawing/2014/main" id="{906587EF-018B-E8E1-1B68-044A1E843817}"/>
              </a:ext>
            </a:extLst>
          </p:cNvPr>
          <p:cNvSpPr/>
          <p:nvPr/>
        </p:nvSpPr>
        <p:spPr bwMode="auto">
          <a:xfrm>
            <a:off x="7675066" y="4757683"/>
            <a:ext cx="109728" cy="102199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0" name="Rectangle 9229">
            <a:extLst>
              <a:ext uri="{FF2B5EF4-FFF2-40B4-BE49-F238E27FC236}">
                <a16:creationId xmlns:a16="http://schemas.microsoft.com/office/drawing/2014/main" id="{5619CEC3-A855-9CB6-6C2C-71146C70C216}"/>
              </a:ext>
            </a:extLst>
          </p:cNvPr>
          <p:cNvSpPr/>
          <p:nvPr/>
        </p:nvSpPr>
        <p:spPr bwMode="auto">
          <a:xfrm>
            <a:off x="7822232" y="4764033"/>
            <a:ext cx="109728" cy="103733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1" name="Rectangle 9230">
            <a:extLst>
              <a:ext uri="{FF2B5EF4-FFF2-40B4-BE49-F238E27FC236}">
                <a16:creationId xmlns:a16="http://schemas.microsoft.com/office/drawing/2014/main" id="{149A7A48-17C5-22E4-168C-CBE7CDF69BF0}"/>
              </a:ext>
            </a:extLst>
          </p:cNvPr>
          <p:cNvSpPr/>
          <p:nvPr/>
        </p:nvSpPr>
        <p:spPr bwMode="auto">
          <a:xfrm>
            <a:off x="7969398" y="4764032"/>
            <a:ext cx="109728" cy="105003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2" name="Rectangle 9231">
            <a:extLst>
              <a:ext uri="{FF2B5EF4-FFF2-40B4-BE49-F238E27FC236}">
                <a16:creationId xmlns:a16="http://schemas.microsoft.com/office/drawing/2014/main" id="{D5D0BEC1-1C95-47A4-8506-2B303FB01568}"/>
              </a:ext>
            </a:extLst>
          </p:cNvPr>
          <p:cNvSpPr/>
          <p:nvPr/>
        </p:nvSpPr>
        <p:spPr bwMode="auto">
          <a:xfrm>
            <a:off x="8116564" y="4764032"/>
            <a:ext cx="109728" cy="112562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3" name="Rectangle 9232">
            <a:extLst>
              <a:ext uri="{FF2B5EF4-FFF2-40B4-BE49-F238E27FC236}">
                <a16:creationId xmlns:a16="http://schemas.microsoft.com/office/drawing/2014/main" id="{093CD87B-79E7-6BCF-CF68-FBEE8B998E87}"/>
              </a:ext>
            </a:extLst>
          </p:cNvPr>
          <p:cNvSpPr/>
          <p:nvPr/>
        </p:nvSpPr>
        <p:spPr bwMode="auto">
          <a:xfrm>
            <a:off x="8263730" y="4755515"/>
            <a:ext cx="109728" cy="114684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4" name="Rectangle 9233">
            <a:extLst>
              <a:ext uri="{FF2B5EF4-FFF2-40B4-BE49-F238E27FC236}">
                <a16:creationId xmlns:a16="http://schemas.microsoft.com/office/drawing/2014/main" id="{967B7970-D00A-393D-A5E4-695571F365ED}"/>
              </a:ext>
            </a:extLst>
          </p:cNvPr>
          <p:cNvSpPr/>
          <p:nvPr/>
        </p:nvSpPr>
        <p:spPr bwMode="auto">
          <a:xfrm>
            <a:off x="8410896" y="4764032"/>
            <a:ext cx="109728" cy="116686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5" name="Rectangle 9234">
            <a:extLst>
              <a:ext uri="{FF2B5EF4-FFF2-40B4-BE49-F238E27FC236}">
                <a16:creationId xmlns:a16="http://schemas.microsoft.com/office/drawing/2014/main" id="{65830DCF-207A-3ACA-CC8F-F906FAEFC8E8}"/>
              </a:ext>
            </a:extLst>
          </p:cNvPr>
          <p:cNvSpPr/>
          <p:nvPr/>
        </p:nvSpPr>
        <p:spPr bwMode="auto">
          <a:xfrm>
            <a:off x="8558062" y="4764033"/>
            <a:ext cx="109728" cy="121449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6" name="Rectangle 9235">
            <a:extLst>
              <a:ext uri="{FF2B5EF4-FFF2-40B4-BE49-F238E27FC236}">
                <a16:creationId xmlns:a16="http://schemas.microsoft.com/office/drawing/2014/main" id="{1B4DC209-1580-C2C9-613C-1D9A98396595}"/>
              </a:ext>
            </a:extLst>
          </p:cNvPr>
          <p:cNvSpPr/>
          <p:nvPr/>
        </p:nvSpPr>
        <p:spPr bwMode="auto">
          <a:xfrm>
            <a:off x="8705228" y="4758690"/>
            <a:ext cx="109728" cy="122618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7" name="Rectangle 9236">
            <a:extLst>
              <a:ext uri="{FF2B5EF4-FFF2-40B4-BE49-F238E27FC236}">
                <a16:creationId xmlns:a16="http://schemas.microsoft.com/office/drawing/2014/main" id="{C24C2472-EFD2-8801-E76F-8B4672E9467E}"/>
              </a:ext>
            </a:extLst>
          </p:cNvPr>
          <p:cNvSpPr/>
          <p:nvPr/>
        </p:nvSpPr>
        <p:spPr bwMode="auto">
          <a:xfrm>
            <a:off x="8852394" y="4764032"/>
            <a:ext cx="109728" cy="123944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8" name="Rectangle 9237">
            <a:extLst>
              <a:ext uri="{FF2B5EF4-FFF2-40B4-BE49-F238E27FC236}">
                <a16:creationId xmlns:a16="http://schemas.microsoft.com/office/drawing/2014/main" id="{B6307C8A-EFB7-F136-BACB-60DBC63A16F7}"/>
              </a:ext>
            </a:extLst>
          </p:cNvPr>
          <p:cNvSpPr/>
          <p:nvPr/>
        </p:nvSpPr>
        <p:spPr bwMode="auto">
          <a:xfrm>
            <a:off x="8999560" y="4764033"/>
            <a:ext cx="109728" cy="127164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39" name="Rectangle 9238">
            <a:extLst>
              <a:ext uri="{FF2B5EF4-FFF2-40B4-BE49-F238E27FC236}">
                <a16:creationId xmlns:a16="http://schemas.microsoft.com/office/drawing/2014/main" id="{6CD69FA4-FA09-D599-FD57-DD67317E7DB5}"/>
              </a:ext>
            </a:extLst>
          </p:cNvPr>
          <p:cNvSpPr/>
          <p:nvPr/>
        </p:nvSpPr>
        <p:spPr bwMode="auto">
          <a:xfrm>
            <a:off x="9146726" y="4764033"/>
            <a:ext cx="109728" cy="127164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40" name="Rectangle 9239">
            <a:extLst>
              <a:ext uri="{FF2B5EF4-FFF2-40B4-BE49-F238E27FC236}">
                <a16:creationId xmlns:a16="http://schemas.microsoft.com/office/drawing/2014/main" id="{B6B27574-7759-F22C-53B8-B2E9507E5057}"/>
              </a:ext>
            </a:extLst>
          </p:cNvPr>
          <p:cNvSpPr/>
          <p:nvPr/>
        </p:nvSpPr>
        <p:spPr bwMode="auto">
          <a:xfrm>
            <a:off x="9293892" y="4764033"/>
            <a:ext cx="109728" cy="129704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41" name="Rectangle 9240">
            <a:extLst>
              <a:ext uri="{FF2B5EF4-FFF2-40B4-BE49-F238E27FC236}">
                <a16:creationId xmlns:a16="http://schemas.microsoft.com/office/drawing/2014/main" id="{DC7D7C0D-0838-DC85-F650-95D25C52A9A5}"/>
              </a:ext>
            </a:extLst>
          </p:cNvPr>
          <p:cNvSpPr/>
          <p:nvPr/>
        </p:nvSpPr>
        <p:spPr bwMode="auto">
          <a:xfrm>
            <a:off x="9441058" y="4755515"/>
            <a:ext cx="109728" cy="131191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42" name="Rectangle 9241">
            <a:extLst>
              <a:ext uri="{FF2B5EF4-FFF2-40B4-BE49-F238E27FC236}">
                <a16:creationId xmlns:a16="http://schemas.microsoft.com/office/drawing/2014/main" id="{56E1DEE6-4234-9C61-A15A-FA8FAB81D76E}"/>
              </a:ext>
            </a:extLst>
          </p:cNvPr>
          <p:cNvSpPr/>
          <p:nvPr/>
        </p:nvSpPr>
        <p:spPr bwMode="auto">
          <a:xfrm>
            <a:off x="9588241" y="4764033"/>
            <a:ext cx="109728" cy="137324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CBDFEC7-C024-8EF7-E97C-90339407B317}"/>
              </a:ext>
            </a:extLst>
          </p:cNvPr>
          <p:cNvCxnSpPr>
            <a:cxnSpLocks/>
          </p:cNvCxnSpPr>
          <p:nvPr/>
        </p:nvCxnSpPr>
        <p:spPr bwMode="auto">
          <a:xfrm>
            <a:off x="2725963" y="4761397"/>
            <a:ext cx="7030719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E231989-68C7-B583-BA32-C2A5D4160771}"/>
              </a:ext>
            </a:extLst>
          </p:cNvPr>
          <p:cNvCxnSpPr>
            <a:cxnSpLocks/>
          </p:cNvCxnSpPr>
          <p:nvPr/>
        </p:nvCxnSpPr>
        <p:spPr bwMode="auto">
          <a:xfrm>
            <a:off x="2725963" y="5191760"/>
            <a:ext cx="7030719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03B5DAE-C772-5CB0-4408-84E347419FB5}"/>
              </a:ext>
            </a:extLst>
          </p:cNvPr>
          <p:cNvCxnSpPr>
            <a:cxnSpLocks/>
          </p:cNvCxnSpPr>
          <p:nvPr/>
        </p:nvCxnSpPr>
        <p:spPr bwMode="auto">
          <a:xfrm>
            <a:off x="2725963" y="5476240"/>
            <a:ext cx="7030719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503347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4D68F-935C-F698-800D-082C37ADA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sz="3200"/>
              <a:t>Next-Generation Immunotherapy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EA92B-FAFA-1E8D-8475-FA7EEEC1590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177088" y="851283"/>
            <a:ext cx="4794250" cy="4733925"/>
          </a:xfrm>
        </p:spPr>
        <p:txBody>
          <a:bodyPr/>
          <a:lstStyle/>
          <a:p>
            <a:pPr marL="285750" lvl="0" indent="-285750">
              <a:spcBef>
                <a:spcPts val="0"/>
              </a:spcBef>
              <a:spcAft>
                <a:spcPts val="1200"/>
              </a:spcAft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en-US" altLang="en-US" sz="1600" dirty="0"/>
              <a:t>KLK2 antigen is produced by prostate epithelial cells, with expression driven by AR signaling</a:t>
            </a:r>
          </a:p>
          <a:p>
            <a:pPr marL="517525" lvl="1" indent="-285750">
              <a:spcBef>
                <a:spcPts val="0"/>
              </a:spcBef>
              <a:spcAft>
                <a:spcPts val="1200"/>
              </a:spcAft>
              <a:buFont typeface="Poppins" panose="00000500000000000000" pitchFamily="2" charset="0"/>
              <a:buChar char="−"/>
              <a:defRPr/>
            </a:pPr>
            <a:r>
              <a:rPr lang="en-US" altLang="en-US" sz="1400" dirty="0">
                <a:ea typeface="+mn-ea"/>
                <a:cs typeface="+mn-cs"/>
              </a:rPr>
              <a:t>KLK2 is highly enriched in prostatic tissue and prostate cancer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sz="1600" dirty="0"/>
              <a:t>STEAP1/STEAP2: highly expressed in the majority of mCRPC, even when PSMA is heterogeneous</a:t>
            </a:r>
          </a:p>
          <a:p>
            <a:pPr marL="517525" lvl="1" indent="-285750">
              <a:spcBef>
                <a:spcPts val="0"/>
              </a:spcBef>
              <a:spcAft>
                <a:spcPts val="1200"/>
              </a:spcAft>
              <a:buFont typeface="Poppins" panose="00000500000000000000" pitchFamily="2" charset="0"/>
              <a:buChar char="−"/>
            </a:pPr>
            <a:r>
              <a:rPr lang="en-US" altLang="en-US" sz="1400" dirty="0"/>
              <a:t>Limited noninflamed normal tissue expression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sz="1600" dirty="0"/>
              <a:t>STEAP1 is associated with poor survival and expressed in most prostate cancers, including 77%-83% of metastatic disease </a:t>
            </a:r>
          </a:p>
          <a:p>
            <a:pPr marL="285750" lvl="0" indent="-28575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en-US" altLang="en-US" sz="1600" dirty="0"/>
              <a:t>DLL3 is aberrantly expressed on high-grade neuroendocrine tumors, including SCLC and NEPC</a:t>
            </a:r>
            <a:r>
              <a:rPr lang="en-US" altLang="en-US" sz="1600" baseline="30000" dirty="0"/>
              <a:t>3,4</a:t>
            </a:r>
          </a:p>
          <a:p>
            <a:pPr marL="285750" lvl="0" indent="-28575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en-US" altLang="en-US" sz="1600" kern="1200" dirty="0"/>
              <a:t>NEPC is an aggressive prostate cancer subtype with limited and ineffective treatment options as well as a poor prognosis</a:t>
            </a:r>
            <a:r>
              <a:rPr lang="en-US" altLang="en-US" sz="1600" kern="1200" baseline="30000" dirty="0"/>
              <a:t>5</a:t>
            </a:r>
            <a:endParaRPr lang="en-US" altLang="en-US" sz="1600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0908D4-EF53-8EAC-6E92-D432C7FEF6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237704"/>
              </p:ext>
            </p:extLst>
          </p:nvPr>
        </p:nvGraphicFramePr>
        <p:xfrm>
          <a:off x="231078" y="1333500"/>
          <a:ext cx="6665023" cy="3907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1517">
                  <a:extLst>
                    <a:ext uri="{9D8B030D-6E8A-4147-A177-3AD203B41FA5}">
                      <a16:colId xmlns:a16="http://schemas.microsoft.com/office/drawing/2014/main" val="2119612848"/>
                    </a:ext>
                  </a:extLst>
                </a:gridCol>
                <a:gridCol w="776877">
                  <a:extLst>
                    <a:ext uri="{9D8B030D-6E8A-4147-A177-3AD203B41FA5}">
                      <a16:colId xmlns:a16="http://schemas.microsoft.com/office/drawing/2014/main" val="401725552"/>
                    </a:ext>
                  </a:extLst>
                </a:gridCol>
                <a:gridCol w="825432">
                  <a:extLst>
                    <a:ext uri="{9D8B030D-6E8A-4147-A177-3AD203B41FA5}">
                      <a16:colId xmlns:a16="http://schemas.microsoft.com/office/drawing/2014/main" val="2886312634"/>
                    </a:ext>
                  </a:extLst>
                </a:gridCol>
                <a:gridCol w="1456644">
                  <a:extLst>
                    <a:ext uri="{9D8B030D-6E8A-4147-A177-3AD203B41FA5}">
                      <a16:colId xmlns:a16="http://schemas.microsoft.com/office/drawing/2014/main" val="3687341192"/>
                    </a:ext>
                  </a:extLst>
                </a:gridCol>
                <a:gridCol w="2064553">
                  <a:extLst>
                    <a:ext uri="{9D8B030D-6E8A-4147-A177-3AD203B41FA5}">
                      <a16:colId xmlns:a16="http://schemas.microsoft.com/office/drawing/2014/main" val="4199361212"/>
                    </a:ext>
                  </a:extLst>
                </a:gridCol>
              </a:tblGrid>
              <a:tr h="298611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2"/>
                          </a:solidFill>
                          <a:latin typeface="+mn-lt"/>
                          <a:cs typeface="Calibri" panose="020F0502020204030204" pitchFamily="34" charset="0"/>
                        </a:rPr>
                        <a:t>Agent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2"/>
                          </a:solidFill>
                          <a:latin typeface="+mn-lt"/>
                          <a:cs typeface="Calibri" panose="020F0502020204030204" pitchFamily="34" charset="0"/>
                        </a:rPr>
                        <a:t>Class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2"/>
                          </a:solidFill>
                          <a:latin typeface="+mn-lt"/>
                          <a:cs typeface="Calibri" panose="020F0502020204030204" pitchFamily="34" charset="0"/>
                        </a:rPr>
                        <a:t>Target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2"/>
                          </a:solidFill>
                          <a:latin typeface="+mn-lt"/>
                          <a:cs typeface="Calibri" panose="020F0502020204030204" pitchFamily="34" charset="0"/>
                        </a:rPr>
                        <a:t>Trial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2"/>
                          </a:solidFill>
                          <a:latin typeface="+mn-lt"/>
                          <a:cs typeface="Calibri" panose="020F0502020204030204" pitchFamily="34" charset="0"/>
                        </a:rPr>
                        <a:t>Treatment Setting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550391"/>
                  </a:ext>
                </a:extLst>
              </a:tr>
              <a:tr h="584473">
                <a:tc>
                  <a:txBody>
                    <a:bodyPr/>
                    <a:lstStyle/>
                    <a:p>
                      <a:pPr algn="l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JNJ-78278343</a:t>
                      </a:r>
                      <a:r>
                        <a:rPr lang="en-US" sz="1400" kern="1200" baseline="300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BsAb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CD3 x KLK2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Phase I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NCT04898634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Monotherapy in advanced prostate cancer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968129"/>
                  </a:ext>
                </a:extLst>
              </a:tr>
              <a:tr h="54900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</a:rPr>
                        <a:t>Tarlatamab</a:t>
                      </a:r>
                      <a:r>
                        <a:rPr lang="en-US" sz="1400" baseline="3000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</a:rPr>
                        <a:t>(AMG 757)</a:t>
                      </a:r>
                      <a:endParaRPr lang="en-US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BsAb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CD3 x DLL3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Phase 1b</a:t>
                      </a:r>
                    </a:p>
                    <a:p>
                      <a:pPr algn="ctr"/>
                      <a:r>
                        <a:rPr kumimoji="0" lang="en-US" alt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NCT04702737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Monotherapy in mNEPC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412544"/>
                  </a:ext>
                </a:extLst>
              </a:tr>
              <a:tr h="843321">
                <a:tc>
                  <a:txBody>
                    <a:bodyPr/>
                    <a:lstStyle/>
                    <a:p>
                      <a:pPr algn="l"/>
                      <a:r>
                        <a:rPr lang="en-US" altLang="en-US" sz="1400">
                          <a:solidFill>
                            <a:schemeClr val="tx1"/>
                          </a:solidFill>
                          <a:latin typeface="+mn-lt"/>
                        </a:rPr>
                        <a:t>Xaluritamig (AMG 509)</a:t>
                      </a:r>
                      <a:endParaRPr lang="en-US" sz="1400" b="1" baseline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BsAb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>
                          <a:solidFill>
                            <a:schemeClr val="tx1"/>
                          </a:solidFill>
                          <a:latin typeface="+mn-lt"/>
                        </a:rPr>
                        <a:t>CD3 x STEAP1</a:t>
                      </a:r>
                      <a:endParaRPr lang="en-US" sz="140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Phase I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NCT04221542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Monotherapy or in </a:t>
                      </a:r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combination with abiraterone acetate + enzalutamide in</a:t>
                      </a:r>
                    </a:p>
                    <a:p>
                      <a:pPr algn="ctr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mCRPC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750878"/>
                  </a:ext>
                </a:extLst>
              </a:tr>
              <a:tr h="56990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Anti-STEAP1 </a:t>
                      </a:r>
                      <a:b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CAR T cells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CAR T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STEAP1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Phase I/II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alt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NCT06236139</a:t>
                      </a:r>
                      <a:endParaRPr lang="en-US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 combination with enzalutamide in mCRPC 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475320"/>
                  </a:ext>
                </a:extLst>
              </a:tr>
              <a:tr h="63691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AZD0754</a:t>
                      </a:r>
                      <a:endParaRPr lang="en-US" sz="1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CAR T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STEAP2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Phase I/II </a:t>
                      </a:r>
                      <a:r>
                        <a:rPr lang="en-US" alt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NCT06267729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en-US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APOLLO)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Monotherapy in metastatic prostate cancer</a:t>
                      </a:r>
                    </a:p>
                  </a:txBody>
                  <a:tcPr marL="45720" marR="45720" marT="9144" marB="91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093811"/>
                  </a:ext>
                </a:extLst>
              </a:tr>
            </a:tbl>
          </a:graphicData>
        </a:graphic>
      </p:graphicFrame>
      <p:sp>
        <p:nvSpPr>
          <p:cNvPr id="5" name="Text Box 15">
            <a:extLst>
              <a:ext uri="{FF2B5EF4-FFF2-40B4-BE49-F238E27FC236}">
                <a16:creationId xmlns:a16="http://schemas.microsoft.com/office/drawing/2014/main" id="{39515C3A-AFF8-E885-F212-2CCC8B71A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0" y="6361666"/>
            <a:ext cx="5051298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de-DE" sz="1000" b="0">
                <a:latin typeface="+mn-lt"/>
                <a:ea typeface="ＭＳ Ｐゴシック"/>
                <a:cs typeface="Calibri" panose="020F0502020204030204" pitchFamily="34" charset="0"/>
              </a:rPr>
              <a:t>1. NCT04898634. 2. NCT04702737. 3. </a:t>
            </a:r>
            <a:r>
              <a:rPr lang="en-US" altLang="en-US" sz="1000" b="0">
                <a:latin typeface="+mn-lt"/>
              </a:rPr>
              <a:t>Ahn. NEJM. 2023;389:2063. </a:t>
            </a:r>
            <a:br>
              <a:rPr lang="en-US" altLang="en-US" sz="1000" b="0" dirty="0">
                <a:latin typeface="+mn-lt"/>
              </a:rPr>
            </a:br>
            <a:r>
              <a:rPr lang="en-US" altLang="en-US" sz="1000" b="0">
                <a:latin typeface="+mn-lt"/>
              </a:rPr>
              <a:t>4. Tarlatamab PI. 5. Aggarwal. JCO. 2018;36:2492.</a:t>
            </a:r>
            <a:endParaRPr lang="en-US" sz="10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16026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0D243-B8EA-EC67-36E1-E5FA690CF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5169B99-36F9-0904-DFDD-9E144AD7A7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sz="3200" dirty="0"/>
              <a:t>Evolving Era of Cell Surface Targeting: Under Investigation</a:t>
            </a:r>
            <a:br>
              <a:rPr lang="en-US" altLang="en-US" sz="3200" dirty="0"/>
            </a:br>
            <a:endParaRPr lang="en-US" altLang="en-US" sz="32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6D2E41-1B22-3189-2006-F735340000F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da-DK" dirty="0"/>
              <a:t>Boixareu. Nat Rev Urol. 2025;22:569.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7971D45-1BC0-DA2D-5968-0BC4CF9E8A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820698"/>
              </p:ext>
            </p:extLst>
          </p:nvPr>
        </p:nvGraphicFramePr>
        <p:xfrm>
          <a:off x="225482" y="963925"/>
          <a:ext cx="5766475" cy="519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250">
                  <a:extLst>
                    <a:ext uri="{9D8B030D-6E8A-4147-A177-3AD203B41FA5}">
                      <a16:colId xmlns:a16="http://schemas.microsoft.com/office/drawing/2014/main" val="2119612848"/>
                    </a:ext>
                  </a:extLst>
                </a:gridCol>
                <a:gridCol w="3524326">
                  <a:extLst>
                    <a:ext uri="{9D8B030D-6E8A-4147-A177-3AD203B41FA5}">
                      <a16:colId xmlns:a16="http://schemas.microsoft.com/office/drawing/2014/main" val="401725552"/>
                    </a:ext>
                  </a:extLst>
                </a:gridCol>
                <a:gridCol w="1485899">
                  <a:extLst>
                    <a:ext uri="{9D8B030D-6E8A-4147-A177-3AD203B41FA5}">
                      <a16:colId xmlns:a16="http://schemas.microsoft.com/office/drawing/2014/main" val="2886312634"/>
                    </a:ext>
                  </a:extLst>
                </a:gridCol>
              </a:tblGrid>
              <a:tr h="373448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/>
                          </a:solidFill>
                          <a:latin typeface="+mn-lt"/>
                          <a:cs typeface="Calibri" panose="020F0502020204030204" pitchFamily="34" charset="0"/>
                        </a:rPr>
                        <a:t>Target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2"/>
                          </a:solidFill>
                          <a:latin typeface="+mn-lt"/>
                          <a:cs typeface="Calibri" panose="020F0502020204030204" pitchFamily="34" charset="0"/>
                        </a:rPr>
                        <a:t>Expression Profile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2"/>
                          </a:solidFill>
                          <a:latin typeface="+mn-lt"/>
                          <a:cs typeface="Calibri" panose="020F0502020204030204" pitchFamily="34" charset="0"/>
                        </a:rPr>
                        <a:t>Therapeutic Modality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550391"/>
                  </a:ext>
                </a:extLst>
              </a:tr>
              <a:tr h="759345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PSMA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*</a:t>
                      </a:r>
                      <a:r>
                        <a:rPr lang="en-US" sz="1100" b="0" baseline="300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†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indent="-9144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Overexpressed in most PC samples (≥90%) across stages, especially in mCRPC</a:t>
                      </a:r>
                    </a:p>
                    <a:p>
                      <a:pPr marL="91440" indent="-9144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Tissue-specific enhanced in prostate, salivary gland, kidney, small intestine, and brain</a:t>
                      </a:r>
                      <a:endParaRPr lang="en-US" sz="11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ADC, CAR T, dendritic cells, multispecific Ab constructs, vaccines, RLT</a:t>
                      </a:r>
                      <a:endParaRPr lang="en-US" sz="11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968129"/>
                  </a:ext>
                </a:extLst>
              </a:tr>
              <a:tr h="759345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B7-H3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*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indent="-9144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Expressed in CRPC (93%); expressed at time of HSPC diagnosis (97%) </a:t>
                      </a:r>
                    </a:p>
                    <a:p>
                      <a:pPr marL="91440" indent="-9144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Broad expression across tumors; tumor-specific upregulation; expressed in placenta and adipose progenitor cells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ADC, CART, immunocytokines, mAbs, multispecific Ab constructs</a:t>
                      </a:r>
                      <a:endParaRPr lang="en-US" sz="11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750878"/>
                  </a:ext>
                </a:extLst>
              </a:tr>
              <a:tr h="622414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STEAP1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*</a:t>
                      </a:r>
                      <a:r>
                        <a:rPr lang="en-US" sz="1100" b="0" baseline="300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‡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indent="-9144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Minimally expressed in normal tissues</a:t>
                      </a:r>
                    </a:p>
                    <a:p>
                      <a:pPr marL="91440" indent="-9144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Overexpressed in localized and mCRPC tissue (~80%-90%)</a:t>
                      </a:r>
                      <a:endParaRPr lang="en-US" sz="11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ADC, CAR T, multispecific Ab constructs, vaccines</a:t>
                      </a:r>
                      <a:endParaRPr lang="en-US" sz="11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475320"/>
                  </a:ext>
                </a:extLst>
              </a:tr>
              <a:tr h="485483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DLL3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*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indent="-9144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Mostly expressed in NEPC (76.6%)</a:t>
                      </a:r>
                    </a:p>
                    <a:p>
                      <a:pPr marL="91440" indent="-9144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Largely absent in adeno; strongly linked to aggressive NEPC phenotypes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ADC, multispecific Ab constructs, RLT</a:t>
                      </a:r>
                      <a:endParaRPr lang="en-US" sz="11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258351"/>
                  </a:ext>
                </a:extLst>
              </a:tr>
              <a:tr h="485483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TROP2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*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91440" indent="-9144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Highly expressed in PC (&gt;80% of CRPC)</a:t>
                      </a:r>
                    </a:p>
                    <a:p>
                      <a:pPr marL="91440" indent="-9144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Associated with PD to metastases</a:t>
                      </a:r>
                    </a:p>
                    <a:p>
                      <a:pPr marL="91440" indent="-9144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elevated in ARSI-resistant tumors; not NEPC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ADC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738922"/>
                  </a:ext>
                </a:extLst>
              </a:tr>
              <a:tr h="769236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PSCA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*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indent="-9144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Expressed in primary (94%) and metastatic lesions</a:t>
                      </a:r>
                    </a:p>
                    <a:p>
                      <a:pPr marL="91440" indent="-9144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Correlated with PD to androgen independence and advanced stage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ADC, CAR T, dendritic cells, multispecific Ab constructs, vaccines, RLT</a:t>
                      </a:r>
                      <a:endParaRPr lang="en-US" sz="11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73684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0147C78-F0FC-FB4B-B280-60C4B3726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687526"/>
              </p:ext>
            </p:extLst>
          </p:nvPr>
        </p:nvGraphicFramePr>
        <p:xfrm>
          <a:off x="6341229" y="955843"/>
          <a:ext cx="5624514" cy="4897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290">
                  <a:extLst>
                    <a:ext uri="{9D8B030D-6E8A-4147-A177-3AD203B41FA5}">
                      <a16:colId xmlns:a16="http://schemas.microsoft.com/office/drawing/2014/main" val="2119612848"/>
                    </a:ext>
                  </a:extLst>
                </a:gridCol>
                <a:gridCol w="3547512">
                  <a:extLst>
                    <a:ext uri="{9D8B030D-6E8A-4147-A177-3AD203B41FA5}">
                      <a16:colId xmlns:a16="http://schemas.microsoft.com/office/drawing/2014/main" val="401725552"/>
                    </a:ext>
                  </a:extLst>
                </a:gridCol>
                <a:gridCol w="1256712">
                  <a:extLst>
                    <a:ext uri="{9D8B030D-6E8A-4147-A177-3AD203B41FA5}">
                      <a16:colId xmlns:a16="http://schemas.microsoft.com/office/drawing/2014/main" val="2886312634"/>
                    </a:ext>
                  </a:extLst>
                </a:gridCol>
              </a:tblGrid>
              <a:tr h="374873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/>
                          </a:solidFill>
                          <a:latin typeface="+mn-lt"/>
                          <a:cs typeface="Calibri" panose="020F0502020204030204" pitchFamily="34" charset="0"/>
                        </a:rPr>
                        <a:t>Target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2"/>
                          </a:solidFill>
                          <a:latin typeface="+mn-lt"/>
                          <a:cs typeface="Calibri" panose="020F0502020204030204" pitchFamily="34" charset="0"/>
                        </a:rPr>
                        <a:t>Expression Profile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2"/>
                          </a:solidFill>
                          <a:latin typeface="+mn-lt"/>
                          <a:cs typeface="Calibri" panose="020F0502020204030204" pitchFamily="34" charset="0"/>
                        </a:rPr>
                        <a:t>Therapeutic Modality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550391"/>
                  </a:ext>
                </a:extLst>
              </a:tr>
              <a:tr h="624788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CD46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*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Broadly expressed in PC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30%-40% in advanced PC (CRPC, NEPC)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Involved in tumor cell protection and immune regulation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ADC, RLT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750878"/>
                  </a:ext>
                </a:extLst>
              </a:tr>
              <a:tr h="598858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ROR1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*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Expressed in PC, increased expression in advanced cancers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Expressed during embryonic development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ADC, mAb</a:t>
                      </a:r>
                      <a:endParaRPr lang="en-US" sz="11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475320"/>
                  </a:ext>
                </a:extLst>
              </a:tr>
              <a:tr h="899695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FAP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*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Overexpressed in epithelial tumor stroma, including PC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Medium cytoplastic expression in glandular cells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No expression in healthy tissues/benign tumors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RLT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686843"/>
                  </a:ext>
                </a:extLst>
              </a:tr>
              <a:tr h="654150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CXCR4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*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Overexpressed in metastatic PC (especially in bone)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Linked to tumor aggressiveness and poor prognosis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RLT, nanoparticles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705345"/>
                  </a:ext>
                </a:extLst>
              </a:tr>
              <a:tr h="487335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HER3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*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Highly expressed in CRPC and HSPC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ADC, mAb, multispecific Ab constructs</a:t>
                      </a:r>
                      <a:endParaRPr lang="en-US" sz="11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480285"/>
                  </a:ext>
                </a:extLst>
              </a:tr>
              <a:tr h="626092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CD36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*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Expressed in stromal and epithelial cells of benign and tumor regions in PC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Higher levels reported in mPC</a:t>
                      </a:r>
                      <a:endParaRPr lang="en-US" sz="1100" dirty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Small molecule (TME modulator)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73131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EAC3EA1-C8CB-D2F8-6DE7-20A8C11249E6}"/>
              </a:ext>
            </a:extLst>
          </p:cNvPr>
          <p:cNvSpPr txBox="1"/>
          <p:nvPr/>
        </p:nvSpPr>
        <p:spPr bwMode="auto">
          <a:xfrm>
            <a:off x="6237125" y="5924438"/>
            <a:ext cx="61372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*Ongoing trials. 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Approved in mCRPC (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177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Lu-PSMA-617). 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‡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ADC discontinued. </a:t>
            </a:r>
          </a:p>
        </p:txBody>
      </p:sp>
    </p:spTree>
    <p:extLst>
      <p:ext uri="{BB962C8B-B14F-4D97-AF65-F5344CB8AC3E}">
        <p14:creationId xmlns:p14="http://schemas.microsoft.com/office/powerpoint/2010/main" val="5108083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625035"/>
            <a:ext cx="11740260" cy="943848"/>
          </a:xfrm>
        </p:spPr>
        <p:txBody>
          <a:bodyPr/>
          <a:lstStyle/>
          <a:p>
            <a:r>
              <a:rPr lang="en-US" dirty="0"/>
              <a:t>Certified on-demand webcast featuring expert-led presentations</a:t>
            </a:r>
          </a:p>
          <a:p>
            <a:r>
              <a:rPr lang="en-US" dirty="0" err="1"/>
              <a:t>ClinicalThought</a:t>
            </a:r>
            <a:r>
              <a:rPr lang="en-US" dirty="0"/>
              <a:t> commentary with expert-authored answers to FAQs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1743202"/>
            <a:ext cx="11740260" cy="521168"/>
          </a:xfrm>
        </p:spPr>
        <p:txBody>
          <a:bodyPr/>
          <a:lstStyle/>
          <a:p>
            <a:r>
              <a:rPr lang="en-US" altLang="en-US" dirty="0"/>
              <a:t>Go Online for More Coverage of Prostate Cancer!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31078" y="4148529"/>
            <a:ext cx="11740260" cy="369332"/>
          </a:xfrm>
        </p:spPr>
        <p:txBody>
          <a:bodyPr/>
          <a:lstStyle/>
          <a:p>
            <a:r>
              <a:rPr lang="en-US" dirty="0">
                <a:hlinkClick r:id="rId3"/>
              </a:rPr>
              <a:t>deceraclinical.com/education</a:t>
            </a:r>
            <a:endParaRPr lang="en-US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3 - &amp;quot;Title-Arial-36-Bold-Yellow. Title may continue on 2 lines keep text at 36pt&amp;quot;&quot;/&gt;&lt;property id=&quot;20307&quot; value=&quot;257&quot;/&gt;&lt;/object&gt;&lt;object type=&quot;3&quot; unique_id=&quot;10006&quot;&gt;&lt;property id=&quot;20148&quot; value=&quot;5&quot;/&gt;&lt;property id=&quot;20300&quot; value=&quot;Slide 4 - &amp;quot;Text and Margin Consistency&amp;quot;&quot;/&gt;&lt;property id=&quot;20307&quot; value=&quot;267&quot;/&gt;&lt;/object&gt;&lt;object type=&quot;3&quot; unique_id=&quot;10007&quot;&gt;&lt;property id=&quot;20148&quot; value=&quot;5&quot;/&gt;&lt;property id=&quot;20300&quot; value=&quot;Slide 5 - &amp;quot;Transition Title &amp;#x0D;&amp;#x0A;for next topic of discussion &amp;#x0D;&amp;#x0A;or can be used as closer slide &amp;#x0D;&amp;#x0A;(ie: Q&amp;amp;A)&amp;#x0D;&amp;#x0A;(Arial-40-Bold-White-Cent&quot;/&gt;&lt;property id=&quot;20307&quot; value=&quot;261&quot;/&gt;&lt;/object&gt;&lt;object type=&quot;3&quot; unique_id=&quot;10008&quot;&gt;&lt;property id=&quot;20148&quot; value=&quot;5&quot;/&gt;&lt;property id=&quot;20300&quot; value=&quot;Slide 6 - &amp;quot;RGB Pallet&amp;quot;&quot;/&gt;&lt;property id=&quot;20307&quot; value=&quot;258&quot;/&gt;&lt;/object&gt;&lt;object type=&quot;3&quot; unique_id=&quot;10009&quot;&gt;&lt;property id=&quot;20148&quot; value=&quot;5&quot;/&gt;&lt;property id=&quot;20300&quot; value=&quot;Slide 7 - &amp;quot;Example Graph&amp;quot;&quot;/&gt;&lt;property id=&quot;20307&quot; value=&quot;286&quot;/&gt;&lt;/object&gt;&lt;object type=&quot;3&quot; unique_id=&quot;10010&quot;&gt;&lt;property id=&quot;20148&quot; value=&quot;5&quot;/&gt;&lt;property id=&quot;20300&quot; value=&quot;Slide 8 - &amp;quot;Example Graph and Text&amp;quot;&quot;/&gt;&lt;property id=&quot;20307&quot; value=&quot;288&quot;/&gt;&lt;/object&gt;&lt;object type=&quot;3&quot; unique_id=&quot;10011&quot;&gt;&lt;property id=&quot;20148&quot; value=&quot;5&quot;/&gt;&lt;property id=&quot;20300&quot; value=&quot;Slide 9 - &amp;quot;Example Line Graph&amp;quot;&quot;/&gt;&lt;property id=&quot;20307&quot; value=&quot;287&quot;/&gt;&lt;/object&gt;&lt;object type=&quot;3&quot; unique_id=&quot;10012&quot;&gt;&lt;property id=&quot;20148&quot; value=&quot;5&quot;/&gt;&lt;property id=&quot;20300&quot; value=&quot;Slide 10 - &amp;quot;Example Line Graph with Data Values&amp;quot;&quot;/&gt;&lt;property id=&quot;20307&quot; value=&quot;292&quot;/&gt;&lt;/object&gt;&lt;object type=&quot;3&quot; unique_id=&quot;10013&quot;&gt;&lt;property id=&quot;20148&quot; value=&quot;5&quot;/&gt;&lt;property id=&quot;20300&quot; value=&quot;Slide 11 - &amp;quot;Example Line Graph with Color &amp;#x0D;&amp;#x0A;Data Values&amp;quot;&quot;/&gt;&lt;property id=&quot;20307&quot; value=&quot;309&quot;/&gt;&lt;/object&gt;&lt;object type=&quot;3&quot; unique_id=&quot;10014&quot;&gt;&lt;property id=&quot;20148&quot; value=&quot;5&quot;/&gt;&lt;property id=&quot;20300&quot; value=&quot;Slide 12 - &amp;quot;Example Schematic&amp;quot;&quot;/&gt;&lt;property id=&quot;20307&quot; value=&quot;262&quot;/&gt;&lt;/object&gt;&lt;object type=&quot;3&quot; unique_id=&quot;10015&quot;&gt;&lt;property id=&quot;20148&quot; value=&quot;5&quot;/&gt;&lt;property id=&quot;20300&quot; value=&quot;Slide 13 - &amp;quot;Example Schematic Continued&amp;quot;&quot;/&gt;&lt;property id=&quot;20307&quot; value=&quot;263&quot;/&gt;&lt;/object&gt;&lt;object type=&quot;3&quot; unique_id=&quot;10016&quot;&gt;&lt;property id=&quot;20148&quot; value=&quot;5&quot;/&gt;&lt;property id=&quot;20300&quot; value=&quot;Slide 14 - &amp;quot;Example Tables&amp;quot;&quot;/&gt;&lt;property id=&quot;20307&quot; value=&quot;311&quot;/&gt;&lt;/object&gt;&lt;object type=&quot;3&quot; unique_id=&quot;10017&quot;&gt;&lt;property id=&quot;20148&quot; value=&quot;5&quot;/&gt;&lt;property id=&quot;20300&quot; value=&quot;Slide 15 - &amp;quot;Example Tables Continued&amp;quot;&quot;/&gt;&lt;property id=&quot;20307&quot; value=&quot;312&quot;/&gt;&lt;/object&gt;&lt;object type=&quot;3&quot; unique_id=&quot;10018&quot;&gt;&lt;property id=&quot;20148&quot; value=&quot;5&quot;/&gt;&lt;property id=&quot;20300&quot; value=&quot;Slide 16 - &amp;quot;Example Tables Continued&amp;quot;&quot;/&gt;&lt;property id=&quot;20307&quot; value=&quot;313&quot;/&gt;&lt;/object&gt;&lt;object type=&quot;3&quot; unique_id=&quot;10019&quot;&gt;&lt;property id=&quot;20148&quot; value=&quot;5&quot;/&gt;&lt;property id=&quot;20300&quot; value=&quot;Slide 17 - &amp;quot;Example Tables Continued&amp;quot;&quot;/&gt;&lt;property id=&quot;20307&quot; value=&quot;314&quot;/&gt;&lt;/object&gt;&lt;object type=&quot;3&quot; unique_id=&quot;10020&quot;&gt;&lt;property id=&quot;20148&quot; value=&quot;5&quot;/&gt;&lt;property id=&quot;20300&quot; value=&quot;Slide 21 - &amp;quot;Additional Formatting Notes&amp;quot;&quot;/&gt;&lt;property id=&quot;20307&quot; value=&quot;270&quot;/&gt;&lt;/object&gt;&lt;object type=&quot;3&quot; unique_id=&quot;10021&quot;&gt;&lt;property id=&quot;20148&quot; value=&quot;5&quot;/&gt;&lt;property id=&quot;20300&quot; value=&quot;Slide 22 - &amp;quot;“Polish Stage” Notes&amp;quot;&quot;/&gt;&lt;property id=&quot;20307&quot; value=&quot;272&quot;/&gt;&lt;/object&gt;&lt;object type=&quot;3&quot; unique_id=&quot;10022&quot;&gt;&lt;property id=&quot;20148&quot; value=&quot;5&quot;/&gt;&lt;property id=&quot;20300&quot; value=&quot;Slide 23 - &amp;quot;For Black and White Print Slides&amp;quot;&quot;/&gt;&lt;property id=&quot;20307&quot; value=&quot;290&quot;/&gt;&lt;/object&gt;&lt;object type=&quot;3&quot; unique_id=&quot;10023&quot;&gt;&lt;property id=&quot;20148&quot; value=&quot;5&quot;/&gt;&lt;property id=&quot;20300&quot; value=&quot;Slide 24 - &amp;quot;For Black and White Print Slides&amp;quot;&quot;/&gt;&lt;property id=&quot;20307&quot; value=&quot;291&quot;/&gt;&lt;/object&gt;&lt;object type=&quot;3&quot; unique_id=&quot;10024&quot;&gt;&lt;property id=&quot;20148&quot; value=&quot;5&quot;/&gt;&lt;property id=&quot;20300&quot; value=&quot;Slide 25 - &amp;quot;CME Slides for Designer and Editorial Reference…&amp;quot;&quot;/&gt;&lt;property id=&quot;20307&quot; value=&quot;273&quot;/&gt;&lt;/object&gt;&lt;object type=&quot;3&quot; unique_id=&quot;10025&quot;&gt;&lt;property id=&quot;20148&quot; value=&quot;5&quot;/&gt;&lt;property id=&quot;20300&quot; value=&quot;Slide 26 - &amp;quot;About These Slides&amp;quot;&quot;/&gt;&lt;property id=&quot;20307&quot; value=&quot;308&quot;/&gt;&lt;/object&gt;&lt;object type=&quot;3&quot; unique_id=&quot;10026&quot;&gt;&lt;property id=&quot;20148&quot; value=&quot;5&quot;/&gt;&lt;property id=&quot;20300&quot; value=&quot;Slide 27 - &amp;quot;Faculty&amp;quot;&quot;/&gt;&lt;property id=&quot;20307&quot; value=&quot;294&quot;/&gt;&lt;/object&gt;&lt;object type=&quot;3&quot; unique_id=&quot;10027&quot;&gt;&lt;property id=&quot;20148&quot; value=&quot;5&quot;/&gt;&lt;property id=&quot;20300&quot; value=&quot;Slide 28 - &amp;quot;Disclosure of Conflicts of Interest&amp;quot;&quot;/&gt;&lt;property id=&quot;20307&quot; value=&quot;295&quot;/&gt;&lt;/object&gt;&lt;object type=&quot;3&quot; unique_id=&quot;10028&quot;&gt;&lt;property id=&quot;20148&quot; value=&quot;5&quot;/&gt;&lt;property id=&quot;20300&quot; value=&quot;Slide 29 - &amp;quot;Disclosures&amp;quot;&quot;/&gt;&lt;property id=&quot;20307&quot; value=&quot;296&quot;/&gt;&lt;/object&gt;&lt;object type=&quot;3&quot; unique_id=&quot;10029&quot;&gt;&lt;property id=&quot;20148&quot; value=&quot;5&quot;/&gt;&lt;property id=&quot;20300&quot; value=&quot;Slide 30 - &amp;quot;Disclosure of Unlabeled Use&amp;quot;&quot;/&gt;&lt;property id=&quot;20307&quot; value=&quot;297&quot;/&gt;&lt;/object&gt;&lt;object type=&quot;3&quot; unique_id=&quot;10030&quot;&gt;&lt;property id=&quot;20148&quot; value=&quot;5&quot;/&gt;&lt;property id=&quot;20300&quot; value=&quot;Slide 31&quot;/&gt;&lt;property id=&quot;20307&quot; value=&quot;298&quot;/&gt;&lt;/object&gt;&lt;object type=&quot;3&quot; unique_id=&quot;10031&quot;&gt;&lt;property id=&quot;20148&quot; value=&quot;5&quot;/&gt;&lt;property id=&quot;20300&quot; value=&quot;Slide 32 - &amp;quot;Physician Continuing Medical Education&amp;quot;&quot;/&gt;&lt;property id=&quot;20307&quot; value=&quot;299&quot;/&gt;&lt;/object&gt;&lt;object type=&quot;3&quot; unique_id=&quot;10032&quot;&gt;&lt;property id=&quot;20148&quot; value=&quot;5&quot;/&gt;&lt;property id=&quot;20300&quot; value=&quot;Slide 33 - &amp;quot;Pharmacist Continuing Education&amp;quot;&quot;/&gt;&lt;property id=&quot;20307&quot; value=&quot;300&quot;/&gt;&lt;/object&gt;&lt;object type=&quot;3&quot; unique_id=&quot;10033&quot;&gt;&lt;property id=&quot;20148&quot; value=&quot;5&quot;/&gt;&lt;property id=&quot;20300&quot; value=&quot;Slide 34 - &amp;quot;Nursing Continuing Education&amp;quot;&quot;/&gt;&lt;property id=&quot;20307&quot; value=&quot;301&quot;/&gt;&lt;/object&gt;&lt;object type=&quot;3&quot; unique_id=&quot;10034&quot;&gt;&lt;property id=&quot;20148&quot; value=&quot;5&quot;/&gt;&lt;property id=&quot;20300&quot; value=&quot;Slide 35 - &amp;quot;Please review the following important &amp;#x0D;&amp;#x0A;CME information in your handout&amp;quot;&quot;/&gt;&lt;property id=&quot;20307&quot; value=&quot;310&quot;/&gt;&lt;/object&gt;&lt;object type=&quot;3&quot; unique_id=&quot;10036&quot;&gt;&lt;property id=&quot;20148&quot; value=&quot;5&quot;/&gt;&lt;property id=&quot;20300&quot; value=&quot;Slide 37 - &amp;quot;Instructions for Credit&amp;quot;&quot;/&gt;&lt;property id=&quot;20307&quot; value=&quot;303&quot;/&gt;&lt;/object&gt;&lt;object type=&quot;3&quot; unique_id=&quot;10037&quot;&gt;&lt;property id=&quot;20148&quot; value=&quot;5&quot;/&gt;&lt;property id=&quot;20300&quot; value=&quot;Slide 38 - &amp;quot;Now Take the Test . . .&amp;quot;&quot;/&gt;&lt;property id=&quot;20307&quot; value=&quot;304&quot;/&gt;&lt;/object&gt;&lt;object type=&quot;3&quot; unique_id=&quot;10040&quot;&gt;&lt;property id=&quot;20148&quot; value=&quot;5&quot;/&gt;&lt;property id=&quot;20300&quot; value=&quot;Slide 39 - &amp;quot;General Information&amp;quot;&quot;/&gt;&lt;property id=&quot;20307&quot; value=&quot;315&quot;/&gt;&lt;/object&gt;&lt;object type=&quot;3&quot; unique_id=&quot;10041&quot;&gt;&lt;property id=&quot;20148&quot; value=&quot;5&quot;/&gt;&lt;property id=&quot;20300&quot; value=&quot;Slide 40 - &amp;quot;Please review the slide notes &amp;#x0D;&amp;#x0A;for analysis of each study &amp;#x0D;&amp;#x0A;by expert faculty &amp;lt;Insert Name, MD&amp;gt;, &amp;#x0D;&amp;#x0A;and &amp;lt;Insert Name,&quot;/&gt;&lt;property id=&quot;20307&quot; value=&quot;316&quot;/&gt;&lt;/object&gt;&lt;object type=&quot;3&quot; unique_id=&quot;10042&quot;&gt;&lt;property id=&quot;20148&quot; value=&quot;5&quot;/&gt;&lt;property id=&quot;20300&quot; value=&quot;Slide 41 - &amp;quot;Promo Slide Reference&amp;#x0D;&amp;#x0A;(Placed as the last slide in a slideset, &amp;#x0D;&amp;#x0A;if requested)&amp;quot;&quot;/&gt;&lt;property id=&quot;20307&quot; value=&quot;307&quot;/&gt;&lt;/object&gt;&lt;object type=&quot;3&quot; unique_id=&quot;12121&quot;&gt;&lt;property id=&quot;20148&quot; value=&quot;5&quot;/&gt;&lt;property id=&quot;20300&quot; value=&quot;Slide 36 - &amp;quot;Disclaimer&amp;quot;&quot;/&gt;&lt;property id=&quot;20307&quot; value=&quot;317&quot;/&gt;&lt;/object&gt;&lt;object type=&quot;3&quot; unique_id=&quot;12122&quot;&gt;&lt;property id=&quot;20148&quot; value=&quot;5&quot;/&gt;&lt;property id=&quot;20300&quot; value=&quot;Slide 1 - &amp;quot;Title of the program and will possibly take &amp;#x0D;&amp;#x0A;up three lines. It is presented in Arial-39-Bold-White.&amp;quot;&quot;/&gt;&lt;property id=&quot;20307&quot; value=&quot;321&quot;/&gt;&lt;/object&gt;&lt;object type=&quot;3&quot; unique_id=&quot;12123&quot;&gt;&lt;property id=&quot;20148&quot; value=&quot;5&quot;/&gt;&lt;property id=&quot;20300&quot; value=&quot;Slide 2 - &amp;quot;Title of the program and will possibly take up three lines. It is presented in Arial-39-Bold-White.&amp;quot;&quot;/&gt;&lt;property id=&quot;20307&quot; value=&quot;322&quot;/&gt;&lt;/object&gt;&lt;object type=&quot;3&quot; unique_id=&quot;12124&quot;&gt;&lt;property id=&quot;20148&quot; value=&quot;5&quot;/&gt;&lt;property id=&quot;20300&quot; value=&quot;Slide 18 - &amp;quot;Outcomes Analysis: What Did You Learn?&amp;quot;&quot;/&gt;&lt;property id=&quot;20307&quot; value=&quot;324&quot;/&gt;&lt;/object&gt;&lt;object type=&quot;3&quot; unique_id=&quot;12125&quot;&gt;&lt;property id=&quot;20148&quot; value=&quot;5&quot;/&gt;&lt;property id=&quot;20300&quot; value=&quot;Slide 19 - &amp;quot;Outcomes Questions&amp;quot;&quot;/&gt;&lt;property id=&quot;20307&quot; value=&quot;320&quot;/&gt;&lt;/object&gt;&lt;object type=&quot;3&quot; unique_id=&quot;12126&quot;&gt;&lt;property id=&quot;20148&quot; value=&quot;5&quot;/&gt;&lt;property id=&quot;20300&quot; value=&quot;Slide 20 - &amp;quot;How many patients with XXX do you provide care for in a typical week?&amp;quot;&quot;/&gt;&lt;property id=&quot;20307&quot; value=&quot;323&quot;/&gt;&lt;/object&gt;&lt;object type=&quot;3&quot; unique_id=&quot;12127&quot;&gt;&lt;property id=&quot;20148&quot; value=&quot;5&quot;/&gt;&lt;property id=&quot;20300&quot; value=&quot;Slide 42 - &amp;quot;Go Online for More CCO &amp;#x0D;&amp;#x0A;Coverage of XXXXXXXXXXXX!&amp;quot;&quot;/&gt;&lt;property id=&quot;20307&quot; value=&quot;318&quot;/&gt;&lt;/object&gt;&lt;/object&gt;&lt;/object&gt;&lt;/database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5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10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noFill/>
        <a:ln w="28575">
          <a:solidFill>
            <a:schemeClr val="accent1"/>
          </a:solidFill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fd6914-46d4-4c7e-bbad-46e82841b69d" xsi:nil="true"/>
    <lcf76f155ced4ddcb4097134ff3c332f xmlns="29d1b860-9e0f-4229-a213-23dbed94ca70">
      <Terms xmlns="http://schemas.microsoft.com/office/infopath/2007/PartnerControls"/>
    </lcf76f155ced4ddcb4097134ff3c332f>
  </documentManagement>
</p:properties>
</file>

<file path=customXml/item2.xml><?xml version="1.0" encoding="utf-8"?>
<LongProperties xmlns="http://schemas.microsoft.com/office/2006/metadata/longPropertie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4BC9E75B2921418729C9B76B12A1D7" ma:contentTypeVersion="11" ma:contentTypeDescription="Create a new document." ma:contentTypeScope="" ma:versionID="87151d3bfcc77c2854fdb58b41dc0543">
  <xsd:schema xmlns:xsd="http://www.w3.org/2001/XMLSchema" xmlns:xs="http://www.w3.org/2001/XMLSchema" xmlns:p="http://schemas.microsoft.com/office/2006/metadata/properties" xmlns:ns2="29d1b860-9e0f-4229-a213-23dbed94ca70" xmlns:ns3="22fd6914-46d4-4c7e-bbad-46e82841b69d" targetNamespace="http://schemas.microsoft.com/office/2006/metadata/properties" ma:root="true" ma:fieldsID="8b488f723ddafaee3244f7aa23fabade" ns2:_="" ns3:_="">
    <xsd:import namespace="29d1b860-9e0f-4229-a213-23dbed94ca70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d1b860-9e0f-4229-a213-23dbed94ca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A55BC3-5A03-47C2-8EC3-D964C3B5E779}">
  <ds:schemaRefs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29d1b860-9e0f-4229-a213-23dbed94ca70"/>
    <ds:schemaRef ds:uri="http://www.w3.org/XML/1998/namespace"/>
    <ds:schemaRef ds:uri="22fd6914-46d4-4c7e-bbad-46e82841b69d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5E151B5-E2EE-4BEC-82C3-105A302A3BE7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3A18F4D2-3653-4F4F-B917-116198900D9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54FA459-5A54-4B8F-8433-EDDB0BD249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d1b860-9e0f-4229-a213-23dbed94ca70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be2fd2f7-a818-4e66-8956-c8223012702a}" enabled="0" method="" siteId="{be2fd2f7-a818-4e66-8956-c822301270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2693</TotalTime>
  <Words>9588</Words>
  <Application>Microsoft Office PowerPoint</Application>
  <PresentationFormat>Widescreen</PresentationFormat>
  <Paragraphs>2484</Paragraphs>
  <Slides>54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54</vt:i4>
      </vt:variant>
    </vt:vector>
  </HeadingPairs>
  <TitlesOfParts>
    <vt:vector size="72" baseType="lpstr">
      <vt:lpstr>Aptos</vt:lpstr>
      <vt:lpstr>Arial</vt:lpstr>
      <vt:lpstr>Calibri</vt:lpstr>
      <vt:lpstr>HelveticaNeue-Roman</vt:lpstr>
      <vt:lpstr>Newsreader ExtraBold</vt:lpstr>
      <vt:lpstr>Poppins</vt:lpstr>
      <vt:lpstr>Poppins Light</vt:lpstr>
      <vt:lpstr>Poppins Medium</vt:lpstr>
      <vt:lpstr>System Font Regular</vt:lpstr>
      <vt:lpstr>Times</vt:lpstr>
      <vt:lpstr>Times New Roman</vt:lpstr>
      <vt:lpstr>Trebuchet MS</vt:lpstr>
      <vt:lpstr>Wingdings</vt:lpstr>
      <vt:lpstr>3_Office</vt:lpstr>
      <vt:lpstr>5_Office</vt:lpstr>
      <vt:lpstr>10_Office</vt:lpstr>
      <vt:lpstr>4_Office</vt:lpstr>
      <vt:lpstr>2_Office</vt:lpstr>
      <vt:lpstr>Evolving Pathways in mCRPC: Translating Novel Mechanisms Into Next-Generation Therapeutic Strategies</vt:lpstr>
      <vt:lpstr>About These Slides</vt:lpstr>
      <vt:lpstr>Faculty and Disclosures</vt:lpstr>
      <vt:lpstr>Clinical Course of Prostate Cancer</vt:lpstr>
      <vt:lpstr>Treatment Options Across Prostate Cancer Disease States </vt:lpstr>
      <vt:lpstr>mCRPC (APMR): Unmet Needs and Current Status</vt:lpstr>
      <vt:lpstr>Optimizing Germline and Somatic Testing for mCRPC (APMR):  A Significant Unmet Need</vt:lpstr>
      <vt:lpstr>Recommended Treatment of mCRPC (APMR)</vt:lpstr>
      <vt:lpstr>BRCA-Related Synthetic Lethality With PARP Inhibition</vt:lpstr>
      <vt:lpstr>Rationale for PARP Inhibitor + ARPI Combinations</vt:lpstr>
      <vt:lpstr>Approvals of Existing PARP Inhibitors in mCRPC (APMR)</vt:lpstr>
      <vt:lpstr>PROpel: First-line Olaparib vs Placebo in Combination With AAP in mCRPC</vt:lpstr>
      <vt:lpstr>PROpel: rPFS in Asymptomatic/Mildly Symptomatic Disease</vt:lpstr>
      <vt:lpstr>TALAPRO-2: Enzalutamide ± Talazoparib in Patients With Newly Diagnosed mCRPC</vt:lpstr>
      <vt:lpstr>TALAPRO-2: Efficacy Outcomes</vt:lpstr>
      <vt:lpstr>MAGNITUDE: First-line Niraparib vs Placebo in Combination With AAP in mCRPC</vt:lpstr>
      <vt:lpstr>MAGNITUDE: Final OS Analysis in BRCA+ Subgroup</vt:lpstr>
      <vt:lpstr>Conclusion: PARP Inhibitors in Prostate Cancer</vt:lpstr>
      <vt:lpstr>ALSYMPCA: Efficacy of Radium-223 in mCRPC</vt:lpstr>
      <vt:lpstr>PEACE-3: Enzalutamide ± Radium-223 in mCRPC</vt:lpstr>
      <vt:lpstr>PEACE-3: Fracture Rates by Mandating Use of BPAs With Enzalutamide ± Radium-223</vt:lpstr>
      <vt:lpstr>Key Ongoing Trials Assessing Radium-223 in mCRPC</vt:lpstr>
      <vt:lpstr>Evolution of PSMA-Based Radioligand Therapy  Phase III Trials</vt:lpstr>
      <vt:lpstr>Phase III VISION: 177Lu-PSMA-617 + SoC vs SoC Alone</vt:lpstr>
      <vt:lpstr>VISION: Efficacy of 177Lu-PSMA-617 + Best SoC in mCRPC</vt:lpstr>
      <vt:lpstr>PSMAfore: 177Lu-PSMA-617 vs ARPI in Taxane-Naive PSMA+ mCRPC</vt:lpstr>
      <vt:lpstr>PSMAfore: rPFS and OS</vt:lpstr>
      <vt:lpstr>ECLIPSE: 177Lu-PSMA-I&amp;T vs SoC in mCRPC</vt:lpstr>
      <vt:lpstr>Multiple Current Pathways to the Onset of mCRPC (APMR)</vt:lpstr>
      <vt:lpstr>Radioligand Therapy Evolving Pipeline and Trial Landscape</vt:lpstr>
      <vt:lpstr>Capivasertib: Mechanism of Action</vt:lpstr>
      <vt:lpstr>ProCAID Trial of Docetaxel ± Capivasertib in mCRPC: OS Results in ITT Population</vt:lpstr>
      <vt:lpstr>ProCAID Trial of Docetaxel ± Capivasertib in mCRPC: OS Results With or Without Prior ARPI Exposure</vt:lpstr>
      <vt:lpstr>CAPItello-281: Abiraterone ± Capivasertib in PTEN-Deficient mHSPC</vt:lpstr>
      <vt:lpstr>CAPItello-281: Radiographic progression-free survival</vt:lpstr>
      <vt:lpstr>CAPItello-281: Most Common TEAEs</vt:lpstr>
      <vt:lpstr>Mevrometostat: Epigenetic Therapy via EZH2 Inhibition</vt:lpstr>
      <vt:lpstr>Multipart, Phase I Trial of Mevrometostat</vt:lpstr>
      <vt:lpstr>Enzalutamide ± Mevrometostat in mCRPC: Safety</vt:lpstr>
      <vt:lpstr>Key Ongoing Phase III Trials of Mevrometostat in mCRPC</vt:lpstr>
      <vt:lpstr>Opevesostat: Mechanism of Action</vt:lpstr>
      <vt:lpstr>CYPIDES Phase II Trial of Opevesostat in mCRPC: Unconfirmed Best PSA Change</vt:lpstr>
      <vt:lpstr>CYPIDES Phase II Trial of Opevesostat in mCRPC: Safety</vt:lpstr>
      <vt:lpstr>Key Ongoing Phase III Trials of Opevesostat in mCRPC</vt:lpstr>
      <vt:lpstr>Mechanism of Action: BMS-986365</vt:lpstr>
      <vt:lpstr>BMS-986365: PROTAC Protein Degrader Targeting AR</vt:lpstr>
      <vt:lpstr>rechARge: Study Design</vt:lpstr>
      <vt:lpstr>Phase I Trial of BMS-986365 in mCRPC: PSA Response by AR Status and Dose; rPFS by AR-LBD Status</vt:lpstr>
      <vt:lpstr>Phase I Trial of BMS-986365 in mCRPC: rPFS by Prior chemotherapy</vt:lpstr>
      <vt:lpstr>ARV-766: PROTAC Protein Degrader Targeting AR</vt:lpstr>
      <vt:lpstr>Phase I/II Trial of ARV-766 in mCRPC</vt:lpstr>
      <vt:lpstr>Next-Generation Immunotherapy</vt:lpstr>
      <vt:lpstr>Evolving Era of Cell Surface Targeting: Under Investigation </vt:lpstr>
      <vt:lpstr>Go Online for More Coverage of Prostate Cancer!</vt:lpstr>
    </vt:vector>
  </TitlesOfParts>
  <Company>Preferred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Evolving Pathways in mCRPC: Translating Novel Mechanisms Into Next-Generation Therapeutic Strategies</dc:title>
  <dc:creator>Preferred User</dc:creator>
  <cp:lastModifiedBy>Valerie Wenzel</cp:lastModifiedBy>
  <cp:revision>15</cp:revision>
  <cp:lastPrinted>2016-09-26T20:21:49Z</cp:lastPrinted>
  <dcterms:created xsi:type="dcterms:W3CDTF">2005-05-27T15:08:01Z</dcterms:created>
  <dcterms:modified xsi:type="dcterms:W3CDTF">2026-07-17T13:47:25Z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gs">
    <vt:lpwstr/>
  </property>
  <property fmtid="{D5CDD505-2E9C-101B-9397-08002B2CF9AE}" pid="3" name="display_urn:schemas-microsoft-com:office:office#Editor">
    <vt:lpwstr>Melanie Couton</vt:lpwstr>
  </property>
  <property fmtid="{D5CDD505-2E9C-101B-9397-08002B2CF9AE}" pid="4" name="display_urn:schemas-microsoft-com:office:office#Author">
    <vt:lpwstr>Melanie Couton</vt:lpwstr>
  </property>
  <property fmtid="{D5CDD505-2E9C-101B-9397-08002B2CF9AE}" pid="5" name="_dlc_DocId">
    <vt:lpwstr>56M7VY3CDVN5-387186687-1</vt:lpwstr>
  </property>
  <property fmtid="{D5CDD505-2E9C-101B-9397-08002B2CF9AE}" pid="6" name="_dlc_DocIdItemGuid">
    <vt:lpwstr>f6b19e28-ce23-4e45-8ab9-80e12fd2421e</vt:lpwstr>
  </property>
  <property fmtid="{D5CDD505-2E9C-101B-9397-08002B2CF9AE}" pid="7" name="_dlc_DocIdUrl">
    <vt:lpwstr>https://intranet.clinicaloptions.com/mews/oncology/ASH_ALL_Satellite-TU_2016/Template/_layouts/15/DocIdRedir.aspx?ID=56M7VY3CDVN5-387186687-1, 56M7VY3CDVN5-387186687-1</vt:lpwstr>
  </property>
  <property fmtid="{D5CDD505-2E9C-101B-9397-08002B2CF9AE}" pid="8" name="ContentTypeId">
    <vt:lpwstr>0x010100804BC9E75B2921418729C9B76B12A1D7</vt:lpwstr>
  </property>
  <property fmtid="{D5CDD505-2E9C-101B-9397-08002B2CF9AE}" pid="9" name="MediaServiceImageTags">
    <vt:lpwstr/>
  </property>
</Properties>
</file>