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1"/>
  </p:notesMasterIdLst>
  <p:handoutMasterIdLst>
    <p:handoutMasterId r:id="rId22"/>
  </p:handoutMasterIdLst>
  <p:sldIdLst>
    <p:sldId id="321" r:id="rId7"/>
    <p:sldId id="559" r:id="rId8"/>
    <p:sldId id="560" r:id="rId9"/>
    <p:sldId id="561" r:id="rId10"/>
    <p:sldId id="548" r:id="rId11"/>
    <p:sldId id="549" r:id="rId12"/>
    <p:sldId id="550" r:id="rId13"/>
    <p:sldId id="566" r:id="rId14"/>
    <p:sldId id="562" r:id="rId15"/>
    <p:sldId id="563" r:id="rId16"/>
    <p:sldId id="551" r:id="rId17"/>
    <p:sldId id="565" r:id="rId18"/>
    <p:sldId id="552"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Vanessa Carter" initials="VC" lastIdx="13" clrIdx="15">
    <p:extLst>
      <p:ext uri="{19B8F6BF-5375-455C-9EA6-DF929625EA0E}">
        <p15:presenceInfo xmlns:p15="http://schemas.microsoft.com/office/powerpoint/2012/main" userId="S::vcarter@clinicaloptions.com::9ce73b1e-6b1e-4cab-b34f-91637f33dd50" providerId="AD"/>
      </p:ext>
    </p:extLst>
  </p:cmAuthor>
  <p:cmAuthor id="17" name="kbrandt@clinicaloptions.com" initials="k" lastIdx="4" clrIdx="16">
    <p:extLst>
      <p:ext uri="{19B8F6BF-5375-455C-9EA6-DF929625EA0E}">
        <p15:presenceInfo xmlns:p15="http://schemas.microsoft.com/office/powerpoint/2012/main" userId="kbrandt@clinicaloptions.com" providerId="None"/>
      </p:ext>
    </p:extLst>
  </p:cmAuthor>
  <p:cmAuthor id="18" name="CLINICALOPTIONS\krosenthal" initials="C" lastIdx="4" clrIdx="17">
    <p:extLst>
      <p:ext uri="{19B8F6BF-5375-455C-9EA6-DF929625EA0E}">
        <p15:presenceInfo xmlns:p15="http://schemas.microsoft.com/office/powerpoint/2012/main" userId="CLINICALOPTIONS\krosenthal" providerId="None"/>
      </p:ext>
    </p:extLst>
  </p:cmAuthor>
  <p:cmAuthor id="19" name="Christy Seals" initials="CS" lastIdx="2" clrIdx="18">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FE12A-0CFF-49D4-AD91-B8F08C6851D0}" v="59" dt="2023-12-08T21:00:29.68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98" autoAdjust="0"/>
    <p:restoredTop sz="88220" autoAdjust="0"/>
  </p:normalViewPr>
  <p:slideViewPr>
    <p:cSldViewPr snapToGrid="0">
      <p:cViewPr varScale="1">
        <p:scale>
          <a:sx n="85" d="100"/>
          <a:sy n="85" d="100"/>
        </p:scale>
        <p:origin x="1232" y="64"/>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621262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ADC, antibody</a:t>
            </a:r>
            <a:r>
              <a:rPr lang="en-US" b="0" i="1" dirty="0">
                <a:latin typeface="Calibri" panose="020F0502020204030204" pitchFamily="34" charset="0"/>
                <a:cs typeface="Calibri" panose="020F0502020204030204" pitchFamily="34" charset="0"/>
              </a:rPr>
              <a:t>‒</a:t>
            </a:r>
            <a:r>
              <a:rPr lang="en-US" b="0" i="1" dirty="0"/>
              <a:t>drug conjugate; BC, breast cancer; LA, locally advanced; MBC, metastatic breast cancer; mets, metastases; OS, overall survival; PFS, progression-free survival; T-DM1, trastuzumab emtansine;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99474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 line; cORR, confirmed objective response rate;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f/u, follow-up; LA, locally advanced;</a:t>
            </a:r>
            <a:r>
              <a:rPr lang="en-US" b="0" i="1" dirty="0"/>
              <a:t> MBC, metastatic breast cancer; mets, metastases; OS, overall survival; PFS, progression-free survival; PS, performance status; RECIST, Response Evaluation Criteria in Solid Tumors; T-DM1, trastuzumab emtansine; T-DXd, trastuzumab deruxtecan; tx, treatment.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993784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mets, metastases; pbo, placebo; </a:t>
            </a:r>
            <a:r>
              <a:rPr lang="en-US" b="0" i="1" dirty="0"/>
              <a:t>PS, performance status; T-DM1, trastuzumab emtansine; </a:t>
            </a:r>
            <a:r>
              <a:rPr lang="en-US" i="1" dirty="0"/>
              <a:t>TKI, tyrosine kinase inhibitor;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680952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Pbo, placebo; PFS, progression-free survival; T-DM1; trastuzumab emtansine.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154383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 line;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a:t>
            </a:r>
            <a:r>
              <a:rPr lang="en-US" b="0" i="1" dirty="0"/>
              <a:t> mets, metastases; pbo, placebo; PFS, progression-free survival; PS, performance status; T-DM1, trastuzumab emtansine; tx, treatment.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88374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ITT, intention-to-treat; pbo, placebo; PFS, progression-free survival; T-DM1, trastuzumab emtansine; tx, treatment.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725975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Mets, metastases; pbo, placebo; PFS, progression-free survival; T-DM1, trastuzumab emtansine.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252583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cORR, confirmed objective response rate; NR, not reached; OS, overall survival; pbo, placebo; T-DM1, trastuzumab emtansine.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257949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ALT, alanine aminotransferase; AST, aspartate aminotransferase; d/c, discontinuation; Gr, grade; pbo, placebo; T-DM1, trastuzumab emtansine;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4080676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ALT, alanine aminotransferase; AST, aspartate aminotransferase; d/c, discontinuation; pbo, placebo; SMQ, standard Medical Dictionary for Regulatory Activities Queries; T-DM1, trastuzumab emtansine; TEAE, treatment-emergent adverse event; TTR, time to resolution.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546067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LA, locally advanced; MBC, metastatic breast cancer; mets, metastases; </a:t>
            </a:r>
            <a:r>
              <a:rPr lang="en-US" b="0" i="1" dirty="0"/>
              <a:t>OS, overall survival; PFS, progression-free survival; </a:t>
            </a:r>
            <a:r>
              <a:rPr lang="en-US" i="1" dirty="0"/>
              <a:t>T-DM1, trastuzumab emtansine.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2585663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HER2CLIMB-02: Phase III Trial of </a:t>
            </a:r>
            <a:br>
              <a:rPr lang="en-US" altLang="en-US" sz="4000" dirty="0"/>
            </a:br>
            <a:r>
              <a:rPr lang="en-US" altLang="en-US" sz="4000" dirty="0"/>
              <a:t>Trastuzumab Emtansine ± Tucatinib in </a:t>
            </a:r>
            <a:br>
              <a:rPr lang="en-US" altLang="en-US" sz="4000" dirty="0"/>
            </a:br>
            <a:r>
              <a:rPr lang="en-US" altLang="en-US" sz="4000" dirty="0"/>
              <a:t>Previously Treated HER2-Positive MBC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HER2CLIMB-02: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353027"/>
            <a:ext cx="10988611" cy="4650686"/>
          </a:xfrm>
        </p:spPr>
        <p:txBody>
          <a:bodyPr/>
          <a:lstStyle/>
          <a:p>
            <a:r>
              <a:rPr lang="en-US" altLang="en-US" sz="2200" dirty="0"/>
              <a:t>Tucatinib: selective HER2-directed TKI approved in combination with trastuzumab and capecitabine for unresectable or metastatic HER2-positive BC following 1 or more previous </a:t>
            </a:r>
            <a:br>
              <a:rPr lang="en-US" altLang="en-US" sz="2200" dirty="0"/>
            </a:br>
            <a:r>
              <a:rPr lang="en-US" altLang="en-US" sz="2200" dirty="0"/>
              <a:t>HER2-targeted therapy regimens</a:t>
            </a:r>
            <a:r>
              <a:rPr lang="en-US" altLang="en-US" sz="2200" baseline="30000" dirty="0"/>
              <a:t>1,2</a:t>
            </a:r>
            <a:endParaRPr lang="en-US" altLang="en-US" sz="2200" dirty="0"/>
          </a:p>
          <a:p>
            <a:pPr lvl="1"/>
            <a:r>
              <a:rPr lang="en-US" altLang="en-US" sz="2000" dirty="0"/>
              <a:t>Phase II HER2CLIMB trial showed that </a:t>
            </a:r>
            <a:r>
              <a:rPr lang="en-US" sz="2000" dirty="0"/>
              <a:t>addition of tucatinib to trastuzumab + capecitabine significantly improved OS and PFS for patients with HER2-positive MBC and improved PFS in those patients with brain mets</a:t>
            </a:r>
            <a:r>
              <a:rPr lang="en-US" sz="2000" baseline="30000" dirty="0"/>
              <a:t>3</a:t>
            </a:r>
          </a:p>
          <a:p>
            <a:r>
              <a:rPr lang="en-US" altLang="en-US" sz="2200" dirty="0"/>
              <a:t>T-DM1: HER2-directed ADC approved for HER2-positive MBC following previous treatment with trastuzumab and a taxane</a:t>
            </a:r>
            <a:r>
              <a:rPr lang="en-US" altLang="en-US" sz="2200" baseline="30000" dirty="0"/>
              <a:t>4</a:t>
            </a:r>
          </a:p>
          <a:p>
            <a:r>
              <a:rPr lang="en-US" altLang="en-US" sz="2200" dirty="0"/>
              <a:t>Preclinical and phase Ib data indicated enhanced antitumor activity with combination of tucatinib + T-DM1, including promising intracranial response</a:t>
            </a:r>
            <a:r>
              <a:rPr lang="en-US" altLang="en-US" sz="2200" baseline="30000" dirty="0"/>
              <a:t>5-7</a:t>
            </a:r>
          </a:p>
          <a:p>
            <a:r>
              <a:rPr lang="en-US" altLang="en-US" sz="2200" dirty="0"/>
              <a:t>Current primary analysis of phase III HER2CLIMB-02 trial evaluated efficacy and safety of tucatinib + T-DM1 in patients with previously treated HER2-positive LA/MBC</a:t>
            </a:r>
            <a:r>
              <a:rPr lang="en-US" altLang="en-US" sz="2200" baseline="30000" dirty="0"/>
              <a:t>8</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5604" y="6003703"/>
            <a:ext cx="82561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Kulukian. Mol Cancer Ther. 2020; 19:976. 2. Tucatinib PI. 3. </a:t>
            </a:r>
            <a:r>
              <a:rPr lang="en-US" altLang="en-US" sz="1200" b="0" spc="-10" dirty="0">
                <a:solidFill>
                  <a:schemeClr val="bg2"/>
                </a:solidFill>
                <a:latin typeface="Calibri" panose="020F0502020204030204" pitchFamily="34" charset="0"/>
                <a:cs typeface="+mn-cs"/>
              </a:rPr>
              <a:t>Murthy. NEJM. 2020;382:597.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Trastuzumab emtansine PI. 5. Olson. Cancer Res Commun. 2023;3:1927</a:t>
            </a:r>
            <a:r>
              <a:rPr lang="en-US" altLang="en-US" sz="1200" b="0" dirty="0">
                <a:solidFill>
                  <a:schemeClr val="bg2"/>
                </a:solidFill>
                <a:latin typeface="Calibri" panose="020F0502020204030204" pitchFamily="34" charset="0"/>
              </a:rPr>
              <a:t>. 6. Borges. JAMA Oncol. 2018;4:1214.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7. Olson. </a:t>
            </a:r>
            <a:r>
              <a:rPr lang="fr-FR" altLang="en-US" sz="1200" b="0" dirty="0">
                <a:solidFill>
                  <a:schemeClr val="bg2"/>
                </a:solidFill>
                <a:latin typeface="Calibri" panose="020F0502020204030204" pitchFamily="34" charset="0"/>
              </a:rPr>
              <a:t>Cancer Res Commun. 2023;3:1927. 8. </a:t>
            </a:r>
            <a:r>
              <a:rPr lang="en-US" altLang="en-US" sz="1200" b="0" dirty="0">
                <a:solidFill>
                  <a:schemeClr val="bg2"/>
                </a:solidFill>
                <a:latin typeface="Calibri" panose="020F0502020204030204" pitchFamily="34" charset="0"/>
              </a:rPr>
              <a:t>Hurvitz. SABCS 2023. Abstr GS01-10.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HER2CLIMB-02:</a:t>
            </a:r>
            <a:r>
              <a:rPr lang="en-US" altLang="en-US" dirty="0"/>
              <a:t> 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SABCS 2023. Abstr GS01-10.</a:t>
            </a:r>
          </a:p>
        </p:txBody>
      </p:sp>
      <p:sp>
        <p:nvSpPr>
          <p:cNvPr id="4" name="Content Placeholder 2">
            <a:extLst>
              <a:ext uri="{FF2B5EF4-FFF2-40B4-BE49-F238E27FC236}">
                <a16:creationId xmlns:a16="http://schemas.microsoft.com/office/drawing/2014/main" id="{C5376D47-9588-C1E9-878E-077D0196A091}"/>
              </a:ext>
            </a:extLst>
          </p:cNvPr>
          <p:cNvSpPr txBox="1">
            <a:spLocks/>
          </p:cNvSpPr>
          <p:nvPr/>
        </p:nvSpPr>
        <p:spPr>
          <a:xfrm>
            <a:off x="613553" y="1513047"/>
            <a:ext cx="10877529" cy="882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Randomized, double-blind, placebo-controlled phase III trial; median f/u: 24.4 mo</a:t>
            </a:r>
          </a:p>
        </p:txBody>
      </p:sp>
      <p:sp>
        <p:nvSpPr>
          <p:cNvPr id="5" name="Text Box 45">
            <a:extLst>
              <a:ext uri="{FF2B5EF4-FFF2-40B4-BE49-F238E27FC236}">
                <a16:creationId xmlns:a16="http://schemas.microsoft.com/office/drawing/2014/main" id="{3EEF8025-DE09-2AAA-2A54-7EF37FE71128}"/>
              </a:ext>
            </a:extLst>
          </p:cNvPr>
          <p:cNvSpPr txBox="1">
            <a:spLocks noChangeArrowheads="1"/>
          </p:cNvSpPr>
          <p:nvPr/>
        </p:nvSpPr>
        <p:spPr bwMode="auto">
          <a:xfrm>
            <a:off x="990710" y="2756511"/>
            <a:ext cx="460364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HER2+ LA/MBC and progression on prior trastuzumab + taxane in any setting; </a:t>
            </a:r>
            <a:r>
              <a:rPr lang="en-US" altLang="en-US" sz="1600" b="0" dirty="0">
                <a:solidFill>
                  <a:schemeClr val="bg1"/>
                </a:solidFill>
                <a:latin typeface="Calibri" panose="020F0502020204030204" pitchFamily="34" charset="0"/>
              </a:rPr>
              <a:t>previous treatment with tucatinib, afatinib or T-DXd, lapatinib and neratinib (if received within 12 mo of study tx), and pyrotinib (for recurrent or MBC) not allowed; </a:t>
            </a:r>
            <a:r>
              <a:rPr lang="en-GB" altLang="en-US" sz="1600" b="0" dirty="0">
                <a:solidFill>
                  <a:schemeClr val="bg1"/>
                </a:solidFill>
                <a:latin typeface="Calibri" panose="020F0502020204030204" pitchFamily="34" charset="0"/>
              </a:rPr>
              <a:t>ECOG PS 0/1; brain mets allowed*</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463)</a:t>
            </a:r>
            <a:endParaRPr lang="en-US" altLang="en-US" sz="1600" b="0" dirty="0">
              <a:solidFill>
                <a:schemeClr val="bg1"/>
              </a:solidFill>
              <a:latin typeface="Calibri" panose="020F0502020204030204" pitchFamily="34" charset="0"/>
            </a:endParaRPr>
          </a:p>
        </p:txBody>
      </p:sp>
      <p:sp>
        <p:nvSpPr>
          <p:cNvPr id="6" name="Rectangle 49">
            <a:extLst>
              <a:ext uri="{FF2B5EF4-FFF2-40B4-BE49-F238E27FC236}">
                <a16:creationId xmlns:a16="http://schemas.microsoft.com/office/drawing/2014/main" id="{5F4D4741-3089-35A4-EED9-E64D793C37EC}"/>
              </a:ext>
            </a:extLst>
          </p:cNvPr>
          <p:cNvSpPr>
            <a:spLocks noChangeArrowheads="1"/>
          </p:cNvSpPr>
          <p:nvPr/>
        </p:nvSpPr>
        <p:spPr bwMode="auto">
          <a:xfrm>
            <a:off x="6482445" y="2542007"/>
            <a:ext cx="4603641" cy="10058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Tucatinib </a:t>
            </a:r>
            <a:r>
              <a:rPr lang="en-US" altLang="en-US" sz="1600" b="0" dirty="0">
                <a:solidFill>
                  <a:schemeClr val="tx1"/>
                </a:solidFill>
                <a:latin typeface="Calibri" panose="020F0502020204030204" pitchFamily="34" charset="0"/>
              </a:rPr>
              <a:t>300 mg PO BID +</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T-DM1 </a:t>
            </a:r>
            <a:r>
              <a:rPr lang="en-US" altLang="en-US" sz="1600" b="0" dirty="0">
                <a:solidFill>
                  <a:schemeClr val="tx1"/>
                </a:solidFill>
                <a:latin typeface="Calibri" panose="020F0502020204030204" pitchFamily="34" charset="0"/>
              </a:rPr>
              <a:t>3.6 mg/kg IV</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(n = 228)</a:t>
            </a:r>
            <a:endParaRPr lang="en-US" altLang="en-US" sz="1600" dirty="0">
              <a:solidFill>
                <a:schemeClr val="tx1"/>
              </a:solidFill>
              <a:latin typeface="Calibri" panose="020F0502020204030204" pitchFamily="34" charset="0"/>
            </a:endParaRPr>
          </a:p>
        </p:txBody>
      </p:sp>
      <p:sp>
        <p:nvSpPr>
          <p:cNvPr id="7" name="Rectangle 50">
            <a:extLst>
              <a:ext uri="{FF2B5EF4-FFF2-40B4-BE49-F238E27FC236}">
                <a16:creationId xmlns:a16="http://schemas.microsoft.com/office/drawing/2014/main" id="{AA805267-4F8F-1A3F-A209-3A6B4CD8F30A}"/>
              </a:ext>
            </a:extLst>
          </p:cNvPr>
          <p:cNvSpPr>
            <a:spLocks noChangeArrowheads="1"/>
          </p:cNvSpPr>
          <p:nvPr/>
        </p:nvSpPr>
        <p:spPr bwMode="auto">
          <a:xfrm>
            <a:off x="6482445" y="3684909"/>
            <a:ext cx="4603641"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PO BID +</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T-DM1 </a:t>
            </a:r>
            <a:r>
              <a:rPr lang="en-US" altLang="en-US" sz="1600" b="0" dirty="0">
                <a:solidFill>
                  <a:schemeClr val="tx1"/>
                </a:solidFill>
                <a:latin typeface="Calibri" panose="020F0502020204030204" pitchFamily="34" charset="0"/>
              </a:rPr>
              <a:t>3.6 mg/kg IV</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(n = 235)</a:t>
            </a:r>
            <a:endParaRPr lang="en-US" altLang="en-US" sz="1600" dirty="0">
              <a:solidFill>
                <a:schemeClr val="tx1"/>
              </a:solidFill>
              <a:latin typeface="Calibri" panose="020F0502020204030204" pitchFamily="34" charset="0"/>
            </a:endParaRPr>
          </a:p>
        </p:txBody>
      </p:sp>
      <p:sp>
        <p:nvSpPr>
          <p:cNvPr id="8" name="Line 53">
            <a:extLst>
              <a:ext uri="{FF2B5EF4-FFF2-40B4-BE49-F238E27FC236}">
                <a16:creationId xmlns:a16="http://schemas.microsoft.com/office/drawing/2014/main" id="{D204BE51-D485-E609-9F0A-20DD8F407012}"/>
              </a:ext>
            </a:extLst>
          </p:cNvPr>
          <p:cNvSpPr>
            <a:spLocks noChangeShapeType="1"/>
          </p:cNvSpPr>
          <p:nvPr/>
        </p:nvSpPr>
        <p:spPr bwMode="auto">
          <a:xfrm>
            <a:off x="5727249" y="389337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E9D71136-DFA2-1533-440A-EBAE6EC60EEE}"/>
              </a:ext>
            </a:extLst>
          </p:cNvPr>
          <p:cNvSpPr>
            <a:spLocks noChangeShapeType="1"/>
          </p:cNvSpPr>
          <p:nvPr/>
        </p:nvSpPr>
        <p:spPr bwMode="auto">
          <a:xfrm flipV="1">
            <a:off x="5727249" y="304547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2E134C62-8A71-9184-1591-2E1C445FE907}"/>
              </a:ext>
            </a:extLst>
          </p:cNvPr>
          <p:cNvSpPr txBox="1"/>
          <p:nvPr/>
        </p:nvSpPr>
        <p:spPr bwMode="auto">
          <a:xfrm>
            <a:off x="819705" y="4772501"/>
            <a:ext cx="98731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rgbClr val="000000"/>
                </a:solidFill>
                <a:latin typeface="Calibri" panose="020F0502020204030204" pitchFamily="34" charset="0"/>
              </a:rPr>
              <a:t>*</a:t>
            </a:r>
            <a:r>
              <a:rPr lang="en-US" sz="1200" b="0" dirty="0">
                <a:solidFill>
                  <a:schemeClr val="bg1"/>
                </a:solidFill>
                <a:latin typeface="Calibri" panose="020F0502020204030204" pitchFamily="34" charset="0"/>
              </a:rPr>
              <a:t>Previously treated stable, progressing, or untreated brain mets not requiring immediate local therapy.</a:t>
            </a:r>
          </a:p>
        </p:txBody>
      </p:sp>
      <p:sp>
        <p:nvSpPr>
          <p:cNvPr id="13" name="TextBox 12">
            <a:extLst>
              <a:ext uri="{FF2B5EF4-FFF2-40B4-BE49-F238E27FC236}">
                <a16:creationId xmlns:a16="http://schemas.microsoft.com/office/drawing/2014/main" id="{70CE240E-3B4B-5D2C-CFE3-2D9934A6EFDF}"/>
              </a:ext>
            </a:extLst>
          </p:cNvPr>
          <p:cNvSpPr txBox="1"/>
          <p:nvPr/>
        </p:nvSpPr>
        <p:spPr bwMode="auto">
          <a:xfrm>
            <a:off x="3072432" y="1906431"/>
            <a:ext cx="56596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line of tx for metastatic disease (1L vs other), hormone receptor status (positive vs negative), brain mets (yes vs no), ECOG PS (0 vs 1)</a:t>
            </a:r>
          </a:p>
        </p:txBody>
      </p:sp>
      <p:cxnSp>
        <p:nvCxnSpPr>
          <p:cNvPr id="14" name="Straight Arrow Connector 13">
            <a:extLst>
              <a:ext uri="{FF2B5EF4-FFF2-40B4-BE49-F238E27FC236}">
                <a16:creationId xmlns:a16="http://schemas.microsoft.com/office/drawing/2014/main" id="{F6DF9AA0-8584-1390-3468-23EE921F64CE}"/>
              </a:ext>
            </a:extLst>
          </p:cNvPr>
          <p:cNvCxnSpPr>
            <a:cxnSpLocks/>
          </p:cNvCxnSpPr>
          <p:nvPr/>
        </p:nvCxnSpPr>
        <p:spPr bwMode="auto">
          <a:xfrm>
            <a:off x="5902277" y="2448227"/>
            <a:ext cx="0" cy="451704"/>
          </a:xfrm>
          <a:prstGeom prst="straightConnector1">
            <a:avLst/>
          </a:prstGeom>
          <a:noFill/>
          <a:ln w="19050" cap="flat" cmpd="sng" algn="ctr">
            <a:solidFill>
              <a:schemeClr val="bg1"/>
            </a:solidFill>
            <a:prstDash val="sysDot"/>
            <a:round/>
            <a:headEnd type="none" w="med" len="med"/>
            <a:tailEnd type="triangle"/>
          </a:ln>
          <a:effectLst/>
        </p:spPr>
      </p:cxnSp>
      <p:sp>
        <p:nvSpPr>
          <p:cNvPr id="15" name="Content Placeholder 2">
            <a:extLst>
              <a:ext uri="{FF2B5EF4-FFF2-40B4-BE49-F238E27FC236}">
                <a16:creationId xmlns:a16="http://schemas.microsoft.com/office/drawing/2014/main" id="{AF857F74-FA1C-D88F-3158-E64433A18321}"/>
              </a:ext>
            </a:extLst>
          </p:cNvPr>
          <p:cNvSpPr txBox="1">
            <a:spLocks/>
          </p:cNvSpPr>
          <p:nvPr/>
        </p:nvSpPr>
        <p:spPr bwMode="auto">
          <a:xfrm>
            <a:off x="613552" y="5279100"/>
            <a:ext cx="5868893" cy="66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 </a:t>
            </a:r>
            <a:r>
              <a:rPr lang="en-US" sz="2000" b="0" kern="0" dirty="0"/>
              <a:t>PFS (RECIST v1.1 by investigator)</a:t>
            </a:r>
          </a:p>
          <a:p>
            <a:pPr lvl="1"/>
            <a:r>
              <a:rPr lang="en-US" sz="1800" b="0" kern="0" dirty="0"/>
              <a:t>90% power with ~331 events for HR: 0.70 at              2-sided </a:t>
            </a:r>
            <a:r>
              <a:rPr lang="el-GR" sz="1800" b="0" kern="0" dirty="0">
                <a:cs typeface="Calibri" panose="020F0502020204030204" pitchFamily="34" charset="0"/>
              </a:rPr>
              <a:t>α</a:t>
            </a:r>
            <a:r>
              <a:rPr lang="en-US" sz="1800" b="0" kern="0" dirty="0">
                <a:cs typeface="Calibri" panose="020F0502020204030204" pitchFamily="34" charset="0"/>
              </a:rPr>
              <a:t> =</a:t>
            </a:r>
            <a:r>
              <a:rPr lang="en-US" sz="1800" b="0" kern="0" dirty="0"/>
              <a:t> 5%</a:t>
            </a:r>
          </a:p>
        </p:txBody>
      </p:sp>
      <p:sp>
        <p:nvSpPr>
          <p:cNvPr id="16" name="Content Placeholder 2">
            <a:extLst>
              <a:ext uri="{FF2B5EF4-FFF2-40B4-BE49-F238E27FC236}">
                <a16:creationId xmlns:a16="http://schemas.microsoft.com/office/drawing/2014/main" id="{01DD8538-8AD9-4B73-40B2-8F319684F235}"/>
              </a:ext>
            </a:extLst>
          </p:cNvPr>
          <p:cNvSpPr txBox="1">
            <a:spLocks/>
          </p:cNvSpPr>
          <p:nvPr/>
        </p:nvSpPr>
        <p:spPr bwMode="auto">
          <a:xfrm>
            <a:off x="6605260" y="5279100"/>
            <a:ext cx="4756160" cy="66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Secondary endpoints (hierarchical): </a:t>
            </a:r>
            <a:r>
              <a:rPr lang="en-US" sz="2000" b="0" kern="0" dirty="0"/>
              <a:t>OS, PFS and OS in patients with brain mets, cORR (per RECIST v1.1)</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HER2CLIMB-02: Baseline Characteristics</a:t>
            </a:r>
            <a:endParaRPr lang="en-US" altLang="en-US" dirty="0"/>
          </a:p>
        </p:txBody>
      </p:sp>
      <p:graphicFrame>
        <p:nvGraphicFramePr>
          <p:cNvPr id="2" name="Group 3">
            <a:extLst>
              <a:ext uri="{FF2B5EF4-FFF2-40B4-BE49-F238E27FC236}">
                <a16:creationId xmlns:a16="http://schemas.microsoft.com/office/drawing/2014/main" id="{91785B70-CCCC-13C3-7C03-EDCBEF69A3C1}"/>
              </a:ext>
            </a:extLst>
          </p:cNvPr>
          <p:cNvGraphicFramePr>
            <a:graphicFrameLocks/>
          </p:cNvGraphicFramePr>
          <p:nvPr>
            <p:extLst>
              <p:ext uri="{D42A27DB-BD31-4B8C-83A1-F6EECF244321}">
                <p14:modId xmlns:p14="http://schemas.microsoft.com/office/powerpoint/2010/main" val="2080574873"/>
              </p:ext>
            </p:extLst>
          </p:nvPr>
        </p:nvGraphicFramePr>
        <p:xfrm>
          <a:off x="709797" y="1290563"/>
          <a:ext cx="5166361" cy="4480672"/>
        </p:xfrm>
        <a:graphic>
          <a:graphicData uri="http://schemas.openxmlformats.org/drawingml/2006/table">
            <a:tbl>
              <a:tblPr/>
              <a:tblGrid>
                <a:gridCol w="2041023">
                  <a:extLst>
                    <a:ext uri="{9D8B030D-6E8A-4147-A177-3AD203B41FA5}">
                      <a16:colId xmlns:a16="http://schemas.microsoft.com/office/drawing/2014/main" val="20000"/>
                    </a:ext>
                  </a:extLst>
                </a:gridCol>
                <a:gridCol w="1615440">
                  <a:extLst>
                    <a:ext uri="{9D8B030D-6E8A-4147-A177-3AD203B41FA5}">
                      <a16:colId xmlns:a16="http://schemas.microsoft.com/office/drawing/2014/main" val="20001"/>
                    </a:ext>
                  </a:extLst>
                </a:gridCol>
                <a:gridCol w="1509898">
                  <a:extLst>
                    <a:ext uri="{9D8B030D-6E8A-4147-A177-3AD203B41FA5}">
                      <a16:colId xmlns:a16="http://schemas.microsoft.com/office/drawing/2014/main" val="20002"/>
                    </a:ext>
                  </a:extLst>
                </a:gridCol>
              </a:tblGrid>
              <a:tr h="352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T-DM1 + Tucatinib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T-DM1 + 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55.0 (26-83)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53.0 (27-82)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226 (99.1)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906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North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Europe/Israel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Asia-Pacific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 (46.1)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(39.6)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(32.8)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(27.7)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456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Hormone receptor,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 (60.1)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 (59.6)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44564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 (60.1)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3615933"/>
                  </a:ext>
                </a:extLst>
              </a:tr>
              <a:tr h="445642">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at initial diagnosis, n (%)</a:t>
                      </a:r>
                      <a:r>
                        <a:rPr kumimoji="0" lang="en-US" sz="1400" b="0" i="0" u="none" strike="noStrike" cap="none" normalizeH="0" baseline="0" dirty="0">
                          <a:ln>
                            <a:noFill/>
                          </a:ln>
                          <a:solidFill>
                            <a:srgbClr val="000000"/>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0-III</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 (52.6)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(45.2)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 (55.3)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(41.7)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753948"/>
                  </a:ext>
                </a:extLst>
              </a:tr>
            </a:tbl>
          </a:graphicData>
        </a:graphic>
      </p:graphicFrame>
      <p:graphicFrame>
        <p:nvGraphicFramePr>
          <p:cNvPr id="3" name="Group 3">
            <a:extLst>
              <a:ext uri="{FF2B5EF4-FFF2-40B4-BE49-F238E27FC236}">
                <a16:creationId xmlns:a16="http://schemas.microsoft.com/office/drawing/2014/main" id="{FE160E2A-507C-A408-D49F-7F6B09F9C3DF}"/>
              </a:ext>
            </a:extLst>
          </p:cNvPr>
          <p:cNvGraphicFramePr>
            <a:graphicFrameLocks/>
          </p:cNvGraphicFramePr>
          <p:nvPr>
            <p:extLst>
              <p:ext uri="{D42A27DB-BD31-4B8C-83A1-F6EECF244321}">
                <p14:modId xmlns:p14="http://schemas.microsoft.com/office/powerpoint/2010/main" val="3810709585"/>
              </p:ext>
            </p:extLst>
          </p:nvPr>
        </p:nvGraphicFramePr>
        <p:xfrm>
          <a:off x="6315843" y="1290563"/>
          <a:ext cx="5166361" cy="4297760"/>
        </p:xfrm>
        <a:graphic>
          <a:graphicData uri="http://schemas.openxmlformats.org/drawingml/2006/table">
            <a:tbl>
              <a:tblPr/>
              <a:tblGrid>
                <a:gridCol w="1974717">
                  <a:extLst>
                    <a:ext uri="{9D8B030D-6E8A-4147-A177-3AD203B41FA5}">
                      <a16:colId xmlns:a16="http://schemas.microsoft.com/office/drawing/2014/main" val="20000"/>
                    </a:ext>
                  </a:extLst>
                </a:gridCol>
                <a:gridCol w="1641542">
                  <a:extLst>
                    <a:ext uri="{9D8B030D-6E8A-4147-A177-3AD203B41FA5}">
                      <a16:colId xmlns:a16="http://schemas.microsoft.com/office/drawing/2014/main" val="20001"/>
                    </a:ext>
                  </a:extLst>
                </a:gridCol>
                <a:gridCol w="1550102">
                  <a:extLst>
                    <a:ext uri="{9D8B030D-6E8A-4147-A177-3AD203B41FA5}">
                      <a16:colId xmlns:a16="http://schemas.microsoft.com/office/drawing/2014/main" val="20002"/>
                    </a:ext>
                  </a:extLst>
                </a:gridCol>
              </a:tblGrid>
              <a:tr h="352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T-DM1 + Tucatinib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T-DM1 + 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569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Presence or history of brain mets, n (%)</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Active</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Treated stable</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brain mets, n (%)</a:t>
                      </a:r>
                      <a:r>
                        <a:rPr lang="en-US" sz="1400" b="0" baseline="30000" dirty="0">
                          <a:solidFill>
                            <a:srgbClr val="000000"/>
                          </a:solidFill>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 (43.4)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 (56.6)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 (44.7)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(20.4)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 (55.3)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12080782"/>
                  </a:ext>
                </a:extLst>
              </a:tr>
              <a:tr h="18569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lines of systemic tx in metastatic setting</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(range)</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n (%)</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n (%)</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n (%)</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 (64.0)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 (63.8)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7703134"/>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prior pertuzumab tx,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202 (88.6)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214 (91.1)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prior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anti-HER2 TKIs,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4" name="Text Box 11">
            <a:extLst>
              <a:ext uri="{FF2B5EF4-FFF2-40B4-BE49-F238E27FC236}">
                <a16:creationId xmlns:a16="http://schemas.microsoft.com/office/drawing/2014/main" id="{2B6AB299-F761-AC69-E223-11B3EA1477F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SABCS 2023. Abstr GS01-10.</a:t>
            </a:r>
          </a:p>
        </p:txBody>
      </p:sp>
      <p:sp>
        <p:nvSpPr>
          <p:cNvPr id="5" name="TextBox 4">
            <a:extLst>
              <a:ext uri="{FF2B5EF4-FFF2-40B4-BE49-F238E27FC236}">
                <a16:creationId xmlns:a16="http://schemas.microsoft.com/office/drawing/2014/main" id="{179059CB-1490-500F-59D8-29D113A14648}"/>
              </a:ext>
            </a:extLst>
          </p:cNvPr>
          <p:cNvSpPr txBox="1"/>
          <p:nvPr/>
        </p:nvSpPr>
        <p:spPr bwMode="auto">
          <a:xfrm>
            <a:off x="709797" y="5771235"/>
            <a:ext cx="107724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5 in T-DM1 + tucatinib arm and n = 7 in T-DM1 + pbo arm had unknown disease stage. </a:t>
            </a:r>
            <a:r>
              <a:rPr lang="en-US" sz="1400" b="0" baseline="30000" dirty="0">
                <a:solidFill>
                  <a:srgbClr val="000000"/>
                </a:solidFill>
                <a:latin typeface="Calibri" panose="020F0502020204030204" pitchFamily="34" charset="0"/>
              </a:rPr>
              <a:t>†</a:t>
            </a:r>
            <a:r>
              <a:rPr lang="en-US" sz="1400" b="0" dirty="0">
                <a:solidFill>
                  <a:schemeClr val="bg1"/>
                </a:solidFill>
                <a:latin typeface="Calibri" panose="020F0502020204030204" pitchFamily="34" charset="0"/>
              </a:rPr>
              <a:t>n = 2 patients with missing brain mets data. </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HER2CLIMB-02: PFS (Primary Endpoint)</a:t>
            </a:r>
            <a:endParaRPr lang="en-US" altLang="en-US" dirty="0"/>
          </a:p>
        </p:txBody>
      </p:sp>
      <p:graphicFrame>
        <p:nvGraphicFramePr>
          <p:cNvPr id="2" name="Group 3">
            <a:extLst>
              <a:ext uri="{FF2B5EF4-FFF2-40B4-BE49-F238E27FC236}">
                <a16:creationId xmlns:a16="http://schemas.microsoft.com/office/drawing/2014/main" id="{F6B4FBA9-C77C-2DD7-D6B4-2C2AADC18886}"/>
              </a:ext>
            </a:extLst>
          </p:cNvPr>
          <p:cNvGraphicFramePr>
            <a:graphicFrameLocks/>
          </p:cNvGraphicFramePr>
          <p:nvPr>
            <p:extLst>
              <p:ext uri="{D42A27DB-BD31-4B8C-83A1-F6EECF244321}">
                <p14:modId xmlns:p14="http://schemas.microsoft.com/office/powerpoint/2010/main" val="468832686"/>
              </p:ext>
            </p:extLst>
          </p:nvPr>
        </p:nvGraphicFramePr>
        <p:xfrm>
          <a:off x="722850" y="1603375"/>
          <a:ext cx="10735056" cy="1889824"/>
        </p:xfrm>
        <a:graphic>
          <a:graphicData uri="http://schemas.openxmlformats.org/drawingml/2006/table">
            <a:tbl>
              <a:tblPr/>
              <a:tblGrid>
                <a:gridCol w="4093646">
                  <a:extLst>
                    <a:ext uri="{9D8B030D-6E8A-4147-A177-3AD203B41FA5}">
                      <a16:colId xmlns:a16="http://schemas.microsoft.com/office/drawing/2014/main" val="20000"/>
                    </a:ext>
                  </a:extLst>
                </a:gridCol>
                <a:gridCol w="3063058">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Tucatinib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7333543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9.5 (7.4-10.9)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 (5.6-8.1)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0.76 (0.61-0.95;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 .0163)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 name="Text Box 11">
            <a:extLst>
              <a:ext uri="{FF2B5EF4-FFF2-40B4-BE49-F238E27FC236}">
                <a16:creationId xmlns:a16="http://schemas.microsoft.com/office/drawing/2014/main" id="{508794A4-C7A2-59B5-3D92-C293988D79C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SABCS 2023. Abstr GS01-10.</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HER2CLIMB-02: PFS in Prespecified Subgroups</a:t>
            </a:r>
            <a:endParaRPr lang="en-US" altLang="en-US" dirty="0"/>
          </a:p>
        </p:txBody>
      </p:sp>
      <p:graphicFrame>
        <p:nvGraphicFramePr>
          <p:cNvPr id="2" name="Group 3">
            <a:extLst>
              <a:ext uri="{FF2B5EF4-FFF2-40B4-BE49-F238E27FC236}">
                <a16:creationId xmlns:a16="http://schemas.microsoft.com/office/drawing/2014/main" id="{FDA383DC-0FA7-E075-9DCD-B6B6C607E23B}"/>
              </a:ext>
            </a:extLst>
          </p:cNvPr>
          <p:cNvGraphicFramePr>
            <a:graphicFrameLocks/>
          </p:cNvGraphicFramePr>
          <p:nvPr>
            <p:extLst>
              <p:ext uri="{D42A27DB-BD31-4B8C-83A1-F6EECF244321}">
                <p14:modId xmlns:p14="http://schemas.microsoft.com/office/powerpoint/2010/main" val="682419537"/>
              </p:ext>
            </p:extLst>
          </p:nvPr>
        </p:nvGraphicFramePr>
        <p:xfrm>
          <a:off x="723899" y="1508664"/>
          <a:ext cx="10758303" cy="4663536"/>
        </p:xfrm>
        <a:graphic>
          <a:graphicData uri="http://schemas.openxmlformats.org/drawingml/2006/table">
            <a:tbl>
              <a:tblPr/>
              <a:tblGrid>
                <a:gridCol w="1943138">
                  <a:extLst>
                    <a:ext uri="{9D8B030D-6E8A-4147-A177-3AD203B41FA5}">
                      <a16:colId xmlns:a16="http://schemas.microsoft.com/office/drawing/2014/main" val="20000"/>
                    </a:ext>
                  </a:extLst>
                </a:gridCol>
                <a:gridCol w="2351675">
                  <a:extLst>
                    <a:ext uri="{9D8B030D-6E8A-4147-A177-3AD203B41FA5}">
                      <a16:colId xmlns:a16="http://schemas.microsoft.com/office/drawing/2014/main" val="3609804964"/>
                    </a:ext>
                  </a:extLst>
                </a:gridCol>
                <a:gridCol w="2042534">
                  <a:extLst>
                    <a:ext uri="{9D8B030D-6E8A-4147-A177-3AD203B41FA5}">
                      <a16:colId xmlns:a16="http://schemas.microsoft.com/office/drawing/2014/main" val="20001"/>
                    </a:ext>
                  </a:extLst>
                </a:gridCol>
                <a:gridCol w="2087569">
                  <a:extLst>
                    <a:ext uri="{9D8B030D-6E8A-4147-A177-3AD203B41FA5}">
                      <a16:colId xmlns:a16="http://schemas.microsoft.com/office/drawing/2014/main" val="20002"/>
                    </a:ext>
                  </a:extLst>
                </a:gridCol>
                <a:gridCol w="2333387">
                  <a:extLst>
                    <a:ext uri="{9D8B030D-6E8A-4147-A177-3AD203B41FA5}">
                      <a16:colId xmlns:a16="http://schemas.microsoft.com/office/drawing/2014/main" val="1978033233"/>
                    </a:ext>
                  </a:extLst>
                </a:gridCol>
              </a:tblGrid>
              <a:tr h="763011">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T-DM1 + Tucatinib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T-DM1 + 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341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Baseline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brain mets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Yes</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0.64 (0.46-0.89)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0.88 (0.65-1.19)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7630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Line of tx for metastatic disease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1L</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135/202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161/207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0.51 (0.23-1.12)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0.79 (0.63-1.00)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341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65/91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109/141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73/94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0.66 (0.49-0.89)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0.91 (0.65-1.28)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9656009"/>
                  </a:ext>
                </a:extLst>
              </a:tr>
              <a:tr h="5341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Hormone receptor status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Positive</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66/91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107/140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75/95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0.75 (0.56-1.01)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0.82 (0.58-1.15)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8630299"/>
                  </a:ext>
                </a:extLst>
              </a:tr>
              <a:tr h="763011">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Geographic region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North America</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Europe/Israel</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Asia-Pacific</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47/70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56/65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0.88 (0.62-1.26)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0.75 (0.46-1.20)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0.74 (0.49-1.12)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2789436"/>
                  </a:ext>
                </a:extLst>
              </a:tr>
            </a:tbl>
          </a:graphicData>
        </a:graphic>
      </p:graphicFrame>
      <p:sp>
        <p:nvSpPr>
          <p:cNvPr id="3" name="Text Box 11">
            <a:extLst>
              <a:ext uri="{FF2B5EF4-FFF2-40B4-BE49-F238E27FC236}">
                <a16:creationId xmlns:a16="http://schemas.microsoft.com/office/drawing/2014/main" id="{40ECBD31-D09E-79B8-1C98-359074D6053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SABCS 2023. Abstr GS01-10.</a:t>
            </a:r>
          </a:p>
        </p:txBody>
      </p:sp>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HER2CLIMB-02: PFS in Prespecified Subgroups</a:t>
            </a:r>
            <a:endParaRPr lang="en-US" altLang="en-US" dirty="0"/>
          </a:p>
        </p:txBody>
      </p:sp>
      <p:graphicFrame>
        <p:nvGraphicFramePr>
          <p:cNvPr id="2" name="Group 3">
            <a:extLst>
              <a:ext uri="{FF2B5EF4-FFF2-40B4-BE49-F238E27FC236}">
                <a16:creationId xmlns:a16="http://schemas.microsoft.com/office/drawing/2014/main" id="{FDA383DC-0FA7-E075-9DCD-B6B6C607E23B}"/>
              </a:ext>
            </a:extLst>
          </p:cNvPr>
          <p:cNvGraphicFramePr>
            <a:graphicFrameLocks/>
          </p:cNvGraphicFramePr>
          <p:nvPr>
            <p:extLst>
              <p:ext uri="{D42A27DB-BD31-4B8C-83A1-F6EECF244321}">
                <p14:modId xmlns:p14="http://schemas.microsoft.com/office/powerpoint/2010/main" val="2432851378"/>
              </p:ext>
            </p:extLst>
          </p:nvPr>
        </p:nvGraphicFramePr>
        <p:xfrm>
          <a:off x="747147" y="1603375"/>
          <a:ext cx="10735056" cy="4145376"/>
        </p:xfrm>
        <a:graphic>
          <a:graphicData uri="http://schemas.openxmlformats.org/drawingml/2006/table">
            <a:tbl>
              <a:tblPr/>
              <a:tblGrid>
                <a:gridCol w="2286981">
                  <a:extLst>
                    <a:ext uri="{9D8B030D-6E8A-4147-A177-3AD203B41FA5}">
                      <a16:colId xmlns:a16="http://schemas.microsoft.com/office/drawing/2014/main" val="20000"/>
                    </a:ext>
                  </a:extLst>
                </a:gridCol>
                <a:gridCol w="1463040">
                  <a:extLst>
                    <a:ext uri="{9D8B030D-6E8A-4147-A177-3AD203B41FA5}">
                      <a16:colId xmlns:a16="http://schemas.microsoft.com/office/drawing/2014/main" val="3609804964"/>
                    </a:ext>
                  </a:extLst>
                </a:gridCol>
                <a:gridCol w="2328345">
                  <a:extLst>
                    <a:ext uri="{9D8B030D-6E8A-4147-A177-3AD203B41FA5}">
                      <a16:colId xmlns:a16="http://schemas.microsoft.com/office/drawing/2014/main" val="20001"/>
                    </a:ext>
                  </a:extLst>
                </a:gridCol>
                <a:gridCol w="2328345">
                  <a:extLst>
                    <a:ext uri="{9D8B030D-6E8A-4147-A177-3AD203B41FA5}">
                      <a16:colId xmlns:a16="http://schemas.microsoft.com/office/drawing/2014/main" val="20002"/>
                    </a:ext>
                  </a:extLst>
                </a:gridCol>
                <a:gridCol w="2328345">
                  <a:extLst>
                    <a:ext uri="{9D8B030D-6E8A-4147-A177-3AD203B41FA5}">
                      <a16:colId xmlns:a16="http://schemas.microsoft.com/office/drawing/2014/main" val="1978033233"/>
                    </a:ext>
                  </a:extLst>
                </a:gridCol>
              </a:tblGrid>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T-DM1 + Tucatinib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T-DM1 + 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Age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&lt;65 yr</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yr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126/186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25/42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155/201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27/34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0.80 (0.62-1.02)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0.61 (0.33-1.11)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85032907"/>
                  </a:ext>
                </a:extLst>
              </a:tr>
              <a:tr h="396256">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White</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Asian</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38/61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48/68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0.79 (0.55-1.13)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0.73 (0.49-1.11)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0.79 (0.48-1.28)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389739294"/>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at initial diagnosis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0-III</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IV</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81/120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67/103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79/98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0.72 (0.53-0.99)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0.77 (0.55-1.08)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42112454"/>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pertuzumab tx</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Yes</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137/203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14/25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166/214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16/21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0.78 (0.62-0.99)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0.74 (0.29-1.87)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75553901"/>
                  </a:ext>
                </a:extLst>
              </a:tr>
              <a:tr h="39625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Overall ITT population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151/228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182/235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0.76 (0.61-0.95)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36718395"/>
                  </a:ext>
                </a:extLst>
              </a:tr>
            </a:tbl>
          </a:graphicData>
        </a:graphic>
      </p:graphicFrame>
      <p:sp>
        <p:nvSpPr>
          <p:cNvPr id="3" name="Text Box 11">
            <a:extLst>
              <a:ext uri="{FF2B5EF4-FFF2-40B4-BE49-F238E27FC236}">
                <a16:creationId xmlns:a16="http://schemas.microsoft.com/office/drawing/2014/main" id="{40ECBD31-D09E-79B8-1C98-359074D6053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SABCS 2023. Abstr GS01-10.</a:t>
            </a:r>
          </a:p>
        </p:txBody>
      </p:sp>
    </p:spTree>
    <p:extLst>
      <p:ext uri="{BB962C8B-B14F-4D97-AF65-F5344CB8AC3E}">
        <p14:creationId xmlns:p14="http://schemas.microsoft.com/office/powerpoint/2010/main" val="1779844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HER2CLIMB-02: PFS in Patients With Brain Mets (Secondary Endpoint)</a:t>
            </a:r>
            <a:endParaRPr lang="en-US" altLang="en-US" dirty="0"/>
          </a:p>
        </p:txBody>
      </p:sp>
      <p:sp>
        <p:nvSpPr>
          <p:cNvPr id="3" name="Text Box 11">
            <a:extLst>
              <a:ext uri="{FF2B5EF4-FFF2-40B4-BE49-F238E27FC236}">
                <a16:creationId xmlns:a16="http://schemas.microsoft.com/office/drawing/2014/main" id="{39987CF3-B9E1-2959-182F-043B73A2780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SABCS 2023. Abstr GS01-10.</a:t>
            </a:r>
          </a:p>
        </p:txBody>
      </p:sp>
      <p:graphicFrame>
        <p:nvGraphicFramePr>
          <p:cNvPr id="4" name="Group 3">
            <a:extLst>
              <a:ext uri="{FF2B5EF4-FFF2-40B4-BE49-F238E27FC236}">
                <a16:creationId xmlns:a16="http://schemas.microsoft.com/office/drawing/2014/main" id="{BEC0F05C-0FFF-933C-A777-8AE374E5FD5F}"/>
              </a:ext>
            </a:extLst>
          </p:cNvPr>
          <p:cNvGraphicFramePr>
            <a:graphicFrameLocks/>
          </p:cNvGraphicFramePr>
          <p:nvPr>
            <p:extLst>
              <p:ext uri="{D42A27DB-BD31-4B8C-83A1-F6EECF244321}">
                <p14:modId xmlns:p14="http://schemas.microsoft.com/office/powerpoint/2010/main" val="3972268671"/>
              </p:ext>
            </p:extLst>
          </p:nvPr>
        </p:nvGraphicFramePr>
        <p:xfrm>
          <a:off x="722850" y="1603375"/>
          <a:ext cx="10735056" cy="1889824"/>
        </p:xfrm>
        <a:graphic>
          <a:graphicData uri="http://schemas.openxmlformats.org/drawingml/2006/table">
            <a:tbl>
              <a:tblPr/>
              <a:tblGrid>
                <a:gridCol w="4093646">
                  <a:extLst>
                    <a:ext uri="{9D8B030D-6E8A-4147-A177-3AD203B41FA5}">
                      <a16:colId xmlns:a16="http://schemas.microsoft.com/office/drawing/2014/main" val="20000"/>
                    </a:ext>
                  </a:extLst>
                </a:gridCol>
                <a:gridCol w="3063058">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Secondary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Tucatinib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3597702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7.8 (6.7-10.0)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 (4.6-7.5)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0.64 (0.46-0.89)*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FFDD672E-9AA6-9582-74F1-58C36F217E8E}"/>
              </a:ext>
            </a:extLst>
          </p:cNvPr>
          <p:cNvSpPr txBox="1"/>
          <p:nvPr/>
        </p:nvSpPr>
        <p:spPr bwMode="auto">
          <a:xfrm>
            <a:off x="722850" y="3601245"/>
            <a:ext cx="40041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*Outcome was not formally tested.</a:t>
            </a:r>
          </a:p>
        </p:txBody>
      </p:sp>
    </p:spTree>
    <p:extLst>
      <p:ext uri="{BB962C8B-B14F-4D97-AF65-F5344CB8AC3E}">
        <p14:creationId xmlns:p14="http://schemas.microsoft.com/office/powerpoint/2010/main" val="3976746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HER2CLIMB-02: Secondary Endpoints</a:t>
            </a:r>
            <a:r>
              <a:rPr lang="en-US" dirty="0">
                <a:latin typeface="+mn-lt"/>
                <a:cs typeface="Arial" panose="020B0604020202020204" pitchFamily="34" charset="0"/>
              </a:rPr>
              <a:t>—</a:t>
            </a:r>
            <a:r>
              <a:rPr lang="en-US" dirty="0"/>
              <a:t>cORR and OS</a:t>
            </a:r>
            <a:endParaRPr lang="en-US" altLang="en-US" dirty="0"/>
          </a:p>
        </p:txBody>
      </p:sp>
      <p:sp>
        <p:nvSpPr>
          <p:cNvPr id="2" name="Content Placeholder 1">
            <a:extLst>
              <a:ext uri="{FF2B5EF4-FFF2-40B4-BE49-F238E27FC236}">
                <a16:creationId xmlns:a16="http://schemas.microsoft.com/office/drawing/2014/main" id="{E9839E63-4C0F-57BD-257D-B0F5176702AA}"/>
              </a:ext>
            </a:extLst>
          </p:cNvPr>
          <p:cNvSpPr>
            <a:spLocks noGrp="1"/>
          </p:cNvSpPr>
          <p:nvPr>
            <p:ph idx="1"/>
          </p:nvPr>
        </p:nvSpPr>
        <p:spPr>
          <a:xfrm>
            <a:off x="604675" y="3489541"/>
            <a:ext cx="11347839" cy="2617041"/>
          </a:xfrm>
        </p:spPr>
        <p:txBody>
          <a:bodyPr/>
          <a:lstStyle/>
          <a:p>
            <a:r>
              <a:rPr lang="en-US" sz="2200" dirty="0"/>
              <a:t>134 of 253 (53%) prespecified events for OS final analysis have been observed as of data cutoff</a:t>
            </a:r>
          </a:p>
          <a:p>
            <a:endParaRPr lang="en-US" sz="2200" dirty="0"/>
          </a:p>
          <a:p>
            <a:endParaRPr lang="en-US" sz="2200" dirty="0"/>
          </a:p>
        </p:txBody>
      </p:sp>
      <p:sp>
        <p:nvSpPr>
          <p:cNvPr id="3" name="Text Box 11">
            <a:extLst>
              <a:ext uri="{FF2B5EF4-FFF2-40B4-BE49-F238E27FC236}">
                <a16:creationId xmlns:a16="http://schemas.microsoft.com/office/drawing/2014/main" id="{39987CF3-B9E1-2959-182F-043B73A2780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SABCS 2023. Abstr GS01-10.</a:t>
            </a:r>
          </a:p>
        </p:txBody>
      </p:sp>
      <p:graphicFrame>
        <p:nvGraphicFramePr>
          <p:cNvPr id="4" name="Group 3">
            <a:extLst>
              <a:ext uri="{FF2B5EF4-FFF2-40B4-BE49-F238E27FC236}">
                <a16:creationId xmlns:a16="http://schemas.microsoft.com/office/drawing/2014/main" id="{BEC0F05C-0FFF-933C-A777-8AE374E5FD5F}"/>
              </a:ext>
            </a:extLst>
          </p:cNvPr>
          <p:cNvGraphicFramePr>
            <a:graphicFrameLocks/>
          </p:cNvGraphicFramePr>
          <p:nvPr>
            <p:extLst>
              <p:ext uri="{D42A27DB-BD31-4B8C-83A1-F6EECF244321}">
                <p14:modId xmlns:p14="http://schemas.microsoft.com/office/powerpoint/2010/main" val="1295516157"/>
              </p:ext>
            </p:extLst>
          </p:nvPr>
        </p:nvGraphicFramePr>
        <p:xfrm>
          <a:off x="608548" y="1500002"/>
          <a:ext cx="10872444" cy="1585024"/>
        </p:xfrm>
        <a:graphic>
          <a:graphicData uri="http://schemas.openxmlformats.org/drawingml/2006/table">
            <a:tbl>
              <a:tblPr/>
              <a:tblGrid>
                <a:gridCol w="4079009">
                  <a:extLst>
                    <a:ext uri="{9D8B030D-6E8A-4147-A177-3AD203B41FA5}">
                      <a16:colId xmlns:a16="http://schemas.microsoft.com/office/drawing/2014/main" val="20000"/>
                    </a:ext>
                  </a:extLst>
                </a:gridCol>
                <a:gridCol w="3227878">
                  <a:extLst>
                    <a:ext uri="{9D8B030D-6E8A-4147-A177-3AD203B41FA5}">
                      <a16:colId xmlns:a16="http://schemas.microsoft.com/office/drawing/2014/main" val="20001"/>
                    </a:ext>
                  </a:extLst>
                </a:gridCol>
                <a:gridCol w="3565557">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Secondary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Tucatinib (n = 188)</a:t>
                      </a:r>
                      <a:r>
                        <a:rPr lang="en-US" sz="2000" b="1" baseline="30000" dirty="0">
                          <a:solidFill>
                            <a:schemeClr val="tx1"/>
                          </a:solidFill>
                          <a:latin typeface="Calibri" panose="020F0502020204030204" pitchFamily="34" charset="0"/>
                        </a:rPr>
                        <a:t>†</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Pbo (n = 191)</a:t>
                      </a:r>
                      <a:r>
                        <a:rPr lang="en-US" sz="2000" b="1" baseline="30000" dirty="0">
                          <a:solidFill>
                            <a:schemeClr val="tx1"/>
                          </a:solidFill>
                          <a:latin typeface="Calibri" panose="020F0502020204030204" pitchFamily="34" charset="0"/>
                        </a:rPr>
                        <a:t>†</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cORR,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Complete response,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Partial response,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18713548"/>
                  </a:ext>
                </a:extLst>
              </a:tr>
            </a:tbl>
          </a:graphicData>
        </a:graphic>
      </p:graphicFrame>
      <p:sp>
        <p:nvSpPr>
          <p:cNvPr id="5" name="TextBox 4">
            <a:extLst>
              <a:ext uri="{FF2B5EF4-FFF2-40B4-BE49-F238E27FC236}">
                <a16:creationId xmlns:a16="http://schemas.microsoft.com/office/drawing/2014/main" id="{FFDD672E-9AA6-9582-74F1-58C36F217E8E}"/>
              </a:ext>
            </a:extLst>
          </p:cNvPr>
          <p:cNvSpPr txBox="1"/>
          <p:nvPr/>
        </p:nvSpPr>
        <p:spPr bwMode="auto">
          <a:xfrm>
            <a:off x="608546" y="3095909"/>
            <a:ext cx="78163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*Outcome was not formally tested. </a:t>
            </a:r>
            <a:r>
              <a:rPr lang="en-US" sz="1400" b="1"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Analysis only included patients with measurable disease.</a:t>
            </a:r>
          </a:p>
        </p:txBody>
      </p:sp>
      <p:sp>
        <p:nvSpPr>
          <p:cNvPr id="6" name="TextBox 5">
            <a:extLst>
              <a:ext uri="{FF2B5EF4-FFF2-40B4-BE49-F238E27FC236}">
                <a16:creationId xmlns:a16="http://schemas.microsoft.com/office/drawing/2014/main" id="{BD67B421-FCA8-3635-38D5-8B1649F4B64C}"/>
              </a:ext>
            </a:extLst>
          </p:cNvPr>
          <p:cNvSpPr txBox="1"/>
          <p:nvPr/>
        </p:nvSpPr>
        <p:spPr bwMode="auto">
          <a:xfrm>
            <a:off x="604674" y="5584423"/>
            <a:ext cx="108724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Proportional hazard assumption not maintained post 18 mo, with extensive censoring on both arms; additional interim analysis of OS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will be performed when 80% of prespecified final events have been observed. </a:t>
            </a:r>
            <a:r>
              <a:rPr lang="en-US" sz="1400" baseline="30000" dirty="0">
                <a:solidFill>
                  <a:schemeClr val="bg1"/>
                </a:solidFill>
                <a:effectLst/>
                <a:latin typeface="+mn-lt"/>
                <a:ea typeface="Times" panose="02020603050405020304" pitchFamily="18" charset="0"/>
                <a:cs typeface="Times New Roman" panose="02020603050405020304" pitchFamily="18" charset="0"/>
              </a:rPr>
              <a:t>§</a:t>
            </a:r>
            <a:r>
              <a:rPr kumimoji="0" lang="en-US" sz="1400" b="0" i="0" u="none" strike="noStrike" cap="none" normalizeH="0" dirty="0">
                <a:ln>
                  <a:noFill/>
                </a:ln>
                <a:solidFill>
                  <a:schemeClr val="bg1"/>
                </a:solidFill>
                <a:effectLst/>
                <a:latin typeface="+mn-lt"/>
              </a:rPr>
              <a:t>Did not </a:t>
            </a:r>
            <a:r>
              <a:rPr kumimoji="0" lang="en-US" sz="1400" b="0" i="0" u="none" strike="noStrike" cap="none" normalizeH="0" dirty="0">
                <a:ln>
                  <a:noFill/>
                </a:ln>
                <a:solidFill>
                  <a:schemeClr val="bg2">
                    <a:lumMod val="10000"/>
                  </a:schemeClr>
                </a:solidFill>
                <a:effectLst/>
                <a:latin typeface="Calibri" panose="020F0502020204030204" pitchFamily="34" charset="0"/>
              </a:rPr>
              <a:t>meet prespecified crossing boundary or </a:t>
            </a:r>
            <a:r>
              <a:rPr kumimoji="0" lang="en-US" sz="1400" b="0" i="1" u="none" strike="noStrike" cap="none" normalizeH="0" dirty="0">
                <a:ln>
                  <a:noFill/>
                </a:ln>
                <a:solidFill>
                  <a:schemeClr val="bg2">
                    <a:lumMod val="10000"/>
                  </a:schemeClr>
                </a:solidFill>
                <a:effectLst/>
                <a:latin typeface="Calibri" panose="020F0502020204030204" pitchFamily="34" charset="0"/>
              </a:rPr>
              <a:t>P</a:t>
            </a:r>
            <a:r>
              <a:rPr kumimoji="0" lang="en-US" sz="1400" b="0" i="0" u="none" strike="noStrike" cap="none" normalizeH="0" dirty="0">
                <a:ln>
                  <a:noFill/>
                </a:ln>
                <a:solidFill>
                  <a:schemeClr val="bg2">
                    <a:lumMod val="10000"/>
                  </a:schemeClr>
                </a:solidFill>
                <a:effectLst/>
                <a:latin typeface="Calibri" panose="020F0502020204030204" pitchFamily="34" charset="0"/>
              </a:rPr>
              <a:t> ≤.0041.</a:t>
            </a:r>
            <a:endParaRPr lang="en-US" sz="1400" b="0" dirty="0">
              <a:solidFill>
                <a:schemeClr val="bg1"/>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2E99ED3C-AF46-3DB6-A267-9303F5061CE4}"/>
              </a:ext>
            </a:extLst>
          </p:cNvPr>
          <p:cNvGraphicFramePr>
            <a:graphicFrameLocks/>
          </p:cNvGraphicFramePr>
          <p:nvPr>
            <p:extLst>
              <p:ext uri="{D42A27DB-BD31-4B8C-83A1-F6EECF244321}">
                <p14:modId xmlns:p14="http://schemas.microsoft.com/office/powerpoint/2010/main" val="3461181215"/>
              </p:ext>
            </p:extLst>
          </p:nvPr>
        </p:nvGraphicFramePr>
        <p:xfrm>
          <a:off x="604676" y="3984179"/>
          <a:ext cx="10872444" cy="1585024"/>
        </p:xfrm>
        <a:graphic>
          <a:graphicData uri="http://schemas.openxmlformats.org/drawingml/2006/table">
            <a:tbl>
              <a:tblPr/>
              <a:tblGrid>
                <a:gridCol w="4110302">
                  <a:extLst>
                    <a:ext uri="{9D8B030D-6E8A-4147-A177-3AD203B41FA5}">
                      <a16:colId xmlns:a16="http://schemas.microsoft.com/office/drawing/2014/main" val="20000"/>
                    </a:ext>
                  </a:extLst>
                </a:gridCol>
                <a:gridCol w="3169230">
                  <a:extLst>
                    <a:ext uri="{9D8B030D-6E8A-4147-A177-3AD203B41FA5}">
                      <a16:colId xmlns:a16="http://schemas.microsoft.com/office/drawing/2014/main" val="20001"/>
                    </a:ext>
                  </a:extLst>
                </a:gridCol>
                <a:gridCol w="359291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Secondary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Tucatinib (n =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Pbo (n =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664617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38.0 (31.5-NR)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1.23 (</a:t>
                      </a:r>
                      <a:r>
                        <a:rPr kumimoji="0" lang="en-US" sz="2000" b="0" i="0" u="none" strike="noStrike" cap="none" normalizeH="0" baseline="0" dirty="0">
                          <a:ln>
                            <a:noFill/>
                          </a:ln>
                          <a:solidFill>
                            <a:schemeClr val="bg1"/>
                          </a:solidFill>
                          <a:effectLst/>
                          <a:latin typeface="+mn-lt"/>
                        </a:rPr>
                        <a:t>0.87-1.74)</a:t>
                      </a:r>
                      <a:r>
                        <a:rPr lang="en-US" sz="2000" kern="1200" baseline="30000" dirty="0">
                          <a:solidFill>
                            <a:schemeClr val="bg1"/>
                          </a:solidFill>
                          <a:effectLst/>
                          <a:latin typeface="+mn-lt"/>
                          <a:ea typeface="+mn-ea"/>
                          <a:cs typeface="+mn-cs"/>
                        </a:rPr>
                        <a:t>§</a:t>
                      </a:r>
                      <a:endParaRPr kumimoji="0" lang="en-US" sz="2000" b="0" i="0" u="none" strike="noStrike" cap="none" normalizeH="0" baseline="3000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30049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8"/>
            <a:ext cx="10872444" cy="694294"/>
          </a:xfrm>
        </p:spPr>
        <p:txBody>
          <a:bodyPr/>
          <a:lstStyle/>
          <a:p>
            <a:r>
              <a:rPr lang="en-US" dirty="0"/>
              <a:t>HER2CLIMB-02: Safety</a:t>
            </a:r>
            <a:endParaRPr lang="en-US" altLang="en-US" dirty="0"/>
          </a:p>
        </p:txBody>
      </p:sp>
      <p:sp>
        <p:nvSpPr>
          <p:cNvPr id="2" name="Text Box 11">
            <a:extLst>
              <a:ext uri="{FF2B5EF4-FFF2-40B4-BE49-F238E27FC236}">
                <a16:creationId xmlns:a16="http://schemas.microsoft.com/office/drawing/2014/main" id="{8D7C7FA7-7EE6-D4BE-406A-144950DC60A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SABCS 2023. Abstr GS01-10.</a:t>
            </a:r>
          </a:p>
        </p:txBody>
      </p:sp>
      <p:graphicFrame>
        <p:nvGraphicFramePr>
          <p:cNvPr id="3" name="Group 3">
            <a:extLst>
              <a:ext uri="{FF2B5EF4-FFF2-40B4-BE49-F238E27FC236}">
                <a16:creationId xmlns:a16="http://schemas.microsoft.com/office/drawing/2014/main" id="{109D4602-806B-91F1-91C6-0FD20E8C1507}"/>
              </a:ext>
            </a:extLst>
          </p:cNvPr>
          <p:cNvGraphicFramePr>
            <a:graphicFrameLocks/>
          </p:cNvGraphicFramePr>
          <p:nvPr>
            <p:extLst>
              <p:ext uri="{D42A27DB-BD31-4B8C-83A1-F6EECF244321}">
                <p14:modId xmlns:p14="http://schemas.microsoft.com/office/powerpoint/2010/main" val="2807196610"/>
              </p:ext>
            </p:extLst>
          </p:nvPr>
        </p:nvGraphicFramePr>
        <p:xfrm>
          <a:off x="705974" y="1044601"/>
          <a:ext cx="5437719" cy="3322432"/>
        </p:xfrm>
        <a:graphic>
          <a:graphicData uri="http://schemas.openxmlformats.org/drawingml/2006/table">
            <a:tbl>
              <a:tblPr/>
              <a:tblGrid>
                <a:gridCol w="2200250">
                  <a:extLst>
                    <a:ext uri="{9D8B030D-6E8A-4147-A177-3AD203B41FA5}">
                      <a16:colId xmlns:a16="http://schemas.microsoft.com/office/drawing/2014/main" val="20000"/>
                    </a:ext>
                  </a:extLst>
                </a:gridCol>
                <a:gridCol w="1747322">
                  <a:extLst>
                    <a:ext uri="{9D8B030D-6E8A-4147-A177-3AD203B41FA5}">
                      <a16:colId xmlns:a16="http://schemas.microsoft.com/office/drawing/2014/main" val="20001"/>
                    </a:ext>
                  </a:extLst>
                </a:gridCol>
                <a:gridCol w="1490147">
                  <a:extLst>
                    <a:ext uri="{9D8B030D-6E8A-4147-A177-3AD203B41FA5}">
                      <a16:colId xmlns:a16="http://schemas.microsoft.com/office/drawing/2014/main" val="367796973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 + Tucatinib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 + 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230 (99.6)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159 (68.8)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(41.2)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TEAEs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(30.3)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(22.3)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d/c of tucatinib or pbo</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(17.3)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(6.9)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d/c of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T-DM1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(20.3)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(11.2)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0044359"/>
                  </a:ext>
                </a:extLst>
              </a:tr>
            </a:tbl>
          </a:graphicData>
        </a:graphic>
      </p:graphicFrame>
      <p:graphicFrame>
        <p:nvGraphicFramePr>
          <p:cNvPr id="5" name="Group 3">
            <a:extLst>
              <a:ext uri="{FF2B5EF4-FFF2-40B4-BE49-F238E27FC236}">
                <a16:creationId xmlns:a16="http://schemas.microsoft.com/office/drawing/2014/main" id="{4A0C03F1-21A3-B859-3760-7BF7F5F1338C}"/>
              </a:ext>
            </a:extLst>
          </p:cNvPr>
          <p:cNvGraphicFramePr>
            <a:graphicFrameLocks/>
          </p:cNvGraphicFramePr>
          <p:nvPr>
            <p:extLst>
              <p:ext uri="{D42A27DB-BD31-4B8C-83A1-F6EECF244321}">
                <p14:modId xmlns:p14="http://schemas.microsoft.com/office/powerpoint/2010/main" val="1549825471"/>
              </p:ext>
            </p:extLst>
          </p:nvPr>
        </p:nvGraphicFramePr>
        <p:xfrm>
          <a:off x="6239908" y="1044601"/>
          <a:ext cx="5437721" cy="5181824"/>
        </p:xfrm>
        <a:graphic>
          <a:graphicData uri="http://schemas.openxmlformats.org/drawingml/2006/table">
            <a:tbl>
              <a:tblPr/>
              <a:tblGrid>
                <a:gridCol w="2132569">
                  <a:extLst>
                    <a:ext uri="{9D8B030D-6E8A-4147-A177-3AD203B41FA5}">
                      <a16:colId xmlns:a16="http://schemas.microsoft.com/office/drawing/2014/main" val="20000"/>
                    </a:ext>
                  </a:extLst>
                </a:gridCol>
                <a:gridCol w="826288">
                  <a:extLst>
                    <a:ext uri="{9D8B030D-6E8A-4147-A177-3AD203B41FA5}">
                      <a16:colId xmlns:a16="http://schemas.microsoft.com/office/drawing/2014/main" val="20001"/>
                    </a:ext>
                  </a:extLst>
                </a:gridCol>
                <a:gridCol w="826288">
                  <a:extLst>
                    <a:ext uri="{9D8B030D-6E8A-4147-A177-3AD203B41FA5}">
                      <a16:colId xmlns:a16="http://schemas.microsoft.com/office/drawing/2014/main" val="2230662174"/>
                    </a:ext>
                  </a:extLst>
                </a:gridCol>
                <a:gridCol w="826288">
                  <a:extLst>
                    <a:ext uri="{9D8B030D-6E8A-4147-A177-3AD203B41FA5}">
                      <a16:colId xmlns:a16="http://schemas.microsoft.com/office/drawing/2014/main" val="3677969739"/>
                    </a:ext>
                  </a:extLst>
                </a:gridCol>
                <a:gridCol w="826288">
                  <a:extLst>
                    <a:ext uri="{9D8B030D-6E8A-4147-A177-3AD203B41FA5}">
                      <a16:colId xmlns:a16="http://schemas.microsoft.com/office/drawing/2014/main" val="127468096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a:t>
                      </a:r>
                      <a:r>
                        <a:rPr kumimoji="0" lang="en-US" sz="1600" b="1" i="0" u="none" strike="noStrike" cap="none" normalizeH="0" baseline="0" dirty="0">
                          <a:ln>
                            <a:noFill/>
                          </a:ln>
                          <a:solidFill>
                            <a:schemeClr val="tx1"/>
                          </a:solidFill>
                          <a:effectLst/>
                          <a:latin typeface="Calibri" panose="020F0502020204030204" pitchFamily="34" charset="0"/>
                        </a:rPr>
                        <a:t>in ≥20% of Patients, %</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 + Tucatinib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 + 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20532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51.9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25.7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42.8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34.3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35.1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15.1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AST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19.4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16.7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ALT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18.1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14.6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00443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34.6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rPr>
                        <a:t>38.2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rPr>
                        <a:t>0.9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44967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Epistaxis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33.8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rPr>
                        <a:t>19.3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rPr>
                        <a:t>0.4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56099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32.9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rPr>
                        <a:t>21.8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rPr>
                        <a:t>0.9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447471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25.9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rPr>
                        <a:t>32.6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rPr>
                        <a:t>0.4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8664755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22.9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rPr>
                        <a:t>14.6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521725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23.0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rPr>
                        <a:t>24.9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rPr>
                        <a:t>2.1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3638026"/>
                  </a:ext>
                </a:extLst>
              </a:tr>
            </a:tbl>
          </a:graphicData>
        </a:graphic>
      </p:graphicFrame>
      <p:sp>
        <p:nvSpPr>
          <p:cNvPr id="6" name="TextBox 5">
            <a:extLst>
              <a:ext uri="{FF2B5EF4-FFF2-40B4-BE49-F238E27FC236}">
                <a16:creationId xmlns:a16="http://schemas.microsoft.com/office/drawing/2014/main" id="{2207AE05-DF2F-F555-2CEC-4BBC9C5ABB2D}"/>
              </a:ext>
            </a:extLst>
          </p:cNvPr>
          <p:cNvSpPr txBox="1"/>
          <p:nvPr/>
        </p:nvSpPr>
        <p:spPr bwMode="auto">
          <a:xfrm>
            <a:off x="609759" y="4479213"/>
            <a:ext cx="5342335" cy="192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b="0" kern="0" dirty="0">
                <a:solidFill>
                  <a:srgbClr val="000000"/>
                </a:solidFill>
                <a:latin typeface="Calibri" panose="020F0502020204030204" pitchFamily="34" charset="0"/>
                <a:cs typeface="+mn-cs"/>
              </a:rPr>
              <a:t>Most common TEAE leading to d/c of tucatinib or pbo was increased ALT (2.6% vs 0%) </a:t>
            </a:r>
          </a:p>
          <a:p>
            <a:pPr marL="285750" marR="0" lvl="0" indent="-28575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lang="en-US" altLang="en-US" b="0" kern="0" dirty="0">
                <a:solidFill>
                  <a:srgbClr val="000000"/>
                </a:solidFill>
                <a:latin typeface="Calibri" panose="020F0502020204030204" pitchFamily="34" charset="0"/>
                <a:cs typeface="+mn-cs"/>
              </a:rPr>
              <a:t>Most common TEAEs leading to d/c of T-DM1 </a:t>
            </a:r>
            <a:br>
              <a:rPr lang="en-US" altLang="en-US" b="0" kern="0" dirty="0">
                <a:solidFill>
                  <a:srgbClr val="000000"/>
                </a:solidFill>
                <a:latin typeface="Calibri" panose="020F0502020204030204" pitchFamily="34" charset="0"/>
                <a:cs typeface="+mn-cs"/>
              </a:rPr>
            </a:br>
            <a:r>
              <a:rPr lang="en-US" altLang="en-US" b="0" kern="0" dirty="0">
                <a:solidFill>
                  <a:srgbClr val="000000"/>
                </a:solidFill>
                <a:latin typeface="Calibri" panose="020F0502020204030204" pitchFamily="34" charset="0"/>
                <a:cs typeface="+mn-cs"/>
              </a:rPr>
              <a:t>(with tucatinib vs pbo) were:</a:t>
            </a:r>
          </a:p>
          <a:p>
            <a:pPr lvl="1" eaLnBrk="1" hangingPunct="1">
              <a:lnSpc>
                <a:spcPct val="90000"/>
              </a:lnSpc>
              <a:spcBef>
                <a:spcPts val="0"/>
              </a:spcBef>
              <a:spcAft>
                <a:spcPts val="0"/>
              </a:spcAft>
              <a:buClr>
                <a:srgbClr val="000000"/>
              </a:buClr>
              <a:defRPr/>
            </a:pPr>
            <a:r>
              <a:rPr lang="en-US" altLang="en-US" b="0" kern="0" dirty="0">
                <a:solidFill>
                  <a:srgbClr val="000000"/>
                </a:solidFill>
                <a:latin typeface="Calibri" panose="020F0502020204030204" pitchFamily="34" charset="0"/>
                <a:cs typeface="+mn-cs"/>
              </a:rPr>
              <a:t>- Increased ALT (2.2% vs 0%)</a:t>
            </a:r>
          </a:p>
          <a:p>
            <a:pPr lvl="1" eaLnBrk="1" hangingPunct="1">
              <a:lnSpc>
                <a:spcPct val="90000"/>
              </a:lnSpc>
              <a:spcBef>
                <a:spcPts val="0"/>
              </a:spcBef>
              <a:spcAft>
                <a:spcPts val="0"/>
              </a:spcAft>
              <a:buClr>
                <a:srgbClr val="000000"/>
              </a:buClr>
              <a:defRPr/>
            </a:pPr>
            <a:r>
              <a:rPr lang="en-US" altLang="en-US" b="0" kern="0" dirty="0">
                <a:solidFill>
                  <a:srgbClr val="000000"/>
                </a:solidFill>
                <a:latin typeface="Calibri" panose="020F0502020204030204" pitchFamily="34" charset="0"/>
                <a:cs typeface="+mn-cs"/>
              </a:rPr>
              <a:t>- Thrombocytopenia (2.2% vs 0%)</a:t>
            </a:r>
          </a:p>
          <a:p>
            <a:pPr lvl="1" eaLnBrk="1" hangingPunct="1">
              <a:lnSpc>
                <a:spcPct val="90000"/>
              </a:lnSpc>
              <a:spcBef>
                <a:spcPts val="0"/>
              </a:spcBef>
              <a:spcAft>
                <a:spcPts val="0"/>
              </a:spcAft>
              <a:buClr>
                <a:srgbClr val="000000"/>
              </a:buClr>
              <a:defRPr/>
            </a:pPr>
            <a:r>
              <a:rPr lang="en-US" altLang="en-US" b="0" kern="0" dirty="0">
                <a:solidFill>
                  <a:srgbClr val="000000"/>
                </a:solidFill>
                <a:latin typeface="Calibri" panose="020F0502020204030204" pitchFamily="34" charset="0"/>
                <a:cs typeface="+mn-cs"/>
              </a:rPr>
              <a:t>- Interstitial lung disease (0% vs 2.1%) </a:t>
            </a:r>
            <a:endParaRPr kumimoji="0" lang="en-US" altLang="en-US" b="0" i="0" u="none" strike="noStrike" kern="0" cap="none" spc="0" normalizeH="0" baseline="0" noProof="0" dirty="0">
              <a:ln>
                <a:noFill/>
              </a:ln>
              <a:solidFill>
                <a:srgbClr val="000000"/>
              </a:solidFill>
              <a:effectLst/>
              <a:uLnTx/>
              <a:uFillTx/>
              <a:latin typeface="Calibri" panose="020F0502020204030204" pitchFamily="34" charset="0"/>
              <a:cs typeface="+mn-cs"/>
            </a:endParaRPr>
          </a:p>
        </p:txBody>
      </p:sp>
    </p:spTree>
    <p:extLst>
      <p:ext uri="{BB962C8B-B14F-4D97-AF65-F5344CB8AC3E}">
        <p14:creationId xmlns:p14="http://schemas.microsoft.com/office/powerpoint/2010/main" val="4244026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HER2CLIMB-02: TEAEs of Interest</a:t>
            </a:r>
            <a:endParaRPr lang="en-US" altLang="en-US" dirty="0"/>
          </a:p>
        </p:txBody>
      </p:sp>
      <p:sp>
        <p:nvSpPr>
          <p:cNvPr id="2" name="Text Box 11">
            <a:extLst>
              <a:ext uri="{FF2B5EF4-FFF2-40B4-BE49-F238E27FC236}">
                <a16:creationId xmlns:a16="http://schemas.microsoft.com/office/drawing/2014/main" id="{8D7C7FA7-7EE6-D4BE-406A-144950DC60A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SABCS 2023. Abstr GS01-10.</a:t>
            </a:r>
          </a:p>
        </p:txBody>
      </p:sp>
      <p:graphicFrame>
        <p:nvGraphicFramePr>
          <p:cNvPr id="3" name="Group 3">
            <a:extLst>
              <a:ext uri="{FF2B5EF4-FFF2-40B4-BE49-F238E27FC236}">
                <a16:creationId xmlns:a16="http://schemas.microsoft.com/office/drawing/2014/main" id="{109D4602-806B-91F1-91C6-0FD20E8C1507}"/>
              </a:ext>
            </a:extLst>
          </p:cNvPr>
          <p:cNvGraphicFramePr>
            <a:graphicFrameLocks/>
          </p:cNvGraphicFramePr>
          <p:nvPr>
            <p:extLst>
              <p:ext uri="{D42A27DB-BD31-4B8C-83A1-F6EECF244321}">
                <p14:modId xmlns:p14="http://schemas.microsoft.com/office/powerpoint/2010/main" val="1965307678"/>
              </p:ext>
            </p:extLst>
          </p:nvPr>
        </p:nvGraphicFramePr>
        <p:xfrm>
          <a:off x="514375" y="3366660"/>
          <a:ext cx="5437719" cy="2408000"/>
        </p:xfrm>
        <a:graphic>
          <a:graphicData uri="http://schemas.openxmlformats.org/drawingml/2006/table">
            <a:tbl>
              <a:tblPr/>
              <a:tblGrid>
                <a:gridCol w="2559025">
                  <a:extLst>
                    <a:ext uri="{9D8B030D-6E8A-4147-A177-3AD203B41FA5}">
                      <a16:colId xmlns:a16="http://schemas.microsoft.com/office/drawing/2014/main" val="20000"/>
                    </a:ext>
                  </a:extLst>
                </a:gridCol>
                <a:gridCol w="1419070">
                  <a:extLst>
                    <a:ext uri="{9D8B030D-6E8A-4147-A177-3AD203B41FA5}">
                      <a16:colId xmlns:a16="http://schemas.microsoft.com/office/drawing/2014/main" val="20001"/>
                    </a:ext>
                  </a:extLst>
                </a:gridCol>
                <a:gridCol w="1459624">
                  <a:extLst>
                    <a:ext uri="{9D8B030D-6E8A-4147-A177-3AD203B41FA5}">
                      <a16:colId xmlns:a16="http://schemas.microsoft.com/office/drawing/2014/main" val="367796973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Dose Modifications Due to Hepatic 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 + Tucatinib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 + 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Tucatinib or pbo dose holds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(32.9)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Tucatinib or pbo dose reduction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(19.9)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(5.2)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Tucatinib or pbo d/c</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(6.9)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T-DM1 d/c</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(7.8)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bl>
          </a:graphicData>
        </a:graphic>
      </p:graphicFrame>
      <p:sp>
        <p:nvSpPr>
          <p:cNvPr id="6" name="TextBox 5">
            <a:extLst>
              <a:ext uri="{FF2B5EF4-FFF2-40B4-BE49-F238E27FC236}">
                <a16:creationId xmlns:a16="http://schemas.microsoft.com/office/drawing/2014/main" id="{2207AE05-DF2F-F555-2CEC-4BBC9C5ABB2D}"/>
              </a:ext>
            </a:extLst>
          </p:cNvPr>
          <p:cNvSpPr txBox="1"/>
          <p:nvPr/>
        </p:nvSpPr>
        <p:spPr bwMode="auto">
          <a:xfrm>
            <a:off x="681195" y="1304044"/>
            <a:ext cx="5414805" cy="2062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R="0" lvl="0" algn="l" defTabSz="914400" rtl="0" eaLnBrk="1" fontAlgn="base" latinLnBrk="0" hangingPunct="1">
              <a:lnSpc>
                <a:spcPct val="90000"/>
              </a:lnSpc>
              <a:spcBef>
                <a:spcPts val="1000"/>
              </a:spcBef>
              <a:spcAft>
                <a:spcPts val="700"/>
              </a:spcAft>
              <a:buClr>
                <a:srgbClr val="000000"/>
              </a:buClr>
              <a:buSzTx/>
              <a:tabLst/>
              <a:defRPr/>
            </a:pPr>
            <a:r>
              <a:rPr lang="en-US" altLang="en-US" kern="0" dirty="0">
                <a:solidFill>
                  <a:srgbClr val="000000"/>
                </a:solidFill>
                <a:latin typeface="Calibri" panose="020F0502020204030204" pitchFamily="34" charset="0"/>
                <a:cs typeface="+mn-cs"/>
              </a:rPr>
              <a:t>Hepatic TEAEs</a:t>
            </a:r>
          </a:p>
          <a:p>
            <a:pPr marL="285750" marR="0" lvl="0" indent="-285750" algn="l" defTabSz="914400" rtl="0" eaLnBrk="1" fontAlgn="base" latinLnBrk="0" hangingPunct="1">
              <a:lnSpc>
                <a:spcPct val="90000"/>
              </a:lnSpc>
              <a:spcBef>
                <a:spcPts val="600"/>
              </a:spcBef>
              <a:spcAft>
                <a:spcPts val="600"/>
              </a:spcAft>
              <a:buClr>
                <a:srgbClr val="000000"/>
              </a:buClr>
              <a:buSzTx/>
              <a:buFont typeface="Wingdings" panose="05000000000000000000" pitchFamily="2" charset="2"/>
              <a:buChar char="§"/>
              <a:tabLst/>
              <a:defRPr/>
            </a:pPr>
            <a:r>
              <a:rPr lang="en-US" altLang="en-US" b="0" kern="0" dirty="0">
                <a:solidFill>
                  <a:srgbClr val="000000"/>
                </a:solidFill>
                <a:latin typeface="Calibri" panose="020F0502020204030204" pitchFamily="34" charset="0"/>
                <a:cs typeface="+mn-cs"/>
              </a:rPr>
              <a:t>More grade ≥3 hepatic TEAEs* in combination arm (28.6% vs 7.3%), mostly due to elevated AST/ALT</a:t>
            </a:r>
          </a:p>
          <a:p>
            <a:pPr marL="285750" marR="0" lvl="0" indent="-285750" algn="l" defTabSz="914400" rtl="0" eaLnBrk="1" fontAlgn="base" latinLnBrk="0" hangingPunct="1">
              <a:lnSpc>
                <a:spcPct val="90000"/>
              </a:lnSpc>
              <a:spcBef>
                <a:spcPts val="600"/>
              </a:spcBef>
              <a:spcAft>
                <a:spcPts val="600"/>
              </a:spcAft>
              <a:buClr>
                <a:srgbClr val="000000"/>
              </a:buClr>
              <a:buSzTx/>
              <a:buFont typeface="Wingdings" panose="05000000000000000000" pitchFamily="2" charset="2"/>
              <a:buChar char="§"/>
              <a:tabLst/>
              <a:defRPr/>
            </a:pPr>
            <a:r>
              <a:rPr lang="en-US" altLang="en-US" b="0" kern="0" dirty="0">
                <a:solidFill>
                  <a:srgbClr val="000000"/>
                </a:solidFill>
                <a:latin typeface="Calibri" panose="020F0502020204030204" pitchFamily="34" charset="0"/>
                <a:cs typeface="+mn-cs"/>
              </a:rPr>
              <a:t>No cases of Hy’s law identified</a:t>
            </a:r>
          </a:p>
          <a:p>
            <a:pPr marL="285750" marR="0" lvl="0" indent="-285750" algn="l" defTabSz="914400" rtl="0" eaLnBrk="1" fontAlgn="base" latinLnBrk="0" hangingPunct="1">
              <a:lnSpc>
                <a:spcPct val="90000"/>
              </a:lnSpc>
              <a:spcBef>
                <a:spcPts val="600"/>
              </a:spcBef>
              <a:spcAft>
                <a:spcPts val="600"/>
              </a:spcAft>
              <a:buClr>
                <a:srgbClr val="000000"/>
              </a:buClr>
              <a:buSzTx/>
              <a:buFont typeface="Wingdings" panose="05000000000000000000" pitchFamily="2" charset="2"/>
              <a:buChar char="§"/>
              <a:tabLst/>
              <a:defRPr/>
            </a:pPr>
            <a:r>
              <a:rPr lang="en-US" altLang="en-US" b="0" kern="0" dirty="0">
                <a:solidFill>
                  <a:srgbClr val="000000"/>
                </a:solidFill>
                <a:latin typeface="Calibri" panose="020F0502020204030204" pitchFamily="34" charset="0"/>
                <a:cs typeface="+mn-cs"/>
              </a:rPr>
              <a:t>85% of any-grade hepatic TEAEs in tucatinib arm resolved/returned to grade 1 (median TTR: 22 days)</a:t>
            </a:r>
            <a:r>
              <a:rPr lang="en-US" b="0" baseline="30000" dirty="0">
                <a:solidFill>
                  <a:srgbClr val="000000"/>
                </a:solidFill>
                <a:latin typeface="Calibri" panose="020F0502020204030204" pitchFamily="34" charset="0"/>
              </a:rPr>
              <a:t>†</a:t>
            </a:r>
            <a:endParaRPr kumimoji="0" lang="en-US" altLang="en-US" b="0" i="0" u="none" strike="noStrike" kern="0" cap="none" spc="0" normalizeH="0" baseline="0" noProof="0" dirty="0">
              <a:ln>
                <a:noFill/>
              </a:ln>
              <a:solidFill>
                <a:srgbClr val="000000"/>
              </a:solidFill>
              <a:effectLst/>
              <a:uLnTx/>
              <a:uFillTx/>
              <a:latin typeface="Calibri" panose="020F0502020204030204" pitchFamily="34" charset="0"/>
              <a:cs typeface="+mn-cs"/>
            </a:endParaRPr>
          </a:p>
        </p:txBody>
      </p:sp>
      <p:graphicFrame>
        <p:nvGraphicFramePr>
          <p:cNvPr id="4" name="Group 3">
            <a:extLst>
              <a:ext uri="{FF2B5EF4-FFF2-40B4-BE49-F238E27FC236}">
                <a16:creationId xmlns:a16="http://schemas.microsoft.com/office/drawing/2014/main" id="{26B7AB9D-FB2A-6413-049A-ACC3BDC9EBA8}"/>
              </a:ext>
            </a:extLst>
          </p:cNvPr>
          <p:cNvGraphicFramePr>
            <a:graphicFrameLocks/>
          </p:cNvGraphicFramePr>
          <p:nvPr>
            <p:extLst>
              <p:ext uri="{D42A27DB-BD31-4B8C-83A1-F6EECF244321}">
                <p14:modId xmlns:p14="http://schemas.microsoft.com/office/powerpoint/2010/main" val="2841845650"/>
              </p:ext>
            </p:extLst>
          </p:nvPr>
        </p:nvGraphicFramePr>
        <p:xfrm>
          <a:off x="6239908" y="3366660"/>
          <a:ext cx="5437719" cy="2408000"/>
        </p:xfrm>
        <a:graphic>
          <a:graphicData uri="http://schemas.openxmlformats.org/drawingml/2006/table">
            <a:tbl>
              <a:tblPr/>
              <a:tblGrid>
                <a:gridCol w="2559025">
                  <a:extLst>
                    <a:ext uri="{9D8B030D-6E8A-4147-A177-3AD203B41FA5}">
                      <a16:colId xmlns:a16="http://schemas.microsoft.com/office/drawing/2014/main" val="20000"/>
                    </a:ext>
                  </a:extLst>
                </a:gridCol>
                <a:gridCol w="1419070">
                  <a:extLst>
                    <a:ext uri="{9D8B030D-6E8A-4147-A177-3AD203B41FA5}">
                      <a16:colId xmlns:a16="http://schemas.microsoft.com/office/drawing/2014/main" val="20001"/>
                    </a:ext>
                  </a:extLst>
                </a:gridCol>
                <a:gridCol w="1459624">
                  <a:extLst>
                    <a:ext uri="{9D8B030D-6E8A-4147-A177-3AD203B41FA5}">
                      <a16:colId xmlns:a16="http://schemas.microsoft.com/office/drawing/2014/main" val="367796973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Dose Modifications Due to Diarrhea,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 + Tucatinib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 + 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Tucatinib or pbo dose holds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Tucatinib or pbo dose reduction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Tucatinib or pbo d/c</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T-DM1 d/c</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bl>
          </a:graphicData>
        </a:graphic>
      </p:graphicFrame>
      <p:sp>
        <p:nvSpPr>
          <p:cNvPr id="7" name="TextBox 6">
            <a:extLst>
              <a:ext uri="{FF2B5EF4-FFF2-40B4-BE49-F238E27FC236}">
                <a16:creationId xmlns:a16="http://schemas.microsoft.com/office/drawing/2014/main" id="{ECB64552-DA6A-C9B9-26E3-E5C45A72A592}"/>
              </a:ext>
            </a:extLst>
          </p:cNvPr>
          <p:cNvSpPr txBox="1"/>
          <p:nvPr/>
        </p:nvSpPr>
        <p:spPr bwMode="auto">
          <a:xfrm>
            <a:off x="6239908" y="1341440"/>
            <a:ext cx="5342335" cy="141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R="0" lvl="0" algn="l" defTabSz="914400" rtl="0" eaLnBrk="1" fontAlgn="base" latinLnBrk="0" hangingPunct="1">
              <a:lnSpc>
                <a:spcPct val="90000"/>
              </a:lnSpc>
              <a:spcBef>
                <a:spcPts val="1000"/>
              </a:spcBef>
              <a:spcAft>
                <a:spcPts val="700"/>
              </a:spcAft>
              <a:buClr>
                <a:srgbClr val="000000"/>
              </a:buClr>
              <a:buSzTx/>
              <a:tabLst/>
              <a:defRPr/>
            </a:pPr>
            <a:r>
              <a:rPr lang="en-US" altLang="en-US" kern="0" dirty="0">
                <a:solidFill>
                  <a:srgbClr val="000000"/>
                </a:solidFill>
                <a:latin typeface="Calibri" panose="020F0502020204030204" pitchFamily="34" charset="0"/>
                <a:cs typeface="+mn-cs"/>
              </a:rPr>
              <a:t>Diarrhea</a:t>
            </a:r>
          </a:p>
          <a:p>
            <a:pPr marL="285750" marR="0" lvl="0" indent="-285750" algn="l" defTabSz="914400" rtl="0" eaLnBrk="1" fontAlgn="base" latinLnBrk="0" hangingPunct="1">
              <a:lnSpc>
                <a:spcPct val="90000"/>
              </a:lnSpc>
              <a:spcBef>
                <a:spcPts val="600"/>
              </a:spcBef>
              <a:spcAft>
                <a:spcPts val="600"/>
              </a:spcAft>
              <a:buClr>
                <a:srgbClr val="000000"/>
              </a:buClr>
              <a:buSzTx/>
              <a:buFont typeface="Wingdings" panose="05000000000000000000" pitchFamily="2" charset="2"/>
              <a:buChar char="§"/>
              <a:tabLst/>
              <a:defRPr/>
            </a:pPr>
            <a:r>
              <a:rPr lang="en-US" altLang="en-US" b="0" kern="0" dirty="0">
                <a:solidFill>
                  <a:srgbClr val="000000"/>
                </a:solidFill>
                <a:latin typeface="Calibri" panose="020F0502020204030204" pitchFamily="34" charset="0"/>
                <a:cs typeface="+mn-cs"/>
              </a:rPr>
              <a:t>More grade ≥3 events reported in tucatinib arm (4.8%) compared with T-DM1 + pbo arm (0.9%)</a:t>
            </a:r>
          </a:p>
          <a:p>
            <a:pPr marL="285750" marR="0" lvl="0" indent="-285750" algn="l" defTabSz="914400" rtl="0" eaLnBrk="1" fontAlgn="base" latinLnBrk="0" hangingPunct="1">
              <a:lnSpc>
                <a:spcPct val="90000"/>
              </a:lnSpc>
              <a:spcBef>
                <a:spcPts val="600"/>
              </a:spcBef>
              <a:spcAft>
                <a:spcPts val="600"/>
              </a:spcAft>
              <a:buClr>
                <a:srgbClr val="000000"/>
              </a:buClr>
              <a:buSzTx/>
              <a:buFont typeface="Wingdings" panose="05000000000000000000" pitchFamily="2" charset="2"/>
              <a:buChar char="§"/>
              <a:tabLst/>
              <a:defRPr/>
            </a:pPr>
            <a:r>
              <a:rPr lang="en-US" altLang="en-US" b="0" kern="0" dirty="0">
                <a:solidFill>
                  <a:srgbClr val="000000"/>
                </a:solidFill>
                <a:latin typeface="Calibri" panose="020F0502020204030204" pitchFamily="34" charset="0"/>
                <a:cs typeface="+mn-cs"/>
              </a:rPr>
              <a:t>No grade ≥4 events reported in either arm</a:t>
            </a:r>
          </a:p>
        </p:txBody>
      </p:sp>
      <p:sp>
        <p:nvSpPr>
          <p:cNvPr id="8" name="TextBox 7">
            <a:extLst>
              <a:ext uri="{FF2B5EF4-FFF2-40B4-BE49-F238E27FC236}">
                <a16:creationId xmlns:a16="http://schemas.microsoft.com/office/drawing/2014/main" id="{F3239545-D764-32EE-53EE-0BB94EAFDADD}"/>
              </a:ext>
            </a:extLst>
          </p:cNvPr>
          <p:cNvSpPr txBox="1"/>
          <p:nvPr/>
        </p:nvSpPr>
        <p:spPr bwMode="auto">
          <a:xfrm>
            <a:off x="426257" y="5861624"/>
            <a:ext cx="11339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*Refers to terms from drug-related hepatic disorders</a:t>
            </a:r>
            <a:r>
              <a:rPr lang="en-US" sz="1400" b="0" dirty="0">
                <a:solidFill>
                  <a:schemeClr val="bg1"/>
                </a:solidFill>
                <a:latin typeface="+mn-lt"/>
              </a:rPr>
              <a:t>—</a:t>
            </a:r>
            <a:r>
              <a:rPr lang="en-US" sz="1400" b="0" dirty="0">
                <a:solidFill>
                  <a:schemeClr val="bg1"/>
                </a:solidFill>
                <a:latin typeface="Calibri" panose="020F0502020204030204" pitchFamily="34" charset="0"/>
              </a:rPr>
              <a:t>comprehensive search SMQ (narrow). </a:t>
            </a:r>
          </a:p>
          <a:p>
            <a:pPr algn="l">
              <a:lnSpc>
                <a:spcPct val="100000"/>
              </a:lnSpc>
              <a:spcBef>
                <a:spcPts val="0"/>
              </a:spcBef>
              <a:spcAft>
                <a:spcPct val="0"/>
              </a:spcAft>
              <a:buClrTx/>
              <a:buFontTx/>
              <a:buNone/>
            </a:pPr>
            <a:r>
              <a:rPr lang="en-US" sz="1400" b="0" baseline="30000" dirty="0">
                <a:solidFill>
                  <a:srgbClr val="000000"/>
                </a:solidFill>
                <a:latin typeface="Calibri" panose="020F0502020204030204" pitchFamily="34" charset="0"/>
              </a:rPr>
              <a:t>†</a:t>
            </a:r>
            <a:r>
              <a:rPr lang="en-US" sz="1400" b="0" dirty="0">
                <a:solidFill>
                  <a:schemeClr val="bg1"/>
                </a:solidFill>
                <a:latin typeface="Calibri" panose="020F0502020204030204" pitchFamily="34" charset="0"/>
              </a:rPr>
              <a:t>In T-DM1 + pbo arm, 75% of any-grade hepatic TEAEs resolved/returned to grade 1 (median TTR: 22 days).</a:t>
            </a:r>
          </a:p>
        </p:txBody>
      </p:sp>
    </p:spTree>
    <p:extLst>
      <p:ext uri="{BB962C8B-B14F-4D97-AF65-F5344CB8AC3E}">
        <p14:creationId xmlns:p14="http://schemas.microsoft.com/office/powerpoint/2010/main" val="1080697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HER2CLIMB-02: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57235" y="1521514"/>
            <a:ext cx="10877529" cy="4650686"/>
          </a:xfrm>
        </p:spPr>
        <p:txBody>
          <a:bodyPr/>
          <a:lstStyle/>
          <a:p>
            <a:pPr>
              <a:spcBef>
                <a:spcPts val="600"/>
              </a:spcBef>
              <a:spcAft>
                <a:spcPts val="600"/>
              </a:spcAft>
            </a:pPr>
            <a:r>
              <a:rPr lang="en-US" altLang="en-US" sz="2400" dirty="0"/>
              <a:t>In primary analysis of phase III HER2CLIMB-02 trial in patients with previously treated HER2-positive LA/MBC, combination T-DM1 + tucatinib significantly improved median PFS vs T-DM1 + placebo </a:t>
            </a:r>
          </a:p>
          <a:p>
            <a:pPr lvl="1">
              <a:spcBef>
                <a:spcPts val="600"/>
              </a:spcBef>
              <a:spcAft>
                <a:spcPts val="600"/>
              </a:spcAft>
            </a:pPr>
            <a:r>
              <a:rPr lang="en-US" altLang="en-US" sz="2200" dirty="0"/>
              <a:t>Median PFS: 9.5 mo vs 7.4 mo; HR: 0.76 (95% CI: 0.61-0.95; </a:t>
            </a:r>
            <a:r>
              <a:rPr lang="en-US" altLang="en-US" sz="2200" i="1" dirty="0"/>
              <a:t>P</a:t>
            </a:r>
            <a:r>
              <a:rPr lang="en-US" altLang="en-US" sz="2200" dirty="0"/>
              <a:t> = .0163)</a:t>
            </a:r>
          </a:p>
          <a:p>
            <a:pPr lvl="1">
              <a:spcBef>
                <a:spcPts val="600"/>
              </a:spcBef>
              <a:spcAft>
                <a:spcPts val="600"/>
              </a:spcAft>
            </a:pPr>
            <a:r>
              <a:rPr lang="en-US" altLang="en-US" sz="2200" dirty="0"/>
              <a:t>PFS benefit was consistent across prespecified subgroups </a:t>
            </a:r>
          </a:p>
          <a:p>
            <a:pPr lvl="1">
              <a:spcBef>
                <a:spcPts val="600"/>
              </a:spcBef>
              <a:spcAft>
                <a:spcPts val="600"/>
              </a:spcAft>
            </a:pPr>
            <a:r>
              <a:rPr lang="en-US" altLang="en-US" sz="2200" dirty="0"/>
              <a:t>Improved median PFS for patients with brain mets (7.8 mo vs 5.7 mo; HR: 0.64)</a:t>
            </a:r>
          </a:p>
          <a:p>
            <a:pPr lvl="1">
              <a:spcBef>
                <a:spcPts val="600"/>
              </a:spcBef>
              <a:spcAft>
                <a:spcPts val="600"/>
              </a:spcAft>
            </a:pPr>
            <a:r>
              <a:rPr lang="en-US" altLang="en-US" sz="2200" dirty="0"/>
              <a:t>OS data immature at data cutoff  </a:t>
            </a:r>
          </a:p>
          <a:p>
            <a:pPr>
              <a:spcBef>
                <a:spcPts val="600"/>
              </a:spcBef>
              <a:spcAft>
                <a:spcPts val="600"/>
              </a:spcAft>
            </a:pPr>
            <a:r>
              <a:rPr lang="en-US" altLang="en-US" sz="2400" dirty="0"/>
              <a:t>Safety profile was consistent with previous reports from tucatinib and T-DM1, with more frequent hepatic events in combination arm that were generally manageable and reversible</a:t>
            </a:r>
          </a:p>
          <a:p>
            <a:pPr>
              <a:spcBef>
                <a:spcPts val="600"/>
              </a:spcBef>
              <a:spcAft>
                <a:spcPts val="600"/>
              </a:spcAft>
            </a:pPr>
            <a:r>
              <a:rPr lang="en-US" altLang="en-US" sz="2400" dirty="0"/>
              <a:t>Investigators concluded that this was the second randomized study demonstrating that tucatinib-based therapy delays disease progression in HER2+ LA/MBC</a:t>
            </a:r>
          </a:p>
        </p:txBody>
      </p:sp>
      <p:sp>
        <p:nvSpPr>
          <p:cNvPr id="2" name="Text Box 11">
            <a:extLst>
              <a:ext uri="{FF2B5EF4-FFF2-40B4-BE49-F238E27FC236}">
                <a16:creationId xmlns:a16="http://schemas.microsoft.com/office/drawing/2014/main" id="{F059658A-325E-DEDC-8905-FFFB79038E0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SABCS 2023. Abstr GS01-10.</a:t>
            </a:r>
          </a:p>
        </p:txBody>
      </p:sp>
    </p:spTree>
    <p:extLst>
      <p:ext uri="{BB962C8B-B14F-4D97-AF65-F5344CB8AC3E}">
        <p14:creationId xmlns:p14="http://schemas.microsoft.com/office/powerpoint/2010/main" val="262786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730772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CB823FB99A5AB41A7E5C1C884AACBED" ma:contentTypeVersion="1" ma:contentTypeDescription="Create a new document." ma:contentTypeScope="" ma:versionID="5d2172a5d8826cc5b0a5df7a7acb822d">
  <xsd:schema xmlns:xsd="http://www.w3.org/2001/XMLSchema" xmlns:xs="http://www.w3.org/2001/XMLSchema" xmlns:p="http://schemas.microsoft.com/office/2006/metadata/properties" xmlns:ns2="d54cbe69-32bd-412a-b004-9152f949605e" xmlns:ns3="8de3bdc7-40e6-4717-a8ef-ffd82b53b68e" targetNamespace="http://schemas.microsoft.com/office/2006/metadata/properties" ma:root="true" ma:fieldsID="9d35bdc4b188247e71222f1525e2b3c8" ns2:_="" ns3:_="">
    <xsd:import namespace="d54cbe69-32bd-412a-b004-9152f949605e"/>
    <xsd:import namespace="8de3bdc7-40e6-4717-a8ef-ffd82b53b68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de3bdc7-40e6-4717-a8ef-ffd82b53b68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56M7VY3CDVN5-1332904246-1</_dlc_DocId>
    <_dlc_DocIdUrl xmlns="d54cbe69-32bd-412a-b004-9152f949605e">
      <Url>https://intranet.clinicaloptions.com/mews/oncology/ONC_2023_Breast_SABCS_CF_(PRP6838)/Capsule_Slideset__5/_layouts/15/DocIdRedir.aspx?ID=56M7VY3CDVN5-1332904246-1</Url>
      <Description>56M7VY3CDVN5-1332904246-1</Description>
    </_dlc_DocIdUrl>
    <Document_x0020_Category xmlns="8de3bdc7-40e6-4717-a8ef-ffd82b53b68e">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DAAA984C-DB20-4455-B025-4E23749540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de3bdc7-40e6-4717-a8ef-ffd82b53b6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www.w3.org/XML/1998/namespace"/>
    <ds:schemaRef ds:uri="http://purl.org/dc/elements/1.1/"/>
    <ds:schemaRef ds:uri="http://schemas.openxmlformats.org/package/2006/metadata/core-properties"/>
    <ds:schemaRef ds:uri="http://purl.org/dc/terms/"/>
    <ds:schemaRef ds:uri="http://schemas.microsoft.com/office/2006/metadata/properties"/>
    <ds:schemaRef ds:uri="http://schemas.microsoft.com/office/infopath/2007/PartnerControls"/>
    <ds:schemaRef ds:uri="http://purl.org/dc/dcmitype/"/>
    <ds:schemaRef ds:uri="http://schemas.microsoft.com/office/2006/documentManagement/types"/>
    <ds:schemaRef ds:uri="8de3bdc7-40e6-4717-a8ef-ffd82b53b68e"/>
    <ds:schemaRef ds:uri="d54cbe69-32bd-412a-b004-9152f949605e"/>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474</TotalTime>
  <Words>2793</Words>
  <Application>Microsoft Office PowerPoint</Application>
  <PresentationFormat>Widescreen</PresentationFormat>
  <Paragraphs>489</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HER2CLIMB-02: Phase III Trial of  Trastuzumab Emtansine ± Tucatinib in  Previously Treated HER2-Positive MBC</vt:lpstr>
      <vt:lpstr>About These Slides</vt:lpstr>
      <vt:lpstr>HER2CLIMB-02: Background</vt:lpstr>
      <vt:lpstr>HER2CLIMB-02: Study Design</vt:lpstr>
      <vt:lpstr>HER2CLIMB-02: Baseline Characteristics</vt:lpstr>
      <vt:lpstr>HER2CLIMB-02: PFS (Primary Endpoint)</vt:lpstr>
      <vt:lpstr>HER2CLIMB-02: PFS in Prespecified Subgroups</vt:lpstr>
      <vt:lpstr>HER2CLIMB-02: PFS in Prespecified Subgroups</vt:lpstr>
      <vt:lpstr>HER2CLIMB-02: PFS in Patients With Brain Mets (Secondary Endpoint)</vt:lpstr>
      <vt:lpstr>HER2CLIMB-02: Secondary Endpoints—cORR and OS</vt:lpstr>
      <vt:lpstr>HER2CLIMB-02: Safety</vt:lpstr>
      <vt:lpstr>HER2CLIMB-02: TEAEs of Interest</vt:lpstr>
      <vt:lpstr>HER2CLIMB-02: Investigators’ Conclusions</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HER2CLIMB-02: Phase III Trial of Trastuzumab Emtansine ± Tucatinib in Previously Treated HER2-Positive MBC</dc:title>
  <dc:creator>Preferred User</dc:creator>
  <cp:lastModifiedBy>tcunningham@clinicaloptions.com</cp:lastModifiedBy>
  <cp:revision>49</cp:revision>
  <cp:lastPrinted>2016-09-26T20:21:49Z</cp:lastPrinted>
  <dcterms:created xsi:type="dcterms:W3CDTF">2005-05-27T15:08:01Z</dcterms:created>
  <dcterms:modified xsi:type="dcterms:W3CDTF">2023-12-08T23:48:24Z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5b794401-3e75-47e8-9cf5-8bca0686fec4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0x0101006CB823FB99A5AB41A7E5C1C884AACBED</vt:lpwstr>
  </property>
  <property fmtid="{D5CDD505-2E9C-101B-9397-08002B2CF9AE}" pid="9" name="MediaServiceImageTags">
    <vt:lpwstr/>
  </property>
</Properties>
</file>