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00" r:id="rId6"/>
  </p:sldMasterIdLst>
  <p:notesMasterIdLst>
    <p:notesMasterId r:id="rId17"/>
  </p:notesMasterIdLst>
  <p:handoutMasterIdLst>
    <p:handoutMasterId r:id="rId18"/>
  </p:handoutMasterIdLst>
  <p:sldIdLst>
    <p:sldId id="321" r:id="rId7"/>
    <p:sldId id="556" r:id="rId8"/>
    <p:sldId id="559" r:id="rId9"/>
    <p:sldId id="560" r:id="rId10"/>
    <p:sldId id="565" r:id="rId11"/>
    <p:sldId id="566" r:id="rId12"/>
    <p:sldId id="561" r:id="rId13"/>
    <p:sldId id="563" r:id="rId14"/>
    <p:sldId id="564" r:id="rId15"/>
    <p:sldId id="543"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Anna Poppa" initials="AP" lastIdx="1" clrIdx="13">
    <p:extLst>
      <p:ext uri="{19B8F6BF-5375-455C-9EA6-DF929625EA0E}">
        <p15:presenceInfo xmlns:p15="http://schemas.microsoft.com/office/powerpoint/2012/main" userId="c33764466cc77507" providerId="Windows Live"/>
      </p:ext>
    </p:extLst>
  </p:cmAuthor>
  <p:cmAuthor id="15" name="CLINICALOPTIONS\tquill" initials="C" lastIdx="4" clrIdx="14">
    <p:extLst>
      <p:ext uri="{19B8F6BF-5375-455C-9EA6-DF929625EA0E}">
        <p15:presenceInfo xmlns:p15="http://schemas.microsoft.com/office/powerpoint/2012/main" userId="CLINICALOPTIONS\tquill" providerId="None"/>
      </p:ext>
    </p:extLst>
  </p:cmAuthor>
  <p:cmAuthor id="16" name="aboecler@clinicaloptions.com" initials="a" lastIdx="2" clrIdx="15">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457E6B-5005-45B9-A789-AE10A5D44D0D}" v="29" dt="2021-12-14T19:43:23.43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608" autoAdjust="0"/>
  </p:normalViewPr>
  <p:slideViewPr>
    <p:cSldViewPr snapToGrid="0" showGuides="1">
      <p:cViewPr varScale="1">
        <p:scale>
          <a:sx n="103" d="100"/>
          <a:sy n="103" d="100"/>
        </p:scale>
        <p:origin x="114" y="102"/>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39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BM, bone marrow; EMD, extramedullary disease; MLN, myeloid/lymphoid neoplasms.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245782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CCyR, complete cytogenetic response; CR, complete response; CRR, complete response rate; d/c, discontinuation; ECOG, Eastern Cooperative Oncology Group; HSCT, hematopoietic stem cell transplant; ID, intermittent dose; MLN, myeloid/lymphoid neoplasms; ORR, overall response rate; PCyR, partial cytogenetic response; PR, partial response;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158586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HSCT, hematopoietic stem cell transplant.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68383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AML, acute myeloid leukemia; BP, blast phase; CP, chronic phase; CR, complete response; CRC, central review committee; EMD, extramedullary disease; MDS, myelodysplastic syndromes; MLN, myeloid/lymphoid neoplasms; MPAL, mixed-phenotype acute leukemia MPN; </a:t>
            </a:r>
            <a:r>
              <a:rPr lang="en-US" b="0" i="0" dirty="0">
                <a:solidFill>
                  <a:srgbClr val="4D5156"/>
                </a:solidFill>
                <a:effectLst/>
                <a:latin typeface="Roboto" panose="02000000000000000000" pitchFamily="2" charset="0"/>
              </a:rPr>
              <a:t>myeloproliferative neoplasms.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881441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BP, blast phase; CP, chronic phase; CR, complete response; CRC, central review committee; MLN, myeloid/lymphoid neoplasms.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941844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discontinuation;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752324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CCyR, complete cytogenetic response; CR, complete response; CRC, central review committee; DoR, duration of response; HSCT, hematopoietic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503258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AC2291DB-6341-42AE-84E8-C6DC343D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2345344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7796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pic>
        <p:nvPicPr>
          <p:cNvPr id="6" name="Picture 5" descr="A picture containing icon&#10;&#10;Description automatically generated">
            <a:extLst>
              <a:ext uri="{FF2B5EF4-FFF2-40B4-BE49-F238E27FC236}">
                <a16:creationId xmlns:a16="http://schemas.microsoft.com/office/drawing/2014/main" id="{F49223A5-F7CB-4E35-A00E-F3913E2F9C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7" name="Rectangle 6">
            <a:extLst>
              <a:ext uri="{FF2B5EF4-FFF2-40B4-BE49-F238E27FC236}">
                <a16:creationId xmlns:a16="http://schemas.microsoft.com/office/drawing/2014/main" id="{2065E6AC-DC4E-4C0B-A665-5A9C76478FFE}"/>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6BE64D3-EE23-4EB8-8528-3DBA841959CC}"/>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601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8764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320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062086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3850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3"/>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3" name="Picture 12" descr="A picture containing icon&#10;&#10;Description automatically generated">
            <a:extLst>
              <a:ext uri="{FF2B5EF4-FFF2-40B4-BE49-F238E27FC236}">
                <a16:creationId xmlns:a16="http://schemas.microsoft.com/office/drawing/2014/main" id="{7E94CCFD-56CA-4D1B-AC71-AF04E8C904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4" name="Rectangle 13">
            <a:extLst>
              <a:ext uri="{FF2B5EF4-FFF2-40B4-BE49-F238E27FC236}">
                <a16:creationId xmlns:a16="http://schemas.microsoft.com/office/drawing/2014/main" id="{94A04097-45F0-4F98-868F-31BA5CF7FDE4}"/>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99E33A2D-3CAF-4285-B95C-4F6FE03250D0}"/>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5964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6E7C772-9B63-4478-9CE6-BD83B6C786DA}"/>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3971664"/>
      </p:ext>
    </p:extLst>
  </p:cSld>
  <p:clrMap bg1="dk2" tx1="lt1" bg2="dk1" tx2="lt2" accent1="accent1" accent2="accent2" accent3="accent3" accent4="accent4" accent5="accent5" accent6="accent6" hlink="hlink" folHlink="folHlink"/>
  <p:sldLayoutIdLst>
    <p:sldLayoutId id="2147484701" r:id="rId1"/>
    <p:sldLayoutId id="2147484702" r:id="rId2"/>
    <p:sldLayoutId id="2147484703" r:id="rId3"/>
    <p:sldLayoutId id="2147484704" r:id="rId4"/>
    <p:sldLayoutId id="2147484705" r:id="rId5"/>
    <p:sldLayoutId id="2147484706" r:id="rId6"/>
    <p:sldLayoutId id="2147484707" r:id="rId7"/>
    <p:sldLayoutId id="214748470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FIGHT-203: Phase II Trial of Pemigatinib in Patients With Myeloid/Lymphoid Neoplasms With </a:t>
            </a:r>
            <a:r>
              <a:rPr lang="en-US" altLang="en-US" sz="4000" i="1" dirty="0"/>
              <a:t>FGFR1 </a:t>
            </a:r>
            <a:r>
              <a:rPr lang="en-US" altLang="en-US" sz="4000" dirty="0"/>
              <a:t>Rearrangement</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9" name="Text Box 19">
            <a:extLst>
              <a:ext uri="{FF2B5EF4-FFF2-40B4-BE49-F238E27FC236}">
                <a16:creationId xmlns:a16="http://schemas.microsoft.com/office/drawing/2014/main" id="{B381AB39-A5B6-4EFA-BAA8-EB7882BA5CEA}"/>
              </a:ext>
            </a:extLst>
          </p:cNvPr>
          <p:cNvSpPr txBox="1">
            <a:spLocks noChangeArrowheads="1"/>
          </p:cNvSpPr>
          <p:nvPr/>
        </p:nvSpPr>
        <p:spPr bwMode="auto">
          <a:xfrm>
            <a:off x="437991" y="602717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FIGHT-203: </a:t>
            </a:r>
            <a:r>
              <a:rPr lang="en-US" dirty="0"/>
              <a:t>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1153938" cy="4650686"/>
          </a:xfrm>
        </p:spPr>
        <p:txBody>
          <a:bodyPr/>
          <a:lstStyle/>
          <a:p>
            <a:r>
              <a:rPr lang="en-US" sz="2400" dirty="0"/>
              <a:t>MLN, rare hematologic neoplasms involving tyrosine kinase fusion genes and typically associated with eosinophilia</a:t>
            </a:r>
            <a:r>
              <a:rPr lang="en-US" sz="2400" baseline="30000" dirty="0"/>
              <a:t>1</a:t>
            </a:r>
          </a:p>
          <a:p>
            <a:r>
              <a:rPr lang="en-US" sz="2400" dirty="0"/>
              <a:t>Patients with MLN</a:t>
            </a:r>
            <a:r>
              <a:rPr lang="en-US" sz="2400" i="1" baseline="30000" dirty="0"/>
              <a:t>FGFR1</a:t>
            </a:r>
            <a:r>
              <a:rPr lang="en-US" sz="2400" dirty="0"/>
              <a:t> can present with BM involvement, EMD involvement, or both</a:t>
            </a:r>
            <a:r>
              <a:rPr lang="en-US" sz="2400" baseline="30000" dirty="0"/>
              <a:t>1</a:t>
            </a:r>
          </a:p>
          <a:p>
            <a:pPr lvl="1"/>
            <a:r>
              <a:rPr lang="en-US" sz="2200" dirty="0"/>
              <a:t>Standard therapy not established; prognosis poor</a:t>
            </a:r>
            <a:r>
              <a:rPr lang="en-US" sz="2200" baseline="30000" dirty="0"/>
              <a:t>2</a:t>
            </a:r>
          </a:p>
          <a:p>
            <a:r>
              <a:rPr lang="en-US" sz="2400" dirty="0"/>
              <a:t>Pemigatinib, inhibitor of FGFR1-3</a:t>
            </a:r>
            <a:r>
              <a:rPr lang="en-US" sz="2400" baseline="30000" dirty="0"/>
              <a:t>3</a:t>
            </a:r>
            <a:r>
              <a:rPr lang="en-US" sz="2400" dirty="0"/>
              <a:t> </a:t>
            </a:r>
          </a:p>
          <a:p>
            <a:pPr lvl="1"/>
            <a:r>
              <a:rPr lang="en-US" sz="2200" dirty="0"/>
              <a:t>Approved for use in adults with previously treated unresectable, locally advanced or metastatic cholangiocarcinoma with </a:t>
            </a:r>
            <a:r>
              <a:rPr lang="en-US" sz="2200" i="1" dirty="0"/>
              <a:t>FGFR2</a:t>
            </a:r>
            <a:r>
              <a:rPr lang="en-US" sz="2200" dirty="0"/>
              <a:t> fusion or other rearrangements in US, Canada, EU, and Japan </a:t>
            </a:r>
          </a:p>
          <a:p>
            <a:r>
              <a:rPr lang="en-US" sz="2400" dirty="0"/>
              <a:t>Ongoing FIGHT-203 trial evaluating safety, efficacy of pemigatinib in adults with MLN</a:t>
            </a:r>
            <a:r>
              <a:rPr lang="en-US" sz="2400" i="1" baseline="30000" dirty="0"/>
              <a:t>FGFR1 4</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4D9911A8-1798-264E-BA6E-72DDE5B0312C}"/>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dirty="0">
                <a:solidFill>
                  <a:srgbClr val="455560"/>
                </a:solidFill>
                <a:latin typeface="Calibri" panose="020F0502020204030204" pitchFamily="34" charset="0"/>
              </a:rPr>
              <a:t>1. Arber. Blood. 2016;127:2391. 2. Jackson. Hum Pathol. 2010;41:461. 3. Pemigatinib PI. 4. Gotlib. ASH 2021. Abstr 385.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FIGHT-203: </a:t>
            </a:r>
            <a:r>
              <a:rPr lang="en-US" dirty="0"/>
              <a:t>Study Design</a:t>
            </a:r>
            <a:endParaRPr lang="en-US" altLang="en-US" dirty="0"/>
          </a:p>
        </p:txBody>
      </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a:xfrm>
            <a:off x="604675" y="1513047"/>
            <a:ext cx="11109870" cy="4650686"/>
          </a:xfrm>
        </p:spPr>
        <p:txBody>
          <a:bodyPr/>
          <a:lstStyle/>
          <a:p>
            <a:r>
              <a:rPr lang="en-US" sz="2400" dirty="0"/>
              <a:t>Multinational, open-label, single-arm phase II trial (data cutoff: December 31, 2020)</a:t>
            </a:r>
          </a:p>
          <a:p>
            <a:endParaRPr lang="en-US" sz="2400" dirty="0"/>
          </a:p>
          <a:p>
            <a:endParaRPr lang="en-US" sz="2400" dirty="0"/>
          </a:p>
          <a:p>
            <a:endParaRPr lang="en-US" sz="2400" dirty="0"/>
          </a:p>
          <a:p>
            <a:endParaRPr lang="en-US" sz="2400" dirty="0"/>
          </a:p>
          <a:p>
            <a:endParaRPr lang="en-US" sz="2400" dirty="0"/>
          </a:p>
          <a:p>
            <a:r>
              <a:rPr lang="en-US" sz="2400" dirty="0"/>
              <a:t>Primary endpoint: CRR</a:t>
            </a:r>
          </a:p>
          <a:p>
            <a:r>
              <a:rPr lang="en-US" sz="2400" dirty="0"/>
              <a:t>Secondary endpoints: ORR (CR + PR), CCyR or PCyR, safety</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8AC70B62-5E95-B54A-9C57-0A33B9D342FD}"/>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Gotlib. ASH 2021. Abstr 385.</a:t>
            </a:r>
          </a:p>
        </p:txBody>
      </p:sp>
      <p:sp>
        <p:nvSpPr>
          <p:cNvPr id="12" name="Text Box 23">
            <a:extLst>
              <a:ext uri="{FF2B5EF4-FFF2-40B4-BE49-F238E27FC236}">
                <a16:creationId xmlns:a16="http://schemas.microsoft.com/office/drawing/2014/main" id="{40812DF2-BECE-8F45-BFA4-89C81C9A7556}"/>
              </a:ext>
            </a:extLst>
          </p:cNvPr>
          <p:cNvSpPr txBox="1">
            <a:spLocks noChangeArrowheads="1"/>
          </p:cNvSpPr>
          <p:nvPr/>
        </p:nvSpPr>
        <p:spPr bwMode="auto">
          <a:xfrm>
            <a:off x="592322" y="2150298"/>
            <a:ext cx="290991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Adults with MLN with documented variant translocation or FGFR1 rearrangement, ≥1 prior therapy, no pretreatment with selective FGFR inhibitor, relapsed after or ineligible for HSCT, ECOG PS 0-2</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(N = 34)</a:t>
            </a:r>
            <a:endParaRPr lang="en-US" altLang="en-US" sz="1600" b="0" dirty="0">
              <a:solidFill>
                <a:schemeClr val="bg1"/>
              </a:solidFill>
              <a:latin typeface="Calibri" panose="020F0502020204030204" pitchFamily="34" charset="0"/>
            </a:endParaRPr>
          </a:p>
        </p:txBody>
      </p:sp>
      <p:sp>
        <p:nvSpPr>
          <p:cNvPr id="13" name="Rectangle 28">
            <a:extLst>
              <a:ext uri="{FF2B5EF4-FFF2-40B4-BE49-F238E27FC236}">
                <a16:creationId xmlns:a16="http://schemas.microsoft.com/office/drawing/2014/main" id="{8C933337-497A-8C4C-BD48-6FE4A161B29B}"/>
              </a:ext>
            </a:extLst>
          </p:cNvPr>
          <p:cNvSpPr>
            <a:spLocks noChangeArrowheads="1"/>
          </p:cNvSpPr>
          <p:nvPr/>
        </p:nvSpPr>
        <p:spPr bwMode="auto">
          <a:xfrm>
            <a:off x="4736418" y="2714334"/>
            <a:ext cx="3790950" cy="907402"/>
          </a:xfrm>
          <a:prstGeom prst="rect">
            <a:avLst/>
          </a:prstGeom>
          <a:solidFill>
            <a:schemeClr val="accent1"/>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Pemigatinib</a:t>
            </a:r>
          </a:p>
          <a:p>
            <a:pPr algn="ctr">
              <a:defRPr/>
            </a:pPr>
            <a:r>
              <a:rPr lang="en-US" sz="1600" b="0" dirty="0">
                <a:latin typeface="Calibri" panose="020F0502020204030204" pitchFamily="34" charset="0"/>
                <a:cs typeface="+mn-cs"/>
              </a:rPr>
              <a:t>13.5 mg QD on ID schedule </a:t>
            </a:r>
          </a:p>
          <a:p>
            <a:pPr algn="ctr">
              <a:defRPr/>
            </a:pPr>
            <a:r>
              <a:rPr lang="en-US" sz="1600" b="0" dirty="0">
                <a:latin typeface="Calibri" panose="020F0502020204030204" pitchFamily="34" charset="0"/>
                <a:cs typeface="+mn-cs"/>
              </a:rPr>
              <a:t>(2 wk on, 2 wk off)*</a:t>
            </a:r>
          </a:p>
        </p:txBody>
      </p:sp>
      <p:sp>
        <p:nvSpPr>
          <p:cNvPr id="14" name="Line 33">
            <a:extLst>
              <a:ext uri="{FF2B5EF4-FFF2-40B4-BE49-F238E27FC236}">
                <a16:creationId xmlns:a16="http://schemas.microsoft.com/office/drawing/2014/main" id="{F3A29F07-731B-D644-AE01-992C49B23E5B}"/>
              </a:ext>
            </a:extLst>
          </p:cNvPr>
          <p:cNvSpPr>
            <a:spLocks noChangeShapeType="1"/>
          </p:cNvSpPr>
          <p:nvPr/>
        </p:nvSpPr>
        <p:spPr bwMode="auto">
          <a:xfrm>
            <a:off x="3694669" y="3168035"/>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B9BF06B5-2412-CC45-BBB4-63FED7F4F16C}"/>
              </a:ext>
            </a:extLst>
          </p:cNvPr>
          <p:cNvSpPr txBox="1"/>
          <p:nvPr/>
        </p:nvSpPr>
        <p:spPr bwMode="auto">
          <a:xfrm>
            <a:off x="4736418" y="3625694"/>
            <a:ext cx="37909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*Pemigatinib 13.5 mg QD on continuous schedule permitted after protocol amendment</a:t>
            </a:r>
          </a:p>
        </p:txBody>
      </p:sp>
      <p:sp>
        <p:nvSpPr>
          <p:cNvPr id="15" name="Line 33">
            <a:extLst>
              <a:ext uri="{FF2B5EF4-FFF2-40B4-BE49-F238E27FC236}">
                <a16:creationId xmlns:a16="http://schemas.microsoft.com/office/drawing/2014/main" id="{BB50CB2D-8AC5-7B4C-9C99-61A6DCAF731B}"/>
              </a:ext>
            </a:extLst>
          </p:cNvPr>
          <p:cNvSpPr>
            <a:spLocks noChangeShapeType="1"/>
          </p:cNvSpPr>
          <p:nvPr/>
        </p:nvSpPr>
        <p:spPr bwMode="auto">
          <a:xfrm>
            <a:off x="8760592" y="3150359"/>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C21561A9-2909-5B49-868A-6479A485BA59}"/>
              </a:ext>
            </a:extLst>
          </p:cNvPr>
          <p:cNvSpPr txBox="1"/>
          <p:nvPr/>
        </p:nvSpPr>
        <p:spPr bwMode="auto">
          <a:xfrm>
            <a:off x="9602619" y="2488639"/>
            <a:ext cx="199705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Safety follow-up: </a:t>
            </a:r>
            <a:br>
              <a:rPr lang="en-US" sz="1600" b="0" i="1"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30-35 days after final dose; survival assessed Q12W </a:t>
            </a:r>
            <a:br>
              <a:rPr lang="en-US" sz="1600" b="0" i="1"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(±2 wk) after d/c</a:t>
            </a:r>
          </a:p>
        </p:txBody>
      </p:sp>
    </p:spTree>
    <p:extLst>
      <p:ext uri="{BB962C8B-B14F-4D97-AF65-F5344CB8AC3E}">
        <p14:creationId xmlns:p14="http://schemas.microsoft.com/office/powerpoint/2010/main" val="97360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FIGHT-203: </a:t>
            </a:r>
            <a:r>
              <a:rPr lang="en-US" dirty="0"/>
              <a:t>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8AC70B62-5E95-B54A-9C57-0A33B9D342FD}"/>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Gotlib. ASH 2021. Abstr 385.</a:t>
            </a:r>
          </a:p>
        </p:txBody>
      </p:sp>
      <p:graphicFrame>
        <p:nvGraphicFramePr>
          <p:cNvPr id="12" name="Group 3">
            <a:extLst>
              <a:ext uri="{FF2B5EF4-FFF2-40B4-BE49-F238E27FC236}">
                <a16:creationId xmlns:a16="http://schemas.microsoft.com/office/drawing/2014/main" id="{AC23AE62-134C-E344-9F66-8FADD0D987B3}"/>
              </a:ext>
            </a:extLst>
          </p:cNvPr>
          <p:cNvGraphicFramePr>
            <a:graphicFrameLocks/>
          </p:cNvGraphicFramePr>
          <p:nvPr>
            <p:extLst>
              <p:ext uri="{D42A27DB-BD31-4B8C-83A1-F6EECF244321}">
                <p14:modId xmlns:p14="http://schemas.microsoft.com/office/powerpoint/2010/main" val="2574965036"/>
              </p:ext>
            </p:extLst>
          </p:nvPr>
        </p:nvGraphicFramePr>
        <p:xfrm>
          <a:off x="719138" y="1600200"/>
          <a:ext cx="5301339" cy="3657712"/>
        </p:xfrm>
        <a:graphic>
          <a:graphicData uri="http://schemas.openxmlformats.org/drawingml/2006/table">
            <a:tbl>
              <a:tblPr/>
              <a:tblGrid>
                <a:gridCol w="3367331">
                  <a:extLst>
                    <a:ext uri="{9D8B030D-6E8A-4147-A177-3AD203B41FA5}">
                      <a16:colId xmlns:a16="http://schemas.microsoft.com/office/drawing/2014/main" val="20000"/>
                    </a:ext>
                  </a:extLst>
                </a:gridCol>
                <a:gridCol w="193400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64.0 (36-78)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of patients with prior therapy for MLN</a:t>
                      </a:r>
                      <a:r>
                        <a:rPr kumimoji="0" lang="en-US" sz="1800" b="0" i="1" u="none" strike="noStrike" cap="none" normalizeH="0" baseline="30000" dirty="0">
                          <a:ln>
                            <a:noFill/>
                          </a:ln>
                          <a:solidFill>
                            <a:schemeClr val="bg2">
                              <a:lumMod val="10000"/>
                            </a:schemeClr>
                          </a:solidFill>
                          <a:effectLst/>
                          <a:latin typeface="Calibri" panose="020F0502020204030204" pitchFamily="34" charset="0"/>
                        </a:rPr>
                        <a:t>FGFR1</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no. of prior therapies,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138932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HSCT,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13948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Peripheral blood eosinophilia &gt;0.5 x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1470287"/>
                  </a:ext>
                </a:extLst>
              </a:tr>
            </a:tbl>
          </a:graphicData>
        </a:graphic>
      </p:graphicFrame>
      <p:graphicFrame>
        <p:nvGraphicFramePr>
          <p:cNvPr id="13" name="Group 3">
            <a:extLst>
              <a:ext uri="{FF2B5EF4-FFF2-40B4-BE49-F238E27FC236}">
                <a16:creationId xmlns:a16="http://schemas.microsoft.com/office/drawing/2014/main" id="{15B92BDE-49EF-7B44-BB0F-4A9B02A8B736}"/>
              </a:ext>
            </a:extLst>
          </p:cNvPr>
          <p:cNvGraphicFramePr>
            <a:graphicFrameLocks/>
          </p:cNvGraphicFramePr>
          <p:nvPr>
            <p:extLst>
              <p:ext uri="{D42A27DB-BD31-4B8C-83A1-F6EECF244321}">
                <p14:modId xmlns:p14="http://schemas.microsoft.com/office/powerpoint/2010/main" val="1869009904"/>
              </p:ext>
            </p:extLst>
          </p:nvPr>
        </p:nvGraphicFramePr>
        <p:xfrm>
          <a:off x="6181049" y="1600200"/>
          <a:ext cx="5301339" cy="3337558"/>
        </p:xfrm>
        <a:graphic>
          <a:graphicData uri="http://schemas.openxmlformats.org/drawingml/2006/table">
            <a:tbl>
              <a:tblPr/>
              <a:tblGrid>
                <a:gridCol w="3367331">
                  <a:extLst>
                    <a:ext uri="{9D8B030D-6E8A-4147-A177-3AD203B41FA5}">
                      <a16:colId xmlns:a16="http://schemas.microsoft.com/office/drawing/2014/main" val="20000"/>
                    </a:ext>
                  </a:extLst>
                </a:gridCol>
                <a:gridCol w="1934008">
                  <a:extLst>
                    <a:ext uri="{9D8B030D-6E8A-4147-A177-3AD203B41FA5}">
                      <a16:colId xmlns:a16="http://schemas.microsoft.com/office/drawing/2014/main" val="20001"/>
                    </a:ext>
                  </a:extLst>
                </a:gridCol>
              </a:tblGrid>
              <a:tr h="673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1" u="none" strike="noStrike" cap="none" normalizeH="0" baseline="0" dirty="0">
                          <a:ln>
                            <a:noFill/>
                          </a:ln>
                          <a:solidFill>
                            <a:schemeClr val="tx1"/>
                          </a:solidFill>
                          <a:effectLst/>
                          <a:latin typeface="Calibri" panose="020F0502020204030204" pitchFamily="34" charset="0"/>
                        </a:rPr>
                        <a:t>FGFR1</a:t>
                      </a:r>
                      <a:r>
                        <a:rPr kumimoji="0" lang="en-GB" sz="1800" b="1" i="0" u="none" strike="noStrike" cap="none" normalizeH="0" baseline="0" dirty="0">
                          <a:ln>
                            <a:noFill/>
                          </a:ln>
                          <a:solidFill>
                            <a:schemeClr val="tx1"/>
                          </a:solidFill>
                          <a:effectLst/>
                          <a:latin typeface="Calibri" panose="020F0502020204030204" pitchFamily="34" charset="0"/>
                        </a:rPr>
                        <a:t> Fusion Partners,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80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ZMYM2: t(8;13)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80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BCR: t(8;22)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80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FGFR1OP: 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80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TRIM24: 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1389326"/>
                  </a:ext>
                </a:extLst>
              </a:tr>
              <a:tr h="380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CNTRL: t</a:t>
                      </a:r>
                      <a:r>
                        <a:rPr kumimoji="0" lang="en-US" sz="1800" b="0" i="0" u="none" strike="noStrike" cap="none" normalizeH="0" baseline="0" dirty="0">
                          <a:ln>
                            <a:noFill/>
                          </a:ln>
                          <a:solidFill>
                            <a:schemeClr val="bg2">
                              <a:lumMod val="10000"/>
                            </a:schemeClr>
                          </a:solidFill>
                          <a:effectLst/>
                          <a:latin typeface="Calibri" panose="020F0502020204030204" pitchFamily="34" charset="0"/>
                          <a:sym typeface="Wingdings" pitchFamily="2" charset="2"/>
                        </a:rPr>
                        <a:t>(7,8)</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1394811"/>
                  </a:ext>
                </a:extLst>
              </a:tr>
              <a:tr h="380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TPR1: 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1470287"/>
                  </a:ext>
                </a:extLst>
              </a:tr>
              <a:tr h="380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 translocations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3031454"/>
                  </a:ext>
                </a:extLst>
              </a:tr>
            </a:tbl>
          </a:graphicData>
        </a:graphic>
      </p:graphicFrame>
      <p:sp>
        <p:nvSpPr>
          <p:cNvPr id="4" name="TextBox 3">
            <a:extLst>
              <a:ext uri="{FF2B5EF4-FFF2-40B4-BE49-F238E27FC236}">
                <a16:creationId xmlns:a16="http://schemas.microsoft.com/office/drawing/2014/main" id="{3B977965-E566-DE45-BC33-62992E01823A}"/>
              </a:ext>
            </a:extLst>
          </p:cNvPr>
          <p:cNvSpPr txBox="1"/>
          <p:nvPr/>
        </p:nvSpPr>
        <p:spPr bwMode="auto">
          <a:xfrm>
            <a:off x="6091701" y="5055113"/>
            <a:ext cx="52210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*One patient had 2 translocations detected.</a:t>
            </a:r>
          </a:p>
        </p:txBody>
      </p:sp>
    </p:spTree>
    <p:extLst>
      <p:ext uri="{BB962C8B-B14F-4D97-AF65-F5344CB8AC3E}">
        <p14:creationId xmlns:p14="http://schemas.microsoft.com/office/powerpoint/2010/main" val="2927498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FIGHT-203: </a:t>
            </a:r>
            <a:r>
              <a:rPr lang="en-US" dirty="0"/>
              <a:t>Disease Presentation at Baseline</a:t>
            </a:r>
            <a:endParaRPr lang="en-US" altLang="en-US" dirty="0"/>
          </a:p>
        </p:txBody>
      </p:sp>
      <p:sp>
        <p:nvSpPr>
          <p:cNvPr id="2" name="Content Placeholder 1">
            <a:extLst>
              <a:ext uri="{FF2B5EF4-FFF2-40B4-BE49-F238E27FC236}">
                <a16:creationId xmlns:a16="http://schemas.microsoft.com/office/drawing/2014/main" id="{71AFA107-8743-C54D-8FD1-863E7F0F3F78}"/>
              </a:ext>
            </a:extLst>
          </p:cNvPr>
          <p:cNvSpPr>
            <a:spLocks noGrp="1"/>
          </p:cNvSpPr>
          <p:nvPr>
            <p:ph idx="1"/>
          </p:nvPr>
        </p:nvSpPr>
        <p:spPr/>
        <p:txBody>
          <a:bodyPr/>
          <a:lstStyle/>
          <a:p>
            <a:endParaRPr 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8AC70B62-5E95-B54A-9C57-0A33B9D342FD}"/>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Gotlib. ASH 2021. Abstr 385.</a:t>
            </a:r>
          </a:p>
        </p:txBody>
      </p:sp>
      <p:graphicFrame>
        <p:nvGraphicFramePr>
          <p:cNvPr id="14" name="Group 3">
            <a:extLst>
              <a:ext uri="{FF2B5EF4-FFF2-40B4-BE49-F238E27FC236}">
                <a16:creationId xmlns:a16="http://schemas.microsoft.com/office/drawing/2014/main" id="{B8CCF341-9818-DC45-A9A4-EEB30E9B0A14}"/>
              </a:ext>
            </a:extLst>
          </p:cNvPr>
          <p:cNvGraphicFramePr>
            <a:graphicFrameLocks/>
          </p:cNvGraphicFramePr>
          <p:nvPr>
            <p:extLst>
              <p:ext uri="{D42A27DB-BD31-4B8C-83A1-F6EECF244321}">
                <p14:modId xmlns:p14="http://schemas.microsoft.com/office/powerpoint/2010/main" val="584038117"/>
              </p:ext>
            </p:extLst>
          </p:nvPr>
        </p:nvGraphicFramePr>
        <p:xfrm>
          <a:off x="719138" y="1267072"/>
          <a:ext cx="10763250" cy="4907328"/>
        </p:xfrm>
        <a:graphic>
          <a:graphicData uri="http://schemas.openxmlformats.org/drawingml/2006/table">
            <a:tbl>
              <a:tblPr/>
              <a:tblGrid>
                <a:gridCol w="6719472">
                  <a:extLst>
                    <a:ext uri="{9D8B030D-6E8A-4147-A177-3AD203B41FA5}">
                      <a16:colId xmlns:a16="http://schemas.microsoft.com/office/drawing/2014/main" val="20000"/>
                    </a:ext>
                  </a:extLst>
                </a:gridCol>
                <a:gridCol w="4043778">
                  <a:extLst>
                    <a:ext uri="{9D8B030D-6E8A-4147-A177-3AD203B41FA5}">
                      <a16:colId xmlns:a16="http://schemas.microsoft.com/office/drawing/2014/main" val="20001"/>
                    </a:ext>
                  </a:extLst>
                </a:gridCol>
              </a:tblGrid>
              <a:tr h="3091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Disease Presentation,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08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BM involvement by lineage (per CRC)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morphological evidence of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Myeloid neoplasm</a:t>
                      </a:r>
                    </a:p>
                    <a:p>
                      <a:pPr marL="517525" marR="0" lvl="1" indent="-173038" algn="l" defTabSz="914400" rtl="0" eaLnBrk="1" fontAlgn="base" latinLnBrk="0" hangingPunct="1">
                        <a:lnSpc>
                          <a:spcPct val="100000"/>
                        </a:lnSpc>
                        <a:spcBef>
                          <a:spcPct val="0"/>
                        </a:spcBef>
                        <a:spcAft>
                          <a:spcPct val="0"/>
                        </a:spcAft>
                        <a:buClr>
                          <a:srgbClr val="000000"/>
                        </a:buClr>
                        <a:buSzPct val="100000"/>
                        <a:buFontTx/>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CP (MPN, n = 16; MDS/MPN, n = 4)</a:t>
                      </a:r>
                    </a:p>
                    <a:p>
                      <a:pPr marL="517525" marR="0" lvl="1" indent="-173038" algn="l" defTabSz="914400" rtl="0" eaLnBrk="1" fontAlgn="base" latinLnBrk="0" hangingPunct="1">
                        <a:lnSpc>
                          <a:spcPct val="100000"/>
                        </a:lnSpc>
                        <a:spcBef>
                          <a:spcPct val="0"/>
                        </a:spcBef>
                        <a:spcAft>
                          <a:spcPct val="0"/>
                        </a:spcAft>
                        <a:buClr>
                          <a:srgbClr val="000000"/>
                        </a:buClr>
                        <a:buSzPct val="100000"/>
                        <a:buFontTx/>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BP (AML, n =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Lymphoid neoplasm</a:t>
                      </a:r>
                    </a:p>
                    <a:p>
                      <a:pPr marL="517525" marR="0" lvl="1" indent="-173038" algn="l" defTabSz="914400" rtl="0" eaLnBrk="1" fontAlgn="base" latinLnBrk="0" hangingPunct="1">
                        <a:lnSpc>
                          <a:spcPct val="100000"/>
                        </a:lnSpc>
                        <a:spcBef>
                          <a:spcPct val="0"/>
                        </a:spcBef>
                        <a:spcAft>
                          <a:spcPct val="0"/>
                        </a:spcAft>
                        <a:buClr>
                          <a:srgbClr val="000000"/>
                        </a:buClr>
                        <a:buSzPct val="100000"/>
                        <a:buFontTx/>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BP (B-ALL, n =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Mixed-phenotype neoplasm</a:t>
                      </a:r>
                    </a:p>
                    <a:p>
                      <a:pPr marL="517525" marR="0" lvl="1" indent="-173038" algn="l" defTabSz="914400" rtl="0" eaLnBrk="1" fontAlgn="base" latinLnBrk="0" hangingPunct="1">
                        <a:lnSpc>
                          <a:spcPct val="100000"/>
                        </a:lnSpc>
                        <a:spcBef>
                          <a:spcPct val="0"/>
                        </a:spcBef>
                        <a:spcAft>
                          <a:spcPct val="0"/>
                        </a:spcAft>
                        <a:buClr>
                          <a:srgbClr val="000000"/>
                        </a:buClr>
                        <a:buSzPct val="100000"/>
                        <a:buFontTx/>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BP (MPAL, n =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08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Presentation category (BM and/or EMD involvement; per CRC)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CP only (no EMD)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BP disease (EMD represents a BP component</a:t>
                      </a:r>
                    </a:p>
                    <a:p>
                      <a:pPr marL="517525" marR="0" lvl="1" indent="-173038" algn="l" defTabSz="914400" rtl="0" eaLnBrk="1" fontAlgn="base" latinLnBrk="0" hangingPunct="1">
                        <a:lnSpc>
                          <a:spcPct val="100000"/>
                        </a:lnSpc>
                        <a:spcBef>
                          <a:spcPct val="0"/>
                        </a:spcBef>
                        <a:spcAft>
                          <a:spcPct val="0"/>
                        </a:spcAft>
                        <a:buClr>
                          <a:srgbClr val="000000"/>
                        </a:buClr>
                        <a:buSzPct val="100000"/>
                        <a:buFontTx/>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CP with EMD</a:t>
                      </a:r>
                    </a:p>
                    <a:p>
                      <a:pPr marL="517525" marR="0" lvl="1" indent="-173038" algn="l" defTabSz="914400" rtl="0" eaLnBrk="1" fontAlgn="base" latinLnBrk="0" hangingPunct="1">
                        <a:lnSpc>
                          <a:spcPct val="100000"/>
                        </a:lnSpc>
                        <a:spcBef>
                          <a:spcPct val="0"/>
                        </a:spcBef>
                        <a:spcAft>
                          <a:spcPct val="0"/>
                        </a:spcAft>
                        <a:buClr>
                          <a:srgbClr val="000000"/>
                        </a:buClr>
                        <a:buSzPct val="100000"/>
                        <a:buFontTx/>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BP without EMD</a:t>
                      </a:r>
                    </a:p>
                    <a:p>
                      <a:pPr marL="517525" marR="0" lvl="1" indent="-173038" algn="l" defTabSz="914400" rtl="0" eaLnBrk="1" fontAlgn="base" latinLnBrk="0" hangingPunct="1">
                        <a:lnSpc>
                          <a:spcPct val="100000"/>
                        </a:lnSpc>
                        <a:spcBef>
                          <a:spcPct val="0"/>
                        </a:spcBef>
                        <a:spcAft>
                          <a:spcPct val="0"/>
                        </a:spcAft>
                        <a:buClr>
                          <a:srgbClr val="000000"/>
                        </a:buClr>
                        <a:buSzPct val="100000"/>
                        <a:buFontTx/>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BP with EMD</a:t>
                      </a:r>
                    </a:p>
                    <a:p>
                      <a:pPr marL="517525" marR="0" lvl="1" indent="-173038" algn="l" defTabSz="914400" rtl="0" eaLnBrk="1" fontAlgn="base" latinLnBrk="0" hangingPunct="1">
                        <a:lnSpc>
                          <a:spcPct val="100000"/>
                        </a:lnSpc>
                        <a:spcBef>
                          <a:spcPct val="0"/>
                        </a:spcBef>
                        <a:spcAft>
                          <a:spcPct val="0"/>
                        </a:spcAft>
                        <a:buClr>
                          <a:srgbClr val="000000"/>
                        </a:buClr>
                        <a:buSzPct val="100000"/>
                        <a:buFontTx/>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EMD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Treated MLN without morphologic evidence of BM or EMD involvement (persistent 8p11 translocation and/or </a:t>
                      </a: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FGFR</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rearrangement)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0880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FIGHT-203: </a:t>
            </a:r>
            <a:r>
              <a:rPr lang="en-US" dirty="0"/>
              <a:t>Response Rates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F07A5988-F9A1-4144-9C3D-9A76881B6DCE}"/>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Gotlib. ASH 2021. Abstr 385.</a:t>
            </a:r>
          </a:p>
        </p:txBody>
      </p:sp>
      <p:graphicFrame>
        <p:nvGraphicFramePr>
          <p:cNvPr id="12" name="Group 3">
            <a:extLst>
              <a:ext uri="{FF2B5EF4-FFF2-40B4-BE49-F238E27FC236}">
                <a16:creationId xmlns:a16="http://schemas.microsoft.com/office/drawing/2014/main" id="{3701E817-D487-AA43-88F3-C424375248D6}"/>
              </a:ext>
            </a:extLst>
          </p:cNvPr>
          <p:cNvGraphicFramePr>
            <a:graphicFrameLocks/>
          </p:cNvGraphicFramePr>
          <p:nvPr>
            <p:extLst>
              <p:ext uri="{D42A27DB-BD31-4B8C-83A1-F6EECF244321}">
                <p14:modId xmlns:p14="http://schemas.microsoft.com/office/powerpoint/2010/main" val="2356514803"/>
              </p:ext>
            </p:extLst>
          </p:nvPr>
        </p:nvGraphicFramePr>
        <p:xfrm>
          <a:off x="719324" y="1600200"/>
          <a:ext cx="10763064" cy="2743248"/>
        </p:xfrm>
        <a:graphic>
          <a:graphicData uri="http://schemas.openxmlformats.org/drawingml/2006/table">
            <a:tbl>
              <a:tblPr/>
              <a:tblGrid>
                <a:gridCol w="3599398">
                  <a:extLst>
                    <a:ext uri="{9D8B030D-6E8A-4147-A177-3AD203B41FA5}">
                      <a16:colId xmlns:a16="http://schemas.microsoft.com/office/drawing/2014/main" val="20000"/>
                    </a:ext>
                  </a:extLst>
                </a:gridCol>
                <a:gridCol w="3581833">
                  <a:extLst>
                    <a:ext uri="{9D8B030D-6E8A-4147-A177-3AD203B41FA5}">
                      <a16:colId xmlns:a16="http://schemas.microsoft.com/office/drawing/2014/main" val="20001"/>
                    </a:ext>
                  </a:extLst>
                </a:gridCol>
                <a:gridCol w="3581833">
                  <a:extLst>
                    <a:ext uri="{9D8B030D-6E8A-4147-A177-3AD203B41FA5}">
                      <a16:colId xmlns:a16="http://schemas.microsoft.com/office/drawing/2014/main" val="4188382738"/>
                    </a:ext>
                  </a:extLst>
                </a:gridCol>
              </a:tblGrid>
              <a:tr h="321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Complete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Complete Cytogenetic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45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Investigator-assessed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CP disease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BP component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Treated MLN*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20/31 (64.5)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15/18 (83.3)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5/13 (38.5)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24/33 (72.7)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14/18 (77.8)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8/13 (61.5)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45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CRC assessed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CP disease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BP component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Treated MLN*</a:t>
                      </a:r>
                      <a:endParaRPr kumimoji="0" lang="en-US" sz="18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24/31 (77.4)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16/18 (88.9)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8/13 (61.5)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25/33 (75.8)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16/18 (88.9)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7/13 (53.8)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86CCF30E-F791-7444-9274-8C969791010E}"/>
              </a:ext>
            </a:extLst>
          </p:cNvPr>
          <p:cNvSpPr txBox="1"/>
          <p:nvPr/>
        </p:nvSpPr>
        <p:spPr bwMode="auto">
          <a:xfrm>
            <a:off x="609944" y="4343448"/>
            <a:ext cx="82528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*Persistent cytogenetic abnormality but no morphologic evidence of disease.</a:t>
            </a:r>
          </a:p>
        </p:txBody>
      </p:sp>
      <p:sp>
        <p:nvSpPr>
          <p:cNvPr id="10" name="TextBox 9">
            <a:extLst>
              <a:ext uri="{FF2B5EF4-FFF2-40B4-BE49-F238E27FC236}">
                <a16:creationId xmlns:a16="http://schemas.microsoft.com/office/drawing/2014/main" id="{260E579E-C148-41F0-B96A-F3ACED555748}"/>
              </a:ext>
            </a:extLst>
          </p:cNvPr>
          <p:cNvSpPr txBox="1"/>
          <p:nvPr/>
        </p:nvSpPr>
        <p:spPr bwMode="auto">
          <a:xfrm>
            <a:off x="609758" y="4638267"/>
            <a:ext cx="1097137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indent="-342900">
              <a:buFont typeface="Wingdings" panose="05000000000000000000" pitchFamily="2" charset="2"/>
              <a:buChar char="§"/>
            </a:pPr>
            <a:r>
              <a:rPr lang="en-US" sz="2400" b="0" dirty="0">
                <a:solidFill>
                  <a:schemeClr val="bg1"/>
                </a:solidFill>
                <a:latin typeface="Calibri" panose="020F0502020204030204" pitchFamily="34" charset="0"/>
                <a:cs typeface="Calibri" panose="020F0502020204030204" pitchFamily="34" charset="0"/>
              </a:rPr>
              <a:t>Among 18 patients with CP disease only, ongoing responses reported in 12 patients at the time of data cutoff (range: 25.6 - 130.6 weeks)</a:t>
            </a:r>
          </a:p>
          <a:p>
            <a:pPr marL="342900" indent="-342900">
              <a:buFont typeface="Wingdings" panose="05000000000000000000" pitchFamily="2" charset="2"/>
              <a:buChar char="§"/>
            </a:pPr>
            <a:r>
              <a:rPr lang="en-US" sz="2400" b="0" dirty="0">
                <a:solidFill>
                  <a:schemeClr val="bg1"/>
                </a:solidFill>
                <a:latin typeface="Calibri" panose="020F0502020204030204" pitchFamily="34" charset="0"/>
                <a:cs typeface="Calibri" panose="020F0502020204030204" pitchFamily="34" charset="0"/>
              </a:rPr>
              <a:t>Among 11 patients with BP disease and response assessments, ongoing responses reported in 2 patients at the time of data cutoff (8.3 and 177.1 weeks)</a:t>
            </a:r>
          </a:p>
        </p:txBody>
      </p:sp>
    </p:spTree>
    <p:extLst>
      <p:ext uri="{BB962C8B-B14F-4D97-AF65-F5344CB8AC3E}">
        <p14:creationId xmlns:p14="http://schemas.microsoft.com/office/powerpoint/2010/main" val="2008808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FIGHT-203: </a:t>
            </a:r>
            <a:r>
              <a:rPr lang="en-US" dirty="0"/>
              <a:t>Treatment-Emergent AEs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D36F1556-05A8-9B4F-8E18-FBD586187874}"/>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Gotlib. ASH 2021. Abstr 385.</a:t>
            </a:r>
          </a:p>
        </p:txBody>
      </p:sp>
      <p:graphicFrame>
        <p:nvGraphicFramePr>
          <p:cNvPr id="12" name="Group 3">
            <a:extLst>
              <a:ext uri="{FF2B5EF4-FFF2-40B4-BE49-F238E27FC236}">
                <a16:creationId xmlns:a16="http://schemas.microsoft.com/office/drawing/2014/main" id="{AA7C9B88-BB68-D445-A833-B1F858F21444}"/>
              </a:ext>
            </a:extLst>
          </p:cNvPr>
          <p:cNvGraphicFramePr>
            <a:graphicFrameLocks/>
          </p:cNvGraphicFramePr>
          <p:nvPr>
            <p:extLst>
              <p:ext uri="{D42A27DB-BD31-4B8C-83A1-F6EECF244321}">
                <p14:modId xmlns:p14="http://schemas.microsoft.com/office/powerpoint/2010/main" val="1557506665"/>
              </p:ext>
            </p:extLst>
          </p:nvPr>
        </p:nvGraphicFramePr>
        <p:xfrm>
          <a:off x="719138" y="1583371"/>
          <a:ext cx="5301339" cy="4602560"/>
        </p:xfrm>
        <a:graphic>
          <a:graphicData uri="http://schemas.openxmlformats.org/drawingml/2006/table">
            <a:tbl>
              <a:tblPr/>
              <a:tblGrid>
                <a:gridCol w="3149441">
                  <a:extLst>
                    <a:ext uri="{9D8B030D-6E8A-4147-A177-3AD203B41FA5}">
                      <a16:colId xmlns:a16="http://schemas.microsoft.com/office/drawing/2014/main" val="20000"/>
                    </a:ext>
                  </a:extLst>
                </a:gridCol>
                <a:gridCol w="1134533">
                  <a:extLst>
                    <a:ext uri="{9D8B030D-6E8A-4147-A177-3AD203B41FA5}">
                      <a16:colId xmlns:a16="http://schemas.microsoft.com/office/drawing/2014/main" val="20001"/>
                    </a:ext>
                  </a:extLst>
                </a:gridCol>
                <a:gridCol w="1017365">
                  <a:extLst>
                    <a:ext uri="{9D8B030D-6E8A-4147-A177-3AD203B41FA5}">
                      <a16:colId xmlns:a16="http://schemas.microsoft.com/office/drawing/2014/main" val="4188382738"/>
                    </a:ext>
                  </a:extLst>
                </a:gridCol>
              </a:tblGrid>
              <a:tr h="19171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171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270725996"/>
                  </a:ext>
                </a:extLst>
              </a:tr>
              <a:tr h="1917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099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Neutropenia</a:t>
                      </a:r>
                      <a:endPar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464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Nonhematologic (in ≥20%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Hyperphosphatemia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Alopecia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Stomatitis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Dry mouth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Blood alkaline phosphatase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Dry eye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14830848"/>
                  </a:ext>
                </a:extLst>
              </a:tr>
            </a:tbl>
          </a:graphicData>
        </a:graphic>
      </p:graphicFrame>
      <p:graphicFrame>
        <p:nvGraphicFramePr>
          <p:cNvPr id="13" name="Group 3">
            <a:extLst>
              <a:ext uri="{FF2B5EF4-FFF2-40B4-BE49-F238E27FC236}">
                <a16:creationId xmlns:a16="http://schemas.microsoft.com/office/drawing/2014/main" id="{36C771EE-6540-3B40-99D7-D3AA95CBD5C3}"/>
              </a:ext>
            </a:extLst>
          </p:cNvPr>
          <p:cNvGraphicFramePr>
            <a:graphicFrameLocks/>
          </p:cNvGraphicFramePr>
          <p:nvPr>
            <p:extLst>
              <p:ext uri="{D42A27DB-BD31-4B8C-83A1-F6EECF244321}">
                <p14:modId xmlns:p14="http://schemas.microsoft.com/office/powerpoint/2010/main" val="3894972351"/>
              </p:ext>
            </p:extLst>
          </p:nvPr>
        </p:nvGraphicFramePr>
        <p:xfrm>
          <a:off x="6171525" y="1595381"/>
          <a:ext cx="5301340" cy="4419648"/>
        </p:xfrm>
        <a:graphic>
          <a:graphicData uri="http://schemas.openxmlformats.org/drawingml/2006/table">
            <a:tbl>
              <a:tblPr/>
              <a:tblGrid>
                <a:gridCol w="2637978">
                  <a:extLst>
                    <a:ext uri="{9D8B030D-6E8A-4147-A177-3AD203B41FA5}">
                      <a16:colId xmlns:a16="http://schemas.microsoft.com/office/drawing/2014/main" val="20000"/>
                    </a:ext>
                  </a:extLst>
                </a:gridCol>
                <a:gridCol w="1331681">
                  <a:extLst>
                    <a:ext uri="{9D8B030D-6E8A-4147-A177-3AD203B41FA5}">
                      <a16:colId xmlns:a16="http://schemas.microsoft.com/office/drawing/2014/main" val="20001"/>
                    </a:ext>
                  </a:extLst>
                </a:gridCol>
                <a:gridCol w="1331681">
                  <a:extLst>
                    <a:ext uri="{9D8B030D-6E8A-4147-A177-3AD203B41FA5}">
                      <a16:colId xmlns:a16="http://schemas.microsoft.com/office/drawing/2014/main" val="4188382738"/>
                    </a:ext>
                  </a:extLst>
                </a:gridCol>
              </a:tblGrid>
              <a:tr h="31340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340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270725996"/>
                  </a:ext>
                </a:extLst>
              </a:tr>
              <a:tr h="35042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Nonhematologic (continued)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Epistaxis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Pain in extremity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Asthenia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Decreased appetite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Dyspepsia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Abdominal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Back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Dizziness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Dry skin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Edema peripheral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Vision blurred</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4" name="TextBox 3">
            <a:extLst>
              <a:ext uri="{FF2B5EF4-FFF2-40B4-BE49-F238E27FC236}">
                <a16:creationId xmlns:a16="http://schemas.microsoft.com/office/drawing/2014/main" id="{7A36B8B3-9F92-1C4C-9C09-79C575FA9086}"/>
              </a:ext>
            </a:extLst>
          </p:cNvPr>
          <p:cNvSpPr txBox="1"/>
          <p:nvPr/>
        </p:nvSpPr>
        <p:spPr bwMode="auto">
          <a:xfrm>
            <a:off x="627698" y="6185153"/>
            <a:ext cx="102528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*TEAEs led to discontinuation in 4 patients: cardiac failure, multiple organ dysfunction, increased blood alkaline phosphatase, calciphylaxis.</a:t>
            </a:r>
          </a:p>
        </p:txBody>
      </p:sp>
    </p:spTree>
    <p:extLst>
      <p:ext uri="{BB962C8B-B14F-4D97-AF65-F5344CB8AC3E}">
        <p14:creationId xmlns:p14="http://schemas.microsoft.com/office/powerpoint/2010/main" val="3276287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FIGHT-203: </a:t>
            </a:r>
            <a:r>
              <a:rPr lang="en-US" dirty="0"/>
              <a:t>Conclusions</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p:txBody>
          <a:bodyPr/>
          <a:lstStyle/>
          <a:p>
            <a:r>
              <a:rPr lang="en-US" dirty="0"/>
              <a:t>In patients with MLN</a:t>
            </a:r>
            <a:r>
              <a:rPr lang="en-US" i="1" baseline="30000" dirty="0"/>
              <a:t>FGFR1</a:t>
            </a:r>
            <a:r>
              <a:rPr lang="en-US" dirty="0"/>
              <a:t>, pemigatinib produced high and durable response rates despite extensive use of prior treatment or HSCT</a:t>
            </a:r>
          </a:p>
          <a:p>
            <a:pPr lvl="1"/>
            <a:r>
              <a:rPr lang="en-US" dirty="0"/>
              <a:t>Investigator-assessed CR: 64.5%; CCyR: 72.7%</a:t>
            </a:r>
          </a:p>
          <a:p>
            <a:pPr lvl="1"/>
            <a:r>
              <a:rPr lang="en-US" dirty="0"/>
              <a:t>CRC-assessed CR: 72.7%; CCyR: 75.8%</a:t>
            </a:r>
          </a:p>
          <a:p>
            <a:pPr lvl="2"/>
            <a:r>
              <a:rPr lang="en-US" dirty="0"/>
              <a:t>Responses less frequent and durable in patients in blast vs chronic phase</a:t>
            </a:r>
          </a:p>
          <a:p>
            <a:r>
              <a:rPr lang="en-US" dirty="0"/>
              <a:t>Median DoR not reached</a:t>
            </a:r>
          </a:p>
          <a:p>
            <a:r>
              <a:rPr lang="en-US" dirty="0"/>
              <a:t>Safety comparable to previous data on FGFR inhibition</a:t>
            </a:r>
          </a:p>
          <a:p>
            <a:r>
              <a:rPr lang="en-US" dirty="0"/>
              <a:t>Investigators conclude pemigatinib may be an effective treatment option for patients with MLN</a:t>
            </a:r>
            <a:r>
              <a:rPr lang="en-US" i="1" baseline="30000" dirty="0"/>
              <a:t>FGFR1</a:t>
            </a:r>
            <a:r>
              <a:rPr lang="en-US" dirty="0"/>
              <a:t> ineligible for or awaiting HSCT</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0ACDA97D-4712-CD4E-B5B1-3ED648963C5E}"/>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Gotlib. ASH 2021. Abstr 385.</a:t>
            </a:r>
          </a:p>
        </p:txBody>
      </p:sp>
    </p:spTree>
    <p:extLst>
      <p:ext uri="{BB962C8B-B14F-4D97-AF65-F5344CB8AC3E}">
        <p14:creationId xmlns:p14="http://schemas.microsoft.com/office/powerpoint/2010/main" val="32803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0"/>
          </p:nvPr>
        </p:nvSpPr>
        <p:spPr>
          <a:xfrm>
            <a:off x="659777" y="4894040"/>
            <a:ext cx="10822425" cy="1674813"/>
          </a:xfrm>
        </p:spPr>
        <p:txBody>
          <a:bodyPr/>
          <a:lstStyle/>
          <a:p>
            <a:r>
              <a:rPr lang="en-US" sz="2400" dirty="0">
                <a:solidFill>
                  <a:srgbClr val="E1471D"/>
                </a:solidFill>
                <a:hlinkClick r:id="rId3"/>
              </a:rPr>
              <a:t>clinicaloptions.com/oncology</a:t>
            </a:r>
            <a:endParaRPr lang="en-US" sz="2400" dirty="0">
              <a:solidFill>
                <a:srgbClr val="E1471D"/>
              </a:solidFill>
            </a:endParaRPr>
          </a:p>
          <a:p>
            <a:endParaRPr lang="en-US" sz="240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10000"/>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Acute and chronic leukemias </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Lymphomas and chronic lymphocytic leukemia</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Myelodysplastic syndromes and myeloproliferative neoplasms</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Myeloma</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Nonmalignant hematology</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37FB0377423C5A40AA44890788A57C2B" ma:contentTypeVersion="1" ma:contentTypeDescription="Create a new document." ma:contentTypeScope="" ma:versionID="dc6c468fcd6c0714e274b1c3e54c3abd">
  <xsd:schema xmlns:xsd="http://www.w3.org/2001/XMLSchema" xmlns:xs="http://www.w3.org/2001/XMLSchema" xmlns:p="http://schemas.microsoft.com/office/2006/metadata/properties" xmlns:ns2="d54cbe69-32bd-412a-b004-9152f949605e" xmlns:ns3="33db2ff0-f96f-48ab-b51f-aa24e64ace37" targetNamespace="http://schemas.microsoft.com/office/2006/metadata/properties" ma:root="true" ma:fieldsID="288677f8ba216f6b6e5b91f69835c9c9" ns2:_="" ns3:_="">
    <xsd:import namespace="d54cbe69-32bd-412a-b004-9152f949605e"/>
    <xsd:import namespace="33db2ff0-f96f-48ab-b51f-aa24e64ace3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3db2ff0-f96f-48ab-b51f-aa24e64ace3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56M7VY3CDVN5-1380190157-2</_dlc_DocId>
    <_dlc_DocIdUrl xmlns="d54cbe69-32bd-412a-b004-9152f949605e">
      <Url>https://intranet.clinicaloptions.com/mews/oncology/ONC_2021_ASH_CF_(PRP4549)/MDS_MPN_385_Gotlib/_layouts/15/DocIdRedir.aspx?ID=56M7VY3CDVN5-1380190157-2</Url>
      <Description>56M7VY3CDVN5-1380190157-2</Description>
    </_dlc_DocIdUrl>
    <Document_x0020_Category xmlns="33db2ff0-f96f-48ab-b51f-aa24e64ace37">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0E5FDE14-B1F7-4F2A-8264-5189873095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3db2ff0-f96f-48ab-b51f-aa24e64ace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www.w3.org/XML/1998/namespace"/>
    <ds:schemaRef ds:uri="http://schemas.openxmlformats.org/package/2006/metadata/core-properties"/>
    <ds:schemaRef ds:uri="http://purl.org/dc/elements/1.1/"/>
    <ds:schemaRef ds:uri="http://schemas.microsoft.com/office/2006/metadata/properties"/>
    <ds:schemaRef ds:uri="d54cbe69-32bd-412a-b004-9152f949605e"/>
    <ds:schemaRef ds:uri="http://schemas.microsoft.com/office/2006/documentManagement/types"/>
    <ds:schemaRef ds:uri="http://purl.org/dc/dcmitype/"/>
    <ds:schemaRef ds:uri="http://schemas.microsoft.com/office/infopath/2007/PartnerControls"/>
    <ds:schemaRef ds:uri="33db2ff0-f96f-48ab-b51f-aa24e64ace37"/>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6086</TotalTime>
  <Words>1765</Words>
  <Application>Microsoft Office PowerPoint</Application>
  <PresentationFormat>Widescreen</PresentationFormat>
  <Paragraphs>282</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Roboto</vt:lpstr>
      <vt:lpstr>Times</vt:lpstr>
      <vt:lpstr>Wingdings</vt:lpstr>
      <vt:lpstr>5_2017_HTAA_Diabetes</vt:lpstr>
      <vt:lpstr>FIGHT-203: Phase II Trial of Pemigatinib in Patients With Myeloid/Lymphoid Neoplasms With FGFR1 Rearrangement</vt:lpstr>
      <vt:lpstr>About These Slides</vt:lpstr>
      <vt:lpstr>FIGHT-203: Background</vt:lpstr>
      <vt:lpstr>FIGHT-203: Study Design</vt:lpstr>
      <vt:lpstr>FIGHT-203: Baseline Characteristics</vt:lpstr>
      <vt:lpstr>FIGHT-203: Disease Presentation at Baseline</vt:lpstr>
      <vt:lpstr>FIGHT-203: Response Rates</vt:lpstr>
      <vt:lpstr>FIGHT-203: Treatment-Emergent AEs</vt:lpstr>
      <vt:lpstr>FIGHT-203: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FIGHT-203: Phase II Trial of Pemigatinib in Patients With Myeloid/Lymphoid Neoplasms With FGFR1 Rearrangement</dc:title>
  <dc:creator>Preferred User</dc:creator>
  <cp:lastModifiedBy>nkolenko@clinicaloptions.com</cp:lastModifiedBy>
  <cp:revision>615</cp:revision>
  <cp:lastPrinted>2016-09-26T20:21:49Z</cp:lastPrinted>
  <dcterms:created xsi:type="dcterms:W3CDTF">2005-05-27T15:08:01Z</dcterms:created>
  <dcterms:modified xsi:type="dcterms:W3CDTF">2021-12-14T20:45:39Z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cefdf7a6-5fb6-466a-bd20-d1bc30fed98d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0x01010037FB0377423C5A40AA44890788A57C2B</vt:lpwstr>
  </property>
</Properties>
</file>