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6"/>
  </p:notesMasterIdLst>
  <p:sldIdLst>
    <p:sldId id="321" r:id="rId6"/>
    <p:sldId id="308" r:id="rId7"/>
    <p:sldId id="543" r:id="rId8"/>
    <p:sldId id="549" r:id="rId9"/>
    <p:sldId id="544" r:id="rId10"/>
    <p:sldId id="545" r:id="rId11"/>
    <p:sldId id="551" r:id="rId12"/>
    <p:sldId id="550" r:id="rId13"/>
    <p:sldId id="548" r:id="rId14"/>
    <p:sldId id="31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24" userDrawn="1">
          <p15:clr>
            <a:srgbClr val="A4A3A4"/>
          </p15:clr>
        </p15:guide>
        <p15:guide id="2" orient="horz" pos="144" userDrawn="1">
          <p15:clr>
            <a:srgbClr val="A4A3A4"/>
          </p15:clr>
        </p15:guide>
        <p15:guide id="3" orient="horz" pos="266" userDrawn="1">
          <p15:clr>
            <a:srgbClr val="A4A3A4"/>
          </p15:clr>
        </p15:guide>
        <p15:guide id="4" orient="horz" pos="1008" userDrawn="1">
          <p15:clr>
            <a:srgbClr val="A4A3A4"/>
          </p15:clr>
        </p15:guide>
        <p15:guide id="5" orient="horz" pos="4147" userDrawn="1">
          <p15:clr>
            <a:srgbClr val="A4A3A4"/>
          </p15:clr>
        </p15:guide>
        <p15:guide id="6" orient="horz" pos="3895" userDrawn="1">
          <p15:clr>
            <a:srgbClr val="A4A3A4"/>
          </p15:clr>
        </p15:guide>
        <p15:guide id="7" orient="horz" pos="4032" userDrawn="1">
          <p15:clr>
            <a:srgbClr val="A4A3A4"/>
          </p15:clr>
        </p15:guide>
        <p15:guide id="8" pos="454" userDrawn="1">
          <p15:clr>
            <a:srgbClr val="A4A3A4"/>
          </p15:clr>
        </p15:guide>
        <p15:guide id="9" pos="3840" userDrawn="1">
          <p15:clr>
            <a:srgbClr val="A4A3A4"/>
          </p15:clr>
        </p15:guide>
        <p15:guide id="10" pos="7402" userDrawn="1">
          <p15:clr>
            <a:srgbClr val="A4A3A4"/>
          </p15:clr>
        </p15:guide>
        <p15:guide id="11" pos="722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Gordon Kelley" initials="GK" lastIdx="7" clrIdx="7">
    <p:extLst>
      <p:ext uri="{19B8F6BF-5375-455C-9EA6-DF929625EA0E}">
        <p15:presenceInfo xmlns:p15="http://schemas.microsoft.com/office/powerpoint/2012/main" userId="S::gkelley@clinicaloptions.com::7e3d11cf-7436-4611-80d7-51121a63678e" providerId="AD"/>
      </p:ext>
    </p:extLst>
  </p:cmAuthor>
  <p:cmAuthor id="2" name=" " initials="MAC" lastIdx="11" clrIdx="1"/>
  <p:cmAuthor id="9" name="CLINICALOPTIONS\mbecker" initials="C" lastIdx="4" clrIdx="8">
    <p:extLst>
      <p:ext uri="{19B8F6BF-5375-455C-9EA6-DF929625EA0E}">
        <p15:presenceInfo xmlns:p15="http://schemas.microsoft.com/office/powerpoint/2012/main" userId="CLINICALOPTIONS\mbecker" providerId="None"/>
      </p:ext>
    </p:extLst>
  </p:cmAuthor>
  <p:cmAuthor id="3" name="Andrew Bowser" initials="AB" lastIdx="1" clrIdx="2"/>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2"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05D004-61D6-41FE-9947-1D6BC5C70FF5}" v="23" dt="2022-06-09T12:46:32.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pos="324"/>
        <p:guide orient="horz" pos="144"/>
        <p:guide orient="horz" pos="266"/>
        <p:guide orient="horz" pos="1008"/>
        <p:guide orient="horz" pos="4147"/>
        <p:guide orient="horz" pos="3895"/>
        <p:guide orient="horz" pos="4032"/>
        <p:guide pos="454"/>
        <p:guide pos="3840"/>
        <p:guide pos="7402"/>
        <p:guide pos="7224"/>
      </p:guideLst>
    </p:cSldViewPr>
  </p:slideViewPr>
  <p:notesTextViewPr>
    <p:cViewPr>
      <p:scale>
        <a:sx n="125" d="100"/>
        <a:sy n="12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1430913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1672050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AUC, area under the curve; CPS, combined positive score; CT, chemotherapy; DoR, duration of response; ECOG, Eastern Cooperative Oncology Group; EuroQol EQ-5D-5L VAS, European Quality of Life 5-dimension, 5-level visual analogue scale; ORR, overall response rate; OS, overall survival; PFS, progression-free survival; PRO, patient-reported outcome; PS, performance status; RECIST, Response Evaluation Criteria in Solid Tumors.</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909036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ECOG, Eastern Cooperative Oncology Group; FIGO, International Federation of Gynecology and Obstetrics; NCCN, National Comprehensive Cancer Network; pembro, pembrolizumab; PS, performance status.</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729132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CRT, chemoradiotherapy; NR, not reached; OS, overall survival; pembro, pembrolizumab;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605891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CRT, chemoradiotherapy; OS, overall survival;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1595856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CRT, chemoradiotherapy; ORR, objective response rate; pembro, pembrolizumab.</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3130285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CRT, chemoradiotherapy; OS, overall survival; PFS, progression-free survival.</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277896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KEYNOTE-826: Subgroup Analysis of Pembrolizumab + Chemotherapy ± </a:t>
            </a:r>
            <a:br>
              <a:rPr lang="en-US" sz="4000" dirty="0"/>
            </a:br>
            <a:r>
              <a:rPr lang="en-US" sz="4000" dirty="0"/>
              <a:t>Bevacizumab in Persistent, Recurrent, or Metastatic Cervical Cancer</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67450"/>
            <a:ext cx="5952222" cy="43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Gilead Sciences Inc.; GlaxoSmithKline; Merck Sharp &amp; Dohme Corp.; and 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2022 ASCO Annual Meeting, June 3-7, 2022, Chicago, Illinois</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KEYNOTE-826: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Platinum-based chemotherapy is standard treatment for persistent, recurrent, metastatic cervical cancer</a:t>
            </a:r>
            <a:r>
              <a:rPr lang="en-US" altLang="en-US" sz="2400" baseline="30000" dirty="0"/>
              <a:t>1-3</a:t>
            </a:r>
          </a:p>
          <a:p>
            <a:pPr lvl="1"/>
            <a:r>
              <a:rPr lang="en-US" altLang="en-US" sz="2200" dirty="0"/>
              <a:t>Median OS in GOG 240 study of platinum, paclitaxel, and bevacizumab: 17.5 mo</a:t>
            </a:r>
            <a:r>
              <a:rPr lang="en-US" altLang="en-US" sz="2200" baseline="30000" dirty="0"/>
              <a:t>4</a:t>
            </a:r>
            <a:endParaRPr lang="en-US" altLang="en-US" sz="2200" dirty="0"/>
          </a:p>
          <a:p>
            <a:r>
              <a:rPr lang="en-US" altLang="en-US" sz="2400" dirty="0"/>
              <a:t>PD-1 inhibitor monotherapy demonstrated efficacy in previously treated cervical cancer</a:t>
            </a:r>
            <a:r>
              <a:rPr lang="en-US" altLang="en-US" sz="2400" baseline="30000" dirty="0"/>
              <a:t>5,6</a:t>
            </a:r>
            <a:endParaRPr lang="en-US" altLang="en-US" sz="2400" dirty="0"/>
          </a:p>
          <a:p>
            <a:r>
              <a:rPr lang="en-US" altLang="en-US" sz="2400" dirty="0"/>
              <a:t>KEYNOTE-826 showed that pembrolizumab + chemotherapy ± bevacizumab resulted in statistically significant, clinically meaningful PFS and OS improvements in patients with persistent, recurrent, or metastatic cervical cancer</a:t>
            </a:r>
            <a:r>
              <a:rPr lang="en-US" altLang="en-US" sz="2400" baseline="30000" dirty="0"/>
              <a:t>7</a:t>
            </a:r>
            <a:endParaRPr lang="en-US" altLang="en-US" sz="2400" dirty="0"/>
          </a:p>
          <a:p>
            <a:r>
              <a:rPr lang="en-US" altLang="en-US" sz="2400" dirty="0"/>
              <a:t>Current report describes efficacy outcomes in several key patient subgroups of KEYNOTE-826</a:t>
            </a:r>
            <a:r>
              <a:rPr lang="en-US" altLang="en-US" sz="2400" baseline="30000" dirty="0"/>
              <a:t>8</a:t>
            </a:r>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019583"/>
            <a:ext cx="7332755"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Monk. JCO. 2009;27:4649. 2. Marth. Ann Oncol. 2017;28:iv72. 3. NCCN. Clinical practice guidelines in oncology: cervical cancer. v.1.2021. nccn.org. 4. Tewari. NEJM. 2014;370:734. 5. Chung. JCO. 2019;37:1470.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6. Tewari. Ann Oncol. 2021;32:940. 7. Colombo. NEJM. 2021;385:1856. 8. Tewari. ASCO 2022. Abstr 5506.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KEYNOTE-826: Study Design</a:t>
            </a:r>
            <a:endParaRPr lang="en-US" altLang="en-US" dirty="0"/>
          </a:p>
        </p:txBody>
      </p:sp>
      <p:sp>
        <p:nvSpPr>
          <p:cNvPr id="5" name="Text Box 15">
            <a:extLst>
              <a:ext uri="{FF2B5EF4-FFF2-40B4-BE49-F238E27FC236}">
                <a16:creationId xmlns:a16="http://schemas.microsoft.com/office/drawing/2014/main" id="{EE9415AB-3955-CC72-ABCB-0F314A7F096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Tewari. ASCO 2022. Abstr 5506.</a:t>
            </a:r>
            <a:endParaRPr lang="en-US" altLang="en-US" sz="1200" b="0" dirty="0">
              <a:solidFill>
                <a:schemeClr val="bg2"/>
              </a:solidFill>
              <a:latin typeface="Calibri" panose="020F0502020204030204" pitchFamily="34" charset="0"/>
            </a:endParaRPr>
          </a:p>
        </p:txBody>
      </p:sp>
      <p:sp>
        <p:nvSpPr>
          <p:cNvPr id="4" name="Content Placeholder 21">
            <a:extLst>
              <a:ext uri="{FF2B5EF4-FFF2-40B4-BE49-F238E27FC236}">
                <a16:creationId xmlns:a16="http://schemas.microsoft.com/office/drawing/2014/main" id="{5E3EBC9B-A5EC-BE58-00B4-A082C44A76C5}"/>
              </a:ext>
            </a:extLst>
          </p:cNvPr>
          <p:cNvSpPr txBox="1">
            <a:spLocks/>
          </p:cNvSpPr>
          <p:nvPr/>
        </p:nvSpPr>
        <p:spPr>
          <a:xfrm>
            <a:off x="604674" y="1500186"/>
            <a:ext cx="10877529" cy="32313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International, randomized, double-blind phase III trial</a:t>
            </a:r>
          </a:p>
        </p:txBody>
      </p:sp>
      <p:sp>
        <p:nvSpPr>
          <p:cNvPr id="6" name="Rectangle 49">
            <a:extLst>
              <a:ext uri="{FF2B5EF4-FFF2-40B4-BE49-F238E27FC236}">
                <a16:creationId xmlns:a16="http://schemas.microsoft.com/office/drawing/2014/main" id="{F0D7923A-CE6F-A9E0-40E7-4AC0431CA379}"/>
              </a:ext>
            </a:extLst>
          </p:cNvPr>
          <p:cNvSpPr>
            <a:spLocks noChangeArrowheads="1"/>
          </p:cNvSpPr>
          <p:nvPr/>
        </p:nvSpPr>
        <p:spPr bwMode="auto">
          <a:xfrm>
            <a:off x="3928665" y="2638422"/>
            <a:ext cx="3333809" cy="104271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Pembrolizumab</a:t>
            </a:r>
            <a:r>
              <a:rPr lang="en-US" altLang="en-US" sz="16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200 mg IV Q3W +</a:t>
            </a:r>
            <a:br>
              <a:rPr lang="en-US" altLang="en-US" sz="1600" b="0" dirty="0">
                <a:solidFill>
                  <a:schemeClr val="tx1"/>
                </a:solidFill>
                <a:latin typeface="Calibri" panose="020F0502020204030204" pitchFamily="34" charset="0"/>
              </a:rPr>
            </a:br>
            <a:r>
              <a:rPr lang="en-US" altLang="en-US" sz="1600" b="1" dirty="0">
                <a:solidFill>
                  <a:schemeClr val="tx1"/>
                </a:solidFill>
                <a:latin typeface="Calibri" panose="020F0502020204030204" pitchFamily="34" charset="0"/>
              </a:rPr>
              <a:t>CT</a:t>
            </a:r>
            <a:r>
              <a:rPr lang="en-US" altLang="en-US" sz="1600" baseline="30000" dirty="0">
                <a:solidFill>
                  <a:schemeClr val="tx1"/>
                </a:solidFill>
                <a:latin typeface="Calibri" panose="020F0502020204030204" pitchFamily="34" charset="0"/>
              </a:rPr>
              <a:t>†</a:t>
            </a:r>
            <a:r>
              <a:rPr lang="en-US" altLang="en-US" sz="1600" b="0" dirty="0">
                <a:solidFill>
                  <a:schemeClr val="tx1"/>
                </a:solidFill>
                <a:latin typeface="Calibri" panose="020F0502020204030204" pitchFamily="34" charset="0"/>
              </a:rPr>
              <a:t> IV Q3W ± </a:t>
            </a:r>
            <a:br>
              <a:rPr lang="en-US" altLang="en-US" sz="1600" b="0" dirty="0">
                <a:solidFill>
                  <a:schemeClr val="tx1"/>
                </a:solidFill>
                <a:latin typeface="Calibri" panose="020F0502020204030204" pitchFamily="34" charset="0"/>
              </a:rPr>
            </a:br>
            <a:r>
              <a:rPr lang="en-US" altLang="en-US" sz="1600" b="1" dirty="0">
                <a:solidFill>
                  <a:schemeClr val="tx1"/>
                </a:solidFill>
                <a:latin typeface="Calibri" panose="020F0502020204030204" pitchFamily="34" charset="0"/>
              </a:rPr>
              <a:t>Bevacizumab</a:t>
            </a:r>
            <a:r>
              <a:rPr lang="en-US" altLang="en-US" sz="1600" b="0" dirty="0">
                <a:solidFill>
                  <a:schemeClr val="tx1"/>
                </a:solidFill>
                <a:latin typeface="Calibri" panose="020F0502020204030204" pitchFamily="34" charset="0"/>
              </a:rPr>
              <a:t> 15 mg/kg 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(n = 308)</a:t>
            </a:r>
            <a:endParaRPr lang="en-US" altLang="en-US" sz="1600" b="0" dirty="0">
              <a:solidFill>
                <a:schemeClr val="tx1"/>
              </a:solidFill>
              <a:latin typeface="Calibri" panose="020F0502020204030204" pitchFamily="34" charset="0"/>
            </a:endParaRPr>
          </a:p>
        </p:txBody>
      </p:sp>
      <p:cxnSp>
        <p:nvCxnSpPr>
          <p:cNvPr id="7" name="Straight Arrow Connector 6">
            <a:extLst>
              <a:ext uri="{FF2B5EF4-FFF2-40B4-BE49-F238E27FC236}">
                <a16:creationId xmlns:a16="http://schemas.microsoft.com/office/drawing/2014/main" id="{CEF2F461-0B2D-B55D-95D8-D86723FBBCC9}"/>
              </a:ext>
            </a:extLst>
          </p:cNvPr>
          <p:cNvCxnSpPr>
            <a:cxnSpLocks/>
          </p:cNvCxnSpPr>
          <p:nvPr/>
        </p:nvCxnSpPr>
        <p:spPr bwMode="auto">
          <a:xfrm flipV="1">
            <a:off x="3061925" y="3355417"/>
            <a:ext cx="758032" cy="269690"/>
          </a:xfrm>
          <a:prstGeom prst="straightConnector1">
            <a:avLst/>
          </a:prstGeom>
          <a:noFill/>
          <a:ln w="28575" cap="flat" cmpd="sng" algn="ctr">
            <a:solidFill>
              <a:schemeClr val="bg1"/>
            </a:solidFill>
            <a:prstDash val="solid"/>
            <a:round/>
            <a:headEnd type="none" w="med" len="med"/>
            <a:tailEnd type="triangle"/>
          </a:ln>
          <a:effectLst/>
        </p:spPr>
      </p:cxnSp>
      <p:sp>
        <p:nvSpPr>
          <p:cNvPr id="8" name="Text Box 45">
            <a:extLst>
              <a:ext uri="{FF2B5EF4-FFF2-40B4-BE49-F238E27FC236}">
                <a16:creationId xmlns:a16="http://schemas.microsoft.com/office/drawing/2014/main" id="{84ADD983-4A66-04FA-2CE9-49711AFE1A51}"/>
              </a:ext>
            </a:extLst>
          </p:cNvPr>
          <p:cNvSpPr txBox="1">
            <a:spLocks noChangeArrowheads="1"/>
          </p:cNvSpPr>
          <p:nvPr/>
        </p:nvSpPr>
        <p:spPr bwMode="auto">
          <a:xfrm>
            <a:off x="184373" y="3167042"/>
            <a:ext cx="287755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Adults with persistent, recurrent, or metastatic cervical cancer; no prior systemic chemotherapy; ECOG PS 0-1</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 (N = </a:t>
            </a:r>
            <a:r>
              <a:rPr lang="en-US" altLang="en-US" sz="1600" dirty="0">
                <a:solidFill>
                  <a:schemeClr val="bg1"/>
                </a:solidFill>
                <a:latin typeface="Calibri" panose="020F0502020204030204" pitchFamily="34" charset="0"/>
              </a:rPr>
              <a:t>617</a:t>
            </a:r>
            <a:r>
              <a:rPr lang="en-US" altLang="en-US" sz="1600" b="0" dirty="0">
                <a:solidFill>
                  <a:schemeClr val="bg1"/>
                </a:solidFill>
                <a:latin typeface="Calibri" panose="020F0502020204030204" pitchFamily="34" charset="0"/>
              </a:rPr>
              <a:t>)</a:t>
            </a:r>
          </a:p>
        </p:txBody>
      </p:sp>
      <p:sp>
        <p:nvSpPr>
          <p:cNvPr id="9" name="Rectangle 49">
            <a:extLst>
              <a:ext uri="{FF2B5EF4-FFF2-40B4-BE49-F238E27FC236}">
                <a16:creationId xmlns:a16="http://schemas.microsoft.com/office/drawing/2014/main" id="{D63B76A4-EB4F-4AE8-1F12-CE51E2210CD0}"/>
              </a:ext>
            </a:extLst>
          </p:cNvPr>
          <p:cNvSpPr>
            <a:spLocks noChangeArrowheads="1"/>
          </p:cNvSpPr>
          <p:nvPr/>
        </p:nvSpPr>
        <p:spPr bwMode="auto">
          <a:xfrm>
            <a:off x="3928665" y="3771917"/>
            <a:ext cx="3335735" cy="1042713"/>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a:t>
            </a:r>
            <a:r>
              <a:rPr lang="en-US" altLang="en-US" sz="1600" b="0" dirty="0">
                <a:solidFill>
                  <a:schemeClr val="tx1"/>
                </a:solidFill>
                <a:latin typeface="Calibri" panose="020F0502020204030204" pitchFamily="34" charset="0"/>
              </a:rPr>
              <a:t>IV Q3W + </a:t>
            </a:r>
            <a:br>
              <a:rPr lang="en-US" altLang="en-US" sz="1600" b="0" dirty="0">
                <a:solidFill>
                  <a:schemeClr val="tx1"/>
                </a:solidFill>
                <a:latin typeface="Calibri" panose="020F0502020204030204" pitchFamily="34" charset="0"/>
              </a:rPr>
            </a:br>
            <a:r>
              <a:rPr lang="en-US" altLang="en-US" sz="1600" b="1" dirty="0">
                <a:solidFill>
                  <a:schemeClr val="tx1"/>
                </a:solidFill>
                <a:latin typeface="Calibri" panose="020F0502020204030204" pitchFamily="34" charset="0"/>
              </a:rPr>
              <a:t>CT</a:t>
            </a:r>
            <a:r>
              <a:rPr lang="en-US" altLang="en-US" sz="1600" baseline="30000" dirty="0">
                <a:solidFill>
                  <a:schemeClr val="tx1"/>
                </a:solidFill>
                <a:latin typeface="Calibri" panose="020F0502020204030204" pitchFamily="34" charset="0"/>
              </a:rPr>
              <a:t>†</a:t>
            </a:r>
            <a:r>
              <a:rPr lang="en-US" altLang="en-US" sz="1600" b="0" dirty="0">
                <a:solidFill>
                  <a:schemeClr val="tx1"/>
                </a:solidFill>
                <a:latin typeface="Calibri" panose="020F0502020204030204" pitchFamily="34" charset="0"/>
              </a:rPr>
              <a:t> IV Q3W ± </a:t>
            </a:r>
            <a:br>
              <a:rPr lang="en-US" altLang="en-US" sz="1600" b="0" dirty="0">
                <a:solidFill>
                  <a:schemeClr val="tx1"/>
                </a:solidFill>
                <a:latin typeface="Calibri" panose="020F0502020204030204" pitchFamily="34" charset="0"/>
              </a:rPr>
            </a:br>
            <a:r>
              <a:rPr lang="en-US" altLang="en-US" sz="1600" b="1" dirty="0">
                <a:solidFill>
                  <a:schemeClr val="tx1"/>
                </a:solidFill>
                <a:latin typeface="Calibri" panose="020F0502020204030204" pitchFamily="34" charset="0"/>
              </a:rPr>
              <a:t>Bevacizumab</a:t>
            </a:r>
            <a:r>
              <a:rPr lang="en-US" altLang="en-US" sz="1600" b="0" dirty="0">
                <a:solidFill>
                  <a:schemeClr val="tx1"/>
                </a:solidFill>
                <a:latin typeface="Calibri" panose="020F0502020204030204" pitchFamily="34" charset="0"/>
              </a:rPr>
              <a:t> 15 mg/kg 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(n = 309)</a:t>
            </a:r>
            <a:endParaRPr lang="en-US" altLang="en-US" sz="1600" b="0" dirty="0">
              <a:solidFill>
                <a:schemeClr val="tx1"/>
              </a:solidFill>
              <a:latin typeface="Calibri" panose="020F0502020204030204" pitchFamily="34" charset="0"/>
            </a:endParaRPr>
          </a:p>
        </p:txBody>
      </p:sp>
      <p:cxnSp>
        <p:nvCxnSpPr>
          <p:cNvPr id="10" name="Straight Arrow Connector 9">
            <a:extLst>
              <a:ext uri="{FF2B5EF4-FFF2-40B4-BE49-F238E27FC236}">
                <a16:creationId xmlns:a16="http://schemas.microsoft.com/office/drawing/2014/main" id="{4C40DB5B-46EE-688A-82F0-BACB2849F591}"/>
              </a:ext>
            </a:extLst>
          </p:cNvPr>
          <p:cNvCxnSpPr>
            <a:cxnSpLocks/>
          </p:cNvCxnSpPr>
          <p:nvPr/>
        </p:nvCxnSpPr>
        <p:spPr bwMode="auto">
          <a:xfrm>
            <a:off x="3100025" y="3999090"/>
            <a:ext cx="719932" cy="317956"/>
          </a:xfrm>
          <a:prstGeom prst="straightConnector1">
            <a:avLst/>
          </a:prstGeom>
          <a:noFill/>
          <a:ln w="28575" cap="flat" cmpd="sng" algn="ctr">
            <a:solidFill>
              <a:schemeClr val="bg1"/>
            </a:solidFill>
            <a:prstDash val="solid"/>
            <a:round/>
            <a:headEnd type="none" w="med" len="med"/>
            <a:tailEnd type="triangle"/>
          </a:ln>
          <a:effectLst/>
        </p:spPr>
      </p:cxnSp>
      <p:sp>
        <p:nvSpPr>
          <p:cNvPr id="11" name="TextBox 10">
            <a:extLst>
              <a:ext uri="{FF2B5EF4-FFF2-40B4-BE49-F238E27FC236}">
                <a16:creationId xmlns:a16="http://schemas.microsoft.com/office/drawing/2014/main" id="{511F91AE-328F-18B1-0ADF-DA00489015D8}"/>
              </a:ext>
            </a:extLst>
          </p:cNvPr>
          <p:cNvSpPr txBox="1"/>
          <p:nvPr/>
        </p:nvSpPr>
        <p:spPr bwMode="auto">
          <a:xfrm>
            <a:off x="2925813" y="4843870"/>
            <a:ext cx="5340299"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*≤35 cycles pembrolizumab/placebo. </a:t>
            </a:r>
            <a:r>
              <a:rPr lang="en-US" altLang="en-US" sz="140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CT: ≤6 cycles: paclitaxel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175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 (cisplatin 50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or carboplatin AUC 5 mg/mL/min). </a:t>
            </a:r>
          </a:p>
        </p:txBody>
      </p:sp>
      <p:cxnSp>
        <p:nvCxnSpPr>
          <p:cNvPr id="12" name="Straight Arrow Connector 11">
            <a:extLst>
              <a:ext uri="{FF2B5EF4-FFF2-40B4-BE49-F238E27FC236}">
                <a16:creationId xmlns:a16="http://schemas.microsoft.com/office/drawing/2014/main" id="{BEA58EB4-06B0-160D-6D74-B544753C00FB}"/>
              </a:ext>
            </a:extLst>
          </p:cNvPr>
          <p:cNvCxnSpPr>
            <a:cxnSpLocks/>
          </p:cNvCxnSpPr>
          <p:nvPr/>
        </p:nvCxnSpPr>
        <p:spPr bwMode="auto">
          <a:xfrm>
            <a:off x="7410951" y="3678343"/>
            <a:ext cx="302874" cy="0"/>
          </a:xfrm>
          <a:prstGeom prst="straightConnector1">
            <a:avLst/>
          </a:prstGeom>
          <a:noFill/>
          <a:ln w="28575" cap="flat" cmpd="sng" algn="ctr">
            <a:solidFill>
              <a:schemeClr val="bg1"/>
            </a:solidFill>
            <a:prstDash val="solid"/>
            <a:round/>
            <a:headEnd type="none" w="med" len="med"/>
            <a:tailEnd type="triangle"/>
          </a:ln>
          <a:effectLst/>
        </p:spPr>
      </p:cxnSp>
      <p:sp>
        <p:nvSpPr>
          <p:cNvPr id="13" name="TextBox 12">
            <a:extLst>
              <a:ext uri="{FF2B5EF4-FFF2-40B4-BE49-F238E27FC236}">
                <a16:creationId xmlns:a16="http://schemas.microsoft.com/office/drawing/2014/main" id="{4D867325-435A-A3E4-887D-4D538FA36334}"/>
              </a:ext>
            </a:extLst>
          </p:cNvPr>
          <p:cNvSpPr txBox="1"/>
          <p:nvPr/>
        </p:nvSpPr>
        <p:spPr bwMode="auto">
          <a:xfrm>
            <a:off x="7750680" y="3265636"/>
            <a:ext cx="3164352"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Treatment until death, radiographic progression, unacceptable toxicity, or study completion</a:t>
            </a:r>
          </a:p>
        </p:txBody>
      </p:sp>
      <p:sp>
        <p:nvSpPr>
          <p:cNvPr id="14" name="TextBox 13">
            <a:extLst>
              <a:ext uri="{FF2B5EF4-FFF2-40B4-BE49-F238E27FC236}">
                <a16:creationId xmlns:a16="http://schemas.microsoft.com/office/drawing/2014/main" id="{797A9617-EDDE-B36A-2ECB-3BD2E911DA99}"/>
              </a:ext>
            </a:extLst>
          </p:cNvPr>
          <p:cNvSpPr txBox="1"/>
          <p:nvPr/>
        </p:nvSpPr>
        <p:spPr bwMode="auto">
          <a:xfrm>
            <a:off x="1394714" y="1966173"/>
            <a:ext cx="5067902"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metastatic disease (yes vs no), PD-L1 CPS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(&lt;1 vs 1 to &lt;10 vs ≥10), planned bevacizumab (yes vs no) </a:t>
            </a:r>
          </a:p>
        </p:txBody>
      </p:sp>
      <p:cxnSp>
        <p:nvCxnSpPr>
          <p:cNvPr id="15" name="Straight Arrow Connector 14">
            <a:extLst>
              <a:ext uri="{FF2B5EF4-FFF2-40B4-BE49-F238E27FC236}">
                <a16:creationId xmlns:a16="http://schemas.microsoft.com/office/drawing/2014/main" id="{367B4B4B-2C93-1FF5-335B-0F6B8D348E40}"/>
              </a:ext>
            </a:extLst>
          </p:cNvPr>
          <p:cNvCxnSpPr>
            <a:cxnSpLocks/>
          </p:cNvCxnSpPr>
          <p:nvPr/>
        </p:nvCxnSpPr>
        <p:spPr bwMode="auto">
          <a:xfrm flipH="1">
            <a:off x="3439496" y="2638422"/>
            <a:ext cx="963" cy="275415"/>
          </a:xfrm>
          <a:prstGeom prst="straightConnector1">
            <a:avLst/>
          </a:prstGeom>
          <a:noFill/>
          <a:ln w="28575" cap="flat" cmpd="sng" algn="ctr">
            <a:solidFill>
              <a:schemeClr val="bg1"/>
            </a:solidFill>
            <a:prstDash val="solid"/>
            <a:round/>
            <a:headEnd type="none" w="med" len="med"/>
            <a:tailEnd type="triangle"/>
          </a:ln>
          <a:effectLst/>
        </p:spPr>
      </p:cxnSp>
      <p:sp>
        <p:nvSpPr>
          <p:cNvPr id="16" name="Content Placeholder 2">
            <a:extLst>
              <a:ext uri="{FF2B5EF4-FFF2-40B4-BE49-F238E27FC236}">
                <a16:creationId xmlns:a16="http://schemas.microsoft.com/office/drawing/2014/main" id="{E162540E-1F8E-CA8F-EBB8-C6D9F12A80F4}"/>
              </a:ext>
            </a:extLst>
          </p:cNvPr>
          <p:cNvSpPr txBox="1">
            <a:spLocks/>
          </p:cNvSpPr>
          <p:nvPr/>
        </p:nvSpPr>
        <p:spPr bwMode="auto">
          <a:xfrm>
            <a:off x="604675" y="5338584"/>
            <a:ext cx="3970075" cy="522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1" kern="0" dirty="0"/>
              <a:t>Dual primary endpoints: </a:t>
            </a:r>
            <a:br>
              <a:rPr lang="en-US" sz="2000" kern="0" dirty="0"/>
            </a:br>
            <a:r>
              <a:rPr lang="en-US" sz="2000" b="0" kern="0" dirty="0"/>
              <a:t>OS and PFS per RECIST v1.1 </a:t>
            </a:r>
            <a:br>
              <a:rPr lang="en-US" sz="2000" b="0" kern="0" dirty="0"/>
            </a:br>
            <a:r>
              <a:rPr lang="en-US" sz="2000" b="0" kern="0" dirty="0"/>
              <a:t>by investigator</a:t>
            </a:r>
          </a:p>
        </p:txBody>
      </p:sp>
      <p:sp>
        <p:nvSpPr>
          <p:cNvPr id="18" name="Content Placeholder 2">
            <a:extLst>
              <a:ext uri="{FF2B5EF4-FFF2-40B4-BE49-F238E27FC236}">
                <a16:creationId xmlns:a16="http://schemas.microsoft.com/office/drawing/2014/main" id="{894D4F12-AF6F-49F2-9AF7-37A1FCC3FCEE}"/>
              </a:ext>
            </a:extLst>
          </p:cNvPr>
          <p:cNvSpPr txBox="1">
            <a:spLocks/>
          </p:cNvSpPr>
          <p:nvPr/>
        </p:nvSpPr>
        <p:spPr bwMode="auto">
          <a:xfrm>
            <a:off x="4985278" y="5332024"/>
            <a:ext cx="6780742" cy="105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1" kern="0" dirty="0">
                <a:solidFill>
                  <a:schemeClr val="bg1"/>
                </a:solidFill>
              </a:rPr>
              <a:t>Secondary endpoints: </a:t>
            </a:r>
            <a:r>
              <a:rPr lang="en-US" sz="2000" b="0" kern="0" dirty="0">
                <a:solidFill>
                  <a:schemeClr val="bg1"/>
                </a:solidFill>
              </a:rPr>
              <a:t>ORR, DoR, 12-mo PFS, safety</a:t>
            </a:r>
          </a:p>
          <a:p>
            <a:pPr>
              <a:spcAft>
                <a:spcPts val="0"/>
              </a:spcAft>
            </a:pPr>
            <a:r>
              <a:rPr lang="en-US" sz="2000" b="1" kern="0" dirty="0"/>
              <a:t>Exploratory endpoints: </a:t>
            </a:r>
            <a:r>
              <a:rPr lang="en-US" sz="2000" b="0" kern="0" dirty="0"/>
              <a:t>PROs assessed per EuroQol </a:t>
            </a:r>
            <a:br>
              <a:rPr lang="en-US" sz="2000" b="0" kern="0" dirty="0"/>
            </a:br>
            <a:r>
              <a:rPr lang="en-US" sz="2000" b="0" kern="0" dirty="0"/>
              <a:t>EQ-5D-5L VAS</a:t>
            </a:r>
            <a:endParaRPr lang="en-US" sz="2000" b="0" kern="0" dirty="0">
              <a:solidFill>
                <a:schemeClr val="bg1"/>
              </a:solidFill>
            </a:endParaRPr>
          </a:p>
        </p:txBody>
      </p:sp>
    </p:spTree>
    <p:extLst>
      <p:ext uri="{BB962C8B-B14F-4D97-AF65-F5344CB8AC3E}">
        <p14:creationId xmlns:p14="http://schemas.microsoft.com/office/powerpoint/2010/main" val="3860039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KEYNOTE-826: Baseline Characteristics (All Comers)</a:t>
            </a:r>
            <a:endParaRPr lang="en-US" altLang="en-US" dirty="0"/>
          </a:p>
        </p:txBody>
      </p:sp>
      <p:sp>
        <p:nvSpPr>
          <p:cNvPr id="5" name="Text Box 15">
            <a:extLst>
              <a:ext uri="{FF2B5EF4-FFF2-40B4-BE49-F238E27FC236}">
                <a16:creationId xmlns:a16="http://schemas.microsoft.com/office/drawing/2014/main" id="{EE9415AB-3955-CC72-ABCB-0F314A7F096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Tewari. ASCO 2022. Abstr 5506. Colombo. NEJM. 2021;385:1856.</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23D5C096-DC16-6891-0F2F-AAD6C513DA57}"/>
              </a:ext>
            </a:extLst>
          </p:cNvPr>
          <p:cNvGraphicFramePr>
            <a:graphicFrameLocks/>
          </p:cNvGraphicFramePr>
          <p:nvPr>
            <p:extLst>
              <p:ext uri="{D42A27DB-BD31-4B8C-83A1-F6EECF244321}">
                <p14:modId xmlns:p14="http://schemas.microsoft.com/office/powerpoint/2010/main" val="1060990874"/>
              </p:ext>
            </p:extLst>
          </p:nvPr>
        </p:nvGraphicFramePr>
        <p:xfrm>
          <a:off x="719139" y="1600200"/>
          <a:ext cx="5376861" cy="3962496"/>
        </p:xfrm>
        <a:graphic>
          <a:graphicData uri="http://schemas.openxmlformats.org/drawingml/2006/table">
            <a:tbl>
              <a:tblPr/>
              <a:tblGrid>
                <a:gridCol w="2570471">
                  <a:extLst>
                    <a:ext uri="{9D8B030D-6E8A-4147-A177-3AD203B41FA5}">
                      <a16:colId xmlns:a16="http://schemas.microsoft.com/office/drawing/2014/main" val="20000"/>
                    </a:ext>
                  </a:extLst>
                </a:gridCol>
                <a:gridCol w="1245909">
                  <a:extLst>
                    <a:ext uri="{9D8B030D-6E8A-4147-A177-3AD203B41FA5}">
                      <a16:colId xmlns:a16="http://schemas.microsoft.com/office/drawing/2014/main" val="20001"/>
                    </a:ext>
                  </a:extLst>
                </a:gridCol>
                <a:gridCol w="1560481">
                  <a:extLst>
                    <a:ext uri="{9D8B030D-6E8A-4147-A177-3AD203B41FA5}">
                      <a16:colId xmlns:a16="http://schemas.microsoft.com/office/drawing/2014/main" val="4095539533"/>
                    </a:ext>
                  </a:extLst>
                </a:gridCol>
              </a:tblGrid>
              <a:tr h="1212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(25-82)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(22-79)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 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(41.6)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139 (45.0)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Squamous cell carcinoma,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235 (76.3)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211 (68.3)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644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CPS, 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to &lt;10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 (37.3)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158 (51.3)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(11.0)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116 (37.5)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159 (51.5)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46536100"/>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therapy, 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Chemoradiation or radiation with surgery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Chemoradiation or radiation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Surgery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(23.1)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156 (50.6)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(25.6)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 (46.0)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(20.7)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6990995"/>
                  </a:ext>
                </a:extLst>
              </a:tr>
            </a:tbl>
          </a:graphicData>
        </a:graphic>
      </p:graphicFrame>
      <p:graphicFrame>
        <p:nvGraphicFramePr>
          <p:cNvPr id="7" name="Group 3">
            <a:extLst>
              <a:ext uri="{FF2B5EF4-FFF2-40B4-BE49-F238E27FC236}">
                <a16:creationId xmlns:a16="http://schemas.microsoft.com/office/drawing/2014/main" id="{DCCC4BAE-B3AD-6632-B53B-698BCAF463BC}"/>
              </a:ext>
            </a:extLst>
          </p:cNvPr>
          <p:cNvGraphicFramePr>
            <a:graphicFrameLocks/>
          </p:cNvGraphicFramePr>
          <p:nvPr>
            <p:extLst>
              <p:ext uri="{D42A27DB-BD31-4B8C-83A1-F6EECF244321}">
                <p14:modId xmlns:p14="http://schemas.microsoft.com/office/powerpoint/2010/main" val="3946098250"/>
              </p:ext>
            </p:extLst>
          </p:nvPr>
        </p:nvGraphicFramePr>
        <p:xfrm>
          <a:off x="6214721" y="1600200"/>
          <a:ext cx="5267483" cy="3992944"/>
        </p:xfrm>
        <a:graphic>
          <a:graphicData uri="http://schemas.openxmlformats.org/drawingml/2006/table">
            <a:tbl>
              <a:tblPr/>
              <a:tblGrid>
                <a:gridCol w="2518181">
                  <a:extLst>
                    <a:ext uri="{9D8B030D-6E8A-4147-A177-3AD203B41FA5}">
                      <a16:colId xmlns:a16="http://schemas.microsoft.com/office/drawing/2014/main" val="20000"/>
                    </a:ext>
                  </a:extLst>
                </a:gridCol>
                <a:gridCol w="1220565">
                  <a:extLst>
                    <a:ext uri="{9D8B030D-6E8A-4147-A177-3AD203B41FA5}">
                      <a16:colId xmlns:a16="http://schemas.microsoft.com/office/drawing/2014/main" val="20001"/>
                    </a:ext>
                  </a:extLst>
                </a:gridCol>
                <a:gridCol w="1528737">
                  <a:extLst>
                    <a:ext uri="{9D8B030D-6E8A-4147-A177-3AD203B41FA5}">
                      <a16:colId xmlns:a16="http://schemas.microsoft.com/office/drawing/2014/main" val="4095539533"/>
                    </a:ext>
                  </a:extLst>
                </a:gridCol>
              </a:tblGrid>
              <a:tr h="1212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at initial diagnosis*</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IIIA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IIIB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IVA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IVB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(21.8)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(27.6)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(14.9)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 (30.5)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(18.8)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(30.1)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 (31.1)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Disease status at study entry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Metastatic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Persistent or recurrent with distant metastases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Persistent or recurrent without distant metastases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(18.8)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199 (64.6)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(16.6)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(20.7)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179 (57.9)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Bevicizumab use during study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196 (63.6)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193 (62.5)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8" name="TextBox 7">
            <a:extLst>
              <a:ext uri="{FF2B5EF4-FFF2-40B4-BE49-F238E27FC236}">
                <a16:creationId xmlns:a16="http://schemas.microsoft.com/office/drawing/2014/main" id="{CD7DE4EC-1EC8-A3F3-A858-43DDAEAC1723}"/>
              </a:ext>
            </a:extLst>
          </p:cNvPr>
          <p:cNvSpPr txBox="1"/>
          <p:nvPr/>
        </p:nvSpPr>
        <p:spPr bwMode="auto">
          <a:xfrm>
            <a:off x="6141904" y="5641439"/>
            <a:ext cx="534029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*FIGO 2009/NCCN 2017 criteria.</a:t>
            </a:r>
          </a:p>
        </p:txBody>
      </p:sp>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KEYNOTE-826: PFS and OS in Key Patient Subgroups </a:t>
            </a:r>
            <a:br>
              <a:rPr lang="en-US" dirty="0"/>
            </a:br>
            <a:r>
              <a:rPr lang="en-US" dirty="0"/>
              <a:t>(All Comers) </a:t>
            </a:r>
            <a:endParaRPr lang="en-US" altLang="en-US" dirty="0"/>
          </a:p>
        </p:txBody>
      </p:sp>
      <p:sp>
        <p:nvSpPr>
          <p:cNvPr id="5" name="Text Box 15">
            <a:extLst>
              <a:ext uri="{FF2B5EF4-FFF2-40B4-BE49-F238E27FC236}">
                <a16:creationId xmlns:a16="http://schemas.microsoft.com/office/drawing/2014/main" id="{482AF7C2-9B8A-D037-66DC-005D52233C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Tewari. ASCO 2022. Abstr 5506. Colombo. NEJM. 2021;385:1856.</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88F15733-439E-D89A-6599-5F86A1BEEF81}"/>
              </a:ext>
            </a:extLst>
          </p:cNvPr>
          <p:cNvGraphicFramePr>
            <a:graphicFrameLocks/>
          </p:cNvGraphicFramePr>
          <p:nvPr>
            <p:extLst>
              <p:ext uri="{D42A27DB-BD31-4B8C-83A1-F6EECF244321}">
                <p14:modId xmlns:p14="http://schemas.microsoft.com/office/powerpoint/2010/main" val="1818756811"/>
              </p:ext>
            </p:extLst>
          </p:nvPr>
        </p:nvGraphicFramePr>
        <p:xfrm>
          <a:off x="705034" y="1600200"/>
          <a:ext cx="10763066" cy="4297792"/>
        </p:xfrm>
        <a:graphic>
          <a:graphicData uri="http://schemas.openxmlformats.org/drawingml/2006/table">
            <a:tbl>
              <a:tblPr/>
              <a:tblGrid>
                <a:gridCol w="2591621">
                  <a:extLst>
                    <a:ext uri="{9D8B030D-6E8A-4147-A177-3AD203B41FA5}">
                      <a16:colId xmlns:a16="http://schemas.microsoft.com/office/drawing/2014/main" val="20000"/>
                    </a:ext>
                  </a:extLst>
                </a:gridCol>
                <a:gridCol w="1071093">
                  <a:extLst>
                    <a:ext uri="{9D8B030D-6E8A-4147-A177-3AD203B41FA5}">
                      <a16:colId xmlns:a16="http://schemas.microsoft.com/office/drawing/2014/main" val="20001"/>
                    </a:ext>
                  </a:extLst>
                </a:gridCol>
                <a:gridCol w="1071093">
                  <a:extLst>
                    <a:ext uri="{9D8B030D-6E8A-4147-A177-3AD203B41FA5}">
                      <a16:colId xmlns:a16="http://schemas.microsoft.com/office/drawing/2014/main" val="4095539533"/>
                    </a:ext>
                  </a:extLst>
                </a:gridCol>
                <a:gridCol w="1893786">
                  <a:extLst>
                    <a:ext uri="{9D8B030D-6E8A-4147-A177-3AD203B41FA5}">
                      <a16:colId xmlns:a16="http://schemas.microsoft.com/office/drawing/2014/main" val="322843385"/>
                    </a:ext>
                  </a:extLst>
                </a:gridCol>
                <a:gridCol w="1194142">
                  <a:extLst>
                    <a:ext uri="{9D8B030D-6E8A-4147-A177-3AD203B41FA5}">
                      <a16:colId xmlns:a16="http://schemas.microsoft.com/office/drawing/2014/main" val="3519831195"/>
                    </a:ext>
                  </a:extLst>
                </a:gridCol>
                <a:gridCol w="1194142">
                  <a:extLst>
                    <a:ext uri="{9D8B030D-6E8A-4147-A177-3AD203B41FA5}">
                      <a16:colId xmlns:a16="http://schemas.microsoft.com/office/drawing/2014/main" val="2923492554"/>
                    </a:ext>
                  </a:extLst>
                </a:gridCol>
                <a:gridCol w="1747189">
                  <a:extLst>
                    <a:ext uri="{9D8B030D-6E8A-4147-A177-3AD203B41FA5}">
                      <a16:colId xmlns:a16="http://schemas.microsoft.com/office/drawing/2014/main" val="164792772"/>
                    </a:ext>
                  </a:extLst>
                </a:gridCol>
              </a:tblGrid>
              <a:tr h="12121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955443656"/>
                  </a:ext>
                </a:extLst>
              </a:tr>
              <a:tr h="12121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 (N = 617)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0.65 (0.53-0.79)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0.67 (0.54-0.84)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Histology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Squamous (n = 447)</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Nonsquamous (n = 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0.63 (0.50-0.80)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0.66 (0.43-1.00)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0.61 (0.47-0.80)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0.76 (0.47-1.23)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Platinum use</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Carboplatin (n = 495)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Cisplatin (n = 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0.69 (0.55-0.86)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0.47 (0.28-0.77)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0.69 (0.54-0.89)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0.59 (0.32-1.09)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644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Concomitant bevacizumab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 (n = 389)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(n = 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0.61 (0.47-0.79)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0.74 (0.54-1.01)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0.63 (0.47-0.87)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0.74 (0.53-1.04)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46536100"/>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CRT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 (n = 243)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(n = 374)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0.62 (0.45-0.86)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0.69 (0.53-0.90)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0.64 (0.45-0.91)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0.71 (0.53-0.97)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6990995"/>
                  </a:ext>
                </a:extLst>
              </a:tr>
            </a:tbl>
          </a:graphicData>
        </a:graphic>
      </p:graphicFrame>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KEYNOTE-826: PFS and OS in PD-L1 CPS ≥1 Subgroup</a:t>
            </a:r>
            <a:endParaRPr lang="en-US" altLang="en-US" dirty="0"/>
          </a:p>
        </p:txBody>
      </p:sp>
      <p:sp>
        <p:nvSpPr>
          <p:cNvPr id="5" name="Text Box 15">
            <a:extLst>
              <a:ext uri="{FF2B5EF4-FFF2-40B4-BE49-F238E27FC236}">
                <a16:creationId xmlns:a16="http://schemas.microsoft.com/office/drawing/2014/main" id="{482AF7C2-9B8A-D037-66DC-005D52233C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Tewari. ASCO 2022. Abstr 5506. Colombo. NEJM. 2021;385:1856.</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88F15733-439E-D89A-6599-5F86A1BEEF81}"/>
              </a:ext>
            </a:extLst>
          </p:cNvPr>
          <p:cNvGraphicFramePr>
            <a:graphicFrameLocks/>
          </p:cNvGraphicFramePr>
          <p:nvPr>
            <p:extLst>
              <p:ext uri="{D42A27DB-BD31-4B8C-83A1-F6EECF244321}">
                <p14:modId xmlns:p14="http://schemas.microsoft.com/office/powerpoint/2010/main" val="2296740078"/>
              </p:ext>
            </p:extLst>
          </p:nvPr>
        </p:nvGraphicFramePr>
        <p:xfrm>
          <a:off x="720725" y="1600200"/>
          <a:ext cx="10747376" cy="4297792"/>
        </p:xfrm>
        <a:graphic>
          <a:graphicData uri="http://schemas.openxmlformats.org/drawingml/2006/table">
            <a:tbl>
              <a:tblPr/>
              <a:tblGrid>
                <a:gridCol w="4495342">
                  <a:extLst>
                    <a:ext uri="{9D8B030D-6E8A-4147-A177-3AD203B41FA5}">
                      <a16:colId xmlns:a16="http://schemas.microsoft.com/office/drawing/2014/main" val="20000"/>
                    </a:ext>
                  </a:extLst>
                </a:gridCol>
                <a:gridCol w="3057913">
                  <a:extLst>
                    <a:ext uri="{9D8B030D-6E8A-4147-A177-3AD203B41FA5}">
                      <a16:colId xmlns:a16="http://schemas.microsoft.com/office/drawing/2014/main" val="322843385"/>
                    </a:ext>
                  </a:extLst>
                </a:gridCol>
                <a:gridCol w="3194121">
                  <a:extLst>
                    <a:ext uri="{9D8B030D-6E8A-4147-A177-3AD203B41FA5}">
                      <a16:colId xmlns:a16="http://schemas.microsoft.com/office/drawing/2014/main" val="164792772"/>
                    </a:ext>
                  </a:extLst>
                </a:gridCol>
              </a:tblGrid>
              <a:tr h="12121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955443656"/>
                  </a:ext>
                </a:extLst>
              </a:tr>
              <a:tr h="12121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 (N = 548)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0.62 (0.50-0.77)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0.64 (0.50-0.81)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Histology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Squamous (n = 409)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Nonsquamous (n = 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0.61 (0.48-0.78)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0.59 (0.37-0.93)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0.60 (0.46-0.79)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0.70 (0.41-1.20)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Platinum use</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Carboplatin (n = 447)</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Cisplatin (n =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0.68 (0.53-0.85)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0.39 (0.22-0.68)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0.65 (0.50-0.85)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0.53 (0.27-1.04)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644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Concomitant bevacizumab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 (n = 346)</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(n = 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0.61 (0.46-0.80)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0.66 (0.47-0.92)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0.62 (0.45-0.87)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0.67 (0.47-0.96)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46536100"/>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CRT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 (n = 215)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(n =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0.55 (0.39-0.78)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0.68 (0.52-0.90)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0.56 (0.39-0.81)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0.72 (0.52-1.00)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6990995"/>
                  </a:ext>
                </a:extLst>
              </a:tr>
            </a:tbl>
          </a:graphicData>
        </a:graphic>
      </p:graphicFrame>
    </p:spTree>
    <p:extLst>
      <p:ext uri="{BB962C8B-B14F-4D97-AF65-F5344CB8AC3E}">
        <p14:creationId xmlns:p14="http://schemas.microsoft.com/office/powerpoint/2010/main" val="2510394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KEYNOTE-826: ORR in Key Patient Subgroups </a:t>
            </a:r>
            <a:br>
              <a:rPr lang="en-US" dirty="0"/>
            </a:br>
            <a:r>
              <a:rPr lang="en-US" dirty="0"/>
              <a:t>(All-Comer and CPS ≥1 Populations )</a:t>
            </a:r>
            <a:endParaRPr lang="en-US" altLang="en-US" dirty="0"/>
          </a:p>
        </p:txBody>
      </p:sp>
      <p:sp>
        <p:nvSpPr>
          <p:cNvPr id="5" name="Text Box 15">
            <a:extLst>
              <a:ext uri="{FF2B5EF4-FFF2-40B4-BE49-F238E27FC236}">
                <a16:creationId xmlns:a16="http://schemas.microsoft.com/office/drawing/2014/main" id="{482AF7C2-9B8A-D037-66DC-005D52233C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Tewari. ASCO 2022. Abstr 5506.</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B94AC43C-7E81-3431-6B4C-023AA5DF5304}"/>
              </a:ext>
            </a:extLst>
          </p:cNvPr>
          <p:cNvGraphicFramePr>
            <a:graphicFrameLocks/>
          </p:cNvGraphicFramePr>
          <p:nvPr>
            <p:extLst>
              <p:ext uri="{D42A27DB-BD31-4B8C-83A1-F6EECF244321}">
                <p14:modId xmlns:p14="http://schemas.microsoft.com/office/powerpoint/2010/main" val="28069250"/>
              </p:ext>
            </p:extLst>
          </p:nvPr>
        </p:nvGraphicFramePr>
        <p:xfrm>
          <a:off x="720725" y="1594361"/>
          <a:ext cx="10761477" cy="4541632"/>
        </p:xfrm>
        <a:graphic>
          <a:graphicData uri="http://schemas.openxmlformats.org/drawingml/2006/table">
            <a:tbl>
              <a:tblPr/>
              <a:tblGrid>
                <a:gridCol w="2436906">
                  <a:extLst>
                    <a:ext uri="{9D8B030D-6E8A-4147-A177-3AD203B41FA5}">
                      <a16:colId xmlns:a16="http://schemas.microsoft.com/office/drawing/2014/main" val="20000"/>
                    </a:ext>
                  </a:extLst>
                </a:gridCol>
                <a:gridCol w="950403">
                  <a:extLst>
                    <a:ext uri="{9D8B030D-6E8A-4147-A177-3AD203B41FA5}">
                      <a16:colId xmlns:a16="http://schemas.microsoft.com/office/drawing/2014/main" val="20001"/>
                    </a:ext>
                  </a:extLst>
                </a:gridCol>
                <a:gridCol w="990088">
                  <a:extLst>
                    <a:ext uri="{9D8B030D-6E8A-4147-A177-3AD203B41FA5}">
                      <a16:colId xmlns:a16="http://schemas.microsoft.com/office/drawing/2014/main" val="4095539533"/>
                    </a:ext>
                  </a:extLst>
                </a:gridCol>
                <a:gridCol w="2066577">
                  <a:extLst>
                    <a:ext uri="{9D8B030D-6E8A-4147-A177-3AD203B41FA5}">
                      <a16:colId xmlns:a16="http://schemas.microsoft.com/office/drawing/2014/main" val="322843385"/>
                    </a:ext>
                  </a:extLst>
                </a:gridCol>
                <a:gridCol w="1182480">
                  <a:extLst>
                    <a:ext uri="{9D8B030D-6E8A-4147-A177-3AD203B41FA5}">
                      <a16:colId xmlns:a16="http://schemas.microsoft.com/office/drawing/2014/main" val="3519831195"/>
                    </a:ext>
                  </a:extLst>
                </a:gridCol>
                <a:gridCol w="1193530">
                  <a:extLst>
                    <a:ext uri="{9D8B030D-6E8A-4147-A177-3AD203B41FA5}">
                      <a16:colId xmlns:a16="http://schemas.microsoft.com/office/drawing/2014/main" val="2923492554"/>
                    </a:ext>
                  </a:extLst>
                </a:gridCol>
                <a:gridCol w="1941493">
                  <a:extLst>
                    <a:ext uri="{9D8B030D-6E8A-4147-A177-3AD203B41FA5}">
                      <a16:colId xmlns:a16="http://schemas.microsoft.com/office/drawing/2014/main" val="164792772"/>
                    </a:ext>
                  </a:extLst>
                </a:gridCol>
              </a:tblGrid>
              <a:tr h="12121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n-lt"/>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All-Comer 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CPS ≥1 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955443656"/>
                  </a:ext>
                </a:extLst>
              </a:tr>
              <a:tr h="12121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Pembro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Placebo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Diff in ORR, % </a:t>
                      </a:r>
                      <a:br>
                        <a:rPr kumimoji="0" lang="en-US" sz="1600" b="1" i="0" u="none" strike="noStrike" cap="none" normalizeH="0" baseline="0" dirty="0">
                          <a:ln>
                            <a:noFill/>
                          </a:ln>
                          <a:solidFill>
                            <a:schemeClr val="tx1"/>
                          </a:solidFill>
                          <a:effectLst/>
                          <a:latin typeface="+mn-lt"/>
                        </a:rPr>
                      </a:br>
                      <a:r>
                        <a:rPr kumimoji="0" lang="en-US" sz="1600" b="1" i="0" u="none" strike="noStrike" cap="none" normalizeH="0" baseline="0" dirty="0">
                          <a:ln>
                            <a:noFill/>
                          </a:ln>
                          <a:solidFill>
                            <a:schemeClr val="tx1"/>
                          </a:solidFill>
                          <a:effectLst/>
                          <a:latin typeface="+mn-lt"/>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dirty="0">
                          <a:latin typeface="+mn-lt"/>
                        </a:rPr>
                        <a:t>Pembro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Placebo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Diff in ORR, % </a:t>
                      </a:r>
                      <a:br>
                        <a:rPr kumimoji="0" lang="en-US" sz="1600" b="1" i="0" u="none" strike="noStrike" cap="none" normalizeH="0" baseline="0" dirty="0">
                          <a:ln>
                            <a:noFill/>
                          </a:ln>
                          <a:solidFill>
                            <a:schemeClr val="tx1"/>
                          </a:solidFill>
                          <a:effectLst/>
                          <a:latin typeface="+mn-lt"/>
                        </a:rPr>
                      </a:br>
                      <a:r>
                        <a:rPr kumimoji="0" lang="en-US" sz="1600" b="1" i="0" u="none" strike="noStrike" cap="none" normalizeH="0" baseline="0" dirty="0">
                          <a:ln>
                            <a:noFill/>
                          </a:ln>
                          <a:solidFill>
                            <a:schemeClr val="tx1"/>
                          </a:solidFill>
                          <a:effectLst/>
                          <a:latin typeface="+mn-lt"/>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50.8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15.3 (7.8-22.6)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50.2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18.0 (10.1-25.7)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rPr>
                        <a:t>Histology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rPr>
                        <a:t>Squamous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rPr>
                        <a:t>Nonsquamous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20.3 (11.4-29.0)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8.1 (-6.8-21.7)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71.7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20.4 (11.1-29.4)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13.8 (-2.2-28.1)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Platinum use</a:t>
                      </a:r>
                      <a:endPar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rPr>
                        <a:t>Carboplatin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rPr>
                        <a:t>Cisplatin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82.0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14.0 (5.4-22.3)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19.6 (3.5-35.2)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59.6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16.1 (7.2-24.8)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26.1 (9.4-42.6)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644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rPr>
                        <a:t>Concomitant bevacizumab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rPr>
                        <a:t>Yes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75.5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34.5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15.1 (5.8-24.3)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14.6 (1.8-27.0)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77.1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52.0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33.7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17.3 (7.5-26.9)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18.3 (4.7-31.3)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46536100"/>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CRT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18.7 (6.4-30.5)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13.5 (3.9-22.9)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23.8 (10.8-36.1)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15.0 (4.9-24.7)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6990995"/>
                  </a:ext>
                </a:extLst>
              </a:tr>
            </a:tbl>
          </a:graphicData>
        </a:graphic>
      </p:graphicFrame>
    </p:spTree>
    <p:extLst>
      <p:ext uri="{BB962C8B-B14F-4D97-AF65-F5344CB8AC3E}">
        <p14:creationId xmlns:p14="http://schemas.microsoft.com/office/powerpoint/2010/main" val="2362495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KEYNOTE-826: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Pembrolizumab + chemotherapy ± bevacizumab prolonged PFS and OS vs placebo + chemotherapy ± bevacizumab in key patient populations, including those defined by bevicizumab use, histology, platinum use, and prior CRT </a:t>
            </a:r>
          </a:p>
          <a:p>
            <a:pPr lvl="1"/>
            <a:r>
              <a:rPr lang="en-US" altLang="en-US" dirty="0"/>
              <a:t>Significant benefit in protocol-specified primary analysis: PD-L1 CPS ≥1, </a:t>
            </a:r>
            <a:br>
              <a:rPr lang="en-US" altLang="en-US" dirty="0"/>
            </a:br>
            <a:r>
              <a:rPr lang="en-US" altLang="en-US" dirty="0"/>
              <a:t>all comers, and CPS ≥10</a:t>
            </a:r>
          </a:p>
          <a:p>
            <a:r>
              <a:rPr lang="en-US" altLang="en-US" dirty="0"/>
              <a:t>Investigators conclude that these data further support the use of pembrolizumab + chemotherapy ± bevacizumab as a new standard of care for women with persistent, recurrent, or metastatic cervical cancer</a:t>
            </a:r>
          </a:p>
        </p:txBody>
      </p:sp>
      <p:sp>
        <p:nvSpPr>
          <p:cNvPr id="5" name="Text Box 15">
            <a:extLst>
              <a:ext uri="{FF2B5EF4-FFF2-40B4-BE49-F238E27FC236}">
                <a16:creationId xmlns:a16="http://schemas.microsoft.com/office/drawing/2014/main" id="{068AB591-E592-4541-C0DF-CED07BBAF08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Tewari. ASCO 2022. Abstr 5506.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0482640E6BA7540ACED0C970E7D5A91" ma:contentTypeVersion="1" ma:contentTypeDescription="Create a new document." ma:contentTypeScope="" ma:versionID="52ec48b7a2260611ba90882c51d82ed6">
  <xsd:schema xmlns:xsd="http://www.w3.org/2001/XMLSchema" xmlns:xs="http://www.w3.org/2001/XMLSchema" xmlns:p="http://schemas.microsoft.com/office/2006/metadata/properties" xmlns:ns2="d54cbe69-32bd-412a-b004-9152f949605e" xmlns:ns3="b0be3cbc-e08b-41a1-a6ee-be7c4085bcb1" targetNamespace="http://schemas.microsoft.com/office/2006/metadata/properties" ma:root="true" ma:fieldsID="2d8f2ee566c0d7a774fd5d8a53b0a83e" ns2:_="" ns3:_="">
    <xsd:import namespace="d54cbe69-32bd-412a-b004-9152f949605e"/>
    <xsd:import namespace="b0be3cbc-e08b-41a1-a6ee-be7c4085bcb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0be3cbc-e08b-41a1-a6ee-be7c4085bcb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b0be3cbc-e08b-41a1-a6ee-be7c4085bcb1">Conference Capsule Slides</Document_x0020_Category>
    <_dlc_DocId xmlns="d54cbe69-32bd-412a-b004-9152f949605e">56M7VY3CDVN5-1301333416-2</_dlc_DocId>
    <_dlc_DocIdUrl xmlns="d54cbe69-32bd-412a-b004-9152f949605e">
      <Url>https://intranet.clinicaloptions.com/mews/oncology/ONC_2022_ASCO_CF_(PRP5083)/GYN_5506_Tewari/_layouts/15/DocIdRedir.aspx?ID=56M7VY3CDVN5-1301333416-2</Url>
      <Description>56M7VY3CDVN5-1301333416-2</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18D080B-0804-42D2-AD78-4C69373E06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0be3cbc-e08b-41a1-a6ee-be7c4085bc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9849887-A2B7-4FED-AFAD-35044FC15A29}">
  <ds:schemaRefs>
    <ds:schemaRef ds:uri="http://schemas.microsoft.com/office/2006/metadata/properties"/>
    <ds:schemaRef ds:uri="d54cbe69-32bd-412a-b004-9152f949605e"/>
    <ds:schemaRef ds:uri="b0be3cbc-e08b-41a1-a6ee-be7c4085bcb1"/>
    <ds:schemaRef ds:uri="http://schemas.openxmlformats.org/package/2006/metadata/core-properties"/>
    <ds:schemaRef ds:uri="http://www.w3.org/XML/1998/namespace"/>
    <ds:schemaRef ds:uri="http://purl.org/dc/dcmitype/"/>
    <ds:schemaRef ds:uri="http://purl.org/dc/elements/1.1/"/>
    <ds:schemaRef ds:uri="http://schemas.microsoft.com/office/2006/documentManagement/types"/>
    <ds:schemaRef ds:uri="http://schemas.microsoft.com/office/infopath/2007/PartnerControls"/>
    <ds:schemaRef ds:uri="http://purl.org/dc/terms/"/>
  </ds:schemaRefs>
</ds:datastoreItem>
</file>

<file path=customXml/itemProps3.xml><?xml version="1.0" encoding="utf-8"?>
<ds:datastoreItem xmlns:ds="http://schemas.openxmlformats.org/officeDocument/2006/customXml" ds:itemID="{CEAB5E36-EC6B-450F-BA39-1712BBA7C563}">
  <ds:schemaRefs>
    <ds:schemaRef ds:uri="http://schemas.microsoft.com/sharepoint/events"/>
  </ds:schemaRefs>
</ds:datastoreItem>
</file>

<file path=customXml/itemProps4.xml><?xml version="1.0" encoding="utf-8"?>
<ds:datastoreItem xmlns:ds="http://schemas.openxmlformats.org/officeDocument/2006/customXml" ds:itemID="{7BDE68E9-A706-404E-8FA8-117173302E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315</TotalTime>
  <Words>1907</Words>
  <Application>Microsoft Office PowerPoint</Application>
  <PresentationFormat>Widescreen</PresentationFormat>
  <Paragraphs>402</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KEYNOTE-826: Subgroup Analysis of Pembrolizumab + Chemotherapy ±  Bevacizumab in Persistent, Recurrent, or Metastatic Cervical Cancer</vt:lpstr>
      <vt:lpstr>About These Slides</vt:lpstr>
      <vt:lpstr>KEYNOTE-826: Background</vt:lpstr>
      <vt:lpstr>KEYNOTE-826: Study Design</vt:lpstr>
      <vt:lpstr>KEYNOTE-826: Baseline Characteristics (All Comers)</vt:lpstr>
      <vt:lpstr>KEYNOTE-826: PFS and OS in Key Patient Subgroups  (All Comers) </vt:lpstr>
      <vt:lpstr>KEYNOTE-826: PFS and OS in PD-L1 CPS ≥1 Subgroup</vt:lpstr>
      <vt:lpstr>KEYNOTE-826: ORR in Key Patient Subgroups  (All-Comer and CPS ≥1 Populations )</vt:lpstr>
      <vt:lpstr>KEYNOTE-826: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KEYNOTE-826: Subgroup Analysis of Pembrolizumab + Chemotherapy ± Bevacizumab in Persistent, Recurrent, or Metastatic Cervical Cancer</dc:title>
  <dc:creator>Timothy Quill</dc:creator>
  <cp:lastModifiedBy>Natalia Kolenko</cp:lastModifiedBy>
  <cp:revision>32</cp:revision>
  <dcterms:created xsi:type="dcterms:W3CDTF">2022-06-02T23:20:10Z</dcterms:created>
  <dcterms:modified xsi:type="dcterms:W3CDTF">2022-06-09T13:29:52Z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0x010100C0482640E6BA7540ACED0C970E7D5A91</vt:lpwstr>
  </property>
  <property fmtid="{D5CDD505-2E9C-101B-9397-08002B2CF9AE}" pid="3" name="_dlc_DocIdItemGuid">
    <vt:lpwstr>b2c5dc10-3eac-4d11-9c86-b7c834648464</vt:lpwstr>
  </property>
</Properties>
</file>