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3" r:id="rId7"/>
    <p:sldMasterId id="2147484673" r:id="rId8"/>
    <p:sldMasterId id="2147484682" r:id="rId9"/>
    <p:sldMasterId id="2147484691" r:id="rId10"/>
  </p:sldMasterIdLst>
  <p:notesMasterIdLst>
    <p:notesMasterId r:id="rId20"/>
  </p:notesMasterIdLst>
  <p:handoutMasterIdLst>
    <p:handoutMasterId r:id="rId21"/>
  </p:handoutMasterIdLst>
  <p:sldIdLst>
    <p:sldId id="558" r:id="rId11"/>
    <p:sldId id="559" r:id="rId12"/>
    <p:sldId id="541" r:id="rId13"/>
    <p:sldId id="547" r:id="rId14"/>
    <p:sldId id="533" r:id="rId15"/>
    <p:sldId id="534" r:id="rId16"/>
    <p:sldId id="556" r:id="rId17"/>
    <p:sldId id="542" r:id="rId18"/>
    <p:sldId id="557" r:id="rId19"/>
  </p:sldIdLst>
  <p:sldSz cx="12192000" cy="6858000"/>
  <p:notesSz cx="7315200" cy="9601200"/>
  <p:custDataLst>
    <p:tags r:id="rId2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5" clrIdx="3"/>
  <p:cmAuthor id="3" name="ralfieri" initials="ra" lastIdx="2" clrIdx="8"/>
  <p:cmAuthor id="4" name="Megan Capel" initials="MC" lastIdx="18"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7" clrIdx="1"/>
  <p:cmAuthor id="11" name="Kiran D. Mir-Hudgeons" initials="KDM" lastIdx="13" clrIdx="10">
    <p:extLst>
      <p:ext uri="{19B8F6BF-5375-455C-9EA6-DF929625EA0E}">
        <p15:presenceInfo xmlns:p15="http://schemas.microsoft.com/office/powerpoint/2012/main" userId="S::kmirhudgeons@clinicaloptions.com::988cb7e1-0640-4c3c-b602-3f8e18ce9544" providerId="AD"/>
      </p:ext>
    </p:extLst>
  </p:cmAuthor>
  <p:cmAuthor id="12" name="Timothy Quill" initials="TQ" lastIdx="7" clrIdx="11">
    <p:extLst>
      <p:ext uri="{19B8F6BF-5375-455C-9EA6-DF929625EA0E}">
        <p15:presenceInfo xmlns:p15="http://schemas.microsoft.com/office/powerpoint/2012/main" userId="S::tquill@clinicaloptions.com::b1dc6efb-2995-45e7-a306-57a2c67aa886" providerId="AD"/>
      </p:ext>
    </p:extLst>
  </p:cmAuthor>
  <p:cmAuthor id="13" name="LT Fowler" initials="LF" lastIdx="2" clrIdx="12">
    <p:extLst>
      <p:ext uri="{19B8F6BF-5375-455C-9EA6-DF929625EA0E}">
        <p15:presenceInfo xmlns:p15="http://schemas.microsoft.com/office/powerpoint/2012/main" userId="S::lfowler@practicingclinicians.com::bdc4c4d6-9ded-467c-b80c-330a0ea8ffe4" providerId="AD"/>
      </p:ext>
    </p:extLst>
  </p:cmAuthor>
  <p:cmAuthor id="14" name="CLINICALOPTIONS\tquill" initials="C" lastIdx="2" clrIdx="13">
    <p:extLst>
      <p:ext uri="{19B8F6BF-5375-455C-9EA6-DF929625EA0E}">
        <p15:presenceInfo xmlns:p15="http://schemas.microsoft.com/office/powerpoint/2012/main" userId="CLINICALOPTIONS\tquill" providerId="Non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AB7835-D30D-4AC2-B051-9195E6D3A3C8}" v="5" dt="2021-12-14T16:06:02.996"/>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60" autoAdjust="0"/>
    <p:restoredTop sz="79173" autoAdjust="0"/>
  </p:normalViewPr>
  <p:slideViewPr>
    <p:cSldViewPr snapToGrid="0" showGuides="1">
      <p:cViewPr varScale="1">
        <p:scale>
          <a:sx n="57" d="100"/>
          <a:sy n="57" d="100"/>
        </p:scale>
        <p:origin x="1596" y="72"/>
      </p:cViewPr>
      <p:guideLst>
        <p:guide orient="horz" pos="4128"/>
        <p:guide orient="horz" pos="1008"/>
        <p:guide orient="horz" pos="4032"/>
        <p:guide orient="horz" pos="151"/>
        <p:guide orient="horz" pos="258"/>
        <p:guide orient="horz" pos="3912"/>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304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3.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Master" Target="slideMasters/slideMaster2.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notesMaster" Target="notesMasters/notesMaster1.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1.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5.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Master" Target="slideMasters/slideMaster5.xml"/><Relationship Id="rId19" Type="http://schemas.openxmlformats.org/officeDocument/2006/relationships/slide" Target="slides/slide9.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 Target="slides/slide4.xml"/><Relationship Id="rId22" Type="http://schemas.openxmlformats.org/officeDocument/2006/relationships/tags" Target="tags/tag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Eimers" userId="e496f3f7-6a48-4339-9b0c-9f426a43f948" providerId="ADAL" clId="{4DAB7835-D30D-4AC2-B051-9195E6D3A3C8}"/>
    <pc:docChg chg="modSld">
      <pc:chgData name="Jennifer Eimers" userId="e496f3f7-6a48-4339-9b0c-9f426a43f948" providerId="ADAL" clId="{4DAB7835-D30D-4AC2-B051-9195E6D3A3C8}" dt="2021-12-14T16:06:02.980" v="20" actId="1076"/>
      <pc:docMkLst>
        <pc:docMk/>
      </pc:docMkLst>
      <pc:sldChg chg="modSp mod">
        <pc:chgData name="Jennifer Eimers" userId="e496f3f7-6a48-4339-9b0c-9f426a43f948" providerId="ADAL" clId="{4DAB7835-D30D-4AC2-B051-9195E6D3A3C8}" dt="2021-12-14T16:05:50.113" v="17" actId="14100"/>
        <pc:sldMkLst>
          <pc:docMk/>
          <pc:sldMk cId="932313496" sldId="533"/>
        </pc:sldMkLst>
        <pc:graphicFrameChg chg="mod modGraphic">
          <ac:chgData name="Jennifer Eimers" userId="e496f3f7-6a48-4339-9b0c-9f426a43f948" providerId="ADAL" clId="{4DAB7835-D30D-4AC2-B051-9195E6D3A3C8}" dt="2021-12-14T16:05:50.113" v="17" actId="14100"/>
          <ac:graphicFrameMkLst>
            <pc:docMk/>
            <pc:sldMk cId="932313496" sldId="533"/>
            <ac:graphicFrameMk id="8" creationId="{1D6B6261-7BA2-264C-8758-F3803E853D34}"/>
          </ac:graphicFrameMkLst>
        </pc:graphicFrameChg>
      </pc:sldChg>
      <pc:sldChg chg="modSp mod">
        <pc:chgData name="Jennifer Eimers" userId="e496f3f7-6a48-4339-9b0c-9f426a43f948" providerId="ADAL" clId="{4DAB7835-D30D-4AC2-B051-9195E6D3A3C8}" dt="2021-12-14T16:05:54.490" v="18" actId="1076"/>
        <pc:sldMkLst>
          <pc:docMk/>
          <pc:sldMk cId="1324682784" sldId="534"/>
        </pc:sldMkLst>
        <pc:graphicFrameChg chg="mod">
          <ac:chgData name="Jennifer Eimers" userId="e496f3f7-6a48-4339-9b0c-9f426a43f948" providerId="ADAL" clId="{4DAB7835-D30D-4AC2-B051-9195E6D3A3C8}" dt="2021-12-14T16:05:54.490" v="18" actId="1076"/>
          <ac:graphicFrameMkLst>
            <pc:docMk/>
            <pc:sldMk cId="1324682784" sldId="534"/>
            <ac:graphicFrameMk id="8" creationId="{F8D1EA9F-F322-BA4A-B4CF-E6A16D12D875}"/>
          </ac:graphicFrameMkLst>
        </pc:graphicFrameChg>
      </pc:sldChg>
      <pc:sldChg chg="modSp">
        <pc:chgData name="Jennifer Eimers" userId="e496f3f7-6a48-4339-9b0c-9f426a43f948" providerId="ADAL" clId="{4DAB7835-D30D-4AC2-B051-9195E6D3A3C8}" dt="2021-12-14T16:05:40.702" v="2" actId="1038"/>
        <pc:sldMkLst>
          <pc:docMk/>
          <pc:sldMk cId="0" sldId="547"/>
        </pc:sldMkLst>
        <pc:spChg chg="mod">
          <ac:chgData name="Jennifer Eimers" userId="e496f3f7-6a48-4339-9b0c-9f426a43f948" providerId="ADAL" clId="{4DAB7835-D30D-4AC2-B051-9195E6D3A3C8}" dt="2021-12-14T16:05:40.702" v="2" actId="1038"/>
          <ac:spMkLst>
            <pc:docMk/>
            <pc:sldMk cId="0" sldId="547"/>
            <ac:spMk id="20" creationId="{56D25301-AE3E-AE4B-9EEF-CC13094E408D}"/>
          </ac:spMkLst>
        </pc:spChg>
      </pc:sldChg>
      <pc:sldChg chg="modSp mod">
        <pc:chgData name="Jennifer Eimers" userId="e496f3f7-6a48-4339-9b0c-9f426a43f948" providerId="ADAL" clId="{4DAB7835-D30D-4AC2-B051-9195E6D3A3C8}" dt="2021-12-14T16:06:02.980" v="20" actId="1076"/>
        <pc:sldMkLst>
          <pc:docMk/>
          <pc:sldMk cId="2005027660" sldId="556"/>
        </pc:sldMkLst>
        <pc:spChg chg="mod">
          <ac:chgData name="Jennifer Eimers" userId="e496f3f7-6a48-4339-9b0c-9f426a43f948" providerId="ADAL" clId="{4DAB7835-D30D-4AC2-B051-9195E6D3A3C8}" dt="2021-12-14T16:06:02.980" v="20" actId="1076"/>
          <ac:spMkLst>
            <pc:docMk/>
            <pc:sldMk cId="2005027660" sldId="556"/>
            <ac:spMk id="3" creationId="{41CEF435-C9B5-5D48-B57A-5D40B26C3116}"/>
          </ac:spMkLst>
        </pc:spChg>
        <pc:graphicFrameChg chg="mod">
          <ac:chgData name="Jennifer Eimers" userId="e496f3f7-6a48-4339-9b0c-9f426a43f948" providerId="ADAL" clId="{4DAB7835-D30D-4AC2-B051-9195E6D3A3C8}" dt="2021-12-14T16:06:01.076" v="19" actId="1076"/>
          <ac:graphicFrameMkLst>
            <pc:docMk/>
            <pc:sldMk cId="2005027660" sldId="556"/>
            <ac:graphicFrameMk id="8" creationId="{1D6B6261-7BA2-264C-8758-F3803E853D34}"/>
          </ac:graphicFrameMkLst>
        </pc:graphicFrameChg>
      </pc:sldChg>
      <pc:sldChg chg="delSp">
        <pc:chgData name="Jennifer Eimers" userId="e496f3f7-6a48-4339-9b0c-9f426a43f948" providerId="ADAL" clId="{4DAB7835-D30D-4AC2-B051-9195E6D3A3C8}" dt="2021-12-14T16:05:00.004" v="0" actId="478"/>
        <pc:sldMkLst>
          <pc:docMk/>
          <pc:sldMk cId="0" sldId="558"/>
        </pc:sldMkLst>
        <pc:spChg chg="del">
          <ac:chgData name="Jennifer Eimers" userId="e496f3f7-6a48-4339-9b0c-9f426a43f948" providerId="ADAL" clId="{4DAB7835-D30D-4AC2-B051-9195E6D3A3C8}" dt="2021-12-14T16:05:00.004" v="0" actId="478"/>
          <ac:spMkLst>
            <pc:docMk/>
            <pc:sldMk cId="0" sldId="558"/>
            <ac:spMk id="9" creationId="{B381AB39-A5B6-4EFA-BAA8-EB7882BA5CEA}"/>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MM, multiple myeloma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05948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LEN, lenalidomide; MDS, myelodysplastic syndromes; QoL, quality of life; TPO-R, thrombopoietin receptor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4178525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BM, bone marrow; CMML, chronic myelomonocytic leukemia; CR, complete response; d/c, discontinued; E, erythroid; ELT, eltrombopag; Hb, hemoglobin; HI, hematologic improvement; IPSS, International Prognostic Scoring System; IWG, International Working Group; LEN, lenalidomide; MDS, myelodysplastic syndromes; PLTs, platelets; PR, partial response; RBC, red blood cell.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8486689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CMML, chronic myelomonocytic leukemia; EB, excess blasts; ELT, eltrombopag; Hb, hemoglobin; LEN, lenalidomide; MDS, myelodysplastic syndromes; MLD, multilineage dysplasia; NR, not reported; PLT, platelet; RS, ring sideroblasts; SLD, single lineage dysplasia; WHO, World Health Organization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7104244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AEs, adverse events; ALT, alanine aminotransferase; AST, aspartate aminotransferase; BM, bone marrow; ELT, eltrombopag; LEN, lenalidomide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961009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DoR, duration of response; ELT, eltrombopag; HI, hematologic improvement; ITT, intention-to-treat; LEN, lenalidomide; MDS, myelodysplastic syndromes; ORR, objective response rate; PLT, platelet; RBC-TI, red blood cell transfusion independence; TTR, time to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9770901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BM, bone marrow; DoR, duration of response; ELT, eltrombopag; ITT, intention-to-treat; LEN, lenalidomide; MDS, myelodysplastic syndromes; ORR, objective response rate.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08310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0" name="Picture 12">
            <a:extLst>
              <a:ext uri="{FF2B5EF4-FFF2-40B4-BE49-F238E27FC236}">
                <a16:creationId xmlns:a16="http://schemas.microsoft.com/office/drawing/2014/main" id="{39FA180E-C2BE-46AF-AC4E-CD561BB6D6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1575" y="3665838"/>
            <a:ext cx="60769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picture containing holding, woman, hand, table&#10;&#10;Description automatically generated">
            <a:extLst>
              <a:ext uri="{FF2B5EF4-FFF2-40B4-BE49-F238E27FC236}">
                <a16:creationId xmlns:a16="http://schemas.microsoft.com/office/drawing/2014/main" id="{4AF6D221-930B-4605-80B6-CE32FB225A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11575" y="3657600"/>
            <a:ext cx="6086475"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a:extLst>
              <a:ext uri="{FF2B5EF4-FFF2-40B4-BE49-F238E27FC236}">
                <a16:creationId xmlns:a16="http://schemas.microsoft.com/office/drawing/2014/main" id="{0674685D-7653-4B36-B1A2-183715BD998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058987" y="328761"/>
            <a:ext cx="2662401"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1147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7242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9" name="Picture 18">
            <a:extLst>
              <a:ext uri="{FF2B5EF4-FFF2-40B4-BE49-F238E27FC236}">
                <a16:creationId xmlns:a16="http://schemas.microsoft.com/office/drawing/2014/main" id="{AE3A72E3-C1BB-41C0-975D-BD50CDE8164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06"/>
          <a:stretch>
            <a:fillRect/>
          </a:stretch>
        </p:blipFill>
        <p:spPr bwMode="auto">
          <a:xfrm>
            <a:off x="8412163" y="5357813"/>
            <a:ext cx="3776662"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6708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837393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9682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23763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1373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17">
            <a:extLst>
              <a:ext uri="{FF2B5EF4-FFF2-40B4-BE49-F238E27FC236}">
                <a16:creationId xmlns:a16="http://schemas.microsoft.com/office/drawing/2014/main" id="{8747257F-EDEA-4B19-A521-737D316575F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38"/>
          <a:stretch>
            <a:fillRect/>
          </a:stretch>
        </p:blipFill>
        <p:spPr bwMode="auto">
          <a:xfrm>
            <a:off x="8531225" y="3414242"/>
            <a:ext cx="3657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4">
            <a:extLst>
              <a:ext uri="{FF2B5EF4-FFF2-40B4-BE49-F238E27FC236}">
                <a16:creationId xmlns:a16="http://schemas.microsoft.com/office/drawing/2014/main" id="{53B952E1-F648-442B-B7FD-EE18F8DA468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48638" y="5994400"/>
            <a:ext cx="36861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1720165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5DE67-98D5-BF42-BA55-69641AC644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F3E7353-4A01-614A-8E2C-97452C25F6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ACA6CD-3A96-764B-8136-E9678CE640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0D8F689-F715-4645-8F44-E83CC9CA8334}"/>
              </a:ext>
            </a:extLst>
          </p:cNvPr>
          <p:cNvSpPr>
            <a:spLocks noGrp="1"/>
          </p:cNvSpPr>
          <p:nvPr>
            <p:ph type="dt" sz="half" idx="10"/>
          </p:nvPr>
        </p:nvSpPr>
        <p:spPr/>
        <p:txBody>
          <a:bodyPr/>
          <a:lstStyle/>
          <a:p>
            <a:fld id="{EDB14188-E20C-8349-BCA2-5AFDACDFA5A1}" type="datetimeFigureOut">
              <a:rPr lang="en-US" smtClean="0"/>
              <a:t>12/16/2021</a:t>
            </a:fld>
            <a:endParaRPr lang="en-US" dirty="0"/>
          </a:p>
        </p:txBody>
      </p:sp>
      <p:sp>
        <p:nvSpPr>
          <p:cNvPr id="6" name="Footer Placeholder 5">
            <a:extLst>
              <a:ext uri="{FF2B5EF4-FFF2-40B4-BE49-F238E27FC236}">
                <a16:creationId xmlns:a16="http://schemas.microsoft.com/office/drawing/2014/main" id="{6CA06E8A-4A7E-E948-9D19-29F1B96A549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87C8AAC-8D94-E043-8B17-4A0C5E0A61C3}"/>
              </a:ext>
            </a:extLst>
          </p:cNvPr>
          <p:cNvSpPr>
            <a:spLocks noGrp="1"/>
          </p:cNvSpPr>
          <p:nvPr>
            <p:ph type="sldNum" sz="quarter" idx="12"/>
          </p:nvPr>
        </p:nvSpPr>
        <p:spPr/>
        <p:txBody>
          <a:bodyPr/>
          <a:lstStyle/>
          <a:p>
            <a:fld id="{1EE26CAD-0878-A14B-BECD-4D45ECEF0934}" type="slidenum">
              <a:rPr lang="en-US" smtClean="0"/>
              <a:t>‹#›</a:t>
            </a:fld>
            <a:endParaRPr lang="en-US" dirty="0"/>
          </a:p>
        </p:txBody>
      </p:sp>
    </p:spTree>
    <p:extLst>
      <p:ext uri="{BB962C8B-B14F-4D97-AF65-F5344CB8AC3E}">
        <p14:creationId xmlns:p14="http://schemas.microsoft.com/office/powerpoint/2010/main" val="1711296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99624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061413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0182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03254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416107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3557519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05900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7946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58762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454451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41665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207995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151561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8151465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321316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16434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AC2291DB-6341-42AE-84E8-C6DC343D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16590936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382625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pic>
        <p:nvPicPr>
          <p:cNvPr id="6" name="Picture 5" descr="A picture containing icon&#10;&#10;Description automatically generated">
            <a:extLst>
              <a:ext uri="{FF2B5EF4-FFF2-40B4-BE49-F238E27FC236}">
                <a16:creationId xmlns:a16="http://schemas.microsoft.com/office/drawing/2014/main" id="{F49223A5-F7CB-4E35-A00E-F3913E2F9C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7" name="Rectangle 6">
            <a:extLst>
              <a:ext uri="{FF2B5EF4-FFF2-40B4-BE49-F238E27FC236}">
                <a16:creationId xmlns:a16="http://schemas.microsoft.com/office/drawing/2014/main" id="{2065E6AC-DC4E-4C0B-A665-5A9C76478FFE}"/>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6BE64D3-EE23-4EB8-8528-3DBA841959CC}"/>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48666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714825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8121766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8189857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28068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chemeClr val="accent3"/>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3" name="Picture 12" descr="A picture containing icon&#10;&#10;Description automatically generated">
            <a:extLst>
              <a:ext uri="{FF2B5EF4-FFF2-40B4-BE49-F238E27FC236}">
                <a16:creationId xmlns:a16="http://schemas.microsoft.com/office/drawing/2014/main" id="{7E94CCFD-56CA-4D1B-AC71-AF04E8C904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4" name="Rectangle 13">
            <a:extLst>
              <a:ext uri="{FF2B5EF4-FFF2-40B4-BE49-F238E27FC236}">
                <a16:creationId xmlns:a16="http://schemas.microsoft.com/office/drawing/2014/main" id="{94A04097-45F0-4F98-868F-31BA5CF7FDE4}"/>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99E33A2D-3CAF-4285-B95C-4F6FE03250D0}"/>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3323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347745"/>
      </p:ext>
    </p:extLst>
  </p:cSld>
  <p:clrMap bg1="dk2" tx1="lt1" bg2="dk1" tx2="lt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 id="2147484672"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48340122"/>
      </p:ext>
    </p:extLst>
  </p:cSld>
  <p:clrMap bg1="dk2" tx1="lt1" bg2="dk1" tx2="lt2" accent1="accent1" accent2="accent2" accent3="accent3" accent4="accent4" accent5="accent5" accent6="accent6" hlink="hlink" folHlink="folHlink"/>
  <p:sldLayoutIdLst>
    <p:sldLayoutId id="2147484674" r:id="rId1"/>
    <p:sldLayoutId id="2147484675" r:id="rId2"/>
    <p:sldLayoutId id="2147484676" r:id="rId3"/>
    <p:sldLayoutId id="2147484677" r:id="rId4"/>
    <p:sldLayoutId id="2147484678" r:id="rId5"/>
    <p:sldLayoutId id="2147484679" r:id="rId6"/>
    <p:sldLayoutId id="2147484680" r:id="rId7"/>
    <p:sldLayoutId id="214748468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369133449"/>
      </p:ext>
    </p:extLst>
  </p:cSld>
  <p:clrMap bg1="dk2" tx1="lt1" bg2="dk1" tx2="lt2" accent1="accent1" accent2="accent2" accent3="accent3" accent4="accent4" accent5="accent5" accent6="accent6" hlink="hlink" folHlink="folHlink"/>
  <p:sldLayoutIdLst>
    <p:sldLayoutId id="2147484683" r:id="rId1"/>
    <p:sldLayoutId id="2147484684" r:id="rId2"/>
    <p:sldLayoutId id="2147484685" r:id="rId3"/>
    <p:sldLayoutId id="2147484686" r:id="rId4"/>
    <p:sldLayoutId id="2147484687" r:id="rId5"/>
    <p:sldLayoutId id="2147484688" r:id="rId6"/>
    <p:sldLayoutId id="2147484689" r:id="rId7"/>
    <p:sldLayoutId id="2147484690"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7" name="Straight Connector 6">
            <a:extLst>
              <a:ext uri="{FF2B5EF4-FFF2-40B4-BE49-F238E27FC236}">
                <a16:creationId xmlns:a16="http://schemas.microsoft.com/office/drawing/2014/main" id="{86E7C772-9B63-4478-9CE6-BD83B6C786DA}"/>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9071168"/>
      </p:ext>
    </p:extLst>
  </p:cSld>
  <p:clrMap bg1="dk2" tx1="lt1" bg2="dk1" tx2="lt2" accent1="accent1" accent2="accent2" accent3="accent3" accent4="accent4" accent5="accent5" accent6="accent6" hlink="hlink" folHlink="folHlink"/>
  <p:sldLayoutIdLst>
    <p:sldLayoutId id="2147484692" r:id="rId1"/>
    <p:sldLayoutId id="2147484693" r:id="rId2"/>
    <p:sldLayoutId id="2147484694" r:id="rId3"/>
    <p:sldLayoutId id="2147484695" r:id="rId4"/>
    <p:sldLayoutId id="2147484696" r:id="rId5"/>
    <p:sldLayoutId id="2147484697" r:id="rId6"/>
    <p:sldLayoutId id="2147484698" r:id="rId7"/>
    <p:sldLayoutId id="2147484699"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5.xml"/><Relationship Id="rId5" Type="http://schemas.openxmlformats.org/officeDocument/2006/relationships/hyperlink" Target="http://www.clinicaloptions.com/" TargetMode="Externa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9.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599947" y="409576"/>
            <a:ext cx="11032823" cy="2882265"/>
          </a:xfrm>
        </p:spPr>
        <p:txBody>
          <a:bodyPr>
            <a:normAutofit/>
          </a:bodyPr>
          <a:lstStyle/>
          <a:p>
            <a:r>
              <a:rPr lang="en-US" sz="4000" dirty="0"/>
              <a:t>Phase II Trial of Lenalidomide and Eltrombopag for Low-Risk/Intermediate-Risk MDS</a:t>
            </a:r>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23864" y="6189649"/>
            <a:ext cx="72991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 AbbVie; AstraZeneca; Daiichi Sankyo, Inc.; GlaxoSmithKline; Incyte Corporation; Jazz Pharmaceuticals; Merck Sharp &amp; Dohme Corp.; and Novartis Pharmaceuticals Corporation. </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65913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Coverage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2021 ASH Annual Meeting, December 11-14, 2021</a:t>
            </a:r>
            <a:b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Atlanta, Georgia</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65913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10" name="Group 9">
            <a:extLst>
              <a:ext uri="{FF2B5EF4-FFF2-40B4-BE49-F238E27FC236}">
                <a16:creationId xmlns:a16="http://schemas.microsoft.com/office/drawing/2014/main" id="{60E7B2DD-17AE-4880-9A6C-C940940A2016}"/>
              </a:ext>
            </a:extLst>
          </p:cNvPr>
          <p:cNvGrpSpPr/>
          <p:nvPr/>
        </p:nvGrpSpPr>
        <p:grpSpPr>
          <a:xfrm>
            <a:off x="4156075" y="3332497"/>
            <a:ext cx="3479671" cy="613720"/>
            <a:chOff x="4156075" y="3332497"/>
            <a:chExt cx="3479671" cy="613720"/>
          </a:xfrm>
        </p:grpSpPr>
        <p:pic>
          <p:nvPicPr>
            <p:cNvPr id="11" name="Picture 10" descr="A picture containing text, ax, wheel&#10;&#10;Description automatically generated">
              <a:extLst>
                <a:ext uri="{FF2B5EF4-FFF2-40B4-BE49-F238E27FC236}">
                  <a16:creationId xmlns:a16="http://schemas.microsoft.com/office/drawing/2014/main" id="{A5739671-5BBF-4D5C-B72A-D1AFC7AD09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2" name="Rectangle 7">
              <a:extLst>
                <a:ext uri="{FF2B5EF4-FFF2-40B4-BE49-F238E27FC236}">
                  <a16:creationId xmlns:a16="http://schemas.microsoft.com/office/drawing/2014/main" id="{91EB4C4C-93CE-4472-8690-8E7AA7F9163C}"/>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p:txBody>
          <a:bodyPr/>
          <a:lstStyle/>
          <a:p>
            <a:r>
              <a:rPr lang="en-US" dirty="0"/>
              <a:t>Lenalidomide and Eltrombopag for Low-Risk/ Intermediate-Risk MDS: Background</a:t>
            </a:r>
          </a:p>
        </p:txBody>
      </p:sp>
      <p:sp>
        <p:nvSpPr>
          <p:cNvPr id="3" name="Content Placeholder 2">
            <a:extLst>
              <a:ext uri="{FF2B5EF4-FFF2-40B4-BE49-F238E27FC236}">
                <a16:creationId xmlns:a16="http://schemas.microsoft.com/office/drawing/2014/main" id="{F10EA37E-5B67-44DC-BE64-EFBF01B1A3A0}"/>
              </a:ext>
            </a:extLst>
          </p:cNvPr>
          <p:cNvSpPr>
            <a:spLocks noGrp="1"/>
          </p:cNvSpPr>
          <p:nvPr>
            <p:ph idx="1"/>
          </p:nvPr>
        </p:nvSpPr>
        <p:spPr/>
        <p:txBody>
          <a:bodyPr/>
          <a:lstStyle/>
          <a:p>
            <a:r>
              <a:rPr lang="en-US" sz="2200" dirty="0"/>
              <a:t>Treatment goals for low-risk/intermediate-risk MDS are to improve cytopenias so as to prevent complications and improve QoL</a:t>
            </a:r>
          </a:p>
          <a:p>
            <a:r>
              <a:rPr lang="en-US" sz="2200" dirty="0"/>
              <a:t>LEN approved for MDS with del(5q) based on its ability to induce disease remission and confer transfusion independence in ~50% of patients</a:t>
            </a:r>
            <a:r>
              <a:rPr lang="en-US" sz="2200" baseline="30000" dirty="0"/>
              <a:t>1</a:t>
            </a:r>
          </a:p>
          <a:p>
            <a:r>
              <a:rPr lang="en-US" sz="2200" dirty="0"/>
              <a:t>Although LEN reduces transfusion burden for ~25% of patients with MDS without del(5q), its use is limited by significant thrombocytopenia</a:t>
            </a:r>
            <a:r>
              <a:rPr lang="en-US" sz="2200" baseline="30000" dirty="0"/>
              <a:t>2</a:t>
            </a:r>
          </a:p>
          <a:p>
            <a:r>
              <a:rPr lang="en-US" sz="2200" dirty="0"/>
              <a:t>Eltrombopag: oral TPO-R agonist</a:t>
            </a:r>
          </a:p>
          <a:p>
            <a:pPr lvl="1"/>
            <a:r>
              <a:rPr lang="en-US" sz="2000" dirty="0"/>
              <a:t>Increases platelets in MDS</a:t>
            </a:r>
            <a:r>
              <a:rPr lang="en-US" sz="2000" baseline="30000" dirty="0"/>
              <a:t>3</a:t>
            </a:r>
          </a:p>
          <a:p>
            <a:pPr lvl="1"/>
            <a:r>
              <a:rPr lang="en-US" sz="2000" dirty="0"/>
              <a:t>Preclinical data suggest it can reverse LEN anti-megakaryopoietic effects</a:t>
            </a:r>
            <a:r>
              <a:rPr lang="en-US" sz="2000" baseline="30000" dirty="0"/>
              <a:t>4</a:t>
            </a:r>
          </a:p>
          <a:p>
            <a:r>
              <a:rPr lang="en-US" sz="2200" dirty="0"/>
              <a:t>Current study determined safety and efficacy of LEN with ELT in patients with low-risk/</a:t>
            </a:r>
            <a:br>
              <a:rPr lang="en-US" sz="2200" dirty="0"/>
            </a:br>
            <a:r>
              <a:rPr lang="en-US" sz="2200" dirty="0"/>
              <a:t>intermediate-risk MDS</a:t>
            </a:r>
            <a:r>
              <a:rPr lang="en-US" sz="2200" baseline="30000" dirty="0"/>
              <a:t>5</a:t>
            </a:r>
          </a:p>
        </p:txBody>
      </p:sp>
      <p:sp>
        <p:nvSpPr>
          <p:cNvPr id="4" name="Text Box 15">
            <a:extLst>
              <a:ext uri="{FF2B5EF4-FFF2-40B4-BE49-F238E27FC236}">
                <a16:creationId xmlns:a16="http://schemas.microsoft.com/office/drawing/2014/main" id="{6A7E6246-2E7A-466C-9923-708F7379DB91}"/>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Fenaux. Blood. 2011;118:3765. 2. Santini. J Clin Oncol. 2016;34:2988. 3. Oliva. Lancet Haematol.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2017;4:e127. 4. Tamari. Leuk Lymphoma. 2014;55:2901. 5. Gonzalez-Lugo. ASH 2021. Abstr 65.</a:t>
            </a:r>
            <a:endParaRPr lang="en-US" altLang="en-US" sz="1200" b="0" dirty="0">
              <a:solidFill>
                <a:schemeClr val="bg2"/>
              </a:solidFill>
              <a:latin typeface="Calibri" panose="020F0502020204030204" pitchFamily="34" charset="0"/>
            </a:endParaRPr>
          </a:p>
        </p:txBody>
      </p:sp>
      <p:grpSp>
        <p:nvGrpSpPr>
          <p:cNvPr id="8" name="Group 7">
            <a:extLst>
              <a:ext uri="{FF2B5EF4-FFF2-40B4-BE49-F238E27FC236}">
                <a16:creationId xmlns:a16="http://schemas.microsoft.com/office/drawing/2014/main" id="{BB385304-6A00-CA4A-A28D-2C17D957F784}"/>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B69E760C-A03C-8244-9C90-5BA32F249A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8">
              <a:extLst>
                <a:ext uri="{FF2B5EF4-FFF2-40B4-BE49-F238E27FC236}">
                  <a16:creationId xmlns:a16="http://schemas.microsoft.com/office/drawing/2014/main" id="{1146C957-5650-C640-9C3F-F6387C503E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629605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Line 54">
            <a:extLst>
              <a:ext uri="{FF2B5EF4-FFF2-40B4-BE49-F238E27FC236}">
                <a16:creationId xmlns:a16="http://schemas.microsoft.com/office/drawing/2014/main" id="{653C6B38-BC2D-E543-8B69-C3ACDFE5F0E8}"/>
              </a:ext>
            </a:extLst>
          </p:cNvPr>
          <p:cNvSpPr>
            <a:spLocks noChangeShapeType="1"/>
          </p:cNvSpPr>
          <p:nvPr/>
        </p:nvSpPr>
        <p:spPr bwMode="auto">
          <a:xfrm>
            <a:off x="8732665" y="2924840"/>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5" name="Line 54">
            <a:extLst>
              <a:ext uri="{FF2B5EF4-FFF2-40B4-BE49-F238E27FC236}">
                <a16:creationId xmlns:a16="http://schemas.microsoft.com/office/drawing/2014/main" id="{ECE7C888-2EE6-C342-924D-54E804884CD4}"/>
              </a:ext>
            </a:extLst>
          </p:cNvPr>
          <p:cNvSpPr>
            <a:spLocks noChangeShapeType="1"/>
          </p:cNvSpPr>
          <p:nvPr/>
        </p:nvSpPr>
        <p:spPr bwMode="auto">
          <a:xfrm>
            <a:off x="5921357" y="2934413"/>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Lenalidomide and Eltrombopag for Low-Risk/</a:t>
            </a:r>
            <a:br>
              <a:rPr lang="en-US" dirty="0"/>
            </a:br>
            <a:r>
              <a:rPr lang="en-US" dirty="0"/>
              <a:t>Intermediate-Risk MDS: </a:t>
            </a:r>
            <a:r>
              <a:rPr lang="en-US" altLang="en-US" dirty="0"/>
              <a:t>Study Design</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154584" y="2157156"/>
            <a:ext cx="3189095"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≥18 yr with low-risk/intermediate-1–risk MDS per IPSS (or non-proliferative CMML); symptomatic anemia untransfused with Hb ≤10 g/dL or with RBC transfusion dependence, or PLTs &lt;50,000 with Hb &gt;10 g/dL; no prior exposure to LEN (for &gt;2 mo) or ELT (N = 52)</a:t>
            </a:r>
            <a:endParaRPr lang="en-US" altLang="en-US" sz="1800" b="0" dirty="0">
              <a:solidFill>
                <a:schemeClr val="bg1"/>
              </a:solidFill>
              <a:latin typeface="Calibri" panose="020F050202020403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3740107" y="2178367"/>
            <a:ext cx="2364130" cy="135984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Arm A: PLTs ≥50,000 </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LEN 10 mg PO QD </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on Days 1-21 </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(n = 28)</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3740107" y="3682231"/>
            <a:ext cx="3822228" cy="1359849"/>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Arm B: PLTs &lt;50,000 </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ELT 100-300 mg PO QD on Days 1-28 until PLTs ≥50,000 for 2 wk, then followed treatment scheme in Arm A</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24)</a:t>
            </a: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287713" y="4409717"/>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a:off x="3287713" y="2955006"/>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grpSp>
        <p:nvGrpSpPr>
          <p:cNvPr id="16" name="Group 15">
            <a:extLst>
              <a:ext uri="{FF2B5EF4-FFF2-40B4-BE49-F238E27FC236}">
                <a16:creationId xmlns:a16="http://schemas.microsoft.com/office/drawing/2014/main" id="{D74B5E93-FBCB-4761-88C1-7DA0FF1EF8D0}"/>
              </a:ext>
            </a:extLst>
          </p:cNvPr>
          <p:cNvGrpSpPr/>
          <p:nvPr/>
        </p:nvGrpSpPr>
        <p:grpSpPr>
          <a:xfrm>
            <a:off x="9392911" y="6207927"/>
            <a:ext cx="2488502" cy="454909"/>
            <a:chOff x="9392911" y="6207927"/>
            <a:chExt cx="2488502" cy="454909"/>
          </a:xfrm>
        </p:grpSpPr>
        <p:pic>
          <p:nvPicPr>
            <p:cNvPr id="17" name="Picture 16" descr="A picture containing text, ax, wheel&#10;&#10;Description automatically generated">
              <a:extLst>
                <a:ext uri="{FF2B5EF4-FFF2-40B4-BE49-F238E27FC236}">
                  <a16:creationId xmlns:a16="http://schemas.microsoft.com/office/drawing/2014/main" id="{49038458-8E07-4B83-8BF6-355F84C77C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8" name="Rectangle 8">
              <a:extLst>
                <a:ext uri="{FF2B5EF4-FFF2-40B4-BE49-F238E27FC236}">
                  <a16:creationId xmlns:a16="http://schemas.microsoft.com/office/drawing/2014/main" id="{4F41294D-A847-43BE-A223-B5528656063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9" name="Content Placeholder 2">
            <a:extLst>
              <a:ext uri="{FF2B5EF4-FFF2-40B4-BE49-F238E27FC236}">
                <a16:creationId xmlns:a16="http://schemas.microsoft.com/office/drawing/2014/main" id="{BD00CD8E-35C3-1544-BF9F-9324569E3B8C}"/>
              </a:ext>
            </a:extLst>
          </p:cNvPr>
          <p:cNvSpPr txBox="1">
            <a:spLocks/>
          </p:cNvSpPr>
          <p:nvPr/>
        </p:nvSpPr>
        <p:spPr>
          <a:xfrm>
            <a:off x="604675" y="1513047"/>
            <a:ext cx="10877529" cy="935234"/>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Multicenter, open-label phase II trial</a:t>
            </a:r>
          </a:p>
        </p:txBody>
      </p:sp>
      <p:sp>
        <p:nvSpPr>
          <p:cNvPr id="20" name="Content Placeholder 18">
            <a:extLst>
              <a:ext uri="{FF2B5EF4-FFF2-40B4-BE49-F238E27FC236}">
                <a16:creationId xmlns:a16="http://schemas.microsoft.com/office/drawing/2014/main" id="{56D25301-AE3E-AE4B-9EEF-CC13094E408D}"/>
              </a:ext>
            </a:extLst>
          </p:cNvPr>
          <p:cNvSpPr txBox="1">
            <a:spLocks/>
          </p:cNvSpPr>
          <p:nvPr/>
        </p:nvSpPr>
        <p:spPr bwMode="auto">
          <a:xfrm>
            <a:off x="607439" y="5372832"/>
            <a:ext cx="5396975" cy="6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Primary endpoints: HI (per 2006 IWG criteria), safety and tolerability</a:t>
            </a:r>
          </a:p>
        </p:txBody>
      </p:sp>
      <p:sp>
        <p:nvSpPr>
          <p:cNvPr id="21" name="Content Placeholder 18">
            <a:extLst>
              <a:ext uri="{FF2B5EF4-FFF2-40B4-BE49-F238E27FC236}">
                <a16:creationId xmlns:a16="http://schemas.microsoft.com/office/drawing/2014/main" id="{5757A0F2-E657-4445-BFDB-7E676C3EF77E}"/>
              </a:ext>
            </a:extLst>
          </p:cNvPr>
          <p:cNvSpPr txBox="1">
            <a:spLocks/>
          </p:cNvSpPr>
          <p:nvPr/>
        </p:nvSpPr>
        <p:spPr bwMode="auto">
          <a:xfrm>
            <a:off x="5985164" y="5357016"/>
            <a:ext cx="5396975" cy="9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Secondary endpoints: HI duration, time to HI, clinically significant bleeding events, BM response (CR + PR), cytogenetic response</a:t>
            </a:r>
          </a:p>
        </p:txBody>
      </p:sp>
      <p:sp>
        <p:nvSpPr>
          <p:cNvPr id="22" name="Text Box 15">
            <a:extLst>
              <a:ext uri="{FF2B5EF4-FFF2-40B4-BE49-F238E27FC236}">
                <a16:creationId xmlns:a16="http://schemas.microsoft.com/office/drawing/2014/main" id="{D7D0D99F-CBC3-7D49-8908-A710C7B7560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Gonzalez-Lugo. ASH 2021. Abstr 65.</a:t>
            </a:r>
            <a:endParaRPr lang="en-US" altLang="en-US" sz="1200" b="0" dirty="0">
              <a:solidFill>
                <a:schemeClr val="bg2"/>
              </a:solidFill>
              <a:latin typeface="Calibri" panose="020F0502020204030204" pitchFamily="34" charset="0"/>
            </a:endParaRPr>
          </a:p>
        </p:txBody>
      </p:sp>
      <p:sp>
        <p:nvSpPr>
          <p:cNvPr id="23" name="Rectangle 49">
            <a:extLst>
              <a:ext uri="{FF2B5EF4-FFF2-40B4-BE49-F238E27FC236}">
                <a16:creationId xmlns:a16="http://schemas.microsoft.com/office/drawing/2014/main" id="{8AD7E54B-8506-934C-9D39-B5DE4275AE65}"/>
              </a:ext>
            </a:extLst>
          </p:cNvPr>
          <p:cNvSpPr>
            <a:spLocks noChangeArrowheads="1"/>
          </p:cNvSpPr>
          <p:nvPr/>
        </p:nvSpPr>
        <p:spPr bwMode="auto">
          <a:xfrm>
            <a:off x="6283266" y="2177409"/>
            <a:ext cx="2632279" cy="1359845"/>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LEN d/c and ELT </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100-300 mg PO QD given until PLTs ≥50,000 for </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2 wk; patients then resumed LEN</a:t>
            </a:r>
          </a:p>
        </p:txBody>
      </p:sp>
      <p:sp>
        <p:nvSpPr>
          <p:cNvPr id="24" name="Rectangle 49">
            <a:extLst>
              <a:ext uri="{FF2B5EF4-FFF2-40B4-BE49-F238E27FC236}">
                <a16:creationId xmlns:a16="http://schemas.microsoft.com/office/drawing/2014/main" id="{9F45A060-C98C-6843-9DB3-BB04EAF17D5A}"/>
              </a:ext>
            </a:extLst>
          </p:cNvPr>
          <p:cNvSpPr>
            <a:spLocks noChangeArrowheads="1"/>
          </p:cNvSpPr>
          <p:nvPr/>
        </p:nvSpPr>
        <p:spPr bwMode="auto">
          <a:xfrm>
            <a:off x="9108704" y="2158702"/>
            <a:ext cx="2823591" cy="1395252"/>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LEN d/c and ELT </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100-300 mg PO QD given until PLTs ≥50,000 for 2 wk; patients then resumed LEN + ELT in combination</a:t>
            </a:r>
          </a:p>
        </p:txBody>
      </p:sp>
      <p:sp>
        <p:nvSpPr>
          <p:cNvPr id="2" name="TextBox 1">
            <a:extLst>
              <a:ext uri="{FF2B5EF4-FFF2-40B4-BE49-F238E27FC236}">
                <a16:creationId xmlns:a16="http://schemas.microsoft.com/office/drawing/2014/main" id="{68FCFA41-808A-984F-81B8-2002F449DA6B}"/>
              </a:ext>
            </a:extLst>
          </p:cNvPr>
          <p:cNvSpPr txBox="1"/>
          <p:nvPr/>
        </p:nvSpPr>
        <p:spPr bwMode="auto">
          <a:xfrm>
            <a:off x="5540271" y="1649612"/>
            <a:ext cx="12556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If PLTs &lt;50,000</a:t>
            </a:r>
          </a:p>
        </p:txBody>
      </p:sp>
      <p:sp>
        <p:nvSpPr>
          <p:cNvPr id="27" name="Line 54">
            <a:extLst>
              <a:ext uri="{FF2B5EF4-FFF2-40B4-BE49-F238E27FC236}">
                <a16:creationId xmlns:a16="http://schemas.microsoft.com/office/drawing/2014/main" id="{BB4CFB12-FE59-9E47-BC37-D9182CA10181}"/>
              </a:ext>
            </a:extLst>
          </p:cNvPr>
          <p:cNvSpPr>
            <a:spLocks noChangeShapeType="1"/>
          </p:cNvSpPr>
          <p:nvPr/>
        </p:nvSpPr>
        <p:spPr bwMode="auto">
          <a:xfrm flipH="1">
            <a:off x="6177879" y="1937622"/>
            <a:ext cx="4682" cy="72855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8" name="TextBox 27">
            <a:extLst>
              <a:ext uri="{FF2B5EF4-FFF2-40B4-BE49-F238E27FC236}">
                <a16:creationId xmlns:a16="http://schemas.microsoft.com/office/drawing/2014/main" id="{430987CC-2E6A-CF49-BB3E-7EB7AAEA2E39}"/>
              </a:ext>
            </a:extLst>
          </p:cNvPr>
          <p:cNvSpPr txBox="1"/>
          <p:nvPr/>
        </p:nvSpPr>
        <p:spPr bwMode="auto">
          <a:xfrm>
            <a:off x="8379153" y="1652218"/>
            <a:ext cx="12556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If PLTs &lt;50,000</a:t>
            </a:r>
          </a:p>
        </p:txBody>
      </p:sp>
      <p:sp>
        <p:nvSpPr>
          <p:cNvPr id="29" name="Line 54">
            <a:extLst>
              <a:ext uri="{FF2B5EF4-FFF2-40B4-BE49-F238E27FC236}">
                <a16:creationId xmlns:a16="http://schemas.microsoft.com/office/drawing/2014/main" id="{E3B5998A-AA67-7144-B0D8-0007AD95B0B8}"/>
              </a:ext>
            </a:extLst>
          </p:cNvPr>
          <p:cNvSpPr>
            <a:spLocks noChangeShapeType="1"/>
          </p:cNvSpPr>
          <p:nvPr/>
        </p:nvSpPr>
        <p:spPr bwMode="auto">
          <a:xfrm flipH="1">
            <a:off x="9016761" y="1940228"/>
            <a:ext cx="4682" cy="72855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 name="TextBox 2">
            <a:extLst>
              <a:ext uri="{FF2B5EF4-FFF2-40B4-BE49-F238E27FC236}">
                <a16:creationId xmlns:a16="http://schemas.microsoft.com/office/drawing/2014/main" id="{A3B83528-5C95-D44A-9271-0669C243CCDD}"/>
              </a:ext>
            </a:extLst>
          </p:cNvPr>
          <p:cNvSpPr txBox="1"/>
          <p:nvPr/>
        </p:nvSpPr>
        <p:spPr bwMode="auto">
          <a:xfrm>
            <a:off x="8187229" y="4163491"/>
            <a:ext cx="34000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Patients were allowed to stay on ELT alone if they reached HI-E and HI-PLT on ELT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Lenalidomide and Eltrombopag for Low-Risk/</a:t>
            </a:r>
            <a:br>
              <a:rPr lang="en-US" dirty="0"/>
            </a:br>
            <a:r>
              <a:rPr lang="en-US" dirty="0"/>
              <a:t>Intermediate-Risk MDS: </a:t>
            </a:r>
            <a:r>
              <a:rPr lang="en-US" altLang="en-US" dirty="0"/>
              <a:t>Baseline Characteristics</a:t>
            </a:r>
            <a:endParaRPr lang="en-US" dirty="0"/>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Gonzalez-Lugo. ASH 2021. Abstr 65.</a:t>
            </a:r>
            <a:endParaRPr lang="en-US" altLang="en-US" sz="1200" b="0" dirty="0">
              <a:solidFill>
                <a:schemeClr val="bg2"/>
              </a:solidFill>
              <a:latin typeface="Calibri" panose="020F0502020204030204" pitchFamily="34" charset="0"/>
            </a:endParaRPr>
          </a:p>
        </p:txBody>
      </p:sp>
      <p:graphicFrame>
        <p:nvGraphicFramePr>
          <p:cNvPr id="8" name="Group 3">
            <a:extLst>
              <a:ext uri="{FF2B5EF4-FFF2-40B4-BE49-F238E27FC236}">
                <a16:creationId xmlns:a16="http://schemas.microsoft.com/office/drawing/2014/main" id="{1D6B6261-7BA2-264C-8758-F3803E853D34}"/>
              </a:ext>
            </a:extLst>
          </p:cNvPr>
          <p:cNvGraphicFramePr>
            <a:graphicFrameLocks/>
          </p:cNvGraphicFramePr>
          <p:nvPr>
            <p:extLst>
              <p:ext uri="{D42A27DB-BD31-4B8C-83A1-F6EECF244321}">
                <p14:modId xmlns:p14="http://schemas.microsoft.com/office/powerpoint/2010/main" val="2105232281"/>
              </p:ext>
            </p:extLst>
          </p:nvPr>
        </p:nvGraphicFramePr>
        <p:xfrm>
          <a:off x="727075" y="1597770"/>
          <a:ext cx="10755126" cy="4572128"/>
        </p:xfrm>
        <a:graphic>
          <a:graphicData uri="http://schemas.openxmlformats.org/drawingml/2006/table">
            <a:tbl>
              <a:tblPr/>
              <a:tblGrid>
                <a:gridCol w="2926006">
                  <a:extLst>
                    <a:ext uri="{9D8B030D-6E8A-4147-A177-3AD203B41FA5}">
                      <a16:colId xmlns:a16="http://schemas.microsoft.com/office/drawing/2014/main" val="20000"/>
                    </a:ext>
                  </a:extLst>
                </a:gridCol>
                <a:gridCol w="1957280">
                  <a:extLst>
                    <a:ext uri="{9D8B030D-6E8A-4147-A177-3AD203B41FA5}">
                      <a16:colId xmlns:a16="http://schemas.microsoft.com/office/drawing/2014/main" val="20001"/>
                    </a:ext>
                  </a:extLst>
                </a:gridCol>
                <a:gridCol w="1957280">
                  <a:extLst>
                    <a:ext uri="{9D8B030D-6E8A-4147-A177-3AD203B41FA5}">
                      <a16:colId xmlns:a16="http://schemas.microsoft.com/office/drawing/2014/main" val="20002"/>
                    </a:ext>
                  </a:extLst>
                </a:gridCol>
                <a:gridCol w="1957280">
                  <a:extLst>
                    <a:ext uri="{9D8B030D-6E8A-4147-A177-3AD203B41FA5}">
                      <a16:colId xmlns:a16="http://schemas.microsoft.com/office/drawing/2014/main" val="20003"/>
                    </a:ext>
                  </a:extLst>
                </a:gridCol>
                <a:gridCol w="1957280">
                  <a:extLst>
                    <a:ext uri="{9D8B030D-6E8A-4147-A177-3AD203B41FA5}">
                      <a16:colId xmlns:a16="http://schemas.microsoft.com/office/drawing/2014/main" val="3343707508"/>
                    </a:ext>
                  </a:extLst>
                </a:gridCol>
              </a:tblGrid>
              <a:tr h="1467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ELT (n =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LEN (n =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ELT + LEN (n =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Total (N =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101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 (34-93)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 (59-86)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 (56-85)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 (34-93)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01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101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Mean Hb, g/dL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8.6 (6.1-11.7)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 (6.2-9.5)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8.14 (6.4-10.8)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8.35 (6.1-11.7)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101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Mean PLT count, cells/mm</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3</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21.8 (1-97)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256.7 (88-457)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133.5 (16-280)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126.3 (1-457)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3891183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Treatment naïve,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6589416"/>
                  </a:ext>
                </a:extLst>
              </a:tr>
              <a:tr h="6513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IPSS risk,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Very low</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Low</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Intermediate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86769272"/>
                  </a:ext>
                </a:extLst>
              </a:tr>
              <a:tr h="6513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MDS WHO category,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MDS-SLD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MDS-MLD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MDS-RS-SLD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MDS-RS-MLD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MDS-EB-1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MDS del(5q)</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CMML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48922129"/>
                  </a:ext>
                </a:extLst>
              </a:tr>
            </a:tbl>
          </a:graphicData>
        </a:graphic>
      </p:graphicFrame>
      <p:grpSp>
        <p:nvGrpSpPr>
          <p:cNvPr id="12" name="Group 11">
            <a:extLst>
              <a:ext uri="{FF2B5EF4-FFF2-40B4-BE49-F238E27FC236}">
                <a16:creationId xmlns:a16="http://schemas.microsoft.com/office/drawing/2014/main" id="{7A2798A0-6C4D-644C-9B27-DAFF2E99D1D9}"/>
              </a:ext>
            </a:extLst>
          </p:cNvPr>
          <p:cNvGrpSpPr/>
          <p:nvPr/>
        </p:nvGrpSpPr>
        <p:grpSpPr>
          <a:xfrm>
            <a:off x="9392911" y="6207927"/>
            <a:ext cx="2488502" cy="454909"/>
            <a:chOff x="9392911" y="6207927"/>
            <a:chExt cx="2488502" cy="454909"/>
          </a:xfrm>
        </p:grpSpPr>
        <p:pic>
          <p:nvPicPr>
            <p:cNvPr id="13" name="Picture 12" descr="A picture containing text, ax, wheel&#10;&#10;Description automatically generated">
              <a:extLst>
                <a:ext uri="{FF2B5EF4-FFF2-40B4-BE49-F238E27FC236}">
                  <a16:creationId xmlns:a16="http://schemas.microsoft.com/office/drawing/2014/main" id="{B4290477-DA6D-A94B-870A-62FE45A60F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 name="Rectangle 8">
              <a:extLst>
                <a:ext uri="{FF2B5EF4-FFF2-40B4-BE49-F238E27FC236}">
                  <a16:creationId xmlns:a16="http://schemas.microsoft.com/office/drawing/2014/main" id="{CCEA122F-70A5-F441-983A-70EF4773F73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932313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Lenalidomide and Eltrombopag for Low-Risk/</a:t>
            </a:r>
            <a:br>
              <a:rPr lang="en-US" dirty="0"/>
            </a:br>
            <a:r>
              <a:rPr lang="en-US" dirty="0"/>
              <a:t>Intermediate-Risk MDS: Safety</a:t>
            </a:r>
          </a:p>
        </p:txBody>
      </p:sp>
      <p:sp>
        <p:nvSpPr>
          <p:cNvPr id="3" name="Content Placeholder 2">
            <a:extLst>
              <a:ext uri="{FF2B5EF4-FFF2-40B4-BE49-F238E27FC236}">
                <a16:creationId xmlns:a16="http://schemas.microsoft.com/office/drawing/2014/main" id="{CC3DE43D-3684-4296-96D0-C9FB0E755280}"/>
              </a:ext>
            </a:extLst>
          </p:cNvPr>
          <p:cNvSpPr>
            <a:spLocks noGrp="1"/>
          </p:cNvSpPr>
          <p:nvPr>
            <p:ph idx="1"/>
          </p:nvPr>
        </p:nvSpPr>
        <p:spPr>
          <a:xfrm>
            <a:off x="6466901" y="1513047"/>
            <a:ext cx="5015303" cy="4650686"/>
          </a:xfrm>
        </p:spPr>
        <p:txBody>
          <a:bodyPr/>
          <a:lstStyle/>
          <a:p>
            <a:r>
              <a:rPr lang="en-US" sz="2000" dirty="0"/>
              <a:t>3 deaths occurred</a:t>
            </a:r>
          </a:p>
          <a:p>
            <a:pPr lvl="1"/>
            <a:r>
              <a:rPr lang="en-US" sz="1800" dirty="0"/>
              <a:t>1 each due to pneumonia, sepsis, and gallbladder cancer</a:t>
            </a:r>
          </a:p>
          <a:p>
            <a:r>
              <a:rPr lang="en-US" sz="2000" dirty="0"/>
              <a:t>2 patients had major bleeding events</a:t>
            </a:r>
          </a:p>
          <a:p>
            <a:r>
              <a:rPr lang="en-US" sz="2000" dirty="0"/>
              <a:t>1 patient on ELT had reversible increase in peripheral blasts during an episode of acute cholecystitis</a:t>
            </a:r>
          </a:p>
          <a:p>
            <a:r>
              <a:rPr lang="en-US" sz="2000" dirty="0"/>
              <a:t>1 patient developed BM fibrosis after 6 yr on ELT</a:t>
            </a:r>
          </a:p>
          <a:p>
            <a:r>
              <a:rPr lang="en-US" sz="2000" dirty="0"/>
              <a:t>5 patients discontinued treatment due to AEs</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Gonzalez-Lugo. ASH 2021. Abstr 65.</a:t>
            </a:r>
            <a:endParaRPr lang="en-US" altLang="en-US" sz="1200" b="0" dirty="0">
              <a:solidFill>
                <a:schemeClr val="bg2"/>
              </a:solidFill>
              <a:latin typeface="Calibri" panose="020F0502020204030204" pitchFamily="34" charset="0"/>
            </a:endParaRPr>
          </a:p>
        </p:txBody>
      </p:sp>
      <p:graphicFrame>
        <p:nvGraphicFramePr>
          <p:cNvPr id="8" name="Group 3">
            <a:extLst>
              <a:ext uri="{FF2B5EF4-FFF2-40B4-BE49-F238E27FC236}">
                <a16:creationId xmlns:a16="http://schemas.microsoft.com/office/drawing/2014/main" id="{F8D1EA9F-F322-BA4A-B4CF-E6A16D12D875}"/>
              </a:ext>
            </a:extLst>
          </p:cNvPr>
          <p:cNvGraphicFramePr>
            <a:graphicFrameLocks/>
          </p:cNvGraphicFramePr>
          <p:nvPr>
            <p:extLst>
              <p:ext uri="{D42A27DB-BD31-4B8C-83A1-F6EECF244321}">
                <p14:modId xmlns:p14="http://schemas.microsoft.com/office/powerpoint/2010/main" val="3111977710"/>
              </p:ext>
            </p:extLst>
          </p:nvPr>
        </p:nvGraphicFramePr>
        <p:xfrm>
          <a:off x="727076" y="1600200"/>
          <a:ext cx="5651691" cy="3964897"/>
        </p:xfrm>
        <a:graphic>
          <a:graphicData uri="http://schemas.openxmlformats.org/drawingml/2006/table">
            <a:tbl>
              <a:tblPr/>
              <a:tblGrid>
                <a:gridCol w="1652567">
                  <a:extLst>
                    <a:ext uri="{9D8B030D-6E8A-4147-A177-3AD203B41FA5}">
                      <a16:colId xmlns:a16="http://schemas.microsoft.com/office/drawing/2014/main" val="20000"/>
                    </a:ext>
                  </a:extLst>
                </a:gridCol>
                <a:gridCol w="999781">
                  <a:extLst>
                    <a:ext uri="{9D8B030D-6E8A-4147-A177-3AD203B41FA5}">
                      <a16:colId xmlns:a16="http://schemas.microsoft.com/office/drawing/2014/main" val="3343707508"/>
                    </a:ext>
                  </a:extLst>
                </a:gridCol>
                <a:gridCol w="999781">
                  <a:extLst>
                    <a:ext uri="{9D8B030D-6E8A-4147-A177-3AD203B41FA5}">
                      <a16:colId xmlns:a16="http://schemas.microsoft.com/office/drawing/2014/main" val="325762999"/>
                    </a:ext>
                  </a:extLst>
                </a:gridCol>
                <a:gridCol w="999781">
                  <a:extLst>
                    <a:ext uri="{9D8B030D-6E8A-4147-A177-3AD203B41FA5}">
                      <a16:colId xmlns:a16="http://schemas.microsoft.com/office/drawing/2014/main" val="2113203101"/>
                    </a:ext>
                  </a:extLst>
                </a:gridCol>
                <a:gridCol w="999781">
                  <a:extLst>
                    <a:ext uri="{9D8B030D-6E8A-4147-A177-3AD203B41FA5}">
                      <a16:colId xmlns:a16="http://schemas.microsoft.com/office/drawing/2014/main" val="90448661"/>
                    </a:ext>
                  </a:extLst>
                </a:gridCol>
              </a:tblGrid>
              <a:tr h="1514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ELT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LEN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867613043"/>
                  </a:ext>
                </a:extLst>
              </a:tr>
              <a:tr h="1514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514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514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574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Febrile 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514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911835"/>
                  </a:ext>
                </a:extLst>
              </a:tr>
              <a:tr h="1514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Bilirubin rise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6589416"/>
                  </a:ext>
                </a:extLst>
              </a:tr>
              <a:tr h="3235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ALT/AST elevation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86769272"/>
                  </a:ext>
                </a:extLst>
              </a:tr>
              <a:tr h="3235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48922129"/>
                  </a:ext>
                </a:extLst>
              </a:tr>
              <a:tr h="3235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34954400"/>
                  </a:ext>
                </a:extLst>
              </a:tr>
              <a:tr h="3235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139491"/>
                  </a:ext>
                </a:extLst>
              </a:tr>
              <a:tr h="3235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Bleeding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41205251"/>
                  </a:ext>
                </a:extLst>
              </a:tr>
            </a:tbl>
          </a:graphicData>
        </a:graphic>
      </p:graphicFrame>
      <p:grpSp>
        <p:nvGrpSpPr>
          <p:cNvPr id="9" name="Group 8">
            <a:extLst>
              <a:ext uri="{FF2B5EF4-FFF2-40B4-BE49-F238E27FC236}">
                <a16:creationId xmlns:a16="http://schemas.microsoft.com/office/drawing/2014/main" id="{187A38E0-D95D-B846-926E-FFFD2A3E48F6}"/>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867DDB49-899F-F743-9BA7-394D0DA055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C989AB02-4818-A548-A1AF-1B19B8BEA2D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24682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Lenalidomide and Eltrombopag for Low-Risk/</a:t>
            </a:r>
            <a:br>
              <a:rPr lang="en-US" dirty="0"/>
            </a:br>
            <a:r>
              <a:rPr lang="en-US" dirty="0"/>
              <a:t>Intermediate-Risk MDS: </a:t>
            </a:r>
            <a:r>
              <a:rPr lang="en-US" altLang="en-US" dirty="0"/>
              <a:t>Efficacy</a:t>
            </a:r>
            <a:endParaRPr lang="en-US" dirty="0"/>
          </a:p>
        </p:txBody>
      </p:sp>
      <p:sp>
        <p:nvSpPr>
          <p:cNvPr id="3" name="Content Placeholder 2">
            <a:extLst>
              <a:ext uri="{FF2B5EF4-FFF2-40B4-BE49-F238E27FC236}">
                <a16:creationId xmlns:a16="http://schemas.microsoft.com/office/drawing/2014/main" id="{41CEF435-C9B5-5D48-B57A-5D40B26C3116}"/>
              </a:ext>
            </a:extLst>
          </p:cNvPr>
          <p:cNvSpPr>
            <a:spLocks noGrp="1"/>
          </p:cNvSpPr>
          <p:nvPr>
            <p:ph idx="1"/>
          </p:nvPr>
        </p:nvSpPr>
        <p:spPr>
          <a:xfrm>
            <a:off x="604675" y="4399172"/>
            <a:ext cx="10877529" cy="1562106"/>
          </a:xfrm>
        </p:spPr>
        <p:txBody>
          <a:bodyPr/>
          <a:lstStyle/>
          <a:p>
            <a:r>
              <a:rPr lang="en-US" sz="2000" dirty="0"/>
              <a:t>At the time of data cutoff (Sept 22, 2021), 2 patients on ELT, 1 patient on LEN, and 2 patients on </a:t>
            </a:r>
            <a:br>
              <a:rPr lang="en-US" sz="2000" dirty="0"/>
            </a:br>
            <a:r>
              <a:rPr lang="en-US" sz="2000" dirty="0"/>
              <a:t>ELT + LEN are still on trial with ongoing responses</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Gonzalez-Lugo. ASH 2021. Abstr 65.</a:t>
            </a:r>
            <a:endParaRPr lang="en-US" altLang="en-US" sz="1200" b="0" dirty="0">
              <a:solidFill>
                <a:schemeClr val="bg2"/>
              </a:solidFill>
              <a:latin typeface="Calibri" panose="020F0502020204030204" pitchFamily="34" charset="0"/>
            </a:endParaRPr>
          </a:p>
        </p:txBody>
      </p:sp>
      <p:graphicFrame>
        <p:nvGraphicFramePr>
          <p:cNvPr id="8" name="Group 3">
            <a:extLst>
              <a:ext uri="{FF2B5EF4-FFF2-40B4-BE49-F238E27FC236}">
                <a16:creationId xmlns:a16="http://schemas.microsoft.com/office/drawing/2014/main" id="{1D6B6261-7BA2-264C-8758-F3803E853D34}"/>
              </a:ext>
            </a:extLst>
          </p:cNvPr>
          <p:cNvGraphicFramePr>
            <a:graphicFrameLocks/>
          </p:cNvGraphicFramePr>
          <p:nvPr>
            <p:extLst>
              <p:ext uri="{D42A27DB-BD31-4B8C-83A1-F6EECF244321}">
                <p14:modId xmlns:p14="http://schemas.microsoft.com/office/powerpoint/2010/main" val="3186149380"/>
              </p:ext>
            </p:extLst>
          </p:nvPr>
        </p:nvGraphicFramePr>
        <p:xfrm>
          <a:off x="727076" y="1600200"/>
          <a:ext cx="10326290" cy="2651840"/>
        </p:xfrm>
        <a:graphic>
          <a:graphicData uri="http://schemas.openxmlformats.org/drawingml/2006/table">
            <a:tbl>
              <a:tblPr/>
              <a:tblGrid>
                <a:gridCol w="2809338">
                  <a:extLst>
                    <a:ext uri="{9D8B030D-6E8A-4147-A177-3AD203B41FA5}">
                      <a16:colId xmlns:a16="http://schemas.microsoft.com/office/drawing/2014/main" val="20000"/>
                    </a:ext>
                  </a:extLst>
                </a:gridCol>
                <a:gridCol w="1879238">
                  <a:extLst>
                    <a:ext uri="{9D8B030D-6E8A-4147-A177-3AD203B41FA5}">
                      <a16:colId xmlns:a16="http://schemas.microsoft.com/office/drawing/2014/main" val="20001"/>
                    </a:ext>
                  </a:extLst>
                </a:gridCol>
                <a:gridCol w="1879238">
                  <a:extLst>
                    <a:ext uri="{9D8B030D-6E8A-4147-A177-3AD203B41FA5}">
                      <a16:colId xmlns:a16="http://schemas.microsoft.com/office/drawing/2014/main" val="20002"/>
                    </a:ext>
                  </a:extLst>
                </a:gridCol>
                <a:gridCol w="1879238">
                  <a:extLst>
                    <a:ext uri="{9D8B030D-6E8A-4147-A177-3AD203B41FA5}">
                      <a16:colId xmlns:a16="http://schemas.microsoft.com/office/drawing/2014/main" val="20003"/>
                    </a:ext>
                  </a:extLst>
                </a:gridCol>
                <a:gridCol w="1879238">
                  <a:extLst>
                    <a:ext uri="{9D8B030D-6E8A-4147-A177-3AD203B41FA5}">
                      <a16:colId xmlns:a16="http://schemas.microsoft.com/office/drawing/2014/main" val="3343707508"/>
                    </a:ext>
                  </a:extLst>
                </a:gridCol>
              </a:tblGrid>
              <a:tr h="1467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ELT (n =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LEN (n =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ELT + LEN (n =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Total (N =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101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(ITT),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01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Evaluable responses,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RBC-TI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HI-PLT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Bilineage response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10107">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TTR, wk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9.4 (6-12.4)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10.9 (2.4-16)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9.9 (2-20)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67529391"/>
                  </a:ext>
                </a:extLst>
              </a:tr>
              <a:tr h="210107">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DoR, wk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102 (8-295)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 (25-141)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 (8.3-107)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09527361"/>
                  </a:ext>
                </a:extLst>
              </a:tr>
            </a:tbl>
          </a:graphicData>
        </a:graphic>
      </p:graphicFrame>
      <p:grpSp>
        <p:nvGrpSpPr>
          <p:cNvPr id="9" name="Group 8">
            <a:extLst>
              <a:ext uri="{FF2B5EF4-FFF2-40B4-BE49-F238E27FC236}">
                <a16:creationId xmlns:a16="http://schemas.microsoft.com/office/drawing/2014/main" id="{90B70C04-90FD-1C4A-A0B7-B070065356D6}"/>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C89B6DE4-F48B-9E47-BD2D-230CB98DD3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5D8B7AAB-F94F-9E45-95B0-DA3E45087A4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05027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Lenalidomide and Eltrombopag for Low-Risk/</a:t>
            </a:r>
            <a:br>
              <a:rPr lang="en-US" dirty="0"/>
            </a:br>
            <a:r>
              <a:rPr lang="en-US" dirty="0"/>
              <a:t>Intermediate-Risk MDS: Investigators’ Conclusions</a:t>
            </a:r>
          </a:p>
        </p:txBody>
      </p:sp>
      <p:sp>
        <p:nvSpPr>
          <p:cNvPr id="8" name="Content Placeholder 7">
            <a:extLst>
              <a:ext uri="{FF2B5EF4-FFF2-40B4-BE49-F238E27FC236}">
                <a16:creationId xmlns:a16="http://schemas.microsoft.com/office/drawing/2014/main" id="{3F90954D-D91F-4246-9C12-E18A7B94C28C}"/>
              </a:ext>
            </a:extLst>
          </p:cNvPr>
          <p:cNvSpPr>
            <a:spLocks noGrp="1"/>
          </p:cNvSpPr>
          <p:nvPr>
            <p:ph idx="1"/>
          </p:nvPr>
        </p:nvSpPr>
        <p:spPr/>
        <p:txBody>
          <a:bodyPr/>
          <a:lstStyle/>
          <a:p>
            <a:r>
              <a:rPr lang="en-US" dirty="0"/>
              <a:t>Treatment with ELT and LEN showed good efficacy and safety in patients with low-risk/intermediate-risk MDS</a:t>
            </a:r>
          </a:p>
          <a:p>
            <a:pPr lvl="1"/>
            <a:r>
              <a:rPr lang="en-US" dirty="0"/>
              <a:t>ORR of 35% in ITT population</a:t>
            </a:r>
          </a:p>
          <a:p>
            <a:pPr lvl="1"/>
            <a:r>
              <a:rPr lang="en-US" dirty="0"/>
              <a:t>Median DoR: 1.5 yr</a:t>
            </a:r>
          </a:p>
          <a:p>
            <a:pPr lvl="1"/>
            <a:r>
              <a:rPr lang="en-US" dirty="0"/>
              <a:t>Acceptable safety profile</a:t>
            </a:r>
          </a:p>
          <a:p>
            <a:r>
              <a:rPr lang="en-US" dirty="0"/>
              <a:t>ELT monotherapy yielded responses with a sizeable proportion of bilineage responses</a:t>
            </a:r>
          </a:p>
          <a:p>
            <a:r>
              <a:rPr lang="en-US" dirty="0"/>
              <a:t>1 patient developed BM fibrosis and only 1 patient had transient increase in blasts, allaying these preexisting safety concerns</a:t>
            </a:r>
          </a:p>
          <a:p>
            <a:pPr lvl="1"/>
            <a:endParaRPr lang="en-US" dirty="0"/>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Gonzalez-Lugo. ASH 2021. Abstr 65.</a:t>
            </a:r>
            <a:endParaRPr lang="en-US" altLang="en-US" sz="1200" b="0" dirty="0">
              <a:solidFill>
                <a:schemeClr val="bg2"/>
              </a:solidFill>
              <a:latin typeface="Calibri" panose="020F0502020204030204" pitchFamily="34" charset="0"/>
            </a:endParaRPr>
          </a:p>
        </p:txBody>
      </p:sp>
      <p:grpSp>
        <p:nvGrpSpPr>
          <p:cNvPr id="12" name="Group 11">
            <a:extLst>
              <a:ext uri="{FF2B5EF4-FFF2-40B4-BE49-F238E27FC236}">
                <a16:creationId xmlns:a16="http://schemas.microsoft.com/office/drawing/2014/main" id="{E97A1062-91ED-B14F-B9CB-7073D007675E}"/>
              </a:ext>
            </a:extLst>
          </p:cNvPr>
          <p:cNvGrpSpPr/>
          <p:nvPr/>
        </p:nvGrpSpPr>
        <p:grpSpPr>
          <a:xfrm>
            <a:off x="9392911" y="6207927"/>
            <a:ext cx="2488502" cy="454909"/>
            <a:chOff x="9392911" y="6207927"/>
            <a:chExt cx="2488502" cy="454909"/>
          </a:xfrm>
        </p:grpSpPr>
        <p:pic>
          <p:nvPicPr>
            <p:cNvPr id="13" name="Picture 12" descr="A picture containing text, ax, wheel&#10;&#10;Description automatically generated">
              <a:extLst>
                <a:ext uri="{FF2B5EF4-FFF2-40B4-BE49-F238E27FC236}">
                  <a16:creationId xmlns:a16="http://schemas.microsoft.com/office/drawing/2014/main" id="{8C6593B9-1E1E-3A40-9C01-DD31A25FFD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 name="Rectangle 8">
              <a:extLst>
                <a:ext uri="{FF2B5EF4-FFF2-40B4-BE49-F238E27FC236}">
                  <a16:creationId xmlns:a16="http://schemas.microsoft.com/office/drawing/2014/main" id="{DD53EE00-BE54-4142-985D-E9E85B9B0AC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497865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2021!</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0"/>
          </p:nvPr>
        </p:nvSpPr>
        <p:spPr>
          <a:xfrm>
            <a:off x="659777" y="4894040"/>
            <a:ext cx="10822425" cy="1674813"/>
          </a:xfrm>
        </p:spPr>
        <p:txBody>
          <a:bodyPr/>
          <a:lstStyle/>
          <a:p>
            <a:r>
              <a:rPr lang="en-US" sz="2400" dirty="0">
                <a:solidFill>
                  <a:srgbClr val="E1471D"/>
                </a:solidFill>
                <a:hlinkClick r:id="rId3"/>
              </a:rPr>
              <a:t>clinicaloptions.com/oncology</a:t>
            </a:r>
            <a:endParaRPr lang="en-US" sz="2400" dirty="0">
              <a:solidFill>
                <a:srgbClr val="E1471D"/>
              </a:solidFill>
            </a:endParaRPr>
          </a:p>
          <a:p>
            <a:endParaRPr lang="en-US" sz="2400"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7" name="Rectangle 6">
            <a:extLst>
              <a:ext uri="{FF2B5EF4-FFF2-40B4-BE49-F238E27FC236}">
                <a16:creationId xmlns:a16="http://schemas.microsoft.com/office/drawing/2014/main" id="{8082EA74-AD3C-40A0-A143-D2201E93795E}"/>
              </a:ext>
            </a:extLst>
          </p:cNvPr>
          <p:cNvSpPr>
            <a:spLocks noGrp="1" noChangeArrowheads="1"/>
          </p:cNvSpPr>
          <p:nvPr/>
        </p:nvSpPr>
        <p:spPr bwMode="auto">
          <a:xfrm>
            <a:off x="659778" y="1890173"/>
            <a:ext cx="10872444" cy="260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fontScale="92500" lnSpcReduction="10000"/>
          </a:bodyPr>
          <a:lstStyle>
            <a:lvl1pPr marL="0" indent="0" algn="l" rtl="0" eaLnBrk="1" fontAlgn="base" hangingPunct="1">
              <a:lnSpc>
                <a:spcPct val="90000"/>
              </a:lnSpc>
              <a:spcBef>
                <a:spcPts val="1000"/>
              </a:spcBef>
              <a:spcAft>
                <a:spcPts val="700"/>
              </a:spcAft>
              <a:buClr>
                <a:schemeClr val="bg1"/>
              </a:buClr>
              <a:buFontTx/>
              <a:buNone/>
              <a:defRPr sz="2000" b="1">
                <a:solidFill>
                  <a:schemeClr val="bg2"/>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Tx/>
              <a:buNone/>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Tx/>
              <a:buNone/>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Tx/>
              <a:buNone/>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Acute and chronic leukemias </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Lymphomas and chronic lymphocytic leukemia</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Myelodysplastic syndromes and myeloproliferative neoplasms</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Myeloma</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Nonmalignant hematology</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accent1"/>
          </a:solidFill>
          <a:miter lim="800000"/>
          <a:headEnd/>
          <a:tailEnd/>
        </a:ln>
        <a:extLst>
          <a:ext uri="{909E8E84-426E-40DD-AFC4-6F175D3DCCD1}">
            <a14:hiddenFill xmlns:a14="http://schemas.microsoft.com/office/drawing/2010/main">
              <a:noFill/>
            </a14:hiddenFill>
          </a:ext>
        </a:extLst>
      </a:spPr>
      <a:bodyPr rtlCol="0" anchor="ctr"/>
      <a:lstStyle>
        <a:defPPr algn="ctr">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4CD121514F4CC47AD4D0B597825855D" ma:contentTypeVersion="1" ma:contentTypeDescription="Create a new document." ma:contentTypeScope="" ma:versionID="6162687cb7b7140bead0b7e9f4c7fd77">
  <xsd:schema xmlns:xsd="http://www.w3.org/2001/XMLSchema" xmlns:xs="http://www.w3.org/2001/XMLSchema" xmlns:p="http://schemas.microsoft.com/office/2006/metadata/properties" xmlns:ns2="d54cbe69-32bd-412a-b004-9152f949605e" xmlns:ns3="0893cb1f-8ffc-4586-8a8d-78f1ffba5992" targetNamespace="http://schemas.microsoft.com/office/2006/metadata/properties" ma:root="true" ma:fieldsID="c3daa48a70a0c04cb4bd66fb58f5f000" ns2:_="" ns3:_="">
    <xsd:import namespace="d54cbe69-32bd-412a-b004-9152f949605e"/>
    <xsd:import namespace="0893cb1f-8ffc-4586-8a8d-78f1ffba5992"/>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0893cb1f-8ffc-4586-8a8d-78f1ffba5992"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56M7VY3CDVN5-726493933-2</_dlc_DocId>
    <_dlc_DocIdUrl xmlns="d54cbe69-32bd-412a-b004-9152f949605e">
      <Url>https://intranet.clinicaloptions.com/mews/oncology/ONC_2021_ASH_CF_(PRP4549)/MDS_MPN_65_Gonzalez-Lugo/_layouts/15/DocIdRedir.aspx?ID=56M7VY3CDVN5-726493933-2</Url>
      <Description>56M7VY3CDVN5-726493933-2</Description>
    </_dlc_DocIdUrl>
    <Document_x0020_Category xmlns="0893cb1f-8ffc-4586-8a8d-78f1ffba5992">Conference Capsule Slides</Document_x0020_Category>
  </documentManagement>
</p:properties>
</file>

<file path=customXml/item4.xml><?xml version="1.0" encoding="utf-8"?>
<LongProperties xmlns="http://schemas.microsoft.com/office/2006/metadata/long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C7C2499-F0EE-43EF-9DFE-9AA265DA2B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0893cb1f-8ffc-4586-8a8d-78f1ffba599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B552622-AD77-4F98-B4C8-1F642D7FA076}">
  <ds:schemaRefs>
    <ds:schemaRef ds:uri="http://schemas.microsoft.com/sharepoint/events"/>
  </ds:schemaRefs>
</ds:datastoreItem>
</file>

<file path=customXml/itemProps3.xml><?xml version="1.0" encoding="utf-8"?>
<ds:datastoreItem xmlns:ds="http://schemas.openxmlformats.org/officeDocument/2006/customXml" ds:itemID="{5BA55BC3-5A03-47C2-8EC3-D964C3B5E779}">
  <ds:schemaRefs>
    <ds:schemaRef ds:uri="http://schemas.microsoft.com/office/2006/documentManagement/types"/>
    <ds:schemaRef ds:uri="http://purl.org/dc/elements/1.1/"/>
    <ds:schemaRef ds:uri="http://schemas.microsoft.com/office/2006/metadata/properties"/>
    <ds:schemaRef ds:uri="d54cbe69-32bd-412a-b004-9152f949605e"/>
    <ds:schemaRef ds:uri="http://purl.org/dc/terms/"/>
    <ds:schemaRef ds:uri="http://schemas.openxmlformats.org/package/2006/metadata/core-properties"/>
    <ds:schemaRef ds:uri="0893cb1f-8ffc-4586-8a8d-78f1ffba5992"/>
    <ds:schemaRef ds:uri="http://purl.org/dc/dcmitype/"/>
    <ds:schemaRef ds:uri="http://schemas.microsoft.com/office/infopath/2007/PartnerControls"/>
    <ds:schemaRef ds:uri="http://www.w3.org/XML/1998/namespace"/>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6029</TotalTime>
  <Words>1731</Words>
  <Application>Microsoft Office PowerPoint</Application>
  <PresentationFormat>Widescreen</PresentationFormat>
  <Paragraphs>279</Paragraphs>
  <Slides>9</Slides>
  <Notes>9</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9</vt:i4>
      </vt:variant>
    </vt:vector>
  </HeadingPairs>
  <TitlesOfParts>
    <vt:vector size="18" baseType="lpstr">
      <vt:lpstr>Arial</vt:lpstr>
      <vt:lpstr>Calibri</vt:lpstr>
      <vt:lpstr>Times</vt:lpstr>
      <vt:lpstr>Wingdings</vt:lpstr>
      <vt:lpstr>2017_HTAA_Diabetes</vt:lpstr>
      <vt:lpstr>1_2017_HTAA_Diabetes</vt:lpstr>
      <vt:lpstr>2_2017_HTAA_Diabetes</vt:lpstr>
      <vt:lpstr>3_2017_HTAA_Diabetes</vt:lpstr>
      <vt:lpstr>4_2017_HTAA_Diabetes</vt:lpstr>
      <vt:lpstr>Phase II Trial of Lenalidomide and Eltrombopag for Low-Risk/Intermediate-Risk MDS</vt:lpstr>
      <vt:lpstr>About These Slides</vt:lpstr>
      <vt:lpstr>Lenalidomide and Eltrombopag for Low-Risk/ Intermediate-Risk MDS: Background</vt:lpstr>
      <vt:lpstr>Lenalidomide and Eltrombopag for Low-Risk/ Intermediate-Risk MDS: Study Design</vt:lpstr>
      <vt:lpstr>Lenalidomide and Eltrombopag for Low-Risk/ Intermediate-Risk MDS: Baseline Characteristics</vt:lpstr>
      <vt:lpstr>Lenalidomide and Eltrombopag for Low-Risk/ Intermediate-Risk MDS: Safety</vt:lpstr>
      <vt:lpstr>Lenalidomide and Eltrombopag for Low-Risk/ Intermediate-Risk MDS: Efficacy</vt:lpstr>
      <vt:lpstr>Lenalidomide and Eltrombopag for Low-Risk/ Intermediate-Risk MDS: Investigators’ Conclusions</vt:lpstr>
      <vt:lpstr>Go Online for More CCO  Coverage of ASH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 Trial of Lenalidomide and Eltrombopag for Low-Risk/Intermediate-Risk MDS</dc:title>
  <dc:creator>Preferred User</dc:creator>
  <cp:lastModifiedBy>Sue West</cp:lastModifiedBy>
  <cp:revision>591</cp:revision>
  <cp:lastPrinted>2016-09-26T20:21:49Z</cp:lastPrinted>
  <dcterms:created xsi:type="dcterms:W3CDTF">2005-05-27T15:08:01Z</dcterms:created>
  <dcterms:modified xsi:type="dcterms:W3CDTF">2021-12-16T22:12:51Z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1044414a-1fe3-441f-84ef-e9a54d3b2693</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0x01010024CD121514F4CC47AD4D0B597825855D</vt:lpwstr>
  </property>
</Properties>
</file>