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91" r:id="rId6"/>
  </p:sldMasterIdLst>
  <p:notesMasterIdLst>
    <p:notesMasterId r:id="rId17"/>
  </p:notesMasterIdLst>
  <p:handoutMasterIdLst>
    <p:handoutMasterId r:id="rId18"/>
  </p:handoutMasterIdLst>
  <p:sldIdLst>
    <p:sldId id="321" r:id="rId7"/>
    <p:sldId id="556" r:id="rId8"/>
    <p:sldId id="559" r:id="rId9"/>
    <p:sldId id="573" r:id="rId10"/>
    <p:sldId id="577" r:id="rId11"/>
    <p:sldId id="578" r:id="rId12"/>
    <p:sldId id="585" r:id="rId13"/>
    <p:sldId id="586" r:id="rId14"/>
    <p:sldId id="564"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1"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spantry@clinicaloptions.com" initials="s" lastIdx="2" clrIdx="13">
    <p:extLst>
      <p:ext uri="{19B8F6BF-5375-455C-9EA6-DF929625EA0E}">
        <p15:presenceInfo xmlns:p15="http://schemas.microsoft.com/office/powerpoint/2012/main" userId="spantry@clinicaloptions.com" providerId="None"/>
      </p:ext>
    </p:extLst>
  </p:cmAuthor>
  <p:cmAuthor id="15" name="jconstanzo@clinicaloptions.com" initials="j" lastIdx="1" clrIdx="14">
    <p:extLst>
      <p:ext uri="{19B8F6BF-5375-455C-9EA6-DF929625EA0E}">
        <p15:presenceInfo xmlns:p15="http://schemas.microsoft.com/office/powerpoint/2012/main" userId="jconstanzo@clinicaloptions.com" providerId="None"/>
      </p:ext>
    </p:extLst>
  </p:cmAuthor>
  <p:cmAuthor id="16" name="Jerfiz Constanzo" initials="JC" lastIdx="2" clrIdx="15">
    <p:extLst>
      <p:ext uri="{19B8F6BF-5375-455C-9EA6-DF929625EA0E}">
        <p15:presenceInfo xmlns:p15="http://schemas.microsoft.com/office/powerpoint/2012/main" userId="S::jconstanzo@clinicaloptions.com::7388c342-66f0-4154-bcdf-657d8197f1a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88" autoAdjust="0"/>
    <p:restoredTop sz="72857" autoAdjust="0"/>
  </p:normalViewPr>
  <p:slideViewPr>
    <p:cSldViewPr snapToGrid="0" showGuides="1">
      <p:cViewPr varScale="1">
        <p:scale>
          <a:sx n="48" d="100"/>
          <a:sy n="48" d="100"/>
        </p:scale>
        <p:origin x="1128" y="44"/>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49" d="100"/>
        <a:sy n="149" d="100"/>
      </p:scale>
      <p:origin x="0" y="-1398"/>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AP, alternative pathway;</a:t>
            </a:r>
            <a:r>
              <a:rPr lang="en-US" sz="1200" dirty="0"/>
              <a:t> </a:t>
            </a:r>
            <a:r>
              <a:rPr lang="en-US" sz="1200" i="1" dirty="0"/>
              <a:t>EVH, extravascular hemolysis; HSCs, hematopoietic stem cells; IVH, intravascular hemolysis; PNH, </a:t>
            </a:r>
            <a:r>
              <a:rPr lang="en-US" i="1" dirty="0"/>
              <a:t>paroxysmal nocturnal hemoglobinuria</a:t>
            </a:r>
            <a:r>
              <a:rPr lang="en-US" dirty="0"/>
              <a:t>; </a:t>
            </a:r>
            <a:r>
              <a:rPr lang="en-US" sz="1200" i="1" dirty="0"/>
              <a:t>SoC, standard of care.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55668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EOS, end of study; </a:t>
            </a:r>
            <a:r>
              <a:rPr lang="en-US" sz="1200" i="1" dirty="0"/>
              <a:t>EVH, extravascular hemolysis; </a:t>
            </a:r>
            <a:r>
              <a:rPr lang="en-US" i="1" dirty="0"/>
              <a:t>Hb, hemoglobin; </a:t>
            </a:r>
            <a:r>
              <a:rPr lang="en-US" sz="1200" i="1" dirty="0"/>
              <a:t>IVH, intravascular hemolysis; </a:t>
            </a:r>
            <a:r>
              <a:rPr lang="en-US" i="1" dirty="0"/>
              <a:t>LDH, lactate dehydrogenase; PNH, paroxysmal nocturnal hemoglobinuria; ULN, upper limit of normal.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344292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C5, complement 5; Hb, hemoglobin; </a:t>
            </a:r>
            <a:r>
              <a:rPr lang="en-US" i="1" dirty="0"/>
              <a:t>LDH, lactate dehydrogenase; PNH, paroxysmal nocturnal hemoglobinuria; RBC, red blood cell; SD, standard deviation.</a:t>
            </a:r>
            <a:endParaRPr lang="en-US" sz="1200" i="1"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308268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LDH, lactate dehydrogenase; NA, not available; PNH, paroxysmal nocturnal hemoglobinuria.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783659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Cd3, complement d 3; FACIT-Fatigue, Fatigue subscale of Functional Assessment of Chronic Illness Therapy; Hb, hemoglobin; </a:t>
            </a:r>
            <a:r>
              <a:rPr lang="en-US" i="1" dirty="0"/>
              <a:t>PNH, paroxysmal nocturnal hemoglobinuria; RBC, red blood cell, tx, treatment.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692537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AE, adverse event; AP, alkaline phosphatase; d/c, discontinuation; nE, number of events in the category; nS, number of patients with ≥1 adverse event in the category; </a:t>
            </a:r>
            <a:r>
              <a:rPr lang="en-US" i="1" dirty="0"/>
              <a:t>PNH, paroxysmal nocturnal hemoglobinuria; </a:t>
            </a:r>
            <a:r>
              <a:rPr lang="en-US" sz="1200" i="1" kern="1200" dirty="0">
                <a:solidFill>
                  <a:schemeClr val="tx1"/>
                </a:solidFill>
                <a:effectLst/>
                <a:latin typeface="Arial" charset="0"/>
                <a:ea typeface="+mn-ea"/>
                <a:cs typeface="+mn-cs"/>
              </a:rPr>
              <a:t>TEAE, treatment-emergent adverse event; URI, </a:t>
            </a:r>
            <a:r>
              <a:rPr kumimoji="0" lang="en-US" sz="12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u</a:t>
            </a:r>
            <a:r>
              <a:rPr kumimoji="0" lang="en-US" sz="1200" b="0" i="1" u="none" strike="noStrike" cap="none" normalizeH="0" baseline="0" dirty="0">
                <a:ln>
                  <a:noFill/>
                </a:ln>
                <a:solidFill>
                  <a:schemeClr val="bg2">
                    <a:lumMod val="10000"/>
                  </a:schemeClr>
                </a:solidFill>
                <a:effectLst/>
                <a:latin typeface="Calibri" panose="020F0502020204030204" pitchFamily="34" charset="0"/>
              </a:rPr>
              <a:t>pper respiratory infection.</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757777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C5, complement 5; </a:t>
            </a:r>
            <a:r>
              <a:rPr lang="en-US" sz="1200" i="1" kern="1200" dirty="0">
                <a:solidFill>
                  <a:schemeClr val="tx1"/>
                </a:solidFill>
                <a:effectLst/>
                <a:latin typeface="Arial" charset="0"/>
                <a:ea typeface="+mn-ea"/>
                <a:cs typeface="+mn-cs"/>
              </a:rPr>
              <a:t>FACIT-Fatigue, Fatigue subscale of Functional Assessment of Chronic Illness Therapy; Hb, hemoglobin; </a:t>
            </a:r>
            <a:r>
              <a:rPr lang="en-US" i="1" dirty="0"/>
              <a:t>LDH, lactate dehydrogenase; PNH, paroxysmal nocturnal hemoglobinuria; tx, treatment.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590365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0257633" cy="2882265"/>
          </a:xfrm>
        </p:spPr>
        <p:txBody>
          <a:bodyPr>
            <a:normAutofit/>
          </a:bodyPr>
          <a:lstStyle/>
          <a:p>
            <a:r>
              <a:rPr lang="en-US" sz="4000" dirty="0"/>
              <a:t>Phase II Study of Iptacopan Monotherapy for Paroxysmal Nocturnal Hemoglobinuria: A 12-Mo Analysis</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Iptacopan for PNH: Background</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p:txBody>
          <a:bodyPr/>
          <a:lstStyle/>
          <a:p>
            <a:r>
              <a:rPr lang="en-US" sz="2200" dirty="0"/>
              <a:t>PNH: rare, acquired hematologic disorder caused by somatic mutations in the </a:t>
            </a:r>
            <a:r>
              <a:rPr lang="en-US" sz="2200" i="1" dirty="0"/>
              <a:t>PIGA</a:t>
            </a:r>
            <a:r>
              <a:rPr lang="en-US" sz="2200" dirty="0"/>
              <a:t> gene in HSCs, characterized by severe hemolysis and life-threatening thrombosis via the complement AP</a:t>
            </a:r>
            <a:r>
              <a:rPr lang="en-US" sz="2200" baseline="30000" dirty="0"/>
              <a:t>1</a:t>
            </a:r>
          </a:p>
          <a:p>
            <a:pPr lvl="1"/>
            <a:r>
              <a:rPr lang="en-US" sz="2000" dirty="0"/>
              <a:t>Current SoC is anti–complement 5 blockade with either eculizumab or ravulizumab</a:t>
            </a:r>
          </a:p>
          <a:p>
            <a:pPr lvl="1"/>
            <a:r>
              <a:rPr lang="en-US" sz="2000" dirty="0"/>
              <a:t>Most patients receiving therapies for PNH are anemic and transfusion dependent, largely due to persistent extravascular hemolysis</a:t>
            </a:r>
          </a:p>
          <a:p>
            <a:r>
              <a:rPr lang="en-US" sz="2200" dirty="0"/>
              <a:t>Iptacopan (LNP023) is a first-in-class, oral, selective inhibitor of factor B, a key component of the AP</a:t>
            </a:r>
          </a:p>
          <a:p>
            <a:pPr lvl="1"/>
            <a:r>
              <a:rPr lang="en-US" sz="2000" dirty="0"/>
              <a:t>Recent phase II data showed that iptacopan effectively controls both IVH and EVH and leads to rapid, transfusion-free improvements in Hb levels in majority of PNH patients</a:t>
            </a:r>
            <a:r>
              <a:rPr lang="en-US" sz="2000" baseline="30000" dirty="0"/>
              <a:t>2</a:t>
            </a:r>
            <a:endParaRPr lang="en-US" sz="2000" dirty="0"/>
          </a:p>
          <a:p>
            <a:r>
              <a:rPr lang="en-US" sz="2200" dirty="0"/>
              <a:t>Current study assessed the safety and efficacy of iptacopan monotherapy in adults with PNH and active hemolysis and no complement inhibition in prior 3 mo</a:t>
            </a:r>
            <a:r>
              <a:rPr lang="en-US" sz="2200" baseline="30000" dirty="0"/>
              <a:t>3</a:t>
            </a:r>
            <a:endParaRPr lang="en-US" sz="2200" dirty="0"/>
          </a:p>
          <a:p>
            <a:endParaRPr lang="en-US" sz="2200" b="1" i="1" dirty="0">
              <a:solidFill>
                <a:srgbClr val="E1471D"/>
              </a:solidFill>
            </a:endParaRP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991F1F1-6F3C-2948-9381-2BDF7FEA81EA}"/>
              </a:ext>
            </a:extLst>
          </p:cNvPr>
          <p:cNvSpPr txBox="1">
            <a:spLocks noChangeArrowheads="1"/>
          </p:cNvSpPr>
          <p:nvPr/>
        </p:nvSpPr>
        <p:spPr bwMode="auto">
          <a:xfrm>
            <a:off x="412750" y="6357385"/>
            <a:ext cx="912154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 1. Shah. StatPearls: Paroxysmal Nocturnal Hemoglobinuria. 2021. 2. Risitano. Lancet Haematol. 2021;8:e344. 3. Jang</a:t>
            </a:r>
            <a:r>
              <a:rPr lang="en-US" altLang="en-US" sz="1200" b="0" spc="-10" dirty="0">
                <a:solidFill>
                  <a:schemeClr val="bg2"/>
                </a:solidFill>
                <a:latin typeface="Calibri" panose="020F0502020204030204" pitchFamily="34" charset="0"/>
              </a:rPr>
              <a:t>. ASH 2021. Abstr 2173. </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Iptacopan for PNH: Study Design</a:t>
            </a:r>
            <a:endParaRPr lang="en-US" altLang="en-US" dirty="0"/>
          </a:p>
        </p:txBody>
      </p:sp>
      <p:sp>
        <p:nvSpPr>
          <p:cNvPr id="12" name="Content Placeholder 16">
            <a:extLst>
              <a:ext uri="{FF2B5EF4-FFF2-40B4-BE49-F238E27FC236}">
                <a16:creationId xmlns:a16="http://schemas.microsoft.com/office/drawing/2014/main" id="{D77210E9-B6A7-534F-81EA-567A351A7736}"/>
              </a:ext>
            </a:extLst>
          </p:cNvPr>
          <p:cNvSpPr>
            <a:spLocks noGrp="1"/>
          </p:cNvSpPr>
          <p:nvPr>
            <p:ph idx="1"/>
          </p:nvPr>
        </p:nvSpPr>
        <p:spPr/>
        <p:txBody>
          <a:bodyPr/>
          <a:lstStyle/>
          <a:p>
            <a:r>
              <a:rPr lang="en-US" altLang="en-US" sz="2000" dirty="0"/>
              <a:t>Randomized, open-label phase II study</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16">
            <a:extLst>
              <a:ext uri="{FF2B5EF4-FFF2-40B4-BE49-F238E27FC236}">
                <a16:creationId xmlns:a16="http://schemas.microsoft.com/office/drawing/2014/main" id="{7FC138E3-3479-9841-9379-4985DD3CFBB5}"/>
              </a:ext>
            </a:extLst>
          </p:cNvPr>
          <p:cNvSpPr txBox="1">
            <a:spLocks/>
          </p:cNvSpPr>
          <p:nvPr/>
        </p:nvSpPr>
        <p:spPr bwMode="auto">
          <a:xfrm>
            <a:off x="604676" y="5294188"/>
            <a:ext cx="5009068" cy="11335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dirty="0"/>
              <a:t>Primary endpoint: </a:t>
            </a:r>
            <a:r>
              <a:rPr lang="en-US" altLang="en-US" sz="2000" b="0" dirty="0"/>
              <a:t>reduction of PNH-associated hemolysis (reduction in LDH levels by ≥60% up to Wk 12)</a:t>
            </a:r>
          </a:p>
        </p:txBody>
      </p:sp>
      <p:sp>
        <p:nvSpPr>
          <p:cNvPr id="13" name="Rectangle 49">
            <a:extLst>
              <a:ext uri="{FF2B5EF4-FFF2-40B4-BE49-F238E27FC236}">
                <a16:creationId xmlns:a16="http://schemas.microsoft.com/office/drawing/2014/main" id="{835F39F8-6B94-D944-B5B2-F0205DDE66AF}"/>
              </a:ext>
            </a:extLst>
          </p:cNvPr>
          <p:cNvSpPr>
            <a:spLocks noChangeArrowheads="1"/>
          </p:cNvSpPr>
          <p:nvPr/>
        </p:nvSpPr>
        <p:spPr bwMode="auto">
          <a:xfrm>
            <a:off x="3697709" y="2370574"/>
            <a:ext cx="1954634" cy="996598"/>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Iptacopan 25 mg BID </a:t>
            </a:r>
            <a:br>
              <a:rPr lang="en-US" altLang="en-US" sz="1600" dirty="0">
                <a:solidFill>
                  <a:prstClr val="white"/>
                </a:solidFill>
                <a:latin typeface="Calibri" panose="020F0502020204030204" pitchFamily="34" charset="0"/>
                <a:cs typeface="Calibri" panose="020F0502020204030204" pitchFamily="34" charset="0"/>
              </a:rPr>
            </a:br>
            <a:r>
              <a:rPr lang="en-US" altLang="en-US" sz="1600" b="0" dirty="0">
                <a:solidFill>
                  <a:prstClr val="white"/>
                </a:solidFill>
                <a:latin typeface="Calibri" panose="020F0502020204030204" pitchFamily="34" charset="0"/>
                <a:cs typeface="Calibri" panose="020F0502020204030204" pitchFamily="34" charset="0"/>
              </a:rPr>
              <a:t>(n = 7)</a:t>
            </a:r>
          </a:p>
        </p:txBody>
      </p:sp>
      <p:sp>
        <p:nvSpPr>
          <p:cNvPr id="14" name="Text Box 45">
            <a:extLst>
              <a:ext uri="{FF2B5EF4-FFF2-40B4-BE49-F238E27FC236}">
                <a16:creationId xmlns:a16="http://schemas.microsoft.com/office/drawing/2014/main" id="{EF4F22AA-E28A-4E4E-BF54-1E55B703E88B}"/>
              </a:ext>
            </a:extLst>
          </p:cNvPr>
          <p:cNvSpPr txBox="1">
            <a:spLocks noChangeArrowheads="1"/>
          </p:cNvSpPr>
          <p:nvPr/>
        </p:nvSpPr>
        <p:spPr bwMode="auto">
          <a:xfrm>
            <a:off x="275277" y="2191174"/>
            <a:ext cx="2712556"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cs typeface="Calibri" panose="020F0502020204030204" pitchFamily="34" charset="0"/>
              </a:rPr>
              <a:t>Adult with PNH; active clone size ≥10%; Hb &lt;10.5 g/dL, LDH ≥1.5 x ULN; vaccinated against </a:t>
            </a:r>
            <a:r>
              <a:rPr lang="en-GB" altLang="en-US" sz="1600" b="0" i="1" dirty="0">
                <a:solidFill>
                  <a:srgbClr val="000000"/>
                </a:solidFill>
                <a:latin typeface="Calibri" panose="020F0502020204030204" pitchFamily="34" charset="0"/>
                <a:cs typeface="Calibri" panose="020F0502020204030204" pitchFamily="34" charset="0"/>
              </a:rPr>
              <a:t>N meningitidis</a:t>
            </a:r>
            <a:r>
              <a:rPr lang="en-GB" altLang="en-US" sz="1600" b="0" dirty="0">
                <a:solidFill>
                  <a:srgbClr val="000000"/>
                </a:solidFill>
                <a:latin typeface="Calibri" panose="020F0502020204030204" pitchFamily="34" charset="0"/>
                <a:cs typeface="Calibri" panose="020F0502020204030204" pitchFamily="34" charset="0"/>
              </a:rPr>
              <a:t>, </a:t>
            </a:r>
            <a:r>
              <a:rPr lang="en-GB" altLang="en-US" sz="1600" b="0" i="1" dirty="0">
                <a:solidFill>
                  <a:srgbClr val="000000"/>
                </a:solidFill>
                <a:latin typeface="Calibri" panose="020F0502020204030204" pitchFamily="34" charset="0"/>
                <a:cs typeface="Calibri" panose="020F0502020204030204" pitchFamily="34" charset="0"/>
              </a:rPr>
              <a:t>S pneumoniae</a:t>
            </a:r>
            <a:r>
              <a:rPr lang="en-GB" altLang="en-US" sz="1600" b="0" dirty="0">
                <a:solidFill>
                  <a:srgbClr val="000000"/>
                </a:solidFill>
                <a:latin typeface="Calibri" panose="020F0502020204030204" pitchFamily="34" charset="0"/>
                <a:cs typeface="Calibri" panose="020F0502020204030204" pitchFamily="34" charset="0"/>
              </a:rPr>
              <a:t>, </a:t>
            </a:r>
            <a:r>
              <a:rPr lang="en-GB" altLang="en-US" sz="1600" b="0" i="1" dirty="0">
                <a:solidFill>
                  <a:srgbClr val="000000"/>
                </a:solidFill>
                <a:latin typeface="Calibri" panose="020F0502020204030204" pitchFamily="34" charset="0"/>
                <a:cs typeface="Calibri" panose="020F0502020204030204" pitchFamily="34" charset="0"/>
              </a:rPr>
              <a:t>H influenzae</a:t>
            </a:r>
            <a:r>
              <a:rPr lang="en-GB" altLang="en-US" sz="1600" b="0" dirty="0">
                <a:solidFill>
                  <a:srgbClr val="000000"/>
                </a:solidFill>
                <a:latin typeface="Calibri" panose="020F0502020204030204" pitchFamily="34" charset="0"/>
                <a:cs typeface="Calibri" panose="020F0502020204030204" pitchFamily="34" charset="0"/>
              </a:rPr>
              <a:t>; </a:t>
            </a:r>
            <a:br>
              <a:rPr lang="en-GB" altLang="en-US" sz="1600" b="0" dirty="0">
                <a:solidFill>
                  <a:srgbClr val="000000"/>
                </a:solidFill>
                <a:latin typeface="Calibri" panose="020F0502020204030204" pitchFamily="34" charset="0"/>
                <a:cs typeface="Calibri" panose="020F0502020204030204" pitchFamily="34" charset="0"/>
              </a:rPr>
            </a:br>
            <a:r>
              <a:rPr lang="en-GB" altLang="en-US" sz="1600" b="0" dirty="0">
                <a:solidFill>
                  <a:srgbClr val="000000"/>
                </a:solidFill>
                <a:latin typeface="Calibri" panose="020F0502020204030204" pitchFamily="34" charset="0"/>
                <a:cs typeface="Calibri" panose="020F0502020204030204" pitchFamily="34" charset="0"/>
              </a:rPr>
              <a:t>no complement inhibitor </a:t>
            </a:r>
            <a:br>
              <a:rPr lang="en-GB" altLang="en-US" sz="1600" b="0" dirty="0">
                <a:solidFill>
                  <a:srgbClr val="000000"/>
                </a:solidFill>
                <a:latin typeface="Calibri" panose="020F0502020204030204" pitchFamily="34" charset="0"/>
                <a:cs typeface="Calibri" panose="020F0502020204030204" pitchFamily="34" charset="0"/>
              </a:rPr>
            </a:br>
            <a:r>
              <a:rPr lang="en-GB" altLang="en-US" sz="1600" b="0" dirty="0">
                <a:solidFill>
                  <a:srgbClr val="000000"/>
                </a:solidFill>
                <a:latin typeface="Calibri" panose="020F0502020204030204" pitchFamily="34" charset="0"/>
                <a:cs typeface="Calibri" panose="020F0502020204030204" pitchFamily="34" charset="0"/>
              </a:rPr>
              <a:t>≤3 mo or prior splenectomy</a:t>
            </a:r>
          </a:p>
          <a:p>
            <a:pPr algn="ctr">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cs typeface="Calibri" panose="020F0502020204030204" pitchFamily="34" charset="0"/>
              </a:rPr>
              <a:t>(N = 13) </a:t>
            </a:r>
          </a:p>
        </p:txBody>
      </p:sp>
      <p:sp>
        <p:nvSpPr>
          <p:cNvPr id="16" name="Rectangle 49">
            <a:extLst>
              <a:ext uri="{FF2B5EF4-FFF2-40B4-BE49-F238E27FC236}">
                <a16:creationId xmlns:a16="http://schemas.microsoft.com/office/drawing/2014/main" id="{C6A7A31A-1B13-C84C-963D-B6EE21AB3110}"/>
              </a:ext>
            </a:extLst>
          </p:cNvPr>
          <p:cNvSpPr>
            <a:spLocks noChangeArrowheads="1"/>
          </p:cNvSpPr>
          <p:nvPr/>
        </p:nvSpPr>
        <p:spPr bwMode="auto">
          <a:xfrm>
            <a:off x="3697709" y="3408031"/>
            <a:ext cx="1969442" cy="91463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Iptacopan 50 mg BID</a:t>
            </a:r>
            <a:br>
              <a:rPr lang="en-US" altLang="en-US" sz="1600" dirty="0">
                <a:solidFill>
                  <a:prstClr val="white"/>
                </a:solidFill>
                <a:latin typeface="Calibri" panose="020F0502020204030204" pitchFamily="34" charset="0"/>
                <a:cs typeface="Calibri" panose="020F0502020204030204" pitchFamily="34" charset="0"/>
              </a:rPr>
            </a:br>
            <a:r>
              <a:rPr lang="en-US" altLang="en-US" sz="1600" b="0" dirty="0">
                <a:solidFill>
                  <a:prstClr val="white"/>
                </a:solidFill>
                <a:latin typeface="Calibri" panose="020F0502020204030204" pitchFamily="34" charset="0"/>
                <a:cs typeface="Calibri" panose="020F0502020204030204" pitchFamily="34" charset="0"/>
              </a:rPr>
              <a:t>(n = 6)</a:t>
            </a:r>
          </a:p>
        </p:txBody>
      </p:sp>
      <p:sp>
        <p:nvSpPr>
          <p:cNvPr id="20" name="Line 53">
            <a:extLst>
              <a:ext uri="{FF2B5EF4-FFF2-40B4-BE49-F238E27FC236}">
                <a16:creationId xmlns:a16="http://schemas.microsoft.com/office/drawing/2014/main" id="{3CAC505A-3074-8F40-AE57-5DBE6D6D8D89}"/>
              </a:ext>
            </a:extLst>
          </p:cNvPr>
          <p:cNvSpPr>
            <a:spLocks noChangeShapeType="1"/>
          </p:cNvSpPr>
          <p:nvPr/>
        </p:nvSpPr>
        <p:spPr bwMode="auto">
          <a:xfrm>
            <a:off x="3179465" y="3399727"/>
            <a:ext cx="403707" cy="141405"/>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21" name="Line 54">
            <a:extLst>
              <a:ext uri="{FF2B5EF4-FFF2-40B4-BE49-F238E27FC236}">
                <a16:creationId xmlns:a16="http://schemas.microsoft.com/office/drawing/2014/main" id="{123DA81B-BABB-4345-8EDA-D00D3399CBCF}"/>
              </a:ext>
            </a:extLst>
          </p:cNvPr>
          <p:cNvSpPr>
            <a:spLocks noChangeShapeType="1"/>
          </p:cNvSpPr>
          <p:nvPr/>
        </p:nvSpPr>
        <p:spPr bwMode="auto">
          <a:xfrm flipV="1">
            <a:off x="3187605" y="2959536"/>
            <a:ext cx="416832" cy="16909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23" name="Text Box 15">
            <a:extLst>
              <a:ext uri="{FF2B5EF4-FFF2-40B4-BE49-F238E27FC236}">
                <a16:creationId xmlns:a16="http://schemas.microsoft.com/office/drawing/2014/main" id="{20C763D5-2E3C-4840-A56B-159C9DD2321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Jang</a:t>
            </a:r>
            <a:r>
              <a:rPr lang="en-US" altLang="en-US" sz="1200" b="0" spc="-10" dirty="0">
                <a:solidFill>
                  <a:schemeClr val="bg2"/>
                </a:solidFill>
                <a:latin typeface="Calibri" panose="020F0502020204030204" pitchFamily="34" charset="0"/>
              </a:rPr>
              <a:t>. ASH 2021. Abstr 2173. NCT03896152.</a:t>
            </a:r>
            <a:endParaRPr lang="en-US" altLang="en-US" sz="1200" b="0" dirty="0">
              <a:solidFill>
                <a:schemeClr val="bg2"/>
              </a:solidFill>
              <a:latin typeface="Calibri" panose="020F0502020204030204" pitchFamily="34" charset="0"/>
            </a:endParaRPr>
          </a:p>
        </p:txBody>
      </p:sp>
      <p:sp>
        <p:nvSpPr>
          <p:cNvPr id="24" name="Rectangle 49">
            <a:extLst>
              <a:ext uri="{FF2B5EF4-FFF2-40B4-BE49-F238E27FC236}">
                <a16:creationId xmlns:a16="http://schemas.microsoft.com/office/drawing/2014/main" id="{0EE48A18-F588-FB43-B8F4-9DF73E50D1E5}"/>
              </a:ext>
            </a:extLst>
          </p:cNvPr>
          <p:cNvSpPr>
            <a:spLocks noChangeArrowheads="1"/>
          </p:cNvSpPr>
          <p:nvPr/>
        </p:nvSpPr>
        <p:spPr bwMode="auto">
          <a:xfrm>
            <a:off x="5717011" y="2370574"/>
            <a:ext cx="1954634" cy="996598"/>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Iptacopan </a:t>
            </a:r>
          </a:p>
          <a:p>
            <a:pPr lvl="0" algn="ctr" defTabSz="816353">
              <a:lnSpc>
                <a:spcPct val="100000"/>
              </a:lnSpc>
              <a:spcBef>
                <a:spcPts val="0"/>
              </a:spcBef>
              <a:spcAft>
                <a:spcPts val="0"/>
              </a:spcAft>
              <a:buNone/>
              <a:defRPr/>
            </a:pPr>
            <a:r>
              <a:rPr lang="en-US" altLang="en-US" sz="1600" b="0" dirty="0">
                <a:solidFill>
                  <a:prstClr val="white"/>
                </a:solidFill>
                <a:latin typeface="Calibri" panose="020F0502020204030204" pitchFamily="34" charset="0"/>
                <a:cs typeface="Calibri" panose="020F0502020204030204" pitchFamily="34" charset="0"/>
              </a:rPr>
              <a:t>100 mg BID </a:t>
            </a:r>
          </a:p>
        </p:txBody>
      </p:sp>
      <p:sp>
        <p:nvSpPr>
          <p:cNvPr id="25" name="Rectangle 49">
            <a:extLst>
              <a:ext uri="{FF2B5EF4-FFF2-40B4-BE49-F238E27FC236}">
                <a16:creationId xmlns:a16="http://schemas.microsoft.com/office/drawing/2014/main" id="{CC0BD181-3A51-A141-8CF7-5761DB437809}"/>
              </a:ext>
            </a:extLst>
          </p:cNvPr>
          <p:cNvSpPr>
            <a:spLocks noChangeArrowheads="1"/>
          </p:cNvSpPr>
          <p:nvPr/>
        </p:nvSpPr>
        <p:spPr bwMode="auto">
          <a:xfrm>
            <a:off x="5717011" y="3408031"/>
            <a:ext cx="1969442" cy="91463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Iptacopan </a:t>
            </a:r>
          </a:p>
          <a:p>
            <a:pPr lvl="0" algn="ctr" defTabSz="816353">
              <a:lnSpc>
                <a:spcPct val="100000"/>
              </a:lnSpc>
              <a:spcBef>
                <a:spcPts val="0"/>
              </a:spcBef>
              <a:spcAft>
                <a:spcPts val="0"/>
              </a:spcAft>
              <a:buNone/>
              <a:defRPr/>
            </a:pPr>
            <a:r>
              <a:rPr lang="en-US" altLang="en-US" sz="1600" b="0" dirty="0">
                <a:solidFill>
                  <a:prstClr val="white"/>
                </a:solidFill>
                <a:latin typeface="Calibri" panose="020F0502020204030204" pitchFamily="34" charset="0"/>
                <a:cs typeface="Calibri" panose="020F0502020204030204" pitchFamily="34" charset="0"/>
              </a:rPr>
              <a:t>200 mg BID</a:t>
            </a:r>
          </a:p>
        </p:txBody>
      </p:sp>
      <p:sp>
        <p:nvSpPr>
          <p:cNvPr id="26" name="Rectangle 49">
            <a:extLst>
              <a:ext uri="{FF2B5EF4-FFF2-40B4-BE49-F238E27FC236}">
                <a16:creationId xmlns:a16="http://schemas.microsoft.com/office/drawing/2014/main" id="{7D63292E-E878-9C44-9E14-ABF7ED5F4657}"/>
              </a:ext>
            </a:extLst>
          </p:cNvPr>
          <p:cNvSpPr>
            <a:spLocks noChangeArrowheads="1"/>
          </p:cNvSpPr>
          <p:nvPr/>
        </p:nvSpPr>
        <p:spPr bwMode="auto">
          <a:xfrm>
            <a:off x="7736312" y="2370574"/>
            <a:ext cx="2650601" cy="996598"/>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Iptacopan </a:t>
            </a:r>
          </a:p>
          <a:p>
            <a:pPr lvl="0" algn="ctr" defTabSz="816353">
              <a:lnSpc>
                <a:spcPct val="100000"/>
              </a:lnSpc>
              <a:spcBef>
                <a:spcPts val="0"/>
              </a:spcBef>
              <a:spcAft>
                <a:spcPts val="0"/>
              </a:spcAft>
              <a:buNone/>
              <a:defRPr/>
            </a:pPr>
            <a:r>
              <a:rPr lang="en-US" altLang="en-US" sz="1600" b="0" dirty="0">
                <a:solidFill>
                  <a:prstClr val="white"/>
                </a:solidFill>
                <a:latin typeface="Calibri" panose="020F0502020204030204" pitchFamily="34" charset="0"/>
                <a:cs typeface="Calibri" panose="020F0502020204030204" pitchFamily="34" charset="0"/>
              </a:rPr>
              <a:t>100 mg BID </a:t>
            </a:r>
          </a:p>
        </p:txBody>
      </p:sp>
      <p:sp>
        <p:nvSpPr>
          <p:cNvPr id="27" name="Rectangle 49">
            <a:extLst>
              <a:ext uri="{FF2B5EF4-FFF2-40B4-BE49-F238E27FC236}">
                <a16:creationId xmlns:a16="http://schemas.microsoft.com/office/drawing/2014/main" id="{57D7C49E-02AF-CB4C-8EDF-1BEE21C45F11}"/>
              </a:ext>
            </a:extLst>
          </p:cNvPr>
          <p:cNvSpPr>
            <a:spLocks noChangeArrowheads="1"/>
          </p:cNvSpPr>
          <p:nvPr/>
        </p:nvSpPr>
        <p:spPr bwMode="auto">
          <a:xfrm>
            <a:off x="7736313" y="3408031"/>
            <a:ext cx="2670682" cy="91463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Iptacopan </a:t>
            </a:r>
          </a:p>
          <a:p>
            <a:pPr lvl="0" algn="ctr" defTabSz="816353">
              <a:lnSpc>
                <a:spcPct val="100000"/>
              </a:lnSpc>
              <a:spcBef>
                <a:spcPts val="0"/>
              </a:spcBef>
              <a:spcAft>
                <a:spcPts val="0"/>
              </a:spcAft>
              <a:buNone/>
              <a:defRPr/>
            </a:pPr>
            <a:r>
              <a:rPr lang="en-US" altLang="en-US" sz="1600" b="0" dirty="0">
                <a:solidFill>
                  <a:prstClr val="white"/>
                </a:solidFill>
                <a:latin typeface="Calibri" panose="020F0502020204030204" pitchFamily="34" charset="0"/>
                <a:cs typeface="Calibri" panose="020F0502020204030204" pitchFamily="34" charset="0"/>
              </a:rPr>
              <a:t>200 mg BID</a:t>
            </a:r>
          </a:p>
        </p:txBody>
      </p:sp>
      <p:sp>
        <p:nvSpPr>
          <p:cNvPr id="31" name="Rectangle 49">
            <a:extLst>
              <a:ext uri="{FF2B5EF4-FFF2-40B4-BE49-F238E27FC236}">
                <a16:creationId xmlns:a16="http://schemas.microsoft.com/office/drawing/2014/main" id="{92E59813-6763-0C47-870E-F7410829B12A}"/>
              </a:ext>
            </a:extLst>
          </p:cNvPr>
          <p:cNvSpPr>
            <a:spLocks noChangeArrowheads="1"/>
          </p:cNvSpPr>
          <p:nvPr/>
        </p:nvSpPr>
        <p:spPr bwMode="auto">
          <a:xfrm>
            <a:off x="10451580" y="2390362"/>
            <a:ext cx="1527766" cy="1932308"/>
          </a:xfrm>
          <a:prstGeom prst="rect">
            <a:avLst/>
          </a:prstGeom>
          <a:solidFill>
            <a:schemeClr val="accent2">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Iptacopan</a:t>
            </a:r>
            <a:br>
              <a:rPr lang="en-US" altLang="en-US" sz="1600" dirty="0">
                <a:solidFill>
                  <a:prstClr val="white"/>
                </a:solidFill>
                <a:latin typeface="Calibri" panose="020F0502020204030204" pitchFamily="34" charset="0"/>
                <a:cs typeface="Calibri" panose="020F0502020204030204" pitchFamily="34" charset="0"/>
              </a:rPr>
            </a:br>
            <a:r>
              <a:rPr lang="en-US" altLang="en-US" sz="1600" b="0" dirty="0">
                <a:solidFill>
                  <a:prstClr val="white"/>
                </a:solidFill>
                <a:latin typeface="Calibri" panose="020F0502020204030204" pitchFamily="34" charset="0"/>
                <a:cs typeface="Calibri" panose="020F0502020204030204" pitchFamily="34" charset="0"/>
              </a:rPr>
              <a:t>7 days x 25 mg</a:t>
            </a:r>
          </a:p>
          <a:p>
            <a:pPr lvl="0" algn="ctr" defTabSz="816353">
              <a:lnSpc>
                <a:spcPct val="100000"/>
              </a:lnSpc>
              <a:spcBef>
                <a:spcPts val="0"/>
              </a:spcBef>
              <a:spcAft>
                <a:spcPts val="0"/>
              </a:spcAft>
              <a:buNone/>
              <a:defRPr/>
            </a:pPr>
            <a:r>
              <a:rPr lang="en-US" altLang="en-US" sz="1600" b="0" dirty="0">
                <a:solidFill>
                  <a:prstClr val="white"/>
                </a:solidFill>
                <a:latin typeface="Calibri" panose="020F0502020204030204" pitchFamily="34" charset="0"/>
                <a:cs typeface="Calibri" panose="020F0502020204030204" pitchFamily="34" charset="0"/>
              </a:rPr>
              <a:t>then</a:t>
            </a:r>
          </a:p>
          <a:p>
            <a:pPr lvl="0" algn="ctr" defTabSz="816353">
              <a:lnSpc>
                <a:spcPct val="100000"/>
              </a:lnSpc>
              <a:spcBef>
                <a:spcPts val="0"/>
              </a:spcBef>
              <a:spcAft>
                <a:spcPts val="0"/>
              </a:spcAft>
              <a:buNone/>
              <a:defRPr/>
            </a:pPr>
            <a:r>
              <a:rPr lang="en-US" altLang="en-US" sz="1600" b="0" dirty="0">
                <a:solidFill>
                  <a:prstClr val="white"/>
                </a:solidFill>
                <a:latin typeface="Calibri" panose="020F0502020204030204" pitchFamily="34" charset="0"/>
                <a:cs typeface="Calibri" panose="020F0502020204030204" pitchFamily="34" charset="0"/>
              </a:rPr>
              <a:t>7 days x 10 mg</a:t>
            </a:r>
          </a:p>
          <a:p>
            <a:pPr lvl="0" algn="ctr" defTabSz="816353">
              <a:lnSpc>
                <a:spcPct val="100000"/>
              </a:lnSpc>
              <a:spcBef>
                <a:spcPts val="0"/>
              </a:spcBef>
              <a:spcAft>
                <a:spcPts val="0"/>
              </a:spcAft>
              <a:buNone/>
              <a:defRPr/>
            </a:pPr>
            <a:endParaRPr lang="en-US" altLang="en-US" sz="1600" b="0" dirty="0">
              <a:solidFill>
                <a:prstClr val="white"/>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D2E3002C-6F29-0048-A673-5AF1059E03F7}"/>
              </a:ext>
            </a:extLst>
          </p:cNvPr>
          <p:cNvSpPr txBox="1"/>
          <p:nvPr/>
        </p:nvSpPr>
        <p:spPr bwMode="auto">
          <a:xfrm>
            <a:off x="4245319" y="2023927"/>
            <a:ext cx="9744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Period 1</a:t>
            </a:r>
          </a:p>
        </p:txBody>
      </p:sp>
      <p:sp>
        <p:nvSpPr>
          <p:cNvPr id="32" name="TextBox 31">
            <a:extLst>
              <a:ext uri="{FF2B5EF4-FFF2-40B4-BE49-F238E27FC236}">
                <a16:creationId xmlns:a16="http://schemas.microsoft.com/office/drawing/2014/main" id="{0DC8CAD8-59AE-5040-8C4D-AE5E5AB61F82}"/>
              </a:ext>
            </a:extLst>
          </p:cNvPr>
          <p:cNvSpPr txBox="1"/>
          <p:nvPr/>
        </p:nvSpPr>
        <p:spPr bwMode="auto">
          <a:xfrm>
            <a:off x="6229350" y="2007485"/>
            <a:ext cx="9744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Period 2</a:t>
            </a:r>
          </a:p>
        </p:txBody>
      </p:sp>
      <p:sp>
        <p:nvSpPr>
          <p:cNvPr id="33" name="TextBox 32">
            <a:extLst>
              <a:ext uri="{FF2B5EF4-FFF2-40B4-BE49-F238E27FC236}">
                <a16:creationId xmlns:a16="http://schemas.microsoft.com/office/drawing/2014/main" id="{8C169A2F-E97D-2D45-8629-1984A0F9CB93}"/>
              </a:ext>
            </a:extLst>
          </p:cNvPr>
          <p:cNvSpPr txBox="1"/>
          <p:nvPr/>
        </p:nvSpPr>
        <p:spPr bwMode="auto">
          <a:xfrm>
            <a:off x="8061665" y="2017618"/>
            <a:ext cx="2135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Period 3: Extension*</a:t>
            </a:r>
          </a:p>
        </p:txBody>
      </p:sp>
      <p:sp>
        <p:nvSpPr>
          <p:cNvPr id="34" name="TextBox 33">
            <a:extLst>
              <a:ext uri="{FF2B5EF4-FFF2-40B4-BE49-F238E27FC236}">
                <a16:creationId xmlns:a16="http://schemas.microsoft.com/office/drawing/2014/main" id="{A1F49E0C-6B6A-3C47-8F34-23EBB36D1554}"/>
              </a:ext>
            </a:extLst>
          </p:cNvPr>
          <p:cNvSpPr txBox="1"/>
          <p:nvPr/>
        </p:nvSpPr>
        <p:spPr bwMode="auto">
          <a:xfrm>
            <a:off x="10612608" y="2045715"/>
            <a:ext cx="11875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Taper/EOS</a:t>
            </a:r>
          </a:p>
        </p:txBody>
      </p:sp>
      <p:sp>
        <p:nvSpPr>
          <p:cNvPr id="3" name="TextBox 2">
            <a:extLst>
              <a:ext uri="{FF2B5EF4-FFF2-40B4-BE49-F238E27FC236}">
                <a16:creationId xmlns:a16="http://schemas.microsoft.com/office/drawing/2014/main" id="{0A932194-E265-A045-B49D-26869BF6B7F2}"/>
              </a:ext>
            </a:extLst>
          </p:cNvPr>
          <p:cNvSpPr txBox="1"/>
          <p:nvPr/>
        </p:nvSpPr>
        <p:spPr bwMode="auto">
          <a:xfrm>
            <a:off x="5388063" y="1940879"/>
            <a:ext cx="5581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Wk 4</a:t>
            </a:r>
          </a:p>
        </p:txBody>
      </p:sp>
      <p:sp>
        <p:nvSpPr>
          <p:cNvPr id="35" name="TextBox 34">
            <a:extLst>
              <a:ext uri="{FF2B5EF4-FFF2-40B4-BE49-F238E27FC236}">
                <a16:creationId xmlns:a16="http://schemas.microsoft.com/office/drawing/2014/main" id="{CACF4D00-AE6E-8B45-A76A-4A7F174E81F0}"/>
              </a:ext>
            </a:extLst>
          </p:cNvPr>
          <p:cNvSpPr txBox="1"/>
          <p:nvPr/>
        </p:nvSpPr>
        <p:spPr bwMode="auto">
          <a:xfrm>
            <a:off x="7378333" y="1969230"/>
            <a:ext cx="6495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Wk 12</a:t>
            </a:r>
          </a:p>
        </p:txBody>
      </p:sp>
      <p:sp>
        <p:nvSpPr>
          <p:cNvPr id="36" name="TextBox 35">
            <a:extLst>
              <a:ext uri="{FF2B5EF4-FFF2-40B4-BE49-F238E27FC236}">
                <a16:creationId xmlns:a16="http://schemas.microsoft.com/office/drawing/2014/main" id="{3D11AE7E-2E3C-3F4E-AA1F-69DD158CBCB6}"/>
              </a:ext>
            </a:extLst>
          </p:cNvPr>
          <p:cNvSpPr txBox="1"/>
          <p:nvPr/>
        </p:nvSpPr>
        <p:spPr bwMode="auto">
          <a:xfrm>
            <a:off x="9916271" y="1707620"/>
            <a:ext cx="9412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Wk 13/16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or 109</a:t>
            </a:r>
          </a:p>
        </p:txBody>
      </p:sp>
      <p:sp>
        <p:nvSpPr>
          <p:cNvPr id="37" name="Line 54">
            <a:extLst>
              <a:ext uri="{FF2B5EF4-FFF2-40B4-BE49-F238E27FC236}">
                <a16:creationId xmlns:a16="http://schemas.microsoft.com/office/drawing/2014/main" id="{54EF26BC-862C-4544-8EB6-E18EEC542497}"/>
              </a:ext>
            </a:extLst>
          </p:cNvPr>
          <p:cNvSpPr>
            <a:spLocks noChangeShapeType="1"/>
          </p:cNvSpPr>
          <p:nvPr/>
        </p:nvSpPr>
        <p:spPr bwMode="auto">
          <a:xfrm>
            <a:off x="5677788" y="2205031"/>
            <a:ext cx="0" cy="18098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38" name="Line 54">
            <a:extLst>
              <a:ext uri="{FF2B5EF4-FFF2-40B4-BE49-F238E27FC236}">
                <a16:creationId xmlns:a16="http://schemas.microsoft.com/office/drawing/2014/main" id="{3D032D77-83AB-3840-8BDD-252E76B20027}"/>
              </a:ext>
            </a:extLst>
          </p:cNvPr>
          <p:cNvSpPr>
            <a:spLocks noChangeShapeType="1"/>
          </p:cNvSpPr>
          <p:nvPr/>
        </p:nvSpPr>
        <p:spPr bwMode="auto">
          <a:xfrm>
            <a:off x="7712153" y="2208573"/>
            <a:ext cx="0" cy="18098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39" name="Line 54">
            <a:extLst>
              <a:ext uri="{FF2B5EF4-FFF2-40B4-BE49-F238E27FC236}">
                <a16:creationId xmlns:a16="http://schemas.microsoft.com/office/drawing/2014/main" id="{8389E8F7-B944-9149-A407-C1B739F610EB}"/>
              </a:ext>
            </a:extLst>
          </p:cNvPr>
          <p:cNvSpPr>
            <a:spLocks noChangeShapeType="1"/>
          </p:cNvSpPr>
          <p:nvPr/>
        </p:nvSpPr>
        <p:spPr bwMode="auto">
          <a:xfrm>
            <a:off x="10412835" y="2197941"/>
            <a:ext cx="0" cy="18098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30" name="Content Placeholder 16">
            <a:extLst>
              <a:ext uri="{FF2B5EF4-FFF2-40B4-BE49-F238E27FC236}">
                <a16:creationId xmlns:a16="http://schemas.microsoft.com/office/drawing/2014/main" id="{FE96B981-266A-406F-B4EC-E6F601E776FC}"/>
              </a:ext>
            </a:extLst>
          </p:cNvPr>
          <p:cNvSpPr txBox="1">
            <a:spLocks/>
          </p:cNvSpPr>
          <p:nvPr/>
        </p:nvSpPr>
        <p:spPr bwMode="auto">
          <a:xfrm>
            <a:off x="6110885" y="5241758"/>
            <a:ext cx="5573730" cy="11590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dirty="0"/>
              <a:t>Secondary objectives</a:t>
            </a:r>
            <a:r>
              <a:rPr lang="en-US" sz="2000" b="0" dirty="0"/>
              <a:t>: dose-response, markers of IVH and EVH (including Hb), markers associated with risk of thrombosis, safety and tolerability, pharmacokinetics</a:t>
            </a:r>
          </a:p>
        </p:txBody>
      </p:sp>
      <p:sp>
        <p:nvSpPr>
          <p:cNvPr id="4" name="TextBox 3">
            <a:extLst>
              <a:ext uri="{FF2B5EF4-FFF2-40B4-BE49-F238E27FC236}">
                <a16:creationId xmlns:a16="http://schemas.microsoft.com/office/drawing/2014/main" id="{E56BF62E-4FDC-4306-9ED2-29089E33AC75}"/>
              </a:ext>
            </a:extLst>
          </p:cNvPr>
          <p:cNvSpPr txBox="1"/>
          <p:nvPr/>
        </p:nvSpPr>
        <p:spPr bwMode="auto">
          <a:xfrm>
            <a:off x="3604437" y="4332023"/>
            <a:ext cx="67140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*Further iptacopan extension as part of a roll-over extension program.</a:t>
            </a:r>
          </a:p>
        </p:txBody>
      </p:sp>
      <p:sp>
        <p:nvSpPr>
          <p:cNvPr id="5" name="Rectangle 4">
            <a:extLst>
              <a:ext uri="{FF2B5EF4-FFF2-40B4-BE49-F238E27FC236}">
                <a16:creationId xmlns:a16="http://schemas.microsoft.com/office/drawing/2014/main" id="{7603D3BB-FF83-45B7-A991-DDB3A0DDC200}"/>
              </a:ext>
            </a:extLst>
          </p:cNvPr>
          <p:cNvSpPr/>
          <p:nvPr/>
        </p:nvSpPr>
        <p:spPr bwMode="auto">
          <a:xfrm>
            <a:off x="3697709" y="4701356"/>
            <a:ext cx="8281637" cy="369332"/>
          </a:xfrm>
          <a:prstGeom prst="rect">
            <a:avLst/>
          </a:prstGeom>
          <a:solidFill>
            <a:schemeClr val="tx2"/>
          </a:solidFill>
          <a:ln w="0">
            <a:noFill/>
            <a:miter lim="800000"/>
            <a:headEnd/>
            <a:tailEnd/>
          </a:ln>
        </p:spPr>
        <p:txBody>
          <a:bodyPr rtlCol="0" anchor="b"/>
          <a:lstStyle/>
          <a:p>
            <a:pPr marL="0" lvl="1"/>
            <a:r>
              <a:rPr lang="en-US" sz="1800" b="0" dirty="0">
                <a:solidFill>
                  <a:schemeClr val="accent3"/>
                </a:solidFill>
                <a:latin typeface="Calibri" panose="020F0502020204030204" pitchFamily="34" charset="0"/>
                <a:cs typeface="Calibri" panose="020F0502020204030204" pitchFamily="34" charset="0"/>
              </a:rPr>
              <a:t>Interim analysis after 11 ongoing patients complete 52 wk of iptacopan treatment.</a:t>
            </a:r>
          </a:p>
        </p:txBody>
      </p:sp>
      <p:sp>
        <p:nvSpPr>
          <p:cNvPr id="6" name="TextBox 5">
            <a:extLst>
              <a:ext uri="{FF2B5EF4-FFF2-40B4-BE49-F238E27FC236}">
                <a16:creationId xmlns:a16="http://schemas.microsoft.com/office/drawing/2014/main" id="{6D3538DF-2E1B-4852-B0FB-44575EE43D50}"/>
              </a:ext>
            </a:extLst>
          </p:cNvPr>
          <p:cNvSpPr txBox="1"/>
          <p:nvPr/>
        </p:nvSpPr>
        <p:spPr bwMode="auto">
          <a:xfrm rot="20165021">
            <a:off x="2912558" y="2751108"/>
            <a:ext cx="8194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Cohort 1</a:t>
            </a:r>
          </a:p>
        </p:txBody>
      </p:sp>
      <p:sp>
        <p:nvSpPr>
          <p:cNvPr id="40" name="TextBox 39">
            <a:extLst>
              <a:ext uri="{FF2B5EF4-FFF2-40B4-BE49-F238E27FC236}">
                <a16:creationId xmlns:a16="http://schemas.microsoft.com/office/drawing/2014/main" id="{092F4716-529D-4787-8098-C3CBB7760CEC}"/>
              </a:ext>
            </a:extLst>
          </p:cNvPr>
          <p:cNvSpPr txBox="1"/>
          <p:nvPr/>
        </p:nvSpPr>
        <p:spPr bwMode="auto">
          <a:xfrm rot="1278921">
            <a:off x="2901144" y="3449432"/>
            <a:ext cx="8194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Cohort 2</a:t>
            </a:r>
          </a:p>
        </p:txBody>
      </p:sp>
    </p:spTree>
    <p:extLst>
      <p:ext uri="{BB962C8B-B14F-4D97-AF65-F5344CB8AC3E}">
        <p14:creationId xmlns:p14="http://schemas.microsoft.com/office/powerpoint/2010/main" val="1044548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Iptacopan for PNH: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2634B8E-E33D-E340-B1E4-35DDC375A20D}"/>
              </a:ext>
            </a:extLst>
          </p:cNvPr>
          <p:cNvSpPr txBox="1">
            <a:spLocks noChangeArrowheads="1"/>
          </p:cNvSpPr>
          <p:nvPr/>
        </p:nvSpPr>
        <p:spPr bwMode="auto">
          <a:xfrm>
            <a:off x="433771" y="63573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Jang</a:t>
            </a:r>
            <a:r>
              <a:rPr lang="en-US" altLang="en-US" sz="1200" b="0" spc="-10" dirty="0">
                <a:solidFill>
                  <a:schemeClr val="bg2"/>
                </a:solidFill>
                <a:latin typeface="Calibri" panose="020F0502020204030204" pitchFamily="34" charset="0"/>
              </a:rPr>
              <a:t>. ASH 2021. Abstr 2173.</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835975645"/>
              </p:ext>
            </p:extLst>
          </p:nvPr>
        </p:nvGraphicFramePr>
        <p:xfrm>
          <a:off x="719138" y="1600201"/>
          <a:ext cx="10763065" cy="4389248"/>
        </p:xfrm>
        <a:graphic>
          <a:graphicData uri="http://schemas.openxmlformats.org/drawingml/2006/table">
            <a:tbl>
              <a:tblPr/>
              <a:tblGrid>
                <a:gridCol w="4185541">
                  <a:extLst>
                    <a:ext uri="{9D8B030D-6E8A-4147-A177-3AD203B41FA5}">
                      <a16:colId xmlns:a16="http://schemas.microsoft.com/office/drawing/2014/main" val="20000"/>
                    </a:ext>
                  </a:extLst>
                </a:gridCol>
                <a:gridCol w="2279710">
                  <a:extLst>
                    <a:ext uri="{9D8B030D-6E8A-4147-A177-3AD203B41FA5}">
                      <a16:colId xmlns:a16="http://schemas.microsoft.com/office/drawing/2014/main" val="20001"/>
                    </a:ext>
                  </a:extLst>
                </a:gridCol>
                <a:gridCol w="2080081">
                  <a:extLst>
                    <a:ext uri="{9D8B030D-6E8A-4147-A177-3AD203B41FA5}">
                      <a16:colId xmlns:a16="http://schemas.microsoft.com/office/drawing/2014/main" val="20004"/>
                    </a:ext>
                  </a:extLst>
                </a:gridCol>
                <a:gridCol w="2217733">
                  <a:extLst>
                    <a:ext uri="{9D8B030D-6E8A-4147-A177-3AD203B41FA5}">
                      <a16:colId xmlns:a16="http://schemas.microsoft.com/office/drawing/2014/main" val="2270739228"/>
                    </a:ext>
                  </a:extLst>
                </a:gridCol>
              </a:tblGrid>
              <a:tr h="3649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1</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25 → 100 mg</a:t>
                      </a:r>
                      <a:b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50 → 200 mg</a:t>
                      </a:r>
                      <a:b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Overall</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4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age, yrs (SD)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34.4 (15.3)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42.5 (11.98)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38.2 (13.9)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37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Male,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37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Asian,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4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RBC transfusions in previous yr, n (SD)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6.6 (8.3)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[0-19]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4.8 (4.9)</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[0-13]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14377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Anti-C5 naive,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(83.3)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(92.3)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28938469"/>
                  </a:ext>
                </a:extLst>
              </a:tr>
              <a:tr h="1437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LDH, U/L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2228 (1104.8)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1946 (690.4)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2098 (911.2)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9139649"/>
                  </a:ext>
                </a:extLst>
              </a:tr>
              <a:tr h="167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Hb, g/L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90.3 (13.2)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79.4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85.8 (13.2)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2255276"/>
                  </a:ext>
                </a:extLst>
              </a:tr>
            </a:tbl>
          </a:graphicData>
        </a:graphic>
      </p:graphicFrame>
    </p:spTree>
    <p:extLst>
      <p:ext uri="{BB962C8B-B14F-4D97-AF65-F5344CB8AC3E}">
        <p14:creationId xmlns:p14="http://schemas.microsoft.com/office/powerpoint/2010/main" val="4187376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5" cy="1103313"/>
          </a:xfrm>
        </p:spPr>
        <p:txBody>
          <a:bodyPr/>
          <a:lstStyle/>
          <a:p>
            <a:r>
              <a:rPr lang="en-US" dirty="0"/>
              <a:t>Iptacopan for PNH: Reduction in LDH Levels</a:t>
            </a:r>
            <a:br>
              <a:rPr lang="en-US" dirty="0"/>
            </a:br>
            <a:r>
              <a:rPr lang="en-US" dirty="0"/>
              <a:t>(Primary Endpoint)</a:t>
            </a:r>
            <a:endParaRPr lang="en-US" altLang="en-US" dirty="0"/>
          </a:p>
        </p:txBody>
      </p:sp>
      <p:sp>
        <p:nvSpPr>
          <p:cNvPr id="6" name="Content Placeholder 5">
            <a:extLst>
              <a:ext uri="{FF2B5EF4-FFF2-40B4-BE49-F238E27FC236}">
                <a16:creationId xmlns:a16="http://schemas.microsoft.com/office/drawing/2014/main" id="{8C8CB276-EDAB-274F-B72F-EC9112EE9370}"/>
              </a:ext>
            </a:extLst>
          </p:cNvPr>
          <p:cNvSpPr>
            <a:spLocks noGrp="1"/>
          </p:cNvSpPr>
          <p:nvPr>
            <p:ph sz="half" idx="2"/>
          </p:nvPr>
        </p:nvSpPr>
        <p:spPr>
          <a:xfrm>
            <a:off x="6252633" y="1510730"/>
            <a:ext cx="5505979" cy="4679462"/>
          </a:xfrm>
        </p:spPr>
        <p:txBody>
          <a:bodyPr/>
          <a:lstStyle/>
          <a:p>
            <a:r>
              <a:rPr lang="en-US" sz="2400" dirty="0"/>
              <a:t>LDH levels reduced by ≥60% vs baseline achieved in all patients by </a:t>
            </a:r>
            <a:r>
              <a:rPr lang="en-US" sz="2400" dirty="0" err="1"/>
              <a:t>Wk</a:t>
            </a:r>
            <a:r>
              <a:rPr lang="en-US" sz="2400" dirty="0"/>
              <a:t> 12</a:t>
            </a:r>
          </a:p>
          <a:p>
            <a:r>
              <a:rPr lang="en-US" sz="2400" dirty="0"/>
              <a:t>Mean treatment duration</a:t>
            </a:r>
          </a:p>
          <a:p>
            <a:pPr lvl="1"/>
            <a:r>
              <a:rPr lang="en-US" sz="2200" dirty="0" err="1"/>
              <a:t>Iptacopan</a:t>
            </a:r>
            <a:r>
              <a:rPr lang="en-US" sz="2200" dirty="0"/>
              <a:t> cohort 1 (25 → 100 mg): 62 </a:t>
            </a:r>
            <a:r>
              <a:rPr lang="en-US" sz="2200" dirty="0" err="1"/>
              <a:t>wk</a:t>
            </a:r>
            <a:r>
              <a:rPr lang="en-US" sz="2200" dirty="0"/>
              <a:t> (range: 14-81)</a:t>
            </a:r>
          </a:p>
          <a:p>
            <a:pPr lvl="1"/>
            <a:r>
              <a:rPr lang="en-US" sz="2200" dirty="0" err="1"/>
              <a:t>Iptacopan</a:t>
            </a:r>
            <a:r>
              <a:rPr lang="en-US" sz="2200" dirty="0"/>
              <a:t> cohort 2 (50 → 200 mg): 54 </a:t>
            </a:r>
            <a:r>
              <a:rPr lang="en-US" sz="2200" dirty="0" err="1"/>
              <a:t>wk</a:t>
            </a:r>
            <a:r>
              <a:rPr lang="en-US" sz="2200" dirty="0"/>
              <a:t> (range: 0-76)</a:t>
            </a:r>
          </a:p>
          <a:p>
            <a:pPr lvl="1"/>
            <a:r>
              <a:rPr lang="en-US" sz="2200" dirty="0"/>
              <a:t>Overall: 58 </a:t>
            </a:r>
            <a:r>
              <a:rPr lang="en-US" sz="2200" dirty="0" err="1"/>
              <a:t>wk</a:t>
            </a:r>
            <a:r>
              <a:rPr lang="en-US" sz="2200" dirty="0"/>
              <a:t> (range: 0-81)</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 Box 15">
            <a:extLst>
              <a:ext uri="{FF2B5EF4-FFF2-40B4-BE49-F238E27FC236}">
                <a16:creationId xmlns:a16="http://schemas.microsoft.com/office/drawing/2014/main" id="{779111C7-19B6-B142-AFA5-9210A9C32B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Jang</a:t>
            </a:r>
            <a:r>
              <a:rPr lang="en-US" altLang="en-US" sz="1200" b="0" spc="-10" dirty="0">
                <a:solidFill>
                  <a:schemeClr val="bg2"/>
                </a:solidFill>
                <a:latin typeface="Calibri" panose="020F0502020204030204" pitchFamily="34" charset="0"/>
              </a:rPr>
              <a:t>. ASH 2021. Abstr 2173.</a:t>
            </a:r>
            <a:endParaRPr lang="en-US" altLang="en-US" sz="1200" b="0" dirty="0">
              <a:solidFill>
                <a:schemeClr val="bg2"/>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805A1C3A-0C93-4707-B48C-0F5E6629C077}"/>
              </a:ext>
            </a:extLst>
          </p:cNvPr>
          <p:cNvGraphicFramePr>
            <a:graphicFrameLocks/>
          </p:cNvGraphicFramePr>
          <p:nvPr>
            <p:extLst>
              <p:ext uri="{D42A27DB-BD31-4B8C-83A1-F6EECF244321}">
                <p14:modId xmlns:p14="http://schemas.microsoft.com/office/powerpoint/2010/main" val="2782540121"/>
              </p:ext>
            </p:extLst>
          </p:nvPr>
        </p:nvGraphicFramePr>
        <p:xfrm>
          <a:off x="719138" y="1609561"/>
          <a:ext cx="5381625" cy="4511232"/>
        </p:xfrm>
        <a:graphic>
          <a:graphicData uri="http://schemas.openxmlformats.org/drawingml/2006/table">
            <a:tbl>
              <a:tblPr/>
              <a:tblGrid>
                <a:gridCol w="1483348">
                  <a:extLst>
                    <a:ext uri="{9D8B030D-6E8A-4147-A177-3AD203B41FA5}">
                      <a16:colId xmlns:a16="http://schemas.microsoft.com/office/drawing/2014/main" val="20000"/>
                    </a:ext>
                  </a:extLst>
                </a:gridCol>
                <a:gridCol w="2044243">
                  <a:extLst>
                    <a:ext uri="{9D8B030D-6E8A-4147-A177-3AD203B41FA5}">
                      <a16:colId xmlns:a16="http://schemas.microsoft.com/office/drawing/2014/main" val="20001"/>
                    </a:ext>
                  </a:extLst>
                </a:gridCol>
                <a:gridCol w="1854034">
                  <a:extLst>
                    <a:ext uri="{9D8B030D-6E8A-4147-A177-3AD203B41FA5}">
                      <a16:colId xmlns:a16="http://schemas.microsoft.com/office/drawing/2014/main" val="20004"/>
                    </a:ext>
                  </a:extLst>
                </a:gridCol>
              </a:tblGrid>
              <a:tr h="5420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Mean Change in LDH From BL,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1</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25 → 100 mg</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50 → 200 mg</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Wk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Wk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Wk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Wk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220836">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Wk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28938469"/>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Wk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9139649"/>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Wk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2255276"/>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Wk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17361572"/>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Wk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88841248"/>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Wk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06076025"/>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Wk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82120200"/>
                  </a:ext>
                </a:extLst>
              </a:tr>
            </a:tbl>
          </a:graphicData>
        </a:graphic>
      </p:graphicFrame>
    </p:spTree>
    <p:extLst>
      <p:ext uri="{BB962C8B-B14F-4D97-AF65-F5344CB8AC3E}">
        <p14:creationId xmlns:p14="http://schemas.microsoft.com/office/powerpoint/2010/main" val="2611749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Iptacopan for PNH: Additional Outcomes</a:t>
            </a:r>
            <a:endParaRPr lang="en-US" altLang="en-US" dirty="0"/>
          </a:p>
        </p:txBody>
      </p:sp>
      <p:sp>
        <p:nvSpPr>
          <p:cNvPr id="14" name="Content Placeholder 2">
            <a:extLst>
              <a:ext uri="{FF2B5EF4-FFF2-40B4-BE49-F238E27FC236}">
                <a16:creationId xmlns:a16="http://schemas.microsoft.com/office/drawing/2014/main" id="{4F28DEEE-6797-9046-BB2A-11EA4E7F4BDF}"/>
              </a:ext>
            </a:extLst>
          </p:cNvPr>
          <p:cNvSpPr>
            <a:spLocks noGrp="1"/>
          </p:cNvSpPr>
          <p:nvPr>
            <p:ph sz="half" idx="1"/>
          </p:nvPr>
        </p:nvSpPr>
        <p:spPr/>
        <p:txBody>
          <a:bodyPr/>
          <a:lstStyle/>
          <a:p>
            <a:r>
              <a:rPr lang="en-US" sz="2200" dirty="0"/>
              <a:t>All ongoing patients except 1 maintained durable increase in Hb levels</a:t>
            </a:r>
          </a:p>
          <a:p>
            <a:pPr lvl="1"/>
            <a:r>
              <a:rPr lang="en-US" sz="2000" dirty="0"/>
              <a:t>No RBC transfusions required since beginning of iptacopan tx</a:t>
            </a:r>
          </a:p>
          <a:p>
            <a:r>
              <a:rPr lang="en-US" sz="2200" dirty="0"/>
              <a:t>Durable improvements in reticulocyte and bilirubin levels</a:t>
            </a:r>
          </a:p>
          <a:p>
            <a:r>
              <a:rPr lang="en-US" sz="2200" dirty="0"/>
              <a:t>Abrogation of C3d deposition observed, with increased PNH red blood cell total clone size</a:t>
            </a:r>
          </a:p>
          <a:p>
            <a:r>
              <a:rPr lang="en-US" sz="2200" dirty="0"/>
              <a:t>No thromboembolic events occurred during study</a:t>
            </a:r>
          </a:p>
          <a:p>
            <a:pPr lvl="1"/>
            <a:r>
              <a:rPr lang="en-US" sz="2000" dirty="0"/>
              <a:t>D-dimer levels stable and low</a:t>
            </a:r>
          </a:p>
          <a:p>
            <a:pPr lvl="1"/>
            <a:endParaRPr lang="en-US" sz="2200" dirty="0"/>
          </a:p>
        </p:txBody>
      </p:sp>
      <p:sp>
        <p:nvSpPr>
          <p:cNvPr id="2" name="Content Placeholder 1">
            <a:extLst>
              <a:ext uri="{FF2B5EF4-FFF2-40B4-BE49-F238E27FC236}">
                <a16:creationId xmlns:a16="http://schemas.microsoft.com/office/drawing/2014/main" id="{6B0EFD48-0E75-BB4B-B4C2-E70DCC55E7F9}"/>
              </a:ext>
            </a:extLst>
          </p:cNvPr>
          <p:cNvSpPr>
            <a:spLocks noGrp="1"/>
          </p:cNvSpPr>
          <p:nvPr>
            <p:ph sz="half" idx="2"/>
          </p:nvPr>
        </p:nvSpPr>
        <p:spPr/>
        <p:txBody>
          <a:bodyPr/>
          <a:lstStyle/>
          <a:p>
            <a:r>
              <a:rPr lang="en-US" dirty="0"/>
              <a:t>FACIT fatigue score improved substantially in majority of patients</a:t>
            </a:r>
          </a:p>
          <a:p>
            <a:endParaRPr 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 Box 15">
            <a:extLst>
              <a:ext uri="{FF2B5EF4-FFF2-40B4-BE49-F238E27FC236}">
                <a16:creationId xmlns:a16="http://schemas.microsoft.com/office/drawing/2014/main" id="{779111C7-19B6-B142-AFA5-9210A9C32B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Jang</a:t>
            </a:r>
            <a:r>
              <a:rPr lang="en-US" altLang="en-US" sz="1200" b="0" spc="-10" dirty="0">
                <a:solidFill>
                  <a:schemeClr val="bg2"/>
                </a:solidFill>
                <a:latin typeface="Calibri" panose="020F0502020204030204" pitchFamily="34" charset="0"/>
              </a:rPr>
              <a:t>. ASH 2021. Abstr 2173.</a:t>
            </a:r>
            <a:endParaRPr lang="en-US" altLang="en-US" sz="1200" b="0" dirty="0">
              <a:solidFill>
                <a:schemeClr val="bg2"/>
              </a:solidFill>
              <a:latin typeface="Calibri" panose="020F0502020204030204" pitchFamily="34" charset="0"/>
            </a:endParaRPr>
          </a:p>
        </p:txBody>
      </p:sp>
      <p:graphicFrame>
        <p:nvGraphicFramePr>
          <p:cNvPr id="10" name="Group 3">
            <a:extLst>
              <a:ext uri="{FF2B5EF4-FFF2-40B4-BE49-F238E27FC236}">
                <a16:creationId xmlns:a16="http://schemas.microsoft.com/office/drawing/2014/main" id="{E081FE34-C0D2-534E-A1BE-9CD2AE7919D2}"/>
              </a:ext>
            </a:extLst>
          </p:cNvPr>
          <p:cNvGraphicFramePr>
            <a:graphicFrameLocks/>
          </p:cNvGraphicFramePr>
          <p:nvPr>
            <p:extLst>
              <p:ext uri="{D42A27DB-BD31-4B8C-83A1-F6EECF244321}">
                <p14:modId xmlns:p14="http://schemas.microsoft.com/office/powerpoint/2010/main" val="1517558982"/>
              </p:ext>
            </p:extLst>
          </p:nvPr>
        </p:nvGraphicFramePr>
        <p:xfrm>
          <a:off x="6124299" y="2916890"/>
          <a:ext cx="5634314" cy="2011744"/>
        </p:xfrm>
        <a:graphic>
          <a:graphicData uri="http://schemas.openxmlformats.org/drawingml/2006/table">
            <a:tbl>
              <a:tblPr/>
              <a:tblGrid>
                <a:gridCol w="2269174">
                  <a:extLst>
                    <a:ext uri="{9D8B030D-6E8A-4147-A177-3AD203B41FA5}">
                      <a16:colId xmlns:a16="http://schemas.microsoft.com/office/drawing/2014/main" val="20000"/>
                    </a:ext>
                  </a:extLst>
                </a:gridCol>
                <a:gridCol w="1812619">
                  <a:extLst>
                    <a:ext uri="{9D8B030D-6E8A-4147-A177-3AD203B41FA5}">
                      <a16:colId xmlns:a16="http://schemas.microsoft.com/office/drawing/2014/main" val="20001"/>
                    </a:ext>
                  </a:extLst>
                </a:gridCol>
                <a:gridCol w="1552521">
                  <a:extLst>
                    <a:ext uri="{9D8B030D-6E8A-4147-A177-3AD203B41FA5}">
                      <a16:colId xmlns:a16="http://schemas.microsoft.com/office/drawing/2014/main" val="20004"/>
                    </a:ext>
                  </a:extLst>
                </a:gridCol>
              </a:tblGrid>
              <a:tr h="1246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FACIT Fatigue Scores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1</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25 → 100 mg</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50 → 200 mg</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Baseline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Wk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Wk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81288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Iptacopan for PNH: Safety Summary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 Box 15">
            <a:extLst>
              <a:ext uri="{FF2B5EF4-FFF2-40B4-BE49-F238E27FC236}">
                <a16:creationId xmlns:a16="http://schemas.microsoft.com/office/drawing/2014/main" id="{779111C7-19B6-B142-AFA5-9210A9C32B6F}"/>
              </a:ext>
            </a:extLst>
          </p:cNvPr>
          <p:cNvSpPr txBox="1">
            <a:spLocks noChangeArrowheads="1"/>
          </p:cNvSpPr>
          <p:nvPr/>
        </p:nvSpPr>
        <p:spPr bwMode="auto">
          <a:xfrm>
            <a:off x="444281" y="63678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Jang</a:t>
            </a:r>
            <a:r>
              <a:rPr lang="en-US" altLang="en-US" sz="1200" b="0" spc="-10" dirty="0">
                <a:solidFill>
                  <a:schemeClr val="bg2"/>
                </a:solidFill>
                <a:latin typeface="Calibri" panose="020F0502020204030204" pitchFamily="34" charset="0"/>
              </a:rPr>
              <a:t>. ASH 2021. Abstr 2173.</a:t>
            </a:r>
            <a:endParaRPr lang="en-US" altLang="en-US" sz="1200" b="0" dirty="0">
              <a:solidFill>
                <a:schemeClr val="bg2"/>
              </a:solidFill>
              <a:latin typeface="Calibri" panose="020F0502020204030204" pitchFamily="34" charset="0"/>
            </a:endParaRPr>
          </a:p>
        </p:txBody>
      </p:sp>
      <p:graphicFrame>
        <p:nvGraphicFramePr>
          <p:cNvPr id="15" name="Group 3">
            <a:extLst>
              <a:ext uri="{FF2B5EF4-FFF2-40B4-BE49-F238E27FC236}">
                <a16:creationId xmlns:a16="http://schemas.microsoft.com/office/drawing/2014/main" id="{1ACD5E38-71A0-BB4F-BEA2-83E1828215D7}"/>
              </a:ext>
            </a:extLst>
          </p:cNvPr>
          <p:cNvGraphicFramePr>
            <a:graphicFrameLocks/>
          </p:cNvGraphicFramePr>
          <p:nvPr>
            <p:extLst>
              <p:ext uri="{D42A27DB-BD31-4B8C-83A1-F6EECF244321}">
                <p14:modId xmlns:p14="http://schemas.microsoft.com/office/powerpoint/2010/main" val="1696241008"/>
              </p:ext>
            </p:extLst>
          </p:nvPr>
        </p:nvGraphicFramePr>
        <p:xfrm>
          <a:off x="719138" y="1596486"/>
          <a:ext cx="5486241" cy="4236864"/>
        </p:xfrm>
        <a:graphic>
          <a:graphicData uri="http://schemas.openxmlformats.org/drawingml/2006/table">
            <a:tbl>
              <a:tblPr/>
              <a:tblGrid>
                <a:gridCol w="1950490">
                  <a:extLst>
                    <a:ext uri="{9D8B030D-6E8A-4147-A177-3AD203B41FA5}">
                      <a16:colId xmlns:a16="http://schemas.microsoft.com/office/drawing/2014/main" val="20000"/>
                    </a:ext>
                  </a:extLst>
                </a:gridCol>
                <a:gridCol w="1645676">
                  <a:extLst>
                    <a:ext uri="{9D8B030D-6E8A-4147-A177-3AD203B41FA5}">
                      <a16:colId xmlns:a16="http://schemas.microsoft.com/office/drawing/2014/main" val="20001"/>
                    </a:ext>
                  </a:extLst>
                </a:gridCol>
                <a:gridCol w="1890075">
                  <a:extLst>
                    <a:ext uri="{9D8B030D-6E8A-4147-A177-3AD203B41FA5}">
                      <a16:colId xmlns:a16="http://schemas.microsoft.com/office/drawing/2014/main" val="20004"/>
                    </a:ext>
                  </a:extLst>
                </a:gridCol>
              </a:tblGrid>
              <a:tr h="5420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nE/nS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1</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25 → 100 mg</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50 → 200 mg</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49/4 (57.1)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 (83.3)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47/4 (57.1)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Moderate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Severe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220836">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Study drug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28938469"/>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9139649"/>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d/c of study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2255276"/>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Study drug related leading to d/c of study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17361572"/>
                  </a:ext>
                </a:extLst>
              </a:tr>
            </a:tbl>
          </a:graphicData>
        </a:graphic>
      </p:graphicFrame>
      <p:graphicFrame>
        <p:nvGraphicFramePr>
          <p:cNvPr id="11" name="Group 3">
            <a:extLst>
              <a:ext uri="{FF2B5EF4-FFF2-40B4-BE49-F238E27FC236}">
                <a16:creationId xmlns:a16="http://schemas.microsoft.com/office/drawing/2014/main" id="{E1AFA444-C48C-1949-ABE8-EC62CEE71880}"/>
              </a:ext>
            </a:extLst>
          </p:cNvPr>
          <p:cNvGraphicFramePr>
            <a:graphicFrameLocks/>
          </p:cNvGraphicFramePr>
          <p:nvPr>
            <p:extLst>
              <p:ext uri="{D42A27DB-BD31-4B8C-83A1-F6EECF244321}">
                <p14:modId xmlns:p14="http://schemas.microsoft.com/office/powerpoint/2010/main" val="2137063602"/>
              </p:ext>
            </p:extLst>
          </p:nvPr>
        </p:nvGraphicFramePr>
        <p:xfrm>
          <a:off x="6272372" y="1594927"/>
          <a:ext cx="5486241" cy="3657728"/>
        </p:xfrm>
        <a:graphic>
          <a:graphicData uri="http://schemas.openxmlformats.org/drawingml/2006/table">
            <a:tbl>
              <a:tblPr/>
              <a:tblGrid>
                <a:gridCol w="1841614">
                  <a:extLst>
                    <a:ext uri="{9D8B030D-6E8A-4147-A177-3AD203B41FA5}">
                      <a16:colId xmlns:a16="http://schemas.microsoft.com/office/drawing/2014/main" val="20000"/>
                    </a:ext>
                  </a:extLst>
                </a:gridCol>
                <a:gridCol w="1807780">
                  <a:extLst>
                    <a:ext uri="{9D8B030D-6E8A-4147-A177-3AD203B41FA5}">
                      <a16:colId xmlns:a16="http://schemas.microsoft.com/office/drawing/2014/main" val="20001"/>
                    </a:ext>
                  </a:extLst>
                </a:gridCol>
                <a:gridCol w="1836847">
                  <a:extLst>
                    <a:ext uri="{9D8B030D-6E8A-4147-A177-3AD203B41FA5}">
                      <a16:colId xmlns:a16="http://schemas.microsoft.com/office/drawing/2014/main" val="20004"/>
                    </a:ext>
                  </a:extLst>
                </a:gridCol>
              </a:tblGrid>
              <a:tr h="5420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err="1">
                          <a:ln>
                            <a:noFill/>
                          </a:ln>
                          <a:solidFill>
                            <a:schemeClr val="tx1"/>
                          </a:solidFill>
                          <a:effectLst/>
                          <a:latin typeface="Calibri" panose="020F0502020204030204" pitchFamily="34" charset="0"/>
                        </a:rPr>
                        <a:t>TEAEs</a:t>
                      </a:r>
                      <a:r>
                        <a:rPr kumimoji="0" lang="en-GB" sz="1600" b="1" i="0" u="none" strike="noStrike" cap="none" normalizeH="0" baseline="0" dirty="0">
                          <a:ln>
                            <a:noFill/>
                          </a:ln>
                          <a:solidFill>
                            <a:schemeClr val="tx1"/>
                          </a:solidFill>
                          <a:effectLst/>
                          <a:latin typeface="Calibri" panose="020F0502020204030204" pitchFamily="34" charset="0"/>
                        </a:rPr>
                        <a:t> in ≥2 of patients, nE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1</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25 → 100 mg</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Cohort 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50 → 200 mg</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Abdominal discomfort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Blood AP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220836">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Oropharyngeal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28938469"/>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29139649"/>
                  </a:ext>
                </a:extLst>
              </a:tr>
              <a:tr h="220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URI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2255276"/>
                  </a:ext>
                </a:extLst>
              </a:tr>
            </a:tbl>
          </a:graphicData>
        </a:graphic>
      </p:graphicFrame>
      <p:sp>
        <p:nvSpPr>
          <p:cNvPr id="12" name="Content Placeholder 2">
            <a:extLst>
              <a:ext uri="{FF2B5EF4-FFF2-40B4-BE49-F238E27FC236}">
                <a16:creationId xmlns:a16="http://schemas.microsoft.com/office/drawing/2014/main" id="{B634AEFD-81FF-C64F-BE11-5B493531AF52}"/>
              </a:ext>
            </a:extLst>
          </p:cNvPr>
          <p:cNvSpPr txBox="1">
            <a:spLocks/>
          </p:cNvSpPr>
          <p:nvPr/>
        </p:nvSpPr>
        <p:spPr bwMode="auto">
          <a:xfrm>
            <a:off x="6267282" y="5424393"/>
            <a:ext cx="5486242" cy="90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1 patient missed several doses of iptacopan and experienced a mild, self-limited breakthrough hemolysis event</a:t>
            </a:r>
          </a:p>
          <a:p>
            <a:endParaRPr lang="en-US" sz="2000" b="1" i="1" kern="0" dirty="0">
              <a:solidFill>
                <a:srgbClr val="E1471D"/>
              </a:solidFill>
            </a:endParaRPr>
          </a:p>
        </p:txBody>
      </p:sp>
    </p:spTree>
    <p:extLst>
      <p:ext uri="{BB962C8B-B14F-4D97-AF65-F5344CB8AC3E}">
        <p14:creationId xmlns:p14="http://schemas.microsoft.com/office/powerpoint/2010/main" val="3630008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Iptacopan for PNH: Investigators’ Conclusions</a:t>
            </a:r>
            <a:endParaRPr lang="en-US" altLang="en-US" dirty="0"/>
          </a:p>
        </p:txBody>
      </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p:txBody>
          <a:bodyPr/>
          <a:lstStyle/>
          <a:p>
            <a:r>
              <a:rPr lang="en-US" sz="2200" dirty="0"/>
              <a:t>Iptacopan monotherapy is effective at reducing hemolysis in adult patients with </a:t>
            </a:r>
            <a:br>
              <a:rPr lang="en-US" sz="2200" dirty="0"/>
            </a:br>
            <a:r>
              <a:rPr lang="en-US" sz="2200" dirty="0"/>
              <a:t>hemolytic PNH</a:t>
            </a:r>
          </a:p>
          <a:p>
            <a:pPr lvl="1"/>
            <a:r>
              <a:rPr lang="en-US" sz="2000" dirty="0"/>
              <a:t>All patients achieved primary endpoint of lowering LDH levels ≥60% within 12 wk</a:t>
            </a:r>
          </a:p>
          <a:p>
            <a:pPr lvl="1"/>
            <a:r>
              <a:rPr lang="en-US" sz="2000" dirty="0"/>
              <a:t>Response rapid and durable; maintained for at least 52 wk</a:t>
            </a:r>
          </a:p>
          <a:p>
            <a:r>
              <a:rPr lang="en-US" sz="2200" dirty="0"/>
              <a:t>Meaningful and sustained clinical benefits achieved, including improvements in Hb levels, decreased transfusion requirements, and FACIT fatigue scores</a:t>
            </a:r>
          </a:p>
          <a:p>
            <a:r>
              <a:rPr lang="en-US" sz="2200" dirty="0"/>
              <a:t>Iptacopan was well tolerated with no deaths, severe or serious AEs reported as of data cutoff</a:t>
            </a:r>
          </a:p>
          <a:p>
            <a:r>
              <a:rPr lang="en-US" sz="2200" dirty="0"/>
              <a:t>Investigators conclude results suggest proximal inhibition of complement system recapitulates hematologic benefit seen with terminal anti-C5 tx</a:t>
            </a:r>
          </a:p>
          <a:p>
            <a:r>
              <a:rPr lang="en-US" sz="2200" dirty="0"/>
              <a:t>A phase III (NCT04820530) study of BID iptacopan in adults with PNH is now accruing </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15">
            <a:extLst>
              <a:ext uri="{FF2B5EF4-FFF2-40B4-BE49-F238E27FC236}">
                <a16:creationId xmlns:a16="http://schemas.microsoft.com/office/drawing/2014/main" id="{533D7DA3-E5AF-FA4A-BB92-3EEDB45CA8C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Jang</a:t>
            </a:r>
            <a:r>
              <a:rPr lang="en-US" altLang="en-US" sz="1200" b="0" spc="-10" dirty="0">
                <a:solidFill>
                  <a:schemeClr val="bg2"/>
                </a:solidFill>
                <a:latin typeface="Calibri" panose="020F0502020204030204" pitchFamily="34" charset="0"/>
              </a:rPr>
              <a:t>. ASH 2021. Abstr 2173.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803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56M7VY3CDVN5-144693573-3</_dlc_DocId>
    <_dlc_DocIdUrl xmlns="d54cbe69-32bd-412a-b004-9152f949605e">
      <Url>https://intranet.clinicaloptions.com/mews/oncology/ONC_2021_ASH_CF_(PRP4549)/NONMALIG_2173_Jang/_layouts/15/DocIdRedir.aspx?ID=56M7VY3CDVN5-144693573-3</Url>
      <Description>56M7VY3CDVN5-144693573-3</Description>
    </_dlc_DocIdUrl>
    <Document_x0020_Category xmlns="944e2db7-7c41-4cfb-8cb7-b6774655fc2d">Conference Capsule Slides</Document_x0020_Categor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011749B9BCE16040BED7EF721D09FCB7" ma:contentTypeVersion="1" ma:contentTypeDescription="Create a new document." ma:contentTypeScope="" ma:versionID="640330a72c2a89a3a492047831aa202d">
  <xsd:schema xmlns:xsd="http://www.w3.org/2001/XMLSchema" xmlns:xs="http://www.w3.org/2001/XMLSchema" xmlns:p="http://schemas.microsoft.com/office/2006/metadata/properties" xmlns:ns2="d54cbe69-32bd-412a-b004-9152f949605e" xmlns:ns3="944e2db7-7c41-4cfb-8cb7-b6774655fc2d" targetNamespace="http://schemas.microsoft.com/office/2006/metadata/properties" ma:root="true" ma:fieldsID="4bea8239de5ad8b2da01fc0ef9c919f1" ns2:_="" ns3:_="">
    <xsd:import namespace="d54cbe69-32bd-412a-b004-9152f949605e"/>
    <xsd:import namespace="944e2db7-7c41-4cfb-8cb7-b6774655fc2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44e2db7-7c41-4cfb-8cb7-b6774655fc2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d54cbe69-32bd-412a-b004-9152f949605e"/>
    <ds:schemaRef ds:uri="http://purl.org/dc/terms/"/>
    <ds:schemaRef ds:uri="http://schemas.microsoft.com/office/2006/documentManagement/types"/>
    <ds:schemaRef ds:uri="http://schemas.microsoft.com/office/infopath/2007/PartnerControls"/>
    <ds:schemaRef ds:uri="http://purl.org/dc/elements/1.1/"/>
    <ds:schemaRef ds:uri="944e2db7-7c41-4cfb-8cb7-b6774655fc2d"/>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80444A25-96AE-4F6D-88A4-140AA18B44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44e2db7-7c41-4cfb-8cb7-b6774655fc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CB552622-AD77-4F98-B4C8-1F642D7FA07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6467</TotalTime>
  <Words>1852</Words>
  <Application>Microsoft Office PowerPoint</Application>
  <PresentationFormat>Widescreen</PresentationFormat>
  <Paragraphs>259</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4_2017_HTAA_Diabetes</vt:lpstr>
      <vt:lpstr>Phase II Study of Iptacopan Monotherapy for Paroxysmal Nocturnal Hemoglobinuria: A 12-Mo Analysis</vt:lpstr>
      <vt:lpstr>About These Slides</vt:lpstr>
      <vt:lpstr>Iptacopan for PNH: Background</vt:lpstr>
      <vt:lpstr>Iptacopan for PNH: Study Design</vt:lpstr>
      <vt:lpstr>Iptacopan for PNH: Baseline Characteristics</vt:lpstr>
      <vt:lpstr>Iptacopan for PNH: Reduction in LDH Levels (Primary Endpoint)</vt:lpstr>
      <vt:lpstr>Iptacopan for PNH: Additional Outcomes</vt:lpstr>
      <vt:lpstr>Iptacopan for PNH: Safety Summary</vt:lpstr>
      <vt:lpstr>Iptacopan for PNH: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Study of Iptacopan Monotherapy for Paroxysmal Nocturnal Hemoglobinuria: A 12-Mo Analysis</dc:title>
  <dc:creator>Preferred User</dc:creator>
  <cp:lastModifiedBy>Jessica Buckley</cp:lastModifiedBy>
  <cp:revision>713</cp:revision>
  <cp:lastPrinted>2016-09-26T20:21:49Z</cp:lastPrinted>
  <dcterms:created xsi:type="dcterms:W3CDTF">2005-05-27T15:08:01Z</dcterms:created>
  <dcterms:modified xsi:type="dcterms:W3CDTF">2021-12-16T22:54:32Z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b3b9ccd0-2f26-4114-b302-b1412198bcde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0x010100011749B9BCE16040BED7EF721D09FCB7</vt:lpwstr>
  </property>
</Properties>
</file>